
<file path=[Content_Types].xml><?xml version="1.0" encoding="utf-8"?>
<Types xmlns="http://schemas.openxmlformats.org/package/2006/content-types">
  <Default Extension="png" ContentType="image/png"/>
  <Default Extension="bin" ContentType="application/vnd.openxmlformats-officedocument.oleObject"/>
  <Default Extension="jpeg" ContentType="image/jpeg"/>
  <Default Extension="wmf" ContentType="image/x-wmf"/>
  <Default Extension="emf" ContentType="image/x-emf"/>
  <Default Extension="rels" ContentType="application/vnd.openxmlformats-package.relationships+xml"/>
  <Default Extension="xml" ContentType="application/xml"/>
  <Default Extension="docx" ContentType="application/vnd.openxmlformats-officedocument.wordprocessingml.document"/>
  <Default Extension="wdp" ContentType="image/vnd.ms-photo"/>
  <Default Extension="vml" ContentType="application/vnd.openxmlformats-officedocument.vmlDrawing"/>
  <Default Extension="GIF" ContentType="image/gif"/>
  <Default Extension="xlsx" ContentType="application/vnd.openxmlformats-officedocument.spreadsheetml.sheet"/>
  <Default Extension="jpg" ContentType="image/jpe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slides/slide173.xml" ContentType="application/vnd.openxmlformats-officedocument.presentationml.slide+xml"/>
  <Override PartName="/ppt/slides/slide174.xml" ContentType="application/vnd.openxmlformats-officedocument.presentationml.slide+xml"/>
  <Override PartName="/ppt/slides/slide175.xml" ContentType="application/vnd.openxmlformats-officedocument.presentationml.slide+xml"/>
  <Override PartName="/ppt/slides/slide176.xml" ContentType="application/vnd.openxmlformats-officedocument.presentationml.slide+xml"/>
  <Override PartName="/ppt/slides/slide177.xml" ContentType="application/vnd.openxmlformats-officedocument.presentationml.slide+xml"/>
  <Override PartName="/ppt/slides/slide178.xml" ContentType="application/vnd.openxmlformats-officedocument.presentationml.slide+xml"/>
  <Override PartName="/ppt/slides/slide179.xml" ContentType="application/vnd.openxmlformats-officedocument.presentationml.slide+xml"/>
  <Override PartName="/ppt/slides/slide180.xml" ContentType="application/vnd.openxmlformats-officedocument.presentationml.slide+xml"/>
  <Override PartName="/ppt/slides/slide181.xml" ContentType="application/vnd.openxmlformats-officedocument.presentationml.slide+xml"/>
  <Override PartName="/ppt/slides/slide182.xml" ContentType="application/vnd.openxmlformats-officedocument.presentationml.slide+xml"/>
  <Override PartName="/ppt/slides/slide183.xml" ContentType="application/vnd.openxmlformats-officedocument.presentationml.slide+xml"/>
  <Override PartName="/ppt/slides/slide184.xml" ContentType="application/vnd.openxmlformats-officedocument.presentationml.slide+xml"/>
  <Override PartName="/ppt/slides/slide185.xml" ContentType="application/vnd.openxmlformats-officedocument.presentationml.slide+xml"/>
  <Override PartName="/ppt/slides/slide186.xml" ContentType="application/vnd.openxmlformats-officedocument.presentationml.slide+xml"/>
  <Override PartName="/ppt/slides/slide187.xml" ContentType="application/vnd.openxmlformats-officedocument.presentationml.slide+xml"/>
  <Override PartName="/ppt/slides/slide188.xml" ContentType="application/vnd.openxmlformats-officedocument.presentationml.slide+xml"/>
  <Override PartName="/ppt/slides/slide189.xml" ContentType="application/vnd.openxmlformats-officedocument.presentationml.slide+xml"/>
  <Override PartName="/ppt/slides/slide190.xml" ContentType="application/vnd.openxmlformats-officedocument.presentationml.slide+xml"/>
  <Override PartName="/ppt/slides/slide191.xml" ContentType="application/vnd.openxmlformats-officedocument.presentationml.slide+xml"/>
  <Override PartName="/ppt/slides/slide192.xml" ContentType="application/vnd.openxmlformats-officedocument.presentationml.slide+xml"/>
  <Override PartName="/ppt/slides/slide193.xml" ContentType="application/vnd.openxmlformats-officedocument.presentationml.slide+xml"/>
  <Override PartName="/ppt/slides/slide194.xml" ContentType="application/vnd.openxmlformats-officedocument.presentationml.slide+xml"/>
  <Override PartName="/ppt/slides/slide195.xml" ContentType="application/vnd.openxmlformats-officedocument.presentationml.slide+xml"/>
  <Override PartName="/ppt/slides/slide196.xml" ContentType="application/vnd.openxmlformats-officedocument.presentationml.slide+xml"/>
  <Override PartName="/ppt/slides/slide197.xml" ContentType="application/vnd.openxmlformats-officedocument.presentationml.slide+xml"/>
  <Override PartName="/ppt/slides/slide198.xml" ContentType="application/vnd.openxmlformats-officedocument.presentationml.slide+xml"/>
  <Override PartName="/ppt/slides/slide199.xml" ContentType="application/vnd.openxmlformats-officedocument.presentationml.slide+xml"/>
  <Override PartName="/ppt/slides/slide200.xml" ContentType="application/vnd.openxmlformats-officedocument.presentationml.slide+xml"/>
  <Override PartName="/ppt/slides/slide201.xml" ContentType="application/vnd.openxmlformats-officedocument.presentationml.slide+xml"/>
  <Override PartName="/ppt/slides/slide202.xml" ContentType="application/vnd.openxmlformats-officedocument.presentationml.slide+xml"/>
  <Override PartName="/ppt/slides/slide203.xml" ContentType="application/vnd.openxmlformats-officedocument.presentationml.slide+xml"/>
  <Override PartName="/ppt/slides/slide204.xml" ContentType="application/vnd.openxmlformats-officedocument.presentationml.slide+xml"/>
  <Override PartName="/ppt/slides/slide205.xml" ContentType="application/vnd.openxmlformats-officedocument.presentationml.slide+xml"/>
  <Override PartName="/ppt/slides/slide206.xml" ContentType="application/vnd.openxmlformats-officedocument.presentationml.slide+xml"/>
  <Override PartName="/ppt/slides/slide207.xml" ContentType="application/vnd.openxmlformats-officedocument.presentationml.slide+xml"/>
  <Override PartName="/ppt/slides/slide208.xml" ContentType="application/vnd.openxmlformats-officedocument.presentationml.slide+xml"/>
  <Override PartName="/ppt/slides/slide209.xml" ContentType="application/vnd.openxmlformats-officedocument.presentationml.slide+xml"/>
  <Override PartName="/ppt/slides/slide210.xml" ContentType="application/vnd.openxmlformats-officedocument.presentationml.slide+xml"/>
  <Override PartName="/ppt/slides/slide211.xml" ContentType="application/vnd.openxmlformats-officedocument.presentationml.slide+xml"/>
  <Override PartName="/ppt/slides/slide212.xml" ContentType="application/vnd.openxmlformats-officedocument.presentationml.slide+xml"/>
  <Override PartName="/ppt/slides/slide213.xml" ContentType="application/vnd.openxmlformats-officedocument.presentationml.slide+xml"/>
  <Override PartName="/ppt/slides/slide214.xml" ContentType="application/vnd.openxmlformats-officedocument.presentationml.slide+xml"/>
  <Override PartName="/ppt/slides/slide215.xml" ContentType="application/vnd.openxmlformats-officedocument.presentationml.slide+xml"/>
  <Override PartName="/ppt/slides/slide216.xml" ContentType="application/vnd.openxmlformats-officedocument.presentationml.slide+xml"/>
  <Override PartName="/ppt/slides/slide217.xml" ContentType="application/vnd.openxmlformats-officedocument.presentationml.slide+xml"/>
  <Override PartName="/ppt/slides/slide218.xml" ContentType="application/vnd.openxmlformats-officedocument.presentationml.slide+xml"/>
  <Override PartName="/ppt/slides/slide219.xml" ContentType="application/vnd.openxmlformats-officedocument.presentationml.slide+xml"/>
  <Override PartName="/ppt/slides/slide220.xml" ContentType="application/vnd.openxmlformats-officedocument.presentationml.slide+xml"/>
  <Override PartName="/ppt/slides/slide221.xml" ContentType="application/vnd.openxmlformats-officedocument.presentationml.slide+xml"/>
  <Override PartName="/ppt/slides/slide222.xml" ContentType="application/vnd.openxmlformats-officedocument.presentationml.slide+xml"/>
  <Override PartName="/ppt/slides/slide223.xml" ContentType="application/vnd.openxmlformats-officedocument.presentationml.slide+xml"/>
  <Override PartName="/ppt/slides/slide224.xml" ContentType="application/vnd.openxmlformats-officedocument.presentationml.slide+xml"/>
  <Override PartName="/ppt/slides/slide225.xml" ContentType="application/vnd.openxmlformats-officedocument.presentationml.slide+xml"/>
  <Override PartName="/ppt/slides/slide226.xml" ContentType="application/vnd.openxmlformats-officedocument.presentationml.slide+xml"/>
  <Override PartName="/ppt/slides/slide227.xml" ContentType="application/vnd.openxmlformats-officedocument.presentationml.slide+xml"/>
  <Override PartName="/ppt/slides/slide228.xml" ContentType="application/vnd.openxmlformats-officedocument.presentationml.slide+xml"/>
  <Override PartName="/ppt/slides/slide229.xml" ContentType="application/vnd.openxmlformats-officedocument.presentationml.slide+xml"/>
  <Override PartName="/ppt/slides/slide230.xml" ContentType="application/vnd.openxmlformats-officedocument.presentationml.slide+xml"/>
  <Override PartName="/ppt/slides/slide231.xml" ContentType="application/vnd.openxmlformats-officedocument.presentationml.slide+xml"/>
  <Override PartName="/ppt/slides/slide232.xml" ContentType="application/vnd.openxmlformats-officedocument.presentationml.slide+xml"/>
  <Override PartName="/ppt/slides/slide233.xml" ContentType="application/vnd.openxmlformats-officedocument.presentationml.slide+xml"/>
  <Override PartName="/ppt/slides/slide234.xml" ContentType="application/vnd.openxmlformats-officedocument.presentationml.slide+xml"/>
  <Override PartName="/ppt/slides/slide235.xml" ContentType="application/vnd.openxmlformats-officedocument.presentationml.slide+xml"/>
  <Override PartName="/ppt/slides/slide236.xml" ContentType="application/vnd.openxmlformats-officedocument.presentationml.slide+xml"/>
  <Override PartName="/ppt/slides/slide237.xml" ContentType="application/vnd.openxmlformats-officedocument.presentationml.slide+xml"/>
  <Override PartName="/ppt/slides/slide238.xml" ContentType="application/vnd.openxmlformats-officedocument.presentationml.slide+xml"/>
  <Override PartName="/ppt/slides/slide239.xml" ContentType="application/vnd.openxmlformats-officedocument.presentationml.slide+xml"/>
  <Override PartName="/ppt/slides/slide240.xml" ContentType="application/vnd.openxmlformats-officedocument.presentationml.slide+xml"/>
  <Override PartName="/ppt/slides/slide241.xml" ContentType="application/vnd.openxmlformats-officedocument.presentationml.slide+xml"/>
  <Override PartName="/ppt/slides/slide242.xml" ContentType="application/vnd.openxmlformats-officedocument.presentationml.slide+xml"/>
  <Override PartName="/ppt/slides/slide243.xml" ContentType="application/vnd.openxmlformats-officedocument.presentationml.slide+xml"/>
  <Override PartName="/ppt/slides/slide244.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ppt/charts/chart2.xml" ContentType="application/vnd.openxmlformats-officedocument.drawingml.chart+xml"/>
  <Override PartName="/ppt/charts/style2.xml" ContentType="application/vnd.ms-office.chartstyle+xml"/>
  <Override PartName="/ppt/charts/colors2.xml" ContentType="application/vnd.ms-office.chartcolorstyl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charts/chart3.xml" ContentType="application/vnd.openxmlformats-officedocument.drawingml.chart+xml"/>
  <Override PartName="/ppt/theme/themeOverride1.xml" ContentType="application/vnd.openxmlformats-officedocument.themeOverride+xml"/>
  <Override PartName="/ppt/charts/chart4.xml" ContentType="application/vnd.openxmlformats-officedocument.drawingml.chart+xml"/>
  <Override PartName="/ppt/theme/themeOverride2.xml" ContentType="application/vnd.openxmlformats-officedocument.themeOverride+xml"/>
  <Override PartName="/ppt/charts/chart5.xml" ContentType="application/vnd.openxmlformats-officedocument.drawingml.chart+xml"/>
  <Override PartName="/ppt/theme/themeOverride3.xml" ContentType="application/vnd.openxmlformats-officedocument.themeOverride+xml"/>
  <Override PartName="/ppt/drawings/drawing1.xml" ContentType="application/vnd.openxmlformats-officedocument.drawingml.chartshapes+xml"/>
  <Override PartName="/ppt/charts/chart6.xml" ContentType="application/vnd.openxmlformats-officedocument.drawingml.chart+xml"/>
  <Override PartName="/ppt/theme/themeOverride4.xml" ContentType="application/vnd.openxmlformats-officedocument.themeOverride+xml"/>
  <Override PartName="/ppt/charts/chart7.xml" ContentType="application/vnd.openxmlformats-officedocument.drawingml.chart+xml"/>
  <Override PartName="/ppt/charts/chart8.xml" ContentType="application/vnd.openxmlformats-officedocument.drawingml.chart+xml"/>
  <Override PartName="/ppt/drawings/drawing2.xml" ContentType="application/vnd.openxmlformats-officedocument.drawingml.chartshapes+xml"/>
  <Override PartName="/ppt/charts/chart9.xml" ContentType="application/vnd.openxmlformats-officedocument.drawingml.chart+xml"/>
  <Override PartName="/ppt/theme/themeOverride5.xml" ContentType="application/vnd.openxmlformats-officedocument.themeOverr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charts/chart10.xml" ContentType="application/vnd.openxmlformats-officedocument.drawingml.chart+xml"/>
  <Override PartName="/ppt/drawings/drawing3.xml" ContentType="application/vnd.openxmlformats-officedocument.drawingml.chartshapes+xml"/>
  <Override PartName="/ppt/charts/chart11.xml" ContentType="application/vnd.openxmlformats-officedocument.drawingml.chart+xml"/>
  <Override PartName="/ppt/charts/style3.xml" ContentType="application/vnd.ms-office.chartstyle+xml"/>
  <Override PartName="/ppt/charts/colors3.xml" ContentType="application/vnd.ms-office.chartcolorstyle+xml"/>
  <Override PartName="/ppt/charts/chart12.xml" ContentType="application/vnd.openxmlformats-officedocument.drawingml.chart+xml"/>
  <Override PartName="/ppt/charts/style4.xml" ContentType="application/vnd.ms-office.chartstyle+xml"/>
  <Override PartName="/ppt/charts/colors4.xml" ContentType="application/vnd.ms-office.chartcolorstyle+xml"/>
  <Override PartName="/ppt/charts/chart13.xml" ContentType="application/vnd.openxmlformats-officedocument.drawingml.chart+xml"/>
  <Override PartName="/ppt/charts/style5.xml" ContentType="application/vnd.ms-office.chartstyle+xml"/>
  <Override PartName="/ppt/charts/colors5.xml" ContentType="application/vnd.ms-office.chartcolorstyle+xml"/>
  <Override PartName="/ppt/notesSlides/notesSlide15.xml" ContentType="application/vnd.openxmlformats-officedocument.presentationml.notesSlide+xml"/>
  <Override PartName="/ppt/charts/chart14.xml" ContentType="application/vnd.openxmlformats-officedocument.drawingml.chart+xml"/>
  <Override PartName="/ppt/charts/style6.xml" ContentType="application/vnd.ms-office.chartstyle+xml"/>
  <Override PartName="/ppt/charts/colors6.xml" ContentType="application/vnd.ms-office.chartcolorstyle+xml"/>
  <Override PartName="/ppt/charts/chart15.xml" ContentType="application/vnd.openxmlformats-officedocument.drawingml.chart+xml"/>
  <Override PartName="/ppt/charts/style7.xml" ContentType="application/vnd.ms-office.chartstyle+xml"/>
  <Override PartName="/ppt/charts/colors7.xml" ContentType="application/vnd.ms-office.chartcolorstyle+xml"/>
  <Override PartName="/ppt/charts/chart16.xml" ContentType="application/vnd.openxmlformats-officedocument.drawingml.chart+xml"/>
  <Override PartName="/ppt/charts/style8.xml" ContentType="application/vnd.ms-office.chartstyle+xml"/>
  <Override PartName="/ppt/charts/colors8.xml" ContentType="application/vnd.ms-office.chartcolorstyle+xml"/>
  <Override PartName="/ppt/charts/chart17.xml" ContentType="application/vnd.openxmlformats-officedocument.drawingml.chart+xml"/>
  <Override PartName="/ppt/charts/style9.xml" ContentType="application/vnd.ms-office.chartstyle+xml"/>
  <Override PartName="/ppt/charts/colors9.xml" ContentType="application/vnd.ms-office.chartcolorstyle+xml"/>
  <Override PartName="/ppt/drawings/drawing4.xml" ContentType="application/vnd.openxmlformats-officedocument.drawingml.chartshapes+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diagrams/data2.xml" ContentType="application/vnd.openxmlformats-officedocument.drawingml.diagramData+xml"/>
  <Override PartName="/ppt/diagrams/layout2.xml" ContentType="application/vnd.openxmlformats-officedocument.drawingml.diagramLayout+xml"/>
  <Override PartName="/ppt/diagrams/quickStyle2.xml" ContentType="application/vnd.openxmlformats-officedocument.drawingml.diagramStyle+xml"/>
  <Override PartName="/ppt/diagrams/colors2.xml" ContentType="application/vnd.openxmlformats-officedocument.drawingml.diagramColors+xml"/>
  <Override PartName="/ppt/diagrams/drawing2.xml" ContentType="application/vnd.ms-office.drawingml.diagramDrawing+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charts/chart18.xml" ContentType="application/vnd.openxmlformats-officedocument.drawingml.chart+xml"/>
  <Override PartName="/ppt/charts/style10.xml" ContentType="application/vnd.ms-office.chartstyle+xml"/>
  <Override PartName="/ppt/charts/colors10.xml" ContentType="application/vnd.ms-office.chartcolorstyle+xml"/>
  <Override PartName="/ppt/notesSlides/notesSlide21.xml" ContentType="application/vnd.openxmlformats-officedocument.presentationml.notesSlide+xml"/>
  <Override PartName="/ppt/charts/chart19.xml" ContentType="application/vnd.openxmlformats-officedocument.drawingml.chart+xml"/>
  <Override PartName="/ppt/charts/style11.xml" ContentType="application/vnd.ms-office.chartstyle+xml"/>
  <Override PartName="/ppt/charts/colors11.xml" ContentType="application/vnd.ms-office.chartcolorstyle+xml"/>
  <Override PartName="/ppt/notesSlides/notesSlide22.xml" ContentType="application/vnd.openxmlformats-officedocument.presentationml.notesSlide+xml"/>
  <Override PartName="/ppt/charts/chart20.xml" ContentType="application/vnd.openxmlformats-officedocument.drawingml.chart+xml"/>
  <Override PartName="/ppt/charts/style12.xml" ContentType="application/vnd.ms-office.chartstyle+xml"/>
  <Override PartName="/ppt/charts/colors12.xml" ContentType="application/vnd.ms-office.chartcolorstyle+xml"/>
  <Override PartName="/ppt/charts/chart21.xml" ContentType="application/vnd.openxmlformats-officedocument.drawingml.chart+xml"/>
  <Override PartName="/ppt/charts/style13.xml" ContentType="application/vnd.ms-office.chartstyle+xml"/>
  <Override PartName="/ppt/charts/colors13.xml" ContentType="application/vnd.ms-office.chartcolorstyle+xml"/>
  <Override PartName="/ppt/notesSlides/notesSlide23.xml" ContentType="application/vnd.openxmlformats-officedocument.presentationml.notesSlide+xml"/>
  <Override PartName="/ppt/charts/chart22.xml" ContentType="application/vnd.openxmlformats-officedocument.drawingml.chart+xml"/>
  <Override PartName="/ppt/charts/chart23.xml" ContentType="application/vnd.openxmlformats-officedocument.drawingml.chart+xml"/>
  <Override PartName="/ppt/charts/chart24.xml" ContentType="application/vnd.openxmlformats-officedocument.drawingml.chart+xml"/>
  <Override PartName="/ppt/charts/chart25.xml" ContentType="application/vnd.openxmlformats-officedocument.drawingml.chart+xml"/>
  <Override PartName="/ppt/charts/chart26.xml" ContentType="application/vnd.openxmlformats-officedocument.drawingml.chart+xml"/>
  <Override PartName="/ppt/notesSlides/notesSlide24.xml" ContentType="application/vnd.openxmlformats-officedocument.presentationml.notesSlide+xml"/>
  <Override PartName="/ppt/charts/chart27.xml" ContentType="application/vnd.openxmlformats-officedocument.drawingml.chart+xml"/>
  <Override PartName="/ppt/charts/style14.xml" ContentType="application/vnd.ms-office.chartstyle+xml"/>
  <Override PartName="/ppt/charts/colors14.xml" ContentType="application/vnd.ms-office.chartcolorstyle+xml"/>
  <Override PartName="/ppt/charts/chart28.xml" ContentType="application/vnd.openxmlformats-officedocument.drawingml.chart+xml"/>
  <Override PartName="/ppt/charts/style15.xml" ContentType="application/vnd.ms-office.chartstyle+xml"/>
  <Override PartName="/ppt/charts/colors15.xml" ContentType="application/vnd.ms-office.chartcolorstyl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charts/chart29.xml" ContentType="application/vnd.openxmlformats-officedocument.drawingml.chart+xml"/>
  <Override PartName="/ppt/charts/chart30.xml" ContentType="application/vnd.openxmlformats-officedocument.drawingml.chart+xml"/>
  <Override PartName="/ppt/charts/chart31.xml" ContentType="application/vnd.openxmlformats-officedocument.drawingml.chart+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diagrams/data3.xml" ContentType="application/vnd.openxmlformats-officedocument.drawingml.diagramData+xml"/>
  <Override PartName="/ppt/diagrams/layout3.xml" ContentType="application/vnd.openxmlformats-officedocument.drawingml.diagramLayout+xml"/>
  <Override PartName="/ppt/diagrams/quickStyle3.xml" ContentType="application/vnd.openxmlformats-officedocument.drawingml.diagramStyle+xml"/>
  <Override PartName="/ppt/diagrams/colors3.xml" ContentType="application/vnd.openxmlformats-officedocument.drawingml.diagramColors+xml"/>
  <Override PartName="/ppt/diagrams/drawing3.xml" ContentType="application/vnd.ms-office.drawingml.diagramDrawing+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charts/chart32.xml" ContentType="application/vnd.openxmlformats-officedocument.drawingml.chart+xml"/>
  <Override PartName="/ppt/charts/style16.xml" ContentType="application/vnd.ms-office.chartstyle+xml"/>
  <Override PartName="/ppt/charts/colors16.xml" ContentType="application/vnd.ms-office.chartcolorstyle+xml"/>
  <Override PartName="/ppt/drawings/drawing5.xml" ContentType="application/vnd.openxmlformats-officedocument.drawingml.chartshapes+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charts/chart33.xml" ContentType="application/vnd.openxmlformats-officedocument.drawingml.chart+xml"/>
  <Override PartName="/ppt/charts/chart34.xml" ContentType="application/vnd.openxmlformats-officedocument.drawingml.chart+xml"/>
  <Override PartName="/ppt/drawings/drawing6.xml" ContentType="application/vnd.openxmlformats-officedocument.drawingml.chartshapes+xml"/>
  <Override PartName="/ppt/charts/chart35.xml" ContentType="application/vnd.openxmlformats-officedocument.drawingml.chart+xml"/>
  <Override PartName="/ppt/charts/chart36.xml" ContentType="application/vnd.openxmlformats-officedocument.drawingml.chart+xml"/>
  <Override PartName="/ppt/notesSlides/notesSlide37.xml" ContentType="application/vnd.openxmlformats-officedocument.presentationml.notesSlide+xml"/>
  <Override PartName="/ppt/charts/chart37.xml" ContentType="application/vnd.openxmlformats-officedocument.drawingml.chart+xml"/>
  <Override PartName="/ppt/notesSlides/notesSlide38.xml" ContentType="application/vnd.openxmlformats-officedocument.presentationml.notesSlide+xml"/>
  <Override PartName="/ppt/charts/chart38.xml" ContentType="application/vnd.openxmlformats-officedocument.drawingml.chart+xml"/>
  <Override PartName="/ppt/charts/chart39.xml" ContentType="application/vnd.openxmlformats-officedocument.drawingml.chart+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charts/chart40.xml" ContentType="application/vnd.openxmlformats-officedocument.drawingml.chart+xml"/>
  <Override PartName="/ppt/drawings/drawing7.xml" ContentType="application/vnd.openxmlformats-officedocument.drawingml.chartshapes+xml"/>
  <Override PartName="/ppt/charts/chart41.xml" ContentType="application/vnd.openxmlformats-officedocument.drawingml.chart+xml"/>
  <Override PartName="/ppt/notesSlides/notesSlide43.xml" ContentType="application/vnd.openxmlformats-officedocument.presentationml.notesSlide+xml"/>
  <Override PartName="/ppt/charts/chart42.xml" ContentType="application/vnd.openxmlformats-officedocument.drawingml.chart+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charts/chart43.xml" ContentType="application/vnd.openxmlformats-officedocument.drawingml.chart+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charts/chart44.xml" ContentType="application/vnd.openxmlformats-officedocument.drawingml.chart+xml"/>
  <Override PartName="/ppt/drawings/drawing8.xml" ContentType="application/vnd.openxmlformats-officedocument.drawingml.chartshapes+xml"/>
  <Override PartName="/ppt/charts/chart45.xml" ContentType="application/vnd.openxmlformats-officedocument.drawingml.chart+xml"/>
  <Override PartName="/ppt/drawings/drawing9.xml" ContentType="application/vnd.openxmlformats-officedocument.drawingml.chartshapes+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charts/chart46.xml" ContentType="application/vnd.openxmlformats-officedocument.drawingml.chart+xml"/>
  <Override PartName="/ppt/charts/style17.xml" ContentType="application/vnd.ms-office.chartstyle+xml"/>
  <Override PartName="/ppt/charts/colors17.xml" ContentType="application/vnd.ms-office.chartcolorstyle+xml"/>
  <Override PartName="/ppt/drawings/drawing10.xml" ContentType="application/vnd.openxmlformats-officedocument.drawingml.chartshapes+xml"/>
  <Override PartName="/ppt/charts/chart47.xml" ContentType="application/vnd.openxmlformats-officedocument.drawingml.chart+xml"/>
  <Override PartName="/ppt/charts/style18.xml" ContentType="application/vnd.ms-office.chartstyle+xml"/>
  <Override PartName="/ppt/charts/colors18.xml" ContentType="application/vnd.ms-office.chartcolorstyle+xml"/>
  <Override PartName="/ppt/charts/chart48.xml" ContentType="application/vnd.openxmlformats-officedocument.drawingml.chart+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charts/chart49.xml" ContentType="application/vnd.openxmlformats-officedocument.drawingml.chart+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firstSlideNum="0" saveSubsetFonts="1">
  <p:sldMasterIdLst>
    <p:sldMasterId id="2147483648" r:id="rId1"/>
  </p:sldMasterIdLst>
  <p:notesMasterIdLst>
    <p:notesMasterId r:id="rId246"/>
  </p:notesMasterIdLst>
  <p:sldIdLst>
    <p:sldId id="1257" r:id="rId2"/>
    <p:sldId id="1256" r:id="rId3"/>
    <p:sldId id="1173" r:id="rId4"/>
    <p:sldId id="1238" r:id="rId5"/>
    <p:sldId id="1212" r:id="rId6"/>
    <p:sldId id="1213" r:id="rId7"/>
    <p:sldId id="1258" r:id="rId8"/>
    <p:sldId id="1210" r:id="rId9"/>
    <p:sldId id="1276" r:id="rId10"/>
    <p:sldId id="1175" r:id="rId11"/>
    <p:sldId id="1020" r:id="rId12"/>
    <p:sldId id="1133" r:id="rId13"/>
    <p:sldId id="1259" r:id="rId14"/>
    <p:sldId id="1135" r:id="rId15"/>
    <p:sldId id="1233" r:id="rId16"/>
    <p:sldId id="1137" r:id="rId17"/>
    <p:sldId id="1138" r:id="rId18"/>
    <p:sldId id="1139" r:id="rId19"/>
    <p:sldId id="1224" r:id="rId20"/>
    <p:sldId id="1225" r:id="rId21"/>
    <p:sldId id="1260" r:id="rId22"/>
    <p:sldId id="1226" r:id="rId23"/>
    <p:sldId id="1144" r:id="rId24"/>
    <p:sldId id="1227" r:id="rId25"/>
    <p:sldId id="1146" r:id="rId26"/>
    <p:sldId id="1228" r:id="rId27"/>
    <p:sldId id="1148" r:id="rId28"/>
    <p:sldId id="1149" r:id="rId29"/>
    <p:sldId id="1229" r:id="rId30"/>
    <p:sldId id="1230" r:id="rId31"/>
    <p:sldId id="1152" r:id="rId32"/>
    <p:sldId id="1153" r:id="rId33"/>
    <p:sldId id="1261" r:id="rId34"/>
    <p:sldId id="1155" r:id="rId35"/>
    <p:sldId id="1262" r:id="rId36"/>
    <p:sldId id="1275" r:id="rId37"/>
    <p:sldId id="1158" r:id="rId38"/>
    <p:sldId id="1159" r:id="rId39"/>
    <p:sldId id="1160" r:id="rId40"/>
    <p:sldId id="1161" r:id="rId41"/>
    <p:sldId id="1176" r:id="rId42"/>
    <p:sldId id="1177" r:id="rId43"/>
    <p:sldId id="1178" r:id="rId44"/>
    <p:sldId id="1179" r:id="rId45"/>
    <p:sldId id="1180" r:id="rId46"/>
    <p:sldId id="873" r:id="rId47"/>
    <p:sldId id="971" r:id="rId48"/>
    <p:sldId id="972" r:id="rId49"/>
    <p:sldId id="973" r:id="rId50"/>
    <p:sldId id="974" r:id="rId51"/>
    <p:sldId id="975" r:id="rId52"/>
    <p:sldId id="976" r:id="rId53"/>
    <p:sldId id="1218" r:id="rId54"/>
    <p:sldId id="1219" r:id="rId55"/>
    <p:sldId id="1220" r:id="rId56"/>
    <p:sldId id="1221" r:id="rId57"/>
    <p:sldId id="981" r:id="rId58"/>
    <p:sldId id="982" r:id="rId59"/>
    <p:sldId id="983" r:id="rId60"/>
    <p:sldId id="984" r:id="rId61"/>
    <p:sldId id="985" r:id="rId62"/>
    <p:sldId id="986" r:id="rId63"/>
    <p:sldId id="987" r:id="rId64"/>
    <p:sldId id="988" r:id="rId65"/>
    <p:sldId id="989" r:id="rId66"/>
    <p:sldId id="990" r:id="rId67"/>
    <p:sldId id="991" r:id="rId68"/>
    <p:sldId id="895" r:id="rId69"/>
    <p:sldId id="1191" r:id="rId70"/>
    <p:sldId id="897" r:id="rId71"/>
    <p:sldId id="898" r:id="rId72"/>
    <p:sldId id="899" r:id="rId73"/>
    <p:sldId id="1200" r:id="rId74"/>
    <p:sldId id="901" r:id="rId75"/>
    <p:sldId id="1193" r:id="rId76"/>
    <p:sldId id="1194" r:id="rId77"/>
    <p:sldId id="1195" r:id="rId78"/>
    <p:sldId id="1196" r:id="rId79"/>
    <p:sldId id="1197" r:id="rId80"/>
    <p:sldId id="1198" r:id="rId81"/>
    <p:sldId id="908" r:id="rId82"/>
    <p:sldId id="1199" r:id="rId83"/>
    <p:sldId id="1123" r:id="rId84"/>
    <p:sldId id="1124" r:id="rId85"/>
    <p:sldId id="1125" r:id="rId86"/>
    <p:sldId id="1126" r:id="rId87"/>
    <p:sldId id="1127" r:id="rId88"/>
    <p:sldId id="1128" r:id="rId89"/>
    <p:sldId id="926" r:id="rId90"/>
    <p:sldId id="1129" r:id="rId91"/>
    <p:sldId id="992" r:id="rId92"/>
    <p:sldId id="993" r:id="rId93"/>
    <p:sldId id="994" r:id="rId94"/>
    <p:sldId id="995" r:id="rId95"/>
    <p:sldId id="996" r:id="rId96"/>
    <p:sldId id="997" r:id="rId97"/>
    <p:sldId id="998" r:id="rId98"/>
    <p:sldId id="999" r:id="rId99"/>
    <p:sldId id="1000" r:id="rId100"/>
    <p:sldId id="1001" r:id="rId101"/>
    <p:sldId id="1002" r:id="rId102"/>
    <p:sldId id="1003" r:id="rId103"/>
    <p:sldId id="930" r:id="rId104"/>
    <p:sldId id="1130" r:id="rId105"/>
    <p:sldId id="1131" r:id="rId106"/>
    <p:sldId id="1132" r:id="rId107"/>
    <p:sldId id="1222" r:id="rId108"/>
    <p:sldId id="1005" r:id="rId109"/>
    <p:sldId id="1006" r:id="rId110"/>
    <p:sldId id="1007" r:id="rId111"/>
    <p:sldId id="1008" r:id="rId112"/>
    <p:sldId id="1009" r:id="rId113"/>
    <p:sldId id="940" r:id="rId114"/>
    <p:sldId id="1253" r:id="rId115"/>
    <p:sldId id="1254" r:id="rId116"/>
    <p:sldId id="1014" r:id="rId117"/>
    <p:sldId id="1015" r:id="rId118"/>
    <p:sldId id="1016" r:id="rId119"/>
    <p:sldId id="1234" r:id="rId120"/>
    <p:sldId id="1235" r:id="rId121"/>
    <p:sldId id="1236" r:id="rId122"/>
    <p:sldId id="1010" r:id="rId123"/>
    <p:sldId id="1011" r:id="rId124"/>
    <p:sldId id="1012" r:id="rId125"/>
    <p:sldId id="1013" r:id="rId126"/>
    <p:sldId id="1021" r:id="rId127"/>
    <p:sldId id="1022" r:id="rId128"/>
    <p:sldId id="1025" r:id="rId129"/>
    <p:sldId id="1026" r:id="rId130"/>
    <p:sldId id="1255" r:id="rId131"/>
    <p:sldId id="1028" r:id="rId132"/>
    <p:sldId id="1029" r:id="rId133"/>
    <p:sldId id="1030" r:id="rId134"/>
    <p:sldId id="1031" r:id="rId135"/>
    <p:sldId id="1032" r:id="rId136"/>
    <p:sldId id="1033" r:id="rId137"/>
    <p:sldId id="1034" r:id="rId138"/>
    <p:sldId id="1035" r:id="rId139"/>
    <p:sldId id="1036" r:id="rId140"/>
    <p:sldId id="1037" r:id="rId141"/>
    <p:sldId id="1038" r:id="rId142"/>
    <p:sldId id="1039" r:id="rId143"/>
    <p:sldId id="1040" r:id="rId144"/>
    <p:sldId id="1216" r:id="rId145"/>
    <p:sldId id="1042" r:id="rId146"/>
    <p:sldId id="1043" r:id="rId147"/>
    <p:sldId id="1217" r:id="rId148"/>
    <p:sldId id="1045" r:id="rId149"/>
    <p:sldId id="1046" r:id="rId150"/>
    <p:sldId id="1047" r:id="rId151"/>
    <p:sldId id="1048" r:id="rId152"/>
    <p:sldId id="1049" r:id="rId153"/>
    <p:sldId id="1050" r:id="rId154"/>
    <p:sldId id="1051" r:id="rId155"/>
    <p:sldId id="1052" r:id="rId156"/>
    <p:sldId id="1053" r:id="rId157"/>
    <p:sldId id="1054" r:id="rId158"/>
    <p:sldId id="1055" r:id="rId159"/>
    <p:sldId id="1056" r:id="rId160"/>
    <p:sldId id="1057" r:id="rId161"/>
    <p:sldId id="1058" r:id="rId162"/>
    <p:sldId id="1265" r:id="rId163"/>
    <p:sldId id="1060" r:id="rId164"/>
    <p:sldId id="1061" r:id="rId165"/>
    <p:sldId id="1062" r:id="rId166"/>
    <p:sldId id="1063" r:id="rId167"/>
    <p:sldId id="1064" r:id="rId168"/>
    <p:sldId id="1065" r:id="rId169"/>
    <p:sldId id="1066" r:id="rId170"/>
    <p:sldId id="1067" r:id="rId171"/>
    <p:sldId id="1068" r:id="rId172"/>
    <p:sldId id="1069" r:id="rId173"/>
    <p:sldId id="1070" r:id="rId174"/>
    <p:sldId id="1071" r:id="rId175"/>
    <p:sldId id="1072" r:id="rId176"/>
    <p:sldId id="1266" r:id="rId177"/>
    <p:sldId id="1074" r:id="rId178"/>
    <p:sldId id="1075" r:id="rId179"/>
    <p:sldId id="1076" r:id="rId180"/>
    <p:sldId id="1267" r:id="rId181"/>
    <p:sldId id="1268" r:id="rId182"/>
    <p:sldId id="1079" r:id="rId183"/>
    <p:sldId id="1269" r:id="rId184"/>
    <p:sldId id="1270" r:id="rId185"/>
    <p:sldId id="1271" r:id="rId186"/>
    <p:sldId id="1272" r:id="rId187"/>
    <p:sldId id="1273" r:id="rId188"/>
    <p:sldId id="1085" r:id="rId189"/>
    <p:sldId id="1086" r:id="rId190"/>
    <p:sldId id="1087" r:id="rId191"/>
    <p:sldId id="1239" r:id="rId192"/>
    <p:sldId id="1240" r:id="rId193"/>
    <p:sldId id="1241" r:id="rId194"/>
    <p:sldId id="1242" r:id="rId195"/>
    <p:sldId id="1243" r:id="rId196"/>
    <p:sldId id="1244" r:id="rId197"/>
    <p:sldId id="1245" r:id="rId198"/>
    <p:sldId id="1246" r:id="rId199"/>
    <p:sldId id="1247" r:id="rId200"/>
    <p:sldId id="1248" r:id="rId201"/>
    <p:sldId id="1250" r:id="rId202"/>
    <p:sldId id="1249" r:id="rId203"/>
    <p:sldId id="1214" r:id="rId204"/>
    <p:sldId id="1099" r:id="rId205"/>
    <p:sldId id="1100" r:id="rId206"/>
    <p:sldId id="1188" r:id="rId207"/>
    <p:sldId id="1165" r:id="rId208"/>
    <p:sldId id="1166" r:id="rId209"/>
    <p:sldId id="1205" r:id="rId210"/>
    <p:sldId id="1103" r:id="rId211"/>
    <p:sldId id="1162" r:id="rId212"/>
    <p:sldId id="1263" r:id="rId213"/>
    <p:sldId id="1264" r:id="rId214"/>
    <p:sldId id="1237" r:id="rId215"/>
    <p:sldId id="1189" r:id="rId216"/>
    <p:sldId id="1190" r:id="rId217"/>
    <p:sldId id="1167" r:id="rId218"/>
    <p:sldId id="1168" r:id="rId219"/>
    <p:sldId id="1181" r:id="rId220"/>
    <p:sldId id="1182" r:id="rId221"/>
    <p:sldId id="1183" r:id="rId222"/>
    <p:sldId id="1184" r:id="rId223"/>
    <p:sldId id="1185" r:id="rId224"/>
    <p:sldId id="1186" r:id="rId225"/>
    <p:sldId id="1187" r:id="rId226"/>
    <p:sldId id="1104" r:id="rId227"/>
    <p:sldId id="1105" r:id="rId228"/>
    <p:sldId id="1106" r:id="rId229"/>
    <p:sldId id="1107" r:id="rId230"/>
    <p:sldId id="1108" r:id="rId231"/>
    <p:sldId id="1109" r:id="rId232"/>
    <p:sldId id="1110" r:id="rId233"/>
    <p:sldId id="1111" r:id="rId234"/>
    <p:sldId id="1112" r:id="rId235"/>
    <p:sldId id="1113" r:id="rId236"/>
    <p:sldId id="1274" r:id="rId237"/>
    <p:sldId id="1115" r:id="rId238"/>
    <p:sldId id="1116" r:id="rId239"/>
    <p:sldId id="1117" r:id="rId240"/>
    <p:sldId id="1118" r:id="rId241"/>
    <p:sldId id="1119" r:id="rId242"/>
    <p:sldId id="1120" r:id="rId243"/>
    <p:sldId id="1121" r:id="rId244"/>
    <p:sldId id="1122" r:id="rId245"/>
  </p:sldIdLst>
  <p:sldSz cx="9144000" cy="6858000" type="screen4x3"/>
  <p:notesSz cx="6807200" cy="9939338"/>
  <p:defaultTex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2160">
          <p15:clr>
            <a:srgbClr val="A4A3A4"/>
          </p15:clr>
        </p15:guide>
        <p15:guide id="2" pos="2880">
          <p15:clr>
            <a:srgbClr val="A4A3A4"/>
          </p15:clr>
        </p15:guide>
      </p15:sldGuideLst>
    </p:ext>
    <p:ext uri="{2D200454-40CA-4A62-9FC3-DE9A4176ACB9}">
      <p15:notesGuideLst xmlns:p15="http://schemas.microsoft.com/office/powerpoint/2012/main">
        <p15:guide id="1" orient="horz" pos="3130">
          <p15:clr>
            <a:srgbClr val="A4A3A4"/>
          </p15:clr>
        </p15:guide>
        <p15:guide id="2" pos="2144">
          <p15:clr>
            <a:srgbClr val="A4A3A4"/>
          </p15:clr>
        </p15:guide>
      </p15:notes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0070C0"/>
    <a:srgbClr val="F3A10D"/>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a:tblStyle styleId="{5C22544A-7EE6-4342-B048-85BDC9FD1C3A}" styleName="中間スタイル 2 - アクセント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00A15C55-8517-42AA-B614-E9B94910E393}" styleName="中間スタイル 2 - アクセント 4">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4">
              <a:tint val="20000"/>
            </a:schemeClr>
          </a:solidFill>
        </a:fill>
      </a:tcStyle>
    </a:wholeTbl>
    <a:band1H>
      <a:tcStyle>
        <a:tcBdr/>
        <a:fill>
          <a:solidFill>
            <a:schemeClr val="accent4">
              <a:tint val="40000"/>
            </a:schemeClr>
          </a:solidFill>
        </a:fill>
      </a:tcStyle>
    </a:band1H>
    <a:band2H>
      <a:tcStyle>
        <a:tcBdr/>
      </a:tcStyle>
    </a:band2H>
    <a:band1V>
      <a:tcStyle>
        <a:tcBdr/>
        <a:fill>
          <a:solidFill>
            <a:schemeClr val="accent4">
              <a:tint val="40000"/>
            </a:schemeClr>
          </a:solidFill>
        </a:fill>
      </a:tcStyle>
    </a:band1V>
    <a:band2V>
      <a:tcStyle>
        <a:tcBdr/>
      </a:tcStyle>
    </a:band2V>
    <a:lastCol>
      <a:tcTxStyle b="on">
        <a:fontRef idx="minor">
          <a:prstClr val="black"/>
        </a:fontRef>
        <a:schemeClr val="lt1"/>
      </a:tcTxStyle>
      <a:tcStyle>
        <a:tcBdr/>
        <a:fill>
          <a:solidFill>
            <a:schemeClr val="accent4"/>
          </a:solidFill>
        </a:fill>
      </a:tcStyle>
    </a:lastCol>
    <a:firstCol>
      <a:tcTxStyle b="on">
        <a:fontRef idx="minor">
          <a:prstClr val="black"/>
        </a:fontRef>
        <a:schemeClr val="lt1"/>
      </a:tcTxStyle>
      <a:tcStyle>
        <a:tcBdr/>
        <a:fill>
          <a:solidFill>
            <a:schemeClr val="accent4"/>
          </a:solidFill>
        </a:fill>
      </a:tcStyle>
    </a:firstCol>
    <a:lastRow>
      <a:tcTxStyle b="on">
        <a:fontRef idx="minor">
          <a:prstClr val="black"/>
        </a:fontRef>
        <a:schemeClr val="lt1"/>
      </a:tcTxStyle>
      <a:tcStyle>
        <a:tcBdr>
          <a:top>
            <a:ln w="38100" cmpd="sng">
              <a:solidFill>
                <a:schemeClr val="lt1"/>
              </a:solidFill>
            </a:ln>
          </a:top>
        </a:tcBdr>
        <a:fill>
          <a:solidFill>
            <a:schemeClr val="accent4"/>
          </a:solidFill>
        </a:fill>
      </a:tcStyle>
    </a:lastRow>
    <a:firstRow>
      <a:tcTxStyle b="on">
        <a:fontRef idx="minor">
          <a:prstClr val="black"/>
        </a:fontRef>
        <a:schemeClr val="lt1"/>
      </a:tcTxStyle>
      <a:tcStyle>
        <a:tcBdr>
          <a:bottom>
            <a:ln w="38100" cmpd="sng">
              <a:solidFill>
                <a:schemeClr val="lt1"/>
              </a:solidFill>
            </a:ln>
          </a:bottom>
        </a:tcBdr>
        <a:fill>
          <a:solidFill>
            <a:schemeClr val="accent4"/>
          </a:solidFill>
        </a:fill>
      </a:tcStyle>
    </a:firstRow>
  </a:tblStyle>
  <a:tblStyle styleId="{21E4AEA4-8DFA-4A89-87EB-49C32662AFE0}" styleName="中間スタイル 2 - アクセント 2">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2">
              <a:tint val="20000"/>
            </a:schemeClr>
          </a:solidFill>
        </a:fill>
      </a:tcStyle>
    </a:wholeTbl>
    <a:band1H>
      <a:tcStyle>
        <a:tcBdr/>
        <a:fill>
          <a:solidFill>
            <a:schemeClr val="accent2">
              <a:tint val="40000"/>
            </a:schemeClr>
          </a:solidFill>
        </a:fill>
      </a:tcStyle>
    </a:band1H>
    <a:band2H>
      <a:tcStyle>
        <a:tcBdr/>
      </a:tcStyle>
    </a:band2H>
    <a:band1V>
      <a:tcStyle>
        <a:tcBdr/>
        <a:fill>
          <a:solidFill>
            <a:schemeClr val="accent2">
              <a:tint val="40000"/>
            </a:schemeClr>
          </a:solidFill>
        </a:fill>
      </a:tcStyle>
    </a:band1V>
    <a:band2V>
      <a:tcStyle>
        <a:tcBdr/>
      </a:tcStyle>
    </a:band2V>
    <a:lastCol>
      <a:tcTxStyle b="on">
        <a:fontRef idx="minor">
          <a:prstClr val="black"/>
        </a:fontRef>
        <a:schemeClr val="lt1"/>
      </a:tcTxStyle>
      <a:tcStyle>
        <a:tcBdr/>
        <a:fill>
          <a:solidFill>
            <a:schemeClr val="accent2"/>
          </a:solidFill>
        </a:fill>
      </a:tcStyle>
    </a:lastCol>
    <a:firstCol>
      <a:tcTxStyle b="on">
        <a:fontRef idx="minor">
          <a:prstClr val="black"/>
        </a:fontRef>
        <a:schemeClr val="lt1"/>
      </a:tcTxStyle>
      <a:tcStyle>
        <a:tcBdr/>
        <a:fill>
          <a:solidFill>
            <a:schemeClr val="accent2"/>
          </a:solidFill>
        </a:fill>
      </a:tcStyle>
    </a:firstCol>
    <a:lastRow>
      <a:tcTxStyle b="on">
        <a:fontRef idx="minor">
          <a:prstClr val="black"/>
        </a:fontRef>
        <a:schemeClr val="lt1"/>
      </a:tcTxStyle>
      <a:tcStyle>
        <a:tcBdr>
          <a:top>
            <a:ln w="38100" cmpd="sng">
              <a:solidFill>
                <a:schemeClr val="lt1"/>
              </a:solidFill>
            </a:ln>
          </a:top>
        </a:tcBdr>
        <a:fill>
          <a:solidFill>
            <a:schemeClr val="accent2"/>
          </a:solidFill>
        </a:fill>
      </a:tcStyle>
    </a:lastRow>
    <a:firstRow>
      <a:tcTxStyle b="on">
        <a:fontRef idx="minor">
          <a:prstClr val="black"/>
        </a:fontRef>
        <a:schemeClr val="lt1"/>
      </a:tcTxStyle>
      <a:tcStyle>
        <a:tcBdr>
          <a:bottom>
            <a:ln w="38100" cmpd="sng">
              <a:solidFill>
                <a:schemeClr val="lt1"/>
              </a:solidFill>
            </a:ln>
          </a:bottom>
        </a:tcBdr>
        <a:fill>
          <a:solidFill>
            <a:schemeClr val="accent2"/>
          </a:solidFill>
        </a:fill>
      </a:tcStyle>
    </a:firstRow>
  </a:tblStyle>
  <a:tblStyle styleId="{FABFCF23-3B69-468F-B69F-88F6DE6A72F2}" styleName="中間スタイル 1 - アクセント 5">
    <a:wholeTbl>
      <a:tcTxStyle>
        <a:fontRef idx="minor">
          <a:scrgbClr r="0" g="0" b="0"/>
        </a:fontRef>
        <a:schemeClr val="dk1"/>
      </a:tcTxStyle>
      <a:tcStyle>
        <a:tcBdr>
          <a:left>
            <a:ln w="12700" cmpd="sng">
              <a:solidFill>
                <a:schemeClr val="accent5"/>
              </a:solidFill>
            </a:ln>
          </a:left>
          <a:right>
            <a:ln w="12700" cmpd="sng">
              <a:solidFill>
                <a:schemeClr val="accent5"/>
              </a:solidFill>
            </a:ln>
          </a:right>
          <a:top>
            <a:ln w="12700" cmpd="sng">
              <a:solidFill>
                <a:schemeClr val="accent5"/>
              </a:solidFill>
            </a:ln>
          </a:top>
          <a:bottom>
            <a:ln w="12700" cmpd="sng">
              <a:solidFill>
                <a:schemeClr val="accent5"/>
              </a:solidFill>
            </a:ln>
          </a:bottom>
          <a:insideH>
            <a:ln w="12700" cmpd="sng">
              <a:solidFill>
                <a:schemeClr val="accent5"/>
              </a:solidFill>
            </a:ln>
          </a:insideH>
          <a:insideV>
            <a:ln>
              <a:noFill/>
            </a:ln>
          </a:insideV>
        </a:tcBdr>
        <a:fill>
          <a:solidFill>
            <a:schemeClr val="lt1"/>
          </a:solidFill>
        </a:fill>
      </a:tcStyle>
    </a:wholeTbl>
    <a:band1H>
      <a:tcStyle>
        <a:tcBdr/>
        <a:fill>
          <a:solidFill>
            <a:schemeClr val="accent5">
              <a:tint val="20000"/>
            </a:schemeClr>
          </a:solidFill>
        </a:fill>
      </a:tcStyle>
    </a:band1H>
    <a:band1V>
      <a:tcStyle>
        <a:tcBdr/>
        <a:fill>
          <a:solidFill>
            <a:schemeClr val="accent5">
              <a:tint val="20000"/>
            </a:schemeClr>
          </a:solidFill>
        </a:fill>
      </a:tcStyle>
    </a:band1V>
    <a:lastCol>
      <a:tcTxStyle b="on"/>
      <a:tcStyle>
        <a:tcBdr/>
      </a:tcStyle>
    </a:lastCol>
    <a:firstCol>
      <a:tcTxStyle b="on"/>
      <a:tcStyle>
        <a:tcBdr/>
      </a:tcStyle>
    </a:firstCol>
    <a:lastRow>
      <a:tcTxStyle b="on"/>
      <a:tcStyle>
        <a:tcBdr>
          <a:top>
            <a:ln w="50800" cmpd="dbl">
              <a:solidFill>
                <a:schemeClr val="accent5"/>
              </a:solidFill>
            </a:ln>
          </a:top>
        </a:tcBdr>
        <a:fill>
          <a:solidFill>
            <a:schemeClr val="lt1"/>
          </a:solidFill>
        </a:fill>
      </a:tcStyle>
    </a:lastRow>
    <a:firstRow>
      <a:tcTxStyle b="on">
        <a:fontRef idx="minor">
          <a:scrgbClr r="0" g="0" b="0"/>
        </a:fontRef>
        <a:schemeClr val="lt1"/>
      </a:tcTxStyle>
      <a:tcStyle>
        <a:tcBdr/>
        <a:fill>
          <a:solidFill>
            <a:schemeClr val="accent5"/>
          </a:solidFill>
        </a:fill>
      </a:tcStyle>
    </a:firstRow>
  </a:tblStyle>
  <a:tblStyle styleId="{10A1B5D5-9B99-4C35-A422-299274C87663}" styleName="中間スタイル 1 - アクセント 6">
    <a:wholeTbl>
      <a:tcTxStyle>
        <a:fontRef idx="minor">
          <a:scrgbClr r="0" g="0" b="0"/>
        </a:fontRef>
        <a:schemeClr val="dk1"/>
      </a:tcTxStyle>
      <a:tcStyle>
        <a:tcBdr>
          <a:left>
            <a:ln w="12700" cmpd="sng">
              <a:solidFill>
                <a:schemeClr val="accent6"/>
              </a:solidFill>
            </a:ln>
          </a:left>
          <a:right>
            <a:ln w="12700" cmpd="sng">
              <a:solidFill>
                <a:schemeClr val="accent6"/>
              </a:solidFill>
            </a:ln>
          </a:right>
          <a:top>
            <a:ln w="12700" cmpd="sng">
              <a:solidFill>
                <a:schemeClr val="accent6"/>
              </a:solidFill>
            </a:ln>
          </a:top>
          <a:bottom>
            <a:ln w="12700" cmpd="sng">
              <a:solidFill>
                <a:schemeClr val="accent6"/>
              </a:solidFill>
            </a:ln>
          </a:bottom>
          <a:insideH>
            <a:ln w="12700" cmpd="sng">
              <a:solidFill>
                <a:schemeClr val="accent6"/>
              </a:solidFill>
            </a:ln>
          </a:insideH>
          <a:insideV>
            <a:ln>
              <a:noFill/>
            </a:ln>
          </a:insideV>
        </a:tcBdr>
        <a:fill>
          <a:solidFill>
            <a:schemeClr val="lt1"/>
          </a:solidFill>
        </a:fill>
      </a:tcStyle>
    </a:wholeTbl>
    <a:band1H>
      <a:tcStyle>
        <a:tcBdr/>
        <a:fill>
          <a:solidFill>
            <a:schemeClr val="accent6">
              <a:tint val="20000"/>
            </a:schemeClr>
          </a:solidFill>
        </a:fill>
      </a:tcStyle>
    </a:band1H>
    <a:band1V>
      <a:tcStyle>
        <a:tcBdr/>
        <a:fill>
          <a:solidFill>
            <a:schemeClr val="accent6">
              <a:tint val="20000"/>
            </a:schemeClr>
          </a:solidFill>
        </a:fill>
      </a:tcStyle>
    </a:band1V>
    <a:lastCol>
      <a:tcTxStyle b="on"/>
      <a:tcStyle>
        <a:tcBdr/>
      </a:tcStyle>
    </a:lastCol>
    <a:firstCol>
      <a:tcTxStyle b="on"/>
      <a:tcStyle>
        <a:tcBdr/>
      </a:tcStyle>
    </a:firstCol>
    <a:lastRow>
      <a:tcTxStyle b="on"/>
      <a:tcStyle>
        <a:tcBdr>
          <a:top>
            <a:ln w="50800" cmpd="dbl">
              <a:solidFill>
                <a:schemeClr val="accent6"/>
              </a:solidFill>
            </a:ln>
          </a:top>
        </a:tcBdr>
        <a:fill>
          <a:solidFill>
            <a:schemeClr val="lt1"/>
          </a:solidFill>
        </a:fill>
      </a:tcStyle>
    </a:lastRow>
    <a:firstRow>
      <a:tcTxStyle b="on">
        <a:fontRef idx="minor">
          <a:scrgbClr r="0" g="0" b="0"/>
        </a:fontRef>
        <a:schemeClr val="lt1"/>
      </a:tcTxStyle>
      <a:tcStyle>
        <a:tcBdr/>
        <a:fill>
          <a:solidFill>
            <a:schemeClr val="accent6"/>
          </a:solidFill>
        </a:fill>
      </a:tcStyle>
    </a:firstRow>
  </a:tblStyle>
  <a:tblStyle styleId="{B301B821-A1FF-4177-AEE7-76D212191A09}" styleName="中間スタイル 1 - アクセント 1">
    <a:wholeTbl>
      <a:tcTxStyle>
        <a:fontRef idx="minor">
          <a:scrgbClr r="0" g="0" b="0"/>
        </a:fontRef>
        <a:schemeClr val="dk1"/>
      </a:tcTxStyle>
      <a:tcStyle>
        <a:tcBdr>
          <a:left>
            <a:ln w="12700" cmpd="sng">
              <a:solidFill>
                <a:schemeClr val="accent1"/>
              </a:solidFill>
            </a:ln>
          </a:left>
          <a:right>
            <a:ln w="12700" cmpd="sng">
              <a:solidFill>
                <a:schemeClr val="accent1"/>
              </a:solidFill>
            </a:ln>
          </a:right>
          <a:top>
            <a:ln w="12700" cmpd="sng">
              <a:solidFill>
                <a:schemeClr val="accent1"/>
              </a:solidFill>
            </a:ln>
          </a:top>
          <a:bottom>
            <a:ln w="12700" cmpd="sng">
              <a:solidFill>
                <a:schemeClr val="accent1"/>
              </a:solidFill>
            </a:ln>
          </a:bottom>
          <a:insideH>
            <a:ln w="12700" cmpd="sng">
              <a:solidFill>
                <a:schemeClr val="accent1"/>
              </a:solidFill>
            </a:ln>
          </a:insideH>
          <a:insideV>
            <a:ln>
              <a:noFill/>
            </a:ln>
          </a:insideV>
        </a:tcBdr>
        <a:fill>
          <a:solidFill>
            <a:schemeClr val="lt1"/>
          </a:solidFill>
        </a:fill>
      </a:tcStyle>
    </a:wholeTbl>
    <a:band1H>
      <a:tcStyle>
        <a:tcBdr/>
        <a:fill>
          <a:solidFill>
            <a:schemeClr val="accent1">
              <a:tint val="20000"/>
            </a:schemeClr>
          </a:solidFill>
        </a:fill>
      </a:tcStyle>
    </a:band1H>
    <a:band1V>
      <a:tcStyle>
        <a:tcBdr/>
        <a:fill>
          <a:solidFill>
            <a:schemeClr val="accent1">
              <a:tint val="20000"/>
            </a:schemeClr>
          </a:solidFill>
        </a:fill>
      </a:tcStyle>
    </a:band1V>
    <a:lastCol>
      <a:tcTxStyle b="on"/>
      <a:tcStyle>
        <a:tcBdr/>
      </a:tcStyle>
    </a:lastCol>
    <a:firstCol>
      <a:tcTxStyle b="on"/>
      <a:tcStyle>
        <a:tcBdr/>
      </a:tcStyle>
    </a:firstCol>
    <a:lastRow>
      <a:tcTxStyle b="on"/>
      <a:tcStyle>
        <a:tcBdr>
          <a:top>
            <a:ln w="50800" cmpd="dbl">
              <a:solidFill>
                <a:schemeClr val="accent1"/>
              </a:solidFill>
            </a:ln>
          </a:top>
        </a:tcBdr>
        <a:fill>
          <a:solidFill>
            <a:schemeClr val="lt1"/>
          </a:solidFill>
        </a:fill>
      </a:tcStyle>
    </a:lastRow>
    <a:firstRow>
      <a:tcTxStyle b="on">
        <a:fontRef idx="minor">
          <a:scrgbClr r="0" g="0" b="0"/>
        </a:fontRef>
        <a:schemeClr val="lt1"/>
      </a:tcTxStyle>
      <a:tcStyle>
        <a:tcBdr/>
        <a:fill>
          <a:solidFill>
            <a:schemeClr val="accent1"/>
          </a:solidFill>
        </a:fill>
      </a:tcStyle>
    </a:firstRow>
  </a:tblStyle>
  <a:tblStyle styleId="{BC89EF96-8CEA-46FF-86C4-4CE0E7609802}" styleName="淡色スタイル 3 - アクセント 1">
    <a:wholeTbl>
      <a:tcTxStyle>
        <a:fontRef idx="minor">
          <a:scrgbClr r="0" g="0" b="0"/>
        </a:fontRef>
        <a:schemeClr val="tx1"/>
      </a:tcTxStyle>
      <a:tcStyle>
        <a:tcBdr>
          <a:left>
            <a:ln w="12700" cmpd="sng">
              <a:solidFill>
                <a:schemeClr val="accent1"/>
              </a:solidFill>
            </a:ln>
          </a:left>
          <a:right>
            <a:ln w="12700" cmpd="sng">
              <a:solidFill>
                <a:schemeClr val="accent1"/>
              </a:solidFill>
            </a:ln>
          </a:right>
          <a:top>
            <a:ln w="12700" cmpd="sng">
              <a:solidFill>
                <a:schemeClr val="accent1"/>
              </a:solidFill>
            </a:ln>
          </a:top>
          <a:bottom>
            <a:ln w="12700" cmpd="sng">
              <a:solidFill>
                <a:schemeClr val="accent1"/>
              </a:solidFill>
            </a:ln>
          </a:bottom>
          <a:insideH>
            <a:ln w="12700" cmpd="sng">
              <a:solidFill>
                <a:schemeClr val="accent1"/>
              </a:solidFill>
            </a:ln>
          </a:insideH>
          <a:insideV>
            <a:ln w="12700" cmpd="sng">
              <a:solidFill>
                <a:schemeClr val="accent1"/>
              </a:solidFill>
            </a:ln>
          </a:insideV>
        </a:tcBdr>
        <a:fill>
          <a:noFill/>
        </a:fill>
      </a:tcStyle>
    </a:wholeTbl>
    <a:band1H>
      <a:tcStyle>
        <a:tcBdr/>
        <a:fill>
          <a:solidFill>
            <a:schemeClr val="accent1">
              <a:alpha val="20000"/>
            </a:schemeClr>
          </a:solidFill>
        </a:fill>
      </a:tcStyle>
    </a:band1H>
    <a:band1V>
      <a:tcStyle>
        <a:tcBdr/>
        <a:fill>
          <a:solidFill>
            <a:schemeClr val="accent1">
              <a:alpha val="20000"/>
            </a:schemeClr>
          </a:solidFill>
        </a:fill>
      </a:tcStyle>
    </a:band1V>
    <a:lastCol>
      <a:tcTxStyle b="on"/>
      <a:tcStyle>
        <a:tcBdr/>
      </a:tcStyle>
    </a:lastCol>
    <a:firstCol>
      <a:tcTxStyle b="on"/>
      <a:tcStyle>
        <a:tcBdr/>
      </a:tcStyle>
    </a:firstCol>
    <a:lastRow>
      <a:tcTxStyle b="on"/>
      <a:tcStyle>
        <a:tcBdr>
          <a:top>
            <a:ln w="50800" cmpd="dbl">
              <a:solidFill>
                <a:schemeClr val="accent1"/>
              </a:solidFill>
            </a:ln>
          </a:top>
        </a:tcBdr>
        <a:fill>
          <a:noFill/>
        </a:fill>
      </a:tcStyle>
    </a:lastRow>
    <a:firstRow>
      <a:tcTxStyle b="on"/>
      <a:tcStyle>
        <a:tcBdr>
          <a:bottom>
            <a:ln w="25400" cmpd="sng">
              <a:solidFill>
                <a:schemeClr val="accent1"/>
              </a:solidFill>
            </a:ln>
          </a:bottom>
        </a:tcBdr>
        <a:fill>
          <a:noFill/>
        </a:fill>
      </a:tcStyle>
    </a:firstRow>
  </a:tblStyle>
  <a:tblStyle styleId="{5DA37D80-6434-44D0-A028-1B22A696006F}" styleName="淡色スタイル 3 - アクセント 2">
    <a:wholeTbl>
      <a:tcTxStyle>
        <a:fontRef idx="minor">
          <a:scrgbClr r="0" g="0" b="0"/>
        </a:fontRef>
        <a:schemeClr val="tx1"/>
      </a:tcTxStyle>
      <a:tcStyle>
        <a:tcBdr>
          <a:left>
            <a:ln w="12700" cmpd="sng">
              <a:solidFill>
                <a:schemeClr val="accent2"/>
              </a:solidFill>
            </a:ln>
          </a:left>
          <a:right>
            <a:ln w="12700" cmpd="sng">
              <a:solidFill>
                <a:schemeClr val="accent2"/>
              </a:solidFill>
            </a:ln>
          </a:right>
          <a:top>
            <a:ln w="12700" cmpd="sng">
              <a:solidFill>
                <a:schemeClr val="accent2"/>
              </a:solidFill>
            </a:ln>
          </a:top>
          <a:bottom>
            <a:ln w="12700" cmpd="sng">
              <a:solidFill>
                <a:schemeClr val="accent2"/>
              </a:solidFill>
            </a:ln>
          </a:bottom>
          <a:insideH>
            <a:ln w="12700" cmpd="sng">
              <a:solidFill>
                <a:schemeClr val="accent2"/>
              </a:solidFill>
            </a:ln>
          </a:insideH>
          <a:insideV>
            <a:ln w="12700" cmpd="sng">
              <a:solidFill>
                <a:schemeClr val="accent2"/>
              </a:solidFill>
            </a:ln>
          </a:insideV>
        </a:tcBdr>
        <a:fill>
          <a:noFill/>
        </a:fill>
      </a:tcStyle>
    </a:wholeTbl>
    <a:band1H>
      <a:tcStyle>
        <a:tcBdr/>
        <a:fill>
          <a:solidFill>
            <a:schemeClr val="accent2">
              <a:alpha val="20000"/>
            </a:schemeClr>
          </a:solidFill>
        </a:fill>
      </a:tcStyle>
    </a:band1H>
    <a:band1V>
      <a:tcStyle>
        <a:tcBdr/>
        <a:fill>
          <a:solidFill>
            <a:schemeClr val="accent2">
              <a:alpha val="20000"/>
            </a:schemeClr>
          </a:solidFill>
        </a:fill>
      </a:tcStyle>
    </a:band1V>
    <a:lastCol>
      <a:tcTxStyle b="on"/>
      <a:tcStyle>
        <a:tcBdr/>
      </a:tcStyle>
    </a:lastCol>
    <a:firstCol>
      <a:tcTxStyle b="on"/>
      <a:tcStyle>
        <a:tcBdr/>
      </a:tcStyle>
    </a:firstCol>
    <a:lastRow>
      <a:tcTxStyle b="on"/>
      <a:tcStyle>
        <a:tcBdr>
          <a:top>
            <a:ln w="50800" cmpd="dbl">
              <a:solidFill>
                <a:schemeClr val="accent2"/>
              </a:solidFill>
            </a:ln>
          </a:top>
        </a:tcBdr>
        <a:fill>
          <a:noFill/>
        </a:fill>
      </a:tcStyle>
    </a:lastRow>
    <a:firstRow>
      <a:tcTxStyle b="on"/>
      <a:tcStyle>
        <a:tcBdr>
          <a:bottom>
            <a:ln w="25400" cmpd="sng">
              <a:solidFill>
                <a:schemeClr val="accent2"/>
              </a:solidFill>
            </a:ln>
          </a:bottom>
        </a:tcBdr>
        <a:fill>
          <a:noFill/>
        </a:fill>
      </a:tcStyle>
    </a:firstRow>
  </a:tblStyle>
  <a:tblStyle styleId="{8799B23B-EC83-4686-B30A-512413B5E67A}" styleName="淡色スタイル 3 - アクセント 3">
    <a:wholeTbl>
      <a:tcTxStyle>
        <a:fontRef idx="minor">
          <a:scrgbClr r="0" g="0" b="0"/>
        </a:fontRef>
        <a:schemeClr val="tx1"/>
      </a:tcTxStyle>
      <a:tcStyle>
        <a:tcBdr>
          <a:left>
            <a:ln w="12700" cmpd="sng">
              <a:solidFill>
                <a:schemeClr val="accent3"/>
              </a:solidFill>
            </a:ln>
          </a:left>
          <a:right>
            <a:ln w="12700" cmpd="sng">
              <a:solidFill>
                <a:schemeClr val="accent3"/>
              </a:solidFill>
            </a:ln>
          </a:right>
          <a:top>
            <a:ln w="12700" cmpd="sng">
              <a:solidFill>
                <a:schemeClr val="accent3"/>
              </a:solidFill>
            </a:ln>
          </a:top>
          <a:bottom>
            <a:ln w="12700" cmpd="sng">
              <a:solidFill>
                <a:schemeClr val="accent3"/>
              </a:solidFill>
            </a:ln>
          </a:bottom>
          <a:insideH>
            <a:ln w="12700" cmpd="sng">
              <a:solidFill>
                <a:schemeClr val="accent3"/>
              </a:solidFill>
            </a:ln>
          </a:insideH>
          <a:insideV>
            <a:ln w="12700" cmpd="sng">
              <a:solidFill>
                <a:schemeClr val="accent3"/>
              </a:solidFill>
            </a:ln>
          </a:insideV>
        </a:tcBdr>
        <a:fill>
          <a:noFill/>
        </a:fill>
      </a:tcStyle>
    </a:wholeTbl>
    <a:band1H>
      <a:tcStyle>
        <a:tcBdr/>
        <a:fill>
          <a:solidFill>
            <a:schemeClr val="accent3">
              <a:alpha val="20000"/>
            </a:schemeClr>
          </a:solidFill>
        </a:fill>
      </a:tcStyle>
    </a:band1H>
    <a:band1V>
      <a:tcStyle>
        <a:tcBdr/>
        <a:fill>
          <a:solidFill>
            <a:schemeClr val="accent3">
              <a:alpha val="20000"/>
            </a:schemeClr>
          </a:solidFill>
        </a:fill>
      </a:tcStyle>
    </a:band1V>
    <a:lastCol>
      <a:tcTxStyle b="on"/>
      <a:tcStyle>
        <a:tcBdr/>
      </a:tcStyle>
    </a:lastCol>
    <a:firstCol>
      <a:tcTxStyle b="on"/>
      <a:tcStyle>
        <a:tcBdr/>
      </a:tcStyle>
    </a:firstCol>
    <a:lastRow>
      <a:tcTxStyle b="on"/>
      <a:tcStyle>
        <a:tcBdr>
          <a:top>
            <a:ln w="50800" cmpd="dbl">
              <a:solidFill>
                <a:schemeClr val="accent3"/>
              </a:solidFill>
            </a:ln>
          </a:top>
        </a:tcBdr>
        <a:fill>
          <a:noFill/>
        </a:fill>
      </a:tcStyle>
    </a:lastRow>
    <a:firstRow>
      <a:tcTxStyle b="on"/>
      <a:tcStyle>
        <a:tcBdr>
          <a:bottom>
            <a:ln w="25400" cmpd="sng">
              <a:solidFill>
                <a:schemeClr val="accent3"/>
              </a:solidFill>
            </a:ln>
          </a:bottom>
        </a:tcBdr>
        <a:fill>
          <a:noFill/>
        </a:fill>
      </a:tcStyle>
    </a:firstRow>
  </a:tblStyle>
  <a:tblStyle styleId="{ED083AE6-46FA-4A59-8FB0-9F97EB10719F}" styleName="淡色スタイル 3 - アクセント 4">
    <a:wholeTbl>
      <a:tcTxStyle>
        <a:fontRef idx="minor">
          <a:scrgbClr r="0" g="0" b="0"/>
        </a:fontRef>
        <a:schemeClr val="tx1"/>
      </a:tcTxStyle>
      <a:tcStyle>
        <a:tcBdr>
          <a:left>
            <a:ln w="12700" cmpd="sng">
              <a:solidFill>
                <a:schemeClr val="accent4"/>
              </a:solidFill>
            </a:ln>
          </a:left>
          <a:right>
            <a:ln w="12700" cmpd="sng">
              <a:solidFill>
                <a:schemeClr val="accent4"/>
              </a:solidFill>
            </a:ln>
          </a:right>
          <a:top>
            <a:ln w="12700" cmpd="sng">
              <a:solidFill>
                <a:schemeClr val="accent4"/>
              </a:solidFill>
            </a:ln>
          </a:top>
          <a:bottom>
            <a:ln w="12700" cmpd="sng">
              <a:solidFill>
                <a:schemeClr val="accent4"/>
              </a:solidFill>
            </a:ln>
          </a:bottom>
          <a:insideH>
            <a:ln w="12700" cmpd="sng">
              <a:solidFill>
                <a:schemeClr val="accent4"/>
              </a:solidFill>
            </a:ln>
          </a:insideH>
          <a:insideV>
            <a:ln w="12700" cmpd="sng">
              <a:solidFill>
                <a:schemeClr val="accent4"/>
              </a:solidFill>
            </a:ln>
          </a:insideV>
        </a:tcBdr>
        <a:fill>
          <a:noFill/>
        </a:fill>
      </a:tcStyle>
    </a:wholeTbl>
    <a:band1H>
      <a:tcStyle>
        <a:tcBdr/>
        <a:fill>
          <a:solidFill>
            <a:schemeClr val="accent4">
              <a:alpha val="20000"/>
            </a:schemeClr>
          </a:solidFill>
        </a:fill>
      </a:tcStyle>
    </a:band1H>
    <a:band1V>
      <a:tcStyle>
        <a:tcBdr/>
        <a:fill>
          <a:solidFill>
            <a:schemeClr val="accent4">
              <a:alpha val="20000"/>
            </a:schemeClr>
          </a:solidFill>
        </a:fill>
      </a:tcStyle>
    </a:band1V>
    <a:lastCol>
      <a:tcTxStyle b="on"/>
      <a:tcStyle>
        <a:tcBdr/>
      </a:tcStyle>
    </a:lastCol>
    <a:firstCol>
      <a:tcTxStyle b="on"/>
      <a:tcStyle>
        <a:tcBdr/>
      </a:tcStyle>
    </a:firstCol>
    <a:lastRow>
      <a:tcTxStyle b="on"/>
      <a:tcStyle>
        <a:tcBdr>
          <a:top>
            <a:ln w="50800" cmpd="dbl">
              <a:solidFill>
                <a:schemeClr val="accent4"/>
              </a:solidFill>
            </a:ln>
          </a:top>
        </a:tcBdr>
        <a:fill>
          <a:noFill/>
        </a:fill>
      </a:tcStyle>
    </a:lastRow>
    <a:firstRow>
      <a:tcTxStyle b="on"/>
      <a:tcStyle>
        <a:tcBdr>
          <a:bottom>
            <a:ln w="25400" cmpd="sng">
              <a:solidFill>
                <a:schemeClr val="accent4"/>
              </a:solidFill>
            </a:ln>
          </a:bottom>
        </a:tcBdr>
        <a:fill>
          <a:noFill/>
        </a:fill>
      </a:tcStyle>
    </a:firstRow>
  </a:tblStyle>
  <a:tblStyle styleId="{BDBED569-4797-4DF1-A0F4-6AAB3CD982D8}" styleName="淡色スタイル 3 - アクセント 5">
    <a:wholeTbl>
      <a:tcTxStyle>
        <a:fontRef idx="minor">
          <a:scrgbClr r="0" g="0" b="0"/>
        </a:fontRef>
        <a:schemeClr val="tx1"/>
      </a:tcTxStyle>
      <a:tcStyle>
        <a:tcBdr>
          <a:left>
            <a:ln w="12700" cmpd="sng">
              <a:solidFill>
                <a:schemeClr val="accent5"/>
              </a:solidFill>
            </a:ln>
          </a:left>
          <a:right>
            <a:ln w="12700" cmpd="sng">
              <a:solidFill>
                <a:schemeClr val="accent5"/>
              </a:solidFill>
            </a:ln>
          </a:right>
          <a:top>
            <a:ln w="12700" cmpd="sng">
              <a:solidFill>
                <a:schemeClr val="accent5"/>
              </a:solidFill>
            </a:ln>
          </a:top>
          <a:bottom>
            <a:ln w="12700" cmpd="sng">
              <a:solidFill>
                <a:schemeClr val="accent5"/>
              </a:solidFill>
            </a:ln>
          </a:bottom>
          <a:insideH>
            <a:ln w="12700" cmpd="sng">
              <a:solidFill>
                <a:schemeClr val="accent5"/>
              </a:solidFill>
            </a:ln>
          </a:insideH>
          <a:insideV>
            <a:ln w="12700" cmpd="sng">
              <a:solidFill>
                <a:schemeClr val="accent5"/>
              </a:solidFill>
            </a:ln>
          </a:insideV>
        </a:tcBdr>
        <a:fill>
          <a:noFill/>
        </a:fill>
      </a:tcStyle>
    </a:wholeTbl>
    <a:band1H>
      <a:tcStyle>
        <a:tcBdr/>
        <a:fill>
          <a:solidFill>
            <a:schemeClr val="accent5">
              <a:alpha val="20000"/>
            </a:schemeClr>
          </a:solidFill>
        </a:fill>
      </a:tcStyle>
    </a:band1H>
    <a:band1V>
      <a:tcStyle>
        <a:tcBdr/>
        <a:fill>
          <a:solidFill>
            <a:schemeClr val="accent5">
              <a:alpha val="20000"/>
            </a:schemeClr>
          </a:solidFill>
        </a:fill>
      </a:tcStyle>
    </a:band1V>
    <a:lastCol>
      <a:tcTxStyle b="on"/>
      <a:tcStyle>
        <a:tcBdr/>
      </a:tcStyle>
    </a:lastCol>
    <a:firstCol>
      <a:tcTxStyle b="on"/>
      <a:tcStyle>
        <a:tcBdr/>
      </a:tcStyle>
    </a:firstCol>
    <a:lastRow>
      <a:tcTxStyle b="on"/>
      <a:tcStyle>
        <a:tcBdr>
          <a:top>
            <a:ln w="50800" cmpd="dbl">
              <a:solidFill>
                <a:schemeClr val="accent5"/>
              </a:solidFill>
            </a:ln>
          </a:top>
        </a:tcBdr>
        <a:fill>
          <a:noFill/>
        </a:fill>
      </a:tcStyle>
    </a:lastRow>
    <a:firstRow>
      <a:tcTxStyle b="on"/>
      <a:tcStyle>
        <a:tcBdr>
          <a:bottom>
            <a:ln w="25400" cmpd="sng">
              <a:solidFill>
                <a:schemeClr val="accent5"/>
              </a:solidFill>
            </a:ln>
          </a:bottom>
        </a:tcBdr>
        <a:fill>
          <a:noFill/>
        </a:fill>
      </a:tcStyle>
    </a:firstRow>
  </a:tblStyle>
  <a:tblStyle styleId="{E8B1032C-EA38-4F05-BA0D-38AFFFC7BED3}" styleName="淡色スタイル 3 - アクセント 6">
    <a:wholeTbl>
      <a:tcTxStyle>
        <a:fontRef idx="minor">
          <a:scrgbClr r="0" g="0" b="0"/>
        </a:fontRef>
        <a:schemeClr val="tx1"/>
      </a:tcTxStyle>
      <a:tcStyle>
        <a:tcBdr>
          <a:left>
            <a:ln w="12700" cmpd="sng">
              <a:solidFill>
                <a:schemeClr val="accent6"/>
              </a:solidFill>
            </a:ln>
          </a:left>
          <a:right>
            <a:ln w="12700" cmpd="sng">
              <a:solidFill>
                <a:schemeClr val="accent6"/>
              </a:solidFill>
            </a:ln>
          </a:right>
          <a:top>
            <a:ln w="12700" cmpd="sng">
              <a:solidFill>
                <a:schemeClr val="accent6"/>
              </a:solidFill>
            </a:ln>
          </a:top>
          <a:bottom>
            <a:ln w="12700" cmpd="sng">
              <a:solidFill>
                <a:schemeClr val="accent6"/>
              </a:solidFill>
            </a:ln>
          </a:bottom>
          <a:insideH>
            <a:ln w="12700" cmpd="sng">
              <a:solidFill>
                <a:schemeClr val="accent6"/>
              </a:solidFill>
            </a:ln>
          </a:insideH>
          <a:insideV>
            <a:ln w="12700" cmpd="sng">
              <a:solidFill>
                <a:schemeClr val="accent6"/>
              </a:solidFill>
            </a:ln>
          </a:insideV>
        </a:tcBdr>
        <a:fill>
          <a:noFill/>
        </a:fill>
      </a:tcStyle>
    </a:wholeTbl>
    <a:band1H>
      <a:tcStyle>
        <a:tcBdr/>
        <a:fill>
          <a:solidFill>
            <a:schemeClr val="accent6">
              <a:alpha val="20000"/>
            </a:schemeClr>
          </a:solidFill>
        </a:fill>
      </a:tcStyle>
    </a:band1H>
    <a:band1V>
      <a:tcStyle>
        <a:tcBdr/>
        <a:fill>
          <a:solidFill>
            <a:schemeClr val="accent6">
              <a:alpha val="20000"/>
            </a:schemeClr>
          </a:solidFill>
        </a:fill>
      </a:tcStyle>
    </a:band1V>
    <a:lastCol>
      <a:tcTxStyle b="on"/>
      <a:tcStyle>
        <a:tcBdr/>
      </a:tcStyle>
    </a:lastCol>
    <a:firstCol>
      <a:tcTxStyle b="on"/>
      <a:tcStyle>
        <a:tcBdr/>
      </a:tcStyle>
    </a:firstCol>
    <a:lastRow>
      <a:tcTxStyle b="on"/>
      <a:tcStyle>
        <a:tcBdr>
          <a:top>
            <a:ln w="50800" cmpd="dbl">
              <a:solidFill>
                <a:schemeClr val="accent6"/>
              </a:solidFill>
            </a:ln>
          </a:top>
        </a:tcBdr>
        <a:fill>
          <a:noFill/>
        </a:fill>
      </a:tcStyle>
    </a:lastRow>
    <a:firstRow>
      <a:tcTxStyle b="on"/>
      <a:tcStyle>
        <a:tcBdr>
          <a:bottom>
            <a:ln w="25400" cmpd="sng">
              <a:solidFill>
                <a:schemeClr val="accent6"/>
              </a:solidFill>
            </a:ln>
          </a:bottom>
        </a:tcBdr>
        <a:fill>
          <a:noFill/>
        </a:fill>
      </a:tcStyle>
    </a:firstRow>
  </a:tblStyle>
  <a:tblStyle styleId="{2D5ABB26-0587-4C30-8999-92F81FD0307C}" styleName="スタイルなし、表のグリッド線なし">
    <a:wholeTbl>
      <a:tcTxStyle>
        <a:fontRef idx="minor">
          <a:scrgbClr r="0" g="0" b="0"/>
        </a:fontRef>
        <a:schemeClr val="tx1"/>
      </a:tcTxStyle>
      <a:tcStyle>
        <a:tcBdr>
          <a:left>
            <a:ln>
              <a:noFill/>
            </a:ln>
          </a:left>
          <a:right>
            <a:ln>
              <a:noFill/>
            </a:ln>
          </a:right>
          <a:top>
            <a:ln>
              <a:noFill/>
            </a:ln>
          </a:top>
          <a:bottom>
            <a:ln>
              <a:noFill/>
            </a:ln>
          </a:bottom>
          <a:insideH>
            <a:ln>
              <a:noFill/>
            </a:ln>
          </a:insideH>
          <a:insideV>
            <a:ln>
              <a:noFill/>
            </a:ln>
          </a:insideV>
        </a:tcBdr>
        <a:fill>
          <a:noFill/>
        </a:fill>
      </a:tcStyle>
    </a:wholeTbl>
  </a:tblStyle>
  <a:tblStyle styleId="{5940675A-B579-460E-94D1-54222C63F5DA}" styleName="スタイルなし、表のグリッド線あり">
    <a:wholeTbl>
      <a:tcTxStyle>
        <a:fontRef idx="minor">
          <a:scrgbClr r="0" g="0" b="0"/>
        </a:fontRef>
        <a:schemeClr val="tx1"/>
      </a:tcTxStyle>
      <a:tcStyle>
        <a:tcBdr>
          <a:left>
            <a:ln w="12700" cmpd="sng">
              <a:solidFill>
                <a:schemeClr val="tx1"/>
              </a:solidFill>
            </a:ln>
          </a:left>
          <a:right>
            <a:ln w="12700" cmpd="sng">
              <a:solidFill>
                <a:schemeClr val="tx1"/>
              </a:solidFill>
            </a:ln>
          </a:right>
          <a:top>
            <a:ln w="12700" cmpd="sng">
              <a:solidFill>
                <a:schemeClr val="tx1"/>
              </a:solidFill>
            </a:ln>
          </a:top>
          <a:bottom>
            <a:ln w="12700" cmpd="sng">
              <a:solidFill>
                <a:schemeClr val="tx1"/>
              </a:solidFill>
            </a:ln>
          </a:bottom>
          <a:insideH>
            <a:ln w="12700" cmpd="sng">
              <a:solidFill>
                <a:schemeClr val="tx1"/>
              </a:solidFill>
            </a:ln>
          </a:insideH>
          <a:insideV>
            <a:ln w="12700" cmpd="sng">
              <a:solidFill>
                <a:schemeClr val="tx1"/>
              </a:solidFill>
            </a:ln>
          </a:insideV>
        </a:tcBdr>
        <a:fill>
          <a:noFill/>
        </a:fill>
      </a:tcStyle>
    </a:wholeTbl>
  </a:tblStyle>
  <a:tblStyle styleId="{073A0DAA-6AF3-43AB-8588-CEC1D06C72B9}" styleName="スタイル (中間) 2">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dk1">
              <a:tint val="20000"/>
            </a:schemeClr>
          </a:solidFill>
        </a:fill>
      </a:tcStyle>
    </a:wholeTbl>
    <a:band1H>
      <a:tcStyle>
        <a:tcBdr/>
        <a:fill>
          <a:solidFill>
            <a:schemeClr val="dk1">
              <a:tint val="40000"/>
            </a:schemeClr>
          </a:solidFill>
        </a:fill>
      </a:tcStyle>
    </a:band1H>
    <a:band2H>
      <a:tcStyle>
        <a:tcBdr/>
      </a:tcStyle>
    </a:band2H>
    <a:band1V>
      <a:tcStyle>
        <a:tcBdr/>
        <a:fill>
          <a:solidFill>
            <a:schemeClr val="dk1">
              <a:tint val="40000"/>
            </a:schemeClr>
          </a:solidFill>
        </a:fill>
      </a:tcStyle>
    </a:band1V>
    <a:band2V>
      <a:tcStyle>
        <a:tcBdr/>
      </a:tcStyle>
    </a:band2V>
    <a:lastCol>
      <a:tcTxStyle b="on">
        <a:fontRef idx="minor">
          <a:prstClr val="black"/>
        </a:fontRef>
        <a:schemeClr val="lt1"/>
      </a:tcTxStyle>
      <a:tcStyle>
        <a:tcBdr/>
        <a:fill>
          <a:solidFill>
            <a:schemeClr val="dk1"/>
          </a:solidFill>
        </a:fill>
      </a:tcStyle>
    </a:lastCol>
    <a:firstCol>
      <a:tcTxStyle b="on">
        <a:fontRef idx="minor">
          <a:prstClr val="black"/>
        </a:fontRef>
        <a:schemeClr val="lt1"/>
      </a:tcTxStyle>
      <a:tcStyle>
        <a:tcBdr/>
        <a:fill>
          <a:solidFill>
            <a:schemeClr val="dk1"/>
          </a:solidFill>
        </a:fill>
      </a:tcStyle>
    </a:firstCol>
    <a:lastRow>
      <a:tcTxStyle b="on">
        <a:fontRef idx="minor">
          <a:prstClr val="black"/>
        </a:fontRef>
        <a:schemeClr val="lt1"/>
      </a:tcTxStyle>
      <a:tcStyle>
        <a:tcBdr>
          <a:top>
            <a:ln w="38100" cmpd="sng">
              <a:solidFill>
                <a:schemeClr val="lt1"/>
              </a:solidFill>
            </a:ln>
          </a:top>
        </a:tcBdr>
        <a:fill>
          <a:solidFill>
            <a:schemeClr val="dk1"/>
          </a:solidFill>
        </a:fill>
      </a:tcStyle>
    </a:lastRow>
    <a:firstRow>
      <a:tcTxStyle b="on">
        <a:fontRef idx="minor">
          <a:prstClr val="black"/>
        </a:fontRef>
        <a:schemeClr val="lt1"/>
      </a:tcTxStyle>
      <a:tcStyle>
        <a:tcBdr>
          <a:bottom>
            <a:ln w="38100" cmpd="sng">
              <a:solidFill>
                <a:schemeClr val="lt1"/>
              </a:solidFill>
            </a:ln>
          </a:bottom>
        </a:tcBdr>
        <a:fill>
          <a:solidFill>
            <a:schemeClr val="dk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horzBarState="maximized">
    <p:restoredLeft sz="15000" autoAdjust="0"/>
    <p:restoredTop sz="94424" autoAdjust="0"/>
  </p:normalViewPr>
  <p:slideViewPr>
    <p:cSldViewPr>
      <p:cViewPr varScale="1">
        <p:scale>
          <a:sx n="74" d="100"/>
          <a:sy n="74" d="100"/>
        </p:scale>
        <p:origin x="1290" y="72"/>
      </p:cViewPr>
      <p:guideLst>
        <p:guide orient="horz" pos="2160"/>
        <p:guide pos="2880"/>
      </p:guideLst>
    </p:cSldViewPr>
  </p:slideViewPr>
  <p:notesTextViewPr>
    <p:cViewPr>
      <p:scale>
        <a:sx n="1" d="1"/>
        <a:sy n="1" d="1"/>
      </p:scale>
      <p:origin x="0" y="0"/>
    </p:cViewPr>
  </p:notesTextViewPr>
  <p:sorterViewPr>
    <p:cViewPr>
      <p:scale>
        <a:sx n="100" d="100"/>
        <a:sy n="100" d="100"/>
      </p:scale>
      <p:origin x="0" y="8328"/>
    </p:cViewPr>
  </p:sorterViewPr>
  <p:notesViewPr>
    <p:cSldViewPr>
      <p:cViewPr varScale="1">
        <p:scale>
          <a:sx n="49" d="100"/>
          <a:sy n="49" d="100"/>
        </p:scale>
        <p:origin x="-2964" y="-102"/>
      </p:cViewPr>
      <p:guideLst>
        <p:guide orient="horz" pos="3130"/>
        <p:guide pos="2144"/>
      </p:guideLst>
    </p:cSldViewPr>
  </p:notesViewPr>
  <p:gridSpacing cx="72008" cy="72008"/>
</p:viewPr>
</file>

<file path=ppt/_rels/presentation.xml.rels><?xml version="1.0" encoding="UTF-8" standalone="yes"?>
<Relationships xmlns="http://schemas.openxmlformats.org/package/2006/relationships"><Relationship Id="rId117" Type="http://schemas.openxmlformats.org/officeDocument/2006/relationships/slide" Target="slides/slide116.xml"/><Relationship Id="rId21" Type="http://schemas.openxmlformats.org/officeDocument/2006/relationships/slide" Target="slides/slide20.xml"/><Relationship Id="rId42" Type="http://schemas.openxmlformats.org/officeDocument/2006/relationships/slide" Target="slides/slide41.xml"/><Relationship Id="rId63" Type="http://schemas.openxmlformats.org/officeDocument/2006/relationships/slide" Target="slides/slide62.xml"/><Relationship Id="rId84" Type="http://schemas.openxmlformats.org/officeDocument/2006/relationships/slide" Target="slides/slide83.xml"/><Relationship Id="rId138" Type="http://schemas.openxmlformats.org/officeDocument/2006/relationships/slide" Target="slides/slide137.xml"/><Relationship Id="rId159" Type="http://schemas.openxmlformats.org/officeDocument/2006/relationships/slide" Target="slides/slide158.xml"/><Relationship Id="rId170" Type="http://schemas.openxmlformats.org/officeDocument/2006/relationships/slide" Target="slides/slide169.xml"/><Relationship Id="rId191" Type="http://schemas.openxmlformats.org/officeDocument/2006/relationships/slide" Target="slides/slide190.xml"/><Relationship Id="rId205" Type="http://schemas.openxmlformats.org/officeDocument/2006/relationships/slide" Target="slides/slide204.xml"/><Relationship Id="rId226" Type="http://schemas.openxmlformats.org/officeDocument/2006/relationships/slide" Target="slides/slide225.xml"/><Relationship Id="rId247" Type="http://schemas.openxmlformats.org/officeDocument/2006/relationships/presProps" Target="presProps.xml"/><Relationship Id="rId107" Type="http://schemas.openxmlformats.org/officeDocument/2006/relationships/slide" Target="slides/slide106.xml"/><Relationship Id="rId11" Type="http://schemas.openxmlformats.org/officeDocument/2006/relationships/slide" Target="slides/slide10.xml"/><Relationship Id="rId32" Type="http://schemas.openxmlformats.org/officeDocument/2006/relationships/slide" Target="slides/slide31.xml"/><Relationship Id="rId53" Type="http://schemas.openxmlformats.org/officeDocument/2006/relationships/slide" Target="slides/slide52.xml"/><Relationship Id="rId74" Type="http://schemas.openxmlformats.org/officeDocument/2006/relationships/slide" Target="slides/slide73.xml"/><Relationship Id="rId128" Type="http://schemas.openxmlformats.org/officeDocument/2006/relationships/slide" Target="slides/slide127.xml"/><Relationship Id="rId149" Type="http://schemas.openxmlformats.org/officeDocument/2006/relationships/slide" Target="slides/slide148.xml"/><Relationship Id="rId5" Type="http://schemas.openxmlformats.org/officeDocument/2006/relationships/slide" Target="slides/slide4.xml"/><Relationship Id="rId95" Type="http://schemas.openxmlformats.org/officeDocument/2006/relationships/slide" Target="slides/slide94.xml"/><Relationship Id="rId160" Type="http://schemas.openxmlformats.org/officeDocument/2006/relationships/slide" Target="slides/slide159.xml"/><Relationship Id="rId181" Type="http://schemas.openxmlformats.org/officeDocument/2006/relationships/slide" Target="slides/slide180.xml"/><Relationship Id="rId216" Type="http://schemas.openxmlformats.org/officeDocument/2006/relationships/slide" Target="slides/slide215.xml"/><Relationship Id="rId237" Type="http://schemas.openxmlformats.org/officeDocument/2006/relationships/slide" Target="slides/slide236.xml"/><Relationship Id="rId22" Type="http://schemas.openxmlformats.org/officeDocument/2006/relationships/slide" Target="slides/slide21.xml"/><Relationship Id="rId43" Type="http://schemas.openxmlformats.org/officeDocument/2006/relationships/slide" Target="slides/slide42.xml"/><Relationship Id="rId64" Type="http://schemas.openxmlformats.org/officeDocument/2006/relationships/slide" Target="slides/slide63.xml"/><Relationship Id="rId118" Type="http://schemas.openxmlformats.org/officeDocument/2006/relationships/slide" Target="slides/slide117.xml"/><Relationship Id="rId139" Type="http://schemas.openxmlformats.org/officeDocument/2006/relationships/slide" Target="slides/slide138.xml"/><Relationship Id="rId85" Type="http://schemas.openxmlformats.org/officeDocument/2006/relationships/slide" Target="slides/slide84.xml"/><Relationship Id="rId150" Type="http://schemas.openxmlformats.org/officeDocument/2006/relationships/slide" Target="slides/slide149.xml"/><Relationship Id="rId171" Type="http://schemas.openxmlformats.org/officeDocument/2006/relationships/slide" Target="slides/slide170.xml"/><Relationship Id="rId192" Type="http://schemas.openxmlformats.org/officeDocument/2006/relationships/slide" Target="slides/slide191.xml"/><Relationship Id="rId206" Type="http://schemas.openxmlformats.org/officeDocument/2006/relationships/slide" Target="slides/slide205.xml"/><Relationship Id="rId227" Type="http://schemas.openxmlformats.org/officeDocument/2006/relationships/slide" Target="slides/slide226.xml"/><Relationship Id="rId248" Type="http://schemas.openxmlformats.org/officeDocument/2006/relationships/viewProps" Target="viewProps.xml"/><Relationship Id="rId12" Type="http://schemas.openxmlformats.org/officeDocument/2006/relationships/slide" Target="slides/slide11.xml"/><Relationship Id="rId17" Type="http://schemas.openxmlformats.org/officeDocument/2006/relationships/slide" Target="slides/slide16.xml"/><Relationship Id="rId33" Type="http://schemas.openxmlformats.org/officeDocument/2006/relationships/slide" Target="slides/slide32.xml"/><Relationship Id="rId38" Type="http://schemas.openxmlformats.org/officeDocument/2006/relationships/slide" Target="slides/slide37.xml"/><Relationship Id="rId59" Type="http://schemas.openxmlformats.org/officeDocument/2006/relationships/slide" Target="slides/slide58.xml"/><Relationship Id="rId103" Type="http://schemas.openxmlformats.org/officeDocument/2006/relationships/slide" Target="slides/slide102.xml"/><Relationship Id="rId108" Type="http://schemas.openxmlformats.org/officeDocument/2006/relationships/slide" Target="slides/slide107.xml"/><Relationship Id="rId124" Type="http://schemas.openxmlformats.org/officeDocument/2006/relationships/slide" Target="slides/slide123.xml"/><Relationship Id="rId129" Type="http://schemas.openxmlformats.org/officeDocument/2006/relationships/slide" Target="slides/slide128.xml"/><Relationship Id="rId54" Type="http://schemas.openxmlformats.org/officeDocument/2006/relationships/slide" Target="slides/slide53.xml"/><Relationship Id="rId70" Type="http://schemas.openxmlformats.org/officeDocument/2006/relationships/slide" Target="slides/slide69.xml"/><Relationship Id="rId75" Type="http://schemas.openxmlformats.org/officeDocument/2006/relationships/slide" Target="slides/slide74.xml"/><Relationship Id="rId91" Type="http://schemas.openxmlformats.org/officeDocument/2006/relationships/slide" Target="slides/slide90.xml"/><Relationship Id="rId96" Type="http://schemas.openxmlformats.org/officeDocument/2006/relationships/slide" Target="slides/slide95.xml"/><Relationship Id="rId140" Type="http://schemas.openxmlformats.org/officeDocument/2006/relationships/slide" Target="slides/slide139.xml"/><Relationship Id="rId145" Type="http://schemas.openxmlformats.org/officeDocument/2006/relationships/slide" Target="slides/slide144.xml"/><Relationship Id="rId161" Type="http://schemas.openxmlformats.org/officeDocument/2006/relationships/slide" Target="slides/slide160.xml"/><Relationship Id="rId166" Type="http://schemas.openxmlformats.org/officeDocument/2006/relationships/slide" Target="slides/slide165.xml"/><Relationship Id="rId182" Type="http://schemas.openxmlformats.org/officeDocument/2006/relationships/slide" Target="slides/slide181.xml"/><Relationship Id="rId187" Type="http://schemas.openxmlformats.org/officeDocument/2006/relationships/slide" Target="slides/slide186.xml"/><Relationship Id="rId217" Type="http://schemas.openxmlformats.org/officeDocument/2006/relationships/slide" Target="slides/slide216.xml"/><Relationship Id="rId1" Type="http://schemas.openxmlformats.org/officeDocument/2006/relationships/slideMaster" Target="slideMasters/slideMaster1.xml"/><Relationship Id="rId6" Type="http://schemas.openxmlformats.org/officeDocument/2006/relationships/slide" Target="slides/slide5.xml"/><Relationship Id="rId212" Type="http://schemas.openxmlformats.org/officeDocument/2006/relationships/slide" Target="slides/slide211.xml"/><Relationship Id="rId233" Type="http://schemas.openxmlformats.org/officeDocument/2006/relationships/slide" Target="slides/slide232.xml"/><Relationship Id="rId238" Type="http://schemas.openxmlformats.org/officeDocument/2006/relationships/slide" Target="slides/slide237.xml"/><Relationship Id="rId23" Type="http://schemas.openxmlformats.org/officeDocument/2006/relationships/slide" Target="slides/slide22.xml"/><Relationship Id="rId28" Type="http://schemas.openxmlformats.org/officeDocument/2006/relationships/slide" Target="slides/slide27.xml"/><Relationship Id="rId49" Type="http://schemas.openxmlformats.org/officeDocument/2006/relationships/slide" Target="slides/slide48.xml"/><Relationship Id="rId114" Type="http://schemas.openxmlformats.org/officeDocument/2006/relationships/slide" Target="slides/slide113.xml"/><Relationship Id="rId119" Type="http://schemas.openxmlformats.org/officeDocument/2006/relationships/slide" Target="slides/slide118.xml"/><Relationship Id="rId44" Type="http://schemas.openxmlformats.org/officeDocument/2006/relationships/slide" Target="slides/slide43.xml"/><Relationship Id="rId60" Type="http://schemas.openxmlformats.org/officeDocument/2006/relationships/slide" Target="slides/slide59.xml"/><Relationship Id="rId65" Type="http://schemas.openxmlformats.org/officeDocument/2006/relationships/slide" Target="slides/slide64.xml"/><Relationship Id="rId81" Type="http://schemas.openxmlformats.org/officeDocument/2006/relationships/slide" Target="slides/slide80.xml"/><Relationship Id="rId86" Type="http://schemas.openxmlformats.org/officeDocument/2006/relationships/slide" Target="slides/slide85.xml"/><Relationship Id="rId130" Type="http://schemas.openxmlformats.org/officeDocument/2006/relationships/slide" Target="slides/slide129.xml"/><Relationship Id="rId135" Type="http://schemas.openxmlformats.org/officeDocument/2006/relationships/slide" Target="slides/slide134.xml"/><Relationship Id="rId151" Type="http://schemas.openxmlformats.org/officeDocument/2006/relationships/slide" Target="slides/slide150.xml"/><Relationship Id="rId156" Type="http://schemas.openxmlformats.org/officeDocument/2006/relationships/slide" Target="slides/slide155.xml"/><Relationship Id="rId177" Type="http://schemas.openxmlformats.org/officeDocument/2006/relationships/slide" Target="slides/slide176.xml"/><Relationship Id="rId198" Type="http://schemas.openxmlformats.org/officeDocument/2006/relationships/slide" Target="slides/slide197.xml"/><Relationship Id="rId172" Type="http://schemas.openxmlformats.org/officeDocument/2006/relationships/slide" Target="slides/slide171.xml"/><Relationship Id="rId193" Type="http://schemas.openxmlformats.org/officeDocument/2006/relationships/slide" Target="slides/slide192.xml"/><Relationship Id="rId202" Type="http://schemas.openxmlformats.org/officeDocument/2006/relationships/slide" Target="slides/slide201.xml"/><Relationship Id="rId207" Type="http://schemas.openxmlformats.org/officeDocument/2006/relationships/slide" Target="slides/slide206.xml"/><Relationship Id="rId223" Type="http://schemas.openxmlformats.org/officeDocument/2006/relationships/slide" Target="slides/slide222.xml"/><Relationship Id="rId228" Type="http://schemas.openxmlformats.org/officeDocument/2006/relationships/slide" Target="slides/slide227.xml"/><Relationship Id="rId244" Type="http://schemas.openxmlformats.org/officeDocument/2006/relationships/slide" Target="slides/slide243.xml"/><Relationship Id="rId249" Type="http://schemas.openxmlformats.org/officeDocument/2006/relationships/theme" Target="theme/theme1.xml"/><Relationship Id="rId13" Type="http://schemas.openxmlformats.org/officeDocument/2006/relationships/slide" Target="slides/slide12.xml"/><Relationship Id="rId18" Type="http://schemas.openxmlformats.org/officeDocument/2006/relationships/slide" Target="slides/slide17.xml"/><Relationship Id="rId39" Type="http://schemas.openxmlformats.org/officeDocument/2006/relationships/slide" Target="slides/slide38.xml"/><Relationship Id="rId109" Type="http://schemas.openxmlformats.org/officeDocument/2006/relationships/slide" Target="slides/slide108.xml"/><Relationship Id="rId34" Type="http://schemas.openxmlformats.org/officeDocument/2006/relationships/slide" Target="slides/slide33.xml"/><Relationship Id="rId50" Type="http://schemas.openxmlformats.org/officeDocument/2006/relationships/slide" Target="slides/slide49.xml"/><Relationship Id="rId55" Type="http://schemas.openxmlformats.org/officeDocument/2006/relationships/slide" Target="slides/slide54.xml"/><Relationship Id="rId76" Type="http://schemas.openxmlformats.org/officeDocument/2006/relationships/slide" Target="slides/slide75.xml"/><Relationship Id="rId97" Type="http://schemas.openxmlformats.org/officeDocument/2006/relationships/slide" Target="slides/slide96.xml"/><Relationship Id="rId104" Type="http://schemas.openxmlformats.org/officeDocument/2006/relationships/slide" Target="slides/slide103.xml"/><Relationship Id="rId120" Type="http://schemas.openxmlformats.org/officeDocument/2006/relationships/slide" Target="slides/slide119.xml"/><Relationship Id="rId125" Type="http://schemas.openxmlformats.org/officeDocument/2006/relationships/slide" Target="slides/slide124.xml"/><Relationship Id="rId141" Type="http://schemas.openxmlformats.org/officeDocument/2006/relationships/slide" Target="slides/slide140.xml"/><Relationship Id="rId146" Type="http://schemas.openxmlformats.org/officeDocument/2006/relationships/slide" Target="slides/slide145.xml"/><Relationship Id="rId167" Type="http://schemas.openxmlformats.org/officeDocument/2006/relationships/slide" Target="slides/slide166.xml"/><Relationship Id="rId188" Type="http://schemas.openxmlformats.org/officeDocument/2006/relationships/slide" Target="slides/slide187.xml"/><Relationship Id="rId7" Type="http://schemas.openxmlformats.org/officeDocument/2006/relationships/slide" Target="slides/slide6.xml"/><Relationship Id="rId71" Type="http://schemas.openxmlformats.org/officeDocument/2006/relationships/slide" Target="slides/slide70.xml"/><Relationship Id="rId92" Type="http://schemas.openxmlformats.org/officeDocument/2006/relationships/slide" Target="slides/slide91.xml"/><Relationship Id="rId162" Type="http://schemas.openxmlformats.org/officeDocument/2006/relationships/slide" Target="slides/slide161.xml"/><Relationship Id="rId183" Type="http://schemas.openxmlformats.org/officeDocument/2006/relationships/slide" Target="slides/slide182.xml"/><Relationship Id="rId213" Type="http://schemas.openxmlformats.org/officeDocument/2006/relationships/slide" Target="slides/slide212.xml"/><Relationship Id="rId218" Type="http://schemas.openxmlformats.org/officeDocument/2006/relationships/slide" Target="slides/slide217.xml"/><Relationship Id="rId234" Type="http://schemas.openxmlformats.org/officeDocument/2006/relationships/slide" Target="slides/slide233.xml"/><Relationship Id="rId239" Type="http://schemas.openxmlformats.org/officeDocument/2006/relationships/slide" Target="slides/slide238.xml"/><Relationship Id="rId2" Type="http://schemas.openxmlformats.org/officeDocument/2006/relationships/slide" Target="slides/slide1.xml"/><Relationship Id="rId29" Type="http://schemas.openxmlformats.org/officeDocument/2006/relationships/slide" Target="slides/slide28.xml"/><Relationship Id="rId250" Type="http://schemas.openxmlformats.org/officeDocument/2006/relationships/tableStyles" Target="tableStyles.xml"/><Relationship Id="rId24" Type="http://schemas.openxmlformats.org/officeDocument/2006/relationships/slide" Target="slides/slide23.xml"/><Relationship Id="rId40" Type="http://schemas.openxmlformats.org/officeDocument/2006/relationships/slide" Target="slides/slide39.xml"/><Relationship Id="rId45" Type="http://schemas.openxmlformats.org/officeDocument/2006/relationships/slide" Target="slides/slide44.xml"/><Relationship Id="rId66" Type="http://schemas.openxmlformats.org/officeDocument/2006/relationships/slide" Target="slides/slide65.xml"/><Relationship Id="rId87" Type="http://schemas.openxmlformats.org/officeDocument/2006/relationships/slide" Target="slides/slide86.xml"/><Relationship Id="rId110" Type="http://schemas.openxmlformats.org/officeDocument/2006/relationships/slide" Target="slides/slide109.xml"/><Relationship Id="rId115" Type="http://schemas.openxmlformats.org/officeDocument/2006/relationships/slide" Target="slides/slide114.xml"/><Relationship Id="rId131" Type="http://schemas.openxmlformats.org/officeDocument/2006/relationships/slide" Target="slides/slide130.xml"/><Relationship Id="rId136" Type="http://schemas.openxmlformats.org/officeDocument/2006/relationships/slide" Target="slides/slide135.xml"/><Relationship Id="rId157" Type="http://schemas.openxmlformats.org/officeDocument/2006/relationships/slide" Target="slides/slide156.xml"/><Relationship Id="rId178" Type="http://schemas.openxmlformats.org/officeDocument/2006/relationships/slide" Target="slides/slide177.xml"/><Relationship Id="rId61" Type="http://schemas.openxmlformats.org/officeDocument/2006/relationships/slide" Target="slides/slide60.xml"/><Relationship Id="rId82" Type="http://schemas.openxmlformats.org/officeDocument/2006/relationships/slide" Target="slides/slide81.xml"/><Relationship Id="rId152" Type="http://schemas.openxmlformats.org/officeDocument/2006/relationships/slide" Target="slides/slide151.xml"/><Relationship Id="rId173" Type="http://schemas.openxmlformats.org/officeDocument/2006/relationships/slide" Target="slides/slide172.xml"/><Relationship Id="rId194" Type="http://schemas.openxmlformats.org/officeDocument/2006/relationships/slide" Target="slides/slide193.xml"/><Relationship Id="rId199" Type="http://schemas.openxmlformats.org/officeDocument/2006/relationships/slide" Target="slides/slide198.xml"/><Relationship Id="rId203" Type="http://schemas.openxmlformats.org/officeDocument/2006/relationships/slide" Target="slides/slide202.xml"/><Relationship Id="rId208" Type="http://schemas.openxmlformats.org/officeDocument/2006/relationships/slide" Target="slides/slide207.xml"/><Relationship Id="rId229" Type="http://schemas.openxmlformats.org/officeDocument/2006/relationships/slide" Target="slides/slide228.xml"/><Relationship Id="rId19" Type="http://schemas.openxmlformats.org/officeDocument/2006/relationships/slide" Target="slides/slide18.xml"/><Relationship Id="rId224" Type="http://schemas.openxmlformats.org/officeDocument/2006/relationships/slide" Target="slides/slide223.xml"/><Relationship Id="rId240" Type="http://schemas.openxmlformats.org/officeDocument/2006/relationships/slide" Target="slides/slide239.xml"/><Relationship Id="rId245" Type="http://schemas.openxmlformats.org/officeDocument/2006/relationships/slide" Target="slides/slide244.xml"/><Relationship Id="rId14" Type="http://schemas.openxmlformats.org/officeDocument/2006/relationships/slide" Target="slides/slide13.xml"/><Relationship Id="rId30" Type="http://schemas.openxmlformats.org/officeDocument/2006/relationships/slide" Target="slides/slide29.xml"/><Relationship Id="rId35" Type="http://schemas.openxmlformats.org/officeDocument/2006/relationships/slide" Target="slides/slide34.xml"/><Relationship Id="rId56" Type="http://schemas.openxmlformats.org/officeDocument/2006/relationships/slide" Target="slides/slide55.xml"/><Relationship Id="rId77" Type="http://schemas.openxmlformats.org/officeDocument/2006/relationships/slide" Target="slides/slide76.xml"/><Relationship Id="rId100" Type="http://schemas.openxmlformats.org/officeDocument/2006/relationships/slide" Target="slides/slide99.xml"/><Relationship Id="rId105" Type="http://schemas.openxmlformats.org/officeDocument/2006/relationships/slide" Target="slides/slide104.xml"/><Relationship Id="rId126" Type="http://schemas.openxmlformats.org/officeDocument/2006/relationships/slide" Target="slides/slide125.xml"/><Relationship Id="rId147" Type="http://schemas.openxmlformats.org/officeDocument/2006/relationships/slide" Target="slides/slide146.xml"/><Relationship Id="rId168" Type="http://schemas.openxmlformats.org/officeDocument/2006/relationships/slide" Target="slides/slide167.xml"/><Relationship Id="rId8" Type="http://schemas.openxmlformats.org/officeDocument/2006/relationships/slide" Target="slides/slide7.xml"/><Relationship Id="rId51" Type="http://schemas.openxmlformats.org/officeDocument/2006/relationships/slide" Target="slides/slide50.xml"/><Relationship Id="rId72" Type="http://schemas.openxmlformats.org/officeDocument/2006/relationships/slide" Target="slides/slide71.xml"/><Relationship Id="rId93" Type="http://schemas.openxmlformats.org/officeDocument/2006/relationships/slide" Target="slides/slide92.xml"/><Relationship Id="rId98" Type="http://schemas.openxmlformats.org/officeDocument/2006/relationships/slide" Target="slides/slide97.xml"/><Relationship Id="rId121" Type="http://schemas.openxmlformats.org/officeDocument/2006/relationships/slide" Target="slides/slide120.xml"/><Relationship Id="rId142" Type="http://schemas.openxmlformats.org/officeDocument/2006/relationships/slide" Target="slides/slide141.xml"/><Relationship Id="rId163" Type="http://schemas.openxmlformats.org/officeDocument/2006/relationships/slide" Target="slides/slide162.xml"/><Relationship Id="rId184" Type="http://schemas.openxmlformats.org/officeDocument/2006/relationships/slide" Target="slides/slide183.xml"/><Relationship Id="rId189" Type="http://schemas.openxmlformats.org/officeDocument/2006/relationships/slide" Target="slides/slide188.xml"/><Relationship Id="rId219" Type="http://schemas.openxmlformats.org/officeDocument/2006/relationships/slide" Target="slides/slide218.xml"/><Relationship Id="rId3" Type="http://schemas.openxmlformats.org/officeDocument/2006/relationships/slide" Target="slides/slide2.xml"/><Relationship Id="rId214" Type="http://schemas.openxmlformats.org/officeDocument/2006/relationships/slide" Target="slides/slide213.xml"/><Relationship Id="rId230" Type="http://schemas.openxmlformats.org/officeDocument/2006/relationships/slide" Target="slides/slide229.xml"/><Relationship Id="rId235" Type="http://schemas.openxmlformats.org/officeDocument/2006/relationships/slide" Target="slides/slide234.xml"/><Relationship Id="rId25" Type="http://schemas.openxmlformats.org/officeDocument/2006/relationships/slide" Target="slides/slide24.xml"/><Relationship Id="rId46" Type="http://schemas.openxmlformats.org/officeDocument/2006/relationships/slide" Target="slides/slide45.xml"/><Relationship Id="rId67" Type="http://schemas.openxmlformats.org/officeDocument/2006/relationships/slide" Target="slides/slide66.xml"/><Relationship Id="rId116" Type="http://schemas.openxmlformats.org/officeDocument/2006/relationships/slide" Target="slides/slide115.xml"/><Relationship Id="rId137" Type="http://schemas.openxmlformats.org/officeDocument/2006/relationships/slide" Target="slides/slide136.xml"/><Relationship Id="rId158" Type="http://schemas.openxmlformats.org/officeDocument/2006/relationships/slide" Target="slides/slide157.xml"/><Relationship Id="rId20" Type="http://schemas.openxmlformats.org/officeDocument/2006/relationships/slide" Target="slides/slide19.xml"/><Relationship Id="rId41" Type="http://schemas.openxmlformats.org/officeDocument/2006/relationships/slide" Target="slides/slide40.xml"/><Relationship Id="rId62" Type="http://schemas.openxmlformats.org/officeDocument/2006/relationships/slide" Target="slides/slide61.xml"/><Relationship Id="rId83" Type="http://schemas.openxmlformats.org/officeDocument/2006/relationships/slide" Target="slides/slide82.xml"/><Relationship Id="rId88" Type="http://schemas.openxmlformats.org/officeDocument/2006/relationships/slide" Target="slides/slide87.xml"/><Relationship Id="rId111" Type="http://schemas.openxmlformats.org/officeDocument/2006/relationships/slide" Target="slides/slide110.xml"/><Relationship Id="rId132" Type="http://schemas.openxmlformats.org/officeDocument/2006/relationships/slide" Target="slides/slide131.xml"/><Relationship Id="rId153" Type="http://schemas.openxmlformats.org/officeDocument/2006/relationships/slide" Target="slides/slide152.xml"/><Relationship Id="rId174" Type="http://schemas.openxmlformats.org/officeDocument/2006/relationships/slide" Target="slides/slide173.xml"/><Relationship Id="rId179" Type="http://schemas.openxmlformats.org/officeDocument/2006/relationships/slide" Target="slides/slide178.xml"/><Relationship Id="rId195" Type="http://schemas.openxmlformats.org/officeDocument/2006/relationships/slide" Target="slides/slide194.xml"/><Relationship Id="rId209" Type="http://schemas.openxmlformats.org/officeDocument/2006/relationships/slide" Target="slides/slide208.xml"/><Relationship Id="rId190" Type="http://schemas.openxmlformats.org/officeDocument/2006/relationships/slide" Target="slides/slide189.xml"/><Relationship Id="rId204" Type="http://schemas.openxmlformats.org/officeDocument/2006/relationships/slide" Target="slides/slide203.xml"/><Relationship Id="rId220" Type="http://schemas.openxmlformats.org/officeDocument/2006/relationships/slide" Target="slides/slide219.xml"/><Relationship Id="rId225" Type="http://schemas.openxmlformats.org/officeDocument/2006/relationships/slide" Target="slides/slide224.xml"/><Relationship Id="rId241" Type="http://schemas.openxmlformats.org/officeDocument/2006/relationships/slide" Target="slides/slide240.xml"/><Relationship Id="rId246" Type="http://schemas.openxmlformats.org/officeDocument/2006/relationships/notesMaster" Target="notesMasters/notesMaster1.xml"/><Relationship Id="rId15" Type="http://schemas.openxmlformats.org/officeDocument/2006/relationships/slide" Target="slides/slide14.xml"/><Relationship Id="rId36" Type="http://schemas.openxmlformats.org/officeDocument/2006/relationships/slide" Target="slides/slide35.xml"/><Relationship Id="rId57" Type="http://schemas.openxmlformats.org/officeDocument/2006/relationships/slide" Target="slides/slide56.xml"/><Relationship Id="rId106" Type="http://schemas.openxmlformats.org/officeDocument/2006/relationships/slide" Target="slides/slide105.xml"/><Relationship Id="rId127" Type="http://schemas.openxmlformats.org/officeDocument/2006/relationships/slide" Target="slides/slide126.xml"/><Relationship Id="rId10" Type="http://schemas.openxmlformats.org/officeDocument/2006/relationships/slide" Target="slides/slide9.xml"/><Relationship Id="rId31" Type="http://schemas.openxmlformats.org/officeDocument/2006/relationships/slide" Target="slides/slide30.xml"/><Relationship Id="rId52" Type="http://schemas.openxmlformats.org/officeDocument/2006/relationships/slide" Target="slides/slide51.xml"/><Relationship Id="rId73" Type="http://schemas.openxmlformats.org/officeDocument/2006/relationships/slide" Target="slides/slide72.xml"/><Relationship Id="rId78" Type="http://schemas.openxmlformats.org/officeDocument/2006/relationships/slide" Target="slides/slide77.xml"/><Relationship Id="rId94" Type="http://schemas.openxmlformats.org/officeDocument/2006/relationships/slide" Target="slides/slide93.xml"/><Relationship Id="rId99" Type="http://schemas.openxmlformats.org/officeDocument/2006/relationships/slide" Target="slides/slide98.xml"/><Relationship Id="rId101" Type="http://schemas.openxmlformats.org/officeDocument/2006/relationships/slide" Target="slides/slide100.xml"/><Relationship Id="rId122" Type="http://schemas.openxmlformats.org/officeDocument/2006/relationships/slide" Target="slides/slide121.xml"/><Relationship Id="rId143" Type="http://schemas.openxmlformats.org/officeDocument/2006/relationships/slide" Target="slides/slide142.xml"/><Relationship Id="rId148" Type="http://schemas.openxmlformats.org/officeDocument/2006/relationships/slide" Target="slides/slide147.xml"/><Relationship Id="rId164" Type="http://schemas.openxmlformats.org/officeDocument/2006/relationships/slide" Target="slides/slide163.xml"/><Relationship Id="rId169" Type="http://schemas.openxmlformats.org/officeDocument/2006/relationships/slide" Target="slides/slide168.xml"/><Relationship Id="rId185" Type="http://schemas.openxmlformats.org/officeDocument/2006/relationships/slide" Target="slides/slide184.xml"/><Relationship Id="rId4" Type="http://schemas.openxmlformats.org/officeDocument/2006/relationships/slide" Target="slides/slide3.xml"/><Relationship Id="rId9" Type="http://schemas.openxmlformats.org/officeDocument/2006/relationships/slide" Target="slides/slide8.xml"/><Relationship Id="rId180" Type="http://schemas.openxmlformats.org/officeDocument/2006/relationships/slide" Target="slides/slide179.xml"/><Relationship Id="rId210" Type="http://schemas.openxmlformats.org/officeDocument/2006/relationships/slide" Target="slides/slide209.xml"/><Relationship Id="rId215" Type="http://schemas.openxmlformats.org/officeDocument/2006/relationships/slide" Target="slides/slide214.xml"/><Relationship Id="rId236" Type="http://schemas.openxmlformats.org/officeDocument/2006/relationships/slide" Target="slides/slide235.xml"/><Relationship Id="rId26" Type="http://schemas.openxmlformats.org/officeDocument/2006/relationships/slide" Target="slides/slide25.xml"/><Relationship Id="rId231" Type="http://schemas.openxmlformats.org/officeDocument/2006/relationships/slide" Target="slides/slide230.xml"/><Relationship Id="rId47" Type="http://schemas.openxmlformats.org/officeDocument/2006/relationships/slide" Target="slides/slide46.xml"/><Relationship Id="rId68" Type="http://schemas.openxmlformats.org/officeDocument/2006/relationships/slide" Target="slides/slide67.xml"/><Relationship Id="rId89" Type="http://schemas.openxmlformats.org/officeDocument/2006/relationships/slide" Target="slides/slide88.xml"/><Relationship Id="rId112" Type="http://schemas.openxmlformats.org/officeDocument/2006/relationships/slide" Target="slides/slide111.xml"/><Relationship Id="rId133" Type="http://schemas.openxmlformats.org/officeDocument/2006/relationships/slide" Target="slides/slide132.xml"/><Relationship Id="rId154" Type="http://schemas.openxmlformats.org/officeDocument/2006/relationships/slide" Target="slides/slide153.xml"/><Relationship Id="rId175" Type="http://schemas.openxmlformats.org/officeDocument/2006/relationships/slide" Target="slides/slide174.xml"/><Relationship Id="rId196" Type="http://schemas.openxmlformats.org/officeDocument/2006/relationships/slide" Target="slides/slide195.xml"/><Relationship Id="rId200" Type="http://schemas.openxmlformats.org/officeDocument/2006/relationships/slide" Target="slides/slide199.xml"/><Relationship Id="rId16" Type="http://schemas.openxmlformats.org/officeDocument/2006/relationships/slide" Target="slides/slide15.xml"/><Relationship Id="rId221" Type="http://schemas.openxmlformats.org/officeDocument/2006/relationships/slide" Target="slides/slide220.xml"/><Relationship Id="rId242" Type="http://schemas.openxmlformats.org/officeDocument/2006/relationships/slide" Target="slides/slide241.xml"/><Relationship Id="rId37" Type="http://schemas.openxmlformats.org/officeDocument/2006/relationships/slide" Target="slides/slide36.xml"/><Relationship Id="rId58" Type="http://schemas.openxmlformats.org/officeDocument/2006/relationships/slide" Target="slides/slide57.xml"/><Relationship Id="rId79" Type="http://schemas.openxmlformats.org/officeDocument/2006/relationships/slide" Target="slides/slide78.xml"/><Relationship Id="rId102" Type="http://schemas.openxmlformats.org/officeDocument/2006/relationships/slide" Target="slides/slide101.xml"/><Relationship Id="rId123" Type="http://schemas.openxmlformats.org/officeDocument/2006/relationships/slide" Target="slides/slide122.xml"/><Relationship Id="rId144" Type="http://schemas.openxmlformats.org/officeDocument/2006/relationships/slide" Target="slides/slide143.xml"/><Relationship Id="rId90" Type="http://schemas.openxmlformats.org/officeDocument/2006/relationships/slide" Target="slides/slide89.xml"/><Relationship Id="rId165" Type="http://schemas.openxmlformats.org/officeDocument/2006/relationships/slide" Target="slides/slide164.xml"/><Relationship Id="rId186" Type="http://schemas.openxmlformats.org/officeDocument/2006/relationships/slide" Target="slides/slide185.xml"/><Relationship Id="rId211" Type="http://schemas.openxmlformats.org/officeDocument/2006/relationships/slide" Target="slides/slide210.xml"/><Relationship Id="rId232" Type="http://schemas.openxmlformats.org/officeDocument/2006/relationships/slide" Target="slides/slide231.xml"/><Relationship Id="rId27" Type="http://schemas.openxmlformats.org/officeDocument/2006/relationships/slide" Target="slides/slide26.xml"/><Relationship Id="rId48" Type="http://schemas.openxmlformats.org/officeDocument/2006/relationships/slide" Target="slides/slide47.xml"/><Relationship Id="rId69" Type="http://schemas.openxmlformats.org/officeDocument/2006/relationships/slide" Target="slides/slide68.xml"/><Relationship Id="rId113" Type="http://schemas.openxmlformats.org/officeDocument/2006/relationships/slide" Target="slides/slide112.xml"/><Relationship Id="rId134" Type="http://schemas.openxmlformats.org/officeDocument/2006/relationships/slide" Target="slides/slide133.xml"/><Relationship Id="rId80" Type="http://schemas.openxmlformats.org/officeDocument/2006/relationships/slide" Target="slides/slide79.xml"/><Relationship Id="rId155" Type="http://schemas.openxmlformats.org/officeDocument/2006/relationships/slide" Target="slides/slide154.xml"/><Relationship Id="rId176" Type="http://schemas.openxmlformats.org/officeDocument/2006/relationships/slide" Target="slides/slide175.xml"/><Relationship Id="rId197" Type="http://schemas.openxmlformats.org/officeDocument/2006/relationships/slide" Target="slides/slide196.xml"/><Relationship Id="rId201" Type="http://schemas.openxmlformats.org/officeDocument/2006/relationships/slide" Target="slides/slide200.xml"/><Relationship Id="rId222" Type="http://schemas.openxmlformats.org/officeDocument/2006/relationships/slide" Target="slides/slide221.xml"/><Relationship Id="rId243" Type="http://schemas.openxmlformats.org/officeDocument/2006/relationships/slide" Target="slides/slide242.xml"/></Relationships>
</file>

<file path=ppt/charts/_rels/chart1.xml.rels><?xml version="1.0" encoding="UTF-8" standalone="yes"?>
<Relationships xmlns="http://schemas.openxmlformats.org/package/2006/relationships"><Relationship Id="rId3" Type="http://schemas.openxmlformats.org/officeDocument/2006/relationships/oleObject" Target="file:///\\APFF001C\OA-eb0001$\&#12518;&#12540;&#12470;&#20316;&#26989;&#29992;&#12501;&#12457;&#12523;&#12480;\&#24066;&#25919;&#25913;&#38761;\H30\301206&#12294;_&#25913;&#38761;&#35413;&#20385;&#12503;&#12525;&#12472;&#12455;&#12463;&#12488;&#12300;&#22823;&#38442;&#24066;&#24441;&#25152;&#12398;&#28857;&#26908;&#12539;&#26842;&#21368;&#12375;&#32080;&#26524;&#65288;2008&#24180;&#65374;2017&#24180;&#65289;&#12398;&#26368;&#32066;&#30906;&#35469;\&#65288;20181203&#35211;&#36796;&#21066;&#38500;&#65289;&#22320;&#19979;&#37444;%20&#65288;P33&#12289;P34&#9312;&#12469;&#12540;&#12499;&#12473;&#12398;&#21521;&#19978;&#65289;.xlsx" TargetMode="External"/><Relationship Id="rId2" Type="http://schemas.microsoft.com/office/2011/relationships/chartColorStyle" Target="colors1.xml"/><Relationship Id="rId1" Type="http://schemas.microsoft.com/office/2011/relationships/chartStyle" Target="style1.xml"/></Relationships>
</file>

<file path=ppt/charts/_rels/chart10.xml.rels><?xml version="1.0" encoding="UTF-8" standalone="yes"?>
<Relationships xmlns="http://schemas.openxmlformats.org/package/2006/relationships"><Relationship Id="rId2" Type="http://schemas.openxmlformats.org/officeDocument/2006/relationships/chartUserShapes" Target="../drawings/drawing3.xml"/><Relationship Id="rId1" Type="http://schemas.openxmlformats.org/officeDocument/2006/relationships/package" Target="../embeddings/Microsoft_Excel_______8.xlsx"/></Relationships>
</file>

<file path=ppt/charts/_rels/chart11.xml.rels><?xml version="1.0" encoding="UTF-8" standalone="yes"?>
<Relationships xmlns="http://schemas.openxmlformats.org/package/2006/relationships"><Relationship Id="rId3" Type="http://schemas.openxmlformats.org/officeDocument/2006/relationships/package" Target="../embeddings/Microsoft_Excel_______9.xlsx"/><Relationship Id="rId2" Type="http://schemas.microsoft.com/office/2011/relationships/chartColorStyle" Target="colors3.xml"/><Relationship Id="rId1" Type="http://schemas.microsoft.com/office/2011/relationships/chartStyle" Target="style3.xml"/></Relationships>
</file>

<file path=ppt/charts/_rels/chart12.xml.rels><?xml version="1.0" encoding="UTF-8" standalone="yes"?>
<Relationships xmlns="http://schemas.openxmlformats.org/package/2006/relationships"><Relationship Id="rId3" Type="http://schemas.openxmlformats.org/officeDocument/2006/relationships/package" Target="../embeddings/Microsoft_Excel_______10.xlsx"/><Relationship Id="rId2" Type="http://schemas.microsoft.com/office/2011/relationships/chartColorStyle" Target="colors4.xml"/><Relationship Id="rId1" Type="http://schemas.microsoft.com/office/2011/relationships/chartStyle" Target="style4.xml"/></Relationships>
</file>

<file path=ppt/charts/_rels/chart13.xml.rels><?xml version="1.0" encoding="UTF-8" standalone="yes"?>
<Relationships xmlns="http://schemas.openxmlformats.org/package/2006/relationships"><Relationship Id="rId3" Type="http://schemas.openxmlformats.org/officeDocument/2006/relationships/package" Target="../embeddings/Microsoft_Excel_______11.xlsx"/><Relationship Id="rId2" Type="http://schemas.microsoft.com/office/2011/relationships/chartColorStyle" Target="colors5.xml"/><Relationship Id="rId1" Type="http://schemas.microsoft.com/office/2011/relationships/chartStyle" Target="style5.xml"/></Relationships>
</file>

<file path=ppt/charts/_rels/chart14.xml.rels><?xml version="1.0" encoding="UTF-8" standalone="yes"?>
<Relationships xmlns="http://schemas.openxmlformats.org/package/2006/relationships"><Relationship Id="rId3" Type="http://schemas.openxmlformats.org/officeDocument/2006/relationships/package" Target="../embeddings/Microsoft_Excel_______12.xlsx"/><Relationship Id="rId2" Type="http://schemas.microsoft.com/office/2011/relationships/chartColorStyle" Target="colors6.xml"/><Relationship Id="rId1" Type="http://schemas.microsoft.com/office/2011/relationships/chartStyle" Target="style6.xml"/></Relationships>
</file>

<file path=ppt/charts/_rels/chart15.xml.rels><?xml version="1.0" encoding="UTF-8" standalone="yes"?>
<Relationships xmlns="http://schemas.openxmlformats.org/package/2006/relationships"><Relationship Id="rId3" Type="http://schemas.openxmlformats.org/officeDocument/2006/relationships/package" Target="../embeddings/Microsoft_Excel_______13.xlsx"/><Relationship Id="rId2" Type="http://schemas.microsoft.com/office/2011/relationships/chartColorStyle" Target="colors7.xml"/><Relationship Id="rId1" Type="http://schemas.microsoft.com/office/2011/relationships/chartStyle" Target="style7.xml"/></Relationships>
</file>

<file path=ppt/charts/_rels/chart16.xml.rels><?xml version="1.0" encoding="UTF-8" standalone="yes"?>
<Relationships xmlns="http://schemas.openxmlformats.org/package/2006/relationships"><Relationship Id="rId3" Type="http://schemas.openxmlformats.org/officeDocument/2006/relationships/package" Target="../embeddings/Microsoft_Excel_______14.xlsx"/><Relationship Id="rId2" Type="http://schemas.microsoft.com/office/2011/relationships/chartColorStyle" Target="colors8.xml"/><Relationship Id="rId1" Type="http://schemas.microsoft.com/office/2011/relationships/chartStyle" Target="style8.xml"/></Relationships>
</file>

<file path=ppt/charts/_rels/chart17.xml.rels><?xml version="1.0" encoding="UTF-8" standalone="yes"?>
<Relationships xmlns="http://schemas.openxmlformats.org/package/2006/relationships"><Relationship Id="rId3" Type="http://schemas.openxmlformats.org/officeDocument/2006/relationships/package" Target="../embeddings/Microsoft_Excel_______15.xlsx"/><Relationship Id="rId2" Type="http://schemas.microsoft.com/office/2011/relationships/chartColorStyle" Target="colors9.xml"/><Relationship Id="rId1" Type="http://schemas.microsoft.com/office/2011/relationships/chartStyle" Target="style9.xml"/><Relationship Id="rId4" Type="http://schemas.openxmlformats.org/officeDocument/2006/relationships/chartUserShapes" Target="../drawings/drawing4.xml"/></Relationships>
</file>

<file path=ppt/charts/_rels/chart18.xml.rels><?xml version="1.0" encoding="UTF-8" standalone="yes"?>
<Relationships xmlns="http://schemas.openxmlformats.org/package/2006/relationships"><Relationship Id="rId3" Type="http://schemas.openxmlformats.org/officeDocument/2006/relationships/oleObject" Target="file:///\\APFF001C\OA-ja0004$\&#12518;&#12540;&#12470;&#20316;&#26989;&#29992;&#12501;&#12457;&#12523;&#12480;\600%20&#24066;&#25919;&#25913;&#38761;&#26412;&#37096;&#38306;&#20418;\&#9733;105_&#25913;&#38761;&#35413;&#20385;&#12503;&#12525;&#12472;&#12455;&#12463;&#12488;\H29\3_&#20316;&#26989;&#12487;&#12540;&#12479;&#26684;&#32013;&#22580;&#25152;\&#32887;&#21729;&#35506;\&#20316;&#26989;&#29992;&#12487;&#12540;&#12479;\&#12464;&#12521;&#12501;&#29992;&#25968;&#23383;.xlsx" TargetMode="External"/><Relationship Id="rId2" Type="http://schemas.microsoft.com/office/2011/relationships/chartColorStyle" Target="colors10.xml"/><Relationship Id="rId1" Type="http://schemas.microsoft.com/office/2011/relationships/chartStyle" Target="style10.xml"/></Relationships>
</file>

<file path=ppt/charts/_rels/chart19.xml.rels><?xml version="1.0" encoding="UTF-8" standalone="yes"?>
<Relationships xmlns="http://schemas.openxmlformats.org/package/2006/relationships"><Relationship Id="rId3" Type="http://schemas.openxmlformats.org/officeDocument/2006/relationships/oleObject" Target="file:///\\APFF001C\OA-ja0004$\&#12518;&#12540;&#12470;&#20316;&#26989;&#29992;&#12501;&#12457;&#12523;&#12480;\600%20&#24066;&#25919;&#25913;&#38761;&#26412;&#37096;&#38306;&#20418;\&#9733;105_&#25913;&#38761;&#35413;&#20385;&#12503;&#12525;&#12472;&#12455;&#12463;&#12488;\H29~30\7_&#65328;&#65328;&#36039;&#26009;&#12487;&#12540;&#12479;&#12398;&#26356;&#26032;&#65288;300808)\&#33031;&#22338;&#12398;&#20316;&#26989;&#22580;&#25152;\&#20966;&#29702;&#21407;&#20385;&#65288;&#12372;&#12415;&#65289;&#33031;&#22338;&#20316;&#26989;&#65320;&#65298;&#65304;.xlsx" TargetMode="External"/><Relationship Id="rId2" Type="http://schemas.microsoft.com/office/2011/relationships/chartColorStyle" Target="colors11.xml"/><Relationship Id="rId1" Type="http://schemas.microsoft.com/office/2011/relationships/chartStyle" Target="style11.xml"/></Relationships>
</file>

<file path=ppt/charts/_rels/chart2.xml.rels><?xml version="1.0" encoding="UTF-8" standalone="yes"?>
<Relationships xmlns="http://schemas.openxmlformats.org/package/2006/relationships"><Relationship Id="rId3" Type="http://schemas.openxmlformats.org/officeDocument/2006/relationships/oleObject" Target="file:///\\Svfile91\so_kikaku$\&#24246;&#21209;\&#20013;&#22618;\99&#29031;&#20250;&#12539;&#22238;&#31572;\30&#24180;&#24230;\20180821_&#25913;&#38761;&#35413;&#20385;&#12503;&#12525;&#12472;&#12455;&#12463;&#12488;&#12398;&#26178;&#28857;&#26356;&#26032;&#31561;&#12395;&#12388;&#12356;&#12390;\&#12464;&#12521;&#12501;&#12487;&#12540;&#12479;&#12304;&#20462;&#27491;&#29256;&#12305;\20180829&#12304;&#25913;&#38761;&#35413;&#20385;&#12503;&#12525;&#12472;&#12455;&#12463;&#12488;&#12305;&#12464;&#12521;&#12501;&#12487;&#12540;&#12479;&#12395;&#12388;&#12356;&#12390;%20-%20&#12467;&#12500;&#12540;.xlsx" TargetMode="External"/><Relationship Id="rId2" Type="http://schemas.microsoft.com/office/2011/relationships/chartColorStyle" Target="colors2.xml"/><Relationship Id="rId1" Type="http://schemas.microsoft.com/office/2011/relationships/chartStyle" Target="style2.xml"/></Relationships>
</file>

<file path=ppt/charts/_rels/chart20.xml.rels><?xml version="1.0" encoding="UTF-8" standalone="yes"?>
<Relationships xmlns="http://schemas.openxmlformats.org/package/2006/relationships"><Relationship Id="rId3" Type="http://schemas.openxmlformats.org/officeDocument/2006/relationships/oleObject" Target="file:///\\APFF001C\OA-ja0004$\&#12518;&#12540;&#12470;&#20316;&#26989;&#29992;&#12501;&#12457;&#12523;&#12480;\600%20&#24066;&#25919;&#25913;&#38761;&#26412;&#37096;&#38306;&#20418;\&#9733;105_&#25913;&#38761;&#35413;&#20385;&#12503;&#12525;&#12472;&#12455;&#12463;&#12488;\H29~30\7_&#65328;&#65328;&#36039;&#26009;&#12487;&#12540;&#12479;&#12398;&#26356;&#26032;&#65288;300808)\&#33031;&#22338;&#12398;&#20316;&#26989;&#22580;&#25152;\&#12372;&#12415;&#37327;&#12464;&#12521;&#12501;.xlsx" TargetMode="External"/><Relationship Id="rId2" Type="http://schemas.microsoft.com/office/2011/relationships/chartColorStyle" Target="colors12.xml"/><Relationship Id="rId1" Type="http://schemas.microsoft.com/office/2011/relationships/chartStyle" Target="style12.xml"/></Relationships>
</file>

<file path=ppt/charts/_rels/chart21.xml.rels><?xml version="1.0" encoding="UTF-8" standalone="yes"?>
<Relationships xmlns="http://schemas.openxmlformats.org/package/2006/relationships"><Relationship Id="rId3" Type="http://schemas.openxmlformats.org/officeDocument/2006/relationships/oleObject" Target="file:///\\APFF001C\OA-ja0004$\&#12518;&#12540;&#12470;&#20316;&#26989;&#29992;&#12501;&#12457;&#12523;&#12480;\600%20&#24066;&#25919;&#25913;&#38761;&#26412;&#37096;&#38306;&#20418;\&#9733;105_&#25913;&#38761;&#35413;&#20385;&#12503;&#12525;&#12472;&#12455;&#12463;&#12488;\H29~30\7_&#65328;&#65328;&#36039;&#26009;&#12487;&#12540;&#12479;&#12398;&#26356;&#26032;&#65288;300808)\&#33031;&#22338;&#12398;&#20316;&#26989;&#22580;&#25152;\&#12372;&#12415;&#37327;&#12464;&#12521;&#12501;.xlsx" TargetMode="External"/><Relationship Id="rId2" Type="http://schemas.microsoft.com/office/2011/relationships/chartColorStyle" Target="colors13.xml"/><Relationship Id="rId1" Type="http://schemas.microsoft.com/office/2011/relationships/chartStyle" Target="style13.xml"/></Relationships>
</file>

<file path=ppt/charts/_rels/chart22.xml.rels><?xml version="1.0" encoding="UTF-8" standalone="yes"?>
<Relationships xmlns="http://schemas.openxmlformats.org/package/2006/relationships"><Relationship Id="rId1" Type="http://schemas.openxmlformats.org/officeDocument/2006/relationships/oleObject" Target="file:///X:\&#12518;&#12540;&#12470;&#20316;&#26989;&#29992;&#12501;&#12457;&#12523;&#12480;\100%20&#20225;&#30011;&#35506;&#26989;&#21209;&#38306;&#20418;\000%20&#20966;&#29702;&#35336;&#30011;\010%20&#20966;&#29702;&#35336;&#30011;&#38306;&#20418;\10&#12288;&#20966;&#29702;&#35336;&#30011;&#12395;&#12363;&#12363;&#12427;&#25552;&#20986;&#36039;&#26009;&#31561;\40&#12288;&#23616;&#20869;\&#24179;&#25104;30&#24180;&#24230;\&#25919;&#20196;&#25351;&#23450;&#37117;&#24066;&#27604;&#36611;\&#25919;&#20196;&#25351;&#23450;&#37117;&#24066;&#12398;&#25490;&#20986;&#37327;&#21407;&#21336;&#20301;&#12496;&#12483;&#12463;&#12487;&#12540;&#12479;&#12304;&#24179;&#25104;28&#12539;27&#24180;&#24230;&#23455;&#32318;&#12305;.xls" TargetMode="External"/></Relationships>
</file>

<file path=ppt/charts/_rels/chart23.xml.rels><?xml version="1.0" encoding="UTF-8" standalone="yes"?>
<Relationships xmlns="http://schemas.openxmlformats.org/package/2006/relationships"><Relationship Id="rId1" Type="http://schemas.openxmlformats.org/officeDocument/2006/relationships/oleObject" Target="file:///X:\&#12518;&#12540;&#12470;&#20316;&#26989;&#29992;&#12501;&#12457;&#12523;&#12480;\100%20&#20225;&#30011;&#35506;&#26989;&#21209;&#38306;&#20418;\000%20&#20966;&#29702;&#35336;&#30011;\010%20&#20966;&#29702;&#35336;&#30011;&#38306;&#20418;\10&#12288;&#20966;&#29702;&#35336;&#30011;&#12395;&#12363;&#12363;&#12427;&#25552;&#20986;&#36039;&#26009;&#31561;\40&#12288;&#23616;&#20869;\&#24179;&#25104;30&#24180;&#24230;\&#25919;&#20196;&#25351;&#23450;&#37117;&#24066;&#27604;&#36611;\&#25919;&#20196;&#25351;&#23450;&#37117;&#24066;&#12398;&#25490;&#20986;&#37327;&#21407;&#21336;&#20301;&#12496;&#12483;&#12463;&#12487;&#12540;&#12479;&#12304;&#24179;&#25104;28&#12539;27&#24180;&#24230;&#23455;&#32318;&#12305;.xls" TargetMode="External"/></Relationships>
</file>

<file path=ppt/charts/_rels/chart24.xml.rels><?xml version="1.0" encoding="UTF-8" standalone="yes"?>
<Relationships xmlns="http://schemas.openxmlformats.org/package/2006/relationships"><Relationship Id="rId1" Type="http://schemas.openxmlformats.org/officeDocument/2006/relationships/oleObject" Target="file:///X:\&#12518;&#12540;&#12470;&#20316;&#26989;&#29992;&#12501;&#12457;&#12523;&#12480;\100%20&#20225;&#30011;&#35506;&#26989;&#21209;&#38306;&#20418;\000%20&#20966;&#29702;&#35336;&#30011;\010%20&#20966;&#29702;&#35336;&#30011;&#38306;&#20418;\10&#12288;&#20966;&#29702;&#35336;&#30011;&#12395;&#12363;&#12363;&#12427;&#25552;&#20986;&#36039;&#26009;&#31561;\40&#12288;&#23616;&#20869;\&#24179;&#25104;30&#24180;&#24230;\&#25919;&#20196;&#25351;&#23450;&#37117;&#24066;&#27604;&#36611;\&#25919;&#20196;&#25351;&#23450;&#37117;&#24066;&#12398;&#25490;&#20986;&#37327;&#21407;&#21336;&#20301;&#12496;&#12483;&#12463;&#12487;&#12540;&#12479;&#12304;&#24179;&#25104;28&#12539;27&#24180;&#24230;&#23455;&#32318;&#12305;.xls" TargetMode="External"/></Relationships>
</file>

<file path=ppt/charts/_rels/chart25.xml.rels><?xml version="1.0" encoding="UTF-8" standalone="yes"?>
<Relationships xmlns="http://schemas.openxmlformats.org/package/2006/relationships"><Relationship Id="rId1" Type="http://schemas.openxmlformats.org/officeDocument/2006/relationships/oleObject" Target="file:///X:\&#12518;&#12540;&#12470;&#20316;&#26989;&#29992;&#12501;&#12457;&#12523;&#12480;\100%20&#20225;&#30011;&#35506;&#26989;&#21209;&#38306;&#20418;\000%20&#20966;&#29702;&#35336;&#30011;\010%20&#20966;&#29702;&#35336;&#30011;&#38306;&#20418;\10&#12288;&#20966;&#29702;&#35336;&#30011;&#12395;&#12363;&#12363;&#12427;&#25552;&#20986;&#36039;&#26009;&#31561;\40&#12288;&#23616;&#20869;\&#24179;&#25104;30&#24180;&#24230;\&#25919;&#20196;&#25351;&#23450;&#37117;&#24066;&#27604;&#36611;\&#25919;&#20196;&#25351;&#23450;&#37117;&#24066;&#12398;&#25490;&#20986;&#37327;&#21407;&#21336;&#20301;&#12496;&#12483;&#12463;&#12487;&#12540;&#12479;&#12304;&#24179;&#25104;28&#12539;27&#24180;&#24230;&#23455;&#32318;&#12305;.xls" TargetMode="External"/></Relationships>
</file>

<file path=ppt/charts/_rels/chart26.xml.rels><?xml version="1.0" encoding="UTF-8" standalone="yes"?>
<Relationships xmlns="http://schemas.openxmlformats.org/package/2006/relationships"><Relationship Id="rId1" Type="http://schemas.openxmlformats.org/officeDocument/2006/relationships/oleObject" Target="file:///X:\&#12518;&#12540;&#12470;&#20316;&#26989;&#29992;&#12501;&#12457;&#12523;&#12480;\100%20&#20225;&#30011;&#35506;&#26989;&#21209;&#38306;&#20418;\000%20&#20966;&#29702;&#35336;&#30011;\010%20&#20966;&#29702;&#35336;&#30011;&#38306;&#20418;\10&#12288;&#20966;&#29702;&#35336;&#30011;&#12395;&#12363;&#12363;&#12427;&#25552;&#20986;&#36039;&#26009;&#31561;\40&#12288;&#23616;&#20869;\&#24179;&#25104;30&#24180;&#24230;\&#25919;&#20196;&#25351;&#23450;&#37117;&#24066;&#27604;&#36611;\&#25919;&#20196;&#25351;&#23450;&#37117;&#24066;&#12398;&#25490;&#20986;&#37327;&#21407;&#21336;&#20301;&#12496;&#12483;&#12463;&#12487;&#12540;&#12479;&#12304;&#24179;&#25104;28&#12539;27&#24180;&#24230;&#23455;&#32318;&#12305;.xls" TargetMode="External"/></Relationships>
</file>

<file path=ppt/charts/_rels/chart27.xml.rels><?xml version="1.0" encoding="UTF-8" standalone="yes"?>
<Relationships xmlns="http://schemas.openxmlformats.org/package/2006/relationships"><Relationship Id="rId3" Type="http://schemas.openxmlformats.org/officeDocument/2006/relationships/package" Target="../embeddings/Microsoft_Excel_______16.xlsx"/><Relationship Id="rId2" Type="http://schemas.microsoft.com/office/2011/relationships/chartColorStyle" Target="colors14.xml"/><Relationship Id="rId1" Type="http://schemas.microsoft.com/office/2011/relationships/chartStyle" Target="style14.xml"/></Relationships>
</file>

<file path=ppt/charts/_rels/chart28.xml.rels><?xml version="1.0" encoding="UTF-8" standalone="yes"?>
<Relationships xmlns="http://schemas.openxmlformats.org/package/2006/relationships"><Relationship Id="rId3" Type="http://schemas.openxmlformats.org/officeDocument/2006/relationships/package" Target="../embeddings/Microsoft_Excel_______17.xlsx"/><Relationship Id="rId2" Type="http://schemas.microsoft.com/office/2011/relationships/chartColorStyle" Target="colors15.xml"/><Relationship Id="rId1" Type="http://schemas.microsoft.com/office/2011/relationships/chartStyle" Target="style15.xml"/></Relationships>
</file>

<file path=ppt/charts/_rels/chart29.xml.rels><?xml version="1.0" encoding="UTF-8" standalone="yes"?>
<Relationships xmlns="http://schemas.openxmlformats.org/package/2006/relationships"><Relationship Id="rId1" Type="http://schemas.openxmlformats.org/officeDocument/2006/relationships/package" Target="../embeddings/Microsoft_Excel_______18.xlsx"/></Relationships>
</file>

<file path=ppt/charts/_rels/chart3.xml.rels><?xml version="1.0" encoding="UTF-8" standalone="yes"?>
<Relationships xmlns="http://schemas.openxmlformats.org/package/2006/relationships"><Relationship Id="rId2" Type="http://schemas.openxmlformats.org/officeDocument/2006/relationships/package" Target="../embeddings/Microsoft_Excel_______1.xlsx"/><Relationship Id="rId1" Type="http://schemas.openxmlformats.org/officeDocument/2006/relationships/themeOverride" Target="../theme/themeOverride1.xml"/></Relationships>
</file>

<file path=ppt/charts/_rels/chart30.xml.rels><?xml version="1.0" encoding="UTF-8" standalone="yes"?>
<Relationships xmlns="http://schemas.openxmlformats.org/package/2006/relationships"><Relationship Id="rId1" Type="http://schemas.openxmlformats.org/officeDocument/2006/relationships/package" Target="../embeddings/Microsoft_Excel_______19.xlsx"/></Relationships>
</file>

<file path=ppt/charts/_rels/chart31.xml.rels><?xml version="1.0" encoding="UTF-8" standalone="yes"?>
<Relationships xmlns="http://schemas.openxmlformats.org/package/2006/relationships"><Relationship Id="rId1" Type="http://schemas.openxmlformats.org/officeDocument/2006/relationships/package" Target="../embeddings/Microsoft_Excel_______20.xlsx"/></Relationships>
</file>

<file path=ppt/charts/_rels/chart32.xml.rels><?xml version="1.0" encoding="UTF-8" standalone="yes"?>
<Relationships xmlns="http://schemas.openxmlformats.org/package/2006/relationships"><Relationship Id="rId3" Type="http://schemas.openxmlformats.org/officeDocument/2006/relationships/oleObject" Target="file:///X:\&#12518;&#12540;&#12470;&#12540;&#20316;&#26989;&#29992;&#12501;&#12457;&#12523;&#12480;\&#9632;0001&#8208;3&#12288;&#24066;&#25919;&#25913;&#38761;&#12539;&#21306;&#38263;&#38306;&#36899;\2017&#24180;&#24230;\171227&#12288;&#12300;&#25913;&#38761;&#35413;&#20385;&#12503;&#12525;&#12472;&#12455;&#12463;&#12488;&#12301;&#21450;&#12403;&#12300;10&#24180;&#24460;&#12398;&#22823;&#38442;&#12434;&#35211;&#12377;&#12360;&#12390;&#12301;&#12398;&#26356;&#26032;&#12395;&#12388;&#12356;&#12390;&#65288;&#20381;&#38972;&#65289;\&#12464;&#12521;&#12501;&#12487;&#12540;&#12479;_&#22825;&#29579;&#23546;&#20844;&#22290;&#12456;&#12531;&#12488;&#12521;&#12531;&#12473;&#20837;&#22290;&#32773;&#25968;&#12539;&#27507;&#20837;&#27507;&#20986;.xlsx" TargetMode="External"/><Relationship Id="rId2" Type="http://schemas.microsoft.com/office/2011/relationships/chartColorStyle" Target="colors16.xml"/><Relationship Id="rId1" Type="http://schemas.microsoft.com/office/2011/relationships/chartStyle" Target="style16.xml"/><Relationship Id="rId4" Type="http://schemas.openxmlformats.org/officeDocument/2006/relationships/chartUserShapes" Target="../drawings/drawing5.xml"/></Relationships>
</file>

<file path=ppt/charts/_rels/chart33.xml.rels><?xml version="1.0" encoding="UTF-8" standalone="yes"?>
<Relationships xmlns="http://schemas.openxmlformats.org/package/2006/relationships"><Relationship Id="rId1" Type="http://schemas.openxmlformats.org/officeDocument/2006/relationships/package" Target="../embeddings/Microsoft_Excel_______21.xlsx"/></Relationships>
</file>

<file path=ppt/charts/_rels/chart34.xml.rels><?xml version="1.0" encoding="UTF-8" standalone="yes"?>
<Relationships xmlns="http://schemas.openxmlformats.org/package/2006/relationships"><Relationship Id="rId2" Type="http://schemas.openxmlformats.org/officeDocument/2006/relationships/chartUserShapes" Target="../drawings/drawing6.xml"/><Relationship Id="rId1" Type="http://schemas.openxmlformats.org/officeDocument/2006/relationships/package" Target="../embeddings/Microsoft_Excel_______22.xlsx"/></Relationships>
</file>

<file path=ppt/charts/_rels/chart35.xml.rels><?xml version="1.0" encoding="UTF-8" standalone="yes"?>
<Relationships xmlns="http://schemas.openxmlformats.org/package/2006/relationships"><Relationship Id="rId1" Type="http://schemas.openxmlformats.org/officeDocument/2006/relationships/oleObject" Target="file:///\\APFF001C\OA-ac0005$\&#12518;&#12540;&#12470;&#12540;&#20316;&#26989;&#29992;&#12501;&#12457;&#12523;&#12480;\A03_&#20107;&#26989;&#20877;&#27083;&#31689;&#25285;&#24403;\02%20&#21508;&#31278;&#12503;&#12525;&#12472;&#12455;&#12463;&#12488;&#12481;&#12540;&#12512;&#38306;&#20418;\03%20&#12381;&#12398;&#20182;\&#25913;&#38761;&#12503;&#12525;&#12472;&#12455;&#12463;&#12488;\&#65303;%20&#25913;&#38761;&#35413;&#20385;&#65328;&#65322;&#12487;&#12540;&#12479;&#65288;&#36865;&#20184;&#29992;&#65289;&#26356;&#26032;.xlsx" TargetMode="External"/></Relationships>
</file>

<file path=ppt/charts/_rels/chart36.xml.rels><?xml version="1.0" encoding="UTF-8" standalone="yes"?>
<Relationships xmlns="http://schemas.openxmlformats.org/package/2006/relationships"><Relationship Id="rId1" Type="http://schemas.openxmlformats.org/officeDocument/2006/relationships/oleObject" Target="file:///\\APFF001C\OA-ac0005$\&#12518;&#12540;&#12470;&#12540;&#20316;&#26989;&#29992;&#12501;&#12457;&#12523;&#12480;\A03_&#20107;&#26989;&#20877;&#27083;&#31689;&#25285;&#24403;\02%20&#21508;&#31278;&#12503;&#12525;&#12472;&#12455;&#12463;&#12488;&#12481;&#12540;&#12512;&#38306;&#20418;\03%20&#12381;&#12398;&#20182;\&#25913;&#38761;&#12503;&#12525;&#12472;&#12455;&#12463;&#12488;\&#65303;%20&#25913;&#38761;&#35413;&#20385;&#65328;&#65322;&#12487;&#12540;&#12479;&#65288;&#36865;&#20184;&#29992;&#65289;&#26356;&#26032;.xlsx" TargetMode="External"/></Relationships>
</file>

<file path=ppt/charts/_rels/chart37.xml.rels><?xml version="1.0" encoding="UTF-8" standalone="yes"?>
<Relationships xmlns="http://schemas.openxmlformats.org/package/2006/relationships"><Relationship Id="rId1" Type="http://schemas.openxmlformats.org/officeDocument/2006/relationships/oleObject" Target="file:///\\APFF001C\OA-da0005$\&#12518;&#12540;&#12470;&#20316;&#26989;&#29992;&#12501;&#12457;&#12523;&#12480;\da0005&#65288;&#36001;&#28304;&#35519;&#25972;G&#65289;\00%20&#36001;&#28304;&#35519;&#25972;&#65319;&#20849;&#36890;\14%20&#25913;&#38761;&#35413;&#20385;&#12503;&#12525;&#12472;&#12455;&#12463;&#12488;&#26356;&#26032;\02.H30.8&#26376;\02.&#20316;&#26989;\&#12304;&#36001;&#25919;&#23616;&#12305;&#65303;%20&#25913;&#38761;&#35413;&#20385;&#65328;&#65322;&#12487;&#12540;&#12479;&#65288;&#36865;&#20184;&#29992;&#65289;.xlsx" TargetMode="External"/></Relationships>
</file>

<file path=ppt/charts/_rels/chart38.xml.rels><?xml version="1.0" encoding="UTF-8" standalone="yes"?>
<Relationships xmlns="http://schemas.openxmlformats.org/package/2006/relationships"><Relationship Id="rId1" Type="http://schemas.openxmlformats.org/officeDocument/2006/relationships/oleObject" Target="file:///\\APFF001C\OA-da0013$\&#12518;&#12540;&#12470;&#20316;&#26989;&#29992;&#12501;&#12457;&#12523;&#12480;\da0013&#65288;&#31246;&#36001;&#25919;&#20225;&#30011;&#65319;&#65289;\01%20&#12521;&#12452;&#12531;&#20849;&#36890;\99%20&#12381;&#12398;&#20182;\05%20&#29031;&#20250;&#12539;&#22238;&#31572;\30&#24180;&#24230;\300810%20&#25913;&#38761;&#35413;&#20385;&#12503;&#12525;&#12472;&#12455;&#12463;&#12488;&#12300;&#22823;&#38442;&#24066;&#24441;&#25152;&#12398;&#28857;&#26908;&#12539;&#26842;&#21368;&#12375;&#32080;&#26524;&#65288;2008&#24180;&#65374;2017&#24180;&#65289;&#12301;&#12398;&#20869;&#23481;&#30906;&#35469;&#21450;&#12403;&#24773;&#22577;&#31561;&#12398;&#26356;&#26032;&#12395;&#12388;&#12356;&#12390;&#65288;&#20381;&#38972;&#65289;\03.&#22238;&#31572;&#24046;&#26367;&#65288;&#20581;&#20840;&#21270;&#21028;&#26029;&#27604;&#29575;&#65289;\&#12304;&#36001;&#25919;&#23616;&#12305;&#65303;%20&#25913;&#38761;&#35413;&#20385;&#65328;&#65322;&#12487;&#12540;&#12479;&#65288;&#36865;&#20184;&#29992;&#65289;.xlsx" TargetMode="External"/></Relationships>
</file>

<file path=ppt/charts/_rels/chart39.xml.rels><?xml version="1.0" encoding="UTF-8" standalone="yes"?>
<Relationships xmlns="http://schemas.openxmlformats.org/package/2006/relationships"><Relationship Id="rId1" Type="http://schemas.openxmlformats.org/officeDocument/2006/relationships/oleObject" Target="file:///\\APFF001C\OA-da0013$\&#12518;&#12540;&#12470;&#20316;&#26989;&#29992;&#12501;&#12457;&#12523;&#12480;\da0013&#65288;&#31246;&#36001;&#25919;&#20225;&#30011;&#65319;&#65289;\01%20&#12521;&#12452;&#12531;&#20849;&#36890;\99%20&#12381;&#12398;&#20182;\05%20&#29031;&#20250;&#12539;&#22238;&#31572;\30&#24180;&#24230;\300810%20&#25913;&#38761;&#35413;&#20385;&#12503;&#12525;&#12472;&#12455;&#12463;&#12488;&#12300;&#22823;&#38442;&#24066;&#24441;&#25152;&#12398;&#28857;&#26908;&#12539;&#26842;&#21368;&#12375;&#32080;&#26524;&#65288;2008&#24180;&#65374;2017&#24180;&#65289;&#12301;&#12398;&#20869;&#23481;&#30906;&#35469;&#21450;&#12403;&#24773;&#22577;&#31561;&#12398;&#26356;&#26032;&#12395;&#12388;&#12356;&#12390;&#65288;&#20381;&#38972;&#65289;\03.&#22238;&#31572;&#24046;&#26367;&#65288;&#20581;&#20840;&#21270;&#21028;&#26029;&#27604;&#29575;&#65289;\&#12304;&#36001;&#25919;&#23616;&#12305;&#65303;%20&#25913;&#38761;&#35413;&#20385;&#65328;&#65322;&#12487;&#12540;&#12479;&#65288;&#36865;&#20184;&#29992;&#65289;.xlsx" TargetMode="External"/></Relationships>
</file>

<file path=ppt/charts/_rels/chart4.xml.rels><?xml version="1.0" encoding="UTF-8" standalone="yes"?>
<Relationships xmlns="http://schemas.openxmlformats.org/package/2006/relationships"><Relationship Id="rId2" Type="http://schemas.openxmlformats.org/officeDocument/2006/relationships/package" Target="../embeddings/Microsoft_Excel_______2.xlsx"/><Relationship Id="rId1" Type="http://schemas.openxmlformats.org/officeDocument/2006/relationships/themeOverride" Target="../theme/themeOverride2.xml"/></Relationships>
</file>

<file path=ppt/charts/_rels/chart40.xml.rels><?xml version="1.0" encoding="UTF-8" standalone="yes"?>
<Relationships xmlns="http://schemas.openxmlformats.org/package/2006/relationships"><Relationship Id="rId2" Type="http://schemas.openxmlformats.org/officeDocument/2006/relationships/chartUserShapes" Target="../drawings/drawing7.xml"/><Relationship Id="rId1" Type="http://schemas.openxmlformats.org/officeDocument/2006/relationships/oleObject" Target="file:///\\APFF001C\OA-da0008$\&#12518;&#12540;&#12470;&#20316;&#26989;&#29992;&#12501;&#12457;&#12523;&#12480;\&#24066;&#20661;&#27177;&#31649;&#29702;&#25285;&#24403;\05&#12288;&#20225;&#30011;&#38306;&#20418;&#65288;&#36939;&#21942;&#26041;&#37341;&#12539;&#25913;&#38761;&#12503;&#12521;&#12531;&#12394;&#12393;&#65289;\05&#12288;&#25913;&#38761;&#35413;&#20385;&#12503;&#12525;&#12472;&#12455;&#12463;&#12488;\2018&#29256;\&#22238;&#31572;\&#12304;&#36001;&#25919;&#23616;&#12305;&#65303;%20&#25913;&#38761;&#35413;&#20385;&#65328;&#65322;&#12487;&#12540;&#12479;&#65288;&#36865;&#20184;&#29992;&#65289;.xlsx" TargetMode="External"/></Relationships>
</file>

<file path=ppt/charts/_rels/chart41.xml.rels><?xml version="1.0" encoding="UTF-8" standalone="yes"?>
<Relationships xmlns="http://schemas.openxmlformats.org/package/2006/relationships"><Relationship Id="rId1" Type="http://schemas.openxmlformats.org/officeDocument/2006/relationships/oleObject" Target="file:///\\APFF001C\OA-da0008$\&#12518;&#12540;&#12470;&#20316;&#26989;&#29992;&#12501;&#12457;&#12523;&#12480;\&#24066;&#20661;&#27177;&#31649;&#29702;&#25285;&#24403;\05&#12288;&#20225;&#30011;&#38306;&#20418;&#65288;&#36939;&#21942;&#26041;&#37341;&#12539;&#25913;&#38761;&#12503;&#12521;&#12531;&#12394;&#12393;&#65289;\05&#12288;&#25913;&#38761;&#35413;&#20385;&#12503;&#12525;&#12472;&#12455;&#12463;&#12488;\2018&#29256;\&#22238;&#31572;\&#12304;&#36001;&#25919;&#23616;&#12305;&#65303;%20&#25913;&#38761;&#35413;&#20385;&#65328;&#65322;&#12487;&#12540;&#12479;&#65288;&#36865;&#20184;&#29992;&#65289;.xlsx" TargetMode="External"/></Relationships>
</file>

<file path=ppt/charts/_rels/chart42.xml.rels><?xml version="1.0" encoding="UTF-8" standalone="yes"?>
<Relationships xmlns="http://schemas.openxmlformats.org/package/2006/relationships"><Relationship Id="rId1" Type="http://schemas.openxmlformats.org/officeDocument/2006/relationships/oleObject" Target="file:///\\APFF001C\OA-da0005$\&#12518;&#12540;&#12470;&#20316;&#26989;&#29992;&#12501;&#12457;&#12523;&#12480;\da0005&#65288;&#36001;&#28304;&#35519;&#25972;G&#65289;\03%20&#36039;&#37329;&#20418;\06_&#24195;&#21578;\&#9733;30&#24180;&#24230;&#12398;&#12362;&#20181;&#20107;\06%20&#29031;&#20250;&#12289;&#22238;&#31572;&#12289;&#36890;&#30693;\180810_&#25913;&#38761;&#35413;&#20385;PJ\&#65288;&#36001;&#28304;&#35519;&#25972;&#65319;&#20462;&#27491;&#65289;&#12487;&#12540;&#12479;&#38598;.xlsx" TargetMode="External"/></Relationships>
</file>

<file path=ppt/charts/_rels/chart43.xml.rels><?xml version="1.0" encoding="UTF-8" standalone="yes"?>
<Relationships xmlns="http://schemas.openxmlformats.org/package/2006/relationships"><Relationship Id="rId1" Type="http://schemas.openxmlformats.org/officeDocument/2006/relationships/oleObject" Target="file:///\\APFF001C\OA-da0005$\&#12518;&#12540;&#12470;&#20316;&#26989;&#29992;&#12501;&#12457;&#12523;&#12480;\da0005&#65288;&#36001;&#28304;&#35519;&#25972;G&#65289;\00%20&#36001;&#28304;&#35519;&#25972;&#65319;&#20849;&#36890;\14%20&#25913;&#38761;&#35413;&#20385;&#12503;&#12525;&#12472;&#12455;&#12463;&#12488;&#26356;&#26032;\02.H30.8&#26376;\02.&#20316;&#26989;\&#12304;&#36001;&#25919;&#23616;&#12305;&#65303;%20&#25913;&#38761;&#35413;&#20385;&#65328;&#65322;&#12487;&#12540;&#12479;&#65288;&#36865;&#20184;&#29992;&#65289;.xlsx" TargetMode="External"/></Relationships>
</file>

<file path=ppt/charts/_rels/chart44.xml.rels><?xml version="1.0" encoding="UTF-8" standalone="yes"?>
<Relationships xmlns="http://schemas.openxmlformats.org/package/2006/relationships"><Relationship Id="rId2" Type="http://schemas.openxmlformats.org/officeDocument/2006/relationships/chartUserShapes" Target="../drawings/drawing8.xml"/><Relationship Id="rId1" Type="http://schemas.openxmlformats.org/officeDocument/2006/relationships/oleObject" Target="file:///\\APFF001C\OA-vg0003$\&#12518;&#12540;&#12470;&#20316;&#26989;&#29992;&#12501;&#12457;&#12523;&#12480;\&#20849;&#36890;&#21033;&#29992;&#26360;&#39006;&#12501;&#12457;&#12523;&#12480;\&#9320;-2&#29031;&#20250;&#65381;&#22238;&#31572;&#65288;&#26412;&#24066;&#38306;&#20418;&#65289;\H29\&#32207;&#21209;&#35506;&#12424;&#12426;\1&#26376;\&#65303;%20&#25913;&#38761;&#35413;&#20385;&#65328;&#65322;&#12487;&#12540;&#12479;&#65288;&#36865;&#20184;&#29992;&#65289;.xlsx" TargetMode="External"/></Relationships>
</file>

<file path=ppt/charts/_rels/chart45.xml.rels><?xml version="1.0" encoding="UTF-8" standalone="yes"?>
<Relationships xmlns="http://schemas.openxmlformats.org/package/2006/relationships"><Relationship Id="rId2" Type="http://schemas.openxmlformats.org/officeDocument/2006/relationships/chartUserShapes" Target="../drawings/drawing9.xml"/><Relationship Id="rId1" Type="http://schemas.openxmlformats.org/officeDocument/2006/relationships/oleObject" Target="file:///\\APFF001C\OA-vg0003$\&#12518;&#12540;&#12470;&#20316;&#26989;&#29992;&#12501;&#12457;&#12523;&#12480;\&#20849;&#36890;&#21033;&#29992;&#26360;&#39006;&#12501;&#12457;&#12523;&#12480;\&#9320;-2&#29031;&#20250;&#65381;&#22238;&#31572;&#65288;&#26412;&#24066;&#38306;&#20418;&#65289;\H29\&#32207;&#21209;&#35506;&#12424;&#12426;\1&#26376;\&#65303;%20&#25913;&#38761;&#35413;&#20385;&#65328;&#65322;&#12487;&#12540;&#12479;&#65288;&#36865;&#20184;&#29992;&#65289;.xlsx" TargetMode="External"/></Relationships>
</file>

<file path=ppt/charts/_rels/chart46.xml.rels><?xml version="1.0" encoding="UTF-8" standalone="yes"?>
<Relationships xmlns="http://schemas.openxmlformats.org/package/2006/relationships"><Relationship Id="rId3" Type="http://schemas.openxmlformats.org/officeDocument/2006/relationships/oleObject" Target="file:///X:\&#12518;&#12540;&#12470;&#12540;&#20316;&#26989;&#29992;&#12501;&#12457;&#12523;&#12480;\&#9632;0001&#8208;3&#12288;&#24066;&#25919;&#25913;&#38761;&#12539;&#21306;&#38263;&#38306;&#36899;\2017&#24180;&#24230;\171227&#12288;&#12300;&#25913;&#38761;&#35413;&#20385;&#12503;&#12525;&#12472;&#12455;&#12463;&#12488;&#12301;&#21450;&#12403;&#12300;10&#24180;&#24460;&#12398;&#22823;&#38442;&#12434;&#35211;&#12377;&#12360;&#12390;&#12301;&#12398;&#26356;&#26032;&#12395;&#12388;&#12356;&#12390;&#65288;&#20381;&#38972;&#65289;\&#12464;&#12521;&#12501;&#12487;&#12540;&#12479;_&#22825;&#29579;&#23546;&#20844;&#22290;&#12456;&#12531;&#12488;&#12521;&#12531;&#12473;&#20837;&#22290;&#32773;&#25968;&#12539;&#27507;&#20837;&#27507;&#20986;.xlsx" TargetMode="External"/><Relationship Id="rId2" Type="http://schemas.microsoft.com/office/2011/relationships/chartColorStyle" Target="colors17.xml"/><Relationship Id="rId1" Type="http://schemas.microsoft.com/office/2011/relationships/chartStyle" Target="style17.xml"/><Relationship Id="rId4" Type="http://schemas.openxmlformats.org/officeDocument/2006/relationships/chartUserShapes" Target="../drawings/drawing10.xml"/></Relationships>
</file>

<file path=ppt/charts/_rels/chart47.xml.rels><?xml version="1.0" encoding="UTF-8" standalone="yes"?>
<Relationships xmlns="http://schemas.openxmlformats.org/package/2006/relationships"><Relationship Id="rId3" Type="http://schemas.openxmlformats.org/officeDocument/2006/relationships/oleObject" Target="file:///\\APFF001C\OA-ca0003$\&#12518;&#12540;&#12470;&#20316;&#26989;&#29992;&#12501;&#12457;&#12523;&#12480;\01&#25919;&#31574;&#25903;&#25588;&#25285;&#24403;\01&#24179;&#25104;26&#24180;&#24230;&#20197;&#38477;\07&#21306;&#38263;&#12539;&#21306;CM&#20104;&#31639;&#12398;&#32207;&#25324;&#12289;&#21306;&#38263;&#27177;&#38480;\H29&#24180;&#24230;\17.&#25913;&#38761;&#35413;&#20385;&#12503;&#12525;&#12472;&#12455;&#12463;&#12488;\&#20877;&#20462;&#27491;&#20381;&#38972;\&#25913;&#38761;&#35413;&#20385;&#12288;P36&#65374;39&#12288;&#12487;&#12540;&#12479;&#12304;&#24066;&#27665;&#23616;&#12305;.xlsx" TargetMode="External"/><Relationship Id="rId2" Type="http://schemas.microsoft.com/office/2011/relationships/chartColorStyle" Target="colors18.xml"/><Relationship Id="rId1" Type="http://schemas.microsoft.com/office/2011/relationships/chartStyle" Target="style18.xml"/></Relationships>
</file>

<file path=ppt/charts/_rels/chart48.xml.rels><?xml version="1.0" encoding="UTF-8" standalone="yes"?>
<Relationships xmlns="http://schemas.openxmlformats.org/package/2006/relationships"><Relationship Id="rId1" Type="http://schemas.openxmlformats.org/officeDocument/2006/relationships/oleObject" Target="file:///\\APZR002C\OA-ac0003$\&#12518;&#12540;&#12470;&#12540;&#20316;&#26989;&#29992;&#12501;&#12457;&#12523;&#12480;\A02%20&#34892;&#36001;&#25919;&#25913;&#38761;&#25285;&#24403;\&#25913;&#38761;&#35413;&#20385;PJ\16.&#26368;&#32066;&#12392;&#12426;&#12414;&#12392;&#12417;%20&#65288;&#39015;&#21839;&#12539;&#24220;&#12392;&#12398;&#25171;&#21512;&#12379;&#36039;&#26009;&#21547;&#12416;&#65289;\H26.08.19%20&#24220;&#12539;&#24066;&#12539;&#39015;&#21839;&#25171;&#21512;&#12379;\&#25913;&#38761;&#35413;&#20385;&#65328;&#65322;&#12487;&#12540;&#12479;&#65288;H26.08.14&#65289;.xlsx" TargetMode="External"/></Relationships>
</file>

<file path=ppt/charts/_rels/chart49.xml.rels><?xml version="1.0" encoding="UTF-8" standalone="yes"?>
<Relationships xmlns="http://schemas.openxmlformats.org/package/2006/relationships"><Relationship Id="rId1" Type="http://schemas.openxmlformats.org/officeDocument/2006/relationships/oleObject" Target="file:///\\APZR002C\OA-ac0003$\&#12518;&#12540;&#12470;&#12540;&#20316;&#26989;&#29992;&#12501;&#12457;&#12523;&#12480;\A02%20&#34892;&#36001;&#25919;&#25913;&#38761;&#25285;&#24403;\&#25913;&#38761;&#35413;&#20385;PJ\16.&#26368;&#32066;&#12392;&#12426;&#12414;&#12392;&#12417;%20&#65288;&#39015;&#21839;&#12539;&#24220;&#12392;&#12398;&#25171;&#21512;&#12379;&#36039;&#26009;&#21547;&#12416;&#65289;\H26.08.19%20&#24220;&#12539;&#24066;&#12539;&#39015;&#21839;&#25171;&#21512;&#12379;\&#25913;&#38761;&#35413;&#20385;&#65328;&#65322;&#12487;&#12540;&#12479;&#65288;H26.08.18&#65289;%20-%20&#12467;&#12500;&#12540;.xlsx" TargetMode="External"/></Relationships>
</file>

<file path=ppt/charts/_rels/chart5.xml.rels><?xml version="1.0" encoding="UTF-8" standalone="yes"?>
<Relationships xmlns="http://schemas.openxmlformats.org/package/2006/relationships"><Relationship Id="rId3" Type="http://schemas.openxmlformats.org/officeDocument/2006/relationships/chartUserShapes" Target="../drawings/drawing1.xml"/><Relationship Id="rId2" Type="http://schemas.openxmlformats.org/officeDocument/2006/relationships/package" Target="../embeddings/Microsoft_Excel_______3.xlsx"/><Relationship Id="rId1" Type="http://schemas.openxmlformats.org/officeDocument/2006/relationships/themeOverride" Target="../theme/themeOverride3.xml"/></Relationships>
</file>

<file path=ppt/charts/_rels/chart6.xml.rels><?xml version="1.0" encoding="UTF-8" standalone="yes"?>
<Relationships xmlns="http://schemas.openxmlformats.org/package/2006/relationships"><Relationship Id="rId2" Type="http://schemas.openxmlformats.org/officeDocument/2006/relationships/package" Target="../embeddings/Microsoft_Excel_______4.xlsx"/><Relationship Id="rId1" Type="http://schemas.openxmlformats.org/officeDocument/2006/relationships/themeOverride" Target="../theme/themeOverride4.xml"/></Relationships>
</file>

<file path=ppt/charts/_rels/chart7.xml.rels><?xml version="1.0" encoding="UTF-8" standalone="yes"?>
<Relationships xmlns="http://schemas.openxmlformats.org/package/2006/relationships"><Relationship Id="rId1" Type="http://schemas.openxmlformats.org/officeDocument/2006/relationships/package" Target="../embeddings/Microsoft_Excel_______5.xlsx"/></Relationships>
</file>

<file path=ppt/charts/_rels/chart8.xml.rels><?xml version="1.0" encoding="UTF-8" standalone="yes"?>
<Relationships xmlns="http://schemas.openxmlformats.org/package/2006/relationships"><Relationship Id="rId2" Type="http://schemas.openxmlformats.org/officeDocument/2006/relationships/chartUserShapes" Target="../drawings/drawing2.xml"/><Relationship Id="rId1" Type="http://schemas.openxmlformats.org/officeDocument/2006/relationships/package" Target="../embeddings/Microsoft_Excel_______6.xlsx"/></Relationships>
</file>

<file path=ppt/charts/_rels/chart9.xml.rels><?xml version="1.0" encoding="UTF-8" standalone="yes"?>
<Relationships xmlns="http://schemas.openxmlformats.org/package/2006/relationships"><Relationship Id="rId2" Type="http://schemas.openxmlformats.org/officeDocument/2006/relationships/package" Target="../embeddings/Microsoft_Excel_______7.xlsx"/><Relationship Id="rId1" Type="http://schemas.openxmlformats.org/officeDocument/2006/relationships/themeOverride" Target="../theme/themeOverride5.xml"/></Relationships>
</file>

<file path=ppt/charts/chart1.xml><?xml version="1.0" encoding="utf-8"?>
<c:chartSpace xmlns:c="http://schemas.openxmlformats.org/drawingml/2006/chart" xmlns:a="http://schemas.openxmlformats.org/drawingml/2006/main" xmlns:r="http://schemas.openxmlformats.org/officeDocument/2006/relationships">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400" b="0" i="0" u="none" strike="noStrike" kern="1200" spc="0" baseline="0">
                <a:solidFill>
                  <a:schemeClr val="tx1">
                    <a:lumMod val="65000"/>
                    <a:lumOff val="35000"/>
                  </a:schemeClr>
                </a:solidFill>
                <a:latin typeface="+mn-lt"/>
                <a:ea typeface="+mn-ea"/>
                <a:cs typeface="+mn-cs"/>
              </a:defRPr>
            </a:pPr>
            <a:r>
              <a:rPr lang="ja-JP" altLang="en-US" u="sng"/>
              <a:t>改修実施数の推移</a:t>
            </a:r>
          </a:p>
        </c:rich>
      </c:tx>
      <c:overlay val="0"/>
      <c:spPr>
        <a:noFill/>
        <a:ln>
          <a:noFill/>
        </a:ln>
        <a:effectLst/>
      </c:spPr>
      <c:txPr>
        <a:bodyPr rot="0" spcFirstLastPara="1" vertOverflow="ellipsis" vert="horz" wrap="square" anchor="ctr" anchorCtr="1"/>
        <a:lstStyle/>
        <a:p>
          <a:pPr>
            <a:defRPr sz="1400" b="0" i="0" u="none" strike="noStrike" kern="1200" spc="0" baseline="0">
              <a:solidFill>
                <a:schemeClr val="tx1">
                  <a:lumMod val="65000"/>
                  <a:lumOff val="35000"/>
                </a:schemeClr>
              </a:solidFill>
              <a:latin typeface="+mn-lt"/>
              <a:ea typeface="+mn-ea"/>
              <a:cs typeface="+mn-cs"/>
            </a:defRPr>
          </a:pPr>
          <a:endParaRPr lang="ja-JP"/>
        </a:p>
      </c:txPr>
    </c:title>
    <c:autoTitleDeleted val="0"/>
    <c:plotArea>
      <c:layout/>
      <c:barChart>
        <c:barDir val="col"/>
        <c:grouping val="stacked"/>
        <c:varyColors val="0"/>
        <c:ser>
          <c:idx val="0"/>
          <c:order val="0"/>
          <c:tx>
            <c:strRef>
              <c:f>グラフデータ!$D$10</c:f>
              <c:strCache>
                <c:ptCount val="1"/>
                <c:pt idx="0">
                  <c:v>改修実施済駅数</c:v>
                </c:pt>
              </c:strCache>
            </c:strRef>
          </c:tx>
          <c:spPr>
            <a:solidFill>
              <a:schemeClr val="accent1"/>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mn-cs"/>
                  </a:defRPr>
                </a:pPr>
                <a:endParaRPr lang="ja-JP"/>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グラフデータ!$C$11:$C$16</c:f>
              <c:numCache>
                <c:formatCode>General</c:formatCode>
                <c:ptCount val="6"/>
                <c:pt idx="0">
                  <c:v>2012</c:v>
                </c:pt>
                <c:pt idx="1">
                  <c:v>2013</c:v>
                </c:pt>
                <c:pt idx="2">
                  <c:v>2014</c:v>
                </c:pt>
                <c:pt idx="3">
                  <c:v>2015</c:v>
                </c:pt>
                <c:pt idx="4">
                  <c:v>2016</c:v>
                </c:pt>
                <c:pt idx="5">
                  <c:v>2017</c:v>
                </c:pt>
              </c:numCache>
            </c:numRef>
          </c:cat>
          <c:val>
            <c:numRef>
              <c:f>グラフデータ!$D$11:$D$16</c:f>
              <c:numCache>
                <c:formatCode>General</c:formatCode>
                <c:ptCount val="6"/>
                <c:pt idx="0">
                  <c:v>23</c:v>
                </c:pt>
                <c:pt idx="1">
                  <c:v>40</c:v>
                </c:pt>
                <c:pt idx="2">
                  <c:v>61</c:v>
                </c:pt>
                <c:pt idx="3">
                  <c:v>86</c:v>
                </c:pt>
                <c:pt idx="4">
                  <c:v>108</c:v>
                </c:pt>
                <c:pt idx="5">
                  <c:v>108</c:v>
                </c:pt>
              </c:numCache>
            </c:numRef>
          </c:val>
          <c:extLst xmlns:c16r2="http://schemas.microsoft.com/office/drawing/2015/06/chart">
            <c:ext xmlns:c16="http://schemas.microsoft.com/office/drawing/2014/chart" uri="{C3380CC4-5D6E-409C-BE32-E72D297353CC}">
              <c16:uniqueId val="{00000000-E634-45CD-9630-BDDFA96EF7EA}"/>
            </c:ext>
          </c:extLst>
        </c:ser>
        <c:ser>
          <c:idx val="1"/>
          <c:order val="1"/>
          <c:tx>
            <c:strRef>
              <c:f>グラフデータ!$E$10</c:f>
              <c:strCache>
                <c:ptCount val="1"/>
                <c:pt idx="0">
                  <c:v>未実施駅数</c:v>
                </c:pt>
              </c:strCache>
            </c:strRef>
          </c:tx>
          <c:spPr>
            <a:solidFill>
              <a:schemeClr val="accent1">
                <a:lumMod val="20000"/>
                <a:lumOff val="80000"/>
              </a:schemeClr>
            </a:solidFill>
            <a:ln>
              <a:noFill/>
            </a:ln>
            <a:effectLst/>
          </c:spPr>
          <c:invertIfNegative val="0"/>
          <c:dLbls>
            <c:dLbl>
              <c:idx val="4"/>
              <c:layout>
                <c:manualLayout>
                  <c:x val="-6.9444444444444448E-2"/>
                  <c:y val="-4.6296296296296294E-2"/>
                </c:manualLayout>
              </c:layout>
              <c:showLegendKey val="0"/>
              <c:showVal val="1"/>
              <c:showCatName val="0"/>
              <c:showSerName val="0"/>
              <c:showPercent val="0"/>
              <c:showBubbleSize val="0"/>
              <c:extLst xmlns:c16r2="http://schemas.microsoft.com/office/drawing/2015/06/chart">
                <c:ext xmlns:c16="http://schemas.microsoft.com/office/drawing/2014/chart" uri="{C3380CC4-5D6E-409C-BE32-E72D297353CC}">
                  <c16:uniqueId val="{00000005-E634-45CD-9630-BDDFA96EF7EA}"/>
                </c:ext>
                <c:ext xmlns:c15="http://schemas.microsoft.com/office/drawing/2012/chart" uri="{CE6537A1-D6FC-4f65-9D91-7224C49458BB}"/>
              </c:extLst>
            </c:dLbl>
            <c:dLbl>
              <c:idx val="5"/>
              <c:layout>
                <c:manualLayout>
                  <c:x val="-5.8333333333333438E-2"/>
                  <c:y val="4.6296296296296294E-2"/>
                </c:manualLayout>
              </c:layout>
              <c:showLegendKey val="0"/>
              <c:showVal val="1"/>
              <c:showCatName val="0"/>
              <c:showSerName val="0"/>
              <c:showPercent val="0"/>
              <c:showBubbleSize val="0"/>
              <c:extLst xmlns:c16r2="http://schemas.microsoft.com/office/drawing/2015/06/chart">
                <c:ext xmlns:c16="http://schemas.microsoft.com/office/drawing/2014/chart" uri="{C3380CC4-5D6E-409C-BE32-E72D297353CC}">
                  <c16:uniqueId val="{00000006-E634-45CD-9630-BDDFA96EF7EA}"/>
                </c:ext>
                <c:ext xmlns:c15="http://schemas.microsoft.com/office/drawing/2012/chart" uri="{CE6537A1-D6FC-4f65-9D91-7224C49458BB}"/>
              </c:extLst>
            </c:dLbl>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mn-cs"/>
                  </a:defRPr>
                </a:pPr>
                <a:endParaRPr lang="ja-JP"/>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グラフデータ!$C$11:$C$16</c:f>
              <c:numCache>
                <c:formatCode>General</c:formatCode>
                <c:ptCount val="6"/>
                <c:pt idx="0">
                  <c:v>2012</c:v>
                </c:pt>
                <c:pt idx="1">
                  <c:v>2013</c:v>
                </c:pt>
                <c:pt idx="2">
                  <c:v>2014</c:v>
                </c:pt>
                <c:pt idx="3">
                  <c:v>2015</c:v>
                </c:pt>
                <c:pt idx="4">
                  <c:v>2016</c:v>
                </c:pt>
                <c:pt idx="5">
                  <c:v>2017</c:v>
                </c:pt>
              </c:numCache>
            </c:numRef>
          </c:cat>
          <c:val>
            <c:numRef>
              <c:f>グラフデータ!$E$11:$E$16</c:f>
              <c:numCache>
                <c:formatCode>General</c:formatCode>
                <c:ptCount val="6"/>
                <c:pt idx="0">
                  <c:v>89</c:v>
                </c:pt>
                <c:pt idx="1">
                  <c:v>72</c:v>
                </c:pt>
                <c:pt idx="2">
                  <c:v>51</c:v>
                </c:pt>
                <c:pt idx="3">
                  <c:v>26</c:v>
                </c:pt>
                <c:pt idx="4">
                  <c:v>4</c:v>
                </c:pt>
                <c:pt idx="5">
                  <c:v>4</c:v>
                </c:pt>
              </c:numCache>
            </c:numRef>
          </c:val>
          <c:extLst xmlns:c16r2="http://schemas.microsoft.com/office/drawing/2015/06/chart">
            <c:ext xmlns:c16="http://schemas.microsoft.com/office/drawing/2014/chart" uri="{C3380CC4-5D6E-409C-BE32-E72D297353CC}">
              <c16:uniqueId val="{00000001-E634-45CD-9630-BDDFA96EF7EA}"/>
            </c:ext>
          </c:extLst>
        </c:ser>
        <c:dLbls>
          <c:showLegendKey val="0"/>
          <c:showVal val="0"/>
          <c:showCatName val="0"/>
          <c:showSerName val="0"/>
          <c:showPercent val="0"/>
          <c:showBubbleSize val="0"/>
        </c:dLbls>
        <c:gapWidth val="219"/>
        <c:overlap val="100"/>
        <c:axId val="338662928"/>
        <c:axId val="338657048"/>
      </c:barChart>
      <c:lineChart>
        <c:grouping val="standard"/>
        <c:varyColors val="0"/>
        <c:ser>
          <c:idx val="2"/>
          <c:order val="2"/>
          <c:tx>
            <c:strRef>
              <c:f>グラフデータ!$G$10</c:f>
              <c:strCache>
                <c:ptCount val="1"/>
                <c:pt idx="0">
                  <c:v>改修実施率</c:v>
                </c:pt>
              </c:strCache>
            </c:strRef>
          </c:tx>
          <c:spPr>
            <a:ln w="28575" cap="rnd">
              <a:solidFill>
                <a:srgbClr val="FF0000"/>
              </a:solidFill>
              <a:round/>
            </a:ln>
            <a:effectLst/>
          </c:spPr>
          <c:marker>
            <c:symbol val="none"/>
          </c:marker>
          <c:dLbls>
            <c:dLbl>
              <c:idx val="4"/>
              <c:layout>
                <c:manualLayout>
                  <c:x val="-5.5555555555555558E-3"/>
                  <c:y val="-6.018518518518521E-2"/>
                </c:manualLayout>
              </c:layout>
              <c:dLblPos val="r"/>
              <c:showLegendKey val="0"/>
              <c:showVal val="1"/>
              <c:showCatName val="0"/>
              <c:showSerName val="0"/>
              <c:showPercent val="0"/>
              <c:showBubbleSize val="0"/>
              <c:extLst xmlns:c16r2="http://schemas.microsoft.com/office/drawing/2015/06/chart">
                <c:ext xmlns:c16="http://schemas.microsoft.com/office/drawing/2014/chart" uri="{C3380CC4-5D6E-409C-BE32-E72D297353CC}">
                  <c16:uniqueId val="{00000003-E634-45CD-9630-BDDFA96EF7EA}"/>
                </c:ext>
                <c:ext xmlns:c15="http://schemas.microsoft.com/office/drawing/2012/chart" uri="{CE6537A1-D6FC-4f65-9D91-7224C49458BB}"/>
              </c:extLst>
            </c:dLbl>
            <c:dLbl>
              <c:idx val="5"/>
              <c:layout>
                <c:manualLayout>
                  <c:x val="-2.777777777777788E-2"/>
                  <c:y val="-5.0925925925925923E-2"/>
                </c:manualLayout>
              </c:layout>
              <c:dLblPos val="r"/>
              <c:showLegendKey val="0"/>
              <c:showVal val="1"/>
              <c:showCatName val="0"/>
              <c:showSerName val="0"/>
              <c:showPercent val="0"/>
              <c:showBubbleSize val="0"/>
              <c:extLst xmlns:c16r2="http://schemas.microsoft.com/office/drawing/2015/06/chart">
                <c:ext xmlns:c16="http://schemas.microsoft.com/office/drawing/2014/chart" uri="{C3380CC4-5D6E-409C-BE32-E72D297353CC}">
                  <c16:uniqueId val="{00000004-E634-45CD-9630-BDDFA96EF7EA}"/>
                </c:ext>
                <c:ext xmlns:c15="http://schemas.microsoft.com/office/drawing/2012/chart" uri="{CE6537A1-D6FC-4f65-9D91-7224C49458BB}"/>
              </c:extLst>
            </c:dLbl>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mn-cs"/>
                  </a:defRPr>
                </a:pPr>
                <a:endParaRPr lang="ja-JP"/>
              </a:p>
            </c:txPr>
            <c:dLblPos val="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numRef>
              <c:f>グラフデータ!$C$11:$C$16</c:f>
              <c:numCache>
                <c:formatCode>General</c:formatCode>
                <c:ptCount val="6"/>
                <c:pt idx="0">
                  <c:v>2012</c:v>
                </c:pt>
                <c:pt idx="1">
                  <c:v>2013</c:v>
                </c:pt>
                <c:pt idx="2">
                  <c:v>2014</c:v>
                </c:pt>
                <c:pt idx="3">
                  <c:v>2015</c:v>
                </c:pt>
                <c:pt idx="4">
                  <c:v>2016</c:v>
                </c:pt>
                <c:pt idx="5">
                  <c:v>2017</c:v>
                </c:pt>
              </c:numCache>
            </c:numRef>
          </c:cat>
          <c:val>
            <c:numRef>
              <c:f>グラフデータ!$G$11:$G$16</c:f>
              <c:numCache>
                <c:formatCode>0.0%</c:formatCode>
                <c:ptCount val="6"/>
                <c:pt idx="0">
                  <c:v>0.20535714285714285</c:v>
                </c:pt>
                <c:pt idx="1">
                  <c:v>0.35714285714285715</c:v>
                </c:pt>
                <c:pt idx="2">
                  <c:v>0.5446428571428571</c:v>
                </c:pt>
                <c:pt idx="3">
                  <c:v>0.7678571428571429</c:v>
                </c:pt>
                <c:pt idx="4">
                  <c:v>0.9642857142857143</c:v>
                </c:pt>
                <c:pt idx="5">
                  <c:v>0.9642857142857143</c:v>
                </c:pt>
              </c:numCache>
            </c:numRef>
          </c:val>
          <c:smooth val="0"/>
          <c:extLst xmlns:c16r2="http://schemas.microsoft.com/office/drawing/2015/06/chart">
            <c:ext xmlns:c16="http://schemas.microsoft.com/office/drawing/2014/chart" uri="{C3380CC4-5D6E-409C-BE32-E72D297353CC}">
              <c16:uniqueId val="{00000002-E634-45CD-9630-BDDFA96EF7EA}"/>
            </c:ext>
          </c:extLst>
        </c:ser>
        <c:dLbls>
          <c:showLegendKey val="0"/>
          <c:showVal val="0"/>
          <c:showCatName val="0"/>
          <c:showSerName val="0"/>
          <c:showPercent val="0"/>
          <c:showBubbleSize val="0"/>
        </c:dLbls>
        <c:marker val="1"/>
        <c:smooth val="0"/>
        <c:axId val="338679000"/>
        <c:axId val="338678608"/>
      </c:lineChart>
      <c:catAx>
        <c:axId val="338662928"/>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ja-JP"/>
          </a:p>
        </c:txPr>
        <c:crossAx val="338657048"/>
        <c:crosses val="autoZero"/>
        <c:auto val="1"/>
        <c:lblAlgn val="ctr"/>
        <c:lblOffset val="100"/>
        <c:noMultiLvlLbl val="0"/>
      </c:catAx>
      <c:valAx>
        <c:axId val="338657048"/>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ja-JP"/>
          </a:p>
        </c:txPr>
        <c:crossAx val="338662928"/>
        <c:crosses val="autoZero"/>
        <c:crossBetween val="between"/>
      </c:valAx>
      <c:valAx>
        <c:axId val="338678608"/>
        <c:scaling>
          <c:orientation val="minMax"/>
          <c:max val="1"/>
        </c:scaling>
        <c:delete val="0"/>
        <c:axPos val="r"/>
        <c:numFmt formatCode="0.0%"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ja-JP"/>
          </a:p>
        </c:txPr>
        <c:crossAx val="338679000"/>
        <c:crosses val="max"/>
        <c:crossBetween val="between"/>
        <c:majorUnit val="0.2"/>
      </c:valAx>
      <c:catAx>
        <c:axId val="338679000"/>
        <c:scaling>
          <c:orientation val="minMax"/>
        </c:scaling>
        <c:delete val="1"/>
        <c:axPos val="b"/>
        <c:numFmt formatCode="General" sourceLinked="1"/>
        <c:majorTickMark val="none"/>
        <c:minorTickMark val="none"/>
        <c:tickLblPos val="nextTo"/>
        <c:crossAx val="338678608"/>
        <c:crosses val="autoZero"/>
        <c:auto val="1"/>
        <c:lblAlgn val="ctr"/>
        <c:lblOffset val="100"/>
        <c:noMultiLvlLbl val="0"/>
      </c:catAx>
      <c:spPr>
        <a:noFill/>
        <a:ln>
          <a:noFill/>
        </a:ln>
        <a:effectLst/>
      </c:spPr>
    </c:plotArea>
    <c:legend>
      <c:legendPos val="b"/>
      <c:overlay val="0"/>
      <c:spPr>
        <a:noFill/>
        <a:ln>
          <a:noFill/>
        </a:ln>
        <a:effectLst/>
      </c:spPr>
      <c:txPr>
        <a:bodyPr rot="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ja-JP"/>
        </a:p>
      </c:txPr>
    </c:legend>
    <c:plotVisOnly val="1"/>
    <c:dispBlanksAs val="gap"/>
    <c:showDLblsOverMax val="0"/>
  </c:chart>
  <c:spPr>
    <a:noFill/>
    <a:ln>
      <a:noFill/>
    </a:ln>
    <a:effectLst/>
  </c:spPr>
  <c:txPr>
    <a:bodyPr/>
    <a:lstStyle/>
    <a:p>
      <a:pPr>
        <a:defRPr/>
      </a:pPr>
      <a:endParaRPr lang="ja-JP"/>
    </a:p>
  </c:txPr>
  <c:externalData r:id="rId3">
    <c:autoUpdate val="0"/>
  </c:externalData>
</c:chartSpace>
</file>

<file path=ppt/charts/chart10.xml><?xml version="1.0" encoding="utf-8"?>
<c:chartSpace xmlns:c="http://schemas.openxmlformats.org/drawingml/2006/chart" xmlns:a="http://schemas.openxmlformats.org/drawingml/2006/main" xmlns:r="http://schemas.openxmlformats.org/officeDocument/2006/relationships">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8.9518106349020271E-2"/>
          <c:y val="0.19965138908261434"/>
          <c:w val="0.87858059775536457"/>
          <c:h val="0.65450094916989965"/>
        </c:manualLayout>
      </c:layout>
      <c:barChart>
        <c:barDir val="col"/>
        <c:grouping val="clustered"/>
        <c:varyColors val="0"/>
        <c:ser>
          <c:idx val="0"/>
          <c:order val="0"/>
          <c:tx>
            <c:strRef>
              <c:f>企業債償還金!$B$2</c:f>
              <c:strCache>
                <c:ptCount val="1"/>
                <c:pt idx="0">
                  <c:v>企業債償還金</c:v>
                </c:pt>
              </c:strCache>
            </c:strRef>
          </c:tx>
          <c:spPr>
            <a:solidFill>
              <a:schemeClr val="tx2">
                <a:lumMod val="40000"/>
                <a:lumOff val="60000"/>
              </a:schemeClr>
            </a:solidFill>
            <a:ln>
              <a:solidFill>
                <a:schemeClr val="tx1"/>
              </a:solidFill>
            </a:ln>
          </c:spPr>
          <c:invertIfNegative val="0"/>
          <c:dPt>
            <c:idx val="12"/>
            <c:invertIfNegative val="0"/>
            <c:bubble3D val="0"/>
            <c:extLst xmlns:c16r2="http://schemas.microsoft.com/office/drawing/2015/06/chart">
              <c:ext xmlns:c16="http://schemas.microsoft.com/office/drawing/2014/chart" uri="{C3380CC4-5D6E-409C-BE32-E72D297353CC}">
                <c16:uniqueId val="{00000000-EB9D-4EA0-8035-CF4A5F90D4E6}"/>
              </c:ext>
            </c:extLst>
          </c:dPt>
          <c:dPt>
            <c:idx val="13"/>
            <c:invertIfNegative val="0"/>
            <c:bubble3D val="0"/>
            <c:spPr>
              <a:solidFill>
                <a:schemeClr val="bg1"/>
              </a:solidFill>
              <a:ln>
                <a:solidFill>
                  <a:schemeClr val="tx1"/>
                </a:solidFill>
              </a:ln>
            </c:spPr>
            <c:extLst xmlns:c16r2="http://schemas.microsoft.com/office/drawing/2015/06/chart">
              <c:ext xmlns:c16="http://schemas.microsoft.com/office/drawing/2014/chart" uri="{C3380CC4-5D6E-409C-BE32-E72D297353CC}">
                <c16:uniqueId val="{00000002-EB9D-4EA0-8035-CF4A5F90D4E6}"/>
              </c:ext>
            </c:extLst>
          </c:dPt>
          <c:dPt>
            <c:idx val="14"/>
            <c:invertIfNegative val="0"/>
            <c:bubble3D val="0"/>
            <c:spPr>
              <a:solidFill>
                <a:schemeClr val="bg1"/>
              </a:solidFill>
              <a:ln>
                <a:solidFill>
                  <a:schemeClr val="tx1"/>
                </a:solidFill>
              </a:ln>
            </c:spPr>
            <c:extLst xmlns:c16r2="http://schemas.microsoft.com/office/drawing/2015/06/chart">
              <c:ext xmlns:c16="http://schemas.microsoft.com/office/drawing/2014/chart" uri="{C3380CC4-5D6E-409C-BE32-E72D297353CC}">
                <c16:uniqueId val="{00000004-EB9D-4EA0-8035-CF4A5F90D4E6}"/>
              </c:ext>
            </c:extLst>
          </c:dPt>
          <c:dPt>
            <c:idx val="15"/>
            <c:invertIfNegative val="0"/>
            <c:bubble3D val="0"/>
            <c:spPr>
              <a:solidFill>
                <a:schemeClr val="bg1"/>
              </a:solidFill>
              <a:ln>
                <a:solidFill>
                  <a:schemeClr val="tx1"/>
                </a:solidFill>
              </a:ln>
            </c:spPr>
            <c:extLst xmlns:c16r2="http://schemas.microsoft.com/office/drawing/2015/06/chart">
              <c:ext xmlns:c16="http://schemas.microsoft.com/office/drawing/2014/chart" uri="{C3380CC4-5D6E-409C-BE32-E72D297353CC}">
                <c16:uniqueId val="{00000006-EB9D-4EA0-8035-CF4A5F90D4E6}"/>
              </c:ext>
            </c:extLst>
          </c:dPt>
          <c:cat>
            <c:strRef>
              <c:f>企業債償還金!$A$3:$A$18</c:f>
              <c:strCache>
                <c:ptCount val="16"/>
                <c:pt idx="0">
                  <c:v>2005</c:v>
                </c:pt>
                <c:pt idx="1">
                  <c:v>06</c:v>
                </c:pt>
                <c:pt idx="2">
                  <c:v>07</c:v>
                </c:pt>
                <c:pt idx="3">
                  <c:v>08</c:v>
                </c:pt>
                <c:pt idx="4">
                  <c:v>09</c:v>
                </c:pt>
                <c:pt idx="5">
                  <c:v>10</c:v>
                </c:pt>
                <c:pt idx="6">
                  <c:v>11</c:v>
                </c:pt>
                <c:pt idx="7">
                  <c:v>12</c:v>
                </c:pt>
                <c:pt idx="8">
                  <c:v>13</c:v>
                </c:pt>
                <c:pt idx="9">
                  <c:v>14</c:v>
                </c:pt>
                <c:pt idx="10">
                  <c:v>15</c:v>
                </c:pt>
                <c:pt idx="11">
                  <c:v>16</c:v>
                </c:pt>
                <c:pt idx="12">
                  <c:v>17</c:v>
                </c:pt>
                <c:pt idx="13">
                  <c:v>18</c:v>
                </c:pt>
                <c:pt idx="14">
                  <c:v>19</c:v>
                </c:pt>
                <c:pt idx="15">
                  <c:v>20</c:v>
                </c:pt>
              </c:strCache>
            </c:strRef>
          </c:cat>
          <c:val>
            <c:numRef>
              <c:f>企業債償還金!$B$3:$B$18</c:f>
              <c:numCache>
                <c:formatCode>General</c:formatCode>
                <c:ptCount val="16"/>
                <c:pt idx="0">
                  <c:v>322</c:v>
                </c:pt>
                <c:pt idx="1">
                  <c:v>300</c:v>
                </c:pt>
                <c:pt idx="2">
                  <c:v>299</c:v>
                </c:pt>
                <c:pt idx="3">
                  <c:v>290</c:v>
                </c:pt>
                <c:pt idx="4">
                  <c:v>300</c:v>
                </c:pt>
                <c:pt idx="5">
                  <c:v>293</c:v>
                </c:pt>
                <c:pt idx="6">
                  <c:v>288</c:v>
                </c:pt>
                <c:pt idx="7">
                  <c:v>285</c:v>
                </c:pt>
                <c:pt idx="8">
                  <c:v>321</c:v>
                </c:pt>
                <c:pt idx="9">
                  <c:v>359</c:v>
                </c:pt>
                <c:pt idx="10">
                  <c:v>328</c:v>
                </c:pt>
                <c:pt idx="11">
                  <c:v>308</c:v>
                </c:pt>
                <c:pt idx="12">
                  <c:v>309</c:v>
                </c:pt>
                <c:pt idx="13">
                  <c:v>302</c:v>
                </c:pt>
                <c:pt idx="14">
                  <c:v>344</c:v>
                </c:pt>
                <c:pt idx="15">
                  <c:v>307</c:v>
                </c:pt>
              </c:numCache>
            </c:numRef>
          </c:val>
          <c:extLst xmlns:c16r2="http://schemas.microsoft.com/office/drawing/2015/06/chart">
            <c:ext xmlns:c16="http://schemas.microsoft.com/office/drawing/2014/chart" uri="{C3380CC4-5D6E-409C-BE32-E72D297353CC}">
              <c16:uniqueId val="{00000007-EB9D-4EA0-8035-CF4A5F90D4E6}"/>
            </c:ext>
          </c:extLst>
        </c:ser>
        <c:dLbls>
          <c:showLegendKey val="0"/>
          <c:showVal val="0"/>
          <c:showCatName val="0"/>
          <c:showSerName val="0"/>
          <c:showPercent val="0"/>
          <c:showBubbleSize val="0"/>
        </c:dLbls>
        <c:gapWidth val="0"/>
        <c:axId val="325494048"/>
        <c:axId val="325499928"/>
      </c:barChart>
      <c:catAx>
        <c:axId val="325494048"/>
        <c:scaling>
          <c:orientation val="minMax"/>
        </c:scaling>
        <c:delete val="0"/>
        <c:axPos val="b"/>
        <c:majorGridlines>
          <c:spPr>
            <a:ln>
              <a:noFill/>
            </a:ln>
          </c:spPr>
        </c:majorGridlines>
        <c:minorGridlines>
          <c:spPr>
            <a:ln>
              <a:noFill/>
            </a:ln>
          </c:spPr>
        </c:minorGridlines>
        <c:numFmt formatCode="#,##0_);[Red]\(#,##0\)" sourceLinked="0"/>
        <c:majorTickMark val="out"/>
        <c:minorTickMark val="none"/>
        <c:tickLblPos val="nextTo"/>
        <c:txPr>
          <a:bodyPr/>
          <a:lstStyle/>
          <a:p>
            <a:pPr>
              <a:defRPr sz="1100"/>
            </a:pPr>
            <a:endParaRPr lang="ja-JP"/>
          </a:p>
        </c:txPr>
        <c:crossAx val="325499928"/>
        <c:crosses val="autoZero"/>
        <c:auto val="1"/>
        <c:lblAlgn val="ctr"/>
        <c:lblOffset val="100"/>
        <c:noMultiLvlLbl val="0"/>
      </c:catAx>
      <c:valAx>
        <c:axId val="325499928"/>
        <c:scaling>
          <c:orientation val="minMax"/>
          <c:max val="370"/>
          <c:min val="250"/>
        </c:scaling>
        <c:delete val="0"/>
        <c:axPos val="l"/>
        <c:majorGridlines/>
        <c:minorGridlines>
          <c:spPr>
            <a:ln>
              <a:noFill/>
            </a:ln>
          </c:spPr>
        </c:minorGridlines>
        <c:numFmt formatCode="General" sourceLinked="1"/>
        <c:majorTickMark val="out"/>
        <c:minorTickMark val="none"/>
        <c:tickLblPos val="nextTo"/>
        <c:txPr>
          <a:bodyPr/>
          <a:lstStyle/>
          <a:p>
            <a:pPr>
              <a:defRPr sz="1100" baseline="0"/>
            </a:pPr>
            <a:endParaRPr lang="ja-JP"/>
          </a:p>
        </c:txPr>
        <c:crossAx val="325494048"/>
        <c:crosses val="autoZero"/>
        <c:crossBetween val="between"/>
        <c:majorUnit val="20"/>
      </c:valAx>
      <c:spPr>
        <a:noFill/>
        <a:ln>
          <a:noFill/>
        </a:ln>
      </c:spPr>
    </c:plotArea>
    <c:plotVisOnly val="1"/>
    <c:dispBlanksAs val="gap"/>
    <c:showDLblsOverMax val="0"/>
  </c:chart>
  <c:spPr>
    <a:noFill/>
  </c:spPr>
  <c:txPr>
    <a:bodyPr/>
    <a:lstStyle/>
    <a:p>
      <a:pPr>
        <a:defRPr sz="1800"/>
      </a:pPr>
      <a:endParaRPr lang="ja-JP"/>
    </a:p>
  </c:txPr>
  <c:externalData r:id="rId1">
    <c:autoUpdate val="0"/>
  </c:externalData>
  <c:userShapes r:id="rId2"/>
</c:chartSpace>
</file>

<file path=ppt/charts/chart11.xml><?xml version="1.0" encoding="utf-8"?>
<c:chartSpace xmlns:c="http://schemas.openxmlformats.org/drawingml/2006/chart" xmlns:a="http://schemas.openxmlformats.org/drawingml/2006/main" xmlns:r="http://schemas.openxmlformats.org/officeDocument/2006/relationships">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3.5531646627679686E-2"/>
          <c:y val="5.0845107776162128E-2"/>
          <c:w val="0.92194185991474153"/>
          <c:h val="0.81370609161659668"/>
        </c:manualLayout>
      </c:layout>
      <c:barChart>
        <c:barDir val="col"/>
        <c:grouping val="stacked"/>
        <c:varyColors val="0"/>
        <c:ser>
          <c:idx val="0"/>
          <c:order val="0"/>
          <c:spPr>
            <a:solidFill>
              <a:schemeClr val="bg1"/>
            </a:solidFill>
            <a:ln>
              <a:solidFill>
                <a:sysClr val="windowText" lastClr="000000"/>
              </a:solidFill>
            </a:ln>
            <a:effectLst/>
          </c:spPr>
          <c:invertIfNegative val="0"/>
          <c:dPt>
            <c:idx val="2"/>
            <c:invertIfNegative val="0"/>
            <c:bubble3D val="0"/>
            <c:spPr>
              <a:solidFill>
                <a:schemeClr val="bg1">
                  <a:lumMod val="85000"/>
                </a:schemeClr>
              </a:solidFill>
              <a:ln>
                <a:solidFill>
                  <a:sysClr val="windowText" lastClr="000000"/>
                </a:solidFill>
              </a:ln>
              <a:effectLst/>
            </c:spPr>
            <c:extLst xmlns:c16r2="http://schemas.microsoft.com/office/drawing/2015/06/chart">
              <c:ext xmlns:c16="http://schemas.microsoft.com/office/drawing/2014/chart" uri="{C3380CC4-5D6E-409C-BE32-E72D297353CC}">
                <c16:uniqueId val="{00000001-E7F5-4A9F-8FC7-19FC8FDF16CD}"/>
              </c:ext>
            </c:extLst>
          </c:dPt>
          <c:dLbls>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eiryo UI" panose="020B0604030504040204" pitchFamily="50" charset="-128"/>
                    <a:ea typeface="Meiryo UI" panose="020B0604030504040204" pitchFamily="50" charset="-128"/>
                    <a:cs typeface="+mn-cs"/>
                  </a:defRPr>
                </a:pPr>
                <a:endParaRPr lang="ja-JP"/>
              </a:p>
            </c:txPr>
            <c:dLblPos val="ct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グラフ用データ!$B$8:$H$8</c:f>
              <c:strCache>
                <c:ptCount val="7"/>
                <c:pt idx="0">
                  <c:v>京都市</c:v>
                </c:pt>
                <c:pt idx="1">
                  <c:v>横浜市</c:v>
                </c:pt>
                <c:pt idx="2">
                  <c:v>大阪市</c:v>
                </c:pt>
                <c:pt idx="3">
                  <c:v>神戸市</c:v>
                </c:pt>
                <c:pt idx="4">
                  <c:v>名古屋市</c:v>
                </c:pt>
                <c:pt idx="5">
                  <c:v>東京都</c:v>
                </c:pt>
                <c:pt idx="6">
                  <c:v>福岡市</c:v>
                </c:pt>
              </c:strCache>
            </c:strRef>
          </c:cat>
          <c:val>
            <c:numRef>
              <c:f>グラフ用データ!$B$9:$H$9</c:f>
              <c:numCache>
                <c:formatCode>General</c:formatCode>
                <c:ptCount val="7"/>
                <c:pt idx="0">
                  <c:v>4</c:v>
                </c:pt>
                <c:pt idx="1">
                  <c:v>9</c:v>
                </c:pt>
                <c:pt idx="2">
                  <c:v>6</c:v>
                </c:pt>
                <c:pt idx="3">
                  <c:v>5</c:v>
                </c:pt>
                <c:pt idx="4">
                  <c:v>13</c:v>
                </c:pt>
                <c:pt idx="5">
                  <c:v>14</c:v>
                </c:pt>
                <c:pt idx="6">
                  <c:v>9</c:v>
                </c:pt>
              </c:numCache>
            </c:numRef>
          </c:val>
          <c:extLst xmlns:c16r2="http://schemas.microsoft.com/office/drawing/2015/06/chart">
            <c:ext xmlns:c16="http://schemas.microsoft.com/office/drawing/2014/chart" uri="{C3380CC4-5D6E-409C-BE32-E72D297353CC}">
              <c16:uniqueId val="{00000002-E7F5-4A9F-8FC7-19FC8FDF16CD}"/>
            </c:ext>
          </c:extLst>
        </c:ser>
        <c:ser>
          <c:idx val="1"/>
          <c:order val="1"/>
          <c:spPr>
            <a:solidFill>
              <a:schemeClr val="bg1"/>
            </a:solidFill>
            <a:ln>
              <a:solidFill>
                <a:sysClr val="windowText" lastClr="000000"/>
              </a:solidFill>
            </a:ln>
            <a:effectLst/>
          </c:spPr>
          <c:invertIfNegative val="0"/>
          <c:dPt>
            <c:idx val="2"/>
            <c:invertIfNegative val="0"/>
            <c:bubble3D val="0"/>
            <c:spPr>
              <a:solidFill>
                <a:schemeClr val="bg1">
                  <a:lumMod val="85000"/>
                </a:schemeClr>
              </a:solidFill>
              <a:ln>
                <a:solidFill>
                  <a:sysClr val="windowText" lastClr="000000"/>
                </a:solidFill>
              </a:ln>
              <a:effectLst/>
            </c:spPr>
            <c:extLst xmlns:c16r2="http://schemas.microsoft.com/office/drawing/2015/06/chart">
              <c:ext xmlns:c16="http://schemas.microsoft.com/office/drawing/2014/chart" uri="{C3380CC4-5D6E-409C-BE32-E72D297353CC}">
                <c16:uniqueId val="{00000004-E7F5-4A9F-8FC7-19FC8FDF16CD}"/>
              </c:ext>
            </c:extLst>
          </c:dPt>
          <c:dLbls>
            <c:dLbl>
              <c:idx val="4"/>
              <c:layout>
                <c:manualLayout>
                  <c:x val="1.8567251461988291E-3"/>
                  <c:y val="-6.2667483660130722E-3"/>
                </c:manualLayout>
              </c:layout>
              <c:dLblPos val="ctr"/>
              <c:showLegendKey val="0"/>
              <c:showVal val="1"/>
              <c:showCatName val="0"/>
              <c:showSerName val="0"/>
              <c:showPercent val="0"/>
              <c:showBubbleSize val="0"/>
              <c:extLst xmlns:c16r2="http://schemas.microsoft.com/office/drawing/2015/06/chart">
                <c:ext xmlns:c16="http://schemas.microsoft.com/office/drawing/2014/chart" uri="{C3380CC4-5D6E-409C-BE32-E72D297353CC}">
                  <c16:uniqueId val="{00000005-E7F5-4A9F-8FC7-19FC8FDF16CD}"/>
                </c:ext>
                <c:ext xmlns:c15="http://schemas.microsoft.com/office/drawing/2012/chart" uri="{CE6537A1-D6FC-4f65-9D91-7224C49458BB}">
                  <c15:layout>
                    <c:manualLayout>
                      <c:w val="6.1606140350877192E-2"/>
                      <c:h val="9.2656045751633984E-2"/>
                    </c:manualLayout>
                  </c15:layout>
                </c:ext>
              </c:extLst>
            </c:dLbl>
            <c:dLbl>
              <c:idx val="5"/>
              <c:layout>
                <c:manualLayout>
                  <c:x val="0"/>
                  <c:y val="-6.2671568627451933E-3"/>
                </c:manualLayout>
              </c:layout>
              <c:dLblPos val="ctr"/>
              <c:showLegendKey val="0"/>
              <c:showVal val="1"/>
              <c:showCatName val="0"/>
              <c:showSerName val="0"/>
              <c:showPercent val="0"/>
              <c:showBubbleSize val="0"/>
              <c:extLst xmlns:c16r2="http://schemas.microsoft.com/office/drawing/2015/06/chart">
                <c:ext xmlns:c16="http://schemas.microsoft.com/office/drawing/2014/chart" uri="{C3380CC4-5D6E-409C-BE32-E72D297353CC}">
                  <c16:uniqueId val="{00000006-E7F5-4A9F-8FC7-19FC8FDF16CD}"/>
                </c:ext>
                <c:ext xmlns:c15="http://schemas.microsoft.com/office/drawing/2012/chart" uri="{CE6537A1-D6FC-4f65-9D91-7224C49458BB}"/>
              </c:extLst>
            </c:dLbl>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eiryo UI" panose="020B0604030504040204" pitchFamily="50" charset="-128"/>
                    <a:ea typeface="Meiryo UI" panose="020B0604030504040204" pitchFamily="50" charset="-128"/>
                    <a:cs typeface="+mn-cs"/>
                  </a:defRPr>
                </a:pPr>
                <a:endParaRPr lang="ja-JP"/>
              </a:p>
            </c:txPr>
            <c:dLblPos val="inBase"/>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グラフ用データ!$B$8:$H$8</c:f>
              <c:strCache>
                <c:ptCount val="7"/>
                <c:pt idx="0">
                  <c:v>京都市</c:v>
                </c:pt>
                <c:pt idx="1">
                  <c:v>横浜市</c:v>
                </c:pt>
                <c:pt idx="2">
                  <c:v>大阪市</c:v>
                </c:pt>
                <c:pt idx="3">
                  <c:v>神戸市</c:v>
                </c:pt>
                <c:pt idx="4">
                  <c:v>名古屋市</c:v>
                </c:pt>
                <c:pt idx="5">
                  <c:v>東京都</c:v>
                </c:pt>
                <c:pt idx="6">
                  <c:v>福岡市</c:v>
                </c:pt>
              </c:strCache>
            </c:strRef>
          </c:cat>
          <c:val>
            <c:numRef>
              <c:f>グラフ用データ!$B$10:$H$10</c:f>
              <c:numCache>
                <c:formatCode>General</c:formatCode>
                <c:ptCount val="7"/>
                <c:pt idx="0">
                  <c:v>2</c:v>
                </c:pt>
                <c:pt idx="1">
                  <c:v>3</c:v>
                </c:pt>
                <c:pt idx="2">
                  <c:v>3</c:v>
                </c:pt>
                <c:pt idx="3">
                  <c:v>2</c:v>
                </c:pt>
                <c:pt idx="4">
                  <c:v>6</c:v>
                </c:pt>
                <c:pt idx="5">
                  <c:v>6</c:v>
                </c:pt>
                <c:pt idx="6">
                  <c:v>8</c:v>
                </c:pt>
              </c:numCache>
            </c:numRef>
          </c:val>
          <c:extLst xmlns:c16r2="http://schemas.microsoft.com/office/drawing/2015/06/chart">
            <c:ext xmlns:c16="http://schemas.microsoft.com/office/drawing/2014/chart" uri="{C3380CC4-5D6E-409C-BE32-E72D297353CC}">
              <c16:uniqueId val="{00000007-E7F5-4A9F-8FC7-19FC8FDF16CD}"/>
            </c:ext>
          </c:extLst>
        </c:ser>
        <c:ser>
          <c:idx val="2"/>
          <c:order val="2"/>
          <c:spPr>
            <a:solidFill>
              <a:sysClr val="window" lastClr="FFFFFF"/>
            </a:solidFill>
            <a:ln>
              <a:solidFill>
                <a:sysClr val="windowText" lastClr="000000"/>
              </a:solidFill>
            </a:ln>
            <a:effectLst/>
          </c:spPr>
          <c:invertIfNegative val="0"/>
          <c:dPt>
            <c:idx val="2"/>
            <c:invertIfNegative val="0"/>
            <c:bubble3D val="0"/>
            <c:spPr>
              <a:solidFill>
                <a:schemeClr val="bg1">
                  <a:lumMod val="85000"/>
                </a:schemeClr>
              </a:solidFill>
              <a:ln>
                <a:solidFill>
                  <a:sysClr val="windowText" lastClr="000000"/>
                </a:solidFill>
              </a:ln>
              <a:effectLst/>
            </c:spPr>
            <c:extLst xmlns:c16r2="http://schemas.microsoft.com/office/drawing/2015/06/chart">
              <c:ext xmlns:c16="http://schemas.microsoft.com/office/drawing/2014/chart" uri="{C3380CC4-5D6E-409C-BE32-E72D297353CC}">
                <c16:uniqueId val="{00000009-E7F5-4A9F-8FC7-19FC8FDF16CD}"/>
              </c:ext>
            </c:extLst>
          </c:dPt>
          <c:dLbls>
            <c:dLbl>
              <c:idx val="0"/>
              <c:layout>
                <c:manualLayout>
                  <c:x val="2.0687134502923171E-4"/>
                  <c:y val="-2.5939542483660226E-2"/>
                </c:manualLayout>
              </c:layout>
              <c:dLblPos val="ctr"/>
              <c:showLegendKey val="0"/>
              <c:showVal val="1"/>
              <c:showCatName val="0"/>
              <c:showSerName val="0"/>
              <c:showPercent val="0"/>
              <c:showBubbleSize val="0"/>
              <c:extLst xmlns:c16r2="http://schemas.microsoft.com/office/drawing/2015/06/chart">
                <c:ext xmlns:c16="http://schemas.microsoft.com/office/drawing/2014/chart" uri="{C3380CC4-5D6E-409C-BE32-E72D297353CC}">
                  <c16:uniqueId val="{0000000A-E7F5-4A9F-8FC7-19FC8FDF16CD}"/>
                </c:ext>
                <c:ext xmlns:c15="http://schemas.microsoft.com/office/drawing/2012/chart" uri="{CE6537A1-D6FC-4f65-9D91-7224C49458BB}">
                  <c15:layout>
                    <c:manualLayout>
                      <c:w val="6.4210526315789468E-2"/>
                      <c:h val="9.2656045751633984E-2"/>
                    </c:manualLayout>
                  </c15:layout>
                </c:ext>
              </c:extLst>
            </c:dLbl>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eiryo UI" panose="020B0604030504040204" pitchFamily="50" charset="-128"/>
                    <a:ea typeface="Meiryo UI" panose="020B0604030504040204" pitchFamily="50" charset="-128"/>
                    <a:cs typeface="+mn-cs"/>
                  </a:defRPr>
                </a:pPr>
                <a:endParaRPr lang="ja-JP"/>
              </a:p>
            </c:txPr>
            <c:dLblPos val="ct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グラフ用データ!$B$8:$H$8</c:f>
              <c:strCache>
                <c:ptCount val="7"/>
                <c:pt idx="0">
                  <c:v>京都市</c:v>
                </c:pt>
                <c:pt idx="1">
                  <c:v>横浜市</c:v>
                </c:pt>
                <c:pt idx="2">
                  <c:v>大阪市</c:v>
                </c:pt>
                <c:pt idx="3">
                  <c:v>神戸市</c:v>
                </c:pt>
                <c:pt idx="4">
                  <c:v>名古屋市</c:v>
                </c:pt>
                <c:pt idx="5">
                  <c:v>東京都</c:v>
                </c:pt>
                <c:pt idx="6">
                  <c:v>福岡市</c:v>
                </c:pt>
              </c:strCache>
            </c:strRef>
          </c:cat>
          <c:val>
            <c:numRef>
              <c:f>グラフ用データ!$B$11:$H$11</c:f>
              <c:numCache>
                <c:formatCode>General</c:formatCode>
                <c:ptCount val="7"/>
                <c:pt idx="0">
                  <c:v>17</c:v>
                </c:pt>
                <c:pt idx="1">
                  <c:v>24</c:v>
                </c:pt>
                <c:pt idx="2">
                  <c:v>26</c:v>
                </c:pt>
                <c:pt idx="3">
                  <c:v>26</c:v>
                </c:pt>
                <c:pt idx="4">
                  <c:v>22</c:v>
                </c:pt>
                <c:pt idx="5">
                  <c:v>23</c:v>
                </c:pt>
                <c:pt idx="6">
                  <c:v>28</c:v>
                </c:pt>
              </c:numCache>
            </c:numRef>
          </c:val>
          <c:extLst xmlns:c16r2="http://schemas.microsoft.com/office/drawing/2015/06/chart">
            <c:ext xmlns:c16="http://schemas.microsoft.com/office/drawing/2014/chart" uri="{C3380CC4-5D6E-409C-BE32-E72D297353CC}">
              <c16:uniqueId val="{0000000B-E7F5-4A9F-8FC7-19FC8FDF16CD}"/>
            </c:ext>
          </c:extLst>
        </c:ser>
        <c:ser>
          <c:idx val="3"/>
          <c:order val="3"/>
          <c:spPr>
            <a:solidFill>
              <a:sysClr val="window" lastClr="FFFFFF"/>
            </a:solidFill>
            <a:ln>
              <a:solidFill>
                <a:sysClr val="windowText" lastClr="000000"/>
              </a:solidFill>
            </a:ln>
            <a:effectLst/>
          </c:spPr>
          <c:invertIfNegative val="0"/>
          <c:dPt>
            <c:idx val="2"/>
            <c:invertIfNegative val="0"/>
            <c:bubble3D val="0"/>
            <c:spPr>
              <a:solidFill>
                <a:srgbClr val="CCFFFF"/>
              </a:solidFill>
              <a:ln>
                <a:solidFill>
                  <a:sysClr val="windowText" lastClr="000000"/>
                </a:solidFill>
              </a:ln>
              <a:effectLst/>
            </c:spPr>
            <c:extLst xmlns:c16r2="http://schemas.microsoft.com/office/drawing/2015/06/chart">
              <c:ext xmlns:c16="http://schemas.microsoft.com/office/drawing/2014/chart" uri="{C3380CC4-5D6E-409C-BE32-E72D297353CC}">
                <c16:uniqueId val="{0000000D-E7F5-4A9F-8FC7-19FC8FDF16CD}"/>
              </c:ext>
            </c:extLst>
          </c:dPt>
          <c:dLbls>
            <c:dLbl>
              <c:idx val="2"/>
              <c:spPr>
                <a:solidFill>
                  <a:schemeClr val="bg1">
                    <a:lumMod val="85000"/>
                  </a:schemeClr>
                </a:solid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eiryo UI" panose="020B0604030504040204" pitchFamily="50" charset="-128"/>
                      <a:ea typeface="Meiryo UI" panose="020B0604030504040204" pitchFamily="50" charset="-128"/>
                      <a:cs typeface="+mn-cs"/>
                    </a:defRPr>
                  </a:pPr>
                  <a:endParaRPr lang="ja-JP"/>
                </a:p>
              </c:txPr>
              <c:dLblPos val="ctr"/>
              <c:showLegendKey val="0"/>
              <c:showVal val="1"/>
              <c:showCatName val="0"/>
              <c:showSerName val="0"/>
              <c:showPercent val="0"/>
              <c:showBubbleSize val="0"/>
            </c:dLbl>
            <c:dLbl>
              <c:idx val="5"/>
              <c:layout>
                <c:manualLayout>
                  <c:x val="0"/>
                  <c:y val="-2.5939542483660132E-2"/>
                </c:manualLayout>
              </c:layout>
              <c:dLblPos val="ctr"/>
              <c:showLegendKey val="0"/>
              <c:showVal val="1"/>
              <c:showCatName val="0"/>
              <c:showSerName val="0"/>
              <c:showPercent val="0"/>
              <c:showBubbleSize val="0"/>
              <c:extLst xmlns:c16r2="http://schemas.microsoft.com/office/drawing/2015/06/chart">
                <c:ext xmlns:c16="http://schemas.microsoft.com/office/drawing/2014/chart" uri="{C3380CC4-5D6E-409C-BE32-E72D297353CC}">
                  <c16:uniqueId val="{0000000E-E7F5-4A9F-8FC7-19FC8FDF16CD}"/>
                </c:ext>
                <c:ext xmlns:c15="http://schemas.microsoft.com/office/drawing/2012/chart" uri="{CE6537A1-D6FC-4f65-9D91-7224C49458BB}"/>
              </c:extLst>
            </c:dLbl>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eiryo UI" panose="020B0604030504040204" pitchFamily="50" charset="-128"/>
                    <a:ea typeface="Meiryo UI" panose="020B0604030504040204" pitchFamily="50" charset="-128"/>
                    <a:cs typeface="+mn-cs"/>
                  </a:defRPr>
                </a:pPr>
                <a:endParaRPr lang="ja-JP"/>
              </a:p>
            </c:txPr>
            <c:dLblPos val="ct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グラフ用データ!$B$8:$H$8</c:f>
              <c:strCache>
                <c:ptCount val="7"/>
                <c:pt idx="0">
                  <c:v>京都市</c:v>
                </c:pt>
                <c:pt idx="1">
                  <c:v>横浜市</c:v>
                </c:pt>
                <c:pt idx="2">
                  <c:v>大阪市</c:v>
                </c:pt>
                <c:pt idx="3">
                  <c:v>神戸市</c:v>
                </c:pt>
                <c:pt idx="4">
                  <c:v>名古屋市</c:v>
                </c:pt>
                <c:pt idx="5">
                  <c:v>東京都</c:v>
                </c:pt>
                <c:pt idx="6">
                  <c:v>福岡市</c:v>
                </c:pt>
              </c:strCache>
            </c:strRef>
          </c:cat>
          <c:val>
            <c:numRef>
              <c:f>グラフ用データ!$B$12:$H$12</c:f>
              <c:numCache>
                <c:formatCode>General</c:formatCode>
                <c:ptCount val="7"/>
                <c:pt idx="0">
                  <c:v>12</c:v>
                </c:pt>
                <c:pt idx="1">
                  <c:v>8</c:v>
                </c:pt>
                <c:pt idx="2">
                  <c:v>10</c:v>
                </c:pt>
                <c:pt idx="3">
                  <c:v>13</c:v>
                </c:pt>
                <c:pt idx="4">
                  <c:v>9</c:v>
                </c:pt>
                <c:pt idx="5">
                  <c:v>15</c:v>
                </c:pt>
                <c:pt idx="6">
                  <c:v>20</c:v>
                </c:pt>
              </c:numCache>
            </c:numRef>
          </c:val>
          <c:extLst xmlns:c16r2="http://schemas.microsoft.com/office/drawing/2015/06/chart">
            <c:ext xmlns:c16="http://schemas.microsoft.com/office/drawing/2014/chart" uri="{C3380CC4-5D6E-409C-BE32-E72D297353CC}">
              <c16:uniqueId val="{0000000F-E7F5-4A9F-8FC7-19FC8FDF16CD}"/>
            </c:ext>
          </c:extLst>
        </c:ser>
        <c:ser>
          <c:idx val="4"/>
          <c:order val="4"/>
          <c:spPr>
            <a:noFill/>
            <a:ln>
              <a:noFill/>
            </a:ln>
            <a:effectLst/>
          </c:spPr>
          <c:invertIfNegative val="0"/>
          <c:dLbls>
            <c:dLbl>
              <c:idx val="1"/>
              <c:layout>
                <c:manualLayout>
                  <c:x val="0"/>
                  <c:y val="0.1581535947712418"/>
                </c:manualLayout>
              </c:layout>
              <c:dLblPos val="ctr"/>
              <c:showLegendKey val="0"/>
              <c:showVal val="1"/>
              <c:showCatName val="0"/>
              <c:showSerName val="0"/>
              <c:showPercent val="0"/>
              <c:showBubbleSize val="0"/>
              <c:extLst xmlns:c16r2="http://schemas.microsoft.com/office/drawing/2015/06/chart">
                <c:ext xmlns:c16="http://schemas.microsoft.com/office/drawing/2014/chart" uri="{C3380CC4-5D6E-409C-BE32-E72D297353CC}">
                  <c16:uniqueId val="{00000010-E7F5-4A9F-8FC7-19FC8FDF16CD}"/>
                </c:ext>
                <c:ext xmlns:c15="http://schemas.microsoft.com/office/drawing/2012/chart" uri="{CE6537A1-D6FC-4f65-9D91-7224C49458BB}"/>
              </c:extLst>
            </c:dLbl>
            <c:dLbl>
              <c:idx val="2"/>
              <c:layout>
                <c:manualLayout>
                  <c:x val="0"/>
                  <c:y val="0.17434150326797385"/>
                </c:manualLayout>
              </c:layout>
              <c:dLblPos val="ctr"/>
              <c:showLegendKey val="0"/>
              <c:showVal val="1"/>
              <c:showCatName val="0"/>
              <c:showSerName val="0"/>
              <c:showPercent val="0"/>
              <c:showBubbleSize val="0"/>
              <c:extLst xmlns:c16r2="http://schemas.microsoft.com/office/drawing/2015/06/chart">
                <c:ext xmlns:c16="http://schemas.microsoft.com/office/drawing/2014/chart" uri="{C3380CC4-5D6E-409C-BE32-E72D297353CC}">
                  <c16:uniqueId val="{00000011-E7F5-4A9F-8FC7-19FC8FDF16CD}"/>
                </c:ext>
                <c:ext xmlns:c15="http://schemas.microsoft.com/office/drawing/2012/chart" uri="{CE6537A1-D6FC-4f65-9D91-7224C49458BB}"/>
              </c:extLst>
            </c:dLbl>
            <c:dLbl>
              <c:idx val="3"/>
              <c:layout>
                <c:manualLayout>
                  <c:x val="-6.8079135571306906E-17"/>
                  <c:y val="0.18471732026143792"/>
                </c:manualLayout>
              </c:layout>
              <c:dLblPos val="ctr"/>
              <c:showLegendKey val="0"/>
              <c:showVal val="1"/>
              <c:showCatName val="0"/>
              <c:showSerName val="0"/>
              <c:showPercent val="0"/>
              <c:showBubbleSize val="0"/>
              <c:extLst xmlns:c16r2="http://schemas.microsoft.com/office/drawing/2015/06/chart">
                <c:ext xmlns:c16="http://schemas.microsoft.com/office/drawing/2014/chart" uri="{C3380CC4-5D6E-409C-BE32-E72D297353CC}">
                  <c16:uniqueId val="{00000012-E7F5-4A9F-8FC7-19FC8FDF16CD}"/>
                </c:ext>
                <c:ext xmlns:c15="http://schemas.microsoft.com/office/drawing/2012/chart" uri="{CE6537A1-D6FC-4f65-9D91-7224C49458BB}"/>
              </c:extLst>
            </c:dLbl>
            <c:dLbl>
              <c:idx val="6"/>
              <c:layout>
                <c:manualLayout>
                  <c:x val="-1.5224088575582178E-3"/>
                  <c:y val="2.0345860566448801E-2"/>
                </c:manualLayout>
              </c:layout>
              <c:dLblPos val="ctr"/>
              <c:showLegendKey val="0"/>
              <c:showVal val="1"/>
              <c:showCatName val="0"/>
              <c:showSerName val="0"/>
              <c:showPercent val="0"/>
              <c:showBubbleSize val="0"/>
              <c:extLst xmlns:c16r2="http://schemas.microsoft.com/office/drawing/2015/06/chart">
                <c:ext xmlns:c16="http://schemas.microsoft.com/office/drawing/2014/chart" uri="{C3380CC4-5D6E-409C-BE32-E72D297353CC}">
                  <c16:uniqueId val="{00000013-E7F5-4A9F-8FC7-19FC8FDF16CD}"/>
                </c:ext>
                <c:ext xmlns:c15="http://schemas.microsoft.com/office/drawing/2012/chart" uri="{CE6537A1-D6FC-4f65-9D91-7224C49458BB}"/>
              </c:extLst>
            </c:dLbl>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eiryo UI" panose="020B0604030504040204" pitchFamily="50" charset="-128"/>
                    <a:ea typeface="Meiryo UI" panose="020B0604030504040204" pitchFamily="50" charset="-128"/>
                    <a:cs typeface="+mn-cs"/>
                  </a:defRPr>
                </a:pPr>
                <a:endParaRPr lang="ja-JP"/>
              </a:p>
            </c:txPr>
            <c:dLblPos val="inBase"/>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グラフ用データ!$B$8:$H$8</c:f>
              <c:strCache>
                <c:ptCount val="7"/>
                <c:pt idx="0">
                  <c:v>京都市</c:v>
                </c:pt>
                <c:pt idx="1">
                  <c:v>横浜市</c:v>
                </c:pt>
                <c:pt idx="2">
                  <c:v>大阪市</c:v>
                </c:pt>
                <c:pt idx="3">
                  <c:v>神戸市</c:v>
                </c:pt>
                <c:pt idx="4">
                  <c:v>名古屋市</c:v>
                </c:pt>
                <c:pt idx="5">
                  <c:v>東京都</c:v>
                </c:pt>
                <c:pt idx="6">
                  <c:v>福岡市</c:v>
                </c:pt>
              </c:strCache>
            </c:strRef>
          </c:cat>
          <c:val>
            <c:numRef>
              <c:f>グラフ用データ!$B$13:$H$13</c:f>
              <c:numCache>
                <c:formatCode>General</c:formatCode>
                <c:ptCount val="7"/>
                <c:pt idx="0">
                  <c:v>35</c:v>
                </c:pt>
                <c:pt idx="1">
                  <c:v>45</c:v>
                </c:pt>
                <c:pt idx="2">
                  <c:v>46</c:v>
                </c:pt>
                <c:pt idx="3">
                  <c:v>46</c:v>
                </c:pt>
                <c:pt idx="4">
                  <c:v>50</c:v>
                </c:pt>
                <c:pt idx="5">
                  <c:v>58</c:v>
                </c:pt>
                <c:pt idx="6">
                  <c:v>65</c:v>
                </c:pt>
              </c:numCache>
            </c:numRef>
          </c:val>
          <c:extLst xmlns:c16r2="http://schemas.microsoft.com/office/drawing/2015/06/chart">
            <c:ext xmlns:c16="http://schemas.microsoft.com/office/drawing/2014/chart" uri="{C3380CC4-5D6E-409C-BE32-E72D297353CC}">
              <c16:uniqueId val="{00000014-E7F5-4A9F-8FC7-19FC8FDF16CD}"/>
            </c:ext>
          </c:extLst>
        </c:ser>
        <c:dLbls>
          <c:showLegendKey val="0"/>
          <c:showVal val="0"/>
          <c:showCatName val="0"/>
          <c:showSerName val="0"/>
          <c:showPercent val="0"/>
          <c:showBubbleSize val="0"/>
        </c:dLbls>
        <c:gapWidth val="60"/>
        <c:overlap val="100"/>
        <c:serLines>
          <c:spPr>
            <a:ln w="9525" cap="flat" cmpd="sng" algn="ctr">
              <a:solidFill>
                <a:schemeClr val="tx1"/>
              </a:solidFill>
              <a:prstDash val="sysDash"/>
              <a:round/>
            </a:ln>
            <a:effectLst/>
          </c:spPr>
        </c:serLines>
        <c:axId val="457768552"/>
        <c:axId val="457768944"/>
      </c:barChart>
      <c:catAx>
        <c:axId val="457768552"/>
        <c:scaling>
          <c:orientation val="minMax"/>
        </c:scaling>
        <c:delete val="0"/>
        <c:axPos val="b"/>
        <c:numFmt formatCode="General" sourceLinked="1"/>
        <c:majorTickMark val="in"/>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800" b="0" i="0" u="none" strike="noStrike" kern="1200" baseline="0">
                <a:solidFill>
                  <a:schemeClr val="tx1">
                    <a:lumMod val="65000"/>
                    <a:lumOff val="35000"/>
                  </a:schemeClr>
                </a:solidFill>
                <a:latin typeface="+mn-lt"/>
                <a:ea typeface="+mn-ea"/>
                <a:cs typeface="+mn-cs"/>
              </a:defRPr>
            </a:pPr>
            <a:endParaRPr lang="ja-JP"/>
          </a:p>
        </c:txPr>
        <c:crossAx val="457768944"/>
        <c:crosses val="autoZero"/>
        <c:auto val="1"/>
        <c:lblAlgn val="ctr"/>
        <c:lblOffset val="100"/>
        <c:noMultiLvlLbl val="0"/>
      </c:catAx>
      <c:valAx>
        <c:axId val="457768944"/>
        <c:scaling>
          <c:orientation val="minMax"/>
          <c:max val="70"/>
          <c:min val="0"/>
        </c:scaling>
        <c:delete val="1"/>
        <c:axPos val="l"/>
        <c:numFmt formatCode="General" sourceLinked="1"/>
        <c:majorTickMark val="out"/>
        <c:minorTickMark val="none"/>
        <c:tickLblPos val="nextTo"/>
        <c:crossAx val="457768552"/>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ja-JP"/>
    </a:p>
  </c:txPr>
  <c:externalData r:id="rId3">
    <c:autoUpdate val="0"/>
  </c:externalData>
</c:chartSpace>
</file>

<file path=ppt/charts/chart12.xml><?xml version="1.0" encoding="utf-8"?>
<c:chartSpace xmlns:c="http://schemas.openxmlformats.org/drawingml/2006/chart" xmlns:a="http://schemas.openxmlformats.org/drawingml/2006/main" xmlns:r="http://schemas.openxmlformats.org/officeDocument/2006/relationships">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3.5531646627679686E-2"/>
          <c:y val="5.0845107776162128E-2"/>
          <c:w val="0.92194185991474153"/>
          <c:h val="0.81370609161659668"/>
        </c:manualLayout>
      </c:layout>
      <c:barChart>
        <c:barDir val="col"/>
        <c:grouping val="stacked"/>
        <c:varyColors val="0"/>
        <c:ser>
          <c:idx val="0"/>
          <c:order val="0"/>
          <c:spPr>
            <a:solidFill>
              <a:sysClr val="window" lastClr="FFFFFF"/>
            </a:solidFill>
            <a:ln>
              <a:solidFill>
                <a:sysClr val="windowText" lastClr="000000"/>
              </a:solidFill>
            </a:ln>
            <a:effectLst/>
          </c:spPr>
          <c:invertIfNegative val="0"/>
          <c:dPt>
            <c:idx val="0"/>
            <c:invertIfNegative val="0"/>
            <c:bubble3D val="0"/>
            <c:spPr>
              <a:solidFill>
                <a:schemeClr val="bg1">
                  <a:lumMod val="85000"/>
                </a:schemeClr>
              </a:solidFill>
              <a:ln>
                <a:solidFill>
                  <a:sysClr val="windowText" lastClr="000000"/>
                </a:solidFill>
              </a:ln>
              <a:effectLst/>
            </c:spPr>
            <c:extLst xmlns:c16r2="http://schemas.microsoft.com/office/drawing/2015/06/chart">
              <c:ext xmlns:c16="http://schemas.microsoft.com/office/drawing/2014/chart" uri="{C3380CC4-5D6E-409C-BE32-E72D297353CC}">
                <c16:uniqueId val="{00000001-F862-4F8B-9014-C591B6748F8A}"/>
              </c:ext>
            </c:extLst>
          </c:dPt>
          <c:dLbls>
            <c:dLbl>
              <c:idx val="3"/>
              <c:layout>
                <c:manualLayout>
                  <c:x val="-1.8529520590236722E-3"/>
                  <c:y val="-0.24363815069565353"/>
                </c:manualLayout>
              </c:layout>
              <c:dLblPos val="ctr"/>
              <c:showLegendKey val="0"/>
              <c:showVal val="1"/>
              <c:showCatName val="0"/>
              <c:showSerName val="0"/>
              <c:showPercent val="0"/>
              <c:showBubbleSize val="0"/>
              <c:extLst xmlns:c16r2="http://schemas.microsoft.com/office/drawing/2015/06/chart">
                <c:ext xmlns:c16="http://schemas.microsoft.com/office/drawing/2014/chart" uri="{C3380CC4-5D6E-409C-BE32-E72D297353CC}">
                  <c16:uniqueId val="{00000002-F862-4F8B-9014-C591B6748F8A}"/>
                </c:ext>
                <c:ext xmlns:c15="http://schemas.microsoft.com/office/drawing/2012/chart" uri="{CE6537A1-D6FC-4f65-9D91-7224C49458BB}">
                  <c15:layout>
                    <c:manualLayout>
                      <c:w val="8.9608761574384785E-2"/>
                      <c:h val="8.6814407803659246E-2"/>
                    </c:manualLayout>
                  </c15:layout>
                </c:ext>
              </c:extLst>
            </c:dLbl>
            <c:dLbl>
              <c:idx val="4"/>
              <c:layout>
                <c:manualLayout>
                  <c:x val="-3.7059041180473444E-3"/>
                  <c:y val="-0.3048482368777708"/>
                </c:manualLayout>
              </c:layout>
              <c:spPr>
                <a:noFill/>
                <a:ln>
                  <a:noFill/>
                </a:ln>
                <a:effectLst/>
              </c:spPr>
              <c:txPr>
                <a:bodyPr rot="0" spcFirstLastPara="1" vertOverflow="ellipsis" vert="horz" wrap="square" lIns="38100" tIns="19050" rIns="38100" bIns="19050" anchor="ctr" anchorCtr="1">
                  <a:noAutofit/>
                </a:bodyPr>
                <a:lstStyle/>
                <a:p>
                  <a:pPr>
                    <a:defRPr sz="900" b="0" i="0" u="none" strike="noStrike" kern="1200" baseline="0">
                      <a:solidFill>
                        <a:schemeClr val="tx1">
                          <a:lumMod val="75000"/>
                          <a:lumOff val="25000"/>
                        </a:schemeClr>
                      </a:solidFill>
                      <a:latin typeface="Meiryo UI" panose="020B0604030504040204" pitchFamily="50" charset="-128"/>
                      <a:ea typeface="Meiryo UI" panose="020B0604030504040204" pitchFamily="50" charset="-128"/>
                      <a:cs typeface="+mn-cs"/>
                    </a:defRPr>
                  </a:pPr>
                  <a:endParaRPr lang="ja-JP"/>
                </a:p>
              </c:txPr>
              <c:dLblPos val="ctr"/>
              <c:showLegendKey val="0"/>
              <c:showVal val="1"/>
              <c:showCatName val="0"/>
              <c:showSerName val="0"/>
              <c:showPercent val="0"/>
              <c:showBubbleSize val="0"/>
              <c:extLst xmlns:c16r2="http://schemas.microsoft.com/office/drawing/2015/06/chart">
                <c:ext xmlns:c16="http://schemas.microsoft.com/office/drawing/2014/chart" uri="{C3380CC4-5D6E-409C-BE32-E72D297353CC}">
                  <c16:uniqueId val="{00000003-F862-4F8B-9014-C591B6748F8A}"/>
                </c:ext>
                <c:ext xmlns:c15="http://schemas.microsoft.com/office/drawing/2012/chart" uri="{CE6537A1-D6FC-4f65-9D91-7224C49458BB}">
                  <c15:layout>
                    <c:manualLayout>
                      <c:w val="0.1066188614762221"/>
                      <c:h val="0.10139689511670391"/>
                    </c:manualLayout>
                  </c15:layout>
                </c:ext>
              </c:extLst>
            </c:dLbl>
            <c:dLbl>
              <c:idx val="5"/>
              <c:layout>
                <c:manualLayout>
                  <c:x val="-1.3588158127944713E-16"/>
                  <c:y val="-0.30727865142994493"/>
                </c:manualLayout>
              </c:layout>
              <c:dLblPos val="ctr"/>
              <c:showLegendKey val="0"/>
              <c:showVal val="1"/>
              <c:showCatName val="0"/>
              <c:showSerName val="0"/>
              <c:showPercent val="0"/>
              <c:showBubbleSize val="0"/>
              <c:extLst xmlns:c16r2="http://schemas.microsoft.com/office/drawing/2015/06/chart">
                <c:ext xmlns:c16="http://schemas.microsoft.com/office/drawing/2014/chart" uri="{C3380CC4-5D6E-409C-BE32-E72D297353CC}">
                  <c16:uniqueId val="{00000004-F862-4F8B-9014-C591B6748F8A}"/>
                </c:ext>
                <c:ext xmlns:c15="http://schemas.microsoft.com/office/drawing/2012/chart" uri="{CE6537A1-D6FC-4f65-9D91-7224C49458BB}"/>
              </c:extLst>
            </c:dLbl>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eiryo UI" panose="020B0604030504040204" pitchFamily="50" charset="-128"/>
                    <a:ea typeface="Meiryo UI" panose="020B0604030504040204" pitchFamily="50" charset="-128"/>
                    <a:cs typeface="+mn-cs"/>
                  </a:defRPr>
                </a:pPr>
                <a:endParaRPr lang="ja-JP"/>
              </a:p>
            </c:txPr>
            <c:dLblPos val="in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グラフ用データ!$B$16:$H$16</c:f>
              <c:strCache>
                <c:ptCount val="7"/>
                <c:pt idx="0">
                  <c:v>大阪市</c:v>
                </c:pt>
                <c:pt idx="1">
                  <c:v>京都市</c:v>
                </c:pt>
                <c:pt idx="2">
                  <c:v>神戸市</c:v>
                </c:pt>
                <c:pt idx="3">
                  <c:v>東京都</c:v>
                </c:pt>
                <c:pt idx="4">
                  <c:v>横浜市</c:v>
                </c:pt>
                <c:pt idx="5">
                  <c:v>名古屋市</c:v>
                </c:pt>
                <c:pt idx="6">
                  <c:v>福岡市</c:v>
                </c:pt>
              </c:strCache>
            </c:strRef>
          </c:cat>
          <c:val>
            <c:numRef>
              <c:f>グラフ用データ!$B$17:$H$17</c:f>
              <c:numCache>
                <c:formatCode>General</c:formatCode>
                <c:ptCount val="7"/>
                <c:pt idx="0">
                  <c:v>61</c:v>
                </c:pt>
                <c:pt idx="1">
                  <c:v>70</c:v>
                </c:pt>
                <c:pt idx="2">
                  <c:v>84</c:v>
                </c:pt>
                <c:pt idx="3">
                  <c:v>99</c:v>
                </c:pt>
                <c:pt idx="4">
                  <c:v>102</c:v>
                </c:pt>
                <c:pt idx="5">
                  <c:v>102</c:v>
                </c:pt>
                <c:pt idx="6">
                  <c:v>114</c:v>
                </c:pt>
              </c:numCache>
            </c:numRef>
          </c:val>
          <c:extLst xmlns:c16r2="http://schemas.microsoft.com/office/drawing/2015/06/chart">
            <c:ext xmlns:c16="http://schemas.microsoft.com/office/drawing/2014/chart" uri="{C3380CC4-5D6E-409C-BE32-E72D297353CC}">
              <c16:uniqueId val="{00000005-F862-4F8B-9014-C591B6748F8A}"/>
            </c:ext>
          </c:extLst>
        </c:ser>
        <c:dLbls>
          <c:showLegendKey val="0"/>
          <c:showVal val="0"/>
          <c:showCatName val="0"/>
          <c:showSerName val="0"/>
          <c:showPercent val="0"/>
          <c:showBubbleSize val="0"/>
        </c:dLbls>
        <c:gapWidth val="60"/>
        <c:overlap val="100"/>
        <c:axId val="457780704"/>
        <c:axId val="457781880"/>
      </c:barChart>
      <c:catAx>
        <c:axId val="457780704"/>
        <c:scaling>
          <c:orientation val="minMax"/>
        </c:scaling>
        <c:delete val="0"/>
        <c:axPos val="b"/>
        <c:numFmt formatCode="General" sourceLinked="1"/>
        <c:majorTickMark val="in"/>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800" b="0" i="0" u="none" strike="noStrike" kern="1200" baseline="0">
                <a:solidFill>
                  <a:schemeClr val="tx1">
                    <a:lumMod val="65000"/>
                    <a:lumOff val="35000"/>
                  </a:schemeClr>
                </a:solidFill>
                <a:latin typeface="+mn-lt"/>
                <a:ea typeface="+mn-ea"/>
                <a:cs typeface="+mn-cs"/>
              </a:defRPr>
            </a:pPr>
            <a:endParaRPr lang="ja-JP"/>
          </a:p>
        </c:txPr>
        <c:crossAx val="457781880"/>
        <c:crosses val="autoZero"/>
        <c:auto val="1"/>
        <c:lblAlgn val="ctr"/>
        <c:lblOffset val="100"/>
        <c:noMultiLvlLbl val="0"/>
      </c:catAx>
      <c:valAx>
        <c:axId val="457781880"/>
        <c:scaling>
          <c:orientation val="minMax"/>
        </c:scaling>
        <c:delete val="1"/>
        <c:axPos val="l"/>
        <c:numFmt formatCode="General" sourceLinked="1"/>
        <c:majorTickMark val="out"/>
        <c:minorTickMark val="none"/>
        <c:tickLblPos val="nextTo"/>
        <c:crossAx val="457780704"/>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ja-JP"/>
    </a:p>
  </c:txPr>
  <c:externalData r:id="rId3">
    <c:autoUpdate val="0"/>
  </c:externalData>
</c:chartSpace>
</file>

<file path=ppt/charts/chart13.xml><?xml version="1.0" encoding="utf-8"?>
<c:chartSpace xmlns:c="http://schemas.openxmlformats.org/drawingml/2006/chart" xmlns:a="http://schemas.openxmlformats.org/drawingml/2006/main" xmlns:r="http://schemas.openxmlformats.org/officeDocument/2006/relationships">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3.5531646627679686E-2"/>
          <c:y val="5.0845107776162128E-2"/>
          <c:w val="0.93203768241289531"/>
          <c:h val="0.81370609161659668"/>
        </c:manualLayout>
      </c:layout>
      <c:barChart>
        <c:barDir val="col"/>
        <c:grouping val="stacked"/>
        <c:varyColors val="0"/>
        <c:ser>
          <c:idx val="0"/>
          <c:order val="0"/>
          <c:spPr>
            <a:solidFill>
              <a:schemeClr val="bg1"/>
            </a:solidFill>
            <a:ln>
              <a:solidFill>
                <a:schemeClr val="tx1"/>
              </a:solidFill>
            </a:ln>
            <a:effectLst/>
          </c:spPr>
          <c:invertIfNegative val="0"/>
          <c:dPt>
            <c:idx val="1"/>
            <c:invertIfNegative val="0"/>
            <c:bubble3D val="0"/>
            <c:spPr>
              <a:solidFill>
                <a:schemeClr val="bg1">
                  <a:lumMod val="85000"/>
                </a:schemeClr>
              </a:solidFill>
              <a:ln>
                <a:solidFill>
                  <a:schemeClr val="tx1"/>
                </a:solidFill>
              </a:ln>
              <a:effectLst/>
            </c:spPr>
            <c:extLst xmlns:c16r2="http://schemas.microsoft.com/office/drawing/2015/06/chart">
              <c:ext xmlns:c16="http://schemas.microsoft.com/office/drawing/2014/chart" uri="{C3380CC4-5D6E-409C-BE32-E72D297353CC}">
                <c16:uniqueId val="{00000001-6668-414B-8CF7-5FD17D71ECA0}"/>
              </c:ext>
            </c:extLst>
          </c:dPt>
          <c:dLbls>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eiryo UI" panose="020B0604030504040204" pitchFamily="50" charset="-128"/>
                    <a:ea typeface="Meiryo UI" panose="020B0604030504040204" pitchFamily="50" charset="-128"/>
                    <a:cs typeface="+mn-cs"/>
                  </a:defRPr>
                </a:pPr>
                <a:endParaRPr lang="ja-JP"/>
              </a:p>
            </c:txPr>
            <c:dLblPos val="ct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グラフ用データ!$B$2:$H$2</c:f>
              <c:strCache>
                <c:ptCount val="7"/>
                <c:pt idx="0">
                  <c:v>京都市</c:v>
                </c:pt>
                <c:pt idx="1">
                  <c:v>大阪市</c:v>
                </c:pt>
                <c:pt idx="2">
                  <c:v>神戸市</c:v>
                </c:pt>
                <c:pt idx="3">
                  <c:v>横浜市</c:v>
                </c:pt>
                <c:pt idx="4">
                  <c:v>名古屋市</c:v>
                </c:pt>
                <c:pt idx="5">
                  <c:v>東京都</c:v>
                </c:pt>
                <c:pt idx="6">
                  <c:v>福岡市</c:v>
                </c:pt>
              </c:strCache>
            </c:strRef>
          </c:cat>
          <c:val>
            <c:numRef>
              <c:f>グラフ用データ!$B$3:$H$3</c:f>
              <c:numCache>
                <c:formatCode>General</c:formatCode>
                <c:ptCount val="7"/>
                <c:pt idx="0">
                  <c:v>35</c:v>
                </c:pt>
                <c:pt idx="1">
                  <c:v>46</c:v>
                </c:pt>
                <c:pt idx="2">
                  <c:v>46</c:v>
                </c:pt>
                <c:pt idx="3">
                  <c:v>45</c:v>
                </c:pt>
                <c:pt idx="4">
                  <c:v>50</c:v>
                </c:pt>
                <c:pt idx="5">
                  <c:v>58</c:v>
                </c:pt>
                <c:pt idx="6">
                  <c:v>65</c:v>
                </c:pt>
              </c:numCache>
            </c:numRef>
          </c:val>
          <c:extLst xmlns:c16r2="http://schemas.microsoft.com/office/drawing/2015/06/chart">
            <c:ext xmlns:c16="http://schemas.microsoft.com/office/drawing/2014/chart" uri="{C3380CC4-5D6E-409C-BE32-E72D297353CC}">
              <c16:uniqueId val="{00000002-6668-414B-8CF7-5FD17D71ECA0}"/>
            </c:ext>
          </c:extLst>
        </c:ser>
        <c:ser>
          <c:idx val="1"/>
          <c:order val="1"/>
          <c:spPr>
            <a:solidFill>
              <a:schemeClr val="bg1"/>
            </a:solidFill>
            <a:ln>
              <a:solidFill>
                <a:schemeClr val="tx1"/>
              </a:solidFill>
              <a:prstDash val="sysDash"/>
            </a:ln>
            <a:effectLst/>
          </c:spPr>
          <c:invertIfNegative val="0"/>
          <c:dPt>
            <c:idx val="1"/>
            <c:invertIfNegative val="0"/>
            <c:bubble3D val="0"/>
            <c:spPr>
              <a:solidFill>
                <a:schemeClr val="bg1">
                  <a:lumMod val="85000"/>
                </a:schemeClr>
              </a:solidFill>
              <a:ln>
                <a:solidFill>
                  <a:schemeClr val="tx1"/>
                </a:solidFill>
                <a:prstDash val="sysDash"/>
              </a:ln>
              <a:effectLst/>
            </c:spPr>
            <c:extLst xmlns:c16r2="http://schemas.microsoft.com/office/drawing/2015/06/chart">
              <c:ext xmlns:c16="http://schemas.microsoft.com/office/drawing/2014/chart" uri="{C3380CC4-5D6E-409C-BE32-E72D297353CC}">
                <c16:uniqueId val="{00000004-6668-414B-8CF7-5FD17D71ECA0}"/>
              </c:ext>
            </c:extLst>
          </c:dPt>
          <c:dLbls>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eiryo UI" panose="020B0604030504040204" pitchFamily="50" charset="-128"/>
                    <a:ea typeface="Meiryo UI" panose="020B0604030504040204" pitchFamily="50" charset="-128"/>
                    <a:cs typeface="+mn-cs"/>
                  </a:defRPr>
                </a:pPr>
                <a:endParaRPr lang="ja-JP"/>
              </a:p>
            </c:txPr>
            <c:dLblPos val="ct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グラフ用データ!$B$2:$H$2</c:f>
              <c:strCache>
                <c:ptCount val="7"/>
                <c:pt idx="0">
                  <c:v>京都市</c:v>
                </c:pt>
                <c:pt idx="1">
                  <c:v>大阪市</c:v>
                </c:pt>
                <c:pt idx="2">
                  <c:v>神戸市</c:v>
                </c:pt>
                <c:pt idx="3">
                  <c:v>横浜市</c:v>
                </c:pt>
                <c:pt idx="4">
                  <c:v>名古屋市</c:v>
                </c:pt>
                <c:pt idx="5">
                  <c:v>東京都</c:v>
                </c:pt>
                <c:pt idx="6">
                  <c:v>福岡市</c:v>
                </c:pt>
              </c:strCache>
            </c:strRef>
          </c:cat>
          <c:val>
            <c:numRef>
              <c:f>グラフ用データ!$B$4:$H$4</c:f>
              <c:numCache>
                <c:formatCode>General</c:formatCode>
                <c:ptCount val="7"/>
                <c:pt idx="0">
                  <c:v>70</c:v>
                </c:pt>
                <c:pt idx="1">
                  <c:v>61</c:v>
                </c:pt>
                <c:pt idx="2">
                  <c:v>84</c:v>
                </c:pt>
                <c:pt idx="3">
                  <c:v>102</c:v>
                </c:pt>
                <c:pt idx="4">
                  <c:v>102</c:v>
                </c:pt>
                <c:pt idx="5">
                  <c:v>99</c:v>
                </c:pt>
                <c:pt idx="6">
                  <c:v>114</c:v>
                </c:pt>
              </c:numCache>
            </c:numRef>
          </c:val>
          <c:extLst xmlns:c16r2="http://schemas.microsoft.com/office/drawing/2015/06/chart">
            <c:ext xmlns:c16="http://schemas.microsoft.com/office/drawing/2014/chart" uri="{C3380CC4-5D6E-409C-BE32-E72D297353CC}">
              <c16:uniqueId val="{00000005-6668-414B-8CF7-5FD17D71ECA0}"/>
            </c:ext>
          </c:extLst>
        </c:ser>
        <c:ser>
          <c:idx val="2"/>
          <c:order val="2"/>
          <c:spPr>
            <a:no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eiryo UI" panose="020B0604030504040204" pitchFamily="50" charset="-128"/>
                    <a:ea typeface="Meiryo UI" panose="020B0604030504040204" pitchFamily="50" charset="-128"/>
                    <a:cs typeface="+mn-cs"/>
                  </a:defRPr>
                </a:pPr>
                <a:endParaRPr lang="ja-JP"/>
              </a:p>
            </c:txPr>
            <c:dLblPos val="inBase"/>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グラフ用データ!$B$2:$H$2</c:f>
              <c:strCache>
                <c:ptCount val="7"/>
                <c:pt idx="0">
                  <c:v>京都市</c:v>
                </c:pt>
                <c:pt idx="1">
                  <c:v>大阪市</c:v>
                </c:pt>
                <c:pt idx="2">
                  <c:v>神戸市</c:v>
                </c:pt>
                <c:pt idx="3">
                  <c:v>横浜市</c:v>
                </c:pt>
                <c:pt idx="4">
                  <c:v>名古屋市</c:v>
                </c:pt>
                <c:pt idx="5">
                  <c:v>東京都</c:v>
                </c:pt>
                <c:pt idx="6">
                  <c:v>福岡市</c:v>
                </c:pt>
              </c:strCache>
            </c:strRef>
          </c:cat>
          <c:val>
            <c:numRef>
              <c:f>グラフ用データ!$B$5:$H$5</c:f>
              <c:numCache>
                <c:formatCode>General</c:formatCode>
                <c:ptCount val="7"/>
                <c:pt idx="0">
                  <c:v>105</c:v>
                </c:pt>
                <c:pt idx="1">
                  <c:v>107</c:v>
                </c:pt>
                <c:pt idx="2">
                  <c:v>130</c:v>
                </c:pt>
                <c:pt idx="3">
                  <c:v>147</c:v>
                </c:pt>
                <c:pt idx="4">
                  <c:v>152</c:v>
                </c:pt>
                <c:pt idx="5">
                  <c:v>157</c:v>
                </c:pt>
                <c:pt idx="6">
                  <c:v>179</c:v>
                </c:pt>
              </c:numCache>
            </c:numRef>
          </c:val>
          <c:extLst xmlns:c16r2="http://schemas.microsoft.com/office/drawing/2015/06/chart">
            <c:ext xmlns:c16="http://schemas.microsoft.com/office/drawing/2014/chart" uri="{C3380CC4-5D6E-409C-BE32-E72D297353CC}">
              <c16:uniqueId val="{00000006-6668-414B-8CF7-5FD17D71ECA0}"/>
            </c:ext>
          </c:extLst>
        </c:ser>
        <c:dLbls>
          <c:showLegendKey val="0"/>
          <c:showVal val="0"/>
          <c:showCatName val="0"/>
          <c:showSerName val="0"/>
          <c:showPercent val="0"/>
          <c:showBubbleSize val="0"/>
        </c:dLbls>
        <c:gapWidth val="60"/>
        <c:overlap val="100"/>
        <c:serLines>
          <c:spPr>
            <a:ln w="9525" cap="flat" cmpd="sng" algn="ctr">
              <a:solidFill>
                <a:schemeClr val="tx1"/>
              </a:solidFill>
              <a:prstDash val="sysDash"/>
              <a:round/>
            </a:ln>
            <a:effectLst/>
          </c:spPr>
        </c:serLines>
        <c:axId val="457791288"/>
        <c:axId val="457791680"/>
      </c:barChart>
      <c:catAx>
        <c:axId val="457791288"/>
        <c:scaling>
          <c:orientation val="minMax"/>
        </c:scaling>
        <c:delete val="0"/>
        <c:axPos val="b"/>
        <c:numFmt formatCode="General" sourceLinked="1"/>
        <c:majorTickMark val="in"/>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ja-JP"/>
          </a:p>
        </c:txPr>
        <c:crossAx val="457791680"/>
        <c:crosses val="autoZero"/>
        <c:auto val="1"/>
        <c:lblAlgn val="ctr"/>
        <c:lblOffset val="100"/>
        <c:noMultiLvlLbl val="0"/>
      </c:catAx>
      <c:valAx>
        <c:axId val="457791680"/>
        <c:scaling>
          <c:orientation val="minMax"/>
          <c:max val="200"/>
        </c:scaling>
        <c:delete val="1"/>
        <c:axPos val="l"/>
        <c:numFmt formatCode="General" sourceLinked="1"/>
        <c:majorTickMark val="out"/>
        <c:minorTickMark val="none"/>
        <c:tickLblPos val="nextTo"/>
        <c:crossAx val="457791288"/>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ja-JP"/>
    </a:p>
  </c:txPr>
  <c:externalData r:id="rId3">
    <c:autoUpdate val="0"/>
  </c:externalData>
</c:chartSpace>
</file>

<file path=ppt/charts/chart14.xml><?xml version="1.0" encoding="utf-8"?>
<c:chartSpace xmlns:c="http://schemas.openxmlformats.org/drawingml/2006/chart" xmlns:a="http://schemas.openxmlformats.org/drawingml/2006/main" xmlns:r="http://schemas.openxmlformats.org/officeDocument/2006/relationships">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9.9521063223028238E-3"/>
          <c:y val="9.1059242918496916E-3"/>
          <c:w val="0.98908815704634756"/>
          <c:h val="0.90645977979409442"/>
        </c:manualLayout>
      </c:layout>
      <c:barChart>
        <c:barDir val="col"/>
        <c:grouping val="stacked"/>
        <c:varyColors val="0"/>
        <c:ser>
          <c:idx val="0"/>
          <c:order val="0"/>
          <c:spPr>
            <a:solidFill>
              <a:schemeClr val="bg1"/>
            </a:solidFill>
            <a:ln>
              <a:solidFill>
                <a:schemeClr val="tx1"/>
              </a:solidFill>
            </a:ln>
            <a:effectLst/>
          </c:spPr>
          <c:invertIfNegative val="0"/>
          <c:dPt>
            <c:idx val="0"/>
            <c:invertIfNegative val="0"/>
            <c:bubble3D val="0"/>
            <c:spPr>
              <a:solidFill>
                <a:schemeClr val="bg1">
                  <a:lumMod val="85000"/>
                </a:schemeClr>
              </a:solidFill>
              <a:ln>
                <a:solidFill>
                  <a:schemeClr val="tx1"/>
                </a:solidFill>
              </a:ln>
              <a:effectLst/>
            </c:spPr>
            <c:extLst xmlns:c16r2="http://schemas.microsoft.com/office/drawing/2015/06/chart">
              <c:ext xmlns:c16="http://schemas.microsoft.com/office/drawing/2014/chart" uri="{C3380CC4-5D6E-409C-BE32-E72D297353CC}">
                <c16:uniqueId val="{00000001-831C-4ABA-B82E-0D16AFE99A7F}"/>
              </c:ext>
            </c:extLst>
          </c:dPt>
          <c:dLbls>
            <c:dLbl>
              <c:idx val="0"/>
              <c:layout>
                <c:manualLayout>
                  <c:x val="0"/>
                  <c:y val="-0.19014496225401578"/>
                </c:manualLayout>
              </c:layout>
              <c:showLegendKey val="0"/>
              <c:showVal val="1"/>
              <c:showCatName val="0"/>
              <c:showSerName val="0"/>
              <c:showPercent val="0"/>
              <c:showBubbleSize val="0"/>
              <c:extLst xmlns:c16r2="http://schemas.microsoft.com/office/drawing/2015/06/chart">
                <c:ext xmlns:c16="http://schemas.microsoft.com/office/drawing/2014/chart" uri="{C3380CC4-5D6E-409C-BE32-E72D297353CC}">
                  <c16:uniqueId val="{00000001-831C-4ABA-B82E-0D16AFE99A7F}"/>
                </c:ext>
                <c:ext xmlns:c15="http://schemas.microsoft.com/office/drawing/2012/chart" uri="{CE6537A1-D6FC-4f65-9D91-7224C49458BB}"/>
              </c:extLst>
            </c:dLbl>
            <c:dLbl>
              <c:idx val="1"/>
              <c:layout>
                <c:manualLayout>
                  <c:x val="0"/>
                  <c:y val="-0.32927542243988084"/>
                </c:manualLayout>
              </c:layout>
              <c:showLegendKey val="0"/>
              <c:showVal val="1"/>
              <c:showCatName val="0"/>
              <c:showSerName val="0"/>
              <c:showPercent val="0"/>
              <c:showBubbleSize val="0"/>
              <c:extLst xmlns:c16r2="http://schemas.microsoft.com/office/drawing/2015/06/chart">
                <c:ext xmlns:c16="http://schemas.microsoft.com/office/drawing/2014/chart" uri="{C3380CC4-5D6E-409C-BE32-E72D297353CC}">
                  <c16:uniqueId val="{00000002-831C-4ABA-B82E-0D16AFE99A7F}"/>
                </c:ext>
                <c:ext xmlns:c15="http://schemas.microsoft.com/office/drawing/2012/chart" uri="{CE6537A1-D6FC-4f65-9D91-7224C49458BB}"/>
              </c:extLst>
            </c:dLbl>
            <c:dLbl>
              <c:idx val="2"/>
              <c:layout>
                <c:manualLayout>
                  <c:x val="0"/>
                  <c:y val="-0.14840582419825624"/>
                </c:manualLayout>
              </c:layout>
              <c:showLegendKey val="0"/>
              <c:showVal val="1"/>
              <c:showCatName val="0"/>
              <c:showSerName val="0"/>
              <c:showPercent val="0"/>
              <c:showBubbleSize val="0"/>
              <c:extLst xmlns:c16r2="http://schemas.microsoft.com/office/drawing/2015/06/chart">
                <c:ext xmlns:c16="http://schemas.microsoft.com/office/drawing/2014/chart" uri="{C3380CC4-5D6E-409C-BE32-E72D297353CC}">
                  <c16:uniqueId val="{00000003-831C-4ABA-B82E-0D16AFE99A7F}"/>
                </c:ext>
                <c:ext xmlns:c15="http://schemas.microsoft.com/office/drawing/2012/chart" uri="{CE6537A1-D6FC-4f65-9D91-7224C49458BB}"/>
              </c:extLst>
            </c:dLbl>
            <c:dLbl>
              <c:idx val="3"/>
              <c:layout>
                <c:manualLayout>
                  <c:x val="-3.1974436563851397E-3"/>
                  <c:y val="-0.1947826442602113"/>
                </c:manualLayout>
              </c:layout>
              <c:showLegendKey val="0"/>
              <c:showVal val="1"/>
              <c:showCatName val="0"/>
              <c:showSerName val="0"/>
              <c:showPercent val="0"/>
              <c:showBubbleSize val="0"/>
              <c:extLst xmlns:c16r2="http://schemas.microsoft.com/office/drawing/2015/06/chart">
                <c:ext xmlns:c16="http://schemas.microsoft.com/office/drawing/2014/chart" uri="{C3380CC4-5D6E-409C-BE32-E72D297353CC}">
                  <c16:uniqueId val="{00000004-831C-4ABA-B82E-0D16AFE99A7F}"/>
                </c:ext>
                <c:ext xmlns:c15="http://schemas.microsoft.com/office/drawing/2012/chart" uri="{CE6537A1-D6FC-4f65-9D91-7224C49458BB}"/>
              </c:extLst>
            </c:dLbl>
            <c:dLbl>
              <c:idx val="4"/>
              <c:layout>
                <c:manualLayout>
                  <c:x val="0"/>
                  <c:y val="-0.1113043681486922"/>
                </c:manualLayout>
              </c:layout>
              <c:showLegendKey val="0"/>
              <c:showVal val="1"/>
              <c:showCatName val="0"/>
              <c:showSerName val="0"/>
              <c:showPercent val="0"/>
              <c:showBubbleSize val="0"/>
              <c:extLst xmlns:c16r2="http://schemas.microsoft.com/office/drawing/2015/06/chart">
                <c:ext xmlns:c16="http://schemas.microsoft.com/office/drawing/2014/chart" uri="{C3380CC4-5D6E-409C-BE32-E72D297353CC}">
                  <c16:uniqueId val="{00000005-831C-4ABA-B82E-0D16AFE99A7F}"/>
                </c:ext>
                <c:ext xmlns:c15="http://schemas.microsoft.com/office/drawing/2012/chart" uri="{CE6537A1-D6FC-4f65-9D91-7224C49458BB}"/>
              </c:extLst>
            </c:dLbl>
            <c:dLbl>
              <c:idx val="5"/>
              <c:layout>
                <c:manualLayout>
                  <c:x val="0"/>
                  <c:y val="-0.19014496225401578"/>
                </c:manualLayout>
              </c:layout>
              <c:showLegendKey val="0"/>
              <c:showVal val="1"/>
              <c:showCatName val="0"/>
              <c:showSerName val="0"/>
              <c:showPercent val="0"/>
              <c:showBubbleSize val="0"/>
              <c:extLst xmlns:c16r2="http://schemas.microsoft.com/office/drawing/2015/06/chart">
                <c:ext xmlns:c16="http://schemas.microsoft.com/office/drawing/2014/chart" uri="{C3380CC4-5D6E-409C-BE32-E72D297353CC}">
                  <c16:uniqueId val="{00000006-831C-4ABA-B82E-0D16AFE99A7F}"/>
                </c:ext>
                <c:ext xmlns:c15="http://schemas.microsoft.com/office/drawing/2012/chart" uri="{CE6537A1-D6FC-4f65-9D91-7224C49458BB}"/>
              </c:extLst>
            </c:dLbl>
            <c:dLbl>
              <c:idx val="6"/>
              <c:layout>
                <c:manualLayout>
                  <c:x val="-1.1723824638789304E-16"/>
                  <c:y val="-0.26898555635933935"/>
                </c:manualLayout>
              </c:layout>
              <c:showLegendKey val="0"/>
              <c:showVal val="1"/>
              <c:showCatName val="0"/>
              <c:showSerName val="0"/>
              <c:showPercent val="0"/>
              <c:showBubbleSize val="0"/>
              <c:extLst xmlns:c16r2="http://schemas.microsoft.com/office/drawing/2015/06/chart">
                <c:ext xmlns:c16="http://schemas.microsoft.com/office/drawing/2014/chart" uri="{C3380CC4-5D6E-409C-BE32-E72D297353CC}">
                  <c16:uniqueId val="{00000007-831C-4ABA-B82E-0D16AFE99A7F}"/>
                </c:ext>
                <c:ext xmlns:c15="http://schemas.microsoft.com/office/drawing/2012/chart" uri="{CE6537A1-D6FC-4f65-9D91-7224C49458BB}"/>
              </c:extLst>
            </c:dLbl>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mn-cs"/>
                  </a:defRPr>
                </a:pPr>
                <a:endParaRPr lang="ja-JP"/>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グラフ!$B$7:$H$7</c:f>
              <c:strCache>
                <c:ptCount val="7"/>
                <c:pt idx="0">
                  <c:v>大阪</c:v>
                </c:pt>
                <c:pt idx="1">
                  <c:v>名古屋</c:v>
                </c:pt>
                <c:pt idx="2">
                  <c:v>神戸</c:v>
                </c:pt>
                <c:pt idx="3">
                  <c:v>京都</c:v>
                </c:pt>
                <c:pt idx="4">
                  <c:v>横浜</c:v>
                </c:pt>
                <c:pt idx="5">
                  <c:v>福岡</c:v>
                </c:pt>
                <c:pt idx="6">
                  <c:v>東京</c:v>
                </c:pt>
              </c:strCache>
            </c:strRef>
          </c:cat>
          <c:val>
            <c:numRef>
              <c:f>グラフ!$B$10:$H$10</c:f>
              <c:numCache>
                <c:formatCode>General</c:formatCode>
                <c:ptCount val="7"/>
                <c:pt idx="0">
                  <c:v>22</c:v>
                </c:pt>
                <c:pt idx="1">
                  <c:v>34</c:v>
                </c:pt>
                <c:pt idx="2">
                  <c:v>17</c:v>
                </c:pt>
                <c:pt idx="3">
                  <c:v>22</c:v>
                </c:pt>
                <c:pt idx="4">
                  <c:v>14</c:v>
                </c:pt>
                <c:pt idx="5">
                  <c:v>21</c:v>
                </c:pt>
                <c:pt idx="6">
                  <c:v>28</c:v>
                </c:pt>
              </c:numCache>
            </c:numRef>
          </c:val>
          <c:extLst xmlns:c16r2="http://schemas.microsoft.com/office/drawing/2015/06/chart">
            <c:ext xmlns:c16="http://schemas.microsoft.com/office/drawing/2014/chart" uri="{C3380CC4-5D6E-409C-BE32-E72D297353CC}">
              <c16:uniqueId val="{00000008-831C-4ABA-B82E-0D16AFE99A7F}"/>
            </c:ext>
          </c:extLst>
        </c:ser>
        <c:dLbls>
          <c:showLegendKey val="0"/>
          <c:showVal val="0"/>
          <c:showCatName val="0"/>
          <c:showSerName val="0"/>
          <c:showPercent val="0"/>
          <c:showBubbleSize val="0"/>
        </c:dLbls>
        <c:gapWidth val="60"/>
        <c:overlap val="100"/>
        <c:axId val="459241736"/>
        <c:axId val="459242128"/>
      </c:barChart>
      <c:catAx>
        <c:axId val="459241736"/>
        <c:scaling>
          <c:orientation val="minMax"/>
        </c:scaling>
        <c:delete val="0"/>
        <c:axPos val="b"/>
        <c:numFmt formatCode="General" sourceLinked="1"/>
        <c:majorTickMark val="in"/>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800" b="0" i="0" u="none" strike="noStrike" kern="1200" baseline="0">
                <a:solidFill>
                  <a:schemeClr val="tx1">
                    <a:lumMod val="65000"/>
                    <a:lumOff val="35000"/>
                  </a:schemeClr>
                </a:solidFill>
                <a:latin typeface="+mn-lt"/>
                <a:ea typeface="+mn-ea"/>
                <a:cs typeface="+mn-cs"/>
              </a:defRPr>
            </a:pPr>
            <a:endParaRPr lang="ja-JP"/>
          </a:p>
        </c:txPr>
        <c:crossAx val="459242128"/>
        <c:crosses val="autoZero"/>
        <c:auto val="1"/>
        <c:lblAlgn val="ctr"/>
        <c:lblOffset val="100"/>
        <c:noMultiLvlLbl val="0"/>
      </c:catAx>
      <c:valAx>
        <c:axId val="459242128"/>
        <c:scaling>
          <c:orientation val="minMax"/>
        </c:scaling>
        <c:delete val="1"/>
        <c:axPos val="l"/>
        <c:numFmt formatCode="General" sourceLinked="1"/>
        <c:majorTickMark val="out"/>
        <c:minorTickMark val="none"/>
        <c:tickLblPos val="nextTo"/>
        <c:crossAx val="459241736"/>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ja-JP"/>
    </a:p>
  </c:txPr>
  <c:externalData r:id="rId3">
    <c:autoUpdate val="0"/>
  </c:externalData>
</c:chartSpace>
</file>

<file path=ppt/charts/chart15.xml><?xml version="1.0" encoding="utf-8"?>
<c:chartSpace xmlns:c="http://schemas.openxmlformats.org/drawingml/2006/chart" xmlns:a="http://schemas.openxmlformats.org/drawingml/2006/main" xmlns:r="http://schemas.openxmlformats.org/officeDocument/2006/relationships">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6.7546626659177435E-3"/>
          <c:y val="9.1059242918496916E-3"/>
          <c:w val="0.99228560070273253"/>
          <c:h val="0.91109746180028972"/>
        </c:manualLayout>
      </c:layout>
      <c:barChart>
        <c:barDir val="col"/>
        <c:grouping val="stacked"/>
        <c:varyColors val="0"/>
        <c:ser>
          <c:idx val="0"/>
          <c:order val="0"/>
          <c:spPr>
            <a:solidFill>
              <a:schemeClr val="bg1"/>
            </a:solidFill>
            <a:ln>
              <a:solidFill>
                <a:schemeClr val="tx1"/>
              </a:solidFill>
            </a:ln>
            <a:effectLst/>
          </c:spPr>
          <c:invertIfNegative val="0"/>
          <c:dPt>
            <c:idx val="0"/>
            <c:invertIfNegative val="0"/>
            <c:bubble3D val="0"/>
            <c:spPr>
              <a:solidFill>
                <a:schemeClr val="bg1">
                  <a:lumMod val="85000"/>
                </a:schemeClr>
              </a:solidFill>
              <a:ln>
                <a:solidFill>
                  <a:schemeClr val="tx1"/>
                </a:solidFill>
              </a:ln>
              <a:effectLst/>
            </c:spPr>
            <c:extLst xmlns:c16r2="http://schemas.microsoft.com/office/drawing/2015/06/chart">
              <c:ext xmlns:c16="http://schemas.microsoft.com/office/drawing/2014/chart" uri="{C3380CC4-5D6E-409C-BE32-E72D297353CC}">
                <c16:uniqueId val="{00000001-4B63-4C24-9339-6D96AACB106B}"/>
              </c:ext>
            </c:extLst>
          </c:dPt>
          <c:dLbls>
            <c:dLbl>
              <c:idx val="0"/>
              <c:layout>
                <c:manualLayout>
                  <c:x val="-7.3273903992433148E-18"/>
                  <c:y val="-0.13913046018586522"/>
                </c:manualLayout>
              </c:layout>
              <c:showLegendKey val="0"/>
              <c:showVal val="1"/>
              <c:showCatName val="0"/>
              <c:showSerName val="0"/>
              <c:showPercent val="0"/>
              <c:showBubbleSize val="0"/>
              <c:extLst xmlns:c16r2="http://schemas.microsoft.com/office/drawing/2015/06/chart">
                <c:ext xmlns:c16="http://schemas.microsoft.com/office/drawing/2014/chart" uri="{C3380CC4-5D6E-409C-BE32-E72D297353CC}">
                  <c16:uniqueId val="{00000001-4B63-4C24-9339-6D96AACB106B}"/>
                </c:ext>
                <c:ext xmlns:c15="http://schemas.microsoft.com/office/drawing/2012/chart" uri="{CE6537A1-D6FC-4f65-9D91-7224C49458BB}"/>
              </c:extLst>
            </c:dLbl>
            <c:dLbl>
              <c:idx val="1"/>
              <c:layout>
                <c:manualLayout>
                  <c:x val="0"/>
                  <c:y val="-0.30608701240890335"/>
                </c:manualLayout>
              </c:layout>
              <c:showLegendKey val="0"/>
              <c:showVal val="1"/>
              <c:showCatName val="0"/>
              <c:showSerName val="0"/>
              <c:showPercent val="0"/>
              <c:showBubbleSize val="0"/>
              <c:extLst xmlns:c16r2="http://schemas.microsoft.com/office/drawing/2015/06/chart">
                <c:ext xmlns:c16="http://schemas.microsoft.com/office/drawing/2014/chart" uri="{C3380CC4-5D6E-409C-BE32-E72D297353CC}">
                  <c16:uniqueId val="{00000002-4B63-4C24-9339-6D96AACB106B}"/>
                </c:ext>
                <c:ext xmlns:c15="http://schemas.microsoft.com/office/drawing/2012/chart" uri="{CE6537A1-D6FC-4f65-9D91-7224C49458BB}"/>
              </c:extLst>
            </c:dLbl>
            <c:dLbl>
              <c:idx val="2"/>
              <c:layout>
                <c:manualLayout>
                  <c:x val="-5.8619123193946519E-17"/>
                  <c:y val="-0.28753628438412132"/>
                </c:manualLayout>
              </c:layout>
              <c:showLegendKey val="0"/>
              <c:showVal val="1"/>
              <c:showCatName val="0"/>
              <c:showSerName val="0"/>
              <c:showPercent val="0"/>
              <c:showBubbleSize val="0"/>
              <c:extLst xmlns:c16r2="http://schemas.microsoft.com/office/drawing/2015/06/chart">
                <c:ext xmlns:c16="http://schemas.microsoft.com/office/drawing/2014/chart" uri="{C3380CC4-5D6E-409C-BE32-E72D297353CC}">
                  <c16:uniqueId val="{00000003-4B63-4C24-9339-6D96AACB106B}"/>
                </c:ext>
                <c:ext xmlns:c15="http://schemas.microsoft.com/office/drawing/2012/chart" uri="{CE6537A1-D6FC-4f65-9D91-7224C49458BB}"/>
              </c:extLst>
            </c:dLbl>
            <c:dLbl>
              <c:idx val="3"/>
              <c:layout>
                <c:manualLayout>
                  <c:x val="0"/>
                  <c:y val="-0.1901449622540157"/>
                </c:manualLayout>
              </c:layout>
              <c:showLegendKey val="0"/>
              <c:showVal val="1"/>
              <c:showCatName val="0"/>
              <c:showSerName val="0"/>
              <c:showPercent val="0"/>
              <c:showBubbleSize val="0"/>
              <c:extLst xmlns:c16r2="http://schemas.microsoft.com/office/drawing/2015/06/chart">
                <c:ext xmlns:c16="http://schemas.microsoft.com/office/drawing/2014/chart" uri="{C3380CC4-5D6E-409C-BE32-E72D297353CC}">
                  <c16:uniqueId val="{00000004-4B63-4C24-9339-6D96AACB106B}"/>
                </c:ext>
                <c:ext xmlns:c15="http://schemas.microsoft.com/office/drawing/2012/chart" uri="{CE6537A1-D6FC-4f65-9D91-7224C49458BB}"/>
              </c:extLst>
            </c:dLbl>
            <c:dLbl>
              <c:idx val="4"/>
              <c:layout>
                <c:manualLayout>
                  <c:x val="0"/>
                  <c:y val="-0.19942032626640679"/>
                </c:manualLayout>
              </c:layout>
              <c:showLegendKey val="0"/>
              <c:showVal val="1"/>
              <c:showCatName val="0"/>
              <c:showSerName val="0"/>
              <c:showPercent val="0"/>
              <c:showBubbleSize val="0"/>
              <c:extLst xmlns:c16r2="http://schemas.microsoft.com/office/drawing/2015/06/chart">
                <c:ext xmlns:c16="http://schemas.microsoft.com/office/drawing/2014/chart" uri="{C3380CC4-5D6E-409C-BE32-E72D297353CC}">
                  <c16:uniqueId val="{00000005-4B63-4C24-9339-6D96AACB106B}"/>
                </c:ext>
                <c:ext xmlns:c15="http://schemas.microsoft.com/office/drawing/2012/chart" uri="{CE6537A1-D6FC-4f65-9D91-7224C49458BB}"/>
              </c:extLst>
            </c:dLbl>
            <c:dLbl>
              <c:idx val="5"/>
              <c:layout>
                <c:manualLayout>
                  <c:x val="-1.1723824638789304E-16"/>
                  <c:y val="-0.31536237642129439"/>
                </c:manualLayout>
              </c:layout>
              <c:showLegendKey val="0"/>
              <c:showVal val="1"/>
              <c:showCatName val="0"/>
              <c:showSerName val="0"/>
              <c:showPercent val="0"/>
              <c:showBubbleSize val="0"/>
              <c:extLst xmlns:c16r2="http://schemas.microsoft.com/office/drawing/2015/06/chart">
                <c:ext xmlns:c16="http://schemas.microsoft.com/office/drawing/2014/chart" uri="{C3380CC4-5D6E-409C-BE32-E72D297353CC}">
                  <c16:uniqueId val="{00000006-4B63-4C24-9339-6D96AACB106B}"/>
                </c:ext>
                <c:ext xmlns:c15="http://schemas.microsoft.com/office/drawing/2012/chart" uri="{CE6537A1-D6FC-4f65-9D91-7224C49458BB}"/>
              </c:extLst>
            </c:dLbl>
            <c:dLbl>
              <c:idx val="6"/>
              <c:layout>
                <c:manualLayout>
                  <c:x val="0"/>
                  <c:y val="-0.1947826442602113"/>
                </c:manualLayout>
              </c:layout>
              <c:showLegendKey val="0"/>
              <c:showVal val="1"/>
              <c:showCatName val="0"/>
              <c:showSerName val="0"/>
              <c:showPercent val="0"/>
              <c:showBubbleSize val="0"/>
              <c:extLst xmlns:c16r2="http://schemas.microsoft.com/office/drawing/2015/06/chart">
                <c:ext xmlns:c16="http://schemas.microsoft.com/office/drawing/2014/chart" uri="{C3380CC4-5D6E-409C-BE32-E72D297353CC}">
                  <c16:uniqueId val="{00000007-4B63-4C24-9339-6D96AACB106B}"/>
                </c:ext>
                <c:ext xmlns:c15="http://schemas.microsoft.com/office/drawing/2012/chart" uri="{CE6537A1-D6FC-4f65-9D91-7224C49458BB}"/>
              </c:extLst>
            </c:dLbl>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mn-cs"/>
                  </a:defRPr>
                </a:pPr>
                <a:endParaRPr lang="ja-JP"/>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グラフ!$B$7:$H$7</c:f>
              <c:strCache>
                <c:ptCount val="7"/>
                <c:pt idx="0">
                  <c:v>大阪</c:v>
                </c:pt>
                <c:pt idx="1">
                  <c:v>名古屋</c:v>
                </c:pt>
                <c:pt idx="2">
                  <c:v>神戸</c:v>
                </c:pt>
                <c:pt idx="3">
                  <c:v>京都</c:v>
                </c:pt>
                <c:pt idx="4">
                  <c:v>横浜</c:v>
                </c:pt>
                <c:pt idx="5">
                  <c:v>福岡</c:v>
                </c:pt>
                <c:pt idx="6">
                  <c:v>東京</c:v>
                </c:pt>
              </c:strCache>
            </c:strRef>
          </c:cat>
          <c:val>
            <c:numRef>
              <c:f>グラフ!$B$9:$H$9</c:f>
              <c:numCache>
                <c:formatCode>General</c:formatCode>
                <c:ptCount val="7"/>
                <c:pt idx="0">
                  <c:v>30</c:v>
                </c:pt>
                <c:pt idx="1">
                  <c:v>55</c:v>
                </c:pt>
                <c:pt idx="2">
                  <c:v>53</c:v>
                </c:pt>
                <c:pt idx="3">
                  <c:v>38</c:v>
                </c:pt>
                <c:pt idx="4">
                  <c:v>39</c:v>
                </c:pt>
                <c:pt idx="5">
                  <c:v>58</c:v>
                </c:pt>
                <c:pt idx="6">
                  <c:v>39</c:v>
                </c:pt>
              </c:numCache>
            </c:numRef>
          </c:val>
          <c:extLst xmlns:c16r2="http://schemas.microsoft.com/office/drawing/2015/06/chart">
            <c:ext xmlns:c16="http://schemas.microsoft.com/office/drawing/2014/chart" uri="{C3380CC4-5D6E-409C-BE32-E72D297353CC}">
              <c16:uniqueId val="{00000008-4B63-4C24-9339-6D96AACB106B}"/>
            </c:ext>
          </c:extLst>
        </c:ser>
        <c:dLbls>
          <c:showLegendKey val="0"/>
          <c:showVal val="0"/>
          <c:showCatName val="0"/>
          <c:showSerName val="0"/>
          <c:showPercent val="0"/>
          <c:showBubbleSize val="0"/>
        </c:dLbls>
        <c:gapWidth val="60"/>
        <c:overlap val="100"/>
        <c:axId val="459243304"/>
        <c:axId val="459243696"/>
      </c:barChart>
      <c:catAx>
        <c:axId val="459243304"/>
        <c:scaling>
          <c:orientation val="minMax"/>
        </c:scaling>
        <c:delete val="0"/>
        <c:axPos val="b"/>
        <c:numFmt formatCode="General" sourceLinked="1"/>
        <c:majorTickMark val="in"/>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800" b="0" i="0" u="none" strike="noStrike" kern="1200" baseline="0">
                <a:solidFill>
                  <a:schemeClr val="tx1">
                    <a:lumMod val="65000"/>
                    <a:lumOff val="35000"/>
                  </a:schemeClr>
                </a:solidFill>
                <a:latin typeface="+mn-lt"/>
                <a:ea typeface="+mn-ea"/>
                <a:cs typeface="+mn-cs"/>
              </a:defRPr>
            </a:pPr>
            <a:endParaRPr lang="ja-JP"/>
          </a:p>
        </c:txPr>
        <c:crossAx val="459243696"/>
        <c:crosses val="autoZero"/>
        <c:auto val="1"/>
        <c:lblAlgn val="ctr"/>
        <c:lblOffset val="100"/>
        <c:noMultiLvlLbl val="0"/>
      </c:catAx>
      <c:valAx>
        <c:axId val="459243696"/>
        <c:scaling>
          <c:orientation val="minMax"/>
        </c:scaling>
        <c:delete val="1"/>
        <c:axPos val="l"/>
        <c:numFmt formatCode="General" sourceLinked="1"/>
        <c:majorTickMark val="out"/>
        <c:minorTickMark val="none"/>
        <c:tickLblPos val="nextTo"/>
        <c:crossAx val="459243304"/>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ja-JP"/>
    </a:p>
  </c:txPr>
  <c:externalData r:id="rId3">
    <c:autoUpdate val="0"/>
  </c:externalData>
</c:chartSpace>
</file>

<file path=ppt/charts/chart16.xml><?xml version="1.0" encoding="utf-8"?>
<c:chartSpace xmlns:c="http://schemas.openxmlformats.org/drawingml/2006/chart" xmlns:a="http://schemas.openxmlformats.org/drawingml/2006/main" xmlns:r="http://schemas.openxmlformats.org/officeDocument/2006/relationships">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8.1845207000358008E-3"/>
          <c:y val="0"/>
          <c:w val="0.99548304435911772"/>
          <c:h val="0.91109746180028972"/>
        </c:manualLayout>
      </c:layout>
      <c:barChart>
        <c:barDir val="col"/>
        <c:grouping val="stacked"/>
        <c:varyColors val="0"/>
        <c:ser>
          <c:idx val="0"/>
          <c:order val="0"/>
          <c:spPr>
            <a:solidFill>
              <a:schemeClr val="bg1"/>
            </a:solidFill>
            <a:ln>
              <a:solidFill>
                <a:sysClr val="windowText" lastClr="000000"/>
              </a:solidFill>
            </a:ln>
            <a:effectLst/>
          </c:spPr>
          <c:invertIfNegative val="0"/>
          <c:dPt>
            <c:idx val="0"/>
            <c:invertIfNegative val="0"/>
            <c:bubble3D val="0"/>
            <c:spPr>
              <a:solidFill>
                <a:schemeClr val="bg1">
                  <a:lumMod val="85000"/>
                </a:schemeClr>
              </a:solidFill>
              <a:ln>
                <a:solidFill>
                  <a:sysClr val="windowText" lastClr="000000"/>
                </a:solidFill>
              </a:ln>
              <a:effectLst/>
            </c:spPr>
            <c:extLst xmlns:c16r2="http://schemas.microsoft.com/office/drawing/2015/06/chart">
              <c:ext xmlns:c16="http://schemas.microsoft.com/office/drawing/2014/chart" uri="{C3380CC4-5D6E-409C-BE32-E72D297353CC}">
                <c16:uniqueId val="{00000001-2762-42DE-AAAA-C2FD498CB298}"/>
              </c:ext>
            </c:extLst>
          </c:dPt>
          <c:dLbls>
            <c:dLbl>
              <c:idx val="1"/>
              <c:layout>
                <c:manualLayout>
                  <c:x val="0"/>
                  <c:y val="-0.37101456049564041"/>
                </c:manualLayout>
              </c:layout>
              <c:showLegendKey val="0"/>
              <c:showVal val="1"/>
              <c:showCatName val="0"/>
              <c:showSerName val="0"/>
              <c:showPercent val="0"/>
              <c:showBubbleSize val="0"/>
              <c:extLst xmlns:c16r2="http://schemas.microsoft.com/office/drawing/2015/06/chart">
                <c:ext xmlns:c16="http://schemas.microsoft.com/office/drawing/2014/chart" uri="{C3380CC4-5D6E-409C-BE32-E72D297353CC}">
                  <c16:uniqueId val="{00000002-2762-42DE-AAAA-C2FD498CB298}"/>
                </c:ext>
                <c:ext xmlns:c15="http://schemas.microsoft.com/office/drawing/2012/chart" uri="{CE6537A1-D6FC-4f65-9D91-7224C49458BB}"/>
              </c:extLst>
            </c:dLbl>
            <c:dLbl>
              <c:idx val="2"/>
              <c:layout>
                <c:manualLayout>
                  <c:x val="0"/>
                  <c:y val="-0.22724641830357975"/>
                </c:manualLayout>
              </c:layout>
              <c:showLegendKey val="0"/>
              <c:showVal val="1"/>
              <c:showCatName val="0"/>
              <c:showSerName val="0"/>
              <c:showPercent val="0"/>
              <c:showBubbleSize val="0"/>
              <c:extLst xmlns:c16r2="http://schemas.microsoft.com/office/drawing/2015/06/chart">
                <c:ext xmlns:c16="http://schemas.microsoft.com/office/drawing/2014/chart" uri="{C3380CC4-5D6E-409C-BE32-E72D297353CC}">
                  <c16:uniqueId val="{00000003-2762-42DE-AAAA-C2FD498CB298}"/>
                </c:ext>
                <c:ext xmlns:c15="http://schemas.microsoft.com/office/drawing/2012/chart" uri="{CE6537A1-D6FC-4f65-9D91-7224C49458BB}"/>
              </c:extLst>
            </c:dLbl>
            <c:dLbl>
              <c:idx val="3"/>
              <c:layout>
                <c:manualLayout>
                  <c:x val="-5.8619123193946519E-17"/>
                  <c:y val="-0.13913046018586514"/>
                </c:manualLayout>
              </c:layout>
              <c:showLegendKey val="0"/>
              <c:showVal val="1"/>
              <c:showCatName val="0"/>
              <c:showSerName val="0"/>
              <c:showPercent val="0"/>
              <c:showBubbleSize val="0"/>
              <c:extLst xmlns:c16r2="http://schemas.microsoft.com/office/drawing/2015/06/chart">
                <c:ext xmlns:c16="http://schemas.microsoft.com/office/drawing/2014/chart" uri="{C3380CC4-5D6E-409C-BE32-E72D297353CC}">
                  <c16:uniqueId val="{00000004-2762-42DE-AAAA-C2FD498CB298}"/>
                </c:ext>
                <c:ext xmlns:c15="http://schemas.microsoft.com/office/drawing/2012/chart" uri="{CE6537A1-D6FC-4f65-9D91-7224C49458BB}"/>
              </c:extLst>
            </c:dLbl>
            <c:dLbl>
              <c:idx val="4"/>
              <c:layout>
                <c:manualLayout>
                  <c:x val="0"/>
                  <c:y val="-0.18086959824162469"/>
                </c:manualLayout>
              </c:layout>
              <c:showLegendKey val="0"/>
              <c:showVal val="1"/>
              <c:showCatName val="0"/>
              <c:showSerName val="0"/>
              <c:showPercent val="0"/>
              <c:showBubbleSize val="0"/>
              <c:extLst xmlns:c16r2="http://schemas.microsoft.com/office/drawing/2015/06/chart">
                <c:ext xmlns:c16="http://schemas.microsoft.com/office/drawing/2014/chart" uri="{C3380CC4-5D6E-409C-BE32-E72D297353CC}">
                  <c16:uniqueId val="{00000005-2762-42DE-AAAA-C2FD498CB298}"/>
                </c:ext>
                <c:ext xmlns:c15="http://schemas.microsoft.com/office/drawing/2012/chart" uri="{CE6537A1-D6FC-4f65-9D91-7224C49458BB}"/>
              </c:extLst>
            </c:dLbl>
            <c:dLbl>
              <c:idx val="5"/>
              <c:layout>
                <c:manualLayout>
                  <c:x val="0"/>
                  <c:y val="-0.1159420501548877"/>
                </c:manualLayout>
              </c:layout>
              <c:showLegendKey val="0"/>
              <c:showVal val="1"/>
              <c:showCatName val="0"/>
              <c:showSerName val="0"/>
              <c:showPercent val="0"/>
              <c:showBubbleSize val="0"/>
              <c:extLst xmlns:c16r2="http://schemas.microsoft.com/office/drawing/2015/06/chart">
                <c:ext xmlns:c16="http://schemas.microsoft.com/office/drawing/2014/chart" uri="{C3380CC4-5D6E-409C-BE32-E72D297353CC}">
                  <c16:uniqueId val="{00000006-2762-42DE-AAAA-C2FD498CB298}"/>
                </c:ext>
                <c:ext xmlns:c15="http://schemas.microsoft.com/office/drawing/2012/chart" uri="{CE6537A1-D6FC-4f65-9D91-7224C49458BB}"/>
              </c:extLst>
            </c:dLbl>
            <c:dLbl>
              <c:idx val="6"/>
              <c:layout>
                <c:manualLayout>
                  <c:x val="0"/>
                  <c:y val="-0.13913046018586522"/>
                </c:manualLayout>
              </c:layout>
              <c:showLegendKey val="0"/>
              <c:showVal val="1"/>
              <c:showCatName val="0"/>
              <c:showSerName val="0"/>
              <c:showPercent val="0"/>
              <c:showBubbleSize val="0"/>
              <c:extLst xmlns:c16r2="http://schemas.microsoft.com/office/drawing/2015/06/chart">
                <c:ext xmlns:c16="http://schemas.microsoft.com/office/drawing/2014/chart" uri="{C3380CC4-5D6E-409C-BE32-E72D297353CC}">
                  <c16:uniqueId val="{00000007-2762-42DE-AAAA-C2FD498CB298}"/>
                </c:ext>
                <c:ext xmlns:c15="http://schemas.microsoft.com/office/drawing/2012/chart" uri="{CE6537A1-D6FC-4f65-9D91-7224C49458BB}"/>
              </c:extLst>
            </c:dLbl>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mn-cs"/>
                  </a:defRPr>
                </a:pPr>
                <a:endParaRPr lang="ja-JP"/>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グラフ!$B$7:$H$7</c:f>
              <c:strCache>
                <c:ptCount val="7"/>
                <c:pt idx="0">
                  <c:v>大阪</c:v>
                </c:pt>
                <c:pt idx="1">
                  <c:v>名古屋</c:v>
                </c:pt>
                <c:pt idx="2">
                  <c:v>神戸</c:v>
                </c:pt>
                <c:pt idx="3">
                  <c:v>京都</c:v>
                </c:pt>
                <c:pt idx="4">
                  <c:v>横浜</c:v>
                </c:pt>
                <c:pt idx="5">
                  <c:v>福岡</c:v>
                </c:pt>
                <c:pt idx="6">
                  <c:v>東京</c:v>
                </c:pt>
              </c:strCache>
            </c:strRef>
          </c:cat>
          <c:val>
            <c:numRef>
              <c:f>グラフ!$B$8:$H$8</c:f>
              <c:numCache>
                <c:formatCode>General</c:formatCode>
                <c:ptCount val="7"/>
                <c:pt idx="0">
                  <c:v>17</c:v>
                </c:pt>
                <c:pt idx="1">
                  <c:v>154</c:v>
                </c:pt>
                <c:pt idx="2">
                  <c:v>98</c:v>
                </c:pt>
                <c:pt idx="3">
                  <c:v>71</c:v>
                </c:pt>
                <c:pt idx="4">
                  <c:v>85</c:v>
                </c:pt>
                <c:pt idx="5">
                  <c:v>59</c:v>
                </c:pt>
                <c:pt idx="6">
                  <c:v>67</c:v>
                </c:pt>
              </c:numCache>
            </c:numRef>
          </c:val>
          <c:extLst xmlns:c16r2="http://schemas.microsoft.com/office/drawing/2015/06/chart">
            <c:ext xmlns:c16="http://schemas.microsoft.com/office/drawing/2014/chart" uri="{C3380CC4-5D6E-409C-BE32-E72D297353CC}">
              <c16:uniqueId val="{00000008-2762-42DE-AAAA-C2FD498CB298}"/>
            </c:ext>
          </c:extLst>
        </c:ser>
        <c:dLbls>
          <c:showLegendKey val="0"/>
          <c:showVal val="0"/>
          <c:showCatName val="0"/>
          <c:showSerName val="0"/>
          <c:showPercent val="0"/>
          <c:showBubbleSize val="0"/>
        </c:dLbls>
        <c:gapWidth val="60"/>
        <c:overlap val="100"/>
        <c:axId val="459244872"/>
        <c:axId val="459245264"/>
      </c:barChart>
      <c:catAx>
        <c:axId val="459244872"/>
        <c:scaling>
          <c:orientation val="minMax"/>
        </c:scaling>
        <c:delete val="0"/>
        <c:axPos val="b"/>
        <c:numFmt formatCode="General" sourceLinked="1"/>
        <c:majorTickMark val="in"/>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800" b="0" i="0" u="none" strike="noStrike" kern="1200" baseline="0">
                <a:solidFill>
                  <a:schemeClr val="tx1">
                    <a:lumMod val="65000"/>
                    <a:lumOff val="35000"/>
                  </a:schemeClr>
                </a:solidFill>
                <a:latin typeface="+mn-lt"/>
                <a:ea typeface="+mn-ea"/>
                <a:cs typeface="+mn-cs"/>
              </a:defRPr>
            </a:pPr>
            <a:endParaRPr lang="ja-JP"/>
          </a:p>
        </c:txPr>
        <c:crossAx val="459245264"/>
        <c:crosses val="autoZero"/>
        <c:auto val="1"/>
        <c:lblAlgn val="ctr"/>
        <c:lblOffset val="100"/>
        <c:noMultiLvlLbl val="0"/>
      </c:catAx>
      <c:valAx>
        <c:axId val="459245264"/>
        <c:scaling>
          <c:orientation val="minMax"/>
          <c:max val="160"/>
        </c:scaling>
        <c:delete val="1"/>
        <c:axPos val="l"/>
        <c:numFmt formatCode="General" sourceLinked="1"/>
        <c:majorTickMark val="out"/>
        <c:minorTickMark val="none"/>
        <c:tickLblPos val="nextTo"/>
        <c:crossAx val="459244872"/>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ja-JP"/>
    </a:p>
  </c:txPr>
  <c:externalData r:id="rId3">
    <c:autoUpdate val="0"/>
  </c:externalData>
</c:chartSpace>
</file>

<file path=ppt/charts/chart17.xml><?xml version="1.0" encoding="utf-8"?>
<c:chartSpace xmlns:c="http://schemas.openxmlformats.org/drawingml/2006/chart" xmlns:a="http://schemas.openxmlformats.org/drawingml/2006/main" xmlns:r="http://schemas.openxmlformats.org/officeDocument/2006/relationships">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050" b="0" i="0" u="none" strike="noStrike" kern="1200" spc="0" baseline="0">
                <a:solidFill>
                  <a:schemeClr val="tx1">
                    <a:lumMod val="65000"/>
                    <a:lumOff val="35000"/>
                  </a:schemeClr>
                </a:solidFill>
                <a:latin typeface="+mn-lt"/>
                <a:ea typeface="+mn-ea"/>
                <a:cs typeface="+mn-cs"/>
              </a:defRPr>
            </a:pPr>
            <a:r>
              <a:rPr lang="ja-JP" altLang="en-US" sz="1050" b="0" dirty="0">
                <a:solidFill>
                  <a:schemeClr val="tx1"/>
                </a:solidFill>
              </a:rPr>
              <a:t>［園児数構成比］</a:t>
            </a:r>
          </a:p>
        </c:rich>
      </c:tx>
      <c:layout>
        <c:manualLayout>
          <c:xMode val="edge"/>
          <c:yMode val="edge"/>
          <c:x val="1.6291939784468395E-2"/>
          <c:y val="2.1845934013444354E-2"/>
        </c:manualLayout>
      </c:layout>
      <c:overlay val="0"/>
      <c:spPr>
        <a:noFill/>
        <a:ln>
          <a:noFill/>
        </a:ln>
        <a:effectLst/>
      </c:spPr>
      <c:txPr>
        <a:bodyPr rot="0" spcFirstLastPara="1" vertOverflow="ellipsis" vert="horz" wrap="square" anchor="ctr" anchorCtr="1"/>
        <a:lstStyle/>
        <a:p>
          <a:pPr>
            <a:defRPr sz="1050" b="0" i="0" u="none" strike="noStrike" kern="1200" spc="0" baseline="0">
              <a:solidFill>
                <a:schemeClr val="tx1">
                  <a:lumMod val="65000"/>
                  <a:lumOff val="35000"/>
                </a:schemeClr>
              </a:solidFill>
              <a:latin typeface="+mn-lt"/>
              <a:ea typeface="+mn-ea"/>
              <a:cs typeface="+mn-cs"/>
            </a:defRPr>
          </a:pPr>
          <a:endParaRPr lang="ja-JP"/>
        </a:p>
      </c:txPr>
    </c:title>
    <c:autoTitleDeleted val="0"/>
    <c:plotArea>
      <c:layout>
        <c:manualLayout>
          <c:layoutTarget val="inner"/>
          <c:xMode val="edge"/>
          <c:yMode val="edge"/>
          <c:x val="0.11567927637669889"/>
          <c:y val="0.21427606535506863"/>
          <c:w val="0.83728891234307312"/>
          <c:h val="0.6623996877206777"/>
        </c:manualLayout>
      </c:layout>
      <c:barChart>
        <c:barDir val="col"/>
        <c:grouping val="percentStacked"/>
        <c:varyColors val="0"/>
        <c:ser>
          <c:idx val="0"/>
          <c:order val="0"/>
          <c:tx>
            <c:strRef>
              <c:f>Sheet1!$B$1</c:f>
              <c:strCache>
                <c:ptCount val="1"/>
                <c:pt idx="0">
                  <c:v>市立</c:v>
                </c:pt>
              </c:strCache>
            </c:strRef>
          </c:tx>
          <c:spPr>
            <a:solidFill>
              <a:srgbClr val="FFFF66"/>
            </a:solidFill>
            <a:ln>
              <a:solidFill>
                <a:schemeClr val="tx1"/>
              </a:solidFill>
            </a:ln>
            <a:effectLst/>
          </c:spPr>
          <c:invertIfNegative val="0"/>
          <c:dLbls>
            <c:dLbl>
              <c:idx val="0"/>
              <c:layout>
                <c:manualLayout>
                  <c:x val="0.17257862552309003"/>
                  <c:y val="-1.9124256070470032E-2"/>
                </c:manualLayout>
              </c:layout>
              <c:tx>
                <c:rich>
                  <a:bodyPr rot="0" spcFirstLastPara="1" vertOverflow="clip" horzOverflow="clip" vert="horz" wrap="square" lIns="38100" tIns="19050" rIns="38100" bIns="19050" anchor="ctr" anchorCtr="1">
                    <a:noAutofit/>
                  </a:bodyPr>
                  <a:lstStyle/>
                  <a:p>
                    <a:pPr>
                      <a:defRPr sz="1050" b="1" i="0" u="none" strike="noStrike" kern="1200" baseline="0">
                        <a:solidFill>
                          <a:schemeClr val="dk1">
                            <a:lumMod val="65000"/>
                            <a:lumOff val="35000"/>
                          </a:schemeClr>
                        </a:solidFill>
                        <a:latin typeface="+mn-lt"/>
                        <a:ea typeface="+mn-ea"/>
                        <a:cs typeface="+mn-cs"/>
                      </a:defRPr>
                    </a:pPr>
                    <a:fld id="{66D1F0DD-27EA-4BF0-9206-722966A4BC78}" type="VALUE">
                      <a:rPr lang="en-US" altLang="ja-JP" sz="1050" b="1" baseline="0" smtClean="0"/>
                      <a:pPr>
                        <a:defRPr sz="1050" b="1"/>
                      </a:pPr>
                      <a:t>[値]</a:t>
                    </a:fld>
                    <a:endParaRPr lang="ja-JP" altLang="en-US"/>
                  </a:p>
                </c:rich>
              </c:tx>
              <c:spPr>
                <a:solidFill>
                  <a:prstClr val="white"/>
                </a:solidFill>
                <a:ln w="9525">
                  <a:solidFill>
                    <a:prstClr val="black"/>
                  </a:solidFill>
                </a:ln>
                <a:effectLst/>
              </c:spPr>
              <c:txPr>
                <a:bodyPr rot="0" spcFirstLastPara="1" vertOverflow="clip" horzOverflow="clip" vert="horz" wrap="square" lIns="38100" tIns="19050" rIns="38100" bIns="19050" anchor="ctr" anchorCtr="1">
                  <a:noAutofit/>
                </a:bodyPr>
                <a:lstStyle/>
                <a:p>
                  <a:pPr>
                    <a:defRPr sz="1050" b="1" i="0" u="none" strike="noStrike" kern="1200" baseline="0">
                      <a:solidFill>
                        <a:schemeClr val="dk1">
                          <a:lumMod val="65000"/>
                          <a:lumOff val="35000"/>
                        </a:schemeClr>
                      </a:solidFill>
                      <a:latin typeface="+mn-lt"/>
                      <a:ea typeface="+mn-ea"/>
                      <a:cs typeface="+mn-cs"/>
                    </a:defRPr>
                  </a:pPr>
                  <a:endParaRPr lang="ja-JP"/>
                </a:p>
              </c:txPr>
              <c:showLegendKey val="0"/>
              <c:showVal val="1"/>
              <c:showCatName val="1"/>
              <c:showSerName val="0"/>
              <c:showPercent val="0"/>
              <c:showBubbleSize val="0"/>
              <c:extLst xmlns:c16r2="http://schemas.microsoft.com/office/drawing/2015/06/chart">
                <c:ext xmlns:c16="http://schemas.microsoft.com/office/drawing/2014/chart" uri="{C3380CC4-5D6E-409C-BE32-E72D297353CC}">
                  <c16:uniqueId val="{00000000-F258-454D-B8AD-AAA465E89CA2}"/>
                </c:ext>
                <c:ext xmlns:c15="http://schemas.microsoft.com/office/drawing/2012/chart" uri="{CE6537A1-D6FC-4f65-9D91-7224C49458BB}">
                  <c15:spPr xmlns:c15="http://schemas.microsoft.com/office/drawing/2012/chart">
                    <a:prstGeom prst="wedgeRectCallout">
                      <a:avLst/>
                    </a:prstGeom>
                    <a:noFill/>
                    <a:ln>
                      <a:noFill/>
                    </a:ln>
                  </c15:spPr>
                  <c15:layout>
                    <c:manualLayout>
                      <c:w val="0.12498611265414954"/>
                      <c:h val="0.12778068777448129"/>
                    </c:manualLayout>
                  </c15:layout>
                  <c15:dlblFieldTable/>
                  <c15:showDataLabelsRange val="0"/>
                </c:ext>
              </c:extLst>
            </c:dLbl>
            <c:dLbl>
              <c:idx val="1"/>
              <c:layout>
                <c:manualLayout>
                  <c:x val="0.17515368662741165"/>
                  <c:y val="-2.6183885536899581E-2"/>
                </c:manualLayout>
              </c:layout>
              <c:tx>
                <c:rich>
                  <a:bodyPr rot="0" spcFirstLastPara="1" vertOverflow="clip" horzOverflow="clip" vert="horz" wrap="square" lIns="38100" tIns="19050" rIns="38100" bIns="19050" anchor="ctr" anchorCtr="1">
                    <a:noAutofit/>
                  </a:bodyPr>
                  <a:lstStyle/>
                  <a:p>
                    <a:pPr>
                      <a:defRPr sz="1050" b="0" i="0" u="none" strike="noStrike" kern="1200" baseline="0">
                        <a:solidFill>
                          <a:schemeClr val="dk1">
                            <a:lumMod val="65000"/>
                            <a:lumOff val="35000"/>
                          </a:schemeClr>
                        </a:solidFill>
                        <a:latin typeface="+mn-lt"/>
                        <a:ea typeface="+mn-ea"/>
                        <a:cs typeface="+mn-cs"/>
                      </a:defRPr>
                    </a:pPr>
                    <a:fld id="{262325D9-A386-4A50-BE45-B2F45C1FC173}" type="VALUE">
                      <a:rPr lang="en-US" altLang="ja-JP" b="1" baseline="0" smtClean="0"/>
                      <a:pPr>
                        <a:defRPr sz="1050"/>
                      </a:pPr>
                      <a:t>[値]</a:t>
                    </a:fld>
                    <a:endParaRPr lang="ja-JP" altLang="en-US"/>
                  </a:p>
                </c:rich>
              </c:tx>
              <c:spPr>
                <a:solidFill>
                  <a:prstClr val="white"/>
                </a:solidFill>
                <a:ln w="9525">
                  <a:solidFill>
                    <a:prstClr val="black"/>
                  </a:solidFill>
                </a:ln>
                <a:effectLst/>
              </c:spPr>
              <c:txPr>
                <a:bodyPr rot="0" spcFirstLastPara="1" vertOverflow="clip" horzOverflow="clip" vert="horz" wrap="square" lIns="38100" tIns="19050" rIns="38100" bIns="19050" anchor="ctr" anchorCtr="1">
                  <a:noAutofit/>
                </a:bodyPr>
                <a:lstStyle/>
                <a:p>
                  <a:pPr>
                    <a:defRPr sz="1050" b="0" i="0" u="none" strike="noStrike" kern="1200" baseline="0">
                      <a:solidFill>
                        <a:schemeClr val="dk1">
                          <a:lumMod val="65000"/>
                          <a:lumOff val="35000"/>
                        </a:schemeClr>
                      </a:solidFill>
                      <a:latin typeface="+mn-lt"/>
                      <a:ea typeface="+mn-ea"/>
                      <a:cs typeface="+mn-cs"/>
                    </a:defRPr>
                  </a:pPr>
                  <a:endParaRPr lang="ja-JP"/>
                </a:p>
              </c:txPr>
              <c:showLegendKey val="0"/>
              <c:showVal val="1"/>
              <c:showCatName val="1"/>
              <c:showSerName val="0"/>
              <c:showPercent val="0"/>
              <c:showBubbleSize val="0"/>
              <c:extLst xmlns:c16r2="http://schemas.microsoft.com/office/drawing/2015/06/chart">
                <c:ext xmlns:c16="http://schemas.microsoft.com/office/drawing/2014/chart" uri="{C3380CC4-5D6E-409C-BE32-E72D297353CC}">
                  <c16:uniqueId val="{00000001-F258-454D-B8AD-AAA465E89CA2}"/>
                </c:ext>
                <c:ext xmlns:c15="http://schemas.microsoft.com/office/drawing/2012/chart" uri="{CE6537A1-D6FC-4f65-9D91-7224C49458BB}">
                  <c15:spPr xmlns:c15="http://schemas.microsoft.com/office/drawing/2012/chart">
                    <a:prstGeom prst="wedgeRectCallout">
                      <a:avLst/>
                    </a:prstGeom>
                    <a:noFill/>
                    <a:ln>
                      <a:noFill/>
                    </a:ln>
                  </c15:spPr>
                  <c15:layout>
                    <c:manualLayout>
                      <c:w val="0.12498611265414954"/>
                      <c:h val="0.12778068777448129"/>
                    </c:manualLayout>
                  </c15:layout>
                  <c15:dlblFieldTable/>
                  <c15:showDataLabelsRange val="0"/>
                </c:ext>
              </c:extLst>
            </c:dLbl>
            <c:spPr>
              <a:solidFill>
                <a:prstClr val="white"/>
              </a:solidFill>
              <a:ln>
                <a:solidFill>
                  <a:prstClr val="black"/>
                </a:solidFill>
              </a:ln>
              <a:effectLst/>
            </c:spPr>
            <c:txPr>
              <a:bodyPr rot="0" spcFirstLastPara="1" vertOverflow="clip" horzOverflow="clip" vert="horz" wrap="square" lIns="38100" tIns="19050" rIns="38100" bIns="19050" anchor="ctr" anchorCtr="1">
                <a:spAutoFit/>
              </a:bodyPr>
              <a:lstStyle/>
              <a:p>
                <a:pPr>
                  <a:defRPr sz="1050" b="0" i="0" u="none" strike="noStrike" kern="1200" baseline="0">
                    <a:solidFill>
                      <a:schemeClr val="dk1">
                        <a:lumMod val="65000"/>
                        <a:lumOff val="35000"/>
                      </a:schemeClr>
                    </a:solidFill>
                    <a:latin typeface="+mn-lt"/>
                    <a:ea typeface="+mn-ea"/>
                    <a:cs typeface="+mn-cs"/>
                  </a:defRPr>
                </a:pPr>
                <a:endParaRPr lang="ja-JP"/>
              </a:p>
            </c:txPr>
            <c:showLegendKey val="0"/>
            <c:showVal val="1"/>
            <c:showCatName val="1"/>
            <c:showSerName val="0"/>
            <c:showPercent val="0"/>
            <c:showBubbleSize val="0"/>
            <c:showLeaderLines val="0"/>
            <c:extLst xmlns:c16r2="http://schemas.microsoft.com/office/drawing/2015/06/chart">
              <c:ext xmlns:c15="http://schemas.microsoft.com/office/drawing/2012/chart" uri="{CE6537A1-D6FC-4f65-9D91-7224C49458BB}">
                <c15:spPr xmlns:c15="http://schemas.microsoft.com/office/drawing/2012/chart">
                  <a:prstGeom prst="wedgeRectCallout">
                    <a:avLst/>
                  </a:prstGeom>
                  <a:noFill/>
                  <a:ln>
                    <a:noFill/>
                  </a:ln>
                </c15:spPr>
                <c15:showLeaderLines val="0"/>
              </c:ext>
            </c:extLst>
          </c:dLbls>
          <c:cat>
            <c:strRef>
              <c:f>Sheet1!$A$2:$A$3</c:f>
              <c:strCache>
                <c:ptCount val="2"/>
                <c:pt idx="0">
                  <c:v>2013年度</c:v>
                </c:pt>
                <c:pt idx="1">
                  <c:v>2017年度</c:v>
                </c:pt>
              </c:strCache>
            </c:strRef>
          </c:cat>
          <c:val>
            <c:numRef>
              <c:f>Sheet1!$B$2:$B$3</c:f>
              <c:numCache>
                <c:formatCode>0.0%</c:formatCode>
                <c:ptCount val="2"/>
                <c:pt idx="0">
                  <c:v>0.17399999999999999</c:v>
                </c:pt>
                <c:pt idx="1">
                  <c:v>0.156</c:v>
                </c:pt>
              </c:numCache>
            </c:numRef>
          </c:val>
          <c:extLst xmlns:c16r2="http://schemas.microsoft.com/office/drawing/2015/06/chart">
            <c:ext xmlns:c16="http://schemas.microsoft.com/office/drawing/2014/chart" uri="{C3380CC4-5D6E-409C-BE32-E72D297353CC}">
              <c16:uniqueId val="{00000002-F258-454D-B8AD-AAA465E89CA2}"/>
            </c:ext>
          </c:extLst>
        </c:ser>
        <c:ser>
          <c:idx val="1"/>
          <c:order val="1"/>
          <c:tx>
            <c:strRef>
              <c:f>Sheet1!$C$1</c:f>
              <c:strCache>
                <c:ptCount val="1"/>
                <c:pt idx="0">
                  <c:v>私立</c:v>
                </c:pt>
              </c:strCache>
            </c:strRef>
          </c:tx>
          <c:spPr>
            <a:solidFill>
              <a:schemeClr val="accent2"/>
            </a:solidFill>
            <a:ln w="3175">
              <a:solidFill>
                <a:schemeClr val="tx1">
                  <a:alpha val="96000"/>
                </a:schemeClr>
              </a:solid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mn-cs"/>
                  </a:defRPr>
                </a:pPr>
                <a:endParaRPr lang="ja-JP"/>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2013年度</c:v>
                </c:pt>
                <c:pt idx="1">
                  <c:v>2017年度</c:v>
                </c:pt>
              </c:strCache>
            </c:strRef>
          </c:cat>
          <c:val>
            <c:numRef>
              <c:f>Sheet1!$C$2:$C$3</c:f>
              <c:numCache>
                <c:formatCode>0.0%</c:formatCode>
                <c:ptCount val="2"/>
                <c:pt idx="0">
                  <c:v>0.82099999999999995</c:v>
                </c:pt>
                <c:pt idx="1">
                  <c:v>0.83899999999999997</c:v>
                </c:pt>
              </c:numCache>
            </c:numRef>
          </c:val>
          <c:extLst xmlns:c16r2="http://schemas.microsoft.com/office/drawing/2015/06/chart">
            <c:ext xmlns:c16="http://schemas.microsoft.com/office/drawing/2014/chart" uri="{C3380CC4-5D6E-409C-BE32-E72D297353CC}">
              <c16:uniqueId val="{00000003-F258-454D-B8AD-AAA465E89CA2}"/>
            </c:ext>
          </c:extLst>
        </c:ser>
        <c:ser>
          <c:idx val="2"/>
          <c:order val="2"/>
          <c:tx>
            <c:strRef>
              <c:f>Sheet1!$D$1</c:f>
              <c:strCache>
                <c:ptCount val="1"/>
                <c:pt idx="0">
                  <c:v>国立</c:v>
                </c:pt>
              </c:strCache>
            </c:strRef>
          </c:tx>
          <c:spPr>
            <a:solidFill>
              <a:schemeClr val="accent3"/>
            </a:solidFill>
            <a:ln>
              <a:solidFill>
                <a:schemeClr val="tx1"/>
              </a:solidFill>
            </a:ln>
            <a:effectLst/>
          </c:spPr>
          <c:invertIfNegative val="0"/>
          <c:dLbls>
            <c:dLbl>
              <c:idx val="0"/>
              <c:layout>
                <c:manualLayout>
                  <c:x val="0.11266223299346002"/>
                  <c:y val="-5.9157926510017736E-2"/>
                </c:manualLayout>
              </c:layout>
              <c:showLegendKey val="1"/>
              <c:showVal val="1"/>
              <c:showCatName val="0"/>
              <c:showSerName val="0"/>
              <c:showPercent val="0"/>
              <c:showBubbleSize val="0"/>
              <c:extLst xmlns:c16r2="http://schemas.microsoft.com/office/drawing/2015/06/chart">
                <c:ext xmlns:c16="http://schemas.microsoft.com/office/drawing/2014/chart" uri="{C3380CC4-5D6E-409C-BE32-E72D297353CC}">
                  <c16:uniqueId val="{00000004-F258-454D-B8AD-AAA465E89CA2}"/>
                </c:ext>
                <c:ext xmlns:c15="http://schemas.microsoft.com/office/drawing/2012/chart" uri="{CE6537A1-D6FC-4f65-9D91-7224C49458BB}"/>
              </c:extLst>
            </c:dLbl>
            <c:dLbl>
              <c:idx val="1"/>
              <c:layout>
                <c:manualLayout>
                  <c:x val="0.11854135080735738"/>
                  <c:y val="-4.732634120801419E-2"/>
                </c:manualLayout>
              </c:layout>
              <c:showLegendKey val="1"/>
              <c:showVal val="1"/>
              <c:showCatName val="0"/>
              <c:showSerName val="0"/>
              <c:showPercent val="0"/>
              <c:showBubbleSize val="0"/>
              <c:extLst xmlns:c16r2="http://schemas.microsoft.com/office/drawing/2015/06/chart">
                <c:ext xmlns:c16="http://schemas.microsoft.com/office/drawing/2014/chart" uri="{C3380CC4-5D6E-409C-BE32-E72D297353CC}">
                  <c16:uniqueId val="{00000005-F258-454D-B8AD-AAA465E89CA2}"/>
                </c:ext>
                <c:ext xmlns:c15="http://schemas.microsoft.com/office/drawing/2012/chart" uri="{CE6537A1-D6FC-4f65-9D91-7224C49458BB}"/>
              </c:extLst>
            </c:dLbl>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mn-cs"/>
                  </a:defRPr>
                </a:pPr>
                <a:endParaRPr lang="ja-JP"/>
              </a:p>
            </c:txPr>
            <c:showLegendKey val="1"/>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2013年度</c:v>
                </c:pt>
                <c:pt idx="1">
                  <c:v>2017年度</c:v>
                </c:pt>
              </c:strCache>
            </c:strRef>
          </c:cat>
          <c:val>
            <c:numRef>
              <c:f>Sheet1!$D$2:$D$3</c:f>
              <c:numCache>
                <c:formatCode>0.0%</c:formatCode>
                <c:ptCount val="2"/>
                <c:pt idx="0">
                  <c:v>5.0000000000000001E-3</c:v>
                </c:pt>
                <c:pt idx="1">
                  <c:v>5.0000000000000001E-3</c:v>
                </c:pt>
              </c:numCache>
            </c:numRef>
          </c:val>
          <c:extLst xmlns:c16r2="http://schemas.microsoft.com/office/drawing/2015/06/chart">
            <c:ext xmlns:c16="http://schemas.microsoft.com/office/drawing/2014/chart" uri="{C3380CC4-5D6E-409C-BE32-E72D297353CC}">
              <c16:uniqueId val="{00000006-F258-454D-B8AD-AAA465E89CA2}"/>
            </c:ext>
          </c:extLst>
        </c:ser>
        <c:dLbls>
          <c:showLegendKey val="0"/>
          <c:showVal val="0"/>
          <c:showCatName val="0"/>
          <c:showSerName val="0"/>
          <c:showPercent val="0"/>
          <c:showBubbleSize val="0"/>
        </c:dLbls>
        <c:gapWidth val="200"/>
        <c:overlap val="100"/>
        <c:axId val="459251144"/>
        <c:axId val="459251536"/>
      </c:barChart>
      <c:catAx>
        <c:axId val="459251144"/>
        <c:scaling>
          <c:orientation val="minMax"/>
        </c:scaling>
        <c:delete val="0"/>
        <c:axPos val="b"/>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endParaRPr lang="ja-JP"/>
          </a:p>
        </c:txPr>
        <c:crossAx val="459251536"/>
        <c:crosses val="autoZero"/>
        <c:auto val="1"/>
        <c:lblAlgn val="ctr"/>
        <c:lblOffset val="100"/>
        <c:noMultiLvlLbl val="0"/>
      </c:catAx>
      <c:valAx>
        <c:axId val="459251536"/>
        <c:scaling>
          <c:orientation val="minMax"/>
        </c:scaling>
        <c:delete val="0"/>
        <c:axPos val="l"/>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ja-JP"/>
          </a:p>
        </c:txPr>
        <c:crossAx val="459251144"/>
        <c:crosses val="autoZero"/>
        <c:crossBetween val="between"/>
      </c:valAx>
      <c:spPr>
        <a:noFill/>
        <a:ln>
          <a:noFill/>
        </a:ln>
        <a:effectLst/>
      </c:spPr>
    </c:plotArea>
    <c:legend>
      <c:legendPos val="b"/>
      <c:layout>
        <c:manualLayout>
          <c:xMode val="edge"/>
          <c:yMode val="edge"/>
          <c:x val="0.67208412028293152"/>
          <c:y val="1.7075213480926926E-2"/>
          <c:w val="0.31472102269052643"/>
          <c:h val="9.9829699701322355E-2"/>
        </c:manualLayout>
      </c:layout>
      <c:overlay val="0"/>
      <c:spPr>
        <a:noFill/>
        <a:ln>
          <a:noFill/>
        </a:ln>
        <a:effectLst/>
      </c:spPr>
      <c:txPr>
        <a:bodyPr rot="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ja-JP"/>
        </a:p>
      </c:txPr>
    </c:legend>
    <c:plotVisOnly val="1"/>
    <c:dispBlanksAs val="gap"/>
    <c:showDLblsOverMax val="0"/>
  </c:chart>
  <c:spPr>
    <a:noFill/>
    <a:ln>
      <a:noFill/>
    </a:ln>
    <a:effectLst/>
  </c:spPr>
  <c:txPr>
    <a:bodyPr/>
    <a:lstStyle/>
    <a:p>
      <a:pPr>
        <a:defRPr/>
      </a:pPr>
      <a:endParaRPr lang="ja-JP"/>
    </a:p>
  </c:txPr>
  <c:externalData r:id="rId3">
    <c:autoUpdate val="0"/>
  </c:externalData>
  <c:userShapes r:id="rId4"/>
</c:chartSpace>
</file>

<file path=ppt/charts/chart18.xml><?xml version="1.0" encoding="utf-8"?>
<c:chartSpace xmlns:c="http://schemas.openxmlformats.org/drawingml/2006/chart" xmlns:a="http://schemas.openxmlformats.org/drawingml/2006/main" xmlns:r="http://schemas.openxmlformats.org/officeDocument/2006/relationships">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5.8004777771971924E-2"/>
          <c:y val="3.365465458086344E-2"/>
          <c:w val="0.92497960135213897"/>
          <c:h val="0.82319574192733969"/>
        </c:manualLayout>
      </c:layout>
      <c:barChart>
        <c:barDir val="col"/>
        <c:grouping val="stacked"/>
        <c:varyColors val="0"/>
        <c:ser>
          <c:idx val="0"/>
          <c:order val="0"/>
          <c:tx>
            <c:strRef>
              <c:f>Sheet1!$B$12</c:f>
              <c:strCache>
                <c:ptCount val="1"/>
                <c:pt idx="0">
                  <c:v>収集輸送部門（技能職員）</c:v>
                </c:pt>
              </c:strCache>
            </c:strRef>
          </c:tx>
          <c:spPr>
            <a:pattFill prst="pct25">
              <a:fgClr>
                <a:schemeClr val="accent1"/>
              </a:fgClr>
              <a:bgClr>
                <a:schemeClr val="bg1"/>
              </a:bgClr>
            </a:pattFill>
            <a:ln>
              <a:solidFill>
                <a:schemeClr val="tx1"/>
              </a:solid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00" b="1" i="0" u="sng" strike="noStrike" kern="1200" baseline="0">
                    <a:solidFill>
                      <a:schemeClr val="tx1">
                        <a:lumMod val="75000"/>
                        <a:lumOff val="25000"/>
                      </a:schemeClr>
                    </a:solidFill>
                    <a:latin typeface="+mn-lt"/>
                    <a:ea typeface="+mn-ea"/>
                    <a:cs typeface="+mn-cs"/>
                  </a:defRPr>
                </a:pPr>
                <a:endParaRPr lang="ja-JP"/>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Sheet1!$C$11:$P$11</c:f>
              <c:strCache>
                <c:ptCount val="14"/>
                <c:pt idx="0">
                  <c:v>2004年度</c:v>
                </c:pt>
                <c:pt idx="1">
                  <c:v>2005年度</c:v>
                </c:pt>
                <c:pt idx="2">
                  <c:v>2006年度</c:v>
                </c:pt>
                <c:pt idx="3">
                  <c:v>2007年度</c:v>
                </c:pt>
                <c:pt idx="4">
                  <c:v>2008年度</c:v>
                </c:pt>
                <c:pt idx="5">
                  <c:v>2009年度</c:v>
                </c:pt>
                <c:pt idx="6">
                  <c:v>2010年度</c:v>
                </c:pt>
                <c:pt idx="7">
                  <c:v>2011年度</c:v>
                </c:pt>
                <c:pt idx="8">
                  <c:v>2012年度</c:v>
                </c:pt>
                <c:pt idx="9">
                  <c:v>2013年度</c:v>
                </c:pt>
                <c:pt idx="10">
                  <c:v>2014年度</c:v>
                </c:pt>
                <c:pt idx="11">
                  <c:v>2015年度</c:v>
                </c:pt>
                <c:pt idx="12">
                  <c:v>2016年度</c:v>
                </c:pt>
                <c:pt idx="13">
                  <c:v>2017年度</c:v>
                </c:pt>
              </c:strCache>
            </c:strRef>
          </c:cat>
          <c:val>
            <c:numRef>
              <c:f>Sheet1!$C$12:$P$12</c:f>
              <c:numCache>
                <c:formatCode>General</c:formatCode>
                <c:ptCount val="14"/>
                <c:pt idx="0">
                  <c:v>2517</c:v>
                </c:pt>
                <c:pt idx="1">
                  <c:v>2483</c:v>
                </c:pt>
                <c:pt idx="2">
                  <c:v>2439</c:v>
                </c:pt>
                <c:pt idx="3">
                  <c:v>2346</c:v>
                </c:pt>
                <c:pt idx="4">
                  <c:v>2291</c:v>
                </c:pt>
                <c:pt idx="5">
                  <c:v>2205</c:v>
                </c:pt>
                <c:pt idx="6">
                  <c:v>2113</c:v>
                </c:pt>
                <c:pt idx="7">
                  <c:v>2034</c:v>
                </c:pt>
                <c:pt idx="8">
                  <c:v>1996</c:v>
                </c:pt>
                <c:pt idx="9">
                  <c:v>1860</c:v>
                </c:pt>
                <c:pt idx="10">
                  <c:v>1808</c:v>
                </c:pt>
                <c:pt idx="11">
                  <c:v>1771</c:v>
                </c:pt>
                <c:pt idx="12">
                  <c:v>1710</c:v>
                </c:pt>
                <c:pt idx="13">
                  <c:v>1657</c:v>
                </c:pt>
              </c:numCache>
            </c:numRef>
          </c:val>
          <c:extLst xmlns:c16r2="http://schemas.microsoft.com/office/drawing/2015/06/chart">
            <c:ext xmlns:c16="http://schemas.microsoft.com/office/drawing/2014/chart" uri="{C3380CC4-5D6E-409C-BE32-E72D297353CC}">
              <c16:uniqueId val="{00000000-8392-4436-94B6-E04A1966BDC2}"/>
            </c:ext>
          </c:extLst>
        </c:ser>
        <c:ser>
          <c:idx val="1"/>
          <c:order val="1"/>
          <c:tx>
            <c:strRef>
              <c:f>Sheet1!$B$13</c:f>
              <c:strCache>
                <c:ptCount val="1"/>
                <c:pt idx="0">
                  <c:v>焼却部門（技能職員）</c:v>
                </c:pt>
              </c:strCache>
            </c:strRef>
          </c:tx>
          <c:spPr>
            <a:pattFill prst="ltHorz">
              <a:fgClr>
                <a:schemeClr val="accent1"/>
              </a:fgClr>
              <a:bgClr>
                <a:schemeClr val="bg1"/>
              </a:bgClr>
            </a:pattFill>
            <a:ln>
              <a:solidFill>
                <a:schemeClr val="tx1"/>
              </a:solidFill>
            </a:ln>
            <a:effectLst/>
          </c:spPr>
          <c:invertIfNegative val="0"/>
          <c:dPt>
            <c:idx val="11"/>
            <c:invertIfNegative val="0"/>
            <c:bubble3D val="0"/>
            <c:spPr>
              <a:pattFill prst="dkVert">
                <a:fgClr>
                  <a:schemeClr val="accent1"/>
                </a:fgClr>
                <a:bgClr>
                  <a:schemeClr val="bg1"/>
                </a:bgClr>
              </a:pattFill>
              <a:ln>
                <a:solidFill>
                  <a:schemeClr val="tx1"/>
                </a:solidFill>
              </a:ln>
              <a:effectLst/>
            </c:spPr>
            <c:extLst xmlns:c16r2="http://schemas.microsoft.com/office/drawing/2015/06/chart">
              <c:ext xmlns:c16="http://schemas.microsoft.com/office/drawing/2014/chart" uri="{C3380CC4-5D6E-409C-BE32-E72D297353CC}">
                <c16:uniqueId val="{00000002-8392-4436-94B6-E04A1966BDC2}"/>
              </c:ext>
            </c:extLst>
          </c:dPt>
          <c:dPt>
            <c:idx val="12"/>
            <c:invertIfNegative val="0"/>
            <c:bubble3D val="0"/>
            <c:spPr>
              <a:pattFill prst="dkVert">
                <a:fgClr>
                  <a:schemeClr val="accent1"/>
                </a:fgClr>
                <a:bgClr>
                  <a:schemeClr val="bg1"/>
                </a:bgClr>
              </a:pattFill>
              <a:ln>
                <a:solidFill>
                  <a:schemeClr val="tx1"/>
                </a:solidFill>
              </a:ln>
              <a:effectLst/>
            </c:spPr>
            <c:extLst xmlns:c16r2="http://schemas.microsoft.com/office/drawing/2015/06/chart">
              <c:ext xmlns:c16="http://schemas.microsoft.com/office/drawing/2014/chart" uri="{C3380CC4-5D6E-409C-BE32-E72D297353CC}">
                <c16:uniqueId val="{00000004-8392-4436-94B6-E04A1966BDC2}"/>
              </c:ext>
            </c:extLst>
          </c:dPt>
          <c:dPt>
            <c:idx val="13"/>
            <c:invertIfNegative val="0"/>
            <c:bubble3D val="0"/>
            <c:spPr>
              <a:pattFill prst="dkVert">
                <a:fgClr>
                  <a:schemeClr val="accent1"/>
                </a:fgClr>
                <a:bgClr>
                  <a:schemeClr val="bg1"/>
                </a:bgClr>
              </a:pattFill>
              <a:ln>
                <a:solidFill>
                  <a:schemeClr val="tx1"/>
                </a:solidFill>
              </a:ln>
              <a:effectLst/>
            </c:spPr>
            <c:extLst xmlns:c16r2="http://schemas.microsoft.com/office/drawing/2015/06/chart">
              <c:ext xmlns:c16="http://schemas.microsoft.com/office/drawing/2014/chart" uri="{C3380CC4-5D6E-409C-BE32-E72D297353CC}">
                <c16:uniqueId val="{00000006-8392-4436-94B6-E04A1966BDC2}"/>
              </c:ext>
            </c:extLst>
          </c:dPt>
          <c:dLbls>
            <c:spPr>
              <a:noFill/>
              <a:ln>
                <a:noFill/>
              </a:ln>
              <a:effectLst/>
            </c:spPr>
            <c:txPr>
              <a:bodyPr rot="0" spcFirstLastPara="1" vertOverflow="ellipsis" vert="horz" wrap="square" lIns="38100" tIns="19050" rIns="38100" bIns="19050" anchor="ctr" anchorCtr="1">
                <a:spAutoFit/>
              </a:bodyPr>
              <a:lstStyle/>
              <a:p>
                <a:pPr>
                  <a:defRPr sz="900" b="1" i="0" u="sng" strike="noStrike" kern="1200" baseline="0">
                    <a:solidFill>
                      <a:schemeClr val="tx1">
                        <a:lumMod val="75000"/>
                        <a:lumOff val="25000"/>
                      </a:schemeClr>
                    </a:solidFill>
                    <a:latin typeface="+mn-lt"/>
                    <a:ea typeface="+mn-ea"/>
                    <a:cs typeface="+mn-cs"/>
                  </a:defRPr>
                </a:pPr>
                <a:endParaRPr lang="ja-JP"/>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Sheet1!$C$11:$P$11</c:f>
              <c:strCache>
                <c:ptCount val="14"/>
                <c:pt idx="0">
                  <c:v>2004年度</c:v>
                </c:pt>
                <c:pt idx="1">
                  <c:v>2005年度</c:v>
                </c:pt>
                <c:pt idx="2">
                  <c:v>2006年度</c:v>
                </c:pt>
                <c:pt idx="3">
                  <c:v>2007年度</c:v>
                </c:pt>
                <c:pt idx="4">
                  <c:v>2008年度</c:v>
                </c:pt>
                <c:pt idx="5">
                  <c:v>2009年度</c:v>
                </c:pt>
                <c:pt idx="6">
                  <c:v>2010年度</c:v>
                </c:pt>
                <c:pt idx="7">
                  <c:v>2011年度</c:v>
                </c:pt>
                <c:pt idx="8">
                  <c:v>2012年度</c:v>
                </c:pt>
                <c:pt idx="9">
                  <c:v>2013年度</c:v>
                </c:pt>
                <c:pt idx="10">
                  <c:v>2014年度</c:v>
                </c:pt>
                <c:pt idx="11">
                  <c:v>2015年度</c:v>
                </c:pt>
                <c:pt idx="12">
                  <c:v>2016年度</c:v>
                </c:pt>
                <c:pt idx="13">
                  <c:v>2017年度</c:v>
                </c:pt>
              </c:strCache>
            </c:strRef>
          </c:cat>
          <c:val>
            <c:numRef>
              <c:f>Sheet1!$C$13:$P$13</c:f>
              <c:numCache>
                <c:formatCode>General</c:formatCode>
                <c:ptCount val="14"/>
                <c:pt idx="0">
                  <c:v>742</c:v>
                </c:pt>
                <c:pt idx="1">
                  <c:v>719</c:v>
                </c:pt>
                <c:pt idx="2">
                  <c:v>691</c:v>
                </c:pt>
                <c:pt idx="3">
                  <c:v>648</c:v>
                </c:pt>
                <c:pt idx="4">
                  <c:v>639</c:v>
                </c:pt>
                <c:pt idx="5">
                  <c:v>586</c:v>
                </c:pt>
                <c:pt idx="6">
                  <c:v>560</c:v>
                </c:pt>
                <c:pt idx="7">
                  <c:v>550</c:v>
                </c:pt>
                <c:pt idx="8">
                  <c:v>542</c:v>
                </c:pt>
                <c:pt idx="9">
                  <c:v>498</c:v>
                </c:pt>
                <c:pt idx="10">
                  <c:v>456</c:v>
                </c:pt>
                <c:pt idx="11">
                  <c:v>435</c:v>
                </c:pt>
                <c:pt idx="12">
                  <c:v>406</c:v>
                </c:pt>
                <c:pt idx="13">
                  <c:v>399</c:v>
                </c:pt>
              </c:numCache>
            </c:numRef>
          </c:val>
          <c:extLst xmlns:c16r2="http://schemas.microsoft.com/office/drawing/2015/06/chart">
            <c:ext xmlns:c16="http://schemas.microsoft.com/office/drawing/2014/chart" uri="{C3380CC4-5D6E-409C-BE32-E72D297353CC}">
              <c16:uniqueId val="{00000007-8392-4436-94B6-E04A1966BDC2}"/>
            </c:ext>
          </c:extLst>
        </c:ser>
        <c:dLbls>
          <c:showLegendKey val="0"/>
          <c:showVal val="0"/>
          <c:showCatName val="0"/>
          <c:showSerName val="0"/>
          <c:showPercent val="0"/>
          <c:showBubbleSize val="0"/>
        </c:dLbls>
        <c:gapWidth val="150"/>
        <c:overlap val="100"/>
        <c:axId val="338661752"/>
        <c:axId val="338667240"/>
        <c:extLst xmlns:c16r2="http://schemas.microsoft.com/office/drawing/2015/06/chart">
          <c:ext xmlns:c15="http://schemas.microsoft.com/office/drawing/2012/chart" uri="{02D57815-91ED-43cb-92C2-25804820EDAC}">
            <c15:filteredBarSeries>
              <c15:ser>
                <c:idx val="2"/>
                <c:order val="2"/>
                <c:tx>
                  <c:strRef>
                    <c:extLst xmlns:c16r2="http://schemas.microsoft.com/office/drawing/2015/06/chart">
                      <c:ext uri="{02D57815-91ED-43cb-92C2-25804820EDAC}">
                        <c15:formulaRef>
                          <c15:sqref>Sheet1!$B$14</c15:sqref>
                        </c15:formulaRef>
                      </c:ext>
                    </c:extLst>
                    <c:strCache>
                      <c:ptCount val="1"/>
                      <c:pt idx="0">
                        <c:v>管理部門（行政職員等）</c:v>
                      </c:pt>
                    </c:strCache>
                  </c:strRef>
                </c:tx>
                <c:spPr>
                  <a:noFill/>
                  <a:ln>
                    <a:solidFill>
                      <a:schemeClr val="tx1"/>
                    </a:solid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00" b="1" i="0" u="sng" strike="noStrike" kern="1200" baseline="0">
                          <a:solidFill>
                            <a:schemeClr val="tx1">
                              <a:lumMod val="75000"/>
                              <a:lumOff val="25000"/>
                            </a:schemeClr>
                          </a:solidFill>
                          <a:latin typeface="+mn-lt"/>
                          <a:ea typeface="+mn-ea"/>
                          <a:cs typeface="+mn-cs"/>
                        </a:defRPr>
                      </a:pPr>
                      <a:endParaRPr lang="ja-JP"/>
                    </a:p>
                  </c:txPr>
                  <c:showLegendKey val="0"/>
                  <c:showVal val="1"/>
                  <c:showCatName val="0"/>
                  <c:showSerName val="0"/>
                  <c:showPercent val="0"/>
                  <c:showBubbleSize val="0"/>
                  <c:showLeaderLines val="0"/>
                  <c:extLst xmlns:c16r2="http://schemas.microsoft.com/office/drawing/2015/06/chart">
                    <c:ext uri="{CE6537A1-D6FC-4f65-9D91-7224C49458BB}">
                      <c15:showLeaderLines val="1"/>
                      <c15:leaderLines>
                        <c:spPr>
                          <a:ln w="9525" cap="flat" cmpd="sng" algn="ctr">
                            <a:solidFill>
                              <a:schemeClr val="tx1">
                                <a:lumMod val="35000"/>
                                <a:lumOff val="65000"/>
                              </a:schemeClr>
                            </a:solidFill>
                            <a:round/>
                          </a:ln>
                          <a:effectLst/>
                        </c:spPr>
                      </c15:leaderLines>
                    </c:ext>
                  </c:extLst>
                </c:dLbls>
                <c:cat>
                  <c:strRef>
                    <c:extLst xmlns:c16r2="http://schemas.microsoft.com/office/drawing/2015/06/chart">
                      <c:ext uri="{02D57815-91ED-43cb-92C2-25804820EDAC}">
                        <c15:formulaRef>
                          <c15:sqref>Sheet1!$C$11:$P$11</c15:sqref>
                        </c15:formulaRef>
                      </c:ext>
                    </c:extLst>
                    <c:strCache>
                      <c:ptCount val="14"/>
                      <c:pt idx="0">
                        <c:v>2004年度</c:v>
                      </c:pt>
                      <c:pt idx="1">
                        <c:v>2005年度</c:v>
                      </c:pt>
                      <c:pt idx="2">
                        <c:v>2006年度</c:v>
                      </c:pt>
                      <c:pt idx="3">
                        <c:v>2007年度</c:v>
                      </c:pt>
                      <c:pt idx="4">
                        <c:v>2008年度</c:v>
                      </c:pt>
                      <c:pt idx="5">
                        <c:v>2009年度</c:v>
                      </c:pt>
                      <c:pt idx="6">
                        <c:v>2010年度</c:v>
                      </c:pt>
                      <c:pt idx="7">
                        <c:v>2011年度</c:v>
                      </c:pt>
                      <c:pt idx="8">
                        <c:v>2012年度</c:v>
                      </c:pt>
                      <c:pt idx="9">
                        <c:v>2013年度</c:v>
                      </c:pt>
                      <c:pt idx="10">
                        <c:v>2014年度</c:v>
                      </c:pt>
                      <c:pt idx="11">
                        <c:v>2015年度</c:v>
                      </c:pt>
                      <c:pt idx="12">
                        <c:v>2016年度</c:v>
                      </c:pt>
                      <c:pt idx="13">
                        <c:v>2017年度</c:v>
                      </c:pt>
                    </c:strCache>
                  </c:strRef>
                </c:cat>
                <c:val>
                  <c:numRef>
                    <c:extLst xmlns:c16r2="http://schemas.microsoft.com/office/drawing/2015/06/chart">
                      <c:ext uri="{02D57815-91ED-43cb-92C2-25804820EDAC}">
                        <c15:formulaRef>
                          <c15:sqref>Sheet1!$C$14:$P$14</c15:sqref>
                        </c15:formulaRef>
                      </c:ext>
                    </c:extLst>
                    <c:numCache>
                      <c:formatCode>General</c:formatCode>
                      <c:ptCount val="14"/>
                      <c:pt idx="0">
                        <c:v>158</c:v>
                      </c:pt>
                      <c:pt idx="1">
                        <c:v>150</c:v>
                      </c:pt>
                      <c:pt idx="2">
                        <c:v>157</c:v>
                      </c:pt>
                      <c:pt idx="3">
                        <c:v>149</c:v>
                      </c:pt>
                      <c:pt idx="4">
                        <c:v>145</c:v>
                      </c:pt>
                      <c:pt idx="5">
                        <c:v>146</c:v>
                      </c:pt>
                      <c:pt idx="6">
                        <c:v>141</c:v>
                      </c:pt>
                      <c:pt idx="7">
                        <c:v>141</c:v>
                      </c:pt>
                      <c:pt idx="8">
                        <c:v>133</c:v>
                      </c:pt>
                      <c:pt idx="9">
                        <c:v>144</c:v>
                      </c:pt>
                      <c:pt idx="10">
                        <c:v>154</c:v>
                      </c:pt>
                      <c:pt idx="11">
                        <c:v>171</c:v>
                      </c:pt>
                      <c:pt idx="12">
                        <c:v>170</c:v>
                      </c:pt>
                      <c:pt idx="13">
                        <c:v>168</c:v>
                      </c:pt>
                    </c:numCache>
                  </c:numRef>
                </c:val>
                <c:extLst xmlns:c16r2="http://schemas.microsoft.com/office/drawing/2015/06/chart">
                  <c:ext xmlns:c16="http://schemas.microsoft.com/office/drawing/2014/chart" uri="{C3380CC4-5D6E-409C-BE32-E72D297353CC}">
                    <c16:uniqueId val="{00000008-8392-4436-94B6-E04A1966BDC2}"/>
                  </c:ext>
                </c:extLst>
              </c15:ser>
            </c15:filteredBarSeries>
          </c:ext>
        </c:extLst>
      </c:barChart>
      <c:catAx>
        <c:axId val="338661752"/>
        <c:scaling>
          <c:orientation val="minMax"/>
        </c:scaling>
        <c:delete val="0"/>
        <c:axPos val="b"/>
        <c:numFmt formatCode="General" sourceLinked="1"/>
        <c:majorTickMark val="in"/>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900" b="1" i="0" u="none" strike="noStrike" kern="1200" baseline="0">
                <a:solidFill>
                  <a:schemeClr val="tx1">
                    <a:lumMod val="65000"/>
                    <a:lumOff val="35000"/>
                    <a:alpha val="94000"/>
                  </a:schemeClr>
                </a:solidFill>
                <a:latin typeface="+mn-ea"/>
                <a:ea typeface="+mn-ea"/>
                <a:cs typeface="+mn-cs"/>
              </a:defRPr>
            </a:pPr>
            <a:endParaRPr lang="ja-JP"/>
          </a:p>
        </c:txPr>
        <c:crossAx val="338667240"/>
        <c:crosses val="autoZero"/>
        <c:auto val="1"/>
        <c:lblAlgn val="ctr"/>
        <c:lblOffset val="100"/>
        <c:noMultiLvlLbl val="0"/>
      </c:catAx>
      <c:valAx>
        <c:axId val="338667240"/>
        <c:scaling>
          <c:orientation val="minMax"/>
          <c:max val="3500"/>
          <c:min val="0"/>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ja-JP"/>
          </a:p>
        </c:txPr>
        <c:crossAx val="338661752"/>
        <c:crosses val="autoZero"/>
        <c:crossBetween val="between"/>
        <c:majorUnit val="500"/>
      </c:valAx>
      <c:spPr>
        <a:noFill/>
        <a:ln>
          <a:noFill/>
        </a:ln>
        <a:effectLst/>
      </c:spPr>
    </c:plotArea>
    <c:legend>
      <c:legendPos val="b"/>
      <c:legendEntry>
        <c:idx val="0"/>
        <c:txPr>
          <a:bodyPr rot="0" spcFirstLastPara="1" vertOverflow="ellipsis" vert="horz" wrap="square" anchor="ctr" anchorCtr="1"/>
          <a:lstStyle/>
          <a:p>
            <a:pPr>
              <a:defRPr sz="900" b="1" i="0" u="none" strike="noStrike" kern="1200" baseline="0">
                <a:solidFill>
                  <a:schemeClr val="tx1">
                    <a:lumMod val="65000"/>
                    <a:lumOff val="35000"/>
                  </a:schemeClr>
                </a:solidFill>
                <a:latin typeface="ＭＳ Ｐゴシック" panose="020B0600070205080204" pitchFamily="50" charset="-128"/>
                <a:ea typeface="ＭＳ Ｐゴシック" panose="020B0600070205080204" pitchFamily="50" charset="-128"/>
                <a:cs typeface="+mn-cs"/>
              </a:defRPr>
            </a:pPr>
            <a:endParaRPr lang="ja-JP"/>
          </a:p>
        </c:txPr>
      </c:legendEntry>
      <c:legendEntry>
        <c:idx val="1"/>
        <c:txPr>
          <a:bodyPr rot="0" spcFirstLastPara="1" vertOverflow="ellipsis" vert="horz" wrap="square" anchor="ctr" anchorCtr="1"/>
          <a:lstStyle/>
          <a:p>
            <a:pPr>
              <a:defRPr sz="900" b="1" i="0" u="none" strike="noStrike" kern="1200" baseline="0">
                <a:solidFill>
                  <a:schemeClr val="tx1">
                    <a:lumMod val="65000"/>
                    <a:lumOff val="35000"/>
                  </a:schemeClr>
                </a:solidFill>
                <a:latin typeface="ＭＳ Ｐゴシック" panose="020B0600070205080204" pitchFamily="50" charset="-128"/>
                <a:ea typeface="ＭＳ Ｐゴシック" panose="020B0600070205080204" pitchFamily="50" charset="-128"/>
                <a:cs typeface="+mn-cs"/>
              </a:defRPr>
            </a:pPr>
            <a:endParaRPr lang="ja-JP"/>
          </a:p>
        </c:txPr>
      </c:legendEntry>
      <c:layout>
        <c:manualLayout>
          <c:xMode val="edge"/>
          <c:yMode val="edge"/>
          <c:x val="0.35935662321044787"/>
          <c:y val="4.3602000856347779E-2"/>
          <c:w val="0.59198977891345406"/>
          <c:h val="3.8140053165869756E-2"/>
        </c:manualLayout>
      </c:layout>
      <c:overlay val="0"/>
      <c:spPr>
        <a:noFill/>
        <a:ln>
          <a:noFill/>
        </a:ln>
        <a:effectLst/>
      </c:spPr>
      <c:txPr>
        <a:bodyPr rot="0" spcFirstLastPara="1" vertOverflow="ellipsis" vert="horz" wrap="square" anchor="ctr" anchorCtr="1"/>
        <a:lstStyle/>
        <a:p>
          <a:pPr>
            <a:defRPr sz="900" b="1" i="0" u="none" strike="noStrike" kern="1200" baseline="0">
              <a:solidFill>
                <a:schemeClr val="tx1">
                  <a:lumMod val="65000"/>
                  <a:lumOff val="35000"/>
                </a:schemeClr>
              </a:solidFill>
              <a:latin typeface="ＭＳ Ｐゴシック" panose="020B0600070205080204" pitchFamily="50" charset="-128"/>
              <a:ea typeface="ＭＳ Ｐゴシック" panose="020B0600070205080204" pitchFamily="50" charset="-128"/>
              <a:cs typeface="+mn-cs"/>
            </a:defRPr>
          </a:pPr>
          <a:endParaRPr lang="ja-JP"/>
        </a:p>
      </c:txPr>
    </c:legend>
    <c:plotVisOnly val="1"/>
    <c:dispBlanksAs val="gap"/>
    <c:showDLblsOverMax val="0"/>
  </c:chart>
  <c:spPr>
    <a:noFill/>
    <a:ln>
      <a:noFill/>
    </a:ln>
    <a:effectLst/>
  </c:spPr>
  <c:txPr>
    <a:bodyPr/>
    <a:lstStyle/>
    <a:p>
      <a:pPr>
        <a:defRPr/>
      </a:pPr>
      <a:endParaRPr lang="ja-JP"/>
    </a:p>
  </c:txPr>
  <c:externalData r:id="rId3">
    <c:autoUpdate val="0"/>
  </c:externalData>
</c:chartSpace>
</file>

<file path=ppt/charts/chart19.xml><?xml version="1.0" encoding="utf-8"?>
<c:chartSpace xmlns:c="http://schemas.openxmlformats.org/drawingml/2006/chart" xmlns:a="http://schemas.openxmlformats.org/drawingml/2006/main" xmlns:r="http://schemas.openxmlformats.org/officeDocument/2006/relationships">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1.821543627017019E-2"/>
          <c:y val="3.7100439946949289E-2"/>
          <c:w val="0.96356923924252702"/>
          <c:h val="0.92579912010610144"/>
        </c:manualLayout>
      </c:layout>
      <c:barChart>
        <c:barDir val="col"/>
        <c:grouping val="stacked"/>
        <c:varyColors val="0"/>
        <c:ser>
          <c:idx val="0"/>
          <c:order val="0"/>
          <c:spPr>
            <a:pattFill prst="pct5">
              <a:fgClr>
                <a:schemeClr val="accent1"/>
              </a:fgClr>
              <a:bgClr>
                <a:schemeClr val="bg1"/>
              </a:bgClr>
            </a:pattFill>
            <a:ln>
              <a:solidFill>
                <a:schemeClr val="tx1"/>
              </a:solid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00" b="1" i="0" u="none" strike="noStrike" kern="1200" baseline="0">
                    <a:solidFill>
                      <a:schemeClr val="tx1">
                        <a:lumMod val="75000"/>
                        <a:lumOff val="25000"/>
                      </a:schemeClr>
                    </a:solidFill>
                    <a:latin typeface="+mn-lt"/>
                    <a:ea typeface="+mn-ea"/>
                    <a:cs typeface="+mn-cs"/>
                  </a:defRPr>
                </a:pPr>
                <a:endParaRPr lang="ja-JP"/>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 (2)'!$I$4:$I$15</c:f>
              <c:strCache>
                <c:ptCount val="12"/>
                <c:pt idx="0">
                  <c:v>2002年度</c:v>
                </c:pt>
                <c:pt idx="1">
                  <c:v>2008年度</c:v>
                </c:pt>
                <c:pt idx="2">
                  <c:v>2016年度</c:v>
                </c:pt>
                <c:pt idx="4">
                  <c:v>8市平均</c:v>
                </c:pt>
                <c:pt idx="5">
                  <c:v>札幌市</c:v>
                </c:pt>
                <c:pt idx="6">
                  <c:v>仙台市</c:v>
                </c:pt>
                <c:pt idx="7">
                  <c:v>川崎市</c:v>
                </c:pt>
                <c:pt idx="8">
                  <c:v>横浜市</c:v>
                </c:pt>
                <c:pt idx="9">
                  <c:v>名古屋市</c:v>
                </c:pt>
                <c:pt idx="10">
                  <c:v>京都市</c:v>
                </c:pt>
                <c:pt idx="11">
                  <c:v>福岡市</c:v>
                </c:pt>
              </c:strCache>
            </c:strRef>
          </c:cat>
          <c:val>
            <c:numRef>
              <c:f>'Sheet1 (2)'!$J$4:$J$15</c:f>
              <c:numCache>
                <c:formatCode>General</c:formatCode>
                <c:ptCount val="12"/>
                <c:pt idx="0">
                  <c:v>34.6</c:v>
                </c:pt>
                <c:pt idx="1">
                  <c:v>24.1</c:v>
                </c:pt>
                <c:pt idx="2">
                  <c:v>21.5</c:v>
                </c:pt>
                <c:pt idx="4" formatCode="#,##0.0;&quot;▲ &quot;#,##0.0">
                  <c:v>24.8</c:v>
                </c:pt>
                <c:pt idx="5" formatCode="#,##0.0;&quot;▲ &quot;#,##0.0">
                  <c:v>21.5</c:v>
                </c:pt>
                <c:pt idx="6" formatCode="#,##0.0;&quot;▲ &quot;#,##0.0">
                  <c:v>12.1</c:v>
                </c:pt>
                <c:pt idx="7" formatCode="#,##0.0;&quot;▲ &quot;#,##0.0">
                  <c:v>23.4</c:v>
                </c:pt>
                <c:pt idx="8" formatCode="#,##0.0;&quot;▲ &quot;#,##0.0">
                  <c:v>26.8</c:v>
                </c:pt>
                <c:pt idx="9" formatCode="#,##0.0;&quot;▲ &quot;#,##0.0">
                  <c:v>29.8</c:v>
                </c:pt>
                <c:pt idx="10" formatCode="#,##0.0;&quot;▲ &quot;#,##0.0">
                  <c:v>36.1</c:v>
                </c:pt>
                <c:pt idx="11" formatCode="#,##0.0;&quot;▲ &quot;#,##0.0">
                  <c:v>27</c:v>
                </c:pt>
              </c:numCache>
            </c:numRef>
          </c:val>
          <c:extLst xmlns:c16r2="http://schemas.microsoft.com/office/drawing/2015/06/chart">
            <c:ext xmlns:c16="http://schemas.microsoft.com/office/drawing/2014/chart" uri="{C3380CC4-5D6E-409C-BE32-E72D297353CC}">
              <c16:uniqueId val="{00000000-A8FF-4841-98E2-3A9FEE71C55B}"/>
            </c:ext>
          </c:extLst>
        </c:ser>
        <c:ser>
          <c:idx val="1"/>
          <c:order val="1"/>
          <c:spPr>
            <a:pattFill prst="ltHorz">
              <a:fgClr>
                <a:schemeClr val="accent1"/>
              </a:fgClr>
              <a:bgClr>
                <a:schemeClr val="bg1"/>
              </a:bgClr>
            </a:pattFill>
            <a:ln>
              <a:solidFill>
                <a:schemeClr val="tx1"/>
              </a:solid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00" b="1" i="0" u="none" strike="noStrike" kern="1200" baseline="0">
                    <a:solidFill>
                      <a:schemeClr val="tx1">
                        <a:lumMod val="75000"/>
                        <a:lumOff val="25000"/>
                      </a:schemeClr>
                    </a:solidFill>
                    <a:latin typeface="+mn-lt"/>
                    <a:ea typeface="+mn-ea"/>
                    <a:cs typeface="+mn-cs"/>
                  </a:defRPr>
                </a:pPr>
                <a:endParaRPr lang="ja-JP"/>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 (2)'!$I$4:$I$15</c:f>
              <c:strCache>
                <c:ptCount val="12"/>
                <c:pt idx="0">
                  <c:v>2002年度</c:v>
                </c:pt>
                <c:pt idx="1">
                  <c:v>2008年度</c:v>
                </c:pt>
                <c:pt idx="2">
                  <c:v>2016年度</c:v>
                </c:pt>
                <c:pt idx="4">
                  <c:v>8市平均</c:v>
                </c:pt>
                <c:pt idx="5">
                  <c:v>札幌市</c:v>
                </c:pt>
                <c:pt idx="6">
                  <c:v>仙台市</c:v>
                </c:pt>
                <c:pt idx="7">
                  <c:v>川崎市</c:v>
                </c:pt>
                <c:pt idx="8">
                  <c:v>横浜市</c:v>
                </c:pt>
                <c:pt idx="9">
                  <c:v>名古屋市</c:v>
                </c:pt>
                <c:pt idx="10">
                  <c:v>京都市</c:v>
                </c:pt>
                <c:pt idx="11">
                  <c:v>福岡市</c:v>
                </c:pt>
              </c:strCache>
            </c:strRef>
          </c:cat>
          <c:val>
            <c:numRef>
              <c:f>'Sheet1 (2)'!$K$4:$K$15</c:f>
              <c:numCache>
                <c:formatCode>General</c:formatCode>
                <c:ptCount val="12"/>
                <c:pt idx="0">
                  <c:v>12.6</c:v>
                </c:pt>
                <c:pt idx="1">
                  <c:v>13.1</c:v>
                </c:pt>
                <c:pt idx="2">
                  <c:v>9.9</c:v>
                </c:pt>
                <c:pt idx="4" formatCode="#,##0.0;&quot;▲ &quot;#,##0.0">
                  <c:v>18.3</c:v>
                </c:pt>
                <c:pt idx="5" formatCode="#,##0.0;&quot;▲ &quot;#,##0.0">
                  <c:v>22.4</c:v>
                </c:pt>
                <c:pt idx="6" formatCode="#,##0.0;&quot;▲ &quot;#,##0.0">
                  <c:v>20.2</c:v>
                </c:pt>
                <c:pt idx="7" formatCode="#,##0.0;&quot;▲ &quot;#,##0.0">
                  <c:v>15.7</c:v>
                </c:pt>
                <c:pt idx="8" formatCode="#,##0.0;&quot;▲ &quot;#,##0.0">
                  <c:v>12.3</c:v>
                </c:pt>
                <c:pt idx="9" formatCode="#,##0.0;&quot;▲ &quot;#,##0.0">
                  <c:v>27.9</c:v>
                </c:pt>
                <c:pt idx="10" formatCode="#,##0.0;&quot;▲ &quot;#,##0.0">
                  <c:v>21.2</c:v>
                </c:pt>
                <c:pt idx="11" formatCode="#,##0.0;&quot;▲ &quot;#,##0.0">
                  <c:v>16.399999999999999</c:v>
                </c:pt>
              </c:numCache>
            </c:numRef>
          </c:val>
          <c:extLst xmlns:c16r2="http://schemas.microsoft.com/office/drawing/2015/06/chart">
            <c:ext xmlns:c16="http://schemas.microsoft.com/office/drawing/2014/chart" uri="{C3380CC4-5D6E-409C-BE32-E72D297353CC}">
              <c16:uniqueId val="{00000001-A8FF-4841-98E2-3A9FEE71C55B}"/>
            </c:ext>
          </c:extLst>
        </c:ser>
        <c:ser>
          <c:idx val="2"/>
          <c:order val="2"/>
          <c:spPr>
            <a:no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00" b="1" i="0" u="none" strike="noStrike" kern="1200" baseline="0">
                    <a:solidFill>
                      <a:schemeClr val="tx1">
                        <a:lumMod val="75000"/>
                        <a:lumOff val="25000"/>
                      </a:schemeClr>
                    </a:solidFill>
                    <a:latin typeface="+mn-lt"/>
                    <a:ea typeface="+mn-ea"/>
                    <a:cs typeface="+mn-cs"/>
                  </a:defRPr>
                </a:pPr>
                <a:endParaRPr lang="ja-JP"/>
              </a:p>
            </c:txPr>
            <c:dLblPos val="inBase"/>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 (2)'!$I$4:$I$15</c:f>
              <c:strCache>
                <c:ptCount val="12"/>
                <c:pt idx="0">
                  <c:v>2002年度</c:v>
                </c:pt>
                <c:pt idx="1">
                  <c:v>2008年度</c:v>
                </c:pt>
                <c:pt idx="2">
                  <c:v>2016年度</c:v>
                </c:pt>
                <c:pt idx="4">
                  <c:v>8市平均</c:v>
                </c:pt>
                <c:pt idx="5">
                  <c:v>札幌市</c:v>
                </c:pt>
                <c:pt idx="6">
                  <c:v>仙台市</c:v>
                </c:pt>
                <c:pt idx="7">
                  <c:v>川崎市</c:v>
                </c:pt>
                <c:pt idx="8">
                  <c:v>横浜市</c:v>
                </c:pt>
                <c:pt idx="9">
                  <c:v>名古屋市</c:v>
                </c:pt>
                <c:pt idx="10">
                  <c:v>京都市</c:v>
                </c:pt>
                <c:pt idx="11">
                  <c:v>福岡市</c:v>
                </c:pt>
              </c:strCache>
            </c:strRef>
          </c:cat>
          <c:val>
            <c:numRef>
              <c:f>'Sheet1 (2)'!$L$4:$L$15</c:f>
              <c:numCache>
                <c:formatCode>General</c:formatCode>
                <c:ptCount val="12"/>
                <c:pt idx="0">
                  <c:v>47.2</c:v>
                </c:pt>
                <c:pt idx="1">
                  <c:v>37.200000000000003</c:v>
                </c:pt>
                <c:pt idx="2">
                  <c:v>31.4</c:v>
                </c:pt>
                <c:pt idx="4" formatCode="#,##0.0;&quot;▲ &quot;#,##0.0">
                  <c:v>43.1</c:v>
                </c:pt>
                <c:pt idx="5" formatCode="#,##0.0;&quot;▲ &quot;#,##0.0">
                  <c:v>43.9</c:v>
                </c:pt>
                <c:pt idx="6" formatCode="#,##0.0;&quot;▲ &quot;#,##0.0">
                  <c:v>32.299999999999997</c:v>
                </c:pt>
                <c:pt idx="7" formatCode="#,##0.0;&quot;▲ &quot;#,##0.0">
                  <c:v>39.1</c:v>
                </c:pt>
                <c:pt idx="8" formatCode="#,##0.0;&quot;▲ &quot;#,##0.0">
                  <c:v>39.1</c:v>
                </c:pt>
                <c:pt idx="9" formatCode="#,##0.0;&quot;▲ &quot;#,##0.0">
                  <c:v>57.7</c:v>
                </c:pt>
                <c:pt idx="10" formatCode="#,##0.0;&quot;▲ &quot;#,##0.0">
                  <c:v>57.3</c:v>
                </c:pt>
                <c:pt idx="11" formatCode="#,##0.0;&quot;▲ &quot;#,##0.0">
                  <c:v>43.4</c:v>
                </c:pt>
              </c:numCache>
            </c:numRef>
          </c:val>
          <c:extLst xmlns:c16r2="http://schemas.microsoft.com/office/drawing/2015/06/chart">
            <c:ext xmlns:c16="http://schemas.microsoft.com/office/drawing/2014/chart" uri="{C3380CC4-5D6E-409C-BE32-E72D297353CC}">
              <c16:uniqueId val="{00000002-A8FF-4841-98E2-3A9FEE71C55B}"/>
            </c:ext>
          </c:extLst>
        </c:ser>
        <c:dLbls>
          <c:showLegendKey val="0"/>
          <c:showVal val="0"/>
          <c:showCatName val="0"/>
          <c:showSerName val="0"/>
          <c:showPercent val="0"/>
          <c:showBubbleSize val="0"/>
        </c:dLbls>
        <c:gapWidth val="100"/>
        <c:overlap val="100"/>
        <c:axId val="338676648"/>
        <c:axId val="338676256"/>
      </c:barChart>
      <c:catAx>
        <c:axId val="338676648"/>
        <c:scaling>
          <c:orientation val="minMax"/>
        </c:scaling>
        <c:delete val="0"/>
        <c:axPos val="b"/>
        <c:numFmt formatCode="General" sourceLinked="1"/>
        <c:majorTickMark val="in"/>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ja-JP"/>
          </a:p>
        </c:txPr>
        <c:crossAx val="338676256"/>
        <c:crosses val="autoZero"/>
        <c:auto val="1"/>
        <c:lblAlgn val="ctr"/>
        <c:lblOffset val="100"/>
        <c:noMultiLvlLbl val="0"/>
      </c:catAx>
      <c:valAx>
        <c:axId val="338676256"/>
        <c:scaling>
          <c:orientation val="minMax"/>
          <c:max val="65"/>
        </c:scaling>
        <c:delete val="1"/>
        <c:axPos val="l"/>
        <c:numFmt formatCode="General" sourceLinked="1"/>
        <c:majorTickMark val="none"/>
        <c:minorTickMark val="none"/>
        <c:tickLblPos val="nextTo"/>
        <c:crossAx val="338676648"/>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ja-JP"/>
    </a:p>
  </c:txPr>
  <c:externalData r:id="rId3">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400" b="0" i="0" u="none" strike="noStrike" kern="1200" spc="0" baseline="0">
                <a:solidFill>
                  <a:schemeClr val="tx1">
                    <a:lumMod val="65000"/>
                    <a:lumOff val="35000"/>
                  </a:schemeClr>
                </a:solidFill>
                <a:latin typeface="+mn-lt"/>
                <a:ea typeface="+mn-ea"/>
                <a:cs typeface="+mn-cs"/>
              </a:defRPr>
            </a:pPr>
            <a:r>
              <a:rPr lang="ja-JP" altLang="en-US" sz="1600" u="sng" dirty="0"/>
              <a:t>駅構内店舗収益の推移</a:t>
            </a:r>
          </a:p>
        </c:rich>
      </c:tx>
      <c:overlay val="0"/>
      <c:spPr>
        <a:noFill/>
        <a:ln>
          <a:noFill/>
        </a:ln>
        <a:effectLst/>
      </c:spPr>
      <c:txPr>
        <a:bodyPr rot="0" spcFirstLastPara="1" vertOverflow="ellipsis" vert="horz" wrap="square" anchor="ctr" anchorCtr="1"/>
        <a:lstStyle/>
        <a:p>
          <a:pPr>
            <a:defRPr sz="1400" b="0" i="0" u="none" strike="noStrike" kern="1200" spc="0" baseline="0">
              <a:solidFill>
                <a:schemeClr val="tx1">
                  <a:lumMod val="65000"/>
                  <a:lumOff val="35000"/>
                </a:schemeClr>
              </a:solidFill>
              <a:latin typeface="+mn-lt"/>
              <a:ea typeface="+mn-ea"/>
              <a:cs typeface="+mn-cs"/>
            </a:defRPr>
          </a:pPr>
          <a:endParaRPr lang="ja-JP"/>
        </a:p>
      </c:txPr>
    </c:title>
    <c:autoTitleDeleted val="0"/>
    <c:plotArea>
      <c:layout/>
      <c:barChart>
        <c:barDir val="col"/>
        <c:grouping val="clustered"/>
        <c:varyColors val="0"/>
        <c:ser>
          <c:idx val="0"/>
          <c:order val="0"/>
          <c:tx>
            <c:strRef>
              <c:f>グラフデータ!$B$83</c:f>
              <c:strCache>
                <c:ptCount val="1"/>
                <c:pt idx="0">
                  <c:v>駅構内（店舗）の収益推移</c:v>
                </c:pt>
              </c:strCache>
            </c:strRef>
          </c:tx>
          <c:spPr>
            <a:solidFill>
              <a:schemeClr val="accent1"/>
            </a:solidFill>
            <a:ln>
              <a:noFill/>
            </a:ln>
            <a:effectLst/>
          </c:spPr>
          <c:invertIfNegative val="0"/>
          <c:cat>
            <c:numRef>
              <c:f>グラフデータ!$C$82:$I$82</c:f>
              <c:numCache>
                <c:formatCode>General</c:formatCode>
                <c:ptCount val="7"/>
                <c:pt idx="0">
                  <c:v>2011</c:v>
                </c:pt>
                <c:pt idx="1">
                  <c:v>2012</c:v>
                </c:pt>
                <c:pt idx="2">
                  <c:v>2013</c:v>
                </c:pt>
                <c:pt idx="3">
                  <c:v>2014</c:v>
                </c:pt>
                <c:pt idx="4">
                  <c:v>2015</c:v>
                </c:pt>
                <c:pt idx="5">
                  <c:v>2016</c:v>
                </c:pt>
                <c:pt idx="6">
                  <c:v>2017</c:v>
                </c:pt>
              </c:numCache>
            </c:numRef>
          </c:cat>
          <c:val>
            <c:numRef>
              <c:f>グラフデータ!$C$83:$I$83</c:f>
              <c:numCache>
                <c:formatCode>General</c:formatCode>
                <c:ptCount val="7"/>
                <c:pt idx="0">
                  <c:v>719</c:v>
                </c:pt>
                <c:pt idx="1">
                  <c:v>806</c:v>
                </c:pt>
                <c:pt idx="2" formatCode="#,##0">
                  <c:v>1391</c:v>
                </c:pt>
                <c:pt idx="3" formatCode="#,##0">
                  <c:v>1790</c:v>
                </c:pt>
                <c:pt idx="4" formatCode="#,##0">
                  <c:v>1798</c:v>
                </c:pt>
                <c:pt idx="5" formatCode="#,##0">
                  <c:v>2004</c:v>
                </c:pt>
                <c:pt idx="6" formatCode="#,##0">
                  <c:v>2020</c:v>
                </c:pt>
              </c:numCache>
            </c:numRef>
          </c:val>
          <c:extLst xmlns:c16r2="http://schemas.microsoft.com/office/drawing/2015/06/chart">
            <c:ext xmlns:c16="http://schemas.microsoft.com/office/drawing/2014/chart" uri="{C3380CC4-5D6E-409C-BE32-E72D297353CC}">
              <c16:uniqueId val="{00000000-D96D-4443-9D81-7F1D2D7B422F}"/>
            </c:ext>
          </c:extLst>
        </c:ser>
        <c:dLbls>
          <c:showLegendKey val="0"/>
          <c:showVal val="0"/>
          <c:showCatName val="0"/>
          <c:showSerName val="0"/>
          <c:showPercent val="0"/>
          <c:showBubbleSize val="0"/>
        </c:dLbls>
        <c:gapWidth val="219"/>
        <c:overlap val="-27"/>
        <c:axId val="338661360"/>
        <c:axId val="338660576"/>
      </c:barChart>
      <c:catAx>
        <c:axId val="338661360"/>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ja-JP"/>
          </a:p>
        </c:txPr>
        <c:crossAx val="338660576"/>
        <c:crosses val="autoZero"/>
        <c:auto val="1"/>
        <c:lblAlgn val="ctr"/>
        <c:lblOffset val="100"/>
        <c:noMultiLvlLbl val="0"/>
      </c:catAx>
      <c:valAx>
        <c:axId val="338660576"/>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ja-JP"/>
          </a:p>
        </c:txPr>
        <c:crossAx val="338661360"/>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ja-JP"/>
    </a:p>
  </c:txPr>
  <c:externalData r:id="rId3">
    <c:autoUpdate val="0"/>
  </c:externalData>
</c:chartSpace>
</file>

<file path=ppt/charts/chart20.xml><?xml version="1.0" encoding="utf-8"?>
<c:chartSpace xmlns:c="http://schemas.openxmlformats.org/drawingml/2006/chart" xmlns:a="http://schemas.openxmlformats.org/drawingml/2006/main" xmlns:r="http://schemas.openxmlformats.org/officeDocument/2006/relationships">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0"/>
          <c:order val="0"/>
          <c:tx>
            <c:strRef>
              <c:f>ごみ量データ!$B$17</c:f>
              <c:strCache>
                <c:ptCount val="1"/>
                <c:pt idx="0">
                  <c:v>家庭系ごみ</c:v>
                </c:pt>
              </c:strCache>
            </c:strRef>
          </c:tx>
          <c:spPr>
            <a:pattFill prst="pct10">
              <a:fgClr>
                <a:schemeClr val="accent1"/>
              </a:fgClr>
              <a:bgClr>
                <a:schemeClr val="bg1"/>
              </a:bgClr>
            </a:pattFill>
            <a:ln>
              <a:solidFill>
                <a:schemeClr val="tx1"/>
              </a:solid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00" b="1" i="0" u="none" strike="noStrike" kern="1200" baseline="0">
                    <a:solidFill>
                      <a:schemeClr val="tx1">
                        <a:lumMod val="75000"/>
                        <a:lumOff val="25000"/>
                      </a:schemeClr>
                    </a:solidFill>
                    <a:latin typeface="+mn-lt"/>
                    <a:ea typeface="+mn-ea"/>
                    <a:cs typeface="+mn-cs"/>
                  </a:defRPr>
                </a:pPr>
                <a:endParaRPr lang="ja-JP"/>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ごみ量データ!$C$16:$P$16</c:f>
              <c:strCache>
                <c:ptCount val="12"/>
                <c:pt idx="0">
                  <c:v>1991年度</c:v>
                </c:pt>
                <c:pt idx="2">
                  <c:v>2008年度</c:v>
                </c:pt>
                <c:pt idx="3">
                  <c:v>2009年度</c:v>
                </c:pt>
                <c:pt idx="4">
                  <c:v>2010年度</c:v>
                </c:pt>
                <c:pt idx="5">
                  <c:v>2011年度</c:v>
                </c:pt>
                <c:pt idx="6">
                  <c:v>2012年度</c:v>
                </c:pt>
                <c:pt idx="7">
                  <c:v>2013年度</c:v>
                </c:pt>
                <c:pt idx="8">
                  <c:v>2014年度</c:v>
                </c:pt>
                <c:pt idx="9">
                  <c:v>2015年度</c:v>
                </c:pt>
                <c:pt idx="10">
                  <c:v>2016年度</c:v>
                </c:pt>
                <c:pt idx="11">
                  <c:v>2017年度</c:v>
                </c:pt>
              </c:strCache>
            </c:strRef>
          </c:cat>
          <c:val>
            <c:numRef>
              <c:f>ごみ量データ!$C$17:$P$17</c:f>
              <c:numCache>
                <c:formatCode>General</c:formatCode>
                <c:ptCount val="14"/>
                <c:pt idx="0" formatCode="#,##0.0;[Red]\-#,##0.0">
                  <c:v>72</c:v>
                </c:pt>
                <c:pt idx="2" formatCode="#,##0.0;[Red]\-#,##0.0">
                  <c:v>46.8</c:v>
                </c:pt>
                <c:pt idx="3" formatCode="#,##0.0;[Red]\-#,##0.0">
                  <c:v>45.4</c:v>
                </c:pt>
                <c:pt idx="4" formatCode="#,##0.0;[Red]\-#,##0.0">
                  <c:v>43</c:v>
                </c:pt>
                <c:pt idx="5" formatCode="#,##0.0;[Red]\-#,##0.0">
                  <c:v>43</c:v>
                </c:pt>
                <c:pt idx="6" formatCode="#,##0.0;[Red]\-#,##0.0">
                  <c:v>42.5</c:v>
                </c:pt>
                <c:pt idx="7" formatCode="0.0_);[Red]\(0.0\)">
                  <c:v>38.799999999999997</c:v>
                </c:pt>
                <c:pt idx="8" formatCode="0.0_);[Red]\(0.0\)">
                  <c:v>36.1</c:v>
                </c:pt>
                <c:pt idx="9" formatCode="0.0_);[Red]\(0.0\)">
                  <c:v>35.799999999999997</c:v>
                </c:pt>
                <c:pt idx="10" formatCode="0.0_);[Red]\(0.0\)">
                  <c:v>35</c:v>
                </c:pt>
                <c:pt idx="11" formatCode="0.0_);[Red]\(0.0\)">
                  <c:v>35</c:v>
                </c:pt>
              </c:numCache>
            </c:numRef>
          </c:val>
          <c:extLst xmlns:c16r2="http://schemas.microsoft.com/office/drawing/2015/06/chart">
            <c:ext xmlns:c16="http://schemas.microsoft.com/office/drawing/2014/chart" uri="{C3380CC4-5D6E-409C-BE32-E72D297353CC}">
              <c16:uniqueId val="{00000000-5A0C-4534-ABA4-F4B2700B18E4}"/>
            </c:ext>
          </c:extLst>
        </c:ser>
        <c:ser>
          <c:idx val="1"/>
          <c:order val="1"/>
          <c:tx>
            <c:strRef>
              <c:f>ごみ量データ!$B$18</c:f>
              <c:strCache>
                <c:ptCount val="1"/>
                <c:pt idx="0">
                  <c:v>事業系ごみ</c:v>
                </c:pt>
              </c:strCache>
            </c:strRef>
          </c:tx>
          <c:spPr>
            <a:pattFill prst="ltHorz">
              <a:fgClr>
                <a:schemeClr val="accent1"/>
              </a:fgClr>
              <a:bgClr>
                <a:schemeClr val="bg1"/>
              </a:bgClr>
            </a:pattFill>
            <a:ln>
              <a:solidFill>
                <a:schemeClr val="tx1"/>
              </a:solid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00" b="1" i="0" u="none" strike="noStrike" kern="1200" baseline="0">
                    <a:solidFill>
                      <a:schemeClr val="tx1">
                        <a:lumMod val="75000"/>
                        <a:lumOff val="25000"/>
                      </a:schemeClr>
                    </a:solidFill>
                    <a:latin typeface="+mn-lt"/>
                    <a:ea typeface="+mn-ea"/>
                    <a:cs typeface="+mn-cs"/>
                  </a:defRPr>
                </a:pPr>
                <a:endParaRPr lang="ja-JP"/>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ごみ量データ!$C$16:$P$16</c:f>
              <c:strCache>
                <c:ptCount val="12"/>
                <c:pt idx="0">
                  <c:v>1991年度</c:v>
                </c:pt>
                <c:pt idx="2">
                  <c:v>2008年度</c:v>
                </c:pt>
                <c:pt idx="3">
                  <c:v>2009年度</c:v>
                </c:pt>
                <c:pt idx="4">
                  <c:v>2010年度</c:v>
                </c:pt>
                <c:pt idx="5">
                  <c:v>2011年度</c:v>
                </c:pt>
                <c:pt idx="6">
                  <c:v>2012年度</c:v>
                </c:pt>
                <c:pt idx="7">
                  <c:v>2013年度</c:v>
                </c:pt>
                <c:pt idx="8">
                  <c:v>2014年度</c:v>
                </c:pt>
                <c:pt idx="9">
                  <c:v>2015年度</c:v>
                </c:pt>
                <c:pt idx="10">
                  <c:v>2016年度</c:v>
                </c:pt>
                <c:pt idx="11">
                  <c:v>2017年度</c:v>
                </c:pt>
              </c:strCache>
            </c:strRef>
          </c:cat>
          <c:val>
            <c:numRef>
              <c:f>ごみ量データ!$C$18:$P$18</c:f>
              <c:numCache>
                <c:formatCode>General</c:formatCode>
                <c:ptCount val="14"/>
                <c:pt idx="0" formatCode="#,##0.0;[Red]\-#,##0.0">
                  <c:v>142.19999999999999</c:v>
                </c:pt>
                <c:pt idx="2" formatCode="#,##0.0;[Red]\-#,##0.0">
                  <c:v>86.1</c:v>
                </c:pt>
                <c:pt idx="3" formatCode="#,##0.0;[Red]\-#,##0.0">
                  <c:v>70.900000000000006</c:v>
                </c:pt>
                <c:pt idx="4" formatCode="#,##0.0;[Red]\-#,##0.0">
                  <c:v>70.7</c:v>
                </c:pt>
                <c:pt idx="5" formatCode="#,##0.0;[Red]\-#,##0.0">
                  <c:v>71</c:v>
                </c:pt>
                <c:pt idx="6" formatCode="#,##0.0;[Red]\-#,##0.0">
                  <c:v>68.8</c:v>
                </c:pt>
                <c:pt idx="7" formatCode="0.0_);[Red]\(0.0\)">
                  <c:v>62.7</c:v>
                </c:pt>
                <c:pt idx="8" formatCode="0.0_);[Red]\(0.0\)">
                  <c:v>57.1</c:v>
                </c:pt>
                <c:pt idx="9" formatCode="0.0_);[Red]\(0.0\)">
                  <c:v>56</c:v>
                </c:pt>
                <c:pt idx="10" formatCode="0.0_);[Red]\(0.0\)">
                  <c:v>54.4</c:v>
                </c:pt>
                <c:pt idx="11" formatCode="0.0_);[Red]\(0.0\)">
                  <c:v>54.7</c:v>
                </c:pt>
              </c:numCache>
            </c:numRef>
          </c:val>
          <c:extLst xmlns:c16r2="http://schemas.microsoft.com/office/drawing/2015/06/chart">
            <c:ext xmlns:c16="http://schemas.microsoft.com/office/drawing/2014/chart" uri="{C3380CC4-5D6E-409C-BE32-E72D297353CC}">
              <c16:uniqueId val="{00000001-5A0C-4534-ABA4-F4B2700B18E4}"/>
            </c:ext>
          </c:extLst>
        </c:ser>
        <c:ser>
          <c:idx val="2"/>
          <c:order val="2"/>
          <c:tx>
            <c:strRef>
              <c:f>ごみ量データ!$B$19</c:f>
              <c:strCache>
                <c:ptCount val="1"/>
                <c:pt idx="0">
                  <c:v>環境系ごみ</c:v>
                </c:pt>
              </c:strCache>
            </c:strRef>
          </c:tx>
          <c:spPr>
            <a:solidFill>
              <a:schemeClr val="accent3"/>
            </a:solidFill>
            <a:ln>
              <a:solidFill>
                <a:schemeClr val="tx1"/>
              </a:solid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mn-cs"/>
                  </a:defRPr>
                </a:pPr>
                <a:endParaRPr lang="ja-JP"/>
              </a:p>
            </c:txPr>
            <c:dLblPos val="inBase"/>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ごみ量データ!$C$16:$P$16</c:f>
              <c:strCache>
                <c:ptCount val="12"/>
                <c:pt idx="0">
                  <c:v>1991年度</c:v>
                </c:pt>
                <c:pt idx="2">
                  <c:v>2008年度</c:v>
                </c:pt>
                <c:pt idx="3">
                  <c:v>2009年度</c:v>
                </c:pt>
                <c:pt idx="4">
                  <c:v>2010年度</c:v>
                </c:pt>
                <c:pt idx="5">
                  <c:v>2011年度</c:v>
                </c:pt>
                <c:pt idx="6">
                  <c:v>2012年度</c:v>
                </c:pt>
                <c:pt idx="7">
                  <c:v>2013年度</c:v>
                </c:pt>
                <c:pt idx="8">
                  <c:v>2014年度</c:v>
                </c:pt>
                <c:pt idx="9">
                  <c:v>2015年度</c:v>
                </c:pt>
                <c:pt idx="10">
                  <c:v>2016年度</c:v>
                </c:pt>
                <c:pt idx="11">
                  <c:v>2017年度</c:v>
                </c:pt>
              </c:strCache>
            </c:strRef>
          </c:cat>
          <c:val>
            <c:numRef>
              <c:f>ごみ量データ!$C$19:$P$19</c:f>
              <c:numCache>
                <c:formatCode>General</c:formatCode>
                <c:ptCount val="14"/>
                <c:pt idx="0" formatCode="#,##0.0;[Red]\-#,##0.0">
                  <c:v>2.6</c:v>
                </c:pt>
                <c:pt idx="2" formatCode="#,##0.0;[Red]\-#,##0.0">
                  <c:v>1.7</c:v>
                </c:pt>
                <c:pt idx="3" formatCode="#,##0.0;[Red]\-#,##0.0">
                  <c:v>1.4</c:v>
                </c:pt>
                <c:pt idx="4" formatCode="#,##0.0;[Red]\-#,##0.0">
                  <c:v>1.2</c:v>
                </c:pt>
                <c:pt idx="5" formatCode="#,##0.0;[Red]\-#,##0.0">
                  <c:v>0.9</c:v>
                </c:pt>
                <c:pt idx="6" formatCode="#,##0.0;[Red]\-#,##0.0">
                  <c:v>0.9</c:v>
                </c:pt>
                <c:pt idx="7" formatCode="0.0_);[Red]\(0.0\)">
                  <c:v>0.6</c:v>
                </c:pt>
                <c:pt idx="8" formatCode="0.0_);[Red]\(0.0\)">
                  <c:v>0.5</c:v>
                </c:pt>
                <c:pt idx="9" formatCode="0.0_);[Red]\(0.0\)">
                  <c:v>0.5</c:v>
                </c:pt>
                <c:pt idx="10" formatCode="0.0_);[Red]\(0.0\)">
                  <c:v>0.5</c:v>
                </c:pt>
                <c:pt idx="11" formatCode="0.0_);[Red]\(0.0\)">
                  <c:v>0.5</c:v>
                </c:pt>
              </c:numCache>
            </c:numRef>
          </c:val>
          <c:extLst xmlns:c16r2="http://schemas.microsoft.com/office/drawing/2015/06/chart">
            <c:ext xmlns:c16="http://schemas.microsoft.com/office/drawing/2014/chart" uri="{C3380CC4-5D6E-409C-BE32-E72D297353CC}">
              <c16:uniqueId val="{00000002-5A0C-4534-ABA4-F4B2700B18E4}"/>
            </c:ext>
          </c:extLst>
        </c:ser>
        <c:dLbls>
          <c:showLegendKey val="0"/>
          <c:showVal val="0"/>
          <c:showCatName val="0"/>
          <c:showSerName val="0"/>
          <c:showPercent val="0"/>
          <c:showBubbleSize val="0"/>
        </c:dLbls>
        <c:gapWidth val="94"/>
        <c:overlap val="100"/>
        <c:axId val="338675080"/>
        <c:axId val="338674688"/>
      </c:barChart>
      <c:catAx>
        <c:axId val="338675080"/>
        <c:scaling>
          <c:orientation val="minMax"/>
        </c:scaling>
        <c:delete val="0"/>
        <c:axPos val="b"/>
        <c:numFmt formatCode="General" sourceLinked="1"/>
        <c:majorTickMark val="in"/>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900" b="1" i="0" u="none" strike="noStrike" kern="1200" baseline="0">
                <a:solidFill>
                  <a:schemeClr val="tx1">
                    <a:lumMod val="65000"/>
                    <a:lumOff val="35000"/>
                  </a:schemeClr>
                </a:solidFill>
                <a:latin typeface="+mn-lt"/>
                <a:ea typeface="+mn-ea"/>
                <a:cs typeface="+mn-cs"/>
              </a:defRPr>
            </a:pPr>
            <a:endParaRPr lang="ja-JP"/>
          </a:p>
        </c:txPr>
        <c:crossAx val="338674688"/>
        <c:crosses val="autoZero"/>
        <c:auto val="1"/>
        <c:lblAlgn val="ctr"/>
        <c:lblOffset val="100"/>
        <c:noMultiLvlLbl val="0"/>
      </c:catAx>
      <c:valAx>
        <c:axId val="338674688"/>
        <c:scaling>
          <c:orientation val="minMax"/>
        </c:scaling>
        <c:delete val="1"/>
        <c:axPos val="l"/>
        <c:numFmt formatCode="#,##0.0;[Red]\-#,##0.0" sourceLinked="1"/>
        <c:majorTickMark val="none"/>
        <c:minorTickMark val="none"/>
        <c:tickLblPos val="nextTo"/>
        <c:crossAx val="338675080"/>
        <c:crosses val="autoZero"/>
        <c:crossBetween val="between"/>
      </c:valAx>
      <c:spPr>
        <a:noFill/>
        <a:ln>
          <a:noFill/>
        </a:ln>
        <a:effectLst/>
      </c:spPr>
    </c:plotArea>
    <c:legend>
      <c:legendPos val="r"/>
      <c:layout>
        <c:manualLayout>
          <c:xMode val="edge"/>
          <c:yMode val="edge"/>
          <c:x val="0.83759066652145497"/>
          <c:y val="5.9397601617322E-2"/>
          <c:w val="7.9874533453810653E-2"/>
          <c:h val="0.16895690054110504"/>
        </c:manualLayout>
      </c:layout>
      <c:overlay val="0"/>
      <c:spPr>
        <a:noFill/>
        <a:ln>
          <a:noFill/>
        </a:ln>
        <a:effectLst/>
      </c:spPr>
      <c:txPr>
        <a:bodyPr rot="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ja-JP"/>
        </a:p>
      </c:txPr>
    </c:legend>
    <c:plotVisOnly val="1"/>
    <c:dispBlanksAs val="gap"/>
    <c:showDLblsOverMax val="0"/>
  </c:chart>
  <c:spPr>
    <a:noFill/>
    <a:ln>
      <a:noFill/>
    </a:ln>
    <a:effectLst/>
  </c:spPr>
  <c:txPr>
    <a:bodyPr/>
    <a:lstStyle/>
    <a:p>
      <a:pPr>
        <a:defRPr/>
      </a:pPr>
      <a:endParaRPr lang="ja-JP"/>
    </a:p>
  </c:txPr>
  <c:externalData r:id="rId3">
    <c:autoUpdate val="0"/>
  </c:externalData>
</c:chartSpace>
</file>

<file path=ppt/charts/chart21.xml><?xml version="1.0" encoding="utf-8"?>
<c:chartSpace xmlns:c="http://schemas.openxmlformats.org/drawingml/2006/chart" xmlns:a="http://schemas.openxmlformats.org/drawingml/2006/main" xmlns:r="http://schemas.openxmlformats.org/officeDocument/2006/relationships">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1.7178925543425551E-3"/>
          <c:y val="0.23241632159978948"/>
          <c:w val="0.93897969862872488"/>
          <c:h val="0.76758363831068521"/>
        </c:manualLayout>
      </c:layout>
      <c:barChart>
        <c:barDir val="col"/>
        <c:grouping val="clustered"/>
        <c:varyColors val="0"/>
        <c:ser>
          <c:idx val="0"/>
          <c:order val="0"/>
          <c:tx>
            <c:strRef>
              <c:f>ごみ量データ!$B$20</c:f>
              <c:strCache>
                <c:ptCount val="1"/>
                <c:pt idx="0">
                  <c:v>合　　　　計</c:v>
                </c:pt>
              </c:strCache>
            </c:strRef>
          </c:tx>
          <c:spPr>
            <a:noFill/>
            <a:ln>
              <a:noFill/>
            </a:ln>
            <a:effectLst/>
          </c:spPr>
          <c:invertIfNegative val="0"/>
          <c:dLbls>
            <c:dLbl>
              <c:idx val="0"/>
              <c:layout>
                <c:manualLayout>
                  <c:x val="-1.6237466316793726E-2"/>
                  <c:y val="-3.5484610042678083E-2"/>
                </c:manualLayout>
              </c:layout>
              <c:showLegendKey val="0"/>
              <c:showVal val="1"/>
              <c:showCatName val="0"/>
              <c:showSerName val="0"/>
              <c:showPercent val="0"/>
              <c:showBubbleSize val="0"/>
              <c:extLst xmlns:c16r2="http://schemas.microsoft.com/office/drawing/2015/06/chart">
                <c:ext xmlns:c16="http://schemas.microsoft.com/office/drawing/2014/chart" uri="{C3380CC4-5D6E-409C-BE32-E72D297353CC}">
                  <c16:uniqueId val="{00000000-8D51-40D0-9F40-04214A7DC9B2}"/>
                </c:ext>
                <c:ext xmlns:c15="http://schemas.microsoft.com/office/drawing/2012/chart" uri="{CE6537A1-D6FC-4f65-9D91-7224C49458BB}"/>
              </c:extLst>
            </c:dLbl>
            <c:dLbl>
              <c:idx val="2"/>
              <c:layout>
                <c:manualLayout>
                  <c:x val="-2.5768388315138325E-2"/>
                  <c:y val="-1.2903494560973897E-2"/>
                </c:manualLayout>
              </c:layout>
              <c:showLegendKey val="0"/>
              <c:showVal val="1"/>
              <c:showCatName val="0"/>
              <c:showSerName val="0"/>
              <c:showPercent val="0"/>
              <c:showBubbleSize val="0"/>
              <c:extLst xmlns:c16r2="http://schemas.microsoft.com/office/drawing/2015/06/chart">
                <c:ext xmlns:c16="http://schemas.microsoft.com/office/drawing/2014/chart" uri="{C3380CC4-5D6E-409C-BE32-E72D297353CC}">
                  <c16:uniqueId val="{00000001-8D51-40D0-9F40-04214A7DC9B2}"/>
                </c:ext>
                <c:ext xmlns:c15="http://schemas.microsoft.com/office/drawing/2012/chart" uri="{CE6537A1-D6FC-4f65-9D91-7224C49458BB}"/>
              </c:extLst>
            </c:dLbl>
            <c:dLbl>
              <c:idx val="3"/>
              <c:layout>
                <c:manualLayout>
                  <c:x val="-1.7178925543425583E-2"/>
                  <c:y val="-1.1828066708723403E-16"/>
                </c:manualLayout>
              </c:layout>
              <c:showLegendKey val="0"/>
              <c:showVal val="1"/>
              <c:showCatName val="0"/>
              <c:showSerName val="0"/>
              <c:showPercent val="0"/>
              <c:showBubbleSize val="0"/>
              <c:extLst xmlns:c16r2="http://schemas.microsoft.com/office/drawing/2015/06/chart">
                <c:ext xmlns:c16="http://schemas.microsoft.com/office/drawing/2014/chart" uri="{C3380CC4-5D6E-409C-BE32-E72D297353CC}">
                  <c16:uniqueId val="{00000002-8D51-40D0-9F40-04214A7DC9B2}"/>
                </c:ext>
                <c:ext xmlns:c15="http://schemas.microsoft.com/office/drawing/2012/chart" uri="{CE6537A1-D6FC-4f65-9D91-7224C49458BB}"/>
              </c:extLst>
            </c:dLbl>
            <c:dLbl>
              <c:idx val="4"/>
              <c:layout>
                <c:manualLayout>
                  <c:x val="-1.5461032989083058E-2"/>
                  <c:y val="-9.6776209207303787E-3"/>
                </c:manualLayout>
              </c:layout>
              <c:showLegendKey val="0"/>
              <c:showVal val="1"/>
              <c:showCatName val="0"/>
              <c:showSerName val="0"/>
              <c:showPercent val="0"/>
              <c:showBubbleSize val="0"/>
              <c:extLst xmlns:c16r2="http://schemas.microsoft.com/office/drawing/2015/06/chart">
                <c:ext xmlns:c16="http://schemas.microsoft.com/office/drawing/2014/chart" uri="{C3380CC4-5D6E-409C-BE32-E72D297353CC}">
                  <c16:uniqueId val="{00000003-8D51-40D0-9F40-04214A7DC9B2}"/>
                </c:ext>
                <c:ext xmlns:c15="http://schemas.microsoft.com/office/drawing/2012/chart" uri="{CE6537A1-D6FC-4f65-9D91-7224C49458BB}"/>
              </c:extLst>
            </c:dLbl>
            <c:dLbl>
              <c:idx val="5"/>
              <c:layout>
                <c:manualLayout>
                  <c:x val="-1.0307355326055393E-2"/>
                  <c:y val="-9.6776209207303787E-3"/>
                </c:manualLayout>
              </c:layout>
              <c:showLegendKey val="0"/>
              <c:showVal val="1"/>
              <c:showCatName val="0"/>
              <c:showSerName val="0"/>
              <c:showPercent val="0"/>
              <c:showBubbleSize val="0"/>
              <c:extLst xmlns:c16r2="http://schemas.microsoft.com/office/drawing/2015/06/chart">
                <c:ext xmlns:c16="http://schemas.microsoft.com/office/drawing/2014/chart" uri="{C3380CC4-5D6E-409C-BE32-E72D297353CC}">
                  <c16:uniqueId val="{00000004-8D51-40D0-9F40-04214A7DC9B2}"/>
                </c:ext>
                <c:ext xmlns:c15="http://schemas.microsoft.com/office/drawing/2012/chart" uri="{CE6537A1-D6FC-4f65-9D91-7224C49458BB}"/>
              </c:extLst>
            </c:dLbl>
            <c:dLbl>
              <c:idx val="6"/>
              <c:layout>
                <c:manualLayout>
                  <c:x val="-1.7178925543425552E-2"/>
                  <c:y val="0"/>
                </c:manualLayout>
              </c:layout>
              <c:showLegendKey val="0"/>
              <c:showVal val="1"/>
              <c:showCatName val="0"/>
              <c:showSerName val="0"/>
              <c:showPercent val="0"/>
              <c:showBubbleSize val="0"/>
              <c:extLst xmlns:c16r2="http://schemas.microsoft.com/office/drawing/2015/06/chart">
                <c:ext xmlns:c16="http://schemas.microsoft.com/office/drawing/2014/chart" uri="{C3380CC4-5D6E-409C-BE32-E72D297353CC}">
                  <c16:uniqueId val="{00000005-8D51-40D0-9F40-04214A7DC9B2}"/>
                </c:ext>
                <c:ext xmlns:c15="http://schemas.microsoft.com/office/drawing/2012/chart" uri="{CE6537A1-D6FC-4f65-9D91-7224C49458BB}"/>
              </c:extLst>
            </c:dLbl>
            <c:dLbl>
              <c:idx val="7"/>
              <c:layout>
                <c:manualLayout>
                  <c:x val="-1.0307355326055393E-2"/>
                  <c:y val="0"/>
                </c:manualLayout>
              </c:layout>
              <c:showLegendKey val="0"/>
              <c:showVal val="1"/>
              <c:showCatName val="0"/>
              <c:showSerName val="0"/>
              <c:showPercent val="0"/>
              <c:showBubbleSize val="0"/>
              <c:extLst xmlns:c16r2="http://schemas.microsoft.com/office/drawing/2015/06/chart">
                <c:ext xmlns:c16="http://schemas.microsoft.com/office/drawing/2014/chart" uri="{C3380CC4-5D6E-409C-BE32-E72D297353CC}">
                  <c16:uniqueId val="{00000006-8D51-40D0-9F40-04214A7DC9B2}"/>
                </c:ext>
                <c:ext xmlns:c15="http://schemas.microsoft.com/office/drawing/2012/chart" uri="{CE6537A1-D6FC-4f65-9D91-7224C49458BB}"/>
              </c:extLst>
            </c:dLbl>
            <c:dLbl>
              <c:idx val="8"/>
              <c:layout>
                <c:manualLayout>
                  <c:x val="-3.4357851086851102E-3"/>
                  <c:y val="0"/>
                </c:manualLayout>
              </c:layout>
              <c:showLegendKey val="0"/>
              <c:showVal val="1"/>
              <c:showCatName val="0"/>
              <c:showSerName val="0"/>
              <c:showPercent val="0"/>
              <c:showBubbleSize val="0"/>
              <c:extLst xmlns:c16r2="http://schemas.microsoft.com/office/drawing/2015/06/chart">
                <c:ext xmlns:c16="http://schemas.microsoft.com/office/drawing/2014/chart" uri="{C3380CC4-5D6E-409C-BE32-E72D297353CC}">
                  <c16:uniqueId val="{00000007-8D51-40D0-9F40-04214A7DC9B2}"/>
                </c:ext>
                <c:ext xmlns:c15="http://schemas.microsoft.com/office/drawing/2012/chart" uri="{CE6537A1-D6FC-4f65-9D91-7224C49458BB}"/>
              </c:extLst>
            </c:dLbl>
            <c:spPr>
              <a:noFill/>
              <a:ln>
                <a:noFill/>
              </a:ln>
              <a:effectLst/>
            </c:spPr>
            <c:txPr>
              <a:bodyPr rot="0" spcFirstLastPara="1" vertOverflow="ellipsis" vert="horz" wrap="square" lIns="38100" tIns="19050" rIns="38100" bIns="19050" anchor="ctr" anchorCtr="1">
                <a:spAutoFit/>
              </a:bodyPr>
              <a:lstStyle/>
              <a:p>
                <a:pPr>
                  <a:defRPr sz="900" b="1" i="0" u="sng" strike="noStrike" kern="1200" baseline="0">
                    <a:solidFill>
                      <a:schemeClr val="tx1">
                        <a:lumMod val="75000"/>
                        <a:lumOff val="25000"/>
                      </a:schemeClr>
                    </a:solidFill>
                    <a:latin typeface="+mn-lt"/>
                    <a:ea typeface="+mn-ea"/>
                    <a:cs typeface="+mn-cs"/>
                  </a:defRPr>
                </a:pPr>
                <a:endParaRPr lang="ja-JP"/>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strRef>
              <c:f>ごみ量データ!$C$16:$N$16</c:f>
              <c:strCache>
                <c:ptCount val="12"/>
                <c:pt idx="0">
                  <c:v>1991年度</c:v>
                </c:pt>
                <c:pt idx="2">
                  <c:v>2008年度</c:v>
                </c:pt>
                <c:pt idx="3">
                  <c:v>2009年度</c:v>
                </c:pt>
                <c:pt idx="4">
                  <c:v>2010年度</c:v>
                </c:pt>
                <c:pt idx="5">
                  <c:v>2011年度</c:v>
                </c:pt>
                <c:pt idx="6">
                  <c:v>2012年度</c:v>
                </c:pt>
                <c:pt idx="7">
                  <c:v>2013年度</c:v>
                </c:pt>
                <c:pt idx="8">
                  <c:v>2014年度</c:v>
                </c:pt>
                <c:pt idx="9">
                  <c:v>2015年度</c:v>
                </c:pt>
                <c:pt idx="10">
                  <c:v>2016年度</c:v>
                </c:pt>
                <c:pt idx="11">
                  <c:v>2017年度</c:v>
                </c:pt>
              </c:strCache>
            </c:strRef>
          </c:cat>
          <c:val>
            <c:numRef>
              <c:f>ごみ量データ!$C$20:$N$20</c:f>
              <c:numCache>
                <c:formatCode>General</c:formatCode>
                <c:ptCount val="12"/>
                <c:pt idx="0" formatCode="#,##0.0;[Red]\-#,##0.0">
                  <c:v>216.79999999999998</c:v>
                </c:pt>
                <c:pt idx="2" formatCode="#,##0.0;[Red]\-#,##0.0">
                  <c:v>134.59999999999997</c:v>
                </c:pt>
                <c:pt idx="3" formatCode="#,##0.0;[Red]\-#,##0.0">
                  <c:v>117.70000000000002</c:v>
                </c:pt>
                <c:pt idx="4" formatCode="#,##0.0;[Red]\-#,##0.0">
                  <c:v>114.9</c:v>
                </c:pt>
                <c:pt idx="5" formatCode="#,##0.0;[Red]\-#,##0.0">
                  <c:v>114.9</c:v>
                </c:pt>
                <c:pt idx="6" formatCode="#,##0.0;[Red]\-#,##0.0">
                  <c:v>112.2</c:v>
                </c:pt>
                <c:pt idx="7" formatCode="0.0_);[Red]\(0.0\)">
                  <c:v>102.1</c:v>
                </c:pt>
                <c:pt idx="8" formatCode="0.0_);[Red]\(0.0\)">
                  <c:v>93.7</c:v>
                </c:pt>
                <c:pt idx="9" formatCode="0.0_);[Red]\(0.0\)">
                  <c:v>92.3</c:v>
                </c:pt>
                <c:pt idx="10" formatCode="0.0_);[Red]\(0.0\)">
                  <c:v>89.9</c:v>
                </c:pt>
                <c:pt idx="11" formatCode="0.0_);[Red]\(0.0\)">
                  <c:v>90.2</c:v>
                </c:pt>
              </c:numCache>
            </c:numRef>
          </c:val>
          <c:extLst xmlns:c16r2="http://schemas.microsoft.com/office/drawing/2015/06/chart">
            <c:ext xmlns:c16="http://schemas.microsoft.com/office/drawing/2014/chart" uri="{C3380CC4-5D6E-409C-BE32-E72D297353CC}">
              <c16:uniqueId val="{00000008-8D51-40D0-9F40-04214A7DC9B2}"/>
            </c:ext>
          </c:extLst>
        </c:ser>
        <c:dLbls>
          <c:showLegendKey val="0"/>
          <c:showVal val="0"/>
          <c:showCatName val="0"/>
          <c:showSerName val="0"/>
          <c:showPercent val="0"/>
          <c:showBubbleSize val="0"/>
        </c:dLbls>
        <c:gapWidth val="182"/>
        <c:overlap val="-27"/>
        <c:axId val="338673904"/>
        <c:axId val="338670768"/>
      </c:barChart>
      <c:catAx>
        <c:axId val="338673904"/>
        <c:scaling>
          <c:orientation val="minMax"/>
        </c:scaling>
        <c:delete val="1"/>
        <c:axPos val="b"/>
        <c:numFmt formatCode="General" sourceLinked="1"/>
        <c:majorTickMark val="none"/>
        <c:minorTickMark val="none"/>
        <c:tickLblPos val="nextTo"/>
        <c:crossAx val="338670768"/>
        <c:crosses val="autoZero"/>
        <c:auto val="1"/>
        <c:lblAlgn val="ctr"/>
        <c:lblOffset val="100"/>
        <c:noMultiLvlLbl val="0"/>
      </c:catAx>
      <c:valAx>
        <c:axId val="338670768"/>
        <c:scaling>
          <c:orientation val="minMax"/>
        </c:scaling>
        <c:delete val="1"/>
        <c:axPos val="l"/>
        <c:numFmt formatCode="#,##0.0;[Red]\-#,##0.0" sourceLinked="1"/>
        <c:majorTickMark val="none"/>
        <c:minorTickMark val="none"/>
        <c:tickLblPos val="nextTo"/>
        <c:crossAx val="338673904"/>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ja-JP"/>
    </a:p>
  </c:txPr>
  <c:externalData r:id="rId3">
    <c:autoUpdate val="0"/>
  </c:externalData>
</c:chartSpace>
</file>

<file path=ppt/charts/chart22.xml><?xml version="1.0" encoding="utf-8"?>
<c:chartSpace xmlns:c="http://schemas.openxmlformats.org/drawingml/2006/chart" xmlns:a="http://schemas.openxmlformats.org/drawingml/2006/main" xmlns:r="http://schemas.openxmlformats.org/officeDocument/2006/relationships">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0.25819490708274895"/>
          <c:y val="2.3046555863649336E-2"/>
          <c:w val="0.6818207039414077"/>
          <c:h val="0.98159705233307504"/>
        </c:manualLayout>
      </c:layout>
      <c:barChart>
        <c:barDir val="bar"/>
        <c:grouping val="clustered"/>
        <c:varyColors val="0"/>
        <c:ser>
          <c:idx val="2"/>
          <c:order val="2"/>
          <c:spPr>
            <a:solidFill>
              <a:schemeClr val="bg1"/>
            </a:solidFill>
            <a:ln>
              <a:solidFill>
                <a:schemeClr val="tx1"/>
              </a:solidFill>
            </a:ln>
          </c:spPr>
          <c:invertIfNegative val="0"/>
          <c:dPt>
            <c:idx val="19"/>
            <c:invertIfNegative val="0"/>
            <c:bubble3D val="0"/>
            <c:spPr>
              <a:solidFill>
                <a:schemeClr val="accent5">
                  <a:lumMod val="60000"/>
                  <a:lumOff val="40000"/>
                </a:schemeClr>
              </a:solidFill>
              <a:ln>
                <a:solidFill>
                  <a:schemeClr val="tx1"/>
                </a:solidFill>
              </a:ln>
            </c:spPr>
            <c:extLst xmlns:c16r2="http://schemas.microsoft.com/office/drawing/2015/06/chart">
              <c:ext xmlns:c16="http://schemas.microsoft.com/office/drawing/2014/chart" uri="{C3380CC4-5D6E-409C-BE32-E72D297353CC}">
                <c16:uniqueId val="{00000001-8BC2-43C4-ADAB-D50221A643B1}"/>
              </c:ext>
            </c:extLst>
          </c:dPt>
          <c:dLbls>
            <c:spPr>
              <a:noFill/>
              <a:ln>
                <a:noFill/>
              </a:ln>
              <a:effectLst/>
            </c:spPr>
            <c:txPr>
              <a:bodyPr wrap="square" lIns="38100" tIns="19050" rIns="38100" bIns="19050" anchor="ctr">
                <a:spAutoFit/>
              </a:bodyPr>
              <a:lstStyle/>
              <a:p>
                <a:pPr>
                  <a:defRPr>
                    <a:solidFill>
                      <a:schemeClr val="tx1"/>
                    </a:solidFill>
                  </a:defRPr>
                </a:pPr>
                <a:endParaRPr lang="ja-JP"/>
              </a:p>
            </c:txPr>
            <c:dLblPos val="inBase"/>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ext>
            </c:extLst>
          </c:dLbls>
          <c:cat>
            <c:strRef>
              <c:f>'ごみ排出量等の概要（平成28年度実績）'!$A$34:$A$53</c:f>
              <c:strCache>
                <c:ptCount val="20"/>
                <c:pt idx="0">
                  <c:v>熊本市</c:v>
                </c:pt>
                <c:pt idx="1">
                  <c:v>福岡市</c:v>
                </c:pt>
                <c:pt idx="2">
                  <c:v>北九州市</c:v>
                </c:pt>
                <c:pt idx="3">
                  <c:v>広島市</c:v>
                </c:pt>
                <c:pt idx="4">
                  <c:v>岡山市</c:v>
                </c:pt>
                <c:pt idx="5">
                  <c:v>神戸市</c:v>
                </c:pt>
                <c:pt idx="6">
                  <c:v>堺市</c:v>
                </c:pt>
                <c:pt idx="7">
                  <c:v>京都市</c:v>
                </c:pt>
                <c:pt idx="8">
                  <c:v>名古屋市</c:v>
                </c:pt>
                <c:pt idx="9">
                  <c:v>浜松市</c:v>
                </c:pt>
                <c:pt idx="10">
                  <c:v>静岡市</c:v>
                </c:pt>
                <c:pt idx="11">
                  <c:v>新潟市</c:v>
                </c:pt>
                <c:pt idx="12">
                  <c:v>相模原市</c:v>
                </c:pt>
                <c:pt idx="13">
                  <c:v>川崎市</c:v>
                </c:pt>
                <c:pt idx="14">
                  <c:v>横浜市</c:v>
                </c:pt>
                <c:pt idx="15">
                  <c:v>千葉市</c:v>
                </c:pt>
                <c:pt idx="16">
                  <c:v>さいたま市</c:v>
                </c:pt>
                <c:pt idx="17">
                  <c:v>仙台市</c:v>
                </c:pt>
                <c:pt idx="18">
                  <c:v>札幌市</c:v>
                </c:pt>
                <c:pt idx="19">
                  <c:v>大阪市</c:v>
                </c:pt>
              </c:strCache>
            </c:strRef>
          </c:cat>
          <c:val>
            <c:numRef>
              <c:f>'ごみ排出量等の概要（平成28年度実績）'!$D$34:$D$53</c:f>
              <c:numCache>
                <c:formatCode>#,##0_);[Red]\(#,##0\)</c:formatCode>
                <c:ptCount val="20"/>
                <c:pt idx="0">
                  <c:v>332</c:v>
                </c:pt>
                <c:pt idx="1">
                  <c:v>451</c:v>
                </c:pt>
                <c:pt idx="2">
                  <c:v>541</c:v>
                </c:pt>
                <c:pt idx="3">
                  <c:v>362</c:v>
                </c:pt>
                <c:pt idx="4">
                  <c:v>342</c:v>
                </c:pt>
                <c:pt idx="5">
                  <c:v>340</c:v>
                </c:pt>
                <c:pt idx="6">
                  <c:v>316</c:v>
                </c:pt>
                <c:pt idx="7">
                  <c:v>397</c:v>
                </c:pt>
                <c:pt idx="8">
                  <c:v>303</c:v>
                </c:pt>
                <c:pt idx="9">
                  <c:v>298</c:v>
                </c:pt>
                <c:pt idx="10">
                  <c:v>253</c:v>
                </c:pt>
                <c:pt idx="11">
                  <c:v>280</c:v>
                </c:pt>
                <c:pt idx="12">
                  <c:v>206</c:v>
                </c:pt>
                <c:pt idx="13">
                  <c:v>217</c:v>
                </c:pt>
                <c:pt idx="14">
                  <c:v>223</c:v>
                </c:pt>
                <c:pt idx="15">
                  <c:v>391</c:v>
                </c:pt>
                <c:pt idx="16">
                  <c:v>236</c:v>
                </c:pt>
                <c:pt idx="17">
                  <c:v>362</c:v>
                </c:pt>
                <c:pt idx="18">
                  <c:v>294</c:v>
                </c:pt>
                <c:pt idx="19">
                  <c:v>555</c:v>
                </c:pt>
              </c:numCache>
            </c:numRef>
          </c:val>
          <c:extLst xmlns:c16r2="http://schemas.microsoft.com/office/drawing/2015/06/chart">
            <c:ext xmlns:c16="http://schemas.microsoft.com/office/drawing/2014/chart" uri="{C3380CC4-5D6E-409C-BE32-E72D297353CC}">
              <c16:uniqueId val="{00000002-8BC2-43C4-ADAB-D50221A643B1}"/>
            </c:ext>
          </c:extLst>
        </c:ser>
        <c:dLbls>
          <c:showLegendKey val="0"/>
          <c:showVal val="0"/>
          <c:showCatName val="0"/>
          <c:showSerName val="0"/>
          <c:showPercent val="0"/>
          <c:showBubbleSize val="0"/>
        </c:dLbls>
        <c:gapWidth val="20"/>
        <c:axId val="338673120"/>
        <c:axId val="338672728"/>
        <c:extLst xmlns:c16r2="http://schemas.microsoft.com/office/drawing/2015/06/chart">
          <c:ext xmlns:c15="http://schemas.microsoft.com/office/drawing/2012/chart" uri="{02D57815-91ED-43cb-92C2-25804820EDAC}">
            <c15:filteredBarSeries>
              <c15:ser>
                <c:idx val="0"/>
                <c:order val="0"/>
                <c:spPr>
                  <a:solidFill>
                    <a:schemeClr val="bg1">
                      <a:lumMod val="50000"/>
                    </a:schemeClr>
                  </a:solidFill>
                  <a:ln w="25400">
                    <a:noFill/>
                  </a:ln>
                </c:spPr>
                <c:invertIfNegative val="0"/>
                <c:dPt>
                  <c:idx val="18"/>
                  <c:invertIfNegative val="0"/>
                  <c:bubble3D val="0"/>
                  <c:spPr>
                    <a:solidFill>
                      <a:schemeClr val="bg1">
                        <a:lumMod val="50000"/>
                      </a:schemeClr>
                    </a:solidFill>
                    <a:ln w="25400">
                      <a:noFill/>
                      <a:prstDash val="solid"/>
                    </a:ln>
                  </c:spPr>
                  <c:extLst xmlns:c16r2="http://schemas.microsoft.com/office/drawing/2015/06/chart">
                    <c:ext xmlns:c16="http://schemas.microsoft.com/office/drawing/2014/chart" uri="{C3380CC4-5D6E-409C-BE32-E72D297353CC}">
                      <c16:uniqueId val="{00000004-8BC2-43C4-ADAB-D50221A643B1}"/>
                    </c:ext>
                  </c:extLst>
                </c:dPt>
                <c:dPt>
                  <c:idx val="19"/>
                  <c:invertIfNegative val="0"/>
                  <c:bubble3D val="0"/>
                  <c:spPr>
                    <a:solidFill>
                      <a:schemeClr val="tx1">
                        <a:lumMod val="65000"/>
                        <a:lumOff val="35000"/>
                      </a:schemeClr>
                    </a:solidFill>
                    <a:ln w="25400">
                      <a:noFill/>
                    </a:ln>
                  </c:spPr>
                  <c:extLst xmlns:c16r2="http://schemas.microsoft.com/office/drawing/2015/06/chart">
                    <c:ext xmlns:c16="http://schemas.microsoft.com/office/drawing/2014/chart" uri="{C3380CC4-5D6E-409C-BE32-E72D297353CC}">
                      <c16:uniqueId val="{00000006-8BC2-43C4-ADAB-D50221A643B1}"/>
                    </c:ext>
                  </c:extLst>
                </c:dPt>
                <c:dPt>
                  <c:idx val="20"/>
                  <c:invertIfNegative val="0"/>
                  <c:bubble3D val="0"/>
                  <c:spPr>
                    <a:solidFill>
                      <a:schemeClr val="bg1">
                        <a:lumMod val="50000"/>
                      </a:schemeClr>
                    </a:solidFill>
                    <a:ln w="19050">
                      <a:noFill/>
                    </a:ln>
                  </c:spPr>
                  <c:extLst xmlns:c16r2="http://schemas.microsoft.com/office/drawing/2015/06/chart">
                    <c:ext xmlns:c16="http://schemas.microsoft.com/office/drawing/2014/chart" uri="{C3380CC4-5D6E-409C-BE32-E72D297353CC}">
                      <c16:uniqueId val="{00000008-8BC2-43C4-ADAB-D50221A643B1}"/>
                    </c:ext>
                  </c:extLst>
                </c:dPt>
                <c:dLbls>
                  <c:dLbl>
                    <c:idx val="14"/>
                    <c:layout>
                      <c:manualLayout>
                        <c:x val="-0.15142703953265299"/>
                        <c:y val="0"/>
                      </c:manualLayout>
                    </c:layout>
                    <c:dLblPos val="outEnd"/>
                    <c:showLegendKey val="0"/>
                    <c:showVal val="1"/>
                    <c:showCatName val="0"/>
                    <c:showSerName val="0"/>
                    <c:showPercent val="0"/>
                    <c:showBubbleSize val="0"/>
                    <c:extLst xmlns:c16r2="http://schemas.microsoft.com/office/drawing/2015/06/chart">
                      <c:ext xmlns:c16="http://schemas.microsoft.com/office/drawing/2014/chart" uri="{C3380CC4-5D6E-409C-BE32-E72D297353CC}">
                        <c16:uniqueId val="{00000009-8BC2-43C4-ADAB-D50221A643B1}"/>
                      </c:ext>
                      <c:ext uri="{CE6537A1-D6FC-4f65-9D91-7224C49458BB}"/>
                    </c:extLst>
                  </c:dLbl>
                  <c:dLbl>
                    <c:idx val="19"/>
                    <c:layout>
                      <c:manualLayout>
                        <c:x val="-0.46563165521017225"/>
                        <c:y val="2.7398365547267262E-3"/>
                      </c:manualLayout>
                    </c:layout>
                    <c:dLblPos val="outEnd"/>
                    <c:showLegendKey val="0"/>
                    <c:showVal val="1"/>
                    <c:showCatName val="0"/>
                    <c:showSerName val="0"/>
                    <c:showPercent val="0"/>
                    <c:showBubbleSize val="0"/>
                    <c:extLst xmlns:c16r2="http://schemas.microsoft.com/office/drawing/2015/06/chart">
                      <c:ext xmlns:c16="http://schemas.microsoft.com/office/drawing/2014/chart" uri="{C3380CC4-5D6E-409C-BE32-E72D297353CC}">
                        <c16:uniqueId val="{00000006-8BC2-43C4-ADAB-D50221A643B1}"/>
                      </c:ext>
                      <c:ext uri="{CE6537A1-D6FC-4f65-9D91-7224C49458BB}"/>
                    </c:extLst>
                  </c:dLbl>
                  <c:spPr>
                    <a:noFill/>
                    <a:ln w="25400">
                      <a:noFill/>
                    </a:ln>
                  </c:spPr>
                  <c:txPr>
                    <a:bodyPr/>
                    <a:lstStyle/>
                    <a:p>
                      <a:pPr>
                        <a:defRPr>
                          <a:solidFill>
                            <a:schemeClr val="bg1"/>
                          </a:solidFill>
                        </a:defRPr>
                      </a:pPr>
                      <a:endParaRPr lang="ja-JP"/>
                    </a:p>
                  </c:txPr>
                  <c:dLblPos val="ctr"/>
                  <c:showLegendKey val="0"/>
                  <c:showVal val="1"/>
                  <c:showCatName val="0"/>
                  <c:showSerName val="0"/>
                  <c:showPercent val="0"/>
                  <c:showBubbleSize val="0"/>
                  <c:showLeaderLines val="0"/>
                  <c:extLst xmlns:c16r2="http://schemas.microsoft.com/office/drawing/2015/06/chart">
                    <c:ext uri="{CE6537A1-D6FC-4f65-9D91-7224C49458BB}">
                      <c15:showLeaderLines val="0"/>
                    </c:ext>
                  </c:extLst>
                </c:dLbls>
                <c:cat>
                  <c:strRef>
                    <c:extLst xmlns:c16r2="http://schemas.microsoft.com/office/drawing/2015/06/chart">
                      <c:ext uri="{02D57815-91ED-43cb-92C2-25804820EDAC}">
                        <c15:formulaRef>
                          <c15:sqref>'ごみ排出量等の概要（平成28年度実績）'!$A$34:$A$53</c15:sqref>
                        </c15:formulaRef>
                      </c:ext>
                    </c:extLst>
                    <c:strCache>
                      <c:ptCount val="20"/>
                      <c:pt idx="0">
                        <c:v>熊本市</c:v>
                      </c:pt>
                      <c:pt idx="1">
                        <c:v>福岡市</c:v>
                      </c:pt>
                      <c:pt idx="2">
                        <c:v>北九州市</c:v>
                      </c:pt>
                      <c:pt idx="3">
                        <c:v>広島市</c:v>
                      </c:pt>
                      <c:pt idx="4">
                        <c:v>岡山市</c:v>
                      </c:pt>
                      <c:pt idx="5">
                        <c:v>神戸市</c:v>
                      </c:pt>
                      <c:pt idx="6">
                        <c:v>堺市</c:v>
                      </c:pt>
                      <c:pt idx="7">
                        <c:v>京都市</c:v>
                      </c:pt>
                      <c:pt idx="8">
                        <c:v>名古屋市</c:v>
                      </c:pt>
                      <c:pt idx="9">
                        <c:v>浜松市</c:v>
                      </c:pt>
                      <c:pt idx="10">
                        <c:v>静岡市</c:v>
                      </c:pt>
                      <c:pt idx="11">
                        <c:v>新潟市</c:v>
                      </c:pt>
                      <c:pt idx="12">
                        <c:v>相模原市</c:v>
                      </c:pt>
                      <c:pt idx="13">
                        <c:v>川崎市</c:v>
                      </c:pt>
                      <c:pt idx="14">
                        <c:v>横浜市</c:v>
                      </c:pt>
                      <c:pt idx="15">
                        <c:v>千葉市</c:v>
                      </c:pt>
                      <c:pt idx="16">
                        <c:v>さいたま市</c:v>
                      </c:pt>
                      <c:pt idx="17">
                        <c:v>仙台市</c:v>
                      </c:pt>
                      <c:pt idx="18">
                        <c:v>札幌市</c:v>
                      </c:pt>
                      <c:pt idx="19">
                        <c:v>大阪市</c:v>
                      </c:pt>
                    </c:strCache>
                  </c:strRef>
                </c:cat>
                <c:val>
                  <c:numRef>
                    <c:extLst xmlns:c16r2="http://schemas.microsoft.com/office/drawing/2015/06/chart">
                      <c:ext uri="{02D57815-91ED-43cb-92C2-25804820EDAC}">
                        <c15:formulaRef>
                          <c15:sqref>'ごみ排出量等の概要（平成28年度実績）'!$B$34:$B$53</c15:sqref>
                        </c15:formulaRef>
                      </c:ext>
                    </c:extLst>
                    <c:numCache>
                      <c:formatCode>#,##0_);[Red]\(#,##0\)</c:formatCode>
                      <c:ptCount val="20"/>
                      <c:pt idx="0">
                        <c:v>876</c:v>
                      </c:pt>
                      <c:pt idx="1">
                        <c:v>1045</c:v>
                      </c:pt>
                      <c:pt idx="2">
                        <c:v>1125</c:v>
                      </c:pt>
                      <c:pt idx="3">
                        <c:v>824</c:v>
                      </c:pt>
                      <c:pt idx="4">
                        <c:v>1036</c:v>
                      </c:pt>
                      <c:pt idx="5">
                        <c:v>971</c:v>
                      </c:pt>
                      <c:pt idx="6">
                        <c:v>951</c:v>
                      </c:pt>
                      <c:pt idx="7">
                        <c:v>846</c:v>
                      </c:pt>
                      <c:pt idx="8">
                        <c:v>966</c:v>
                      </c:pt>
                      <c:pt idx="9">
                        <c:v>873</c:v>
                      </c:pt>
                      <c:pt idx="10">
                        <c:v>883</c:v>
                      </c:pt>
                      <c:pt idx="11">
                        <c:v>987</c:v>
                      </c:pt>
                      <c:pt idx="12">
                        <c:v>843</c:v>
                      </c:pt>
                      <c:pt idx="13">
                        <c:v>859</c:v>
                      </c:pt>
                      <c:pt idx="14">
                        <c:v>851</c:v>
                      </c:pt>
                      <c:pt idx="15">
                        <c:v>1009</c:v>
                      </c:pt>
                      <c:pt idx="16">
                        <c:v>870</c:v>
                      </c:pt>
                      <c:pt idx="17">
                        <c:v>1048</c:v>
                      </c:pt>
                      <c:pt idx="18">
                        <c:v>908</c:v>
                      </c:pt>
                      <c:pt idx="19">
                        <c:v>1014</c:v>
                      </c:pt>
                    </c:numCache>
                  </c:numRef>
                </c:val>
                <c:extLst xmlns:c16r2="http://schemas.microsoft.com/office/drawing/2015/06/chart">
                  <c:ext xmlns:c16="http://schemas.microsoft.com/office/drawing/2014/chart" uri="{C3380CC4-5D6E-409C-BE32-E72D297353CC}">
                    <c16:uniqueId val="{0000000A-8BC2-43C4-ADAB-D50221A643B1}"/>
                  </c:ext>
                </c:extLst>
              </c15:ser>
            </c15:filteredBarSeries>
            <c15:filteredBarSeries>
              <c15:ser>
                <c:idx val="1"/>
                <c:order val="1"/>
                <c:invertIfNegative val="0"/>
                <c:cat>
                  <c:strRef>
                    <c:extLst xmlns:c16r2="http://schemas.microsoft.com/office/drawing/2015/06/chart" xmlns:c15="http://schemas.microsoft.com/office/drawing/2012/chart">
                      <c:ext xmlns:c15="http://schemas.microsoft.com/office/drawing/2012/chart" uri="{02D57815-91ED-43cb-92C2-25804820EDAC}">
                        <c15:formulaRef>
                          <c15:sqref>'ごみ排出量等の概要（平成28年度実績）'!$A$34:$A$53</c15:sqref>
                        </c15:formulaRef>
                      </c:ext>
                    </c:extLst>
                    <c:strCache>
                      <c:ptCount val="20"/>
                      <c:pt idx="0">
                        <c:v>熊本市</c:v>
                      </c:pt>
                      <c:pt idx="1">
                        <c:v>福岡市</c:v>
                      </c:pt>
                      <c:pt idx="2">
                        <c:v>北九州市</c:v>
                      </c:pt>
                      <c:pt idx="3">
                        <c:v>広島市</c:v>
                      </c:pt>
                      <c:pt idx="4">
                        <c:v>岡山市</c:v>
                      </c:pt>
                      <c:pt idx="5">
                        <c:v>神戸市</c:v>
                      </c:pt>
                      <c:pt idx="6">
                        <c:v>堺市</c:v>
                      </c:pt>
                      <c:pt idx="7">
                        <c:v>京都市</c:v>
                      </c:pt>
                      <c:pt idx="8">
                        <c:v>名古屋市</c:v>
                      </c:pt>
                      <c:pt idx="9">
                        <c:v>浜松市</c:v>
                      </c:pt>
                      <c:pt idx="10">
                        <c:v>静岡市</c:v>
                      </c:pt>
                      <c:pt idx="11">
                        <c:v>新潟市</c:v>
                      </c:pt>
                      <c:pt idx="12">
                        <c:v>相模原市</c:v>
                      </c:pt>
                      <c:pt idx="13">
                        <c:v>川崎市</c:v>
                      </c:pt>
                      <c:pt idx="14">
                        <c:v>横浜市</c:v>
                      </c:pt>
                      <c:pt idx="15">
                        <c:v>千葉市</c:v>
                      </c:pt>
                      <c:pt idx="16">
                        <c:v>さいたま市</c:v>
                      </c:pt>
                      <c:pt idx="17">
                        <c:v>仙台市</c:v>
                      </c:pt>
                      <c:pt idx="18">
                        <c:v>札幌市</c:v>
                      </c:pt>
                      <c:pt idx="19">
                        <c:v>大阪市</c:v>
                      </c:pt>
                    </c:strCache>
                  </c:strRef>
                </c:cat>
                <c:val>
                  <c:numRef>
                    <c:extLst xmlns:c16r2="http://schemas.microsoft.com/office/drawing/2015/06/chart" xmlns:c15="http://schemas.microsoft.com/office/drawing/2012/chart">
                      <c:ext xmlns:c15="http://schemas.microsoft.com/office/drawing/2012/chart" uri="{02D57815-91ED-43cb-92C2-25804820EDAC}">
                        <c15:formulaRef>
                          <c15:sqref>'ごみ排出量等の概要（平成28年度実績）'!$C$34:$C$53</c15:sqref>
                        </c15:formulaRef>
                      </c:ext>
                    </c:extLst>
                    <c:numCache>
                      <c:formatCode>#,##0_);[Red]\(#,##0\)</c:formatCode>
                      <c:ptCount val="20"/>
                      <c:pt idx="0">
                        <c:v>544</c:v>
                      </c:pt>
                      <c:pt idx="1">
                        <c:v>594</c:v>
                      </c:pt>
                      <c:pt idx="2">
                        <c:v>585</c:v>
                      </c:pt>
                      <c:pt idx="3">
                        <c:v>462</c:v>
                      </c:pt>
                      <c:pt idx="4">
                        <c:v>694</c:v>
                      </c:pt>
                      <c:pt idx="5">
                        <c:v>631</c:v>
                      </c:pt>
                      <c:pt idx="6">
                        <c:v>635</c:v>
                      </c:pt>
                      <c:pt idx="7">
                        <c:v>449</c:v>
                      </c:pt>
                      <c:pt idx="8">
                        <c:v>663</c:v>
                      </c:pt>
                      <c:pt idx="9">
                        <c:v>575</c:v>
                      </c:pt>
                      <c:pt idx="10">
                        <c:v>629</c:v>
                      </c:pt>
                      <c:pt idx="11">
                        <c:v>707</c:v>
                      </c:pt>
                      <c:pt idx="12">
                        <c:v>636</c:v>
                      </c:pt>
                      <c:pt idx="13">
                        <c:v>642</c:v>
                      </c:pt>
                      <c:pt idx="14">
                        <c:v>628</c:v>
                      </c:pt>
                      <c:pt idx="15">
                        <c:v>618</c:v>
                      </c:pt>
                      <c:pt idx="16">
                        <c:v>634</c:v>
                      </c:pt>
                      <c:pt idx="17">
                        <c:v>685</c:v>
                      </c:pt>
                      <c:pt idx="18">
                        <c:v>614</c:v>
                      </c:pt>
                      <c:pt idx="19">
                        <c:v>458</c:v>
                      </c:pt>
                    </c:numCache>
                  </c:numRef>
                </c:val>
                <c:extLst xmlns:c16r2="http://schemas.microsoft.com/office/drawing/2015/06/chart" xmlns:c15="http://schemas.microsoft.com/office/drawing/2012/chart">
                  <c:ext xmlns:c16="http://schemas.microsoft.com/office/drawing/2014/chart" uri="{C3380CC4-5D6E-409C-BE32-E72D297353CC}">
                    <c16:uniqueId val="{0000000B-8BC2-43C4-ADAB-D50221A643B1}"/>
                  </c:ext>
                </c:extLst>
              </c15:ser>
            </c15:filteredBarSeries>
            <c15:filteredBarSeries>
              <c15:ser>
                <c:idx val="3"/>
                <c:order val="3"/>
                <c:invertIfNegative val="0"/>
                <c:cat>
                  <c:strRef>
                    <c:extLst xmlns:c16r2="http://schemas.microsoft.com/office/drawing/2015/06/chart" xmlns:c15="http://schemas.microsoft.com/office/drawing/2012/chart">
                      <c:ext xmlns:c15="http://schemas.microsoft.com/office/drawing/2012/chart" uri="{02D57815-91ED-43cb-92C2-25804820EDAC}">
                        <c15:formulaRef>
                          <c15:sqref>'ごみ排出量等の概要（平成28年度実績）'!$A$34:$A$53</c15:sqref>
                        </c15:formulaRef>
                      </c:ext>
                    </c:extLst>
                    <c:strCache>
                      <c:ptCount val="20"/>
                      <c:pt idx="0">
                        <c:v>熊本市</c:v>
                      </c:pt>
                      <c:pt idx="1">
                        <c:v>福岡市</c:v>
                      </c:pt>
                      <c:pt idx="2">
                        <c:v>北九州市</c:v>
                      </c:pt>
                      <c:pt idx="3">
                        <c:v>広島市</c:v>
                      </c:pt>
                      <c:pt idx="4">
                        <c:v>岡山市</c:v>
                      </c:pt>
                      <c:pt idx="5">
                        <c:v>神戸市</c:v>
                      </c:pt>
                      <c:pt idx="6">
                        <c:v>堺市</c:v>
                      </c:pt>
                      <c:pt idx="7">
                        <c:v>京都市</c:v>
                      </c:pt>
                      <c:pt idx="8">
                        <c:v>名古屋市</c:v>
                      </c:pt>
                      <c:pt idx="9">
                        <c:v>浜松市</c:v>
                      </c:pt>
                      <c:pt idx="10">
                        <c:v>静岡市</c:v>
                      </c:pt>
                      <c:pt idx="11">
                        <c:v>新潟市</c:v>
                      </c:pt>
                      <c:pt idx="12">
                        <c:v>相模原市</c:v>
                      </c:pt>
                      <c:pt idx="13">
                        <c:v>川崎市</c:v>
                      </c:pt>
                      <c:pt idx="14">
                        <c:v>横浜市</c:v>
                      </c:pt>
                      <c:pt idx="15">
                        <c:v>千葉市</c:v>
                      </c:pt>
                      <c:pt idx="16">
                        <c:v>さいたま市</c:v>
                      </c:pt>
                      <c:pt idx="17">
                        <c:v>仙台市</c:v>
                      </c:pt>
                      <c:pt idx="18">
                        <c:v>札幌市</c:v>
                      </c:pt>
                      <c:pt idx="19">
                        <c:v>大阪市</c:v>
                      </c:pt>
                    </c:strCache>
                  </c:strRef>
                </c:cat>
                <c:val>
                  <c:numRef>
                    <c:extLst xmlns:c16r2="http://schemas.microsoft.com/office/drawing/2015/06/chart" xmlns:c15="http://schemas.microsoft.com/office/drawing/2012/chart">
                      <c:ext xmlns:c15="http://schemas.microsoft.com/office/drawing/2012/chart" uri="{02D57815-91ED-43cb-92C2-25804820EDAC}">
                        <c15:formulaRef>
                          <c15:sqref>'ごみ排出量等の概要（平成28年度実績）'!$E$34:$E$53</c15:sqref>
                        </c15:formulaRef>
                      </c:ext>
                    </c:extLst>
                    <c:numCache>
                      <c:formatCode>#,##0_);[Red]\(#,##0\)</c:formatCode>
                      <c:ptCount val="20"/>
                      <c:pt idx="0">
                        <c:v>7250</c:v>
                      </c:pt>
                      <c:pt idx="1">
                        <c:v>8525</c:v>
                      </c:pt>
                      <c:pt idx="2">
                        <c:v>11417</c:v>
                      </c:pt>
                      <c:pt idx="3">
                        <c:v>7385</c:v>
                      </c:pt>
                      <c:pt idx="4">
                        <c:v>6891</c:v>
                      </c:pt>
                      <c:pt idx="5">
                        <c:v>7145</c:v>
                      </c:pt>
                      <c:pt idx="6">
                        <c:v>8377</c:v>
                      </c:pt>
                      <c:pt idx="7">
                        <c:v>7348</c:v>
                      </c:pt>
                      <c:pt idx="8">
                        <c:v>5220</c:v>
                      </c:pt>
                      <c:pt idx="9">
                        <c:v>6337</c:v>
                      </c:pt>
                      <c:pt idx="10">
                        <c:v>4709</c:v>
                      </c:pt>
                      <c:pt idx="11">
                        <c:v>5840</c:v>
                      </c:pt>
                      <c:pt idx="12">
                        <c:v>5856</c:v>
                      </c:pt>
                      <c:pt idx="13">
                        <c:v>6949</c:v>
                      </c:pt>
                      <c:pt idx="14">
                        <c:v>6390</c:v>
                      </c:pt>
                      <c:pt idx="15">
                        <c:v>11603</c:v>
                      </c:pt>
                      <c:pt idx="16">
                        <c:v>6598</c:v>
                      </c:pt>
                      <c:pt idx="17">
                        <c:v>7208</c:v>
                      </c:pt>
                      <c:pt idx="18">
                        <c:v>6967</c:v>
                      </c:pt>
                      <c:pt idx="19">
                        <c:v>7154</c:v>
                      </c:pt>
                    </c:numCache>
                  </c:numRef>
                </c:val>
                <c:extLst xmlns:c16r2="http://schemas.microsoft.com/office/drawing/2015/06/chart" xmlns:c15="http://schemas.microsoft.com/office/drawing/2012/chart">
                  <c:ext xmlns:c16="http://schemas.microsoft.com/office/drawing/2014/chart" uri="{C3380CC4-5D6E-409C-BE32-E72D297353CC}">
                    <c16:uniqueId val="{0000000C-8BC2-43C4-ADAB-D50221A643B1}"/>
                  </c:ext>
                </c:extLst>
              </c15:ser>
            </c15:filteredBarSeries>
            <c15:filteredBarSeries>
              <c15:ser>
                <c:idx val="4"/>
                <c:order val="4"/>
                <c:invertIfNegative val="0"/>
                <c:cat>
                  <c:strRef>
                    <c:extLst xmlns:c16r2="http://schemas.microsoft.com/office/drawing/2015/06/chart" xmlns:c15="http://schemas.microsoft.com/office/drawing/2012/chart">
                      <c:ext xmlns:c15="http://schemas.microsoft.com/office/drawing/2012/chart" uri="{02D57815-91ED-43cb-92C2-25804820EDAC}">
                        <c15:formulaRef>
                          <c15:sqref>'ごみ排出量等の概要（平成28年度実績）'!$A$34:$A$53</c15:sqref>
                        </c15:formulaRef>
                      </c:ext>
                    </c:extLst>
                    <c:strCache>
                      <c:ptCount val="20"/>
                      <c:pt idx="0">
                        <c:v>熊本市</c:v>
                      </c:pt>
                      <c:pt idx="1">
                        <c:v>福岡市</c:v>
                      </c:pt>
                      <c:pt idx="2">
                        <c:v>北九州市</c:v>
                      </c:pt>
                      <c:pt idx="3">
                        <c:v>広島市</c:v>
                      </c:pt>
                      <c:pt idx="4">
                        <c:v>岡山市</c:v>
                      </c:pt>
                      <c:pt idx="5">
                        <c:v>神戸市</c:v>
                      </c:pt>
                      <c:pt idx="6">
                        <c:v>堺市</c:v>
                      </c:pt>
                      <c:pt idx="7">
                        <c:v>京都市</c:v>
                      </c:pt>
                      <c:pt idx="8">
                        <c:v>名古屋市</c:v>
                      </c:pt>
                      <c:pt idx="9">
                        <c:v>浜松市</c:v>
                      </c:pt>
                      <c:pt idx="10">
                        <c:v>静岡市</c:v>
                      </c:pt>
                      <c:pt idx="11">
                        <c:v>新潟市</c:v>
                      </c:pt>
                      <c:pt idx="12">
                        <c:v>相模原市</c:v>
                      </c:pt>
                      <c:pt idx="13">
                        <c:v>川崎市</c:v>
                      </c:pt>
                      <c:pt idx="14">
                        <c:v>横浜市</c:v>
                      </c:pt>
                      <c:pt idx="15">
                        <c:v>千葉市</c:v>
                      </c:pt>
                      <c:pt idx="16">
                        <c:v>さいたま市</c:v>
                      </c:pt>
                      <c:pt idx="17">
                        <c:v>仙台市</c:v>
                      </c:pt>
                      <c:pt idx="18">
                        <c:v>札幌市</c:v>
                      </c:pt>
                      <c:pt idx="19">
                        <c:v>大阪市</c:v>
                      </c:pt>
                    </c:strCache>
                  </c:strRef>
                </c:cat>
                <c:val>
                  <c:numRef>
                    <c:extLst xmlns:c16r2="http://schemas.microsoft.com/office/drawing/2015/06/chart" xmlns:c15="http://schemas.microsoft.com/office/drawing/2012/chart">
                      <c:ext xmlns:c15="http://schemas.microsoft.com/office/drawing/2012/chart" uri="{02D57815-91ED-43cb-92C2-25804820EDAC}">
                        <c15:formulaRef>
                          <c15:sqref>'ごみ排出量等の概要（平成28年度実績）'!$F$34:$F$53</c15:sqref>
                        </c15:formulaRef>
                      </c:ext>
                    </c:extLst>
                    <c:numCache>
                      <c:formatCode>#,##0_);[Red]\(#,##0\)</c:formatCode>
                      <c:ptCount val="20"/>
                      <c:pt idx="0">
                        <c:v>322</c:v>
                      </c:pt>
                      <c:pt idx="1">
                        <c:v>400</c:v>
                      </c:pt>
                      <c:pt idx="2">
                        <c:v>532</c:v>
                      </c:pt>
                      <c:pt idx="3">
                        <c:v>357</c:v>
                      </c:pt>
                      <c:pt idx="4">
                        <c:v>325</c:v>
                      </c:pt>
                      <c:pt idx="5">
                        <c:v>335</c:v>
                      </c:pt>
                      <c:pt idx="6">
                        <c:v>340</c:v>
                      </c:pt>
                      <c:pt idx="7">
                        <c:v>364</c:v>
                      </c:pt>
                      <c:pt idx="8">
                        <c:v>267</c:v>
                      </c:pt>
                      <c:pt idx="9">
                        <c:v>304</c:v>
                      </c:pt>
                      <c:pt idx="10">
                        <c:v>248</c:v>
                      </c:pt>
                      <c:pt idx="11">
                        <c:v>273</c:v>
                      </c:pt>
                      <c:pt idx="12">
                        <c:v>234</c:v>
                      </c:pt>
                      <c:pt idx="13">
                        <c:v>246</c:v>
                      </c:pt>
                      <c:pt idx="14">
                        <c:v>244</c:v>
                      </c:pt>
                      <c:pt idx="15">
                        <c:v>397</c:v>
                      </c:pt>
                      <c:pt idx="16">
                        <c:v>257</c:v>
                      </c:pt>
                      <c:pt idx="17">
                        <c:v>334</c:v>
                      </c:pt>
                      <c:pt idx="18">
                        <c:v>293</c:v>
                      </c:pt>
                      <c:pt idx="19">
                        <c:v>422</c:v>
                      </c:pt>
                    </c:numCache>
                  </c:numRef>
                </c:val>
                <c:extLst xmlns:c16r2="http://schemas.microsoft.com/office/drawing/2015/06/chart" xmlns:c15="http://schemas.microsoft.com/office/drawing/2012/chart">
                  <c:ext xmlns:c16="http://schemas.microsoft.com/office/drawing/2014/chart" uri="{C3380CC4-5D6E-409C-BE32-E72D297353CC}">
                    <c16:uniqueId val="{0000000D-8BC2-43C4-ADAB-D50221A643B1}"/>
                  </c:ext>
                </c:extLst>
              </c15:ser>
            </c15:filteredBarSeries>
          </c:ext>
        </c:extLst>
      </c:barChart>
      <c:catAx>
        <c:axId val="338673120"/>
        <c:scaling>
          <c:orientation val="minMax"/>
        </c:scaling>
        <c:delete val="0"/>
        <c:axPos val="l"/>
        <c:numFmt formatCode="General" sourceLinked="1"/>
        <c:majorTickMark val="none"/>
        <c:minorTickMark val="none"/>
        <c:tickLblPos val="nextTo"/>
        <c:spPr>
          <a:ln w="6350">
            <a:solidFill>
              <a:srgbClr val="000000"/>
            </a:solidFill>
            <a:prstDash val="solid"/>
          </a:ln>
        </c:spPr>
        <c:txPr>
          <a:bodyPr rot="0" vert="horz"/>
          <a:lstStyle/>
          <a:p>
            <a:pPr>
              <a:defRPr/>
            </a:pPr>
            <a:endParaRPr lang="ja-JP"/>
          </a:p>
        </c:txPr>
        <c:crossAx val="338672728"/>
        <c:crosses val="autoZero"/>
        <c:auto val="1"/>
        <c:lblAlgn val="ctr"/>
        <c:lblOffset val="100"/>
        <c:tickLblSkip val="1"/>
        <c:tickMarkSkip val="1"/>
        <c:noMultiLvlLbl val="0"/>
      </c:catAx>
      <c:valAx>
        <c:axId val="338672728"/>
        <c:scaling>
          <c:orientation val="minMax"/>
        </c:scaling>
        <c:delete val="1"/>
        <c:axPos val="b"/>
        <c:numFmt formatCode="#,##0_);[Red]\(#,##0\)" sourceLinked="1"/>
        <c:majorTickMark val="out"/>
        <c:minorTickMark val="none"/>
        <c:tickLblPos val="none"/>
        <c:crossAx val="338673120"/>
        <c:crosses val="autoZero"/>
        <c:crossBetween val="between"/>
      </c:valAx>
      <c:spPr>
        <a:noFill/>
        <a:ln w="25400">
          <a:noFill/>
        </a:ln>
      </c:spPr>
    </c:plotArea>
    <c:plotVisOnly val="1"/>
    <c:dispBlanksAs val="gap"/>
    <c:showDLblsOverMax val="0"/>
  </c:chart>
  <c:spPr>
    <a:noFill/>
    <a:ln w="9525">
      <a:noFill/>
    </a:ln>
  </c:spPr>
  <c:txPr>
    <a:bodyPr/>
    <a:lstStyle/>
    <a:p>
      <a:pPr>
        <a:defRPr sz="700" b="0" i="0" u="none" strike="noStrike" baseline="0">
          <a:solidFill>
            <a:srgbClr val="000000"/>
          </a:solidFill>
          <a:latin typeface="Meiryo UI"/>
          <a:ea typeface="Meiryo UI"/>
          <a:cs typeface="Meiryo UI"/>
        </a:defRPr>
      </a:pPr>
      <a:endParaRPr lang="ja-JP"/>
    </a:p>
  </c:txPr>
  <c:externalData r:id="rId1">
    <c:autoUpdate val="0"/>
  </c:externalData>
</c:chartSpace>
</file>

<file path=ppt/charts/chart23.xml><?xml version="1.0" encoding="utf-8"?>
<c:chartSpace xmlns:c="http://schemas.openxmlformats.org/drawingml/2006/chart" xmlns:a="http://schemas.openxmlformats.org/drawingml/2006/main" xmlns:r="http://schemas.openxmlformats.org/officeDocument/2006/relationships">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0.26515249597721563"/>
          <c:y val="1.022496929513626E-2"/>
          <c:w val="0.73484791522622905"/>
          <c:h val="0.98159705233307482"/>
        </c:manualLayout>
      </c:layout>
      <c:barChart>
        <c:barDir val="bar"/>
        <c:grouping val="clustered"/>
        <c:varyColors val="0"/>
        <c:ser>
          <c:idx val="0"/>
          <c:order val="0"/>
          <c:spPr>
            <a:solidFill>
              <a:schemeClr val="bg1"/>
            </a:solidFill>
            <a:ln w="12700">
              <a:solidFill>
                <a:schemeClr val="tx1"/>
              </a:solidFill>
            </a:ln>
          </c:spPr>
          <c:invertIfNegative val="0"/>
          <c:dPt>
            <c:idx val="18"/>
            <c:invertIfNegative val="0"/>
            <c:bubble3D val="0"/>
            <c:spPr>
              <a:solidFill>
                <a:schemeClr val="bg1"/>
              </a:solidFill>
              <a:ln w="12700">
                <a:solidFill>
                  <a:schemeClr val="tx1"/>
                </a:solidFill>
                <a:prstDash val="solid"/>
              </a:ln>
            </c:spPr>
            <c:extLst xmlns:c16r2="http://schemas.microsoft.com/office/drawing/2015/06/chart">
              <c:ext xmlns:c16="http://schemas.microsoft.com/office/drawing/2014/chart" uri="{C3380CC4-5D6E-409C-BE32-E72D297353CC}">
                <c16:uniqueId val="{00000001-7926-413B-92ED-C31F8550D1A2}"/>
              </c:ext>
            </c:extLst>
          </c:dPt>
          <c:dPt>
            <c:idx val="19"/>
            <c:invertIfNegative val="0"/>
            <c:bubble3D val="0"/>
            <c:spPr>
              <a:solidFill>
                <a:schemeClr val="accent5">
                  <a:lumMod val="60000"/>
                  <a:lumOff val="40000"/>
                </a:schemeClr>
              </a:solidFill>
              <a:ln w="12700">
                <a:solidFill>
                  <a:schemeClr val="tx1"/>
                </a:solidFill>
              </a:ln>
            </c:spPr>
            <c:extLst xmlns:c16r2="http://schemas.microsoft.com/office/drawing/2015/06/chart">
              <c:ext xmlns:c16="http://schemas.microsoft.com/office/drawing/2014/chart" uri="{C3380CC4-5D6E-409C-BE32-E72D297353CC}">
                <c16:uniqueId val="{00000003-7926-413B-92ED-C31F8550D1A2}"/>
              </c:ext>
            </c:extLst>
          </c:dPt>
          <c:dPt>
            <c:idx val="20"/>
            <c:invertIfNegative val="0"/>
            <c:bubble3D val="0"/>
            <c:extLst xmlns:c16r2="http://schemas.microsoft.com/office/drawing/2015/06/chart">
              <c:ext xmlns:c16="http://schemas.microsoft.com/office/drawing/2014/chart" uri="{C3380CC4-5D6E-409C-BE32-E72D297353CC}">
                <c16:uniqueId val="{00000004-7926-413B-92ED-C31F8550D1A2}"/>
              </c:ext>
            </c:extLst>
          </c:dPt>
          <c:dLbls>
            <c:spPr>
              <a:noFill/>
              <a:ln w="25400">
                <a:noFill/>
              </a:ln>
              <a:effectLst/>
            </c:spPr>
            <c:txPr>
              <a:bodyPr wrap="square" lIns="38100" tIns="19050" rIns="38100" bIns="19050" anchor="ctr">
                <a:spAutoFit/>
              </a:bodyPr>
              <a:lstStyle/>
              <a:p>
                <a:pPr>
                  <a:defRPr>
                    <a:ln>
                      <a:noFill/>
                    </a:ln>
                    <a:solidFill>
                      <a:schemeClr val="tx1"/>
                    </a:solidFill>
                  </a:defRPr>
                </a:pPr>
                <a:endParaRPr lang="ja-JP"/>
              </a:p>
            </c:txPr>
            <c:dLblPos val="inBase"/>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ext>
            </c:extLst>
          </c:dLbls>
          <c:cat>
            <c:strRef>
              <c:f>'ごみ排出量等の概要（平成28年度実績）'!$A$34:$A$53</c:f>
              <c:strCache>
                <c:ptCount val="20"/>
                <c:pt idx="0">
                  <c:v>熊本市</c:v>
                </c:pt>
                <c:pt idx="1">
                  <c:v>福岡市</c:v>
                </c:pt>
                <c:pt idx="2">
                  <c:v>北九州市</c:v>
                </c:pt>
                <c:pt idx="3">
                  <c:v>広島市</c:v>
                </c:pt>
                <c:pt idx="4">
                  <c:v>岡山市</c:v>
                </c:pt>
                <c:pt idx="5">
                  <c:v>神戸市</c:v>
                </c:pt>
                <c:pt idx="6">
                  <c:v>堺市</c:v>
                </c:pt>
                <c:pt idx="7">
                  <c:v>京都市</c:v>
                </c:pt>
                <c:pt idx="8">
                  <c:v>名古屋市</c:v>
                </c:pt>
                <c:pt idx="9">
                  <c:v>浜松市</c:v>
                </c:pt>
                <c:pt idx="10">
                  <c:v>静岡市</c:v>
                </c:pt>
                <c:pt idx="11">
                  <c:v>新潟市</c:v>
                </c:pt>
                <c:pt idx="12">
                  <c:v>相模原市</c:v>
                </c:pt>
                <c:pt idx="13">
                  <c:v>川崎市</c:v>
                </c:pt>
                <c:pt idx="14">
                  <c:v>横浜市</c:v>
                </c:pt>
                <c:pt idx="15">
                  <c:v>千葉市</c:v>
                </c:pt>
                <c:pt idx="16">
                  <c:v>さいたま市</c:v>
                </c:pt>
                <c:pt idx="17">
                  <c:v>仙台市</c:v>
                </c:pt>
                <c:pt idx="18">
                  <c:v>札幌市</c:v>
                </c:pt>
                <c:pt idx="19">
                  <c:v>大阪市</c:v>
                </c:pt>
              </c:strCache>
            </c:strRef>
          </c:cat>
          <c:val>
            <c:numRef>
              <c:f>'ごみ排出量等の概要（平成28年度実績）'!$B$34:$B$53</c:f>
              <c:numCache>
                <c:formatCode>#,##0_);[Red]\(#,##0\)</c:formatCode>
                <c:ptCount val="20"/>
                <c:pt idx="0">
                  <c:v>876</c:v>
                </c:pt>
                <c:pt idx="1">
                  <c:v>1045</c:v>
                </c:pt>
                <c:pt idx="2">
                  <c:v>1125</c:v>
                </c:pt>
                <c:pt idx="3">
                  <c:v>824</c:v>
                </c:pt>
                <c:pt idx="4">
                  <c:v>1036</c:v>
                </c:pt>
                <c:pt idx="5">
                  <c:v>971</c:v>
                </c:pt>
                <c:pt idx="6">
                  <c:v>951</c:v>
                </c:pt>
                <c:pt idx="7">
                  <c:v>846</c:v>
                </c:pt>
                <c:pt idx="8">
                  <c:v>966</c:v>
                </c:pt>
                <c:pt idx="9">
                  <c:v>873</c:v>
                </c:pt>
                <c:pt idx="10">
                  <c:v>883</c:v>
                </c:pt>
                <c:pt idx="11">
                  <c:v>987</c:v>
                </c:pt>
                <c:pt idx="12">
                  <c:v>843</c:v>
                </c:pt>
                <c:pt idx="13">
                  <c:v>859</c:v>
                </c:pt>
                <c:pt idx="14">
                  <c:v>851</c:v>
                </c:pt>
                <c:pt idx="15">
                  <c:v>1009</c:v>
                </c:pt>
                <c:pt idx="16">
                  <c:v>870</c:v>
                </c:pt>
                <c:pt idx="17">
                  <c:v>1048</c:v>
                </c:pt>
                <c:pt idx="18">
                  <c:v>908</c:v>
                </c:pt>
                <c:pt idx="19">
                  <c:v>1014</c:v>
                </c:pt>
              </c:numCache>
            </c:numRef>
          </c:val>
          <c:extLst xmlns:c16r2="http://schemas.microsoft.com/office/drawing/2015/06/chart">
            <c:ext xmlns:c16="http://schemas.microsoft.com/office/drawing/2014/chart" uri="{C3380CC4-5D6E-409C-BE32-E72D297353CC}">
              <c16:uniqueId val="{00000005-7926-413B-92ED-C31F8550D1A2}"/>
            </c:ext>
          </c:extLst>
        </c:ser>
        <c:dLbls>
          <c:showLegendKey val="0"/>
          <c:showVal val="0"/>
          <c:showCatName val="0"/>
          <c:showSerName val="0"/>
          <c:showPercent val="0"/>
          <c:showBubbleSize val="0"/>
        </c:dLbls>
        <c:gapWidth val="20"/>
        <c:axId val="338671944"/>
        <c:axId val="338671552"/>
        <c:extLst xmlns:c16r2="http://schemas.microsoft.com/office/drawing/2015/06/chart">
          <c:ext xmlns:c15="http://schemas.microsoft.com/office/drawing/2012/chart" uri="{02D57815-91ED-43cb-92C2-25804820EDAC}">
            <c15:filteredBarSeries>
              <c15:ser>
                <c:idx val="1"/>
                <c:order val="1"/>
                <c:invertIfNegative val="0"/>
                <c:cat>
                  <c:strRef>
                    <c:extLst xmlns:c16r2="http://schemas.microsoft.com/office/drawing/2015/06/chart">
                      <c:ext uri="{02D57815-91ED-43cb-92C2-25804820EDAC}">
                        <c15:formulaRef>
                          <c15:sqref>'ごみ排出量等の概要（平成28年度実績）'!$A$34:$A$53</c15:sqref>
                        </c15:formulaRef>
                      </c:ext>
                    </c:extLst>
                    <c:strCache>
                      <c:ptCount val="20"/>
                      <c:pt idx="0">
                        <c:v>熊本市</c:v>
                      </c:pt>
                      <c:pt idx="1">
                        <c:v>福岡市</c:v>
                      </c:pt>
                      <c:pt idx="2">
                        <c:v>北九州市</c:v>
                      </c:pt>
                      <c:pt idx="3">
                        <c:v>広島市</c:v>
                      </c:pt>
                      <c:pt idx="4">
                        <c:v>岡山市</c:v>
                      </c:pt>
                      <c:pt idx="5">
                        <c:v>神戸市</c:v>
                      </c:pt>
                      <c:pt idx="6">
                        <c:v>堺市</c:v>
                      </c:pt>
                      <c:pt idx="7">
                        <c:v>京都市</c:v>
                      </c:pt>
                      <c:pt idx="8">
                        <c:v>名古屋市</c:v>
                      </c:pt>
                      <c:pt idx="9">
                        <c:v>浜松市</c:v>
                      </c:pt>
                      <c:pt idx="10">
                        <c:v>静岡市</c:v>
                      </c:pt>
                      <c:pt idx="11">
                        <c:v>新潟市</c:v>
                      </c:pt>
                      <c:pt idx="12">
                        <c:v>相模原市</c:v>
                      </c:pt>
                      <c:pt idx="13">
                        <c:v>川崎市</c:v>
                      </c:pt>
                      <c:pt idx="14">
                        <c:v>横浜市</c:v>
                      </c:pt>
                      <c:pt idx="15">
                        <c:v>千葉市</c:v>
                      </c:pt>
                      <c:pt idx="16">
                        <c:v>さいたま市</c:v>
                      </c:pt>
                      <c:pt idx="17">
                        <c:v>仙台市</c:v>
                      </c:pt>
                      <c:pt idx="18">
                        <c:v>札幌市</c:v>
                      </c:pt>
                      <c:pt idx="19">
                        <c:v>大阪市</c:v>
                      </c:pt>
                    </c:strCache>
                  </c:strRef>
                </c:cat>
                <c:val>
                  <c:numRef>
                    <c:extLst xmlns:c16r2="http://schemas.microsoft.com/office/drawing/2015/06/chart">
                      <c:ext uri="{02D57815-91ED-43cb-92C2-25804820EDAC}">
                        <c15:formulaRef>
                          <c15:sqref>'ごみ排出量等の概要（平成28年度実績）'!$C$34:$C$53</c15:sqref>
                        </c15:formulaRef>
                      </c:ext>
                    </c:extLst>
                    <c:numCache>
                      <c:formatCode>#,##0_);[Red]\(#,##0\)</c:formatCode>
                      <c:ptCount val="20"/>
                      <c:pt idx="0">
                        <c:v>544</c:v>
                      </c:pt>
                      <c:pt idx="1">
                        <c:v>594</c:v>
                      </c:pt>
                      <c:pt idx="2">
                        <c:v>585</c:v>
                      </c:pt>
                      <c:pt idx="3">
                        <c:v>462</c:v>
                      </c:pt>
                      <c:pt idx="4">
                        <c:v>694</c:v>
                      </c:pt>
                      <c:pt idx="5">
                        <c:v>631</c:v>
                      </c:pt>
                      <c:pt idx="6">
                        <c:v>635</c:v>
                      </c:pt>
                      <c:pt idx="7">
                        <c:v>449</c:v>
                      </c:pt>
                      <c:pt idx="8">
                        <c:v>663</c:v>
                      </c:pt>
                      <c:pt idx="9">
                        <c:v>575</c:v>
                      </c:pt>
                      <c:pt idx="10">
                        <c:v>629</c:v>
                      </c:pt>
                      <c:pt idx="11">
                        <c:v>707</c:v>
                      </c:pt>
                      <c:pt idx="12">
                        <c:v>636</c:v>
                      </c:pt>
                      <c:pt idx="13">
                        <c:v>642</c:v>
                      </c:pt>
                      <c:pt idx="14">
                        <c:v>628</c:v>
                      </c:pt>
                      <c:pt idx="15">
                        <c:v>618</c:v>
                      </c:pt>
                      <c:pt idx="16">
                        <c:v>634</c:v>
                      </c:pt>
                      <c:pt idx="17">
                        <c:v>685</c:v>
                      </c:pt>
                      <c:pt idx="18">
                        <c:v>614</c:v>
                      </c:pt>
                      <c:pt idx="19">
                        <c:v>458</c:v>
                      </c:pt>
                    </c:numCache>
                  </c:numRef>
                </c:val>
                <c:extLst xmlns:c16r2="http://schemas.microsoft.com/office/drawing/2015/06/chart">
                  <c:ext xmlns:c16="http://schemas.microsoft.com/office/drawing/2014/chart" uri="{C3380CC4-5D6E-409C-BE32-E72D297353CC}">
                    <c16:uniqueId val="{00000006-7926-413B-92ED-C31F8550D1A2}"/>
                  </c:ext>
                </c:extLst>
              </c15:ser>
            </c15:filteredBarSeries>
            <c15:filteredBarSeries>
              <c15:ser>
                <c:idx val="2"/>
                <c:order val="2"/>
                <c:invertIfNegative val="0"/>
                <c:cat>
                  <c:strRef>
                    <c:extLst xmlns:c16r2="http://schemas.microsoft.com/office/drawing/2015/06/chart" xmlns:c15="http://schemas.microsoft.com/office/drawing/2012/chart">
                      <c:ext xmlns:c15="http://schemas.microsoft.com/office/drawing/2012/chart" uri="{02D57815-91ED-43cb-92C2-25804820EDAC}">
                        <c15:formulaRef>
                          <c15:sqref>'ごみ排出量等の概要（平成28年度実績）'!$A$34:$A$53</c15:sqref>
                        </c15:formulaRef>
                      </c:ext>
                    </c:extLst>
                    <c:strCache>
                      <c:ptCount val="20"/>
                      <c:pt idx="0">
                        <c:v>熊本市</c:v>
                      </c:pt>
                      <c:pt idx="1">
                        <c:v>福岡市</c:v>
                      </c:pt>
                      <c:pt idx="2">
                        <c:v>北九州市</c:v>
                      </c:pt>
                      <c:pt idx="3">
                        <c:v>広島市</c:v>
                      </c:pt>
                      <c:pt idx="4">
                        <c:v>岡山市</c:v>
                      </c:pt>
                      <c:pt idx="5">
                        <c:v>神戸市</c:v>
                      </c:pt>
                      <c:pt idx="6">
                        <c:v>堺市</c:v>
                      </c:pt>
                      <c:pt idx="7">
                        <c:v>京都市</c:v>
                      </c:pt>
                      <c:pt idx="8">
                        <c:v>名古屋市</c:v>
                      </c:pt>
                      <c:pt idx="9">
                        <c:v>浜松市</c:v>
                      </c:pt>
                      <c:pt idx="10">
                        <c:v>静岡市</c:v>
                      </c:pt>
                      <c:pt idx="11">
                        <c:v>新潟市</c:v>
                      </c:pt>
                      <c:pt idx="12">
                        <c:v>相模原市</c:v>
                      </c:pt>
                      <c:pt idx="13">
                        <c:v>川崎市</c:v>
                      </c:pt>
                      <c:pt idx="14">
                        <c:v>横浜市</c:v>
                      </c:pt>
                      <c:pt idx="15">
                        <c:v>千葉市</c:v>
                      </c:pt>
                      <c:pt idx="16">
                        <c:v>さいたま市</c:v>
                      </c:pt>
                      <c:pt idx="17">
                        <c:v>仙台市</c:v>
                      </c:pt>
                      <c:pt idx="18">
                        <c:v>札幌市</c:v>
                      </c:pt>
                      <c:pt idx="19">
                        <c:v>大阪市</c:v>
                      </c:pt>
                    </c:strCache>
                  </c:strRef>
                </c:cat>
                <c:val>
                  <c:numRef>
                    <c:extLst xmlns:c16r2="http://schemas.microsoft.com/office/drawing/2015/06/chart" xmlns:c15="http://schemas.microsoft.com/office/drawing/2012/chart">
                      <c:ext xmlns:c15="http://schemas.microsoft.com/office/drawing/2012/chart" uri="{02D57815-91ED-43cb-92C2-25804820EDAC}">
                        <c15:formulaRef>
                          <c15:sqref>'ごみ排出量等の概要（平成28年度実績）'!$D$34:$D$53</c15:sqref>
                        </c15:formulaRef>
                      </c:ext>
                    </c:extLst>
                    <c:numCache>
                      <c:formatCode>#,##0_);[Red]\(#,##0\)</c:formatCode>
                      <c:ptCount val="20"/>
                      <c:pt idx="0">
                        <c:v>332</c:v>
                      </c:pt>
                      <c:pt idx="1">
                        <c:v>451</c:v>
                      </c:pt>
                      <c:pt idx="2">
                        <c:v>541</c:v>
                      </c:pt>
                      <c:pt idx="3">
                        <c:v>362</c:v>
                      </c:pt>
                      <c:pt idx="4">
                        <c:v>342</c:v>
                      </c:pt>
                      <c:pt idx="5">
                        <c:v>340</c:v>
                      </c:pt>
                      <c:pt idx="6">
                        <c:v>316</c:v>
                      </c:pt>
                      <c:pt idx="7">
                        <c:v>397</c:v>
                      </c:pt>
                      <c:pt idx="8">
                        <c:v>303</c:v>
                      </c:pt>
                      <c:pt idx="9">
                        <c:v>298</c:v>
                      </c:pt>
                      <c:pt idx="10">
                        <c:v>253</c:v>
                      </c:pt>
                      <c:pt idx="11">
                        <c:v>280</c:v>
                      </c:pt>
                      <c:pt idx="12">
                        <c:v>206</c:v>
                      </c:pt>
                      <c:pt idx="13">
                        <c:v>217</c:v>
                      </c:pt>
                      <c:pt idx="14">
                        <c:v>223</c:v>
                      </c:pt>
                      <c:pt idx="15">
                        <c:v>391</c:v>
                      </c:pt>
                      <c:pt idx="16">
                        <c:v>236</c:v>
                      </c:pt>
                      <c:pt idx="17">
                        <c:v>362</c:v>
                      </c:pt>
                      <c:pt idx="18">
                        <c:v>294</c:v>
                      </c:pt>
                      <c:pt idx="19">
                        <c:v>555</c:v>
                      </c:pt>
                    </c:numCache>
                  </c:numRef>
                </c:val>
                <c:extLst xmlns:c16r2="http://schemas.microsoft.com/office/drawing/2015/06/chart" xmlns:c15="http://schemas.microsoft.com/office/drawing/2012/chart">
                  <c:ext xmlns:c16="http://schemas.microsoft.com/office/drawing/2014/chart" uri="{C3380CC4-5D6E-409C-BE32-E72D297353CC}">
                    <c16:uniqueId val="{00000007-7926-413B-92ED-C31F8550D1A2}"/>
                  </c:ext>
                </c:extLst>
              </c15:ser>
            </c15:filteredBarSeries>
            <c15:filteredBarSeries>
              <c15:ser>
                <c:idx val="3"/>
                <c:order val="3"/>
                <c:invertIfNegative val="0"/>
                <c:cat>
                  <c:strRef>
                    <c:extLst xmlns:c16r2="http://schemas.microsoft.com/office/drawing/2015/06/chart" xmlns:c15="http://schemas.microsoft.com/office/drawing/2012/chart">
                      <c:ext xmlns:c15="http://schemas.microsoft.com/office/drawing/2012/chart" uri="{02D57815-91ED-43cb-92C2-25804820EDAC}">
                        <c15:formulaRef>
                          <c15:sqref>'ごみ排出量等の概要（平成28年度実績）'!$A$34:$A$53</c15:sqref>
                        </c15:formulaRef>
                      </c:ext>
                    </c:extLst>
                    <c:strCache>
                      <c:ptCount val="20"/>
                      <c:pt idx="0">
                        <c:v>熊本市</c:v>
                      </c:pt>
                      <c:pt idx="1">
                        <c:v>福岡市</c:v>
                      </c:pt>
                      <c:pt idx="2">
                        <c:v>北九州市</c:v>
                      </c:pt>
                      <c:pt idx="3">
                        <c:v>広島市</c:v>
                      </c:pt>
                      <c:pt idx="4">
                        <c:v>岡山市</c:v>
                      </c:pt>
                      <c:pt idx="5">
                        <c:v>神戸市</c:v>
                      </c:pt>
                      <c:pt idx="6">
                        <c:v>堺市</c:v>
                      </c:pt>
                      <c:pt idx="7">
                        <c:v>京都市</c:v>
                      </c:pt>
                      <c:pt idx="8">
                        <c:v>名古屋市</c:v>
                      </c:pt>
                      <c:pt idx="9">
                        <c:v>浜松市</c:v>
                      </c:pt>
                      <c:pt idx="10">
                        <c:v>静岡市</c:v>
                      </c:pt>
                      <c:pt idx="11">
                        <c:v>新潟市</c:v>
                      </c:pt>
                      <c:pt idx="12">
                        <c:v>相模原市</c:v>
                      </c:pt>
                      <c:pt idx="13">
                        <c:v>川崎市</c:v>
                      </c:pt>
                      <c:pt idx="14">
                        <c:v>横浜市</c:v>
                      </c:pt>
                      <c:pt idx="15">
                        <c:v>千葉市</c:v>
                      </c:pt>
                      <c:pt idx="16">
                        <c:v>さいたま市</c:v>
                      </c:pt>
                      <c:pt idx="17">
                        <c:v>仙台市</c:v>
                      </c:pt>
                      <c:pt idx="18">
                        <c:v>札幌市</c:v>
                      </c:pt>
                      <c:pt idx="19">
                        <c:v>大阪市</c:v>
                      </c:pt>
                    </c:strCache>
                  </c:strRef>
                </c:cat>
                <c:val>
                  <c:numRef>
                    <c:extLst xmlns:c16r2="http://schemas.microsoft.com/office/drawing/2015/06/chart" xmlns:c15="http://schemas.microsoft.com/office/drawing/2012/chart">
                      <c:ext xmlns:c15="http://schemas.microsoft.com/office/drawing/2012/chart" uri="{02D57815-91ED-43cb-92C2-25804820EDAC}">
                        <c15:formulaRef>
                          <c15:sqref>'ごみ排出量等の概要（平成28年度実績）'!$E$34:$E$53</c15:sqref>
                        </c15:formulaRef>
                      </c:ext>
                    </c:extLst>
                    <c:numCache>
                      <c:formatCode>#,##0_);[Red]\(#,##0\)</c:formatCode>
                      <c:ptCount val="20"/>
                      <c:pt idx="0">
                        <c:v>7250</c:v>
                      </c:pt>
                      <c:pt idx="1">
                        <c:v>8525</c:v>
                      </c:pt>
                      <c:pt idx="2">
                        <c:v>11417</c:v>
                      </c:pt>
                      <c:pt idx="3">
                        <c:v>7385</c:v>
                      </c:pt>
                      <c:pt idx="4">
                        <c:v>6891</c:v>
                      </c:pt>
                      <c:pt idx="5">
                        <c:v>7145</c:v>
                      </c:pt>
                      <c:pt idx="6">
                        <c:v>8377</c:v>
                      </c:pt>
                      <c:pt idx="7">
                        <c:v>7348</c:v>
                      </c:pt>
                      <c:pt idx="8">
                        <c:v>5220</c:v>
                      </c:pt>
                      <c:pt idx="9">
                        <c:v>6337</c:v>
                      </c:pt>
                      <c:pt idx="10">
                        <c:v>4709</c:v>
                      </c:pt>
                      <c:pt idx="11">
                        <c:v>5840</c:v>
                      </c:pt>
                      <c:pt idx="12">
                        <c:v>5856</c:v>
                      </c:pt>
                      <c:pt idx="13">
                        <c:v>6949</c:v>
                      </c:pt>
                      <c:pt idx="14">
                        <c:v>6390</c:v>
                      </c:pt>
                      <c:pt idx="15">
                        <c:v>11603</c:v>
                      </c:pt>
                      <c:pt idx="16">
                        <c:v>6598</c:v>
                      </c:pt>
                      <c:pt idx="17">
                        <c:v>7208</c:v>
                      </c:pt>
                      <c:pt idx="18">
                        <c:v>6967</c:v>
                      </c:pt>
                      <c:pt idx="19">
                        <c:v>7154</c:v>
                      </c:pt>
                    </c:numCache>
                  </c:numRef>
                </c:val>
                <c:extLst xmlns:c16r2="http://schemas.microsoft.com/office/drawing/2015/06/chart" xmlns:c15="http://schemas.microsoft.com/office/drawing/2012/chart">
                  <c:ext xmlns:c16="http://schemas.microsoft.com/office/drawing/2014/chart" uri="{C3380CC4-5D6E-409C-BE32-E72D297353CC}">
                    <c16:uniqueId val="{00000008-7926-413B-92ED-C31F8550D1A2}"/>
                  </c:ext>
                </c:extLst>
              </c15:ser>
            </c15:filteredBarSeries>
            <c15:filteredBarSeries>
              <c15:ser>
                <c:idx val="4"/>
                <c:order val="4"/>
                <c:invertIfNegative val="0"/>
                <c:cat>
                  <c:strRef>
                    <c:extLst xmlns:c16r2="http://schemas.microsoft.com/office/drawing/2015/06/chart" xmlns:c15="http://schemas.microsoft.com/office/drawing/2012/chart">
                      <c:ext xmlns:c15="http://schemas.microsoft.com/office/drawing/2012/chart" uri="{02D57815-91ED-43cb-92C2-25804820EDAC}">
                        <c15:formulaRef>
                          <c15:sqref>'ごみ排出量等の概要（平成28年度実績）'!$A$34:$A$53</c15:sqref>
                        </c15:formulaRef>
                      </c:ext>
                    </c:extLst>
                    <c:strCache>
                      <c:ptCount val="20"/>
                      <c:pt idx="0">
                        <c:v>熊本市</c:v>
                      </c:pt>
                      <c:pt idx="1">
                        <c:v>福岡市</c:v>
                      </c:pt>
                      <c:pt idx="2">
                        <c:v>北九州市</c:v>
                      </c:pt>
                      <c:pt idx="3">
                        <c:v>広島市</c:v>
                      </c:pt>
                      <c:pt idx="4">
                        <c:v>岡山市</c:v>
                      </c:pt>
                      <c:pt idx="5">
                        <c:v>神戸市</c:v>
                      </c:pt>
                      <c:pt idx="6">
                        <c:v>堺市</c:v>
                      </c:pt>
                      <c:pt idx="7">
                        <c:v>京都市</c:v>
                      </c:pt>
                      <c:pt idx="8">
                        <c:v>名古屋市</c:v>
                      </c:pt>
                      <c:pt idx="9">
                        <c:v>浜松市</c:v>
                      </c:pt>
                      <c:pt idx="10">
                        <c:v>静岡市</c:v>
                      </c:pt>
                      <c:pt idx="11">
                        <c:v>新潟市</c:v>
                      </c:pt>
                      <c:pt idx="12">
                        <c:v>相模原市</c:v>
                      </c:pt>
                      <c:pt idx="13">
                        <c:v>川崎市</c:v>
                      </c:pt>
                      <c:pt idx="14">
                        <c:v>横浜市</c:v>
                      </c:pt>
                      <c:pt idx="15">
                        <c:v>千葉市</c:v>
                      </c:pt>
                      <c:pt idx="16">
                        <c:v>さいたま市</c:v>
                      </c:pt>
                      <c:pt idx="17">
                        <c:v>仙台市</c:v>
                      </c:pt>
                      <c:pt idx="18">
                        <c:v>札幌市</c:v>
                      </c:pt>
                      <c:pt idx="19">
                        <c:v>大阪市</c:v>
                      </c:pt>
                    </c:strCache>
                  </c:strRef>
                </c:cat>
                <c:val>
                  <c:numRef>
                    <c:extLst xmlns:c16r2="http://schemas.microsoft.com/office/drawing/2015/06/chart" xmlns:c15="http://schemas.microsoft.com/office/drawing/2012/chart">
                      <c:ext xmlns:c15="http://schemas.microsoft.com/office/drawing/2012/chart" uri="{02D57815-91ED-43cb-92C2-25804820EDAC}">
                        <c15:formulaRef>
                          <c15:sqref>'ごみ排出量等の概要（平成28年度実績）'!$F$34:$F$53</c15:sqref>
                        </c15:formulaRef>
                      </c:ext>
                    </c:extLst>
                    <c:numCache>
                      <c:formatCode>#,##0_);[Red]\(#,##0\)</c:formatCode>
                      <c:ptCount val="20"/>
                      <c:pt idx="0">
                        <c:v>322</c:v>
                      </c:pt>
                      <c:pt idx="1">
                        <c:v>400</c:v>
                      </c:pt>
                      <c:pt idx="2">
                        <c:v>532</c:v>
                      </c:pt>
                      <c:pt idx="3">
                        <c:v>357</c:v>
                      </c:pt>
                      <c:pt idx="4">
                        <c:v>325</c:v>
                      </c:pt>
                      <c:pt idx="5">
                        <c:v>335</c:v>
                      </c:pt>
                      <c:pt idx="6">
                        <c:v>340</c:v>
                      </c:pt>
                      <c:pt idx="7">
                        <c:v>364</c:v>
                      </c:pt>
                      <c:pt idx="8">
                        <c:v>267</c:v>
                      </c:pt>
                      <c:pt idx="9">
                        <c:v>304</c:v>
                      </c:pt>
                      <c:pt idx="10">
                        <c:v>248</c:v>
                      </c:pt>
                      <c:pt idx="11">
                        <c:v>273</c:v>
                      </c:pt>
                      <c:pt idx="12">
                        <c:v>234</c:v>
                      </c:pt>
                      <c:pt idx="13">
                        <c:v>246</c:v>
                      </c:pt>
                      <c:pt idx="14">
                        <c:v>244</c:v>
                      </c:pt>
                      <c:pt idx="15">
                        <c:v>397</c:v>
                      </c:pt>
                      <c:pt idx="16">
                        <c:v>257</c:v>
                      </c:pt>
                      <c:pt idx="17">
                        <c:v>334</c:v>
                      </c:pt>
                      <c:pt idx="18">
                        <c:v>293</c:v>
                      </c:pt>
                      <c:pt idx="19">
                        <c:v>422</c:v>
                      </c:pt>
                    </c:numCache>
                  </c:numRef>
                </c:val>
                <c:extLst xmlns:c16r2="http://schemas.microsoft.com/office/drawing/2015/06/chart" xmlns:c15="http://schemas.microsoft.com/office/drawing/2012/chart">
                  <c:ext xmlns:c16="http://schemas.microsoft.com/office/drawing/2014/chart" uri="{C3380CC4-5D6E-409C-BE32-E72D297353CC}">
                    <c16:uniqueId val="{00000009-7926-413B-92ED-C31F8550D1A2}"/>
                  </c:ext>
                </c:extLst>
              </c15:ser>
            </c15:filteredBarSeries>
          </c:ext>
        </c:extLst>
      </c:barChart>
      <c:catAx>
        <c:axId val="338671944"/>
        <c:scaling>
          <c:orientation val="minMax"/>
        </c:scaling>
        <c:delete val="0"/>
        <c:axPos val="l"/>
        <c:numFmt formatCode="General" sourceLinked="1"/>
        <c:majorTickMark val="none"/>
        <c:minorTickMark val="none"/>
        <c:tickLblPos val="nextTo"/>
        <c:spPr>
          <a:ln w="6350">
            <a:solidFill>
              <a:srgbClr val="000000"/>
            </a:solidFill>
            <a:prstDash val="solid"/>
          </a:ln>
        </c:spPr>
        <c:txPr>
          <a:bodyPr rot="0" vert="horz"/>
          <a:lstStyle/>
          <a:p>
            <a:pPr>
              <a:defRPr/>
            </a:pPr>
            <a:endParaRPr lang="ja-JP"/>
          </a:p>
        </c:txPr>
        <c:crossAx val="338671552"/>
        <c:crosses val="autoZero"/>
        <c:auto val="1"/>
        <c:lblAlgn val="ctr"/>
        <c:lblOffset val="100"/>
        <c:tickLblSkip val="1"/>
        <c:tickMarkSkip val="1"/>
        <c:noMultiLvlLbl val="0"/>
      </c:catAx>
      <c:valAx>
        <c:axId val="338671552"/>
        <c:scaling>
          <c:orientation val="minMax"/>
        </c:scaling>
        <c:delete val="1"/>
        <c:axPos val="b"/>
        <c:numFmt formatCode="#,##0_);[Red]\(#,##0\)" sourceLinked="1"/>
        <c:majorTickMark val="out"/>
        <c:minorTickMark val="none"/>
        <c:tickLblPos val="none"/>
        <c:crossAx val="338671944"/>
        <c:crosses val="autoZero"/>
        <c:crossBetween val="between"/>
      </c:valAx>
      <c:spPr>
        <a:noFill/>
        <a:ln w="25400">
          <a:noFill/>
        </a:ln>
      </c:spPr>
    </c:plotArea>
    <c:plotVisOnly val="1"/>
    <c:dispBlanksAs val="gap"/>
    <c:showDLblsOverMax val="0"/>
  </c:chart>
  <c:spPr>
    <a:noFill/>
    <a:ln w="9525">
      <a:noFill/>
    </a:ln>
  </c:spPr>
  <c:txPr>
    <a:bodyPr/>
    <a:lstStyle/>
    <a:p>
      <a:pPr>
        <a:defRPr sz="700" b="0" i="0" u="none" strike="noStrike" baseline="0">
          <a:solidFill>
            <a:srgbClr val="000000"/>
          </a:solidFill>
          <a:latin typeface="Meiryo UI"/>
          <a:ea typeface="Meiryo UI"/>
          <a:cs typeface="Meiryo UI"/>
        </a:defRPr>
      </a:pPr>
      <a:endParaRPr lang="ja-JP"/>
    </a:p>
  </c:txPr>
  <c:externalData r:id="rId1">
    <c:autoUpdate val="0"/>
  </c:externalData>
</c:chartSpace>
</file>

<file path=ppt/charts/chart24.xml><?xml version="1.0" encoding="utf-8"?>
<c:chartSpace xmlns:c="http://schemas.openxmlformats.org/drawingml/2006/chart" xmlns:a="http://schemas.openxmlformats.org/drawingml/2006/main" xmlns:r="http://schemas.openxmlformats.org/officeDocument/2006/relationships">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0.26515249597721585"/>
          <c:y val="1.0224969295136263E-2"/>
          <c:w val="0.68181911921179095"/>
          <c:h val="0.98159705233307504"/>
        </c:manualLayout>
      </c:layout>
      <c:barChart>
        <c:barDir val="bar"/>
        <c:grouping val="clustered"/>
        <c:varyColors val="0"/>
        <c:ser>
          <c:idx val="1"/>
          <c:order val="1"/>
          <c:spPr>
            <a:solidFill>
              <a:schemeClr val="bg1"/>
            </a:solidFill>
            <a:ln w="12700">
              <a:solidFill>
                <a:srgbClr val="000000"/>
              </a:solidFill>
            </a:ln>
          </c:spPr>
          <c:invertIfNegative val="0"/>
          <c:dPt>
            <c:idx val="19"/>
            <c:invertIfNegative val="0"/>
            <c:bubble3D val="0"/>
            <c:spPr>
              <a:solidFill>
                <a:schemeClr val="accent5">
                  <a:lumMod val="60000"/>
                  <a:lumOff val="40000"/>
                </a:schemeClr>
              </a:solidFill>
              <a:ln w="12700">
                <a:solidFill>
                  <a:srgbClr val="000000"/>
                </a:solidFill>
              </a:ln>
            </c:spPr>
            <c:extLst xmlns:c16r2="http://schemas.microsoft.com/office/drawing/2015/06/chart">
              <c:ext xmlns:c16="http://schemas.microsoft.com/office/drawing/2014/chart" uri="{C3380CC4-5D6E-409C-BE32-E72D297353CC}">
                <c16:uniqueId val="{00000001-3A64-4014-9467-2E0FE248A6AD}"/>
              </c:ext>
            </c:extLst>
          </c:dPt>
          <c:dLbls>
            <c:spPr>
              <a:noFill/>
              <a:ln>
                <a:noFill/>
              </a:ln>
              <a:effectLst/>
            </c:spPr>
            <c:txPr>
              <a:bodyPr wrap="square" lIns="38100" tIns="19050" rIns="38100" bIns="19050" anchor="ctr">
                <a:spAutoFit/>
              </a:bodyPr>
              <a:lstStyle/>
              <a:p>
                <a:pPr>
                  <a:defRPr>
                    <a:ln>
                      <a:noFill/>
                    </a:ln>
                    <a:solidFill>
                      <a:schemeClr val="tx1"/>
                    </a:solidFill>
                  </a:defRPr>
                </a:pPr>
                <a:endParaRPr lang="ja-JP"/>
              </a:p>
            </c:txPr>
            <c:dLblPos val="inBase"/>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ext>
            </c:extLst>
          </c:dLbls>
          <c:cat>
            <c:strRef>
              <c:f>'ごみ排出量等の概要（平成28年度実績）'!$A$34:$A$53</c:f>
              <c:strCache>
                <c:ptCount val="20"/>
                <c:pt idx="0">
                  <c:v>熊本市</c:v>
                </c:pt>
                <c:pt idx="1">
                  <c:v>福岡市</c:v>
                </c:pt>
                <c:pt idx="2">
                  <c:v>北九州市</c:v>
                </c:pt>
                <c:pt idx="3">
                  <c:v>広島市</c:v>
                </c:pt>
                <c:pt idx="4">
                  <c:v>岡山市</c:v>
                </c:pt>
                <c:pt idx="5">
                  <c:v>神戸市</c:v>
                </c:pt>
                <c:pt idx="6">
                  <c:v>堺市</c:v>
                </c:pt>
                <c:pt idx="7">
                  <c:v>京都市</c:v>
                </c:pt>
                <c:pt idx="8">
                  <c:v>名古屋市</c:v>
                </c:pt>
                <c:pt idx="9">
                  <c:v>浜松市</c:v>
                </c:pt>
                <c:pt idx="10">
                  <c:v>静岡市</c:v>
                </c:pt>
                <c:pt idx="11">
                  <c:v>新潟市</c:v>
                </c:pt>
                <c:pt idx="12">
                  <c:v>相模原市</c:v>
                </c:pt>
                <c:pt idx="13">
                  <c:v>川崎市</c:v>
                </c:pt>
                <c:pt idx="14">
                  <c:v>横浜市</c:v>
                </c:pt>
                <c:pt idx="15">
                  <c:v>千葉市</c:v>
                </c:pt>
                <c:pt idx="16">
                  <c:v>さいたま市</c:v>
                </c:pt>
                <c:pt idx="17">
                  <c:v>仙台市</c:v>
                </c:pt>
                <c:pt idx="18">
                  <c:v>札幌市</c:v>
                </c:pt>
                <c:pt idx="19">
                  <c:v>大阪市</c:v>
                </c:pt>
              </c:strCache>
            </c:strRef>
          </c:cat>
          <c:val>
            <c:numRef>
              <c:f>'ごみ排出量等の概要（平成28年度実績）'!$C$34:$C$53</c:f>
              <c:numCache>
                <c:formatCode>#,##0_);[Red]\(#,##0\)</c:formatCode>
                <c:ptCount val="20"/>
                <c:pt idx="0">
                  <c:v>544</c:v>
                </c:pt>
                <c:pt idx="1">
                  <c:v>594</c:v>
                </c:pt>
                <c:pt idx="2">
                  <c:v>585</c:v>
                </c:pt>
                <c:pt idx="3">
                  <c:v>462</c:v>
                </c:pt>
                <c:pt idx="4">
                  <c:v>694</c:v>
                </c:pt>
                <c:pt idx="5">
                  <c:v>631</c:v>
                </c:pt>
                <c:pt idx="6">
                  <c:v>635</c:v>
                </c:pt>
                <c:pt idx="7">
                  <c:v>449</c:v>
                </c:pt>
                <c:pt idx="8">
                  <c:v>663</c:v>
                </c:pt>
                <c:pt idx="9">
                  <c:v>575</c:v>
                </c:pt>
                <c:pt idx="10">
                  <c:v>629</c:v>
                </c:pt>
                <c:pt idx="11">
                  <c:v>707</c:v>
                </c:pt>
                <c:pt idx="12">
                  <c:v>636</c:v>
                </c:pt>
                <c:pt idx="13">
                  <c:v>642</c:v>
                </c:pt>
                <c:pt idx="14">
                  <c:v>628</c:v>
                </c:pt>
                <c:pt idx="15">
                  <c:v>618</c:v>
                </c:pt>
                <c:pt idx="16">
                  <c:v>634</c:v>
                </c:pt>
                <c:pt idx="17">
                  <c:v>685</c:v>
                </c:pt>
                <c:pt idx="18">
                  <c:v>614</c:v>
                </c:pt>
                <c:pt idx="19">
                  <c:v>458</c:v>
                </c:pt>
              </c:numCache>
            </c:numRef>
          </c:val>
          <c:extLst xmlns:c16r2="http://schemas.microsoft.com/office/drawing/2015/06/chart">
            <c:ext xmlns:c16="http://schemas.microsoft.com/office/drawing/2014/chart" uri="{C3380CC4-5D6E-409C-BE32-E72D297353CC}">
              <c16:uniqueId val="{00000002-3A64-4014-9467-2E0FE248A6AD}"/>
            </c:ext>
          </c:extLst>
        </c:ser>
        <c:dLbls>
          <c:showLegendKey val="0"/>
          <c:showVal val="0"/>
          <c:showCatName val="0"/>
          <c:showSerName val="0"/>
          <c:showPercent val="0"/>
          <c:showBubbleSize val="0"/>
        </c:dLbls>
        <c:gapWidth val="20"/>
        <c:axId val="338670376"/>
        <c:axId val="338669984"/>
        <c:extLst xmlns:c16r2="http://schemas.microsoft.com/office/drawing/2015/06/chart">
          <c:ext xmlns:c15="http://schemas.microsoft.com/office/drawing/2012/chart" uri="{02D57815-91ED-43cb-92C2-25804820EDAC}">
            <c15:filteredBarSeries>
              <c15:ser>
                <c:idx val="0"/>
                <c:order val="0"/>
                <c:spPr>
                  <a:solidFill>
                    <a:schemeClr val="bg1">
                      <a:lumMod val="50000"/>
                    </a:schemeClr>
                  </a:solidFill>
                  <a:ln w="25400">
                    <a:noFill/>
                  </a:ln>
                </c:spPr>
                <c:invertIfNegative val="0"/>
                <c:dPt>
                  <c:idx val="18"/>
                  <c:invertIfNegative val="0"/>
                  <c:bubble3D val="0"/>
                  <c:spPr>
                    <a:solidFill>
                      <a:schemeClr val="bg1">
                        <a:lumMod val="50000"/>
                      </a:schemeClr>
                    </a:solidFill>
                    <a:ln w="25400">
                      <a:noFill/>
                      <a:prstDash val="solid"/>
                    </a:ln>
                  </c:spPr>
                  <c:extLst xmlns:c16r2="http://schemas.microsoft.com/office/drawing/2015/06/chart">
                    <c:ext xmlns:c16="http://schemas.microsoft.com/office/drawing/2014/chart" uri="{C3380CC4-5D6E-409C-BE32-E72D297353CC}">
                      <c16:uniqueId val="{00000004-3A64-4014-9467-2E0FE248A6AD}"/>
                    </c:ext>
                  </c:extLst>
                </c:dPt>
                <c:dPt>
                  <c:idx val="19"/>
                  <c:invertIfNegative val="0"/>
                  <c:bubble3D val="0"/>
                  <c:spPr>
                    <a:solidFill>
                      <a:schemeClr val="tx1">
                        <a:lumMod val="65000"/>
                        <a:lumOff val="35000"/>
                      </a:schemeClr>
                    </a:solidFill>
                    <a:ln w="25400">
                      <a:noFill/>
                    </a:ln>
                  </c:spPr>
                  <c:extLst xmlns:c16r2="http://schemas.microsoft.com/office/drawing/2015/06/chart">
                    <c:ext xmlns:c16="http://schemas.microsoft.com/office/drawing/2014/chart" uri="{C3380CC4-5D6E-409C-BE32-E72D297353CC}">
                      <c16:uniqueId val="{00000006-3A64-4014-9467-2E0FE248A6AD}"/>
                    </c:ext>
                  </c:extLst>
                </c:dPt>
                <c:dPt>
                  <c:idx val="20"/>
                  <c:invertIfNegative val="0"/>
                  <c:bubble3D val="0"/>
                  <c:spPr>
                    <a:solidFill>
                      <a:schemeClr val="bg1">
                        <a:lumMod val="50000"/>
                      </a:schemeClr>
                    </a:solidFill>
                    <a:ln w="19050">
                      <a:noFill/>
                    </a:ln>
                  </c:spPr>
                  <c:extLst xmlns:c16r2="http://schemas.microsoft.com/office/drawing/2015/06/chart">
                    <c:ext xmlns:c16="http://schemas.microsoft.com/office/drawing/2014/chart" uri="{C3380CC4-5D6E-409C-BE32-E72D297353CC}">
                      <c16:uniqueId val="{00000008-3A64-4014-9467-2E0FE248A6AD}"/>
                    </c:ext>
                  </c:extLst>
                </c:dPt>
                <c:dLbls>
                  <c:spPr>
                    <a:noFill/>
                    <a:ln w="25400">
                      <a:noFill/>
                    </a:ln>
                  </c:spPr>
                  <c:txPr>
                    <a:bodyPr/>
                    <a:lstStyle/>
                    <a:p>
                      <a:pPr>
                        <a:defRPr>
                          <a:solidFill>
                            <a:schemeClr val="bg1"/>
                          </a:solidFill>
                        </a:defRPr>
                      </a:pPr>
                      <a:endParaRPr lang="ja-JP"/>
                    </a:p>
                  </c:txPr>
                  <c:dLblPos val="ctr"/>
                  <c:showLegendKey val="0"/>
                  <c:showVal val="1"/>
                  <c:showCatName val="0"/>
                  <c:showSerName val="0"/>
                  <c:showPercent val="0"/>
                  <c:showBubbleSize val="0"/>
                  <c:showLeaderLines val="0"/>
                  <c:extLst xmlns:c16r2="http://schemas.microsoft.com/office/drawing/2015/06/chart">
                    <c:ext uri="{CE6537A1-D6FC-4f65-9D91-7224C49458BB}">
                      <c15:showLeaderLines val="0"/>
                    </c:ext>
                  </c:extLst>
                </c:dLbls>
                <c:cat>
                  <c:strRef>
                    <c:extLst xmlns:c16r2="http://schemas.microsoft.com/office/drawing/2015/06/chart">
                      <c:ext uri="{02D57815-91ED-43cb-92C2-25804820EDAC}">
                        <c15:formulaRef>
                          <c15:sqref>'ごみ排出量等の概要（平成28年度実績）'!$A$34:$A$53</c15:sqref>
                        </c15:formulaRef>
                      </c:ext>
                    </c:extLst>
                    <c:strCache>
                      <c:ptCount val="20"/>
                      <c:pt idx="0">
                        <c:v>熊本市</c:v>
                      </c:pt>
                      <c:pt idx="1">
                        <c:v>福岡市</c:v>
                      </c:pt>
                      <c:pt idx="2">
                        <c:v>北九州市</c:v>
                      </c:pt>
                      <c:pt idx="3">
                        <c:v>広島市</c:v>
                      </c:pt>
                      <c:pt idx="4">
                        <c:v>岡山市</c:v>
                      </c:pt>
                      <c:pt idx="5">
                        <c:v>神戸市</c:v>
                      </c:pt>
                      <c:pt idx="6">
                        <c:v>堺市</c:v>
                      </c:pt>
                      <c:pt idx="7">
                        <c:v>京都市</c:v>
                      </c:pt>
                      <c:pt idx="8">
                        <c:v>名古屋市</c:v>
                      </c:pt>
                      <c:pt idx="9">
                        <c:v>浜松市</c:v>
                      </c:pt>
                      <c:pt idx="10">
                        <c:v>静岡市</c:v>
                      </c:pt>
                      <c:pt idx="11">
                        <c:v>新潟市</c:v>
                      </c:pt>
                      <c:pt idx="12">
                        <c:v>相模原市</c:v>
                      </c:pt>
                      <c:pt idx="13">
                        <c:v>川崎市</c:v>
                      </c:pt>
                      <c:pt idx="14">
                        <c:v>横浜市</c:v>
                      </c:pt>
                      <c:pt idx="15">
                        <c:v>千葉市</c:v>
                      </c:pt>
                      <c:pt idx="16">
                        <c:v>さいたま市</c:v>
                      </c:pt>
                      <c:pt idx="17">
                        <c:v>仙台市</c:v>
                      </c:pt>
                      <c:pt idx="18">
                        <c:v>札幌市</c:v>
                      </c:pt>
                      <c:pt idx="19">
                        <c:v>大阪市</c:v>
                      </c:pt>
                    </c:strCache>
                  </c:strRef>
                </c:cat>
                <c:val>
                  <c:numRef>
                    <c:extLst xmlns:c16r2="http://schemas.microsoft.com/office/drawing/2015/06/chart">
                      <c:ext uri="{02D57815-91ED-43cb-92C2-25804820EDAC}">
                        <c15:formulaRef>
                          <c15:sqref>'ごみ排出量等の概要（平成28年度実績）'!$B$34:$B$53</c15:sqref>
                        </c15:formulaRef>
                      </c:ext>
                    </c:extLst>
                    <c:numCache>
                      <c:formatCode>#,##0_);[Red]\(#,##0\)</c:formatCode>
                      <c:ptCount val="20"/>
                      <c:pt idx="0">
                        <c:v>876</c:v>
                      </c:pt>
                      <c:pt idx="1">
                        <c:v>1045</c:v>
                      </c:pt>
                      <c:pt idx="2">
                        <c:v>1125</c:v>
                      </c:pt>
                      <c:pt idx="3">
                        <c:v>824</c:v>
                      </c:pt>
                      <c:pt idx="4">
                        <c:v>1036</c:v>
                      </c:pt>
                      <c:pt idx="5">
                        <c:v>971</c:v>
                      </c:pt>
                      <c:pt idx="6">
                        <c:v>951</c:v>
                      </c:pt>
                      <c:pt idx="7">
                        <c:v>846</c:v>
                      </c:pt>
                      <c:pt idx="8">
                        <c:v>966</c:v>
                      </c:pt>
                      <c:pt idx="9">
                        <c:v>873</c:v>
                      </c:pt>
                      <c:pt idx="10">
                        <c:v>883</c:v>
                      </c:pt>
                      <c:pt idx="11">
                        <c:v>987</c:v>
                      </c:pt>
                      <c:pt idx="12">
                        <c:v>843</c:v>
                      </c:pt>
                      <c:pt idx="13">
                        <c:v>859</c:v>
                      </c:pt>
                      <c:pt idx="14">
                        <c:v>851</c:v>
                      </c:pt>
                      <c:pt idx="15">
                        <c:v>1009</c:v>
                      </c:pt>
                      <c:pt idx="16">
                        <c:v>870</c:v>
                      </c:pt>
                      <c:pt idx="17">
                        <c:v>1048</c:v>
                      </c:pt>
                      <c:pt idx="18">
                        <c:v>908</c:v>
                      </c:pt>
                      <c:pt idx="19">
                        <c:v>1014</c:v>
                      </c:pt>
                    </c:numCache>
                  </c:numRef>
                </c:val>
                <c:extLst xmlns:c16r2="http://schemas.microsoft.com/office/drawing/2015/06/chart">
                  <c:ext xmlns:c16="http://schemas.microsoft.com/office/drawing/2014/chart" uri="{C3380CC4-5D6E-409C-BE32-E72D297353CC}">
                    <c16:uniqueId val="{00000009-3A64-4014-9467-2E0FE248A6AD}"/>
                  </c:ext>
                </c:extLst>
              </c15:ser>
            </c15:filteredBarSeries>
            <c15:filteredBarSeries>
              <c15:ser>
                <c:idx val="2"/>
                <c:order val="2"/>
                <c:invertIfNegative val="0"/>
                <c:cat>
                  <c:strRef>
                    <c:extLst xmlns:c16r2="http://schemas.microsoft.com/office/drawing/2015/06/chart" xmlns:c15="http://schemas.microsoft.com/office/drawing/2012/chart">
                      <c:ext xmlns:c15="http://schemas.microsoft.com/office/drawing/2012/chart" uri="{02D57815-91ED-43cb-92C2-25804820EDAC}">
                        <c15:formulaRef>
                          <c15:sqref>'ごみ排出量等の概要（平成28年度実績）'!$A$34:$A$53</c15:sqref>
                        </c15:formulaRef>
                      </c:ext>
                    </c:extLst>
                    <c:strCache>
                      <c:ptCount val="20"/>
                      <c:pt idx="0">
                        <c:v>熊本市</c:v>
                      </c:pt>
                      <c:pt idx="1">
                        <c:v>福岡市</c:v>
                      </c:pt>
                      <c:pt idx="2">
                        <c:v>北九州市</c:v>
                      </c:pt>
                      <c:pt idx="3">
                        <c:v>広島市</c:v>
                      </c:pt>
                      <c:pt idx="4">
                        <c:v>岡山市</c:v>
                      </c:pt>
                      <c:pt idx="5">
                        <c:v>神戸市</c:v>
                      </c:pt>
                      <c:pt idx="6">
                        <c:v>堺市</c:v>
                      </c:pt>
                      <c:pt idx="7">
                        <c:v>京都市</c:v>
                      </c:pt>
                      <c:pt idx="8">
                        <c:v>名古屋市</c:v>
                      </c:pt>
                      <c:pt idx="9">
                        <c:v>浜松市</c:v>
                      </c:pt>
                      <c:pt idx="10">
                        <c:v>静岡市</c:v>
                      </c:pt>
                      <c:pt idx="11">
                        <c:v>新潟市</c:v>
                      </c:pt>
                      <c:pt idx="12">
                        <c:v>相模原市</c:v>
                      </c:pt>
                      <c:pt idx="13">
                        <c:v>川崎市</c:v>
                      </c:pt>
                      <c:pt idx="14">
                        <c:v>横浜市</c:v>
                      </c:pt>
                      <c:pt idx="15">
                        <c:v>千葉市</c:v>
                      </c:pt>
                      <c:pt idx="16">
                        <c:v>さいたま市</c:v>
                      </c:pt>
                      <c:pt idx="17">
                        <c:v>仙台市</c:v>
                      </c:pt>
                      <c:pt idx="18">
                        <c:v>札幌市</c:v>
                      </c:pt>
                      <c:pt idx="19">
                        <c:v>大阪市</c:v>
                      </c:pt>
                    </c:strCache>
                  </c:strRef>
                </c:cat>
                <c:val>
                  <c:numRef>
                    <c:extLst xmlns:c16r2="http://schemas.microsoft.com/office/drawing/2015/06/chart" xmlns:c15="http://schemas.microsoft.com/office/drawing/2012/chart">
                      <c:ext xmlns:c15="http://schemas.microsoft.com/office/drawing/2012/chart" uri="{02D57815-91ED-43cb-92C2-25804820EDAC}">
                        <c15:formulaRef>
                          <c15:sqref>'ごみ排出量等の概要（平成28年度実績）'!$D$34:$D$53</c15:sqref>
                        </c15:formulaRef>
                      </c:ext>
                    </c:extLst>
                    <c:numCache>
                      <c:formatCode>#,##0_);[Red]\(#,##0\)</c:formatCode>
                      <c:ptCount val="20"/>
                      <c:pt idx="0">
                        <c:v>332</c:v>
                      </c:pt>
                      <c:pt idx="1">
                        <c:v>451</c:v>
                      </c:pt>
                      <c:pt idx="2">
                        <c:v>541</c:v>
                      </c:pt>
                      <c:pt idx="3">
                        <c:v>362</c:v>
                      </c:pt>
                      <c:pt idx="4">
                        <c:v>342</c:v>
                      </c:pt>
                      <c:pt idx="5">
                        <c:v>340</c:v>
                      </c:pt>
                      <c:pt idx="6">
                        <c:v>316</c:v>
                      </c:pt>
                      <c:pt idx="7">
                        <c:v>397</c:v>
                      </c:pt>
                      <c:pt idx="8">
                        <c:v>303</c:v>
                      </c:pt>
                      <c:pt idx="9">
                        <c:v>298</c:v>
                      </c:pt>
                      <c:pt idx="10">
                        <c:v>253</c:v>
                      </c:pt>
                      <c:pt idx="11">
                        <c:v>280</c:v>
                      </c:pt>
                      <c:pt idx="12">
                        <c:v>206</c:v>
                      </c:pt>
                      <c:pt idx="13">
                        <c:v>217</c:v>
                      </c:pt>
                      <c:pt idx="14">
                        <c:v>223</c:v>
                      </c:pt>
                      <c:pt idx="15">
                        <c:v>391</c:v>
                      </c:pt>
                      <c:pt idx="16">
                        <c:v>236</c:v>
                      </c:pt>
                      <c:pt idx="17">
                        <c:v>362</c:v>
                      </c:pt>
                      <c:pt idx="18">
                        <c:v>294</c:v>
                      </c:pt>
                      <c:pt idx="19">
                        <c:v>555</c:v>
                      </c:pt>
                    </c:numCache>
                  </c:numRef>
                </c:val>
                <c:extLst xmlns:c16r2="http://schemas.microsoft.com/office/drawing/2015/06/chart" xmlns:c15="http://schemas.microsoft.com/office/drawing/2012/chart">
                  <c:ext xmlns:c16="http://schemas.microsoft.com/office/drawing/2014/chart" uri="{C3380CC4-5D6E-409C-BE32-E72D297353CC}">
                    <c16:uniqueId val="{0000000A-3A64-4014-9467-2E0FE248A6AD}"/>
                  </c:ext>
                </c:extLst>
              </c15:ser>
            </c15:filteredBarSeries>
            <c15:filteredBarSeries>
              <c15:ser>
                <c:idx val="3"/>
                <c:order val="3"/>
                <c:invertIfNegative val="0"/>
                <c:cat>
                  <c:strRef>
                    <c:extLst xmlns:c16r2="http://schemas.microsoft.com/office/drawing/2015/06/chart" xmlns:c15="http://schemas.microsoft.com/office/drawing/2012/chart">
                      <c:ext xmlns:c15="http://schemas.microsoft.com/office/drawing/2012/chart" uri="{02D57815-91ED-43cb-92C2-25804820EDAC}">
                        <c15:formulaRef>
                          <c15:sqref>'ごみ排出量等の概要（平成28年度実績）'!$A$34:$A$53</c15:sqref>
                        </c15:formulaRef>
                      </c:ext>
                    </c:extLst>
                    <c:strCache>
                      <c:ptCount val="20"/>
                      <c:pt idx="0">
                        <c:v>熊本市</c:v>
                      </c:pt>
                      <c:pt idx="1">
                        <c:v>福岡市</c:v>
                      </c:pt>
                      <c:pt idx="2">
                        <c:v>北九州市</c:v>
                      </c:pt>
                      <c:pt idx="3">
                        <c:v>広島市</c:v>
                      </c:pt>
                      <c:pt idx="4">
                        <c:v>岡山市</c:v>
                      </c:pt>
                      <c:pt idx="5">
                        <c:v>神戸市</c:v>
                      </c:pt>
                      <c:pt idx="6">
                        <c:v>堺市</c:v>
                      </c:pt>
                      <c:pt idx="7">
                        <c:v>京都市</c:v>
                      </c:pt>
                      <c:pt idx="8">
                        <c:v>名古屋市</c:v>
                      </c:pt>
                      <c:pt idx="9">
                        <c:v>浜松市</c:v>
                      </c:pt>
                      <c:pt idx="10">
                        <c:v>静岡市</c:v>
                      </c:pt>
                      <c:pt idx="11">
                        <c:v>新潟市</c:v>
                      </c:pt>
                      <c:pt idx="12">
                        <c:v>相模原市</c:v>
                      </c:pt>
                      <c:pt idx="13">
                        <c:v>川崎市</c:v>
                      </c:pt>
                      <c:pt idx="14">
                        <c:v>横浜市</c:v>
                      </c:pt>
                      <c:pt idx="15">
                        <c:v>千葉市</c:v>
                      </c:pt>
                      <c:pt idx="16">
                        <c:v>さいたま市</c:v>
                      </c:pt>
                      <c:pt idx="17">
                        <c:v>仙台市</c:v>
                      </c:pt>
                      <c:pt idx="18">
                        <c:v>札幌市</c:v>
                      </c:pt>
                      <c:pt idx="19">
                        <c:v>大阪市</c:v>
                      </c:pt>
                    </c:strCache>
                  </c:strRef>
                </c:cat>
                <c:val>
                  <c:numRef>
                    <c:extLst xmlns:c16r2="http://schemas.microsoft.com/office/drawing/2015/06/chart" xmlns:c15="http://schemas.microsoft.com/office/drawing/2012/chart">
                      <c:ext xmlns:c15="http://schemas.microsoft.com/office/drawing/2012/chart" uri="{02D57815-91ED-43cb-92C2-25804820EDAC}">
                        <c15:formulaRef>
                          <c15:sqref>'ごみ排出量等の概要（平成28年度実績）'!$E$34:$E$53</c15:sqref>
                        </c15:formulaRef>
                      </c:ext>
                    </c:extLst>
                    <c:numCache>
                      <c:formatCode>#,##0_);[Red]\(#,##0\)</c:formatCode>
                      <c:ptCount val="20"/>
                      <c:pt idx="0">
                        <c:v>7250</c:v>
                      </c:pt>
                      <c:pt idx="1">
                        <c:v>8525</c:v>
                      </c:pt>
                      <c:pt idx="2">
                        <c:v>11417</c:v>
                      </c:pt>
                      <c:pt idx="3">
                        <c:v>7385</c:v>
                      </c:pt>
                      <c:pt idx="4">
                        <c:v>6891</c:v>
                      </c:pt>
                      <c:pt idx="5">
                        <c:v>7145</c:v>
                      </c:pt>
                      <c:pt idx="6">
                        <c:v>8377</c:v>
                      </c:pt>
                      <c:pt idx="7">
                        <c:v>7348</c:v>
                      </c:pt>
                      <c:pt idx="8">
                        <c:v>5220</c:v>
                      </c:pt>
                      <c:pt idx="9">
                        <c:v>6337</c:v>
                      </c:pt>
                      <c:pt idx="10">
                        <c:v>4709</c:v>
                      </c:pt>
                      <c:pt idx="11">
                        <c:v>5840</c:v>
                      </c:pt>
                      <c:pt idx="12">
                        <c:v>5856</c:v>
                      </c:pt>
                      <c:pt idx="13">
                        <c:v>6949</c:v>
                      </c:pt>
                      <c:pt idx="14">
                        <c:v>6390</c:v>
                      </c:pt>
                      <c:pt idx="15">
                        <c:v>11603</c:v>
                      </c:pt>
                      <c:pt idx="16">
                        <c:v>6598</c:v>
                      </c:pt>
                      <c:pt idx="17">
                        <c:v>7208</c:v>
                      </c:pt>
                      <c:pt idx="18">
                        <c:v>6967</c:v>
                      </c:pt>
                      <c:pt idx="19">
                        <c:v>7154</c:v>
                      </c:pt>
                    </c:numCache>
                  </c:numRef>
                </c:val>
                <c:extLst xmlns:c16r2="http://schemas.microsoft.com/office/drawing/2015/06/chart" xmlns:c15="http://schemas.microsoft.com/office/drawing/2012/chart">
                  <c:ext xmlns:c16="http://schemas.microsoft.com/office/drawing/2014/chart" uri="{C3380CC4-5D6E-409C-BE32-E72D297353CC}">
                    <c16:uniqueId val="{0000000B-3A64-4014-9467-2E0FE248A6AD}"/>
                  </c:ext>
                </c:extLst>
              </c15:ser>
            </c15:filteredBarSeries>
            <c15:filteredBarSeries>
              <c15:ser>
                <c:idx val="4"/>
                <c:order val="4"/>
                <c:invertIfNegative val="0"/>
                <c:cat>
                  <c:strRef>
                    <c:extLst xmlns:c16r2="http://schemas.microsoft.com/office/drawing/2015/06/chart" xmlns:c15="http://schemas.microsoft.com/office/drawing/2012/chart">
                      <c:ext xmlns:c15="http://schemas.microsoft.com/office/drawing/2012/chart" uri="{02D57815-91ED-43cb-92C2-25804820EDAC}">
                        <c15:formulaRef>
                          <c15:sqref>'ごみ排出量等の概要（平成28年度実績）'!$A$34:$A$53</c15:sqref>
                        </c15:formulaRef>
                      </c:ext>
                    </c:extLst>
                    <c:strCache>
                      <c:ptCount val="20"/>
                      <c:pt idx="0">
                        <c:v>熊本市</c:v>
                      </c:pt>
                      <c:pt idx="1">
                        <c:v>福岡市</c:v>
                      </c:pt>
                      <c:pt idx="2">
                        <c:v>北九州市</c:v>
                      </c:pt>
                      <c:pt idx="3">
                        <c:v>広島市</c:v>
                      </c:pt>
                      <c:pt idx="4">
                        <c:v>岡山市</c:v>
                      </c:pt>
                      <c:pt idx="5">
                        <c:v>神戸市</c:v>
                      </c:pt>
                      <c:pt idx="6">
                        <c:v>堺市</c:v>
                      </c:pt>
                      <c:pt idx="7">
                        <c:v>京都市</c:v>
                      </c:pt>
                      <c:pt idx="8">
                        <c:v>名古屋市</c:v>
                      </c:pt>
                      <c:pt idx="9">
                        <c:v>浜松市</c:v>
                      </c:pt>
                      <c:pt idx="10">
                        <c:v>静岡市</c:v>
                      </c:pt>
                      <c:pt idx="11">
                        <c:v>新潟市</c:v>
                      </c:pt>
                      <c:pt idx="12">
                        <c:v>相模原市</c:v>
                      </c:pt>
                      <c:pt idx="13">
                        <c:v>川崎市</c:v>
                      </c:pt>
                      <c:pt idx="14">
                        <c:v>横浜市</c:v>
                      </c:pt>
                      <c:pt idx="15">
                        <c:v>千葉市</c:v>
                      </c:pt>
                      <c:pt idx="16">
                        <c:v>さいたま市</c:v>
                      </c:pt>
                      <c:pt idx="17">
                        <c:v>仙台市</c:v>
                      </c:pt>
                      <c:pt idx="18">
                        <c:v>札幌市</c:v>
                      </c:pt>
                      <c:pt idx="19">
                        <c:v>大阪市</c:v>
                      </c:pt>
                    </c:strCache>
                  </c:strRef>
                </c:cat>
                <c:val>
                  <c:numRef>
                    <c:extLst xmlns:c16r2="http://schemas.microsoft.com/office/drawing/2015/06/chart" xmlns:c15="http://schemas.microsoft.com/office/drawing/2012/chart">
                      <c:ext xmlns:c15="http://schemas.microsoft.com/office/drawing/2012/chart" uri="{02D57815-91ED-43cb-92C2-25804820EDAC}">
                        <c15:formulaRef>
                          <c15:sqref>'ごみ排出量等の概要（平成28年度実績）'!$F$34:$F$53</c15:sqref>
                        </c15:formulaRef>
                      </c:ext>
                    </c:extLst>
                    <c:numCache>
                      <c:formatCode>#,##0_);[Red]\(#,##0\)</c:formatCode>
                      <c:ptCount val="20"/>
                      <c:pt idx="0">
                        <c:v>322</c:v>
                      </c:pt>
                      <c:pt idx="1">
                        <c:v>400</c:v>
                      </c:pt>
                      <c:pt idx="2">
                        <c:v>532</c:v>
                      </c:pt>
                      <c:pt idx="3">
                        <c:v>357</c:v>
                      </c:pt>
                      <c:pt idx="4">
                        <c:v>325</c:v>
                      </c:pt>
                      <c:pt idx="5">
                        <c:v>335</c:v>
                      </c:pt>
                      <c:pt idx="6">
                        <c:v>340</c:v>
                      </c:pt>
                      <c:pt idx="7">
                        <c:v>364</c:v>
                      </c:pt>
                      <c:pt idx="8">
                        <c:v>267</c:v>
                      </c:pt>
                      <c:pt idx="9">
                        <c:v>304</c:v>
                      </c:pt>
                      <c:pt idx="10">
                        <c:v>248</c:v>
                      </c:pt>
                      <c:pt idx="11">
                        <c:v>273</c:v>
                      </c:pt>
                      <c:pt idx="12">
                        <c:v>234</c:v>
                      </c:pt>
                      <c:pt idx="13">
                        <c:v>246</c:v>
                      </c:pt>
                      <c:pt idx="14">
                        <c:v>244</c:v>
                      </c:pt>
                      <c:pt idx="15">
                        <c:v>397</c:v>
                      </c:pt>
                      <c:pt idx="16">
                        <c:v>257</c:v>
                      </c:pt>
                      <c:pt idx="17">
                        <c:v>334</c:v>
                      </c:pt>
                      <c:pt idx="18">
                        <c:v>293</c:v>
                      </c:pt>
                      <c:pt idx="19">
                        <c:v>422</c:v>
                      </c:pt>
                    </c:numCache>
                  </c:numRef>
                </c:val>
                <c:extLst xmlns:c16r2="http://schemas.microsoft.com/office/drawing/2015/06/chart" xmlns:c15="http://schemas.microsoft.com/office/drawing/2012/chart">
                  <c:ext xmlns:c16="http://schemas.microsoft.com/office/drawing/2014/chart" uri="{C3380CC4-5D6E-409C-BE32-E72D297353CC}">
                    <c16:uniqueId val="{0000000C-3A64-4014-9467-2E0FE248A6AD}"/>
                  </c:ext>
                </c:extLst>
              </c15:ser>
            </c15:filteredBarSeries>
          </c:ext>
        </c:extLst>
      </c:barChart>
      <c:catAx>
        <c:axId val="338670376"/>
        <c:scaling>
          <c:orientation val="minMax"/>
        </c:scaling>
        <c:delete val="0"/>
        <c:axPos val="l"/>
        <c:numFmt formatCode="General" sourceLinked="1"/>
        <c:majorTickMark val="none"/>
        <c:minorTickMark val="none"/>
        <c:tickLblPos val="nextTo"/>
        <c:spPr>
          <a:ln w="6350">
            <a:solidFill>
              <a:srgbClr val="000000"/>
            </a:solidFill>
            <a:prstDash val="solid"/>
          </a:ln>
        </c:spPr>
        <c:txPr>
          <a:bodyPr rot="0" vert="horz"/>
          <a:lstStyle/>
          <a:p>
            <a:pPr>
              <a:defRPr/>
            </a:pPr>
            <a:endParaRPr lang="ja-JP"/>
          </a:p>
        </c:txPr>
        <c:crossAx val="338669984"/>
        <c:crosses val="autoZero"/>
        <c:auto val="1"/>
        <c:lblAlgn val="ctr"/>
        <c:lblOffset val="100"/>
        <c:tickLblSkip val="1"/>
        <c:tickMarkSkip val="1"/>
        <c:noMultiLvlLbl val="0"/>
      </c:catAx>
      <c:valAx>
        <c:axId val="338669984"/>
        <c:scaling>
          <c:orientation val="minMax"/>
        </c:scaling>
        <c:delete val="1"/>
        <c:axPos val="b"/>
        <c:numFmt formatCode="#,##0_);[Red]\(#,##0\)" sourceLinked="1"/>
        <c:majorTickMark val="out"/>
        <c:minorTickMark val="none"/>
        <c:tickLblPos val="none"/>
        <c:crossAx val="338670376"/>
        <c:crosses val="autoZero"/>
        <c:crossBetween val="between"/>
      </c:valAx>
      <c:spPr>
        <a:noFill/>
        <a:ln w="25400">
          <a:noFill/>
        </a:ln>
      </c:spPr>
    </c:plotArea>
    <c:plotVisOnly val="1"/>
    <c:dispBlanksAs val="gap"/>
    <c:showDLblsOverMax val="0"/>
  </c:chart>
  <c:spPr>
    <a:noFill/>
    <a:ln w="9525">
      <a:noFill/>
    </a:ln>
  </c:spPr>
  <c:txPr>
    <a:bodyPr/>
    <a:lstStyle/>
    <a:p>
      <a:pPr>
        <a:defRPr sz="700" b="0" i="0" u="none" strike="noStrike" baseline="0">
          <a:solidFill>
            <a:srgbClr val="000000"/>
          </a:solidFill>
          <a:latin typeface="Meiryo UI"/>
          <a:ea typeface="Meiryo UI"/>
          <a:cs typeface="Meiryo UI"/>
        </a:defRPr>
      </a:pPr>
      <a:endParaRPr lang="ja-JP"/>
    </a:p>
  </c:txPr>
  <c:externalData r:id="rId1">
    <c:autoUpdate val="0"/>
  </c:externalData>
</c:chartSpace>
</file>

<file path=ppt/charts/chart25.xml><?xml version="1.0" encoding="utf-8"?>
<c:chartSpace xmlns:c="http://schemas.openxmlformats.org/drawingml/2006/chart" xmlns:a="http://schemas.openxmlformats.org/drawingml/2006/main" xmlns:r="http://schemas.openxmlformats.org/officeDocument/2006/relationships">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0.26515249597721585"/>
          <c:y val="1.0224969295136263E-2"/>
          <c:w val="0.6818207039414077"/>
          <c:h val="0.98159705233307504"/>
        </c:manualLayout>
      </c:layout>
      <c:barChart>
        <c:barDir val="bar"/>
        <c:grouping val="clustered"/>
        <c:varyColors val="0"/>
        <c:ser>
          <c:idx val="4"/>
          <c:order val="4"/>
          <c:spPr>
            <a:solidFill>
              <a:schemeClr val="bg1"/>
            </a:solidFill>
            <a:ln w="12700">
              <a:solidFill>
                <a:schemeClr val="tx1"/>
              </a:solidFill>
            </a:ln>
          </c:spPr>
          <c:invertIfNegative val="0"/>
          <c:dPt>
            <c:idx val="19"/>
            <c:invertIfNegative val="0"/>
            <c:bubble3D val="0"/>
            <c:spPr>
              <a:solidFill>
                <a:schemeClr val="accent5">
                  <a:lumMod val="60000"/>
                  <a:lumOff val="40000"/>
                </a:schemeClr>
              </a:solidFill>
              <a:ln w="12700">
                <a:solidFill>
                  <a:schemeClr val="tx1"/>
                </a:solidFill>
              </a:ln>
            </c:spPr>
            <c:extLst xmlns:c16r2="http://schemas.microsoft.com/office/drawing/2015/06/chart">
              <c:ext xmlns:c16="http://schemas.microsoft.com/office/drawing/2014/chart" uri="{C3380CC4-5D6E-409C-BE32-E72D297353CC}">
                <c16:uniqueId val="{00000001-EDB1-4157-9DC5-14490ECB57B8}"/>
              </c:ext>
            </c:extLst>
          </c:dPt>
          <c:dLbls>
            <c:spPr>
              <a:noFill/>
              <a:ln>
                <a:noFill/>
              </a:ln>
              <a:effectLst/>
            </c:spPr>
            <c:txPr>
              <a:bodyPr wrap="square" lIns="38100" tIns="19050" rIns="38100" bIns="19050" anchor="ctr">
                <a:spAutoFit/>
              </a:bodyPr>
              <a:lstStyle/>
              <a:p>
                <a:pPr>
                  <a:defRPr>
                    <a:solidFill>
                      <a:schemeClr val="tx1"/>
                    </a:solidFill>
                  </a:defRPr>
                </a:pPr>
                <a:endParaRPr lang="ja-JP"/>
              </a:p>
            </c:txPr>
            <c:dLblPos val="inBase"/>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ext>
            </c:extLst>
          </c:dLbls>
          <c:cat>
            <c:strRef>
              <c:f>'ごみ排出量等の概要（平成28年度実績）'!$A$34:$A$53</c:f>
              <c:strCache>
                <c:ptCount val="20"/>
                <c:pt idx="0">
                  <c:v>熊本市</c:v>
                </c:pt>
                <c:pt idx="1">
                  <c:v>福岡市</c:v>
                </c:pt>
                <c:pt idx="2">
                  <c:v>北九州市</c:v>
                </c:pt>
                <c:pt idx="3">
                  <c:v>広島市</c:v>
                </c:pt>
                <c:pt idx="4">
                  <c:v>岡山市</c:v>
                </c:pt>
                <c:pt idx="5">
                  <c:v>神戸市</c:v>
                </c:pt>
                <c:pt idx="6">
                  <c:v>堺市</c:v>
                </c:pt>
                <c:pt idx="7">
                  <c:v>京都市</c:v>
                </c:pt>
                <c:pt idx="8">
                  <c:v>名古屋市</c:v>
                </c:pt>
                <c:pt idx="9">
                  <c:v>浜松市</c:v>
                </c:pt>
                <c:pt idx="10">
                  <c:v>静岡市</c:v>
                </c:pt>
                <c:pt idx="11">
                  <c:v>新潟市</c:v>
                </c:pt>
                <c:pt idx="12">
                  <c:v>相模原市</c:v>
                </c:pt>
                <c:pt idx="13">
                  <c:v>川崎市</c:v>
                </c:pt>
                <c:pt idx="14">
                  <c:v>横浜市</c:v>
                </c:pt>
                <c:pt idx="15">
                  <c:v>千葉市</c:v>
                </c:pt>
                <c:pt idx="16">
                  <c:v>さいたま市</c:v>
                </c:pt>
                <c:pt idx="17">
                  <c:v>仙台市</c:v>
                </c:pt>
                <c:pt idx="18">
                  <c:v>札幌市</c:v>
                </c:pt>
                <c:pt idx="19">
                  <c:v>大阪市</c:v>
                </c:pt>
              </c:strCache>
            </c:strRef>
          </c:cat>
          <c:val>
            <c:numRef>
              <c:f>'ごみ排出量等の概要（平成28年度実績）'!$F$34:$F$53</c:f>
              <c:numCache>
                <c:formatCode>#,##0_);[Red]\(#,##0\)</c:formatCode>
                <c:ptCount val="20"/>
                <c:pt idx="0">
                  <c:v>322</c:v>
                </c:pt>
                <c:pt idx="1">
                  <c:v>400</c:v>
                </c:pt>
                <c:pt idx="2">
                  <c:v>532</c:v>
                </c:pt>
                <c:pt idx="3">
                  <c:v>357</c:v>
                </c:pt>
                <c:pt idx="4">
                  <c:v>325</c:v>
                </c:pt>
                <c:pt idx="5">
                  <c:v>335</c:v>
                </c:pt>
                <c:pt idx="6">
                  <c:v>340</c:v>
                </c:pt>
                <c:pt idx="7">
                  <c:v>364</c:v>
                </c:pt>
                <c:pt idx="8">
                  <c:v>267</c:v>
                </c:pt>
                <c:pt idx="9">
                  <c:v>304</c:v>
                </c:pt>
                <c:pt idx="10">
                  <c:v>248</c:v>
                </c:pt>
                <c:pt idx="11">
                  <c:v>273</c:v>
                </c:pt>
                <c:pt idx="12">
                  <c:v>234</c:v>
                </c:pt>
                <c:pt idx="13">
                  <c:v>246</c:v>
                </c:pt>
                <c:pt idx="14">
                  <c:v>244</c:v>
                </c:pt>
                <c:pt idx="15">
                  <c:v>397</c:v>
                </c:pt>
                <c:pt idx="16">
                  <c:v>257</c:v>
                </c:pt>
                <c:pt idx="17">
                  <c:v>334</c:v>
                </c:pt>
                <c:pt idx="18">
                  <c:v>293</c:v>
                </c:pt>
                <c:pt idx="19">
                  <c:v>422</c:v>
                </c:pt>
              </c:numCache>
            </c:numRef>
          </c:val>
          <c:extLst xmlns:c16r2="http://schemas.microsoft.com/office/drawing/2015/06/chart">
            <c:ext xmlns:c16="http://schemas.microsoft.com/office/drawing/2014/chart" uri="{C3380CC4-5D6E-409C-BE32-E72D297353CC}">
              <c16:uniqueId val="{00000002-EDB1-4157-9DC5-14490ECB57B8}"/>
            </c:ext>
          </c:extLst>
        </c:ser>
        <c:dLbls>
          <c:showLegendKey val="0"/>
          <c:showVal val="0"/>
          <c:showCatName val="0"/>
          <c:showSerName val="0"/>
          <c:showPercent val="0"/>
          <c:showBubbleSize val="0"/>
        </c:dLbls>
        <c:gapWidth val="20"/>
        <c:axId val="338654696"/>
        <c:axId val="338655872"/>
        <c:extLst xmlns:c16r2="http://schemas.microsoft.com/office/drawing/2015/06/chart">
          <c:ext xmlns:c15="http://schemas.microsoft.com/office/drawing/2012/chart" uri="{02D57815-91ED-43cb-92C2-25804820EDAC}">
            <c15:filteredBarSeries>
              <c15:ser>
                <c:idx val="0"/>
                <c:order val="0"/>
                <c:spPr>
                  <a:solidFill>
                    <a:schemeClr val="bg1">
                      <a:lumMod val="50000"/>
                    </a:schemeClr>
                  </a:solidFill>
                  <a:ln w="25400">
                    <a:noFill/>
                  </a:ln>
                </c:spPr>
                <c:invertIfNegative val="0"/>
                <c:dPt>
                  <c:idx val="18"/>
                  <c:invertIfNegative val="0"/>
                  <c:bubble3D val="0"/>
                  <c:spPr>
                    <a:solidFill>
                      <a:schemeClr val="bg1">
                        <a:lumMod val="50000"/>
                      </a:schemeClr>
                    </a:solidFill>
                    <a:ln w="25400">
                      <a:noFill/>
                      <a:prstDash val="solid"/>
                    </a:ln>
                  </c:spPr>
                  <c:extLst xmlns:c16r2="http://schemas.microsoft.com/office/drawing/2015/06/chart">
                    <c:ext xmlns:c16="http://schemas.microsoft.com/office/drawing/2014/chart" uri="{C3380CC4-5D6E-409C-BE32-E72D297353CC}">
                      <c16:uniqueId val="{00000004-EDB1-4157-9DC5-14490ECB57B8}"/>
                    </c:ext>
                  </c:extLst>
                </c:dPt>
                <c:dPt>
                  <c:idx val="19"/>
                  <c:invertIfNegative val="0"/>
                  <c:bubble3D val="0"/>
                  <c:spPr>
                    <a:solidFill>
                      <a:schemeClr val="tx1">
                        <a:lumMod val="65000"/>
                        <a:lumOff val="35000"/>
                      </a:schemeClr>
                    </a:solidFill>
                    <a:ln w="25400">
                      <a:noFill/>
                    </a:ln>
                  </c:spPr>
                  <c:extLst xmlns:c16r2="http://schemas.microsoft.com/office/drawing/2015/06/chart">
                    <c:ext xmlns:c16="http://schemas.microsoft.com/office/drawing/2014/chart" uri="{C3380CC4-5D6E-409C-BE32-E72D297353CC}">
                      <c16:uniqueId val="{00000006-EDB1-4157-9DC5-14490ECB57B8}"/>
                    </c:ext>
                  </c:extLst>
                </c:dPt>
                <c:dPt>
                  <c:idx val="20"/>
                  <c:invertIfNegative val="0"/>
                  <c:bubble3D val="0"/>
                  <c:spPr>
                    <a:solidFill>
                      <a:schemeClr val="bg1">
                        <a:lumMod val="50000"/>
                      </a:schemeClr>
                    </a:solidFill>
                    <a:ln w="19050">
                      <a:noFill/>
                    </a:ln>
                  </c:spPr>
                  <c:extLst xmlns:c16r2="http://schemas.microsoft.com/office/drawing/2015/06/chart">
                    <c:ext xmlns:c16="http://schemas.microsoft.com/office/drawing/2014/chart" uri="{C3380CC4-5D6E-409C-BE32-E72D297353CC}">
                      <c16:uniqueId val="{00000008-EDB1-4157-9DC5-14490ECB57B8}"/>
                    </c:ext>
                  </c:extLst>
                </c:dPt>
                <c:dLbls>
                  <c:spPr>
                    <a:noFill/>
                    <a:ln w="25400">
                      <a:noFill/>
                    </a:ln>
                  </c:spPr>
                  <c:txPr>
                    <a:bodyPr/>
                    <a:lstStyle/>
                    <a:p>
                      <a:pPr>
                        <a:defRPr>
                          <a:solidFill>
                            <a:schemeClr val="bg1"/>
                          </a:solidFill>
                        </a:defRPr>
                      </a:pPr>
                      <a:endParaRPr lang="ja-JP"/>
                    </a:p>
                  </c:txPr>
                  <c:dLblPos val="ctr"/>
                  <c:showLegendKey val="0"/>
                  <c:showVal val="1"/>
                  <c:showCatName val="0"/>
                  <c:showSerName val="0"/>
                  <c:showPercent val="0"/>
                  <c:showBubbleSize val="0"/>
                  <c:showLeaderLines val="0"/>
                  <c:extLst xmlns:c16r2="http://schemas.microsoft.com/office/drawing/2015/06/chart">
                    <c:ext uri="{CE6537A1-D6FC-4f65-9D91-7224C49458BB}">
                      <c15:showLeaderLines val="0"/>
                    </c:ext>
                  </c:extLst>
                </c:dLbls>
                <c:cat>
                  <c:strRef>
                    <c:extLst xmlns:c16r2="http://schemas.microsoft.com/office/drawing/2015/06/chart">
                      <c:ext uri="{02D57815-91ED-43cb-92C2-25804820EDAC}">
                        <c15:formulaRef>
                          <c15:sqref>'ごみ排出量等の概要（平成28年度実績）'!$A$34:$A$53</c15:sqref>
                        </c15:formulaRef>
                      </c:ext>
                    </c:extLst>
                    <c:strCache>
                      <c:ptCount val="20"/>
                      <c:pt idx="0">
                        <c:v>熊本市</c:v>
                      </c:pt>
                      <c:pt idx="1">
                        <c:v>福岡市</c:v>
                      </c:pt>
                      <c:pt idx="2">
                        <c:v>北九州市</c:v>
                      </c:pt>
                      <c:pt idx="3">
                        <c:v>広島市</c:v>
                      </c:pt>
                      <c:pt idx="4">
                        <c:v>岡山市</c:v>
                      </c:pt>
                      <c:pt idx="5">
                        <c:v>神戸市</c:v>
                      </c:pt>
                      <c:pt idx="6">
                        <c:v>堺市</c:v>
                      </c:pt>
                      <c:pt idx="7">
                        <c:v>京都市</c:v>
                      </c:pt>
                      <c:pt idx="8">
                        <c:v>名古屋市</c:v>
                      </c:pt>
                      <c:pt idx="9">
                        <c:v>浜松市</c:v>
                      </c:pt>
                      <c:pt idx="10">
                        <c:v>静岡市</c:v>
                      </c:pt>
                      <c:pt idx="11">
                        <c:v>新潟市</c:v>
                      </c:pt>
                      <c:pt idx="12">
                        <c:v>相模原市</c:v>
                      </c:pt>
                      <c:pt idx="13">
                        <c:v>川崎市</c:v>
                      </c:pt>
                      <c:pt idx="14">
                        <c:v>横浜市</c:v>
                      </c:pt>
                      <c:pt idx="15">
                        <c:v>千葉市</c:v>
                      </c:pt>
                      <c:pt idx="16">
                        <c:v>さいたま市</c:v>
                      </c:pt>
                      <c:pt idx="17">
                        <c:v>仙台市</c:v>
                      </c:pt>
                      <c:pt idx="18">
                        <c:v>札幌市</c:v>
                      </c:pt>
                      <c:pt idx="19">
                        <c:v>大阪市</c:v>
                      </c:pt>
                    </c:strCache>
                  </c:strRef>
                </c:cat>
                <c:val>
                  <c:numRef>
                    <c:extLst xmlns:c16r2="http://schemas.microsoft.com/office/drawing/2015/06/chart">
                      <c:ext uri="{02D57815-91ED-43cb-92C2-25804820EDAC}">
                        <c15:formulaRef>
                          <c15:sqref>'ごみ排出量等の概要（平成28年度実績）'!$B$34:$B$53</c15:sqref>
                        </c15:formulaRef>
                      </c:ext>
                    </c:extLst>
                    <c:numCache>
                      <c:formatCode>#,##0_);[Red]\(#,##0\)</c:formatCode>
                      <c:ptCount val="20"/>
                      <c:pt idx="0">
                        <c:v>876</c:v>
                      </c:pt>
                      <c:pt idx="1">
                        <c:v>1045</c:v>
                      </c:pt>
                      <c:pt idx="2">
                        <c:v>1125</c:v>
                      </c:pt>
                      <c:pt idx="3">
                        <c:v>824</c:v>
                      </c:pt>
                      <c:pt idx="4">
                        <c:v>1036</c:v>
                      </c:pt>
                      <c:pt idx="5">
                        <c:v>971</c:v>
                      </c:pt>
                      <c:pt idx="6">
                        <c:v>951</c:v>
                      </c:pt>
                      <c:pt idx="7">
                        <c:v>846</c:v>
                      </c:pt>
                      <c:pt idx="8">
                        <c:v>966</c:v>
                      </c:pt>
                      <c:pt idx="9">
                        <c:v>873</c:v>
                      </c:pt>
                      <c:pt idx="10">
                        <c:v>883</c:v>
                      </c:pt>
                      <c:pt idx="11">
                        <c:v>987</c:v>
                      </c:pt>
                      <c:pt idx="12">
                        <c:v>843</c:v>
                      </c:pt>
                      <c:pt idx="13">
                        <c:v>859</c:v>
                      </c:pt>
                      <c:pt idx="14">
                        <c:v>851</c:v>
                      </c:pt>
                      <c:pt idx="15">
                        <c:v>1009</c:v>
                      </c:pt>
                      <c:pt idx="16">
                        <c:v>870</c:v>
                      </c:pt>
                      <c:pt idx="17">
                        <c:v>1048</c:v>
                      </c:pt>
                      <c:pt idx="18">
                        <c:v>908</c:v>
                      </c:pt>
                      <c:pt idx="19">
                        <c:v>1014</c:v>
                      </c:pt>
                    </c:numCache>
                  </c:numRef>
                </c:val>
                <c:extLst xmlns:c16r2="http://schemas.microsoft.com/office/drawing/2015/06/chart">
                  <c:ext xmlns:c16="http://schemas.microsoft.com/office/drawing/2014/chart" uri="{C3380CC4-5D6E-409C-BE32-E72D297353CC}">
                    <c16:uniqueId val="{00000009-EDB1-4157-9DC5-14490ECB57B8}"/>
                  </c:ext>
                </c:extLst>
              </c15:ser>
            </c15:filteredBarSeries>
            <c15:filteredBarSeries>
              <c15:ser>
                <c:idx val="1"/>
                <c:order val="1"/>
                <c:invertIfNegative val="0"/>
                <c:cat>
                  <c:strRef>
                    <c:extLst xmlns:c16r2="http://schemas.microsoft.com/office/drawing/2015/06/chart" xmlns:c15="http://schemas.microsoft.com/office/drawing/2012/chart">
                      <c:ext xmlns:c15="http://schemas.microsoft.com/office/drawing/2012/chart" uri="{02D57815-91ED-43cb-92C2-25804820EDAC}">
                        <c15:formulaRef>
                          <c15:sqref>'ごみ排出量等の概要（平成28年度実績）'!$A$34:$A$53</c15:sqref>
                        </c15:formulaRef>
                      </c:ext>
                    </c:extLst>
                    <c:strCache>
                      <c:ptCount val="20"/>
                      <c:pt idx="0">
                        <c:v>熊本市</c:v>
                      </c:pt>
                      <c:pt idx="1">
                        <c:v>福岡市</c:v>
                      </c:pt>
                      <c:pt idx="2">
                        <c:v>北九州市</c:v>
                      </c:pt>
                      <c:pt idx="3">
                        <c:v>広島市</c:v>
                      </c:pt>
                      <c:pt idx="4">
                        <c:v>岡山市</c:v>
                      </c:pt>
                      <c:pt idx="5">
                        <c:v>神戸市</c:v>
                      </c:pt>
                      <c:pt idx="6">
                        <c:v>堺市</c:v>
                      </c:pt>
                      <c:pt idx="7">
                        <c:v>京都市</c:v>
                      </c:pt>
                      <c:pt idx="8">
                        <c:v>名古屋市</c:v>
                      </c:pt>
                      <c:pt idx="9">
                        <c:v>浜松市</c:v>
                      </c:pt>
                      <c:pt idx="10">
                        <c:v>静岡市</c:v>
                      </c:pt>
                      <c:pt idx="11">
                        <c:v>新潟市</c:v>
                      </c:pt>
                      <c:pt idx="12">
                        <c:v>相模原市</c:v>
                      </c:pt>
                      <c:pt idx="13">
                        <c:v>川崎市</c:v>
                      </c:pt>
                      <c:pt idx="14">
                        <c:v>横浜市</c:v>
                      </c:pt>
                      <c:pt idx="15">
                        <c:v>千葉市</c:v>
                      </c:pt>
                      <c:pt idx="16">
                        <c:v>さいたま市</c:v>
                      </c:pt>
                      <c:pt idx="17">
                        <c:v>仙台市</c:v>
                      </c:pt>
                      <c:pt idx="18">
                        <c:v>札幌市</c:v>
                      </c:pt>
                      <c:pt idx="19">
                        <c:v>大阪市</c:v>
                      </c:pt>
                    </c:strCache>
                  </c:strRef>
                </c:cat>
                <c:val>
                  <c:numRef>
                    <c:extLst xmlns:c16r2="http://schemas.microsoft.com/office/drawing/2015/06/chart" xmlns:c15="http://schemas.microsoft.com/office/drawing/2012/chart">
                      <c:ext xmlns:c15="http://schemas.microsoft.com/office/drawing/2012/chart" uri="{02D57815-91ED-43cb-92C2-25804820EDAC}">
                        <c15:formulaRef>
                          <c15:sqref>'ごみ排出量等の概要（平成28年度実績）'!$C$34:$C$53</c15:sqref>
                        </c15:formulaRef>
                      </c:ext>
                    </c:extLst>
                    <c:numCache>
                      <c:formatCode>#,##0_);[Red]\(#,##0\)</c:formatCode>
                      <c:ptCount val="20"/>
                      <c:pt idx="0">
                        <c:v>544</c:v>
                      </c:pt>
                      <c:pt idx="1">
                        <c:v>594</c:v>
                      </c:pt>
                      <c:pt idx="2">
                        <c:v>585</c:v>
                      </c:pt>
                      <c:pt idx="3">
                        <c:v>462</c:v>
                      </c:pt>
                      <c:pt idx="4">
                        <c:v>694</c:v>
                      </c:pt>
                      <c:pt idx="5">
                        <c:v>631</c:v>
                      </c:pt>
                      <c:pt idx="6">
                        <c:v>635</c:v>
                      </c:pt>
                      <c:pt idx="7">
                        <c:v>449</c:v>
                      </c:pt>
                      <c:pt idx="8">
                        <c:v>663</c:v>
                      </c:pt>
                      <c:pt idx="9">
                        <c:v>575</c:v>
                      </c:pt>
                      <c:pt idx="10">
                        <c:v>629</c:v>
                      </c:pt>
                      <c:pt idx="11">
                        <c:v>707</c:v>
                      </c:pt>
                      <c:pt idx="12">
                        <c:v>636</c:v>
                      </c:pt>
                      <c:pt idx="13">
                        <c:v>642</c:v>
                      </c:pt>
                      <c:pt idx="14">
                        <c:v>628</c:v>
                      </c:pt>
                      <c:pt idx="15">
                        <c:v>618</c:v>
                      </c:pt>
                      <c:pt idx="16">
                        <c:v>634</c:v>
                      </c:pt>
                      <c:pt idx="17">
                        <c:v>685</c:v>
                      </c:pt>
                      <c:pt idx="18">
                        <c:v>614</c:v>
                      </c:pt>
                      <c:pt idx="19">
                        <c:v>458</c:v>
                      </c:pt>
                    </c:numCache>
                  </c:numRef>
                </c:val>
                <c:extLst xmlns:c16r2="http://schemas.microsoft.com/office/drawing/2015/06/chart" xmlns:c15="http://schemas.microsoft.com/office/drawing/2012/chart">
                  <c:ext xmlns:c16="http://schemas.microsoft.com/office/drawing/2014/chart" uri="{C3380CC4-5D6E-409C-BE32-E72D297353CC}">
                    <c16:uniqueId val="{0000000A-EDB1-4157-9DC5-14490ECB57B8}"/>
                  </c:ext>
                </c:extLst>
              </c15:ser>
            </c15:filteredBarSeries>
            <c15:filteredBarSeries>
              <c15:ser>
                <c:idx val="2"/>
                <c:order val="2"/>
                <c:invertIfNegative val="0"/>
                <c:cat>
                  <c:strRef>
                    <c:extLst xmlns:c16r2="http://schemas.microsoft.com/office/drawing/2015/06/chart" xmlns:c15="http://schemas.microsoft.com/office/drawing/2012/chart">
                      <c:ext xmlns:c15="http://schemas.microsoft.com/office/drawing/2012/chart" uri="{02D57815-91ED-43cb-92C2-25804820EDAC}">
                        <c15:formulaRef>
                          <c15:sqref>'ごみ排出量等の概要（平成28年度実績）'!$A$34:$A$53</c15:sqref>
                        </c15:formulaRef>
                      </c:ext>
                    </c:extLst>
                    <c:strCache>
                      <c:ptCount val="20"/>
                      <c:pt idx="0">
                        <c:v>熊本市</c:v>
                      </c:pt>
                      <c:pt idx="1">
                        <c:v>福岡市</c:v>
                      </c:pt>
                      <c:pt idx="2">
                        <c:v>北九州市</c:v>
                      </c:pt>
                      <c:pt idx="3">
                        <c:v>広島市</c:v>
                      </c:pt>
                      <c:pt idx="4">
                        <c:v>岡山市</c:v>
                      </c:pt>
                      <c:pt idx="5">
                        <c:v>神戸市</c:v>
                      </c:pt>
                      <c:pt idx="6">
                        <c:v>堺市</c:v>
                      </c:pt>
                      <c:pt idx="7">
                        <c:v>京都市</c:v>
                      </c:pt>
                      <c:pt idx="8">
                        <c:v>名古屋市</c:v>
                      </c:pt>
                      <c:pt idx="9">
                        <c:v>浜松市</c:v>
                      </c:pt>
                      <c:pt idx="10">
                        <c:v>静岡市</c:v>
                      </c:pt>
                      <c:pt idx="11">
                        <c:v>新潟市</c:v>
                      </c:pt>
                      <c:pt idx="12">
                        <c:v>相模原市</c:v>
                      </c:pt>
                      <c:pt idx="13">
                        <c:v>川崎市</c:v>
                      </c:pt>
                      <c:pt idx="14">
                        <c:v>横浜市</c:v>
                      </c:pt>
                      <c:pt idx="15">
                        <c:v>千葉市</c:v>
                      </c:pt>
                      <c:pt idx="16">
                        <c:v>さいたま市</c:v>
                      </c:pt>
                      <c:pt idx="17">
                        <c:v>仙台市</c:v>
                      </c:pt>
                      <c:pt idx="18">
                        <c:v>札幌市</c:v>
                      </c:pt>
                      <c:pt idx="19">
                        <c:v>大阪市</c:v>
                      </c:pt>
                    </c:strCache>
                  </c:strRef>
                </c:cat>
                <c:val>
                  <c:numRef>
                    <c:extLst xmlns:c16r2="http://schemas.microsoft.com/office/drawing/2015/06/chart" xmlns:c15="http://schemas.microsoft.com/office/drawing/2012/chart">
                      <c:ext xmlns:c15="http://schemas.microsoft.com/office/drawing/2012/chart" uri="{02D57815-91ED-43cb-92C2-25804820EDAC}">
                        <c15:formulaRef>
                          <c15:sqref>'ごみ排出量等の概要（平成28年度実績）'!$D$34:$D$53</c15:sqref>
                        </c15:formulaRef>
                      </c:ext>
                    </c:extLst>
                    <c:numCache>
                      <c:formatCode>#,##0_);[Red]\(#,##0\)</c:formatCode>
                      <c:ptCount val="20"/>
                      <c:pt idx="0">
                        <c:v>332</c:v>
                      </c:pt>
                      <c:pt idx="1">
                        <c:v>451</c:v>
                      </c:pt>
                      <c:pt idx="2">
                        <c:v>541</c:v>
                      </c:pt>
                      <c:pt idx="3">
                        <c:v>362</c:v>
                      </c:pt>
                      <c:pt idx="4">
                        <c:v>342</c:v>
                      </c:pt>
                      <c:pt idx="5">
                        <c:v>340</c:v>
                      </c:pt>
                      <c:pt idx="6">
                        <c:v>316</c:v>
                      </c:pt>
                      <c:pt idx="7">
                        <c:v>397</c:v>
                      </c:pt>
                      <c:pt idx="8">
                        <c:v>303</c:v>
                      </c:pt>
                      <c:pt idx="9">
                        <c:v>298</c:v>
                      </c:pt>
                      <c:pt idx="10">
                        <c:v>253</c:v>
                      </c:pt>
                      <c:pt idx="11">
                        <c:v>280</c:v>
                      </c:pt>
                      <c:pt idx="12">
                        <c:v>206</c:v>
                      </c:pt>
                      <c:pt idx="13">
                        <c:v>217</c:v>
                      </c:pt>
                      <c:pt idx="14">
                        <c:v>223</c:v>
                      </c:pt>
                      <c:pt idx="15">
                        <c:v>391</c:v>
                      </c:pt>
                      <c:pt idx="16">
                        <c:v>236</c:v>
                      </c:pt>
                      <c:pt idx="17">
                        <c:v>362</c:v>
                      </c:pt>
                      <c:pt idx="18">
                        <c:v>294</c:v>
                      </c:pt>
                      <c:pt idx="19">
                        <c:v>555</c:v>
                      </c:pt>
                    </c:numCache>
                  </c:numRef>
                </c:val>
                <c:extLst xmlns:c16r2="http://schemas.microsoft.com/office/drawing/2015/06/chart" xmlns:c15="http://schemas.microsoft.com/office/drawing/2012/chart">
                  <c:ext xmlns:c16="http://schemas.microsoft.com/office/drawing/2014/chart" uri="{C3380CC4-5D6E-409C-BE32-E72D297353CC}">
                    <c16:uniqueId val="{0000000B-EDB1-4157-9DC5-14490ECB57B8}"/>
                  </c:ext>
                </c:extLst>
              </c15:ser>
            </c15:filteredBarSeries>
            <c15:filteredBarSeries>
              <c15:ser>
                <c:idx val="3"/>
                <c:order val="3"/>
                <c:invertIfNegative val="0"/>
                <c:cat>
                  <c:strRef>
                    <c:extLst xmlns:c16r2="http://schemas.microsoft.com/office/drawing/2015/06/chart" xmlns:c15="http://schemas.microsoft.com/office/drawing/2012/chart">
                      <c:ext xmlns:c15="http://schemas.microsoft.com/office/drawing/2012/chart" uri="{02D57815-91ED-43cb-92C2-25804820EDAC}">
                        <c15:formulaRef>
                          <c15:sqref>'ごみ排出量等の概要（平成28年度実績）'!$A$34:$A$53</c15:sqref>
                        </c15:formulaRef>
                      </c:ext>
                    </c:extLst>
                    <c:strCache>
                      <c:ptCount val="20"/>
                      <c:pt idx="0">
                        <c:v>熊本市</c:v>
                      </c:pt>
                      <c:pt idx="1">
                        <c:v>福岡市</c:v>
                      </c:pt>
                      <c:pt idx="2">
                        <c:v>北九州市</c:v>
                      </c:pt>
                      <c:pt idx="3">
                        <c:v>広島市</c:v>
                      </c:pt>
                      <c:pt idx="4">
                        <c:v>岡山市</c:v>
                      </c:pt>
                      <c:pt idx="5">
                        <c:v>神戸市</c:v>
                      </c:pt>
                      <c:pt idx="6">
                        <c:v>堺市</c:v>
                      </c:pt>
                      <c:pt idx="7">
                        <c:v>京都市</c:v>
                      </c:pt>
                      <c:pt idx="8">
                        <c:v>名古屋市</c:v>
                      </c:pt>
                      <c:pt idx="9">
                        <c:v>浜松市</c:v>
                      </c:pt>
                      <c:pt idx="10">
                        <c:v>静岡市</c:v>
                      </c:pt>
                      <c:pt idx="11">
                        <c:v>新潟市</c:v>
                      </c:pt>
                      <c:pt idx="12">
                        <c:v>相模原市</c:v>
                      </c:pt>
                      <c:pt idx="13">
                        <c:v>川崎市</c:v>
                      </c:pt>
                      <c:pt idx="14">
                        <c:v>横浜市</c:v>
                      </c:pt>
                      <c:pt idx="15">
                        <c:v>千葉市</c:v>
                      </c:pt>
                      <c:pt idx="16">
                        <c:v>さいたま市</c:v>
                      </c:pt>
                      <c:pt idx="17">
                        <c:v>仙台市</c:v>
                      </c:pt>
                      <c:pt idx="18">
                        <c:v>札幌市</c:v>
                      </c:pt>
                      <c:pt idx="19">
                        <c:v>大阪市</c:v>
                      </c:pt>
                    </c:strCache>
                  </c:strRef>
                </c:cat>
                <c:val>
                  <c:numRef>
                    <c:extLst xmlns:c16r2="http://schemas.microsoft.com/office/drawing/2015/06/chart" xmlns:c15="http://schemas.microsoft.com/office/drawing/2012/chart">
                      <c:ext xmlns:c15="http://schemas.microsoft.com/office/drawing/2012/chart" uri="{02D57815-91ED-43cb-92C2-25804820EDAC}">
                        <c15:formulaRef>
                          <c15:sqref>'ごみ排出量等の概要（平成28年度実績）'!$E$34:$E$53</c15:sqref>
                        </c15:formulaRef>
                      </c:ext>
                    </c:extLst>
                    <c:numCache>
                      <c:formatCode>#,##0_);[Red]\(#,##0\)</c:formatCode>
                      <c:ptCount val="20"/>
                      <c:pt idx="0">
                        <c:v>7250</c:v>
                      </c:pt>
                      <c:pt idx="1">
                        <c:v>8525</c:v>
                      </c:pt>
                      <c:pt idx="2">
                        <c:v>11417</c:v>
                      </c:pt>
                      <c:pt idx="3">
                        <c:v>7385</c:v>
                      </c:pt>
                      <c:pt idx="4">
                        <c:v>6891</c:v>
                      </c:pt>
                      <c:pt idx="5">
                        <c:v>7145</c:v>
                      </c:pt>
                      <c:pt idx="6">
                        <c:v>8377</c:v>
                      </c:pt>
                      <c:pt idx="7">
                        <c:v>7348</c:v>
                      </c:pt>
                      <c:pt idx="8">
                        <c:v>5220</c:v>
                      </c:pt>
                      <c:pt idx="9">
                        <c:v>6337</c:v>
                      </c:pt>
                      <c:pt idx="10">
                        <c:v>4709</c:v>
                      </c:pt>
                      <c:pt idx="11">
                        <c:v>5840</c:v>
                      </c:pt>
                      <c:pt idx="12">
                        <c:v>5856</c:v>
                      </c:pt>
                      <c:pt idx="13">
                        <c:v>6949</c:v>
                      </c:pt>
                      <c:pt idx="14">
                        <c:v>6390</c:v>
                      </c:pt>
                      <c:pt idx="15">
                        <c:v>11603</c:v>
                      </c:pt>
                      <c:pt idx="16">
                        <c:v>6598</c:v>
                      </c:pt>
                      <c:pt idx="17">
                        <c:v>7208</c:v>
                      </c:pt>
                      <c:pt idx="18">
                        <c:v>6967</c:v>
                      </c:pt>
                      <c:pt idx="19">
                        <c:v>7154</c:v>
                      </c:pt>
                    </c:numCache>
                  </c:numRef>
                </c:val>
                <c:extLst xmlns:c16r2="http://schemas.microsoft.com/office/drawing/2015/06/chart" xmlns:c15="http://schemas.microsoft.com/office/drawing/2012/chart">
                  <c:ext xmlns:c16="http://schemas.microsoft.com/office/drawing/2014/chart" uri="{C3380CC4-5D6E-409C-BE32-E72D297353CC}">
                    <c16:uniqueId val="{0000000C-EDB1-4157-9DC5-14490ECB57B8}"/>
                  </c:ext>
                </c:extLst>
              </c15:ser>
            </c15:filteredBarSeries>
          </c:ext>
        </c:extLst>
      </c:barChart>
      <c:catAx>
        <c:axId val="338654696"/>
        <c:scaling>
          <c:orientation val="minMax"/>
        </c:scaling>
        <c:delete val="0"/>
        <c:axPos val="l"/>
        <c:numFmt formatCode="General" sourceLinked="1"/>
        <c:majorTickMark val="none"/>
        <c:minorTickMark val="none"/>
        <c:tickLblPos val="nextTo"/>
        <c:spPr>
          <a:ln w="6350">
            <a:solidFill>
              <a:srgbClr val="000000"/>
            </a:solidFill>
            <a:prstDash val="solid"/>
          </a:ln>
        </c:spPr>
        <c:txPr>
          <a:bodyPr rot="0" vert="horz"/>
          <a:lstStyle/>
          <a:p>
            <a:pPr>
              <a:defRPr/>
            </a:pPr>
            <a:endParaRPr lang="ja-JP"/>
          </a:p>
        </c:txPr>
        <c:crossAx val="338655872"/>
        <c:crosses val="autoZero"/>
        <c:auto val="1"/>
        <c:lblAlgn val="ctr"/>
        <c:lblOffset val="100"/>
        <c:tickLblSkip val="1"/>
        <c:tickMarkSkip val="1"/>
        <c:noMultiLvlLbl val="0"/>
      </c:catAx>
      <c:valAx>
        <c:axId val="338655872"/>
        <c:scaling>
          <c:orientation val="minMax"/>
        </c:scaling>
        <c:delete val="1"/>
        <c:axPos val="b"/>
        <c:numFmt formatCode="#,##0_);[Red]\(#,##0\)" sourceLinked="1"/>
        <c:majorTickMark val="out"/>
        <c:minorTickMark val="none"/>
        <c:tickLblPos val="none"/>
        <c:crossAx val="338654696"/>
        <c:crosses val="autoZero"/>
        <c:crossBetween val="between"/>
      </c:valAx>
      <c:spPr>
        <a:noFill/>
        <a:ln w="25400">
          <a:noFill/>
        </a:ln>
      </c:spPr>
    </c:plotArea>
    <c:plotVisOnly val="1"/>
    <c:dispBlanksAs val="gap"/>
    <c:showDLblsOverMax val="0"/>
  </c:chart>
  <c:spPr>
    <a:noFill/>
    <a:ln w="9525">
      <a:noFill/>
    </a:ln>
  </c:spPr>
  <c:txPr>
    <a:bodyPr/>
    <a:lstStyle/>
    <a:p>
      <a:pPr>
        <a:defRPr sz="700" b="0" i="0" u="none" strike="noStrike" baseline="0">
          <a:solidFill>
            <a:srgbClr val="000000"/>
          </a:solidFill>
          <a:latin typeface="Meiryo UI"/>
          <a:ea typeface="Meiryo UI"/>
          <a:cs typeface="Meiryo UI"/>
        </a:defRPr>
      </a:pPr>
      <a:endParaRPr lang="ja-JP"/>
    </a:p>
  </c:txPr>
  <c:externalData r:id="rId1">
    <c:autoUpdate val="0"/>
  </c:externalData>
</c:chartSpace>
</file>

<file path=ppt/charts/chart26.xml><?xml version="1.0" encoding="utf-8"?>
<c:chartSpace xmlns:c="http://schemas.openxmlformats.org/drawingml/2006/chart" xmlns:a="http://schemas.openxmlformats.org/drawingml/2006/main" xmlns:r="http://schemas.openxmlformats.org/officeDocument/2006/relationships">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0.26544091120724511"/>
          <c:y val="2.2255023555043656E-2"/>
          <c:w val="0.71497843629384783"/>
          <c:h val="0.98159705233307504"/>
        </c:manualLayout>
      </c:layout>
      <c:barChart>
        <c:barDir val="bar"/>
        <c:grouping val="clustered"/>
        <c:varyColors val="0"/>
        <c:ser>
          <c:idx val="3"/>
          <c:order val="3"/>
          <c:spPr>
            <a:solidFill>
              <a:schemeClr val="bg1"/>
            </a:solidFill>
            <a:ln w="12700">
              <a:solidFill>
                <a:schemeClr val="tx1"/>
              </a:solidFill>
            </a:ln>
          </c:spPr>
          <c:invertIfNegative val="0"/>
          <c:dPt>
            <c:idx val="19"/>
            <c:invertIfNegative val="0"/>
            <c:bubble3D val="0"/>
            <c:spPr>
              <a:solidFill>
                <a:schemeClr val="accent5">
                  <a:lumMod val="60000"/>
                  <a:lumOff val="40000"/>
                </a:schemeClr>
              </a:solidFill>
              <a:ln w="12700">
                <a:solidFill>
                  <a:schemeClr val="tx1"/>
                </a:solidFill>
              </a:ln>
            </c:spPr>
            <c:extLst xmlns:c16r2="http://schemas.microsoft.com/office/drawing/2015/06/chart">
              <c:ext xmlns:c16="http://schemas.microsoft.com/office/drawing/2014/chart" uri="{C3380CC4-5D6E-409C-BE32-E72D297353CC}">
                <c16:uniqueId val="{00000001-E738-4AFA-A86E-2B98F5B2E5DC}"/>
              </c:ext>
            </c:extLst>
          </c:dPt>
          <c:dLbls>
            <c:spPr>
              <a:noFill/>
              <a:ln>
                <a:noFill/>
              </a:ln>
              <a:effectLst/>
            </c:spPr>
            <c:txPr>
              <a:bodyPr wrap="square" lIns="38100" tIns="19050" rIns="38100" bIns="19050" anchor="ctr">
                <a:spAutoFit/>
              </a:bodyPr>
              <a:lstStyle/>
              <a:p>
                <a:pPr>
                  <a:defRPr>
                    <a:solidFill>
                      <a:schemeClr val="tx1"/>
                    </a:solidFill>
                  </a:defRPr>
                </a:pPr>
                <a:endParaRPr lang="ja-JP"/>
              </a:p>
            </c:txPr>
            <c:dLblPos val="inBase"/>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ext>
            </c:extLst>
          </c:dLbls>
          <c:cat>
            <c:strRef>
              <c:f>'ごみ排出量等の概要（平成28年度実績）'!$A$34:$A$53</c:f>
              <c:strCache>
                <c:ptCount val="20"/>
                <c:pt idx="0">
                  <c:v>熊本市</c:v>
                </c:pt>
                <c:pt idx="1">
                  <c:v>福岡市</c:v>
                </c:pt>
                <c:pt idx="2">
                  <c:v>北九州市</c:v>
                </c:pt>
                <c:pt idx="3">
                  <c:v>広島市</c:v>
                </c:pt>
                <c:pt idx="4">
                  <c:v>岡山市</c:v>
                </c:pt>
                <c:pt idx="5">
                  <c:v>神戸市</c:v>
                </c:pt>
                <c:pt idx="6">
                  <c:v>堺市</c:v>
                </c:pt>
                <c:pt idx="7">
                  <c:v>京都市</c:v>
                </c:pt>
                <c:pt idx="8">
                  <c:v>名古屋市</c:v>
                </c:pt>
                <c:pt idx="9">
                  <c:v>浜松市</c:v>
                </c:pt>
                <c:pt idx="10">
                  <c:v>静岡市</c:v>
                </c:pt>
                <c:pt idx="11">
                  <c:v>新潟市</c:v>
                </c:pt>
                <c:pt idx="12">
                  <c:v>相模原市</c:v>
                </c:pt>
                <c:pt idx="13">
                  <c:v>川崎市</c:v>
                </c:pt>
                <c:pt idx="14">
                  <c:v>横浜市</c:v>
                </c:pt>
                <c:pt idx="15">
                  <c:v>千葉市</c:v>
                </c:pt>
                <c:pt idx="16">
                  <c:v>さいたま市</c:v>
                </c:pt>
                <c:pt idx="17">
                  <c:v>仙台市</c:v>
                </c:pt>
                <c:pt idx="18">
                  <c:v>札幌市</c:v>
                </c:pt>
                <c:pt idx="19">
                  <c:v>大阪市</c:v>
                </c:pt>
              </c:strCache>
            </c:strRef>
          </c:cat>
          <c:val>
            <c:numRef>
              <c:f>'ごみ排出量等の概要（平成28年度実績）'!$E$34:$E$53</c:f>
              <c:numCache>
                <c:formatCode>#,##0_);[Red]\(#,##0\)</c:formatCode>
                <c:ptCount val="20"/>
                <c:pt idx="0">
                  <c:v>7250</c:v>
                </c:pt>
                <c:pt idx="1">
                  <c:v>8525</c:v>
                </c:pt>
                <c:pt idx="2">
                  <c:v>11417</c:v>
                </c:pt>
                <c:pt idx="3">
                  <c:v>7385</c:v>
                </c:pt>
                <c:pt idx="4">
                  <c:v>6891</c:v>
                </c:pt>
                <c:pt idx="5">
                  <c:v>7145</c:v>
                </c:pt>
                <c:pt idx="6">
                  <c:v>8377</c:v>
                </c:pt>
                <c:pt idx="7">
                  <c:v>7348</c:v>
                </c:pt>
                <c:pt idx="8">
                  <c:v>5220</c:v>
                </c:pt>
                <c:pt idx="9">
                  <c:v>6337</c:v>
                </c:pt>
                <c:pt idx="10">
                  <c:v>4709</c:v>
                </c:pt>
                <c:pt idx="11">
                  <c:v>5840</c:v>
                </c:pt>
                <c:pt idx="12">
                  <c:v>5856</c:v>
                </c:pt>
                <c:pt idx="13">
                  <c:v>6949</c:v>
                </c:pt>
                <c:pt idx="14">
                  <c:v>6390</c:v>
                </c:pt>
                <c:pt idx="15">
                  <c:v>11603</c:v>
                </c:pt>
                <c:pt idx="16">
                  <c:v>6598</c:v>
                </c:pt>
                <c:pt idx="17">
                  <c:v>7208</c:v>
                </c:pt>
                <c:pt idx="18">
                  <c:v>6967</c:v>
                </c:pt>
                <c:pt idx="19">
                  <c:v>7154</c:v>
                </c:pt>
              </c:numCache>
            </c:numRef>
          </c:val>
          <c:extLst xmlns:c16r2="http://schemas.microsoft.com/office/drawing/2015/06/chart">
            <c:ext xmlns:c16="http://schemas.microsoft.com/office/drawing/2014/chart" uri="{C3380CC4-5D6E-409C-BE32-E72D297353CC}">
              <c16:uniqueId val="{00000002-E738-4AFA-A86E-2B98F5B2E5DC}"/>
            </c:ext>
          </c:extLst>
        </c:ser>
        <c:dLbls>
          <c:showLegendKey val="0"/>
          <c:showVal val="0"/>
          <c:showCatName val="0"/>
          <c:showSerName val="0"/>
          <c:showPercent val="0"/>
          <c:showBubbleSize val="0"/>
        </c:dLbls>
        <c:gapWidth val="20"/>
        <c:axId val="338655480"/>
        <c:axId val="338655088"/>
        <c:extLst xmlns:c16r2="http://schemas.microsoft.com/office/drawing/2015/06/chart">
          <c:ext xmlns:c15="http://schemas.microsoft.com/office/drawing/2012/chart" uri="{02D57815-91ED-43cb-92C2-25804820EDAC}">
            <c15:filteredBarSeries>
              <c15:ser>
                <c:idx val="0"/>
                <c:order val="0"/>
                <c:spPr>
                  <a:solidFill>
                    <a:schemeClr val="bg1">
                      <a:lumMod val="50000"/>
                    </a:schemeClr>
                  </a:solidFill>
                  <a:ln w="25400">
                    <a:noFill/>
                  </a:ln>
                </c:spPr>
                <c:invertIfNegative val="0"/>
                <c:dPt>
                  <c:idx val="18"/>
                  <c:invertIfNegative val="0"/>
                  <c:bubble3D val="0"/>
                  <c:spPr>
                    <a:solidFill>
                      <a:schemeClr val="bg1">
                        <a:lumMod val="50000"/>
                      </a:schemeClr>
                    </a:solidFill>
                    <a:ln w="25400">
                      <a:noFill/>
                      <a:prstDash val="solid"/>
                    </a:ln>
                  </c:spPr>
                  <c:extLst xmlns:c16r2="http://schemas.microsoft.com/office/drawing/2015/06/chart">
                    <c:ext xmlns:c16="http://schemas.microsoft.com/office/drawing/2014/chart" uri="{C3380CC4-5D6E-409C-BE32-E72D297353CC}">
                      <c16:uniqueId val="{00000004-E738-4AFA-A86E-2B98F5B2E5DC}"/>
                    </c:ext>
                  </c:extLst>
                </c:dPt>
                <c:dPt>
                  <c:idx val="19"/>
                  <c:invertIfNegative val="0"/>
                  <c:bubble3D val="0"/>
                  <c:spPr>
                    <a:solidFill>
                      <a:schemeClr val="tx1">
                        <a:lumMod val="65000"/>
                        <a:lumOff val="35000"/>
                      </a:schemeClr>
                    </a:solidFill>
                    <a:ln w="25400">
                      <a:noFill/>
                    </a:ln>
                  </c:spPr>
                  <c:extLst xmlns:c16r2="http://schemas.microsoft.com/office/drawing/2015/06/chart">
                    <c:ext xmlns:c16="http://schemas.microsoft.com/office/drawing/2014/chart" uri="{C3380CC4-5D6E-409C-BE32-E72D297353CC}">
                      <c16:uniqueId val="{00000006-E738-4AFA-A86E-2B98F5B2E5DC}"/>
                    </c:ext>
                  </c:extLst>
                </c:dPt>
                <c:dPt>
                  <c:idx val="20"/>
                  <c:invertIfNegative val="0"/>
                  <c:bubble3D val="0"/>
                  <c:spPr>
                    <a:solidFill>
                      <a:schemeClr val="bg1">
                        <a:lumMod val="50000"/>
                      </a:schemeClr>
                    </a:solidFill>
                    <a:ln w="19050">
                      <a:noFill/>
                    </a:ln>
                  </c:spPr>
                  <c:extLst xmlns:c16r2="http://schemas.microsoft.com/office/drawing/2015/06/chart">
                    <c:ext xmlns:c16="http://schemas.microsoft.com/office/drawing/2014/chart" uri="{C3380CC4-5D6E-409C-BE32-E72D297353CC}">
                      <c16:uniqueId val="{00000008-E738-4AFA-A86E-2B98F5B2E5DC}"/>
                    </c:ext>
                  </c:extLst>
                </c:dPt>
                <c:dLbls>
                  <c:dLbl>
                    <c:idx val="15"/>
                    <c:layout>
                      <c:manualLayout>
                        <c:x val="-0.31797438925495786"/>
                        <c:y val="-2.5114878289111254E-17"/>
                      </c:manualLayout>
                    </c:layout>
                    <c:dLblPos val="outEnd"/>
                    <c:showLegendKey val="0"/>
                    <c:showVal val="1"/>
                    <c:showCatName val="0"/>
                    <c:showSerName val="0"/>
                    <c:showPercent val="0"/>
                    <c:showBubbleSize val="0"/>
                    <c:extLst xmlns:c16r2="http://schemas.microsoft.com/office/drawing/2015/06/chart">
                      <c:ext xmlns:c16="http://schemas.microsoft.com/office/drawing/2014/chart" uri="{C3380CC4-5D6E-409C-BE32-E72D297353CC}">
                        <c16:uniqueId val="{00000009-E738-4AFA-A86E-2B98F5B2E5DC}"/>
                      </c:ext>
                      <c:ext uri="{CE6537A1-D6FC-4f65-9D91-7224C49458BB}"/>
                    </c:extLst>
                  </c:dLbl>
                  <c:spPr>
                    <a:noFill/>
                    <a:ln w="25400">
                      <a:noFill/>
                    </a:ln>
                  </c:spPr>
                  <c:txPr>
                    <a:bodyPr/>
                    <a:lstStyle/>
                    <a:p>
                      <a:pPr>
                        <a:defRPr>
                          <a:solidFill>
                            <a:schemeClr val="bg1"/>
                          </a:solidFill>
                        </a:defRPr>
                      </a:pPr>
                      <a:endParaRPr lang="ja-JP"/>
                    </a:p>
                  </c:txPr>
                  <c:dLblPos val="ctr"/>
                  <c:showLegendKey val="0"/>
                  <c:showVal val="1"/>
                  <c:showCatName val="0"/>
                  <c:showSerName val="0"/>
                  <c:showPercent val="0"/>
                  <c:showBubbleSize val="0"/>
                  <c:showLeaderLines val="0"/>
                  <c:extLst xmlns:c16r2="http://schemas.microsoft.com/office/drawing/2015/06/chart">
                    <c:ext uri="{CE6537A1-D6FC-4f65-9D91-7224C49458BB}">
                      <c15:showLeaderLines val="0"/>
                    </c:ext>
                  </c:extLst>
                </c:dLbls>
                <c:cat>
                  <c:strRef>
                    <c:extLst xmlns:c16r2="http://schemas.microsoft.com/office/drawing/2015/06/chart">
                      <c:ext uri="{02D57815-91ED-43cb-92C2-25804820EDAC}">
                        <c15:formulaRef>
                          <c15:sqref>'ごみ排出量等の概要（平成28年度実績）'!$A$34:$A$53</c15:sqref>
                        </c15:formulaRef>
                      </c:ext>
                    </c:extLst>
                    <c:strCache>
                      <c:ptCount val="20"/>
                      <c:pt idx="0">
                        <c:v>熊本市</c:v>
                      </c:pt>
                      <c:pt idx="1">
                        <c:v>福岡市</c:v>
                      </c:pt>
                      <c:pt idx="2">
                        <c:v>北九州市</c:v>
                      </c:pt>
                      <c:pt idx="3">
                        <c:v>広島市</c:v>
                      </c:pt>
                      <c:pt idx="4">
                        <c:v>岡山市</c:v>
                      </c:pt>
                      <c:pt idx="5">
                        <c:v>神戸市</c:v>
                      </c:pt>
                      <c:pt idx="6">
                        <c:v>堺市</c:v>
                      </c:pt>
                      <c:pt idx="7">
                        <c:v>京都市</c:v>
                      </c:pt>
                      <c:pt idx="8">
                        <c:v>名古屋市</c:v>
                      </c:pt>
                      <c:pt idx="9">
                        <c:v>浜松市</c:v>
                      </c:pt>
                      <c:pt idx="10">
                        <c:v>静岡市</c:v>
                      </c:pt>
                      <c:pt idx="11">
                        <c:v>新潟市</c:v>
                      </c:pt>
                      <c:pt idx="12">
                        <c:v>相模原市</c:v>
                      </c:pt>
                      <c:pt idx="13">
                        <c:v>川崎市</c:v>
                      </c:pt>
                      <c:pt idx="14">
                        <c:v>横浜市</c:v>
                      </c:pt>
                      <c:pt idx="15">
                        <c:v>千葉市</c:v>
                      </c:pt>
                      <c:pt idx="16">
                        <c:v>さいたま市</c:v>
                      </c:pt>
                      <c:pt idx="17">
                        <c:v>仙台市</c:v>
                      </c:pt>
                      <c:pt idx="18">
                        <c:v>札幌市</c:v>
                      </c:pt>
                      <c:pt idx="19">
                        <c:v>大阪市</c:v>
                      </c:pt>
                    </c:strCache>
                  </c:strRef>
                </c:cat>
                <c:val>
                  <c:numRef>
                    <c:extLst xmlns:c16r2="http://schemas.microsoft.com/office/drawing/2015/06/chart">
                      <c:ext uri="{02D57815-91ED-43cb-92C2-25804820EDAC}">
                        <c15:formulaRef>
                          <c15:sqref>'ごみ排出量等の概要（平成28年度実績）'!$B$34:$B$53</c15:sqref>
                        </c15:formulaRef>
                      </c:ext>
                    </c:extLst>
                    <c:numCache>
                      <c:formatCode>#,##0_);[Red]\(#,##0\)</c:formatCode>
                      <c:ptCount val="20"/>
                      <c:pt idx="0">
                        <c:v>876</c:v>
                      </c:pt>
                      <c:pt idx="1">
                        <c:v>1045</c:v>
                      </c:pt>
                      <c:pt idx="2">
                        <c:v>1125</c:v>
                      </c:pt>
                      <c:pt idx="3">
                        <c:v>824</c:v>
                      </c:pt>
                      <c:pt idx="4">
                        <c:v>1036</c:v>
                      </c:pt>
                      <c:pt idx="5">
                        <c:v>971</c:v>
                      </c:pt>
                      <c:pt idx="6">
                        <c:v>951</c:v>
                      </c:pt>
                      <c:pt idx="7">
                        <c:v>846</c:v>
                      </c:pt>
                      <c:pt idx="8">
                        <c:v>966</c:v>
                      </c:pt>
                      <c:pt idx="9">
                        <c:v>873</c:v>
                      </c:pt>
                      <c:pt idx="10">
                        <c:v>883</c:v>
                      </c:pt>
                      <c:pt idx="11">
                        <c:v>987</c:v>
                      </c:pt>
                      <c:pt idx="12">
                        <c:v>843</c:v>
                      </c:pt>
                      <c:pt idx="13">
                        <c:v>859</c:v>
                      </c:pt>
                      <c:pt idx="14">
                        <c:v>851</c:v>
                      </c:pt>
                      <c:pt idx="15">
                        <c:v>1009</c:v>
                      </c:pt>
                      <c:pt idx="16">
                        <c:v>870</c:v>
                      </c:pt>
                      <c:pt idx="17">
                        <c:v>1048</c:v>
                      </c:pt>
                      <c:pt idx="18">
                        <c:v>908</c:v>
                      </c:pt>
                      <c:pt idx="19">
                        <c:v>1014</c:v>
                      </c:pt>
                    </c:numCache>
                  </c:numRef>
                </c:val>
                <c:extLst xmlns:c16r2="http://schemas.microsoft.com/office/drawing/2015/06/chart">
                  <c:ext xmlns:c16="http://schemas.microsoft.com/office/drawing/2014/chart" uri="{C3380CC4-5D6E-409C-BE32-E72D297353CC}">
                    <c16:uniqueId val="{0000000A-E738-4AFA-A86E-2B98F5B2E5DC}"/>
                  </c:ext>
                </c:extLst>
              </c15:ser>
            </c15:filteredBarSeries>
            <c15:filteredBarSeries>
              <c15:ser>
                <c:idx val="1"/>
                <c:order val="1"/>
                <c:invertIfNegative val="0"/>
                <c:cat>
                  <c:strRef>
                    <c:extLst xmlns:c16r2="http://schemas.microsoft.com/office/drawing/2015/06/chart" xmlns:c15="http://schemas.microsoft.com/office/drawing/2012/chart">
                      <c:ext xmlns:c15="http://schemas.microsoft.com/office/drawing/2012/chart" uri="{02D57815-91ED-43cb-92C2-25804820EDAC}">
                        <c15:formulaRef>
                          <c15:sqref>'ごみ排出量等の概要（平成28年度実績）'!$A$34:$A$53</c15:sqref>
                        </c15:formulaRef>
                      </c:ext>
                    </c:extLst>
                    <c:strCache>
                      <c:ptCount val="20"/>
                      <c:pt idx="0">
                        <c:v>熊本市</c:v>
                      </c:pt>
                      <c:pt idx="1">
                        <c:v>福岡市</c:v>
                      </c:pt>
                      <c:pt idx="2">
                        <c:v>北九州市</c:v>
                      </c:pt>
                      <c:pt idx="3">
                        <c:v>広島市</c:v>
                      </c:pt>
                      <c:pt idx="4">
                        <c:v>岡山市</c:v>
                      </c:pt>
                      <c:pt idx="5">
                        <c:v>神戸市</c:v>
                      </c:pt>
                      <c:pt idx="6">
                        <c:v>堺市</c:v>
                      </c:pt>
                      <c:pt idx="7">
                        <c:v>京都市</c:v>
                      </c:pt>
                      <c:pt idx="8">
                        <c:v>名古屋市</c:v>
                      </c:pt>
                      <c:pt idx="9">
                        <c:v>浜松市</c:v>
                      </c:pt>
                      <c:pt idx="10">
                        <c:v>静岡市</c:v>
                      </c:pt>
                      <c:pt idx="11">
                        <c:v>新潟市</c:v>
                      </c:pt>
                      <c:pt idx="12">
                        <c:v>相模原市</c:v>
                      </c:pt>
                      <c:pt idx="13">
                        <c:v>川崎市</c:v>
                      </c:pt>
                      <c:pt idx="14">
                        <c:v>横浜市</c:v>
                      </c:pt>
                      <c:pt idx="15">
                        <c:v>千葉市</c:v>
                      </c:pt>
                      <c:pt idx="16">
                        <c:v>さいたま市</c:v>
                      </c:pt>
                      <c:pt idx="17">
                        <c:v>仙台市</c:v>
                      </c:pt>
                      <c:pt idx="18">
                        <c:v>札幌市</c:v>
                      </c:pt>
                      <c:pt idx="19">
                        <c:v>大阪市</c:v>
                      </c:pt>
                    </c:strCache>
                  </c:strRef>
                </c:cat>
                <c:val>
                  <c:numRef>
                    <c:extLst xmlns:c16r2="http://schemas.microsoft.com/office/drawing/2015/06/chart" xmlns:c15="http://schemas.microsoft.com/office/drawing/2012/chart">
                      <c:ext xmlns:c15="http://schemas.microsoft.com/office/drawing/2012/chart" uri="{02D57815-91ED-43cb-92C2-25804820EDAC}">
                        <c15:formulaRef>
                          <c15:sqref>'ごみ排出量等の概要（平成28年度実績）'!$C$34:$C$53</c15:sqref>
                        </c15:formulaRef>
                      </c:ext>
                    </c:extLst>
                    <c:numCache>
                      <c:formatCode>#,##0_);[Red]\(#,##0\)</c:formatCode>
                      <c:ptCount val="20"/>
                      <c:pt idx="0">
                        <c:v>544</c:v>
                      </c:pt>
                      <c:pt idx="1">
                        <c:v>594</c:v>
                      </c:pt>
                      <c:pt idx="2">
                        <c:v>585</c:v>
                      </c:pt>
                      <c:pt idx="3">
                        <c:v>462</c:v>
                      </c:pt>
                      <c:pt idx="4">
                        <c:v>694</c:v>
                      </c:pt>
                      <c:pt idx="5">
                        <c:v>631</c:v>
                      </c:pt>
                      <c:pt idx="6">
                        <c:v>635</c:v>
                      </c:pt>
                      <c:pt idx="7">
                        <c:v>449</c:v>
                      </c:pt>
                      <c:pt idx="8">
                        <c:v>663</c:v>
                      </c:pt>
                      <c:pt idx="9">
                        <c:v>575</c:v>
                      </c:pt>
                      <c:pt idx="10">
                        <c:v>629</c:v>
                      </c:pt>
                      <c:pt idx="11">
                        <c:v>707</c:v>
                      </c:pt>
                      <c:pt idx="12">
                        <c:v>636</c:v>
                      </c:pt>
                      <c:pt idx="13">
                        <c:v>642</c:v>
                      </c:pt>
                      <c:pt idx="14">
                        <c:v>628</c:v>
                      </c:pt>
                      <c:pt idx="15">
                        <c:v>618</c:v>
                      </c:pt>
                      <c:pt idx="16">
                        <c:v>634</c:v>
                      </c:pt>
                      <c:pt idx="17">
                        <c:v>685</c:v>
                      </c:pt>
                      <c:pt idx="18">
                        <c:v>614</c:v>
                      </c:pt>
                      <c:pt idx="19">
                        <c:v>458</c:v>
                      </c:pt>
                    </c:numCache>
                  </c:numRef>
                </c:val>
                <c:extLst xmlns:c16r2="http://schemas.microsoft.com/office/drawing/2015/06/chart" xmlns:c15="http://schemas.microsoft.com/office/drawing/2012/chart">
                  <c:ext xmlns:c16="http://schemas.microsoft.com/office/drawing/2014/chart" uri="{C3380CC4-5D6E-409C-BE32-E72D297353CC}">
                    <c16:uniqueId val="{0000000B-E738-4AFA-A86E-2B98F5B2E5DC}"/>
                  </c:ext>
                </c:extLst>
              </c15:ser>
            </c15:filteredBarSeries>
            <c15:filteredBarSeries>
              <c15:ser>
                <c:idx val="2"/>
                <c:order val="2"/>
                <c:invertIfNegative val="0"/>
                <c:cat>
                  <c:strRef>
                    <c:extLst xmlns:c16r2="http://schemas.microsoft.com/office/drawing/2015/06/chart" xmlns:c15="http://schemas.microsoft.com/office/drawing/2012/chart">
                      <c:ext xmlns:c15="http://schemas.microsoft.com/office/drawing/2012/chart" uri="{02D57815-91ED-43cb-92C2-25804820EDAC}">
                        <c15:formulaRef>
                          <c15:sqref>'ごみ排出量等の概要（平成28年度実績）'!$A$34:$A$53</c15:sqref>
                        </c15:formulaRef>
                      </c:ext>
                    </c:extLst>
                    <c:strCache>
                      <c:ptCount val="20"/>
                      <c:pt idx="0">
                        <c:v>熊本市</c:v>
                      </c:pt>
                      <c:pt idx="1">
                        <c:v>福岡市</c:v>
                      </c:pt>
                      <c:pt idx="2">
                        <c:v>北九州市</c:v>
                      </c:pt>
                      <c:pt idx="3">
                        <c:v>広島市</c:v>
                      </c:pt>
                      <c:pt idx="4">
                        <c:v>岡山市</c:v>
                      </c:pt>
                      <c:pt idx="5">
                        <c:v>神戸市</c:v>
                      </c:pt>
                      <c:pt idx="6">
                        <c:v>堺市</c:v>
                      </c:pt>
                      <c:pt idx="7">
                        <c:v>京都市</c:v>
                      </c:pt>
                      <c:pt idx="8">
                        <c:v>名古屋市</c:v>
                      </c:pt>
                      <c:pt idx="9">
                        <c:v>浜松市</c:v>
                      </c:pt>
                      <c:pt idx="10">
                        <c:v>静岡市</c:v>
                      </c:pt>
                      <c:pt idx="11">
                        <c:v>新潟市</c:v>
                      </c:pt>
                      <c:pt idx="12">
                        <c:v>相模原市</c:v>
                      </c:pt>
                      <c:pt idx="13">
                        <c:v>川崎市</c:v>
                      </c:pt>
                      <c:pt idx="14">
                        <c:v>横浜市</c:v>
                      </c:pt>
                      <c:pt idx="15">
                        <c:v>千葉市</c:v>
                      </c:pt>
                      <c:pt idx="16">
                        <c:v>さいたま市</c:v>
                      </c:pt>
                      <c:pt idx="17">
                        <c:v>仙台市</c:v>
                      </c:pt>
                      <c:pt idx="18">
                        <c:v>札幌市</c:v>
                      </c:pt>
                      <c:pt idx="19">
                        <c:v>大阪市</c:v>
                      </c:pt>
                    </c:strCache>
                  </c:strRef>
                </c:cat>
                <c:val>
                  <c:numRef>
                    <c:extLst xmlns:c16r2="http://schemas.microsoft.com/office/drawing/2015/06/chart" xmlns:c15="http://schemas.microsoft.com/office/drawing/2012/chart">
                      <c:ext xmlns:c15="http://schemas.microsoft.com/office/drawing/2012/chart" uri="{02D57815-91ED-43cb-92C2-25804820EDAC}">
                        <c15:formulaRef>
                          <c15:sqref>'ごみ排出量等の概要（平成28年度実績）'!$D$34:$D$53</c15:sqref>
                        </c15:formulaRef>
                      </c:ext>
                    </c:extLst>
                    <c:numCache>
                      <c:formatCode>#,##0_);[Red]\(#,##0\)</c:formatCode>
                      <c:ptCount val="20"/>
                      <c:pt idx="0">
                        <c:v>332</c:v>
                      </c:pt>
                      <c:pt idx="1">
                        <c:v>451</c:v>
                      </c:pt>
                      <c:pt idx="2">
                        <c:v>541</c:v>
                      </c:pt>
                      <c:pt idx="3">
                        <c:v>362</c:v>
                      </c:pt>
                      <c:pt idx="4">
                        <c:v>342</c:v>
                      </c:pt>
                      <c:pt idx="5">
                        <c:v>340</c:v>
                      </c:pt>
                      <c:pt idx="6">
                        <c:v>316</c:v>
                      </c:pt>
                      <c:pt idx="7">
                        <c:v>397</c:v>
                      </c:pt>
                      <c:pt idx="8">
                        <c:v>303</c:v>
                      </c:pt>
                      <c:pt idx="9">
                        <c:v>298</c:v>
                      </c:pt>
                      <c:pt idx="10">
                        <c:v>253</c:v>
                      </c:pt>
                      <c:pt idx="11">
                        <c:v>280</c:v>
                      </c:pt>
                      <c:pt idx="12">
                        <c:v>206</c:v>
                      </c:pt>
                      <c:pt idx="13">
                        <c:v>217</c:v>
                      </c:pt>
                      <c:pt idx="14">
                        <c:v>223</c:v>
                      </c:pt>
                      <c:pt idx="15">
                        <c:v>391</c:v>
                      </c:pt>
                      <c:pt idx="16">
                        <c:v>236</c:v>
                      </c:pt>
                      <c:pt idx="17">
                        <c:v>362</c:v>
                      </c:pt>
                      <c:pt idx="18">
                        <c:v>294</c:v>
                      </c:pt>
                      <c:pt idx="19">
                        <c:v>555</c:v>
                      </c:pt>
                    </c:numCache>
                  </c:numRef>
                </c:val>
                <c:extLst xmlns:c16r2="http://schemas.microsoft.com/office/drawing/2015/06/chart" xmlns:c15="http://schemas.microsoft.com/office/drawing/2012/chart">
                  <c:ext xmlns:c16="http://schemas.microsoft.com/office/drawing/2014/chart" uri="{C3380CC4-5D6E-409C-BE32-E72D297353CC}">
                    <c16:uniqueId val="{0000000C-E738-4AFA-A86E-2B98F5B2E5DC}"/>
                  </c:ext>
                </c:extLst>
              </c15:ser>
            </c15:filteredBarSeries>
            <c15:filteredBarSeries>
              <c15:ser>
                <c:idx val="4"/>
                <c:order val="4"/>
                <c:invertIfNegative val="0"/>
                <c:cat>
                  <c:strRef>
                    <c:extLst xmlns:c16r2="http://schemas.microsoft.com/office/drawing/2015/06/chart" xmlns:c15="http://schemas.microsoft.com/office/drawing/2012/chart">
                      <c:ext xmlns:c15="http://schemas.microsoft.com/office/drawing/2012/chart" uri="{02D57815-91ED-43cb-92C2-25804820EDAC}">
                        <c15:formulaRef>
                          <c15:sqref>'ごみ排出量等の概要（平成28年度実績）'!$A$34:$A$53</c15:sqref>
                        </c15:formulaRef>
                      </c:ext>
                    </c:extLst>
                    <c:strCache>
                      <c:ptCount val="20"/>
                      <c:pt idx="0">
                        <c:v>熊本市</c:v>
                      </c:pt>
                      <c:pt idx="1">
                        <c:v>福岡市</c:v>
                      </c:pt>
                      <c:pt idx="2">
                        <c:v>北九州市</c:v>
                      </c:pt>
                      <c:pt idx="3">
                        <c:v>広島市</c:v>
                      </c:pt>
                      <c:pt idx="4">
                        <c:v>岡山市</c:v>
                      </c:pt>
                      <c:pt idx="5">
                        <c:v>神戸市</c:v>
                      </c:pt>
                      <c:pt idx="6">
                        <c:v>堺市</c:v>
                      </c:pt>
                      <c:pt idx="7">
                        <c:v>京都市</c:v>
                      </c:pt>
                      <c:pt idx="8">
                        <c:v>名古屋市</c:v>
                      </c:pt>
                      <c:pt idx="9">
                        <c:v>浜松市</c:v>
                      </c:pt>
                      <c:pt idx="10">
                        <c:v>静岡市</c:v>
                      </c:pt>
                      <c:pt idx="11">
                        <c:v>新潟市</c:v>
                      </c:pt>
                      <c:pt idx="12">
                        <c:v>相模原市</c:v>
                      </c:pt>
                      <c:pt idx="13">
                        <c:v>川崎市</c:v>
                      </c:pt>
                      <c:pt idx="14">
                        <c:v>横浜市</c:v>
                      </c:pt>
                      <c:pt idx="15">
                        <c:v>千葉市</c:v>
                      </c:pt>
                      <c:pt idx="16">
                        <c:v>さいたま市</c:v>
                      </c:pt>
                      <c:pt idx="17">
                        <c:v>仙台市</c:v>
                      </c:pt>
                      <c:pt idx="18">
                        <c:v>札幌市</c:v>
                      </c:pt>
                      <c:pt idx="19">
                        <c:v>大阪市</c:v>
                      </c:pt>
                    </c:strCache>
                  </c:strRef>
                </c:cat>
                <c:val>
                  <c:numRef>
                    <c:extLst xmlns:c16r2="http://schemas.microsoft.com/office/drawing/2015/06/chart" xmlns:c15="http://schemas.microsoft.com/office/drawing/2012/chart">
                      <c:ext xmlns:c15="http://schemas.microsoft.com/office/drawing/2012/chart" uri="{02D57815-91ED-43cb-92C2-25804820EDAC}">
                        <c15:formulaRef>
                          <c15:sqref>'ごみ排出量等の概要（平成28年度実績）'!$F$34:$F$53</c15:sqref>
                        </c15:formulaRef>
                      </c:ext>
                    </c:extLst>
                    <c:numCache>
                      <c:formatCode>#,##0_);[Red]\(#,##0\)</c:formatCode>
                      <c:ptCount val="20"/>
                      <c:pt idx="0">
                        <c:v>322</c:v>
                      </c:pt>
                      <c:pt idx="1">
                        <c:v>400</c:v>
                      </c:pt>
                      <c:pt idx="2">
                        <c:v>532</c:v>
                      </c:pt>
                      <c:pt idx="3">
                        <c:v>357</c:v>
                      </c:pt>
                      <c:pt idx="4">
                        <c:v>325</c:v>
                      </c:pt>
                      <c:pt idx="5">
                        <c:v>335</c:v>
                      </c:pt>
                      <c:pt idx="6">
                        <c:v>340</c:v>
                      </c:pt>
                      <c:pt idx="7">
                        <c:v>364</c:v>
                      </c:pt>
                      <c:pt idx="8">
                        <c:v>267</c:v>
                      </c:pt>
                      <c:pt idx="9">
                        <c:v>304</c:v>
                      </c:pt>
                      <c:pt idx="10">
                        <c:v>248</c:v>
                      </c:pt>
                      <c:pt idx="11">
                        <c:v>273</c:v>
                      </c:pt>
                      <c:pt idx="12">
                        <c:v>234</c:v>
                      </c:pt>
                      <c:pt idx="13">
                        <c:v>246</c:v>
                      </c:pt>
                      <c:pt idx="14">
                        <c:v>244</c:v>
                      </c:pt>
                      <c:pt idx="15">
                        <c:v>397</c:v>
                      </c:pt>
                      <c:pt idx="16">
                        <c:v>257</c:v>
                      </c:pt>
                      <c:pt idx="17">
                        <c:v>334</c:v>
                      </c:pt>
                      <c:pt idx="18">
                        <c:v>293</c:v>
                      </c:pt>
                      <c:pt idx="19">
                        <c:v>422</c:v>
                      </c:pt>
                    </c:numCache>
                  </c:numRef>
                </c:val>
                <c:extLst xmlns:c16r2="http://schemas.microsoft.com/office/drawing/2015/06/chart" xmlns:c15="http://schemas.microsoft.com/office/drawing/2012/chart">
                  <c:ext xmlns:c16="http://schemas.microsoft.com/office/drawing/2014/chart" uri="{C3380CC4-5D6E-409C-BE32-E72D297353CC}">
                    <c16:uniqueId val="{0000000D-E738-4AFA-A86E-2B98F5B2E5DC}"/>
                  </c:ext>
                </c:extLst>
              </c15:ser>
            </c15:filteredBarSeries>
          </c:ext>
        </c:extLst>
      </c:barChart>
      <c:catAx>
        <c:axId val="338655480"/>
        <c:scaling>
          <c:orientation val="minMax"/>
        </c:scaling>
        <c:delete val="0"/>
        <c:axPos val="l"/>
        <c:numFmt formatCode="General" sourceLinked="1"/>
        <c:majorTickMark val="none"/>
        <c:minorTickMark val="none"/>
        <c:tickLblPos val="nextTo"/>
        <c:spPr>
          <a:ln w="6350">
            <a:solidFill>
              <a:srgbClr val="000000"/>
            </a:solidFill>
            <a:prstDash val="solid"/>
          </a:ln>
        </c:spPr>
        <c:txPr>
          <a:bodyPr rot="0" vert="horz"/>
          <a:lstStyle/>
          <a:p>
            <a:pPr>
              <a:defRPr/>
            </a:pPr>
            <a:endParaRPr lang="ja-JP"/>
          </a:p>
        </c:txPr>
        <c:crossAx val="338655088"/>
        <c:crosses val="autoZero"/>
        <c:auto val="1"/>
        <c:lblAlgn val="ctr"/>
        <c:lblOffset val="100"/>
        <c:tickLblSkip val="1"/>
        <c:tickMarkSkip val="1"/>
        <c:noMultiLvlLbl val="0"/>
      </c:catAx>
      <c:valAx>
        <c:axId val="338655088"/>
        <c:scaling>
          <c:orientation val="minMax"/>
          <c:max val="12800"/>
          <c:min val="0"/>
        </c:scaling>
        <c:delete val="1"/>
        <c:axPos val="b"/>
        <c:numFmt formatCode="#,##0_);[Red]\(#,##0\)" sourceLinked="1"/>
        <c:majorTickMark val="out"/>
        <c:minorTickMark val="none"/>
        <c:tickLblPos val="none"/>
        <c:crossAx val="338655480"/>
        <c:crosses val="autoZero"/>
        <c:crossBetween val="between"/>
      </c:valAx>
      <c:spPr>
        <a:noFill/>
        <a:ln w="25400">
          <a:noFill/>
        </a:ln>
      </c:spPr>
    </c:plotArea>
    <c:plotVisOnly val="1"/>
    <c:dispBlanksAs val="gap"/>
    <c:showDLblsOverMax val="0"/>
  </c:chart>
  <c:spPr>
    <a:noFill/>
    <a:ln w="9525">
      <a:noFill/>
    </a:ln>
  </c:spPr>
  <c:txPr>
    <a:bodyPr/>
    <a:lstStyle/>
    <a:p>
      <a:pPr>
        <a:defRPr sz="700" b="0" i="0" u="none" strike="noStrike" baseline="0">
          <a:solidFill>
            <a:srgbClr val="000000"/>
          </a:solidFill>
          <a:latin typeface="Meiryo UI"/>
          <a:ea typeface="Meiryo UI"/>
          <a:cs typeface="Meiryo UI"/>
        </a:defRPr>
      </a:pPr>
      <a:endParaRPr lang="ja-JP"/>
    </a:p>
  </c:txPr>
  <c:externalData r:id="rId1">
    <c:autoUpdate val="0"/>
  </c:externalData>
</c:chartSpace>
</file>

<file path=ppt/charts/chart27.xml><?xml version="1.0" encoding="utf-8"?>
<c:chartSpace xmlns:c="http://schemas.openxmlformats.org/drawingml/2006/chart" xmlns:a="http://schemas.openxmlformats.org/drawingml/2006/main" xmlns:r="http://schemas.openxmlformats.org/officeDocument/2006/relationships">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lineChart>
        <c:grouping val="standard"/>
        <c:varyColors val="0"/>
        <c:ser>
          <c:idx val="0"/>
          <c:order val="0"/>
          <c:spPr>
            <a:ln w="28575" cap="rnd">
              <a:solidFill>
                <a:schemeClr val="accent1"/>
              </a:solidFill>
              <a:round/>
            </a:ln>
            <a:effectLst/>
          </c:spPr>
          <c:marker>
            <c:symbol val="circle"/>
            <c:size val="5"/>
            <c:spPr>
              <a:solidFill>
                <a:schemeClr val="accent1"/>
              </a:solidFill>
              <a:ln w="9525">
                <a:solidFill>
                  <a:schemeClr val="accent1"/>
                </a:solidFill>
              </a:ln>
              <a:effectLst/>
            </c:spPr>
          </c:marker>
          <c:cat>
            <c:numRef>
              <c:f>Sheet1!$B$3:$B$27</c:f>
              <c:numCache>
                <c:formatCode>General</c:formatCode>
                <c:ptCount val="25"/>
                <c:pt idx="0">
                  <c:v>1993</c:v>
                </c:pt>
                <c:pt idx="1">
                  <c:v>1994</c:v>
                </c:pt>
                <c:pt idx="2">
                  <c:v>1995</c:v>
                </c:pt>
                <c:pt idx="3">
                  <c:v>1996</c:v>
                </c:pt>
                <c:pt idx="4">
                  <c:v>1997</c:v>
                </c:pt>
                <c:pt idx="5">
                  <c:v>1998</c:v>
                </c:pt>
                <c:pt idx="6">
                  <c:v>1999</c:v>
                </c:pt>
                <c:pt idx="7">
                  <c:v>2000</c:v>
                </c:pt>
                <c:pt idx="8">
                  <c:v>2001</c:v>
                </c:pt>
                <c:pt idx="9">
                  <c:v>2002</c:v>
                </c:pt>
                <c:pt idx="10">
                  <c:v>2003</c:v>
                </c:pt>
                <c:pt idx="11">
                  <c:v>2004</c:v>
                </c:pt>
                <c:pt idx="12">
                  <c:v>2005</c:v>
                </c:pt>
                <c:pt idx="13">
                  <c:v>2006</c:v>
                </c:pt>
                <c:pt idx="14">
                  <c:v>2007</c:v>
                </c:pt>
                <c:pt idx="15">
                  <c:v>2008</c:v>
                </c:pt>
                <c:pt idx="16">
                  <c:v>2009</c:v>
                </c:pt>
                <c:pt idx="17">
                  <c:v>2010</c:v>
                </c:pt>
                <c:pt idx="18">
                  <c:v>2011</c:v>
                </c:pt>
                <c:pt idx="19">
                  <c:v>2012</c:v>
                </c:pt>
                <c:pt idx="20">
                  <c:v>2013</c:v>
                </c:pt>
                <c:pt idx="21">
                  <c:v>2014</c:v>
                </c:pt>
                <c:pt idx="22">
                  <c:v>2015</c:v>
                </c:pt>
                <c:pt idx="23">
                  <c:v>2016</c:v>
                </c:pt>
                <c:pt idx="24">
                  <c:v>2017</c:v>
                </c:pt>
              </c:numCache>
            </c:numRef>
          </c:cat>
          <c:val>
            <c:numRef>
              <c:f>Sheet1!$C$3:$C$27</c:f>
              <c:numCache>
                <c:formatCode>General</c:formatCode>
                <c:ptCount val="25"/>
                <c:pt idx="0">
                  <c:v>187.66</c:v>
                </c:pt>
                <c:pt idx="1">
                  <c:v>161.19999999999999</c:v>
                </c:pt>
                <c:pt idx="2">
                  <c:v>137.81</c:v>
                </c:pt>
                <c:pt idx="3">
                  <c:v>144.74</c:v>
                </c:pt>
                <c:pt idx="4">
                  <c:v>138.79</c:v>
                </c:pt>
                <c:pt idx="5">
                  <c:v>137.88</c:v>
                </c:pt>
                <c:pt idx="6">
                  <c:v>137.80000000000001</c:v>
                </c:pt>
                <c:pt idx="7">
                  <c:v>136.41999999999999</c:v>
                </c:pt>
                <c:pt idx="8">
                  <c:v>138.78</c:v>
                </c:pt>
                <c:pt idx="9">
                  <c:v>139.09</c:v>
                </c:pt>
                <c:pt idx="10">
                  <c:v>131.9</c:v>
                </c:pt>
                <c:pt idx="11">
                  <c:v>128.84</c:v>
                </c:pt>
                <c:pt idx="12">
                  <c:v>122.15</c:v>
                </c:pt>
                <c:pt idx="13">
                  <c:v>116.28</c:v>
                </c:pt>
                <c:pt idx="14">
                  <c:v>106.45</c:v>
                </c:pt>
                <c:pt idx="15">
                  <c:v>103.69</c:v>
                </c:pt>
                <c:pt idx="16">
                  <c:v>104.8</c:v>
                </c:pt>
                <c:pt idx="17">
                  <c:v>107.9</c:v>
                </c:pt>
                <c:pt idx="18">
                  <c:v>97.65</c:v>
                </c:pt>
                <c:pt idx="19">
                  <c:v>97.48</c:v>
                </c:pt>
                <c:pt idx="20">
                  <c:v>89.08</c:v>
                </c:pt>
                <c:pt idx="21">
                  <c:v>86.32</c:v>
                </c:pt>
                <c:pt idx="22">
                  <c:v>88.06</c:v>
                </c:pt>
                <c:pt idx="23">
                  <c:v>83.62</c:v>
                </c:pt>
                <c:pt idx="24">
                  <c:v>81.84</c:v>
                </c:pt>
              </c:numCache>
            </c:numRef>
          </c:val>
          <c:smooth val="0"/>
          <c:extLst xmlns:c16r2="http://schemas.microsoft.com/office/drawing/2015/06/chart">
            <c:ext xmlns:c16="http://schemas.microsoft.com/office/drawing/2014/chart" uri="{C3380CC4-5D6E-409C-BE32-E72D297353CC}">
              <c16:uniqueId val="{00000000-609A-44C0-AE75-97C6D1C654CF}"/>
            </c:ext>
          </c:extLst>
        </c:ser>
        <c:dLbls>
          <c:showLegendKey val="0"/>
          <c:showVal val="0"/>
          <c:showCatName val="0"/>
          <c:showSerName val="0"/>
          <c:showPercent val="0"/>
          <c:showBubbleSize val="0"/>
        </c:dLbls>
        <c:marker val="1"/>
        <c:smooth val="0"/>
        <c:axId val="459245656"/>
        <c:axId val="459234288"/>
      </c:lineChart>
      <c:catAx>
        <c:axId val="459245656"/>
        <c:scaling>
          <c:orientation val="minMax"/>
        </c:scaling>
        <c:delete val="0"/>
        <c:axPos val="b"/>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ja-JP"/>
          </a:p>
        </c:txPr>
        <c:crossAx val="459234288"/>
        <c:crosses val="autoZero"/>
        <c:auto val="1"/>
        <c:lblAlgn val="ctr"/>
        <c:lblOffset val="1"/>
        <c:tickLblSkip val="2"/>
        <c:tickMarkSkip val="1"/>
        <c:noMultiLvlLbl val="0"/>
      </c:catAx>
      <c:valAx>
        <c:axId val="459234288"/>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out"/>
        <c:minorTickMark val="none"/>
        <c:tickLblPos val="nextTo"/>
        <c:spPr>
          <a:noFill/>
          <a:ln>
            <a:solidFill>
              <a:schemeClr val="accent1"/>
            </a:solidFill>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ja-JP"/>
          </a:p>
        </c:txPr>
        <c:crossAx val="459245656"/>
        <c:crosses val="autoZero"/>
        <c:crossBetween val="between"/>
        <c:majorUnit val="20"/>
      </c:valAx>
      <c:spPr>
        <a:noFill/>
        <a:ln>
          <a:noFill/>
        </a:ln>
        <a:effectLst/>
      </c:spPr>
    </c:plotArea>
    <c:plotVisOnly val="1"/>
    <c:dispBlanksAs val="gap"/>
    <c:showDLblsOverMax val="0"/>
  </c:chart>
  <c:spPr>
    <a:noFill/>
    <a:ln>
      <a:noFill/>
    </a:ln>
    <a:effectLst/>
  </c:spPr>
  <c:txPr>
    <a:bodyPr/>
    <a:lstStyle/>
    <a:p>
      <a:pPr>
        <a:defRPr/>
      </a:pPr>
      <a:endParaRPr lang="ja-JP"/>
    </a:p>
  </c:txPr>
  <c:externalData r:id="rId3">
    <c:autoUpdate val="0"/>
  </c:externalData>
</c:chartSpace>
</file>

<file path=ppt/charts/chart28.xml><?xml version="1.0" encoding="utf-8"?>
<c:chartSpace xmlns:c="http://schemas.openxmlformats.org/drawingml/2006/chart" xmlns:a="http://schemas.openxmlformats.org/drawingml/2006/main" xmlns:r="http://schemas.openxmlformats.org/officeDocument/2006/relationships">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spPr>
            <a:solidFill>
              <a:srgbClr val="C00000">
                <a:alpha val="70000"/>
              </a:srgbClr>
            </a:solidFill>
            <a:ln>
              <a:noFill/>
            </a:ln>
            <a:effectLst/>
          </c:spPr>
          <c:invertIfNegative val="0"/>
          <c:cat>
            <c:numRef>
              <c:f>Sheet1!$B$3:$B$27</c:f>
              <c:numCache>
                <c:formatCode>General</c:formatCode>
                <c:ptCount val="25"/>
                <c:pt idx="0">
                  <c:v>1993</c:v>
                </c:pt>
                <c:pt idx="1">
                  <c:v>1994</c:v>
                </c:pt>
                <c:pt idx="2">
                  <c:v>1995</c:v>
                </c:pt>
                <c:pt idx="3">
                  <c:v>1996</c:v>
                </c:pt>
                <c:pt idx="4">
                  <c:v>1997</c:v>
                </c:pt>
                <c:pt idx="5">
                  <c:v>1998</c:v>
                </c:pt>
                <c:pt idx="6">
                  <c:v>1999</c:v>
                </c:pt>
                <c:pt idx="7">
                  <c:v>2000</c:v>
                </c:pt>
                <c:pt idx="8">
                  <c:v>2001</c:v>
                </c:pt>
                <c:pt idx="9">
                  <c:v>2002</c:v>
                </c:pt>
                <c:pt idx="10">
                  <c:v>2003</c:v>
                </c:pt>
                <c:pt idx="11">
                  <c:v>2004</c:v>
                </c:pt>
                <c:pt idx="12">
                  <c:v>2005</c:v>
                </c:pt>
                <c:pt idx="13">
                  <c:v>2006</c:v>
                </c:pt>
                <c:pt idx="14">
                  <c:v>2007</c:v>
                </c:pt>
                <c:pt idx="15">
                  <c:v>2008</c:v>
                </c:pt>
                <c:pt idx="16">
                  <c:v>2009</c:v>
                </c:pt>
                <c:pt idx="17">
                  <c:v>2010</c:v>
                </c:pt>
                <c:pt idx="18">
                  <c:v>2011</c:v>
                </c:pt>
                <c:pt idx="19">
                  <c:v>2012</c:v>
                </c:pt>
                <c:pt idx="20">
                  <c:v>2013</c:v>
                </c:pt>
                <c:pt idx="21">
                  <c:v>2014</c:v>
                </c:pt>
                <c:pt idx="22">
                  <c:v>2015</c:v>
                </c:pt>
                <c:pt idx="23">
                  <c:v>2016</c:v>
                </c:pt>
                <c:pt idx="24">
                  <c:v>2017</c:v>
                </c:pt>
              </c:numCache>
            </c:numRef>
          </c:cat>
          <c:val>
            <c:numRef>
              <c:f>Sheet1!$D$3:$D$27</c:f>
              <c:numCache>
                <c:formatCode>General</c:formatCode>
                <c:ptCount val="25"/>
                <c:pt idx="0">
                  <c:v>-64.8</c:v>
                </c:pt>
                <c:pt idx="1">
                  <c:v>-66.8</c:v>
                </c:pt>
                <c:pt idx="2">
                  <c:v>-50.4</c:v>
                </c:pt>
                <c:pt idx="3">
                  <c:v>-39.299999999999997</c:v>
                </c:pt>
                <c:pt idx="4">
                  <c:v>-38.15</c:v>
                </c:pt>
                <c:pt idx="5">
                  <c:v>-33.39</c:v>
                </c:pt>
                <c:pt idx="6">
                  <c:v>-21.34</c:v>
                </c:pt>
                <c:pt idx="7">
                  <c:v>-10.58</c:v>
                </c:pt>
                <c:pt idx="8">
                  <c:v>0.11</c:v>
                </c:pt>
                <c:pt idx="9">
                  <c:v>-8.27</c:v>
                </c:pt>
                <c:pt idx="10">
                  <c:v>-5.33</c:v>
                </c:pt>
                <c:pt idx="11">
                  <c:v>-0.93</c:v>
                </c:pt>
                <c:pt idx="12">
                  <c:v>-0.94</c:v>
                </c:pt>
                <c:pt idx="13">
                  <c:v>-4.49</c:v>
                </c:pt>
                <c:pt idx="14">
                  <c:v>-7.25</c:v>
                </c:pt>
                <c:pt idx="15">
                  <c:v>-4.71</c:v>
                </c:pt>
                <c:pt idx="16">
                  <c:v>3.09</c:v>
                </c:pt>
                <c:pt idx="17">
                  <c:v>37.39</c:v>
                </c:pt>
                <c:pt idx="18">
                  <c:v>37.31</c:v>
                </c:pt>
                <c:pt idx="19">
                  <c:v>24.29</c:v>
                </c:pt>
                <c:pt idx="20">
                  <c:v>26.9</c:v>
                </c:pt>
                <c:pt idx="21">
                  <c:v>33.659999999999997</c:v>
                </c:pt>
                <c:pt idx="22">
                  <c:v>33.25</c:v>
                </c:pt>
                <c:pt idx="23">
                  <c:v>19.48</c:v>
                </c:pt>
                <c:pt idx="24">
                  <c:v>15.73</c:v>
                </c:pt>
              </c:numCache>
            </c:numRef>
          </c:val>
          <c:extLst xmlns:c16r2="http://schemas.microsoft.com/office/drawing/2015/06/chart">
            <c:ext xmlns:c16="http://schemas.microsoft.com/office/drawing/2014/chart" uri="{C3380CC4-5D6E-409C-BE32-E72D297353CC}">
              <c16:uniqueId val="{00000000-34AE-4C12-AAC2-A1DCD21EDC25}"/>
            </c:ext>
          </c:extLst>
        </c:ser>
        <c:dLbls>
          <c:showLegendKey val="0"/>
          <c:showVal val="0"/>
          <c:showCatName val="0"/>
          <c:showSerName val="0"/>
          <c:showPercent val="0"/>
          <c:showBubbleSize val="0"/>
        </c:dLbls>
        <c:gapWidth val="80"/>
        <c:overlap val="25"/>
        <c:axId val="459232720"/>
        <c:axId val="459231936"/>
      </c:barChart>
      <c:catAx>
        <c:axId val="459232720"/>
        <c:scaling>
          <c:orientation val="minMax"/>
        </c:scaling>
        <c:delete val="0"/>
        <c:axPos val="b"/>
        <c:numFmt formatCode="General" sourceLinked="1"/>
        <c:majorTickMark val="in"/>
        <c:minorTickMark val="none"/>
        <c:tickLblPos val="low"/>
        <c:spPr>
          <a:noFill/>
          <a:ln w="15875" cap="flat" cmpd="sng" algn="ctr">
            <a:solidFill>
              <a:schemeClr val="tx1">
                <a:lumMod val="25000"/>
                <a:lumOff val="75000"/>
              </a:schemeClr>
            </a:solidFill>
            <a:round/>
          </a:ln>
          <a:effectLst/>
        </c:spPr>
        <c:txPr>
          <a:bodyPr rot="-60000000" spcFirstLastPara="1" vertOverflow="ellipsis" vert="horz" wrap="square" anchor="ctr" anchorCtr="1"/>
          <a:lstStyle/>
          <a:p>
            <a:pPr>
              <a:defRPr sz="900" b="0" i="0" u="none" strike="noStrike" kern="1200" cap="none" spc="20" normalizeH="0" baseline="0">
                <a:solidFill>
                  <a:schemeClr val="tx1">
                    <a:lumMod val="65000"/>
                    <a:lumOff val="35000"/>
                  </a:schemeClr>
                </a:solidFill>
                <a:latin typeface="+mn-lt"/>
                <a:ea typeface="+mn-ea"/>
                <a:cs typeface="+mn-cs"/>
              </a:defRPr>
            </a:pPr>
            <a:endParaRPr lang="ja-JP"/>
          </a:p>
        </c:txPr>
        <c:crossAx val="459231936"/>
        <c:crosses val="autoZero"/>
        <c:auto val="1"/>
        <c:lblAlgn val="ctr"/>
        <c:lblOffset val="100"/>
        <c:tickLblSkip val="2"/>
        <c:noMultiLvlLbl val="0"/>
      </c:catAx>
      <c:valAx>
        <c:axId val="459231936"/>
        <c:scaling>
          <c:orientation val="minMax"/>
          <c:max val="40"/>
        </c:scaling>
        <c:delete val="0"/>
        <c:axPos val="l"/>
        <c:majorGridlines>
          <c:spPr>
            <a:ln w="9525" cap="flat" cmpd="sng" algn="ctr">
              <a:solidFill>
                <a:schemeClr val="tx1">
                  <a:lumMod val="5000"/>
                  <a:lumOff val="95000"/>
                </a:schemeClr>
              </a:solidFill>
              <a:round/>
            </a:ln>
            <a:effectLst/>
          </c:spPr>
        </c:majorGridlines>
        <c:numFmt formatCode="General" sourceLinked="1"/>
        <c:majorTickMark val="out"/>
        <c:minorTickMark val="none"/>
        <c:tickLblPos val="nextTo"/>
        <c:spPr>
          <a:noFill/>
          <a:ln>
            <a:solidFill>
              <a:schemeClr val="tx1">
                <a:lumMod val="25000"/>
                <a:lumOff val="75000"/>
              </a:schemeClr>
            </a:solidFill>
          </a:ln>
          <a:effectLst/>
        </c:spPr>
        <c:txPr>
          <a:bodyPr rot="-60000000" spcFirstLastPara="1" vertOverflow="ellipsis" vert="horz" wrap="square" anchor="ctr" anchorCtr="1"/>
          <a:lstStyle/>
          <a:p>
            <a:pPr>
              <a:defRPr sz="900" b="0" i="0" u="none" strike="noStrike" kern="1200" spc="20" baseline="0">
                <a:solidFill>
                  <a:schemeClr val="tx1">
                    <a:lumMod val="65000"/>
                    <a:lumOff val="35000"/>
                  </a:schemeClr>
                </a:solidFill>
                <a:latin typeface="+mn-lt"/>
                <a:ea typeface="+mn-ea"/>
                <a:cs typeface="+mn-cs"/>
              </a:defRPr>
            </a:pPr>
            <a:endParaRPr lang="ja-JP"/>
          </a:p>
        </c:txPr>
        <c:crossAx val="459232720"/>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ja-JP"/>
    </a:p>
  </c:txPr>
  <c:externalData r:id="rId3">
    <c:autoUpdate val="0"/>
  </c:externalData>
</c:chartSpace>
</file>

<file path=ppt/charts/chart29.xml><?xml version="1.0" encoding="utf-8"?>
<c:chartSpace xmlns:c="http://schemas.openxmlformats.org/drawingml/2006/chart" xmlns:a="http://schemas.openxmlformats.org/drawingml/2006/main" xmlns:r="http://schemas.openxmlformats.org/officeDocument/2006/relationships">
  <c:date1904 val="0"/>
  <c:lang val="ja-JP"/>
  <c:roundedCorners val="0"/>
  <mc:AlternateContent xmlns:mc="http://schemas.openxmlformats.org/markup-compatibility/2006">
    <mc:Choice xmlns:c14="http://schemas.microsoft.com/office/drawing/2007/8/2/chart" Requires="c14">
      <c14:style val="118"/>
    </mc:Choice>
    <mc:Fallback>
      <c:style val="18"/>
    </mc:Fallback>
  </mc:AlternateContent>
  <c:chart>
    <c:autoTitleDeleted val="0"/>
    <c:plotArea>
      <c:layout/>
      <c:barChart>
        <c:barDir val="col"/>
        <c:grouping val="clustered"/>
        <c:varyColors val="0"/>
        <c:ser>
          <c:idx val="0"/>
          <c:order val="0"/>
          <c:spPr>
            <a:noFill/>
            <a:ln w="9525">
              <a:solidFill>
                <a:schemeClr val="tx1"/>
              </a:solidFill>
            </a:ln>
          </c:spPr>
          <c:invertIfNegative val="0"/>
          <c:dPt>
            <c:idx val="4"/>
            <c:invertIfNegative val="0"/>
            <c:bubble3D val="0"/>
            <c:spPr>
              <a:solidFill>
                <a:schemeClr val="tx1"/>
              </a:solidFill>
              <a:ln w="9525">
                <a:solidFill>
                  <a:schemeClr val="tx1"/>
                </a:solidFill>
              </a:ln>
            </c:spPr>
            <c:extLst xmlns:c16r2="http://schemas.microsoft.com/office/drawing/2015/06/chart">
              <c:ext xmlns:c16="http://schemas.microsoft.com/office/drawing/2014/chart" uri="{C3380CC4-5D6E-409C-BE32-E72D297353CC}">
                <c16:uniqueId val="{00000001-0281-4EF1-9313-E6ED287DFE2A}"/>
              </c:ext>
            </c:extLst>
          </c:dPt>
          <c:dPt>
            <c:idx val="10"/>
            <c:invertIfNegative val="0"/>
            <c:bubble3D val="0"/>
            <c:spPr>
              <a:solidFill>
                <a:schemeClr val="tx1"/>
              </a:solidFill>
              <a:ln w="9525">
                <a:solidFill>
                  <a:schemeClr val="tx1"/>
                </a:solidFill>
              </a:ln>
            </c:spPr>
            <c:extLst xmlns:c16r2="http://schemas.microsoft.com/office/drawing/2015/06/chart">
              <c:ext xmlns:c16="http://schemas.microsoft.com/office/drawing/2014/chart" uri="{C3380CC4-5D6E-409C-BE32-E72D297353CC}">
                <c16:uniqueId val="{00000003-0281-4EF1-9313-E6ED287DFE2A}"/>
              </c:ext>
            </c:extLst>
          </c:dPt>
          <c:cat>
            <c:strRef>
              <c:f>Sheet1!$A$1:$K$1</c:f>
              <c:strCache>
                <c:ptCount val="11"/>
                <c:pt idx="0">
                  <c:v>東京国博</c:v>
                </c:pt>
                <c:pt idx="1">
                  <c:v>京都国博</c:v>
                </c:pt>
                <c:pt idx="2">
                  <c:v>奈良国博</c:v>
                </c:pt>
                <c:pt idx="3">
                  <c:v>九州国博</c:v>
                </c:pt>
                <c:pt idx="4">
                  <c:v>大阪歴博</c:v>
                </c:pt>
                <c:pt idx="5">
                  <c:v>東京近美</c:v>
                </c:pt>
                <c:pt idx="6">
                  <c:v>国立西洋</c:v>
                </c:pt>
                <c:pt idx="7">
                  <c:v>京都近美</c:v>
                </c:pt>
                <c:pt idx="8">
                  <c:v>国立国際</c:v>
                </c:pt>
                <c:pt idx="9">
                  <c:v>国立新美</c:v>
                </c:pt>
                <c:pt idx="10">
                  <c:v>大阪市美</c:v>
                </c:pt>
              </c:strCache>
            </c:strRef>
          </c:cat>
          <c:val>
            <c:numRef>
              <c:f>Sheet1!$A$2:$K$2</c:f>
              <c:numCache>
                <c:formatCode>#,##0_);[Red]\(#,##0\)</c:formatCode>
                <c:ptCount val="11"/>
                <c:pt idx="0">
                  <c:v>1907647</c:v>
                </c:pt>
                <c:pt idx="1">
                  <c:v>384340</c:v>
                </c:pt>
                <c:pt idx="2">
                  <c:v>449322</c:v>
                </c:pt>
                <c:pt idx="3">
                  <c:v>922468</c:v>
                </c:pt>
                <c:pt idx="4">
                  <c:v>500633</c:v>
                </c:pt>
                <c:pt idx="5">
                  <c:v>347275</c:v>
                </c:pt>
                <c:pt idx="6">
                  <c:v>1318899</c:v>
                </c:pt>
                <c:pt idx="7">
                  <c:v>326288</c:v>
                </c:pt>
                <c:pt idx="8">
                  <c:v>565171</c:v>
                </c:pt>
                <c:pt idx="9">
                  <c:v>1652287</c:v>
                </c:pt>
                <c:pt idx="10">
                  <c:v>691083</c:v>
                </c:pt>
              </c:numCache>
            </c:numRef>
          </c:val>
          <c:extLst xmlns:c16r2="http://schemas.microsoft.com/office/drawing/2015/06/chart">
            <c:ext xmlns:c16="http://schemas.microsoft.com/office/drawing/2014/chart" uri="{C3380CC4-5D6E-409C-BE32-E72D297353CC}">
              <c16:uniqueId val="{00000004-0281-4EF1-9313-E6ED287DFE2A}"/>
            </c:ext>
          </c:extLst>
        </c:ser>
        <c:dLbls>
          <c:showLegendKey val="0"/>
          <c:showVal val="0"/>
          <c:showCatName val="0"/>
          <c:showSerName val="0"/>
          <c:showPercent val="0"/>
          <c:showBubbleSize val="0"/>
        </c:dLbls>
        <c:gapWidth val="150"/>
        <c:axId val="325495616"/>
        <c:axId val="325492088"/>
      </c:barChart>
      <c:catAx>
        <c:axId val="325495616"/>
        <c:scaling>
          <c:orientation val="minMax"/>
        </c:scaling>
        <c:delete val="0"/>
        <c:axPos val="b"/>
        <c:numFmt formatCode="General" sourceLinked="1"/>
        <c:majorTickMark val="out"/>
        <c:minorTickMark val="none"/>
        <c:tickLblPos val="nextTo"/>
        <c:txPr>
          <a:bodyPr rot="0" vert="eaVert"/>
          <a:lstStyle/>
          <a:p>
            <a:pPr>
              <a:defRPr sz="1200"/>
            </a:pPr>
            <a:endParaRPr lang="ja-JP"/>
          </a:p>
        </c:txPr>
        <c:crossAx val="325492088"/>
        <c:crosses val="autoZero"/>
        <c:auto val="1"/>
        <c:lblAlgn val="ctr"/>
        <c:lblOffset val="100"/>
        <c:noMultiLvlLbl val="0"/>
      </c:catAx>
      <c:valAx>
        <c:axId val="325492088"/>
        <c:scaling>
          <c:orientation val="minMax"/>
        </c:scaling>
        <c:delete val="0"/>
        <c:axPos val="l"/>
        <c:numFmt formatCode="#,##0_);[Red]\(#,##0\)" sourceLinked="1"/>
        <c:majorTickMark val="out"/>
        <c:minorTickMark val="none"/>
        <c:tickLblPos val="nextTo"/>
        <c:txPr>
          <a:bodyPr/>
          <a:lstStyle/>
          <a:p>
            <a:pPr>
              <a:defRPr sz="1200"/>
            </a:pPr>
            <a:endParaRPr lang="ja-JP"/>
          </a:p>
        </c:txPr>
        <c:crossAx val="325495616"/>
        <c:crosses val="autoZero"/>
        <c:crossBetween val="between"/>
        <c:dispUnits>
          <c:builtInUnit val="thousands"/>
        </c:dispUnits>
      </c:valAx>
    </c:plotArea>
    <c:plotVisOnly val="1"/>
    <c:dispBlanksAs val="gap"/>
    <c:showDLblsOverMax val="0"/>
  </c:chart>
  <c:txPr>
    <a:bodyPr/>
    <a:lstStyle/>
    <a:p>
      <a:pPr>
        <a:defRPr sz="1800"/>
      </a:pPr>
      <a:endParaRPr lang="ja-JP"/>
    </a:p>
  </c:txPr>
  <c:externalData r:id="rId1">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title>
      <c:tx>
        <c:rich>
          <a:bodyPr/>
          <a:lstStyle/>
          <a:p>
            <a:pPr>
              <a:defRPr b="0" u="none"/>
            </a:pPr>
            <a:r>
              <a:rPr lang="ja-JP" altLang="en-US" sz="1400" b="0" u="none" dirty="0"/>
              <a:t>一般会計補助金の額</a:t>
            </a:r>
          </a:p>
        </c:rich>
      </c:tx>
      <c:layout>
        <c:manualLayout>
          <c:xMode val="edge"/>
          <c:yMode val="edge"/>
          <c:x val="0.2048882376510307"/>
          <c:y val="7.784812405535313E-2"/>
        </c:manualLayout>
      </c:layout>
      <c:overlay val="0"/>
    </c:title>
    <c:autoTitleDeleted val="0"/>
    <c:plotArea>
      <c:layout>
        <c:manualLayout>
          <c:layoutTarget val="inner"/>
          <c:xMode val="edge"/>
          <c:yMode val="edge"/>
          <c:x val="0.15843214581431742"/>
          <c:y val="0.25479623730846884"/>
          <c:w val="0.74138526782870862"/>
          <c:h val="0.54166282440743552"/>
        </c:manualLayout>
      </c:layout>
      <c:barChart>
        <c:barDir val="col"/>
        <c:grouping val="clustered"/>
        <c:varyColors val="0"/>
        <c:ser>
          <c:idx val="0"/>
          <c:order val="0"/>
          <c:tx>
            <c:strRef>
              <c:f>Sheet1!$B$1</c:f>
              <c:strCache>
                <c:ptCount val="1"/>
                <c:pt idx="0">
                  <c:v>列1</c:v>
                </c:pt>
              </c:strCache>
            </c:strRef>
          </c:tx>
          <c:spPr>
            <a:solidFill>
              <a:schemeClr val="accent6">
                <a:lumMod val="60000"/>
                <a:lumOff val="40000"/>
              </a:schemeClr>
            </a:solidFill>
          </c:spPr>
          <c:invertIfNegative val="0"/>
          <c:dLbls>
            <c:dLbl>
              <c:idx val="0"/>
              <c:layout>
                <c:manualLayout>
                  <c:x val="4.6511627906977134E-3"/>
                  <c:y val="-3.0672206545804895E-2"/>
                </c:manualLayout>
              </c:layout>
              <c:showLegendKey val="0"/>
              <c:showVal val="1"/>
              <c:showCatName val="0"/>
              <c:showSerName val="0"/>
              <c:showPercent val="0"/>
              <c:showBubbleSize val="0"/>
              <c:extLst xmlns:c16r2="http://schemas.microsoft.com/office/drawing/2015/06/chart">
                <c:ext xmlns:c16="http://schemas.microsoft.com/office/drawing/2014/chart" uri="{C3380CC4-5D6E-409C-BE32-E72D297353CC}">
                  <c16:uniqueId val="{00000000-2E0A-474E-8DE0-3FD68791DF67}"/>
                </c:ext>
                <c:ext xmlns:c15="http://schemas.microsoft.com/office/drawing/2012/chart" uri="{CE6537A1-D6FC-4f65-9D91-7224C49458BB}"/>
              </c:extLst>
            </c:dLbl>
            <c:spPr>
              <a:noFill/>
              <a:ln>
                <a:noFill/>
              </a:ln>
              <a:effectLst/>
            </c:spPr>
            <c:txPr>
              <a:bodyPr/>
              <a:lstStyle/>
              <a:p>
                <a:pPr>
                  <a:defRPr sz="1000"/>
                </a:pPr>
                <a:endParaRPr lang="ja-JP"/>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numRef>
              <c:f>Sheet1!$A$2:$A$13</c:f>
              <c:numCache>
                <c:formatCode>General</c:formatCode>
                <c:ptCount val="12"/>
                <c:pt idx="0">
                  <c:v>2006</c:v>
                </c:pt>
                <c:pt idx="3">
                  <c:v>2009</c:v>
                </c:pt>
                <c:pt idx="6">
                  <c:v>2012</c:v>
                </c:pt>
                <c:pt idx="9">
                  <c:v>2015</c:v>
                </c:pt>
                <c:pt idx="11">
                  <c:v>2017</c:v>
                </c:pt>
              </c:numCache>
            </c:numRef>
          </c:cat>
          <c:val>
            <c:numRef>
              <c:f>Sheet1!$B$2:$B$13</c:f>
              <c:numCache>
                <c:formatCode>General</c:formatCode>
                <c:ptCount val="12"/>
                <c:pt idx="0">
                  <c:v>13.8</c:v>
                </c:pt>
                <c:pt idx="1">
                  <c:v>0</c:v>
                </c:pt>
                <c:pt idx="2">
                  <c:v>0</c:v>
                </c:pt>
                <c:pt idx="3">
                  <c:v>0</c:v>
                </c:pt>
                <c:pt idx="4">
                  <c:v>3</c:v>
                </c:pt>
                <c:pt idx="5">
                  <c:v>1.7</c:v>
                </c:pt>
                <c:pt idx="6">
                  <c:v>0.1</c:v>
                </c:pt>
                <c:pt idx="7">
                  <c:v>0</c:v>
                </c:pt>
                <c:pt idx="8">
                  <c:v>0</c:v>
                </c:pt>
                <c:pt idx="9">
                  <c:v>0.4</c:v>
                </c:pt>
                <c:pt idx="10">
                  <c:v>0.1</c:v>
                </c:pt>
                <c:pt idx="11">
                  <c:v>0</c:v>
                </c:pt>
              </c:numCache>
            </c:numRef>
          </c:val>
          <c:extLst xmlns:c16r2="http://schemas.microsoft.com/office/drawing/2015/06/chart">
            <c:ext xmlns:c16="http://schemas.microsoft.com/office/drawing/2014/chart" uri="{C3380CC4-5D6E-409C-BE32-E72D297353CC}">
              <c16:uniqueId val="{00000001-2E0A-474E-8DE0-3FD68791DF67}"/>
            </c:ext>
          </c:extLst>
        </c:ser>
        <c:dLbls>
          <c:showLegendKey val="0"/>
          <c:showVal val="0"/>
          <c:showCatName val="0"/>
          <c:showSerName val="0"/>
          <c:showPercent val="0"/>
          <c:showBubbleSize val="0"/>
        </c:dLbls>
        <c:gapWidth val="101"/>
        <c:axId val="365150016"/>
        <c:axId val="365165304"/>
      </c:barChart>
      <c:catAx>
        <c:axId val="365150016"/>
        <c:scaling>
          <c:orientation val="minMax"/>
        </c:scaling>
        <c:delete val="0"/>
        <c:axPos val="b"/>
        <c:title>
          <c:tx>
            <c:rich>
              <a:bodyPr/>
              <a:lstStyle/>
              <a:p>
                <a:pPr>
                  <a:defRPr sz="1000" b="0"/>
                </a:pPr>
                <a:r>
                  <a:rPr lang="ja-JP" altLang="en-US" sz="1000" b="0" dirty="0"/>
                  <a:t>（年度）</a:t>
                </a:r>
              </a:p>
            </c:rich>
          </c:tx>
          <c:layout>
            <c:manualLayout>
              <c:xMode val="edge"/>
              <c:yMode val="edge"/>
              <c:x val="0.75238054598869142"/>
              <c:y val="0.91088505453373403"/>
            </c:manualLayout>
          </c:layout>
          <c:overlay val="0"/>
        </c:title>
        <c:numFmt formatCode="General" sourceLinked="0"/>
        <c:majorTickMark val="out"/>
        <c:minorTickMark val="none"/>
        <c:tickLblPos val="nextTo"/>
        <c:txPr>
          <a:bodyPr/>
          <a:lstStyle/>
          <a:p>
            <a:pPr>
              <a:defRPr sz="1000"/>
            </a:pPr>
            <a:endParaRPr lang="ja-JP"/>
          </a:p>
        </c:txPr>
        <c:crossAx val="365165304"/>
        <c:crosses val="autoZero"/>
        <c:auto val="1"/>
        <c:lblAlgn val="ctr"/>
        <c:lblOffset val="100"/>
        <c:noMultiLvlLbl val="0"/>
      </c:catAx>
      <c:valAx>
        <c:axId val="365165304"/>
        <c:scaling>
          <c:orientation val="minMax"/>
          <c:max val="20"/>
        </c:scaling>
        <c:delete val="0"/>
        <c:axPos val="l"/>
        <c:majorGridlines/>
        <c:numFmt formatCode="General" sourceLinked="1"/>
        <c:majorTickMark val="out"/>
        <c:minorTickMark val="none"/>
        <c:tickLblPos val="nextTo"/>
        <c:txPr>
          <a:bodyPr/>
          <a:lstStyle/>
          <a:p>
            <a:pPr>
              <a:defRPr sz="1000"/>
            </a:pPr>
            <a:endParaRPr lang="ja-JP"/>
          </a:p>
        </c:txPr>
        <c:crossAx val="365150016"/>
        <c:crosses val="autoZero"/>
        <c:crossBetween val="between"/>
        <c:majorUnit val="5"/>
      </c:valAx>
      <c:spPr>
        <a:noFill/>
        <a:ln>
          <a:solidFill>
            <a:sysClr val="windowText" lastClr="000000"/>
          </a:solidFill>
        </a:ln>
      </c:spPr>
    </c:plotArea>
    <c:plotVisOnly val="1"/>
    <c:dispBlanksAs val="gap"/>
    <c:showDLblsOverMax val="0"/>
  </c:chart>
  <c:txPr>
    <a:bodyPr/>
    <a:lstStyle/>
    <a:p>
      <a:pPr>
        <a:defRPr sz="1800"/>
      </a:pPr>
      <a:endParaRPr lang="ja-JP"/>
    </a:p>
  </c:txPr>
  <c:externalData r:id="rId2">
    <c:autoUpdate val="0"/>
  </c:externalData>
</c:chartSpace>
</file>

<file path=ppt/charts/chart30.xml><?xml version="1.0" encoding="utf-8"?>
<c:chartSpace xmlns:c="http://schemas.openxmlformats.org/drawingml/2006/chart" xmlns:a="http://schemas.openxmlformats.org/drawingml/2006/main" xmlns:r="http://schemas.openxmlformats.org/officeDocument/2006/relationships">
  <c:date1904 val="0"/>
  <c:lang val="ja-JP"/>
  <c:roundedCorners val="0"/>
  <mc:AlternateContent xmlns:mc="http://schemas.openxmlformats.org/markup-compatibility/2006">
    <mc:Choice xmlns:c14="http://schemas.microsoft.com/office/drawing/2007/8/2/chart" Requires="c14">
      <c14:style val="118"/>
    </mc:Choice>
    <mc:Fallback>
      <c:style val="18"/>
    </mc:Fallback>
  </mc:AlternateContent>
  <c:chart>
    <c:autoTitleDeleted val="0"/>
    <c:plotArea>
      <c:layout/>
      <c:barChart>
        <c:barDir val="col"/>
        <c:grouping val="clustered"/>
        <c:varyColors val="0"/>
        <c:ser>
          <c:idx val="0"/>
          <c:order val="0"/>
          <c:spPr>
            <a:noFill/>
            <a:ln w="9525">
              <a:solidFill>
                <a:schemeClr val="tx1"/>
              </a:solidFill>
            </a:ln>
          </c:spPr>
          <c:invertIfNegative val="0"/>
          <c:dPt>
            <c:idx val="4"/>
            <c:invertIfNegative val="0"/>
            <c:bubble3D val="0"/>
            <c:spPr>
              <a:solidFill>
                <a:schemeClr val="tx1"/>
              </a:solidFill>
              <a:ln w="9525">
                <a:solidFill>
                  <a:schemeClr val="tx1"/>
                </a:solidFill>
              </a:ln>
            </c:spPr>
            <c:extLst xmlns:c16r2="http://schemas.microsoft.com/office/drawing/2015/06/chart">
              <c:ext xmlns:c16="http://schemas.microsoft.com/office/drawing/2014/chart" uri="{C3380CC4-5D6E-409C-BE32-E72D297353CC}">
                <c16:uniqueId val="{00000001-BD12-4CF7-B67C-BEC1EB0757EF}"/>
              </c:ext>
            </c:extLst>
          </c:dPt>
          <c:dPt>
            <c:idx val="10"/>
            <c:invertIfNegative val="0"/>
            <c:bubble3D val="0"/>
            <c:spPr>
              <a:solidFill>
                <a:schemeClr val="tx1"/>
              </a:solidFill>
              <a:ln w="9525">
                <a:solidFill>
                  <a:schemeClr val="tx1"/>
                </a:solidFill>
              </a:ln>
            </c:spPr>
            <c:extLst xmlns:c16r2="http://schemas.microsoft.com/office/drawing/2015/06/chart">
              <c:ext xmlns:c16="http://schemas.microsoft.com/office/drawing/2014/chart" uri="{C3380CC4-5D6E-409C-BE32-E72D297353CC}">
                <c16:uniqueId val="{00000003-BD12-4CF7-B67C-BEC1EB0757EF}"/>
              </c:ext>
            </c:extLst>
          </c:dPt>
          <c:cat>
            <c:strRef>
              <c:f>Sheet1!$A$1:$K$1</c:f>
              <c:strCache>
                <c:ptCount val="11"/>
                <c:pt idx="0">
                  <c:v>東京国博</c:v>
                </c:pt>
                <c:pt idx="1">
                  <c:v>京都国博</c:v>
                </c:pt>
                <c:pt idx="2">
                  <c:v>奈良国博</c:v>
                </c:pt>
                <c:pt idx="3">
                  <c:v>九州国博</c:v>
                </c:pt>
                <c:pt idx="4">
                  <c:v>大阪歴博</c:v>
                </c:pt>
                <c:pt idx="5">
                  <c:v>東京近美</c:v>
                </c:pt>
                <c:pt idx="6">
                  <c:v>国立西洋</c:v>
                </c:pt>
                <c:pt idx="7">
                  <c:v>京都近美</c:v>
                </c:pt>
                <c:pt idx="8">
                  <c:v>国立国際</c:v>
                </c:pt>
                <c:pt idx="9">
                  <c:v>国立新美</c:v>
                </c:pt>
                <c:pt idx="10">
                  <c:v>大阪市美</c:v>
                </c:pt>
              </c:strCache>
            </c:strRef>
          </c:cat>
          <c:val>
            <c:numRef>
              <c:f>Sheet1!$A$2:$K$2</c:f>
              <c:numCache>
                <c:formatCode>#,##0_);[Red]\(#,##0\)</c:formatCode>
                <c:ptCount val="11"/>
                <c:pt idx="0">
                  <c:v>18199</c:v>
                </c:pt>
                <c:pt idx="1">
                  <c:v>2070</c:v>
                </c:pt>
                <c:pt idx="2">
                  <c:v>4079</c:v>
                </c:pt>
                <c:pt idx="3">
                  <c:v>5444</c:v>
                </c:pt>
                <c:pt idx="4">
                  <c:v>5011</c:v>
                </c:pt>
                <c:pt idx="5">
                  <c:v>4599</c:v>
                </c:pt>
                <c:pt idx="6">
                  <c:v>4420</c:v>
                </c:pt>
                <c:pt idx="7">
                  <c:v>2604</c:v>
                </c:pt>
                <c:pt idx="8">
                  <c:v>3811</c:v>
                </c:pt>
                <c:pt idx="9">
                  <c:v>14000</c:v>
                </c:pt>
                <c:pt idx="10">
                  <c:v>6680</c:v>
                </c:pt>
              </c:numCache>
            </c:numRef>
          </c:val>
          <c:extLst xmlns:c16r2="http://schemas.microsoft.com/office/drawing/2015/06/chart">
            <c:ext xmlns:c16="http://schemas.microsoft.com/office/drawing/2014/chart" uri="{C3380CC4-5D6E-409C-BE32-E72D297353CC}">
              <c16:uniqueId val="{00000004-BD12-4CF7-B67C-BEC1EB0757EF}"/>
            </c:ext>
          </c:extLst>
        </c:ser>
        <c:dLbls>
          <c:showLegendKey val="0"/>
          <c:showVal val="0"/>
          <c:showCatName val="0"/>
          <c:showSerName val="0"/>
          <c:showPercent val="0"/>
          <c:showBubbleSize val="0"/>
        </c:dLbls>
        <c:gapWidth val="150"/>
        <c:axId val="325497968"/>
        <c:axId val="325495224"/>
      </c:barChart>
      <c:catAx>
        <c:axId val="325497968"/>
        <c:scaling>
          <c:orientation val="minMax"/>
        </c:scaling>
        <c:delete val="0"/>
        <c:axPos val="b"/>
        <c:numFmt formatCode="General" sourceLinked="1"/>
        <c:majorTickMark val="out"/>
        <c:minorTickMark val="none"/>
        <c:tickLblPos val="nextTo"/>
        <c:txPr>
          <a:bodyPr rot="0" vert="eaVert"/>
          <a:lstStyle/>
          <a:p>
            <a:pPr>
              <a:defRPr sz="1200"/>
            </a:pPr>
            <a:endParaRPr lang="ja-JP"/>
          </a:p>
        </c:txPr>
        <c:crossAx val="325495224"/>
        <c:crosses val="autoZero"/>
        <c:auto val="1"/>
        <c:lblAlgn val="ctr"/>
        <c:lblOffset val="100"/>
        <c:noMultiLvlLbl val="0"/>
      </c:catAx>
      <c:valAx>
        <c:axId val="325495224"/>
        <c:scaling>
          <c:orientation val="minMax"/>
        </c:scaling>
        <c:delete val="0"/>
        <c:axPos val="l"/>
        <c:numFmt formatCode="#,##0_);[Red]\(#,##0\)" sourceLinked="1"/>
        <c:majorTickMark val="out"/>
        <c:minorTickMark val="none"/>
        <c:tickLblPos val="nextTo"/>
        <c:txPr>
          <a:bodyPr/>
          <a:lstStyle/>
          <a:p>
            <a:pPr>
              <a:defRPr sz="1200"/>
            </a:pPr>
            <a:endParaRPr lang="ja-JP"/>
          </a:p>
        </c:txPr>
        <c:crossAx val="325497968"/>
        <c:crosses val="autoZero"/>
        <c:crossBetween val="between"/>
        <c:dispUnits>
          <c:builtInUnit val="thousands"/>
        </c:dispUnits>
      </c:valAx>
    </c:plotArea>
    <c:plotVisOnly val="1"/>
    <c:dispBlanksAs val="gap"/>
    <c:showDLblsOverMax val="0"/>
  </c:chart>
  <c:txPr>
    <a:bodyPr/>
    <a:lstStyle/>
    <a:p>
      <a:pPr>
        <a:defRPr sz="1800"/>
      </a:pPr>
      <a:endParaRPr lang="ja-JP"/>
    </a:p>
  </c:txPr>
  <c:externalData r:id="rId1">
    <c:autoUpdate val="0"/>
  </c:externalData>
</c:chartSpace>
</file>

<file path=ppt/charts/chart31.xml><?xml version="1.0" encoding="utf-8"?>
<c:chartSpace xmlns:c="http://schemas.openxmlformats.org/drawingml/2006/chart" xmlns:a="http://schemas.openxmlformats.org/drawingml/2006/main" xmlns:r="http://schemas.openxmlformats.org/officeDocument/2006/relationships">
  <c:date1904 val="0"/>
  <c:lang val="ja-JP"/>
  <c:roundedCorners val="0"/>
  <mc:AlternateContent xmlns:mc="http://schemas.openxmlformats.org/markup-compatibility/2006">
    <mc:Choice xmlns:c14="http://schemas.microsoft.com/office/drawing/2007/8/2/chart" Requires="c14">
      <c14:style val="118"/>
    </mc:Choice>
    <mc:Fallback>
      <c:style val="18"/>
    </mc:Fallback>
  </mc:AlternateContent>
  <c:chart>
    <c:autoTitleDeleted val="0"/>
    <c:plotArea>
      <c:layout/>
      <c:barChart>
        <c:barDir val="col"/>
        <c:grouping val="clustered"/>
        <c:varyColors val="0"/>
        <c:ser>
          <c:idx val="0"/>
          <c:order val="0"/>
          <c:spPr>
            <a:noFill/>
            <a:ln>
              <a:solidFill>
                <a:schemeClr val="tx1"/>
              </a:solidFill>
            </a:ln>
          </c:spPr>
          <c:invertIfNegative val="0"/>
          <c:dPt>
            <c:idx val="4"/>
            <c:invertIfNegative val="0"/>
            <c:bubble3D val="0"/>
            <c:spPr>
              <a:solidFill>
                <a:schemeClr val="tx1"/>
              </a:solidFill>
              <a:ln>
                <a:solidFill>
                  <a:schemeClr val="tx1"/>
                </a:solidFill>
              </a:ln>
            </c:spPr>
            <c:extLst xmlns:c16r2="http://schemas.microsoft.com/office/drawing/2015/06/chart">
              <c:ext xmlns:c16="http://schemas.microsoft.com/office/drawing/2014/chart" uri="{C3380CC4-5D6E-409C-BE32-E72D297353CC}">
                <c16:uniqueId val="{00000001-B8DB-4196-A488-151E7389DF89}"/>
              </c:ext>
            </c:extLst>
          </c:dPt>
          <c:dPt>
            <c:idx val="10"/>
            <c:invertIfNegative val="0"/>
            <c:bubble3D val="0"/>
            <c:spPr>
              <a:solidFill>
                <a:schemeClr val="tx1"/>
              </a:solidFill>
              <a:ln>
                <a:solidFill>
                  <a:schemeClr val="tx1"/>
                </a:solidFill>
              </a:ln>
            </c:spPr>
            <c:extLst xmlns:c16r2="http://schemas.microsoft.com/office/drawing/2015/06/chart">
              <c:ext xmlns:c16="http://schemas.microsoft.com/office/drawing/2014/chart" uri="{C3380CC4-5D6E-409C-BE32-E72D297353CC}">
                <c16:uniqueId val="{00000003-B8DB-4196-A488-151E7389DF89}"/>
              </c:ext>
            </c:extLst>
          </c:dPt>
          <c:cat>
            <c:strRef>
              <c:f>Sheet1!$A$1:$K$1</c:f>
              <c:strCache>
                <c:ptCount val="11"/>
                <c:pt idx="0">
                  <c:v>東京国博</c:v>
                </c:pt>
                <c:pt idx="1">
                  <c:v>京都国博</c:v>
                </c:pt>
                <c:pt idx="2">
                  <c:v>奈良国博</c:v>
                </c:pt>
                <c:pt idx="3">
                  <c:v>九州国博</c:v>
                </c:pt>
                <c:pt idx="4">
                  <c:v>大阪歴博</c:v>
                </c:pt>
                <c:pt idx="5">
                  <c:v>東京近美</c:v>
                </c:pt>
                <c:pt idx="6">
                  <c:v>国立西洋</c:v>
                </c:pt>
                <c:pt idx="7">
                  <c:v>京都近美</c:v>
                </c:pt>
                <c:pt idx="8">
                  <c:v>国立国際</c:v>
                </c:pt>
                <c:pt idx="9">
                  <c:v>国立新美</c:v>
                </c:pt>
                <c:pt idx="10">
                  <c:v>大阪市美</c:v>
                </c:pt>
              </c:strCache>
            </c:strRef>
          </c:cat>
          <c:val>
            <c:numRef>
              <c:f>Sheet1!$A$2:$K$2</c:f>
              <c:numCache>
                <c:formatCode>#,##0_);[Red]\(#,##0\)</c:formatCode>
                <c:ptCount val="11"/>
                <c:pt idx="0">
                  <c:v>2808259853</c:v>
                </c:pt>
                <c:pt idx="1">
                  <c:v>1134156006</c:v>
                </c:pt>
                <c:pt idx="2">
                  <c:v>1053496544</c:v>
                </c:pt>
                <c:pt idx="3">
                  <c:v>1370136068</c:v>
                </c:pt>
                <c:pt idx="4">
                  <c:v>746312816</c:v>
                </c:pt>
                <c:pt idx="5">
                  <c:v>1692401320</c:v>
                </c:pt>
                <c:pt idx="6">
                  <c:v>973037673</c:v>
                </c:pt>
                <c:pt idx="7">
                  <c:v>397015075</c:v>
                </c:pt>
                <c:pt idx="8">
                  <c:v>543551365</c:v>
                </c:pt>
                <c:pt idx="9">
                  <c:v>1595938916</c:v>
                </c:pt>
                <c:pt idx="10">
                  <c:v>536090044</c:v>
                </c:pt>
              </c:numCache>
            </c:numRef>
          </c:val>
          <c:extLst xmlns:c16r2="http://schemas.microsoft.com/office/drawing/2015/06/chart">
            <c:ext xmlns:c16="http://schemas.microsoft.com/office/drawing/2014/chart" uri="{C3380CC4-5D6E-409C-BE32-E72D297353CC}">
              <c16:uniqueId val="{00000004-B8DB-4196-A488-151E7389DF89}"/>
            </c:ext>
          </c:extLst>
        </c:ser>
        <c:dLbls>
          <c:showLegendKey val="0"/>
          <c:showVal val="0"/>
          <c:showCatName val="0"/>
          <c:showSerName val="0"/>
          <c:showPercent val="0"/>
          <c:showBubbleSize val="0"/>
        </c:dLbls>
        <c:gapWidth val="150"/>
        <c:axId val="325497184"/>
        <c:axId val="325491696"/>
      </c:barChart>
      <c:catAx>
        <c:axId val="325497184"/>
        <c:scaling>
          <c:orientation val="minMax"/>
        </c:scaling>
        <c:delete val="0"/>
        <c:axPos val="b"/>
        <c:numFmt formatCode="General" sourceLinked="1"/>
        <c:majorTickMark val="out"/>
        <c:minorTickMark val="none"/>
        <c:tickLblPos val="nextTo"/>
        <c:txPr>
          <a:bodyPr rot="0" vert="eaVert"/>
          <a:lstStyle/>
          <a:p>
            <a:pPr>
              <a:defRPr sz="1200"/>
            </a:pPr>
            <a:endParaRPr lang="ja-JP"/>
          </a:p>
        </c:txPr>
        <c:crossAx val="325491696"/>
        <c:crosses val="autoZero"/>
        <c:auto val="1"/>
        <c:lblAlgn val="ctr"/>
        <c:lblOffset val="100"/>
        <c:noMultiLvlLbl val="0"/>
      </c:catAx>
      <c:valAx>
        <c:axId val="325491696"/>
        <c:scaling>
          <c:orientation val="minMax"/>
        </c:scaling>
        <c:delete val="0"/>
        <c:axPos val="l"/>
        <c:numFmt formatCode="#,##0_);[Red]\(#,##0\)" sourceLinked="1"/>
        <c:majorTickMark val="out"/>
        <c:minorTickMark val="none"/>
        <c:tickLblPos val="nextTo"/>
        <c:txPr>
          <a:bodyPr/>
          <a:lstStyle/>
          <a:p>
            <a:pPr>
              <a:defRPr sz="1200"/>
            </a:pPr>
            <a:endParaRPr lang="ja-JP"/>
          </a:p>
        </c:txPr>
        <c:crossAx val="325497184"/>
        <c:crosses val="autoZero"/>
        <c:crossBetween val="between"/>
        <c:dispUnits>
          <c:builtInUnit val="millions"/>
        </c:dispUnits>
      </c:valAx>
    </c:plotArea>
    <c:plotVisOnly val="1"/>
    <c:dispBlanksAs val="gap"/>
    <c:showDLblsOverMax val="0"/>
  </c:chart>
  <c:txPr>
    <a:bodyPr/>
    <a:lstStyle/>
    <a:p>
      <a:pPr>
        <a:defRPr sz="1800"/>
      </a:pPr>
      <a:endParaRPr lang="ja-JP"/>
    </a:p>
  </c:txPr>
  <c:externalData r:id="rId1">
    <c:autoUpdate val="0"/>
  </c:externalData>
</c:chartSpace>
</file>

<file path=ppt/charts/chart32.xml><?xml version="1.0" encoding="utf-8"?>
<c:chartSpace xmlns:c="http://schemas.openxmlformats.org/drawingml/2006/chart" xmlns:a="http://schemas.openxmlformats.org/drawingml/2006/main" xmlns:r="http://schemas.openxmlformats.org/officeDocument/2006/relationships">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marL="0" marR="0" indent="0" algn="r" defTabSz="914400" rtl="0" eaLnBrk="1" fontAlgn="auto" latinLnBrk="0" hangingPunct="1">
              <a:lnSpc>
                <a:spcPct val="100000"/>
              </a:lnSpc>
              <a:spcBef>
                <a:spcPts val="0"/>
              </a:spcBef>
              <a:spcAft>
                <a:spcPts val="0"/>
              </a:spcAft>
              <a:buClrTx/>
              <a:buSzTx/>
              <a:buFontTx/>
              <a:buNone/>
              <a:tabLst/>
              <a:defRPr sz="1100" b="1" i="0" u="none" strike="noStrike" kern="1200" cap="none" spc="0" normalizeH="0" baseline="0">
                <a:solidFill>
                  <a:prstClr val="black">
                    <a:lumMod val="50000"/>
                    <a:lumOff val="50000"/>
                  </a:prstClr>
                </a:solidFill>
                <a:latin typeface="+mj-lt"/>
                <a:ea typeface="+mj-ea"/>
                <a:cs typeface="+mj-cs"/>
              </a:defRPr>
            </a:pPr>
            <a:r>
              <a:rPr lang="ja-JP" altLang="en-US" sz="1400" b="0" i="0" baseline="0" dirty="0">
                <a:solidFill>
                  <a:schemeClr val="tx1"/>
                </a:solidFill>
                <a:effectLst/>
                <a:latin typeface="HGPｺﾞｼｯｸE" panose="020B0900000000000000" pitchFamily="50" charset="-128"/>
                <a:ea typeface="HGPｺﾞｼｯｸE" panose="020B0900000000000000" pitchFamily="50" charset="-128"/>
              </a:rPr>
              <a:t>エントランスエリア関係費　歳出と歳入</a:t>
            </a:r>
            <a:endParaRPr lang="ja-JP" altLang="ja-JP" sz="1400" b="0" dirty="0">
              <a:solidFill>
                <a:schemeClr val="tx1"/>
              </a:solidFill>
              <a:effectLst/>
              <a:latin typeface="HGPｺﾞｼｯｸE" panose="020B0900000000000000" pitchFamily="50" charset="-128"/>
              <a:ea typeface="HGPｺﾞｼｯｸE" panose="020B0900000000000000" pitchFamily="50" charset="-128"/>
            </a:endParaRPr>
          </a:p>
          <a:p>
            <a:pPr marL="0" marR="0" indent="0" algn="r" defTabSz="914400" rtl="0" eaLnBrk="1" fontAlgn="auto" latinLnBrk="0" hangingPunct="1">
              <a:lnSpc>
                <a:spcPct val="100000"/>
              </a:lnSpc>
              <a:spcBef>
                <a:spcPts val="0"/>
              </a:spcBef>
              <a:spcAft>
                <a:spcPts val="0"/>
              </a:spcAft>
              <a:buClrTx/>
              <a:buSzTx/>
              <a:buFontTx/>
              <a:buNone/>
              <a:tabLst/>
              <a:defRPr sz="1100">
                <a:solidFill>
                  <a:prstClr val="black">
                    <a:lumMod val="50000"/>
                    <a:lumOff val="50000"/>
                  </a:prstClr>
                </a:solidFill>
              </a:defRPr>
            </a:pPr>
            <a:r>
              <a:rPr lang="ja-JP" sz="1100" dirty="0">
                <a:solidFill>
                  <a:schemeClr val="tx1"/>
                </a:solidFill>
              </a:rPr>
              <a:t>　</a:t>
            </a:r>
            <a:r>
              <a:rPr lang="ja-JP" sz="1050" b="0" dirty="0">
                <a:solidFill>
                  <a:schemeClr val="tx1"/>
                </a:solidFill>
              </a:rPr>
              <a:t>　</a:t>
            </a:r>
          </a:p>
        </c:rich>
      </c:tx>
      <c:layout>
        <c:manualLayout>
          <c:xMode val="edge"/>
          <c:yMode val="edge"/>
          <c:x val="0.10642242952530218"/>
          <c:y val="2.7341482195384671E-2"/>
        </c:manualLayout>
      </c:layout>
      <c:overlay val="0"/>
      <c:spPr>
        <a:noFill/>
        <a:ln>
          <a:noFill/>
        </a:ln>
        <a:effectLst/>
      </c:spPr>
      <c:txPr>
        <a:bodyPr rot="0" spcFirstLastPara="1" vertOverflow="ellipsis" vert="horz" wrap="square" anchor="ctr" anchorCtr="1"/>
        <a:lstStyle/>
        <a:p>
          <a:pPr marL="0" marR="0" indent="0" algn="r" defTabSz="914400" rtl="0" eaLnBrk="1" fontAlgn="auto" latinLnBrk="0" hangingPunct="1">
            <a:lnSpc>
              <a:spcPct val="100000"/>
            </a:lnSpc>
            <a:spcBef>
              <a:spcPts val="0"/>
            </a:spcBef>
            <a:spcAft>
              <a:spcPts val="0"/>
            </a:spcAft>
            <a:buClrTx/>
            <a:buSzTx/>
            <a:buFontTx/>
            <a:buNone/>
            <a:tabLst/>
            <a:defRPr sz="1100" b="1" i="0" u="none" strike="noStrike" kern="1200" cap="none" spc="0" normalizeH="0" baseline="0">
              <a:solidFill>
                <a:prstClr val="black">
                  <a:lumMod val="50000"/>
                  <a:lumOff val="50000"/>
                </a:prstClr>
              </a:solidFill>
              <a:latin typeface="+mj-lt"/>
              <a:ea typeface="+mj-ea"/>
              <a:cs typeface="+mj-cs"/>
            </a:defRPr>
          </a:pPr>
          <a:endParaRPr lang="ja-JP"/>
        </a:p>
      </c:txPr>
    </c:title>
    <c:autoTitleDeleted val="0"/>
    <c:plotArea>
      <c:layout/>
      <c:barChart>
        <c:barDir val="col"/>
        <c:grouping val="clustered"/>
        <c:varyColors val="0"/>
        <c:ser>
          <c:idx val="0"/>
          <c:order val="0"/>
          <c:tx>
            <c:strRef>
              <c:f>歳入・歳出!$B$2</c:f>
              <c:strCache>
                <c:ptCount val="1"/>
                <c:pt idx="0">
                  <c:v>2015以前</c:v>
                </c:pt>
              </c:strCache>
            </c:strRef>
          </c:tx>
          <c:spPr>
            <a:solidFill>
              <a:schemeClr val="accent1"/>
            </a:solidFill>
            <a:ln>
              <a:noFill/>
            </a:ln>
            <a:effectLst/>
          </c:spPr>
          <c:invertIfNegative val="0"/>
          <c:dLbls>
            <c:dLbl>
              <c:idx val="0"/>
              <c:numFmt formatCode="#,##0_);[Red]\(#,##0\)" sourceLinked="0"/>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dk1">
                          <a:lumMod val="75000"/>
                          <a:lumOff val="25000"/>
                        </a:schemeClr>
                      </a:solidFill>
                      <a:latin typeface="+mn-lt"/>
                      <a:ea typeface="+mn-ea"/>
                      <a:cs typeface="+mn-cs"/>
                    </a:defRPr>
                  </a:pPr>
                  <a:endParaRPr lang="ja-JP"/>
                </a:p>
              </c:txPr>
              <c:dLblPos val="outEnd"/>
              <c:showLegendKey val="0"/>
              <c:showVal val="1"/>
              <c:showCatName val="0"/>
              <c:showSerName val="0"/>
              <c:showPercent val="0"/>
              <c:showBubbleSize val="0"/>
            </c:dLbl>
            <c:dLbl>
              <c:idx val="1"/>
              <c:layout>
                <c:manualLayout>
                  <c:x val="2.38583421001782E-2"/>
                  <c:y val="8.8184532758468423E-2"/>
                </c:manualLayout>
              </c:layout>
              <c:dLblPos val="outEnd"/>
              <c:showLegendKey val="0"/>
              <c:showVal val="1"/>
              <c:showCatName val="0"/>
              <c:showSerName val="0"/>
              <c:showPercent val="0"/>
              <c:showBubbleSize val="0"/>
              <c:extLst xmlns:c16r2="http://schemas.microsoft.com/office/drawing/2015/06/chart">
                <c:ext xmlns:c16="http://schemas.microsoft.com/office/drawing/2014/chart" uri="{C3380CC4-5D6E-409C-BE32-E72D297353CC}">
                  <c16:uniqueId val="{00000001-6314-43D9-9359-42E00DD173D9}"/>
                </c:ext>
                <c:ext xmlns:c15="http://schemas.microsoft.com/office/drawing/2012/chart" uri="{CE6537A1-D6FC-4f65-9D91-7224C49458BB}"/>
              </c:extLst>
            </c:dLbl>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dk1">
                        <a:lumMod val="75000"/>
                        <a:lumOff val="25000"/>
                      </a:schemeClr>
                    </a:solidFill>
                    <a:latin typeface="+mn-lt"/>
                    <a:ea typeface="+mn-ea"/>
                    <a:cs typeface="+mn-cs"/>
                  </a:defRPr>
                </a:pPr>
                <a:endParaRPr lang="ja-JP"/>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dk1">
                          <a:lumMod val="35000"/>
                          <a:lumOff val="65000"/>
                        </a:schemeClr>
                      </a:solidFill>
                      <a:round/>
                    </a:ln>
                    <a:effectLst/>
                  </c:spPr>
                </c15:leaderLines>
              </c:ext>
            </c:extLst>
          </c:dLbls>
          <c:val>
            <c:numRef>
              <c:f>歳入・歳出!$B$3:$B$4</c:f>
              <c:numCache>
                <c:formatCode>#,##0_);[Red]\(#,##0\)</c:formatCode>
                <c:ptCount val="2"/>
                <c:pt idx="0">
                  <c:v>-37000</c:v>
                </c:pt>
                <c:pt idx="1">
                  <c:v>0</c:v>
                </c:pt>
              </c:numCache>
            </c:numRef>
          </c:val>
          <c:extLst xmlns:c16r2="http://schemas.microsoft.com/office/drawing/2015/06/chart">
            <c:ext xmlns:c16="http://schemas.microsoft.com/office/drawing/2014/chart" uri="{C3380CC4-5D6E-409C-BE32-E72D297353CC}">
              <c16:uniqueId val="{00000002-6314-43D9-9359-42E00DD173D9}"/>
            </c:ext>
          </c:extLst>
        </c:ser>
        <c:ser>
          <c:idx val="1"/>
          <c:order val="1"/>
          <c:tx>
            <c:strRef>
              <c:f>歳入・歳出!$C$2</c:f>
              <c:strCache>
                <c:ptCount val="1"/>
                <c:pt idx="0">
                  <c:v>2016以降</c:v>
                </c:pt>
              </c:strCache>
            </c:strRef>
          </c:tx>
          <c:spPr>
            <a:solidFill>
              <a:schemeClr val="accent2"/>
            </a:solidFill>
            <a:ln>
              <a:noFill/>
            </a:ln>
            <a:effectLst/>
          </c:spPr>
          <c:invertIfNegative val="0"/>
          <c:dLbls>
            <c:dLbl>
              <c:idx val="1"/>
              <c:layout>
                <c:manualLayout>
                  <c:x val="-6.8166691714794852E-3"/>
                  <c:y val="2.2784568496153894E-2"/>
                </c:manualLayout>
              </c:layout>
              <c:dLblPos val="outEnd"/>
              <c:showLegendKey val="0"/>
              <c:showVal val="1"/>
              <c:showCatName val="0"/>
              <c:showSerName val="0"/>
              <c:showPercent val="0"/>
              <c:showBubbleSize val="0"/>
              <c:extLst xmlns:c16r2="http://schemas.microsoft.com/office/drawing/2015/06/chart">
                <c:ext xmlns:c16="http://schemas.microsoft.com/office/drawing/2014/chart" uri="{C3380CC4-5D6E-409C-BE32-E72D297353CC}">
                  <c16:uniqueId val="{00000003-6314-43D9-9359-42E00DD173D9}"/>
                </c:ext>
                <c:ext xmlns:c15="http://schemas.microsoft.com/office/drawing/2012/chart" uri="{CE6537A1-D6FC-4f65-9D91-7224C49458BB}"/>
              </c:extLst>
            </c:dLbl>
            <c:numFmt formatCode="#,##0_);[Red]\(#,##0\)" sourceLinked="0"/>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dk1">
                        <a:lumMod val="75000"/>
                        <a:lumOff val="25000"/>
                      </a:schemeClr>
                    </a:solidFill>
                    <a:latin typeface="+mn-lt"/>
                    <a:ea typeface="+mn-ea"/>
                    <a:cs typeface="+mn-cs"/>
                  </a:defRPr>
                </a:pPr>
                <a:endParaRPr lang="ja-JP"/>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dk1">
                          <a:lumMod val="35000"/>
                          <a:lumOff val="65000"/>
                        </a:schemeClr>
                      </a:solidFill>
                      <a:round/>
                    </a:ln>
                    <a:effectLst/>
                  </c:spPr>
                </c15:leaderLines>
              </c:ext>
            </c:extLst>
          </c:dLbls>
          <c:val>
            <c:numRef>
              <c:f>歳入・歳出!$C$3:$C$4</c:f>
              <c:numCache>
                <c:formatCode>#,##0_);[Red]\(#,##0\)</c:formatCode>
                <c:ptCount val="2"/>
                <c:pt idx="0">
                  <c:v>-7000</c:v>
                </c:pt>
                <c:pt idx="1">
                  <c:v>32000</c:v>
                </c:pt>
              </c:numCache>
            </c:numRef>
          </c:val>
          <c:extLst xmlns:c16r2="http://schemas.microsoft.com/office/drawing/2015/06/chart">
            <c:ext xmlns:c16="http://schemas.microsoft.com/office/drawing/2014/chart" uri="{C3380CC4-5D6E-409C-BE32-E72D297353CC}">
              <c16:uniqueId val="{00000004-6314-43D9-9359-42E00DD173D9}"/>
            </c:ext>
          </c:extLst>
        </c:ser>
        <c:dLbls>
          <c:dLblPos val="outEnd"/>
          <c:showLegendKey val="0"/>
          <c:showVal val="1"/>
          <c:showCatName val="0"/>
          <c:showSerName val="0"/>
          <c:showPercent val="0"/>
          <c:showBubbleSize val="0"/>
        </c:dLbls>
        <c:gapWidth val="267"/>
        <c:overlap val="-43"/>
        <c:axId val="338679392"/>
        <c:axId val="338679784"/>
      </c:barChart>
      <c:catAx>
        <c:axId val="338679392"/>
        <c:scaling>
          <c:orientation val="minMax"/>
        </c:scaling>
        <c:delete val="1"/>
        <c:axPos val="b"/>
        <c:majorGridlines>
          <c:spPr>
            <a:ln w="9525" cap="flat" cmpd="sng" algn="ctr">
              <a:noFill/>
              <a:round/>
            </a:ln>
            <a:effectLst/>
          </c:spPr>
        </c:majorGridlines>
        <c:numFmt formatCode="General" sourceLinked="1"/>
        <c:majorTickMark val="none"/>
        <c:minorTickMark val="none"/>
        <c:tickLblPos val="nextTo"/>
        <c:crossAx val="338679784"/>
        <c:crosses val="autoZero"/>
        <c:auto val="1"/>
        <c:lblAlgn val="ctr"/>
        <c:lblOffset val="100"/>
        <c:noMultiLvlLbl val="0"/>
      </c:catAx>
      <c:valAx>
        <c:axId val="338679784"/>
        <c:scaling>
          <c:orientation val="minMax"/>
        </c:scaling>
        <c:delete val="0"/>
        <c:axPos val="l"/>
        <c:majorGridlines>
          <c:spPr>
            <a:ln w="9525" cap="flat" cmpd="sng" algn="ctr">
              <a:solidFill>
                <a:schemeClr val="dk1">
                  <a:lumMod val="15000"/>
                  <a:lumOff val="85000"/>
                </a:schemeClr>
              </a:solidFill>
              <a:round/>
            </a:ln>
            <a:effectLst/>
          </c:spPr>
        </c:majorGridlines>
        <c:numFmt formatCode="#,##0_);[Red]\(#,##0\)" sourceLinked="0"/>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dk1">
                    <a:lumMod val="65000"/>
                    <a:lumOff val="35000"/>
                  </a:schemeClr>
                </a:solidFill>
                <a:latin typeface="+mn-lt"/>
                <a:ea typeface="+mn-ea"/>
                <a:cs typeface="+mn-cs"/>
              </a:defRPr>
            </a:pPr>
            <a:endParaRPr lang="ja-JP"/>
          </a:p>
        </c:txPr>
        <c:crossAx val="338679392"/>
        <c:crosses val="autoZero"/>
        <c:crossBetween val="between"/>
      </c:valAx>
      <c:spPr>
        <a:noFill/>
        <a:ln>
          <a:noFill/>
        </a:ln>
        <a:effectLst/>
      </c:spPr>
    </c:plotArea>
    <c:legend>
      <c:legendPos val="b"/>
      <c:layout>
        <c:manualLayout>
          <c:xMode val="edge"/>
          <c:yMode val="edge"/>
          <c:x val="0.51699095046911558"/>
          <c:y val="0.90219069140939245"/>
          <c:w val="0.46363468020696913"/>
          <c:h val="9.3252394891376808E-2"/>
        </c:manualLayout>
      </c:layout>
      <c:overlay val="0"/>
      <c:spPr>
        <a:noFill/>
        <a:ln>
          <a:noFill/>
        </a:ln>
        <a:effectLst/>
      </c:spPr>
      <c:txPr>
        <a:bodyPr rot="0" spcFirstLastPara="1" vertOverflow="ellipsis" vert="horz" wrap="square" anchor="ctr" anchorCtr="1"/>
        <a:lstStyle/>
        <a:p>
          <a:pPr>
            <a:defRPr sz="1197" b="0" i="0" u="none" strike="noStrike" kern="1200" baseline="0">
              <a:solidFill>
                <a:schemeClr val="dk1">
                  <a:lumMod val="65000"/>
                  <a:lumOff val="35000"/>
                </a:schemeClr>
              </a:solidFill>
              <a:latin typeface="+mn-lt"/>
              <a:ea typeface="+mn-ea"/>
              <a:cs typeface="+mn-cs"/>
            </a:defRPr>
          </a:pPr>
          <a:endParaRPr lang="ja-JP"/>
        </a:p>
      </c:txPr>
    </c:legend>
    <c:plotVisOnly val="1"/>
    <c:dispBlanksAs val="gap"/>
    <c:showDLblsOverMax val="0"/>
  </c:chart>
  <c:spPr>
    <a:solidFill>
      <a:schemeClr val="bg1"/>
    </a:solidFill>
    <a:ln w="9525" cap="flat" cmpd="sng" algn="ctr">
      <a:noFill/>
      <a:round/>
    </a:ln>
    <a:effectLst/>
  </c:spPr>
  <c:txPr>
    <a:bodyPr/>
    <a:lstStyle/>
    <a:p>
      <a:pPr>
        <a:defRPr/>
      </a:pPr>
      <a:endParaRPr lang="ja-JP"/>
    </a:p>
  </c:txPr>
  <c:externalData r:id="rId3">
    <c:autoUpdate val="0"/>
  </c:externalData>
  <c:userShapes r:id="rId4"/>
</c:chartSpace>
</file>

<file path=ppt/charts/chart33.xml><?xml version="1.0" encoding="utf-8"?>
<c:chartSpace xmlns:c="http://schemas.openxmlformats.org/drawingml/2006/chart" xmlns:a="http://schemas.openxmlformats.org/drawingml/2006/main" xmlns:r="http://schemas.openxmlformats.org/officeDocument/2006/relationships">
  <c:date1904 val="0"/>
  <c:lang val="ja-JP"/>
  <c:roundedCorners val="0"/>
  <mc:AlternateContent xmlns:mc="http://schemas.openxmlformats.org/markup-compatibility/2006">
    <mc:Choice xmlns:c14="http://schemas.microsoft.com/office/drawing/2007/8/2/chart" Requires="c14">
      <c14:style val="133"/>
    </mc:Choice>
    <mc:Fallback>
      <c:style val="33"/>
    </mc:Fallback>
  </mc:AlternateContent>
  <c:chart>
    <c:autoTitleDeleted val="0"/>
    <c:plotArea>
      <c:layout>
        <c:manualLayout>
          <c:layoutTarget val="inner"/>
          <c:xMode val="edge"/>
          <c:yMode val="edge"/>
          <c:x val="0.12154390134442658"/>
          <c:y val="0.13924975987464339"/>
          <c:w val="0.65026452362414555"/>
          <c:h val="0.74486503261224835"/>
        </c:manualLayout>
      </c:layout>
      <c:barChart>
        <c:barDir val="col"/>
        <c:grouping val="stacked"/>
        <c:varyColors val="0"/>
        <c:ser>
          <c:idx val="0"/>
          <c:order val="0"/>
          <c:tx>
            <c:strRef>
              <c:f>'削減効果額P8、P41'!$A$8</c:f>
              <c:strCache>
                <c:ptCount val="1"/>
                <c:pt idx="0">
                  <c:v>累計（2012年度～）</c:v>
                </c:pt>
              </c:strCache>
            </c:strRef>
          </c:tx>
          <c:spPr>
            <a:solidFill>
              <a:schemeClr val="bg1">
                <a:lumMod val="85000"/>
              </a:schemeClr>
            </a:solidFill>
          </c:spPr>
          <c:invertIfNegative val="0"/>
          <c:dLbls>
            <c:dLbl>
              <c:idx val="0"/>
              <c:delete val="1"/>
              <c:extLst xmlns:c16r2="http://schemas.microsoft.com/office/drawing/2015/06/chart">
                <c:ext xmlns:c16="http://schemas.microsoft.com/office/drawing/2014/chart" uri="{C3380CC4-5D6E-409C-BE32-E72D297353CC}">
                  <c16:uniqueId val="{00000000-296D-40AA-8AFE-0B88F55AEF99}"/>
                </c:ext>
                <c:ext xmlns:c15="http://schemas.microsoft.com/office/drawing/2012/chart" uri="{CE6537A1-D6FC-4f65-9D91-7224C49458BB}"/>
              </c:extLst>
            </c:dLbl>
            <c:numFmt formatCode="#,##0.00_);\(#,##0.00\)" sourceLinked="0"/>
            <c:spPr>
              <a:noFill/>
              <a:ln>
                <a:noFill/>
              </a:ln>
              <a:effectLst/>
            </c:spPr>
            <c:txPr>
              <a:bodyPr wrap="square" lIns="38100" tIns="19050" rIns="38100" bIns="19050" anchor="ctr">
                <a:spAutoFit/>
              </a:bodyPr>
              <a:lstStyle/>
              <a:p>
                <a:pPr>
                  <a:defRPr>
                    <a:solidFill>
                      <a:schemeClr val="tx1"/>
                    </a:solidFill>
                  </a:defRPr>
                </a:pPr>
                <a:endParaRPr lang="ja-JP"/>
              </a:p>
            </c:txPr>
            <c:dLblPos val="ct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numRef>
              <c:f>'削減効果額P8、P41'!$B$7:$F$7</c:f>
              <c:numCache>
                <c:formatCode>General</c:formatCode>
                <c:ptCount val="5"/>
                <c:pt idx="0">
                  <c:v>2012</c:v>
                </c:pt>
                <c:pt idx="1">
                  <c:v>2013</c:v>
                </c:pt>
                <c:pt idx="2">
                  <c:v>2014</c:v>
                </c:pt>
                <c:pt idx="4">
                  <c:v>2015</c:v>
                </c:pt>
              </c:numCache>
            </c:numRef>
          </c:cat>
          <c:val>
            <c:numRef>
              <c:f>'削減効果額P8、P41'!$B$8:$F$8</c:f>
              <c:numCache>
                <c:formatCode>0.00_);[Red]\(0.00\)</c:formatCode>
                <c:ptCount val="5"/>
                <c:pt idx="0">
                  <c:v>0</c:v>
                </c:pt>
                <c:pt idx="1">
                  <c:v>31.23</c:v>
                </c:pt>
                <c:pt idx="2">
                  <c:v>136.41999999999999</c:v>
                </c:pt>
                <c:pt idx="4">
                  <c:v>211.18</c:v>
                </c:pt>
              </c:numCache>
            </c:numRef>
          </c:val>
          <c:extLst xmlns:c16r2="http://schemas.microsoft.com/office/drawing/2015/06/chart">
            <c:ext xmlns:c16="http://schemas.microsoft.com/office/drawing/2014/chart" uri="{C3380CC4-5D6E-409C-BE32-E72D297353CC}">
              <c16:uniqueId val="{00000002-296D-40AA-8AFE-0B88F55AEF99}"/>
            </c:ext>
          </c:extLst>
        </c:ser>
        <c:ser>
          <c:idx val="1"/>
          <c:order val="1"/>
          <c:tx>
            <c:strRef>
              <c:f>'削減効果額P8、P41'!$A$9</c:f>
              <c:strCache>
                <c:ptCount val="1"/>
                <c:pt idx="0">
                  <c:v>当年度</c:v>
                </c:pt>
              </c:strCache>
            </c:strRef>
          </c:tx>
          <c:spPr>
            <a:solidFill>
              <a:schemeClr val="bg1">
                <a:lumMod val="65000"/>
              </a:schemeClr>
            </a:solidFill>
          </c:spPr>
          <c:invertIfNegative val="0"/>
          <c:dLbls>
            <c:numFmt formatCode="#,##0.00_);\(#,##0.00\)" sourceLinked="0"/>
            <c:spPr>
              <a:noFill/>
              <a:ln>
                <a:noFill/>
              </a:ln>
              <a:effectLst/>
            </c:spPr>
            <c:txPr>
              <a:bodyPr wrap="square" lIns="38100" tIns="19050" rIns="38100" bIns="19050" anchor="ctr">
                <a:spAutoFit/>
              </a:bodyPr>
              <a:lstStyle/>
              <a:p>
                <a:pPr>
                  <a:defRPr>
                    <a:solidFill>
                      <a:schemeClr val="tx1"/>
                    </a:solidFill>
                  </a:defRPr>
                </a:pPr>
                <a:endParaRPr lang="ja-JP"/>
              </a:p>
            </c:txPr>
            <c:dLblPos val="ct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numRef>
              <c:f>'削減効果額P8、P41'!$B$7:$F$7</c:f>
              <c:numCache>
                <c:formatCode>General</c:formatCode>
                <c:ptCount val="5"/>
                <c:pt idx="0">
                  <c:v>2012</c:v>
                </c:pt>
                <c:pt idx="1">
                  <c:v>2013</c:v>
                </c:pt>
                <c:pt idx="2">
                  <c:v>2014</c:v>
                </c:pt>
                <c:pt idx="4">
                  <c:v>2015</c:v>
                </c:pt>
              </c:numCache>
            </c:numRef>
          </c:cat>
          <c:val>
            <c:numRef>
              <c:f>'削減効果額P8、P41'!$B$9:$F$9</c:f>
              <c:numCache>
                <c:formatCode>0.00_);[Red]\(0.00\)</c:formatCode>
                <c:ptCount val="5"/>
                <c:pt idx="0">
                  <c:v>31.23</c:v>
                </c:pt>
                <c:pt idx="1">
                  <c:v>105.18999999999998</c:v>
                </c:pt>
                <c:pt idx="2">
                  <c:v>74.760000000000019</c:v>
                </c:pt>
                <c:pt idx="4">
                  <c:v>22.57</c:v>
                </c:pt>
              </c:numCache>
            </c:numRef>
          </c:val>
          <c:extLst xmlns:c16r2="http://schemas.microsoft.com/office/drawing/2015/06/chart">
            <c:ext xmlns:c16="http://schemas.microsoft.com/office/drawing/2014/chart" uri="{C3380CC4-5D6E-409C-BE32-E72D297353CC}">
              <c16:uniqueId val="{00000004-296D-40AA-8AFE-0B88F55AEF99}"/>
            </c:ext>
          </c:extLst>
        </c:ser>
        <c:ser>
          <c:idx val="2"/>
          <c:order val="2"/>
          <c:tx>
            <c:strRef>
              <c:f>'削減効果額P8、P41'!$A$10</c:f>
              <c:strCache>
                <c:ptCount val="1"/>
                <c:pt idx="0">
                  <c:v>2012年度からの累計</c:v>
                </c:pt>
              </c:strCache>
            </c:strRef>
          </c:tx>
          <c:spPr>
            <a:noFill/>
            <a:ln>
              <a:noFill/>
            </a:ln>
          </c:spPr>
          <c:invertIfNegative val="0"/>
          <c:dLbls>
            <c:dLbl>
              <c:idx val="0"/>
              <c:layout>
                <c:manualLayout>
                  <c:x val="0"/>
                  <c:y val="-0.55150010508329994"/>
                </c:manualLayout>
              </c:layout>
              <c:dLblPos val="ctr"/>
              <c:showLegendKey val="0"/>
              <c:showVal val="1"/>
              <c:showCatName val="0"/>
              <c:showSerName val="0"/>
              <c:showPercent val="0"/>
              <c:showBubbleSize val="0"/>
              <c:extLst xmlns:c16r2="http://schemas.microsoft.com/office/drawing/2015/06/chart">
                <c:ext xmlns:c16="http://schemas.microsoft.com/office/drawing/2014/chart" uri="{C3380CC4-5D6E-409C-BE32-E72D297353CC}">
                  <c16:uniqueId val="{00000005-296D-40AA-8AFE-0B88F55AEF99}"/>
                </c:ext>
                <c:ext xmlns:c15="http://schemas.microsoft.com/office/drawing/2012/chart" uri="{CE6537A1-D6FC-4f65-9D91-7224C49458BB}"/>
              </c:extLst>
            </c:dLbl>
            <c:dLbl>
              <c:idx val="1"/>
              <c:layout>
                <c:manualLayout>
                  <c:x val="-3.5531864538535646E-17"/>
                  <c:y val="-0.15261336885403839"/>
                </c:manualLayout>
              </c:layout>
              <c:dLblPos val="ctr"/>
              <c:showLegendKey val="0"/>
              <c:showVal val="1"/>
              <c:showCatName val="0"/>
              <c:showSerName val="0"/>
              <c:showPercent val="0"/>
              <c:showBubbleSize val="0"/>
              <c:extLst xmlns:c16r2="http://schemas.microsoft.com/office/drawing/2015/06/chart">
                <c:ext xmlns:c16="http://schemas.microsoft.com/office/drawing/2014/chart" uri="{C3380CC4-5D6E-409C-BE32-E72D297353CC}">
                  <c16:uniqueId val="{00000006-296D-40AA-8AFE-0B88F55AEF99}"/>
                </c:ext>
                <c:ext xmlns:c15="http://schemas.microsoft.com/office/drawing/2012/chart" uri="{CE6537A1-D6FC-4f65-9D91-7224C49458BB}"/>
              </c:extLst>
            </c:dLbl>
            <c:dLbl>
              <c:idx val="2"/>
              <c:layout>
                <c:manualLayout>
                  <c:x val="1.816953183467944E-3"/>
                  <c:y val="0.1298567333991151"/>
                </c:manualLayout>
              </c:layout>
              <c:dLblPos val="ctr"/>
              <c:showLegendKey val="0"/>
              <c:showVal val="1"/>
              <c:showCatName val="0"/>
              <c:showSerName val="0"/>
              <c:showPercent val="0"/>
              <c:showBubbleSize val="0"/>
              <c:extLst xmlns:c16r2="http://schemas.microsoft.com/office/drawing/2015/06/chart">
                <c:ext xmlns:c16="http://schemas.microsoft.com/office/drawing/2014/chart" uri="{C3380CC4-5D6E-409C-BE32-E72D297353CC}">
                  <c16:uniqueId val="{00000007-296D-40AA-8AFE-0B88F55AEF99}"/>
                </c:ext>
                <c:ext xmlns:c15="http://schemas.microsoft.com/office/drawing/2012/chart" uri="{CE6537A1-D6FC-4f65-9D91-7224C49458BB}"/>
              </c:extLst>
            </c:dLbl>
            <c:dLbl>
              <c:idx val="4"/>
              <c:layout>
                <c:manualLayout>
                  <c:x val="3.7552298828823659E-3"/>
                  <c:y val="0.18714589022310077"/>
                </c:manualLayout>
              </c:layout>
              <c:dLblPos val="ctr"/>
              <c:showLegendKey val="0"/>
              <c:showVal val="1"/>
              <c:showCatName val="0"/>
              <c:showSerName val="0"/>
              <c:showPercent val="0"/>
              <c:showBubbleSize val="0"/>
              <c:extLst xmlns:c16r2="http://schemas.microsoft.com/office/drawing/2015/06/chart">
                <c:ext xmlns:c16="http://schemas.microsoft.com/office/drawing/2014/chart" uri="{C3380CC4-5D6E-409C-BE32-E72D297353CC}">
                  <c16:uniqueId val="{00000008-296D-40AA-8AFE-0B88F55AEF99}"/>
                </c:ext>
                <c:ext xmlns:c15="http://schemas.microsoft.com/office/drawing/2012/chart" uri="{CE6537A1-D6FC-4f65-9D91-7224C49458BB}"/>
              </c:extLst>
            </c:dLbl>
            <c:numFmt formatCode="#,##0.00_);\(#,##0.00\)" sourceLinked="0"/>
            <c:spPr>
              <a:noFill/>
              <a:ln>
                <a:noFill/>
              </a:ln>
              <a:effectLst/>
            </c:spPr>
            <c:txPr>
              <a:bodyPr/>
              <a:lstStyle/>
              <a:p>
                <a:pPr>
                  <a:defRPr sz="1000"/>
                </a:pPr>
                <a:endParaRPr lang="ja-JP"/>
              </a:p>
            </c:txPr>
            <c:dLblPos val="inBase"/>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numRef>
              <c:f>'削減効果額P8、P41'!$B$7:$F$7</c:f>
              <c:numCache>
                <c:formatCode>General</c:formatCode>
                <c:ptCount val="5"/>
                <c:pt idx="0">
                  <c:v>2012</c:v>
                </c:pt>
                <c:pt idx="1">
                  <c:v>2013</c:v>
                </c:pt>
                <c:pt idx="2">
                  <c:v>2014</c:v>
                </c:pt>
                <c:pt idx="4">
                  <c:v>2015</c:v>
                </c:pt>
              </c:numCache>
            </c:numRef>
          </c:cat>
          <c:val>
            <c:numRef>
              <c:f>'削減効果額P8、P41'!$B$10:$F$10</c:f>
              <c:numCache>
                <c:formatCode>0.00_);[Red]\(0.00\)</c:formatCode>
                <c:ptCount val="5"/>
                <c:pt idx="0">
                  <c:v>31.23</c:v>
                </c:pt>
                <c:pt idx="1">
                  <c:v>136.41999999999999</c:v>
                </c:pt>
                <c:pt idx="2">
                  <c:v>211.18</c:v>
                </c:pt>
                <c:pt idx="4">
                  <c:v>233.75</c:v>
                </c:pt>
              </c:numCache>
            </c:numRef>
          </c:val>
          <c:extLst xmlns:c16r2="http://schemas.microsoft.com/office/drawing/2015/06/chart">
            <c:ext xmlns:c16="http://schemas.microsoft.com/office/drawing/2014/chart" uri="{C3380CC4-5D6E-409C-BE32-E72D297353CC}">
              <c16:uniqueId val="{00000009-296D-40AA-8AFE-0B88F55AEF99}"/>
            </c:ext>
          </c:extLst>
        </c:ser>
        <c:dLbls>
          <c:showLegendKey val="0"/>
          <c:showVal val="1"/>
          <c:showCatName val="0"/>
          <c:showSerName val="0"/>
          <c:showPercent val="0"/>
          <c:showBubbleSize val="0"/>
        </c:dLbls>
        <c:gapWidth val="130"/>
        <c:overlap val="100"/>
        <c:axId val="455127208"/>
        <c:axId val="455126816"/>
      </c:barChart>
      <c:catAx>
        <c:axId val="455127208"/>
        <c:scaling>
          <c:orientation val="minMax"/>
        </c:scaling>
        <c:delete val="0"/>
        <c:axPos val="b"/>
        <c:title>
          <c:tx>
            <c:rich>
              <a:bodyPr/>
              <a:lstStyle/>
              <a:p>
                <a:pPr>
                  <a:defRPr/>
                </a:pPr>
                <a:r>
                  <a:rPr lang="ja-JP" altLang="en-US" b="0"/>
                  <a:t>（年度）</a:t>
                </a:r>
              </a:p>
            </c:rich>
          </c:tx>
          <c:layout>
            <c:manualLayout>
              <c:xMode val="edge"/>
              <c:yMode val="edge"/>
              <c:x val="0.85007749043957093"/>
              <c:y val="0.90263167192447424"/>
            </c:manualLayout>
          </c:layout>
          <c:overlay val="0"/>
        </c:title>
        <c:numFmt formatCode="General" sourceLinked="1"/>
        <c:majorTickMark val="out"/>
        <c:minorTickMark val="none"/>
        <c:tickLblPos val="nextTo"/>
        <c:crossAx val="455126816"/>
        <c:crosses val="autoZero"/>
        <c:auto val="1"/>
        <c:lblAlgn val="ctr"/>
        <c:lblOffset val="100"/>
        <c:noMultiLvlLbl val="0"/>
      </c:catAx>
      <c:valAx>
        <c:axId val="455126816"/>
        <c:scaling>
          <c:orientation val="minMax"/>
          <c:max val="300"/>
        </c:scaling>
        <c:delete val="0"/>
        <c:axPos val="l"/>
        <c:title>
          <c:tx>
            <c:rich>
              <a:bodyPr rot="0" vert="horz"/>
              <a:lstStyle/>
              <a:p>
                <a:pPr>
                  <a:defRPr b="0"/>
                </a:pPr>
                <a:r>
                  <a:rPr lang="ja-JP" b="0"/>
                  <a:t>（億円）</a:t>
                </a:r>
              </a:p>
            </c:rich>
          </c:tx>
          <c:layout>
            <c:manualLayout>
              <c:xMode val="edge"/>
              <c:yMode val="edge"/>
              <c:x val="7.3118290713142459E-3"/>
              <c:y val="3.5219478400737796E-2"/>
            </c:manualLayout>
          </c:layout>
          <c:overlay val="0"/>
        </c:title>
        <c:numFmt formatCode="#,##0_);\(#,##0\)" sourceLinked="0"/>
        <c:majorTickMark val="out"/>
        <c:minorTickMark val="none"/>
        <c:tickLblPos val="nextTo"/>
        <c:crossAx val="455127208"/>
        <c:crosses val="autoZero"/>
        <c:crossBetween val="between"/>
        <c:majorUnit val="100"/>
      </c:valAx>
      <c:spPr>
        <a:noFill/>
        <a:ln w="25400">
          <a:noFill/>
        </a:ln>
      </c:spPr>
    </c:plotArea>
    <c:legend>
      <c:legendPos val="r"/>
      <c:legendEntry>
        <c:idx val="0"/>
        <c:delete val="1"/>
      </c:legendEntry>
      <c:legendEntry>
        <c:idx val="2"/>
        <c:txPr>
          <a:bodyPr/>
          <a:lstStyle/>
          <a:p>
            <a:pPr>
              <a:defRPr>
                <a:latin typeface="HGPｺﾞｼｯｸM" panose="020B0600000000000000" pitchFamily="50" charset="-128"/>
                <a:ea typeface="HGPｺﾞｼｯｸM" panose="020B0600000000000000" pitchFamily="50" charset="-128"/>
              </a:defRPr>
            </a:pPr>
            <a:endParaRPr lang="ja-JP"/>
          </a:p>
        </c:txPr>
      </c:legendEntry>
      <c:layout>
        <c:manualLayout>
          <c:xMode val="edge"/>
          <c:yMode val="edge"/>
          <c:x val="0.80616378523399812"/>
          <c:y val="0.42505958059197041"/>
          <c:w val="0.16493535579511048"/>
          <c:h val="0.26913426605698476"/>
        </c:manualLayout>
      </c:layout>
      <c:overlay val="0"/>
      <c:txPr>
        <a:bodyPr/>
        <a:lstStyle/>
        <a:p>
          <a:pPr>
            <a:defRPr>
              <a:latin typeface="HGPｺﾞｼｯｸM" panose="020B0600000000000000" pitchFamily="50" charset="-128"/>
              <a:ea typeface="HGPｺﾞｼｯｸM" panose="020B0600000000000000" pitchFamily="50" charset="-128"/>
            </a:defRPr>
          </a:pPr>
          <a:endParaRPr lang="ja-JP"/>
        </a:p>
      </c:txPr>
    </c:legend>
    <c:plotVisOnly val="1"/>
    <c:dispBlanksAs val="gap"/>
    <c:showDLblsOverMax val="0"/>
  </c:chart>
  <c:spPr>
    <a:noFill/>
    <a:ln>
      <a:noFill/>
    </a:ln>
  </c:spPr>
  <c:externalData r:id="rId1">
    <c:autoUpdate val="0"/>
  </c:externalData>
</c:chartSpace>
</file>

<file path=ppt/charts/chart34.xml><?xml version="1.0" encoding="utf-8"?>
<c:chartSpace xmlns:c="http://schemas.openxmlformats.org/drawingml/2006/chart" xmlns:a="http://schemas.openxmlformats.org/drawingml/2006/main" xmlns:r="http://schemas.openxmlformats.org/officeDocument/2006/relationships">
  <c:date1904 val="0"/>
  <c:lang val="ja-JP"/>
  <c:roundedCorners val="0"/>
  <mc:AlternateContent xmlns:mc="http://schemas.openxmlformats.org/markup-compatibility/2006">
    <mc:Choice xmlns:c14="http://schemas.microsoft.com/office/drawing/2007/8/2/chart" Requires="c14">
      <c14:style val="133"/>
    </mc:Choice>
    <mc:Fallback>
      <c:style val="33"/>
    </mc:Fallback>
  </mc:AlternateContent>
  <c:chart>
    <c:title>
      <c:tx>
        <c:rich>
          <a:bodyPr/>
          <a:lstStyle/>
          <a:p>
            <a:pPr>
              <a:defRPr sz="1400" b="0"/>
            </a:pPr>
            <a:r>
              <a:rPr lang="ja-JP" altLang="en-US" sz="1400" b="0"/>
              <a:t>「現役世代への重点投資」</a:t>
            </a:r>
            <a:endParaRPr lang="en-US" altLang="ja-JP" sz="1400" b="0"/>
          </a:p>
          <a:p>
            <a:pPr>
              <a:defRPr sz="1400" b="0"/>
            </a:pPr>
            <a:r>
              <a:rPr lang="ja-JP" altLang="en-US" sz="1400" b="0"/>
              <a:t>関連予算額</a:t>
            </a:r>
          </a:p>
        </c:rich>
      </c:tx>
      <c:overlay val="0"/>
    </c:title>
    <c:autoTitleDeleted val="0"/>
    <c:plotArea>
      <c:layout>
        <c:manualLayout>
          <c:layoutTarget val="inner"/>
          <c:xMode val="edge"/>
          <c:yMode val="edge"/>
          <c:x val="9.633228337375041E-2"/>
          <c:y val="0.25353692685870621"/>
          <c:w val="0.84616275967689603"/>
          <c:h val="0.63405169444067266"/>
        </c:manualLayout>
      </c:layout>
      <c:barChart>
        <c:barDir val="col"/>
        <c:grouping val="stacked"/>
        <c:varyColors val="0"/>
        <c:ser>
          <c:idx val="0"/>
          <c:order val="0"/>
          <c:spPr>
            <a:solidFill>
              <a:schemeClr val="accent2">
                <a:lumMod val="60000"/>
                <a:lumOff val="40000"/>
              </a:schemeClr>
            </a:solidFill>
            <a:ln>
              <a:solidFill>
                <a:schemeClr val="tx1"/>
              </a:solidFill>
            </a:ln>
          </c:spPr>
          <c:invertIfNegative val="0"/>
          <c:dLbls>
            <c:dLbl>
              <c:idx val="1"/>
              <c:layout>
                <c:manualLayout>
                  <c:x val="1.1143887106281314E-2"/>
                  <c:y val="0"/>
                </c:manualLayout>
              </c:layout>
              <c:showLegendKey val="0"/>
              <c:showVal val="1"/>
              <c:showCatName val="0"/>
              <c:showSerName val="0"/>
              <c:showPercent val="0"/>
              <c:showBubbleSize val="0"/>
              <c:extLst xmlns:c16r2="http://schemas.microsoft.com/office/drawing/2015/06/chart">
                <c:ext xmlns:c16="http://schemas.microsoft.com/office/drawing/2014/chart" uri="{C3380CC4-5D6E-409C-BE32-E72D297353CC}">
                  <c16:uniqueId val="{00000000-EF1E-4F5F-B06E-D87C6ED5A7DD}"/>
                </c:ext>
                <c:ext xmlns:c15="http://schemas.microsoft.com/office/drawing/2012/chart" uri="{CE6537A1-D6FC-4f65-9D91-7224C49458BB}"/>
              </c:extLst>
            </c:dLbl>
            <c:dLbl>
              <c:idx val="2"/>
              <c:layout>
                <c:manualLayout>
                  <c:x val="1.95018024359923E-2"/>
                  <c:y val="-1.731461971813677E-16"/>
                </c:manualLayout>
              </c:layout>
              <c:showLegendKey val="0"/>
              <c:showVal val="1"/>
              <c:showCatName val="0"/>
              <c:showSerName val="0"/>
              <c:showPercent val="0"/>
              <c:showBubbleSize val="0"/>
              <c:extLst xmlns:c16r2="http://schemas.microsoft.com/office/drawing/2015/06/chart">
                <c:ext xmlns:c16="http://schemas.microsoft.com/office/drawing/2014/chart" uri="{C3380CC4-5D6E-409C-BE32-E72D297353CC}">
                  <c16:uniqueId val="{00000001-EF1E-4F5F-B06E-D87C6ED5A7DD}"/>
                </c:ext>
                <c:ext xmlns:c15="http://schemas.microsoft.com/office/drawing/2012/chart" uri="{CE6537A1-D6FC-4f65-9D91-7224C49458BB}"/>
              </c:extLst>
            </c:dLbl>
            <c:dLbl>
              <c:idx val="3"/>
              <c:layout>
                <c:manualLayout>
                  <c:x val="1.6715830659421969E-2"/>
                  <c:y val="0"/>
                </c:manualLayout>
              </c:layout>
              <c:showLegendKey val="0"/>
              <c:showVal val="1"/>
              <c:showCatName val="0"/>
              <c:showSerName val="0"/>
              <c:showPercent val="0"/>
              <c:showBubbleSize val="0"/>
              <c:extLst xmlns:c16r2="http://schemas.microsoft.com/office/drawing/2015/06/chart">
                <c:ext xmlns:c16="http://schemas.microsoft.com/office/drawing/2014/chart" uri="{C3380CC4-5D6E-409C-BE32-E72D297353CC}">
                  <c16:uniqueId val="{00000002-EF1E-4F5F-B06E-D87C6ED5A7DD}"/>
                </c:ext>
                <c:ext xmlns:c15="http://schemas.microsoft.com/office/drawing/2012/chart" uri="{CE6537A1-D6FC-4f65-9D91-7224C49458BB}"/>
              </c:extLst>
            </c:dLbl>
            <c:dLbl>
              <c:idx val="4"/>
              <c:layout>
                <c:manualLayout>
                  <c:x val="1.3929858882851642E-2"/>
                  <c:y val="-1.731461971813677E-16"/>
                </c:manualLayout>
              </c:layout>
              <c:showLegendKey val="0"/>
              <c:showVal val="1"/>
              <c:showCatName val="0"/>
              <c:showSerName val="0"/>
              <c:showPercent val="0"/>
              <c:showBubbleSize val="0"/>
              <c:extLst xmlns:c16r2="http://schemas.microsoft.com/office/drawing/2015/06/chart">
                <c:ext xmlns:c16="http://schemas.microsoft.com/office/drawing/2014/chart" uri="{C3380CC4-5D6E-409C-BE32-E72D297353CC}">
                  <c16:uniqueId val="{00000003-EF1E-4F5F-B06E-D87C6ED5A7DD}"/>
                </c:ext>
                <c:ext xmlns:c15="http://schemas.microsoft.com/office/drawing/2012/chart" uri="{CE6537A1-D6FC-4f65-9D91-7224C49458BB}"/>
              </c:extLst>
            </c:dLbl>
            <c:dLbl>
              <c:idx val="5"/>
              <c:layout>
                <c:manualLayout>
                  <c:x val="2.2287774212562728E-2"/>
                  <c:y val="-4.7222235649367955E-3"/>
                </c:manualLayout>
              </c:layout>
              <c:showLegendKey val="0"/>
              <c:showVal val="1"/>
              <c:showCatName val="0"/>
              <c:showSerName val="0"/>
              <c:showPercent val="0"/>
              <c:showBubbleSize val="0"/>
              <c:extLst xmlns:c16r2="http://schemas.microsoft.com/office/drawing/2015/06/chart">
                <c:ext xmlns:c16="http://schemas.microsoft.com/office/drawing/2014/chart" uri="{C3380CC4-5D6E-409C-BE32-E72D297353CC}">
                  <c16:uniqueId val="{00000004-EF1E-4F5F-B06E-D87C6ED5A7DD}"/>
                </c:ext>
                <c:ext xmlns:c15="http://schemas.microsoft.com/office/drawing/2012/chart" uri="{CE6537A1-D6FC-4f65-9D91-7224C49458BB}"/>
              </c:extLst>
            </c:dLbl>
            <c:dLbl>
              <c:idx val="6"/>
              <c:layout>
                <c:manualLayout>
                  <c:x val="1.95018024359923E-2"/>
                  <c:y val="8.6573098590683849E-17"/>
                </c:manualLayout>
              </c:layout>
              <c:showLegendKey val="0"/>
              <c:showVal val="1"/>
              <c:showCatName val="0"/>
              <c:showSerName val="0"/>
              <c:showPercent val="0"/>
              <c:showBubbleSize val="0"/>
              <c:extLst xmlns:c16r2="http://schemas.microsoft.com/office/drawing/2015/06/chart">
                <c:ext xmlns:c16="http://schemas.microsoft.com/office/drawing/2014/chart" uri="{C3380CC4-5D6E-409C-BE32-E72D297353CC}">
                  <c16:uniqueId val="{00000005-EF1E-4F5F-B06E-D87C6ED5A7DD}"/>
                </c:ext>
                <c:ext xmlns:c15="http://schemas.microsoft.com/office/drawing/2012/chart" uri="{CE6537A1-D6FC-4f65-9D91-7224C49458BB}"/>
              </c:extLst>
            </c:dLbl>
            <c:spPr>
              <a:noFill/>
              <a:ln>
                <a:noFill/>
              </a:ln>
              <a:effectLst/>
            </c:spPr>
            <c:txPr>
              <a:bodyPr wrap="square" lIns="38100" tIns="19050" rIns="38100" bIns="19050" anchor="ctr">
                <a:spAutoFit/>
              </a:bodyPr>
              <a:lstStyle/>
              <a:p>
                <a:pPr>
                  <a:defRPr>
                    <a:solidFill>
                      <a:schemeClr val="tx1"/>
                    </a:solidFill>
                  </a:defRPr>
                </a:pPr>
                <a:endParaRPr lang="ja-JP"/>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ext>
            </c:extLst>
          </c:dLbls>
          <c:cat>
            <c:numRef>
              <c:f>現役世代重点投資P10!$B$4:$H$4</c:f>
              <c:numCache>
                <c:formatCode>General</c:formatCode>
                <c:ptCount val="7"/>
                <c:pt idx="0">
                  <c:v>2011</c:v>
                </c:pt>
                <c:pt idx="1">
                  <c:v>2012</c:v>
                </c:pt>
                <c:pt idx="2">
                  <c:v>2013</c:v>
                </c:pt>
                <c:pt idx="3">
                  <c:v>2014</c:v>
                </c:pt>
                <c:pt idx="4">
                  <c:v>2015</c:v>
                </c:pt>
                <c:pt idx="5">
                  <c:v>2016</c:v>
                </c:pt>
                <c:pt idx="6">
                  <c:v>2017</c:v>
                </c:pt>
              </c:numCache>
            </c:numRef>
          </c:cat>
          <c:val>
            <c:numRef>
              <c:f>現役世代重点投資P10!$B$5:$H$5</c:f>
              <c:numCache>
                <c:formatCode>General"億円"</c:formatCode>
                <c:ptCount val="7"/>
                <c:pt idx="0">
                  <c:v>2</c:v>
                </c:pt>
                <c:pt idx="1">
                  <c:v>57</c:v>
                </c:pt>
                <c:pt idx="2">
                  <c:v>74</c:v>
                </c:pt>
                <c:pt idx="3">
                  <c:v>100</c:v>
                </c:pt>
                <c:pt idx="4">
                  <c:v>144</c:v>
                </c:pt>
                <c:pt idx="5">
                  <c:v>161</c:v>
                </c:pt>
                <c:pt idx="6">
                  <c:v>125</c:v>
                </c:pt>
              </c:numCache>
            </c:numRef>
          </c:val>
          <c:extLst xmlns:c16r2="http://schemas.microsoft.com/office/drawing/2015/06/chart">
            <c:ext xmlns:c16="http://schemas.microsoft.com/office/drawing/2014/chart" uri="{C3380CC4-5D6E-409C-BE32-E72D297353CC}">
              <c16:uniqueId val="{00000006-EF1E-4F5F-B06E-D87C6ED5A7DD}"/>
            </c:ext>
          </c:extLst>
        </c:ser>
        <c:ser>
          <c:idx val="1"/>
          <c:order val="1"/>
          <c:spPr>
            <a:solidFill>
              <a:schemeClr val="accent4">
                <a:lumMod val="40000"/>
                <a:lumOff val="60000"/>
              </a:schemeClr>
            </a:solidFill>
          </c:spPr>
          <c:invertIfNegative val="0"/>
          <c:dLbls>
            <c:dLbl>
              <c:idx val="0"/>
              <c:layout>
                <c:manualLayout>
                  <c:x val="2.2287823064621976E-2"/>
                  <c:y val="-9.4444471298734192E-3"/>
                </c:manualLayout>
              </c:layout>
              <c:showLegendKey val="0"/>
              <c:showVal val="1"/>
              <c:showCatName val="0"/>
              <c:showSerName val="0"/>
              <c:showPercent val="0"/>
              <c:showBubbleSize val="0"/>
              <c:extLst xmlns:c16r2="http://schemas.microsoft.com/office/drawing/2015/06/chart">
                <c:ext xmlns:c16="http://schemas.microsoft.com/office/drawing/2014/chart" uri="{C3380CC4-5D6E-409C-BE32-E72D297353CC}">
                  <c16:uniqueId val="{00000007-EF1E-4F5F-B06E-D87C6ED5A7DD}"/>
                </c:ext>
                <c:ext xmlns:c15="http://schemas.microsoft.com/office/drawing/2012/chart" uri="{CE6537A1-D6FC-4f65-9D91-7224C49458BB}"/>
              </c:extLst>
            </c:dLbl>
            <c:dLbl>
              <c:idx val="1"/>
              <c:layout>
                <c:manualLayout>
                  <c:x val="2.2287774212562627E-2"/>
                  <c:y val="-4.7222235649366229E-3"/>
                </c:manualLayout>
              </c:layout>
              <c:showLegendKey val="0"/>
              <c:showVal val="1"/>
              <c:showCatName val="0"/>
              <c:showSerName val="0"/>
              <c:showPercent val="0"/>
              <c:showBubbleSize val="0"/>
              <c:extLst xmlns:c16r2="http://schemas.microsoft.com/office/drawing/2015/06/chart">
                <c:ext xmlns:c16="http://schemas.microsoft.com/office/drawing/2014/chart" uri="{C3380CC4-5D6E-409C-BE32-E72D297353CC}">
                  <c16:uniqueId val="{00000008-EF1E-4F5F-B06E-D87C6ED5A7DD}"/>
                </c:ext>
                <c:ext xmlns:c15="http://schemas.microsoft.com/office/drawing/2012/chart" uri="{CE6537A1-D6FC-4f65-9D91-7224C49458BB}"/>
              </c:extLst>
            </c:dLbl>
            <c:dLbl>
              <c:idx val="2"/>
              <c:layout>
                <c:manualLayout>
                  <c:x val="1.3929858882851642E-2"/>
                  <c:y val="0"/>
                </c:manualLayout>
              </c:layout>
              <c:showLegendKey val="0"/>
              <c:showVal val="1"/>
              <c:showCatName val="0"/>
              <c:showSerName val="0"/>
              <c:showPercent val="0"/>
              <c:showBubbleSize val="0"/>
              <c:extLst xmlns:c16r2="http://schemas.microsoft.com/office/drawing/2015/06/chart">
                <c:ext xmlns:c16="http://schemas.microsoft.com/office/drawing/2014/chart" uri="{C3380CC4-5D6E-409C-BE32-E72D297353CC}">
                  <c16:uniqueId val="{00000009-EF1E-4F5F-B06E-D87C6ED5A7DD}"/>
                </c:ext>
                <c:ext xmlns:c15="http://schemas.microsoft.com/office/drawing/2012/chart" uri="{CE6537A1-D6FC-4f65-9D91-7224C49458BB}"/>
              </c:extLst>
            </c:dLbl>
            <c:dLbl>
              <c:idx val="3"/>
              <c:layout>
                <c:manualLayout>
                  <c:x val="2.7859827449631495E-2"/>
                  <c:y val="2.3611117824683548E-3"/>
                </c:manualLayout>
              </c:layout>
              <c:spPr>
                <a:noFill/>
                <a:ln>
                  <a:noFill/>
                </a:ln>
                <a:effectLst/>
              </c:spPr>
              <c:txPr>
                <a:bodyPr wrap="square" lIns="38100" tIns="19050" rIns="38100" bIns="19050" anchor="ctr">
                  <a:noAutofit/>
                </a:bodyPr>
                <a:lstStyle/>
                <a:p>
                  <a:pPr>
                    <a:defRPr>
                      <a:solidFill>
                        <a:schemeClr val="tx1"/>
                      </a:solidFill>
                    </a:defRPr>
                  </a:pPr>
                  <a:endParaRPr lang="ja-JP"/>
                </a:p>
              </c:txPr>
              <c:showLegendKey val="0"/>
              <c:showVal val="1"/>
              <c:showCatName val="0"/>
              <c:showSerName val="0"/>
              <c:showPercent val="0"/>
              <c:showBubbleSize val="0"/>
              <c:extLst xmlns:c16r2="http://schemas.microsoft.com/office/drawing/2015/06/chart">
                <c:ext xmlns:c16="http://schemas.microsoft.com/office/drawing/2014/chart" uri="{C3380CC4-5D6E-409C-BE32-E72D297353CC}">
                  <c16:uniqueId val="{0000000A-EF1E-4F5F-B06E-D87C6ED5A7DD}"/>
                </c:ext>
                <c:ext xmlns:c15="http://schemas.microsoft.com/office/drawing/2012/chart" uri="{CE6537A1-D6FC-4f65-9D91-7224C49458BB}">
                  <c15:layout>
                    <c:manualLayout>
                      <c:w val="0.11480989691246322"/>
                      <c:h val="8.027780060392406E-2"/>
                    </c:manualLayout>
                  </c15:layout>
                </c:ext>
              </c:extLst>
            </c:dLbl>
            <c:dLbl>
              <c:idx val="4"/>
              <c:layout>
                <c:manualLayout>
                  <c:x val="1.95018024359923E-2"/>
                  <c:y val="-8.6573098590683849E-17"/>
                </c:manualLayout>
              </c:layout>
              <c:showLegendKey val="0"/>
              <c:showVal val="1"/>
              <c:showCatName val="0"/>
              <c:showSerName val="0"/>
              <c:showPercent val="0"/>
              <c:showBubbleSize val="0"/>
              <c:extLst xmlns:c16r2="http://schemas.microsoft.com/office/drawing/2015/06/chart">
                <c:ext xmlns:c16="http://schemas.microsoft.com/office/drawing/2014/chart" uri="{C3380CC4-5D6E-409C-BE32-E72D297353CC}">
                  <c16:uniqueId val="{0000000B-EF1E-4F5F-B06E-D87C6ED5A7DD}"/>
                </c:ext>
                <c:ext xmlns:c15="http://schemas.microsoft.com/office/drawing/2012/chart" uri="{CE6537A1-D6FC-4f65-9D91-7224C49458BB}"/>
              </c:extLst>
            </c:dLbl>
            <c:dLbl>
              <c:idx val="5"/>
              <c:layout>
                <c:manualLayout>
                  <c:x val="1.95018024359923E-2"/>
                  <c:y val="0"/>
                </c:manualLayout>
              </c:layout>
              <c:showLegendKey val="0"/>
              <c:showVal val="1"/>
              <c:showCatName val="0"/>
              <c:showSerName val="0"/>
              <c:showPercent val="0"/>
              <c:showBubbleSize val="0"/>
              <c:extLst xmlns:c16r2="http://schemas.microsoft.com/office/drawing/2015/06/chart">
                <c:ext xmlns:c16="http://schemas.microsoft.com/office/drawing/2014/chart" uri="{C3380CC4-5D6E-409C-BE32-E72D297353CC}">
                  <c16:uniqueId val="{0000000C-EF1E-4F5F-B06E-D87C6ED5A7DD}"/>
                </c:ext>
                <c:ext xmlns:c15="http://schemas.microsoft.com/office/drawing/2012/chart" uri="{CE6537A1-D6FC-4f65-9D91-7224C49458BB}"/>
              </c:extLst>
            </c:dLbl>
            <c:dLbl>
              <c:idx val="6"/>
              <c:layout>
                <c:manualLayout>
                  <c:x val="-2.785862092642219E-3"/>
                  <c:y val="-5.4305570996772155E-2"/>
                </c:manualLayout>
              </c:layout>
              <c:spPr>
                <a:noFill/>
                <a:ln>
                  <a:noFill/>
                </a:ln>
                <a:effectLst/>
              </c:spPr>
              <c:txPr>
                <a:bodyPr wrap="square" lIns="38100" tIns="19050" rIns="38100" bIns="19050" anchor="ctr">
                  <a:noAutofit/>
                </a:bodyPr>
                <a:lstStyle/>
                <a:p>
                  <a:pPr>
                    <a:defRPr>
                      <a:solidFill>
                        <a:schemeClr val="tx1"/>
                      </a:solidFill>
                    </a:defRPr>
                  </a:pPr>
                  <a:endParaRPr lang="ja-JP"/>
                </a:p>
              </c:txPr>
              <c:showLegendKey val="0"/>
              <c:showVal val="1"/>
              <c:showCatName val="0"/>
              <c:showSerName val="0"/>
              <c:showPercent val="0"/>
              <c:showBubbleSize val="0"/>
              <c:extLst xmlns:c16r2="http://schemas.microsoft.com/office/drawing/2015/06/chart">
                <c:ext xmlns:c16="http://schemas.microsoft.com/office/drawing/2014/chart" uri="{C3380CC4-5D6E-409C-BE32-E72D297353CC}">
                  <c16:uniqueId val="{0000000D-EF1E-4F5F-B06E-D87C6ED5A7DD}"/>
                </c:ext>
                <c:ext xmlns:c15="http://schemas.microsoft.com/office/drawing/2012/chart" uri="{CE6537A1-D6FC-4f65-9D91-7224C49458BB}">
                  <c15:layout>
                    <c:manualLayout>
                      <c:w val="0.11480989691246322"/>
                      <c:h val="7.0833353474050634E-2"/>
                    </c:manualLayout>
                  </c15:layout>
                </c:ext>
              </c:extLst>
            </c:dLbl>
            <c:spPr>
              <a:noFill/>
              <a:ln>
                <a:noFill/>
              </a:ln>
              <a:effectLst/>
            </c:spPr>
            <c:txPr>
              <a:bodyPr wrap="square" lIns="38100" tIns="19050" rIns="38100" bIns="19050" anchor="ctr">
                <a:spAutoFit/>
              </a:bodyPr>
              <a:lstStyle/>
              <a:p>
                <a:pPr>
                  <a:defRPr>
                    <a:solidFill>
                      <a:schemeClr val="tx1"/>
                    </a:solidFill>
                  </a:defRPr>
                </a:pPr>
                <a:endParaRPr lang="ja-JP"/>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ext>
            </c:extLst>
          </c:dLbls>
          <c:cat>
            <c:numRef>
              <c:f>現役世代重点投資P10!$B$4:$H$4</c:f>
              <c:numCache>
                <c:formatCode>General</c:formatCode>
                <c:ptCount val="7"/>
                <c:pt idx="0">
                  <c:v>2011</c:v>
                </c:pt>
                <c:pt idx="1">
                  <c:v>2012</c:v>
                </c:pt>
                <c:pt idx="2">
                  <c:v>2013</c:v>
                </c:pt>
                <c:pt idx="3">
                  <c:v>2014</c:v>
                </c:pt>
                <c:pt idx="4">
                  <c:v>2015</c:v>
                </c:pt>
                <c:pt idx="5">
                  <c:v>2016</c:v>
                </c:pt>
                <c:pt idx="6">
                  <c:v>2017</c:v>
                </c:pt>
              </c:numCache>
            </c:numRef>
          </c:cat>
          <c:val>
            <c:numRef>
              <c:f>現役世代重点投資P10!$B$6:$H$6</c:f>
              <c:numCache>
                <c:formatCode>General"億円"</c:formatCode>
                <c:ptCount val="7"/>
                <c:pt idx="0">
                  <c:v>65</c:v>
                </c:pt>
                <c:pt idx="1">
                  <c:v>102</c:v>
                </c:pt>
                <c:pt idx="2">
                  <c:v>151</c:v>
                </c:pt>
                <c:pt idx="3">
                  <c:v>170</c:v>
                </c:pt>
                <c:pt idx="4">
                  <c:v>186</c:v>
                </c:pt>
                <c:pt idx="5">
                  <c:v>234</c:v>
                </c:pt>
                <c:pt idx="6">
                  <c:v>358</c:v>
                </c:pt>
              </c:numCache>
            </c:numRef>
          </c:val>
          <c:extLst xmlns:c16r2="http://schemas.microsoft.com/office/drawing/2015/06/chart">
            <c:ext xmlns:c16="http://schemas.microsoft.com/office/drawing/2014/chart" uri="{C3380CC4-5D6E-409C-BE32-E72D297353CC}">
              <c16:uniqueId val="{0000000E-EF1E-4F5F-B06E-D87C6ED5A7DD}"/>
            </c:ext>
          </c:extLst>
        </c:ser>
        <c:dLbls>
          <c:showLegendKey val="0"/>
          <c:showVal val="0"/>
          <c:showCatName val="0"/>
          <c:showSerName val="0"/>
          <c:showPercent val="0"/>
          <c:showBubbleSize val="0"/>
        </c:dLbls>
        <c:gapWidth val="150"/>
        <c:overlap val="100"/>
        <c:axId val="338680960"/>
        <c:axId val="338681352"/>
        <c:extLst xmlns:c16r2="http://schemas.microsoft.com/office/drawing/2015/06/chart">
          <c:ext xmlns:c15="http://schemas.microsoft.com/office/drawing/2012/chart" uri="{02D57815-91ED-43cb-92C2-25804820EDAC}">
            <c15:filteredBarSeries>
              <c15:ser>
                <c:idx val="2"/>
                <c:order val="2"/>
                <c:invertIfNegative val="0"/>
                <c:cat>
                  <c:numRef>
                    <c:extLst xmlns:c16r2="http://schemas.microsoft.com/office/drawing/2015/06/chart">
                      <c:ext uri="{02D57815-91ED-43cb-92C2-25804820EDAC}">
                        <c15:formulaRef>
                          <c15:sqref>現役世代重点投資P10!$B$4:$H$4</c15:sqref>
                        </c15:formulaRef>
                      </c:ext>
                    </c:extLst>
                    <c:numCache>
                      <c:formatCode>General</c:formatCode>
                      <c:ptCount val="7"/>
                      <c:pt idx="0">
                        <c:v>2011</c:v>
                      </c:pt>
                      <c:pt idx="1">
                        <c:v>2012</c:v>
                      </c:pt>
                      <c:pt idx="2">
                        <c:v>2013</c:v>
                      </c:pt>
                      <c:pt idx="3">
                        <c:v>2014</c:v>
                      </c:pt>
                      <c:pt idx="4">
                        <c:v>2015</c:v>
                      </c:pt>
                      <c:pt idx="5">
                        <c:v>2016</c:v>
                      </c:pt>
                      <c:pt idx="6">
                        <c:v>2017</c:v>
                      </c:pt>
                    </c:numCache>
                  </c:numRef>
                </c:cat>
                <c:val>
                  <c:numRef>
                    <c:extLst xmlns:c16r2="http://schemas.microsoft.com/office/drawing/2015/06/chart">
                      <c:ext uri="{02D57815-91ED-43cb-92C2-25804820EDAC}">
                        <c15:formulaRef>
                          <c15:sqref>現役世代重点投資P10!$B$7:$H$7</c15:sqref>
                        </c15:formulaRef>
                      </c:ext>
                    </c:extLst>
                    <c:numCache>
                      <c:formatCode>General"億円"</c:formatCode>
                      <c:ptCount val="7"/>
                      <c:pt idx="0">
                        <c:v>67</c:v>
                      </c:pt>
                      <c:pt idx="1">
                        <c:v>159</c:v>
                      </c:pt>
                      <c:pt idx="2">
                        <c:v>225</c:v>
                      </c:pt>
                      <c:pt idx="3">
                        <c:v>270</c:v>
                      </c:pt>
                      <c:pt idx="4">
                        <c:v>330</c:v>
                      </c:pt>
                      <c:pt idx="5">
                        <c:v>395</c:v>
                      </c:pt>
                      <c:pt idx="6">
                        <c:v>483</c:v>
                      </c:pt>
                    </c:numCache>
                  </c:numRef>
                </c:val>
                <c:extLst xmlns:c16r2="http://schemas.microsoft.com/office/drawing/2015/06/chart">
                  <c:ext xmlns:c16="http://schemas.microsoft.com/office/drawing/2014/chart" uri="{C3380CC4-5D6E-409C-BE32-E72D297353CC}">
                    <c16:uniqueId val="{0000000F-EF1E-4F5F-B06E-D87C6ED5A7DD}"/>
                  </c:ext>
                </c:extLst>
              </c15:ser>
            </c15:filteredBarSeries>
          </c:ext>
        </c:extLst>
      </c:barChart>
      <c:catAx>
        <c:axId val="338680960"/>
        <c:scaling>
          <c:orientation val="minMax"/>
        </c:scaling>
        <c:delete val="0"/>
        <c:axPos val="b"/>
        <c:numFmt formatCode="General" sourceLinked="1"/>
        <c:majorTickMark val="out"/>
        <c:minorTickMark val="none"/>
        <c:tickLblPos val="nextTo"/>
        <c:crossAx val="338681352"/>
        <c:crosses val="autoZero"/>
        <c:auto val="1"/>
        <c:lblAlgn val="ctr"/>
        <c:lblOffset val="100"/>
        <c:noMultiLvlLbl val="0"/>
      </c:catAx>
      <c:valAx>
        <c:axId val="338681352"/>
        <c:scaling>
          <c:orientation val="minMax"/>
          <c:max val="500"/>
        </c:scaling>
        <c:delete val="0"/>
        <c:axPos val="l"/>
        <c:title>
          <c:tx>
            <c:rich>
              <a:bodyPr rot="0" vert="horz"/>
              <a:lstStyle/>
              <a:p>
                <a:pPr>
                  <a:defRPr b="0"/>
                </a:pPr>
                <a:r>
                  <a:rPr lang="ja-JP" altLang="en-US" b="0"/>
                  <a:t>（億円）</a:t>
                </a:r>
              </a:p>
            </c:rich>
          </c:tx>
          <c:layout>
            <c:manualLayout>
              <c:xMode val="edge"/>
              <c:yMode val="edge"/>
              <c:x val="3.9168663835273079E-2"/>
              <c:y val="0.13530616174696194"/>
            </c:manualLayout>
          </c:layout>
          <c:overlay val="0"/>
        </c:title>
        <c:numFmt formatCode="General" sourceLinked="0"/>
        <c:majorTickMark val="out"/>
        <c:minorTickMark val="none"/>
        <c:tickLblPos val="nextTo"/>
        <c:crossAx val="338680960"/>
        <c:crosses val="autoZero"/>
        <c:crossBetween val="between"/>
      </c:valAx>
      <c:spPr>
        <a:noFill/>
        <a:ln w="25400">
          <a:noFill/>
        </a:ln>
      </c:spPr>
    </c:plotArea>
    <c:plotVisOnly val="1"/>
    <c:dispBlanksAs val="gap"/>
    <c:showDLblsOverMax val="0"/>
  </c:chart>
  <c:spPr>
    <a:noFill/>
    <a:ln>
      <a:noFill/>
    </a:ln>
  </c:spPr>
  <c:externalData r:id="rId1">
    <c:autoUpdate val="0"/>
  </c:externalData>
  <c:userShapes r:id="rId2"/>
</c:chartSpace>
</file>

<file path=ppt/charts/chart35.xml><?xml version="1.0" encoding="utf-8"?>
<c:chartSpace xmlns:c="http://schemas.openxmlformats.org/drawingml/2006/chart" xmlns:a="http://schemas.openxmlformats.org/drawingml/2006/main" xmlns:r="http://schemas.openxmlformats.org/officeDocument/2006/relationships">
  <c:date1904 val="0"/>
  <c:lang val="ja-JP"/>
  <c:roundedCorners val="0"/>
  <mc:AlternateContent xmlns:mc="http://schemas.openxmlformats.org/markup-compatibility/2006">
    <mc:Choice xmlns:c14="http://schemas.microsoft.com/office/drawing/2007/8/2/chart" Requires="c14">
      <c14:style val="133"/>
    </mc:Choice>
    <mc:Fallback>
      <c:style val="33"/>
    </mc:Fallback>
  </mc:AlternateContent>
  <c:chart>
    <c:autoTitleDeleted val="0"/>
    <c:plotArea>
      <c:layout>
        <c:manualLayout>
          <c:layoutTarget val="inner"/>
          <c:xMode val="edge"/>
          <c:yMode val="edge"/>
          <c:x val="0.12080053086639521"/>
          <c:y val="0.21277134072955645"/>
          <c:w val="0.42106204966993288"/>
          <c:h val="0.61788004113875583"/>
        </c:manualLayout>
      </c:layout>
      <c:pieChart>
        <c:varyColors val="1"/>
        <c:ser>
          <c:idx val="0"/>
          <c:order val="0"/>
          <c:dPt>
            <c:idx val="0"/>
            <c:bubble3D val="0"/>
            <c:spPr>
              <a:solidFill>
                <a:schemeClr val="accent2">
                  <a:lumMod val="20000"/>
                  <a:lumOff val="80000"/>
                </a:schemeClr>
              </a:solidFill>
            </c:spPr>
            <c:extLst xmlns:c16r2="http://schemas.microsoft.com/office/drawing/2015/06/chart">
              <c:ext xmlns:c16="http://schemas.microsoft.com/office/drawing/2014/chart" uri="{C3380CC4-5D6E-409C-BE32-E72D297353CC}">
                <c16:uniqueId val="{00000001-E510-49FA-BBF6-04612DF3094F}"/>
              </c:ext>
            </c:extLst>
          </c:dPt>
          <c:dPt>
            <c:idx val="1"/>
            <c:bubble3D val="0"/>
            <c:spPr>
              <a:solidFill>
                <a:schemeClr val="accent2">
                  <a:lumMod val="40000"/>
                  <a:lumOff val="60000"/>
                </a:schemeClr>
              </a:solidFill>
            </c:spPr>
            <c:extLst xmlns:c16r2="http://schemas.microsoft.com/office/drawing/2015/06/chart">
              <c:ext xmlns:c16="http://schemas.microsoft.com/office/drawing/2014/chart" uri="{C3380CC4-5D6E-409C-BE32-E72D297353CC}">
                <c16:uniqueId val="{00000003-E510-49FA-BBF6-04612DF3094F}"/>
              </c:ext>
            </c:extLst>
          </c:dPt>
          <c:dPt>
            <c:idx val="2"/>
            <c:bubble3D val="0"/>
            <c:spPr>
              <a:solidFill>
                <a:schemeClr val="accent2">
                  <a:lumMod val="60000"/>
                  <a:lumOff val="40000"/>
                </a:schemeClr>
              </a:solidFill>
            </c:spPr>
            <c:extLst xmlns:c16r2="http://schemas.microsoft.com/office/drawing/2015/06/chart">
              <c:ext xmlns:c16="http://schemas.microsoft.com/office/drawing/2014/chart" uri="{C3380CC4-5D6E-409C-BE32-E72D297353CC}">
                <c16:uniqueId val="{00000005-E510-49FA-BBF6-04612DF3094F}"/>
              </c:ext>
            </c:extLst>
          </c:dPt>
          <c:dLbls>
            <c:dLbl>
              <c:idx val="0"/>
              <c:layout>
                <c:manualLayout>
                  <c:x val="-0.12612841491547555"/>
                  <c:y val="0.15207186872671702"/>
                </c:manualLayout>
              </c:layout>
              <c:tx>
                <c:rich>
                  <a:bodyPr wrap="square" lIns="0" tIns="0" rIns="0" bIns="0" anchor="ctr">
                    <a:spAutoFit/>
                  </a:bodyPr>
                  <a:lstStyle/>
                  <a:p>
                    <a:pPr>
                      <a:defRPr sz="900">
                        <a:solidFill>
                          <a:schemeClr val="tx1"/>
                        </a:solidFill>
                        <a:latin typeface="ＭＳ Ｐゴシック" panose="020B0600070205080204" pitchFamily="50" charset="-128"/>
                        <a:ea typeface="ＭＳ Ｐゴシック" panose="020B0600070205080204" pitchFamily="50" charset="-128"/>
                      </a:defRPr>
                    </a:pPr>
                    <a:fld id="{CBC29028-B4EE-4514-8318-0A4134E37A57}" type="CATEGORYNAME">
                      <a:rPr lang="zh-TW" altLang="en-US" sz="900">
                        <a:solidFill>
                          <a:schemeClr val="tx1"/>
                        </a:solidFill>
                        <a:latin typeface="ＭＳ Ｐゴシック" panose="020B0600070205080204" pitchFamily="50" charset="-128"/>
                        <a:ea typeface="ＭＳ Ｐゴシック" panose="020B0600070205080204" pitchFamily="50" charset="-128"/>
                      </a:rPr>
                      <a:pPr>
                        <a:defRPr sz="900">
                          <a:solidFill>
                            <a:schemeClr val="tx1"/>
                          </a:solidFill>
                          <a:latin typeface="ＭＳ Ｐゴシック" panose="020B0600070205080204" pitchFamily="50" charset="-128"/>
                          <a:ea typeface="ＭＳ Ｐゴシック" panose="020B0600070205080204" pitchFamily="50" charset="-128"/>
                        </a:defRPr>
                      </a:pPr>
                      <a:t>[分類名]</a:t>
                    </a:fld>
                    <a:r>
                      <a:rPr lang="en-US" altLang="zh-TW" sz="900" baseline="0" dirty="0">
                        <a:solidFill>
                          <a:schemeClr val="tx1"/>
                        </a:solidFill>
                        <a:latin typeface="ＭＳ Ｐゴシック" panose="020B0600070205080204" pitchFamily="50" charset="-128"/>
                        <a:ea typeface="ＭＳ Ｐゴシック" panose="020B0600070205080204" pitchFamily="50" charset="-128"/>
                      </a:rPr>
                      <a:t>,</a:t>
                    </a:r>
                  </a:p>
                  <a:p>
                    <a:pPr>
                      <a:defRPr sz="900">
                        <a:solidFill>
                          <a:schemeClr val="tx1"/>
                        </a:solidFill>
                        <a:latin typeface="ＭＳ Ｐゴシック" panose="020B0600070205080204" pitchFamily="50" charset="-128"/>
                        <a:ea typeface="ＭＳ Ｐゴシック" panose="020B0600070205080204" pitchFamily="50" charset="-128"/>
                      </a:defRPr>
                    </a:pPr>
                    <a:r>
                      <a:rPr lang="en-US" altLang="zh-TW" sz="900" baseline="0" dirty="0">
                        <a:solidFill>
                          <a:schemeClr val="tx1"/>
                        </a:solidFill>
                        <a:latin typeface="ＭＳ Ｐゴシック" panose="020B0600070205080204" pitchFamily="50" charset="-128"/>
                        <a:ea typeface="ＭＳ Ｐゴシック" panose="020B0600070205080204" pitchFamily="50" charset="-128"/>
                      </a:rPr>
                      <a:t> </a:t>
                    </a:r>
                    <a:fld id="{CD72A997-A446-4262-AEA5-C1A9E4249FB6}" type="VALUE">
                      <a:rPr lang="zh-TW" altLang="en-US" sz="900" baseline="0">
                        <a:solidFill>
                          <a:schemeClr val="tx1"/>
                        </a:solidFill>
                        <a:latin typeface="ＭＳ Ｐゴシック" panose="020B0600070205080204" pitchFamily="50" charset="-128"/>
                        <a:ea typeface="ＭＳ Ｐゴシック" panose="020B0600070205080204" pitchFamily="50" charset="-128"/>
                      </a:rPr>
                      <a:pPr>
                        <a:defRPr sz="900">
                          <a:solidFill>
                            <a:schemeClr val="tx1"/>
                          </a:solidFill>
                          <a:latin typeface="ＭＳ Ｐゴシック" panose="020B0600070205080204" pitchFamily="50" charset="-128"/>
                          <a:ea typeface="ＭＳ Ｐゴシック" panose="020B0600070205080204" pitchFamily="50" charset="-128"/>
                        </a:defRPr>
                      </a:pPr>
                      <a:t>[値]</a:t>
                    </a:fld>
                    <a:endParaRPr lang="en-US" altLang="zh-TW" sz="900" baseline="0" dirty="0">
                      <a:solidFill>
                        <a:schemeClr val="tx1"/>
                      </a:solidFill>
                      <a:latin typeface="ＭＳ Ｐゴシック" panose="020B0600070205080204" pitchFamily="50" charset="-128"/>
                      <a:ea typeface="ＭＳ Ｐゴシック" panose="020B0600070205080204" pitchFamily="50" charset="-128"/>
                    </a:endParaRPr>
                  </a:p>
                </c:rich>
              </c:tx>
              <c:spPr>
                <a:noFill/>
                <a:ln>
                  <a:noFill/>
                </a:ln>
                <a:effectLst/>
              </c:spPr>
              <c:dLblPos val="bestFit"/>
              <c:showLegendKey val="0"/>
              <c:showVal val="1"/>
              <c:showCatName val="1"/>
              <c:showSerName val="0"/>
              <c:showPercent val="0"/>
              <c:showBubbleSize val="0"/>
              <c:extLst xmlns:c16r2="http://schemas.microsoft.com/office/drawing/2015/06/chart">
                <c:ext xmlns:c16="http://schemas.microsoft.com/office/drawing/2014/chart" uri="{C3380CC4-5D6E-409C-BE32-E72D297353CC}">
                  <c16:uniqueId val="{00000001-E510-49FA-BBF6-04612DF3094F}"/>
                </c:ext>
                <c:ext xmlns:c15="http://schemas.microsoft.com/office/drawing/2012/chart" uri="{CE6537A1-D6FC-4f65-9D91-7224C49458BB}">
                  <c15:spPr xmlns:c15="http://schemas.microsoft.com/office/drawing/2012/chart">
                    <a:prstGeom prst="rect">
                      <a:avLst/>
                    </a:prstGeom>
                  </c15:spPr>
                  <c15:dlblFieldTable/>
                  <c15:showDataLabelsRange val="0"/>
                </c:ext>
              </c:extLst>
            </c:dLbl>
            <c:dLbl>
              <c:idx val="1"/>
              <c:layout>
                <c:manualLayout>
                  <c:x val="-0.12005565116123816"/>
                  <c:y val="-0.22327456630079809"/>
                </c:manualLayout>
              </c:layout>
              <c:tx>
                <c:rich>
                  <a:bodyPr wrap="square" lIns="0" tIns="0" rIns="0" bIns="0" anchor="ctr">
                    <a:spAutoFit/>
                  </a:bodyPr>
                  <a:lstStyle/>
                  <a:p>
                    <a:pPr>
                      <a:defRPr sz="900">
                        <a:solidFill>
                          <a:schemeClr val="tx1"/>
                        </a:solidFill>
                        <a:latin typeface="+mn-ea"/>
                        <a:ea typeface="+mn-ea"/>
                      </a:defRPr>
                    </a:pPr>
                    <a:fld id="{6D9516EF-9AAC-4515-A77A-09F8374F5418}" type="CATEGORYNAME">
                      <a:rPr lang="ja-JP" altLang="en-US" sz="900">
                        <a:solidFill>
                          <a:schemeClr val="tx1"/>
                        </a:solidFill>
                        <a:latin typeface="+mn-ea"/>
                        <a:ea typeface="+mn-ea"/>
                      </a:rPr>
                      <a:pPr>
                        <a:defRPr sz="900">
                          <a:solidFill>
                            <a:schemeClr val="tx1"/>
                          </a:solidFill>
                          <a:latin typeface="+mn-ea"/>
                          <a:ea typeface="+mn-ea"/>
                        </a:defRPr>
                      </a:pPr>
                      <a:t>[分類名]</a:t>
                    </a:fld>
                    <a:r>
                      <a:rPr lang="en-US" altLang="ja-JP" sz="900" baseline="0" dirty="0">
                        <a:solidFill>
                          <a:schemeClr val="tx1"/>
                        </a:solidFill>
                        <a:latin typeface="+mn-ea"/>
                        <a:ea typeface="+mn-ea"/>
                      </a:rPr>
                      <a:t>, </a:t>
                    </a:r>
                  </a:p>
                  <a:p>
                    <a:pPr>
                      <a:defRPr sz="900">
                        <a:solidFill>
                          <a:schemeClr val="tx1"/>
                        </a:solidFill>
                        <a:latin typeface="+mn-ea"/>
                        <a:ea typeface="+mn-ea"/>
                      </a:defRPr>
                    </a:pPr>
                    <a:fld id="{AA3FAEEA-9842-47F9-84E6-E6F77A035FA1}" type="VALUE">
                      <a:rPr lang="ja-JP" altLang="en-US" sz="900" baseline="0" smtClean="0">
                        <a:solidFill>
                          <a:schemeClr val="tx1"/>
                        </a:solidFill>
                        <a:latin typeface="+mn-ea"/>
                        <a:ea typeface="+mn-ea"/>
                      </a:rPr>
                      <a:pPr>
                        <a:defRPr sz="900">
                          <a:solidFill>
                            <a:schemeClr val="tx1"/>
                          </a:solidFill>
                          <a:latin typeface="+mn-ea"/>
                          <a:ea typeface="+mn-ea"/>
                        </a:defRPr>
                      </a:pPr>
                      <a:t>[値]</a:t>
                    </a:fld>
                    <a:endParaRPr lang="ja-JP" altLang="en-US"/>
                  </a:p>
                </c:rich>
              </c:tx>
              <c:spPr>
                <a:noFill/>
                <a:ln>
                  <a:noFill/>
                </a:ln>
                <a:effectLst/>
              </c:spPr>
              <c:dLblPos val="bestFit"/>
              <c:showLegendKey val="0"/>
              <c:showVal val="1"/>
              <c:showCatName val="1"/>
              <c:showSerName val="0"/>
              <c:showPercent val="0"/>
              <c:showBubbleSize val="0"/>
              <c:extLst xmlns:c16r2="http://schemas.microsoft.com/office/drawing/2015/06/chart">
                <c:ext xmlns:c16="http://schemas.microsoft.com/office/drawing/2014/chart" uri="{C3380CC4-5D6E-409C-BE32-E72D297353CC}">
                  <c16:uniqueId val="{00000003-E510-49FA-BBF6-04612DF3094F}"/>
                </c:ext>
                <c:ext xmlns:c15="http://schemas.microsoft.com/office/drawing/2012/chart" uri="{CE6537A1-D6FC-4f65-9D91-7224C49458BB}">
                  <c15:spPr xmlns:c15="http://schemas.microsoft.com/office/drawing/2012/chart">
                    <a:prstGeom prst="rect">
                      <a:avLst/>
                    </a:prstGeom>
                  </c15:spPr>
                  <c15:layout>
                    <c:manualLayout>
                      <c:w val="0.17272727272727273"/>
                      <c:h val="0.15750287593494613"/>
                    </c:manualLayout>
                  </c15:layout>
                  <c15:dlblFieldTable/>
                  <c15:showDataLabelsRange val="0"/>
                </c:ext>
              </c:extLst>
            </c:dLbl>
            <c:dLbl>
              <c:idx val="2"/>
              <c:layout>
                <c:manualLayout>
                  <c:x val="0.17957745172943262"/>
                  <c:y val="7.3540977957993345E-2"/>
                </c:manualLayout>
              </c:layout>
              <c:tx>
                <c:rich>
                  <a:bodyPr wrap="square" lIns="38100" tIns="19050" rIns="38100" bIns="19050" anchor="ctr">
                    <a:noAutofit/>
                  </a:bodyPr>
                  <a:lstStyle/>
                  <a:p>
                    <a:pPr>
                      <a:defRPr sz="900">
                        <a:solidFill>
                          <a:schemeClr val="tx1"/>
                        </a:solidFill>
                        <a:latin typeface="ＭＳ Ｐゴシック" panose="020B0600070205080204" pitchFamily="50" charset="-128"/>
                        <a:ea typeface="ＭＳ Ｐゴシック" panose="020B0600070205080204" pitchFamily="50" charset="-128"/>
                      </a:defRPr>
                    </a:pPr>
                    <a:fld id="{3333B5B0-F8BF-43A7-9BC3-09FA7BF2E4BC}" type="CATEGORYNAME">
                      <a:rPr lang="zh-TW" altLang="en-US" sz="900">
                        <a:solidFill>
                          <a:schemeClr val="tx1"/>
                        </a:solidFill>
                        <a:latin typeface="ＭＳ Ｐゴシック" panose="020B0600070205080204" pitchFamily="50" charset="-128"/>
                        <a:ea typeface="ＭＳ Ｐゴシック" panose="020B0600070205080204" pitchFamily="50" charset="-128"/>
                      </a:rPr>
                      <a:pPr>
                        <a:defRPr sz="900">
                          <a:solidFill>
                            <a:schemeClr val="tx1"/>
                          </a:solidFill>
                          <a:latin typeface="ＭＳ Ｐゴシック" panose="020B0600070205080204" pitchFamily="50" charset="-128"/>
                          <a:ea typeface="ＭＳ Ｐゴシック" panose="020B0600070205080204" pitchFamily="50" charset="-128"/>
                        </a:defRPr>
                      </a:pPr>
                      <a:t>[分類名]</a:t>
                    </a:fld>
                    <a:r>
                      <a:rPr lang="en-US" altLang="zh-TW" sz="900" baseline="0" dirty="0">
                        <a:solidFill>
                          <a:schemeClr val="tx1"/>
                        </a:solidFill>
                        <a:latin typeface="ＭＳ Ｐゴシック" panose="020B0600070205080204" pitchFamily="50" charset="-128"/>
                        <a:ea typeface="ＭＳ Ｐゴシック" panose="020B0600070205080204" pitchFamily="50" charset="-128"/>
                      </a:rPr>
                      <a:t>, </a:t>
                    </a:r>
                  </a:p>
                  <a:p>
                    <a:pPr>
                      <a:defRPr sz="900">
                        <a:solidFill>
                          <a:schemeClr val="tx1"/>
                        </a:solidFill>
                        <a:latin typeface="ＭＳ Ｐゴシック" panose="020B0600070205080204" pitchFamily="50" charset="-128"/>
                        <a:ea typeface="ＭＳ Ｐゴシック" panose="020B0600070205080204" pitchFamily="50" charset="-128"/>
                      </a:defRPr>
                    </a:pPr>
                    <a:fld id="{377EA5DE-3CFA-40C9-AE21-222DAE188F76}" type="VALUE">
                      <a:rPr lang="zh-TW" altLang="en-US" sz="900" baseline="0" smtClean="0">
                        <a:solidFill>
                          <a:schemeClr val="tx1"/>
                        </a:solidFill>
                        <a:latin typeface="ＭＳ Ｐゴシック" panose="020B0600070205080204" pitchFamily="50" charset="-128"/>
                        <a:ea typeface="ＭＳ Ｐゴシック" panose="020B0600070205080204" pitchFamily="50" charset="-128"/>
                      </a:rPr>
                      <a:pPr>
                        <a:defRPr sz="900">
                          <a:solidFill>
                            <a:schemeClr val="tx1"/>
                          </a:solidFill>
                          <a:latin typeface="ＭＳ Ｐゴシック" panose="020B0600070205080204" pitchFamily="50" charset="-128"/>
                          <a:ea typeface="ＭＳ Ｐゴシック" panose="020B0600070205080204" pitchFamily="50" charset="-128"/>
                        </a:defRPr>
                      </a:pPr>
                      <a:t>[値]</a:t>
                    </a:fld>
                    <a:endParaRPr lang="ja-JP" altLang="en-US"/>
                  </a:p>
                </c:rich>
              </c:tx>
              <c:spPr>
                <a:noFill/>
                <a:ln>
                  <a:noFill/>
                </a:ln>
                <a:effectLst/>
              </c:spPr>
              <c:dLblPos val="bestFit"/>
              <c:showLegendKey val="0"/>
              <c:showVal val="1"/>
              <c:showCatName val="1"/>
              <c:showSerName val="0"/>
              <c:showPercent val="0"/>
              <c:showBubbleSize val="0"/>
              <c:extLst xmlns:c16r2="http://schemas.microsoft.com/office/drawing/2015/06/chart">
                <c:ext xmlns:c16="http://schemas.microsoft.com/office/drawing/2014/chart" uri="{C3380CC4-5D6E-409C-BE32-E72D297353CC}">
                  <c16:uniqueId val="{00000005-E510-49FA-BBF6-04612DF3094F}"/>
                </c:ext>
                <c:ext xmlns:c15="http://schemas.microsoft.com/office/drawing/2012/chart" uri="{CE6537A1-D6FC-4f65-9D91-7224C49458BB}">
                  <c15:spPr xmlns:c15="http://schemas.microsoft.com/office/drawing/2012/chart">
                    <a:prstGeom prst="rect">
                      <a:avLst/>
                    </a:prstGeom>
                  </c15:spPr>
                  <c15:layout>
                    <c:manualLayout>
                      <c:w val="0.15855295854257379"/>
                      <c:h val="0.26172077130650839"/>
                    </c:manualLayout>
                  </c15:layout>
                  <c15:dlblFieldTable/>
                  <c15:showDataLabelsRange val="0"/>
                </c:ext>
              </c:extLst>
            </c:dLbl>
            <c:spPr>
              <a:noFill/>
              <a:ln>
                <a:noFill/>
              </a:ln>
              <a:effectLst/>
            </c:spPr>
            <c:txPr>
              <a:bodyPr wrap="square" lIns="38100" tIns="19050" rIns="38100" bIns="19050" anchor="ctr">
                <a:spAutoFit/>
              </a:bodyPr>
              <a:lstStyle/>
              <a:p>
                <a:pPr>
                  <a:defRPr>
                    <a:solidFill>
                      <a:schemeClr val="tx1"/>
                    </a:solidFill>
                    <a:latin typeface="+mn-ea"/>
                    <a:ea typeface="+mn-ea"/>
                  </a:defRPr>
                </a:pPr>
                <a:endParaRPr lang="ja-JP"/>
              </a:p>
            </c:txPr>
            <c:dLblPos val="ctr"/>
            <c:showLegendKey val="0"/>
            <c:showVal val="1"/>
            <c:showCatName val="1"/>
            <c:showSerName val="0"/>
            <c:showPercent val="0"/>
            <c:showBubbleSize val="0"/>
            <c:showLeaderLines val="1"/>
            <c:extLst xmlns:c16r2="http://schemas.microsoft.com/office/drawing/2015/06/chart">
              <c:ext xmlns:c15="http://schemas.microsoft.com/office/drawing/2012/chart" uri="{CE6537A1-D6FC-4f65-9D91-7224C49458BB}">
                <c15:spPr xmlns:c15="http://schemas.microsoft.com/office/drawing/2012/chart">
                  <a:prstGeom prst="rect">
                    <a:avLst/>
                  </a:prstGeom>
                </c15:spPr>
              </c:ext>
            </c:extLst>
          </c:dLbls>
          <c:cat>
            <c:strRef>
              <c:f>現役世代重点投資P10!$B$48:$B$56</c:f>
              <c:strCache>
                <c:ptCount val="3"/>
                <c:pt idx="0">
                  <c:v>中学校給食</c:v>
                </c:pt>
                <c:pt idx="1">
                  <c:v>学校ＩＣＴ</c:v>
                </c:pt>
                <c:pt idx="2">
                  <c:v>校長戦略予算等</c:v>
                </c:pt>
              </c:strCache>
              <c:extLst xmlns:c16r2="http://schemas.microsoft.com/office/drawing/2015/06/chart"/>
            </c:strRef>
          </c:cat>
          <c:val>
            <c:numRef>
              <c:f>現役世代重点投資P10!$C$48:$C$56</c:f>
              <c:numCache>
                <c:formatCode>General"億円"</c:formatCode>
                <c:ptCount val="3"/>
                <c:pt idx="0">
                  <c:v>35</c:v>
                </c:pt>
                <c:pt idx="1">
                  <c:v>39</c:v>
                </c:pt>
                <c:pt idx="2">
                  <c:v>51</c:v>
                </c:pt>
              </c:numCache>
              <c:extLst xmlns:c16r2="http://schemas.microsoft.com/office/drawing/2015/06/chart"/>
            </c:numRef>
          </c:val>
          <c:extLst xmlns:c16r2="http://schemas.microsoft.com/office/drawing/2015/06/chart">
            <c:ext xmlns:c16="http://schemas.microsoft.com/office/drawing/2014/chart" uri="{C3380CC4-5D6E-409C-BE32-E72D297353CC}">
              <c16:uniqueId val="{00000006-E510-49FA-BBF6-04612DF3094F}"/>
            </c:ext>
          </c:extLst>
        </c:ser>
        <c:dLbls>
          <c:showLegendKey val="0"/>
          <c:showVal val="1"/>
          <c:showCatName val="0"/>
          <c:showSerName val="0"/>
          <c:showPercent val="0"/>
          <c:showBubbleSize val="0"/>
          <c:showLeaderLines val="1"/>
        </c:dLbls>
        <c:firstSliceAng val="0"/>
      </c:pieChart>
      <c:spPr>
        <a:noFill/>
        <a:ln w="25400">
          <a:noFill/>
        </a:ln>
      </c:spPr>
    </c:plotArea>
    <c:plotVisOnly val="1"/>
    <c:dispBlanksAs val="gap"/>
    <c:showDLblsOverMax val="0"/>
  </c:chart>
  <c:spPr>
    <a:noFill/>
    <a:ln>
      <a:noFill/>
    </a:ln>
  </c:spPr>
  <c:externalData r:id="rId1">
    <c:autoUpdate val="0"/>
  </c:externalData>
</c:chartSpace>
</file>

<file path=ppt/charts/chart36.xml><?xml version="1.0" encoding="utf-8"?>
<c:chartSpace xmlns:c="http://schemas.openxmlformats.org/drawingml/2006/chart" xmlns:a="http://schemas.openxmlformats.org/drawingml/2006/main" xmlns:r="http://schemas.openxmlformats.org/officeDocument/2006/relationships">
  <c:date1904 val="0"/>
  <c:lang val="ja-JP"/>
  <c:roundedCorners val="0"/>
  <mc:AlternateContent xmlns:mc="http://schemas.openxmlformats.org/markup-compatibility/2006">
    <mc:Choice xmlns:c14="http://schemas.microsoft.com/office/drawing/2007/8/2/chart" Requires="c14">
      <c14:style val="133"/>
    </mc:Choice>
    <mc:Fallback>
      <c:style val="33"/>
    </mc:Fallback>
  </mc:AlternateContent>
  <c:chart>
    <c:autoTitleDeleted val="0"/>
    <c:plotArea>
      <c:layout>
        <c:manualLayout>
          <c:layoutTarget val="inner"/>
          <c:xMode val="edge"/>
          <c:yMode val="edge"/>
          <c:x val="0.12080053086639521"/>
          <c:y val="0.21277134072955645"/>
          <c:w val="0.42106204966993288"/>
          <c:h val="0.61788004113875583"/>
        </c:manualLayout>
      </c:layout>
      <c:pieChart>
        <c:varyColors val="1"/>
        <c:ser>
          <c:idx val="0"/>
          <c:order val="0"/>
          <c:dPt>
            <c:idx val="0"/>
            <c:bubble3D val="0"/>
            <c:spPr>
              <a:solidFill>
                <a:schemeClr val="accent5">
                  <a:lumMod val="20000"/>
                  <a:lumOff val="80000"/>
                </a:schemeClr>
              </a:solidFill>
            </c:spPr>
            <c:extLst xmlns:c16r2="http://schemas.microsoft.com/office/drawing/2015/06/chart">
              <c:ext xmlns:c16="http://schemas.microsoft.com/office/drawing/2014/chart" uri="{C3380CC4-5D6E-409C-BE32-E72D297353CC}">
                <c16:uniqueId val="{00000001-3A9B-41DA-B757-45CB60E290EC}"/>
              </c:ext>
            </c:extLst>
          </c:dPt>
          <c:dPt>
            <c:idx val="1"/>
            <c:bubble3D val="0"/>
            <c:spPr>
              <a:solidFill>
                <a:schemeClr val="accent5">
                  <a:lumMod val="60000"/>
                  <a:lumOff val="40000"/>
                </a:schemeClr>
              </a:solidFill>
            </c:spPr>
            <c:extLst xmlns:c16r2="http://schemas.microsoft.com/office/drawing/2015/06/chart">
              <c:ext xmlns:c16="http://schemas.microsoft.com/office/drawing/2014/chart" uri="{C3380CC4-5D6E-409C-BE32-E72D297353CC}">
                <c16:uniqueId val="{00000003-3A9B-41DA-B757-45CB60E290EC}"/>
              </c:ext>
            </c:extLst>
          </c:dPt>
          <c:dPt>
            <c:idx val="2"/>
            <c:bubble3D val="0"/>
            <c:spPr>
              <a:solidFill>
                <a:schemeClr val="tx2">
                  <a:lumMod val="40000"/>
                  <a:lumOff val="60000"/>
                </a:schemeClr>
              </a:solidFill>
            </c:spPr>
            <c:extLst xmlns:c16r2="http://schemas.microsoft.com/office/drawing/2015/06/chart">
              <c:ext xmlns:c16="http://schemas.microsoft.com/office/drawing/2014/chart" uri="{C3380CC4-5D6E-409C-BE32-E72D297353CC}">
                <c16:uniqueId val="{00000005-3A9B-41DA-B757-45CB60E290EC}"/>
              </c:ext>
            </c:extLst>
          </c:dPt>
          <c:dPt>
            <c:idx val="3"/>
            <c:bubble3D val="0"/>
            <c:spPr>
              <a:solidFill>
                <a:schemeClr val="tx2">
                  <a:lumMod val="60000"/>
                  <a:lumOff val="40000"/>
                </a:schemeClr>
              </a:solidFill>
            </c:spPr>
            <c:extLst xmlns:c16r2="http://schemas.microsoft.com/office/drawing/2015/06/chart">
              <c:ext xmlns:c16="http://schemas.microsoft.com/office/drawing/2014/chart" uri="{C3380CC4-5D6E-409C-BE32-E72D297353CC}">
                <c16:uniqueId val="{00000007-3A9B-41DA-B757-45CB60E290EC}"/>
              </c:ext>
            </c:extLst>
          </c:dPt>
          <c:dPt>
            <c:idx val="4"/>
            <c:bubble3D val="0"/>
            <c:spPr>
              <a:solidFill>
                <a:schemeClr val="accent3">
                  <a:lumMod val="20000"/>
                  <a:lumOff val="80000"/>
                </a:schemeClr>
              </a:solidFill>
            </c:spPr>
            <c:extLst xmlns:c16r2="http://schemas.microsoft.com/office/drawing/2015/06/chart">
              <c:ext xmlns:c16="http://schemas.microsoft.com/office/drawing/2014/chart" uri="{C3380CC4-5D6E-409C-BE32-E72D297353CC}">
                <c16:uniqueId val="{00000009-3A9B-41DA-B757-45CB60E290EC}"/>
              </c:ext>
            </c:extLst>
          </c:dPt>
          <c:dPt>
            <c:idx val="5"/>
            <c:bubble3D val="0"/>
            <c:spPr>
              <a:solidFill>
                <a:schemeClr val="accent2">
                  <a:lumMod val="40000"/>
                  <a:lumOff val="60000"/>
                </a:schemeClr>
              </a:solidFill>
            </c:spPr>
            <c:extLst xmlns:c16r2="http://schemas.microsoft.com/office/drawing/2015/06/chart">
              <c:ext xmlns:c16="http://schemas.microsoft.com/office/drawing/2014/chart" uri="{C3380CC4-5D6E-409C-BE32-E72D297353CC}">
                <c16:uniqueId val="{0000000B-3A9B-41DA-B757-45CB60E290EC}"/>
              </c:ext>
            </c:extLst>
          </c:dPt>
          <c:dLbls>
            <c:dLbl>
              <c:idx val="0"/>
              <c:layout>
                <c:manualLayout>
                  <c:x val="2.1473067549463584E-2"/>
                  <c:y val="2.9055239895574632E-2"/>
                </c:manualLayout>
              </c:layout>
              <c:tx>
                <c:rich>
                  <a:bodyPr vertOverflow="overflow" horzOverflow="overflow" wrap="square" lIns="38100" tIns="19050" rIns="38100" bIns="19050" anchor="ctr">
                    <a:noAutofit/>
                  </a:bodyPr>
                  <a:lstStyle/>
                  <a:p>
                    <a:pPr>
                      <a:defRPr sz="900">
                        <a:solidFill>
                          <a:schemeClr val="tx1"/>
                        </a:solidFill>
                        <a:latin typeface="ＭＳ Ｐゴシック" panose="020B0600070205080204" pitchFamily="50" charset="-128"/>
                        <a:ea typeface="ＭＳ Ｐゴシック" panose="020B0600070205080204" pitchFamily="50" charset="-128"/>
                      </a:defRPr>
                    </a:pPr>
                    <a:r>
                      <a:rPr lang="zh-TW" altLang="en-US" baseline="0" dirty="0" smtClean="0"/>
                      <a:t>妊産婦健康診査</a:t>
                    </a:r>
                    <a:r>
                      <a:rPr lang="en-US" altLang="zh-TW" baseline="0" dirty="0" smtClean="0"/>
                      <a:t>, 23</a:t>
                    </a:r>
                    <a:r>
                      <a:rPr lang="zh-TW" altLang="en-US" baseline="0" dirty="0" smtClean="0"/>
                      <a:t>億円</a:t>
                    </a:r>
                  </a:p>
                </c:rich>
              </c:tx>
              <c:spPr>
                <a:noFill/>
                <a:ln>
                  <a:noFill/>
                </a:ln>
                <a:effectLst/>
              </c:spPr>
              <c:dLblPos val="bestFit"/>
              <c:showLegendKey val="0"/>
              <c:showVal val="1"/>
              <c:showCatName val="1"/>
              <c:showSerName val="0"/>
              <c:showPercent val="0"/>
              <c:showBubbleSize val="0"/>
              <c:extLst>
                <c:ext xmlns:c15="http://schemas.microsoft.com/office/drawing/2012/chart" uri="{CE6537A1-D6FC-4f65-9D91-7224C49458BB}">
                  <c15:spPr xmlns:c15="http://schemas.microsoft.com/office/drawing/2012/chart">
                    <a:prstGeom prst="rect">
                      <a:avLst/>
                    </a:prstGeom>
                  </c15:spPr>
                  <c15:layout>
                    <c:manualLayout>
                      <c:w val="0.22584023236055403"/>
                      <c:h val="0.14960841238297065"/>
                    </c:manualLayout>
                  </c15:layout>
                </c:ext>
              </c:extLst>
            </c:dLbl>
            <c:dLbl>
              <c:idx val="1"/>
              <c:layout>
                <c:manualLayout>
                  <c:x val="-0.15457332532124313"/>
                  <c:y val="0.1202011260870756"/>
                </c:manualLayout>
              </c:layout>
              <c:spPr>
                <a:noFill/>
                <a:ln>
                  <a:noFill/>
                </a:ln>
                <a:effectLst/>
              </c:spPr>
              <c:txPr>
                <a:bodyPr wrap="square" lIns="0" tIns="0" rIns="0" bIns="0" anchor="ctr">
                  <a:noAutofit/>
                </a:bodyPr>
                <a:lstStyle/>
                <a:p>
                  <a:pPr>
                    <a:defRPr sz="900">
                      <a:solidFill>
                        <a:schemeClr val="tx1"/>
                      </a:solidFill>
                      <a:latin typeface="+mn-ea"/>
                      <a:ea typeface="+mn-ea"/>
                    </a:defRPr>
                  </a:pPr>
                  <a:endParaRPr lang="ja-JP"/>
                </a:p>
              </c:txPr>
              <c:dLblPos val="bestFit"/>
              <c:showLegendKey val="0"/>
              <c:showVal val="1"/>
              <c:showCatName val="1"/>
              <c:showSerName val="0"/>
              <c:showPercent val="0"/>
              <c:showBubbleSize val="0"/>
              <c:extLst xmlns:c16r2="http://schemas.microsoft.com/office/drawing/2015/06/chart">
                <c:ext xmlns:c16="http://schemas.microsoft.com/office/drawing/2014/chart" uri="{C3380CC4-5D6E-409C-BE32-E72D297353CC}">
                  <c16:uniqueId val="{00000003-3A9B-41DA-B757-45CB60E290EC}"/>
                </c:ext>
                <c:ext xmlns:c15="http://schemas.microsoft.com/office/drawing/2012/chart" uri="{CE6537A1-D6FC-4f65-9D91-7224C49458BB}">
                  <c15:spPr xmlns:c15="http://schemas.microsoft.com/office/drawing/2012/chart">
                    <a:prstGeom prst="rect">
                      <a:avLst/>
                    </a:prstGeom>
                  </c15:spPr>
                  <c15:layout>
                    <c:manualLayout>
                      <c:w val="0.21818181818181814"/>
                      <c:h val="0.23093009232927211"/>
                    </c:manualLayout>
                  </c15:layout>
                </c:ext>
              </c:extLst>
            </c:dLbl>
            <c:dLbl>
              <c:idx val="2"/>
              <c:layout>
                <c:manualLayout>
                  <c:x val="8.2964646464646463E-2"/>
                  <c:y val="-0.21339480065173605"/>
                </c:manualLayout>
              </c:layout>
              <c:spPr>
                <a:noFill/>
                <a:ln>
                  <a:noFill/>
                </a:ln>
                <a:effectLst/>
              </c:spPr>
              <c:txPr>
                <a:bodyPr wrap="square" lIns="0" tIns="0" rIns="0" bIns="0" anchor="ctr">
                  <a:spAutoFit/>
                </a:bodyPr>
                <a:lstStyle/>
                <a:p>
                  <a:pPr>
                    <a:defRPr sz="900">
                      <a:solidFill>
                        <a:schemeClr val="tx1"/>
                      </a:solidFill>
                      <a:latin typeface="ＭＳ Ｐゴシック" panose="020B0600070205080204" pitchFamily="50" charset="-128"/>
                      <a:ea typeface="ＭＳ Ｐゴシック" panose="020B0600070205080204" pitchFamily="50" charset="-128"/>
                    </a:defRPr>
                  </a:pPr>
                  <a:endParaRPr lang="ja-JP"/>
                </a:p>
              </c:txPr>
              <c:dLblPos val="bestFit"/>
              <c:showLegendKey val="0"/>
              <c:showVal val="1"/>
              <c:showCatName val="1"/>
              <c:showSerName val="0"/>
              <c:showPercent val="0"/>
              <c:showBubbleSize val="0"/>
              <c:extLst xmlns:c16r2="http://schemas.microsoft.com/office/drawing/2015/06/chart">
                <c:ext xmlns:c16="http://schemas.microsoft.com/office/drawing/2014/chart" uri="{C3380CC4-5D6E-409C-BE32-E72D297353CC}">
                  <c16:uniqueId val="{00000005-3A9B-41DA-B757-45CB60E290EC}"/>
                </c:ext>
                <c:ext xmlns:c15="http://schemas.microsoft.com/office/drawing/2012/chart" uri="{CE6537A1-D6FC-4f65-9D91-7224C49458BB}">
                  <c15:spPr xmlns:c15="http://schemas.microsoft.com/office/drawing/2012/chart">
                    <a:prstGeom prst="rect">
                      <a:avLst/>
                    </a:prstGeom>
                  </c15:spPr>
                  <c15:layout>
                    <c:manualLayout>
                      <c:w val="0.15454545454545454"/>
                      <c:h val="0.2138827473838614"/>
                    </c:manualLayout>
                  </c15:layout>
                </c:ext>
              </c:extLst>
            </c:dLbl>
            <c:dLbl>
              <c:idx val="3"/>
              <c:layout>
                <c:manualLayout>
                  <c:x val="2.0311666436150237E-2"/>
                  <c:y val="2.6330383723095849E-2"/>
                </c:manualLayout>
              </c:layout>
              <c:tx>
                <c:rich>
                  <a:bodyPr vertOverflow="overflow" horzOverflow="overflow" wrap="square" lIns="0" tIns="0" rIns="0" bIns="0" anchor="ctr">
                    <a:noAutofit/>
                  </a:bodyPr>
                  <a:lstStyle/>
                  <a:p>
                    <a:pPr>
                      <a:defRPr sz="900">
                        <a:solidFill>
                          <a:schemeClr val="tx1"/>
                        </a:solidFill>
                        <a:latin typeface="ＭＳ Ｐゴシック" panose="020B0600070205080204" pitchFamily="50" charset="-128"/>
                        <a:ea typeface="ＭＳ Ｐゴシック" panose="020B0600070205080204" pitchFamily="50" charset="-128"/>
                      </a:defRPr>
                    </a:pPr>
                    <a:fld id="{75C5F3DE-427A-4648-AB96-E03E4A9CBCA1}" type="CATEGORYNAME">
                      <a:rPr lang="zh-TW" altLang="en-US" sz="900">
                        <a:solidFill>
                          <a:schemeClr val="tx1"/>
                        </a:solidFill>
                        <a:latin typeface="ＭＳ Ｐゴシック" panose="020B0600070205080204" pitchFamily="50" charset="-128"/>
                        <a:ea typeface="ＭＳ Ｐゴシック" panose="020B0600070205080204" pitchFamily="50" charset="-128"/>
                      </a:rPr>
                      <a:pPr>
                        <a:defRPr sz="900">
                          <a:solidFill>
                            <a:schemeClr val="tx1"/>
                          </a:solidFill>
                          <a:latin typeface="ＭＳ Ｐゴシック" panose="020B0600070205080204" pitchFamily="50" charset="-128"/>
                          <a:ea typeface="ＭＳ Ｐゴシック" panose="020B0600070205080204" pitchFamily="50" charset="-128"/>
                        </a:defRPr>
                      </a:pPr>
                      <a:t>[分類名]</a:t>
                    </a:fld>
                    <a:r>
                      <a:rPr lang="en-US" altLang="zh-TW" sz="900" baseline="0" dirty="0">
                        <a:solidFill>
                          <a:schemeClr val="tx1"/>
                        </a:solidFill>
                        <a:latin typeface="ＭＳ Ｐゴシック" panose="020B0600070205080204" pitchFamily="50" charset="-128"/>
                        <a:ea typeface="ＭＳ Ｐゴシック" panose="020B0600070205080204" pitchFamily="50" charset="-128"/>
                      </a:rPr>
                      <a:t>,</a:t>
                    </a:r>
                  </a:p>
                  <a:p>
                    <a:pPr>
                      <a:defRPr sz="900">
                        <a:solidFill>
                          <a:schemeClr val="tx1"/>
                        </a:solidFill>
                        <a:latin typeface="ＭＳ Ｐゴシック" panose="020B0600070205080204" pitchFamily="50" charset="-128"/>
                        <a:ea typeface="ＭＳ Ｐゴシック" panose="020B0600070205080204" pitchFamily="50" charset="-128"/>
                      </a:defRPr>
                    </a:pPr>
                    <a:r>
                      <a:rPr lang="en-US" altLang="zh-TW" sz="900" baseline="0" dirty="0">
                        <a:solidFill>
                          <a:schemeClr val="tx1"/>
                        </a:solidFill>
                        <a:latin typeface="ＭＳ Ｐゴシック" panose="020B0600070205080204" pitchFamily="50" charset="-128"/>
                        <a:ea typeface="ＭＳ Ｐゴシック" panose="020B0600070205080204" pitchFamily="50" charset="-128"/>
                      </a:rPr>
                      <a:t> </a:t>
                    </a:r>
                    <a:fld id="{E516FA00-0D42-46CE-9547-9ED99A269F33}" type="VALUE">
                      <a:rPr lang="zh-TW" altLang="en-US" sz="900" baseline="0">
                        <a:solidFill>
                          <a:schemeClr val="tx1"/>
                        </a:solidFill>
                        <a:latin typeface="ＭＳ Ｐゴシック" panose="020B0600070205080204" pitchFamily="50" charset="-128"/>
                        <a:ea typeface="ＭＳ Ｐゴシック" panose="020B0600070205080204" pitchFamily="50" charset="-128"/>
                      </a:rPr>
                      <a:pPr>
                        <a:defRPr sz="900">
                          <a:solidFill>
                            <a:schemeClr val="tx1"/>
                          </a:solidFill>
                          <a:latin typeface="ＭＳ Ｐゴシック" panose="020B0600070205080204" pitchFamily="50" charset="-128"/>
                          <a:ea typeface="ＭＳ Ｐゴシック" panose="020B0600070205080204" pitchFamily="50" charset="-128"/>
                        </a:defRPr>
                      </a:pPr>
                      <a:t>[値]</a:t>
                    </a:fld>
                    <a:endParaRPr lang="en-US" altLang="zh-TW" sz="900" baseline="0" dirty="0">
                      <a:solidFill>
                        <a:schemeClr val="tx1"/>
                      </a:solidFill>
                      <a:latin typeface="ＭＳ Ｐゴシック" panose="020B0600070205080204" pitchFamily="50" charset="-128"/>
                      <a:ea typeface="ＭＳ Ｐゴシック" panose="020B0600070205080204" pitchFamily="50" charset="-128"/>
                    </a:endParaRPr>
                  </a:p>
                </c:rich>
              </c:tx>
              <c:spPr>
                <a:noFill/>
                <a:ln>
                  <a:noFill/>
                </a:ln>
                <a:effectLst/>
              </c:spPr>
              <c:dLblPos val="bestFit"/>
              <c:showLegendKey val="0"/>
              <c:showVal val="1"/>
              <c:showCatName val="1"/>
              <c:showSerName val="0"/>
              <c:showPercent val="0"/>
              <c:showBubbleSize val="0"/>
              <c:extLst xmlns:c16r2="http://schemas.microsoft.com/office/drawing/2015/06/chart">
                <c:ext xmlns:c16="http://schemas.microsoft.com/office/drawing/2014/chart" uri="{C3380CC4-5D6E-409C-BE32-E72D297353CC}">
                  <c16:uniqueId val="{00000007-3A9B-41DA-B757-45CB60E290EC}"/>
                </c:ext>
                <c:ext xmlns:c15="http://schemas.microsoft.com/office/drawing/2012/chart" uri="{CE6537A1-D6FC-4f65-9D91-7224C49458BB}">
                  <c15:spPr xmlns:c15="http://schemas.microsoft.com/office/drawing/2012/chart">
                    <a:prstGeom prst="rect">
                      <a:avLst/>
                    </a:prstGeom>
                  </c15:spPr>
                  <c15:layout>
                    <c:manualLayout>
                      <c:w val="0.11981906107367962"/>
                      <c:h val="0.11920473762737849"/>
                    </c:manualLayout>
                  </c15:layout>
                  <c15:dlblFieldTable/>
                  <c15:showDataLabelsRange val="0"/>
                </c:ext>
              </c:extLst>
            </c:dLbl>
            <c:dLbl>
              <c:idx val="4"/>
              <c:layout>
                <c:manualLayout>
                  <c:x val="-4.0895259923732028E-3"/>
                  <c:y val="7.6847695832177085E-2"/>
                </c:manualLayout>
              </c:layout>
              <c:spPr>
                <a:noFill/>
                <a:ln>
                  <a:noFill/>
                </a:ln>
                <a:effectLst/>
              </c:spPr>
              <c:txPr>
                <a:bodyPr wrap="square" lIns="38100" tIns="19050" rIns="38100" bIns="19050" anchor="ctr">
                  <a:noAutofit/>
                </a:bodyPr>
                <a:lstStyle/>
                <a:p>
                  <a:pPr>
                    <a:defRPr sz="900">
                      <a:solidFill>
                        <a:schemeClr val="tx1"/>
                      </a:solidFill>
                      <a:latin typeface="ＭＳ Ｐゴシック" panose="020B0600070205080204" pitchFamily="50" charset="-128"/>
                      <a:ea typeface="ＭＳ Ｐゴシック" panose="020B0600070205080204" pitchFamily="50" charset="-128"/>
                    </a:defRPr>
                  </a:pPr>
                  <a:endParaRPr lang="ja-JP"/>
                </a:p>
              </c:txPr>
              <c:dLblPos val="bestFit"/>
              <c:showLegendKey val="0"/>
              <c:showVal val="1"/>
              <c:showCatName val="1"/>
              <c:showSerName val="0"/>
              <c:showPercent val="0"/>
              <c:showBubbleSize val="0"/>
              <c:extLst xmlns:c16r2="http://schemas.microsoft.com/office/drawing/2015/06/chart">
                <c:ext xmlns:c16="http://schemas.microsoft.com/office/drawing/2014/chart" uri="{C3380CC4-5D6E-409C-BE32-E72D297353CC}">
                  <c16:uniqueId val="{00000009-3A9B-41DA-B757-45CB60E290EC}"/>
                </c:ext>
                <c:ext xmlns:c15="http://schemas.microsoft.com/office/drawing/2012/chart" uri="{CE6537A1-D6FC-4f65-9D91-7224C49458BB}">
                  <c15:spPr xmlns:c15="http://schemas.microsoft.com/office/drawing/2012/chart">
                    <a:prstGeom prst="rect">
                      <a:avLst/>
                    </a:prstGeom>
                  </c15:spPr>
                  <c15:layout>
                    <c:manualLayout>
                      <c:w val="0.20909090909090908"/>
                      <c:h val="0.20013941335203583"/>
                    </c:manualLayout>
                  </c15:layout>
                </c:ext>
              </c:extLst>
            </c:dLbl>
            <c:dLbl>
              <c:idx val="5"/>
              <c:layout>
                <c:manualLayout>
                  <c:x val="-8.3723647033253676E-2"/>
                  <c:y val="-4.6565763532596907E-2"/>
                </c:manualLayout>
              </c:layout>
              <c:tx>
                <c:rich>
                  <a:bodyPr wrap="square" lIns="38100" tIns="19050" rIns="38100" bIns="19050" anchor="ctr">
                    <a:spAutoFit/>
                  </a:bodyPr>
                  <a:lstStyle/>
                  <a:p>
                    <a:pPr>
                      <a:defRPr sz="900" strike="noStrike">
                        <a:solidFill>
                          <a:schemeClr val="tx1"/>
                        </a:solidFill>
                        <a:latin typeface="+mn-ea"/>
                        <a:ea typeface="+mn-ea"/>
                      </a:defRPr>
                    </a:pPr>
                    <a:fld id="{11BAC3D2-5E8D-4319-8046-86B1E404A9BC}" type="CATEGORYNAME">
                      <a:rPr lang="ja-JP" altLang="en-US"/>
                      <a:pPr>
                        <a:defRPr sz="900" strike="noStrike">
                          <a:solidFill>
                            <a:schemeClr val="tx1"/>
                          </a:solidFill>
                          <a:latin typeface="+mn-ea"/>
                          <a:ea typeface="+mn-ea"/>
                        </a:defRPr>
                      </a:pPr>
                      <a:t>[分類名]</a:t>
                    </a:fld>
                    <a:r>
                      <a:rPr lang="en-US" altLang="ja-JP" baseline="0" dirty="0"/>
                      <a:t>, </a:t>
                    </a:r>
                    <a:r>
                      <a:rPr lang="en-US" altLang="ja-JP" baseline="0" dirty="0" smtClean="0"/>
                      <a:t>2</a:t>
                    </a:r>
                    <a:r>
                      <a:rPr lang="ja-JP" altLang="en-US" baseline="0" dirty="0" smtClean="0"/>
                      <a:t>億円</a:t>
                    </a:r>
                  </a:p>
                </c:rich>
              </c:tx>
              <c:spPr>
                <a:noFill/>
                <a:ln>
                  <a:noFill/>
                </a:ln>
                <a:effectLst/>
              </c:spPr>
              <c:dLblPos val="bestFit"/>
              <c:showLegendKey val="0"/>
              <c:showVal val="1"/>
              <c:showCatName val="1"/>
              <c:showSerName val="0"/>
              <c:showPercent val="0"/>
              <c:showBubbleSize val="0"/>
              <c:extLst xmlns:c16r2="http://schemas.microsoft.com/office/drawing/2015/06/chart">
                <c:ext xmlns:c16="http://schemas.microsoft.com/office/drawing/2014/chart" uri="{C3380CC4-5D6E-409C-BE32-E72D297353CC}">
                  <c16:uniqueId val="{0000000B-3A9B-41DA-B757-45CB60E290EC}"/>
                </c:ext>
                <c:ext xmlns:c15="http://schemas.microsoft.com/office/drawing/2012/chart" uri="{CE6537A1-D6FC-4f65-9D91-7224C49458BB}">
                  <c15:spPr xmlns:c15="http://schemas.microsoft.com/office/drawing/2012/chart">
                    <a:prstGeom prst="rect">
                      <a:avLst/>
                    </a:prstGeom>
                  </c15:spPr>
                  <c15:dlblFieldTable/>
                  <c15:showDataLabelsRange val="0"/>
                </c:ext>
              </c:extLst>
            </c:dLbl>
            <c:spPr>
              <a:noFill/>
              <a:ln>
                <a:noFill/>
              </a:ln>
              <a:effectLst/>
            </c:spPr>
            <c:txPr>
              <a:bodyPr wrap="square" lIns="38100" tIns="19050" rIns="38100" bIns="19050" anchor="ctr">
                <a:spAutoFit/>
              </a:bodyPr>
              <a:lstStyle/>
              <a:p>
                <a:pPr>
                  <a:defRPr>
                    <a:solidFill>
                      <a:schemeClr val="tx1"/>
                    </a:solidFill>
                    <a:latin typeface="+mn-ea"/>
                    <a:ea typeface="+mn-ea"/>
                  </a:defRPr>
                </a:pPr>
                <a:endParaRPr lang="ja-JP"/>
              </a:p>
            </c:txPr>
            <c:dLblPos val="ctr"/>
            <c:showLegendKey val="0"/>
            <c:showVal val="1"/>
            <c:showCatName val="1"/>
            <c:showSerName val="0"/>
            <c:showPercent val="0"/>
            <c:showBubbleSize val="0"/>
            <c:showLeaderLines val="1"/>
            <c:extLst xmlns:c16r2="http://schemas.microsoft.com/office/drawing/2015/06/chart">
              <c:ext xmlns:c15="http://schemas.microsoft.com/office/drawing/2012/chart" uri="{CE6537A1-D6FC-4f65-9D91-7224C49458BB}">
                <c15:spPr xmlns:c15="http://schemas.microsoft.com/office/drawing/2012/chart">
                  <a:prstGeom prst="rect">
                    <a:avLst/>
                  </a:prstGeom>
                </c15:spPr>
              </c:ext>
            </c:extLst>
          </c:dLbls>
          <c:cat>
            <c:strRef>
              <c:f>現役世代重点投資P10!$B$48:$B$56</c:f>
              <c:strCache>
                <c:ptCount val="6"/>
                <c:pt idx="0">
                  <c:v>妊婦健康診査</c:v>
                </c:pt>
                <c:pt idx="1">
                  <c:v>こども医療助成</c:v>
                </c:pt>
                <c:pt idx="2">
                  <c:v>待機児童解消等
</c:v>
                </c:pt>
                <c:pt idx="3">
                  <c:v>塾代助成</c:v>
                </c:pt>
                <c:pt idx="4">
                  <c:v>幼児教育無償化</c:v>
                </c:pt>
                <c:pt idx="5">
                  <c:v>こどもの貧困対策</c:v>
                </c:pt>
              </c:strCache>
              <c:extLst xmlns:c16r2="http://schemas.microsoft.com/office/drawing/2015/06/chart"/>
            </c:strRef>
          </c:cat>
          <c:val>
            <c:numRef>
              <c:f>現役世代重点投資P10!$C$48:$C$56</c:f>
              <c:numCache>
                <c:formatCode>General"億円"</c:formatCode>
                <c:ptCount val="6"/>
                <c:pt idx="0">
                  <c:v>24</c:v>
                </c:pt>
                <c:pt idx="1">
                  <c:v>82</c:v>
                </c:pt>
                <c:pt idx="2">
                  <c:v>171</c:v>
                </c:pt>
                <c:pt idx="3">
                  <c:v>25</c:v>
                </c:pt>
                <c:pt idx="4">
                  <c:v>55</c:v>
                </c:pt>
                <c:pt idx="5">
                  <c:v>1</c:v>
                </c:pt>
              </c:numCache>
              <c:extLst xmlns:c16r2="http://schemas.microsoft.com/office/drawing/2015/06/chart"/>
            </c:numRef>
          </c:val>
          <c:extLst xmlns:c16r2="http://schemas.microsoft.com/office/drawing/2015/06/chart">
            <c:ext xmlns:c16="http://schemas.microsoft.com/office/drawing/2014/chart" uri="{C3380CC4-5D6E-409C-BE32-E72D297353CC}">
              <c16:uniqueId val="{0000000C-3A9B-41DA-B757-45CB60E290EC}"/>
            </c:ext>
          </c:extLst>
        </c:ser>
        <c:dLbls>
          <c:showLegendKey val="0"/>
          <c:showVal val="1"/>
          <c:showCatName val="0"/>
          <c:showSerName val="0"/>
          <c:showPercent val="0"/>
          <c:showBubbleSize val="0"/>
          <c:showLeaderLines val="1"/>
        </c:dLbls>
        <c:firstSliceAng val="0"/>
      </c:pieChart>
      <c:spPr>
        <a:noFill/>
        <a:ln w="25400">
          <a:noFill/>
        </a:ln>
      </c:spPr>
    </c:plotArea>
    <c:plotVisOnly val="1"/>
    <c:dispBlanksAs val="gap"/>
    <c:showDLblsOverMax val="0"/>
  </c:chart>
  <c:spPr>
    <a:noFill/>
    <a:ln>
      <a:noFill/>
    </a:ln>
  </c:spPr>
  <c:externalData r:id="rId1">
    <c:autoUpdate val="0"/>
  </c:externalData>
</c:chartSpace>
</file>

<file path=ppt/charts/chart37.xml><?xml version="1.0" encoding="utf-8"?>
<c:chartSpace xmlns:c="http://schemas.openxmlformats.org/drawingml/2006/chart" xmlns:a="http://schemas.openxmlformats.org/drawingml/2006/main" xmlns:r="http://schemas.openxmlformats.org/officeDocument/2006/relationships">
  <c:date1904 val="0"/>
  <c:lang val="ja-JP"/>
  <c:roundedCorners val="0"/>
  <mc:AlternateContent xmlns:mc="http://schemas.openxmlformats.org/markup-compatibility/2006">
    <mc:Choice xmlns:c14="http://schemas.microsoft.com/office/drawing/2007/8/2/chart" Requires="c14">
      <c14:style val="101"/>
    </mc:Choice>
    <mc:Fallback>
      <c:style val="1"/>
    </mc:Fallback>
  </mc:AlternateContent>
  <c:chart>
    <c:title>
      <c:tx>
        <c:rich>
          <a:bodyPr/>
          <a:lstStyle/>
          <a:p>
            <a:pPr>
              <a:defRPr sz="1400" b="0"/>
            </a:pPr>
            <a:r>
              <a:rPr lang="ja-JP" altLang="en-US" sz="1400" b="0"/>
              <a:t>市債残高と市債発行額、公共事業費</a:t>
            </a:r>
            <a:endParaRPr lang="en-US" altLang="ja-JP" sz="1400" b="0"/>
          </a:p>
          <a:p>
            <a:pPr>
              <a:defRPr sz="1400" b="0"/>
            </a:pPr>
            <a:r>
              <a:rPr lang="ja-JP" altLang="en-US" sz="1400" b="0"/>
              <a:t>（一般会計決算額）</a:t>
            </a:r>
          </a:p>
        </c:rich>
      </c:tx>
      <c:overlay val="0"/>
    </c:title>
    <c:autoTitleDeleted val="0"/>
    <c:plotArea>
      <c:layout>
        <c:manualLayout>
          <c:layoutTarget val="inner"/>
          <c:xMode val="edge"/>
          <c:yMode val="edge"/>
          <c:x val="5.6629691672296964E-2"/>
          <c:y val="0.17918181289056093"/>
          <c:w val="0.8790997523968539"/>
          <c:h val="0.72119770253609972"/>
        </c:manualLayout>
      </c:layout>
      <c:barChart>
        <c:barDir val="col"/>
        <c:grouping val="clustered"/>
        <c:varyColors val="0"/>
        <c:ser>
          <c:idx val="1"/>
          <c:order val="1"/>
          <c:tx>
            <c:strRef>
              <c:f>市債残高P11!$A$16</c:f>
              <c:strCache>
                <c:ptCount val="1"/>
                <c:pt idx="0">
                  <c:v>市債残高</c:v>
                </c:pt>
              </c:strCache>
            </c:strRef>
          </c:tx>
          <c:invertIfNegative val="0"/>
          <c:cat>
            <c:numRef>
              <c:f>市債残高P11!$B$14:$Y$14</c:f>
              <c:numCache>
                <c:formatCode>General</c:formatCode>
                <c:ptCount val="24"/>
                <c:pt idx="0">
                  <c:v>1994</c:v>
                </c:pt>
                <c:pt idx="1">
                  <c:v>1995</c:v>
                </c:pt>
                <c:pt idx="2">
                  <c:v>1996</c:v>
                </c:pt>
                <c:pt idx="3">
                  <c:v>1997</c:v>
                </c:pt>
                <c:pt idx="4">
                  <c:v>1998</c:v>
                </c:pt>
                <c:pt idx="5">
                  <c:v>1999</c:v>
                </c:pt>
                <c:pt idx="6">
                  <c:v>2000</c:v>
                </c:pt>
                <c:pt idx="7">
                  <c:v>2001</c:v>
                </c:pt>
                <c:pt idx="8">
                  <c:v>2002</c:v>
                </c:pt>
                <c:pt idx="9">
                  <c:v>2003</c:v>
                </c:pt>
                <c:pt idx="10">
                  <c:v>2004</c:v>
                </c:pt>
                <c:pt idx="11">
                  <c:v>2005</c:v>
                </c:pt>
                <c:pt idx="12">
                  <c:v>2006</c:v>
                </c:pt>
                <c:pt idx="13">
                  <c:v>2007</c:v>
                </c:pt>
                <c:pt idx="14">
                  <c:v>2008</c:v>
                </c:pt>
                <c:pt idx="15">
                  <c:v>2009</c:v>
                </c:pt>
                <c:pt idx="16">
                  <c:v>2010</c:v>
                </c:pt>
                <c:pt idx="17">
                  <c:v>2011</c:v>
                </c:pt>
                <c:pt idx="18">
                  <c:v>2012</c:v>
                </c:pt>
                <c:pt idx="19">
                  <c:v>2013</c:v>
                </c:pt>
                <c:pt idx="20">
                  <c:v>2014</c:v>
                </c:pt>
                <c:pt idx="21">
                  <c:v>2015</c:v>
                </c:pt>
                <c:pt idx="22">
                  <c:v>2016</c:v>
                </c:pt>
                <c:pt idx="23">
                  <c:v>2017</c:v>
                </c:pt>
              </c:numCache>
            </c:numRef>
          </c:cat>
          <c:val>
            <c:numRef>
              <c:f>市債残高P11!$B$16:$Y$16</c:f>
              <c:numCache>
                <c:formatCode>#,##0_);[Red]\(#,##0\)</c:formatCode>
                <c:ptCount val="24"/>
                <c:pt idx="0">
                  <c:v>10621</c:v>
                </c:pt>
                <c:pt idx="1">
                  <c:v>12884</c:v>
                </c:pt>
                <c:pt idx="2">
                  <c:v>14992</c:v>
                </c:pt>
                <c:pt idx="3">
                  <c:v>17131</c:v>
                </c:pt>
                <c:pt idx="4">
                  <c:v>19397</c:v>
                </c:pt>
                <c:pt idx="5">
                  <c:v>21410</c:v>
                </c:pt>
                <c:pt idx="6">
                  <c:v>23120</c:v>
                </c:pt>
                <c:pt idx="7">
                  <c:v>24853</c:v>
                </c:pt>
                <c:pt idx="8">
                  <c:v>26650</c:v>
                </c:pt>
                <c:pt idx="9">
                  <c:v>27783</c:v>
                </c:pt>
                <c:pt idx="10">
                  <c:v>28863</c:v>
                </c:pt>
                <c:pt idx="11">
                  <c:v>29124</c:v>
                </c:pt>
                <c:pt idx="12">
                  <c:v>28318</c:v>
                </c:pt>
                <c:pt idx="13">
                  <c:v>28170</c:v>
                </c:pt>
                <c:pt idx="14">
                  <c:v>28087</c:v>
                </c:pt>
                <c:pt idx="15">
                  <c:v>28052</c:v>
                </c:pt>
                <c:pt idx="16">
                  <c:v>28135</c:v>
                </c:pt>
                <c:pt idx="17">
                  <c:v>28278</c:v>
                </c:pt>
                <c:pt idx="18">
                  <c:v>28300</c:v>
                </c:pt>
                <c:pt idx="19">
                  <c:v>28312</c:v>
                </c:pt>
                <c:pt idx="20">
                  <c:v>28115</c:v>
                </c:pt>
                <c:pt idx="21">
                  <c:v>26909</c:v>
                </c:pt>
                <c:pt idx="22">
                  <c:v>29411</c:v>
                </c:pt>
                <c:pt idx="23">
                  <c:v>33284</c:v>
                </c:pt>
              </c:numCache>
            </c:numRef>
          </c:val>
          <c:extLst xmlns:c16r2="http://schemas.microsoft.com/office/drawing/2015/06/chart">
            <c:ext xmlns:c16="http://schemas.microsoft.com/office/drawing/2014/chart" uri="{C3380CC4-5D6E-409C-BE32-E72D297353CC}">
              <c16:uniqueId val="{00000000-E6E2-418E-B8A3-587A2ACB3640}"/>
            </c:ext>
          </c:extLst>
        </c:ser>
        <c:dLbls>
          <c:showLegendKey val="0"/>
          <c:showVal val="0"/>
          <c:showCatName val="0"/>
          <c:showSerName val="0"/>
          <c:showPercent val="0"/>
          <c:showBubbleSize val="0"/>
        </c:dLbls>
        <c:gapWidth val="150"/>
        <c:axId val="338685272"/>
        <c:axId val="338685664"/>
      </c:barChart>
      <c:lineChart>
        <c:grouping val="standard"/>
        <c:varyColors val="0"/>
        <c:ser>
          <c:idx val="0"/>
          <c:order val="0"/>
          <c:tx>
            <c:strRef>
              <c:f>市債残高P11!$A$15</c:f>
              <c:strCache>
                <c:ptCount val="1"/>
                <c:pt idx="0">
                  <c:v>市債発行額</c:v>
                </c:pt>
              </c:strCache>
            </c:strRef>
          </c:tx>
          <c:spPr>
            <a:ln w="44450"/>
          </c:spPr>
          <c:cat>
            <c:numRef>
              <c:f>市債残高P11!$B$14:$Y$14</c:f>
              <c:numCache>
                <c:formatCode>General</c:formatCode>
                <c:ptCount val="24"/>
                <c:pt idx="0">
                  <c:v>1994</c:v>
                </c:pt>
                <c:pt idx="1">
                  <c:v>1995</c:v>
                </c:pt>
                <c:pt idx="2">
                  <c:v>1996</c:v>
                </c:pt>
                <c:pt idx="3">
                  <c:v>1997</c:v>
                </c:pt>
                <c:pt idx="4">
                  <c:v>1998</c:v>
                </c:pt>
                <c:pt idx="5">
                  <c:v>1999</c:v>
                </c:pt>
                <c:pt idx="6">
                  <c:v>2000</c:v>
                </c:pt>
                <c:pt idx="7">
                  <c:v>2001</c:v>
                </c:pt>
                <c:pt idx="8">
                  <c:v>2002</c:v>
                </c:pt>
                <c:pt idx="9">
                  <c:v>2003</c:v>
                </c:pt>
                <c:pt idx="10">
                  <c:v>2004</c:v>
                </c:pt>
                <c:pt idx="11">
                  <c:v>2005</c:v>
                </c:pt>
                <c:pt idx="12">
                  <c:v>2006</c:v>
                </c:pt>
                <c:pt idx="13">
                  <c:v>2007</c:v>
                </c:pt>
                <c:pt idx="14">
                  <c:v>2008</c:v>
                </c:pt>
                <c:pt idx="15">
                  <c:v>2009</c:v>
                </c:pt>
                <c:pt idx="16">
                  <c:v>2010</c:v>
                </c:pt>
                <c:pt idx="17">
                  <c:v>2011</c:v>
                </c:pt>
                <c:pt idx="18">
                  <c:v>2012</c:v>
                </c:pt>
                <c:pt idx="19">
                  <c:v>2013</c:v>
                </c:pt>
                <c:pt idx="20">
                  <c:v>2014</c:v>
                </c:pt>
                <c:pt idx="21">
                  <c:v>2015</c:v>
                </c:pt>
                <c:pt idx="22">
                  <c:v>2016</c:v>
                </c:pt>
                <c:pt idx="23">
                  <c:v>2017</c:v>
                </c:pt>
              </c:numCache>
            </c:numRef>
          </c:cat>
          <c:val>
            <c:numRef>
              <c:f>市債残高P11!$B$15:$Y$15</c:f>
              <c:numCache>
                <c:formatCode>#,##0_);[Red]\(#,##0\)</c:formatCode>
                <c:ptCount val="24"/>
                <c:pt idx="0">
                  <c:v>2317</c:v>
                </c:pt>
                <c:pt idx="1">
                  <c:v>2821</c:v>
                </c:pt>
                <c:pt idx="2">
                  <c:v>2647</c:v>
                </c:pt>
                <c:pt idx="3">
                  <c:v>2695</c:v>
                </c:pt>
                <c:pt idx="4">
                  <c:v>2777</c:v>
                </c:pt>
                <c:pt idx="5">
                  <c:v>2495</c:v>
                </c:pt>
                <c:pt idx="6">
                  <c:v>2205</c:v>
                </c:pt>
                <c:pt idx="7">
                  <c:v>2247</c:v>
                </c:pt>
                <c:pt idx="8">
                  <c:v>2401</c:v>
                </c:pt>
                <c:pt idx="9">
                  <c:v>2306</c:v>
                </c:pt>
                <c:pt idx="10">
                  <c:v>2121</c:v>
                </c:pt>
                <c:pt idx="11">
                  <c:v>1830</c:v>
                </c:pt>
                <c:pt idx="12">
                  <c:v>1325</c:v>
                </c:pt>
                <c:pt idx="13">
                  <c:v>1315</c:v>
                </c:pt>
                <c:pt idx="14">
                  <c:v>1369</c:v>
                </c:pt>
                <c:pt idx="15">
                  <c:v>1536</c:v>
                </c:pt>
                <c:pt idx="16">
                  <c:v>1451</c:v>
                </c:pt>
                <c:pt idx="17">
                  <c:v>1634</c:v>
                </c:pt>
                <c:pt idx="18">
                  <c:v>1288</c:v>
                </c:pt>
                <c:pt idx="19">
                  <c:v>1546</c:v>
                </c:pt>
                <c:pt idx="20">
                  <c:v>1197</c:v>
                </c:pt>
                <c:pt idx="21">
                  <c:v>1019</c:v>
                </c:pt>
                <c:pt idx="22">
                  <c:v>914</c:v>
                </c:pt>
                <c:pt idx="23">
                  <c:v>1180</c:v>
                </c:pt>
              </c:numCache>
            </c:numRef>
          </c:val>
          <c:smooth val="0"/>
          <c:extLst xmlns:c16r2="http://schemas.microsoft.com/office/drawing/2015/06/chart">
            <c:ext xmlns:c16="http://schemas.microsoft.com/office/drawing/2014/chart" uri="{C3380CC4-5D6E-409C-BE32-E72D297353CC}">
              <c16:uniqueId val="{00000001-E6E2-418E-B8A3-587A2ACB3640}"/>
            </c:ext>
          </c:extLst>
        </c:ser>
        <c:ser>
          <c:idx val="2"/>
          <c:order val="2"/>
          <c:tx>
            <c:strRef>
              <c:f>市債残高P11!$A$17</c:f>
              <c:strCache>
                <c:ptCount val="1"/>
                <c:pt idx="0">
                  <c:v>公共事業費</c:v>
                </c:pt>
              </c:strCache>
            </c:strRef>
          </c:tx>
          <c:spPr>
            <a:ln w="19050"/>
          </c:spPr>
          <c:cat>
            <c:numRef>
              <c:f>市債残高P11!$B$14:$Y$14</c:f>
              <c:numCache>
                <c:formatCode>General</c:formatCode>
                <c:ptCount val="24"/>
                <c:pt idx="0">
                  <c:v>1994</c:v>
                </c:pt>
                <c:pt idx="1">
                  <c:v>1995</c:v>
                </c:pt>
                <c:pt idx="2">
                  <c:v>1996</c:v>
                </c:pt>
                <c:pt idx="3">
                  <c:v>1997</c:v>
                </c:pt>
                <c:pt idx="4">
                  <c:v>1998</c:v>
                </c:pt>
                <c:pt idx="5">
                  <c:v>1999</c:v>
                </c:pt>
                <c:pt idx="6">
                  <c:v>2000</c:v>
                </c:pt>
                <c:pt idx="7">
                  <c:v>2001</c:v>
                </c:pt>
                <c:pt idx="8">
                  <c:v>2002</c:v>
                </c:pt>
                <c:pt idx="9">
                  <c:v>2003</c:v>
                </c:pt>
                <c:pt idx="10">
                  <c:v>2004</c:v>
                </c:pt>
                <c:pt idx="11">
                  <c:v>2005</c:v>
                </c:pt>
                <c:pt idx="12">
                  <c:v>2006</c:v>
                </c:pt>
                <c:pt idx="13">
                  <c:v>2007</c:v>
                </c:pt>
                <c:pt idx="14">
                  <c:v>2008</c:v>
                </c:pt>
                <c:pt idx="15">
                  <c:v>2009</c:v>
                </c:pt>
                <c:pt idx="16">
                  <c:v>2010</c:v>
                </c:pt>
                <c:pt idx="17">
                  <c:v>2011</c:v>
                </c:pt>
                <c:pt idx="18">
                  <c:v>2012</c:v>
                </c:pt>
                <c:pt idx="19">
                  <c:v>2013</c:v>
                </c:pt>
                <c:pt idx="20">
                  <c:v>2014</c:v>
                </c:pt>
                <c:pt idx="21">
                  <c:v>2015</c:v>
                </c:pt>
                <c:pt idx="22">
                  <c:v>2016</c:v>
                </c:pt>
                <c:pt idx="23">
                  <c:v>2017</c:v>
                </c:pt>
              </c:numCache>
            </c:numRef>
          </c:cat>
          <c:val>
            <c:numRef>
              <c:f>市債残高P11!$B$17:$Y$17</c:f>
              <c:numCache>
                <c:formatCode>#,##0_);[Red]\(#,##0\)</c:formatCode>
                <c:ptCount val="24"/>
                <c:pt idx="0">
                  <c:v>4934</c:v>
                </c:pt>
                <c:pt idx="1">
                  <c:v>5333</c:v>
                </c:pt>
                <c:pt idx="2">
                  <c:v>4950</c:v>
                </c:pt>
                <c:pt idx="3">
                  <c:v>4682</c:v>
                </c:pt>
                <c:pt idx="4">
                  <c:v>4437</c:v>
                </c:pt>
                <c:pt idx="5">
                  <c:v>4189</c:v>
                </c:pt>
                <c:pt idx="6">
                  <c:v>3855</c:v>
                </c:pt>
                <c:pt idx="7">
                  <c:v>3841</c:v>
                </c:pt>
                <c:pt idx="8">
                  <c:v>3129</c:v>
                </c:pt>
                <c:pt idx="9">
                  <c:v>2315</c:v>
                </c:pt>
                <c:pt idx="10">
                  <c:v>2018</c:v>
                </c:pt>
                <c:pt idx="11">
                  <c:v>1890</c:v>
                </c:pt>
                <c:pt idx="12">
                  <c:v>1508</c:v>
                </c:pt>
                <c:pt idx="13">
                  <c:v>1527</c:v>
                </c:pt>
                <c:pt idx="14">
                  <c:v>1209</c:v>
                </c:pt>
                <c:pt idx="15">
                  <c:v>1195</c:v>
                </c:pt>
                <c:pt idx="16">
                  <c:v>911</c:v>
                </c:pt>
                <c:pt idx="17">
                  <c:v>964</c:v>
                </c:pt>
                <c:pt idx="18">
                  <c:v>830</c:v>
                </c:pt>
                <c:pt idx="19">
                  <c:v>907</c:v>
                </c:pt>
                <c:pt idx="20">
                  <c:v>1132</c:v>
                </c:pt>
                <c:pt idx="21">
                  <c:v>1139</c:v>
                </c:pt>
                <c:pt idx="22">
                  <c:v>1001</c:v>
                </c:pt>
                <c:pt idx="23">
                  <c:v>1158</c:v>
                </c:pt>
              </c:numCache>
            </c:numRef>
          </c:val>
          <c:smooth val="0"/>
          <c:extLst xmlns:c16r2="http://schemas.microsoft.com/office/drawing/2015/06/chart">
            <c:ext xmlns:c16="http://schemas.microsoft.com/office/drawing/2014/chart" uri="{C3380CC4-5D6E-409C-BE32-E72D297353CC}">
              <c16:uniqueId val="{00000002-E6E2-418E-B8A3-587A2ACB3640}"/>
            </c:ext>
          </c:extLst>
        </c:ser>
        <c:dLbls>
          <c:showLegendKey val="0"/>
          <c:showVal val="0"/>
          <c:showCatName val="0"/>
          <c:showSerName val="0"/>
          <c:showPercent val="0"/>
          <c:showBubbleSize val="0"/>
        </c:dLbls>
        <c:marker val="1"/>
        <c:smooth val="0"/>
        <c:axId val="338686448"/>
        <c:axId val="338686056"/>
      </c:lineChart>
      <c:catAx>
        <c:axId val="338685272"/>
        <c:scaling>
          <c:orientation val="minMax"/>
        </c:scaling>
        <c:delete val="0"/>
        <c:axPos val="b"/>
        <c:numFmt formatCode="General" sourceLinked="1"/>
        <c:majorTickMark val="out"/>
        <c:minorTickMark val="none"/>
        <c:tickLblPos val="nextTo"/>
        <c:crossAx val="338685664"/>
        <c:crosses val="autoZero"/>
        <c:auto val="1"/>
        <c:lblAlgn val="ctr"/>
        <c:lblOffset val="100"/>
        <c:tickLblSkip val="5"/>
        <c:noMultiLvlLbl val="0"/>
      </c:catAx>
      <c:valAx>
        <c:axId val="338685664"/>
        <c:scaling>
          <c:orientation val="minMax"/>
          <c:max val="35000"/>
          <c:min val="10000"/>
        </c:scaling>
        <c:delete val="0"/>
        <c:axPos val="l"/>
        <c:title>
          <c:tx>
            <c:rich>
              <a:bodyPr rot="0" vert="horz"/>
              <a:lstStyle/>
              <a:p>
                <a:pPr>
                  <a:defRPr b="0"/>
                </a:pPr>
                <a:r>
                  <a:rPr lang="ja-JP" altLang="en-US" b="0" dirty="0"/>
                  <a:t>市債残高</a:t>
                </a:r>
                <a:endParaRPr lang="en-US" altLang="ja-JP" b="0" dirty="0"/>
              </a:p>
              <a:p>
                <a:pPr>
                  <a:defRPr b="0"/>
                </a:pPr>
                <a:r>
                  <a:rPr lang="ja-JP" altLang="en-US" b="0" dirty="0"/>
                  <a:t>（億円）</a:t>
                </a:r>
              </a:p>
            </c:rich>
          </c:tx>
          <c:layout>
            <c:manualLayout>
              <c:xMode val="edge"/>
              <c:yMode val="edge"/>
              <c:x val="8.3603680193434921E-3"/>
              <c:y val="4.6448407018304008E-2"/>
            </c:manualLayout>
          </c:layout>
          <c:overlay val="0"/>
        </c:title>
        <c:numFmt formatCode="#,##0_);[Red]\(#,##0\)" sourceLinked="1"/>
        <c:majorTickMark val="out"/>
        <c:minorTickMark val="none"/>
        <c:tickLblPos val="nextTo"/>
        <c:crossAx val="338685272"/>
        <c:crosses val="autoZero"/>
        <c:crossBetween val="between"/>
        <c:majorUnit val="5000"/>
      </c:valAx>
      <c:valAx>
        <c:axId val="338686056"/>
        <c:scaling>
          <c:orientation val="minMax"/>
        </c:scaling>
        <c:delete val="0"/>
        <c:axPos val="r"/>
        <c:title>
          <c:tx>
            <c:rich>
              <a:bodyPr rot="0" vert="horz"/>
              <a:lstStyle/>
              <a:p>
                <a:pPr>
                  <a:defRPr b="0"/>
                </a:pPr>
                <a:r>
                  <a:rPr lang="ja-JP" altLang="en-US" b="0"/>
                  <a:t>市債発行額、</a:t>
                </a:r>
                <a:endParaRPr lang="en-US" altLang="ja-JP" b="0"/>
              </a:p>
              <a:p>
                <a:pPr>
                  <a:defRPr b="0"/>
                </a:pPr>
                <a:r>
                  <a:rPr lang="ja-JP" altLang="en-US" b="0"/>
                  <a:t>公共事業費</a:t>
                </a:r>
                <a:endParaRPr lang="en-US" altLang="ja-JP" b="0"/>
              </a:p>
              <a:p>
                <a:pPr>
                  <a:defRPr b="0"/>
                </a:pPr>
                <a:r>
                  <a:rPr lang="ja-JP" altLang="en-US" b="0"/>
                  <a:t>（億円）</a:t>
                </a:r>
                <a:endParaRPr lang="en-US" altLang="ja-JP" b="0"/>
              </a:p>
            </c:rich>
          </c:tx>
          <c:layout>
            <c:manualLayout>
              <c:xMode val="edge"/>
              <c:yMode val="edge"/>
              <c:x val="0.905929654955133"/>
              <c:y val="2.2773396129291832E-2"/>
            </c:manualLayout>
          </c:layout>
          <c:overlay val="0"/>
        </c:title>
        <c:numFmt formatCode="#,##0_);[Red]\(#,##0\)" sourceLinked="1"/>
        <c:majorTickMark val="out"/>
        <c:minorTickMark val="none"/>
        <c:tickLblPos val="nextTo"/>
        <c:crossAx val="338686448"/>
        <c:crosses val="max"/>
        <c:crossBetween val="between"/>
      </c:valAx>
      <c:catAx>
        <c:axId val="338686448"/>
        <c:scaling>
          <c:orientation val="minMax"/>
        </c:scaling>
        <c:delete val="1"/>
        <c:axPos val="b"/>
        <c:numFmt formatCode="General" sourceLinked="1"/>
        <c:majorTickMark val="out"/>
        <c:minorTickMark val="none"/>
        <c:tickLblPos val="none"/>
        <c:crossAx val="338686056"/>
        <c:crosses val="autoZero"/>
        <c:auto val="1"/>
        <c:lblAlgn val="ctr"/>
        <c:lblOffset val="100"/>
        <c:noMultiLvlLbl val="0"/>
      </c:catAx>
      <c:spPr>
        <a:noFill/>
        <a:ln w="25400">
          <a:noFill/>
        </a:ln>
      </c:spPr>
    </c:plotArea>
    <c:legend>
      <c:legendPos val="r"/>
      <c:layout>
        <c:manualLayout>
          <c:xMode val="edge"/>
          <c:yMode val="edge"/>
          <c:x val="0.21739503323147077"/>
          <c:y val="0.19435555480711772"/>
          <c:w val="0.11200071080766072"/>
          <c:h val="0.15189413781608649"/>
        </c:manualLayout>
      </c:layout>
      <c:overlay val="0"/>
    </c:legend>
    <c:plotVisOnly val="1"/>
    <c:dispBlanksAs val="gap"/>
    <c:showDLblsOverMax val="0"/>
  </c:chart>
  <c:externalData r:id="rId1">
    <c:autoUpdate val="0"/>
  </c:externalData>
</c:chartSpace>
</file>

<file path=ppt/charts/chart38.xml><?xml version="1.0" encoding="utf-8"?>
<c:chartSpace xmlns:c="http://schemas.openxmlformats.org/drawingml/2006/chart" xmlns:a="http://schemas.openxmlformats.org/drawingml/2006/main" xmlns:r="http://schemas.openxmlformats.org/officeDocument/2006/relationships">
  <c:date1904 val="0"/>
  <c:lang val="ja-JP"/>
  <c:roundedCorners val="0"/>
  <mc:AlternateContent xmlns:mc="http://schemas.openxmlformats.org/markup-compatibility/2006">
    <mc:Choice xmlns:c14="http://schemas.microsoft.com/office/drawing/2007/8/2/chart" Requires="c14">
      <c14:style val="101"/>
    </mc:Choice>
    <mc:Fallback>
      <c:style val="1"/>
    </mc:Fallback>
  </mc:AlternateContent>
  <c:chart>
    <c:title>
      <c:tx>
        <c:rich>
          <a:bodyPr/>
          <a:lstStyle/>
          <a:p>
            <a:pPr>
              <a:defRPr sz="1400" b="0"/>
            </a:pPr>
            <a:r>
              <a:rPr lang="ja-JP" altLang="en-US" sz="1400" b="0"/>
              <a:t>将来負担比率</a:t>
            </a:r>
          </a:p>
        </c:rich>
      </c:tx>
      <c:overlay val="0"/>
    </c:title>
    <c:autoTitleDeleted val="0"/>
    <c:plotArea>
      <c:layout>
        <c:manualLayout>
          <c:layoutTarget val="inner"/>
          <c:xMode val="edge"/>
          <c:yMode val="edge"/>
          <c:x val="8.8977750330228325E-2"/>
          <c:y val="0.13748137880774391"/>
          <c:w val="0.70658861269792261"/>
          <c:h val="0.74886022227541826"/>
        </c:manualLayout>
      </c:layout>
      <c:lineChart>
        <c:grouping val="standard"/>
        <c:varyColors val="0"/>
        <c:ser>
          <c:idx val="0"/>
          <c:order val="0"/>
          <c:tx>
            <c:strRef>
              <c:f>将来負担比率P12右!$A$9</c:f>
              <c:strCache>
                <c:ptCount val="1"/>
                <c:pt idx="0">
                  <c:v>大阪市</c:v>
                </c:pt>
              </c:strCache>
            </c:strRef>
          </c:tx>
          <c:spPr>
            <a:ln w="44450"/>
          </c:spPr>
          <c:cat>
            <c:strRef>
              <c:f>将来負担比率P12右!$B$8:$L$8</c:f>
              <c:strCache>
                <c:ptCount val="11"/>
                <c:pt idx="0">
                  <c:v>2007</c:v>
                </c:pt>
                <c:pt idx="1">
                  <c:v>2008</c:v>
                </c:pt>
                <c:pt idx="2">
                  <c:v>2009</c:v>
                </c:pt>
                <c:pt idx="3">
                  <c:v>2010</c:v>
                </c:pt>
                <c:pt idx="4">
                  <c:v>2011</c:v>
                </c:pt>
                <c:pt idx="5">
                  <c:v>2012</c:v>
                </c:pt>
                <c:pt idx="6">
                  <c:v>2013</c:v>
                </c:pt>
                <c:pt idx="7">
                  <c:v>2014</c:v>
                </c:pt>
                <c:pt idx="8">
                  <c:v>2015</c:v>
                </c:pt>
                <c:pt idx="9">
                  <c:v>2016</c:v>
                </c:pt>
                <c:pt idx="10">
                  <c:v>2017</c:v>
                </c:pt>
              </c:strCache>
            </c:strRef>
          </c:cat>
          <c:val>
            <c:numRef>
              <c:f>将来負担比率P12右!$B$9:$L$9</c:f>
              <c:numCache>
                <c:formatCode>0.0_);[Red]\(0.0\)</c:formatCode>
                <c:ptCount val="11"/>
                <c:pt idx="0">
                  <c:v>263.8</c:v>
                </c:pt>
                <c:pt idx="1">
                  <c:v>245.7</c:v>
                </c:pt>
                <c:pt idx="2">
                  <c:v>238.7</c:v>
                </c:pt>
                <c:pt idx="3">
                  <c:v>220.6</c:v>
                </c:pt>
                <c:pt idx="4">
                  <c:v>199.9</c:v>
                </c:pt>
                <c:pt idx="5">
                  <c:v>180.8</c:v>
                </c:pt>
                <c:pt idx="6" formatCode="#,##0.0_);[Red]\(#,##0.0\)">
                  <c:v>152.5</c:v>
                </c:pt>
                <c:pt idx="7" formatCode="#,##0.0_);[Red]\(#,##0.0\)">
                  <c:v>141.80000000000001</c:v>
                </c:pt>
                <c:pt idx="8" formatCode="#,##0.0_);[Red]\(#,##0.0\)">
                  <c:v>117.1</c:v>
                </c:pt>
                <c:pt idx="9" formatCode="#,##0.0_);[Red]\(#,##0.0\)">
                  <c:v>95.2</c:v>
                </c:pt>
                <c:pt idx="10" formatCode="#,##0.0_);[Red]\(#,##0.0\)">
                  <c:v>65.2</c:v>
                </c:pt>
              </c:numCache>
            </c:numRef>
          </c:val>
          <c:smooth val="0"/>
          <c:extLst xmlns:c16r2="http://schemas.microsoft.com/office/drawing/2015/06/chart">
            <c:ext xmlns:c16="http://schemas.microsoft.com/office/drawing/2014/chart" uri="{C3380CC4-5D6E-409C-BE32-E72D297353CC}">
              <c16:uniqueId val="{00000000-9BFA-4260-BB71-13B317F9DB41}"/>
            </c:ext>
          </c:extLst>
        </c:ser>
        <c:ser>
          <c:idx val="1"/>
          <c:order val="1"/>
          <c:tx>
            <c:strRef>
              <c:f>将来負担比率P12右!$A$10</c:f>
              <c:strCache>
                <c:ptCount val="1"/>
                <c:pt idx="0">
                  <c:v>横浜市</c:v>
                </c:pt>
              </c:strCache>
            </c:strRef>
          </c:tx>
          <c:spPr>
            <a:ln w="19050"/>
          </c:spPr>
          <c:cat>
            <c:strRef>
              <c:f>将来負担比率P12右!$B$8:$L$8</c:f>
              <c:strCache>
                <c:ptCount val="11"/>
                <c:pt idx="0">
                  <c:v>2007</c:v>
                </c:pt>
                <c:pt idx="1">
                  <c:v>2008</c:v>
                </c:pt>
                <c:pt idx="2">
                  <c:v>2009</c:v>
                </c:pt>
                <c:pt idx="3">
                  <c:v>2010</c:v>
                </c:pt>
                <c:pt idx="4">
                  <c:v>2011</c:v>
                </c:pt>
                <c:pt idx="5">
                  <c:v>2012</c:v>
                </c:pt>
                <c:pt idx="6">
                  <c:v>2013</c:v>
                </c:pt>
                <c:pt idx="7">
                  <c:v>2014</c:v>
                </c:pt>
                <c:pt idx="8">
                  <c:v>2015</c:v>
                </c:pt>
                <c:pt idx="9">
                  <c:v>2016</c:v>
                </c:pt>
                <c:pt idx="10">
                  <c:v>2017</c:v>
                </c:pt>
              </c:strCache>
            </c:strRef>
          </c:cat>
          <c:val>
            <c:numRef>
              <c:f>将来負担比率P12右!$B$10:$L$10</c:f>
              <c:numCache>
                <c:formatCode>0.0_);[Red]\(0.0\)</c:formatCode>
                <c:ptCount val="11"/>
                <c:pt idx="0">
                  <c:v>292.7</c:v>
                </c:pt>
                <c:pt idx="1">
                  <c:v>261.10000000000002</c:v>
                </c:pt>
                <c:pt idx="2">
                  <c:v>255.20000000000002</c:v>
                </c:pt>
                <c:pt idx="3">
                  <c:v>234.40000000000003</c:v>
                </c:pt>
                <c:pt idx="4">
                  <c:v>213</c:v>
                </c:pt>
                <c:pt idx="5">
                  <c:v>200.4</c:v>
                </c:pt>
                <c:pt idx="6" formatCode="#,##0.0_);[Red]\(#,##0.0\)">
                  <c:v>198.7</c:v>
                </c:pt>
                <c:pt idx="7" formatCode="#,##0.0_);[Red]\(#,##0.0\)">
                  <c:v>182.5</c:v>
                </c:pt>
                <c:pt idx="8" formatCode="#,##0.0_);[Red]\(#,##0.0\)">
                  <c:v>175.6</c:v>
                </c:pt>
                <c:pt idx="9" formatCode="#,##0.0_);[Red]\(#,##0.0\)">
                  <c:v>160.69999999999999</c:v>
                </c:pt>
                <c:pt idx="10" formatCode="#,##0.0_);[Red]\(#,##0.0\)">
                  <c:v>145.6</c:v>
                </c:pt>
              </c:numCache>
            </c:numRef>
          </c:val>
          <c:smooth val="0"/>
          <c:extLst xmlns:c16r2="http://schemas.microsoft.com/office/drawing/2015/06/chart">
            <c:ext xmlns:c16="http://schemas.microsoft.com/office/drawing/2014/chart" uri="{C3380CC4-5D6E-409C-BE32-E72D297353CC}">
              <c16:uniqueId val="{00000001-9BFA-4260-BB71-13B317F9DB41}"/>
            </c:ext>
          </c:extLst>
        </c:ser>
        <c:ser>
          <c:idx val="2"/>
          <c:order val="2"/>
          <c:tx>
            <c:strRef>
              <c:f>将来負担比率P12右!$A$11</c:f>
              <c:strCache>
                <c:ptCount val="1"/>
                <c:pt idx="0">
                  <c:v>名古屋市</c:v>
                </c:pt>
              </c:strCache>
            </c:strRef>
          </c:tx>
          <c:spPr>
            <a:ln w="19050"/>
          </c:spPr>
          <c:cat>
            <c:strRef>
              <c:f>将来負担比率P12右!$B$8:$L$8</c:f>
              <c:strCache>
                <c:ptCount val="11"/>
                <c:pt idx="0">
                  <c:v>2007</c:v>
                </c:pt>
                <c:pt idx="1">
                  <c:v>2008</c:v>
                </c:pt>
                <c:pt idx="2">
                  <c:v>2009</c:v>
                </c:pt>
                <c:pt idx="3">
                  <c:v>2010</c:v>
                </c:pt>
                <c:pt idx="4">
                  <c:v>2011</c:v>
                </c:pt>
                <c:pt idx="5">
                  <c:v>2012</c:v>
                </c:pt>
                <c:pt idx="6">
                  <c:v>2013</c:v>
                </c:pt>
                <c:pt idx="7">
                  <c:v>2014</c:v>
                </c:pt>
                <c:pt idx="8">
                  <c:v>2015</c:v>
                </c:pt>
                <c:pt idx="9">
                  <c:v>2016</c:v>
                </c:pt>
                <c:pt idx="10">
                  <c:v>2017</c:v>
                </c:pt>
              </c:strCache>
            </c:strRef>
          </c:cat>
          <c:val>
            <c:numRef>
              <c:f>将来負担比率P12右!$B$11:$L$11</c:f>
              <c:numCache>
                <c:formatCode>0.0_);[Red]\(0.0\)</c:formatCode>
                <c:ptCount val="11"/>
                <c:pt idx="0">
                  <c:v>230.40000000000003</c:v>
                </c:pt>
                <c:pt idx="1">
                  <c:v>224.9</c:v>
                </c:pt>
                <c:pt idx="2">
                  <c:v>218.6</c:v>
                </c:pt>
                <c:pt idx="3">
                  <c:v>216.3</c:v>
                </c:pt>
                <c:pt idx="4">
                  <c:v>202.5</c:v>
                </c:pt>
                <c:pt idx="5">
                  <c:v>188.4</c:v>
                </c:pt>
                <c:pt idx="6" formatCode="#,##0.0_);[Red]\(#,##0.0\)">
                  <c:v>164.9</c:v>
                </c:pt>
                <c:pt idx="7" formatCode="#,##0.0_);[Red]\(#,##0.0\)">
                  <c:v>153.9</c:v>
                </c:pt>
                <c:pt idx="8" formatCode="#,##0.0_);[Red]\(#,##0.0\)">
                  <c:v>147.4</c:v>
                </c:pt>
                <c:pt idx="9" formatCode="#,##0.0_);[Red]\(#,##0.0\)">
                  <c:v>138.80000000000001</c:v>
                </c:pt>
                <c:pt idx="10" formatCode="#,##0.0_);[Red]\(#,##0.0\)">
                  <c:v>125</c:v>
                </c:pt>
              </c:numCache>
            </c:numRef>
          </c:val>
          <c:smooth val="0"/>
          <c:extLst xmlns:c16r2="http://schemas.microsoft.com/office/drawing/2015/06/chart">
            <c:ext xmlns:c16="http://schemas.microsoft.com/office/drawing/2014/chart" uri="{C3380CC4-5D6E-409C-BE32-E72D297353CC}">
              <c16:uniqueId val="{00000002-9BFA-4260-BB71-13B317F9DB41}"/>
            </c:ext>
          </c:extLst>
        </c:ser>
        <c:ser>
          <c:idx val="3"/>
          <c:order val="3"/>
          <c:tx>
            <c:strRef>
              <c:f>将来負担比率P12右!$A$12</c:f>
              <c:strCache>
                <c:ptCount val="1"/>
                <c:pt idx="0">
                  <c:v>京都市</c:v>
                </c:pt>
              </c:strCache>
            </c:strRef>
          </c:tx>
          <c:spPr>
            <a:ln w="19050"/>
          </c:spPr>
          <c:cat>
            <c:strRef>
              <c:f>将来負担比率P12右!$B$8:$L$8</c:f>
              <c:strCache>
                <c:ptCount val="11"/>
                <c:pt idx="0">
                  <c:v>2007</c:v>
                </c:pt>
                <c:pt idx="1">
                  <c:v>2008</c:v>
                </c:pt>
                <c:pt idx="2">
                  <c:v>2009</c:v>
                </c:pt>
                <c:pt idx="3">
                  <c:v>2010</c:v>
                </c:pt>
                <c:pt idx="4">
                  <c:v>2011</c:v>
                </c:pt>
                <c:pt idx="5">
                  <c:v>2012</c:v>
                </c:pt>
                <c:pt idx="6">
                  <c:v>2013</c:v>
                </c:pt>
                <c:pt idx="7">
                  <c:v>2014</c:v>
                </c:pt>
                <c:pt idx="8">
                  <c:v>2015</c:v>
                </c:pt>
                <c:pt idx="9">
                  <c:v>2016</c:v>
                </c:pt>
                <c:pt idx="10">
                  <c:v>2017</c:v>
                </c:pt>
              </c:strCache>
            </c:strRef>
          </c:cat>
          <c:val>
            <c:numRef>
              <c:f>将来負担比率P12右!$B$12:$L$12</c:f>
              <c:numCache>
                <c:formatCode>0.0_);[Red]\(0.0\)</c:formatCode>
                <c:ptCount val="11"/>
                <c:pt idx="0">
                  <c:v>234.60000000000002</c:v>
                </c:pt>
                <c:pt idx="1">
                  <c:v>240</c:v>
                </c:pt>
                <c:pt idx="2">
                  <c:v>247.7</c:v>
                </c:pt>
                <c:pt idx="3">
                  <c:v>235</c:v>
                </c:pt>
                <c:pt idx="4">
                  <c:v>237.2</c:v>
                </c:pt>
                <c:pt idx="5">
                  <c:v>235.4</c:v>
                </c:pt>
                <c:pt idx="6" formatCode="#,##0.0_);[Red]\(#,##0.0\)">
                  <c:v>230.2</c:v>
                </c:pt>
                <c:pt idx="7" formatCode="#,##0.0_);[Red]\(#,##0.0\)">
                  <c:v>228.9</c:v>
                </c:pt>
                <c:pt idx="8" formatCode="#,##0.0_);[Red]\(#,##0.0\)">
                  <c:v>229.6</c:v>
                </c:pt>
                <c:pt idx="9" formatCode="#,##0.0_);[Red]\(#,##0.0\)">
                  <c:v>226.2</c:v>
                </c:pt>
                <c:pt idx="10" formatCode="#,##0.0_);[Red]\(#,##0.0\)">
                  <c:v>197.4</c:v>
                </c:pt>
              </c:numCache>
            </c:numRef>
          </c:val>
          <c:smooth val="0"/>
          <c:extLst xmlns:c16r2="http://schemas.microsoft.com/office/drawing/2015/06/chart">
            <c:ext xmlns:c16="http://schemas.microsoft.com/office/drawing/2014/chart" uri="{C3380CC4-5D6E-409C-BE32-E72D297353CC}">
              <c16:uniqueId val="{00000003-9BFA-4260-BB71-13B317F9DB41}"/>
            </c:ext>
          </c:extLst>
        </c:ser>
        <c:ser>
          <c:idx val="4"/>
          <c:order val="4"/>
          <c:tx>
            <c:strRef>
              <c:f>将来負担比率P12右!$A$13</c:f>
              <c:strCache>
                <c:ptCount val="1"/>
                <c:pt idx="0">
                  <c:v>神戸市</c:v>
                </c:pt>
              </c:strCache>
            </c:strRef>
          </c:tx>
          <c:spPr>
            <a:ln w="19050"/>
          </c:spPr>
          <c:cat>
            <c:strRef>
              <c:f>将来負担比率P12右!$B$8:$L$8</c:f>
              <c:strCache>
                <c:ptCount val="11"/>
                <c:pt idx="0">
                  <c:v>2007</c:v>
                </c:pt>
                <c:pt idx="1">
                  <c:v>2008</c:v>
                </c:pt>
                <c:pt idx="2">
                  <c:v>2009</c:v>
                </c:pt>
                <c:pt idx="3">
                  <c:v>2010</c:v>
                </c:pt>
                <c:pt idx="4">
                  <c:v>2011</c:v>
                </c:pt>
                <c:pt idx="5">
                  <c:v>2012</c:v>
                </c:pt>
                <c:pt idx="6">
                  <c:v>2013</c:v>
                </c:pt>
                <c:pt idx="7">
                  <c:v>2014</c:v>
                </c:pt>
                <c:pt idx="8">
                  <c:v>2015</c:v>
                </c:pt>
                <c:pt idx="9">
                  <c:v>2016</c:v>
                </c:pt>
                <c:pt idx="10">
                  <c:v>2017</c:v>
                </c:pt>
              </c:strCache>
            </c:strRef>
          </c:cat>
          <c:val>
            <c:numRef>
              <c:f>将来負担比率P12右!$B$13:$L$13</c:f>
              <c:numCache>
                <c:formatCode>0.0_);[Red]\(0.0\)</c:formatCode>
                <c:ptCount val="11"/>
                <c:pt idx="0">
                  <c:v>177.5</c:v>
                </c:pt>
                <c:pt idx="1">
                  <c:v>176.6</c:v>
                </c:pt>
                <c:pt idx="2">
                  <c:v>175.6</c:v>
                </c:pt>
                <c:pt idx="3">
                  <c:v>172.40000000000003</c:v>
                </c:pt>
                <c:pt idx="4">
                  <c:v>152.6</c:v>
                </c:pt>
                <c:pt idx="5">
                  <c:v>120.19999999999999</c:v>
                </c:pt>
                <c:pt idx="6" formatCode="#,##0.0_);[Red]\(#,##0.0\)">
                  <c:v>94.6</c:v>
                </c:pt>
                <c:pt idx="7" formatCode="#,##0.0_);[Red]\(#,##0.0\)">
                  <c:v>86.1</c:v>
                </c:pt>
                <c:pt idx="8" formatCode="#,##0.0_);[Red]\(#,##0.0\)">
                  <c:v>80.2</c:v>
                </c:pt>
                <c:pt idx="9" formatCode="#,##0.0_);[Red]\(#,##0.0\)">
                  <c:v>80</c:v>
                </c:pt>
                <c:pt idx="10" formatCode="#,##0.0_);[Red]\(#,##0.0\)">
                  <c:v>78.8</c:v>
                </c:pt>
              </c:numCache>
            </c:numRef>
          </c:val>
          <c:smooth val="0"/>
          <c:extLst xmlns:c16r2="http://schemas.microsoft.com/office/drawing/2015/06/chart">
            <c:ext xmlns:c16="http://schemas.microsoft.com/office/drawing/2014/chart" uri="{C3380CC4-5D6E-409C-BE32-E72D297353CC}">
              <c16:uniqueId val="{00000004-9BFA-4260-BB71-13B317F9DB41}"/>
            </c:ext>
          </c:extLst>
        </c:ser>
        <c:ser>
          <c:idx val="5"/>
          <c:order val="5"/>
          <c:tx>
            <c:strRef>
              <c:f>将来負担比率P12右!$A$14</c:f>
              <c:strCache>
                <c:ptCount val="1"/>
                <c:pt idx="0">
                  <c:v>５大市平均</c:v>
                </c:pt>
              </c:strCache>
            </c:strRef>
          </c:tx>
          <c:spPr>
            <a:ln w="44450"/>
          </c:spPr>
          <c:cat>
            <c:strRef>
              <c:f>将来負担比率P12右!$B$8:$L$8</c:f>
              <c:strCache>
                <c:ptCount val="11"/>
                <c:pt idx="0">
                  <c:v>2007</c:v>
                </c:pt>
                <c:pt idx="1">
                  <c:v>2008</c:v>
                </c:pt>
                <c:pt idx="2">
                  <c:v>2009</c:v>
                </c:pt>
                <c:pt idx="3">
                  <c:v>2010</c:v>
                </c:pt>
                <c:pt idx="4">
                  <c:v>2011</c:v>
                </c:pt>
                <c:pt idx="5">
                  <c:v>2012</c:v>
                </c:pt>
                <c:pt idx="6">
                  <c:v>2013</c:v>
                </c:pt>
                <c:pt idx="7">
                  <c:v>2014</c:v>
                </c:pt>
                <c:pt idx="8">
                  <c:v>2015</c:v>
                </c:pt>
                <c:pt idx="9">
                  <c:v>2016</c:v>
                </c:pt>
                <c:pt idx="10">
                  <c:v>2017</c:v>
                </c:pt>
              </c:strCache>
            </c:strRef>
          </c:cat>
          <c:val>
            <c:numRef>
              <c:f>将来負担比率P12右!$B$14:$L$14</c:f>
              <c:numCache>
                <c:formatCode>0.0_);[Red]\(0.0\)</c:formatCode>
                <c:ptCount val="11"/>
                <c:pt idx="0">
                  <c:v>239.8</c:v>
                </c:pt>
                <c:pt idx="1">
                  <c:v>229.66</c:v>
                </c:pt>
                <c:pt idx="2">
                  <c:v>227.16</c:v>
                </c:pt>
                <c:pt idx="3">
                  <c:v>215.74</c:v>
                </c:pt>
                <c:pt idx="4">
                  <c:v>201.04</c:v>
                </c:pt>
                <c:pt idx="5">
                  <c:v>185.04000000000002</c:v>
                </c:pt>
                <c:pt idx="6" formatCode="#,##0.0_);[Red]\(#,##0.0\)">
                  <c:v>168.18</c:v>
                </c:pt>
                <c:pt idx="7" formatCode="#,##0.0_);[Red]\(#,##0.0\)">
                  <c:v>158.64000000000001</c:v>
                </c:pt>
                <c:pt idx="8" formatCode="#,##0.0_);[Red]\(#,##0.0\)">
                  <c:v>149.98000000000002</c:v>
                </c:pt>
                <c:pt idx="9" formatCode="#,##0.0_);[Red]\(#,##0.0\)">
                  <c:v>140.18</c:v>
                </c:pt>
                <c:pt idx="10" formatCode="#,##0.0_);[Red]\(#,##0.0\)">
                  <c:v>122.4</c:v>
                </c:pt>
              </c:numCache>
            </c:numRef>
          </c:val>
          <c:smooth val="0"/>
          <c:extLst xmlns:c16r2="http://schemas.microsoft.com/office/drawing/2015/06/chart">
            <c:ext xmlns:c16="http://schemas.microsoft.com/office/drawing/2014/chart" uri="{C3380CC4-5D6E-409C-BE32-E72D297353CC}">
              <c16:uniqueId val="{00000005-9BFA-4260-BB71-13B317F9DB41}"/>
            </c:ext>
          </c:extLst>
        </c:ser>
        <c:dLbls>
          <c:showLegendKey val="0"/>
          <c:showVal val="0"/>
          <c:showCatName val="0"/>
          <c:showSerName val="0"/>
          <c:showPercent val="0"/>
          <c:showBubbleSize val="0"/>
        </c:dLbls>
        <c:marker val="1"/>
        <c:smooth val="0"/>
        <c:axId val="338684096"/>
        <c:axId val="338683704"/>
      </c:lineChart>
      <c:catAx>
        <c:axId val="338684096"/>
        <c:scaling>
          <c:orientation val="minMax"/>
        </c:scaling>
        <c:delete val="0"/>
        <c:axPos val="b"/>
        <c:title>
          <c:tx>
            <c:rich>
              <a:bodyPr/>
              <a:lstStyle/>
              <a:p>
                <a:pPr>
                  <a:defRPr/>
                </a:pPr>
                <a:r>
                  <a:rPr lang="ja-JP" altLang="en-US" b="0"/>
                  <a:t>（年度）</a:t>
                </a:r>
                <a:endParaRPr lang="en-US" altLang="ja-JP" b="0"/>
              </a:p>
            </c:rich>
          </c:tx>
          <c:layout>
            <c:manualLayout>
              <c:xMode val="edge"/>
              <c:yMode val="edge"/>
              <c:x val="0.80026663333749948"/>
              <c:y val="0.88901733093781188"/>
            </c:manualLayout>
          </c:layout>
          <c:overlay val="0"/>
        </c:title>
        <c:numFmt formatCode="General" sourceLinked="0"/>
        <c:majorTickMark val="out"/>
        <c:minorTickMark val="none"/>
        <c:tickLblPos val="nextTo"/>
        <c:crossAx val="338683704"/>
        <c:crosses val="autoZero"/>
        <c:auto val="1"/>
        <c:lblAlgn val="ctr"/>
        <c:lblOffset val="100"/>
        <c:tickLblSkip val="2"/>
        <c:noMultiLvlLbl val="0"/>
      </c:catAx>
      <c:valAx>
        <c:axId val="338683704"/>
        <c:scaling>
          <c:orientation val="minMax"/>
          <c:max val="300"/>
          <c:min val="50"/>
        </c:scaling>
        <c:delete val="0"/>
        <c:axPos val="l"/>
        <c:title>
          <c:tx>
            <c:rich>
              <a:bodyPr rot="0" vert="horz"/>
              <a:lstStyle/>
              <a:p>
                <a:pPr>
                  <a:defRPr b="0"/>
                </a:pPr>
                <a:r>
                  <a:rPr lang="ja-JP" altLang="en-US" b="0"/>
                  <a:t>（％）</a:t>
                </a:r>
              </a:p>
            </c:rich>
          </c:tx>
          <c:layout>
            <c:manualLayout>
              <c:xMode val="edge"/>
              <c:yMode val="edge"/>
              <c:x val="2.8348910352709582E-2"/>
              <c:y val="3.1783360409514017E-2"/>
            </c:manualLayout>
          </c:layout>
          <c:overlay val="0"/>
        </c:title>
        <c:numFmt formatCode="#,##0_);\(#,##0\)" sourceLinked="0"/>
        <c:majorTickMark val="out"/>
        <c:minorTickMark val="none"/>
        <c:tickLblPos val="nextTo"/>
        <c:crossAx val="338684096"/>
        <c:crosses val="autoZero"/>
        <c:crossBetween val="between"/>
        <c:majorUnit val="50"/>
      </c:valAx>
      <c:spPr>
        <a:noFill/>
        <a:ln w="25400">
          <a:noFill/>
        </a:ln>
      </c:spPr>
    </c:plotArea>
    <c:legend>
      <c:legendPos val="r"/>
      <c:layout>
        <c:manualLayout>
          <c:xMode val="edge"/>
          <c:yMode val="edge"/>
          <c:x val="0.45993916275430358"/>
          <c:y val="0.11297708333333333"/>
          <c:w val="0.3737836463223787"/>
          <c:h val="0.19255046296296294"/>
        </c:manualLayout>
      </c:layout>
      <c:overlay val="0"/>
    </c:legend>
    <c:plotVisOnly val="1"/>
    <c:dispBlanksAs val="gap"/>
    <c:showDLblsOverMax val="0"/>
  </c:chart>
  <c:externalData r:id="rId1">
    <c:autoUpdate val="0"/>
  </c:externalData>
</c:chartSpace>
</file>

<file path=ppt/charts/chart39.xml><?xml version="1.0" encoding="utf-8"?>
<c:chartSpace xmlns:c="http://schemas.openxmlformats.org/drawingml/2006/chart" xmlns:a="http://schemas.openxmlformats.org/drawingml/2006/main" xmlns:r="http://schemas.openxmlformats.org/officeDocument/2006/relationships">
  <c:date1904 val="0"/>
  <c:lang val="ja-JP"/>
  <c:roundedCorners val="0"/>
  <mc:AlternateContent xmlns:mc="http://schemas.openxmlformats.org/markup-compatibility/2006">
    <mc:Choice xmlns:c14="http://schemas.microsoft.com/office/drawing/2007/8/2/chart" Requires="c14">
      <c14:style val="101"/>
    </mc:Choice>
    <mc:Fallback>
      <c:style val="1"/>
    </mc:Fallback>
  </mc:AlternateContent>
  <c:chart>
    <c:title>
      <c:tx>
        <c:rich>
          <a:bodyPr/>
          <a:lstStyle/>
          <a:p>
            <a:pPr>
              <a:defRPr sz="1400" b="0"/>
            </a:pPr>
            <a:r>
              <a:rPr lang="ja-JP" altLang="en-US" sz="1400" b="0"/>
              <a:t>実質公債費比率</a:t>
            </a:r>
          </a:p>
        </c:rich>
      </c:tx>
      <c:overlay val="0"/>
    </c:title>
    <c:autoTitleDeleted val="0"/>
    <c:plotArea>
      <c:layout/>
      <c:lineChart>
        <c:grouping val="standard"/>
        <c:varyColors val="0"/>
        <c:ser>
          <c:idx val="0"/>
          <c:order val="0"/>
          <c:tx>
            <c:strRef>
              <c:f>公債費比率P12左!$A$5</c:f>
              <c:strCache>
                <c:ptCount val="1"/>
                <c:pt idx="0">
                  <c:v>大阪市</c:v>
                </c:pt>
              </c:strCache>
            </c:strRef>
          </c:tx>
          <c:spPr>
            <a:ln w="44450"/>
          </c:spPr>
          <c:cat>
            <c:numRef>
              <c:f>公債費比率P12左!$B$4:$L$4</c:f>
              <c:numCache>
                <c:formatCode>0_ ;[Red]\-0\ </c:formatCode>
                <c:ptCount val="11"/>
                <c:pt idx="0">
                  <c:v>2007</c:v>
                </c:pt>
                <c:pt idx="1">
                  <c:v>2008</c:v>
                </c:pt>
                <c:pt idx="2">
                  <c:v>2009</c:v>
                </c:pt>
                <c:pt idx="3">
                  <c:v>2010</c:v>
                </c:pt>
                <c:pt idx="4">
                  <c:v>2011</c:v>
                </c:pt>
                <c:pt idx="5">
                  <c:v>2012</c:v>
                </c:pt>
                <c:pt idx="6">
                  <c:v>2013</c:v>
                </c:pt>
                <c:pt idx="7">
                  <c:v>2014</c:v>
                </c:pt>
                <c:pt idx="8">
                  <c:v>2015</c:v>
                </c:pt>
                <c:pt idx="9">
                  <c:v>2016</c:v>
                </c:pt>
                <c:pt idx="10">
                  <c:v>2017</c:v>
                </c:pt>
              </c:numCache>
            </c:numRef>
          </c:cat>
          <c:val>
            <c:numRef>
              <c:f>公債費比率P12左!$B$5:$L$5</c:f>
              <c:numCache>
                <c:formatCode>0.0_ </c:formatCode>
                <c:ptCount val="11"/>
                <c:pt idx="0">
                  <c:v>11.799999999999999</c:v>
                </c:pt>
                <c:pt idx="1">
                  <c:v>10.7</c:v>
                </c:pt>
                <c:pt idx="2">
                  <c:v>10.4</c:v>
                </c:pt>
                <c:pt idx="3">
                  <c:v>10.199999999999999</c:v>
                </c:pt>
                <c:pt idx="4">
                  <c:v>10</c:v>
                </c:pt>
                <c:pt idx="5">
                  <c:v>9.4</c:v>
                </c:pt>
                <c:pt idx="6" formatCode="#,##0.0_);[Red]\(#,##0.0\)">
                  <c:v>9</c:v>
                </c:pt>
                <c:pt idx="7" formatCode="#,##0.0_);[Red]\(#,##0.0\)">
                  <c:v>9.3000000000000007</c:v>
                </c:pt>
                <c:pt idx="8" formatCode="#,##0.0_);[Red]\(#,##0.0\)">
                  <c:v>9.1999999999999993</c:v>
                </c:pt>
                <c:pt idx="9" formatCode="#,##0.0_);[Red]\(#,##0.0\)">
                  <c:v>7.9</c:v>
                </c:pt>
                <c:pt idx="10" formatCode="#,##0.0_);[Red]\(#,##0.0\)">
                  <c:v>5.7</c:v>
                </c:pt>
              </c:numCache>
            </c:numRef>
          </c:val>
          <c:smooth val="0"/>
          <c:extLst xmlns:c16r2="http://schemas.microsoft.com/office/drawing/2015/06/chart">
            <c:ext xmlns:c16="http://schemas.microsoft.com/office/drawing/2014/chart" uri="{C3380CC4-5D6E-409C-BE32-E72D297353CC}">
              <c16:uniqueId val="{00000000-2CF2-40D8-B3B1-E8DADD9FB1D5}"/>
            </c:ext>
          </c:extLst>
        </c:ser>
        <c:ser>
          <c:idx val="1"/>
          <c:order val="1"/>
          <c:tx>
            <c:strRef>
              <c:f>公債費比率P12左!$A$6</c:f>
              <c:strCache>
                <c:ptCount val="1"/>
                <c:pt idx="0">
                  <c:v>横浜市</c:v>
                </c:pt>
              </c:strCache>
            </c:strRef>
          </c:tx>
          <c:spPr>
            <a:ln w="19050"/>
          </c:spPr>
          <c:cat>
            <c:numRef>
              <c:f>公債費比率P12左!$B$4:$L$4</c:f>
              <c:numCache>
                <c:formatCode>0_ ;[Red]\-0\ </c:formatCode>
                <c:ptCount val="11"/>
                <c:pt idx="0">
                  <c:v>2007</c:v>
                </c:pt>
                <c:pt idx="1">
                  <c:v>2008</c:v>
                </c:pt>
                <c:pt idx="2">
                  <c:v>2009</c:v>
                </c:pt>
                <c:pt idx="3">
                  <c:v>2010</c:v>
                </c:pt>
                <c:pt idx="4">
                  <c:v>2011</c:v>
                </c:pt>
                <c:pt idx="5">
                  <c:v>2012</c:v>
                </c:pt>
                <c:pt idx="6">
                  <c:v>2013</c:v>
                </c:pt>
                <c:pt idx="7">
                  <c:v>2014</c:v>
                </c:pt>
                <c:pt idx="8">
                  <c:v>2015</c:v>
                </c:pt>
                <c:pt idx="9">
                  <c:v>2016</c:v>
                </c:pt>
                <c:pt idx="10">
                  <c:v>2017</c:v>
                </c:pt>
              </c:numCache>
            </c:numRef>
          </c:cat>
          <c:val>
            <c:numRef>
              <c:f>公債費比率P12左!$B$6:$L$6</c:f>
              <c:numCache>
                <c:formatCode>0.0_ </c:formatCode>
                <c:ptCount val="11"/>
                <c:pt idx="0">
                  <c:v>20.599999999999998</c:v>
                </c:pt>
                <c:pt idx="1">
                  <c:v>20.200000000000003</c:v>
                </c:pt>
                <c:pt idx="2">
                  <c:v>19.100000000000001</c:v>
                </c:pt>
                <c:pt idx="3">
                  <c:v>18</c:v>
                </c:pt>
                <c:pt idx="4">
                  <c:v>16.3</c:v>
                </c:pt>
                <c:pt idx="5">
                  <c:v>15.4</c:v>
                </c:pt>
                <c:pt idx="6" formatCode="#,##0.0_);[Red]\(#,##0.0\)">
                  <c:v>15.4</c:v>
                </c:pt>
                <c:pt idx="7" formatCode="#,##0.0_);[Red]\(#,##0.0\)">
                  <c:v>16.899999999999999</c:v>
                </c:pt>
                <c:pt idx="8" formatCode="#,##0.0_);[Red]\(#,##0.0\)">
                  <c:v>17</c:v>
                </c:pt>
                <c:pt idx="9" formatCode="#,##0.0_);[Red]\(#,##0.0\)">
                  <c:v>16.5</c:v>
                </c:pt>
                <c:pt idx="10" formatCode="#,##0.0_);[Red]\(#,##0.0\)">
                  <c:v>13.3</c:v>
                </c:pt>
              </c:numCache>
            </c:numRef>
          </c:val>
          <c:smooth val="0"/>
          <c:extLst xmlns:c16r2="http://schemas.microsoft.com/office/drawing/2015/06/chart">
            <c:ext xmlns:c16="http://schemas.microsoft.com/office/drawing/2014/chart" uri="{C3380CC4-5D6E-409C-BE32-E72D297353CC}">
              <c16:uniqueId val="{00000001-2CF2-40D8-B3B1-E8DADD9FB1D5}"/>
            </c:ext>
          </c:extLst>
        </c:ser>
        <c:ser>
          <c:idx val="2"/>
          <c:order val="2"/>
          <c:tx>
            <c:strRef>
              <c:f>公債費比率P12左!$A$7</c:f>
              <c:strCache>
                <c:ptCount val="1"/>
                <c:pt idx="0">
                  <c:v>名古屋市</c:v>
                </c:pt>
              </c:strCache>
            </c:strRef>
          </c:tx>
          <c:spPr>
            <a:ln w="19050"/>
          </c:spPr>
          <c:cat>
            <c:numRef>
              <c:f>公債費比率P12左!$B$4:$L$4</c:f>
              <c:numCache>
                <c:formatCode>0_ ;[Red]\-0\ </c:formatCode>
                <c:ptCount val="11"/>
                <c:pt idx="0">
                  <c:v>2007</c:v>
                </c:pt>
                <c:pt idx="1">
                  <c:v>2008</c:v>
                </c:pt>
                <c:pt idx="2">
                  <c:v>2009</c:v>
                </c:pt>
                <c:pt idx="3">
                  <c:v>2010</c:v>
                </c:pt>
                <c:pt idx="4">
                  <c:v>2011</c:v>
                </c:pt>
                <c:pt idx="5">
                  <c:v>2012</c:v>
                </c:pt>
                <c:pt idx="6">
                  <c:v>2013</c:v>
                </c:pt>
                <c:pt idx="7">
                  <c:v>2014</c:v>
                </c:pt>
                <c:pt idx="8">
                  <c:v>2015</c:v>
                </c:pt>
                <c:pt idx="9">
                  <c:v>2016</c:v>
                </c:pt>
                <c:pt idx="10">
                  <c:v>2017</c:v>
                </c:pt>
              </c:numCache>
            </c:numRef>
          </c:cat>
          <c:val>
            <c:numRef>
              <c:f>公債費比率P12左!$B$7:$L$7</c:f>
              <c:numCache>
                <c:formatCode>0.0_ </c:formatCode>
                <c:ptCount val="11"/>
                <c:pt idx="0">
                  <c:v>14.099999999999998</c:v>
                </c:pt>
                <c:pt idx="1">
                  <c:v>13.5</c:v>
                </c:pt>
                <c:pt idx="2">
                  <c:v>12.7</c:v>
                </c:pt>
                <c:pt idx="3">
                  <c:v>12.1</c:v>
                </c:pt>
                <c:pt idx="4">
                  <c:v>12</c:v>
                </c:pt>
                <c:pt idx="5">
                  <c:v>12.1</c:v>
                </c:pt>
                <c:pt idx="6" formatCode="#,##0.0_);[Red]\(#,##0.0\)">
                  <c:v>12.6</c:v>
                </c:pt>
                <c:pt idx="7" formatCode="#,##0.0_);[Red]\(#,##0.0\)">
                  <c:v>13</c:v>
                </c:pt>
                <c:pt idx="8" formatCode="#,##0.0_);[Red]\(#,##0.0\)">
                  <c:v>12.7</c:v>
                </c:pt>
                <c:pt idx="9" formatCode="#,##0.0_);[Red]\(#,##0.0\)">
                  <c:v>11.8</c:v>
                </c:pt>
                <c:pt idx="10" formatCode="#,##0.0_);[Red]\(#,##0.0\)">
                  <c:v>10.5</c:v>
                </c:pt>
              </c:numCache>
            </c:numRef>
          </c:val>
          <c:smooth val="0"/>
          <c:extLst xmlns:c16r2="http://schemas.microsoft.com/office/drawing/2015/06/chart">
            <c:ext xmlns:c16="http://schemas.microsoft.com/office/drawing/2014/chart" uri="{C3380CC4-5D6E-409C-BE32-E72D297353CC}">
              <c16:uniqueId val="{00000002-2CF2-40D8-B3B1-E8DADD9FB1D5}"/>
            </c:ext>
          </c:extLst>
        </c:ser>
        <c:ser>
          <c:idx val="3"/>
          <c:order val="3"/>
          <c:tx>
            <c:strRef>
              <c:f>公債費比率P12左!$A$8</c:f>
              <c:strCache>
                <c:ptCount val="1"/>
                <c:pt idx="0">
                  <c:v>京都市</c:v>
                </c:pt>
              </c:strCache>
            </c:strRef>
          </c:tx>
          <c:spPr>
            <a:ln w="19050"/>
          </c:spPr>
          <c:cat>
            <c:numRef>
              <c:f>公債費比率P12左!$B$4:$L$4</c:f>
              <c:numCache>
                <c:formatCode>0_ ;[Red]\-0\ </c:formatCode>
                <c:ptCount val="11"/>
                <c:pt idx="0">
                  <c:v>2007</c:v>
                </c:pt>
                <c:pt idx="1">
                  <c:v>2008</c:v>
                </c:pt>
                <c:pt idx="2">
                  <c:v>2009</c:v>
                </c:pt>
                <c:pt idx="3">
                  <c:v>2010</c:v>
                </c:pt>
                <c:pt idx="4">
                  <c:v>2011</c:v>
                </c:pt>
                <c:pt idx="5">
                  <c:v>2012</c:v>
                </c:pt>
                <c:pt idx="6">
                  <c:v>2013</c:v>
                </c:pt>
                <c:pt idx="7">
                  <c:v>2014</c:v>
                </c:pt>
                <c:pt idx="8">
                  <c:v>2015</c:v>
                </c:pt>
                <c:pt idx="9">
                  <c:v>2016</c:v>
                </c:pt>
                <c:pt idx="10">
                  <c:v>2017</c:v>
                </c:pt>
              </c:numCache>
            </c:numRef>
          </c:cat>
          <c:val>
            <c:numRef>
              <c:f>公債費比率P12左!$B$8:$L$8</c:f>
              <c:numCache>
                <c:formatCode>0.0_ </c:formatCode>
                <c:ptCount val="11"/>
                <c:pt idx="0">
                  <c:v>11.799999999999999</c:v>
                </c:pt>
                <c:pt idx="1">
                  <c:v>12</c:v>
                </c:pt>
                <c:pt idx="2">
                  <c:v>12.7</c:v>
                </c:pt>
                <c:pt idx="3">
                  <c:v>13.100000000000001</c:v>
                </c:pt>
                <c:pt idx="4">
                  <c:v>13.700000000000001</c:v>
                </c:pt>
                <c:pt idx="5">
                  <c:v>13.8</c:v>
                </c:pt>
                <c:pt idx="6" formatCode="#,##0.0_);[Red]\(#,##0.0\)">
                  <c:v>14</c:v>
                </c:pt>
                <c:pt idx="7" formatCode="#,##0.0_);[Red]\(#,##0.0\)">
                  <c:v>15</c:v>
                </c:pt>
                <c:pt idx="8" formatCode="#,##0.0_);[Red]\(#,##0.0\)">
                  <c:v>15.2</c:v>
                </c:pt>
                <c:pt idx="9" formatCode="#,##0.0_);[Red]\(#,##0.0\)">
                  <c:v>15.2</c:v>
                </c:pt>
                <c:pt idx="10" formatCode="#,##0.0_);[Red]\(#,##0.0\)">
                  <c:v>12.8</c:v>
                </c:pt>
              </c:numCache>
            </c:numRef>
          </c:val>
          <c:smooth val="0"/>
          <c:extLst xmlns:c16r2="http://schemas.microsoft.com/office/drawing/2015/06/chart">
            <c:ext xmlns:c16="http://schemas.microsoft.com/office/drawing/2014/chart" uri="{C3380CC4-5D6E-409C-BE32-E72D297353CC}">
              <c16:uniqueId val="{00000003-2CF2-40D8-B3B1-E8DADD9FB1D5}"/>
            </c:ext>
          </c:extLst>
        </c:ser>
        <c:ser>
          <c:idx val="4"/>
          <c:order val="4"/>
          <c:tx>
            <c:strRef>
              <c:f>公債費比率P12左!$A$9</c:f>
              <c:strCache>
                <c:ptCount val="1"/>
                <c:pt idx="0">
                  <c:v>神戸市</c:v>
                </c:pt>
              </c:strCache>
            </c:strRef>
          </c:tx>
          <c:spPr>
            <a:ln w="19050"/>
          </c:spPr>
          <c:cat>
            <c:numRef>
              <c:f>公債費比率P12左!$B$4:$L$4</c:f>
              <c:numCache>
                <c:formatCode>0_ ;[Red]\-0\ </c:formatCode>
                <c:ptCount val="11"/>
                <c:pt idx="0">
                  <c:v>2007</c:v>
                </c:pt>
                <c:pt idx="1">
                  <c:v>2008</c:v>
                </c:pt>
                <c:pt idx="2">
                  <c:v>2009</c:v>
                </c:pt>
                <c:pt idx="3">
                  <c:v>2010</c:v>
                </c:pt>
                <c:pt idx="4">
                  <c:v>2011</c:v>
                </c:pt>
                <c:pt idx="5">
                  <c:v>2012</c:v>
                </c:pt>
                <c:pt idx="6">
                  <c:v>2013</c:v>
                </c:pt>
                <c:pt idx="7">
                  <c:v>2014</c:v>
                </c:pt>
                <c:pt idx="8">
                  <c:v>2015</c:v>
                </c:pt>
                <c:pt idx="9">
                  <c:v>2016</c:v>
                </c:pt>
                <c:pt idx="10">
                  <c:v>2017</c:v>
                </c:pt>
              </c:numCache>
            </c:numRef>
          </c:cat>
          <c:val>
            <c:numRef>
              <c:f>公債費比率P12左!$B$9:$L$9</c:f>
              <c:numCache>
                <c:formatCode>0.0_ </c:formatCode>
                <c:ptCount val="11"/>
                <c:pt idx="0">
                  <c:v>17.100000000000001</c:v>
                </c:pt>
                <c:pt idx="1">
                  <c:v>15.1</c:v>
                </c:pt>
                <c:pt idx="2">
                  <c:v>13.900000000000002</c:v>
                </c:pt>
                <c:pt idx="3">
                  <c:v>12.9</c:v>
                </c:pt>
                <c:pt idx="4">
                  <c:v>12.1</c:v>
                </c:pt>
                <c:pt idx="5">
                  <c:v>10.9</c:v>
                </c:pt>
                <c:pt idx="6" formatCode="#,##0.0_);[Red]\(#,##0.0\)">
                  <c:v>10.1</c:v>
                </c:pt>
                <c:pt idx="7" formatCode="#,##0.0_);[Red]\(#,##0.0\)">
                  <c:v>8.6999999999999993</c:v>
                </c:pt>
                <c:pt idx="8" formatCode="#,##0.0_);[Red]\(#,##0.0\)">
                  <c:v>7.9</c:v>
                </c:pt>
                <c:pt idx="9" formatCode="#,##0.0_);[Red]\(#,##0.0\)">
                  <c:v>7.4</c:v>
                </c:pt>
                <c:pt idx="10" formatCode="#,##0.0_);[Red]\(#,##0.0\)">
                  <c:v>6.6</c:v>
                </c:pt>
              </c:numCache>
            </c:numRef>
          </c:val>
          <c:smooth val="0"/>
          <c:extLst xmlns:c16r2="http://schemas.microsoft.com/office/drawing/2015/06/chart">
            <c:ext xmlns:c16="http://schemas.microsoft.com/office/drawing/2014/chart" uri="{C3380CC4-5D6E-409C-BE32-E72D297353CC}">
              <c16:uniqueId val="{00000004-2CF2-40D8-B3B1-E8DADD9FB1D5}"/>
            </c:ext>
          </c:extLst>
        </c:ser>
        <c:ser>
          <c:idx val="5"/>
          <c:order val="5"/>
          <c:tx>
            <c:strRef>
              <c:f>公債費比率P12左!$A$10</c:f>
              <c:strCache>
                <c:ptCount val="1"/>
                <c:pt idx="0">
                  <c:v>５大市平均</c:v>
                </c:pt>
              </c:strCache>
            </c:strRef>
          </c:tx>
          <c:spPr>
            <a:ln w="44450"/>
          </c:spPr>
          <c:cat>
            <c:numRef>
              <c:f>公債費比率P12左!$B$4:$L$4</c:f>
              <c:numCache>
                <c:formatCode>0_ ;[Red]\-0\ </c:formatCode>
                <c:ptCount val="11"/>
                <c:pt idx="0">
                  <c:v>2007</c:v>
                </c:pt>
                <c:pt idx="1">
                  <c:v>2008</c:v>
                </c:pt>
                <c:pt idx="2">
                  <c:v>2009</c:v>
                </c:pt>
                <c:pt idx="3">
                  <c:v>2010</c:v>
                </c:pt>
                <c:pt idx="4">
                  <c:v>2011</c:v>
                </c:pt>
                <c:pt idx="5">
                  <c:v>2012</c:v>
                </c:pt>
                <c:pt idx="6">
                  <c:v>2013</c:v>
                </c:pt>
                <c:pt idx="7">
                  <c:v>2014</c:v>
                </c:pt>
                <c:pt idx="8">
                  <c:v>2015</c:v>
                </c:pt>
                <c:pt idx="9">
                  <c:v>2016</c:v>
                </c:pt>
                <c:pt idx="10">
                  <c:v>2017</c:v>
                </c:pt>
              </c:numCache>
            </c:numRef>
          </c:cat>
          <c:val>
            <c:numRef>
              <c:f>公債費比率P12左!$B$10:$L$10</c:f>
              <c:numCache>
                <c:formatCode>0.0_ </c:formatCode>
                <c:ptCount val="11"/>
                <c:pt idx="0">
                  <c:v>15.080000000000002</c:v>
                </c:pt>
                <c:pt idx="1">
                  <c:v>14.3</c:v>
                </c:pt>
                <c:pt idx="2">
                  <c:v>13.760000000000002</c:v>
                </c:pt>
                <c:pt idx="3">
                  <c:v>13.26</c:v>
                </c:pt>
                <c:pt idx="4">
                  <c:v>12.819999999999999</c:v>
                </c:pt>
                <c:pt idx="5">
                  <c:v>12.32</c:v>
                </c:pt>
                <c:pt idx="6" formatCode="#,##0.0_);[Red]\(#,##0.0\)">
                  <c:v>12.22</c:v>
                </c:pt>
                <c:pt idx="7" formatCode="#,##0.0_);[Red]\(#,##0.0\)">
                  <c:v>12.580000000000002</c:v>
                </c:pt>
                <c:pt idx="8" formatCode="#,##0.0_);[Red]\(#,##0.0\)">
                  <c:v>12.399999999999999</c:v>
                </c:pt>
                <c:pt idx="9" formatCode="#,##0.0_);[Red]\(#,##0.0\)">
                  <c:v>11.760000000000002</c:v>
                </c:pt>
                <c:pt idx="10" formatCode="#,##0.0_);[Red]\(#,##0.0\)">
                  <c:v>9.7799999999999994</c:v>
                </c:pt>
              </c:numCache>
            </c:numRef>
          </c:val>
          <c:smooth val="0"/>
          <c:extLst xmlns:c16r2="http://schemas.microsoft.com/office/drawing/2015/06/chart">
            <c:ext xmlns:c16="http://schemas.microsoft.com/office/drawing/2014/chart" uri="{C3380CC4-5D6E-409C-BE32-E72D297353CC}">
              <c16:uniqueId val="{00000005-2CF2-40D8-B3B1-E8DADD9FB1D5}"/>
            </c:ext>
          </c:extLst>
        </c:ser>
        <c:dLbls>
          <c:showLegendKey val="0"/>
          <c:showVal val="0"/>
          <c:showCatName val="0"/>
          <c:showSerName val="0"/>
          <c:showPercent val="0"/>
          <c:showBubbleSize val="0"/>
        </c:dLbls>
        <c:marker val="1"/>
        <c:smooth val="0"/>
        <c:axId val="338686840"/>
        <c:axId val="157525528"/>
      </c:lineChart>
      <c:catAx>
        <c:axId val="338686840"/>
        <c:scaling>
          <c:orientation val="minMax"/>
        </c:scaling>
        <c:delete val="0"/>
        <c:axPos val="b"/>
        <c:title>
          <c:tx>
            <c:rich>
              <a:bodyPr/>
              <a:lstStyle/>
              <a:p>
                <a:pPr>
                  <a:defRPr/>
                </a:pPr>
                <a:r>
                  <a:rPr lang="ja-JP" altLang="en-US" b="0"/>
                  <a:t>（年度）</a:t>
                </a:r>
              </a:p>
            </c:rich>
          </c:tx>
          <c:layout>
            <c:manualLayout>
              <c:xMode val="edge"/>
              <c:yMode val="edge"/>
              <c:x val="0.8166871585496257"/>
              <c:y val="0.8388488478327073"/>
            </c:manualLayout>
          </c:layout>
          <c:overlay val="0"/>
        </c:title>
        <c:numFmt formatCode="0_ ;[Red]\-0\ " sourceLinked="1"/>
        <c:majorTickMark val="out"/>
        <c:minorTickMark val="none"/>
        <c:tickLblPos val="nextTo"/>
        <c:crossAx val="157525528"/>
        <c:crosses val="autoZero"/>
        <c:auto val="1"/>
        <c:lblAlgn val="ctr"/>
        <c:lblOffset val="100"/>
        <c:tickLblSkip val="2"/>
        <c:noMultiLvlLbl val="0"/>
      </c:catAx>
      <c:valAx>
        <c:axId val="157525528"/>
        <c:scaling>
          <c:orientation val="minMax"/>
          <c:max val="25"/>
          <c:min val="5"/>
        </c:scaling>
        <c:delete val="0"/>
        <c:axPos val="l"/>
        <c:title>
          <c:tx>
            <c:rich>
              <a:bodyPr rot="0" vert="horz"/>
              <a:lstStyle/>
              <a:p>
                <a:pPr>
                  <a:defRPr b="0"/>
                </a:pPr>
                <a:r>
                  <a:rPr lang="ja-JP" altLang="en-US" b="0"/>
                  <a:t>（％）</a:t>
                </a:r>
              </a:p>
            </c:rich>
          </c:tx>
          <c:layout>
            <c:manualLayout>
              <c:xMode val="edge"/>
              <c:yMode val="edge"/>
              <c:x val="7.0833335915475984E-2"/>
              <c:y val="6.1884499806319333E-2"/>
            </c:manualLayout>
          </c:layout>
          <c:overlay val="0"/>
        </c:title>
        <c:numFmt formatCode="#,##0_);\(#,##0\)" sourceLinked="0"/>
        <c:majorTickMark val="out"/>
        <c:minorTickMark val="none"/>
        <c:tickLblPos val="nextTo"/>
        <c:crossAx val="338686840"/>
        <c:crosses val="autoZero"/>
        <c:crossBetween val="between"/>
        <c:majorUnit val="5"/>
      </c:valAx>
      <c:spPr>
        <a:noFill/>
        <a:ln w="25400">
          <a:noFill/>
        </a:ln>
      </c:spPr>
    </c:plotArea>
    <c:legend>
      <c:legendPos val="r"/>
      <c:layout>
        <c:manualLayout>
          <c:xMode val="edge"/>
          <c:yMode val="edge"/>
          <c:x val="0.42789617809298652"/>
          <c:y val="0.10545324074074074"/>
          <c:w val="0.41197773837667451"/>
          <c:h val="0.21051041666666667"/>
        </c:manualLayout>
      </c:layout>
      <c:overlay val="0"/>
    </c:legend>
    <c:plotVisOnly val="1"/>
    <c:dispBlanksAs val="gap"/>
    <c:showDLblsOverMax val="0"/>
  </c:chart>
  <c:externalData r:id="rId1">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0"/>
    <c:plotArea>
      <c:layout>
        <c:manualLayout>
          <c:layoutTarget val="inner"/>
          <c:xMode val="edge"/>
          <c:yMode val="edge"/>
          <c:x val="0.11092280182652009"/>
          <c:y val="7.6704003538390922E-2"/>
          <c:w val="0.76499087293538937"/>
          <c:h val="0.8798691145224945"/>
        </c:manualLayout>
      </c:layout>
      <c:barChart>
        <c:barDir val="col"/>
        <c:grouping val="clustered"/>
        <c:varyColors val="0"/>
        <c:ser>
          <c:idx val="2"/>
          <c:order val="2"/>
          <c:tx>
            <c:strRef>
              <c:f>Sheet1!$D$1</c:f>
              <c:strCache>
                <c:ptCount val="1"/>
                <c:pt idx="0">
                  <c:v>経常収支（右軸）</c:v>
                </c:pt>
              </c:strCache>
            </c:strRef>
          </c:tx>
          <c:spPr>
            <a:solidFill>
              <a:schemeClr val="accent6"/>
            </a:solidFill>
          </c:spPr>
          <c:invertIfNegative val="0"/>
          <c:dLbls>
            <c:dLbl>
              <c:idx val="12"/>
              <c:layout>
                <c:manualLayout>
                  <c:x val="0"/>
                  <c:y val="1.3627940710990182E-2"/>
                </c:manualLayout>
              </c:layout>
              <c:showLegendKey val="0"/>
              <c:showVal val="1"/>
              <c:showCatName val="0"/>
              <c:showSerName val="0"/>
              <c:showPercent val="0"/>
              <c:showBubbleSize val="0"/>
              <c:extLst xmlns:c16r2="http://schemas.microsoft.com/office/drawing/2015/06/chart">
                <c:ext xmlns:c16="http://schemas.microsoft.com/office/drawing/2014/chart" uri="{C3380CC4-5D6E-409C-BE32-E72D297353CC}">
                  <c16:uniqueId val="{00000000-5C29-418B-88C6-7E04CA4F8B0E}"/>
                </c:ext>
                <c:ext xmlns:c15="http://schemas.microsoft.com/office/drawing/2012/chart" uri="{CE6537A1-D6FC-4f65-9D91-7224C49458BB}"/>
              </c:extLst>
            </c:dLbl>
            <c:dLbl>
              <c:idx val="13"/>
              <c:layout>
                <c:manualLayout>
                  <c:x val="5.4694134893826032E-3"/>
                  <c:y val="1.679707545722434E-2"/>
                </c:manualLayout>
              </c:layout>
              <c:showLegendKey val="0"/>
              <c:showVal val="1"/>
              <c:showCatName val="0"/>
              <c:showSerName val="0"/>
              <c:showPercent val="0"/>
              <c:showBubbleSize val="0"/>
              <c:extLst xmlns:c16r2="http://schemas.microsoft.com/office/drawing/2015/06/chart">
                <c:ext xmlns:c16="http://schemas.microsoft.com/office/drawing/2014/chart" uri="{C3380CC4-5D6E-409C-BE32-E72D297353CC}">
                  <c16:uniqueId val="{00000001-5C29-418B-88C6-7E04CA4F8B0E}"/>
                </c:ext>
                <c:ext xmlns:c15="http://schemas.microsoft.com/office/drawing/2012/chart" uri="{CE6537A1-D6FC-4f65-9D91-7224C49458BB}"/>
              </c:extLst>
            </c:dLbl>
            <c:dLbl>
              <c:idx val="14"/>
              <c:layout>
                <c:manualLayout>
                  <c:x val="-1.1602086406714396E-4"/>
                  <c:y val="2.1164315076102606E-2"/>
                </c:manualLayout>
              </c:layout>
              <c:showLegendKey val="0"/>
              <c:showVal val="1"/>
              <c:showCatName val="0"/>
              <c:showSerName val="0"/>
              <c:showPercent val="0"/>
              <c:showBubbleSize val="0"/>
              <c:extLst xmlns:c16r2="http://schemas.microsoft.com/office/drawing/2015/06/chart">
                <c:ext xmlns:c16="http://schemas.microsoft.com/office/drawing/2014/chart" uri="{C3380CC4-5D6E-409C-BE32-E72D297353CC}">
                  <c16:uniqueId val="{00000002-5C29-418B-88C6-7E04CA4F8B0E}"/>
                </c:ext>
                <c:ext xmlns:c15="http://schemas.microsoft.com/office/drawing/2012/chart" uri="{CE6537A1-D6FC-4f65-9D91-7224C49458BB}"/>
              </c:extLst>
            </c:dLbl>
            <c:dLbl>
              <c:idx val="18"/>
              <c:layout>
                <c:manualLayout>
                  <c:x val="4.0725066518944768E-3"/>
                  <c:y val="1.6223994342297154E-2"/>
                </c:manualLayout>
              </c:layout>
              <c:showLegendKey val="0"/>
              <c:showVal val="1"/>
              <c:showCatName val="0"/>
              <c:showSerName val="0"/>
              <c:showPercent val="0"/>
              <c:showBubbleSize val="0"/>
              <c:extLst xmlns:c16r2="http://schemas.microsoft.com/office/drawing/2015/06/chart">
                <c:ext xmlns:c16="http://schemas.microsoft.com/office/drawing/2014/chart" uri="{C3380CC4-5D6E-409C-BE32-E72D297353CC}">
                  <c16:uniqueId val="{00000003-5C29-418B-88C6-7E04CA4F8B0E}"/>
                </c:ext>
                <c:ext xmlns:c15="http://schemas.microsoft.com/office/drawing/2012/chart" uri="{CE6537A1-D6FC-4f65-9D91-7224C49458BB}"/>
              </c:extLst>
            </c:dLbl>
            <c:dLbl>
              <c:idx val="19"/>
              <c:layout>
                <c:manualLayout>
                  <c:x val="2.881003056725048E-2"/>
                  <c:y val="2.2713592079216017E-2"/>
                </c:manualLayout>
              </c:layout>
              <c:showLegendKey val="0"/>
              <c:showVal val="1"/>
              <c:showCatName val="0"/>
              <c:showSerName val="0"/>
              <c:showPercent val="0"/>
              <c:showBubbleSize val="0"/>
              <c:extLst>
                <c:ext xmlns:c15="http://schemas.microsoft.com/office/drawing/2012/chart" uri="{CE6537A1-D6FC-4f65-9D91-7224C49458BB}"/>
              </c:extLst>
            </c:dLbl>
            <c:spPr>
              <a:noFill/>
              <a:ln>
                <a:noFill/>
              </a:ln>
              <a:effectLst/>
            </c:spPr>
            <c:txPr>
              <a:bodyPr/>
              <a:lstStyle/>
              <a:p>
                <a:pPr>
                  <a:defRPr sz="1200"/>
                </a:pPr>
                <a:endParaRPr lang="ja-JP"/>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strRef>
              <c:f>Sheet1!$A$2:$A$21</c:f>
              <c:strCache>
                <c:ptCount val="20"/>
                <c:pt idx="0">
                  <c:v>1998</c:v>
                </c:pt>
                <c:pt idx="3">
                  <c:v>2001</c:v>
                </c:pt>
                <c:pt idx="5">
                  <c:v>03</c:v>
                </c:pt>
                <c:pt idx="10">
                  <c:v>08</c:v>
                </c:pt>
                <c:pt idx="14">
                  <c:v>12</c:v>
                </c:pt>
                <c:pt idx="19">
                  <c:v>17</c:v>
                </c:pt>
              </c:strCache>
            </c:strRef>
          </c:cat>
          <c:val>
            <c:numRef>
              <c:f>Sheet1!$D$2:$D$21</c:f>
              <c:numCache>
                <c:formatCode>General</c:formatCode>
                <c:ptCount val="20"/>
                <c:pt idx="0">
                  <c:v>54</c:v>
                </c:pt>
                <c:pt idx="1">
                  <c:v>25</c:v>
                </c:pt>
                <c:pt idx="2">
                  <c:v>3</c:v>
                </c:pt>
                <c:pt idx="3">
                  <c:v>-4</c:v>
                </c:pt>
                <c:pt idx="4">
                  <c:v>3</c:v>
                </c:pt>
                <c:pt idx="5">
                  <c:v>34</c:v>
                </c:pt>
                <c:pt idx="6">
                  <c:v>67</c:v>
                </c:pt>
                <c:pt idx="7">
                  <c:v>75</c:v>
                </c:pt>
                <c:pt idx="8">
                  <c:v>72</c:v>
                </c:pt>
                <c:pt idx="9">
                  <c:v>64</c:v>
                </c:pt>
                <c:pt idx="10">
                  <c:v>68</c:v>
                </c:pt>
                <c:pt idx="11">
                  <c:v>50</c:v>
                </c:pt>
                <c:pt idx="12">
                  <c:v>77</c:v>
                </c:pt>
                <c:pt idx="13">
                  <c:v>57</c:v>
                </c:pt>
                <c:pt idx="14">
                  <c:v>103</c:v>
                </c:pt>
                <c:pt idx="15">
                  <c:v>100</c:v>
                </c:pt>
                <c:pt idx="16">
                  <c:v>122</c:v>
                </c:pt>
                <c:pt idx="17">
                  <c:v>122</c:v>
                </c:pt>
                <c:pt idx="18">
                  <c:v>142</c:v>
                </c:pt>
                <c:pt idx="19">
                  <c:v>155</c:v>
                </c:pt>
              </c:numCache>
            </c:numRef>
          </c:val>
          <c:extLst xmlns:c16r2="http://schemas.microsoft.com/office/drawing/2015/06/chart">
            <c:ext xmlns:c16="http://schemas.microsoft.com/office/drawing/2014/chart" uri="{C3380CC4-5D6E-409C-BE32-E72D297353CC}">
              <c16:uniqueId val="{00000004-5C29-418B-88C6-7E04CA4F8B0E}"/>
            </c:ext>
          </c:extLst>
        </c:ser>
        <c:dLbls>
          <c:showLegendKey val="0"/>
          <c:showVal val="0"/>
          <c:showCatName val="0"/>
          <c:showSerName val="0"/>
          <c:showPercent val="0"/>
          <c:showBubbleSize val="0"/>
        </c:dLbls>
        <c:gapWidth val="150"/>
        <c:axId val="365869840"/>
        <c:axId val="365151192"/>
      </c:barChart>
      <c:lineChart>
        <c:grouping val="standard"/>
        <c:varyColors val="0"/>
        <c:ser>
          <c:idx val="0"/>
          <c:order val="0"/>
          <c:tx>
            <c:strRef>
              <c:f>Sheet1!$B$1</c:f>
              <c:strCache>
                <c:ptCount val="1"/>
                <c:pt idx="0">
                  <c:v>経常収益(左軸)</c:v>
                </c:pt>
              </c:strCache>
            </c:strRef>
          </c:tx>
          <c:spPr>
            <a:ln>
              <a:solidFill>
                <a:srgbClr val="C0504D"/>
              </a:solidFill>
            </a:ln>
          </c:spPr>
          <c:marker>
            <c:spPr>
              <a:solidFill>
                <a:srgbClr val="C0504D"/>
              </a:solidFill>
              <a:ln w="19050">
                <a:solidFill>
                  <a:srgbClr val="C0504D"/>
                </a:solidFill>
              </a:ln>
            </c:spPr>
          </c:marker>
          <c:dLbls>
            <c:dLbl>
              <c:idx val="0"/>
              <c:dLblPos val="t"/>
              <c:showLegendKey val="0"/>
              <c:showVal val="1"/>
              <c:showCatName val="0"/>
              <c:showSerName val="0"/>
              <c:showPercent val="0"/>
              <c:showBubbleSize val="0"/>
              <c:extLst xmlns:c16r2="http://schemas.microsoft.com/office/drawing/2015/06/chart">
                <c:ext xmlns:c16="http://schemas.microsoft.com/office/drawing/2014/chart" uri="{C3380CC4-5D6E-409C-BE32-E72D297353CC}">
                  <c16:uniqueId val="{00000005-5C29-418B-88C6-7E04CA4F8B0E}"/>
                </c:ext>
                <c:ext xmlns:c15="http://schemas.microsoft.com/office/drawing/2012/chart" uri="{CE6537A1-D6FC-4f65-9D91-7224C49458BB}"/>
              </c:extLst>
            </c:dLbl>
            <c:dLbl>
              <c:idx val="14"/>
              <c:dLblPos val="t"/>
              <c:showLegendKey val="0"/>
              <c:showVal val="1"/>
              <c:showCatName val="0"/>
              <c:showSerName val="0"/>
              <c:showPercent val="0"/>
              <c:showBubbleSize val="0"/>
              <c:extLst>
                <c:ext xmlns:c15="http://schemas.microsoft.com/office/drawing/2012/chart" uri="{CE6537A1-D6FC-4f65-9D91-7224C49458BB}"/>
              </c:extLst>
            </c:dLbl>
            <c:dLbl>
              <c:idx val="15"/>
              <c:delete val="1"/>
              <c:extLst xmlns:c16r2="http://schemas.microsoft.com/office/drawing/2015/06/chart">
                <c:ext xmlns:c16="http://schemas.microsoft.com/office/drawing/2014/chart" uri="{C3380CC4-5D6E-409C-BE32-E72D297353CC}">
                  <c16:uniqueId val="{00000006-5C29-418B-88C6-7E04CA4F8B0E}"/>
                </c:ext>
                <c:ext xmlns:c15="http://schemas.microsoft.com/office/drawing/2012/chart" uri="{CE6537A1-D6FC-4f65-9D91-7224C49458BB}"/>
              </c:extLst>
            </c:dLbl>
            <c:dLbl>
              <c:idx val="18"/>
              <c:delete val="1"/>
              <c:extLst>
                <c:ext xmlns:c15="http://schemas.microsoft.com/office/drawing/2012/chart" uri="{CE6537A1-D6FC-4f65-9D91-7224C49458BB}"/>
              </c:extLst>
            </c:dLbl>
            <c:dLbl>
              <c:idx val="19"/>
              <c:dLblPos val="t"/>
              <c:showLegendKey val="0"/>
              <c:showVal val="1"/>
              <c:showCatName val="0"/>
              <c:showSerName val="0"/>
              <c:showPercent val="0"/>
              <c:showBubbleSize val="0"/>
              <c:extLst>
                <c:ext xmlns:c15="http://schemas.microsoft.com/office/drawing/2012/chart" uri="{CE6537A1-D6FC-4f65-9D91-7224C49458BB}"/>
              </c:extLst>
            </c:dLbl>
            <c:spPr>
              <a:solidFill>
                <a:srgbClr val="FFFFFF">
                  <a:alpha val="65000"/>
                </a:srgbClr>
              </a:solidFill>
            </c:spPr>
            <c:txPr>
              <a:bodyPr/>
              <a:lstStyle/>
              <a:p>
                <a:pPr>
                  <a:defRPr sz="1200">
                    <a:solidFill>
                      <a:srgbClr val="FF6600"/>
                    </a:solidFill>
                  </a:defRPr>
                </a:pPr>
                <a:endParaRPr lang="ja-JP"/>
              </a:p>
            </c:txPr>
            <c:dLblPos val="t"/>
            <c:showLegendKey val="0"/>
            <c:showVal val="0"/>
            <c:showCatName val="0"/>
            <c:showSerName val="0"/>
            <c:showPercent val="0"/>
            <c:showBubbleSize val="0"/>
            <c:extLst xmlns:c16r2="http://schemas.microsoft.com/office/drawing/2015/06/chart">
              <c:ext xmlns:c15="http://schemas.microsoft.com/office/drawing/2012/chart" uri="{CE6537A1-D6FC-4f65-9D91-7224C49458BB}">
                <c15:showLeaderLines val="1"/>
              </c:ext>
            </c:extLst>
          </c:dLbls>
          <c:cat>
            <c:strRef>
              <c:f>Sheet1!$A$2:$A$21</c:f>
              <c:strCache>
                <c:ptCount val="20"/>
                <c:pt idx="0">
                  <c:v>1998</c:v>
                </c:pt>
                <c:pt idx="3">
                  <c:v>2001</c:v>
                </c:pt>
                <c:pt idx="5">
                  <c:v>03</c:v>
                </c:pt>
                <c:pt idx="10">
                  <c:v>08</c:v>
                </c:pt>
                <c:pt idx="14">
                  <c:v>12</c:v>
                </c:pt>
                <c:pt idx="19">
                  <c:v>17</c:v>
                </c:pt>
              </c:strCache>
            </c:strRef>
          </c:cat>
          <c:val>
            <c:numRef>
              <c:f>Sheet1!$B$2:$B$21</c:f>
              <c:numCache>
                <c:formatCode>General</c:formatCode>
                <c:ptCount val="20"/>
                <c:pt idx="0">
                  <c:v>856</c:v>
                </c:pt>
                <c:pt idx="1">
                  <c:v>830</c:v>
                </c:pt>
                <c:pt idx="2">
                  <c:v>819</c:v>
                </c:pt>
                <c:pt idx="3">
                  <c:v>806</c:v>
                </c:pt>
                <c:pt idx="4">
                  <c:v>793</c:v>
                </c:pt>
                <c:pt idx="5">
                  <c:v>772</c:v>
                </c:pt>
                <c:pt idx="6">
                  <c:v>781</c:v>
                </c:pt>
                <c:pt idx="7">
                  <c:v>776</c:v>
                </c:pt>
                <c:pt idx="8">
                  <c:v>752</c:v>
                </c:pt>
                <c:pt idx="9">
                  <c:v>729</c:v>
                </c:pt>
                <c:pt idx="10">
                  <c:v>712</c:v>
                </c:pt>
                <c:pt idx="11">
                  <c:v>679</c:v>
                </c:pt>
                <c:pt idx="12">
                  <c:v>674</c:v>
                </c:pt>
                <c:pt idx="13">
                  <c:v>663</c:v>
                </c:pt>
                <c:pt idx="14">
                  <c:v>653</c:v>
                </c:pt>
                <c:pt idx="15">
                  <c:v>650</c:v>
                </c:pt>
                <c:pt idx="16">
                  <c:v>653</c:v>
                </c:pt>
                <c:pt idx="17">
                  <c:v>647</c:v>
                </c:pt>
                <c:pt idx="18">
                  <c:v>646</c:v>
                </c:pt>
                <c:pt idx="19">
                  <c:v>649</c:v>
                </c:pt>
              </c:numCache>
            </c:numRef>
          </c:val>
          <c:smooth val="0"/>
          <c:extLst xmlns:c16r2="http://schemas.microsoft.com/office/drawing/2015/06/chart">
            <c:ext xmlns:c16="http://schemas.microsoft.com/office/drawing/2014/chart" uri="{C3380CC4-5D6E-409C-BE32-E72D297353CC}">
              <c16:uniqueId val="{00000008-5C29-418B-88C6-7E04CA4F8B0E}"/>
            </c:ext>
          </c:extLst>
        </c:ser>
        <c:ser>
          <c:idx val="1"/>
          <c:order val="1"/>
          <c:tx>
            <c:strRef>
              <c:f>Sheet1!$C$1</c:f>
              <c:strCache>
                <c:ptCount val="1"/>
                <c:pt idx="0">
                  <c:v>経常費用(左軸)</c:v>
                </c:pt>
              </c:strCache>
            </c:strRef>
          </c:tx>
          <c:spPr>
            <a:ln>
              <a:solidFill>
                <a:schemeClr val="accent2">
                  <a:lumMod val="40000"/>
                  <a:lumOff val="60000"/>
                </a:schemeClr>
              </a:solidFill>
            </a:ln>
          </c:spPr>
          <c:marker>
            <c:spPr>
              <a:solidFill>
                <a:schemeClr val="accent2">
                  <a:lumMod val="40000"/>
                  <a:lumOff val="60000"/>
                </a:schemeClr>
              </a:solidFill>
            </c:spPr>
          </c:marker>
          <c:dLbls>
            <c:dLbl>
              <c:idx val="0"/>
              <c:dLblPos val="b"/>
              <c:showLegendKey val="0"/>
              <c:showVal val="1"/>
              <c:showCatName val="0"/>
              <c:showSerName val="0"/>
              <c:showPercent val="0"/>
              <c:showBubbleSize val="0"/>
              <c:extLst>
                <c:ext xmlns:c15="http://schemas.microsoft.com/office/drawing/2012/chart" uri="{CE6537A1-D6FC-4f65-9D91-7224C49458BB}"/>
              </c:extLst>
            </c:dLbl>
            <c:dLbl>
              <c:idx val="14"/>
              <c:dLblPos val="b"/>
              <c:showLegendKey val="0"/>
              <c:showVal val="1"/>
              <c:showCatName val="0"/>
              <c:showSerName val="0"/>
              <c:showPercent val="0"/>
              <c:showBubbleSize val="0"/>
              <c:extLst>
                <c:ext xmlns:c15="http://schemas.microsoft.com/office/drawing/2012/chart" uri="{CE6537A1-D6FC-4f65-9D91-7224C49458BB}"/>
              </c:extLst>
            </c:dLbl>
            <c:dLbl>
              <c:idx val="18"/>
              <c:delete val="1"/>
              <c:extLst xmlns:c16r2="http://schemas.microsoft.com/office/drawing/2015/06/chart">
                <c:ext xmlns:c16="http://schemas.microsoft.com/office/drawing/2014/chart" uri="{C3380CC4-5D6E-409C-BE32-E72D297353CC}">
                  <c16:uniqueId val="{0000000A-5C29-418B-88C6-7E04CA4F8B0E}"/>
                </c:ext>
                <c:ext xmlns:c15="http://schemas.microsoft.com/office/drawing/2012/chart" uri="{CE6537A1-D6FC-4f65-9D91-7224C49458BB}"/>
              </c:extLst>
            </c:dLbl>
            <c:dLbl>
              <c:idx val="19"/>
              <c:layout>
                <c:manualLayout>
                  <c:x val="-4.7647358245837497E-2"/>
                  <c:y val="-5.255756579787816E-2"/>
                </c:manualLayout>
              </c:layout>
              <c:spPr>
                <a:solidFill>
                  <a:srgbClr val="FFFFFF">
                    <a:alpha val="37000"/>
                  </a:srgbClr>
                </a:solidFill>
              </c:spPr>
              <c:txPr>
                <a:bodyPr/>
                <a:lstStyle/>
                <a:p>
                  <a:pPr>
                    <a:defRPr sz="1200">
                      <a:solidFill>
                        <a:schemeClr val="tx2">
                          <a:lumMod val="60000"/>
                          <a:lumOff val="40000"/>
                        </a:schemeClr>
                      </a:solidFill>
                      <a:latin typeface="+mn-lt"/>
                      <a:ea typeface="+mn-ea"/>
                    </a:defRPr>
                  </a:pPr>
                  <a:endParaRPr lang="ja-JP"/>
                </a:p>
              </c:txPr>
              <c:dLblPos val="r"/>
              <c:showLegendKey val="0"/>
              <c:showVal val="1"/>
              <c:showCatName val="0"/>
              <c:showSerName val="0"/>
              <c:showPercent val="0"/>
              <c:showBubbleSize val="0"/>
              <c:extLst>
                <c:ext xmlns:c15="http://schemas.microsoft.com/office/drawing/2012/chart" uri="{CE6537A1-D6FC-4f65-9D91-7224C49458BB}"/>
              </c:extLst>
            </c:dLbl>
            <c:spPr>
              <a:solidFill>
                <a:srgbClr val="FFFFFF">
                  <a:alpha val="37000"/>
                </a:srgbClr>
              </a:solidFill>
            </c:spPr>
            <c:txPr>
              <a:bodyPr/>
              <a:lstStyle/>
              <a:p>
                <a:pPr>
                  <a:defRPr sz="1200">
                    <a:solidFill>
                      <a:schemeClr val="tx2">
                        <a:lumMod val="60000"/>
                        <a:lumOff val="40000"/>
                      </a:schemeClr>
                    </a:solidFill>
                  </a:defRPr>
                </a:pPr>
                <a:endParaRPr lang="ja-JP"/>
              </a:p>
            </c:txPr>
            <c:dLblPos val="b"/>
            <c:showLegendKey val="0"/>
            <c:showVal val="0"/>
            <c:showCatName val="0"/>
            <c:showSerName val="0"/>
            <c:showPercent val="0"/>
            <c:showBubbleSize val="0"/>
            <c:extLst xmlns:c16r2="http://schemas.microsoft.com/office/drawing/2015/06/chart">
              <c:ext xmlns:c15="http://schemas.microsoft.com/office/drawing/2012/chart" uri="{CE6537A1-D6FC-4f65-9D91-7224C49458BB}">
                <c15:showLeaderLines val="1"/>
              </c:ext>
            </c:extLst>
          </c:dLbls>
          <c:cat>
            <c:strRef>
              <c:f>Sheet1!$A$2:$A$21</c:f>
              <c:strCache>
                <c:ptCount val="20"/>
                <c:pt idx="0">
                  <c:v>1998</c:v>
                </c:pt>
                <c:pt idx="3">
                  <c:v>2001</c:v>
                </c:pt>
                <c:pt idx="5">
                  <c:v>03</c:v>
                </c:pt>
                <c:pt idx="10">
                  <c:v>08</c:v>
                </c:pt>
                <c:pt idx="14">
                  <c:v>12</c:v>
                </c:pt>
                <c:pt idx="19">
                  <c:v>17</c:v>
                </c:pt>
              </c:strCache>
            </c:strRef>
          </c:cat>
          <c:val>
            <c:numRef>
              <c:f>Sheet1!$C$2:$C$21</c:f>
              <c:numCache>
                <c:formatCode>General</c:formatCode>
                <c:ptCount val="20"/>
                <c:pt idx="0">
                  <c:v>802</c:v>
                </c:pt>
                <c:pt idx="1">
                  <c:v>805</c:v>
                </c:pt>
                <c:pt idx="2">
                  <c:v>816</c:v>
                </c:pt>
                <c:pt idx="3">
                  <c:v>810</c:v>
                </c:pt>
                <c:pt idx="4">
                  <c:v>790</c:v>
                </c:pt>
                <c:pt idx="5">
                  <c:v>738</c:v>
                </c:pt>
                <c:pt idx="6">
                  <c:v>714</c:v>
                </c:pt>
                <c:pt idx="7">
                  <c:v>701</c:v>
                </c:pt>
                <c:pt idx="8">
                  <c:v>680</c:v>
                </c:pt>
                <c:pt idx="9">
                  <c:v>665</c:v>
                </c:pt>
                <c:pt idx="10">
                  <c:v>644</c:v>
                </c:pt>
                <c:pt idx="11">
                  <c:v>629</c:v>
                </c:pt>
                <c:pt idx="12">
                  <c:v>597</c:v>
                </c:pt>
                <c:pt idx="13">
                  <c:v>606</c:v>
                </c:pt>
                <c:pt idx="14">
                  <c:v>550</c:v>
                </c:pt>
                <c:pt idx="15">
                  <c:v>550</c:v>
                </c:pt>
                <c:pt idx="16">
                  <c:v>531</c:v>
                </c:pt>
                <c:pt idx="17">
                  <c:v>525</c:v>
                </c:pt>
                <c:pt idx="18">
                  <c:v>504</c:v>
                </c:pt>
                <c:pt idx="19">
                  <c:v>494</c:v>
                </c:pt>
              </c:numCache>
            </c:numRef>
          </c:val>
          <c:smooth val="0"/>
          <c:extLst xmlns:c16r2="http://schemas.microsoft.com/office/drawing/2015/06/chart">
            <c:ext xmlns:c16="http://schemas.microsoft.com/office/drawing/2014/chart" uri="{C3380CC4-5D6E-409C-BE32-E72D297353CC}">
              <c16:uniqueId val="{0000000B-5C29-418B-88C6-7E04CA4F8B0E}"/>
            </c:ext>
          </c:extLst>
        </c:ser>
        <c:dLbls>
          <c:showLegendKey val="0"/>
          <c:showVal val="0"/>
          <c:showCatName val="0"/>
          <c:showSerName val="0"/>
          <c:showPercent val="0"/>
          <c:showBubbleSize val="0"/>
        </c:dLbls>
        <c:marker val="1"/>
        <c:smooth val="0"/>
        <c:axId val="365163736"/>
        <c:axId val="365150800"/>
      </c:lineChart>
      <c:catAx>
        <c:axId val="365163736"/>
        <c:scaling>
          <c:orientation val="minMax"/>
        </c:scaling>
        <c:delete val="0"/>
        <c:axPos val="b"/>
        <c:numFmt formatCode="General" sourceLinked="0"/>
        <c:majorTickMark val="out"/>
        <c:minorTickMark val="none"/>
        <c:tickLblPos val="nextTo"/>
        <c:txPr>
          <a:bodyPr/>
          <a:lstStyle/>
          <a:p>
            <a:pPr>
              <a:defRPr sz="1400"/>
            </a:pPr>
            <a:endParaRPr lang="ja-JP"/>
          </a:p>
        </c:txPr>
        <c:crossAx val="365150800"/>
        <c:crosses val="autoZero"/>
        <c:auto val="1"/>
        <c:lblAlgn val="ctr"/>
        <c:lblOffset val="100"/>
        <c:noMultiLvlLbl val="0"/>
      </c:catAx>
      <c:valAx>
        <c:axId val="365150800"/>
        <c:scaling>
          <c:orientation val="minMax"/>
          <c:max val="900"/>
          <c:min val="-100"/>
        </c:scaling>
        <c:delete val="0"/>
        <c:axPos val="l"/>
        <c:majorGridlines>
          <c:spPr>
            <a:ln>
              <a:solidFill>
                <a:schemeClr val="bg1">
                  <a:lumMod val="85000"/>
                </a:schemeClr>
              </a:solidFill>
            </a:ln>
          </c:spPr>
        </c:majorGridlines>
        <c:numFmt formatCode="General" sourceLinked="1"/>
        <c:majorTickMark val="out"/>
        <c:minorTickMark val="none"/>
        <c:tickLblPos val="nextTo"/>
        <c:txPr>
          <a:bodyPr/>
          <a:lstStyle/>
          <a:p>
            <a:pPr>
              <a:defRPr sz="1400"/>
            </a:pPr>
            <a:endParaRPr lang="ja-JP"/>
          </a:p>
        </c:txPr>
        <c:crossAx val="365163736"/>
        <c:crosses val="autoZero"/>
        <c:crossBetween val="between"/>
        <c:majorUnit val="100"/>
      </c:valAx>
      <c:valAx>
        <c:axId val="365151192"/>
        <c:scaling>
          <c:orientation val="minMax"/>
          <c:max val="300"/>
        </c:scaling>
        <c:delete val="0"/>
        <c:axPos val="r"/>
        <c:numFmt formatCode="General" sourceLinked="1"/>
        <c:majorTickMark val="out"/>
        <c:minorTickMark val="none"/>
        <c:tickLblPos val="nextTo"/>
        <c:txPr>
          <a:bodyPr/>
          <a:lstStyle/>
          <a:p>
            <a:pPr>
              <a:defRPr sz="1400"/>
            </a:pPr>
            <a:endParaRPr lang="ja-JP"/>
          </a:p>
        </c:txPr>
        <c:crossAx val="365869840"/>
        <c:crosses val="max"/>
        <c:crossBetween val="between"/>
        <c:majorUnit val="50"/>
      </c:valAx>
      <c:catAx>
        <c:axId val="365869840"/>
        <c:scaling>
          <c:orientation val="minMax"/>
        </c:scaling>
        <c:delete val="1"/>
        <c:axPos val="b"/>
        <c:numFmt formatCode="General" sourceLinked="1"/>
        <c:majorTickMark val="out"/>
        <c:minorTickMark val="none"/>
        <c:tickLblPos val="none"/>
        <c:crossAx val="365151192"/>
        <c:crosses val="autoZero"/>
        <c:auto val="1"/>
        <c:lblAlgn val="ctr"/>
        <c:lblOffset val="100"/>
        <c:noMultiLvlLbl val="0"/>
      </c:catAx>
      <c:spPr>
        <a:noFill/>
        <a:ln>
          <a:noFill/>
        </a:ln>
      </c:spPr>
    </c:plotArea>
    <c:legend>
      <c:legendPos val="r"/>
      <c:layout>
        <c:manualLayout>
          <c:xMode val="edge"/>
          <c:yMode val="edge"/>
          <c:x val="0.48144161135146607"/>
          <c:y val="2.7146191730310715E-2"/>
          <c:w val="0.20610252636571499"/>
          <c:h val="0.15525902692825366"/>
        </c:manualLayout>
      </c:layout>
      <c:overlay val="0"/>
      <c:txPr>
        <a:bodyPr/>
        <a:lstStyle/>
        <a:p>
          <a:pPr>
            <a:defRPr sz="900"/>
          </a:pPr>
          <a:endParaRPr lang="ja-JP"/>
        </a:p>
      </c:txPr>
    </c:legend>
    <c:plotVisOnly val="1"/>
    <c:dispBlanksAs val="gap"/>
    <c:showDLblsOverMax val="0"/>
  </c:chart>
  <c:txPr>
    <a:bodyPr/>
    <a:lstStyle/>
    <a:p>
      <a:pPr>
        <a:defRPr sz="1800"/>
      </a:pPr>
      <a:endParaRPr lang="ja-JP"/>
    </a:p>
  </c:txPr>
  <c:externalData r:id="rId2">
    <c:autoUpdate val="0"/>
  </c:externalData>
</c:chartSpace>
</file>

<file path=ppt/charts/chart40.xml><?xml version="1.0" encoding="utf-8"?>
<c:chartSpace xmlns:c="http://schemas.openxmlformats.org/drawingml/2006/chart" xmlns:a="http://schemas.openxmlformats.org/drawingml/2006/main" xmlns:r="http://schemas.openxmlformats.org/officeDocument/2006/relationships">
  <c:date1904 val="0"/>
  <c:lang val="ja-JP"/>
  <c:roundedCorners val="0"/>
  <mc:AlternateContent xmlns:mc="http://schemas.openxmlformats.org/markup-compatibility/2006">
    <mc:Choice xmlns:c14="http://schemas.microsoft.com/office/drawing/2007/8/2/chart" Requires="c14">
      <c14:style val="108"/>
    </mc:Choice>
    <mc:Fallback>
      <c:style val="8"/>
    </mc:Fallback>
  </mc:AlternateContent>
  <c:chart>
    <c:autoTitleDeleted val="1"/>
    <c:plotArea>
      <c:layout>
        <c:manualLayout>
          <c:layoutTarget val="inner"/>
          <c:xMode val="edge"/>
          <c:yMode val="edge"/>
          <c:x val="0.37360594342708148"/>
          <c:y val="0.22222190281775819"/>
          <c:w val="0.32823465890646153"/>
          <c:h val="0.77460377576800499"/>
        </c:manualLayout>
      </c:layout>
      <c:doughnutChart>
        <c:varyColors val="1"/>
        <c:ser>
          <c:idx val="0"/>
          <c:order val="0"/>
          <c:tx>
            <c:strRef>
              <c:f>未収金残高P16!$A$61:$A$67</c:f>
              <c:strCache>
                <c:ptCount val="7"/>
                <c:pt idx="0">
                  <c:v>国民健康保険料</c:v>
                </c:pt>
                <c:pt idx="1">
                  <c:v>市税</c:v>
                </c:pt>
                <c:pt idx="2">
                  <c:v>生活保護費返還金</c:v>
                </c:pt>
                <c:pt idx="3">
                  <c:v>介護保険料</c:v>
                </c:pt>
                <c:pt idx="4">
                  <c:v>住宅使用料</c:v>
                </c:pt>
                <c:pt idx="5">
                  <c:v>保育所保育料</c:v>
                </c:pt>
                <c:pt idx="6">
                  <c:v>その他</c:v>
                </c:pt>
              </c:strCache>
            </c:strRef>
          </c:tx>
          <c:spPr>
            <a:ln>
              <a:solidFill>
                <a:srgbClr val="0000FF"/>
              </a:solidFill>
            </a:ln>
          </c:spPr>
          <c:dPt>
            <c:idx val="0"/>
            <c:bubble3D val="0"/>
            <c:spPr>
              <a:solidFill>
                <a:srgbClr val="FFC000"/>
              </a:solidFill>
              <a:ln>
                <a:solidFill>
                  <a:srgbClr val="0000FF"/>
                </a:solidFill>
              </a:ln>
            </c:spPr>
            <c:extLst xmlns:c16r2="http://schemas.microsoft.com/office/drawing/2015/06/chart">
              <c:ext xmlns:c16="http://schemas.microsoft.com/office/drawing/2014/chart" uri="{C3380CC4-5D6E-409C-BE32-E72D297353CC}">
                <c16:uniqueId val="{00000001-81C2-4670-9868-E4F0E7881B75}"/>
              </c:ext>
            </c:extLst>
          </c:dPt>
          <c:dPt>
            <c:idx val="1"/>
            <c:bubble3D val="0"/>
            <c:spPr>
              <a:solidFill>
                <a:srgbClr val="00B050"/>
              </a:solidFill>
              <a:ln>
                <a:solidFill>
                  <a:srgbClr val="0000FF"/>
                </a:solidFill>
              </a:ln>
            </c:spPr>
            <c:extLst xmlns:c16r2="http://schemas.microsoft.com/office/drawing/2015/06/chart">
              <c:ext xmlns:c16="http://schemas.microsoft.com/office/drawing/2014/chart" uri="{C3380CC4-5D6E-409C-BE32-E72D297353CC}">
                <c16:uniqueId val="{00000003-81C2-4670-9868-E4F0E7881B75}"/>
              </c:ext>
            </c:extLst>
          </c:dPt>
          <c:dPt>
            <c:idx val="2"/>
            <c:bubble3D val="0"/>
            <c:spPr>
              <a:solidFill>
                <a:srgbClr val="00FFFF"/>
              </a:solidFill>
              <a:ln>
                <a:solidFill>
                  <a:srgbClr val="0000FF"/>
                </a:solidFill>
              </a:ln>
            </c:spPr>
            <c:extLst xmlns:c16r2="http://schemas.microsoft.com/office/drawing/2015/06/chart">
              <c:ext xmlns:c16="http://schemas.microsoft.com/office/drawing/2014/chart" uri="{C3380CC4-5D6E-409C-BE32-E72D297353CC}">
                <c16:uniqueId val="{00000005-81C2-4670-9868-E4F0E7881B75}"/>
              </c:ext>
            </c:extLst>
          </c:dPt>
          <c:dPt>
            <c:idx val="3"/>
            <c:bubble3D val="0"/>
            <c:spPr>
              <a:solidFill>
                <a:srgbClr val="0066FF"/>
              </a:solidFill>
              <a:ln>
                <a:solidFill>
                  <a:srgbClr val="0000FF"/>
                </a:solidFill>
              </a:ln>
            </c:spPr>
            <c:extLst xmlns:c16r2="http://schemas.microsoft.com/office/drawing/2015/06/chart">
              <c:ext xmlns:c16="http://schemas.microsoft.com/office/drawing/2014/chart" uri="{C3380CC4-5D6E-409C-BE32-E72D297353CC}">
                <c16:uniqueId val="{00000007-81C2-4670-9868-E4F0E7881B75}"/>
              </c:ext>
            </c:extLst>
          </c:dPt>
          <c:dPt>
            <c:idx val="4"/>
            <c:bubble3D val="0"/>
            <c:spPr>
              <a:solidFill>
                <a:schemeClr val="accent3">
                  <a:lumMod val="40000"/>
                  <a:lumOff val="60000"/>
                </a:schemeClr>
              </a:solidFill>
              <a:ln>
                <a:solidFill>
                  <a:srgbClr val="0000FF"/>
                </a:solidFill>
              </a:ln>
            </c:spPr>
            <c:extLst xmlns:c16r2="http://schemas.microsoft.com/office/drawing/2015/06/chart">
              <c:ext xmlns:c16="http://schemas.microsoft.com/office/drawing/2014/chart" uri="{C3380CC4-5D6E-409C-BE32-E72D297353CC}">
                <c16:uniqueId val="{00000009-81C2-4670-9868-E4F0E7881B75}"/>
              </c:ext>
            </c:extLst>
          </c:dPt>
          <c:dPt>
            <c:idx val="5"/>
            <c:bubble3D val="0"/>
            <c:spPr>
              <a:solidFill>
                <a:schemeClr val="tx2">
                  <a:lumMod val="40000"/>
                  <a:lumOff val="60000"/>
                </a:schemeClr>
              </a:solidFill>
              <a:ln>
                <a:solidFill>
                  <a:srgbClr val="0000FF"/>
                </a:solidFill>
              </a:ln>
            </c:spPr>
            <c:extLst xmlns:c16r2="http://schemas.microsoft.com/office/drawing/2015/06/chart">
              <c:ext xmlns:c16="http://schemas.microsoft.com/office/drawing/2014/chart" uri="{C3380CC4-5D6E-409C-BE32-E72D297353CC}">
                <c16:uniqueId val="{0000000B-81C2-4670-9868-E4F0E7881B75}"/>
              </c:ext>
            </c:extLst>
          </c:dPt>
          <c:dPt>
            <c:idx val="6"/>
            <c:bubble3D val="0"/>
            <c:spPr>
              <a:solidFill>
                <a:schemeClr val="accent6">
                  <a:lumMod val="20000"/>
                  <a:lumOff val="80000"/>
                </a:schemeClr>
              </a:solidFill>
              <a:ln>
                <a:solidFill>
                  <a:srgbClr val="0000FF"/>
                </a:solidFill>
              </a:ln>
            </c:spPr>
            <c:extLst xmlns:c16r2="http://schemas.microsoft.com/office/drawing/2015/06/chart">
              <c:ext xmlns:c16="http://schemas.microsoft.com/office/drawing/2014/chart" uri="{C3380CC4-5D6E-409C-BE32-E72D297353CC}">
                <c16:uniqueId val="{0000000D-81C2-4670-9868-E4F0E7881B75}"/>
              </c:ext>
            </c:extLst>
          </c:dPt>
          <c:dLbls>
            <c:dLbl>
              <c:idx val="5"/>
              <c:layout>
                <c:manualLayout>
                  <c:x val="-1.740381915619954E-2"/>
                  <c:y val="-4.1071421513160324E-2"/>
                </c:manualLayout>
              </c:layout>
              <c:showLegendKey val="0"/>
              <c:showVal val="1"/>
              <c:showCatName val="0"/>
              <c:showSerName val="0"/>
              <c:showPercent val="0"/>
              <c:showBubbleSize val="0"/>
              <c:extLst xmlns:c16r2="http://schemas.microsoft.com/office/drawing/2015/06/chart">
                <c:ext xmlns:c16="http://schemas.microsoft.com/office/drawing/2014/chart" uri="{C3380CC4-5D6E-409C-BE32-E72D297353CC}">
                  <c16:uniqueId val="{0000000B-81C2-4670-9868-E4F0E7881B75}"/>
                </c:ext>
                <c:ext xmlns:c15="http://schemas.microsoft.com/office/drawing/2012/chart" uri="{CE6537A1-D6FC-4f65-9D91-7224C49458BB}"/>
              </c:extLst>
            </c:dLbl>
            <c:spPr>
              <a:noFill/>
              <a:ln>
                <a:noFill/>
              </a:ln>
              <a:effectLst/>
            </c:spPr>
            <c:showLegendKey val="0"/>
            <c:showVal val="1"/>
            <c:showCatName val="0"/>
            <c:showSerName val="0"/>
            <c:showPercent val="0"/>
            <c:showBubbleSize val="0"/>
            <c:showLeaderLines val="1"/>
            <c:extLst xmlns:c16r2="http://schemas.microsoft.com/office/drawing/2015/06/chart">
              <c:ext xmlns:c15="http://schemas.microsoft.com/office/drawing/2012/chart" uri="{CE6537A1-D6FC-4f65-9D91-7224C49458BB}"/>
            </c:extLst>
          </c:dLbls>
          <c:cat>
            <c:strRef>
              <c:f>[1]Sheet1!$A$1:$A$7</c:f>
              <c:strCache>
                <c:ptCount val="7"/>
                <c:pt idx="0">
                  <c:v>国民健康保険料</c:v>
                </c:pt>
                <c:pt idx="1">
                  <c:v>市税</c:v>
                </c:pt>
                <c:pt idx="2">
                  <c:v>生活保護費返還金</c:v>
                </c:pt>
                <c:pt idx="3">
                  <c:v>介護保険料</c:v>
                </c:pt>
                <c:pt idx="4">
                  <c:v>住宅使用料</c:v>
                </c:pt>
                <c:pt idx="5">
                  <c:v>保育所保育料</c:v>
                </c:pt>
                <c:pt idx="6">
                  <c:v>その他</c:v>
                </c:pt>
              </c:strCache>
            </c:strRef>
          </c:cat>
          <c:val>
            <c:numRef>
              <c:f>未収金残高P16!$B$61:$B$67</c:f>
              <c:numCache>
                <c:formatCode>General</c:formatCode>
                <c:ptCount val="7"/>
                <c:pt idx="0">
                  <c:v>156</c:v>
                </c:pt>
                <c:pt idx="1">
                  <c:v>101</c:v>
                </c:pt>
                <c:pt idx="2">
                  <c:v>92</c:v>
                </c:pt>
                <c:pt idx="3">
                  <c:v>20</c:v>
                </c:pt>
                <c:pt idx="4">
                  <c:v>6</c:v>
                </c:pt>
                <c:pt idx="5">
                  <c:v>3</c:v>
                </c:pt>
                <c:pt idx="6">
                  <c:v>61</c:v>
                </c:pt>
              </c:numCache>
            </c:numRef>
          </c:val>
          <c:extLst xmlns:c16r2="http://schemas.microsoft.com/office/drawing/2015/06/chart">
            <c:ext xmlns:c16="http://schemas.microsoft.com/office/drawing/2014/chart" uri="{C3380CC4-5D6E-409C-BE32-E72D297353CC}">
              <c16:uniqueId val="{0000000E-81C2-4670-9868-E4F0E7881B75}"/>
            </c:ext>
          </c:extLst>
        </c:ser>
        <c:dLbls>
          <c:showLegendKey val="0"/>
          <c:showVal val="1"/>
          <c:showCatName val="0"/>
          <c:showSerName val="0"/>
          <c:showPercent val="0"/>
          <c:showBubbleSize val="0"/>
          <c:showLeaderLines val="1"/>
        </c:dLbls>
        <c:firstSliceAng val="0"/>
        <c:holeSize val="50"/>
      </c:doughnutChart>
    </c:plotArea>
    <c:legend>
      <c:legendPos val="r"/>
      <c:legendEntry>
        <c:idx val="0"/>
        <c:txPr>
          <a:bodyPr/>
          <a:lstStyle/>
          <a:p>
            <a:pPr>
              <a:defRPr sz="900" baseline="0">
                <a:latin typeface="+mn-ea"/>
                <a:ea typeface="ＭＳ Ｐゴシック" panose="020B0600070205080204" pitchFamily="50" charset="-128"/>
              </a:defRPr>
            </a:pPr>
            <a:endParaRPr lang="ja-JP"/>
          </a:p>
        </c:txPr>
      </c:legendEntry>
      <c:legendEntry>
        <c:idx val="2"/>
        <c:txPr>
          <a:bodyPr/>
          <a:lstStyle/>
          <a:p>
            <a:pPr>
              <a:defRPr sz="900" baseline="0">
                <a:latin typeface="+mn-ea"/>
                <a:ea typeface="ＭＳ Ｐゴシック" panose="020B0600070205080204" pitchFamily="50" charset="-128"/>
              </a:defRPr>
            </a:pPr>
            <a:endParaRPr lang="ja-JP"/>
          </a:p>
        </c:txPr>
      </c:legendEntry>
      <c:layout>
        <c:manualLayout>
          <c:xMode val="edge"/>
          <c:yMode val="edge"/>
          <c:x val="0.71060798559700733"/>
          <c:y val="0.298453407652364"/>
          <c:w val="0.18724089500230534"/>
          <c:h val="0.56798908943798943"/>
        </c:manualLayout>
      </c:layout>
      <c:overlay val="0"/>
      <c:txPr>
        <a:bodyPr/>
        <a:lstStyle/>
        <a:p>
          <a:pPr>
            <a:defRPr sz="900" baseline="0">
              <a:latin typeface="+mn-ea"/>
              <a:ea typeface="ＭＳ Ｐゴシック" panose="020B0600070205080204" pitchFamily="50" charset="-128"/>
            </a:defRPr>
          </a:pPr>
          <a:endParaRPr lang="ja-JP"/>
        </a:p>
      </c:txPr>
    </c:legend>
    <c:plotVisOnly val="1"/>
    <c:dispBlanksAs val="gap"/>
    <c:showDLblsOverMax val="0"/>
  </c:chart>
  <c:spPr>
    <a:noFill/>
    <a:ln>
      <a:noFill/>
    </a:ln>
  </c:spPr>
  <c:externalData r:id="rId1">
    <c:autoUpdate val="0"/>
  </c:externalData>
  <c:userShapes r:id="rId2"/>
</c:chartSpace>
</file>

<file path=ppt/charts/chart41.xml><?xml version="1.0" encoding="utf-8"?>
<c:chartSpace xmlns:c="http://schemas.openxmlformats.org/drawingml/2006/chart" xmlns:a="http://schemas.openxmlformats.org/drawingml/2006/main" xmlns:r="http://schemas.openxmlformats.org/officeDocument/2006/relationships">
  <c:date1904 val="0"/>
  <c:lang val="ja-JP"/>
  <c:roundedCorners val="0"/>
  <mc:AlternateContent xmlns:mc="http://schemas.openxmlformats.org/markup-compatibility/2006">
    <mc:Choice xmlns:c14="http://schemas.microsoft.com/office/drawing/2007/8/2/chart" Requires="c14">
      <c14:style val="133"/>
    </mc:Choice>
    <mc:Fallback>
      <c:style val="33"/>
    </mc:Fallback>
  </mc:AlternateContent>
  <c:chart>
    <c:title>
      <c:tx>
        <c:rich>
          <a:bodyPr/>
          <a:lstStyle/>
          <a:p>
            <a:pPr>
              <a:defRPr sz="1400"/>
            </a:pPr>
            <a:r>
              <a:rPr lang="ja-JP" altLang="ja-JP" sz="1400" b="0" i="0" baseline="0"/>
              <a:t>未収金残高</a:t>
            </a:r>
            <a:endParaRPr lang="en-US" altLang="ja-JP" sz="1400" b="0" i="0" baseline="0"/>
          </a:p>
        </c:rich>
      </c:tx>
      <c:layout>
        <c:manualLayout>
          <c:xMode val="edge"/>
          <c:yMode val="edge"/>
          <c:x val="0.32474225381461697"/>
          <c:y val="4.0874318346863496E-2"/>
        </c:manualLayout>
      </c:layout>
      <c:overlay val="0"/>
    </c:title>
    <c:autoTitleDeleted val="0"/>
    <c:plotArea>
      <c:layout>
        <c:manualLayout>
          <c:layoutTarget val="inner"/>
          <c:xMode val="edge"/>
          <c:yMode val="edge"/>
          <c:x val="0.1529650335503904"/>
          <c:y val="0.1771816296764897"/>
          <c:w val="0.57959254643985281"/>
          <c:h val="0.70693305738495205"/>
        </c:manualLayout>
      </c:layout>
      <c:barChart>
        <c:barDir val="col"/>
        <c:grouping val="stacked"/>
        <c:varyColors val="0"/>
        <c:ser>
          <c:idx val="1"/>
          <c:order val="0"/>
          <c:tx>
            <c:strRef>
              <c:f>未収金残高P16!$B$14</c:f>
              <c:strCache>
                <c:ptCount val="1"/>
                <c:pt idx="0">
                  <c:v>解消額</c:v>
                </c:pt>
              </c:strCache>
            </c:strRef>
          </c:tx>
          <c:invertIfNegative val="0"/>
          <c:dLbls>
            <c:numFmt formatCode="#,##0;\▲#,##0" sourceLinked="0"/>
            <c:spPr>
              <a:noFill/>
              <a:ln>
                <a:noFill/>
              </a:ln>
              <a:effectLst/>
            </c:spPr>
            <c:txPr>
              <a:bodyPr wrap="square" lIns="38100" tIns="19050" rIns="38100" bIns="19050" anchor="ctr">
                <a:spAutoFit/>
              </a:bodyPr>
              <a:lstStyle/>
              <a:p>
                <a:pPr>
                  <a:defRPr sz="700"/>
                </a:pPr>
                <a:endParaRPr lang="ja-JP"/>
              </a:p>
            </c:txPr>
            <c:dLblPos val="ct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numRef>
              <c:f>未収金残高P16!$C$12:$L$12</c:f>
              <c:numCache>
                <c:formatCode>General</c:formatCode>
                <c:ptCount val="10"/>
                <c:pt idx="0">
                  <c:v>2008</c:v>
                </c:pt>
                <c:pt idx="1">
                  <c:v>2009</c:v>
                </c:pt>
                <c:pt idx="2">
                  <c:v>2010</c:v>
                </c:pt>
                <c:pt idx="3">
                  <c:v>2011</c:v>
                </c:pt>
                <c:pt idx="4">
                  <c:v>2012</c:v>
                </c:pt>
                <c:pt idx="5">
                  <c:v>2013</c:v>
                </c:pt>
                <c:pt idx="6">
                  <c:v>2014</c:v>
                </c:pt>
                <c:pt idx="7">
                  <c:v>2015</c:v>
                </c:pt>
                <c:pt idx="8">
                  <c:v>2016</c:v>
                </c:pt>
                <c:pt idx="9">
                  <c:v>2017</c:v>
                </c:pt>
              </c:numCache>
            </c:numRef>
          </c:cat>
          <c:val>
            <c:numRef>
              <c:f>未収金残高P16!$C$14:$L$14</c:f>
              <c:numCache>
                <c:formatCode>General</c:formatCode>
                <c:ptCount val="10"/>
                <c:pt idx="1">
                  <c:v>-259</c:v>
                </c:pt>
                <c:pt idx="2">
                  <c:v>-276</c:v>
                </c:pt>
                <c:pt idx="3">
                  <c:v>-240</c:v>
                </c:pt>
                <c:pt idx="4">
                  <c:v>-227</c:v>
                </c:pt>
                <c:pt idx="5">
                  <c:v>-223</c:v>
                </c:pt>
                <c:pt idx="6">
                  <c:v>-204</c:v>
                </c:pt>
                <c:pt idx="7">
                  <c:v>-195</c:v>
                </c:pt>
                <c:pt idx="8">
                  <c:v>-179</c:v>
                </c:pt>
                <c:pt idx="9">
                  <c:v>-172</c:v>
                </c:pt>
              </c:numCache>
            </c:numRef>
          </c:val>
          <c:extLst xmlns:c16r2="http://schemas.microsoft.com/office/drawing/2015/06/chart">
            <c:ext xmlns:c16="http://schemas.microsoft.com/office/drawing/2014/chart" uri="{C3380CC4-5D6E-409C-BE32-E72D297353CC}">
              <c16:uniqueId val="{00000000-93B4-4CCB-9DAF-8E1A7A90CAF0}"/>
            </c:ext>
          </c:extLst>
        </c:ser>
        <c:ser>
          <c:idx val="0"/>
          <c:order val="1"/>
          <c:tx>
            <c:strRef>
              <c:f>未収金残高P16!$B$13</c:f>
              <c:strCache>
                <c:ptCount val="1"/>
                <c:pt idx="0">
                  <c:v>発生額</c:v>
                </c:pt>
              </c:strCache>
            </c:strRef>
          </c:tx>
          <c:spPr>
            <a:solidFill>
              <a:schemeClr val="bg1">
                <a:lumMod val="85000"/>
              </a:schemeClr>
            </a:solidFill>
          </c:spPr>
          <c:invertIfNegative val="0"/>
          <c:dLbls>
            <c:spPr>
              <a:noFill/>
              <a:ln>
                <a:noFill/>
              </a:ln>
              <a:effectLst/>
            </c:spPr>
            <c:txPr>
              <a:bodyPr wrap="square" lIns="38100" tIns="19050" rIns="38100" bIns="19050" anchor="ctr">
                <a:spAutoFit/>
              </a:bodyPr>
              <a:lstStyle/>
              <a:p>
                <a:pPr>
                  <a:defRPr sz="700"/>
                </a:pPr>
                <a:endParaRPr lang="ja-JP"/>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numRef>
              <c:f>未収金残高P16!$C$12:$L$12</c:f>
              <c:numCache>
                <c:formatCode>General</c:formatCode>
                <c:ptCount val="10"/>
                <c:pt idx="0">
                  <c:v>2008</c:v>
                </c:pt>
                <c:pt idx="1">
                  <c:v>2009</c:v>
                </c:pt>
                <c:pt idx="2">
                  <c:v>2010</c:v>
                </c:pt>
                <c:pt idx="3">
                  <c:v>2011</c:v>
                </c:pt>
                <c:pt idx="4">
                  <c:v>2012</c:v>
                </c:pt>
                <c:pt idx="5">
                  <c:v>2013</c:v>
                </c:pt>
                <c:pt idx="6">
                  <c:v>2014</c:v>
                </c:pt>
                <c:pt idx="7">
                  <c:v>2015</c:v>
                </c:pt>
                <c:pt idx="8">
                  <c:v>2016</c:v>
                </c:pt>
                <c:pt idx="9">
                  <c:v>2017</c:v>
                </c:pt>
              </c:numCache>
            </c:numRef>
          </c:cat>
          <c:val>
            <c:numRef>
              <c:f>未収金残高P16!$C$13:$L$13</c:f>
              <c:numCache>
                <c:formatCode>General</c:formatCode>
                <c:ptCount val="10"/>
                <c:pt idx="1">
                  <c:v>240</c:v>
                </c:pt>
                <c:pt idx="2">
                  <c:v>225</c:v>
                </c:pt>
                <c:pt idx="3">
                  <c:v>200</c:v>
                </c:pt>
                <c:pt idx="4">
                  <c:v>190</c:v>
                </c:pt>
                <c:pt idx="5">
                  <c:v>184</c:v>
                </c:pt>
                <c:pt idx="6">
                  <c:v>177</c:v>
                </c:pt>
                <c:pt idx="7">
                  <c:v>156</c:v>
                </c:pt>
                <c:pt idx="8">
                  <c:v>148</c:v>
                </c:pt>
                <c:pt idx="9">
                  <c:v>137</c:v>
                </c:pt>
              </c:numCache>
            </c:numRef>
          </c:val>
          <c:extLst xmlns:c16r2="http://schemas.microsoft.com/office/drawing/2015/06/chart">
            <c:ext xmlns:c16="http://schemas.microsoft.com/office/drawing/2014/chart" uri="{C3380CC4-5D6E-409C-BE32-E72D297353CC}">
              <c16:uniqueId val="{00000001-93B4-4CCB-9DAF-8E1A7A90CAF0}"/>
            </c:ext>
          </c:extLst>
        </c:ser>
        <c:dLbls>
          <c:showLegendKey val="0"/>
          <c:showVal val="1"/>
          <c:showCatName val="0"/>
          <c:showSerName val="0"/>
          <c:showPercent val="0"/>
          <c:showBubbleSize val="0"/>
        </c:dLbls>
        <c:gapWidth val="100"/>
        <c:overlap val="100"/>
        <c:axId val="157528272"/>
        <c:axId val="157534936"/>
      </c:barChart>
      <c:lineChart>
        <c:grouping val="standard"/>
        <c:varyColors val="0"/>
        <c:ser>
          <c:idx val="2"/>
          <c:order val="2"/>
          <c:tx>
            <c:strRef>
              <c:f>未収金残高P16!$B$15</c:f>
              <c:strCache>
                <c:ptCount val="1"/>
                <c:pt idx="0">
                  <c:v>年度末残高</c:v>
                </c:pt>
              </c:strCache>
            </c:strRef>
          </c:tx>
          <c:dLbls>
            <c:spPr>
              <a:noFill/>
              <a:ln>
                <a:noFill/>
              </a:ln>
              <a:effectLst/>
            </c:spPr>
            <c:dLblPos val="b"/>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numRef>
              <c:f>未収金残高P16!$C$12:$K$12</c:f>
              <c:numCache>
                <c:formatCode>General</c:formatCode>
                <c:ptCount val="9"/>
                <c:pt idx="0">
                  <c:v>2008</c:v>
                </c:pt>
                <c:pt idx="1">
                  <c:v>2009</c:v>
                </c:pt>
                <c:pt idx="2">
                  <c:v>2010</c:v>
                </c:pt>
                <c:pt idx="3">
                  <c:v>2011</c:v>
                </c:pt>
                <c:pt idx="4">
                  <c:v>2012</c:v>
                </c:pt>
                <c:pt idx="5">
                  <c:v>2013</c:v>
                </c:pt>
                <c:pt idx="6">
                  <c:v>2014</c:v>
                </c:pt>
                <c:pt idx="7">
                  <c:v>2015</c:v>
                </c:pt>
                <c:pt idx="8">
                  <c:v>2016</c:v>
                </c:pt>
              </c:numCache>
            </c:numRef>
          </c:cat>
          <c:val>
            <c:numRef>
              <c:f>未収金残高P16!$C$15:$L$15</c:f>
              <c:numCache>
                <c:formatCode>General</c:formatCode>
                <c:ptCount val="10"/>
                <c:pt idx="0">
                  <c:v>757</c:v>
                </c:pt>
                <c:pt idx="1">
                  <c:v>738</c:v>
                </c:pt>
                <c:pt idx="2">
                  <c:v>687</c:v>
                </c:pt>
                <c:pt idx="3">
                  <c:v>647</c:v>
                </c:pt>
                <c:pt idx="4">
                  <c:v>610</c:v>
                </c:pt>
                <c:pt idx="5">
                  <c:v>571</c:v>
                </c:pt>
                <c:pt idx="6">
                  <c:v>544</c:v>
                </c:pt>
                <c:pt idx="7">
                  <c:v>505</c:v>
                </c:pt>
                <c:pt idx="8">
                  <c:v>474</c:v>
                </c:pt>
                <c:pt idx="9">
                  <c:v>439</c:v>
                </c:pt>
              </c:numCache>
            </c:numRef>
          </c:val>
          <c:smooth val="0"/>
          <c:extLst xmlns:c16r2="http://schemas.microsoft.com/office/drawing/2015/06/chart">
            <c:ext xmlns:c16="http://schemas.microsoft.com/office/drawing/2014/chart" uri="{C3380CC4-5D6E-409C-BE32-E72D297353CC}">
              <c16:uniqueId val="{00000002-93B4-4CCB-9DAF-8E1A7A90CAF0}"/>
            </c:ext>
          </c:extLst>
        </c:ser>
        <c:dLbls>
          <c:showLegendKey val="0"/>
          <c:showVal val="1"/>
          <c:showCatName val="0"/>
          <c:showSerName val="0"/>
          <c:showPercent val="0"/>
          <c:showBubbleSize val="0"/>
        </c:dLbls>
        <c:marker val="1"/>
        <c:smooth val="0"/>
        <c:axId val="157528272"/>
        <c:axId val="157534936"/>
      </c:lineChart>
      <c:catAx>
        <c:axId val="157528272"/>
        <c:scaling>
          <c:orientation val="minMax"/>
        </c:scaling>
        <c:delete val="0"/>
        <c:axPos val="b"/>
        <c:title>
          <c:tx>
            <c:rich>
              <a:bodyPr/>
              <a:lstStyle/>
              <a:p>
                <a:pPr>
                  <a:defRPr/>
                </a:pPr>
                <a:r>
                  <a:rPr lang="ja-JP" altLang="en-US" b="0"/>
                  <a:t>（年度）</a:t>
                </a:r>
              </a:p>
            </c:rich>
          </c:tx>
          <c:layout>
            <c:manualLayout>
              <c:xMode val="edge"/>
              <c:yMode val="edge"/>
              <c:x val="0.71532967086043275"/>
              <c:y val="0.90710382193894656"/>
            </c:manualLayout>
          </c:layout>
          <c:overlay val="0"/>
        </c:title>
        <c:numFmt formatCode="General" sourceLinked="1"/>
        <c:majorTickMark val="out"/>
        <c:minorTickMark val="none"/>
        <c:tickLblPos val="low"/>
        <c:txPr>
          <a:bodyPr/>
          <a:lstStyle/>
          <a:p>
            <a:pPr>
              <a:defRPr sz="800"/>
            </a:pPr>
            <a:endParaRPr lang="ja-JP"/>
          </a:p>
        </c:txPr>
        <c:crossAx val="157534936"/>
        <c:crossesAt val="0"/>
        <c:auto val="0"/>
        <c:lblAlgn val="ctr"/>
        <c:lblOffset val="100"/>
        <c:noMultiLvlLbl val="0"/>
      </c:catAx>
      <c:valAx>
        <c:axId val="157534936"/>
        <c:scaling>
          <c:orientation val="minMax"/>
          <c:max val="800"/>
        </c:scaling>
        <c:delete val="0"/>
        <c:axPos val="l"/>
        <c:title>
          <c:tx>
            <c:rich>
              <a:bodyPr rot="0" vert="horz"/>
              <a:lstStyle/>
              <a:p>
                <a:pPr>
                  <a:defRPr/>
                </a:pPr>
                <a:r>
                  <a:rPr lang="ja-JP" altLang="en-US" b="0"/>
                  <a:t>（億円）</a:t>
                </a:r>
              </a:p>
            </c:rich>
          </c:tx>
          <c:layout>
            <c:manualLayout>
              <c:xMode val="edge"/>
              <c:yMode val="edge"/>
              <c:x val="5.2777777777777792E-2"/>
              <c:y val="6.8063017926810604E-2"/>
            </c:manualLayout>
          </c:layout>
          <c:overlay val="0"/>
        </c:title>
        <c:numFmt formatCode="#,##0;\▲#,##0" sourceLinked="0"/>
        <c:majorTickMark val="out"/>
        <c:minorTickMark val="none"/>
        <c:tickLblPos val="nextTo"/>
        <c:crossAx val="157528272"/>
        <c:crosses val="autoZero"/>
        <c:crossBetween val="between"/>
      </c:valAx>
      <c:spPr>
        <a:noFill/>
        <a:ln w="25400">
          <a:noFill/>
        </a:ln>
      </c:spPr>
    </c:plotArea>
    <c:legend>
      <c:legendPos val="r"/>
      <c:overlay val="0"/>
    </c:legend>
    <c:plotVisOnly val="1"/>
    <c:dispBlanksAs val="gap"/>
    <c:showDLblsOverMax val="0"/>
  </c:chart>
  <c:spPr>
    <a:noFill/>
    <a:ln>
      <a:noFill/>
    </a:ln>
  </c:spPr>
  <c:externalData r:id="rId1">
    <c:autoUpdate val="0"/>
  </c:externalData>
</c:chartSpace>
</file>

<file path=ppt/charts/chart42.xml><?xml version="1.0" encoding="utf-8"?>
<c:chartSpace xmlns:c="http://schemas.openxmlformats.org/drawingml/2006/chart" xmlns:a="http://schemas.openxmlformats.org/drawingml/2006/main" xmlns:r="http://schemas.openxmlformats.org/officeDocument/2006/relationships">
  <c:date1904 val="0"/>
  <c:lang val="ja-JP"/>
  <c:roundedCorners val="0"/>
  <mc:AlternateContent xmlns:mc="http://schemas.openxmlformats.org/markup-compatibility/2006">
    <mc:Choice xmlns:c14="http://schemas.microsoft.com/office/drawing/2007/8/2/chart" Requires="c14">
      <c14:style val="133"/>
    </mc:Choice>
    <mc:Fallback>
      <c:style val="33"/>
    </mc:Fallback>
  </mc:AlternateContent>
  <c:chart>
    <c:title>
      <c:tx>
        <c:rich>
          <a:bodyPr/>
          <a:lstStyle/>
          <a:p>
            <a:pPr>
              <a:defRPr sz="1400" b="0"/>
            </a:pPr>
            <a:r>
              <a:rPr lang="ja-JP" altLang="en-US" sz="1400" b="0"/>
              <a:t>広告事業効果額</a:t>
            </a:r>
            <a:endParaRPr lang="en-US" altLang="ja-JP" sz="1400" b="0"/>
          </a:p>
          <a:p>
            <a:pPr>
              <a:defRPr sz="1400" b="0"/>
            </a:pPr>
            <a:r>
              <a:rPr lang="ja-JP" altLang="en-US" sz="1400" b="0"/>
              <a:t>（決算額）</a:t>
            </a:r>
          </a:p>
        </c:rich>
      </c:tx>
      <c:layout>
        <c:manualLayout>
          <c:xMode val="edge"/>
          <c:yMode val="edge"/>
          <c:x val="0.24366609706122144"/>
          <c:y val="2.0900660968709194E-2"/>
        </c:manualLayout>
      </c:layout>
      <c:overlay val="0"/>
    </c:title>
    <c:autoTitleDeleted val="0"/>
    <c:plotArea>
      <c:layout>
        <c:manualLayout>
          <c:layoutTarget val="inner"/>
          <c:xMode val="edge"/>
          <c:yMode val="edge"/>
          <c:x val="9.8710655800124614E-2"/>
          <c:y val="0.20586012769531117"/>
          <c:w val="0.65543288152796086"/>
          <c:h val="0.64965311875823972"/>
        </c:manualLayout>
      </c:layout>
      <c:barChart>
        <c:barDir val="col"/>
        <c:grouping val="stacked"/>
        <c:varyColors val="0"/>
        <c:ser>
          <c:idx val="1"/>
          <c:order val="0"/>
          <c:tx>
            <c:strRef>
              <c:f>広告事業効果額P17!$A$28</c:f>
              <c:strCache>
                <c:ptCount val="1"/>
                <c:pt idx="0">
                  <c:v>ネーミングライツ</c:v>
                </c:pt>
              </c:strCache>
            </c:strRef>
          </c:tx>
          <c:spPr>
            <a:solidFill>
              <a:schemeClr val="bg1">
                <a:lumMod val="65000"/>
              </a:schemeClr>
            </a:solidFill>
          </c:spPr>
          <c:invertIfNegative val="0"/>
          <c:cat>
            <c:strRef>
              <c:f>広告事業効果額P17!$B$27:$M$27</c:f>
              <c:strCache>
                <c:ptCount val="12"/>
                <c:pt idx="0">
                  <c:v>2006</c:v>
                </c:pt>
                <c:pt idx="1">
                  <c:v>2007</c:v>
                </c:pt>
                <c:pt idx="2">
                  <c:v>2008</c:v>
                </c:pt>
                <c:pt idx="3">
                  <c:v>2009</c:v>
                </c:pt>
                <c:pt idx="4">
                  <c:v>2010</c:v>
                </c:pt>
                <c:pt idx="5">
                  <c:v>2011</c:v>
                </c:pt>
                <c:pt idx="6">
                  <c:v>2012</c:v>
                </c:pt>
                <c:pt idx="7">
                  <c:v>2013</c:v>
                </c:pt>
                <c:pt idx="8">
                  <c:v>2014</c:v>
                </c:pt>
                <c:pt idx="9">
                  <c:v>2015</c:v>
                </c:pt>
                <c:pt idx="10">
                  <c:v>2016</c:v>
                </c:pt>
                <c:pt idx="11">
                  <c:v>2017(見込）</c:v>
                </c:pt>
              </c:strCache>
            </c:strRef>
          </c:cat>
          <c:val>
            <c:numRef>
              <c:f>広告事業効果額P17!$B$28:$M$28</c:f>
              <c:numCache>
                <c:formatCode>#,##0.00_);[Red]\(#,##0.00\)</c:formatCode>
                <c:ptCount val="12"/>
                <c:pt idx="0">
                  <c:v>0</c:v>
                </c:pt>
                <c:pt idx="1">
                  <c:v>0</c:v>
                </c:pt>
                <c:pt idx="2">
                  <c:v>0</c:v>
                </c:pt>
                <c:pt idx="3">
                  <c:v>0</c:v>
                </c:pt>
                <c:pt idx="4">
                  <c:v>0.26774999999999999</c:v>
                </c:pt>
                <c:pt idx="5">
                  <c:v>0.189</c:v>
                </c:pt>
                <c:pt idx="6">
                  <c:v>0.21529999999999999</c:v>
                </c:pt>
                <c:pt idx="7">
                  <c:v>1.31809</c:v>
                </c:pt>
                <c:pt idx="8">
                  <c:v>1.38415</c:v>
                </c:pt>
                <c:pt idx="9">
                  <c:v>1.4694</c:v>
                </c:pt>
                <c:pt idx="10">
                  <c:v>1.5896999999999999</c:v>
                </c:pt>
                <c:pt idx="11">
                  <c:v>1.8128</c:v>
                </c:pt>
              </c:numCache>
            </c:numRef>
          </c:val>
          <c:extLst xmlns:c16r2="http://schemas.microsoft.com/office/drawing/2015/06/chart">
            <c:ext xmlns:c16="http://schemas.microsoft.com/office/drawing/2014/chart" uri="{C3380CC4-5D6E-409C-BE32-E72D297353CC}">
              <c16:uniqueId val="{00000000-AC89-4795-A691-48431D19BBA0}"/>
            </c:ext>
          </c:extLst>
        </c:ser>
        <c:ser>
          <c:idx val="0"/>
          <c:order val="1"/>
          <c:tx>
            <c:strRef>
              <c:f>広告事業効果額P17!$A$29</c:f>
              <c:strCache>
                <c:ptCount val="1"/>
                <c:pt idx="0">
                  <c:v>その他</c:v>
                </c:pt>
              </c:strCache>
            </c:strRef>
          </c:tx>
          <c:invertIfNegative val="0"/>
          <c:cat>
            <c:strRef>
              <c:f>広告事業効果額P17!$B$27:$M$27</c:f>
              <c:strCache>
                <c:ptCount val="12"/>
                <c:pt idx="0">
                  <c:v>2006</c:v>
                </c:pt>
                <c:pt idx="1">
                  <c:v>2007</c:v>
                </c:pt>
                <c:pt idx="2">
                  <c:v>2008</c:v>
                </c:pt>
                <c:pt idx="3">
                  <c:v>2009</c:v>
                </c:pt>
                <c:pt idx="4">
                  <c:v>2010</c:v>
                </c:pt>
                <c:pt idx="5">
                  <c:v>2011</c:v>
                </c:pt>
                <c:pt idx="6">
                  <c:v>2012</c:v>
                </c:pt>
                <c:pt idx="7">
                  <c:v>2013</c:v>
                </c:pt>
                <c:pt idx="8">
                  <c:v>2014</c:v>
                </c:pt>
                <c:pt idx="9">
                  <c:v>2015</c:v>
                </c:pt>
                <c:pt idx="10">
                  <c:v>2016</c:v>
                </c:pt>
                <c:pt idx="11">
                  <c:v>2017(見込）</c:v>
                </c:pt>
              </c:strCache>
            </c:strRef>
          </c:cat>
          <c:val>
            <c:numRef>
              <c:f>広告事業効果額P17!$B$29:$M$29</c:f>
              <c:numCache>
                <c:formatCode>#,##0.00_);[Red]\(#,##0.00\)</c:formatCode>
                <c:ptCount val="12"/>
                <c:pt idx="0">
                  <c:v>0.35771999999999998</c:v>
                </c:pt>
                <c:pt idx="1">
                  <c:v>0.91998000000000002</c:v>
                </c:pt>
                <c:pt idx="2">
                  <c:v>1.0210999999999999</c:v>
                </c:pt>
                <c:pt idx="3">
                  <c:v>1.1576500000000001</c:v>
                </c:pt>
                <c:pt idx="4">
                  <c:v>1.3622799999999999</c:v>
                </c:pt>
                <c:pt idx="5">
                  <c:v>2.64886</c:v>
                </c:pt>
                <c:pt idx="6">
                  <c:v>2.79033</c:v>
                </c:pt>
                <c:pt idx="7">
                  <c:v>3.0531899999999998</c:v>
                </c:pt>
                <c:pt idx="8">
                  <c:v>4.2239199999999997</c:v>
                </c:pt>
                <c:pt idx="9">
                  <c:v>3.8517299999999999</c:v>
                </c:pt>
                <c:pt idx="10">
                  <c:v>4.3980100000000002</c:v>
                </c:pt>
                <c:pt idx="11">
                  <c:v>4.6993400000000003</c:v>
                </c:pt>
              </c:numCache>
            </c:numRef>
          </c:val>
          <c:extLst xmlns:c16r2="http://schemas.microsoft.com/office/drawing/2015/06/chart">
            <c:ext xmlns:c16="http://schemas.microsoft.com/office/drawing/2014/chart" uri="{C3380CC4-5D6E-409C-BE32-E72D297353CC}">
              <c16:uniqueId val="{00000001-AC89-4795-A691-48431D19BBA0}"/>
            </c:ext>
          </c:extLst>
        </c:ser>
        <c:dLbls>
          <c:showLegendKey val="0"/>
          <c:showVal val="0"/>
          <c:showCatName val="0"/>
          <c:showSerName val="0"/>
          <c:showPercent val="0"/>
          <c:showBubbleSize val="0"/>
        </c:dLbls>
        <c:gapWidth val="150"/>
        <c:overlap val="100"/>
        <c:axId val="157528664"/>
        <c:axId val="157522000"/>
      </c:barChart>
      <c:catAx>
        <c:axId val="157528664"/>
        <c:scaling>
          <c:orientation val="minMax"/>
        </c:scaling>
        <c:delete val="0"/>
        <c:axPos val="b"/>
        <c:title>
          <c:tx>
            <c:rich>
              <a:bodyPr/>
              <a:lstStyle/>
              <a:p>
                <a:pPr>
                  <a:defRPr/>
                </a:pPr>
                <a:r>
                  <a:rPr lang="ja-JP" altLang="en-US" b="0"/>
                  <a:t>（年度）</a:t>
                </a:r>
              </a:p>
            </c:rich>
          </c:tx>
          <c:layout>
            <c:manualLayout>
              <c:xMode val="edge"/>
              <c:yMode val="edge"/>
              <c:x val="0.66438030745087018"/>
              <c:y val="0.90429636714068151"/>
            </c:manualLayout>
          </c:layout>
          <c:overlay val="0"/>
        </c:title>
        <c:numFmt formatCode="General" sourceLinked="0"/>
        <c:majorTickMark val="out"/>
        <c:minorTickMark val="none"/>
        <c:tickLblPos val="nextTo"/>
        <c:crossAx val="157522000"/>
        <c:crosses val="autoZero"/>
        <c:auto val="1"/>
        <c:lblAlgn val="ctr"/>
        <c:lblOffset val="100"/>
        <c:tickLblSkip val="3"/>
        <c:noMultiLvlLbl val="0"/>
      </c:catAx>
      <c:valAx>
        <c:axId val="157522000"/>
        <c:scaling>
          <c:orientation val="minMax"/>
        </c:scaling>
        <c:delete val="0"/>
        <c:axPos val="l"/>
        <c:title>
          <c:tx>
            <c:rich>
              <a:bodyPr rot="0" vert="horz"/>
              <a:lstStyle/>
              <a:p>
                <a:pPr>
                  <a:defRPr b="0"/>
                </a:pPr>
                <a:r>
                  <a:rPr lang="ja-JP" altLang="en-US" b="0"/>
                  <a:t>（億円）</a:t>
                </a:r>
              </a:p>
            </c:rich>
          </c:tx>
          <c:layout>
            <c:manualLayout>
              <c:xMode val="edge"/>
              <c:yMode val="edge"/>
              <c:x val="2.7661553272448876E-3"/>
              <c:y val="0.1258763252957566"/>
            </c:manualLayout>
          </c:layout>
          <c:overlay val="0"/>
        </c:title>
        <c:numFmt formatCode="#,##0.0;[Red]\-#,##0.0" sourceLinked="0"/>
        <c:majorTickMark val="out"/>
        <c:minorTickMark val="none"/>
        <c:tickLblPos val="nextTo"/>
        <c:crossAx val="157528664"/>
        <c:crosses val="autoZero"/>
        <c:crossBetween val="between"/>
        <c:majorUnit val="0.5"/>
      </c:valAx>
      <c:spPr>
        <a:noFill/>
        <a:ln w="25400">
          <a:noFill/>
        </a:ln>
      </c:spPr>
    </c:plotArea>
    <c:legend>
      <c:legendPos val="r"/>
      <c:layout>
        <c:manualLayout>
          <c:xMode val="edge"/>
          <c:yMode val="edge"/>
          <c:x val="0.57086643905127243"/>
          <c:y val="5.9513985575017386E-2"/>
          <c:w val="0.25970795880410552"/>
          <c:h val="0.17310138377541509"/>
        </c:manualLayout>
      </c:layout>
      <c:overlay val="0"/>
    </c:legend>
    <c:plotVisOnly val="1"/>
    <c:dispBlanksAs val="gap"/>
    <c:showDLblsOverMax val="0"/>
  </c:chart>
  <c:spPr>
    <a:noFill/>
    <a:ln>
      <a:noFill/>
    </a:ln>
  </c:spPr>
  <c:externalData r:id="rId1">
    <c:autoUpdate val="0"/>
  </c:externalData>
</c:chartSpace>
</file>

<file path=ppt/charts/chart43.xml><?xml version="1.0" encoding="utf-8"?>
<c:chartSpace xmlns:c="http://schemas.openxmlformats.org/drawingml/2006/chart" xmlns:a="http://schemas.openxmlformats.org/drawingml/2006/main" xmlns:r="http://schemas.openxmlformats.org/officeDocument/2006/relationships">
  <c:date1904 val="0"/>
  <c:lang val="ja-JP"/>
  <c:roundedCorners val="0"/>
  <mc:AlternateContent xmlns:mc="http://schemas.openxmlformats.org/markup-compatibility/2006">
    <mc:Choice xmlns:c14="http://schemas.microsoft.com/office/drawing/2007/8/2/chart" Requires="c14">
      <c14:style val="101"/>
    </mc:Choice>
    <mc:Fallback>
      <c:style val="1"/>
    </mc:Fallback>
  </mc:AlternateContent>
  <c:chart>
    <c:title>
      <c:tx>
        <c:rich>
          <a:bodyPr/>
          <a:lstStyle/>
          <a:p>
            <a:pPr>
              <a:defRPr sz="1400" b="0">
                <a:latin typeface="+mn-ea"/>
                <a:ea typeface="+mn-ea"/>
              </a:defRPr>
            </a:pPr>
            <a:r>
              <a:rPr lang="ja-JP" altLang="en-US" sz="1400" b="0">
                <a:latin typeface="+mn-ea"/>
                <a:ea typeface="+mn-ea"/>
              </a:rPr>
              <a:t>市債の対国債スプレッド（</a:t>
            </a:r>
            <a:r>
              <a:rPr lang="ja-JP" altLang="ja-JP" sz="1400" b="0" i="0" u="none" strike="noStrike" baseline="0">
                <a:latin typeface="+mn-ea"/>
                <a:ea typeface="+mn-ea"/>
              </a:rPr>
              <a:t>市場公募</a:t>
            </a:r>
            <a:r>
              <a:rPr lang="en-US" altLang="ja-JP" sz="1400" b="0" i="0" u="none" strike="noStrike" baseline="0">
                <a:latin typeface="+mn-ea"/>
                <a:ea typeface="+mn-ea"/>
              </a:rPr>
              <a:t>10</a:t>
            </a:r>
            <a:r>
              <a:rPr lang="ja-JP" altLang="ja-JP" sz="1400" b="0" i="0" u="none" strike="noStrike" baseline="0">
                <a:latin typeface="+mn-ea"/>
                <a:ea typeface="+mn-ea"/>
              </a:rPr>
              <a:t>年債</a:t>
            </a:r>
            <a:r>
              <a:rPr lang="ja-JP" altLang="en-US" sz="1400" b="0" i="0" u="none" strike="noStrike" baseline="0">
                <a:latin typeface="+mn-ea"/>
                <a:ea typeface="+mn-ea"/>
              </a:rPr>
              <a:t>）</a:t>
            </a:r>
            <a:endParaRPr lang="ja-JP" altLang="en-US" sz="1400" b="0">
              <a:latin typeface="+mn-ea"/>
              <a:ea typeface="+mn-ea"/>
            </a:endParaRPr>
          </a:p>
        </c:rich>
      </c:tx>
      <c:overlay val="0"/>
    </c:title>
    <c:autoTitleDeleted val="0"/>
    <c:plotArea>
      <c:layout>
        <c:manualLayout>
          <c:layoutTarget val="inner"/>
          <c:xMode val="edge"/>
          <c:yMode val="edge"/>
          <c:x val="7.0175235839257707E-2"/>
          <c:y val="0.14017493000213821"/>
          <c:w val="0.89816755246109792"/>
          <c:h val="0.65271444551166813"/>
        </c:manualLayout>
      </c:layout>
      <c:lineChart>
        <c:grouping val="standard"/>
        <c:varyColors val="0"/>
        <c:ser>
          <c:idx val="0"/>
          <c:order val="0"/>
          <c:tx>
            <c:strRef>
              <c:f>資金調達コストP19!$G$6</c:f>
              <c:strCache>
                <c:ptCount val="1"/>
                <c:pt idx="0">
                  <c:v>大阪市</c:v>
                </c:pt>
              </c:strCache>
            </c:strRef>
          </c:tx>
          <c:spPr>
            <a:ln w="38100"/>
          </c:spPr>
          <c:marker>
            <c:symbol val="diamond"/>
            <c:size val="7"/>
          </c:marker>
          <c:cat>
            <c:strRef>
              <c:f>資金調達コストP19!$F$7:$F$138</c:f>
              <c:strCache>
                <c:ptCount val="132"/>
                <c:pt idx="0">
                  <c:v>2007.4</c:v>
                </c:pt>
                <c:pt idx="1">
                  <c:v>2007.5</c:v>
                </c:pt>
                <c:pt idx="2">
                  <c:v>2007.6</c:v>
                </c:pt>
                <c:pt idx="3">
                  <c:v>2007.7</c:v>
                </c:pt>
                <c:pt idx="4">
                  <c:v>2007.8</c:v>
                </c:pt>
                <c:pt idx="5">
                  <c:v>2007.9</c:v>
                </c:pt>
                <c:pt idx="6">
                  <c:v>2007.10</c:v>
                </c:pt>
                <c:pt idx="7">
                  <c:v>2007.11</c:v>
                </c:pt>
                <c:pt idx="8">
                  <c:v>2007.12</c:v>
                </c:pt>
                <c:pt idx="9">
                  <c:v>2008.1</c:v>
                </c:pt>
                <c:pt idx="10">
                  <c:v>2008.2</c:v>
                </c:pt>
                <c:pt idx="11">
                  <c:v>2008.3</c:v>
                </c:pt>
                <c:pt idx="12">
                  <c:v>2008.4</c:v>
                </c:pt>
                <c:pt idx="13">
                  <c:v>2008.5</c:v>
                </c:pt>
                <c:pt idx="14">
                  <c:v>2008.6</c:v>
                </c:pt>
                <c:pt idx="15">
                  <c:v>2008.7</c:v>
                </c:pt>
                <c:pt idx="16">
                  <c:v>2008.8</c:v>
                </c:pt>
                <c:pt idx="17">
                  <c:v>2008.9</c:v>
                </c:pt>
                <c:pt idx="18">
                  <c:v>2008.10</c:v>
                </c:pt>
                <c:pt idx="19">
                  <c:v>2008.11</c:v>
                </c:pt>
                <c:pt idx="20">
                  <c:v>2008.12</c:v>
                </c:pt>
                <c:pt idx="21">
                  <c:v>2009.1</c:v>
                </c:pt>
                <c:pt idx="22">
                  <c:v>2009.2</c:v>
                </c:pt>
                <c:pt idx="23">
                  <c:v>2009.3</c:v>
                </c:pt>
                <c:pt idx="24">
                  <c:v>2009.4</c:v>
                </c:pt>
                <c:pt idx="25">
                  <c:v>2009.5</c:v>
                </c:pt>
                <c:pt idx="26">
                  <c:v>2009.6</c:v>
                </c:pt>
                <c:pt idx="27">
                  <c:v>2009.7</c:v>
                </c:pt>
                <c:pt idx="28">
                  <c:v>2009.8</c:v>
                </c:pt>
                <c:pt idx="29">
                  <c:v>2009.9</c:v>
                </c:pt>
                <c:pt idx="30">
                  <c:v>2009.10</c:v>
                </c:pt>
                <c:pt idx="31">
                  <c:v>2009.11</c:v>
                </c:pt>
                <c:pt idx="32">
                  <c:v>2009.12</c:v>
                </c:pt>
                <c:pt idx="33">
                  <c:v>2010.1</c:v>
                </c:pt>
                <c:pt idx="34">
                  <c:v>2010.2</c:v>
                </c:pt>
                <c:pt idx="35">
                  <c:v>2010.3</c:v>
                </c:pt>
                <c:pt idx="36">
                  <c:v>2010.4</c:v>
                </c:pt>
                <c:pt idx="37">
                  <c:v>2010.5</c:v>
                </c:pt>
                <c:pt idx="38">
                  <c:v>2010.6</c:v>
                </c:pt>
                <c:pt idx="39">
                  <c:v>2010.7</c:v>
                </c:pt>
                <c:pt idx="40">
                  <c:v>2010.8</c:v>
                </c:pt>
                <c:pt idx="41">
                  <c:v>2010.9</c:v>
                </c:pt>
                <c:pt idx="42">
                  <c:v>2010.10</c:v>
                </c:pt>
                <c:pt idx="43">
                  <c:v>2010.11</c:v>
                </c:pt>
                <c:pt idx="44">
                  <c:v>2010.12</c:v>
                </c:pt>
                <c:pt idx="45">
                  <c:v>2011.1</c:v>
                </c:pt>
                <c:pt idx="46">
                  <c:v>2011.2</c:v>
                </c:pt>
                <c:pt idx="47">
                  <c:v>2011.3</c:v>
                </c:pt>
                <c:pt idx="48">
                  <c:v>2011.4</c:v>
                </c:pt>
                <c:pt idx="49">
                  <c:v>2011.5</c:v>
                </c:pt>
                <c:pt idx="50">
                  <c:v>2011.6</c:v>
                </c:pt>
                <c:pt idx="51">
                  <c:v>2011.7</c:v>
                </c:pt>
                <c:pt idx="52">
                  <c:v>2011.8</c:v>
                </c:pt>
                <c:pt idx="53">
                  <c:v>2011.9</c:v>
                </c:pt>
                <c:pt idx="54">
                  <c:v>2011.10</c:v>
                </c:pt>
                <c:pt idx="55">
                  <c:v>2011.11</c:v>
                </c:pt>
                <c:pt idx="56">
                  <c:v>2011.12</c:v>
                </c:pt>
                <c:pt idx="57">
                  <c:v>2012.1</c:v>
                </c:pt>
                <c:pt idx="58">
                  <c:v>2012.2</c:v>
                </c:pt>
                <c:pt idx="59">
                  <c:v>2012.3</c:v>
                </c:pt>
                <c:pt idx="60">
                  <c:v>2012.4</c:v>
                </c:pt>
                <c:pt idx="61">
                  <c:v>2012.5</c:v>
                </c:pt>
                <c:pt idx="62">
                  <c:v>2012.6</c:v>
                </c:pt>
                <c:pt idx="63">
                  <c:v>2012.7</c:v>
                </c:pt>
                <c:pt idx="64">
                  <c:v>2012.8</c:v>
                </c:pt>
                <c:pt idx="65">
                  <c:v>2012.9</c:v>
                </c:pt>
                <c:pt idx="66">
                  <c:v>2012.10</c:v>
                </c:pt>
                <c:pt idx="67">
                  <c:v>2012.11</c:v>
                </c:pt>
                <c:pt idx="68">
                  <c:v>2012.12</c:v>
                </c:pt>
                <c:pt idx="69">
                  <c:v>2013.1</c:v>
                </c:pt>
                <c:pt idx="70">
                  <c:v>2013.2</c:v>
                </c:pt>
                <c:pt idx="71">
                  <c:v>2013.3</c:v>
                </c:pt>
                <c:pt idx="72">
                  <c:v>2013.4</c:v>
                </c:pt>
                <c:pt idx="73">
                  <c:v>2013.5</c:v>
                </c:pt>
                <c:pt idx="74">
                  <c:v>2013.6</c:v>
                </c:pt>
                <c:pt idx="75">
                  <c:v>2013.7</c:v>
                </c:pt>
                <c:pt idx="76">
                  <c:v>2013.8</c:v>
                </c:pt>
                <c:pt idx="77">
                  <c:v>2013.9</c:v>
                </c:pt>
                <c:pt idx="78">
                  <c:v>2013.10</c:v>
                </c:pt>
                <c:pt idx="79">
                  <c:v>2013.11</c:v>
                </c:pt>
                <c:pt idx="80">
                  <c:v>2013.12</c:v>
                </c:pt>
                <c:pt idx="81">
                  <c:v>2014.1</c:v>
                </c:pt>
                <c:pt idx="82">
                  <c:v>2014.2</c:v>
                </c:pt>
                <c:pt idx="83">
                  <c:v>2014.3</c:v>
                </c:pt>
                <c:pt idx="84">
                  <c:v>2014.4</c:v>
                </c:pt>
                <c:pt idx="85">
                  <c:v>2014.5</c:v>
                </c:pt>
                <c:pt idx="86">
                  <c:v>2014.6</c:v>
                </c:pt>
                <c:pt idx="87">
                  <c:v>2014.7</c:v>
                </c:pt>
                <c:pt idx="88">
                  <c:v>2014.8</c:v>
                </c:pt>
                <c:pt idx="89">
                  <c:v>2014.9</c:v>
                </c:pt>
                <c:pt idx="90">
                  <c:v>2014.10</c:v>
                </c:pt>
                <c:pt idx="91">
                  <c:v>2014.11</c:v>
                </c:pt>
                <c:pt idx="92">
                  <c:v>2014.12</c:v>
                </c:pt>
                <c:pt idx="93">
                  <c:v>2015.1</c:v>
                </c:pt>
                <c:pt idx="94">
                  <c:v>2015.2</c:v>
                </c:pt>
                <c:pt idx="95">
                  <c:v>2015.3</c:v>
                </c:pt>
                <c:pt idx="96">
                  <c:v>2015.4</c:v>
                </c:pt>
                <c:pt idx="97">
                  <c:v>2015.5</c:v>
                </c:pt>
                <c:pt idx="98">
                  <c:v>2015.6</c:v>
                </c:pt>
                <c:pt idx="99">
                  <c:v>2015.7</c:v>
                </c:pt>
                <c:pt idx="100">
                  <c:v>2015.8</c:v>
                </c:pt>
                <c:pt idx="101">
                  <c:v>2015.9</c:v>
                </c:pt>
                <c:pt idx="102">
                  <c:v>2015.10</c:v>
                </c:pt>
                <c:pt idx="103">
                  <c:v>2015.11</c:v>
                </c:pt>
                <c:pt idx="104">
                  <c:v>2015.12</c:v>
                </c:pt>
                <c:pt idx="105">
                  <c:v>2016.1</c:v>
                </c:pt>
                <c:pt idx="106">
                  <c:v>2016.2</c:v>
                </c:pt>
                <c:pt idx="107">
                  <c:v>2016.3</c:v>
                </c:pt>
                <c:pt idx="108">
                  <c:v>2016.4</c:v>
                </c:pt>
                <c:pt idx="109">
                  <c:v>2016.5</c:v>
                </c:pt>
                <c:pt idx="110">
                  <c:v>2016.6</c:v>
                </c:pt>
                <c:pt idx="111">
                  <c:v>2016.7</c:v>
                </c:pt>
                <c:pt idx="112">
                  <c:v>2016.8</c:v>
                </c:pt>
                <c:pt idx="113">
                  <c:v>2016.9</c:v>
                </c:pt>
                <c:pt idx="114">
                  <c:v>2016.10</c:v>
                </c:pt>
                <c:pt idx="115">
                  <c:v>2016.11</c:v>
                </c:pt>
                <c:pt idx="116">
                  <c:v>2016.12</c:v>
                </c:pt>
                <c:pt idx="117">
                  <c:v>2017.1</c:v>
                </c:pt>
                <c:pt idx="118">
                  <c:v>2017.2</c:v>
                </c:pt>
                <c:pt idx="119">
                  <c:v>2017.3</c:v>
                </c:pt>
                <c:pt idx="120">
                  <c:v>2017.4</c:v>
                </c:pt>
                <c:pt idx="121">
                  <c:v>2017.5</c:v>
                </c:pt>
                <c:pt idx="122">
                  <c:v>2017.6</c:v>
                </c:pt>
                <c:pt idx="123">
                  <c:v>2017.7</c:v>
                </c:pt>
                <c:pt idx="124">
                  <c:v>2017.8</c:v>
                </c:pt>
                <c:pt idx="125">
                  <c:v>2017.9</c:v>
                </c:pt>
                <c:pt idx="126">
                  <c:v>2017.10</c:v>
                </c:pt>
                <c:pt idx="127">
                  <c:v>2017.11</c:v>
                </c:pt>
                <c:pt idx="128">
                  <c:v>2017.12</c:v>
                </c:pt>
                <c:pt idx="129">
                  <c:v>2018.1</c:v>
                </c:pt>
                <c:pt idx="130">
                  <c:v>2018.2</c:v>
                </c:pt>
                <c:pt idx="131">
                  <c:v>2018.3</c:v>
                </c:pt>
              </c:strCache>
            </c:strRef>
          </c:cat>
          <c:val>
            <c:numRef>
              <c:f>資金調達コストP19!$G$7:$G$138</c:f>
              <c:numCache>
                <c:formatCode>General</c:formatCode>
                <c:ptCount val="132"/>
                <c:pt idx="0" formatCode="0.0_ ">
                  <c:v>16.399999999999999</c:v>
                </c:pt>
                <c:pt idx="2" formatCode="0.0_ ">
                  <c:v>10</c:v>
                </c:pt>
                <c:pt idx="3" formatCode="0.0_ ">
                  <c:v>8.3000000000000007</c:v>
                </c:pt>
                <c:pt idx="5" formatCode="0.0_ ">
                  <c:v>16</c:v>
                </c:pt>
                <c:pt idx="7" formatCode="0.0_ ">
                  <c:v>14.1</c:v>
                </c:pt>
                <c:pt idx="8" formatCode="0.0_ ">
                  <c:v>18.5</c:v>
                </c:pt>
                <c:pt idx="11" formatCode="0.0_ ">
                  <c:v>23.400000000000002</c:v>
                </c:pt>
                <c:pt idx="14" formatCode="0.0_ ">
                  <c:v>16.5</c:v>
                </c:pt>
                <c:pt idx="15" formatCode="0.0_ ">
                  <c:v>17.899999999999999</c:v>
                </c:pt>
                <c:pt idx="16" formatCode="0.0_ ">
                  <c:v>19.2</c:v>
                </c:pt>
                <c:pt idx="19" formatCode="0.0_ ">
                  <c:v>36.700000000000003</c:v>
                </c:pt>
                <c:pt idx="20" formatCode="0.0_ ">
                  <c:v>35</c:v>
                </c:pt>
                <c:pt idx="21" formatCode="0.0_ ">
                  <c:v>35</c:v>
                </c:pt>
                <c:pt idx="22" formatCode="0.0_ ">
                  <c:v>34.299999999999997</c:v>
                </c:pt>
                <c:pt idx="26" formatCode="0.0_ ">
                  <c:v>13.5</c:v>
                </c:pt>
                <c:pt idx="27" formatCode="0.0_ ">
                  <c:v>14.200000000000001</c:v>
                </c:pt>
                <c:pt idx="28" formatCode="0.0_ ">
                  <c:v>15.5</c:v>
                </c:pt>
                <c:pt idx="31" formatCode="0.0_ ">
                  <c:v>10.399999999999999</c:v>
                </c:pt>
                <c:pt idx="33" formatCode="0.0_ ">
                  <c:v>12.5</c:v>
                </c:pt>
                <c:pt idx="34" formatCode="0.0_ ">
                  <c:v>10</c:v>
                </c:pt>
                <c:pt idx="37" formatCode="0.0_ ">
                  <c:v>7</c:v>
                </c:pt>
                <c:pt idx="39" formatCode="0.0_ ">
                  <c:v>4.8</c:v>
                </c:pt>
                <c:pt idx="41" formatCode="0.0_ ">
                  <c:v>10</c:v>
                </c:pt>
                <c:pt idx="43" formatCode="0.0_ ">
                  <c:v>9.7999999999999989</c:v>
                </c:pt>
                <c:pt idx="45" formatCode="0.0_ ">
                  <c:v>5.9</c:v>
                </c:pt>
                <c:pt idx="47" formatCode="0.0_ ">
                  <c:v>3.1</c:v>
                </c:pt>
                <c:pt idx="49" formatCode="0.0_ ">
                  <c:v>2.4</c:v>
                </c:pt>
                <c:pt idx="51" formatCode="0.0_ ">
                  <c:v>0.8</c:v>
                </c:pt>
                <c:pt idx="53" formatCode="0.0_ ">
                  <c:v>0.1</c:v>
                </c:pt>
                <c:pt idx="55" formatCode="0.0_ ">
                  <c:v>-0.5</c:v>
                </c:pt>
                <c:pt idx="57" formatCode="0.0_ ">
                  <c:v>-0.9</c:v>
                </c:pt>
                <c:pt idx="61" formatCode="0.0_ ">
                  <c:v>5.9999999999999991</c:v>
                </c:pt>
                <c:pt idx="65" formatCode="0.0_ ">
                  <c:v>5</c:v>
                </c:pt>
                <c:pt idx="67" formatCode="0.0_ ">
                  <c:v>4</c:v>
                </c:pt>
                <c:pt idx="69" formatCode="0.0_ ">
                  <c:v>3.5</c:v>
                </c:pt>
                <c:pt idx="73" formatCode="0.0_ ">
                  <c:v>2.9999999999999996</c:v>
                </c:pt>
                <c:pt idx="77" formatCode="0.0_ ">
                  <c:v>5.9999999999999991</c:v>
                </c:pt>
                <c:pt idx="79" formatCode="0.0_ ">
                  <c:v>8</c:v>
                </c:pt>
                <c:pt idx="81" formatCode="0.0_ ">
                  <c:v>8</c:v>
                </c:pt>
                <c:pt idx="85" formatCode="0.0_ ">
                  <c:v>6.5</c:v>
                </c:pt>
                <c:pt idx="89" formatCode="0.0_ ">
                  <c:v>3</c:v>
                </c:pt>
                <c:pt idx="91" formatCode="0.0_ ">
                  <c:v>2.5</c:v>
                </c:pt>
                <c:pt idx="93" formatCode="0.0_ ">
                  <c:v>4.5</c:v>
                </c:pt>
                <c:pt idx="96" formatCode="0.0_ ">
                  <c:v>6.5</c:v>
                </c:pt>
                <c:pt idx="101" formatCode="0.0_ ">
                  <c:v>12</c:v>
                </c:pt>
                <c:pt idx="103" formatCode="0.0_ ">
                  <c:v>15</c:v>
                </c:pt>
                <c:pt idx="105" formatCode="0.0_ ">
                  <c:v>15</c:v>
                </c:pt>
                <c:pt idx="109" formatCode="0.0_ ">
                  <c:v>18</c:v>
                </c:pt>
                <c:pt idx="113" formatCode="0.0_ ">
                  <c:v>13</c:v>
                </c:pt>
                <c:pt idx="115" formatCode="0.0_ ">
                  <c:v>12</c:v>
                </c:pt>
                <c:pt idx="117" formatCode="0.0_ ">
                  <c:v>12</c:v>
                </c:pt>
                <c:pt idx="121" formatCode="0.0_ ">
                  <c:v>14</c:v>
                </c:pt>
                <c:pt idx="125" formatCode="0.0_ ">
                  <c:v>14</c:v>
                </c:pt>
                <c:pt idx="127" formatCode="0.0_ ">
                  <c:v>16</c:v>
                </c:pt>
                <c:pt idx="129" formatCode="0.0_ ">
                  <c:v>16</c:v>
                </c:pt>
              </c:numCache>
            </c:numRef>
          </c:val>
          <c:smooth val="0"/>
          <c:extLst xmlns:c16r2="http://schemas.microsoft.com/office/drawing/2015/06/chart">
            <c:ext xmlns:c16="http://schemas.microsoft.com/office/drawing/2014/chart" uri="{C3380CC4-5D6E-409C-BE32-E72D297353CC}">
              <c16:uniqueId val="{00000000-B3DF-4402-A6AB-893096F3B233}"/>
            </c:ext>
          </c:extLst>
        </c:ser>
        <c:ser>
          <c:idx val="1"/>
          <c:order val="1"/>
          <c:tx>
            <c:strRef>
              <c:f>資金調達コストP19!$H$6</c:f>
              <c:strCache>
                <c:ptCount val="1"/>
                <c:pt idx="0">
                  <c:v>横浜市</c:v>
                </c:pt>
              </c:strCache>
            </c:strRef>
          </c:tx>
          <c:spPr>
            <a:ln w="19050"/>
          </c:spPr>
          <c:marker>
            <c:symbol val="square"/>
            <c:size val="3"/>
          </c:marker>
          <c:cat>
            <c:strRef>
              <c:f>資金調達コストP19!$F$7:$F$138</c:f>
              <c:strCache>
                <c:ptCount val="132"/>
                <c:pt idx="0">
                  <c:v>2007.4</c:v>
                </c:pt>
                <c:pt idx="1">
                  <c:v>2007.5</c:v>
                </c:pt>
                <c:pt idx="2">
                  <c:v>2007.6</c:v>
                </c:pt>
                <c:pt idx="3">
                  <c:v>2007.7</c:v>
                </c:pt>
                <c:pt idx="4">
                  <c:v>2007.8</c:v>
                </c:pt>
                <c:pt idx="5">
                  <c:v>2007.9</c:v>
                </c:pt>
                <c:pt idx="6">
                  <c:v>2007.10</c:v>
                </c:pt>
                <c:pt idx="7">
                  <c:v>2007.11</c:v>
                </c:pt>
                <c:pt idx="8">
                  <c:v>2007.12</c:v>
                </c:pt>
                <c:pt idx="9">
                  <c:v>2008.1</c:v>
                </c:pt>
                <c:pt idx="10">
                  <c:v>2008.2</c:v>
                </c:pt>
                <c:pt idx="11">
                  <c:v>2008.3</c:v>
                </c:pt>
                <c:pt idx="12">
                  <c:v>2008.4</c:v>
                </c:pt>
                <c:pt idx="13">
                  <c:v>2008.5</c:v>
                </c:pt>
                <c:pt idx="14">
                  <c:v>2008.6</c:v>
                </c:pt>
                <c:pt idx="15">
                  <c:v>2008.7</c:v>
                </c:pt>
                <c:pt idx="16">
                  <c:v>2008.8</c:v>
                </c:pt>
                <c:pt idx="17">
                  <c:v>2008.9</c:v>
                </c:pt>
                <c:pt idx="18">
                  <c:v>2008.10</c:v>
                </c:pt>
                <c:pt idx="19">
                  <c:v>2008.11</c:v>
                </c:pt>
                <c:pt idx="20">
                  <c:v>2008.12</c:v>
                </c:pt>
                <c:pt idx="21">
                  <c:v>2009.1</c:v>
                </c:pt>
                <c:pt idx="22">
                  <c:v>2009.2</c:v>
                </c:pt>
                <c:pt idx="23">
                  <c:v>2009.3</c:v>
                </c:pt>
                <c:pt idx="24">
                  <c:v>2009.4</c:v>
                </c:pt>
                <c:pt idx="25">
                  <c:v>2009.5</c:v>
                </c:pt>
                <c:pt idx="26">
                  <c:v>2009.6</c:v>
                </c:pt>
                <c:pt idx="27">
                  <c:v>2009.7</c:v>
                </c:pt>
                <c:pt idx="28">
                  <c:v>2009.8</c:v>
                </c:pt>
                <c:pt idx="29">
                  <c:v>2009.9</c:v>
                </c:pt>
                <c:pt idx="30">
                  <c:v>2009.10</c:v>
                </c:pt>
                <c:pt idx="31">
                  <c:v>2009.11</c:v>
                </c:pt>
                <c:pt idx="32">
                  <c:v>2009.12</c:v>
                </c:pt>
                <c:pt idx="33">
                  <c:v>2010.1</c:v>
                </c:pt>
                <c:pt idx="34">
                  <c:v>2010.2</c:v>
                </c:pt>
                <c:pt idx="35">
                  <c:v>2010.3</c:v>
                </c:pt>
                <c:pt idx="36">
                  <c:v>2010.4</c:v>
                </c:pt>
                <c:pt idx="37">
                  <c:v>2010.5</c:v>
                </c:pt>
                <c:pt idx="38">
                  <c:v>2010.6</c:v>
                </c:pt>
                <c:pt idx="39">
                  <c:v>2010.7</c:v>
                </c:pt>
                <c:pt idx="40">
                  <c:v>2010.8</c:v>
                </c:pt>
                <c:pt idx="41">
                  <c:v>2010.9</c:v>
                </c:pt>
                <c:pt idx="42">
                  <c:v>2010.10</c:v>
                </c:pt>
                <c:pt idx="43">
                  <c:v>2010.11</c:v>
                </c:pt>
                <c:pt idx="44">
                  <c:v>2010.12</c:v>
                </c:pt>
                <c:pt idx="45">
                  <c:v>2011.1</c:v>
                </c:pt>
                <c:pt idx="46">
                  <c:v>2011.2</c:v>
                </c:pt>
                <c:pt idx="47">
                  <c:v>2011.3</c:v>
                </c:pt>
                <c:pt idx="48">
                  <c:v>2011.4</c:v>
                </c:pt>
                <c:pt idx="49">
                  <c:v>2011.5</c:v>
                </c:pt>
                <c:pt idx="50">
                  <c:v>2011.6</c:v>
                </c:pt>
                <c:pt idx="51">
                  <c:v>2011.7</c:v>
                </c:pt>
                <c:pt idx="52">
                  <c:v>2011.8</c:v>
                </c:pt>
                <c:pt idx="53">
                  <c:v>2011.9</c:v>
                </c:pt>
                <c:pt idx="54">
                  <c:v>2011.10</c:v>
                </c:pt>
                <c:pt idx="55">
                  <c:v>2011.11</c:v>
                </c:pt>
                <c:pt idx="56">
                  <c:v>2011.12</c:v>
                </c:pt>
                <c:pt idx="57">
                  <c:v>2012.1</c:v>
                </c:pt>
                <c:pt idx="58">
                  <c:v>2012.2</c:v>
                </c:pt>
                <c:pt idx="59">
                  <c:v>2012.3</c:v>
                </c:pt>
                <c:pt idx="60">
                  <c:v>2012.4</c:v>
                </c:pt>
                <c:pt idx="61">
                  <c:v>2012.5</c:v>
                </c:pt>
                <c:pt idx="62">
                  <c:v>2012.6</c:v>
                </c:pt>
                <c:pt idx="63">
                  <c:v>2012.7</c:v>
                </c:pt>
                <c:pt idx="64">
                  <c:v>2012.8</c:v>
                </c:pt>
                <c:pt idx="65">
                  <c:v>2012.9</c:v>
                </c:pt>
                <c:pt idx="66">
                  <c:v>2012.10</c:v>
                </c:pt>
                <c:pt idx="67">
                  <c:v>2012.11</c:v>
                </c:pt>
                <c:pt idx="68">
                  <c:v>2012.12</c:v>
                </c:pt>
                <c:pt idx="69">
                  <c:v>2013.1</c:v>
                </c:pt>
                <c:pt idx="70">
                  <c:v>2013.2</c:v>
                </c:pt>
                <c:pt idx="71">
                  <c:v>2013.3</c:v>
                </c:pt>
                <c:pt idx="72">
                  <c:v>2013.4</c:v>
                </c:pt>
                <c:pt idx="73">
                  <c:v>2013.5</c:v>
                </c:pt>
                <c:pt idx="74">
                  <c:v>2013.6</c:v>
                </c:pt>
                <c:pt idx="75">
                  <c:v>2013.7</c:v>
                </c:pt>
                <c:pt idx="76">
                  <c:v>2013.8</c:v>
                </c:pt>
                <c:pt idx="77">
                  <c:v>2013.9</c:v>
                </c:pt>
                <c:pt idx="78">
                  <c:v>2013.10</c:v>
                </c:pt>
                <c:pt idx="79">
                  <c:v>2013.11</c:v>
                </c:pt>
                <c:pt idx="80">
                  <c:v>2013.12</c:v>
                </c:pt>
                <c:pt idx="81">
                  <c:v>2014.1</c:v>
                </c:pt>
                <c:pt idx="82">
                  <c:v>2014.2</c:v>
                </c:pt>
                <c:pt idx="83">
                  <c:v>2014.3</c:v>
                </c:pt>
                <c:pt idx="84">
                  <c:v>2014.4</c:v>
                </c:pt>
                <c:pt idx="85">
                  <c:v>2014.5</c:v>
                </c:pt>
                <c:pt idx="86">
                  <c:v>2014.6</c:v>
                </c:pt>
                <c:pt idx="87">
                  <c:v>2014.7</c:v>
                </c:pt>
                <c:pt idx="88">
                  <c:v>2014.8</c:v>
                </c:pt>
                <c:pt idx="89">
                  <c:v>2014.9</c:v>
                </c:pt>
                <c:pt idx="90">
                  <c:v>2014.10</c:v>
                </c:pt>
                <c:pt idx="91">
                  <c:v>2014.11</c:v>
                </c:pt>
                <c:pt idx="92">
                  <c:v>2014.12</c:v>
                </c:pt>
                <c:pt idx="93">
                  <c:v>2015.1</c:v>
                </c:pt>
                <c:pt idx="94">
                  <c:v>2015.2</c:v>
                </c:pt>
                <c:pt idx="95">
                  <c:v>2015.3</c:v>
                </c:pt>
                <c:pt idx="96">
                  <c:v>2015.4</c:v>
                </c:pt>
                <c:pt idx="97">
                  <c:v>2015.5</c:v>
                </c:pt>
                <c:pt idx="98">
                  <c:v>2015.6</c:v>
                </c:pt>
                <c:pt idx="99">
                  <c:v>2015.7</c:v>
                </c:pt>
                <c:pt idx="100">
                  <c:v>2015.8</c:v>
                </c:pt>
                <c:pt idx="101">
                  <c:v>2015.9</c:v>
                </c:pt>
                <c:pt idx="102">
                  <c:v>2015.10</c:v>
                </c:pt>
                <c:pt idx="103">
                  <c:v>2015.11</c:v>
                </c:pt>
                <c:pt idx="104">
                  <c:v>2015.12</c:v>
                </c:pt>
                <c:pt idx="105">
                  <c:v>2016.1</c:v>
                </c:pt>
                <c:pt idx="106">
                  <c:v>2016.2</c:v>
                </c:pt>
                <c:pt idx="107">
                  <c:v>2016.3</c:v>
                </c:pt>
                <c:pt idx="108">
                  <c:v>2016.4</c:v>
                </c:pt>
                <c:pt idx="109">
                  <c:v>2016.5</c:v>
                </c:pt>
                <c:pt idx="110">
                  <c:v>2016.6</c:v>
                </c:pt>
                <c:pt idx="111">
                  <c:v>2016.7</c:v>
                </c:pt>
                <c:pt idx="112">
                  <c:v>2016.8</c:v>
                </c:pt>
                <c:pt idx="113">
                  <c:v>2016.9</c:v>
                </c:pt>
                <c:pt idx="114">
                  <c:v>2016.10</c:v>
                </c:pt>
                <c:pt idx="115">
                  <c:v>2016.11</c:v>
                </c:pt>
                <c:pt idx="116">
                  <c:v>2016.12</c:v>
                </c:pt>
                <c:pt idx="117">
                  <c:v>2017.1</c:v>
                </c:pt>
                <c:pt idx="118">
                  <c:v>2017.2</c:v>
                </c:pt>
                <c:pt idx="119">
                  <c:v>2017.3</c:v>
                </c:pt>
                <c:pt idx="120">
                  <c:v>2017.4</c:v>
                </c:pt>
                <c:pt idx="121">
                  <c:v>2017.5</c:v>
                </c:pt>
                <c:pt idx="122">
                  <c:v>2017.6</c:v>
                </c:pt>
                <c:pt idx="123">
                  <c:v>2017.7</c:v>
                </c:pt>
                <c:pt idx="124">
                  <c:v>2017.8</c:v>
                </c:pt>
                <c:pt idx="125">
                  <c:v>2017.9</c:v>
                </c:pt>
                <c:pt idx="126">
                  <c:v>2017.10</c:v>
                </c:pt>
                <c:pt idx="127">
                  <c:v>2017.11</c:v>
                </c:pt>
                <c:pt idx="128">
                  <c:v>2017.12</c:v>
                </c:pt>
                <c:pt idx="129">
                  <c:v>2018.1</c:v>
                </c:pt>
                <c:pt idx="130">
                  <c:v>2018.2</c:v>
                </c:pt>
                <c:pt idx="131">
                  <c:v>2018.3</c:v>
                </c:pt>
              </c:strCache>
            </c:strRef>
          </c:cat>
          <c:val>
            <c:numRef>
              <c:f>資金調達コストP19!$H$7:$H$138</c:f>
              <c:numCache>
                <c:formatCode>0.0_ </c:formatCode>
                <c:ptCount val="132"/>
                <c:pt idx="1">
                  <c:v>11</c:v>
                </c:pt>
                <c:pt idx="2">
                  <c:v>10.5</c:v>
                </c:pt>
                <c:pt idx="4">
                  <c:v>16</c:v>
                </c:pt>
                <c:pt idx="6">
                  <c:v>14</c:v>
                </c:pt>
                <c:pt idx="8">
                  <c:v>14</c:v>
                </c:pt>
                <c:pt idx="10">
                  <c:v>16</c:v>
                </c:pt>
                <c:pt idx="13">
                  <c:v>15.200000000000001</c:v>
                </c:pt>
                <c:pt idx="14">
                  <c:v>14</c:v>
                </c:pt>
                <c:pt idx="19">
                  <c:v>19.8</c:v>
                </c:pt>
                <c:pt idx="20">
                  <c:v>20</c:v>
                </c:pt>
                <c:pt idx="22">
                  <c:v>18.8</c:v>
                </c:pt>
                <c:pt idx="25">
                  <c:v>13</c:v>
                </c:pt>
                <c:pt idx="27">
                  <c:v>11.299999999999999</c:v>
                </c:pt>
                <c:pt idx="29">
                  <c:v>9.5</c:v>
                </c:pt>
                <c:pt idx="30">
                  <c:v>8.5</c:v>
                </c:pt>
                <c:pt idx="31">
                  <c:v>7.5</c:v>
                </c:pt>
                <c:pt idx="32">
                  <c:v>8</c:v>
                </c:pt>
                <c:pt idx="34">
                  <c:v>7.5</c:v>
                </c:pt>
                <c:pt idx="37">
                  <c:v>3.5</c:v>
                </c:pt>
                <c:pt idx="40">
                  <c:v>3.2</c:v>
                </c:pt>
                <c:pt idx="41">
                  <c:v>3.5</c:v>
                </c:pt>
                <c:pt idx="42">
                  <c:v>5.9999999999999991</c:v>
                </c:pt>
                <c:pt idx="44">
                  <c:v>6.5</c:v>
                </c:pt>
                <c:pt idx="46">
                  <c:v>5</c:v>
                </c:pt>
                <c:pt idx="49">
                  <c:v>5</c:v>
                </c:pt>
                <c:pt idx="51">
                  <c:v>2.5</c:v>
                </c:pt>
                <c:pt idx="54">
                  <c:v>2.5</c:v>
                </c:pt>
                <c:pt idx="55">
                  <c:v>2.5</c:v>
                </c:pt>
                <c:pt idx="57">
                  <c:v>2.5</c:v>
                </c:pt>
                <c:pt idx="66">
                  <c:v>2.5</c:v>
                </c:pt>
                <c:pt idx="68">
                  <c:v>2</c:v>
                </c:pt>
                <c:pt idx="70">
                  <c:v>2</c:v>
                </c:pt>
                <c:pt idx="73">
                  <c:v>2</c:v>
                </c:pt>
                <c:pt idx="75">
                  <c:v>2.9999999999999996</c:v>
                </c:pt>
                <c:pt idx="76">
                  <c:v>4</c:v>
                </c:pt>
                <c:pt idx="78">
                  <c:v>4</c:v>
                </c:pt>
                <c:pt idx="79">
                  <c:v>5.9999999999999991</c:v>
                </c:pt>
                <c:pt idx="80">
                  <c:v>5.9999999999999991</c:v>
                </c:pt>
                <c:pt idx="81">
                  <c:v>5.9999999999999991</c:v>
                </c:pt>
                <c:pt idx="82">
                  <c:v>5</c:v>
                </c:pt>
                <c:pt idx="84">
                  <c:v>5.9999999999999991</c:v>
                </c:pt>
                <c:pt idx="85">
                  <c:v>5.5</c:v>
                </c:pt>
                <c:pt idx="88">
                  <c:v>3.5</c:v>
                </c:pt>
                <c:pt idx="90">
                  <c:v>2.5</c:v>
                </c:pt>
                <c:pt idx="92">
                  <c:v>2.5</c:v>
                </c:pt>
                <c:pt idx="94">
                  <c:v>6.5</c:v>
                </c:pt>
                <c:pt idx="97">
                  <c:v>9</c:v>
                </c:pt>
                <c:pt idx="98">
                  <c:v>9</c:v>
                </c:pt>
                <c:pt idx="100">
                  <c:v>9</c:v>
                </c:pt>
                <c:pt idx="102">
                  <c:v>15</c:v>
                </c:pt>
                <c:pt idx="103">
                  <c:v>15</c:v>
                </c:pt>
                <c:pt idx="105">
                  <c:v>15</c:v>
                </c:pt>
                <c:pt idx="109">
                  <c:v>18</c:v>
                </c:pt>
                <c:pt idx="113">
                  <c:v>13</c:v>
                </c:pt>
                <c:pt idx="114">
                  <c:v>12</c:v>
                </c:pt>
                <c:pt idx="117">
                  <c:v>12</c:v>
                </c:pt>
                <c:pt idx="118">
                  <c:v>14</c:v>
                </c:pt>
                <c:pt idx="120">
                  <c:v>14</c:v>
                </c:pt>
                <c:pt idx="123">
                  <c:v>14</c:v>
                </c:pt>
                <c:pt idx="124">
                  <c:v>14</c:v>
                </c:pt>
                <c:pt idx="126">
                  <c:v>16</c:v>
                </c:pt>
                <c:pt idx="129">
                  <c:v>16</c:v>
                </c:pt>
              </c:numCache>
            </c:numRef>
          </c:val>
          <c:smooth val="0"/>
          <c:extLst xmlns:c16r2="http://schemas.microsoft.com/office/drawing/2015/06/chart">
            <c:ext xmlns:c16="http://schemas.microsoft.com/office/drawing/2014/chart" uri="{C3380CC4-5D6E-409C-BE32-E72D297353CC}">
              <c16:uniqueId val="{00000001-B3DF-4402-A6AB-893096F3B233}"/>
            </c:ext>
          </c:extLst>
        </c:ser>
        <c:dLbls>
          <c:showLegendKey val="0"/>
          <c:showVal val="0"/>
          <c:showCatName val="0"/>
          <c:showSerName val="0"/>
          <c:showPercent val="0"/>
          <c:showBubbleSize val="0"/>
        </c:dLbls>
        <c:marker val="1"/>
        <c:smooth val="0"/>
        <c:axId val="157526312"/>
        <c:axId val="157524352"/>
      </c:lineChart>
      <c:catAx>
        <c:axId val="157526312"/>
        <c:scaling>
          <c:orientation val="minMax"/>
        </c:scaling>
        <c:delete val="0"/>
        <c:axPos val="b"/>
        <c:title>
          <c:tx>
            <c:rich>
              <a:bodyPr/>
              <a:lstStyle/>
              <a:p>
                <a:pPr>
                  <a:defRPr b="0"/>
                </a:pPr>
                <a:r>
                  <a:rPr lang="ja-JP" altLang="en-US" b="0"/>
                  <a:t>（年・月）</a:t>
                </a:r>
              </a:p>
            </c:rich>
          </c:tx>
          <c:layout>
            <c:manualLayout>
              <c:xMode val="edge"/>
              <c:yMode val="edge"/>
              <c:x val="0.93485888872503253"/>
              <c:y val="0.87465039172985648"/>
            </c:manualLayout>
          </c:layout>
          <c:overlay val="0"/>
        </c:title>
        <c:numFmt formatCode="General" sourceLinked="0"/>
        <c:majorTickMark val="out"/>
        <c:minorTickMark val="none"/>
        <c:tickLblPos val="low"/>
        <c:spPr>
          <a:noFill/>
        </c:spPr>
        <c:crossAx val="157524352"/>
        <c:crosses val="autoZero"/>
        <c:auto val="1"/>
        <c:lblAlgn val="ctr"/>
        <c:lblOffset val="100"/>
        <c:tickLblSkip val="6"/>
        <c:tickMarkSkip val="6"/>
        <c:noMultiLvlLbl val="0"/>
      </c:catAx>
      <c:valAx>
        <c:axId val="157524352"/>
        <c:scaling>
          <c:orientation val="minMax"/>
          <c:min val="-5"/>
        </c:scaling>
        <c:delete val="0"/>
        <c:axPos val="l"/>
        <c:title>
          <c:tx>
            <c:rich>
              <a:bodyPr rot="0" vert="horz"/>
              <a:lstStyle/>
              <a:p>
                <a:pPr>
                  <a:defRPr/>
                </a:pPr>
                <a:r>
                  <a:rPr lang="ja-JP" altLang="en-US" b="0"/>
                  <a:t>（</a:t>
                </a:r>
                <a:r>
                  <a:rPr lang="en-US" altLang="ja-JP" b="0"/>
                  <a:t>bp</a:t>
                </a:r>
                <a:r>
                  <a:rPr lang="ja-JP" altLang="en-US" b="0"/>
                  <a:t>）</a:t>
                </a:r>
              </a:p>
            </c:rich>
          </c:tx>
          <c:layout>
            <c:manualLayout>
              <c:xMode val="edge"/>
              <c:yMode val="edge"/>
              <c:x val="2.0437159173431751E-2"/>
              <c:y val="3.6327861352693405E-2"/>
            </c:manualLayout>
          </c:layout>
          <c:overlay val="0"/>
        </c:title>
        <c:numFmt formatCode="0.0_ " sourceLinked="1"/>
        <c:majorTickMark val="out"/>
        <c:minorTickMark val="none"/>
        <c:tickLblPos val="nextTo"/>
        <c:crossAx val="157526312"/>
        <c:crosses val="autoZero"/>
        <c:crossBetween val="between"/>
      </c:valAx>
      <c:spPr>
        <a:noFill/>
        <a:ln w="25400">
          <a:noFill/>
        </a:ln>
      </c:spPr>
    </c:plotArea>
    <c:legend>
      <c:legendPos val="r"/>
      <c:layout>
        <c:manualLayout>
          <c:xMode val="edge"/>
          <c:yMode val="edge"/>
          <c:x val="0.86186665796535378"/>
          <c:y val="0.11946863716144535"/>
          <c:w val="0.11200000705511856"/>
          <c:h val="0.15913237437091043"/>
        </c:manualLayout>
      </c:layout>
      <c:overlay val="0"/>
    </c:legend>
    <c:plotVisOnly val="0"/>
    <c:dispBlanksAs val="span"/>
    <c:showDLblsOverMax val="0"/>
  </c:chart>
  <c:spPr>
    <a:noFill/>
    <a:ln>
      <a:noFill/>
    </a:ln>
  </c:spPr>
  <c:externalData r:id="rId1">
    <c:autoUpdate val="0"/>
  </c:externalData>
</c:chartSpace>
</file>

<file path=ppt/charts/chart44.xml><?xml version="1.0" encoding="utf-8"?>
<c:chartSpace xmlns:c="http://schemas.openxmlformats.org/drawingml/2006/chart" xmlns:a="http://schemas.openxmlformats.org/drawingml/2006/main" xmlns:r="http://schemas.openxmlformats.org/officeDocument/2006/relationships">
  <c:date1904 val="0"/>
  <c:lang val="ja-JP"/>
  <c:roundedCorners val="0"/>
  <mc:AlternateContent xmlns:mc="http://schemas.openxmlformats.org/markup-compatibility/2006">
    <mc:Choice xmlns:c14="http://schemas.microsoft.com/office/drawing/2007/8/2/chart" Requires="c14">
      <c14:style val="134"/>
    </mc:Choice>
    <mc:Fallback>
      <c:style val="34"/>
    </mc:Fallback>
  </mc:AlternateContent>
  <c:chart>
    <c:title>
      <c:tx>
        <c:rich>
          <a:bodyPr/>
          <a:lstStyle/>
          <a:p>
            <a:pPr>
              <a:defRPr sz="1000" b="0"/>
            </a:pPr>
            <a:r>
              <a:rPr lang="ja-JP" altLang="en-US" sz="1000" b="0" dirty="0"/>
              <a:t>申込者数</a:t>
            </a:r>
          </a:p>
        </c:rich>
      </c:tx>
      <c:overlay val="0"/>
    </c:title>
    <c:autoTitleDeleted val="0"/>
    <c:plotArea>
      <c:layout>
        <c:manualLayout>
          <c:layoutTarget val="inner"/>
          <c:xMode val="edge"/>
          <c:yMode val="edge"/>
          <c:x val="0.18823914415761325"/>
          <c:y val="0.1605748795753637"/>
          <c:w val="0.71087345094521415"/>
          <c:h val="0.664560651786542"/>
        </c:manualLayout>
      </c:layout>
      <c:barChart>
        <c:barDir val="col"/>
        <c:grouping val="stacked"/>
        <c:varyColors val="0"/>
        <c:ser>
          <c:idx val="0"/>
          <c:order val="0"/>
          <c:tx>
            <c:strRef>
              <c:f>職員採用P24!$B$9</c:f>
              <c:strCache>
                <c:ptCount val="1"/>
                <c:pt idx="0">
                  <c:v>26－34歳</c:v>
                </c:pt>
              </c:strCache>
            </c:strRef>
          </c:tx>
          <c:spPr>
            <a:solidFill>
              <a:schemeClr val="accent2">
                <a:lumMod val="60000"/>
                <a:lumOff val="40000"/>
              </a:schemeClr>
            </a:solidFill>
          </c:spPr>
          <c:invertIfNegative val="0"/>
          <c:dPt>
            <c:idx val="0"/>
            <c:invertIfNegative val="0"/>
            <c:bubble3D val="0"/>
            <c:extLst xmlns:c16r2="http://schemas.microsoft.com/office/drawing/2015/06/chart">
              <c:ext xmlns:c16="http://schemas.microsoft.com/office/drawing/2014/chart" uri="{C3380CC4-5D6E-409C-BE32-E72D297353CC}">
                <c16:uniqueId val="{00000000-9D7D-430F-9FA3-4B39B1115AF1}"/>
              </c:ext>
            </c:extLst>
          </c:dPt>
          <c:dLbls>
            <c:spPr>
              <a:noFill/>
              <a:ln>
                <a:noFill/>
              </a:ln>
              <a:effectLst/>
            </c:sp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ext>
            </c:extLst>
          </c:dLbls>
          <c:cat>
            <c:numRef>
              <c:f>職員採用P24!$C$7:$H$7</c:f>
              <c:numCache>
                <c:formatCode>General</c:formatCode>
                <c:ptCount val="6"/>
                <c:pt idx="0">
                  <c:v>2011</c:v>
                </c:pt>
                <c:pt idx="1">
                  <c:v>2012</c:v>
                </c:pt>
                <c:pt idx="2">
                  <c:v>2014</c:v>
                </c:pt>
                <c:pt idx="3">
                  <c:v>2015</c:v>
                </c:pt>
                <c:pt idx="4">
                  <c:v>2016</c:v>
                </c:pt>
                <c:pt idx="5">
                  <c:v>2017</c:v>
                </c:pt>
              </c:numCache>
            </c:numRef>
          </c:cat>
          <c:val>
            <c:numRef>
              <c:f>職員採用P24!$C$9:$H$9</c:f>
              <c:numCache>
                <c:formatCode>General</c:formatCode>
                <c:ptCount val="6"/>
                <c:pt idx="0">
                  <c:v>2182</c:v>
                </c:pt>
                <c:pt idx="1">
                  <c:v>2000</c:v>
                </c:pt>
                <c:pt idx="2" formatCode="#,##0_);[Red]\(#,##0\)">
                  <c:v>1614</c:v>
                </c:pt>
                <c:pt idx="3" formatCode="#,##0_);[Red]\(#,##0\)">
                  <c:v>1472</c:v>
                </c:pt>
                <c:pt idx="4" formatCode="#,##0_);[Red]\(#,##0\)">
                  <c:v>1307</c:v>
                </c:pt>
                <c:pt idx="5" formatCode="#,##0_);[Red]\(#,##0\)">
                  <c:v>1302</c:v>
                </c:pt>
              </c:numCache>
            </c:numRef>
          </c:val>
          <c:extLst xmlns:c16r2="http://schemas.microsoft.com/office/drawing/2015/06/chart">
            <c:ext xmlns:c16="http://schemas.microsoft.com/office/drawing/2014/chart" uri="{C3380CC4-5D6E-409C-BE32-E72D297353CC}">
              <c16:uniqueId val="{00000001-9D7D-430F-9FA3-4B39B1115AF1}"/>
            </c:ext>
          </c:extLst>
        </c:ser>
        <c:ser>
          <c:idx val="1"/>
          <c:order val="1"/>
          <c:tx>
            <c:strRef>
              <c:f>職員採用P24!$B$8</c:f>
              <c:strCache>
                <c:ptCount val="1"/>
                <c:pt idx="0">
                  <c:v>22－25歳</c:v>
                </c:pt>
              </c:strCache>
            </c:strRef>
          </c:tx>
          <c:spPr>
            <a:solidFill>
              <a:schemeClr val="accent5">
                <a:lumMod val="40000"/>
                <a:lumOff val="60000"/>
              </a:schemeClr>
            </a:solidFill>
          </c:spPr>
          <c:invertIfNegative val="0"/>
          <c:dLbls>
            <c:spPr>
              <a:noFill/>
              <a:ln>
                <a:noFill/>
              </a:ln>
              <a:effectLst/>
            </c:sp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numRef>
              <c:f>職員採用P24!$C$7:$H$7</c:f>
              <c:numCache>
                <c:formatCode>General</c:formatCode>
                <c:ptCount val="6"/>
                <c:pt idx="0">
                  <c:v>2011</c:v>
                </c:pt>
                <c:pt idx="1">
                  <c:v>2012</c:v>
                </c:pt>
                <c:pt idx="2">
                  <c:v>2014</c:v>
                </c:pt>
                <c:pt idx="3">
                  <c:v>2015</c:v>
                </c:pt>
                <c:pt idx="4">
                  <c:v>2016</c:v>
                </c:pt>
                <c:pt idx="5">
                  <c:v>2017</c:v>
                </c:pt>
              </c:numCache>
            </c:numRef>
          </c:cat>
          <c:val>
            <c:numRef>
              <c:f>職員採用P24!$C$8:$H$8</c:f>
              <c:numCache>
                <c:formatCode>General</c:formatCode>
                <c:ptCount val="6"/>
                <c:pt idx="0">
                  <c:v>1213</c:v>
                </c:pt>
                <c:pt idx="1">
                  <c:v>1679</c:v>
                </c:pt>
                <c:pt idx="2" formatCode="#,##0_);[Red]\(#,##0\)">
                  <c:v>1604</c:v>
                </c:pt>
                <c:pt idx="3" formatCode="#,##0_);[Red]\(#,##0\)">
                  <c:v>1354</c:v>
                </c:pt>
                <c:pt idx="4" formatCode="#,##0_);[Red]\(#,##0\)">
                  <c:v>1304</c:v>
                </c:pt>
                <c:pt idx="5" formatCode="#,##0_);[Red]\(#,##0\)">
                  <c:v>1527</c:v>
                </c:pt>
              </c:numCache>
            </c:numRef>
          </c:val>
          <c:extLst xmlns:c16r2="http://schemas.microsoft.com/office/drawing/2015/06/chart">
            <c:ext xmlns:c16="http://schemas.microsoft.com/office/drawing/2014/chart" uri="{C3380CC4-5D6E-409C-BE32-E72D297353CC}">
              <c16:uniqueId val="{00000002-9D7D-430F-9FA3-4B39B1115AF1}"/>
            </c:ext>
          </c:extLst>
        </c:ser>
        <c:dLbls>
          <c:showLegendKey val="0"/>
          <c:showVal val="1"/>
          <c:showCatName val="0"/>
          <c:showSerName val="0"/>
          <c:showPercent val="0"/>
          <c:showBubbleSize val="0"/>
        </c:dLbls>
        <c:gapWidth val="150"/>
        <c:overlap val="100"/>
        <c:axId val="157524744"/>
        <c:axId val="157529448"/>
      </c:barChart>
      <c:catAx>
        <c:axId val="157524744"/>
        <c:scaling>
          <c:orientation val="minMax"/>
        </c:scaling>
        <c:delete val="0"/>
        <c:axPos val="b"/>
        <c:title>
          <c:tx>
            <c:rich>
              <a:bodyPr/>
              <a:lstStyle/>
              <a:p>
                <a:pPr>
                  <a:defRPr b="0"/>
                </a:pPr>
                <a:r>
                  <a:rPr lang="ja-JP" altLang="en-US" b="0"/>
                  <a:t>（年度）</a:t>
                </a:r>
              </a:p>
            </c:rich>
          </c:tx>
          <c:layout>
            <c:manualLayout>
              <c:xMode val="edge"/>
              <c:yMode val="edge"/>
              <c:x val="0.88335689834624176"/>
              <c:y val="0.89450551884733209"/>
            </c:manualLayout>
          </c:layout>
          <c:overlay val="0"/>
        </c:title>
        <c:numFmt formatCode="General" sourceLinked="1"/>
        <c:majorTickMark val="out"/>
        <c:minorTickMark val="none"/>
        <c:tickLblPos val="nextTo"/>
        <c:crossAx val="157529448"/>
        <c:crosses val="autoZero"/>
        <c:auto val="1"/>
        <c:lblAlgn val="ctr"/>
        <c:lblOffset val="100"/>
        <c:noMultiLvlLbl val="0"/>
      </c:catAx>
      <c:valAx>
        <c:axId val="157529448"/>
        <c:scaling>
          <c:orientation val="minMax"/>
        </c:scaling>
        <c:delete val="0"/>
        <c:axPos val="l"/>
        <c:title>
          <c:tx>
            <c:rich>
              <a:bodyPr rot="0" vert="horz"/>
              <a:lstStyle/>
              <a:p>
                <a:pPr>
                  <a:defRPr b="0"/>
                </a:pPr>
                <a:r>
                  <a:rPr lang="ja-JP" altLang="en-US" b="0"/>
                  <a:t>（人）</a:t>
                </a:r>
                <a:endParaRPr lang="en-US" altLang="ja-JP" b="0"/>
              </a:p>
            </c:rich>
          </c:tx>
          <c:layout>
            <c:manualLayout>
              <c:xMode val="edge"/>
              <c:yMode val="edge"/>
              <c:x val="7.8464923527906461E-2"/>
              <c:y val="2.2716395260608185E-2"/>
            </c:manualLayout>
          </c:layout>
          <c:overlay val="0"/>
        </c:title>
        <c:numFmt formatCode="General" sourceLinked="1"/>
        <c:majorTickMark val="out"/>
        <c:minorTickMark val="none"/>
        <c:tickLblPos val="nextTo"/>
        <c:crossAx val="157524744"/>
        <c:crosses val="autoZero"/>
        <c:crossBetween val="between"/>
        <c:majorUnit val="1000"/>
      </c:valAx>
      <c:spPr>
        <a:noFill/>
        <a:ln w="25400">
          <a:noFill/>
        </a:ln>
      </c:spPr>
    </c:plotArea>
    <c:legend>
      <c:legendPos val="r"/>
      <c:layout>
        <c:manualLayout>
          <c:xMode val="edge"/>
          <c:yMode val="edge"/>
          <c:x val="0.7850232608952451"/>
          <c:y val="5.0260076014296454E-2"/>
          <c:w val="0.19588488518262615"/>
          <c:h val="0.2294024946697292"/>
        </c:manualLayout>
      </c:layout>
      <c:overlay val="0"/>
    </c:legend>
    <c:plotVisOnly val="1"/>
    <c:dispBlanksAs val="gap"/>
    <c:showDLblsOverMax val="0"/>
  </c:chart>
  <c:spPr>
    <a:noFill/>
  </c:spPr>
  <c:externalData r:id="rId1">
    <c:autoUpdate val="0"/>
  </c:externalData>
  <c:userShapes r:id="rId2"/>
</c:chartSpace>
</file>

<file path=ppt/charts/chart45.xml><?xml version="1.0" encoding="utf-8"?>
<c:chartSpace xmlns:c="http://schemas.openxmlformats.org/drawingml/2006/chart" xmlns:a="http://schemas.openxmlformats.org/drawingml/2006/main" xmlns:r="http://schemas.openxmlformats.org/officeDocument/2006/relationships">
  <c:date1904 val="0"/>
  <c:lang val="ja-JP"/>
  <c:roundedCorners val="0"/>
  <mc:AlternateContent xmlns:mc="http://schemas.openxmlformats.org/markup-compatibility/2006">
    <mc:Choice xmlns:c14="http://schemas.microsoft.com/office/drawing/2007/8/2/chart" Requires="c14">
      <c14:style val="134"/>
    </mc:Choice>
    <mc:Fallback>
      <c:style val="34"/>
    </mc:Fallback>
  </mc:AlternateContent>
  <c:chart>
    <c:title>
      <c:tx>
        <c:rich>
          <a:bodyPr/>
          <a:lstStyle/>
          <a:p>
            <a:pPr>
              <a:defRPr sz="1000" b="0"/>
            </a:pPr>
            <a:r>
              <a:rPr lang="ja-JP" altLang="en-US" sz="1000" b="0"/>
              <a:t>合格者数</a:t>
            </a:r>
          </a:p>
        </c:rich>
      </c:tx>
      <c:overlay val="0"/>
    </c:title>
    <c:autoTitleDeleted val="0"/>
    <c:plotArea>
      <c:layout>
        <c:manualLayout>
          <c:layoutTarget val="inner"/>
          <c:xMode val="edge"/>
          <c:yMode val="edge"/>
          <c:x val="0.18823914415761336"/>
          <c:y val="0.20417822772153482"/>
          <c:w val="0.71087345094521415"/>
          <c:h val="0.61879636311948827"/>
        </c:manualLayout>
      </c:layout>
      <c:barChart>
        <c:barDir val="col"/>
        <c:grouping val="stacked"/>
        <c:varyColors val="0"/>
        <c:ser>
          <c:idx val="0"/>
          <c:order val="0"/>
          <c:tx>
            <c:strRef>
              <c:f>職員採用P24!$B$25</c:f>
              <c:strCache>
                <c:ptCount val="1"/>
                <c:pt idx="0">
                  <c:v>26－34歳</c:v>
                </c:pt>
              </c:strCache>
            </c:strRef>
          </c:tx>
          <c:spPr>
            <a:solidFill>
              <a:schemeClr val="accent2">
                <a:lumMod val="60000"/>
                <a:lumOff val="40000"/>
              </a:schemeClr>
            </a:solidFill>
          </c:spPr>
          <c:invertIfNegative val="0"/>
          <c:dLbls>
            <c:spPr>
              <a:noFill/>
              <a:ln>
                <a:noFill/>
              </a:ln>
              <a:effectLst/>
            </c:sp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numRef>
              <c:f>職員採用P24!$C$23:$H$23</c:f>
              <c:numCache>
                <c:formatCode>General</c:formatCode>
                <c:ptCount val="6"/>
                <c:pt idx="0">
                  <c:v>2011</c:v>
                </c:pt>
                <c:pt idx="1">
                  <c:v>2012</c:v>
                </c:pt>
                <c:pt idx="2">
                  <c:v>2014</c:v>
                </c:pt>
                <c:pt idx="3">
                  <c:v>2015</c:v>
                </c:pt>
                <c:pt idx="4">
                  <c:v>2016</c:v>
                </c:pt>
                <c:pt idx="5">
                  <c:v>2017</c:v>
                </c:pt>
              </c:numCache>
            </c:numRef>
          </c:cat>
          <c:val>
            <c:numRef>
              <c:f>職員採用P24!$C$25:$H$25</c:f>
              <c:numCache>
                <c:formatCode>General</c:formatCode>
                <c:ptCount val="6"/>
                <c:pt idx="0">
                  <c:v>31</c:v>
                </c:pt>
                <c:pt idx="1">
                  <c:v>79</c:v>
                </c:pt>
                <c:pt idx="2" formatCode="#,##0_);[Red]\(#,##0\)">
                  <c:v>60</c:v>
                </c:pt>
                <c:pt idx="3" formatCode="#,##0_);[Red]\(#,##0\)">
                  <c:v>40</c:v>
                </c:pt>
                <c:pt idx="4" formatCode="#,##0_);[Red]\(#,##0\)">
                  <c:v>30</c:v>
                </c:pt>
                <c:pt idx="5" formatCode="#,##0_);[Red]\(#,##0\)">
                  <c:v>49</c:v>
                </c:pt>
              </c:numCache>
            </c:numRef>
          </c:val>
          <c:extLst xmlns:c16r2="http://schemas.microsoft.com/office/drawing/2015/06/chart">
            <c:ext xmlns:c16="http://schemas.microsoft.com/office/drawing/2014/chart" uri="{C3380CC4-5D6E-409C-BE32-E72D297353CC}">
              <c16:uniqueId val="{00000000-D14A-4D51-BE0E-DBEDB2E2723A}"/>
            </c:ext>
          </c:extLst>
        </c:ser>
        <c:ser>
          <c:idx val="1"/>
          <c:order val="1"/>
          <c:tx>
            <c:strRef>
              <c:f>職員採用P24!$B$24</c:f>
              <c:strCache>
                <c:ptCount val="1"/>
                <c:pt idx="0">
                  <c:v>22－25歳</c:v>
                </c:pt>
              </c:strCache>
            </c:strRef>
          </c:tx>
          <c:spPr>
            <a:solidFill>
              <a:schemeClr val="accent5">
                <a:lumMod val="40000"/>
                <a:lumOff val="60000"/>
              </a:schemeClr>
            </a:solidFill>
          </c:spPr>
          <c:invertIfNegative val="0"/>
          <c:dLbls>
            <c:spPr>
              <a:noFill/>
              <a:ln>
                <a:noFill/>
              </a:ln>
              <a:effectLst/>
            </c:sp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numRef>
              <c:f>職員採用P24!$C$23:$H$23</c:f>
              <c:numCache>
                <c:formatCode>General</c:formatCode>
                <c:ptCount val="6"/>
                <c:pt idx="0">
                  <c:v>2011</c:v>
                </c:pt>
                <c:pt idx="1">
                  <c:v>2012</c:v>
                </c:pt>
                <c:pt idx="2">
                  <c:v>2014</c:v>
                </c:pt>
                <c:pt idx="3">
                  <c:v>2015</c:v>
                </c:pt>
                <c:pt idx="4">
                  <c:v>2016</c:v>
                </c:pt>
                <c:pt idx="5">
                  <c:v>2017</c:v>
                </c:pt>
              </c:numCache>
            </c:numRef>
          </c:cat>
          <c:val>
            <c:numRef>
              <c:f>職員採用P24!$C$24:$H$24</c:f>
              <c:numCache>
                <c:formatCode>General</c:formatCode>
                <c:ptCount val="6"/>
                <c:pt idx="0">
                  <c:v>45</c:v>
                </c:pt>
                <c:pt idx="1">
                  <c:v>106</c:v>
                </c:pt>
                <c:pt idx="2" formatCode="#,##0_);[Red]\(#,##0\)">
                  <c:v>65</c:v>
                </c:pt>
                <c:pt idx="3" formatCode="#,##0_);[Red]\(#,##0\)">
                  <c:v>104</c:v>
                </c:pt>
                <c:pt idx="4" formatCode="#,##0_);[Red]\(#,##0\)">
                  <c:v>53</c:v>
                </c:pt>
                <c:pt idx="5" formatCode="#,##0_);[Red]\(#,##0\)">
                  <c:v>77</c:v>
                </c:pt>
              </c:numCache>
            </c:numRef>
          </c:val>
          <c:extLst xmlns:c16r2="http://schemas.microsoft.com/office/drawing/2015/06/chart">
            <c:ext xmlns:c16="http://schemas.microsoft.com/office/drawing/2014/chart" uri="{C3380CC4-5D6E-409C-BE32-E72D297353CC}">
              <c16:uniqueId val="{00000001-D14A-4D51-BE0E-DBEDB2E2723A}"/>
            </c:ext>
          </c:extLst>
        </c:ser>
        <c:dLbls>
          <c:showLegendKey val="0"/>
          <c:showVal val="1"/>
          <c:showCatName val="0"/>
          <c:showSerName val="0"/>
          <c:showPercent val="0"/>
          <c:showBubbleSize val="0"/>
        </c:dLbls>
        <c:gapWidth val="150"/>
        <c:overlap val="100"/>
        <c:axId val="157530232"/>
        <c:axId val="157527880"/>
      </c:barChart>
      <c:catAx>
        <c:axId val="157530232"/>
        <c:scaling>
          <c:orientation val="minMax"/>
        </c:scaling>
        <c:delete val="0"/>
        <c:axPos val="b"/>
        <c:title>
          <c:tx>
            <c:rich>
              <a:bodyPr/>
              <a:lstStyle/>
              <a:p>
                <a:pPr>
                  <a:defRPr b="0"/>
                </a:pPr>
                <a:r>
                  <a:rPr lang="ja-JP" altLang="en-US" b="0"/>
                  <a:t>（年度）</a:t>
                </a:r>
              </a:p>
            </c:rich>
          </c:tx>
          <c:layout>
            <c:manualLayout>
              <c:xMode val="edge"/>
              <c:yMode val="edge"/>
              <c:x val="0.87947401113475843"/>
              <c:y val="0.88864471433885051"/>
            </c:manualLayout>
          </c:layout>
          <c:overlay val="0"/>
        </c:title>
        <c:numFmt formatCode="General" sourceLinked="1"/>
        <c:majorTickMark val="out"/>
        <c:minorTickMark val="none"/>
        <c:tickLblPos val="nextTo"/>
        <c:crossAx val="157527880"/>
        <c:crosses val="autoZero"/>
        <c:auto val="1"/>
        <c:lblAlgn val="ctr"/>
        <c:lblOffset val="100"/>
        <c:noMultiLvlLbl val="0"/>
      </c:catAx>
      <c:valAx>
        <c:axId val="157527880"/>
        <c:scaling>
          <c:orientation val="minMax"/>
          <c:max val="200"/>
        </c:scaling>
        <c:delete val="0"/>
        <c:axPos val="l"/>
        <c:title>
          <c:tx>
            <c:rich>
              <a:bodyPr rot="0" vert="horz"/>
              <a:lstStyle/>
              <a:p>
                <a:pPr>
                  <a:defRPr b="0"/>
                </a:pPr>
                <a:r>
                  <a:rPr lang="ja-JP" altLang="en-US" b="0"/>
                  <a:t>（人）</a:t>
                </a:r>
                <a:endParaRPr lang="en-US" altLang="ja-JP" b="0"/>
              </a:p>
            </c:rich>
          </c:tx>
          <c:layout>
            <c:manualLayout>
              <c:xMode val="edge"/>
              <c:yMode val="edge"/>
              <c:x val="7.6540013821780939E-2"/>
              <c:y val="6.0502565731275743E-2"/>
            </c:manualLayout>
          </c:layout>
          <c:overlay val="0"/>
        </c:title>
        <c:numFmt formatCode="General" sourceLinked="1"/>
        <c:majorTickMark val="out"/>
        <c:minorTickMark val="none"/>
        <c:tickLblPos val="nextTo"/>
        <c:crossAx val="157530232"/>
        <c:crosses val="autoZero"/>
        <c:crossBetween val="between"/>
        <c:majorUnit val="50"/>
      </c:valAx>
      <c:spPr>
        <a:noFill/>
        <a:ln w="25400">
          <a:noFill/>
        </a:ln>
      </c:spPr>
    </c:plotArea>
    <c:legend>
      <c:legendPos val="r"/>
      <c:layout>
        <c:manualLayout>
          <c:xMode val="edge"/>
          <c:yMode val="edge"/>
          <c:x val="0.76282562000679455"/>
          <c:y val="3.8333368811298195E-2"/>
          <c:w val="0.22077500818384818"/>
          <c:h val="0.24716216336847482"/>
        </c:manualLayout>
      </c:layout>
      <c:overlay val="0"/>
    </c:legend>
    <c:plotVisOnly val="1"/>
    <c:dispBlanksAs val="gap"/>
    <c:showDLblsOverMax val="0"/>
  </c:chart>
  <c:spPr>
    <a:noFill/>
  </c:spPr>
  <c:externalData r:id="rId1">
    <c:autoUpdate val="0"/>
  </c:externalData>
  <c:userShapes r:id="rId2"/>
</c:chartSpace>
</file>

<file path=ppt/charts/chart46.xml><?xml version="1.0" encoding="utf-8"?>
<c:chartSpace xmlns:c="http://schemas.openxmlformats.org/drawingml/2006/chart" xmlns:a="http://schemas.openxmlformats.org/drawingml/2006/main" xmlns:r="http://schemas.openxmlformats.org/officeDocument/2006/relationships">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marL="0" marR="0" indent="0" algn="r" defTabSz="914400" rtl="0" eaLnBrk="1" fontAlgn="auto" latinLnBrk="0" hangingPunct="1">
              <a:lnSpc>
                <a:spcPct val="100000"/>
              </a:lnSpc>
              <a:spcBef>
                <a:spcPts val="0"/>
              </a:spcBef>
              <a:spcAft>
                <a:spcPts val="0"/>
              </a:spcAft>
              <a:buClrTx/>
              <a:buSzTx/>
              <a:buFontTx/>
              <a:buNone/>
              <a:tabLst/>
              <a:defRPr sz="1100" b="1" i="0" u="none" strike="noStrike" kern="1200" cap="none" spc="0" normalizeH="0" baseline="0">
                <a:solidFill>
                  <a:prstClr val="black">
                    <a:lumMod val="50000"/>
                    <a:lumOff val="50000"/>
                  </a:prstClr>
                </a:solidFill>
                <a:latin typeface="+mj-lt"/>
                <a:ea typeface="+mj-ea"/>
                <a:cs typeface="+mj-cs"/>
              </a:defRPr>
            </a:pPr>
            <a:r>
              <a:rPr lang="ja-JP" altLang="en-US" sz="1400" b="0" i="0" baseline="0" dirty="0">
                <a:solidFill>
                  <a:schemeClr val="tx1"/>
                </a:solidFill>
                <a:effectLst/>
                <a:latin typeface="HGPｺﾞｼｯｸE" panose="020B0900000000000000" pitchFamily="50" charset="-128"/>
                <a:ea typeface="HGPｺﾞｼｯｸE" panose="020B0900000000000000" pitchFamily="50" charset="-128"/>
              </a:rPr>
              <a:t>エントランスエリア関係費　歳出と歳入</a:t>
            </a:r>
            <a:endParaRPr lang="ja-JP" altLang="ja-JP" sz="1400" b="0" dirty="0">
              <a:solidFill>
                <a:schemeClr val="tx1"/>
              </a:solidFill>
              <a:effectLst/>
              <a:latin typeface="HGPｺﾞｼｯｸE" panose="020B0900000000000000" pitchFamily="50" charset="-128"/>
              <a:ea typeface="HGPｺﾞｼｯｸE" panose="020B0900000000000000" pitchFamily="50" charset="-128"/>
            </a:endParaRPr>
          </a:p>
          <a:p>
            <a:pPr marL="0" marR="0" indent="0" algn="r" defTabSz="914400" rtl="0" eaLnBrk="1" fontAlgn="auto" latinLnBrk="0" hangingPunct="1">
              <a:lnSpc>
                <a:spcPct val="100000"/>
              </a:lnSpc>
              <a:spcBef>
                <a:spcPts val="0"/>
              </a:spcBef>
              <a:spcAft>
                <a:spcPts val="0"/>
              </a:spcAft>
              <a:buClrTx/>
              <a:buSzTx/>
              <a:buFontTx/>
              <a:buNone/>
              <a:tabLst/>
              <a:defRPr sz="1100">
                <a:solidFill>
                  <a:prstClr val="black">
                    <a:lumMod val="50000"/>
                    <a:lumOff val="50000"/>
                  </a:prstClr>
                </a:solidFill>
              </a:defRPr>
            </a:pPr>
            <a:r>
              <a:rPr lang="ja-JP" sz="1100" dirty="0">
                <a:solidFill>
                  <a:schemeClr val="tx1"/>
                </a:solidFill>
              </a:rPr>
              <a:t>　</a:t>
            </a:r>
            <a:r>
              <a:rPr lang="ja-JP" sz="1050" b="0" dirty="0">
                <a:solidFill>
                  <a:schemeClr val="tx1"/>
                </a:solidFill>
              </a:rPr>
              <a:t>　</a:t>
            </a:r>
          </a:p>
        </c:rich>
      </c:tx>
      <c:overlay val="0"/>
      <c:spPr>
        <a:noFill/>
        <a:ln>
          <a:noFill/>
        </a:ln>
        <a:effectLst/>
      </c:spPr>
      <c:txPr>
        <a:bodyPr rot="0" spcFirstLastPara="1" vertOverflow="ellipsis" vert="horz" wrap="square" anchor="ctr" anchorCtr="1"/>
        <a:lstStyle/>
        <a:p>
          <a:pPr marL="0" marR="0" indent="0" algn="r" defTabSz="914400" rtl="0" eaLnBrk="1" fontAlgn="auto" latinLnBrk="0" hangingPunct="1">
            <a:lnSpc>
              <a:spcPct val="100000"/>
            </a:lnSpc>
            <a:spcBef>
              <a:spcPts val="0"/>
            </a:spcBef>
            <a:spcAft>
              <a:spcPts val="0"/>
            </a:spcAft>
            <a:buClrTx/>
            <a:buSzTx/>
            <a:buFontTx/>
            <a:buNone/>
            <a:tabLst/>
            <a:defRPr sz="1100" b="1" i="0" u="none" strike="noStrike" kern="1200" cap="none" spc="0" normalizeH="0" baseline="0">
              <a:solidFill>
                <a:prstClr val="black">
                  <a:lumMod val="50000"/>
                  <a:lumOff val="50000"/>
                </a:prstClr>
              </a:solidFill>
              <a:latin typeface="+mj-lt"/>
              <a:ea typeface="+mj-ea"/>
              <a:cs typeface="+mj-cs"/>
            </a:defRPr>
          </a:pPr>
          <a:endParaRPr lang="ja-JP"/>
        </a:p>
      </c:txPr>
    </c:title>
    <c:autoTitleDeleted val="0"/>
    <c:plotArea>
      <c:layout/>
      <c:barChart>
        <c:barDir val="col"/>
        <c:grouping val="clustered"/>
        <c:varyColors val="0"/>
        <c:ser>
          <c:idx val="0"/>
          <c:order val="0"/>
          <c:tx>
            <c:strRef>
              <c:f>歳入・歳出!$B$2</c:f>
              <c:strCache>
                <c:ptCount val="1"/>
                <c:pt idx="0">
                  <c:v>2015以前</c:v>
                </c:pt>
              </c:strCache>
            </c:strRef>
          </c:tx>
          <c:spPr>
            <a:solidFill>
              <a:schemeClr val="accent1"/>
            </a:solidFill>
            <a:ln>
              <a:noFill/>
            </a:ln>
            <a:effectLst/>
          </c:spPr>
          <c:invertIfNegative val="0"/>
          <c:dLbls>
            <c:dLbl>
              <c:idx val="0"/>
              <c:numFmt formatCode="#,##0_);[Red]\(#,##0\)" sourceLinked="0"/>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dk1">
                          <a:lumMod val="75000"/>
                          <a:lumOff val="25000"/>
                        </a:schemeClr>
                      </a:solidFill>
                      <a:latin typeface="+mn-lt"/>
                      <a:ea typeface="+mn-ea"/>
                      <a:cs typeface="+mn-cs"/>
                    </a:defRPr>
                  </a:pPr>
                  <a:endParaRPr lang="ja-JP"/>
                </a:p>
              </c:txPr>
              <c:dLblPos val="outEnd"/>
              <c:showLegendKey val="0"/>
              <c:showVal val="1"/>
              <c:showCatName val="0"/>
              <c:showSerName val="0"/>
              <c:showPercent val="0"/>
              <c:showBubbleSize val="0"/>
            </c:dLbl>
            <c:dLbl>
              <c:idx val="1"/>
              <c:layout>
                <c:manualLayout>
                  <c:x val="2.38583421001782E-2"/>
                  <c:y val="8.8184532758468423E-2"/>
                </c:manualLayout>
              </c:layout>
              <c:dLblPos val="outEnd"/>
              <c:showLegendKey val="0"/>
              <c:showVal val="1"/>
              <c:showCatName val="0"/>
              <c:showSerName val="0"/>
              <c:showPercent val="0"/>
              <c:showBubbleSize val="0"/>
              <c:extLst xmlns:c16r2="http://schemas.microsoft.com/office/drawing/2015/06/chart">
                <c:ext xmlns:c16="http://schemas.microsoft.com/office/drawing/2014/chart" uri="{C3380CC4-5D6E-409C-BE32-E72D297353CC}">
                  <c16:uniqueId val="{00000001-3C7E-41DA-9568-B20C9352A081}"/>
                </c:ext>
                <c:ext xmlns:c15="http://schemas.microsoft.com/office/drawing/2012/chart" uri="{CE6537A1-D6FC-4f65-9D91-7224C49458BB}"/>
              </c:extLst>
            </c:dLbl>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dk1">
                        <a:lumMod val="75000"/>
                        <a:lumOff val="25000"/>
                      </a:schemeClr>
                    </a:solidFill>
                    <a:latin typeface="+mn-lt"/>
                    <a:ea typeface="+mn-ea"/>
                    <a:cs typeface="+mn-cs"/>
                  </a:defRPr>
                </a:pPr>
                <a:endParaRPr lang="ja-JP"/>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dk1">
                          <a:lumMod val="35000"/>
                          <a:lumOff val="65000"/>
                        </a:schemeClr>
                      </a:solidFill>
                      <a:round/>
                    </a:ln>
                    <a:effectLst/>
                  </c:spPr>
                </c15:leaderLines>
              </c:ext>
            </c:extLst>
          </c:dLbls>
          <c:val>
            <c:numRef>
              <c:f>歳入・歳出!$B$3:$B$4</c:f>
              <c:numCache>
                <c:formatCode>#,##0_);[Red]\(#,##0\)</c:formatCode>
                <c:ptCount val="2"/>
                <c:pt idx="0">
                  <c:v>-37000</c:v>
                </c:pt>
                <c:pt idx="1">
                  <c:v>0</c:v>
                </c:pt>
              </c:numCache>
            </c:numRef>
          </c:val>
          <c:extLst xmlns:c16r2="http://schemas.microsoft.com/office/drawing/2015/06/chart">
            <c:ext xmlns:c16="http://schemas.microsoft.com/office/drawing/2014/chart" uri="{C3380CC4-5D6E-409C-BE32-E72D297353CC}">
              <c16:uniqueId val="{00000002-3C7E-41DA-9568-B20C9352A081}"/>
            </c:ext>
          </c:extLst>
        </c:ser>
        <c:ser>
          <c:idx val="1"/>
          <c:order val="1"/>
          <c:tx>
            <c:strRef>
              <c:f>歳入・歳出!$C$2</c:f>
              <c:strCache>
                <c:ptCount val="1"/>
                <c:pt idx="0">
                  <c:v>2016以降</c:v>
                </c:pt>
              </c:strCache>
            </c:strRef>
          </c:tx>
          <c:spPr>
            <a:solidFill>
              <a:schemeClr val="accent2"/>
            </a:solidFill>
            <a:ln>
              <a:noFill/>
            </a:ln>
            <a:effectLst/>
          </c:spPr>
          <c:invertIfNegative val="0"/>
          <c:dLbls>
            <c:dLbl>
              <c:idx val="1"/>
              <c:layout>
                <c:manualLayout>
                  <c:x val="-6.8166691714794852E-3"/>
                  <c:y val="2.2784568496153894E-2"/>
                </c:manualLayout>
              </c:layout>
              <c:dLblPos val="outEnd"/>
              <c:showLegendKey val="0"/>
              <c:showVal val="1"/>
              <c:showCatName val="0"/>
              <c:showSerName val="0"/>
              <c:showPercent val="0"/>
              <c:showBubbleSize val="0"/>
              <c:extLst xmlns:c16r2="http://schemas.microsoft.com/office/drawing/2015/06/chart">
                <c:ext xmlns:c16="http://schemas.microsoft.com/office/drawing/2014/chart" uri="{C3380CC4-5D6E-409C-BE32-E72D297353CC}">
                  <c16:uniqueId val="{00000003-3C7E-41DA-9568-B20C9352A081}"/>
                </c:ext>
                <c:ext xmlns:c15="http://schemas.microsoft.com/office/drawing/2012/chart" uri="{CE6537A1-D6FC-4f65-9D91-7224C49458BB}"/>
              </c:extLst>
            </c:dLbl>
            <c:numFmt formatCode="#,##0_);[Red]\(#,##0\)" sourceLinked="0"/>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dk1">
                        <a:lumMod val="75000"/>
                        <a:lumOff val="25000"/>
                      </a:schemeClr>
                    </a:solidFill>
                    <a:latin typeface="+mn-lt"/>
                    <a:ea typeface="+mn-ea"/>
                    <a:cs typeface="+mn-cs"/>
                  </a:defRPr>
                </a:pPr>
                <a:endParaRPr lang="ja-JP"/>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dk1">
                          <a:lumMod val="35000"/>
                          <a:lumOff val="65000"/>
                        </a:schemeClr>
                      </a:solidFill>
                      <a:round/>
                    </a:ln>
                    <a:effectLst/>
                  </c:spPr>
                </c15:leaderLines>
              </c:ext>
            </c:extLst>
          </c:dLbls>
          <c:val>
            <c:numRef>
              <c:f>歳入・歳出!$C$3:$C$4</c:f>
              <c:numCache>
                <c:formatCode>#,##0_);[Red]\(#,##0\)</c:formatCode>
                <c:ptCount val="2"/>
                <c:pt idx="0">
                  <c:v>-7000</c:v>
                </c:pt>
                <c:pt idx="1">
                  <c:v>32000</c:v>
                </c:pt>
              </c:numCache>
            </c:numRef>
          </c:val>
          <c:extLst xmlns:c16r2="http://schemas.microsoft.com/office/drawing/2015/06/chart">
            <c:ext xmlns:c16="http://schemas.microsoft.com/office/drawing/2014/chart" uri="{C3380CC4-5D6E-409C-BE32-E72D297353CC}">
              <c16:uniqueId val="{00000004-3C7E-41DA-9568-B20C9352A081}"/>
            </c:ext>
          </c:extLst>
        </c:ser>
        <c:dLbls>
          <c:dLblPos val="outEnd"/>
          <c:showLegendKey val="0"/>
          <c:showVal val="1"/>
          <c:showCatName val="0"/>
          <c:showSerName val="0"/>
          <c:showPercent val="0"/>
          <c:showBubbleSize val="0"/>
        </c:dLbls>
        <c:gapWidth val="267"/>
        <c:overlap val="-43"/>
        <c:axId val="157532584"/>
        <c:axId val="157526704"/>
      </c:barChart>
      <c:catAx>
        <c:axId val="157532584"/>
        <c:scaling>
          <c:orientation val="minMax"/>
        </c:scaling>
        <c:delete val="1"/>
        <c:axPos val="b"/>
        <c:majorGridlines>
          <c:spPr>
            <a:ln w="9525" cap="flat" cmpd="sng" algn="ctr">
              <a:noFill/>
              <a:round/>
            </a:ln>
            <a:effectLst/>
          </c:spPr>
        </c:majorGridlines>
        <c:numFmt formatCode="General" sourceLinked="1"/>
        <c:majorTickMark val="none"/>
        <c:minorTickMark val="none"/>
        <c:tickLblPos val="nextTo"/>
        <c:crossAx val="157526704"/>
        <c:crosses val="autoZero"/>
        <c:auto val="1"/>
        <c:lblAlgn val="ctr"/>
        <c:lblOffset val="100"/>
        <c:noMultiLvlLbl val="0"/>
      </c:catAx>
      <c:valAx>
        <c:axId val="157526704"/>
        <c:scaling>
          <c:orientation val="minMax"/>
        </c:scaling>
        <c:delete val="0"/>
        <c:axPos val="l"/>
        <c:majorGridlines>
          <c:spPr>
            <a:ln w="9525" cap="flat" cmpd="sng" algn="ctr">
              <a:solidFill>
                <a:schemeClr val="dk1">
                  <a:lumMod val="15000"/>
                  <a:lumOff val="85000"/>
                </a:schemeClr>
              </a:solidFill>
              <a:round/>
            </a:ln>
            <a:effectLst/>
          </c:spPr>
        </c:majorGridlines>
        <c:numFmt formatCode="#,##0_);[Red]\(#,##0\)" sourceLinked="0"/>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dk1">
                    <a:lumMod val="65000"/>
                    <a:lumOff val="35000"/>
                  </a:schemeClr>
                </a:solidFill>
                <a:latin typeface="+mn-lt"/>
                <a:ea typeface="+mn-ea"/>
                <a:cs typeface="+mn-cs"/>
              </a:defRPr>
            </a:pPr>
            <a:endParaRPr lang="ja-JP"/>
          </a:p>
        </c:txPr>
        <c:crossAx val="157532584"/>
        <c:crosses val="autoZero"/>
        <c:crossBetween val="between"/>
      </c:valAx>
      <c:spPr>
        <a:noFill/>
        <a:ln>
          <a:noFill/>
        </a:ln>
        <a:effectLst/>
      </c:spPr>
    </c:plotArea>
    <c:legend>
      <c:legendPos val="b"/>
      <c:layout>
        <c:manualLayout>
          <c:xMode val="edge"/>
          <c:yMode val="edge"/>
          <c:x val="0.51699095046911558"/>
          <c:y val="0.90219069140939245"/>
          <c:w val="0.46363468020696913"/>
          <c:h val="9.3252394891376808E-2"/>
        </c:manualLayout>
      </c:layout>
      <c:overlay val="0"/>
      <c:spPr>
        <a:noFill/>
        <a:ln>
          <a:noFill/>
        </a:ln>
        <a:effectLst/>
      </c:spPr>
      <c:txPr>
        <a:bodyPr rot="0" spcFirstLastPara="1" vertOverflow="ellipsis" vert="horz" wrap="square" anchor="ctr" anchorCtr="1"/>
        <a:lstStyle/>
        <a:p>
          <a:pPr>
            <a:defRPr sz="1197" b="0" i="0" u="none" strike="noStrike" kern="1200" baseline="0">
              <a:solidFill>
                <a:schemeClr val="dk1">
                  <a:lumMod val="65000"/>
                  <a:lumOff val="35000"/>
                </a:schemeClr>
              </a:solidFill>
              <a:latin typeface="+mn-lt"/>
              <a:ea typeface="+mn-ea"/>
              <a:cs typeface="+mn-cs"/>
            </a:defRPr>
          </a:pPr>
          <a:endParaRPr lang="ja-JP"/>
        </a:p>
      </c:txPr>
    </c:legend>
    <c:plotVisOnly val="1"/>
    <c:dispBlanksAs val="gap"/>
    <c:showDLblsOverMax val="0"/>
  </c:chart>
  <c:spPr>
    <a:solidFill>
      <a:schemeClr val="bg1"/>
    </a:solidFill>
    <a:ln w="9525" cap="flat" cmpd="sng" algn="ctr">
      <a:noFill/>
      <a:round/>
    </a:ln>
    <a:effectLst/>
  </c:spPr>
  <c:txPr>
    <a:bodyPr/>
    <a:lstStyle/>
    <a:p>
      <a:pPr>
        <a:defRPr/>
      </a:pPr>
      <a:endParaRPr lang="ja-JP"/>
    </a:p>
  </c:txPr>
  <c:externalData r:id="rId3">
    <c:autoUpdate val="0"/>
  </c:externalData>
  <c:userShapes r:id="rId4"/>
</c:chartSpace>
</file>

<file path=ppt/charts/chart47.xml><?xml version="1.0" encoding="utf-8"?>
<c:chartSpace xmlns:c="http://schemas.openxmlformats.org/drawingml/2006/chart" xmlns:a="http://schemas.openxmlformats.org/drawingml/2006/main" xmlns:r="http://schemas.openxmlformats.org/officeDocument/2006/relationships">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3.0555555555555555E-2"/>
          <c:y val="5.4982817869415807E-2"/>
          <c:w val="0.93888888888888888"/>
          <c:h val="0.84890404163397104"/>
        </c:manualLayout>
      </c:layout>
      <c:barChart>
        <c:barDir val="col"/>
        <c:grouping val="stacked"/>
        <c:varyColors val="0"/>
        <c:ser>
          <c:idx val="0"/>
          <c:order val="0"/>
          <c:spPr>
            <a:solidFill>
              <a:schemeClr val="accent1">
                <a:alpha val="70000"/>
              </a:schemeClr>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lumMod val="75000"/>
                        <a:lumOff val="25000"/>
                      </a:schemeClr>
                    </a:solidFill>
                    <a:latin typeface="+mn-lt"/>
                    <a:ea typeface="+mn-ea"/>
                    <a:cs typeface="+mn-cs"/>
                  </a:defRPr>
                </a:pPr>
                <a:endParaRPr lang="ja-JP"/>
              </a:p>
            </c:txPr>
            <c:dLblPos val="ct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a:solidFill>
                        <a:schemeClr val="tx1">
                          <a:lumMod val="35000"/>
                          <a:lumOff val="65000"/>
                        </a:schemeClr>
                      </a:solidFill>
                    </a:ln>
                    <a:effectLst/>
                  </c:spPr>
                </c15:leaderLines>
              </c:ext>
            </c:extLst>
          </c:dLbls>
          <c:cat>
            <c:strRef>
              <c:f>'Sheet1 (2)'!$B$2:$G$2</c:f>
              <c:strCache>
                <c:ptCount val="6"/>
                <c:pt idx="0">
                  <c:v>2012年度</c:v>
                </c:pt>
                <c:pt idx="1">
                  <c:v>2013年度</c:v>
                </c:pt>
                <c:pt idx="2">
                  <c:v>2014年度</c:v>
                </c:pt>
                <c:pt idx="3">
                  <c:v>2015年度</c:v>
                </c:pt>
                <c:pt idx="4">
                  <c:v>2016年度</c:v>
                </c:pt>
                <c:pt idx="5">
                  <c:v>2017年度</c:v>
                </c:pt>
              </c:strCache>
            </c:strRef>
          </c:cat>
          <c:val>
            <c:numRef>
              <c:f>'Sheet1 (2)'!$B$3:$G$3</c:f>
              <c:numCache>
                <c:formatCode>#,##0_ </c:formatCode>
                <c:ptCount val="6"/>
                <c:pt idx="0">
                  <c:v>5034</c:v>
                </c:pt>
                <c:pt idx="1">
                  <c:v>6664</c:v>
                </c:pt>
                <c:pt idx="2">
                  <c:v>7879</c:v>
                </c:pt>
                <c:pt idx="3">
                  <c:v>8561</c:v>
                </c:pt>
                <c:pt idx="4">
                  <c:v>8243</c:v>
                </c:pt>
                <c:pt idx="5">
                  <c:v>9299</c:v>
                </c:pt>
              </c:numCache>
            </c:numRef>
          </c:val>
          <c:extLst xmlns:c16r2="http://schemas.microsoft.com/office/drawing/2015/06/chart">
            <c:ext xmlns:c16="http://schemas.microsoft.com/office/drawing/2014/chart" uri="{C3380CC4-5D6E-409C-BE32-E72D297353CC}">
              <c16:uniqueId val="{00000000-3A59-419D-A5E6-2F4823A075A9}"/>
            </c:ext>
          </c:extLst>
        </c:ser>
        <c:ser>
          <c:idx val="1"/>
          <c:order val="1"/>
          <c:spPr>
            <a:solidFill>
              <a:schemeClr val="accent2">
                <a:alpha val="70000"/>
              </a:schemeClr>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lumMod val="75000"/>
                        <a:lumOff val="25000"/>
                      </a:schemeClr>
                    </a:solidFill>
                    <a:latin typeface="+mn-lt"/>
                    <a:ea typeface="+mn-ea"/>
                    <a:cs typeface="+mn-cs"/>
                  </a:defRPr>
                </a:pPr>
                <a:endParaRPr lang="ja-JP"/>
              </a:p>
            </c:txPr>
            <c:dLblPos val="ct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a:solidFill>
                        <a:schemeClr val="tx1">
                          <a:lumMod val="35000"/>
                          <a:lumOff val="65000"/>
                        </a:schemeClr>
                      </a:solidFill>
                    </a:ln>
                    <a:effectLst/>
                  </c:spPr>
                </c15:leaderLines>
              </c:ext>
            </c:extLst>
          </c:dLbls>
          <c:cat>
            <c:strRef>
              <c:f>'Sheet1 (2)'!$B$2:$G$2</c:f>
              <c:strCache>
                <c:ptCount val="6"/>
                <c:pt idx="0">
                  <c:v>2012年度</c:v>
                </c:pt>
                <c:pt idx="1">
                  <c:v>2013年度</c:v>
                </c:pt>
                <c:pt idx="2">
                  <c:v>2014年度</c:v>
                </c:pt>
                <c:pt idx="3">
                  <c:v>2015年度</c:v>
                </c:pt>
                <c:pt idx="4">
                  <c:v>2016年度</c:v>
                </c:pt>
                <c:pt idx="5">
                  <c:v>2017年度</c:v>
                </c:pt>
              </c:strCache>
            </c:strRef>
          </c:cat>
          <c:val>
            <c:numRef>
              <c:f>'Sheet1 (2)'!$B$4:$G$4</c:f>
              <c:numCache>
                <c:formatCode>#,##0_ </c:formatCode>
                <c:ptCount val="6"/>
                <c:pt idx="1">
                  <c:v>15262</c:v>
                </c:pt>
                <c:pt idx="2">
                  <c:v>19092</c:v>
                </c:pt>
                <c:pt idx="3">
                  <c:v>16701</c:v>
                </c:pt>
                <c:pt idx="4">
                  <c:v>16245</c:v>
                </c:pt>
                <c:pt idx="5">
                  <c:v>16272</c:v>
                </c:pt>
              </c:numCache>
            </c:numRef>
          </c:val>
          <c:extLst xmlns:c16r2="http://schemas.microsoft.com/office/drawing/2015/06/chart">
            <c:ext xmlns:c16="http://schemas.microsoft.com/office/drawing/2014/chart" uri="{C3380CC4-5D6E-409C-BE32-E72D297353CC}">
              <c16:uniqueId val="{00000001-3A59-419D-A5E6-2F4823A075A9}"/>
            </c:ext>
          </c:extLst>
        </c:ser>
        <c:dLbls>
          <c:dLblPos val="ctr"/>
          <c:showLegendKey val="0"/>
          <c:showVal val="1"/>
          <c:showCatName val="0"/>
          <c:showSerName val="0"/>
          <c:showPercent val="0"/>
          <c:showBubbleSize val="0"/>
        </c:dLbls>
        <c:gapWidth val="50"/>
        <c:overlap val="100"/>
        <c:axId val="157525136"/>
        <c:axId val="157531408"/>
      </c:barChart>
      <c:catAx>
        <c:axId val="157525136"/>
        <c:scaling>
          <c:orientation val="minMax"/>
        </c:scaling>
        <c:delete val="0"/>
        <c:axPos val="b"/>
        <c:numFmt formatCode="General" sourceLinked="1"/>
        <c:majorTickMark val="none"/>
        <c:minorTickMark val="none"/>
        <c:tickLblPos val="nextTo"/>
        <c:spPr>
          <a:noFill/>
          <a:ln w="9525" cap="flat" cmpd="sng" algn="ctr">
            <a:solidFill>
              <a:schemeClr val="tx1">
                <a:lumMod val="25000"/>
                <a:lumOff val="75000"/>
              </a:schemeClr>
            </a:solidFill>
            <a:round/>
            <a:headEnd type="none" w="sm" len="sm"/>
            <a:tailEnd type="none" w="sm" len="sm"/>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ja-JP"/>
          </a:p>
        </c:txPr>
        <c:crossAx val="157531408"/>
        <c:crosses val="autoZero"/>
        <c:auto val="1"/>
        <c:lblAlgn val="ctr"/>
        <c:lblOffset val="100"/>
        <c:noMultiLvlLbl val="0"/>
      </c:catAx>
      <c:valAx>
        <c:axId val="157531408"/>
        <c:scaling>
          <c:orientation val="minMax"/>
        </c:scaling>
        <c:delete val="0"/>
        <c:axPos val="l"/>
        <c:majorGridlines>
          <c:spPr>
            <a:ln w="9525" cap="flat" cmpd="sng" algn="ctr">
              <a:gradFill>
                <a:gsLst>
                  <a:gs pos="0">
                    <a:schemeClr val="tx1">
                      <a:lumMod val="5000"/>
                      <a:lumOff val="95000"/>
                    </a:schemeClr>
                  </a:gs>
                  <a:gs pos="100000">
                    <a:schemeClr val="tx1">
                      <a:lumMod val="15000"/>
                      <a:lumOff val="85000"/>
                    </a:schemeClr>
                  </a:gs>
                </a:gsLst>
                <a:lin ang="5400000" scaled="0"/>
              </a:gradFill>
              <a:round/>
            </a:ln>
            <a:effectLst/>
          </c:spPr>
        </c:majorGridlines>
        <c:numFmt formatCode="#,##0_ "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ja-JP"/>
          </a:p>
        </c:txPr>
        <c:crossAx val="157525136"/>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ja-JP"/>
    </a:p>
  </c:txPr>
  <c:externalData r:id="rId3">
    <c:autoUpdate val="0"/>
  </c:externalData>
</c:chartSpace>
</file>

<file path=ppt/charts/chart48.xml><?xml version="1.0" encoding="utf-8"?>
<c:chartSpace xmlns:c="http://schemas.openxmlformats.org/drawingml/2006/chart" xmlns:a="http://schemas.openxmlformats.org/drawingml/2006/main" xmlns:r="http://schemas.openxmlformats.org/officeDocument/2006/relationships">
  <c:date1904 val="0"/>
  <c:lang val="ja-JP"/>
  <c:roundedCorners val="0"/>
  <mc:AlternateContent xmlns:mc="http://schemas.openxmlformats.org/markup-compatibility/2006">
    <mc:Choice xmlns:c14="http://schemas.microsoft.com/office/drawing/2007/8/2/chart" Requires="c14">
      <c14:style val="133"/>
    </mc:Choice>
    <mc:Fallback>
      <c:style val="33"/>
    </mc:Fallback>
  </mc:AlternateContent>
  <c:chart>
    <c:autoTitleDeleted val="0"/>
    <c:plotArea>
      <c:layout>
        <c:manualLayout>
          <c:layoutTarget val="inner"/>
          <c:xMode val="edge"/>
          <c:yMode val="edge"/>
          <c:x val="0.12154390134442658"/>
          <c:y val="0.21234380042429343"/>
          <c:w val="0.65107807727863376"/>
          <c:h val="0.67177092756890577"/>
        </c:manualLayout>
      </c:layout>
      <c:barChart>
        <c:barDir val="col"/>
        <c:grouping val="stacked"/>
        <c:varyColors val="0"/>
        <c:ser>
          <c:idx val="0"/>
          <c:order val="0"/>
          <c:tx>
            <c:strRef>
              <c:f>削減効果額!$A$35</c:f>
              <c:strCache>
                <c:ptCount val="1"/>
                <c:pt idx="0">
                  <c:v>累計（2012年度～）</c:v>
                </c:pt>
              </c:strCache>
            </c:strRef>
          </c:tx>
          <c:spPr>
            <a:solidFill>
              <a:schemeClr val="bg1">
                <a:lumMod val="85000"/>
              </a:schemeClr>
            </a:solidFill>
          </c:spPr>
          <c:invertIfNegative val="0"/>
          <c:dLbls>
            <c:dLbl>
              <c:idx val="0"/>
              <c:delete val="1"/>
              <c:extLst xmlns:c16r2="http://schemas.microsoft.com/office/drawing/2015/06/chart">
                <c:ext xmlns:c16="http://schemas.microsoft.com/office/drawing/2014/chart" uri="{C3380CC4-5D6E-409C-BE32-E72D297353CC}">
                  <c16:uniqueId val="{00000000-6506-482F-99BC-1387CBCF3150}"/>
                </c:ext>
                <c:ext xmlns:c15="http://schemas.microsoft.com/office/drawing/2012/chart" uri="{CE6537A1-D6FC-4f65-9D91-7224C49458BB}"/>
              </c:extLst>
            </c:dLbl>
            <c:numFmt formatCode="#,##0.00_);\(#,##0.00\)" sourceLinked="0"/>
            <c:spPr>
              <a:noFill/>
              <a:ln>
                <a:noFill/>
              </a:ln>
              <a:effectLst/>
            </c:spPr>
            <c:dLblPos val="ct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numRef>
              <c:f>削減効果額!$B$8:$D$8</c:f>
              <c:numCache>
                <c:formatCode>General</c:formatCode>
                <c:ptCount val="3"/>
                <c:pt idx="0">
                  <c:v>2012</c:v>
                </c:pt>
                <c:pt idx="1">
                  <c:v>2013</c:v>
                </c:pt>
                <c:pt idx="2">
                  <c:v>2014</c:v>
                </c:pt>
              </c:numCache>
            </c:numRef>
          </c:cat>
          <c:val>
            <c:numRef>
              <c:f>削減効果額!$B$35:$D$35</c:f>
              <c:numCache>
                <c:formatCode>0.00_);[Red]\(0.00\)</c:formatCode>
                <c:ptCount val="3"/>
                <c:pt idx="0">
                  <c:v>0</c:v>
                </c:pt>
                <c:pt idx="1">
                  <c:v>1.9200000000000021</c:v>
                </c:pt>
                <c:pt idx="2">
                  <c:v>3.54</c:v>
                </c:pt>
              </c:numCache>
            </c:numRef>
          </c:val>
          <c:extLst xmlns:c16r2="http://schemas.microsoft.com/office/drawing/2015/06/chart">
            <c:ext xmlns:c16="http://schemas.microsoft.com/office/drawing/2014/chart" uri="{C3380CC4-5D6E-409C-BE32-E72D297353CC}">
              <c16:uniqueId val="{00000001-6506-482F-99BC-1387CBCF3150}"/>
            </c:ext>
          </c:extLst>
        </c:ser>
        <c:ser>
          <c:idx val="1"/>
          <c:order val="1"/>
          <c:tx>
            <c:strRef>
              <c:f>削減効果額!$A$36</c:f>
              <c:strCache>
                <c:ptCount val="1"/>
                <c:pt idx="0">
                  <c:v>当年度</c:v>
                </c:pt>
              </c:strCache>
            </c:strRef>
          </c:tx>
          <c:spPr>
            <a:solidFill>
              <a:schemeClr val="bg1">
                <a:lumMod val="65000"/>
              </a:schemeClr>
            </a:solidFill>
          </c:spPr>
          <c:invertIfNegative val="0"/>
          <c:dLbls>
            <c:numFmt formatCode="#,##0.00_);\(#,##0.00\)" sourceLinked="0"/>
            <c:spPr>
              <a:noFill/>
              <a:ln>
                <a:noFill/>
              </a:ln>
              <a:effectLst/>
            </c:sp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numRef>
              <c:f>削減効果額!$B$8:$D$8</c:f>
              <c:numCache>
                <c:formatCode>General</c:formatCode>
                <c:ptCount val="3"/>
                <c:pt idx="0">
                  <c:v>2012</c:v>
                </c:pt>
                <c:pt idx="1">
                  <c:v>2013</c:v>
                </c:pt>
                <c:pt idx="2">
                  <c:v>2014</c:v>
                </c:pt>
              </c:numCache>
            </c:numRef>
          </c:cat>
          <c:val>
            <c:numRef>
              <c:f>削減効果額!$B$36:$D$36</c:f>
              <c:numCache>
                <c:formatCode>0.00_);[Red]\(0.00\)</c:formatCode>
                <c:ptCount val="3"/>
                <c:pt idx="0">
                  <c:v>1.9200000000000021</c:v>
                </c:pt>
                <c:pt idx="1">
                  <c:v>1.62</c:v>
                </c:pt>
                <c:pt idx="2">
                  <c:v>0.33000000000000296</c:v>
                </c:pt>
              </c:numCache>
            </c:numRef>
          </c:val>
          <c:extLst xmlns:c16r2="http://schemas.microsoft.com/office/drawing/2015/06/chart">
            <c:ext xmlns:c16="http://schemas.microsoft.com/office/drawing/2014/chart" uri="{C3380CC4-5D6E-409C-BE32-E72D297353CC}">
              <c16:uniqueId val="{00000002-6506-482F-99BC-1387CBCF3150}"/>
            </c:ext>
          </c:extLst>
        </c:ser>
        <c:ser>
          <c:idx val="2"/>
          <c:order val="2"/>
          <c:tx>
            <c:strRef>
              <c:f>削減効果額!$A$37</c:f>
              <c:strCache>
                <c:ptCount val="1"/>
                <c:pt idx="0">
                  <c:v>2012年度からの累計</c:v>
                </c:pt>
              </c:strCache>
            </c:strRef>
          </c:tx>
          <c:spPr>
            <a:noFill/>
            <a:ln>
              <a:noFill/>
            </a:ln>
          </c:spPr>
          <c:invertIfNegative val="0"/>
          <c:dLbls>
            <c:dLbl>
              <c:idx val="0"/>
              <c:layout>
                <c:manualLayout>
                  <c:x val="3.0941981105413524E-3"/>
                  <c:y val="-0.26105862576115885"/>
                </c:manualLayout>
              </c:layout>
              <c:dLblPos val="ctr"/>
              <c:showLegendKey val="0"/>
              <c:showVal val="1"/>
              <c:showCatName val="0"/>
              <c:showSerName val="0"/>
              <c:showPercent val="0"/>
              <c:showBubbleSize val="0"/>
              <c:extLst xmlns:c16r2="http://schemas.microsoft.com/office/drawing/2015/06/chart">
                <c:ext xmlns:c16="http://schemas.microsoft.com/office/drawing/2014/chart" uri="{C3380CC4-5D6E-409C-BE32-E72D297353CC}">
                  <c16:uniqueId val="{00000003-6506-482F-99BC-1387CBCF3150}"/>
                </c:ext>
                <c:ext xmlns:c15="http://schemas.microsoft.com/office/drawing/2012/chart" uri="{CE6537A1-D6FC-4f65-9D91-7224C49458BB}"/>
              </c:extLst>
            </c:dLbl>
            <c:dLbl>
              <c:idx val="1"/>
              <c:layout>
                <c:manualLayout>
                  <c:x val="-1.420236932738468E-2"/>
                  <c:y val="9.1461729120044855E-2"/>
                </c:manualLayout>
              </c:layout>
              <c:dLblPos val="ctr"/>
              <c:showLegendKey val="0"/>
              <c:showVal val="1"/>
              <c:showCatName val="0"/>
              <c:showSerName val="0"/>
              <c:showPercent val="0"/>
              <c:showBubbleSize val="0"/>
              <c:extLst xmlns:c16r2="http://schemas.microsoft.com/office/drawing/2015/06/chart">
                <c:ext xmlns:c16="http://schemas.microsoft.com/office/drawing/2014/chart" uri="{C3380CC4-5D6E-409C-BE32-E72D297353CC}">
                  <c16:uniqueId val="{00000004-6506-482F-99BC-1387CBCF3150}"/>
                </c:ext>
                <c:ext xmlns:c15="http://schemas.microsoft.com/office/drawing/2012/chart" uri="{CE6537A1-D6FC-4f65-9D91-7224C49458BB}"/>
              </c:extLst>
            </c:dLbl>
            <c:dLbl>
              <c:idx val="2"/>
              <c:layout>
                <c:manualLayout>
                  <c:x val="-1.420236932738468E-2"/>
                  <c:y val="9.4967622645103264E-2"/>
                </c:manualLayout>
              </c:layout>
              <c:dLblPos val="ctr"/>
              <c:showLegendKey val="0"/>
              <c:showVal val="1"/>
              <c:showCatName val="0"/>
              <c:showSerName val="0"/>
              <c:showPercent val="0"/>
              <c:showBubbleSize val="0"/>
              <c:extLst xmlns:c16r2="http://schemas.microsoft.com/office/drawing/2015/06/chart">
                <c:ext xmlns:c16="http://schemas.microsoft.com/office/drawing/2014/chart" uri="{C3380CC4-5D6E-409C-BE32-E72D297353CC}">
                  <c16:uniqueId val="{00000005-6506-482F-99BC-1387CBCF3150}"/>
                </c:ext>
                <c:ext xmlns:c15="http://schemas.microsoft.com/office/drawing/2012/chart" uri="{CE6537A1-D6FC-4f65-9D91-7224C49458BB}"/>
              </c:extLst>
            </c:dLbl>
            <c:numFmt formatCode="#,##0.00_);\(#,##0.00\)" sourceLinked="0"/>
            <c:spPr>
              <a:noFill/>
              <a:ln>
                <a:noFill/>
              </a:ln>
              <a:effectLst/>
            </c:spPr>
            <c:txPr>
              <a:bodyPr/>
              <a:lstStyle/>
              <a:p>
                <a:pPr>
                  <a:defRPr sz="1400"/>
                </a:pPr>
                <a:endParaRPr lang="ja-JP"/>
              </a:p>
            </c:txPr>
            <c:dLblPos val="inBase"/>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numRef>
              <c:f>削減効果額!$B$8:$D$8</c:f>
              <c:numCache>
                <c:formatCode>General</c:formatCode>
                <c:ptCount val="3"/>
                <c:pt idx="0">
                  <c:v>2012</c:v>
                </c:pt>
                <c:pt idx="1">
                  <c:v>2013</c:v>
                </c:pt>
                <c:pt idx="2">
                  <c:v>2014</c:v>
                </c:pt>
              </c:numCache>
            </c:numRef>
          </c:cat>
          <c:val>
            <c:numRef>
              <c:f>削減効果額!$B$37:$D$37</c:f>
              <c:numCache>
                <c:formatCode>0.00_);[Red]\(0.00\)</c:formatCode>
                <c:ptCount val="3"/>
                <c:pt idx="0">
                  <c:v>1.9200000000000021</c:v>
                </c:pt>
                <c:pt idx="1">
                  <c:v>3.54</c:v>
                </c:pt>
                <c:pt idx="2">
                  <c:v>3.8699999999999997</c:v>
                </c:pt>
              </c:numCache>
            </c:numRef>
          </c:val>
          <c:extLst xmlns:c16r2="http://schemas.microsoft.com/office/drawing/2015/06/chart">
            <c:ext xmlns:c16="http://schemas.microsoft.com/office/drawing/2014/chart" uri="{C3380CC4-5D6E-409C-BE32-E72D297353CC}">
              <c16:uniqueId val="{00000006-6506-482F-99BC-1387CBCF3150}"/>
            </c:ext>
          </c:extLst>
        </c:ser>
        <c:dLbls>
          <c:showLegendKey val="0"/>
          <c:showVal val="1"/>
          <c:showCatName val="0"/>
          <c:showSerName val="0"/>
          <c:showPercent val="0"/>
          <c:showBubbleSize val="0"/>
        </c:dLbls>
        <c:gapWidth val="130"/>
        <c:overlap val="100"/>
        <c:axId val="157531800"/>
        <c:axId val="157530624"/>
      </c:barChart>
      <c:catAx>
        <c:axId val="157531800"/>
        <c:scaling>
          <c:orientation val="minMax"/>
        </c:scaling>
        <c:delete val="0"/>
        <c:axPos val="b"/>
        <c:title>
          <c:tx>
            <c:rich>
              <a:bodyPr/>
              <a:lstStyle/>
              <a:p>
                <a:pPr>
                  <a:defRPr/>
                </a:pPr>
                <a:r>
                  <a:rPr lang="ja-JP" altLang="en-US" b="0"/>
                  <a:t>（年度）</a:t>
                </a:r>
              </a:p>
            </c:rich>
          </c:tx>
          <c:layout>
            <c:manualLayout>
              <c:xMode val="edge"/>
              <c:yMode val="edge"/>
              <c:x val="0.71779134677043765"/>
              <c:y val="0.91673502243720495"/>
            </c:manualLayout>
          </c:layout>
          <c:overlay val="0"/>
        </c:title>
        <c:numFmt formatCode="General" sourceLinked="1"/>
        <c:majorTickMark val="out"/>
        <c:minorTickMark val="none"/>
        <c:tickLblPos val="nextTo"/>
        <c:crossAx val="157530624"/>
        <c:crosses val="autoZero"/>
        <c:auto val="1"/>
        <c:lblAlgn val="ctr"/>
        <c:lblOffset val="100"/>
        <c:noMultiLvlLbl val="0"/>
      </c:catAx>
      <c:valAx>
        <c:axId val="157530624"/>
        <c:scaling>
          <c:orientation val="minMax"/>
          <c:max val="4"/>
        </c:scaling>
        <c:delete val="0"/>
        <c:axPos val="l"/>
        <c:title>
          <c:tx>
            <c:rich>
              <a:bodyPr rot="0" vert="horz"/>
              <a:lstStyle/>
              <a:p>
                <a:pPr>
                  <a:defRPr b="0"/>
                </a:pPr>
                <a:r>
                  <a:rPr lang="ja-JP" b="0"/>
                  <a:t>（億円）</a:t>
                </a:r>
              </a:p>
            </c:rich>
          </c:tx>
          <c:layout>
            <c:manualLayout>
              <c:xMode val="edge"/>
              <c:yMode val="edge"/>
              <c:x val="1.1234131880083543E-3"/>
              <c:y val="5.3722900518678514E-2"/>
            </c:manualLayout>
          </c:layout>
          <c:overlay val="0"/>
        </c:title>
        <c:numFmt formatCode="#,##0_);\(#,##0\)" sourceLinked="0"/>
        <c:majorTickMark val="out"/>
        <c:minorTickMark val="none"/>
        <c:tickLblPos val="nextTo"/>
        <c:crossAx val="157531800"/>
        <c:crosses val="autoZero"/>
        <c:crossBetween val="between"/>
        <c:majorUnit val="1"/>
      </c:valAx>
      <c:spPr>
        <a:noFill/>
        <a:ln w="25400">
          <a:noFill/>
        </a:ln>
      </c:spPr>
    </c:plotArea>
    <c:legend>
      <c:legendPos val="r"/>
      <c:legendEntry>
        <c:idx val="0"/>
        <c:delete val="1"/>
      </c:legendEntry>
      <c:layout>
        <c:manualLayout>
          <c:xMode val="edge"/>
          <c:yMode val="edge"/>
          <c:x val="0.76832055348148742"/>
          <c:y val="0.40783596796123439"/>
          <c:w val="0.19521880609756961"/>
          <c:h val="0.26033411472209883"/>
        </c:manualLayout>
      </c:layout>
      <c:overlay val="0"/>
    </c:legend>
    <c:plotVisOnly val="1"/>
    <c:dispBlanksAs val="gap"/>
    <c:showDLblsOverMax val="0"/>
  </c:chart>
  <c:spPr>
    <a:noFill/>
    <a:ln>
      <a:noFill/>
    </a:ln>
  </c:spPr>
  <c:externalData r:id="rId1">
    <c:autoUpdate val="0"/>
  </c:externalData>
</c:chartSpace>
</file>

<file path=ppt/charts/chart49.xml><?xml version="1.0" encoding="utf-8"?>
<c:chartSpace xmlns:c="http://schemas.openxmlformats.org/drawingml/2006/chart" xmlns:a="http://schemas.openxmlformats.org/drawingml/2006/main" xmlns:r="http://schemas.openxmlformats.org/officeDocument/2006/relationships">
  <c:date1904 val="0"/>
  <c:lang val="ja-JP"/>
  <c:roundedCorners val="0"/>
  <mc:AlternateContent xmlns:mc="http://schemas.openxmlformats.org/markup-compatibility/2006">
    <mc:Choice xmlns:c14="http://schemas.microsoft.com/office/drawing/2007/8/2/chart" Requires="c14">
      <c14:style val="134"/>
    </mc:Choice>
    <mc:Fallback>
      <c:style val="34"/>
    </mc:Fallback>
  </mc:AlternateContent>
  <c:chart>
    <c:autoTitleDeleted val="0"/>
    <c:plotArea>
      <c:layout>
        <c:manualLayout>
          <c:layoutTarget val="inner"/>
          <c:xMode val="edge"/>
          <c:yMode val="edge"/>
          <c:x val="0.15065673102814223"/>
          <c:y val="0.15372550918332747"/>
          <c:w val="0.51821842833828979"/>
          <c:h val="0.75294114595536776"/>
        </c:manualLayout>
      </c:layout>
      <c:doughnutChart>
        <c:varyColors val="1"/>
        <c:ser>
          <c:idx val="0"/>
          <c:order val="0"/>
          <c:dPt>
            <c:idx val="1"/>
            <c:bubble3D val="0"/>
            <c:spPr>
              <a:solidFill>
                <a:srgbClr val="9BBB59">
                  <a:lumMod val="40000"/>
                  <a:lumOff val="60000"/>
                </a:srgbClr>
              </a:solidFill>
            </c:spPr>
            <c:extLst xmlns:c16r2="http://schemas.microsoft.com/office/drawing/2015/06/chart">
              <c:ext xmlns:c16="http://schemas.microsoft.com/office/drawing/2014/chart" uri="{C3380CC4-5D6E-409C-BE32-E72D297353CC}">
                <c16:uniqueId val="{00000001-310A-43B2-BA0E-C341F7A6C062}"/>
              </c:ext>
            </c:extLst>
          </c:dPt>
          <c:dLbls>
            <c:dLbl>
              <c:idx val="0"/>
              <c:tx>
                <c:rich>
                  <a:bodyPr/>
                  <a:lstStyle/>
                  <a:p>
                    <a:r>
                      <a:rPr lang="en-US" altLang="ja-JP"/>
                      <a:t>62</a:t>
                    </a:r>
                  </a:p>
                </c:rich>
              </c:tx>
              <c:showLegendKey val="0"/>
              <c:showVal val="1"/>
              <c:showCatName val="0"/>
              <c:showSerName val="0"/>
              <c:showPercent val="0"/>
              <c:showBubbleSize val="0"/>
              <c:extLst xmlns:c16r2="http://schemas.microsoft.com/office/drawing/2015/06/chart">
                <c:ext xmlns:c16="http://schemas.microsoft.com/office/drawing/2014/chart" uri="{C3380CC4-5D6E-409C-BE32-E72D297353CC}">
                  <c16:uniqueId val="{00000002-310A-43B2-BA0E-C341F7A6C062}"/>
                </c:ext>
                <c:ext xmlns:c15="http://schemas.microsoft.com/office/drawing/2012/chart" uri="{CE6537A1-D6FC-4f65-9D91-7224C49458BB}"/>
              </c:extLst>
            </c:dLbl>
            <c:dLbl>
              <c:idx val="1"/>
              <c:tx>
                <c:rich>
                  <a:bodyPr/>
                  <a:lstStyle/>
                  <a:p>
                    <a:r>
                      <a:rPr lang="en-US" altLang="ja-JP"/>
                      <a:t>26</a:t>
                    </a:r>
                  </a:p>
                </c:rich>
              </c:tx>
              <c:showLegendKey val="0"/>
              <c:showVal val="1"/>
              <c:showCatName val="0"/>
              <c:showSerName val="0"/>
              <c:showPercent val="0"/>
              <c:showBubbleSize val="0"/>
              <c:extLst xmlns:c16r2="http://schemas.microsoft.com/office/drawing/2015/06/chart">
                <c:ext xmlns:c16="http://schemas.microsoft.com/office/drawing/2014/chart" uri="{C3380CC4-5D6E-409C-BE32-E72D297353CC}">
                  <c16:uniqueId val="{00000001-310A-43B2-BA0E-C341F7A6C062}"/>
                </c:ext>
                <c:ext xmlns:c15="http://schemas.microsoft.com/office/drawing/2012/chart" uri="{CE6537A1-D6FC-4f65-9D91-7224C49458BB}"/>
              </c:extLst>
            </c:dLbl>
            <c:spPr>
              <a:noFill/>
              <a:ln>
                <a:noFill/>
              </a:ln>
              <a:effectLst/>
            </c:spPr>
            <c:txPr>
              <a:bodyPr wrap="square" lIns="38100" tIns="19050" rIns="38100" bIns="19050" anchor="ctr">
                <a:spAutoFit/>
              </a:bodyPr>
              <a:lstStyle/>
              <a:p>
                <a:pPr>
                  <a:defRPr b="1">
                    <a:solidFill>
                      <a:schemeClr val="tx1"/>
                    </a:solidFill>
                  </a:defRPr>
                </a:pPr>
                <a:endParaRPr lang="ja-JP"/>
              </a:p>
            </c:txPr>
            <c:showLegendKey val="0"/>
            <c:showVal val="1"/>
            <c:showCatName val="0"/>
            <c:showSerName val="0"/>
            <c:showPercent val="0"/>
            <c:showBubbleSize val="0"/>
            <c:showLeaderLines val="1"/>
            <c:extLst xmlns:c16r2="http://schemas.microsoft.com/office/drawing/2015/06/chart">
              <c:ext xmlns:c15="http://schemas.microsoft.com/office/drawing/2012/chart" uri="{CE6537A1-D6FC-4f65-9D91-7224C49458BB}"/>
            </c:extLst>
          </c:dLbls>
          <c:cat>
            <c:strRef>
              <c:f>使用料減免!$A$30:$A$31</c:f>
              <c:strCache>
                <c:ptCount val="2"/>
                <c:pt idx="0">
                  <c:v>Ａ</c:v>
                </c:pt>
                <c:pt idx="1">
                  <c:v>Ｂ</c:v>
                </c:pt>
              </c:strCache>
            </c:strRef>
          </c:cat>
          <c:val>
            <c:numRef>
              <c:f>使用料減免!$C$30:$C$31</c:f>
              <c:numCache>
                <c:formatCode>General</c:formatCode>
                <c:ptCount val="2"/>
                <c:pt idx="0">
                  <c:v>61</c:v>
                </c:pt>
                <c:pt idx="1">
                  <c:v>27</c:v>
                </c:pt>
              </c:numCache>
            </c:numRef>
          </c:val>
          <c:extLst xmlns:c16r2="http://schemas.microsoft.com/office/drawing/2015/06/chart">
            <c:ext xmlns:c16="http://schemas.microsoft.com/office/drawing/2014/chart" uri="{C3380CC4-5D6E-409C-BE32-E72D297353CC}">
              <c16:uniqueId val="{00000003-310A-43B2-BA0E-C341F7A6C062}"/>
            </c:ext>
          </c:extLst>
        </c:ser>
        <c:dLbls>
          <c:showLegendKey val="0"/>
          <c:showVal val="1"/>
          <c:showCatName val="0"/>
          <c:showSerName val="0"/>
          <c:showPercent val="0"/>
          <c:showBubbleSize val="0"/>
          <c:showLeaderLines val="1"/>
        </c:dLbls>
        <c:firstSliceAng val="0"/>
        <c:holeSize val="50"/>
      </c:doughnutChart>
    </c:plotArea>
    <c:legend>
      <c:legendPos val="r"/>
      <c:layout>
        <c:manualLayout>
          <c:xMode val="edge"/>
          <c:yMode val="edge"/>
          <c:x val="0.8081961579486846"/>
          <c:y val="0.40072124758020661"/>
          <c:w val="0.12756633883423474"/>
          <c:h val="0.19855750483958667"/>
        </c:manualLayout>
      </c:layout>
      <c:overlay val="0"/>
    </c:legend>
    <c:plotVisOnly val="1"/>
    <c:dispBlanksAs val="gap"/>
    <c:showDLblsOverMax val="0"/>
  </c:chart>
  <c:spPr>
    <a:noFill/>
    <a:ln>
      <a:noFill/>
    </a:ln>
  </c:spPr>
  <c:externalData r:id="rId1">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title>
      <c:tx>
        <c:rich>
          <a:bodyPr/>
          <a:lstStyle/>
          <a:p>
            <a:pPr>
              <a:defRPr sz="1400" b="0">
                <a:solidFill>
                  <a:schemeClr val="tx1"/>
                </a:solidFill>
              </a:defRPr>
            </a:pPr>
            <a:r>
              <a:rPr lang="ja-JP" altLang="en-US" sz="1400" b="0" dirty="0">
                <a:solidFill>
                  <a:schemeClr val="tx1"/>
                </a:solidFill>
              </a:rPr>
              <a:t>水道料金（口径</a:t>
            </a:r>
            <a:r>
              <a:rPr lang="en-US" altLang="ja-JP" sz="1400" b="0" dirty="0">
                <a:solidFill>
                  <a:schemeClr val="tx1"/>
                </a:solidFill>
              </a:rPr>
              <a:t>20mm</a:t>
            </a:r>
            <a:r>
              <a:rPr lang="ja-JP" altLang="en-US" sz="1400" b="0" dirty="0">
                <a:solidFill>
                  <a:schemeClr val="tx1"/>
                </a:solidFill>
              </a:rPr>
              <a:t>）</a:t>
            </a:r>
            <a:endParaRPr lang="en-US" altLang="ja-JP" sz="1400" b="0" dirty="0">
              <a:solidFill>
                <a:schemeClr val="tx1"/>
              </a:solidFill>
            </a:endParaRPr>
          </a:p>
          <a:p>
            <a:pPr>
              <a:defRPr sz="1400" b="0">
                <a:solidFill>
                  <a:schemeClr val="tx1"/>
                </a:solidFill>
              </a:defRPr>
            </a:pPr>
            <a:r>
              <a:rPr lang="ja-JP" altLang="en-US" sz="1400" b="0" dirty="0">
                <a:solidFill>
                  <a:schemeClr val="tx1"/>
                </a:solidFill>
              </a:rPr>
              <a:t>（</a:t>
            </a:r>
            <a:r>
              <a:rPr lang="en-US" altLang="ja-JP" sz="1400" b="0" dirty="0" smtClean="0">
                <a:solidFill>
                  <a:schemeClr val="tx1"/>
                </a:solidFill>
              </a:rPr>
              <a:t>201</a:t>
            </a:r>
            <a:r>
              <a:rPr lang="en-US" altLang="ja-JP" sz="1400" b="0" strike="noStrike" dirty="0" smtClean="0">
                <a:solidFill>
                  <a:schemeClr val="tx1"/>
                </a:solidFill>
              </a:rPr>
              <a:t>6</a:t>
            </a:r>
            <a:r>
              <a:rPr lang="ja-JP" altLang="en-US" sz="1400" b="0" dirty="0" smtClean="0">
                <a:solidFill>
                  <a:schemeClr val="tx1"/>
                </a:solidFill>
              </a:rPr>
              <a:t>年度</a:t>
            </a:r>
            <a:r>
              <a:rPr lang="ja-JP" altLang="en-US" sz="1400" b="0" dirty="0">
                <a:solidFill>
                  <a:schemeClr val="tx1"/>
                </a:solidFill>
              </a:rPr>
              <a:t>末）</a:t>
            </a:r>
            <a:endParaRPr lang="en-US" altLang="ja-JP" sz="1400" b="0" dirty="0">
              <a:solidFill>
                <a:schemeClr val="tx1"/>
              </a:solidFill>
            </a:endParaRPr>
          </a:p>
        </c:rich>
      </c:tx>
      <c:overlay val="0"/>
    </c:title>
    <c:autoTitleDeleted val="0"/>
    <c:plotArea>
      <c:layout>
        <c:manualLayout>
          <c:layoutTarget val="inner"/>
          <c:xMode val="edge"/>
          <c:yMode val="edge"/>
          <c:x val="0.37745075248320131"/>
          <c:y val="0.17950866570381069"/>
          <c:w val="0.51346662740555049"/>
          <c:h val="0.72041356515942656"/>
        </c:manualLayout>
      </c:layout>
      <c:barChart>
        <c:barDir val="bar"/>
        <c:grouping val="clustered"/>
        <c:varyColors val="0"/>
        <c:ser>
          <c:idx val="0"/>
          <c:order val="0"/>
          <c:tx>
            <c:strRef>
              <c:f>Sheet1!$B$1</c:f>
              <c:strCache>
                <c:ptCount val="1"/>
                <c:pt idx="0">
                  <c:v>水道料金(円)</c:v>
                </c:pt>
              </c:strCache>
            </c:strRef>
          </c:tx>
          <c:spPr>
            <a:noFill/>
            <a:ln w="12700">
              <a:solidFill>
                <a:sysClr val="windowText" lastClr="000000"/>
              </a:solidFill>
            </a:ln>
          </c:spPr>
          <c:invertIfNegative val="0"/>
          <c:dPt>
            <c:idx val="5"/>
            <c:invertIfNegative val="0"/>
            <c:bubble3D val="0"/>
            <c:spPr>
              <a:solidFill>
                <a:srgbClr val="1F497D">
                  <a:lumMod val="40000"/>
                  <a:lumOff val="60000"/>
                </a:srgbClr>
              </a:solidFill>
              <a:ln w="12700">
                <a:solidFill>
                  <a:sysClr val="windowText" lastClr="000000"/>
                </a:solidFill>
              </a:ln>
            </c:spPr>
            <c:extLst xmlns:c16r2="http://schemas.microsoft.com/office/drawing/2015/06/chart">
              <c:ext xmlns:c16="http://schemas.microsoft.com/office/drawing/2014/chart" uri="{C3380CC4-5D6E-409C-BE32-E72D297353CC}">
                <c16:uniqueId val="{00000001-21D0-4D80-B3A7-0EEC89FDCC87}"/>
              </c:ext>
            </c:extLst>
          </c:dPt>
          <c:dLbls>
            <c:dLbl>
              <c:idx val="0"/>
              <c:spPr>
                <a:noFill/>
                <a:ln>
                  <a:noFill/>
                </a:ln>
                <a:effectLst/>
              </c:spPr>
              <c:txPr>
                <a:bodyPr/>
                <a:lstStyle/>
                <a:p>
                  <a:pPr>
                    <a:defRPr sz="1247">
                      <a:solidFill>
                        <a:schemeClr val="tx1"/>
                      </a:solidFill>
                    </a:defRPr>
                  </a:pPr>
                  <a:endParaRPr lang="ja-JP"/>
                </a:p>
              </c:txPr>
              <c:dLblPos val="ctr"/>
              <c:showLegendKey val="0"/>
              <c:showVal val="1"/>
              <c:showCatName val="0"/>
              <c:showSerName val="0"/>
              <c:showPercent val="0"/>
              <c:showBubbleSize val="0"/>
            </c:dLbl>
            <c:spPr>
              <a:noFill/>
              <a:ln>
                <a:noFill/>
              </a:ln>
              <a:effectLst/>
            </c:spPr>
            <c:txPr>
              <a:bodyPr/>
              <a:lstStyle/>
              <a:p>
                <a:pPr>
                  <a:defRPr sz="1247"/>
                </a:pPr>
                <a:endParaRPr lang="ja-JP"/>
              </a:p>
            </c:txPr>
            <c:dLblPos val="ct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strRef>
              <c:f>Sheet1!$A$2:$A$7</c:f>
              <c:strCache>
                <c:ptCount val="6"/>
                <c:pt idx="0">
                  <c:v>大阪府域平均</c:v>
                </c:pt>
                <c:pt idx="1">
                  <c:v>類似都市平均</c:v>
                </c:pt>
                <c:pt idx="2">
                  <c:v>⑦東京都</c:v>
                </c:pt>
                <c:pt idx="3">
                  <c:v>③北九州市</c:v>
                </c:pt>
                <c:pt idx="4">
                  <c:v>②川崎市</c:v>
                </c:pt>
                <c:pt idx="5">
                  <c:v>①大阪市</c:v>
                </c:pt>
              </c:strCache>
            </c:strRef>
          </c:cat>
          <c:val>
            <c:numRef>
              <c:f>Sheet1!$B$2:$B$7</c:f>
              <c:numCache>
                <c:formatCode>#,##0_);[Red]\(#,##0\)</c:formatCode>
                <c:ptCount val="6"/>
                <c:pt idx="0">
                  <c:v>2864</c:v>
                </c:pt>
                <c:pt idx="1">
                  <c:v>2875</c:v>
                </c:pt>
                <c:pt idx="2">
                  <c:v>2710</c:v>
                </c:pt>
                <c:pt idx="3">
                  <c:v>2397</c:v>
                </c:pt>
                <c:pt idx="4">
                  <c:v>2278</c:v>
                </c:pt>
                <c:pt idx="5">
                  <c:v>2073</c:v>
                </c:pt>
              </c:numCache>
            </c:numRef>
          </c:val>
          <c:extLst xmlns:c16r2="http://schemas.microsoft.com/office/drawing/2015/06/chart">
            <c:ext xmlns:c16="http://schemas.microsoft.com/office/drawing/2014/chart" uri="{C3380CC4-5D6E-409C-BE32-E72D297353CC}">
              <c16:uniqueId val="{00000002-21D0-4D80-B3A7-0EEC89FDCC87}"/>
            </c:ext>
          </c:extLst>
        </c:ser>
        <c:dLbls>
          <c:showLegendKey val="0"/>
          <c:showVal val="0"/>
          <c:showCatName val="0"/>
          <c:showSerName val="0"/>
          <c:showPercent val="0"/>
          <c:showBubbleSize val="0"/>
        </c:dLbls>
        <c:gapWidth val="71"/>
        <c:axId val="365869448"/>
        <c:axId val="365868664"/>
      </c:barChart>
      <c:catAx>
        <c:axId val="365869448"/>
        <c:scaling>
          <c:orientation val="minMax"/>
        </c:scaling>
        <c:delete val="0"/>
        <c:axPos val="l"/>
        <c:numFmt formatCode="General" sourceLinked="1"/>
        <c:majorTickMark val="out"/>
        <c:minorTickMark val="none"/>
        <c:tickLblPos val="nextTo"/>
        <c:txPr>
          <a:bodyPr/>
          <a:lstStyle/>
          <a:p>
            <a:pPr>
              <a:defRPr sz="1247"/>
            </a:pPr>
            <a:endParaRPr lang="ja-JP"/>
          </a:p>
        </c:txPr>
        <c:crossAx val="365868664"/>
        <c:crosses val="autoZero"/>
        <c:auto val="1"/>
        <c:lblAlgn val="ctr"/>
        <c:lblOffset val="100"/>
        <c:noMultiLvlLbl val="0"/>
      </c:catAx>
      <c:valAx>
        <c:axId val="365868664"/>
        <c:scaling>
          <c:orientation val="minMax"/>
          <c:max val="3500"/>
          <c:min val="0"/>
        </c:scaling>
        <c:delete val="0"/>
        <c:axPos val="b"/>
        <c:majorGridlines/>
        <c:numFmt formatCode="#,##0_);[Red]\(#,##0\)" sourceLinked="1"/>
        <c:majorTickMark val="out"/>
        <c:minorTickMark val="none"/>
        <c:tickLblPos val="nextTo"/>
        <c:txPr>
          <a:bodyPr/>
          <a:lstStyle/>
          <a:p>
            <a:pPr>
              <a:defRPr sz="1247"/>
            </a:pPr>
            <a:endParaRPr lang="ja-JP"/>
          </a:p>
        </c:txPr>
        <c:crossAx val="365869448"/>
        <c:crosses val="autoZero"/>
        <c:crossBetween val="between"/>
      </c:valAx>
      <c:spPr>
        <a:noFill/>
        <a:ln w="25385">
          <a:noFill/>
        </a:ln>
      </c:spPr>
    </c:plotArea>
    <c:plotVisOnly val="1"/>
    <c:dispBlanksAs val="gap"/>
    <c:showDLblsOverMax val="0"/>
  </c:chart>
  <c:txPr>
    <a:bodyPr/>
    <a:lstStyle/>
    <a:p>
      <a:pPr>
        <a:defRPr sz="1403"/>
      </a:pPr>
      <a:endParaRPr lang="ja-JP"/>
    </a:p>
  </c:txPr>
  <c:externalData r:id="rId2">
    <c:autoUpdate val="0"/>
  </c:externalData>
  <c:userShapes r:id="rId3"/>
</c:chartSpace>
</file>

<file path=ppt/charts/chart6.xml><?xml version="1.0" encoding="utf-8"?>
<c:chartSpace xmlns:c="http://schemas.openxmlformats.org/drawingml/2006/chart" xmlns:a="http://schemas.openxmlformats.org/drawingml/2006/main" xmlns:r="http://schemas.openxmlformats.org/officeDocument/2006/relationships">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title>
      <c:tx>
        <c:rich>
          <a:bodyPr/>
          <a:lstStyle/>
          <a:p>
            <a:pPr>
              <a:defRPr sz="1400" b="0">
                <a:solidFill>
                  <a:schemeClr val="tx1"/>
                </a:solidFill>
              </a:defRPr>
            </a:pPr>
            <a:r>
              <a:rPr lang="ja-JP" altLang="en-US" sz="1400" b="0" dirty="0">
                <a:solidFill>
                  <a:schemeClr val="tx1"/>
                </a:solidFill>
              </a:rPr>
              <a:t>給水原価</a:t>
            </a:r>
            <a:endParaRPr lang="en-US" altLang="ja-JP" sz="1400" b="0" dirty="0">
              <a:solidFill>
                <a:schemeClr val="tx1"/>
              </a:solidFill>
            </a:endParaRPr>
          </a:p>
          <a:p>
            <a:pPr>
              <a:defRPr sz="1400" b="0">
                <a:solidFill>
                  <a:schemeClr val="tx1"/>
                </a:solidFill>
              </a:defRPr>
            </a:pPr>
            <a:r>
              <a:rPr lang="ja-JP" altLang="en-US" sz="1400" b="0" dirty="0" smtClean="0">
                <a:solidFill>
                  <a:schemeClr val="tx1"/>
                </a:solidFill>
              </a:rPr>
              <a:t>（</a:t>
            </a:r>
            <a:r>
              <a:rPr lang="en-US" altLang="ja-JP" sz="1400" b="0" dirty="0" smtClean="0">
                <a:solidFill>
                  <a:schemeClr val="tx1"/>
                </a:solidFill>
              </a:rPr>
              <a:t>2016</a:t>
            </a:r>
            <a:r>
              <a:rPr lang="ja-JP" altLang="en-US" sz="1400" b="0" dirty="0" smtClean="0">
                <a:solidFill>
                  <a:schemeClr val="tx1"/>
                </a:solidFill>
              </a:rPr>
              <a:t>年度</a:t>
            </a:r>
            <a:r>
              <a:rPr lang="ja-JP" altLang="en-US" sz="1400" b="0" dirty="0">
                <a:solidFill>
                  <a:schemeClr val="tx1"/>
                </a:solidFill>
              </a:rPr>
              <a:t>末）</a:t>
            </a:r>
            <a:endParaRPr lang="en-US" altLang="ja-JP" sz="1400" b="0" dirty="0">
              <a:solidFill>
                <a:schemeClr val="tx1"/>
              </a:solidFill>
            </a:endParaRPr>
          </a:p>
        </c:rich>
      </c:tx>
      <c:layout>
        <c:manualLayout>
          <c:xMode val="edge"/>
          <c:yMode val="edge"/>
          <c:x val="0.39166525689806941"/>
          <c:y val="2.3529147050974263E-2"/>
        </c:manualLayout>
      </c:layout>
      <c:overlay val="0"/>
    </c:title>
    <c:autoTitleDeleted val="0"/>
    <c:plotArea>
      <c:layout/>
      <c:barChart>
        <c:barDir val="bar"/>
        <c:grouping val="stacked"/>
        <c:varyColors val="0"/>
        <c:ser>
          <c:idx val="0"/>
          <c:order val="0"/>
          <c:tx>
            <c:strRef>
              <c:f>Sheet1!$B$1</c:f>
              <c:strCache>
                <c:ptCount val="1"/>
                <c:pt idx="0">
                  <c:v>人件費</c:v>
                </c:pt>
              </c:strCache>
            </c:strRef>
          </c:tx>
          <c:spPr>
            <a:solidFill>
              <a:sysClr val="window" lastClr="FFFFFF"/>
            </a:solidFill>
            <a:ln w="12700">
              <a:solidFill>
                <a:sysClr val="windowText" lastClr="000000"/>
              </a:solidFill>
            </a:ln>
          </c:spPr>
          <c:invertIfNegative val="0"/>
          <c:dLbls>
            <c:spPr>
              <a:noFill/>
              <a:ln>
                <a:noFill/>
              </a:ln>
              <a:effectLst/>
            </c:sp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strRef>
              <c:f>Sheet1!$A$2:$A$6</c:f>
              <c:strCache>
                <c:ptCount val="5"/>
                <c:pt idx="0">
                  <c:v>類似都市平均</c:v>
                </c:pt>
                <c:pt idx="1">
                  <c:v>⑫東京都</c:v>
                </c:pt>
                <c:pt idx="2">
                  <c:v>③京都市</c:v>
                </c:pt>
                <c:pt idx="3">
                  <c:v>②広島市</c:v>
                </c:pt>
                <c:pt idx="4">
                  <c:v>①大阪市</c:v>
                </c:pt>
              </c:strCache>
            </c:strRef>
          </c:cat>
          <c:val>
            <c:numRef>
              <c:f>Sheet1!$B$2:$B$6</c:f>
              <c:numCache>
                <c:formatCode>#,##0_);[Red]\(#,##0\)</c:formatCode>
                <c:ptCount val="5"/>
                <c:pt idx="0">
                  <c:v>28.23</c:v>
                </c:pt>
                <c:pt idx="1">
                  <c:v>19.09</c:v>
                </c:pt>
                <c:pt idx="2">
                  <c:v>31.8</c:v>
                </c:pt>
                <c:pt idx="3">
                  <c:v>33.53</c:v>
                </c:pt>
                <c:pt idx="4">
                  <c:v>32.97</c:v>
                </c:pt>
              </c:numCache>
            </c:numRef>
          </c:val>
          <c:extLst xmlns:c16r2="http://schemas.microsoft.com/office/drawing/2015/06/chart">
            <c:ext xmlns:c16="http://schemas.microsoft.com/office/drawing/2014/chart" uri="{C3380CC4-5D6E-409C-BE32-E72D297353CC}">
              <c16:uniqueId val="{00000000-00E6-4229-8D47-807414E9A05E}"/>
            </c:ext>
          </c:extLst>
        </c:ser>
        <c:ser>
          <c:idx val="1"/>
          <c:order val="1"/>
          <c:tx>
            <c:strRef>
              <c:f>Sheet1!$C$1</c:f>
              <c:strCache>
                <c:ptCount val="1"/>
                <c:pt idx="0">
                  <c:v>資本費</c:v>
                </c:pt>
              </c:strCache>
            </c:strRef>
          </c:tx>
          <c:spPr>
            <a:solidFill>
              <a:srgbClr val="1F497D">
                <a:lumMod val="40000"/>
                <a:lumOff val="60000"/>
              </a:srgbClr>
            </a:solidFill>
            <a:ln w="12700">
              <a:solidFill>
                <a:sysClr val="windowText" lastClr="000000"/>
              </a:solidFill>
            </a:ln>
          </c:spPr>
          <c:invertIfNegative val="0"/>
          <c:dLbls>
            <c:spPr>
              <a:noFill/>
              <a:ln>
                <a:noFill/>
              </a:ln>
              <a:effectLst/>
            </c:sp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strRef>
              <c:f>Sheet1!$A$2:$A$6</c:f>
              <c:strCache>
                <c:ptCount val="5"/>
                <c:pt idx="0">
                  <c:v>類似都市平均</c:v>
                </c:pt>
                <c:pt idx="1">
                  <c:v>⑫東京都</c:v>
                </c:pt>
                <c:pt idx="2">
                  <c:v>③京都市</c:v>
                </c:pt>
                <c:pt idx="3">
                  <c:v>②広島市</c:v>
                </c:pt>
                <c:pt idx="4">
                  <c:v>①大阪市</c:v>
                </c:pt>
              </c:strCache>
            </c:strRef>
          </c:cat>
          <c:val>
            <c:numRef>
              <c:f>Sheet1!$C$2:$C$6</c:f>
              <c:numCache>
                <c:formatCode>0_ </c:formatCode>
                <c:ptCount val="5"/>
                <c:pt idx="0">
                  <c:v>71.14</c:v>
                </c:pt>
                <c:pt idx="1">
                  <c:v>46.48</c:v>
                </c:pt>
                <c:pt idx="2">
                  <c:v>68.709999999999994</c:v>
                </c:pt>
                <c:pt idx="3">
                  <c:v>69.099999999999994</c:v>
                </c:pt>
                <c:pt idx="4">
                  <c:v>49.74</c:v>
                </c:pt>
              </c:numCache>
            </c:numRef>
          </c:val>
          <c:extLst xmlns:c16r2="http://schemas.microsoft.com/office/drawing/2015/06/chart">
            <c:ext xmlns:c16="http://schemas.microsoft.com/office/drawing/2014/chart" uri="{C3380CC4-5D6E-409C-BE32-E72D297353CC}">
              <c16:uniqueId val="{00000001-00E6-4229-8D47-807414E9A05E}"/>
            </c:ext>
          </c:extLst>
        </c:ser>
        <c:ser>
          <c:idx val="2"/>
          <c:order val="2"/>
          <c:tx>
            <c:strRef>
              <c:f>Sheet1!$D$1</c:f>
              <c:strCache>
                <c:ptCount val="1"/>
                <c:pt idx="0">
                  <c:v>修繕費</c:v>
                </c:pt>
              </c:strCache>
            </c:strRef>
          </c:tx>
          <c:spPr>
            <a:solidFill>
              <a:srgbClr val="4F81BD">
                <a:lumMod val="20000"/>
                <a:lumOff val="80000"/>
              </a:srgbClr>
            </a:solidFill>
            <a:ln w="12700">
              <a:solidFill>
                <a:sysClr val="windowText" lastClr="000000"/>
              </a:solidFill>
            </a:ln>
          </c:spPr>
          <c:invertIfNegative val="0"/>
          <c:dLbls>
            <c:spPr>
              <a:noFill/>
              <a:ln>
                <a:noFill/>
              </a:ln>
              <a:effectLst/>
            </c:sp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strRef>
              <c:f>Sheet1!$A$2:$A$6</c:f>
              <c:strCache>
                <c:ptCount val="5"/>
                <c:pt idx="0">
                  <c:v>類似都市平均</c:v>
                </c:pt>
                <c:pt idx="1">
                  <c:v>⑫東京都</c:v>
                </c:pt>
                <c:pt idx="2">
                  <c:v>③京都市</c:v>
                </c:pt>
                <c:pt idx="3">
                  <c:v>②広島市</c:v>
                </c:pt>
                <c:pt idx="4">
                  <c:v>①大阪市</c:v>
                </c:pt>
              </c:strCache>
            </c:strRef>
          </c:cat>
          <c:val>
            <c:numRef>
              <c:f>Sheet1!$D$2:$D$6</c:f>
              <c:numCache>
                <c:formatCode>0_ </c:formatCode>
                <c:ptCount val="5"/>
                <c:pt idx="0">
                  <c:v>15.91</c:v>
                </c:pt>
                <c:pt idx="1">
                  <c:v>70.17</c:v>
                </c:pt>
                <c:pt idx="2">
                  <c:v>9.5500000000000007</c:v>
                </c:pt>
                <c:pt idx="3">
                  <c:v>4.8499999999999996</c:v>
                </c:pt>
                <c:pt idx="4">
                  <c:v>7.32</c:v>
                </c:pt>
              </c:numCache>
            </c:numRef>
          </c:val>
          <c:extLst xmlns:c16r2="http://schemas.microsoft.com/office/drawing/2015/06/chart">
            <c:ext xmlns:c16="http://schemas.microsoft.com/office/drawing/2014/chart" uri="{C3380CC4-5D6E-409C-BE32-E72D297353CC}">
              <c16:uniqueId val="{00000002-00E6-4229-8D47-807414E9A05E}"/>
            </c:ext>
          </c:extLst>
        </c:ser>
        <c:ser>
          <c:idx val="3"/>
          <c:order val="3"/>
          <c:tx>
            <c:strRef>
              <c:f>Sheet1!$E$1</c:f>
              <c:strCache>
                <c:ptCount val="1"/>
                <c:pt idx="0">
                  <c:v>その他</c:v>
                </c:pt>
              </c:strCache>
            </c:strRef>
          </c:tx>
          <c:spPr>
            <a:solidFill>
              <a:srgbClr val="1F497D">
                <a:lumMod val="60000"/>
                <a:lumOff val="40000"/>
              </a:srgbClr>
            </a:solidFill>
            <a:ln w="12700">
              <a:solidFill>
                <a:sysClr val="windowText" lastClr="000000"/>
              </a:solidFill>
            </a:ln>
          </c:spPr>
          <c:invertIfNegative val="0"/>
          <c:dLbls>
            <c:spPr>
              <a:noFill/>
              <a:ln>
                <a:noFill/>
              </a:ln>
              <a:effectLst/>
            </c:sp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strRef>
              <c:f>Sheet1!$A$2:$A$6</c:f>
              <c:strCache>
                <c:ptCount val="5"/>
                <c:pt idx="0">
                  <c:v>類似都市平均</c:v>
                </c:pt>
                <c:pt idx="1">
                  <c:v>⑫東京都</c:v>
                </c:pt>
                <c:pt idx="2">
                  <c:v>③京都市</c:v>
                </c:pt>
                <c:pt idx="3">
                  <c:v>②広島市</c:v>
                </c:pt>
                <c:pt idx="4">
                  <c:v>①大阪市</c:v>
                </c:pt>
              </c:strCache>
            </c:strRef>
          </c:cat>
          <c:val>
            <c:numRef>
              <c:f>Sheet1!$E$2:$E$6</c:f>
              <c:numCache>
                <c:formatCode>0_ </c:formatCode>
                <c:ptCount val="5"/>
                <c:pt idx="0">
                  <c:v>54</c:v>
                </c:pt>
                <c:pt idx="1">
                  <c:v>63.53</c:v>
                </c:pt>
                <c:pt idx="2">
                  <c:v>35</c:v>
                </c:pt>
                <c:pt idx="3">
                  <c:v>37.400000000000006</c:v>
                </c:pt>
                <c:pt idx="4">
                  <c:v>41.34</c:v>
                </c:pt>
              </c:numCache>
            </c:numRef>
          </c:val>
          <c:extLst xmlns:c16r2="http://schemas.microsoft.com/office/drawing/2015/06/chart">
            <c:ext xmlns:c16="http://schemas.microsoft.com/office/drawing/2014/chart" uri="{C3380CC4-5D6E-409C-BE32-E72D297353CC}">
              <c16:uniqueId val="{00000003-00E6-4229-8D47-807414E9A05E}"/>
            </c:ext>
          </c:extLst>
        </c:ser>
        <c:ser>
          <c:idx val="4"/>
          <c:order val="4"/>
          <c:tx>
            <c:strRef>
              <c:f>Sheet1!$F$1</c:f>
              <c:strCache>
                <c:ptCount val="1"/>
                <c:pt idx="0">
                  <c:v>合計</c:v>
                </c:pt>
              </c:strCache>
            </c:strRef>
          </c:tx>
          <c:spPr>
            <a:noFill/>
          </c:spPr>
          <c:invertIfNegative val="0"/>
          <c:dLbls>
            <c:numFmt formatCode="0_ &quot;円/㎥&quot;" sourceLinked="0"/>
            <c:spPr>
              <a:noFill/>
              <a:ln>
                <a:noFill/>
              </a:ln>
              <a:effectLst/>
            </c:spPr>
            <c:dLblPos val="inBase"/>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strRef>
              <c:f>Sheet1!$A$2:$A$6</c:f>
              <c:strCache>
                <c:ptCount val="5"/>
                <c:pt idx="0">
                  <c:v>類似都市平均</c:v>
                </c:pt>
                <c:pt idx="1">
                  <c:v>⑫東京都</c:v>
                </c:pt>
                <c:pt idx="2">
                  <c:v>③京都市</c:v>
                </c:pt>
                <c:pt idx="3">
                  <c:v>②広島市</c:v>
                </c:pt>
                <c:pt idx="4">
                  <c:v>①大阪市</c:v>
                </c:pt>
              </c:strCache>
            </c:strRef>
          </c:cat>
          <c:val>
            <c:numRef>
              <c:f>Sheet1!$F$2:$F$6</c:f>
              <c:numCache>
                <c:formatCode>0_ </c:formatCode>
                <c:ptCount val="5"/>
                <c:pt idx="0">
                  <c:v>168.5</c:v>
                </c:pt>
                <c:pt idx="1">
                  <c:v>199.27</c:v>
                </c:pt>
                <c:pt idx="2">
                  <c:v>146.09</c:v>
                </c:pt>
                <c:pt idx="3">
                  <c:v>144.88</c:v>
                </c:pt>
                <c:pt idx="4">
                  <c:v>131.37</c:v>
                </c:pt>
              </c:numCache>
            </c:numRef>
          </c:val>
          <c:extLst xmlns:c16r2="http://schemas.microsoft.com/office/drawing/2015/06/chart">
            <c:ext xmlns:c16="http://schemas.microsoft.com/office/drawing/2014/chart" uri="{C3380CC4-5D6E-409C-BE32-E72D297353CC}">
              <c16:uniqueId val="{00000004-00E6-4229-8D47-807414E9A05E}"/>
            </c:ext>
          </c:extLst>
        </c:ser>
        <c:dLbls>
          <c:showLegendKey val="0"/>
          <c:showVal val="1"/>
          <c:showCatName val="0"/>
          <c:showSerName val="0"/>
          <c:showPercent val="0"/>
          <c:showBubbleSize val="0"/>
        </c:dLbls>
        <c:gapWidth val="72"/>
        <c:overlap val="100"/>
        <c:axId val="365867488"/>
        <c:axId val="365867096"/>
      </c:barChart>
      <c:catAx>
        <c:axId val="365867488"/>
        <c:scaling>
          <c:orientation val="minMax"/>
        </c:scaling>
        <c:delete val="0"/>
        <c:axPos val="l"/>
        <c:numFmt formatCode="General" sourceLinked="1"/>
        <c:majorTickMark val="none"/>
        <c:minorTickMark val="none"/>
        <c:tickLblPos val="nextTo"/>
        <c:txPr>
          <a:bodyPr/>
          <a:lstStyle/>
          <a:p>
            <a:pPr>
              <a:defRPr sz="1247"/>
            </a:pPr>
            <a:endParaRPr lang="ja-JP"/>
          </a:p>
        </c:txPr>
        <c:crossAx val="365867096"/>
        <c:crosses val="autoZero"/>
        <c:auto val="1"/>
        <c:lblAlgn val="ctr"/>
        <c:lblOffset val="100"/>
        <c:noMultiLvlLbl val="0"/>
      </c:catAx>
      <c:valAx>
        <c:axId val="365867096"/>
        <c:scaling>
          <c:orientation val="minMax"/>
          <c:max val="250"/>
          <c:min val="0"/>
        </c:scaling>
        <c:delete val="0"/>
        <c:axPos val="b"/>
        <c:numFmt formatCode="#,##0_);[Red]\(#,##0\)" sourceLinked="1"/>
        <c:majorTickMark val="out"/>
        <c:minorTickMark val="none"/>
        <c:tickLblPos val="nextTo"/>
        <c:txPr>
          <a:bodyPr/>
          <a:lstStyle/>
          <a:p>
            <a:pPr>
              <a:defRPr sz="1247"/>
            </a:pPr>
            <a:endParaRPr lang="ja-JP"/>
          </a:p>
        </c:txPr>
        <c:crossAx val="365867488"/>
        <c:crosses val="autoZero"/>
        <c:crossBetween val="between"/>
      </c:valAx>
      <c:spPr>
        <a:noFill/>
        <a:ln w="25385">
          <a:noFill/>
        </a:ln>
      </c:spPr>
    </c:plotArea>
    <c:legend>
      <c:legendPos val="t"/>
      <c:legendEntry>
        <c:idx val="4"/>
        <c:delete val="1"/>
      </c:legendEntry>
      <c:layout>
        <c:manualLayout>
          <c:xMode val="edge"/>
          <c:yMode val="edge"/>
          <c:x val="0.20952912773076957"/>
          <c:y val="0.16625851753344204"/>
          <c:w val="0.68183344707059657"/>
          <c:h val="7.2983610795381806E-2"/>
        </c:manualLayout>
      </c:layout>
      <c:overlay val="0"/>
      <c:txPr>
        <a:bodyPr/>
        <a:lstStyle/>
        <a:p>
          <a:pPr>
            <a:defRPr sz="1100"/>
          </a:pPr>
          <a:endParaRPr lang="ja-JP"/>
        </a:p>
      </c:txPr>
    </c:legend>
    <c:plotVisOnly val="1"/>
    <c:dispBlanksAs val="gap"/>
    <c:showDLblsOverMax val="0"/>
  </c:chart>
  <c:txPr>
    <a:bodyPr/>
    <a:lstStyle/>
    <a:p>
      <a:pPr>
        <a:defRPr sz="1403"/>
      </a:pPr>
      <a:endParaRPr lang="ja-JP"/>
    </a:p>
  </c:txPr>
  <c:externalData r:id="rId2">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c:date1904 val="0"/>
  <c:lang val="ja-JP"/>
  <c:roundedCorners val="0"/>
  <mc:AlternateContent xmlns:mc="http://schemas.openxmlformats.org/markup-compatibility/2006">
    <mc:Choice xmlns:c14="http://schemas.microsoft.com/office/drawing/2007/8/2/chart" Requires="c14">
      <c14:style val="101"/>
    </mc:Choice>
    <mc:Fallback>
      <c:style val="1"/>
    </mc:Fallback>
  </mc:AlternateContent>
  <c:chart>
    <c:autoTitleDeleted val="1"/>
    <c:plotArea>
      <c:layout>
        <c:manualLayout>
          <c:layoutTarget val="inner"/>
          <c:xMode val="edge"/>
          <c:yMode val="edge"/>
          <c:x val="0.12224523238109984"/>
          <c:y val="3.5886754208743925E-2"/>
          <c:w val="0.85148142371645319"/>
          <c:h val="0.8120278477262628"/>
        </c:manualLayout>
      </c:layout>
      <c:barChart>
        <c:barDir val="col"/>
        <c:grouping val="stacked"/>
        <c:varyColors val="0"/>
        <c:ser>
          <c:idx val="0"/>
          <c:order val="0"/>
          <c:tx>
            <c:strRef>
              <c:f>職員数推移データ!$A$3</c:f>
              <c:strCache>
                <c:ptCount val="1"/>
                <c:pt idx="0">
                  <c:v>事務職</c:v>
                </c:pt>
              </c:strCache>
            </c:strRef>
          </c:tx>
          <c:spPr>
            <a:solidFill>
              <a:schemeClr val="bg1"/>
            </a:solidFill>
            <a:ln>
              <a:solidFill>
                <a:schemeClr val="tx1"/>
              </a:solidFill>
            </a:ln>
          </c:spPr>
          <c:invertIfNegative val="0"/>
          <c:dLbls>
            <c:dLbl>
              <c:idx val="0"/>
              <c:showLegendKey val="0"/>
              <c:showVal val="1"/>
              <c:showCatName val="0"/>
              <c:showSerName val="0"/>
              <c:showPercent val="0"/>
              <c:showBubbleSize val="0"/>
              <c:extLst xmlns:c16r2="http://schemas.microsoft.com/office/drawing/2015/06/chart">
                <c:ext xmlns:c16="http://schemas.microsoft.com/office/drawing/2014/chart" uri="{C3380CC4-5D6E-409C-BE32-E72D297353CC}">
                  <c16:uniqueId val="{00000000-415A-42C5-8728-ED46FC17EA56}"/>
                </c:ext>
                <c:ext xmlns:c15="http://schemas.microsoft.com/office/drawing/2012/chart" uri="{CE6537A1-D6FC-4f65-9D91-7224C49458BB}"/>
              </c:extLst>
            </c:dLbl>
            <c:dLbl>
              <c:idx val="7"/>
              <c:dLblPos val="ctr"/>
              <c:showLegendKey val="0"/>
              <c:showVal val="1"/>
              <c:showCatName val="0"/>
              <c:showSerName val="0"/>
              <c:showPercent val="0"/>
              <c:showBubbleSize val="0"/>
              <c:extLst xmlns:c16r2="http://schemas.microsoft.com/office/drawing/2015/06/chart">
                <c:ext xmlns:c16="http://schemas.microsoft.com/office/drawing/2014/chart" uri="{C3380CC4-5D6E-409C-BE32-E72D297353CC}">
                  <c16:uniqueId val="{00000001-415A-42C5-8728-ED46FC17EA56}"/>
                </c:ext>
                <c:ext xmlns:c15="http://schemas.microsoft.com/office/drawing/2012/chart" uri="{CE6537A1-D6FC-4f65-9D91-7224C49458BB}"/>
              </c:extLst>
            </c:dLbl>
            <c:dLbl>
              <c:idx val="11"/>
              <c:showLegendKey val="0"/>
              <c:showVal val="1"/>
              <c:showCatName val="0"/>
              <c:showSerName val="0"/>
              <c:showPercent val="0"/>
              <c:showBubbleSize val="0"/>
              <c:extLst>
                <c:ext xmlns:c15="http://schemas.microsoft.com/office/drawing/2012/chart" uri="{CE6537A1-D6FC-4f65-9D91-7224C49458BB}"/>
              </c:extLst>
            </c:dLbl>
            <c:spPr>
              <a:solidFill>
                <a:schemeClr val="bg1"/>
              </a:solidFill>
            </c:spPr>
            <c:showLegendKey val="0"/>
            <c:showVal val="0"/>
            <c:showCatName val="0"/>
            <c:showSerName val="0"/>
            <c:showPercent val="0"/>
            <c:showBubbleSize val="0"/>
            <c:extLst xmlns:c16r2="http://schemas.microsoft.com/office/drawing/2015/06/chart">
              <c:ext xmlns:c15="http://schemas.microsoft.com/office/drawing/2012/chart" uri="{CE6537A1-D6FC-4f65-9D91-7224C49458BB}">
                <c15:showLeaderLines val="1"/>
              </c:ext>
            </c:extLst>
          </c:dLbls>
          <c:cat>
            <c:numRef>
              <c:f>職員数推移データ!$B$2:$M$2</c:f>
              <c:numCache>
                <c:formatCode>General</c:formatCode>
                <c:ptCount val="12"/>
                <c:pt idx="0">
                  <c:v>2005</c:v>
                </c:pt>
                <c:pt idx="1">
                  <c:v>2006</c:v>
                </c:pt>
                <c:pt idx="2">
                  <c:v>2007</c:v>
                </c:pt>
                <c:pt idx="3">
                  <c:v>2008</c:v>
                </c:pt>
                <c:pt idx="4">
                  <c:v>2009</c:v>
                </c:pt>
                <c:pt idx="5">
                  <c:v>2010</c:v>
                </c:pt>
                <c:pt idx="6">
                  <c:v>2011</c:v>
                </c:pt>
                <c:pt idx="7">
                  <c:v>2012</c:v>
                </c:pt>
                <c:pt idx="8">
                  <c:v>2013</c:v>
                </c:pt>
                <c:pt idx="9">
                  <c:v>2014</c:v>
                </c:pt>
                <c:pt idx="10">
                  <c:v>2015</c:v>
                </c:pt>
                <c:pt idx="11">
                  <c:v>2016</c:v>
                </c:pt>
              </c:numCache>
            </c:numRef>
          </c:cat>
          <c:val>
            <c:numRef>
              <c:f>職員数推移データ!$B$3:$M$3</c:f>
              <c:numCache>
                <c:formatCode>General</c:formatCode>
                <c:ptCount val="12"/>
                <c:pt idx="0">
                  <c:v>743</c:v>
                </c:pt>
                <c:pt idx="1">
                  <c:v>727</c:v>
                </c:pt>
                <c:pt idx="2">
                  <c:v>677</c:v>
                </c:pt>
                <c:pt idx="3">
                  <c:v>658</c:v>
                </c:pt>
                <c:pt idx="4">
                  <c:v>637</c:v>
                </c:pt>
                <c:pt idx="5">
                  <c:v>627</c:v>
                </c:pt>
                <c:pt idx="6">
                  <c:v>613</c:v>
                </c:pt>
                <c:pt idx="7">
                  <c:v>583</c:v>
                </c:pt>
                <c:pt idx="8">
                  <c:v>549</c:v>
                </c:pt>
                <c:pt idx="9">
                  <c:v>534</c:v>
                </c:pt>
                <c:pt idx="10">
                  <c:v>524</c:v>
                </c:pt>
                <c:pt idx="11">
                  <c:v>498</c:v>
                </c:pt>
              </c:numCache>
            </c:numRef>
          </c:val>
          <c:extLst xmlns:c16r2="http://schemas.microsoft.com/office/drawing/2015/06/chart">
            <c:ext xmlns:c16="http://schemas.microsoft.com/office/drawing/2014/chart" uri="{C3380CC4-5D6E-409C-BE32-E72D297353CC}">
              <c16:uniqueId val="{00000003-415A-42C5-8728-ED46FC17EA56}"/>
            </c:ext>
          </c:extLst>
        </c:ser>
        <c:ser>
          <c:idx val="1"/>
          <c:order val="1"/>
          <c:tx>
            <c:strRef>
              <c:f>職員数推移データ!$A$4</c:f>
              <c:strCache>
                <c:ptCount val="1"/>
                <c:pt idx="0">
                  <c:v>技術職</c:v>
                </c:pt>
              </c:strCache>
            </c:strRef>
          </c:tx>
          <c:spPr>
            <a:solidFill>
              <a:schemeClr val="tx2">
                <a:lumMod val="20000"/>
                <a:lumOff val="80000"/>
              </a:schemeClr>
            </a:solidFill>
            <a:ln>
              <a:solidFill>
                <a:prstClr val="black"/>
              </a:solidFill>
            </a:ln>
          </c:spPr>
          <c:invertIfNegative val="0"/>
          <c:dLbls>
            <c:dLbl>
              <c:idx val="0"/>
              <c:showLegendKey val="0"/>
              <c:showVal val="1"/>
              <c:showCatName val="0"/>
              <c:showSerName val="0"/>
              <c:showPercent val="0"/>
              <c:showBubbleSize val="0"/>
              <c:extLst xmlns:c16r2="http://schemas.microsoft.com/office/drawing/2015/06/chart">
                <c:ext xmlns:c16="http://schemas.microsoft.com/office/drawing/2014/chart" uri="{C3380CC4-5D6E-409C-BE32-E72D297353CC}">
                  <c16:uniqueId val="{00000004-415A-42C5-8728-ED46FC17EA56}"/>
                </c:ext>
                <c:ext xmlns:c15="http://schemas.microsoft.com/office/drawing/2012/chart" uri="{CE6537A1-D6FC-4f65-9D91-7224C49458BB}"/>
              </c:extLst>
            </c:dLbl>
            <c:dLbl>
              <c:idx val="7"/>
              <c:dLblPos val="ctr"/>
              <c:showLegendKey val="0"/>
              <c:showVal val="1"/>
              <c:showCatName val="0"/>
              <c:showSerName val="0"/>
              <c:showPercent val="0"/>
              <c:showBubbleSize val="0"/>
              <c:extLst xmlns:c16r2="http://schemas.microsoft.com/office/drawing/2015/06/chart">
                <c:ext xmlns:c16="http://schemas.microsoft.com/office/drawing/2014/chart" uri="{C3380CC4-5D6E-409C-BE32-E72D297353CC}">
                  <c16:uniqueId val="{00000005-415A-42C5-8728-ED46FC17EA56}"/>
                </c:ext>
                <c:ext xmlns:c15="http://schemas.microsoft.com/office/drawing/2012/chart" uri="{CE6537A1-D6FC-4f65-9D91-7224C49458BB}"/>
              </c:extLst>
            </c:dLbl>
            <c:dLbl>
              <c:idx val="11"/>
              <c:showLegendKey val="0"/>
              <c:showVal val="1"/>
              <c:showCatName val="0"/>
              <c:showSerName val="0"/>
              <c:showPercent val="0"/>
              <c:showBubbleSize val="0"/>
              <c:extLst>
                <c:ext xmlns:c15="http://schemas.microsoft.com/office/drawing/2012/chart" uri="{CE6537A1-D6FC-4f65-9D91-7224C49458BB}"/>
              </c:extLst>
            </c:dLbl>
            <c:spPr>
              <a:solidFill>
                <a:schemeClr val="bg1"/>
              </a:solidFill>
            </c:spPr>
            <c:showLegendKey val="0"/>
            <c:showVal val="0"/>
            <c:showCatName val="0"/>
            <c:showSerName val="0"/>
            <c:showPercent val="0"/>
            <c:showBubbleSize val="0"/>
            <c:extLst xmlns:c16r2="http://schemas.microsoft.com/office/drawing/2015/06/chart">
              <c:ext xmlns:c15="http://schemas.microsoft.com/office/drawing/2012/chart" uri="{CE6537A1-D6FC-4f65-9D91-7224C49458BB}">
                <c15:showLeaderLines val="1"/>
              </c:ext>
            </c:extLst>
          </c:dLbls>
          <c:cat>
            <c:numRef>
              <c:f>職員数推移データ!$B$2:$M$2</c:f>
              <c:numCache>
                <c:formatCode>General</c:formatCode>
                <c:ptCount val="12"/>
                <c:pt idx="0">
                  <c:v>2005</c:v>
                </c:pt>
                <c:pt idx="1">
                  <c:v>2006</c:v>
                </c:pt>
                <c:pt idx="2">
                  <c:v>2007</c:v>
                </c:pt>
                <c:pt idx="3">
                  <c:v>2008</c:v>
                </c:pt>
                <c:pt idx="4">
                  <c:v>2009</c:v>
                </c:pt>
                <c:pt idx="5">
                  <c:v>2010</c:v>
                </c:pt>
                <c:pt idx="6">
                  <c:v>2011</c:v>
                </c:pt>
                <c:pt idx="7">
                  <c:v>2012</c:v>
                </c:pt>
                <c:pt idx="8">
                  <c:v>2013</c:v>
                </c:pt>
                <c:pt idx="9">
                  <c:v>2014</c:v>
                </c:pt>
                <c:pt idx="10">
                  <c:v>2015</c:v>
                </c:pt>
                <c:pt idx="11">
                  <c:v>2016</c:v>
                </c:pt>
              </c:numCache>
            </c:numRef>
          </c:cat>
          <c:val>
            <c:numRef>
              <c:f>職員数推移データ!$B$4:$M$4</c:f>
              <c:numCache>
                <c:formatCode>General</c:formatCode>
                <c:ptCount val="12"/>
                <c:pt idx="0">
                  <c:v>481</c:v>
                </c:pt>
                <c:pt idx="1">
                  <c:v>470</c:v>
                </c:pt>
                <c:pt idx="2">
                  <c:v>453</c:v>
                </c:pt>
                <c:pt idx="3">
                  <c:v>440</c:v>
                </c:pt>
                <c:pt idx="4">
                  <c:v>431</c:v>
                </c:pt>
                <c:pt idx="5">
                  <c:v>429</c:v>
                </c:pt>
                <c:pt idx="6">
                  <c:v>425</c:v>
                </c:pt>
                <c:pt idx="7">
                  <c:v>414</c:v>
                </c:pt>
                <c:pt idx="8">
                  <c:v>411</c:v>
                </c:pt>
                <c:pt idx="9">
                  <c:v>443</c:v>
                </c:pt>
                <c:pt idx="10">
                  <c:v>444</c:v>
                </c:pt>
                <c:pt idx="11">
                  <c:v>431</c:v>
                </c:pt>
              </c:numCache>
            </c:numRef>
          </c:val>
          <c:extLst xmlns:c16r2="http://schemas.microsoft.com/office/drawing/2015/06/chart">
            <c:ext xmlns:c16="http://schemas.microsoft.com/office/drawing/2014/chart" uri="{C3380CC4-5D6E-409C-BE32-E72D297353CC}">
              <c16:uniqueId val="{00000007-415A-42C5-8728-ED46FC17EA56}"/>
            </c:ext>
          </c:extLst>
        </c:ser>
        <c:ser>
          <c:idx val="2"/>
          <c:order val="2"/>
          <c:tx>
            <c:strRef>
              <c:f>職員数推移データ!$A$5</c:f>
              <c:strCache>
                <c:ptCount val="1"/>
                <c:pt idx="0">
                  <c:v>技能職その他</c:v>
                </c:pt>
              </c:strCache>
            </c:strRef>
          </c:tx>
          <c:spPr>
            <a:solidFill>
              <a:schemeClr val="tx2"/>
            </a:solidFill>
            <a:ln>
              <a:solidFill>
                <a:schemeClr val="tx1"/>
              </a:solidFill>
            </a:ln>
          </c:spPr>
          <c:invertIfNegative val="0"/>
          <c:dLbls>
            <c:dLbl>
              <c:idx val="0"/>
              <c:showLegendKey val="0"/>
              <c:showVal val="1"/>
              <c:showCatName val="0"/>
              <c:showSerName val="0"/>
              <c:showPercent val="0"/>
              <c:showBubbleSize val="0"/>
              <c:extLst xmlns:c16r2="http://schemas.microsoft.com/office/drawing/2015/06/chart">
                <c:ext xmlns:c16="http://schemas.microsoft.com/office/drawing/2014/chart" uri="{C3380CC4-5D6E-409C-BE32-E72D297353CC}">
                  <c16:uniqueId val="{00000008-415A-42C5-8728-ED46FC17EA56}"/>
                </c:ext>
                <c:ext xmlns:c15="http://schemas.microsoft.com/office/drawing/2012/chart" uri="{CE6537A1-D6FC-4f65-9D91-7224C49458BB}"/>
              </c:extLst>
            </c:dLbl>
            <c:dLbl>
              <c:idx val="7"/>
              <c:dLblPos val="ctr"/>
              <c:showLegendKey val="0"/>
              <c:showVal val="1"/>
              <c:showCatName val="0"/>
              <c:showSerName val="0"/>
              <c:showPercent val="0"/>
              <c:showBubbleSize val="0"/>
              <c:extLst xmlns:c16r2="http://schemas.microsoft.com/office/drawing/2015/06/chart">
                <c:ext xmlns:c16="http://schemas.microsoft.com/office/drawing/2014/chart" uri="{C3380CC4-5D6E-409C-BE32-E72D297353CC}">
                  <c16:uniqueId val="{00000009-415A-42C5-8728-ED46FC17EA56}"/>
                </c:ext>
                <c:ext xmlns:c15="http://schemas.microsoft.com/office/drawing/2012/chart" uri="{CE6537A1-D6FC-4f65-9D91-7224C49458BB}"/>
              </c:extLst>
            </c:dLbl>
            <c:dLbl>
              <c:idx val="11"/>
              <c:showLegendKey val="0"/>
              <c:showVal val="1"/>
              <c:showCatName val="0"/>
              <c:showSerName val="0"/>
              <c:showPercent val="0"/>
              <c:showBubbleSize val="0"/>
              <c:extLst>
                <c:ext xmlns:c15="http://schemas.microsoft.com/office/drawing/2012/chart" uri="{CE6537A1-D6FC-4f65-9D91-7224C49458BB}"/>
              </c:extLst>
            </c:dLbl>
            <c:spPr>
              <a:solidFill>
                <a:schemeClr val="bg1"/>
              </a:solidFill>
            </c:spPr>
            <c:showLegendKey val="0"/>
            <c:showVal val="0"/>
            <c:showCatName val="0"/>
            <c:showSerName val="0"/>
            <c:showPercent val="0"/>
            <c:showBubbleSize val="0"/>
            <c:extLst xmlns:c16r2="http://schemas.microsoft.com/office/drawing/2015/06/chart">
              <c:ext xmlns:c15="http://schemas.microsoft.com/office/drawing/2012/chart" uri="{CE6537A1-D6FC-4f65-9D91-7224C49458BB}">
                <c15:showLeaderLines val="1"/>
              </c:ext>
            </c:extLst>
          </c:dLbls>
          <c:cat>
            <c:numRef>
              <c:f>職員数推移データ!$B$2:$M$2</c:f>
              <c:numCache>
                <c:formatCode>General</c:formatCode>
                <c:ptCount val="12"/>
                <c:pt idx="0">
                  <c:v>2005</c:v>
                </c:pt>
                <c:pt idx="1">
                  <c:v>2006</c:v>
                </c:pt>
                <c:pt idx="2">
                  <c:v>2007</c:v>
                </c:pt>
                <c:pt idx="3">
                  <c:v>2008</c:v>
                </c:pt>
                <c:pt idx="4">
                  <c:v>2009</c:v>
                </c:pt>
                <c:pt idx="5">
                  <c:v>2010</c:v>
                </c:pt>
                <c:pt idx="6">
                  <c:v>2011</c:v>
                </c:pt>
                <c:pt idx="7">
                  <c:v>2012</c:v>
                </c:pt>
                <c:pt idx="8">
                  <c:v>2013</c:v>
                </c:pt>
                <c:pt idx="9">
                  <c:v>2014</c:v>
                </c:pt>
                <c:pt idx="10">
                  <c:v>2015</c:v>
                </c:pt>
                <c:pt idx="11">
                  <c:v>2016</c:v>
                </c:pt>
              </c:numCache>
            </c:numRef>
          </c:cat>
          <c:val>
            <c:numRef>
              <c:f>職員数推移データ!$B$5:$M$5</c:f>
              <c:numCache>
                <c:formatCode>General</c:formatCode>
                <c:ptCount val="12"/>
                <c:pt idx="0">
                  <c:v>953</c:v>
                </c:pt>
                <c:pt idx="1">
                  <c:v>929</c:v>
                </c:pt>
                <c:pt idx="2">
                  <c:v>886</c:v>
                </c:pt>
                <c:pt idx="3">
                  <c:v>834</c:v>
                </c:pt>
                <c:pt idx="4">
                  <c:v>800</c:v>
                </c:pt>
                <c:pt idx="5">
                  <c:v>746</c:v>
                </c:pt>
                <c:pt idx="6">
                  <c:v>699</c:v>
                </c:pt>
                <c:pt idx="7">
                  <c:v>653</c:v>
                </c:pt>
                <c:pt idx="8">
                  <c:v>618</c:v>
                </c:pt>
                <c:pt idx="9">
                  <c:v>553</c:v>
                </c:pt>
                <c:pt idx="10">
                  <c:v>517</c:v>
                </c:pt>
                <c:pt idx="11">
                  <c:v>500</c:v>
                </c:pt>
              </c:numCache>
            </c:numRef>
          </c:val>
          <c:extLst xmlns:c16r2="http://schemas.microsoft.com/office/drawing/2015/06/chart">
            <c:ext xmlns:c16="http://schemas.microsoft.com/office/drawing/2014/chart" uri="{C3380CC4-5D6E-409C-BE32-E72D297353CC}">
              <c16:uniqueId val="{0000000B-415A-42C5-8728-ED46FC17EA56}"/>
            </c:ext>
          </c:extLst>
        </c:ser>
        <c:dLbls>
          <c:showLegendKey val="0"/>
          <c:showVal val="0"/>
          <c:showCatName val="0"/>
          <c:showSerName val="0"/>
          <c:showPercent val="0"/>
          <c:showBubbleSize val="0"/>
        </c:dLbls>
        <c:gapWidth val="100"/>
        <c:overlap val="100"/>
        <c:serLines/>
        <c:axId val="365865528"/>
        <c:axId val="365865920"/>
      </c:barChart>
      <c:catAx>
        <c:axId val="365865528"/>
        <c:scaling>
          <c:orientation val="minMax"/>
        </c:scaling>
        <c:delete val="0"/>
        <c:axPos val="b"/>
        <c:title>
          <c:tx>
            <c:rich>
              <a:bodyPr/>
              <a:lstStyle/>
              <a:p>
                <a:pPr>
                  <a:defRPr b="0"/>
                </a:pPr>
                <a:r>
                  <a:rPr lang="ja-JP" altLang="en-US" b="0" dirty="0"/>
                  <a:t>年度</a:t>
                </a:r>
              </a:p>
            </c:rich>
          </c:tx>
          <c:layout>
            <c:manualLayout>
              <c:xMode val="edge"/>
              <c:yMode val="edge"/>
              <c:x val="0.91515461245046847"/>
              <c:y val="0.90502185699358895"/>
            </c:manualLayout>
          </c:layout>
          <c:overlay val="0"/>
        </c:title>
        <c:numFmt formatCode="General" sourceLinked="1"/>
        <c:majorTickMark val="none"/>
        <c:minorTickMark val="none"/>
        <c:tickLblPos val="nextTo"/>
        <c:crossAx val="365865920"/>
        <c:crosses val="autoZero"/>
        <c:auto val="1"/>
        <c:lblAlgn val="ctr"/>
        <c:lblOffset val="100"/>
        <c:noMultiLvlLbl val="0"/>
      </c:catAx>
      <c:valAx>
        <c:axId val="365865920"/>
        <c:scaling>
          <c:orientation val="minMax"/>
        </c:scaling>
        <c:delete val="0"/>
        <c:axPos val="l"/>
        <c:majorGridlines/>
        <c:title>
          <c:tx>
            <c:rich>
              <a:bodyPr rot="0" vert="wordArtVertRtl"/>
              <a:lstStyle/>
              <a:p>
                <a:pPr>
                  <a:defRPr/>
                </a:pPr>
                <a:r>
                  <a:rPr lang="ja-JP" altLang="en-US" dirty="0"/>
                  <a:t>職員数（人）</a:t>
                </a:r>
              </a:p>
            </c:rich>
          </c:tx>
          <c:overlay val="0"/>
        </c:title>
        <c:numFmt formatCode="General" sourceLinked="1"/>
        <c:majorTickMark val="out"/>
        <c:minorTickMark val="none"/>
        <c:tickLblPos val="nextTo"/>
        <c:crossAx val="365865528"/>
        <c:crosses val="autoZero"/>
        <c:crossBetween val="between"/>
      </c:valAx>
      <c:spPr>
        <a:noFill/>
      </c:spPr>
    </c:plotArea>
    <c:plotVisOnly val="1"/>
    <c:dispBlanksAs val="gap"/>
    <c:showDLblsOverMax val="0"/>
  </c:chart>
  <c:externalData r:id="rId1">
    <c:autoUpdate val="0"/>
  </c:externalData>
</c:chartSpace>
</file>

<file path=ppt/charts/chart8.xml><?xml version="1.0" encoding="utf-8"?>
<c:chartSpace xmlns:c="http://schemas.openxmlformats.org/drawingml/2006/chart" xmlns:a="http://schemas.openxmlformats.org/drawingml/2006/main" xmlns:r="http://schemas.openxmlformats.org/officeDocument/2006/relationships">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sz="1400" b="0" i="0" u="none" strike="noStrike" baseline="0">
                <a:solidFill>
                  <a:schemeClr val="tx1"/>
                </a:solidFill>
                <a:latin typeface="ＭＳ Ｐゴシック"/>
                <a:ea typeface="ＭＳ Ｐゴシック"/>
                <a:cs typeface="ＭＳ Ｐゴシック"/>
              </a:defRPr>
            </a:pPr>
            <a:r>
              <a:rPr lang="ja-JP" altLang="en-US" sz="1400" b="0" i="0" u="none" strike="noStrike" baseline="0" dirty="0">
                <a:solidFill>
                  <a:schemeClr val="tx1"/>
                </a:solidFill>
                <a:latin typeface="+mj-ea"/>
                <a:ea typeface="+mj-ea"/>
              </a:rPr>
              <a:t>職員一人あたり給水量</a:t>
            </a:r>
            <a:endParaRPr lang="en-US" altLang="ja-JP" sz="1400" b="0" i="0" u="none" strike="noStrike" baseline="0" dirty="0">
              <a:solidFill>
                <a:schemeClr val="tx1"/>
              </a:solidFill>
              <a:latin typeface="+mj-ea"/>
              <a:ea typeface="+mj-ea"/>
            </a:endParaRPr>
          </a:p>
          <a:p>
            <a:pPr>
              <a:defRPr sz="1400" b="0" i="0" u="none" strike="noStrike" baseline="0">
                <a:solidFill>
                  <a:schemeClr val="tx1"/>
                </a:solidFill>
                <a:latin typeface="ＭＳ Ｐゴシック"/>
                <a:ea typeface="ＭＳ Ｐゴシック"/>
                <a:cs typeface="ＭＳ Ｐゴシック"/>
              </a:defRPr>
            </a:pPr>
            <a:r>
              <a:rPr lang="ja-JP" altLang="en-US" sz="1400" b="0" i="0" u="none" strike="noStrike" baseline="0" dirty="0" smtClean="0">
                <a:solidFill>
                  <a:schemeClr val="tx1"/>
                </a:solidFill>
                <a:latin typeface="+mj-ea"/>
                <a:ea typeface="+mj-ea"/>
              </a:rPr>
              <a:t>（</a:t>
            </a:r>
            <a:r>
              <a:rPr lang="en-US" altLang="ja-JP" sz="1400" b="0" i="0" u="none" strike="noStrike" baseline="0" dirty="0" smtClean="0">
                <a:solidFill>
                  <a:schemeClr val="tx1"/>
                </a:solidFill>
                <a:latin typeface="+mj-ea"/>
                <a:ea typeface="+mj-ea"/>
              </a:rPr>
              <a:t>2016</a:t>
            </a:r>
            <a:r>
              <a:rPr lang="ja-JP" altLang="en-US" sz="1400" b="0" i="0" u="none" strike="noStrike" baseline="0" dirty="0" smtClean="0">
                <a:solidFill>
                  <a:schemeClr val="tx1"/>
                </a:solidFill>
                <a:latin typeface="+mj-ea"/>
                <a:ea typeface="+mj-ea"/>
              </a:rPr>
              <a:t>年度</a:t>
            </a:r>
            <a:r>
              <a:rPr lang="ja-JP" altLang="en-US" sz="1400" b="0" i="0" u="none" strike="noStrike" baseline="0" dirty="0">
                <a:solidFill>
                  <a:schemeClr val="tx1"/>
                </a:solidFill>
                <a:latin typeface="+mj-ea"/>
                <a:ea typeface="+mj-ea"/>
              </a:rPr>
              <a:t>）</a:t>
            </a:r>
          </a:p>
        </c:rich>
      </c:tx>
      <c:overlay val="0"/>
    </c:title>
    <c:autoTitleDeleted val="0"/>
    <c:plotArea>
      <c:layout>
        <c:manualLayout>
          <c:layoutTarget val="inner"/>
          <c:xMode val="edge"/>
          <c:yMode val="edge"/>
          <c:x val="0.29456264495226475"/>
          <c:y val="0.22190417374298801"/>
          <c:w val="0.63268484732091412"/>
          <c:h val="0.65780527047122794"/>
        </c:manualLayout>
      </c:layout>
      <c:barChart>
        <c:barDir val="bar"/>
        <c:grouping val="clustered"/>
        <c:varyColors val="0"/>
        <c:ser>
          <c:idx val="0"/>
          <c:order val="0"/>
          <c:tx>
            <c:strRef>
              <c:f>Sheet1!$B$1</c:f>
              <c:strCache>
                <c:ptCount val="1"/>
                <c:pt idx="0">
                  <c:v>職員一人当たり給水量（千㎥</c:v>
                </c:pt>
              </c:strCache>
            </c:strRef>
          </c:tx>
          <c:spPr>
            <a:solidFill>
              <a:schemeClr val="bg1"/>
            </a:solidFill>
            <a:ln>
              <a:solidFill>
                <a:schemeClr val="tx1"/>
              </a:solidFill>
            </a:ln>
          </c:spPr>
          <c:invertIfNegative val="0"/>
          <c:dPt>
            <c:idx val="1"/>
            <c:invertIfNegative val="0"/>
            <c:bubble3D val="0"/>
            <c:spPr>
              <a:solidFill>
                <a:schemeClr val="accent5">
                  <a:lumMod val="60000"/>
                  <a:lumOff val="40000"/>
                </a:schemeClr>
              </a:solidFill>
              <a:ln>
                <a:solidFill>
                  <a:schemeClr val="tx1"/>
                </a:solidFill>
              </a:ln>
            </c:spPr>
            <c:extLst xmlns:c16r2="http://schemas.microsoft.com/office/drawing/2015/06/chart">
              <c:ext xmlns:c16="http://schemas.microsoft.com/office/drawing/2014/chart" uri="{C3380CC4-5D6E-409C-BE32-E72D297353CC}">
                <c16:uniqueId val="{00000001-2B35-4F19-8483-C403EC36F037}"/>
              </c:ext>
            </c:extLst>
          </c:dPt>
          <c:dLbls>
            <c:spPr>
              <a:noFill/>
              <a:ln>
                <a:noFill/>
              </a:ln>
              <a:effectLst/>
            </c:spPr>
            <c:txPr>
              <a:bodyPr/>
              <a:lstStyle/>
              <a:p>
                <a:pPr>
                  <a:defRPr sz="1246"/>
                </a:pPr>
                <a:endParaRPr lang="ja-JP"/>
              </a:p>
            </c:txPr>
            <c:dLblPos val="ct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strRef>
              <c:f>Sheet1!$A$2:$A$6</c:f>
              <c:strCache>
                <c:ptCount val="5"/>
                <c:pt idx="0">
                  <c:v>類似都市平均</c:v>
                </c:pt>
                <c:pt idx="1">
                  <c:v>⑧大阪市</c:v>
                </c:pt>
                <c:pt idx="2">
                  <c:v>③北九州市</c:v>
                </c:pt>
                <c:pt idx="3">
                  <c:v>②さいたま市</c:v>
                </c:pt>
                <c:pt idx="4">
                  <c:v>①東京都</c:v>
                </c:pt>
              </c:strCache>
            </c:strRef>
          </c:cat>
          <c:val>
            <c:numRef>
              <c:f>Sheet1!$B$2:$B$6</c:f>
              <c:numCache>
                <c:formatCode>#,##0_);[Red]\(#,##0\)</c:formatCode>
                <c:ptCount val="5"/>
                <c:pt idx="0">
                  <c:v>295.334</c:v>
                </c:pt>
                <c:pt idx="1">
                  <c:v>282.45699999999999</c:v>
                </c:pt>
                <c:pt idx="2">
                  <c:v>329.226</c:v>
                </c:pt>
                <c:pt idx="3">
                  <c:v>350.36799999999999</c:v>
                </c:pt>
                <c:pt idx="4">
                  <c:v>430.79199999999997</c:v>
                </c:pt>
              </c:numCache>
            </c:numRef>
          </c:val>
          <c:extLst xmlns:c16r2="http://schemas.microsoft.com/office/drawing/2015/06/chart">
            <c:ext xmlns:c16="http://schemas.microsoft.com/office/drawing/2014/chart" uri="{C3380CC4-5D6E-409C-BE32-E72D297353CC}">
              <c16:uniqueId val="{00000002-2B35-4F19-8483-C403EC36F037}"/>
            </c:ext>
          </c:extLst>
        </c:ser>
        <c:dLbls>
          <c:showLegendKey val="0"/>
          <c:showVal val="0"/>
          <c:showCatName val="0"/>
          <c:showSerName val="0"/>
          <c:showPercent val="0"/>
          <c:showBubbleSize val="0"/>
        </c:dLbls>
        <c:gapWidth val="99"/>
        <c:axId val="365864352"/>
        <c:axId val="365863568"/>
      </c:barChart>
      <c:catAx>
        <c:axId val="365864352"/>
        <c:scaling>
          <c:orientation val="minMax"/>
        </c:scaling>
        <c:delete val="0"/>
        <c:axPos val="l"/>
        <c:numFmt formatCode="General" sourceLinked="1"/>
        <c:majorTickMark val="out"/>
        <c:minorTickMark val="none"/>
        <c:tickLblPos val="nextTo"/>
        <c:txPr>
          <a:bodyPr/>
          <a:lstStyle/>
          <a:p>
            <a:pPr>
              <a:defRPr sz="1050">
                <a:latin typeface="ＭＳ Ｐゴシック" panose="020B0600070205080204" pitchFamily="50" charset="-128"/>
                <a:ea typeface="ＭＳ Ｐゴシック" panose="020B0600070205080204" pitchFamily="50" charset="-128"/>
              </a:defRPr>
            </a:pPr>
            <a:endParaRPr lang="ja-JP"/>
          </a:p>
        </c:txPr>
        <c:crossAx val="365863568"/>
        <c:crosses val="autoZero"/>
        <c:auto val="1"/>
        <c:lblAlgn val="ctr"/>
        <c:lblOffset val="100"/>
        <c:noMultiLvlLbl val="0"/>
      </c:catAx>
      <c:valAx>
        <c:axId val="365863568"/>
        <c:scaling>
          <c:orientation val="minMax"/>
          <c:max val="500"/>
          <c:min val="0"/>
        </c:scaling>
        <c:delete val="0"/>
        <c:axPos val="b"/>
        <c:majorGridlines/>
        <c:numFmt formatCode="#,##0_);[Red]\(#,##0\)" sourceLinked="1"/>
        <c:majorTickMark val="out"/>
        <c:minorTickMark val="none"/>
        <c:tickLblPos val="nextTo"/>
        <c:txPr>
          <a:bodyPr/>
          <a:lstStyle/>
          <a:p>
            <a:pPr>
              <a:defRPr sz="1246"/>
            </a:pPr>
            <a:endParaRPr lang="ja-JP"/>
          </a:p>
        </c:txPr>
        <c:crossAx val="365864352"/>
        <c:crosses val="autoZero"/>
        <c:crossBetween val="between"/>
      </c:valAx>
      <c:spPr>
        <a:noFill/>
        <a:ln w="25366">
          <a:noFill/>
        </a:ln>
      </c:spPr>
    </c:plotArea>
    <c:plotVisOnly val="1"/>
    <c:dispBlanksAs val="gap"/>
    <c:showDLblsOverMax val="0"/>
  </c:chart>
  <c:txPr>
    <a:bodyPr/>
    <a:lstStyle/>
    <a:p>
      <a:pPr>
        <a:defRPr sz="1402"/>
      </a:pPr>
      <a:endParaRPr lang="ja-JP"/>
    </a:p>
  </c:txPr>
  <c:externalData r:id="rId1">
    <c:autoUpdate val="0"/>
  </c:externalData>
  <c:userShapes r:id="rId2"/>
</c:chartSpace>
</file>

<file path=ppt/charts/chart9.xml><?xml version="1.0" encoding="utf-8"?>
<c:chartSpace xmlns:c="http://schemas.openxmlformats.org/drawingml/2006/chart" xmlns:a="http://schemas.openxmlformats.org/drawingml/2006/main" xmlns:r="http://schemas.openxmlformats.org/officeDocument/2006/relationships">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title>
      <c:tx>
        <c:rich>
          <a:bodyPr/>
          <a:lstStyle/>
          <a:p>
            <a:pPr>
              <a:defRPr sz="1400" b="0">
                <a:solidFill>
                  <a:schemeClr val="tx1"/>
                </a:solidFill>
              </a:defRPr>
            </a:pPr>
            <a:r>
              <a:rPr lang="ja-JP" altLang="en-US" sz="1400" b="0" dirty="0">
                <a:solidFill>
                  <a:schemeClr val="tx1"/>
                </a:solidFill>
              </a:rPr>
              <a:t>給水収益に対する</a:t>
            </a:r>
            <a:endParaRPr lang="en-US" altLang="ja-JP" sz="1400" b="0" dirty="0">
              <a:solidFill>
                <a:schemeClr val="tx1"/>
              </a:solidFill>
            </a:endParaRPr>
          </a:p>
          <a:p>
            <a:pPr>
              <a:defRPr sz="1400" b="0">
                <a:solidFill>
                  <a:schemeClr val="tx1"/>
                </a:solidFill>
              </a:defRPr>
            </a:pPr>
            <a:r>
              <a:rPr lang="ja-JP" altLang="en-US" sz="1400" b="0" dirty="0">
                <a:solidFill>
                  <a:schemeClr val="tx1"/>
                </a:solidFill>
              </a:rPr>
              <a:t>企業債残高の割合</a:t>
            </a:r>
            <a:endParaRPr lang="en-US" altLang="ja-JP" sz="1400" b="0" dirty="0">
              <a:solidFill>
                <a:schemeClr val="tx1"/>
              </a:solidFill>
            </a:endParaRPr>
          </a:p>
          <a:p>
            <a:pPr>
              <a:defRPr sz="1400" b="0">
                <a:solidFill>
                  <a:schemeClr val="tx1"/>
                </a:solidFill>
              </a:defRPr>
            </a:pPr>
            <a:r>
              <a:rPr lang="ja-JP" altLang="en-US" sz="1400" b="0" dirty="0" smtClean="0">
                <a:solidFill>
                  <a:schemeClr val="tx1"/>
                </a:solidFill>
              </a:rPr>
              <a:t>（</a:t>
            </a:r>
            <a:r>
              <a:rPr lang="en-US" altLang="ja-JP" sz="1400" b="0" dirty="0" smtClean="0">
                <a:solidFill>
                  <a:schemeClr val="tx1"/>
                </a:solidFill>
              </a:rPr>
              <a:t>2016</a:t>
            </a:r>
            <a:r>
              <a:rPr lang="ja-JP" altLang="en-US" sz="1400" b="0" dirty="0" smtClean="0">
                <a:solidFill>
                  <a:schemeClr val="tx1"/>
                </a:solidFill>
              </a:rPr>
              <a:t>年度</a:t>
            </a:r>
            <a:r>
              <a:rPr lang="ja-JP" altLang="en-US" sz="1400" b="0" dirty="0">
                <a:solidFill>
                  <a:schemeClr val="tx1"/>
                </a:solidFill>
              </a:rPr>
              <a:t>）</a:t>
            </a:r>
            <a:endParaRPr lang="en-US" altLang="ja-JP" sz="1400" b="0" dirty="0">
              <a:solidFill>
                <a:schemeClr val="tx1"/>
              </a:solidFill>
            </a:endParaRPr>
          </a:p>
        </c:rich>
      </c:tx>
      <c:overlay val="0"/>
    </c:title>
    <c:autoTitleDeleted val="0"/>
    <c:plotArea>
      <c:layout>
        <c:manualLayout>
          <c:layoutTarget val="inner"/>
          <c:xMode val="edge"/>
          <c:yMode val="edge"/>
          <c:x val="0.35835884285975467"/>
          <c:y val="0.28290918896347633"/>
          <c:w val="0.5636003668996511"/>
          <c:h val="0.60571269081889778"/>
        </c:manualLayout>
      </c:layout>
      <c:barChart>
        <c:barDir val="bar"/>
        <c:grouping val="clustered"/>
        <c:varyColors val="0"/>
        <c:ser>
          <c:idx val="0"/>
          <c:order val="0"/>
          <c:tx>
            <c:strRef>
              <c:f>Sheet1!$B$1</c:f>
              <c:strCache>
                <c:ptCount val="1"/>
                <c:pt idx="0">
                  <c:v>企業債残高対給水収益</c:v>
                </c:pt>
              </c:strCache>
            </c:strRef>
          </c:tx>
          <c:spPr>
            <a:solidFill>
              <a:sysClr val="window" lastClr="FFFFFF"/>
            </a:solidFill>
            <a:ln>
              <a:solidFill>
                <a:sysClr val="windowText" lastClr="000000"/>
              </a:solidFill>
            </a:ln>
          </c:spPr>
          <c:invertIfNegative val="0"/>
          <c:dPt>
            <c:idx val="1"/>
            <c:invertIfNegative val="0"/>
            <c:bubble3D val="0"/>
            <c:spPr>
              <a:solidFill>
                <a:srgbClr val="4BACC6">
                  <a:lumMod val="60000"/>
                  <a:lumOff val="40000"/>
                </a:srgbClr>
              </a:solidFill>
              <a:ln>
                <a:solidFill>
                  <a:sysClr val="windowText" lastClr="000000"/>
                </a:solidFill>
              </a:ln>
            </c:spPr>
            <c:extLst xmlns:c16r2="http://schemas.microsoft.com/office/drawing/2015/06/chart">
              <c:ext xmlns:c16="http://schemas.microsoft.com/office/drawing/2014/chart" uri="{C3380CC4-5D6E-409C-BE32-E72D297353CC}">
                <c16:uniqueId val="{00000001-0379-49A4-A4B4-C9B40CB6DAC1}"/>
              </c:ext>
            </c:extLst>
          </c:dPt>
          <c:dLbls>
            <c:spPr>
              <a:noFill/>
              <a:ln>
                <a:noFill/>
              </a:ln>
              <a:effectLst/>
            </c:spPr>
            <c:txPr>
              <a:bodyPr/>
              <a:lstStyle/>
              <a:p>
                <a:pPr>
                  <a:defRPr sz="1247"/>
                </a:pPr>
                <a:endParaRPr lang="ja-JP"/>
              </a:p>
            </c:txPr>
            <c:dLblPos val="ct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strRef>
              <c:f>Sheet1!$A$2:$A$6</c:f>
              <c:strCache>
                <c:ptCount val="5"/>
                <c:pt idx="0">
                  <c:v>類似都市平均</c:v>
                </c:pt>
                <c:pt idx="1">
                  <c:v>⑧大阪市</c:v>
                </c:pt>
                <c:pt idx="2">
                  <c:v>③さいたま市</c:v>
                </c:pt>
                <c:pt idx="3">
                  <c:v>②神戸市</c:v>
                </c:pt>
                <c:pt idx="4">
                  <c:v>①東京都</c:v>
                </c:pt>
              </c:strCache>
            </c:strRef>
          </c:cat>
          <c:val>
            <c:numRef>
              <c:f>Sheet1!$B$2:$B$6</c:f>
              <c:numCache>
                <c:formatCode>#,##0_);[Red]\(#,##0\)</c:formatCode>
                <c:ptCount val="5"/>
                <c:pt idx="0">
                  <c:v>278.7</c:v>
                </c:pt>
                <c:pt idx="1">
                  <c:v>276.60000000000002</c:v>
                </c:pt>
                <c:pt idx="2">
                  <c:v>201.3</c:v>
                </c:pt>
                <c:pt idx="3">
                  <c:v>103.8</c:v>
                </c:pt>
                <c:pt idx="4">
                  <c:v>77.7</c:v>
                </c:pt>
              </c:numCache>
            </c:numRef>
          </c:val>
          <c:extLst xmlns:c16r2="http://schemas.microsoft.com/office/drawing/2015/06/chart">
            <c:ext xmlns:c16="http://schemas.microsoft.com/office/drawing/2014/chart" uri="{C3380CC4-5D6E-409C-BE32-E72D297353CC}">
              <c16:uniqueId val="{00000002-0379-49A4-A4B4-C9B40CB6DAC1}"/>
            </c:ext>
          </c:extLst>
        </c:ser>
        <c:dLbls>
          <c:showLegendKey val="0"/>
          <c:showVal val="0"/>
          <c:showCatName val="0"/>
          <c:showSerName val="0"/>
          <c:showPercent val="0"/>
          <c:showBubbleSize val="0"/>
        </c:dLbls>
        <c:gapWidth val="71"/>
        <c:axId val="365862392"/>
        <c:axId val="367342520"/>
      </c:barChart>
      <c:catAx>
        <c:axId val="365862392"/>
        <c:scaling>
          <c:orientation val="minMax"/>
        </c:scaling>
        <c:delete val="0"/>
        <c:axPos val="l"/>
        <c:numFmt formatCode="General" sourceLinked="1"/>
        <c:majorTickMark val="out"/>
        <c:minorTickMark val="none"/>
        <c:tickLblPos val="nextTo"/>
        <c:txPr>
          <a:bodyPr/>
          <a:lstStyle/>
          <a:p>
            <a:pPr>
              <a:defRPr sz="1000"/>
            </a:pPr>
            <a:endParaRPr lang="ja-JP"/>
          </a:p>
        </c:txPr>
        <c:crossAx val="367342520"/>
        <c:crosses val="autoZero"/>
        <c:auto val="1"/>
        <c:lblAlgn val="ctr"/>
        <c:lblOffset val="100"/>
        <c:noMultiLvlLbl val="0"/>
      </c:catAx>
      <c:valAx>
        <c:axId val="367342520"/>
        <c:scaling>
          <c:orientation val="minMax"/>
          <c:max val="400"/>
          <c:min val="0"/>
        </c:scaling>
        <c:delete val="0"/>
        <c:axPos val="b"/>
        <c:majorGridlines/>
        <c:title>
          <c:tx>
            <c:rich>
              <a:bodyPr/>
              <a:lstStyle/>
              <a:p>
                <a:pPr>
                  <a:defRPr sz="1000" b="0"/>
                </a:pPr>
                <a:r>
                  <a:rPr lang="ja-JP" altLang="en-US" sz="1000" b="0" dirty="0"/>
                  <a:t>（％）</a:t>
                </a:r>
              </a:p>
            </c:rich>
          </c:tx>
          <c:layout>
            <c:manualLayout>
              <c:xMode val="edge"/>
              <c:yMode val="edge"/>
              <c:x val="0.85990143238463057"/>
              <c:y val="0.94416823416639362"/>
            </c:manualLayout>
          </c:layout>
          <c:overlay val="0"/>
        </c:title>
        <c:numFmt formatCode="#,##0_);[Red]\(#,##0\)" sourceLinked="1"/>
        <c:majorTickMark val="out"/>
        <c:minorTickMark val="none"/>
        <c:tickLblPos val="nextTo"/>
        <c:txPr>
          <a:bodyPr/>
          <a:lstStyle/>
          <a:p>
            <a:pPr>
              <a:defRPr sz="1000"/>
            </a:pPr>
            <a:endParaRPr lang="ja-JP"/>
          </a:p>
        </c:txPr>
        <c:crossAx val="365862392"/>
        <c:crosses val="autoZero"/>
        <c:crossBetween val="between"/>
      </c:valAx>
      <c:spPr>
        <a:noFill/>
        <a:ln w="25385">
          <a:noFill/>
        </a:ln>
      </c:spPr>
    </c:plotArea>
    <c:plotVisOnly val="1"/>
    <c:dispBlanksAs val="gap"/>
    <c:showDLblsOverMax val="0"/>
  </c:chart>
  <c:spPr>
    <a:noFill/>
  </c:spPr>
  <c:txPr>
    <a:bodyPr/>
    <a:lstStyle/>
    <a:p>
      <a:pPr>
        <a:defRPr sz="1403"/>
      </a:pPr>
      <a:endParaRPr lang="ja-JP"/>
    </a:p>
  </c:txPr>
  <c:externalData r:id="rId2">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10.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11.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12.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13.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14.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15.xml><?xml version="1.0" encoding="utf-8"?>
<cs:chartStyle xmlns:cs="http://schemas.microsoft.com/office/drawing/2012/chartStyle" xmlns:a="http://schemas.openxmlformats.org/drawingml/2006/main" id="215">
  <cs:axisTitle>
    <cs:lnRef idx="0"/>
    <cs:fillRef idx="0"/>
    <cs:effectRef idx="0"/>
    <cs:fontRef idx="minor">
      <a:schemeClr val="tx1">
        <a:lumMod val="65000"/>
        <a:lumOff val="35000"/>
      </a:schemeClr>
    </cs:fontRef>
    <cs:defRPr sz="900" kern="1200" cap="all"/>
  </cs:axisTitle>
  <cs:categoryAxis>
    <cs:lnRef idx="0"/>
    <cs:fillRef idx="0"/>
    <cs:effectRef idx="0"/>
    <cs:fontRef idx="minor">
      <a:schemeClr val="tx1">
        <a:lumMod val="65000"/>
        <a:lumOff val="35000"/>
      </a:schemeClr>
    </cs:fontRef>
    <cs:spPr>
      <a:ln w="15875" cap="flat" cmpd="sng" algn="ctr">
        <a:solidFill>
          <a:schemeClr val="tx1">
            <a:lumMod val="25000"/>
            <a:lumOff val="75000"/>
          </a:schemeClr>
        </a:solidFill>
        <a:round/>
      </a:ln>
    </cs:spPr>
    <cs:defRPr sz="900" kern="1200" cap="none" spc="20" normalizeH="0" baseline="0"/>
  </cs:categoryAxis>
  <cs:chartArea mods="allowNoFillOverride allowNoLineOverride">
    <cs:lnRef idx="0"/>
    <cs:fillRef idx="0"/>
    <cs:effectRef idx="0"/>
    <cs:fontRef idx="minor">
      <a:schemeClr val="dk1"/>
    </cs:fontRef>
    <cs:spPr>
      <a:solidFill>
        <a:schemeClr val="lt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bg1"/>
    </cs:fontRef>
    <cs:spPr>
      <a:solidFill>
        <a:schemeClr val="tx1">
          <a:lumMod val="50000"/>
          <a:lumOff val="50000"/>
        </a:schemeClr>
      </a:solidFill>
    </cs:spPr>
    <cs:defRPr sz="900" kern="1200"/>
    <cs:bodyPr rot="0" spcFirstLastPara="1" vertOverflow="clip" horzOverflow="clip" vert="horz" wrap="square" lIns="36576" tIns="18288" rIns="36576" bIns="18288" anchor="ctr" anchorCtr="1">
      <a:spAutoFit/>
    </cs:bodyPr>
  </cs:dataLabelCallout>
  <cs:dataPoint>
    <cs:lnRef idx="0"/>
    <cs:fillRef idx="0">
      <cs:styleClr val="auto"/>
    </cs:fillRef>
    <cs:effectRef idx="0"/>
    <cs:fontRef idx="minor">
      <a:schemeClr val="dk1"/>
    </cs:fontRef>
    <cs:spPr>
      <a:solidFill>
        <a:schemeClr val="phClr">
          <a:alpha val="70000"/>
        </a:schemeClr>
      </a:solidFill>
    </cs:spPr>
  </cs:dataPoint>
  <cs:dataPoint3D>
    <cs:lnRef idx="0"/>
    <cs:fillRef idx="0">
      <cs:styleClr val="auto"/>
    </cs:fillRef>
    <cs:effectRef idx="0"/>
    <cs:fontRef idx="minor">
      <a:schemeClr val="dk1"/>
    </cs:fontRef>
    <cs:spPr>
      <a:solidFill>
        <a:schemeClr val="phClr">
          <a:alpha val="70000"/>
        </a:schemeClr>
      </a:solidFill>
    </cs:spPr>
  </cs:dataPoint3D>
  <cs:dataPointLine>
    <cs:lnRef idx="0">
      <cs:styleClr val="auto"/>
    </cs:lnRef>
    <cs:fillRef idx="0"/>
    <cs:effectRef idx="0"/>
    <cs:fontRef idx="minor">
      <a:schemeClr val="dk1"/>
    </cs:fontRef>
    <cs:spPr>
      <a:ln w="28575" cap="rnd">
        <a:solidFill>
          <a:schemeClr val="phClr">
            <a:alpha val="70000"/>
          </a:schemeClr>
        </a:solidFill>
        <a:round/>
      </a:ln>
    </cs:spPr>
  </cs:dataPointLine>
  <cs:dataPointMarker>
    <cs:lnRef idx="0"/>
    <cs:fillRef idx="0">
      <cs:styleClr val="auto"/>
    </cs:fillRef>
    <cs:effectRef idx="0"/>
    <cs:fontRef idx="minor">
      <a:schemeClr val="dk1"/>
    </cs:fontRef>
    <cs:spPr>
      <a:solidFill>
        <a:schemeClr val="phClr">
          <a:alpha val="70000"/>
        </a:schemeClr>
      </a:solidFill>
    </cs:spPr>
  </cs:dataPointMarker>
  <cs:dataPointMarkerLayout symbol="circle" size="6"/>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ln w="9525">
        <a:solidFill>
          <a:schemeClr val="tx1">
            <a:lumMod val="15000"/>
            <a:lumOff val="85000"/>
          </a:schemeClr>
        </a:solidFill>
      </a:ln>
    </cs:spPr>
    <cs:defRPr sz="900" kern="1200"/>
  </cs:dataTable>
  <cs:downBar>
    <cs:lnRef idx="0"/>
    <cs:fillRef idx="0"/>
    <cs:effectRef idx="0"/>
    <cs:fontRef idx="minor">
      <a:schemeClr val="dk1"/>
    </cs:fontRef>
    <cs:spPr>
      <a:solidFill>
        <a:schemeClr val="dk1">
          <a:lumMod val="75000"/>
          <a:lumOff val="25000"/>
        </a:schemeClr>
      </a:solidFill>
      <a:ln w="9525">
        <a:solidFill>
          <a:schemeClr val="tx1">
            <a:lumMod val="65000"/>
            <a:lumOff val="35000"/>
          </a:schemeClr>
        </a:solidFill>
      </a:ln>
    </cs:spPr>
  </cs:downBar>
  <cs:dropLine>
    <cs:lnRef idx="0"/>
    <cs:fillRef idx="0"/>
    <cs:effectRef idx="0"/>
    <cs:fontRef idx="minor">
      <a:schemeClr val="dk1"/>
    </cs:fontRef>
    <cs:spPr>
      <a:ln w="9525">
        <a:solidFill>
          <a:schemeClr val="tx1">
            <a:lumMod val="35000"/>
            <a:lumOff val="65000"/>
          </a:schemeClr>
        </a:solidFill>
        <a:round/>
      </a:ln>
    </cs:spPr>
  </cs:dropLine>
  <cs:errorBar>
    <cs:lnRef idx="0"/>
    <cs:fillRef idx="0"/>
    <cs:effectRef idx="0"/>
    <cs:fontRef idx="minor">
      <a:schemeClr val="dk1"/>
    </cs:fontRef>
    <cs:spPr>
      <a:ln w="9525">
        <a:solidFill>
          <a:schemeClr val="tx1">
            <a:lumMod val="65000"/>
            <a:lumOff val="35000"/>
          </a:schemeClr>
        </a:solidFill>
        <a:round/>
      </a:ln>
    </cs:spPr>
  </cs:errorBar>
  <cs:floor>
    <cs:lnRef idx="0"/>
    <cs:fillRef idx="0"/>
    <cs:effectRef idx="0"/>
    <cs:fontRef idx="minor">
      <a:schemeClr val="dk1"/>
    </cs:fontRef>
  </cs:floor>
  <cs:gridlineMajor>
    <cs:lnRef idx="0"/>
    <cs:fillRef idx="0"/>
    <cs:effectRef idx="0"/>
    <cs:fontRef idx="minor">
      <a:schemeClr val="dk1"/>
    </cs:fontRef>
    <cs:spPr>
      <a:ln w="9525" cap="flat" cmpd="sng" algn="ctr">
        <a:solidFill>
          <a:schemeClr val="tx1">
            <a:lumMod val="5000"/>
            <a:lumOff val="95000"/>
          </a:schemeClr>
        </a:solidFill>
        <a:round/>
      </a:ln>
    </cs:spPr>
  </cs:gridlineMajor>
  <cs:gridlineMinor>
    <cs:lnRef idx="0"/>
    <cs:fillRef idx="0"/>
    <cs:effectRef idx="0"/>
    <cs:fontRef idx="minor">
      <a:schemeClr val="dk1"/>
    </cs:fontRef>
    <cs:spPr>
      <a:ln>
        <a:solidFill>
          <a:schemeClr val="tx1">
            <a:lumMod val="5000"/>
            <a:lumOff val="95000"/>
          </a:schemeClr>
        </a:solidFill>
      </a:ln>
    </cs:spPr>
  </cs:gridlineMinor>
  <cs:hiLoLine>
    <cs:lnRef idx="0"/>
    <cs:fillRef idx="0"/>
    <cs:effectRef idx="0"/>
    <cs:fontRef idx="minor">
      <a:schemeClr val="dk1"/>
    </cs:fontRef>
    <cs:spPr>
      <a:ln w="9525">
        <a:solidFill>
          <a:schemeClr val="tx1">
            <a:lumMod val="35000"/>
            <a:lumOff val="65000"/>
          </a:schemeClr>
        </a:solidFill>
        <a:round/>
      </a:ln>
    </cs:spPr>
  </cs:hiLoLine>
  <cs:leaderLine>
    <cs:lnRef idx="0"/>
    <cs:fillRef idx="0"/>
    <cs:effectRef idx="0"/>
    <cs:fontRef idx="minor">
      <a:schemeClr val="dk1"/>
    </cs:fontRef>
    <cs:spPr>
      <a:ln w="9525">
        <a:solidFill>
          <a:schemeClr val="tx1">
            <a:lumMod val="35000"/>
            <a:lumOff val="65000"/>
          </a:schemeClr>
        </a:solidFill>
      </a:ln>
    </cs:spPr>
  </cs:leaderLine>
  <cs:legend>
    <cs:lnRef idx="0"/>
    <cs:fillRef idx="0"/>
    <cs:effectRef idx="0"/>
    <cs:fontRef idx="minor">
      <a:schemeClr val="tx1">
        <a:lumMod val="65000"/>
        <a:lumOff val="35000"/>
      </a:schemeClr>
    </cs:fontRef>
    <cs:defRPr sz="900" kern="1200" baseline="0"/>
  </cs:legend>
  <cs:plotArea mods="allowNoFillOverride allowNoLineOverride">
    <cs:lnRef idx="0"/>
    <cs:fillRef idx="0"/>
    <cs:effectRef idx="0"/>
    <cs:fontRef idx="minor">
      <a:schemeClr val="dk1"/>
    </cs:fontRef>
  </cs:plotArea>
  <cs:plotArea3D mods="allowNoFillOverride allowNoLineOverride">
    <cs:lnRef idx="0"/>
    <cs:fillRef idx="0"/>
    <cs:effectRef idx="0"/>
    <cs:fontRef idx="minor">
      <a:schemeClr val="dk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dk1"/>
    </cs:fontRef>
    <cs:spPr>
      <a:ln w="9525">
        <a:solidFill>
          <a:schemeClr val="tx1">
            <a:lumMod val="35000"/>
            <a:lumOff val="65000"/>
          </a:schemeClr>
        </a:solidFill>
        <a:round/>
      </a:ln>
    </cs:spPr>
  </cs:seriesLine>
  <cs:title>
    <cs:lnRef idx="0"/>
    <cs:fillRef idx="0"/>
    <cs:effectRef idx="0"/>
    <cs:fontRef idx="major">
      <a:schemeClr val="tx1">
        <a:lumMod val="65000"/>
        <a:lumOff val="35000"/>
      </a:schemeClr>
    </cs:fontRef>
    <cs:defRPr sz="1600" b="0" i="0" kern="1200" cap="none" spc="50" normalizeH="0" baseline="0"/>
  </cs:title>
  <cs:trendline>
    <cs:lnRef idx="0">
      <cs:styleClr val="auto"/>
    </cs:lnRef>
    <cs:fillRef idx="0"/>
    <cs:effectRef idx="0"/>
    <cs:fontRef idx="minor">
      <a:schemeClr val="dk1"/>
    </cs:fontRef>
    <cs:spPr>
      <a:ln w="15875" cap="rnd">
        <a:solidFill>
          <a:schemeClr val="phClr"/>
        </a:solidFill>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65000"/>
            <a:lumOff val="35000"/>
          </a:schemeClr>
        </a:solidFill>
      </a:ln>
    </cs:spPr>
  </cs:upBar>
  <cs:valueAxis>
    <cs:lnRef idx="0"/>
    <cs:fillRef idx="0"/>
    <cs:effectRef idx="0"/>
    <cs:fontRef idx="minor">
      <a:schemeClr val="tx1">
        <a:lumMod val="65000"/>
        <a:lumOff val="35000"/>
      </a:schemeClr>
    </cs:fontRef>
    <cs:defRPr sz="900" kern="1200" spc="20" baseline="0"/>
  </cs:valueAxis>
  <cs:wall>
    <cs:lnRef idx="0"/>
    <cs:fillRef idx="0"/>
    <cs:effectRef idx="0"/>
    <cs:fontRef idx="minor">
      <a:schemeClr val="dk1"/>
    </cs:fontRef>
  </cs:wall>
</cs:chartStyle>
</file>

<file path=ppt/charts/style16.xml><?xml version="1.0" encoding="utf-8"?>
<cs:chartStyle xmlns:cs="http://schemas.microsoft.com/office/drawing/2012/chartStyle" xmlns:a="http://schemas.openxmlformats.org/drawingml/2006/main" id="208">
  <cs:axisTitle>
    <cs:lnRef idx="0"/>
    <cs:fillRef idx="0"/>
    <cs:effectRef idx="0"/>
    <cs:fontRef idx="minor">
      <a:schemeClr val="dk1">
        <a:lumMod val="65000"/>
        <a:lumOff val="35000"/>
      </a:schemeClr>
    </cs:fontRef>
    <cs:defRPr sz="1197" b="1" kern="1200"/>
  </cs:axisTitle>
  <cs:categoryAxis>
    <cs:lnRef idx="0"/>
    <cs:fillRef idx="0"/>
    <cs:effectRef idx="0"/>
    <cs:fontRef idx="minor">
      <a:schemeClr val="dk1">
        <a:lumMod val="65000"/>
        <a:lumOff val="35000"/>
      </a:schemeClr>
    </cs:fontRef>
    <cs:spPr>
      <a:ln w="9525" cap="flat" cmpd="sng" algn="ctr">
        <a:solidFill>
          <a:schemeClr val="dk1">
            <a:lumMod val="15000"/>
            <a:lumOff val="85000"/>
          </a:schemeClr>
        </a:solidFill>
        <a:round/>
      </a:ln>
    </cs:spPr>
    <cs:defRPr sz="1197" kern="1200" cap="none" spc="0" normalizeH="0" baseline="0"/>
  </cs:categoryAxis>
  <cs:chartArea>
    <cs:lnRef idx="0"/>
    <cs:fillRef idx="0"/>
    <cs:effectRef idx="0"/>
    <cs:fontRef idx="minor">
      <a:schemeClr val="dk1"/>
    </cs:fontRef>
    <cs:spPr>
      <a:solidFill>
        <a:schemeClr val="lt1"/>
      </a:solidFill>
      <a:ln w="9525" cap="flat" cmpd="sng" algn="ctr">
        <a:solidFill>
          <a:schemeClr val="dk1">
            <a:lumMod val="15000"/>
            <a:lumOff val="85000"/>
          </a:schemeClr>
        </a:solidFill>
        <a:round/>
      </a:ln>
    </cs:spPr>
    <cs:defRPr sz="1197" kern="1200"/>
  </cs:chartArea>
  <cs:dataLabel>
    <cs:lnRef idx="0"/>
    <cs:fillRef idx="0"/>
    <cs:effectRef idx="0"/>
    <cs:fontRef idx="minor">
      <a:schemeClr val="dk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0">
      <cs:styleClr val="auto"/>
    </cs:fillRef>
    <cs:effectRef idx="0"/>
    <cs:fontRef idx="minor">
      <a:schemeClr val="dk1"/>
    </cs:fontRef>
    <cs:spPr>
      <a:solidFill>
        <a:schemeClr val="phClr"/>
      </a:solidFill>
    </cs:spPr>
  </cs:dataPoint>
  <cs:dataPoint3D>
    <cs:lnRef idx="0"/>
    <cs:fillRef idx="0">
      <cs:styleClr val="auto"/>
    </cs:fillRef>
    <cs:effectRef idx="0"/>
    <cs:fontRef idx="minor">
      <a:schemeClr val="dk1"/>
    </cs:fontRef>
    <cs:spPr>
      <a:solidFill>
        <a:schemeClr val="phClr"/>
      </a:solidFill>
    </cs:spPr>
  </cs:dataPoint3D>
  <cs:dataPointLine>
    <cs:lnRef idx="0">
      <cs:styleClr val="auto"/>
    </cs:lnRef>
    <cs:fillRef idx="0"/>
    <cs:effectRef idx="0"/>
    <cs:fontRef idx="minor">
      <a:schemeClr val="dk1"/>
    </cs:fontRef>
    <cs:spPr>
      <a:ln w="22225" cap="rnd">
        <a:solidFill>
          <a:schemeClr val="phClr"/>
        </a:solidFill>
        <a:round/>
      </a:ln>
    </cs:spPr>
  </cs:dataPointLine>
  <cs:dataPointMarker>
    <cs:lnRef idx="0">
      <cs:styleClr val="auto"/>
    </cs:lnRef>
    <cs:fillRef idx="0">
      <cs:styleClr val="auto"/>
    </cs:fillRef>
    <cs:effectRef idx="0"/>
    <cs:fontRef idx="minor">
      <a:schemeClr val="dk1"/>
    </cs:fontRef>
    <cs:spPr>
      <a:solidFill>
        <a:schemeClr val="lt1"/>
      </a:solidFill>
      <a:ln w="15875">
        <a:solidFill>
          <a:schemeClr val="phClr"/>
        </a:solidFill>
        <a:round/>
      </a:ln>
    </cs:spPr>
  </cs:dataPointMarker>
  <cs:dataPointMarkerLayout symbol="circle" size="6"/>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dk1">
        <a:lumMod val="65000"/>
        <a:lumOff val="35000"/>
      </a:schemeClr>
    </cs:fontRef>
    <cs:spPr>
      <a:ln w="9525" cap="flat" cmpd="sng" algn="ctr">
        <a:solidFill>
          <a:schemeClr val="dk1">
            <a:lumMod val="15000"/>
            <a:lumOff val="85000"/>
          </a:schemeClr>
        </a:solidFill>
        <a:round/>
      </a:ln>
    </cs:spPr>
    <cs:defRPr sz="1064" kern="1200"/>
  </cs:dataTable>
  <cs:downBar>
    <cs:lnRef idx="0"/>
    <cs:fillRef idx="0"/>
    <cs:effectRef idx="0"/>
    <cs:fontRef idx="minor">
      <a:schemeClr val="dk1"/>
    </cs:fontRef>
    <cs:spPr>
      <a:solidFill>
        <a:schemeClr val="dk1">
          <a:lumMod val="75000"/>
          <a:lumOff val="25000"/>
        </a:schemeClr>
      </a:solidFill>
      <a:ln w="9525" cap="flat" cmpd="sng" algn="ctr">
        <a:solidFill>
          <a:schemeClr val="dk1">
            <a:lumMod val="50000"/>
            <a:lumOff val="50000"/>
          </a:schemeClr>
        </a:solidFill>
        <a:round/>
      </a:ln>
    </cs:spPr>
  </cs:downBar>
  <cs:dropLine>
    <cs:lnRef idx="0"/>
    <cs:fillRef idx="0"/>
    <cs:effectRef idx="0"/>
    <cs:fontRef idx="minor">
      <a:schemeClr val="dk1"/>
    </cs:fontRef>
    <cs:spPr>
      <a:ln w="9525" cap="flat" cmpd="sng" algn="ctr">
        <a:solidFill>
          <a:schemeClr val="dk1">
            <a:lumMod val="35000"/>
            <a:lumOff val="65000"/>
          </a:schemeClr>
        </a:solidFill>
        <a:round/>
      </a:ln>
    </cs:spPr>
  </cs:dropLine>
  <cs:errorBar>
    <cs:lnRef idx="0"/>
    <cs:fillRef idx="0"/>
    <cs:effectRef idx="0"/>
    <cs:fontRef idx="minor">
      <a:schemeClr val="dk1"/>
    </cs:fontRef>
    <cs:spPr>
      <a:ln w="9525" cap="flat" cmpd="sng" algn="ctr">
        <a:solidFill>
          <a:schemeClr val="dk1">
            <a:lumMod val="50000"/>
            <a:lumOff val="50000"/>
          </a:schemeClr>
        </a:solidFill>
        <a:round/>
      </a:ln>
    </cs:spPr>
  </cs:errorBar>
  <cs:floor>
    <cs:lnRef idx="0"/>
    <cs:fillRef idx="0"/>
    <cs:effectRef idx="0"/>
    <cs:fontRef idx="minor">
      <a:schemeClr val="dk1"/>
    </cs:fontRef>
    <cs:spPr>
      <a:pattFill prst="ltDnDiag">
        <a:fgClr>
          <a:schemeClr val="dk1">
            <a:lumMod val="15000"/>
            <a:lumOff val="85000"/>
          </a:schemeClr>
        </a:fgClr>
        <a:bgClr>
          <a:schemeClr val="lt1"/>
        </a:bgClr>
      </a:pattFill>
    </cs:spPr>
  </cs:floor>
  <cs:gridlineMajor>
    <cs:lnRef idx="0"/>
    <cs:fillRef idx="0"/>
    <cs:effectRef idx="0"/>
    <cs:fontRef idx="minor">
      <a:schemeClr val="dk1"/>
    </cs:fontRef>
    <cs:spPr>
      <a:ln w="9525" cap="flat" cmpd="sng" algn="ctr">
        <a:solidFill>
          <a:schemeClr val="dk1">
            <a:lumMod val="15000"/>
            <a:lumOff val="85000"/>
          </a:schemeClr>
        </a:solidFill>
        <a:round/>
      </a:ln>
    </cs:spPr>
  </cs:gridlineMajor>
  <cs:gridlineMinor>
    <cs:lnRef idx="0"/>
    <cs:fillRef idx="0"/>
    <cs:effectRef idx="0"/>
    <cs:fontRef idx="minor">
      <a:schemeClr val="dk1"/>
    </cs:fontRef>
    <cs:spPr>
      <a:ln w="9525" cap="flat" cmpd="sng" algn="ctr">
        <a:solidFill>
          <a:schemeClr val="dk1">
            <a:lumMod val="5000"/>
            <a:lumOff val="95000"/>
          </a:schemeClr>
        </a:solidFill>
        <a:round/>
      </a:ln>
    </cs:spPr>
  </cs:gridlineMinor>
  <cs:hiLoLine>
    <cs:lnRef idx="0"/>
    <cs:fillRef idx="0"/>
    <cs:effectRef idx="0"/>
    <cs:fontRef idx="minor">
      <a:schemeClr val="dk1"/>
    </cs:fontRef>
    <cs:spPr>
      <a:ln w="9525" cap="flat" cmpd="sng" algn="ctr">
        <a:solidFill>
          <a:schemeClr val="dk1">
            <a:lumMod val="35000"/>
            <a:lumOff val="65000"/>
          </a:schemeClr>
        </a:solidFill>
        <a:round/>
      </a:ln>
    </cs:spPr>
  </cs:hiLoLine>
  <cs:leaderLine>
    <cs:lnRef idx="0"/>
    <cs:fillRef idx="0"/>
    <cs:effectRef idx="0"/>
    <cs:fontRef idx="minor">
      <a:schemeClr val="dk1"/>
    </cs:fontRef>
    <cs:spPr>
      <a:ln w="9525" cap="flat" cmpd="sng" algn="ctr">
        <a:solidFill>
          <a:schemeClr val="dk1">
            <a:lumMod val="35000"/>
            <a:lumOff val="65000"/>
          </a:schemeClr>
        </a:solidFill>
        <a:round/>
      </a:ln>
    </cs:spPr>
  </cs:leaderLine>
  <cs:legend>
    <cs:lnRef idx="0"/>
    <cs:fillRef idx="0"/>
    <cs:effectRef idx="0"/>
    <cs:fontRef idx="minor">
      <a:schemeClr val="dk1">
        <a:lumMod val="65000"/>
        <a:lumOff val="35000"/>
      </a:schemeClr>
    </cs:fontRef>
    <cs:defRPr sz="1197" kern="1200"/>
  </cs:legend>
  <cs:plotArea>
    <cs:lnRef idx="0"/>
    <cs:fillRef idx="0"/>
    <cs:effectRef idx="0"/>
    <cs:fontRef idx="minor">
      <a:schemeClr val="dk1"/>
    </cs:fontRef>
    <cs:spPr>
      <a:pattFill prst="ltDnDiag">
        <a:fgClr>
          <a:schemeClr val="dk1">
            <a:lumMod val="15000"/>
            <a:lumOff val="85000"/>
          </a:schemeClr>
        </a:fgClr>
        <a:bgClr>
          <a:schemeClr val="lt1"/>
        </a:bgClr>
      </a:pattFill>
    </cs:spPr>
  </cs:plotArea>
  <cs:plotArea3D>
    <cs:lnRef idx="0"/>
    <cs:fillRef idx="0"/>
    <cs:effectRef idx="0"/>
    <cs:fontRef idx="minor">
      <a:schemeClr val="dk1"/>
    </cs:fontRef>
    <cs:spPr>
      <a:solidFill>
        <a:schemeClr val="lt1"/>
      </a:solidFill>
    </cs:spPr>
  </cs:plotArea3D>
  <cs:seriesAxis>
    <cs:lnRef idx="0"/>
    <cs:fillRef idx="0"/>
    <cs:effectRef idx="0"/>
    <cs:fontRef idx="minor">
      <a:schemeClr val="dk1">
        <a:lumMod val="65000"/>
        <a:lumOff val="35000"/>
      </a:schemeClr>
    </cs:fontRef>
    <cs:defRPr sz="1197" kern="1200"/>
  </cs:seriesAxis>
  <cs:seriesLine>
    <cs:lnRef idx="0"/>
    <cs:fillRef idx="0"/>
    <cs:effectRef idx="0"/>
    <cs:fontRef idx="minor">
      <a:schemeClr val="dk1"/>
    </cs:fontRef>
    <cs:spPr>
      <a:ln w="9525" cap="flat" cmpd="sng" algn="ctr">
        <a:solidFill>
          <a:schemeClr val="dk1">
            <a:lumMod val="35000"/>
            <a:lumOff val="65000"/>
          </a:schemeClr>
        </a:solidFill>
        <a:round/>
      </a:ln>
    </cs:spPr>
  </cs:seriesLine>
  <cs:title>
    <cs:lnRef idx="0"/>
    <cs:fillRef idx="0"/>
    <cs:effectRef idx="0"/>
    <cs:fontRef idx="major">
      <a:schemeClr val="dk1">
        <a:lumMod val="50000"/>
        <a:lumOff val="50000"/>
      </a:schemeClr>
    </cs:fontRef>
    <cs:defRPr sz="2128" b="1" kern="1200" cap="none" spc="0" normalizeH="0" baseline="0"/>
  </cs:title>
  <cs:trendline>
    <cs:lnRef idx="0">
      <cs:styleClr val="auto"/>
    </cs:lnRef>
    <cs:fillRef idx="0"/>
    <cs:effectRef idx="0"/>
    <cs:fontRef idx="minor">
      <a:schemeClr val="dk1"/>
    </cs:fontRef>
    <cs:spPr>
      <a:ln w="19050" cap="rnd">
        <a:solidFill>
          <a:schemeClr val="phClr"/>
        </a:solidFill>
      </a:ln>
    </cs:spPr>
  </cs:trendline>
  <cs:trendlineLabel>
    <cs:lnRef idx="0"/>
    <cs:fillRef idx="0"/>
    <cs:effectRef idx="0"/>
    <cs:fontRef idx="minor">
      <a:schemeClr val="dk1">
        <a:lumMod val="65000"/>
        <a:lumOff val="35000"/>
      </a:schemeClr>
    </cs:fontRef>
    <cs:defRPr sz="1197" kern="1200"/>
  </cs:trendlineLabel>
  <cs:upBar>
    <cs:lnRef idx="0"/>
    <cs:fillRef idx="0"/>
    <cs:effectRef idx="0"/>
    <cs:fontRef idx="minor">
      <a:schemeClr val="dk1"/>
    </cs:fontRef>
    <cs:spPr>
      <a:solidFill>
        <a:schemeClr val="lt1"/>
      </a:solidFill>
      <a:ln w="9525" cap="flat" cmpd="sng" algn="ctr">
        <a:solidFill>
          <a:schemeClr val="dk1">
            <a:lumMod val="50000"/>
            <a:lumOff val="50000"/>
          </a:schemeClr>
        </a:solidFill>
        <a:round/>
      </a:ln>
    </cs:spPr>
  </cs:upBar>
  <cs:valueAxis>
    <cs:lnRef idx="0"/>
    <cs:fillRef idx="0"/>
    <cs:effectRef idx="0"/>
    <cs:fontRef idx="minor">
      <a:schemeClr val="dk1">
        <a:lumMod val="65000"/>
        <a:lumOff val="35000"/>
      </a:schemeClr>
    </cs:fontRef>
    <cs:defRPr sz="1197" kern="1200"/>
  </cs:valueAxis>
  <cs:wall>
    <cs:lnRef idx="0"/>
    <cs:fillRef idx="0"/>
    <cs:effectRef idx="0"/>
    <cs:fontRef idx="minor">
      <a:schemeClr val="dk1"/>
    </cs:fontRef>
    <cs:spPr>
      <a:pattFill prst="ltDnDiag">
        <a:fgClr>
          <a:schemeClr val="dk1">
            <a:lumMod val="15000"/>
            <a:lumOff val="85000"/>
          </a:schemeClr>
        </a:fgClr>
        <a:bgClr>
          <a:schemeClr val="lt1"/>
        </a:bgClr>
      </a:pattFill>
    </cs:spPr>
  </cs:wall>
</cs:chartStyle>
</file>

<file path=ppt/charts/style17.xml><?xml version="1.0" encoding="utf-8"?>
<cs:chartStyle xmlns:cs="http://schemas.microsoft.com/office/drawing/2012/chartStyle" xmlns:a="http://schemas.openxmlformats.org/drawingml/2006/main" id="208">
  <cs:axisTitle>
    <cs:lnRef idx="0"/>
    <cs:fillRef idx="0"/>
    <cs:effectRef idx="0"/>
    <cs:fontRef idx="minor">
      <a:schemeClr val="dk1">
        <a:lumMod val="65000"/>
        <a:lumOff val="35000"/>
      </a:schemeClr>
    </cs:fontRef>
    <cs:defRPr sz="1197" b="1" kern="1200"/>
  </cs:axisTitle>
  <cs:categoryAxis>
    <cs:lnRef idx="0"/>
    <cs:fillRef idx="0"/>
    <cs:effectRef idx="0"/>
    <cs:fontRef idx="minor">
      <a:schemeClr val="dk1">
        <a:lumMod val="65000"/>
        <a:lumOff val="35000"/>
      </a:schemeClr>
    </cs:fontRef>
    <cs:spPr>
      <a:ln w="9525" cap="flat" cmpd="sng" algn="ctr">
        <a:solidFill>
          <a:schemeClr val="dk1">
            <a:lumMod val="15000"/>
            <a:lumOff val="85000"/>
          </a:schemeClr>
        </a:solidFill>
        <a:round/>
      </a:ln>
    </cs:spPr>
    <cs:defRPr sz="1197" kern="1200" cap="none" spc="0" normalizeH="0" baseline="0"/>
  </cs:categoryAxis>
  <cs:chartArea>
    <cs:lnRef idx="0"/>
    <cs:fillRef idx="0"/>
    <cs:effectRef idx="0"/>
    <cs:fontRef idx="minor">
      <a:schemeClr val="dk1"/>
    </cs:fontRef>
    <cs:spPr>
      <a:solidFill>
        <a:schemeClr val="lt1"/>
      </a:solidFill>
      <a:ln w="9525" cap="flat" cmpd="sng" algn="ctr">
        <a:solidFill>
          <a:schemeClr val="dk1">
            <a:lumMod val="15000"/>
            <a:lumOff val="85000"/>
          </a:schemeClr>
        </a:solidFill>
        <a:round/>
      </a:ln>
    </cs:spPr>
    <cs:defRPr sz="1197" kern="1200"/>
  </cs:chartArea>
  <cs:dataLabel>
    <cs:lnRef idx="0"/>
    <cs:fillRef idx="0"/>
    <cs:effectRef idx="0"/>
    <cs:fontRef idx="minor">
      <a:schemeClr val="dk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0">
      <cs:styleClr val="auto"/>
    </cs:fillRef>
    <cs:effectRef idx="0"/>
    <cs:fontRef idx="minor">
      <a:schemeClr val="dk1"/>
    </cs:fontRef>
    <cs:spPr>
      <a:solidFill>
        <a:schemeClr val="phClr"/>
      </a:solidFill>
    </cs:spPr>
  </cs:dataPoint>
  <cs:dataPoint3D>
    <cs:lnRef idx="0"/>
    <cs:fillRef idx="0">
      <cs:styleClr val="auto"/>
    </cs:fillRef>
    <cs:effectRef idx="0"/>
    <cs:fontRef idx="minor">
      <a:schemeClr val="dk1"/>
    </cs:fontRef>
    <cs:spPr>
      <a:solidFill>
        <a:schemeClr val="phClr"/>
      </a:solidFill>
    </cs:spPr>
  </cs:dataPoint3D>
  <cs:dataPointLine>
    <cs:lnRef idx="0">
      <cs:styleClr val="auto"/>
    </cs:lnRef>
    <cs:fillRef idx="0"/>
    <cs:effectRef idx="0"/>
    <cs:fontRef idx="minor">
      <a:schemeClr val="dk1"/>
    </cs:fontRef>
    <cs:spPr>
      <a:ln w="22225" cap="rnd">
        <a:solidFill>
          <a:schemeClr val="phClr"/>
        </a:solidFill>
        <a:round/>
      </a:ln>
    </cs:spPr>
  </cs:dataPointLine>
  <cs:dataPointMarker>
    <cs:lnRef idx="0">
      <cs:styleClr val="auto"/>
    </cs:lnRef>
    <cs:fillRef idx="0">
      <cs:styleClr val="auto"/>
    </cs:fillRef>
    <cs:effectRef idx="0"/>
    <cs:fontRef idx="minor">
      <a:schemeClr val="dk1"/>
    </cs:fontRef>
    <cs:spPr>
      <a:solidFill>
        <a:schemeClr val="lt1"/>
      </a:solidFill>
      <a:ln w="15875">
        <a:solidFill>
          <a:schemeClr val="phClr"/>
        </a:solidFill>
        <a:round/>
      </a:ln>
    </cs:spPr>
  </cs:dataPointMarker>
  <cs:dataPointMarkerLayout symbol="circle" size="6"/>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dk1">
        <a:lumMod val="65000"/>
        <a:lumOff val="35000"/>
      </a:schemeClr>
    </cs:fontRef>
    <cs:spPr>
      <a:ln w="9525" cap="flat" cmpd="sng" algn="ctr">
        <a:solidFill>
          <a:schemeClr val="dk1">
            <a:lumMod val="15000"/>
            <a:lumOff val="85000"/>
          </a:schemeClr>
        </a:solidFill>
        <a:round/>
      </a:ln>
    </cs:spPr>
    <cs:defRPr sz="1064" kern="1200"/>
  </cs:dataTable>
  <cs:downBar>
    <cs:lnRef idx="0"/>
    <cs:fillRef idx="0"/>
    <cs:effectRef idx="0"/>
    <cs:fontRef idx="minor">
      <a:schemeClr val="dk1"/>
    </cs:fontRef>
    <cs:spPr>
      <a:solidFill>
        <a:schemeClr val="dk1">
          <a:lumMod val="75000"/>
          <a:lumOff val="25000"/>
        </a:schemeClr>
      </a:solidFill>
      <a:ln w="9525" cap="flat" cmpd="sng" algn="ctr">
        <a:solidFill>
          <a:schemeClr val="dk1">
            <a:lumMod val="50000"/>
            <a:lumOff val="50000"/>
          </a:schemeClr>
        </a:solidFill>
        <a:round/>
      </a:ln>
    </cs:spPr>
  </cs:downBar>
  <cs:dropLine>
    <cs:lnRef idx="0"/>
    <cs:fillRef idx="0"/>
    <cs:effectRef idx="0"/>
    <cs:fontRef idx="minor">
      <a:schemeClr val="dk1"/>
    </cs:fontRef>
    <cs:spPr>
      <a:ln w="9525" cap="flat" cmpd="sng" algn="ctr">
        <a:solidFill>
          <a:schemeClr val="dk1">
            <a:lumMod val="35000"/>
            <a:lumOff val="65000"/>
          </a:schemeClr>
        </a:solidFill>
        <a:round/>
      </a:ln>
    </cs:spPr>
  </cs:dropLine>
  <cs:errorBar>
    <cs:lnRef idx="0"/>
    <cs:fillRef idx="0"/>
    <cs:effectRef idx="0"/>
    <cs:fontRef idx="minor">
      <a:schemeClr val="dk1"/>
    </cs:fontRef>
    <cs:spPr>
      <a:ln w="9525" cap="flat" cmpd="sng" algn="ctr">
        <a:solidFill>
          <a:schemeClr val="dk1">
            <a:lumMod val="50000"/>
            <a:lumOff val="50000"/>
          </a:schemeClr>
        </a:solidFill>
        <a:round/>
      </a:ln>
    </cs:spPr>
  </cs:errorBar>
  <cs:floor>
    <cs:lnRef idx="0"/>
    <cs:fillRef idx="0"/>
    <cs:effectRef idx="0"/>
    <cs:fontRef idx="minor">
      <a:schemeClr val="dk1"/>
    </cs:fontRef>
    <cs:spPr>
      <a:pattFill prst="ltDnDiag">
        <a:fgClr>
          <a:schemeClr val="dk1">
            <a:lumMod val="15000"/>
            <a:lumOff val="85000"/>
          </a:schemeClr>
        </a:fgClr>
        <a:bgClr>
          <a:schemeClr val="lt1"/>
        </a:bgClr>
      </a:pattFill>
    </cs:spPr>
  </cs:floor>
  <cs:gridlineMajor>
    <cs:lnRef idx="0"/>
    <cs:fillRef idx="0"/>
    <cs:effectRef idx="0"/>
    <cs:fontRef idx="minor">
      <a:schemeClr val="dk1"/>
    </cs:fontRef>
    <cs:spPr>
      <a:ln w="9525" cap="flat" cmpd="sng" algn="ctr">
        <a:solidFill>
          <a:schemeClr val="dk1">
            <a:lumMod val="15000"/>
            <a:lumOff val="85000"/>
          </a:schemeClr>
        </a:solidFill>
        <a:round/>
      </a:ln>
    </cs:spPr>
  </cs:gridlineMajor>
  <cs:gridlineMinor>
    <cs:lnRef idx="0"/>
    <cs:fillRef idx="0"/>
    <cs:effectRef idx="0"/>
    <cs:fontRef idx="minor">
      <a:schemeClr val="dk1"/>
    </cs:fontRef>
    <cs:spPr>
      <a:ln w="9525" cap="flat" cmpd="sng" algn="ctr">
        <a:solidFill>
          <a:schemeClr val="dk1">
            <a:lumMod val="5000"/>
            <a:lumOff val="95000"/>
          </a:schemeClr>
        </a:solidFill>
        <a:round/>
      </a:ln>
    </cs:spPr>
  </cs:gridlineMinor>
  <cs:hiLoLine>
    <cs:lnRef idx="0"/>
    <cs:fillRef idx="0"/>
    <cs:effectRef idx="0"/>
    <cs:fontRef idx="minor">
      <a:schemeClr val="dk1"/>
    </cs:fontRef>
    <cs:spPr>
      <a:ln w="9525" cap="flat" cmpd="sng" algn="ctr">
        <a:solidFill>
          <a:schemeClr val="dk1">
            <a:lumMod val="35000"/>
            <a:lumOff val="65000"/>
          </a:schemeClr>
        </a:solidFill>
        <a:round/>
      </a:ln>
    </cs:spPr>
  </cs:hiLoLine>
  <cs:leaderLine>
    <cs:lnRef idx="0"/>
    <cs:fillRef idx="0"/>
    <cs:effectRef idx="0"/>
    <cs:fontRef idx="minor">
      <a:schemeClr val="dk1"/>
    </cs:fontRef>
    <cs:spPr>
      <a:ln w="9525" cap="flat" cmpd="sng" algn="ctr">
        <a:solidFill>
          <a:schemeClr val="dk1">
            <a:lumMod val="35000"/>
            <a:lumOff val="65000"/>
          </a:schemeClr>
        </a:solidFill>
        <a:round/>
      </a:ln>
    </cs:spPr>
  </cs:leaderLine>
  <cs:legend>
    <cs:lnRef idx="0"/>
    <cs:fillRef idx="0"/>
    <cs:effectRef idx="0"/>
    <cs:fontRef idx="minor">
      <a:schemeClr val="dk1">
        <a:lumMod val="65000"/>
        <a:lumOff val="35000"/>
      </a:schemeClr>
    </cs:fontRef>
    <cs:defRPr sz="1197" kern="1200"/>
  </cs:legend>
  <cs:plotArea>
    <cs:lnRef idx="0"/>
    <cs:fillRef idx="0"/>
    <cs:effectRef idx="0"/>
    <cs:fontRef idx="minor">
      <a:schemeClr val="dk1"/>
    </cs:fontRef>
    <cs:spPr>
      <a:pattFill prst="ltDnDiag">
        <a:fgClr>
          <a:schemeClr val="dk1">
            <a:lumMod val="15000"/>
            <a:lumOff val="85000"/>
          </a:schemeClr>
        </a:fgClr>
        <a:bgClr>
          <a:schemeClr val="lt1"/>
        </a:bgClr>
      </a:pattFill>
    </cs:spPr>
  </cs:plotArea>
  <cs:plotArea3D>
    <cs:lnRef idx="0"/>
    <cs:fillRef idx="0"/>
    <cs:effectRef idx="0"/>
    <cs:fontRef idx="minor">
      <a:schemeClr val="dk1"/>
    </cs:fontRef>
    <cs:spPr>
      <a:solidFill>
        <a:schemeClr val="lt1"/>
      </a:solidFill>
    </cs:spPr>
  </cs:plotArea3D>
  <cs:seriesAxis>
    <cs:lnRef idx="0"/>
    <cs:fillRef idx="0"/>
    <cs:effectRef idx="0"/>
    <cs:fontRef idx="minor">
      <a:schemeClr val="dk1">
        <a:lumMod val="65000"/>
        <a:lumOff val="35000"/>
      </a:schemeClr>
    </cs:fontRef>
    <cs:defRPr sz="1197" kern="1200"/>
  </cs:seriesAxis>
  <cs:seriesLine>
    <cs:lnRef idx="0"/>
    <cs:fillRef idx="0"/>
    <cs:effectRef idx="0"/>
    <cs:fontRef idx="minor">
      <a:schemeClr val="dk1"/>
    </cs:fontRef>
    <cs:spPr>
      <a:ln w="9525" cap="flat" cmpd="sng" algn="ctr">
        <a:solidFill>
          <a:schemeClr val="dk1">
            <a:lumMod val="35000"/>
            <a:lumOff val="65000"/>
          </a:schemeClr>
        </a:solidFill>
        <a:round/>
      </a:ln>
    </cs:spPr>
  </cs:seriesLine>
  <cs:title>
    <cs:lnRef idx="0"/>
    <cs:fillRef idx="0"/>
    <cs:effectRef idx="0"/>
    <cs:fontRef idx="major">
      <a:schemeClr val="dk1">
        <a:lumMod val="50000"/>
        <a:lumOff val="50000"/>
      </a:schemeClr>
    </cs:fontRef>
    <cs:defRPr sz="2128" b="1" kern="1200" cap="none" spc="0" normalizeH="0" baseline="0"/>
  </cs:title>
  <cs:trendline>
    <cs:lnRef idx="0">
      <cs:styleClr val="auto"/>
    </cs:lnRef>
    <cs:fillRef idx="0"/>
    <cs:effectRef idx="0"/>
    <cs:fontRef idx="minor">
      <a:schemeClr val="dk1"/>
    </cs:fontRef>
    <cs:spPr>
      <a:ln w="19050" cap="rnd">
        <a:solidFill>
          <a:schemeClr val="phClr"/>
        </a:solidFill>
      </a:ln>
    </cs:spPr>
  </cs:trendline>
  <cs:trendlineLabel>
    <cs:lnRef idx="0"/>
    <cs:fillRef idx="0"/>
    <cs:effectRef idx="0"/>
    <cs:fontRef idx="minor">
      <a:schemeClr val="dk1">
        <a:lumMod val="65000"/>
        <a:lumOff val="35000"/>
      </a:schemeClr>
    </cs:fontRef>
    <cs:defRPr sz="1197" kern="1200"/>
  </cs:trendlineLabel>
  <cs:upBar>
    <cs:lnRef idx="0"/>
    <cs:fillRef idx="0"/>
    <cs:effectRef idx="0"/>
    <cs:fontRef idx="minor">
      <a:schemeClr val="dk1"/>
    </cs:fontRef>
    <cs:spPr>
      <a:solidFill>
        <a:schemeClr val="lt1"/>
      </a:solidFill>
      <a:ln w="9525" cap="flat" cmpd="sng" algn="ctr">
        <a:solidFill>
          <a:schemeClr val="dk1">
            <a:lumMod val="50000"/>
            <a:lumOff val="50000"/>
          </a:schemeClr>
        </a:solidFill>
        <a:round/>
      </a:ln>
    </cs:spPr>
  </cs:upBar>
  <cs:valueAxis>
    <cs:lnRef idx="0"/>
    <cs:fillRef idx="0"/>
    <cs:effectRef idx="0"/>
    <cs:fontRef idx="minor">
      <a:schemeClr val="dk1">
        <a:lumMod val="65000"/>
        <a:lumOff val="35000"/>
      </a:schemeClr>
    </cs:fontRef>
    <cs:defRPr sz="1197" kern="1200"/>
  </cs:valueAxis>
  <cs:wall>
    <cs:lnRef idx="0"/>
    <cs:fillRef idx="0"/>
    <cs:effectRef idx="0"/>
    <cs:fontRef idx="minor">
      <a:schemeClr val="dk1"/>
    </cs:fontRef>
    <cs:spPr>
      <a:pattFill prst="ltDnDiag">
        <a:fgClr>
          <a:schemeClr val="dk1">
            <a:lumMod val="15000"/>
            <a:lumOff val="85000"/>
          </a:schemeClr>
        </a:fgClr>
        <a:bgClr>
          <a:schemeClr val="lt1"/>
        </a:bgClr>
      </a:pattFill>
    </cs:spPr>
  </cs:wall>
</cs:chartStyle>
</file>

<file path=ppt/charts/style18.xml><?xml version="1.0" encoding="utf-8"?>
<cs:chartStyle xmlns:cs="http://schemas.microsoft.com/office/drawing/2012/chartStyle" xmlns:a="http://schemas.openxmlformats.org/drawingml/2006/main" id="305">
  <cs:axisTitle>
    <cs:lnRef idx="0"/>
    <cs:fillRef idx="0"/>
    <cs:effectRef idx="0"/>
    <cs:fontRef idx="minor">
      <a:schemeClr val="tx1">
        <a:lumMod val="65000"/>
        <a:lumOff val="35000"/>
      </a:schemeClr>
    </cs:fontRef>
    <cs:defRPr sz="1197" kern="1200" cap="all"/>
  </cs:axisTitle>
  <cs:categoryAxis>
    <cs:lnRef idx="0"/>
    <cs:fillRef idx="0"/>
    <cs:effectRef idx="0"/>
    <cs:fontRef idx="minor">
      <a:schemeClr val="tx1">
        <a:lumMod val="65000"/>
        <a:lumOff val="35000"/>
      </a:schemeClr>
    </cs:fontRef>
    <cs:spPr>
      <a:ln w="9525" cap="flat" cmpd="sng" algn="ctr">
        <a:solidFill>
          <a:schemeClr val="tx1">
            <a:lumMod val="25000"/>
            <a:lumOff val="75000"/>
          </a:schemeClr>
        </a:solidFill>
        <a:round/>
        <a:headEnd type="none" w="sm" len="sm"/>
        <a:tailEnd type="none" w="sm" len="sm"/>
      </a:ln>
    </cs:spPr>
    <cs:defRPr sz="1197" kern="1200"/>
  </cs:categoryAxis>
  <cs:chartArea mods="allowNoFillOverride allowNoLineOverride">
    <cs:lnRef idx="0"/>
    <cs:fillRef idx="0"/>
    <cs:effectRef idx="0"/>
    <cs:fontRef idx="minor">
      <a:schemeClr val="dk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bg1"/>
    </cs:fontRef>
    <cs:spPr>
      <a:solidFill>
        <a:schemeClr val="tx1">
          <a:lumMod val="50000"/>
          <a:lumOff val="50000"/>
        </a:schemeClr>
      </a:solidFill>
    </cs:spPr>
    <cs:defRPr sz="1197" kern="1200"/>
    <cs:bodyPr rot="0" spcFirstLastPara="1" vertOverflow="clip" horzOverflow="clip" vert="horz" wrap="square" lIns="36576" tIns="18288" rIns="36576" bIns="18288" anchor="ctr" anchorCtr="1">
      <a:spAutoFit/>
    </cs:bodyPr>
  </cs:dataLabelCallout>
  <cs:dataPoint>
    <cs:lnRef idx="0"/>
    <cs:fillRef idx="0">
      <cs:styleClr val="auto"/>
    </cs:fillRef>
    <cs:effectRef idx="0"/>
    <cs:fontRef idx="minor">
      <a:schemeClr val="tx1"/>
    </cs:fontRef>
    <cs:spPr>
      <a:solidFill>
        <a:schemeClr val="phClr">
          <a:alpha val="70000"/>
        </a:schemeClr>
      </a:solidFill>
    </cs:spPr>
  </cs:dataPoint>
  <cs:dataPoint3D>
    <cs:lnRef idx="0"/>
    <cs:fillRef idx="0">
      <cs:styleClr val="auto"/>
    </cs:fillRef>
    <cs:effectRef idx="0"/>
    <cs:fontRef idx="minor">
      <a:schemeClr val="tx1"/>
    </cs:fontRef>
    <cs:spPr>
      <a:solidFill>
        <a:schemeClr val="phClr">
          <a:alpha val="70000"/>
        </a:schemeClr>
      </a:solidFill>
    </cs:spPr>
  </cs:dataPoint3D>
  <cs:dataPointLine>
    <cs:lnRef idx="0">
      <cs:styleClr val="auto"/>
    </cs:lnRef>
    <cs:fillRef idx="0"/>
    <cs:effectRef idx="0"/>
    <cs:fontRef idx="minor">
      <a:schemeClr val="dk1"/>
    </cs:fontRef>
    <cs:spPr>
      <a:ln w="28575" cap="rnd">
        <a:solidFill>
          <a:schemeClr val="phClr"/>
        </a:solidFill>
        <a:round/>
      </a:ln>
    </cs:spPr>
  </cs:dataPointLine>
  <cs:dataPointMarker>
    <cs:lnRef idx="0">
      <cs:styleClr val="auto"/>
    </cs:lnRef>
    <cs:fillRef idx="0">
      <cs:styleClr val="auto"/>
    </cs:fillRef>
    <cs:effectRef idx="0"/>
    <cs:fontRef idx="minor">
      <a:schemeClr val="dk1"/>
    </cs:fontRef>
    <cs:spPr>
      <a:gradFill>
        <a:gsLst>
          <a:gs pos="0">
            <a:schemeClr val="phClr"/>
          </a:gs>
          <a:gs pos="46000">
            <a:schemeClr val="phClr"/>
          </a:gs>
          <a:gs pos="100000">
            <a:schemeClr val="phClr">
              <a:lumMod val="20000"/>
              <a:lumOff val="80000"/>
              <a:alpha val="0"/>
            </a:schemeClr>
          </a:gs>
        </a:gsLst>
        <a:path path="circle">
          <a:fillToRect l="50000" t="-80000" r="50000" b="180000"/>
        </a:path>
      </a:gradFill>
      <a:ln w="9525" cap="flat" cmpd="sng" algn="ctr">
        <a:solidFill>
          <a:schemeClr val="phClr">
            <a:shade val="95000"/>
          </a:schemeClr>
        </a:solidFill>
        <a:round/>
      </a:ln>
    </cs:spPr>
  </cs:dataPointMarker>
  <cs:dataPointMarkerLayout symbol="circle" size="6"/>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ln w="9525">
        <a:solidFill>
          <a:schemeClr val="tx1">
            <a:lumMod val="15000"/>
            <a:lumOff val="85000"/>
          </a:schemeClr>
        </a:solidFill>
      </a:ln>
    </cs:spPr>
    <cs:defRPr sz="1197" kern="1200"/>
  </cs:dataTable>
  <cs:downBar>
    <cs:lnRef idx="0"/>
    <cs:fillRef idx="0"/>
    <cs:effectRef idx="0"/>
    <cs:fontRef idx="minor">
      <a:schemeClr val="dk1"/>
    </cs:fontRef>
    <cs:spPr>
      <a:solidFill>
        <a:schemeClr val="dk1">
          <a:lumMod val="75000"/>
          <a:lumOff val="25000"/>
        </a:schemeClr>
      </a:solidFill>
      <a:ln w="9525">
        <a:solidFill>
          <a:schemeClr val="tx1">
            <a:lumMod val="65000"/>
            <a:lumOff val="35000"/>
          </a:schemeClr>
        </a:solidFill>
      </a:ln>
    </cs:spPr>
  </cs:downBar>
  <cs:dropLine>
    <cs:lnRef idx="0"/>
    <cs:fillRef idx="0"/>
    <cs:effectRef idx="0"/>
    <cs:fontRef idx="minor">
      <a:schemeClr val="dk1"/>
    </cs:fontRef>
    <cs:spPr>
      <a:ln w="9525">
        <a:solidFill>
          <a:schemeClr val="tx1">
            <a:lumMod val="35000"/>
            <a:lumOff val="65000"/>
          </a:schemeClr>
        </a:solidFill>
      </a:ln>
    </cs:spPr>
  </cs:dropLine>
  <cs:errorBar>
    <cs:lnRef idx="0"/>
    <cs:fillRef idx="0"/>
    <cs:effectRef idx="0"/>
    <cs:fontRef idx="minor">
      <a:schemeClr val="dk1"/>
    </cs:fontRef>
    <cs:spPr>
      <a:ln w="9525" cap="flat" cmpd="sng" algn="ctr">
        <a:solidFill>
          <a:schemeClr val="tx1">
            <a:lumMod val="65000"/>
            <a:lumOff val="35000"/>
          </a:schemeClr>
        </a:solidFill>
        <a:round/>
      </a:ln>
    </cs:spPr>
  </cs:errorBar>
  <cs:floor>
    <cs:lnRef idx="0"/>
    <cs:fillRef idx="0"/>
    <cs:effectRef idx="0"/>
    <cs:fontRef idx="minor">
      <a:schemeClr val="dk1"/>
    </cs:fontRef>
  </cs:floor>
  <cs:gridlineMajor>
    <cs:lnRef idx="0"/>
    <cs:fillRef idx="0"/>
    <cs:effectRef idx="0"/>
    <cs:fontRef idx="minor">
      <a:schemeClr val="dk1"/>
    </cs:fontRef>
    <cs:spPr>
      <a:ln w="9525" cap="flat" cmpd="sng" algn="ctr">
        <a:gradFill>
          <a:gsLst>
            <a:gs pos="0">
              <a:schemeClr val="tx1">
                <a:lumMod val="5000"/>
                <a:lumOff val="95000"/>
              </a:schemeClr>
            </a:gs>
            <a:gs pos="100000">
              <a:schemeClr val="tx1">
                <a:lumMod val="15000"/>
                <a:lumOff val="85000"/>
              </a:schemeClr>
            </a:gs>
          </a:gsLst>
          <a:lin ang="5400000" scaled="0"/>
        </a:gradFill>
        <a:round/>
      </a:ln>
    </cs:spPr>
  </cs:gridlineMajor>
  <cs:gridlineMinor>
    <cs:lnRef idx="0"/>
    <cs:fillRef idx="0"/>
    <cs:effectRef idx="0"/>
    <cs:fontRef idx="minor">
      <a:schemeClr val="dk1"/>
    </cs:fontRef>
    <cs:spPr>
      <a:ln w="9525" cap="flat" cmpd="sng" algn="ctr">
        <a:gradFill>
          <a:gsLst>
            <a:gs pos="0">
              <a:schemeClr val="tx1">
                <a:lumMod val="5000"/>
                <a:lumOff val="95000"/>
              </a:schemeClr>
            </a:gs>
            <a:gs pos="100000">
              <a:schemeClr val="tx1">
                <a:lumMod val="15000"/>
                <a:lumOff val="85000"/>
              </a:schemeClr>
            </a:gs>
          </a:gsLst>
          <a:lin ang="5400000" scaled="0"/>
        </a:gradFill>
        <a:round/>
      </a:ln>
    </cs:spPr>
  </cs:gridlineMinor>
  <cs:hiLoLine>
    <cs:lnRef idx="0"/>
    <cs:fillRef idx="0"/>
    <cs:effectRef idx="0"/>
    <cs:fontRef idx="minor">
      <a:schemeClr val="dk1"/>
    </cs:fontRef>
    <cs:spPr>
      <a:ln w="9525">
        <a:solidFill>
          <a:schemeClr val="tx1">
            <a:lumMod val="50000"/>
            <a:lumOff val="50000"/>
          </a:schemeClr>
        </a:solidFill>
      </a:ln>
    </cs:spPr>
  </cs:hiLoLine>
  <cs:leaderLine>
    <cs:lnRef idx="0"/>
    <cs:fillRef idx="0"/>
    <cs:effectRef idx="0"/>
    <cs:fontRef idx="minor">
      <a:schemeClr val="dk1"/>
    </cs:fontRef>
    <cs:spPr>
      <a:ln w="9525">
        <a:solidFill>
          <a:schemeClr val="tx1">
            <a:lumMod val="35000"/>
            <a:lumOff val="65000"/>
          </a:schemeClr>
        </a:solidFill>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dk1"/>
    </cs:fontRef>
  </cs:plotArea>
  <cs:plotArea3D mods="allowNoFillOverride allowNoLineOverride">
    <cs:lnRef idx="0"/>
    <cs:fillRef idx="0"/>
    <cs:effectRef idx="0"/>
    <cs:fontRef idx="minor">
      <a:schemeClr val="dk1"/>
    </cs:fontRef>
  </cs:plotArea3D>
  <cs:seriesAxis>
    <cs:lnRef idx="0"/>
    <cs:fillRef idx="0"/>
    <cs:effectRef idx="0"/>
    <cs:fontRef idx="minor">
      <a:schemeClr val="tx1">
        <a:lumMod val="65000"/>
        <a:lumOff val="35000"/>
      </a:schemeClr>
    </cs:fontRef>
    <cs:spPr>
      <a:ln w="9525" cap="flat" cmpd="sng" algn="ctr">
        <a:solidFill>
          <a:schemeClr val="tx1">
            <a:lumMod val="15000"/>
            <a:lumOff val="85000"/>
          </a:schemeClr>
        </a:solidFill>
        <a:round/>
        <a:headEnd type="none" w="sm" len="sm"/>
        <a:tailEnd type="none" w="sm" len="sm"/>
      </a:ln>
    </cs:spPr>
    <cs:defRPr sz="1197" kern="1200"/>
  </cs:seriesAxis>
  <cs:seriesLine>
    <cs:lnRef idx="0"/>
    <cs:fillRef idx="0"/>
    <cs:effectRef idx="0"/>
    <cs:fontRef idx="minor">
      <a:schemeClr val="dk1"/>
    </cs:fontRef>
    <cs:spPr>
      <a:ln w="9525">
        <a:solidFill>
          <a:schemeClr val="tx1">
            <a:lumMod val="35000"/>
            <a:lumOff val="65000"/>
          </a:schemeClr>
        </a:solidFill>
        <a:round/>
      </a:ln>
    </cs:spPr>
  </cs:seriesLine>
  <cs:title>
    <cs:lnRef idx="0"/>
    <cs:fillRef idx="0"/>
    <cs:effectRef idx="0"/>
    <cs:fontRef idx="minor">
      <a:schemeClr val="tx1">
        <a:lumMod val="65000"/>
        <a:lumOff val="35000"/>
      </a:schemeClr>
    </cs:fontRef>
    <cs:defRPr sz="2200" b="1" kern="1200" cap="all" spc="50" baseline="0"/>
  </cs:title>
  <cs:trendline>
    <cs:lnRef idx="0">
      <cs:styleClr val="auto"/>
    </cs:lnRef>
    <cs:fillRef idx="0"/>
    <cs:effectRef idx="0"/>
    <cs:fontRef idx="minor">
      <a:schemeClr val="dk1"/>
    </cs:fontRef>
    <cs:spPr>
      <a:ln w="9525" cap="rnd">
        <a:solidFill>
          <a:schemeClr val="phClr"/>
        </a:solidFill>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65000"/>
            <a:lumOff val="3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dk1"/>
    </cs:fontRef>
  </cs:wall>
</cs:chartStyle>
</file>

<file path=ppt/charts/style2.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3.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4.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5.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6.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7.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8.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9.xml><?xml version="1.0" encoding="utf-8"?>
<cs:chartStyle xmlns:cs="http://schemas.microsoft.com/office/drawing/2012/chartStyle" xmlns:a="http://schemas.openxmlformats.org/drawingml/2006/main" id="28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diagrams/colors1.xml><?xml version="1.0" encoding="utf-8"?>
<dgm:colorsDef xmlns:dgm="http://schemas.openxmlformats.org/drawingml/2006/diagram" xmlns:a="http://schemas.openxmlformats.org/drawingml/2006/main" uniqueId="urn:microsoft.com/office/officeart/2005/8/colors/accent0_1">
  <dgm:title val=""/>
  <dgm:desc val=""/>
  <dgm:catLst>
    <dgm:cat type="mainScheme" pri="10100"/>
  </dgm:catLst>
  <dgm:styleLbl name="node0">
    <dgm:fillClrLst meth="repeat">
      <a:schemeClr val="lt1"/>
    </dgm:fillClrLst>
    <dgm:linClrLst meth="repeat">
      <a:schemeClr val="dk1">
        <a:shade val="80000"/>
      </a:schemeClr>
    </dgm:linClrLst>
    <dgm:effectClrLst/>
    <dgm:txLinClrLst/>
    <dgm:txFillClrLst meth="repeat">
      <a:schemeClr val="dk1"/>
    </dgm:txFillClrLst>
    <dgm:txEffectClrLst/>
  </dgm:styleLbl>
  <dgm:styleLbl name="node1">
    <dgm:fillClrLst meth="repeat">
      <a:schemeClr val="lt1"/>
    </dgm:fillClrLst>
    <dgm:linClrLst meth="repeat">
      <a:schemeClr val="dk1">
        <a:shade val="80000"/>
      </a:schemeClr>
    </dgm:linClrLst>
    <dgm:effectClrLst/>
    <dgm:txLinClrLst/>
    <dgm:txFillClrLst meth="repeat">
      <a:schemeClr val="dk1"/>
    </dgm:txFillClrLst>
    <dgm:txEffectClrLst/>
  </dgm:styleLbl>
  <dgm:styleLbl name="alignNode1">
    <dgm:fillClrLst meth="repeat">
      <a:schemeClr val="lt1"/>
    </dgm:fillClrLst>
    <dgm:linClrLst meth="repeat">
      <a:schemeClr val="dk1">
        <a:shade val="80000"/>
      </a:schemeClr>
    </dgm:linClrLst>
    <dgm:effectClrLst/>
    <dgm:txLinClrLst/>
    <dgm:txFillClrLst meth="repeat">
      <a:schemeClr val="dk1"/>
    </dgm:txFillClrLst>
    <dgm:txEffectClrLst/>
  </dgm:styleLbl>
  <dgm:styleLbl name="lnNode1">
    <dgm:fillClrLst meth="repeat">
      <a:schemeClr val="lt1"/>
    </dgm:fillClrLst>
    <dgm:linClrLst meth="repeat">
      <a:schemeClr val="dk1">
        <a:shade val="80000"/>
      </a:schemeClr>
    </dgm:linClrLst>
    <dgm:effectClrLst/>
    <dgm:txLinClrLst/>
    <dgm:txFillClrLst meth="repeat">
      <a:schemeClr val="dk1"/>
    </dgm:txFillClrLst>
    <dgm:txEffectClrLst/>
  </dgm:styleLbl>
  <dgm:styleLbl name="vennNode1">
    <dgm:fillClrLst meth="repeat">
      <a:schemeClr val="lt1">
        <a:alpha val="50000"/>
      </a:schemeClr>
    </dgm:fillClrLst>
    <dgm:linClrLst meth="repeat">
      <a:schemeClr val="dk1">
        <a:shade val="80000"/>
      </a:schemeClr>
    </dgm:linClrLst>
    <dgm:effectClrLst/>
    <dgm:txLinClrLst/>
    <dgm:txFillClrLst/>
    <dgm:txEffectClrLst/>
  </dgm:styleLbl>
  <dgm:styleLbl name="node2">
    <dgm:fillClrLst meth="repeat">
      <a:schemeClr val="lt1"/>
    </dgm:fillClrLst>
    <dgm:linClrLst meth="repeat">
      <a:schemeClr val="dk1">
        <a:shade val="80000"/>
      </a:schemeClr>
    </dgm:linClrLst>
    <dgm:effectClrLst/>
    <dgm:txLinClrLst/>
    <dgm:txFillClrLst meth="repeat">
      <a:schemeClr val="dk1"/>
    </dgm:txFillClrLst>
    <dgm:txEffectClrLst/>
  </dgm:styleLbl>
  <dgm:styleLbl name="node3">
    <dgm:fillClrLst meth="repeat">
      <a:schemeClr val="lt1"/>
    </dgm:fillClrLst>
    <dgm:linClrLst meth="repeat">
      <a:schemeClr val="dk1">
        <a:shade val="80000"/>
      </a:schemeClr>
    </dgm:linClrLst>
    <dgm:effectClrLst/>
    <dgm:txLinClrLst/>
    <dgm:txFillClrLst meth="repeat">
      <a:schemeClr val="dk1"/>
    </dgm:txFillClrLst>
    <dgm:txEffectClrLst/>
  </dgm:styleLbl>
  <dgm:styleLbl name="node4">
    <dgm:fillClrLst meth="repeat">
      <a:schemeClr val="lt1"/>
    </dgm:fillClrLst>
    <dgm:linClrLst meth="repeat">
      <a:schemeClr val="dk1">
        <a:shade val="80000"/>
      </a:schemeClr>
    </dgm:linClrLst>
    <dgm:effectClrLst/>
    <dgm:txLinClrLst/>
    <dgm:txFillClrLst meth="repeat">
      <a:schemeClr val="dk1"/>
    </dgm:txFillClrLst>
    <dgm:txEffectClrLst/>
  </dgm:styleLbl>
  <dgm:styleLbl name="fgImgPlace1">
    <dgm:fillClrLst meth="repeat">
      <a:schemeClr val="dk1">
        <a:tint val="40000"/>
      </a:schemeClr>
    </dgm:fillClrLst>
    <dgm:linClrLst meth="repeat">
      <a:schemeClr val="dk1">
        <a:shade val="80000"/>
      </a:schemeClr>
    </dgm:linClrLst>
    <dgm:effectClrLst/>
    <dgm:txLinClrLst/>
    <dgm:txFillClrLst meth="repeat">
      <a:schemeClr val="lt1"/>
    </dgm:txFillClrLst>
    <dgm:txEffectClrLst/>
  </dgm:styleLbl>
  <dgm:styleLbl name="alignImgPlace1">
    <dgm:fillClrLst meth="repeat">
      <a:schemeClr val="dk1">
        <a:tint val="40000"/>
      </a:schemeClr>
    </dgm:fillClrLst>
    <dgm:linClrLst meth="repeat">
      <a:schemeClr val="dk1">
        <a:shade val="80000"/>
      </a:schemeClr>
    </dgm:linClrLst>
    <dgm:effectClrLst/>
    <dgm:txLinClrLst/>
    <dgm:txFillClrLst meth="repeat">
      <a:schemeClr val="lt1"/>
    </dgm:txFillClrLst>
    <dgm:txEffectClrLst/>
  </dgm:styleLbl>
  <dgm:styleLbl name="bgImgPlace1">
    <dgm:fillClrLst meth="repeat">
      <a:schemeClr val="dk1">
        <a:tint val="40000"/>
      </a:schemeClr>
    </dgm:fillClrLst>
    <dgm:linClrLst meth="repeat">
      <a:schemeClr val="dk1">
        <a:shade val="80000"/>
      </a:schemeClr>
    </dgm:linClrLst>
    <dgm:effectClrLst/>
    <dgm:txLinClrLst/>
    <dgm:txFillClrLst meth="repeat">
      <a:schemeClr val="lt1"/>
    </dgm:txFillClrLst>
    <dgm:txEffectClrLst/>
  </dgm:styleLbl>
  <dgm:styleLbl name="sibTrans2D1">
    <dgm:fillClrLst meth="repeat">
      <a:schemeClr val="dk1">
        <a:tint val="60000"/>
      </a:schemeClr>
    </dgm:fillClrLst>
    <dgm:linClrLst meth="repeat">
      <a:schemeClr val="dk1">
        <a:tint val="60000"/>
      </a:schemeClr>
    </dgm:linClrLst>
    <dgm:effectClrLst/>
    <dgm:txLinClrLst/>
    <dgm:txFillClrLst meth="repeat">
      <a:schemeClr val="dk1"/>
    </dgm:txFillClrLst>
    <dgm:txEffectClrLst/>
  </dgm:styleLbl>
  <dgm:styleLbl name="fgSibTrans2D1">
    <dgm:fillClrLst meth="repeat">
      <a:schemeClr val="dk1">
        <a:tint val="60000"/>
      </a:schemeClr>
    </dgm:fillClrLst>
    <dgm:linClrLst meth="repeat">
      <a:schemeClr val="dk1">
        <a:tint val="60000"/>
      </a:schemeClr>
    </dgm:linClrLst>
    <dgm:effectClrLst/>
    <dgm:txLinClrLst/>
    <dgm:txFillClrLst meth="repeat">
      <a:schemeClr val="dk1"/>
    </dgm:txFillClrLst>
    <dgm:txEffectClrLst/>
  </dgm:styleLbl>
  <dgm:styleLbl name="bgSibTrans2D1">
    <dgm:fillClrLst meth="repeat">
      <a:schemeClr val="dk1">
        <a:tint val="60000"/>
      </a:schemeClr>
    </dgm:fillClrLst>
    <dgm:linClrLst meth="repeat">
      <a:schemeClr val="dk1">
        <a:tint val="60000"/>
      </a:schemeClr>
    </dgm:linClrLst>
    <dgm:effectClrLst/>
    <dgm:txLinClrLst/>
    <dgm:txFillClrLst meth="repeat">
      <a:schemeClr val="dk1"/>
    </dgm:txFillClrLst>
    <dgm:txEffectClrLst/>
  </dgm:styleLbl>
  <dgm:styleLbl name="sibTrans1D1">
    <dgm:fillClrLst meth="repeat">
      <a:schemeClr val="dk1"/>
    </dgm:fillClrLst>
    <dgm:linClrLst meth="repeat">
      <a:schemeClr val="dk1"/>
    </dgm:linClrLst>
    <dgm:effectClrLst/>
    <dgm:txLinClrLst/>
    <dgm:txFillClrLst meth="repeat">
      <a:schemeClr val="tx1"/>
    </dgm:txFillClrLst>
    <dgm:txEffectClrLst/>
  </dgm:styleLbl>
  <dgm:styleLbl name="callout">
    <dgm:fillClrLst meth="repeat">
      <a:schemeClr val="dk1"/>
    </dgm:fillClrLst>
    <dgm:linClrLst meth="repeat">
      <a:schemeClr val="dk1"/>
    </dgm:linClrLst>
    <dgm:effectClrLst/>
    <dgm:txLinClrLst/>
    <dgm:txFillClrLst meth="repeat">
      <a:schemeClr val="tx1"/>
    </dgm:txFillClrLst>
    <dgm:txEffectClrLst/>
  </dgm:styleLbl>
  <dgm:styleLbl name="asst0">
    <dgm:fillClrLst meth="repeat">
      <a:schemeClr val="lt1"/>
    </dgm:fillClrLst>
    <dgm:linClrLst meth="repeat">
      <a:schemeClr val="dk1">
        <a:shade val="80000"/>
      </a:schemeClr>
    </dgm:linClrLst>
    <dgm:effectClrLst/>
    <dgm:txLinClrLst/>
    <dgm:txFillClrLst meth="repeat">
      <a:schemeClr val="dk1"/>
    </dgm:txFillClrLst>
    <dgm:txEffectClrLst/>
  </dgm:styleLbl>
  <dgm:styleLbl name="asst1">
    <dgm:fillClrLst meth="repeat">
      <a:schemeClr val="lt1"/>
    </dgm:fillClrLst>
    <dgm:linClrLst meth="repeat">
      <a:schemeClr val="dk1">
        <a:shade val="80000"/>
      </a:schemeClr>
    </dgm:linClrLst>
    <dgm:effectClrLst/>
    <dgm:txLinClrLst/>
    <dgm:txFillClrLst meth="repeat">
      <a:schemeClr val="dk1"/>
    </dgm:txFillClrLst>
    <dgm:txEffectClrLst/>
  </dgm:styleLbl>
  <dgm:styleLbl name="asst2">
    <dgm:fillClrLst meth="repeat">
      <a:schemeClr val="lt1"/>
    </dgm:fillClrLst>
    <dgm:linClrLst meth="repeat">
      <a:schemeClr val="dk1">
        <a:shade val="80000"/>
      </a:schemeClr>
    </dgm:linClrLst>
    <dgm:effectClrLst/>
    <dgm:txLinClrLst/>
    <dgm:txFillClrLst meth="repeat">
      <a:schemeClr val="dk1"/>
    </dgm:txFillClrLst>
    <dgm:txEffectClrLst/>
  </dgm:styleLbl>
  <dgm:styleLbl name="asst3">
    <dgm:fillClrLst meth="repeat">
      <a:schemeClr val="lt1"/>
    </dgm:fillClrLst>
    <dgm:linClrLst meth="repeat">
      <a:schemeClr val="dk1">
        <a:shade val="80000"/>
      </a:schemeClr>
    </dgm:linClrLst>
    <dgm:effectClrLst/>
    <dgm:txLinClrLst/>
    <dgm:txFillClrLst meth="repeat">
      <a:schemeClr val="dk1"/>
    </dgm:txFillClrLst>
    <dgm:txEffectClrLst/>
  </dgm:styleLbl>
  <dgm:styleLbl name="asst4">
    <dgm:fillClrLst meth="repeat">
      <a:schemeClr val="lt1"/>
    </dgm:fillClrLst>
    <dgm:linClrLst meth="repeat">
      <a:schemeClr val="dk1">
        <a:shade val="80000"/>
      </a:schemeClr>
    </dgm:linClrLst>
    <dgm:effectClrLst/>
    <dgm:txLinClrLst/>
    <dgm:txFillClrLst meth="repeat">
      <a:schemeClr val="dk1"/>
    </dgm:txFillClrLst>
    <dgm:txEffectClrLst/>
  </dgm:styleLbl>
  <dgm:styleLbl name="parChTrans2D1">
    <dgm:fillClrLst meth="repeat">
      <a:schemeClr val="dk1">
        <a:tint val="60000"/>
      </a:schemeClr>
    </dgm:fillClrLst>
    <dgm:linClrLst meth="repeat">
      <a:schemeClr val="dk1">
        <a:tint val="60000"/>
      </a:schemeClr>
    </dgm:linClrLst>
    <dgm:effectClrLst/>
    <dgm:txLinClrLst/>
    <dgm:txFillClrLst/>
    <dgm:txEffectClrLst/>
  </dgm:styleLbl>
  <dgm:styleLbl name="parChTrans2D2">
    <dgm:fillClrLst meth="repeat">
      <a:schemeClr val="dk1"/>
    </dgm:fillClrLst>
    <dgm:linClrLst meth="repeat">
      <a:schemeClr val="dk1"/>
    </dgm:linClrLst>
    <dgm:effectClrLst/>
    <dgm:txLinClrLst/>
    <dgm:txFillClrLst/>
    <dgm:txEffectClrLst/>
  </dgm:styleLbl>
  <dgm:styleLbl name="parChTrans2D3">
    <dgm:fillClrLst meth="repeat">
      <a:schemeClr val="dk1"/>
    </dgm:fillClrLst>
    <dgm:linClrLst meth="repeat">
      <a:schemeClr val="dk1"/>
    </dgm:linClrLst>
    <dgm:effectClrLst/>
    <dgm:txLinClrLst/>
    <dgm:txFillClrLst/>
    <dgm:txEffectClrLst/>
  </dgm:styleLbl>
  <dgm:styleLbl name="parChTrans2D4">
    <dgm:fillClrLst meth="repeat">
      <a:schemeClr val="dk1"/>
    </dgm:fillClrLst>
    <dgm:linClrLst meth="repeat">
      <a:schemeClr val="dk1"/>
    </dgm:linClrLst>
    <dgm:effectClrLst/>
    <dgm:txLinClrLst/>
    <dgm:txFillClrLst meth="repeat">
      <a:schemeClr val="lt1"/>
    </dgm:txFillClrLst>
    <dgm:txEffectClrLst/>
  </dgm:styleLbl>
  <dgm:styleLbl name="parChTrans1D1">
    <dgm:fillClrLst meth="repeat">
      <a:schemeClr val="dk1"/>
    </dgm:fillClrLst>
    <dgm:linClrLst meth="repeat">
      <a:schemeClr val="dk1">
        <a:shade val="60000"/>
      </a:schemeClr>
    </dgm:linClrLst>
    <dgm:effectClrLst/>
    <dgm:txLinClrLst/>
    <dgm:txFillClrLst meth="repeat">
      <a:schemeClr val="tx1"/>
    </dgm:txFillClrLst>
    <dgm:txEffectClrLst/>
  </dgm:styleLbl>
  <dgm:styleLbl name="parChTrans1D2">
    <dgm:fillClrLst meth="repeat">
      <a:schemeClr val="dk1"/>
    </dgm:fillClrLst>
    <dgm:linClrLst meth="repeat">
      <a:schemeClr val="dk1">
        <a:shade val="60000"/>
      </a:schemeClr>
    </dgm:linClrLst>
    <dgm:effectClrLst/>
    <dgm:txLinClrLst/>
    <dgm:txFillClrLst meth="repeat">
      <a:schemeClr val="tx1"/>
    </dgm:txFillClrLst>
    <dgm:txEffectClrLst/>
  </dgm:styleLbl>
  <dgm:styleLbl name="parChTrans1D3">
    <dgm:fillClrLst meth="repeat">
      <a:schemeClr val="dk1"/>
    </dgm:fillClrLst>
    <dgm:linClrLst meth="repeat">
      <a:schemeClr val="dk1">
        <a:shade val="80000"/>
      </a:schemeClr>
    </dgm:linClrLst>
    <dgm:effectClrLst/>
    <dgm:txLinClrLst/>
    <dgm:txFillClrLst meth="repeat">
      <a:schemeClr val="tx1"/>
    </dgm:txFillClrLst>
    <dgm:txEffectClrLst/>
  </dgm:styleLbl>
  <dgm:styleLbl name="parChTrans1D4">
    <dgm:fillClrLst meth="repeat">
      <a:schemeClr val="dk1"/>
    </dgm:fillClrLst>
    <dgm:linClrLst meth="repeat">
      <a:schemeClr val="dk1">
        <a:shade val="80000"/>
      </a:schemeClr>
    </dgm:linClrLst>
    <dgm:effectClrLst/>
    <dgm:txLinClrLst/>
    <dgm:txFillClrLst meth="repeat">
      <a:schemeClr val="tx1"/>
    </dgm:txFillClrLst>
    <dgm:txEffectClrLst/>
  </dgm:styleLbl>
  <dgm:styleLbl name="fgAcc1">
    <dgm:fillClrLst meth="repeat">
      <a:schemeClr val="dk1">
        <a:alpha val="90000"/>
        <a:tint val="40000"/>
      </a:schemeClr>
    </dgm:fillClrLst>
    <dgm:linClrLst meth="repeat">
      <a:schemeClr val="dk1"/>
    </dgm:linClrLst>
    <dgm:effectClrLst/>
    <dgm:txLinClrLst/>
    <dgm:txFillClrLst meth="repeat">
      <a:schemeClr val="dk1"/>
    </dgm:txFillClrLst>
    <dgm:txEffectClrLst/>
  </dgm:styleLbl>
  <dgm:styleLbl name="conFgAcc1">
    <dgm:fillClrLst meth="repeat">
      <a:schemeClr val="dk1">
        <a:alpha val="90000"/>
        <a:tint val="40000"/>
      </a:schemeClr>
    </dgm:fillClrLst>
    <dgm:linClrLst meth="repeat">
      <a:schemeClr val="dk1"/>
    </dgm:linClrLst>
    <dgm:effectClrLst/>
    <dgm:txLinClrLst/>
    <dgm:txFillClrLst meth="repeat">
      <a:schemeClr val="dk1"/>
    </dgm:txFillClrLst>
    <dgm:txEffectClrLst/>
  </dgm:styleLbl>
  <dgm:styleLbl name="alignAcc1">
    <dgm:fillClrLst meth="repeat">
      <a:schemeClr val="dk1">
        <a:alpha val="90000"/>
        <a:tint val="40000"/>
      </a:schemeClr>
    </dgm:fillClrLst>
    <dgm:linClrLst meth="repeat">
      <a:schemeClr val="dk1"/>
    </dgm:linClrLst>
    <dgm:effectClrLst/>
    <dgm:txLinClrLst/>
    <dgm:txFillClrLst meth="repeat">
      <a:schemeClr val="dk1"/>
    </dgm:txFillClrLst>
    <dgm:txEffectClrLst/>
  </dgm:styleLbl>
  <dgm:styleLbl name="trAlignAcc1">
    <dgm:fillClrLst meth="repeat">
      <a:schemeClr val="dk1">
        <a:alpha val="40000"/>
        <a:tint val="40000"/>
      </a:schemeClr>
    </dgm:fillClrLst>
    <dgm:linClrLst meth="repeat">
      <a:schemeClr val="dk1"/>
    </dgm:linClrLst>
    <dgm:effectClrLst/>
    <dgm:txLinClrLst/>
    <dgm:txFillClrLst meth="repeat">
      <a:schemeClr val="dk1"/>
    </dgm:txFillClrLst>
    <dgm:txEffectClrLst/>
  </dgm:styleLbl>
  <dgm:styleLbl name="bgAcc1">
    <dgm:fillClrLst meth="repeat">
      <a:schemeClr val="dk1">
        <a:alpha val="90000"/>
        <a:tint val="40000"/>
      </a:schemeClr>
    </dgm:fillClrLst>
    <dgm:linClrLst meth="repeat">
      <a:schemeClr val="dk1"/>
    </dgm:linClrLst>
    <dgm:effectClrLst/>
    <dgm:txLinClrLst/>
    <dgm:txFillClrLst meth="repeat">
      <a:schemeClr val="dk1"/>
    </dgm:txFillClrLst>
    <dgm:txEffectClrLst/>
  </dgm:styleLbl>
  <dgm:styleLbl name="solidFgAcc1">
    <dgm:fillClrLst meth="repeat">
      <a:schemeClr val="lt1"/>
    </dgm:fillClrLst>
    <dgm:linClrLst meth="repeat">
      <a:schemeClr val="dk1"/>
    </dgm:linClrLst>
    <dgm:effectClrLst/>
    <dgm:txLinClrLst/>
    <dgm:txFillClrLst meth="repeat">
      <a:schemeClr val="dk1"/>
    </dgm:txFillClrLst>
    <dgm:txEffectClrLst/>
  </dgm:styleLbl>
  <dgm:styleLbl name="solidAlignAcc1">
    <dgm:fillClrLst meth="repeat">
      <a:schemeClr val="lt1"/>
    </dgm:fillClrLst>
    <dgm:linClrLst meth="repeat">
      <a:schemeClr val="dk1"/>
    </dgm:linClrLst>
    <dgm:effectClrLst/>
    <dgm:txLinClrLst/>
    <dgm:txFillClrLst meth="repeat">
      <a:schemeClr val="dk1"/>
    </dgm:txFillClrLst>
    <dgm:txEffectClrLst/>
  </dgm:styleLbl>
  <dgm:styleLbl name="solidBgAcc1">
    <dgm:fillClrLst meth="repeat">
      <a:schemeClr val="lt1"/>
    </dgm:fillClrLst>
    <dgm:linClrLst meth="repeat">
      <a:schemeClr val="dk1"/>
    </dgm:linClrLst>
    <dgm:effectClrLst/>
    <dgm:txLinClrLst/>
    <dgm:txFillClrLst meth="repeat">
      <a:schemeClr val="dk1"/>
    </dgm:txFillClrLst>
    <dgm:txEffectClrLst/>
  </dgm:styleLbl>
  <dgm:styleLbl name="fgAccFollowNode1">
    <dgm:fillClrLst meth="repeat">
      <a:schemeClr val="lt1">
        <a:alpha val="90000"/>
        <a:tint val="40000"/>
      </a:schemeClr>
    </dgm:fillClrLst>
    <dgm:linClrLst meth="repeat">
      <a:schemeClr val="dk1">
        <a:alpha val="90000"/>
      </a:schemeClr>
    </dgm:linClrLst>
    <dgm:effectClrLst/>
    <dgm:txLinClrLst/>
    <dgm:txFillClrLst meth="repeat">
      <a:schemeClr val="dk1"/>
    </dgm:txFillClrLst>
    <dgm:txEffectClrLst/>
  </dgm:styleLbl>
  <dgm:styleLbl name="alignAccFollowNode1">
    <dgm:fillClrLst meth="repeat">
      <a:schemeClr val="lt1">
        <a:alpha val="90000"/>
        <a:tint val="40000"/>
      </a:schemeClr>
    </dgm:fillClrLst>
    <dgm:linClrLst meth="repeat">
      <a:schemeClr val="dk1">
        <a:alpha val="90000"/>
      </a:schemeClr>
    </dgm:linClrLst>
    <dgm:effectClrLst/>
    <dgm:txLinClrLst/>
    <dgm:txFillClrLst meth="repeat">
      <a:schemeClr val="dk1"/>
    </dgm:txFillClrLst>
    <dgm:txEffectClrLst/>
  </dgm:styleLbl>
  <dgm:styleLbl name="bgAccFollowNode1">
    <dgm:fillClrLst meth="repeat">
      <a:schemeClr val="lt1">
        <a:alpha val="90000"/>
        <a:tint val="40000"/>
      </a:schemeClr>
    </dgm:fillClrLst>
    <dgm:linClrLst meth="repeat">
      <a:schemeClr val="dk1">
        <a:alpha val="90000"/>
      </a:schemeClr>
    </dgm:linClrLst>
    <dgm:effectClrLst/>
    <dgm:txLinClrLst/>
    <dgm:txFillClrLst meth="repeat">
      <a:schemeClr val="dk1"/>
    </dgm:txFillClrLst>
    <dgm:txEffectClrLst/>
  </dgm:styleLbl>
  <dgm:styleLbl name="fgAcc0">
    <dgm:fillClrLst meth="repeat">
      <a:schemeClr val="dk1">
        <a:alpha val="90000"/>
        <a:tint val="40000"/>
      </a:schemeClr>
    </dgm:fillClrLst>
    <dgm:linClrLst meth="repeat">
      <a:schemeClr val="dk1"/>
    </dgm:linClrLst>
    <dgm:effectClrLst/>
    <dgm:txLinClrLst/>
    <dgm:txFillClrLst meth="repeat">
      <a:schemeClr val="dk1"/>
    </dgm:txFillClrLst>
    <dgm:txEffectClrLst/>
  </dgm:styleLbl>
  <dgm:styleLbl name="fgAcc2">
    <dgm:fillClrLst meth="repeat">
      <a:schemeClr val="dk1">
        <a:alpha val="90000"/>
        <a:tint val="40000"/>
      </a:schemeClr>
    </dgm:fillClrLst>
    <dgm:linClrLst meth="repeat">
      <a:schemeClr val="dk1"/>
    </dgm:linClrLst>
    <dgm:effectClrLst/>
    <dgm:txLinClrLst/>
    <dgm:txFillClrLst meth="repeat">
      <a:schemeClr val="dk1"/>
    </dgm:txFillClrLst>
    <dgm:txEffectClrLst/>
  </dgm:styleLbl>
  <dgm:styleLbl name="fgAcc3">
    <dgm:fillClrLst meth="repeat">
      <a:schemeClr val="dk1">
        <a:alpha val="90000"/>
        <a:tint val="40000"/>
      </a:schemeClr>
    </dgm:fillClrLst>
    <dgm:linClrLst meth="repeat">
      <a:schemeClr val="dk1"/>
    </dgm:linClrLst>
    <dgm:effectClrLst/>
    <dgm:txLinClrLst/>
    <dgm:txFillClrLst meth="repeat">
      <a:schemeClr val="dk1"/>
    </dgm:txFillClrLst>
    <dgm:txEffectClrLst/>
  </dgm:styleLbl>
  <dgm:styleLbl name="fgAcc4">
    <dgm:fillClrLst meth="repeat">
      <a:schemeClr val="dk1">
        <a:alpha val="90000"/>
        <a:tint val="40000"/>
      </a:schemeClr>
    </dgm:fillClrLst>
    <dgm:linClrLst meth="repeat">
      <a:schemeClr val="dk1"/>
    </dgm:linClrLst>
    <dgm:effectClrLst/>
    <dgm:txLinClrLst/>
    <dgm:txFillClrLst meth="repeat">
      <a:schemeClr val="dk1"/>
    </dgm:txFillClrLst>
    <dgm:txEffectClrLst/>
  </dgm:styleLbl>
  <dgm:styleLbl name="bgShp">
    <dgm:fillClrLst meth="repeat">
      <a:schemeClr val="dk1">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dk1">
        <a:shade val="80000"/>
      </a:schemeClr>
    </dgm:fillClrLst>
    <dgm:linClrLst meth="repeat">
      <a:schemeClr val="dk1"/>
    </dgm:linClrLst>
    <dgm:effectClrLst/>
    <dgm:txLinClrLst/>
    <dgm:txFillClrLst meth="repeat">
      <a:schemeClr val="lt1"/>
    </dgm:txFillClrLst>
    <dgm:txEffectClrLst/>
  </dgm:styleLbl>
  <dgm:styleLbl name="trBgShp">
    <dgm:fillClrLst meth="repeat">
      <a:schemeClr val="dk1">
        <a:tint val="50000"/>
        <a:alpha val="40000"/>
      </a:schemeClr>
    </dgm:fillClrLst>
    <dgm:linClrLst meth="repeat">
      <a:schemeClr val="dk1"/>
    </dgm:linClrLst>
    <dgm:effectClrLst/>
    <dgm:txLinClrLst/>
    <dgm:txFillClrLst meth="repeat">
      <a:schemeClr val="lt1"/>
    </dgm:txFillClrLst>
    <dgm:txEffectClrLst/>
  </dgm:styleLbl>
  <dgm:styleLbl name="fgShp">
    <dgm:fillClrLst meth="repeat">
      <a:schemeClr val="dk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xml><?xml version="1.0" encoding="utf-8"?>
<dgm:colorsDef xmlns:dgm="http://schemas.openxmlformats.org/drawingml/2006/diagram" xmlns:a="http://schemas.openxmlformats.org/drawingml/2006/main" uniqueId="urn:microsoft.com/office/officeart/2005/8/colors/accent0_1">
  <dgm:title val=""/>
  <dgm:desc val=""/>
  <dgm:catLst>
    <dgm:cat type="mainScheme" pri="10100"/>
  </dgm:catLst>
  <dgm:styleLbl name="node0">
    <dgm:fillClrLst meth="repeat">
      <a:schemeClr val="lt1"/>
    </dgm:fillClrLst>
    <dgm:linClrLst meth="repeat">
      <a:schemeClr val="dk1">
        <a:shade val="80000"/>
      </a:schemeClr>
    </dgm:linClrLst>
    <dgm:effectClrLst/>
    <dgm:txLinClrLst/>
    <dgm:txFillClrLst meth="repeat">
      <a:schemeClr val="dk1"/>
    </dgm:txFillClrLst>
    <dgm:txEffectClrLst/>
  </dgm:styleLbl>
  <dgm:styleLbl name="node1">
    <dgm:fillClrLst meth="repeat">
      <a:schemeClr val="lt1"/>
    </dgm:fillClrLst>
    <dgm:linClrLst meth="repeat">
      <a:schemeClr val="dk1">
        <a:shade val="80000"/>
      </a:schemeClr>
    </dgm:linClrLst>
    <dgm:effectClrLst/>
    <dgm:txLinClrLst/>
    <dgm:txFillClrLst meth="repeat">
      <a:schemeClr val="dk1"/>
    </dgm:txFillClrLst>
    <dgm:txEffectClrLst/>
  </dgm:styleLbl>
  <dgm:styleLbl name="alignNode1">
    <dgm:fillClrLst meth="repeat">
      <a:schemeClr val="lt1"/>
    </dgm:fillClrLst>
    <dgm:linClrLst meth="repeat">
      <a:schemeClr val="dk1">
        <a:shade val="80000"/>
      </a:schemeClr>
    </dgm:linClrLst>
    <dgm:effectClrLst/>
    <dgm:txLinClrLst/>
    <dgm:txFillClrLst meth="repeat">
      <a:schemeClr val="dk1"/>
    </dgm:txFillClrLst>
    <dgm:txEffectClrLst/>
  </dgm:styleLbl>
  <dgm:styleLbl name="lnNode1">
    <dgm:fillClrLst meth="repeat">
      <a:schemeClr val="lt1"/>
    </dgm:fillClrLst>
    <dgm:linClrLst meth="repeat">
      <a:schemeClr val="dk1">
        <a:shade val="80000"/>
      </a:schemeClr>
    </dgm:linClrLst>
    <dgm:effectClrLst/>
    <dgm:txLinClrLst/>
    <dgm:txFillClrLst meth="repeat">
      <a:schemeClr val="dk1"/>
    </dgm:txFillClrLst>
    <dgm:txEffectClrLst/>
  </dgm:styleLbl>
  <dgm:styleLbl name="vennNode1">
    <dgm:fillClrLst meth="repeat">
      <a:schemeClr val="lt1">
        <a:alpha val="50000"/>
      </a:schemeClr>
    </dgm:fillClrLst>
    <dgm:linClrLst meth="repeat">
      <a:schemeClr val="dk1">
        <a:shade val="80000"/>
      </a:schemeClr>
    </dgm:linClrLst>
    <dgm:effectClrLst/>
    <dgm:txLinClrLst/>
    <dgm:txFillClrLst/>
    <dgm:txEffectClrLst/>
  </dgm:styleLbl>
  <dgm:styleLbl name="node2">
    <dgm:fillClrLst meth="repeat">
      <a:schemeClr val="lt1"/>
    </dgm:fillClrLst>
    <dgm:linClrLst meth="repeat">
      <a:schemeClr val="dk1">
        <a:shade val="80000"/>
      </a:schemeClr>
    </dgm:linClrLst>
    <dgm:effectClrLst/>
    <dgm:txLinClrLst/>
    <dgm:txFillClrLst meth="repeat">
      <a:schemeClr val="dk1"/>
    </dgm:txFillClrLst>
    <dgm:txEffectClrLst/>
  </dgm:styleLbl>
  <dgm:styleLbl name="node3">
    <dgm:fillClrLst meth="repeat">
      <a:schemeClr val="lt1"/>
    </dgm:fillClrLst>
    <dgm:linClrLst meth="repeat">
      <a:schemeClr val="dk1">
        <a:shade val="80000"/>
      </a:schemeClr>
    </dgm:linClrLst>
    <dgm:effectClrLst/>
    <dgm:txLinClrLst/>
    <dgm:txFillClrLst meth="repeat">
      <a:schemeClr val="dk1"/>
    </dgm:txFillClrLst>
    <dgm:txEffectClrLst/>
  </dgm:styleLbl>
  <dgm:styleLbl name="node4">
    <dgm:fillClrLst meth="repeat">
      <a:schemeClr val="lt1"/>
    </dgm:fillClrLst>
    <dgm:linClrLst meth="repeat">
      <a:schemeClr val="dk1">
        <a:shade val="80000"/>
      </a:schemeClr>
    </dgm:linClrLst>
    <dgm:effectClrLst/>
    <dgm:txLinClrLst/>
    <dgm:txFillClrLst meth="repeat">
      <a:schemeClr val="dk1"/>
    </dgm:txFillClrLst>
    <dgm:txEffectClrLst/>
  </dgm:styleLbl>
  <dgm:styleLbl name="fgImgPlace1">
    <dgm:fillClrLst meth="repeat">
      <a:schemeClr val="dk1">
        <a:tint val="40000"/>
      </a:schemeClr>
    </dgm:fillClrLst>
    <dgm:linClrLst meth="repeat">
      <a:schemeClr val="dk1">
        <a:shade val="80000"/>
      </a:schemeClr>
    </dgm:linClrLst>
    <dgm:effectClrLst/>
    <dgm:txLinClrLst/>
    <dgm:txFillClrLst meth="repeat">
      <a:schemeClr val="lt1"/>
    </dgm:txFillClrLst>
    <dgm:txEffectClrLst/>
  </dgm:styleLbl>
  <dgm:styleLbl name="alignImgPlace1">
    <dgm:fillClrLst meth="repeat">
      <a:schemeClr val="dk1">
        <a:tint val="40000"/>
      </a:schemeClr>
    </dgm:fillClrLst>
    <dgm:linClrLst meth="repeat">
      <a:schemeClr val="dk1">
        <a:shade val="80000"/>
      </a:schemeClr>
    </dgm:linClrLst>
    <dgm:effectClrLst/>
    <dgm:txLinClrLst/>
    <dgm:txFillClrLst meth="repeat">
      <a:schemeClr val="lt1"/>
    </dgm:txFillClrLst>
    <dgm:txEffectClrLst/>
  </dgm:styleLbl>
  <dgm:styleLbl name="bgImgPlace1">
    <dgm:fillClrLst meth="repeat">
      <a:schemeClr val="dk1">
        <a:tint val="40000"/>
      </a:schemeClr>
    </dgm:fillClrLst>
    <dgm:linClrLst meth="repeat">
      <a:schemeClr val="dk1">
        <a:shade val="80000"/>
      </a:schemeClr>
    </dgm:linClrLst>
    <dgm:effectClrLst/>
    <dgm:txLinClrLst/>
    <dgm:txFillClrLst meth="repeat">
      <a:schemeClr val="lt1"/>
    </dgm:txFillClrLst>
    <dgm:txEffectClrLst/>
  </dgm:styleLbl>
  <dgm:styleLbl name="sibTrans2D1">
    <dgm:fillClrLst meth="repeat">
      <a:schemeClr val="dk1">
        <a:tint val="60000"/>
      </a:schemeClr>
    </dgm:fillClrLst>
    <dgm:linClrLst meth="repeat">
      <a:schemeClr val="dk1">
        <a:tint val="60000"/>
      </a:schemeClr>
    </dgm:linClrLst>
    <dgm:effectClrLst/>
    <dgm:txLinClrLst/>
    <dgm:txFillClrLst meth="repeat">
      <a:schemeClr val="dk1"/>
    </dgm:txFillClrLst>
    <dgm:txEffectClrLst/>
  </dgm:styleLbl>
  <dgm:styleLbl name="fgSibTrans2D1">
    <dgm:fillClrLst meth="repeat">
      <a:schemeClr val="dk1">
        <a:tint val="60000"/>
      </a:schemeClr>
    </dgm:fillClrLst>
    <dgm:linClrLst meth="repeat">
      <a:schemeClr val="dk1">
        <a:tint val="60000"/>
      </a:schemeClr>
    </dgm:linClrLst>
    <dgm:effectClrLst/>
    <dgm:txLinClrLst/>
    <dgm:txFillClrLst meth="repeat">
      <a:schemeClr val="dk1"/>
    </dgm:txFillClrLst>
    <dgm:txEffectClrLst/>
  </dgm:styleLbl>
  <dgm:styleLbl name="bgSibTrans2D1">
    <dgm:fillClrLst meth="repeat">
      <a:schemeClr val="dk1">
        <a:tint val="60000"/>
      </a:schemeClr>
    </dgm:fillClrLst>
    <dgm:linClrLst meth="repeat">
      <a:schemeClr val="dk1">
        <a:tint val="60000"/>
      </a:schemeClr>
    </dgm:linClrLst>
    <dgm:effectClrLst/>
    <dgm:txLinClrLst/>
    <dgm:txFillClrLst meth="repeat">
      <a:schemeClr val="dk1"/>
    </dgm:txFillClrLst>
    <dgm:txEffectClrLst/>
  </dgm:styleLbl>
  <dgm:styleLbl name="sibTrans1D1">
    <dgm:fillClrLst meth="repeat">
      <a:schemeClr val="dk1"/>
    </dgm:fillClrLst>
    <dgm:linClrLst meth="repeat">
      <a:schemeClr val="dk1"/>
    </dgm:linClrLst>
    <dgm:effectClrLst/>
    <dgm:txLinClrLst/>
    <dgm:txFillClrLst meth="repeat">
      <a:schemeClr val="tx1"/>
    </dgm:txFillClrLst>
    <dgm:txEffectClrLst/>
  </dgm:styleLbl>
  <dgm:styleLbl name="callout">
    <dgm:fillClrLst meth="repeat">
      <a:schemeClr val="dk1"/>
    </dgm:fillClrLst>
    <dgm:linClrLst meth="repeat">
      <a:schemeClr val="dk1"/>
    </dgm:linClrLst>
    <dgm:effectClrLst/>
    <dgm:txLinClrLst/>
    <dgm:txFillClrLst meth="repeat">
      <a:schemeClr val="tx1"/>
    </dgm:txFillClrLst>
    <dgm:txEffectClrLst/>
  </dgm:styleLbl>
  <dgm:styleLbl name="asst0">
    <dgm:fillClrLst meth="repeat">
      <a:schemeClr val="lt1"/>
    </dgm:fillClrLst>
    <dgm:linClrLst meth="repeat">
      <a:schemeClr val="dk1">
        <a:shade val="80000"/>
      </a:schemeClr>
    </dgm:linClrLst>
    <dgm:effectClrLst/>
    <dgm:txLinClrLst/>
    <dgm:txFillClrLst meth="repeat">
      <a:schemeClr val="dk1"/>
    </dgm:txFillClrLst>
    <dgm:txEffectClrLst/>
  </dgm:styleLbl>
  <dgm:styleLbl name="asst1">
    <dgm:fillClrLst meth="repeat">
      <a:schemeClr val="lt1"/>
    </dgm:fillClrLst>
    <dgm:linClrLst meth="repeat">
      <a:schemeClr val="dk1">
        <a:shade val="80000"/>
      </a:schemeClr>
    </dgm:linClrLst>
    <dgm:effectClrLst/>
    <dgm:txLinClrLst/>
    <dgm:txFillClrLst meth="repeat">
      <a:schemeClr val="dk1"/>
    </dgm:txFillClrLst>
    <dgm:txEffectClrLst/>
  </dgm:styleLbl>
  <dgm:styleLbl name="asst2">
    <dgm:fillClrLst meth="repeat">
      <a:schemeClr val="lt1"/>
    </dgm:fillClrLst>
    <dgm:linClrLst meth="repeat">
      <a:schemeClr val="dk1">
        <a:shade val="80000"/>
      </a:schemeClr>
    </dgm:linClrLst>
    <dgm:effectClrLst/>
    <dgm:txLinClrLst/>
    <dgm:txFillClrLst meth="repeat">
      <a:schemeClr val="dk1"/>
    </dgm:txFillClrLst>
    <dgm:txEffectClrLst/>
  </dgm:styleLbl>
  <dgm:styleLbl name="asst3">
    <dgm:fillClrLst meth="repeat">
      <a:schemeClr val="lt1"/>
    </dgm:fillClrLst>
    <dgm:linClrLst meth="repeat">
      <a:schemeClr val="dk1">
        <a:shade val="80000"/>
      </a:schemeClr>
    </dgm:linClrLst>
    <dgm:effectClrLst/>
    <dgm:txLinClrLst/>
    <dgm:txFillClrLst meth="repeat">
      <a:schemeClr val="dk1"/>
    </dgm:txFillClrLst>
    <dgm:txEffectClrLst/>
  </dgm:styleLbl>
  <dgm:styleLbl name="asst4">
    <dgm:fillClrLst meth="repeat">
      <a:schemeClr val="lt1"/>
    </dgm:fillClrLst>
    <dgm:linClrLst meth="repeat">
      <a:schemeClr val="dk1">
        <a:shade val="80000"/>
      </a:schemeClr>
    </dgm:linClrLst>
    <dgm:effectClrLst/>
    <dgm:txLinClrLst/>
    <dgm:txFillClrLst meth="repeat">
      <a:schemeClr val="dk1"/>
    </dgm:txFillClrLst>
    <dgm:txEffectClrLst/>
  </dgm:styleLbl>
  <dgm:styleLbl name="parChTrans2D1">
    <dgm:fillClrLst meth="repeat">
      <a:schemeClr val="dk1">
        <a:tint val="60000"/>
      </a:schemeClr>
    </dgm:fillClrLst>
    <dgm:linClrLst meth="repeat">
      <a:schemeClr val="dk1">
        <a:tint val="60000"/>
      </a:schemeClr>
    </dgm:linClrLst>
    <dgm:effectClrLst/>
    <dgm:txLinClrLst/>
    <dgm:txFillClrLst/>
    <dgm:txEffectClrLst/>
  </dgm:styleLbl>
  <dgm:styleLbl name="parChTrans2D2">
    <dgm:fillClrLst meth="repeat">
      <a:schemeClr val="dk1"/>
    </dgm:fillClrLst>
    <dgm:linClrLst meth="repeat">
      <a:schemeClr val="dk1"/>
    </dgm:linClrLst>
    <dgm:effectClrLst/>
    <dgm:txLinClrLst/>
    <dgm:txFillClrLst/>
    <dgm:txEffectClrLst/>
  </dgm:styleLbl>
  <dgm:styleLbl name="parChTrans2D3">
    <dgm:fillClrLst meth="repeat">
      <a:schemeClr val="dk1"/>
    </dgm:fillClrLst>
    <dgm:linClrLst meth="repeat">
      <a:schemeClr val="dk1"/>
    </dgm:linClrLst>
    <dgm:effectClrLst/>
    <dgm:txLinClrLst/>
    <dgm:txFillClrLst/>
    <dgm:txEffectClrLst/>
  </dgm:styleLbl>
  <dgm:styleLbl name="parChTrans2D4">
    <dgm:fillClrLst meth="repeat">
      <a:schemeClr val="dk1"/>
    </dgm:fillClrLst>
    <dgm:linClrLst meth="repeat">
      <a:schemeClr val="dk1"/>
    </dgm:linClrLst>
    <dgm:effectClrLst/>
    <dgm:txLinClrLst/>
    <dgm:txFillClrLst meth="repeat">
      <a:schemeClr val="lt1"/>
    </dgm:txFillClrLst>
    <dgm:txEffectClrLst/>
  </dgm:styleLbl>
  <dgm:styleLbl name="parChTrans1D1">
    <dgm:fillClrLst meth="repeat">
      <a:schemeClr val="dk1"/>
    </dgm:fillClrLst>
    <dgm:linClrLst meth="repeat">
      <a:schemeClr val="dk1">
        <a:shade val="60000"/>
      </a:schemeClr>
    </dgm:linClrLst>
    <dgm:effectClrLst/>
    <dgm:txLinClrLst/>
    <dgm:txFillClrLst meth="repeat">
      <a:schemeClr val="tx1"/>
    </dgm:txFillClrLst>
    <dgm:txEffectClrLst/>
  </dgm:styleLbl>
  <dgm:styleLbl name="parChTrans1D2">
    <dgm:fillClrLst meth="repeat">
      <a:schemeClr val="dk1"/>
    </dgm:fillClrLst>
    <dgm:linClrLst meth="repeat">
      <a:schemeClr val="dk1">
        <a:shade val="60000"/>
      </a:schemeClr>
    </dgm:linClrLst>
    <dgm:effectClrLst/>
    <dgm:txLinClrLst/>
    <dgm:txFillClrLst meth="repeat">
      <a:schemeClr val="tx1"/>
    </dgm:txFillClrLst>
    <dgm:txEffectClrLst/>
  </dgm:styleLbl>
  <dgm:styleLbl name="parChTrans1D3">
    <dgm:fillClrLst meth="repeat">
      <a:schemeClr val="dk1"/>
    </dgm:fillClrLst>
    <dgm:linClrLst meth="repeat">
      <a:schemeClr val="dk1">
        <a:shade val="80000"/>
      </a:schemeClr>
    </dgm:linClrLst>
    <dgm:effectClrLst/>
    <dgm:txLinClrLst/>
    <dgm:txFillClrLst meth="repeat">
      <a:schemeClr val="tx1"/>
    </dgm:txFillClrLst>
    <dgm:txEffectClrLst/>
  </dgm:styleLbl>
  <dgm:styleLbl name="parChTrans1D4">
    <dgm:fillClrLst meth="repeat">
      <a:schemeClr val="dk1"/>
    </dgm:fillClrLst>
    <dgm:linClrLst meth="repeat">
      <a:schemeClr val="dk1">
        <a:shade val="80000"/>
      </a:schemeClr>
    </dgm:linClrLst>
    <dgm:effectClrLst/>
    <dgm:txLinClrLst/>
    <dgm:txFillClrLst meth="repeat">
      <a:schemeClr val="tx1"/>
    </dgm:txFillClrLst>
    <dgm:txEffectClrLst/>
  </dgm:styleLbl>
  <dgm:styleLbl name="fgAcc1">
    <dgm:fillClrLst meth="repeat">
      <a:schemeClr val="dk1">
        <a:alpha val="90000"/>
        <a:tint val="40000"/>
      </a:schemeClr>
    </dgm:fillClrLst>
    <dgm:linClrLst meth="repeat">
      <a:schemeClr val="dk1"/>
    </dgm:linClrLst>
    <dgm:effectClrLst/>
    <dgm:txLinClrLst/>
    <dgm:txFillClrLst meth="repeat">
      <a:schemeClr val="dk1"/>
    </dgm:txFillClrLst>
    <dgm:txEffectClrLst/>
  </dgm:styleLbl>
  <dgm:styleLbl name="conFgAcc1">
    <dgm:fillClrLst meth="repeat">
      <a:schemeClr val="dk1">
        <a:alpha val="90000"/>
        <a:tint val="40000"/>
      </a:schemeClr>
    </dgm:fillClrLst>
    <dgm:linClrLst meth="repeat">
      <a:schemeClr val="dk1"/>
    </dgm:linClrLst>
    <dgm:effectClrLst/>
    <dgm:txLinClrLst/>
    <dgm:txFillClrLst meth="repeat">
      <a:schemeClr val="dk1"/>
    </dgm:txFillClrLst>
    <dgm:txEffectClrLst/>
  </dgm:styleLbl>
  <dgm:styleLbl name="alignAcc1">
    <dgm:fillClrLst meth="repeat">
      <a:schemeClr val="dk1">
        <a:alpha val="90000"/>
        <a:tint val="40000"/>
      </a:schemeClr>
    </dgm:fillClrLst>
    <dgm:linClrLst meth="repeat">
      <a:schemeClr val="dk1"/>
    </dgm:linClrLst>
    <dgm:effectClrLst/>
    <dgm:txLinClrLst/>
    <dgm:txFillClrLst meth="repeat">
      <a:schemeClr val="dk1"/>
    </dgm:txFillClrLst>
    <dgm:txEffectClrLst/>
  </dgm:styleLbl>
  <dgm:styleLbl name="trAlignAcc1">
    <dgm:fillClrLst meth="repeat">
      <a:schemeClr val="dk1">
        <a:alpha val="40000"/>
        <a:tint val="40000"/>
      </a:schemeClr>
    </dgm:fillClrLst>
    <dgm:linClrLst meth="repeat">
      <a:schemeClr val="dk1"/>
    </dgm:linClrLst>
    <dgm:effectClrLst/>
    <dgm:txLinClrLst/>
    <dgm:txFillClrLst meth="repeat">
      <a:schemeClr val="dk1"/>
    </dgm:txFillClrLst>
    <dgm:txEffectClrLst/>
  </dgm:styleLbl>
  <dgm:styleLbl name="bgAcc1">
    <dgm:fillClrLst meth="repeat">
      <a:schemeClr val="dk1">
        <a:alpha val="90000"/>
        <a:tint val="40000"/>
      </a:schemeClr>
    </dgm:fillClrLst>
    <dgm:linClrLst meth="repeat">
      <a:schemeClr val="dk1"/>
    </dgm:linClrLst>
    <dgm:effectClrLst/>
    <dgm:txLinClrLst/>
    <dgm:txFillClrLst meth="repeat">
      <a:schemeClr val="dk1"/>
    </dgm:txFillClrLst>
    <dgm:txEffectClrLst/>
  </dgm:styleLbl>
  <dgm:styleLbl name="solidFgAcc1">
    <dgm:fillClrLst meth="repeat">
      <a:schemeClr val="lt1"/>
    </dgm:fillClrLst>
    <dgm:linClrLst meth="repeat">
      <a:schemeClr val="dk1"/>
    </dgm:linClrLst>
    <dgm:effectClrLst/>
    <dgm:txLinClrLst/>
    <dgm:txFillClrLst meth="repeat">
      <a:schemeClr val="dk1"/>
    </dgm:txFillClrLst>
    <dgm:txEffectClrLst/>
  </dgm:styleLbl>
  <dgm:styleLbl name="solidAlignAcc1">
    <dgm:fillClrLst meth="repeat">
      <a:schemeClr val="lt1"/>
    </dgm:fillClrLst>
    <dgm:linClrLst meth="repeat">
      <a:schemeClr val="dk1"/>
    </dgm:linClrLst>
    <dgm:effectClrLst/>
    <dgm:txLinClrLst/>
    <dgm:txFillClrLst meth="repeat">
      <a:schemeClr val="dk1"/>
    </dgm:txFillClrLst>
    <dgm:txEffectClrLst/>
  </dgm:styleLbl>
  <dgm:styleLbl name="solidBgAcc1">
    <dgm:fillClrLst meth="repeat">
      <a:schemeClr val="lt1"/>
    </dgm:fillClrLst>
    <dgm:linClrLst meth="repeat">
      <a:schemeClr val="dk1"/>
    </dgm:linClrLst>
    <dgm:effectClrLst/>
    <dgm:txLinClrLst/>
    <dgm:txFillClrLst meth="repeat">
      <a:schemeClr val="dk1"/>
    </dgm:txFillClrLst>
    <dgm:txEffectClrLst/>
  </dgm:styleLbl>
  <dgm:styleLbl name="fgAccFollowNode1">
    <dgm:fillClrLst meth="repeat">
      <a:schemeClr val="lt1">
        <a:alpha val="90000"/>
        <a:tint val="40000"/>
      </a:schemeClr>
    </dgm:fillClrLst>
    <dgm:linClrLst meth="repeat">
      <a:schemeClr val="dk1">
        <a:alpha val="90000"/>
      </a:schemeClr>
    </dgm:linClrLst>
    <dgm:effectClrLst/>
    <dgm:txLinClrLst/>
    <dgm:txFillClrLst meth="repeat">
      <a:schemeClr val="dk1"/>
    </dgm:txFillClrLst>
    <dgm:txEffectClrLst/>
  </dgm:styleLbl>
  <dgm:styleLbl name="alignAccFollowNode1">
    <dgm:fillClrLst meth="repeat">
      <a:schemeClr val="lt1">
        <a:alpha val="90000"/>
        <a:tint val="40000"/>
      </a:schemeClr>
    </dgm:fillClrLst>
    <dgm:linClrLst meth="repeat">
      <a:schemeClr val="dk1">
        <a:alpha val="90000"/>
      </a:schemeClr>
    </dgm:linClrLst>
    <dgm:effectClrLst/>
    <dgm:txLinClrLst/>
    <dgm:txFillClrLst meth="repeat">
      <a:schemeClr val="dk1"/>
    </dgm:txFillClrLst>
    <dgm:txEffectClrLst/>
  </dgm:styleLbl>
  <dgm:styleLbl name="bgAccFollowNode1">
    <dgm:fillClrLst meth="repeat">
      <a:schemeClr val="lt1">
        <a:alpha val="90000"/>
        <a:tint val="40000"/>
      </a:schemeClr>
    </dgm:fillClrLst>
    <dgm:linClrLst meth="repeat">
      <a:schemeClr val="dk1">
        <a:alpha val="90000"/>
      </a:schemeClr>
    </dgm:linClrLst>
    <dgm:effectClrLst/>
    <dgm:txLinClrLst/>
    <dgm:txFillClrLst meth="repeat">
      <a:schemeClr val="dk1"/>
    </dgm:txFillClrLst>
    <dgm:txEffectClrLst/>
  </dgm:styleLbl>
  <dgm:styleLbl name="fgAcc0">
    <dgm:fillClrLst meth="repeat">
      <a:schemeClr val="dk1">
        <a:alpha val="90000"/>
        <a:tint val="40000"/>
      </a:schemeClr>
    </dgm:fillClrLst>
    <dgm:linClrLst meth="repeat">
      <a:schemeClr val="dk1"/>
    </dgm:linClrLst>
    <dgm:effectClrLst/>
    <dgm:txLinClrLst/>
    <dgm:txFillClrLst meth="repeat">
      <a:schemeClr val="dk1"/>
    </dgm:txFillClrLst>
    <dgm:txEffectClrLst/>
  </dgm:styleLbl>
  <dgm:styleLbl name="fgAcc2">
    <dgm:fillClrLst meth="repeat">
      <a:schemeClr val="dk1">
        <a:alpha val="90000"/>
        <a:tint val="40000"/>
      </a:schemeClr>
    </dgm:fillClrLst>
    <dgm:linClrLst meth="repeat">
      <a:schemeClr val="dk1"/>
    </dgm:linClrLst>
    <dgm:effectClrLst/>
    <dgm:txLinClrLst/>
    <dgm:txFillClrLst meth="repeat">
      <a:schemeClr val="dk1"/>
    </dgm:txFillClrLst>
    <dgm:txEffectClrLst/>
  </dgm:styleLbl>
  <dgm:styleLbl name="fgAcc3">
    <dgm:fillClrLst meth="repeat">
      <a:schemeClr val="dk1">
        <a:alpha val="90000"/>
        <a:tint val="40000"/>
      </a:schemeClr>
    </dgm:fillClrLst>
    <dgm:linClrLst meth="repeat">
      <a:schemeClr val="dk1"/>
    </dgm:linClrLst>
    <dgm:effectClrLst/>
    <dgm:txLinClrLst/>
    <dgm:txFillClrLst meth="repeat">
      <a:schemeClr val="dk1"/>
    </dgm:txFillClrLst>
    <dgm:txEffectClrLst/>
  </dgm:styleLbl>
  <dgm:styleLbl name="fgAcc4">
    <dgm:fillClrLst meth="repeat">
      <a:schemeClr val="dk1">
        <a:alpha val="90000"/>
        <a:tint val="40000"/>
      </a:schemeClr>
    </dgm:fillClrLst>
    <dgm:linClrLst meth="repeat">
      <a:schemeClr val="dk1"/>
    </dgm:linClrLst>
    <dgm:effectClrLst/>
    <dgm:txLinClrLst/>
    <dgm:txFillClrLst meth="repeat">
      <a:schemeClr val="dk1"/>
    </dgm:txFillClrLst>
    <dgm:txEffectClrLst/>
  </dgm:styleLbl>
  <dgm:styleLbl name="bgShp">
    <dgm:fillClrLst meth="repeat">
      <a:schemeClr val="dk1">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dk1">
        <a:shade val="80000"/>
      </a:schemeClr>
    </dgm:fillClrLst>
    <dgm:linClrLst meth="repeat">
      <a:schemeClr val="dk1"/>
    </dgm:linClrLst>
    <dgm:effectClrLst/>
    <dgm:txLinClrLst/>
    <dgm:txFillClrLst meth="repeat">
      <a:schemeClr val="lt1"/>
    </dgm:txFillClrLst>
    <dgm:txEffectClrLst/>
  </dgm:styleLbl>
  <dgm:styleLbl name="trBgShp">
    <dgm:fillClrLst meth="repeat">
      <a:schemeClr val="dk1">
        <a:tint val="50000"/>
        <a:alpha val="40000"/>
      </a:schemeClr>
    </dgm:fillClrLst>
    <dgm:linClrLst meth="repeat">
      <a:schemeClr val="dk1"/>
    </dgm:linClrLst>
    <dgm:effectClrLst/>
    <dgm:txLinClrLst/>
    <dgm:txFillClrLst meth="repeat">
      <a:schemeClr val="lt1"/>
    </dgm:txFillClrLst>
    <dgm:txEffectClrLst/>
  </dgm:styleLbl>
  <dgm:styleLbl name="fgShp">
    <dgm:fillClrLst meth="repeat">
      <a:schemeClr val="dk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774C3980-B701-4922-854B-22DFF9385130}" type="doc">
      <dgm:prSet loTypeId="urn:microsoft.com/office/officeart/2005/8/layout/chevron1" loCatId="process" qsTypeId="urn:microsoft.com/office/officeart/2005/8/quickstyle/simple1" qsCatId="simple" csTypeId="urn:microsoft.com/office/officeart/2005/8/colors/accent0_1" csCatId="mainScheme" phldr="1"/>
      <dgm:spPr/>
    </dgm:pt>
    <dgm:pt modelId="{105527C2-95BE-4BC5-BD59-466F9916565A}">
      <dgm:prSet phldrT="[テキスト]" custT="1"/>
      <dgm:spPr>
        <a:ln w="12700"/>
      </dgm:spPr>
      <dgm:t>
        <a:bodyPr/>
        <a:lstStyle/>
        <a:p>
          <a:pPr algn="ctr"/>
          <a:r>
            <a:rPr kumimoji="1" lang="en-US" altLang="ja-JP" sz="1200" dirty="0"/>
            <a:t>2004</a:t>
          </a:r>
          <a:r>
            <a:rPr kumimoji="1" lang="ja-JP" altLang="en-US" sz="1200" dirty="0"/>
            <a:t>年度～</a:t>
          </a:r>
          <a:r>
            <a:rPr kumimoji="1" lang="en-US" altLang="ja-JP" sz="1200" dirty="0"/>
            <a:t>2014</a:t>
          </a:r>
          <a:r>
            <a:rPr kumimoji="1" lang="ja-JP" altLang="en-US" sz="1200" dirty="0"/>
            <a:t>年度　保育所民間委託</a:t>
          </a:r>
        </a:p>
      </dgm:t>
    </dgm:pt>
    <dgm:pt modelId="{682A02EE-A8F1-4FA2-9EF0-D8D1D3C2D10A}" type="parTrans" cxnId="{7F657A7B-7F93-4C13-AB05-D9B322CE4FF1}">
      <dgm:prSet/>
      <dgm:spPr/>
      <dgm:t>
        <a:bodyPr/>
        <a:lstStyle/>
        <a:p>
          <a:pPr algn="ctr"/>
          <a:endParaRPr kumimoji="1" lang="ja-JP" altLang="en-US" sz="1200">
            <a:solidFill>
              <a:sysClr val="windowText" lastClr="000000"/>
            </a:solidFill>
          </a:endParaRPr>
        </a:p>
      </dgm:t>
    </dgm:pt>
    <dgm:pt modelId="{242271C7-1003-4F43-B6E8-86BB750137A9}" type="sibTrans" cxnId="{7F657A7B-7F93-4C13-AB05-D9B322CE4FF1}">
      <dgm:prSet/>
      <dgm:spPr/>
      <dgm:t>
        <a:bodyPr/>
        <a:lstStyle/>
        <a:p>
          <a:pPr algn="ctr"/>
          <a:endParaRPr kumimoji="1" lang="ja-JP" altLang="en-US" sz="1200">
            <a:solidFill>
              <a:sysClr val="windowText" lastClr="000000"/>
            </a:solidFill>
          </a:endParaRPr>
        </a:p>
      </dgm:t>
    </dgm:pt>
    <dgm:pt modelId="{E61B598F-A204-42F4-97D9-9B151F0574B8}" type="pres">
      <dgm:prSet presAssocID="{774C3980-B701-4922-854B-22DFF9385130}" presName="Name0" presStyleCnt="0">
        <dgm:presLayoutVars>
          <dgm:dir/>
          <dgm:animLvl val="lvl"/>
          <dgm:resizeHandles val="exact"/>
        </dgm:presLayoutVars>
      </dgm:prSet>
      <dgm:spPr/>
    </dgm:pt>
    <dgm:pt modelId="{A7A0C48A-03BF-4530-AC60-CCA0F7A7091E}" type="pres">
      <dgm:prSet presAssocID="{105527C2-95BE-4BC5-BD59-466F9916565A}" presName="parTxOnly" presStyleLbl="node1" presStyleIdx="0" presStyleCnt="1" custScaleX="100098" custLinFactY="100000" custLinFactNeighborX="-11273" custLinFactNeighborY="170501">
        <dgm:presLayoutVars>
          <dgm:chMax val="0"/>
          <dgm:chPref val="0"/>
          <dgm:bulletEnabled val="1"/>
        </dgm:presLayoutVars>
      </dgm:prSet>
      <dgm:spPr/>
      <dgm:t>
        <a:bodyPr/>
        <a:lstStyle/>
        <a:p>
          <a:endParaRPr kumimoji="1" lang="ja-JP" altLang="en-US"/>
        </a:p>
      </dgm:t>
    </dgm:pt>
  </dgm:ptLst>
  <dgm:cxnLst>
    <dgm:cxn modelId="{7D260AEB-39FC-4AA9-A344-E644E5877D45}" type="presOf" srcId="{105527C2-95BE-4BC5-BD59-466F9916565A}" destId="{A7A0C48A-03BF-4530-AC60-CCA0F7A7091E}" srcOrd="0" destOrd="0" presId="urn:microsoft.com/office/officeart/2005/8/layout/chevron1"/>
    <dgm:cxn modelId="{7F657A7B-7F93-4C13-AB05-D9B322CE4FF1}" srcId="{774C3980-B701-4922-854B-22DFF9385130}" destId="{105527C2-95BE-4BC5-BD59-466F9916565A}" srcOrd="0" destOrd="0" parTransId="{682A02EE-A8F1-4FA2-9EF0-D8D1D3C2D10A}" sibTransId="{242271C7-1003-4F43-B6E8-86BB750137A9}"/>
    <dgm:cxn modelId="{CB5B45D3-C7A5-443A-B5D4-DEB6C775287F}" type="presOf" srcId="{774C3980-B701-4922-854B-22DFF9385130}" destId="{E61B598F-A204-42F4-97D9-9B151F0574B8}" srcOrd="0" destOrd="0" presId="urn:microsoft.com/office/officeart/2005/8/layout/chevron1"/>
    <dgm:cxn modelId="{4AE7170F-A4D3-44D7-AA9D-78DAD05E9D8D}" type="presParOf" srcId="{E61B598F-A204-42F4-97D9-9B151F0574B8}" destId="{A7A0C48A-03BF-4530-AC60-CCA0F7A7091E}" srcOrd="0" destOrd="0" presId="urn:microsoft.com/office/officeart/2005/8/layout/chevron1"/>
  </dgm:cxnLst>
  <dgm:bg/>
  <dgm:whole>
    <a:ln w="9525" cap="flat" cmpd="sng" algn="ctr">
      <a:noFill/>
      <a:prstDash val="solid"/>
      <a:round/>
      <a:headEnd type="none" w="med" len="med"/>
      <a:tailEnd type="none" w="med" len="med"/>
    </a:ln>
  </dgm:whole>
  <dgm:extLst>
    <a:ext uri="http://schemas.microsoft.com/office/drawing/2008/diagram">
      <dsp:dataModelExt xmlns:dsp="http://schemas.microsoft.com/office/drawing/2008/diagram" relId="rId6" minVer="http://schemas.openxmlformats.org/drawingml/2006/diagram"/>
    </a:ext>
  </dgm:extLst>
</dgm:dataModel>
</file>

<file path=ppt/diagrams/data2.xml><?xml version="1.0" encoding="utf-8"?>
<dgm:dataModel xmlns:dgm="http://schemas.openxmlformats.org/drawingml/2006/diagram" xmlns:a="http://schemas.openxmlformats.org/drawingml/2006/main">
  <dgm:ptLst>
    <dgm:pt modelId="{774C3980-B701-4922-854B-22DFF9385130}" type="doc">
      <dgm:prSet loTypeId="urn:microsoft.com/office/officeart/2005/8/layout/chevron1" loCatId="process" qsTypeId="urn:microsoft.com/office/officeart/2005/8/quickstyle/simple1" qsCatId="simple" csTypeId="urn:microsoft.com/office/officeart/2005/8/colors/accent0_1" csCatId="mainScheme" phldr="1"/>
      <dgm:spPr/>
    </dgm:pt>
    <dgm:pt modelId="{105527C2-95BE-4BC5-BD59-466F9916565A}">
      <dgm:prSet phldrT="[テキスト]" custT="1"/>
      <dgm:spPr>
        <a:ln w="12700"/>
      </dgm:spPr>
      <dgm:t>
        <a:bodyPr/>
        <a:lstStyle/>
        <a:p>
          <a:pPr algn="ctr"/>
          <a:r>
            <a:rPr kumimoji="1" lang="en-US" altLang="ja-JP" sz="1200" dirty="0"/>
            <a:t>2015</a:t>
          </a:r>
          <a:r>
            <a:rPr kumimoji="1" lang="ja-JP" altLang="en-US" sz="1200" dirty="0"/>
            <a:t>年度～　保育所民間移管</a:t>
          </a:r>
        </a:p>
      </dgm:t>
    </dgm:pt>
    <dgm:pt modelId="{682A02EE-A8F1-4FA2-9EF0-D8D1D3C2D10A}" type="parTrans" cxnId="{7F657A7B-7F93-4C13-AB05-D9B322CE4FF1}">
      <dgm:prSet/>
      <dgm:spPr/>
      <dgm:t>
        <a:bodyPr/>
        <a:lstStyle/>
        <a:p>
          <a:pPr algn="ctr"/>
          <a:endParaRPr kumimoji="1" lang="ja-JP" altLang="en-US" sz="1200"/>
        </a:p>
      </dgm:t>
    </dgm:pt>
    <dgm:pt modelId="{242271C7-1003-4F43-B6E8-86BB750137A9}" type="sibTrans" cxnId="{7F657A7B-7F93-4C13-AB05-D9B322CE4FF1}">
      <dgm:prSet/>
      <dgm:spPr/>
      <dgm:t>
        <a:bodyPr/>
        <a:lstStyle/>
        <a:p>
          <a:pPr algn="ctr"/>
          <a:endParaRPr kumimoji="1" lang="ja-JP" altLang="en-US" sz="1200"/>
        </a:p>
      </dgm:t>
    </dgm:pt>
    <dgm:pt modelId="{E61B598F-A204-42F4-97D9-9B151F0574B8}" type="pres">
      <dgm:prSet presAssocID="{774C3980-B701-4922-854B-22DFF9385130}" presName="Name0" presStyleCnt="0">
        <dgm:presLayoutVars>
          <dgm:dir/>
          <dgm:animLvl val="lvl"/>
          <dgm:resizeHandles val="exact"/>
        </dgm:presLayoutVars>
      </dgm:prSet>
      <dgm:spPr/>
    </dgm:pt>
    <dgm:pt modelId="{A7A0C48A-03BF-4530-AC60-CCA0F7A7091E}" type="pres">
      <dgm:prSet presAssocID="{105527C2-95BE-4BC5-BD59-466F9916565A}" presName="parTxOnly" presStyleLbl="node1" presStyleIdx="0" presStyleCnt="1" custScaleX="100098">
        <dgm:presLayoutVars>
          <dgm:chMax val="0"/>
          <dgm:chPref val="0"/>
          <dgm:bulletEnabled val="1"/>
        </dgm:presLayoutVars>
      </dgm:prSet>
      <dgm:spPr/>
      <dgm:t>
        <a:bodyPr/>
        <a:lstStyle/>
        <a:p>
          <a:endParaRPr kumimoji="1" lang="ja-JP" altLang="en-US"/>
        </a:p>
      </dgm:t>
    </dgm:pt>
  </dgm:ptLst>
  <dgm:cxnLst>
    <dgm:cxn modelId="{33B09D45-4888-487D-8E3E-7FDF04387556}" type="presOf" srcId="{774C3980-B701-4922-854B-22DFF9385130}" destId="{E61B598F-A204-42F4-97D9-9B151F0574B8}" srcOrd="0" destOrd="0" presId="urn:microsoft.com/office/officeart/2005/8/layout/chevron1"/>
    <dgm:cxn modelId="{7F657A7B-7F93-4C13-AB05-D9B322CE4FF1}" srcId="{774C3980-B701-4922-854B-22DFF9385130}" destId="{105527C2-95BE-4BC5-BD59-466F9916565A}" srcOrd="0" destOrd="0" parTransId="{682A02EE-A8F1-4FA2-9EF0-D8D1D3C2D10A}" sibTransId="{242271C7-1003-4F43-B6E8-86BB750137A9}"/>
    <dgm:cxn modelId="{26138FCD-C713-46AC-AC64-7E493FBFC963}" type="presOf" srcId="{105527C2-95BE-4BC5-BD59-466F9916565A}" destId="{A7A0C48A-03BF-4530-AC60-CCA0F7A7091E}" srcOrd="0" destOrd="0" presId="urn:microsoft.com/office/officeart/2005/8/layout/chevron1"/>
    <dgm:cxn modelId="{2B2CFB8E-3C00-4829-A8BD-5EE6E531710E}" type="presParOf" srcId="{E61B598F-A204-42F4-97D9-9B151F0574B8}" destId="{A7A0C48A-03BF-4530-AC60-CCA0F7A7091E}" srcOrd="0" destOrd="0" presId="urn:microsoft.com/office/officeart/2005/8/layout/chevron1"/>
  </dgm:cxnLst>
  <dgm:bg>
    <a:noFill/>
  </dgm:bg>
  <dgm:whole>
    <a:ln w="12700" cap="flat" cmpd="sng" algn="ctr">
      <a:noFill/>
      <a:prstDash val="solid"/>
      <a:round/>
      <a:headEnd type="none" w="med" len="med"/>
      <a:tailEnd type="none" w="med" len="med"/>
    </a:ln>
  </dgm:whole>
  <dgm:extLst>
    <a:ext uri="http://schemas.microsoft.com/office/drawing/2008/diagram">
      <dsp:dataModelExt xmlns:dsp="http://schemas.microsoft.com/office/drawing/2008/diagram" relId="rId11" minVer="http://schemas.openxmlformats.org/drawingml/2006/diagram"/>
    </a:ext>
  </dgm:extLst>
</dgm:dataModel>
</file>

<file path=ppt/diagrams/data3.xml><?xml version="1.0" encoding="utf-8"?>
<dgm:dataModel xmlns:dgm="http://schemas.openxmlformats.org/drawingml/2006/diagram" xmlns:a="http://schemas.openxmlformats.org/drawingml/2006/main">
  <dgm:ptLst>
    <dgm:pt modelId="{D6679A78-FA2E-D542-894B-7183E5A62500}" type="doc">
      <dgm:prSet loTypeId="urn:microsoft.com/office/officeart/2005/8/layout/radial6" loCatId="" qsTypeId="urn:microsoft.com/office/officeart/2005/8/quickstyle/simple4" qsCatId="simple" csTypeId="urn:microsoft.com/office/officeart/2005/8/colors/accent1_2" csCatId="accent1" phldr="1"/>
      <dgm:spPr/>
      <dgm:t>
        <a:bodyPr/>
        <a:lstStyle/>
        <a:p>
          <a:endParaRPr kumimoji="1" lang="ja-JP" altLang="en-US"/>
        </a:p>
      </dgm:t>
    </dgm:pt>
    <dgm:pt modelId="{11A918C8-FA27-E643-BE7A-CC645E794637}">
      <dgm:prSet phldrT="[テキスト]"/>
      <dgm:spPr>
        <a:gradFill rotWithShape="0">
          <a:gsLst>
            <a:gs pos="50000">
              <a:srgbClr val="6DA1E6"/>
            </a:gs>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gradFill>
        <a:scene3d>
          <a:camera prst="orthographicFront"/>
          <a:lightRig rig="threePt" dir="t"/>
        </a:scene3d>
        <a:sp3d>
          <a:bevelT/>
        </a:sp3d>
      </dgm:spPr>
      <dgm:t>
        <a:bodyPr/>
        <a:lstStyle/>
        <a:p>
          <a:r>
            <a:rPr kumimoji="1" lang="ja-JP" altLang="en-US" dirty="0"/>
            <a:t>必要な要件</a:t>
          </a:r>
        </a:p>
      </dgm:t>
    </dgm:pt>
    <dgm:pt modelId="{B15E9872-969B-F64F-B897-B40FC73DF4C7}" type="parTrans" cxnId="{49CC6BCC-864A-744A-9168-A3B77B4AB058}">
      <dgm:prSet/>
      <dgm:spPr/>
      <dgm:t>
        <a:bodyPr/>
        <a:lstStyle/>
        <a:p>
          <a:endParaRPr kumimoji="1" lang="ja-JP" altLang="en-US"/>
        </a:p>
      </dgm:t>
    </dgm:pt>
    <dgm:pt modelId="{4DD255B1-FE07-3847-8514-8B304FA42AA5}" type="sibTrans" cxnId="{49CC6BCC-864A-744A-9168-A3B77B4AB058}">
      <dgm:prSet/>
      <dgm:spPr/>
      <dgm:t>
        <a:bodyPr/>
        <a:lstStyle/>
        <a:p>
          <a:endParaRPr kumimoji="1" lang="ja-JP" altLang="en-US"/>
        </a:p>
      </dgm:t>
    </dgm:pt>
    <dgm:pt modelId="{8463EE5C-B8BA-F940-9A0C-307EBEEB2D57}">
      <dgm:prSet phldrT="[テキスト]"/>
      <dgm:spPr>
        <a:gradFill rotWithShape="0">
          <a:gsLst>
            <a:gs pos="50000">
              <a:srgbClr val="6DA1E6"/>
            </a:gs>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gradFill>
        <a:ln w="12700">
          <a:solidFill>
            <a:srgbClr val="4A7EBB"/>
          </a:solidFill>
        </a:ln>
      </dgm:spPr>
      <dgm:t>
        <a:bodyPr/>
        <a:lstStyle/>
        <a:p>
          <a:r>
            <a:rPr kumimoji="1" lang="ja-JP" altLang="en-US" dirty="0"/>
            <a:t>継続性</a:t>
          </a:r>
        </a:p>
      </dgm:t>
    </dgm:pt>
    <dgm:pt modelId="{F9DAB03E-E95C-7942-86A8-EF44A7477AD8}" type="parTrans" cxnId="{2FB3D65D-2AD5-8246-9CD1-84D81D9D0119}">
      <dgm:prSet/>
      <dgm:spPr/>
      <dgm:t>
        <a:bodyPr/>
        <a:lstStyle/>
        <a:p>
          <a:endParaRPr kumimoji="1" lang="ja-JP" altLang="en-US"/>
        </a:p>
      </dgm:t>
    </dgm:pt>
    <dgm:pt modelId="{BC7E39A8-1E87-B340-99A8-422713B64356}" type="sibTrans" cxnId="{2FB3D65D-2AD5-8246-9CD1-84D81D9D0119}">
      <dgm:prSet/>
      <dgm:spPr/>
      <dgm:t>
        <a:bodyPr/>
        <a:lstStyle/>
        <a:p>
          <a:endParaRPr kumimoji="1" lang="ja-JP" altLang="en-US"/>
        </a:p>
      </dgm:t>
    </dgm:pt>
    <dgm:pt modelId="{1B4A3887-DDC3-BF46-A2EE-C7E366BA0EEA}">
      <dgm:prSet phldrT="[テキスト]"/>
      <dgm:spPr>
        <a:gradFill rotWithShape="0">
          <a:gsLst>
            <a:gs pos="50000">
              <a:srgbClr val="6DA1E6"/>
            </a:gs>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gradFill>
        <a:ln w="12700">
          <a:solidFill>
            <a:srgbClr val="4A7EBB"/>
          </a:solidFill>
        </a:ln>
      </dgm:spPr>
      <dgm:t>
        <a:bodyPr/>
        <a:lstStyle/>
        <a:p>
          <a:r>
            <a:rPr kumimoji="1" lang="ja-JP" altLang="en-US" dirty="0"/>
            <a:t>自主性</a:t>
          </a:r>
        </a:p>
      </dgm:t>
    </dgm:pt>
    <dgm:pt modelId="{2AC971B3-ED23-C240-87F4-172A3DE9A3A3}" type="parTrans" cxnId="{421D0229-E0F6-7446-BDF6-6E7CB833CEA2}">
      <dgm:prSet/>
      <dgm:spPr/>
      <dgm:t>
        <a:bodyPr/>
        <a:lstStyle/>
        <a:p>
          <a:endParaRPr kumimoji="1" lang="ja-JP" altLang="en-US"/>
        </a:p>
      </dgm:t>
    </dgm:pt>
    <dgm:pt modelId="{8666A7BA-9254-764C-A887-7C5B11226B42}" type="sibTrans" cxnId="{421D0229-E0F6-7446-BDF6-6E7CB833CEA2}">
      <dgm:prSet/>
      <dgm:spPr/>
      <dgm:t>
        <a:bodyPr/>
        <a:lstStyle/>
        <a:p>
          <a:endParaRPr kumimoji="1" lang="ja-JP" altLang="en-US"/>
        </a:p>
      </dgm:t>
    </dgm:pt>
    <dgm:pt modelId="{B5790563-2FED-1343-B4C9-20583027E906}">
      <dgm:prSet phldrT="[テキスト]"/>
      <dgm:spPr>
        <a:gradFill rotWithShape="0">
          <a:gsLst>
            <a:gs pos="50000">
              <a:srgbClr val="6DA1E6"/>
            </a:gs>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gradFill>
        <a:ln w="12700">
          <a:solidFill>
            <a:srgbClr val="4A7EBB"/>
          </a:solidFill>
        </a:ln>
      </dgm:spPr>
      <dgm:t>
        <a:bodyPr/>
        <a:lstStyle/>
        <a:p>
          <a:r>
            <a:rPr kumimoji="1" lang="ja-JP" altLang="en-US" dirty="0"/>
            <a:t>柔軟性</a:t>
          </a:r>
        </a:p>
      </dgm:t>
    </dgm:pt>
    <dgm:pt modelId="{932BBCC7-29E6-354B-9580-CBB4C02680AD}" type="parTrans" cxnId="{4347C58B-BA9F-9A47-8E0B-E950E95E149A}">
      <dgm:prSet/>
      <dgm:spPr/>
      <dgm:t>
        <a:bodyPr/>
        <a:lstStyle/>
        <a:p>
          <a:endParaRPr kumimoji="1" lang="ja-JP" altLang="en-US"/>
        </a:p>
      </dgm:t>
    </dgm:pt>
    <dgm:pt modelId="{337BF7D2-6D34-734A-AA95-3C8863C751BA}" type="sibTrans" cxnId="{4347C58B-BA9F-9A47-8E0B-E950E95E149A}">
      <dgm:prSet/>
      <dgm:spPr/>
      <dgm:t>
        <a:bodyPr/>
        <a:lstStyle/>
        <a:p>
          <a:endParaRPr kumimoji="1" lang="ja-JP" altLang="en-US"/>
        </a:p>
      </dgm:t>
    </dgm:pt>
    <dgm:pt modelId="{1A67FE7A-5DD3-A74E-80E3-9056A8440336}">
      <dgm:prSet phldrT="[テキスト]"/>
      <dgm:spPr>
        <a:gradFill rotWithShape="0">
          <a:gsLst>
            <a:gs pos="50000">
              <a:srgbClr val="6DA1E6"/>
            </a:gs>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gradFill>
        <a:ln w="12700">
          <a:solidFill>
            <a:srgbClr val="4A7EBB"/>
          </a:solidFill>
        </a:ln>
      </dgm:spPr>
      <dgm:t>
        <a:bodyPr/>
        <a:lstStyle/>
        <a:p>
          <a:r>
            <a:rPr kumimoji="1" lang="ja-JP" altLang="en-US" dirty="0"/>
            <a:t>機動性</a:t>
          </a:r>
        </a:p>
      </dgm:t>
    </dgm:pt>
    <dgm:pt modelId="{C580E46A-71C2-0F4B-BA86-DBD3EED9185D}" type="parTrans" cxnId="{3A0CEBAE-3E71-FA46-9D0D-BA5D12908223}">
      <dgm:prSet/>
      <dgm:spPr/>
      <dgm:t>
        <a:bodyPr/>
        <a:lstStyle/>
        <a:p>
          <a:endParaRPr kumimoji="1" lang="ja-JP" altLang="en-US"/>
        </a:p>
      </dgm:t>
    </dgm:pt>
    <dgm:pt modelId="{BCD73719-6921-964F-88A9-7A6DFED5A91C}" type="sibTrans" cxnId="{3A0CEBAE-3E71-FA46-9D0D-BA5D12908223}">
      <dgm:prSet/>
      <dgm:spPr/>
      <dgm:t>
        <a:bodyPr/>
        <a:lstStyle/>
        <a:p>
          <a:endParaRPr kumimoji="1" lang="ja-JP" altLang="en-US"/>
        </a:p>
      </dgm:t>
    </dgm:pt>
    <dgm:pt modelId="{9149B59F-73E5-5446-BB3E-D7FBB9DC2769}" type="pres">
      <dgm:prSet presAssocID="{D6679A78-FA2E-D542-894B-7183E5A62500}" presName="Name0" presStyleCnt="0">
        <dgm:presLayoutVars>
          <dgm:chMax val="1"/>
          <dgm:dir/>
          <dgm:animLvl val="ctr"/>
          <dgm:resizeHandles val="exact"/>
        </dgm:presLayoutVars>
      </dgm:prSet>
      <dgm:spPr/>
      <dgm:t>
        <a:bodyPr/>
        <a:lstStyle/>
        <a:p>
          <a:endParaRPr kumimoji="1" lang="ja-JP" altLang="en-US"/>
        </a:p>
      </dgm:t>
    </dgm:pt>
    <dgm:pt modelId="{909466A3-1CA3-5448-BEEF-C17871C8FE07}" type="pres">
      <dgm:prSet presAssocID="{11A918C8-FA27-E643-BE7A-CC645E794637}" presName="centerShape" presStyleLbl="node0" presStyleIdx="0" presStyleCnt="1" custLinFactNeighborX="-12" custLinFactNeighborY="-701"/>
      <dgm:spPr/>
      <dgm:t>
        <a:bodyPr/>
        <a:lstStyle/>
        <a:p>
          <a:endParaRPr kumimoji="1" lang="ja-JP" altLang="en-US"/>
        </a:p>
      </dgm:t>
    </dgm:pt>
    <dgm:pt modelId="{E135FD65-6344-B04E-9A7A-06D4E67599B0}" type="pres">
      <dgm:prSet presAssocID="{8463EE5C-B8BA-F940-9A0C-307EBEEB2D57}" presName="node" presStyleLbl="node1" presStyleIdx="0" presStyleCnt="4">
        <dgm:presLayoutVars>
          <dgm:bulletEnabled val="1"/>
        </dgm:presLayoutVars>
      </dgm:prSet>
      <dgm:spPr/>
      <dgm:t>
        <a:bodyPr/>
        <a:lstStyle/>
        <a:p>
          <a:endParaRPr kumimoji="1" lang="ja-JP" altLang="en-US"/>
        </a:p>
      </dgm:t>
    </dgm:pt>
    <dgm:pt modelId="{11FAD4A1-A4A5-2545-AF95-30C7EA362003}" type="pres">
      <dgm:prSet presAssocID="{8463EE5C-B8BA-F940-9A0C-307EBEEB2D57}" presName="dummy" presStyleCnt="0"/>
      <dgm:spPr/>
    </dgm:pt>
    <dgm:pt modelId="{25C9FF45-2552-624A-9705-BE7D4A93E1B7}" type="pres">
      <dgm:prSet presAssocID="{BC7E39A8-1E87-B340-99A8-422713B64356}" presName="sibTrans" presStyleLbl="sibTrans2D1" presStyleIdx="0" presStyleCnt="4"/>
      <dgm:spPr/>
      <dgm:t>
        <a:bodyPr/>
        <a:lstStyle/>
        <a:p>
          <a:endParaRPr kumimoji="1" lang="ja-JP" altLang="en-US"/>
        </a:p>
      </dgm:t>
    </dgm:pt>
    <dgm:pt modelId="{492A708A-B5C8-844A-9B45-1FE9DDC5764A}" type="pres">
      <dgm:prSet presAssocID="{1B4A3887-DDC3-BF46-A2EE-C7E366BA0EEA}" presName="node" presStyleLbl="node1" presStyleIdx="1" presStyleCnt="4">
        <dgm:presLayoutVars>
          <dgm:bulletEnabled val="1"/>
        </dgm:presLayoutVars>
      </dgm:prSet>
      <dgm:spPr/>
      <dgm:t>
        <a:bodyPr/>
        <a:lstStyle/>
        <a:p>
          <a:endParaRPr kumimoji="1" lang="ja-JP" altLang="en-US"/>
        </a:p>
      </dgm:t>
    </dgm:pt>
    <dgm:pt modelId="{3FEA81EE-C6C7-7749-B9A4-15E553FB2B11}" type="pres">
      <dgm:prSet presAssocID="{1B4A3887-DDC3-BF46-A2EE-C7E366BA0EEA}" presName="dummy" presStyleCnt="0"/>
      <dgm:spPr/>
    </dgm:pt>
    <dgm:pt modelId="{87FE72CC-0FC2-DA46-BF6F-C64136B2E520}" type="pres">
      <dgm:prSet presAssocID="{8666A7BA-9254-764C-A887-7C5B11226B42}" presName="sibTrans" presStyleLbl="sibTrans2D1" presStyleIdx="1" presStyleCnt="4"/>
      <dgm:spPr/>
      <dgm:t>
        <a:bodyPr/>
        <a:lstStyle/>
        <a:p>
          <a:endParaRPr kumimoji="1" lang="ja-JP" altLang="en-US"/>
        </a:p>
      </dgm:t>
    </dgm:pt>
    <dgm:pt modelId="{EFE0A49B-7D92-054B-97EA-8C2D9F91C3FE}" type="pres">
      <dgm:prSet presAssocID="{B5790563-2FED-1343-B4C9-20583027E906}" presName="node" presStyleLbl="node1" presStyleIdx="2" presStyleCnt="4">
        <dgm:presLayoutVars>
          <dgm:bulletEnabled val="1"/>
        </dgm:presLayoutVars>
      </dgm:prSet>
      <dgm:spPr/>
      <dgm:t>
        <a:bodyPr/>
        <a:lstStyle/>
        <a:p>
          <a:endParaRPr kumimoji="1" lang="ja-JP" altLang="en-US"/>
        </a:p>
      </dgm:t>
    </dgm:pt>
    <dgm:pt modelId="{DA4A1010-D58B-BB42-9D4C-0C7DCA85D3AD}" type="pres">
      <dgm:prSet presAssocID="{B5790563-2FED-1343-B4C9-20583027E906}" presName="dummy" presStyleCnt="0"/>
      <dgm:spPr/>
    </dgm:pt>
    <dgm:pt modelId="{A1680C9A-9C1C-1E44-B4C5-0F7BADAA3C0B}" type="pres">
      <dgm:prSet presAssocID="{337BF7D2-6D34-734A-AA95-3C8863C751BA}" presName="sibTrans" presStyleLbl="sibTrans2D1" presStyleIdx="2" presStyleCnt="4"/>
      <dgm:spPr/>
      <dgm:t>
        <a:bodyPr/>
        <a:lstStyle/>
        <a:p>
          <a:endParaRPr kumimoji="1" lang="ja-JP" altLang="en-US"/>
        </a:p>
      </dgm:t>
    </dgm:pt>
    <dgm:pt modelId="{133B5CC7-D289-B144-A11A-CACF221AB57C}" type="pres">
      <dgm:prSet presAssocID="{1A67FE7A-5DD3-A74E-80E3-9056A8440336}" presName="node" presStyleLbl="node1" presStyleIdx="3" presStyleCnt="4">
        <dgm:presLayoutVars>
          <dgm:bulletEnabled val="1"/>
        </dgm:presLayoutVars>
      </dgm:prSet>
      <dgm:spPr/>
      <dgm:t>
        <a:bodyPr/>
        <a:lstStyle/>
        <a:p>
          <a:endParaRPr kumimoji="1" lang="ja-JP" altLang="en-US"/>
        </a:p>
      </dgm:t>
    </dgm:pt>
    <dgm:pt modelId="{70229D9F-D409-5044-AA66-16F3A45F2B31}" type="pres">
      <dgm:prSet presAssocID="{1A67FE7A-5DD3-A74E-80E3-9056A8440336}" presName="dummy" presStyleCnt="0"/>
      <dgm:spPr/>
    </dgm:pt>
    <dgm:pt modelId="{7D34B7B7-E52C-A547-9BB7-3013C6FAD108}" type="pres">
      <dgm:prSet presAssocID="{BCD73719-6921-964F-88A9-7A6DFED5A91C}" presName="sibTrans" presStyleLbl="sibTrans2D1" presStyleIdx="3" presStyleCnt="4"/>
      <dgm:spPr/>
      <dgm:t>
        <a:bodyPr/>
        <a:lstStyle/>
        <a:p>
          <a:endParaRPr kumimoji="1" lang="ja-JP" altLang="en-US"/>
        </a:p>
      </dgm:t>
    </dgm:pt>
  </dgm:ptLst>
  <dgm:cxnLst>
    <dgm:cxn modelId="{BB0969A6-1850-4F12-9439-7947D96F4D46}" type="presOf" srcId="{11A918C8-FA27-E643-BE7A-CC645E794637}" destId="{909466A3-1CA3-5448-BEEF-C17871C8FE07}" srcOrd="0" destOrd="0" presId="urn:microsoft.com/office/officeart/2005/8/layout/radial6"/>
    <dgm:cxn modelId="{018CCDCC-0EAB-4C7E-A50E-4095BA0AC943}" type="presOf" srcId="{8666A7BA-9254-764C-A887-7C5B11226B42}" destId="{87FE72CC-0FC2-DA46-BF6F-C64136B2E520}" srcOrd="0" destOrd="0" presId="urn:microsoft.com/office/officeart/2005/8/layout/radial6"/>
    <dgm:cxn modelId="{C3670659-92B8-4A58-97F6-26FA32174E85}" type="presOf" srcId="{BCD73719-6921-964F-88A9-7A6DFED5A91C}" destId="{7D34B7B7-E52C-A547-9BB7-3013C6FAD108}" srcOrd="0" destOrd="0" presId="urn:microsoft.com/office/officeart/2005/8/layout/radial6"/>
    <dgm:cxn modelId="{2FB3D65D-2AD5-8246-9CD1-84D81D9D0119}" srcId="{11A918C8-FA27-E643-BE7A-CC645E794637}" destId="{8463EE5C-B8BA-F940-9A0C-307EBEEB2D57}" srcOrd="0" destOrd="0" parTransId="{F9DAB03E-E95C-7942-86A8-EF44A7477AD8}" sibTransId="{BC7E39A8-1E87-B340-99A8-422713B64356}"/>
    <dgm:cxn modelId="{49CC6BCC-864A-744A-9168-A3B77B4AB058}" srcId="{D6679A78-FA2E-D542-894B-7183E5A62500}" destId="{11A918C8-FA27-E643-BE7A-CC645E794637}" srcOrd="0" destOrd="0" parTransId="{B15E9872-969B-F64F-B897-B40FC73DF4C7}" sibTransId="{4DD255B1-FE07-3847-8514-8B304FA42AA5}"/>
    <dgm:cxn modelId="{8089CA9E-91B8-433D-B662-D4BC69FD0F36}" type="presOf" srcId="{D6679A78-FA2E-D542-894B-7183E5A62500}" destId="{9149B59F-73E5-5446-BB3E-D7FBB9DC2769}" srcOrd="0" destOrd="0" presId="urn:microsoft.com/office/officeart/2005/8/layout/radial6"/>
    <dgm:cxn modelId="{4347C58B-BA9F-9A47-8E0B-E950E95E149A}" srcId="{11A918C8-FA27-E643-BE7A-CC645E794637}" destId="{B5790563-2FED-1343-B4C9-20583027E906}" srcOrd="2" destOrd="0" parTransId="{932BBCC7-29E6-354B-9580-CBB4C02680AD}" sibTransId="{337BF7D2-6D34-734A-AA95-3C8863C751BA}"/>
    <dgm:cxn modelId="{421D0229-E0F6-7446-BDF6-6E7CB833CEA2}" srcId="{11A918C8-FA27-E643-BE7A-CC645E794637}" destId="{1B4A3887-DDC3-BF46-A2EE-C7E366BA0EEA}" srcOrd="1" destOrd="0" parTransId="{2AC971B3-ED23-C240-87F4-172A3DE9A3A3}" sibTransId="{8666A7BA-9254-764C-A887-7C5B11226B42}"/>
    <dgm:cxn modelId="{19067172-F5FB-4837-806F-61BDB147CE8D}" type="presOf" srcId="{8463EE5C-B8BA-F940-9A0C-307EBEEB2D57}" destId="{E135FD65-6344-B04E-9A7A-06D4E67599B0}" srcOrd="0" destOrd="0" presId="urn:microsoft.com/office/officeart/2005/8/layout/radial6"/>
    <dgm:cxn modelId="{946EE232-ADEF-4A9B-952B-9A23E257A117}" type="presOf" srcId="{1B4A3887-DDC3-BF46-A2EE-C7E366BA0EEA}" destId="{492A708A-B5C8-844A-9B45-1FE9DDC5764A}" srcOrd="0" destOrd="0" presId="urn:microsoft.com/office/officeart/2005/8/layout/radial6"/>
    <dgm:cxn modelId="{946B1784-5425-4A0E-97B2-755E089A2B17}" type="presOf" srcId="{BC7E39A8-1E87-B340-99A8-422713B64356}" destId="{25C9FF45-2552-624A-9705-BE7D4A93E1B7}" srcOrd="0" destOrd="0" presId="urn:microsoft.com/office/officeart/2005/8/layout/radial6"/>
    <dgm:cxn modelId="{3A0CEBAE-3E71-FA46-9D0D-BA5D12908223}" srcId="{11A918C8-FA27-E643-BE7A-CC645E794637}" destId="{1A67FE7A-5DD3-A74E-80E3-9056A8440336}" srcOrd="3" destOrd="0" parTransId="{C580E46A-71C2-0F4B-BA86-DBD3EED9185D}" sibTransId="{BCD73719-6921-964F-88A9-7A6DFED5A91C}"/>
    <dgm:cxn modelId="{5605186A-EB70-45FA-B507-406A426577E4}" type="presOf" srcId="{1A67FE7A-5DD3-A74E-80E3-9056A8440336}" destId="{133B5CC7-D289-B144-A11A-CACF221AB57C}" srcOrd="0" destOrd="0" presId="urn:microsoft.com/office/officeart/2005/8/layout/radial6"/>
    <dgm:cxn modelId="{E921170D-6AF5-4EF5-A659-BC22DB17E6D7}" type="presOf" srcId="{B5790563-2FED-1343-B4C9-20583027E906}" destId="{EFE0A49B-7D92-054B-97EA-8C2D9F91C3FE}" srcOrd="0" destOrd="0" presId="urn:microsoft.com/office/officeart/2005/8/layout/radial6"/>
    <dgm:cxn modelId="{67C9C69D-15AE-4036-8C0C-574D765B6DD1}" type="presOf" srcId="{337BF7D2-6D34-734A-AA95-3C8863C751BA}" destId="{A1680C9A-9C1C-1E44-B4C5-0F7BADAA3C0B}" srcOrd="0" destOrd="0" presId="urn:microsoft.com/office/officeart/2005/8/layout/radial6"/>
    <dgm:cxn modelId="{322DBD48-32D9-4B37-8385-3CD5A2FE6D9A}" type="presParOf" srcId="{9149B59F-73E5-5446-BB3E-D7FBB9DC2769}" destId="{909466A3-1CA3-5448-BEEF-C17871C8FE07}" srcOrd="0" destOrd="0" presId="urn:microsoft.com/office/officeart/2005/8/layout/radial6"/>
    <dgm:cxn modelId="{A8D25140-4E3F-4FF1-99DA-051368872FB9}" type="presParOf" srcId="{9149B59F-73E5-5446-BB3E-D7FBB9DC2769}" destId="{E135FD65-6344-B04E-9A7A-06D4E67599B0}" srcOrd="1" destOrd="0" presId="urn:microsoft.com/office/officeart/2005/8/layout/radial6"/>
    <dgm:cxn modelId="{6E8A5F88-7E29-4B71-A47F-2249B8D5B81B}" type="presParOf" srcId="{9149B59F-73E5-5446-BB3E-D7FBB9DC2769}" destId="{11FAD4A1-A4A5-2545-AF95-30C7EA362003}" srcOrd="2" destOrd="0" presId="urn:microsoft.com/office/officeart/2005/8/layout/radial6"/>
    <dgm:cxn modelId="{480B57CB-6862-4B33-8D35-FF480586CD92}" type="presParOf" srcId="{9149B59F-73E5-5446-BB3E-D7FBB9DC2769}" destId="{25C9FF45-2552-624A-9705-BE7D4A93E1B7}" srcOrd="3" destOrd="0" presId="urn:microsoft.com/office/officeart/2005/8/layout/radial6"/>
    <dgm:cxn modelId="{73F2C406-D046-403C-A8E6-CBACA9ADAE5C}" type="presParOf" srcId="{9149B59F-73E5-5446-BB3E-D7FBB9DC2769}" destId="{492A708A-B5C8-844A-9B45-1FE9DDC5764A}" srcOrd="4" destOrd="0" presId="urn:microsoft.com/office/officeart/2005/8/layout/radial6"/>
    <dgm:cxn modelId="{EF600B37-7D12-4D39-BD5C-8AD9ACC0A211}" type="presParOf" srcId="{9149B59F-73E5-5446-BB3E-D7FBB9DC2769}" destId="{3FEA81EE-C6C7-7749-B9A4-15E553FB2B11}" srcOrd="5" destOrd="0" presId="urn:microsoft.com/office/officeart/2005/8/layout/radial6"/>
    <dgm:cxn modelId="{A828463E-3AB6-4341-A769-526BE66A09DA}" type="presParOf" srcId="{9149B59F-73E5-5446-BB3E-D7FBB9DC2769}" destId="{87FE72CC-0FC2-DA46-BF6F-C64136B2E520}" srcOrd="6" destOrd="0" presId="urn:microsoft.com/office/officeart/2005/8/layout/radial6"/>
    <dgm:cxn modelId="{DE38377A-1969-4361-9328-2F12DCE49A09}" type="presParOf" srcId="{9149B59F-73E5-5446-BB3E-D7FBB9DC2769}" destId="{EFE0A49B-7D92-054B-97EA-8C2D9F91C3FE}" srcOrd="7" destOrd="0" presId="urn:microsoft.com/office/officeart/2005/8/layout/radial6"/>
    <dgm:cxn modelId="{16D611F8-725A-4B97-98CA-6B31D7C8FE02}" type="presParOf" srcId="{9149B59F-73E5-5446-BB3E-D7FBB9DC2769}" destId="{DA4A1010-D58B-BB42-9D4C-0C7DCA85D3AD}" srcOrd="8" destOrd="0" presId="urn:microsoft.com/office/officeart/2005/8/layout/radial6"/>
    <dgm:cxn modelId="{9AE8B872-CFA7-4711-A8F2-375844E861EC}" type="presParOf" srcId="{9149B59F-73E5-5446-BB3E-D7FBB9DC2769}" destId="{A1680C9A-9C1C-1E44-B4C5-0F7BADAA3C0B}" srcOrd="9" destOrd="0" presId="urn:microsoft.com/office/officeart/2005/8/layout/radial6"/>
    <dgm:cxn modelId="{CAF03096-B342-4A4D-B522-0A141BC30A0A}" type="presParOf" srcId="{9149B59F-73E5-5446-BB3E-D7FBB9DC2769}" destId="{133B5CC7-D289-B144-A11A-CACF221AB57C}" srcOrd="10" destOrd="0" presId="urn:microsoft.com/office/officeart/2005/8/layout/radial6"/>
    <dgm:cxn modelId="{A001F43B-23D0-456B-9F71-454525068813}" type="presParOf" srcId="{9149B59F-73E5-5446-BB3E-D7FBB9DC2769}" destId="{70229D9F-D409-5044-AA66-16F3A45F2B31}" srcOrd="11" destOrd="0" presId="urn:microsoft.com/office/officeart/2005/8/layout/radial6"/>
    <dgm:cxn modelId="{8008B8C0-3964-4A33-909B-FC5049DEED69}" type="presParOf" srcId="{9149B59F-73E5-5446-BB3E-D7FBB9DC2769}" destId="{7D34B7B7-E52C-A547-9BB7-3013C6FAD108}" srcOrd="12" destOrd="0" presId="urn:microsoft.com/office/officeart/2005/8/layout/radial6"/>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layout1.xml><?xml version="1.0" encoding="utf-8"?>
<dgm:layoutDef xmlns:dgm="http://schemas.openxmlformats.org/drawingml/2006/diagram" xmlns:a="http://schemas.openxmlformats.org/drawingml/2006/main" uniqueId="urn:microsoft.com/office/officeart/2005/8/layout/chevron1">
  <dgm:title val=""/>
  <dgm:desc val=""/>
  <dgm:catLst>
    <dgm:cat type="process" pri="9000"/>
  </dgm:catLst>
  <dgm:sampData useDef="1">
    <dgm:dataModel>
      <dgm:pt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dir/>
      <dgm:animLvl val="lvl"/>
      <dgm:resizeHandles val="exact"/>
    </dgm:varLst>
    <dgm:choose name="Name1">
      <dgm:if name="Name2" func="var" arg="dir" op="equ" val="norm">
        <dgm:alg type="lin"/>
      </dgm:if>
      <dgm:else name="Name3">
        <dgm:alg type="lin">
          <dgm:param type="linDir" val="fromR"/>
        </dgm:alg>
      </dgm:else>
    </dgm:choose>
    <dgm:shape xmlns:r="http://schemas.openxmlformats.org/officeDocument/2006/relationships" r:blip="">
      <dgm:adjLst/>
    </dgm:shape>
    <dgm:presOf/>
    <dgm:choose name="Name4">
      <dgm:if name="Name5" axis="des" func="maxDepth" op="gte" val="2">
        <dgm:constrLst>
          <dgm:constr type="h" for="ch" forName="composite" refType="h"/>
          <dgm:constr type="w" for="ch" forName="composite" refType="w"/>
          <dgm:constr type="w" for="des" forName="parTx"/>
          <dgm:constr type="h" for="des" forName="parTx" op="equ"/>
          <dgm:constr type="w" for="des" forName="desTx"/>
          <dgm:constr type="h" for="des" forName="desTx" op="equ"/>
          <dgm:constr type="primFontSz" for="des" forName="parTx" val="65"/>
          <dgm:constr type="secFontSz" for="des" forName="desTx" refType="primFontSz" refFor="des" refForName="parTx" op="equ"/>
          <dgm:constr type="h" for="des" forName="parTx" refType="primFontSz" refFor="des" refForName="parTx" fact="1.5"/>
          <dgm:constr type="h" for="des" forName="desTx" refType="primFontSz" refFor="des" refForName="parTx" fact="0.5"/>
          <dgm:constr type="w" for="ch" forName="space" op="equ" val="-6"/>
        </dgm:constrLst>
        <dgm:ruleLst>
          <dgm:rule type="w" for="ch" forName="composite" val="0" fact="NaN" max="NaN"/>
          <dgm:rule type="primFontSz" for="des" forName="parTx" val="5" fact="NaN" max="NaN"/>
        </dgm:ruleLst>
        <dgm:forEach name="Name6" axis="ch" ptType="node">
          <dgm:layoutNode name="composite">
            <dgm:alg type="composite"/>
            <dgm:shape xmlns:r="http://schemas.openxmlformats.org/officeDocument/2006/relationships" r:blip="">
              <dgm:adjLst/>
            </dgm:shape>
            <dgm:presOf/>
            <dgm:choose name="Name7">
              <dgm:if name="Name8" func="var" arg="dir" op="equ" val="norm">
                <dgm:constrLst>
                  <dgm:constr type="l" for="ch" forName="parTx"/>
                  <dgm:constr type="w" for="ch" forName="parTx" refType="w"/>
                  <dgm:constr type="t" for="ch" forName="parTx"/>
                  <dgm:constr type="l" for="ch" forName="desTx"/>
                  <dgm:constr type="w" for="ch" forName="desTx" refType="w" refFor="ch" refForName="parTx" fact="0.8"/>
                  <dgm:constr type="t" for="ch" forName="desTx" refType="h" refFor="ch" refForName="parTx" fact="1.125"/>
                </dgm:constrLst>
              </dgm:if>
              <dgm:else name="Name9">
                <dgm:constrLst>
                  <dgm:constr type="l" for="ch" forName="parTx"/>
                  <dgm:constr type="w" for="ch" forName="parTx" refType="w"/>
                  <dgm:constr type="t" for="ch" forName="parTx"/>
                  <dgm:constr type="l" for="ch" forName="desTx" refType="w" fact="0.2"/>
                  <dgm:constr type="w" for="ch" forName="desTx" refType="w" refFor="ch" refForName="parTx" fact="0.8"/>
                  <dgm:constr type="t" for="ch" forName="desTx" refType="h" refFor="ch" refForName="parTx" fact="1.125"/>
                </dgm:constrLst>
              </dgm:else>
            </dgm:choose>
            <dgm:ruleLst>
              <dgm:rule type="h" val="INF" fact="NaN" max="NaN"/>
            </dgm:ruleLst>
            <dgm:layoutNode name="parTx">
              <dgm:varLst>
                <dgm:chMax val="0"/>
                <dgm:chPref val="0"/>
                <dgm:bulletEnabled val="1"/>
              </dgm:varLst>
              <dgm:alg type="tx"/>
              <dgm:choose name="Name10">
                <dgm:if name="Name11" func="var" arg="dir" op="equ" val="norm">
                  <dgm:shape xmlns:r="http://schemas.openxmlformats.org/officeDocument/2006/relationships" type="chevron" r:blip="">
                    <dgm:adjLst/>
                  </dgm:shape>
                </dgm:if>
                <dgm:else name="Name12">
                  <dgm:shape xmlns:r="http://schemas.openxmlformats.org/officeDocument/2006/relationships" rot="180" type="chevron" r:blip="">
                    <dgm:adjLst/>
                  </dgm:shape>
                </dgm:else>
              </dgm:choose>
              <dgm:presOf axis="self" ptType="node"/>
              <dgm:choose name="Name13">
                <dgm:if name="Name14" func="var" arg="dir" op="equ" val="norm">
                  <dgm:constrLst>
                    <dgm:constr type="h" refType="w" op="lte" fact="0.4"/>
                    <dgm:constr type="h"/>
                    <dgm:constr type="tMarg" refType="primFontSz" fact="0.105"/>
                    <dgm:constr type="bMarg" refType="primFontSz" fact="0.105"/>
                    <dgm:constr type="lMarg" refType="primFontSz" fact="0.315"/>
                    <dgm:constr type="rMarg" refType="primFontSz" fact="0.105"/>
                  </dgm:constrLst>
                </dgm:if>
                <dgm:else name="Name15">
                  <dgm:constrLst>
                    <dgm:constr type="h" refType="w" op="lte" fact="0.4"/>
                    <dgm:constr type="h"/>
                    <dgm:constr type="tMarg" refType="primFontSz" fact="0.105"/>
                    <dgm:constr type="bMarg" refType="primFontSz" fact="0.105"/>
                    <dgm:constr type="lMarg" refType="primFontSz" fact="0.105"/>
                    <dgm:constr type="rMarg" refType="primFontSz" fact="0.315"/>
                  </dgm:constrLst>
                </dgm:else>
              </dgm:choose>
              <dgm:ruleLst>
                <dgm:rule type="h" val="INF" fact="NaN" max="NaN"/>
              </dgm:ruleLst>
            </dgm:layoutNode>
            <dgm:layoutNode name="desTx" styleLbl="revTx">
              <dgm:varLst>
                <dgm:bulletEnabled val="1"/>
              </dgm:varLst>
              <dgm:alg type="tx">
                <dgm:param type="stBulletLvl" val="1"/>
              </dgm:alg>
              <dgm:choose name="Name16">
                <dgm:if name="Name17" axis="ch" ptType="node" func="cnt" op="gte" val="1">
                  <dgm:shape xmlns:r="http://schemas.openxmlformats.org/officeDocument/2006/relationships" type="rect" r:blip="">
                    <dgm:adjLst/>
                  </dgm:shape>
                </dgm:if>
                <dgm:else name="Name18">
                  <dgm:shape xmlns:r="http://schemas.openxmlformats.org/officeDocument/2006/relationships" type="rect" r:blip="" hideGeom="1">
                    <dgm:adjLst/>
                  </dgm:shape>
                </dgm:else>
              </dgm:choose>
              <dgm:presOf axis="des" ptType="node"/>
              <dgm:constrLst>
                <dgm:constr type="secFontSz" val="65"/>
                <dgm:constr type="primFontSz" refType="secFontSz"/>
                <dgm:constr type="h"/>
                <dgm:constr type="tMarg"/>
                <dgm:constr type="bMarg"/>
                <dgm:constr type="rMarg"/>
                <dgm:constr type="lMarg"/>
              </dgm:constrLst>
              <dgm:ruleLst>
                <dgm:rule type="h" val="INF" fact="NaN" max="NaN"/>
              </dgm:ruleLst>
            </dgm:layoutNode>
          </dgm:layoutNode>
          <dgm:forEach name="Name19" axis="followSib" ptType="sibTrans" cnt="1">
            <dgm:layoutNode name="space">
              <dgm:alg type="sp"/>
              <dgm:shape xmlns:r="http://schemas.openxmlformats.org/officeDocument/2006/relationships" r:blip="">
                <dgm:adjLst/>
              </dgm:shape>
              <dgm:presOf/>
              <dgm:constrLst/>
              <dgm:ruleLst/>
            </dgm:layoutNode>
          </dgm:forEach>
        </dgm:forEach>
      </dgm:if>
      <dgm:else name="Name20">
        <dgm:constrLst>
          <dgm:constr type="w" for="ch" forName="parTxOnly" refType="w"/>
          <dgm:constr type="h" for="des" forName="parTxOnly" op="equ"/>
          <dgm:constr type="primFontSz" for="des" forName="parTxOnly" op="equ" val="65"/>
          <dgm:constr type="w" for="ch" forName="parTxOnlySpace" refType="w" refFor="ch" refForName="parTxOnly" fact="-0.1"/>
        </dgm:constrLst>
        <dgm:ruleLst/>
        <dgm:forEach name="Name21" axis="ch" ptType="node">
          <dgm:layoutNode name="parTxOnly">
            <dgm:varLst>
              <dgm:chMax val="0"/>
              <dgm:chPref val="0"/>
              <dgm:bulletEnabled val="1"/>
            </dgm:varLst>
            <dgm:alg type="tx"/>
            <dgm:choose name="Name22">
              <dgm:if name="Name23" func="var" arg="dir" op="equ" val="norm">
                <dgm:shape xmlns:r="http://schemas.openxmlformats.org/officeDocument/2006/relationships" type="chevron" r:blip="">
                  <dgm:adjLst/>
                </dgm:shape>
              </dgm:if>
              <dgm:else name="Name24">
                <dgm:shape xmlns:r="http://schemas.openxmlformats.org/officeDocument/2006/relationships" rot="180" type="chevron" r:blip="">
                  <dgm:adjLst/>
                </dgm:shape>
              </dgm:else>
            </dgm:choose>
            <dgm:presOf axis="self" ptType="node"/>
            <dgm:choose name="Name25">
              <dgm:if name="Name26" func="var" arg="dir" op="equ" val="norm">
                <dgm:constrLst>
                  <dgm:constr type="h" refType="w" op="equ" fact="0.4"/>
                  <dgm:constr type="tMarg" refType="primFontSz" fact="0.105"/>
                  <dgm:constr type="bMarg" refType="primFontSz" fact="0.105"/>
                  <dgm:constr type="lMarg" refType="primFontSz" fact="0.315"/>
                  <dgm:constr type="rMarg" refType="primFontSz" fact="0.105"/>
                </dgm:constrLst>
              </dgm:if>
              <dgm:else name="Name27">
                <dgm:constrLst>
                  <dgm:constr type="h" refType="w" op="equ" fact="0.4"/>
                  <dgm:constr type="tMarg" refType="primFontSz" fact="0.105"/>
                  <dgm:constr type="bMarg" refType="primFontSz" fact="0.105"/>
                  <dgm:constr type="lMarg" refType="primFontSz" fact="0.105"/>
                  <dgm:constr type="rMarg" refType="primFontSz" fact="0.315"/>
                </dgm:constrLst>
              </dgm:else>
            </dgm:choose>
            <dgm:ruleLst>
              <dgm:rule type="primFontSz" val="5" fact="NaN" max="NaN"/>
            </dgm:ruleLst>
          </dgm:layoutNode>
          <dgm:forEach name="Name28" axis="followSib" ptType="sibTrans" cnt="1">
            <dgm:layoutNode name="parTxOnlySpace">
              <dgm:alg type="sp"/>
              <dgm:shape xmlns:r="http://schemas.openxmlformats.org/officeDocument/2006/relationships" r:blip="">
                <dgm:adjLst/>
              </dgm:shape>
              <dgm:presOf/>
              <dgm:constrLst/>
              <dgm:ruleLst/>
            </dgm:layoutNode>
          </dgm:forEach>
        </dgm:forEach>
      </dgm:else>
    </dgm:choose>
  </dgm:layoutNode>
</dgm:layoutDef>
</file>

<file path=ppt/diagrams/layout2.xml><?xml version="1.0" encoding="utf-8"?>
<dgm:layoutDef xmlns:dgm="http://schemas.openxmlformats.org/drawingml/2006/diagram" xmlns:a="http://schemas.openxmlformats.org/drawingml/2006/main" uniqueId="urn:microsoft.com/office/officeart/2005/8/layout/chevron1">
  <dgm:title val=""/>
  <dgm:desc val=""/>
  <dgm:catLst>
    <dgm:cat type="process" pri="9000"/>
  </dgm:catLst>
  <dgm:sampData useDef="1">
    <dgm:dataModel>
      <dgm:pt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dir/>
      <dgm:animLvl val="lvl"/>
      <dgm:resizeHandles val="exact"/>
    </dgm:varLst>
    <dgm:choose name="Name1">
      <dgm:if name="Name2" func="var" arg="dir" op="equ" val="norm">
        <dgm:alg type="lin"/>
      </dgm:if>
      <dgm:else name="Name3">
        <dgm:alg type="lin">
          <dgm:param type="linDir" val="fromR"/>
        </dgm:alg>
      </dgm:else>
    </dgm:choose>
    <dgm:shape xmlns:r="http://schemas.openxmlformats.org/officeDocument/2006/relationships" r:blip="">
      <dgm:adjLst/>
    </dgm:shape>
    <dgm:presOf/>
    <dgm:choose name="Name4">
      <dgm:if name="Name5" axis="des" func="maxDepth" op="gte" val="2">
        <dgm:constrLst>
          <dgm:constr type="h" for="ch" forName="composite" refType="h"/>
          <dgm:constr type="w" for="ch" forName="composite" refType="w"/>
          <dgm:constr type="w" for="des" forName="parTx"/>
          <dgm:constr type="h" for="des" forName="parTx" op="equ"/>
          <dgm:constr type="w" for="des" forName="desTx"/>
          <dgm:constr type="h" for="des" forName="desTx" op="equ"/>
          <dgm:constr type="primFontSz" for="des" forName="parTx" val="65"/>
          <dgm:constr type="secFontSz" for="des" forName="desTx" refType="primFontSz" refFor="des" refForName="parTx" op="equ"/>
          <dgm:constr type="h" for="des" forName="parTx" refType="primFontSz" refFor="des" refForName="parTx" fact="1.5"/>
          <dgm:constr type="h" for="des" forName="desTx" refType="primFontSz" refFor="des" refForName="parTx" fact="0.5"/>
          <dgm:constr type="w" for="ch" forName="space" op="equ" val="-6"/>
        </dgm:constrLst>
        <dgm:ruleLst>
          <dgm:rule type="w" for="ch" forName="composite" val="0" fact="NaN" max="NaN"/>
          <dgm:rule type="primFontSz" for="des" forName="parTx" val="5" fact="NaN" max="NaN"/>
        </dgm:ruleLst>
        <dgm:forEach name="Name6" axis="ch" ptType="node">
          <dgm:layoutNode name="composite">
            <dgm:alg type="composite"/>
            <dgm:shape xmlns:r="http://schemas.openxmlformats.org/officeDocument/2006/relationships" r:blip="">
              <dgm:adjLst/>
            </dgm:shape>
            <dgm:presOf/>
            <dgm:choose name="Name7">
              <dgm:if name="Name8" func="var" arg="dir" op="equ" val="norm">
                <dgm:constrLst>
                  <dgm:constr type="l" for="ch" forName="parTx"/>
                  <dgm:constr type="w" for="ch" forName="parTx" refType="w"/>
                  <dgm:constr type="t" for="ch" forName="parTx"/>
                  <dgm:constr type="l" for="ch" forName="desTx"/>
                  <dgm:constr type="w" for="ch" forName="desTx" refType="w" refFor="ch" refForName="parTx" fact="0.8"/>
                  <dgm:constr type="t" for="ch" forName="desTx" refType="h" refFor="ch" refForName="parTx" fact="1.125"/>
                </dgm:constrLst>
              </dgm:if>
              <dgm:else name="Name9">
                <dgm:constrLst>
                  <dgm:constr type="l" for="ch" forName="parTx"/>
                  <dgm:constr type="w" for="ch" forName="parTx" refType="w"/>
                  <dgm:constr type="t" for="ch" forName="parTx"/>
                  <dgm:constr type="l" for="ch" forName="desTx" refType="w" fact="0.2"/>
                  <dgm:constr type="w" for="ch" forName="desTx" refType="w" refFor="ch" refForName="parTx" fact="0.8"/>
                  <dgm:constr type="t" for="ch" forName="desTx" refType="h" refFor="ch" refForName="parTx" fact="1.125"/>
                </dgm:constrLst>
              </dgm:else>
            </dgm:choose>
            <dgm:ruleLst>
              <dgm:rule type="h" val="INF" fact="NaN" max="NaN"/>
            </dgm:ruleLst>
            <dgm:layoutNode name="parTx">
              <dgm:varLst>
                <dgm:chMax val="0"/>
                <dgm:chPref val="0"/>
                <dgm:bulletEnabled val="1"/>
              </dgm:varLst>
              <dgm:alg type="tx"/>
              <dgm:choose name="Name10">
                <dgm:if name="Name11" func="var" arg="dir" op="equ" val="norm">
                  <dgm:shape xmlns:r="http://schemas.openxmlformats.org/officeDocument/2006/relationships" type="chevron" r:blip="">
                    <dgm:adjLst/>
                  </dgm:shape>
                </dgm:if>
                <dgm:else name="Name12">
                  <dgm:shape xmlns:r="http://schemas.openxmlformats.org/officeDocument/2006/relationships" rot="180" type="chevron" r:blip="">
                    <dgm:adjLst/>
                  </dgm:shape>
                </dgm:else>
              </dgm:choose>
              <dgm:presOf axis="self" ptType="node"/>
              <dgm:choose name="Name13">
                <dgm:if name="Name14" func="var" arg="dir" op="equ" val="norm">
                  <dgm:constrLst>
                    <dgm:constr type="h" refType="w" op="lte" fact="0.4"/>
                    <dgm:constr type="h"/>
                    <dgm:constr type="tMarg" refType="primFontSz" fact="0.105"/>
                    <dgm:constr type="bMarg" refType="primFontSz" fact="0.105"/>
                    <dgm:constr type="lMarg" refType="primFontSz" fact="0.315"/>
                    <dgm:constr type="rMarg" refType="primFontSz" fact="0.105"/>
                  </dgm:constrLst>
                </dgm:if>
                <dgm:else name="Name15">
                  <dgm:constrLst>
                    <dgm:constr type="h" refType="w" op="lte" fact="0.4"/>
                    <dgm:constr type="h"/>
                    <dgm:constr type="tMarg" refType="primFontSz" fact="0.105"/>
                    <dgm:constr type="bMarg" refType="primFontSz" fact="0.105"/>
                    <dgm:constr type="lMarg" refType="primFontSz" fact="0.105"/>
                    <dgm:constr type="rMarg" refType="primFontSz" fact="0.315"/>
                  </dgm:constrLst>
                </dgm:else>
              </dgm:choose>
              <dgm:ruleLst>
                <dgm:rule type="h" val="INF" fact="NaN" max="NaN"/>
              </dgm:ruleLst>
            </dgm:layoutNode>
            <dgm:layoutNode name="desTx" styleLbl="revTx">
              <dgm:varLst>
                <dgm:bulletEnabled val="1"/>
              </dgm:varLst>
              <dgm:alg type="tx">
                <dgm:param type="stBulletLvl" val="1"/>
              </dgm:alg>
              <dgm:choose name="Name16">
                <dgm:if name="Name17" axis="ch" ptType="node" func="cnt" op="gte" val="1">
                  <dgm:shape xmlns:r="http://schemas.openxmlformats.org/officeDocument/2006/relationships" type="rect" r:blip="">
                    <dgm:adjLst/>
                  </dgm:shape>
                </dgm:if>
                <dgm:else name="Name18">
                  <dgm:shape xmlns:r="http://schemas.openxmlformats.org/officeDocument/2006/relationships" type="rect" r:blip="" hideGeom="1">
                    <dgm:adjLst/>
                  </dgm:shape>
                </dgm:else>
              </dgm:choose>
              <dgm:presOf axis="des" ptType="node"/>
              <dgm:constrLst>
                <dgm:constr type="secFontSz" val="65"/>
                <dgm:constr type="primFontSz" refType="secFontSz"/>
                <dgm:constr type="h"/>
                <dgm:constr type="tMarg"/>
                <dgm:constr type="bMarg"/>
                <dgm:constr type="rMarg"/>
                <dgm:constr type="lMarg"/>
              </dgm:constrLst>
              <dgm:ruleLst>
                <dgm:rule type="h" val="INF" fact="NaN" max="NaN"/>
              </dgm:ruleLst>
            </dgm:layoutNode>
          </dgm:layoutNode>
          <dgm:forEach name="Name19" axis="followSib" ptType="sibTrans" cnt="1">
            <dgm:layoutNode name="space">
              <dgm:alg type="sp"/>
              <dgm:shape xmlns:r="http://schemas.openxmlformats.org/officeDocument/2006/relationships" r:blip="">
                <dgm:adjLst/>
              </dgm:shape>
              <dgm:presOf/>
              <dgm:constrLst/>
              <dgm:ruleLst/>
            </dgm:layoutNode>
          </dgm:forEach>
        </dgm:forEach>
      </dgm:if>
      <dgm:else name="Name20">
        <dgm:constrLst>
          <dgm:constr type="w" for="ch" forName="parTxOnly" refType="w"/>
          <dgm:constr type="h" for="des" forName="parTxOnly" op="equ"/>
          <dgm:constr type="primFontSz" for="des" forName="parTxOnly" op="equ" val="65"/>
          <dgm:constr type="w" for="ch" forName="parTxOnlySpace" refType="w" refFor="ch" refForName="parTxOnly" fact="-0.1"/>
        </dgm:constrLst>
        <dgm:ruleLst/>
        <dgm:forEach name="Name21" axis="ch" ptType="node">
          <dgm:layoutNode name="parTxOnly">
            <dgm:varLst>
              <dgm:chMax val="0"/>
              <dgm:chPref val="0"/>
              <dgm:bulletEnabled val="1"/>
            </dgm:varLst>
            <dgm:alg type="tx"/>
            <dgm:choose name="Name22">
              <dgm:if name="Name23" func="var" arg="dir" op="equ" val="norm">
                <dgm:shape xmlns:r="http://schemas.openxmlformats.org/officeDocument/2006/relationships" type="chevron" r:blip="">
                  <dgm:adjLst/>
                </dgm:shape>
              </dgm:if>
              <dgm:else name="Name24">
                <dgm:shape xmlns:r="http://schemas.openxmlformats.org/officeDocument/2006/relationships" rot="180" type="chevron" r:blip="">
                  <dgm:adjLst/>
                </dgm:shape>
              </dgm:else>
            </dgm:choose>
            <dgm:presOf axis="self" ptType="node"/>
            <dgm:choose name="Name25">
              <dgm:if name="Name26" func="var" arg="dir" op="equ" val="norm">
                <dgm:constrLst>
                  <dgm:constr type="h" refType="w" op="equ" fact="0.4"/>
                  <dgm:constr type="tMarg" refType="primFontSz" fact="0.105"/>
                  <dgm:constr type="bMarg" refType="primFontSz" fact="0.105"/>
                  <dgm:constr type="lMarg" refType="primFontSz" fact="0.315"/>
                  <dgm:constr type="rMarg" refType="primFontSz" fact="0.105"/>
                </dgm:constrLst>
              </dgm:if>
              <dgm:else name="Name27">
                <dgm:constrLst>
                  <dgm:constr type="h" refType="w" op="equ" fact="0.4"/>
                  <dgm:constr type="tMarg" refType="primFontSz" fact="0.105"/>
                  <dgm:constr type="bMarg" refType="primFontSz" fact="0.105"/>
                  <dgm:constr type="lMarg" refType="primFontSz" fact="0.105"/>
                  <dgm:constr type="rMarg" refType="primFontSz" fact="0.315"/>
                </dgm:constrLst>
              </dgm:else>
            </dgm:choose>
            <dgm:ruleLst>
              <dgm:rule type="primFontSz" val="5" fact="NaN" max="NaN"/>
            </dgm:ruleLst>
          </dgm:layoutNode>
          <dgm:forEach name="Name28" axis="followSib" ptType="sibTrans" cnt="1">
            <dgm:layoutNode name="parTxOnlySpace">
              <dgm:alg type="sp"/>
              <dgm:shape xmlns:r="http://schemas.openxmlformats.org/officeDocument/2006/relationships" r:blip="">
                <dgm:adjLst/>
              </dgm:shape>
              <dgm:presOf/>
              <dgm:constrLst/>
              <dgm:ruleLst/>
            </dgm:layoutNode>
          </dgm:forEach>
        </dgm:forEach>
      </dgm:else>
    </dgm:choose>
  </dgm:layoutNode>
</dgm:layoutDef>
</file>

<file path=ppt/diagrams/layout3.xml><?xml version="1.0" encoding="utf-8"?>
<dgm:layoutDef xmlns:dgm="http://schemas.openxmlformats.org/drawingml/2006/diagram" xmlns:a="http://schemas.openxmlformats.org/drawingml/2006/main" uniqueId="urn:microsoft.com/office/officeart/2005/8/layout/radial6">
  <dgm:title val=""/>
  <dgm:desc val=""/>
  <dgm:catLst>
    <dgm:cat type="cycle" pri="9000"/>
    <dgm:cat type="relationship" pri="21000"/>
  </dgm:catLst>
  <dgm:sampData>
    <dgm:dataModel>
      <dgm:ptLst>
        <dgm:pt modelId="0" type="doc"/>
        <dgm:pt modelId="1">
          <dgm:prSet phldr="1"/>
        </dgm:pt>
        <dgm:pt modelId="11">
          <dgm:prSet phldr="1"/>
        </dgm:pt>
        <dgm:pt modelId="12">
          <dgm:prSet phldr="1"/>
        </dgm:pt>
        <dgm:pt modelId="13">
          <dgm:prSet phldr="1"/>
        </dgm:pt>
        <dgm:pt modelId="14">
          <dgm:prSet phldr="1"/>
        </dgm:pt>
      </dgm:ptLst>
      <dgm:cxnLst>
        <dgm:cxn modelId="2" srcId="0" destId="1" srcOrd="0" destOrd="0"/>
        <dgm:cxn modelId="3" srcId="1" destId="11" srcOrd="0" destOrd="0"/>
        <dgm:cxn modelId="4" srcId="1" destId="12" srcOrd="1" destOrd="0"/>
        <dgm:cxn modelId="5" srcId="1" destId="13" srcOrd="2" destOrd="0"/>
        <dgm:cxn modelId="6" srcId="1" destId="14" srcOrd="3" destOrd="0"/>
      </dgm:cxnLst>
      <dgm:bg/>
      <dgm:whole/>
    </dgm:dataModel>
  </dgm:sampData>
  <dgm:styleData>
    <dgm:dataModel>
      <dgm:ptLst>
        <dgm:pt modelId="0" type="doc"/>
        <dgm:pt modelId="1"/>
        <dgm:pt modelId="11"/>
        <dgm:pt modelId="12"/>
        <dgm:pt modelId="13"/>
      </dgm:ptLst>
      <dgm:cxnLst>
        <dgm:cxn modelId="2" srcId="0" destId="1" srcOrd="0" destOrd="0"/>
        <dgm:cxn modelId="15" srcId="1" destId="11" srcOrd="0" destOrd="0"/>
        <dgm:cxn modelId="16" srcId="1" destId="12" srcOrd="1" destOrd="0"/>
        <dgm:cxn modelId="17" srcId="1" destId="13" srcOrd="2" destOrd="0"/>
      </dgm:cxnLst>
      <dgm:bg/>
      <dgm:whole/>
    </dgm:dataModel>
  </dgm:styleData>
  <dgm:clrData>
    <dgm:dataModel>
      <dgm:ptLst>
        <dgm:pt modelId="0" type="doc"/>
        <dgm:pt modelId="1"/>
        <dgm:pt modelId="11"/>
        <dgm:pt modelId="12"/>
        <dgm:pt modelId="13"/>
        <dgm:pt modelId="14"/>
        <dgm:pt modelId="15"/>
        <dgm:pt modelId="16"/>
      </dgm:ptLst>
      <dgm:cxnLst>
        <dgm:cxn modelId="2" srcId="0" destId="1" srcOrd="0" destOrd="0"/>
        <dgm:cxn modelId="16" srcId="1" destId="11" srcOrd="0" destOrd="0"/>
        <dgm:cxn modelId="17" srcId="1" destId="12" srcOrd="1" destOrd="0"/>
        <dgm:cxn modelId="18" srcId="1" destId="13" srcOrd="2" destOrd="0"/>
        <dgm:cxn modelId="19" srcId="1" destId="14" srcOrd="3" destOrd="0"/>
        <dgm:cxn modelId="20" srcId="1" destId="15" srcOrd="4" destOrd="0"/>
        <dgm:cxn modelId="21" srcId="1" destId="16" srcOrd="5" destOrd="0"/>
      </dgm:cxnLst>
      <dgm:bg/>
      <dgm:whole/>
    </dgm:dataModel>
  </dgm:clrData>
  <dgm:layoutNode name="Name0">
    <dgm:varLst>
      <dgm:chMax val="1"/>
      <dgm:dir/>
      <dgm:animLvl val="ctr"/>
      <dgm:resizeHandles val="exact"/>
    </dgm:varLst>
    <dgm:choose name="Name1">
      <dgm:if name="Name2" func="var" arg="dir" op="equ" val="norm">
        <dgm:choose name="Name3">
          <dgm:if name="Name4" axis="ch ch" ptType="node node" st="1 1" cnt="1 0" func="cnt" op="lte" val="1">
            <dgm:alg type="cycle">
              <dgm:param type="stAng" val="90"/>
              <dgm:param type="spanAng" val="360"/>
              <dgm:param type="ctrShpMap" val="fNode"/>
            </dgm:alg>
          </dgm:if>
          <dgm:else name="Name5">
            <dgm:alg type="cycle">
              <dgm:param type="stAng" val="0"/>
              <dgm:param type="spanAng" val="360"/>
              <dgm:param type="ctrShpMap" val="fNode"/>
            </dgm:alg>
          </dgm:else>
        </dgm:choose>
      </dgm:if>
      <dgm:else name="Name6">
        <dgm:choose name="Name7">
          <dgm:if name="Name8" axis="ch ch" ptType="node node" st="1 1" cnt="1 0" func="cnt" op="lte" val="1">
            <dgm:alg type="cycle">
              <dgm:param type="stAng" val="-90"/>
              <dgm:param type="spanAng" val="360"/>
              <dgm:param type="ctrShpMap" val="fNode"/>
            </dgm:alg>
          </dgm:if>
          <dgm:else name="Name9">
            <dgm:alg type="cycle">
              <dgm:param type="stAng" val="0"/>
              <dgm:param type="spanAng" val="-360"/>
              <dgm:param type="ctrShpMap" val="fNode"/>
            </dgm:alg>
          </dgm:else>
        </dgm:choose>
      </dgm:else>
    </dgm:choose>
    <dgm:shape xmlns:r="http://schemas.openxmlformats.org/officeDocument/2006/relationships" r:blip="">
      <dgm:adjLst/>
    </dgm:shape>
    <dgm:presOf/>
    <dgm:choose name="Name10">
      <dgm:if name="Name11" func="var" arg="dir" op="equ" val="norm">
        <dgm:choose name="Name12">
          <dgm:if name="Name13" axis="ch ch" ptType="node node" st="1 1" cnt="1 0" func="cnt" op="equ" val="1">
            <dgm:constrLst>
              <dgm:constr type="diam" val="170"/>
              <dgm:constr type="w" for="ch" forName="centerShape" refType="w"/>
              <dgm:constr type="w" for="ch" forName="oneComp" refType="w" refFor="ch" refForName="centerShape" op="equ" fact="0.7"/>
              <dgm:constr type="sp" refType="w" refFor="ch" refForName="oneComp" fact="0.3"/>
              <dgm:constr type="sibSp" refType="w" refFor="ch" refForName="oneComp" fact="0.3"/>
              <dgm:constr type="primFontSz" for="ch" forName="centerShape" val="65"/>
              <dgm:constr type="primFontSz" for="des" forName="oneNode" refType="primFontSz" refFor="ch" refForName="centerShape" fact="0.95"/>
              <dgm:constr type="primFontSz" for="des" forName="oneNode" refType="primFontSz" refFor="ch" refForName="centerShape" op="lte" fact="0.95"/>
              <dgm:constr type="diam" for="ch" forName="singleconn" refType="diam" op="equ" fact="-1"/>
              <dgm:constr type="h" for="ch" forName="singleconn" refType="w" refFor="ch" refForName="oneComp" fact="0.24"/>
              <dgm:constr type="w" for="ch" forName="dummya" refType="w" refFor="ch" refForName="oneComp" op="equ"/>
              <dgm:constr type="w" for="ch" forName="dummyb" refType="w" refFor="ch" refForName="oneComp" op="equ"/>
              <dgm:constr type="w" for="ch" forName="dummyc" refType="w" refFor="ch" refForName="oneComp" op="equ"/>
            </dgm:constrLst>
          </dgm:if>
          <dgm:else name="Name14">
            <dgm:constrLst>
              <dgm:constr type="diam" val="170"/>
              <dgm:constr type="w" for="ch" forName="centerShape" refType="w"/>
              <dgm:constr type="w" for="ch" forName="node" refType="w" refFor="ch" refForName="centerShape" op="equ" fact="0.7"/>
              <dgm:constr type="sp" refType="w" refFor="ch" refForName="node" fact="0.3"/>
              <dgm:constr type="sibSp" refType="w" refFor="ch" refForName="node" fact="0.3"/>
              <dgm:constr type="primFontSz" for="ch" forName="centerShape" val="65"/>
              <dgm:constr type="primFontSz" for="des" forName="node" refType="primFontSz" refFor="ch" refForName="centerShape" fact="0.78"/>
              <dgm:constr type="primFontSz" for="ch" forName="node" refType="primFontSz" refFor="ch" refForName="centerShape" op="lte" fact="0.95"/>
              <dgm:constr type="diam" for="ch" forName="sibTrans" refType="diam" op="equ"/>
              <dgm:constr type="h" for="ch" forName="sibTrans" refType="w" refFor="ch" refForName="node" fact="0.24"/>
              <dgm:constr type="w" for="ch" forName="dummy" val="1"/>
            </dgm:constrLst>
          </dgm:else>
        </dgm:choose>
      </dgm:if>
      <dgm:else name="Name15">
        <dgm:choose name="Name16">
          <dgm:if name="Name17" axis="ch ch" ptType="node node" st="1 1" cnt="1 0" func="cnt" op="equ" val="1">
            <dgm:constrLst>
              <dgm:constr type="diam" val="170"/>
              <dgm:constr type="w" for="ch" forName="centerShape" refType="w"/>
              <dgm:constr type="w" for="ch" forName="oneComp" refType="w" refFor="ch" refForName="centerShape" op="equ" fact="0.7"/>
              <dgm:constr type="sp" refType="w" refFor="ch" refForName="oneComp" fact="0.3"/>
              <dgm:constr type="sibSp" refType="w" refFor="ch" refForName="oneComp" fact="0.3"/>
              <dgm:constr type="primFontSz" for="ch" forName="centerShape" val="65"/>
              <dgm:constr type="primFontSz" for="des" forName="oneNode" refType="primFontSz" refFor="ch" refForName="centerShape" fact="0.95"/>
              <dgm:constr type="primFontSz" for="ch" forName="oneNode" refType="primFontSz" refFor="ch" refForName="centerShape" op="lte" fact="0.95"/>
              <dgm:constr type="diam" for="ch" forName="singleconn" refType="diam"/>
              <dgm:constr type="h" for="ch" forName="singleconn" refType="w" refFor="ch" refForName="oneComp" fact="0.24"/>
              <dgm:constr type="diam" for="ch" refType="diam" op="equ"/>
              <dgm:constr type="w" for="ch" forName="dummya" refType="w" refFor="ch" refForName="oneComp" op="equ"/>
              <dgm:constr type="w" for="ch" forName="dummyb" refType="w" refFor="ch" refForName="oneComp" op="equ"/>
              <dgm:constr type="w" for="ch" forName="dummyc" refType="w" refFor="ch" refForName="oneComp" op="equ"/>
            </dgm:constrLst>
          </dgm:if>
          <dgm:else name="Name18">
            <dgm:constrLst>
              <dgm:constr type="diam" val="170"/>
              <dgm:constr type="w" for="ch" forName="centerShape" refType="w"/>
              <dgm:constr type="w" for="ch" forName="node" refType="w" refFor="ch" refForName="centerShape" op="equ" fact="0.7"/>
              <dgm:constr type="sp" refType="w" refFor="ch" refForName="node" fact="0.3"/>
              <dgm:constr type="sibSp" refType="w" refFor="ch" refForName="node" fact="0.3"/>
              <dgm:constr type="primFontSz" for="ch" forName="centerShape" val="65"/>
              <dgm:constr type="primFontSz" for="des" forName="node" refType="primFontSz" refFor="ch" refForName="centerShape" fact="0.78"/>
              <dgm:constr type="primFontSz" for="ch" forName="node" refType="primFontSz" refFor="ch" refForName="centerShape" op="lte" fact="0.95"/>
              <dgm:constr type="diam" for="ch" ptType="sibTrans" refType="diam" fact="-1"/>
              <dgm:constr type="h" for="ch" forName="sibTrans" refType="w" refFor="ch" refForName="node" fact="0.24"/>
              <dgm:constr type="diam" for="ch" refType="diam" op="equ" fact="-1"/>
              <dgm:constr type="w" for="ch" forName="dummy" val="1"/>
            </dgm:constrLst>
          </dgm:else>
        </dgm:choose>
      </dgm:else>
    </dgm:choose>
    <dgm:ruleLst>
      <dgm:rule type="diam" val="INF" fact="NaN" max="NaN"/>
    </dgm:ruleLst>
    <dgm:forEach name="Name19" axis="ch" ptType="node" cnt="1">
      <dgm:layoutNode name="centerShape" styleLbl="node0">
        <dgm:alg type="tx"/>
        <dgm:shape xmlns:r="http://schemas.openxmlformats.org/officeDocument/2006/relationships" type="ellipse" r:blip="">
          <dgm:adjLst/>
        </dgm:shape>
        <dgm:presOf axis="self"/>
        <dgm:constrLst>
          <dgm:constr type="h" refType="w"/>
          <dgm:constr type="tMarg" refType="primFontSz" fact="0.1"/>
          <dgm:constr type="bMarg" refType="primFontSz" fact="0.1"/>
          <dgm:constr type="lMarg" refType="primFontSz" fact="0.1"/>
          <dgm:constr type="rMarg" refType="primFontSz" fact="0.1"/>
        </dgm:constrLst>
        <dgm:ruleLst>
          <dgm:rule type="primFontSz" val="5" fact="NaN" max="NaN"/>
        </dgm:ruleLst>
      </dgm:layoutNode>
      <dgm:forEach name="Name20" axis="ch">
        <dgm:forEach name="Name21" axis="self" ptType="node">
          <dgm:choose name="Name22">
            <dgm:if name="Name23" axis="par ch" ptType="node node" func="cnt" op="gt" val="1">
              <dgm:layoutNode name="node" styleLbl="node1">
                <dgm:varLst>
                  <dgm:bulletEnabled val="1"/>
                </dgm:varLst>
                <dgm:alg type="tx">
                  <dgm:param type="txAnchorVertCh" val="mid"/>
                </dgm:alg>
                <dgm:shape xmlns:r="http://schemas.openxmlformats.org/officeDocument/2006/relationships" type="ellipse" r:blip="">
                  <dgm:adjLst/>
                </dgm:shape>
                <dgm:presOf axis="desOrSelf" ptType="node"/>
                <dgm:constrLst>
                  <dgm:constr type="h" refType="w"/>
                  <dgm:constr type="tMarg" refType="primFontSz" fact="0.1"/>
                  <dgm:constr type="bMarg" refType="primFontSz" fact="0.1"/>
                  <dgm:constr type="lMarg" refType="primFontSz" fact="0.1"/>
                  <dgm:constr type="rMarg" refType="primFontSz" fact="0.1"/>
                </dgm:constrLst>
                <dgm:ruleLst>
                  <dgm:rule type="primFontSz" val="5" fact="NaN" max="NaN"/>
                </dgm:ruleLst>
              </dgm:layoutNode>
              <dgm:layoutNode name="dummy">
                <dgm:alg type="sp"/>
                <dgm:shape xmlns:r="http://schemas.openxmlformats.org/officeDocument/2006/relationships" r:blip="">
                  <dgm:adjLst/>
                </dgm:shape>
                <dgm:presOf/>
                <dgm:constrLst>
                  <dgm:constr type="h" refType="w"/>
                </dgm:constrLst>
                <dgm:ruleLst/>
              </dgm:layoutNode>
              <dgm:forEach name="sibTransForEach" axis="followSib" ptType="sibTrans" hideLastTrans="0" cnt="1">
                <dgm:layoutNode name="sibTrans" styleLbl="sibTrans2D1">
                  <dgm:alg type="conn">
                    <dgm:param type="connRout" val="curve"/>
                    <dgm:param type="begPts" val="ctr"/>
                    <dgm:param type="endPts" val="ctr"/>
                    <dgm:param type="begSty" val="noArr"/>
                    <dgm:param type="endSty" val="noArr"/>
                    <dgm:param type="dstNode" val="node"/>
                  </dgm:alg>
                  <dgm:shape xmlns:r="http://schemas.openxmlformats.org/officeDocument/2006/relationships" type="conn" r:blip="" zOrderOff="-999">
                    <dgm:adjLst/>
                  </dgm:shape>
                  <dgm:presOf axis="self"/>
                  <dgm:constrLst>
                    <dgm:constr type="begPad"/>
                    <dgm:constr type="endPad"/>
                  </dgm:constrLst>
                  <dgm:ruleLst/>
                </dgm:layoutNode>
              </dgm:forEach>
            </dgm:if>
            <dgm:if name="Name24" axis="par ch" ptType="node node" func="cnt" op="equ" val="1">
              <dgm:layoutNode name="oneComp">
                <dgm:alg type="composite">
                  <dgm:param type="ar" val="1"/>
                </dgm:alg>
                <dgm:shape xmlns:r="http://schemas.openxmlformats.org/officeDocument/2006/relationships" r:blip="">
                  <dgm:adjLst/>
                </dgm:shape>
                <dgm:presOf/>
                <dgm:constrLst>
                  <dgm:constr type="h" refType="w"/>
                  <dgm:constr type="l" for="ch" forName="dummyConnPt" refType="w" fact="0.5"/>
                  <dgm:constr type="t" for="ch" forName="dummyConnPt" refType="w" fact="0.5"/>
                  <dgm:constr type="l" for="ch" forName="oneNode"/>
                  <dgm:constr type="t" for="ch" forName="oneNode"/>
                  <dgm:constr type="h" for="ch" forName="oneNode" refType="h"/>
                  <dgm:constr type="w" for="ch" forName="oneNode" refType="w"/>
                </dgm:constrLst>
                <dgm:ruleLst/>
                <dgm:layoutNode name="dummyConnPt" styleLbl="node1">
                  <dgm:alg type="sp"/>
                  <dgm:shape xmlns:r="http://schemas.openxmlformats.org/officeDocument/2006/relationships" r:blip="">
                    <dgm:adjLst/>
                  </dgm:shape>
                  <dgm:presOf/>
                  <dgm:constrLst>
                    <dgm:constr type="w" val="1"/>
                    <dgm:constr type="h" val="1"/>
                  </dgm:constrLst>
                  <dgm:ruleLst/>
                </dgm:layoutNode>
                <dgm:layoutNode name="oneNode" styleLbl="node1">
                  <dgm:varLst>
                    <dgm:bulletEnabled val="1"/>
                  </dgm:varLst>
                  <dgm:alg type="tx">
                    <dgm:param type="txAnchorVertCh" val="mid"/>
                  </dgm:alg>
                  <dgm:shape xmlns:r="http://schemas.openxmlformats.org/officeDocument/2006/relationships" type="ellipse" r:blip="">
                    <dgm:adjLst/>
                  </dgm:shape>
                  <dgm:presOf axis="desOrSelf" ptType="node"/>
                  <dgm:constrLst>
                    <dgm:constr type="h" refType="w"/>
                    <dgm:constr type="tMarg" refType="primFontSz" fact="0.1"/>
                    <dgm:constr type="bMarg" refType="primFontSz" fact="0.1"/>
                    <dgm:constr type="lMarg" refType="primFontSz" fact="0.1"/>
                    <dgm:constr type="rMarg" refType="primFontSz" fact="0.1"/>
                  </dgm:constrLst>
                  <dgm:ruleLst>
                    <dgm:rule type="primFontSz" val="5" fact="NaN" max="NaN"/>
                  </dgm:ruleLst>
                </dgm:layoutNode>
              </dgm:layoutNode>
              <dgm:layoutNode name="dummya">
                <dgm:alg type="sp"/>
                <dgm:shape xmlns:r="http://schemas.openxmlformats.org/officeDocument/2006/relationships" r:blip="">
                  <dgm:adjLst/>
                </dgm:shape>
                <dgm:presOf/>
                <dgm:constrLst>
                  <dgm:constr type="h" refType="w"/>
                </dgm:constrLst>
                <dgm:ruleLst/>
              </dgm:layoutNode>
              <dgm:layoutNode name="dummyb">
                <dgm:alg type="sp"/>
                <dgm:shape xmlns:r="http://schemas.openxmlformats.org/officeDocument/2006/relationships" r:blip="">
                  <dgm:adjLst/>
                </dgm:shape>
                <dgm:presOf/>
                <dgm:constrLst>
                  <dgm:constr type="h" refType="w"/>
                </dgm:constrLst>
                <dgm:ruleLst/>
              </dgm:layoutNode>
              <dgm:layoutNode name="dummyc">
                <dgm:alg type="sp"/>
                <dgm:shape xmlns:r="http://schemas.openxmlformats.org/officeDocument/2006/relationships" r:blip="">
                  <dgm:adjLst/>
                </dgm:shape>
                <dgm:presOf/>
                <dgm:constrLst>
                  <dgm:constr type="h" refType="w"/>
                </dgm:constrLst>
                <dgm:ruleLst/>
              </dgm:layoutNode>
              <dgm:forEach name="sibTransForEach1" axis="followSib" ptType="sibTrans" hideLastTrans="0" cnt="1">
                <dgm:layoutNode name="singleconn" styleLbl="sibTrans2D1">
                  <dgm:alg type="conn">
                    <dgm:param type="connRout" val="longCurve"/>
                    <dgm:param type="begPts" val="bCtr"/>
                    <dgm:param type="endPts" val="tCtr"/>
                    <dgm:param type="begSty" val="noArr"/>
                    <dgm:param type="endSty" val="noArr"/>
                    <dgm:param type="srcNode" val="dummyConnPt"/>
                    <dgm:param type="dstNode" val="dummyConnPt"/>
                  </dgm:alg>
                  <dgm:shape xmlns:r="http://schemas.openxmlformats.org/officeDocument/2006/relationships" type="conn" r:blip="" zOrderOff="-999">
                    <dgm:adjLst/>
                  </dgm:shape>
                  <dgm:presOf axis="self"/>
                  <dgm:constrLst>
                    <dgm:constr type="begPad"/>
                    <dgm:constr type="endPad"/>
                  </dgm:constrLst>
                  <dgm:ruleLst/>
                </dgm:layoutNode>
              </dgm:forEach>
            </dgm:if>
            <dgm:else name="Name25"/>
          </dgm:choose>
        </dgm:forEach>
      </dgm:forEach>
    </dgm:forEach>
  </dgm:layoutNode>
</dgm:layoutDef>
</file>

<file path=ppt/diagrams/quickStyle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rawings/_rels/vmlDrawing1.vml.rels><?xml version="1.0" encoding="UTF-8" standalone="yes"?>
<Relationships xmlns="http://schemas.openxmlformats.org/package/2006/relationships"><Relationship Id="rId2" Type="http://schemas.openxmlformats.org/officeDocument/2006/relationships/image" Target="../media/image47.emf"/><Relationship Id="rId1" Type="http://schemas.openxmlformats.org/officeDocument/2006/relationships/image" Target="../media/image46.emf"/></Relationships>
</file>

<file path=ppt/drawings/_rels/vmlDrawing2.vml.rels><?xml version="1.0" encoding="UTF-8" standalone="yes"?>
<Relationships xmlns="http://schemas.openxmlformats.org/package/2006/relationships"><Relationship Id="rId3" Type="http://schemas.openxmlformats.org/officeDocument/2006/relationships/image" Target="../media/image64.emf"/><Relationship Id="rId2" Type="http://schemas.openxmlformats.org/officeDocument/2006/relationships/image" Target="../media/image63.emf"/><Relationship Id="rId1" Type="http://schemas.openxmlformats.org/officeDocument/2006/relationships/image" Target="../media/image62.emf"/></Relationships>
</file>

<file path=ppt/drawings/_rels/vmlDrawing3.vml.rels><?xml version="1.0" encoding="UTF-8" standalone="yes"?>
<Relationships xmlns="http://schemas.openxmlformats.org/package/2006/relationships"><Relationship Id="rId1" Type="http://schemas.openxmlformats.org/officeDocument/2006/relationships/image" Target="../media/image129.emf"/></Relationships>
</file>

<file path=ppt/drawings/_rels/vmlDrawing4.vml.rels><?xml version="1.0" encoding="UTF-8" standalone="yes"?>
<Relationships xmlns="http://schemas.openxmlformats.org/package/2006/relationships"><Relationship Id="rId1" Type="http://schemas.openxmlformats.org/officeDocument/2006/relationships/image" Target="../media/image136.emf"/></Relationships>
</file>

<file path=ppt/drawings/drawing1.xml><?xml version="1.0" encoding="utf-8"?>
<c:userShapes xmlns:c="http://schemas.openxmlformats.org/drawingml/2006/chart">
  <cdr:relSizeAnchor xmlns:cdr="http://schemas.openxmlformats.org/drawingml/2006/chartDrawing">
    <cdr:from>
      <cdr:x>0.07003</cdr:x>
      <cdr:y>0.86</cdr:y>
    </cdr:from>
    <cdr:to>
      <cdr:x>0.35154</cdr:x>
      <cdr:y>0.92411</cdr:y>
    </cdr:to>
    <cdr:sp macro="" textlink="">
      <cdr:nvSpPr>
        <cdr:cNvPr id="2" name="テキスト ボックス 98"/>
        <cdr:cNvSpPr txBox="1"/>
      </cdr:nvSpPr>
      <cdr:spPr>
        <a:xfrm xmlns:a="http://schemas.openxmlformats.org/drawingml/2006/main">
          <a:off x="216892" y="3096344"/>
          <a:ext cx="871896" cy="230832"/>
        </a:xfrm>
        <a:prstGeom xmlns:a="http://schemas.openxmlformats.org/drawingml/2006/main" prst="rect">
          <a:avLst/>
        </a:prstGeom>
        <a:noFill xmlns:a="http://schemas.openxmlformats.org/drawingml/2006/main"/>
      </cdr:spPr>
      <cdr:txBody>
        <a:bodyPr xmlns:a="http://schemas.openxmlformats.org/drawingml/2006/main" wrap="square" rtlCol="0">
          <a:spAutoFit/>
        </a:bodyPr>
        <a:lstStyle xmlns:a="http://schemas.openxmlformats.org/drawingml/2006/main">
          <a:defPPr>
            <a:defRPr lang="ja-JP"/>
          </a:defPPr>
          <a:lvl1pPr algn="l" rtl="0" fontAlgn="base">
            <a:spcBef>
              <a:spcPct val="0"/>
            </a:spcBef>
            <a:spcAft>
              <a:spcPct val="0"/>
            </a:spcAft>
            <a:defRPr kumimoji="1" kern="1200">
              <a:solidFill>
                <a:srgbClr val="000000"/>
              </a:solidFill>
              <a:latin typeface="Arial" charset="0"/>
              <a:ea typeface="ＭＳ Ｐゴシック" charset="-128"/>
            </a:defRPr>
          </a:lvl1pPr>
          <a:lvl2pPr marL="457200" algn="l" rtl="0" fontAlgn="base">
            <a:spcBef>
              <a:spcPct val="0"/>
            </a:spcBef>
            <a:spcAft>
              <a:spcPct val="0"/>
            </a:spcAft>
            <a:defRPr kumimoji="1" kern="1200">
              <a:solidFill>
                <a:srgbClr val="000000"/>
              </a:solidFill>
              <a:latin typeface="Arial" charset="0"/>
              <a:ea typeface="ＭＳ Ｐゴシック" charset="-128"/>
            </a:defRPr>
          </a:lvl2pPr>
          <a:lvl3pPr marL="914400" algn="l" rtl="0" fontAlgn="base">
            <a:spcBef>
              <a:spcPct val="0"/>
            </a:spcBef>
            <a:spcAft>
              <a:spcPct val="0"/>
            </a:spcAft>
            <a:defRPr kumimoji="1" kern="1200">
              <a:solidFill>
                <a:srgbClr val="000000"/>
              </a:solidFill>
              <a:latin typeface="Arial" charset="0"/>
              <a:ea typeface="ＭＳ Ｐゴシック" charset="-128"/>
            </a:defRPr>
          </a:lvl3pPr>
          <a:lvl4pPr marL="1371600" algn="l" rtl="0" fontAlgn="base">
            <a:spcBef>
              <a:spcPct val="0"/>
            </a:spcBef>
            <a:spcAft>
              <a:spcPct val="0"/>
            </a:spcAft>
            <a:defRPr kumimoji="1" kern="1200">
              <a:solidFill>
                <a:srgbClr val="000000"/>
              </a:solidFill>
              <a:latin typeface="Arial" charset="0"/>
              <a:ea typeface="ＭＳ Ｐゴシック" charset="-128"/>
            </a:defRPr>
          </a:lvl4pPr>
          <a:lvl5pPr marL="1828800" algn="l" rtl="0" fontAlgn="base">
            <a:spcBef>
              <a:spcPct val="0"/>
            </a:spcBef>
            <a:spcAft>
              <a:spcPct val="0"/>
            </a:spcAft>
            <a:defRPr kumimoji="1" kern="1200">
              <a:solidFill>
                <a:srgbClr val="000000"/>
              </a:solidFill>
              <a:latin typeface="Arial" charset="0"/>
              <a:ea typeface="ＭＳ Ｐゴシック" charset="-128"/>
            </a:defRPr>
          </a:lvl5pPr>
          <a:lvl6pPr marL="2286000" algn="l" defTabSz="914400" rtl="0" eaLnBrk="1" latinLnBrk="0" hangingPunct="1">
            <a:defRPr kumimoji="1" kern="1200">
              <a:solidFill>
                <a:srgbClr val="000000"/>
              </a:solidFill>
              <a:latin typeface="Arial" charset="0"/>
              <a:ea typeface="ＭＳ Ｐゴシック" charset="-128"/>
            </a:defRPr>
          </a:lvl6pPr>
          <a:lvl7pPr marL="2743200" algn="l" defTabSz="914400" rtl="0" eaLnBrk="1" latinLnBrk="0" hangingPunct="1">
            <a:defRPr kumimoji="1" kern="1200">
              <a:solidFill>
                <a:srgbClr val="000000"/>
              </a:solidFill>
              <a:latin typeface="Arial" charset="0"/>
              <a:ea typeface="ＭＳ Ｐゴシック" charset="-128"/>
            </a:defRPr>
          </a:lvl7pPr>
          <a:lvl8pPr marL="3200400" algn="l" defTabSz="914400" rtl="0" eaLnBrk="1" latinLnBrk="0" hangingPunct="1">
            <a:defRPr kumimoji="1" kern="1200">
              <a:solidFill>
                <a:srgbClr val="000000"/>
              </a:solidFill>
              <a:latin typeface="Arial" charset="0"/>
              <a:ea typeface="ＭＳ Ｐゴシック" charset="-128"/>
            </a:defRPr>
          </a:lvl8pPr>
          <a:lvl9pPr marL="3657600" algn="l" defTabSz="914400" rtl="0" eaLnBrk="1" latinLnBrk="0" hangingPunct="1">
            <a:defRPr kumimoji="1" kern="1200">
              <a:solidFill>
                <a:srgbClr val="000000"/>
              </a:solidFill>
              <a:latin typeface="Arial" charset="0"/>
              <a:ea typeface="ＭＳ Ｐゴシック" charset="-128"/>
            </a:defRPr>
          </a:lvl9pPr>
        </a:lstStyle>
        <a:p xmlns:a="http://schemas.openxmlformats.org/drawingml/2006/main">
          <a:r>
            <a:rPr kumimoji="1" lang="en-US" altLang="ja-JP" sz="900" dirty="0"/>
            <a:t>(</a:t>
          </a:r>
          <a:r>
            <a:rPr kumimoji="1" lang="ja-JP" altLang="en-US" sz="900" dirty="0"/>
            <a:t>大阪市除く</a:t>
          </a:r>
          <a:r>
            <a:rPr kumimoji="1" lang="en-US" altLang="ja-JP" sz="900" dirty="0"/>
            <a:t>)</a:t>
          </a:r>
          <a:endParaRPr kumimoji="1" lang="ja-JP" altLang="en-US" sz="900" dirty="0"/>
        </a:p>
      </cdr:txBody>
    </cdr:sp>
  </cdr:relSizeAnchor>
</c:userShapes>
</file>

<file path=ppt/drawings/drawing10.xml><?xml version="1.0" encoding="utf-8"?>
<c:userShapes xmlns:c="http://schemas.openxmlformats.org/drawingml/2006/chart">
  <cdr:relSizeAnchor xmlns:cdr="http://schemas.openxmlformats.org/drawingml/2006/chartDrawing">
    <cdr:from>
      <cdr:x>0.30116</cdr:x>
      <cdr:y>0.3799</cdr:y>
    </cdr:from>
    <cdr:to>
      <cdr:x>0.40653</cdr:x>
      <cdr:y>0.45742</cdr:y>
    </cdr:to>
    <cdr:sp macro="" textlink="">
      <cdr:nvSpPr>
        <cdr:cNvPr id="4" name="テキスト ボックス 3"/>
        <cdr:cNvSpPr txBox="1"/>
      </cdr:nvSpPr>
      <cdr:spPr>
        <a:xfrm xmlns:a="http://schemas.openxmlformats.org/drawingml/2006/main">
          <a:off x="1122169" y="1058782"/>
          <a:ext cx="392633" cy="216024"/>
        </a:xfrm>
        <a:prstGeom xmlns:a="http://schemas.openxmlformats.org/drawingml/2006/main" prst="rect">
          <a:avLst/>
        </a:prstGeom>
      </cdr:spPr>
      <cdr:txBody>
        <a:bodyPr xmlns:a="http://schemas.openxmlformats.org/drawingml/2006/main" vertOverflow="clip" wrap="square" rtlCol="0"/>
        <a:lstStyle xmlns:a="http://schemas.openxmlformats.org/drawingml/2006/main"/>
        <a:p xmlns:a="http://schemas.openxmlformats.org/drawingml/2006/main">
          <a:endParaRPr lang="ja-JP" altLang="en-US" sz="1100" dirty="0"/>
        </a:p>
      </cdr:txBody>
    </cdr:sp>
  </cdr:relSizeAnchor>
  <cdr:relSizeAnchor xmlns:cdr="http://schemas.openxmlformats.org/drawingml/2006/chartDrawing">
    <cdr:from>
      <cdr:x>0.39651</cdr:x>
      <cdr:y>0.51784</cdr:y>
    </cdr:from>
    <cdr:to>
      <cdr:x>0.57171</cdr:x>
      <cdr:y>0.51784</cdr:y>
    </cdr:to>
    <cdr:cxnSp macro="">
      <cdr:nvCxnSpPr>
        <cdr:cNvPr id="7" name="直線コネクタ 6">
          <a:extLst xmlns:a="http://schemas.openxmlformats.org/drawingml/2006/main">
            <a:ext uri="{FF2B5EF4-FFF2-40B4-BE49-F238E27FC236}">
              <a16:creationId xmlns="" xmlns:a16="http://schemas.microsoft.com/office/drawing/2014/main" id="{B1AFFA47-BFB6-4010-A663-D6CBB66E34CA}"/>
            </a:ext>
          </a:extLst>
        </cdr:cNvPr>
        <cdr:cNvCxnSpPr/>
      </cdr:nvCxnSpPr>
      <cdr:spPr>
        <a:xfrm xmlns:a="http://schemas.openxmlformats.org/drawingml/2006/main" flipH="1">
          <a:off x="1477448" y="1443206"/>
          <a:ext cx="652833" cy="1"/>
        </a:xfrm>
        <a:prstGeom xmlns:a="http://schemas.openxmlformats.org/drawingml/2006/main" prst="line">
          <a:avLst/>
        </a:prstGeom>
        <a:ln xmlns:a="http://schemas.openxmlformats.org/drawingml/2006/main" w="28575">
          <a:solidFill>
            <a:schemeClr val="tx1"/>
          </a:solidFill>
        </a:ln>
      </cdr:spPr>
      <cdr:style>
        <a:lnRef xmlns:a="http://schemas.openxmlformats.org/drawingml/2006/main" idx="1">
          <a:schemeClr val="accent1"/>
        </a:lnRef>
        <a:fillRef xmlns:a="http://schemas.openxmlformats.org/drawingml/2006/main" idx="0">
          <a:schemeClr val="accent1"/>
        </a:fillRef>
        <a:effectRef xmlns:a="http://schemas.openxmlformats.org/drawingml/2006/main" idx="0">
          <a:schemeClr val="accent1"/>
        </a:effectRef>
        <a:fontRef xmlns:a="http://schemas.openxmlformats.org/drawingml/2006/main" idx="minor">
          <a:schemeClr val="tx1"/>
        </a:fontRef>
      </cdr:style>
    </cdr:cxnSp>
  </cdr:relSizeAnchor>
  <cdr:relSizeAnchor xmlns:cdr="http://schemas.openxmlformats.org/drawingml/2006/chartDrawing">
    <cdr:from>
      <cdr:x>0.28866</cdr:x>
      <cdr:y>0.6891</cdr:y>
    </cdr:from>
    <cdr:to>
      <cdr:x>0.57171</cdr:x>
      <cdr:y>0.6891</cdr:y>
    </cdr:to>
    <cdr:cxnSp macro="">
      <cdr:nvCxnSpPr>
        <cdr:cNvPr id="9" name="直線コネクタ 8">
          <a:extLst xmlns:a="http://schemas.openxmlformats.org/drawingml/2006/main">
            <a:ext uri="{FF2B5EF4-FFF2-40B4-BE49-F238E27FC236}">
              <a16:creationId xmlns="" xmlns:a16="http://schemas.microsoft.com/office/drawing/2014/main" id="{56D48F47-5514-429F-ADFD-4CAEDE4E45FB}"/>
            </a:ext>
          </a:extLst>
        </cdr:cNvPr>
        <cdr:cNvCxnSpPr/>
      </cdr:nvCxnSpPr>
      <cdr:spPr>
        <a:xfrm xmlns:a="http://schemas.openxmlformats.org/drawingml/2006/main" flipH="1" flipV="1">
          <a:off x="1075611" y="1920497"/>
          <a:ext cx="1054671" cy="1"/>
        </a:xfrm>
        <a:prstGeom xmlns:a="http://schemas.openxmlformats.org/drawingml/2006/main" prst="line">
          <a:avLst/>
        </a:prstGeom>
        <a:ln xmlns:a="http://schemas.openxmlformats.org/drawingml/2006/main" w="28575">
          <a:solidFill>
            <a:schemeClr val="tx1"/>
          </a:solidFill>
        </a:ln>
      </cdr:spPr>
      <cdr:style>
        <a:lnRef xmlns:a="http://schemas.openxmlformats.org/drawingml/2006/main" idx="1">
          <a:schemeClr val="accent1"/>
        </a:lnRef>
        <a:fillRef xmlns:a="http://schemas.openxmlformats.org/drawingml/2006/main" idx="0">
          <a:schemeClr val="accent1"/>
        </a:fillRef>
        <a:effectRef xmlns:a="http://schemas.openxmlformats.org/drawingml/2006/main" idx="0">
          <a:schemeClr val="accent1"/>
        </a:effectRef>
        <a:fontRef xmlns:a="http://schemas.openxmlformats.org/drawingml/2006/main" idx="minor">
          <a:schemeClr val="tx1"/>
        </a:fontRef>
      </cdr:style>
    </cdr:cxnSp>
  </cdr:relSizeAnchor>
  <cdr:relSizeAnchor xmlns:cdr="http://schemas.openxmlformats.org/drawingml/2006/chartDrawing">
    <cdr:from>
      <cdr:x>0.65793</cdr:x>
      <cdr:y>0.28752</cdr:y>
    </cdr:from>
    <cdr:to>
      <cdr:x>0.86063</cdr:x>
      <cdr:y>0.28752</cdr:y>
    </cdr:to>
    <cdr:cxnSp macro="">
      <cdr:nvCxnSpPr>
        <cdr:cNvPr id="11" name="直線コネクタ 10">
          <a:extLst xmlns:a="http://schemas.openxmlformats.org/drawingml/2006/main">
            <a:ext uri="{FF2B5EF4-FFF2-40B4-BE49-F238E27FC236}">
              <a16:creationId xmlns="" xmlns:a16="http://schemas.microsoft.com/office/drawing/2014/main" id="{099C668B-D1D3-4AC9-ACE9-20C159D666C7}"/>
            </a:ext>
          </a:extLst>
        </cdr:cNvPr>
        <cdr:cNvCxnSpPr/>
      </cdr:nvCxnSpPr>
      <cdr:spPr>
        <a:xfrm xmlns:a="http://schemas.openxmlformats.org/drawingml/2006/main" flipH="1">
          <a:off x="2451552" y="801324"/>
          <a:ext cx="755293" cy="0"/>
        </a:xfrm>
        <a:prstGeom xmlns:a="http://schemas.openxmlformats.org/drawingml/2006/main" prst="line">
          <a:avLst/>
        </a:prstGeom>
        <a:ln xmlns:a="http://schemas.openxmlformats.org/drawingml/2006/main" w="28575">
          <a:solidFill>
            <a:schemeClr val="tx1"/>
          </a:solidFill>
        </a:ln>
      </cdr:spPr>
      <cdr:style>
        <a:lnRef xmlns:a="http://schemas.openxmlformats.org/drawingml/2006/main" idx="1">
          <a:schemeClr val="accent1"/>
        </a:lnRef>
        <a:fillRef xmlns:a="http://schemas.openxmlformats.org/drawingml/2006/main" idx="0">
          <a:schemeClr val="accent1"/>
        </a:fillRef>
        <a:effectRef xmlns:a="http://schemas.openxmlformats.org/drawingml/2006/main" idx="0">
          <a:schemeClr val="accent1"/>
        </a:effectRef>
        <a:fontRef xmlns:a="http://schemas.openxmlformats.org/drawingml/2006/main" idx="minor">
          <a:schemeClr val="tx1"/>
        </a:fontRef>
      </cdr:style>
    </cdr:cxnSp>
  </cdr:relSizeAnchor>
  <cdr:relSizeAnchor xmlns:cdr="http://schemas.openxmlformats.org/drawingml/2006/chartDrawing">
    <cdr:from>
      <cdr:x>0.66124</cdr:x>
      <cdr:y>0.47765</cdr:y>
    </cdr:from>
    <cdr:to>
      <cdr:x>0.86126</cdr:x>
      <cdr:y>0.47765</cdr:y>
    </cdr:to>
    <cdr:cxnSp macro="">
      <cdr:nvCxnSpPr>
        <cdr:cNvPr id="12" name="直線コネクタ 11">
          <a:extLst xmlns:a="http://schemas.openxmlformats.org/drawingml/2006/main">
            <a:ext uri="{FF2B5EF4-FFF2-40B4-BE49-F238E27FC236}">
              <a16:creationId xmlns="" xmlns:a16="http://schemas.microsoft.com/office/drawing/2014/main" id="{D27DA992-C82A-4BCB-9C38-33A1FF69957F}"/>
            </a:ext>
          </a:extLst>
        </cdr:cNvPr>
        <cdr:cNvCxnSpPr/>
      </cdr:nvCxnSpPr>
      <cdr:spPr>
        <a:xfrm xmlns:a="http://schemas.openxmlformats.org/drawingml/2006/main" flipH="1">
          <a:off x="2463881" y="1331212"/>
          <a:ext cx="745330" cy="0"/>
        </a:xfrm>
        <a:prstGeom xmlns:a="http://schemas.openxmlformats.org/drawingml/2006/main" prst="line">
          <a:avLst/>
        </a:prstGeom>
        <a:ln xmlns:a="http://schemas.openxmlformats.org/drawingml/2006/main" w="28575">
          <a:solidFill>
            <a:schemeClr val="tx1"/>
          </a:solidFill>
        </a:ln>
      </cdr:spPr>
      <cdr:style>
        <a:lnRef xmlns:a="http://schemas.openxmlformats.org/drawingml/2006/main" idx="1">
          <a:schemeClr val="accent1"/>
        </a:lnRef>
        <a:fillRef xmlns:a="http://schemas.openxmlformats.org/drawingml/2006/main" idx="0">
          <a:schemeClr val="accent1"/>
        </a:fillRef>
        <a:effectRef xmlns:a="http://schemas.openxmlformats.org/drawingml/2006/main" idx="0">
          <a:schemeClr val="accent1"/>
        </a:effectRef>
        <a:fontRef xmlns:a="http://schemas.openxmlformats.org/drawingml/2006/main" idx="minor">
          <a:schemeClr val="tx1"/>
        </a:fontRef>
      </cdr:style>
    </cdr:cxnSp>
  </cdr:relSizeAnchor>
  <cdr:relSizeAnchor xmlns:cdr="http://schemas.openxmlformats.org/drawingml/2006/chartDrawing">
    <cdr:from>
      <cdr:x>0.53945</cdr:x>
      <cdr:y>0.51525</cdr:y>
    </cdr:from>
    <cdr:to>
      <cdr:x>0.54146</cdr:x>
      <cdr:y>0.69077</cdr:y>
    </cdr:to>
    <cdr:cxnSp macro="">
      <cdr:nvCxnSpPr>
        <cdr:cNvPr id="10" name="直線矢印コネクタ 9">
          <a:extLst xmlns:a="http://schemas.openxmlformats.org/drawingml/2006/main">
            <a:ext uri="{FF2B5EF4-FFF2-40B4-BE49-F238E27FC236}">
              <a16:creationId xmlns="" xmlns:a16="http://schemas.microsoft.com/office/drawing/2014/main" id="{9C097FEB-2BE1-48F5-9590-D7AD8C984241}"/>
            </a:ext>
          </a:extLst>
        </cdr:cNvPr>
        <cdr:cNvCxnSpPr/>
      </cdr:nvCxnSpPr>
      <cdr:spPr>
        <a:xfrm xmlns:a="http://schemas.openxmlformats.org/drawingml/2006/main" flipH="1">
          <a:off x="2010077" y="1435987"/>
          <a:ext cx="7494" cy="489161"/>
        </a:xfrm>
        <a:prstGeom xmlns:a="http://schemas.openxmlformats.org/drawingml/2006/main" prst="straightConnector1">
          <a:avLst/>
        </a:prstGeom>
        <a:ln xmlns:a="http://schemas.openxmlformats.org/drawingml/2006/main" w="22225">
          <a:solidFill>
            <a:srgbClr val="FF3399"/>
          </a:solidFill>
          <a:headEnd type="triangle"/>
          <a:tailEnd type="triangle"/>
        </a:ln>
      </cdr:spPr>
      <cdr:style>
        <a:lnRef xmlns:a="http://schemas.openxmlformats.org/drawingml/2006/main" idx="1">
          <a:schemeClr val="accent1"/>
        </a:lnRef>
        <a:fillRef xmlns:a="http://schemas.openxmlformats.org/drawingml/2006/main" idx="0">
          <a:schemeClr val="accent1"/>
        </a:fillRef>
        <a:effectRef xmlns:a="http://schemas.openxmlformats.org/drawingml/2006/main" idx="0">
          <a:schemeClr val="accent1"/>
        </a:effectRef>
        <a:fontRef xmlns:a="http://schemas.openxmlformats.org/drawingml/2006/main" idx="minor">
          <a:schemeClr val="tx1"/>
        </a:fontRef>
      </cdr:style>
    </cdr:cxnSp>
  </cdr:relSizeAnchor>
</c:userShapes>
</file>

<file path=ppt/drawings/drawing2.xml><?xml version="1.0" encoding="utf-8"?>
<c:userShapes xmlns:c="http://schemas.openxmlformats.org/drawingml/2006/chart">
  <cdr:relSizeAnchor xmlns:cdr="http://schemas.openxmlformats.org/drawingml/2006/chartDrawing">
    <cdr:from>
      <cdr:x>0.25164</cdr:x>
      <cdr:y>0.74089</cdr:y>
    </cdr:from>
    <cdr:to>
      <cdr:x>0.33748</cdr:x>
      <cdr:y>0.80092</cdr:y>
    </cdr:to>
    <cdr:sp macro="" textlink="">
      <cdr:nvSpPr>
        <cdr:cNvPr id="3" name="テキスト ボックス 33"/>
        <cdr:cNvSpPr txBox="1"/>
      </cdr:nvSpPr>
      <cdr:spPr>
        <a:xfrm xmlns:a="http://schemas.openxmlformats.org/drawingml/2006/main">
          <a:off x="649885" y="2674346"/>
          <a:ext cx="221692" cy="216688"/>
        </a:xfrm>
        <a:prstGeom xmlns:a="http://schemas.openxmlformats.org/drawingml/2006/main" prst="rect">
          <a:avLst/>
        </a:prstGeom>
        <a:noFill xmlns:a="http://schemas.openxmlformats.org/drawingml/2006/main"/>
      </cdr:spPr>
      <cdr:txBody>
        <a:bodyPr xmlns:a="http://schemas.openxmlformats.org/drawingml/2006/main" wrap="none" rtlCol="0">
          <a:spAutoFit/>
        </a:bodyPr>
        <a:lstStyle xmlns:a="http://schemas.openxmlformats.org/drawingml/2006/main">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xmlns:a="http://schemas.openxmlformats.org/drawingml/2006/main">
          <a:pPr marL="88900" indent="-88900"/>
          <a:r>
            <a:rPr kumimoji="0" lang="ja-JP" altLang="en-US" sz="1000" kern="100" dirty="0">
              <a:solidFill>
                <a:prstClr val="black"/>
              </a:solidFill>
              <a:latin typeface="+mj-ea"/>
              <a:cs typeface="Times New Roman"/>
            </a:rPr>
            <a:t>＊</a:t>
          </a:r>
        </a:p>
      </cdr:txBody>
    </cdr:sp>
  </cdr:relSizeAnchor>
</c:userShapes>
</file>

<file path=ppt/drawings/drawing3.xml><?xml version="1.0" encoding="utf-8"?>
<c:userShapes xmlns:c="http://schemas.openxmlformats.org/drawingml/2006/chart">
  <cdr:relSizeAnchor xmlns:cdr="http://schemas.openxmlformats.org/drawingml/2006/chartDrawing">
    <cdr:from>
      <cdr:x>0.01893</cdr:x>
      <cdr:y>0.10145</cdr:y>
    </cdr:from>
    <cdr:to>
      <cdr:x>0.11211</cdr:x>
      <cdr:y>0.15299</cdr:y>
    </cdr:to>
    <cdr:sp macro="" textlink="">
      <cdr:nvSpPr>
        <cdr:cNvPr id="3" name="Text Box 58"/>
        <cdr:cNvSpPr txBox="1">
          <a:spLocks xmlns:a="http://schemas.openxmlformats.org/drawingml/2006/main" noChangeArrowheads="1"/>
        </cdr:cNvSpPr>
      </cdr:nvSpPr>
      <cdr:spPr bwMode="auto">
        <a:xfrm xmlns:a="http://schemas.openxmlformats.org/drawingml/2006/main">
          <a:off x="137673" y="504056"/>
          <a:ext cx="677677" cy="256097"/>
        </a:xfrm>
        <a:prstGeom xmlns:a="http://schemas.openxmlformats.org/drawingml/2006/main" prst="rect">
          <a:avLst/>
        </a:prstGeom>
        <a:noFill xmlns:a="http://schemas.openxmlformats.org/drawingml/2006/main"/>
        <a:ln xmlns:a="http://schemas.openxmlformats.org/drawingml/2006/main" w="9525">
          <a:noFill/>
          <a:miter lim="800000"/>
          <a:headEnd/>
          <a:tailEnd/>
        </a:ln>
      </cdr:spPr>
      <cdr:txBody>
        <a:bodyPr xmlns:a="http://schemas.openxmlformats.org/drawingml/2006/main" wrap="square" lIns="90000" tIns="46800" rIns="90000" bIns="46800">
          <a:spAutoFit/>
        </a:bodyPr>
        <a:lstStyle xmlns:a="http://schemas.openxmlformats.org/drawingml/2006/main">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xmlns:a="http://schemas.openxmlformats.org/drawingml/2006/main">
          <a:pPr algn="ctr"/>
          <a:r>
            <a:rPr lang="ja-JP" altLang="en-US" sz="1050" baseline="0" dirty="0">
              <a:solidFill>
                <a:schemeClr val="tx1"/>
              </a:solidFill>
            </a:rPr>
            <a:t>億円</a:t>
          </a:r>
          <a:endParaRPr lang="ja-JP" altLang="en-US" sz="900" baseline="0" dirty="0">
            <a:solidFill>
              <a:schemeClr val="tx1"/>
            </a:solidFill>
          </a:endParaRPr>
        </a:p>
      </cdr:txBody>
    </cdr:sp>
  </cdr:relSizeAnchor>
</c:userShapes>
</file>

<file path=ppt/drawings/drawing4.xml><?xml version="1.0" encoding="utf-8"?>
<c:userShapes xmlns:c="http://schemas.openxmlformats.org/drawingml/2006/chart">
  <cdr:relSizeAnchor xmlns:cdr="http://schemas.openxmlformats.org/drawingml/2006/chartDrawing">
    <cdr:from>
      <cdr:x>0.50701</cdr:x>
      <cdr:y>0.42454</cdr:y>
    </cdr:from>
    <cdr:to>
      <cdr:x>0.55701</cdr:x>
      <cdr:y>0.57546</cdr:y>
    </cdr:to>
    <cdr:sp macro="" textlink="">
      <cdr:nvSpPr>
        <cdr:cNvPr id="3" name="右矢印 2"/>
        <cdr:cNvSpPr/>
      </cdr:nvSpPr>
      <cdr:spPr>
        <a:xfrm xmlns:a="http://schemas.openxmlformats.org/drawingml/2006/main">
          <a:off x="2190538" y="911398"/>
          <a:ext cx="216024" cy="324000"/>
        </a:xfrm>
        <a:prstGeom xmlns:a="http://schemas.openxmlformats.org/drawingml/2006/main" prst="rightArrow">
          <a:avLst/>
        </a:prstGeom>
      </cdr:spPr>
      <cdr:style>
        <a:lnRef xmlns:a="http://schemas.openxmlformats.org/drawingml/2006/main" idx="2">
          <a:schemeClr val="accent1">
            <a:shade val="50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rtlCol="0" anchor="ctr"/>
        <a:lstStyle xmlns:a="http://schemas.openxmlformats.org/drawingml/2006/main">
          <a:defPPr>
            <a:defRPr lang="ja-JP"/>
          </a:defPPr>
          <a:lvl1pPr marL="0" algn="l" defTabSz="914400" rtl="0" eaLnBrk="1" latinLnBrk="0" hangingPunct="1">
            <a:defRPr kumimoji="1" sz="1800" kern="1200">
              <a:solidFill>
                <a:schemeClr val="lt1"/>
              </a:solidFill>
              <a:latin typeface="+mn-lt"/>
              <a:ea typeface="+mn-ea"/>
              <a:cs typeface="+mn-cs"/>
            </a:defRPr>
          </a:lvl1pPr>
          <a:lvl2pPr marL="457200" algn="l" defTabSz="914400" rtl="0" eaLnBrk="1" latinLnBrk="0" hangingPunct="1">
            <a:defRPr kumimoji="1" sz="1800" kern="1200">
              <a:solidFill>
                <a:schemeClr val="lt1"/>
              </a:solidFill>
              <a:latin typeface="+mn-lt"/>
              <a:ea typeface="+mn-ea"/>
              <a:cs typeface="+mn-cs"/>
            </a:defRPr>
          </a:lvl2pPr>
          <a:lvl3pPr marL="914400" algn="l" defTabSz="914400" rtl="0" eaLnBrk="1" latinLnBrk="0" hangingPunct="1">
            <a:defRPr kumimoji="1" sz="1800" kern="1200">
              <a:solidFill>
                <a:schemeClr val="lt1"/>
              </a:solidFill>
              <a:latin typeface="+mn-lt"/>
              <a:ea typeface="+mn-ea"/>
              <a:cs typeface="+mn-cs"/>
            </a:defRPr>
          </a:lvl3pPr>
          <a:lvl4pPr marL="1371600" algn="l" defTabSz="914400" rtl="0" eaLnBrk="1" latinLnBrk="0" hangingPunct="1">
            <a:defRPr kumimoji="1" sz="1800" kern="1200">
              <a:solidFill>
                <a:schemeClr val="lt1"/>
              </a:solidFill>
              <a:latin typeface="+mn-lt"/>
              <a:ea typeface="+mn-ea"/>
              <a:cs typeface="+mn-cs"/>
            </a:defRPr>
          </a:lvl4pPr>
          <a:lvl5pPr marL="1828800" algn="l" defTabSz="914400" rtl="0" eaLnBrk="1" latinLnBrk="0" hangingPunct="1">
            <a:defRPr kumimoji="1" sz="1800" kern="1200">
              <a:solidFill>
                <a:schemeClr val="lt1"/>
              </a:solidFill>
              <a:latin typeface="+mn-lt"/>
              <a:ea typeface="+mn-ea"/>
              <a:cs typeface="+mn-cs"/>
            </a:defRPr>
          </a:lvl5pPr>
          <a:lvl6pPr marL="2286000" algn="l" defTabSz="914400" rtl="0" eaLnBrk="1" latinLnBrk="0" hangingPunct="1">
            <a:defRPr kumimoji="1" sz="1800" kern="1200">
              <a:solidFill>
                <a:schemeClr val="lt1"/>
              </a:solidFill>
              <a:latin typeface="+mn-lt"/>
              <a:ea typeface="+mn-ea"/>
              <a:cs typeface="+mn-cs"/>
            </a:defRPr>
          </a:lvl6pPr>
          <a:lvl7pPr marL="2743200" algn="l" defTabSz="914400" rtl="0" eaLnBrk="1" latinLnBrk="0" hangingPunct="1">
            <a:defRPr kumimoji="1" sz="1800" kern="1200">
              <a:solidFill>
                <a:schemeClr val="lt1"/>
              </a:solidFill>
              <a:latin typeface="+mn-lt"/>
              <a:ea typeface="+mn-ea"/>
              <a:cs typeface="+mn-cs"/>
            </a:defRPr>
          </a:lvl7pPr>
          <a:lvl8pPr marL="3200400" algn="l" defTabSz="914400" rtl="0" eaLnBrk="1" latinLnBrk="0" hangingPunct="1">
            <a:defRPr kumimoji="1" sz="1800" kern="1200">
              <a:solidFill>
                <a:schemeClr val="lt1"/>
              </a:solidFill>
              <a:latin typeface="+mn-lt"/>
              <a:ea typeface="+mn-ea"/>
              <a:cs typeface="+mn-cs"/>
            </a:defRPr>
          </a:lvl8pPr>
          <a:lvl9pPr marL="3657600" algn="l" defTabSz="914400" rtl="0" eaLnBrk="1" latinLnBrk="0" hangingPunct="1">
            <a:defRPr kumimoji="1" sz="1800" kern="1200">
              <a:solidFill>
                <a:schemeClr val="lt1"/>
              </a:solidFill>
              <a:latin typeface="+mn-lt"/>
              <a:ea typeface="+mn-ea"/>
              <a:cs typeface="+mn-cs"/>
            </a:defRPr>
          </a:lvl9pPr>
        </a:lstStyle>
        <a:p xmlns:a="http://schemas.openxmlformats.org/drawingml/2006/main">
          <a:pPr algn="ctr"/>
          <a:endParaRPr kumimoji="1" lang="ja-JP" altLang="en-US"/>
        </a:p>
      </cdr:txBody>
    </cdr:sp>
  </cdr:relSizeAnchor>
</c:userShapes>
</file>

<file path=ppt/drawings/drawing5.xml><?xml version="1.0" encoding="utf-8"?>
<c:userShapes xmlns:c="http://schemas.openxmlformats.org/drawingml/2006/chart">
  <cdr:relSizeAnchor xmlns:cdr="http://schemas.openxmlformats.org/drawingml/2006/chartDrawing">
    <cdr:from>
      <cdr:x>0.30116</cdr:x>
      <cdr:y>0.3799</cdr:y>
    </cdr:from>
    <cdr:to>
      <cdr:x>0.40653</cdr:x>
      <cdr:y>0.45742</cdr:y>
    </cdr:to>
    <cdr:sp macro="" textlink="">
      <cdr:nvSpPr>
        <cdr:cNvPr id="4" name="テキスト ボックス 3"/>
        <cdr:cNvSpPr txBox="1"/>
      </cdr:nvSpPr>
      <cdr:spPr>
        <a:xfrm xmlns:a="http://schemas.openxmlformats.org/drawingml/2006/main">
          <a:off x="1122169" y="1058782"/>
          <a:ext cx="392633" cy="216024"/>
        </a:xfrm>
        <a:prstGeom xmlns:a="http://schemas.openxmlformats.org/drawingml/2006/main" prst="rect">
          <a:avLst/>
        </a:prstGeom>
      </cdr:spPr>
      <cdr:txBody>
        <a:bodyPr xmlns:a="http://schemas.openxmlformats.org/drawingml/2006/main" vertOverflow="clip" wrap="square" rtlCol="0"/>
        <a:lstStyle xmlns:a="http://schemas.openxmlformats.org/drawingml/2006/main"/>
        <a:p xmlns:a="http://schemas.openxmlformats.org/drawingml/2006/main">
          <a:endParaRPr lang="ja-JP" altLang="en-US" sz="1100" dirty="0"/>
        </a:p>
      </cdr:txBody>
    </cdr:sp>
  </cdr:relSizeAnchor>
  <cdr:relSizeAnchor xmlns:cdr="http://schemas.openxmlformats.org/drawingml/2006/chartDrawing">
    <cdr:from>
      <cdr:x>0.39651</cdr:x>
      <cdr:y>0.51784</cdr:y>
    </cdr:from>
    <cdr:to>
      <cdr:x>0.57171</cdr:x>
      <cdr:y>0.51784</cdr:y>
    </cdr:to>
    <cdr:cxnSp macro="">
      <cdr:nvCxnSpPr>
        <cdr:cNvPr id="7" name="直線コネクタ 6">
          <a:extLst xmlns:a="http://schemas.openxmlformats.org/drawingml/2006/main">
            <a:ext uri="{FF2B5EF4-FFF2-40B4-BE49-F238E27FC236}">
              <a16:creationId xmlns:a16="http://schemas.microsoft.com/office/drawing/2014/main" xmlns="" id="{0E32344A-D22B-49A2-AAEA-D5714B6EBE3A}"/>
            </a:ext>
          </a:extLst>
        </cdr:cNvPr>
        <cdr:cNvCxnSpPr/>
      </cdr:nvCxnSpPr>
      <cdr:spPr>
        <a:xfrm xmlns:a="http://schemas.openxmlformats.org/drawingml/2006/main" flipH="1">
          <a:off x="1477448" y="1443206"/>
          <a:ext cx="652833" cy="1"/>
        </a:xfrm>
        <a:prstGeom xmlns:a="http://schemas.openxmlformats.org/drawingml/2006/main" prst="line">
          <a:avLst/>
        </a:prstGeom>
        <a:ln xmlns:a="http://schemas.openxmlformats.org/drawingml/2006/main" w="28575">
          <a:solidFill>
            <a:schemeClr val="tx1"/>
          </a:solidFill>
        </a:ln>
      </cdr:spPr>
      <cdr:style>
        <a:lnRef xmlns:a="http://schemas.openxmlformats.org/drawingml/2006/main" idx="1">
          <a:schemeClr val="accent1"/>
        </a:lnRef>
        <a:fillRef xmlns:a="http://schemas.openxmlformats.org/drawingml/2006/main" idx="0">
          <a:schemeClr val="accent1"/>
        </a:fillRef>
        <a:effectRef xmlns:a="http://schemas.openxmlformats.org/drawingml/2006/main" idx="0">
          <a:schemeClr val="accent1"/>
        </a:effectRef>
        <a:fontRef xmlns:a="http://schemas.openxmlformats.org/drawingml/2006/main" idx="minor">
          <a:schemeClr val="tx1"/>
        </a:fontRef>
      </cdr:style>
    </cdr:cxnSp>
  </cdr:relSizeAnchor>
  <cdr:relSizeAnchor xmlns:cdr="http://schemas.openxmlformats.org/drawingml/2006/chartDrawing">
    <cdr:from>
      <cdr:x>0.28866</cdr:x>
      <cdr:y>0.6891</cdr:y>
    </cdr:from>
    <cdr:to>
      <cdr:x>0.57171</cdr:x>
      <cdr:y>0.6891</cdr:y>
    </cdr:to>
    <cdr:cxnSp macro="">
      <cdr:nvCxnSpPr>
        <cdr:cNvPr id="9" name="直線コネクタ 8">
          <a:extLst xmlns:a="http://schemas.openxmlformats.org/drawingml/2006/main">
            <a:ext uri="{FF2B5EF4-FFF2-40B4-BE49-F238E27FC236}">
              <a16:creationId xmlns:a16="http://schemas.microsoft.com/office/drawing/2014/main" xmlns="" id="{0CBDDDFF-5925-4299-9A75-F5AA275DBDB5}"/>
            </a:ext>
          </a:extLst>
        </cdr:cNvPr>
        <cdr:cNvCxnSpPr/>
      </cdr:nvCxnSpPr>
      <cdr:spPr>
        <a:xfrm xmlns:a="http://schemas.openxmlformats.org/drawingml/2006/main" flipH="1" flipV="1">
          <a:off x="1075611" y="1920497"/>
          <a:ext cx="1054671" cy="1"/>
        </a:xfrm>
        <a:prstGeom xmlns:a="http://schemas.openxmlformats.org/drawingml/2006/main" prst="line">
          <a:avLst/>
        </a:prstGeom>
        <a:ln xmlns:a="http://schemas.openxmlformats.org/drawingml/2006/main" w="28575">
          <a:solidFill>
            <a:schemeClr val="tx1"/>
          </a:solidFill>
        </a:ln>
      </cdr:spPr>
      <cdr:style>
        <a:lnRef xmlns:a="http://schemas.openxmlformats.org/drawingml/2006/main" idx="1">
          <a:schemeClr val="accent1"/>
        </a:lnRef>
        <a:fillRef xmlns:a="http://schemas.openxmlformats.org/drawingml/2006/main" idx="0">
          <a:schemeClr val="accent1"/>
        </a:fillRef>
        <a:effectRef xmlns:a="http://schemas.openxmlformats.org/drawingml/2006/main" idx="0">
          <a:schemeClr val="accent1"/>
        </a:effectRef>
        <a:fontRef xmlns:a="http://schemas.openxmlformats.org/drawingml/2006/main" idx="minor">
          <a:schemeClr val="tx1"/>
        </a:fontRef>
      </cdr:style>
    </cdr:cxnSp>
  </cdr:relSizeAnchor>
  <cdr:relSizeAnchor xmlns:cdr="http://schemas.openxmlformats.org/drawingml/2006/chartDrawing">
    <cdr:from>
      <cdr:x>0.65793</cdr:x>
      <cdr:y>0.28752</cdr:y>
    </cdr:from>
    <cdr:to>
      <cdr:x>0.86063</cdr:x>
      <cdr:y>0.28752</cdr:y>
    </cdr:to>
    <cdr:cxnSp macro="">
      <cdr:nvCxnSpPr>
        <cdr:cNvPr id="11" name="直線コネクタ 10">
          <a:extLst xmlns:a="http://schemas.openxmlformats.org/drawingml/2006/main">
            <a:ext uri="{FF2B5EF4-FFF2-40B4-BE49-F238E27FC236}">
              <a16:creationId xmlns:a16="http://schemas.microsoft.com/office/drawing/2014/main" xmlns="" id="{6126E8D1-7A9E-4C26-A5D3-B3304C150CB8}"/>
            </a:ext>
          </a:extLst>
        </cdr:cNvPr>
        <cdr:cNvCxnSpPr/>
      </cdr:nvCxnSpPr>
      <cdr:spPr>
        <a:xfrm xmlns:a="http://schemas.openxmlformats.org/drawingml/2006/main" flipH="1">
          <a:off x="2451552" y="801324"/>
          <a:ext cx="755293" cy="0"/>
        </a:xfrm>
        <a:prstGeom xmlns:a="http://schemas.openxmlformats.org/drawingml/2006/main" prst="line">
          <a:avLst/>
        </a:prstGeom>
        <a:ln xmlns:a="http://schemas.openxmlformats.org/drawingml/2006/main" w="28575">
          <a:solidFill>
            <a:schemeClr val="tx1"/>
          </a:solidFill>
        </a:ln>
      </cdr:spPr>
      <cdr:style>
        <a:lnRef xmlns:a="http://schemas.openxmlformats.org/drawingml/2006/main" idx="1">
          <a:schemeClr val="accent1"/>
        </a:lnRef>
        <a:fillRef xmlns:a="http://schemas.openxmlformats.org/drawingml/2006/main" idx="0">
          <a:schemeClr val="accent1"/>
        </a:fillRef>
        <a:effectRef xmlns:a="http://schemas.openxmlformats.org/drawingml/2006/main" idx="0">
          <a:schemeClr val="accent1"/>
        </a:effectRef>
        <a:fontRef xmlns:a="http://schemas.openxmlformats.org/drawingml/2006/main" idx="minor">
          <a:schemeClr val="tx1"/>
        </a:fontRef>
      </cdr:style>
    </cdr:cxnSp>
  </cdr:relSizeAnchor>
  <cdr:relSizeAnchor xmlns:cdr="http://schemas.openxmlformats.org/drawingml/2006/chartDrawing">
    <cdr:from>
      <cdr:x>0.66124</cdr:x>
      <cdr:y>0.47765</cdr:y>
    </cdr:from>
    <cdr:to>
      <cdr:x>0.86126</cdr:x>
      <cdr:y>0.47765</cdr:y>
    </cdr:to>
    <cdr:cxnSp macro="">
      <cdr:nvCxnSpPr>
        <cdr:cNvPr id="12" name="直線コネクタ 11">
          <a:extLst xmlns:a="http://schemas.openxmlformats.org/drawingml/2006/main">
            <a:ext uri="{FF2B5EF4-FFF2-40B4-BE49-F238E27FC236}">
              <a16:creationId xmlns:a16="http://schemas.microsoft.com/office/drawing/2014/main" xmlns="" id="{33C35E32-7A97-40DC-BDFE-DAFA1DF80A9B}"/>
            </a:ext>
          </a:extLst>
        </cdr:cNvPr>
        <cdr:cNvCxnSpPr/>
      </cdr:nvCxnSpPr>
      <cdr:spPr>
        <a:xfrm xmlns:a="http://schemas.openxmlformats.org/drawingml/2006/main" flipH="1">
          <a:off x="2463881" y="1331212"/>
          <a:ext cx="745330" cy="0"/>
        </a:xfrm>
        <a:prstGeom xmlns:a="http://schemas.openxmlformats.org/drawingml/2006/main" prst="line">
          <a:avLst/>
        </a:prstGeom>
        <a:ln xmlns:a="http://schemas.openxmlformats.org/drawingml/2006/main" w="28575">
          <a:solidFill>
            <a:schemeClr val="tx1"/>
          </a:solidFill>
        </a:ln>
      </cdr:spPr>
      <cdr:style>
        <a:lnRef xmlns:a="http://schemas.openxmlformats.org/drawingml/2006/main" idx="1">
          <a:schemeClr val="accent1"/>
        </a:lnRef>
        <a:fillRef xmlns:a="http://schemas.openxmlformats.org/drawingml/2006/main" idx="0">
          <a:schemeClr val="accent1"/>
        </a:fillRef>
        <a:effectRef xmlns:a="http://schemas.openxmlformats.org/drawingml/2006/main" idx="0">
          <a:schemeClr val="accent1"/>
        </a:effectRef>
        <a:fontRef xmlns:a="http://schemas.openxmlformats.org/drawingml/2006/main" idx="minor">
          <a:schemeClr val="tx1"/>
        </a:fontRef>
      </cdr:style>
    </cdr:cxnSp>
  </cdr:relSizeAnchor>
  <cdr:relSizeAnchor xmlns:cdr="http://schemas.openxmlformats.org/drawingml/2006/chartDrawing">
    <cdr:from>
      <cdr:x>0.53945</cdr:x>
      <cdr:y>0.51525</cdr:y>
    </cdr:from>
    <cdr:to>
      <cdr:x>0.54146</cdr:x>
      <cdr:y>0.69077</cdr:y>
    </cdr:to>
    <cdr:cxnSp macro="">
      <cdr:nvCxnSpPr>
        <cdr:cNvPr id="10" name="直線矢印コネクタ 9">
          <a:extLst xmlns:a="http://schemas.openxmlformats.org/drawingml/2006/main">
            <a:ext uri="{FF2B5EF4-FFF2-40B4-BE49-F238E27FC236}">
              <a16:creationId xmlns:a16="http://schemas.microsoft.com/office/drawing/2014/main" xmlns="" id="{C78D2D26-880D-4A85-9442-35A7080F07FF}"/>
            </a:ext>
          </a:extLst>
        </cdr:cNvPr>
        <cdr:cNvCxnSpPr/>
      </cdr:nvCxnSpPr>
      <cdr:spPr>
        <a:xfrm xmlns:a="http://schemas.openxmlformats.org/drawingml/2006/main" flipH="1">
          <a:off x="2010077" y="1435987"/>
          <a:ext cx="7494" cy="489161"/>
        </a:xfrm>
        <a:prstGeom xmlns:a="http://schemas.openxmlformats.org/drawingml/2006/main" prst="straightConnector1">
          <a:avLst/>
        </a:prstGeom>
        <a:ln xmlns:a="http://schemas.openxmlformats.org/drawingml/2006/main" w="22225">
          <a:solidFill>
            <a:srgbClr val="FF3399"/>
          </a:solidFill>
          <a:headEnd type="triangle"/>
          <a:tailEnd type="triangle"/>
        </a:ln>
      </cdr:spPr>
      <cdr:style>
        <a:lnRef xmlns:a="http://schemas.openxmlformats.org/drawingml/2006/main" idx="1">
          <a:schemeClr val="accent1"/>
        </a:lnRef>
        <a:fillRef xmlns:a="http://schemas.openxmlformats.org/drawingml/2006/main" idx="0">
          <a:schemeClr val="accent1"/>
        </a:fillRef>
        <a:effectRef xmlns:a="http://schemas.openxmlformats.org/drawingml/2006/main" idx="0">
          <a:schemeClr val="accent1"/>
        </a:effectRef>
        <a:fontRef xmlns:a="http://schemas.openxmlformats.org/drawingml/2006/main" idx="minor">
          <a:schemeClr val="tx1"/>
        </a:fontRef>
      </cdr:style>
    </cdr:cxnSp>
  </cdr:relSizeAnchor>
</c:userShapes>
</file>

<file path=ppt/drawings/drawing6.xml><?xml version="1.0" encoding="utf-8"?>
<c:userShapes xmlns:c="http://schemas.openxmlformats.org/drawingml/2006/chart">
  <cdr:relSizeAnchor xmlns:cdr="http://schemas.openxmlformats.org/drawingml/2006/chartDrawing">
    <cdr:from>
      <cdr:x>0.96526</cdr:x>
      <cdr:y>0.72858</cdr:y>
    </cdr:from>
    <cdr:to>
      <cdr:x>0.99985</cdr:x>
      <cdr:y>0.92885</cdr:y>
    </cdr:to>
    <cdr:sp macro="" textlink="">
      <cdr:nvSpPr>
        <cdr:cNvPr id="3" name="テキスト ボックス 7"/>
        <cdr:cNvSpPr txBox="1"/>
      </cdr:nvSpPr>
      <cdr:spPr>
        <a:xfrm xmlns:a="http://schemas.openxmlformats.org/drawingml/2006/main">
          <a:off x="4586229" y="1959457"/>
          <a:ext cx="164348" cy="538609"/>
        </a:xfrm>
        <a:prstGeom xmlns:a="http://schemas.openxmlformats.org/drawingml/2006/main" prst="rect">
          <a:avLst/>
        </a:prstGeom>
        <a:noFill xmlns:a="http://schemas.openxmlformats.org/drawingml/2006/main"/>
      </cdr:spPr>
      <cdr:style>
        <a:lnRef xmlns:a="http://schemas.openxmlformats.org/drawingml/2006/main" idx="0">
          <a:scrgbClr r="0" g="0" b="0"/>
        </a:lnRef>
        <a:fillRef xmlns:a="http://schemas.openxmlformats.org/drawingml/2006/main" idx="0">
          <a:scrgbClr r="0" g="0" b="0"/>
        </a:fillRef>
        <a:effectRef xmlns:a="http://schemas.openxmlformats.org/drawingml/2006/main" idx="0">
          <a:scrgbClr r="0" g="0" b="0"/>
        </a:effectRef>
        <a:fontRef xmlns:a="http://schemas.openxmlformats.org/drawingml/2006/main" idx="minor">
          <a:schemeClr val="tx1"/>
        </a:fontRef>
      </cdr:style>
      <cdr:txBody>
        <a:bodyPr xmlns:a="http://schemas.openxmlformats.org/drawingml/2006/main" vert="wordArtVertRtl" wrap="none" lIns="0" tIns="0" rIns="0" bIns="0" rtlCol="0" anchor="ctr" anchorCtr="0">
          <a:spAutoFit/>
        </a:bodyPr>
        <a:lstStyle xmlns:a="http://schemas.openxmlformats.org/drawingml/2006/main">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xmlns:a="http://schemas.openxmlformats.org/drawingml/2006/main">
          <a:r>
            <a:rPr kumimoji="1" lang="ja-JP" altLang="en-US" sz="900" dirty="0"/>
            <a:t>教育関係</a:t>
          </a:r>
        </a:p>
      </cdr:txBody>
    </cdr:sp>
  </cdr:relSizeAnchor>
  <cdr:relSizeAnchor xmlns:cdr="http://schemas.openxmlformats.org/drawingml/2006/chartDrawing">
    <cdr:from>
      <cdr:x>0.96541</cdr:x>
      <cdr:y>0.35222</cdr:y>
    </cdr:from>
    <cdr:to>
      <cdr:x>1</cdr:x>
      <cdr:y>0.60256</cdr:y>
    </cdr:to>
    <cdr:sp macro="" textlink="">
      <cdr:nvSpPr>
        <cdr:cNvPr id="5" name="テキスト ボックス 7"/>
        <cdr:cNvSpPr txBox="1"/>
      </cdr:nvSpPr>
      <cdr:spPr>
        <a:xfrm xmlns:a="http://schemas.openxmlformats.org/drawingml/2006/main">
          <a:off x="4586954" y="947270"/>
          <a:ext cx="164340" cy="673261"/>
        </a:xfrm>
        <a:prstGeom xmlns:a="http://schemas.openxmlformats.org/drawingml/2006/main" prst="rect">
          <a:avLst/>
        </a:prstGeom>
        <a:noFill xmlns:a="http://schemas.openxmlformats.org/drawingml/2006/main"/>
      </cdr:spPr>
      <cdr:style>
        <a:lnRef xmlns:a="http://schemas.openxmlformats.org/drawingml/2006/main" idx="0">
          <a:scrgbClr r="0" g="0" b="0"/>
        </a:lnRef>
        <a:fillRef xmlns:a="http://schemas.openxmlformats.org/drawingml/2006/main" idx="0">
          <a:scrgbClr r="0" g="0" b="0"/>
        </a:fillRef>
        <a:effectRef xmlns:a="http://schemas.openxmlformats.org/drawingml/2006/main" idx="0">
          <a:scrgbClr r="0" g="0" b="0"/>
        </a:effectRef>
        <a:fontRef xmlns:a="http://schemas.openxmlformats.org/drawingml/2006/main" idx="minor">
          <a:schemeClr val="tx1"/>
        </a:fontRef>
      </cdr:style>
      <cdr:txBody>
        <a:bodyPr xmlns:a="http://schemas.openxmlformats.org/drawingml/2006/main" vert="wordArtVertRtl" wrap="none" lIns="0" tIns="0" rIns="0" bIns="0" rtlCol="0" anchor="ctr" anchorCtr="0">
          <a:spAutoFit/>
        </a:bodyPr>
        <a:lstStyle xmlns:a="http://schemas.openxmlformats.org/drawingml/2006/main">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xmlns:a="http://schemas.openxmlformats.org/drawingml/2006/main">
          <a:r>
            <a:rPr kumimoji="1" lang="ja-JP" altLang="en-US" sz="900"/>
            <a:t>こども関係</a:t>
          </a:r>
        </a:p>
      </cdr:txBody>
    </cdr:sp>
  </cdr:relSizeAnchor>
</c:userShapes>
</file>

<file path=ppt/drawings/drawing7.xml><?xml version="1.0" encoding="utf-8"?>
<c:userShapes xmlns:c="http://schemas.openxmlformats.org/drawingml/2006/chart">
  <cdr:relSizeAnchor xmlns:cdr="http://schemas.openxmlformats.org/drawingml/2006/chartDrawing">
    <cdr:from>
      <cdr:x>0.50349</cdr:x>
      <cdr:y>0.52278</cdr:y>
    </cdr:from>
    <cdr:to>
      <cdr:x>0.57677</cdr:x>
      <cdr:y>0.69505</cdr:y>
    </cdr:to>
    <cdr:sp macro="" textlink="">
      <cdr:nvSpPr>
        <cdr:cNvPr id="2" name="テキスト ボックス 6"/>
        <cdr:cNvSpPr txBox="1"/>
      </cdr:nvSpPr>
      <cdr:spPr>
        <a:xfrm xmlns:a="http://schemas.openxmlformats.org/drawingml/2006/main">
          <a:off x="3256663" y="1393236"/>
          <a:ext cx="473976" cy="459100"/>
        </a:xfrm>
        <a:prstGeom xmlns:a="http://schemas.openxmlformats.org/drawingml/2006/main" prst="rect">
          <a:avLst/>
        </a:prstGeom>
        <a:noFill xmlns:a="http://schemas.openxmlformats.org/drawingml/2006/main"/>
      </cdr:spPr>
      <cdr:style>
        <a:lnRef xmlns:a="http://schemas.openxmlformats.org/drawingml/2006/main" idx="0">
          <a:scrgbClr r="0" g="0" b="0"/>
        </a:lnRef>
        <a:fillRef xmlns:a="http://schemas.openxmlformats.org/drawingml/2006/main" idx="0">
          <a:scrgbClr r="0" g="0" b="0"/>
        </a:fillRef>
        <a:effectRef xmlns:a="http://schemas.openxmlformats.org/drawingml/2006/main" idx="0">
          <a:scrgbClr r="0" g="0" b="0"/>
        </a:effectRef>
        <a:fontRef xmlns:a="http://schemas.openxmlformats.org/drawingml/2006/main" idx="minor">
          <a:schemeClr val="tx1"/>
        </a:fontRef>
      </cdr:style>
      <cdr:txBody>
        <a:bodyPr xmlns:a="http://schemas.openxmlformats.org/drawingml/2006/main" wrap="none" rtlCol="0" anchor="t">
          <a:spAutoFit/>
        </a:bodyPr>
        <a:lstStyle xmlns:a="http://schemas.openxmlformats.org/drawingml/2006/main">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xmlns:a="http://schemas.openxmlformats.org/drawingml/2006/main">
          <a:pPr algn="ctr"/>
          <a:r>
            <a:rPr kumimoji="1" lang="ja-JP" altLang="en-US" sz="1100"/>
            <a:t>合計</a:t>
          </a:r>
          <a:endParaRPr kumimoji="1" lang="en-US" altLang="ja-JP" sz="1100"/>
        </a:p>
        <a:p xmlns:a="http://schemas.openxmlformats.org/drawingml/2006/main">
          <a:pPr algn="ctr"/>
          <a:r>
            <a:rPr kumimoji="1" lang="en-US" altLang="ja-JP" sz="1100"/>
            <a:t>439</a:t>
          </a:r>
          <a:endParaRPr kumimoji="1" lang="ja-JP" altLang="en-US" sz="1100"/>
        </a:p>
      </cdr:txBody>
    </cdr:sp>
  </cdr:relSizeAnchor>
</c:userShapes>
</file>

<file path=ppt/drawings/drawing8.xml><?xml version="1.0" encoding="utf-8"?>
<c:userShapes xmlns:c="http://schemas.openxmlformats.org/drawingml/2006/chart">
  <cdr:relSizeAnchor xmlns:cdr="http://schemas.openxmlformats.org/drawingml/2006/chartDrawing">
    <cdr:from>
      <cdr:x>0.17686</cdr:x>
      <cdr:y>0.62772</cdr:y>
    </cdr:from>
    <cdr:to>
      <cdr:x>0.34172</cdr:x>
      <cdr:y>0.86019</cdr:y>
    </cdr:to>
    <cdr:sp macro="" textlink="">
      <cdr:nvSpPr>
        <cdr:cNvPr id="4" name="テキスト ボックス 26"/>
        <cdr:cNvSpPr txBox="1"/>
      </cdr:nvSpPr>
      <cdr:spPr>
        <a:xfrm xmlns:a="http://schemas.openxmlformats.org/drawingml/2006/main">
          <a:off x="657284" y="914149"/>
          <a:ext cx="612668" cy="338554"/>
        </a:xfrm>
        <a:prstGeom xmlns:a="http://schemas.openxmlformats.org/drawingml/2006/main" prst="rect">
          <a:avLst/>
        </a:prstGeom>
        <a:noFill xmlns:a="http://schemas.openxmlformats.org/drawingml/2006/main"/>
      </cdr:spPr>
      <cdr:txBody>
        <a:bodyPr xmlns:a="http://schemas.openxmlformats.org/drawingml/2006/main" wrap="none" rtlCol="0">
          <a:spAutoFit/>
        </a:bodyPr>
        <a:lstStyle xmlns:a="http://schemas.openxmlformats.org/drawingml/2006/main">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xmlns:a="http://schemas.openxmlformats.org/drawingml/2006/main">
          <a:r>
            <a:rPr lang="ja-JP" altLang="en-US" sz="800" dirty="0">
              <a:latin typeface="ＭＳ Ｐゴシック" pitchFamily="50" charset="-128"/>
              <a:ea typeface="ＭＳ Ｐゴシック" pitchFamily="50" charset="-128"/>
            </a:rPr>
            <a:t>（社会人</a:t>
          </a:r>
          <a:endParaRPr lang="en-US" altLang="ja-JP" sz="800" dirty="0">
            <a:latin typeface="ＭＳ Ｐゴシック" pitchFamily="50" charset="-128"/>
            <a:ea typeface="ＭＳ Ｐゴシック" pitchFamily="50" charset="-128"/>
          </a:endParaRPr>
        </a:p>
        <a:p xmlns:a="http://schemas.openxmlformats.org/drawingml/2006/main">
          <a:r>
            <a:rPr lang="ja-JP" altLang="en-US" sz="800" dirty="0">
              <a:latin typeface="ＭＳ Ｐゴシック" pitchFamily="50" charset="-128"/>
              <a:ea typeface="ＭＳ Ｐゴシック" pitchFamily="50" charset="-128"/>
            </a:rPr>
            <a:t>　経験者）</a:t>
          </a:r>
          <a:endParaRPr kumimoji="1" lang="ja-JP" altLang="en-US" sz="800" dirty="0"/>
        </a:p>
      </cdr:txBody>
    </cdr:sp>
  </cdr:relSizeAnchor>
  <cdr:relSizeAnchor xmlns:cdr="http://schemas.openxmlformats.org/drawingml/2006/chartDrawing">
    <cdr:from>
      <cdr:x>0.17686</cdr:x>
      <cdr:y>0.20471</cdr:y>
    </cdr:from>
    <cdr:to>
      <cdr:x>0.35078</cdr:x>
      <cdr:y>0.35265</cdr:y>
    </cdr:to>
    <cdr:sp macro="" textlink="">
      <cdr:nvSpPr>
        <cdr:cNvPr id="5" name="テキスト ボックス 25"/>
        <cdr:cNvSpPr txBox="1"/>
      </cdr:nvSpPr>
      <cdr:spPr>
        <a:xfrm xmlns:a="http://schemas.openxmlformats.org/drawingml/2006/main">
          <a:off x="657284" y="298124"/>
          <a:ext cx="646331" cy="215444"/>
        </a:xfrm>
        <a:prstGeom xmlns:a="http://schemas.openxmlformats.org/drawingml/2006/main" prst="rect">
          <a:avLst/>
        </a:prstGeom>
        <a:noFill xmlns:a="http://schemas.openxmlformats.org/drawingml/2006/main"/>
      </cdr:spPr>
      <cdr:txBody>
        <a:bodyPr xmlns:a="http://schemas.openxmlformats.org/drawingml/2006/main" wrap="square" rtlCol="0">
          <a:spAutoFit/>
        </a:bodyPr>
        <a:lstStyle xmlns:a="http://schemas.openxmlformats.org/drawingml/2006/main">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xmlns:a="http://schemas.openxmlformats.org/drawingml/2006/main">
          <a:r>
            <a:rPr lang="ja-JP" altLang="en-US" sz="800" dirty="0">
              <a:latin typeface="ＭＳ Ｐゴシック" pitchFamily="50" charset="-128"/>
              <a:ea typeface="ＭＳ Ｐゴシック" pitchFamily="50" charset="-128"/>
            </a:rPr>
            <a:t>（</a:t>
          </a:r>
          <a:r>
            <a:rPr lang="en-US" altLang="zh-CN" sz="800" dirty="0">
              <a:latin typeface="ＭＳ Ｐゴシック" pitchFamily="50" charset="-128"/>
              <a:ea typeface="ＭＳ Ｐゴシック" pitchFamily="50" charset="-128"/>
            </a:rPr>
            <a:t>22-32</a:t>
          </a:r>
          <a:r>
            <a:rPr lang="zh-CN" altLang="en-US" sz="800" dirty="0">
              <a:latin typeface="ＭＳ Ｐゴシック" pitchFamily="50" charset="-128"/>
              <a:ea typeface="ＭＳ Ｐゴシック" pitchFamily="50" charset="-128"/>
            </a:rPr>
            <a:t>歳</a:t>
          </a:r>
          <a:r>
            <a:rPr lang="ja-JP" altLang="en-US" sz="800" dirty="0">
              <a:latin typeface="ＭＳ Ｐゴシック" pitchFamily="50" charset="-128"/>
              <a:ea typeface="ＭＳ Ｐゴシック" pitchFamily="50" charset="-128"/>
            </a:rPr>
            <a:t>）</a:t>
          </a:r>
          <a:endParaRPr kumimoji="1" lang="ja-JP" altLang="en-US" sz="800" dirty="0"/>
        </a:p>
      </cdr:txBody>
    </cdr:sp>
  </cdr:relSizeAnchor>
</c:userShapes>
</file>

<file path=ppt/drawings/drawing9.xml><?xml version="1.0" encoding="utf-8"?>
<c:userShapes xmlns:c="http://schemas.openxmlformats.org/drawingml/2006/chart">
  <cdr:relSizeAnchor xmlns:cdr="http://schemas.openxmlformats.org/drawingml/2006/chartDrawing">
    <cdr:from>
      <cdr:x>0.17141</cdr:x>
      <cdr:y>0.45545</cdr:y>
    </cdr:from>
    <cdr:to>
      <cdr:x>0.34848</cdr:x>
      <cdr:y>0.60339</cdr:y>
    </cdr:to>
    <cdr:sp macro="" textlink="">
      <cdr:nvSpPr>
        <cdr:cNvPr id="4" name="テキスト ボックス 25"/>
        <cdr:cNvSpPr txBox="1"/>
      </cdr:nvSpPr>
      <cdr:spPr>
        <a:xfrm xmlns:a="http://schemas.openxmlformats.org/drawingml/2006/main">
          <a:off x="625624" y="663278"/>
          <a:ext cx="646331" cy="215444"/>
        </a:xfrm>
        <a:prstGeom xmlns:a="http://schemas.openxmlformats.org/drawingml/2006/main" prst="rect">
          <a:avLst/>
        </a:prstGeom>
        <a:noFill xmlns:a="http://schemas.openxmlformats.org/drawingml/2006/main"/>
      </cdr:spPr>
      <cdr:txBody>
        <a:bodyPr xmlns:a="http://schemas.openxmlformats.org/drawingml/2006/main" wrap="none" rtlCol="0">
          <a:spAutoFit/>
        </a:bodyPr>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ja-JP" altLang="en-US" sz="800" dirty="0">
              <a:latin typeface="ＭＳ Ｐゴシック" pitchFamily="50" charset="-128"/>
              <a:ea typeface="ＭＳ Ｐゴシック" pitchFamily="50" charset="-128"/>
            </a:rPr>
            <a:t>（</a:t>
          </a:r>
          <a:r>
            <a:rPr lang="en-US" altLang="zh-CN" sz="800" dirty="0">
              <a:latin typeface="ＭＳ Ｐゴシック" pitchFamily="50" charset="-128"/>
              <a:ea typeface="ＭＳ Ｐゴシック" pitchFamily="50" charset="-128"/>
            </a:rPr>
            <a:t>22-32</a:t>
          </a:r>
          <a:r>
            <a:rPr lang="zh-CN" altLang="en-US" sz="800" dirty="0">
              <a:latin typeface="ＭＳ Ｐゴシック" pitchFamily="50" charset="-128"/>
              <a:ea typeface="ＭＳ Ｐゴシック" pitchFamily="50" charset="-128"/>
            </a:rPr>
            <a:t>歳</a:t>
          </a:r>
          <a:r>
            <a:rPr lang="ja-JP" altLang="en-US" sz="800" dirty="0">
              <a:latin typeface="ＭＳ Ｐゴシック" pitchFamily="50" charset="-128"/>
              <a:ea typeface="ＭＳ Ｐゴシック" pitchFamily="50" charset="-128"/>
            </a:rPr>
            <a:t>）</a:t>
          </a:r>
          <a:endParaRPr kumimoji="1" lang="ja-JP" altLang="en-US" sz="800" dirty="0"/>
        </a:p>
      </cdr:txBody>
    </cdr:sp>
  </cdr:relSizeAnchor>
  <cdr:relSizeAnchor xmlns:cdr="http://schemas.openxmlformats.org/drawingml/2006/chartDrawing">
    <cdr:from>
      <cdr:x>0.24367</cdr:x>
      <cdr:y>0.68764</cdr:y>
    </cdr:from>
    <cdr:to>
      <cdr:x>0.41153</cdr:x>
      <cdr:y>0.92012</cdr:y>
    </cdr:to>
    <cdr:sp macro="" textlink="">
      <cdr:nvSpPr>
        <cdr:cNvPr id="5" name="テキスト ボックス 26"/>
        <cdr:cNvSpPr txBox="1"/>
      </cdr:nvSpPr>
      <cdr:spPr>
        <a:xfrm xmlns:a="http://schemas.openxmlformats.org/drawingml/2006/main">
          <a:off x="889378" y="1001418"/>
          <a:ext cx="612683" cy="338562"/>
        </a:xfrm>
        <a:prstGeom xmlns:a="http://schemas.openxmlformats.org/drawingml/2006/main" prst="rect">
          <a:avLst/>
        </a:prstGeom>
        <a:noFill xmlns:a="http://schemas.openxmlformats.org/drawingml/2006/main"/>
      </cdr:spPr>
      <cdr:txBody>
        <a:bodyPr xmlns:a="http://schemas.openxmlformats.org/drawingml/2006/main" wrap="none" rtlCol="0">
          <a:spAutoFit/>
        </a:bodyPr>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ja-JP" altLang="en-US" sz="800" dirty="0">
              <a:latin typeface="ＭＳ Ｐゴシック" pitchFamily="50" charset="-128"/>
              <a:ea typeface="ＭＳ Ｐゴシック" pitchFamily="50" charset="-128"/>
            </a:rPr>
            <a:t>（社会人</a:t>
          </a:r>
          <a:endParaRPr lang="en-US" altLang="ja-JP" sz="800" dirty="0">
            <a:latin typeface="ＭＳ Ｐゴシック" pitchFamily="50" charset="-128"/>
            <a:ea typeface="ＭＳ Ｐゴシック" pitchFamily="50" charset="-128"/>
          </a:endParaRPr>
        </a:p>
        <a:p xmlns:a="http://schemas.openxmlformats.org/drawingml/2006/main">
          <a:r>
            <a:rPr lang="ja-JP" altLang="en-US" sz="800" dirty="0">
              <a:latin typeface="ＭＳ Ｐゴシック" pitchFamily="50" charset="-128"/>
              <a:ea typeface="ＭＳ Ｐゴシック" pitchFamily="50" charset="-128"/>
            </a:rPr>
            <a:t>　経験者）</a:t>
          </a:r>
          <a:endParaRPr kumimoji="1" lang="ja-JP" altLang="en-US" sz="800" dirty="0"/>
        </a:p>
      </cdr:txBody>
    </cdr:sp>
  </cdr:relSizeAnchor>
</c:userShape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ヘッダー プレースホルダー 1"/>
          <p:cNvSpPr>
            <a:spLocks noGrp="1"/>
          </p:cNvSpPr>
          <p:nvPr>
            <p:ph type="hdr" sz="quarter"/>
          </p:nvPr>
        </p:nvSpPr>
        <p:spPr>
          <a:xfrm>
            <a:off x="0" y="0"/>
            <a:ext cx="2949575" cy="496888"/>
          </a:xfrm>
          <a:prstGeom prst="rect">
            <a:avLst/>
          </a:prstGeom>
        </p:spPr>
        <p:txBody>
          <a:bodyPr vert="horz" lIns="91440" tIns="45720" rIns="91440" bIns="45720" rtlCol="0"/>
          <a:lstStyle>
            <a:lvl1pPr algn="l">
              <a:defRPr sz="1200"/>
            </a:lvl1pPr>
          </a:lstStyle>
          <a:p>
            <a:endParaRPr kumimoji="1" lang="ja-JP" altLang="en-US"/>
          </a:p>
        </p:txBody>
      </p:sp>
      <p:sp>
        <p:nvSpPr>
          <p:cNvPr id="3" name="日付プレースホルダー 2"/>
          <p:cNvSpPr>
            <a:spLocks noGrp="1"/>
          </p:cNvSpPr>
          <p:nvPr>
            <p:ph type="dt" idx="1"/>
          </p:nvPr>
        </p:nvSpPr>
        <p:spPr>
          <a:xfrm>
            <a:off x="3856038" y="0"/>
            <a:ext cx="2949575" cy="496888"/>
          </a:xfrm>
          <a:prstGeom prst="rect">
            <a:avLst/>
          </a:prstGeom>
        </p:spPr>
        <p:txBody>
          <a:bodyPr vert="horz" lIns="91440" tIns="45720" rIns="91440" bIns="45720" rtlCol="0"/>
          <a:lstStyle>
            <a:lvl1pPr algn="r">
              <a:defRPr sz="1200"/>
            </a:lvl1pPr>
          </a:lstStyle>
          <a:p>
            <a:fld id="{FE5017EF-0564-479B-B0AD-9ECB7F6BEB6A}" type="datetimeFigureOut">
              <a:rPr kumimoji="1" lang="ja-JP" altLang="en-US" smtClean="0"/>
              <a:pPr/>
              <a:t>2018/12/19</a:t>
            </a:fld>
            <a:endParaRPr kumimoji="1" lang="ja-JP" altLang="en-US"/>
          </a:p>
        </p:txBody>
      </p:sp>
      <p:sp>
        <p:nvSpPr>
          <p:cNvPr id="4" name="スライド イメージ プレースホルダー 3"/>
          <p:cNvSpPr>
            <a:spLocks noGrp="1" noRot="1" noChangeAspect="1"/>
          </p:cNvSpPr>
          <p:nvPr>
            <p:ph type="sldImg" idx="2"/>
          </p:nvPr>
        </p:nvSpPr>
        <p:spPr>
          <a:xfrm>
            <a:off x="920750" y="746125"/>
            <a:ext cx="4965700" cy="3725863"/>
          </a:xfrm>
          <a:prstGeom prst="rect">
            <a:avLst/>
          </a:prstGeom>
          <a:noFill/>
          <a:ln w="12700">
            <a:solidFill>
              <a:prstClr val="black"/>
            </a:solidFill>
          </a:ln>
        </p:spPr>
        <p:txBody>
          <a:bodyPr vert="horz" lIns="91440" tIns="45720" rIns="91440" bIns="45720" rtlCol="0" anchor="ctr"/>
          <a:lstStyle/>
          <a:p>
            <a:endParaRPr lang="ja-JP" altLang="en-US"/>
          </a:p>
        </p:txBody>
      </p:sp>
      <p:sp>
        <p:nvSpPr>
          <p:cNvPr id="5" name="ノート プレースホルダー 4"/>
          <p:cNvSpPr>
            <a:spLocks noGrp="1"/>
          </p:cNvSpPr>
          <p:nvPr>
            <p:ph type="body" sz="quarter" idx="3"/>
          </p:nvPr>
        </p:nvSpPr>
        <p:spPr>
          <a:xfrm>
            <a:off x="681038" y="4721225"/>
            <a:ext cx="5445125" cy="4471988"/>
          </a:xfrm>
          <a:prstGeom prst="rect">
            <a:avLst/>
          </a:prstGeom>
        </p:spPr>
        <p:txBody>
          <a:bodyPr vert="horz" lIns="91440" tIns="45720" rIns="91440" bIns="45720" rtlCol="0"/>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6" name="フッター プレースホルダー 5"/>
          <p:cNvSpPr>
            <a:spLocks noGrp="1"/>
          </p:cNvSpPr>
          <p:nvPr>
            <p:ph type="ftr" sz="quarter" idx="4"/>
          </p:nvPr>
        </p:nvSpPr>
        <p:spPr>
          <a:xfrm>
            <a:off x="0" y="9440863"/>
            <a:ext cx="2949575" cy="496887"/>
          </a:xfrm>
          <a:prstGeom prst="rect">
            <a:avLst/>
          </a:prstGeom>
        </p:spPr>
        <p:txBody>
          <a:bodyPr vert="horz" lIns="91440" tIns="45720" rIns="91440" bIns="45720" rtlCol="0" anchor="b"/>
          <a:lstStyle>
            <a:lvl1pPr algn="l">
              <a:defRPr sz="1200"/>
            </a:lvl1pPr>
          </a:lstStyle>
          <a:p>
            <a:endParaRPr kumimoji="1" lang="ja-JP" altLang="en-US"/>
          </a:p>
        </p:txBody>
      </p:sp>
      <p:sp>
        <p:nvSpPr>
          <p:cNvPr id="7" name="スライド番号プレースホルダー 6"/>
          <p:cNvSpPr>
            <a:spLocks noGrp="1"/>
          </p:cNvSpPr>
          <p:nvPr>
            <p:ph type="sldNum" sz="quarter" idx="5"/>
          </p:nvPr>
        </p:nvSpPr>
        <p:spPr>
          <a:xfrm>
            <a:off x="3856038" y="9440863"/>
            <a:ext cx="2949575" cy="496887"/>
          </a:xfrm>
          <a:prstGeom prst="rect">
            <a:avLst/>
          </a:prstGeom>
        </p:spPr>
        <p:txBody>
          <a:bodyPr vert="horz" lIns="91440" tIns="45720" rIns="91440" bIns="45720" rtlCol="0" anchor="b"/>
          <a:lstStyle>
            <a:lvl1pPr algn="r">
              <a:defRPr sz="1200"/>
            </a:lvl1pPr>
          </a:lstStyle>
          <a:p>
            <a:fld id="{4A5C514A-B6EE-4628-87B8-3755CB0013A9}" type="slidenum">
              <a:rPr kumimoji="1" lang="ja-JP" altLang="en-US" smtClean="0"/>
              <a:pPr/>
              <a:t>‹#›</a:t>
            </a:fld>
            <a:endParaRPr kumimoji="1" lang="ja-JP" altLang="en-US"/>
          </a:p>
        </p:txBody>
      </p:sp>
    </p:spTree>
    <p:extLst>
      <p:ext uri="{BB962C8B-B14F-4D97-AF65-F5344CB8AC3E}">
        <p14:creationId xmlns:p14="http://schemas.microsoft.com/office/powerpoint/2010/main" val="2487850798"/>
      </p:ext>
    </p:extLst>
  </p:cSld>
  <p:clrMap bg1="lt1" tx1="dk1" bg2="lt2" tx2="dk2" accent1="accent1" accent2="accent2" accent3="accent3" accent4="accent4" accent5="accent5" accent6="accent6" hlink="hlink" folHlink="folHlink"/>
  <p:notesStyle>
    <a:lvl1pPr marL="0" algn="l" defTabSz="914400" rtl="0" eaLnBrk="1" latinLnBrk="0" hangingPunct="1">
      <a:defRPr kumimoji="1" sz="1200" kern="1200">
        <a:solidFill>
          <a:schemeClr val="tx1"/>
        </a:solidFill>
        <a:latin typeface="+mn-lt"/>
        <a:ea typeface="+mn-ea"/>
        <a:cs typeface="+mn-cs"/>
      </a:defRPr>
    </a:lvl1pPr>
    <a:lvl2pPr marL="457200" algn="l" defTabSz="914400" rtl="0" eaLnBrk="1" latinLnBrk="0" hangingPunct="1">
      <a:defRPr kumimoji="1" sz="1200" kern="1200">
        <a:solidFill>
          <a:schemeClr val="tx1"/>
        </a:solidFill>
        <a:latin typeface="+mn-lt"/>
        <a:ea typeface="+mn-ea"/>
        <a:cs typeface="+mn-cs"/>
      </a:defRPr>
    </a:lvl2pPr>
    <a:lvl3pPr marL="914400" algn="l" defTabSz="914400" rtl="0" eaLnBrk="1" latinLnBrk="0" hangingPunct="1">
      <a:defRPr kumimoji="1" sz="1200" kern="1200">
        <a:solidFill>
          <a:schemeClr val="tx1"/>
        </a:solidFill>
        <a:latin typeface="+mn-lt"/>
        <a:ea typeface="+mn-ea"/>
        <a:cs typeface="+mn-cs"/>
      </a:defRPr>
    </a:lvl3pPr>
    <a:lvl4pPr marL="1371600" algn="l" defTabSz="914400" rtl="0" eaLnBrk="1" latinLnBrk="0" hangingPunct="1">
      <a:defRPr kumimoji="1" sz="1200" kern="1200">
        <a:solidFill>
          <a:schemeClr val="tx1"/>
        </a:solidFill>
        <a:latin typeface="+mn-lt"/>
        <a:ea typeface="+mn-ea"/>
        <a:cs typeface="+mn-cs"/>
      </a:defRPr>
    </a:lvl4pPr>
    <a:lvl5pPr marL="1828800" algn="l" defTabSz="914400" rtl="0" eaLnBrk="1" latinLnBrk="0" hangingPunct="1">
      <a:defRPr kumimoji="1" sz="1200" kern="1200">
        <a:solidFill>
          <a:schemeClr val="tx1"/>
        </a:solidFill>
        <a:latin typeface="+mn-lt"/>
        <a:ea typeface="+mn-ea"/>
        <a:cs typeface="+mn-cs"/>
      </a:defRPr>
    </a:lvl5pPr>
    <a:lvl6pPr marL="2286000" algn="l" defTabSz="914400" rtl="0" eaLnBrk="1" latinLnBrk="0" hangingPunct="1">
      <a:defRPr kumimoji="1" sz="1200" kern="1200">
        <a:solidFill>
          <a:schemeClr val="tx1"/>
        </a:solidFill>
        <a:latin typeface="+mn-lt"/>
        <a:ea typeface="+mn-ea"/>
        <a:cs typeface="+mn-cs"/>
      </a:defRPr>
    </a:lvl6pPr>
    <a:lvl7pPr marL="2743200" algn="l" defTabSz="914400" rtl="0" eaLnBrk="1" latinLnBrk="0" hangingPunct="1">
      <a:defRPr kumimoji="1" sz="1200" kern="1200">
        <a:solidFill>
          <a:schemeClr val="tx1"/>
        </a:solidFill>
        <a:latin typeface="+mn-lt"/>
        <a:ea typeface="+mn-ea"/>
        <a:cs typeface="+mn-cs"/>
      </a:defRPr>
    </a:lvl7pPr>
    <a:lvl8pPr marL="3200400" algn="l" defTabSz="914400" rtl="0" eaLnBrk="1" latinLnBrk="0" hangingPunct="1">
      <a:defRPr kumimoji="1" sz="1200" kern="1200">
        <a:solidFill>
          <a:schemeClr val="tx1"/>
        </a:solidFill>
        <a:latin typeface="+mn-lt"/>
        <a:ea typeface="+mn-ea"/>
        <a:cs typeface="+mn-cs"/>
      </a:defRPr>
    </a:lvl8pPr>
    <a:lvl9pPr marL="3657600" algn="l" defTabSz="914400" rtl="0" eaLnBrk="1" latinLnBrk="0" hangingPunct="1">
      <a:defRPr kumimoji="1"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82.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90.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94.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95.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97.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98.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99.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100.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101.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102.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105.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106.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107.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108.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109.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110.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111.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112.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12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124.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125.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126.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127.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133.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134.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135.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136.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137.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138.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139.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140.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141.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142.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145.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152.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161.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176.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177.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178.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185.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203.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204.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205.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206.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211.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212.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213.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214.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215.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221.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232.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233.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234.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235.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244.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fld id="{4A5C514A-B6EE-4628-87B8-3755CB0013A9}" type="slidenum">
              <a:rPr kumimoji="1" lang="ja-JP" altLang="en-US" smtClean="0"/>
              <a:pPr/>
              <a:t>1</a:t>
            </a:fld>
            <a:endParaRPr kumimoji="1" lang="ja-JP" altLang="en-US" dirty="0"/>
          </a:p>
        </p:txBody>
      </p:sp>
    </p:spTree>
    <p:extLst>
      <p:ext uri="{BB962C8B-B14F-4D97-AF65-F5344CB8AC3E}">
        <p14:creationId xmlns:p14="http://schemas.microsoft.com/office/powerpoint/2010/main" val="693255916"/>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10"/>
          </p:nvPr>
        </p:nvSpPr>
        <p:spPr/>
        <p:txBody>
          <a:bodyPr/>
          <a:lstStyle/>
          <a:p>
            <a:fld id="{4A5C514A-B6EE-4628-87B8-3755CB0013A9}" type="slidenum">
              <a:rPr kumimoji="1" lang="ja-JP" altLang="en-US" smtClean="0"/>
              <a:pPr/>
              <a:t>71</a:t>
            </a:fld>
            <a:endParaRPr kumimoji="1" lang="ja-JP" altLang="en-US"/>
          </a:p>
        </p:txBody>
      </p:sp>
    </p:spTree>
    <p:extLst>
      <p:ext uri="{BB962C8B-B14F-4D97-AF65-F5344CB8AC3E}">
        <p14:creationId xmlns:p14="http://schemas.microsoft.com/office/powerpoint/2010/main" val="2836109525"/>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fld id="{05C18FD4-255C-47B3-AA68-048CEC3FEBB8}" type="slidenum">
              <a:rPr lang="ja-JP" altLang="en-US" smtClean="0">
                <a:solidFill>
                  <a:prstClr val="black"/>
                </a:solidFill>
              </a:rPr>
              <a:pPr/>
              <a:t>72</a:t>
            </a:fld>
            <a:endParaRPr lang="ja-JP" altLang="en-US">
              <a:solidFill>
                <a:prstClr val="black"/>
              </a:solidFill>
            </a:endParaRPr>
          </a:p>
        </p:txBody>
      </p:sp>
    </p:spTree>
    <p:extLst>
      <p:ext uri="{BB962C8B-B14F-4D97-AF65-F5344CB8AC3E}">
        <p14:creationId xmlns:p14="http://schemas.microsoft.com/office/powerpoint/2010/main" val="726708452"/>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fld id="{4A5C514A-B6EE-4628-87B8-3755CB0013A9}" type="slidenum">
              <a:rPr kumimoji="1" lang="ja-JP" altLang="en-US" smtClean="0"/>
              <a:pPr/>
              <a:t>75</a:t>
            </a:fld>
            <a:endParaRPr kumimoji="1" lang="ja-JP" altLang="en-US"/>
          </a:p>
        </p:txBody>
      </p:sp>
    </p:spTree>
    <p:extLst>
      <p:ext uri="{BB962C8B-B14F-4D97-AF65-F5344CB8AC3E}">
        <p14:creationId xmlns:p14="http://schemas.microsoft.com/office/powerpoint/2010/main" val="795680343"/>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10"/>
          </p:nvPr>
        </p:nvSpPr>
        <p:spPr/>
        <p:txBody>
          <a:bodyPr/>
          <a:lstStyle/>
          <a:p>
            <a:fld id="{4A5C514A-B6EE-4628-87B8-3755CB0013A9}" type="slidenum">
              <a:rPr kumimoji="1" lang="ja-JP" altLang="en-US" smtClean="0"/>
              <a:pPr/>
              <a:t>80</a:t>
            </a:fld>
            <a:endParaRPr kumimoji="1" lang="ja-JP" altLang="en-US"/>
          </a:p>
        </p:txBody>
      </p:sp>
    </p:spTree>
    <p:extLst>
      <p:ext uri="{BB962C8B-B14F-4D97-AF65-F5344CB8AC3E}">
        <p14:creationId xmlns:p14="http://schemas.microsoft.com/office/powerpoint/2010/main" val="3737568400"/>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10"/>
          </p:nvPr>
        </p:nvSpPr>
        <p:spPr/>
        <p:txBody>
          <a:bodyPr/>
          <a:lstStyle/>
          <a:p>
            <a:fld id="{4A5C514A-B6EE-4628-87B8-3755CB0013A9}" type="slidenum">
              <a:rPr kumimoji="1" lang="ja-JP" altLang="en-US" smtClean="0"/>
              <a:pPr/>
              <a:t>81</a:t>
            </a:fld>
            <a:endParaRPr kumimoji="1" lang="ja-JP" altLang="en-US"/>
          </a:p>
        </p:txBody>
      </p:sp>
    </p:spTree>
    <p:extLst>
      <p:ext uri="{BB962C8B-B14F-4D97-AF65-F5344CB8AC3E}">
        <p14:creationId xmlns:p14="http://schemas.microsoft.com/office/powerpoint/2010/main" val="2698125425"/>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10"/>
          </p:nvPr>
        </p:nvSpPr>
        <p:spPr/>
        <p:txBody>
          <a:bodyPr/>
          <a:lstStyle/>
          <a:p>
            <a:fld id="{4A5C514A-B6EE-4628-87B8-3755CB0013A9}" type="slidenum">
              <a:rPr kumimoji="1" lang="ja-JP" altLang="en-US" smtClean="0"/>
              <a:pPr/>
              <a:t>89</a:t>
            </a:fld>
            <a:endParaRPr kumimoji="1" lang="ja-JP" altLang="en-US"/>
          </a:p>
        </p:txBody>
      </p:sp>
    </p:spTree>
    <p:extLst>
      <p:ext uri="{BB962C8B-B14F-4D97-AF65-F5344CB8AC3E}">
        <p14:creationId xmlns:p14="http://schemas.microsoft.com/office/powerpoint/2010/main" val="1731099509"/>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 1"/>
          <p:cNvSpPr>
            <a:spLocks noGrp="1" noRot="1" noChangeAspect="1"/>
          </p:cNvSpPr>
          <p:nvPr>
            <p:ph type="sldImg"/>
          </p:nvPr>
        </p:nvSpPr>
        <p:spPr/>
      </p:sp>
      <p:sp>
        <p:nvSpPr>
          <p:cNvPr id="3" name="ノート プレースホルダ 2"/>
          <p:cNvSpPr>
            <a:spLocks noGrp="1"/>
          </p:cNvSpPr>
          <p:nvPr>
            <p:ph type="body" idx="1"/>
          </p:nvPr>
        </p:nvSpPr>
        <p:spPr/>
        <p:txBody>
          <a:bodyPr>
            <a:normAutofit/>
          </a:bodyPr>
          <a:lstStyle/>
          <a:p>
            <a:endParaRPr kumimoji="1" lang="ja-JP" altLang="en-US" dirty="0"/>
          </a:p>
        </p:txBody>
      </p:sp>
      <p:sp>
        <p:nvSpPr>
          <p:cNvPr id="4" name="スライド番号プレースホルダ 3"/>
          <p:cNvSpPr>
            <a:spLocks noGrp="1"/>
          </p:cNvSpPr>
          <p:nvPr>
            <p:ph type="sldNum" sz="quarter" idx="10"/>
          </p:nvPr>
        </p:nvSpPr>
        <p:spPr/>
        <p:txBody>
          <a:bodyPr/>
          <a:lstStyle/>
          <a:p>
            <a:fld id="{2DCA8269-EC43-4D06-9AB6-2A9B58B7A91B}" type="slidenum">
              <a:rPr kumimoji="1" lang="ja-JP" altLang="en-US" smtClean="0"/>
              <a:pPr/>
              <a:t>93</a:t>
            </a:fld>
            <a:endParaRPr kumimoji="1" lang="ja-JP" altLang="en-US"/>
          </a:p>
        </p:txBody>
      </p:sp>
    </p:spTree>
    <p:extLst>
      <p:ext uri="{BB962C8B-B14F-4D97-AF65-F5344CB8AC3E}">
        <p14:creationId xmlns:p14="http://schemas.microsoft.com/office/powerpoint/2010/main" val="3294145435"/>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 1"/>
          <p:cNvSpPr>
            <a:spLocks noGrp="1" noRot="1" noChangeAspect="1"/>
          </p:cNvSpPr>
          <p:nvPr>
            <p:ph type="sldImg"/>
          </p:nvPr>
        </p:nvSpPr>
        <p:spPr/>
      </p:sp>
      <p:sp>
        <p:nvSpPr>
          <p:cNvPr id="3" name="ノート プレースホルダ 2"/>
          <p:cNvSpPr>
            <a:spLocks noGrp="1"/>
          </p:cNvSpPr>
          <p:nvPr>
            <p:ph type="body" idx="1"/>
          </p:nvPr>
        </p:nvSpPr>
        <p:spPr/>
        <p:txBody>
          <a:bodyPr>
            <a:normAutofit/>
          </a:bodyPr>
          <a:lstStyle/>
          <a:p>
            <a:endParaRPr kumimoji="1" lang="ja-JP" altLang="en-US" dirty="0"/>
          </a:p>
        </p:txBody>
      </p:sp>
      <p:sp>
        <p:nvSpPr>
          <p:cNvPr id="4" name="スライド番号プレースホルダ 3"/>
          <p:cNvSpPr>
            <a:spLocks noGrp="1"/>
          </p:cNvSpPr>
          <p:nvPr>
            <p:ph type="sldNum" sz="quarter" idx="10"/>
          </p:nvPr>
        </p:nvSpPr>
        <p:spPr/>
        <p:txBody>
          <a:bodyPr/>
          <a:lstStyle/>
          <a:p>
            <a:fld id="{2DCA8269-EC43-4D06-9AB6-2A9B58B7A91B}" type="slidenum">
              <a:rPr kumimoji="1" lang="ja-JP" altLang="en-US" smtClean="0"/>
              <a:pPr/>
              <a:t>94</a:t>
            </a:fld>
            <a:endParaRPr kumimoji="1" lang="ja-JP" altLang="en-US"/>
          </a:p>
        </p:txBody>
      </p:sp>
    </p:spTree>
    <p:extLst>
      <p:ext uri="{BB962C8B-B14F-4D97-AF65-F5344CB8AC3E}">
        <p14:creationId xmlns:p14="http://schemas.microsoft.com/office/powerpoint/2010/main" val="1328708795"/>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 1"/>
          <p:cNvSpPr>
            <a:spLocks noGrp="1" noRot="1" noChangeAspect="1"/>
          </p:cNvSpPr>
          <p:nvPr>
            <p:ph type="sldImg"/>
          </p:nvPr>
        </p:nvSpPr>
        <p:spPr/>
      </p:sp>
      <p:sp>
        <p:nvSpPr>
          <p:cNvPr id="3" name="ノート プレースホルダ 2"/>
          <p:cNvSpPr>
            <a:spLocks noGrp="1"/>
          </p:cNvSpPr>
          <p:nvPr>
            <p:ph type="body" idx="1"/>
          </p:nvPr>
        </p:nvSpPr>
        <p:spPr/>
        <p:txBody>
          <a:bodyPr>
            <a:normAutofit/>
          </a:bodyPr>
          <a:lstStyle/>
          <a:p>
            <a:r>
              <a:rPr kumimoji="1" lang="ja-JP" altLang="en-US" dirty="0"/>
              <a:t>市長レク資料（運営改革）</a:t>
            </a:r>
          </a:p>
        </p:txBody>
      </p:sp>
      <p:sp>
        <p:nvSpPr>
          <p:cNvPr id="4" name="スライド番号プレースホルダ 3"/>
          <p:cNvSpPr>
            <a:spLocks noGrp="1"/>
          </p:cNvSpPr>
          <p:nvPr>
            <p:ph type="sldNum" sz="quarter" idx="10"/>
          </p:nvPr>
        </p:nvSpPr>
        <p:spPr/>
        <p:txBody>
          <a:bodyPr/>
          <a:lstStyle/>
          <a:p>
            <a:fld id="{2DCA8269-EC43-4D06-9AB6-2A9B58B7A91B}" type="slidenum">
              <a:rPr kumimoji="1" lang="ja-JP" altLang="en-US" smtClean="0"/>
              <a:pPr/>
              <a:t>96</a:t>
            </a:fld>
            <a:endParaRPr kumimoji="1" lang="ja-JP" altLang="en-US"/>
          </a:p>
        </p:txBody>
      </p:sp>
    </p:spTree>
    <p:extLst>
      <p:ext uri="{BB962C8B-B14F-4D97-AF65-F5344CB8AC3E}">
        <p14:creationId xmlns:p14="http://schemas.microsoft.com/office/powerpoint/2010/main" val="3222638508"/>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 1"/>
          <p:cNvSpPr>
            <a:spLocks noGrp="1" noRot="1" noChangeAspect="1"/>
          </p:cNvSpPr>
          <p:nvPr>
            <p:ph type="sldImg"/>
          </p:nvPr>
        </p:nvSpPr>
        <p:spPr/>
      </p:sp>
      <p:sp>
        <p:nvSpPr>
          <p:cNvPr id="3" name="ノート プレースホルダ 2"/>
          <p:cNvSpPr>
            <a:spLocks noGrp="1"/>
          </p:cNvSpPr>
          <p:nvPr>
            <p:ph type="body" idx="1"/>
          </p:nvPr>
        </p:nvSpPr>
        <p:spPr/>
        <p:txBody>
          <a:bodyPr>
            <a:normAutofit/>
          </a:bodyPr>
          <a:lstStyle/>
          <a:p>
            <a:r>
              <a:rPr kumimoji="1" lang="ja-JP" altLang="en-US" dirty="0"/>
              <a:t>市長レク資料（運営改革）</a:t>
            </a:r>
          </a:p>
        </p:txBody>
      </p:sp>
      <p:sp>
        <p:nvSpPr>
          <p:cNvPr id="4" name="スライド番号プレースホルダ 3"/>
          <p:cNvSpPr>
            <a:spLocks noGrp="1"/>
          </p:cNvSpPr>
          <p:nvPr>
            <p:ph type="sldNum" sz="quarter" idx="10"/>
          </p:nvPr>
        </p:nvSpPr>
        <p:spPr/>
        <p:txBody>
          <a:bodyPr/>
          <a:lstStyle/>
          <a:p>
            <a:fld id="{2DCA8269-EC43-4D06-9AB6-2A9B58B7A91B}" type="slidenum">
              <a:rPr kumimoji="1" lang="ja-JP" altLang="en-US" smtClean="0"/>
              <a:pPr/>
              <a:t>97</a:t>
            </a:fld>
            <a:endParaRPr kumimoji="1" lang="ja-JP" altLang="en-US"/>
          </a:p>
        </p:txBody>
      </p:sp>
    </p:spTree>
    <p:extLst>
      <p:ext uri="{BB962C8B-B14F-4D97-AF65-F5344CB8AC3E}">
        <p14:creationId xmlns:p14="http://schemas.microsoft.com/office/powerpoint/2010/main" val="2813224783"/>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fld id="{4A5C514A-B6EE-4628-87B8-3755CB0013A9}" type="slidenum">
              <a:rPr kumimoji="1" lang="ja-JP" altLang="en-US" smtClean="0"/>
              <a:pPr/>
              <a:t>2</a:t>
            </a:fld>
            <a:endParaRPr kumimoji="1" lang="ja-JP" altLang="en-US" dirty="0"/>
          </a:p>
        </p:txBody>
      </p:sp>
    </p:spTree>
    <p:extLst>
      <p:ext uri="{BB962C8B-B14F-4D97-AF65-F5344CB8AC3E}">
        <p14:creationId xmlns:p14="http://schemas.microsoft.com/office/powerpoint/2010/main" val="602195828"/>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10"/>
          </p:nvPr>
        </p:nvSpPr>
        <p:spPr/>
        <p:txBody>
          <a:bodyPr/>
          <a:lstStyle/>
          <a:p>
            <a:fld id="{4A5C514A-B6EE-4628-87B8-3755CB0013A9}" type="slidenum">
              <a:rPr kumimoji="1" lang="ja-JP" altLang="en-US" smtClean="0"/>
              <a:pPr/>
              <a:t>98</a:t>
            </a:fld>
            <a:endParaRPr kumimoji="1" lang="ja-JP" altLang="en-US"/>
          </a:p>
        </p:txBody>
      </p:sp>
    </p:spTree>
    <p:extLst>
      <p:ext uri="{BB962C8B-B14F-4D97-AF65-F5344CB8AC3E}">
        <p14:creationId xmlns:p14="http://schemas.microsoft.com/office/powerpoint/2010/main" val="2247717543"/>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 1"/>
          <p:cNvSpPr>
            <a:spLocks noGrp="1" noRot="1" noChangeAspect="1"/>
          </p:cNvSpPr>
          <p:nvPr>
            <p:ph type="sldImg"/>
          </p:nvPr>
        </p:nvSpPr>
        <p:spPr/>
      </p:sp>
      <p:sp>
        <p:nvSpPr>
          <p:cNvPr id="3" name="ノート プレースホルダ 2"/>
          <p:cNvSpPr>
            <a:spLocks noGrp="1"/>
          </p:cNvSpPr>
          <p:nvPr>
            <p:ph type="body" idx="1"/>
          </p:nvPr>
        </p:nvSpPr>
        <p:spPr/>
        <p:txBody>
          <a:bodyPr>
            <a:normAutofit/>
          </a:bodyPr>
          <a:lstStyle/>
          <a:p>
            <a:r>
              <a:rPr kumimoji="1" lang="ja-JP" altLang="en-US" dirty="0"/>
              <a:t>市長レク資料（運営改革）</a:t>
            </a:r>
          </a:p>
        </p:txBody>
      </p:sp>
      <p:sp>
        <p:nvSpPr>
          <p:cNvPr id="4" name="スライド番号プレースホルダ 3"/>
          <p:cNvSpPr>
            <a:spLocks noGrp="1"/>
          </p:cNvSpPr>
          <p:nvPr>
            <p:ph type="sldNum" sz="quarter" idx="10"/>
          </p:nvPr>
        </p:nvSpPr>
        <p:spPr/>
        <p:txBody>
          <a:bodyPr/>
          <a:lstStyle/>
          <a:p>
            <a:fld id="{2DCA8269-EC43-4D06-9AB6-2A9B58B7A91B}" type="slidenum">
              <a:rPr kumimoji="1" lang="ja-JP" altLang="en-US" smtClean="0"/>
              <a:pPr/>
              <a:t>99</a:t>
            </a:fld>
            <a:endParaRPr kumimoji="1" lang="ja-JP" altLang="en-US"/>
          </a:p>
        </p:txBody>
      </p:sp>
    </p:spTree>
    <p:extLst>
      <p:ext uri="{BB962C8B-B14F-4D97-AF65-F5344CB8AC3E}">
        <p14:creationId xmlns:p14="http://schemas.microsoft.com/office/powerpoint/2010/main" val="2521962193"/>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10"/>
          </p:nvPr>
        </p:nvSpPr>
        <p:spPr/>
        <p:txBody>
          <a:bodyPr/>
          <a:lstStyle/>
          <a:p>
            <a:fld id="{4A5C514A-B6EE-4628-87B8-3755CB0013A9}" type="slidenum">
              <a:rPr kumimoji="1" lang="ja-JP" altLang="en-US" smtClean="0"/>
              <a:pPr/>
              <a:t>100</a:t>
            </a:fld>
            <a:endParaRPr kumimoji="1" lang="ja-JP" altLang="en-US"/>
          </a:p>
        </p:txBody>
      </p:sp>
    </p:spTree>
    <p:extLst>
      <p:ext uri="{BB962C8B-B14F-4D97-AF65-F5344CB8AC3E}">
        <p14:creationId xmlns:p14="http://schemas.microsoft.com/office/powerpoint/2010/main" val="993538351"/>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698" name="スライド イメージ プレースホルダ 1"/>
          <p:cNvSpPr>
            <a:spLocks noGrp="1" noRot="1" noChangeAspect="1" noTextEdit="1"/>
          </p:cNvSpPr>
          <p:nvPr>
            <p:ph type="sldImg"/>
          </p:nvPr>
        </p:nvSpPr>
        <p:spPr>
          <a:ln/>
        </p:spPr>
      </p:sp>
      <p:sp>
        <p:nvSpPr>
          <p:cNvPr id="29699" name="ノート プレースホルダ 2"/>
          <p:cNvSpPr>
            <a:spLocks noGrp="1"/>
          </p:cNvSpPr>
          <p:nvPr>
            <p:ph type="body" idx="1"/>
          </p:nvPr>
        </p:nvSpPr>
        <p:spPr>
          <a:noFill/>
          <a:ln/>
        </p:spPr>
        <p:txBody>
          <a:bodyPr/>
          <a:lstStyle/>
          <a:p>
            <a:pPr eaLnBrk="1" hangingPunct="1">
              <a:spcBef>
                <a:spcPct val="0"/>
              </a:spcBef>
            </a:pPr>
            <a:r>
              <a:rPr lang="ja-JP" altLang="en-US" dirty="0"/>
              <a:t>府市統合本部Ｐ３</a:t>
            </a:r>
          </a:p>
        </p:txBody>
      </p:sp>
      <p:sp>
        <p:nvSpPr>
          <p:cNvPr id="29700" name="スライド番号プレースホルダ 3"/>
          <p:cNvSpPr>
            <a:spLocks noGrp="1"/>
          </p:cNvSpPr>
          <p:nvPr>
            <p:ph type="sldNum" sz="quarter" idx="5"/>
          </p:nvPr>
        </p:nvSpPr>
        <p:spPr>
          <a:noFill/>
        </p:spPr>
        <p:txBody>
          <a:bodyPr/>
          <a:lstStyle/>
          <a:p>
            <a:fld id="{6032E1B8-BF9A-4F85-A740-2BDA86AA5988}" type="slidenum">
              <a:rPr lang="ja-JP" altLang="en-US" smtClean="0"/>
              <a:pPr/>
              <a:t>101</a:t>
            </a:fld>
            <a:endParaRPr lang="ja-JP" altLang="en-US"/>
          </a:p>
        </p:txBody>
      </p:sp>
    </p:spTree>
    <p:extLst>
      <p:ext uri="{BB962C8B-B14F-4D97-AF65-F5344CB8AC3E}">
        <p14:creationId xmlns:p14="http://schemas.microsoft.com/office/powerpoint/2010/main" val="2306485408"/>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fld id="{4A5C514A-B6EE-4628-87B8-3755CB0013A9}" type="slidenum">
              <a:rPr kumimoji="1" lang="ja-JP" altLang="en-US" smtClean="0"/>
              <a:pPr/>
              <a:t>104</a:t>
            </a:fld>
            <a:endParaRPr kumimoji="1" lang="ja-JP" altLang="en-US"/>
          </a:p>
        </p:txBody>
      </p:sp>
    </p:spTree>
    <p:extLst>
      <p:ext uri="{BB962C8B-B14F-4D97-AF65-F5344CB8AC3E}">
        <p14:creationId xmlns:p14="http://schemas.microsoft.com/office/powerpoint/2010/main" val="3786080092"/>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fld id="{4A5C514A-B6EE-4628-87B8-3755CB0013A9}" type="slidenum">
              <a:rPr kumimoji="1" lang="ja-JP" altLang="en-US" smtClean="0"/>
              <a:pPr/>
              <a:t>105</a:t>
            </a:fld>
            <a:endParaRPr kumimoji="1" lang="ja-JP" altLang="en-US"/>
          </a:p>
        </p:txBody>
      </p:sp>
    </p:spTree>
    <p:extLst>
      <p:ext uri="{BB962C8B-B14F-4D97-AF65-F5344CB8AC3E}">
        <p14:creationId xmlns:p14="http://schemas.microsoft.com/office/powerpoint/2010/main" val="3053561021"/>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10"/>
          </p:nvPr>
        </p:nvSpPr>
        <p:spPr/>
        <p:txBody>
          <a:bodyPr/>
          <a:lstStyle/>
          <a:p>
            <a:fld id="{4A5C514A-B6EE-4628-87B8-3755CB0013A9}" type="slidenum">
              <a:rPr kumimoji="1" lang="ja-JP" altLang="en-US" smtClean="0"/>
              <a:pPr/>
              <a:t>106</a:t>
            </a:fld>
            <a:endParaRPr kumimoji="1" lang="ja-JP" altLang="en-US"/>
          </a:p>
        </p:txBody>
      </p:sp>
    </p:spTree>
    <p:extLst>
      <p:ext uri="{BB962C8B-B14F-4D97-AF65-F5344CB8AC3E}">
        <p14:creationId xmlns:p14="http://schemas.microsoft.com/office/powerpoint/2010/main" val="1854768613"/>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10"/>
          </p:nvPr>
        </p:nvSpPr>
        <p:spPr/>
        <p:txBody>
          <a:bodyPr/>
          <a:lstStyle/>
          <a:p>
            <a:fld id="{4A5C514A-B6EE-4628-87B8-3755CB0013A9}" type="slidenum">
              <a:rPr kumimoji="1" lang="ja-JP" altLang="en-US" smtClean="0"/>
              <a:pPr/>
              <a:t>107</a:t>
            </a:fld>
            <a:endParaRPr kumimoji="1" lang="ja-JP" altLang="en-US"/>
          </a:p>
        </p:txBody>
      </p:sp>
    </p:spTree>
    <p:extLst>
      <p:ext uri="{BB962C8B-B14F-4D97-AF65-F5344CB8AC3E}">
        <p14:creationId xmlns:p14="http://schemas.microsoft.com/office/powerpoint/2010/main" val="2412829355"/>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10"/>
          </p:nvPr>
        </p:nvSpPr>
        <p:spPr/>
        <p:txBody>
          <a:bodyPr/>
          <a:lstStyle/>
          <a:p>
            <a:fld id="{4A5C514A-B6EE-4628-87B8-3755CB0013A9}" type="slidenum">
              <a:rPr lang="ja-JP" altLang="en-US" smtClean="0">
                <a:solidFill>
                  <a:prstClr val="black"/>
                </a:solidFill>
              </a:rPr>
              <a:pPr/>
              <a:t>108</a:t>
            </a:fld>
            <a:endParaRPr lang="ja-JP" altLang="en-US">
              <a:solidFill>
                <a:prstClr val="black"/>
              </a:solidFill>
            </a:endParaRPr>
          </a:p>
        </p:txBody>
      </p:sp>
    </p:spTree>
    <p:extLst>
      <p:ext uri="{BB962C8B-B14F-4D97-AF65-F5344CB8AC3E}">
        <p14:creationId xmlns:p14="http://schemas.microsoft.com/office/powerpoint/2010/main" val="2139250374"/>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10"/>
          </p:nvPr>
        </p:nvSpPr>
        <p:spPr/>
        <p:txBody>
          <a:bodyPr/>
          <a:lstStyle/>
          <a:p>
            <a:fld id="{4A5C514A-B6EE-4628-87B8-3755CB0013A9}" type="slidenum">
              <a:rPr kumimoji="1" lang="ja-JP" altLang="en-US" smtClean="0"/>
              <a:pPr/>
              <a:t>109</a:t>
            </a:fld>
            <a:endParaRPr kumimoji="1" lang="ja-JP" altLang="en-US"/>
          </a:p>
        </p:txBody>
      </p:sp>
    </p:spTree>
    <p:extLst>
      <p:ext uri="{BB962C8B-B14F-4D97-AF65-F5344CB8AC3E}">
        <p14:creationId xmlns:p14="http://schemas.microsoft.com/office/powerpoint/2010/main" val="2719989855"/>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a:defRPr/>
            </a:pPr>
            <a:fld id="{E77B2A58-34A9-4D75-91FD-222CAA55EB6E}" type="slidenum">
              <a:rPr lang="en-US" altLang="ja-JP" smtClean="0"/>
              <a:pPr>
                <a:defRPr/>
              </a:pPr>
              <a:t>19</a:t>
            </a:fld>
            <a:endParaRPr lang="en-US" altLang="ja-JP" dirty="0"/>
          </a:p>
        </p:txBody>
      </p:sp>
    </p:spTree>
    <p:extLst>
      <p:ext uri="{BB962C8B-B14F-4D97-AF65-F5344CB8AC3E}">
        <p14:creationId xmlns:p14="http://schemas.microsoft.com/office/powerpoint/2010/main" val="1801042843"/>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10"/>
          </p:nvPr>
        </p:nvSpPr>
        <p:spPr/>
        <p:txBody>
          <a:bodyPr/>
          <a:lstStyle/>
          <a:p>
            <a:fld id="{4A5C514A-B6EE-4628-87B8-3755CB0013A9}" type="slidenum">
              <a:rPr kumimoji="1" lang="ja-JP" altLang="en-US" smtClean="0"/>
              <a:pPr/>
              <a:t>110</a:t>
            </a:fld>
            <a:endParaRPr kumimoji="1" lang="ja-JP" altLang="en-US"/>
          </a:p>
        </p:txBody>
      </p:sp>
    </p:spTree>
    <p:extLst>
      <p:ext uri="{BB962C8B-B14F-4D97-AF65-F5344CB8AC3E}">
        <p14:creationId xmlns:p14="http://schemas.microsoft.com/office/powerpoint/2010/main" val="3473792855"/>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10"/>
          </p:nvPr>
        </p:nvSpPr>
        <p:spPr/>
        <p:txBody>
          <a:bodyPr/>
          <a:lstStyle/>
          <a:p>
            <a:fld id="{4A5C514A-B6EE-4628-87B8-3755CB0013A9}" type="slidenum">
              <a:rPr kumimoji="1" lang="ja-JP" altLang="en-US" smtClean="0"/>
              <a:pPr/>
              <a:t>111</a:t>
            </a:fld>
            <a:endParaRPr kumimoji="1" lang="ja-JP" altLang="en-US"/>
          </a:p>
        </p:txBody>
      </p:sp>
    </p:spTree>
    <p:extLst>
      <p:ext uri="{BB962C8B-B14F-4D97-AF65-F5344CB8AC3E}">
        <p14:creationId xmlns:p14="http://schemas.microsoft.com/office/powerpoint/2010/main" val="3199075557"/>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10"/>
          </p:nvPr>
        </p:nvSpPr>
        <p:spPr/>
        <p:txBody>
          <a:bodyPr/>
          <a:lstStyle/>
          <a:p>
            <a:fld id="{4A5C514A-B6EE-4628-87B8-3755CB0013A9}" type="slidenum">
              <a:rPr kumimoji="1" lang="ja-JP" altLang="en-US" smtClean="0"/>
              <a:pPr/>
              <a:t>121</a:t>
            </a:fld>
            <a:endParaRPr kumimoji="1" lang="ja-JP" altLang="en-US"/>
          </a:p>
        </p:txBody>
      </p:sp>
    </p:spTree>
    <p:extLst>
      <p:ext uri="{BB962C8B-B14F-4D97-AF65-F5344CB8AC3E}">
        <p14:creationId xmlns:p14="http://schemas.microsoft.com/office/powerpoint/2010/main" val="1786075249"/>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10"/>
          </p:nvPr>
        </p:nvSpPr>
        <p:spPr/>
        <p:txBody>
          <a:bodyPr/>
          <a:lstStyle/>
          <a:p>
            <a:fld id="{4A5C514A-B6EE-4628-87B8-3755CB0013A9}" type="slidenum">
              <a:rPr kumimoji="1" lang="ja-JP" altLang="en-US" smtClean="0"/>
              <a:pPr/>
              <a:t>123</a:t>
            </a:fld>
            <a:endParaRPr kumimoji="1" lang="ja-JP" altLang="en-US"/>
          </a:p>
        </p:txBody>
      </p:sp>
    </p:spTree>
    <p:extLst>
      <p:ext uri="{BB962C8B-B14F-4D97-AF65-F5344CB8AC3E}">
        <p14:creationId xmlns:p14="http://schemas.microsoft.com/office/powerpoint/2010/main" val="512752217"/>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10"/>
          </p:nvPr>
        </p:nvSpPr>
        <p:spPr/>
        <p:txBody>
          <a:bodyPr/>
          <a:lstStyle/>
          <a:p>
            <a:fld id="{4A5C514A-B6EE-4628-87B8-3755CB0013A9}" type="slidenum">
              <a:rPr kumimoji="1" lang="ja-JP" altLang="en-US" smtClean="0"/>
              <a:pPr/>
              <a:t>124</a:t>
            </a:fld>
            <a:endParaRPr kumimoji="1" lang="ja-JP" altLang="en-US"/>
          </a:p>
        </p:txBody>
      </p:sp>
    </p:spTree>
    <p:extLst>
      <p:ext uri="{BB962C8B-B14F-4D97-AF65-F5344CB8AC3E}">
        <p14:creationId xmlns:p14="http://schemas.microsoft.com/office/powerpoint/2010/main" val="3539177151"/>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10"/>
          </p:nvPr>
        </p:nvSpPr>
        <p:spPr/>
        <p:txBody>
          <a:bodyPr/>
          <a:lstStyle/>
          <a:p>
            <a:fld id="{4A5C514A-B6EE-4628-87B8-3755CB0013A9}" type="slidenum">
              <a:rPr kumimoji="1" lang="ja-JP" altLang="en-US" smtClean="0"/>
              <a:pPr/>
              <a:t>125</a:t>
            </a:fld>
            <a:endParaRPr kumimoji="1" lang="ja-JP" altLang="en-US"/>
          </a:p>
        </p:txBody>
      </p:sp>
    </p:spTree>
    <p:extLst>
      <p:ext uri="{BB962C8B-B14F-4D97-AF65-F5344CB8AC3E}">
        <p14:creationId xmlns:p14="http://schemas.microsoft.com/office/powerpoint/2010/main" val="2233332981"/>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10"/>
          </p:nvPr>
        </p:nvSpPr>
        <p:spPr/>
        <p:txBody>
          <a:bodyPr/>
          <a:lstStyle/>
          <a:p>
            <a:fld id="{4A5C514A-B6EE-4628-87B8-3755CB0013A9}" type="slidenum">
              <a:rPr kumimoji="1" lang="ja-JP" altLang="en-US" smtClean="0"/>
              <a:pPr/>
              <a:t>126</a:t>
            </a:fld>
            <a:endParaRPr kumimoji="1" lang="ja-JP" altLang="en-US"/>
          </a:p>
        </p:txBody>
      </p:sp>
    </p:spTree>
    <p:extLst>
      <p:ext uri="{BB962C8B-B14F-4D97-AF65-F5344CB8AC3E}">
        <p14:creationId xmlns:p14="http://schemas.microsoft.com/office/powerpoint/2010/main" val="2133343377"/>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10"/>
          </p:nvPr>
        </p:nvSpPr>
        <p:spPr/>
        <p:txBody>
          <a:bodyPr/>
          <a:lstStyle/>
          <a:p>
            <a:fld id="{4A5C514A-B6EE-4628-87B8-3755CB0013A9}" type="slidenum">
              <a:rPr kumimoji="1" lang="ja-JP" altLang="en-US" smtClean="0"/>
              <a:pPr/>
              <a:t>132</a:t>
            </a:fld>
            <a:endParaRPr kumimoji="1" lang="ja-JP" altLang="en-US"/>
          </a:p>
        </p:txBody>
      </p:sp>
    </p:spTree>
    <p:extLst>
      <p:ext uri="{BB962C8B-B14F-4D97-AF65-F5344CB8AC3E}">
        <p14:creationId xmlns:p14="http://schemas.microsoft.com/office/powerpoint/2010/main" val="3737448736"/>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10"/>
          </p:nvPr>
        </p:nvSpPr>
        <p:spPr/>
        <p:txBody>
          <a:bodyPr/>
          <a:lstStyle/>
          <a:p>
            <a:fld id="{4A5C514A-B6EE-4628-87B8-3755CB0013A9}" type="slidenum">
              <a:rPr lang="ja-JP" altLang="en-US" smtClean="0">
                <a:solidFill>
                  <a:prstClr val="black"/>
                </a:solidFill>
              </a:rPr>
              <a:pPr/>
              <a:t>133</a:t>
            </a:fld>
            <a:endParaRPr lang="ja-JP" altLang="en-US">
              <a:solidFill>
                <a:prstClr val="black"/>
              </a:solidFill>
            </a:endParaRPr>
          </a:p>
        </p:txBody>
      </p:sp>
    </p:spTree>
    <p:extLst>
      <p:ext uri="{BB962C8B-B14F-4D97-AF65-F5344CB8AC3E}">
        <p14:creationId xmlns:p14="http://schemas.microsoft.com/office/powerpoint/2010/main" val="2473891665"/>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Tree>
    <p:extLst>
      <p:ext uri="{BB962C8B-B14F-4D97-AF65-F5344CB8AC3E}">
        <p14:creationId xmlns:p14="http://schemas.microsoft.com/office/powerpoint/2010/main" val="503912439"/>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10"/>
          </p:nvPr>
        </p:nvSpPr>
        <p:spPr/>
        <p:txBody>
          <a:bodyPr/>
          <a:lstStyle/>
          <a:p>
            <a:fld id="{4A5C514A-B6EE-4628-87B8-3755CB0013A9}" type="slidenum">
              <a:rPr kumimoji="1" lang="ja-JP" altLang="en-US" smtClean="0"/>
              <a:pPr/>
              <a:t>40</a:t>
            </a:fld>
            <a:endParaRPr kumimoji="1" lang="ja-JP" altLang="en-US"/>
          </a:p>
        </p:txBody>
      </p:sp>
    </p:spTree>
    <p:extLst>
      <p:ext uri="{BB962C8B-B14F-4D97-AF65-F5344CB8AC3E}">
        <p14:creationId xmlns:p14="http://schemas.microsoft.com/office/powerpoint/2010/main" val="3881149257"/>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10"/>
          </p:nvPr>
        </p:nvSpPr>
        <p:spPr/>
        <p:txBody>
          <a:bodyPr/>
          <a:lstStyle/>
          <a:p>
            <a:fld id="{4A5C514A-B6EE-4628-87B8-3755CB0013A9}" type="slidenum">
              <a:rPr kumimoji="1" lang="ja-JP" altLang="en-US" smtClean="0"/>
              <a:pPr/>
              <a:t>135</a:t>
            </a:fld>
            <a:endParaRPr kumimoji="1" lang="ja-JP" altLang="en-US"/>
          </a:p>
        </p:txBody>
      </p:sp>
    </p:spTree>
    <p:extLst>
      <p:ext uri="{BB962C8B-B14F-4D97-AF65-F5344CB8AC3E}">
        <p14:creationId xmlns:p14="http://schemas.microsoft.com/office/powerpoint/2010/main" val="2076032657"/>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10"/>
          </p:nvPr>
        </p:nvSpPr>
        <p:spPr/>
        <p:txBody>
          <a:bodyPr/>
          <a:lstStyle/>
          <a:p>
            <a:fld id="{4A5C514A-B6EE-4628-87B8-3755CB0013A9}" type="slidenum">
              <a:rPr kumimoji="1" lang="ja-JP" altLang="en-US" smtClean="0"/>
              <a:pPr/>
              <a:t>136</a:t>
            </a:fld>
            <a:endParaRPr kumimoji="1" lang="ja-JP" altLang="en-US"/>
          </a:p>
        </p:txBody>
      </p:sp>
    </p:spTree>
    <p:extLst>
      <p:ext uri="{BB962C8B-B14F-4D97-AF65-F5344CB8AC3E}">
        <p14:creationId xmlns:p14="http://schemas.microsoft.com/office/powerpoint/2010/main" val="3244603281"/>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10"/>
          </p:nvPr>
        </p:nvSpPr>
        <p:spPr/>
        <p:txBody>
          <a:bodyPr/>
          <a:lstStyle/>
          <a:p>
            <a:fld id="{4A5C514A-B6EE-4628-87B8-3755CB0013A9}" type="slidenum">
              <a:rPr kumimoji="1" lang="ja-JP" altLang="en-US" smtClean="0"/>
              <a:pPr/>
              <a:t>137</a:t>
            </a:fld>
            <a:endParaRPr kumimoji="1" lang="ja-JP" altLang="en-US"/>
          </a:p>
        </p:txBody>
      </p:sp>
    </p:spTree>
    <p:extLst>
      <p:ext uri="{BB962C8B-B14F-4D97-AF65-F5344CB8AC3E}">
        <p14:creationId xmlns:p14="http://schemas.microsoft.com/office/powerpoint/2010/main" val="1764662809"/>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10"/>
          </p:nvPr>
        </p:nvSpPr>
        <p:spPr/>
        <p:txBody>
          <a:bodyPr/>
          <a:lstStyle/>
          <a:p>
            <a:fld id="{4A5C514A-B6EE-4628-87B8-3755CB0013A9}" type="slidenum">
              <a:rPr lang="ja-JP" altLang="en-US" smtClean="0">
                <a:solidFill>
                  <a:prstClr val="black"/>
                </a:solidFill>
              </a:rPr>
              <a:pPr/>
              <a:t>138</a:t>
            </a:fld>
            <a:endParaRPr lang="ja-JP" altLang="en-US">
              <a:solidFill>
                <a:prstClr val="black"/>
              </a:solidFill>
            </a:endParaRPr>
          </a:p>
        </p:txBody>
      </p:sp>
    </p:spTree>
    <p:extLst>
      <p:ext uri="{BB962C8B-B14F-4D97-AF65-F5344CB8AC3E}">
        <p14:creationId xmlns:p14="http://schemas.microsoft.com/office/powerpoint/2010/main" val="2281208200"/>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fld id="{4A5C514A-B6EE-4628-87B8-3755CB0013A9}" type="slidenum">
              <a:rPr kumimoji="1" lang="ja-JP" altLang="en-US" smtClean="0"/>
              <a:pPr/>
              <a:t>139</a:t>
            </a:fld>
            <a:endParaRPr kumimoji="1" lang="ja-JP" altLang="en-US"/>
          </a:p>
        </p:txBody>
      </p:sp>
    </p:spTree>
    <p:extLst>
      <p:ext uri="{BB962C8B-B14F-4D97-AF65-F5344CB8AC3E}">
        <p14:creationId xmlns:p14="http://schemas.microsoft.com/office/powerpoint/2010/main" val="3829559456"/>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10"/>
          </p:nvPr>
        </p:nvSpPr>
        <p:spPr/>
        <p:txBody>
          <a:bodyPr/>
          <a:lstStyle/>
          <a:p>
            <a:fld id="{4A5C514A-B6EE-4628-87B8-3755CB0013A9}" type="slidenum">
              <a:rPr lang="ja-JP" altLang="en-US" smtClean="0">
                <a:solidFill>
                  <a:prstClr val="black"/>
                </a:solidFill>
              </a:rPr>
              <a:pPr/>
              <a:t>140</a:t>
            </a:fld>
            <a:endParaRPr lang="ja-JP" altLang="en-US">
              <a:solidFill>
                <a:prstClr val="black"/>
              </a:solidFill>
            </a:endParaRPr>
          </a:p>
        </p:txBody>
      </p:sp>
    </p:spTree>
    <p:extLst>
      <p:ext uri="{BB962C8B-B14F-4D97-AF65-F5344CB8AC3E}">
        <p14:creationId xmlns:p14="http://schemas.microsoft.com/office/powerpoint/2010/main" val="3394836106"/>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 1"/>
          <p:cNvSpPr>
            <a:spLocks noGrp="1" noRot="1" noChangeAspect="1"/>
          </p:cNvSpPr>
          <p:nvPr>
            <p:ph type="sldImg"/>
          </p:nvPr>
        </p:nvSpPr>
        <p:spPr/>
      </p:sp>
      <p:sp>
        <p:nvSpPr>
          <p:cNvPr id="3" name="ノート プレースホルダ 2"/>
          <p:cNvSpPr>
            <a:spLocks noGrp="1"/>
          </p:cNvSpPr>
          <p:nvPr>
            <p:ph type="body" idx="1"/>
          </p:nvPr>
        </p:nvSpPr>
        <p:spPr/>
        <p:txBody>
          <a:bodyPr>
            <a:normAutofit/>
          </a:bodyPr>
          <a:lstStyle/>
          <a:p>
            <a:endParaRPr kumimoji="1" lang="ja-JP" altLang="en-US"/>
          </a:p>
        </p:txBody>
      </p:sp>
      <p:sp>
        <p:nvSpPr>
          <p:cNvPr id="4" name="スライド番号プレースホルダ 3"/>
          <p:cNvSpPr>
            <a:spLocks noGrp="1"/>
          </p:cNvSpPr>
          <p:nvPr>
            <p:ph type="sldNum" sz="quarter" idx="10"/>
          </p:nvPr>
        </p:nvSpPr>
        <p:spPr/>
        <p:txBody>
          <a:bodyPr/>
          <a:lstStyle/>
          <a:p>
            <a:fld id="{B91D8F53-B7AE-405C-AA3F-341CA4AE98BB}" type="slidenum">
              <a:rPr kumimoji="1" lang="ja-JP" altLang="en-US" smtClean="0"/>
              <a:pPr/>
              <a:t>141</a:t>
            </a:fld>
            <a:endParaRPr kumimoji="1" lang="ja-JP" altLang="en-US"/>
          </a:p>
        </p:txBody>
      </p:sp>
    </p:spTree>
    <p:extLst>
      <p:ext uri="{BB962C8B-B14F-4D97-AF65-F5344CB8AC3E}">
        <p14:creationId xmlns:p14="http://schemas.microsoft.com/office/powerpoint/2010/main" val="120084874"/>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10"/>
          </p:nvPr>
        </p:nvSpPr>
        <p:spPr/>
        <p:txBody>
          <a:bodyPr/>
          <a:lstStyle/>
          <a:p>
            <a:fld id="{4A5C514A-B6EE-4628-87B8-3755CB0013A9}" type="slidenum">
              <a:rPr kumimoji="1" lang="ja-JP" altLang="en-US" smtClean="0"/>
              <a:pPr/>
              <a:t>144</a:t>
            </a:fld>
            <a:endParaRPr kumimoji="1" lang="ja-JP" altLang="en-US"/>
          </a:p>
        </p:txBody>
      </p:sp>
    </p:spTree>
    <p:extLst>
      <p:ext uri="{BB962C8B-B14F-4D97-AF65-F5344CB8AC3E}">
        <p14:creationId xmlns:p14="http://schemas.microsoft.com/office/powerpoint/2010/main" val="320248031"/>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10"/>
          </p:nvPr>
        </p:nvSpPr>
        <p:spPr/>
        <p:txBody>
          <a:bodyPr/>
          <a:lstStyle/>
          <a:p>
            <a:fld id="{4A5C514A-B6EE-4628-87B8-3755CB0013A9}" type="slidenum">
              <a:rPr kumimoji="1" lang="ja-JP" altLang="en-US" smtClean="0"/>
              <a:pPr/>
              <a:t>151</a:t>
            </a:fld>
            <a:endParaRPr kumimoji="1" lang="ja-JP" altLang="en-US"/>
          </a:p>
        </p:txBody>
      </p:sp>
    </p:spTree>
    <p:extLst>
      <p:ext uri="{BB962C8B-B14F-4D97-AF65-F5344CB8AC3E}">
        <p14:creationId xmlns:p14="http://schemas.microsoft.com/office/powerpoint/2010/main" val="3118106410"/>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10"/>
          </p:nvPr>
        </p:nvSpPr>
        <p:spPr/>
        <p:txBody>
          <a:bodyPr/>
          <a:lstStyle/>
          <a:p>
            <a:fld id="{4A5C514A-B6EE-4628-87B8-3755CB0013A9}" type="slidenum">
              <a:rPr lang="ja-JP" altLang="en-US" smtClean="0">
                <a:solidFill>
                  <a:prstClr val="black"/>
                </a:solidFill>
              </a:rPr>
              <a:pPr/>
              <a:t>160</a:t>
            </a:fld>
            <a:endParaRPr lang="ja-JP" altLang="en-US">
              <a:solidFill>
                <a:prstClr val="black"/>
              </a:solidFill>
            </a:endParaRPr>
          </a:p>
        </p:txBody>
      </p:sp>
    </p:spTree>
    <p:extLst>
      <p:ext uri="{BB962C8B-B14F-4D97-AF65-F5344CB8AC3E}">
        <p14:creationId xmlns:p14="http://schemas.microsoft.com/office/powerpoint/2010/main" val="2783923169"/>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 1"/>
          <p:cNvSpPr>
            <a:spLocks noGrp="1" noRot="1" noChangeAspect="1"/>
          </p:cNvSpPr>
          <p:nvPr>
            <p:ph type="sldImg"/>
          </p:nvPr>
        </p:nvSpPr>
        <p:spPr/>
      </p:sp>
      <p:sp>
        <p:nvSpPr>
          <p:cNvPr id="3" name="ノート プレースホルダ 2"/>
          <p:cNvSpPr>
            <a:spLocks noGrp="1"/>
          </p:cNvSpPr>
          <p:nvPr>
            <p:ph type="body" idx="1"/>
          </p:nvPr>
        </p:nvSpPr>
        <p:spPr/>
        <p:txBody>
          <a:bodyPr>
            <a:normAutofit/>
          </a:bodyPr>
          <a:lstStyle/>
          <a:p>
            <a:endParaRPr kumimoji="1" lang="ja-JP" altLang="en-US" dirty="0"/>
          </a:p>
        </p:txBody>
      </p:sp>
      <p:sp>
        <p:nvSpPr>
          <p:cNvPr id="4" name="スライド番号プレースホルダ 3"/>
          <p:cNvSpPr>
            <a:spLocks noGrp="1"/>
          </p:cNvSpPr>
          <p:nvPr>
            <p:ph type="sldNum" sz="quarter" idx="10"/>
          </p:nvPr>
        </p:nvSpPr>
        <p:spPr/>
        <p:txBody>
          <a:bodyPr/>
          <a:lstStyle/>
          <a:p>
            <a:fld id="{3693FFF0-27AC-47ED-8B7E-3DCD9BEBACB0}" type="slidenum">
              <a:rPr kumimoji="1" lang="ja-JP" altLang="en-US" smtClean="0"/>
              <a:pPr/>
              <a:t>44</a:t>
            </a:fld>
            <a:endParaRPr kumimoji="1" lang="ja-JP" altLang="en-US"/>
          </a:p>
        </p:txBody>
      </p:sp>
    </p:spTree>
    <p:extLst>
      <p:ext uri="{BB962C8B-B14F-4D97-AF65-F5344CB8AC3E}">
        <p14:creationId xmlns:p14="http://schemas.microsoft.com/office/powerpoint/2010/main" val="2576567584"/>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 1"/>
          <p:cNvSpPr>
            <a:spLocks noGrp="1" noRot="1" noChangeAspect="1"/>
          </p:cNvSpPr>
          <p:nvPr>
            <p:ph type="sldImg"/>
          </p:nvPr>
        </p:nvSpPr>
        <p:spPr/>
      </p:sp>
      <p:sp>
        <p:nvSpPr>
          <p:cNvPr id="3" name="ノート プレースホルダ 2"/>
          <p:cNvSpPr>
            <a:spLocks noGrp="1"/>
          </p:cNvSpPr>
          <p:nvPr>
            <p:ph type="body" idx="1"/>
          </p:nvPr>
        </p:nvSpPr>
        <p:spPr/>
        <p:txBody>
          <a:bodyPr>
            <a:normAutofit/>
          </a:bodyPr>
          <a:lstStyle/>
          <a:p>
            <a:endParaRPr kumimoji="1" lang="ja-JP" altLang="en-US" dirty="0"/>
          </a:p>
        </p:txBody>
      </p:sp>
      <p:sp>
        <p:nvSpPr>
          <p:cNvPr id="4" name="スライド番号プレースホルダ 3"/>
          <p:cNvSpPr>
            <a:spLocks noGrp="1"/>
          </p:cNvSpPr>
          <p:nvPr>
            <p:ph type="sldNum" sz="quarter" idx="10"/>
          </p:nvPr>
        </p:nvSpPr>
        <p:spPr/>
        <p:txBody>
          <a:bodyPr/>
          <a:lstStyle/>
          <a:p>
            <a:fld id="{184A2563-D352-43D6-99D2-62CD02BE4922}" type="slidenum">
              <a:rPr kumimoji="1" lang="ja-JP" altLang="en-US" smtClean="0"/>
              <a:pPr/>
              <a:t>175</a:t>
            </a:fld>
            <a:endParaRPr kumimoji="1" lang="ja-JP" altLang="en-US"/>
          </a:p>
        </p:txBody>
      </p:sp>
    </p:spTree>
    <p:extLst>
      <p:ext uri="{BB962C8B-B14F-4D97-AF65-F5344CB8AC3E}">
        <p14:creationId xmlns:p14="http://schemas.microsoft.com/office/powerpoint/2010/main" val="2877956015"/>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 1"/>
          <p:cNvSpPr>
            <a:spLocks noGrp="1" noRot="1" noChangeAspect="1"/>
          </p:cNvSpPr>
          <p:nvPr>
            <p:ph type="sldImg"/>
          </p:nvPr>
        </p:nvSpPr>
        <p:spPr/>
      </p:sp>
      <p:sp>
        <p:nvSpPr>
          <p:cNvPr id="3" name="ノート プレースホルダ 2"/>
          <p:cNvSpPr>
            <a:spLocks noGrp="1"/>
          </p:cNvSpPr>
          <p:nvPr>
            <p:ph type="body" idx="1"/>
          </p:nvPr>
        </p:nvSpPr>
        <p:spPr/>
        <p:txBody>
          <a:bodyPr>
            <a:normAutofit/>
          </a:bodyPr>
          <a:lstStyle/>
          <a:p>
            <a:endParaRPr kumimoji="1" lang="ja-JP" altLang="en-US" dirty="0"/>
          </a:p>
        </p:txBody>
      </p:sp>
      <p:sp>
        <p:nvSpPr>
          <p:cNvPr id="4" name="スライド番号プレースホルダ 3"/>
          <p:cNvSpPr>
            <a:spLocks noGrp="1"/>
          </p:cNvSpPr>
          <p:nvPr>
            <p:ph type="sldNum" sz="quarter" idx="10"/>
          </p:nvPr>
        </p:nvSpPr>
        <p:spPr/>
        <p:txBody>
          <a:bodyPr/>
          <a:lstStyle/>
          <a:p>
            <a:fld id="{184A2563-D352-43D6-99D2-62CD02BE4922}" type="slidenum">
              <a:rPr kumimoji="1" lang="ja-JP" altLang="en-US" smtClean="0"/>
              <a:pPr/>
              <a:t>176</a:t>
            </a:fld>
            <a:endParaRPr kumimoji="1" lang="ja-JP" altLang="en-US"/>
          </a:p>
        </p:txBody>
      </p:sp>
    </p:spTree>
    <p:extLst>
      <p:ext uri="{BB962C8B-B14F-4D97-AF65-F5344CB8AC3E}">
        <p14:creationId xmlns:p14="http://schemas.microsoft.com/office/powerpoint/2010/main" val="4270790244"/>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 1"/>
          <p:cNvSpPr>
            <a:spLocks noGrp="1" noRot="1" noChangeAspect="1"/>
          </p:cNvSpPr>
          <p:nvPr>
            <p:ph type="sldImg"/>
          </p:nvPr>
        </p:nvSpPr>
        <p:spPr/>
      </p:sp>
      <p:sp>
        <p:nvSpPr>
          <p:cNvPr id="3" name="ノート プレースホルダ 2"/>
          <p:cNvSpPr>
            <a:spLocks noGrp="1"/>
          </p:cNvSpPr>
          <p:nvPr>
            <p:ph type="body" idx="1"/>
          </p:nvPr>
        </p:nvSpPr>
        <p:spPr/>
        <p:txBody>
          <a:bodyPr>
            <a:normAutofit/>
          </a:bodyPr>
          <a:lstStyle/>
          <a:p>
            <a:endParaRPr kumimoji="1" lang="ja-JP" altLang="en-US" dirty="0"/>
          </a:p>
        </p:txBody>
      </p:sp>
      <p:sp>
        <p:nvSpPr>
          <p:cNvPr id="4" name="スライド番号プレースホルダ 3"/>
          <p:cNvSpPr>
            <a:spLocks noGrp="1"/>
          </p:cNvSpPr>
          <p:nvPr>
            <p:ph type="sldNum" sz="quarter" idx="10"/>
          </p:nvPr>
        </p:nvSpPr>
        <p:spPr/>
        <p:txBody>
          <a:bodyPr/>
          <a:lstStyle/>
          <a:p>
            <a:fld id="{184A2563-D352-43D6-99D2-62CD02BE4922}" type="slidenum">
              <a:rPr kumimoji="1" lang="ja-JP" altLang="en-US" smtClean="0"/>
              <a:pPr/>
              <a:t>177</a:t>
            </a:fld>
            <a:endParaRPr kumimoji="1" lang="ja-JP" altLang="en-US"/>
          </a:p>
        </p:txBody>
      </p:sp>
    </p:spTree>
    <p:extLst>
      <p:ext uri="{BB962C8B-B14F-4D97-AF65-F5344CB8AC3E}">
        <p14:creationId xmlns:p14="http://schemas.microsoft.com/office/powerpoint/2010/main" val="496779907"/>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10"/>
          </p:nvPr>
        </p:nvSpPr>
        <p:spPr/>
        <p:txBody>
          <a:bodyPr/>
          <a:lstStyle/>
          <a:p>
            <a:fld id="{4A5C514A-B6EE-4628-87B8-3755CB0013A9}" type="slidenum">
              <a:rPr kumimoji="1" lang="ja-JP" altLang="en-US" smtClean="0"/>
              <a:pPr/>
              <a:t>184</a:t>
            </a:fld>
            <a:endParaRPr kumimoji="1" lang="ja-JP" altLang="en-US"/>
          </a:p>
        </p:txBody>
      </p:sp>
    </p:spTree>
    <p:extLst>
      <p:ext uri="{BB962C8B-B14F-4D97-AF65-F5344CB8AC3E}">
        <p14:creationId xmlns:p14="http://schemas.microsoft.com/office/powerpoint/2010/main" val="934866298"/>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 1"/>
          <p:cNvSpPr>
            <a:spLocks noGrp="1" noRot="1" noChangeAspect="1"/>
          </p:cNvSpPr>
          <p:nvPr>
            <p:ph type="sldImg"/>
          </p:nvPr>
        </p:nvSpPr>
        <p:spPr/>
      </p:sp>
      <p:sp>
        <p:nvSpPr>
          <p:cNvPr id="3" name="ノート プレースホルダ 2"/>
          <p:cNvSpPr>
            <a:spLocks noGrp="1"/>
          </p:cNvSpPr>
          <p:nvPr>
            <p:ph type="body" idx="1"/>
          </p:nvPr>
        </p:nvSpPr>
        <p:spPr/>
        <p:txBody>
          <a:bodyPr>
            <a:normAutofit/>
          </a:bodyPr>
          <a:lstStyle/>
          <a:p>
            <a:endParaRPr kumimoji="1" lang="ja-JP" altLang="en-US"/>
          </a:p>
        </p:txBody>
      </p:sp>
      <p:sp>
        <p:nvSpPr>
          <p:cNvPr id="4" name="スライド番号プレースホルダ 3"/>
          <p:cNvSpPr>
            <a:spLocks noGrp="1"/>
          </p:cNvSpPr>
          <p:nvPr>
            <p:ph type="sldNum" sz="quarter" idx="10"/>
          </p:nvPr>
        </p:nvSpPr>
        <p:spPr/>
        <p:txBody>
          <a:bodyPr/>
          <a:lstStyle/>
          <a:p>
            <a:fld id="{D44D0D7E-AFC7-4012-B6F9-AE0BD8DE370D}" type="slidenum">
              <a:rPr kumimoji="1" lang="ja-JP" altLang="en-US" smtClean="0"/>
              <a:pPr/>
              <a:t>202</a:t>
            </a:fld>
            <a:endParaRPr kumimoji="1" lang="ja-JP" altLang="en-US"/>
          </a:p>
        </p:txBody>
      </p:sp>
    </p:spTree>
    <p:extLst>
      <p:ext uri="{BB962C8B-B14F-4D97-AF65-F5344CB8AC3E}">
        <p14:creationId xmlns:p14="http://schemas.microsoft.com/office/powerpoint/2010/main" val="1273970967"/>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 1"/>
          <p:cNvSpPr>
            <a:spLocks noGrp="1" noRot="1" noChangeAspect="1"/>
          </p:cNvSpPr>
          <p:nvPr>
            <p:ph type="sldImg"/>
          </p:nvPr>
        </p:nvSpPr>
        <p:spPr/>
      </p:sp>
      <p:sp>
        <p:nvSpPr>
          <p:cNvPr id="3" name="ノート プレースホルダ 2"/>
          <p:cNvSpPr>
            <a:spLocks noGrp="1"/>
          </p:cNvSpPr>
          <p:nvPr>
            <p:ph type="body" idx="1"/>
          </p:nvPr>
        </p:nvSpPr>
        <p:spPr/>
        <p:txBody>
          <a:bodyPr>
            <a:normAutofit/>
          </a:bodyPr>
          <a:lstStyle/>
          <a:p>
            <a:endParaRPr kumimoji="1" lang="ja-JP" altLang="en-US"/>
          </a:p>
        </p:txBody>
      </p:sp>
      <p:sp>
        <p:nvSpPr>
          <p:cNvPr id="4" name="スライド番号プレースホルダ 3"/>
          <p:cNvSpPr>
            <a:spLocks noGrp="1"/>
          </p:cNvSpPr>
          <p:nvPr>
            <p:ph type="sldNum" sz="quarter" idx="10"/>
          </p:nvPr>
        </p:nvSpPr>
        <p:spPr/>
        <p:txBody>
          <a:bodyPr/>
          <a:lstStyle/>
          <a:p>
            <a:fld id="{D44D0D7E-AFC7-4012-B6F9-AE0BD8DE370D}" type="slidenum">
              <a:rPr lang="ja-JP" altLang="en-US" smtClean="0">
                <a:solidFill>
                  <a:prstClr val="black"/>
                </a:solidFill>
              </a:rPr>
              <a:pPr/>
              <a:t>203</a:t>
            </a:fld>
            <a:endParaRPr lang="ja-JP" altLang="en-US">
              <a:solidFill>
                <a:prstClr val="black"/>
              </a:solidFill>
            </a:endParaRPr>
          </a:p>
        </p:txBody>
      </p:sp>
    </p:spTree>
    <p:extLst>
      <p:ext uri="{BB962C8B-B14F-4D97-AF65-F5344CB8AC3E}">
        <p14:creationId xmlns:p14="http://schemas.microsoft.com/office/powerpoint/2010/main" val="1733584162"/>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10"/>
          </p:nvPr>
        </p:nvSpPr>
        <p:spPr/>
        <p:txBody>
          <a:bodyPr/>
          <a:lstStyle/>
          <a:p>
            <a:fld id="{4A5C514A-B6EE-4628-87B8-3755CB0013A9}" type="slidenum">
              <a:rPr kumimoji="1" lang="ja-JP" altLang="en-US" smtClean="0"/>
              <a:pPr/>
              <a:t>204</a:t>
            </a:fld>
            <a:endParaRPr kumimoji="1" lang="ja-JP" altLang="en-US"/>
          </a:p>
        </p:txBody>
      </p:sp>
    </p:spTree>
    <p:extLst>
      <p:ext uri="{BB962C8B-B14F-4D97-AF65-F5344CB8AC3E}">
        <p14:creationId xmlns:p14="http://schemas.microsoft.com/office/powerpoint/2010/main" val="3485432789"/>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 1"/>
          <p:cNvSpPr>
            <a:spLocks noGrp="1" noRot="1" noChangeAspect="1"/>
          </p:cNvSpPr>
          <p:nvPr>
            <p:ph type="sldImg"/>
          </p:nvPr>
        </p:nvSpPr>
        <p:spPr/>
      </p:sp>
      <p:sp>
        <p:nvSpPr>
          <p:cNvPr id="3" name="ノート プレースホルダ 2"/>
          <p:cNvSpPr>
            <a:spLocks noGrp="1"/>
          </p:cNvSpPr>
          <p:nvPr>
            <p:ph type="body" idx="1"/>
          </p:nvPr>
        </p:nvSpPr>
        <p:spPr/>
        <p:txBody>
          <a:bodyPr>
            <a:normAutofit/>
          </a:bodyPr>
          <a:lstStyle/>
          <a:p>
            <a:endParaRPr kumimoji="1" lang="ja-JP" altLang="en-US" dirty="0"/>
          </a:p>
        </p:txBody>
      </p:sp>
      <p:sp>
        <p:nvSpPr>
          <p:cNvPr id="4" name="スライド番号プレースホルダ 3"/>
          <p:cNvSpPr>
            <a:spLocks noGrp="1"/>
          </p:cNvSpPr>
          <p:nvPr>
            <p:ph type="sldNum" sz="quarter" idx="10"/>
          </p:nvPr>
        </p:nvSpPr>
        <p:spPr/>
        <p:txBody>
          <a:bodyPr/>
          <a:lstStyle/>
          <a:p>
            <a:fld id="{F1321C16-6AA0-424C-9F67-2AEB4EB28815}" type="slidenum">
              <a:rPr kumimoji="1" lang="ja-JP" altLang="en-US" smtClean="0"/>
              <a:pPr/>
              <a:t>205</a:t>
            </a:fld>
            <a:endParaRPr kumimoji="1" lang="ja-JP" altLang="en-US"/>
          </a:p>
        </p:txBody>
      </p:sp>
    </p:spTree>
    <p:extLst>
      <p:ext uri="{BB962C8B-B14F-4D97-AF65-F5344CB8AC3E}">
        <p14:creationId xmlns:p14="http://schemas.microsoft.com/office/powerpoint/2010/main" val="273566342"/>
      </p:ext>
    </p:extLst>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 1"/>
          <p:cNvSpPr>
            <a:spLocks noGrp="1" noRot="1" noChangeAspect="1"/>
          </p:cNvSpPr>
          <p:nvPr>
            <p:ph type="sldImg"/>
          </p:nvPr>
        </p:nvSpPr>
        <p:spPr/>
      </p:sp>
      <p:sp>
        <p:nvSpPr>
          <p:cNvPr id="3" name="ノート プレースホルダ 2"/>
          <p:cNvSpPr>
            <a:spLocks noGrp="1"/>
          </p:cNvSpPr>
          <p:nvPr>
            <p:ph type="body" idx="1"/>
          </p:nvPr>
        </p:nvSpPr>
        <p:spPr/>
        <p:txBody>
          <a:bodyPr>
            <a:normAutofit/>
          </a:bodyPr>
          <a:lstStyle/>
          <a:p>
            <a:endParaRPr kumimoji="1" lang="ja-JP" altLang="en-US"/>
          </a:p>
        </p:txBody>
      </p:sp>
      <p:sp>
        <p:nvSpPr>
          <p:cNvPr id="4" name="スライド番号プレースホルダ 3"/>
          <p:cNvSpPr>
            <a:spLocks noGrp="1"/>
          </p:cNvSpPr>
          <p:nvPr>
            <p:ph type="sldNum" sz="quarter" idx="10"/>
          </p:nvPr>
        </p:nvSpPr>
        <p:spPr/>
        <p:txBody>
          <a:bodyPr/>
          <a:lstStyle/>
          <a:p>
            <a:fld id="{D44D0D7E-AFC7-4012-B6F9-AE0BD8DE370D}" type="slidenum">
              <a:rPr kumimoji="1" lang="ja-JP" altLang="en-US" smtClean="0"/>
              <a:pPr/>
              <a:t>210</a:t>
            </a:fld>
            <a:endParaRPr kumimoji="1" lang="ja-JP" altLang="en-US"/>
          </a:p>
        </p:txBody>
      </p:sp>
    </p:spTree>
    <p:extLst>
      <p:ext uri="{BB962C8B-B14F-4D97-AF65-F5344CB8AC3E}">
        <p14:creationId xmlns:p14="http://schemas.microsoft.com/office/powerpoint/2010/main" val="2417173411"/>
      </p:ext>
    </p:extLst>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 1"/>
          <p:cNvSpPr>
            <a:spLocks noGrp="1" noRot="1" noChangeAspect="1"/>
          </p:cNvSpPr>
          <p:nvPr>
            <p:ph type="sldImg"/>
          </p:nvPr>
        </p:nvSpPr>
        <p:spPr/>
      </p:sp>
      <p:sp>
        <p:nvSpPr>
          <p:cNvPr id="3" name="ノート プレースホルダ 2"/>
          <p:cNvSpPr>
            <a:spLocks noGrp="1"/>
          </p:cNvSpPr>
          <p:nvPr>
            <p:ph type="body" idx="1"/>
          </p:nvPr>
        </p:nvSpPr>
        <p:spPr/>
        <p:txBody>
          <a:bodyPr>
            <a:normAutofit/>
          </a:bodyPr>
          <a:lstStyle/>
          <a:p>
            <a:endParaRPr kumimoji="1" lang="ja-JP" altLang="en-US" dirty="0"/>
          </a:p>
        </p:txBody>
      </p:sp>
      <p:sp>
        <p:nvSpPr>
          <p:cNvPr id="4" name="スライド番号プレースホルダ 3"/>
          <p:cNvSpPr>
            <a:spLocks noGrp="1"/>
          </p:cNvSpPr>
          <p:nvPr>
            <p:ph type="sldNum" sz="quarter" idx="10"/>
          </p:nvPr>
        </p:nvSpPr>
        <p:spPr/>
        <p:txBody>
          <a:bodyPr/>
          <a:lstStyle/>
          <a:p>
            <a:fld id="{635930CD-F6E3-45C9-B79B-1BC28A19CBAD}" type="slidenum">
              <a:rPr lang="ja-JP" altLang="en-US" smtClean="0">
                <a:solidFill>
                  <a:prstClr val="black"/>
                </a:solidFill>
              </a:rPr>
              <a:pPr/>
              <a:t>211</a:t>
            </a:fld>
            <a:endParaRPr lang="ja-JP" altLang="en-US">
              <a:solidFill>
                <a:prstClr val="black"/>
              </a:solidFill>
            </a:endParaRPr>
          </a:p>
        </p:txBody>
      </p:sp>
    </p:spTree>
    <p:extLst>
      <p:ext uri="{BB962C8B-B14F-4D97-AF65-F5344CB8AC3E}">
        <p14:creationId xmlns:p14="http://schemas.microsoft.com/office/powerpoint/2010/main" val="2455361973"/>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10"/>
          </p:nvPr>
        </p:nvSpPr>
        <p:spPr/>
        <p:txBody>
          <a:bodyPr/>
          <a:lstStyle/>
          <a:p>
            <a:fld id="{4A5C514A-B6EE-4628-87B8-3755CB0013A9}" type="slidenum">
              <a:rPr kumimoji="1" lang="ja-JP" altLang="en-US" smtClean="0"/>
              <a:pPr/>
              <a:t>45</a:t>
            </a:fld>
            <a:endParaRPr kumimoji="1" lang="ja-JP" altLang="en-US"/>
          </a:p>
        </p:txBody>
      </p:sp>
    </p:spTree>
    <p:extLst>
      <p:ext uri="{BB962C8B-B14F-4D97-AF65-F5344CB8AC3E}">
        <p14:creationId xmlns:p14="http://schemas.microsoft.com/office/powerpoint/2010/main" val="4173766005"/>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 1"/>
          <p:cNvSpPr>
            <a:spLocks noGrp="1" noRot="1" noChangeAspect="1"/>
          </p:cNvSpPr>
          <p:nvPr>
            <p:ph type="sldImg"/>
          </p:nvPr>
        </p:nvSpPr>
        <p:spPr/>
      </p:sp>
      <p:sp>
        <p:nvSpPr>
          <p:cNvPr id="3" name="ノート プレースホルダ 2"/>
          <p:cNvSpPr>
            <a:spLocks noGrp="1"/>
          </p:cNvSpPr>
          <p:nvPr>
            <p:ph type="body" idx="1"/>
          </p:nvPr>
        </p:nvSpPr>
        <p:spPr/>
        <p:txBody>
          <a:bodyPr>
            <a:normAutofit/>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fld id="{8AD6E5A0-162D-400B-95E9-FE9C7E3B7A97}" type="slidenum">
              <a:rPr lang="ja-JP" altLang="en-US" smtClean="0">
                <a:solidFill>
                  <a:prstClr val="black"/>
                </a:solidFill>
              </a:rPr>
              <a:pPr/>
              <a:t>212</a:t>
            </a:fld>
            <a:endParaRPr lang="ja-JP" altLang="en-US" dirty="0">
              <a:solidFill>
                <a:prstClr val="black"/>
              </a:solidFill>
            </a:endParaRPr>
          </a:p>
        </p:txBody>
      </p:sp>
    </p:spTree>
    <p:extLst>
      <p:ext uri="{BB962C8B-B14F-4D97-AF65-F5344CB8AC3E}">
        <p14:creationId xmlns:p14="http://schemas.microsoft.com/office/powerpoint/2010/main" val="3656928620"/>
      </p:ext>
    </p:extLst>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 1"/>
          <p:cNvSpPr>
            <a:spLocks noGrp="1" noRot="1" noChangeAspect="1"/>
          </p:cNvSpPr>
          <p:nvPr>
            <p:ph type="sldImg"/>
          </p:nvPr>
        </p:nvSpPr>
        <p:spPr/>
      </p:sp>
      <p:sp>
        <p:nvSpPr>
          <p:cNvPr id="3" name="ノート プレースホルダ 2"/>
          <p:cNvSpPr>
            <a:spLocks noGrp="1"/>
          </p:cNvSpPr>
          <p:nvPr>
            <p:ph type="body" idx="1"/>
          </p:nvPr>
        </p:nvSpPr>
        <p:spPr/>
        <p:txBody>
          <a:bodyPr>
            <a:normAutofit/>
          </a:bodyPr>
          <a:lstStyle/>
          <a:p>
            <a:endParaRPr kumimoji="1" lang="ja-JP" altLang="en-US"/>
          </a:p>
        </p:txBody>
      </p:sp>
      <p:sp>
        <p:nvSpPr>
          <p:cNvPr id="4" name="スライド番号プレースホルダ 3"/>
          <p:cNvSpPr>
            <a:spLocks noGrp="1"/>
          </p:cNvSpPr>
          <p:nvPr>
            <p:ph type="sldNum" sz="quarter" idx="10"/>
          </p:nvPr>
        </p:nvSpPr>
        <p:spPr/>
        <p:txBody>
          <a:bodyPr/>
          <a:lstStyle/>
          <a:p>
            <a:fld id="{D44D0D7E-AFC7-4012-B6F9-AE0BD8DE370D}" type="slidenum">
              <a:rPr kumimoji="1" lang="ja-JP" altLang="en-US" smtClean="0"/>
              <a:pPr/>
              <a:t>213</a:t>
            </a:fld>
            <a:endParaRPr kumimoji="1" lang="ja-JP" altLang="en-US"/>
          </a:p>
        </p:txBody>
      </p:sp>
    </p:spTree>
    <p:extLst>
      <p:ext uri="{BB962C8B-B14F-4D97-AF65-F5344CB8AC3E}">
        <p14:creationId xmlns:p14="http://schemas.microsoft.com/office/powerpoint/2010/main" val="2336513759"/>
      </p:ext>
    </p:extLst>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10"/>
          </p:nvPr>
        </p:nvSpPr>
        <p:spPr/>
        <p:txBody>
          <a:bodyPr/>
          <a:lstStyle/>
          <a:p>
            <a:fld id="{4A5C514A-B6EE-4628-87B8-3755CB0013A9}" type="slidenum">
              <a:rPr kumimoji="1" lang="ja-JP" altLang="en-US" smtClean="0"/>
              <a:pPr/>
              <a:t>214</a:t>
            </a:fld>
            <a:endParaRPr kumimoji="1" lang="ja-JP" altLang="en-US"/>
          </a:p>
        </p:txBody>
      </p:sp>
    </p:spTree>
    <p:extLst>
      <p:ext uri="{BB962C8B-B14F-4D97-AF65-F5344CB8AC3E}">
        <p14:creationId xmlns:p14="http://schemas.microsoft.com/office/powerpoint/2010/main" val="2279545639"/>
      </p:ext>
    </p:extLst>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10"/>
          </p:nvPr>
        </p:nvSpPr>
        <p:spPr/>
        <p:txBody>
          <a:bodyPr/>
          <a:lstStyle/>
          <a:p>
            <a:fld id="{4A5C514A-B6EE-4628-87B8-3755CB0013A9}" type="slidenum">
              <a:rPr kumimoji="1" lang="ja-JP" altLang="en-US" smtClean="0"/>
              <a:pPr/>
              <a:t>220</a:t>
            </a:fld>
            <a:endParaRPr kumimoji="1" lang="ja-JP" altLang="en-US"/>
          </a:p>
        </p:txBody>
      </p:sp>
    </p:spTree>
    <p:extLst>
      <p:ext uri="{BB962C8B-B14F-4D97-AF65-F5344CB8AC3E}">
        <p14:creationId xmlns:p14="http://schemas.microsoft.com/office/powerpoint/2010/main" val="2184782579"/>
      </p:ext>
    </p:extLst>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10"/>
          </p:nvPr>
        </p:nvSpPr>
        <p:spPr/>
        <p:txBody>
          <a:bodyPr/>
          <a:lstStyle/>
          <a:p>
            <a:fld id="{4A5C514A-B6EE-4628-87B8-3755CB0013A9}" type="slidenum">
              <a:rPr lang="ja-JP" altLang="en-US" smtClean="0">
                <a:solidFill>
                  <a:prstClr val="black"/>
                </a:solidFill>
              </a:rPr>
              <a:pPr/>
              <a:t>231</a:t>
            </a:fld>
            <a:endParaRPr lang="ja-JP" altLang="en-US">
              <a:solidFill>
                <a:prstClr val="black"/>
              </a:solidFill>
            </a:endParaRPr>
          </a:p>
        </p:txBody>
      </p:sp>
    </p:spTree>
    <p:extLst>
      <p:ext uri="{BB962C8B-B14F-4D97-AF65-F5344CB8AC3E}">
        <p14:creationId xmlns:p14="http://schemas.microsoft.com/office/powerpoint/2010/main" val="487171871"/>
      </p:ext>
    </p:extLst>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10"/>
          </p:nvPr>
        </p:nvSpPr>
        <p:spPr/>
        <p:txBody>
          <a:bodyPr/>
          <a:lstStyle/>
          <a:p>
            <a:fld id="{4A5C514A-B6EE-4628-87B8-3755CB0013A9}" type="slidenum">
              <a:rPr lang="ja-JP" altLang="en-US" smtClean="0">
                <a:solidFill>
                  <a:prstClr val="black"/>
                </a:solidFill>
              </a:rPr>
              <a:pPr/>
              <a:t>232</a:t>
            </a:fld>
            <a:endParaRPr lang="ja-JP" altLang="en-US">
              <a:solidFill>
                <a:prstClr val="black"/>
              </a:solidFill>
            </a:endParaRPr>
          </a:p>
        </p:txBody>
      </p:sp>
    </p:spTree>
    <p:extLst>
      <p:ext uri="{BB962C8B-B14F-4D97-AF65-F5344CB8AC3E}">
        <p14:creationId xmlns:p14="http://schemas.microsoft.com/office/powerpoint/2010/main" val="4292633099"/>
      </p:ext>
    </p:extLst>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10"/>
          </p:nvPr>
        </p:nvSpPr>
        <p:spPr/>
        <p:txBody>
          <a:bodyPr/>
          <a:lstStyle/>
          <a:p>
            <a:fld id="{4A5C514A-B6EE-4628-87B8-3755CB0013A9}" type="slidenum">
              <a:rPr kumimoji="1" lang="ja-JP" altLang="en-US" smtClean="0"/>
              <a:pPr/>
              <a:t>233</a:t>
            </a:fld>
            <a:endParaRPr kumimoji="1" lang="ja-JP" altLang="en-US"/>
          </a:p>
        </p:txBody>
      </p:sp>
    </p:spTree>
    <p:extLst>
      <p:ext uri="{BB962C8B-B14F-4D97-AF65-F5344CB8AC3E}">
        <p14:creationId xmlns:p14="http://schemas.microsoft.com/office/powerpoint/2010/main" val="3405797976"/>
      </p:ext>
    </p:extLst>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10"/>
          </p:nvPr>
        </p:nvSpPr>
        <p:spPr/>
        <p:txBody>
          <a:bodyPr/>
          <a:lstStyle/>
          <a:p>
            <a:fld id="{4A5C514A-B6EE-4628-87B8-3755CB0013A9}" type="slidenum">
              <a:rPr kumimoji="1" lang="ja-JP" altLang="en-US" smtClean="0"/>
              <a:pPr/>
              <a:t>234</a:t>
            </a:fld>
            <a:endParaRPr kumimoji="1" lang="ja-JP" altLang="en-US"/>
          </a:p>
        </p:txBody>
      </p:sp>
    </p:spTree>
    <p:extLst>
      <p:ext uri="{BB962C8B-B14F-4D97-AF65-F5344CB8AC3E}">
        <p14:creationId xmlns:p14="http://schemas.microsoft.com/office/powerpoint/2010/main" val="3399034539"/>
      </p:ext>
    </p:extLst>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fld id="{4A5C514A-B6EE-4628-87B8-3755CB0013A9}" type="slidenum">
              <a:rPr kumimoji="1" lang="ja-JP" altLang="en-US" smtClean="0"/>
              <a:pPr/>
              <a:t>243</a:t>
            </a:fld>
            <a:endParaRPr kumimoji="1" lang="ja-JP" altLang="en-US"/>
          </a:p>
        </p:txBody>
      </p:sp>
    </p:spTree>
    <p:extLst>
      <p:ext uri="{BB962C8B-B14F-4D97-AF65-F5344CB8AC3E}">
        <p14:creationId xmlns:p14="http://schemas.microsoft.com/office/powerpoint/2010/main" val="3801182239"/>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10"/>
          </p:nvPr>
        </p:nvSpPr>
        <p:spPr/>
        <p:txBody>
          <a:bodyPr/>
          <a:lstStyle/>
          <a:p>
            <a:fld id="{4A5C514A-B6EE-4628-87B8-3755CB0013A9}" type="slidenum">
              <a:rPr kumimoji="1" lang="ja-JP" altLang="en-US" smtClean="0"/>
              <a:pPr/>
              <a:t>57</a:t>
            </a:fld>
            <a:endParaRPr kumimoji="1" lang="ja-JP" altLang="en-US"/>
          </a:p>
        </p:txBody>
      </p:sp>
    </p:spTree>
    <p:extLst>
      <p:ext uri="{BB962C8B-B14F-4D97-AF65-F5344CB8AC3E}">
        <p14:creationId xmlns:p14="http://schemas.microsoft.com/office/powerpoint/2010/main" val="1300674498"/>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10"/>
          </p:nvPr>
        </p:nvSpPr>
        <p:spPr/>
        <p:txBody>
          <a:bodyPr/>
          <a:lstStyle/>
          <a:p>
            <a:fld id="{4A5C514A-B6EE-4628-87B8-3755CB0013A9}" type="slidenum">
              <a:rPr kumimoji="1" lang="ja-JP" altLang="en-US" smtClean="0"/>
              <a:pPr/>
              <a:t>65</a:t>
            </a:fld>
            <a:endParaRPr kumimoji="1" lang="ja-JP" altLang="en-US"/>
          </a:p>
        </p:txBody>
      </p:sp>
    </p:spTree>
    <p:extLst>
      <p:ext uri="{BB962C8B-B14F-4D97-AF65-F5344CB8AC3E}">
        <p14:creationId xmlns:p14="http://schemas.microsoft.com/office/powerpoint/2010/main" val="1392014624"/>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10"/>
          </p:nvPr>
        </p:nvSpPr>
        <p:spPr/>
        <p:txBody>
          <a:bodyPr/>
          <a:lstStyle/>
          <a:p>
            <a:fld id="{4A5C514A-B6EE-4628-87B8-3755CB0013A9}" type="slidenum">
              <a:rPr kumimoji="1" lang="ja-JP" altLang="en-US" smtClean="0"/>
              <a:pPr/>
              <a:t>67</a:t>
            </a:fld>
            <a:endParaRPr kumimoji="1" lang="ja-JP" altLang="en-US"/>
          </a:p>
        </p:txBody>
      </p:sp>
    </p:spTree>
    <p:extLst>
      <p:ext uri="{BB962C8B-B14F-4D97-AF65-F5344CB8AC3E}">
        <p14:creationId xmlns:p14="http://schemas.microsoft.com/office/powerpoint/2010/main" val="1504472866"/>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タイトル スライド">
    <p:spTree>
      <p:nvGrpSpPr>
        <p:cNvPr id="1" name=""/>
        <p:cNvGrpSpPr/>
        <p:nvPr/>
      </p:nvGrpSpPr>
      <p:grpSpPr>
        <a:xfrm>
          <a:off x="0" y="0"/>
          <a:ext cx="0" cy="0"/>
          <a:chOff x="0" y="0"/>
          <a:chExt cx="0" cy="0"/>
        </a:xfrm>
      </p:grpSpPr>
      <p:sp>
        <p:nvSpPr>
          <p:cNvPr id="2" name="タイトル 1"/>
          <p:cNvSpPr>
            <a:spLocks noGrp="1"/>
          </p:cNvSpPr>
          <p:nvPr>
            <p:ph type="ctrTitle"/>
          </p:nvPr>
        </p:nvSpPr>
        <p:spPr>
          <a:xfrm>
            <a:off x="685800" y="2130425"/>
            <a:ext cx="7772400" cy="1470025"/>
          </a:xfrm>
        </p:spPr>
        <p:txBody>
          <a:bodyPr/>
          <a:lstStyle/>
          <a:p>
            <a:r>
              <a:rPr kumimoji="1" lang="ja-JP" altLang="en-US"/>
              <a:t>マスター タイトルの書式設定</a:t>
            </a:r>
          </a:p>
        </p:txBody>
      </p:sp>
      <p:sp>
        <p:nvSpPr>
          <p:cNvPr id="3" name="サブタイトル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kumimoji="1" lang="ja-JP" altLang="en-US"/>
              <a:t>マスター サブタイトルの書式設定</a:t>
            </a:r>
          </a:p>
        </p:txBody>
      </p:sp>
      <p:sp>
        <p:nvSpPr>
          <p:cNvPr id="4" name="日付プレースホルダー 3"/>
          <p:cNvSpPr>
            <a:spLocks noGrp="1"/>
          </p:cNvSpPr>
          <p:nvPr>
            <p:ph type="dt" sz="half" idx="10"/>
          </p:nvPr>
        </p:nvSpPr>
        <p:spPr/>
        <p:txBody>
          <a:bodyPr/>
          <a:lstStyle/>
          <a:p>
            <a:fld id="{E25562C0-5C86-4212-BBAE-3137FDE6998D}" type="datetime1">
              <a:rPr kumimoji="1" lang="ja-JP" altLang="en-US" smtClean="0"/>
              <a:t>2018/12/19</a:t>
            </a:fld>
            <a:endParaRPr kumimoji="1" lang="ja-JP" altLang="en-US"/>
          </a:p>
        </p:txBody>
      </p:sp>
      <p:sp>
        <p:nvSpPr>
          <p:cNvPr id="5" name="フッター プレースホルダー 4"/>
          <p:cNvSpPr>
            <a:spLocks noGrp="1"/>
          </p:cNvSpPr>
          <p:nvPr>
            <p:ph type="ftr" sz="quarter" idx="11"/>
          </p:nvPr>
        </p:nvSpPr>
        <p:spPr/>
        <p:txBody>
          <a:bodyPr/>
          <a:lstStyle/>
          <a:p>
            <a:endParaRPr kumimoji="1" lang="ja-JP" altLang="en-US"/>
          </a:p>
        </p:txBody>
      </p:sp>
      <p:sp>
        <p:nvSpPr>
          <p:cNvPr id="6" name="スライド番号プレースホルダー 5"/>
          <p:cNvSpPr>
            <a:spLocks noGrp="1"/>
          </p:cNvSpPr>
          <p:nvPr>
            <p:ph type="sldNum" sz="quarter" idx="12"/>
          </p:nvPr>
        </p:nvSpPr>
        <p:spPr/>
        <p:txBody>
          <a:bodyPr/>
          <a:lstStyle/>
          <a:p>
            <a:fld id="{CCEC3038-1CF1-4B63-9920-55248DCFBA97}" type="slidenum">
              <a:rPr kumimoji="1" lang="ja-JP" altLang="en-US" smtClean="0"/>
              <a:pPr/>
              <a:t>‹#›</a:t>
            </a:fld>
            <a:endParaRPr kumimoji="1" lang="ja-JP" altLang="en-US"/>
          </a:p>
        </p:txBody>
      </p:sp>
    </p:spTree>
    <p:extLst>
      <p:ext uri="{BB962C8B-B14F-4D97-AF65-F5344CB8AC3E}">
        <p14:creationId xmlns:p14="http://schemas.microsoft.com/office/powerpoint/2010/main" val="3159910985"/>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タイトルと&#10;縦書きテキスト">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a:t>マスター タイトルの書式設定</a:t>
            </a:r>
          </a:p>
        </p:txBody>
      </p:sp>
      <p:sp>
        <p:nvSpPr>
          <p:cNvPr id="3" name="縦書きテキスト プレースホルダー 2"/>
          <p:cNvSpPr>
            <a:spLocks noGrp="1"/>
          </p:cNvSpPr>
          <p:nvPr>
            <p:ph type="body" orient="vert" idx="1"/>
          </p:nvPr>
        </p:nvSpPr>
        <p:spPr/>
        <p:txBody>
          <a:bodyPr vert="eaVert"/>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4" name="日付プレースホルダー 3"/>
          <p:cNvSpPr>
            <a:spLocks noGrp="1"/>
          </p:cNvSpPr>
          <p:nvPr>
            <p:ph type="dt" sz="half" idx="10"/>
          </p:nvPr>
        </p:nvSpPr>
        <p:spPr/>
        <p:txBody>
          <a:bodyPr/>
          <a:lstStyle/>
          <a:p>
            <a:fld id="{E18AC0BE-866A-4857-BD18-0315093BF5E4}" type="datetime1">
              <a:rPr kumimoji="1" lang="ja-JP" altLang="en-US" smtClean="0"/>
              <a:t>2018/12/19</a:t>
            </a:fld>
            <a:endParaRPr kumimoji="1" lang="ja-JP" altLang="en-US"/>
          </a:p>
        </p:txBody>
      </p:sp>
      <p:sp>
        <p:nvSpPr>
          <p:cNvPr id="5" name="フッター プレースホルダー 4"/>
          <p:cNvSpPr>
            <a:spLocks noGrp="1"/>
          </p:cNvSpPr>
          <p:nvPr>
            <p:ph type="ftr" sz="quarter" idx="11"/>
          </p:nvPr>
        </p:nvSpPr>
        <p:spPr/>
        <p:txBody>
          <a:bodyPr/>
          <a:lstStyle/>
          <a:p>
            <a:endParaRPr kumimoji="1" lang="ja-JP" altLang="en-US"/>
          </a:p>
        </p:txBody>
      </p:sp>
      <p:sp>
        <p:nvSpPr>
          <p:cNvPr id="6" name="スライド番号プレースホルダー 5"/>
          <p:cNvSpPr>
            <a:spLocks noGrp="1"/>
          </p:cNvSpPr>
          <p:nvPr>
            <p:ph type="sldNum" sz="quarter" idx="12"/>
          </p:nvPr>
        </p:nvSpPr>
        <p:spPr/>
        <p:txBody>
          <a:bodyPr/>
          <a:lstStyle/>
          <a:p>
            <a:fld id="{CCEC3038-1CF1-4B63-9920-55248DCFBA97}" type="slidenum">
              <a:rPr kumimoji="1" lang="ja-JP" altLang="en-US" smtClean="0"/>
              <a:pPr/>
              <a:t>‹#›</a:t>
            </a:fld>
            <a:endParaRPr kumimoji="1" lang="ja-JP" altLang="en-US"/>
          </a:p>
        </p:txBody>
      </p:sp>
    </p:spTree>
    <p:extLst>
      <p:ext uri="{BB962C8B-B14F-4D97-AF65-F5344CB8AC3E}">
        <p14:creationId xmlns:p14="http://schemas.microsoft.com/office/powerpoint/2010/main" val="550750381"/>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縦書きタイトルと&#10;縦書きテキスト">
    <p:spTree>
      <p:nvGrpSpPr>
        <p:cNvPr id="1" name=""/>
        <p:cNvGrpSpPr/>
        <p:nvPr/>
      </p:nvGrpSpPr>
      <p:grpSpPr>
        <a:xfrm>
          <a:off x="0" y="0"/>
          <a:ext cx="0" cy="0"/>
          <a:chOff x="0" y="0"/>
          <a:chExt cx="0" cy="0"/>
        </a:xfrm>
      </p:grpSpPr>
      <p:sp>
        <p:nvSpPr>
          <p:cNvPr id="2" name="縦書きタイトル 1"/>
          <p:cNvSpPr>
            <a:spLocks noGrp="1"/>
          </p:cNvSpPr>
          <p:nvPr>
            <p:ph type="title" orient="vert"/>
          </p:nvPr>
        </p:nvSpPr>
        <p:spPr>
          <a:xfrm>
            <a:off x="6629400" y="274638"/>
            <a:ext cx="2057400" cy="5851525"/>
          </a:xfrm>
        </p:spPr>
        <p:txBody>
          <a:bodyPr vert="eaVert"/>
          <a:lstStyle/>
          <a:p>
            <a:r>
              <a:rPr kumimoji="1" lang="ja-JP" altLang="en-US"/>
              <a:t>マスター タイトルの書式設定</a:t>
            </a:r>
          </a:p>
        </p:txBody>
      </p:sp>
      <p:sp>
        <p:nvSpPr>
          <p:cNvPr id="3" name="縦書きテキスト プレースホルダー 2"/>
          <p:cNvSpPr>
            <a:spLocks noGrp="1"/>
          </p:cNvSpPr>
          <p:nvPr>
            <p:ph type="body" orient="vert" idx="1"/>
          </p:nvPr>
        </p:nvSpPr>
        <p:spPr>
          <a:xfrm>
            <a:off x="457200" y="274638"/>
            <a:ext cx="6019800" cy="5851525"/>
          </a:xfrm>
        </p:spPr>
        <p:txBody>
          <a:bodyPr vert="eaVert"/>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4" name="日付プレースホルダー 3"/>
          <p:cNvSpPr>
            <a:spLocks noGrp="1"/>
          </p:cNvSpPr>
          <p:nvPr>
            <p:ph type="dt" sz="half" idx="10"/>
          </p:nvPr>
        </p:nvSpPr>
        <p:spPr/>
        <p:txBody>
          <a:bodyPr/>
          <a:lstStyle/>
          <a:p>
            <a:fld id="{50142552-8E1B-4D46-B749-98505C12A52D}" type="datetime1">
              <a:rPr kumimoji="1" lang="ja-JP" altLang="en-US" smtClean="0"/>
              <a:t>2018/12/19</a:t>
            </a:fld>
            <a:endParaRPr kumimoji="1" lang="ja-JP" altLang="en-US"/>
          </a:p>
        </p:txBody>
      </p:sp>
      <p:sp>
        <p:nvSpPr>
          <p:cNvPr id="5" name="フッター プレースホルダー 4"/>
          <p:cNvSpPr>
            <a:spLocks noGrp="1"/>
          </p:cNvSpPr>
          <p:nvPr>
            <p:ph type="ftr" sz="quarter" idx="11"/>
          </p:nvPr>
        </p:nvSpPr>
        <p:spPr/>
        <p:txBody>
          <a:bodyPr/>
          <a:lstStyle/>
          <a:p>
            <a:endParaRPr kumimoji="1" lang="ja-JP" altLang="en-US"/>
          </a:p>
        </p:txBody>
      </p:sp>
      <p:sp>
        <p:nvSpPr>
          <p:cNvPr id="6" name="スライド番号プレースホルダー 5"/>
          <p:cNvSpPr>
            <a:spLocks noGrp="1"/>
          </p:cNvSpPr>
          <p:nvPr>
            <p:ph type="sldNum" sz="quarter" idx="12"/>
          </p:nvPr>
        </p:nvSpPr>
        <p:spPr/>
        <p:txBody>
          <a:bodyPr/>
          <a:lstStyle/>
          <a:p>
            <a:fld id="{CCEC3038-1CF1-4B63-9920-55248DCFBA97}" type="slidenum">
              <a:rPr kumimoji="1" lang="ja-JP" altLang="en-US" smtClean="0"/>
              <a:pPr/>
              <a:t>‹#›</a:t>
            </a:fld>
            <a:endParaRPr kumimoji="1" lang="ja-JP" altLang="en-US"/>
          </a:p>
        </p:txBody>
      </p:sp>
    </p:spTree>
    <p:extLst>
      <p:ext uri="{BB962C8B-B14F-4D97-AF65-F5344CB8AC3E}">
        <p14:creationId xmlns:p14="http://schemas.microsoft.com/office/powerpoint/2010/main" val="1895895938"/>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a:t>マスター タイトルの書式設定</a:t>
            </a:r>
          </a:p>
        </p:txBody>
      </p:sp>
      <p:sp>
        <p:nvSpPr>
          <p:cNvPr id="3" name="コンテンツ プレースホルダー 2"/>
          <p:cNvSpPr>
            <a:spLocks noGrp="1"/>
          </p:cNvSpPr>
          <p:nvPr>
            <p:ph idx="1"/>
          </p:nvPr>
        </p:nvSpPr>
        <p:spPr/>
        <p:txBody>
          <a:bodyPr/>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4" name="日付プレースホルダー 3"/>
          <p:cNvSpPr>
            <a:spLocks noGrp="1"/>
          </p:cNvSpPr>
          <p:nvPr>
            <p:ph type="dt" sz="half" idx="10"/>
          </p:nvPr>
        </p:nvSpPr>
        <p:spPr/>
        <p:txBody>
          <a:bodyPr/>
          <a:lstStyle/>
          <a:p>
            <a:fld id="{1464DFDF-B2DE-46B7-BD26-6EE47EDBDF36}" type="datetime1">
              <a:rPr kumimoji="1" lang="ja-JP" altLang="en-US" smtClean="0"/>
              <a:t>2018/12/19</a:t>
            </a:fld>
            <a:endParaRPr kumimoji="1" lang="ja-JP" altLang="en-US"/>
          </a:p>
        </p:txBody>
      </p:sp>
      <p:sp>
        <p:nvSpPr>
          <p:cNvPr id="5" name="フッター プレースホルダー 4"/>
          <p:cNvSpPr>
            <a:spLocks noGrp="1"/>
          </p:cNvSpPr>
          <p:nvPr>
            <p:ph type="ftr" sz="quarter" idx="11"/>
          </p:nvPr>
        </p:nvSpPr>
        <p:spPr/>
        <p:txBody>
          <a:bodyPr/>
          <a:lstStyle/>
          <a:p>
            <a:endParaRPr kumimoji="1" lang="ja-JP" altLang="en-US"/>
          </a:p>
        </p:txBody>
      </p:sp>
      <p:sp>
        <p:nvSpPr>
          <p:cNvPr id="6" name="スライド番号プレースホルダー 5"/>
          <p:cNvSpPr>
            <a:spLocks noGrp="1"/>
          </p:cNvSpPr>
          <p:nvPr>
            <p:ph type="sldNum" sz="quarter" idx="12"/>
          </p:nvPr>
        </p:nvSpPr>
        <p:spPr/>
        <p:txBody>
          <a:bodyPr/>
          <a:lstStyle/>
          <a:p>
            <a:fld id="{CCEC3038-1CF1-4B63-9920-55248DCFBA97}" type="slidenum">
              <a:rPr kumimoji="1" lang="ja-JP" altLang="en-US" smtClean="0"/>
              <a:pPr/>
              <a:t>‹#›</a:t>
            </a:fld>
            <a:endParaRPr kumimoji="1" lang="ja-JP" altLang="en-US"/>
          </a:p>
        </p:txBody>
      </p:sp>
    </p:spTree>
    <p:extLst>
      <p:ext uri="{BB962C8B-B14F-4D97-AF65-F5344CB8AC3E}">
        <p14:creationId xmlns:p14="http://schemas.microsoft.com/office/powerpoint/2010/main" val="2313430827"/>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セクション見出し">
    <p:spTree>
      <p:nvGrpSpPr>
        <p:cNvPr id="1" name=""/>
        <p:cNvGrpSpPr/>
        <p:nvPr/>
      </p:nvGrpSpPr>
      <p:grpSpPr>
        <a:xfrm>
          <a:off x="0" y="0"/>
          <a:ext cx="0" cy="0"/>
          <a:chOff x="0" y="0"/>
          <a:chExt cx="0" cy="0"/>
        </a:xfrm>
      </p:grpSpPr>
      <p:sp>
        <p:nvSpPr>
          <p:cNvPr id="2" name="タイトル 1"/>
          <p:cNvSpPr>
            <a:spLocks noGrp="1"/>
          </p:cNvSpPr>
          <p:nvPr>
            <p:ph type="title"/>
          </p:nvPr>
        </p:nvSpPr>
        <p:spPr>
          <a:xfrm>
            <a:off x="722313" y="4406900"/>
            <a:ext cx="7772400" cy="1362075"/>
          </a:xfrm>
        </p:spPr>
        <p:txBody>
          <a:bodyPr anchor="t"/>
          <a:lstStyle>
            <a:lvl1pPr algn="l">
              <a:defRPr sz="4000" b="1" cap="all"/>
            </a:lvl1pPr>
          </a:lstStyle>
          <a:p>
            <a:r>
              <a:rPr kumimoji="1" lang="ja-JP" altLang="en-US"/>
              <a:t>マスター タイトルの書式設定</a:t>
            </a:r>
          </a:p>
        </p:txBody>
      </p:sp>
      <p:sp>
        <p:nvSpPr>
          <p:cNvPr id="3" name="テキスト プレースホルダー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kumimoji="1" lang="ja-JP" altLang="en-US"/>
              <a:t>マスター テキストの書式設定</a:t>
            </a:r>
          </a:p>
        </p:txBody>
      </p:sp>
      <p:sp>
        <p:nvSpPr>
          <p:cNvPr id="4" name="日付プレースホルダー 3"/>
          <p:cNvSpPr>
            <a:spLocks noGrp="1"/>
          </p:cNvSpPr>
          <p:nvPr>
            <p:ph type="dt" sz="half" idx="10"/>
          </p:nvPr>
        </p:nvSpPr>
        <p:spPr/>
        <p:txBody>
          <a:bodyPr/>
          <a:lstStyle/>
          <a:p>
            <a:fld id="{7685DB95-6ED7-42C4-8F8E-633335F65F44}" type="datetime1">
              <a:rPr kumimoji="1" lang="ja-JP" altLang="en-US" smtClean="0"/>
              <a:t>2018/12/19</a:t>
            </a:fld>
            <a:endParaRPr kumimoji="1" lang="ja-JP" altLang="en-US"/>
          </a:p>
        </p:txBody>
      </p:sp>
      <p:sp>
        <p:nvSpPr>
          <p:cNvPr id="5" name="フッター プレースホルダー 4"/>
          <p:cNvSpPr>
            <a:spLocks noGrp="1"/>
          </p:cNvSpPr>
          <p:nvPr>
            <p:ph type="ftr" sz="quarter" idx="11"/>
          </p:nvPr>
        </p:nvSpPr>
        <p:spPr/>
        <p:txBody>
          <a:bodyPr/>
          <a:lstStyle/>
          <a:p>
            <a:endParaRPr kumimoji="1" lang="ja-JP" altLang="en-US"/>
          </a:p>
        </p:txBody>
      </p:sp>
      <p:sp>
        <p:nvSpPr>
          <p:cNvPr id="6" name="スライド番号プレースホルダー 5"/>
          <p:cNvSpPr>
            <a:spLocks noGrp="1"/>
          </p:cNvSpPr>
          <p:nvPr>
            <p:ph type="sldNum" sz="quarter" idx="12"/>
          </p:nvPr>
        </p:nvSpPr>
        <p:spPr/>
        <p:txBody>
          <a:bodyPr/>
          <a:lstStyle/>
          <a:p>
            <a:fld id="{CCEC3038-1CF1-4B63-9920-55248DCFBA97}" type="slidenum">
              <a:rPr kumimoji="1" lang="ja-JP" altLang="en-US" smtClean="0"/>
              <a:pPr/>
              <a:t>‹#›</a:t>
            </a:fld>
            <a:endParaRPr kumimoji="1" lang="ja-JP" altLang="en-US"/>
          </a:p>
        </p:txBody>
      </p:sp>
    </p:spTree>
    <p:extLst>
      <p:ext uri="{BB962C8B-B14F-4D97-AF65-F5344CB8AC3E}">
        <p14:creationId xmlns:p14="http://schemas.microsoft.com/office/powerpoint/2010/main" val="755396279"/>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2 つ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a:t>マスター タイトルの書式設定</a:t>
            </a:r>
          </a:p>
        </p:txBody>
      </p:sp>
      <p:sp>
        <p:nvSpPr>
          <p:cNvPr id="3" name="コンテンツ プレースホルダー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4" name="コンテンツ プレースホルダー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5" name="日付プレースホルダー 4"/>
          <p:cNvSpPr>
            <a:spLocks noGrp="1"/>
          </p:cNvSpPr>
          <p:nvPr>
            <p:ph type="dt" sz="half" idx="10"/>
          </p:nvPr>
        </p:nvSpPr>
        <p:spPr/>
        <p:txBody>
          <a:bodyPr/>
          <a:lstStyle/>
          <a:p>
            <a:fld id="{2E221EDB-D10B-4E50-8F62-F295CF88D128}" type="datetime1">
              <a:rPr kumimoji="1" lang="ja-JP" altLang="en-US" smtClean="0"/>
              <a:t>2018/12/19</a:t>
            </a:fld>
            <a:endParaRPr kumimoji="1" lang="ja-JP" altLang="en-US"/>
          </a:p>
        </p:txBody>
      </p:sp>
      <p:sp>
        <p:nvSpPr>
          <p:cNvPr id="6" name="フッター プレースホルダー 5"/>
          <p:cNvSpPr>
            <a:spLocks noGrp="1"/>
          </p:cNvSpPr>
          <p:nvPr>
            <p:ph type="ftr" sz="quarter" idx="11"/>
          </p:nvPr>
        </p:nvSpPr>
        <p:spPr/>
        <p:txBody>
          <a:bodyPr/>
          <a:lstStyle/>
          <a:p>
            <a:endParaRPr kumimoji="1" lang="ja-JP" altLang="en-US"/>
          </a:p>
        </p:txBody>
      </p:sp>
      <p:sp>
        <p:nvSpPr>
          <p:cNvPr id="7" name="スライド番号プレースホルダー 6"/>
          <p:cNvSpPr>
            <a:spLocks noGrp="1"/>
          </p:cNvSpPr>
          <p:nvPr>
            <p:ph type="sldNum" sz="quarter" idx="12"/>
          </p:nvPr>
        </p:nvSpPr>
        <p:spPr/>
        <p:txBody>
          <a:bodyPr/>
          <a:lstStyle/>
          <a:p>
            <a:fld id="{CCEC3038-1CF1-4B63-9920-55248DCFBA97}" type="slidenum">
              <a:rPr kumimoji="1" lang="ja-JP" altLang="en-US" smtClean="0"/>
              <a:pPr/>
              <a:t>‹#›</a:t>
            </a:fld>
            <a:endParaRPr kumimoji="1" lang="ja-JP" altLang="en-US"/>
          </a:p>
        </p:txBody>
      </p:sp>
    </p:spTree>
    <p:extLst>
      <p:ext uri="{BB962C8B-B14F-4D97-AF65-F5344CB8AC3E}">
        <p14:creationId xmlns:p14="http://schemas.microsoft.com/office/powerpoint/2010/main" val="731032718"/>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比較">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lvl1pPr>
              <a:defRPr/>
            </a:lvl1pPr>
          </a:lstStyle>
          <a:p>
            <a:r>
              <a:rPr kumimoji="1" lang="ja-JP" altLang="en-US"/>
              <a:t>マスター タイトルの書式設定</a:t>
            </a:r>
          </a:p>
        </p:txBody>
      </p:sp>
      <p:sp>
        <p:nvSpPr>
          <p:cNvPr id="3" name="テキスト プレースホルダー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kumimoji="1" lang="ja-JP" altLang="en-US"/>
              <a:t>マスター テキストの書式設定</a:t>
            </a:r>
          </a:p>
        </p:txBody>
      </p:sp>
      <p:sp>
        <p:nvSpPr>
          <p:cNvPr id="4" name="コンテンツ プレースホルダー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5" name="テキスト プレースホルダー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kumimoji="1" lang="ja-JP" altLang="en-US"/>
              <a:t>マスター テキストの書式設定</a:t>
            </a:r>
          </a:p>
        </p:txBody>
      </p:sp>
      <p:sp>
        <p:nvSpPr>
          <p:cNvPr id="6" name="コンテンツ プレースホルダー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7" name="日付プレースホルダー 6"/>
          <p:cNvSpPr>
            <a:spLocks noGrp="1"/>
          </p:cNvSpPr>
          <p:nvPr>
            <p:ph type="dt" sz="half" idx="10"/>
          </p:nvPr>
        </p:nvSpPr>
        <p:spPr/>
        <p:txBody>
          <a:bodyPr/>
          <a:lstStyle/>
          <a:p>
            <a:fld id="{A5A0EA66-4EE1-4320-BC51-E9004D364128}" type="datetime1">
              <a:rPr kumimoji="1" lang="ja-JP" altLang="en-US" smtClean="0"/>
              <a:t>2018/12/19</a:t>
            </a:fld>
            <a:endParaRPr kumimoji="1" lang="ja-JP" altLang="en-US"/>
          </a:p>
        </p:txBody>
      </p:sp>
      <p:sp>
        <p:nvSpPr>
          <p:cNvPr id="8" name="フッター プレースホルダー 7"/>
          <p:cNvSpPr>
            <a:spLocks noGrp="1"/>
          </p:cNvSpPr>
          <p:nvPr>
            <p:ph type="ftr" sz="quarter" idx="11"/>
          </p:nvPr>
        </p:nvSpPr>
        <p:spPr/>
        <p:txBody>
          <a:bodyPr/>
          <a:lstStyle/>
          <a:p>
            <a:endParaRPr kumimoji="1" lang="ja-JP" altLang="en-US"/>
          </a:p>
        </p:txBody>
      </p:sp>
      <p:sp>
        <p:nvSpPr>
          <p:cNvPr id="9" name="スライド番号プレースホルダー 8"/>
          <p:cNvSpPr>
            <a:spLocks noGrp="1"/>
          </p:cNvSpPr>
          <p:nvPr>
            <p:ph type="sldNum" sz="quarter" idx="12"/>
          </p:nvPr>
        </p:nvSpPr>
        <p:spPr/>
        <p:txBody>
          <a:bodyPr/>
          <a:lstStyle/>
          <a:p>
            <a:fld id="{CCEC3038-1CF1-4B63-9920-55248DCFBA97}" type="slidenum">
              <a:rPr kumimoji="1" lang="ja-JP" altLang="en-US" smtClean="0"/>
              <a:pPr/>
              <a:t>‹#›</a:t>
            </a:fld>
            <a:endParaRPr kumimoji="1" lang="ja-JP" altLang="en-US"/>
          </a:p>
        </p:txBody>
      </p:sp>
    </p:spTree>
    <p:extLst>
      <p:ext uri="{BB962C8B-B14F-4D97-AF65-F5344CB8AC3E}">
        <p14:creationId xmlns:p14="http://schemas.microsoft.com/office/powerpoint/2010/main" val="76935723"/>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タイトルのみ">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a:t>マスター タイトルの書式設定</a:t>
            </a:r>
          </a:p>
        </p:txBody>
      </p:sp>
      <p:sp>
        <p:nvSpPr>
          <p:cNvPr id="3" name="日付プレースホルダー 2"/>
          <p:cNvSpPr>
            <a:spLocks noGrp="1"/>
          </p:cNvSpPr>
          <p:nvPr>
            <p:ph type="dt" sz="half" idx="10"/>
          </p:nvPr>
        </p:nvSpPr>
        <p:spPr/>
        <p:txBody>
          <a:bodyPr/>
          <a:lstStyle/>
          <a:p>
            <a:fld id="{1D41AE6D-C9CF-4DAD-BD8E-918D845B8987}" type="datetime1">
              <a:rPr kumimoji="1" lang="ja-JP" altLang="en-US" smtClean="0"/>
              <a:t>2018/12/19</a:t>
            </a:fld>
            <a:endParaRPr kumimoji="1" lang="ja-JP" altLang="en-US"/>
          </a:p>
        </p:txBody>
      </p:sp>
      <p:sp>
        <p:nvSpPr>
          <p:cNvPr id="4" name="フッター プレースホルダー 3"/>
          <p:cNvSpPr>
            <a:spLocks noGrp="1"/>
          </p:cNvSpPr>
          <p:nvPr>
            <p:ph type="ftr" sz="quarter" idx="11"/>
          </p:nvPr>
        </p:nvSpPr>
        <p:spPr/>
        <p:txBody>
          <a:bodyPr/>
          <a:lstStyle/>
          <a:p>
            <a:endParaRPr kumimoji="1" lang="ja-JP" altLang="en-US"/>
          </a:p>
        </p:txBody>
      </p:sp>
      <p:sp>
        <p:nvSpPr>
          <p:cNvPr id="5" name="スライド番号プレースホルダー 4"/>
          <p:cNvSpPr>
            <a:spLocks noGrp="1"/>
          </p:cNvSpPr>
          <p:nvPr>
            <p:ph type="sldNum" sz="quarter" idx="12"/>
          </p:nvPr>
        </p:nvSpPr>
        <p:spPr/>
        <p:txBody>
          <a:bodyPr/>
          <a:lstStyle/>
          <a:p>
            <a:fld id="{CCEC3038-1CF1-4B63-9920-55248DCFBA97}" type="slidenum">
              <a:rPr kumimoji="1" lang="ja-JP" altLang="en-US" smtClean="0"/>
              <a:pPr/>
              <a:t>‹#›</a:t>
            </a:fld>
            <a:endParaRPr kumimoji="1" lang="ja-JP" altLang="en-US"/>
          </a:p>
        </p:txBody>
      </p:sp>
    </p:spTree>
    <p:extLst>
      <p:ext uri="{BB962C8B-B14F-4D97-AF65-F5344CB8AC3E}">
        <p14:creationId xmlns:p14="http://schemas.microsoft.com/office/powerpoint/2010/main" val="76633270"/>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白紙">
    <p:spTree>
      <p:nvGrpSpPr>
        <p:cNvPr id="1" name=""/>
        <p:cNvGrpSpPr/>
        <p:nvPr/>
      </p:nvGrpSpPr>
      <p:grpSpPr>
        <a:xfrm>
          <a:off x="0" y="0"/>
          <a:ext cx="0" cy="0"/>
          <a:chOff x="0" y="0"/>
          <a:chExt cx="0" cy="0"/>
        </a:xfrm>
      </p:grpSpPr>
      <p:sp>
        <p:nvSpPr>
          <p:cNvPr id="2" name="日付プレースホルダー 1"/>
          <p:cNvSpPr>
            <a:spLocks noGrp="1"/>
          </p:cNvSpPr>
          <p:nvPr>
            <p:ph type="dt" sz="half" idx="10"/>
          </p:nvPr>
        </p:nvSpPr>
        <p:spPr/>
        <p:txBody>
          <a:bodyPr/>
          <a:lstStyle/>
          <a:p>
            <a:fld id="{E76EF90D-6BDC-44FF-B31D-8A08E8355DD3}" type="datetime1">
              <a:rPr kumimoji="1" lang="ja-JP" altLang="en-US" smtClean="0"/>
              <a:t>2018/12/19</a:t>
            </a:fld>
            <a:endParaRPr kumimoji="1" lang="ja-JP" altLang="en-US"/>
          </a:p>
        </p:txBody>
      </p:sp>
      <p:sp>
        <p:nvSpPr>
          <p:cNvPr id="3" name="フッター プレースホルダー 2"/>
          <p:cNvSpPr>
            <a:spLocks noGrp="1"/>
          </p:cNvSpPr>
          <p:nvPr>
            <p:ph type="ftr" sz="quarter" idx="11"/>
          </p:nvPr>
        </p:nvSpPr>
        <p:spPr/>
        <p:txBody>
          <a:bodyPr/>
          <a:lstStyle/>
          <a:p>
            <a:endParaRPr kumimoji="1" lang="ja-JP" altLang="en-US"/>
          </a:p>
        </p:txBody>
      </p:sp>
      <p:sp>
        <p:nvSpPr>
          <p:cNvPr id="4" name="スライド番号プレースホルダー 3"/>
          <p:cNvSpPr>
            <a:spLocks noGrp="1"/>
          </p:cNvSpPr>
          <p:nvPr>
            <p:ph type="sldNum" sz="quarter" idx="12"/>
          </p:nvPr>
        </p:nvSpPr>
        <p:spPr/>
        <p:txBody>
          <a:bodyPr/>
          <a:lstStyle/>
          <a:p>
            <a:fld id="{CCEC3038-1CF1-4B63-9920-55248DCFBA97}" type="slidenum">
              <a:rPr kumimoji="1" lang="ja-JP" altLang="en-US" smtClean="0"/>
              <a:pPr/>
              <a:t>‹#›</a:t>
            </a:fld>
            <a:endParaRPr kumimoji="1" lang="ja-JP" altLang="en-US" dirty="0"/>
          </a:p>
        </p:txBody>
      </p:sp>
    </p:spTree>
    <p:extLst>
      <p:ext uri="{BB962C8B-B14F-4D97-AF65-F5344CB8AC3E}">
        <p14:creationId xmlns:p14="http://schemas.microsoft.com/office/powerpoint/2010/main" val="2738464231"/>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タイトル付きの&#10;コンテンツ">
    <p:spTree>
      <p:nvGrpSpPr>
        <p:cNvPr id="1" name=""/>
        <p:cNvGrpSpPr/>
        <p:nvPr/>
      </p:nvGrpSpPr>
      <p:grpSpPr>
        <a:xfrm>
          <a:off x="0" y="0"/>
          <a:ext cx="0" cy="0"/>
          <a:chOff x="0" y="0"/>
          <a:chExt cx="0" cy="0"/>
        </a:xfrm>
      </p:grpSpPr>
      <p:sp>
        <p:nvSpPr>
          <p:cNvPr id="2" name="タイトル 1"/>
          <p:cNvSpPr>
            <a:spLocks noGrp="1"/>
          </p:cNvSpPr>
          <p:nvPr>
            <p:ph type="title"/>
          </p:nvPr>
        </p:nvSpPr>
        <p:spPr>
          <a:xfrm>
            <a:off x="457200" y="273050"/>
            <a:ext cx="3008313" cy="1162050"/>
          </a:xfrm>
        </p:spPr>
        <p:txBody>
          <a:bodyPr anchor="b"/>
          <a:lstStyle>
            <a:lvl1pPr algn="l">
              <a:defRPr sz="2000" b="1"/>
            </a:lvl1pPr>
          </a:lstStyle>
          <a:p>
            <a:r>
              <a:rPr kumimoji="1" lang="ja-JP" altLang="en-US"/>
              <a:t>マスター タイトルの書式設定</a:t>
            </a:r>
          </a:p>
        </p:txBody>
      </p:sp>
      <p:sp>
        <p:nvSpPr>
          <p:cNvPr id="3" name="コンテンツ プレースホルダー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4" name="テキスト プレースホルダー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kumimoji="1" lang="ja-JP" altLang="en-US"/>
              <a:t>マスター テキストの書式設定</a:t>
            </a:r>
          </a:p>
        </p:txBody>
      </p:sp>
      <p:sp>
        <p:nvSpPr>
          <p:cNvPr id="5" name="日付プレースホルダー 4"/>
          <p:cNvSpPr>
            <a:spLocks noGrp="1"/>
          </p:cNvSpPr>
          <p:nvPr>
            <p:ph type="dt" sz="half" idx="10"/>
          </p:nvPr>
        </p:nvSpPr>
        <p:spPr/>
        <p:txBody>
          <a:bodyPr/>
          <a:lstStyle/>
          <a:p>
            <a:fld id="{24981CD3-0678-46CD-B493-576D4D65207D}" type="datetime1">
              <a:rPr kumimoji="1" lang="ja-JP" altLang="en-US" smtClean="0"/>
              <a:t>2018/12/19</a:t>
            </a:fld>
            <a:endParaRPr kumimoji="1" lang="ja-JP" altLang="en-US"/>
          </a:p>
        </p:txBody>
      </p:sp>
      <p:sp>
        <p:nvSpPr>
          <p:cNvPr id="6" name="フッター プレースホルダー 5"/>
          <p:cNvSpPr>
            <a:spLocks noGrp="1"/>
          </p:cNvSpPr>
          <p:nvPr>
            <p:ph type="ftr" sz="quarter" idx="11"/>
          </p:nvPr>
        </p:nvSpPr>
        <p:spPr/>
        <p:txBody>
          <a:bodyPr/>
          <a:lstStyle/>
          <a:p>
            <a:endParaRPr kumimoji="1" lang="ja-JP" altLang="en-US"/>
          </a:p>
        </p:txBody>
      </p:sp>
      <p:sp>
        <p:nvSpPr>
          <p:cNvPr id="7" name="スライド番号プレースホルダー 6"/>
          <p:cNvSpPr>
            <a:spLocks noGrp="1"/>
          </p:cNvSpPr>
          <p:nvPr>
            <p:ph type="sldNum" sz="quarter" idx="12"/>
          </p:nvPr>
        </p:nvSpPr>
        <p:spPr/>
        <p:txBody>
          <a:bodyPr/>
          <a:lstStyle/>
          <a:p>
            <a:fld id="{CCEC3038-1CF1-4B63-9920-55248DCFBA97}" type="slidenum">
              <a:rPr kumimoji="1" lang="ja-JP" altLang="en-US" smtClean="0"/>
              <a:pPr/>
              <a:t>‹#›</a:t>
            </a:fld>
            <a:endParaRPr kumimoji="1" lang="ja-JP" altLang="en-US"/>
          </a:p>
        </p:txBody>
      </p:sp>
    </p:spTree>
    <p:extLst>
      <p:ext uri="{BB962C8B-B14F-4D97-AF65-F5344CB8AC3E}">
        <p14:creationId xmlns:p14="http://schemas.microsoft.com/office/powerpoint/2010/main" val="3241598111"/>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タイトル付きの図">
    <p:spTree>
      <p:nvGrpSpPr>
        <p:cNvPr id="1" name=""/>
        <p:cNvGrpSpPr/>
        <p:nvPr/>
      </p:nvGrpSpPr>
      <p:grpSpPr>
        <a:xfrm>
          <a:off x="0" y="0"/>
          <a:ext cx="0" cy="0"/>
          <a:chOff x="0" y="0"/>
          <a:chExt cx="0" cy="0"/>
        </a:xfrm>
      </p:grpSpPr>
      <p:sp>
        <p:nvSpPr>
          <p:cNvPr id="2" name="タイトル 1"/>
          <p:cNvSpPr>
            <a:spLocks noGrp="1"/>
          </p:cNvSpPr>
          <p:nvPr>
            <p:ph type="title"/>
          </p:nvPr>
        </p:nvSpPr>
        <p:spPr>
          <a:xfrm>
            <a:off x="1792288" y="4800600"/>
            <a:ext cx="5486400" cy="566738"/>
          </a:xfrm>
        </p:spPr>
        <p:txBody>
          <a:bodyPr anchor="b"/>
          <a:lstStyle>
            <a:lvl1pPr algn="l">
              <a:defRPr sz="2000" b="1"/>
            </a:lvl1pPr>
          </a:lstStyle>
          <a:p>
            <a:r>
              <a:rPr kumimoji="1" lang="ja-JP" altLang="en-US"/>
              <a:t>マスター タイトルの書式設定</a:t>
            </a:r>
          </a:p>
        </p:txBody>
      </p:sp>
      <p:sp>
        <p:nvSpPr>
          <p:cNvPr id="3" name="図プレースホルダー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kumimoji="1" lang="ja-JP" altLang="en-US"/>
          </a:p>
        </p:txBody>
      </p:sp>
      <p:sp>
        <p:nvSpPr>
          <p:cNvPr id="4" name="テキスト プレースホルダー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kumimoji="1" lang="ja-JP" altLang="en-US"/>
              <a:t>マスター テキストの書式設定</a:t>
            </a:r>
          </a:p>
        </p:txBody>
      </p:sp>
      <p:sp>
        <p:nvSpPr>
          <p:cNvPr id="5" name="日付プレースホルダー 4"/>
          <p:cNvSpPr>
            <a:spLocks noGrp="1"/>
          </p:cNvSpPr>
          <p:nvPr>
            <p:ph type="dt" sz="half" idx="10"/>
          </p:nvPr>
        </p:nvSpPr>
        <p:spPr/>
        <p:txBody>
          <a:bodyPr/>
          <a:lstStyle/>
          <a:p>
            <a:fld id="{284E1BFA-F07E-43EA-8D2F-D43A8A8E6E42}" type="datetime1">
              <a:rPr kumimoji="1" lang="ja-JP" altLang="en-US" smtClean="0"/>
              <a:t>2018/12/19</a:t>
            </a:fld>
            <a:endParaRPr kumimoji="1" lang="ja-JP" altLang="en-US"/>
          </a:p>
        </p:txBody>
      </p:sp>
      <p:sp>
        <p:nvSpPr>
          <p:cNvPr id="6" name="フッター プレースホルダー 5"/>
          <p:cNvSpPr>
            <a:spLocks noGrp="1"/>
          </p:cNvSpPr>
          <p:nvPr>
            <p:ph type="ftr" sz="quarter" idx="11"/>
          </p:nvPr>
        </p:nvSpPr>
        <p:spPr/>
        <p:txBody>
          <a:bodyPr/>
          <a:lstStyle/>
          <a:p>
            <a:endParaRPr kumimoji="1" lang="ja-JP" altLang="en-US"/>
          </a:p>
        </p:txBody>
      </p:sp>
      <p:sp>
        <p:nvSpPr>
          <p:cNvPr id="7" name="スライド番号プレースホルダー 6"/>
          <p:cNvSpPr>
            <a:spLocks noGrp="1"/>
          </p:cNvSpPr>
          <p:nvPr>
            <p:ph type="sldNum" sz="quarter" idx="12"/>
          </p:nvPr>
        </p:nvSpPr>
        <p:spPr/>
        <p:txBody>
          <a:bodyPr/>
          <a:lstStyle/>
          <a:p>
            <a:fld id="{CCEC3038-1CF1-4B63-9920-55248DCFBA97}" type="slidenum">
              <a:rPr kumimoji="1" lang="ja-JP" altLang="en-US" smtClean="0"/>
              <a:pPr/>
              <a:t>‹#›</a:t>
            </a:fld>
            <a:endParaRPr kumimoji="1" lang="ja-JP" altLang="en-US"/>
          </a:p>
        </p:txBody>
      </p:sp>
    </p:spTree>
    <p:extLst>
      <p:ext uri="{BB962C8B-B14F-4D97-AF65-F5344CB8AC3E}">
        <p14:creationId xmlns:p14="http://schemas.microsoft.com/office/powerpoint/2010/main" val="2448358230"/>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タイトル プレースホルダー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r>
              <a:rPr kumimoji="1" lang="ja-JP" altLang="en-US"/>
              <a:t>マスター タイトルの書式設定</a:t>
            </a:r>
          </a:p>
        </p:txBody>
      </p:sp>
      <p:sp>
        <p:nvSpPr>
          <p:cNvPr id="3" name="テキスト プレースホルダー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4" name="日付プレースホルダー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C6D30EDC-C848-41D0-A675-6F63CFFCEF5E}" type="datetime1">
              <a:rPr kumimoji="1" lang="ja-JP" altLang="en-US" smtClean="0"/>
              <a:t>2018/12/19</a:t>
            </a:fld>
            <a:endParaRPr kumimoji="1" lang="ja-JP" altLang="en-US"/>
          </a:p>
        </p:txBody>
      </p:sp>
      <p:sp>
        <p:nvSpPr>
          <p:cNvPr id="5" name="フッター プレースホルダー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kumimoji="1" lang="ja-JP" altLang="en-US"/>
          </a:p>
        </p:txBody>
      </p:sp>
      <p:sp>
        <p:nvSpPr>
          <p:cNvPr id="6" name="スライド番号プレースホルダー 5"/>
          <p:cNvSpPr>
            <a:spLocks noGrp="1"/>
          </p:cNvSpPr>
          <p:nvPr>
            <p:ph type="sldNum" sz="quarter" idx="4"/>
          </p:nvPr>
        </p:nvSpPr>
        <p:spPr>
          <a:xfrm>
            <a:off x="8407474" y="6669360"/>
            <a:ext cx="720080" cy="177924"/>
          </a:xfrm>
          <a:prstGeom prst="rect">
            <a:avLst/>
          </a:prstGeom>
        </p:spPr>
        <p:txBody>
          <a:bodyPr vert="horz" lIns="91440" tIns="45720" rIns="91440" bIns="45720" rtlCol="0" anchor="ctr"/>
          <a:lstStyle>
            <a:lvl1pPr algn="r">
              <a:defRPr sz="1200">
                <a:solidFill>
                  <a:schemeClr val="tx1">
                    <a:tint val="75000"/>
                  </a:schemeClr>
                </a:solidFill>
              </a:defRPr>
            </a:lvl1pPr>
          </a:lstStyle>
          <a:p>
            <a:fld id="{CCEC3038-1CF1-4B63-9920-55248DCFBA97}" type="slidenum">
              <a:rPr kumimoji="1" lang="ja-JP" altLang="en-US" smtClean="0"/>
              <a:pPr/>
              <a:t>‹#›</a:t>
            </a:fld>
            <a:endParaRPr kumimoji="1" lang="ja-JP" altLang="en-US" dirty="0"/>
          </a:p>
        </p:txBody>
      </p:sp>
    </p:spTree>
    <p:extLst>
      <p:ext uri="{BB962C8B-B14F-4D97-AF65-F5344CB8AC3E}">
        <p14:creationId xmlns:p14="http://schemas.microsoft.com/office/powerpoint/2010/main" val="703252768"/>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Lst>
  <p:hf hdr="0" ftr="0" dt="0"/>
  <p:txStyles>
    <p:titleStyle>
      <a:lvl1pPr algn="ctr" defTabSz="914400" rtl="0" eaLnBrk="1" latinLnBrk="0" hangingPunct="1">
        <a:spcBef>
          <a:spcPct val="0"/>
        </a:spcBef>
        <a:buNone/>
        <a:defRPr kumimoji="1"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anose="020B0604020202020204" pitchFamily="34" charset="0"/>
        <a:buChar char="•"/>
        <a:defRPr kumimoji="1"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kumimoji="1"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kumimoji="1"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kumimoji="1"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kumimoji="1"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kumimoji="1" sz="2000" kern="1200">
          <a:solidFill>
            <a:schemeClr val="tx1"/>
          </a:solidFill>
          <a:latin typeface="+mn-lt"/>
          <a:ea typeface="+mn-ea"/>
          <a:cs typeface="+mn-cs"/>
        </a:defRPr>
      </a:lvl9pPr>
    </p:bodyStyle>
    <p:other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Layout" Target="../slideLayouts/slideLayout7.xml"/><Relationship Id="rId6" Type="http://schemas.openxmlformats.org/officeDocument/2006/relationships/image" Target="../media/image5.png"/><Relationship Id="rId5" Type="http://schemas.openxmlformats.org/officeDocument/2006/relationships/image" Target="../media/image4.png"/><Relationship Id="rId4" Type="http://schemas.openxmlformats.org/officeDocument/2006/relationships/image" Target="../media/image3.png"/></Relationships>
</file>

<file path=ppt/slides/_rels/slide100.xml.rels><?xml version="1.0" encoding="UTF-8" standalone="yes"?>
<Relationships xmlns="http://schemas.openxmlformats.org/package/2006/relationships"><Relationship Id="rId3" Type="http://schemas.openxmlformats.org/officeDocument/2006/relationships/chart" Target="../charts/chart19.xml"/><Relationship Id="rId2" Type="http://schemas.openxmlformats.org/officeDocument/2006/relationships/notesSlide" Target="../notesSlides/notesSlide21.xml"/><Relationship Id="rId1" Type="http://schemas.openxmlformats.org/officeDocument/2006/relationships/slideLayout" Target="../slideLayouts/slideLayout1.xml"/></Relationships>
</file>

<file path=ppt/slides/_rels/slide101.xml.rels><?xml version="1.0" encoding="UTF-8" standalone="yes"?>
<Relationships xmlns="http://schemas.openxmlformats.org/package/2006/relationships"><Relationship Id="rId3" Type="http://schemas.openxmlformats.org/officeDocument/2006/relationships/chart" Target="../charts/chart20.xml"/><Relationship Id="rId2" Type="http://schemas.openxmlformats.org/officeDocument/2006/relationships/notesSlide" Target="../notesSlides/notesSlide22.xml"/><Relationship Id="rId1" Type="http://schemas.openxmlformats.org/officeDocument/2006/relationships/slideLayout" Target="../slideLayouts/slideLayout2.xml"/><Relationship Id="rId4" Type="http://schemas.openxmlformats.org/officeDocument/2006/relationships/chart" Target="../charts/chart21.xml"/></Relationships>
</file>

<file path=ppt/slides/_rels/slide102.xml.rels><?xml version="1.0" encoding="UTF-8" standalone="yes"?>
<Relationships xmlns="http://schemas.openxmlformats.org/package/2006/relationships"><Relationship Id="rId3" Type="http://schemas.openxmlformats.org/officeDocument/2006/relationships/chart" Target="../charts/chart22.xml"/><Relationship Id="rId7" Type="http://schemas.openxmlformats.org/officeDocument/2006/relationships/chart" Target="../charts/chart26.xml"/><Relationship Id="rId2" Type="http://schemas.openxmlformats.org/officeDocument/2006/relationships/notesSlide" Target="../notesSlides/notesSlide23.xml"/><Relationship Id="rId1" Type="http://schemas.openxmlformats.org/officeDocument/2006/relationships/slideLayout" Target="../slideLayouts/slideLayout7.xml"/><Relationship Id="rId6" Type="http://schemas.openxmlformats.org/officeDocument/2006/relationships/chart" Target="../charts/chart25.xml"/><Relationship Id="rId5" Type="http://schemas.openxmlformats.org/officeDocument/2006/relationships/chart" Target="../charts/chart24.xml"/><Relationship Id="rId4" Type="http://schemas.openxmlformats.org/officeDocument/2006/relationships/chart" Target="../charts/chart23.xml"/></Relationships>
</file>

<file path=ppt/slides/_rels/slide10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0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5.xml.rels><?xml version="1.0" encoding="UTF-8" standalone="yes"?>
<Relationships xmlns="http://schemas.openxmlformats.org/package/2006/relationships"><Relationship Id="rId3" Type="http://schemas.openxmlformats.org/officeDocument/2006/relationships/chart" Target="../charts/chart27.xml"/><Relationship Id="rId2" Type="http://schemas.openxmlformats.org/officeDocument/2006/relationships/notesSlide" Target="../notesSlides/notesSlide24.xml"/><Relationship Id="rId1" Type="http://schemas.openxmlformats.org/officeDocument/2006/relationships/slideLayout" Target="../slideLayouts/slideLayout2.xml"/><Relationship Id="rId4" Type="http://schemas.openxmlformats.org/officeDocument/2006/relationships/chart" Target="../charts/chart28.xml"/></Relationships>
</file>

<file path=ppt/slides/_rels/slide106.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1.xml"/></Relationships>
</file>

<file path=ppt/slides/_rels/slide107.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1.xml"/></Relationships>
</file>

<file path=ppt/slides/_rels/slide108.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1.xml"/></Relationships>
</file>

<file path=ppt/slides/_rels/slide109.xml.rels><?xml version="1.0" encoding="UTF-8" standalone="yes"?>
<Relationships xmlns="http://schemas.openxmlformats.org/package/2006/relationships"><Relationship Id="rId3" Type="http://schemas.openxmlformats.org/officeDocument/2006/relationships/chart" Target="../charts/chart29.xml"/><Relationship Id="rId2" Type="http://schemas.openxmlformats.org/officeDocument/2006/relationships/notesSlide" Target="../notesSlides/notesSlide28.xml"/><Relationship Id="rId1" Type="http://schemas.openxmlformats.org/officeDocument/2006/relationships/slideLayout" Target="../slideLayouts/slideLayout1.xml"/><Relationship Id="rId5" Type="http://schemas.openxmlformats.org/officeDocument/2006/relationships/chart" Target="../charts/chart31.xml"/><Relationship Id="rId4" Type="http://schemas.openxmlformats.org/officeDocument/2006/relationships/chart" Target="../charts/chart30.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0.xml.rels><?xml version="1.0" encoding="UTF-8" standalone="yes"?>
<Relationships xmlns="http://schemas.openxmlformats.org/package/2006/relationships"><Relationship Id="rId3" Type="http://schemas.openxmlformats.org/officeDocument/2006/relationships/image" Target="../media/image69.png"/><Relationship Id="rId2" Type="http://schemas.openxmlformats.org/officeDocument/2006/relationships/notesSlide" Target="../notesSlides/notesSlide29.xml"/><Relationship Id="rId1" Type="http://schemas.openxmlformats.org/officeDocument/2006/relationships/slideLayout" Target="../slideLayouts/slideLayout1.xml"/></Relationships>
</file>

<file path=ppt/slides/_rels/slide111.xml.rels><?xml version="1.0" encoding="UTF-8" standalone="yes"?>
<Relationships xmlns="http://schemas.openxmlformats.org/package/2006/relationships"><Relationship Id="rId8" Type="http://schemas.openxmlformats.org/officeDocument/2006/relationships/image" Target="../media/image75.jpeg"/><Relationship Id="rId13" Type="http://schemas.openxmlformats.org/officeDocument/2006/relationships/image" Target="../media/image80.png"/><Relationship Id="rId3" Type="http://schemas.openxmlformats.org/officeDocument/2006/relationships/image" Target="../media/image70.png"/><Relationship Id="rId7" Type="http://schemas.openxmlformats.org/officeDocument/2006/relationships/image" Target="../media/image74.wmf"/><Relationship Id="rId12" Type="http://schemas.openxmlformats.org/officeDocument/2006/relationships/image" Target="../media/image79.jpeg"/><Relationship Id="rId2" Type="http://schemas.openxmlformats.org/officeDocument/2006/relationships/notesSlide" Target="../notesSlides/notesSlide30.xml"/><Relationship Id="rId1" Type="http://schemas.openxmlformats.org/officeDocument/2006/relationships/slideLayout" Target="../slideLayouts/slideLayout1.xml"/><Relationship Id="rId6" Type="http://schemas.openxmlformats.org/officeDocument/2006/relationships/image" Target="../media/image73.wmf"/><Relationship Id="rId11" Type="http://schemas.openxmlformats.org/officeDocument/2006/relationships/image" Target="../media/image78.png"/><Relationship Id="rId5" Type="http://schemas.openxmlformats.org/officeDocument/2006/relationships/image" Target="../media/image72.png"/><Relationship Id="rId10" Type="http://schemas.openxmlformats.org/officeDocument/2006/relationships/image" Target="../media/image77.wmf"/><Relationship Id="rId4" Type="http://schemas.openxmlformats.org/officeDocument/2006/relationships/image" Target="../media/image71.wmf"/><Relationship Id="rId9" Type="http://schemas.openxmlformats.org/officeDocument/2006/relationships/image" Target="../media/image76.wmf"/><Relationship Id="rId14" Type="http://schemas.openxmlformats.org/officeDocument/2006/relationships/image" Target="../media/image81.png"/></Relationships>
</file>

<file path=ppt/slides/_rels/slide112.xml.rels><?xml version="1.0" encoding="UTF-8" standalone="yes"?>
<Relationships xmlns="http://schemas.openxmlformats.org/package/2006/relationships"><Relationship Id="rId8" Type="http://schemas.openxmlformats.org/officeDocument/2006/relationships/image" Target="../media/image82.jpeg"/><Relationship Id="rId13" Type="http://schemas.openxmlformats.org/officeDocument/2006/relationships/image" Target="../media/image87.png"/><Relationship Id="rId18" Type="http://schemas.openxmlformats.org/officeDocument/2006/relationships/image" Target="../media/image92.png"/><Relationship Id="rId3" Type="http://schemas.openxmlformats.org/officeDocument/2006/relationships/diagramData" Target="../diagrams/data3.xml"/><Relationship Id="rId7" Type="http://schemas.microsoft.com/office/2007/relationships/diagramDrawing" Target="../diagrams/drawing3.xml"/><Relationship Id="rId12" Type="http://schemas.openxmlformats.org/officeDocument/2006/relationships/image" Target="../media/image86.jpeg"/><Relationship Id="rId17" Type="http://schemas.openxmlformats.org/officeDocument/2006/relationships/image" Target="../media/image91.jpeg"/><Relationship Id="rId2" Type="http://schemas.openxmlformats.org/officeDocument/2006/relationships/notesSlide" Target="../notesSlides/notesSlide31.xml"/><Relationship Id="rId16" Type="http://schemas.openxmlformats.org/officeDocument/2006/relationships/image" Target="../media/image90.png"/><Relationship Id="rId1" Type="http://schemas.openxmlformats.org/officeDocument/2006/relationships/slideLayout" Target="../slideLayouts/slideLayout1.xml"/><Relationship Id="rId6" Type="http://schemas.openxmlformats.org/officeDocument/2006/relationships/diagramColors" Target="../diagrams/colors3.xml"/><Relationship Id="rId11" Type="http://schemas.openxmlformats.org/officeDocument/2006/relationships/image" Target="../media/image85.jpeg"/><Relationship Id="rId5" Type="http://schemas.openxmlformats.org/officeDocument/2006/relationships/diagramQuickStyle" Target="../diagrams/quickStyle3.xml"/><Relationship Id="rId15" Type="http://schemas.openxmlformats.org/officeDocument/2006/relationships/image" Target="../media/image89.wmf"/><Relationship Id="rId10" Type="http://schemas.openxmlformats.org/officeDocument/2006/relationships/image" Target="../media/image84.jpeg"/><Relationship Id="rId4" Type="http://schemas.openxmlformats.org/officeDocument/2006/relationships/diagramLayout" Target="../diagrams/layout3.xml"/><Relationship Id="rId9" Type="http://schemas.openxmlformats.org/officeDocument/2006/relationships/image" Target="../media/image83.jpeg"/><Relationship Id="rId14" Type="http://schemas.openxmlformats.org/officeDocument/2006/relationships/image" Target="../media/image88.png"/></Relationships>
</file>

<file path=ppt/slides/_rels/slide11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1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1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17.xml.rels><?xml version="1.0" encoding="UTF-8" standalone="yes"?>
<Relationships xmlns="http://schemas.openxmlformats.org/package/2006/relationships"><Relationship Id="rId3" Type="http://schemas.openxmlformats.org/officeDocument/2006/relationships/hyperlink" Target="http://www.city.osaka.lg.jp/shimin/page/0000401733.html" TargetMode="External"/><Relationship Id="rId2" Type="http://schemas.openxmlformats.org/officeDocument/2006/relationships/image" Target="../media/image93.jpg"/><Relationship Id="rId1" Type="http://schemas.openxmlformats.org/officeDocument/2006/relationships/slideLayout" Target="../slideLayouts/slideLayout1.xml"/></Relationships>
</file>

<file path=ppt/slides/_rels/slide118.xml.rels><?xml version="1.0" encoding="UTF-8" standalone="yes"?>
<Relationships xmlns="http://schemas.openxmlformats.org/package/2006/relationships"><Relationship Id="rId3" Type="http://schemas.openxmlformats.org/officeDocument/2006/relationships/image" Target="../media/image95.png"/><Relationship Id="rId2" Type="http://schemas.openxmlformats.org/officeDocument/2006/relationships/image" Target="../media/image94.png"/><Relationship Id="rId1" Type="http://schemas.openxmlformats.org/officeDocument/2006/relationships/slideLayout" Target="../slideLayouts/slideLayout1.xml"/></Relationships>
</file>

<file path=ppt/slides/_rels/slide11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2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2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22.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1.xml"/></Relationships>
</file>

<file path=ppt/slides/_rels/slide12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24.xml.rels><?xml version="1.0" encoding="UTF-8" standalone="yes"?>
<Relationships xmlns="http://schemas.openxmlformats.org/package/2006/relationships"><Relationship Id="rId3" Type="http://schemas.openxmlformats.org/officeDocument/2006/relationships/image" Target="../media/image96.png"/><Relationship Id="rId7" Type="http://schemas.openxmlformats.org/officeDocument/2006/relationships/chart" Target="../charts/chart32.xml"/><Relationship Id="rId2" Type="http://schemas.openxmlformats.org/officeDocument/2006/relationships/notesSlide" Target="../notesSlides/notesSlide33.xml"/><Relationship Id="rId1" Type="http://schemas.openxmlformats.org/officeDocument/2006/relationships/slideLayout" Target="../slideLayouts/slideLayout7.xml"/><Relationship Id="rId6" Type="http://schemas.openxmlformats.org/officeDocument/2006/relationships/image" Target="../media/image98.jpeg"/><Relationship Id="rId5" Type="http://schemas.microsoft.com/office/2007/relationships/hdphoto" Target="../media/hdphoto2.wdp"/><Relationship Id="rId4" Type="http://schemas.openxmlformats.org/officeDocument/2006/relationships/image" Target="../media/image97.png"/></Relationships>
</file>

<file path=ppt/slides/_rels/slide125.xml.rels><?xml version="1.0" encoding="UTF-8" standalone="yes"?>
<Relationships xmlns="http://schemas.openxmlformats.org/package/2006/relationships"><Relationship Id="rId8" Type="http://schemas.openxmlformats.org/officeDocument/2006/relationships/image" Target="../media/image104.png"/><Relationship Id="rId13" Type="http://schemas.openxmlformats.org/officeDocument/2006/relationships/image" Target="../media/image109.png"/><Relationship Id="rId18" Type="http://schemas.openxmlformats.org/officeDocument/2006/relationships/image" Target="../media/image114.png"/><Relationship Id="rId3" Type="http://schemas.openxmlformats.org/officeDocument/2006/relationships/image" Target="../media/image99.png"/><Relationship Id="rId21" Type="http://schemas.openxmlformats.org/officeDocument/2006/relationships/image" Target="../media/image117.png"/><Relationship Id="rId7" Type="http://schemas.openxmlformats.org/officeDocument/2006/relationships/image" Target="../media/image103.emf"/><Relationship Id="rId12" Type="http://schemas.openxmlformats.org/officeDocument/2006/relationships/image" Target="../media/image108.png"/><Relationship Id="rId17" Type="http://schemas.openxmlformats.org/officeDocument/2006/relationships/image" Target="../media/image113.png"/><Relationship Id="rId2" Type="http://schemas.openxmlformats.org/officeDocument/2006/relationships/notesSlide" Target="../notesSlides/notesSlide34.xml"/><Relationship Id="rId16" Type="http://schemas.openxmlformats.org/officeDocument/2006/relationships/image" Target="../media/image112.png"/><Relationship Id="rId20" Type="http://schemas.openxmlformats.org/officeDocument/2006/relationships/image" Target="../media/image116.png"/><Relationship Id="rId1" Type="http://schemas.openxmlformats.org/officeDocument/2006/relationships/slideLayout" Target="../slideLayouts/slideLayout7.xml"/><Relationship Id="rId6" Type="http://schemas.openxmlformats.org/officeDocument/2006/relationships/image" Target="../media/image102.emf"/><Relationship Id="rId11" Type="http://schemas.openxmlformats.org/officeDocument/2006/relationships/image" Target="../media/image107.png"/><Relationship Id="rId24" Type="http://schemas.openxmlformats.org/officeDocument/2006/relationships/image" Target="../media/image120.png"/><Relationship Id="rId5" Type="http://schemas.openxmlformats.org/officeDocument/2006/relationships/image" Target="../media/image101.emf"/><Relationship Id="rId15" Type="http://schemas.openxmlformats.org/officeDocument/2006/relationships/image" Target="../media/image111.png"/><Relationship Id="rId23" Type="http://schemas.openxmlformats.org/officeDocument/2006/relationships/image" Target="../media/image119.png"/><Relationship Id="rId10" Type="http://schemas.openxmlformats.org/officeDocument/2006/relationships/image" Target="../media/image106.png"/><Relationship Id="rId19" Type="http://schemas.openxmlformats.org/officeDocument/2006/relationships/image" Target="../media/image115.png"/><Relationship Id="rId4" Type="http://schemas.openxmlformats.org/officeDocument/2006/relationships/image" Target="../media/image100.jpeg"/><Relationship Id="rId9" Type="http://schemas.openxmlformats.org/officeDocument/2006/relationships/image" Target="../media/image105.png"/><Relationship Id="rId14" Type="http://schemas.openxmlformats.org/officeDocument/2006/relationships/image" Target="../media/image110.png"/><Relationship Id="rId22" Type="http://schemas.openxmlformats.org/officeDocument/2006/relationships/image" Target="../media/image118.png"/></Relationships>
</file>

<file path=ppt/slides/_rels/slide126.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1.xml"/></Relationships>
</file>

<file path=ppt/slides/_rels/slide127.xml.rels><?xml version="1.0" encoding="UTF-8" standalone="yes"?>
<Relationships xmlns="http://schemas.openxmlformats.org/package/2006/relationships"><Relationship Id="rId2" Type="http://schemas.openxmlformats.org/officeDocument/2006/relationships/notesSlide" Target="../notesSlides/notesSlide36.xml"/><Relationship Id="rId1" Type="http://schemas.openxmlformats.org/officeDocument/2006/relationships/slideLayout" Target="../slideLayouts/slideLayout1.xml"/></Relationships>
</file>

<file path=ppt/slides/_rels/slide128.xml.rels><?xml version="1.0" encoding="UTF-8" standalone="yes"?>
<Relationships xmlns="http://schemas.openxmlformats.org/package/2006/relationships"><Relationship Id="rId3" Type="http://schemas.openxmlformats.org/officeDocument/2006/relationships/image" Target="../media/image122.png"/><Relationship Id="rId2" Type="http://schemas.openxmlformats.org/officeDocument/2006/relationships/image" Target="../media/image121.png"/><Relationship Id="rId1" Type="http://schemas.openxmlformats.org/officeDocument/2006/relationships/slideLayout" Target="../slideLayouts/slideLayout1.xml"/></Relationships>
</file>

<file path=ppt/slides/_rels/slide129.xml.rels><?xml version="1.0" encoding="UTF-8" standalone="yes"?>
<Relationships xmlns="http://schemas.openxmlformats.org/package/2006/relationships"><Relationship Id="rId3" Type="http://schemas.openxmlformats.org/officeDocument/2006/relationships/image" Target="../media/image124.png"/><Relationship Id="rId2" Type="http://schemas.openxmlformats.org/officeDocument/2006/relationships/image" Target="../media/image123.png"/><Relationship Id="rId1" Type="http://schemas.openxmlformats.org/officeDocument/2006/relationships/slideLayout" Target="../slideLayouts/slideLayout1.xml"/></Relationships>
</file>

<file path=ppt/slides/_rels/slide13.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Layout" Target="../slideLayouts/slideLayout1.xml"/></Relationships>
</file>

<file path=ppt/slides/_rels/slide130.xml.rels><?xml version="1.0" encoding="UTF-8" standalone="yes"?>
<Relationships xmlns="http://schemas.openxmlformats.org/package/2006/relationships"><Relationship Id="rId2" Type="http://schemas.openxmlformats.org/officeDocument/2006/relationships/chart" Target="../charts/chart33.xml"/><Relationship Id="rId1" Type="http://schemas.openxmlformats.org/officeDocument/2006/relationships/slideLayout" Target="../slideLayouts/slideLayout1.xml"/></Relationships>
</file>

<file path=ppt/slides/_rels/slide13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32.xml.rels><?xml version="1.0" encoding="UTF-8" standalone="yes"?>
<Relationships xmlns="http://schemas.openxmlformats.org/package/2006/relationships"><Relationship Id="rId3" Type="http://schemas.openxmlformats.org/officeDocument/2006/relationships/chart" Target="../charts/chart35.xml"/><Relationship Id="rId2" Type="http://schemas.openxmlformats.org/officeDocument/2006/relationships/chart" Target="../charts/chart34.xml"/><Relationship Id="rId1" Type="http://schemas.openxmlformats.org/officeDocument/2006/relationships/slideLayout" Target="../slideLayouts/slideLayout1.xml"/><Relationship Id="rId4" Type="http://schemas.openxmlformats.org/officeDocument/2006/relationships/chart" Target="../charts/chart36.xml"/></Relationships>
</file>

<file path=ppt/slides/_rels/slide133.xml.rels><?xml version="1.0" encoding="UTF-8" standalone="yes"?>
<Relationships xmlns="http://schemas.openxmlformats.org/package/2006/relationships"><Relationship Id="rId3" Type="http://schemas.openxmlformats.org/officeDocument/2006/relationships/chart" Target="../charts/chart37.xml"/><Relationship Id="rId2" Type="http://schemas.openxmlformats.org/officeDocument/2006/relationships/notesSlide" Target="../notesSlides/notesSlide37.xml"/><Relationship Id="rId1" Type="http://schemas.openxmlformats.org/officeDocument/2006/relationships/slideLayout" Target="../slideLayouts/slideLayout1.xml"/></Relationships>
</file>

<file path=ppt/slides/_rels/slide134.xml.rels><?xml version="1.0" encoding="UTF-8" standalone="yes"?>
<Relationships xmlns="http://schemas.openxmlformats.org/package/2006/relationships"><Relationship Id="rId3" Type="http://schemas.openxmlformats.org/officeDocument/2006/relationships/chart" Target="../charts/chart38.xml"/><Relationship Id="rId2" Type="http://schemas.openxmlformats.org/officeDocument/2006/relationships/notesSlide" Target="../notesSlides/notesSlide38.xml"/><Relationship Id="rId1" Type="http://schemas.openxmlformats.org/officeDocument/2006/relationships/slideLayout" Target="../slideLayouts/slideLayout1.xml"/><Relationship Id="rId4" Type="http://schemas.openxmlformats.org/officeDocument/2006/relationships/chart" Target="../charts/chart39.xml"/></Relationships>
</file>

<file path=ppt/slides/_rels/slide135.xml.rels><?xml version="1.0" encoding="UTF-8" standalone="yes"?>
<Relationships xmlns="http://schemas.openxmlformats.org/package/2006/relationships"><Relationship Id="rId3" Type="http://schemas.openxmlformats.org/officeDocument/2006/relationships/image" Target="../media/image125.png"/><Relationship Id="rId2" Type="http://schemas.openxmlformats.org/officeDocument/2006/relationships/notesSlide" Target="../notesSlides/notesSlide39.xml"/><Relationship Id="rId1" Type="http://schemas.openxmlformats.org/officeDocument/2006/relationships/slideLayout" Target="../slideLayouts/slideLayout1.xml"/></Relationships>
</file>

<file path=ppt/slides/_rels/slide136.xml.rels><?xml version="1.0" encoding="UTF-8" standalone="yes"?>
<Relationships xmlns="http://schemas.openxmlformats.org/package/2006/relationships"><Relationship Id="rId2" Type="http://schemas.openxmlformats.org/officeDocument/2006/relationships/notesSlide" Target="../notesSlides/notesSlide40.xml"/><Relationship Id="rId1" Type="http://schemas.openxmlformats.org/officeDocument/2006/relationships/slideLayout" Target="../slideLayouts/slideLayout1.xml"/></Relationships>
</file>

<file path=ppt/slides/_rels/slide137.xml.rels><?xml version="1.0" encoding="UTF-8" standalone="yes"?>
<Relationships xmlns="http://schemas.openxmlformats.org/package/2006/relationships"><Relationship Id="rId2" Type="http://schemas.openxmlformats.org/officeDocument/2006/relationships/notesSlide" Target="../notesSlides/notesSlide41.xml"/><Relationship Id="rId1" Type="http://schemas.openxmlformats.org/officeDocument/2006/relationships/slideLayout" Target="../slideLayouts/slideLayout1.xml"/></Relationships>
</file>

<file path=ppt/slides/_rels/slide138.xml.rels><?xml version="1.0" encoding="UTF-8" standalone="yes"?>
<Relationships xmlns="http://schemas.openxmlformats.org/package/2006/relationships"><Relationship Id="rId3" Type="http://schemas.openxmlformats.org/officeDocument/2006/relationships/chart" Target="../charts/chart40.xml"/><Relationship Id="rId2" Type="http://schemas.openxmlformats.org/officeDocument/2006/relationships/notesSlide" Target="../notesSlides/notesSlide42.xml"/><Relationship Id="rId1" Type="http://schemas.openxmlformats.org/officeDocument/2006/relationships/slideLayout" Target="../slideLayouts/slideLayout1.xml"/><Relationship Id="rId4" Type="http://schemas.openxmlformats.org/officeDocument/2006/relationships/chart" Target="../charts/chart41.xml"/></Relationships>
</file>

<file path=ppt/slides/_rels/slide139.xml.rels><?xml version="1.0" encoding="UTF-8" standalone="yes"?>
<Relationships xmlns="http://schemas.openxmlformats.org/package/2006/relationships"><Relationship Id="rId3" Type="http://schemas.openxmlformats.org/officeDocument/2006/relationships/chart" Target="../charts/chart42.xml"/><Relationship Id="rId2" Type="http://schemas.openxmlformats.org/officeDocument/2006/relationships/notesSlide" Target="../notesSlides/notesSlide43.xml"/><Relationship Id="rId1" Type="http://schemas.openxmlformats.org/officeDocument/2006/relationships/slideLayout" Target="../slideLayouts/slideLayout1.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40.xml.rels><?xml version="1.0" encoding="UTF-8" standalone="yes"?>
<Relationships xmlns="http://schemas.openxmlformats.org/package/2006/relationships"><Relationship Id="rId3" Type="http://schemas.openxmlformats.org/officeDocument/2006/relationships/image" Target="../media/image126.png"/><Relationship Id="rId2" Type="http://schemas.openxmlformats.org/officeDocument/2006/relationships/notesSlide" Target="../notesSlides/notesSlide44.xml"/><Relationship Id="rId1" Type="http://schemas.openxmlformats.org/officeDocument/2006/relationships/slideLayout" Target="../slideLayouts/slideLayout2.xml"/></Relationships>
</file>

<file path=ppt/slides/_rels/slide141.xml.rels><?xml version="1.0" encoding="UTF-8" standalone="yes"?>
<Relationships xmlns="http://schemas.openxmlformats.org/package/2006/relationships"><Relationship Id="rId3" Type="http://schemas.openxmlformats.org/officeDocument/2006/relationships/chart" Target="../charts/chart43.xml"/><Relationship Id="rId2" Type="http://schemas.openxmlformats.org/officeDocument/2006/relationships/notesSlide" Target="../notesSlides/notesSlide45.xml"/><Relationship Id="rId1" Type="http://schemas.openxmlformats.org/officeDocument/2006/relationships/slideLayout" Target="../slideLayouts/slideLayout1.xml"/></Relationships>
</file>

<file path=ppt/slides/_rels/slide142.xml.rels><?xml version="1.0" encoding="UTF-8" standalone="yes"?>
<Relationships xmlns="http://schemas.openxmlformats.org/package/2006/relationships"><Relationship Id="rId3" Type="http://schemas.openxmlformats.org/officeDocument/2006/relationships/image" Target="../media/image127.emf"/><Relationship Id="rId2" Type="http://schemas.openxmlformats.org/officeDocument/2006/relationships/notesSlide" Target="../notesSlides/notesSlide46.xml"/><Relationship Id="rId1" Type="http://schemas.openxmlformats.org/officeDocument/2006/relationships/slideLayout" Target="../slideLayouts/slideLayout1.xml"/><Relationship Id="rId4" Type="http://schemas.openxmlformats.org/officeDocument/2006/relationships/image" Target="../media/image128.emf"/></Relationships>
</file>

<file path=ppt/slides/_rels/slide14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4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45.xml.rels><?xml version="1.0" encoding="UTF-8" standalone="yes"?>
<Relationships xmlns="http://schemas.openxmlformats.org/package/2006/relationships"><Relationship Id="rId2" Type="http://schemas.openxmlformats.org/officeDocument/2006/relationships/notesSlide" Target="../notesSlides/notesSlide47.xml"/><Relationship Id="rId1" Type="http://schemas.openxmlformats.org/officeDocument/2006/relationships/slideLayout" Target="../slideLayouts/slideLayout1.xml"/></Relationships>
</file>

<file path=ppt/slides/_rels/slide14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47.xml.rels><?xml version="1.0" encoding="UTF-8" standalone="yes"?>
<Relationships xmlns="http://schemas.openxmlformats.org/package/2006/relationships"><Relationship Id="rId3" Type="http://schemas.openxmlformats.org/officeDocument/2006/relationships/chart" Target="../charts/chart45.xml"/><Relationship Id="rId2" Type="http://schemas.openxmlformats.org/officeDocument/2006/relationships/chart" Target="../charts/chart44.xml"/><Relationship Id="rId1" Type="http://schemas.openxmlformats.org/officeDocument/2006/relationships/slideLayout" Target="../slideLayouts/slideLayout1.xml"/></Relationships>
</file>

<file path=ppt/slides/_rels/slide14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49.xml.rels><?xml version="1.0" encoding="UTF-8" standalone="yes"?>
<Relationships xmlns="http://schemas.openxmlformats.org/package/2006/relationships"><Relationship Id="rId3" Type="http://schemas.openxmlformats.org/officeDocument/2006/relationships/oleObject" Target="../embeddings/oleObject6.bin"/><Relationship Id="rId2" Type="http://schemas.openxmlformats.org/officeDocument/2006/relationships/slideLayout" Target="../slideLayouts/slideLayout1.xml"/><Relationship Id="rId1" Type="http://schemas.openxmlformats.org/officeDocument/2006/relationships/vmlDrawing" Target="../drawings/vmlDrawing3.vml"/><Relationship Id="rId5" Type="http://schemas.openxmlformats.org/officeDocument/2006/relationships/image" Target="../media/image129.emf"/><Relationship Id="rId4" Type="http://schemas.openxmlformats.org/officeDocument/2006/relationships/package" Target="../embeddings/Microsoft_Excel_______23.xlsx"/></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5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5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52.xml.rels><?xml version="1.0" encoding="UTF-8" standalone="yes"?>
<Relationships xmlns="http://schemas.openxmlformats.org/package/2006/relationships"><Relationship Id="rId2" Type="http://schemas.openxmlformats.org/officeDocument/2006/relationships/notesSlide" Target="../notesSlides/notesSlide48.xml"/><Relationship Id="rId1" Type="http://schemas.openxmlformats.org/officeDocument/2006/relationships/slideLayout" Target="../slideLayouts/slideLayout1.xml"/></Relationships>
</file>

<file path=ppt/slides/_rels/slide15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54.xml.rels><?xml version="1.0" encoding="UTF-8" standalone="yes"?>
<Relationships xmlns="http://schemas.openxmlformats.org/package/2006/relationships"><Relationship Id="rId3" Type="http://schemas.openxmlformats.org/officeDocument/2006/relationships/image" Target="../media/image131.png"/><Relationship Id="rId7" Type="http://schemas.openxmlformats.org/officeDocument/2006/relationships/image" Target="../media/image135.png"/><Relationship Id="rId2" Type="http://schemas.openxmlformats.org/officeDocument/2006/relationships/image" Target="../media/image130.png"/><Relationship Id="rId1" Type="http://schemas.openxmlformats.org/officeDocument/2006/relationships/slideLayout" Target="../slideLayouts/slideLayout2.xml"/><Relationship Id="rId6" Type="http://schemas.openxmlformats.org/officeDocument/2006/relationships/image" Target="../media/image134.png"/><Relationship Id="rId5" Type="http://schemas.openxmlformats.org/officeDocument/2006/relationships/image" Target="../media/image133.png"/><Relationship Id="rId4" Type="http://schemas.openxmlformats.org/officeDocument/2006/relationships/image" Target="../media/image132.png"/></Relationships>
</file>

<file path=ppt/slides/_rels/slide15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5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5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5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5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6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61.xml.rels><?xml version="1.0" encoding="UTF-8" standalone="yes"?>
<Relationships xmlns="http://schemas.openxmlformats.org/package/2006/relationships"><Relationship Id="rId3" Type="http://schemas.openxmlformats.org/officeDocument/2006/relationships/notesSlide" Target="../notesSlides/notesSlide49.xml"/><Relationship Id="rId2" Type="http://schemas.openxmlformats.org/officeDocument/2006/relationships/slideLayout" Target="../slideLayouts/slideLayout7.xml"/><Relationship Id="rId1" Type="http://schemas.openxmlformats.org/officeDocument/2006/relationships/vmlDrawing" Target="../drawings/vmlDrawing4.vml"/><Relationship Id="rId6" Type="http://schemas.openxmlformats.org/officeDocument/2006/relationships/image" Target="../media/image136.emf"/><Relationship Id="rId5" Type="http://schemas.openxmlformats.org/officeDocument/2006/relationships/package" Target="../embeddings/Microsoft_Word___24.docx"/><Relationship Id="rId4" Type="http://schemas.openxmlformats.org/officeDocument/2006/relationships/oleObject" Target="../embeddings/oleObject7.bin"/></Relationships>
</file>

<file path=ppt/slides/_rels/slide162.xml.rels><?xml version="1.0" encoding="UTF-8" standalone="yes"?>
<Relationships xmlns="http://schemas.openxmlformats.org/package/2006/relationships"><Relationship Id="rId3" Type="http://schemas.openxmlformats.org/officeDocument/2006/relationships/image" Target="../media/image97.png"/><Relationship Id="rId2" Type="http://schemas.openxmlformats.org/officeDocument/2006/relationships/image" Target="../media/image137.png"/><Relationship Id="rId1" Type="http://schemas.openxmlformats.org/officeDocument/2006/relationships/slideLayout" Target="../slideLayouts/slideLayout7.xml"/><Relationship Id="rId6" Type="http://schemas.openxmlformats.org/officeDocument/2006/relationships/chart" Target="../charts/chart46.xml"/><Relationship Id="rId5" Type="http://schemas.openxmlformats.org/officeDocument/2006/relationships/image" Target="../media/image98.jpeg"/><Relationship Id="rId4" Type="http://schemas.microsoft.com/office/2007/relationships/hdphoto" Target="../media/hdphoto3.wdp"/></Relationships>
</file>

<file path=ppt/slides/_rels/slide16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6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65.xml.rels><?xml version="1.0" encoding="UTF-8" standalone="yes"?>
<Relationships xmlns="http://schemas.openxmlformats.org/package/2006/relationships"><Relationship Id="rId2" Type="http://schemas.openxmlformats.org/officeDocument/2006/relationships/chart" Target="../charts/chart47.xml"/><Relationship Id="rId1" Type="http://schemas.openxmlformats.org/officeDocument/2006/relationships/slideLayout" Target="../slideLayouts/slideLayout1.xml"/></Relationships>
</file>

<file path=ppt/slides/_rels/slide16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6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68.xml.rels><?xml version="1.0" encoding="UTF-8" standalone="yes"?>
<Relationships xmlns="http://schemas.openxmlformats.org/package/2006/relationships"><Relationship Id="rId2" Type="http://schemas.openxmlformats.org/officeDocument/2006/relationships/chart" Target="../charts/chart48.xml"/><Relationship Id="rId1" Type="http://schemas.openxmlformats.org/officeDocument/2006/relationships/slideLayout" Target="../slideLayouts/slideLayout1.xml"/></Relationships>
</file>

<file path=ppt/slides/_rels/slide16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7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7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7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7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7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7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76.xml.rels><?xml version="1.0" encoding="UTF-8" standalone="yes"?>
<Relationships xmlns="http://schemas.openxmlformats.org/package/2006/relationships"><Relationship Id="rId3" Type="http://schemas.openxmlformats.org/officeDocument/2006/relationships/image" Target="../media/image138.png"/><Relationship Id="rId2" Type="http://schemas.openxmlformats.org/officeDocument/2006/relationships/notesSlide" Target="../notesSlides/notesSlide50.xml"/><Relationship Id="rId1" Type="http://schemas.openxmlformats.org/officeDocument/2006/relationships/slideLayout" Target="../slideLayouts/slideLayout2.xml"/><Relationship Id="rId4" Type="http://schemas.openxmlformats.org/officeDocument/2006/relationships/image" Target="../media/image139.png"/></Relationships>
</file>

<file path=ppt/slides/_rels/slide177.xml.rels><?xml version="1.0" encoding="UTF-8" standalone="yes"?>
<Relationships xmlns="http://schemas.openxmlformats.org/package/2006/relationships"><Relationship Id="rId2" Type="http://schemas.openxmlformats.org/officeDocument/2006/relationships/notesSlide" Target="../notesSlides/notesSlide51.xml"/><Relationship Id="rId1" Type="http://schemas.openxmlformats.org/officeDocument/2006/relationships/slideLayout" Target="../slideLayouts/slideLayout2.xml"/></Relationships>
</file>

<file path=ppt/slides/_rels/slide178.xml.rels><?xml version="1.0" encoding="UTF-8" standalone="yes"?>
<Relationships xmlns="http://schemas.openxmlformats.org/package/2006/relationships"><Relationship Id="rId2" Type="http://schemas.openxmlformats.org/officeDocument/2006/relationships/notesSlide" Target="../notesSlides/notesSlide52.xml"/><Relationship Id="rId1" Type="http://schemas.openxmlformats.org/officeDocument/2006/relationships/slideLayout" Target="../slideLayouts/slideLayout2.xml"/></Relationships>
</file>

<file path=ppt/slides/_rels/slide17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80.xml.rels><?xml version="1.0" encoding="UTF-8" standalone="yes"?>
<Relationships xmlns="http://schemas.openxmlformats.org/package/2006/relationships"><Relationship Id="rId2" Type="http://schemas.openxmlformats.org/officeDocument/2006/relationships/image" Target="../media/image140.png"/><Relationship Id="rId1" Type="http://schemas.openxmlformats.org/officeDocument/2006/relationships/slideLayout" Target="../slideLayouts/slideLayout1.xml"/></Relationships>
</file>

<file path=ppt/slides/_rels/slide181.xml.rels><?xml version="1.0" encoding="UTF-8" standalone="yes"?>
<Relationships xmlns="http://schemas.openxmlformats.org/package/2006/relationships"><Relationship Id="rId3" Type="http://schemas.openxmlformats.org/officeDocument/2006/relationships/image" Target="../media/image142.png"/><Relationship Id="rId2" Type="http://schemas.openxmlformats.org/officeDocument/2006/relationships/image" Target="../media/image141.png"/><Relationship Id="rId1" Type="http://schemas.openxmlformats.org/officeDocument/2006/relationships/slideLayout" Target="../slideLayouts/slideLayout1.xml"/></Relationships>
</file>

<file path=ppt/slides/_rels/slide182.xml.rels><?xml version="1.0" encoding="UTF-8" standalone="yes"?>
<Relationships xmlns="http://schemas.openxmlformats.org/package/2006/relationships"><Relationship Id="rId3" Type="http://schemas.openxmlformats.org/officeDocument/2006/relationships/image" Target="../media/image144.png"/><Relationship Id="rId2" Type="http://schemas.openxmlformats.org/officeDocument/2006/relationships/image" Target="../media/image143.png"/><Relationship Id="rId1" Type="http://schemas.openxmlformats.org/officeDocument/2006/relationships/slideLayout" Target="../slideLayouts/slideLayout1.xml"/><Relationship Id="rId5" Type="http://schemas.openxmlformats.org/officeDocument/2006/relationships/image" Target="../media/image146.png"/><Relationship Id="rId4" Type="http://schemas.openxmlformats.org/officeDocument/2006/relationships/image" Target="../media/image145.png"/></Relationships>
</file>

<file path=ppt/slides/_rels/slide183.xml.rels><?xml version="1.0" encoding="UTF-8" standalone="yes"?>
<Relationships xmlns="http://schemas.openxmlformats.org/package/2006/relationships"><Relationship Id="rId3" Type="http://schemas.openxmlformats.org/officeDocument/2006/relationships/image" Target="../media/image148.png"/><Relationship Id="rId2" Type="http://schemas.openxmlformats.org/officeDocument/2006/relationships/image" Target="../media/image147.png"/><Relationship Id="rId1" Type="http://schemas.openxmlformats.org/officeDocument/2006/relationships/slideLayout" Target="../slideLayouts/slideLayout1.xml"/></Relationships>
</file>

<file path=ppt/slides/_rels/slide184.xml.rels><?xml version="1.0" encoding="UTF-8" standalone="yes"?>
<Relationships xmlns="http://schemas.openxmlformats.org/package/2006/relationships"><Relationship Id="rId2" Type="http://schemas.openxmlformats.org/officeDocument/2006/relationships/image" Target="../media/image149.png"/><Relationship Id="rId1" Type="http://schemas.openxmlformats.org/officeDocument/2006/relationships/slideLayout" Target="../slideLayouts/slideLayout1.xml"/></Relationships>
</file>

<file path=ppt/slides/_rels/slide185.xml.rels><?xml version="1.0" encoding="UTF-8" standalone="yes"?>
<Relationships xmlns="http://schemas.openxmlformats.org/package/2006/relationships"><Relationship Id="rId3" Type="http://schemas.openxmlformats.org/officeDocument/2006/relationships/image" Target="../media/image150.png"/><Relationship Id="rId2" Type="http://schemas.openxmlformats.org/officeDocument/2006/relationships/notesSlide" Target="../notesSlides/notesSlide53.xml"/><Relationship Id="rId1" Type="http://schemas.openxmlformats.org/officeDocument/2006/relationships/slideLayout" Target="../slideLayouts/slideLayout1.xml"/><Relationship Id="rId4" Type="http://schemas.openxmlformats.org/officeDocument/2006/relationships/image" Target="../media/image151.png"/></Relationships>
</file>

<file path=ppt/slides/_rels/slide186.xml.rels><?xml version="1.0" encoding="UTF-8" standalone="yes"?>
<Relationships xmlns="http://schemas.openxmlformats.org/package/2006/relationships"><Relationship Id="rId2" Type="http://schemas.openxmlformats.org/officeDocument/2006/relationships/image" Target="../media/image152.png"/><Relationship Id="rId1" Type="http://schemas.openxmlformats.org/officeDocument/2006/relationships/slideLayout" Target="../slideLayouts/slideLayout1.xml"/></Relationships>
</file>

<file path=ppt/slides/_rels/slide187.xml.rels><?xml version="1.0" encoding="UTF-8" standalone="yes"?>
<Relationships xmlns="http://schemas.openxmlformats.org/package/2006/relationships"><Relationship Id="rId2" Type="http://schemas.openxmlformats.org/officeDocument/2006/relationships/image" Target="../media/image153.png"/><Relationship Id="rId1" Type="http://schemas.openxmlformats.org/officeDocument/2006/relationships/slideLayout" Target="../slideLayouts/slideLayout1.xml"/></Relationships>
</file>

<file path=ppt/slides/_rels/slide18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8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90.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9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9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9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9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9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9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9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9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9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7.xml"/></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2.xml"/></Relationships>
</file>

<file path=ppt/slides/_rels/slide20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0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0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03.xml.rels><?xml version="1.0" encoding="UTF-8" standalone="yes"?>
<Relationships xmlns="http://schemas.openxmlformats.org/package/2006/relationships"><Relationship Id="rId2" Type="http://schemas.openxmlformats.org/officeDocument/2006/relationships/notesSlide" Target="../notesSlides/notesSlide54.xml"/><Relationship Id="rId1" Type="http://schemas.openxmlformats.org/officeDocument/2006/relationships/slideLayout" Target="../slideLayouts/slideLayout1.xml"/></Relationships>
</file>

<file path=ppt/slides/_rels/slide204.xml.rels><?xml version="1.0" encoding="UTF-8" standalone="yes"?>
<Relationships xmlns="http://schemas.openxmlformats.org/package/2006/relationships"><Relationship Id="rId2" Type="http://schemas.openxmlformats.org/officeDocument/2006/relationships/notesSlide" Target="../notesSlides/notesSlide55.xml"/><Relationship Id="rId1" Type="http://schemas.openxmlformats.org/officeDocument/2006/relationships/slideLayout" Target="../slideLayouts/slideLayout1.xml"/></Relationships>
</file>

<file path=ppt/slides/_rels/slide205.xml.rels><?xml version="1.0" encoding="UTF-8" standalone="yes"?>
<Relationships xmlns="http://schemas.openxmlformats.org/package/2006/relationships"><Relationship Id="rId2" Type="http://schemas.openxmlformats.org/officeDocument/2006/relationships/notesSlide" Target="../notesSlides/notesSlide56.xml"/><Relationship Id="rId1" Type="http://schemas.openxmlformats.org/officeDocument/2006/relationships/slideLayout" Target="../slideLayouts/slideLayout1.xml"/></Relationships>
</file>

<file path=ppt/slides/_rels/slide206.xml.rels><?xml version="1.0" encoding="UTF-8" standalone="yes"?>
<Relationships xmlns="http://schemas.openxmlformats.org/package/2006/relationships"><Relationship Id="rId2" Type="http://schemas.openxmlformats.org/officeDocument/2006/relationships/notesSlide" Target="../notesSlides/notesSlide57.xml"/><Relationship Id="rId1" Type="http://schemas.openxmlformats.org/officeDocument/2006/relationships/slideLayout" Target="../slideLayouts/slideLayout1.xml"/></Relationships>
</file>

<file path=ppt/slides/_rels/slide20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0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0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1.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Layout" Target="../slideLayouts/slideLayout1.xml"/></Relationships>
</file>

<file path=ppt/slides/_rels/slide21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11.xml.rels><?xml version="1.0" encoding="UTF-8" standalone="yes"?>
<Relationships xmlns="http://schemas.openxmlformats.org/package/2006/relationships"><Relationship Id="rId2" Type="http://schemas.openxmlformats.org/officeDocument/2006/relationships/notesSlide" Target="../notesSlides/notesSlide58.xml"/><Relationship Id="rId1" Type="http://schemas.openxmlformats.org/officeDocument/2006/relationships/slideLayout" Target="../slideLayouts/slideLayout1.xml"/></Relationships>
</file>

<file path=ppt/slides/_rels/slide212.xml.rels><?xml version="1.0" encoding="UTF-8" standalone="yes"?>
<Relationships xmlns="http://schemas.openxmlformats.org/package/2006/relationships"><Relationship Id="rId3" Type="http://schemas.openxmlformats.org/officeDocument/2006/relationships/image" Target="../media/image154.png"/><Relationship Id="rId2" Type="http://schemas.openxmlformats.org/officeDocument/2006/relationships/notesSlide" Target="../notesSlides/notesSlide59.xml"/><Relationship Id="rId1" Type="http://schemas.openxmlformats.org/officeDocument/2006/relationships/slideLayout" Target="../slideLayouts/slideLayout7.xml"/><Relationship Id="rId5" Type="http://schemas.openxmlformats.org/officeDocument/2006/relationships/image" Target="../media/image156.png"/><Relationship Id="rId4" Type="http://schemas.openxmlformats.org/officeDocument/2006/relationships/image" Target="../media/image155.png"/></Relationships>
</file>

<file path=ppt/slides/_rels/slide213.xml.rels><?xml version="1.0" encoding="UTF-8" standalone="yes"?>
<Relationships xmlns="http://schemas.openxmlformats.org/package/2006/relationships"><Relationship Id="rId3" Type="http://schemas.openxmlformats.org/officeDocument/2006/relationships/image" Target="../media/image157.png"/><Relationship Id="rId2" Type="http://schemas.openxmlformats.org/officeDocument/2006/relationships/notesSlide" Target="../notesSlides/notesSlide60.xml"/><Relationship Id="rId1" Type="http://schemas.openxmlformats.org/officeDocument/2006/relationships/slideLayout" Target="../slideLayouts/slideLayout7.xml"/><Relationship Id="rId5" Type="http://schemas.openxmlformats.org/officeDocument/2006/relationships/image" Target="../media/image159.png"/><Relationship Id="rId4" Type="http://schemas.openxmlformats.org/officeDocument/2006/relationships/image" Target="../media/image158.png"/></Relationships>
</file>

<file path=ppt/slides/_rels/slide214.xml.rels><?xml version="1.0" encoding="UTF-8" standalone="yes"?>
<Relationships xmlns="http://schemas.openxmlformats.org/package/2006/relationships"><Relationship Id="rId2" Type="http://schemas.openxmlformats.org/officeDocument/2006/relationships/notesSlide" Target="../notesSlides/notesSlide61.xml"/><Relationship Id="rId1" Type="http://schemas.openxmlformats.org/officeDocument/2006/relationships/slideLayout" Target="../slideLayouts/slideLayout1.xml"/></Relationships>
</file>

<file path=ppt/slides/_rels/slide215.xml.rels><?xml version="1.0" encoding="UTF-8" standalone="yes"?>
<Relationships xmlns="http://schemas.openxmlformats.org/package/2006/relationships"><Relationship Id="rId2" Type="http://schemas.openxmlformats.org/officeDocument/2006/relationships/notesSlide" Target="../notesSlides/notesSlide62.xml"/><Relationship Id="rId1" Type="http://schemas.openxmlformats.org/officeDocument/2006/relationships/slideLayout" Target="../slideLayouts/slideLayout1.xml"/></Relationships>
</file>

<file path=ppt/slides/_rels/slide216.xml.rels><?xml version="1.0" encoding="UTF-8" standalone="yes"?>
<Relationships xmlns="http://schemas.openxmlformats.org/package/2006/relationships"><Relationship Id="rId3" Type="http://schemas.openxmlformats.org/officeDocument/2006/relationships/image" Target="../media/image161.emf"/><Relationship Id="rId2" Type="http://schemas.openxmlformats.org/officeDocument/2006/relationships/image" Target="../media/image160.emf"/><Relationship Id="rId1" Type="http://schemas.openxmlformats.org/officeDocument/2006/relationships/slideLayout" Target="../slideLayouts/slideLayout7.xml"/><Relationship Id="rId5" Type="http://schemas.openxmlformats.org/officeDocument/2006/relationships/image" Target="../media/image163.GIF"/><Relationship Id="rId4" Type="http://schemas.openxmlformats.org/officeDocument/2006/relationships/image" Target="../media/image162.emf"/></Relationships>
</file>

<file path=ppt/slides/_rels/slide21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18.xml.rels><?xml version="1.0" encoding="UTF-8" standalone="yes"?>
<Relationships xmlns="http://schemas.openxmlformats.org/package/2006/relationships"><Relationship Id="rId8" Type="http://schemas.openxmlformats.org/officeDocument/2006/relationships/image" Target="../media/image170.jpeg"/><Relationship Id="rId3" Type="http://schemas.openxmlformats.org/officeDocument/2006/relationships/image" Target="../media/image165.jpeg"/><Relationship Id="rId7" Type="http://schemas.openxmlformats.org/officeDocument/2006/relationships/image" Target="../media/image169.jpeg"/><Relationship Id="rId2" Type="http://schemas.openxmlformats.org/officeDocument/2006/relationships/image" Target="../media/image164.jpeg"/><Relationship Id="rId1" Type="http://schemas.openxmlformats.org/officeDocument/2006/relationships/slideLayout" Target="../slideLayouts/slideLayout1.xml"/><Relationship Id="rId6" Type="http://schemas.openxmlformats.org/officeDocument/2006/relationships/image" Target="../media/image168.png"/><Relationship Id="rId5" Type="http://schemas.openxmlformats.org/officeDocument/2006/relationships/image" Target="../media/image167.jpeg"/><Relationship Id="rId4" Type="http://schemas.openxmlformats.org/officeDocument/2006/relationships/image" Target="../media/image166.jpeg"/><Relationship Id="rId9" Type="http://schemas.openxmlformats.org/officeDocument/2006/relationships/image" Target="../media/image171.jpeg"/></Relationships>
</file>

<file path=ppt/slides/_rels/slide21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2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21.xml.rels><?xml version="1.0" encoding="UTF-8" standalone="yes"?>
<Relationships xmlns="http://schemas.openxmlformats.org/package/2006/relationships"><Relationship Id="rId2" Type="http://schemas.openxmlformats.org/officeDocument/2006/relationships/notesSlide" Target="../notesSlides/notesSlide63.xml"/><Relationship Id="rId1" Type="http://schemas.openxmlformats.org/officeDocument/2006/relationships/slideLayout" Target="../slideLayouts/slideLayout2.xml"/></Relationships>
</file>

<file path=ppt/slides/_rels/slide22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2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2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25.xml.rels><?xml version="1.0" encoding="UTF-8" standalone="yes"?>
<Relationships xmlns="http://schemas.openxmlformats.org/package/2006/relationships"><Relationship Id="rId3" Type="http://schemas.openxmlformats.org/officeDocument/2006/relationships/image" Target="../media/image173.wmf"/><Relationship Id="rId2" Type="http://schemas.openxmlformats.org/officeDocument/2006/relationships/image" Target="../media/image172.emf"/><Relationship Id="rId1" Type="http://schemas.openxmlformats.org/officeDocument/2006/relationships/slideLayout" Target="../slideLayouts/slideLayout1.xml"/><Relationship Id="rId4" Type="http://schemas.openxmlformats.org/officeDocument/2006/relationships/image" Target="../media/image174.emf"/></Relationships>
</file>

<file path=ppt/slides/_rels/slide22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2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2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2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3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3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32.xml.rels><?xml version="1.0" encoding="UTF-8" standalone="yes"?>
<Relationships xmlns="http://schemas.openxmlformats.org/package/2006/relationships"><Relationship Id="rId3" Type="http://schemas.openxmlformats.org/officeDocument/2006/relationships/chart" Target="../charts/chart49.xml"/><Relationship Id="rId2" Type="http://schemas.openxmlformats.org/officeDocument/2006/relationships/notesSlide" Target="../notesSlides/notesSlide64.xml"/><Relationship Id="rId1" Type="http://schemas.openxmlformats.org/officeDocument/2006/relationships/slideLayout" Target="../slideLayouts/slideLayout1.xml"/></Relationships>
</file>

<file path=ppt/slides/_rels/slide233.xml.rels><?xml version="1.0" encoding="UTF-8" standalone="yes"?>
<Relationships xmlns="http://schemas.openxmlformats.org/package/2006/relationships"><Relationship Id="rId2" Type="http://schemas.openxmlformats.org/officeDocument/2006/relationships/notesSlide" Target="../notesSlides/notesSlide65.xml"/><Relationship Id="rId1" Type="http://schemas.openxmlformats.org/officeDocument/2006/relationships/slideLayout" Target="../slideLayouts/slideLayout1.xml"/></Relationships>
</file>

<file path=ppt/slides/_rels/slide234.xml.rels><?xml version="1.0" encoding="UTF-8" standalone="yes"?>
<Relationships xmlns="http://schemas.openxmlformats.org/package/2006/relationships"><Relationship Id="rId2" Type="http://schemas.openxmlformats.org/officeDocument/2006/relationships/notesSlide" Target="../notesSlides/notesSlide66.xml"/><Relationship Id="rId1" Type="http://schemas.openxmlformats.org/officeDocument/2006/relationships/slideLayout" Target="../slideLayouts/slideLayout1.xml"/></Relationships>
</file>

<file path=ppt/slides/_rels/slide235.xml.rels><?xml version="1.0" encoding="UTF-8" standalone="yes"?>
<Relationships xmlns="http://schemas.openxmlformats.org/package/2006/relationships"><Relationship Id="rId2" Type="http://schemas.openxmlformats.org/officeDocument/2006/relationships/notesSlide" Target="../notesSlides/notesSlide67.xml"/><Relationship Id="rId1" Type="http://schemas.openxmlformats.org/officeDocument/2006/relationships/slideLayout" Target="../slideLayouts/slideLayout1.xml"/></Relationships>
</file>

<file path=ppt/slides/_rels/slide236.xml.rels><?xml version="1.0" encoding="UTF-8" standalone="yes"?>
<Relationships xmlns="http://schemas.openxmlformats.org/package/2006/relationships"><Relationship Id="rId2" Type="http://schemas.openxmlformats.org/officeDocument/2006/relationships/image" Target="../media/image175.png"/><Relationship Id="rId1" Type="http://schemas.openxmlformats.org/officeDocument/2006/relationships/slideLayout" Target="../slideLayouts/slideLayout1.xml"/></Relationships>
</file>

<file path=ppt/slides/_rels/slide23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3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3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4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4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4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4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44.xml.rels><?xml version="1.0" encoding="UTF-8" standalone="yes"?>
<Relationships xmlns="http://schemas.openxmlformats.org/package/2006/relationships"><Relationship Id="rId2" Type="http://schemas.openxmlformats.org/officeDocument/2006/relationships/notesSlide" Target="../notesSlides/notesSlide68.xml"/><Relationship Id="rId1" Type="http://schemas.openxmlformats.org/officeDocument/2006/relationships/slideLayout" Target="../slideLayouts/slideLayout1.xml"/></Relationships>
</file>

<file path=ppt/slides/_rels/slide25.xml.rels><?xml version="1.0" encoding="UTF-8" standalone="yes"?>
<Relationships xmlns="http://schemas.openxmlformats.org/package/2006/relationships"><Relationship Id="rId8" Type="http://schemas.openxmlformats.org/officeDocument/2006/relationships/image" Target="../media/image14.png"/><Relationship Id="rId3" Type="http://schemas.openxmlformats.org/officeDocument/2006/relationships/image" Target="../media/image9.wmf"/><Relationship Id="rId7" Type="http://schemas.openxmlformats.org/officeDocument/2006/relationships/image" Target="../media/image13.png"/><Relationship Id="rId2" Type="http://schemas.openxmlformats.org/officeDocument/2006/relationships/image" Target="../media/image8.jpeg"/><Relationship Id="rId1" Type="http://schemas.openxmlformats.org/officeDocument/2006/relationships/slideLayout" Target="../slideLayouts/slideLayout7.xml"/><Relationship Id="rId6" Type="http://schemas.openxmlformats.org/officeDocument/2006/relationships/image" Target="../media/image12.png"/><Relationship Id="rId5" Type="http://schemas.openxmlformats.org/officeDocument/2006/relationships/image" Target="../media/image11.wmf"/><Relationship Id="rId4" Type="http://schemas.openxmlformats.org/officeDocument/2006/relationships/image" Target="../media/image10.wmf"/></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7.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3.xml.rels><?xml version="1.0" encoding="UTF-8" standalone="yes"?>
<Relationships xmlns="http://schemas.openxmlformats.org/package/2006/relationships"><Relationship Id="rId3" Type="http://schemas.openxmlformats.org/officeDocument/2006/relationships/image" Target="../media/image16.jpeg"/><Relationship Id="rId7" Type="http://schemas.openxmlformats.org/officeDocument/2006/relationships/image" Target="../media/image20.png"/><Relationship Id="rId2" Type="http://schemas.openxmlformats.org/officeDocument/2006/relationships/image" Target="../media/image15.jpeg"/><Relationship Id="rId1" Type="http://schemas.openxmlformats.org/officeDocument/2006/relationships/slideLayout" Target="../slideLayouts/slideLayout1.xml"/><Relationship Id="rId6" Type="http://schemas.openxmlformats.org/officeDocument/2006/relationships/image" Target="../media/image19.png"/><Relationship Id="rId5" Type="http://schemas.openxmlformats.org/officeDocument/2006/relationships/image" Target="../media/image18.jpeg"/><Relationship Id="rId4" Type="http://schemas.openxmlformats.org/officeDocument/2006/relationships/image" Target="../media/image17.jpeg"/></Relationships>
</file>

<file path=ppt/slides/_rels/slide34.xml.rels><?xml version="1.0" encoding="UTF-8" standalone="yes"?>
<Relationships xmlns="http://schemas.openxmlformats.org/package/2006/relationships"><Relationship Id="rId3" Type="http://schemas.openxmlformats.org/officeDocument/2006/relationships/image" Target="../media/image22.jpeg"/><Relationship Id="rId2" Type="http://schemas.openxmlformats.org/officeDocument/2006/relationships/image" Target="../media/image21.jpeg"/><Relationship Id="rId1" Type="http://schemas.openxmlformats.org/officeDocument/2006/relationships/slideLayout" Target="../slideLayouts/slideLayout1.xml"/><Relationship Id="rId5" Type="http://schemas.openxmlformats.org/officeDocument/2006/relationships/image" Target="../media/image24.jpeg"/><Relationship Id="rId4" Type="http://schemas.openxmlformats.org/officeDocument/2006/relationships/image" Target="../media/image23.jpeg"/></Relationships>
</file>

<file path=ppt/slides/_rels/slide35.xml.rels><?xml version="1.0" encoding="UTF-8" standalone="yes"?>
<Relationships xmlns="http://schemas.openxmlformats.org/package/2006/relationships"><Relationship Id="rId3" Type="http://schemas.openxmlformats.org/officeDocument/2006/relationships/image" Target="../media/image26.jpeg"/><Relationship Id="rId2" Type="http://schemas.openxmlformats.org/officeDocument/2006/relationships/image" Target="../media/image25.jpeg"/><Relationship Id="rId1" Type="http://schemas.openxmlformats.org/officeDocument/2006/relationships/slideLayout" Target="../slideLayouts/slideLayout1.xml"/><Relationship Id="rId6" Type="http://schemas.openxmlformats.org/officeDocument/2006/relationships/image" Target="../media/image29.png"/><Relationship Id="rId5" Type="http://schemas.openxmlformats.org/officeDocument/2006/relationships/image" Target="../media/image28.jpeg"/><Relationship Id="rId4" Type="http://schemas.openxmlformats.org/officeDocument/2006/relationships/image" Target="../media/image27.jpg"/></Relationships>
</file>

<file path=ppt/slides/_rels/slide36.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30.png"/><Relationship Id="rId1" Type="http://schemas.openxmlformats.org/officeDocument/2006/relationships/slideLayout" Target="../slideLayouts/slideLayout1.xml"/><Relationship Id="rId6" Type="http://schemas.openxmlformats.org/officeDocument/2006/relationships/image" Target="../media/image33.png"/><Relationship Id="rId5" Type="http://schemas.openxmlformats.org/officeDocument/2006/relationships/image" Target="../media/image32.png"/><Relationship Id="rId4" Type="http://schemas.openxmlformats.org/officeDocument/2006/relationships/image" Target="../media/image31.png"/></Relationships>
</file>

<file path=ppt/slides/_rels/slide37.xml.rels><?xml version="1.0" encoding="UTF-8" standalone="yes"?>
<Relationships xmlns="http://schemas.openxmlformats.org/package/2006/relationships"><Relationship Id="rId3" Type="http://schemas.openxmlformats.org/officeDocument/2006/relationships/image" Target="../media/image35.png"/><Relationship Id="rId2" Type="http://schemas.openxmlformats.org/officeDocument/2006/relationships/image" Target="../media/image34.png"/><Relationship Id="rId1" Type="http://schemas.openxmlformats.org/officeDocument/2006/relationships/slideLayout" Target="../slideLayouts/slideLayout1.xml"/><Relationship Id="rId5" Type="http://schemas.openxmlformats.org/officeDocument/2006/relationships/image" Target="../media/image37.jpeg"/><Relationship Id="rId4" Type="http://schemas.openxmlformats.org/officeDocument/2006/relationships/image" Target="../media/image36.jpeg"/></Relationships>
</file>

<file path=ppt/slides/_rels/slide38.xml.rels><?xml version="1.0" encoding="UTF-8" standalone="yes"?>
<Relationships xmlns="http://schemas.openxmlformats.org/package/2006/relationships"><Relationship Id="rId3" Type="http://schemas.openxmlformats.org/officeDocument/2006/relationships/image" Target="../media/image39.jpeg"/><Relationship Id="rId2" Type="http://schemas.openxmlformats.org/officeDocument/2006/relationships/image" Target="../media/image38.jpeg"/><Relationship Id="rId1" Type="http://schemas.openxmlformats.org/officeDocument/2006/relationships/slideLayout" Target="../slideLayouts/slideLayout1.xml"/><Relationship Id="rId5" Type="http://schemas.openxmlformats.org/officeDocument/2006/relationships/image" Target="../media/image41.jpeg"/><Relationship Id="rId4" Type="http://schemas.openxmlformats.org/officeDocument/2006/relationships/image" Target="../media/image40.jpeg"/></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1.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1.xml"/></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3.xml.rels><?xml version="1.0" encoding="UTF-8" standalone="yes"?>
<Relationships xmlns="http://schemas.openxmlformats.org/package/2006/relationships"><Relationship Id="rId2" Type="http://schemas.openxmlformats.org/officeDocument/2006/relationships/image" Target="../media/image42.png"/><Relationship Id="rId1" Type="http://schemas.openxmlformats.org/officeDocument/2006/relationships/slideLayout" Target="../slideLayouts/slideLayout7.xml"/></Relationships>
</file>

<file path=ppt/slides/_rels/slide44.xml.rels><?xml version="1.0" encoding="UTF-8" standalone="yes"?>
<Relationships xmlns="http://schemas.openxmlformats.org/package/2006/relationships"><Relationship Id="rId3" Type="http://schemas.openxmlformats.org/officeDocument/2006/relationships/image" Target="../media/image44.png"/><Relationship Id="rId2" Type="http://schemas.openxmlformats.org/officeDocument/2006/relationships/image" Target="../media/image43.png"/><Relationship Id="rId1" Type="http://schemas.openxmlformats.org/officeDocument/2006/relationships/slideLayout" Target="../slideLayouts/slideLayout7.xml"/><Relationship Id="rId4" Type="http://schemas.openxmlformats.org/officeDocument/2006/relationships/image" Target="../media/image45.png"/></Relationships>
</file>

<file path=ppt/slides/_rels/slide45.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7.xml"/></Relationships>
</file>

<file path=ppt/slides/_rels/slide46.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2.xml"/></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2.xml.rels><?xml version="1.0" encoding="UTF-8" standalone="yes"?>
<Relationships xmlns="http://schemas.openxmlformats.org/package/2006/relationships"><Relationship Id="rId3" Type="http://schemas.openxmlformats.org/officeDocument/2006/relationships/oleObject" Target="../embeddings/oleObject1.bin"/><Relationship Id="rId2" Type="http://schemas.openxmlformats.org/officeDocument/2006/relationships/slideLayout" Target="../slideLayouts/slideLayout1.xml"/><Relationship Id="rId1" Type="http://schemas.openxmlformats.org/officeDocument/2006/relationships/vmlDrawing" Target="../drawings/vmlDrawing1.vml"/><Relationship Id="rId6" Type="http://schemas.openxmlformats.org/officeDocument/2006/relationships/image" Target="../media/image47.emf"/><Relationship Id="rId5" Type="http://schemas.openxmlformats.org/officeDocument/2006/relationships/oleObject" Target="../embeddings/oleObject2.bin"/><Relationship Id="rId4" Type="http://schemas.openxmlformats.org/officeDocument/2006/relationships/image" Target="../media/image46.emf"/></Relationships>
</file>

<file path=ppt/slides/_rels/slide53.xml.rels><?xml version="1.0" encoding="UTF-8" standalone="yes"?>
<Relationships xmlns="http://schemas.openxmlformats.org/package/2006/relationships"><Relationship Id="rId2" Type="http://schemas.openxmlformats.org/officeDocument/2006/relationships/chart" Target="../charts/chart1.xml"/><Relationship Id="rId1" Type="http://schemas.openxmlformats.org/officeDocument/2006/relationships/slideLayout" Target="../slideLayouts/slideLayout1.xml"/></Relationships>
</file>

<file path=ppt/slides/_rels/slide54.xml.rels><?xml version="1.0" encoding="UTF-8" standalone="yes"?>
<Relationships xmlns="http://schemas.openxmlformats.org/package/2006/relationships"><Relationship Id="rId2" Type="http://schemas.openxmlformats.org/officeDocument/2006/relationships/chart" Target="../charts/chart2.xml"/><Relationship Id="rId1" Type="http://schemas.openxmlformats.org/officeDocument/2006/relationships/slideLayout" Target="../slideLayouts/slideLayout1.xml"/></Relationships>
</file>

<file path=ppt/slides/_rels/slide55.xml.rels><?xml version="1.0" encoding="UTF-8" standalone="yes"?>
<Relationships xmlns="http://schemas.openxmlformats.org/package/2006/relationships"><Relationship Id="rId3" Type="http://schemas.openxmlformats.org/officeDocument/2006/relationships/image" Target="../media/image49.emf"/><Relationship Id="rId2" Type="http://schemas.openxmlformats.org/officeDocument/2006/relationships/image" Target="../media/image48.png"/><Relationship Id="rId1" Type="http://schemas.openxmlformats.org/officeDocument/2006/relationships/slideLayout" Target="../slideLayouts/slideLayout1.xml"/></Relationships>
</file>

<file path=ppt/slides/_rels/slide56.xml.rels><?xml version="1.0" encoding="UTF-8" standalone="yes"?>
<Relationships xmlns="http://schemas.openxmlformats.org/package/2006/relationships"><Relationship Id="rId2" Type="http://schemas.openxmlformats.org/officeDocument/2006/relationships/image" Target="../media/image50.png"/><Relationship Id="rId1" Type="http://schemas.openxmlformats.org/officeDocument/2006/relationships/slideLayout" Target="../slideLayouts/slideLayout1.xml"/></Relationships>
</file>

<file path=ppt/slides/_rels/slide5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8.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2.xml"/></Relationships>
</file>

<file path=ppt/slides/_rels/slide5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3.xml.rels><?xml version="1.0" encoding="UTF-8" standalone="yes"?>
<Relationships xmlns="http://schemas.openxmlformats.org/package/2006/relationships"><Relationship Id="rId3" Type="http://schemas.openxmlformats.org/officeDocument/2006/relationships/image" Target="../media/image52.png"/><Relationship Id="rId2" Type="http://schemas.openxmlformats.org/officeDocument/2006/relationships/image" Target="../media/image51.png"/><Relationship Id="rId1" Type="http://schemas.openxmlformats.org/officeDocument/2006/relationships/slideLayout" Target="../slideLayouts/slideLayout1.xml"/><Relationship Id="rId4" Type="http://schemas.openxmlformats.org/officeDocument/2006/relationships/image" Target="../media/image53.png"/></Relationships>
</file>

<file path=ppt/slides/_rels/slide64.xml.rels><?xml version="1.0" encoding="UTF-8" standalone="yes"?>
<Relationships xmlns="http://schemas.openxmlformats.org/package/2006/relationships"><Relationship Id="rId2" Type="http://schemas.openxmlformats.org/officeDocument/2006/relationships/image" Target="../media/image54.png"/><Relationship Id="rId1" Type="http://schemas.openxmlformats.org/officeDocument/2006/relationships/slideLayout" Target="../slideLayouts/slideLayout1.xml"/></Relationships>
</file>

<file path=ppt/slides/_rels/slide6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6.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2.xml"/></Relationships>
</file>

<file path=ppt/slides/_rels/slide6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8.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1.xml"/></Relationships>
</file>

<file path=ppt/slides/_rels/slide6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2.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1.xml"/></Relationships>
</file>

<file path=ppt/slides/_rels/slide73.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1.xml"/></Relationships>
</file>

<file path=ppt/slides/_rels/slide7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5.xml.rels><?xml version="1.0" encoding="UTF-8" standalone="yes"?>
<Relationships xmlns="http://schemas.openxmlformats.org/package/2006/relationships"><Relationship Id="rId2" Type="http://schemas.openxmlformats.org/officeDocument/2006/relationships/image" Target="../media/image55.png"/><Relationship Id="rId1" Type="http://schemas.openxmlformats.org/officeDocument/2006/relationships/slideLayout" Target="../slideLayouts/slideLayout1.xml"/></Relationships>
</file>

<file path=ppt/slides/_rels/slide76.xml.rels><?xml version="1.0" encoding="UTF-8" standalone="yes"?>
<Relationships xmlns="http://schemas.openxmlformats.org/package/2006/relationships"><Relationship Id="rId3" Type="http://schemas.openxmlformats.org/officeDocument/2006/relationships/image" Target="../media/image56.png"/><Relationship Id="rId2" Type="http://schemas.openxmlformats.org/officeDocument/2006/relationships/notesSlide" Target="../notesSlides/notesSlide12.xml"/><Relationship Id="rId1" Type="http://schemas.openxmlformats.org/officeDocument/2006/relationships/slideLayout" Target="../slideLayouts/slideLayout1.xml"/><Relationship Id="rId4" Type="http://schemas.openxmlformats.org/officeDocument/2006/relationships/image" Target="../media/image57.png"/></Relationships>
</file>

<file path=ppt/slides/_rels/slide77.xml.rels><?xml version="1.0" encoding="UTF-8" standalone="yes"?>
<Relationships xmlns="http://schemas.openxmlformats.org/package/2006/relationships"><Relationship Id="rId3" Type="http://schemas.openxmlformats.org/officeDocument/2006/relationships/chart" Target="../charts/chart4.xml"/><Relationship Id="rId2" Type="http://schemas.openxmlformats.org/officeDocument/2006/relationships/chart" Target="../charts/chart3.xml"/><Relationship Id="rId1" Type="http://schemas.openxmlformats.org/officeDocument/2006/relationships/slideLayout" Target="../slideLayouts/slideLayout1.xml"/></Relationships>
</file>

<file path=ppt/slides/_rels/slide78.xml.rels><?xml version="1.0" encoding="UTF-8" standalone="yes"?>
<Relationships xmlns="http://schemas.openxmlformats.org/package/2006/relationships"><Relationship Id="rId3" Type="http://schemas.openxmlformats.org/officeDocument/2006/relationships/chart" Target="../charts/chart6.xml"/><Relationship Id="rId2" Type="http://schemas.openxmlformats.org/officeDocument/2006/relationships/chart" Target="../charts/chart5.xml"/><Relationship Id="rId1" Type="http://schemas.openxmlformats.org/officeDocument/2006/relationships/slideLayout" Target="../slideLayouts/slideLayout1.xml"/></Relationships>
</file>

<file path=ppt/slides/_rels/slide79.xml.rels><?xml version="1.0" encoding="UTF-8" standalone="yes"?>
<Relationships xmlns="http://schemas.openxmlformats.org/package/2006/relationships"><Relationship Id="rId3" Type="http://schemas.openxmlformats.org/officeDocument/2006/relationships/chart" Target="../charts/chart8.xml"/><Relationship Id="rId2" Type="http://schemas.openxmlformats.org/officeDocument/2006/relationships/chart" Target="../charts/chart7.xml"/><Relationship Id="rId1" Type="http://schemas.openxmlformats.org/officeDocument/2006/relationships/slideLayout" Target="../slideLayouts/slideLayout1.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0.xml.rels><?xml version="1.0" encoding="UTF-8" standalone="yes"?>
<Relationships xmlns="http://schemas.openxmlformats.org/package/2006/relationships"><Relationship Id="rId3" Type="http://schemas.openxmlformats.org/officeDocument/2006/relationships/chart" Target="../charts/chart9.xml"/><Relationship Id="rId2" Type="http://schemas.openxmlformats.org/officeDocument/2006/relationships/image" Target="../media/image58.png"/><Relationship Id="rId1" Type="http://schemas.openxmlformats.org/officeDocument/2006/relationships/slideLayout" Target="../slideLayouts/slideLayout1.xml"/></Relationships>
</file>

<file path=ppt/slides/_rels/slide81.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1.xml"/></Relationships>
</file>

<file path=ppt/slides/_rels/slide82.xml.rels><?xml version="1.0" encoding="UTF-8" standalone="yes"?>
<Relationships xmlns="http://schemas.openxmlformats.org/package/2006/relationships"><Relationship Id="rId3" Type="http://schemas.openxmlformats.org/officeDocument/2006/relationships/image" Target="../media/image59.emf"/><Relationship Id="rId2" Type="http://schemas.openxmlformats.org/officeDocument/2006/relationships/notesSlide" Target="../notesSlides/notesSlide14.xml"/><Relationship Id="rId1" Type="http://schemas.openxmlformats.org/officeDocument/2006/relationships/slideLayout" Target="../slideLayouts/slideLayout7.xml"/></Relationships>
</file>

<file path=ppt/slides/_rels/slide8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4.xml.rels><?xml version="1.0" encoding="UTF-8" standalone="yes"?>
<Relationships xmlns="http://schemas.openxmlformats.org/package/2006/relationships"><Relationship Id="rId2" Type="http://schemas.openxmlformats.org/officeDocument/2006/relationships/image" Target="../media/image60.png"/><Relationship Id="rId1" Type="http://schemas.openxmlformats.org/officeDocument/2006/relationships/slideLayout" Target="../slideLayouts/slideLayout7.xml"/></Relationships>
</file>

<file path=ppt/slides/_rels/slide85.xml.rels><?xml version="1.0" encoding="UTF-8" standalone="yes"?>
<Relationships xmlns="http://schemas.openxmlformats.org/package/2006/relationships"><Relationship Id="rId2" Type="http://schemas.openxmlformats.org/officeDocument/2006/relationships/image" Target="../media/image61.png"/><Relationship Id="rId1" Type="http://schemas.openxmlformats.org/officeDocument/2006/relationships/slideLayout" Target="../slideLayouts/slideLayout7.xml"/></Relationships>
</file>

<file path=ppt/slides/_rels/slide86.xml.rels><?xml version="1.0" encoding="UTF-8" standalone="yes"?>
<Relationships xmlns="http://schemas.openxmlformats.org/package/2006/relationships"><Relationship Id="rId2" Type="http://schemas.openxmlformats.org/officeDocument/2006/relationships/chart" Target="../charts/chart10.xml"/><Relationship Id="rId1" Type="http://schemas.openxmlformats.org/officeDocument/2006/relationships/slideLayout" Target="../slideLayouts/slideLayout7.xml"/></Relationships>
</file>

<file path=ppt/slides/_rels/slide87.xml.rels><?xml version="1.0" encoding="UTF-8" standalone="yes"?>
<Relationships xmlns="http://schemas.openxmlformats.org/package/2006/relationships"><Relationship Id="rId3" Type="http://schemas.openxmlformats.org/officeDocument/2006/relationships/chart" Target="../charts/chart12.xml"/><Relationship Id="rId2" Type="http://schemas.openxmlformats.org/officeDocument/2006/relationships/chart" Target="../charts/chart11.xml"/><Relationship Id="rId1" Type="http://schemas.openxmlformats.org/officeDocument/2006/relationships/slideLayout" Target="../slideLayouts/slideLayout7.xml"/><Relationship Id="rId4" Type="http://schemas.openxmlformats.org/officeDocument/2006/relationships/chart" Target="../charts/chart13.xml"/></Relationships>
</file>

<file path=ppt/slides/_rels/slide88.xml.rels><?xml version="1.0" encoding="UTF-8" standalone="yes"?>
<Relationships xmlns="http://schemas.openxmlformats.org/package/2006/relationships"><Relationship Id="rId8" Type="http://schemas.openxmlformats.org/officeDocument/2006/relationships/image" Target="../media/image64.emf"/><Relationship Id="rId3" Type="http://schemas.openxmlformats.org/officeDocument/2006/relationships/oleObject" Target="../embeddings/oleObject3.bin"/><Relationship Id="rId7" Type="http://schemas.openxmlformats.org/officeDocument/2006/relationships/oleObject" Target="../embeddings/oleObject5.bin"/><Relationship Id="rId2" Type="http://schemas.openxmlformats.org/officeDocument/2006/relationships/slideLayout" Target="../slideLayouts/slideLayout7.xml"/><Relationship Id="rId1" Type="http://schemas.openxmlformats.org/officeDocument/2006/relationships/vmlDrawing" Target="../drawings/vmlDrawing2.vml"/><Relationship Id="rId6" Type="http://schemas.openxmlformats.org/officeDocument/2006/relationships/image" Target="../media/image63.emf"/><Relationship Id="rId5" Type="http://schemas.openxmlformats.org/officeDocument/2006/relationships/oleObject" Target="../embeddings/oleObject4.bin"/><Relationship Id="rId4" Type="http://schemas.openxmlformats.org/officeDocument/2006/relationships/image" Target="../media/image62.emf"/></Relationships>
</file>

<file path=ppt/slides/_rels/slide89.xml.rels><?xml version="1.0" encoding="UTF-8" standalone="yes"?>
<Relationships xmlns="http://schemas.openxmlformats.org/package/2006/relationships"><Relationship Id="rId2" Type="http://schemas.openxmlformats.org/officeDocument/2006/relationships/image" Target="../media/image65.png"/><Relationship Id="rId1" Type="http://schemas.openxmlformats.org/officeDocument/2006/relationships/slideLayout" Target="../slideLayouts/slideLayout2.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0.xml.rels><?xml version="1.0" encoding="UTF-8" standalone="yes"?>
<Relationships xmlns="http://schemas.openxmlformats.org/package/2006/relationships"><Relationship Id="rId3" Type="http://schemas.openxmlformats.org/officeDocument/2006/relationships/image" Target="../media/image66.png"/><Relationship Id="rId2" Type="http://schemas.openxmlformats.org/officeDocument/2006/relationships/notesSlide" Target="../notesSlides/notesSlide15.xml"/><Relationship Id="rId1" Type="http://schemas.openxmlformats.org/officeDocument/2006/relationships/slideLayout" Target="../slideLayouts/slideLayout7.xml"/><Relationship Id="rId6" Type="http://schemas.openxmlformats.org/officeDocument/2006/relationships/chart" Target="../charts/chart16.xml"/><Relationship Id="rId5" Type="http://schemas.openxmlformats.org/officeDocument/2006/relationships/chart" Target="../charts/chart15.xml"/><Relationship Id="rId4" Type="http://schemas.openxmlformats.org/officeDocument/2006/relationships/chart" Target="../charts/chart14.xml"/></Relationships>
</file>

<file path=ppt/slides/_rels/slide9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2.xml.rels><?xml version="1.0" encoding="UTF-8" standalone="yes"?>
<Relationships xmlns="http://schemas.openxmlformats.org/package/2006/relationships"><Relationship Id="rId2" Type="http://schemas.openxmlformats.org/officeDocument/2006/relationships/chart" Target="../charts/chart17.xml"/><Relationship Id="rId1" Type="http://schemas.openxmlformats.org/officeDocument/2006/relationships/slideLayout" Target="../slideLayouts/slideLayout1.xml"/></Relationships>
</file>

<file path=ppt/slides/_rels/slide93.xml.rels><?xml version="1.0" encoding="UTF-8" standalone="yes"?>
<Relationships xmlns="http://schemas.openxmlformats.org/package/2006/relationships"><Relationship Id="rId8" Type="http://schemas.openxmlformats.org/officeDocument/2006/relationships/diagramLayout" Target="../diagrams/layout2.xml"/><Relationship Id="rId3" Type="http://schemas.openxmlformats.org/officeDocument/2006/relationships/diagramLayout" Target="../diagrams/layout1.xml"/><Relationship Id="rId7" Type="http://schemas.openxmlformats.org/officeDocument/2006/relationships/diagramData" Target="../diagrams/data2.xml"/><Relationship Id="rId12" Type="http://schemas.openxmlformats.org/officeDocument/2006/relationships/image" Target="../media/image67.png"/><Relationship Id="rId2" Type="http://schemas.openxmlformats.org/officeDocument/2006/relationships/diagramData" Target="../diagrams/data1.xml"/><Relationship Id="rId1" Type="http://schemas.openxmlformats.org/officeDocument/2006/relationships/slideLayout" Target="../slideLayouts/slideLayout1.xml"/><Relationship Id="rId6" Type="http://schemas.microsoft.com/office/2007/relationships/diagramDrawing" Target="../diagrams/drawing1.xml"/><Relationship Id="rId11" Type="http://schemas.microsoft.com/office/2007/relationships/diagramDrawing" Target="../diagrams/drawing2.xml"/><Relationship Id="rId5" Type="http://schemas.openxmlformats.org/officeDocument/2006/relationships/diagramColors" Target="../diagrams/colors1.xml"/><Relationship Id="rId10" Type="http://schemas.openxmlformats.org/officeDocument/2006/relationships/diagramColors" Target="../diagrams/colors2.xml"/><Relationship Id="rId4" Type="http://schemas.openxmlformats.org/officeDocument/2006/relationships/diagramQuickStyle" Target="../diagrams/quickStyle1.xml"/><Relationship Id="rId9" Type="http://schemas.openxmlformats.org/officeDocument/2006/relationships/diagramQuickStyle" Target="../diagrams/quickStyle2.xml"/></Relationships>
</file>

<file path=ppt/slides/_rels/slide94.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1.xml"/></Relationships>
</file>

<file path=ppt/slides/_rels/slide95.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1.xml"/></Relationships>
</file>

<file path=ppt/slides/_rels/slide9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97.xml.rels><?xml version="1.0" encoding="UTF-8" standalone="yes"?>
<Relationships xmlns="http://schemas.openxmlformats.org/package/2006/relationships"><Relationship Id="rId3" Type="http://schemas.openxmlformats.org/officeDocument/2006/relationships/image" Target="../media/image68.emf"/><Relationship Id="rId2" Type="http://schemas.openxmlformats.org/officeDocument/2006/relationships/notesSlide" Target="../notesSlides/notesSlide18.xml"/><Relationship Id="rId1" Type="http://schemas.openxmlformats.org/officeDocument/2006/relationships/slideLayout" Target="../slideLayouts/slideLayout1.xml"/></Relationships>
</file>

<file path=ppt/slides/_rels/slide98.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1.xml"/></Relationships>
</file>

<file path=ppt/slides/_rels/slide99.xml.rels><?xml version="1.0" encoding="UTF-8" standalone="yes"?>
<Relationships xmlns="http://schemas.openxmlformats.org/package/2006/relationships"><Relationship Id="rId3" Type="http://schemas.openxmlformats.org/officeDocument/2006/relationships/chart" Target="../charts/chart18.xml"/><Relationship Id="rId2" Type="http://schemas.openxmlformats.org/officeDocument/2006/relationships/notesSlide" Target="../notesSlides/notesSlide20.xml"/><Relationship Id="rId1" Type="http://schemas.openxmlformats.org/officeDocument/2006/relationships/slideLayout" Target="../slideLayouts/slideLayout2.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テキスト ボックス 1"/>
          <p:cNvSpPr txBox="1"/>
          <p:nvPr/>
        </p:nvSpPr>
        <p:spPr>
          <a:xfrm>
            <a:off x="899592" y="1988840"/>
            <a:ext cx="7200800" cy="1138773"/>
          </a:xfrm>
          <a:prstGeom prst="rect">
            <a:avLst/>
          </a:prstGeom>
          <a:noFill/>
        </p:spPr>
        <p:txBody>
          <a:bodyPr wrap="square" rtlCol="0">
            <a:spAutoFit/>
          </a:bodyPr>
          <a:lstStyle/>
          <a:p>
            <a:pPr algn="ctr"/>
            <a:r>
              <a:rPr lang="ja-JP" altLang="en-US" sz="4000" dirty="0">
                <a:latin typeface="+mj-lt"/>
                <a:ea typeface="+mj-ea"/>
                <a:cs typeface="+mj-cs"/>
              </a:rPr>
              <a:t>大阪市役所の点検・棚卸し結果</a:t>
            </a:r>
            <a:endParaRPr lang="en-US" altLang="ja-JP" sz="4000" dirty="0">
              <a:latin typeface="+mj-lt"/>
              <a:ea typeface="+mj-ea"/>
              <a:cs typeface="+mj-cs"/>
            </a:endParaRPr>
          </a:p>
          <a:p>
            <a:pPr algn="ctr"/>
            <a:r>
              <a:rPr lang="ja-JP" altLang="en-US" sz="2800" dirty="0">
                <a:latin typeface="+mj-lt"/>
                <a:ea typeface="+mj-ea"/>
                <a:cs typeface="+mj-cs"/>
              </a:rPr>
              <a:t>（</a:t>
            </a:r>
            <a:r>
              <a:rPr lang="en-US" altLang="ja-JP" sz="2800" dirty="0">
                <a:latin typeface="+mj-lt"/>
                <a:ea typeface="+mj-ea"/>
                <a:cs typeface="+mj-cs"/>
              </a:rPr>
              <a:t>2008</a:t>
            </a:r>
            <a:r>
              <a:rPr lang="ja-JP" altLang="en-US" sz="2800" dirty="0">
                <a:latin typeface="+mj-lt"/>
                <a:ea typeface="+mj-ea"/>
                <a:cs typeface="+mj-cs"/>
              </a:rPr>
              <a:t>年～</a:t>
            </a:r>
            <a:r>
              <a:rPr lang="en-US" altLang="ja-JP" sz="2800" dirty="0">
                <a:latin typeface="+mj-lt"/>
                <a:ea typeface="+mj-ea"/>
                <a:cs typeface="+mj-cs"/>
              </a:rPr>
              <a:t>2017</a:t>
            </a:r>
            <a:r>
              <a:rPr lang="ja-JP" altLang="en-US" sz="2800" dirty="0">
                <a:latin typeface="+mj-lt"/>
                <a:ea typeface="+mj-ea"/>
                <a:cs typeface="+mj-cs"/>
              </a:rPr>
              <a:t>年）</a:t>
            </a:r>
          </a:p>
        </p:txBody>
      </p:sp>
      <p:sp>
        <p:nvSpPr>
          <p:cNvPr id="4" name="テキスト ボックス 3"/>
          <p:cNvSpPr txBox="1"/>
          <p:nvPr/>
        </p:nvSpPr>
        <p:spPr>
          <a:xfrm>
            <a:off x="1043608" y="4797152"/>
            <a:ext cx="7200800" cy="1323439"/>
          </a:xfrm>
          <a:prstGeom prst="rect">
            <a:avLst/>
          </a:prstGeom>
          <a:noFill/>
        </p:spPr>
        <p:txBody>
          <a:bodyPr wrap="square" rtlCol="0">
            <a:spAutoFit/>
          </a:bodyPr>
          <a:lstStyle/>
          <a:p>
            <a:pPr algn="ctr"/>
            <a:r>
              <a:rPr lang="en-US" altLang="ja-JP" sz="4000" dirty="0" smtClean="0"/>
              <a:t>2018</a:t>
            </a:r>
            <a:r>
              <a:rPr lang="ja-JP" altLang="en-US" sz="4000" dirty="0" smtClean="0"/>
              <a:t>年</a:t>
            </a:r>
            <a:r>
              <a:rPr lang="en-US" altLang="ja-JP" sz="4000" dirty="0" smtClean="0"/>
              <a:t>12</a:t>
            </a:r>
            <a:r>
              <a:rPr lang="ja-JP" altLang="en-US" sz="4000" dirty="0" smtClean="0"/>
              <a:t>月</a:t>
            </a:r>
            <a:endParaRPr lang="en-US" altLang="ja-JP" sz="4000" dirty="0"/>
          </a:p>
          <a:p>
            <a:pPr algn="ctr"/>
            <a:r>
              <a:rPr kumimoji="1" lang="ja-JP" altLang="en-US" sz="4000" dirty="0"/>
              <a:t>大阪市</a:t>
            </a:r>
            <a:endParaRPr kumimoji="1" lang="ja-JP" altLang="en-US" sz="3600" dirty="0"/>
          </a:p>
        </p:txBody>
      </p:sp>
      <p:sp>
        <p:nvSpPr>
          <p:cNvPr id="6" name="テキスト ボックス 5"/>
          <p:cNvSpPr txBox="1">
            <a:spLocks noChangeArrowheads="1"/>
          </p:cNvSpPr>
          <p:nvPr/>
        </p:nvSpPr>
        <p:spPr bwMode="auto">
          <a:xfrm>
            <a:off x="7278779" y="11491"/>
            <a:ext cx="1928664" cy="411257"/>
          </a:xfrm>
          <a:prstGeom prst="rect">
            <a:avLst/>
          </a:prstGeom>
          <a:noFill/>
          <a:ln>
            <a:noFill/>
          </a:ln>
          <a:extLst/>
        </p:spPr>
        <p:txBody>
          <a:bodyPr wrap="square" lIns="36000" tIns="36000" rIns="36000" bIns="36000">
            <a:spAutoFit/>
          </a:bodyPr>
          <a:lstStyle>
            <a:defPPr>
              <a:defRPr lang="ja-JP"/>
            </a:defPPr>
            <a:lvl1pPr marL="0" algn="l" defTabSz="914235" rtl="0" eaLnBrk="1" latinLnBrk="0" hangingPunct="1">
              <a:defRPr kumimoji="1" sz="1800" kern="1200">
                <a:solidFill>
                  <a:schemeClr val="tx1"/>
                </a:solidFill>
                <a:latin typeface="+mn-lt"/>
                <a:ea typeface="+mn-ea"/>
                <a:cs typeface="+mn-cs"/>
              </a:defRPr>
            </a:lvl1pPr>
            <a:lvl2pPr marL="457117" algn="l" defTabSz="914235" rtl="0" eaLnBrk="1" latinLnBrk="0" hangingPunct="1">
              <a:defRPr kumimoji="1" sz="1800" kern="1200">
                <a:solidFill>
                  <a:schemeClr val="tx1"/>
                </a:solidFill>
                <a:latin typeface="+mn-lt"/>
                <a:ea typeface="+mn-ea"/>
                <a:cs typeface="+mn-cs"/>
              </a:defRPr>
            </a:lvl2pPr>
            <a:lvl3pPr marL="914235" algn="l" defTabSz="914235" rtl="0" eaLnBrk="1" latinLnBrk="0" hangingPunct="1">
              <a:defRPr kumimoji="1" sz="1800" kern="1200">
                <a:solidFill>
                  <a:schemeClr val="tx1"/>
                </a:solidFill>
                <a:latin typeface="+mn-lt"/>
                <a:ea typeface="+mn-ea"/>
                <a:cs typeface="+mn-cs"/>
              </a:defRPr>
            </a:lvl3pPr>
            <a:lvl4pPr marL="1371353" algn="l" defTabSz="914235" rtl="0" eaLnBrk="1" latinLnBrk="0" hangingPunct="1">
              <a:defRPr kumimoji="1" sz="1800" kern="1200">
                <a:solidFill>
                  <a:schemeClr val="tx1"/>
                </a:solidFill>
                <a:latin typeface="+mn-lt"/>
                <a:ea typeface="+mn-ea"/>
                <a:cs typeface="+mn-cs"/>
              </a:defRPr>
            </a:lvl4pPr>
            <a:lvl5pPr marL="1828470" algn="l" defTabSz="914235" rtl="0" eaLnBrk="1" latinLnBrk="0" hangingPunct="1">
              <a:defRPr kumimoji="1" sz="1800" kern="1200">
                <a:solidFill>
                  <a:schemeClr val="tx1"/>
                </a:solidFill>
                <a:latin typeface="+mn-lt"/>
                <a:ea typeface="+mn-ea"/>
                <a:cs typeface="+mn-cs"/>
              </a:defRPr>
            </a:lvl5pPr>
            <a:lvl6pPr marL="2285588" algn="l" defTabSz="914235" rtl="0" eaLnBrk="1" latinLnBrk="0" hangingPunct="1">
              <a:defRPr kumimoji="1" sz="1800" kern="1200">
                <a:solidFill>
                  <a:schemeClr val="tx1"/>
                </a:solidFill>
                <a:latin typeface="+mn-lt"/>
                <a:ea typeface="+mn-ea"/>
                <a:cs typeface="+mn-cs"/>
              </a:defRPr>
            </a:lvl6pPr>
            <a:lvl7pPr marL="2742705" algn="l" defTabSz="914235" rtl="0" eaLnBrk="1" latinLnBrk="0" hangingPunct="1">
              <a:defRPr kumimoji="1" sz="1800" kern="1200">
                <a:solidFill>
                  <a:schemeClr val="tx1"/>
                </a:solidFill>
                <a:latin typeface="+mn-lt"/>
                <a:ea typeface="+mn-ea"/>
                <a:cs typeface="+mn-cs"/>
              </a:defRPr>
            </a:lvl7pPr>
            <a:lvl8pPr marL="3199823" algn="l" defTabSz="914235" rtl="0" eaLnBrk="1" latinLnBrk="0" hangingPunct="1">
              <a:defRPr kumimoji="1" sz="1800" kern="1200">
                <a:solidFill>
                  <a:schemeClr val="tx1"/>
                </a:solidFill>
                <a:latin typeface="+mn-lt"/>
                <a:ea typeface="+mn-ea"/>
                <a:cs typeface="+mn-cs"/>
              </a:defRPr>
            </a:lvl8pPr>
            <a:lvl9pPr marL="3656940" algn="l" defTabSz="914235" rtl="0" eaLnBrk="1" latinLnBrk="0" hangingPunct="1">
              <a:defRPr kumimoji="1" sz="1800" kern="1200">
                <a:solidFill>
                  <a:schemeClr val="tx1"/>
                </a:solidFill>
                <a:latin typeface="+mn-lt"/>
                <a:ea typeface="+mn-ea"/>
                <a:cs typeface="+mn-cs"/>
              </a:defRPr>
            </a:lvl9pPr>
          </a:lstStyle>
          <a:p>
            <a:pPr eaLnBrk="1" hangingPunct="1">
              <a:spcBef>
                <a:spcPct val="0"/>
              </a:spcBef>
              <a:buFontTx/>
              <a:buNone/>
            </a:pPr>
            <a:r>
              <a:rPr lang="ja-JP" altLang="en-US" sz="1100" dirty="0" smtClean="0">
                <a:solidFill>
                  <a:srgbClr val="000000"/>
                </a:solidFill>
                <a:latin typeface="Meiryo UI" pitchFamily="50" charset="-128"/>
                <a:ea typeface="Meiryo UI" pitchFamily="50" charset="-128"/>
                <a:cs typeface="Meiryo UI" pitchFamily="50" charset="-128"/>
              </a:rPr>
              <a:t>Ｈ</a:t>
            </a:r>
            <a:r>
              <a:rPr lang="en-US" altLang="ja-JP" sz="1100" dirty="0" smtClean="0">
                <a:solidFill>
                  <a:srgbClr val="000000"/>
                </a:solidFill>
                <a:latin typeface="Meiryo UI" pitchFamily="50" charset="-128"/>
                <a:ea typeface="Meiryo UI" pitchFamily="50" charset="-128"/>
                <a:cs typeface="Meiryo UI" pitchFamily="50" charset="-128"/>
              </a:rPr>
              <a:t>30.12.20</a:t>
            </a:r>
            <a:endParaRPr lang="en-US" altLang="ja-JP" sz="1100" dirty="0">
              <a:solidFill>
                <a:srgbClr val="000000"/>
              </a:solidFill>
              <a:latin typeface="Meiryo UI" pitchFamily="50" charset="-128"/>
              <a:ea typeface="Meiryo UI" pitchFamily="50" charset="-128"/>
              <a:cs typeface="Meiryo UI" pitchFamily="50" charset="-128"/>
            </a:endParaRPr>
          </a:p>
          <a:p>
            <a:pPr eaLnBrk="1" hangingPunct="1">
              <a:spcBef>
                <a:spcPct val="0"/>
              </a:spcBef>
              <a:buFontTx/>
              <a:buNone/>
            </a:pPr>
            <a:r>
              <a:rPr lang="ja-JP" altLang="en-US" sz="1100" dirty="0" smtClean="0">
                <a:solidFill>
                  <a:srgbClr val="000000"/>
                </a:solidFill>
                <a:latin typeface="Meiryo UI" pitchFamily="50" charset="-128"/>
                <a:ea typeface="Meiryo UI" pitchFamily="50" charset="-128"/>
                <a:cs typeface="Meiryo UI" pitchFamily="50" charset="-128"/>
              </a:rPr>
              <a:t>第</a:t>
            </a:r>
            <a:r>
              <a:rPr lang="en-US" altLang="ja-JP" sz="1100" dirty="0" smtClean="0">
                <a:solidFill>
                  <a:srgbClr val="000000"/>
                </a:solidFill>
                <a:latin typeface="Meiryo UI" pitchFamily="50" charset="-128"/>
                <a:ea typeface="Meiryo UI" pitchFamily="50" charset="-128"/>
                <a:cs typeface="Meiryo UI" pitchFamily="50" charset="-128"/>
              </a:rPr>
              <a:t>16</a:t>
            </a:r>
            <a:r>
              <a:rPr lang="ja-JP" altLang="en-US" sz="1100" dirty="0" smtClean="0">
                <a:solidFill>
                  <a:srgbClr val="000000"/>
                </a:solidFill>
                <a:latin typeface="Meiryo UI" pitchFamily="50" charset="-128"/>
                <a:ea typeface="Meiryo UI" pitchFamily="50" charset="-128"/>
                <a:cs typeface="Meiryo UI" pitchFamily="50" charset="-128"/>
              </a:rPr>
              <a:t>回</a:t>
            </a:r>
            <a:r>
              <a:rPr lang="ja-JP" altLang="en-US" sz="1100" dirty="0">
                <a:solidFill>
                  <a:srgbClr val="000000"/>
                </a:solidFill>
                <a:latin typeface="Meiryo UI" pitchFamily="50" charset="-128"/>
                <a:ea typeface="Meiryo UI" pitchFamily="50" charset="-128"/>
                <a:cs typeface="Meiryo UI" pitchFamily="50" charset="-128"/>
              </a:rPr>
              <a:t>副首都推進本部会議</a:t>
            </a:r>
            <a:endParaRPr lang="en-US" altLang="ja-JP" sz="1100" dirty="0">
              <a:solidFill>
                <a:srgbClr val="000000"/>
              </a:solidFill>
              <a:latin typeface="Meiryo UI" pitchFamily="50" charset="-128"/>
              <a:ea typeface="Meiryo UI" pitchFamily="50" charset="-128"/>
              <a:cs typeface="Meiryo UI" pitchFamily="50" charset="-128"/>
            </a:endParaRPr>
          </a:p>
        </p:txBody>
      </p:sp>
      <p:sp>
        <p:nvSpPr>
          <p:cNvPr id="7" name="テキスト ボックス 6"/>
          <p:cNvSpPr txBox="1">
            <a:spLocks noChangeArrowheads="1"/>
          </p:cNvSpPr>
          <p:nvPr/>
        </p:nvSpPr>
        <p:spPr bwMode="auto">
          <a:xfrm>
            <a:off x="7551258" y="443537"/>
            <a:ext cx="1421256" cy="288147"/>
          </a:xfrm>
          <a:prstGeom prst="rect">
            <a:avLst/>
          </a:prstGeom>
          <a:solidFill>
            <a:schemeClr val="bg1"/>
          </a:solidFill>
          <a:ln w="9525">
            <a:solidFill>
              <a:srgbClr val="000000"/>
            </a:solidFill>
            <a:miter lim="800000"/>
            <a:headEnd/>
            <a:tailEnd/>
          </a:ln>
          <a:extLst/>
        </p:spPr>
        <p:txBody>
          <a:bodyPr wrap="square" lIns="36000" tIns="36000" rIns="36000" bIns="36000">
            <a:spAutoFit/>
          </a:bodyPr>
          <a:lstStyle>
            <a:lvl1pPr eaLnBrk="0" hangingPunct="0">
              <a:spcBef>
                <a:spcPct val="20000"/>
              </a:spcBef>
              <a:buFont typeface="Arial" pitchFamily="34" charset="0"/>
              <a:buChar char="•"/>
              <a:defRPr kumimoji="1" sz="3200">
                <a:solidFill>
                  <a:schemeClr val="tx1"/>
                </a:solidFill>
                <a:latin typeface="Calibri" pitchFamily="34" charset="0"/>
                <a:ea typeface="ＭＳ Ｐゴシック" pitchFamily="50" charset="-128"/>
              </a:defRPr>
            </a:lvl1pPr>
            <a:lvl2pPr marL="742950" indent="-285750" eaLnBrk="0" hangingPunct="0">
              <a:spcBef>
                <a:spcPct val="20000"/>
              </a:spcBef>
              <a:buFont typeface="Arial" pitchFamily="34" charset="0"/>
              <a:buChar char="–"/>
              <a:defRPr kumimoji="1" sz="2800">
                <a:solidFill>
                  <a:schemeClr val="tx1"/>
                </a:solidFill>
                <a:latin typeface="Calibri" pitchFamily="34" charset="0"/>
                <a:ea typeface="ＭＳ Ｐゴシック" pitchFamily="50" charset="-128"/>
              </a:defRPr>
            </a:lvl2pPr>
            <a:lvl3pPr marL="1143000" indent="-228600" eaLnBrk="0" hangingPunct="0">
              <a:spcBef>
                <a:spcPct val="20000"/>
              </a:spcBef>
              <a:buFont typeface="Arial" pitchFamily="34" charset="0"/>
              <a:buChar char="•"/>
              <a:defRPr kumimoji="1" sz="2400">
                <a:solidFill>
                  <a:schemeClr val="tx1"/>
                </a:solidFill>
                <a:latin typeface="Calibri" pitchFamily="34" charset="0"/>
                <a:ea typeface="ＭＳ Ｐゴシック" pitchFamily="50" charset="-128"/>
              </a:defRPr>
            </a:lvl3pPr>
            <a:lvl4pPr marL="1600200" indent="-228600" eaLnBrk="0" hangingPunct="0">
              <a:spcBef>
                <a:spcPct val="20000"/>
              </a:spcBef>
              <a:buFont typeface="Arial" pitchFamily="34" charset="0"/>
              <a:buChar char="–"/>
              <a:defRPr kumimoji="1" sz="2000">
                <a:solidFill>
                  <a:schemeClr val="tx1"/>
                </a:solidFill>
                <a:latin typeface="Calibri" pitchFamily="34" charset="0"/>
                <a:ea typeface="ＭＳ Ｐゴシック" pitchFamily="50" charset="-128"/>
              </a:defRPr>
            </a:lvl4pPr>
            <a:lvl5pPr marL="2057400" indent="-228600" eaLnBrk="0" hangingPunct="0">
              <a:spcBef>
                <a:spcPct val="20000"/>
              </a:spcBef>
              <a:buFont typeface="Arial" pitchFamily="34" charset="0"/>
              <a:buChar char="»"/>
              <a:defRPr kumimoji="1" sz="2000">
                <a:solidFill>
                  <a:schemeClr val="tx1"/>
                </a:solidFill>
                <a:latin typeface="Calibri" pitchFamily="34" charset="0"/>
                <a:ea typeface="ＭＳ Ｐゴシック" pitchFamily="50" charset="-128"/>
              </a:defRPr>
            </a:lvl5pPr>
            <a:lvl6pPr marL="2514600" indent="-228600" eaLnBrk="0" fontAlgn="base" hangingPunct="0">
              <a:spcBef>
                <a:spcPct val="20000"/>
              </a:spcBef>
              <a:spcAft>
                <a:spcPct val="0"/>
              </a:spcAft>
              <a:buFont typeface="Arial" pitchFamily="34" charset="0"/>
              <a:buChar char="»"/>
              <a:defRPr kumimoji="1" sz="2000">
                <a:solidFill>
                  <a:schemeClr val="tx1"/>
                </a:solidFill>
                <a:latin typeface="Calibri" pitchFamily="34" charset="0"/>
                <a:ea typeface="ＭＳ Ｐゴシック" pitchFamily="50" charset="-128"/>
              </a:defRPr>
            </a:lvl6pPr>
            <a:lvl7pPr marL="2971800" indent="-228600" eaLnBrk="0" fontAlgn="base" hangingPunct="0">
              <a:spcBef>
                <a:spcPct val="20000"/>
              </a:spcBef>
              <a:spcAft>
                <a:spcPct val="0"/>
              </a:spcAft>
              <a:buFont typeface="Arial" pitchFamily="34" charset="0"/>
              <a:buChar char="»"/>
              <a:defRPr kumimoji="1" sz="2000">
                <a:solidFill>
                  <a:schemeClr val="tx1"/>
                </a:solidFill>
                <a:latin typeface="Calibri" pitchFamily="34" charset="0"/>
                <a:ea typeface="ＭＳ Ｐゴシック" pitchFamily="50" charset="-128"/>
              </a:defRPr>
            </a:lvl7pPr>
            <a:lvl8pPr marL="3429000" indent="-228600" eaLnBrk="0" fontAlgn="base" hangingPunct="0">
              <a:spcBef>
                <a:spcPct val="20000"/>
              </a:spcBef>
              <a:spcAft>
                <a:spcPct val="0"/>
              </a:spcAft>
              <a:buFont typeface="Arial" pitchFamily="34" charset="0"/>
              <a:buChar char="»"/>
              <a:defRPr kumimoji="1" sz="2000">
                <a:solidFill>
                  <a:schemeClr val="tx1"/>
                </a:solidFill>
                <a:latin typeface="Calibri" pitchFamily="34" charset="0"/>
                <a:ea typeface="ＭＳ Ｐゴシック" pitchFamily="50" charset="-128"/>
              </a:defRPr>
            </a:lvl8pPr>
            <a:lvl9pPr marL="3886200" indent="-228600" eaLnBrk="0" fontAlgn="base" hangingPunct="0">
              <a:spcBef>
                <a:spcPct val="20000"/>
              </a:spcBef>
              <a:spcAft>
                <a:spcPct val="0"/>
              </a:spcAft>
              <a:buFont typeface="Arial" pitchFamily="34" charset="0"/>
              <a:buChar char="»"/>
              <a:defRPr kumimoji="1" sz="2000">
                <a:solidFill>
                  <a:schemeClr val="tx1"/>
                </a:solidFill>
                <a:latin typeface="Calibri" pitchFamily="34" charset="0"/>
                <a:ea typeface="ＭＳ Ｐゴシック" pitchFamily="50" charset="-128"/>
              </a:defRPr>
            </a:lvl9pPr>
          </a:lstStyle>
          <a:p>
            <a:pPr algn="ctr" eaLnBrk="1" hangingPunct="1">
              <a:spcBef>
                <a:spcPct val="0"/>
              </a:spcBef>
              <a:buFontTx/>
              <a:buNone/>
            </a:pPr>
            <a:r>
              <a:rPr lang="ja-JP" altLang="en-US" sz="1400" dirty="0" smtClean="0">
                <a:solidFill>
                  <a:srgbClr val="000000"/>
                </a:solidFill>
                <a:latin typeface="Meiryo UI" pitchFamily="50" charset="-128"/>
                <a:ea typeface="Meiryo UI" pitchFamily="50" charset="-128"/>
                <a:cs typeface="Meiryo UI" pitchFamily="50" charset="-128"/>
              </a:rPr>
              <a:t>参考資料６－</a:t>
            </a:r>
            <a:r>
              <a:rPr lang="ja-JP" altLang="en-US" sz="1400" dirty="0">
                <a:solidFill>
                  <a:srgbClr val="000000"/>
                </a:solidFill>
                <a:latin typeface="Meiryo UI" pitchFamily="50" charset="-128"/>
                <a:ea typeface="Meiryo UI" pitchFamily="50" charset="-128"/>
                <a:cs typeface="Meiryo UI" pitchFamily="50" charset="-128"/>
              </a:rPr>
              <a:t>２</a:t>
            </a:r>
            <a:endParaRPr lang="en-US" altLang="ja-JP" sz="1400" dirty="0" smtClean="0">
              <a:solidFill>
                <a:srgbClr val="000000"/>
              </a:solidFill>
              <a:latin typeface="Meiryo UI" pitchFamily="50" charset="-128"/>
              <a:ea typeface="Meiryo UI" pitchFamily="50" charset="-128"/>
              <a:cs typeface="Meiryo UI" pitchFamily="50" charset="-128"/>
            </a:endParaRPr>
          </a:p>
        </p:txBody>
      </p:sp>
    </p:spTree>
    <p:extLst>
      <p:ext uri="{BB962C8B-B14F-4D97-AF65-F5344CB8AC3E}">
        <p14:creationId xmlns:p14="http://schemas.microsoft.com/office/powerpoint/2010/main" val="1337281293"/>
      </p:ext>
    </p:extLst>
  </p:cSld>
  <p:clrMapOvr>
    <a:masterClrMapping/>
  </p:clrMapOvr>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6" name="図 35"/>
          <p:cNvPicPr/>
          <p:nvPr/>
        </p:nvPicPr>
        <p:blipFill rotWithShape="1">
          <a:blip r:embed="rId2"/>
          <a:srcRect l="17951" t="35100" r="29468" b="39986"/>
          <a:stretch/>
        </p:blipFill>
        <p:spPr bwMode="auto">
          <a:xfrm>
            <a:off x="383073" y="621911"/>
            <a:ext cx="6669271" cy="1681489"/>
          </a:xfrm>
          <a:prstGeom prst="rect">
            <a:avLst/>
          </a:prstGeom>
          <a:ln>
            <a:noFill/>
          </a:ln>
          <a:extLst>
            <a:ext uri="{53640926-AAD7-44D8-BBD7-CCE9431645EC}">
              <a14:shadowObscured xmlns:a14="http://schemas.microsoft.com/office/drawing/2010/main"/>
            </a:ext>
          </a:extLst>
        </p:spPr>
      </p:pic>
      <p:pic>
        <p:nvPicPr>
          <p:cNvPr id="43" name="図 42"/>
          <p:cNvPicPr/>
          <p:nvPr/>
        </p:nvPicPr>
        <p:blipFill rotWithShape="1">
          <a:blip r:embed="rId3"/>
          <a:srcRect l="30683" t="20381" r="1710" b="60597"/>
          <a:stretch/>
        </p:blipFill>
        <p:spPr bwMode="auto">
          <a:xfrm>
            <a:off x="917933" y="5733256"/>
            <a:ext cx="7646317" cy="946820"/>
          </a:xfrm>
          <a:prstGeom prst="rect">
            <a:avLst/>
          </a:prstGeom>
          <a:ln>
            <a:noFill/>
          </a:ln>
          <a:extLst>
            <a:ext uri="{53640926-AAD7-44D8-BBD7-CCE9431645EC}">
              <a14:shadowObscured xmlns:a14="http://schemas.microsoft.com/office/drawing/2010/main"/>
            </a:ext>
          </a:extLst>
        </p:spPr>
      </p:pic>
      <p:pic>
        <p:nvPicPr>
          <p:cNvPr id="42" name="図 41"/>
          <p:cNvPicPr/>
          <p:nvPr/>
        </p:nvPicPr>
        <p:blipFill rotWithShape="1">
          <a:blip r:embed="rId4"/>
          <a:srcRect l="30683" t="20381" r="3620" b="47915"/>
          <a:stretch/>
        </p:blipFill>
        <p:spPr bwMode="auto">
          <a:xfrm>
            <a:off x="220730" y="2745355"/>
            <a:ext cx="7555626" cy="2054675"/>
          </a:xfrm>
          <a:prstGeom prst="rect">
            <a:avLst/>
          </a:prstGeom>
          <a:ln>
            <a:noFill/>
          </a:ln>
          <a:extLst>
            <a:ext uri="{53640926-AAD7-44D8-BBD7-CCE9431645EC}">
              <a14:shadowObscured xmlns:a14="http://schemas.microsoft.com/office/drawing/2010/main"/>
            </a:ext>
          </a:extLst>
        </p:spPr>
      </p:pic>
      <p:sp>
        <p:nvSpPr>
          <p:cNvPr id="10" name="テキスト ボックス 9"/>
          <p:cNvSpPr txBox="1"/>
          <p:nvPr/>
        </p:nvSpPr>
        <p:spPr>
          <a:xfrm>
            <a:off x="139624" y="141258"/>
            <a:ext cx="3600400" cy="338554"/>
          </a:xfrm>
          <a:prstGeom prst="rect">
            <a:avLst/>
          </a:prstGeom>
          <a:noFill/>
        </p:spPr>
        <p:txBody>
          <a:bodyPr wrap="square" rtlCol="0">
            <a:spAutoFit/>
          </a:bodyPr>
          <a:lstStyle/>
          <a:p>
            <a:r>
              <a:rPr kumimoji="1" lang="ja-JP" altLang="en-US" sz="1600" dirty="0" smtClean="0"/>
              <a:t>◆資料に記載の</a:t>
            </a:r>
            <a:r>
              <a:rPr lang="ja-JP" altLang="en-US" sz="1600" dirty="0" smtClean="0"/>
              <a:t>記号・番号の見方◆</a:t>
            </a:r>
            <a:endParaRPr kumimoji="1" lang="ja-JP" altLang="en-US" sz="1600" dirty="0"/>
          </a:p>
        </p:txBody>
      </p:sp>
      <p:sp>
        <p:nvSpPr>
          <p:cNvPr id="7" name="円/楕円 6"/>
          <p:cNvSpPr/>
          <p:nvPr/>
        </p:nvSpPr>
        <p:spPr>
          <a:xfrm>
            <a:off x="380853" y="684486"/>
            <a:ext cx="465872" cy="302846"/>
          </a:xfrm>
          <a:prstGeom prst="ellipse">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4" name="円/楕円 13"/>
          <p:cNvSpPr/>
          <p:nvPr/>
        </p:nvSpPr>
        <p:spPr>
          <a:xfrm>
            <a:off x="437004" y="1047992"/>
            <a:ext cx="1343763" cy="179593"/>
          </a:xfrm>
          <a:prstGeom prst="ellipse">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5" name="円/楕円 14"/>
          <p:cNvSpPr/>
          <p:nvPr/>
        </p:nvSpPr>
        <p:spPr>
          <a:xfrm>
            <a:off x="484981" y="1185651"/>
            <a:ext cx="361744" cy="587165"/>
          </a:xfrm>
          <a:prstGeom prst="ellipse">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 name="線吹き出し 2 (枠付き) 7"/>
          <p:cNvSpPr/>
          <p:nvPr/>
        </p:nvSpPr>
        <p:spPr>
          <a:xfrm>
            <a:off x="6480212" y="230291"/>
            <a:ext cx="2376264" cy="1154233"/>
          </a:xfrm>
          <a:prstGeom prst="borderCallout2">
            <a:avLst>
              <a:gd name="adj1" fmla="val 8991"/>
              <a:gd name="adj2" fmla="val -265"/>
              <a:gd name="adj3" fmla="val 13174"/>
              <a:gd name="adj4" fmla="val -29080"/>
              <a:gd name="adj5" fmla="val 41276"/>
              <a:gd name="adj6" fmla="val -239070"/>
            </a:avLst>
          </a:prstGeom>
          <a:solidFill>
            <a:schemeClr val="bg1"/>
          </a:solidFill>
          <a:ln w="31750">
            <a:solidFill>
              <a:srgbClr val="FF0000"/>
            </a:solidFill>
            <a:headEnd w="med" len="sm"/>
            <a:tailEnd type="arrow" w="med"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kumimoji="1" lang="ja-JP" altLang="en-US" sz="1400" dirty="0" smtClean="0">
                <a:solidFill>
                  <a:schemeClr val="tx1"/>
                </a:solidFill>
              </a:rPr>
              <a:t>・４つの分類</a:t>
            </a:r>
            <a:endParaRPr kumimoji="1" lang="en-US" altLang="ja-JP" sz="1400" dirty="0" smtClean="0">
              <a:solidFill>
                <a:schemeClr val="tx1"/>
              </a:solidFill>
            </a:endParaRPr>
          </a:p>
          <a:p>
            <a:r>
              <a:rPr lang="ja-JP" altLang="en-US" sz="1400" dirty="0">
                <a:solidFill>
                  <a:schemeClr val="tx1"/>
                </a:solidFill>
              </a:rPr>
              <a:t>　</a:t>
            </a:r>
            <a:r>
              <a:rPr lang="ja-JP" altLang="en-US" sz="1400" dirty="0" smtClean="0">
                <a:solidFill>
                  <a:schemeClr val="tx1"/>
                </a:solidFill>
              </a:rPr>
              <a:t>Ａ　いわゆる行政改革</a:t>
            </a:r>
            <a:endParaRPr lang="en-US" altLang="ja-JP" sz="1400" dirty="0" smtClean="0">
              <a:solidFill>
                <a:schemeClr val="tx1"/>
              </a:solidFill>
            </a:endParaRPr>
          </a:p>
          <a:p>
            <a:r>
              <a:rPr kumimoji="1" lang="ja-JP" altLang="en-US" sz="1400" dirty="0">
                <a:solidFill>
                  <a:schemeClr val="tx1"/>
                </a:solidFill>
              </a:rPr>
              <a:t>　</a:t>
            </a:r>
            <a:r>
              <a:rPr kumimoji="1" lang="ja-JP" altLang="en-US" sz="1400" dirty="0" smtClean="0">
                <a:solidFill>
                  <a:schemeClr val="tx1"/>
                </a:solidFill>
              </a:rPr>
              <a:t>Ｂ　社会政策のｲﾉﾍﾞｰｼｮﾝ</a:t>
            </a:r>
            <a:endParaRPr kumimoji="1" lang="en-US" altLang="ja-JP" sz="1400" dirty="0" smtClean="0">
              <a:solidFill>
                <a:schemeClr val="tx1"/>
              </a:solidFill>
            </a:endParaRPr>
          </a:p>
          <a:p>
            <a:r>
              <a:rPr lang="ja-JP" altLang="en-US" sz="1400" dirty="0">
                <a:solidFill>
                  <a:schemeClr val="tx1"/>
                </a:solidFill>
              </a:rPr>
              <a:t>　</a:t>
            </a:r>
            <a:r>
              <a:rPr lang="ja-JP" altLang="en-US" sz="1400" dirty="0" smtClean="0">
                <a:solidFill>
                  <a:schemeClr val="tx1"/>
                </a:solidFill>
              </a:rPr>
              <a:t>Ｃ　インフラ戦略</a:t>
            </a:r>
            <a:endParaRPr lang="en-US" altLang="ja-JP" sz="1400" dirty="0" smtClean="0">
              <a:solidFill>
                <a:schemeClr val="tx1"/>
              </a:solidFill>
            </a:endParaRPr>
          </a:p>
          <a:p>
            <a:r>
              <a:rPr kumimoji="1" lang="ja-JP" altLang="en-US" sz="1400" dirty="0">
                <a:solidFill>
                  <a:schemeClr val="tx1"/>
                </a:solidFill>
              </a:rPr>
              <a:t>　</a:t>
            </a:r>
            <a:r>
              <a:rPr lang="ja-JP" altLang="en-US" sz="1400" dirty="0">
                <a:solidFill>
                  <a:schemeClr val="tx1"/>
                </a:solidFill>
              </a:rPr>
              <a:t>Ｄ</a:t>
            </a:r>
            <a:r>
              <a:rPr kumimoji="1" lang="ja-JP" altLang="en-US" sz="1400" dirty="0" smtClean="0">
                <a:solidFill>
                  <a:schemeClr val="tx1"/>
                </a:solidFill>
              </a:rPr>
              <a:t>　成長戦略</a:t>
            </a:r>
            <a:endParaRPr kumimoji="1" lang="ja-JP" altLang="en-US" sz="1400" dirty="0">
              <a:solidFill>
                <a:schemeClr val="tx1"/>
              </a:solidFill>
            </a:endParaRPr>
          </a:p>
        </p:txBody>
      </p:sp>
      <p:sp>
        <p:nvSpPr>
          <p:cNvPr id="18" name="線吹き出し 2 (枠付き) 17"/>
          <p:cNvSpPr/>
          <p:nvPr/>
        </p:nvSpPr>
        <p:spPr>
          <a:xfrm>
            <a:off x="4329310" y="1270404"/>
            <a:ext cx="2093414" cy="544249"/>
          </a:xfrm>
          <a:prstGeom prst="borderCallout2">
            <a:avLst>
              <a:gd name="adj1" fmla="val 29589"/>
              <a:gd name="adj2" fmla="val 976"/>
              <a:gd name="adj3" fmla="val 16040"/>
              <a:gd name="adj4" fmla="val -25356"/>
              <a:gd name="adj5" fmla="val -28396"/>
              <a:gd name="adj6" fmla="val -120946"/>
            </a:avLst>
          </a:prstGeom>
          <a:solidFill>
            <a:schemeClr val="bg1"/>
          </a:solidFill>
          <a:ln w="31750">
            <a:solidFill>
              <a:srgbClr val="FF0000"/>
            </a:solidFill>
            <a:headEnd w="med" len="sm"/>
            <a:tailEnd type="arrow" w="med" len="lg"/>
          </a:ln>
        </p:spPr>
        <p:style>
          <a:lnRef idx="2">
            <a:schemeClr val="accent1">
              <a:shade val="50000"/>
            </a:schemeClr>
          </a:lnRef>
          <a:fillRef idx="1">
            <a:schemeClr val="accent1"/>
          </a:fillRef>
          <a:effectRef idx="0">
            <a:schemeClr val="accent1"/>
          </a:effectRef>
          <a:fontRef idx="minor">
            <a:schemeClr val="lt1"/>
          </a:fontRef>
        </p:style>
        <p:txBody>
          <a:bodyPr rtlCol="0" anchor="t"/>
          <a:lstStyle/>
          <a:p>
            <a:r>
              <a:rPr kumimoji="1" lang="ja-JP" altLang="en-US" sz="1400" dirty="0" smtClean="0">
                <a:solidFill>
                  <a:schemeClr val="tx1"/>
                </a:solidFill>
              </a:rPr>
              <a:t>・＜＞内</a:t>
            </a:r>
            <a:endParaRPr kumimoji="1" lang="en-US" altLang="ja-JP" sz="1400" dirty="0" smtClean="0">
              <a:solidFill>
                <a:schemeClr val="tx1"/>
              </a:solidFill>
            </a:endParaRPr>
          </a:p>
          <a:p>
            <a:r>
              <a:rPr lang="ja-JP" altLang="en-US" sz="1400" dirty="0">
                <a:solidFill>
                  <a:schemeClr val="tx1"/>
                </a:solidFill>
              </a:rPr>
              <a:t>　</a:t>
            </a:r>
            <a:r>
              <a:rPr lang="ja-JP" altLang="en-US" sz="1400" dirty="0" smtClean="0">
                <a:solidFill>
                  <a:schemeClr val="tx1"/>
                </a:solidFill>
              </a:rPr>
              <a:t>本書での各章の分類</a:t>
            </a:r>
            <a:endParaRPr kumimoji="1" lang="ja-JP" altLang="en-US" sz="1400" dirty="0">
              <a:solidFill>
                <a:schemeClr val="tx1"/>
              </a:solidFill>
            </a:endParaRPr>
          </a:p>
        </p:txBody>
      </p:sp>
      <p:sp>
        <p:nvSpPr>
          <p:cNvPr id="19" name="線吹き出し 2 (枠付き) 18"/>
          <p:cNvSpPr/>
          <p:nvPr/>
        </p:nvSpPr>
        <p:spPr>
          <a:xfrm>
            <a:off x="2308372" y="2054559"/>
            <a:ext cx="2648651" cy="590134"/>
          </a:xfrm>
          <a:prstGeom prst="borderCallout2">
            <a:avLst>
              <a:gd name="adj1" fmla="val 26880"/>
              <a:gd name="adj2" fmla="val 977"/>
              <a:gd name="adj3" fmla="val -27714"/>
              <a:gd name="adj4" fmla="val -31680"/>
              <a:gd name="adj5" fmla="val -89900"/>
              <a:gd name="adj6" fmla="val -56643"/>
            </a:avLst>
          </a:prstGeom>
          <a:solidFill>
            <a:schemeClr val="bg1"/>
          </a:solidFill>
          <a:ln w="31750">
            <a:solidFill>
              <a:srgbClr val="FF0000"/>
            </a:solidFill>
            <a:headEnd w="med" len="sm"/>
            <a:tailEnd type="arrow" w="med" len="lg"/>
          </a:ln>
        </p:spPr>
        <p:style>
          <a:lnRef idx="2">
            <a:schemeClr val="accent1">
              <a:shade val="50000"/>
            </a:schemeClr>
          </a:lnRef>
          <a:fillRef idx="1">
            <a:schemeClr val="accent1"/>
          </a:fillRef>
          <a:effectRef idx="0">
            <a:schemeClr val="accent1"/>
          </a:effectRef>
          <a:fontRef idx="minor">
            <a:schemeClr val="lt1"/>
          </a:fontRef>
        </p:style>
        <p:txBody>
          <a:bodyPr rtlCol="0" anchor="t"/>
          <a:lstStyle/>
          <a:p>
            <a:r>
              <a:rPr kumimoji="1" lang="ja-JP" altLang="en-US" sz="1400" dirty="0" smtClean="0">
                <a:solidFill>
                  <a:schemeClr val="tx1"/>
                </a:solidFill>
              </a:rPr>
              <a:t>・（　）内</a:t>
            </a:r>
            <a:endParaRPr kumimoji="1" lang="en-US" altLang="ja-JP" sz="1400" dirty="0" smtClean="0">
              <a:solidFill>
                <a:schemeClr val="tx1"/>
              </a:solidFill>
            </a:endParaRPr>
          </a:p>
          <a:p>
            <a:r>
              <a:rPr lang="ja-JP" altLang="en-US" sz="1400" dirty="0" smtClean="0">
                <a:solidFill>
                  <a:schemeClr val="tx1"/>
                </a:solidFill>
              </a:rPr>
              <a:t>　市役所の改革項目通し番号</a:t>
            </a:r>
            <a:endParaRPr kumimoji="1" lang="ja-JP" altLang="en-US" sz="1400" dirty="0">
              <a:solidFill>
                <a:schemeClr val="tx1"/>
              </a:solidFill>
            </a:endParaRPr>
          </a:p>
        </p:txBody>
      </p:sp>
      <p:sp>
        <p:nvSpPr>
          <p:cNvPr id="20" name="円/楕円 19"/>
          <p:cNvSpPr/>
          <p:nvPr/>
        </p:nvSpPr>
        <p:spPr>
          <a:xfrm>
            <a:off x="7280733" y="2763251"/>
            <a:ext cx="162252" cy="266023"/>
          </a:xfrm>
          <a:prstGeom prst="ellipse">
            <a:avLst/>
          </a:prstGeom>
          <a:no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1" name="円/楕円 20"/>
          <p:cNvSpPr/>
          <p:nvPr/>
        </p:nvSpPr>
        <p:spPr>
          <a:xfrm>
            <a:off x="7812359" y="5733256"/>
            <a:ext cx="144017" cy="216023"/>
          </a:xfrm>
          <a:prstGeom prst="ellipse">
            <a:avLst/>
          </a:prstGeom>
          <a:no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2" name="円/楕円 21"/>
          <p:cNvSpPr/>
          <p:nvPr/>
        </p:nvSpPr>
        <p:spPr>
          <a:xfrm>
            <a:off x="7442985" y="2750347"/>
            <a:ext cx="144016" cy="283175"/>
          </a:xfrm>
          <a:prstGeom prst="ellipse">
            <a:avLst/>
          </a:prstGeom>
          <a:no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3" name="円/楕円 22"/>
          <p:cNvSpPr/>
          <p:nvPr/>
        </p:nvSpPr>
        <p:spPr>
          <a:xfrm>
            <a:off x="7956377" y="5733256"/>
            <a:ext cx="144015" cy="216024"/>
          </a:xfrm>
          <a:prstGeom prst="ellipse">
            <a:avLst/>
          </a:prstGeom>
          <a:no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4" name="円/楕円 23"/>
          <p:cNvSpPr/>
          <p:nvPr/>
        </p:nvSpPr>
        <p:spPr>
          <a:xfrm flipH="1">
            <a:off x="8100392" y="5733256"/>
            <a:ext cx="144016" cy="216024"/>
          </a:xfrm>
          <a:prstGeom prst="ellipse">
            <a:avLst/>
          </a:prstGeom>
          <a:no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cxnSp>
        <p:nvCxnSpPr>
          <p:cNvPr id="11" name="直線矢印コネクタ 10"/>
          <p:cNvCxnSpPr>
            <a:stCxn id="8" idx="1"/>
            <a:endCxn id="20" idx="0"/>
          </p:cNvCxnSpPr>
          <p:nvPr/>
        </p:nvCxnSpPr>
        <p:spPr>
          <a:xfrm flipH="1">
            <a:off x="7361859" y="1384524"/>
            <a:ext cx="306485" cy="1378727"/>
          </a:xfrm>
          <a:prstGeom prst="straightConnector1">
            <a:avLst/>
          </a:prstGeom>
          <a:ln w="28575">
            <a:solidFill>
              <a:srgbClr val="00B050"/>
            </a:solidFill>
            <a:tailEnd type="arrow" w="med" len="lg"/>
          </a:ln>
        </p:spPr>
        <p:style>
          <a:lnRef idx="1">
            <a:schemeClr val="accent1"/>
          </a:lnRef>
          <a:fillRef idx="0">
            <a:schemeClr val="accent1"/>
          </a:fillRef>
          <a:effectRef idx="0">
            <a:schemeClr val="accent1"/>
          </a:effectRef>
          <a:fontRef idx="minor">
            <a:schemeClr val="tx1"/>
          </a:fontRef>
        </p:style>
      </p:cxnSp>
      <p:cxnSp>
        <p:nvCxnSpPr>
          <p:cNvPr id="27" name="直線矢印コネクタ 26"/>
          <p:cNvCxnSpPr>
            <a:stCxn id="8" idx="1"/>
            <a:endCxn id="21" idx="0"/>
          </p:cNvCxnSpPr>
          <p:nvPr/>
        </p:nvCxnSpPr>
        <p:spPr>
          <a:xfrm>
            <a:off x="7668344" y="1384524"/>
            <a:ext cx="216024" cy="4348732"/>
          </a:xfrm>
          <a:prstGeom prst="straightConnector1">
            <a:avLst/>
          </a:prstGeom>
          <a:ln w="28575">
            <a:solidFill>
              <a:srgbClr val="00B050"/>
            </a:solidFill>
            <a:tailEnd type="arrow" w="med" len="lg"/>
          </a:ln>
        </p:spPr>
        <p:style>
          <a:lnRef idx="1">
            <a:schemeClr val="accent1"/>
          </a:lnRef>
          <a:fillRef idx="0">
            <a:schemeClr val="accent1"/>
          </a:fillRef>
          <a:effectRef idx="0">
            <a:schemeClr val="accent1"/>
          </a:effectRef>
          <a:fontRef idx="minor">
            <a:schemeClr val="tx1"/>
          </a:fontRef>
        </p:style>
      </p:cxnSp>
      <p:cxnSp>
        <p:nvCxnSpPr>
          <p:cNvPr id="30" name="直線矢印コネクタ 29"/>
          <p:cNvCxnSpPr>
            <a:stCxn id="18" idx="0"/>
            <a:endCxn id="22" idx="0"/>
          </p:cNvCxnSpPr>
          <p:nvPr/>
        </p:nvCxnSpPr>
        <p:spPr>
          <a:xfrm>
            <a:off x="6422724" y="1542529"/>
            <a:ext cx="1092269" cy="1207818"/>
          </a:xfrm>
          <a:prstGeom prst="bentConnector2">
            <a:avLst/>
          </a:prstGeom>
          <a:ln w="28575">
            <a:solidFill>
              <a:srgbClr val="00B050"/>
            </a:solidFill>
            <a:tailEnd type="arrow" w="med" len="lg"/>
          </a:ln>
        </p:spPr>
        <p:style>
          <a:lnRef idx="1">
            <a:schemeClr val="accent1"/>
          </a:lnRef>
          <a:fillRef idx="0">
            <a:schemeClr val="accent1"/>
          </a:fillRef>
          <a:effectRef idx="0">
            <a:schemeClr val="accent1"/>
          </a:effectRef>
          <a:fontRef idx="minor">
            <a:schemeClr val="tx1"/>
          </a:fontRef>
        </p:style>
      </p:cxnSp>
      <p:cxnSp>
        <p:nvCxnSpPr>
          <p:cNvPr id="35" name="直線矢印コネクタ 34"/>
          <p:cNvCxnSpPr>
            <a:stCxn id="18" idx="0"/>
            <a:endCxn id="23" idx="0"/>
          </p:cNvCxnSpPr>
          <p:nvPr/>
        </p:nvCxnSpPr>
        <p:spPr>
          <a:xfrm>
            <a:off x="6422724" y="1542529"/>
            <a:ext cx="1605661" cy="4190727"/>
          </a:xfrm>
          <a:prstGeom prst="bentConnector2">
            <a:avLst/>
          </a:prstGeom>
          <a:ln w="28575">
            <a:solidFill>
              <a:srgbClr val="00B050"/>
            </a:solidFill>
            <a:tailEnd type="arrow" w="med" len="lg"/>
          </a:ln>
        </p:spPr>
        <p:style>
          <a:lnRef idx="1">
            <a:schemeClr val="accent1"/>
          </a:lnRef>
          <a:fillRef idx="0">
            <a:schemeClr val="accent1"/>
          </a:fillRef>
          <a:effectRef idx="0">
            <a:schemeClr val="accent1"/>
          </a:effectRef>
          <a:fontRef idx="minor">
            <a:schemeClr val="tx1"/>
          </a:fontRef>
        </p:style>
      </p:cxnSp>
      <p:sp>
        <p:nvSpPr>
          <p:cNvPr id="28" name="テキスト ボックス 27"/>
          <p:cNvSpPr txBox="1"/>
          <p:nvPr/>
        </p:nvSpPr>
        <p:spPr>
          <a:xfrm>
            <a:off x="293160" y="2505102"/>
            <a:ext cx="1827744" cy="276999"/>
          </a:xfrm>
          <a:prstGeom prst="rect">
            <a:avLst/>
          </a:prstGeom>
          <a:noFill/>
        </p:spPr>
        <p:txBody>
          <a:bodyPr wrap="none" rtlCol="0">
            <a:spAutoFit/>
          </a:bodyPr>
          <a:lstStyle/>
          <a:p>
            <a:r>
              <a:rPr lang="ja-JP" altLang="en-US" sz="1200" dirty="0" smtClean="0"/>
              <a:t>↓</a:t>
            </a:r>
            <a:r>
              <a:rPr lang="ja-JP" altLang="en-US" sz="1200" dirty="0"/>
              <a:t>　</a:t>
            </a:r>
            <a:r>
              <a:rPr lang="ja-JP" altLang="en-US" sz="1200" dirty="0" smtClean="0"/>
              <a:t>各項目のトップページ</a:t>
            </a:r>
            <a:endParaRPr lang="en-US" altLang="ja-JP" sz="1200" dirty="0" smtClean="0"/>
          </a:p>
        </p:txBody>
      </p:sp>
      <p:sp>
        <p:nvSpPr>
          <p:cNvPr id="29" name="テキスト ボックス 28"/>
          <p:cNvSpPr txBox="1"/>
          <p:nvPr/>
        </p:nvSpPr>
        <p:spPr>
          <a:xfrm>
            <a:off x="814602" y="5493639"/>
            <a:ext cx="1781257" cy="276999"/>
          </a:xfrm>
          <a:prstGeom prst="rect">
            <a:avLst/>
          </a:prstGeom>
          <a:noFill/>
        </p:spPr>
        <p:txBody>
          <a:bodyPr wrap="none" rtlCol="0">
            <a:spAutoFit/>
          </a:bodyPr>
          <a:lstStyle/>
          <a:p>
            <a:r>
              <a:rPr lang="ja-JP" altLang="en-US" sz="1200" dirty="0" smtClean="0"/>
              <a:t>↓</a:t>
            </a:r>
            <a:r>
              <a:rPr lang="ja-JP" altLang="en-US" sz="1200" dirty="0"/>
              <a:t>　</a:t>
            </a:r>
            <a:r>
              <a:rPr lang="ja-JP" altLang="en-US" sz="1200" dirty="0" smtClean="0"/>
              <a:t>各項目の説明ページ</a:t>
            </a:r>
            <a:endParaRPr lang="en-US" altLang="ja-JP" sz="1200" dirty="0" smtClean="0"/>
          </a:p>
        </p:txBody>
      </p:sp>
      <p:sp>
        <p:nvSpPr>
          <p:cNvPr id="26" name="スライド番号プレースホルダ 69"/>
          <p:cNvSpPr>
            <a:spLocks noGrp="1"/>
          </p:cNvSpPr>
          <p:nvPr>
            <p:ph type="sldNum" sz="quarter" idx="12"/>
          </p:nvPr>
        </p:nvSpPr>
        <p:spPr>
          <a:xfrm>
            <a:off x="8407474" y="6695486"/>
            <a:ext cx="720080" cy="177924"/>
          </a:xfrm>
        </p:spPr>
        <p:txBody>
          <a:bodyPr/>
          <a:lstStyle/>
          <a:p>
            <a:fld id="{CCEC3038-1CF1-4B63-9920-55248DCFBA97}" type="slidenum">
              <a:rPr kumimoji="1" lang="ja-JP" altLang="en-US" smtClean="0"/>
              <a:pPr/>
              <a:t>9</a:t>
            </a:fld>
            <a:endParaRPr kumimoji="1" lang="ja-JP" altLang="en-US" dirty="0"/>
          </a:p>
        </p:txBody>
      </p:sp>
      <p:cxnSp>
        <p:nvCxnSpPr>
          <p:cNvPr id="39" name="直線矢印コネクタ 34"/>
          <p:cNvCxnSpPr>
            <a:stCxn id="19" idx="0"/>
            <a:endCxn id="24" idx="4"/>
          </p:cNvCxnSpPr>
          <p:nvPr/>
        </p:nvCxnSpPr>
        <p:spPr>
          <a:xfrm>
            <a:off x="4957023" y="2349626"/>
            <a:ext cx="3215377" cy="3599654"/>
          </a:xfrm>
          <a:prstGeom prst="bentConnector4">
            <a:avLst>
              <a:gd name="adj1" fmla="val 110426"/>
              <a:gd name="adj2" fmla="val 106351"/>
            </a:avLst>
          </a:prstGeom>
          <a:ln w="28575">
            <a:solidFill>
              <a:srgbClr val="00B050"/>
            </a:solidFill>
            <a:tailEnd type="arrow" w="med" len="lg"/>
          </a:ln>
        </p:spPr>
        <p:style>
          <a:lnRef idx="1">
            <a:schemeClr val="accent1"/>
          </a:lnRef>
          <a:fillRef idx="0">
            <a:schemeClr val="accent1"/>
          </a:fillRef>
          <a:effectRef idx="0">
            <a:schemeClr val="accent1"/>
          </a:effectRef>
          <a:fontRef idx="minor">
            <a:schemeClr val="tx1"/>
          </a:fontRef>
        </p:style>
      </p:cxnSp>
      <p:sp>
        <p:nvSpPr>
          <p:cNvPr id="84" name="円/楕円 83"/>
          <p:cNvSpPr/>
          <p:nvPr/>
        </p:nvSpPr>
        <p:spPr>
          <a:xfrm>
            <a:off x="3155096" y="2729945"/>
            <a:ext cx="1410077" cy="535363"/>
          </a:xfrm>
          <a:prstGeom prst="ellipse">
            <a:avLst/>
          </a:prstGeom>
          <a:noFill/>
          <a:ln w="28575">
            <a:solidFill>
              <a:srgbClr val="7030A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7" name="線吹き出し 2 (枠付き) 86"/>
          <p:cNvSpPr/>
          <p:nvPr/>
        </p:nvSpPr>
        <p:spPr>
          <a:xfrm>
            <a:off x="648340" y="4410012"/>
            <a:ext cx="4501804" cy="482469"/>
          </a:xfrm>
          <a:prstGeom prst="borderCallout2">
            <a:avLst>
              <a:gd name="adj1" fmla="val -872"/>
              <a:gd name="adj2" fmla="val 54663"/>
              <a:gd name="adj3" fmla="val -73967"/>
              <a:gd name="adj4" fmla="val 70428"/>
              <a:gd name="adj5" fmla="val -232909"/>
              <a:gd name="adj6" fmla="val 72655"/>
            </a:avLst>
          </a:prstGeom>
          <a:solidFill>
            <a:schemeClr val="bg1"/>
          </a:solidFill>
          <a:ln w="31750">
            <a:solidFill>
              <a:srgbClr val="7030A0"/>
            </a:solidFill>
            <a:headEnd w="med" len="sm"/>
            <a:tailEnd type="arrow" w="med" len="lg"/>
          </a:ln>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p>
            <a:r>
              <a:rPr kumimoji="1" lang="ja-JP" altLang="en-US" sz="1400" dirty="0" smtClean="0">
                <a:solidFill>
                  <a:schemeClr val="tx1"/>
                </a:solidFill>
              </a:rPr>
              <a:t>・</a:t>
            </a:r>
            <a:r>
              <a:rPr lang="ja-JP" altLang="en-US" sz="1400" dirty="0" smtClean="0">
                <a:solidFill>
                  <a:schemeClr val="tx1"/>
                </a:solidFill>
              </a:rPr>
              <a:t>新規項目の場合は項目名</a:t>
            </a:r>
            <a:r>
              <a:rPr lang="ja-JP" altLang="en-US" sz="1400" dirty="0">
                <a:solidFill>
                  <a:schemeClr val="tx1"/>
                </a:solidFill>
              </a:rPr>
              <a:t>のあとに　　　　　　　　</a:t>
            </a:r>
            <a:r>
              <a:rPr lang="ja-JP" altLang="en-US" sz="1400" dirty="0" smtClean="0">
                <a:solidFill>
                  <a:schemeClr val="tx1"/>
                </a:solidFill>
              </a:rPr>
              <a:t>と記載</a:t>
            </a:r>
            <a:endParaRPr lang="en-US" altLang="ja-JP" sz="1400" dirty="0">
              <a:solidFill>
                <a:schemeClr val="tx1"/>
              </a:solidFill>
            </a:endParaRPr>
          </a:p>
        </p:txBody>
      </p:sp>
      <p:pic>
        <p:nvPicPr>
          <p:cNvPr id="85" name="図 84"/>
          <p:cNvPicPr/>
          <p:nvPr/>
        </p:nvPicPr>
        <p:blipFill rotWithShape="1">
          <a:blip r:embed="rId5"/>
          <a:srcRect l="71944" t="20521" r="19787" b="73197"/>
          <a:stretch/>
        </p:blipFill>
        <p:spPr bwMode="auto">
          <a:xfrm>
            <a:off x="3480631" y="4454194"/>
            <a:ext cx="818953" cy="355414"/>
          </a:xfrm>
          <a:prstGeom prst="rect">
            <a:avLst/>
          </a:prstGeom>
          <a:ln>
            <a:noFill/>
          </a:ln>
          <a:extLst>
            <a:ext uri="{53640926-AAD7-44D8-BBD7-CCE9431645EC}">
              <a14:shadowObscured xmlns:a14="http://schemas.microsoft.com/office/drawing/2010/main"/>
            </a:ext>
          </a:extLst>
        </p:spPr>
      </p:pic>
      <p:sp>
        <p:nvSpPr>
          <p:cNvPr id="88" name="線吹き出し 2 (枠付き) 87"/>
          <p:cNvSpPr/>
          <p:nvPr/>
        </p:nvSpPr>
        <p:spPr>
          <a:xfrm>
            <a:off x="2814571" y="5544085"/>
            <a:ext cx="3121788" cy="636076"/>
          </a:xfrm>
          <a:prstGeom prst="borderCallout2">
            <a:avLst>
              <a:gd name="adj1" fmla="val 51245"/>
              <a:gd name="adj2" fmla="val 100292"/>
              <a:gd name="adj3" fmla="val 34787"/>
              <a:gd name="adj4" fmla="val 110683"/>
              <a:gd name="adj5" fmla="val 42966"/>
              <a:gd name="adj6" fmla="val 127984"/>
            </a:avLst>
          </a:prstGeom>
          <a:solidFill>
            <a:schemeClr val="bg1"/>
          </a:solidFill>
          <a:ln w="31750">
            <a:solidFill>
              <a:srgbClr val="FFC000"/>
            </a:solidFill>
            <a:headEnd w="med" len="sm"/>
            <a:tailEnd type="arrow" w="med" len="lg"/>
          </a:ln>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p>
            <a:r>
              <a:rPr kumimoji="1" lang="ja-JP" altLang="en-US" sz="1400" dirty="0" smtClean="0">
                <a:solidFill>
                  <a:schemeClr val="tx1"/>
                </a:solidFill>
              </a:rPr>
              <a:t>・</a:t>
            </a:r>
            <a:r>
              <a:rPr lang="ja-JP" altLang="en-US" sz="1400" dirty="0" smtClean="0">
                <a:solidFill>
                  <a:schemeClr val="tx1"/>
                </a:solidFill>
              </a:rPr>
              <a:t>既存項目でページを追加している</a:t>
            </a:r>
            <a:endParaRPr lang="en-US" altLang="ja-JP" sz="1400" dirty="0" smtClean="0">
              <a:solidFill>
                <a:schemeClr val="tx1"/>
              </a:solidFill>
            </a:endParaRPr>
          </a:p>
          <a:p>
            <a:r>
              <a:rPr lang="ja-JP" altLang="en-US" sz="1400" dirty="0">
                <a:solidFill>
                  <a:schemeClr val="tx1"/>
                </a:solidFill>
              </a:rPr>
              <a:t>　</a:t>
            </a:r>
            <a:r>
              <a:rPr lang="ja-JP" altLang="en-US" sz="1400" dirty="0" smtClean="0">
                <a:solidFill>
                  <a:schemeClr val="tx1"/>
                </a:solidFill>
              </a:rPr>
              <a:t>場合は　　　　　と記載</a:t>
            </a:r>
            <a:endParaRPr lang="en-US" altLang="ja-JP" sz="1400" dirty="0">
              <a:solidFill>
                <a:schemeClr val="tx1"/>
              </a:solidFill>
            </a:endParaRPr>
          </a:p>
        </p:txBody>
      </p:sp>
      <p:pic>
        <p:nvPicPr>
          <p:cNvPr id="70" name="図 69"/>
          <p:cNvPicPr>
            <a:picLocks noChangeAspect="1"/>
          </p:cNvPicPr>
          <p:nvPr/>
        </p:nvPicPr>
        <p:blipFill>
          <a:blip r:embed="rId6"/>
          <a:stretch>
            <a:fillRect/>
          </a:stretch>
        </p:blipFill>
        <p:spPr>
          <a:xfrm>
            <a:off x="3558832" y="5825707"/>
            <a:ext cx="519975" cy="346650"/>
          </a:xfrm>
          <a:prstGeom prst="rect">
            <a:avLst/>
          </a:prstGeom>
        </p:spPr>
      </p:pic>
      <p:sp>
        <p:nvSpPr>
          <p:cNvPr id="89" name="円/楕円 88"/>
          <p:cNvSpPr/>
          <p:nvPr/>
        </p:nvSpPr>
        <p:spPr>
          <a:xfrm>
            <a:off x="6549050" y="5794962"/>
            <a:ext cx="1136984" cy="509786"/>
          </a:xfrm>
          <a:prstGeom prst="ellipse">
            <a:avLst/>
          </a:prstGeom>
          <a:noFill/>
          <a:ln w="285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8" name="角丸四角形 107"/>
          <p:cNvSpPr/>
          <p:nvPr/>
        </p:nvSpPr>
        <p:spPr>
          <a:xfrm>
            <a:off x="5294161" y="4425113"/>
            <a:ext cx="2482195" cy="272955"/>
          </a:xfrm>
          <a:prstGeom prst="roundRect">
            <a:avLst/>
          </a:prstGeom>
          <a:noFill/>
          <a:ln w="31750">
            <a:solidFill>
              <a:srgbClr val="C00000"/>
            </a:solidFill>
          </a:ln>
        </p:spPr>
        <p:style>
          <a:lnRef idx="2">
            <a:schemeClr val="accent6"/>
          </a:lnRef>
          <a:fillRef idx="1">
            <a:schemeClr val="lt1"/>
          </a:fillRef>
          <a:effectRef idx="0">
            <a:schemeClr val="accent6"/>
          </a:effectRef>
          <a:fontRef idx="minor">
            <a:schemeClr val="dk1"/>
          </a:fontRef>
        </p:style>
        <p:txBody>
          <a:bodyPr rtlCol="0" anchor="ctr"/>
          <a:lstStyle/>
          <a:p>
            <a:pPr algn="ctr"/>
            <a:endParaRPr kumimoji="1" lang="ja-JP" altLang="en-US"/>
          </a:p>
        </p:txBody>
      </p:sp>
      <p:sp>
        <p:nvSpPr>
          <p:cNvPr id="109" name="線吹き出し 2 (枠付き) 108"/>
          <p:cNvSpPr/>
          <p:nvPr/>
        </p:nvSpPr>
        <p:spPr>
          <a:xfrm>
            <a:off x="3270335" y="4971856"/>
            <a:ext cx="2713281" cy="427728"/>
          </a:xfrm>
          <a:prstGeom prst="borderCallout2">
            <a:avLst>
              <a:gd name="adj1" fmla="val 51473"/>
              <a:gd name="adj2" fmla="val 99548"/>
              <a:gd name="adj3" fmla="val 19703"/>
              <a:gd name="adj4" fmla="val 117590"/>
              <a:gd name="adj5" fmla="val -51152"/>
              <a:gd name="adj6" fmla="val 121459"/>
            </a:avLst>
          </a:prstGeom>
          <a:solidFill>
            <a:schemeClr val="bg1"/>
          </a:solidFill>
          <a:ln w="31750">
            <a:solidFill>
              <a:srgbClr val="C00000"/>
            </a:solidFill>
            <a:headEnd w="med" len="sm"/>
            <a:tailEnd type="arrow" w="med" len="lg"/>
          </a:ln>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p>
            <a:r>
              <a:rPr kumimoji="1" lang="ja-JP" altLang="en-US" sz="1400" dirty="0" smtClean="0">
                <a:solidFill>
                  <a:schemeClr val="tx1"/>
                </a:solidFill>
              </a:rPr>
              <a:t>・重要な更新箇所には網掛け</a:t>
            </a:r>
            <a:endParaRPr lang="en-US" altLang="ja-JP" sz="1400" dirty="0">
              <a:solidFill>
                <a:schemeClr val="tx1"/>
              </a:solidFill>
            </a:endParaRPr>
          </a:p>
        </p:txBody>
      </p:sp>
    </p:spTree>
    <p:extLst>
      <p:ext uri="{BB962C8B-B14F-4D97-AF65-F5344CB8AC3E}">
        <p14:creationId xmlns:p14="http://schemas.microsoft.com/office/powerpoint/2010/main" val="2217186526"/>
      </p:ext>
    </p:extLst>
  </p:cSld>
  <p:clrMapOvr>
    <a:masterClrMapping/>
  </p:clrMapOvr>
  <p:timing>
    <p:tnLst>
      <p:par>
        <p:cTn id="1" dur="indefinite" restart="never" nodeType="tmRoot"/>
      </p:par>
    </p:tnLst>
  </p:timing>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 name="角丸四角形 48"/>
          <p:cNvSpPr/>
          <p:nvPr/>
        </p:nvSpPr>
        <p:spPr>
          <a:xfrm>
            <a:off x="1921772" y="1171126"/>
            <a:ext cx="946559" cy="247076"/>
          </a:xfrm>
          <a:prstGeom prst="roundRect">
            <a:avLst>
              <a:gd name="adj" fmla="val 24312"/>
            </a:avLst>
          </a:prstGeom>
          <a:solidFill>
            <a:schemeClr val="accent6">
              <a:lumMod val="60000"/>
              <a:lumOff val="40000"/>
              <a:alpha val="5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7" name="角丸四角形 36"/>
          <p:cNvSpPr/>
          <p:nvPr/>
        </p:nvSpPr>
        <p:spPr>
          <a:xfrm>
            <a:off x="1408916" y="1947781"/>
            <a:ext cx="7381752" cy="3728109"/>
          </a:xfrm>
          <a:prstGeom prst="roundRect">
            <a:avLst>
              <a:gd name="adj" fmla="val 11024"/>
            </a:avLst>
          </a:prstGeom>
          <a:solidFill>
            <a:schemeClr val="accent6">
              <a:lumMod val="60000"/>
              <a:lumOff val="40000"/>
              <a:alpha val="5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cxnSp>
        <p:nvCxnSpPr>
          <p:cNvPr id="19" name="直線コネクタ 18"/>
          <p:cNvCxnSpPr/>
          <p:nvPr/>
        </p:nvCxnSpPr>
        <p:spPr>
          <a:xfrm>
            <a:off x="179512" y="620688"/>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0" name="Rectangle 10"/>
          <p:cNvSpPr>
            <a:spLocks noChangeArrowheads="1"/>
          </p:cNvSpPr>
          <p:nvPr/>
        </p:nvSpPr>
        <p:spPr bwMode="auto">
          <a:xfrm>
            <a:off x="320878" y="2109440"/>
            <a:ext cx="762000" cy="304800"/>
          </a:xfrm>
          <a:prstGeom prst="rect">
            <a:avLst/>
          </a:prstGeom>
          <a:noFill/>
          <a:ln w="9525">
            <a:noFill/>
            <a:miter lim="800000"/>
            <a:headEnd/>
            <a:tailEnd/>
          </a:ln>
        </p:spPr>
        <p:txBody>
          <a:bodyPr wrap="none" anchor="ctr"/>
          <a:lstStyle/>
          <a:p>
            <a:pPr algn="ctr"/>
            <a:endParaRPr lang="ja-JP" altLang="en-US" sz="1200">
              <a:solidFill>
                <a:prstClr val="black"/>
              </a:solidFill>
              <a:latin typeface="Times New Roman" pitchFamily="18" charset="0"/>
              <a:ea typeface="ＭＳ 明朝" pitchFamily="17" charset="-128"/>
            </a:endParaRPr>
          </a:p>
        </p:txBody>
      </p:sp>
      <p:sp>
        <p:nvSpPr>
          <p:cNvPr id="21" name="Text Box 11"/>
          <p:cNvSpPr txBox="1">
            <a:spLocks noChangeArrowheads="1"/>
          </p:cNvSpPr>
          <p:nvPr/>
        </p:nvSpPr>
        <p:spPr bwMode="auto">
          <a:xfrm>
            <a:off x="458590" y="6271164"/>
            <a:ext cx="2996631" cy="248402"/>
          </a:xfrm>
          <a:prstGeom prst="rect">
            <a:avLst/>
          </a:prstGeom>
          <a:noFill/>
          <a:ln w="9525">
            <a:noFill/>
            <a:miter lim="800000"/>
            <a:headEnd/>
            <a:tailEnd/>
          </a:ln>
        </p:spPr>
        <p:txBody>
          <a:bodyPr wrap="none" lIns="90000" tIns="46800" rIns="90000" bIns="46800" anchor="ctr">
            <a:spAutoFit/>
          </a:bodyPr>
          <a:lstStyle/>
          <a:p>
            <a:pPr>
              <a:spcBef>
                <a:spcPct val="50000"/>
              </a:spcBef>
              <a:defRPr/>
            </a:pPr>
            <a:r>
              <a:rPr lang="ja-JP" altLang="en-US" sz="1000" dirty="0">
                <a:solidFill>
                  <a:prstClr val="black"/>
                </a:solidFill>
                <a:latin typeface="ＭＳ Ｐゴシック"/>
              </a:rPr>
              <a:t>資料：各都市ＨＰ・事業概要から大阪市環境局作成。</a:t>
            </a:r>
            <a:endParaRPr lang="ja-JP" altLang="en-US" sz="1000" strike="sngStrike" dirty="0">
              <a:solidFill>
                <a:srgbClr val="FF0000"/>
              </a:solidFill>
              <a:latin typeface="ＭＳ Ｐゴシック"/>
            </a:endParaRPr>
          </a:p>
        </p:txBody>
      </p:sp>
      <p:sp>
        <p:nvSpPr>
          <p:cNvPr id="26" name="Rectangle 12"/>
          <p:cNvSpPr>
            <a:spLocks noChangeArrowheads="1"/>
          </p:cNvSpPr>
          <p:nvPr/>
        </p:nvSpPr>
        <p:spPr bwMode="auto">
          <a:xfrm>
            <a:off x="323528" y="764704"/>
            <a:ext cx="7848600" cy="360040"/>
          </a:xfrm>
          <a:prstGeom prst="rect">
            <a:avLst/>
          </a:prstGeom>
          <a:noFill/>
          <a:ln w="9525">
            <a:noFill/>
            <a:miter lim="800000"/>
            <a:headEnd/>
            <a:tailEnd/>
          </a:ln>
        </p:spPr>
        <p:txBody>
          <a:bodyPr/>
          <a:lstStyle/>
          <a:p>
            <a:pPr eaLnBrk="0" hangingPunct="0"/>
            <a:r>
              <a:rPr lang="ja-JP" altLang="en-US" sz="1400" dirty="0">
                <a:latin typeface="ＭＳ Ｐゴシック" charset="-128"/>
              </a:rPr>
              <a:t>　ごみ処理コストは減少。</a:t>
            </a:r>
            <a:endParaRPr lang="ja-JP" altLang="en-US" sz="1400" strike="sngStrike" dirty="0">
              <a:latin typeface="ＭＳ Ｐゴシック" charset="-128"/>
            </a:endParaRPr>
          </a:p>
        </p:txBody>
      </p:sp>
      <p:sp>
        <p:nvSpPr>
          <p:cNvPr id="27" name="Rectangle 14"/>
          <p:cNvSpPr>
            <a:spLocks noChangeArrowheads="1"/>
          </p:cNvSpPr>
          <p:nvPr/>
        </p:nvSpPr>
        <p:spPr bwMode="auto">
          <a:xfrm>
            <a:off x="2061326" y="2284543"/>
            <a:ext cx="643423" cy="279180"/>
          </a:xfrm>
          <a:prstGeom prst="rect">
            <a:avLst/>
          </a:prstGeom>
          <a:noFill/>
          <a:ln w="9525">
            <a:noFill/>
            <a:miter lim="800000"/>
            <a:headEnd/>
            <a:tailEnd/>
          </a:ln>
        </p:spPr>
        <p:txBody>
          <a:bodyPr wrap="none" lIns="90000" tIns="46800" rIns="90000" bIns="46800" anchor="ctr">
            <a:spAutoFit/>
          </a:bodyPr>
          <a:lstStyle/>
          <a:p>
            <a:pPr algn="ctr"/>
            <a:r>
              <a:rPr lang="ja-JP" altLang="en-US" sz="1200" dirty="0">
                <a:solidFill>
                  <a:prstClr val="black"/>
                </a:solidFill>
                <a:latin typeface="ＭＳ Ｐゴシック" pitchFamily="50" charset="-128"/>
              </a:rPr>
              <a:t>▲</a:t>
            </a:r>
            <a:r>
              <a:rPr lang="en-US" altLang="ja-JP" sz="1200" dirty="0">
                <a:solidFill>
                  <a:prstClr val="black"/>
                </a:solidFill>
                <a:latin typeface="ＭＳ Ｐゴシック" pitchFamily="50" charset="-128"/>
              </a:rPr>
              <a:t>34</a:t>
            </a:r>
            <a:r>
              <a:rPr lang="ja-JP" altLang="en-US" sz="1200" dirty="0">
                <a:solidFill>
                  <a:prstClr val="black"/>
                </a:solidFill>
                <a:latin typeface="ＭＳ Ｐゴシック" pitchFamily="50" charset="-128"/>
              </a:rPr>
              <a:t>％</a:t>
            </a:r>
          </a:p>
        </p:txBody>
      </p:sp>
      <p:sp>
        <p:nvSpPr>
          <p:cNvPr id="30" name="テキスト ボックス 3"/>
          <p:cNvSpPr txBox="1"/>
          <p:nvPr/>
        </p:nvSpPr>
        <p:spPr>
          <a:xfrm>
            <a:off x="470926" y="5871054"/>
            <a:ext cx="4101074" cy="400110"/>
          </a:xfrm>
          <a:prstGeom prst="rect">
            <a:avLst/>
          </a:prstGeom>
          <a:noFill/>
          <a:ln w="9525" cmpd="sng">
            <a:noFill/>
          </a:ln>
        </p:spPr>
        <p:style>
          <a:lnRef idx="0">
            <a:scrgbClr r="0" g="0" b="0"/>
          </a:lnRef>
          <a:fillRef idx="0">
            <a:scrgbClr r="0" g="0" b="0"/>
          </a:fillRef>
          <a:effectRef idx="0">
            <a:scrgbClr r="0" g="0" b="0"/>
          </a:effectRef>
          <a:fontRef idx="minor">
            <a:schemeClr val="dk1"/>
          </a:fontRef>
        </p:style>
        <p:txBody>
          <a:bodyPr wrap="square" anchor="ctr" anchorCtr="0">
            <a:spAutoFit/>
          </a:bodyPr>
          <a:lstStyle/>
          <a:p>
            <a:pPr eaLnBrk="0" hangingPunct="0">
              <a:defRPr/>
            </a:pPr>
            <a:r>
              <a:rPr lang="en-US" altLang="ja-JP" sz="1000" dirty="0">
                <a:solidFill>
                  <a:srgbClr val="000000"/>
                </a:solidFill>
                <a:latin typeface="ＭＳ Ｐゴシック" pitchFamily="50" charset="-128"/>
              </a:rPr>
              <a:t>※</a:t>
            </a:r>
            <a:r>
              <a:rPr lang="ja-JP" altLang="en-US" sz="1000" dirty="0">
                <a:solidFill>
                  <a:srgbClr val="000000"/>
                </a:solidFill>
                <a:latin typeface="ＭＳ Ｐゴシック" pitchFamily="50" charset="-128"/>
              </a:rPr>
              <a:t>　</a:t>
            </a:r>
            <a:r>
              <a:rPr lang="en-US" altLang="ja-JP" sz="1000" dirty="0">
                <a:solidFill>
                  <a:srgbClr val="000000"/>
                </a:solidFill>
                <a:latin typeface="ＭＳ Ｐゴシック" pitchFamily="50" charset="-128"/>
              </a:rPr>
              <a:t>【</a:t>
            </a:r>
            <a:r>
              <a:rPr lang="ja-JP" altLang="ja-JP" sz="1000" dirty="0">
                <a:solidFill>
                  <a:srgbClr val="000000"/>
                </a:solidFill>
                <a:latin typeface="ＭＳ Ｐゴシック" pitchFamily="50" charset="-128"/>
              </a:rPr>
              <a:t>大阪市のごみ処理原価の構成要素</a:t>
            </a:r>
            <a:r>
              <a:rPr lang="en-US" altLang="ja-JP" sz="1000" dirty="0">
                <a:solidFill>
                  <a:srgbClr val="000000"/>
                </a:solidFill>
                <a:latin typeface="ＭＳ Ｐゴシック" pitchFamily="50" charset="-128"/>
              </a:rPr>
              <a:t>】</a:t>
            </a:r>
            <a:endParaRPr kumimoji="0" lang="ja-JP" altLang="ja-JP" sz="1000" dirty="0">
              <a:solidFill>
                <a:srgbClr val="000000"/>
              </a:solidFill>
              <a:latin typeface="ＭＳ Ｐゴシック" pitchFamily="50" charset="-128"/>
            </a:endParaRPr>
          </a:p>
          <a:p>
            <a:pPr algn="ctr" eaLnBrk="0" hangingPunct="0">
              <a:defRPr/>
            </a:pPr>
            <a:r>
              <a:rPr lang="ja-JP" altLang="ja-JP" sz="1000" dirty="0">
                <a:solidFill>
                  <a:srgbClr val="000000"/>
                </a:solidFill>
                <a:latin typeface="ＭＳ Ｐゴシック" pitchFamily="50" charset="-128"/>
              </a:rPr>
              <a:t>人件費、物件費、減価償却費、公債利子、管理部門経費、控除費</a:t>
            </a:r>
            <a:endParaRPr lang="en-US" altLang="ja-JP" sz="1000" dirty="0">
              <a:solidFill>
                <a:srgbClr val="FF0000"/>
              </a:solidFill>
              <a:latin typeface="ＭＳ Ｐゴシック" pitchFamily="50" charset="-128"/>
            </a:endParaRPr>
          </a:p>
        </p:txBody>
      </p:sp>
      <p:sp>
        <p:nvSpPr>
          <p:cNvPr id="31" name="Rectangle 8"/>
          <p:cNvSpPr>
            <a:spLocks noChangeArrowheads="1"/>
          </p:cNvSpPr>
          <p:nvPr/>
        </p:nvSpPr>
        <p:spPr bwMode="auto">
          <a:xfrm>
            <a:off x="301432" y="2582664"/>
            <a:ext cx="353943" cy="938720"/>
          </a:xfrm>
          <a:prstGeom prst="rect">
            <a:avLst/>
          </a:prstGeom>
          <a:noFill/>
          <a:ln w="9525">
            <a:noFill/>
            <a:miter lim="800000"/>
            <a:headEnd/>
            <a:tailEnd/>
          </a:ln>
        </p:spPr>
        <p:txBody>
          <a:bodyPr vert="eaVert" wrap="none" anchor="ctr" anchorCtr="1">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ctr"/>
            <a:r>
              <a:rPr lang="ja-JP" altLang="en-US" dirty="0">
                <a:solidFill>
                  <a:prstClr val="black"/>
                </a:solidFill>
                <a:latin typeface="ＭＳ Ｐゴシック"/>
              </a:rPr>
              <a:t>処理処分原価</a:t>
            </a:r>
          </a:p>
        </p:txBody>
      </p:sp>
      <p:sp>
        <p:nvSpPr>
          <p:cNvPr id="32" name="Rectangle 8"/>
          <p:cNvSpPr>
            <a:spLocks noChangeArrowheads="1"/>
          </p:cNvSpPr>
          <p:nvPr/>
        </p:nvSpPr>
        <p:spPr bwMode="auto">
          <a:xfrm>
            <a:off x="301432" y="4022818"/>
            <a:ext cx="353943" cy="938720"/>
          </a:xfrm>
          <a:prstGeom prst="rect">
            <a:avLst/>
          </a:prstGeom>
          <a:noFill/>
          <a:ln w="9525">
            <a:noFill/>
            <a:miter lim="800000"/>
            <a:headEnd/>
            <a:tailEnd/>
          </a:ln>
        </p:spPr>
        <p:txBody>
          <a:bodyPr vert="eaVert" wrap="none" anchor="ctr" anchorCtr="1">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ctr"/>
            <a:r>
              <a:rPr lang="ja-JP" altLang="en-US" dirty="0">
                <a:solidFill>
                  <a:prstClr val="black"/>
                </a:solidFill>
                <a:latin typeface="ＭＳ Ｐゴシック"/>
              </a:rPr>
              <a:t>収集輸送原価</a:t>
            </a:r>
          </a:p>
        </p:txBody>
      </p:sp>
      <p:sp>
        <p:nvSpPr>
          <p:cNvPr id="33" name="Rectangle 18"/>
          <p:cNvSpPr>
            <a:spLocks noChangeArrowheads="1"/>
          </p:cNvSpPr>
          <p:nvPr/>
        </p:nvSpPr>
        <p:spPr bwMode="auto">
          <a:xfrm>
            <a:off x="42554" y="1771168"/>
            <a:ext cx="792088" cy="176972"/>
          </a:xfrm>
          <a:prstGeom prst="rect">
            <a:avLst/>
          </a:prstGeom>
          <a:noFill/>
          <a:ln w="0">
            <a:noFill/>
            <a:miter lim="800000"/>
            <a:headEnd/>
            <a:tailEnd/>
          </a:ln>
        </p:spPr>
        <p:txBody>
          <a:bodyPr wrap="square" lIns="36576" tIns="0" rIns="36576" bIns="22860" anchor="ctr" anchorCtr="0" upright="1">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ctr">
              <a:defRPr sz="1000"/>
            </a:pPr>
            <a:r>
              <a:rPr lang="ja-JP" altLang="en-US" sz="1000" dirty="0">
                <a:solidFill>
                  <a:srgbClr val="000000"/>
                </a:solidFill>
                <a:latin typeface="ＭＳ Ｐゴシック"/>
              </a:rPr>
              <a:t>（千円／</a:t>
            </a:r>
            <a:r>
              <a:rPr lang="ja-JP" altLang="en-US" sz="1000" dirty="0" err="1">
                <a:solidFill>
                  <a:srgbClr val="000000"/>
                </a:solidFill>
                <a:latin typeface="ＭＳ Ｐゴシック"/>
              </a:rPr>
              <a:t>ｔ</a:t>
            </a:r>
            <a:r>
              <a:rPr lang="en-US" altLang="ja-JP" sz="1000" dirty="0">
                <a:solidFill>
                  <a:srgbClr val="000000"/>
                </a:solidFill>
                <a:latin typeface="ＭＳ Ｐゴシック"/>
              </a:rPr>
              <a:t>)</a:t>
            </a:r>
          </a:p>
        </p:txBody>
      </p:sp>
      <p:sp>
        <p:nvSpPr>
          <p:cNvPr id="35" name="Rectangle 18"/>
          <p:cNvSpPr>
            <a:spLocks noChangeArrowheads="1"/>
          </p:cNvSpPr>
          <p:nvPr/>
        </p:nvSpPr>
        <p:spPr bwMode="auto">
          <a:xfrm>
            <a:off x="8172400" y="5755322"/>
            <a:ext cx="753680" cy="176972"/>
          </a:xfrm>
          <a:prstGeom prst="rect">
            <a:avLst/>
          </a:prstGeom>
          <a:noFill/>
          <a:ln w="0">
            <a:noFill/>
            <a:miter lim="800000"/>
            <a:headEnd/>
            <a:tailEnd/>
          </a:ln>
        </p:spPr>
        <p:txBody>
          <a:bodyPr wrap="square" lIns="36576" tIns="0" rIns="36576" bIns="22860" anchor="ctr" anchorCtr="0" upright="1">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ctr">
              <a:defRPr sz="1000"/>
            </a:pPr>
            <a:r>
              <a:rPr lang="ja-JP" altLang="en-US" sz="1000" dirty="0">
                <a:solidFill>
                  <a:srgbClr val="000000"/>
                </a:solidFill>
                <a:latin typeface="ＭＳ Ｐゴシック"/>
              </a:rPr>
              <a:t>（千円／</a:t>
            </a:r>
            <a:r>
              <a:rPr lang="ja-JP" altLang="en-US" sz="1000" dirty="0" err="1">
                <a:solidFill>
                  <a:srgbClr val="000000"/>
                </a:solidFill>
                <a:latin typeface="ＭＳ Ｐゴシック"/>
              </a:rPr>
              <a:t>ｔ</a:t>
            </a:r>
            <a:r>
              <a:rPr lang="en-US" altLang="ja-JP" sz="1000" dirty="0">
                <a:solidFill>
                  <a:srgbClr val="000000"/>
                </a:solidFill>
                <a:latin typeface="ＭＳ Ｐゴシック"/>
              </a:rPr>
              <a:t>)</a:t>
            </a:r>
          </a:p>
        </p:txBody>
      </p:sp>
      <p:sp>
        <p:nvSpPr>
          <p:cNvPr id="36" name="正方形/長方形 35"/>
          <p:cNvSpPr/>
          <p:nvPr/>
        </p:nvSpPr>
        <p:spPr>
          <a:xfrm>
            <a:off x="906820" y="1461790"/>
            <a:ext cx="1989647" cy="46166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nchorCtr="1">
            <a:spAutoFit/>
          </a:bodyPr>
          <a:lstStyle/>
          <a:p>
            <a:pPr algn="ctr"/>
            <a:r>
              <a:rPr lang="ja-JP" altLang="en-US" sz="1200" dirty="0">
                <a:solidFill>
                  <a:prstClr val="black"/>
                </a:solidFill>
                <a:latin typeface="ＭＳ Ｐゴシック" pitchFamily="50" charset="-128"/>
              </a:rPr>
              <a:t>大阪市</a:t>
            </a:r>
            <a:endParaRPr lang="en-US" altLang="ja-JP" sz="1200" dirty="0">
              <a:solidFill>
                <a:prstClr val="black"/>
              </a:solidFill>
              <a:latin typeface="ＭＳ Ｐゴシック" pitchFamily="50" charset="-128"/>
            </a:endParaRPr>
          </a:p>
          <a:p>
            <a:pPr algn="ctr"/>
            <a:r>
              <a:rPr lang="ja-JP" altLang="en-US" sz="1200" dirty="0">
                <a:solidFill>
                  <a:prstClr val="black"/>
                </a:solidFill>
                <a:latin typeface="ＭＳ Ｐゴシック" pitchFamily="50" charset="-128"/>
              </a:rPr>
              <a:t>［ごみ処理総合原価の推移</a:t>
            </a:r>
            <a:r>
              <a:rPr lang="en-US" altLang="ja-JP" sz="1200" dirty="0">
                <a:solidFill>
                  <a:prstClr val="black"/>
                </a:solidFill>
                <a:latin typeface="ＭＳ Ｐゴシック" pitchFamily="50" charset="-128"/>
              </a:rPr>
              <a:t>]</a:t>
            </a:r>
            <a:endParaRPr lang="ja-JP" altLang="en-US" sz="1200" dirty="0">
              <a:solidFill>
                <a:prstClr val="black"/>
              </a:solidFill>
              <a:latin typeface="ＭＳ Ｐゴシック" pitchFamily="50" charset="-128"/>
            </a:endParaRPr>
          </a:p>
        </p:txBody>
      </p:sp>
      <p:sp>
        <p:nvSpPr>
          <p:cNvPr id="38" name="Rectangle 22"/>
          <p:cNvSpPr>
            <a:spLocks noChangeArrowheads="1"/>
          </p:cNvSpPr>
          <p:nvPr/>
        </p:nvSpPr>
        <p:spPr bwMode="auto">
          <a:xfrm>
            <a:off x="478403" y="5675890"/>
            <a:ext cx="7602773" cy="246221"/>
          </a:xfrm>
          <a:prstGeom prst="rect">
            <a:avLst/>
          </a:prstGeom>
          <a:noFill/>
          <a:ln w="9525">
            <a:noFill/>
            <a:miter lim="800000"/>
            <a:headEnd/>
            <a:tailEnd/>
          </a:ln>
        </p:spPr>
        <p:txBody>
          <a:bodyPr wrap="square" anchor="ctr" anchorCtr="0">
            <a:spAutoFit/>
          </a:bodyPr>
          <a:lstStyle/>
          <a:p>
            <a:r>
              <a:rPr lang="en-US" altLang="ja-JP" sz="1000" dirty="0">
                <a:solidFill>
                  <a:prstClr val="black"/>
                </a:solidFill>
                <a:latin typeface="ＭＳ Ｐゴシック" pitchFamily="50" charset="-128"/>
              </a:rPr>
              <a:t>※</a:t>
            </a:r>
            <a:r>
              <a:rPr lang="ja-JP" altLang="en-US" sz="1000" dirty="0">
                <a:solidFill>
                  <a:prstClr val="black"/>
                </a:solidFill>
                <a:latin typeface="ＭＳ Ｐゴシック" pitchFamily="50" charset="-128"/>
              </a:rPr>
              <a:t>　都市により原価の算出対象となるごみの種別が異なることや、ごみ処理コストの分析方法が異なることから単純に比較できない。</a:t>
            </a:r>
          </a:p>
        </p:txBody>
      </p:sp>
      <p:sp>
        <p:nvSpPr>
          <p:cNvPr id="39" name="Rectangle 15"/>
          <p:cNvSpPr>
            <a:spLocks noChangeArrowheads="1"/>
          </p:cNvSpPr>
          <p:nvPr/>
        </p:nvSpPr>
        <p:spPr bwMode="auto">
          <a:xfrm>
            <a:off x="323528" y="620688"/>
            <a:ext cx="8640960" cy="589781"/>
          </a:xfrm>
          <a:prstGeom prst="rect">
            <a:avLst/>
          </a:prstGeom>
          <a:noFill/>
          <a:ln w="9525">
            <a:noFill/>
            <a:miter lim="800000"/>
            <a:headEnd/>
            <a:tailEnd/>
          </a:ln>
        </p:spPr>
        <p:txBody>
          <a:bodyPr anchor="ctr"/>
          <a:lstStyle/>
          <a:p>
            <a:r>
              <a:rPr lang="ja-JP" altLang="en-US" sz="1300" dirty="0">
                <a:latin typeface="+mn-ea"/>
                <a:cs typeface="Meiryo UI" pitchFamily="50" charset="-128"/>
              </a:rPr>
              <a:t>　</a:t>
            </a:r>
          </a:p>
        </p:txBody>
      </p:sp>
      <p:sp>
        <p:nvSpPr>
          <p:cNvPr id="40" name="正方形/長方形 39"/>
          <p:cNvSpPr/>
          <p:nvPr/>
        </p:nvSpPr>
        <p:spPr>
          <a:xfrm>
            <a:off x="197196" y="1146706"/>
            <a:ext cx="3168352" cy="307777"/>
          </a:xfrm>
          <a:prstGeom prst="rect">
            <a:avLst/>
          </a:prstGeom>
        </p:spPr>
        <p:txBody>
          <a:bodyPr wrap="square">
            <a:spAutoFit/>
          </a:bodyPr>
          <a:lstStyle/>
          <a:p>
            <a:r>
              <a:rPr lang="ja-JP" altLang="en-US" sz="1400" b="1" dirty="0">
                <a:solidFill>
                  <a:srgbClr val="000000"/>
                </a:solidFill>
                <a:latin typeface="Calibri" pitchFamily="34" charset="0"/>
              </a:rPr>
              <a:t>■ ごみ処理総合原価</a:t>
            </a:r>
            <a:r>
              <a:rPr lang="ja-JP" altLang="en-US" sz="1400" b="1" dirty="0">
                <a:latin typeface="Calibri" pitchFamily="34" charset="0"/>
              </a:rPr>
              <a:t>（</a:t>
            </a:r>
            <a:r>
              <a:rPr lang="en-US" altLang="ja-JP" sz="1400" b="1" dirty="0">
                <a:latin typeface="Calibri" pitchFamily="34" charset="0"/>
              </a:rPr>
              <a:t>2016</a:t>
            </a:r>
            <a:r>
              <a:rPr lang="ja-JP" altLang="en-US" sz="1400" b="1" dirty="0">
                <a:latin typeface="Calibri" pitchFamily="34" charset="0"/>
              </a:rPr>
              <a:t>年度）</a:t>
            </a:r>
            <a:r>
              <a:rPr lang="ja-JP" altLang="en-US" sz="1400" b="1" dirty="0">
                <a:solidFill>
                  <a:srgbClr val="000000"/>
                </a:solidFill>
                <a:latin typeface="Calibri" pitchFamily="34" charset="0"/>
              </a:rPr>
              <a:t>　</a:t>
            </a:r>
          </a:p>
        </p:txBody>
      </p:sp>
      <p:sp>
        <p:nvSpPr>
          <p:cNvPr id="42" name="正方形/長方形 41"/>
          <p:cNvSpPr/>
          <p:nvPr/>
        </p:nvSpPr>
        <p:spPr>
          <a:xfrm>
            <a:off x="7524328" y="298872"/>
            <a:ext cx="1481560" cy="348813"/>
          </a:xfrm>
          <a:prstGeom prst="rect">
            <a:avLst/>
          </a:prstGeom>
          <a:noFill/>
        </p:spPr>
        <p:txBody>
          <a:bodyPr wrap="none">
            <a:spAutoFit/>
          </a:bodyPr>
          <a:lstStyle/>
          <a:p>
            <a:pPr algn="ctr">
              <a:lnSpc>
                <a:spcPts val="2000"/>
              </a:lnSpc>
            </a:pPr>
            <a:r>
              <a:rPr lang="ja-JP" altLang="en-US" dirty="0"/>
              <a:t>＜</a:t>
            </a:r>
            <a:r>
              <a:rPr lang="en-US" altLang="ja-JP" dirty="0"/>
              <a:t>outcome</a:t>
            </a:r>
            <a:r>
              <a:rPr lang="ja-JP" altLang="en-US" dirty="0"/>
              <a:t>＞</a:t>
            </a:r>
          </a:p>
        </p:txBody>
      </p:sp>
      <p:cxnSp>
        <p:nvCxnSpPr>
          <p:cNvPr id="44" name="直線コネクタ 43"/>
          <p:cNvCxnSpPr/>
          <p:nvPr/>
        </p:nvCxnSpPr>
        <p:spPr>
          <a:xfrm>
            <a:off x="683568" y="1987550"/>
            <a:ext cx="0" cy="3195042"/>
          </a:xfrm>
          <a:prstGeom prst="line">
            <a:avLst/>
          </a:prstGeom>
          <a:ln w="63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6" name="直線矢印コネクタ 21"/>
          <p:cNvCxnSpPr>
            <a:cxnSpLocks noChangeShapeType="1"/>
          </p:cNvCxnSpPr>
          <p:nvPr/>
        </p:nvCxnSpPr>
        <p:spPr bwMode="auto">
          <a:xfrm>
            <a:off x="1215050" y="2170474"/>
            <a:ext cx="1461049" cy="648209"/>
          </a:xfrm>
          <a:prstGeom prst="straightConnector1">
            <a:avLst/>
          </a:prstGeom>
          <a:noFill/>
          <a:ln w="19050" algn="ctr">
            <a:solidFill>
              <a:schemeClr val="tx1"/>
            </a:solidFill>
            <a:round/>
            <a:headEnd/>
            <a:tailEnd type="arrow" w="med" len="med"/>
          </a:ln>
        </p:spPr>
      </p:cxnSp>
      <p:sp>
        <p:nvSpPr>
          <p:cNvPr id="51" name="正方形/長方形 50"/>
          <p:cNvSpPr/>
          <p:nvPr/>
        </p:nvSpPr>
        <p:spPr>
          <a:xfrm>
            <a:off x="251520" y="260648"/>
            <a:ext cx="5904656" cy="369332"/>
          </a:xfrm>
          <a:prstGeom prst="rect">
            <a:avLst/>
          </a:prstGeom>
        </p:spPr>
        <p:txBody>
          <a:bodyPr wrap="square">
            <a:spAutoFit/>
          </a:bodyPr>
          <a:lstStyle/>
          <a:p>
            <a:r>
              <a:rPr lang="ja-JP" altLang="en-US" b="1" dirty="0">
                <a:latin typeface="Calibri" pitchFamily="34" charset="0"/>
              </a:rPr>
              <a:t>ごみ処理のコスト</a:t>
            </a:r>
          </a:p>
        </p:txBody>
      </p:sp>
      <p:sp>
        <p:nvSpPr>
          <p:cNvPr id="3" name="正方形/長方形 2"/>
          <p:cNvSpPr/>
          <p:nvPr/>
        </p:nvSpPr>
        <p:spPr>
          <a:xfrm>
            <a:off x="738131" y="2081191"/>
            <a:ext cx="2284726" cy="3556262"/>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 name="スライド番号プレースホルダー 1"/>
          <p:cNvSpPr>
            <a:spLocks noGrp="1"/>
          </p:cNvSpPr>
          <p:nvPr>
            <p:ph type="sldNum" sz="quarter" idx="12"/>
          </p:nvPr>
        </p:nvSpPr>
        <p:spPr/>
        <p:txBody>
          <a:bodyPr/>
          <a:lstStyle/>
          <a:p>
            <a:fld id="{CCEC3038-1CF1-4B63-9920-55248DCFBA97}" type="slidenum">
              <a:rPr kumimoji="1" lang="ja-JP" altLang="en-US" smtClean="0"/>
              <a:pPr/>
              <a:t>99</a:t>
            </a:fld>
            <a:endParaRPr kumimoji="1" lang="ja-JP" altLang="en-US"/>
          </a:p>
        </p:txBody>
      </p:sp>
      <p:sp>
        <p:nvSpPr>
          <p:cNvPr id="28" name="テキスト ボックス 27"/>
          <p:cNvSpPr txBox="1"/>
          <p:nvPr/>
        </p:nvSpPr>
        <p:spPr>
          <a:xfrm>
            <a:off x="0" y="0"/>
            <a:ext cx="4777066" cy="261610"/>
          </a:xfrm>
          <a:prstGeom prst="rect">
            <a:avLst/>
          </a:prstGeom>
          <a:noFill/>
        </p:spPr>
        <p:txBody>
          <a:bodyPr wrap="square" rtlCol="0">
            <a:spAutoFit/>
          </a:bodyPr>
          <a:lstStyle/>
          <a:p>
            <a:r>
              <a:rPr lang="en-US" altLang="ja-JP" sz="1100" dirty="0"/>
              <a:t>Ⅱ</a:t>
            </a:r>
            <a:r>
              <a:rPr lang="ja-JP" altLang="en-US" sz="1100" dirty="0"/>
              <a:t>　公民連携</a:t>
            </a:r>
            <a:r>
              <a:rPr lang="en-US" altLang="ja-JP" sz="1100" dirty="0"/>
              <a:t>/</a:t>
            </a:r>
            <a:r>
              <a:rPr lang="ja-JP" altLang="en-US" sz="1100" dirty="0"/>
              <a:t>経営形態の見直し</a:t>
            </a:r>
            <a:r>
              <a:rPr lang="en-US" altLang="ja-JP" sz="1100" dirty="0"/>
              <a:t>【</a:t>
            </a:r>
            <a:r>
              <a:rPr lang="ja-JP" altLang="en-US" sz="1100" dirty="0"/>
              <a:t>民営化の取組</a:t>
            </a:r>
            <a:r>
              <a:rPr lang="en-US" altLang="ja-JP" sz="1100" dirty="0"/>
              <a:t>】</a:t>
            </a:r>
            <a:r>
              <a:rPr lang="ja-JP" altLang="en-US" sz="1100" dirty="0"/>
              <a:t>・ごみ（一般廃棄物）</a:t>
            </a:r>
            <a:endParaRPr kumimoji="1" lang="en-US" altLang="ja-JP" sz="1100" dirty="0"/>
          </a:p>
        </p:txBody>
      </p:sp>
      <p:graphicFrame>
        <p:nvGraphicFramePr>
          <p:cNvPr id="45" name="グラフ 44"/>
          <p:cNvGraphicFramePr>
            <a:graphicFrameLocks/>
          </p:cNvGraphicFramePr>
          <p:nvPr>
            <p:extLst/>
          </p:nvPr>
        </p:nvGraphicFramePr>
        <p:xfrm>
          <a:off x="582354" y="1972036"/>
          <a:ext cx="8389423" cy="3765454"/>
        </p:xfrm>
        <a:graphic>
          <a:graphicData uri="http://schemas.openxmlformats.org/drawingml/2006/chart">
            <c:chart xmlns:c="http://schemas.openxmlformats.org/drawingml/2006/chart" xmlns:r="http://schemas.openxmlformats.org/officeDocument/2006/relationships" r:id="rId3"/>
          </a:graphicData>
        </a:graphic>
      </p:graphicFrame>
      <p:sp>
        <p:nvSpPr>
          <p:cNvPr id="34" name="テキスト ボックス 33"/>
          <p:cNvSpPr txBox="1"/>
          <p:nvPr/>
        </p:nvSpPr>
        <p:spPr>
          <a:xfrm>
            <a:off x="8244408" y="1"/>
            <a:ext cx="899592" cy="307777"/>
          </a:xfrm>
          <a:prstGeom prst="rect">
            <a:avLst/>
          </a:prstGeom>
          <a:noFill/>
        </p:spPr>
        <p:txBody>
          <a:bodyPr wrap="square" rtlCol="0">
            <a:spAutoFit/>
          </a:bodyPr>
          <a:lstStyle/>
          <a:p>
            <a:r>
              <a:rPr kumimoji="1" lang="en-US" altLang="ja-JP" sz="1400" dirty="0"/>
              <a:t>C4</a:t>
            </a:r>
            <a:r>
              <a:rPr kumimoji="1" lang="en-US" altLang="ja-JP" sz="1400" dirty="0" smtClean="0"/>
              <a:t>.(</a:t>
            </a:r>
            <a:r>
              <a:rPr lang="en-US" altLang="ja-JP" sz="1400" dirty="0" smtClean="0"/>
              <a:t>84</a:t>
            </a:r>
            <a:r>
              <a:rPr kumimoji="1" lang="en-US" altLang="ja-JP" sz="1400" dirty="0" smtClean="0"/>
              <a:t>)</a:t>
            </a:r>
            <a:endParaRPr kumimoji="1" lang="ja-JP" altLang="en-US" sz="1400" dirty="0"/>
          </a:p>
        </p:txBody>
      </p:sp>
    </p:spTree>
    <p:extLst>
      <p:ext uri="{BB962C8B-B14F-4D97-AF65-F5344CB8AC3E}">
        <p14:creationId xmlns:p14="http://schemas.microsoft.com/office/powerpoint/2010/main" val="1340102375"/>
      </p:ext>
    </p:extLst>
  </p:cSld>
  <p:clrMapOvr>
    <a:masterClrMapping/>
  </p:clrMapOvr>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 name="正方形/長方形 47"/>
          <p:cNvSpPr/>
          <p:nvPr/>
        </p:nvSpPr>
        <p:spPr>
          <a:xfrm>
            <a:off x="7873870" y="298872"/>
            <a:ext cx="1107996" cy="348813"/>
          </a:xfrm>
          <a:prstGeom prst="rect">
            <a:avLst/>
          </a:prstGeom>
          <a:noFill/>
        </p:spPr>
        <p:txBody>
          <a:bodyPr wrap="none">
            <a:spAutoFit/>
          </a:bodyPr>
          <a:lstStyle/>
          <a:p>
            <a:pPr algn="ctr">
              <a:lnSpc>
                <a:spcPts val="2000"/>
              </a:lnSpc>
            </a:pPr>
            <a:r>
              <a:rPr lang="ja-JP" altLang="en-US" dirty="0"/>
              <a:t>＜参考＞</a:t>
            </a:r>
          </a:p>
        </p:txBody>
      </p:sp>
      <p:graphicFrame>
        <p:nvGraphicFramePr>
          <p:cNvPr id="66" name="グラフ 65"/>
          <p:cNvGraphicFramePr>
            <a:graphicFrameLocks/>
          </p:cNvGraphicFramePr>
          <p:nvPr>
            <p:extLst/>
          </p:nvPr>
        </p:nvGraphicFramePr>
        <p:xfrm>
          <a:off x="160973" y="775033"/>
          <a:ext cx="9529871" cy="3805361"/>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71" name="グラフ 70"/>
          <p:cNvGraphicFramePr>
            <a:graphicFrameLocks/>
          </p:cNvGraphicFramePr>
          <p:nvPr>
            <p:extLst/>
          </p:nvPr>
        </p:nvGraphicFramePr>
        <p:xfrm>
          <a:off x="539551" y="75865"/>
          <a:ext cx="7392779" cy="3936918"/>
        </p:xfrm>
        <a:graphic>
          <a:graphicData uri="http://schemas.openxmlformats.org/drawingml/2006/chart">
            <c:chart xmlns:c="http://schemas.openxmlformats.org/drawingml/2006/chart" xmlns:r="http://schemas.openxmlformats.org/officeDocument/2006/relationships" r:id="rId4"/>
          </a:graphicData>
        </a:graphic>
      </p:graphicFrame>
      <p:cxnSp>
        <p:nvCxnSpPr>
          <p:cNvPr id="70" name="直線コネクタ 69"/>
          <p:cNvCxnSpPr/>
          <p:nvPr/>
        </p:nvCxnSpPr>
        <p:spPr bwMode="auto">
          <a:xfrm>
            <a:off x="7094650" y="4571603"/>
            <a:ext cx="0" cy="1080120"/>
          </a:xfrm>
          <a:prstGeom prst="line">
            <a:avLst/>
          </a:prstGeom>
          <a:ln w="25400">
            <a:solidFill>
              <a:schemeClr val="bg1">
                <a:lumMod val="65000"/>
              </a:schemeClr>
            </a:solidFill>
            <a:headEnd type="oval"/>
            <a:tailEnd type="none"/>
          </a:ln>
        </p:spPr>
        <p:style>
          <a:lnRef idx="1">
            <a:schemeClr val="accent1"/>
          </a:lnRef>
          <a:fillRef idx="0">
            <a:schemeClr val="accent1"/>
          </a:fillRef>
          <a:effectRef idx="0">
            <a:schemeClr val="accent1"/>
          </a:effectRef>
          <a:fontRef idx="minor">
            <a:schemeClr val="tx1"/>
          </a:fontRef>
        </p:style>
      </p:cxnSp>
      <p:sp>
        <p:nvSpPr>
          <p:cNvPr id="85" name="角丸四角形 84"/>
          <p:cNvSpPr/>
          <p:nvPr/>
        </p:nvSpPr>
        <p:spPr>
          <a:xfrm>
            <a:off x="8067828" y="3032519"/>
            <a:ext cx="720080" cy="1512168"/>
          </a:xfrm>
          <a:prstGeom prst="roundRect">
            <a:avLst/>
          </a:prstGeom>
          <a:solidFill>
            <a:schemeClr val="accent1">
              <a:alpha val="27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 name="Rectangle 13"/>
          <p:cNvSpPr>
            <a:spLocks noChangeArrowheads="1"/>
          </p:cNvSpPr>
          <p:nvPr/>
        </p:nvSpPr>
        <p:spPr bwMode="auto">
          <a:xfrm>
            <a:off x="6948264" y="1556792"/>
            <a:ext cx="862542" cy="220134"/>
          </a:xfrm>
          <a:prstGeom prst="rect">
            <a:avLst/>
          </a:prstGeom>
          <a:noFill/>
          <a:ln w="9525">
            <a:noFill/>
            <a:miter lim="800000"/>
            <a:headEnd/>
            <a:tailEnd/>
          </a:ln>
        </p:spPr>
        <p:txBody>
          <a:bodyPr wrap="square" lIns="27432" tIns="18288" rIns="27432" bIns="18288" anchor="ctr" upright="1"/>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ctr" rtl="0">
              <a:defRPr sz="1000"/>
            </a:pPr>
            <a:r>
              <a:rPr lang="ja-JP" altLang="en-US" sz="1000" b="0" i="0" u="none" strike="noStrike" baseline="0" dirty="0">
                <a:solidFill>
                  <a:srgbClr val="000000"/>
                </a:solidFill>
                <a:latin typeface="ＭＳ Ｐゴシック"/>
                <a:ea typeface="ＭＳ Ｐゴシック"/>
              </a:rPr>
              <a:t>（単位：万ｔ）</a:t>
            </a:r>
          </a:p>
        </p:txBody>
      </p:sp>
      <p:grpSp>
        <p:nvGrpSpPr>
          <p:cNvPr id="3" name="グループ化 44"/>
          <p:cNvGrpSpPr/>
          <p:nvPr/>
        </p:nvGrpSpPr>
        <p:grpSpPr>
          <a:xfrm>
            <a:off x="60168" y="506156"/>
            <a:ext cx="913528" cy="684375"/>
            <a:chOff x="1106820" y="-960679"/>
            <a:chExt cx="984254" cy="682588"/>
          </a:xfrm>
        </p:grpSpPr>
        <p:sp>
          <p:nvSpPr>
            <p:cNvPr id="46" name="爆発 2 45"/>
            <p:cNvSpPr/>
            <p:nvPr/>
          </p:nvSpPr>
          <p:spPr>
            <a:xfrm rot="20319180" flipV="1">
              <a:off x="1106820" y="-960679"/>
              <a:ext cx="984254" cy="682588"/>
            </a:xfrm>
            <a:prstGeom prst="irregularSeal2">
              <a:avLst/>
            </a:prstGeom>
            <a:solidFill>
              <a:schemeClr val="bg1">
                <a:lumMod val="95000"/>
              </a:schemeClr>
            </a:solidFill>
            <a:ln w="19050">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defRPr/>
              </a:pPr>
              <a:endParaRPr lang="ja-JP" altLang="en-US"/>
            </a:p>
          </p:txBody>
        </p:sp>
        <p:sp>
          <p:nvSpPr>
            <p:cNvPr id="47" name="正方形/長方形 46"/>
            <p:cNvSpPr/>
            <p:nvPr/>
          </p:nvSpPr>
          <p:spPr>
            <a:xfrm>
              <a:off x="1107993" y="-829215"/>
              <a:ext cx="960984" cy="54375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defRPr/>
              </a:pPr>
              <a:r>
                <a:rPr lang="ja-JP" altLang="en-US" sz="1000" b="1" dirty="0">
                  <a:solidFill>
                    <a:schemeClr val="tx1"/>
                  </a:solidFill>
                  <a:latin typeface="Meiryo UI" pitchFamily="50" charset="-128"/>
                  <a:ea typeface="Meiryo UI" pitchFamily="50" charset="-128"/>
                  <a:cs typeface="Meiryo UI" pitchFamily="50" charset="-128"/>
                </a:rPr>
                <a:t>ごみ処理量</a:t>
              </a:r>
              <a:endParaRPr lang="en-US" altLang="ja-JP" sz="1000" b="1" dirty="0">
                <a:solidFill>
                  <a:schemeClr val="tx1"/>
                </a:solidFill>
                <a:latin typeface="Meiryo UI" pitchFamily="50" charset="-128"/>
                <a:ea typeface="Meiryo UI" pitchFamily="50" charset="-128"/>
                <a:cs typeface="Meiryo UI" pitchFamily="50" charset="-128"/>
              </a:endParaRPr>
            </a:p>
            <a:p>
              <a:pPr algn="ctr">
                <a:defRPr/>
              </a:pPr>
              <a:r>
                <a:rPr lang="ja-JP" altLang="en-US" sz="1000" b="1" dirty="0">
                  <a:solidFill>
                    <a:schemeClr val="tx1"/>
                  </a:solidFill>
                  <a:latin typeface="Meiryo UI" pitchFamily="50" charset="-128"/>
                  <a:ea typeface="Meiryo UI" pitchFamily="50" charset="-128"/>
                  <a:cs typeface="Meiryo UI" pitchFamily="50" charset="-128"/>
                </a:rPr>
                <a:t>のピーク</a:t>
              </a:r>
            </a:p>
          </p:txBody>
        </p:sp>
      </p:grpSp>
      <p:cxnSp>
        <p:nvCxnSpPr>
          <p:cNvPr id="59" name="直線コネクタ 58"/>
          <p:cNvCxnSpPr/>
          <p:nvPr/>
        </p:nvCxnSpPr>
        <p:spPr bwMode="auto">
          <a:xfrm>
            <a:off x="2714519" y="4581128"/>
            <a:ext cx="0" cy="1080120"/>
          </a:xfrm>
          <a:prstGeom prst="line">
            <a:avLst/>
          </a:prstGeom>
          <a:ln w="25400">
            <a:solidFill>
              <a:schemeClr val="bg1">
                <a:lumMod val="65000"/>
              </a:schemeClr>
            </a:solidFill>
            <a:headEnd type="oval"/>
            <a:tailEnd type="none"/>
          </a:ln>
        </p:spPr>
        <p:style>
          <a:lnRef idx="1">
            <a:schemeClr val="accent1"/>
          </a:lnRef>
          <a:fillRef idx="0">
            <a:schemeClr val="accent1"/>
          </a:fillRef>
          <a:effectRef idx="0">
            <a:schemeClr val="accent1"/>
          </a:effectRef>
          <a:fontRef idx="minor">
            <a:schemeClr val="tx1"/>
          </a:fontRef>
        </p:style>
      </p:cxnSp>
      <p:cxnSp>
        <p:nvCxnSpPr>
          <p:cNvPr id="52" name="直線コネクタ 51"/>
          <p:cNvCxnSpPr/>
          <p:nvPr/>
        </p:nvCxnSpPr>
        <p:spPr bwMode="auto">
          <a:xfrm>
            <a:off x="4875928" y="4567401"/>
            <a:ext cx="0" cy="648072"/>
          </a:xfrm>
          <a:prstGeom prst="line">
            <a:avLst/>
          </a:prstGeom>
          <a:ln w="25400">
            <a:solidFill>
              <a:schemeClr val="bg1">
                <a:lumMod val="65000"/>
              </a:schemeClr>
            </a:solidFill>
            <a:headEnd type="oval"/>
            <a:tailEnd type="none"/>
          </a:ln>
        </p:spPr>
        <p:style>
          <a:lnRef idx="1">
            <a:schemeClr val="accent1"/>
          </a:lnRef>
          <a:fillRef idx="0">
            <a:schemeClr val="accent1"/>
          </a:fillRef>
          <a:effectRef idx="0">
            <a:schemeClr val="accent1"/>
          </a:effectRef>
          <a:fontRef idx="minor">
            <a:schemeClr val="tx1"/>
          </a:fontRef>
        </p:style>
      </p:cxnSp>
      <p:sp>
        <p:nvSpPr>
          <p:cNvPr id="54" name="Rectangle 52"/>
          <p:cNvSpPr>
            <a:spLocks noChangeArrowheads="1"/>
          </p:cNvSpPr>
          <p:nvPr/>
        </p:nvSpPr>
        <p:spPr bwMode="auto">
          <a:xfrm>
            <a:off x="2711934" y="5430367"/>
            <a:ext cx="3470442" cy="1373604"/>
          </a:xfrm>
          <a:prstGeom prst="rect">
            <a:avLst/>
          </a:prstGeom>
          <a:solidFill>
            <a:schemeClr val="bg1"/>
          </a:solidFill>
          <a:ln w="19050">
            <a:solidFill>
              <a:schemeClr val="tx1"/>
            </a:solidFill>
            <a:miter lim="800000"/>
            <a:headEnd/>
            <a:tailEnd/>
          </a:ln>
          <a:effectLst/>
        </p:spPr>
        <p:txBody>
          <a:bodyPr wrap="square" lIns="36000" tIns="108000" rIns="36000" bIns="46800" upright="1"/>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fontAlgn="auto">
              <a:spcBef>
                <a:spcPts val="0"/>
              </a:spcBef>
              <a:spcAft>
                <a:spcPts val="0"/>
              </a:spcAft>
              <a:defRPr sz="1000"/>
            </a:pPr>
            <a:r>
              <a:rPr lang="en-US" altLang="ja-JP" sz="800" dirty="0">
                <a:latin typeface="HGｺﾞｼｯｸM" pitchFamily="49" charset="-128"/>
                <a:ea typeface="HGｺﾞｼｯｸM" pitchFamily="49" charset="-128"/>
              </a:rPr>
              <a:t>2009</a:t>
            </a:r>
            <a:r>
              <a:rPr lang="ja-JP" altLang="en-US" sz="800" dirty="0">
                <a:latin typeface="HGｺﾞｼｯｸM" pitchFamily="49" charset="-128"/>
                <a:ea typeface="HGｺﾞｼｯｸM" pitchFamily="49" charset="-128"/>
              </a:rPr>
              <a:t>～</a:t>
            </a:r>
            <a:r>
              <a:rPr lang="en-US" altLang="ja-JP" sz="800" dirty="0">
                <a:latin typeface="HGｺﾞｼｯｸM" pitchFamily="49" charset="-128"/>
                <a:ea typeface="HGｺﾞｼｯｸM" pitchFamily="49" charset="-128"/>
              </a:rPr>
              <a:t>2011</a:t>
            </a:r>
            <a:r>
              <a:rPr lang="ja-JP" altLang="en-US" sz="800" dirty="0">
                <a:latin typeface="HGｺﾞｼｯｸM" pitchFamily="49" charset="-128"/>
                <a:ea typeface="HGｺﾞｼｯｸM" pitchFamily="49" charset="-128"/>
              </a:rPr>
              <a:t>年度までに実施した施策</a:t>
            </a:r>
            <a:endParaRPr lang="en-US" altLang="ja-JP" sz="800" dirty="0">
              <a:latin typeface="HGｺﾞｼｯｸM" pitchFamily="49" charset="-128"/>
              <a:ea typeface="HGｺﾞｼｯｸM" pitchFamily="49" charset="-128"/>
            </a:endParaRPr>
          </a:p>
          <a:p>
            <a:pPr fontAlgn="auto">
              <a:spcBef>
                <a:spcPts val="0"/>
              </a:spcBef>
              <a:spcAft>
                <a:spcPts val="0"/>
              </a:spcAft>
              <a:defRPr sz="1000"/>
            </a:pPr>
            <a:endParaRPr lang="en-US" altLang="ja-JP" sz="800" dirty="0">
              <a:latin typeface="HGｺﾞｼｯｸM" pitchFamily="49" charset="-128"/>
              <a:ea typeface="HGｺﾞｼｯｸM" pitchFamily="49" charset="-128"/>
            </a:endParaRPr>
          </a:p>
          <a:p>
            <a:pPr fontAlgn="auto">
              <a:spcBef>
                <a:spcPts val="0"/>
              </a:spcBef>
              <a:spcAft>
                <a:spcPts val="0"/>
              </a:spcAft>
              <a:defRPr sz="1000"/>
            </a:pPr>
            <a:r>
              <a:rPr lang="ja-JP" altLang="en-US" sz="800" dirty="0">
                <a:latin typeface="HGｺﾞｼｯｸM" pitchFamily="49" charset="-128"/>
                <a:ea typeface="HGｺﾞｼｯｸM" pitchFamily="49" charset="-128"/>
              </a:rPr>
              <a:t>◆資源集団回収活動の活性化</a:t>
            </a:r>
            <a:r>
              <a:rPr lang="en-US" altLang="ja-JP" sz="800" dirty="0">
                <a:latin typeface="HGｺﾞｼｯｸM" pitchFamily="49" charset="-128"/>
                <a:ea typeface="HGｺﾞｼｯｸM" pitchFamily="49" charset="-128"/>
              </a:rPr>
              <a:t>(</a:t>
            </a:r>
            <a:r>
              <a:rPr lang="ja-JP" altLang="en-US" sz="800" dirty="0">
                <a:latin typeface="HGｺﾞｼｯｸM" pitchFamily="49" charset="-128"/>
                <a:ea typeface="HGｺﾞｼｯｸM" pitchFamily="49" charset="-128"/>
              </a:rPr>
              <a:t>支援拡充等）</a:t>
            </a:r>
            <a:endParaRPr lang="en-US" altLang="ja-JP" sz="800" dirty="0">
              <a:latin typeface="HGｺﾞｼｯｸM" pitchFamily="49" charset="-128"/>
              <a:ea typeface="HGｺﾞｼｯｸM" pitchFamily="49" charset="-128"/>
            </a:endParaRPr>
          </a:p>
          <a:p>
            <a:pPr fontAlgn="auto">
              <a:spcBef>
                <a:spcPts val="0"/>
              </a:spcBef>
              <a:spcAft>
                <a:spcPts val="0"/>
              </a:spcAft>
              <a:defRPr sz="1000"/>
            </a:pPr>
            <a:r>
              <a:rPr lang="ja-JP" altLang="en-US" sz="800" dirty="0">
                <a:latin typeface="HGｺﾞｼｯｸM" pitchFamily="49" charset="-128"/>
                <a:ea typeface="HGｺﾞｼｯｸM" pitchFamily="49" charset="-128"/>
              </a:rPr>
              <a:t>◆拠点回収場所の拡大、情報提供</a:t>
            </a:r>
            <a:endParaRPr lang="en-US" altLang="ja-JP" sz="800" dirty="0">
              <a:latin typeface="HGｺﾞｼｯｸM" pitchFamily="49" charset="-128"/>
              <a:ea typeface="HGｺﾞｼｯｸM" pitchFamily="49" charset="-128"/>
            </a:endParaRPr>
          </a:p>
          <a:p>
            <a:pPr fontAlgn="auto">
              <a:spcBef>
                <a:spcPts val="0"/>
              </a:spcBef>
              <a:spcAft>
                <a:spcPts val="0"/>
              </a:spcAft>
              <a:defRPr sz="1000"/>
            </a:pPr>
            <a:endParaRPr lang="en-US" altLang="ja-JP" sz="800" dirty="0">
              <a:latin typeface="HGｺﾞｼｯｸM" pitchFamily="49" charset="-128"/>
              <a:ea typeface="HGｺﾞｼｯｸM" pitchFamily="49" charset="-128"/>
            </a:endParaRPr>
          </a:p>
          <a:p>
            <a:pPr fontAlgn="auto">
              <a:spcBef>
                <a:spcPts val="0"/>
              </a:spcBef>
              <a:spcAft>
                <a:spcPts val="0"/>
              </a:spcAft>
              <a:defRPr sz="1000"/>
            </a:pPr>
            <a:r>
              <a:rPr lang="ja-JP" altLang="en-US" sz="800" dirty="0">
                <a:latin typeface="HGｺﾞｼｯｸM" pitchFamily="49" charset="-128"/>
                <a:ea typeface="HGｺﾞｼｯｸM" pitchFamily="49" charset="-128"/>
              </a:rPr>
              <a:t>◇排出事業者と協働した事業系廃棄物の適正区分・適正処理の推進</a:t>
            </a:r>
            <a:endParaRPr lang="en-US" altLang="ja-JP" sz="800" dirty="0">
              <a:latin typeface="HGｺﾞｼｯｸM" pitchFamily="49" charset="-128"/>
              <a:ea typeface="HGｺﾞｼｯｸM" pitchFamily="49" charset="-128"/>
            </a:endParaRPr>
          </a:p>
          <a:p>
            <a:pPr fontAlgn="auto">
              <a:spcBef>
                <a:spcPts val="0"/>
              </a:spcBef>
              <a:spcAft>
                <a:spcPts val="0"/>
              </a:spcAft>
              <a:defRPr sz="1000"/>
            </a:pPr>
            <a:r>
              <a:rPr lang="ja-JP" altLang="en-US" sz="800" dirty="0">
                <a:solidFill>
                  <a:srgbClr val="000000"/>
                </a:solidFill>
                <a:latin typeface="HGｺﾞｼｯｸM" pitchFamily="49" charset="-128"/>
                <a:ea typeface="HGｺﾞｼｯｸM" pitchFamily="49" charset="-128"/>
              </a:rPr>
              <a:t>　・焼却工場における搬入物検査の強化</a:t>
            </a:r>
            <a:endParaRPr lang="en-US" altLang="ja-JP" sz="800" dirty="0">
              <a:solidFill>
                <a:srgbClr val="000000"/>
              </a:solidFill>
              <a:latin typeface="HGｺﾞｼｯｸM" pitchFamily="49" charset="-128"/>
              <a:ea typeface="HGｺﾞｼｯｸM" pitchFamily="49" charset="-128"/>
            </a:endParaRPr>
          </a:p>
          <a:p>
            <a:pPr fontAlgn="auto">
              <a:spcBef>
                <a:spcPts val="0"/>
              </a:spcBef>
              <a:spcAft>
                <a:spcPts val="0"/>
              </a:spcAft>
              <a:defRPr sz="1000"/>
            </a:pPr>
            <a:r>
              <a:rPr lang="ja-JP" altLang="en-US" sz="800" dirty="0">
                <a:solidFill>
                  <a:srgbClr val="000000"/>
                </a:solidFill>
                <a:latin typeface="HGｺﾞｼｯｸM" pitchFamily="49" charset="-128"/>
                <a:ea typeface="HGｺﾞｼｯｸM" pitchFamily="49" charset="-128"/>
              </a:rPr>
              <a:t>　・搬入不適物排出事業者・搬入業者への個別啓発指導の実施</a:t>
            </a:r>
            <a:endParaRPr lang="en-US" altLang="ja-JP" sz="800" dirty="0">
              <a:solidFill>
                <a:srgbClr val="000000"/>
              </a:solidFill>
              <a:latin typeface="HGｺﾞｼｯｸM" pitchFamily="49" charset="-128"/>
              <a:ea typeface="HGｺﾞｼｯｸM" pitchFamily="49" charset="-128"/>
            </a:endParaRPr>
          </a:p>
          <a:p>
            <a:pPr fontAlgn="auto">
              <a:spcBef>
                <a:spcPts val="0"/>
              </a:spcBef>
              <a:spcAft>
                <a:spcPts val="0"/>
              </a:spcAft>
              <a:defRPr sz="1000"/>
            </a:pPr>
            <a:endParaRPr lang="en-US" altLang="ja-JP" sz="800" dirty="0">
              <a:solidFill>
                <a:srgbClr val="000000"/>
              </a:solidFill>
              <a:latin typeface="HGｺﾞｼｯｸM" pitchFamily="49" charset="-128"/>
              <a:ea typeface="HGｺﾞｼｯｸM" pitchFamily="49" charset="-128"/>
            </a:endParaRPr>
          </a:p>
          <a:p>
            <a:pPr fontAlgn="auto">
              <a:spcBef>
                <a:spcPts val="0"/>
              </a:spcBef>
              <a:spcAft>
                <a:spcPts val="0"/>
              </a:spcAft>
              <a:defRPr sz="1000"/>
            </a:pPr>
            <a:r>
              <a:rPr lang="ja-JP" altLang="en-US" sz="800" dirty="0">
                <a:solidFill>
                  <a:srgbClr val="000000"/>
                </a:solidFill>
                <a:latin typeface="HGｺﾞｼｯｸM" pitchFamily="49" charset="-128"/>
                <a:ea typeface="HGｺﾞｼｯｸM" pitchFamily="49" charset="-128"/>
              </a:rPr>
              <a:t>◆◇ごみ減量・リサイクルの実践に向けた働きかけ</a:t>
            </a:r>
          </a:p>
        </p:txBody>
      </p:sp>
      <p:grpSp>
        <p:nvGrpSpPr>
          <p:cNvPr id="4" name="グループ化 55"/>
          <p:cNvGrpSpPr/>
          <p:nvPr/>
        </p:nvGrpSpPr>
        <p:grpSpPr>
          <a:xfrm>
            <a:off x="1952674" y="4580394"/>
            <a:ext cx="5634341" cy="924454"/>
            <a:chOff x="7332063" y="572786"/>
            <a:chExt cx="3953003" cy="1440160"/>
          </a:xfrm>
          <a:solidFill>
            <a:schemeClr val="bg1"/>
          </a:solidFill>
        </p:grpSpPr>
        <p:cxnSp>
          <p:nvCxnSpPr>
            <p:cNvPr id="61" name="直線コネクタ 60"/>
            <p:cNvCxnSpPr/>
            <p:nvPr/>
          </p:nvCxnSpPr>
          <p:spPr bwMode="auto">
            <a:xfrm>
              <a:off x="7332063" y="572786"/>
              <a:ext cx="0" cy="1440160"/>
            </a:xfrm>
            <a:prstGeom prst="line">
              <a:avLst/>
            </a:prstGeom>
            <a:grpFill/>
            <a:ln w="25400">
              <a:solidFill>
                <a:schemeClr val="bg1">
                  <a:lumMod val="65000"/>
                </a:schemeClr>
              </a:solidFill>
              <a:headEnd type="oval"/>
              <a:tailEnd type="none"/>
            </a:ln>
          </p:spPr>
          <p:style>
            <a:lnRef idx="1">
              <a:schemeClr val="accent1"/>
            </a:lnRef>
            <a:fillRef idx="0">
              <a:schemeClr val="accent1"/>
            </a:fillRef>
            <a:effectRef idx="0">
              <a:schemeClr val="accent1"/>
            </a:effectRef>
            <a:fontRef idx="minor">
              <a:schemeClr val="tx1"/>
            </a:fontRef>
          </p:style>
        </p:cxnSp>
        <p:sp>
          <p:nvSpPr>
            <p:cNvPr id="62" name="Rectangle 52"/>
            <p:cNvSpPr>
              <a:spLocks noChangeArrowheads="1"/>
            </p:cNvSpPr>
            <p:nvPr/>
          </p:nvSpPr>
          <p:spPr bwMode="auto">
            <a:xfrm>
              <a:off x="9339845" y="801084"/>
              <a:ext cx="1945221" cy="912404"/>
            </a:xfrm>
            <a:prstGeom prst="rect">
              <a:avLst/>
            </a:prstGeom>
            <a:grpFill/>
            <a:ln w="19050">
              <a:solidFill>
                <a:schemeClr val="tx1"/>
              </a:solidFill>
              <a:miter lim="800000"/>
              <a:headEnd/>
              <a:tailEnd/>
            </a:ln>
            <a:effectLst/>
          </p:spPr>
          <p:txBody>
            <a:bodyPr wrap="square" lIns="36000" tIns="36000" rIns="36000" bIns="36000" anchor="t" anchorCtr="0" upright="1"/>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fontAlgn="auto">
                <a:spcBef>
                  <a:spcPts val="0"/>
                </a:spcBef>
                <a:spcAft>
                  <a:spcPts val="0"/>
                </a:spcAft>
                <a:defRPr sz="1000"/>
              </a:pPr>
              <a:r>
                <a:rPr lang="ja-JP" altLang="en-US" sz="800" dirty="0">
                  <a:latin typeface="HGｺﾞｼｯｸM" pitchFamily="49" charset="-128"/>
                  <a:ea typeface="HGｺﾞｼｯｸM" pitchFamily="49" charset="-128"/>
                </a:rPr>
                <a:t>◆古紙・衣類収集全市実施（</a:t>
              </a:r>
              <a:r>
                <a:rPr lang="en-US" altLang="ja-JP" sz="800" dirty="0">
                  <a:latin typeface="HGｺﾞｼｯｸM" pitchFamily="49" charset="-128"/>
                  <a:ea typeface="HGｺﾞｼｯｸM" pitchFamily="49" charset="-128"/>
                </a:rPr>
                <a:t>2015.4</a:t>
              </a:r>
              <a:r>
                <a:rPr lang="ja-JP" altLang="en-US" sz="800" dirty="0">
                  <a:latin typeface="HGｺﾞｼｯｸM" pitchFamily="49" charset="-128"/>
                  <a:ea typeface="HGｺﾞｼｯｸM" pitchFamily="49" charset="-128"/>
                </a:rPr>
                <a:t>から週１回収集）</a:t>
              </a:r>
              <a:endParaRPr lang="en-US" altLang="ja-JP" sz="800" dirty="0">
                <a:latin typeface="HGｺﾞｼｯｸM" pitchFamily="49" charset="-128"/>
                <a:ea typeface="HGｺﾞｼｯｸM" pitchFamily="49" charset="-128"/>
              </a:endParaRPr>
            </a:p>
            <a:p>
              <a:pPr fontAlgn="auto">
                <a:spcBef>
                  <a:spcPts val="0"/>
                </a:spcBef>
                <a:spcAft>
                  <a:spcPts val="0"/>
                </a:spcAft>
                <a:defRPr sz="1000"/>
              </a:pPr>
              <a:r>
                <a:rPr lang="ja-JP" altLang="en-US" sz="800" dirty="0">
                  <a:latin typeface="HGｺﾞｼｯｸM" pitchFamily="49" charset="-128"/>
                  <a:ea typeface="HGｺﾞｼｯｸM" pitchFamily="49" charset="-128"/>
                </a:rPr>
                <a:t>◆残置による啓発・指導</a:t>
              </a:r>
              <a:endParaRPr lang="en-US" altLang="ja-JP" sz="800" dirty="0">
                <a:latin typeface="HGｺﾞｼｯｸM" pitchFamily="49" charset="-128"/>
                <a:ea typeface="HGｺﾞｼｯｸM" pitchFamily="49" charset="-128"/>
              </a:endParaRPr>
            </a:p>
            <a:p>
              <a:pPr fontAlgn="auto">
                <a:spcBef>
                  <a:spcPts val="0"/>
                </a:spcBef>
                <a:spcAft>
                  <a:spcPts val="0"/>
                </a:spcAft>
                <a:defRPr sz="1000"/>
              </a:pPr>
              <a:r>
                <a:rPr lang="ja-JP" altLang="en-US" sz="800" dirty="0">
                  <a:latin typeface="HGｺﾞｼｯｸM" pitchFamily="49" charset="-128"/>
                  <a:ea typeface="HGｺﾞｼｯｸM" pitchFamily="49" charset="-128"/>
                </a:rPr>
                <a:t>◆◇資源化可能な紙類の焼却工場への搬入禁止 </a:t>
              </a:r>
              <a:endParaRPr lang="en-US" altLang="ja-JP" sz="800" dirty="0">
                <a:latin typeface="HGｺﾞｼｯｸM" pitchFamily="49" charset="-128"/>
                <a:ea typeface="HGｺﾞｼｯｸM" pitchFamily="49" charset="-128"/>
              </a:endParaRPr>
            </a:p>
            <a:p>
              <a:pPr fontAlgn="auto">
                <a:spcBef>
                  <a:spcPts val="0"/>
                </a:spcBef>
                <a:spcAft>
                  <a:spcPts val="0"/>
                </a:spcAft>
                <a:defRPr sz="1000"/>
              </a:pPr>
              <a:r>
                <a:rPr lang="en-US" altLang="ja-JP" sz="800" dirty="0">
                  <a:latin typeface="HGｺﾞｼｯｸM" pitchFamily="49" charset="-128"/>
                  <a:ea typeface="HGｺﾞｼｯｸM" pitchFamily="49" charset="-128"/>
                </a:rPr>
                <a:t>  </a:t>
              </a:r>
              <a:r>
                <a:rPr lang="ja-JP" altLang="en-US" sz="800" dirty="0">
                  <a:latin typeface="HGｺﾞｼｯｸM" pitchFamily="49" charset="-128"/>
                  <a:ea typeface="HGｺﾞｼｯｸM" pitchFamily="49" charset="-128"/>
                </a:rPr>
                <a:t>　　　</a:t>
              </a:r>
              <a:r>
                <a:rPr lang="en-US" altLang="ja-JP" sz="800" dirty="0">
                  <a:latin typeface="HGｺﾞｼｯｸM" pitchFamily="49" charset="-128"/>
                  <a:ea typeface="HGｺﾞｼｯｸM" pitchFamily="49" charset="-128"/>
                </a:rPr>
                <a:t>     </a:t>
              </a:r>
              <a:r>
                <a:rPr lang="ja-JP" altLang="en-US" sz="800" dirty="0">
                  <a:latin typeface="HGｺﾞｼｯｸM" pitchFamily="49" charset="-128"/>
                  <a:ea typeface="HGｺﾞｼｯｸM" pitchFamily="49" charset="-128"/>
                </a:rPr>
                <a:t>　　　　　　　　　　</a:t>
              </a:r>
              <a:r>
                <a:rPr lang="en-US" altLang="ja-JP" sz="800" dirty="0">
                  <a:latin typeface="HGｺﾞｼｯｸM" pitchFamily="49" charset="-128"/>
                  <a:ea typeface="HGｺﾞｼｯｸM" pitchFamily="49" charset="-128"/>
                </a:rPr>
                <a:t>  </a:t>
              </a:r>
              <a:r>
                <a:rPr lang="ja-JP" altLang="en-US" sz="800" dirty="0">
                  <a:latin typeface="HGｺﾞｼｯｸM" pitchFamily="49" charset="-128"/>
                  <a:ea typeface="HGｺﾞｼｯｸM" pitchFamily="49" charset="-128"/>
                </a:rPr>
                <a:t>　　　　</a:t>
              </a:r>
              <a:r>
                <a:rPr lang="en-US" altLang="ja-JP" sz="800" dirty="0">
                  <a:latin typeface="HGｺﾞｼｯｸM" pitchFamily="49" charset="-128"/>
                  <a:ea typeface="HGｺﾞｼｯｸM" pitchFamily="49" charset="-128"/>
                </a:rPr>
                <a:t>(2013.10</a:t>
              </a:r>
              <a:r>
                <a:rPr lang="en-US" altLang="ja-JP" sz="800" dirty="0">
                  <a:solidFill>
                    <a:srgbClr val="000000"/>
                  </a:solidFill>
                  <a:latin typeface="HGｺﾞｼｯｸM" pitchFamily="49" charset="-128"/>
                  <a:ea typeface="HGｺﾞｼｯｸM" pitchFamily="49" charset="-128"/>
                </a:rPr>
                <a:t>)</a:t>
              </a:r>
              <a:endParaRPr lang="en-US" altLang="ja-JP" sz="800" dirty="0">
                <a:latin typeface="HGｺﾞｼｯｸM" pitchFamily="49" charset="-128"/>
                <a:ea typeface="HGｺﾞｼｯｸM" pitchFamily="49" charset="-128"/>
              </a:endParaRPr>
            </a:p>
          </p:txBody>
        </p:sp>
      </p:grpSp>
      <p:cxnSp>
        <p:nvCxnSpPr>
          <p:cNvPr id="57" name="直線コネクタ 56"/>
          <p:cNvCxnSpPr/>
          <p:nvPr/>
        </p:nvCxnSpPr>
        <p:spPr bwMode="auto">
          <a:xfrm>
            <a:off x="1547664" y="4584061"/>
            <a:ext cx="0" cy="410935"/>
          </a:xfrm>
          <a:prstGeom prst="line">
            <a:avLst/>
          </a:prstGeom>
          <a:ln w="25400">
            <a:solidFill>
              <a:schemeClr val="bg1">
                <a:lumMod val="65000"/>
              </a:schemeClr>
            </a:solidFill>
            <a:headEnd type="oval"/>
            <a:tailEnd type="none"/>
          </a:ln>
        </p:spPr>
        <p:style>
          <a:lnRef idx="1">
            <a:schemeClr val="accent1"/>
          </a:lnRef>
          <a:fillRef idx="0">
            <a:schemeClr val="accent1"/>
          </a:fillRef>
          <a:effectRef idx="0">
            <a:schemeClr val="accent1"/>
          </a:effectRef>
          <a:fontRef idx="minor">
            <a:schemeClr val="tx1"/>
          </a:fontRef>
        </p:style>
      </p:cxnSp>
      <p:sp>
        <p:nvSpPr>
          <p:cNvPr id="58" name="Rectangle 52"/>
          <p:cNvSpPr>
            <a:spLocks noChangeArrowheads="1"/>
          </p:cNvSpPr>
          <p:nvPr/>
        </p:nvSpPr>
        <p:spPr bwMode="auto">
          <a:xfrm>
            <a:off x="379066" y="5430367"/>
            <a:ext cx="2275681" cy="936103"/>
          </a:xfrm>
          <a:prstGeom prst="rect">
            <a:avLst/>
          </a:prstGeom>
          <a:solidFill>
            <a:schemeClr val="bg1"/>
          </a:solidFill>
          <a:ln w="19050">
            <a:solidFill>
              <a:schemeClr val="tx1"/>
            </a:solidFill>
            <a:miter lim="800000"/>
            <a:headEnd/>
            <a:tailEnd/>
          </a:ln>
          <a:effectLst/>
        </p:spPr>
        <p:txBody>
          <a:bodyPr wrap="square" lIns="36000" tIns="108000" rIns="36000" bIns="46800" upright="1"/>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fontAlgn="auto">
              <a:spcBef>
                <a:spcPts val="0"/>
              </a:spcBef>
              <a:spcAft>
                <a:spcPts val="0"/>
              </a:spcAft>
              <a:defRPr sz="1000"/>
            </a:pPr>
            <a:r>
              <a:rPr lang="ja-JP" altLang="en-US" sz="800" dirty="0">
                <a:latin typeface="HGｺﾞｼｯｸM" pitchFamily="49" charset="-128"/>
                <a:ea typeface="HGｺﾞｼｯｸM" pitchFamily="49" charset="-128"/>
              </a:rPr>
              <a:t>◇事業系廃棄物の適正区分・適正処理の推進　　</a:t>
            </a:r>
            <a:endParaRPr lang="en-US" altLang="ja-JP" sz="800" dirty="0">
              <a:solidFill>
                <a:srgbClr val="000000"/>
              </a:solidFill>
              <a:latin typeface="HGｺﾞｼｯｸM" pitchFamily="49" charset="-128"/>
              <a:ea typeface="HGｺﾞｼｯｸM" pitchFamily="49" charset="-128"/>
            </a:endParaRPr>
          </a:p>
          <a:p>
            <a:pPr fontAlgn="auto">
              <a:spcBef>
                <a:spcPts val="0"/>
              </a:spcBef>
              <a:spcAft>
                <a:spcPts val="0"/>
              </a:spcAft>
              <a:defRPr sz="1000"/>
            </a:pPr>
            <a:r>
              <a:rPr lang="ja-JP" altLang="en-US" sz="800" dirty="0">
                <a:solidFill>
                  <a:srgbClr val="000000"/>
                </a:solidFill>
                <a:latin typeface="HGｺﾞｼｯｸM" pitchFamily="49" charset="-128"/>
                <a:ea typeface="HGｺﾞｼｯｸM" pitchFamily="49" charset="-128"/>
              </a:rPr>
              <a:t>・</a:t>
            </a:r>
            <a:r>
              <a:rPr lang="en-US" altLang="ja-JP" sz="800" dirty="0">
                <a:solidFill>
                  <a:srgbClr val="000000"/>
                </a:solidFill>
                <a:latin typeface="HGｺﾞｼｯｸM" pitchFamily="49" charset="-128"/>
                <a:ea typeface="HGｺﾞｼｯｸM" pitchFamily="49" charset="-128"/>
              </a:rPr>
              <a:t>[</a:t>
            </a:r>
            <a:r>
              <a:rPr lang="ja-JP" altLang="en-US" sz="800" dirty="0">
                <a:solidFill>
                  <a:srgbClr val="000000"/>
                </a:solidFill>
                <a:latin typeface="HGｺﾞｼｯｸM" pitchFamily="49" charset="-128"/>
                <a:ea typeface="HGｺﾞｼｯｸM" pitchFamily="49" charset="-128"/>
              </a:rPr>
              <a:t>事業系ごみの分け方・出し方」の</a:t>
            </a:r>
            <a:endParaRPr lang="en-US" altLang="ja-JP" sz="800" dirty="0">
              <a:solidFill>
                <a:srgbClr val="000000"/>
              </a:solidFill>
              <a:latin typeface="HGｺﾞｼｯｸM" pitchFamily="49" charset="-128"/>
              <a:ea typeface="HGｺﾞｼｯｸM" pitchFamily="49" charset="-128"/>
            </a:endParaRPr>
          </a:p>
          <a:p>
            <a:pPr fontAlgn="auto">
              <a:spcBef>
                <a:spcPts val="0"/>
              </a:spcBef>
              <a:spcAft>
                <a:spcPts val="0"/>
              </a:spcAft>
              <a:defRPr sz="1000"/>
            </a:pPr>
            <a:r>
              <a:rPr lang="en-US" altLang="ja-JP" sz="800" dirty="0">
                <a:solidFill>
                  <a:srgbClr val="000000"/>
                </a:solidFill>
                <a:latin typeface="HGｺﾞｼｯｸM" pitchFamily="49" charset="-128"/>
                <a:ea typeface="HGｺﾞｼｯｸM" pitchFamily="49" charset="-128"/>
              </a:rPr>
              <a:t>   </a:t>
            </a:r>
            <a:r>
              <a:rPr lang="ja-JP" altLang="en-US" sz="800" dirty="0">
                <a:solidFill>
                  <a:srgbClr val="000000"/>
                </a:solidFill>
                <a:latin typeface="HGｺﾞｼｯｸM" pitchFamily="49" charset="-128"/>
                <a:ea typeface="HGｺﾞｼｯｸM" pitchFamily="49" charset="-128"/>
              </a:rPr>
              <a:t>市内</a:t>
            </a:r>
            <a:r>
              <a:rPr lang="en-US" altLang="ja-JP" sz="800" dirty="0">
                <a:solidFill>
                  <a:srgbClr val="000000"/>
                </a:solidFill>
                <a:latin typeface="HGｺﾞｼｯｸM" pitchFamily="49" charset="-128"/>
                <a:ea typeface="HGｺﾞｼｯｸM" pitchFamily="49" charset="-128"/>
              </a:rPr>
              <a:t>20</a:t>
            </a:r>
            <a:r>
              <a:rPr lang="ja-JP" altLang="en-US" sz="800" dirty="0">
                <a:solidFill>
                  <a:srgbClr val="000000"/>
                </a:solidFill>
                <a:latin typeface="HGｺﾞｼｯｸM" pitchFamily="49" charset="-128"/>
                <a:ea typeface="HGｺﾞｼｯｸM" pitchFamily="49" charset="-128"/>
              </a:rPr>
              <a:t>万事業所への配付</a:t>
            </a:r>
            <a:endParaRPr lang="en-US" altLang="ja-JP" sz="800" dirty="0">
              <a:solidFill>
                <a:srgbClr val="000000"/>
              </a:solidFill>
              <a:latin typeface="HGｺﾞｼｯｸM" pitchFamily="49" charset="-128"/>
              <a:ea typeface="HGｺﾞｼｯｸM" pitchFamily="49" charset="-128"/>
            </a:endParaRPr>
          </a:p>
          <a:p>
            <a:pPr fontAlgn="auto">
              <a:spcBef>
                <a:spcPts val="0"/>
              </a:spcBef>
              <a:spcAft>
                <a:spcPts val="0"/>
              </a:spcAft>
              <a:defRPr sz="1000"/>
            </a:pPr>
            <a:r>
              <a:rPr lang="ja-JP" altLang="en-US" sz="800" dirty="0">
                <a:solidFill>
                  <a:srgbClr val="000000"/>
                </a:solidFill>
                <a:latin typeface="HGｺﾞｼｯｸM" pitchFamily="49" charset="-128"/>
                <a:ea typeface="HGｺﾞｼｯｸM" pitchFamily="49" charset="-128"/>
              </a:rPr>
              <a:t>・相談窓口の開設、各局・区への説明会等</a:t>
            </a:r>
            <a:endParaRPr lang="en-US" altLang="ja-JP" sz="800" dirty="0">
              <a:solidFill>
                <a:srgbClr val="000000"/>
              </a:solidFill>
              <a:latin typeface="HGｺﾞｼｯｸM" pitchFamily="49" charset="-128"/>
              <a:ea typeface="HGｺﾞｼｯｸM" pitchFamily="49" charset="-128"/>
            </a:endParaRPr>
          </a:p>
          <a:p>
            <a:pPr fontAlgn="auto">
              <a:spcBef>
                <a:spcPts val="0"/>
              </a:spcBef>
              <a:spcAft>
                <a:spcPts val="0"/>
              </a:spcAft>
              <a:defRPr sz="1000"/>
            </a:pPr>
            <a:endParaRPr lang="en-US" altLang="ja-JP" sz="800" dirty="0">
              <a:latin typeface="HGｺﾞｼｯｸM" pitchFamily="49" charset="-128"/>
              <a:ea typeface="HGｺﾞｼｯｸM" pitchFamily="49" charset="-128"/>
            </a:endParaRPr>
          </a:p>
          <a:p>
            <a:pPr fontAlgn="auto">
              <a:spcBef>
                <a:spcPts val="0"/>
              </a:spcBef>
              <a:spcAft>
                <a:spcPts val="0"/>
              </a:spcAft>
              <a:defRPr sz="1000"/>
            </a:pPr>
            <a:r>
              <a:rPr lang="ja-JP" altLang="en-US" sz="800" dirty="0">
                <a:latin typeface="HGｺﾞｼｯｸM" pitchFamily="49" charset="-128"/>
                <a:ea typeface="HGｺﾞｼｯｸM" pitchFamily="49" charset="-128"/>
              </a:rPr>
              <a:t>　　　　　　　　　　　　　　　　（</a:t>
            </a:r>
            <a:r>
              <a:rPr lang="en-US" altLang="ja-JP" sz="800" dirty="0">
                <a:latin typeface="HGｺﾞｼｯｸM" pitchFamily="49" charset="-128"/>
                <a:ea typeface="HGｺﾞｼｯｸM" pitchFamily="49" charset="-128"/>
              </a:rPr>
              <a:t>2008.8</a:t>
            </a:r>
            <a:r>
              <a:rPr lang="ja-JP" altLang="en-US" sz="800" dirty="0">
                <a:latin typeface="HGｺﾞｼｯｸM" pitchFamily="49" charset="-128"/>
                <a:ea typeface="HGｺﾞｼｯｸM" pitchFamily="49" charset="-128"/>
              </a:rPr>
              <a:t>）</a:t>
            </a:r>
            <a:endParaRPr lang="ja-JP" altLang="en-US" sz="800" dirty="0">
              <a:solidFill>
                <a:srgbClr val="000000"/>
              </a:solidFill>
              <a:latin typeface="HGｺﾞｼｯｸM" pitchFamily="49" charset="-128"/>
              <a:ea typeface="HGｺﾞｼｯｸM" pitchFamily="49" charset="-128"/>
            </a:endParaRPr>
          </a:p>
        </p:txBody>
      </p:sp>
      <p:sp>
        <p:nvSpPr>
          <p:cNvPr id="60" name="Rectangle 52"/>
          <p:cNvSpPr>
            <a:spLocks noChangeArrowheads="1"/>
          </p:cNvSpPr>
          <p:nvPr/>
        </p:nvSpPr>
        <p:spPr bwMode="auto">
          <a:xfrm>
            <a:off x="360918" y="4766981"/>
            <a:ext cx="1544865" cy="576064"/>
          </a:xfrm>
          <a:prstGeom prst="rect">
            <a:avLst/>
          </a:prstGeom>
          <a:solidFill>
            <a:schemeClr val="bg1"/>
          </a:solidFill>
          <a:ln w="19050">
            <a:solidFill>
              <a:schemeClr val="tx1"/>
            </a:solidFill>
            <a:miter lim="800000"/>
            <a:headEnd/>
            <a:tailEnd/>
          </a:ln>
          <a:effectLst/>
        </p:spPr>
        <p:txBody>
          <a:bodyPr wrap="square" lIns="36000" tIns="36000" rIns="36000" bIns="36000" anchor="ctr" upright="1"/>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fontAlgn="auto">
              <a:spcBef>
                <a:spcPts val="0"/>
              </a:spcBef>
              <a:spcAft>
                <a:spcPts val="0"/>
              </a:spcAft>
              <a:defRPr sz="1000"/>
            </a:pPr>
            <a:r>
              <a:rPr lang="ja-JP" altLang="en-US" sz="800" dirty="0">
                <a:latin typeface="HGｺﾞｼｯｸM" pitchFamily="49" charset="-128"/>
                <a:ea typeface="HGｺﾞｼｯｸM" pitchFamily="49" charset="-128"/>
              </a:rPr>
              <a:t>◆◇「中身の見えるごみ袋」</a:t>
            </a:r>
            <a:endParaRPr lang="en-US" altLang="ja-JP" sz="800" dirty="0">
              <a:latin typeface="HGｺﾞｼｯｸM" pitchFamily="49" charset="-128"/>
              <a:ea typeface="HGｺﾞｼｯｸM" pitchFamily="49" charset="-128"/>
            </a:endParaRPr>
          </a:p>
          <a:p>
            <a:pPr fontAlgn="auto">
              <a:spcBef>
                <a:spcPts val="0"/>
              </a:spcBef>
              <a:spcAft>
                <a:spcPts val="0"/>
              </a:spcAft>
              <a:defRPr sz="1000"/>
            </a:pPr>
            <a:r>
              <a:rPr lang="ja-JP" altLang="en-US" sz="800" dirty="0">
                <a:latin typeface="HGｺﾞｼｯｸM" pitchFamily="49" charset="-128"/>
                <a:ea typeface="HGｺﾞｼｯｸM" pitchFamily="49" charset="-128"/>
              </a:rPr>
              <a:t>　　</a:t>
            </a:r>
            <a:r>
              <a:rPr lang="ja-JP" altLang="en-US" sz="700" dirty="0">
                <a:latin typeface="HGｺﾞｼｯｸM" pitchFamily="49" charset="-128"/>
                <a:ea typeface="HGｺﾞｼｯｸM" pitchFamily="49" charset="-128"/>
              </a:rPr>
              <a:t>による</a:t>
            </a:r>
            <a:r>
              <a:rPr lang="ja-JP" altLang="en-US" sz="800" dirty="0">
                <a:latin typeface="HGｺﾞｼｯｸM" pitchFamily="49" charset="-128"/>
                <a:ea typeface="HGｺﾞｼｯｸM" pitchFamily="49" charset="-128"/>
              </a:rPr>
              <a:t>排出指定制度</a:t>
            </a:r>
            <a:r>
              <a:rPr lang="ja-JP" altLang="en-US" sz="700" dirty="0">
                <a:latin typeface="HGｺﾞｼｯｸM" pitchFamily="49" charset="-128"/>
                <a:ea typeface="HGｺﾞｼｯｸM" pitchFamily="49" charset="-128"/>
              </a:rPr>
              <a:t>の</a:t>
            </a:r>
            <a:r>
              <a:rPr lang="ja-JP" altLang="en-US" sz="800" dirty="0">
                <a:latin typeface="HGｺﾞｼｯｸM" pitchFamily="49" charset="-128"/>
                <a:ea typeface="HGｺﾞｼｯｸM" pitchFamily="49" charset="-128"/>
              </a:rPr>
              <a:t>導入　　                 　</a:t>
            </a:r>
            <a:endParaRPr lang="en-US" altLang="ja-JP" sz="800" dirty="0">
              <a:latin typeface="HGｺﾞｼｯｸM" pitchFamily="49" charset="-128"/>
              <a:ea typeface="HGｺﾞｼｯｸM" pitchFamily="49" charset="-128"/>
            </a:endParaRPr>
          </a:p>
          <a:p>
            <a:pPr fontAlgn="auto">
              <a:spcBef>
                <a:spcPts val="0"/>
              </a:spcBef>
              <a:spcAft>
                <a:spcPts val="0"/>
              </a:spcAft>
              <a:defRPr sz="1000"/>
            </a:pPr>
            <a:r>
              <a:rPr lang="ja-JP" altLang="en-US" sz="800" dirty="0">
                <a:latin typeface="HGｺﾞｼｯｸM" pitchFamily="49" charset="-128"/>
                <a:ea typeface="HGｺﾞｼｯｸM" pitchFamily="49" charset="-128"/>
              </a:rPr>
              <a:t>　　　　　　　　</a:t>
            </a:r>
            <a:endParaRPr lang="en-US" altLang="ja-JP" sz="800" dirty="0">
              <a:latin typeface="HGｺﾞｼｯｸM" pitchFamily="49" charset="-128"/>
              <a:ea typeface="HGｺﾞｼｯｸM" pitchFamily="49" charset="-128"/>
            </a:endParaRPr>
          </a:p>
          <a:p>
            <a:pPr fontAlgn="auto">
              <a:spcBef>
                <a:spcPts val="0"/>
              </a:spcBef>
              <a:spcAft>
                <a:spcPts val="0"/>
              </a:spcAft>
              <a:defRPr sz="1000"/>
            </a:pPr>
            <a:r>
              <a:rPr lang="ja-JP" altLang="en-US" sz="800" dirty="0">
                <a:latin typeface="HGｺﾞｼｯｸM" pitchFamily="49" charset="-128"/>
                <a:ea typeface="HGｺﾞｼｯｸM" pitchFamily="49" charset="-128"/>
              </a:rPr>
              <a:t>　　　　　　　　　（</a:t>
            </a:r>
            <a:r>
              <a:rPr lang="en-US" altLang="ja-JP" sz="800" dirty="0">
                <a:latin typeface="HGｺﾞｼｯｸM" pitchFamily="49" charset="-128"/>
                <a:ea typeface="HGｺﾞｼｯｸM" pitchFamily="49" charset="-128"/>
              </a:rPr>
              <a:t>2008.1</a:t>
            </a:r>
            <a:r>
              <a:rPr lang="ja-JP" altLang="en-US" sz="800" dirty="0">
                <a:latin typeface="HGｺﾞｼｯｸM" pitchFamily="49" charset="-128"/>
                <a:ea typeface="HGｺﾞｼｯｸM" pitchFamily="49" charset="-128"/>
              </a:rPr>
              <a:t>）</a:t>
            </a:r>
            <a:endParaRPr lang="ja-JP" altLang="en-US" sz="800" dirty="0">
              <a:solidFill>
                <a:srgbClr val="000000"/>
              </a:solidFill>
              <a:latin typeface="HGｺﾞｼｯｸM" pitchFamily="49" charset="-128"/>
              <a:ea typeface="HGｺﾞｼｯｸM" pitchFamily="49" charset="-128"/>
            </a:endParaRPr>
          </a:p>
        </p:txBody>
      </p:sp>
      <p:grpSp>
        <p:nvGrpSpPr>
          <p:cNvPr id="5" name="グループ化 66"/>
          <p:cNvGrpSpPr/>
          <p:nvPr/>
        </p:nvGrpSpPr>
        <p:grpSpPr>
          <a:xfrm>
            <a:off x="7666789" y="4077728"/>
            <a:ext cx="144016" cy="432047"/>
            <a:chOff x="0" y="0"/>
            <a:chExt cx="179921" cy="412749"/>
          </a:xfrm>
        </p:grpSpPr>
        <p:sp>
          <p:nvSpPr>
            <p:cNvPr id="68" name="フリーフォーム 67"/>
            <p:cNvSpPr/>
            <p:nvPr/>
          </p:nvSpPr>
          <p:spPr bwMode="auto">
            <a:xfrm>
              <a:off x="89966" y="0"/>
              <a:ext cx="89955" cy="401138"/>
            </a:xfrm>
            <a:custGeom>
              <a:avLst/>
              <a:gdLst>
                <a:gd name="connsiteX0" fmla="*/ 0 w 138113"/>
                <a:gd name="connsiteY0" fmla="*/ 0 h 1023938"/>
                <a:gd name="connsiteX1" fmla="*/ 138113 w 138113"/>
                <a:gd name="connsiteY1" fmla="*/ 342900 h 1023938"/>
                <a:gd name="connsiteX2" fmla="*/ 0 w 138113"/>
                <a:gd name="connsiteY2" fmla="*/ 685800 h 1023938"/>
                <a:gd name="connsiteX3" fmla="*/ 138113 w 138113"/>
                <a:gd name="connsiteY3" fmla="*/ 1023938 h 1023938"/>
              </a:gdLst>
              <a:ahLst/>
              <a:cxnLst>
                <a:cxn ang="0">
                  <a:pos x="connsiteX0" y="connsiteY0"/>
                </a:cxn>
                <a:cxn ang="0">
                  <a:pos x="connsiteX1" y="connsiteY1"/>
                </a:cxn>
                <a:cxn ang="0">
                  <a:pos x="connsiteX2" y="connsiteY2"/>
                </a:cxn>
                <a:cxn ang="0">
                  <a:pos x="connsiteX3" y="connsiteY3"/>
                </a:cxn>
              </a:cxnLst>
              <a:rect l="l" t="t" r="r" b="b"/>
              <a:pathLst>
                <a:path w="138113" h="1023938">
                  <a:moveTo>
                    <a:pt x="0" y="0"/>
                  </a:moveTo>
                  <a:cubicBezTo>
                    <a:pt x="69056" y="114300"/>
                    <a:pt x="138113" y="228600"/>
                    <a:pt x="138113" y="342900"/>
                  </a:cubicBezTo>
                  <a:cubicBezTo>
                    <a:pt x="138113" y="457200"/>
                    <a:pt x="0" y="572294"/>
                    <a:pt x="0" y="685800"/>
                  </a:cubicBezTo>
                  <a:cubicBezTo>
                    <a:pt x="0" y="799306"/>
                    <a:pt x="138113" y="916782"/>
                    <a:pt x="138113" y="1023938"/>
                  </a:cubicBezTo>
                </a:path>
              </a:pathLst>
            </a:custGeom>
            <a:ln>
              <a:solidFill>
                <a:schemeClr val="tx1"/>
              </a:solidFill>
            </a:ln>
          </p:spPr>
          <p:style>
            <a:lnRef idx="1">
              <a:schemeClr val="accent1"/>
            </a:lnRef>
            <a:fillRef idx="0">
              <a:schemeClr val="accent1"/>
            </a:fillRef>
            <a:effectRef idx="0">
              <a:schemeClr val="accent1"/>
            </a:effectRef>
            <a:fontRef idx="minor">
              <a:schemeClr val="tx1"/>
            </a:fontRef>
          </p:style>
          <p:txBody>
            <a:bodyPr wrap="square" anchor="ct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ja-JP" altLang="en-US"/>
            </a:p>
          </p:txBody>
        </p:sp>
        <p:sp>
          <p:nvSpPr>
            <p:cNvPr id="69" name="フリーフォーム 68"/>
            <p:cNvSpPr/>
            <p:nvPr/>
          </p:nvSpPr>
          <p:spPr bwMode="auto">
            <a:xfrm>
              <a:off x="0" y="11611"/>
              <a:ext cx="106903" cy="401138"/>
            </a:xfrm>
            <a:custGeom>
              <a:avLst/>
              <a:gdLst>
                <a:gd name="connsiteX0" fmla="*/ 0 w 138113"/>
                <a:gd name="connsiteY0" fmla="*/ 0 h 1023938"/>
                <a:gd name="connsiteX1" fmla="*/ 138113 w 138113"/>
                <a:gd name="connsiteY1" fmla="*/ 342900 h 1023938"/>
                <a:gd name="connsiteX2" fmla="*/ 0 w 138113"/>
                <a:gd name="connsiteY2" fmla="*/ 685800 h 1023938"/>
                <a:gd name="connsiteX3" fmla="*/ 138113 w 138113"/>
                <a:gd name="connsiteY3" fmla="*/ 1023938 h 1023938"/>
              </a:gdLst>
              <a:ahLst/>
              <a:cxnLst>
                <a:cxn ang="0">
                  <a:pos x="connsiteX0" y="connsiteY0"/>
                </a:cxn>
                <a:cxn ang="0">
                  <a:pos x="connsiteX1" y="connsiteY1"/>
                </a:cxn>
                <a:cxn ang="0">
                  <a:pos x="connsiteX2" y="connsiteY2"/>
                </a:cxn>
                <a:cxn ang="0">
                  <a:pos x="connsiteX3" y="connsiteY3"/>
                </a:cxn>
              </a:cxnLst>
              <a:rect l="l" t="t" r="r" b="b"/>
              <a:pathLst>
                <a:path w="138113" h="1023938">
                  <a:moveTo>
                    <a:pt x="0" y="0"/>
                  </a:moveTo>
                  <a:cubicBezTo>
                    <a:pt x="69056" y="114300"/>
                    <a:pt x="138113" y="228600"/>
                    <a:pt x="138113" y="342900"/>
                  </a:cubicBezTo>
                  <a:cubicBezTo>
                    <a:pt x="138113" y="457200"/>
                    <a:pt x="0" y="572294"/>
                    <a:pt x="0" y="685800"/>
                  </a:cubicBezTo>
                  <a:cubicBezTo>
                    <a:pt x="0" y="799306"/>
                    <a:pt x="138113" y="916782"/>
                    <a:pt x="138113" y="1023938"/>
                  </a:cubicBezTo>
                </a:path>
              </a:pathLst>
            </a:custGeom>
            <a:ln>
              <a:solidFill>
                <a:schemeClr val="tx1"/>
              </a:solidFill>
            </a:ln>
          </p:spPr>
          <p:style>
            <a:lnRef idx="1">
              <a:schemeClr val="accent1"/>
            </a:lnRef>
            <a:fillRef idx="0">
              <a:schemeClr val="accent1"/>
            </a:fillRef>
            <a:effectRef idx="0">
              <a:schemeClr val="accent1"/>
            </a:effectRef>
            <a:fontRef idx="minor">
              <a:schemeClr val="tx1"/>
            </a:fontRef>
          </p:style>
          <p:txBody>
            <a:bodyPr wrap="square" anchor="ct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ja-JP" altLang="en-US"/>
            </a:p>
          </p:txBody>
        </p:sp>
      </p:grpSp>
      <p:grpSp>
        <p:nvGrpSpPr>
          <p:cNvPr id="6" name="グループ化 90"/>
          <p:cNvGrpSpPr/>
          <p:nvPr/>
        </p:nvGrpSpPr>
        <p:grpSpPr>
          <a:xfrm>
            <a:off x="1077516" y="4100314"/>
            <a:ext cx="144016" cy="432047"/>
            <a:chOff x="0" y="0"/>
            <a:chExt cx="179921" cy="412749"/>
          </a:xfrm>
        </p:grpSpPr>
        <p:sp>
          <p:nvSpPr>
            <p:cNvPr id="92" name="フリーフォーム 91"/>
            <p:cNvSpPr/>
            <p:nvPr/>
          </p:nvSpPr>
          <p:spPr bwMode="auto">
            <a:xfrm>
              <a:off x="89966" y="0"/>
              <a:ext cx="89955" cy="401138"/>
            </a:xfrm>
            <a:custGeom>
              <a:avLst/>
              <a:gdLst>
                <a:gd name="connsiteX0" fmla="*/ 0 w 138113"/>
                <a:gd name="connsiteY0" fmla="*/ 0 h 1023938"/>
                <a:gd name="connsiteX1" fmla="*/ 138113 w 138113"/>
                <a:gd name="connsiteY1" fmla="*/ 342900 h 1023938"/>
                <a:gd name="connsiteX2" fmla="*/ 0 w 138113"/>
                <a:gd name="connsiteY2" fmla="*/ 685800 h 1023938"/>
                <a:gd name="connsiteX3" fmla="*/ 138113 w 138113"/>
                <a:gd name="connsiteY3" fmla="*/ 1023938 h 1023938"/>
              </a:gdLst>
              <a:ahLst/>
              <a:cxnLst>
                <a:cxn ang="0">
                  <a:pos x="connsiteX0" y="connsiteY0"/>
                </a:cxn>
                <a:cxn ang="0">
                  <a:pos x="connsiteX1" y="connsiteY1"/>
                </a:cxn>
                <a:cxn ang="0">
                  <a:pos x="connsiteX2" y="connsiteY2"/>
                </a:cxn>
                <a:cxn ang="0">
                  <a:pos x="connsiteX3" y="connsiteY3"/>
                </a:cxn>
              </a:cxnLst>
              <a:rect l="l" t="t" r="r" b="b"/>
              <a:pathLst>
                <a:path w="138113" h="1023938">
                  <a:moveTo>
                    <a:pt x="0" y="0"/>
                  </a:moveTo>
                  <a:cubicBezTo>
                    <a:pt x="69056" y="114300"/>
                    <a:pt x="138113" y="228600"/>
                    <a:pt x="138113" y="342900"/>
                  </a:cubicBezTo>
                  <a:cubicBezTo>
                    <a:pt x="138113" y="457200"/>
                    <a:pt x="0" y="572294"/>
                    <a:pt x="0" y="685800"/>
                  </a:cubicBezTo>
                  <a:cubicBezTo>
                    <a:pt x="0" y="799306"/>
                    <a:pt x="138113" y="916782"/>
                    <a:pt x="138113" y="1023938"/>
                  </a:cubicBezTo>
                </a:path>
              </a:pathLst>
            </a:custGeom>
            <a:ln>
              <a:solidFill>
                <a:schemeClr val="tx1"/>
              </a:solidFill>
            </a:ln>
          </p:spPr>
          <p:style>
            <a:lnRef idx="1">
              <a:schemeClr val="accent1"/>
            </a:lnRef>
            <a:fillRef idx="0">
              <a:schemeClr val="accent1"/>
            </a:fillRef>
            <a:effectRef idx="0">
              <a:schemeClr val="accent1"/>
            </a:effectRef>
            <a:fontRef idx="minor">
              <a:schemeClr val="tx1"/>
            </a:fontRef>
          </p:style>
          <p:txBody>
            <a:bodyPr wrap="square" anchor="ct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ja-JP" altLang="en-US"/>
            </a:p>
          </p:txBody>
        </p:sp>
        <p:sp>
          <p:nvSpPr>
            <p:cNvPr id="93" name="フリーフォーム 92"/>
            <p:cNvSpPr/>
            <p:nvPr/>
          </p:nvSpPr>
          <p:spPr bwMode="auto">
            <a:xfrm>
              <a:off x="0" y="11611"/>
              <a:ext cx="106903" cy="401138"/>
            </a:xfrm>
            <a:custGeom>
              <a:avLst/>
              <a:gdLst>
                <a:gd name="connsiteX0" fmla="*/ 0 w 138113"/>
                <a:gd name="connsiteY0" fmla="*/ 0 h 1023938"/>
                <a:gd name="connsiteX1" fmla="*/ 138113 w 138113"/>
                <a:gd name="connsiteY1" fmla="*/ 342900 h 1023938"/>
                <a:gd name="connsiteX2" fmla="*/ 0 w 138113"/>
                <a:gd name="connsiteY2" fmla="*/ 685800 h 1023938"/>
                <a:gd name="connsiteX3" fmla="*/ 138113 w 138113"/>
                <a:gd name="connsiteY3" fmla="*/ 1023938 h 1023938"/>
              </a:gdLst>
              <a:ahLst/>
              <a:cxnLst>
                <a:cxn ang="0">
                  <a:pos x="connsiteX0" y="connsiteY0"/>
                </a:cxn>
                <a:cxn ang="0">
                  <a:pos x="connsiteX1" y="connsiteY1"/>
                </a:cxn>
                <a:cxn ang="0">
                  <a:pos x="connsiteX2" y="connsiteY2"/>
                </a:cxn>
                <a:cxn ang="0">
                  <a:pos x="connsiteX3" y="connsiteY3"/>
                </a:cxn>
              </a:cxnLst>
              <a:rect l="l" t="t" r="r" b="b"/>
              <a:pathLst>
                <a:path w="138113" h="1023938">
                  <a:moveTo>
                    <a:pt x="0" y="0"/>
                  </a:moveTo>
                  <a:cubicBezTo>
                    <a:pt x="69056" y="114300"/>
                    <a:pt x="138113" y="228600"/>
                    <a:pt x="138113" y="342900"/>
                  </a:cubicBezTo>
                  <a:cubicBezTo>
                    <a:pt x="138113" y="457200"/>
                    <a:pt x="0" y="572294"/>
                    <a:pt x="0" y="685800"/>
                  </a:cubicBezTo>
                  <a:cubicBezTo>
                    <a:pt x="0" y="799306"/>
                    <a:pt x="138113" y="916782"/>
                    <a:pt x="138113" y="1023938"/>
                  </a:cubicBezTo>
                </a:path>
              </a:pathLst>
            </a:custGeom>
            <a:ln>
              <a:solidFill>
                <a:schemeClr val="tx1"/>
              </a:solidFill>
            </a:ln>
          </p:spPr>
          <p:style>
            <a:lnRef idx="1">
              <a:schemeClr val="accent1"/>
            </a:lnRef>
            <a:fillRef idx="0">
              <a:schemeClr val="accent1"/>
            </a:fillRef>
            <a:effectRef idx="0">
              <a:schemeClr val="accent1"/>
            </a:effectRef>
            <a:fontRef idx="minor">
              <a:schemeClr val="tx1"/>
            </a:fontRef>
          </p:style>
          <p:txBody>
            <a:bodyPr wrap="square" anchor="ct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ja-JP" altLang="en-US"/>
            </a:p>
          </p:txBody>
        </p:sp>
      </p:grpSp>
      <p:sp>
        <p:nvSpPr>
          <p:cNvPr id="44" name="Rectangle 20"/>
          <p:cNvSpPr>
            <a:spLocks noChangeArrowheads="1"/>
          </p:cNvSpPr>
          <p:nvPr/>
        </p:nvSpPr>
        <p:spPr bwMode="auto">
          <a:xfrm>
            <a:off x="6487213" y="6397429"/>
            <a:ext cx="1440160" cy="288032"/>
          </a:xfrm>
          <a:prstGeom prst="rect">
            <a:avLst/>
          </a:prstGeom>
          <a:noFill/>
          <a:ln w="9525">
            <a:noFill/>
            <a:miter lim="800000"/>
            <a:headEnd/>
            <a:tailEnd/>
          </a:ln>
        </p:spPr>
        <p:txBody>
          <a:bodyPr wrap="square" lIns="18288" tIns="18288" rIns="18288" bIns="18288" anchor="ctr">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ja-JP" altLang="en-US" sz="800" dirty="0">
                <a:solidFill>
                  <a:srgbClr val="000000"/>
                </a:solidFill>
                <a:latin typeface="HGｺﾞｼｯｸM" pitchFamily="49" charset="-128"/>
                <a:ea typeface="HGｺﾞｼｯｸM" pitchFamily="49" charset="-128"/>
              </a:rPr>
              <a:t>◆家庭系ごみ減量施策　</a:t>
            </a:r>
            <a:endParaRPr lang="en-US" altLang="ja-JP" sz="800" dirty="0">
              <a:solidFill>
                <a:srgbClr val="000000"/>
              </a:solidFill>
              <a:latin typeface="HGｺﾞｼｯｸM" pitchFamily="49" charset="-128"/>
              <a:ea typeface="HGｺﾞｼｯｸM" pitchFamily="49" charset="-128"/>
            </a:endParaRPr>
          </a:p>
          <a:p>
            <a:r>
              <a:rPr lang="ja-JP" altLang="en-US" sz="800" dirty="0">
                <a:solidFill>
                  <a:srgbClr val="000000"/>
                </a:solidFill>
                <a:latin typeface="HGｺﾞｼｯｸM" pitchFamily="49" charset="-128"/>
                <a:ea typeface="HGｺﾞｼｯｸM" pitchFamily="49" charset="-128"/>
              </a:rPr>
              <a:t>◇事業系ごみ減量施策</a:t>
            </a:r>
          </a:p>
        </p:txBody>
      </p:sp>
      <p:cxnSp>
        <p:nvCxnSpPr>
          <p:cNvPr id="56" name="直線コネクタ 55"/>
          <p:cNvCxnSpPr/>
          <p:nvPr/>
        </p:nvCxnSpPr>
        <p:spPr bwMode="auto">
          <a:xfrm>
            <a:off x="3938786" y="4567401"/>
            <a:ext cx="0" cy="648072"/>
          </a:xfrm>
          <a:prstGeom prst="line">
            <a:avLst/>
          </a:prstGeom>
          <a:ln w="25400">
            <a:solidFill>
              <a:schemeClr val="bg1">
                <a:lumMod val="65000"/>
              </a:schemeClr>
            </a:solidFill>
            <a:headEnd type="oval"/>
            <a:tailEnd type="none"/>
          </a:ln>
        </p:spPr>
        <p:style>
          <a:lnRef idx="1">
            <a:schemeClr val="accent1"/>
          </a:lnRef>
          <a:fillRef idx="0">
            <a:schemeClr val="accent1"/>
          </a:fillRef>
          <a:effectRef idx="0">
            <a:schemeClr val="accent1"/>
          </a:effectRef>
          <a:fontRef idx="minor">
            <a:schemeClr val="tx1"/>
          </a:fontRef>
        </p:style>
      </p:cxnSp>
      <p:grpSp>
        <p:nvGrpSpPr>
          <p:cNvPr id="9" name="グループ化 73"/>
          <p:cNvGrpSpPr/>
          <p:nvPr/>
        </p:nvGrpSpPr>
        <p:grpSpPr>
          <a:xfrm>
            <a:off x="8240867" y="3318628"/>
            <a:ext cx="402168" cy="1003786"/>
            <a:chOff x="7964917" y="1613792"/>
            <a:chExt cx="402168" cy="1037744"/>
          </a:xfrm>
          <a:noFill/>
        </p:grpSpPr>
        <p:grpSp>
          <p:nvGrpSpPr>
            <p:cNvPr id="10" name="グループ化 62"/>
            <p:cNvGrpSpPr/>
            <p:nvPr/>
          </p:nvGrpSpPr>
          <p:grpSpPr>
            <a:xfrm>
              <a:off x="7964917" y="1613792"/>
              <a:ext cx="402168" cy="1037744"/>
              <a:chOff x="7960725" y="1757808"/>
              <a:chExt cx="402168" cy="1037744"/>
            </a:xfrm>
            <a:grpFill/>
          </p:grpSpPr>
          <p:sp>
            <p:nvSpPr>
              <p:cNvPr id="77" name="正方形/長方形 76"/>
              <p:cNvSpPr/>
              <p:nvPr/>
            </p:nvSpPr>
            <p:spPr>
              <a:xfrm>
                <a:off x="7999809" y="1757808"/>
                <a:ext cx="324000" cy="1008112"/>
              </a:xfrm>
              <a:prstGeom prst="rect">
                <a:avLst/>
              </a:prstGeom>
              <a:solidFill>
                <a:schemeClr val="bg1"/>
              </a:solidFill>
              <a:ln>
                <a:solidFill>
                  <a:schemeClr val="tx1"/>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900" b="1" dirty="0">
                  <a:solidFill>
                    <a:schemeClr val="tx1"/>
                  </a:solidFill>
                  <a:latin typeface="Meiryo UI" pitchFamily="50" charset="-128"/>
                  <a:ea typeface="Meiryo UI" pitchFamily="50" charset="-128"/>
                  <a:cs typeface="Meiryo UI" pitchFamily="50" charset="-128"/>
                </a:endParaRPr>
              </a:p>
            </p:txBody>
          </p:sp>
          <p:sp>
            <p:nvSpPr>
              <p:cNvPr id="78" name="テキスト ボックス 27"/>
              <p:cNvSpPr txBox="1"/>
              <p:nvPr/>
            </p:nvSpPr>
            <p:spPr>
              <a:xfrm>
                <a:off x="7960725" y="2104045"/>
                <a:ext cx="402168" cy="691507"/>
              </a:xfrm>
              <a:prstGeom prst="rect">
                <a:avLst/>
              </a:prstGeom>
              <a:grpFill/>
              <a:ln w="9525" cmpd="sng">
                <a:noFill/>
                <a:prstDash val="solid"/>
              </a:ln>
            </p:spPr>
            <p:style>
              <a:lnRef idx="0">
                <a:scrgbClr r="0" g="0" b="0"/>
              </a:lnRef>
              <a:fillRef idx="0">
                <a:scrgbClr r="0" g="0" b="0"/>
              </a:fillRef>
              <a:effectRef idx="0">
                <a:scrgbClr r="0" g="0" b="0"/>
              </a:effectRef>
              <a:fontRef idx="minor">
                <a:schemeClr val="dk1"/>
              </a:fontRef>
            </p:style>
            <p:txBody>
              <a:bodyPr vert="eaVert" wrap="square" lIns="36000" tIns="36000" rIns="36000" bIns="36000" rtlCol="0" anchor="ctr" anchorCtr="0"/>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pPr>
                  <a:lnSpc>
                    <a:spcPts val="1000"/>
                  </a:lnSpc>
                </a:pPr>
                <a:r>
                  <a:rPr lang="ja-JP" altLang="en-US" sz="900" b="1" dirty="0">
                    <a:ea typeface="Meiryo UI" pitchFamily="50" charset="-128"/>
                  </a:rPr>
                  <a:t>  計画</a:t>
                </a:r>
                <a:r>
                  <a:rPr kumimoji="1" lang="ja-JP" altLang="en-US" sz="900" b="1" baseline="0" dirty="0">
                    <a:ea typeface="Meiryo UI" pitchFamily="50" charset="-128"/>
                  </a:rPr>
                  <a:t>目標</a:t>
                </a:r>
              </a:p>
            </p:txBody>
          </p:sp>
        </p:grpSp>
        <p:sp>
          <p:nvSpPr>
            <p:cNvPr id="76" name="テキスト ボックス 27"/>
            <p:cNvSpPr txBox="1"/>
            <p:nvPr/>
          </p:nvSpPr>
          <p:spPr>
            <a:xfrm>
              <a:off x="8065880" y="1703406"/>
              <a:ext cx="252536" cy="288032"/>
            </a:xfrm>
            <a:prstGeom prst="rect">
              <a:avLst/>
            </a:prstGeom>
            <a:grpFill/>
            <a:ln w="9525" cmpd="sng">
              <a:noFill/>
              <a:prstDash val="solid"/>
            </a:ln>
          </p:spPr>
          <p:style>
            <a:lnRef idx="0">
              <a:scrgbClr r="0" g="0" b="0"/>
            </a:lnRef>
            <a:fillRef idx="0">
              <a:scrgbClr r="0" g="0" b="0"/>
            </a:fillRef>
            <a:effectRef idx="0">
              <a:scrgbClr r="0" g="0" b="0"/>
            </a:effectRef>
            <a:fontRef idx="minor">
              <a:schemeClr val="dk1"/>
            </a:fontRef>
          </p:style>
          <p:txBody>
            <a:bodyPr vert="horz" wrap="square" lIns="36000" tIns="36000" rIns="36000" bIns="36000" rtlCol="0" anchor="ctr" anchorCtr="0"/>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pPr>
                <a:lnSpc>
                  <a:spcPts val="1000"/>
                </a:lnSpc>
              </a:pPr>
              <a:r>
                <a:rPr kumimoji="1" lang="en-US" altLang="ja-JP" b="1" u="sng" baseline="0" dirty="0">
                  <a:latin typeface="ＭＳ Ｐゴシック" panose="020B0600070205080204" pitchFamily="50" charset="-128"/>
                  <a:ea typeface="ＭＳ Ｐゴシック" panose="020B0600070205080204" pitchFamily="50" charset="-128"/>
                </a:rPr>
                <a:t>84</a:t>
              </a:r>
              <a:endParaRPr kumimoji="1" lang="ja-JP" altLang="en-US" b="1" u="sng" baseline="0" dirty="0">
                <a:latin typeface="ＭＳ Ｐゴシック" panose="020B0600070205080204" pitchFamily="50" charset="-128"/>
                <a:ea typeface="ＭＳ Ｐゴシック" panose="020B0600070205080204" pitchFamily="50" charset="-128"/>
              </a:endParaRPr>
            </a:p>
          </p:txBody>
        </p:sp>
      </p:grpSp>
      <p:cxnSp>
        <p:nvCxnSpPr>
          <p:cNvPr id="82" name="直線コネクタ 81"/>
          <p:cNvCxnSpPr/>
          <p:nvPr/>
        </p:nvCxnSpPr>
        <p:spPr>
          <a:xfrm>
            <a:off x="7544638" y="3102357"/>
            <a:ext cx="714884" cy="138212"/>
          </a:xfrm>
          <a:prstGeom prst="line">
            <a:avLst/>
          </a:prstGeom>
          <a:ln w="6350">
            <a:solidFill>
              <a:schemeClr val="bg1">
                <a:lumMod val="50000"/>
              </a:schemeClr>
            </a:solidFill>
            <a:prstDash val="sysDash"/>
          </a:ln>
        </p:spPr>
        <p:style>
          <a:lnRef idx="1">
            <a:schemeClr val="accent1"/>
          </a:lnRef>
          <a:fillRef idx="0">
            <a:schemeClr val="accent1"/>
          </a:fillRef>
          <a:effectRef idx="0">
            <a:schemeClr val="accent1"/>
          </a:effectRef>
          <a:fontRef idx="minor">
            <a:schemeClr val="tx1"/>
          </a:fontRef>
        </p:style>
      </p:cxnSp>
      <p:sp>
        <p:nvSpPr>
          <p:cNvPr id="84" name="テキスト ボックス 83"/>
          <p:cNvSpPr txBox="1"/>
          <p:nvPr/>
        </p:nvSpPr>
        <p:spPr>
          <a:xfrm>
            <a:off x="8143547" y="4336636"/>
            <a:ext cx="734654" cy="230832"/>
          </a:xfrm>
          <a:prstGeom prst="rect">
            <a:avLst/>
          </a:prstGeom>
          <a:noFill/>
        </p:spPr>
        <p:txBody>
          <a:bodyPr wrap="square" rtlCol="0">
            <a:spAutoFit/>
          </a:bodyPr>
          <a:lstStyle/>
          <a:p>
            <a:r>
              <a:rPr kumimoji="1" lang="en-US" altLang="ja-JP" sz="900" b="1" dirty="0">
                <a:latin typeface="ＭＳ Ｐゴシック" panose="020B0600070205080204" pitchFamily="50" charset="-128"/>
                <a:ea typeface="ＭＳ Ｐゴシック" panose="020B0600070205080204" pitchFamily="50" charset="-128"/>
                <a:cs typeface="Meiryo UI" pitchFamily="50" charset="-128"/>
              </a:rPr>
              <a:t>2025</a:t>
            </a:r>
            <a:r>
              <a:rPr kumimoji="1" lang="ja-JP" altLang="en-US" sz="900" b="1" dirty="0">
                <a:latin typeface="ＭＳ Ｐゴシック" panose="020B0600070205080204" pitchFamily="50" charset="-128"/>
                <a:ea typeface="ＭＳ Ｐゴシック" panose="020B0600070205080204" pitchFamily="50" charset="-128"/>
                <a:cs typeface="Meiryo UI" pitchFamily="50" charset="-128"/>
              </a:rPr>
              <a:t>年度</a:t>
            </a:r>
          </a:p>
        </p:txBody>
      </p:sp>
      <p:sp>
        <p:nvSpPr>
          <p:cNvPr id="55" name="Rectangle 52"/>
          <p:cNvSpPr>
            <a:spLocks noChangeArrowheads="1"/>
          </p:cNvSpPr>
          <p:nvPr/>
        </p:nvSpPr>
        <p:spPr bwMode="auto">
          <a:xfrm>
            <a:off x="3047492" y="4726941"/>
            <a:ext cx="1684759" cy="576064"/>
          </a:xfrm>
          <a:prstGeom prst="rect">
            <a:avLst/>
          </a:prstGeom>
          <a:solidFill>
            <a:schemeClr val="bg1"/>
          </a:solidFill>
          <a:ln w="19050">
            <a:solidFill>
              <a:schemeClr val="tx1"/>
            </a:solidFill>
            <a:miter lim="800000"/>
            <a:headEnd/>
            <a:tailEnd/>
          </a:ln>
          <a:effectLst/>
        </p:spPr>
        <p:txBody>
          <a:bodyPr wrap="square" lIns="36000" tIns="36000" rIns="36000" bIns="36000" anchor="t" anchorCtr="0" upright="1"/>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fontAlgn="auto">
              <a:spcBef>
                <a:spcPts val="0"/>
              </a:spcBef>
              <a:spcAft>
                <a:spcPts val="0"/>
              </a:spcAft>
              <a:defRPr sz="1000"/>
            </a:pPr>
            <a:r>
              <a:rPr lang="ja-JP" altLang="en-US" sz="800" dirty="0">
                <a:latin typeface="HGｺﾞｼｯｸM" pitchFamily="49" charset="-128"/>
                <a:ea typeface="HGｺﾞｼｯｸM" pitchFamily="49" charset="-128"/>
              </a:rPr>
              <a:t>◆◇ごみ処分手数料の改定</a:t>
            </a:r>
            <a:endParaRPr lang="en-US" altLang="ja-JP" sz="800" dirty="0">
              <a:latin typeface="HGｺﾞｼｯｸM" pitchFamily="49" charset="-128"/>
              <a:ea typeface="HGｺﾞｼｯｸM" pitchFamily="49" charset="-128"/>
            </a:endParaRPr>
          </a:p>
          <a:p>
            <a:pPr fontAlgn="auto">
              <a:spcBef>
                <a:spcPts val="0"/>
              </a:spcBef>
              <a:spcAft>
                <a:spcPts val="0"/>
              </a:spcAft>
              <a:defRPr sz="1000"/>
            </a:pPr>
            <a:r>
              <a:rPr lang="en-US" altLang="ja-JP" sz="800" dirty="0">
                <a:latin typeface="HGｺﾞｼｯｸM" pitchFamily="49" charset="-128"/>
                <a:ea typeface="HGｺﾞｼｯｸM" pitchFamily="49" charset="-128"/>
              </a:rPr>
              <a:t>    10kg</a:t>
            </a:r>
            <a:r>
              <a:rPr lang="ja-JP" altLang="en-US" sz="800" dirty="0" err="1">
                <a:latin typeface="HGｺﾞｼｯｸM" pitchFamily="49" charset="-128"/>
                <a:ea typeface="HGｺﾞｼｯｸM" pitchFamily="49" charset="-128"/>
              </a:rPr>
              <a:t>まで</a:t>
            </a:r>
            <a:r>
              <a:rPr lang="ja-JP" altLang="en-US" sz="800" dirty="0">
                <a:latin typeface="HGｺﾞｼｯｸM" pitchFamily="49" charset="-128"/>
                <a:ea typeface="HGｺﾞｼｯｸM" pitchFamily="49" charset="-128"/>
              </a:rPr>
              <a:t>ごとに</a:t>
            </a:r>
            <a:r>
              <a:rPr lang="en-US" altLang="ja-JP" sz="800" dirty="0">
                <a:latin typeface="HGｺﾞｼｯｸM" pitchFamily="49" charset="-128"/>
                <a:ea typeface="HGｺﾞｼｯｸM" pitchFamily="49" charset="-128"/>
              </a:rPr>
              <a:t>58</a:t>
            </a:r>
            <a:r>
              <a:rPr lang="ja-JP" altLang="en-US" sz="800" dirty="0">
                <a:latin typeface="HGｺﾞｼｯｸM" pitchFamily="49" charset="-128"/>
                <a:ea typeface="HGｺﾞｼｯｸM" pitchFamily="49" charset="-128"/>
              </a:rPr>
              <a:t>円→</a:t>
            </a:r>
            <a:r>
              <a:rPr lang="en-US" altLang="ja-JP" sz="800" dirty="0">
                <a:latin typeface="HGｺﾞｼｯｸM" pitchFamily="49" charset="-128"/>
                <a:ea typeface="HGｺﾞｼｯｸM" pitchFamily="49" charset="-128"/>
              </a:rPr>
              <a:t>90</a:t>
            </a:r>
            <a:r>
              <a:rPr lang="ja-JP" altLang="en-US" sz="800" dirty="0">
                <a:latin typeface="HGｺﾞｼｯｸM" pitchFamily="49" charset="-128"/>
                <a:ea typeface="HGｺﾞｼｯｸM" pitchFamily="49" charset="-128"/>
              </a:rPr>
              <a:t>円</a:t>
            </a:r>
            <a:endParaRPr lang="en-US" altLang="ja-JP" sz="800" dirty="0">
              <a:latin typeface="HGｺﾞｼｯｸM" pitchFamily="49" charset="-128"/>
              <a:ea typeface="HGｺﾞｼｯｸM" pitchFamily="49" charset="-128"/>
            </a:endParaRPr>
          </a:p>
          <a:p>
            <a:pPr fontAlgn="auto">
              <a:spcBef>
                <a:spcPts val="0"/>
              </a:spcBef>
              <a:spcAft>
                <a:spcPts val="0"/>
              </a:spcAft>
              <a:defRPr sz="1000"/>
            </a:pPr>
            <a:endParaRPr lang="en-US" altLang="ja-JP" sz="800" dirty="0">
              <a:latin typeface="HGｺﾞｼｯｸM" pitchFamily="49" charset="-128"/>
              <a:ea typeface="HGｺﾞｼｯｸM" pitchFamily="49" charset="-128"/>
            </a:endParaRPr>
          </a:p>
          <a:p>
            <a:pPr fontAlgn="auto">
              <a:spcBef>
                <a:spcPts val="0"/>
              </a:spcBef>
              <a:spcAft>
                <a:spcPts val="0"/>
              </a:spcAft>
              <a:defRPr sz="1000"/>
            </a:pPr>
            <a:r>
              <a:rPr lang="en-US" altLang="ja-JP" sz="800" dirty="0">
                <a:latin typeface="HGｺﾞｼｯｸM" pitchFamily="49" charset="-128"/>
                <a:ea typeface="HGｺﾞｼｯｸM" pitchFamily="49" charset="-128"/>
              </a:rPr>
              <a:t>                    </a:t>
            </a:r>
            <a:r>
              <a:rPr lang="ja-JP" altLang="en-US" sz="800" dirty="0">
                <a:latin typeface="HGｺﾞｼｯｸM" pitchFamily="49" charset="-128"/>
                <a:ea typeface="HGｺﾞｼｯｸM" pitchFamily="49" charset="-128"/>
              </a:rPr>
              <a:t>（</a:t>
            </a:r>
            <a:r>
              <a:rPr lang="en-US" altLang="ja-JP" sz="800" dirty="0">
                <a:latin typeface="HGｺﾞｼｯｸM" pitchFamily="49" charset="-128"/>
                <a:ea typeface="HGｺﾞｼｯｸM" pitchFamily="49" charset="-128"/>
              </a:rPr>
              <a:t>2012.4</a:t>
            </a:r>
            <a:r>
              <a:rPr lang="ja-JP" altLang="en-US" sz="800" dirty="0">
                <a:latin typeface="HGｺﾞｼｯｸM" pitchFamily="49" charset="-128"/>
                <a:ea typeface="HGｺﾞｼｯｸM" pitchFamily="49" charset="-128"/>
              </a:rPr>
              <a:t>） </a:t>
            </a:r>
            <a:endParaRPr lang="en-US" altLang="ja-JP" sz="800" dirty="0">
              <a:latin typeface="HGｺﾞｼｯｸM" pitchFamily="49" charset="-128"/>
              <a:ea typeface="HGｺﾞｼｯｸM" pitchFamily="49" charset="-128"/>
            </a:endParaRPr>
          </a:p>
        </p:txBody>
      </p:sp>
      <p:sp>
        <p:nvSpPr>
          <p:cNvPr id="18" name="下矢印吹き出し 17"/>
          <p:cNvSpPr/>
          <p:nvPr/>
        </p:nvSpPr>
        <p:spPr>
          <a:xfrm>
            <a:off x="7533358" y="1841559"/>
            <a:ext cx="1457846" cy="1087464"/>
          </a:xfrm>
          <a:prstGeom prst="downArrowCallou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1050" b="1" dirty="0">
                <a:latin typeface="Meiryo UI" panose="020B0604030504040204" pitchFamily="50" charset="-128"/>
                <a:ea typeface="Meiryo UI" panose="020B0604030504040204" pitchFamily="50" charset="-128"/>
              </a:rPr>
              <a:t>さらなるごみ減量を</a:t>
            </a:r>
            <a:endParaRPr lang="en-US" altLang="ja-JP" sz="1050" b="1" dirty="0">
              <a:latin typeface="Meiryo UI" panose="020B0604030504040204" pitchFamily="50" charset="-128"/>
              <a:ea typeface="Meiryo UI" panose="020B0604030504040204" pitchFamily="50" charset="-128"/>
            </a:endParaRPr>
          </a:p>
          <a:p>
            <a:pPr algn="ctr"/>
            <a:r>
              <a:rPr lang="ja-JP" altLang="en-US" sz="1050" b="1" dirty="0">
                <a:latin typeface="Meiryo UI" panose="020B0604030504040204" pitchFamily="50" charset="-128"/>
                <a:ea typeface="Meiryo UI" panose="020B0604030504040204" pitchFamily="50" charset="-128"/>
              </a:rPr>
              <a:t>めざした計画目標</a:t>
            </a:r>
            <a:endParaRPr kumimoji="1" lang="ja-JP" altLang="en-US" sz="1050" b="1" dirty="0">
              <a:latin typeface="Meiryo UI" panose="020B0604030504040204" pitchFamily="50" charset="-128"/>
              <a:ea typeface="Meiryo UI" panose="020B0604030504040204" pitchFamily="50" charset="-128"/>
            </a:endParaRPr>
          </a:p>
        </p:txBody>
      </p:sp>
      <p:sp>
        <p:nvSpPr>
          <p:cNvPr id="24" name="角丸四角形吹き出し 23"/>
          <p:cNvSpPr/>
          <p:nvPr/>
        </p:nvSpPr>
        <p:spPr>
          <a:xfrm>
            <a:off x="1202283" y="1191605"/>
            <a:ext cx="1008112" cy="597024"/>
          </a:xfrm>
          <a:prstGeom prst="wedgeRoundRectCallout">
            <a:avLst>
              <a:gd name="adj1" fmla="val 11040"/>
              <a:gd name="adj2" fmla="val 99737"/>
              <a:gd name="adj3" fmla="val 16667"/>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defRPr/>
            </a:pPr>
            <a:r>
              <a:rPr lang="ja-JP" altLang="en-US" sz="900" dirty="0">
                <a:solidFill>
                  <a:schemeClr val="tx1"/>
                </a:solidFill>
                <a:latin typeface="Meiryo UI" pitchFamily="50" charset="-128"/>
                <a:ea typeface="Meiryo UI" pitchFamily="50" charset="-128"/>
                <a:cs typeface="Meiryo UI" pitchFamily="50" charset="-128"/>
              </a:rPr>
              <a:t>南港工場廃止</a:t>
            </a:r>
            <a:endParaRPr lang="en-US" altLang="ja-JP" sz="900" dirty="0">
              <a:solidFill>
                <a:schemeClr val="tx1"/>
              </a:solidFill>
              <a:latin typeface="Meiryo UI" pitchFamily="50" charset="-128"/>
              <a:ea typeface="Meiryo UI" pitchFamily="50" charset="-128"/>
              <a:cs typeface="Meiryo UI" pitchFamily="50" charset="-128"/>
            </a:endParaRPr>
          </a:p>
          <a:p>
            <a:pPr algn="ctr">
              <a:defRPr/>
            </a:pPr>
            <a:r>
              <a:rPr lang="en-US" altLang="ja-JP" sz="900" dirty="0">
                <a:solidFill>
                  <a:schemeClr val="tx1"/>
                </a:solidFill>
                <a:latin typeface="Meiryo UI" pitchFamily="50" charset="-128"/>
                <a:ea typeface="Meiryo UI" pitchFamily="50" charset="-128"/>
                <a:cs typeface="Meiryo UI" pitchFamily="50" charset="-128"/>
              </a:rPr>
              <a:t>(2008.12)</a:t>
            </a:r>
          </a:p>
        </p:txBody>
      </p:sp>
      <p:sp>
        <p:nvSpPr>
          <p:cNvPr id="25" name="角丸四角形吹き出し 24"/>
          <p:cNvSpPr/>
          <p:nvPr/>
        </p:nvSpPr>
        <p:spPr>
          <a:xfrm>
            <a:off x="2304641" y="1414169"/>
            <a:ext cx="1008112" cy="606549"/>
          </a:xfrm>
          <a:prstGeom prst="wedgeRoundRectCallout">
            <a:avLst>
              <a:gd name="adj1" fmla="val -37360"/>
              <a:gd name="adj2" fmla="val 101006"/>
              <a:gd name="adj3" fmla="val 16667"/>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defRPr/>
            </a:pPr>
            <a:r>
              <a:rPr lang="ja-JP" altLang="en-US" sz="900" dirty="0">
                <a:solidFill>
                  <a:schemeClr val="tx1"/>
                </a:solidFill>
                <a:latin typeface="Meiryo UI" pitchFamily="50" charset="-128"/>
                <a:ea typeface="Meiryo UI" pitchFamily="50" charset="-128"/>
                <a:cs typeface="Meiryo UI" pitchFamily="50" charset="-128"/>
              </a:rPr>
              <a:t>港工場廃止</a:t>
            </a:r>
            <a:endParaRPr lang="en-US" altLang="ja-JP" sz="900" dirty="0">
              <a:solidFill>
                <a:schemeClr val="tx1"/>
              </a:solidFill>
              <a:latin typeface="Meiryo UI" pitchFamily="50" charset="-128"/>
              <a:ea typeface="Meiryo UI" pitchFamily="50" charset="-128"/>
              <a:cs typeface="Meiryo UI" pitchFamily="50" charset="-128"/>
            </a:endParaRPr>
          </a:p>
          <a:p>
            <a:pPr algn="ctr">
              <a:defRPr/>
            </a:pPr>
            <a:r>
              <a:rPr lang="en-US" altLang="ja-JP" sz="900" dirty="0">
                <a:solidFill>
                  <a:schemeClr val="tx1"/>
                </a:solidFill>
                <a:latin typeface="Meiryo UI" pitchFamily="50" charset="-128"/>
                <a:ea typeface="Meiryo UI" pitchFamily="50" charset="-128"/>
                <a:cs typeface="Meiryo UI" pitchFamily="50" charset="-128"/>
              </a:rPr>
              <a:t>(2010.3)</a:t>
            </a:r>
          </a:p>
        </p:txBody>
      </p:sp>
      <p:sp>
        <p:nvSpPr>
          <p:cNvPr id="26" name="角丸四角形吹き出し 25"/>
          <p:cNvSpPr/>
          <p:nvPr/>
        </p:nvSpPr>
        <p:spPr>
          <a:xfrm>
            <a:off x="5965399" y="1800665"/>
            <a:ext cx="1080120" cy="576064"/>
          </a:xfrm>
          <a:prstGeom prst="wedgeRoundRectCallout">
            <a:avLst>
              <a:gd name="adj1" fmla="val -43378"/>
              <a:gd name="adj2" fmla="val 102751"/>
              <a:gd name="adj3" fmla="val 16667"/>
            </a:avLst>
          </a:prstGeom>
          <a:solidFill>
            <a:schemeClr val="bg1"/>
          </a:solidFill>
          <a:ln w="9525">
            <a:solidFill>
              <a:schemeClr val="tx1"/>
            </a:solidFill>
            <a:prstDash val="solid"/>
          </a:ln>
        </p:spPr>
        <p:style>
          <a:lnRef idx="2">
            <a:schemeClr val="accent1">
              <a:shade val="50000"/>
            </a:schemeClr>
          </a:lnRef>
          <a:fillRef idx="1">
            <a:schemeClr val="accent1"/>
          </a:fillRef>
          <a:effectRef idx="0">
            <a:schemeClr val="accent1"/>
          </a:effectRef>
          <a:fontRef idx="minor">
            <a:schemeClr val="lt1"/>
          </a:fontRef>
        </p:style>
        <p:txBody>
          <a:bodyPr wrap="square"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defRPr/>
            </a:pPr>
            <a:r>
              <a:rPr lang="ja-JP" altLang="en-US" sz="900" dirty="0">
                <a:solidFill>
                  <a:schemeClr val="tx1"/>
                </a:solidFill>
                <a:latin typeface="Meiryo UI" pitchFamily="50" charset="-128"/>
                <a:ea typeface="Meiryo UI" pitchFamily="50" charset="-128"/>
                <a:cs typeface="Meiryo UI" pitchFamily="50" charset="-128"/>
              </a:rPr>
              <a:t>住之江工場休止</a:t>
            </a:r>
            <a:endParaRPr lang="en-US" altLang="ja-JP" sz="900" dirty="0">
              <a:solidFill>
                <a:schemeClr val="tx1"/>
              </a:solidFill>
              <a:latin typeface="Meiryo UI" pitchFamily="50" charset="-128"/>
              <a:ea typeface="Meiryo UI" pitchFamily="50" charset="-128"/>
              <a:cs typeface="Meiryo UI" pitchFamily="50" charset="-128"/>
            </a:endParaRPr>
          </a:p>
          <a:p>
            <a:pPr algn="ctr">
              <a:defRPr/>
            </a:pPr>
            <a:r>
              <a:rPr lang="en-US" altLang="ja-JP" sz="900" dirty="0">
                <a:solidFill>
                  <a:schemeClr val="tx1"/>
                </a:solidFill>
                <a:latin typeface="Meiryo UI" pitchFamily="50" charset="-128"/>
                <a:ea typeface="Meiryo UI" pitchFamily="50" charset="-128"/>
                <a:cs typeface="Meiryo UI" pitchFamily="50" charset="-128"/>
              </a:rPr>
              <a:t>(2016.3)</a:t>
            </a:r>
          </a:p>
        </p:txBody>
      </p:sp>
      <p:sp>
        <p:nvSpPr>
          <p:cNvPr id="27" name="角丸四角形吹き出し 26"/>
          <p:cNvSpPr/>
          <p:nvPr/>
        </p:nvSpPr>
        <p:spPr>
          <a:xfrm>
            <a:off x="3591114" y="1519728"/>
            <a:ext cx="1080120" cy="577106"/>
          </a:xfrm>
          <a:prstGeom prst="wedgeRoundRectCallout">
            <a:avLst>
              <a:gd name="adj1" fmla="val 9512"/>
              <a:gd name="adj2" fmla="val 104954"/>
              <a:gd name="adj3" fmla="val 16667"/>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defRPr/>
            </a:pPr>
            <a:r>
              <a:rPr lang="ja-JP" altLang="en-US" sz="900" dirty="0">
                <a:solidFill>
                  <a:schemeClr val="tx1"/>
                </a:solidFill>
                <a:latin typeface="Meiryo UI" pitchFamily="50" charset="-128"/>
                <a:ea typeface="Meiryo UI" pitchFamily="50" charset="-128"/>
                <a:cs typeface="Meiryo UI" pitchFamily="50" charset="-128"/>
              </a:rPr>
              <a:t>森之宮工場廃止</a:t>
            </a:r>
            <a:endParaRPr lang="en-US" altLang="ja-JP" sz="900" dirty="0">
              <a:solidFill>
                <a:schemeClr val="tx1"/>
              </a:solidFill>
              <a:latin typeface="Meiryo UI" pitchFamily="50" charset="-128"/>
              <a:ea typeface="Meiryo UI" pitchFamily="50" charset="-128"/>
              <a:cs typeface="Meiryo UI" pitchFamily="50" charset="-128"/>
            </a:endParaRPr>
          </a:p>
          <a:p>
            <a:pPr algn="ctr">
              <a:defRPr/>
            </a:pPr>
            <a:r>
              <a:rPr lang="en-US" altLang="ja-JP" sz="900" dirty="0">
                <a:solidFill>
                  <a:schemeClr val="tx1"/>
                </a:solidFill>
                <a:latin typeface="Meiryo UI" pitchFamily="50" charset="-128"/>
                <a:ea typeface="Meiryo UI" pitchFamily="50" charset="-128"/>
                <a:cs typeface="Meiryo UI" pitchFamily="50" charset="-128"/>
              </a:rPr>
              <a:t>(2013.3)</a:t>
            </a:r>
          </a:p>
        </p:txBody>
      </p:sp>
      <p:sp>
        <p:nvSpPr>
          <p:cNvPr id="28" name="角丸四角形吹き出し 27"/>
          <p:cNvSpPr/>
          <p:nvPr/>
        </p:nvSpPr>
        <p:spPr>
          <a:xfrm>
            <a:off x="4770926" y="1646036"/>
            <a:ext cx="998456" cy="576064"/>
          </a:xfrm>
          <a:prstGeom prst="wedgeRoundRectCallout">
            <a:avLst>
              <a:gd name="adj1" fmla="val -41996"/>
              <a:gd name="adj2" fmla="val 105657"/>
              <a:gd name="adj3" fmla="val 16667"/>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defRPr/>
            </a:pPr>
            <a:r>
              <a:rPr lang="ja-JP" altLang="en-US" sz="900" dirty="0">
                <a:solidFill>
                  <a:schemeClr val="tx1"/>
                </a:solidFill>
                <a:latin typeface="Meiryo UI" pitchFamily="50" charset="-128"/>
                <a:ea typeface="Meiryo UI" pitchFamily="50" charset="-128"/>
                <a:cs typeface="Meiryo UI" pitchFamily="50" charset="-128"/>
              </a:rPr>
              <a:t>大正工場廃止</a:t>
            </a:r>
            <a:endParaRPr lang="en-US" altLang="ja-JP" sz="900" dirty="0">
              <a:solidFill>
                <a:schemeClr val="tx1"/>
              </a:solidFill>
              <a:latin typeface="Meiryo UI" pitchFamily="50" charset="-128"/>
              <a:ea typeface="Meiryo UI" pitchFamily="50" charset="-128"/>
              <a:cs typeface="Meiryo UI" pitchFamily="50" charset="-128"/>
            </a:endParaRPr>
          </a:p>
          <a:p>
            <a:pPr algn="ctr">
              <a:defRPr/>
            </a:pPr>
            <a:r>
              <a:rPr lang="en-US" altLang="ja-JP" sz="900" dirty="0">
                <a:solidFill>
                  <a:schemeClr val="tx1"/>
                </a:solidFill>
                <a:latin typeface="Meiryo UI" pitchFamily="50" charset="-128"/>
                <a:ea typeface="Meiryo UI" pitchFamily="50" charset="-128"/>
                <a:cs typeface="Meiryo UI" pitchFamily="50" charset="-128"/>
              </a:rPr>
              <a:t>(2014.3)</a:t>
            </a:r>
          </a:p>
        </p:txBody>
      </p:sp>
      <p:cxnSp>
        <p:nvCxnSpPr>
          <p:cNvPr id="49" name="直線コネクタ 48"/>
          <p:cNvCxnSpPr/>
          <p:nvPr/>
        </p:nvCxnSpPr>
        <p:spPr>
          <a:xfrm>
            <a:off x="179512" y="620688"/>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51" name="正方形/長方形 50"/>
          <p:cNvSpPr/>
          <p:nvPr/>
        </p:nvSpPr>
        <p:spPr>
          <a:xfrm>
            <a:off x="251520" y="260648"/>
            <a:ext cx="5904656" cy="369332"/>
          </a:xfrm>
          <a:prstGeom prst="rect">
            <a:avLst/>
          </a:prstGeom>
        </p:spPr>
        <p:txBody>
          <a:bodyPr wrap="square">
            <a:spAutoFit/>
          </a:bodyPr>
          <a:lstStyle/>
          <a:p>
            <a:r>
              <a:rPr lang="ja-JP" altLang="en-US" b="1" dirty="0">
                <a:latin typeface="Calibri" pitchFamily="34" charset="0"/>
              </a:rPr>
              <a:t>ごみ処理量の推移と減量施策</a:t>
            </a:r>
          </a:p>
        </p:txBody>
      </p:sp>
      <p:sp>
        <p:nvSpPr>
          <p:cNvPr id="50" name="Rectangle 12"/>
          <p:cNvSpPr>
            <a:spLocks noChangeArrowheads="1"/>
          </p:cNvSpPr>
          <p:nvPr/>
        </p:nvSpPr>
        <p:spPr bwMode="auto">
          <a:xfrm>
            <a:off x="1063082" y="668324"/>
            <a:ext cx="7848600" cy="360040"/>
          </a:xfrm>
          <a:prstGeom prst="rect">
            <a:avLst/>
          </a:prstGeom>
          <a:noFill/>
          <a:ln w="9525">
            <a:noFill/>
            <a:miter lim="800000"/>
            <a:headEnd/>
            <a:tailEnd/>
          </a:ln>
        </p:spPr>
        <p:txBody>
          <a:bodyPr/>
          <a:lstStyle/>
          <a:p>
            <a:pPr eaLnBrk="0" hangingPunct="0"/>
            <a:r>
              <a:rPr lang="ja-JP" altLang="en-US" sz="1400" dirty="0">
                <a:latin typeface="ＭＳ Ｐゴシック" charset="-128"/>
              </a:rPr>
              <a:t>　　ごみ処理量は</a:t>
            </a:r>
            <a:r>
              <a:rPr lang="en-US" altLang="ja-JP" sz="1400" dirty="0">
                <a:latin typeface="ＭＳ Ｐゴシック" charset="-128"/>
              </a:rPr>
              <a:t>1991</a:t>
            </a:r>
            <a:r>
              <a:rPr lang="ja-JP" altLang="en-US" sz="1400" dirty="0">
                <a:latin typeface="ＭＳ Ｐゴシック" charset="-128"/>
              </a:rPr>
              <a:t>年度ピーク時に比べて半分以下（約６割減）。</a:t>
            </a:r>
            <a:endParaRPr lang="en-US" altLang="ja-JP" sz="1400" dirty="0">
              <a:latin typeface="ＭＳ Ｐゴシック" charset="-128"/>
            </a:endParaRPr>
          </a:p>
        </p:txBody>
      </p:sp>
      <p:sp>
        <p:nvSpPr>
          <p:cNvPr id="65" name="Rectangle 52"/>
          <p:cNvSpPr>
            <a:spLocks noChangeArrowheads="1"/>
          </p:cNvSpPr>
          <p:nvPr/>
        </p:nvSpPr>
        <p:spPr bwMode="auto">
          <a:xfrm>
            <a:off x="6672965" y="5430368"/>
            <a:ext cx="2275681" cy="453633"/>
          </a:xfrm>
          <a:prstGeom prst="rect">
            <a:avLst/>
          </a:prstGeom>
          <a:solidFill>
            <a:schemeClr val="bg1"/>
          </a:solidFill>
          <a:ln w="19050">
            <a:solidFill>
              <a:schemeClr val="tx1"/>
            </a:solidFill>
            <a:miter lim="800000"/>
            <a:headEnd/>
            <a:tailEnd/>
          </a:ln>
          <a:effectLst/>
        </p:spPr>
        <p:txBody>
          <a:bodyPr wrap="square" lIns="36000" tIns="108000" rIns="36000" bIns="46800" upright="1"/>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fontAlgn="auto">
              <a:spcBef>
                <a:spcPts val="0"/>
              </a:spcBef>
              <a:spcAft>
                <a:spcPts val="0"/>
              </a:spcAft>
              <a:defRPr sz="1000"/>
            </a:pPr>
            <a:r>
              <a:rPr lang="ja-JP" altLang="en-US" sz="800" dirty="0">
                <a:latin typeface="HGｺﾞｼｯｸM" pitchFamily="49" charset="-128"/>
                <a:ea typeface="HGｺﾞｼｯｸM" pitchFamily="49" charset="-128"/>
              </a:rPr>
              <a:t>◆古紙・衣類の持ち去り行為等の規制　　</a:t>
            </a:r>
            <a:endParaRPr lang="en-US" altLang="ja-JP" sz="800" dirty="0">
              <a:latin typeface="HGｺﾞｼｯｸM" pitchFamily="49" charset="-128"/>
              <a:ea typeface="HGｺﾞｼｯｸM" pitchFamily="49" charset="-128"/>
            </a:endParaRPr>
          </a:p>
          <a:p>
            <a:pPr fontAlgn="auto">
              <a:spcBef>
                <a:spcPts val="0"/>
              </a:spcBef>
              <a:spcAft>
                <a:spcPts val="0"/>
              </a:spcAft>
              <a:defRPr sz="1000"/>
            </a:pPr>
            <a:r>
              <a:rPr lang="ja-JP" altLang="en-US" sz="800" dirty="0">
                <a:latin typeface="HGｺﾞｼｯｸM" pitchFamily="49" charset="-128"/>
                <a:ea typeface="HGｺﾞｼｯｸM" pitchFamily="49" charset="-128"/>
              </a:rPr>
              <a:t>　　　　　　　　　　　　　　（</a:t>
            </a:r>
            <a:r>
              <a:rPr lang="en-US" altLang="ja-JP" sz="800" dirty="0">
                <a:latin typeface="HGｺﾞｼｯｸM" pitchFamily="49" charset="-128"/>
                <a:ea typeface="HGｺﾞｼｯｸM" pitchFamily="49" charset="-128"/>
              </a:rPr>
              <a:t>2017.4</a:t>
            </a:r>
            <a:r>
              <a:rPr lang="ja-JP" altLang="en-US" sz="800" dirty="0">
                <a:latin typeface="HGｺﾞｼｯｸM" pitchFamily="49" charset="-128"/>
                <a:ea typeface="HGｺﾞｼｯｸM" pitchFamily="49" charset="-128"/>
              </a:rPr>
              <a:t>から）</a:t>
            </a:r>
          </a:p>
        </p:txBody>
      </p:sp>
      <p:sp>
        <p:nvSpPr>
          <p:cNvPr id="2" name="スライド番号プレースホルダー 1"/>
          <p:cNvSpPr>
            <a:spLocks noGrp="1"/>
          </p:cNvSpPr>
          <p:nvPr>
            <p:ph type="sldNum" sz="quarter" idx="12"/>
          </p:nvPr>
        </p:nvSpPr>
        <p:spPr/>
        <p:txBody>
          <a:bodyPr/>
          <a:lstStyle/>
          <a:p>
            <a:fld id="{CCEC3038-1CF1-4B63-9920-55248DCFBA97}" type="slidenum">
              <a:rPr kumimoji="1" lang="ja-JP" altLang="en-US" smtClean="0"/>
              <a:pPr/>
              <a:t>100</a:t>
            </a:fld>
            <a:endParaRPr kumimoji="1" lang="ja-JP" altLang="en-US"/>
          </a:p>
        </p:txBody>
      </p:sp>
      <p:sp>
        <p:nvSpPr>
          <p:cNvPr id="53" name="テキスト ボックス 52"/>
          <p:cNvSpPr txBox="1"/>
          <p:nvPr/>
        </p:nvSpPr>
        <p:spPr>
          <a:xfrm>
            <a:off x="0" y="0"/>
            <a:ext cx="4777066" cy="261610"/>
          </a:xfrm>
          <a:prstGeom prst="rect">
            <a:avLst/>
          </a:prstGeom>
          <a:noFill/>
        </p:spPr>
        <p:txBody>
          <a:bodyPr wrap="square" rtlCol="0">
            <a:spAutoFit/>
          </a:bodyPr>
          <a:lstStyle/>
          <a:p>
            <a:r>
              <a:rPr lang="en-US" altLang="ja-JP" sz="1100" dirty="0"/>
              <a:t>Ⅱ</a:t>
            </a:r>
            <a:r>
              <a:rPr lang="ja-JP" altLang="en-US" sz="1100" dirty="0"/>
              <a:t>　公民連携</a:t>
            </a:r>
            <a:r>
              <a:rPr lang="en-US" altLang="ja-JP" sz="1100" dirty="0"/>
              <a:t>/</a:t>
            </a:r>
            <a:r>
              <a:rPr lang="ja-JP" altLang="en-US" sz="1100" dirty="0"/>
              <a:t>経営形態の見直し</a:t>
            </a:r>
            <a:r>
              <a:rPr lang="en-US" altLang="ja-JP" sz="1100" dirty="0"/>
              <a:t>【</a:t>
            </a:r>
            <a:r>
              <a:rPr lang="ja-JP" altLang="en-US" sz="1100" dirty="0"/>
              <a:t>民営化の取組</a:t>
            </a:r>
            <a:r>
              <a:rPr lang="en-US" altLang="ja-JP" sz="1100" dirty="0"/>
              <a:t>】</a:t>
            </a:r>
            <a:r>
              <a:rPr lang="ja-JP" altLang="en-US" sz="1100" dirty="0"/>
              <a:t>・ごみ（一般廃棄物）</a:t>
            </a:r>
            <a:endParaRPr kumimoji="1" lang="en-US" altLang="ja-JP" sz="1100" dirty="0"/>
          </a:p>
        </p:txBody>
      </p:sp>
      <p:sp>
        <p:nvSpPr>
          <p:cNvPr id="63" name="テキスト ボックス 62"/>
          <p:cNvSpPr txBox="1"/>
          <p:nvPr/>
        </p:nvSpPr>
        <p:spPr>
          <a:xfrm>
            <a:off x="6877997" y="150700"/>
            <a:ext cx="646331" cy="369332"/>
          </a:xfrm>
          <a:prstGeom prst="rect">
            <a:avLst/>
          </a:prstGeom>
          <a:solidFill>
            <a:schemeClr val="bg2">
              <a:lumMod val="50000"/>
            </a:schemeClr>
          </a:solidFill>
          <a:ln>
            <a:solidFill>
              <a:schemeClr val="bg2">
                <a:lumMod val="25000"/>
              </a:schemeClr>
            </a:solidFill>
          </a:ln>
        </p:spPr>
        <p:txBody>
          <a:bodyPr wrap="none" rtlCol="0">
            <a:spAutoFit/>
          </a:bodyPr>
          <a:lstStyle/>
          <a:p>
            <a:r>
              <a:rPr lang="ja-JP" altLang="en-US" b="1" dirty="0">
                <a:solidFill>
                  <a:schemeClr val="bg1"/>
                </a:solidFill>
                <a:latin typeface="Meiryo UI" panose="020B0604030504040204" pitchFamily="50" charset="-128"/>
                <a:ea typeface="Meiryo UI" panose="020B0604030504040204" pitchFamily="50" charset="-128"/>
              </a:rPr>
              <a:t>追加</a:t>
            </a:r>
            <a:endParaRPr kumimoji="1" lang="ja-JP" altLang="en-US" b="1" dirty="0">
              <a:solidFill>
                <a:schemeClr val="bg1"/>
              </a:solidFill>
              <a:latin typeface="Meiryo UI" panose="020B0604030504040204" pitchFamily="50" charset="-128"/>
              <a:ea typeface="Meiryo UI" panose="020B0604030504040204" pitchFamily="50" charset="-128"/>
            </a:endParaRPr>
          </a:p>
        </p:txBody>
      </p:sp>
      <p:sp>
        <p:nvSpPr>
          <p:cNvPr id="64" name="テキスト ボックス 63"/>
          <p:cNvSpPr txBox="1"/>
          <p:nvPr/>
        </p:nvSpPr>
        <p:spPr>
          <a:xfrm>
            <a:off x="8244408" y="1"/>
            <a:ext cx="899592" cy="307777"/>
          </a:xfrm>
          <a:prstGeom prst="rect">
            <a:avLst/>
          </a:prstGeom>
          <a:noFill/>
        </p:spPr>
        <p:txBody>
          <a:bodyPr wrap="square" rtlCol="0">
            <a:spAutoFit/>
          </a:bodyPr>
          <a:lstStyle/>
          <a:p>
            <a:r>
              <a:rPr kumimoji="1" lang="en-US" altLang="ja-JP" sz="1400" dirty="0"/>
              <a:t>C4</a:t>
            </a:r>
            <a:r>
              <a:rPr kumimoji="1" lang="en-US" altLang="ja-JP" sz="1400" dirty="0" smtClean="0"/>
              <a:t>.(</a:t>
            </a:r>
            <a:r>
              <a:rPr lang="en-US" altLang="ja-JP" sz="1400" dirty="0" smtClean="0"/>
              <a:t>84</a:t>
            </a:r>
            <a:r>
              <a:rPr kumimoji="1" lang="en-US" altLang="ja-JP" sz="1400" dirty="0" smtClean="0"/>
              <a:t>)</a:t>
            </a:r>
            <a:endParaRPr kumimoji="1" lang="ja-JP" altLang="en-US" sz="1400" dirty="0"/>
          </a:p>
        </p:txBody>
      </p:sp>
    </p:spTree>
    <p:extLst>
      <p:ext uri="{BB962C8B-B14F-4D97-AF65-F5344CB8AC3E}">
        <p14:creationId xmlns:p14="http://schemas.microsoft.com/office/powerpoint/2010/main" val="932021611"/>
      </p:ext>
    </p:extLst>
  </p:cSld>
  <p:clrMapOvr>
    <a:masterClrMapping/>
  </p:clrMapOvr>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 name="角丸四角形 34"/>
          <p:cNvSpPr/>
          <p:nvPr/>
        </p:nvSpPr>
        <p:spPr>
          <a:xfrm>
            <a:off x="112934" y="1583340"/>
            <a:ext cx="8725179" cy="5004000"/>
          </a:xfrm>
          <a:prstGeom prst="roundRect">
            <a:avLst>
              <a:gd name="adj" fmla="val 8826"/>
            </a:avLst>
          </a:prstGeom>
          <a:solidFill>
            <a:schemeClr val="accent6">
              <a:lumMod val="60000"/>
              <a:lumOff val="40000"/>
              <a:alpha val="5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8" name="角丸四角形 37"/>
          <p:cNvSpPr/>
          <p:nvPr/>
        </p:nvSpPr>
        <p:spPr>
          <a:xfrm>
            <a:off x="3493128" y="6578198"/>
            <a:ext cx="523439" cy="104010"/>
          </a:xfrm>
          <a:prstGeom prst="roundRect">
            <a:avLst>
              <a:gd name="adj" fmla="val 24312"/>
            </a:avLst>
          </a:prstGeom>
          <a:solidFill>
            <a:schemeClr val="accent6">
              <a:lumMod val="60000"/>
              <a:lumOff val="40000"/>
              <a:alpha val="5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aphicFrame>
        <p:nvGraphicFramePr>
          <p:cNvPr id="126" name="Chart 3"/>
          <p:cNvGraphicFramePr>
            <a:graphicFrameLocks noChangeAspect="1"/>
          </p:cNvGraphicFramePr>
          <p:nvPr>
            <p:extLst/>
          </p:nvPr>
        </p:nvGraphicFramePr>
        <p:xfrm>
          <a:off x="3261894" y="2048037"/>
          <a:ext cx="1825280" cy="4635313"/>
        </p:xfrm>
        <a:graphic>
          <a:graphicData uri="http://schemas.openxmlformats.org/drawingml/2006/chart">
            <c:chart xmlns:c="http://schemas.openxmlformats.org/drawingml/2006/chart" xmlns:r="http://schemas.openxmlformats.org/officeDocument/2006/relationships" r:id="rId3"/>
          </a:graphicData>
        </a:graphic>
      </p:graphicFrame>
      <p:sp>
        <p:nvSpPr>
          <p:cNvPr id="41" name="角丸四角形 40"/>
          <p:cNvSpPr/>
          <p:nvPr/>
        </p:nvSpPr>
        <p:spPr>
          <a:xfrm>
            <a:off x="710195" y="882889"/>
            <a:ext cx="2269123" cy="216000"/>
          </a:xfrm>
          <a:prstGeom prst="roundRect">
            <a:avLst>
              <a:gd name="adj" fmla="val 24312"/>
            </a:avLst>
          </a:prstGeom>
          <a:solidFill>
            <a:schemeClr val="accent6">
              <a:lumMod val="60000"/>
              <a:lumOff val="40000"/>
              <a:alpha val="5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0" name="角丸四角形 39"/>
          <p:cNvSpPr/>
          <p:nvPr/>
        </p:nvSpPr>
        <p:spPr>
          <a:xfrm>
            <a:off x="1043270" y="1257840"/>
            <a:ext cx="1069932" cy="346255"/>
          </a:xfrm>
          <a:prstGeom prst="roundRect">
            <a:avLst>
              <a:gd name="adj" fmla="val 24312"/>
            </a:avLst>
          </a:prstGeom>
          <a:solidFill>
            <a:schemeClr val="accent6">
              <a:lumMod val="60000"/>
              <a:lumOff val="40000"/>
              <a:alpha val="5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5" name="Rectangle 15"/>
          <p:cNvSpPr>
            <a:spLocks noChangeArrowheads="1"/>
          </p:cNvSpPr>
          <p:nvPr/>
        </p:nvSpPr>
        <p:spPr bwMode="auto">
          <a:xfrm>
            <a:off x="323528" y="677838"/>
            <a:ext cx="8640960" cy="589781"/>
          </a:xfrm>
          <a:prstGeom prst="rect">
            <a:avLst/>
          </a:prstGeom>
          <a:noFill/>
          <a:ln w="9525">
            <a:noFill/>
            <a:miter lim="800000"/>
            <a:headEnd/>
            <a:tailEnd/>
          </a:ln>
        </p:spPr>
        <p:txBody>
          <a:bodyPr anchor="ctr"/>
          <a:lstStyle/>
          <a:p>
            <a:r>
              <a:rPr lang="ja-JP" altLang="en-US" sz="1300" dirty="0">
                <a:latin typeface="+mn-ea"/>
                <a:cs typeface="Meiryo UI" pitchFamily="50" charset="-128"/>
              </a:rPr>
              <a:t>　大阪市では事業系ごみの占める割合が高いため、総人口１人１日あたりのごみ量は他都市と比べて多いが、家庭系ごみでは京都市に次いで２番目に少なく、平均を大きく下回っている。事業系ごみについても、１事業所１日あたりで比較すると、それほど突出したレベルにはない。</a:t>
            </a:r>
          </a:p>
        </p:txBody>
      </p:sp>
      <p:sp>
        <p:nvSpPr>
          <p:cNvPr id="62" name="正方形/長方形 61"/>
          <p:cNvSpPr/>
          <p:nvPr/>
        </p:nvSpPr>
        <p:spPr>
          <a:xfrm>
            <a:off x="251520" y="260648"/>
            <a:ext cx="5904656" cy="369332"/>
          </a:xfrm>
          <a:prstGeom prst="rect">
            <a:avLst/>
          </a:prstGeom>
        </p:spPr>
        <p:txBody>
          <a:bodyPr wrap="square">
            <a:spAutoFit/>
          </a:bodyPr>
          <a:lstStyle/>
          <a:p>
            <a:r>
              <a:rPr lang="ja-JP" altLang="en-US" b="1" dirty="0">
                <a:solidFill>
                  <a:srgbClr val="000000"/>
                </a:solidFill>
                <a:latin typeface="Calibri" pitchFamily="34" charset="0"/>
              </a:rPr>
              <a:t>ごみ量</a:t>
            </a:r>
          </a:p>
        </p:txBody>
      </p:sp>
      <p:cxnSp>
        <p:nvCxnSpPr>
          <p:cNvPr id="63" name="直線コネクタ 62"/>
          <p:cNvCxnSpPr/>
          <p:nvPr/>
        </p:nvCxnSpPr>
        <p:spPr>
          <a:xfrm>
            <a:off x="179512" y="620688"/>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65" name="Rectangle 5"/>
          <p:cNvSpPr>
            <a:spLocks noChangeArrowheads="1"/>
          </p:cNvSpPr>
          <p:nvPr/>
        </p:nvSpPr>
        <p:spPr bwMode="auto">
          <a:xfrm>
            <a:off x="212419" y="1541934"/>
            <a:ext cx="1440160" cy="360000"/>
          </a:xfrm>
          <a:prstGeom prst="rect">
            <a:avLst/>
          </a:prstGeom>
          <a:noFill/>
          <a:ln w="9525">
            <a:noFill/>
            <a:miter lim="800000"/>
            <a:headEnd/>
            <a:tailEnd/>
          </a:ln>
        </p:spPr>
        <p:txBody>
          <a:bodyPr wrap="none" anchor="ctr"/>
          <a:lstStyle/>
          <a:p>
            <a:pPr algn="ctr"/>
            <a:r>
              <a:rPr lang="ja-JP" altLang="en-US" sz="900" b="1" dirty="0">
                <a:latin typeface="Meiryo UI" pitchFamily="50" charset="-128"/>
                <a:ea typeface="Meiryo UI" pitchFamily="50" charset="-128"/>
                <a:cs typeface="Meiryo UI" pitchFamily="50" charset="-128"/>
              </a:rPr>
              <a:t>ごみ総量</a:t>
            </a:r>
            <a:endParaRPr lang="en-US" altLang="ja-JP" sz="900" b="1" dirty="0">
              <a:latin typeface="Meiryo UI" pitchFamily="50" charset="-128"/>
              <a:ea typeface="Meiryo UI" pitchFamily="50" charset="-128"/>
              <a:cs typeface="Meiryo UI" pitchFamily="50" charset="-128"/>
            </a:endParaRPr>
          </a:p>
          <a:p>
            <a:pPr algn="ctr"/>
            <a:r>
              <a:rPr lang="ja-JP" altLang="en-US" sz="800" dirty="0">
                <a:latin typeface="Meiryo UI" pitchFamily="50" charset="-128"/>
                <a:ea typeface="Meiryo UI" pitchFamily="50" charset="-128"/>
                <a:cs typeface="Meiryo UI" pitchFamily="50" charset="-128"/>
              </a:rPr>
              <a:t>（総人口１人１日あたり）</a:t>
            </a:r>
          </a:p>
        </p:txBody>
      </p:sp>
      <p:sp>
        <p:nvSpPr>
          <p:cNvPr id="66" name="AutoShape 19"/>
          <p:cNvSpPr>
            <a:spLocks noChangeArrowheads="1"/>
          </p:cNvSpPr>
          <p:nvPr/>
        </p:nvSpPr>
        <p:spPr bwMode="auto">
          <a:xfrm>
            <a:off x="5735533" y="1938471"/>
            <a:ext cx="792000" cy="201166"/>
          </a:xfrm>
          <a:prstGeom prst="homePlate">
            <a:avLst>
              <a:gd name="adj" fmla="val 50580"/>
            </a:avLst>
          </a:prstGeom>
          <a:solidFill>
            <a:schemeClr val="bg1"/>
          </a:solidFill>
          <a:ln w="9525">
            <a:solidFill>
              <a:schemeClr val="tx1"/>
            </a:solidFill>
            <a:miter lim="800000"/>
            <a:headEnd/>
            <a:tailEnd/>
          </a:ln>
        </p:spPr>
        <p:txBody>
          <a:bodyPr wrap="none" anchor="ctr"/>
          <a:lstStyle/>
          <a:p>
            <a:pPr algn="ctr"/>
            <a:r>
              <a:rPr lang="ja-JP" altLang="en-US" sz="800" dirty="0">
                <a:latin typeface="Meiryo UI" pitchFamily="50" charset="-128"/>
                <a:ea typeface="Meiryo UI" pitchFamily="50" charset="-128"/>
                <a:cs typeface="Meiryo UI" pitchFamily="50" charset="-128"/>
              </a:rPr>
              <a:t>平均　</a:t>
            </a:r>
            <a:r>
              <a:rPr lang="en-US" altLang="ja-JP" sz="800" dirty="0">
                <a:latin typeface="Meiryo UI" pitchFamily="50" charset="-128"/>
                <a:ea typeface="Meiryo UI" pitchFamily="50" charset="-128"/>
                <a:cs typeface="Meiryo UI" pitchFamily="50" charset="-128"/>
              </a:rPr>
              <a:t>7,078</a:t>
            </a:r>
          </a:p>
        </p:txBody>
      </p:sp>
      <p:sp>
        <p:nvSpPr>
          <p:cNvPr id="67" name="AutoShape 19"/>
          <p:cNvSpPr>
            <a:spLocks noChangeArrowheads="1"/>
          </p:cNvSpPr>
          <p:nvPr/>
        </p:nvSpPr>
        <p:spPr bwMode="auto">
          <a:xfrm>
            <a:off x="7570320" y="1938471"/>
            <a:ext cx="612000" cy="201166"/>
          </a:xfrm>
          <a:prstGeom prst="homePlate">
            <a:avLst>
              <a:gd name="adj" fmla="val 50580"/>
            </a:avLst>
          </a:prstGeom>
          <a:solidFill>
            <a:schemeClr val="bg1"/>
          </a:solidFill>
          <a:ln w="9525">
            <a:solidFill>
              <a:schemeClr val="tx1"/>
            </a:solidFill>
            <a:miter lim="800000"/>
            <a:headEnd/>
            <a:tailEnd/>
          </a:ln>
        </p:spPr>
        <p:txBody>
          <a:bodyPr wrap="none" anchor="ctr"/>
          <a:lstStyle/>
          <a:p>
            <a:pPr algn="ctr"/>
            <a:r>
              <a:rPr lang="ja-JP" altLang="en-US" sz="800" dirty="0">
                <a:latin typeface="Meiryo UI" pitchFamily="50" charset="-128"/>
                <a:ea typeface="Meiryo UI" pitchFamily="50" charset="-128"/>
                <a:cs typeface="Meiryo UI" pitchFamily="50" charset="-128"/>
              </a:rPr>
              <a:t>平均　</a:t>
            </a:r>
            <a:r>
              <a:rPr lang="en-US" altLang="ja-JP" sz="800" dirty="0">
                <a:latin typeface="Meiryo UI" pitchFamily="50" charset="-128"/>
                <a:ea typeface="Meiryo UI" pitchFamily="50" charset="-128"/>
                <a:cs typeface="Meiryo UI" pitchFamily="50" charset="-128"/>
              </a:rPr>
              <a:t>326</a:t>
            </a:r>
            <a:r>
              <a:rPr lang="ja-JP" altLang="en-US" sz="800" dirty="0">
                <a:latin typeface="Meiryo UI" pitchFamily="50" charset="-128"/>
                <a:ea typeface="Meiryo UI" pitchFamily="50" charset="-128"/>
                <a:cs typeface="Meiryo UI" pitchFamily="50" charset="-128"/>
              </a:rPr>
              <a:t>　</a:t>
            </a:r>
            <a:endParaRPr lang="en-US" altLang="ja-JP" sz="800" dirty="0">
              <a:latin typeface="Meiryo UI" pitchFamily="50" charset="-128"/>
              <a:ea typeface="Meiryo UI" pitchFamily="50" charset="-128"/>
              <a:cs typeface="Meiryo UI" pitchFamily="50" charset="-128"/>
            </a:endParaRPr>
          </a:p>
        </p:txBody>
      </p:sp>
      <p:sp>
        <p:nvSpPr>
          <p:cNvPr id="68" name="二等辺三角形 67"/>
          <p:cNvSpPr/>
          <p:nvPr/>
        </p:nvSpPr>
        <p:spPr>
          <a:xfrm rot="5400000">
            <a:off x="3707169" y="4101223"/>
            <a:ext cx="2760010" cy="216024"/>
          </a:xfrm>
          <a:prstGeom prst="triangle">
            <a:avLst/>
          </a:prstGeom>
          <a:solidFill>
            <a:schemeClr val="bg1"/>
          </a:solidFill>
          <a:ln w="19050">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latin typeface="Meiryo UI" pitchFamily="50" charset="-128"/>
              <a:ea typeface="Meiryo UI" pitchFamily="50" charset="-128"/>
              <a:cs typeface="Meiryo UI" pitchFamily="50" charset="-128"/>
            </a:endParaRPr>
          </a:p>
        </p:txBody>
      </p:sp>
      <p:sp>
        <p:nvSpPr>
          <p:cNvPr id="69" name="Rectangle 10"/>
          <p:cNvSpPr>
            <a:spLocks noChangeArrowheads="1"/>
          </p:cNvSpPr>
          <p:nvPr/>
        </p:nvSpPr>
        <p:spPr bwMode="auto">
          <a:xfrm>
            <a:off x="7452320" y="6597352"/>
            <a:ext cx="1440159" cy="288032"/>
          </a:xfrm>
          <a:prstGeom prst="rect">
            <a:avLst/>
          </a:prstGeom>
          <a:noFill/>
          <a:ln w="9525">
            <a:noFill/>
            <a:miter lim="800000"/>
            <a:headEnd/>
            <a:tailEnd/>
          </a:ln>
        </p:spPr>
        <p:txBody>
          <a:bodyPr wrap="none" anchor="ctr"/>
          <a:lstStyle/>
          <a:p>
            <a:pPr algn="ctr"/>
            <a:r>
              <a:rPr lang="en-US" altLang="ja-JP" sz="700" dirty="0">
                <a:latin typeface="+mn-ea"/>
                <a:cs typeface="Meiryo UI" pitchFamily="50" charset="-128"/>
              </a:rPr>
              <a:t>〔</a:t>
            </a:r>
            <a:r>
              <a:rPr lang="ja-JP" altLang="en-US" sz="700" dirty="0">
                <a:latin typeface="+mn-ea"/>
                <a:cs typeface="Meiryo UI" pitchFamily="50" charset="-128"/>
              </a:rPr>
              <a:t>単位：ｇ／人（事業所）・日</a:t>
            </a:r>
            <a:r>
              <a:rPr lang="en-US" altLang="ja-JP" sz="700" dirty="0">
                <a:latin typeface="+mn-ea"/>
                <a:cs typeface="Meiryo UI" pitchFamily="50" charset="-128"/>
              </a:rPr>
              <a:t>〕</a:t>
            </a:r>
          </a:p>
        </p:txBody>
      </p:sp>
      <p:sp>
        <p:nvSpPr>
          <p:cNvPr id="71" name="Rectangle 5"/>
          <p:cNvSpPr>
            <a:spLocks noChangeArrowheads="1"/>
          </p:cNvSpPr>
          <p:nvPr/>
        </p:nvSpPr>
        <p:spPr bwMode="auto">
          <a:xfrm>
            <a:off x="1812454" y="1541934"/>
            <a:ext cx="1440160" cy="360000"/>
          </a:xfrm>
          <a:prstGeom prst="rect">
            <a:avLst/>
          </a:prstGeom>
          <a:noFill/>
          <a:ln w="9525">
            <a:noFill/>
            <a:miter lim="800000"/>
            <a:headEnd/>
            <a:tailEnd/>
          </a:ln>
        </p:spPr>
        <p:txBody>
          <a:bodyPr wrap="none" anchor="ctr"/>
          <a:lstStyle/>
          <a:p>
            <a:pPr algn="ctr"/>
            <a:r>
              <a:rPr lang="ja-JP" altLang="en-US" sz="900" b="1" dirty="0">
                <a:latin typeface="Meiryo UI" pitchFamily="50" charset="-128"/>
                <a:ea typeface="Meiryo UI" pitchFamily="50" charset="-128"/>
                <a:cs typeface="Meiryo UI" pitchFamily="50" charset="-128"/>
              </a:rPr>
              <a:t>家庭系ごみ</a:t>
            </a:r>
            <a:endParaRPr lang="en-US" altLang="ja-JP" sz="900" b="1" dirty="0">
              <a:latin typeface="Meiryo UI" pitchFamily="50" charset="-128"/>
              <a:ea typeface="Meiryo UI" pitchFamily="50" charset="-128"/>
              <a:cs typeface="Meiryo UI" pitchFamily="50" charset="-128"/>
            </a:endParaRPr>
          </a:p>
          <a:p>
            <a:pPr algn="ctr"/>
            <a:r>
              <a:rPr lang="ja-JP" altLang="en-US" sz="800" dirty="0">
                <a:latin typeface="Meiryo UI" pitchFamily="50" charset="-128"/>
                <a:ea typeface="Meiryo UI" pitchFamily="50" charset="-128"/>
                <a:cs typeface="Meiryo UI" pitchFamily="50" charset="-128"/>
              </a:rPr>
              <a:t>（総人口１人１日あたり）</a:t>
            </a:r>
          </a:p>
        </p:txBody>
      </p:sp>
      <p:sp>
        <p:nvSpPr>
          <p:cNvPr id="72" name="Rectangle 5"/>
          <p:cNvSpPr>
            <a:spLocks noChangeArrowheads="1"/>
          </p:cNvSpPr>
          <p:nvPr/>
        </p:nvSpPr>
        <p:spPr bwMode="auto">
          <a:xfrm>
            <a:off x="5436096" y="1550343"/>
            <a:ext cx="1440160" cy="360000"/>
          </a:xfrm>
          <a:prstGeom prst="rect">
            <a:avLst/>
          </a:prstGeom>
          <a:noFill/>
          <a:ln w="9525">
            <a:noFill/>
            <a:miter lim="800000"/>
            <a:headEnd/>
            <a:tailEnd/>
          </a:ln>
        </p:spPr>
        <p:txBody>
          <a:bodyPr wrap="none" anchor="ctr"/>
          <a:lstStyle/>
          <a:p>
            <a:pPr algn="ctr"/>
            <a:r>
              <a:rPr lang="ja-JP" altLang="en-US" sz="900" b="1" dirty="0">
                <a:latin typeface="Meiryo UI" pitchFamily="50" charset="-128"/>
                <a:ea typeface="Meiryo UI" pitchFamily="50" charset="-128"/>
                <a:cs typeface="Meiryo UI" pitchFamily="50" charset="-128"/>
              </a:rPr>
              <a:t>事業系ごみ</a:t>
            </a:r>
            <a:endParaRPr lang="en-US" altLang="ja-JP" sz="900" b="1" dirty="0">
              <a:latin typeface="Meiryo UI" pitchFamily="50" charset="-128"/>
              <a:ea typeface="Meiryo UI" pitchFamily="50" charset="-128"/>
              <a:cs typeface="Meiryo UI" pitchFamily="50" charset="-128"/>
            </a:endParaRPr>
          </a:p>
          <a:p>
            <a:pPr algn="ctr"/>
            <a:r>
              <a:rPr lang="ja-JP" altLang="en-US" sz="800" dirty="0">
                <a:latin typeface="Meiryo UI" pitchFamily="50" charset="-128"/>
                <a:ea typeface="Meiryo UI" pitchFamily="50" charset="-128"/>
                <a:cs typeface="Meiryo UI" pitchFamily="50" charset="-128"/>
              </a:rPr>
              <a:t>（１事業所１日あたり）</a:t>
            </a:r>
          </a:p>
        </p:txBody>
      </p:sp>
      <p:sp>
        <p:nvSpPr>
          <p:cNvPr id="73" name="Rectangle 5"/>
          <p:cNvSpPr>
            <a:spLocks noChangeArrowheads="1"/>
          </p:cNvSpPr>
          <p:nvPr/>
        </p:nvSpPr>
        <p:spPr bwMode="auto">
          <a:xfrm>
            <a:off x="3453780" y="1541934"/>
            <a:ext cx="1440160" cy="360000"/>
          </a:xfrm>
          <a:prstGeom prst="rect">
            <a:avLst/>
          </a:prstGeom>
          <a:noFill/>
          <a:ln w="9525">
            <a:noFill/>
            <a:miter lim="800000"/>
            <a:headEnd/>
            <a:tailEnd/>
          </a:ln>
        </p:spPr>
        <p:txBody>
          <a:bodyPr wrap="none" anchor="ctr"/>
          <a:lstStyle/>
          <a:p>
            <a:pPr algn="ctr"/>
            <a:r>
              <a:rPr lang="ja-JP" altLang="en-US" sz="900" b="1" dirty="0">
                <a:latin typeface="Meiryo UI" pitchFamily="50" charset="-128"/>
                <a:ea typeface="Meiryo UI" pitchFamily="50" charset="-128"/>
                <a:cs typeface="Meiryo UI" pitchFamily="50" charset="-128"/>
              </a:rPr>
              <a:t>事業系ごみ</a:t>
            </a:r>
            <a:endParaRPr lang="en-US" altLang="ja-JP" sz="900" b="1" dirty="0">
              <a:latin typeface="Meiryo UI" pitchFamily="50" charset="-128"/>
              <a:ea typeface="Meiryo UI" pitchFamily="50" charset="-128"/>
              <a:cs typeface="Meiryo UI" pitchFamily="50" charset="-128"/>
            </a:endParaRPr>
          </a:p>
          <a:p>
            <a:pPr algn="ctr"/>
            <a:r>
              <a:rPr lang="ja-JP" altLang="en-US" sz="800" dirty="0">
                <a:latin typeface="Meiryo UI" pitchFamily="50" charset="-128"/>
                <a:ea typeface="Meiryo UI" pitchFamily="50" charset="-128"/>
                <a:cs typeface="Meiryo UI" pitchFamily="50" charset="-128"/>
              </a:rPr>
              <a:t>（総人口１人１日あたり）</a:t>
            </a:r>
          </a:p>
        </p:txBody>
      </p:sp>
      <p:sp>
        <p:nvSpPr>
          <p:cNvPr id="74" name="Rectangle 5"/>
          <p:cNvSpPr>
            <a:spLocks noChangeArrowheads="1"/>
          </p:cNvSpPr>
          <p:nvPr/>
        </p:nvSpPr>
        <p:spPr bwMode="auto">
          <a:xfrm>
            <a:off x="7301830" y="1515008"/>
            <a:ext cx="1440160" cy="360000"/>
          </a:xfrm>
          <a:prstGeom prst="rect">
            <a:avLst/>
          </a:prstGeom>
          <a:noFill/>
          <a:ln w="9525">
            <a:noFill/>
            <a:miter lim="800000"/>
            <a:headEnd/>
            <a:tailEnd/>
          </a:ln>
        </p:spPr>
        <p:txBody>
          <a:bodyPr wrap="none" anchor="ctr"/>
          <a:lstStyle/>
          <a:p>
            <a:pPr algn="ctr"/>
            <a:r>
              <a:rPr lang="ja-JP" altLang="en-US" sz="900" b="1" dirty="0">
                <a:latin typeface="Meiryo UI" pitchFamily="50" charset="-128"/>
                <a:ea typeface="Meiryo UI" pitchFamily="50" charset="-128"/>
                <a:cs typeface="Meiryo UI" pitchFamily="50" charset="-128"/>
              </a:rPr>
              <a:t>事業系ごみ</a:t>
            </a:r>
            <a:endParaRPr lang="en-US" altLang="ja-JP" sz="900" b="1" dirty="0">
              <a:latin typeface="Meiryo UI" pitchFamily="50" charset="-128"/>
              <a:ea typeface="Meiryo UI" pitchFamily="50" charset="-128"/>
              <a:cs typeface="Meiryo UI" pitchFamily="50" charset="-128"/>
            </a:endParaRPr>
          </a:p>
          <a:p>
            <a:pPr algn="ctr"/>
            <a:r>
              <a:rPr lang="ja-JP" altLang="en-US" sz="800" dirty="0">
                <a:latin typeface="Meiryo UI" pitchFamily="50" charset="-128"/>
                <a:ea typeface="Meiryo UI" pitchFamily="50" charset="-128"/>
                <a:cs typeface="Meiryo UI" pitchFamily="50" charset="-128"/>
              </a:rPr>
              <a:t>（昼間人口１人１日あたり）</a:t>
            </a:r>
          </a:p>
        </p:txBody>
      </p:sp>
      <p:sp>
        <p:nvSpPr>
          <p:cNvPr id="79" name="AutoShape 19"/>
          <p:cNvSpPr>
            <a:spLocks noChangeArrowheads="1"/>
          </p:cNvSpPr>
          <p:nvPr/>
        </p:nvSpPr>
        <p:spPr bwMode="auto">
          <a:xfrm>
            <a:off x="585115" y="1938521"/>
            <a:ext cx="756000" cy="201166"/>
          </a:xfrm>
          <a:prstGeom prst="homePlate">
            <a:avLst>
              <a:gd name="adj" fmla="val 50580"/>
            </a:avLst>
          </a:prstGeom>
          <a:solidFill>
            <a:schemeClr val="bg1"/>
          </a:solidFill>
          <a:ln w="9525">
            <a:solidFill>
              <a:schemeClr val="tx1"/>
            </a:solidFill>
            <a:miter lim="800000"/>
            <a:headEnd/>
            <a:tailEnd/>
          </a:ln>
        </p:spPr>
        <p:txBody>
          <a:bodyPr wrap="none" anchor="ctr"/>
          <a:lstStyle/>
          <a:p>
            <a:pPr algn="ctr"/>
            <a:r>
              <a:rPr lang="ja-JP" altLang="en-US" sz="800" dirty="0">
                <a:latin typeface="Meiryo UI" pitchFamily="50" charset="-128"/>
                <a:ea typeface="Meiryo UI" pitchFamily="50" charset="-128"/>
                <a:cs typeface="Meiryo UI" pitchFamily="50" charset="-128"/>
              </a:rPr>
              <a:t>平均　</a:t>
            </a:r>
            <a:r>
              <a:rPr lang="en-US" altLang="ja-JP" sz="800" dirty="0">
                <a:latin typeface="Meiryo UI" pitchFamily="50" charset="-128"/>
                <a:ea typeface="Meiryo UI" pitchFamily="50" charset="-128"/>
                <a:cs typeface="Meiryo UI" pitchFamily="50" charset="-128"/>
              </a:rPr>
              <a:t>934</a:t>
            </a:r>
          </a:p>
        </p:txBody>
      </p:sp>
      <p:sp>
        <p:nvSpPr>
          <p:cNvPr id="81" name="AutoShape 19"/>
          <p:cNvSpPr>
            <a:spLocks noChangeArrowheads="1"/>
          </p:cNvSpPr>
          <p:nvPr/>
        </p:nvSpPr>
        <p:spPr bwMode="auto">
          <a:xfrm>
            <a:off x="2129701" y="1938079"/>
            <a:ext cx="900000" cy="201166"/>
          </a:xfrm>
          <a:prstGeom prst="homePlate">
            <a:avLst>
              <a:gd name="adj" fmla="val 50580"/>
            </a:avLst>
          </a:prstGeom>
          <a:solidFill>
            <a:schemeClr val="bg1"/>
          </a:solidFill>
          <a:ln w="9525">
            <a:solidFill>
              <a:schemeClr val="tx1"/>
            </a:solidFill>
            <a:miter lim="800000"/>
            <a:headEnd/>
            <a:tailEnd/>
          </a:ln>
        </p:spPr>
        <p:txBody>
          <a:bodyPr wrap="none" anchor="ctr"/>
          <a:lstStyle/>
          <a:p>
            <a:pPr algn="ctr"/>
            <a:r>
              <a:rPr lang="ja-JP" altLang="en-US" sz="800" dirty="0">
                <a:latin typeface="Meiryo UI" pitchFamily="50" charset="-128"/>
                <a:ea typeface="Meiryo UI" pitchFamily="50" charset="-128"/>
                <a:cs typeface="Meiryo UI" pitchFamily="50" charset="-128"/>
              </a:rPr>
              <a:t>平均　</a:t>
            </a:r>
            <a:r>
              <a:rPr lang="en-US" altLang="ja-JP" sz="800" dirty="0">
                <a:latin typeface="Meiryo UI" pitchFamily="50" charset="-128"/>
                <a:ea typeface="Meiryo UI" pitchFamily="50" charset="-128"/>
                <a:cs typeface="Meiryo UI" pitchFamily="50" charset="-128"/>
              </a:rPr>
              <a:t>597</a:t>
            </a:r>
          </a:p>
        </p:txBody>
      </p:sp>
      <p:sp>
        <p:nvSpPr>
          <p:cNvPr id="83" name="AutoShape 19"/>
          <p:cNvSpPr>
            <a:spLocks noChangeArrowheads="1"/>
          </p:cNvSpPr>
          <p:nvPr/>
        </p:nvSpPr>
        <p:spPr bwMode="auto">
          <a:xfrm>
            <a:off x="3736008" y="1921795"/>
            <a:ext cx="684000" cy="201166"/>
          </a:xfrm>
          <a:prstGeom prst="homePlate">
            <a:avLst>
              <a:gd name="adj" fmla="val 50580"/>
            </a:avLst>
          </a:prstGeom>
          <a:solidFill>
            <a:schemeClr val="bg1"/>
          </a:solidFill>
          <a:ln w="9525">
            <a:solidFill>
              <a:schemeClr val="tx1"/>
            </a:solidFill>
            <a:miter lim="800000"/>
            <a:headEnd/>
            <a:tailEnd/>
          </a:ln>
        </p:spPr>
        <p:txBody>
          <a:bodyPr wrap="none" anchor="ctr"/>
          <a:lstStyle/>
          <a:p>
            <a:pPr algn="ctr"/>
            <a:r>
              <a:rPr lang="ja-JP" altLang="en-US" sz="800" dirty="0">
                <a:latin typeface="Meiryo UI" pitchFamily="50" charset="-128"/>
                <a:ea typeface="Meiryo UI" pitchFamily="50" charset="-128"/>
                <a:cs typeface="Meiryo UI" pitchFamily="50" charset="-128"/>
              </a:rPr>
              <a:t>平均　</a:t>
            </a:r>
            <a:r>
              <a:rPr lang="en-US" altLang="ja-JP" sz="800" dirty="0">
                <a:latin typeface="Meiryo UI" pitchFamily="50" charset="-128"/>
                <a:ea typeface="Meiryo UI" pitchFamily="50" charset="-128"/>
                <a:cs typeface="Meiryo UI" pitchFamily="50" charset="-128"/>
              </a:rPr>
              <a:t>338</a:t>
            </a:r>
          </a:p>
        </p:txBody>
      </p:sp>
      <p:cxnSp>
        <p:nvCxnSpPr>
          <p:cNvPr id="85" name="直線コネクタ 84"/>
          <p:cNvCxnSpPr/>
          <p:nvPr/>
        </p:nvCxnSpPr>
        <p:spPr>
          <a:xfrm>
            <a:off x="6523429" y="1964409"/>
            <a:ext cx="0" cy="4608000"/>
          </a:xfrm>
          <a:prstGeom prst="line">
            <a:avLst/>
          </a:prstGeom>
          <a:ln w="19050">
            <a:solidFill>
              <a:schemeClr val="tx1"/>
            </a:solidFill>
            <a:prstDash val="sysDot"/>
          </a:ln>
        </p:spPr>
        <p:style>
          <a:lnRef idx="1">
            <a:schemeClr val="accent1"/>
          </a:lnRef>
          <a:fillRef idx="0">
            <a:schemeClr val="accent1"/>
          </a:fillRef>
          <a:effectRef idx="0">
            <a:schemeClr val="accent1"/>
          </a:effectRef>
          <a:fontRef idx="minor">
            <a:schemeClr val="tx1"/>
          </a:fontRef>
        </p:style>
      </p:cxnSp>
      <p:cxnSp>
        <p:nvCxnSpPr>
          <p:cNvPr id="86" name="直線コネクタ 85"/>
          <p:cNvCxnSpPr/>
          <p:nvPr/>
        </p:nvCxnSpPr>
        <p:spPr>
          <a:xfrm>
            <a:off x="8233575" y="1935834"/>
            <a:ext cx="0" cy="4608000"/>
          </a:xfrm>
          <a:prstGeom prst="line">
            <a:avLst/>
          </a:prstGeom>
          <a:ln w="19050">
            <a:solidFill>
              <a:schemeClr val="tx1"/>
            </a:solidFill>
            <a:prstDash val="sysDot"/>
          </a:ln>
        </p:spPr>
        <p:style>
          <a:lnRef idx="1">
            <a:schemeClr val="accent1"/>
          </a:lnRef>
          <a:fillRef idx="0">
            <a:schemeClr val="accent1"/>
          </a:fillRef>
          <a:effectRef idx="0">
            <a:schemeClr val="accent1"/>
          </a:effectRef>
          <a:fontRef idx="minor">
            <a:schemeClr val="tx1"/>
          </a:fontRef>
        </p:style>
      </p:cxnSp>
      <p:sp>
        <p:nvSpPr>
          <p:cNvPr id="87" name="正方形/長方形 86"/>
          <p:cNvSpPr/>
          <p:nvPr/>
        </p:nvSpPr>
        <p:spPr>
          <a:xfrm>
            <a:off x="179512" y="1268760"/>
            <a:ext cx="2592288" cy="307777"/>
          </a:xfrm>
          <a:prstGeom prst="rect">
            <a:avLst/>
          </a:prstGeom>
        </p:spPr>
        <p:txBody>
          <a:bodyPr wrap="square">
            <a:spAutoFit/>
          </a:bodyPr>
          <a:lstStyle/>
          <a:p>
            <a:r>
              <a:rPr lang="ja-JP" altLang="en-US" sz="1400" b="1" dirty="0">
                <a:latin typeface="Calibri" pitchFamily="34" charset="0"/>
              </a:rPr>
              <a:t>■ ごみ量　（</a:t>
            </a:r>
            <a:r>
              <a:rPr lang="en-US" altLang="ja-JP" sz="1400" b="1" dirty="0">
                <a:latin typeface="Calibri" pitchFamily="34" charset="0"/>
              </a:rPr>
              <a:t>2016</a:t>
            </a:r>
            <a:r>
              <a:rPr lang="ja-JP" altLang="en-US" sz="1400" b="1" dirty="0">
                <a:latin typeface="Calibri" pitchFamily="34" charset="0"/>
              </a:rPr>
              <a:t>年度）</a:t>
            </a:r>
          </a:p>
        </p:txBody>
      </p:sp>
      <p:sp>
        <p:nvSpPr>
          <p:cNvPr id="31" name="Rectangle 67"/>
          <p:cNvSpPr>
            <a:spLocks noChangeArrowheads="1"/>
          </p:cNvSpPr>
          <p:nvPr/>
        </p:nvSpPr>
        <p:spPr bwMode="auto">
          <a:xfrm>
            <a:off x="0" y="6572646"/>
            <a:ext cx="9213850" cy="322263"/>
          </a:xfrm>
          <a:prstGeom prst="rect">
            <a:avLst/>
          </a:prstGeom>
          <a:noFill/>
          <a:ln w="9525">
            <a:noFill/>
            <a:miter lim="800000"/>
            <a:headEnd/>
            <a:tailEnd/>
          </a:ln>
        </p:spPr>
        <p:txBody>
          <a:bodyPr wrap="none" anchor="ctr"/>
          <a:lstStyle/>
          <a:p>
            <a:r>
              <a:rPr lang="en-US" altLang="ja-JP" sz="700" dirty="0">
                <a:latin typeface="Meiryo UI" pitchFamily="50" charset="-128"/>
                <a:ea typeface="Meiryo UI" pitchFamily="50" charset="-128"/>
                <a:cs typeface="Meiryo UI" pitchFamily="50" charset="-128"/>
              </a:rPr>
              <a:t>※</a:t>
            </a:r>
            <a:r>
              <a:rPr lang="ja-JP" altLang="en-US" sz="700" dirty="0">
                <a:latin typeface="Meiryo UI" pitchFamily="50" charset="-128"/>
                <a:ea typeface="Meiryo UI" pitchFamily="50" charset="-128"/>
                <a:cs typeface="Meiryo UI" pitchFamily="50" charset="-128"/>
              </a:rPr>
              <a:t>資料　「人口」「ごみ量」 ⇒ 環境省廃棄物処理技術情報　「一般廃棄物処理実態調査結果（</a:t>
            </a:r>
            <a:r>
              <a:rPr lang="en-US" altLang="ja-JP" sz="700" dirty="0">
                <a:latin typeface="Meiryo UI" pitchFamily="50" charset="-128"/>
                <a:ea typeface="Meiryo UI" pitchFamily="50" charset="-128"/>
                <a:cs typeface="Meiryo UI" pitchFamily="50" charset="-128"/>
              </a:rPr>
              <a:t>2016</a:t>
            </a:r>
            <a:r>
              <a:rPr lang="ja-JP" altLang="en-US" sz="700" dirty="0">
                <a:latin typeface="Meiryo UI" pitchFamily="50" charset="-128"/>
                <a:ea typeface="Meiryo UI" pitchFamily="50" charset="-128"/>
                <a:cs typeface="Meiryo UI" pitchFamily="50" charset="-128"/>
              </a:rPr>
              <a:t>年度）」</a:t>
            </a:r>
          </a:p>
          <a:p>
            <a:r>
              <a:rPr lang="ja-JP" altLang="en-US" sz="700" dirty="0">
                <a:latin typeface="Meiryo UI" pitchFamily="50" charset="-128"/>
                <a:ea typeface="Meiryo UI" pitchFamily="50" charset="-128"/>
                <a:cs typeface="Meiryo UI" pitchFamily="50" charset="-128"/>
              </a:rPr>
              <a:t>　　 　　　「事業所数」 ⇒ 総務省統計局　「</a:t>
            </a:r>
            <a:r>
              <a:rPr lang="en-US" altLang="ja-JP" sz="700" dirty="0">
                <a:latin typeface="Meiryo UI" pitchFamily="50" charset="-128"/>
                <a:ea typeface="Meiryo UI" pitchFamily="50" charset="-128"/>
                <a:cs typeface="Meiryo UI" pitchFamily="50" charset="-128"/>
              </a:rPr>
              <a:t>2014</a:t>
            </a:r>
            <a:r>
              <a:rPr lang="ja-JP" altLang="en-US" sz="700" dirty="0">
                <a:latin typeface="Meiryo UI" pitchFamily="50" charset="-128"/>
                <a:ea typeface="Meiryo UI" pitchFamily="50" charset="-128"/>
                <a:cs typeface="Meiryo UI" pitchFamily="50" charset="-128"/>
              </a:rPr>
              <a:t>年経済センサス</a:t>
            </a:r>
            <a:r>
              <a:rPr lang="en-US" altLang="ja-JP" sz="700" dirty="0">
                <a:latin typeface="Meiryo UI" pitchFamily="50" charset="-128"/>
                <a:ea typeface="Meiryo UI" pitchFamily="50" charset="-128"/>
                <a:cs typeface="Meiryo UI" pitchFamily="50" charset="-128"/>
              </a:rPr>
              <a:t>-</a:t>
            </a:r>
            <a:r>
              <a:rPr lang="ja-JP" altLang="en-US" sz="700" dirty="0">
                <a:latin typeface="Meiryo UI" pitchFamily="50" charset="-128"/>
                <a:ea typeface="Meiryo UI" pitchFamily="50" charset="-128"/>
                <a:cs typeface="Meiryo UI" pitchFamily="50" charset="-128"/>
              </a:rPr>
              <a:t>基礎調査」　　「昼間人口」 ⇒ 総務省統計局　「</a:t>
            </a:r>
            <a:r>
              <a:rPr lang="en-US" altLang="ja-JP" sz="700" dirty="0">
                <a:latin typeface="Meiryo UI" pitchFamily="50" charset="-128"/>
                <a:ea typeface="Meiryo UI" pitchFamily="50" charset="-128"/>
                <a:cs typeface="Meiryo UI" pitchFamily="50" charset="-128"/>
              </a:rPr>
              <a:t>2015</a:t>
            </a:r>
            <a:r>
              <a:rPr lang="ja-JP" altLang="en-US" sz="700" dirty="0">
                <a:latin typeface="Meiryo UI" pitchFamily="50" charset="-128"/>
                <a:ea typeface="Meiryo UI" pitchFamily="50" charset="-128"/>
                <a:cs typeface="Meiryo UI" pitchFamily="50" charset="-128"/>
              </a:rPr>
              <a:t>年国勢調査」</a:t>
            </a:r>
            <a:endParaRPr lang="en-US" altLang="ja-JP" sz="700" dirty="0">
              <a:latin typeface="Meiryo UI" pitchFamily="50" charset="-128"/>
              <a:ea typeface="Meiryo UI" pitchFamily="50" charset="-128"/>
              <a:cs typeface="Meiryo UI" pitchFamily="50" charset="-128"/>
            </a:endParaRPr>
          </a:p>
          <a:p>
            <a:r>
              <a:rPr lang="ja-JP" altLang="en-US" sz="700" dirty="0">
                <a:latin typeface="Meiryo UI" pitchFamily="50" charset="-128"/>
                <a:ea typeface="Meiryo UI" pitchFamily="50" charset="-128"/>
                <a:cs typeface="Meiryo UI" pitchFamily="50" charset="-128"/>
              </a:rPr>
              <a:t>　　　　　</a:t>
            </a:r>
          </a:p>
        </p:txBody>
      </p:sp>
      <p:sp>
        <p:nvSpPr>
          <p:cNvPr id="33" name="スライド番号プレースホルダ 32"/>
          <p:cNvSpPr>
            <a:spLocks noGrp="1"/>
          </p:cNvSpPr>
          <p:nvPr>
            <p:ph type="sldNum" sz="quarter" idx="12"/>
          </p:nvPr>
        </p:nvSpPr>
        <p:spPr/>
        <p:txBody>
          <a:bodyPr/>
          <a:lstStyle/>
          <a:p>
            <a:fld id="{CCEC3038-1CF1-4B63-9920-55248DCFBA97}" type="slidenum">
              <a:rPr kumimoji="1" lang="ja-JP" altLang="en-US" smtClean="0"/>
              <a:pPr/>
              <a:t>101</a:t>
            </a:fld>
            <a:endParaRPr kumimoji="1" lang="ja-JP" altLang="en-US" dirty="0"/>
          </a:p>
        </p:txBody>
      </p:sp>
      <p:cxnSp>
        <p:nvCxnSpPr>
          <p:cNvPr id="80" name="直線コネクタ 79"/>
          <p:cNvCxnSpPr/>
          <p:nvPr/>
        </p:nvCxnSpPr>
        <p:spPr>
          <a:xfrm>
            <a:off x="1392218" y="1947551"/>
            <a:ext cx="0" cy="4608000"/>
          </a:xfrm>
          <a:prstGeom prst="line">
            <a:avLst/>
          </a:prstGeom>
          <a:ln w="19050">
            <a:solidFill>
              <a:schemeClr val="tx1"/>
            </a:solidFill>
            <a:prstDash val="sysDot"/>
          </a:ln>
        </p:spPr>
        <p:style>
          <a:lnRef idx="1">
            <a:schemeClr val="accent1"/>
          </a:lnRef>
          <a:fillRef idx="0">
            <a:schemeClr val="accent1"/>
          </a:fillRef>
          <a:effectRef idx="0">
            <a:schemeClr val="accent1"/>
          </a:effectRef>
          <a:fontRef idx="minor">
            <a:schemeClr val="tx1"/>
          </a:fontRef>
        </p:style>
      </p:cxnSp>
      <p:cxnSp>
        <p:nvCxnSpPr>
          <p:cNvPr id="82" name="直線コネクタ 81"/>
          <p:cNvCxnSpPr/>
          <p:nvPr/>
        </p:nvCxnSpPr>
        <p:spPr>
          <a:xfrm>
            <a:off x="3061412" y="1964409"/>
            <a:ext cx="0" cy="4608000"/>
          </a:xfrm>
          <a:prstGeom prst="line">
            <a:avLst/>
          </a:prstGeom>
          <a:ln w="19050">
            <a:solidFill>
              <a:schemeClr val="tx1"/>
            </a:solidFill>
            <a:prstDash val="sysDot"/>
          </a:ln>
        </p:spPr>
        <p:style>
          <a:lnRef idx="1">
            <a:schemeClr val="accent1"/>
          </a:lnRef>
          <a:fillRef idx="0">
            <a:schemeClr val="accent1"/>
          </a:fillRef>
          <a:effectRef idx="0">
            <a:schemeClr val="accent1"/>
          </a:effectRef>
          <a:fontRef idx="minor">
            <a:schemeClr val="tx1"/>
          </a:fontRef>
        </p:style>
      </p:cxnSp>
      <p:cxnSp>
        <p:nvCxnSpPr>
          <p:cNvPr id="84" name="直線コネクタ 83"/>
          <p:cNvCxnSpPr/>
          <p:nvPr/>
        </p:nvCxnSpPr>
        <p:spPr>
          <a:xfrm>
            <a:off x="4427984" y="1935834"/>
            <a:ext cx="0" cy="4608000"/>
          </a:xfrm>
          <a:prstGeom prst="line">
            <a:avLst/>
          </a:prstGeom>
          <a:ln w="19050">
            <a:solidFill>
              <a:schemeClr val="tx1"/>
            </a:solidFill>
            <a:prstDash val="sysDot"/>
          </a:ln>
        </p:spPr>
        <p:style>
          <a:lnRef idx="1">
            <a:schemeClr val="accent1"/>
          </a:lnRef>
          <a:fillRef idx="0">
            <a:schemeClr val="accent1"/>
          </a:fillRef>
          <a:effectRef idx="0">
            <a:schemeClr val="accent1"/>
          </a:effectRef>
          <a:fontRef idx="minor">
            <a:schemeClr val="tx1"/>
          </a:fontRef>
        </p:style>
      </p:cxnSp>
      <p:sp>
        <p:nvSpPr>
          <p:cNvPr id="36" name="正方形/長方形 35"/>
          <p:cNvSpPr/>
          <p:nvPr/>
        </p:nvSpPr>
        <p:spPr>
          <a:xfrm>
            <a:off x="7873871" y="311572"/>
            <a:ext cx="1107996" cy="348813"/>
          </a:xfrm>
          <a:prstGeom prst="rect">
            <a:avLst/>
          </a:prstGeom>
          <a:noFill/>
        </p:spPr>
        <p:txBody>
          <a:bodyPr wrap="none">
            <a:spAutoFit/>
          </a:bodyPr>
          <a:lstStyle/>
          <a:p>
            <a:pPr algn="ctr">
              <a:lnSpc>
                <a:spcPts val="2000"/>
              </a:lnSpc>
            </a:pPr>
            <a:r>
              <a:rPr lang="ja-JP" altLang="en-US" dirty="0"/>
              <a:t>＜参考＞</a:t>
            </a:r>
          </a:p>
        </p:txBody>
      </p:sp>
      <p:sp>
        <p:nvSpPr>
          <p:cNvPr id="37" name="テキスト ボックス 36"/>
          <p:cNvSpPr txBox="1"/>
          <p:nvPr/>
        </p:nvSpPr>
        <p:spPr>
          <a:xfrm>
            <a:off x="0" y="0"/>
            <a:ext cx="4777066" cy="261610"/>
          </a:xfrm>
          <a:prstGeom prst="rect">
            <a:avLst/>
          </a:prstGeom>
          <a:noFill/>
        </p:spPr>
        <p:txBody>
          <a:bodyPr wrap="square" rtlCol="0">
            <a:spAutoFit/>
          </a:bodyPr>
          <a:lstStyle/>
          <a:p>
            <a:r>
              <a:rPr lang="en-US" altLang="ja-JP" sz="1100" dirty="0"/>
              <a:t>Ⅱ</a:t>
            </a:r>
            <a:r>
              <a:rPr lang="ja-JP" altLang="en-US" sz="1100" dirty="0"/>
              <a:t>　公民連携</a:t>
            </a:r>
            <a:r>
              <a:rPr lang="en-US" altLang="ja-JP" sz="1100" dirty="0"/>
              <a:t>/</a:t>
            </a:r>
            <a:r>
              <a:rPr lang="ja-JP" altLang="en-US" sz="1100" dirty="0"/>
              <a:t>経営形態の見直し</a:t>
            </a:r>
            <a:r>
              <a:rPr lang="en-US" altLang="ja-JP" sz="1100" dirty="0"/>
              <a:t>【</a:t>
            </a:r>
            <a:r>
              <a:rPr lang="ja-JP" altLang="en-US" sz="1100" dirty="0"/>
              <a:t>民営化の取組</a:t>
            </a:r>
            <a:r>
              <a:rPr lang="en-US" altLang="ja-JP" sz="1100" dirty="0"/>
              <a:t>】</a:t>
            </a:r>
            <a:r>
              <a:rPr lang="ja-JP" altLang="en-US" sz="1100" dirty="0"/>
              <a:t>・ごみ（一般廃棄物）</a:t>
            </a:r>
            <a:endParaRPr kumimoji="1" lang="en-US" altLang="ja-JP" sz="1100" dirty="0"/>
          </a:p>
        </p:txBody>
      </p:sp>
      <p:graphicFrame>
        <p:nvGraphicFramePr>
          <p:cNvPr id="123" name="Chart 3"/>
          <p:cNvGraphicFramePr>
            <a:graphicFrameLocks noChangeAspect="1"/>
          </p:cNvGraphicFramePr>
          <p:nvPr>
            <p:extLst/>
          </p:nvPr>
        </p:nvGraphicFramePr>
        <p:xfrm>
          <a:off x="119831" y="2073696"/>
          <a:ext cx="1768849" cy="4608511"/>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125" name="Chart 3"/>
          <p:cNvGraphicFramePr>
            <a:graphicFrameLocks noChangeAspect="1"/>
          </p:cNvGraphicFramePr>
          <p:nvPr>
            <p:extLst/>
          </p:nvPr>
        </p:nvGraphicFramePr>
        <p:xfrm>
          <a:off x="1667042" y="2073696"/>
          <a:ext cx="1794143" cy="4635313"/>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128" name="Chart 3"/>
          <p:cNvGraphicFramePr>
            <a:graphicFrameLocks noChangeAspect="1"/>
          </p:cNvGraphicFramePr>
          <p:nvPr>
            <p:extLst/>
          </p:nvPr>
        </p:nvGraphicFramePr>
        <p:xfrm>
          <a:off x="7105289" y="2067361"/>
          <a:ext cx="1765486" cy="4635313"/>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129" name="Chart 3"/>
          <p:cNvGraphicFramePr>
            <a:graphicFrameLocks noChangeAspect="1"/>
          </p:cNvGraphicFramePr>
          <p:nvPr>
            <p:extLst/>
          </p:nvPr>
        </p:nvGraphicFramePr>
        <p:xfrm>
          <a:off x="5254234" y="2067361"/>
          <a:ext cx="1945902" cy="4635313"/>
        </p:xfrm>
        <a:graphic>
          <a:graphicData uri="http://schemas.openxmlformats.org/drawingml/2006/chart">
            <c:chart xmlns:c="http://schemas.openxmlformats.org/drawingml/2006/chart" xmlns:r="http://schemas.openxmlformats.org/officeDocument/2006/relationships" r:id="rId7"/>
          </a:graphicData>
        </a:graphic>
      </p:graphicFrame>
      <p:sp>
        <p:nvSpPr>
          <p:cNvPr id="42" name="テキスト ボックス 41"/>
          <p:cNvSpPr txBox="1"/>
          <p:nvPr/>
        </p:nvSpPr>
        <p:spPr>
          <a:xfrm>
            <a:off x="8244408" y="1"/>
            <a:ext cx="899592" cy="307777"/>
          </a:xfrm>
          <a:prstGeom prst="rect">
            <a:avLst/>
          </a:prstGeom>
          <a:noFill/>
        </p:spPr>
        <p:txBody>
          <a:bodyPr wrap="square" rtlCol="0">
            <a:spAutoFit/>
          </a:bodyPr>
          <a:lstStyle/>
          <a:p>
            <a:r>
              <a:rPr kumimoji="1" lang="en-US" altLang="ja-JP" sz="1400" dirty="0"/>
              <a:t>C4</a:t>
            </a:r>
            <a:r>
              <a:rPr kumimoji="1" lang="en-US" altLang="ja-JP" sz="1400" dirty="0" smtClean="0"/>
              <a:t>.(</a:t>
            </a:r>
            <a:r>
              <a:rPr lang="en-US" altLang="ja-JP" sz="1400" dirty="0" smtClean="0"/>
              <a:t>84</a:t>
            </a:r>
            <a:r>
              <a:rPr kumimoji="1" lang="en-US" altLang="ja-JP" sz="1400" dirty="0" smtClean="0"/>
              <a:t>)</a:t>
            </a:r>
            <a:endParaRPr kumimoji="1" lang="ja-JP" altLang="en-US" sz="1400" dirty="0"/>
          </a:p>
        </p:txBody>
      </p:sp>
    </p:spTree>
    <p:extLst>
      <p:ext uri="{BB962C8B-B14F-4D97-AF65-F5344CB8AC3E}">
        <p14:creationId xmlns:p14="http://schemas.microsoft.com/office/powerpoint/2010/main" val="3172073943"/>
      </p:ext>
    </p:extLst>
  </p:cSld>
  <p:clrMapOvr>
    <a:masterClrMapping/>
  </p:clrMapOvr>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タイトル 1"/>
          <p:cNvSpPr txBox="1">
            <a:spLocks/>
          </p:cNvSpPr>
          <p:nvPr/>
        </p:nvSpPr>
        <p:spPr>
          <a:xfrm>
            <a:off x="676522" y="548680"/>
            <a:ext cx="7772400" cy="5688632"/>
          </a:xfrm>
          <a:prstGeom prst="rect">
            <a:avLst/>
          </a:prstGeom>
        </p:spPr>
        <p:txBody>
          <a:bodyPr vert="horz" lIns="91440" tIns="45720" rIns="91440" bIns="45720" rtlCol="0" anchor="ctr">
            <a:normAutofit/>
          </a:bodyPr>
          <a:lstStyle/>
          <a:p>
            <a:pPr>
              <a:spcBef>
                <a:spcPct val="0"/>
              </a:spcBef>
              <a:defRPr/>
            </a:pPr>
            <a:r>
              <a:rPr lang="en-US" altLang="ja-JP" sz="4000" b="1" dirty="0">
                <a:latin typeface="+mn-ea"/>
                <a:cs typeface="+mj-cs"/>
              </a:rPr>
              <a:t>Ⅱ</a:t>
            </a:r>
            <a:r>
              <a:rPr lang="ja-JP" altLang="en-US" sz="4000" b="1" dirty="0">
                <a:latin typeface="+mn-ea"/>
                <a:cs typeface="+mj-cs"/>
              </a:rPr>
              <a:t>　公民連携</a:t>
            </a:r>
            <a:r>
              <a:rPr lang="en-US" altLang="ja-JP" sz="4000" b="1" dirty="0">
                <a:latin typeface="+mn-ea"/>
                <a:cs typeface="+mj-cs"/>
              </a:rPr>
              <a:t>/</a:t>
            </a:r>
            <a:r>
              <a:rPr lang="ja-JP" altLang="en-US" sz="4000" b="1" dirty="0">
                <a:latin typeface="+mn-ea"/>
                <a:cs typeface="+mj-cs"/>
              </a:rPr>
              <a:t>経営形態の見直し</a:t>
            </a:r>
          </a:p>
          <a:p>
            <a:pPr>
              <a:spcBef>
                <a:spcPct val="0"/>
              </a:spcBef>
              <a:defRPr/>
            </a:pPr>
            <a:r>
              <a:rPr kumimoji="1" lang="en-US" altLang="ja-JP" sz="4000" b="1" i="0" u="none" strike="noStrike" kern="1200" cap="none" spc="0" normalizeH="0" baseline="0" noProof="0" dirty="0">
                <a:ln>
                  <a:noFill/>
                </a:ln>
                <a:solidFill>
                  <a:schemeClr val="tx1"/>
                </a:solidFill>
                <a:effectLst/>
                <a:uLnTx/>
                <a:uFillTx/>
                <a:latin typeface="+mn-ea"/>
                <a:cs typeface="+mj-cs"/>
              </a:rPr>
              <a:t/>
            </a:r>
            <a:br>
              <a:rPr kumimoji="1" lang="en-US" altLang="ja-JP" sz="4000" b="1" i="0" u="none" strike="noStrike" kern="1200" cap="none" spc="0" normalizeH="0" baseline="0" noProof="0" dirty="0">
                <a:ln>
                  <a:noFill/>
                </a:ln>
                <a:solidFill>
                  <a:schemeClr val="tx1"/>
                </a:solidFill>
                <a:effectLst/>
                <a:uLnTx/>
                <a:uFillTx/>
                <a:latin typeface="+mn-ea"/>
                <a:cs typeface="+mj-cs"/>
              </a:rPr>
            </a:br>
            <a:r>
              <a:rPr kumimoji="1" lang="en-US" altLang="ja-JP" sz="4000" b="1" i="0" u="none" strike="noStrike" kern="1200" cap="none" spc="0" normalizeH="0" baseline="0" noProof="0" dirty="0">
                <a:ln>
                  <a:noFill/>
                </a:ln>
                <a:solidFill>
                  <a:schemeClr val="tx1"/>
                </a:solidFill>
                <a:effectLst/>
                <a:uLnTx/>
                <a:uFillTx/>
                <a:latin typeface="+mn-ea"/>
                <a:cs typeface="+mj-cs"/>
              </a:rPr>
              <a:t>【</a:t>
            </a:r>
            <a:r>
              <a:rPr lang="zh-CN" altLang="en-US" sz="4000" b="1" dirty="0">
                <a:latin typeface="ＭＳ Ｐゴシック" pitchFamily="50" charset="-128"/>
                <a:ea typeface="ＭＳ Ｐゴシック" pitchFamily="50" charset="-128"/>
                <a:cs typeface="+mj-cs"/>
              </a:rPr>
              <a:t>独立行政法人化</a:t>
            </a:r>
            <a:r>
              <a:rPr kumimoji="1" lang="en-US" altLang="ja-JP" sz="4000" b="1" i="0" u="none" strike="noStrike" kern="1200" cap="none" spc="0" normalizeH="0" baseline="0" noProof="0" dirty="0">
                <a:ln>
                  <a:noFill/>
                </a:ln>
                <a:solidFill>
                  <a:schemeClr val="tx1"/>
                </a:solidFill>
                <a:effectLst/>
                <a:uLnTx/>
                <a:uFillTx/>
                <a:latin typeface="+mn-ea"/>
                <a:cs typeface="+mj-cs"/>
              </a:rPr>
              <a:t>】</a:t>
            </a:r>
            <a:endParaRPr lang="en-US" altLang="ja-JP" sz="4000" b="1" dirty="0">
              <a:latin typeface="+mn-ea"/>
              <a:cs typeface="+mj-cs"/>
            </a:endParaRPr>
          </a:p>
          <a:p>
            <a:pPr>
              <a:spcBef>
                <a:spcPct val="0"/>
              </a:spcBef>
              <a:defRPr/>
            </a:pPr>
            <a:r>
              <a:rPr lang="ja-JP" altLang="en-US" sz="4000" b="1" dirty="0">
                <a:latin typeface="+mn-ea"/>
                <a:cs typeface="+mj-cs"/>
              </a:rPr>
              <a:t>　　（７）病院</a:t>
            </a:r>
            <a:endParaRPr lang="ja-JP" altLang="en-US" sz="4000" b="1" strike="sngStrike" dirty="0">
              <a:solidFill>
                <a:srgbClr val="FF0000"/>
              </a:solidFill>
              <a:latin typeface="+mn-ea"/>
              <a:cs typeface="+mj-cs"/>
            </a:endParaRPr>
          </a:p>
          <a:p>
            <a:pPr>
              <a:spcBef>
                <a:spcPct val="0"/>
              </a:spcBef>
              <a:defRPr/>
            </a:pPr>
            <a:r>
              <a:rPr lang="ja-JP" altLang="en-US" sz="4000" b="1" dirty="0">
                <a:latin typeface="+mn-ea"/>
                <a:cs typeface="+mj-cs"/>
              </a:rPr>
              <a:t>　　（８）博物館</a:t>
            </a:r>
            <a:endParaRPr lang="en-US" altLang="ja-JP" sz="4000" b="1" dirty="0">
              <a:latin typeface="+mn-ea"/>
              <a:cs typeface="+mj-cs"/>
            </a:endParaRPr>
          </a:p>
        </p:txBody>
      </p:sp>
      <p:sp>
        <p:nvSpPr>
          <p:cNvPr id="4" name="スライド番号プレースホルダ 3"/>
          <p:cNvSpPr>
            <a:spLocks noGrp="1"/>
          </p:cNvSpPr>
          <p:nvPr>
            <p:ph type="sldNum" sz="quarter" idx="12"/>
          </p:nvPr>
        </p:nvSpPr>
        <p:spPr/>
        <p:txBody>
          <a:bodyPr/>
          <a:lstStyle/>
          <a:p>
            <a:fld id="{CCEC3038-1CF1-4B63-9920-55248DCFBA97}" type="slidenum">
              <a:rPr kumimoji="1" lang="ja-JP" altLang="en-US" smtClean="0"/>
              <a:pPr/>
              <a:t>102</a:t>
            </a:fld>
            <a:endParaRPr kumimoji="1" lang="ja-JP" altLang="en-US"/>
          </a:p>
        </p:txBody>
      </p:sp>
    </p:spTree>
    <p:extLst>
      <p:ext uri="{BB962C8B-B14F-4D97-AF65-F5344CB8AC3E}">
        <p14:creationId xmlns:p14="http://schemas.microsoft.com/office/powerpoint/2010/main" val="701950682"/>
      </p:ext>
    </p:extLst>
  </p:cSld>
  <p:clrMapOvr>
    <a:masterClrMapping/>
  </p:clrMapOvr>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角丸四角形 7"/>
          <p:cNvSpPr/>
          <p:nvPr/>
        </p:nvSpPr>
        <p:spPr>
          <a:xfrm>
            <a:off x="6703774" y="2060849"/>
            <a:ext cx="2116698" cy="1080120"/>
          </a:xfrm>
          <a:prstGeom prst="roundRect">
            <a:avLst>
              <a:gd name="adj" fmla="val 5685"/>
            </a:avLst>
          </a:prstGeom>
          <a:solidFill>
            <a:schemeClr val="accent6">
              <a:lumMod val="60000"/>
              <a:lumOff val="40000"/>
              <a:alpha val="5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 name="テキスト ボックス 3"/>
          <p:cNvSpPr txBox="1"/>
          <p:nvPr/>
        </p:nvSpPr>
        <p:spPr>
          <a:xfrm>
            <a:off x="7668344" y="1"/>
            <a:ext cx="1475656" cy="307777"/>
          </a:xfrm>
          <a:prstGeom prst="rect">
            <a:avLst/>
          </a:prstGeom>
          <a:noFill/>
        </p:spPr>
        <p:txBody>
          <a:bodyPr wrap="square" rtlCol="0">
            <a:spAutoFit/>
          </a:bodyPr>
          <a:lstStyle/>
          <a:p>
            <a:r>
              <a:rPr kumimoji="1" lang="en-US" altLang="ja-JP" sz="1400" dirty="0"/>
              <a:t>A10</a:t>
            </a:r>
            <a:endParaRPr kumimoji="1" lang="ja-JP" altLang="en-US" sz="1400" dirty="0"/>
          </a:p>
        </p:txBody>
      </p:sp>
      <p:sp>
        <p:nvSpPr>
          <p:cNvPr id="5" name="テキスト ボックス 4"/>
          <p:cNvSpPr txBox="1"/>
          <p:nvPr/>
        </p:nvSpPr>
        <p:spPr>
          <a:xfrm>
            <a:off x="0" y="0"/>
            <a:ext cx="7380312" cy="461665"/>
          </a:xfrm>
          <a:prstGeom prst="rect">
            <a:avLst/>
          </a:prstGeom>
          <a:solidFill>
            <a:srgbClr val="0070C0"/>
          </a:solidFill>
        </p:spPr>
        <p:txBody>
          <a:bodyPr wrap="square" rtlCol="0">
            <a:spAutoFit/>
          </a:bodyPr>
          <a:lstStyle/>
          <a:p>
            <a:r>
              <a:rPr lang="en-US" altLang="ja-JP" sz="2400" b="1" u="sng" dirty="0">
                <a:solidFill>
                  <a:schemeClr val="bg1"/>
                </a:solidFill>
                <a:latin typeface="+mn-ea"/>
              </a:rPr>
              <a:t>Ⅱ【</a:t>
            </a:r>
            <a:r>
              <a:rPr lang="ja-JP" altLang="en-US" sz="2400" b="1" u="sng" dirty="0">
                <a:solidFill>
                  <a:schemeClr val="bg1"/>
                </a:solidFill>
                <a:latin typeface="+mn-ea"/>
              </a:rPr>
              <a:t>独立行政法人化</a:t>
            </a:r>
            <a:r>
              <a:rPr lang="en-US" altLang="ja-JP" sz="2400" b="1" u="sng" dirty="0">
                <a:solidFill>
                  <a:schemeClr val="bg1"/>
                </a:solidFill>
                <a:latin typeface="+mn-ea"/>
              </a:rPr>
              <a:t>】(7)</a:t>
            </a:r>
            <a:r>
              <a:rPr lang="ja-JP" altLang="en-US" sz="2400" b="1" u="sng" dirty="0">
                <a:solidFill>
                  <a:schemeClr val="bg1"/>
                </a:solidFill>
                <a:latin typeface="+mn-ea"/>
              </a:rPr>
              <a:t>　病院</a:t>
            </a:r>
            <a:endParaRPr lang="en-US" altLang="ja-JP" sz="2000" b="1" u="sng" dirty="0">
              <a:solidFill>
                <a:schemeClr val="bg1"/>
              </a:solidFill>
              <a:latin typeface="+mn-ea"/>
            </a:endParaRPr>
          </a:p>
        </p:txBody>
      </p:sp>
      <p:graphicFrame>
        <p:nvGraphicFramePr>
          <p:cNvPr id="7" name="表 6"/>
          <p:cNvGraphicFramePr>
            <a:graphicFrameLocks noGrp="1"/>
          </p:cNvGraphicFramePr>
          <p:nvPr>
            <p:extLst/>
          </p:nvPr>
        </p:nvGraphicFramePr>
        <p:xfrm>
          <a:off x="323528" y="692696"/>
          <a:ext cx="8496944" cy="3297360"/>
        </p:xfrm>
        <a:graphic>
          <a:graphicData uri="http://schemas.openxmlformats.org/drawingml/2006/table">
            <a:tbl>
              <a:tblPr firstRow="1">
                <a:tableStyleId>{5C22544A-7EE6-4342-B048-85BDC9FD1C3A}</a:tableStyleId>
              </a:tblPr>
              <a:tblGrid>
                <a:gridCol w="2124236">
                  <a:extLst>
                    <a:ext uri="{9D8B030D-6E8A-4147-A177-3AD203B41FA5}">
                      <a16:colId xmlns:a16="http://schemas.microsoft.com/office/drawing/2014/main" xmlns="" val="20000"/>
                    </a:ext>
                  </a:extLst>
                </a:gridCol>
                <a:gridCol w="2124236">
                  <a:extLst>
                    <a:ext uri="{9D8B030D-6E8A-4147-A177-3AD203B41FA5}">
                      <a16:colId xmlns:a16="http://schemas.microsoft.com/office/drawing/2014/main" xmlns="" val="20001"/>
                    </a:ext>
                  </a:extLst>
                </a:gridCol>
                <a:gridCol w="2124236">
                  <a:extLst>
                    <a:ext uri="{9D8B030D-6E8A-4147-A177-3AD203B41FA5}">
                      <a16:colId xmlns:a16="http://schemas.microsoft.com/office/drawing/2014/main" xmlns="" val="20002"/>
                    </a:ext>
                  </a:extLst>
                </a:gridCol>
                <a:gridCol w="2124236">
                  <a:extLst>
                    <a:ext uri="{9D8B030D-6E8A-4147-A177-3AD203B41FA5}">
                      <a16:colId xmlns:a16="http://schemas.microsoft.com/office/drawing/2014/main" xmlns="" val="20003"/>
                    </a:ext>
                  </a:extLst>
                </a:gridCol>
              </a:tblGrid>
              <a:tr h="383413">
                <a:tc>
                  <a:txBody>
                    <a:bodyPr/>
                    <a:lstStyle/>
                    <a:p>
                      <a:pPr algn="ctr">
                        <a:lnSpc>
                          <a:spcPts val="1800"/>
                        </a:lnSpc>
                      </a:pPr>
                      <a:r>
                        <a:rPr kumimoji="1" lang="ja-JP" altLang="en-US" sz="1400" dirty="0">
                          <a:solidFill>
                            <a:schemeClr val="tx1"/>
                          </a:solidFill>
                        </a:rPr>
                        <a:t>＜</a:t>
                      </a:r>
                      <a:r>
                        <a:rPr kumimoji="1" lang="en-US" altLang="ja-JP" sz="1400" dirty="0">
                          <a:solidFill>
                            <a:schemeClr val="tx1"/>
                          </a:solidFill>
                        </a:rPr>
                        <a:t>Why</a:t>
                      </a:r>
                      <a:r>
                        <a:rPr kumimoji="1" lang="ja-JP" altLang="en-US" sz="1400" dirty="0">
                          <a:solidFill>
                            <a:schemeClr val="tx1"/>
                          </a:solidFill>
                        </a:rPr>
                        <a:t>＞</a:t>
                      </a:r>
                    </a:p>
                  </a:txBody>
                  <a:tcPr marL="36000" marR="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ts val="1800"/>
                        </a:lnSpc>
                      </a:pPr>
                      <a:r>
                        <a:rPr kumimoji="1" lang="ja-JP" altLang="en-US" sz="1400" dirty="0">
                          <a:solidFill>
                            <a:schemeClr val="tx1"/>
                          </a:solidFill>
                        </a:rPr>
                        <a:t>＜</a:t>
                      </a:r>
                      <a:r>
                        <a:rPr kumimoji="1" lang="en-US" altLang="ja-JP" sz="1400" dirty="0">
                          <a:solidFill>
                            <a:schemeClr val="tx1"/>
                          </a:solidFill>
                        </a:rPr>
                        <a:t>Vision</a:t>
                      </a:r>
                      <a:r>
                        <a:rPr kumimoji="1" lang="ja-JP" altLang="en-US" sz="1400" dirty="0">
                          <a:solidFill>
                            <a:schemeClr val="tx1"/>
                          </a:solidFill>
                        </a:rPr>
                        <a:t>＞</a:t>
                      </a:r>
                    </a:p>
                  </a:txBody>
                  <a:tcPr marL="36000" marR="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ts val="1800"/>
                        </a:lnSpc>
                      </a:pPr>
                      <a:r>
                        <a:rPr kumimoji="1" lang="ja-JP" altLang="en-US" sz="1400" dirty="0">
                          <a:solidFill>
                            <a:schemeClr val="tx1"/>
                          </a:solidFill>
                        </a:rPr>
                        <a:t>＜</a:t>
                      </a:r>
                      <a:r>
                        <a:rPr kumimoji="1" lang="en-US" altLang="ja-JP" sz="1400" dirty="0">
                          <a:solidFill>
                            <a:schemeClr val="tx1"/>
                          </a:solidFill>
                        </a:rPr>
                        <a:t>What</a:t>
                      </a:r>
                      <a:r>
                        <a:rPr kumimoji="1" lang="ja-JP" altLang="en-US" sz="1400" dirty="0">
                          <a:solidFill>
                            <a:schemeClr val="tx1"/>
                          </a:solidFill>
                        </a:rPr>
                        <a:t>＞</a:t>
                      </a:r>
                    </a:p>
                  </a:txBody>
                  <a:tcPr marL="36000" marR="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ts val="1800"/>
                        </a:lnSpc>
                      </a:pPr>
                      <a:r>
                        <a:rPr kumimoji="1" lang="ja-JP" altLang="en-US" sz="1400" dirty="0">
                          <a:solidFill>
                            <a:schemeClr val="tx1"/>
                          </a:solidFill>
                        </a:rPr>
                        <a:t>＜</a:t>
                      </a:r>
                      <a:r>
                        <a:rPr kumimoji="1" lang="en-US" altLang="ja-JP" sz="1400" dirty="0">
                          <a:solidFill>
                            <a:schemeClr val="tx1"/>
                          </a:solidFill>
                        </a:rPr>
                        <a:t>Outcome</a:t>
                      </a:r>
                      <a:r>
                        <a:rPr kumimoji="1" lang="ja-JP" altLang="en-US" sz="1400" dirty="0">
                          <a:solidFill>
                            <a:schemeClr val="tx1"/>
                          </a:solidFill>
                        </a:rPr>
                        <a:t>＞</a:t>
                      </a:r>
                    </a:p>
                  </a:txBody>
                  <a:tcPr marL="36000" marR="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xmlns="" val="10000"/>
                  </a:ext>
                </a:extLst>
              </a:tr>
              <a:tr h="2913947">
                <a:tc>
                  <a:txBody>
                    <a:bodyPr/>
                    <a:lstStyle/>
                    <a:p>
                      <a:pPr>
                        <a:lnSpc>
                          <a:spcPts val="1800"/>
                        </a:lnSpc>
                      </a:pPr>
                      <a:r>
                        <a:rPr lang="ja-JP" altLang="en-US" sz="1200" dirty="0">
                          <a:latin typeface="Calibri" pitchFamily="34" charset="0"/>
                        </a:rPr>
                        <a:t>・公営企業の制約（経営資源の調達における法律上の限界、行政の非効率性）</a:t>
                      </a:r>
                    </a:p>
                    <a:p>
                      <a:pPr>
                        <a:lnSpc>
                          <a:spcPts val="1800"/>
                        </a:lnSpc>
                      </a:pPr>
                      <a:r>
                        <a:rPr lang="ja-JP" altLang="en-US" sz="1200" dirty="0">
                          <a:latin typeface="Calibri" pitchFamily="34" charset="0"/>
                        </a:rPr>
                        <a:t>・資金不足</a:t>
                      </a:r>
                    </a:p>
                    <a:p>
                      <a:pPr>
                        <a:lnSpc>
                          <a:spcPts val="1800"/>
                        </a:lnSpc>
                      </a:pPr>
                      <a:endParaRPr lang="ja-JP" altLang="en-US" sz="1200" dirty="0">
                        <a:latin typeface="Calibri" pitchFamily="34" charset="0"/>
                      </a:endParaRPr>
                    </a:p>
                    <a:p>
                      <a:pPr>
                        <a:lnSpc>
                          <a:spcPts val="1800"/>
                        </a:lnSpc>
                      </a:pPr>
                      <a:endParaRPr lang="ja-JP" altLang="en-US" sz="1200" dirty="0">
                        <a:latin typeface="Calibri" pitchFamily="34" charset="0"/>
                      </a:endParaRPr>
                    </a:p>
                  </a:txBody>
                  <a:tcPr marL="36000" marR="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r>
                        <a:rPr kumimoji="1" lang="ja-JP" altLang="en-US" sz="1200" dirty="0"/>
                        <a:t>・</a:t>
                      </a:r>
                      <a:r>
                        <a:rPr lang="ja-JP" altLang="en-US" sz="1200" dirty="0"/>
                        <a:t>公立病院としての役割を果たすため、</a:t>
                      </a:r>
                      <a:r>
                        <a:rPr lang="ja-JP" altLang="en-US" sz="1200" dirty="0">
                          <a:latin typeface="+mn-ea"/>
                        </a:rPr>
                        <a:t>市立病院は、</a:t>
                      </a:r>
                      <a:r>
                        <a:rPr lang="ja-JP" altLang="en-US" sz="1200" dirty="0"/>
                        <a:t>より自律的・効率的・効果的な経営形態への移行が必要。</a:t>
                      </a:r>
                      <a:endParaRPr lang="en-US" altLang="ja-JP" sz="1200" dirty="0"/>
                    </a:p>
                    <a:p>
                      <a:endParaRPr lang="en-US" altLang="ja-JP" sz="1200" b="0" dirty="0">
                        <a:solidFill>
                          <a:schemeClr val="tx1"/>
                        </a:solidFill>
                        <a:latin typeface="+mn-ea"/>
                      </a:endParaRPr>
                    </a:p>
                    <a:p>
                      <a:pPr marL="88900" indent="-88900"/>
                      <a:r>
                        <a:rPr kumimoji="1" lang="ja-JP" altLang="en-US" sz="1200" dirty="0">
                          <a:solidFill>
                            <a:schemeClr val="tx1"/>
                          </a:solidFill>
                        </a:rPr>
                        <a:t>・意思決定の迅速化を図り、地域医療のニーズや医療環境の変化に対応した高度専門医療の提供</a:t>
                      </a:r>
                      <a:endParaRPr kumimoji="1" lang="en-US" altLang="ja-JP" sz="1200" dirty="0">
                        <a:solidFill>
                          <a:schemeClr val="tx1"/>
                        </a:solidFill>
                      </a:endParaRPr>
                    </a:p>
                    <a:p>
                      <a:pPr marL="88900" indent="-88900"/>
                      <a:r>
                        <a:rPr kumimoji="1" lang="ja-JP" altLang="en-US" sz="1200" dirty="0">
                          <a:solidFill>
                            <a:schemeClr val="tx1"/>
                          </a:solidFill>
                        </a:rPr>
                        <a:t>・業務運営の改善・効率化</a:t>
                      </a:r>
                      <a:endParaRPr kumimoji="1" lang="en-US" altLang="ja-JP" sz="1200" dirty="0">
                        <a:solidFill>
                          <a:schemeClr val="tx1"/>
                        </a:solidFill>
                      </a:endParaRPr>
                    </a:p>
                    <a:p>
                      <a:pPr marL="88900" marR="0" indent="-88900" algn="l" defTabSz="914400" rtl="0" eaLnBrk="1" fontAlgn="auto" latinLnBrk="0" hangingPunct="1">
                        <a:lnSpc>
                          <a:spcPct val="100000"/>
                        </a:lnSpc>
                        <a:spcBef>
                          <a:spcPts val="0"/>
                        </a:spcBef>
                        <a:spcAft>
                          <a:spcPts val="0"/>
                        </a:spcAft>
                        <a:buClrTx/>
                        <a:buSzTx/>
                        <a:buFontTx/>
                        <a:buNone/>
                        <a:tabLst/>
                        <a:defRPr/>
                      </a:pPr>
                      <a:r>
                        <a:rPr kumimoji="1" lang="ja-JP" altLang="en-US" sz="1200" dirty="0">
                          <a:solidFill>
                            <a:schemeClr val="tx1"/>
                          </a:solidFill>
                        </a:rPr>
                        <a:t>⇒地方公営企業から独立行政法人への移行</a:t>
                      </a:r>
                    </a:p>
                    <a:p>
                      <a:pPr marL="88900" indent="-88900"/>
                      <a:endParaRPr lang="en-US" altLang="ja-JP" sz="1200" dirty="0">
                        <a:solidFill>
                          <a:schemeClr val="tx1"/>
                        </a:solidFill>
                      </a:endParaRPr>
                    </a:p>
                    <a:p>
                      <a:pPr>
                        <a:lnSpc>
                          <a:spcPts val="1800"/>
                        </a:lnSpc>
                      </a:pPr>
                      <a:endParaRPr kumimoji="1" lang="ja-JP" altLang="en-US" sz="1200" kern="1200" dirty="0">
                        <a:solidFill>
                          <a:schemeClr val="dk1"/>
                        </a:solidFill>
                        <a:latin typeface="Calibri" pitchFamily="34" charset="0"/>
                        <a:ea typeface="+mn-ea"/>
                        <a:cs typeface="+mn-cs"/>
                      </a:endParaRPr>
                    </a:p>
                  </a:txBody>
                  <a:tcPr marL="36000" marR="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nSpc>
                          <a:spcPts val="1800"/>
                        </a:lnSpc>
                      </a:pPr>
                      <a:r>
                        <a:rPr kumimoji="1" lang="ja-JP" altLang="en-US" sz="1200" kern="1200" dirty="0">
                          <a:solidFill>
                            <a:schemeClr val="dk1"/>
                          </a:solidFill>
                          <a:latin typeface="+mn-lt"/>
                          <a:ea typeface="+mn-ea"/>
                          <a:cs typeface="+mn-cs"/>
                        </a:rPr>
                        <a:t>・「大阪市立市民病院経営検討委員会」最終報告（</a:t>
                      </a:r>
                      <a:r>
                        <a:rPr kumimoji="1" lang="en-US" altLang="ja-JP" sz="1200" kern="1200" dirty="0">
                          <a:solidFill>
                            <a:schemeClr val="dk1"/>
                          </a:solidFill>
                          <a:latin typeface="+mn-lt"/>
                          <a:ea typeface="+mn-ea"/>
                          <a:cs typeface="+mn-cs"/>
                        </a:rPr>
                        <a:t>2007</a:t>
                      </a:r>
                      <a:r>
                        <a:rPr kumimoji="1" lang="ja-JP" altLang="en-US" sz="1200" kern="1200" dirty="0">
                          <a:solidFill>
                            <a:schemeClr val="dk1"/>
                          </a:solidFill>
                          <a:latin typeface="+mn-lt"/>
                          <a:ea typeface="+mn-ea"/>
                          <a:cs typeface="+mn-cs"/>
                        </a:rPr>
                        <a:t>年</a:t>
                      </a:r>
                      <a:r>
                        <a:rPr kumimoji="1" lang="en-US" altLang="ja-JP" sz="1200" kern="1200" dirty="0">
                          <a:solidFill>
                            <a:schemeClr val="dk1"/>
                          </a:solidFill>
                          <a:latin typeface="+mn-lt"/>
                          <a:ea typeface="+mn-ea"/>
                          <a:cs typeface="+mn-cs"/>
                        </a:rPr>
                        <a:t>1</a:t>
                      </a:r>
                      <a:r>
                        <a:rPr kumimoji="1" lang="ja-JP" altLang="en-US" sz="1200" kern="1200" dirty="0">
                          <a:solidFill>
                            <a:schemeClr val="dk1"/>
                          </a:solidFill>
                          <a:latin typeface="+mn-lt"/>
                          <a:ea typeface="+mn-ea"/>
                          <a:cs typeface="+mn-cs"/>
                        </a:rPr>
                        <a:t>月）</a:t>
                      </a:r>
                    </a:p>
                    <a:p>
                      <a:pPr>
                        <a:lnSpc>
                          <a:spcPts val="1800"/>
                        </a:lnSpc>
                      </a:pPr>
                      <a:r>
                        <a:rPr kumimoji="1" lang="ja-JP" altLang="en-US" sz="1200" kern="1200" dirty="0">
                          <a:solidFill>
                            <a:schemeClr val="dk1"/>
                          </a:solidFill>
                          <a:latin typeface="+mn-lt"/>
                          <a:ea typeface="+mn-ea"/>
                          <a:cs typeface="+mn-cs"/>
                        </a:rPr>
                        <a:t>・「大阪市市民病院改革プラン」（</a:t>
                      </a:r>
                      <a:r>
                        <a:rPr kumimoji="1" lang="en-US" altLang="ja-JP" sz="1200" kern="1200" dirty="0">
                          <a:solidFill>
                            <a:schemeClr val="dk1"/>
                          </a:solidFill>
                          <a:latin typeface="+mn-lt"/>
                          <a:ea typeface="+mn-ea"/>
                          <a:cs typeface="+mn-cs"/>
                        </a:rPr>
                        <a:t>2009</a:t>
                      </a:r>
                      <a:r>
                        <a:rPr kumimoji="1" lang="ja-JP" altLang="en-US" sz="1200" kern="1200" dirty="0">
                          <a:solidFill>
                            <a:schemeClr val="dk1"/>
                          </a:solidFill>
                          <a:latin typeface="+mn-lt"/>
                          <a:ea typeface="+mn-ea"/>
                          <a:cs typeface="+mn-cs"/>
                        </a:rPr>
                        <a:t>～</a:t>
                      </a:r>
                      <a:r>
                        <a:rPr kumimoji="1" lang="en-US" altLang="ja-JP" sz="1200" kern="1200" dirty="0">
                          <a:solidFill>
                            <a:schemeClr val="dk1"/>
                          </a:solidFill>
                          <a:latin typeface="+mn-lt"/>
                          <a:ea typeface="+mn-ea"/>
                          <a:cs typeface="+mn-cs"/>
                        </a:rPr>
                        <a:t>2011</a:t>
                      </a:r>
                      <a:r>
                        <a:rPr kumimoji="1" lang="ja-JP" altLang="en-US" sz="1200" kern="1200" dirty="0">
                          <a:solidFill>
                            <a:schemeClr val="tx1"/>
                          </a:solidFill>
                          <a:latin typeface="+mn-lt"/>
                          <a:ea typeface="+mn-ea"/>
                          <a:cs typeface="+mn-cs"/>
                        </a:rPr>
                        <a:t>年</a:t>
                      </a:r>
                      <a:r>
                        <a:rPr kumimoji="1" lang="ja-JP" altLang="en-US" sz="1200" kern="1200" dirty="0">
                          <a:solidFill>
                            <a:schemeClr val="dk1"/>
                          </a:solidFill>
                          <a:latin typeface="+mn-lt"/>
                          <a:ea typeface="+mn-ea"/>
                          <a:cs typeface="+mn-cs"/>
                        </a:rPr>
                        <a:t>度）策定（</a:t>
                      </a:r>
                      <a:r>
                        <a:rPr kumimoji="1" lang="en-US" altLang="ja-JP" sz="1200" kern="1200" dirty="0">
                          <a:solidFill>
                            <a:schemeClr val="dk1"/>
                          </a:solidFill>
                          <a:latin typeface="+mn-lt"/>
                          <a:ea typeface="+mn-ea"/>
                          <a:cs typeface="+mn-cs"/>
                        </a:rPr>
                        <a:t>2009</a:t>
                      </a:r>
                      <a:r>
                        <a:rPr kumimoji="1" lang="ja-JP" altLang="en-US" sz="1200" kern="1200" dirty="0">
                          <a:solidFill>
                            <a:schemeClr val="dk1"/>
                          </a:solidFill>
                          <a:latin typeface="+mn-lt"/>
                          <a:ea typeface="+mn-ea"/>
                          <a:cs typeface="+mn-cs"/>
                        </a:rPr>
                        <a:t>年</a:t>
                      </a:r>
                      <a:r>
                        <a:rPr kumimoji="1" lang="en-US" altLang="ja-JP" sz="1200" kern="1200" dirty="0">
                          <a:solidFill>
                            <a:schemeClr val="dk1"/>
                          </a:solidFill>
                          <a:latin typeface="+mn-lt"/>
                          <a:ea typeface="+mn-ea"/>
                          <a:cs typeface="+mn-cs"/>
                        </a:rPr>
                        <a:t>3</a:t>
                      </a:r>
                      <a:r>
                        <a:rPr kumimoji="1" lang="ja-JP" altLang="en-US" sz="1200" kern="1200" dirty="0">
                          <a:solidFill>
                            <a:schemeClr val="dk1"/>
                          </a:solidFill>
                          <a:latin typeface="+mn-lt"/>
                          <a:ea typeface="+mn-ea"/>
                          <a:cs typeface="+mn-cs"/>
                        </a:rPr>
                        <a:t>月）</a:t>
                      </a:r>
                    </a:p>
                    <a:p>
                      <a:pPr>
                        <a:lnSpc>
                          <a:spcPts val="1800"/>
                        </a:lnSpc>
                      </a:pPr>
                      <a:r>
                        <a:rPr kumimoji="1" lang="ja-JP" altLang="en-US" sz="1200" kern="1200" dirty="0">
                          <a:solidFill>
                            <a:schemeClr val="dk1"/>
                          </a:solidFill>
                          <a:latin typeface="+mn-lt"/>
                          <a:ea typeface="+mn-ea"/>
                          <a:cs typeface="+mn-cs"/>
                        </a:rPr>
                        <a:t>・地方公営企業法全部適用へ移行（</a:t>
                      </a:r>
                      <a:r>
                        <a:rPr kumimoji="1" lang="en-US" altLang="ja-JP" sz="1200" kern="1200" dirty="0">
                          <a:solidFill>
                            <a:schemeClr val="dk1"/>
                          </a:solidFill>
                          <a:latin typeface="+mn-lt"/>
                          <a:ea typeface="+mn-ea"/>
                          <a:cs typeface="+mn-cs"/>
                        </a:rPr>
                        <a:t>2009</a:t>
                      </a:r>
                      <a:r>
                        <a:rPr kumimoji="1" lang="ja-JP" altLang="en-US" sz="1200" kern="1200" dirty="0">
                          <a:solidFill>
                            <a:schemeClr val="dk1"/>
                          </a:solidFill>
                          <a:latin typeface="+mn-lt"/>
                          <a:ea typeface="+mn-ea"/>
                          <a:cs typeface="+mn-cs"/>
                        </a:rPr>
                        <a:t>年</a:t>
                      </a:r>
                      <a:r>
                        <a:rPr kumimoji="1" lang="en-US" altLang="ja-JP" sz="1200" kern="1200" dirty="0">
                          <a:solidFill>
                            <a:schemeClr val="dk1"/>
                          </a:solidFill>
                          <a:latin typeface="+mn-lt"/>
                          <a:ea typeface="+mn-ea"/>
                          <a:cs typeface="+mn-cs"/>
                        </a:rPr>
                        <a:t>4</a:t>
                      </a:r>
                      <a:r>
                        <a:rPr kumimoji="1" lang="ja-JP" altLang="en-US" sz="1200" kern="1200" dirty="0">
                          <a:solidFill>
                            <a:schemeClr val="dk1"/>
                          </a:solidFill>
                          <a:latin typeface="+mn-lt"/>
                          <a:ea typeface="+mn-ea"/>
                          <a:cs typeface="+mn-cs"/>
                        </a:rPr>
                        <a:t>月）</a:t>
                      </a:r>
                    </a:p>
                    <a:p>
                      <a:pPr>
                        <a:lnSpc>
                          <a:spcPts val="1800"/>
                        </a:lnSpc>
                      </a:pPr>
                      <a:r>
                        <a:rPr kumimoji="1" lang="ja-JP" altLang="en-US" sz="1200" kern="1200" dirty="0">
                          <a:solidFill>
                            <a:schemeClr val="dk1"/>
                          </a:solidFill>
                          <a:latin typeface="+mn-lt"/>
                          <a:ea typeface="+mn-ea"/>
                          <a:cs typeface="+mn-cs"/>
                        </a:rPr>
                        <a:t>・市会にて関連議案上程、可決（</a:t>
                      </a:r>
                      <a:r>
                        <a:rPr kumimoji="1" lang="en-US" altLang="ja-JP" sz="1200" kern="1200" dirty="0">
                          <a:solidFill>
                            <a:schemeClr val="dk1"/>
                          </a:solidFill>
                          <a:latin typeface="+mn-lt"/>
                          <a:ea typeface="+mn-ea"/>
                          <a:cs typeface="+mn-cs"/>
                        </a:rPr>
                        <a:t>2014</a:t>
                      </a:r>
                      <a:r>
                        <a:rPr kumimoji="1" lang="ja-JP" altLang="en-US" sz="1200" kern="1200" dirty="0">
                          <a:solidFill>
                            <a:schemeClr val="dk1"/>
                          </a:solidFill>
                          <a:latin typeface="+mn-lt"/>
                          <a:ea typeface="+mn-ea"/>
                          <a:cs typeface="+mn-cs"/>
                        </a:rPr>
                        <a:t>年</a:t>
                      </a:r>
                      <a:r>
                        <a:rPr kumimoji="1" lang="en-US" altLang="ja-JP" sz="1200" kern="1200" dirty="0">
                          <a:solidFill>
                            <a:schemeClr val="dk1"/>
                          </a:solidFill>
                          <a:latin typeface="+mn-lt"/>
                          <a:ea typeface="+mn-ea"/>
                          <a:cs typeface="+mn-cs"/>
                        </a:rPr>
                        <a:t>5</a:t>
                      </a:r>
                      <a:r>
                        <a:rPr kumimoji="1" lang="ja-JP" altLang="en-US" sz="1200" kern="1200" dirty="0">
                          <a:solidFill>
                            <a:schemeClr val="dk1"/>
                          </a:solidFill>
                          <a:latin typeface="+mn-lt"/>
                          <a:ea typeface="+mn-ea"/>
                          <a:cs typeface="+mn-cs"/>
                        </a:rPr>
                        <a:t>月）</a:t>
                      </a:r>
                      <a:endParaRPr kumimoji="1" lang="en-US" altLang="ja-JP" sz="1200" kern="1200" dirty="0">
                        <a:solidFill>
                          <a:schemeClr val="dk1"/>
                        </a:solidFill>
                        <a:latin typeface="+mn-lt"/>
                        <a:ea typeface="+mn-ea"/>
                        <a:cs typeface="+mn-cs"/>
                      </a:endParaRPr>
                    </a:p>
                  </a:txBody>
                  <a:tcPr marL="36000" marR="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kern="1200" dirty="0">
                          <a:solidFill>
                            <a:schemeClr val="tx1"/>
                          </a:solidFill>
                          <a:latin typeface="+mn-lt"/>
                          <a:ea typeface="+mn-ea"/>
                          <a:cs typeface="+mn-cs"/>
                        </a:rPr>
                        <a:t>・</a:t>
                      </a:r>
                      <a:r>
                        <a:rPr kumimoji="1" lang="en-US" altLang="ja-JP" sz="1200" kern="1200" dirty="0">
                          <a:solidFill>
                            <a:schemeClr val="tx1"/>
                          </a:solidFill>
                          <a:latin typeface="+mn-lt"/>
                          <a:ea typeface="+mn-ea"/>
                          <a:cs typeface="+mn-cs"/>
                        </a:rPr>
                        <a:t>2010</a:t>
                      </a:r>
                      <a:r>
                        <a:rPr kumimoji="1" lang="ja-JP" altLang="ja-JP" sz="1200" kern="1200" dirty="0">
                          <a:solidFill>
                            <a:schemeClr val="tx1"/>
                          </a:solidFill>
                          <a:latin typeface="+mn-lt"/>
                          <a:ea typeface="+mn-ea"/>
                          <a:cs typeface="+mn-cs"/>
                        </a:rPr>
                        <a:t>年度決算において不良債務を解消</a:t>
                      </a:r>
                      <a:r>
                        <a:rPr kumimoji="1" lang="ja-JP" altLang="en-US" sz="1200" kern="1200" dirty="0">
                          <a:solidFill>
                            <a:schemeClr val="tx1"/>
                          </a:solidFill>
                          <a:latin typeface="+mn-lt"/>
                          <a:ea typeface="+mn-ea"/>
                          <a:cs typeface="+mn-cs"/>
                        </a:rPr>
                        <a:t>（</a:t>
                      </a:r>
                      <a:r>
                        <a:rPr kumimoji="1" lang="en-US" altLang="ja-JP" sz="1200" kern="1200" dirty="0">
                          <a:solidFill>
                            <a:schemeClr val="tx1"/>
                          </a:solidFill>
                          <a:latin typeface="+mn-lt"/>
                          <a:ea typeface="+mn-ea"/>
                          <a:cs typeface="+mn-cs"/>
                        </a:rPr>
                        <a:t>2011</a:t>
                      </a:r>
                      <a:r>
                        <a:rPr kumimoji="1" lang="ja-JP" altLang="ja-JP" sz="1200" kern="1200" dirty="0">
                          <a:solidFill>
                            <a:schemeClr val="tx1"/>
                          </a:solidFill>
                          <a:latin typeface="+mn-lt"/>
                          <a:ea typeface="+mn-ea"/>
                          <a:cs typeface="+mn-cs"/>
                        </a:rPr>
                        <a:t>年</a:t>
                      </a:r>
                      <a:r>
                        <a:rPr kumimoji="1" lang="en-US" altLang="ja-JP" sz="1200" kern="1200" dirty="0">
                          <a:solidFill>
                            <a:schemeClr val="tx1"/>
                          </a:solidFill>
                          <a:latin typeface="+mn-lt"/>
                          <a:ea typeface="+mn-ea"/>
                          <a:cs typeface="+mn-cs"/>
                        </a:rPr>
                        <a:t>3</a:t>
                      </a:r>
                      <a:r>
                        <a:rPr kumimoji="1" lang="ja-JP" altLang="ja-JP" sz="1200" kern="1200" dirty="0">
                          <a:solidFill>
                            <a:schemeClr val="tx1"/>
                          </a:solidFill>
                          <a:latin typeface="+mn-lt"/>
                          <a:ea typeface="+mn-ea"/>
                          <a:cs typeface="+mn-cs"/>
                        </a:rPr>
                        <a:t>月）</a:t>
                      </a:r>
                      <a:endParaRPr kumimoji="1" lang="en-US" altLang="ja-JP" sz="1200" dirty="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a:solidFill>
                            <a:schemeClr val="tx1"/>
                          </a:solidFill>
                        </a:rPr>
                        <a:t>・</a:t>
                      </a:r>
                      <a:r>
                        <a:rPr kumimoji="1" lang="en-US" altLang="ja-JP" sz="1200" dirty="0">
                          <a:solidFill>
                            <a:schemeClr val="tx1"/>
                          </a:solidFill>
                        </a:rPr>
                        <a:t>2014</a:t>
                      </a:r>
                      <a:r>
                        <a:rPr kumimoji="1" lang="ja-JP" altLang="en-US" sz="1200" dirty="0">
                          <a:solidFill>
                            <a:schemeClr val="tx1"/>
                          </a:solidFill>
                        </a:rPr>
                        <a:t>年</a:t>
                      </a:r>
                      <a:r>
                        <a:rPr kumimoji="1" lang="en-US" altLang="ja-JP" sz="1200" dirty="0">
                          <a:solidFill>
                            <a:schemeClr val="tx1"/>
                          </a:solidFill>
                        </a:rPr>
                        <a:t>10</a:t>
                      </a:r>
                      <a:r>
                        <a:rPr kumimoji="1" lang="ja-JP" altLang="en-US" sz="1200" dirty="0">
                          <a:solidFill>
                            <a:schemeClr val="tx1"/>
                          </a:solidFill>
                        </a:rPr>
                        <a:t>月　（地独）大阪市民病院機構設立</a:t>
                      </a:r>
                      <a:endParaRPr kumimoji="1" lang="en-US" altLang="ja-JP" sz="1200" dirty="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dirty="0">
                        <a:solidFill>
                          <a:schemeClr val="tx1"/>
                        </a:solidFill>
                      </a:endParaRPr>
                    </a:p>
                    <a:p>
                      <a:pPr marL="88900" indent="-88900">
                        <a:lnSpc>
                          <a:spcPct val="100000"/>
                        </a:lnSpc>
                      </a:pPr>
                      <a:r>
                        <a:rPr kumimoji="1" lang="ja-JP" altLang="en-US" sz="1200" dirty="0">
                          <a:solidFill>
                            <a:schemeClr val="tx1"/>
                          </a:solidFill>
                        </a:rPr>
                        <a:t>・第</a:t>
                      </a:r>
                      <a:r>
                        <a:rPr kumimoji="1" lang="en-US" altLang="ja-JP" sz="1200" dirty="0">
                          <a:solidFill>
                            <a:schemeClr val="tx1"/>
                          </a:solidFill>
                        </a:rPr>
                        <a:t>1</a:t>
                      </a:r>
                      <a:r>
                        <a:rPr kumimoji="1" lang="ja-JP" altLang="en-US" sz="1200" dirty="0">
                          <a:solidFill>
                            <a:schemeClr val="tx1"/>
                          </a:solidFill>
                        </a:rPr>
                        <a:t>期中期目標期間（</a:t>
                      </a:r>
                      <a:r>
                        <a:rPr kumimoji="1" lang="en-US" altLang="ja-JP" sz="1200" dirty="0">
                          <a:solidFill>
                            <a:schemeClr val="tx1"/>
                          </a:solidFill>
                        </a:rPr>
                        <a:t>2014</a:t>
                      </a:r>
                      <a:r>
                        <a:rPr kumimoji="1" lang="ja-JP" altLang="en-US" sz="1200" dirty="0">
                          <a:solidFill>
                            <a:schemeClr val="tx1"/>
                          </a:solidFill>
                        </a:rPr>
                        <a:t>年</a:t>
                      </a:r>
                      <a:r>
                        <a:rPr kumimoji="1" lang="en-US" altLang="ja-JP" sz="1200" dirty="0">
                          <a:solidFill>
                            <a:schemeClr val="tx1"/>
                          </a:solidFill>
                        </a:rPr>
                        <a:t>10</a:t>
                      </a:r>
                      <a:r>
                        <a:rPr kumimoji="1" lang="ja-JP" altLang="en-US" sz="1200" dirty="0">
                          <a:solidFill>
                            <a:schemeClr val="tx1"/>
                          </a:solidFill>
                        </a:rPr>
                        <a:t>月～</a:t>
                      </a:r>
                      <a:r>
                        <a:rPr kumimoji="1" lang="en-US" altLang="ja-JP" sz="1200" dirty="0">
                          <a:solidFill>
                            <a:schemeClr val="tx1"/>
                          </a:solidFill>
                        </a:rPr>
                        <a:t>2019</a:t>
                      </a:r>
                      <a:r>
                        <a:rPr kumimoji="1" lang="ja-JP" altLang="en-US" sz="1200" dirty="0">
                          <a:solidFill>
                            <a:schemeClr val="tx1"/>
                          </a:solidFill>
                        </a:rPr>
                        <a:t>年３月）の収支計画で見込んでいる</a:t>
                      </a:r>
                      <a:r>
                        <a:rPr kumimoji="1" lang="en-US" altLang="ja-JP" sz="1200" dirty="0">
                          <a:solidFill>
                            <a:schemeClr val="tx1"/>
                          </a:solidFill>
                        </a:rPr>
                        <a:t>2017</a:t>
                      </a:r>
                      <a:r>
                        <a:rPr kumimoji="1" lang="ja-JP" altLang="en-US" sz="1200" dirty="0">
                          <a:solidFill>
                            <a:schemeClr val="tx1"/>
                          </a:solidFill>
                        </a:rPr>
                        <a:t>年度末の総利益</a:t>
                      </a:r>
                      <a:r>
                        <a:rPr kumimoji="1" lang="en-US" altLang="ja-JP" sz="1200" dirty="0">
                          <a:solidFill>
                            <a:schemeClr val="tx1"/>
                          </a:solidFill>
                        </a:rPr>
                        <a:t>11.6</a:t>
                      </a:r>
                      <a:r>
                        <a:rPr kumimoji="1" lang="ja-JP" altLang="en-US" sz="1200" dirty="0">
                          <a:solidFill>
                            <a:schemeClr val="tx1"/>
                          </a:solidFill>
                        </a:rPr>
                        <a:t>億円を</a:t>
                      </a:r>
                      <a:r>
                        <a:rPr kumimoji="1" lang="en-US" altLang="ja-JP" sz="1200" dirty="0">
                          <a:solidFill>
                            <a:schemeClr val="tx1"/>
                          </a:solidFill>
                        </a:rPr>
                        <a:t>27.0</a:t>
                      </a:r>
                      <a:r>
                        <a:rPr kumimoji="1" lang="ja-JP" altLang="en-US" sz="1200" dirty="0">
                          <a:solidFill>
                            <a:schemeClr val="tx1"/>
                          </a:solidFill>
                        </a:rPr>
                        <a:t>億円上回る</a:t>
                      </a:r>
                      <a:r>
                        <a:rPr kumimoji="1" lang="en-US" altLang="ja-JP" sz="1200" dirty="0">
                          <a:solidFill>
                            <a:schemeClr val="tx1"/>
                          </a:solidFill>
                        </a:rPr>
                        <a:t>38.6</a:t>
                      </a:r>
                      <a:r>
                        <a:rPr kumimoji="1" lang="ja-JP" altLang="en-US" sz="1200" dirty="0">
                          <a:solidFill>
                            <a:schemeClr val="tx1"/>
                          </a:solidFill>
                        </a:rPr>
                        <a:t>億円となっている。</a:t>
                      </a:r>
                      <a:r>
                        <a:rPr kumimoji="1" lang="ja-JP" altLang="en-US" sz="1200" strike="sngStrike" dirty="0">
                          <a:solidFill>
                            <a:srgbClr val="FF0000"/>
                          </a:solidFill>
                        </a:rPr>
                        <a:t>　</a:t>
                      </a:r>
                      <a:endParaRPr kumimoji="1" lang="en-US" altLang="ja-JP" sz="1200" strike="sngStrike" dirty="0">
                        <a:solidFill>
                          <a:srgbClr val="FF0000"/>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200" dirty="0">
                          <a:solidFill>
                            <a:srgbClr val="FF0000"/>
                          </a:solidFill>
                        </a:rPr>
                        <a:t/>
                      </a:r>
                      <a:br>
                        <a:rPr kumimoji="1" lang="en-US" altLang="ja-JP" sz="1200" dirty="0">
                          <a:solidFill>
                            <a:srgbClr val="FF0000"/>
                          </a:solidFill>
                        </a:rPr>
                      </a:br>
                      <a:endParaRPr kumimoji="1" lang="en-US" altLang="ja-JP" sz="1200" dirty="0">
                        <a:solidFill>
                          <a:srgbClr val="FF0000"/>
                        </a:solidFill>
                      </a:endParaRPr>
                    </a:p>
                    <a:p>
                      <a:pPr marL="0" marR="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dirty="0">
                        <a:solidFill>
                          <a:schemeClr val="tx1"/>
                        </a:solidFill>
                      </a:endParaRPr>
                    </a:p>
                  </a:txBody>
                  <a:tcPr marL="36000" marR="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0001"/>
                  </a:ext>
                </a:extLst>
              </a:tr>
            </a:tbl>
          </a:graphicData>
        </a:graphic>
      </p:graphicFrame>
      <p:sp>
        <p:nvSpPr>
          <p:cNvPr id="6" name="スライド番号プレースホルダ 5"/>
          <p:cNvSpPr>
            <a:spLocks noGrp="1"/>
          </p:cNvSpPr>
          <p:nvPr>
            <p:ph type="sldNum" sz="quarter" idx="12"/>
          </p:nvPr>
        </p:nvSpPr>
        <p:spPr/>
        <p:txBody>
          <a:bodyPr/>
          <a:lstStyle/>
          <a:p>
            <a:fld id="{CCEC3038-1CF1-4B63-9920-55248DCFBA97}" type="slidenum">
              <a:rPr kumimoji="1" lang="ja-JP" altLang="en-US" smtClean="0"/>
              <a:pPr/>
              <a:t>103</a:t>
            </a:fld>
            <a:endParaRPr kumimoji="1" lang="ja-JP" altLang="en-US"/>
          </a:p>
        </p:txBody>
      </p:sp>
    </p:spTree>
    <p:extLst>
      <p:ext uri="{BB962C8B-B14F-4D97-AF65-F5344CB8AC3E}">
        <p14:creationId xmlns:p14="http://schemas.microsoft.com/office/powerpoint/2010/main" val="1615933903"/>
      </p:ext>
    </p:extLst>
  </p:cSld>
  <p:clrMapOvr>
    <a:masterClrMapping/>
  </p:clrMapOvr>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 name="角丸四角形 39"/>
          <p:cNvSpPr/>
          <p:nvPr/>
        </p:nvSpPr>
        <p:spPr>
          <a:xfrm>
            <a:off x="7884369" y="2650557"/>
            <a:ext cx="784932" cy="3330455"/>
          </a:xfrm>
          <a:prstGeom prst="roundRect">
            <a:avLst>
              <a:gd name="adj" fmla="val 5685"/>
            </a:avLst>
          </a:prstGeom>
          <a:solidFill>
            <a:schemeClr val="accent6">
              <a:lumMod val="60000"/>
              <a:lumOff val="40000"/>
              <a:alpha val="5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3" name="角丸四角形 32"/>
          <p:cNvSpPr/>
          <p:nvPr/>
        </p:nvSpPr>
        <p:spPr>
          <a:xfrm>
            <a:off x="7481117" y="6000154"/>
            <a:ext cx="1351374" cy="620196"/>
          </a:xfrm>
          <a:prstGeom prst="roundRect">
            <a:avLst>
              <a:gd name="adj" fmla="val 5685"/>
            </a:avLst>
          </a:prstGeom>
          <a:solidFill>
            <a:schemeClr val="accent6">
              <a:lumMod val="60000"/>
              <a:lumOff val="40000"/>
              <a:alpha val="5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9" name="角丸四角形 38"/>
          <p:cNvSpPr/>
          <p:nvPr/>
        </p:nvSpPr>
        <p:spPr>
          <a:xfrm>
            <a:off x="3744686" y="2674223"/>
            <a:ext cx="633643" cy="3330455"/>
          </a:xfrm>
          <a:prstGeom prst="roundRect">
            <a:avLst>
              <a:gd name="adj" fmla="val 5685"/>
            </a:avLst>
          </a:prstGeom>
          <a:solidFill>
            <a:schemeClr val="accent6">
              <a:lumMod val="60000"/>
              <a:lumOff val="40000"/>
              <a:alpha val="5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 name="テキスト ボックス 5"/>
          <p:cNvSpPr txBox="1"/>
          <p:nvPr/>
        </p:nvSpPr>
        <p:spPr>
          <a:xfrm>
            <a:off x="3131840" y="1628800"/>
            <a:ext cx="3185487" cy="369332"/>
          </a:xfrm>
          <a:prstGeom prst="rect">
            <a:avLst/>
          </a:prstGeom>
          <a:noFill/>
          <a:ln>
            <a:noFill/>
          </a:ln>
        </p:spPr>
        <p:style>
          <a:lnRef idx="2">
            <a:schemeClr val="dk1"/>
          </a:lnRef>
          <a:fillRef idx="1">
            <a:schemeClr val="lt1"/>
          </a:fillRef>
          <a:effectRef idx="0">
            <a:schemeClr val="dk1"/>
          </a:effectRef>
          <a:fontRef idx="minor">
            <a:schemeClr val="dk1"/>
          </a:fontRef>
        </p:style>
        <p:txBody>
          <a:bodyPr wrap="none">
            <a:spAutoFit/>
          </a:bodyPr>
          <a:lstStyle/>
          <a:p>
            <a:pPr fontAlgn="auto">
              <a:spcBef>
                <a:spcPts val="0"/>
              </a:spcBef>
              <a:spcAft>
                <a:spcPts val="0"/>
              </a:spcAft>
              <a:defRPr/>
            </a:pPr>
            <a:r>
              <a:rPr lang="ja-JP" altLang="en-US" u="sng" dirty="0">
                <a:latin typeface="メイリオ" pitchFamily="50" charset="-128"/>
                <a:ea typeface="メイリオ" pitchFamily="50" charset="-128"/>
                <a:cs typeface="メイリオ" pitchFamily="50" charset="-128"/>
              </a:rPr>
              <a:t>＜市民病院（３病院合計）＞</a:t>
            </a:r>
          </a:p>
        </p:txBody>
      </p:sp>
      <p:sp>
        <p:nvSpPr>
          <p:cNvPr id="8" name="テキスト ボックス 7"/>
          <p:cNvSpPr txBox="1"/>
          <p:nvPr/>
        </p:nvSpPr>
        <p:spPr>
          <a:xfrm>
            <a:off x="1669297" y="2204864"/>
            <a:ext cx="1620957" cy="469359"/>
          </a:xfrm>
          <a:prstGeom prst="rect">
            <a:avLst/>
          </a:prstGeom>
          <a:noFill/>
          <a:ln>
            <a:noFill/>
          </a:ln>
          <a:effectLst/>
        </p:spPr>
        <p:style>
          <a:lnRef idx="1">
            <a:schemeClr val="accent2"/>
          </a:lnRef>
          <a:fillRef idx="2">
            <a:schemeClr val="accent2"/>
          </a:fillRef>
          <a:effectRef idx="1">
            <a:schemeClr val="accent2"/>
          </a:effectRef>
          <a:fontRef idx="minor">
            <a:schemeClr val="dk1"/>
          </a:fontRef>
        </p:style>
        <p:txBody>
          <a:bodyPr wrap="none">
            <a:spAutoFit/>
          </a:bodyPr>
          <a:lstStyle/>
          <a:p>
            <a:pPr algn="ctr" fontAlgn="auto">
              <a:spcBef>
                <a:spcPts val="0"/>
              </a:spcBef>
              <a:spcAft>
                <a:spcPts val="0"/>
              </a:spcAft>
              <a:defRPr/>
            </a:pPr>
            <a:r>
              <a:rPr lang="en-US" altLang="ja-JP" sz="1400" dirty="0">
                <a:latin typeface="メイリオ" pitchFamily="50" charset="-128"/>
                <a:ea typeface="メイリオ" pitchFamily="50" charset="-128"/>
                <a:cs typeface="メイリオ" pitchFamily="50" charset="-128"/>
              </a:rPr>
              <a:t>【</a:t>
            </a:r>
            <a:r>
              <a:rPr lang="ja-JP" altLang="en-US" sz="1400" dirty="0">
                <a:latin typeface="メイリオ" pitchFamily="50" charset="-128"/>
                <a:ea typeface="メイリオ" pitchFamily="50" charset="-128"/>
                <a:cs typeface="メイリオ" pitchFamily="50" charset="-128"/>
              </a:rPr>
              <a:t>運営費交付金</a:t>
            </a:r>
            <a:r>
              <a:rPr lang="en-US" altLang="ja-JP" sz="1400" dirty="0">
                <a:latin typeface="メイリオ" pitchFamily="50" charset="-128"/>
                <a:ea typeface="メイリオ" pitchFamily="50" charset="-128"/>
                <a:cs typeface="メイリオ" pitchFamily="50" charset="-128"/>
              </a:rPr>
              <a:t>】</a:t>
            </a:r>
          </a:p>
          <a:p>
            <a:pPr algn="ctr" fontAlgn="auto">
              <a:spcBef>
                <a:spcPts val="0"/>
              </a:spcBef>
              <a:spcAft>
                <a:spcPts val="0"/>
              </a:spcAft>
              <a:defRPr/>
            </a:pPr>
            <a:r>
              <a:rPr lang="en-US" altLang="ja-JP" sz="1050" dirty="0">
                <a:latin typeface="メイリオ" pitchFamily="50" charset="-128"/>
                <a:ea typeface="メイリオ" pitchFamily="50" charset="-128"/>
                <a:cs typeface="メイリオ" pitchFamily="50" charset="-128"/>
              </a:rPr>
              <a:t>※2014</a:t>
            </a:r>
            <a:r>
              <a:rPr lang="ja-JP" altLang="en-US" sz="1050" dirty="0">
                <a:latin typeface="メイリオ" pitchFamily="50" charset="-128"/>
                <a:ea typeface="メイリオ" pitchFamily="50" charset="-128"/>
                <a:cs typeface="メイリオ" pitchFamily="50" charset="-128"/>
              </a:rPr>
              <a:t>までは繰出金</a:t>
            </a:r>
            <a:endParaRPr lang="en-US" altLang="ja-JP" sz="1050" dirty="0">
              <a:latin typeface="メイリオ" pitchFamily="50" charset="-128"/>
              <a:ea typeface="メイリオ" pitchFamily="50" charset="-128"/>
              <a:cs typeface="メイリオ" pitchFamily="50" charset="-128"/>
            </a:endParaRPr>
          </a:p>
        </p:txBody>
      </p:sp>
      <p:sp>
        <p:nvSpPr>
          <p:cNvPr id="11" name="四角形吹き出し 10"/>
          <p:cNvSpPr/>
          <p:nvPr/>
        </p:nvSpPr>
        <p:spPr>
          <a:xfrm>
            <a:off x="5244374" y="6173582"/>
            <a:ext cx="954107" cy="400110"/>
          </a:xfrm>
          <a:prstGeom prst="wedgeRectCallout">
            <a:avLst>
              <a:gd name="adj1" fmla="val 60197"/>
              <a:gd name="adj2" fmla="val -289284"/>
            </a:avLst>
          </a:prstGeom>
          <a:noFill/>
          <a:ln w="12700"/>
        </p:spPr>
        <p:style>
          <a:lnRef idx="2">
            <a:schemeClr val="dk1"/>
          </a:lnRef>
          <a:fillRef idx="1">
            <a:schemeClr val="lt1"/>
          </a:fillRef>
          <a:effectRef idx="0">
            <a:schemeClr val="dk1"/>
          </a:effectRef>
          <a:fontRef idx="minor">
            <a:schemeClr val="dk1"/>
          </a:fontRef>
        </p:style>
        <p:txBody>
          <a:bodyPr wrap="none" anchor="ctr">
            <a:spAutoFit/>
          </a:bodyPr>
          <a:lstStyle/>
          <a:p>
            <a:pPr algn="ctr" fontAlgn="auto">
              <a:spcBef>
                <a:spcPts val="0"/>
              </a:spcBef>
              <a:spcAft>
                <a:spcPts val="0"/>
              </a:spcAft>
              <a:defRPr/>
            </a:pPr>
            <a:r>
              <a:rPr lang="ja-JP" altLang="en-US" sz="1000" dirty="0">
                <a:latin typeface="メイリオ" pitchFamily="50" charset="-128"/>
                <a:ea typeface="メイリオ" pitchFamily="50" charset="-128"/>
                <a:cs typeface="メイリオ" pitchFamily="50" charset="-128"/>
              </a:rPr>
              <a:t>十三移転開院</a:t>
            </a:r>
            <a:endParaRPr lang="en-US" altLang="ja-JP" sz="1000" dirty="0">
              <a:latin typeface="メイリオ" pitchFamily="50" charset="-128"/>
              <a:ea typeface="メイリオ" pitchFamily="50" charset="-128"/>
              <a:cs typeface="メイリオ" pitchFamily="50" charset="-128"/>
            </a:endParaRPr>
          </a:p>
          <a:p>
            <a:pPr algn="ctr" fontAlgn="auto">
              <a:spcBef>
                <a:spcPts val="0"/>
              </a:spcBef>
              <a:spcAft>
                <a:spcPts val="0"/>
              </a:spcAft>
              <a:defRPr/>
            </a:pPr>
            <a:r>
              <a:rPr lang="ja-JP" altLang="en-US" sz="1000" dirty="0">
                <a:latin typeface="メイリオ" pitchFamily="50" charset="-128"/>
                <a:ea typeface="メイリオ" pitchFamily="50" charset="-128"/>
                <a:cs typeface="メイリオ" pitchFamily="50" charset="-128"/>
              </a:rPr>
              <a:t>（</a:t>
            </a:r>
            <a:r>
              <a:rPr lang="en-US" altLang="ja-JP" sz="1000" dirty="0">
                <a:latin typeface="メイリオ" pitchFamily="50" charset="-128"/>
                <a:ea typeface="メイリオ" pitchFamily="50" charset="-128"/>
                <a:cs typeface="メイリオ" pitchFamily="50" charset="-128"/>
              </a:rPr>
              <a:t>2002</a:t>
            </a:r>
            <a:r>
              <a:rPr lang="ja-JP" altLang="en-US" sz="1000" dirty="0">
                <a:latin typeface="メイリオ" pitchFamily="50" charset="-128"/>
                <a:ea typeface="メイリオ" pitchFamily="50" charset="-128"/>
                <a:cs typeface="メイリオ" pitchFamily="50" charset="-128"/>
              </a:rPr>
              <a:t>）</a:t>
            </a:r>
            <a:endParaRPr lang="en-US" altLang="ja-JP" sz="1000" dirty="0">
              <a:latin typeface="メイリオ" pitchFamily="50" charset="-128"/>
              <a:ea typeface="メイリオ" pitchFamily="50" charset="-128"/>
              <a:cs typeface="メイリオ" pitchFamily="50" charset="-128"/>
            </a:endParaRPr>
          </a:p>
        </p:txBody>
      </p:sp>
      <p:sp>
        <p:nvSpPr>
          <p:cNvPr id="12" name="四角形吹き出し 11"/>
          <p:cNvSpPr/>
          <p:nvPr/>
        </p:nvSpPr>
        <p:spPr>
          <a:xfrm>
            <a:off x="4142097" y="6173582"/>
            <a:ext cx="1008112" cy="400110"/>
          </a:xfrm>
          <a:prstGeom prst="wedgeRectCallout">
            <a:avLst>
              <a:gd name="adj1" fmla="val 46094"/>
              <a:gd name="adj2" fmla="val -256726"/>
            </a:avLst>
          </a:prstGeom>
          <a:noFill/>
          <a:ln w="12700"/>
        </p:spPr>
        <p:style>
          <a:lnRef idx="2">
            <a:schemeClr val="dk1"/>
          </a:lnRef>
          <a:fillRef idx="1">
            <a:schemeClr val="lt1"/>
          </a:fillRef>
          <a:effectRef idx="0">
            <a:schemeClr val="dk1"/>
          </a:effectRef>
          <a:fontRef idx="minor">
            <a:schemeClr val="dk1"/>
          </a:fontRef>
        </p:style>
        <p:txBody>
          <a:bodyPr wrap="square" anchor="ctr">
            <a:spAutoFit/>
          </a:bodyPr>
          <a:lstStyle/>
          <a:p>
            <a:pPr algn="ctr" fontAlgn="auto">
              <a:spcBef>
                <a:spcPts val="0"/>
              </a:spcBef>
              <a:spcAft>
                <a:spcPts val="0"/>
              </a:spcAft>
              <a:defRPr/>
            </a:pPr>
            <a:r>
              <a:rPr lang="ja-JP" altLang="en-US" sz="1000" dirty="0">
                <a:latin typeface="メイリオ" pitchFamily="50" charset="-128"/>
                <a:ea typeface="メイリオ" pitchFamily="50" charset="-128"/>
                <a:cs typeface="メイリオ" pitchFamily="50" charset="-128"/>
              </a:rPr>
              <a:t>市総合開院</a:t>
            </a:r>
            <a:endParaRPr lang="en-US" altLang="ja-JP" sz="1000" dirty="0">
              <a:latin typeface="メイリオ" pitchFamily="50" charset="-128"/>
              <a:ea typeface="メイリオ" pitchFamily="50" charset="-128"/>
              <a:cs typeface="メイリオ" pitchFamily="50" charset="-128"/>
            </a:endParaRPr>
          </a:p>
          <a:p>
            <a:pPr algn="ctr" fontAlgn="auto">
              <a:spcBef>
                <a:spcPts val="0"/>
              </a:spcBef>
              <a:spcAft>
                <a:spcPts val="0"/>
              </a:spcAft>
              <a:defRPr/>
            </a:pPr>
            <a:r>
              <a:rPr lang="ja-JP" altLang="en-US" sz="1000" dirty="0">
                <a:latin typeface="メイリオ" pitchFamily="50" charset="-128"/>
                <a:ea typeface="メイリオ" pitchFamily="50" charset="-128"/>
                <a:cs typeface="メイリオ" pitchFamily="50" charset="-128"/>
              </a:rPr>
              <a:t>（</a:t>
            </a:r>
            <a:r>
              <a:rPr lang="en-US" altLang="ja-JP" sz="1000" dirty="0">
                <a:latin typeface="メイリオ" pitchFamily="50" charset="-128"/>
                <a:ea typeface="メイリオ" pitchFamily="50" charset="-128"/>
                <a:cs typeface="メイリオ" pitchFamily="50" charset="-128"/>
              </a:rPr>
              <a:t>1993)</a:t>
            </a:r>
            <a:endParaRPr lang="ja-JP" altLang="en-US" sz="1000" dirty="0">
              <a:latin typeface="メイリオ" pitchFamily="50" charset="-128"/>
              <a:ea typeface="メイリオ" pitchFamily="50" charset="-128"/>
              <a:cs typeface="メイリオ" pitchFamily="50" charset="-128"/>
            </a:endParaRPr>
          </a:p>
        </p:txBody>
      </p:sp>
      <p:sp>
        <p:nvSpPr>
          <p:cNvPr id="13" name="四角形吹き出し 12"/>
          <p:cNvSpPr/>
          <p:nvPr/>
        </p:nvSpPr>
        <p:spPr>
          <a:xfrm>
            <a:off x="7529226" y="6019694"/>
            <a:ext cx="1191910" cy="553998"/>
          </a:xfrm>
          <a:prstGeom prst="wedgeRectCallout">
            <a:avLst>
              <a:gd name="adj1" fmla="val -15191"/>
              <a:gd name="adj2" fmla="val -196160"/>
            </a:avLst>
          </a:prstGeom>
          <a:noFill/>
          <a:ln w="12700"/>
        </p:spPr>
        <p:style>
          <a:lnRef idx="2">
            <a:schemeClr val="dk1"/>
          </a:lnRef>
          <a:fillRef idx="1">
            <a:schemeClr val="lt1"/>
          </a:fillRef>
          <a:effectRef idx="0">
            <a:schemeClr val="dk1"/>
          </a:effectRef>
          <a:fontRef idx="minor">
            <a:schemeClr val="dk1"/>
          </a:fontRef>
        </p:style>
        <p:txBody>
          <a:bodyPr wrap="square" anchor="ctr">
            <a:spAutoFit/>
          </a:bodyPr>
          <a:lstStyle/>
          <a:p>
            <a:pPr algn="ctr" fontAlgn="auto">
              <a:spcBef>
                <a:spcPts val="0"/>
              </a:spcBef>
              <a:spcAft>
                <a:spcPts val="0"/>
              </a:spcAft>
              <a:defRPr/>
            </a:pPr>
            <a:r>
              <a:rPr lang="ja-JP" altLang="en-US" sz="1000" dirty="0">
                <a:solidFill>
                  <a:schemeClr val="tx1"/>
                </a:solidFill>
                <a:latin typeface="メイリオ" pitchFamily="50" charset="-128"/>
                <a:ea typeface="メイリオ" pitchFamily="50" charset="-128"/>
                <a:cs typeface="メイリオ" pitchFamily="50" charset="-128"/>
              </a:rPr>
              <a:t>地方独立行政</a:t>
            </a:r>
            <a:endParaRPr lang="en-US" altLang="ja-JP" sz="1000" dirty="0">
              <a:solidFill>
                <a:schemeClr val="tx1"/>
              </a:solidFill>
              <a:latin typeface="メイリオ" pitchFamily="50" charset="-128"/>
              <a:ea typeface="メイリオ" pitchFamily="50" charset="-128"/>
              <a:cs typeface="メイリオ" pitchFamily="50" charset="-128"/>
            </a:endParaRPr>
          </a:p>
          <a:p>
            <a:pPr algn="ctr" fontAlgn="auto">
              <a:spcBef>
                <a:spcPts val="0"/>
              </a:spcBef>
              <a:spcAft>
                <a:spcPts val="0"/>
              </a:spcAft>
              <a:defRPr/>
            </a:pPr>
            <a:r>
              <a:rPr lang="ja-JP" altLang="en-US" sz="1000" dirty="0">
                <a:solidFill>
                  <a:schemeClr val="tx1"/>
                </a:solidFill>
                <a:latin typeface="メイリオ" pitchFamily="50" charset="-128"/>
                <a:ea typeface="メイリオ" pitchFamily="50" charset="-128"/>
                <a:cs typeface="メイリオ" pitchFamily="50" charset="-128"/>
              </a:rPr>
              <a:t>法人移行</a:t>
            </a:r>
            <a:endParaRPr lang="en-US" altLang="ja-JP" sz="1000" dirty="0">
              <a:solidFill>
                <a:schemeClr val="tx1"/>
              </a:solidFill>
              <a:latin typeface="メイリオ" pitchFamily="50" charset="-128"/>
              <a:ea typeface="メイリオ" pitchFamily="50" charset="-128"/>
              <a:cs typeface="メイリオ" pitchFamily="50" charset="-128"/>
            </a:endParaRPr>
          </a:p>
          <a:p>
            <a:pPr algn="ctr" fontAlgn="auto">
              <a:spcBef>
                <a:spcPts val="0"/>
              </a:spcBef>
              <a:spcAft>
                <a:spcPts val="0"/>
              </a:spcAft>
              <a:defRPr/>
            </a:pPr>
            <a:r>
              <a:rPr lang="ja-JP" altLang="en-US" sz="1000" dirty="0">
                <a:solidFill>
                  <a:schemeClr val="tx1"/>
                </a:solidFill>
                <a:latin typeface="メイリオ" pitchFamily="50" charset="-128"/>
                <a:ea typeface="メイリオ" pitchFamily="50" charset="-128"/>
                <a:cs typeface="メイリオ" pitchFamily="50" charset="-128"/>
              </a:rPr>
              <a:t>（</a:t>
            </a:r>
            <a:r>
              <a:rPr lang="en-US" altLang="ja-JP" sz="1000" dirty="0">
                <a:solidFill>
                  <a:schemeClr val="tx1"/>
                </a:solidFill>
                <a:latin typeface="メイリオ" pitchFamily="50" charset="-128"/>
                <a:ea typeface="メイリオ" pitchFamily="50" charset="-128"/>
                <a:cs typeface="メイリオ" pitchFamily="50" charset="-128"/>
              </a:rPr>
              <a:t>2014.10</a:t>
            </a:r>
            <a:r>
              <a:rPr lang="ja-JP" altLang="en-US" sz="1000" dirty="0">
                <a:solidFill>
                  <a:schemeClr val="tx1"/>
                </a:solidFill>
                <a:latin typeface="メイリオ" pitchFamily="50" charset="-128"/>
                <a:ea typeface="メイリオ" pitchFamily="50" charset="-128"/>
                <a:cs typeface="メイリオ" pitchFamily="50" charset="-128"/>
              </a:rPr>
              <a:t>）</a:t>
            </a:r>
          </a:p>
        </p:txBody>
      </p:sp>
      <p:sp>
        <p:nvSpPr>
          <p:cNvPr id="14" name="テキスト ボックス 13"/>
          <p:cNvSpPr txBox="1"/>
          <p:nvPr/>
        </p:nvSpPr>
        <p:spPr>
          <a:xfrm>
            <a:off x="5995985" y="2237543"/>
            <a:ext cx="1261885" cy="307777"/>
          </a:xfrm>
          <a:prstGeom prst="rect">
            <a:avLst/>
          </a:prstGeom>
          <a:noFill/>
          <a:ln>
            <a:noFill/>
          </a:ln>
          <a:effectLst/>
        </p:spPr>
        <p:style>
          <a:lnRef idx="1">
            <a:schemeClr val="accent1"/>
          </a:lnRef>
          <a:fillRef idx="2">
            <a:schemeClr val="accent1"/>
          </a:fillRef>
          <a:effectRef idx="1">
            <a:schemeClr val="accent1"/>
          </a:effectRef>
          <a:fontRef idx="minor">
            <a:schemeClr val="dk1"/>
          </a:fontRef>
        </p:style>
        <p:txBody>
          <a:bodyPr wrap="none">
            <a:spAutoFit/>
          </a:bodyPr>
          <a:lstStyle/>
          <a:p>
            <a:pPr algn="ctr" fontAlgn="auto">
              <a:spcBef>
                <a:spcPts val="0"/>
              </a:spcBef>
              <a:spcAft>
                <a:spcPts val="0"/>
              </a:spcAft>
              <a:defRPr/>
            </a:pPr>
            <a:r>
              <a:rPr lang="en-US" altLang="ja-JP" sz="1400" dirty="0">
                <a:latin typeface="メイリオ" pitchFamily="50" charset="-128"/>
                <a:ea typeface="メイリオ" pitchFamily="50" charset="-128"/>
                <a:cs typeface="メイリオ" pitchFamily="50" charset="-128"/>
              </a:rPr>
              <a:t>【</a:t>
            </a:r>
            <a:r>
              <a:rPr lang="ja-JP" altLang="en-US" sz="1400" dirty="0">
                <a:latin typeface="メイリオ" pitchFamily="50" charset="-128"/>
                <a:ea typeface="メイリオ" pitchFamily="50" charset="-128"/>
                <a:cs typeface="メイリオ" pitchFamily="50" charset="-128"/>
              </a:rPr>
              <a:t>経常損益</a:t>
            </a:r>
            <a:r>
              <a:rPr lang="en-US" altLang="ja-JP" sz="1400" dirty="0">
                <a:latin typeface="メイリオ" pitchFamily="50" charset="-128"/>
                <a:ea typeface="メイリオ" pitchFamily="50" charset="-128"/>
                <a:cs typeface="メイリオ" pitchFamily="50" charset="-128"/>
              </a:rPr>
              <a:t>】</a:t>
            </a:r>
          </a:p>
        </p:txBody>
      </p:sp>
      <p:sp>
        <p:nvSpPr>
          <p:cNvPr id="19" name="テキスト ボックス 18"/>
          <p:cNvSpPr txBox="1"/>
          <p:nvPr/>
        </p:nvSpPr>
        <p:spPr>
          <a:xfrm>
            <a:off x="7884368" y="1"/>
            <a:ext cx="1259632" cy="307777"/>
          </a:xfrm>
          <a:prstGeom prst="rect">
            <a:avLst/>
          </a:prstGeom>
          <a:noFill/>
        </p:spPr>
        <p:txBody>
          <a:bodyPr wrap="square" rtlCol="0">
            <a:spAutoFit/>
          </a:bodyPr>
          <a:lstStyle/>
          <a:p>
            <a:r>
              <a:rPr kumimoji="1" lang="en-US" altLang="ja-JP" sz="1400" dirty="0"/>
              <a:t>A10.(26</a:t>
            </a:r>
            <a:r>
              <a:rPr kumimoji="1" lang="en-US" altLang="ja-JP" sz="1400" dirty="0" smtClean="0"/>
              <a:t>)</a:t>
            </a:r>
            <a:endParaRPr kumimoji="1" lang="ja-JP" altLang="en-US" sz="1400" dirty="0"/>
          </a:p>
        </p:txBody>
      </p:sp>
      <p:cxnSp>
        <p:nvCxnSpPr>
          <p:cNvPr id="20" name="直線コネクタ 19"/>
          <p:cNvCxnSpPr/>
          <p:nvPr/>
        </p:nvCxnSpPr>
        <p:spPr>
          <a:xfrm>
            <a:off x="251520" y="764704"/>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2" name="正方形/長方形 21"/>
          <p:cNvSpPr/>
          <p:nvPr/>
        </p:nvSpPr>
        <p:spPr>
          <a:xfrm>
            <a:off x="251520" y="332656"/>
            <a:ext cx="4680520" cy="369332"/>
          </a:xfrm>
          <a:prstGeom prst="rect">
            <a:avLst/>
          </a:prstGeom>
        </p:spPr>
        <p:txBody>
          <a:bodyPr wrap="square">
            <a:spAutoFit/>
          </a:bodyPr>
          <a:lstStyle/>
          <a:p>
            <a:r>
              <a:rPr lang="ja-JP" altLang="en-US" b="1" dirty="0">
                <a:solidFill>
                  <a:srgbClr val="000000"/>
                </a:solidFill>
                <a:latin typeface="ＭＳ Ｐゴシック" pitchFamily="50" charset="-128"/>
                <a:ea typeface="ＭＳ Ｐゴシック" pitchFamily="50" charset="-128"/>
              </a:rPr>
              <a:t>病院収支の改善</a:t>
            </a:r>
            <a:endParaRPr lang="zh-CN" altLang="en-US" b="1" dirty="0">
              <a:solidFill>
                <a:srgbClr val="000000"/>
              </a:solidFill>
              <a:latin typeface="ＭＳ Ｐゴシック" pitchFamily="50" charset="-128"/>
              <a:ea typeface="ＭＳ Ｐゴシック" pitchFamily="50" charset="-128"/>
            </a:endParaRPr>
          </a:p>
        </p:txBody>
      </p:sp>
      <p:sp>
        <p:nvSpPr>
          <p:cNvPr id="23" name="テキスト ボックス 22"/>
          <p:cNvSpPr txBox="1"/>
          <p:nvPr/>
        </p:nvSpPr>
        <p:spPr>
          <a:xfrm>
            <a:off x="467544" y="836712"/>
            <a:ext cx="8424936" cy="646331"/>
          </a:xfrm>
          <a:prstGeom prst="rect">
            <a:avLst/>
          </a:prstGeom>
          <a:noFill/>
        </p:spPr>
        <p:txBody>
          <a:bodyPr wrap="square" rtlCol="0">
            <a:spAutoFit/>
          </a:bodyPr>
          <a:lstStyle/>
          <a:p>
            <a:r>
              <a:rPr lang="ja-JP" altLang="en-US" dirty="0"/>
              <a:t>　年々抑制傾向にあるものの年間数十億円もの公費負担を実施。</a:t>
            </a:r>
            <a:endParaRPr lang="en-US" altLang="ja-JP" dirty="0"/>
          </a:p>
          <a:p>
            <a:r>
              <a:rPr lang="ja-JP" altLang="en-US" dirty="0"/>
              <a:t>　経常損益については、経営改善に取り組んだ結果、</a:t>
            </a:r>
            <a:r>
              <a:rPr lang="en-US" altLang="ja-JP" dirty="0"/>
              <a:t>2009</a:t>
            </a:r>
            <a:r>
              <a:rPr lang="ja-JP" altLang="en-US" dirty="0"/>
              <a:t>年度以降、黒字に転じた。</a:t>
            </a:r>
            <a:endParaRPr kumimoji="1" lang="ja-JP" altLang="en-US" dirty="0"/>
          </a:p>
        </p:txBody>
      </p:sp>
      <p:sp>
        <p:nvSpPr>
          <p:cNvPr id="15" name="テキスト ボックス 14"/>
          <p:cNvSpPr txBox="1"/>
          <p:nvPr/>
        </p:nvSpPr>
        <p:spPr>
          <a:xfrm>
            <a:off x="179512" y="2503091"/>
            <a:ext cx="864096" cy="261610"/>
          </a:xfrm>
          <a:prstGeom prst="rect">
            <a:avLst/>
          </a:prstGeom>
          <a:noFill/>
        </p:spPr>
        <p:txBody>
          <a:bodyPr wrap="square" rtlCol="0">
            <a:spAutoFit/>
          </a:bodyPr>
          <a:lstStyle/>
          <a:p>
            <a:r>
              <a:rPr kumimoji="1" lang="en-US" altLang="ja-JP" sz="1100" dirty="0"/>
              <a:t>(</a:t>
            </a:r>
            <a:r>
              <a:rPr kumimoji="1" lang="ja-JP" altLang="en-US" sz="1100" dirty="0"/>
              <a:t>億円</a:t>
            </a:r>
            <a:r>
              <a:rPr kumimoji="1" lang="en-US" altLang="ja-JP" sz="1100" dirty="0"/>
              <a:t>)</a:t>
            </a:r>
            <a:endParaRPr kumimoji="1" lang="ja-JP" altLang="en-US" sz="1100" dirty="0"/>
          </a:p>
        </p:txBody>
      </p:sp>
      <p:sp>
        <p:nvSpPr>
          <p:cNvPr id="16" name="テキスト ボックス 15"/>
          <p:cNvSpPr txBox="1"/>
          <p:nvPr/>
        </p:nvSpPr>
        <p:spPr>
          <a:xfrm>
            <a:off x="4427984" y="2575099"/>
            <a:ext cx="864096" cy="261610"/>
          </a:xfrm>
          <a:prstGeom prst="rect">
            <a:avLst/>
          </a:prstGeom>
          <a:noFill/>
        </p:spPr>
        <p:txBody>
          <a:bodyPr wrap="square" rtlCol="0">
            <a:spAutoFit/>
          </a:bodyPr>
          <a:lstStyle/>
          <a:p>
            <a:r>
              <a:rPr kumimoji="1" lang="en-US" altLang="ja-JP" sz="1100" dirty="0"/>
              <a:t>(</a:t>
            </a:r>
            <a:r>
              <a:rPr kumimoji="1" lang="ja-JP" altLang="en-US" sz="1100" dirty="0"/>
              <a:t>億円</a:t>
            </a:r>
            <a:r>
              <a:rPr kumimoji="1" lang="en-US" altLang="ja-JP" sz="1100" dirty="0"/>
              <a:t>)</a:t>
            </a:r>
            <a:endParaRPr kumimoji="1" lang="ja-JP" altLang="en-US" sz="1100" dirty="0"/>
          </a:p>
        </p:txBody>
      </p:sp>
      <p:sp>
        <p:nvSpPr>
          <p:cNvPr id="17" name="テキスト ボックス 16"/>
          <p:cNvSpPr txBox="1"/>
          <p:nvPr/>
        </p:nvSpPr>
        <p:spPr>
          <a:xfrm>
            <a:off x="3851920" y="5262532"/>
            <a:ext cx="648072" cy="261610"/>
          </a:xfrm>
          <a:prstGeom prst="rect">
            <a:avLst/>
          </a:prstGeom>
          <a:noFill/>
        </p:spPr>
        <p:txBody>
          <a:bodyPr wrap="square" rtlCol="0">
            <a:spAutoFit/>
          </a:bodyPr>
          <a:lstStyle/>
          <a:p>
            <a:r>
              <a:rPr kumimoji="1" lang="en-US" altLang="ja-JP" sz="1100" dirty="0"/>
              <a:t>(</a:t>
            </a:r>
            <a:r>
              <a:rPr kumimoji="1" lang="ja-JP" altLang="en-US" sz="1100" dirty="0"/>
              <a:t>年度</a:t>
            </a:r>
            <a:r>
              <a:rPr kumimoji="1" lang="en-US" altLang="ja-JP" sz="1100" dirty="0"/>
              <a:t>)</a:t>
            </a:r>
            <a:endParaRPr kumimoji="1" lang="ja-JP" altLang="en-US" sz="1100" dirty="0"/>
          </a:p>
        </p:txBody>
      </p:sp>
      <p:sp>
        <p:nvSpPr>
          <p:cNvPr id="18" name="テキスト ボックス 17"/>
          <p:cNvSpPr txBox="1"/>
          <p:nvPr/>
        </p:nvSpPr>
        <p:spPr>
          <a:xfrm>
            <a:off x="8196783" y="5272057"/>
            <a:ext cx="648072" cy="261610"/>
          </a:xfrm>
          <a:prstGeom prst="rect">
            <a:avLst/>
          </a:prstGeom>
          <a:noFill/>
        </p:spPr>
        <p:txBody>
          <a:bodyPr wrap="square" rtlCol="0">
            <a:spAutoFit/>
          </a:bodyPr>
          <a:lstStyle/>
          <a:p>
            <a:r>
              <a:rPr kumimoji="1" lang="en-US" altLang="ja-JP" sz="1100" dirty="0"/>
              <a:t>(</a:t>
            </a:r>
            <a:r>
              <a:rPr kumimoji="1" lang="ja-JP" altLang="en-US" sz="1100" dirty="0"/>
              <a:t>年度</a:t>
            </a:r>
            <a:r>
              <a:rPr kumimoji="1" lang="en-US" altLang="ja-JP" sz="1100" dirty="0"/>
              <a:t>)</a:t>
            </a:r>
            <a:endParaRPr kumimoji="1" lang="ja-JP" altLang="en-US" sz="1100" dirty="0"/>
          </a:p>
        </p:txBody>
      </p:sp>
      <p:sp>
        <p:nvSpPr>
          <p:cNvPr id="24" name="正方形/長方形 23"/>
          <p:cNvSpPr/>
          <p:nvPr/>
        </p:nvSpPr>
        <p:spPr>
          <a:xfrm>
            <a:off x="7963253" y="404664"/>
            <a:ext cx="1073243" cy="369332"/>
          </a:xfrm>
          <a:prstGeom prst="rect">
            <a:avLst/>
          </a:prstGeom>
          <a:noFill/>
        </p:spPr>
        <p:txBody>
          <a:bodyPr wrap="none">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lgn="ctr"/>
            <a:r>
              <a:rPr lang="ja-JP" altLang="en-US" dirty="0"/>
              <a:t>＜</a:t>
            </a:r>
            <a:r>
              <a:rPr lang="en-US" altLang="ja-JP" dirty="0"/>
              <a:t>Why</a:t>
            </a:r>
            <a:r>
              <a:rPr lang="ja-JP" altLang="en-US" dirty="0"/>
              <a:t>＞</a:t>
            </a:r>
          </a:p>
        </p:txBody>
      </p:sp>
      <p:sp>
        <p:nvSpPr>
          <p:cNvPr id="25" name="スライド番号プレースホルダ 24"/>
          <p:cNvSpPr>
            <a:spLocks noGrp="1"/>
          </p:cNvSpPr>
          <p:nvPr>
            <p:ph type="sldNum" sz="quarter" idx="12"/>
          </p:nvPr>
        </p:nvSpPr>
        <p:spPr/>
        <p:txBody>
          <a:bodyPr/>
          <a:lstStyle/>
          <a:p>
            <a:fld id="{CCEC3038-1CF1-4B63-9920-55248DCFBA97}" type="slidenum">
              <a:rPr kumimoji="1" lang="ja-JP" altLang="en-US" smtClean="0"/>
              <a:pPr/>
              <a:t>104</a:t>
            </a:fld>
            <a:endParaRPr kumimoji="1" lang="ja-JP" altLang="en-US"/>
          </a:p>
        </p:txBody>
      </p:sp>
      <p:sp>
        <p:nvSpPr>
          <p:cNvPr id="28" name="四角形吹き出し 27"/>
          <p:cNvSpPr/>
          <p:nvPr/>
        </p:nvSpPr>
        <p:spPr>
          <a:xfrm>
            <a:off x="6296341" y="6042778"/>
            <a:ext cx="1135025" cy="553998"/>
          </a:xfrm>
          <a:prstGeom prst="wedgeRectCallout">
            <a:avLst>
              <a:gd name="adj1" fmla="val 32295"/>
              <a:gd name="adj2" fmla="val -199656"/>
            </a:avLst>
          </a:prstGeom>
          <a:noFill/>
          <a:ln w="12700"/>
        </p:spPr>
        <p:style>
          <a:lnRef idx="2">
            <a:schemeClr val="dk1"/>
          </a:lnRef>
          <a:fillRef idx="1">
            <a:schemeClr val="lt1"/>
          </a:fillRef>
          <a:effectRef idx="0">
            <a:schemeClr val="dk1"/>
          </a:effectRef>
          <a:fontRef idx="minor">
            <a:schemeClr val="dk1"/>
          </a:fontRef>
        </p:style>
        <p:txBody>
          <a:bodyPr wrap="square" anchor="ctr">
            <a:spAutoFit/>
          </a:bodyPr>
          <a:lstStyle/>
          <a:p>
            <a:pPr algn="ctr" fontAlgn="auto">
              <a:spcBef>
                <a:spcPts val="0"/>
              </a:spcBef>
              <a:spcAft>
                <a:spcPts val="0"/>
              </a:spcAft>
              <a:defRPr/>
            </a:pPr>
            <a:r>
              <a:rPr lang="ja-JP" altLang="en-US" sz="1000" dirty="0">
                <a:solidFill>
                  <a:schemeClr val="tx1"/>
                </a:solidFill>
                <a:latin typeface="メイリオ" pitchFamily="50" charset="-128"/>
                <a:ea typeface="メイリオ" pitchFamily="50" charset="-128"/>
                <a:cs typeface="メイリオ" pitchFamily="50" charset="-128"/>
              </a:rPr>
              <a:t>地方公営企業法</a:t>
            </a:r>
            <a:endParaRPr lang="en-US" altLang="ja-JP" sz="1000" dirty="0">
              <a:solidFill>
                <a:schemeClr val="tx1"/>
              </a:solidFill>
              <a:latin typeface="メイリオ" pitchFamily="50" charset="-128"/>
              <a:ea typeface="メイリオ" pitchFamily="50" charset="-128"/>
              <a:cs typeface="メイリオ" pitchFamily="50" charset="-128"/>
            </a:endParaRPr>
          </a:p>
          <a:p>
            <a:pPr algn="ctr" fontAlgn="auto">
              <a:spcBef>
                <a:spcPts val="0"/>
              </a:spcBef>
              <a:spcAft>
                <a:spcPts val="0"/>
              </a:spcAft>
              <a:defRPr/>
            </a:pPr>
            <a:r>
              <a:rPr lang="ja-JP" altLang="en-US" sz="1000" dirty="0">
                <a:solidFill>
                  <a:schemeClr val="tx1"/>
                </a:solidFill>
                <a:latin typeface="メイリオ" pitchFamily="50" charset="-128"/>
                <a:ea typeface="メイリオ" pitchFamily="50" charset="-128"/>
                <a:cs typeface="メイリオ" pitchFamily="50" charset="-128"/>
              </a:rPr>
              <a:t>全部適用移行</a:t>
            </a:r>
            <a:endParaRPr lang="en-US" altLang="ja-JP" sz="1000" dirty="0">
              <a:solidFill>
                <a:schemeClr val="tx1"/>
              </a:solidFill>
              <a:latin typeface="メイリオ" pitchFamily="50" charset="-128"/>
              <a:ea typeface="メイリオ" pitchFamily="50" charset="-128"/>
              <a:cs typeface="メイリオ" pitchFamily="50" charset="-128"/>
            </a:endParaRPr>
          </a:p>
          <a:p>
            <a:pPr algn="ctr" fontAlgn="auto">
              <a:spcBef>
                <a:spcPts val="0"/>
              </a:spcBef>
              <a:spcAft>
                <a:spcPts val="0"/>
              </a:spcAft>
              <a:defRPr/>
            </a:pPr>
            <a:r>
              <a:rPr lang="ja-JP" altLang="en-US" sz="1000" dirty="0">
                <a:solidFill>
                  <a:schemeClr val="tx1"/>
                </a:solidFill>
                <a:latin typeface="メイリオ" pitchFamily="50" charset="-128"/>
                <a:ea typeface="メイリオ" pitchFamily="50" charset="-128"/>
                <a:cs typeface="メイリオ" pitchFamily="50" charset="-128"/>
              </a:rPr>
              <a:t>（</a:t>
            </a:r>
            <a:r>
              <a:rPr lang="en-US" altLang="ja-JP" sz="1000" dirty="0">
                <a:solidFill>
                  <a:schemeClr val="tx1"/>
                </a:solidFill>
                <a:latin typeface="メイリオ" pitchFamily="50" charset="-128"/>
                <a:ea typeface="メイリオ" pitchFamily="50" charset="-128"/>
                <a:cs typeface="メイリオ" pitchFamily="50" charset="-128"/>
              </a:rPr>
              <a:t>2009</a:t>
            </a:r>
            <a:r>
              <a:rPr lang="ja-JP" altLang="en-US" sz="1000" dirty="0">
                <a:solidFill>
                  <a:schemeClr val="tx1"/>
                </a:solidFill>
                <a:latin typeface="メイリオ" pitchFamily="50" charset="-128"/>
                <a:ea typeface="メイリオ" pitchFamily="50" charset="-128"/>
                <a:cs typeface="メイリオ" pitchFamily="50" charset="-128"/>
              </a:rPr>
              <a:t>）</a:t>
            </a:r>
          </a:p>
        </p:txBody>
      </p:sp>
      <p:cxnSp>
        <p:nvCxnSpPr>
          <p:cNvPr id="34" name="直線コネクタ 33"/>
          <p:cNvCxnSpPr/>
          <p:nvPr/>
        </p:nvCxnSpPr>
        <p:spPr>
          <a:xfrm flipV="1">
            <a:off x="3758646" y="2711274"/>
            <a:ext cx="0" cy="2911298"/>
          </a:xfrm>
          <a:prstGeom prst="line">
            <a:avLst/>
          </a:prstGeom>
          <a:ln w="22225">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37" name="直線矢印コネクタ 36"/>
          <p:cNvCxnSpPr/>
          <p:nvPr/>
        </p:nvCxnSpPr>
        <p:spPr>
          <a:xfrm>
            <a:off x="3802188" y="5622572"/>
            <a:ext cx="262632" cy="0"/>
          </a:xfrm>
          <a:prstGeom prst="straightConnector1">
            <a:avLst/>
          </a:prstGeom>
          <a:ln w="22225">
            <a:solidFill>
              <a:schemeClr val="tx1"/>
            </a:solidFill>
            <a:prstDash val="dash"/>
            <a:tailEnd type="triangle"/>
          </a:ln>
        </p:spPr>
        <p:style>
          <a:lnRef idx="1">
            <a:schemeClr val="accent1"/>
          </a:lnRef>
          <a:fillRef idx="0">
            <a:schemeClr val="accent1"/>
          </a:fillRef>
          <a:effectRef idx="0">
            <a:schemeClr val="accent1"/>
          </a:effectRef>
          <a:fontRef idx="minor">
            <a:schemeClr val="tx1"/>
          </a:fontRef>
        </p:style>
      </p:cxnSp>
      <p:sp>
        <p:nvSpPr>
          <p:cNvPr id="38" name="テキスト ボックス 37"/>
          <p:cNvSpPr txBox="1"/>
          <p:nvPr/>
        </p:nvSpPr>
        <p:spPr>
          <a:xfrm>
            <a:off x="3690719" y="5694580"/>
            <a:ext cx="864096" cy="276999"/>
          </a:xfrm>
          <a:prstGeom prst="rect">
            <a:avLst/>
          </a:prstGeom>
          <a:noFill/>
        </p:spPr>
        <p:txBody>
          <a:bodyPr wrap="square" rtlCol="0">
            <a:spAutoFit/>
          </a:bodyPr>
          <a:lstStyle/>
          <a:p>
            <a:r>
              <a:rPr kumimoji="1" lang="ja-JP" altLang="en-US" sz="1200" b="1" dirty="0"/>
              <a:t>前回以降</a:t>
            </a:r>
          </a:p>
        </p:txBody>
      </p:sp>
      <p:cxnSp>
        <p:nvCxnSpPr>
          <p:cNvPr id="41" name="直線コネクタ 40"/>
          <p:cNvCxnSpPr/>
          <p:nvPr/>
        </p:nvCxnSpPr>
        <p:spPr>
          <a:xfrm flipV="1">
            <a:off x="7876667" y="2712450"/>
            <a:ext cx="0" cy="2911298"/>
          </a:xfrm>
          <a:prstGeom prst="line">
            <a:avLst/>
          </a:prstGeom>
          <a:ln w="22225">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42" name="直線矢印コネクタ 41"/>
          <p:cNvCxnSpPr/>
          <p:nvPr/>
        </p:nvCxnSpPr>
        <p:spPr>
          <a:xfrm>
            <a:off x="7905695" y="5623748"/>
            <a:ext cx="262632" cy="0"/>
          </a:xfrm>
          <a:prstGeom prst="straightConnector1">
            <a:avLst/>
          </a:prstGeom>
          <a:ln w="22225">
            <a:solidFill>
              <a:schemeClr val="tx1"/>
            </a:solidFill>
            <a:prstDash val="dash"/>
            <a:tailEnd type="triangle"/>
          </a:ln>
        </p:spPr>
        <p:style>
          <a:lnRef idx="1">
            <a:schemeClr val="accent1"/>
          </a:lnRef>
          <a:fillRef idx="0">
            <a:schemeClr val="accent1"/>
          </a:fillRef>
          <a:effectRef idx="0">
            <a:schemeClr val="accent1"/>
          </a:effectRef>
          <a:fontRef idx="minor">
            <a:schemeClr val="tx1"/>
          </a:fontRef>
        </p:style>
      </p:cxnSp>
      <p:sp>
        <p:nvSpPr>
          <p:cNvPr id="43" name="テキスト ボックス 42"/>
          <p:cNvSpPr txBox="1"/>
          <p:nvPr/>
        </p:nvSpPr>
        <p:spPr>
          <a:xfrm>
            <a:off x="7968394" y="5695756"/>
            <a:ext cx="864096" cy="276999"/>
          </a:xfrm>
          <a:prstGeom prst="rect">
            <a:avLst/>
          </a:prstGeom>
          <a:noFill/>
        </p:spPr>
        <p:txBody>
          <a:bodyPr wrap="square" rtlCol="0">
            <a:spAutoFit/>
          </a:bodyPr>
          <a:lstStyle/>
          <a:p>
            <a:r>
              <a:rPr kumimoji="1" lang="ja-JP" altLang="en-US" sz="1200" b="1" dirty="0"/>
              <a:t>前回以降</a:t>
            </a:r>
          </a:p>
        </p:txBody>
      </p:sp>
      <p:sp>
        <p:nvSpPr>
          <p:cNvPr id="31" name="テキスト ボックス 30"/>
          <p:cNvSpPr txBox="1"/>
          <p:nvPr/>
        </p:nvSpPr>
        <p:spPr>
          <a:xfrm>
            <a:off x="0" y="0"/>
            <a:ext cx="4777066" cy="261610"/>
          </a:xfrm>
          <a:prstGeom prst="rect">
            <a:avLst/>
          </a:prstGeom>
          <a:noFill/>
        </p:spPr>
        <p:txBody>
          <a:bodyPr wrap="square" rtlCol="0">
            <a:spAutoFit/>
          </a:bodyPr>
          <a:lstStyle/>
          <a:p>
            <a:r>
              <a:rPr lang="en-US" altLang="ja-JP" sz="1100" dirty="0"/>
              <a:t>Ⅱ</a:t>
            </a:r>
            <a:r>
              <a:rPr lang="ja-JP" altLang="en-US" sz="1100" dirty="0"/>
              <a:t>　公民連携</a:t>
            </a:r>
            <a:r>
              <a:rPr lang="en-US" altLang="ja-JP" sz="1100" dirty="0"/>
              <a:t>/</a:t>
            </a:r>
            <a:r>
              <a:rPr lang="ja-JP" altLang="en-US" sz="1100" dirty="0"/>
              <a:t>経営形態の見直し</a:t>
            </a:r>
            <a:r>
              <a:rPr lang="en-US" altLang="ja-JP" sz="1100" dirty="0"/>
              <a:t>【</a:t>
            </a:r>
            <a:r>
              <a:rPr lang="ja-JP" altLang="en-US" sz="1100" dirty="0"/>
              <a:t>独立行政法人化</a:t>
            </a:r>
            <a:r>
              <a:rPr lang="en-US" altLang="ja-JP" sz="1100" dirty="0"/>
              <a:t>】</a:t>
            </a:r>
            <a:r>
              <a:rPr lang="ja-JP" altLang="en-US" sz="1100" dirty="0"/>
              <a:t>・病院</a:t>
            </a:r>
            <a:endParaRPr kumimoji="1" lang="en-US" altLang="ja-JP" sz="1100" dirty="0"/>
          </a:p>
        </p:txBody>
      </p:sp>
      <p:graphicFrame>
        <p:nvGraphicFramePr>
          <p:cNvPr id="44" name="グラフ 43"/>
          <p:cNvGraphicFramePr>
            <a:graphicFrameLocks/>
          </p:cNvGraphicFramePr>
          <p:nvPr>
            <p:extLst>
              <p:ext uri="{D42A27DB-BD31-4B8C-83A1-F6EECF244321}">
                <p14:modId xmlns:p14="http://schemas.microsoft.com/office/powerpoint/2010/main" val="3730309999"/>
              </p:ext>
            </p:extLst>
          </p:nvPr>
        </p:nvGraphicFramePr>
        <p:xfrm>
          <a:off x="611560" y="2687854"/>
          <a:ext cx="3852411" cy="2606340"/>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45" name="グラフ 44"/>
          <p:cNvGraphicFramePr>
            <a:graphicFrameLocks/>
          </p:cNvGraphicFramePr>
          <p:nvPr>
            <p:extLst>
              <p:ext uri="{D42A27DB-BD31-4B8C-83A1-F6EECF244321}">
                <p14:modId xmlns:p14="http://schemas.microsoft.com/office/powerpoint/2010/main" val="988648809"/>
              </p:ext>
            </p:extLst>
          </p:nvPr>
        </p:nvGraphicFramePr>
        <p:xfrm>
          <a:off x="4658425" y="2986931"/>
          <a:ext cx="3937004" cy="2294885"/>
        </p:xfrm>
        <a:graphic>
          <a:graphicData uri="http://schemas.openxmlformats.org/drawingml/2006/chart">
            <c:chart xmlns:c="http://schemas.openxmlformats.org/drawingml/2006/chart" xmlns:r="http://schemas.openxmlformats.org/officeDocument/2006/relationships" r:id="rId4"/>
          </a:graphicData>
        </a:graphic>
      </p:graphicFrame>
    </p:spTree>
    <p:extLst>
      <p:ext uri="{BB962C8B-B14F-4D97-AF65-F5344CB8AC3E}">
        <p14:creationId xmlns:p14="http://schemas.microsoft.com/office/powerpoint/2010/main" val="912178746"/>
      </p:ext>
    </p:extLst>
  </p:cSld>
  <p:clrMapOvr>
    <a:masterClrMapping/>
  </p:clrMapOvr>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 name="角丸四角形 34"/>
          <p:cNvSpPr/>
          <p:nvPr/>
        </p:nvSpPr>
        <p:spPr>
          <a:xfrm>
            <a:off x="789181" y="5529154"/>
            <a:ext cx="1665789" cy="378898"/>
          </a:xfrm>
          <a:prstGeom prst="roundRect">
            <a:avLst>
              <a:gd name="adj" fmla="val 5685"/>
            </a:avLst>
          </a:prstGeom>
          <a:solidFill>
            <a:schemeClr val="accent6">
              <a:lumMod val="60000"/>
              <a:lumOff val="40000"/>
              <a:alpha val="5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1" name="角丸四角形 30"/>
          <p:cNvSpPr/>
          <p:nvPr/>
        </p:nvSpPr>
        <p:spPr>
          <a:xfrm>
            <a:off x="5128331" y="5656001"/>
            <a:ext cx="3188085" cy="674798"/>
          </a:xfrm>
          <a:prstGeom prst="roundRect">
            <a:avLst>
              <a:gd name="adj" fmla="val 5685"/>
            </a:avLst>
          </a:prstGeom>
          <a:solidFill>
            <a:schemeClr val="accent6">
              <a:lumMod val="60000"/>
              <a:lumOff val="40000"/>
              <a:alpha val="5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9" name="角丸四角形 28"/>
          <p:cNvSpPr/>
          <p:nvPr/>
        </p:nvSpPr>
        <p:spPr>
          <a:xfrm>
            <a:off x="5076056" y="5584678"/>
            <a:ext cx="3371891" cy="1031849"/>
          </a:xfrm>
          <a:prstGeom prst="roundRect">
            <a:avLst>
              <a:gd name="adj" fmla="val 13941"/>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nSpc>
                <a:spcPts val="2200"/>
              </a:lnSpc>
            </a:pPr>
            <a:r>
              <a:rPr lang="en-US" altLang="ja-JP" sz="1400" dirty="0">
                <a:solidFill>
                  <a:schemeClr val="tx1"/>
                </a:solidFill>
                <a:latin typeface="+mn-ea"/>
              </a:rPr>
              <a:t>※</a:t>
            </a:r>
            <a:r>
              <a:rPr lang="ja-JP" altLang="en-US" sz="1400" dirty="0">
                <a:solidFill>
                  <a:schemeClr val="tx1"/>
                </a:solidFill>
                <a:latin typeface="+mn-ea"/>
              </a:rPr>
              <a:t>　住吉市民病院は</a:t>
            </a:r>
            <a:r>
              <a:rPr lang="en-US" altLang="ja-JP" sz="1400" dirty="0">
                <a:solidFill>
                  <a:schemeClr val="tx1"/>
                </a:solidFill>
                <a:latin typeface="+mn-ea"/>
              </a:rPr>
              <a:t>2018</a:t>
            </a:r>
            <a:r>
              <a:rPr lang="ja-JP" altLang="en-US" sz="1400" dirty="0">
                <a:solidFill>
                  <a:schemeClr val="tx1"/>
                </a:solidFill>
                <a:latin typeface="+mn-ea"/>
              </a:rPr>
              <a:t>年</a:t>
            </a:r>
            <a:r>
              <a:rPr lang="en-US" altLang="ja-JP" sz="1400" dirty="0">
                <a:solidFill>
                  <a:schemeClr val="tx1"/>
                </a:solidFill>
                <a:latin typeface="+mn-ea"/>
              </a:rPr>
              <a:t>3</a:t>
            </a:r>
            <a:r>
              <a:rPr lang="ja-JP" altLang="en-US" sz="1400" dirty="0">
                <a:solidFill>
                  <a:schemeClr val="tx1"/>
                </a:solidFill>
                <a:latin typeface="+mn-ea"/>
              </a:rPr>
              <a:t>月末閉院</a:t>
            </a:r>
            <a:endParaRPr lang="en-US" altLang="ja-JP" sz="1400" dirty="0">
              <a:solidFill>
                <a:schemeClr val="tx1"/>
              </a:solidFill>
              <a:latin typeface="+mn-ea"/>
            </a:endParaRPr>
          </a:p>
          <a:p>
            <a:pPr>
              <a:lnSpc>
                <a:spcPts val="2200"/>
              </a:lnSpc>
            </a:pPr>
            <a:r>
              <a:rPr lang="ja-JP" altLang="en-US" sz="1400" dirty="0">
                <a:solidFill>
                  <a:schemeClr val="tx1"/>
                </a:solidFill>
                <a:latin typeface="+mn-ea"/>
              </a:rPr>
              <a:t>　　 </a:t>
            </a:r>
            <a:r>
              <a:rPr lang="zh-TW" altLang="en-US" sz="1400" dirty="0">
                <a:solidFill>
                  <a:schemeClr val="tx1"/>
                </a:solidFill>
                <a:latin typeface="ＭＳ Ｐゴシック" panose="020B0600070205080204" pitchFamily="50" charset="-128"/>
                <a:ea typeface="ＭＳ Ｐゴシック" panose="020B0600070205080204" pitchFamily="50" charset="-128"/>
              </a:rPr>
              <a:t>住之江診療所</a:t>
            </a:r>
            <a:r>
              <a:rPr lang="ja-JP" altLang="en-US" sz="1400" dirty="0">
                <a:solidFill>
                  <a:schemeClr val="tx1"/>
                </a:solidFill>
                <a:latin typeface="ＭＳ Ｐゴシック" panose="020B0600070205080204" pitchFamily="50" charset="-128"/>
                <a:ea typeface="ＭＳ Ｐゴシック" panose="020B0600070205080204" pitchFamily="50" charset="-128"/>
              </a:rPr>
              <a:t>は</a:t>
            </a:r>
            <a:r>
              <a:rPr lang="en-US" altLang="zh-TW" sz="1400" dirty="0">
                <a:solidFill>
                  <a:schemeClr val="tx1"/>
                </a:solidFill>
                <a:latin typeface="ＭＳ Ｐゴシック" panose="020B0600070205080204" pitchFamily="50" charset="-128"/>
                <a:ea typeface="ＭＳ Ｐゴシック" panose="020B0600070205080204" pitchFamily="50" charset="-128"/>
              </a:rPr>
              <a:t>2018</a:t>
            </a:r>
            <a:r>
              <a:rPr lang="zh-TW" altLang="en-US" sz="1400" dirty="0">
                <a:solidFill>
                  <a:schemeClr val="tx1"/>
                </a:solidFill>
                <a:latin typeface="ＭＳ Ｐゴシック" panose="020B0600070205080204" pitchFamily="50" charset="-128"/>
                <a:ea typeface="ＭＳ Ｐゴシック" panose="020B0600070205080204" pitchFamily="50" charset="-128"/>
              </a:rPr>
              <a:t>年</a:t>
            </a:r>
            <a:r>
              <a:rPr lang="en-US" altLang="zh-TW" sz="1400" dirty="0">
                <a:solidFill>
                  <a:schemeClr val="tx1"/>
                </a:solidFill>
                <a:latin typeface="ＭＳ Ｐゴシック" panose="020B0600070205080204" pitchFamily="50" charset="-128"/>
                <a:ea typeface="ＭＳ Ｐゴシック" panose="020B0600070205080204" pitchFamily="50" charset="-128"/>
              </a:rPr>
              <a:t>4</a:t>
            </a:r>
            <a:r>
              <a:rPr lang="zh-TW" altLang="en-US" sz="1400" dirty="0">
                <a:solidFill>
                  <a:schemeClr val="tx1"/>
                </a:solidFill>
                <a:latin typeface="ＭＳ Ｐゴシック" panose="020B0600070205080204" pitchFamily="50" charset="-128"/>
                <a:ea typeface="ＭＳ Ｐゴシック" panose="020B0600070205080204" pitchFamily="50" charset="-128"/>
              </a:rPr>
              <a:t>月</a:t>
            </a:r>
            <a:r>
              <a:rPr lang="en-US" altLang="zh-TW" sz="1400" dirty="0">
                <a:solidFill>
                  <a:schemeClr val="tx1"/>
                </a:solidFill>
                <a:latin typeface="ＭＳ Ｐゴシック" panose="020B0600070205080204" pitchFamily="50" charset="-128"/>
                <a:ea typeface="ＭＳ Ｐゴシック" panose="020B0600070205080204" pitchFamily="50" charset="-128"/>
              </a:rPr>
              <a:t>1</a:t>
            </a:r>
            <a:r>
              <a:rPr lang="zh-TW" altLang="en-US" sz="1400" dirty="0">
                <a:solidFill>
                  <a:schemeClr val="tx1"/>
                </a:solidFill>
                <a:latin typeface="ＭＳ Ｐゴシック" panose="020B0600070205080204" pitchFamily="50" charset="-128"/>
                <a:ea typeface="ＭＳ Ｐゴシック" panose="020B0600070205080204" pitchFamily="50" charset="-128"/>
              </a:rPr>
              <a:t>日開</a:t>
            </a:r>
            <a:r>
              <a:rPr lang="ja-JP" altLang="en-US" sz="1400" dirty="0">
                <a:solidFill>
                  <a:schemeClr val="tx1"/>
                </a:solidFill>
                <a:latin typeface="ＭＳ Ｐゴシック" panose="020B0600070205080204" pitchFamily="50" charset="-128"/>
                <a:ea typeface="ＭＳ Ｐゴシック" panose="020B0600070205080204" pitchFamily="50" charset="-128"/>
              </a:rPr>
              <a:t>設</a:t>
            </a:r>
            <a:endParaRPr lang="zh-TW" altLang="en-US" sz="1400" dirty="0">
              <a:solidFill>
                <a:schemeClr val="tx1"/>
              </a:solidFill>
              <a:latin typeface="ＭＳ Ｐゴシック" panose="020B0600070205080204" pitchFamily="50" charset="-128"/>
              <a:ea typeface="ＭＳ Ｐゴシック" panose="020B0600070205080204" pitchFamily="50" charset="-128"/>
            </a:endParaRPr>
          </a:p>
          <a:p>
            <a:endParaRPr lang="ja-JP" altLang="en-US" sz="1400" dirty="0">
              <a:solidFill>
                <a:schemeClr val="tx1"/>
              </a:solidFill>
              <a:latin typeface="ＭＳ Ｐゴシック" panose="020B0600070205080204" pitchFamily="50" charset="-128"/>
              <a:ea typeface="ＭＳ Ｐゴシック" panose="020B0600070205080204" pitchFamily="50" charset="-128"/>
            </a:endParaRPr>
          </a:p>
        </p:txBody>
      </p:sp>
      <p:sp>
        <p:nvSpPr>
          <p:cNvPr id="33" name="角丸四角形 32"/>
          <p:cNvSpPr/>
          <p:nvPr/>
        </p:nvSpPr>
        <p:spPr>
          <a:xfrm>
            <a:off x="5364088" y="3198461"/>
            <a:ext cx="1711414" cy="310098"/>
          </a:xfrm>
          <a:prstGeom prst="roundRect">
            <a:avLst>
              <a:gd name="adj" fmla="val 13057"/>
            </a:avLst>
          </a:prstGeom>
          <a:solidFill>
            <a:schemeClr val="accent6">
              <a:lumMod val="60000"/>
              <a:lumOff val="40000"/>
              <a:alpha val="5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 name="テキスト ボックス 6"/>
          <p:cNvSpPr txBox="1"/>
          <p:nvPr/>
        </p:nvSpPr>
        <p:spPr>
          <a:xfrm>
            <a:off x="7884368" y="1"/>
            <a:ext cx="1259632" cy="307777"/>
          </a:xfrm>
          <a:prstGeom prst="rect">
            <a:avLst/>
          </a:prstGeom>
          <a:noFill/>
        </p:spPr>
        <p:txBody>
          <a:bodyPr wrap="square" rtlCol="0">
            <a:spAutoFit/>
          </a:bodyPr>
          <a:lstStyle/>
          <a:p>
            <a:r>
              <a:rPr kumimoji="1" lang="en-US" altLang="ja-JP" sz="1400" dirty="0"/>
              <a:t>A10.(26</a:t>
            </a:r>
            <a:r>
              <a:rPr kumimoji="1" lang="en-US" altLang="ja-JP" sz="1400" dirty="0" smtClean="0"/>
              <a:t>)</a:t>
            </a:r>
            <a:endParaRPr kumimoji="1" lang="ja-JP" altLang="en-US" sz="1400" dirty="0"/>
          </a:p>
        </p:txBody>
      </p:sp>
      <p:cxnSp>
        <p:nvCxnSpPr>
          <p:cNvPr id="9" name="直線コネクタ 8"/>
          <p:cNvCxnSpPr/>
          <p:nvPr/>
        </p:nvCxnSpPr>
        <p:spPr>
          <a:xfrm>
            <a:off x="251520" y="764704"/>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2" name="角丸四角形 11"/>
          <p:cNvSpPr/>
          <p:nvPr/>
        </p:nvSpPr>
        <p:spPr>
          <a:xfrm>
            <a:off x="456586" y="1909282"/>
            <a:ext cx="8640960" cy="4032448"/>
          </a:xfrm>
          <a:prstGeom prst="roundRect">
            <a:avLst>
              <a:gd name="adj" fmla="val 2076"/>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16" name="右矢印 15"/>
          <p:cNvSpPr/>
          <p:nvPr/>
        </p:nvSpPr>
        <p:spPr>
          <a:xfrm>
            <a:off x="3131840" y="4994364"/>
            <a:ext cx="3549180" cy="504056"/>
          </a:xfrm>
          <a:prstGeom prst="rightArrow">
            <a:avLst>
              <a:gd name="adj1" fmla="val 54865"/>
              <a:gd name="adj2" fmla="val 48772"/>
            </a:avLst>
          </a:prstGeom>
          <a:solidFill>
            <a:srgbClr val="FF99FF"/>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1400" dirty="0">
                <a:solidFill>
                  <a:schemeClr val="tx1"/>
                </a:solidFill>
              </a:rPr>
              <a:t>独　立　行　政　法　人　化</a:t>
            </a:r>
          </a:p>
        </p:txBody>
      </p:sp>
      <p:sp>
        <p:nvSpPr>
          <p:cNvPr id="17" name="角丸四角形 16"/>
          <p:cNvSpPr/>
          <p:nvPr/>
        </p:nvSpPr>
        <p:spPr>
          <a:xfrm>
            <a:off x="251520" y="1268760"/>
            <a:ext cx="8640960" cy="864096"/>
          </a:xfrm>
          <a:prstGeom prst="roundRect">
            <a:avLst>
              <a:gd name="adj" fmla="val 10464"/>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500" dirty="0"/>
          </a:p>
        </p:txBody>
      </p:sp>
      <p:sp>
        <p:nvSpPr>
          <p:cNvPr id="18" name="正方形/長方形 17"/>
          <p:cNvSpPr/>
          <p:nvPr/>
        </p:nvSpPr>
        <p:spPr>
          <a:xfrm>
            <a:off x="539552" y="1124744"/>
            <a:ext cx="1872208" cy="28803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ja-JP" altLang="en-US" sz="1500" dirty="0">
                <a:solidFill>
                  <a:schemeClr val="tx1"/>
                </a:solidFill>
              </a:rPr>
              <a:t>＜背　　　景＞</a:t>
            </a:r>
            <a:endParaRPr lang="en-US" altLang="ja-JP" sz="1500" dirty="0">
              <a:solidFill>
                <a:schemeClr val="tx1"/>
              </a:solidFill>
            </a:endParaRPr>
          </a:p>
        </p:txBody>
      </p:sp>
      <p:sp>
        <p:nvSpPr>
          <p:cNvPr id="19" name="テキスト ボックス 18"/>
          <p:cNvSpPr txBox="1"/>
          <p:nvPr/>
        </p:nvSpPr>
        <p:spPr>
          <a:xfrm>
            <a:off x="323528" y="1476073"/>
            <a:ext cx="8640960" cy="553998"/>
          </a:xfrm>
          <a:prstGeom prst="rect">
            <a:avLst/>
          </a:prstGeom>
          <a:noFill/>
        </p:spPr>
        <p:txBody>
          <a:bodyPr wrap="square" rtlCol="0">
            <a:spAutoFit/>
          </a:bodyPr>
          <a:lstStyle/>
          <a:p>
            <a:r>
              <a:rPr lang="ja-JP" altLang="en-US" sz="1500" dirty="0">
                <a:latin typeface="+mn-ea"/>
              </a:rPr>
              <a:t>・ </a:t>
            </a:r>
            <a:r>
              <a:rPr lang="ja-JP" altLang="en-US" sz="1500" dirty="0"/>
              <a:t>公立病院としての役割を果たすため、</a:t>
            </a:r>
            <a:r>
              <a:rPr lang="ja-JP" altLang="en-US" sz="1500" dirty="0">
                <a:latin typeface="+mn-ea"/>
              </a:rPr>
              <a:t>市立病院は、</a:t>
            </a:r>
            <a:r>
              <a:rPr lang="ja-JP" altLang="en-US" sz="1500" dirty="0"/>
              <a:t>より自律的・効率的・効果的な経営形態への移行</a:t>
            </a:r>
            <a:endParaRPr lang="en-US" altLang="ja-JP" sz="1500" dirty="0"/>
          </a:p>
          <a:p>
            <a:r>
              <a:rPr lang="ja-JP" altLang="en-US" sz="1500" dirty="0"/>
              <a:t>　　が必要。</a:t>
            </a:r>
            <a:endParaRPr lang="en-US" altLang="ja-JP" sz="1500" dirty="0"/>
          </a:p>
        </p:txBody>
      </p:sp>
      <p:sp>
        <p:nvSpPr>
          <p:cNvPr id="21" name="下矢印 20"/>
          <p:cNvSpPr/>
          <p:nvPr/>
        </p:nvSpPr>
        <p:spPr>
          <a:xfrm>
            <a:off x="1043608" y="2132856"/>
            <a:ext cx="432048" cy="216024"/>
          </a:xfrm>
          <a:prstGeom prst="downArrow">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500"/>
          </a:p>
        </p:txBody>
      </p:sp>
      <p:sp>
        <p:nvSpPr>
          <p:cNvPr id="22" name="テキスト ボックス 21"/>
          <p:cNvSpPr txBox="1"/>
          <p:nvPr/>
        </p:nvSpPr>
        <p:spPr>
          <a:xfrm>
            <a:off x="323528" y="2492896"/>
            <a:ext cx="8640960" cy="1015663"/>
          </a:xfrm>
          <a:prstGeom prst="rect">
            <a:avLst/>
          </a:prstGeom>
          <a:noFill/>
        </p:spPr>
        <p:txBody>
          <a:bodyPr wrap="square" rtlCol="0">
            <a:spAutoFit/>
          </a:bodyPr>
          <a:lstStyle/>
          <a:p>
            <a:r>
              <a:rPr lang="ja-JP" altLang="en-US" sz="1500" dirty="0">
                <a:latin typeface="+mn-ea"/>
              </a:rPr>
              <a:t>・ 独立行政法人化により、非公務員型の法人として効率的な運営を行うとともに、経営の自律性を</a:t>
            </a:r>
            <a:endParaRPr lang="en-US" altLang="ja-JP" sz="1500" dirty="0">
              <a:latin typeface="+mn-ea"/>
            </a:endParaRPr>
          </a:p>
          <a:p>
            <a:r>
              <a:rPr lang="ja-JP" altLang="en-US" sz="1500" dirty="0">
                <a:latin typeface="+mn-ea"/>
              </a:rPr>
              <a:t>　　高める。</a:t>
            </a:r>
            <a:endParaRPr lang="en-US" altLang="ja-JP" sz="1500" dirty="0">
              <a:latin typeface="+mn-ea"/>
            </a:endParaRPr>
          </a:p>
          <a:p>
            <a:r>
              <a:rPr lang="ja-JP" altLang="en-US" sz="1500" dirty="0">
                <a:latin typeface="+mn-ea"/>
              </a:rPr>
              <a:t>　　　　・ 市民病院 （総合医療センター、十三市民病院、住吉市民病院）</a:t>
            </a:r>
            <a:endParaRPr lang="en-US" altLang="ja-JP" sz="1500" dirty="0">
              <a:latin typeface="+mn-ea"/>
            </a:endParaRPr>
          </a:p>
          <a:p>
            <a:r>
              <a:rPr lang="ja-JP" altLang="en-US" sz="1500" dirty="0">
                <a:latin typeface="+mn-ea"/>
              </a:rPr>
              <a:t>　　　　　　→ より自立した経営形態として地方独立行政法人へ移行（</a:t>
            </a:r>
            <a:r>
              <a:rPr lang="en-US" altLang="ja-JP" sz="1500" dirty="0">
                <a:latin typeface="+mn-ea"/>
              </a:rPr>
              <a:t>2014</a:t>
            </a:r>
            <a:r>
              <a:rPr lang="ja-JP" altLang="en-US" sz="1500" dirty="0">
                <a:latin typeface="+mn-ea"/>
              </a:rPr>
              <a:t>年</a:t>
            </a:r>
            <a:r>
              <a:rPr lang="en-US" altLang="ja-JP" sz="1500" dirty="0">
                <a:latin typeface="+mn-ea"/>
              </a:rPr>
              <a:t>10</a:t>
            </a:r>
            <a:r>
              <a:rPr lang="ja-JP" altLang="en-US" sz="1500" dirty="0">
                <a:latin typeface="+mn-ea"/>
              </a:rPr>
              <a:t>月）。</a:t>
            </a:r>
            <a:endParaRPr lang="en-US" altLang="ja-JP" sz="1500" dirty="0">
              <a:latin typeface="+mn-ea"/>
            </a:endParaRPr>
          </a:p>
        </p:txBody>
      </p:sp>
      <p:sp>
        <p:nvSpPr>
          <p:cNvPr id="23" name="角丸四角形 22"/>
          <p:cNvSpPr/>
          <p:nvPr/>
        </p:nvSpPr>
        <p:spPr>
          <a:xfrm>
            <a:off x="755576" y="4509120"/>
            <a:ext cx="1800200" cy="295596"/>
          </a:xfrm>
          <a:prstGeom prst="roundRect">
            <a:avLst>
              <a:gd name="adj" fmla="val 13941"/>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ja-JP" altLang="en-US" sz="1500" dirty="0">
                <a:solidFill>
                  <a:schemeClr val="tx1"/>
                </a:solidFill>
              </a:rPr>
              <a:t>・総合医療センター</a:t>
            </a:r>
          </a:p>
        </p:txBody>
      </p:sp>
      <p:sp>
        <p:nvSpPr>
          <p:cNvPr id="24" name="角丸四角形 23"/>
          <p:cNvSpPr/>
          <p:nvPr/>
        </p:nvSpPr>
        <p:spPr>
          <a:xfrm>
            <a:off x="755576" y="4847642"/>
            <a:ext cx="1800200" cy="295596"/>
          </a:xfrm>
          <a:prstGeom prst="roundRect">
            <a:avLst>
              <a:gd name="adj" fmla="val 13941"/>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ja-JP" altLang="en-US" sz="1500" dirty="0">
                <a:solidFill>
                  <a:schemeClr val="tx1"/>
                </a:solidFill>
              </a:rPr>
              <a:t>・十 三 市 民 病 院</a:t>
            </a:r>
          </a:p>
        </p:txBody>
      </p:sp>
      <p:sp>
        <p:nvSpPr>
          <p:cNvPr id="25" name="角丸四角形 24"/>
          <p:cNvSpPr/>
          <p:nvPr/>
        </p:nvSpPr>
        <p:spPr>
          <a:xfrm>
            <a:off x="755576" y="5171706"/>
            <a:ext cx="1800200" cy="576064"/>
          </a:xfrm>
          <a:prstGeom prst="roundRect">
            <a:avLst>
              <a:gd name="adj" fmla="val 13941"/>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ja-JP" altLang="en-US" sz="1500" dirty="0">
                <a:solidFill>
                  <a:schemeClr val="tx1"/>
                </a:solidFill>
              </a:rPr>
              <a:t>・住 吉 市 民 病 院</a:t>
            </a:r>
            <a:endParaRPr lang="en-US" altLang="ja-JP" sz="1500" dirty="0">
              <a:solidFill>
                <a:schemeClr val="tx1"/>
              </a:solidFill>
            </a:endParaRPr>
          </a:p>
          <a:p>
            <a:r>
              <a:rPr lang="ja-JP" altLang="en-US" sz="1500" dirty="0">
                <a:solidFill>
                  <a:schemeClr val="tx1"/>
                </a:solidFill>
              </a:rPr>
              <a:t>　</a:t>
            </a:r>
            <a:endParaRPr lang="ja-JP" altLang="en-US" sz="1100" dirty="0">
              <a:solidFill>
                <a:srgbClr val="FF0000"/>
              </a:solidFill>
              <a:latin typeface="+mn-ea"/>
            </a:endParaRPr>
          </a:p>
        </p:txBody>
      </p:sp>
      <p:sp>
        <p:nvSpPr>
          <p:cNvPr id="27" name="右中かっこ 26"/>
          <p:cNvSpPr/>
          <p:nvPr/>
        </p:nvSpPr>
        <p:spPr>
          <a:xfrm>
            <a:off x="2571987" y="4498104"/>
            <a:ext cx="271955" cy="1523746"/>
          </a:xfrm>
          <a:prstGeom prst="rightBrace">
            <a:avLst>
              <a:gd name="adj1" fmla="val 36552"/>
              <a:gd name="adj2" fmla="val 48447"/>
            </a:avLst>
          </a:prstGeom>
          <a:ln w="1905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a:p>
        </p:txBody>
      </p:sp>
      <p:sp>
        <p:nvSpPr>
          <p:cNvPr id="39" name="正方形/長方形 38"/>
          <p:cNvSpPr/>
          <p:nvPr/>
        </p:nvSpPr>
        <p:spPr>
          <a:xfrm>
            <a:off x="251520" y="332656"/>
            <a:ext cx="4680520" cy="369332"/>
          </a:xfrm>
          <a:prstGeom prst="rect">
            <a:avLst/>
          </a:prstGeom>
        </p:spPr>
        <p:txBody>
          <a:bodyPr wrap="square">
            <a:spAutoFit/>
          </a:bodyPr>
          <a:lstStyle/>
          <a:p>
            <a:r>
              <a:rPr lang="ja-JP" altLang="en-US" b="1" dirty="0">
                <a:solidFill>
                  <a:srgbClr val="000000"/>
                </a:solidFill>
                <a:latin typeface="ＭＳ Ｐゴシック" pitchFamily="50" charset="-128"/>
                <a:ea typeface="ＭＳ Ｐゴシック" pitchFamily="50" charset="-128"/>
              </a:rPr>
              <a:t>経営形態の見直し</a:t>
            </a:r>
            <a:endParaRPr lang="zh-CN" altLang="en-US" b="1" dirty="0">
              <a:solidFill>
                <a:srgbClr val="000000"/>
              </a:solidFill>
              <a:latin typeface="ＭＳ Ｐゴシック" pitchFamily="50" charset="-128"/>
              <a:ea typeface="ＭＳ Ｐゴシック" pitchFamily="50" charset="-128"/>
            </a:endParaRPr>
          </a:p>
        </p:txBody>
      </p:sp>
      <p:sp>
        <p:nvSpPr>
          <p:cNvPr id="40" name="正方形/長方形 39"/>
          <p:cNvSpPr/>
          <p:nvPr/>
        </p:nvSpPr>
        <p:spPr>
          <a:xfrm>
            <a:off x="7631983" y="404664"/>
            <a:ext cx="1512017" cy="369332"/>
          </a:xfrm>
          <a:prstGeom prst="rect">
            <a:avLst/>
          </a:prstGeom>
          <a:noFill/>
        </p:spPr>
        <p:txBody>
          <a:bodyPr wrap="none">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lgn="ctr"/>
            <a:r>
              <a:rPr lang="ja-JP" altLang="en-US" dirty="0"/>
              <a:t>＜</a:t>
            </a:r>
            <a:r>
              <a:rPr lang="en-US" altLang="ja-JP" dirty="0"/>
              <a:t>Outcome</a:t>
            </a:r>
            <a:r>
              <a:rPr lang="ja-JP" altLang="en-US" dirty="0"/>
              <a:t>＞</a:t>
            </a:r>
          </a:p>
        </p:txBody>
      </p:sp>
      <p:sp>
        <p:nvSpPr>
          <p:cNvPr id="34" name="スライド番号プレースホルダ 33"/>
          <p:cNvSpPr>
            <a:spLocks noGrp="1"/>
          </p:cNvSpPr>
          <p:nvPr>
            <p:ph type="sldNum" sz="quarter" idx="12"/>
          </p:nvPr>
        </p:nvSpPr>
        <p:spPr/>
        <p:txBody>
          <a:bodyPr/>
          <a:lstStyle/>
          <a:p>
            <a:fld id="{CCEC3038-1CF1-4B63-9920-55248DCFBA97}" type="slidenum">
              <a:rPr kumimoji="1" lang="ja-JP" altLang="en-US" smtClean="0"/>
              <a:pPr/>
              <a:t>105</a:t>
            </a:fld>
            <a:endParaRPr kumimoji="1" lang="ja-JP" altLang="en-US"/>
          </a:p>
        </p:txBody>
      </p:sp>
      <p:sp>
        <p:nvSpPr>
          <p:cNvPr id="26" name="テキスト ボックス 25"/>
          <p:cNvSpPr txBox="1"/>
          <p:nvPr/>
        </p:nvSpPr>
        <p:spPr>
          <a:xfrm>
            <a:off x="0" y="0"/>
            <a:ext cx="4777066" cy="261610"/>
          </a:xfrm>
          <a:prstGeom prst="rect">
            <a:avLst/>
          </a:prstGeom>
          <a:noFill/>
        </p:spPr>
        <p:txBody>
          <a:bodyPr wrap="square" rtlCol="0">
            <a:spAutoFit/>
          </a:bodyPr>
          <a:lstStyle/>
          <a:p>
            <a:r>
              <a:rPr lang="en-US" altLang="ja-JP" sz="1100" dirty="0"/>
              <a:t>Ⅱ</a:t>
            </a:r>
            <a:r>
              <a:rPr lang="ja-JP" altLang="en-US" sz="1100" dirty="0"/>
              <a:t>　公民連携</a:t>
            </a:r>
            <a:r>
              <a:rPr lang="en-US" altLang="ja-JP" sz="1100" dirty="0"/>
              <a:t>/</a:t>
            </a:r>
            <a:r>
              <a:rPr lang="ja-JP" altLang="en-US" sz="1100" dirty="0"/>
              <a:t>経営形態の見直し</a:t>
            </a:r>
            <a:r>
              <a:rPr lang="en-US" altLang="ja-JP" sz="1100" dirty="0"/>
              <a:t>【</a:t>
            </a:r>
            <a:r>
              <a:rPr lang="ja-JP" altLang="en-US" sz="1100" dirty="0"/>
              <a:t>独立行政法人化</a:t>
            </a:r>
            <a:r>
              <a:rPr lang="en-US" altLang="ja-JP" sz="1100" dirty="0"/>
              <a:t>】</a:t>
            </a:r>
            <a:r>
              <a:rPr lang="ja-JP" altLang="en-US" sz="1100" dirty="0"/>
              <a:t>・病院</a:t>
            </a:r>
            <a:endParaRPr kumimoji="1" lang="en-US" altLang="ja-JP" sz="1100" dirty="0"/>
          </a:p>
        </p:txBody>
      </p:sp>
      <p:sp>
        <p:nvSpPr>
          <p:cNvPr id="28" name="角丸四角形 27"/>
          <p:cNvSpPr/>
          <p:nvPr/>
        </p:nvSpPr>
        <p:spPr>
          <a:xfrm>
            <a:off x="771788" y="5517232"/>
            <a:ext cx="1800200" cy="390820"/>
          </a:xfrm>
          <a:prstGeom prst="roundRect">
            <a:avLst>
              <a:gd name="adj" fmla="val 13941"/>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ja-JP" altLang="en-US" sz="1500" dirty="0">
                <a:solidFill>
                  <a:schemeClr val="tx1"/>
                </a:solidFill>
              </a:rPr>
              <a:t>・住 之 江 診 療 所</a:t>
            </a:r>
            <a:endParaRPr lang="ja-JP" altLang="en-US" sz="1100" dirty="0">
              <a:solidFill>
                <a:schemeClr val="tx1"/>
              </a:solidFill>
              <a:latin typeface="+mn-ea"/>
            </a:endParaRPr>
          </a:p>
        </p:txBody>
      </p:sp>
      <p:sp>
        <p:nvSpPr>
          <p:cNvPr id="30" name="ホームベース 29"/>
          <p:cNvSpPr/>
          <p:nvPr/>
        </p:nvSpPr>
        <p:spPr>
          <a:xfrm>
            <a:off x="4801424" y="4077072"/>
            <a:ext cx="1872000" cy="252000"/>
          </a:xfrm>
          <a:prstGeom prst="homePlate">
            <a:avLst/>
          </a:prstGeom>
          <a:solidFill>
            <a:srgbClr val="FFFFFF"/>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ja-JP" sz="1500" dirty="0">
                <a:solidFill>
                  <a:sysClr val="windowText" lastClr="000000"/>
                </a:solidFill>
                <a:latin typeface="+mn-ea"/>
              </a:rPr>
              <a:t>2018</a:t>
            </a:r>
            <a:r>
              <a:rPr lang="ja-JP" altLang="en-US" sz="1500" dirty="0">
                <a:solidFill>
                  <a:sysClr val="windowText" lastClr="000000"/>
                </a:solidFill>
                <a:latin typeface="+mn-ea"/>
              </a:rPr>
              <a:t>年度 ～</a:t>
            </a:r>
            <a:endParaRPr kumimoji="1" lang="ja-JP" altLang="en-US" sz="1500" dirty="0">
              <a:solidFill>
                <a:sysClr val="windowText" lastClr="000000"/>
              </a:solidFill>
              <a:latin typeface="+mn-ea"/>
            </a:endParaRPr>
          </a:p>
        </p:txBody>
      </p:sp>
      <p:sp>
        <p:nvSpPr>
          <p:cNvPr id="15" name="ホームベース 14"/>
          <p:cNvSpPr/>
          <p:nvPr/>
        </p:nvSpPr>
        <p:spPr>
          <a:xfrm>
            <a:off x="2915816" y="4077072"/>
            <a:ext cx="2160000" cy="252000"/>
          </a:xfrm>
          <a:prstGeom prst="homePlate">
            <a:avLst/>
          </a:prstGeom>
          <a:solidFill>
            <a:srgbClr val="FFFFFF"/>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kumimoji="1" lang="ja-JP" altLang="en-US" sz="1500" dirty="0">
                <a:solidFill>
                  <a:sysClr val="windowText" lastClr="000000"/>
                </a:solidFill>
                <a:latin typeface="+mn-ea"/>
              </a:rPr>
              <a:t>　</a:t>
            </a:r>
            <a:r>
              <a:rPr kumimoji="1" lang="en-US" altLang="ja-JP" sz="1500" dirty="0">
                <a:solidFill>
                  <a:sysClr val="windowText" lastClr="000000"/>
                </a:solidFill>
                <a:latin typeface="+mn-ea"/>
              </a:rPr>
              <a:t>2014</a:t>
            </a:r>
            <a:r>
              <a:rPr lang="ja-JP" altLang="en-US" sz="1500" dirty="0">
                <a:solidFill>
                  <a:sysClr val="windowText" lastClr="000000"/>
                </a:solidFill>
                <a:latin typeface="+mn-ea"/>
              </a:rPr>
              <a:t> </a:t>
            </a:r>
            <a:r>
              <a:rPr kumimoji="1" lang="ja-JP" altLang="en-US" sz="1500" dirty="0">
                <a:solidFill>
                  <a:sysClr val="windowText" lastClr="000000"/>
                </a:solidFill>
                <a:latin typeface="+mn-ea"/>
              </a:rPr>
              <a:t>～</a:t>
            </a:r>
            <a:r>
              <a:rPr lang="ja-JP" altLang="en-US" sz="1500" dirty="0">
                <a:solidFill>
                  <a:sysClr val="windowText" lastClr="000000"/>
                </a:solidFill>
                <a:latin typeface="+mn-ea"/>
              </a:rPr>
              <a:t> </a:t>
            </a:r>
            <a:r>
              <a:rPr kumimoji="1" lang="en-US" altLang="ja-JP" sz="1500" dirty="0">
                <a:solidFill>
                  <a:sysClr val="windowText" lastClr="000000"/>
                </a:solidFill>
                <a:latin typeface="+mn-ea"/>
              </a:rPr>
              <a:t>2017</a:t>
            </a:r>
            <a:r>
              <a:rPr kumimoji="1" lang="ja-JP" altLang="en-US" sz="1500" dirty="0">
                <a:solidFill>
                  <a:sysClr val="windowText" lastClr="000000"/>
                </a:solidFill>
                <a:latin typeface="+mn-ea"/>
              </a:rPr>
              <a:t>年度</a:t>
            </a:r>
          </a:p>
        </p:txBody>
      </p:sp>
    </p:spTree>
    <p:extLst>
      <p:ext uri="{BB962C8B-B14F-4D97-AF65-F5344CB8AC3E}">
        <p14:creationId xmlns:p14="http://schemas.microsoft.com/office/powerpoint/2010/main" val="637850725"/>
      </p:ext>
    </p:extLst>
  </p:cSld>
  <p:clrMapOvr>
    <a:masterClrMapping/>
  </p:clrMapOvr>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角丸四角形 11"/>
          <p:cNvSpPr/>
          <p:nvPr/>
        </p:nvSpPr>
        <p:spPr>
          <a:xfrm>
            <a:off x="2446685" y="4797151"/>
            <a:ext cx="6354020" cy="1736333"/>
          </a:xfrm>
          <a:prstGeom prst="roundRect">
            <a:avLst>
              <a:gd name="adj" fmla="val 5685"/>
            </a:avLst>
          </a:prstGeom>
          <a:solidFill>
            <a:schemeClr val="accent6">
              <a:lumMod val="60000"/>
              <a:lumOff val="40000"/>
              <a:alpha val="5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7" name="テキスト ボックス 6"/>
          <p:cNvSpPr txBox="1"/>
          <p:nvPr/>
        </p:nvSpPr>
        <p:spPr>
          <a:xfrm>
            <a:off x="8172400" y="1"/>
            <a:ext cx="971600" cy="307777"/>
          </a:xfrm>
          <a:prstGeom prst="rect">
            <a:avLst/>
          </a:prstGeom>
          <a:noFill/>
        </p:spPr>
        <p:txBody>
          <a:bodyPr wrap="square" rtlCol="0">
            <a:spAutoFit/>
          </a:bodyPr>
          <a:lstStyle/>
          <a:p>
            <a:r>
              <a:rPr lang="en-US" altLang="ja-JP" sz="1400" dirty="0">
                <a:solidFill>
                  <a:prstClr val="black"/>
                </a:solidFill>
              </a:rPr>
              <a:t>A10</a:t>
            </a:r>
            <a:endParaRPr lang="ja-JP" altLang="en-US" sz="1400" dirty="0">
              <a:solidFill>
                <a:prstClr val="black"/>
              </a:solidFill>
            </a:endParaRPr>
          </a:p>
        </p:txBody>
      </p:sp>
      <p:sp>
        <p:nvSpPr>
          <p:cNvPr id="8" name="テキスト ボックス 7"/>
          <p:cNvSpPr txBox="1"/>
          <p:nvPr/>
        </p:nvSpPr>
        <p:spPr>
          <a:xfrm>
            <a:off x="0" y="0"/>
            <a:ext cx="7380312" cy="461665"/>
          </a:xfrm>
          <a:prstGeom prst="rect">
            <a:avLst/>
          </a:prstGeom>
          <a:solidFill>
            <a:srgbClr val="0070C0"/>
          </a:solidFill>
        </p:spPr>
        <p:txBody>
          <a:bodyPr wrap="square" rtlCol="0">
            <a:spAutoFit/>
          </a:bodyPr>
          <a:lstStyle/>
          <a:p>
            <a:r>
              <a:rPr lang="en-US" altLang="ja-JP" sz="2400" b="1" u="sng" dirty="0">
                <a:solidFill>
                  <a:prstClr val="white"/>
                </a:solidFill>
                <a:latin typeface="ＭＳ Ｐゴシック" panose="020B0600070205080204" pitchFamily="50" charset="-128"/>
              </a:rPr>
              <a:t>Ⅱ【</a:t>
            </a:r>
            <a:r>
              <a:rPr lang="ja-JP" altLang="en-US" sz="2400" b="1" u="sng" dirty="0">
                <a:solidFill>
                  <a:prstClr val="white"/>
                </a:solidFill>
                <a:latin typeface="ＭＳ Ｐゴシック" panose="020B0600070205080204" pitchFamily="50" charset="-128"/>
              </a:rPr>
              <a:t>独立行政法人化</a:t>
            </a:r>
            <a:r>
              <a:rPr lang="en-US" altLang="ja-JP" sz="2400" b="1" u="sng" dirty="0">
                <a:solidFill>
                  <a:prstClr val="white"/>
                </a:solidFill>
                <a:latin typeface="ＭＳ Ｐゴシック" panose="020B0600070205080204" pitchFamily="50" charset="-128"/>
              </a:rPr>
              <a:t>】(8)</a:t>
            </a:r>
            <a:r>
              <a:rPr lang="ja-JP" altLang="en-US" sz="2400" b="1" u="sng" dirty="0">
                <a:solidFill>
                  <a:prstClr val="white"/>
                </a:solidFill>
                <a:latin typeface="ＭＳ Ｐゴシック" panose="020B0600070205080204" pitchFamily="50" charset="-128"/>
              </a:rPr>
              <a:t>　博物館</a:t>
            </a:r>
            <a:endParaRPr lang="en-US" altLang="ja-JP" sz="2400" b="1" u="sng" dirty="0">
              <a:solidFill>
                <a:prstClr val="white"/>
              </a:solidFill>
              <a:latin typeface="ＭＳ Ｐゴシック" panose="020B0600070205080204" pitchFamily="50" charset="-128"/>
            </a:endParaRPr>
          </a:p>
        </p:txBody>
      </p:sp>
      <p:graphicFrame>
        <p:nvGraphicFramePr>
          <p:cNvPr id="9" name="表 8"/>
          <p:cNvGraphicFramePr>
            <a:graphicFrameLocks noGrp="1"/>
          </p:cNvGraphicFramePr>
          <p:nvPr>
            <p:extLst>
              <p:ext uri="{D42A27DB-BD31-4B8C-83A1-F6EECF244321}">
                <p14:modId xmlns:p14="http://schemas.microsoft.com/office/powerpoint/2010/main" val="4100325769"/>
              </p:ext>
            </p:extLst>
          </p:nvPr>
        </p:nvGraphicFramePr>
        <p:xfrm>
          <a:off x="303761" y="620688"/>
          <a:ext cx="8496944" cy="5937879"/>
        </p:xfrm>
        <a:graphic>
          <a:graphicData uri="http://schemas.openxmlformats.org/drawingml/2006/table">
            <a:tbl>
              <a:tblPr firstRow="1">
                <a:tableStyleId>{5C22544A-7EE6-4342-B048-85BDC9FD1C3A}</a:tableStyleId>
              </a:tblPr>
              <a:tblGrid>
                <a:gridCol w="2124236">
                  <a:extLst>
                    <a:ext uri="{9D8B030D-6E8A-4147-A177-3AD203B41FA5}">
                      <a16:colId xmlns="" xmlns:a16="http://schemas.microsoft.com/office/drawing/2014/main" val="20000"/>
                    </a:ext>
                  </a:extLst>
                </a:gridCol>
                <a:gridCol w="2124236">
                  <a:extLst>
                    <a:ext uri="{9D8B030D-6E8A-4147-A177-3AD203B41FA5}">
                      <a16:colId xmlns="" xmlns:a16="http://schemas.microsoft.com/office/drawing/2014/main" val="20001"/>
                    </a:ext>
                  </a:extLst>
                </a:gridCol>
                <a:gridCol w="2124236">
                  <a:extLst>
                    <a:ext uri="{9D8B030D-6E8A-4147-A177-3AD203B41FA5}">
                      <a16:colId xmlns="" xmlns:a16="http://schemas.microsoft.com/office/drawing/2014/main" val="20002"/>
                    </a:ext>
                  </a:extLst>
                </a:gridCol>
                <a:gridCol w="2124236">
                  <a:extLst>
                    <a:ext uri="{9D8B030D-6E8A-4147-A177-3AD203B41FA5}">
                      <a16:colId xmlns="" xmlns:a16="http://schemas.microsoft.com/office/drawing/2014/main" val="20003"/>
                    </a:ext>
                  </a:extLst>
                </a:gridCol>
              </a:tblGrid>
              <a:tr h="360039">
                <a:tc>
                  <a:txBody>
                    <a:bodyPr/>
                    <a:lstStyle/>
                    <a:p>
                      <a:pPr algn="ctr">
                        <a:lnSpc>
                          <a:spcPts val="1800"/>
                        </a:lnSpc>
                      </a:pPr>
                      <a:r>
                        <a:rPr kumimoji="1" lang="ja-JP" altLang="en-US" sz="1400" dirty="0">
                          <a:solidFill>
                            <a:schemeClr val="tx1"/>
                          </a:solidFill>
                        </a:rPr>
                        <a:t>＜</a:t>
                      </a:r>
                      <a:r>
                        <a:rPr kumimoji="1" lang="en-US" altLang="ja-JP" sz="1400" dirty="0">
                          <a:solidFill>
                            <a:schemeClr val="tx1"/>
                          </a:solidFill>
                        </a:rPr>
                        <a:t>Why</a:t>
                      </a:r>
                      <a:r>
                        <a:rPr kumimoji="1" lang="ja-JP" altLang="en-US" sz="1400" dirty="0">
                          <a:solidFill>
                            <a:schemeClr val="tx1"/>
                          </a:solidFill>
                        </a:rPr>
                        <a:t>＞</a:t>
                      </a:r>
                    </a:p>
                  </a:txBody>
                  <a:tcPr marL="36000" marR="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ts val="1800"/>
                        </a:lnSpc>
                      </a:pPr>
                      <a:r>
                        <a:rPr kumimoji="1" lang="ja-JP" altLang="en-US" sz="1400" dirty="0">
                          <a:solidFill>
                            <a:schemeClr val="tx1"/>
                          </a:solidFill>
                        </a:rPr>
                        <a:t>＜</a:t>
                      </a:r>
                      <a:r>
                        <a:rPr kumimoji="1" lang="en-US" altLang="ja-JP" sz="1400" dirty="0">
                          <a:solidFill>
                            <a:schemeClr val="tx1"/>
                          </a:solidFill>
                        </a:rPr>
                        <a:t>Vision</a:t>
                      </a:r>
                      <a:r>
                        <a:rPr kumimoji="1" lang="ja-JP" altLang="en-US" sz="1400" dirty="0">
                          <a:solidFill>
                            <a:schemeClr val="tx1"/>
                          </a:solidFill>
                        </a:rPr>
                        <a:t>＞</a:t>
                      </a:r>
                    </a:p>
                  </a:txBody>
                  <a:tcPr marL="36000" marR="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ts val="1800"/>
                        </a:lnSpc>
                      </a:pPr>
                      <a:r>
                        <a:rPr kumimoji="1" lang="ja-JP" altLang="en-US" sz="1400" dirty="0">
                          <a:solidFill>
                            <a:schemeClr val="tx1"/>
                          </a:solidFill>
                        </a:rPr>
                        <a:t>＜</a:t>
                      </a:r>
                      <a:r>
                        <a:rPr kumimoji="1" lang="en-US" altLang="ja-JP" sz="1400" dirty="0">
                          <a:solidFill>
                            <a:schemeClr val="tx1"/>
                          </a:solidFill>
                        </a:rPr>
                        <a:t>What</a:t>
                      </a:r>
                      <a:r>
                        <a:rPr kumimoji="1" lang="ja-JP" altLang="en-US" sz="1400" dirty="0">
                          <a:solidFill>
                            <a:schemeClr val="tx1"/>
                          </a:solidFill>
                        </a:rPr>
                        <a:t>＞</a:t>
                      </a:r>
                    </a:p>
                  </a:txBody>
                  <a:tcPr marL="36000" marR="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ts val="1800"/>
                        </a:lnSpc>
                      </a:pPr>
                      <a:r>
                        <a:rPr kumimoji="1" lang="ja-JP" altLang="en-US" sz="1400" dirty="0">
                          <a:solidFill>
                            <a:schemeClr val="tx1"/>
                          </a:solidFill>
                        </a:rPr>
                        <a:t>＜</a:t>
                      </a:r>
                      <a:r>
                        <a:rPr kumimoji="1" lang="en-US" altLang="ja-JP" sz="1400" dirty="0">
                          <a:solidFill>
                            <a:schemeClr val="tx1"/>
                          </a:solidFill>
                        </a:rPr>
                        <a:t>Outcome</a:t>
                      </a:r>
                      <a:r>
                        <a:rPr kumimoji="1" lang="ja-JP" altLang="en-US" sz="1400" dirty="0">
                          <a:solidFill>
                            <a:schemeClr val="tx1"/>
                          </a:solidFill>
                        </a:rPr>
                        <a:t>＞</a:t>
                      </a:r>
                    </a:p>
                  </a:txBody>
                  <a:tcPr marL="36000" marR="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 xmlns:a16="http://schemas.microsoft.com/office/drawing/2014/main" val="10000"/>
                  </a:ext>
                </a:extLst>
              </a:tr>
              <a:tr h="5265400">
                <a:tc>
                  <a:txBody>
                    <a:bodyPr/>
                    <a:lstStyle/>
                    <a:p>
                      <a:pPr marL="88900" marR="0" indent="-88900" algn="just" defTabSz="914400" rtl="0" eaLnBrk="1" fontAlgn="auto" latinLnBrk="0" hangingPunct="1">
                        <a:lnSpc>
                          <a:spcPts val="1600"/>
                        </a:lnSpc>
                        <a:spcBef>
                          <a:spcPts val="0"/>
                        </a:spcBef>
                        <a:spcAft>
                          <a:spcPts val="0"/>
                        </a:spcAft>
                        <a:buClrTx/>
                        <a:buSzTx/>
                        <a:buFontTx/>
                        <a:buNone/>
                        <a:tabLst/>
                        <a:defRPr/>
                      </a:pPr>
                      <a:r>
                        <a:rPr kumimoji="1" lang="ja-JP" altLang="en-US" sz="1200" strike="noStrike" kern="1200" baseline="0" dirty="0">
                          <a:solidFill>
                            <a:schemeClr val="tx1"/>
                          </a:solidFill>
                          <a:latin typeface="+mj-ea"/>
                          <a:ea typeface="+mj-ea"/>
                          <a:cs typeface="+mn-cs"/>
                        </a:rPr>
                        <a:t>・現状分析を通じて、次の施設を対象に、あるべき経営形態について検討。</a:t>
                      </a:r>
                      <a:endParaRPr kumimoji="1" lang="en-US" altLang="ja-JP" sz="1200" strike="noStrike" kern="1200" baseline="0" dirty="0">
                        <a:solidFill>
                          <a:schemeClr val="tx1"/>
                        </a:solidFill>
                        <a:latin typeface="+mj-ea"/>
                        <a:ea typeface="+mj-ea"/>
                        <a:cs typeface="+mn-cs"/>
                      </a:endParaRPr>
                    </a:p>
                    <a:p>
                      <a:pPr marL="88900" marR="0" indent="-88900" algn="just" defTabSz="914400" rtl="0" eaLnBrk="1" fontAlgn="auto" latinLnBrk="0" hangingPunct="1">
                        <a:lnSpc>
                          <a:spcPts val="1600"/>
                        </a:lnSpc>
                        <a:spcBef>
                          <a:spcPts val="0"/>
                        </a:spcBef>
                        <a:spcAft>
                          <a:spcPts val="0"/>
                        </a:spcAft>
                        <a:buClrTx/>
                        <a:buSzTx/>
                        <a:buFontTx/>
                        <a:buNone/>
                        <a:tabLst/>
                        <a:defRPr/>
                      </a:pPr>
                      <a:endParaRPr kumimoji="1" lang="en-US" altLang="ja-JP" sz="1200" strike="noStrike" kern="1200" baseline="0" dirty="0">
                        <a:solidFill>
                          <a:schemeClr val="tx1"/>
                        </a:solidFill>
                        <a:latin typeface="+mj-ea"/>
                        <a:ea typeface="+mn-ea"/>
                        <a:cs typeface="+mn-cs"/>
                      </a:endParaRPr>
                    </a:p>
                    <a:p>
                      <a:pPr marL="88900" marR="0" indent="-88900" algn="just" defTabSz="914400" rtl="0" eaLnBrk="1" fontAlgn="auto" latinLnBrk="0" hangingPunct="1">
                        <a:lnSpc>
                          <a:spcPts val="1600"/>
                        </a:lnSpc>
                        <a:spcBef>
                          <a:spcPts val="0"/>
                        </a:spcBef>
                        <a:spcAft>
                          <a:spcPts val="0"/>
                        </a:spcAft>
                        <a:buClrTx/>
                        <a:buSzTx/>
                        <a:buFontTx/>
                        <a:buNone/>
                        <a:tabLst/>
                        <a:defRPr/>
                      </a:pPr>
                      <a:endParaRPr kumimoji="1" lang="en-US" altLang="ja-JP" sz="1200" strike="noStrike" kern="1200" baseline="0" dirty="0">
                        <a:solidFill>
                          <a:schemeClr val="tx1"/>
                        </a:solidFill>
                        <a:latin typeface="+mj-ea"/>
                        <a:ea typeface="+mn-ea"/>
                        <a:cs typeface="+mn-cs"/>
                      </a:endParaRPr>
                    </a:p>
                    <a:p>
                      <a:pPr marL="88900" marR="0" indent="-88900" algn="just" defTabSz="914400" rtl="0" eaLnBrk="1" fontAlgn="auto" latinLnBrk="0" hangingPunct="1">
                        <a:lnSpc>
                          <a:spcPts val="1600"/>
                        </a:lnSpc>
                        <a:spcBef>
                          <a:spcPts val="0"/>
                        </a:spcBef>
                        <a:spcAft>
                          <a:spcPts val="0"/>
                        </a:spcAft>
                        <a:buClrTx/>
                        <a:buSzTx/>
                        <a:buFontTx/>
                        <a:buNone/>
                        <a:tabLst/>
                        <a:defRPr/>
                      </a:pPr>
                      <a:endParaRPr kumimoji="1" lang="en-US" altLang="ja-JP" sz="1200" strike="noStrike" kern="1200" baseline="0" dirty="0">
                        <a:solidFill>
                          <a:schemeClr val="tx1"/>
                        </a:solidFill>
                        <a:latin typeface="+mj-ea"/>
                        <a:ea typeface="+mn-ea"/>
                        <a:cs typeface="+mn-cs"/>
                      </a:endParaRPr>
                    </a:p>
                    <a:p>
                      <a:pPr marL="88900" marR="0" indent="-88900" algn="just" defTabSz="914400" rtl="0" eaLnBrk="1" fontAlgn="auto" latinLnBrk="0" hangingPunct="1">
                        <a:lnSpc>
                          <a:spcPts val="1600"/>
                        </a:lnSpc>
                        <a:spcBef>
                          <a:spcPts val="0"/>
                        </a:spcBef>
                        <a:spcAft>
                          <a:spcPts val="0"/>
                        </a:spcAft>
                        <a:buClrTx/>
                        <a:buSzTx/>
                        <a:buFontTx/>
                        <a:buNone/>
                        <a:tabLst/>
                        <a:defRPr/>
                      </a:pPr>
                      <a:endParaRPr kumimoji="1" lang="en-US" altLang="ja-JP" sz="1200" strike="noStrike" kern="1200" baseline="0" dirty="0">
                        <a:solidFill>
                          <a:schemeClr val="tx1"/>
                        </a:solidFill>
                        <a:latin typeface="+mj-ea"/>
                        <a:ea typeface="+mn-ea"/>
                        <a:cs typeface="+mn-cs"/>
                      </a:endParaRPr>
                    </a:p>
                    <a:p>
                      <a:pPr marL="88900" marR="0" indent="-88900" algn="just" defTabSz="914400" rtl="0" eaLnBrk="1" fontAlgn="auto" latinLnBrk="0" hangingPunct="1">
                        <a:lnSpc>
                          <a:spcPts val="1600"/>
                        </a:lnSpc>
                        <a:spcBef>
                          <a:spcPts val="0"/>
                        </a:spcBef>
                        <a:spcAft>
                          <a:spcPts val="0"/>
                        </a:spcAft>
                        <a:buClrTx/>
                        <a:buSzTx/>
                        <a:buFontTx/>
                        <a:buNone/>
                        <a:tabLst/>
                        <a:defRPr/>
                      </a:pPr>
                      <a:endParaRPr kumimoji="1" lang="en-US" altLang="ja-JP" sz="1200" strike="noStrike" kern="1200" baseline="0" dirty="0">
                        <a:solidFill>
                          <a:schemeClr val="tx1"/>
                        </a:solidFill>
                        <a:latin typeface="+mj-ea"/>
                        <a:ea typeface="+mn-ea"/>
                        <a:cs typeface="+mn-cs"/>
                      </a:endParaRPr>
                    </a:p>
                    <a:p>
                      <a:pPr marL="88900" marR="0" indent="-88900" algn="just" defTabSz="914400" rtl="0" eaLnBrk="1" fontAlgn="auto" latinLnBrk="0" hangingPunct="1">
                        <a:lnSpc>
                          <a:spcPts val="1600"/>
                        </a:lnSpc>
                        <a:spcBef>
                          <a:spcPts val="0"/>
                        </a:spcBef>
                        <a:spcAft>
                          <a:spcPts val="0"/>
                        </a:spcAft>
                        <a:buClrTx/>
                        <a:buSzTx/>
                        <a:buFontTx/>
                        <a:buNone/>
                        <a:tabLst/>
                        <a:defRPr/>
                      </a:pPr>
                      <a:r>
                        <a:rPr kumimoji="1" lang="ja-JP" altLang="en-US" sz="1200" strike="noStrike" kern="1200" baseline="0" dirty="0">
                          <a:solidFill>
                            <a:schemeClr val="tx1"/>
                          </a:solidFill>
                          <a:latin typeface="+mj-ea"/>
                          <a:ea typeface="+mj-ea"/>
                          <a:cs typeface="+mn-cs"/>
                        </a:rPr>
                        <a:t>・国立館並の規模や観覧者数の施設もあるなかで、少ない経費で運営している。</a:t>
                      </a:r>
                      <a:endParaRPr kumimoji="1" lang="en-US" altLang="ja-JP" sz="1200" strike="noStrike" kern="1200" baseline="0" dirty="0">
                        <a:solidFill>
                          <a:schemeClr val="tx1"/>
                        </a:solidFill>
                        <a:latin typeface="+mj-ea"/>
                        <a:ea typeface="+mj-ea"/>
                        <a:cs typeface="+mn-cs"/>
                      </a:endParaRPr>
                    </a:p>
                    <a:p>
                      <a:pPr marL="88900" marR="0" indent="-88900" algn="just" defTabSz="914400" rtl="0" eaLnBrk="1" fontAlgn="auto" latinLnBrk="0" hangingPunct="1">
                        <a:lnSpc>
                          <a:spcPts val="1600"/>
                        </a:lnSpc>
                        <a:spcBef>
                          <a:spcPts val="0"/>
                        </a:spcBef>
                        <a:spcAft>
                          <a:spcPts val="0"/>
                        </a:spcAft>
                        <a:buClrTx/>
                        <a:buSzTx/>
                        <a:buFontTx/>
                        <a:buNone/>
                        <a:tabLst/>
                        <a:defRPr/>
                      </a:pPr>
                      <a:endParaRPr kumimoji="1" lang="en-US" altLang="ja-JP" sz="1200" strike="noStrike" kern="1200" baseline="0" dirty="0">
                        <a:solidFill>
                          <a:schemeClr val="tx1"/>
                        </a:solidFill>
                        <a:latin typeface="+mj-ea"/>
                        <a:ea typeface="+mj-ea"/>
                        <a:cs typeface="+mn-cs"/>
                      </a:endParaRPr>
                    </a:p>
                    <a:p>
                      <a:pPr marL="88900" marR="0" indent="-88900" algn="just" defTabSz="914400" rtl="0" eaLnBrk="1" fontAlgn="auto" latinLnBrk="0" hangingPunct="1">
                        <a:lnSpc>
                          <a:spcPts val="1600"/>
                        </a:lnSpc>
                        <a:spcBef>
                          <a:spcPts val="0"/>
                        </a:spcBef>
                        <a:spcAft>
                          <a:spcPts val="0"/>
                        </a:spcAft>
                        <a:buClrTx/>
                        <a:buSzTx/>
                        <a:buFontTx/>
                        <a:buNone/>
                        <a:tabLst/>
                        <a:defRPr/>
                      </a:pPr>
                      <a:r>
                        <a:rPr kumimoji="1" lang="ja-JP" altLang="en-US" sz="1200" dirty="0">
                          <a:solidFill>
                            <a:schemeClr val="tx1"/>
                          </a:solidFill>
                          <a:latin typeface="+mj-ea"/>
                          <a:ea typeface="+mj-ea"/>
                        </a:rPr>
                        <a:t>・指定管理者制度（期間の制約等）に起因し、専門人材や事業の継続性の確保が困難。</a:t>
                      </a:r>
                      <a:endParaRPr kumimoji="1" lang="en-US" altLang="ja-JP" sz="1200" strike="noStrike" kern="1200" baseline="0" dirty="0">
                        <a:solidFill>
                          <a:schemeClr val="tx1"/>
                        </a:solidFill>
                        <a:latin typeface="+mj-ea"/>
                        <a:ea typeface="+mj-ea"/>
                        <a:cs typeface="+mn-cs"/>
                      </a:endParaRPr>
                    </a:p>
                    <a:p>
                      <a:pPr marL="88900" marR="0" indent="-88900" algn="just" defTabSz="914400" rtl="0" eaLnBrk="1" fontAlgn="auto" latinLnBrk="0" hangingPunct="1">
                        <a:lnSpc>
                          <a:spcPts val="1600"/>
                        </a:lnSpc>
                        <a:spcBef>
                          <a:spcPts val="0"/>
                        </a:spcBef>
                        <a:spcAft>
                          <a:spcPts val="0"/>
                        </a:spcAft>
                        <a:buClrTx/>
                        <a:buSzTx/>
                        <a:buFontTx/>
                        <a:buNone/>
                        <a:tabLst/>
                        <a:defRPr/>
                      </a:pPr>
                      <a:endParaRPr kumimoji="1" lang="en-US" altLang="ja-JP" sz="1200" dirty="0">
                        <a:solidFill>
                          <a:schemeClr val="tx1"/>
                        </a:solidFill>
                        <a:latin typeface="+mj-ea"/>
                        <a:ea typeface="+mj-ea"/>
                      </a:endParaRPr>
                    </a:p>
                    <a:p>
                      <a:pPr marL="88900" marR="0" indent="-88900" algn="just" defTabSz="914400" rtl="0" eaLnBrk="1" fontAlgn="auto" latinLnBrk="0" hangingPunct="1">
                        <a:lnSpc>
                          <a:spcPts val="1600"/>
                        </a:lnSpc>
                        <a:spcBef>
                          <a:spcPts val="0"/>
                        </a:spcBef>
                        <a:spcAft>
                          <a:spcPts val="0"/>
                        </a:spcAft>
                        <a:buClrTx/>
                        <a:buSzTx/>
                        <a:buFontTx/>
                        <a:buNone/>
                        <a:tabLst/>
                        <a:defRPr/>
                      </a:pPr>
                      <a:r>
                        <a:rPr kumimoji="1" lang="ja-JP" altLang="en-US" sz="1200" dirty="0">
                          <a:solidFill>
                            <a:schemeClr val="tx1"/>
                          </a:solidFill>
                          <a:latin typeface="+mj-ea"/>
                          <a:ea typeface="+mj-ea"/>
                        </a:rPr>
                        <a:t>・経費削減の影響もあり、施設や設備の老朽化が目立ち、利用者サービスが低下している。</a:t>
                      </a:r>
                      <a:endParaRPr kumimoji="1" lang="en-US" altLang="ja-JP" sz="1200" dirty="0">
                        <a:solidFill>
                          <a:schemeClr val="tx1"/>
                        </a:solidFill>
                        <a:latin typeface="+mj-ea"/>
                        <a:ea typeface="+mj-ea"/>
                      </a:endParaRPr>
                    </a:p>
                    <a:p>
                      <a:pPr marL="88900" marR="0" indent="-88900" algn="just" defTabSz="914400" rtl="0" eaLnBrk="1" fontAlgn="auto" latinLnBrk="0" hangingPunct="1">
                        <a:lnSpc>
                          <a:spcPts val="1600"/>
                        </a:lnSpc>
                        <a:spcBef>
                          <a:spcPts val="0"/>
                        </a:spcBef>
                        <a:spcAft>
                          <a:spcPts val="0"/>
                        </a:spcAft>
                        <a:buClrTx/>
                        <a:buSzTx/>
                        <a:buFontTx/>
                        <a:buNone/>
                        <a:tabLst/>
                        <a:defRPr/>
                      </a:pPr>
                      <a:endParaRPr kumimoji="1" lang="en-US" altLang="ja-JP" sz="1200" strike="dblStrike" baseline="0" dirty="0">
                        <a:solidFill>
                          <a:schemeClr val="tx1"/>
                        </a:solidFill>
                        <a:latin typeface="+mj-ea"/>
                        <a:ea typeface="+mj-ea"/>
                      </a:endParaRPr>
                    </a:p>
                    <a:p>
                      <a:pPr marL="88900" marR="0" indent="-88900" algn="just" defTabSz="914400" rtl="0" eaLnBrk="1" fontAlgn="auto" latinLnBrk="0" hangingPunct="1">
                        <a:lnSpc>
                          <a:spcPts val="1600"/>
                        </a:lnSpc>
                        <a:spcBef>
                          <a:spcPts val="0"/>
                        </a:spcBef>
                        <a:spcAft>
                          <a:spcPts val="0"/>
                        </a:spcAft>
                        <a:buClrTx/>
                        <a:buSzTx/>
                        <a:buFontTx/>
                        <a:buNone/>
                        <a:tabLst/>
                        <a:defRPr/>
                      </a:pPr>
                      <a:r>
                        <a:rPr kumimoji="1" lang="ja-JP" altLang="en-US" sz="1200" dirty="0">
                          <a:solidFill>
                            <a:schemeClr val="tx1"/>
                          </a:solidFill>
                          <a:latin typeface="+mj-ea"/>
                          <a:ea typeface="+mj-ea"/>
                        </a:rPr>
                        <a:t>・指定管理者である法人や各館の運営における自由度が小さく、自主性を発揮しづらい</a:t>
                      </a:r>
                      <a:r>
                        <a:rPr kumimoji="1" lang="ja-JP" altLang="en-US" sz="1200" strike="noStrike" baseline="0" dirty="0">
                          <a:solidFill>
                            <a:schemeClr val="tx1"/>
                          </a:solidFill>
                          <a:latin typeface="+mj-ea"/>
                          <a:ea typeface="+mj-ea"/>
                        </a:rPr>
                        <a:t>。</a:t>
                      </a:r>
                      <a:endParaRPr kumimoji="1" lang="en-US" altLang="ja-JP" sz="1200" strike="noStrike" baseline="0" dirty="0">
                        <a:solidFill>
                          <a:schemeClr val="tx1"/>
                        </a:solidFill>
                        <a:latin typeface="+mj-ea"/>
                        <a:ea typeface="+mj-ea"/>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88900" marR="0" indent="-88900" algn="just" defTabSz="914400" rtl="0" eaLnBrk="1" fontAlgn="auto" latinLnBrk="0" hangingPunct="1">
                        <a:lnSpc>
                          <a:spcPts val="1600"/>
                        </a:lnSpc>
                        <a:spcBef>
                          <a:spcPts val="0"/>
                        </a:spcBef>
                        <a:spcAft>
                          <a:spcPts val="0"/>
                        </a:spcAft>
                        <a:buClrTx/>
                        <a:buSzTx/>
                        <a:buFontTx/>
                        <a:buNone/>
                        <a:tabLst/>
                        <a:defRPr/>
                      </a:pPr>
                      <a:r>
                        <a:rPr kumimoji="1" lang="ja-JP" altLang="en-US" sz="1200" dirty="0">
                          <a:solidFill>
                            <a:schemeClr val="tx1"/>
                          </a:solidFill>
                          <a:latin typeface="+mj-ea"/>
                          <a:ea typeface="+mj-ea"/>
                        </a:rPr>
                        <a:t>・</a:t>
                      </a:r>
                      <a:r>
                        <a:rPr kumimoji="1" lang="en-US" altLang="ja-JP" sz="1200" dirty="0">
                          <a:solidFill>
                            <a:schemeClr val="tx1"/>
                          </a:solidFill>
                          <a:latin typeface="+mj-ea"/>
                          <a:ea typeface="+mj-ea"/>
                        </a:rPr>
                        <a:t>168</a:t>
                      </a:r>
                      <a:r>
                        <a:rPr kumimoji="1" lang="ja-JP" altLang="en-US" sz="1200" dirty="0">
                          <a:solidFill>
                            <a:schemeClr val="tx1"/>
                          </a:solidFill>
                          <a:latin typeface="+mj-ea"/>
                          <a:ea typeface="+mj-ea"/>
                        </a:rPr>
                        <a:t>万点に上る貴重な館蔵品、</a:t>
                      </a:r>
                      <a:r>
                        <a:rPr kumimoji="1" lang="en-US" altLang="ja-JP" sz="1200" dirty="0">
                          <a:solidFill>
                            <a:schemeClr val="tx1"/>
                          </a:solidFill>
                          <a:latin typeface="+mj-ea"/>
                          <a:ea typeface="+mj-ea"/>
                        </a:rPr>
                        <a:t>2</a:t>
                      </a:r>
                      <a:r>
                        <a:rPr kumimoji="1" lang="ja-JP" altLang="en-US" sz="1200" dirty="0">
                          <a:solidFill>
                            <a:schemeClr val="tx1"/>
                          </a:solidFill>
                          <a:latin typeface="+mj-ea"/>
                          <a:ea typeface="+mj-ea"/>
                        </a:rPr>
                        <a:t>万点を超える寄託品などの継承・充実と、日常的な有効活用。</a:t>
                      </a:r>
                      <a:endParaRPr kumimoji="1" lang="en-US" altLang="ja-JP" sz="1200" dirty="0">
                        <a:solidFill>
                          <a:schemeClr val="tx1"/>
                        </a:solidFill>
                        <a:latin typeface="+mj-ea"/>
                        <a:ea typeface="+mj-ea"/>
                      </a:endParaRPr>
                    </a:p>
                    <a:p>
                      <a:pPr marL="88900" marR="0" indent="-88900" algn="just" defTabSz="914400" rtl="0" eaLnBrk="1" fontAlgn="auto" latinLnBrk="0" hangingPunct="1">
                        <a:lnSpc>
                          <a:spcPts val="1600"/>
                        </a:lnSpc>
                        <a:spcBef>
                          <a:spcPts val="0"/>
                        </a:spcBef>
                        <a:spcAft>
                          <a:spcPts val="0"/>
                        </a:spcAft>
                        <a:buClrTx/>
                        <a:buSzTx/>
                        <a:buFontTx/>
                        <a:buNone/>
                        <a:tabLst/>
                        <a:defRPr/>
                      </a:pPr>
                      <a:endParaRPr kumimoji="1" lang="en-US" altLang="ja-JP" sz="1200" dirty="0">
                        <a:solidFill>
                          <a:schemeClr val="tx1"/>
                        </a:solidFill>
                        <a:latin typeface="+mj-ea"/>
                        <a:ea typeface="+mj-ea"/>
                      </a:endParaRPr>
                    </a:p>
                    <a:p>
                      <a:pPr marL="88900" marR="0" indent="-88900" algn="just" defTabSz="914400" rtl="0" eaLnBrk="1" fontAlgn="auto" latinLnBrk="0" hangingPunct="1">
                        <a:lnSpc>
                          <a:spcPts val="1600"/>
                        </a:lnSpc>
                        <a:spcBef>
                          <a:spcPts val="0"/>
                        </a:spcBef>
                        <a:spcAft>
                          <a:spcPts val="0"/>
                        </a:spcAft>
                        <a:buClrTx/>
                        <a:buSzTx/>
                        <a:buFontTx/>
                        <a:buNone/>
                        <a:tabLst/>
                        <a:defRPr/>
                      </a:pPr>
                      <a:r>
                        <a:rPr kumimoji="1" lang="ja-JP" altLang="en-US" sz="1200" dirty="0">
                          <a:solidFill>
                            <a:schemeClr val="tx1"/>
                          </a:solidFill>
                          <a:latin typeface="+mj-ea"/>
                          <a:ea typeface="+mj-ea"/>
                        </a:rPr>
                        <a:t>・蓄積した経験や信頼関係を継承し、運営を支える専門人材の安定的確保。</a:t>
                      </a:r>
                    </a:p>
                    <a:p>
                      <a:pPr marL="88900" marR="0" indent="-88900" algn="just" defTabSz="914400" rtl="0" eaLnBrk="1" fontAlgn="auto" latinLnBrk="0" hangingPunct="1">
                        <a:lnSpc>
                          <a:spcPts val="1600"/>
                        </a:lnSpc>
                        <a:spcBef>
                          <a:spcPts val="0"/>
                        </a:spcBef>
                        <a:spcAft>
                          <a:spcPts val="0"/>
                        </a:spcAft>
                        <a:buClrTx/>
                        <a:buSzTx/>
                        <a:buFontTx/>
                        <a:buNone/>
                        <a:tabLst/>
                        <a:defRPr/>
                      </a:pPr>
                      <a:endParaRPr kumimoji="1" lang="en-US" altLang="ja-JP" sz="1200" dirty="0">
                        <a:solidFill>
                          <a:schemeClr val="tx1"/>
                        </a:solidFill>
                        <a:latin typeface="+mj-ea"/>
                        <a:ea typeface="+mj-ea"/>
                      </a:endParaRPr>
                    </a:p>
                    <a:p>
                      <a:pPr marL="88900" marR="0" indent="-88900" algn="just" defTabSz="914400" rtl="0" eaLnBrk="1" fontAlgn="auto" latinLnBrk="0" hangingPunct="1">
                        <a:lnSpc>
                          <a:spcPts val="1600"/>
                        </a:lnSpc>
                        <a:spcBef>
                          <a:spcPts val="0"/>
                        </a:spcBef>
                        <a:spcAft>
                          <a:spcPts val="0"/>
                        </a:spcAft>
                        <a:buClrTx/>
                        <a:buSzTx/>
                        <a:buFontTx/>
                        <a:buNone/>
                        <a:tabLst/>
                        <a:defRPr/>
                      </a:pPr>
                      <a:r>
                        <a:rPr kumimoji="1" lang="ja-JP" altLang="en-US" sz="1200" dirty="0">
                          <a:solidFill>
                            <a:schemeClr val="tx1"/>
                          </a:solidFill>
                          <a:latin typeface="+mj-ea"/>
                          <a:ea typeface="+mj-ea"/>
                        </a:rPr>
                        <a:t>・市民利用施設として必要なスペックを維持するとともに、レストランやショップの充実など、利用者目線のサービスの実現。</a:t>
                      </a:r>
                    </a:p>
                    <a:p>
                      <a:pPr marL="88900" marR="0" indent="-88900" algn="just" defTabSz="914400" rtl="0" eaLnBrk="1" fontAlgn="auto" latinLnBrk="0" hangingPunct="1">
                        <a:lnSpc>
                          <a:spcPts val="1600"/>
                        </a:lnSpc>
                        <a:spcBef>
                          <a:spcPts val="0"/>
                        </a:spcBef>
                        <a:spcAft>
                          <a:spcPts val="0"/>
                        </a:spcAft>
                        <a:buClrTx/>
                        <a:buSzTx/>
                        <a:buFontTx/>
                        <a:buNone/>
                        <a:tabLst/>
                        <a:defRPr/>
                      </a:pPr>
                      <a:endParaRPr kumimoji="1" lang="en-US" altLang="ja-JP" sz="1200" dirty="0">
                        <a:solidFill>
                          <a:schemeClr val="tx1"/>
                        </a:solidFill>
                        <a:latin typeface="+mj-ea"/>
                        <a:ea typeface="+mj-ea"/>
                      </a:endParaRPr>
                    </a:p>
                    <a:p>
                      <a:pPr marL="88900" marR="0" indent="-88900" algn="just" defTabSz="914400" rtl="0" eaLnBrk="1" fontAlgn="auto" latinLnBrk="0" hangingPunct="1">
                        <a:lnSpc>
                          <a:spcPts val="1600"/>
                        </a:lnSpc>
                        <a:spcBef>
                          <a:spcPts val="0"/>
                        </a:spcBef>
                        <a:spcAft>
                          <a:spcPts val="0"/>
                        </a:spcAft>
                        <a:buClrTx/>
                        <a:buSzTx/>
                        <a:buFontTx/>
                        <a:buNone/>
                        <a:tabLst/>
                        <a:defRPr/>
                      </a:pPr>
                      <a:r>
                        <a:rPr kumimoji="1" lang="ja-JP" altLang="en-US" sz="1200" dirty="0">
                          <a:solidFill>
                            <a:schemeClr val="tx1"/>
                          </a:solidFill>
                          <a:latin typeface="+mj-ea"/>
                          <a:ea typeface="+mj-ea"/>
                        </a:rPr>
                        <a:t>・各館が</a:t>
                      </a:r>
                      <a:r>
                        <a:rPr kumimoji="1" lang="ja-JP" altLang="en-US" sz="1200" u="none" strike="noStrike" baseline="0" dirty="0">
                          <a:solidFill>
                            <a:schemeClr val="tx1"/>
                          </a:solidFill>
                          <a:latin typeface="+mj-ea"/>
                          <a:ea typeface="+mj-ea"/>
                        </a:rPr>
                        <a:t>権限</a:t>
                      </a:r>
                      <a:r>
                        <a:rPr kumimoji="1" lang="ja-JP" altLang="en-US" sz="1200" dirty="0">
                          <a:solidFill>
                            <a:schemeClr val="tx1"/>
                          </a:solidFill>
                          <a:latin typeface="+mj-ea"/>
                          <a:ea typeface="+mj-ea"/>
                        </a:rPr>
                        <a:t>と責任を持ち、インセンティブが働き、自主性を発揮できる経営の実現。</a:t>
                      </a:r>
                      <a:endParaRPr kumimoji="1" lang="en-US" altLang="ja-JP" sz="1200" dirty="0">
                        <a:solidFill>
                          <a:schemeClr val="tx1"/>
                        </a:solidFill>
                        <a:latin typeface="+mj-ea"/>
                        <a:ea typeface="+mj-ea"/>
                      </a:endParaRPr>
                    </a:p>
                    <a:p>
                      <a:pPr marL="88900" marR="0" indent="-88900" algn="just" defTabSz="914400" rtl="0" eaLnBrk="1" fontAlgn="auto" latinLnBrk="0" hangingPunct="1">
                        <a:lnSpc>
                          <a:spcPts val="1600"/>
                        </a:lnSpc>
                        <a:spcBef>
                          <a:spcPts val="0"/>
                        </a:spcBef>
                        <a:spcAft>
                          <a:spcPts val="0"/>
                        </a:spcAft>
                        <a:buClrTx/>
                        <a:buSzTx/>
                        <a:buFontTx/>
                        <a:buNone/>
                        <a:tabLst/>
                        <a:defRPr/>
                      </a:pPr>
                      <a:endParaRPr kumimoji="1" lang="en-US" altLang="ja-JP" sz="1200" kern="1200" dirty="0">
                        <a:solidFill>
                          <a:schemeClr val="tx1"/>
                        </a:solidFill>
                        <a:latin typeface="+mj-ea"/>
                        <a:ea typeface="+mn-ea"/>
                        <a:cs typeface="+mn-cs"/>
                      </a:endParaRPr>
                    </a:p>
                    <a:p>
                      <a:pPr marL="88900" marR="0" indent="-88900" algn="just" defTabSz="914400" rtl="0" eaLnBrk="1" fontAlgn="auto" latinLnBrk="0" hangingPunct="1">
                        <a:lnSpc>
                          <a:spcPts val="1600"/>
                        </a:lnSpc>
                        <a:spcBef>
                          <a:spcPts val="0"/>
                        </a:spcBef>
                        <a:spcAft>
                          <a:spcPts val="0"/>
                        </a:spcAft>
                        <a:buClrTx/>
                        <a:buSzTx/>
                        <a:buFontTx/>
                        <a:buNone/>
                        <a:tabLst/>
                        <a:defRPr/>
                      </a:pPr>
                      <a:r>
                        <a:rPr kumimoji="1" lang="ja-JP" altLang="en-US" sz="1200" kern="1200" dirty="0">
                          <a:solidFill>
                            <a:schemeClr val="tx1"/>
                          </a:solidFill>
                          <a:latin typeface="+mj-ea"/>
                          <a:ea typeface="+mn-ea"/>
                          <a:cs typeface="+mn-cs"/>
                        </a:rPr>
                        <a:t>・今後</a:t>
                      </a:r>
                      <a:r>
                        <a:rPr kumimoji="1" lang="en-US" altLang="ja-JP" sz="1200" kern="1200" dirty="0">
                          <a:solidFill>
                            <a:schemeClr val="tx1"/>
                          </a:solidFill>
                          <a:latin typeface="+mj-ea"/>
                          <a:ea typeface="+mn-ea"/>
                          <a:cs typeface="+mn-cs"/>
                        </a:rPr>
                        <a:t>10</a:t>
                      </a:r>
                      <a:r>
                        <a:rPr kumimoji="1" lang="ja-JP" altLang="en-US" sz="1200" kern="1200" dirty="0">
                          <a:solidFill>
                            <a:schemeClr val="tx1"/>
                          </a:solidFill>
                          <a:latin typeface="+mj-ea"/>
                          <a:ea typeface="+mn-ea"/>
                          <a:cs typeface="+mn-cs"/>
                        </a:rPr>
                        <a:t>年で目指す方向を示した「大阪市ミュージアムビジョン」を策定（</a:t>
                      </a:r>
                      <a:r>
                        <a:rPr kumimoji="1" lang="en-US" altLang="ja-JP" sz="1200" kern="1200" dirty="0">
                          <a:solidFill>
                            <a:schemeClr val="tx1"/>
                          </a:solidFill>
                          <a:latin typeface="+mj-ea"/>
                          <a:ea typeface="+mn-ea"/>
                          <a:cs typeface="+mn-cs"/>
                        </a:rPr>
                        <a:t>2016</a:t>
                      </a:r>
                      <a:r>
                        <a:rPr kumimoji="1" lang="ja-JP" altLang="en-US" sz="1200" kern="1200" dirty="0">
                          <a:solidFill>
                            <a:schemeClr val="tx1"/>
                          </a:solidFill>
                          <a:latin typeface="+mj-ea"/>
                          <a:ea typeface="+mn-ea"/>
                          <a:cs typeface="+mn-cs"/>
                        </a:rPr>
                        <a:t>年）。</a:t>
                      </a:r>
                      <a:endParaRPr kumimoji="1" lang="en-US" altLang="ja-JP" sz="1200" dirty="0">
                        <a:solidFill>
                          <a:schemeClr val="tx1"/>
                        </a:solidFill>
                        <a:latin typeface="+mj-ea"/>
                        <a:ea typeface="+mj-ea"/>
                      </a:endParaRPr>
                    </a:p>
                    <a:p>
                      <a:pPr marL="88900" marR="0" indent="-88900" algn="just" defTabSz="914400" rtl="0" eaLnBrk="1" fontAlgn="auto" latinLnBrk="0" hangingPunct="1">
                        <a:lnSpc>
                          <a:spcPts val="1600"/>
                        </a:lnSpc>
                        <a:spcBef>
                          <a:spcPts val="0"/>
                        </a:spcBef>
                        <a:spcAft>
                          <a:spcPts val="0"/>
                        </a:spcAft>
                        <a:buClrTx/>
                        <a:buSzTx/>
                        <a:buFontTx/>
                        <a:buNone/>
                        <a:tabLst/>
                        <a:defRPr/>
                      </a:pPr>
                      <a:endParaRPr kumimoji="1" lang="en-US" altLang="ja-JP" sz="1200" kern="1200" dirty="0">
                        <a:solidFill>
                          <a:schemeClr val="tx1"/>
                        </a:solidFill>
                        <a:latin typeface="+mj-ea"/>
                        <a:ea typeface="+mn-ea"/>
                        <a:cs typeface="+mn-cs"/>
                      </a:endParaRPr>
                    </a:p>
                    <a:p>
                      <a:pPr marL="88900" marR="0" indent="-88900" algn="just" defTabSz="914400" rtl="0" eaLnBrk="1" fontAlgn="auto" latinLnBrk="0" hangingPunct="1">
                        <a:lnSpc>
                          <a:spcPts val="1600"/>
                        </a:lnSpc>
                        <a:spcBef>
                          <a:spcPts val="0"/>
                        </a:spcBef>
                        <a:spcAft>
                          <a:spcPts val="0"/>
                        </a:spcAft>
                        <a:buClrTx/>
                        <a:buSzTx/>
                        <a:buFontTx/>
                        <a:buNone/>
                        <a:tabLst/>
                        <a:defRPr/>
                      </a:pPr>
                      <a:r>
                        <a:rPr kumimoji="1" lang="ja-JP" altLang="en-US" sz="1200" kern="1200" dirty="0">
                          <a:solidFill>
                            <a:schemeClr val="tx1"/>
                          </a:solidFill>
                          <a:latin typeface="+mj-ea"/>
                          <a:ea typeface="+mn-ea"/>
                          <a:cs typeface="+mn-cs"/>
                        </a:rPr>
                        <a:t>・「地方独立行政法人化に向けた基本プラン」の策定（</a:t>
                      </a:r>
                      <a:r>
                        <a:rPr kumimoji="1" lang="en-US" altLang="ja-JP" sz="1200" kern="1200" dirty="0">
                          <a:solidFill>
                            <a:schemeClr val="tx1"/>
                          </a:solidFill>
                          <a:latin typeface="+mj-ea"/>
                          <a:ea typeface="+mn-ea"/>
                          <a:cs typeface="+mn-cs"/>
                        </a:rPr>
                        <a:t>2017</a:t>
                      </a:r>
                      <a:r>
                        <a:rPr kumimoji="1" lang="ja-JP" altLang="en-US" sz="1200" kern="1200" dirty="0">
                          <a:solidFill>
                            <a:schemeClr val="tx1"/>
                          </a:solidFill>
                          <a:latin typeface="+mj-ea"/>
                          <a:ea typeface="+mn-ea"/>
                          <a:cs typeface="+mn-cs"/>
                        </a:rPr>
                        <a:t>年）。</a:t>
                      </a:r>
                      <a:endParaRPr kumimoji="1" lang="en-US" altLang="ja-JP" sz="1200" kern="1200" dirty="0">
                        <a:solidFill>
                          <a:schemeClr val="tx1"/>
                        </a:solidFill>
                        <a:latin typeface="+mj-ea"/>
                        <a:ea typeface="+mn-ea"/>
                        <a:cs typeface="+mn-cs"/>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88900" marR="0" indent="-88900" algn="just" defTabSz="914400" rtl="0" eaLnBrk="1" fontAlgn="auto" latinLnBrk="0" hangingPunct="1">
                        <a:lnSpc>
                          <a:spcPts val="1600"/>
                        </a:lnSpc>
                        <a:spcBef>
                          <a:spcPts val="0"/>
                        </a:spcBef>
                        <a:spcAft>
                          <a:spcPts val="0"/>
                        </a:spcAft>
                        <a:buClrTx/>
                        <a:buSzTx/>
                        <a:buFontTx/>
                        <a:buNone/>
                        <a:tabLst/>
                        <a:defRPr/>
                      </a:pPr>
                      <a:r>
                        <a:rPr kumimoji="1" lang="ja-JP" altLang="en-US" sz="1200" dirty="0">
                          <a:solidFill>
                            <a:schemeClr val="tx1"/>
                          </a:solidFill>
                          <a:latin typeface="+mj-ea"/>
                          <a:ea typeface="+mj-ea"/>
                        </a:rPr>
                        <a:t>・</a:t>
                      </a:r>
                      <a:r>
                        <a:rPr kumimoji="1" lang="ja-JP" altLang="en-US" sz="1200" kern="1200" dirty="0">
                          <a:solidFill>
                            <a:schemeClr val="tx1"/>
                          </a:solidFill>
                          <a:latin typeface="+mj-ea"/>
                          <a:ea typeface="+mn-ea"/>
                          <a:cs typeface="+mn-cs"/>
                        </a:rPr>
                        <a:t>今すぐできる改善として、利用者の声の多かったトイレ等の</a:t>
                      </a:r>
                      <a:r>
                        <a:rPr kumimoji="1" lang="ja-JP" altLang="en-US" sz="1200" strike="noStrike" kern="1200" baseline="0" dirty="0">
                          <a:solidFill>
                            <a:schemeClr val="tx1"/>
                          </a:solidFill>
                          <a:latin typeface="+mj-ea"/>
                          <a:ea typeface="+mn-ea"/>
                          <a:cs typeface="+mn-cs"/>
                        </a:rPr>
                        <a:t>改修や表示の改善を実施。</a:t>
                      </a:r>
                      <a:endParaRPr kumimoji="1" lang="en-US" altLang="ja-JP" sz="1200" strike="noStrike" kern="1200" baseline="0" dirty="0">
                        <a:solidFill>
                          <a:schemeClr val="tx1"/>
                        </a:solidFill>
                        <a:latin typeface="+mj-ea"/>
                        <a:ea typeface="+mn-ea"/>
                        <a:cs typeface="+mn-cs"/>
                      </a:endParaRPr>
                    </a:p>
                    <a:p>
                      <a:pPr marL="88900" marR="0" indent="-88900" algn="just" defTabSz="914400" rtl="0" eaLnBrk="1" fontAlgn="auto" latinLnBrk="0" hangingPunct="1">
                        <a:lnSpc>
                          <a:spcPts val="1600"/>
                        </a:lnSpc>
                        <a:spcBef>
                          <a:spcPts val="0"/>
                        </a:spcBef>
                        <a:spcAft>
                          <a:spcPts val="0"/>
                        </a:spcAft>
                        <a:buClrTx/>
                        <a:buSzTx/>
                        <a:buFontTx/>
                        <a:buNone/>
                        <a:tabLst/>
                        <a:defRPr/>
                      </a:pPr>
                      <a:endParaRPr kumimoji="1" lang="en-US" altLang="ja-JP" sz="1200" strike="noStrike" kern="1200" baseline="0" dirty="0">
                        <a:solidFill>
                          <a:schemeClr val="tx1"/>
                        </a:solidFill>
                        <a:latin typeface="+mj-ea"/>
                        <a:ea typeface="+mn-ea"/>
                        <a:cs typeface="+mn-cs"/>
                      </a:endParaRPr>
                    </a:p>
                    <a:p>
                      <a:pPr marL="88900" marR="0" indent="-88900" algn="just" defTabSz="914400" rtl="0" eaLnBrk="1" fontAlgn="auto" latinLnBrk="0" hangingPunct="1">
                        <a:lnSpc>
                          <a:spcPts val="1600"/>
                        </a:lnSpc>
                        <a:spcBef>
                          <a:spcPts val="0"/>
                        </a:spcBef>
                        <a:spcAft>
                          <a:spcPts val="0"/>
                        </a:spcAft>
                        <a:buClrTx/>
                        <a:buSzTx/>
                        <a:buFontTx/>
                        <a:buNone/>
                        <a:tabLst/>
                        <a:defRPr/>
                      </a:pPr>
                      <a:r>
                        <a:rPr kumimoji="1" lang="ja-JP" altLang="en-US" sz="1200" strike="noStrike" kern="1200" baseline="0" dirty="0">
                          <a:solidFill>
                            <a:schemeClr val="tx1"/>
                          </a:solidFill>
                          <a:latin typeface="+mj-ea"/>
                          <a:ea typeface="+mn-ea"/>
                          <a:cs typeface="+mn-cs"/>
                        </a:rPr>
                        <a:t>・自主性を発揮するため、</a:t>
                      </a:r>
                      <a:r>
                        <a:rPr kumimoji="1" lang="ja-JP" altLang="en-US" sz="1200" kern="1200" dirty="0">
                          <a:solidFill>
                            <a:schemeClr val="tx1"/>
                          </a:solidFill>
                          <a:latin typeface="+mj-ea"/>
                          <a:ea typeface="+mn-ea"/>
                          <a:cs typeface="+mn-cs"/>
                        </a:rPr>
                        <a:t>現行体制下での各館への権限移譲に向けた検討に着手。</a:t>
                      </a:r>
                      <a:endParaRPr kumimoji="1" lang="en-US" altLang="ja-JP" sz="1200" kern="1200" dirty="0">
                        <a:solidFill>
                          <a:schemeClr val="tx1"/>
                        </a:solidFill>
                        <a:latin typeface="+mj-ea"/>
                        <a:ea typeface="+mn-ea"/>
                        <a:cs typeface="+mn-cs"/>
                      </a:endParaRPr>
                    </a:p>
                    <a:p>
                      <a:pPr marL="88900" marR="0" indent="-88900" algn="just" defTabSz="914400" rtl="0" eaLnBrk="1" fontAlgn="auto" latinLnBrk="0" hangingPunct="1">
                        <a:lnSpc>
                          <a:spcPts val="1600"/>
                        </a:lnSpc>
                        <a:spcBef>
                          <a:spcPts val="0"/>
                        </a:spcBef>
                        <a:spcAft>
                          <a:spcPts val="0"/>
                        </a:spcAft>
                        <a:buClrTx/>
                        <a:buSzTx/>
                        <a:buFontTx/>
                        <a:buNone/>
                        <a:tabLst/>
                        <a:defRPr/>
                      </a:pPr>
                      <a:endParaRPr kumimoji="1" lang="en-US" altLang="ja-JP" sz="1200" dirty="0">
                        <a:solidFill>
                          <a:schemeClr val="tx1"/>
                        </a:solidFill>
                        <a:latin typeface="+mj-ea"/>
                        <a:ea typeface="+mj-ea"/>
                      </a:endParaRPr>
                    </a:p>
                    <a:p>
                      <a:pPr marL="88900" marR="0" indent="-88900" algn="just" defTabSz="914400" rtl="0" eaLnBrk="1" fontAlgn="auto" latinLnBrk="0" hangingPunct="1">
                        <a:lnSpc>
                          <a:spcPts val="1600"/>
                        </a:lnSpc>
                        <a:spcBef>
                          <a:spcPts val="0"/>
                        </a:spcBef>
                        <a:spcAft>
                          <a:spcPts val="0"/>
                        </a:spcAft>
                        <a:buClrTx/>
                        <a:buSzTx/>
                        <a:buFontTx/>
                        <a:buNone/>
                        <a:tabLst/>
                        <a:defRPr/>
                      </a:pPr>
                      <a:r>
                        <a:rPr kumimoji="1" lang="ja-JP" altLang="en-US" sz="1200" dirty="0">
                          <a:solidFill>
                            <a:schemeClr val="tx1"/>
                          </a:solidFill>
                          <a:latin typeface="+mj-ea"/>
                          <a:ea typeface="+mj-ea"/>
                        </a:rPr>
                        <a:t>・改革の方向性に最適な経営形態について検討し、独立行政法人化をめざす。</a:t>
                      </a:r>
                      <a:endParaRPr kumimoji="1" lang="en-US" altLang="ja-JP" sz="1200" dirty="0">
                        <a:solidFill>
                          <a:schemeClr val="tx1"/>
                        </a:solidFill>
                        <a:latin typeface="+mj-ea"/>
                        <a:ea typeface="+mj-ea"/>
                      </a:endParaRPr>
                    </a:p>
                    <a:p>
                      <a:pPr marL="88900" marR="0" indent="-88900" algn="just" defTabSz="914400" rtl="0" eaLnBrk="1" fontAlgn="auto" latinLnBrk="0" hangingPunct="1">
                        <a:lnSpc>
                          <a:spcPts val="1600"/>
                        </a:lnSpc>
                        <a:spcBef>
                          <a:spcPts val="0"/>
                        </a:spcBef>
                        <a:spcAft>
                          <a:spcPts val="0"/>
                        </a:spcAft>
                        <a:buClrTx/>
                        <a:buSzTx/>
                        <a:buFontTx/>
                        <a:buNone/>
                        <a:tabLst/>
                        <a:defRPr/>
                      </a:pPr>
                      <a:endParaRPr kumimoji="1" lang="en-US" altLang="ja-JP" sz="1200" dirty="0">
                        <a:solidFill>
                          <a:schemeClr val="tx1"/>
                        </a:solidFill>
                        <a:latin typeface="+mj-ea"/>
                        <a:ea typeface="+mj-ea"/>
                      </a:endParaRPr>
                    </a:p>
                    <a:p>
                      <a:pPr marL="88900" marR="0" indent="-88900" algn="just" defTabSz="914400" rtl="0" eaLnBrk="1" fontAlgn="auto" latinLnBrk="0" hangingPunct="1">
                        <a:lnSpc>
                          <a:spcPts val="1600"/>
                        </a:lnSpc>
                        <a:spcBef>
                          <a:spcPts val="0"/>
                        </a:spcBef>
                        <a:spcAft>
                          <a:spcPts val="0"/>
                        </a:spcAft>
                        <a:buClrTx/>
                        <a:buSzTx/>
                        <a:buFontTx/>
                        <a:buNone/>
                        <a:tabLst/>
                        <a:defRPr/>
                      </a:pPr>
                      <a:r>
                        <a:rPr kumimoji="1" lang="ja-JP" altLang="en-US" sz="1200" dirty="0">
                          <a:solidFill>
                            <a:schemeClr val="tx1"/>
                          </a:solidFill>
                          <a:latin typeface="+mj-ea"/>
                          <a:ea typeface="+mj-ea"/>
                        </a:rPr>
                        <a:t>・独立行政法人化の壁となっていた政令改正をめざす。</a:t>
                      </a:r>
                      <a:endParaRPr kumimoji="1" lang="en-US" altLang="ja-JP" sz="1200" dirty="0">
                        <a:solidFill>
                          <a:schemeClr val="tx1"/>
                        </a:solidFill>
                        <a:latin typeface="+mj-ea"/>
                        <a:ea typeface="+mj-ea"/>
                      </a:endParaRPr>
                    </a:p>
                    <a:p>
                      <a:pPr marL="88900" marR="0" indent="-88900" algn="just" defTabSz="914400" rtl="0" eaLnBrk="1" fontAlgn="auto" latinLnBrk="0" hangingPunct="1">
                        <a:lnSpc>
                          <a:spcPts val="1600"/>
                        </a:lnSpc>
                        <a:spcBef>
                          <a:spcPts val="0"/>
                        </a:spcBef>
                        <a:spcAft>
                          <a:spcPts val="0"/>
                        </a:spcAft>
                        <a:buClrTx/>
                        <a:buSzTx/>
                        <a:buFontTx/>
                        <a:buNone/>
                        <a:tabLst/>
                        <a:defRPr/>
                      </a:pPr>
                      <a:endParaRPr kumimoji="1" lang="ja-JP" altLang="en-US" sz="1200" dirty="0">
                        <a:solidFill>
                          <a:schemeClr val="tx1"/>
                        </a:solidFill>
                        <a:latin typeface="+mj-ea"/>
                        <a:ea typeface="+mj-ea"/>
                      </a:endParaRPr>
                    </a:p>
                    <a:p>
                      <a:pPr marL="88900" marR="0" indent="-88900" algn="just" defTabSz="914400" rtl="0" eaLnBrk="1" fontAlgn="auto" latinLnBrk="0" hangingPunct="1">
                        <a:lnSpc>
                          <a:spcPts val="1600"/>
                        </a:lnSpc>
                        <a:spcBef>
                          <a:spcPts val="0"/>
                        </a:spcBef>
                        <a:spcAft>
                          <a:spcPts val="0"/>
                        </a:spcAft>
                        <a:buClrTx/>
                        <a:buSzTx/>
                        <a:buFontTx/>
                        <a:buNone/>
                        <a:tabLst/>
                        <a:defRPr/>
                      </a:pPr>
                      <a:r>
                        <a:rPr kumimoji="1" lang="ja-JP" altLang="en-US" sz="1200" dirty="0">
                          <a:solidFill>
                            <a:schemeClr val="tx1"/>
                          </a:solidFill>
                          <a:latin typeface="+mj-ea"/>
                          <a:ea typeface="+mj-ea"/>
                        </a:rPr>
                        <a:t>・独立行政法人化の実現に向けた更なる調査や詳細検討に着手。</a:t>
                      </a:r>
                      <a:endParaRPr kumimoji="1" lang="en-US" altLang="ja-JP" sz="1200" dirty="0">
                        <a:solidFill>
                          <a:schemeClr val="tx1"/>
                        </a:solidFill>
                        <a:latin typeface="+mj-ea"/>
                        <a:ea typeface="+mj-ea"/>
                      </a:endParaRPr>
                    </a:p>
                    <a:p>
                      <a:pPr marL="88900" marR="0" indent="-88900" algn="just" defTabSz="914400" rtl="0" eaLnBrk="1" fontAlgn="auto" latinLnBrk="0" hangingPunct="1">
                        <a:lnSpc>
                          <a:spcPts val="1600"/>
                        </a:lnSpc>
                        <a:spcBef>
                          <a:spcPts val="0"/>
                        </a:spcBef>
                        <a:spcAft>
                          <a:spcPts val="0"/>
                        </a:spcAft>
                        <a:buClrTx/>
                        <a:buSzTx/>
                        <a:buFontTx/>
                        <a:buNone/>
                        <a:tabLst/>
                        <a:defRPr/>
                      </a:pPr>
                      <a:endParaRPr kumimoji="1" lang="en-US" altLang="ja-JP" sz="1200" dirty="0">
                        <a:solidFill>
                          <a:schemeClr val="tx1"/>
                        </a:solidFill>
                        <a:latin typeface="+mj-ea"/>
                        <a:ea typeface="+mj-ea"/>
                      </a:endParaRPr>
                    </a:p>
                    <a:p>
                      <a:pPr marL="88900" marR="0" indent="-88900" algn="just" defTabSz="914400" rtl="0" eaLnBrk="1" fontAlgn="auto" latinLnBrk="0" hangingPunct="1">
                        <a:lnSpc>
                          <a:spcPts val="1600"/>
                        </a:lnSpc>
                        <a:spcBef>
                          <a:spcPts val="0"/>
                        </a:spcBef>
                        <a:spcAft>
                          <a:spcPts val="0"/>
                        </a:spcAft>
                        <a:buClrTx/>
                        <a:buSzTx/>
                        <a:buFontTx/>
                        <a:buNone/>
                        <a:tabLst/>
                        <a:defRPr/>
                      </a:pPr>
                      <a:r>
                        <a:rPr kumimoji="1" lang="ja-JP" altLang="en-US" sz="1200" kern="1200" dirty="0">
                          <a:solidFill>
                            <a:schemeClr val="tx1"/>
                          </a:solidFill>
                          <a:latin typeface="+mj-ea"/>
                          <a:ea typeface="+mn-ea"/>
                          <a:cs typeface="+mn-cs"/>
                        </a:rPr>
                        <a:t>・</a:t>
                      </a:r>
                      <a:r>
                        <a:rPr kumimoji="1" lang="en-US" altLang="ja-JP" sz="1200" kern="1200" dirty="0">
                          <a:solidFill>
                            <a:schemeClr val="tx1"/>
                          </a:solidFill>
                          <a:latin typeface="+mj-ea"/>
                          <a:ea typeface="+mn-ea"/>
                          <a:cs typeface="+mn-cs"/>
                        </a:rPr>
                        <a:t>2016</a:t>
                      </a:r>
                      <a:r>
                        <a:rPr kumimoji="1" lang="ja-JP" altLang="en-US" sz="1200" kern="1200" dirty="0">
                          <a:solidFill>
                            <a:schemeClr val="tx1"/>
                          </a:solidFill>
                          <a:latin typeface="+mj-ea"/>
                          <a:ea typeface="+mn-ea"/>
                          <a:cs typeface="+mn-cs"/>
                        </a:rPr>
                        <a:t>年</a:t>
                      </a:r>
                      <a:r>
                        <a:rPr kumimoji="1" lang="en-US" altLang="ja-JP" sz="1200" kern="1200" dirty="0">
                          <a:solidFill>
                            <a:schemeClr val="tx1"/>
                          </a:solidFill>
                          <a:latin typeface="+mj-ea"/>
                          <a:ea typeface="+mn-ea"/>
                          <a:cs typeface="+mn-cs"/>
                        </a:rPr>
                        <a:t>10</a:t>
                      </a:r>
                      <a:r>
                        <a:rPr kumimoji="1" lang="ja-JP" altLang="en-US" sz="1200" kern="1200" dirty="0">
                          <a:solidFill>
                            <a:schemeClr val="tx1"/>
                          </a:solidFill>
                          <a:latin typeface="+mj-ea"/>
                          <a:ea typeface="+mn-ea"/>
                          <a:cs typeface="+mn-cs"/>
                        </a:rPr>
                        <a:t>月の戦略会議で、左記「ビジョン」の実現に望ましい経営形態が地方独立行政法人であることを再確認。</a:t>
                      </a:r>
                      <a:endParaRPr kumimoji="1" lang="en-US" altLang="ja-JP" sz="1200" kern="1200" dirty="0">
                        <a:solidFill>
                          <a:schemeClr val="tx1"/>
                        </a:solidFill>
                        <a:latin typeface="+mj-ea"/>
                        <a:ea typeface="+mn-ea"/>
                        <a:cs typeface="+mn-cs"/>
                      </a:endParaRPr>
                    </a:p>
                    <a:p>
                      <a:pPr marL="88900" marR="0" indent="-88900" algn="just" defTabSz="914400" rtl="0" eaLnBrk="1" fontAlgn="auto" latinLnBrk="0" hangingPunct="1">
                        <a:lnSpc>
                          <a:spcPts val="1600"/>
                        </a:lnSpc>
                        <a:spcBef>
                          <a:spcPts val="0"/>
                        </a:spcBef>
                        <a:spcAft>
                          <a:spcPts val="0"/>
                        </a:spcAft>
                        <a:buClrTx/>
                        <a:buSzTx/>
                        <a:buFontTx/>
                        <a:buNone/>
                        <a:tabLst/>
                        <a:defRPr/>
                      </a:pPr>
                      <a:endParaRPr kumimoji="1" lang="en-US" altLang="ja-JP" sz="1200" kern="1200" dirty="0">
                        <a:solidFill>
                          <a:schemeClr val="tx1"/>
                        </a:solidFill>
                        <a:latin typeface="+mj-ea"/>
                        <a:ea typeface="+mn-ea"/>
                        <a:cs typeface="+mn-cs"/>
                      </a:endParaRPr>
                    </a:p>
                    <a:p>
                      <a:pPr marL="88900" marR="0" indent="-88900" algn="just" defTabSz="914400" rtl="0" eaLnBrk="1" fontAlgn="auto" latinLnBrk="0" hangingPunct="1">
                        <a:lnSpc>
                          <a:spcPts val="1600"/>
                        </a:lnSpc>
                        <a:spcBef>
                          <a:spcPts val="0"/>
                        </a:spcBef>
                        <a:spcAft>
                          <a:spcPts val="0"/>
                        </a:spcAft>
                        <a:buClrTx/>
                        <a:buSzTx/>
                        <a:buFontTx/>
                        <a:buNone/>
                        <a:tabLst/>
                        <a:defRPr/>
                      </a:pPr>
                      <a:r>
                        <a:rPr kumimoji="1" lang="ja-JP" altLang="en-US" sz="1200" dirty="0">
                          <a:solidFill>
                            <a:schemeClr val="tx1"/>
                          </a:solidFill>
                          <a:latin typeface="+mj-ea"/>
                          <a:ea typeface="+mj-ea"/>
                        </a:rPr>
                        <a:t>・</a:t>
                      </a:r>
                      <a:r>
                        <a:rPr kumimoji="1" lang="en-US" altLang="ja-JP" sz="1200" dirty="0">
                          <a:solidFill>
                            <a:schemeClr val="tx1"/>
                          </a:solidFill>
                          <a:latin typeface="+mj-ea"/>
                          <a:ea typeface="+mj-ea"/>
                        </a:rPr>
                        <a:t>2019</a:t>
                      </a:r>
                      <a:r>
                        <a:rPr kumimoji="1" lang="ja-JP" altLang="en-US" sz="1200" dirty="0">
                          <a:solidFill>
                            <a:schemeClr val="tx1"/>
                          </a:solidFill>
                          <a:latin typeface="+mj-ea"/>
                          <a:ea typeface="+mj-ea"/>
                        </a:rPr>
                        <a:t>年</a:t>
                      </a:r>
                      <a:r>
                        <a:rPr kumimoji="1" lang="en-US" altLang="ja-JP" sz="1200" dirty="0">
                          <a:solidFill>
                            <a:schemeClr val="tx1"/>
                          </a:solidFill>
                          <a:latin typeface="+mj-ea"/>
                          <a:ea typeface="+mj-ea"/>
                        </a:rPr>
                        <a:t>4</a:t>
                      </a:r>
                      <a:r>
                        <a:rPr kumimoji="1" lang="ja-JP" altLang="en-US" sz="1200" dirty="0">
                          <a:solidFill>
                            <a:schemeClr val="tx1"/>
                          </a:solidFill>
                          <a:latin typeface="+mj-ea"/>
                          <a:ea typeface="+mj-ea"/>
                        </a:rPr>
                        <a:t>月の法人設立に向けた具体的準備業務に着手</a:t>
                      </a:r>
                      <a:r>
                        <a:rPr kumimoji="1" lang="ja-JP" altLang="en-US" sz="1200" kern="1200" dirty="0">
                          <a:solidFill>
                            <a:schemeClr val="tx1"/>
                          </a:solidFill>
                          <a:latin typeface="+mj-ea"/>
                          <a:ea typeface="+mn-ea"/>
                          <a:cs typeface="+mn-cs"/>
                        </a:rPr>
                        <a:t>（</a:t>
                      </a:r>
                      <a:r>
                        <a:rPr kumimoji="1" lang="en-US" altLang="ja-JP" sz="1200" kern="1200" dirty="0">
                          <a:solidFill>
                            <a:schemeClr val="tx1"/>
                          </a:solidFill>
                          <a:latin typeface="+mj-ea"/>
                          <a:ea typeface="+mn-ea"/>
                          <a:cs typeface="+mn-cs"/>
                        </a:rPr>
                        <a:t>2017</a:t>
                      </a:r>
                      <a:r>
                        <a:rPr kumimoji="1" lang="ja-JP" altLang="en-US" sz="1200" kern="1200" dirty="0">
                          <a:solidFill>
                            <a:schemeClr val="tx1"/>
                          </a:solidFill>
                          <a:latin typeface="+mj-ea"/>
                          <a:ea typeface="+mn-ea"/>
                          <a:cs typeface="+mn-cs"/>
                        </a:rPr>
                        <a:t>年）。</a:t>
                      </a:r>
                      <a:endParaRPr kumimoji="1" lang="en-US" altLang="ja-JP" sz="1200" kern="1200" dirty="0">
                        <a:solidFill>
                          <a:schemeClr val="tx1"/>
                        </a:solidFill>
                        <a:latin typeface="+mj-ea"/>
                        <a:ea typeface="+mn-ea"/>
                        <a:cs typeface="+mn-cs"/>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88900" marR="0" indent="-88900" algn="just" defTabSz="914400" rtl="0" eaLnBrk="1" fontAlgn="auto" latinLnBrk="0" hangingPunct="1">
                        <a:lnSpc>
                          <a:spcPts val="1600"/>
                        </a:lnSpc>
                        <a:spcBef>
                          <a:spcPts val="0"/>
                        </a:spcBef>
                        <a:spcAft>
                          <a:spcPts val="0"/>
                        </a:spcAft>
                        <a:buClrTx/>
                        <a:buSzTx/>
                        <a:buFontTx/>
                        <a:buNone/>
                        <a:tabLst/>
                        <a:defRPr/>
                      </a:pPr>
                      <a:r>
                        <a:rPr kumimoji="1" lang="ja-JP" altLang="en-US" sz="1200" dirty="0">
                          <a:solidFill>
                            <a:schemeClr val="tx1"/>
                          </a:solidFill>
                          <a:latin typeface="+mj-ea"/>
                          <a:ea typeface="+mj-ea"/>
                        </a:rPr>
                        <a:t>・指定管理者である博物館協会職員アンケートを含む現状分析を</a:t>
                      </a:r>
                      <a:r>
                        <a:rPr kumimoji="1" lang="ja-JP" altLang="en-US" sz="1200" strike="noStrike" baseline="0" dirty="0">
                          <a:solidFill>
                            <a:schemeClr val="tx1"/>
                          </a:solidFill>
                          <a:latin typeface="+mj-ea"/>
                          <a:ea typeface="+mj-ea"/>
                        </a:rPr>
                        <a:t>行い、</a:t>
                      </a:r>
                      <a:r>
                        <a:rPr kumimoji="1" lang="ja-JP" altLang="en-US" sz="1200" dirty="0">
                          <a:solidFill>
                            <a:schemeClr val="tx1"/>
                          </a:solidFill>
                          <a:latin typeface="+mj-ea"/>
                          <a:ea typeface="+mj-ea"/>
                        </a:rPr>
                        <a:t>博物館運営改革に着手</a:t>
                      </a:r>
                      <a:r>
                        <a:rPr kumimoji="1" lang="ja-JP" altLang="en-US" sz="1200" kern="1200" dirty="0">
                          <a:solidFill>
                            <a:schemeClr val="tx1"/>
                          </a:solidFill>
                          <a:latin typeface="+mj-ea"/>
                          <a:ea typeface="+mn-ea"/>
                          <a:cs typeface="+mn-cs"/>
                        </a:rPr>
                        <a:t>（</a:t>
                      </a:r>
                      <a:r>
                        <a:rPr kumimoji="1" lang="en-US" altLang="ja-JP" sz="1200" kern="1200" dirty="0">
                          <a:solidFill>
                            <a:schemeClr val="tx1"/>
                          </a:solidFill>
                          <a:latin typeface="+mj-ea"/>
                          <a:ea typeface="+mn-ea"/>
                          <a:cs typeface="+mn-cs"/>
                        </a:rPr>
                        <a:t>2013</a:t>
                      </a:r>
                      <a:r>
                        <a:rPr kumimoji="1" lang="ja-JP" altLang="en-US" sz="1200" kern="1200" dirty="0">
                          <a:solidFill>
                            <a:schemeClr val="tx1"/>
                          </a:solidFill>
                          <a:latin typeface="+mj-ea"/>
                          <a:ea typeface="+mn-ea"/>
                          <a:cs typeface="+mn-cs"/>
                        </a:rPr>
                        <a:t>年）</a:t>
                      </a:r>
                      <a:r>
                        <a:rPr kumimoji="1" lang="ja-JP" altLang="en-US" sz="1200" dirty="0">
                          <a:solidFill>
                            <a:schemeClr val="tx1"/>
                          </a:solidFill>
                          <a:latin typeface="+mj-ea"/>
                          <a:ea typeface="+mj-ea"/>
                        </a:rPr>
                        <a:t>。</a:t>
                      </a:r>
                      <a:endParaRPr kumimoji="1" lang="en-US" altLang="ja-JP" sz="1200" dirty="0">
                        <a:solidFill>
                          <a:schemeClr val="tx1"/>
                        </a:solidFill>
                        <a:latin typeface="+mj-ea"/>
                        <a:ea typeface="+mj-ea"/>
                      </a:endParaRPr>
                    </a:p>
                    <a:p>
                      <a:pPr marL="88900" marR="0" lvl="0" indent="-88900" algn="just" defTabSz="914400" rtl="0" eaLnBrk="1" fontAlgn="auto" latinLnBrk="0" hangingPunct="1">
                        <a:lnSpc>
                          <a:spcPts val="16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schemeClr val="tx1"/>
                        </a:solidFill>
                        <a:effectLst/>
                        <a:uLnTx/>
                        <a:uFillTx/>
                        <a:latin typeface="ＭＳ Ｐゴシック"/>
                        <a:ea typeface="+mn-ea"/>
                        <a:cs typeface="+mn-cs"/>
                      </a:endParaRPr>
                    </a:p>
                    <a:p>
                      <a:pPr marL="88900" marR="0" lvl="0" indent="-88900" algn="just" defTabSz="914400" rtl="0" eaLnBrk="1" fontAlgn="auto" latinLnBrk="0" hangingPunct="1">
                        <a:lnSpc>
                          <a:spcPts val="16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schemeClr val="tx1"/>
                          </a:solidFill>
                          <a:effectLst/>
                          <a:uLnTx/>
                          <a:uFillTx/>
                          <a:latin typeface="ＭＳ Ｐゴシック"/>
                          <a:ea typeface="+mn-ea"/>
                          <a:cs typeface="+mn-cs"/>
                        </a:rPr>
                        <a:t>・</a:t>
                      </a:r>
                      <a:r>
                        <a:rPr kumimoji="1" lang="ja-JP" altLang="en-US" sz="1200" kern="1200" dirty="0">
                          <a:solidFill>
                            <a:schemeClr val="tx1"/>
                          </a:solidFill>
                          <a:latin typeface="+mj-ea"/>
                          <a:ea typeface="+mn-ea"/>
                          <a:cs typeface="+mn-cs"/>
                        </a:rPr>
                        <a:t>新美術館を含めた市立美術館・東洋陶磁美術館の今後の方向性（あり方）を検討・決定（</a:t>
                      </a:r>
                      <a:r>
                        <a:rPr kumimoji="1" lang="en-US" altLang="ja-JP" sz="1200" kern="1200" dirty="0">
                          <a:solidFill>
                            <a:schemeClr val="tx1"/>
                          </a:solidFill>
                          <a:latin typeface="+mj-ea"/>
                          <a:ea typeface="+mn-ea"/>
                          <a:cs typeface="+mn-cs"/>
                        </a:rPr>
                        <a:t>2013</a:t>
                      </a:r>
                      <a:r>
                        <a:rPr kumimoji="1" lang="ja-JP" altLang="en-US" sz="1200" kern="1200" dirty="0">
                          <a:solidFill>
                            <a:schemeClr val="tx1"/>
                          </a:solidFill>
                          <a:latin typeface="+mj-ea"/>
                          <a:ea typeface="+mn-ea"/>
                          <a:cs typeface="+mn-cs"/>
                        </a:rPr>
                        <a:t>年）。</a:t>
                      </a:r>
                      <a:endParaRPr kumimoji="1" lang="en-US" altLang="ja-JP" sz="1200" kern="1200" dirty="0">
                        <a:solidFill>
                          <a:schemeClr val="tx1"/>
                        </a:solidFill>
                        <a:latin typeface="+mj-ea"/>
                        <a:ea typeface="+mn-ea"/>
                        <a:cs typeface="+mn-cs"/>
                      </a:endParaRPr>
                    </a:p>
                    <a:p>
                      <a:pPr marL="88900" marR="0" indent="-88900" algn="just" defTabSz="914400" rtl="0" eaLnBrk="1" fontAlgn="auto" latinLnBrk="0" hangingPunct="1">
                        <a:lnSpc>
                          <a:spcPts val="1600"/>
                        </a:lnSpc>
                        <a:spcBef>
                          <a:spcPts val="0"/>
                        </a:spcBef>
                        <a:spcAft>
                          <a:spcPts val="0"/>
                        </a:spcAft>
                        <a:buClrTx/>
                        <a:buSzTx/>
                        <a:buFontTx/>
                        <a:buNone/>
                        <a:tabLst/>
                        <a:defRPr/>
                      </a:pPr>
                      <a:r>
                        <a:rPr kumimoji="1" lang="ja-JP" altLang="en-US" sz="1200" kern="1200" dirty="0">
                          <a:solidFill>
                            <a:schemeClr val="tx1"/>
                          </a:solidFill>
                          <a:latin typeface="+mj-ea"/>
                          <a:ea typeface="+mn-ea"/>
                          <a:cs typeface="+mn-cs"/>
                        </a:rPr>
                        <a:t>・</a:t>
                      </a:r>
                      <a:r>
                        <a:rPr kumimoji="1" lang="en-US" altLang="ja-JP" sz="1200" kern="1200" dirty="0">
                          <a:solidFill>
                            <a:schemeClr val="tx1"/>
                          </a:solidFill>
                          <a:latin typeface="+mj-ea"/>
                          <a:ea typeface="+mn-ea"/>
                          <a:cs typeface="+mn-cs"/>
                        </a:rPr>
                        <a:t>2014</a:t>
                      </a:r>
                      <a:r>
                        <a:rPr kumimoji="1" lang="ja-JP" altLang="en-US" sz="1200" kern="1200" dirty="0">
                          <a:solidFill>
                            <a:schemeClr val="tx1"/>
                          </a:solidFill>
                          <a:latin typeface="+mj-ea"/>
                          <a:ea typeface="+mn-ea"/>
                          <a:cs typeface="+mn-cs"/>
                        </a:rPr>
                        <a:t>年から、利用者サービス及び美術館機能向上をめざし、市立美術館の新棟増設のあり方調査に着手。</a:t>
                      </a:r>
                      <a:endParaRPr kumimoji="1" lang="en-US" altLang="ja-JP" sz="1200" kern="1200" dirty="0">
                        <a:solidFill>
                          <a:schemeClr val="tx1"/>
                        </a:solidFill>
                        <a:latin typeface="+mj-ea"/>
                        <a:ea typeface="+mn-ea"/>
                        <a:cs typeface="+mn-cs"/>
                      </a:endParaRPr>
                    </a:p>
                    <a:p>
                      <a:pPr marL="88900" marR="0" indent="-88900" algn="just" defTabSz="914400" rtl="0" eaLnBrk="1" fontAlgn="auto" latinLnBrk="0" hangingPunct="1">
                        <a:lnSpc>
                          <a:spcPts val="1600"/>
                        </a:lnSpc>
                        <a:spcBef>
                          <a:spcPts val="0"/>
                        </a:spcBef>
                        <a:spcAft>
                          <a:spcPts val="0"/>
                        </a:spcAft>
                        <a:buClrTx/>
                        <a:buSzTx/>
                        <a:buFontTx/>
                        <a:buNone/>
                        <a:tabLst/>
                        <a:defRPr/>
                      </a:pPr>
                      <a:endParaRPr kumimoji="1" lang="en-US" altLang="ja-JP" sz="1200" dirty="0">
                        <a:solidFill>
                          <a:schemeClr val="tx1"/>
                        </a:solidFill>
                        <a:latin typeface="+mj-ea"/>
                        <a:ea typeface="+mj-ea"/>
                      </a:endParaRPr>
                    </a:p>
                    <a:p>
                      <a:pPr marL="88900" indent="-88900" algn="just">
                        <a:lnSpc>
                          <a:spcPts val="1600"/>
                        </a:lnSpc>
                      </a:pPr>
                      <a:r>
                        <a:rPr kumimoji="1" lang="ja-JP" altLang="en-US" sz="1200" dirty="0">
                          <a:solidFill>
                            <a:schemeClr val="tx1"/>
                          </a:solidFill>
                          <a:latin typeface="+mj-ea"/>
                          <a:ea typeface="+mj-ea"/>
                        </a:rPr>
                        <a:t>・本市の働きかけにより、博物館の独立行政法人化を可能とする政令改正が実現</a:t>
                      </a:r>
                      <a:r>
                        <a:rPr kumimoji="1" lang="ja-JP" altLang="en-US" sz="1200" kern="1200" dirty="0">
                          <a:solidFill>
                            <a:schemeClr val="tx1"/>
                          </a:solidFill>
                          <a:latin typeface="+mj-ea"/>
                          <a:ea typeface="+mn-ea"/>
                          <a:cs typeface="+mn-cs"/>
                        </a:rPr>
                        <a:t>（</a:t>
                      </a:r>
                      <a:r>
                        <a:rPr kumimoji="1" lang="en-US" altLang="ja-JP" sz="1200" kern="1200" dirty="0">
                          <a:solidFill>
                            <a:schemeClr val="tx1"/>
                          </a:solidFill>
                          <a:latin typeface="+mj-ea"/>
                          <a:ea typeface="+mn-ea"/>
                          <a:cs typeface="+mn-cs"/>
                        </a:rPr>
                        <a:t>2013</a:t>
                      </a:r>
                      <a:r>
                        <a:rPr kumimoji="1" lang="ja-JP" altLang="en-US" sz="1200" kern="1200" dirty="0">
                          <a:solidFill>
                            <a:schemeClr val="tx1"/>
                          </a:solidFill>
                          <a:latin typeface="+mj-ea"/>
                          <a:ea typeface="+mn-ea"/>
                          <a:cs typeface="+mn-cs"/>
                        </a:rPr>
                        <a:t>年）</a:t>
                      </a:r>
                      <a:r>
                        <a:rPr kumimoji="1" lang="ja-JP" altLang="en-US" sz="1200" dirty="0">
                          <a:solidFill>
                            <a:schemeClr val="tx1"/>
                          </a:solidFill>
                          <a:latin typeface="+mj-ea"/>
                          <a:ea typeface="+mj-ea"/>
                        </a:rPr>
                        <a:t>。</a:t>
                      </a:r>
                      <a:endParaRPr kumimoji="1" lang="en-US" altLang="ja-JP" sz="1200" dirty="0">
                        <a:solidFill>
                          <a:schemeClr val="tx1"/>
                        </a:solidFill>
                        <a:latin typeface="+mj-ea"/>
                        <a:ea typeface="+mj-ea"/>
                      </a:endParaRPr>
                    </a:p>
                    <a:p>
                      <a:pPr marL="88900" indent="-88900" algn="just">
                        <a:lnSpc>
                          <a:spcPts val="1600"/>
                        </a:lnSpc>
                      </a:pPr>
                      <a:endParaRPr kumimoji="1" lang="en-US" altLang="ja-JP" sz="1200" dirty="0">
                        <a:solidFill>
                          <a:schemeClr val="tx1"/>
                        </a:solidFill>
                        <a:latin typeface="+mj-ea"/>
                        <a:ea typeface="+mj-ea"/>
                      </a:endParaRPr>
                    </a:p>
                    <a:p>
                      <a:pPr marL="85725" indent="-85725" algn="just">
                        <a:lnSpc>
                          <a:spcPts val="1600"/>
                        </a:lnSpc>
                      </a:pPr>
                      <a:r>
                        <a:rPr kumimoji="1" lang="ja-JP" altLang="en-US" sz="1200" strike="noStrike" dirty="0">
                          <a:solidFill>
                            <a:schemeClr val="tx1"/>
                          </a:solidFill>
                        </a:rPr>
                        <a:t>・継続性と機動性・柔軟性・自主性を備えた地方独法による経営と運営の</a:t>
                      </a:r>
                      <a:r>
                        <a:rPr kumimoji="1" lang="ja-JP" altLang="en-US" sz="1200" strike="noStrike" dirty="0" smtClean="0">
                          <a:solidFill>
                            <a:schemeClr val="tx1"/>
                          </a:solidFill>
                        </a:rPr>
                        <a:t>一元化（</a:t>
                      </a:r>
                      <a:r>
                        <a:rPr kumimoji="1" lang="en-US" altLang="ja-JP" sz="1200" strike="noStrike" dirty="0" smtClean="0">
                          <a:solidFill>
                            <a:schemeClr val="tx1"/>
                          </a:solidFill>
                        </a:rPr>
                        <a:t>2019</a:t>
                      </a:r>
                      <a:r>
                        <a:rPr kumimoji="1" lang="ja-JP" altLang="en-US" sz="1200" strike="noStrike" dirty="0" smtClean="0">
                          <a:solidFill>
                            <a:schemeClr val="tx1"/>
                          </a:solidFill>
                        </a:rPr>
                        <a:t>年</a:t>
                      </a:r>
                      <a:r>
                        <a:rPr kumimoji="1" lang="en-US" altLang="ja-JP" sz="1200" strike="noStrike" dirty="0" smtClean="0">
                          <a:solidFill>
                            <a:schemeClr val="tx1"/>
                          </a:solidFill>
                        </a:rPr>
                        <a:t>4</a:t>
                      </a:r>
                      <a:r>
                        <a:rPr kumimoji="1" lang="ja-JP" altLang="en-US" sz="1200" strike="noStrike" dirty="0" smtClean="0">
                          <a:solidFill>
                            <a:schemeClr val="tx1"/>
                          </a:solidFill>
                        </a:rPr>
                        <a:t>月（予定））</a:t>
                      </a:r>
                      <a:endParaRPr kumimoji="1" lang="ja-JP" altLang="en-US" sz="1200" strike="noStrike" dirty="0">
                        <a:solidFill>
                          <a:schemeClr val="tx1"/>
                        </a:solidFill>
                        <a:latin typeface="+mn-ea"/>
                        <a:ea typeface="+mn-ea"/>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 xmlns:a16="http://schemas.microsoft.com/office/drawing/2014/main" val="10001"/>
                  </a:ext>
                </a:extLst>
              </a:tr>
            </a:tbl>
          </a:graphicData>
        </a:graphic>
      </p:graphicFrame>
      <p:sp>
        <p:nvSpPr>
          <p:cNvPr id="6" name="大かっこ 5"/>
          <p:cNvSpPr/>
          <p:nvPr/>
        </p:nvSpPr>
        <p:spPr>
          <a:xfrm>
            <a:off x="366961" y="1688973"/>
            <a:ext cx="2016224" cy="720080"/>
          </a:xfrm>
          <a:prstGeom prst="bracketPair">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lIns="0" rIns="36000" rtlCol="0" anchor="ctr"/>
          <a:lstStyle/>
          <a:p>
            <a:pPr marL="88900" indent="6350" algn="just">
              <a:lnSpc>
                <a:spcPts val="1700"/>
              </a:lnSpc>
              <a:defRPr/>
            </a:pPr>
            <a:r>
              <a:rPr lang="ja-JP" altLang="en-US" sz="1100" dirty="0">
                <a:solidFill>
                  <a:prstClr val="black"/>
                </a:solidFill>
                <a:latin typeface="ＭＳ Ｐゴシック" panose="020B0600070205080204" pitchFamily="50" charset="-128"/>
              </a:rPr>
              <a:t>大阪歴史博物館、市立美術館、東洋陶磁美術館、自然史博物館、科学館、（新美術館）</a:t>
            </a:r>
            <a:endParaRPr lang="en-US" altLang="ja-JP" sz="1100" dirty="0">
              <a:solidFill>
                <a:prstClr val="black"/>
              </a:solidFill>
              <a:latin typeface="ＭＳ Ｐゴシック" panose="020B0600070205080204" pitchFamily="50" charset="-128"/>
            </a:endParaRPr>
          </a:p>
        </p:txBody>
      </p:sp>
      <p:sp>
        <p:nvSpPr>
          <p:cNvPr id="2" name="スライド番号プレースホルダー 1"/>
          <p:cNvSpPr>
            <a:spLocks noGrp="1"/>
          </p:cNvSpPr>
          <p:nvPr>
            <p:ph type="sldNum" sz="quarter" idx="12"/>
          </p:nvPr>
        </p:nvSpPr>
        <p:spPr/>
        <p:txBody>
          <a:bodyPr/>
          <a:lstStyle/>
          <a:p>
            <a:fld id="{CCEC3038-1CF1-4B63-9920-55248DCFBA97}" type="slidenum">
              <a:rPr kumimoji="1" lang="ja-JP" altLang="en-US" smtClean="0"/>
              <a:pPr/>
              <a:t>106</a:t>
            </a:fld>
            <a:endParaRPr kumimoji="1" lang="ja-JP" altLang="en-US"/>
          </a:p>
        </p:txBody>
      </p:sp>
    </p:spTree>
    <p:extLst>
      <p:ext uri="{BB962C8B-B14F-4D97-AF65-F5344CB8AC3E}">
        <p14:creationId xmlns:p14="http://schemas.microsoft.com/office/powerpoint/2010/main" val="2361929"/>
      </p:ext>
    </p:extLst>
  </p:cSld>
  <p:clrMapOvr>
    <a:masterClrMapping/>
  </p:clrMapOvr>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角丸四角形 21"/>
          <p:cNvSpPr/>
          <p:nvPr/>
        </p:nvSpPr>
        <p:spPr>
          <a:xfrm>
            <a:off x="153541" y="6014250"/>
            <a:ext cx="8892000" cy="535861"/>
          </a:xfrm>
          <a:prstGeom prst="roundRect">
            <a:avLst>
              <a:gd name="adj" fmla="val 17234"/>
            </a:avLst>
          </a:prstGeom>
          <a:solidFill>
            <a:schemeClr val="accent6">
              <a:lumMod val="60000"/>
              <a:lumOff val="40000"/>
              <a:alpha val="5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23" name="角丸四角形 22"/>
          <p:cNvSpPr/>
          <p:nvPr/>
        </p:nvSpPr>
        <p:spPr>
          <a:xfrm>
            <a:off x="160462" y="5527294"/>
            <a:ext cx="8892000" cy="216000"/>
          </a:xfrm>
          <a:prstGeom prst="roundRect">
            <a:avLst>
              <a:gd name="adj" fmla="val 24289"/>
            </a:avLst>
          </a:prstGeom>
          <a:solidFill>
            <a:schemeClr val="accent6">
              <a:lumMod val="60000"/>
              <a:lumOff val="40000"/>
              <a:alpha val="5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20" name="角丸四角形 19"/>
          <p:cNvSpPr/>
          <p:nvPr/>
        </p:nvSpPr>
        <p:spPr>
          <a:xfrm>
            <a:off x="152215" y="1940984"/>
            <a:ext cx="8892000" cy="1694333"/>
          </a:xfrm>
          <a:prstGeom prst="roundRect">
            <a:avLst>
              <a:gd name="adj" fmla="val 7934"/>
            </a:avLst>
          </a:prstGeom>
          <a:solidFill>
            <a:schemeClr val="accent6">
              <a:lumMod val="60000"/>
              <a:lumOff val="40000"/>
              <a:alpha val="5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21" name="角丸四角形 20"/>
          <p:cNvSpPr/>
          <p:nvPr/>
        </p:nvSpPr>
        <p:spPr>
          <a:xfrm>
            <a:off x="248798" y="3861047"/>
            <a:ext cx="8795416" cy="737793"/>
          </a:xfrm>
          <a:prstGeom prst="roundRect">
            <a:avLst>
              <a:gd name="adj" fmla="val 17234"/>
            </a:avLst>
          </a:prstGeom>
          <a:solidFill>
            <a:schemeClr val="accent6">
              <a:lumMod val="60000"/>
              <a:lumOff val="40000"/>
              <a:alpha val="5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9" name="正方形/長方形 8"/>
          <p:cNvSpPr/>
          <p:nvPr/>
        </p:nvSpPr>
        <p:spPr>
          <a:xfrm>
            <a:off x="251520" y="323364"/>
            <a:ext cx="5904656" cy="369332"/>
          </a:xfrm>
          <a:prstGeom prst="rect">
            <a:avLst/>
          </a:prstGeom>
        </p:spPr>
        <p:txBody>
          <a:bodyPr wrap="square">
            <a:spAutoFit/>
          </a:bodyPr>
          <a:lstStyle/>
          <a:p>
            <a:r>
              <a:rPr lang="ja-JP" altLang="en-US" b="1" dirty="0">
                <a:solidFill>
                  <a:srgbClr val="000000"/>
                </a:solidFill>
              </a:rPr>
              <a:t>本市施設の現状　（対象施設）</a:t>
            </a:r>
          </a:p>
        </p:txBody>
      </p:sp>
      <p:cxnSp>
        <p:nvCxnSpPr>
          <p:cNvPr id="10" name="直線コネクタ 9"/>
          <p:cNvCxnSpPr/>
          <p:nvPr/>
        </p:nvCxnSpPr>
        <p:spPr>
          <a:xfrm>
            <a:off x="179512" y="692696"/>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7" name="正方形/長方形 6"/>
          <p:cNvSpPr/>
          <p:nvPr/>
        </p:nvSpPr>
        <p:spPr>
          <a:xfrm>
            <a:off x="7891245" y="332656"/>
            <a:ext cx="1073243" cy="369332"/>
          </a:xfrm>
          <a:prstGeom prst="rect">
            <a:avLst/>
          </a:prstGeom>
          <a:noFill/>
        </p:spPr>
        <p:txBody>
          <a:bodyPr wrap="none">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lgn="ctr"/>
            <a:r>
              <a:rPr lang="ja-JP" altLang="en-US" dirty="0">
                <a:solidFill>
                  <a:prstClr val="black"/>
                </a:solidFill>
              </a:rPr>
              <a:t>＜</a:t>
            </a:r>
            <a:r>
              <a:rPr lang="en-US" altLang="ja-JP" dirty="0">
                <a:solidFill>
                  <a:prstClr val="black"/>
                </a:solidFill>
              </a:rPr>
              <a:t>Why</a:t>
            </a:r>
            <a:r>
              <a:rPr lang="ja-JP" altLang="en-US" dirty="0">
                <a:solidFill>
                  <a:prstClr val="black"/>
                </a:solidFill>
              </a:rPr>
              <a:t>＞</a:t>
            </a:r>
          </a:p>
        </p:txBody>
      </p:sp>
      <p:sp>
        <p:nvSpPr>
          <p:cNvPr id="11" name="テキスト ボックス 10"/>
          <p:cNvSpPr txBox="1"/>
          <p:nvPr/>
        </p:nvSpPr>
        <p:spPr>
          <a:xfrm>
            <a:off x="8172400" y="1"/>
            <a:ext cx="971600" cy="307777"/>
          </a:xfrm>
          <a:prstGeom prst="rect">
            <a:avLst/>
          </a:prstGeom>
          <a:noFill/>
        </p:spPr>
        <p:txBody>
          <a:bodyPr wrap="square" rtlCol="0">
            <a:spAutoFit/>
          </a:bodyPr>
          <a:lstStyle/>
          <a:p>
            <a:r>
              <a:rPr lang="en-US" altLang="ja-JP" sz="1400" dirty="0" smtClean="0">
                <a:solidFill>
                  <a:prstClr val="black"/>
                </a:solidFill>
              </a:rPr>
              <a:t>A10.(27)</a:t>
            </a:r>
            <a:endParaRPr lang="ja-JP" altLang="en-US" sz="1400" dirty="0">
              <a:solidFill>
                <a:prstClr val="black"/>
              </a:solidFill>
            </a:endParaRPr>
          </a:p>
        </p:txBody>
      </p:sp>
      <p:graphicFrame>
        <p:nvGraphicFramePr>
          <p:cNvPr id="12" name="表 11"/>
          <p:cNvGraphicFramePr>
            <a:graphicFrameLocks noGrp="1"/>
          </p:cNvGraphicFramePr>
          <p:nvPr>
            <p:extLst/>
          </p:nvPr>
        </p:nvGraphicFramePr>
        <p:xfrm>
          <a:off x="245811" y="811945"/>
          <a:ext cx="8704807" cy="5730854"/>
        </p:xfrm>
        <a:graphic>
          <a:graphicData uri="http://schemas.openxmlformats.org/drawingml/2006/table">
            <a:tbl>
              <a:tblPr firstRow="1" bandRow="1">
                <a:tableStyleId>{5940675A-B579-460E-94D1-54222C63F5DA}</a:tableStyleId>
              </a:tblPr>
              <a:tblGrid>
                <a:gridCol w="1232867">
                  <a:extLst>
                    <a:ext uri="{9D8B030D-6E8A-4147-A177-3AD203B41FA5}">
                      <a16:colId xmlns:a16="http://schemas.microsoft.com/office/drawing/2014/main" xmlns="" val="20000"/>
                    </a:ext>
                  </a:extLst>
                </a:gridCol>
                <a:gridCol w="1494388">
                  <a:extLst>
                    <a:ext uri="{9D8B030D-6E8A-4147-A177-3AD203B41FA5}">
                      <a16:colId xmlns:a16="http://schemas.microsoft.com/office/drawing/2014/main" xmlns="" val="20001"/>
                    </a:ext>
                  </a:extLst>
                </a:gridCol>
                <a:gridCol w="1494388">
                  <a:extLst>
                    <a:ext uri="{9D8B030D-6E8A-4147-A177-3AD203B41FA5}">
                      <a16:colId xmlns:a16="http://schemas.microsoft.com/office/drawing/2014/main" xmlns="" val="20002"/>
                    </a:ext>
                  </a:extLst>
                </a:gridCol>
                <a:gridCol w="1494388">
                  <a:extLst>
                    <a:ext uri="{9D8B030D-6E8A-4147-A177-3AD203B41FA5}">
                      <a16:colId xmlns:a16="http://schemas.microsoft.com/office/drawing/2014/main" xmlns="" val="20003"/>
                    </a:ext>
                  </a:extLst>
                </a:gridCol>
                <a:gridCol w="1494388">
                  <a:extLst>
                    <a:ext uri="{9D8B030D-6E8A-4147-A177-3AD203B41FA5}">
                      <a16:colId xmlns:a16="http://schemas.microsoft.com/office/drawing/2014/main" xmlns="" val="20004"/>
                    </a:ext>
                  </a:extLst>
                </a:gridCol>
                <a:gridCol w="1494388">
                  <a:extLst>
                    <a:ext uri="{9D8B030D-6E8A-4147-A177-3AD203B41FA5}">
                      <a16:colId xmlns:a16="http://schemas.microsoft.com/office/drawing/2014/main" xmlns="" val="20005"/>
                    </a:ext>
                  </a:extLst>
                </a:gridCol>
              </a:tblGrid>
              <a:tr h="214172">
                <a:tc>
                  <a:txBody>
                    <a:bodyPr/>
                    <a:lstStyle/>
                    <a:p>
                      <a:pPr algn="dist" fontAlgn="ctr"/>
                      <a:r>
                        <a:rPr lang="ja-JP" altLang="en-US" sz="1050" u="none" strike="noStrike" dirty="0">
                          <a:solidFill>
                            <a:schemeClr val="tx1"/>
                          </a:solidFill>
                          <a:effectLst/>
                          <a:latin typeface="+mj-ea"/>
                          <a:ea typeface="+mj-ea"/>
                        </a:rPr>
                        <a:t>　</a:t>
                      </a:r>
                      <a:endParaRPr lang="ja-JP" altLang="en-US" sz="1050" b="0" i="0" u="none" strike="noStrike" dirty="0">
                        <a:solidFill>
                          <a:schemeClr val="tx1"/>
                        </a:solidFill>
                        <a:effectLst/>
                        <a:latin typeface="+mj-ea"/>
                        <a:ea typeface="+mj-ea"/>
                      </a:endParaRPr>
                    </a:p>
                  </a:txBody>
                  <a:tcPr marL="33231" marR="33231" marT="33231" marB="33231" anchor="ctr">
                    <a:lnTlToBr w="12700" cap="flat" cmpd="sng" algn="ctr">
                      <a:solidFill>
                        <a:schemeClr val="tx1"/>
                      </a:solidFill>
                      <a:prstDash val="solid"/>
                      <a:round/>
                      <a:headEnd type="none" w="med" len="med"/>
                      <a:tailEnd type="none" w="med" len="med"/>
                    </a:lnTlToBr>
                    <a:solidFill>
                      <a:schemeClr val="accent5">
                        <a:lumMod val="40000"/>
                        <a:lumOff val="60000"/>
                      </a:schemeClr>
                    </a:solidFill>
                  </a:tcPr>
                </a:tc>
                <a:tc>
                  <a:txBody>
                    <a:bodyPr/>
                    <a:lstStyle/>
                    <a:p>
                      <a:pPr algn="dist" fontAlgn="ctr"/>
                      <a:r>
                        <a:rPr lang="ja-JP" altLang="en-US" sz="1050" u="none" strike="noStrike" dirty="0">
                          <a:solidFill>
                            <a:schemeClr val="tx1"/>
                          </a:solidFill>
                          <a:effectLst/>
                          <a:latin typeface="+mj-ea"/>
                          <a:ea typeface="+mj-ea"/>
                        </a:rPr>
                        <a:t>大阪歴史博物館</a:t>
                      </a:r>
                      <a:endParaRPr lang="ja-JP" altLang="en-US" sz="1050" b="1" i="0" u="none" strike="noStrike" dirty="0">
                        <a:solidFill>
                          <a:schemeClr val="tx1"/>
                        </a:solidFill>
                        <a:effectLst/>
                        <a:latin typeface="+mj-ea"/>
                        <a:ea typeface="+mj-ea"/>
                      </a:endParaRPr>
                    </a:p>
                  </a:txBody>
                  <a:tcPr marL="33231" marR="33231" marT="33231" marB="33231" anchor="ctr">
                    <a:solidFill>
                      <a:schemeClr val="accent5">
                        <a:lumMod val="40000"/>
                        <a:lumOff val="60000"/>
                      </a:schemeClr>
                    </a:solidFill>
                  </a:tcPr>
                </a:tc>
                <a:tc>
                  <a:txBody>
                    <a:bodyPr/>
                    <a:lstStyle/>
                    <a:p>
                      <a:pPr algn="dist" fontAlgn="ctr"/>
                      <a:r>
                        <a:rPr lang="ja-JP" altLang="en-US" sz="1050" u="none" strike="noStrike" dirty="0">
                          <a:solidFill>
                            <a:schemeClr val="tx1"/>
                          </a:solidFill>
                          <a:effectLst/>
                          <a:latin typeface="+mj-ea"/>
                          <a:ea typeface="+mj-ea"/>
                        </a:rPr>
                        <a:t>市立美術館</a:t>
                      </a:r>
                      <a:endParaRPr lang="ja-JP" altLang="en-US" sz="1050" b="1" i="0" u="none" strike="noStrike" dirty="0">
                        <a:solidFill>
                          <a:schemeClr val="tx1"/>
                        </a:solidFill>
                        <a:effectLst/>
                        <a:latin typeface="+mj-ea"/>
                        <a:ea typeface="+mj-ea"/>
                      </a:endParaRPr>
                    </a:p>
                  </a:txBody>
                  <a:tcPr marL="33231" marR="33231" marT="33231" marB="33231" anchor="ctr">
                    <a:solidFill>
                      <a:schemeClr val="accent5">
                        <a:lumMod val="40000"/>
                        <a:lumOff val="60000"/>
                      </a:schemeClr>
                    </a:solidFill>
                  </a:tcPr>
                </a:tc>
                <a:tc>
                  <a:txBody>
                    <a:bodyPr/>
                    <a:lstStyle/>
                    <a:p>
                      <a:pPr algn="dist" fontAlgn="ctr"/>
                      <a:r>
                        <a:rPr lang="ja-JP" altLang="en-US" sz="1050" u="none" strike="noStrike" dirty="0">
                          <a:solidFill>
                            <a:schemeClr val="tx1"/>
                          </a:solidFill>
                          <a:effectLst/>
                          <a:latin typeface="+mj-ea"/>
                          <a:ea typeface="+mj-ea"/>
                        </a:rPr>
                        <a:t>東洋陶磁美術館</a:t>
                      </a:r>
                      <a:endParaRPr lang="ja-JP" altLang="en-US" sz="1050" b="1" i="0" u="none" strike="noStrike" dirty="0">
                        <a:solidFill>
                          <a:schemeClr val="tx1"/>
                        </a:solidFill>
                        <a:effectLst/>
                        <a:latin typeface="+mj-ea"/>
                        <a:ea typeface="+mj-ea"/>
                      </a:endParaRPr>
                    </a:p>
                  </a:txBody>
                  <a:tcPr marL="33231" marR="33231" marT="33231" marB="33231" anchor="ctr">
                    <a:solidFill>
                      <a:schemeClr val="accent5">
                        <a:lumMod val="40000"/>
                        <a:lumOff val="60000"/>
                      </a:schemeClr>
                    </a:solidFill>
                  </a:tcPr>
                </a:tc>
                <a:tc>
                  <a:txBody>
                    <a:bodyPr/>
                    <a:lstStyle/>
                    <a:p>
                      <a:pPr algn="dist" fontAlgn="ctr"/>
                      <a:r>
                        <a:rPr lang="ja-JP" altLang="en-US" sz="1050" u="none" strike="noStrike" dirty="0">
                          <a:solidFill>
                            <a:schemeClr val="tx1"/>
                          </a:solidFill>
                          <a:effectLst/>
                          <a:latin typeface="+mj-ea"/>
                          <a:ea typeface="+mj-ea"/>
                        </a:rPr>
                        <a:t>自然史博物館</a:t>
                      </a:r>
                      <a:endParaRPr lang="ja-JP" altLang="en-US" sz="1050" b="1" i="0" u="none" strike="noStrike" dirty="0">
                        <a:solidFill>
                          <a:schemeClr val="tx1"/>
                        </a:solidFill>
                        <a:effectLst/>
                        <a:latin typeface="+mj-ea"/>
                        <a:ea typeface="+mj-ea"/>
                      </a:endParaRPr>
                    </a:p>
                  </a:txBody>
                  <a:tcPr marL="33231" marR="33231" marT="33231" marB="33231" anchor="ctr">
                    <a:solidFill>
                      <a:schemeClr val="accent5">
                        <a:lumMod val="40000"/>
                        <a:lumOff val="60000"/>
                      </a:schemeClr>
                    </a:solidFill>
                  </a:tcPr>
                </a:tc>
                <a:tc>
                  <a:txBody>
                    <a:bodyPr/>
                    <a:lstStyle/>
                    <a:p>
                      <a:pPr algn="dist" fontAlgn="ctr"/>
                      <a:r>
                        <a:rPr lang="ja-JP" altLang="en-US" sz="1050" u="none" strike="noStrike" dirty="0">
                          <a:solidFill>
                            <a:schemeClr val="tx1"/>
                          </a:solidFill>
                          <a:effectLst/>
                          <a:latin typeface="+mj-ea"/>
                          <a:ea typeface="+mj-ea"/>
                        </a:rPr>
                        <a:t>市立科学館</a:t>
                      </a:r>
                      <a:endParaRPr lang="ja-JP" altLang="en-US" sz="1050" b="1" i="0" u="none" strike="noStrike" dirty="0">
                        <a:solidFill>
                          <a:schemeClr val="tx1"/>
                        </a:solidFill>
                        <a:effectLst/>
                        <a:latin typeface="+mj-ea"/>
                        <a:ea typeface="+mj-ea"/>
                      </a:endParaRPr>
                    </a:p>
                  </a:txBody>
                  <a:tcPr marL="33231" marR="33231" marT="33231" marB="33231" anchor="ctr">
                    <a:solidFill>
                      <a:schemeClr val="accent5">
                        <a:lumMod val="40000"/>
                        <a:lumOff val="60000"/>
                      </a:schemeClr>
                    </a:solidFill>
                  </a:tcPr>
                </a:tc>
                <a:extLst>
                  <a:ext uri="{0D108BD9-81ED-4DB2-BD59-A6C34878D82A}">
                    <a16:rowId xmlns:a16="http://schemas.microsoft.com/office/drawing/2014/main" xmlns="" val="10000"/>
                  </a:ext>
                </a:extLst>
              </a:tr>
              <a:tr h="207138">
                <a:tc>
                  <a:txBody>
                    <a:bodyPr/>
                    <a:lstStyle/>
                    <a:p>
                      <a:pPr algn="dist" fontAlgn="ctr"/>
                      <a:r>
                        <a:rPr lang="ja-JP" altLang="en-US" sz="1050" u="none" strike="noStrike" dirty="0">
                          <a:solidFill>
                            <a:schemeClr val="tx1"/>
                          </a:solidFill>
                          <a:effectLst/>
                          <a:latin typeface="+mj-ea"/>
                          <a:ea typeface="+mj-ea"/>
                        </a:rPr>
                        <a:t>所在地</a:t>
                      </a:r>
                      <a:endParaRPr lang="ja-JP" altLang="en-US" sz="1050" b="0" i="0" u="none" strike="noStrike" dirty="0">
                        <a:solidFill>
                          <a:schemeClr val="tx1"/>
                        </a:solidFill>
                        <a:effectLst/>
                        <a:latin typeface="+mj-ea"/>
                        <a:ea typeface="+mj-ea"/>
                      </a:endParaRPr>
                    </a:p>
                  </a:txBody>
                  <a:tcPr marL="33231" marR="33231" marT="33231" marB="33231" anchor="ctr"/>
                </a:tc>
                <a:tc>
                  <a:txBody>
                    <a:bodyPr/>
                    <a:lstStyle/>
                    <a:p>
                      <a:pPr algn="just" fontAlgn="ctr"/>
                      <a:r>
                        <a:rPr lang="ja-JP" altLang="en-US" sz="1050" u="none" strike="noStrike" dirty="0">
                          <a:solidFill>
                            <a:schemeClr val="tx1"/>
                          </a:solidFill>
                          <a:effectLst/>
                          <a:latin typeface="+mj-ea"/>
                          <a:ea typeface="+mj-ea"/>
                        </a:rPr>
                        <a:t>中央区大手前</a:t>
                      </a:r>
                      <a:r>
                        <a:rPr lang="en-US" altLang="ja-JP" sz="1050" u="none" strike="noStrike" dirty="0">
                          <a:solidFill>
                            <a:schemeClr val="tx1"/>
                          </a:solidFill>
                          <a:effectLst/>
                          <a:latin typeface="+mj-ea"/>
                          <a:ea typeface="+mj-ea"/>
                        </a:rPr>
                        <a:t>4-1-32</a:t>
                      </a:r>
                      <a:endParaRPr lang="en-US" altLang="ja-JP" sz="1050" b="0" i="0" u="none" strike="noStrike" dirty="0">
                        <a:solidFill>
                          <a:schemeClr val="tx1"/>
                        </a:solidFill>
                        <a:effectLst/>
                        <a:latin typeface="+mj-ea"/>
                        <a:ea typeface="+mj-ea"/>
                      </a:endParaRPr>
                    </a:p>
                  </a:txBody>
                  <a:tcPr marL="33231" marR="33231" marT="33231" marB="33231" anchor="ctr"/>
                </a:tc>
                <a:tc>
                  <a:txBody>
                    <a:bodyPr/>
                    <a:lstStyle/>
                    <a:p>
                      <a:pPr algn="just" fontAlgn="ctr"/>
                      <a:r>
                        <a:rPr lang="ja-JP" altLang="en-US" sz="1050" u="none" strike="noStrike" dirty="0">
                          <a:solidFill>
                            <a:schemeClr val="tx1"/>
                          </a:solidFill>
                          <a:effectLst/>
                          <a:latin typeface="+mj-ea"/>
                          <a:ea typeface="+mj-ea"/>
                        </a:rPr>
                        <a:t>天王寺区茶臼山町</a:t>
                      </a:r>
                      <a:r>
                        <a:rPr lang="en-US" altLang="ja-JP" sz="1050" u="none" strike="noStrike" dirty="0">
                          <a:solidFill>
                            <a:schemeClr val="tx1"/>
                          </a:solidFill>
                          <a:effectLst/>
                          <a:latin typeface="+mj-ea"/>
                          <a:ea typeface="+mj-ea"/>
                        </a:rPr>
                        <a:t>1</a:t>
                      </a:r>
                      <a:r>
                        <a:rPr lang="ja-JP" altLang="en-US" sz="1050" u="none" strike="noStrike" dirty="0">
                          <a:solidFill>
                            <a:schemeClr val="tx1"/>
                          </a:solidFill>
                          <a:effectLst/>
                          <a:latin typeface="+mj-ea"/>
                          <a:ea typeface="+mj-ea"/>
                        </a:rPr>
                        <a:t>－</a:t>
                      </a:r>
                      <a:r>
                        <a:rPr lang="en-US" altLang="ja-JP" sz="1050" u="none" strike="noStrike" dirty="0">
                          <a:solidFill>
                            <a:schemeClr val="tx1"/>
                          </a:solidFill>
                          <a:effectLst/>
                          <a:latin typeface="+mj-ea"/>
                          <a:ea typeface="+mj-ea"/>
                        </a:rPr>
                        <a:t>82</a:t>
                      </a:r>
                      <a:endParaRPr lang="en-US" altLang="ja-JP" sz="1050" b="0" i="0" u="none" strike="noStrike" dirty="0">
                        <a:solidFill>
                          <a:schemeClr val="tx1"/>
                        </a:solidFill>
                        <a:effectLst/>
                        <a:latin typeface="+mj-ea"/>
                        <a:ea typeface="+mj-ea"/>
                      </a:endParaRPr>
                    </a:p>
                  </a:txBody>
                  <a:tcPr marL="33231" marR="33231" marT="33231" marB="33231" anchor="ctr"/>
                </a:tc>
                <a:tc>
                  <a:txBody>
                    <a:bodyPr/>
                    <a:lstStyle/>
                    <a:p>
                      <a:pPr algn="just" fontAlgn="ctr"/>
                      <a:r>
                        <a:rPr lang="ja-JP" altLang="en-US" sz="1050" u="none" strike="noStrike" dirty="0">
                          <a:solidFill>
                            <a:schemeClr val="tx1"/>
                          </a:solidFill>
                          <a:effectLst/>
                          <a:latin typeface="+mj-ea"/>
                          <a:ea typeface="+mj-ea"/>
                        </a:rPr>
                        <a:t>北区中之島</a:t>
                      </a:r>
                      <a:r>
                        <a:rPr lang="en-US" altLang="ja-JP" sz="1050" u="none" strike="noStrike" dirty="0">
                          <a:solidFill>
                            <a:schemeClr val="tx1"/>
                          </a:solidFill>
                          <a:effectLst/>
                          <a:latin typeface="+mj-ea"/>
                          <a:ea typeface="+mj-ea"/>
                        </a:rPr>
                        <a:t>1−1−26</a:t>
                      </a:r>
                      <a:endParaRPr lang="en-US" altLang="ja-JP" sz="1050" b="0" i="0" u="none" strike="noStrike" dirty="0">
                        <a:solidFill>
                          <a:schemeClr val="tx1"/>
                        </a:solidFill>
                        <a:effectLst/>
                        <a:latin typeface="+mj-ea"/>
                        <a:ea typeface="+mj-ea"/>
                      </a:endParaRPr>
                    </a:p>
                  </a:txBody>
                  <a:tcPr marL="33231" marR="33231" marT="33231" marB="33231" anchor="ctr"/>
                </a:tc>
                <a:tc>
                  <a:txBody>
                    <a:bodyPr/>
                    <a:lstStyle/>
                    <a:p>
                      <a:pPr algn="just" fontAlgn="ctr"/>
                      <a:r>
                        <a:rPr lang="ja-JP" altLang="en-US" sz="1050" u="none" strike="noStrike" dirty="0">
                          <a:solidFill>
                            <a:schemeClr val="tx1"/>
                          </a:solidFill>
                          <a:effectLst/>
                          <a:latin typeface="+mj-ea"/>
                          <a:ea typeface="+mj-ea"/>
                        </a:rPr>
                        <a:t>東住吉区長居公園</a:t>
                      </a:r>
                      <a:r>
                        <a:rPr lang="en-US" altLang="ja-JP" sz="1050" u="none" strike="noStrike" dirty="0">
                          <a:solidFill>
                            <a:schemeClr val="tx1"/>
                          </a:solidFill>
                          <a:effectLst/>
                          <a:latin typeface="+mj-ea"/>
                          <a:ea typeface="+mj-ea"/>
                        </a:rPr>
                        <a:t>1-23</a:t>
                      </a:r>
                      <a:endParaRPr lang="en-US" altLang="ja-JP" sz="1050" b="0" i="0" u="none" strike="noStrike" dirty="0">
                        <a:solidFill>
                          <a:schemeClr val="tx1"/>
                        </a:solidFill>
                        <a:effectLst/>
                        <a:latin typeface="+mj-ea"/>
                        <a:ea typeface="+mj-ea"/>
                      </a:endParaRPr>
                    </a:p>
                  </a:txBody>
                  <a:tcPr marL="33231" marR="33231" marT="33231" marB="33231" anchor="ctr"/>
                </a:tc>
                <a:tc>
                  <a:txBody>
                    <a:bodyPr/>
                    <a:lstStyle/>
                    <a:p>
                      <a:pPr algn="just" fontAlgn="ctr"/>
                      <a:r>
                        <a:rPr lang="ja-JP" altLang="en-US" sz="1050" u="none" strike="noStrike" dirty="0">
                          <a:solidFill>
                            <a:schemeClr val="tx1"/>
                          </a:solidFill>
                          <a:effectLst/>
                          <a:latin typeface="+mj-ea"/>
                          <a:ea typeface="+mj-ea"/>
                        </a:rPr>
                        <a:t>北区中之島</a:t>
                      </a:r>
                      <a:r>
                        <a:rPr lang="en-US" altLang="ja-JP" sz="1050" u="none" strike="noStrike" dirty="0">
                          <a:solidFill>
                            <a:schemeClr val="tx1"/>
                          </a:solidFill>
                          <a:effectLst/>
                          <a:latin typeface="+mj-ea"/>
                          <a:ea typeface="+mj-ea"/>
                        </a:rPr>
                        <a:t>4-2-1</a:t>
                      </a:r>
                      <a:endParaRPr lang="en-US" altLang="ja-JP" sz="1050" b="0" i="0" u="none" strike="noStrike" dirty="0">
                        <a:solidFill>
                          <a:schemeClr val="tx1"/>
                        </a:solidFill>
                        <a:effectLst/>
                        <a:latin typeface="+mj-ea"/>
                        <a:ea typeface="+mj-ea"/>
                      </a:endParaRPr>
                    </a:p>
                  </a:txBody>
                  <a:tcPr marL="33231" marR="33231" marT="33231" marB="33231" anchor="ctr"/>
                </a:tc>
                <a:extLst>
                  <a:ext uri="{0D108BD9-81ED-4DB2-BD59-A6C34878D82A}">
                    <a16:rowId xmlns:a16="http://schemas.microsoft.com/office/drawing/2014/main" xmlns="" val="10001"/>
                  </a:ext>
                </a:extLst>
              </a:tr>
              <a:tr h="207138">
                <a:tc>
                  <a:txBody>
                    <a:bodyPr/>
                    <a:lstStyle/>
                    <a:p>
                      <a:pPr algn="dist" fontAlgn="ctr"/>
                      <a:r>
                        <a:rPr lang="ja-JP" altLang="en-US" sz="1050" u="none" strike="noStrike" dirty="0">
                          <a:solidFill>
                            <a:schemeClr val="tx1"/>
                          </a:solidFill>
                          <a:effectLst/>
                          <a:latin typeface="+mj-ea"/>
                          <a:ea typeface="+mj-ea"/>
                        </a:rPr>
                        <a:t>設立年月日</a:t>
                      </a:r>
                      <a:endParaRPr lang="ja-JP" altLang="en-US" sz="1050" b="0" i="0" u="none" strike="noStrike" dirty="0">
                        <a:solidFill>
                          <a:schemeClr val="tx1"/>
                        </a:solidFill>
                        <a:effectLst/>
                        <a:latin typeface="+mj-ea"/>
                        <a:ea typeface="+mj-ea"/>
                      </a:endParaRPr>
                    </a:p>
                  </a:txBody>
                  <a:tcPr marL="33231" marR="33231" marT="33231" marB="33231" anchor="ctr"/>
                </a:tc>
                <a:tc>
                  <a:txBody>
                    <a:bodyPr/>
                    <a:lstStyle/>
                    <a:p>
                      <a:pPr algn="l" fontAlgn="ctr"/>
                      <a:r>
                        <a:rPr lang="en-US" altLang="ja-JP" sz="1050" u="none" strike="noStrike" dirty="0">
                          <a:solidFill>
                            <a:schemeClr val="tx1"/>
                          </a:solidFill>
                          <a:effectLst/>
                          <a:latin typeface="+mj-ea"/>
                          <a:ea typeface="+mj-ea"/>
                        </a:rPr>
                        <a:t>2001</a:t>
                      </a:r>
                      <a:r>
                        <a:rPr lang="ja-JP" altLang="en-US" sz="1050" u="none" strike="noStrike" dirty="0">
                          <a:solidFill>
                            <a:schemeClr val="tx1"/>
                          </a:solidFill>
                          <a:effectLst/>
                          <a:latin typeface="+mj-ea"/>
                          <a:ea typeface="+mj-ea"/>
                        </a:rPr>
                        <a:t>年</a:t>
                      </a:r>
                      <a:r>
                        <a:rPr lang="en-US" altLang="ja-JP" sz="1050" u="none" strike="noStrike" dirty="0">
                          <a:solidFill>
                            <a:schemeClr val="tx1"/>
                          </a:solidFill>
                          <a:effectLst/>
                          <a:latin typeface="+mj-ea"/>
                          <a:ea typeface="+mj-ea"/>
                        </a:rPr>
                        <a:t>11</a:t>
                      </a:r>
                      <a:r>
                        <a:rPr lang="ja-JP" altLang="en-US" sz="1050" u="none" strike="noStrike" dirty="0">
                          <a:solidFill>
                            <a:schemeClr val="tx1"/>
                          </a:solidFill>
                          <a:effectLst/>
                          <a:latin typeface="+mj-ea"/>
                          <a:ea typeface="+mj-ea"/>
                        </a:rPr>
                        <a:t>月</a:t>
                      </a:r>
                      <a:r>
                        <a:rPr lang="en-US" altLang="ja-JP" sz="1050" u="none" strike="noStrike" dirty="0">
                          <a:solidFill>
                            <a:schemeClr val="tx1"/>
                          </a:solidFill>
                          <a:effectLst/>
                          <a:latin typeface="+mj-ea"/>
                          <a:ea typeface="+mj-ea"/>
                        </a:rPr>
                        <a:t>3</a:t>
                      </a:r>
                      <a:r>
                        <a:rPr lang="ja-JP" altLang="en-US" sz="1050" u="none" strike="noStrike" dirty="0">
                          <a:solidFill>
                            <a:schemeClr val="tx1"/>
                          </a:solidFill>
                          <a:effectLst/>
                          <a:latin typeface="+mj-ea"/>
                          <a:ea typeface="+mj-ea"/>
                        </a:rPr>
                        <a:t>日</a:t>
                      </a:r>
                      <a:endParaRPr lang="ja-JP" altLang="en-US" sz="1050" b="0" i="0" u="none" strike="noStrike" dirty="0">
                        <a:solidFill>
                          <a:schemeClr val="tx1"/>
                        </a:solidFill>
                        <a:effectLst/>
                        <a:latin typeface="+mj-ea"/>
                        <a:ea typeface="+mj-ea"/>
                      </a:endParaRPr>
                    </a:p>
                  </a:txBody>
                  <a:tcPr marL="33231" marR="33231" marT="33231" marB="33231" anchor="ctr"/>
                </a:tc>
                <a:tc>
                  <a:txBody>
                    <a:bodyPr/>
                    <a:lstStyle/>
                    <a:p>
                      <a:pPr algn="l" fontAlgn="ctr"/>
                      <a:r>
                        <a:rPr lang="en-US" altLang="ja-JP" sz="1050" u="none" strike="noStrike" dirty="0">
                          <a:solidFill>
                            <a:schemeClr val="tx1"/>
                          </a:solidFill>
                          <a:effectLst/>
                          <a:latin typeface="+mj-ea"/>
                          <a:ea typeface="+mj-ea"/>
                        </a:rPr>
                        <a:t>1936</a:t>
                      </a:r>
                      <a:r>
                        <a:rPr lang="ja-JP" altLang="en-US" sz="1050" u="none" strike="noStrike" dirty="0">
                          <a:solidFill>
                            <a:schemeClr val="tx1"/>
                          </a:solidFill>
                          <a:effectLst/>
                          <a:latin typeface="+mj-ea"/>
                          <a:ea typeface="+mj-ea"/>
                        </a:rPr>
                        <a:t>年</a:t>
                      </a:r>
                      <a:r>
                        <a:rPr lang="en-US" altLang="ja-JP" sz="1050" u="none" strike="noStrike" dirty="0">
                          <a:solidFill>
                            <a:schemeClr val="tx1"/>
                          </a:solidFill>
                          <a:effectLst/>
                          <a:latin typeface="+mj-ea"/>
                          <a:ea typeface="+mj-ea"/>
                        </a:rPr>
                        <a:t>5</a:t>
                      </a:r>
                      <a:r>
                        <a:rPr lang="ja-JP" altLang="en-US" sz="1050" u="none" strike="noStrike" dirty="0">
                          <a:solidFill>
                            <a:schemeClr val="tx1"/>
                          </a:solidFill>
                          <a:effectLst/>
                          <a:latin typeface="+mj-ea"/>
                          <a:ea typeface="+mj-ea"/>
                        </a:rPr>
                        <a:t>月</a:t>
                      </a:r>
                      <a:r>
                        <a:rPr lang="en-US" altLang="ja-JP" sz="1050" u="none" strike="noStrike" dirty="0">
                          <a:solidFill>
                            <a:schemeClr val="tx1"/>
                          </a:solidFill>
                          <a:effectLst/>
                          <a:latin typeface="+mj-ea"/>
                          <a:ea typeface="+mj-ea"/>
                        </a:rPr>
                        <a:t>1</a:t>
                      </a:r>
                      <a:r>
                        <a:rPr lang="ja-JP" altLang="en-US" sz="1050" u="none" strike="noStrike" dirty="0">
                          <a:solidFill>
                            <a:schemeClr val="tx1"/>
                          </a:solidFill>
                          <a:effectLst/>
                          <a:latin typeface="+mj-ea"/>
                          <a:ea typeface="+mj-ea"/>
                        </a:rPr>
                        <a:t>日</a:t>
                      </a:r>
                      <a:endParaRPr lang="ja-JP" altLang="en-US" sz="1050" b="0" i="0" u="none" strike="noStrike" dirty="0">
                        <a:solidFill>
                          <a:schemeClr val="tx1"/>
                        </a:solidFill>
                        <a:effectLst/>
                        <a:latin typeface="+mj-ea"/>
                        <a:ea typeface="+mj-ea"/>
                      </a:endParaRPr>
                    </a:p>
                  </a:txBody>
                  <a:tcPr marL="33231" marR="33231" marT="33231" marB="33231" anchor="ctr"/>
                </a:tc>
                <a:tc>
                  <a:txBody>
                    <a:bodyPr/>
                    <a:lstStyle/>
                    <a:p>
                      <a:pPr algn="l" fontAlgn="ctr"/>
                      <a:r>
                        <a:rPr lang="en-US" altLang="ja-JP" sz="1050" u="none" strike="noStrike" dirty="0">
                          <a:solidFill>
                            <a:schemeClr val="tx1"/>
                          </a:solidFill>
                          <a:effectLst/>
                          <a:latin typeface="+mj-ea"/>
                          <a:ea typeface="+mj-ea"/>
                        </a:rPr>
                        <a:t>1982</a:t>
                      </a:r>
                      <a:r>
                        <a:rPr lang="ja-JP" altLang="en-US" sz="1050" u="none" strike="noStrike" dirty="0">
                          <a:solidFill>
                            <a:schemeClr val="tx1"/>
                          </a:solidFill>
                          <a:effectLst/>
                          <a:latin typeface="+mj-ea"/>
                          <a:ea typeface="+mj-ea"/>
                        </a:rPr>
                        <a:t>年</a:t>
                      </a:r>
                      <a:r>
                        <a:rPr lang="en-US" altLang="ja-JP" sz="1050" u="none" strike="noStrike" dirty="0">
                          <a:solidFill>
                            <a:schemeClr val="tx1"/>
                          </a:solidFill>
                          <a:effectLst/>
                          <a:latin typeface="+mj-ea"/>
                          <a:ea typeface="+mj-ea"/>
                        </a:rPr>
                        <a:t>11</a:t>
                      </a:r>
                      <a:r>
                        <a:rPr lang="ja-JP" altLang="en-US" sz="1050" u="none" strike="noStrike" dirty="0">
                          <a:solidFill>
                            <a:schemeClr val="tx1"/>
                          </a:solidFill>
                          <a:effectLst/>
                          <a:latin typeface="+mj-ea"/>
                          <a:ea typeface="+mj-ea"/>
                        </a:rPr>
                        <a:t>月</a:t>
                      </a:r>
                      <a:r>
                        <a:rPr lang="en-US" altLang="ja-JP" sz="1050" u="none" strike="noStrike" dirty="0">
                          <a:solidFill>
                            <a:schemeClr val="tx1"/>
                          </a:solidFill>
                          <a:effectLst/>
                          <a:latin typeface="+mj-ea"/>
                          <a:ea typeface="+mj-ea"/>
                        </a:rPr>
                        <a:t>6</a:t>
                      </a:r>
                      <a:r>
                        <a:rPr lang="ja-JP" altLang="en-US" sz="1050" u="none" strike="noStrike" dirty="0">
                          <a:solidFill>
                            <a:schemeClr val="tx1"/>
                          </a:solidFill>
                          <a:effectLst/>
                          <a:latin typeface="+mj-ea"/>
                          <a:ea typeface="+mj-ea"/>
                        </a:rPr>
                        <a:t>日</a:t>
                      </a:r>
                      <a:endParaRPr lang="ja-JP" altLang="en-US" sz="1050" b="0" i="0" u="none" strike="noStrike" dirty="0">
                        <a:solidFill>
                          <a:schemeClr val="tx1"/>
                        </a:solidFill>
                        <a:effectLst/>
                        <a:latin typeface="+mj-ea"/>
                        <a:ea typeface="+mj-ea"/>
                      </a:endParaRPr>
                    </a:p>
                  </a:txBody>
                  <a:tcPr marL="33231" marR="33231" marT="33231" marB="33231" anchor="ctr"/>
                </a:tc>
                <a:tc>
                  <a:txBody>
                    <a:bodyPr/>
                    <a:lstStyle/>
                    <a:p>
                      <a:pPr algn="l" fontAlgn="ctr"/>
                      <a:r>
                        <a:rPr lang="en-US" altLang="ja-JP" sz="1050" u="none" strike="noStrike" dirty="0">
                          <a:solidFill>
                            <a:schemeClr val="tx1"/>
                          </a:solidFill>
                          <a:effectLst/>
                          <a:latin typeface="+mj-ea"/>
                          <a:ea typeface="+mj-ea"/>
                        </a:rPr>
                        <a:t>1950</a:t>
                      </a:r>
                      <a:r>
                        <a:rPr lang="ja-JP" altLang="en-US" sz="1050" u="none" strike="noStrike" dirty="0">
                          <a:solidFill>
                            <a:schemeClr val="tx1"/>
                          </a:solidFill>
                          <a:effectLst/>
                          <a:latin typeface="+mj-ea"/>
                          <a:ea typeface="+mj-ea"/>
                        </a:rPr>
                        <a:t>年</a:t>
                      </a:r>
                      <a:r>
                        <a:rPr lang="en-US" altLang="ja-JP" sz="1050" u="none" strike="noStrike" dirty="0">
                          <a:solidFill>
                            <a:schemeClr val="tx1"/>
                          </a:solidFill>
                          <a:effectLst/>
                          <a:latin typeface="+mj-ea"/>
                          <a:ea typeface="+mj-ea"/>
                        </a:rPr>
                        <a:t>4</a:t>
                      </a:r>
                      <a:r>
                        <a:rPr lang="ja-JP" altLang="en-US" sz="1050" u="none" strike="noStrike" dirty="0">
                          <a:solidFill>
                            <a:schemeClr val="tx1"/>
                          </a:solidFill>
                          <a:effectLst/>
                          <a:latin typeface="+mj-ea"/>
                          <a:ea typeface="+mj-ea"/>
                        </a:rPr>
                        <a:t>月</a:t>
                      </a:r>
                      <a:r>
                        <a:rPr lang="en-US" altLang="ja-JP" sz="1050" u="none" strike="noStrike" dirty="0">
                          <a:solidFill>
                            <a:schemeClr val="tx1"/>
                          </a:solidFill>
                          <a:effectLst/>
                          <a:latin typeface="+mj-ea"/>
                          <a:ea typeface="+mj-ea"/>
                        </a:rPr>
                        <a:t>1</a:t>
                      </a:r>
                      <a:r>
                        <a:rPr lang="ja-JP" altLang="en-US" sz="1050" u="none" strike="noStrike" dirty="0">
                          <a:solidFill>
                            <a:schemeClr val="tx1"/>
                          </a:solidFill>
                          <a:effectLst/>
                          <a:latin typeface="+mj-ea"/>
                          <a:ea typeface="+mj-ea"/>
                        </a:rPr>
                        <a:t>日</a:t>
                      </a:r>
                      <a:endParaRPr lang="ja-JP" altLang="en-US" sz="1050" b="0" i="0" u="none" strike="noStrike" dirty="0">
                        <a:solidFill>
                          <a:schemeClr val="tx1"/>
                        </a:solidFill>
                        <a:effectLst/>
                        <a:latin typeface="+mj-ea"/>
                        <a:ea typeface="+mj-ea"/>
                      </a:endParaRPr>
                    </a:p>
                  </a:txBody>
                  <a:tcPr marL="33231" marR="33231" marT="33231" marB="33231" anchor="ctr"/>
                </a:tc>
                <a:tc>
                  <a:txBody>
                    <a:bodyPr/>
                    <a:lstStyle/>
                    <a:p>
                      <a:pPr algn="l" fontAlgn="ctr"/>
                      <a:r>
                        <a:rPr lang="en-US" altLang="ja-JP" sz="1050" u="none" strike="noStrike" dirty="0">
                          <a:solidFill>
                            <a:schemeClr val="tx1"/>
                          </a:solidFill>
                          <a:effectLst/>
                          <a:latin typeface="+mj-ea"/>
                          <a:ea typeface="+mj-ea"/>
                        </a:rPr>
                        <a:t>1989</a:t>
                      </a:r>
                      <a:r>
                        <a:rPr lang="ja-JP" altLang="en-US" sz="1050" u="none" strike="noStrike" dirty="0">
                          <a:solidFill>
                            <a:schemeClr val="tx1"/>
                          </a:solidFill>
                          <a:effectLst/>
                          <a:latin typeface="+mj-ea"/>
                          <a:ea typeface="+mj-ea"/>
                        </a:rPr>
                        <a:t>年</a:t>
                      </a:r>
                      <a:r>
                        <a:rPr lang="en-US" altLang="ja-JP" sz="1050" u="none" strike="noStrike" dirty="0">
                          <a:solidFill>
                            <a:schemeClr val="tx1"/>
                          </a:solidFill>
                          <a:effectLst/>
                          <a:latin typeface="+mj-ea"/>
                          <a:ea typeface="+mj-ea"/>
                        </a:rPr>
                        <a:t>10</a:t>
                      </a:r>
                      <a:r>
                        <a:rPr lang="ja-JP" altLang="en-US" sz="1050" u="none" strike="noStrike" dirty="0">
                          <a:solidFill>
                            <a:schemeClr val="tx1"/>
                          </a:solidFill>
                          <a:effectLst/>
                          <a:latin typeface="+mj-ea"/>
                          <a:ea typeface="+mj-ea"/>
                        </a:rPr>
                        <a:t>月</a:t>
                      </a:r>
                      <a:r>
                        <a:rPr lang="en-US" altLang="ja-JP" sz="1050" u="none" strike="noStrike" dirty="0">
                          <a:solidFill>
                            <a:schemeClr val="tx1"/>
                          </a:solidFill>
                          <a:effectLst/>
                          <a:latin typeface="+mj-ea"/>
                          <a:ea typeface="+mj-ea"/>
                        </a:rPr>
                        <a:t>7</a:t>
                      </a:r>
                      <a:r>
                        <a:rPr lang="ja-JP" altLang="en-US" sz="1050" u="none" strike="noStrike" dirty="0">
                          <a:solidFill>
                            <a:schemeClr val="tx1"/>
                          </a:solidFill>
                          <a:effectLst/>
                          <a:latin typeface="+mj-ea"/>
                          <a:ea typeface="+mj-ea"/>
                        </a:rPr>
                        <a:t>日</a:t>
                      </a:r>
                      <a:endParaRPr lang="ja-JP" altLang="en-US" sz="1050" b="0" i="0" u="none" strike="noStrike" dirty="0">
                        <a:solidFill>
                          <a:schemeClr val="tx1"/>
                        </a:solidFill>
                        <a:effectLst/>
                        <a:latin typeface="+mj-ea"/>
                        <a:ea typeface="+mj-ea"/>
                      </a:endParaRPr>
                    </a:p>
                  </a:txBody>
                  <a:tcPr marL="33231" marR="33231" marT="33231" marB="33231" anchor="ctr"/>
                </a:tc>
                <a:extLst>
                  <a:ext uri="{0D108BD9-81ED-4DB2-BD59-A6C34878D82A}">
                    <a16:rowId xmlns:a16="http://schemas.microsoft.com/office/drawing/2014/main" xmlns="" val="10002"/>
                  </a:ext>
                </a:extLst>
              </a:tr>
              <a:tr h="319680">
                <a:tc>
                  <a:txBody>
                    <a:bodyPr/>
                    <a:lstStyle/>
                    <a:p>
                      <a:pPr algn="dist" fontAlgn="ctr"/>
                      <a:r>
                        <a:rPr lang="ja-JP" altLang="en-US" sz="1050" u="none" strike="noStrike" dirty="0">
                          <a:solidFill>
                            <a:schemeClr val="tx1"/>
                          </a:solidFill>
                          <a:effectLst/>
                          <a:latin typeface="+mj-ea"/>
                          <a:ea typeface="+mj-ea"/>
                        </a:rPr>
                        <a:t>登録・公開承認</a:t>
                      </a:r>
                      <a:endParaRPr lang="ja-JP" altLang="en-US" sz="1050" b="0" i="0" u="none" strike="noStrike" dirty="0">
                        <a:solidFill>
                          <a:schemeClr val="tx1"/>
                        </a:solidFill>
                        <a:effectLst/>
                        <a:latin typeface="+mj-ea"/>
                        <a:ea typeface="+mj-ea"/>
                      </a:endParaRPr>
                    </a:p>
                  </a:txBody>
                  <a:tcPr marL="33231" marR="33231" marT="33231" marB="33231" anchor="ctr"/>
                </a:tc>
                <a:tc>
                  <a:txBody>
                    <a:bodyPr/>
                    <a:lstStyle/>
                    <a:p>
                      <a:pPr algn="just" fontAlgn="ctr"/>
                      <a:r>
                        <a:rPr lang="ja-JP" altLang="en-US" sz="1050" u="none" strike="noStrike" dirty="0">
                          <a:solidFill>
                            <a:schemeClr val="tx1"/>
                          </a:solidFill>
                          <a:effectLst/>
                          <a:latin typeface="+mj-ea"/>
                          <a:ea typeface="+mj-ea"/>
                        </a:rPr>
                        <a:t>登録博物館・公開承認施設</a:t>
                      </a:r>
                      <a:endParaRPr lang="ja-JP" altLang="en-US" sz="1050" b="0" i="0" u="none" strike="noStrike" dirty="0">
                        <a:solidFill>
                          <a:schemeClr val="tx1"/>
                        </a:solidFill>
                        <a:effectLst/>
                        <a:latin typeface="+mj-ea"/>
                        <a:ea typeface="+mj-ea"/>
                      </a:endParaRPr>
                    </a:p>
                  </a:txBody>
                  <a:tcPr marL="33231" marR="33231" marT="33231" marB="33231"/>
                </a:tc>
                <a:tc>
                  <a:txBody>
                    <a:bodyPr/>
                    <a:lstStyle/>
                    <a:p>
                      <a:pPr algn="just" fontAlgn="ctr"/>
                      <a:r>
                        <a:rPr lang="ja-JP" altLang="en-US" sz="1050" u="none" strike="noStrike" dirty="0">
                          <a:solidFill>
                            <a:schemeClr val="tx1"/>
                          </a:solidFill>
                          <a:effectLst/>
                          <a:latin typeface="+mj-ea"/>
                          <a:ea typeface="+mj-ea"/>
                        </a:rPr>
                        <a:t>登録博物館・公開承認施設・勧告承認出品館</a:t>
                      </a:r>
                      <a:endParaRPr lang="ja-JP" altLang="en-US" sz="1050" b="0" i="0" u="none" strike="noStrike" dirty="0">
                        <a:solidFill>
                          <a:schemeClr val="tx1"/>
                        </a:solidFill>
                        <a:effectLst/>
                        <a:latin typeface="+mj-ea"/>
                        <a:ea typeface="+mj-ea"/>
                      </a:endParaRPr>
                    </a:p>
                  </a:txBody>
                  <a:tcPr marL="33231" marR="33231" marT="33231" marB="33231"/>
                </a:tc>
                <a:tc>
                  <a:txBody>
                    <a:bodyPr/>
                    <a:lstStyle/>
                    <a:p>
                      <a:pPr algn="just" fontAlgn="ctr"/>
                      <a:endParaRPr lang="ja-JP" altLang="en-US" sz="1050" b="0" i="0" u="none" strike="noStrike" dirty="0">
                        <a:solidFill>
                          <a:schemeClr val="tx1"/>
                        </a:solidFill>
                        <a:effectLst/>
                        <a:latin typeface="+mj-ea"/>
                        <a:ea typeface="+mj-ea"/>
                      </a:endParaRPr>
                    </a:p>
                  </a:txBody>
                  <a:tcPr marL="33231" marR="33231" marT="33231" marB="33231"/>
                </a:tc>
                <a:tc>
                  <a:txBody>
                    <a:bodyPr/>
                    <a:lstStyle/>
                    <a:p>
                      <a:pPr algn="just" fontAlgn="ctr"/>
                      <a:r>
                        <a:rPr lang="ja-JP" altLang="en-US" sz="1050" u="none" strike="noStrike" dirty="0">
                          <a:solidFill>
                            <a:schemeClr val="tx1"/>
                          </a:solidFill>
                          <a:effectLst/>
                          <a:latin typeface="+mj-ea"/>
                          <a:ea typeface="+mj-ea"/>
                        </a:rPr>
                        <a:t>登録博物館</a:t>
                      </a:r>
                      <a:endParaRPr lang="ja-JP" altLang="en-US" sz="1050" b="0" i="0" u="none" strike="noStrike" dirty="0">
                        <a:solidFill>
                          <a:schemeClr val="tx1"/>
                        </a:solidFill>
                        <a:effectLst/>
                        <a:latin typeface="+mj-ea"/>
                        <a:ea typeface="+mj-ea"/>
                      </a:endParaRPr>
                    </a:p>
                  </a:txBody>
                  <a:tcPr marL="33231" marR="33231" marT="33231" marB="33231"/>
                </a:tc>
                <a:tc>
                  <a:txBody>
                    <a:bodyPr/>
                    <a:lstStyle/>
                    <a:p>
                      <a:pPr algn="just" fontAlgn="ctr"/>
                      <a:r>
                        <a:rPr lang="ja-JP" altLang="en-US" sz="1050" u="none" strike="noStrike" dirty="0">
                          <a:solidFill>
                            <a:schemeClr val="tx1"/>
                          </a:solidFill>
                          <a:effectLst/>
                          <a:latin typeface="+mj-ea"/>
                          <a:ea typeface="+mj-ea"/>
                        </a:rPr>
                        <a:t>登録博物館</a:t>
                      </a:r>
                      <a:endParaRPr lang="ja-JP" altLang="en-US" sz="1050" b="0" i="0" u="none" strike="noStrike" dirty="0">
                        <a:solidFill>
                          <a:schemeClr val="tx1"/>
                        </a:solidFill>
                        <a:effectLst/>
                        <a:latin typeface="+mj-ea"/>
                        <a:ea typeface="+mj-ea"/>
                      </a:endParaRPr>
                    </a:p>
                  </a:txBody>
                  <a:tcPr marL="33231" marR="33231" marT="33231" marB="33231"/>
                </a:tc>
                <a:extLst>
                  <a:ext uri="{0D108BD9-81ED-4DB2-BD59-A6C34878D82A}">
                    <a16:rowId xmlns:a16="http://schemas.microsoft.com/office/drawing/2014/main" xmlns="" val="10003"/>
                  </a:ext>
                </a:extLst>
              </a:tr>
              <a:tr h="1585772">
                <a:tc>
                  <a:txBody>
                    <a:bodyPr/>
                    <a:lstStyle/>
                    <a:p>
                      <a:pPr algn="dist" fontAlgn="ctr"/>
                      <a:r>
                        <a:rPr lang="ja-JP" altLang="en-US" sz="1050" u="none" strike="noStrike" dirty="0">
                          <a:solidFill>
                            <a:schemeClr val="tx1"/>
                          </a:solidFill>
                          <a:effectLst/>
                          <a:latin typeface="+mj-ea"/>
                          <a:ea typeface="+mj-ea"/>
                        </a:rPr>
                        <a:t>館の概要・特徴</a:t>
                      </a:r>
                      <a:endParaRPr lang="ja-JP" altLang="en-US" sz="1050" b="0" i="0" u="none" strike="noStrike" dirty="0">
                        <a:solidFill>
                          <a:schemeClr val="tx1"/>
                        </a:solidFill>
                        <a:effectLst/>
                        <a:latin typeface="+mj-ea"/>
                        <a:ea typeface="+mj-ea"/>
                      </a:endParaRPr>
                    </a:p>
                  </a:txBody>
                  <a:tcPr marL="33231" marR="33231" marT="33231" marB="33231" anchor="ctr"/>
                </a:tc>
                <a:tc>
                  <a:txBody>
                    <a:bodyPr/>
                    <a:lstStyle/>
                    <a:p>
                      <a:pPr marL="72000" indent="-93663" algn="just" fontAlgn="ctr"/>
                      <a:r>
                        <a:rPr kumimoji="1" lang="ja-JP" altLang="en-US" sz="900" u="none" strike="noStrike" kern="1200" dirty="0">
                          <a:solidFill>
                            <a:schemeClr val="tx1"/>
                          </a:solidFill>
                          <a:effectLst/>
                          <a:latin typeface="+mj-ea"/>
                          <a:ea typeface="+mj-ea"/>
                        </a:rPr>
                        <a:t>・</a:t>
                      </a:r>
                      <a:r>
                        <a:rPr lang="ja-JP" altLang="en-US" sz="900" u="none" strike="noStrike" dirty="0">
                          <a:solidFill>
                            <a:schemeClr val="tx1"/>
                          </a:solidFill>
                          <a:effectLst/>
                          <a:latin typeface="+mj-ea"/>
                          <a:ea typeface="+mj-ea"/>
                        </a:rPr>
                        <a:t>市立博物館（</a:t>
                      </a:r>
                      <a:r>
                        <a:rPr lang="en-US" altLang="ja-JP" sz="900" u="none" strike="noStrike" dirty="0">
                          <a:solidFill>
                            <a:schemeClr val="tx1"/>
                          </a:solidFill>
                          <a:effectLst/>
                          <a:latin typeface="+mj-ea"/>
                          <a:ea typeface="+mj-ea"/>
                        </a:rPr>
                        <a:t>1960</a:t>
                      </a:r>
                      <a:r>
                        <a:rPr lang="ja-JP" altLang="en-US" sz="900" u="none" strike="noStrike" dirty="0">
                          <a:solidFill>
                            <a:schemeClr val="tx1"/>
                          </a:solidFill>
                          <a:effectLst/>
                          <a:latin typeface="+mj-ea"/>
                          <a:ea typeface="+mj-ea"/>
                        </a:rPr>
                        <a:t>年</a:t>
                      </a:r>
                      <a:r>
                        <a:rPr lang="en-US" altLang="ja-JP" sz="900" u="none" strike="noStrike" dirty="0">
                          <a:solidFill>
                            <a:schemeClr val="tx1"/>
                          </a:solidFill>
                          <a:effectLst/>
                          <a:latin typeface="+mj-ea"/>
                          <a:ea typeface="+mj-ea"/>
                        </a:rPr>
                        <a:t>12</a:t>
                      </a:r>
                      <a:r>
                        <a:rPr lang="ja-JP" altLang="en-US" sz="900" u="none" strike="noStrike" dirty="0">
                          <a:solidFill>
                            <a:schemeClr val="tx1"/>
                          </a:solidFill>
                          <a:effectLst/>
                          <a:latin typeface="+mj-ea"/>
                          <a:ea typeface="+mj-ea"/>
                        </a:rPr>
                        <a:t>月</a:t>
                      </a:r>
                      <a:r>
                        <a:rPr lang="en-US" altLang="ja-JP" sz="900" u="none" strike="noStrike" dirty="0">
                          <a:solidFill>
                            <a:schemeClr val="tx1"/>
                          </a:solidFill>
                          <a:effectLst/>
                          <a:latin typeface="+mj-ea"/>
                          <a:ea typeface="+mj-ea"/>
                        </a:rPr>
                        <a:t>1</a:t>
                      </a:r>
                      <a:r>
                        <a:rPr lang="ja-JP" altLang="en-US" sz="900" u="none" strike="noStrike" dirty="0">
                          <a:solidFill>
                            <a:schemeClr val="tx1"/>
                          </a:solidFill>
                          <a:effectLst/>
                          <a:latin typeface="+mj-ea"/>
                          <a:ea typeface="+mj-ea"/>
                        </a:rPr>
                        <a:t>日開館）の新館と、考古資料センター機能を併設し、開館。</a:t>
                      </a:r>
                    </a:p>
                    <a:p>
                      <a:pPr marL="72000" indent="-93663" algn="just" fontAlgn="ctr"/>
                      <a:r>
                        <a:rPr kumimoji="1" lang="ja-JP" altLang="en-US" sz="900" u="none" strike="noStrike" kern="1200" dirty="0">
                          <a:solidFill>
                            <a:schemeClr val="tx1"/>
                          </a:solidFill>
                          <a:effectLst/>
                          <a:latin typeface="+mj-ea"/>
                          <a:ea typeface="+mj-ea"/>
                        </a:rPr>
                        <a:t>・</a:t>
                      </a:r>
                      <a:r>
                        <a:rPr lang="ja-JP" altLang="en-US" sz="900" u="none" strike="noStrike" dirty="0">
                          <a:solidFill>
                            <a:schemeClr val="tx1"/>
                          </a:solidFill>
                          <a:effectLst/>
                          <a:latin typeface="+mj-ea"/>
                          <a:ea typeface="+mj-ea"/>
                        </a:rPr>
                        <a:t>大阪が日本史上の中心都市として栄えた古代の難波宮、中世の大坂本願寺、近世の天下の台所、近代の大大阪時代をメインとする都市史の展示を展開。難波宮跡や大阪城の歴史的眺望も楽しめる。</a:t>
                      </a:r>
                      <a:endParaRPr lang="ja-JP" altLang="en-US" sz="900" b="0" i="0" u="none" strike="noStrike" dirty="0">
                        <a:solidFill>
                          <a:schemeClr val="tx1"/>
                        </a:solidFill>
                        <a:effectLst/>
                        <a:latin typeface="+mj-ea"/>
                        <a:ea typeface="+mj-ea"/>
                        <a:cs typeface="メイリオ" pitchFamily="50" charset="-128"/>
                      </a:endParaRPr>
                    </a:p>
                  </a:txBody>
                  <a:tcPr marL="33231" marR="33231" marT="33231" marB="33231"/>
                </a:tc>
                <a:tc>
                  <a:txBody>
                    <a:bodyPr/>
                    <a:lstStyle/>
                    <a:p>
                      <a:pPr marL="72000" indent="-93663" algn="just" fontAlgn="t"/>
                      <a:r>
                        <a:rPr kumimoji="1" lang="ja-JP" altLang="en-US" sz="900" u="none" strike="noStrike" kern="1200" dirty="0">
                          <a:solidFill>
                            <a:schemeClr val="tx1"/>
                          </a:solidFill>
                          <a:effectLst/>
                          <a:latin typeface="+mj-ea"/>
                          <a:ea typeface="+mj-ea"/>
                        </a:rPr>
                        <a:t>・</a:t>
                      </a:r>
                      <a:r>
                        <a:rPr lang="ja-JP" altLang="en-US" sz="900" u="none" strike="noStrike" dirty="0">
                          <a:solidFill>
                            <a:schemeClr val="tx1"/>
                          </a:solidFill>
                          <a:effectLst/>
                          <a:latin typeface="+mj-ea"/>
                          <a:ea typeface="+mj-ea"/>
                        </a:rPr>
                        <a:t>東洋の古美術を中心に、</a:t>
                      </a:r>
                      <a:r>
                        <a:rPr lang="en-US" altLang="ja-JP" sz="900" u="none" strike="noStrike" dirty="0">
                          <a:solidFill>
                            <a:schemeClr val="tx1"/>
                          </a:solidFill>
                          <a:effectLst/>
                          <a:latin typeface="+mj-ea"/>
                          <a:ea typeface="+mj-ea"/>
                        </a:rPr>
                        <a:t>80</a:t>
                      </a:r>
                      <a:r>
                        <a:rPr lang="ja-JP" altLang="en-US" sz="900" u="none" strike="noStrike" dirty="0">
                          <a:solidFill>
                            <a:schemeClr val="tx1"/>
                          </a:solidFill>
                          <a:effectLst/>
                          <a:latin typeface="+mj-ea"/>
                          <a:ea typeface="+mj-ea"/>
                        </a:rPr>
                        <a:t>年間にわたり、さまざまなコレクションの収集などの活動を展開。</a:t>
                      </a:r>
                    </a:p>
                    <a:p>
                      <a:pPr marL="72000" indent="-93663" algn="just" fontAlgn="t"/>
                      <a:r>
                        <a:rPr lang="ja-JP" altLang="en-US" sz="900" u="none" strike="noStrike" dirty="0">
                          <a:solidFill>
                            <a:schemeClr val="tx1"/>
                          </a:solidFill>
                          <a:effectLst/>
                          <a:latin typeface="+mj-ea"/>
                          <a:ea typeface="+mj-ea"/>
                        </a:rPr>
                        <a:t>・重要文化財</a:t>
                      </a:r>
                      <a:r>
                        <a:rPr lang="en-US" altLang="ja-JP" sz="900" u="none" strike="noStrike" dirty="0">
                          <a:solidFill>
                            <a:schemeClr val="tx1"/>
                          </a:solidFill>
                          <a:effectLst/>
                          <a:latin typeface="+mj-ea"/>
                          <a:ea typeface="+mj-ea"/>
                        </a:rPr>
                        <a:t>14</a:t>
                      </a:r>
                      <a:r>
                        <a:rPr lang="ja-JP" altLang="en-US" sz="900" u="none" strike="noStrike" dirty="0">
                          <a:solidFill>
                            <a:schemeClr val="tx1"/>
                          </a:solidFill>
                          <a:effectLst/>
                          <a:latin typeface="+mj-ea"/>
                          <a:ea typeface="+mj-ea"/>
                        </a:rPr>
                        <a:t>点を含む</a:t>
                      </a:r>
                      <a:r>
                        <a:rPr kumimoji="1" lang="en-US" altLang="ja-JP" sz="900" u="none" strike="noStrike" kern="1200" dirty="0">
                          <a:solidFill>
                            <a:schemeClr val="tx1"/>
                          </a:solidFill>
                          <a:effectLst/>
                          <a:latin typeface="+mj-ea"/>
                          <a:ea typeface="+mj-ea"/>
                        </a:rPr>
                        <a:t>8,373</a:t>
                      </a:r>
                      <a:r>
                        <a:rPr kumimoji="1" lang="ja-JP" altLang="en-US" sz="900" u="none" strike="noStrike" kern="1200" dirty="0">
                          <a:solidFill>
                            <a:schemeClr val="tx1"/>
                          </a:solidFill>
                          <a:effectLst/>
                          <a:latin typeface="+mj-ea"/>
                          <a:ea typeface="+mj-ea"/>
                        </a:rPr>
                        <a:t>件</a:t>
                      </a:r>
                      <a:r>
                        <a:rPr lang="ja-JP" altLang="en-US" sz="900" u="none" strike="noStrike" dirty="0">
                          <a:solidFill>
                            <a:schemeClr val="tx1"/>
                          </a:solidFill>
                          <a:effectLst/>
                          <a:latin typeface="+mj-ea"/>
                          <a:ea typeface="+mj-ea"/>
                        </a:rPr>
                        <a:t>の収蔵品と、国宝</a:t>
                      </a:r>
                      <a:r>
                        <a:rPr lang="en-US" altLang="ja-JP" sz="900" u="none" strike="noStrike" dirty="0">
                          <a:solidFill>
                            <a:schemeClr val="tx1"/>
                          </a:solidFill>
                          <a:effectLst/>
                          <a:latin typeface="+mj-ea"/>
                          <a:ea typeface="+mj-ea"/>
                        </a:rPr>
                        <a:t>5</a:t>
                      </a:r>
                      <a:r>
                        <a:rPr lang="ja-JP" altLang="en-US" sz="900" u="none" strike="noStrike" dirty="0">
                          <a:solidFill>
                            <a:schemeClr val="tx1"/>
                          </a:solidFill>
                          <a:effectLst/>
                          <a:latin typeface="+mj-ea"/>
                          <a:ea typeface="+mj-ea"/>
                        </a:rPr>
                        <a:t>点や重要文化財</a:t>
                      </a:r>
                      <a:r>
                        <a:rPr lang="en-US" altLang="ja-JP" sz="900" u="none" strike="noStrike" dirty="0">
                          <a:solidFill>
                            <a:schemeClr val="tx1"/>
                          </a:solidFill>
                          <a:effectLst/>
                          <a:latin typeface="+mj-ea"/>
                          <a:ea typeface="+mj-ea"/>
                        </a:rPr>
                        <a:t>104</a:t>
                      </a:r>
                      <a:r>
                        <a:rPr lang="ja-JP" altLang="en-US" sz="900" u="none" strike="noStrike" dirty="0">
                          <a:solidFill>
                            <a:schemeClr val="tx1"/>
                          </a:solidFill>
                          <a:effectLst/>
                          <a:latin typeface="+mj-ea"/>
                          <a:ea typeface="+mj-ea"/>
                        </a:rPr>
                        <a:t>点を含む</a:t>
                      </a:r>
                      <a:r>
                        <a:rPr lang="en-US" altLang="ja-JP" sz="900" u="none" strike="noStrike" dirty="0">
                          <a:solidFill>
                            <a:schemeClr val="tx1"/>
                          </a:solidFill>
                          <a:effectLst/>
                          <a:latin typeface="+mj-ea"/>
                          <a:ea typeface="+mj-ea"/>
                        </a:rPr>
                        <a:t>5,171</a:t>
                      </a:r>
                      <a:r>
                        <a:rPr lang="ja-JP" altLang="en-US" sz="900" u="none" strike="noStrike" dirty="0">
                          <a:solidFill>
                            <a:schemeClr val="tx1"/>
                          </a:solidFill>
                          <a:effectLst/>
                          <a:latin typeface="+mj-ea"/>
                          <a:ea typeface="+mj-ea"/>
                        </a:rPr>
                        <a:t>件にのぼる寄託品。</a:t>
                      </a:r>
                    </a:p>
                    <a:p>
                      <a:pPr marL="72000" indent="-93663" algn="just" fontAlgn="t"/>
                      <a:r>
                        <a:rPr lang="ja-JP" altLang="en-US" sz="900" u="none" strike="noStrike" dirty="0">
                          <a:solidFill>
                            <a:schemeClr val="tx1"/>
                          </a:solidFill>
                          <a:effectLst/>
                          <a:latin typeface="+mj-ea"/>
                          <a:ea typeface="+mj-ea"/>
                        </a:rPr>
                        <a:t>・公募美術展を開催する地下展覧会室を有する。</a:t>
                      </a:r>
                      <a:endParaRPr lang="ja-JP" altLang="en-US" sz="900" b="0" i="0" u="none" strike="noStrike" dirty="0">
                        <a:solidFill>
                          <a:schemeClr val="tx1"/>
                        </a:solidFill>
                        <a:effectLst/>
                        <a:latin typeface="+mj-ea"/>
                        <a:ea typeface="+mj-ea"/>
                      </a:endParaRPr>
                    </a:p>
                  </a:txBody>
                  <a:tcPr marL="33231" marR="33231" marT="33231" marB="33231"/>
                </a:tc>
                <a:tc>
                  <a:txBody>
                    <a:bodyPr/>
                    <a:lstStyle/>
                    <a:p>
                      <a:pPr marL="72000" indent="-93663" algn="just" fontAlgn="t"/>
                      <a:r>
                        <a:rPr lang="ja-JP" altLang="en-US" sz="900" u="none" strike="noStrike" dirty="0">
                          <a:solidFill>
                            <a:schemeClr val="tx1"/>
                          </a:solidFill>
                          <a:effectLst/>
                          <a:latin typeface="+mj-ea"/>
                          <a:ea typeface="+mj-ea"/>
                        </a:rPr>
                        <a:t>・安宅コレクションの寄贈を契機に、</a:t>
                      </a:r>
                      <a:r>
                        <a:rPr lang="en-US" altLang="ja-JP" sz="900" u="none" strike="noStrike" dirty="0">
                          <a:solidFill>
                            <a:schemeClr val="tx1"/>
                          </a:solidFill>
                          <a:effectLst/>
                          <a:latin typeface="+mj-ea"/>
                          <a:ea typeface="+mj-ea"/>
                        </a:rPr>
                        <a:t>1982</a:t>
                      </a:r>
                      <a:r>
                        <a:rPr lang="ja-JP" altLang="en-US" sz="900" u="none" strike="noStrike" dirty="0">
                          <a:solidFill>
                            <a:schemeClr val="tx1"/>
                          </a:solidFill>
                          <a:effectLst/>
                          <a:latin typeface="+mj-ea"/>
                          <a:ea typeface="+mj-ea"/>
                        </a:rPr>
                        <a:t>年に開館した陶磁器専門館で、本市では比較的新しい施設。</a:t>
                      </a:r>
                    </a:p>
                    <a:p>
                      <a:pPr marL="72000" indent="-93663" algn="just" fontAlgn="t"/>
                      <a:r>
                        <a:rPr lang="ja-JP" altLang="en-US" sz="900" u="none" strike="noStrike" dirty="0">
                          <a:solidFill>
                            <a:schemeClr val="tx1"/>
                          </a:solidFill>
                          <a:effectLst/>
                          <a:latin typeface="+mj-ea"/>
                          <a:ea typeface="+mj-ea"/>
                        </a:rPr>
                        <a:t>・国宝２点や重要文化財</a:t>
                      </a:r>
                      <a:r>
                        <a:rPr lang="en-US" altLang="ja-JP" sz="900" u="none" strike="noStrike" dirty="0">
                          <a:solidFill>
                            <a:schemeClr val="tx1"/>
                          </a:solidFill>
                          <a:effectLst/>
                          <a:latin typeface="+mj-ea"/>
                          <a:ea typeface="+mj-ea"/>
                        </a:rPr>
                        <a:t>13</a:t>
                      </a:r>
                      <a:r>
                        <a:rPr lang="ja-JP" altLang="en-US" sz="900" u="none" strike="noStrike" dirty="0">
                          <a:solidFill>
                            <a:schemeClr val="tx1"/>
                          </a:solidFill>
                          <a:effectLst/>
                          <a:latin typeface="+mj-ea"/>
                          <a:ea typeface="+mj-ea"/>
                        </a:rPr>
                        <a:t>点を含む中国・韓国陶磁等、</a:t>
                      </a:r>
                      <a:r>
                        <a:rPr kumimoji="1" lang="en-US" altLang="ja-JP" sz="900" u="none" strike="noStrike" kern="1200" dirty="0">
                          <a:solidFill>
                            <a:schemeClr val="tx1"/>
                          </a:solidFill>
                          <a:effectLst/>
                          <a:latin typeface="+mj-ea"/>
                          <a:ea typeface="+mj-ea"/>
                        </a:rPr>
                        <a:t>7,048</a:t>
                      </a:r>
                      <a:r>
                        <a:rPr lang="ja-JP" altLang="en-US" sz="900" u="none" strike="noStrike" dirty="0">
                          <a:solidFill>
                            <a:schemeClr val="tx1"/>
                          </a:solidFill>
                          <a:effectLst/>
                          <a:latin typeface="+mj-ea"/>
                          <a:ea typeface="+mj-ea"/>
                        </a:rPr>
                        <a:t>点を収蔵。</a:t>
                      </a:r>
                    </a:p>
                    <a:p>
                      <a:pPr marL="72000" indent="-93663" algn="just" fontAlgn="t"/>
                      <a:r>
                        <a:rPr lang="ja-JP" altLang="en-US" sz="900" u="none" strike="noStrike" dirty="0">
                          <a:solidFill>
                            <a:schemeClr val="tx1"/>
                          </a:solidFill>
                          <a:effectLst/>
                          <a:latin typeface="+mj-ea"/>
                          <a:ea typeface="+mj-ea"/>
                        </a:rPr>
                        <a:t>・東洋陶磁に限らず、西洋や現代の作品の展覧会も開催し、新たなファン層も獲得。</a:t>
                      </a:r>
                      <a:endParaRPr lang="ja-JP" altLang="en-US" sz="900" b="0" i="0" u="none" strike="noStrike" dirty="0">
                        <a:solidFill>
                          <a:schemeClr val="tx1"/>
                        </a:solidFill>
                        <a:effectLst/>
                        <a:latin typeface="+mj-ea"/>
                        <a:ea typeface="+mj-ea"/>
                      </a:endParaRPr>
                    </a:p>
                  </a:txBody>
                  <a:tcPr marL="33231" marR="33231" marT="33231" marB="33231"/>
                </a:tc>
                <a:tc>
                  <a:txBody>
                    <a:bodyPr/>
                    <a:lstStyle/>
                    <a:p>
                      <a:pPr marL="72000" indent="-93663" algn="just" fontAlgn="t"/>
                      <a:r>
                        <a:rPr lang="ja-JP" altLang="en-US" sz="900" u="none" strike="noStrike" dirty="0">
                          <a:solidFill>
                            <a:schemeClr val="tx1"/>
                          </a:solidFill>
                          <a:effectLst/>
                          <a:latin typeface="+mj-ea"/>
                          <a:ea typeface="+mj-ea"/>
                        </a:rPr>
                        <a:t>・自然史博物館の草分け的存在で、</a:t>
                      </a:r>
                      <a:r>
                        <a:rPr lang="en-US" altLang="ja-JP" sz="900" u="none" strike="noStrike" dirty="0">
                          <a:solidFill>
                            <a:schemeClr val="tx1"/>
                          </a:solidFill>
                          <a:effectLst/>
                          <a:latin typeface="+mj-ea"/>
                          <a:ea typeface="+mj-ea"/>
                        </a:rPr>
                        <a:t>1972</a:t>
                      </a:r>
                      <a:r>
                        <a:rPr lang="ja-JP" altLang="en-US" sz="900" u="none" strike="noStrike" dirty="0">
                          <a:solidFill>
                            <a:schemeClr val="tx1"/>
                          </a:solidFill>
                          <a:effectLst/>
                          <a:latin typeface="+mj-ea"/>
                          <a:ea typeface="+mj-ea"/>
                        </a:rPr>
                        <a:t>年に現在地（長居公園内）に新築。</a:t>
                      </a:r>
                      <a:endParaRPr lang="en-US" altLang="ja-JP" sz="900" u="none" strike="noStrike" dirty="0">
                        <a:solidFill>
                          <a:schemeClr val="tx1"/>
                        </a:solidFill>
                        <a:effectLst/>
                        <a:latin typeface="+mj-ea"/>
                        <a:ea typeface="+mj-ea"/>
                      </a:endParaRPr>
                    </a:p>
                    <a:p>
                      <a:pPr marL="72000" indent="-93663" algn="just" fontAlgn="t"/>
                      <a:r>
                        <a:rPr lang="ja-JP" altLang="en-US" sz="900" u="none" strike="noStrike" dirty="0">
                          <a:solidFill>
                            <a:schemeClr val="tx1"/>
                          </a:solidFill>
                          <a:effectLst/>
                          <a:latin typeface="+mj-ea"/>
                          <a:ea typeface="+mj-ea"/>
                        </a:rPr>
                        <a:t>・西日本自然史系博物館ネットワークの基幹館。</a:t>
                      </a:r>
                    </a:p>
                    <a:p>
                      <a:pPr marL="72000" indent="-93663" algn="just" fontAlgn="t"/>
                      <a:r>
                        <a:rPr lang="ja-JP" altLang="en-US" sz="900" u="none" strike="noStrike" dirty="0">
                          <a:solidFill>
                            <a:schemeClr val="tx1"/>
                          </a:solidFill>
                          <a:effectLst/>
                          <a:latin typeface="+mj-ea"/>
                          <a:ea typeface="+mj-ea"/>
                        </a:rPr>
                        <a:t>・種の同定作業の世界基準となる模式標本は約</a:t>
                      </a:r>
                      <a:r>
                        <a:rPr lang="en-US" altLang="ja-JP" sz="900" u="none" strike="noStrike" dirty="0">
                          <a:solidFill>
                            <a:schemeClr val="tx1"/>
                          </a:solidFill>
                          <a:effectLst/>
                          <a:latin typeface="+mj-ea"/>
                          <a:ea typeface="+mj-ea"/>
                        </a:rPr>
                        <a:t>1,700</a:t>
                      </a:r>
                      <a:r>
                        <a:rPr lang="ja-JP" altLang="en-US" sz="900" u="none" strike="noStrike" dirty="0">
                          <a:solidFill>
                            <a:schemeClr val="tx1"/>
                          </a:solidFill>
                          <a:effectLst/>
                          <a:latin typeface="+mj-ea"/>
                          <a:ea typeface="+mj-ea"/>
                        </a:rPr>
                        <a:t>点にのぼる。</a:t>
                      </a:r>
                    </a:p>
                    <a:p>
                      <a:pPr marL="72000" indent="-93663" algn="just" fontAlgn="t"/>
                      <a:r>
                        <a:rPr lang="ja-JP" altLang="en-US" sz="900" u="none" strike="noStrike" dirty="0">
                          <a:solidFill>
                            <a:schemeClr val="tx1"/>
                          </a:solidFill>
                          <a:effectLst/>
                          <a:latin typeface="+mj-ea"/>
                          <a:ea typeface="+mj-ea"/>
                        </a:rPr>
                        <a:t>・市民協働の先駆者的施設で、現在も</a:t>
                      </a:r>
                      <a:r>
                        <a:rPr lang="en-US" altLang="ja-JP" sz="900" u="none" strike="noStrike" dirty="0">
                          <a:solidFill>
                            <a:schemeClr val="tx1"/>
                          </a:solidFill>
                          <a:effectLst/>
                          <a:latin typeface="+mj-ea"/>
                          <a:ea typeface="+mj-ea"/>
                        </a:rPr>
                        <a:t>NPO</a:t>
                      </a:r>
                      <a:r>
                        <a:rPr lang="ja-JP" altLang="en-US" sz="900" u="none" strike="noStrike" dirty="0">
                          <a:solidFill>
                            <a:schemeClr val="tx1"/>
                          </a:solidFill>
                          <a:effectLst/>
                          <a:latin typeface="+mj-ea"/>
                          <a:ea typeface="+mj-ea"/>
                        </a:rPr>
                        <a:t>と連携して事業を展開。</a:t>
                      </a:r>
                      <a:endParaRPr lang="ja-JP" altLang="en-US" sz="900" b="0" i="0" u="none" strike="noStrike" dirty="0">
                        <a:solidFill>
                          <a:schemeClr val="tx1"/>
                        </a:solidFill>
                        <a:effectLst/>
                        <a:latin typeface="+mj-ea"/>
                        <a:ea typeface="+mj-ea"/>
                      </a:endParaRPr>
                    </a:p>
                  </a:txBody>
                  <a:tcPr marL="33231" marR="33231" marT="33231" marB="33231"/>
                </a:tc>
                <a:tc>
                  <a:txBody>
                    <a:bodyPr/>
                    <a:lstStyle/>
                    <a:p>
                      <a:pPr marL="72000" indent="-93663" algn="just" fontAlgn="t"/>
                      <a:r>
                        <a:rPr lang="ja-JP" altLang="en-US" sz="900" u="none" strike="noStrike" dirty="0">
                          <a:solidFill>
                            <a:schemeClr val="tx1"/>
                          </a:solidFill>
                          <a:effectLst/>
                          <a:latin typeface="+mj-ea"/>
                          <a:ea typeface="+mj-ea"/>
                        </a:rPr>
                        <a:t>・東洋初のプラネタリウムを導入した、日本初の科学館「大阪市立電気科学館」</a:t>
                      </a:r>
                      <a:r>
                        <a:rPr lang="en-US" altLang="ja-JP" sz="900" u="none" strike="noStrike" dirty="0">
                          <a:solidFill>
                            <a:schemeClr val="tx1"/>
                          </a:solidFill>
                          <a:effectLst/>
                          <a:latin typeface="+mj-ea"/>
                          <a:ea typeface="+mj-ea"/>
                        </a:rPr>
                        <a:t>(1937</a:t>
                      </a:r>
                      <a:r>
                        <a:rPr lang="ja-JP" altLang="en-US" sz="900" u="none" strike="noStrike" dirty="0">
                          <a:solidFill>
                            <a:schemeClr val="tx1"/>
                          </a:solidFill>
                          <a:effectLst/>
                          <a:latin typeface="+mj-ea"/>
                          <a:ea typeface="+mj-ea"/>
                        </a:rPr>
                        <a:t>年</a:t>
                      </a:r>
                      <a:r>
                        <a:rPr lang="en-US" altLang="ja-JP" sz="900" u="none" strike="noStrike" dirty="0">
                          <a:solidFill>
                            <a:schemeClr val="tx1"/>
                          </a:solidFill>
                          <a:effectLst/>
                          <a:latin typeface="+mj-ea"/>
                          <a:ea typeface="+mj-ea"/>
                        </a:rPr>
                        <a:t>)</a:t>
                      </a:r>
                      <a:r>
                        <a:rPr lang="ja-JP" altLang="en-US" sz="900" u="none" strike="noStrike" dirty="0">
                          <a:solidFill>
                            <a:schemeClr val="tx1"/>
                          </a:solidFill>
                          <a:effectLst/>
                          <a:latin typeface="+mj-ea"/>
                          <a:ea typeface="+mj-ea"/>
                        </a:rPr>
                        <a:t>が前身。</a:t>
                      </a:r>
                    </a:p>
                    <a:p>
                      <a:pPr marL="72000" indent="-93663" algn="just" fontAlgn="t"/>
                      <a:r>
                        <a:rPr lang="ja-JP" altLang="en-US" sz="900" u="none" strike="noStrike" dirty="0">
                          <a:solidFill>
                            <a:schemeClr val="tx1"/>
                          </a:solidFill>
                          <a:effectLst/>
                          <a:latin typeface="+mj-ea"/>
                          <a:ea typeface="+mj-ea"/>
                        </a:rPr>
                        <a:t>・宇宙、科学、化学の仕組み・成り立ちを、ハンズオンやサイエンスショーなどでわかりやすく展示。</a:t>
                      </a:r>
                    </a:p>
                    <a:p>
                      <a:pPr marL="72000" indent="-93663" algn="just" fontAlgn="t"/>
                      <a:r>
                        <a:rPr lang="ja-JP" altLang="en-US" sz="900" u="none" strike="noStrike" dirty="0">
                          <a:solidFill>
                            <a:schemeClr val="tx1"/>
                          </a:solidFill>
                          <a:effectLst/>
                          <a:latin typeface="+mj-ea"/>
                          <a:ea typeface="+mj-ea"/>
                        </a:rPr>
                        <a:t>・学芸員のライブによるプラネタリウムや常設展示の日常的な改善・改良で、実物による科学を楽しむ空間を実現。</a:t>
                      </a:r>
                      <a:endParaRPr lang="ja-JP" altLang="en-US" sz="900" b="0" i="0" u="none" strike="noStrike" dirty="0">
                        <a:solidFill>
                          <a:schemeClr val="tx1"/>
                        </a:solidFill>
                        <a:effectLst/>
                        <a:latin typeface="+mj-ea"/>
                        <a:ea typeface="+mj-ea"/>
                      </a:endParaRPr>
                    </a:p>
                  </a:txBody>
                  <a:tcPr marL="33231" marR="33231" marT="33231" marB="33231"/>
                </a:tc>
                <a:extLst>
                  <a:ext uri="{0D108BD9-81ED-4DB2-BD59-A6C34878D82A}">
                    <a16:rowId xmlns:a16="http://schemas.microsoft.com/office/drawing/2014/main" xmlns="" val="10004"/>
                  </a:ext>
                </a:extLst>
              </a:tr>
              <a:tr h="207138">
                <a:tc>
                  <a:txBody>
                    <a:bodyPr/>
                    <a:lstStyle/>
                    <a:p>
                      <a:pPr algn="dist" fontAlgn="ctr"/>
                      <a:r>
                        <a:rPr lang="ja-JP" altLang="en-US" sz="1050" u="none" strike="noStrike" dirty="0">
                          <a:solidFill>
                            <a:schemeClr val="tx1"/>
                          </a:solidFill>
                          <a:effectLst/>
                          <a:latin typeface="+mj-ea"/>
                          <a:ea typeface="+mj-ea"/>
                        </a:rPr>
                        <a:t>管理運営</a:t>
                      </a:r>
                      <a:endParaRPr lang="ja-JP" altLang="en-US" sz="1050" b="0" i="0" u="none" strike="noStrike" dirty="0">
                        <a:solidFill>
                          <a:schemeClr val="tx1"/>
                        </a:solidFill>
                        <a:effectLst/>
                        <a:latin typeface="+mj-ea"/>
                        <a:ea typeface="+mj-ea"/>
                      </a:endParaRPr>
                    </a:p>
                  </a:txBody>
                  <a:tcPr marL="33231" marR="33231" marT="33231" marB="33231" anchor="ctr"/>
                </a:tc>
                <a:tc>
                  <a:txBody>
                    <a:bodyPr/>
                    <a:lstStyle/>
                    <a:p>
                      <a:pPr algn="just" fontAlgn="t"/>
                      <a:r>
                        <a:rPr lang="ja-JP" altLang="en-US" sz="1000" u="none" strike="noStrike" dirty="0">
                          <a:solidFill>
                            <a:schemeClr val="tx1"/>
                          </a:solidFill>
                          <a:effectLst/>
                          <a:latin typeface="+mj-ea"/>
                          <a:ea typeface="+mj-ea"/>
                        </a:rPr>
                        <a:t>（公財）大阪市博物館協会</a:t>
                      </a:r>
                      <a:endParaRPr lang="ja-JP" altLang="en-US" sz="1000" b="0" i="0" u="none" strike="noStrike" dirty="0">
                        <a:solidFill>
                          <a:schemeClr val="tx1"/>
                        </a:solidFill>
                        <a:effectLst/>
                        <a:latin typeface="+mj-ea"/>
                        <a:ea typeface="+mj-ea"/>
                      </a:endParaRPr>
                    </a:p>
                  </a:txBody>
                  <a:tcPr marL="33231" marR="33231" marT="33231" marB="33231"/>
                </a:tc>
                <a:tc>
                  <a:txBody>
                    <a:bodyPr/>
                    <a:lstStyle/>
                    <a:p>
                      <a:pPr algn="just" fontAlgn="t"/>
                      <a:r>
                        <a:rPr lang="ja-JP" altLang="en-US" sz="1000" u="none" strike="noStrike" dirty="0">
                          <a:solidFill>
                            <a:schemeClr val="tx1"/>
                          </a:solidFill>
                          <a:effectLst/>
                          <a:latin typeface="+mj-ea"/>
                          <a:ea typeface="+mj-ea"/>
                        </a:rPr>
                        <a:t>（公財）大阪市博物館協会</a:t>
                      </a:r>
                      <a:endParaRPr lang="en-US" altLang="ja-JP" sz="1000" b="0" i="0" u="none" strike="noStrike" dirty="0">
                        <a:solidFill>
                          <a:schemeClr val="tx1"/>
                        </a:solidFill>
                        <a:effectLst/>
                        <a:latin typeface="+mj-ea"/>
                        <a:ea typeface="+mj-ea"/>
                      </a:endParaRPr>
                    </a:p>
                  </a:txBody>
                  <a:tcPr marL="33231" marR="33231" marT="33231" marB="33231"/>
                </a:tc>
                <a:tc>
                  <a:txBody>
                    <a:bodyPr/>
                    <a:lstStyle/>
                    <a:p>
                      <a:pPr algn="just" fontAlgn="t"/>
                      <a:r>
                        <a:rPr lang="ja-JP" altLang="en-US" sz="1000" u="none" strike="noStrike" dirty="0">
                          <a:solidFill>
                            <a:schemeClr val="tx1"/>
                          </a:solidFill>
                          <a:effectLst/>
                          <a:latin typeface="+mj-ea"/>
                          <a:ea typeface="+mj-ea"/>
                        </a:rPr>
                        <a:t>（公財）大阪市博物館協会</a:t>
                      </a:r>
                      <a:endParaRPr lang="ja-JP" altLang="en-US" sz="1000" b="0" i="0" u="none" strike="noStrike" dirty="0">
                        <a:solidFill>
                          <a:schemeClr val="tx1"/>
                        </a:solidFill>
                        <a:effectLst/>
                        <a:latin typeface="+mj-ea"/>
                        <a:ea typeface="+mj-ea"/>
                      </a:endParaRPr>
                    </a:p>
                  </a:txBody>
                  <a:tcPr marL="33231" marR="33231" marT="33231" marB="33231"/>
                </a:tc>
                <a:tc>
                  <a:txBody>
                    <a:bodyPr/>
                    <a:lstStyle/>
                    <a:p>
                      <a:pPr algn="just" fontAlgn="t"/>
                      <a:r>
                        <a:rPr lang="ja-JP" altLang="en-US" sz="1000" u="none" strike="noStrike" dirty="0">
                          <a:solidFill>
                            <a:schemeClr val="tx1"/>
                          </a:solidFill>
                          <a:effectLst/>
                          <a:latin typeface="+mj-ea"/>
                          <a:ea typeface="+mj-ea"/>
                        </a:rPr>
                        <a:t>（公財）大阪市博物館協会</a:t>
                      </a:r>
                      <a:endParaRPr lang="ja-JP" altLang="en-US" sz="1000" b="0" i="0" u="none" strike="noStrike" dirty="0">
                        <a:solidFill>
                          <a:schemeClr val="tx1"/>
                        </a:solidFill>
                        <a:effectLst/>
                        <a:latin typeface="+mj-ea"/>
                        <a:ea typeface="+mj-ea"/>
                      </a:endParaRPr>
                    </a:p>
                  </a:txBody>
                  <a:tcPr marL="33231" marR="33231" marT="33231" marB="33231"/>
                </a:tc>
                <a:tc>
                  <a:txBody>
                    <a:bodyPr/>
                    <a:lstStyle/>
                    <a:p>
                      <a:pPr algn="just" fontAlgn="t"/>
                      <a:r>
                        <a:rPr lang="ja-JP" altLang="en-US" sz="1000" u="none" strike="noStrike" dirty="0">
                          <a:solidFill>
                            <a:schemeClr val="tx1"/>
                          </a:solidFill>
                          <a:effectLst/>
                          <a:latin typeface="+mj-ea"/>
                          <a:ea typeface="+mj-ea"/>
                        </a:rPr>
                        <a:t>（公財）大阪科学振興協会</a:t>
                      </a:r>
                      <a:endParaRPr lang="ja-JP" altLang="en-US" sz="1000" b="0" i="0" u="none" strike="noStrike" dirty="0">
                        <a:solidFill>
                          <a:schemeClr val="tx1"/>
                        </a:solidFill>
                        <a:effectLst/>
                        <a:latin typeface="+mj-ea"/>
                        <a:ea typeface="+mj-ea"/>
                      </a:endParaRPr>
                    </a:p>
                  </a:txBody>
                  <a:tcPr marL="33231" marR="33231" marT="33231" marB="33231"/>
                </a:tc>
                <a:extLst>
                  <a:ext uri="{0D108BD9-81ED-4DB2-BD59-A6C34878D82A}">
                    <a16:rowId xmlns:a16="http://schemas.microsoft.com/office/drawing/2014/main" xmlns="" val="10005"/>
                  </a:ext>
                </a:extLst>
              </a:tr>
              <a:tr h="249235">
                <a:tc>
                  <a:txBody>
                    <a:bodyPr/>
                    <a:lstStyle/>
                    <a:p>
                      <a:pPr algn="dist" fontAlgn="ctr"/>
                      <a:r>
                        <a:rPr lang="ja-JP" altLang="en-US" sz="1050" u="none" strike="noStrike" dirty="0">
                          <a:solidFill>
                            <a:schemeClr val="tx1"/>
                          </a:solidFill>
                          <a:effectLst/>
                          <a:latin typeface="+mj-ea"/>
                          <a:ea typeface="+mj-ea"/>
                        </a:rPr>
                        <a:t>職員数</a:t>
                      </a:r>
                      <a:r>
                        <a:rPr lang="en-US" altLang="ja-JP" sz="1050" u="none" strike="noStrike" dirty="0">
                          <a:solidFill>
                            <a:schemeClr val="tx1"/>
                          </a:solidFill>
                          <a:effectLst/>
                          <a:latin typeface="+mj-ea"/>
                          <a:ea typeface="+mj-ea"/>
                        </a:rPr>
                        <a:t>(2016)</a:t>
                      </a:r>
                      <a:endParaRPr lang="ja-JP" altLang="en-US" sz="1050" b="0" i="0" u="none" strike="noStrike" dirty="0">
                        <a:solidFill>
                          <a:schemeClr val="tx1"/>
                        </a:solidFill>
                        <a:effectLst/>
                        <a:latin typeface="+mj-ea"/>
                        <a:ea typeface="+mj-ea"/>
                      </a:endParaRPr>
                    </a:p>
                  </a:txBody>
                  <a:tcPr marL="33231" marR="33231" marT="33231" marB="33231" anchor="ctr"/>
                </a:tc>
                <a:tc>
                  <a:txBody>
                    <a:bodyPr/>
                    <a:lstStyle/>
                    <a:p>
                      <a:pPr marL="0" marR="0" indent="0" algn="r" defTabSz="457200" rtl="0" eaLnBrk="1" fontAlgn="ctr" latinLnBrk="0" hangingPunct="1">
                        <a:lnSpc>
                          <a:spcPct val="100000"/>
                        </a:lnSpc>
                        <a:spcBef>
                          <a:spcPts val="0"/>
                        </a:spcBef>
                        <a:spcAft>
                          <a:spcPts val="0"/>
                        </a:spcAft>
                        <a:buClrTx/>
                        <a:buSzTx/>
                        <a:buFontTx/>
                        <a:buNone/>
                        <a:tabLst/>
                        <a:defRPr/>
                      </a:pPr>
                      <a:r>
                        <a:rPr lang="en-US" altLang="ja-JP" sz="1050" u="none" strike="noStrike" dirty="0">
                          <a:solidFill>
                            <a:schemeClr val="tx1"/>
                          </a:solidFill>
                          <a:effectLst/>
                          <a:latin typeface="+mj-ea"/>
                          <a:ea typeface="+mj-ea"/>
                        </a:rPr>
                        <a:t>32</a:t>
                      </a:r>
                      <a:r>
                        <a:rPr lang="ja-JP" altLang="en-US" sz="1050" u="none" strike="noStrike" dirty="0">
                          <a:solidFill>
                            <a:schemeClr val="tx1"/>
                          </a:solidFill>
                          <a:effectLst/>
                          <a:latin typeface="+mj-ea"/>
                          <a:ea typeface="+mj-ea"/>
                        </a:rPr>
                        <a:t>（うち、学芸員</a:t>
                      </a:r>
                      <a:r>
                        <a:rPr lang="en-US" altLang="ja-JP" sz="1050" u="none" strike="noStrike" dirty="0">
                          <a:solidFill>
                            <a:schemeClr val="tx1"/>
                          </a:solidFill>
                          <a:effectLst/>
                          <a:latin typeface="+mj-ea"/>
                          <a:ea typeface="+mj-ea"/>
                        </a:rPr>
                        <a:t>20</a:t>
                      </a:r>
                      <a:r>
                        <a:rPr lang="ja-JP" altLang="en-US" sz="1050" u="none" strike="noStrike" dirty="0">
                          <a:solidFill>
                            <a:schemeClr val="tx1"/>
                          </a:solidFill>
                          <a:effectLst/>
                          <a:latin typeface="+mj-ea"/>
                          <a:ea typeface="+mj-ea"/>
                        </a:rPr>
                        <a:t>）</a:t>
                      </a:r>
                      <a:r>
                        <a:rPr kumimoji="1" lang="ja-JP" altLang="en-US" sz="1050" u="none" strike="noStrike" kern="1200" dirty="0">
                          <a:solidFill>
                            <a:schemeClr val="tx1"/>
                          </a:solidFill>
                          <a:effectLst/>
                          <a:latin typeface="+mj-ea"/>
                          <a:ea typeface="+mj-ea"/>
                        </a:rPr>
                        <a:t>人</a:t>
                      </a:r>
                      <a:endParaRPr lang="ja-JP" altLang="en-US" sz="1050" b="0" i="0" u="none" strike="noStrike" dirty="0">
                        <a:solidFill>
                          <a:schemeClr val="tx1"/>
                        </a:solidFill>
                        <a:effectLst/>
                        <a:latin typeface="+mj-ea"/>
                        <a:ea typeface="+mj-ea"/>
                        <a:cs typeface="メイリオ" pitchFamily="50" charset="-128"/>
                      </a:endParaRPr>
                    </a:p>
                  </a:txBody>
                  <a:tcPr marL="33231" marR="33231" marT="33231" marB="33231" anchor="ctr"/>
                </a:tc>
                <a:tc>
                  <a:txBody>
                    <a:bodyPr/>
                    <a:lstStyle/>
                    <a:p>
                      <a:pPr algn="r" fontAlgn="ctr"/>
                      <a:r>
                        <a:rPr lang="en-US" altLang="ja-JP" sz="1050" u="none" strike="noStrike" dirty="0">
                          <a:solidFill>
                            <a:schemeClr val="tx1"/>
                          </a:solidFill>
                          <a:effectLst/>
                          <a:latin typeface="+mj-ea"/>
                          <a:ea typeface="+mj-ea"/>
                        </a:rPr>
                        <a:t>18</a:t>
                      </a:r>
                      <a:r>
                        <a:rPr lang="ja-JP" altLang="en-US" sz="1050" u="none" strike="noStrike" dirty="0">
                          <a:solidFill>
                            <a:schemeClr val="tx1"/>
                          </a:solidFill>
                          <a:effectLst/>
                          <a:latin typeface="+mj-ea"/>
                          <a:ea typeface="+mj-ea"/>
                        </a:rPr>
                        <a:t>（うち、学芸員</a:t>
                      </a:r>
                      <a:r>
                        <a:rPr lang="en-US" altLang="ja-JP" sz="1050" u="none" strike="noStrike" dirty="0">
                          <a:solidFill>
                            <a:schemeClr val="tx1"/>
                          </a:solidFill>
                          <a:effectLst/>
                          <a:latin typeface="+mj-ea"/>
                          <a:ea typeface="+mj-ea"/>
                        </a:rPr>
                        <a:t>9</a:t>
                      </a:r>
                      <a:r>
                        <a:rPr lang="ja-JP" altLang="en-US" sz="1050" u="none" strike="noStrike" dirty="0">
                          <a:solidFill>
                            <a:schemeClr val="tx1"/>
                          </a:solidFill>
                          <a:effectLst/>
                          <a:latin typeface="+mj-ea"/>
                          <a:ea typeface="+mj-ea"/>
                        </a:rPr>
                        <a:t>）</a:t>
                      </a:r>
                      <a:r>
                        <a:rPr kumimoji="1" lang="ja-JP" altLang="en-US" sz="1050" u="none" strike="noStrike" kern="1200" dirty="0">
                          <a:solidFill>
                            <a:schemeClr val="tx1"/>
                          </a:solidFill>
                          <a:effectLst/>
                          <a:latin typeface="+mj-ea"/>
                          <a:ea typeface="+mj-ea"/>
                        </a:rPr>
                        <a:t>人</a:t>
                      </a:r>
                      <a:endParaRPr lang="en-US" altLang="ja-JP" sz="1050" b="0" i="0" u="none" strike="noStrike" dirty="0">
                        <a:solidFill>
                          <a:schemeClr val="tx1"/>
                        </a:solidFill>
                        <a:effectLst/>
                        <a:latin typeface="+mj-ea"/>
                        <a:ea typeface="+mj-ea"/>
                      </a:endParaRPr>
                    </a:p>
                  </a:txBody>
                  <a:tcPr marL="33231" marR="33231" marT="33231" marB="33231" anchor="ctr"/>
                </a:tc>
                <a:tc>
                  <a:txBody>
                    <a:bodyPr/>
                    <a:lstStyle/>
                    <a:p>
                      <a:pPr algn="r" fontAlgn="ctr"/>
                      <a:r>
                        <a:rPr lang="en-US" altLang="ja-JP" sz="1050" u="none" strike="noStrike" dirty="0">
                          <a:solidFill>
                            <a:schemeClr val="tx1"/>
                          </a:solidFill>
                          <a:effectLst/>
                          <a:latin typeface="+mj-ea"/>
                          <a:ea typeface="+mj-ea"/>
                        </a:rPr>
                        <a:t>9</a:t>
                      </a:r>
                      <a:r>
                        <a:rPr lang="ja-JP" altLang="en-US" sz="1050" u="none" strike="noStrike" dirty="0">
                          <a:solidFill>
                            <a:schemeClr val="tx1"/>
                          </a:solidFill>
                          <a:effectLst/>
                          <a:latin typeface="+mj-ea"/>
                          <a:ea typeface="+mj-ea"/>
                        </a:rPr>
                        <a:t>（うち、学芸員</a:t>
                      </a:r>
                      <a:r>
                        <a:rPr lang="en-US" altLang="ja-JP" sz="1050" u="none" strike="noStrike" dirty="0">
                          <a:solidFill>
                            <a:schemeClr val="tx1"/>
                          </a:solidFill>
                          <a:effectLst/>
                          <a:latin typeface="+mj-ea"/>
                          <a:ea typeface="+mj-ea"/>
                        </a:rPr>
                        <a:t>6</a:t>
                      </a:r>
                      <a:r>
                        <a:rPr lang="ja-JP" altLang="en-US" sz="1050" u="none" strike="noStrike" dirty="0">
                          <a:solidFill>
                            <a:schemeClr val="tx1"/>
                          </a:solidFill>
                          <a:effectLst/>
                          <a:latin typeface="+mj-ea"/>
                          <a:ea typeface="+mj-ea"/>
                        </a:rPr>
                        <a:t>）</a:t>
                      </a:r>
                      <a:r>
                        <a:rPr kumimoji="1" lang="ja-JP" altLang="en-US" sz="1050" u="none" strike="noStrike" kern="1200" dirty="0">
                          <a:solidFill>
                            <a:schemeClr val="tx1"/>
                          </a:solidFill>
                          <a:effectLst/>
                          <a:latin typeface="+mj-ea"/>
                          <a:ea typeface="+mj-ea"/>
                        </a:rPr>
                        <a:t>人</a:t>
                      </a:r>
                      <a:endParaRPr lang="en-US" altLang="ja-JP" sz="1050" b="0" i="0" u="none" strike="noStrike" dirty="0">
                        <a:solidFill>
                          <a:schemeClr val="tx1"/>
                        </a:solidFill>
                        <a:effectLst/>
                        <a:latin typeface="+mj-ea"/>
                        <a:ea typeface="+mj-ea"/>
                      </a:endParaRPr>
                    </a:p>
                  </a:txBody>
                  <a:tcPr marL="33231" marR="33231" marT="33231" marB="33231" anchor="ctr"/>
                </a:tc>
                <a:tc>
                  <a:txBody>
                    <a:bodyPr/>
                    <a:lstStyle/>
                    <a:p>
                      <a:pPr algn="r" fontAlgn="ctr"/>
                      <a:r>
                        <a:rPr lang="en-US" altLang="ja-JP" sz="1050" u="none" strike="noStrike" dirty="0">
                          <a:solidFill>
                            <a:schemeClr val="tx1"/>
                          </a:solidFill>
                          <a:effectLst/>
                          <a:latin typeface="+mj-ea"/>
                          <a:ea typeface="+mj-ea"/>
                        </a:rPr>
                        <a:t>22</a:t>
                      </a:r>
                      <a:r>
                        <a:rPr lang="ja-JP" altLang="en-US" sz="1050" u="none" strike="noStrike" dirty="0">
                          <a:solidFill>
                            <a:schemeClr val="tx1"/>
                          </a:solidFill>
                          <a:effectLst/>
                          <a:latin typeface="+mj-ea"/>
                          <a:ea typeface="+mj-ea"/>
                        </a:rPr>
                        <a:t>（うち、学芸員</a:t>
                      </a:r>
                      <a:r>
                        <a:rPr lang="en-US" altLang="ja-JP" sz="1050" u="none" strike="noStrike" dirty="0">
                          <a:solidFill>
                            <a:schemeClr val="tx1"/>
                          </a:solidFill>
                          <a:effectLst/>
                          <a:latin typeface="+mj-ea"/>
                          <a:ea typeface="+mj-ea"/>
                        </a:rPr>
                        <a:t>15</a:t>
                      </a:r>
                      <a:r>
                        <a:rPr lang="ja-JP" altLang="en-US" sz="1050" u="none" strike="noStrike" dirty="0">
                          <a:solidFill>
                            <a:schemeClr val="tx1"/>
                          </a:solidFill>
                          <a:effectLst/>
                          <a:latin typeface="+mj-ea"/>
                          <a:ea typeface="+mj-ea"/>
                        </a:rPr>
                        <a:t>）</a:t>
                      </a:r>
                      <a:r>
                        <a:rPr kumimoji="1" lang="ja-JP" altLang="en-US" sz="1050" u="none" strike="noStrike" kern="1200" dirty="0">
                          <a:solidFill>
                            <a:schemeClr val="tx1"/>
                          </a:solidFill>
                          <a:effectLst/>
                          <a:latin typeface="+mj-ea"/>
                          <a:ea typeface="+mj-ea"/>
                        </a:rPr>
                        <a:t>人</a:t>
                      </a:r>
                      <a:endParaRPr lang="en-US" altLang="ja-JP" sz="1050" b="0" i="0" u="none" strike="noStrike" dirty="0">
                        <a:solidFill>
                          <a:schemeClr val="tx1"/>
                        </a:solidFill>
                        <a:effectLst/>
                        <a:latin typeface="+mj-ea"/>
                        <a:ea typeface="+mj-ea"/>
                      </a:endParaRPr>
                    </a:p>
                  </a:txBody>
                  <a:tcPr marL="33231" marR="33231" marT="33231" marB="33231" anchor="ctr"/>
                </a:tc>
                <a:tc>
                  <a:txBody>
                    <a:bodyPr/>
                    <a:lstStyle/>
                    <a:p>
                      <a:pPr marL="0" marR="0" indent="0" algn="r" defTabSz="914400" rtl="0" eaLnBrk="1" fontAlgn="ctr" latinLnBrk="0" hangingPunct="1">
                        <a:lnSpc>
                          <a:spcPct val="100000"/>
                        </a:lnSpc>
                        <a:spcBef>
                          <a:spcPts val="0"/>
                        </a:spcBef>
                        <a:spcAft>
                          <a:spcPts val="0"/>
                        </a:spcAft>
                        <a:buClrTx/>
                        <a:buSzTx/>
                        <a:buFontTx/>
                        <a:buNone/>
                        <a:tabLst/>
                        <a:defRPr/>
                      </a:pPr>
                      <a:r>
                        <a:rPr lang="en-US" altLang="ja-JP" sz="1050" u="none" strike="noStrike" dirty="0">
                          <a:solidFill>
                            <a:schemeClr val="tx1"/>
                          </a:solidFill>
                          <a:effectLst/>
                          <a:latin typeface="+mj-ea"/>
                          <a:ea typeface="+mj-ea"/>
                        </a:rPr>
                        <a:t>24</a:t>
                      </a:r>
                      <a:r>
                        <a:rPr lang="ja-JP" altLang="en-US" sz="1050" u="none" strike="noStrike" dirty="0">
                          <a:solidFill>
                            <a:schemeClr val="tx1"/>
                          </a:solidFill>
                          <a:effectLst/>
                          <a:latin typeface="+mj-ea"/>
                          <a:ea typeface="+mj-ea"/>
                        </a:rPr>
                        <a:t>（うち、学芸員</a:t>
                      </a:r>
                      <a:r>
                        <a:rPr lang="en-US" altLang="ja-JP" sz="1050" u="none" strike="noStrike" dirty="0">
                          <a:solidFill>
                            <a:schemeClr val="tx1"/>
                          </a:solidFill>
                          <a:effectLst/>
                          <a:latin typeface="+mj-ea"/>
                          <a:ea typeface="+mj-ea"/>
                        </a:rPr>
                        <a:t>12</a:t>
                      </a:r>
                      <a:r>
                        <a:rPr lang="ja-JP" altLang="en-US" sz="1050" u="none" strike="noStrike" dirty="0">
                          <a:solidFill>
                            <a:schemeClr val="tx1"/>
                          </a:solidFill>
                          <a:effectLst/>
                          <a:latin typeface="+mj-ea"/>
                          <a:ea typeface="+mj-ea"/>
                        </a:rPr>
                        <a:t>）</a:t>
                      </a:r>
                      <a:r>
                        <a:rPr kumimoji="1" lang="ja-JP" altLang="en-US" sz="1050" u="none" strike="noStrike" kern="1200" dirty="0">
                          <a:solidFill>
                            <a:schemeClr val="tx1"/>
                          </a:solidFill>
                          <a:effectLst/>
                          <a:latin typeface="+mj-ea"/>
                          <a:ea typeface="+mj-ea"/>
                        </a:rPr>
                        <a:t>人</a:t>
                      </a:r>
                      <a:endParaRPr lang="ja-JP" altLang="en-US" sz="1050" b="0" i="0" u="none" strike="noStrike" dirty="0">
                        <a:solidFill>
                          <a:schemeClr val="tx1"/>
                        </a:solidFill>
                        <a:effectLst/>
                        <a:latin typeface="+mj-ea"/>
                        <a:ea typeface="+mj-ea"/>
                        <a:cs typeface="メイリオ" pitchFamily="50" charset="-128"/>
                      </a:endParaRPr>
                    </a:p>
                  </a:txBody>
                  <a:tcPr marL="33231" marR="33231" marT="33231" marB="33231" anchor="ctr"/>
                </a:tc>
                <a:extLst>
                  <a:ext uri="{0D108BD9-81ED-4DB2-BD59-A6C34878D82A}">
                    <a16:rowId xmlns:a16="http://schemas.microsoft.com/office/drawing/2014/main" xmlns="" val="10007"/>
                  </a:ext>
                </a:extLst>
              </a:tr>
              <a:tr h="249235">
                <a:tc>
                  <a:txBody>
                    <a:bodyPr/>
                    <a:lstStyle/>
                    <a:p>
                      <a:pPr algn="dist" fontAlgn="ctr"/>
                      <a:r>
                        <a:rPr kumimoji="1" lang="ja-JP" altLang="en-US" sz="1050" u="none" strike="noStrike" kern="1200" dirty="0">
                          <a:solidFill>
                            <a:schemeClr val="tx1"/>
                          </a:solidFill>
                          <a:effectLst/>
                          <a:latin typeface="+mj-ea"/>
                          <a:ea typeface="+mn-ea"/>
                          <a:cs typeface="+mn-cs"/>
                        </a:rPr>
                        <a:t>館蔵品（</a:t>
                      </a:r>
                      <a:r>
                        <a:rPr kumimoji="1" lang="en-US" altLang="ja-JP" sz="1050" u="none" strike="noStrike" kern="1200" dirty="0">
                          <a:solidFill>
                            <a:schemeClr val="tx1"/>
                          </a:solidFill>
                          <a:effectLst/>
                          <a:latin typeface="+mj-ea"/>
                          <a:ea typeface="+mn-ea"/>
                          <a:cs typeface="+mn-cs"/>
                        </a:rPr>
                        <a:t>201</a:t>
                      </a:r>
                      <a:r>
                        <a:rPr kumimoji="1" lang="en-US" altLang="ja-JP" sz="1050" u="none" strike="noStrike" kern="1200" dirty="0">
                          <a:solidFill>
                            <a:srgbClr val="FF0000"/>
                          </a:solidFill>
                          <a:effectLst/>
                          <a:latin typeface="+mj-ea"/>
                          <a:ea typeface="+mn-ea"/>
                          <a:cs typeface="+mn-cs"/>
                        </a:rPr>
                        <a:t>7</a:t>
                      </a:r>
                      <a:r>
                        <a:rPr kumimoji="1" lang="ja-JP" altLang="en-US" sz="1050" u="none" strike="noStrike" kern="1200" dirty="0">
                          <a:solidFill>
                            <a:schemeClr val="tx1"/>
                          </a:solidFill>
                          <a:effectLst/>
                          <a:latin typeface="+mj-ea"/>
                          <a:ea typeface="+mn-ea"/>
                          <a:cs typeface="+mn-cs"/>
                        </a:rPr>
                        <a:t>）</a:t>
                      </a:r>
                      <a:endParaRPr kumimoji="1" lang="ja-JP" altLang="en-US" sz="1050" b="0" i="0" u="none" strike="noStrike" kern="1200" dirty="0">
                        <a:solidFill>
                          <a:schemeClr val="tx1"/>
                        </a:solidFill>
                        <a:effectLst/>
                        <a:latin typeface="+mj-ea"/>
                        <a:ea typeface="+mn-ea"/>
                        <a:cs typeface="+mn-cs"/>
                      </a:endParaRPr>
                    </a:p>
                  </a:txBody>
                  <a:tcPr marL="33231" marR="33231" marT="33231" marB="33231" anchor="ctr"/>
                </a:tc>
                <a:tc>
                  <a:txBody>
                    <a:bodyPr/>
                    <a:lstStyle/>
                    <a:p>
                      <a:pPr algn="r" fontAlgn="ctr"/>
                      <a:r>
                        <a:rPr kumimoji="1" lang="en-US" altLang="ja-JP" sz="1050" b="0" i="0" u="none" strike="noStrike" kern="1200" dirty="0">
                          <a:solidFill>
                            <a:schemeClr val="tx1"/>
                          </a:solidFill>
                          <a:effectLst/>
                          <a:latin typeface="+mj-ea"/>
                          <a:ea typeface="+mn-ea"/>
                          <a:cs typeface="+mn-cs"/>
                        </a:rPr>
                        <a:t>143,314</a:t>
                      </a:r>
                      <a:r>
                        <a:rPr kumimoji="1" lang="ja-JP" altLang="en-US" sz="1050" b="0" i="0" u="none" strike="noStrike" kern="1200" dirty="0">
                          <a:solidFill>
                            <a:schemeClr val="tx1"/>
                          </a:solidFill>
                          <a:effectLst/>
                          <a:latin typeface="+mj-ea"/>
                          <a:ea typeface="+mn-ea"/>
                          <a:cs typeface="+mn-cs"/>
                        </a:rPr>
                        <a:t>点</a:t>
                      </a:r>
                      <a:endParaRPr kumimoji="1" lang="en-US" altLang="ja-JP" sz="1050" b="0" i="0" u="none" strike="noStrike" kern="1200" dirty="0">
                        <a:solidFill>
                          <a:schemeClr val="tx1"/>
                        </a:solidFill>
                        <a:effectLst/>
                        <a:latin typeface="+mj-ea"/>
                        <a:ea typeface="+mn-ea"/>
                        <a:cs typeface="+mn-cs"/>
                      </a:endParaRPr>
                    </a:p>
                  </a:txBody>
                  <a:tcPr marL="33231" marR="33231" marT="33231" marB="33231" anchor="ctr"/>
                </a:tc>
                <a:tc>
                  <a:txBody>
                    <a:bodyPr/>
                    <a:lstStyle/>
                    <a:p>
                      <a:pPr algn="r" fontAlgn="ctr"/>
                      <a:r>
                        <a:rPr kumimoji="1" lang="en-US" altLang="ja-JP" sz="1050" b="0" i="0" u="none" strike="noStrike" kern="1200" dirty="0">
                          <a:solidFill>
                            <a:schemeClr val="tx1"/>
                          </a:solidFill>
                          <a:effectLst/>
                          <a:latin typeface="+mj-ea"/>
                          <a:ea typeface="+mn-ea"/>
                          <a:cs typeface="+mn-cs"/>
                        </a:rPr>
                        <a:t>8,490</a:t>
                      </a:r>
                      <a:r>
                        <a:rPr kumimoji="1" lang="ja-JP" altLang="en-US" sz="1050" b="0" i="0" u="none" strike="noStrike" kern="1200" dirty="0">
                          <a:solidFill>
                            <a:schemeClr val="tx1"/>
                          </a:solidFill>
                          <a:effectLst/>
                          <a:latin typeface="+mj-ea"/>
                          <a:ea typeface="+mn-ea"/>
                          <a:cs typeface="+mn-cs"/>
                        </a:rPr>
                        <a:t>件</a:t>
                      </a:r>
                    </a:p>
                  </a:txBody>
                  <a:tcPr marL="33231" marR="33231" marT="33231" marB="33231" anchor="ctr"/>
                </a:tc>
                <a:tc>
                  <a:txBody>
                    <a:bodyPr/>
                    <a:lstStyle/>
                    <a:p>
                      <a:pPr algn="r" fontAlgn="ctr"/>
                      <a:r>
                        <a:rPr kumimoji="1" lang="en-US" altLang="ja-JP" sz="1050" b="0" i="0" u="none" strike="noStrike" kern="1200" dirty="0">
                          <a:solidFill>
                            <a:schemeClr val="tx1"/>
                          </a:solidFill>
                          <a:effectLst/>
                          <a:latin typeface="+mj-ea"/>
                          <a:ea typeface="+mn-ea"/>
                          <a:cs typeface="+mn-cs"/>
                        </a:rPr>
                        <a:t>7,362</a:t>
                      </a:r>
                      <a:r>
                        <a:rPr kumimoji="1" lang="ja-JP" altLang="en-US" sz="1050" b="0" i="0" u="none" strike="noStrike" kern="1200" dirty="0">
                          <a:solidFill>
                            <a:schemeClr val="tx1"/>
                          </a:solidFill>
                          <a:effectLst/>
                          <a:latin typeface="+mj-ea"/>
                          <a:ea typeface="+mn-ea"/>
                          <a:cs typeface="+mn-cs"/>
                        </a:rPr>
                        <a:t>点</a:t>
                      </a:r>
                      <a:endParaRPr kumimoji="1" lang="en-US" altLang="ja-JP" sz="1050" b="0" i="0" u="none" strike="noStrike" kern="1200" dirty="0">
                        <a:solidFill>
                          <a:schemeClr val="tx1"/>
                        </a:solidFill>
                        <a:effectLst/>
                        <a:latin typeface="+mj-ea"/>
                        <a:ea typeface="+mn-ea"/>
                        <a:cs typeface="+mn-cs"/>
                      </a:endParaRPr>
                    </a:p>
                  </a:txBody>
                  <a:tcPr marL="33231" marR="33231" marT="33231" marB="33231" anchor="ctr"/>
                </a:tc>
                <a:tc>
                  <a:txBody>
                    <a:bodyPr/>
                    <a:lstStyle/>
                    <a:p>
                      <a:pPr algn="r" fontAlgn="ctr"/>
                      <a:r>
                        <a:rPr kumimoji="1" lang="is-IS" altLang="ja-JP" sz="1050" b="0" i="0" u="none" strike="noStrike" kern="1200" dirty="0">
                          <a:solidFill>
                            <a:schemeClr val="tx1"/>
                          </a:solidFill>
                          <a:effectLst/>
                          <a:latin typeface="+mj-ea"/>
                          <a:ea typeface="+mn-ea"/>
                          <a:cs typeface="+mn-cs"/>
                        </a:rPr>
                        <a:t>1,719,202</a:t>
                      </a:r>
                      <a:r>
                        <a:rPr kumimoji="1" lang="ja-JP" altLang="en-US" sz="1050" b="0" i="0" u="none" strike="noStrike" kern="1200" dirty="0">
                          <a:solidFill>
                            <a:schemeClr val="tx1"/>
                          </a:solidFill>
                          <a:effectLst/>
                          <a:latin typeface="+mj-ea"/>
                          <a:ea typeface="+mn-ea"/>
                          <a:cs typeface="+mn-cs"/>
                        </a:rPr>
                        <a:t>点</a:t>
                      </a:r>
                      <a:endParaRPr lang="en-US" altLang="ja-JP" sz="1050" b="0" i="0" u="none" strike="noStrike" dirty="0">
                        <a:solidFill>
                          <a:schemeClr val="tx1"/>
                        </a:solidFill>
                        <a:effectLst/>
                        <a:latin typeface="+mj-ea"/>
                        <a:ea typeface="+mj-ea"/>
                      </a:endParaRPr>
                    </a:p>
                  </a:txBody>
                  <a:tcPr marL="33231" marR="33231" marT="33231" marB="33231" anchor="ctr"/>
                </a:tc>
                <a:tc>
                  <a:txBody>
                    <a:bodyPr/>
                    <a:lstStyle/>
                    <a:p>
                      <a:pPr algn="r" fontAlgn="ctr"/>
                      <a:r>
                        <a:rPr kumimoji="1" lang="is-IS" altLang="ja-JP" sz="1050" b="0" i="0" u="none" strike="noStrike" kern="1200" dirty="0">
                          <a:solidFill>
                            <a:schemeClr val="tx1"/>
                          </a:solidFill>
                          <a:effectLst/>
                          <a:latin typeface="+mj-ea"/>
                          <a:ea typeface="+mn-ea"/>
                          <a:cs typeface="+mn-cs"/>
                        </a:rPr>
                        <a:t>14,966</a:t>
                      </a:r>
                      <a:r>
                        <a:rPr kumimoji="1" lang="ja-JP" altLang="en-US" sz="1050" b="0" i="0" u="none" strike="noStrike" kern="1200" dirty="0">
                          <a:solidFill>
                            <a:schemeClr val="tx1"/>
                          </a:solidFill>
                          <a:effectLst/>
                          <a:latin typeface="+mj-ea"/>
                          <a:ea typeface="+mn-ea"/>
                          <a:cs typeface="+mn-cs"/>
                        </a:rPr>
                        <a:t>点</a:t>
                      </a:r>
                      <a:endParaRPr kumimoji="1" lang="en-US" altLang="ja-JP" sz="1050" b="0" i="0" u="none" strike="noStrike" kern="1200" dirty="0">
                        <a:solidFill>
                          <a:schemeClr val="tx1"/>
                        </a:solidFill>
                        <a:effectLst/>
                        <a:latin typeface="+mj-ea"/>
                        <a:ea typeface="+mn-ea"/>
                        <a:cs typeface="+mn-cs"/>
                      </a:endParaRPr>
                    </a:p>
                  </a:txBody>
                  <a:tcPr marL="33231" marR="33231" marT="33231" marB="33231" anchor="ctr"/>
                </a:tc>
                <a:extLst>
                  <a:ext uri="{0D108BD9-81ED-4DB2-BD59-A6C34878D82A}">
                    <a16:rowId xmlns:a16="http://schemas.microsoft.com/office/drawing/2014/main" xmlns="" val="10006"/>
                  </a:ext>
                </a:extLst>
              </a:tr>
              <a:tr h="207138">
                <a:tc>
                  <a:txBody>
                    <a:bodyPr/>
                    <a:lstStyle/>
                    <a:p>
                      <a:pPr algn="dist" fontAlgn="ctr"/>
                      <a:r>
                        <a:rPr lang="ja-JP" altLang="en-US" sz="1050" u="none" strike="noStrike" dirty="0">
                          <a:solidFill>
                            <a:schemeClr val="tx1"/>
                          </a:solidFill>
                          <a:effectLst/>
                          <a:latin typeface="+mj-ea"/>
                          <a:ea typeface="+mj-ea"/>
                        </a:rPr>
                        <a:t>事業費</a:t>
                      </a:r>
                      <a:r>
                        <a:rPr lang="en-US" altLang="ja-JP" sz="1050" u="none" strike="noStrike" dirty="0">
                          <a:solidFill>
                            <a:schemeClr val="tx1"/>
                          </a:solidFill>
                          <a:effectLst/>
                          <a:latin typeface="+mj-ea"/>
                          <a:ea typeface="+mj-ea"/>
                        </a:rPr>
                        <a:t>(201</a:t>
                      </a:r>
                      <a:r>
                        <a:rPr lang="en-US" altLang="ja-JP" sz="1050" u="none" strike="noStrike" dirty="0">
                          <a:solidFill>
                            <a:srgbClr val="FF0000"/>
                          </a:solidFill>
                          <a:effectLst/>
                          <a:latin typeface="+mj-ea"/>
                          <a:ea typeface="+mj-ea"/>
                        </a:rPr>
                        <a:t>7</a:t>
                      </a:r>
                      <a:r>
                        <a:rPr lang="en-US" altLang="ja-JP" sz="1050" u="none" strike="noStrike" dirty="0">
                          <a:solidFill>
                            <a:schemeClr val="tx1"/>
                          </a:solidFill>
                          <a:effectLst/>
                          <a:latin typeface="+mj-ea"/>
                          <a:ea typeface="+mj-ea"/>
                        </a:rPr>
                        <a:t>)</a:t>
                      </a:r>
                      <a:r>
                        <a:rPr lang="en-US" altLang="ja-JP" sz="1050" dirty="0">
                          <a:solidFill>
                            <a:schemeClr val="tx1"/>
                          </a:solidFill>
                          <a:latin typeface="+mj-ea"/>
                          <a:ea typeface="+mj-ea"/>
                        </a:rPr>
                        <a:t> ※</a:t>
                      </a:r>
                      <a:endParaRPr lang="ja-JP" altLang="en-US" sz="1050" b="0" i="0" u="none" strike="noStrike" dirty="0">
                        <a:solidFill>
                          <a:schemeClr val="tx1"/>
                        </a:solidFill>
                        <a:effectLst/>
                        <a:latin typeface="+mj-ea"/>
                        <a:ea typeface="+mj-ea"/>
                      </a:endParaRPr>
                    </a:p>
                  </a:txBody>
                  <a:tcPr marL="33231" marR="33231" marT="33231" marB="33231" anchor="ctr"/>
                </a:tc>
                <a:tc>
                  <a:txBody>
                    <a:bodyPr/>
                    <a:lstStyle/>
                    <a:p>
                      <a:pPr marL="0" marR="0" indent="0" algn="r" defTabSz="914400" rtl="0" eaLnBrk="1" fontAlgn="ctr" latinLnBrk="0" hangingPunct="1">
                        <a:lnSpc>
                          <a:spcPct val="100000"/>
                        </a:lnSpc>
                        <a:spcBef>
                          <a:spcPts val="0"/>
                        </a:spcBef>
                        <a:spcAft>
                          <a:spcPts val="0"/>
                        </a:spcAft>
                        <a:buClrTx/>
                        <a:buSzTx/>
                        <a:buFontTx/>
                        <a:buNone/>
                        <a:tabLst/>
                        <a:defRPr/>
                      </a:pPr>
                      <a:r>
                        <a:rPr kumimoji="1" lang="en-US" altLang="ja-JP" sz="1050" b="0" i="0" u="none" strike="noStrike" kern="1200" dirty="0">
                          <a:solidFill>
                            <a:schemeClr val="tx1"/>
                          </a:solidFill>
                          <a:effectLst/>
                          <a:latin typeface="+mj-ea"/>
                          <a:ea typeface="+mn-ea"/>
                          <a:cs typeface="+mn-cs"/>
                        </a:rPr>
                        <a:t>725</a:t>
                      </a:r>
                      <a:r>
                        <a:rPr kumimoji="1" lang="ja-JP" altLang="en-US" sz="1050" b="0" i="0" u="none" strike="noStrike" kern="1200" dirty="0">
                          <a:solidFill>
                            <a:schemeClr val="tx1"/>
                          </a:solidFill>
                          <a:effectLst/>
                          <a:latin typeface="+mj-ea"/>
                          <a:ea typeface="+mn-ea"/>
                          <a:cs typeface="+mn-cs"/>
                        </a:rPr>
                        <a:t>百万円</a:t>
                      </a:r>
                      <a:endParaRPr kumimoji="1" lang="en-US" altLang="ja-JP" sz="1050" b="0" i="0" u="none" strike="noStrike" kern="1200" dirty="0">
                        <a:solidFill>
                          <a:schemeClr val="tx1"/>
                        </a:solidFill>
                        <a:effectLst/>
                        <a:latin typeface="+mj-ea"/>
                        <a:ea typeface="+mn-ea"/>
                        <a:cs typeface="+mn-cs"/>
                      </a:endParaRPr>
                    </a:p>
                  </a:txBody>
                  <a:tcPr marL="33231" marR="33231" marT="33231" marB="33231" anchor="ctr"/>
                </a:tc>
                <a:tc>
                  <a:txBody>
                    <a:bodyPr/>
                    <a:lstStyle/>
                    <a:p>
                      <a:pPr algn="r" fontAlgn="ctr"/>
                      <a:r>
                        <a:rPr kumimoji="1" lang="fi-FI" altLang="ja-JP" sz="1050" b="0" i="0" u="none" strike="noStrike" kern="1200" dirty="0">
                          <a:solidFill>
                            <a:schemeClr val="tx1"/>
                          </a:solidFill>
                          <a:effectLst/>
                          <a:latin typeface="+mj-ea"/>
                          <a:ea typeface="+mn-ea"/>
                          <a:cs typeface="+mn-cs"/>
                        </a:rPr>
                        <a:t>410</a:t>
                      </a:r>
                      <a:r>
                        <a:rPr kumimoji="1" lang="ja-JP" altLang="en-US" sz="1050" b="0" i="0" u="none" strike="noStrike" kern="1200" dirty="0">
                          <a:solidFill>
                            <a:schemeClr val="tx1"/>
                          </a:solidFill>
                          <a:effectLst/>
                          <a:latin typeface="+mj-ea"/>
                          <a:ea typeface="+mn-ea"/>
                          <a:cs typeface="+mn-cs"/>
                        </a:rPr>
                        <a:t>百万円</a:t>
                      </a:r>
                      <a:endParaRPr kumimoji="1" lang="en-US" altLang="ja-JP" sz="1050" b="0" i="0" u="none" strike="noStrike" kern="1200" dirty="0">
                        <a:solidFill>
                          <a:schemeClr val="tx1"/>
                        </a:solidFill>
                        <a:effectLst/>
                        <a:latin typeface="+mj-ea"/>
                        <a:ea typeface="+mn-ea"/>
                        <a:cs typeface="+mn-cs"/>
                      </a:endParaRPr>
                    </a:p>
                  </a:txBody>
                  <a:tcPr marL="33231" marR="33231" marT="33231" marB="33231" anchor="ctr"/>
                </a:tc>
                <a:tc>
                  <a:txBody>
                    <a:bodyPr/>
                    <a:lstStyle/>
                    <a:p>
                      <a:pPr algn="r" fontAlgn="ctr"/>
                      <a:r>
                        <a:rPr kumimoji="1" lang="en-US" altLang="ja-JP" sz="1050" b="0" i="0" u="none" strike="noStrike" kern="1200" dirty="0">
                          <a:solidFill>
                            <a:schemeClr val="tx1"/>
                          </a:solidFill>
                          <a:effectLst/>
                          <a:latin typeface="+mj-ea"/>
                          <a:ea typeface="+mn-ea"/>
                          <a:cs typeface="+mn-cs"/>
                        </a:rPr>
                        <a:t>267</a:t>
                      </a:r>
                      <a:r>
                        <a:rPr kumimoji="1" lang="ja-JP" altLang="en-US" sz="1050" b="0" i="0" u="none" strike="noStrike" kern="1200" dirty="0">
                          <a:solidFill>
                            <a:schemeClr val="tx1"/>
                          </a:solidFill>
                          <a:effectLst/>
                          <a:latin typeface="+mj-ea"/>
                          <a:ea typeface="+mn-ea"/>
                          <a:cs typeface="+mn-cs"/>
                        </a:rPr>
                        <a:t>百万円</a:t>
                      </a:r>
                      <a:endParaRPr kumimoji="1" lang="en-US" altLang="ja-JP" sz="1050" b="0" i="0" u="none" strike="noStrike" kern="1200" dirty="0">
                        <a:solidFill>
                          <a:schemeClr val="tx1"/>
                        </a:solidFill>
                        <a:effectLst/>
                        <a:latin typeface="+mj-ea"/>
                        <a:ea typeface="+mn-ea"/>
                        <a:cs typeface="+mn-cs"/>
                      </a:endParaRPr>
                    </a:p>
                  </a:txBody>
                  <a:tcPr marL="33231" marR="33231" marT="33231" marB="33231" anchor="ctr"/>
                </a:tc>
                <a:tc>
                  <a:txBody>
                    <a:bodyPr/>
                    <a:lstStyle/>
                    <a:p>
                      <a:pPr algn="r" fontAlgn="ctr"/>
                      <a:r>
                        <a:rPr kumimoji="1" lang="en-US" altLang="ja-JP" sz="1050" b="0" i="0" u="none" strike="noStrike" kern="1200" dirty="0">
                          <a:solidFill>
                            <a:schemeClr val="tx1"/>
                          </a:solidFill>
                          <a:effectLst/>
                          <a:latin typeface="+mj-ea"/>
                          <a:ea typeface="+mn-ea"/>
                          <a:cs typeface="+mn-cs"/>
                        </a:rPr>
                        <a:t>361</a:t>
                      </a:r>
                      <a:r>
                        <a:rPr kumimoji="1" lang="ja-JP" altLang="en-US" sz="1050" b="0" i="0" u="none" strike="noStrike" kern="1200" dirty="0">
                          <a:solidFill>
                            <a:schemeClr val="tx1"/>
                          </a:solidFill>
                          <a:effectLst/>
                          <a:latin typeface="+mj-ea"/>
                          <a:ea typeface="+mn-ea"/>
                          <a:cs typeface="+mn-cs"/>
                        </a:rPr>
                        <a:t>百万円</a:t>
                      </a:r>
                      <a:endParaRPr kumimoji="1" lang="en-US" altLang="ja-JP" sz="1050" b="0" i="0" u="none" strike="noStrike" kern="1200" dirty="0">
                        <a:solidFill>
                          <a:schemeClr val="tx1"/>
                        </a:solidFill>
                        <a:effectLst/>
                        <a:latin typeface="+mj-ea"/>
                        <a:ea typeface="+mn-ea"/>
                        <a:cs typeface="+mn-cs"/>
                      </a:endParaRPr>
                    </a:p>
                  </a:txBody>
                  <a:tcPr marL="33231" marR="33231" marT="33231" marB="33231" anchor="ctr"/>
                </a:tc>
                <a:tc>
                  <a:txBody>
                    <a:bodyPr/>
                    <a:lstStyle/>
                    <a:p>
                      <a:pPr algn="r" fontAlgn="ctr"/>
                      <a:r>
                        <a:rPr kumimoji="1" lang="is-IS" altLang="ja-JP" sz="1050" b="0" i="0" u="none" strike="noStrike" kern="1200" dirty="0">
                          <a:solidFill>
                            <a:schemeClr val="tx1"/>
                          </a:solidFill>
                          <a:effectLst/>
                          <a:latin typeface="+mj-ea"/>
                          <a:ea typeface="+mn-ea"/>
                          <a:cs typeface="+mn-cs"/>
                        </a:rPr>
                        <a:t>243</a:t>
                      </a:r>
                      <a:r>
                        <a:rPr kumimoji="1" lang="ja-JP" altLang="en-US" sz="1050" b="0" i="0" u="none" strike="noStrike" kern="1200" dirty="0">
                          <a:solidFill>
                            <a:schemeClr val="tx1"/>
                          </a:solidFill>
                          <a:effectLst/>
                          <a:latin typeface="+mj-ea"/>
                          <a:ea typeface="+mn-ea"/>
                          <a:cs typeface="+mn-cs"/>
                        </a:rPr>
                        <a:t>百万円</a:t>
                      </a:r>
                      <a:endParaRPr kumimoji="1" lang="en-US" altLang="ja-JP" sz="1050" b="0" i="0" u="none" strike="noStrike" kern="1200" dirty="0">
                        <a:solidFill>
                          <a:schemeClr val="tx1"/>
                        </a:solidFill>
                        <a:effectLst/>
                        <a:latin typeface="+mj-ea"/>
                        <a:ea typeface="+mn-ea"/>
                        <a:cs typeface="+mn-cs"/>
                      </a:endParaRPr>
                    </a:p>
                  </a:txBody>
                  <a:tcPr marL="33231" marR="33231" marT="33231" marB="33231" anchor="ctr"/>
                </a:tc>
                <a:extLst>
                  <a:ext uri="{0D108BD9-81ED-4DB2-BD59-A6C34878D82A}">
                    <a16:rowId xmlns:a16="http://schemas.microsoft.com/office/drawing/2014/main" xmlns="" val="10008"/>
                  </a:ext>
                </a:extLst>
              </a:tr>
              <a:tr h="207138">
                <a:tc>
                  <a:txBody>
                    <a:bodyPr/>
                    <a:lstStyle/>
                    <a:p>
                      <a:pPr algn="dist" fontAlgn="ctr"/>
                      <a:r>
                        <a:rPr lang="ja-JP" altLang="en-US" sz="1050" u="none" strike="noStrike" dirty="0">
                          <a:solidFill>
                            <a:schemeClr val="tx1"/>
                          </a:solidFill>
                          <a:effectLst/>
                          <a:latin typeface="+mj-ea"/>
                          <a:ea typeface="+mj-ea"/>
                        </a:rPr>
                        <a:t>開館時間</a:t>
                      </a:r>
                      <a:endParaRPr lang="ja-JP" altLang="en-US" sz="1050" b="0" i="0" u="none" strike="noStrike" dirty="0">
                        <a:solidFill>
                          <a:schemeClr val="tx1"/>
                        </a:solidFill>
                        <a:effectLst/>
                        <a:latin typeface="+mj-ea"/>
                        <a:ea typeface="+mj-ea"/>
                      </a:endParaRPr>
                    </a:p>
                  </a:txBody>
                  <a:tcPr marL="33231" marR="33231" marT="33231" marB="33231" anchor="ctr"/>
                </a:tc>
                <a:tc>
                  <a:txBody>
                    <a:bodyPr/>
                    <a:lstStyle/>
                    <a:p>
                      <a:pPr algn="l" fontAlgn="t"/>
                      <a:r>
                        <a:rPr lang="ja-JP" altLang="en-US" sz="1050" u="none" strike="noStrike" dirty="0">
                          <a:solidFill>
                            <a:schemeClr val="tx1"/>
                          </a:solidFill>
                          <a:effectLst/>
                          <a:latin typeface="+mj-ea"/>
                          <a:ea typeface="+mj-ea"/>
                        </a:rPr>
                        <a:t>午前</a:t>
                      </a:r>
                      <a:r>
                        <a:rPr lang="en-US" altLang="ja-JP" sz="1050" u="none" strike="noStrike" dirty="0">
                          <a:solidFill>
                            <a:schemeClr val="tx1"/>
                          </a:solidFill>
                          <a:effectLst/>
                          <a:latin typeface="+mj-ea"/>
                          <a:ea typeface="+mj-ea"/>
                        </a:rPr>
                        <a:t>9</a:t>
                      </a:r>
                      <a:r>
                        <a:rPr lang="ja-JP" altLang="en-US" sz="1050" u="none" strike="noStrike" dirty="0">
                          <a:solidFill>
                            <a:schemeClr val="tx1"/>
                          </a:solidFill>
                          <a:effectLst/>
                          <a:latin typeface="+mj-ea"/>
                          <a:ea typeface="+mj-ea"/>
                        </a:rPr>
                        <a:t>時</a:t>
                      </a:r>
                      <a:r>
                        <a:rPr lang="en-US" altLang="ja-JP" sz="1050" u="none" strike="noStrike" dirty="0">
                          <a:solidFill>
                            <a:schemeClr val="tx1"/>
                          </a:solidFill>
                          <a:effectLst/>
                          <a:latin typeface="+mj-ea"/>
                          <a:ea typeface="+mj-ea"/>
                        </a:rPr>
                        <a:t>30</a:t>
                      </a:r>
                      <a:r>
                        <a:rPr lang="ja-JP" altLang="en-US" sz="1050" u="none" strike="noStrike" dirty="0">
                          <a:solidFill>
                            <a:schemeClr val="tx1"/>
                          </a:solidFill>
                          <a:effectLst/>
                          <a:latin typeface="+mj-ea"/>
                          <a:ea typeface="+mj-ea"/>
                        </a:rPr>
                        <a:t>分～午後</a:t>
                      </a:r>
                      <a:r>
                        <a:rPr lang="en-US" altLang="ja-JP" sz="1050" u="none" strike="noStrike" dirty="0">
                          <a:solidFill>
                            <a:schemeClr val="tx1"/>
                          </a:solidFill>
                          <a:effectLst/>
                          <a:latin typeface="+mj-ea"/>
                          <a:ea typeface="+mj-ea"/>
                        </a:rPr>
                        <a:t>5</a:t>
                      </a:r>
                      <a:r>
                        <a:rPr lang="ja-JP" altLang="en-US" sz="1050" u="none" strike="noStrike" dirty="0">
                          <a:solidFill>
                            <a:schemeClr val="tx1"/>
                          </a:solidFill>
                          <a:effectLst/>
                          <a:latin typeface="+mj-ea"/>
                          <a:ea typeface="+mj-ea"/>
                        </a:rPr>
                        <a:t>時、一部の金曜日は午後</a:t>
                      </a:r>
                      <a:r>
                        <a:rPr lang="en-US" altLang="ja-JP" sz="1050" u="none" strike="noStrike" dirty="0">
                          <a:solidFill>
                            <a:schemeClr val="tx1"/>
                          </a:solidFill>
                          <a:effectLst/>
                          <a:latin typeface="+mj-ea"/>
                          <a:ea typeface="+mj-ea"/>
                        </a:rPr>
                        <a:t>8</a:t>
                      </a:r>
                      <a:r>
                        <a:rPr lang="ja-JP" altLang="en-US" sz="1050" u="none" strike="noStrike" dirty="0">
                          <a:solidFill>
                            <a:schemeClr val="tx1"/>
                          </a:solidFill>
                          <a:effectLst/>
                          <a:latin typeface="+mj-ea"/>
                          <a:ea typeface="+mj-ea"/>
                        </a:rPr>
                        <a:t>時まで</a:t>
                      </a:r>
                      <a:endParaRPr lang="ja-JP" altLang="en-US" sz="1050" b="0" i="0" u="none" strike="noStrike" dirty="0">
                        <a:solidFill>
                          <a:schemeClr val="tx1"/>
                        </a:solidFill>
                        <a:effectLst/>
                        <a:latin typeface="+mj-ea"/>
                        <a:ea typeface="+mj-ea"/>
                      </a:endParaRPr>
                    </a:p>
                  </a:txBody>
                  <a:tcPr marL="33231" marR="33231" marT="33231" marB="33231"/>
                </a:tc>
                <a:tc>
                  <a:txBody>
                    <a:bodyPr/>
                    <a:lstStyle/>
                    <a:p>
                      <a:pPr algn="l" fontAlgn="t"/>
                      <a:r>
                        <a:rPr lang="ja-JP" altLang="en-US" sz="1050" u="none" strike="noStrike" dirty="0">
                          <a:solidFill>
                            <a:schemeClr val="tx1"/>
                          </a:solidFill>
                          <a:effectLst/>
                          <a:latin typeface="+mj-ea"/>
                          <a:ea typeface="+mj-ea"/>
                        </a:rPr>
                        <a:t>午前</a:t>
                      </a:r>
                      <a:r>
                        <a:rPr lang="en-US" altLang="ja-JP" sz="1050" u="none" strike="noStrike" dirty="0">
                          <a:solidFill>
                            <a:schemeClr val="tx1"/>
                          </a:solidFill>
                          <a:effectLst/>
                          <a:latin typeface="+mj-ea"/>
                          <a:ea typeface="+mj-ea"/>
                        </a:rPr>
                        <a:t>9</a:t>
                      </a:r>
                      <a:r>
                        <a:rPr lang="ja-JP" altLang="en-US" sz="1050" u="none" strike="noStrike" dirty="0">
                          <a:solidFill>
                            <a:schemeClr val="tx1"/>
                          </a:solidFill>
                          <a:effectLst/>
                          <a:latin typeface="+mj-ea"/>
                          <a:ea typeface="+mj-ea"/>
                        </a:rPr>
                        <a:t>時</a:t>
                      </a:r>
                      <a:r>
                        <a:rPr lang="en-US" altLang="ja-JP" sz="1050" u="none" strike="noStrike" dirty="0">
                          <a:solidFill>
                            <a:schemeClr val="tx1"/>
                          </a:solidFill>
                          <a:effectLst/>
                          <a:latin typeface="+mj-ea"/>
                          <a:ea typeface="+mj-ea"/>
                        </a:rPr>
                        <a:t>30</a:t>
                      </a:r>
                      <a:r>
                        <a:rPr lang="ja-JP" altLang="en-US" sz="1050" u="none" strike="noStrike" dirty="0">
                          <a:solidFill>
                            <a:schemeClr val="tx1"/>
                          </a:solidFill>
                          <a:effectLst/>
                          <a:latin typeface="+mj-ea"/>
                          <a:ea typeface="+mj-ea"/>
                        </a:rPr>
                        <a:t>分～午後</a:t>
                      </a:r>
                      <a:r>
                        <a:rPr lang="en-US" altLang="ja-JP" sz="1050" u="none" strike="noStrike" dirty="0">
                          <a:solidFill>
                            <a:schemeClr val="tx1"/>
                          </a:solidFill>
                          <a:effectLst/>
                          <a:latin typeface="+mj-ea"/>
                          <a:ea typeface="+mj-ea"/>
                        </a:rPr>
                        <a:t>5</a:t>
                      </a:r>
                      <a:r>
                        <a:rPr lang="ja-JP" altLang="en-US" sz="1050" u="none" strike="noStrike" dirty="0">
                          <a:solidFill>
                            <a:schemeClr val="tx1"/>
                          </a:solidFill>
                          <a:effectLst/>
                          <a:latin typeface="+mj-ea"/>
                          <a:ea typeface="+mj-ea"/>
                        </a:rPr>
                        <a:t>時</a:t>
                      </a:r>
                      <a:endParaRPr lang="ja-JP" altLang="en-US" sz="1050" b="0" i="0" u="none" strike="noStrike" dirty="0">
                        <a:solidFill>
                          <a:schemeClr val="tx1"/>
                        </a:solidFill>
                        <a:effectLst/>
                        <a:latin typeface="+mj-ea"/>
                        <a:ea typeface="+mj-ea"/>
                      </a:endParaRPr>
                    </a:p>
                  </a:txBody>
                  <a:tcPr marL="33231" marR="33231" marT="33231" marB="33231"/>
                </a:tc>
                <a:tc>
                  <a:txBody>
                    <a:bodyPr/>
                    <a:lstStyle/>
                    <a:p>
                      <a:pPr algn="l" fontAlgn="t"/>
                      <a:r>
                        <a:rPr lang="ja-JP" altLang="en-US" sz="1050" u="none" strike="noStrike" dirty="0">
                          <a:solidFill>
                            <a:schemeClr val="tx1"/>
                          </a:solidFill>
                          <a:effectLst/>
                          <a:latin typeface="+mj-ea"/>
                          <a:ea typeface="+mj-ea"/>
                        </a:rPr>
                        <a:t>午前</a:t>
                      </a:r>
                      <a:r>
                        <a:rPr lang="en-US" altLang="ja-JP" sz="1050" u="none" strike="noStrike" dirty="0">
                          <a:solidFill>
                            <a:schemeClr val="tx1"/>
                          </a:solidFill>
                          <a:effectLst/>
                          <a:latin typeface="+mj-ea"/>
                          <a:ea typeface="+mj-ea"/>
                        </a:rPr>
                        <a:t>9</a:t>
                      </a:r>
                      <a:r>
                        <a:rPr lang="ja-JP" altLang="en-US" sz="1050" u="none" strike="noStrike" dirty="0">
                          <a:solidFill>
                            <a:schemeClr val="tx1"/>
                          </a:solidFill>
                          <a:effectLst/>
                          <a:latin typeface="+mj-ea"/>
                          <a:ea typeface="+mj-ea"/>
                        </a:rPr>
                        <a:t>時</a:t>
                      </a:r>
                      <a:r>
                        <a:rPr lang="en-US" altLang="ja-JP" sz="1050" u="none" strike="noStrike" dirty="0">
                          <a:solidFill>
                            <a:schemeClr val="tx1"/>
                          </a:solidFill>
                          <a:effectLst/>
                          <a:latin typeface="+mj-ea"/>
                          <a:ea typeface="+mj-ea"/>
                        </a:rPr>
                        <a:t>30</a:t>
                      </a:r>
                      <a:r>
                        <a:rPr lang="ja-JP" altLang="en-US" sz="1050" u="none" strike="noStrike" dirty="0">
                          <a:solidFill>
                            <a:schemeClr val="tx1"/>
                          </a:solidFill>
                          <a:effectLst/>
                          <a:latin typeface="+mj-ea"/>
                          <a:ea typeface="+mj-ea"/>
                        </a:rPr>
                        <a:t>分～午後</a:t>
                      </a:r>
                      <a:r>
                        <a:rPr lang="en-US" altLang="ja-JP" sz="1050" u="none" strike="noStrike" dirty="0">
                          <a:solidFill>
                            <a:schemeClr val="tx1"/>
                          </a:solidFill>
                          <a:effectLst/>
                          <a:latin typeface="+mj-ea"/>
                          <a:ea typeface="+mj-ea"/>
                        </a:rPr>
                        <a:t>5</a:t>
                      </a:r>
                      <a:r>
                        <a:rPr lang="ja-JP" altLang="en-US" sz="1050" u="none" strike="noStrike" dirty="0">
                          <a:solidFill>
                            <a:schemeClr val="tx1"/>
                          </a:solidFill>
                          <a:effectLst/>
                          <a:latin typeface="+mj-ea"/>
                          <a:ea typeface="+mj-ea"/>
                        </a:rPr>
                        <a:t>時</a:t>
                      </a:r>
                      <a:endParaRPr lang="ja-JP" altLang="en-US" sz="1050" b="0" i="0" u="none" strike="noStrike" dirty="0">
                        <a:solidFill>
                          <a:schemeClr val="tx1"/>
                        </a:solidFill>
                        <a:effectLst/>
                        <a:latin typeface="+mj-ea"/>
                        <a:ea typeface="+mj-ea"/>
                      </a:endParaRPr>
                    </a:p>
                  </a:txBody>
                  <a:tcPr marL="33231" marR="33231" marT="33231" marB="33231"/>
                </a:tc>
                <a:tc>
                  <a:txBody>
                    <a:bodyPr/>
                    <a:lstStyle/>
                    <a:p>
                      <a:pPr algn="l" fontAlgn="t"/>
                      <a:r>
                        <a:rPr lang="ja-JP" altLang="en-US" sz="1050" u="none" strike="noStrike" dirty="0">
                          <a:solidFill>
                            <a:schemeClr val="tx1"/>
                          </a:solidFill>
                          <a:effectLst/>
                          <a:latin typeface="+mj-ea"/>
                          <a:ea typeface="+mj-ea"/>
                        </a:rPr>
                        <a:t>午前</a:t>
                      </a:r>
                      <a:r>
                        <a:rPr lang="en-US" altLang="ja-JP" sz="1050" u="none" strike="noStrike" dirty="0">
                          <a:solidFill>
                            <a:schemeClr val="tx1"/>
                          </a:solidFill>
                          <a:effectLst/>
                          <a:latin typeface="+mj-ea"/>
                          <a:ea typeface="+mj-ea"/>
                        </a:rPr>
                        <a:t>9</a:t>
                      </a:r>
                      <a:r>
                        <a:rPr lang="ja-JP" altLang="en-US" sz="1050" u="none" strike="noStrike" dirty="0">
                          <a:solidFill>
                            <a:schemeClr val="tx1"/>
                          </a:solidFill>
                          <a:effectLst/>
                          <a:latin typeface="+mj-ea"/>
                          <a:ea typeface="+mj-ea"/>
                        </a:rPr>
                        <a:t>時</a:t>
                      </a:r>
                      <a:r>
                        <a:rPr lang="en-US" altLang="ja-JP" sz="1050" u="none" strike="noStrike" dirty="0">
                          <a:solidFill>
                            <a:schemeClr val="tx1"/>
                          </a:solidFill>
                          <a:effectLst/>
                          <a:latin typeface="+mj-ea"/>
                          <a:ea typeface="+mj-ea"/>
                        </a:rPr>
                        <a:t>30</a:t>
                      </a:r>
                      <a:r>
                        <a:rPr lang="ja-JP" altLang="en-US" sz="1050" u="none" strike="noStrike" dirty="0">
                          <a:solidFill>
                            <a:schemeClr val="tx1"/>
                          </a:solidFill>
                          <a:effectLst/>
                          <a:latin typeface="+mj-ea"/>
                          <a:ea typeface="+mj-ea"/>
                        </a:rPr>
                        <a:t>分～午後</a:t>
                      </a:r>
                      <a:r>
                        <a:rPr lang="en-US" altLang="ja-JP" sz="1050" u="none" strike="noStrike" dirty="0">
                          <a:solidFill>
                            <a:schemeClr val="tx1"/>
                          </a:solidFill>
                          <a:effectLst/>
                          <a:latin typeface="+mj-ea"/>
                          <a:ea typeface="+mj-ea"/>
                        </a:rPr>
                        <a:t>4</a:t>
                      </a:r>
                      <a:r>
                        <a:rPr lang="ja-JP" altLang="en-US" sz="1050" u="none" strike="noStrike" dirty="0">
                          <a:solidFill>
                            <a:schemeClr val="tx1"/>
                          </a:solidFill>
                          <a:effectLst/>
                          <a:latin typeface="+mj-ea"/>
                          <a:ea typeface="+mj-ea"/>
                        </a:rPr>
                        <a:t>時</a:t>
                      </a:r>
                      <a:r>
                        <a:rPr lang="en-US" altLang="ja-JP" sz="1050" u="none" strike="noStrike" dirty="0">
                          <a:solidFill>
                            <a:schemeClr val="tx1"/>
                          </a:solidFill>
                          <a:effectLst/>
                          <a:latin typeface="+mj-ea"/>
                          <a:ea typeface="+mj-ea"/>
                        </a:rPr>
                        <a:t>30</a:t>
                      </a:r>
                      <a:r>
                        <a:rPr lang="ja-JP" altLang="en-US" sz="1050" u="none" strike="noStrike" dirty="0">
                          <a:solidFill>
                            <a:schemeClr val="tx1"/>
                          </a:solidFill>
                          <a:effectLst/>
                          <a:latin typeface="+mj-ea"/>
                          <a:ea typeface="+mj-ea"/>
                        </a:rPr>
                        <a:t>分</a:t>
                      </a:r>
                      <a:r>
                        <a:rPr lang="en-US" altLang="ja-JP" sz="1050" u="none" strike="noStrike" dirty="0">
                          <a:solidFill>
                            <a:schemeClr val="tx1"/>
                          </a:solidFill>
                          <a:effectLst/>
                          <a:latin typeface="+mj-ea"/>
                          <a:ea typeface="+mj-ea"/>
                        </a:rPr>
                        <a:t>(11〜2</a:t>
                      </a:r>
                      <a:r>
                        <a:rPr lang="ja-JP" altLang="en-US" sz="1050" u="none" strike="noStrike" dirty="0">
                          <a:solidFill>
                            <a:schemeClr val="tx1"/>
                          </a:solidFill>
                          <a:effectLst/>
                          <a:latin typeface="+mj-ea"/>
                          <a:ea typeface="+mj-ea"/>
                        </a:rPr>
                        <a:t>月</a:t>
                      </a:r>
                      <a:r>
                        <a:rPr lang="en-US" altLang="ja-JP" sz="1050" u="none" strike="noStrike" dirty="0">
                          <a:solidFill>
                            <a:schemeClr val="tx1"/>
                          </a:solidFill>
                          <a:effectLst/>
                          <a:latin typeface="+mj-ea"/>
                          <a:ea typeface="+mj-ea"/>
                        </a:rPr>
                        <a:t>)</a:t>
                      </a:r>
                      <a:r>
                        <a:rPr lang="ja-JP" altLang="en-US" sz="1050" u="none" strike="noStrike" dirty="0" err="1">
                          <a:solidFill>
                            <a:schemeClr val="tx1"/>
                          </a:solidFill>
                          <a:effectLst/>
                          <a:latin typeface="+mj-ea"/>
                          <a:ea typeface="+mj-ea"/>
                        </a:rPr>
                        <a:t>、</a:t>
                      </a:r>
                      <a:r>
                        <a:rPr lang="en-US" altLang="ja-JP" sz="1050" u="none" strike="noStrike" dirty="0">
                          <a:solidFill>
                            <a:schemeClr val="tx1"/>
                          </a:solidFill>
                          <a:effectLst/>
                          <a:latin typeface="+mj-ea"/>
                          <a:ea typeface="+mj-ea"/>
                        </a:rPr>
                        <a:t>5</a:t>
                      </a:r>
                      <a:r>
                        <a:rPr lang="ja-JP" altLang="en-US" sz="1050" u="none" strike="noStrike" dirty="0">
                          <a:solidFill>
                            <a:schemeClr val="tx1"/>
                          </a:solidFill>
                          <a:effectLst/>
                          <a:latin typeface="+mj-ea"/>
                          <a:ea typeface="+mj-ea"/>
                        </a:rPr>
                        <a:t>時</a:t>
                      </a:r>
                      <a:r>
                        <a:rPr lang="en-US" altLang="ja-JP" sz="1050" u="none" strike="noStrike" dirty="0">
                          <a:solidFill>
                            <a:schemeClr val="tx1"/>
                          </a:solidFill>
                          <a:effectLst/>
                          <a:latin typeface="+mj-ea"/>
                          <a:ea typeface="+mj-ea"/>
                        </a:rPr>
                        <a:t>(3〜10</a:t>
                      </a:r>
                      <a:r>
                        <a:rPr lang="ja-JP" altLang="en-US" sz="1050" u="none" strike="noStrike" dirty="0">
                          <a:solidFill>
                            <a:schemeClr val="tx1"/>
                          </a:solidFill>
                          <a:effectLst/>
                          <a:latin typeface="+mj-ea"/>
                          <a:ea typeface="+mj-ea"/>
                        </a:rPr>
                        <a:t>月</a:t>
                      </a:r>
                      <a:r>
                        <a:rPr lang="en-US" altLang="ja-JP" sz="1050" u="none" strike="noStrike" dirty="0">
                          <a:solidFill>
                            <a:schemeClr val="tx1"/>
                          </a:solidFill>
                          <a:effectLst/>
                          <a:latin typeface="+mj-ea"/>
                          <a:ea typeface="+mj-ea"/>
                        </a:rPr>
                        <a:t>)</a:t>
                      </a:r>
                      <a:endParaRPr lang="en-US" altLang="ja-JP" sz="1050" b="0" i="0" u="none" strike="noStrike" dirty="0">
                        <a:solidFill>
                          <a:schemeClr val="tx1"/>
                        </a:solidFill>
                        <a:effectLst/>
                        <a:latin typeface="+mj-ea"/>
                        <a:ea typeface="+mj-ea"/>
                      </a:endParaRPr>
                    </a:p>
                  </a:txBody>
                  <a:tcPr marL="33231" marR="33231" marT="33231" marB="33231"/>
                </a:tc>
                <a:tc>
                  <a:txBody>
                    <a:bodyPr/>
                    <a:lstStyle/>
                    <a:p>
                      <a:pPr algn="l" fontAlgn="t"/>
                      <a:r>
                        <a:rPr lang="ja-JP" altLang="en-US" sz="1050" u="none" strike="noStrike" dirty="0">
                          <a:solidFill>
                            <a:schemeClr val="tx1"/>
                          </a:solidFill>
                          <a:effectLst/>
                          <a:latin typeface="+mj-ea"/>
                          <a:ea typeface="+mj-ea"/>
                        </a:rPr>
                        <a:t>午前</a:t>
                      </a:r>
                      <a:r>
                        <a:rPr lang="en-US" altLang="ja-JP" sz="1050" u="none" strike="noStrike" dirty="0">
                          <a:solidFill>
                            <a:schemeClr val="tx1"/>
                          </a:solidFill>
                          <a:effectLst/>
                          <a:latin typeface="+mj-ea"/>
                          <a:ea typeface="+mj-ea"/>
                        </a:rPr>
                        <a:t>9</a:t>
                      </a:r>
                      <a:r>
                        <a:rPr lang="ja-JP" altLang="en-US" sz="1050" u="none" strike="noStrike" dirty="0">
                          <a:solidFill>
                            <a:schemeClr val="tx1"/>
                          </a:solidFill>
                          <a:effectLst/>
                          <a:latin typeface="+mj-ea"/>
                          <a:ea typeface="+mj-ea"/>
                        </a:rPr>
                        <a:t>時</a:t>
                      </a:r>
                      <a:r>
                        <a:rPr lang="en-US" altLang="ja-JP" sz="1050" u="none" strike="noStrike" dirty="0">
                          <a:solidFill>
                            <a:schemeClr val="tx1"/>
                          </a:solidFill>
                          <a:effectLst/>
                          <a:latin typeface="+mj-ea"/>
                          <a:ea typeface="+mj-ea"/>
                        </a:rPr>
                        <a:t>30</a:t>
                      </a:r>
                      <a:r>
                        <a:rPr lang="ja-JP" altLang="en-US" sz="1050" u="none" strike="noStrike" dirty="0">
                          <a:solidFill>
                            <a:schemeClr val="tx1"/>
                          </a:solidFill>
                          <a:effectLst/>
                          <a:latin typeface="+mj-ea"/>
                          <a:ea typeface="+mj-ea"/>
                        </a:rPr>
                        <a:t>分～午後</a:t>
                      </a:r>
                      <a:r>
                        <a:rPr lang="en-US" altLang="ja-JP" sz="1050" u="none" strike="noStrike" dirty="0">
                          <a:solidFill>
                            <a:schemeClr val="tx1"/>
                          </a:solidFill>
                          <a:effectLst/>
                          <a:latin typeface="+mj-ea"/>
                          <a:ea typeface="+mj-ea"/>
                        </a:rPr>
                        <a:t>5</a:t>
                      </a:r>
                      <a:r>
                        <a:rPr lang="ja-JP" altLang="en-US" sz="1050" u="none" strike="noStrike" dirty="0">
                          <a:solidFill>
                            <a:schemeClr val="tx1"/>
                          </a:solidFill>
                          <a:effectLst/>
                          <a:latin typeface="+mj-ea"/>
                          <a:ea typeface="+mj-ea"/>
                        </a:rPr>
                        <a:t>時</a:t>
                      </a:r>
                      <a:endParaRPr lang="ja-JP" altLang="en-US" sz="1050" b="0" i="0" u="none" strike="noStrike" dirty="0">
                        <a:solidFill>
                          <a:schemeClr val="tx1"/>
                        </a:solidFill>
                        <a:effectLst/>
                        <a:latin typeface="+mj-ea"/>
                        <a:ea typeface="+mj-ea"/>
                      </a:endParaRPr>
                    </a:p>
                  </a:txBody>
                  <a:tcPr marL="33231" marR="33231" marT="33231" marB="33231"/>
                </a:tc>
                <a:extLst>
                  <a:ext uri="{0D108BD9-81ED-4DB2-BD59-A6C34878D82A}">
                    <a16:rowId xmlns:a16="http://schemas.microsoft.com/office/drawing/2014/main" xmlns="" val="10009"/>
                  </a:ext>
                </a:extLst>
              </a:tr>
              <a:tr h="207138">
                <a:tc>
                  <a:txBody>
                    <a:bodyPr/>
                    <a:lstStyle/>
                    <a:p>
                      <a:pPr algn="dist" fontAlgn="ctr"/>
                      <a:r>
                        <a:rPr lang="ja-JP" altLang="en-US" sz="1050" u="none" strike="noStrike" dirty="0">
                          <a:solidFill>
                            <a:schemeClr val="tx1"/>
                          </a:solidFill>
                          <a:effectLst/>
                          <a:latin typeface="+mj-ea"/>
                          <a:ea typeface="+mj-ea"/>
                        </a:rPr>
                        <a:t>常設展観覧料</a:t>
                      </a:r>
                      <a:endParaRPr lang="ja-JP" altLang="en-US" sz="1050" b="0" i="0" u="none" strike="noStrike" dirty="0">
                        <a:solidFill>
                          <a:schemeClr val="tx1"/>
                        </a:solidFill>
                        <a:effectLst/>
                        <a:latin typeface="+mj-ea"/>
                        <a:ea typeface="+mj-ea"/>
                      </a:endParaRPr>
                    </a:p>
                  </a:txBody>
                  <a:tcPr marL="33231" marR="33231" marT="33231" marB="33231" anchor="ctr"/>
                </a:tc>
                <a:tc>
                  <a:txBody>
                    <a:bodyPr/>
                    <a:lstStyle/>
                    <a:p>
                      <a:pPr algn="l" fontAlgn="t"/>
                      <a:r>
                        <a:rPr lang="en-US" altLang="ja-JP" sz="1050" u="none" strike="noStrike" dirty="0">
                          <a:solidFill>
                            <a:schemeClr val="tx1"/>
                          </a:solidFill>
                          <a:effectLst/>
                          <a:latin typeface="+mj-ea"/>
                          <a:ea typeface="+mj-ea"/>
                        </a:rPr>
                        <a:t>600</a:t>
                      </a:r>
                      <a:r>
                        <a:rPr lang="ja-JP" altLang="en-US" sz="1050" u="none" strike="noStrike" dirty="0">
                          <a:solidFill>
                            <a:schemeClr val="tx1"/>
                          </a:solidFill>
                          <a:effectLst/>
                          <a:latin typeface="+mj-ea"/>
                          <a:ea typeface="+mj-ea"/>
                        </a:rPr>
                        <a:t>円（大人）、</a:t>
                      </a:r>
                      <a:endParaRPr lang="en-US" altLang="ja-JP" sz="1050" u="none" strike="noStrike" dirty="0">
                        <a:solidFill>
                          <a:schemeClr val="tx1"/>
                        </a:solidFill>
                        <a:effectLst/>
                        <a:latin typeface="+mj-ea"/>
                        <a:ea typeface="+mj-ea"/>
                      </a:endParaRPr>
                    </a:p>
                    <a:p>
                      <a:pPr algn="l" fontAlgn="t"/>
                      <a:r>
                        <a:rPr lang="en-US" altLang="ja-JP" sz="1050" u="none" strike="noStrike" dirty="0">
                          <a:solidFill>
                            <a:schemeClr val="tx1"/>
                          </a:solidFill>
                          <a:effectLst/>
                          <a:latin typeface="+mj-ea"/>
                          <a:ea typeface="+mj-ea"/>
                        </a:rPr>
                        <a:t>400</a:t>
                      </a:r>
                      <a:r>
                        <a:rPr lang="ja-JP" altLang="en-US" sz="1050" u="none" strike="noStrike" dirty="0">
                          <a:solidFill>
                            <a:schemeClr val="tx1"/>
                          </a:solidFill>
                          <a:effectLst/>
                          <a:latin typeface="+mj-ea"/>
                          <a:ea typeface="+mj-ea"/>
                        </a:rPr>
                        <a:t>円（高校・大学生）</a:t>
                      </a:r>
                      <a:endParaRPr lang="ja-JP" altLang="en-US" sz="1050" b="0" i="0" u="none" strike="noStrike" dirty="0">
                        <a:solidFill>
                          <a:schemeClr val="tx1"/>
                        </a:solidFill>
                        <a:effectLst/>
                        <a:latin typeface="+mj-ea"/>
                        <a:ea typeface="+mj-ea"/>
                      </a:endParaRPr>
                    </a:p>
                  </a:txBody>
                  <a:tcPr marL="33231" marR="33231" marT="33231" marB="33231" anchor="b"/>
                </a:tc>
                <a:tc>
                  <a:txBody>
                    <a:bodyPr/>
                    <a:lstStyle/>
                    <a:p>
                      <a:pPr algn="l" fontAlgn="t"/>
                      <a:r>
                        <a:rPr lang="en-US" altLang="ja-JP" sz="1050" u="none" strike="noStrike" dirty="0">
                          <a:solidFill>
                            <a:schemeClr val="tx1"/>
                          </a:solidFill>
                          <a:effectLst/>
                          <a:latin typeface="+mj-ea"/>
                          <a:ea typeface="+mj-ea"/>
                        </a:rPr>
                        <a:t>300</a:t>
                      </a:r>
                      <a:r>
                        <a:rPr lang="ja-JP" altLang="en-US" sz="1050" u="none" strike="noStrike" dirty="0">
                          <a:solidFill>
                            <a:schemeClr val="tx1"/>
                          </a:solidFill>
                          <a:effectLst/>
                          <a:latin typeface="+mj-ea"/>
                          <a:ea typeface="+mj-ea"/>
                        </a:rPr>
                        <a:t>円（大人）、</a:t>
                      </a:r>
                      <a:endParaRPr lang="en-US" altLang="ja-JP" sz="1050" u="none" strike="noStrike" dirty="0">
                        <a:solidFill>
                          <a:schemeClr val="tx1"/>
                        </a:solidFill>
                        <a:effectLst/>
                        <a:latin typeface="+mj-ea"/>
                        <a:ea typeface="+mj-ea"/>
                      </a:endParaRPr>
                    </a:p>
                    <a:p>
                      <a:pPr algn="l" fontAlgn="t"/>
                      <a:r>
                        <a:rPr lang="en-US" altLang="ja-JP" sz="1050" u="none" strike="noStrike" dirty="0">
                          <a:solidFill>
                            <a:schemeClr val="tx1"/>
                          </a:solidFill>
                          <a:effectLst/>
                          <a:latin typeface="+mj-ea"/>
                          <a:ea typeface="+mj-ea"/>
                        </a:rPr>
                        <a:t>200</a:t>
                      </a:r>
                      <a:r>
                        <a:rPr lang="ja-JP" altLang="en-US" sz="1050" u="none" strike="noStrike" dirty="0">
                          <a:solidFill>
                            <a:schemeClr val="tx1"/>
                          </a:solidFill>
                          <a:effectLst/>
                          <a:latin typeface="+mj-ea"/>
                          <a:ea typeface="+mj-ea"/>
                        </a:rPr>
                        <a:t>円（</a:t>
                      </a:r>
                      <a:r>
                        <a:rPr kumimoji="1" lang="ja-JP" altLang="en-US" sz="1050" u="none" strike="noStrike" kern="1200" dirty="0">
                          <a:solidFill>
                            <a:schemeClr val="tx1"/>
                          </a:solidFill>
                          <a:effectLst/>
                          <a:latin typeface="+mj-ea"/>
                          <a:ea typeface="+mj-ea"/>
                        </a:rPr>
                        <a:t>高校・大学生</a:t>
                      </a:r>
                      <a:r>
                        <a:rPr lang="ja-JP" altLang="en-US" sz="1050" u="none" strike="noStrike" dirty="0">
                          <a:solidFill>
                            <a:schemeClr val="tx1"/>
                          </a:solidFill>
                          <a:effectLst/>
                          <a:latin typeface="+mj-ea"/>
                          <a:ea typeface="+mj-ea"/>
                        </a:rPr>
                        <a:t>）</a:t>
                      </a:r>
                      <a:endParaRPr lang="ja-JP" altLang="en-US" sz="1050" b="0" i="0" u="none" strike="noStrike" dirty="0">
                        <a:solidFill>
                          <a:schemeClr val="tx1"/>
                        </a:solidFill>
                        <a:effectLst/>
                        <a:latin typeface="+mj-ea"/>
                        <a:ea typeface="+mj-ea"/>
                      </a:endParaRPr>
                    </a:p>
                  </a:txBody>
                  <a:tcPr marL="33231" marR="33231" marT="33231" marB="33231" anchor="ctr"/>
                </a:tc>
                <a:tc>
                  <a:txBody>
                    <a:bodyPr/>
                    <a:lstStyle/>
                    <a:p>
                      <a:pPr algn="l" fontAlgn="t"/>
                      <a:r>
                        <a:rPr lang="en-US" altLang="ja-JP" sz="1050" u="none" strike="noStrike" dirty="0">
                          <a:solidFill>
                            <a:schemeClr val="tx1"/>
                          </a:solidFill>
                          <a:effectLst/>
                          <a:latin typeface="+mj-ea"/>
                          <a:ea typeface="+mj-ea"/>
                        </a:rPr>
                        <a:t>500</a:t>
                      </a:r>
                      <a:r>
                        <a:rPr lang="ja-JP" altLang="en-US" sz="1050" u="none" strike="noStrike" dirty="0">
                          <a:solidFill>
                            <a:schemeClr val="tx1"/>
                          </a:solidFill>
                          <a:effectLst/>
                          <a:latin typeface="+mj-ea"/>
                          <a:ea typeface="+mj-ea"/>
                        </a:rPr>
                        <a:t>円（大人）、</a:t>
                      </a:r>
                      <a:endParaRPr lang="en-US" altLang="ja-JP" sz="1050" u="none" strike="noStrike" dirty="0">
                        <a:solidFill>
                          <a:schemeClr val="tx1"/>
                        </a:solidFill>
                        <a:effectLst/>
                        <a:latin typeface="+mj-ea"/>
                        <a:ea typeface="+mj-ea"/>
                      </a:endParaRPr>
                    </a:p>
                    <a:p>
                      <a:pPr algn="l" fontAlgn="t"/>
                      <a:r>
                        <a:rPr lang="en-US" altLang="ja-JP" sz="1050" u="none" strike="noStrike" dirty="0">
                          <a:solidFill>
                            <a:schemeClr val="tx1"/>
                          </a:solidFill>
                          <a:effectLst/>
                          <a:latin typeface="+mj-ea"/>
                          <a:ea typeface="+mj-ea"/>
                        </a:rPr>
                        <a:t>300</a:t>
                      </a:r>
                      <a:r>
                        <a:rPr lang="ja-JP" altLang="en-US" sz="1050" u="none" strike="noStrike" dirty="0">
                          <a:solidFill>
                            <a:schemeClr val="tx1"/>
                          </a:solidFill>
                          <a:effectLst/>
                          <a:latin typeface="+mj-ea"/>
                          <a:ea typeface="+mj-ea"/>
                        </a:rPr>
                        <a:t>円（</a:t>
                      </a:r>
                      <a:r>
                        <a:rPr kumimoji="1" lang="ja-JP" altLang="en-US" sz="1050" u="none" strike="noStrike" kern="1200" dirty="0">
                          <a:solidFill>
                            <a:schemeClr val="tx1"/>
                          </a:solidFill>
                          <a:effectLst/>
                          <a:latin typeface="+mj-ea"/>
                          <a:ea typeface="+mj-ea"/>
                        </a:rPr>
                        <a:t>高校・大学生</a:t>
                      </a:r>
                      <a:r>
                        <a:rPr lang="ja-JP" altLang="en-US" sz="1050" u="none" strike="noStrike" dirty="0">
                          <a:solidFill>
                            <a:schemeClr val="tx1"/>
                          </a:solidFill>
                          <a:effectLst/>
                          <a:latin typeface="+mj-ea"/>
                          <a:ea typeface="+mj-ea"/>
                        </a:rPr>
                        <a:t>）</a:t>
                      </a:r>
                      <a:endParaRPr lang="ja-JP" altLang="en-US" sz="1050" b="0" i="0" u="none" strike="noStrike" dirty="0">
                        <a:solidFill>
                          <a:schemeClr val="tx1"/>
                        </a:solidFill>
                        <a:effectLst/>
                        <a:latin typeface="+mj-ea"/>
                        <a:ea typeface="+mj-ea"/>
                      </a:endParaRPr>
                    </a:p>
                  </a:txBody>
                  <a:tcPr marL="33231" marR="33231" marT="33231" marB="33231" anchor="ctr"/>
                </a:tc>
                <a:tc>
                  <a:txBody>
                    <a:bodyPr/>
                    <a:lstStyle/>
                    <a:p>
                      <a:pPr algn="l" fontAlgn="t"/>
                      <a:r>
                        <a:rPr lang="en-US" altLang="ja-JP" sz="1050" u="none" strike="noStrike" dirty="0">
                          <a:solidFill>
                            <a:schemeClr val="tx1"/>
                          </a:solidFill>
                          <a:effectLst/>
                          <a:latin typeface="+mj-ea"/>
                          <a:ea typeface="+mj-ea"/>
                        </a:rPr>
                        <a:t>300</a:t>
                      </a:r>
                      <a:r>
                        <a:rPr lang="ja-JP" altLang="en-US" sz="1050" u="none" strike="noStrike" dirty="0">
                          <a:solidFill>
                            <a:schemeClr val="tx1"/>
                          </a:solidFill>
                          <a:effectLst/>
                          <a:latin typeface="+mj-ea"/>
                          <a:ea typeface="+mj-ea"/>
                        </a:rPr>
                        <a:t>円（大人）、</a:t>
                      </a:r>
                      <a:endParaRPr lang="en-US" altLang="ja-JP" sz="1050" u="none" strike="noStrike" dirty="0">
                        <a:solidFill>
                          <a:schemeClr val="tx1"/>
                        </a:solidFill>
                        <a:effectLst/>
                        <a:latin typeface="+mj-ea"/>
                        <a:ea typeface="+mj-ea"/>
                      </a:endParaRPr>
                    </a:p>
                    <a:p>
                      <a:pPr algn="l" fontAlgn="t"/>
                      <a:r>
                        <a:rPr lang="en-US" altLang="ja-JP" sz="1050" u="none" strike="noStrike" dirty="0">
                          <a:solidFill>
                            <a:schemeClr val="tx1"/>
                          </a:solidFill>
                          <a:effectLst/>
                          <a:latin typeface="+mj-ea"/>
                          <a:ea typeface="+mj-ea"/>
                        </a:rPr>
                        <a:t>200</a:t>
                      </a:r>
                      <a:r>
                        <a:rPr lang="ja-JP" altLang="en-US" sz="1050" u="none" strike="noStrike" dirty="0">
                          <a:solidFill>
                            <a:schemeClr val="tx1"/>
                          </a:solidFill>
                          <a:effectLst/>
                          <a:latin typeface="+mj-ea"/>
                          <a:ea typeface="+mj-ea"/>
                        </a:rPr>
                        <a:t>円（</a:t>
                      </a:r>
                      <a:r>
                        <a:rPr kumimoji="1" lang="ja-JP" altLang="en-US" sz="1050" u="none" strike="noStrike" kern="1200" dirty="0">
                          <a:solidFill>
                            <a:schemeClr val="tx1"/>
                          </a:solidFill>
                          <a:effectLst/>
                          <a:latin typeface="+mj-ea"/>
                          <a:ea typeface="+mj-ea"/>
                        </a:rPr>
                        <a:t>高校・大学生</a:t>
                      </a:r>
                      <a:r>
                        <a:rPr lang="ja-JP" altLang="en-US" sz="1050" u="none" strike="noStrike" dirty="0">
                          <a:solidFill>
                            <a:schemeClr val="tx1"/>
                          </a:solidFill>
                          <a:effectLst/>
                          <a:latin typeface="+mj-ea"/>
                          <a:ea typeface="+mj-ea"/>
                        </a:rPr>
                        <a:t>）</a:t>
                      </a:r>
                      <a:endParaRPr lang="ja-JP" altLang="en-US" sz="1050" b="0" i="0" u="none" strike="noStrike" dirty="0">
                        <a:solidFill>
                          <a:schemeClr val="tx1"/>
                        </a:solidFill>
                        <a:effectLst/>
                        <a:latin typeface="+mj-ea"/>
                        <a:ea typeface="+mj-ea"/>
                      </a:endParaRPr>
                    </a:p>
                  </a:txBody>
                  <a:tcPr marL="33231" marR="33231" marT="33231" marB="33231" anchor="ctr"/>
                </a:tc>
                <a:tc>
                  <a:txBody>
                    <a:bodyPr/>
                    <a:lstStyle/>
                    <a:p>
                      <a:pPr algn="l" fontAlgn="t"/>
                      <a:r>
                        <a:rPr lang="ja-JP" altLang="en-US" sz="1050" u="none" strike="noStrike" dirty="0">
                          <a:solidFill>
                            <a:schemeClr val="tx1"/>
                          </a:solidFill>
                          <a:effectLst/>
                          <a:latin typeface="+mj-ea"/>
                          <a:ea typeface="+mj-ea"/>
                        </a:rPr>
                        <a:t>展示場</a:t>
                      </a:r>
                      <a:r>
                        <a:rPr lang="en-US" altLang="ja-JP" sz="1050" u="none" strike="noStrike" dirty="0">
                          <a:solidFill>
                            <a:schemeClr val="tx1"/>
                          </a:solidFill>
                          <a:effectLst/>
                          <a:latin typeface="+mj-ea"/>
                          <a:ea typeface="+mj-ea"/>
                        </a:rPr>
                        <a:t>400</a:t>
                      </a:r>
                      <a:r>
                        <a:rPr lang="ja-JP" altLang="en-US" sz="1050" u="none" strike="noStrike" dirty="0">
                          <a:solidFill>
                            <a:schemeClr val="tx1"/>
                          </a:solidFill>
                          <a:effectLst/>
                          <a:latin typeface="+mj-ea"/>
                          <a:ea typeface="+mj-ea"/>
                        </a:rPr>
                        <a:t>円（大人）、</a:t>
                      </a:r>
                      <a:endParaRPr lang="en-US" altLang="ja-JP" sz="1050" u="none" strike="noStrike" dirty="0">
                        <a:solidFill>
                          <a:schemeClr val="tx1"/>
                        </a:solidFill>
                        <a:effectLst/>
                        <a:latin typeface="+mj-ea"/>
                        <a:ea typeface="+mj-ea"/>
                      </a:endParaRPr>
                    </a:p>
                    <a:p>
                      <a:pPr algn="l" fontAlgn="t"/>
                      <a:r>
                        <a:rPr lang="en-US" altLang="ja-JP" sz="1050" u="none" strike="noStrike" dirty="0">
                          <a:solidFill>
                            <a:schemeClr val="tx1"/>
                          </a:solidFill>
                          <a:effectLst/>
                          <a:latin typeface="+mj-ea"/>
                          <a:ea typeface="+mj-ea"/>
                        </a:rPr>
                        <a:t>300</a:t>
                      </a:r>
                      <a:r>
                        <a:rPr lang="ja-JP" altLang="en-US" sz="1050" u="none" strike="noStrike" dirty="0">
                          <a:solidFill>
                            <a:schemeClr val="tx1"/>
                          </a:solidFill>
                          <a:effectLst/>
                          <a:latin typeface="+mj-ea"/>
                          <a:ea typeface="+mj-ea"/>
                        </a:rPr>
                        <a:t>円（</a:t>
                      </a:r>
                      <a:r>
                        <a:rPr kumimoji="1" lang="ja-JP" altLang="en-US" sz="1050" u="none" strike="noStrike" kern="1200" dirty="0">
                          <a:solidFill>
                            <a:schemeClr val="tx1"/>
                          </a:solidFill>
                          <a:effectLst/>
                          <a:latin typeface="+mj-ea"/>
                          <a:ea typeface="+mj-ea"/>
                        </a:rPr>
                        <a:t>高校・大学生</a:t>
                      </a:r>
                      <a:r>
                        <a:rPr lang="ja-JP" altLang="en-US" sz="1050" u="none" strike="noStrike" dirty="0">
                          <a:solidFill>
                            <a:schemeClr val="tx1"/>
                          </a:solidFill>
                          <a:effectLst/>
                          <a:latin typeface="+mj-ea"/>
                          <a:ea typeface="+mj-ea"/>
                        </a:rPr>
                        <a:t>）</a:t>
                      </a:r>
                      <a:endParaRPr lang="ja-JP" altLang="en-US" sz="1050" b="0" i="0" u="none" strike="noStrike" dirty="0">
                        <a:solidFill>
                          <a:schemeClr val="tx1"/>
                        </a:solidFill>
                        <a:effectLst/>
                        <a:latin typeface="+mj-ea"/>
                        <a:ea typeface="+mj-ea"/>
                      </a:endParaRPr>
                    </a:p>
                  </a:txBody>
                  <a:tcPr marL="33231" marR="33231" marT="33231" marB="33231" anchor="ctr"/>
                </a:tc>
                <a:extLst>
                  <a:ext uri="{0D108BD9-81ED-4DB2-BD59-A6C34878D82A}">
                    <a16:rowId xmlns:a16="http://schemas.microsoft.com/office/drawing/2014/main" xmlns="" val="10010"/>
                  </a:ext>
                </a:extLst>
              </a:tr>
              <a:tr h="207138">
                <a:tc>
                  <a:txBody>
                    <a:bodyPr/>
                    <a:lstStyle/>
                    <a:p>
                      <a:pPr algn="dist" fontAlgn="ctr"/>
                      <a:r>
                        <a:rPr lang="ja-JP" altLang="en-US" sz="1050" u="none" strike="noStrike" dirty="0">
                          <a:solidFill>
                            <a:schemeClr val="tx1"/>
                          </a:solidFill>
                          <a:effectLst/>
                          <a:latin typeface="+mj-ea"/>
                          <a:ea typeface="+mj-ea"/>
                        </a:rPr>
                        <a:t>年間観覧者</a:t>
                      </a:r>
                      <a:r>
                        <a:rPr lang="en-US" altLang="ja-JP" sz="1050" u="none" strike="noStrike" dirty="0">
                          <a:solidFill>
                            <a:schemeClr val="tx1"/>
                          </a:solidFill>
                          <a:effectLst/>
                          <a:latin typeface="+mj-ea"/>
                          <a:ea typeface="+mj-ea"/>
                        </a:rPr>
                        <a:t>(2017)</a:t>
                      </a:r>
                      <a:endParaRPr lang="en-US" altLang="ja-JP" sz="1050" b="0" i="0" u="none" strike="noStrike" dirty="0">
                        <a:solidFill>
                          <a:schemeClr val="tx1"/>
                        </a:solidFill>
                        <a:effectLst/>
                        <a:latin typeface="+mj-ea"/>
                        <a:ea typeface="+mj-ea"/>
                      </a:endParaRPr>
                    </a:p>
                  </a:txBody>
                  <a:tcPr marL="33231" marR="33231" marT="33231" marB="33231" anchor="ctr"/>
                </a:tc>
                <a:tc>
                  <a:txBody>
                    <a:bodyPr/>
                    <a:lstStyle/>
                    <a:p>
                      <a:pPr algn="r" fontAlgn="ctr"/>
                      <a:r>
                        <a:rPr kumimoji="1" lang="fi-FI" altLang="ja-JP" sz="1100" b="0" i="0" u="none" strike="noStrike" kern="1200" dirty="0">
                          <a:solidFill>
                            <a:schemeClr val="tx1"/>
                          </a:solidFill>
                          <a:effectLst/>
                          <a:latin typeface="+mj-ea"/>
                          <a:ea typeface="+mn-ea"/>
                          <a:cs typeface="+mn-cs"/>
                        </a:rPr>
                        <a:t>414,385</a:t>
                      </a:r>
                      <a:r>
                        <a:rPr kumimoji="1" lang="ja-JP" altLang="en-US" sz="1100" b="0" i="0" u="none" strike="noStrike" kern="1200" dirty="0">
                          <a:solidFill>
                            <a:schemeClr val="tx1"/>
                          </a:solidFill>
                          <a:effectLst/>
                          <a:latin typeface="+mj-ea"/>
                          <a:ea typeface="+mn-ea"/>
                          <a:cs typeface="+mn-cs"/>
                        </a:rPr>
                        <a:t>人</a:t>
                      </a:r>
                      <a:endParaRPr kumimoji="1" lang="en-US" altLang="ja-JP" sz="1100" b="0" i="0" u="none" strike="noStrike" kern="1200" dirty="0">
                        <a:solidFill>
                          <a:schemeClr val="tx1"/>
                        </a:solidFill>
                        <a:effectLst/>
                        <a:latin typeface="+mj-ea"/>
                        <a:ea typeface="+mn-ea"/>
                        <a:cs typeface="+mn-cs"/>
                      </a:endParaRPr>
                    </a:p>
                  </a:txBody>
                  <a:tcPr marL="9525" marR="9525" marT="9525" marB="0" anchor="ctr"/>
                </a:tc>
                <a:tc>
                  <a:txBody>
                    <a:bodyPr/>
                    <a:lstStyle/>
                    <a:p>
                      <a:pPr algn="r" fontAlgn="ctr"/>
                      <a:r>
                        <a:rPr kumimoji="1" lang="fi-FI" altLang="ja-JP" sz="1050" b="0" i="0" u="none" strike="noStrike" kern="1200" dirty="0">
                          <a:solidFill>
                            <a:schemeClr val="tx1"/>
                          </a:solidFill>
                          <a:effectLst/>
                          <a:latin typeface="+mj-ea"/>
                          <a:ea typeface="+mn-ea"/>
                          <a:cs typeface="+mn-cs"/>
                        </a:rPr>
                        <a:t>622,896</a:t>
                      </a:r>
                      <a:r>
                        <a:rPr kumimoji="1" lang="ja-JP" altLang="en-US" sz="1050" b="0" i="0" u="none" strike="noStrike" kern="1200" dirty="0">
                          <a:solidFill>
                            <a:schemeClr val="tx1"/>
                          </a:solidFill>
                          <a:effectLst/>
                          <a:latin typeface="+mj-ea"/>
                          <a:ea typeface="+mn-ea"/>
                          <a:cs typeface="+mn-cs"/>
                        </a:rPr>
                        <a:t>人</a:t>
                      </a:r>
                      <a:endParaRPr kumimoji="1" lang="en-US" altLang="ja-JP" sz="1050" b="0" i="0" u="none" strike="noStrike" kern="1200" dirty="0">
                        <a:solidFill>
                          <a:schemeClr val="tx1"/>
                        </a:solidFill>
                        <a:effectLst/>
                        <a:latin typeface="+mj-ea"/>
                        <a:ea typeface="+mn-ea"/>
                        <a:cs typeface="+mn-cs"/>
                      </a:endParaRPr>
                    </a:p>
                  </a:txBody>
                  <a:tcPr marL="33231" marR="33231" marT="33231" marB="33231" anchor="ctr"/>
                </a:tc>
                <a:tc>
                  <a:txBody>
                    <a:bodyPr/>
                    <a:lstStyle/>
                    <a:p>
                      <a:pPr algn="r" fontAlgn="ctr"/>
                      <a:r>
                        <a:rPr kumimoji="1" lang="fi-FI" altLang="ja-JP" sz="1100" b="0" i="0" u="none" strike="noStrike" kern="1200" dirty="0">
                          <a:solidFill>
                            <a:schemeClr val="tx1"/>
                          </a:solidFill>
                          <a:effectLst/>
                          <a:latin typeface="+mj-ea"/>
                          <a:ea typeface="+mn-ea"/>
                          <a:cs typeface="+mn-cs"/>
                        </a:rPr>
                        <a:t>187,272</a:t>
                      </a:r>
                      <a:r>
                        <a:rPr kumimoji="1" lang="ja-JP" altLang="en-US" sz="1100" b="0" i="0" u="none" strike="noStrike" kern="1200" dirty="0">
                          <a:solidFill>
                            <a:schemeClr val="tx1"/>
                          </a:solidFill>
                          <a:effectLst/>
                          <a:latin typeface="+mj-ea"/>
                          <a:ea typeface="+mn-ea"/>
                          <a:cs typeface="+mn-cs"/>
                        </a:rPr>
                        <a:t>人</a:t>
                      </a:r>
                      <a:endParaRPr kumimoji="1" lang="en-US" altLang="ja-JP" sz="1100" b="0" i="0" u="none" strike="noStrike" kern="1200" dirty="0">
                        <a:solidFill>
                          <a:schemeClr val="tx1"/>
                        </a:solidFill>
                        <a:effectLst/>
                        <a:latin typeface="+mj-ea"/>
                        <a:ea typeface="+mn-ea"/>
                        <a:cs typeface="+mn-cs"/>
                      </a:endParaRPr>
                    </a:p>
                  </a:txBody>
                  <a:tcPr marL="9525" marR="9525" marT="9525" marB="0" anchor="ctr"/>
                </a:tc>
                <a:tc>
                  <a:txBody>
                    <a:bodyPr/>
                    <a:lstStyle/>
                    <a:p>
                      <a:pPr algn="r" fontAlgn="ctr"/>
                      <a:r>
                        <a:rPr kumimoji="1" lang="en-US" altLang="ja-JP" sz="1100" b="0" i="0" u="none" strike="noStrike" kern="1200" dirty="0">
                          <a:solidFill>
                            <a:schemeClr val="tx1"/>
                          </a:solidFill>
                          <a:effectLst/>
                          <a:latin typeface="+mj-ea"/>
                          <a:ea typeface="+mn-ea"/>
                          <a:cs typeface="+mn-cs"/>
                        </a:rPr>
                        <a:t>394,466</a:t>
                      </a:r>
                      <a:r>
                        <a:rPr kumimoji="1" lang="ja-JP" altLang="en-US" sz="1100" b="0" i="0" u="none" strike="noStrike" kern="1200" dirty="0">
                          <a:solidFill>
                            <a:schemeClr val="tx1"/>
                          </a:solidFill>
                          <a:effectLst/>
                          <a:latin typeface="+mj-ea"/>
                          <a:ea typeface="+mn-ea"/>
                          <a:cs typeface="+mn-cs"/>
                        </a:rPr>
                        <a:t>人</a:t>
                      </a:r>
                      <a:endParaRPr kumimoji="1" lang="en-US" altLang="ja-JP" sz="1100" b="0" i="0" u="none" strike="noStrike" kern="1200" dirty="0">
                        <a:solidFill>
                          <a:schemeClr val="tx1"/>
                        </a:solidFill>
                        <a:effectLst/>
                        <a:latin typeface="+mj-ea"/>
                        <a:ea typeface="+mn-ea"/>
                        <a:cs typeface="+mn-cs"/>
                      </a:endParaRPr>
                    </a:p>
                  </a:txBody>
                  <a:tcPr marL="9525" marR="9525" marT="9525" marB="0" anchor="ctr"/>
                </a:tc>
                <a:tc>
                  <a:txBody>
                    <a:bodyPr/>
                    <a:lstStyle/>
                    <a:p>
                      <a:pPr algn="r" fontAlgn="ctr"/>
                      <a:r>
                        <a:rPr kumimoji="1" lang="fi-FI" altLang="ja-JP" sz="1100" b="0" i="0" u="none" strike="noStrike" kern="1200" dirty="0">
                          <a:solidFill>
                            <a:schemeClr val="tx1"/>
                          </a:solidFill>
                          <a:effectLst/>
                          <a:latin typeface="+mj-ea"/>
                          <a:ea typeface="+mn-ea"/>
                          <a:cs typeface="+mn-cs"/>
                        </a:rPr>
                        <a:t>720,032</a:t>
                      </a:r>
                      <a:r>
                        <a:rPr kumimoji="1" lang="ja-JP" altLang="en-US" sz="1100" b="0" i="0" u="none" strike="noStrike" kern="1200" dirty="0">
                          <a:solidFill>
                            <a:schemeClr val="tx1"/>
                          </a:solidFill>
                          <a:effectLst/>
                          <a:latin typeface="+mj-ea"/>
                          <a:ea typeface="+mn-ea"/>
                          <a:cs typeface="+mn-cs"/>
                        </a:rPr>
                        <a:t>人</a:t>
                      </a:r>
                      <a:endParaRPr kumimoji="1" lang="en-US" altLang="ja-JP" sz="1100" b="0" i="0" u="none" strike="noStrike" kern="1200" dirty="0">
                        <a:solidFill>
                          <a:schemeClr val="tx1"/>
                        </a:solidFill>
                        <a:effectLst/>
                        <a:latin typeface="+mj-ea"/>
                        <a:ea typeface="+mn-ea"/>
                        <a:cs typeface="+mn-cs"/>
                      </a:endParaRPr>
                    </a:p>
                  </a:txBody>
                  <a:tcPr marL="9525" marR="9525" marT="9525" marB="0" anchor="ctr"/>
                </a:tc>
                <a:extLst>
                  <a:ext uri="{0D108BD9-81ED-4DB2-BD59-A6C34878D82A}">
                    <a16:rowId xmlns:a16="http://schemas.microsoft.com/office/drawing/2014/main" xmlns="" val="10011"/>
                  </a:ext>
                </a:extLst>
              </a:tr>
              <a:tr h="207138">
                <a:tc>
                  <a:txBody>
                    <a:bodyPr/>
                    <a:lstStyle/>
                    <a:p>
                      <a:pPr algn="dist" fontAlgn="ctr"/>
                      <a:r>
                        <a:rPr lang="ja-JP" altLang="en-US" sz="1050" u="none" strike="noStrike" dirty="0">
                          <a:solidFill>
                            <a:schemeClr val="tx1"/>
                          </a:solidFill>
                          <a:effectLst/>
                          <a:latin typeface="+mj-ea"/>
                          <a:ea typeface="+mj-ea"/>
                        </a:rPr>
                        <a:t>展示面積</a:t>
                      </a:r>
                      <a:r>
                        <a:rPr lang="en-US" altLang="ja-JP" sz="1050" u="none" strike="noStrike" dirty="0">
                          <a:solidFill>
                            <a:schemeClr val="tx1"/>
                          </a:solidFill>
                          <a:effectLst/>
                          <a:latin typeface="+mj-ea"/>
                          <a:ea typeface="+mj-ea"/>
                        </a:rPr>
                        <a:t>(</a:t>
                      </a:r>
                      <a:r>
                        <a:rPr lang="ja-JP" altLang="en-US" sz="1050" u="none" strike="noStrike" dirty="0">
                          <a:solidFill>
                            <a:schemeClr val="tx1"/>
                          </a:solidFill>
                          <a:effectLst/>
                          <a:latin typeface="+mj-ea"/>
                          <a:ea typeface="+mj-ea"/>
                        </a:rPr>
                        <a:t>㎡</a:t>
                      </a:r>
                      <a:r>
                        <a:rPr lang="en-US" altLang="ja-JP" sz="1050" u="none" strike="noStrike" dirty="0">
                          <a:solidFill>
                            <a:schemeClr val="tx1"/>
                          </a:solidFill>
                          <a:effectLst/>
                          <a:latin typeface="+mj-ea"/>
                          <a:ea typeface="+mj-ea"/>
                        </a:rPr>
                        <a:t>)</a:t>
                      </a:r>
                      <a:endParaRPr lang="ja-JP" altLang="en-US" sz="1050" b="0" i="0" u="none" strike="noStrike" dirty="0">
                        <a:solidFill>
                          <a:schemeClr val="tx1"/>
                        </a:solidFill>
                        <a:effectLst/>
                        <a:latin typeface="+mj-ea"/>
                        <a:ea typeface="+mj-ea"/>
                      </a:endParaRPr>
                    </a:p>
                  </a:txBody>
                  <a:tcPr marL="33231" marR="33231" marT="33231" marB="33231" anchor="ctr"/>
                </a:tc>
                <a:tc>
                  <a:txBody>
                    <a:bodyPr/>
                    <a:lstStyle/>
                    <a:p>
                      <a:pPr algn="r" fontAlgn="ctr"/>
                      <a:r>
                        <a:rPr lang="en-US" altLang="ja-JP" sz="1050" u="none" strike="noStrike" dirty="0">
                          <a:solidFill>
                            <a:schemeClr val="tx1"/>
                          </a:solidFill>
                          <a:effectLst/>
                          <a:latin typeface="+mj-ea"/>
                          <a:ea typeface="+mj-ea"/>
                        </a:rPr>
                        <a:t>5,011</a:t>
                      </a:r>
                      <a:endParaRPr lang="en-US" altLang="ja-JP" sz="1050" b="0" i="0" u="none" strike="noStrike" dirty="0">
                        <a:solidFill>
                          <a:schemeClr val="tx1"/>
                        </a:solidFill>
                        <a:effectLst/>
                        <a:latin typeface="+mj-ea"/>
                        <a:ea typeface="+mj-ea"/>
                      </a:endParaRPr>
                    </a:p>
                  </a:txBody>
                  <a:tcPr marL="33231" marR="33231" marT="33231" marB="33231" anchor="ctr"/>
                </a:tc>
                <a:tc>
                  <a:txBody>
                    <a:bodyPr/>
                    <a:lstStyle/>
                    <a:p>
                      <a:pPr algn="r" fontAlgn="ctr"/>
                      <a:r>
                        <a:rPr lang="en-US" altLang="ja-JP" sz="1050" u="none" strike="noStrike" dirty="0">
                          <a:solidFill>
                            <a:schemeClr val="tx1"/>
                          </a:solidFill>
                          <a:effectLst/>
                          <a:latin typeface="+mj-ea"/>
                          <a:ea typeface="+mj-ea"/>
                        </a:rPr>
                        <a:t>6,680</a:t>
                      </a:r>
                      <a:endParaRPr lang="en-US" altLang="ja-JP" sz="1050" b="0" i="0" u="none" strike="noStrike" dirty="0">
                        <a:solidFill>
                          <a:schemeClr val="tx1"/>
                        </a:solidFill>
                        <a:effectLst/>
                        <a:latin typeface="+mj-ea"/>
                        <a:ea typeface="+mj-ea"/>
                      </a:endParaRPr>
                    </a:p>
                  </a:txBody>
                  <a:tcPr marL="33231" marR="33231" marT="33231" marB="33231" anchor="ctr"/>
                </a:tc>
                <a:tc>
                  <a:txBody>
                    <a:bodyPr/>
                    <a:lstStyle/>
                    <a:p>
                      <a:pPr algn="r" fontAlgn="ctr"/>
                      <a:r>
                        <a:rPr lang="en-US" altLang="ja-JP" sz="1050" u="none" strike="noStrike" dirty="0">
                          <a:solidFill>
                            <a:schemeClr val="tx1"/>
                          </a:solidFill>
                          <a:effectLst/>
                          <a:latin typeface="+mj-ea"/>
                          <a:ea typeface="+mj-ea"/>
                        </a:rPr>
                        <a:t>1,053</a:t>
                      </a:r>
                      <a:endParaRPr lang="en-US" altLang="ja-JP" sz="1050" b="0" i="0" u="none" strike="noStrike" dirty="0">
                        <a:solidFill>
                          <a:schemeClr val="tx1"/>
                        </a:solidFill>
                        <a:effectLst/>
                        <a:latin typeface="+mj-ea"/>
                        <a:ea typeface="+mj-ea"/>
                      </a:endParaRPr>
                    </a:p>
                  </a:txBody>
                  <a:tcPr marL="33231" marR="33231" marT="33231" marB="33231" anchor="ctr"/>
                </a:tc>
                <a:tc>
                  <a:txBody>
                    <a:bodyPr/>
                    <a:lstStyle/>
                    <a:p>
                      <a:pPr algn="r" fontAlgn="ctr"/>
                      <a:r>
                        <a:rPr lang="en-US" altLang="ja-JP" sz="1050" u="none" strike="noStrike" dirty="0">
                          <a:solidFill>
                            <a:schemeClr val="tx1"/>
                          </a:solidFill>
                          <a:effectLst/>
                          <a:latin typeface="+mj-ea"/>
                          <a:ea typeface="+mj-ea"/>
                        </a:rPr>
                        <a:t>3,830</a:t>
                      </a:r>
                      <a:endParaRPr lang="en-US" altLang="ja-JP" sz="1050" b="0" i="0" u="none" strike="noStrike" dirty="0">
                        <a:solidFill>
                          <a:schemeClr val="tx1"/>
                        </a:solidFill>
                        <a:effectLst/>
                        <a:latin typeface="+mj-ea"/>
                        <a:ea typeface="+mj-ea"/>
                      </a:endParaRPr>
                    </a:p>
                  </a:txBody>
                  <a:tcPr marL="33231" marR="33231" marT="33231" marB="33231" anchor="ctr"/>
                </a:tc>
                <a:tc>
                  <a:txBody>
                    <a:bodyPr/>
                    <a:lstStyle/>
                    <a:p>
                      <a:pPr algn="r" fontAlgn="ctr"/>
                      <a:r>
                        <a:rPr lang="en-US" altLang="ja-JP" sz="1050" u="none" strike="noStrike" dirty="0">
                          <a:solidFill>
                            <a:schemeClr val="tx1"/>
                          </a:solidFill>
                          <a:effectLst/>
                          <a:latin typeface="+mj-ea"/>
                          <a:ea typeface="+mj-ea"/>
                        </a:rPr>
                        <a:t>3,156</a:t>
                      </a:r>
                      <a:endParaRPr lang="en-US" altLang="ja-JP" sz="1050" b="0" i="0" u="none" strike="noStrike" dirty="0">
                        <a:solidFill>
                          <a:schemeClr val="tx1"/>
                        </a:solidFill>
                        <a:effectLst/>
                        <a:latin typeface="+mj-ea"/>
                        <a:ea typeface="+mj-ea"/>
                      </a:endParaRPr>
                    </a:p>
                  </a:txBody>
                  <a:tcPr marL="33231" marR="33231" marT="33231" marB="33231" anchor="ctr"/>
                </a:tc>
                <a:extLst>
                  <a:ext uri="{0D108BD9-81ED-4DB2-BD59-A6C34878D82A}">
                    <a16:rowId xmlns:a16="http://schemas.microsoft.com/office/drawing/2014/main" xmlns="" val="10012"/>
                  </a:ext>
                </a:extLst>
              </a:tr>
              <a:tr h="446289">
                <a:tc>
                  <a:txBody>
                    <a:bodyPr/>
                    <a:lstStyle/>
                    <a:p>
                      <a:pPr algn="ctr" fontAlgn="ctr"/>
                      <a:r>
                        <a:rPr lang="ja-JP" altLang="en-US" sz="1050" u="none" strike="noStrike" dirty="0">
                          <a:solidFill>
                            <a:schemeClr val="tx1"/>
                          </a:solidFill>
                          <a:effectLst/>
                          <a:latin typeface="+mj-ea"/>
                          <a:ea typeface="+mj-ea"/>
                        </a:rPr>
                        <a:t>最近の主な特別展等観覧者（人数）</a:t>
                      </a:r>
                      <a:endParaRPr lang="ja-JP" altLang="en-US" sz="1050" b="0" i="0" u="none" strike="noStrike" dirty="0">
                        <a:solidFill>
                          <a:schemeClr val="tx1"/>
                        </a:solidFill>
                        <a:effectLst/>
                        <a:latin typeface="+mj-ea"/>
                        <a:ea typeface="+mj-ea"/>
                      </a:endParaRPr>
                    </a:p>
                  </a:txBody>
                  <a:tcPr marL="33231" marR="33231" marT="33231" marB="33231" anchor="ctr"/>
                </a:tc>
                <a:tc>
                  <a:txBody>
                    <a:bodyPr/>
                    <a:lstStyle/>
                    <a:p>
                      <a:pPr algn="l" fontAlgn="t"/>
                      <a:r>
                        <a:rPr lang="en-US" altLang="ja-JP" sz="900" u="none" strike="noStrike" dirty="0">
                          <a:solidFill>
                            <a:schemeClr val="tx1"/>
                          </a:solidFill>
                          <a:effectLst/>
                          <a:latin typeface="+mj-ea"/>
                          <a:ea typeface="+mj-ea"/>
                        </a:rPr>
                        <a:t>2016</a:t>
                      </a:r>
                      <a:r>
                        <a:rPr lang="ja-JP" altLang="en-US" sz="900" u="none" strike="noStrike" dirty="0">
                          <a:solidFill>
                            <a:schemeClr val="tx1"/>
                          </a:solidFill>
                          <a:effectLst/>
                          <a:latin typeface="+mj-ea"/>
                          <a:ea typeface="+mj-ea"/>
                        </a:rPr>
                        <a:t>真田丸展（</a:t>
                      </a:r>
                      <a:r>
                        <a:rPr lang="en-US" altLang="ja-JP" sz="900" u="none" strike="noStrike" dirty="0">
                          <a:solidFill>
                            <a:schemeClr val="tx1"/>
                          </a:solidFill>
                          <a:effectLst/>
                          <a:latin typeface="+mj-ea"/>
                          <a:ea typeface="+mj-ea"/>
                        </a:rPr>
                        <a:t>84,072</a:t>
                      </a:r>
                      <a:r>
                        <a:rPr lang="ja-JP" altLang="en-US" sz="900" u="none" strike="noStrike" dirty="0">
                          <a:solidFill>
                            <a:schemeClr val="tx1"/>
                          </a:solidFill>
                          <a:effectLst/>
                          <a:latin typeface="+mj-ea"/>
                          <a:ea typeface="+mj-ea"/>
                        </a:rPr>
                        <a:t>人）、</a:t>
                      </a:r>
                      <a:endParaRPr lang="en-US" altLang="ja-JP" sz="900" u="none" strike="noStrike" dirty="0">
                        <a:solidFill>
                          <a:schemeClr val="tx1"/>
                        </a:solidFill>
                        <a:effectLst/>
                        <a:latin typeface="+mj-ea"/>
                        <a:ea typeface="+mj-ea"/>
                      </a:endParaRPr>
                    </a:p>
                    <a:p>
                      <a:pPr algn="l" fontAlgn="t"/>
                      <a:r>
                        <a:rPr lang="en-US" altLang="ja-JP" sz="900" u="none" strike="noStrike" dirty="0">
                          <a:solidFill>
                            <a:schemeClr val="tx1"/>
                          </a:solidFill>
                          <a:effectLst/>
                          <a:latin typeface="+mj-ea"/>
                          <a:ea typeface="+mj-ea"/>
                        </a:rPr>
                        <a:t>2013</a:t>
                      </a:r>
                      <a:r>
                        <a:rPr lang="ja-JP" altLang="en-US" sz="900" u="none" strike="noStrike" dirty="0">
                          <a:solidFill>
                            <a:schemeClr val="tx1"/>
                          </a:solidFill>
                          <a:effectLst/>
                          <a:latin typeface="+mj-ea"/>
                          <a:ea typeface="+mj-ea"/>
                        </a:rPr>
                        <a:t>幽霊・妖怪画大全集（</a:t>
                      </a:r>
                      <a:r>
                        <a:rPr lang="fi-FI" altLang="ja-JP" sz="900" u="none" strike="noStrike" dirty="0">
                          <a:solidFill>
                            <a:schemeClr val="tx1"/>
                          </a:solidFill>
                          <a:effectLst/>
                          <a:latin typeface="+mj-ea"/>
                          <a:ea typeface="+mj-ea"/>
                        </a:rPr>
                        <a:t>67,964</a:t>
                      </a:r>
                      <a:r>
                        <a:rPr kumimoji="1" lang="ja-JP" altLang="en-US" sz="900" u="none" strike="noStrike" kern="1200" dirty="0">
                          <a:solidFill>
                            <a:schemeClr val="tx1"/>
                          </a:solidFill>
                          <a:effectLst/>
                          <a:latin typeface="+mj-ea"/>
                          <a:ea typeface="+mj-ea"/>
                        </a:rPr>
                        <a:t>人</a:t>
                      </a:r>
                      <a:r>
                        <a:rPr lang="ja-JP" altLang="en-US" sz="900" u="none" strike="noStrike" dirty="0">
                          <a:solidFill>
                            <a:schemeClr val="tx1"/>
                          </a:solidFill>
                          <a:effectLst/>
                          <a:latin typeface="+mj-ea"/>
                          <a:ea typeface="+mj-ea"/>
                        </a:rPr>
                        <a:t>）</a:t>
                      </a:r>
                      <a:endParaRPr lang="ja-JP" altLang="en-US" sz="900" b="0" i="0" u="none" strike="noStrike" dirty="0">
                        <a:solidFill>
                          <a:schemeClr val="tx1"/>
                        </a:solidFill>
                        <a:effectLst/>
                        <a:latin typeface="+mj-ea"/>
                        <a:ea typeface="+mj-ea"/>
                      </a:endParaRPr>
                    </a:p>
                  </a:txBody>
                  <a:tcPr marL="33231" marR="33231" marT="33231" marB="33231"/>
                </a:tc>
                <a:tc>
                  <a:txBody>
                    <a:bodyPr/>
                    <a:lstStyle/>
                    <a:p>
                      <a:pPr algn="l" fontAlgn="t"/>
                      <a:r>
                        <a:rPr lang="en-US" altLang="ja-JP" sz="900" u="none" strike="noStrike" dirty="0">
                          <a:solidFill>
                            <a:schemeClr val="tx1"/>
                          </a:solidFill>
                          <a:effectLst/>
                          <a:latin typeface="+mj-ea"/>
                          <a:ea typeface="+mj-ea"/>
                        </a:rPr>
                        <a:t>2017</a:t>
                      </a:r>
                      <a:r>
                        <a:rPr lang="ja-JP" altLang="en-US" sz="900" u="none" strike="noStrike" dirty="0">
                          <a:solidFill>
                            <a:schemeClr val="tx1"/>
                          </a:solidFill>
                          <a:effectLst/>
                          <a:latin typeface="+mj-ea"/>
                          <a:ea typeface="+mj-ea"/>
                        </a:rPr>
                        <a:t>ディズニー・アート展</a:t>
                      </a:r>
                      <a:r>
                        <a:rPr lang="en-US" altLang="ja-JP" sz="900" u="none" strike="noStrike" dirty="0">
                          <a:solidFill>
                            <a:schemeClr val="tx1"/>
                          </a:solidFill>
                          <a:effectLst/>
                          <a:latin typeface="+mj-ea"/>
                          <a:ea typeface="+mj-ea"/>
                        </a:rPr>
                        <a:t>(170,758</a:t>
                      </a:r>
                      <a:r>
                        <a:rPr lang="ja-JP" altLang="en-US" sz="900" u="none" strike="noStrike" dirty="0">
                          <a:solidFill>
                            <a:schemeClr val="tx1"/>
                          </a:solidFill>
                          <a:effectLst/>
                          <a:latin typeface="+mj-ea"/>
                          <a:ea typeface="+mj-ea"/>
                        </a:rPr>
                        <a:t>人</a:t>
                      </a:r>
                      <a:r>
                        <a:rPr lang="en-US" altLang="ja-JP" sz="900" u="none" strike="noStrike" dirty="0">
                          <a:solidFill>
                            <a:schemeClr val="tx1"/>
                          </a:solidFill>
                          <a:effectLst/>
                          <a:latin typeface="+mj-ea"/>
                          <a:ea typeface="+mj-ea"/>
                        </a:rPr>
                        <a:t>)</a:t>
                      </a:r>
                      <a:r>
                        <a:rPr lang="ja-JP" altLang="en-US" sz="900" u="none" strike="noStrike" dirty="0" err="1">
                          <a:solidFill>
                            <a:schemeClr val="tx1"/>
                          </a:solidFill>
                          <a:effectLst/>
                          <a:latin typeface="+mj-ea"/>
                          <a:ea typeface="+mj-ea"/>
                        </a:rPr>
                        <a:t>、</a:t>
                      </a:r>
                      <a:r>
                        <a:rPr lang="en-US" altLang="ja-JP" sz="900" u="none" strike="noStrike" dirty="0">
                          <a:solidFill>
                            <a:schemeClr val="tx1"/>
                          </a:solidFill>
                          <a:effectLst/>
                          <a:latin typeface="+mj-ea"/>
                          <a:ea typeface="+mj-ea"/>
                        </a:rPr>
                        <a:t>2016</a:t>
                      </a:r>
                      <a:r>
                        <a:rPr lang="ja-JP" altLang="en-US" sz="900" u="none" strike="noStrike" dirty="0">
                          <a:solidFill>
                            <a:schemeClr val="tx1"/>
                          </a:solidFill>
                          <a:effectLst/>
                          <a:latin typeface="+mj-ea"/>
                          <a:ea typeface="+mj-ea"/>
                        </a:rPr>
                        <a:t>デトロイト美術館展（</a:t>
                      </a:r>
                      <a:r>
                        <a:rPr lang="en-US" altLang="ja-JP" sz="900" u="none" strike="noStrike" dirty="0">
                          <a:solidFill>
                            <a:schemeClr val="tx1"/>
                          </a:solidFill>
                          <a:effectLst/>
                          <a:latin typeface="+mj-ea"/>
                          <a:ea typeface="+mj-ea"/>
                        </a:rPr>
                        <a:t>231,781</a:t>
                      </a:r>
                      <a:r>
                        <a:rPr lang="ja-JP" altLang="en-US" sz="900" u="none" strike="noStrike" dirty="0">
                          <a:solidFill>
                            <a:schemeClr val="tx1"/>
                          </a:solidFill>
                          <a:effectLst/>
                          <a:latin typeface="+mj-ea"/>
                          <a:ea typeface="+mj-ea"/>
                        </a:rPr>
                        <a:t>人）、</a:t>
                      </a:r>
                      <a:r>
                        <a:rPr lang="en-US" altLang="ja-JP" sz="900" u="none" strike="noStrike" dirty="0">
                          <a:solidFill>
                            <a:schemeClr val="tx1"/>
                          </a:solidFill>
                          <a:effectLst/>
                          <a:latin typeface="+mj-ea"/>
                          <a:ea typeface="+mj-ea"/>
                        </a:rPr>
                        <a:t>2013</a:t>
                      </a:r>
                      <a:r>
                        <a:rPr lang="ja-JP" altLang="en-US" sz="900" u="none" strike="noStrike" dirty="0">
                          <a:solidFill>
                            <a:schemeClr val="tx1"/>
                          </a:solidFill>
                          <a:effectLst/>
                          <a:latin typeface="+mj-ea"/>
                          <a:ea typeface="+mj-ea"/>
                        </a:rPr>
                        <a:t>ボストン美術館展</a:t>
                      </a:r>
                      <a:r>
                        <a:rPr lang="en-US" altLang="ja-JP" sz="900" u="none" strike="noStrike" dirty="0">
                          <a:solidFill>
                            <a:schemeClr val="tx1"/>
                          </a:solidFill>
                          <a:effectLst/>
                          <a:latin typeface="+mj-ea"/>
                          <a:ea typeface="+mj-ea"/>
                        </a:rPr>
                        <a:t>(</a:t>
                      </a:r>
                      <a:r>
                        <a:rPr lang="is-IS" altLang="ja-JP" sz="900" u="none" strike="noStrike" dirty="0">
                          <a:solidFill>
                            <a:schemeClr val="tx1"/>
                          </a:solidFill>
                          <a:effectLst/>
                          <a:latin typeface="+mj-ea"/>
                          <a:ea typeface="+mj-ea"/>
                        </a:rPr>
                        <a:t>242,725</a:t>
                      </a:r>
                      <a:r>
                        <a:rPr kumimoji="1" lang="ja-JP" altLang="en-US" sz="900" u="none" strike="noStrike" kern="1200" dirty="0">
                          <a:solidFill>
                            <a:schemeClr val="tx1"/>
                          </a:solidFill>
                          <a:effectLst/>
                          <a:latin typeface="+mj-ea"/>
                          <a:ea typeface="+mj-ea"/>
                        </a:rPr>
                        <a:t>人</a:t>
                      </a:r>
                      <a:r>
                        <a:rPr lang="en-US" altLang="ja-JP" sz="900" u="none" strike="noStrike" dirty="0">
                          <a:solidFill>
                            <a:schemeClr val="tx1"/>
                          </a:solidFill>
                          <a:effectLst/>
                          <a:latin typeface="+mj-ea"/>
                          <a:ea typeface="+mj-ea"/>
                        </a:rPr>
                        <a:t>)</a:t>
                      </a:r>
                      <a:endParaRPr lang="en-US" altLang="ja-JP" sz="900" b="0" i="0" u="none" strike="noStrike" dirty="0">
                        <a:solidFill>
                          <a:schemeClr val="tx1"/>
                        </a:solidFill>
                        <a:effectLst/>
                        <a:latin typeface="+mj-ea"/>
                        <a:ea typeface="+mj-ea"/>
                      </a:endParaRPr>
                    </a:p>
                  </a:txBody>
                  <a:tcPr marL="33231" marR="33231" marT="33231" marB="33231"/>
                </a:tc>
                <a:tc>
                  <a:txBody>
                    <a:bodyPr/>
                    <a:lstStyle/>
                    <a:p>
                      <a:pPr algn="l" fontAlgn="t"/>
                      <a:r>
                        <a:rPr kumimoji="1" lang="en-US" altLang="ja-JP" sz="900" u="none" strike="noStrike" kern="1200" cap="none" spc="0" normalizeH="0" baseline="0" noProof="0" dirty="0">
                          <a:ln>
                            <a:noFill/>
                          </a:ln>
                          <a:solidFill>
                            <a:schemeClr val="tx1"/>
                          </a:solidFill>
                          <a:effectLst/>
                          <a:uLnTx/>
                          <a:uFillTx/>
                          <a:latin typeface="+mj-ea"/>
                          <a:ea typeface="+mj-ea"/>
                        </a:rPr>
                        <a:t>2017</a:t>
                      </a:r>
                      <a:r>
                        <a:rPr kumimoji="1" lang="ja-JP" altLang="en-US" sz="900" u="none" strike="noStrike" kern="1200" cap="none" spc="0" normalizeH="0" baseline="0" noProof="0" dirty="0">
                          <a:ln>
                            <a:noFill/>
                          </a:ln>
                          <a:solidFill>
                            <a:schemeClr val="tx1"/>
                          </a:solidFill>
                          <a:effectLst/>
                          <a:uLnTx/>
                          <a:uFillTx/>
                          <a:latin typeface="+mj-ea"/>
                          <a:ea typeface="+mj-ea"/>
                        </a:rPr>
                        <a:t>ハンガリーの名窯ヘレンド</a:t>
                      </a:r>
                      <a:r>
                        <a:rPr kumimoji="1" lang="en-US" altLang="ja-JP" sz="900" u="none" strike="noStrike" kern="1200" cap="none" spc="0" normalizeH="0" baseline="0" noProof="0" dirty="0">
                          <a:ln>
                            <a:noFill/>
                          </a:ln>
                          <a:solidFill>
                            <a:schemeClr val="tx1"/>
                          </a:solidFill>
                          <a:effectLst/>
                          <a:uLnTx/>
                          <a:uFillTx/>
                          <a:latin typeface="+mj-ea"/>
                          <a:ea typeface="+mj-ea"/>
                        </a:rPr>
                        <a:t>(44,405</a:t>
                      </a:r>
                      <a:r>
                        <a:rPr kumimoji="1" lang="ja-JP" altLang="en-US" sz="900" u="none" strike="noStrike" kern="1200" cap="none" spc="0" normalizeH="0" baseline="0" noProof="0" dirty="0">
                          <a:ln>
                            <a:noFill/>
                          </a:ln>
                          <a:solidFill>
                            <a:schemeClr val="tx1"/>
                          </a:solidFill>
                          <a:effectLst/>
                          <a:uLnTx/>
                          <a:uFillTx/>
                          <a:latin typeface="+mj-ea"/>
                          <a:ea typeface="+mj-ea"/>
                        </a:rPr>
                        <a:t>人</a:t>
                      </a:r>
                      <a:r>
                        <a:rPr kumimoji="1" lang="en-US" altLang="ja-JP" sz="900" u="none" strike="noStrike" kern="1200" cap="none" spc="0" normalizeH="0" baseline="0" noProof="0" dirty="0">
                          <a:ln>
                            <a:noFill/>
                          </a:ln>
                          <a:solidFill>
                            <a:schemeClr val="tx1"/>
                          </a:solidFill>
                          <a:effectLst/>
                          <a:uLnTx/>
                          <a:uFillTx/>
                          <a:latin typeface="+mj-ea"/>
                          <a:ea typeface="+mj-ea"/>
                        </a:rPr>
                        <a:t>)</a:t>
                      </a:r>
                      <a:r>
                        <a:rPr kumimoji="1" lang="ja-JP" altLang="en-US" sz="900" u="none" strike="noStrike" kern="1200" cap="none" spc="0" normalizeH="0" baseline="0" noProof="0" dirty="0" err="1">
                          <a:ln>
                            <a:noFill/>
                          </a:ln>
                          <a:solidFill>
                            <a:schemeClr val="tx1"/>
                          </a:solidFill>
                          <a:effectLst/>
                          <a:uLnTx/>
                          <a:uFillTx/>
                          <a:latin typeface="+mj-ea"/>
                          <a:ea typeface="+mj-ea"/>
                        </a:rPr>
                        <a:t>、</a:t>
                      </a:r>
                      <a:r>
                        <a:rPr kumimoji="1" lang="en-US" altLang="ja-JP" sz="900" u="none" strike="noStrike" kern="1200" cap="none" spc="0" normalizeH="0" baseline="0" noProof="0" dirty="0">
                          <a:ln>
                            <a:noFill/>
                          </a:ln>
                          <a:solidFill>
                            <a:schemeClr val="tx1"/>
                          </a:solidFill>
                          <a:effectLst/>
                          <a:uLnTx/>
                          <a:uFillTx/>
                          <a:latin typeface="+mj-ea"/>
                          <a:ea typeface="+mj-ea"/>
                        </a:rPr>
                        <a:t>2016</a:t>
                      </a:r>
                      <a:r>
                        <a:rPr kumimoji="1" lang="ja-JP" altLang="en-US" sz="900" u="none" strike="noStrike" kern="1200" cap="none" spc="0" normalizeH="0" baseline="0" noProof="0" dirty="0">
                          <a:ln>
                            <a:noFill/>
                          </a:ln>
                          <a:solidFill>
                            <a:schemeClr val="tx1"/>
                          </a:solidFill>
                          <a:effectLst/>
                          <a:uLnTx/>
                          <a:uFillTx/>
                          <a:latin typeface="+mj-ea"/>
                          <a:ea typeface="+mj-ea"/>
                        </a:rPr>
                        <a:t>宮川香山（</a:t>
                      </a:r>
                      <a:r>
                        <a:rPr kumimoji="1" lang="en-US" altLang="ja-JP" sz="900" u="none" strike="noStrike" kern="1200" cap="none" spc="0" normalizeH="0" baseline="0" noProof="0" dirty="0">
                          <a:ln>
                            <a:noFill/>
                          </a:ln>
                          <a:solidFill>
                            <a:schemeClr val="tx1"/>
                          </a:solidFill>
                          <a:effectLst/>
                          <a:uLnTx/>
                          <a:uFillTx/>
                          <a:latin typeface="+mj-ea"/>
                          <a:ea typeface="+mj-ea"/>
                        </a:rPr>
                        <a:t>52,201</a:t>
                      </a:r>
                      <a:r>
                        <a:rPr kumimoji="1" lang="ja-JP" altLang="en-US" sz="900" u="none" strike="noStrike" kern="1200" cap="none" spc="0" normalizeH="0" baseline="0" noProof="0" dirty="0">
                          <a:ln>
                            <a:noFill/>
                          </a:ln>
                          <a:solidFill>
                            <a:schemeClr val="tx1"/>
                          </a:solidFill>
                          <a:effectLst/>
                          <a:uLnTx/>
                          <a:uFillTx/>
                          <a:latin typeface="+mj-ea"/>
                          <a:ea typeface="+mj-ea"/>
                        </a:rPr>
                        <a:t>人）、</a:t>
                      </a:r>
                      <a:r>
                        <a:rPr kumimoji="1" lang="en-US" altLang="ja-JP" sz="900" u="none" strike="noStrike" kern="1200" cap="none" spc="0" normalizeH="0" baseline="0" noProof="0" dirty="0">
                          <a:ln>
                            <a:noFill/>
                          </a:ln>
                          <a:solidFill>
                            <a:schemeClr val="tx1"/>
                          </a:solidFill>
                          <a:effectLst/>
                          <a:uLnTx/>
                          <a:uFillTx/>
                          <a:latin typeface="+mj-ea"/>
                          <a:ea typeface="+mj-ea"/>
                        </a:rPr>
                        <a:t>2012</a:t>
                      </a:r>
                      <a:r>
                        <a:rPr lang="ja-JP" altLang="en-US" sz="900" u="none" strike="noStrike" dirty="0">
                          <a:solidFill>
                            <a:schemeClr val="tx1"/>
                          </a:solidFill>
                          <a:effectLst/>
                          <a:latin typeface="+mj-ea"/>
                          <a:ea typeface="+mj-ea"/>
                        </a:rPr>
                        <a:t>マイセン磁器展</a:t>
                      </a:r>
                      <a:r>
                        <a:rPr lang="en-US" altLang="ja-JP" sz="900" u="none" strike="noStrike" dirty="0">
                          <a:solidFill>
                            <a:schemeClr val="tx1"/>
                          </a:solidFill>
                          <a:effectLst/>
                          <a:latin typeface="+mj-ea"/>
                          <a:ea typeface="+mj-ea"/>
                        </a:rPr>
                        <a:t>(65,837</a:t>
                      </a:r>
                      <a:r>
                        <a:rPr kumimoji="1" lang="ja-JP" altLang="en-US" sz="900" u="none" strike="noStrike" kern="1200" dirty="0">
                          <a:solidFill>
                            <a:schemeClr val="tx1"/>
                          </a:solidFill>
                          <a:effectLst/>
                          <a:latin typeface="+mj-ea"/>
                          <a:ea typeface="+mj-ea"/>
                        </a:rPr>
                        <a:t>人</a:t>
                      </a:r>
                      <a:r>
                        <a:rPr lang="en-US" altLang="ja-JP" sz="900" u="none" strike="noStrike" dirty="0">
                          <a:solidFill>
                            <a:schemeClr val="tx1"/>
                          </a:solidFill>
                          <a:effectLst/>
                          <a:latin typeface="+mj-ea"/>
                          <a:ea typeface="+mj-ea"/>
                        </a:rPr>
                        <a:t>)</a:t>
                      </a:r>
                      <a:endParaRPr lang="en-US" altLang="ja-JP" sz="900" b="0" i="0" u="none" strike="noStrike" dirty="0">
                        <a:solidFill>
                          <a:schemeClr val="tx1"/>
                        </a:solidFill>
                        <a:effectLst/>
                        <a:latin typeface="+mj-ea"/>
                        <a:ea typeface="+mj-ea"/>
                      </a:endParaRPr>
                    </a:p>
                  </a:txBody>
                  <a:tcPr marL="33231" marR="33231" marT="33231" marB="33231"/>
                </a:tc>
                <a:tc>
                  <a:txBody>
                    <a:bodyPr/>
                    <a:lstStyle/>
                    <a:p>
                      <a:pPr algn="l" fontAlgn="t"/>
                      <a:r>
                        <a:rPr lang="en-US" altLang="ja-JP" sz="900" u="none" strike="noStrike" dirty="0">
                          <a:solidFill>
                            <a:schemeClr val="tx1"/>
                          </a:solidFill>
                          <a:effectLst/>
                          <a:latin typeface="+mj-ea"/>
                          <a:ea typeface="+mj-ea"/>
                        </a:rPr>
                        <a:t>2017</a:t>
                      </a:r>
                      <a:r>
                        <a:rPr lang="ja-JP" altLang="en-US" sz="900" u="none" strike="noStrike" dirty="0">
                          <a:solidFill>
                            <a:schemeClr val="tx1"/>
                          </a:solidFill>
                          <a:effectLst/>
                          <a:latin typeface="+mj-ea"/>
                          <a:ea typeface="+mj-ea"/>
                        </a:rPr>
                        <a:t>メガ恐竜展</a:t>
                      </a:r>
                      <a:r>
                        <a:rPr lang="en-US" altLang="ja-JP" sz="900" u="none" strike="noStrike" dirty="0">
                          <a:solidFill>
                            <a:schemeClr val="tx1"/>
                          </a:solidFill>
                          <a:effectLst/>
                          <a:latin typeface="+mj-ea"/>
                          <a:ea typeface="+mj-ea"/>
                        </a:rPr>
                        <a:t>(142,188</a:t>
                      </a:r>
                      <a:r>
                        <a:rPr lang="ja-JP" altLang="en-US" sz="900" u="none" strike="noStrike" dirty="0">
                          <a:solidFill>
                            <a:schemeClr val="tx1"/>
                          </a:solidFill>
                          <a:effectLst/>
                          <a:latin typeface="+mj-ea"/>
                          <a:ea typeface="+mj-ea"/>
                        </a:rPr>
                        <a:t>人</a:t>
                      </a:r>
                      <a:r>
                        <a:rPr lang="en-US" altLang="ja-JP" sz="900" u="none" strike="noStrike" dirty="0">
                          <a:solidFill>
                            <a:schemeClr val="tx1"/>
                          </a:solidFill>
                          <a:effectLst/>
                          <a:latin typeface="+mj-ea"/>
                          <a:ea typeface="+mj-ea"/>
                        </a:rPr>
                        <a:t>)</a:t>
                      </a:r>
                      <a:r>
                        <a:rPr lang="ja-JP" altLang="en-US" sz="900" u="none" strike="noStrike" dirty="0" err="1">
                          <a:solidFill>
                            <a:schemeClr val="tx1"/>
                          </a:solidFill>
                          <a:effectLst/>
                          <a:latin typeface="+mj-ea"/>
                          <a:ea typeface="+mj-ea"/>
                        </a:rPr>
                        <a:t>、</a:t>
                      </a:r>
                      <a:r>
                        <a:rPr lang="en-US" altLang="ja-JP" sz="900" u="none" strike="noStrike" dirty="0">
                          <a:solidFill>
                            <a:schemeClr val="tx1"/>
                          </a:solidFill>
                          <a:effectLst/>
                          <a:latin typeface="+mj-ea"/>
                          <a:ea typeface="+mj-ea"/>
                        </a:rPr>
                        <a:t>2016</a:t>
                      </a:r>
                      <a:r>
                        <a:rPr lang="ja-JP" altLang="en-US" sz="900" u="none" strike="noStrike" dirty="0">
                          <a:solidFill>
                            <a:schemeClr val="tx1"/>
                          </a:solidFill>
                          <a:effectLst/>
                          <a:latin typeface="+mj-ea"/>
                          <a:ea typeface="+mj-ea"/>
                        </a:rPr>
                        <a:t>生命大躍進</a:t>
                      </a:r>
                      <a:r>
                        <a:rPr kumimoji="1" lang="en-US" altLang="ja-JP" sz="900" u="none" strike="noStrike" kern="1200" dirty="0">
                          <a:solidFill>
                            <a:schemeClr val="tx1"/>
                          </a:solidFill>
                          <a:effectLst/>
                          <a:latin typeface="+mj-ea"/>
                          <a:ea typeface="+mj-ea"/>
                        </a:rPr>
                        <a:t>(108,089</a:t>
                      </a:r>
                      <a:r>
                        <a:rPr kumimoji="1" lang="ja-JP" altLang="en-US" sz="900" u="none" strike="noStrike" kern="1200" dirty="0">
                          <a:solidFill>
                            <a:schemeClr val="tx1"/>
                          </a:solidFill>
                          <a:effectLst/>
                          <a:latin typeface="+mj-ea"/>
                          <a:ea typeface="+mj-ea"/>
                        </a:rPr>
                        <a:t>人</a:t>
                      </a:r>
                      <a:r>
                        <a:rPr kumimoji="1" lang="en-US" altLang="ja-JP" sz="900" u="none" strike="noStrike" kern="1200" dirty="0">
                          <a:solidFill>
                            <a:schemeClr val="tx1"/>
                          </a:solidFill>
                          <a:effectLst/>
                          <a:latin typeface="+mj-ea"/>
                          <a:ea typeface="+mj-ea"/>
                        </a:rPr>
                        <a:t>)</a:t>
                      </a:r>
                      <a:r>
                        <a:rPr kumimoji="1" lang="ja-JP" altLang="en-US" sz="900" u="none" strike="noStrike" kern="1200" dirty="0" err="1">
                          <a:solidFill>
                            <a:schemeClr val="tx1"/>
                          </a:solidFill>
                          <a:effectLst/>
                          <a:latin typeface="+mj-ea"/>
                          <a:ea typeface="+mj-ea"/>
                        </a:rPr>
                        <a:t>、</a:t>
                      </a:r>
                      <a:r>
                        <a:rPr kumimoji="1" lang="en-US" altLang="ja-JP" sz="900" u="none" strike="noStrike" kern="1200" dirty="0">
                          <a:solidFill>
                            <a:schemeClr val="tx1"/>
                          </a:solidFill>
                          <a:effectLst/>
                          <a:latin typeface="+mj-ea"/>
                          <a:ea typeface="+mj-ea"/>
                        </a:rPr>
                        <a:t>2012</a:t>
                      </a:r>
                      <a:r>
                        <a:rPr lang="ja-JP" altLang="en-US" sz="900" u="none" strike="noStrike" dirty="0">
                          <a:solidFill>
                            <a:schemeClr val="tx1"/>
                          </a:solidFill>
                          <a:effectLst/>
                          <a:latin typeface="+mj-ea"/>
                          <a:ea typeface="+mj-ea"/>
                        </a:rPr>
                        <a:t>新説・恐竜の成長</a:t>
                      </a:r>
                      <a:r>
                        <a:rPr lang="en-US" altLang="ja-JP" sz="900" u="none" strike="noStrike" dirty="0">
                          <a:solidFill>
                            <a:schemeClr val="tx1"/>
                          </a:solidFill>
                          <a:effectLst/>
                          <a:latin typeface="+mj-ea"/>
                          <a:ea typeface="+mj-ea"/>
                        </a:rPr>
                        <a:t>(</a:t>
                      </a:r>
                      <a:r>
                        <a:rPr lang="cs-CZ" altLang="ja-JP" sz="900" u="none" strike="noStrike" dirty="0">
                          <a:solidFill>
                            <a:schemeClr val="tx1"/>
                          </a:solidFill>
                          <a:effectLst/>
                          <a:latin typeface="+mj-ea"/>
                          <a:ea typeface="+mj-ea"/>
                        </a:rPr>
                        <a:t>152,183</a:t>
                      </a:r>
                      <a:r>
                        <a:rPr kumimoji="1" lang="ja-JP" altLang="en-US" sz="900" u="none" strike="noStrike" kern="1200" dirty="0">
                          <a:solidFill>
                            <a:schemeClr val="tx1"/>
                          </a:solidFill>
                          <a:effectLst/>
                          <a:latin typeface="+mj-ea"/>
                          <a:ea typeface="+mj-ea"/>
                        </a:rPr>
                        <a:t>人</a:t>
                      </a:r>
                      <a:r>
                        <a:rPr lang="en-US" altLang="ja-JP" sz="900" u="none" strike="noStrike" dirty="0">
                          <a:solidFill>
                            <a:schemeClr val="tx1"/>
                          </a:solidFill>
                          <a:effectLst/>
                          <a:latin typeface="+mj-ea"/>
                          <a:ea typeface="+mj-ea"/>
                        </a:rPr>
                        <a:t>)</a:t>
                      </a:r>
                      <a:endParaRPr lang="en-US" altLang="ja-JP" sz="900" b="0" i="0" u="none" strike="noStrike" dirty="0">
                        <a:solidFill>
                          <a:schemeClr val="tx1"/>
                        </a:solidFill>
                        <a:effectLst/>
                        <a:latin typeface="+mj-ea"/>
                        <a:ea typeface="+mj-ea"/>
                      </a:endParaRPr>
                    </a:p>
                  </a:txBody>
                  <a:tcPr marL="33231" marR="33231" marT="33231" marB="33231"/>
                </a:tc>
                <a:tc>
                  <a:txBody>
                    <a:bodyPr/>
                    <a:lstStyle/>
                    <a:p>
                      <a:pPr algn="l" fontAlgn="t"/>
                      <a:r>
                        <a:rPr lang="en-US" altLang="ja-JP" sz="900" u="none" strike="noStrike" dirty="0">
                          <a:solidFill>
                            <a:schemeClr val="tx1"/>
                          </a:solidFill>
                          <a:effectLst/>
                          <a:latin typeface="+mj-ea"/>
                          <a:ea typeface="+mj-ea"/>
                        </a:rPr>
                        <a:t>2010</a:t>
                      </a:r>
                      <a:r>
                        <a:rPr lang="ja-JP" altLang="en-US" sz="900" u="none" strike="noStrike" dirty="0">
                          <a:solidFill>
                            <a:schemeClr val="tx1"/>
                          </a:solidFill>
                          <a:effectLst/>
                          <a:latin typeface="+mj-ea"/>
                          <a:ea typeface="+mj-ea"/>
                        </a:rPr>
                        <a:t>全天周映像</a:t>
                      </a:r>
                      <a:r>
                        <a:rPr lang="en-US" altLang="ja-JP" sz="900" u="none" strike="noStrike" dirty="0">
                          <a:solidFill>
                            <a:schemeClr val="tx1"/>
                          </a:solidFill>
                          <a:effectLst/>
                          <a:latin typeface="+mj-ea"/>
                          <a:ea typeface="+mj-ea"/>
                        </a:rPr>
                        <a:t>HAYABUSA</a:t>
                      </a:r>
                      <a:br>
                        <a:rPr lang="en-US" altLang="ja-JP" sz="900" u="none" strike="noStrike" dirty="0">
                          <a:solidFill>
                            <a:schemeClr val="tx1"/>
                          </a:solidFill>
                          <a:effectLst/>
                          <a:latin typeface="+mj-ea"/>
                          <a:ea typeface="+mj-ea"/>
                        </a:rPr>
                      </a:br>
                      <a:r>
                        <a:rPr lang="en-US" altLang="ja-JP" sz="900" u="none" strike="noStrike" dirty="0">
                          <a:solidFill>
                            <a:schemeClr val="tx1"/>
                          </a:solidFill>
                          <a:effectLst/>
                          <a:latin typeface="+mj-ea"/>
                          <a:ea typeface="+mj-ea"/>
                        </a:rPr>
                        <a:t>(58,812</a:t>
                      </a:r>
                      <a:r>
                        <a:rPr kumimoji="1" lang="ja-JP" altLang="en-US" sz="900" u="none" strike="noStrike" kern="1200" dirty="0">
                          <a:solidFill>
                            <a:schemeClr val="tx1"/>
                          </a:solidFill>
                          <a:effectLst/>
                          <a:latin typeface="+mj-ea"/>
                          <a:ea typeface="+mj-ea"/>
                        </a:rPr>
                        <a:t>人</a:t>
                      </a:r>
                      <a:r>
                        <a:rPr lang="en-US" altLang="ja-JP" sz="900" u="none" strike="noStrike" dirty="0">
                          <a:solidFill>
                            <a:schemeClr val="tx1"/>
                          </a:solidFill>
                          <a:effectLst/>
                          <a:latin typeface="+mj-ea"/>
                          <a:ea typeface="+mj-ea"/>
                        </a:rPr>
                        <a:t>)</a:t>
                      </a:r>
                      <a:endParaRPr lang="en-US" altLang="ja-JP" sz="900" b="0" i="0" u="none" strike="noStrike" dirty="0">
                        <a:solidFill>
                          <a:schemeClr val="tx1"/>
                        </a:solidFill>
                        <a:effectLst/>
                        <a:latin typeface="+mj-ea"/>
                        <a:ea typeface="+mj-ea"/>
                      </a:endParaRPr>
                    </a:p>
                  </a:txBody>
                  <a:tcPr marL="33231" marR="33231" marT="33231" marB="33231"/>
                </a:tc>
                <a:extLst>
                  <a:ext uri="{0D108BD9-81ED-4DB2-BD59-A6C34878D82A}">
                    <a16:rowId xmlns:a16="http://schemas.microsoft.com/office/drawing/2014/main" xmlns="" val="10013"/>
                  </a:ext>
                </a:extLst>
              </a:tr>
            </a:tbl>
          </a:graphicData>
        </a:graphic>
      </p:graphicFrame>
      <p:sp>
        <p:nvSpPr>
          <p:cNvPr id="13" name="テキスト ボックス 12"/>
          <p:cNvSpPr txBox="1"/>
          <p:nvPr/>
        </p:nvSpPr>
        <p:spPr>
          <a:xfrm>
            <a:off x="248798" y="6559266"/>
            <a:ext cx="2357082" cy="220188"/>
          </a:xfrm>
          <a:prstGeom prst="rect">
            <a:avLst/>
          </a:prstGeom>
          <a:noFill/>
        </p:spPr>
        <p:txBody>
          <a:bodyPr wrap="square" rtlCol="0">
            <a:spAutoFit/>
          </a:bodyPr>
          <a:lstStyle/>
          <a:p>
            <a:r>
              <a:rPr lang="en-US" altLang="ja-JP" sz="831" dirty="0">
                <a:solidFill>
                  <a:prstClr val="black"/>
                </a:solidFill>
              </a:rPr>
              <a:t>※</a:t>
            </a:r>
            <a:r>
              <a:rPr lang="ja-JP" altLang="en-US" sz="831" dirty="0">
                <a:solidFill>
                  <a:prstClr val="black"/>
                </a:solidFill>
              </a:rPr>
              <a:t>事業費には、改修・修繕費用を含む。</a:t>
            </a:r>
          </a:p>
        </p:txBody>
      </p:sp>
      <p:sp>
        <p:nvSpPr>
          <p:cNvPr id="14" name="テキスト ボックス 13"/>
          <p:cNvSpPr txBox="1"/>
          <p:nvPr/>
        </p:nvSpPr>
        <p:spPr>
          <a:xfrm>
            <a:off x="0" y="0"/>
            <a:ext cx="4777066" cy="261610"/>
          </a:xfrm>
          <a:prstGeom prst="rect">
            <a:avLst/>
          </a:prstGeom>
          <a:noFill/>
        </p:spPr>
        <p:txBody>
          <a:bodyPr wrap="square" rtlCol="0">
            <a:spAutoFit/>
          </a:bodyPr>
          <a:lstStyle/>
          <a:p>
            <a:r>
              <a:rPr lang="en-US" altLang="ja-JP" sz="1100" dirty="0">
                <a:solidFill>
                  <a:prstClr val="black"/>
                </a:solidFill>
              </a:rPr>
              <a:t>Ⅱ</a:t>
            </a:r>
            <a:r>
              <a:rPr lang="ja-JP" altLang="en-US" sz="1100" dirty="0">
                <a:solidFill>
                  <a:prstClr val="black"/>
                </a:solidFill>
              </a:rPr>
              <a:t>　公民連携</a:t>
            </a:r>
            <a:r>
              <a:rPr lang="en-US" altLang="ja-JP" sz="1100" dirty="0">
                <a:solidFill>
                  <a:prstClr val="black"/>
                </a:solidFill>
              </a:rPr>
              <a:t>/</a:t>
            </a:r>
            <a:r>
              <a:rPr lang="ja-JP" altLang="en-US" sz="1100" dirty="0">
                <a:solidFill>
                  <a:prstClr val="black"/>
                </a:solidFill>
              </a:rPr>
              <a:t>経営形態の見直し</a:t>
            </a:r>
            <a:r>
              <a:rPr lang="en-US" altLang="ja-JP" sz="1100" dirty="0">
                <a:solidFill>
                  <a:prstClr val="black"/>
                </a:solidFill>
              </a:rPr>
              <a:t>【</a:t>
            </a:r>
            <a:r>
              <a:rPr lang="ja-JP" altLang="en-US" sz="1100" dirty="0">
                <a:solidFill>
                  <a:prstClr val="black"/>
                </a:solidFill>
              </a:rPr>
              <a:t>独立行政法人化</a:t>
            </a:r>
            <a:r>
              <a:rPr lang="en-US" altLang="ja-JP" sz="1100" dirty="0">
                <a:solidFill>
                  <a:prstClr val="black"/>
                </a:solidFill>
              </a:rPr>
              <a:t>】</a:t>
            </a:r>
            <a:r>
              <a:rPr lang="ja-JP" altLang="en-US" sz="1100" dirty="0">
                <a:solidFill>
                  <a:prstClr val="black"/>
                </a:solidFill>
              </a:rPr>
              <a:t>・博物館</a:t>
            </a:r>
            <a:endParaRPr lang="en-US" altLang="ja-JP" sz="1100" dirty="0">
              <a:solidFill>
                <a:prstClr val="black"/>
              </a:solidFill>
            </a:endParaRPr>
          </a:p>
        </p:txBody>
      </p:sp>
      <p:sp>
        <p:nvSpPr>
          <p:cNvPr id="2" name="スライド番号プレースホルダー 1"/>
          <p:cNvSpPr>
            <a:spLocks noGrp="1"/>
          </p:cNvSpPr>
          <p:nvPr>
            <p:ph type="sldNum" sz="quarter" idx="12"/>
          </p:nvPr>
        </p:nvSpPr>
        <p:spPr/>
        <p:txBody>
          <a:bodyPr/>
          <a:lstStyle/>
          <a:p>
            <a:fld id="{CCEC3038-1CF1-4B63-9920-55248DCFBA97}" type="slidenum">
              <a:rPr kumimoji="1" lang="ja-JP" altLang="en-US" smtClean="0"/>
              <a:pPr/>
              <a:t>107</a:t>
            </a:fld>
            <a:endParaRPr kumimoji="1" lang="ja-JP" altLang="en-US"/>
          </a:p>
        </p:txBody>
      </p:sp>
    </p:spTree>
    <p:extLst>
      <p:ext uri="{BB962C8B-B14F-4D97-AF65-F5344CB8AC3E}">
        <p14:creationId xmlns:p14="http://schemas.microsoft.com/office/powerpoint/2010/main" val="2991532680"/>
      </p:ext>
    </p:extLst>
  </p:cSld>
  <p:clrMapOvr>
    <a:masterClrMapping/>
  </p:clrMapOvr>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 name="角丸四角形 39"/>
          <p:cNvSpPr/>
          <p:nvPr/>
        </p:nvSpPr>
        <p:spPr>
          <a:xfrm>
            <a:off x="2050293" y="2052334"/>
            <a:ext cx="756000" cy="262304"/>
          </a:xfrm>
          <a:prstGeom prst="roundRect">
            <a:avLst>
              <a:gd name="adj" fmla="val 12948"/>
            </a:avLst>
          </a:prstGeom>
          <a:solidFill>
            <a:schemeClr val="accent6">
              <a:lumMod val="60000"/>
              <a:lumOff val="40000"/>
              <a:alpha val="5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37" name="角丸四角形 36"/>
          <p:cNvSpPr/>
          <p:nvPr/>
        </p:nvSpPr>
        <p:spPr>
          <a:xfrm>
            <a:off x="4674251" y="2056584"/>
            <a:ext cx="756000" cy="262304"/>
          </a:xfrm>
          <a:prstGeom prst="roundRect">
            <a:avLst>
              <a:gd name="adj" fmla="val 12948"/>
            </a:avLst>
          </a:prstGeom>
          <a:solidFill>
            <a:schemeClr val="accent6">
              <a:lumMod val="60000"/>
              <a:lumOff val="40000"/>
              <a:alpha val="5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39" name="角丸四角形 38"/>
          <p:cNvSpPr/>
          <p:nvPr/>
        </p:nvSpPr>
        <p:spPr>
          <a:xfrm>
            <a:off x="7672166" y="2045021"/>
            <a:ext cx="756000" cy="262304"/>
          </a:xfrm>
          <a:prstGeom prst="roundRect">
            <a:avLst>
              <a:gd name="adj" fmla="val 12948"/>
            </a:avLst>
          </a:prstGeom>
          <a:solidFill>
            <a:schemeClr val="accent6">
              <a:lumMod val="60000"/>
              <a:lumOff val="40000"/>
              <a:alpha val="5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graphicFrame>
        <p:nvGraphicFramePr>
          <p:cNvPr id="2" name="グラフ 1"/>
          <p:cNvGraphicFramePr/>
          <p:nvPr>
            <p:extLst>
              <p:ext uri="{D42A27DB-BD31-4B8C-83A1-F6EECF244321}">
                <p14:modId xmlns:p14="http://schemas.microsoft.com/office/powerpoint/2010/main" val="4236023418"/>
              </p:ext>
            </p:extLst>
          </p:nvPr>
        </p:nvGraphicFramePr>
        <p:xfrm>
          <a:off x="3043215" y="2225333"/>
          <a:ext cx="3389915" cy="4402667"/>
        </p:xfrm>
        <a:graphic>
          <a:graphicData uri="http://schemas.openxmlformats.org/drawingml/2006/chart">
            <c:chart xmlns:c="http://schemas.openxmlformats.org/drawingml/2006/chart" xmlns:r="http://schemas.openxmlformats.org/officeDocument/2006/relationships" r:id="rId3"/>
          </a:graphicData>
        </a:graphic>
      </p:graphicFrame>
      <p:cxnSp>
        <p:nvCxnSpPr>
          <p:cNvPr id="4" name="直線コネクタ 3"/>
          <p:cNvCxnSpPr/>
          <p:nvPr/>
        </p:nvCxnSpPr>
        <p:spPr>
          <a:xfrm>
            <a:off x="3605834" y="4567480"/>
            <a:ext cx="2326154" cy="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33" name="直線コネクタ 32"/>
          <p:cNvCxnSpPr/>
          <p:nvPr/>
        </p:nvCxnSpPr>
        <p:spPr>
          <a:xfrm>
            <a:off x="3609157" y="4672829"/>
            <a:ext cx="2326154" cy="0"/>
          </a:xfrm>
          <a:prstGeom prst="line">
            <a:avLst/>
          </a:prstGeom>
          <a:ln w="12700">
            <a:solidFill>
              <a:schemeClr val="tx1"/>
            </a:solidFill>
            <a:prstDash val="sysDash"/>
          </a:ln>
          <a:effectLst/>
        </p:spPr>
        <p:style>
          <a:lnRef idx="2">
            <a:schemeClr val="accent1"/>
          </a:lnRef>
          <a:fillRef idx="0">
            <a:schemeClr val="accent1"/>
          </a:fillRef>
          <a:effectRef idx="1">
            <a:schemeClr val="accent1"/>
          </a:effectRef>
          <a:fontRef idx="minor">
            <a:schemeClr val="tx1"/>
          </a:fontRef>
        </p:style>
      </p:cxnSp>
      <p:graphicFrame>
        <p:nvGraphicFramePr>
          <p:cNvPr id="38" name="グラフ 37"/>
          <p:cNvGraphicFramePr/>
          <p:nvPr>
            <p:extLst>
              <p:ext uri="{D42A27DB-BD31-4B8C-83A1-F6EECF244321}">
                <p14:modId xmlns:p14="http://schemas.microsoft.com/office/powerpoint/2010/main" val="1036835019"/>
              </p:ext>
            </p:extLst>
          </p:nvPr>
        </p:nvGraphicFramePr>
        <p:xfrm>
          <a:off x="141339" y="2225333"/>
          <a:ext cx="3234221" cy="4402667"/>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43" name="グラフ 42"/>
          <p:cNvGraphicFramePr/>
          <p:nvPr>
            <p:extLst>
              <p:ext uri="{D42A27DB-BD31-4B8C-83A1-F6EECF244321}">
                <p14:modId xmlns:p14="http://schemas.microsoft.com/office/powerpoint/2010/main" val="1616627014"/>
              </p:ext>
            </p:extLst>
          </p:nvPr>
        </p:nvGraphicFramePr>
        <p:xfrm>
          <a:off x="6100785" y="2225333"/>
          <a:ext cx="3256977" cy="4402667"/>
        </p:xfrm>
        <a:graphic>
          <a:graphicData uri="http://schemas.openxmlformats.org/drawingml/2006/chart">
            <c:chart xmlns:c="http://schemas.openxmlformats.org/drawingml/2006/chart" xmlns:r="http://schemas.openxmlformats.org/officeDocument/2006/relationships" r:id="rId5"/>
          </a:graphicData>
        </a:graphic>
      </p:graphicFrame>
      <p:cxnSp>
        <p:nvCxnSpPr>
          <p:cNvPr id="45" name="直線コネクタ 44"/>
          <p:cNvCxnSpPr/>
          <p:nvPr/>
        </p:nvCxnSpPr>
        <p:spPr>
          <a:xfrm>
            <a:off x="514073" y="4536796"/>
            <a:ext cx="2326154" cy="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46" name="直線コネクタ 45"/>
          <p:cNvCxnSpPr/>
          <p:nvPr/>
        </p:nvCxnSpPr>
        <p:spPr>
          <a:xfrm>
            <a:off x="517654" y="4855608"/>
            <a:ext cx="2326154" cy="0"/>
          </a:xfrm>
          <a:prstGeom prst="line">
            <a:avLst/>
          </a:prstGeom>
          <a:ln w="12700">
            <a:solidFill>
              <a:schemeClr val="tx1"/>
            </a:solidFill>
            <a:prstDash val="sysDash"/>
          </a:ln>
          <a:effectLst/>
        </p:spPr>
        <p:style>
          <a:lnRef idx="2">
            <a:schemeClr val="accent1"/>
          </a:lnRef>
          <a:fillRef idx="0">
            <a:schemeClr val="accent1"/>
          </a:fillRef>
          <a:effectRef idx="1">
            <a:schemeClr val="accent1"/>
          </a:effectRef>
          <a:fontRef idx="minor">
            <a:schemeClr val="tx1"/>
          </a:fontRef>
        </p:style>
      </p:cxnSp>
      <p:cxnSp>
        <p:nvCxnSpPr>
          <p:cNvPr id="12" name="直線コネクタ 11"/>
          <p:cNvCxnSpPr/>
          <p:nvPr/>
        </p:nvCxnSpPr>
        <p:spPr>
          <a:xfrm>
            <a:off x="6629213" y="3991416"/>
            <a:ext cx="2326154" cy="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3" name="直線コネクタ 12"/>
          <p:cNvCxnSpPr/>
          <p:nvPr/>
        </p:nvCxnSpPr>
        <p:spPr>
          <a:xfrm>
            <a:off x="6632537" y="4639488"/>
            <a:ext cx="2326154" cy="0"/>
          </a:xfrm>
          <a:prstGeom prst="line">
            <a:avLst/>
          </a:prstGeom>
          <a:ln w="12700">
            <a:solidFill>
              <a:schemeClr val="tx1"/>
            </a:solidFill>
            <a:prstDash val="sysDash"/>
          </a:ln>
          <a:effectLst/>
        </p:spPr>
        <p:style>
          <a:lnRef idx="2">
            <a:schemeClr val="accent1"/>
          </a:lnRef>
          <a:fillRef idx="0">
            <a:schemeClr val="accent1"/>
          </a:fillRef>
          <a:effectRef idx="1">
            <a:schemeClr val="accent1"/>
          </a:effectRef>
          <a:fontRef idx="minor">
            <a:schemeClr val="tx1"/>
          </a:fontRef>
        </p:style>
      </p:cxnSp>
      <p:sp>
        <p:nvSpPr>
          <p:cNvPr id="3" name="テキスト ボックス 2"/>
          <p:cNvSpPr txBox="1"/>
          <p:nvPr/>
        </p:nvSpPr>
        <p:spPr>
          <a:xfrm>
            <a:off x="842322" y="2047199"/>
            <a:ext cx="2077813" cy="276999"/>
          </a:xfrm>
          <a:prstGeom prst="rect">
            <a:avLst/>
          </a:prstGeom>
          <a:noFill/>
        </p:spPr>
        <p:txBody>
          <a:bodyPr wrap="none" rtlCol="0">
            <a:spAutoFit/>
          </a:bodyPr>
          <a:lstStyle/>
          <a:p>
            <a:r>
              <a:rPr lang="ja-JP" altLang="en-US" sz="1200" dirty="0">
                <a:solidFill>
                  <a:prstClr val="black"/>
                </a:solidFill>
                <a:latin typeface="ＭＳ Ｐゴシック" panose="020B0600070205080204" pitchFamily="50" charset="-128"/>
              </a:rPr>
              <a:t>規模（展示面積） （</a:t>
            </a:r>
            <a:r>
              <a:rPr lang="en-US" altLang="ja-JP" sz="1200" dirty="0">
                <a:solidFill>
                  <a:prstClr val="black"/>
                </a:solidFill>
                <a:latin typeface="ＭＳ Ｐゴシック" panose="020B0600070205080204" pitchFamily="50" charset="-128"/>
              </a:rPr>
              <a:t>2016</a:t>
            </a:r>
            <a:r>
              <a:rPr lang="ja-JP" altLang="en-US" sz="1200" dirty="0">
                <a:solidFill>
                  <a:prstClr val="black"/>
                </a:solidFill>
                <a:latin typeface="ＭＳ Ｐゴシック" panose="020B0600070205080204" pitchFamily="50" charset="-128"/>
              </a:rPr>
              <a:t>年度）</a:t>
            </a:r>
            <a:endParaRPr lang="en-US" altLang="ja-JP" sz="1200" dirty="0">
              <a:solidFill>
                <a:prstClr val="black"/>
              </a:solidFill>
              <a:latin typeface="ＭＳ Ｐゴシック" panose="020B0600070205080204" pitchFamily="50" charset="-128"/>
            </a:endParaRPr>
          </a:p>
        </p:txBody>
      </p:sp>
      <p:sp>
        <p:nvSpPr>
          <p:cNvPr id="15" name="テキスト ボックス 14"/>
          <p:cNvSpPr txBox="1"/>
          <p:nvPr/>
        </p:nvSpPr>
        <p:spPr>
          <a:xfrm>
            <a:off x="3962899" y="2047200"/>
            <a:ext cx="1590432" cy="276999"/>
          </a:xfrm>
          <a:prstGeom prst="rect">
            <a:avLst/>
          </a:prstGeom>
          <a:noFill/>
        </p:spPr>
        <p:txBody>
          <a:bodyPr wrap="square" rtlCol="0">
            <a:spAutoFit/>
          </a:bodyPr>
          <a:lstStyle/>
          <a:p>
            <a:r>
              <a:rPr lang="ja-JP" altLang="en-US" sz="1200" dirty="0">
                <a:solidFill>
                  <a:prstClr val="black"/>
                </a:solidFill>
                <a:latin typeface="ＭＳ Ｐゴシック" panose="020B0600070205080204" pitchFamily="50" charset="-128"/>
              </a:rPr>
              <a:t>入館者数 </a:t>
            </a:r>
            <a:r>
              <a:rPr lang="en-US" altLang="ja-JP" sz="1200" dirty="0">
                <a:solidFill>
                  <a:prstClr val="black"/>
                </a:solidFill>
                <a:latin typeface="ＭＳ Ｐゴシック" panose="020B0600070205080204" pitchFamily="50" charset="-128"/>
              </a:rPr>
              <a:t>(2016</a:t>
            </a:r>
            <a:r>
              <a:rPr lang="ja-JP" altLang="en-US" sz="1200" dirty="0">
                <a:solidFill>
                  <a:prstClr val="black"/>
                </a:solidFill>
                <a:latin typeface="ＭＳ Ｐゴシック" panose="020B0600070205080204" pitchFamily="50" charset="-128"/>
              </a:rPr>
              <a:t>年度</a:t>
            </a:r>
            <a:r>
              <a:rPr lang="en-US" altLang="ja-JP" sz="1200" dirty="0">
                <a:solidFill>
                  <a:prstClr val="black"/>
                </a:solidFill>
                <a:latin typeface="ＭＳ Ｐゴシック" panose="020B0600070205080204" pitchFamily="50" charset="-128"/>
              </a:rPr>
              <a:t>)</a:t>
            </a:r>
            <a:endParaRPr lang="ja-JP" altLang="en-US" sz="1200" dirty="0">
              <a:solidFill>
                <a:prstClr val="black"/>
              </a:solidFill>
              <a:latin typeface="ＭＳ Ｐゴシック" panose="020B0600070205080204" pitchFamily="50" charset="-128"/>
            </a:endParaRPr>
          </a:p>
        </p:txBody>
      </p:sp>
      <p:sp>
        <p:nvSpPr>
          <p:cNvPr id="17" name="テキスト ボックス 16"/>
          <p:cNvSpPr txBox="1"/>
          <p:nvPr/>
        </p:nvSpPr>
        <p:spPr>
          <a:xfrm>
            <a:off x="7114860" y="2047199"/>
            <a:ext cx="1489587" cy="276999"/>
          </a:xfrm>
          <a:prstGeom prst="rect">
            <a:avLst/>
          </a:prstGeom>
          <a:noFill/>
        </p:spPr>
        <p:txBody>
          <a:bodyPr wrap="square" rtlCol="0">
            <a:spAutoFit/>
          </a:bodyPr>
          <a:lstStyle/>
          <a:p>
            <a:r>
              <a:rPr lang="ja-JP" altLang="en-US" sz="1200" dirty="0">
                <a:solidFill>
                  <a:prstClr val="black"/>
                </a:solidFill>
              </a:rPr>
              <a:t>事業費 </a:t>
            </a:r>
            <a:r>
              <a:rPr lang="en-US" altLang="ja-JP" sz="1200" dirty="0">
                <a:solidFill>
                  <a:prstClr val="black"/>
                </a:solidFill>
                <a:latin typeface="ＭＳ Ｐゴシック" panose="020B0600070205080204" pitchFamily="50" charset="-128"/>
              </a:rPr>
              <a:t>(2016</a:t>
            </a:r>
            <a:r>
              <a:rPr lang="ja-JP" altLang="en-US" sz="1200" dirty="0">
                <a:solidFill>
                  <a:prstClr val="black"/>
                </a:solidFill>
                <a:latin typeface="ＭＳ Ｐゴシック" panose="020B0600070205080204" pitchFamily="50" charset="-128"/>
              </a:rPr>
              <a:t>年度</a:t>
            </a:r>
            <a:r>
              <a:rPr lang="en-US" altLang="ja-JP" sz="1200" dirty="0">
                <a:solidFill>
                  <a:prstClr val="black"/>
                </a:solidFill>
                <a:latin typeface="ＭＳ Ｐゴシック" panose="020B0600070205080204" pitchFamily="50" charset="-128"/>
              </a:rPr>
              <a:t>)</a:t>
            </a:r>
            <a:endParaRPr lang="ja-JP" altLang="en-US" sz="1200" dirty="0">
              <a:solidFill>
                <a:prstClr val="black"/>
              </a:solidFill>
              <a:latin typeface="ＭＳ Ｐゴシック" panose="020B0600070205080204" pitchFamily="50" charset="-128"/>
            </a:endParaRPr>
          </a:p>
        </p:txBody>
      </p:sp>
      <p:cxnSp>
        <p:nvCxnSpPr>
          <p:cNvPr id="19" name="直線コネクタ 18"/>
          <p:cNvCxnSpPr/>
          <p:nvPr/>
        </p:nvCxnSpPr>
        <p:spPr>
          <a:xfrm>
            <a:off x="1459038" y="2551256"/>
            <a:ext cx="664615" cy="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20" name="直線コネクタ 19"/>
          <p:cNvCxnSpPr/>
          <p:nvPr/>
        </p:nvCxnSpPr>
        <p:spPr>
          <a:xfrm>
            <a:off x="1459038" y="2911296"/>
            <a:ext cx="664615" cy="0"/>
          </a:xfrm>
          <a:prstGeom prst="line">
            <a:avLst/>
          </a:prstGeom>
          <a:ln w="12700">
            <a:solidFill>
              <a:schemeClr val="tx1"/>
            </a:solidFill>
            <a:prstDash val="sysDash"/>
          </a:ln>
          <a:effectLst/>
        </p:spPr>
        <p:style>
          <a:lnRef idx="2">
            <a:schemeClr val="accent1"/>
          </a:lnRef>
          <a:fillRef idx="0">
            <a:schemeClr val="accent1"/>
          </a:fillRef>
          <a:effectRef idx="1">
            <a:schemeClr val="accent1"/>
          </a:effectRef>
          <a:fontRef idx="minor">
            <a:schemeClr val="tx1"/>
          </a:fontRef>
        </p:style>
      </p:cxnSp>
      <p:sp>
        <p:nvSpPr>
          <p:cNvPr id="5" name="テキスト ボックス 4"/>
          <p:cNvSpPr txBox="1"/>
          <p:nvPr/>
        </p:nvSpPr>
        <p:spPr>
          <a:xfrm>
            <a:off x="2123728" y="2432640"/>
            <a:ext cx="723275" cy="253916"/>
          </a:xfrm>
          <a:prstGeom prst="rect">
            <a:avLst/>
          </a:prstGeom>
          <a:noFill/>
        </p:spPr>
        <p:txBody>
          <a:bodyPr wrap="none" rtlCol="0">
            <a:spAutoFit/>
          </a:bodyPr>
          <a:lstStyle/>
          <a:p>
            <a:r>
              <a:rPr lang="ja-JP" altLang="en-US" sz="1050" dirty="0">
                <a:solidFill>
                  <a:prstClr val="black"/>
                </a:solidFill>
              </a:rPr>
              <a:t>国博平均</a:t>
            </a:r>
          </a:p>
        </p:txBody>
      </p:sp>
      <p:sp>
        <p:nvSpPr>
          <p:cNvPr id="21" name="テキスト ボックス 20"/>
          <p:cNvSpPr txBox="1"/>
          <p:nvPr/>
        </p:nvSpPr>
        <p:spPr>
          <a:xfrm>
            <a:off x="2123728" y="2789160"/>
            <a:ext cx="723275" cy="253916"/>
          </a:xfrm>
          <a:prstGeom prst="rect">
            <a:avLst/>
          </a:prstGeom>
          <a:noFill/>
        </p:spPr>
        <p:txBody>
          <a:bodyPr wrap="none" rtlCol="0">
            <a:spAutoFit/>
          </a:bodyPr>
          <a:lstStyle/>
          <a:p>
            <a:r>
              <a:rPr lang="ja-JP" altLang="en-US" sz="1050" dirty="0">
                <a:solidFill>
                  <a:prstClr val="black"/>
                </a:solidFill>
              </a:rPr>
              <a:t>国美平均</a:t>
            </a:r>
          </a:p>
        </p:txBody>
      </p:sp>
      <p:sp>
        <p:nvSpPr>
          <p:cNvPr id="25" name="テキスト ボックス 24"/>
          <p:cNvSpPr txBox="1"/>
          <p:nvPr/>
        </p:nvSpPr>
        <p:spPr>
          <a:xfrm>
            <a:off x="179512" y="2119208"/>
            <a:ext cx="492443" cy="215444"/>
          </a:xfrm>
          <a:prstGeom prst="rect">
            <a:avLst/>
          </a:prstGeom>
          <a:noFill/>
        </p:spPr>
        <p:txBody>
          <a:bodyPr wrap="none" rtlCol="0">
            <a:spAutoFit/>
          </a:bodyPr>
          <a:lstStyle/>
          <a:p>
            <a:r>
              <a:rPr lang="ja-JP" altLang="en-US" sz="800" dirty="0">
                <a:solidFill>
                  <a:prstClr val="black"/>
                </a:solidFill>
              </a:rPr>
              <a:t>（千</a:t>
            </a:r>
            <a:r>
              <a:rPr lang="en-US" altLang="ja-JP" sz="800" dirty="0">
                <a:solidFill>
                  <a:prstClr val="black"/>
                </a:solidFill>
              </a:rPr>
              <a:t>㎡</a:t>
            </a:r>
            <a:r>
              <a:rPr lang="ja-JP" altLang="en-US" sz="800" dirty="0">
                <a:solidFill>
                  <a:prstClr val="black"/>
                </a:solidFill>
              </a:rPr>
              <a:t>）</a:t>
            </a:r>
          </a:p>
        </p:txBody>
      </p:sp>
      <p:sp>
        <p:nvSpPr>
          <p:cNvPr id="26" name="テキスト ボックス 25"/>
          <p:cNvSpPr txBox="1"/>
          <p:nvPr/>
        </p:nvSpPr>
        <p:spPr>
          <a:xfrm>
            <a:off x="3131840" y="2119208"/>
            <a:ext cx="492443" cy="215444"/>
          </a:xfrm>
          <a:prstGeom prst="rect">
            <a:avLst/>
          </a:prstGeom>
          <a:noFill/>
        </p:spPr>
        <p:txBody>
          <a:bodyPr wrap="none" rtlCol="0">
            <a:spAutoFit/>
          </a:bodyPr>
          <a:lstStyle/>
          <a:p>
            <a:r>
              <a:rPr lang="ja-JP" altLang="en-US" sz="800" dirty="0">
                <a:solidFill>
                  <a:prstClr val="black"/>
                </a:solidFill>
              </a:rPr>
              <a:t>（千人）</a:t>
            </a:r>
          </a:p>
        </p:txBody>
      </p:sp>
      <p:sp>
        <p:nvSpPr>
          <p:cNvPr id="27" name="テキスト ボックス 26"/>
          <p:cNvSpPr txBox="1"/>
          <p:nvPr/>
        </p:nvSpPr>
        <p:spPr>
          <a:xfrm>
            <a:off x="6084168" y="2119788"/>
            <a:ext cx="595035" cy="215444"/>
          </a:xfrm>
          <a:prstGeom prst="rect">
            <a:avLst/>
          </a:prstGeom>
          <a:noFill/>
        </p:spPr>
        <p:txBody>
          <a:bodyPr wrap="none" rtlCol="0">
            <a:spAutoFit/>
          </a:bodyPr>
          <a:lstStyle/>
          <a:p>
            <a:r>
              <a:rPr lang="ja-JP" altLang="en-US" sz="800" dirty="0">
                <a:solidFill>
                  <a:prstClr val="black"/>
                </a:solidFill>
              </a:rPr>
              <a:t>（百万円）</a:t>
            </a:r>
          </a:p>
        </p:txBody>
      </p:sp>
      <p:sp>
        <p:nvSpPr>
          <p:cNvPr id="28" name="正方形/長方形 27"/>
          <p:cNvSpPr/>
          <p:nvPr/>
        </p:nvSpPr>
        <p:spPr>
          <a:xfrm>
            <a:off x="251520" y="323364"/>
            <a:ext cx="5904656" cy="369332"/>
          </a:xfrm>
          <a:prstGeom prst="rect">
            <a:avLst/>
          </a:prstGeom>
        </p:spPr>
        <p:txBody>
          <a:bodyPr wrap="square">
            <a:spAutoFit/>
          </a:bodyPr>
          <a:lstStyle/>
          <a:p>
            <a:r>
              <a:rPr lang="ja-JP" altLang="en-US" b="1" dirty="0">
                <a:solidFill>
                  <a:srgbClr val="000000"/>
                </a:solidFill>
              </a:rPr>
              <a:t>本市施設の現状　（国立博物館との比較）</a:t>
            </a:r>
          </a:p>
        </p:txBody>
      </p:sp>
      <p:cxnSp>
        <p:nvCxnSpPr>
          <p:cNvPr id="29" name="直線コネクタ 28"/>
          <p:cNvCxnSpPr/>
          <p:nvPr/>
        </p:nvCxnSpPr>
        <p:spPr>
          <a:xfrm>
            <a:off x="179512" y="692696"/>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0" name="テキスト ボックス 29"/>
          <p:cNvSpPr txBox="1"/>
          <p:nvPr/>
        </p:nvSpPr>
        <p:spPr>
          <a:xfrm>
            <a:off x="179512" y="836712"/>
            <a:ext cx="8964488" cy="1015663"/>
          </a:xfrm>
          <a:prstGeom prst="rect">
            <a:avLst/>
          </a:prstGeom>
          <a:noFill/>
        </p:spPr>
        <p:txBody>
          <a:bodyPr wrap="square" rtlCol="0">
            <a:spAutoFit/>
          </a:bodyPr>
          <a:lstStyle/>
          <a:p>
            <a:pPr>
              <a:lnSpc>
                <a:spcPts val="2400"/>
              </a:lnSpc>
            </a:pPr>
            <a:r>
              <a:rPr lang="ja-JP" altLang="en-US" sz="1500" dirty="0">
                <a:solidFill>
                  <a:prstClr val="black"/>
                </a:solidFill>
              </a:rPr>
              <a:t>・ 規模では、歴博は東京を除く国立並みの、市美は国立平均を上回る。</a:t>
            </a:r>
          </a:p>
          <a:p>
            <a:pPr>
              <a:lnSpc>
                <a:spcPts val="2400"/>
              </a:lnSpc>
            </a:pPr>
            <a:r>
              <a:rPr lang="ja-JP" altLang="en-US" sz="1500" dirty="0">
                <a:solidFill>
                  <a:prstClr val="black"/>
                </a:solidFill>
              </a:rPr>
              <a:t>・ 観覧者では、歴博は京都国博を上回り奈良国博並の、市美は国立５館の平均と同数程度の観覧者を獲得。</a:t>
            </a:r>
          </a:p>
          <a:p>
            <a:pPr>
              <a:lnSpc>
                <a:spcPts val="2400"/>
              </a:lnSpc>
            </a:pPr>
            <a:r>
              <a:rPr lang="ja-JP" altLang="en-US" sz="1500" dirty="0">
                <a:solidFill>
                  <a:prstClr val="black"/>
                </a:solidFill>
              </a:rPr>
              <a:t>・ 経費では、歴博・市美ともに国立施設よりも少ない額で運営。</a:t>
            </a:r>
          </a:p>
        </p:txBody>
      </p:sp>
      <p:sp>
        <p:nvSpPr>
          <p:cNvPr id="31" name="正方形/長方形 30"/>
          <p:cNvSpPr/>
          <p:nvPr/>
        </p:nvSpPr>
        <p:spPr>
          <a:xfrm>
            <a:off x="7891245" y="332656"/>
            <a:ext cx="1073243" cy="369332"/>
          </a:xfrm>
          <a:prstGeom prst="rect">
            <a:avLst/>
          </a:prstGeom>
          <a:noFill/>
        </p:spPr>
        <p:txBody>
          <a:bodyPr wrap="none">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lgn="ctr"/>
            <a:r>
              <a:rPr lang="ja-JP" altLang="en-US" dirty="0">
                <a:solidFill>
                  <a:prstClr val="black"/>
                </a:solidFill>
              </a:rPr>
              <a:t>＜</a:t>
            </a:r>
            <a:r>
              <a:rPr lang="en-US" altLang="ja-JP" dirty="0">
                <a:solidFill>
                  <a:prstClr val="black"/>
                </a:solidFill>
              </a:rPr>
              <a:t>Why</a:t>
            </a:r>
            <a:r>
              <a:rPr lang="ja-JP" altLang="en-US" dirty="0">
                <a:solidFill>
                  <a:prstClr val="black"/>
                </a:solidFill>
              </a:rPr>
              <a:t>＞</a:t>
            </a:r>
          </a:p>
        </p:txBody>
      </p:sp>
      <p:sp>
        <p:nvSpPr>
          <p:cNvPr id="34" name="テキスト ボックス 33"/>
          <p:cNvSpPr txBox="1"/>
          <p:nvPr/>
        </p:nvSpPr>
        <p:spPr>
          <a:xfrm>
            <a:off x="8172400" y="1"/>
            <a:ext cx="971600" cy="307777"/>
          </a:xfrm>
          <a:prstGeom prst="rect">
            <a:avLst/>
          </a:prstGeom>
          <a:noFill/>
        </p:spPr>
        <p:txBody>
          <a:bodyPr wrap="square" rtlCol="0">
            <a:spAutoFit/>
          </a:bodyPr>
          <a:lstStyle/>
          <a:p>
            <a:r>
              <a:rPr lang="en-US" altLang="ja-JP" sz="1400" dirty="0" smtClean="0">
                <a:solidFill>
                  <a:prstClr val="black"/>
                </a:solidFill>
              </a:rPr>
              <a:t>A10.(27)</a:t>
            </a:r>
            <a:endParaRPr lang="ja-JP" altLang="en-US" sz="1400" dirty="0">
              <a:solidFill>
                <a:prstClr val="black"/>
              </a:solidFill>
            </a:endParaRPr>
          </a:p>
        </p:txBody>
      </p:sp>
      <p:sp>
        <p:nvSpPr>
          <p:cNvPr id="36" name="テキスト ボックス 35"/>
          <p:cNvSpPr txBox="1"/>
          <p:nvPr/>
        </p:nvSpPr>
        <p:spPr>
          <a:xfrm>
            <a:off x="0" y="0"/>
            <a:ext cx="4777066" cy="261610"/>
          </a:xfrm>
          <a:prstGeom prst="rect">
            <a:avLst/>
          </a:prstGeom>
          <a:noFill/>
        </p:spPr>
        <p:txBody>
          <a:bodyPr wrap="square" rtlCol="0">
            <a:spAutoFit/>
          </a:bodyPr>
          <a:lstStyle/>
          <a:p>
            <a:r>
              <a:rPr lang="en-US" altLang="ja-JP" sz="1100" dirty="0">
                <a:solidFill>
                  <a:prstClr val="black"/>
                </a:solidFill>
              </a:rPr>
              <a:t>Ⅱ</a:t>
            </a:r>
            <a:r>
              <a:rPr lang="ja-JP" altLang="en-US" sz="1100" dirty="0">
                <a:solidFill>
                  <a:prstClr val="black"/>
                </a:solidFill>
              </a:rPr>
              <a:t>　公民連携</a:t>
            </a:r>
            <a:r>
              <a:rPr lang="en-US" altLang="ja-JP" sz="1100" dirty="0">
                <a:solidFill>
                  <a:prstClr val="black"/>
                </a:solidFill>
              </a:rPr>
              <a:t>/</a:t>
            </a:r>
            <a:r>
              <a:rPr lang="ja-JP" altLang="en-US" sz="1100" dirty="0">
                <a:solidFill>
                  <a:prstClr val="black"/>
                </a:solidFill>
              </a:rPr>
              <a:t>経営形態の見直し</a:t>
            </a:r>
            <a:r>
              <a:rPr lang="en-US" altLang="ja-JP" sz="1100" dirty="0">
                <a:solidFill>
                  <a:prstClr val="black"/>
                </a:solidFill>
              </a:rPr>
              <a:t>【</a:t>
            </a:r>
            <a:r>
              <a:rPr lang="ja-JP" altLang="en-US" sz="1100" dirty="0">
                <a:solidFill>
                  <a:prstClr val="black"/>
                </a:solidFill>
              </a:rPr>
              <a:t>独立行政法人化</a:t>
            </a:r>
            <a:r>
              <a:rPr lang="en-US" altLang="ja-JP" sz="1100" dirty="0">
                <a:solidFill>
                  <a:prstClr val="black"/>
                </a:solidFill>
              </a:rPr>
              <a:t>】</a:t>
            </a:r>
            <a:r>
              <a:rPr lang="ja-JP" altLang="en-US" sz="1100" dirty="0">
                <a:solidFill>
                  <a:prstClr val="black"/>
                </a:solidFill>
              </a:rPr>
              <a:t>・博物館</a:t>
            </a:r>
            <a:endParaRPr lang="en-US" altLang="ja-JP" sz="1100" dirty="0">
              <a:solidFill>
                <a:prstClr val="black"/>
              </a:solidFill>
            </a:endParaRPr>
          </a:p>
        </p:txBody>
      </p:sp>
      <p:sp>
        <p:nvSpPr>
          <p:cNvPr id="7" name="スライド番号プレースホルダー 6"/>
          <p:cNvSpPr>
            <a:spLocks noGrp="1"/>
          </p:cNvSpPr>
          <p:nvPr>
            <p:ph type="sldNum" sz="quarter" idx="12"/>
          </p:nvPr>
        </p:nvSpPr>
        <p:spPr/>
        <p:txBody>
          <a:bodyPr/>
          <a:lstStyle/>
          <a:p>
            <a:fld id="{CCEC3038-1CF1-4B63-9920-55248DCFBA97}" type="slidenum">
              <a:rPr kumimoji="1" lang="ja-JP" altLang="en-US" smtClean="0"/>
              <a:pPr/>
              <a:t>108</a:t>
            </a:fld>
            <a:endParaRPr kumimoji="1" lang="ja-JP" altLang="en-US"/>
          </a:p>
        </p:txBody>
      </p:sp>
    </p:spTree>
    <p:extLst>
      <p:ext uri="{BB962C8B-B14F-4D97-AF65-F5344CB8AC3E}">
        <p14:creationId xmlns:p14="http://schemas.microsoft.com/office/powerpoint/2010/main" val="1905663042"/>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タイトル 1"/>
          <p:cNvSpPr txBox="1">
            <a:spLocks/>
          </p:cNvSpPr>
          <p:nvPr/>
        </p:nvSpPr>
        <p:spPr>
          <a:xfrm>
            <a:off x="323528" y="548680"/>
            <a:ext cx="8496944" cy="5832648"/>
          </a:xfrm>
          <a:prstGeom prst="rect">
            <a:avLst/>
          </a:prstGeom>
        </p:spPr>
        <p:txBody>
          <a:bodyPr vert="horz" lIns="91440" tIns="45720" rIns="91440" bIns="45720" rtlCol="0" anchor="ctr">
            <a:normAutofit/>
          </a:bodyPr>
          <a:lstStyle/>
          <a:p>
            <a:pPr>
              <a:spcBef>
                <a:spcPct val="0"/>
              </a:spcBef>
              <a:defRPr/>
            </a:pPr>
            <a:r>
              <a:rPr lang="en-US" altLang="ja-JP" sz="4000" b="1" dirty="0">
                <a:latin typeface="+mn-ea"/>
                <a:cs typeface="+mj-cs"/>
              </a:rPr>
              <a:t>Ⅰ</a:t>
            </a:r>
            <a:r>
              <a:rPr lang="ja-JP" altLang="en-US" sz="4000" b="1" dirty="0">
                <a:latin typeface="+mn-ea"/>
                <a:cs typeface="+mj-cs"/>
              </a:rPr>
              <a:t>　政策の刷新（主なもの）</a:t>
            </a:r>
          </a:p>
          <a:p>
            <a:pPr>
              <a:spcBef>
                <a:spcPct val="0"/>
              </a:spcBef>
              <a:defRPr/>
            </a:pPr>
            <a:endParaRPr lang="en-US" altLang="ja-JP" sz="4000" b="1" dirty="0">
              <a:latin typeface="+mn-ea"/>
              <a:cs typeface="+mj-cs"/>
            </a:endParaRPr>
          </a:p>
          <a:p>
            <a:pPr>
              <a:spcBef>
                <a:spcPct val="0"/>
              </a:spcBef>
              <a:defRPr/>
            </a:pPr>
            <a:r>
              <a:rPr lang="ja-JP" altLang="en-US" sz="4000" b="1" dirty="0">
                <a:latin typeface="+mn-ea"/>
                <a:cs typeface="+mj-cs"/>
              </a:rPr>
              <a:t>　　（１）現役世代への重点投資</a:t>
            </a:r>
            <a:endParaRPr lang="en-US" altLang="ja-JP" sz="4000" b="1" dirty="0">
              <a:latin typeface="+mn-ea"/>
              <a:cs typeface="+mj-cs"/>
            </a:endParaRPr>
          </a:p>
          <a:p>
            <a:pPr>
              <a:spcBef>
                <a:spcPct val="0"/>
              </a:spcBef>
              <a:defRPr/>
            </a:pPr>
            <a:r>
              <a:rPr lang="ja-JP" altLang="en-US" sz="3200" b="1" dirty="0">
                <a:latin typeface="+mn-ea"/>
                <a:cs typeface="+mj-cs"/>
              </a:rPr>
              <a:t>　　　　　　　　　　　　　　　　（子育て</a:t>
            </a:r>
            <a:r>
              <a:rPr lang="en-US" altLang="ja-JP" sz="3200" b="1" dirty="0">
                <a:latin typeface="+mn-ea"/>
                <a:cs typeface="+mj-cs"/>
              </a:rPr>
              <a:t>/</a:t>
            </a:r>
            <a:r>
              <a:rPr lang="ja-JP" altLang="en-US" sz="3200" b="1" dirty="0">
                <a:latin typeface="+mn-ea"/>
                <a:cs typeface="+mj-cs"/>
              </a:rPr>
              <a:t>教育）</a:t>
            </a:r>
          </a:p>
          <a:p>
            <a:pPr>
              <a:spcBef>
                <a:spcPct val="0"/>
              </a:spcBef>
              <a:defRPr/>
            </a:pPr>
            <a:r>
              <a:rPr lang="ja-JP" altLang="en-US" sz="4000" b="1" dirty="0">
                <a:latin typeface="+mn-ea"/>
                <a:cs typeface="+mj-cs"/>
              </a:rPr>
              <a:t>　　（２）教育改革</a:t>
            </a:r>
          </a:p>
          <a:p>
            <a:pPr>
              <a:spcBef>
                <a:spcPct val="0"/>
              </a:spcBef>
              <a:defRPr/>
            </a:pPr>
            <a:r>
              <a:rPr lang="ja-JP" altLang="en-US" sz="4000" b="1" dirty="0">
                <a:latin typeface="+mn-ea"/>
                <a:cs typeface="+mj-cs"/>
              </a:rPr>
              <a:t>　　（３）西成特区構想</a:t>
            </a:r>
          </a:p>
          <a:p>
            <a:pPr>
              <a:spcBef>
                <a:spcPct val="0"/>
              </a:spcBef>
              <a:defRPr/>
            </a:pPr>
            <a:r>
              <a:rPr lang="ja-JP" altLang="en-US" sz="4000" b="1" dirty="0">
                <a:latin typeface="+mn-ea"/>
                <a:cs typeface="+mj-cs"/>
              </a:rPr>
              <a:t>　　（４）福祉施策の再構築</a:t>
            </a:r>
          </a:p>
          <a:p>
            <a:pPr>
              <a:spcBef>
                <a:spcPct val="0"/>
              </a:spcBef>
              <a:defRPr/>
            </a:pPr>
            <a:r>
              <a:rPr lang="ja-JP" altLang="en-US" sz="4000" b="1" dirty="0">
                <a:latin typeface="+mn-ea"/>
                <a:cs typeface="+mj-cs"/>
              </a:rPr>
              <a:t>　　（５）インフラ整備</a:t>
            </a:r>
            <a:endParaRPr lang="en-US" altLang="ja-JP" sz="4000" b="1" dirty="0">
              <a:latin typeface="+mn-ea"/>
              <a:cs typeface="+mj-cs"/>
            </a:endParaRPr>
          </a:p>
          <a:p>
            <a:pPr>
              <a:spcBef>
                <a:spcPct val="0"/>
              </a:spcBef>
              <a:defRPr/>
            </a:pPr>
            <a:endParaRPr lang="ja-JP" altLang="en-US" sz="4000" b="1" dirty="0">
              <a:latin typeface="+mn-ea"/>
              <a:cs typeface="+mj-cs"/>
            </a:endParaRPr>
          </a:p>
        </p:txBody>
      </p:sp>
      <p:sp>
        <p:nvSpPr>
          <p:cNvPr id="4" name="スライド番号プレースホルダ 3"/>
          <p:cNvSpPr>
            <a:spLocks noGrp="1"/>
          </p:cNvSpPr>
          <p:nvPr>
            <p:ph type="sldNum" sz="quarter" idx="12"/>
          </p:nvPr>
        </p:nvSpPr>
        <p:spPr/>
        <p:txBody>
          <a:bodyPr/>
          <a:lstStyle/>
          <a:p>
            <a:fld id="{CCEC3038-1CF1-4B63-9920-55248DCFBA97}" type="slidenum">
              <a:rPr kumimoji="1" lang="ja-JP" altLang="en-US" smtClean="0"/>
              <a:pPr/>
              <a:t>10</a:t>
            </a:fld>
            <a:endParaRPr kumimoji="1" lang="ja-JP" altLang="en-US"/>
          </a:p>
        </p:txBody>
      </p:sp>
    </p:spTree>
    <p:extLst>
      <p:ext uri="{BB962C8B-B14F-4D97-AF65-F5344CB8AC3E}">
        <p14:creationId xmlns:p14="http://schemas.microsoft.com/office/powerpoint/2010/main" val="2215967899"/>
      </p:ext>
    </p:extLst>
  </p:cSld>
  <p:clrMapOvr>
    <a:masterClrMapping/>
  </p:clrMapOvr>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 name="角丸四角形 30"/>
          <p:cNvSpPr/>
          <p:nvPr/>
        </p:nvSpPr>
        <p:spPr>
          <a:xfrm>
            <a:off x="357557" y="5785944"/>
            <a:ext cx="8462915" cy="883416"/>
          </a:xfrm>
          <a:prstGeom prst="roundRect">
            <a:avLst>
              <a:gd name="adj" fmla="val 12946"/>
            </a:avLst>
          </a:prstGeom>
          <a:solidFill>
            <a:schemeClr val="accent6">
              <a:lumMod val="60000"/>
              <a:lumOff val="40000"/>
              <a:alpha val="5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30" name="角丸四角形 29"/>
          <p:cNvSpPr/>
          <p:nvPr/>
        </p:nvSpPr>
        <p:spPr>
          <a:xfrm>
            <a:off x="7642333" y="4560773"/>
            <a:ext cx="1375015" cy="233154"/>
          </a:xfrm>
          <a:prstGeom prst="roundRect">
            <a:avLst>
              <a:gd name="adj" fmla="val 30197"/>
            </a:avLst>
          </a:prstGeom>
          <a:solidFill>
            <a:schemeClr val="accent6">
              <a:lumMod val="60000"/>
              <a:lumOff val="40000"/>
              <a:alpha val="5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16" name="テキスト ボックス 15"/>
          <p:cNvSpPr txBox="1"/>
          <p:nvPr/>
        </p:nvSpPr>
        <p:spPr>
          <a:xfrm>
            <a:off x="6632537" y="908720"/>
            <a:ext cx="2259942" cy="307777"/>
          </a:xfrm>
          <a:prstGeom prst="rect">
            <a:avLst/>
          </a:prstGeom>
          <a:noFill/>
        </p:spPr>
        <p:txBody>
          <a:bodyPr wrap="square" rtlCol="0">
            <a:spAutoFit/>
          </a:bodyPr>
          <a:lstStyle/>
          <a:p>
            <a:r>
              <a:rPr lang="en-US" altLang="ja-JP" sz="1400" dirty="0">
                <a:solidFill>
                  <a:prstClr val="black"/>
                </a:solidFill>
                <a:latin typeface="ＭＳ Ｐゴシック" panose="020B0600070205080204" pitchFamily="50" charset="-128"/>
              </a:rPr>
              <a:t>【</a:t>
            </a:r>
            <a:r>
              <a:rPr lang="ja-JP" altLang="en-US" sz="1400" dirty="0">
                <a:solidFill>
                  <a:prstClr val="black"/>
                </a:solidFill>
                <a:latin typeface="ＭＳ Ｐゴシック" panose="020B0600070205080204" pitchFamily="50" charset="-128"/>
              </a:rPr>
              <a:t>学芸員の年齢構成（</a:t>
            </a:r>
            <a:r>
              <a:rPr lang="en-US" altLang="ja-JP" sz="1400" dirty="0">
                <a:solidFill>
                  <a:prstClr val="black"/>
                </a:solidFill>
                <a:latin typeface="ＭＳ Ｐゴシック" panose="020B0600070205080204" pitchFamily="50" charset="-128"/>
              </a:rPr>
              <a:t>※</a:t>
            </a:r>
            <a:r>
              <a:rPr lang="ja-JP" altLang="en-US" sz="1400" dirty="0">
                <a:solidFill>
                  <a:prstClr val="black"/>
                </a:solidFill>
                <a:latin typeface="ＭＳ Ｐゴシック" panose="020B0600070205080204" pitchFamily="50" charset="-128"/>
              </a:rPr>
              <a:t>）</a:t>
            </a:r>
            <a:r>
              <a:rPr lang="en-US" altLang="ja-JP" sz="1400" dirty="0">
                <a:solidFill>
                  <a:prstClr val="black"/>
                </a:solidFill>
                <a:latin typeface="ＭＳ Ｐゴシック" panose="020B0600070205080204" pitchFamily="50" charset="-128"/>
              </a:rPr>
              <a:t>】</a:t>
            </a:r>
            <a:endParaRPr lang="ja-JP" altLang="en-US" sz="1400" dirty="0">
              <a:solidFill>
                <a:prstClr val="black"/>
              </a:solidFill>
              <a:latin typeface="ＭＳ Ｐゴシック" panose="020B0600070205080204" pitchFamily="50" charset="-128"/>
            </a:endParaRPr>
          </a:p>
        </p:txBody>
      </p:sp>
      <p:sp>
        <p:nvSpPr>
          <p:cNvPr id="17" name="テキスト ボックス 16"/>
          <p:cNvSpPr txBox="1"/>
          <p:nvPr/>
        </p:nvSpPr>
        <p:spPr>
          <a:xfrm>
            <a:off x="6444208" y="4289637"/>
            <a:ext cx="2573140" cy="523220"/>
          </a:xfrm>
          <a:prstGeom prst="rect">
            <a:avLst/>
          </a:prstGeom>
          <a:noFill/>
        </p:spPr>
        <p:txBody>
          <a:bodyPr wrap="none" rtlCol="0">
            <a:spAutoFit/>
          </a:bodyPr>
          <a:lstStyle/>
          <a:p>
            <a:r>
              <a:rPr lang="ja-JP" altLang="en-US" sz="1400" dirty="0">
                <a:solidFill>
                  <a:prstClr val="black"/>
                </a:solidFill>
                <a:latin typeface="ＭＳ Ｐゴシック" panose="020B0600070205080204" pitchFamily="50" charset="-128"/>
              </a:rPr>
              <a:t>（</a:t>
            </a:r>
            <a:r>
              <a:rPr lang="en-US" altLang="ja-JP" sz="1400" dirty="0">
                <a:solidFill>
                  <a:prstClr val="black"/>
                </a:solidFill>
                <a:latin typeface="ＭＳ Ｐゴシック" panose="020B0600070205080204" pitchFamily="50" charset="-128"/>
              </a:rPr>
              <a:t>※</a:t>
            </a:r>
            <a:r>
              <a:rPr lang="ja-JP" altLang="en-US" sz="1400" dirty="0">
                <a:solidFill>
                  <a:prstClr val="black"/>
                </a:solidFill>
                <a:latin typeface="ＭＳ Ｐゴシック" panose="020B0600070205080204" pitchFamily="50" charset="-128"/>
              </a:rPr>
              <a:t>） </a:t>
            </a:r>
            <a:r>
              <a:rPr lang="en-US" altLang="ja-JP" sz="1400" dirty="0">
                <a:solidFill>
                  <a:prstClr val="black"/>
                </a:solidFill>
                <a:latin typeface="ＭＳ Ｐゴシック" panose="020B0600070205080204" pitchFamily="50" charset="-128"/>
              </a:rPr>
              <a:t>5</a:t>
            </a:r>
            <a:r>
              <a:rPr lang="ja-JP" altLang="en-US" sz="1400" dirty="0">
                <a:solidFill>
                  <a:prstClr val="black"/>
                </a:solidFill>
                <a:latin typeface="ＭＳ Ｐゴシック" panose="020B0600070205080204" pitchFamily="50" charset="-128"/>
              </a:rPr>
              <a:t>施設（</a:t>
            </a:r>
            <a:r>
              <a:rPr lang="en-US" altLang="ja-JP" sz="1400" dirty="0">
                <a:solidFill>
                  <a:prstClr val="black"/>
                </a:solidFill>
                <a:latin typeface="ＭＳ Ｐゴシック" panose="020B0600070205080204" pitchFamily="50" charset="-128"/>
              </a:rPr>
              <a:t>+</a:t>
            </a:r>
            <a:r>
              <a:rPr lang="ja-JP" altLang="en-US" sz="1400" dirty="0">
                <a:solidFill>
                  <a:prstClr val="black"/>
                </a:solidFill>
                <a:latin typeface="ＭＳ Ｐゴシック" panose="020B0600070205080204" pitchFamily="50" charset="-128"/>
              </a:rPr>
              <a:t>新美術館）の人員</a:t>
            </a:r>
            <a:endParaRPr lang="en-US" altLang="ja-JP" sz="1400" dirty="0">
              <a:solidFill>
                <a:prstClr val="black"/>
              </a:solidFill>
              <a:latin typeface="ＭＳ Ｐゴシック" panose="020B0600070205080204" pitchFamily="50" charset="-128"/>
            </a:endParaRPr>
          </a:p>
          <a:p>
            <a:pPr algn="r"/>
            <a:r>
              <a:rPr lang="en-US" altLang="ja-JP" sz="1400" dirty="0">
                <a:solidFill>
                  <a:prstClr val="black"/>
                </a:solidFill>
                <a:latin typeface="ＭＳ Ｐゴシック" panose="020B0600070205080204" pitchFamily="50" charset="-128"/>
              </a:rPr>
              <a:t>2016</a:t>
            </a:r>
            <a:r>
              <a:rPr lang="ja-JP" altLang="en-US" sz="1400" dirty="0">
                <a:solidFill>
                  <a:prstClr val="black"/>
                </a:solidFill>
                <a:latin typeface="ＭＳ Ｐゴシック" panose="020B0600070205080204" pitchFamily="50" charset="-128"/>
              </a:rPr>
              <a:t>年</a:t>
            </a:r>
            <a:r>
              <a:rPr lang="en-US" altLang="ja-JP" sz="1400" dirty="0">
                <a:solidFill>
                  <a:prstClr val="black"/>
                </a:solidFill>
                <a:latin typeface="ＭＳ Ｐゴシック" panose="020B0600070205080204" pitchFamily="50" charset="-128"/>
              </a:rPr>
              <a:t>4</a:t>
            </a:r>
            <a:r>
              <a:rPr lang="ja-JP" altLang="en-US" sz="1400" dirty="0">
                <a:solidFill>
                  <a:prstClr val="black"/>
                </a:solidFill>
                <a:latin typeface="ＭＳ Ｐゴシック" panose="020B0600070205080204" pitchFamily="50" charset="-128"/>
              </a:rPr>
              <a:t>月現在</a:t>
            </a:r>
          </a:p>
        </p:txBody>
      </p:sp>
      <p:graphicFrame>
        <p:nvGraphicFramePr>
          <p:cNvPr id="18" name="表 17"/>
          <p:cNvGraphicFramePr>
            <a:graphicFrameLocks noGrp="1"/>
          </p:cNvGraphicFramePr>
          <p:nvPr>
            <p:extLst/>
          </p:nvPr>
        </p:nvGraphicFramePr>
        <p:xfrm>
          <a:off x="317989" y="1196565"/>
          <a:ext cx="6048672" cy="3123460"/>
        </p:xfrm>
        <a:graphic>
          <a:graphicData uri="http://schemas.openxmlformats.org/drawingml/2006/table">
            <a:tbl>
              <a:tblPr firstRow="1" bandRow="1">
                <a:tableStyleId>{5C22544A-7EE6-4342-B048-85BDC9FD1C3A}</a:tableStyleId>
              </a:tblPr>
              <a:tblGrid>
                <a:gridCol w="6048672">
                  <a:extLst>
                    <a:ext uri="{9D8B030D-6E8A-4147-A177-3AD203B41FA5}">
                      <a16:colId xmlns:a16="http://schemas.microsoft.com/office/drawing/2014/main" xmlns="" val="20000"/>
                    </a:ext>
                  </a:extLst>
                </a:gridCol>
              </a:tblGrid>
              <a:tr h="289408">
                <a:tc>
                  <a:txBody>
                    <a:bodyPr/>
                    <a:lstStyle/>
                    <a:p>
                      <a:pPr marL="0" marR="0" indent="0" algn="l" defTabSz="914400" rtl="0" eaLnBrk="1" fontAlgn="auto" latinLnBrk="0" hangingPunct="1">
                        <a:lnSpc>
                          <a:spcPts val="1200"/>
                        </a:lnSpc>
                        <a:spcBef>
                          <a:spcPts val="0"/>
                        </a:spcBef>
                        <a:spcAft>
                          <a:spcPts val="0"/>
                        </a:spcAft>
                        <a:buClrTx/>
                        <a:buSzTx/>
                        <a:buFontTx/>
                        <a:buNone/>
                        <a:tabLst/>
                        <a:defRPr/>
                      </a:pPr>
                      <a:r>
                        <a:rPr lang="ja-JP" altLang="en-US" sz="1400" b="0" dirty="0">
                          <a:solidFill>
                            <a:srgbClr val="000000"/>
                          </a:solidFill>
                          <a:latin typeface="+mn-ea"/>
                          <a:ea typeface="+mn-ea"/>
                        </a:rPr>
                        <a:t>１．指定管理者制度の課題（期間の制約）</a:t>
                      </a:r>
                      <a:endParaRPr kumimoji="1" lang="ja-JP" altLang="en-US" sz="1400" b="0" u="none" dirty="0">
                        <a:solidFill>
                          <a:srgbClr val="000000"/>
                        </a:solidFill>
                        <a:latin typeface="+mn-ea"/>
                        <a:ea typeface="+mn-ea"/>
                      </a:endParaRPr>
                    </a:p>
                  </a:txBody>
                  <a:tcPr marL="99692" marR="99692" marT="46800" marB="468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extLst>
                  <a:ext uri="{0D108BD9-81ED-4DB2-BD59-A6C34878D82A}">
                    <a16:rowId xmlns:a16="http://schemas.microsoft.com/office/drawing/2014/main" xmlns="" val="10000"/>
                  </a:ext>
                </a:extLst>
              </a:tr>
              <a:tr h="260468">
                <a:tc>
                  <a:txBody>
                    <a:bodyPr/>
                    <a:lstStyle/>
                    <a:p>
                      <a:pPr marL="177800" marR="0" indent="0" algn="l" defTabSz="914400" rtl="0" eaLnBrk="1" fontAlgn="auto" latinLnBrk="0" hangingPunct="1">
                        <a:lnSpc>
                          <a:spcPts val="1200"/>
                        </a:lnSpc>
                        <a:spcBef>
                          <a:spcPts val="0"/>
                        </a:spcBef>
                        <a:spcAft>
                          <a:spcPts val="0"/>
                        </a:spcAft>
                        <a:buClrTx/>
                        <a:buSzTx/>
                        <a:buFontTx/>
                        <a:buNone/>
                        <a:tabLst/>
                        <a:defRPr/>
                      </a:pPr>
                      <a:r>
                        <a:rPr lang="ja-JP" altLang="en-US" sz="1300" dirty="0">
                          <a:latin typeface="+mn-ea"/>
                          <a:ea typeface="+mn-ea"/>
                          <a:cs typeface="メイリオ"/>
                        </a:rPr>
                        <a:t>・指定期間を超えての人材確保が困難</a:t>
                      </a:r>
                      <a:r>
                        <a:rPr lang="en-US" altLang="ja-JP" sz="1300" dirty="0">
                          <a:latin typeface="+mn-ea"/>
                          <a:ea typeface="+mn-ea"/>
                          <a:cs typeface="メイリオ"/>
                        </a:rPr>
                        <a:t>(</a:t>
                      </a:r>
                      <a:r>
                        <a:rPr lang="ja-JP" altLang="en-US" sz="1300" dirty="0">
                          <a:latin typeface="+mn-ea"/>
                          <a:ea typeface="+mn-ea"/>
                          <a:cs typeface="メイリオ"/>
                        </a:rPr>
                        <a:t>有期契約職員　事務</a:t>
                      </a:r>
                      <a:r>
                        <a:rPr lang="en-US" altLang="ja-JP" sz="1300" dirty="0">
                          <a:latin typeface="+mn-ea"/>
                          <a:ea typeface="+mn-ea"/>
                          <a:cs typeface="メイリオ"/>
                        </a:rPr>
                        <a:t>:47</a:t>
                      </a:r>
                      <a:r>
                        <a:rPr lang="ja-JP" altLang="en-US" sz="1300" dirty="0">
                          <a:latin typeface="+mn-ea"/>
                          <a:ea typeface="+mn-ea"/>
                          <a:cs typeface="メイリオ"/>
                        </a:rPr>
                        <a:t>人、学芸</a:t>
                      </a:r>
                      <a:r>
                        <a:rPr lang="en-US" altLang="ja-JP" sz="1300" dirty="0">
                          <a:latin typeface="+mn-ea"/>
                          <a:ea typeface="+mn-ea"/>
                          <a:cs typeface="メイリオ"/>
                        </a:rPr>
                        <a:t>:9</a:t>
                      </a:r>
                      <a:r>
                        <a:rPr lang="ja-JP" altLang="en-US" sz="1300" dirty="0">
                          <a:latin typeface="+mn-ea"/>
                          <a:ea typeface="+mn-ea"/>
                          <a:cs typeface="メイリオ"/>
                        </a:rPr>
                        <a:t>人</a:t>
                      </a:r>
                      <a:r>
                        <a:rPr lang="en-US" altLang="ja-JP" sz="1300" dirty="0">
                          <a:latin typeface="+mn-ea"/>
                          <a:ea typeface="+mn-ea"/>
                          <a:cs typeface="メイリオ"/>
                        </a:rPr>
                        <a:t>)</a:t>
                      </a:r>
                    </a:p>
                  </a:txBody>
                  <a:tcPr marL="33231" marR="33231" marT="46800" marB="468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noFill/>
                  </a:tcPr>
                </a:tc>
                <a:extLst>
                  <a:ext uri="{0D108BD9-81ED-4DB2-BD59-A6C34878D82A}">
                    <a16:rowId xmlns:a16="http://schemas.microsoft.com/office/drawing/2014/main" xmlns="" val="10001"/>
                  </a:ext>
                </a:extLst>
              </a:tr>
              <a:tr h="260468">
                <a:tc>
                  <a:txBody>
                    <a:bodyPr/>
                    <a:lstStyle/>
                    <a:p>
                      <a:pPr marL="177800" marR="0" indent="0" algn="l" defTabSz="914400" rtl="0" eaLnBrk="1" fontAlgn="auto" latinLnBrk="0" hangingPunct="1">
                        <a:lnSpc>
                          <a:spcPts val="1200"/>
                        </a:lnSpc>
                        <a:spcBef>
                          <a:spcPts val="0"/>
                        </a:spcBef>
                        <a:spcAft>
                          <a:spcPts val="0"/>
                        </a:spcAft>
                        <a:buClrTx/>
                        <a:buSzTx/>
                        <a:buFontTx/>
                        <a:buNone/>
                        <a:tabLst/>
                        <a:defRPr/>
                      </a:pPr>
                      <a:r>
                        <a:rPr lang="ja-JP" altLang="en-US" sz="1300" dirty="0">
                          <a:latin typeface="+mn-ea"/>
                          <a:ea typeface="+mn-ea"/>
                          <a:cs typeface="メイリオ"/>
                        </a:rPr>
                        <a:t>・長期の準備期間を要する海外展や大規模企画展等の誘致・開催に支障</a:t>
                      </a:r>
                      <a:endParaRPr kumimoji="1" lang="ja-JP" altLang="en-US" sz="1300" dirty="0">
                        <a:latin typeface="+mn-ea"/>
                        <a:ea typeface="+mn-ea"/>
                        <a:cs typeface="メイリオ"/>
                      </a:endParaRPr>
                    </a:p>
                  </a:txBody>
                  <a:tcPr marL="33231" marR="33231" marT="46800" marB="468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extLst>
                  <a:ext uri="{0D108BD9-81ED-4DB2-BD59-A6C34878D82A}">
                    <a16:rowId xmlns:a16="http://schemas.microsoft.com/office/drawing/2014/main" xmlns="" val="10002"/>
                  </a:ext>
                </a:extLst>
              </a:tr>
              <a:tr h="405325">
                <a:tc>
                  <a:txBody>
                    <a:bodyPr/>
                    <a:lstStyle/>
                    <a:p>
                      <a:pPr marL="268288" marR="0" indent="-90488" algn="l" defTabSz="914400" rtl="0" eaLnBrk="1" fontAlgn="auto" latinLnBrk="0" hangingPunct="1">
                        <a:lnSpc>
                          <a:spcPct val="100000"/>
                        </a:lnSpc>
                        <a:spcBef>
                          <a:spcPts val="0"/>
                        </a:spcBef>
                        <a:spcAft>
                          <a:spcPts val="0"/>
                        </a:spcAft>
                        <a:buClrTx/>
                        <a:buSzTx/>
                        <a:buFontTx/>
                        <a:buNone/>
                        <a:tabLst/>
                        <a:defRPr/>
                      </a:pPr>
                      <a:r>
                        <a:rPr lang="ja-JP" altLang="en-US" sz="1300" dirty="0">
                          <a:latin typeface="+mn-ea"/>
                          <a:ea typeface="+mn-ea"/>
                          <a:cs typeface="メイリオ"/>
                        </a:rPr>
                        <a:t>・学芸員の高齢化に加え、退職者の有期職員による代替では、寄託者等との信頼関係維持や資料獲得が困難</a:t>
                      </a:r>
                      <a:endParaRPr kumimoji="1" lang="ja-JP" altLang="en-US" sz="1300" dirty="0">
                        <a:latin typeface="+mn-ea"/>
                        <a:ea typeface="+mn-ea"/>
                        <a:cs typeface="メイリオ"/>
                      </a:endParaRPr>
                    </a:p>
                  </a:txBody>
                  <a:tcPr marL="33231" marR="33231" marT="46800" marB="468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xmlns="" val="10003"/>
                  </a:ext>
                </a:extLst>
              </a:tr>
              <a:tr h="260468">
                <a:tc>
                  <a:txBody>
                    <a:bodyPr/>
                    <a:lstStyle/>
                    <a:p>
                      <a:pPr>
                        <a:lnSpc>
                          <a:spcPts val="1200"/>
                        </a:lnSpc>
                      </a:pPr>
                      <a:r>
                        <a:rPr lang="ja-JP" altLang="en-US" sz="1400" b="0" u="none" dirty="0">
                          <a:solidFill>
                            <a:srgbClr val="000000"/>
                          </a:solidFill>
                          <a:latin typeface="+mn-ea"/>
                          <a:ea typeface="+mn-ea"/>
                        </a:rPr>
                        <a:t>２．利用者サービスの低下（経費削減の限界）</a:t>
                      </a:r>
                    </a:p>
                  </a:txBody>
                  <a:tcPr marL="99692" marR="99692" marT="46800" marB="468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extLst>
                  <a:ext uri="{0D108BD9-81ED-4DB2-BD59-A6C34878D82A}">
                    <a16:rowId xmlns:a16="http://schemas.microsoft.com/office/drawing/2014/main" xmlns="" val="10004"/>
                  </a:ext>
                </a:extLst>
              </a:tr>
              <a:tr h="260468">
                <a:tc>
                  <a:txBody>
                    <a:bodyPr/>
                    <a:lstStyle/>
                    <a:p>
                      <a:pPr marL="177800" marR="0" indent="0" algn="l" defTabSz="914400" rtl="0" eaLnBrk="1" fontAlgn="auto" latinLnBrk="0" hangingPunct="1">
                        <a:lnSpc>
                          <a:spcPts val="1200"/>
                        </a:lnSpc>
                        <a:spcBef>
                          <a:spcPts val="0"/>
                        </a:spcBef>
                        <a:spcAft>
                          <a:spcPts val="0"/>
                        </a:spcAft>
                        <a:buClrTx/>
                        <a:buSzTx/>
                        <a:buFontTx/>
                        <a:buNone/>
                        <a:tabLst/>
                        <a:defRPr/>
                      </a:pPr>
                      <a:r>
                        <a:rPr kumimoji="1" lang="ja-JP" altLang="en-US" sz="1300" dirty="0">
                          <a:latin typeface="+mn-ea"/>
                          <a:ea typeface="+mn-ea"/>
                          <a:cs typeface="メイリオ"/>
                        </a:rPr>
                        <a:t>・旧式のトイレや展示端末の故障など、機器や設備の補修・整備が滞る</a:t>
                      </a:r>
                      <a:endParaRPr kumimoji="1" lang="en-US" altLang="ja-JP" sz="1300" dirty="0">
                        <a:latin typeface="+mn-ea"/>
                        <a:ea typeface="+mn-ea"/>
                        <a:cs typeface="メイリオ"/>
                      </a:endParaRPr>
                    </a:p>
                  </a:txBody>
                  <a:tcPr marL="99692" marR="99692" marT="46800" marB="468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noFill/>
                  </a:tcPr>
                </a:tc>
                <a:extLst>
                  <a:ext uri="{0D108BD9-81ED-4DB2-BD59-A6C34878D82A}">
                    <a16:rowId xmlns:a16="http://schemas.microsoft.com/office/drawing/2014/main" xmlns="" val="10005"/>
                  </a:ext>
                </a:extLst>
              </a:tr>
              <a:tr h="260468">
                <a:tc>
                  <a:txBody>
                    <a:bodyPr/>
                    <a:lstStyle/>
                    <a:p>
                      <a:pPr marL="177800" marR="0" indent="0" algn="l" defTabSz="914400" rtl="0" eaLnBrk="1" fontAlgn="auto" latinLnBrk="0" hangingPunct="1">
                        <a:lnSpc>
                          <a:spcPts val="1200"/>
                        </a:lnSpc>
                        <a:spcBef>
                          <a:spcPts val="0"/>
                        </a:spcBef>
                        <a:spcAft>
                          <a:spcPts val="0"/>
                        </a:spcAft>
                        <a:buClrTx/>
                        <a:buSzTx/>
                        <a:buFontTx/>
                        <a:buNone/>
                        <a:tabLst/>
                        <a:defRPr/>
                      </a:pPr>
                      <a:r>
                        <a:rPr lang="ja-JP" altLang="en-US" sz="1300" dirty="0">
                          <a:latin typeface="+mn-ea"/>
                          <a:ea typeface="+mn-ea"/>
                          <a:cs typeface="メイリオ"/>
                        </a:rPr>
                        <a:t>・収蔵庫や空調設備など施設機能が不十分であったり、建物の老朽化が進む</a:t>
                      </a:r>
                      <a:endParaRPr kumimoji="1" lang="en-US" altLang="ja-JP" sz="1300" dirty="0">
                        <a:latin typeface="+mn-ea"/>
                        <a:ea typeface="+mn-ea"/>
                        <a:cs typeface="メイリオ"/>
                      </a:endParaRPr>
                    </a:p>
                  </a:txBody>
                  <a:tcPr marL="99692" marR="99692" marT="46800" marB="468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extLst>
                  <a:ext uri="{0D108BD9-81ED-4DB2-BD59-A6C34878D82A}">
                    <a16:rowId xmlns:a16="http://schemas.microsoft.com/office/drawing/2014/main" xmlns="" val="10006"/>
                  </a:ext>
                </a:extLst>
              </a:tr>
              <a:tr h="260468">
                <a:tc>
                  <a:txBody>
                    <a:bodyPr/>
                    <a:lstStyle/>
                    <a:p>
                      <a:pPr marL="177800" marR="0" indent="0" algn="l" defTabSz="914400" rtl="0" eaLnBrk="1" fontAlgn="auto" latinLnBrk="0" hangingPunct="1">
                        <a:lnSpc>
                          <a:spcPts val="1200"/>
                        </a:lnSpc>
                        <a:spcBef>
                          <a:spcPts val="0"/>
                        </a:spcBef>
                        <a:spcAft>
                          <a:spcPts val="0"/>
                        </a:spcAft>
                        <a:buClrTx/>
                        <a:buSzTx/>
                        <a:buFontTx/>
                        <a:buNone/>
                        <a:tabLst/>
                        <a:defRPr/>
                      </a:pPr>
                      <a:r>
                        <a:rPr lang="ja-JP" altLang="en-US" sz="1300" dirty="0">
                          <a:latin typeface="+mn-ea"/>
                          <a:ea typeface="+mn-ea"/>
                          <a:cs typeface="メイリオ"/>
                        </a:rPr>
                        <a:t>・レストランやカフェ、ショップが貧弱</a:t>
                      </a:r>
                      <a:endParaRPr kumimoji="1" lang="en-US" altLang="ja-JP" sz="1300" dirty="0">
                        <a:latin typeface="+mn-ea"/>
                        <a:ea typeface="+mn-ea"/>
                        <a:cs typeface="メイリオ"/>
                      </a:endParaRPr>
                    </a:p>
                  </a:txBody>
                  <a:tcPr marL="99692" marR="99692" marT="46800" marB="468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xmlns="" val="10007"/>
                  </a:ext>
                </a:extLst>
              </a:tr>
              <a:tr h="260468">
                <a:tc>
                  <a:txBody>
                    <a:bodyPr/>
                    <a:lstStyle/>
                    <a:p>
                      <a:pPr marL="0" marR="0" indent="0" algn="l" defTabSz="914400" rtl="0" eaLnBrk="1" fontAlgn="auto" latinLnBrk="0" hangingPunct="1">
                        <a:lnSpc>
                          <a:spcPts val="1200"/>
                        </a:lnSpc>
                        <a:spcBef>
                          <a:spcPts val="0"/>
                        </a:spcBef>
                        <a:spcAft>
                          <a:spcPts val="0"/>
                        </a:spcAft>
                        <a:buClrTx/>
                        <a:buSzTx/>
                        <a:buFontTx/>
                        <a:buNone/>
                        <a:tabLst/>
                        <a:defRPr/>
                      </a:pPr>
                      <a:r>
                        <a:rPr lang="ja-JP" altLang="en-US" sz="1400" dirty="0">
                          <a:latin typeface="+mn-ea"/>
                          <a:ea typeface="+mn-ea"/>
                          <a:cs typeface="メイリオ"/>
                        </a:rPr>
                        <a:t>３．厳しい経営環境（自由度の欠如）</a:t>
                      </a:r>
                      <a:endParaRPr lang="en-US" altLang="ja-JP" sz="1400" dirty="0">
                        <a:latin typeface="+mn-ea"/>
                        <a:ea typeface="+mn-ea"/>
                        <a:cs typeface="メイリオ"/>
                      </a:endParaRPr>
                    </a:p>
                  </a:txBody>
                  <a:tcPr marL="99692" marR="99692" marT="46800" marB="468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extLst>
                  <a:ext uri="{0D108BD9-81ED-4DB2-BD59-A6C34878D82A}">
                    <a16:rowId xmlns:a16="http://schemas.microsoft.com/office/drawing/2014/main" xmlns="" val="10008"/>
                  </a:ext>
                </a:extLst>
              </a:tr>
              <a:tr h="260468">
                <a:tc>
                  <a:txBody>
                    <a:bodyPr/>
                    <a:lstStyle/>
                    <a:p>
                      <a:pPr marL="177800" marR="0" indent="0" algn="l" defTabSz="914400" rtl="0" eaLnBrk="1" fontAlgn="auto" latinLnBrk="0" hangingPunct="1">
                        <a:lnSpc>
                          <a:spcPts val="1200"/>
                        </a:lnSpc>
                        <a:spcBef>
                          <a:spcPts val="0"/>
                        </a:spcBef>
                        <a:spcAft>
                          <a:spcPts val="0"/>
                        </a:spcAft>
                        <a:buClrTx/>
                        <a:buSzTx/>
                        <a:buFontTx/>
                        <a:buNone/>
                        <a:tabLst/>
                        <a:defRPr/>
                      </a:pPr>
                      <a:r>
                        <a:rPr lang="ja-JP" altLang="en-US" sz="1300" dirty="0">
                          <a:latin typeface="+mn-ea"/>
                          <a:ea typeface="+mn-ea"/>
                          <a:cs typeface="メイリオ"/>
                        </a:rPr>
                        <a:t>・協定書に基づく管理代行にすぎず、自主性が発揮しづらい施設運営</a:t>
                      </a:r>
                      <a:endParaRPr lang="en-US" altLang="ja-JP" sz="1300" dirty="0">
                        <a:latin typeface="+mn-ea"/>
                        <a:ea typeface="+mn-ea"/>
                        <a:cs typeface="メイリオ"/>
                      </a:endParaRPr>
                    </a:p>
                  </a:txBody>
                  <a:tcPr marL="99692" marR="99692" marT="46800" marB="468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noFill/>
                  </a:tcPr>
                </a:tc>
                <a:extLst>
                  <a:ext uri="{0D108BD9-81ED-4DB2-BD59-A6C34878D82A}">
                    <a16:rowId xmlns:a16="http://schemas.microsoft.com/office/drawing/2014/main" xmlns="" val="10009"/>
                  </a:ext>
                </a:extLst>
              </a:tr>
              <a:tr h="260468">
                <a:tc>
                  <a:txBody>
                    <a:bodyPr/>
                    <a:lstStyle/>
                    <a:p>
                      <a:pPr marL="177800" marR="0" indent="0" algn="l" defTabSz="914400" rtl="0" eaLnBrk="1" fontAlgn="auto" latinLnBrk="0" hangingPunct="1">
                        <a:lnSpc>
                          <a:spcPts val="1200"/>
                        </a:lnSpc>
                        <a:spcBef>
                          <a:spcPts val="0"/>
                        </a:spcBef>
                        <a:spcAft>
                          <a:spcPts val="0"/>
                        </a:spcAft>
                        <a:buClrTx/>
                        <a:buSzTx/>
                        <a:buFontTx/>
                        <a:buNone/>
                        <a:tabLst/>
                        <a:defRPr/>
                      </a:pPr>
                      <a:r>
                        <a:rPr lang="ja-JP" altLang="en-US" sz="1300" dirty="0">
                          <a:latin typeface="+mn-ea"/>
                          <a:ea typeface="+mn-ea"/>
                          <a:cs typeface="メイリオ"/>
                        </a:rPr>
                        <a:t>・利用料金制度の特徴が活かされず、インセンティブが有効に働いていない</a:t>
                      </a:r>
                      <a:endParaRPr lang="en-US" altLang="ja-JP" sz="1300" dirty="0">
                        <a:latin typeface="+mn-ea"/>
                        <a:ea typeface="+mn-ea"/>
                        <a:cs typeface="メイリオ"/>
                      </a:endParaRPr>
                    </a:p>
                  </a:txBody>
                  <a:tcPr marL="99692" marR="99692" marT="46800" marB="468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xmlns="" val="10010"/>
                  </a:ext>
                </a:extLst>
              </a:tr>
            </a:tbl>
          </a:graphicData>
        </a:graphic>
      </p:graphicFrame>
      <p:sp>
        <p:nvSpPr>
          <p:cNvPr id="27" name="下矢印 26"/>
          <p:cNvSpPr/>
          <p:nvPr/>
        </p:nvSpPr>
        <p:spPr>
          <a:xfrm>
            <a:off x="2976746" y="4436550"/>
            <a:ext cx="797627" cy="360040"/>
          </a:xfrm>
          <a:prstGeom prst="downArrow">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19" name="正方形/長方形 18"/>
          <p:cNvSpPr/>
          <p:nvPr/>
        </p:nvSpPr>
        <p:spPr>
          <a:xfrm>
            <a:off x="251520" y="323364"/>
            <a:ext cx="5904656" cy="369332"/>
          </a:xfrm>
          <a:prstGeom prst="rect">
            <a:avLst/>
          </a:prstGeom>
        </p:spPr>
        <p:txBody>
          <a:bodyPr wrap="square">
            <a:spAutoFit/>
          </a:bodyPr>
          <a:lstStyle/>
          <a:p>
            <a:r>
              <a:rPr lang="ja-JP" altLang="en-US" b="1" dirty="0">
                <a:solidFill>
                  <a:srgbClr val="000000"/>
                </a:solidFill>
              </a:rPr>
              <a:t>現状課題</a:t>
            </a:r>
          </a:p>
        </p:txBody>
      </p:sp>
      <p:cxnSp>
        <p:nvCxnSpPr>
          <p:cNvPr id="20" name="直線コネクタ 19"/>
          <p:cNvCxnSpPr/>
          <p:nvPr/>
        </p:nvCxnSpPr>
        <p:spPr>
          <a:xfrm>
            <a:off x="179512" y="692696"/>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3" name="正方形/長方形 12"/>
          <p:cNvSpPr/>
          <p:nvPr/>
        </p:nvSpPr>
        <p:spPr>
          <a:xfrm>
            <a:off x="7383845" y="332656"/>
            <a:ext cx="1760155" cy="369332"/>
          </a:xfrm>
          <a:prstGeom prst="rect">
            <a:avLst/>
          </a:prstGeom>
          <a:noFill/>
        </p:spPr>
        <p:txBody>
          <a:bodyPr wrap="square">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lgn="ctr"/>
            <a:r>
              <a:rPr lang="ja-JP" altLang="en-US" dirty="0">
                <a:solidFill>
                  <a:prstClr val="black"/>
                </a:solidFill>
              </a:rPr>
              <a:t>＜</a:t>
            </a:r>
            <a:r>
              <a:rPr lang="en-US" altLang="ja-JP" dirty="0">
                <a:solidFill>
                  <a:prstClr val="black"/>
                </a:solidFill>
              </a:rPr>
              <a:t>Outcome</a:t>
            </a:r>
            <a:r>
              <a:rPr lang="ja-JP" altLang="en-US" dirty="0">
                <a:solidFill>
                  <a:prstClr val="black"/>
                </a:solidFill>
              </a:rPr>
              <a:t>＞</a:t>
            </a:r>
          </a:p>
        </p:txBody>
      </p:sp>
      <p:sp>
        <p:nvSpPr>
          <p:cNvPr id="24" name="テキスト ボックス 23"/>
          <p:cNvSpPr txBox="1"/>
          <p:nvPr/>
        </p:nvSpPr>
        <p:spPr>
          <a:xfrm>
            <a:off x="0" y="822291"/>
            <a:ext cx="8707429" cy="374461"/>
          </a:xfrm>
          <a:prstGeom prst="rect">
            <a:avLst/>
          </a:prstGeom>
          <a:noFill/>
        </p:spPr>
        <p:txBody>
          <a:bodyPr wrap="square" rtlCol="0">
            <a:spAutoFit/>
          </a:bodyPr>
          <a:lstStyle/>
          <a:p>
            <a:pPr marL="285750" indent="-285750">
              <a:lnSpc>
                <a:spcPts val="2200"/>
              </a:lnSpc>
            </a:pPr>
            <a:r>
              <a:rPr lang="en-US" altLang="ja-JP" sz="1600" dirty="0">
                <a:solidFill>
                  <a:prstClr val="black"/>
                </a:solidFill>
                <a:latin typeface="メイリオ" pitchFamily="50" charset="-128"/>
                <a:ea typeface="メイリオ" pitchFamily="50" charset="-128"/>
                <a:cs typeface="メイリオ" pitchFamily="50" charset="-128"/>
              </a:rPr>
              <a:t>【2006</a:t>
            </a:r>
            <a:r>
              <a:rPr lang="ja-JP" altLang="en-US" sz="1600" dirty="0">
                <a:solidFill>
                  <a:prstClr val="black"/>
                </a:solidFill>
                <a:latin typeface="メイリオ" pitchFamily="50" charset="-128"/>
                <a:ea typeface="メイリオ" pitchFamily="50" charset="-128"/>
                <a:cs typeface="メイリオ" pitchFamily="50" charset="-128"/>
              </a:rPr>
              <a:t>年度から指定管理者制度を導入</a:t>
            </a:r>
            <a:r>
              <a:rPr lang="en-US" altLang="ja-JP" sz="1600" dirty="0">
                <a:solidFill>
                  <a:prstClr val="black"/>
                </a:solidFill>
                <a:latin typeface="メイリオ" pitchFamily="50" charset="-128"/>
                <a:ea typeface="メイリオ" pitchFamily="50" charset="-128"/>
                <a:cs typeface="メイリオ" pitchFamily="50" charset="-128"/>
              </a:rPr>
              <a:t>】</a:t>
            </a:r>
          </a:p>
        </p:txBody>
      </p:sp>
      <p:sp>
        <p:nvSpPr>
          <p:cNvPr id="25" name="Rectangle 37"/>
          <p:cNvSpPr>
            <a:spLocks noChangeArrowheads="1"/>
          </p:cNvSpPr>
          <p:nvPr/>
        </p:nvSpPr>
        <p:spPr bwMode="auto">
          <a:xfrm>
            <a:off x="357557" y="4902529"/>
            <a:ext cx="8462915" cy="1766831"/>
          </a:xfrm>
          <a:prstGeom prst="rect">
            <a:avLst/>
          </a:prstGeom>
          <a:noFill/>
          <a:ln w="19050">
            <a:solidFill>
              <a:schemeClr val="tx1"/>
            </a:solidFill>
            <a:miter lim="800000"/>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lIns="108000" tIns="93600" rIns="108000" bIns="46800" anchor="ctr" anchorCtr="0">
            <a:spAutoFit/>
          </a:bodyPr>
          <a:lstStyle/>
          <a:p>
            <a:pPr algn="just">
              <a:lnSpc>
                <a:spcPct val="110000"/>
              </a:lnSpc>
            </a:pPr>
            <a:r>
              <a:rPr lang="en-US" altLang="ja-JP" sz="1600" dirty="0">
                <a:solidFill>
                  <a:prstClr val="black"/>
                </a:solidFill>
                <a:latin typeface="ＭＳ Ｐゴシック" panose="020B0600070205080204" pitchFamily="50" charset="-128"/>
                <a:cs typeface="メイリオ" pitchFamily="50" charset="-128"/>
              </a:rPr>
              <a:t>【</a:t>
            </a:r>
            <a:r>
              <a:rPr lang="ja-JP" altLang="en-US" sz="1600" dirty="0">
                <a:solidFill>
                  <a:prstClr val="black"/>
                </a:solidFill>
                <a:latin typeface="ＭＳ Ｐゴシック" panose="020B0600070205080204" pitchFamily="50" charset="-128"/>
                <a:cs typeface="メイリオ" pitchFamily="50" charset="-128"/>
              </a:rPr>
              <a:t>第</a:t>
            </a:r>
            <a:r>
              <a:rPr lang="en-US" altLang="ja-JP" sz="1600" dirty="0">
                <a:solidFill>
                  <a:prstClr val="black"/>
                </a:solidFill>
                <a:latin typeface="ＭＳ Ｐゴシック" panose="020B0600070205080204" pitchFamily="50" charset="-128"/>
                <a:cs typeface="メイリオ" pitchFamily="50" charset="-128"/>
              </a:rPr>
              <a:t>22</a:t>
            </a:r>
            <a:r>
              <a:rPr lang="ja-JP" altLang="en-US" sz="1600" dirty="0">
                <a:solidFill>
                  <a:prstClr val="black"/>
                </a:solidFill>
                <a:latin typeface="ＭＳ Ｐゴシック" panose="020B0600070205080204" pitchFamily="50" charset="-128"/>
                <a:cs typeface="メイリオ" pitchFamily="50" charset="-128"/>
              </a:rPr>
              <a:t>回府市統合本部会議</a:t>
            </a:r>
            <a:r>
              <a:rPr lang="en-US" altLang="ja-JP" sz="1400" dirty="0">
                <a:solidFill>
                  <a:prstClr val="black"/>
                </a:solidFill>
                <a:latin typeface="ＭＳ Ｐゴシック" panose="020B0600070205080204" pitchFamily="50" charset="-128"/>
                <a:cs typeface="メイリオ" pitchFamily="50" charset="-128"/>
              </a:rPr>
              <a:t>】(2014</a:t>
            </a:r>
            <a:r>
              <a:rPr lang="ja-JP" altLang="en-US" sz="1400" dirty="0">
                <a:solidFill>
                  <a:prstClr val="black"/>
                </a:solidFill>
                <a:latin typeface="ＭＳ Ｐゴシック" panose="020B0600070205080204" pitchFamily="50" charset="-128"/>
                <a:cs typeface="メイリオ" pitchFamily="50" charset="-128"/>
              </a:rPr>
              <a:t>年</a:t>
            </a:r>
            <a:r>
              <a:rPr lang="en-US" altLang="ja-JP" sz="1400" dirty="0">
                <a:solidFill>
                  <a:prstClr val="black"/>
                </a:solidFill>
                <a:latin typeface="ＭＳ Ｐゴシック" panose="020B0600070205080204" pitchFamily="50" charset="-128"/>
                <a:cs typeface="メイリオ" pitchFamily="50" charset="-128"/>
              </a:rPr>
              <a:t>1</a:t>
            </a:r>
            <a:r>
              <a:rPr lang="ja-JP" altLang="en-US" sz="1400" dirty="0">
                <a:solidFill>
                  <a:prstClr val="black"/>
                </a:solidFill>
                <a:latin typeface="ＭＳ Ｐゴシック" panose="020B0600070205080204" pitchFamily="50" charset="-128"/>
                <a:cs typeface="メイリオ" pitchFamily="50" charset="-128"/>
              </a:rPr>
              <a:t>月</a:t>
            </a:r>
            <a:r>
              <a:rPr lang="en-US" altLang="ja-JP" sz="1400" dirty="0">
                <a:solidFill>
                  <a:prstClr val="black"/>
                </a:solidFill>
                <a:latin typeface="ＭＳ Ｐゴシック" panose="020B0600070205080204" pitchFamily="50" charset="-128"/>
                <a:cs typeface="メイリオ" pitchFamily="50" charset="-128"/>
              </a:rPr>
              <a:t>28</a:t>
            </a:r>
            <a:r>
              <a:rPr lang="ja-JP" altLang="en-US" sz="1400" dirty="0">
                <a:solidFill>
                  <a:prstClr val="black"/>
                </a:solidFill>
                <a:latin typeface="ＭＳ Ｐゴシック" panose="020B0600070205080204" pitchFamily="50" charset="-128"/>
                <a:cs typeface="メイリオ" pitchFamily="50" charset="-128"/>
              </a:rPr>
              <a:t>日</a:t>
            </a:r>
            <a:r>
              <a:rPr lang="en-US" altLang="ja-JP" sz="1400" dirty="0">
                <a:solidFill>
                  <a:prstClr val="black"/>
                </a:solidFill>
                <a:latin typeface="ＭＳ Ｐゴシック" panose="020B0600070205080204" pitchFamily="50" charset="-128"/>
                <a:cs typeface="メイリオ" pitchFamily="50" charset="-128"/>
              </a:rPr>
              <a:t>)</a:t>
            </a:r>
            <a:r>
              <a:rPr lang="ja-JP" altLang="en-US" sz="1400" dirty="0">
                <a:solidFill>
                  <a:prstClr val="black"/>
                </a:solidFill>
                <a:latin typeface="ＭＳ Ｐゴシック" panose="020B0600070205080204" pitchFamily="50" charset="-128"/>
                <a:cs typeface="メイリオ" pitchFamily="50" charset="-128"/>
              </a:rPr>
              <a:t>：</a:t>
            </a:r>
            <a:r>
              <a:rPr lang="ja-JP" altLang="en-US" sz="1600" dirty="0">
                <a:solidFill>
                  <a:prstClr val="black"/>
                </a:solidFill>
                <a:latin typeface="ＭＳ Ｐゴシック" panose="020B0600070205080204" pitchFamily="50" charset="-128"/>
                <a:cs typeface="ＭＳ Ｐ明朝"/>
              </a:rPr>
              <a:t>国立館等に匹敵する規模・内容を備えた本市施設の特徴を引き出すため、専門人材や事業の継続性の確保、利用者サービスの向上、業務改善や自主性の発揮が期待できる独立行政法人化を、</a:t>
            </a:r>
            <a:r>
              <a:rPr lang="en-US" altLang="ja-JP" sz="1600" dirty="0">
                <a:solidFill>
                  <a:prstClr val="black"/>
                </a:solidFill>
                <a:latin typeface="ＭＳ Ｐゴシック" panose="020B0600070205080204" pitchFamily="50" charset="-128"/>
                <a:cs typeface="ＭＳ Ｐ明朝"/>
              </a:rPr>
              <a:t>2015</a:t>
            </a:r>
            <a:r>
              <a:rPr lang="ja-JP" altLang="en-US" sz="1600" dirty="0">
                <a:solidFill>
                  <a:prstClr val="black"/>
                </a:solidFill>
                <a:latin typeface="ＭＳ Ｐゴシック" panose="020B0600070205080204" pitchFamily="50" charset="-128"/>
                <a:cs typeface="ＭＳ Ｐ明朝"/>
              </a:rPr>
              <a:t>年度を目標にめざす。</a:t>
            </a:r>
            <a:endParaRPr lang="en-US" altLang="ja-JP" sz="1600" dirty="0">
              <a:solidFill>
                <a:prstClr val="black"/>
              </a:solidFill>
              <a:latin typeface="ＭＳ Ｐゴシック" panose="020B0600070205080204" pitchFamily="50" charset="-128"/>
              <a:cs typeface="ＭＳ Ｐ明朝"/>
            </a:endParaRPr>
          </a:p>
          <a:p>
            <a:pPr algn="just">
              <a:lnSpc>
                <a:spcPct val="110000"/>
              </a:lnSpc>
            </a:pPr>
            <a:r>
              <a:rPr lang="en-US" altLang="ja-JP" sz="1600" dirty="0">
                <a:solidFill>
                  <a:prstClr val="black"/>
                </a:solidFill>
                <a:latin typeface="ＭＳ Ｐゴシック" panose="020B0600070205080204" pitchFamily="50" charset="-128"/>
                <a:cs typeface="メイリオ" pitchFamily="50" charset="-128"/>
              </a:rPr>
              <a:t>【</a:t>
            </a:r>
            <a:r>
              <a:rPr lang="ja-JP" altLang="en-US" sz="1600" dirty="0">
                <a:solidFill>
                  <a:prstClr val="black"/>
                </a:solidFill>
                <a:latin typeface="ＭＳ Ｐゴシック" panose="020B0600070205080204" pitchFamily="50" charset="-128"/>
                <a:cs typeface="メイリオ" pitchFamily="50" charset="-128"/>
              </a:rPr>
              <a:t>戦略会議</a:t>
            </a:r>
            <a:r>
              <a:rPr lang="en-US" altLang="ja-JP" sz="1600" dirty="0">
                <a:solidFill>
                  <a:prstClr val="black"/>
                </a:solidFill>
                <a:latin typeface="ＭＳ Ｐゴシック" panose="020B0600070205080204" pitchFamily="50" charset="-128"/>
                <a:cs typeface="メイリオ" pitchFamily="50" charset="-128"/>
              </a:rPr>
              <a:t>】</a:t>
            </a:r>
            <a:r>
              <a:rPr lang="en-US" altLang="ja-JP" sz="1400" dirty="0">
                <a:solidFill>
                  <a:prstClr val="black"/>
                </a:solidFill>
                <a:latin typeface="ＭＳ Ｐゴシック" panose="020B0600070205080204" pitchFamily="50" charset="-128"/>
                <a:cs typeface="メイリオ" pitchFamily="50" charset="-128"/>
              </a:rPr>
              <a:t>(2016</a:t>
            </a:r>
            <a:r>
              <a:rPr lang="ja-JP" altLang="en-US" sz="1400" dirty="0">
                <a:solidFill>
                  <a:prstClr val="black"/>
                </a:solidFill>
                <a:latin typeface="ＭＳ Ｐゴシック" panose="020B0600070205080204" pitchFamily="50" charset="-128"/>
                <a:cs typeface="メイリオ" pitchFamily="50" charset="-128"/>
              </a:rPr>
              <a:t>年</a:t>
            </a:r>
            <a:r>
              <a:rPr lang="en-US" altLang="ja-JP" sz="1400" dirty="0">
                <a:solidFill>
                  <a:prstClr val="black"/>
                </a:solidFill>
                <a:latin typeface="ＭＳ Ｐゴシック" panose="020B0600070205080204" pitchFamily="50" charset="-128"/>
                <a:cs typeface="メイリオ" pitchFamily="50" charset="-128"/>
              </a:rPr>
              <a:t>10</a:t>
            </a:r>
            <a:r>
              <a:rPr lang="ja-JP" altLang="en-US" sz="1400" dirty="0">
                <a:solidFill>
                  <a:prstClr val="black"/>
                </a:solidFill>
                <a:latin typeface="ＭＳ Ｐゴシック" panose="020B0600070205080204" pitchFamily="50" charset="-128"/>
                <a:cs typeface="メイリオ" pitchFamily="50" charset="-128"/>
              </a:rPr>
              <a:t>月</a:t>
            </a:r>
            <a:r>
              <a:rPr lang="en-US" altLang="ja-JP" sz="1400" dirty="0">
                <a:solidFill>
                  <a:prstClr val="black"/>
                </a:solidFill>
                <a:latin typeface="ＭＳ Ｐゴシック" panose="020B0600070205080204" pitchFamily="50" charset="-128"/>
                <a:cs typeface="メイリオ" pitchFamily="50" charset="-128"/>
              </a:rPr>
              <a:t>5</a:t>
            </a:r>
            <a:r>
              <a:rPr lang="ja-JP" altLang="en-US" sz="1400" dirty="0">
                <a:solidFill>
                  <a:prstClr val="black"/>
                </a:solidFill>
                <a:latin typeface="ＭＳ Ｐゴシック" panose="020B0600070205080204" pitchFamily="50" charset="-128"/>
                <a:cs typeface="メイリオ" pitchFamily="50" charset="-128"/>
              </a:rPr>
              <a:t>日</a:t>
            </a:r>
            <a:r>
              <a:rPr lang="en-US" altLang="ja-JP" sz="1400" dirty="0">
                <a:solidFill>
                  <a:prstClr val="black"/>
                </a:solidFill>
                <a:latin typeface="ＭＳ Ｐゴシック" panose="020B0600070205080204" pitchFamily="50" charset="-128"/>
                <a:cs typeface="メイリオ" pitchFamily="50" charset="-128"/>
              </a:rPr>
              <a:t>)</a:t>
            </a:r>
            <a:r>
              <a:rPr lang="ja-JP" altLang="en-US" sz="1400" dirty="0">
                <a:solidFill>
                  <a:prstClr val="black"/>
                </a:solidFill>
                <a:latin typeface="ＭＳ Ｐゴシック" panose="020B0600070205080204" pitchFamily="50" charset="-128"/>
                <a:cs typeface="メイリオ" pitchFamily="50" charset="-128"/>
              </a:rPr>
              <a:t>：</a:t>
            </a:r>
            <a:r>
              <a:rPr lang="ja-JP" altLang="en-US" sz="1600" dirty="0">
                <a:solidFill>
                  <a:prstClr val="black"/>
                </a:solidFill>
                <a:latin typeface="ＭＳ Ｐゴシック" panose="020B0600070205080204" pitchFamily="50" charset="-128"/>
                <a:cs typeface="ＭＳ Ｐ明朝"/>
              </a:rPr>
              <a:t>博物館のめざすべき姿について取りまとめた「大阪市ミュージアムビジョン（案）」について決定するとともに、地方独立行政法人がビジョン実現に適した経営形態であることを確認。</a:t>
            </a:r>
          </a:p>
        </p:txBody>
      </p:sp>
      <p:sp>
        <p:nvSpPr>
          <p:cNvPr id="26" name="テキスト ボックス 25"/>
          <p:cNvSpPr txBox="1"/>
          <p:nvPr/>
        </p:nvSpPr>
        <p:spPr>
          <a:xfrm>
            <a:off x="8172400" y="1"/>
            <a:ext cx="971600" cy="307777"/>
          </a:xfrm>
          <a:prstGeom prst="rect">
            <a:avLst/>
          </a:prstGeom>
          <a:noFill/>
        </p:spPr>
        <p:txBody>
          <a:bodyPr wrap="square" rtlCol="0">
            <a:spAutoFit/>
          </a:bodyPr>
          <a:lstStyle/>
          <a:p>
            <a:r>
              <a:rPr lang="en-US" altLang="ja-JP" sz="1400" dirty="0" smtClean="0">
                <a:solidFill>
                  <a:prstClr val="black"/>
                </a:solidFill>
              </a:rPr>
              <a:t>A10.(27)</a:t>
            </a:r>
            <a:endParaRPr lang="ja-JP" altLang="en-US" sz="1400" dirty="0">
              <a:solidFill>
                <a:prstClr val="black"/>
              </a:solidFill>
            </a:endParaRPr>
          </a:p>
        </p:txBody>
      </p:sp>
      <p:sp>
        <p:nvSpPr>
          <p:cNvPr id="23" name="テキスト ボックス 22"/>
          <p:cNvSpPr txBox="1"/>
          <p:nvPr/>
        </p:nvSpPr>
        <p:spPr>
          <a:xfrm>
            <a:off x="0" y="0"/>
            <a:ext cx="4777066" cy="261610"/>
          </a:xfrm>
          <a:prstGeom prst="rect">
            <a:avLst/>
          </a:prstGeom>
          <a:noFill/>
        </p:spPr>
        <p:txBody>
          <a:bodyPr wrap="square" rtlCol="0">
            <a:spAutoFit/>
          </a:bodyPr>
          <a:lstStyle/>
          <a:p>
            <a:r>
              <a:rPr lang="en-US" altLang="ja-JP" sz="1100" dirty="0">
                <a:solidFill>
                  <a:prstClr val="black"/>
                </a:solidFill>
              </a:rPr>
              <a:t>Ⅱ</a:t>
            </a:r>
            <a:r>
              <a:rPr lang="ja-JP" altLang="en-US" sz="1100" dirty="0">
                <a:solidFill>
                  <a:prstClr val="black"/>
                </a:solidFill>
              </a:rPr>
              <a:t>　公民連携</a:t>
            </a:r>
            <a:r>
              <a:rPr lang="en-US" altLang="ja-JP" sz="1100" dirty="0">
                <a:solidFill>
                  <a:prstClr val="black"/>
                </a:solidFill>
              </a:rPr>
              <a:t>/</a:t>
            </a:r>
            <a:r>
              <a:rPr lang="ja-JP" altLang="en-US" sz="1100" dirty="0">
                <a:solidFill>
                  <a:prstClr val="black"/>
                </a:solidFill>
              </a:rPr>
              <a:t>経営形態の見直し</a:t>
            </a:r>
            <a:r>
              <a:rPr lang="en-US" altLang="ja-JP" sz="1100" dirty="0">
                <a:solidFill>
                  <a:prstClr val="black"/>
                </a:solidFill>
              </a:rPr>
              <a:t>【</a:t>
            </a:r>
            <a:r>
              <a:rPr lang="ja-JP" altLang="en-US" sz="1100" dirty="0">
                <a:solidFill>
                  <a:prstClr val="black"/>
                </a:solidFill>
              </a:rPr>
              <a:t>独立行政法人化</a:t>
            </a:r>
            <a:r>
              <a:rPr lang="en-US" altLang="ja-JP" sz="1100" dirty="0">
                <a:solidFill>
                  <a:prstClr val="black"/>
                </a:solidFill>
              </a:rPr>
              <a:t>】</a:t>
            </a:r>
            <a:r>
              <a:rPr lang="ja-JP" altLang="en-US" sz="1100" dirty="0">
                <a:solidFill>
                  <a:prstClr val="black"/>
                </a:solidFill>
              </a:rPr>
              <a:t>・博物館</a:t>
            </a:r>
            <a:endParaRPr lang="en-US" altLang="ja-JP" sz="1100" dirty="0">
              <a:solidFill>
                <a:prstClr val="black"/>
              </a:solidFill>
            </a:endParaRPr>
          </a:p>
        </p:txBody>
      </p:sp>
      <p:sp>
        <p:nvSpPr>
          <p:cNvPr id="2" name="スライド番号プレースホルダー 1"/>
          <p:cNvSpPr>
            <a:spLocks noGrp="1"/>
          </p:cNvSpPr>
          <p:nvPr>
            <p:ph type="sldNum" sz="quarter" idx="12"/>
          </p:nvPr>
        </p:nvSpPr>
        <p:spPr/>
        <p:txBody>
          <a:bodyPr/>
          <a:lstStyle/>
          <a:p>
            <a:fld id="{CCEC3038-1CF1-4B63-9920-55248DCFBA97}" type="slidenum">
              <a:rPr kumimoji="1" lang="ja-JP" altLang="en-US" smtClean="0"/>
              <a:pPr/>
              <a:t>109</a:t>
            </a:fld>
            <a:endParaRPr kumimoji="1" lang="ja-JP" altLang="en-US"/>
          </a:p>
        </p:txBody>
      </p:sp>
      <p:pic>
        <p:nvPicPr>
          <p:cNvPr id="3" name="図 2"/>
          <p:cNvPicPr>
            <a:picLocks noChangeAspect="1"/>
          </p:cNvPicPr>
          <p:nvPr/>
        </p:nvPicPr>
        <p:blipFill>
          <a:blip r:embed="rId3"/>
          <a:stretch>
            <a:fillRect/>
          </a:stretch>
        </p:blipFill>
        <p:spPr>
          <a:xfrm>
            <a:off x="6638021" y="1264450"/>
            <a:ext cx="2365453" cy="3243353"/>
          </a:xfrm>
          <a:prstGeom prst="rect">
            <a:avLst/>
          </a:prstGeom>
        </p:spPr>
      </p:pic>
    </p:spTree>
    <p:extLst>
      <p:ext uri="{BB962C8B-B14F-4D97-AF65-F5344CB8AC3E}">
        <p14:creationId xmlns:p14="http://schemas.microsoft.com/office/powerpoint/2010/main" val="2565661575"/>
      </p:ext>
    </p:extLst>
  </p:cSld>
  <p:clrMapOvr>
    <a:masterClrMapping/>
  </p:clrMapOvr>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正方形/長方形 18"/>
          <p:cNvSpPr/>
          <p:nvPr/>
        </p:nvSpPr>
        <p:spPr>
          <a:xfrm>
            <a:off x="251520" y="323364"/>
            <a:ext cx="5904656" cy="369332"/>
          </a:xfrm>
          <a:prstGeom prst="rect">
            <a:avLst/>
          </a:prstGeom>
        </p:spPr>
        <p:txBody>
          <a:bodyPr wrap="square">
            <a:spAutoFit/>
          </a:bodyPr>
          <a:lstStyle/>
          <a:p>
            <a:r>
              <a:rPr lang="ja-JP" altLang="en-US" b="1" dirty="0">
                <a:solidFill>
                  <a:srgbClr val="000000"/>
                </a:solidFill>
              </a:rPr>
              <a:t>めざす方向</a:t>
            </a:r>
          </a:p>
        </p:txBody>
      </p:sp>
      <p:cxnSp>
        <p:nvCxnSpPr>
          <p:cNvPr id="20" name="直線コネクタ 19"/>
          <p:cNvCxnSpPr/>
          <p:nvPr/>
        </p:nvCxnSpPr>
        <p:spPr>
          <a:xfrm>
            <a:off x="179512" y="692696"/>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50" name="正方形/長方形 49"/>
          <p:cNvSpPr/>
          <p:nvPr/>
        </p:nvSpPr>
        <p:spPr>
          <a:xfrm>
            <a:off x="7383845" y="332656"/>
            <a:ext cx="1760155" cy="369332"/>
          </a:xfrm>
          <a:prstGeom prst="rect">
            <a:avLst/>
          </a:prstGeom>
          <a:noFill/>
        </p:spPr>
        <p:txBody>
          <a:bodyPr wrap="square">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lgn="ctr"/>
            <a:r>
              <a:rPr lang="ja-JP" altLang="en-US" dirty="0">
                <a:solidFill>
                  <a:prstClr val="black"/>
                </a:solidFill>
              </a:rPr>
              <a:t>＜</a:t>
            </a:r>
            <a:r>
              <a:rPr lang="en-US" altLang="ja-JP" dirty="0">
                <a:solidFill>
                  <a:prstClr val="black"/>
                </a:solidFill>
              </a:rPr>
              <a:t>Outcome</a:t>
            </a:r>
            <a:r>
              <a:rPr lang="ja-JP" altLang="en-US" dirty="0">
                <a:solidFill>
                  <a:prstClr val="black"/>
                </a:solidFill>
              </a:rPr>
              <a:t>＞</a:t>
            </a:r>
          </a:p>
        </p:txBody>
      </p:sp>
      <p:sp>
        <p:nvSpPr>
          <p:cNvPr id="32" name="角丸四角形 31"/>
          <p:cNvSpPr/>
          <p:nvPr/>
        </p:nvSpPr>
        <p:spPr>
          <a:xfrm>
            <a:off x="827584" y="1873290"/>
            <a:ext cx="7452320" cy="4824536"/>
          </a:xfrm>
          <a:prstGeom prst="roundRect">
            <a:avLst>
              <a:gd name="adj" fmla="val 5188"/>
            </a:avLst>
          </a:prstGeom>
          <a:solidFill>
            <a:schemeClr val="bg1">
              <a:lumMod val="95000"/>
            </a:schemeClr>
          </a:solidFill>
          <a:ln w="25400">
            <a:solidFill>
              <a:schemeClr val="tx1"/>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ja-JP" altLang="en-US">
              <a:solidFill>
                <a:prstClr val="white"/>
              </a:solidFill>
            </a:endParaRPr>
          </a:p>
        </p:txBody>
      </p:sp>
      <p:sp>
        <p:nvSpPr>
          <p:cNvPr id="33" name="角丸四角形 32"/>
          <p:cNvSpPr/>
          <p:nvPr/>
        </p:nvSpPr>
        <p:spPr>
          <a:xfrm>
            <a:off x="3683488" y="2233330"/>
            <a:ext cx="4254246" cy="1872208"/>
          </a:xfrm>
          <a:prstGeom prst="roundRect">
            <a:avLst/>
          </a:prstGeom>
          <a:gradFill>
            <a:gsLst>
              <a:gs pos="0">
                <a:schemeClr val="bg1"/>
              </a:gs>
              <a:gs pos="39999">
                <a:srgbClr val="85C2FF"/>
              </a:gs>
              <a:gs pos="70000">
                <a:srgbClr val="C4D6EB"/>
              </a:gs>
              <a:gs pos="100000">
                <a:srgbClr val="FFEBFA"/>
              </a:gs>
            </a:gsLst>
            <a:lin ang="5400000" scaled="0"/>
          </a:gra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tIns="0" bIns="0" rtlCol="0" anchor="t" anchorCtr="0"/>
          <a:lstStyle/>
          <a:p>
            <a:pPr algn="ctr"/>
            <a:r>
              <a:rPr lang="ja-JP" altLang="en-US" sz="1200" b="1" dirty="0">
                <a:solidFill>
                  <a:prstClr val="black"/>
                </a:solidFill>
              </a:rPr>
              <a:t>継続性の確保</a:t>
            </a:r>
            <a:endParaRPr lang="en-US" altLang="ja-JP" sz="1200" b="1" dirty="0">
              <a:solidFill>
                <a:prstClr val="black"/>
              </a:solidFill>
            </a:endParaRPr>
          </a:p>
        </p:txBody>
      </p:sp>
      <p:sp>
        <p:nvSpPr>
          <p:cNvPr id="34" name="角丸四角形 33"/>
          <p:cNvSpPr/>
          <p:nvPr/>
        </p:nvSpPr>
        <p:spPr>
          <a:xfrm>
            <a:off x="1121152" y="2233330"/>
            <a:ext cx="2139739" cy="4327969"/>
          </a:xfrm>
          <a:prstGeom prst="roundRect">
            <a:avLst/>
          </a:prstGeom>
          <a:gradFill>
            <a:gsLst>
              <a:gs pos="0">
                <a:schemeClr val="bg1"/>
              </a:gs>
              <a:gs pos="39999">
                <a:srgbClr val="85C2FF"/>
              </a:gs>
              <a:gs pos="70000">
                <a:srgbClr val="C4D6EB"/>
              </a:gs>
              <a:gs pos="100000">
                <a:srgbClr val="FFEBFA"/>
              </a:gs>
            </a:gsLst>
            <a:lin ang="5400000" scaled="0"/>
          </a:gra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tIns="0" rtlCol="0" anchor="t" anchorCtr="0"/>
          <a:lstStyle/>
          <a:p>
            <a:pPr algn="ctr"/>
            <a:r>
              <a:rPr lang="ja-JP" altLang="en-US" sz="1200" b="1" dirty="0">
                <a:solidFill>
                  <a:prstClr val="black"/>
                </a:solidFill>
                <a:latin typeface="ＭＳ Ｐゴシック" panose="020B0600070205080204" pitchFamily="50" charset="-128"/>
              </a:rPr>
              <a:t>サービスの充実や</a:t>
            </a:r>
            <a:endParaRPr lang="en-US" altLang="ja-JP" sz="1200" b="1" dirty="0">
              <a:solidFill>
                <a:prstClr val="black"/>
              </a:solidFill>
              <a:latin typeface="ＭＳ Ｐゴシック" panose="020B0600070205080204" pitchFamily="50" charset="-128"/>
            </a:endParaRPr>
          </a:p>
          <a:p>
            <a:pPr algn="ctr"/>
            <a:r>
              <a:rPr lang="ja-JP" altLang="en-US" sz="1200" b="1" dirty="0">
                <a:solidFill>
                  <a:prstClr val="black"/>
                </a:solidFill>
                <a:latin typeface="ＭＳ Ｐゴシック" panose="020B0600070205080204" pitchFamily="50" charset="-128"/>
              </a:rPr>
              <a:t>資金獲得</a:t>
            </a:r>
            <a:endParaRPr lang="en-US" altLang="ja-JP" sz="1200" b="1" dirty="0">
              <a:solidFill>
                <a:prstClr val="black"/>
              </a:solidFill>
              <a:latin typeface="ＭＳ Ｐゴシック" panose="020B0600070205080204" pitchFamily="50" charset="-128"/>
            </a:endParaRPr>
          </a:p>
        </p:txBody>
      </p:sp>
      <p:pic>
        <p:nvPicPr>
          <p:cNvPr id="35" name="Picture 4" descr="C:\Users\i4120311\AppData\Local\Microsoft\Windows\Temporary Internet Files\Content.IE5\B6IC1EPV\MC900431638[1].png"/>
          <p:cNvPicPr>
            <a:picLocks noChangeAspect="1" noChangeArrowheads="1"/>
          </p:cNvPicPr>
          <p:nvPr/>
        </p:nvPicPr>
        <p:blipFill>
          <a:blip r:embed="rId3" cstate="email"/>
          <a:srcRect/>
          <a:stretch>
            <a:fillRect/>
          </a:stretch>
        </p:blipFill>
        <p:spPr bwMode="auto">
          <a:xfrm>
            <a:off x="1818067" y="3987656"/>
            <a:ext cx="953733" cy="939866"/>
          </a:xfrm>
          <a:prstGeom prst="rect">
            <a:avLst/>
          </a:prstGeom>
          <a:noFill/>
        </p:spPr>
      </p:pic>
      <p:pic>
        <p:nvPicPr>
          <p:cNvPr id="36" name="Picture 9" descr="C:\Users\i4120311\AppData\Local\Microsoft\Windows\Temporary Internet Files\Content.IE5\WVK8Q3ML\MC900292070[1].wmf"/>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1885589" y="2776280"/>
            <a:ext cx="1174385" cy="863455"/>
          </a:xfrm>
          <a:prstGeom prst="rect">
            <a:avLst/>
          </a:prstGeom>
          <a:noFill/>
        </p:spPr>
      </p:pic>
      <p:pic>
        <p:nvPicPr>
          <p:cNvPr id="37" name="Picture 60"/>
          <p:cNvPicPr>
            <a:picLocks noChangeAspect="1" noChangeArrowheads="1"/>
          </p:cNvPicPr>
          <p:nvPr/>
        </p:nvPicPr>
        <p:blipFill>
          <a:blip r:embed="rId5" cstate="email">
            <a:extLst>
              <a:ext uri="{28A0092B-C50C-407E-A947-70E740481C1C}">
                <a14:useLocalDpi xmlns:a14="http://schemas.microsoft.com/office/drawing/2010/main"/>
              </a:ext>
            </a:extLst>
          </a:blip>
          <a:srcRect/>
          <a:stretch>
            <a:fillRect/>
          </a:stretch>
        </p:blipFill>
        <p:spPr bwMode="auto">
          <a:xfrm>
            <a:off x="3960613" y="2557128"/>
            <a:ext cx="975136" cy="960959"/>
          </a:xfrm>
          <a:prstGeom prst="rect">
            <a:avLst/>
          </a:prstGeom>
          <a:noFill/>
          <a:ln w="9525">
            <a:noFill/>
            <a:miter lim="800000"/>
            <a:headEnd/>
            <a:tailEnd/>
          </a:ln>
        </p:spPr>
      </p:pic>
      <p:pic>
        <p:nvPicPr>
          <p:cNvPr id="38" name="Picture 59" descr="C:\Users\i4120311\AppData\Local\Microsoft\Windows\Temporary Internet Files\Content.IE5\JN38WKJV\MC900221843[1].wmf"/>
          <p:cNvPicPr>
            <a:picLocks noChangeAspect="1" noChangeArrowheads="1"/>
          </p:cNvPicPr>
          <p:nvPr/>
        </p:nvPicPr>
        <p:blipFill>
          <a:blip r:embed="rId6" cstate="email">
            <a:extLst>
              <a:ext uri="{28A0092B-C50C-407E-A947-70E740481C1C}">
                <a14:useLocalDpi xmlns:a14="http://schemas.microsoft.com/office/drawing/2010/main"/>
              </a:ext>
            </a:extLst>
          </a:blip>
          <a:srcRect/>
          <a:stretch>
            <a:fillRect/>
          </a:stretch>
        </p:blipFill>
        <p:spPr bwMode="auto">
          <a:xfrm>
            <a:off x="6646881" y="2467170"/>
            <a:ext cx="1015402" cy="1058167"/>
          </a:xfrm>
          <a:prstGeom prst="rect">
            <a:avLst/>
          </a:prstGeom>
          <a:noFill/>
        </p:spPr>
      </p:pic>
      <p:pic>
        <p:nvPicPr>
          <p:cNvPr id="39" name="Picture 12" descr="C:\Users\i4120311\AppData\Local\Microsoft\Windows\Temporary Internet Files\Content.IE5\B6IC1EPV\MC900303663[1].wmf"/>
          <p:cNvPicPr>
            <a:picLocks noChangeAspect="1" noChangeArrowheads="1"/>
          </p:cNvPicPr>
          <p:nvPr/>
        </p:nvPicPr>
        <p:blipFill>
          <a:blip r:embed="rId7" cstate="email">
            <a:extLst>
              <a:ext uri="{28A0092B-C50C-407E-A947-70E740481C1C}">
                <a14:useLocalDpi xmlns:a14="http://schemas.microsoft.com/office/drawing/2010/main"/>
              </a:ext>
            </a:extLst>
          </a:blip>
          <a:srcRect/>
          <a:stretch>
            <a:fillRect/>
          </a:stretch>
        </p:blipFill>
        <p:spPr bwMode="auto">
          <a:xfrm>
            <a:off x="1223508" y="2785937"/>
            <a:ext cx="589888" cy="796846"/>
          </a:xfrm>
          <a:prstGeom prst="rect">
            <a:avLst/>
          </a:prstGeom>
          <a:noFill/>
        </p:spPr>
      </p:pic>
      <p:sp>
        <p:nvSpPr>
          <p:cNvPr id="40" name="角丸四角形 39"/>
          <p:cNvSpPr/>
          <p:nvPr/>
        </p:nvSpPr>
        <p:spPr>
          <a:xfrm>
            <a:off x="3668679" y="4237921"/>
            <a:ext cx="4254246" cy="2304256"/>
          </a:xfrm>
          <a:prstGeom prst="roundRect">
            <a:avLst/>
          </a:prstGeom>
          <a:gradFill>
            <a:gsLst>
              <a:gs pos="0">
                <a:schemeClr val="bg1"/>
              </a:gs>
              <a:gs pos="39999">
                <a:srgbClr val="85C2FF"/>
              </a:gs>
              <a:gs pos="70000">
                <a:srgbClr val="C4D6EB"/>
              </a:gs>
              <a:gs pos="100000">
                <a:srgbClr val="FFEBFA"/>
              </a:gs>
            </a:gsLst>
            <a:lin ang="5400000" scaled="0"/>
          </a:gra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tIns="0" bIns="0" rtlCol="0" anchor="t" anchorCtr="0"/>
          <a:lstStyle/>
          <a:p>
            <a:pPr algn="ctr"/>
            <a:r>
              <a:rPr lang="ja-JP" altLang="en-US" sz="1200" b="1" dirty="0">
                <a:solidFill>
                  <a:prstClr val="black"/>
                </a:solidFill>
              </a:rPr>
              <a:t>柔軟な運営と業務改善</a:t>
            </a:r>
            <a:endParaRPr lang="en-US" altLang="ja-JP" sz="1200" b="1" dirty="0">
              <a:solidFill>
                <a:prstClr val="black"/>
              </a:solidFill>
            </a:endParaRPr>
          </a:p>
        </p:txBody>
      </p:sp>
      <p:pic>
        <p:nvPicPr>
          <p:cNvPr id="41" name="Picture 21" descr="コード,人,写真,列,女,女性,待つ,待機,男,男性,行列"/>
          <p:cNvPicPr>
            <a:picLocks noChangeAspect="1" noChangeArrowheads="1"/>
          </p:cNvPicPr>
          <p:nvPr/>
        </p:nvPicPr>
        <p:blipFill>
          <a:blip r:embed="rId8" cstate="email">
            <a:extLst>
              <a:ext uri="{28A0092B-C50C-407E-A947-70E740481C1C}">
                <a14:useLocalDpi xmlns:a14="http://schemas.microsoft.com/office/drawing/2010/main"/>
              </a:ext>
            </a:extLst>
          </a:blip>
          <a:srcRect/>
          <a:stretch>
            <a:fillRect/>
          </a:stretch>
        </p:blipFill>
        <p:spPr bwMode="auto">
          <a:xfrm>
            <a:off x="4815385" y="5404264"/>
            <a:ext cx="1377146" cy="748758"/>
          </a:xfrm>
          <a:prstGeom prst="rect">
            <a:avLst/>
          </a:prstGeom>
          <a:noFill/>
        </p:spPr>
      </p:pic>
      <p:pic>
        <p:nvPicPr>
          <p:cNvPr id="42" name="Picture 24" descr="C:\Users\i4120311\AppData\Local\Microsoft\Windows\Temporary Internet Files\Content.IE5\HS5LQJB8\MC900393890[1].wmf"/>
          <p:cNvPicPr>
            <a:picLocks noChangeAspect="1" noChangeArrowheads="1"/>
          </p:cNvPicPr>
          <p:nvPr/>
        </p:nvPicPr>
        <p:blipFill>
          <a:blip r:embed="rId9" cstate="email">
            <a:extLst>
              <a:ext uri="{28A0092B-C50C-407E-A947-70E740481C1C}">
                <a14:useLocalDpi xmlns:a14="http://schemas.microsoft.com/office/drawing/2010/main"/>
              </a:ext>
            </a:extLst>
          </a:blip>
          <a:srcRect/>
          <a:stretch>
            <a:fillRect/>
          </a:stretch>
        </p:blipFill>
        <p:spPr bwMode="auto">
          <a:xfrm>
            <a:off x="3999688" y="4587228"/>
            <a:ext cx="731574" cy="1508793"/>
          </a:xfrm>
          <a:prstGeom prst="rect">
            <a:avLst/>
          </a:prstGeom>
          <a:noFill/>
        </p:spPr>
      </p:pic>
      <p:pic>
        <p:nvPicPr>
          <p:cNvPr id="43" name="Picture 30" descr="C:\Users\i4120311\AppData\Local\Microsoft\Windows\Temporary Internet Files\Content.IE5\BIZRS9Y6\MC900446072[1].wmf"/>
          <p:cNvPicPr>
            <a:picLocks noChangeAspect="1" noChangeArrowheads="1"/>
          </p:cNvPicPr>
          <p:nvPr/>
        </p:nvPicPr>
        <p:blipFill>
          <a:blip r:embed="rId10" cstate="email">
            <a:extLst>
              <a:ext uri="{28A0092B-C50C-407E-A947-70E740481C1C}">
                <a14:useLocalDpi xmlns:a14="http://schemas.microsoft.com/office/drawing/2010/main"/>
              </a:ext>
            </a:extLst>
          </a:blip>
          <a:srcRect/>
          <a:stretch>
            <a:fillRect/>
          </a:stretch>
        </p:blipFill>
        <p:spPr bwMode="auto">
          <a:xfrm>
            <a:off x="4978754" y="4599432"/>
            <a:ext cx="830813" cy="742708"/>
          </a:xfrm>
          <a:prstGeom prst="rect">
            <a:avLst/>
          </a:prstGeom>
          <a:noFill/>
        </p:spPr>
      </p:pic>
      <p:pic>
        <p:nvPicPr>
          <p:cNvPr id="44" name="図 43"/>
          <p:cNvPicPr>
            <a:picLocks noChangeAspect="1"/>
          </p:cNvPicPr>
          <p:nvPr/>
        </p:nvPicPr>
        <p:blipFill>
          <a:blip r:embed="rId11" cstate="email">
            <a:extLst>
              <a:ext uri="{28A0092B-C50C-407E-A947-70E740481C1C}">
                <a14:useLocalDpi xmlns:a14="http://schemas.microsoft.com/office/drawing/2010/main"/>
              </a:ext>
            </a:extLst>
          </a:blip>
          <a:stretch>
            <a:fillRect/>
          </a:stretch>
        </p:blipFill>
        <p:spPr>
          <a:xfrm>
            <a:off x="1736625" y="5312997"/>
            <a:ext cx="924508" cy="911066"/>
          </a:xfrm>
          <a:prstGeom prst="rect">
            <a:avLst/>
          </a:prstGeom>
        </p:spPr>
      </p:pic>
      <p:sp useBgFill="1">
        <p:nvSpPr>
          <p:cNvPr id="45" name="テキスト ボックス 44"/>
          <p:cNvSpPr txBox="1"/>
          <p:nvPr/>
        </p:nvSpPr>
        <p:spPr>
          <a:xfrm>
            <a:off x="1475656" y="3733865"/>
            <a:ext cx="1368152" cy="226591"/>
          </a:xfrm>
          <a:prstGeom prst="rect">
            <a:avLst/>
          </a:prstGeom>
        </p:spPr>
        <p:txBody>
          <a:bodyPr wrap="square" lIns="36000" tIns="36000" rIns="36000" bIns="36000" rtlCol="0">
            <a:spAutoFit/>
          </a:bodyPr>
          <a:lstStyle/>
          <a:p>
            <a:pPr algn="ctr"/>
            <a:r>
              <a:rPr lang="ja-JP" altLang="en-US" sz="1000" dirty="0">
                <a:solidFill>
                  <a:prstClr val="black"/>
                </a:solidFill>
              </a:rPr>
              <a:t>カフェ・レストランの充実</a:t>
            </a:r>
          </a:p>
        </p:txBody>
      </p:sp>
      <p:sp useBgFill="1">
        <p:nvSpPr>
          <p:cNvPr id="46" name="テキスト ボックス 45"/>
          <p:cNvSpPr txBox="1"/>
          <p:nvPr/>
        </p:nvSpPr>
        <p:spPr>
          <a:xfrm>
            <a:off x="1432963" y="6268970"/>
            <a:ext cx="1525145" cy="226591"/>
          </a:xfrm>
          <a:prstGeom prst="rect">
            <a:avLst/>
          </a:prstGeom>
        </p:spPr>
        <p:txBody>
          <a:bodyPr wrap="square" lIns="36000" tIns="36000" rIns="36000" bIns="36000" rtlCol="0">
            <a:spAutoFit/>
          </a:bodyPr>
          <a:lstStyle/>
          <a:p>
            <a:pPr algn="ctr"/>
            <a:r>
              <a:rPr lang="ja-JP" altLang="en-US" sz="1000" dirty="0">
                <a:solidFill>
                  <a:prstClr val="black"/>
                </a:solidFill>
              </a:rPr>
              <a:t>寄付金や外部資金の獲得</a:t>
            </a:r>
          </a:p>
        </p:txBody>
      </p:sp>
      <p:sp>
        <p:nvSpPr>
          <p:cNvPr id="47" name="テキスト ボックス 46"/>
          <p:cNvSpPr txBox="1"/>
          <p:nvPr/>
        </p:nvSpPr>
        <p:spPr>
          <a:xfrm>
            <a:off x="3925576" y="6213637"/>
            <a:ext cx="1996307" cy="226591"/>
          </a:xfrm>
          <a:prstGeom prst="rect">
            <a:avLst/>
          </a:prstGeom>
          <a:solidFill>
            <a:schemeClr val="bg1"/>
          </a:solidFill>
        </p:spPr>
        <p:txBody>
          <a:bodyPr wrap="none" lIns="36000" tIns="36000" rIns="36000" bIns="36000" rtlCol="0">
            <a:spAutoFit/>
          </a:bodyPr>
          <a:lstStyle/>
          <a:p>
            <a:r>
              <a:rPr lang="ja-JP" altLang="en-US" sz="1000" dirty="0">
                <a:solidFill>
                  <a:prstClr val="black"/>
                </a:solidFill>
              </a:rPr>
              <a:t>年末年始開館や混雑時の時間延長</a:t>
            </a:r>
          </a:p>
        </p:txBody>
      </p:sp>
      <p:sp>
        <p:nvSpPr>
          <p:cNvPr id="48" name="テキスト ボックス 47"/>
          <p:cNvSpPr txBox="1"/>
          <p:nvPr/>
        </p:nvSpPr>
        <p:spPr>
          <a:xfrm>
            <a:off x="6359216" y="6211279"/>
            <a:ext cx="1295573" cy="226591"/>
          </a:xfrm>
          <a:prstGeom prst="rect">
            <a:avLst/>
          </a:prstGeom>
          <a:solidFill>
            <a:schemeClr val="bg1"/>
          </a:solidFill>
        </p:spPr>
        <p:txBody>
          <a:bodyPr wrap="square" lIns="36000" tIns="36000" rIns="36000" bIns="36000" rtlCol="0">
            <a:spAutoFit/>
          </a:bodyPr>
          <a:lstStyle/>
          <a:p>
            <a:pPr algn="ctr"/>
            <a:r>
              <a:rPr lang="ja-JP" altLang="en-US" sz="1000" dirty="0">
                <a:solidFill>
                  <a:prstClr val="black"/>
                </a:solidFill>
              </a:rPr>
              <a:t>評価や結果の公開</a:t>
            </a:r>
          </a:p>
        </p:txBody>
      </p:sp>
      <p:sp useBgFill="1">
        <p:nvSpPr>
          <p:cNvPr id="49" name="テキスト ボックス 48"/>
          <p:cNvSpPr txBox="1"/>
          <p:nvPr/>
        </p:nvSpPr>
        <p:spPr>
          <a:xfrm>
            <a:off x="1691680" y="4957600"/>
            <a:ext cx="999793" cy="226591"/>
          </a:xfrm>
          <a:prstGeom prst="rect">
            <a:avLst/>
          </a:prstGeom>
        </p:spPr>
        <p:txBody>
          <a:bodyPr wrap="square" lIns="36000" tIns="36000" rIns="36000" bIns="36000" rtlCol="0">
            <a:spAutoFit/>
          </a:bodyPr>
          <a:lstStyle/>
          <a:p>
            <a:pPr algn="ctr"/>
            <a:r>
              <a:rPr lang="ja-JP" altLang="en-US" sz="1000" dirty="0">
                <a:solidFill>
                  <a:prstClr val="black"/>
                </a:solidFill>
              </a:rPr>
              <a:t>魅力あるショップ</a:t>
            </a:r>
          </a:p>
        </p:txBody>
      </p:sp>
      <p:pic>
        <p:nvPicPr>
          <p:cNvPr id="51" name="Picture 39" descr="クリップボード,チェックリスト"/>
          <p:cNvPicPr>
            <a:picLocks noChangeAspect="1" noChangeArrowheads="1"/>
          </p:cNvPicPr>
          <p:nvPr/>
        </p:nvPicPr>
        <p:blipFill>
          <a:blip r:embed="rId12" cstate="email">
            <a:extLst>
              <a:ext uri="{28A0092B-C50C-407E-A947-70E740481C1C}">
                <a14:useLocalDpi xmlns:a14="http://schemas.microsoft.com/office/drawing/2010/main"/>
              </a:ext>
            </a:extLst>
          </a:blip>
          <a:srcRect/>
          <a:stretch>
            <a:fillRect/>
          </a:stretch>
        </p:blipFill>
        <p:spPr bwMode="auto">
          <a:xfrm>
            <a:off x="6264346" y="4689205"/>
            <a:ext cx="853225" cy="840820"/>
          </a:xfrm>
          <a:prstGeom prst="rect">
            <a:avLst/>
          </a:prstGeom>
          <a:noFill/>
        </p:spPr>
      </p:pic>
      <p:pic>
        <p:nvPicPr>
          <p:cNvPr id="52" name="Picture 44"/>
          <p:cNvPicPr>
            <a:picLocks noChangeAspect="1" noChangeArrowheads="1"/>
          </p:cNvPicPr>
          <p:nvPr/>
        </p:nvPicPr>
        <p:blipFill>
          <a:blip r:embed="rId13" cstate="email">
            <a:extLst>
              <a:ext uri="{28A0092B-C50C-407E-A947-70E740481C1C}">
                <a14:useLocalDpi xmlns:a14="http://schemas.microsoft.com/office/drawing/2010/main"/>
              </a:ext>
            </a:extLst>
          </a:blip>
          <a:srcRect/>
          <a:stretch>
            <a:fillRect/>
          </a:stretch>
        </p:blipFill>
        <p:spPr bwMode="auto">
          <a:xfrm>
            <a:off x="6917899" y="5312734"/>
            <a:ext cx="842047" cy="829805"/>
          </a:xfrm>
          <a:prstGeom prst="rect">
            <a:avLst/>
          </a:prstGeom>
          <a:noFill/>
          <a:ln w="9525">
            <a:noFill/>
            <a:miter lim="800000"/>
            <a:headEnd/>
            <a:tailEnd/>
          </a:ln>
        </p:spPr>
      </p:pic>
      <p:pic>
        <p:nvPicPr>
          <p:cNvPr id="79" name="図 78"/>
          <p:cNvPicPr>
            <a:picLocks noChangeAspect="1"/>
          </p:cNvPicPr>
          <p:nvPr/>
        </p:nvPicPr>
        <p:blipFill>
          <a:blip r:embed="rId14" cstate="screen"/>
          <a:stretch>
            <a:fillRect/>
          </a:stretch>
        </p:blipFill>
        <p:spPr>
          <a:xfrm>
            <a:off x="5255717" y="2561845"/>
            <a:ext cx="1130539" cy="960959"/>
          </a:xfrm>
          <a:prstGeom prst="rect">
            <a:avLst/>
          </a:prstGeom>
        </p:spPr>
      </p:pic>
      <p:sp useBgFill="1">
        <p:nvSpPr>
          <p:cNvPr id="80" name="テキスト ボックス 79"/>
          <p:cNvSpPr txBox="1"/>
          <p:nvPr/>
        </p:nvSpPr>
        <p:spPr>
          <a:xfrm>
            <a:off x="3831462" y="3575494"/>
            <a:ext cx="1222629" cy="380480"/>
          </a:xfrm>
          <a:prstGeom prst="rect">
            <a:avLst/>
          </a:prstGeom>
        </p:spPr>
        <p:txBody>
          <a:bodyPr wrap="square" lIns="36000" tIns="36000" rIns="36000" bIns="36000" rtlCol="0">
            <a:spAutoFit/>
          </a:bodyPr>
          <a:lstStyle/>
          <a:p>
            <a:pPr algn="ctr"/>
            <a:r>
              <a:rPr lang="ja-JP" altLang="en-US" sz="1000" dirty="0">
                <a:solidFill>
                  <a:prstClr val="black"/>
                </a:solidFill>
                <a:latin typeface="ＭＳ Ｐゴシック" panose="020B0600070205080204" pitchFamily="50" charset="-128"/>
              </a:rPr>
              <a:t>寄託者等との</a:t>
            </a:r>
            <a:endParaRPr lang="en-US" altLang="ja-JP" sz="1000" dirty="0">
              <a:solidFill>
                <a:prstClr val="black"/>
              </a:solidFill>
              <a:latin typeface="ＭＳ Ｐゴシック" panose="020B0600070205080204" pitchFamily="50" charset="-128"/>
            </a:endParaRPr>
          </a:p>
          <a:p>
            <a:pPr algn="ctr"/>
            <a:r>
              <a:rPr lang="ja-JP" altLang="en-US" sz="1000" dirty="0">
                <a:solidFill>
                  <a:prstClr val="black"/>
                </a:solidFill>
                <a:latin typeface="ＭＳ Ｐゴシック" panose="020B0600070205080204" pitchFamily="50" charset="-128"/>
              </a:rPr>
              <a:t>信頼関係の継続</a:t>
            </a:r>
          </a:p>
        </p:txBody>
      </p:sp>
      <p:sp useBgFill="1">
        <p:nvSpPr>
          <p:cNvPr id="81" name="テキスト ボックス 80"/>
          <p:cNvSpPr txBox="1"/>
          <p:nvPr/>
        </p:nvSpPr>
        <p:spPr>
          <a:xfrm>
            <a:off x="5255717" y="3587093"/>
            <a:ext cx="1130539" cy="380480"/>
          </a:xfrm>
          <a:prstGeom prst="rect">
            <a:avLst/>
          </a:prstGeom>
        </p:spPr>
        <p:txBody>
          <a:bodyPr wrap="square" lIns="36000" tIns="36000" rIns="36000" bIns="36000" rtlCol="0">
            <a:spAutoFit/>
          </a:bodyPr>
          <a:lstStyle/>
          <a:p>
            <a:pPr algn="ctr"/>
            <a:r>
              <a:rPr lang="ja-JP" altLang="en-US" sz="1000" dirty="0">
                <a:solidFill>
                  <a:prstClr val="black"/>
                </a:solidFill>
                <a:latin typeface="ＭＳ Ｐゴシック" panose="020B0600070205080204" pitchFamily="50" charset="-128"/>
              </a:rPr>
              <a:t>展覧会など</a:t>
            </a:r>
            <a:endParaRPr lang="en-US" altLang="ja-JP" sz="1000" dirty="0">
              <a:solidFill>
                <a:prstClr val="black"/>
              </a:solidFill>
              <a:latin typeface="ＭＳ Ｐゴシック" panose="020B0600070205080204" pitchFamily="50" charset="-128"/>
            </a:endParaRPr>
          </a:p>
          <a:p>
            <a:pPr algn="ctr"/>
            <a:r>
              <a:rPr lang="ja-JP" altLang="en-US" sz="1000" dirty="0">
                <a:solidFill>
                  <a:prstClr val="black"/>
                </a:solidFill>
                <a:latin typeface="ＭＳ Ｐゴシック" panose="020B0600070205080204" pitchFamily="50" charset="-128"/>
              </a:rPr>
              <a:t>事業の継続性</a:t>
            </a:r>
          </a:p>
        </p:txBody>
      </p:sp>
      <p:sp useBgFill="1">
        <p:nvSpPr>
          <p:cNvPr id="82" name="テキスト ボックス 81"/>
          <p:cNvSpPr txBox="1"/>
          <p:nvPr/>
        </p:nvSpPr>
        <p:spPr>
          <a:xfrm>
            <a:off x="6646881" y="3575412"/>
            <a:ext cx="1015402" cy="380480"/>
          </a:xfrm>
          <a:prstGeom prst="rect">
            <a:avLst/>
          </a:prstGeom>
        </p:spPr>
        <p:txBody>
          <a:bodyPr wrap="square" lIns="36000" tIns="36000" rIns="36000" bIns="36000" rtlCol="0">
            <a:spAutoFit/>
          </a:bodyPr>
          <a:lstStyle/>
          <a:p>
            <a:pPr algn="ctr"/>
            <a:r>
              <a:rPr lang="ja-JP" altLang="en-US" sz="1000" dirty="0">
                <a:solidFill>
                  <a:prstClr val="black"/>
                </a:solidFill>
                <a:latin typeface="ＭＳ Ｐゴシック" panose="020B0600070205080204" pitchFamily="50" charset="-128"/>
              </a:rPr>
              <a:t>専門人材の</a:t>
            </a:r>
            <a:endParaRPr lang="en-US" altLang="ja-JP" sz="1000" dirty="0">
              <a:solidFill>
                <a:prstClr val="black"/>
              </a:solidFill>
              <a:latin typeface="ＭＳ Ｐゴシック" panose="020B0600070205080204" pitchFamily="50" charset="-128"/>
            </a:endParaRPr>
          </a:p>
          <a:p>
            <a:pPr algn="ctr"/>
            <a:r>
              <a:rPr lang="ja-JP" altLang="en-US" sz="1000" dirty="0">
                <a:solidFill>
                  <a:prstClr val="black"/>
                </a:solidFill>
                <a:latin typeface="ＭＳ Ｐゴシック" panose="020B0600070205080204" pitchFamily="50" charset="-128"/>
              </a:rPr>
              <a:t>確保と継承</a:t>
            </a:r>
          </a:p>
        </p:txBody>
      </p:sp>
      <p:sp>
        <p:nvSpPr>
          <p:cNvPr id="83" name="テキスト ボックス 82"/>
          <p:cNvSpPr txBox="1"/>
          <p:nvPr/>
        </p:nvSpPr>
        <p:spPr>
          <a:xfrm>
            <a:off x="3131664" y="1706975"/>
            <a:ext cx="2880496" cy="338554"/>
          </a:xfrm>
          <a:prstGeom prst="rect">
            <a:avLst/>
          </a:prstGeom>
          <a:solidFill>
            <a:schemeClr val="bg1"/>
          </a:solidFill>
          <a:ln w="19050">
            <a:solidFill>
              <a:schemeClr val="tx1"/>
            </a:solidFill>
          </a:ln>
          <a:effectLst/>
        </p:spPr>
        <p:txBody>
          <a:bodyPr wrap="square" lIns="36000" rIns="36000" rtlCol="0">
            <a:spAutoFit/>
          </a:bodyPr>
          <a:lstStyle/>
          <a:p>
            <a:pPr algn="ctr"/>
            <a:r>
              <a:rPr lang="ja-JP" altLang="en-US" sz="1600" dirty="0">
                <a:solidFill>
                  <a:prstClr val="black"/>
                </a:solidFill>
                <a:latin typeface="ＭＳ Ｐゴシック" panose="020B0600070205080204" pitchFamily="50" charset="-128"/>
                <a:cs typeface="ＭＳ Ｐ明朝"/>
              </a:rPr>
              <a:t>独立行政法人化でめざす方向</a:t>
            </a:r>
          </a:p>
        </p:txBody>
      </p:sp>
      <p:sp>
        <p:nvSpPr>
          <p:cNvPr id="53" name="テキスト ボックス 52"/>
          <p:cNvSpPr txBox="1"/>
          <p:nvPr/>
        </p:nvSpPr>
        <p:spPr>
          <a:xfrm>
            <a:off x="332123" y="836712"/>
            <a:ext cx="7569701" cy="844718"/>
          </a:xfrm>
          <a:prstGeom prst="rect">
            <a:avLst/>
          </a:prstGeom>
          <a:noFill/>
        </p:spPr>
        <p:txBody>
          <a:bodyPr wrap="none" rtlCol="0">
            <a:spAutoFit/>
          </a:bodyPr>
          <a:lstStyle/>
          <a:p>
            <a:pPr>
              <a:lnSpc>
                <a:spcPts val="2000"/>
              </a:lnSpc>
            </a:pPr>
            <a:r>
              <a:rPr lang="ja-JP" altLang="en-US" sz="1500" dirty="0">
                <a:solidFill>
                  <a:prstClr val="black"/>
                </a:solidFill>
              </a:rPr>
              <a:t>・　有用な人材と継続性の確保、コンテンツの有効活用を通じて事業の充実を図る。</a:t>
            </a:r>
          </a:p>
          <a:p>
            <a:pPr>
              <a:lnSpc>
                <a:spcPts val="2000"/>
              </a:lnSpc>
            </a:pPr>
            <a:r>
              <a:rPr lang="ja-JP" altLang="en-US" sz="1500" dirty="0">
                <a:solidFill>
                  <a:prstClr val="black"/>
                </a:solidFill>
              </a:rPr>
              <a:t>・　自主性を発揮し、利用者動向やニーズを踏まえた運営や評価を通じた業務改善を行う。</a:t>
            </a:r>
          </a:p>
          <a:p>
            <a:pPr>
              <a:lnSpc>
                <a:spcPts val="2000"/>
              </a:lnSpc>
            </a:pPr>
            <a:r>
              <a:rPr lang="ja-JP" altLang="en-US" sz="1500" dirty="0">
                <a:solidFill>
                  <a:prstClr val="black"/>
                </a:solidFill>
              </a:rPr>
              <a:t>・　カフェ・レストランやショップの充実、外部資金の獲得などにより、館の魅力向上に努める。</a:t>
            </a:r>
          </a:p>
        </p:txBody>
      </p:sp>
      <p:sp>
        <p:nvSpPr>
          <p:cNvPr id="55" name="テキスト ボックス 54"/>
          <p:cNvSpPr txBox="1"/>
          <p:nvPr/>
        </p:nvSpPr>
        <p:spPr>
          <a:xfrm>
            <a:off x="8172400" y="1"/>
            <a:ext cx="971600" cy="307777"/>
          </a:xfrm>
          <a:prstGeom prst="rect">
            <a:avLst/>
          </a:prstGeom>
          <a:noFill/>
        </p:spPr>
        <p:txBody>
          <a:bodyPr wrap="square" rtlCol="0">
            <a:spAutoFit/>
          </a:bodyPr>
          <a:lstStyle/>
          <a:p>
            <a:r>
              <a:rPr lang="en-US" altLang="ja-JP" sz="1400" dirty="0" smtClean="0">
                <a:solidFill>
                  <a:prstClr val="black"/>
                </a:solidFill>
              </a:rPr>
              <a:t>A10.(27)</a:t>
            </a:r>
            <a:endParaRPr lang="ja-JP" altLang="en-US" sz="1400" dirty="0">
              <a:solidFill>
                <a:prstClr val="black"/>
              </a:solidFill>
            </a:endParaRPr>
          </a:p>
        </p:txBody>
      </p:sp>
      <p:sp>
        <p:nvSpPr>
          <p:cNvPr id="58" name="テキスト ボックス 57"/>
          <p:cNvSpPr txBox="1"/>
          <p:nvPr/>
        </p:nvSpPr>
        <p:spPr>
          <a:xfrm>
            <a:off x="0" y="0"/>
            <a:ext cx="4777066" cy="261610"/>
          </a:xfrm>
          <a:prstGeom prst="rect">
            <a:avLst/>
          </a:prstGeom>
          <a:noFill/>
        </p:spPr>
        <p:txBody>
          <a:bodyPr wrap="square" rtlCol="0">
            <a:spAutoFit/>
          </a:bodyPr>
          <a:lstStyle/>
          <a:p>
            <a:r>
              <a:rPr lang="en-US" altLang="ja-JP" sz="1100" dirty="0">
                <a:solidFill>
                  <a:prstClr val="black"/>
                </a:solidFill>
              </a:rPr>
              <a:t>Ⅱ</a:t>
            </a:r>
            <a:r>
              <a:rPr lang="ja-JP" altLang="en-US" sz="1100" dirty="0">
                <a:solidFill>
                  <a:prstClr val="black"/>
                </a:solidFill>
              </a:rPr>
              <a:t>　公民連携</a:t>
            </a:r>
            <a:r>
              <a:rPr lang="en-US" altLang="ja-JP" sz="1100" dirty="0">
                <a:solidFill>
                  <a:prstClr val="black"/>
                </a:solidFill>
              </a:rPr>
              <a:t>/</a:t>
            </a:r>
            <a:r>
              <a:rPr lang="ja-JP" altLang="en-US" sz="1100" dirty="0">
                <a:solidFill>
                  <a:prstClr val="black"/>
                </a:solidFill>
              </a:rPr>
              <a:t>経営形態の見直し</a:t>
            </a:r>
            <a:r>
              <a:rPr lang="en-US" altLang="ja-JP" sz="1100" dirty="0">
                <a:solidFill>
                  <a:prstClr val="black"/>
                </a:solidFill>
              </a:rPr>
              <a:t>【</a:t>
            </a:r>
            <a:r>
              <a:rPr lang="ja-JP" altLang="en-US" sz="1100" dirty="0">
                <a:solidFill>
                  <a:prstClr val="black"/>
                </a:solidFill>
              </a:rPr>
              <a:t>独立行政法人化</a:t>
            </a:r>
            <a:r>
              <a:rPr lang="en-US" altLang="ja-JP" sz="1100" dirty="0">
                <a:solidFill>
                  <a:prstClr val="black"/>
                </a:solidFill>
              </a:rPr>
              <a:t>】</a:t>
            </a:r>
            <a:r>
              <a:rPr lang="ja-JP" altLang="en-US" sz="1100" dirty="0">
                <a:solidFill>
                  <a:prstClr val="black"/>
                </a:solidFill>
              </a:rPr>
              <a:t>・博物館</a:t>
            </a:r>
            <a:endParaRPr lang="en-US" altLang="ja-JP" sz="1100" dirty="0">
              <a:solidFill>
                <a:prstClr val="black"/>
              </a:solidFill>
            </a:endParaRPr>
          </a:p>
        </p:txBody>
      </p:sp>
      <p:sp>
        <p:nvSpPr>
          <p:cNvPr id="2" name="スライド番号プレースホルダー 1"/>
          <p:cNvSpPr>
            <a:spLocks noGrp="1"/>
          </p:cNvSpPr>
          <p:nvPr>
            <p:ph type="sldNum" sz="quarter" idx="12"/>
          </p:nvPr>
        </p:nvSpPr>
        <p:spPr/>
        <p:txBody>
          <a:bodyPr/>
          <a:lstStyle/>
          <a:p>
            <a:fld id="{CCEC3038-1CF1-4B63-9920-55248DCFBA97}" type="slidenum">
              <a:rPr kumimoji="1" lang="ja-JP" altLang="en-US" smtClean="0"/>
              <a:pPr/>
              <a:t>110</a:t>
            </a:fld>
            <a:endParaRPr kumimoji="1" lang="ja-JP" altLang="en-US"/>
          </a:p>
        </p:txBody>
      </p:sp>
    </p:spTree>
    <p:extLst>
      <p:ext uri="{BB962C8B-B14F-4D97-AF65-F5344CB8AC3E}">
        <p14:creationId xmlns:p14="http://schemas.microsoft.com/office/powerpoint/2010/main" val="659381029"/>
      </p:ext>
    </p:extLst>
  </p:cSld>
  <p:clrMapOvr>
    <a:masterClrMapping/>
  </p:clrMapOvr>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0" name="直線コネクタ 19"/>
          <p:cNvCxnSpPr/>
          <p:nvPr/>
        </p:nvCxnSpPr>
        <p:spPr>
          <a:xfrm>
            <a:off x="179512" y="692696"/>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50" name="正方形/長方形 49"/>
          <p:cNvSpPr/>
          <p:nvPr/>
        </p:nvSpPr>
        <p:spPr>
          <a:xfrm>
            <a:off x="7383845" y="332656"/>
            <a:ext cx="1760155" cy="369332"/>
          </a:xfrm>
          <a:prstGeom prst="rect">
            <a:avLst/>
          </a:prstGeom>
          <a:noFill/>
        </p:spPr>
        <p:txBody>
          <a:bodyPr wrap="square">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lgn="ctr"/>
            <a:r>
              <a:rPr lang="ja-JP" altLang="en-US" dirty="0">
                <a:solidFill>
                  <a:prstClr val="black"/>
                </a:solidFill>
              </a:rPr>
              <a:t>＜</a:t>
            </a:r>
            <a:r>
              <a:rPr lang="en-US" altLang="ja-JP" dirty="0">
                <a:solidFill>
                  <a:prstClr val="black"/>
                </a:solidFill>
              </a:rPr>
              <a:t>Outcome</a:t>
            </a:r>
            <a:r>
              <a:rPr lang="ja-JP" altLang="en-US" dirty="0">
                <a:solidFill>
                  <a:prstClr val="black"/>
                </a:solidFill>
              </a:rPr>
              <a:t>＞</a:t>
            </a:r>
          </a:p>
        </p:txBody>
      </p:sp>
      <p:sp>
        <p:nvSpPr>
          <p:cNvPr id="55" name="テキスト ボックス 54"/>
          <p:cNvSpPr txBox="1"/>
          <p:nvPr/>
        </p:nvSpPr>
        <p:spPr>
          <a:xfrm>
            <a:off x="8172400" y="1"/>
            <a:ext cx="971600" cy="307777"/>
          </a:xfrm>
          <a:prstGeom prst="rect">
            <a:avLst/>
          </a:prstGeom>
          <a:noFill/>
        </p:spPr>
        <p:txBody>
          <a:bodyPr wrap="square" rtlCol="0">
            <a:spAutoFit/>
          </a:bodyPr>
          <a:lstStyle/>
          <a:p>
            <a:r>
              <a:rPr lang="en-US" altLang="ja-JP" sz="1400" dirty="0" smtClean="0">
                <a:solidFill>
                  <a:prstClr val="black"/>
                </a:solidFill>
              </a:rPr>
              <a:t>A10.(27)</a:t>
            </a:r>
            <a:endParaRPr lang="ja-JP" altLang="en-US" sz="1400" dirty="0">
              <a:solidFill>
                <a:prstClr val="black"/>
              </a:solidFill>
            </a:endParaRPr>
          </a:p>
        </p:txBody>
      </p:sp>
      <p:sp>
        <p:nvSpPr>
          <p:cNvPr id="56" name="正方形/長方形 55"/>
          <p:cNvSpPr/>
          <p:nvPr/>
        </p:nvSpPr>
        <p:spPr>
          <a:xfrm>
            <a:off x="251520" y="323364"/>
            <a:ext cx="5904656" cy="369332"/>
          </a:xfrm>
          <a:prstGeom prst="rect">
            <a:avLst/>
          </a:prstGeom>
        </p:spPr>
        <p:txBody>
          <a:bodyPr wrap="square">
            <a:spAutoFit/>
          </a:bodyPr>
          <a:lstStyle/>
          <a:p>
            <a:r>
              <a:rPr lang="ja-JP" altLang="en-US" b="1" dirty="0">
                <a:solidFill>
                  <a:srgbClr val="000000"/>
                </a:solidFill>
              </a:rPr>
              <a:t>めざす方向</a:t>
            </a:r>
          </a:p>
        </p:txBody>
      </p:sp>
      <p:sp>
        <p:nvSpPr>
          <p:cNvPr id="59" name="下矢印 58"/>
          <p:cNvSpPr/>
          <p:nvPr/>
        </p:nvSpPr>
        <p:spPr>
          <a:xfrm>
            <a:off x="4413791" y="2830781"/>
            <a:ext cx="586418" cy="1261933"/>
          </a:xfrm>
          <a:prstGeom prst="downArrow">
            <a:avLst>
              <a:gd name="adj1" fmla="val 44121"/>
              <a:gd name="adj2" fmla="val 43382"/>
            </a:avLst>
          </a:prstGeom>
          <a:gradFill>
            <a:gsLst>
              <a:gs pos="0">
                <a:schemeClr val="bg1">
                  <a:lumMod val="85000"/>
                </a:schemeClr>
              </a:gs>
              <a:gs pos="50000">
                <a:schemeClr val="bg1">
                  <a:lumMod val="75000"/>
                </a:schemeClr>
              </a:gs>
              <a:gs pos="100000">
                <a:schemeClr val="bg1">
                  <a:lumMod val="50000"/>
                </a:schemeClr>
              </a:gs>
            </a:gsLst>
            <a:lin ang="5400000" scaled="1"/>
          </a:gradFill>
          <a:ln>
            <a:solidFill>
              <a:schemeClr val="tx1"/>
            </a:solidFill>
          </a:ln>
          <a:scene3d>
            <a:camera prst="orthographicFront"/>
            <a:lightRig rig="threePt" dir="t"/>
          </a:scene3d>
          <a:sp3d>
            <a:bevelT w="165100" prst="coolSlan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178">
              <a:solidFill>
                <a:prstClr val="black"/>
              </a:solidFill>
            </a:endParaRPr>
          </a:p>
        </p:txBody>
      </p:sp>
      <p:sp>
        <p:nvSpPr>
          <p:cNvPr id="60" name="屈折矢印 59"/>
          <p:cNvSpPr/>
          <p:nvPr/>
        </p:nvSpPr>
        <p:spPr>
          <a:xfrm rot="5400000">
            <a:off x="2327903" y="1878356"/>
            <a:ext cx="1096615" cy="2022686"/>
          </a:xfrm>
          <a:prstGeom prst="bentUpArrow">
            <a:avLst>
              <a:gd name="adj1" fmla="val 18766"/>
              <a:gd name="adj2" fmla="val 20547"/>
              <a:gd name="adj3" fmla="val 30343"/>
            </a:avLst>
          </a:prstGeom>
          <a:solidFill>
            <a:schemeClr val="bg1">
              <a:lumMod val="85000"/>
            </a:schemeClr>
          </a:solidFill>
          <a:ln>
            <a:solidFill>
              <a:schemeClr val="tx1"/>
            </a:solidFill>
          </a:ln>
          <a:effectLst>
            <a:innerShdw blurRad="114300">
              <a:prstClr val="black"/>
            </a:innerShdw>
          </a:effectLst>
          <a:scene3d>
            <a:camera prst="orthographicFront"/>
            <a:lightRig rig="threePt" dir="t"/>
          </a:scene3d>
          <a:sp3d>
            <a:bevelT w="165100" prst="coolSlan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178">
              <a:solidFill>
                <a:prstClr val="black"/>
              </a:solidFill>
            </a:endParaRPr>
          </a:p>
        </p:txBody>
      </p:sp>
      <p:sp>
        <p:nvSpPr>
          <p:cNvPr id="61" name="正方形/長方形 60"/>
          <p:cNvSpPr/>
          <p:nvPr/>
        </p:nvSpPr>
        <p:spPr>
          <a:xfrm>
            <a:off x="706125" y="2721761"/>
            <a:ext cx="2556000" cy="996923"/>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66462" rIns="66462" rtlCol="0" anchor="ctr"/>
          <a:lstStyle/>
          <a:p>
            <a:pPr fontAlgn="t"/>
            <a:r>
              <a:rPr lang="ja-JP" altLang="en-US" sz="1108" dirty="0">
                <a:solidFill>
                  <a:prstClr val="black"/>
                </a:solidFill>
                <a:latin typeface="+mn-ea"/>
                <a:cs typeface="MS PGothic" charset="-128"/>
              </a:rPr>
              <a:t>解決の方向</a:t>
            </a:r>
            <a:endParaRPr lang="ja-JP" altLang="en-US" sz="1108" dirty="0">
              <a:solidFill>
                <a:prstClr val="black"/>
              </a:solidFill>
              <a:latin typeface="+mn-ea"/>
            </a:endParaRPr>
          </a:p>
          <a:p>
            <a:pPr marL="105510" indent="-105510" algn="just">
              <a:buFont typeface="+mj-lt"/>
              <a:buAutoNum type="arabicPeriod"/>
            </a:pPr>
            <a:r>
              <a:rPr lang="ja-JP" altLang="en-US" sz="969" dirty="0">
                <a:solidFill>
                  <a:prstClr val="black"/>
                </a:solidFill>
                <a:latin typeface="+mn-ea"/>
                <a:cs typeface="MS PMincho" charset="-128"/>
              </a:rPr>
              <a:t>資料・人材の安定的確保と活用（継続性）</a:t>
            </a:r>
            <a:endParaRPr lang="en-US" altLang="ja-JP" sz="969" dirty="0">
              <a:solidFill>
                <a:prstClr val="black"/>
              </a:solidFill>
              <a:latin typeface="+mn-ea"/>
              <a:cs typeface="MS PMincho" charset="-128"/>
            </a:endParaRPr>
          </a:p>
          <a:p>
            <a:pPr marL="105510" indent="-105510" algn="just">
              <a:buFont typeface="+mj-lt"/>
              <a:buAutoNum type="arabicPeriod"/>
            </a:pPr>
            <a:r>
              <a:rPr lang="ja-JP" altLang="en-US" sz="969" dirty="0">
                <a:solidFill>
                  <a:prstClr val="black"/>
                </a:solidFill>
                <a:latin typeface="+mn-ea"/>
                <a:cs typeface="MS PMincho" charset="-128"/>
              </a:rPr>
              <a:t>利用者目線のサービス（戦略的投資、ニーズに機動的かつ柔軟に対応、民間活用）</a:t>
            </a:r>
            <a:endParaRPr lang="en-US" altLang="ja-JP" sz="969" dirty="0">
              <a:solidFill>
                <a:prstClr val="black"/>
              </a:solidFill>
              <a:latin typeface="+mn-ea"/>
              <a:cs typeface="MS PMincho" charset="-128"/>
            </a:endParaRPr>
          </a:p>
          <a:p>
            <a:pPr marL="105510" indent="-105510" algn="just">
              <a:buFont typeface="+mj-lt"/>
              <a:buAutoNum type="arabicPeriod"/>
            </a:pPr>
            <a:r>
              <a:rPr lang="ja-JP" altLang="en-US" sz="969" dirty="0">
                <a:solidFill>
                  <a:prstClr val="black"/>
                </a:solidFill>
                <a:latin typeface="+mn-ea"/>
                <a:cs typeface="MS PMincho" charset="-128"/>
              </a:rPr>
              <a:t>「経営」の実現（経営と運営の一元化、トップのマネジメント、自主性の発揮や業務改善）</a:t>
            </a:r>
            <a:endParaRPr lang="ja-JP" altLang="en-US" sz="969" dirty="0">
              <a:solidFill>
                <a:prstClr val="black"/>
              </a:solidFill>
              <a:latin typeface="+mn-ea"/>
            </a:endParaRPr>
          </a:p>
        </p:txBody>
      </p:sp>
      <p:graphicFrame>
        <p:nvGraphicFramePr>
          <p:cNvPr id="62" name="図表 61"/>
          <p:cNvGraphicFramePr/>
          <p:nvPr>
            <p:extLst/>
          </p:nvPr>
        </p:nvGraphicFramePr>
        <p:xfrm>
          <a:off x="3037596" y="1486788"/>
          <a:ext cx="3319790" cy="2213193"/>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63" name="正方形/長方形 62"/>
          <p:cNvSpPr/>
          <p:nvPr/>
        </p:nvSpPr>
        <p:spPr>
          <a:xfrm>
            <a:off x="706125" y="1644390"/>
            <a:ext cx="2556000" cy="731077"/>
          </a:xfrm>
          <a:prstGeom prst="rect">
            <a:avLst/>
          </a:prstGeom>
          <a:solidFill>
            <a:schemeClr val="bg1"/>
          </a:solidFill>
          <a:ln>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lIns="66462" rIns="33231" rtlCol="0" anchor="ctr"/>
          <a:lstStyle/>
          <a:p>
            <a:pPr fontAlgn="t"/>
            <a:r>
              <a:rPr lang="ja-JP" altLang="en-US" sz="1108" dirty="0">
                <a:solidFill>
                  <a:prstClr val="black"/>
                </a:solidFill>
                <a:latin typeface="+mn-ea"/>
                <a:cs typeface="MS PMincho" charset="-128"/>
              </a:rPr>
              <a:t>現状</a:t>
            </a:r>
          </a:p>
          <a:p>
            <a:pPr marL="87925" indent="-87925" fontAlgn="t">
              <a:buFont typeface="+mj-lt"/>
              <a:buAutoNum type="arabicPeriod"/>
            </a:pPr>
            <a:r>
              <a:rPr lang="ja-JP" altLang="en-US" sz="969" dirty="0">
                <a:solidFill>
                  <a:prstClr val="black"/>
                </a:solidFill>
                <a:latin typeface="+mn-ea"/>
                <a:cs typeface="MS PMincho" charset="-128"/>
              </a:rPr>
              <a:t>指定管理者制度の下での課題（期間の制約）</a:t>
            </a:r>
          </a:p>
          <a:p>
            <a:pPr marL="87925" indent="-87925" fontAlgn="t">
              <a:buFont typeface="+mj-lt"/>
              <a:buAutoNum type="arabicPeriod"/>
            </a:pPr>
            <a:r>
              <a:rPr lang="ja-JP" altLang="en-US" sz="969" dirty="0">
                <a:solidFill>
                  <a:prstClr val="black"/>
                </a:solidFill>
                <a:latin typeface="+mn-ea"/>
                <a:cs typeface="MS PMincho" charset="-128"/>
              </a:rPr>
              <a:t>利用者サービスの低下（経費削減の限界）</a:t>
            </a:r>
          </a:p>
          <a:p>
            <a:pPr marL="87925" indent="-87925" fontAlgn="t">
              <a:buFont typeface="+mj-lt"/>
              <a:buAutoNum type="arabicPeriod"/>
            </a:pPr>
            <a:r>
              <a:rPr lang="ja-JP" altLang="en-US" sz="969" dirty="0">
                <a:solidFill>
                  <a:prstClr val="black"/>
                </a:solidFill>
                <a:latin typeface="+mn-ea"/>
                <a:cs typeface="MS PMincho" charset="-128"/>
              </a:rPr>
              <a:t>厳しい経営環境（一体性と自由度の欠如）</a:t>
            </a:r>
          </a:p>
        </p:txBody>
      </p:sp>
      <p:sp>
        <p:nvSpPr>
          <p:cNvPr id="64" name="メモ 63"/>
          <p:cNvSpPr/>
          <p:nvPr/>
        </p:nvSpPr>
        <p:spPr>
          <a:xfrm>
            <a:off x="706124" y="4131655"/>
            <a:ext cx="4975573" cy="2354916"/>
          </a:xfrm>
          <a:prstGeom prst="foldedCorner">
            <a:avLst>
              <a:gd name="adj" fmla="val 12337"/>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2193231" tIns="23736" rIns="33231" bIns="23736" rtlCol="0" anchor="t" anchorCtr="0"/>
          <a:lstStyle/>
          <a:p>
            <a:pPr algn="ctr"/>
            <a:r>
              <a:rPr lang="ja-JP" altLang="en-US" sz="1108" u="sng" dirty="0">
                <a:solidFill>
                  <a:prstClr val="black"/>
                </a:solidFill>
                <a:latin typeface="ＭＳ Ｐゴシック" panose="020B0600070205080204" pitchFamily="50" charset="-128"/>
              </a:rPr>
              <a:t>地方独法化のメリット</a:t>
            </a:r>
            <a:endParaRPr lang="en-US" altLang="ja-JP" sz="1108" u="sng" dirty="0">
              <a:solidFill>
                <a:prstClr val="black"/>
              </a:solidFill>
              <a:latin typeface="ＭＳ Ｐゴシック" panose="020B0600070205080204" pitchFamily="50" charset="-128"/>
            </a:endParaRPr>
          </a:p>
          <a:p>
            <a:pPr marL="113049" indent="-56524" algn="just">
              <a:spcBef>
                <a:spcPts val="396"/>
              </a:spcBef>
              <a:buFont typeface="Arial" panose="020B0604020202020204" pitchFamily="34" charset="0"/>
              <a:buChar char="•"/>
            </a:pPr>
            <a:r>
              <a:rPr lang="ja-JP" altLang="en-US" sz="969" dirty="0">
                <a:solidFill>
                  <a:prstClr val="black"/>
                </a:solidFill>
                <a:latin typeface="+mn-ea"/>
              </a:rPr>
              <a:t>事業の継続性</a:t>
            </a:r>
            <a:r>
              <a:rPr lang="ja-JP" altLang="en-US" sz="969" dirty="0">
                <a:solidFill>
                  <a:prstClr val="black"/>
                </a:solidFill>
                <a:latin typeface="+mn-ea"/>
                <a:cs typeface="MS PMincho" charset="-128"/>
              </a:rPr>
              <a:t>と専門人材の安定的確保が実現</a:t>
            </a:r>
            <a:endParaRPr lang="en-US" altLang="ja-JP" sz="969" dirty="0">
              <a:solidFill>
                <a:prstClr val="black"/>
              </a:solidFill>
              <a:latin typeface="+mn-ea"/>
              <a:cs typeface="MS PMincho" charset="-128"/>
            </a:endParaRPr>
          </a:p>
          <a:p>
            <a:pPr marL="113049" indent="-56524" algn="just">
              <a:spcBef>
                <a:spcPts val="396"/>
              </a:spcBef>
              <a:buFont typeface="Arial" panose="020B0604020202020204" pitchFamily="34" charset="0"/>
              <a:buChar char="•"/>
            </a:pPr>
            <a:r>
              <a:rPr lang="ja-JP" altLang="en-US" sz="969" dirty="0">
                <a:solidFill>
                  <a:prstClr val="black"/>
                </a:solidFill>
                <a:latin typeface="+mn-ea"/>
              </a:rPr>
              <a:t>開館延長や割引など利用者のニーズに、法人の判断により、機動力を発揮し、柔軟に応える</a:t>
            </a:r>
          </a:p>
          <a:p>
            <a:pPr marL="113049" indent="-56524" algn="just">
              <a:spcBef>
                <a:spcPts val="396"/>
              </a:spcBef>
              <a:buFont typeface="Arial" panose="020B0604020202020204" pitchFamily="34" charset="0"/>
              <a:buChar char="•"/>
            </a:pPr>
            <a:r>
              <a:rPr lang="ja-JP" altLang="en-US" sz="969" dirty="0">
                <a:solidFill>
                  <a:prstClr val="black"/>
                </a:solidFill>
                <a:latin typeface="+mn-ea"/>
                <a:cs typeface="MS PMincho" charset="-128"/>
              </a:rPr>
              <a:t>運営費交付金などの経営資源を、中期計画に基づき、自主性を発揮し、事業等に柔軟に活用できる</a:t>
            </a:r>
            <a:endParaRPr lang="en-US" altLang="ja-JP" sz="969" dirty="0">
              <a:solidFill>
                <a:prstClr val="black"/>
              </a:solidFill>
              <a:latin typeface="+mn-ea"/>
              <a:cs typeface="MS PMincho" charset="-128"/>
            </a:endParaRPr>
          </a:p>
          <a:p>
            <a:pPr marL="113049" indent="-56524" algn="just">
              <a:spcBef>
                <a:spcPts val="554"/>
              </a:spcBef>
              <a:buFont typeface="Arial" panose="020B0604020202020204" pitchFamily="34" charset="0"/>
              <a:buChar char="•"/>
            </a:pPr>
            <a:r>
              <a:rPr lang="ja-JP" altLang="en-US" sz="969" dirty="0">
                <a:solidFill>
                  <a:prstClr val="black"/>
                </a:solidFill>
                <a:latin typeface="+mn-ea"/>
                <a:cs typeface="MS PMincho" charset="-128"/>
              </a:rPr>
              <a:t>業務改善や外部評価と公開の仕組みが法定され、組織や人材の活性化が期待できる</a:t>
            </a:r>
            <a:endParaRPr lang="en-US" altLang="ja-JP" sz="969" dirty="0">
              <a:solidFill>
                <a:prstClr val="black"/>
              </a:solidFill>
              <a:latin typeface="+mn-ea"/>
              <a:cs typeface="MS PMincho" charset="-128"/>
            </a:endParaRPr>
          </a:p>
          <a:p>
            <a:pPr marL="56524" algn="ctr">
              <a:spcBef>
                <a:spcPts val="554"/>
              </a:spcBef>
            </a:pPr>
            <a:r>
              <a:rPr lang="ja-JP" altLang="en-US" sz="1108" u="sng" dirty="0">
                <a:solidFill>
                  <a:prstClr val="black"/>
                </a:solidFill>
                <a:latin typeface="+mn-ea"/>
              </a:rPr>
              <a:t>一体経営のメリット</a:t>
            </a:r>
            <a:endParaRPr lang="en-US" altLang="ja-JP" sz="1108" u="sng" dirty="0">
              <a:solidFill>
                <a:prstClr val="black"/>
              </a:solidFill>
              <a:latin typeface="+mn-ea"/>
            </a:endParaRPr>
          </a:p>
          <a:p>
            <a:pPr marL="113049" indent="-56524" algn="just">
              <a:spcBef>
                <a:spcPts val="396"/>
              </a:spcBef>
              <a:buFont typeface="Arial" panose="020B0604020202020204" pitchFamily="34" charset="0"/>
              <a:buChar char="•"/>
            </a:pPr>
            <a:r>
              <a:rPr lang="ja-JP" altLang="en-US" sz="969" dirty="0">
                <a:solidFill>
                  <a:prstClr val="black"/>
                </a:solidFill>
                <a:latin typeface="+mn-ea"/>
              </a:rPr>
              <a:t>連携による総合力の発揮</a:t>
            </a:r>
            <a:r>
              <a:rPr lang="ja-JP" altLang="en-US" sz="969" dirty="0">
                <a:solidFill>
                  <a:prstClr val="black"/>
                </a:solidFill>
                <a:latin typeface="+mn-ea"/>
                <a:cs typeface="MS PMincho" charset="-128"/>
              </a:rPr>
              <a:t>や、機能分担と</a:t>
            </a:r>
            <a:r>
              <a:rPr lang="ja-JP" altLang="en-US" sz="969" dirty="0">
                <a:solidFill>
                  <a:prstClr val="black"/>
                </a:solidFill>
                <a:latin typeface="+mn-ea"/>
              </a:rPr>
              <a:t>相互補完</a:t>
            </a:r>
            <a:endParaRPr lang="ja-JP" altLang="en-US" sz="969" dirty="0">
              <a:solidFill>
                <a:prstClr val="black"/>
              </a:solidFill>
              <a:latin typeface="+mn-ea"/>
              <a:cs typeface="MS PMincho" charset="-128"/>
            </a:endParaRPr>
          </a:p>
          <a:p>
            <a:pPr marL="113049" indent="-56524" algn="just">
              <a:spcBef>
                <a:spcPts val="396"/>
              </a:spcBef>
              <a:buFont typeface="Arial" panose="020B0604020202020204" pitchFamily="34" charset="0"/>
              <a:buChar char="•"/>
            </a:pPr>
            <a:r>
              <a:rPr lang="ja-JP" altLang="en-US" sz="969" dirty="0">
                <a:solidFill>
                  <a:prstClr val="black"/>
                </a:solidFill>
                <a:latin typeface="+mn-ea"/>
                <a:cs typeface="MS PMincho" charset="-128"/>
              </a:rPr>
              <a:t>ガバナンスが効き、</a:t>
            </a:r>
            <a:r>
              <a:rPr lang="ja-JP" altLang="en-US" sz="969" dirty="0">
                <a:solidFill>
                  <a:prstClr val="black"/>
                </a:solidFill>
                <a:latin typeface="+mn-ea"/>
              </a:rPr>
              <a:t>切磋琢磨が期待できる</a:t>
            </a:r>
            <a:r>
              <a:rPr lang="ja-JP" altLang="en-US" sz="969" dirty="0">
                <a:solidFill>
                  <a:prstClr val="black"/>
                </a:solidFill>
                <a:latin typeface="+mn-ea"/>
                <a:cs typeface="MS PMincho" charset="-128"/>
              </a:rPr>
              <a:t>組織</a:t>
            </a:r>
          </a:p>
          <a:p>
            <a:pPr marL="113049" indent="-56524" algn="just">
              <a:spcBef>
                <a:spcPts val="396"/>
              </a:spcBef>
              <a:buFont typeface="Arial" panose="020B0604020202020204" pitchFamily="34" charset="0"/>
              <a:buChar char="•"/>
            </a:pPr>
            <a:r>
              <a:rPr lang="ja-JP" altLang="en-US" sz="969" dirty="0">
                <a:solidFill>
                  <a:prstClr val="black"/>
                </a:solidFill>
                <a:latin typeface="+mn-ea"/>
              </a:rPr>
              <a:t>集約や一元化、共有によるサービス向上</a:t>
            </a:r>
            <a:endParaRPr lang="en-US" altLang="ja-JP" sz="969" dirty="0">
              <a:solidFill>
                <a:prstClr val="black"/>
              </a:solidFill>
              <a:latin typeface="+mn-ea"/>
              <a:cs typeface="MS PMincho" charset="-128"/>
            </a:endParaRPr>
          </a:p>
        </p:txBody>
      </p:sp>
      <p:grpSp>
        <p:nvGrpSpPr>
          <p:cNvPr id="65" name="図形グループ 10"/>
          <p:cNvGrpSpPr/>
          <p:nvPr/>
        </p:nvGrpSpPr>
        <p:grpSpPr>
          <a:xfrm>
            <a:off x="915417" y="4417599"/>
            <a:ext cx="1964551" cy="1736627"/>
            <a:chOff x="4799966" y="5986085"/>
            <a:chExt cx="2979569" cy="2633885"/>
          </a:xfrm>
        </p:grpSpPr>
        <p:pic>
          <p:nvPicPr>
            <p:cNvPr id="66" name="Picture 2"/>
            <p:cNvPicPr>
              <a:picLocks noChangeAspect="1" noChangeArrowheads="1"/>
            </p:cNvPicPr>
            <p:nvPr/>
          </p:nvPicPr>
          <p:blipFill rotWithShape="1">
            <a:blip r:embed="rId8" cstate="print">
              <a:extLst>
                <a:ext uri="{28A0092B-C50C-407E-A947-70E740481C1C}">
                  <a14:useLocalDpi xmlns:a14="http://schemas.microsoft.com/office/drawing/2010/main"/>
                </a:ext>
              </a:extLst>
            </a:blip>
            <a:srcRect/>
            <a:stretch/>
          </p:blipFill>
          <p:spPr bwMode="auto">
            <a:xfrm>
              <a:off x="6340095" y="7964412"/>
              <a:ext cx="1439440" cy="651351"/>
            </a:xfrm>
            <a:prstGeom prst="rect">
              <a:avLst/>
            </a:prstGeom>
            <a:noFill/>
            <a:ln w="9525">
              <a:noFill/>
              <a:miter lim="800000"/>
              <a:headEnd/>
              <a:tailEnd/>
            </a:ln>
          </p:spPr>
        </p:pic>
        <p:pic>
          <p:nvPicPr>
            <p:cNvPr id="67" name="Picture 2"/>
            <p:cNvPicPr>
              <a:picLocks noChangeAspect="1" noChangeArrowheads="1"/>
            </p:cNvPicPr>
            <p:nvPr/>
          </p:nvPicPr>
          <p:blipFill>
            <a:blip r:embed="rId9" cstate="email"/>
            <a:srcRect/>
            <a:stretch>
              <a:fillRect/>
            </a:stretch>
          </p:blipFill>
          <p:spPr bwMode="auto">
            <a:xfrm>
              <a:off x="6377381" y="5989657"/>
              <a:ext cx="1387821" cy="1872000"/>
            </a:xfrm>
            <a:prstGeom prst="rect">
              <a:avLst/>
            </a:prstGeom>
            <a:noFill/>
            <a:ln w="9525">
              <a:noFill/>
              <a:miter lim="800000"/>
              <a:headEnd/>
              <a:tailEnd/>
            </a:ln>
          </p:spPr>
        </p:pic>
        <p:pic>
          <p:nvPicPr>
            <p:cNvPr id="68" name="Picture 4"/>
            <p:cNvPicPr>
              <a:picLocks noChangeAspect="1" noChangeArrowheads="1"/>
            </p:cNvPicPr>
            <p:nvPr/>
          </p:nvPicPr>
          <p:blipFill>
            <a:blip r:embed="rId10" cstate="print">
              <a:extLst>
                <a:ext uri="{28A0092B-C50C-407E-A947-70E740481C1C}">
                  <a14:useLocalDpi xmlns:a14="http://schemas.microsoft.com/office/drawing/2010/main"/>
                </a:ext>
              </a:extLst>
            </a:blip>
            <a:srcRect/>
            <a:stretch>
              <a:fillRect/>
            </a:stretch>
          </p:blipFill>
          <p:spPr bwMode="auto">
            <a:xfrm>
              <a:off x="4799966" y="8002014"/>
              <a:ext cx="1440000" cy="617956"/>
            </a:xfrm>
            <a:prstGeom prst="rect">
              <a:avLst/>
            </a:prstGeom>
            <a:noFill/>
            <a:ln w="9525">
              <a:noFill/>
              <a:miter lim="800000"/>
              <a:headEnd/>
              <a:tailEnd/>
            </a:ln>
          </p:spPr>
        </p:pic>
        <p:pic>
          <p:nvPicPr>
            <p:cNvPr id="69" name="Picture 4"/>
            <p:cNvPicPr>
              <a:picLocks noChangeAspect="1" noChangeArrowheads="1"/>
            </p:cNvPicPr>
            <p:nvPr/>
          </p:nvPicPr>
          <p:blipFill rotWithShape="1">
            <a:blip r:embed="rId11" cstate="print">
              <a:extLst>
                <a:ext uri="{28A0092B-C50C-407E-A947-70E740481C1C}">
                  <a14:useLocalDpi xmlns:a14="http://schemas.microsoft.com/office/drawing/2010/main"/>
                </a:ext>
              </a:extLst>
            </a:blip>
            <a:srcRect/>
            <a:stretch/>
          </p:blipFill>
          <p:spPr bwMode="auto">
            <a:xfrm>
              <a:off x="4799966" y="7065562"/>
              <a:ext cx="1440000" cy="809400"/>
            </a:xfrm>
            <a:prstGeom prst="rect">
              <a:avLst/>
            </a:prstGeom>
            <a:noFill/>
            <a:ln w="9525">
              <a:noFill/>
              <a:miter lim="800000"/>
              <a:headEnd/>
              <a:tailEnd/>
            </a:ln>
          </p:spPr>
        </p:pic>
        <p:pic>
          <p:nvPicPr>
            <p:cNvPr id="70" name="Picture 4"/>
            <p:cNvPicPr>
              <a:picLocks noChangeAspect="1" noChangeArrowheads="1"/>
            </p:cNvPicPr>
            <p:nvPr/>
          </p:nvPicPr>
          <p:blipFill rotWithShape="1">
            <a:blip r:embed="rId12" cstate="print">
              <a:extLst>
                <a:ext uri="{28A0092B-C50C-407E-A947-70E740481C1C}">
                  <a14:useLocalDpi xmlns:a14="http://schemas.microsoft.com/office/drawing/2010/main"/>
                </a:ext>
              </a:extLst>
            </a:blip>
            <a:srcRect t="-1"/>
            <a:stretch/>
          </p:blipFill>
          <p:spPr bwMode="auto">
            <a:xfrm>
              <a:off x="4799966" y="5986085"/>
              <a:ext cx="1440000" cy="1018926"/>
            </a:xfrm>
            <a:prstGeom prst="rect">
              <a:avLst/>
            </a:prstGeom>
            <a:noFill/>
            <a:ln w="9525">
              <a:noFill/>
              <a:miter lim="800000"/>
              <a:headEnd/>
              <a:tailEnd/>
            </a:ln>
          </p:spPr>
        </p:pic>
      </p:grpSp>
      <p:sp>
        <p:nvSpPr>
          <p:cNvPr id="71" name="テキスト ボックス 70"/>
          <p:cNvSpPr txBox="1"/>
          <p:nvPr/>
        </p:nvSpPr>
        <p:spPr>
          <a:xfrm>
            <a:off x="901173" y="3992759"/>
            <a:ext cx="2138406" cy="262829"/>
          </a:xfrm>
          <a:prstGeom prst="rect">
            <a:avLst/>
          </a:prstGeom>
          <a:solidFill>
            <a:schemeClr val="bg1"/>
          </a:solidFill>
        </p:spPr>
        <p:txBody>
          <a:bodyPr wrap="none" lIns="0" rIns="0" rtlCol="0">
            <a:spAutoFit/>
          </a:bodyPr>
          <a:lstStyle/>
          <a:p>
            <a:r>
              <a:rPr lang="en-US" altLang="ja-JP" sz="1108" dirty="0">
                <a:solidFill>
                  <a:prstClr val="black"/>
                </a:solidFill>
                <a:latin typeface="ＭＳ Ｐゴシック" panose="020B0600070205080204" pitchFamily="50" charset="-128"/>
              </a:rPr>
              <a:t>【</a:t>
            </a:r>
            <a:r>
              <a:rPr lang="ja-JP" altLang="en-US" sz="1108" dirty="0">
                <a:solidFill>
                  <a:prstClr val="black"/>
                </a:solidFill>
                <a:latin typeface="ＭＳ Ｐゴシック" panose="020B0600070205080204" pitchFamily="50" charset="-128"/>
              </a:rPr>
              <a:t>地方独立行政法人化＋一体経営</a:t>
            </a:r>
            <a:r>
              <a:rPr lang="en-US" altLang="ja-JP" sz="1108" dirty="0">
                <a:solidFill>
                  <a:prstClr val="black"/>
                </a:solidFill>
                <a:latin typeface="ＭＳ Ｐゴシック" panose="020B0600070205080204" pitchFamily="50" charset="-128"/>
              </a:rPr>
              <a:t>】</a:t>
            </a:r>
            <a:endParaRPr lang="ja-JP" altLang="en-US" sz="1108" dirty="0">
              <a:solidFill>
                <a:prstClr val="black"/>
              </a:solidFill>
              <a:latin typeface="ＭＳ Ｐゴシック" panose="020B0600070205080204" pitchFamily="50" charset="-128"/>
            </a:endParaRPr>
          </a:p>
        </p:txBody>
      </p:sp>
      <p:sp>
        <p:nvSpPr>
          <p:cNvPr id="72" name="正方形/長方形 71"/>
          <p:cNvSpPr/>
          <p:nvPr/>
        </p:nvSpPr>
        <p:spPr>
          <a:xfrm>
            <a:off x="228519" y="1073939"/>
            <a:ext cx="8682404" cy="361503"/>
          </a:xfrm>
          <a:prstGeom prst="rect">
            <a:avLst/>
          </a:prstGeom>
          <a:ln w="19050">
            <a:solidFill>
              <a:schemeClr val="tx1"/>
            </a:solidFill>
          </a:ln>
        </p:spPr>
        <p:txBody>
          <a:bodyPr wrap="square" lIns="66462" tIns="66462" rIns="66462" bIns="66462" anchor="ctr" anchorCtr="0">
            <a:noAutofit/>
          </a:bodyPr>
          <a:lstStyle/>
          <a:p>
            <a:pPr algn="ctr" fontAlgn="t"/>
            <a:r>
              <a:rPr lang="ja-JP" altLang="en-US" sz="1477" dirty="0">
                <a:solidFill>
                  <a:prstClr val="black"/>
                </a:solidFill>
                <a:latin typeface="+mj-ea"/>
                <a:ea typeface="+mj-ea"/>
                <a:cs typeface="MS PMincho" charset="-128"/>
              </a:rPr>
              <a:t>指定管理による運営から、継続性と機動性・柔軟性・自主性を備えた地方独法による経営と運営の一元化へ</a:t>
            </a:r>
          </a:p>
        </p:txBody>
      </p:sp>
      <p:grpSp>
        <p:nvGrpSpPr>
          <p:cNvPr id="73" name="グループ化 4"/>
          <p:cNvGrpSpPr/>
          <p:nvPr/>
        </p:nvGrpSpPr>
        <p:grpSpPr>
          <a:xfrm>
            <a:off x="5793040" y="4483499"/>
            <a:ext cx="1478659" cy="1217082"/>
            <a:chOff x="6348631" y="4571374"/>
            <a:chExt cx="1601881" cy="1318505"/>
          </a:xfrm>
        </p:grpSpPr>
        <p:pic>
          <p:nvPicPr>
            <p:cNvPr id="74" name="Picture 3"/>
            <p:cNvPicPr>
              <a:picLocks noChangeAspect="1" noChangeArrowheads="1"/>
            </p:cNvPicPr>
            <p:nvPr/>
          </p:nvPicPr>
          <p:blipFill>
            <a:blip r:embed="rId13">
              <a:extLst>
                <a:ext uri="{28A0092B-C50C-407E-A947-70E740481C1C}">
                  <a14:useLocalDpi xmlns:a14="http://schemas.microsoft.com/office/drawing/2010/main" val="0"/>
                </a:ext>
              </a:extLst>
            </a:blip>
            <a:srcRect/>
            <a:stretch>
              <a:fillRect/>
            </a:stretch>
          </p:blipFill>
          <p:spPr bwMode="auto">
            <a:xfrm rot="21230040">
              <a:off x="6436037" y="5308854"/>
              <a:ext cx="1514475" cy="581025"/>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75" name="図 74"/>
            <p:cNvPicPr>
              <a:picLocks noChangeAspect="1"/>
            </p:cNvPicPr>
            <p:nvPr/>
          </p:nvPicPr>
          <p:blipFill>
            <a:blip r:embed="rId14" cstate="print">
              <a:extLst>
                <a:ext uri="{28A0092B-C50C-407E-A947-70E740481C1C}">
                  <a14:useLocalDpi xmlns:a14="http://schemas.microsoft.com/office/drawing/2010/main"/>
                </a:ext>
              </a:extLst>
            </a:blip>
            <a:stretch>
              <a:fillRect/>
            </a:stretch>
          </p:blipFill>
          <p:spPr>
            <a:xfrm rot="20435496" flipH="1">
              <a:off x="6348631" y="4571374"/>
              <a:ext cx="1391616" cy="878002"/>
            </a:xfrm>
            <a:prstGeom prst="rect">
              <a:avLst/>
            </a:prstGeom>
          </p:spPr>
        </p:pic>
      </p:grpSp>
      <p:sp>
        <p:nvSpPr>
          <p:cNvPr id="76" name="テキスト ボックス 75"/>
          <p:cNvSpPr txBox="1"/>
          <p:nvPr/>
        </p:nvSpPr>
        <p:spPr>
          <a:xfrm>
            <a:off x="6049348" y="4890162"/>
            <a:ext cx="978153" cy="198837"/>
          </a:xfrm>
          <a:prstGeom prst="rect">
            <a:avLst/>
          </a:prstGeom>
          <a:noFill/>
        </p:spPr>
        <p:txBody>
          <a:bodyPr wrap="none" rtlCol="0">
            <a:spAutoFit/>
          </a:bodyPr>
          <a:lstStyle/>
          <a:p>
            <a:pPr algn="r"/>
            <a:r>
              <a:rPr lang="ja-JP" altLang="en-US" sz="692" dirty="0">
                <a:solidFill>
                  <a:prstClr val="black"/>
                </a:solidFill>
              </a:rPr>
              <a:t>外国人観光客の急増</a:t>
            </a:r>
          </a:p>
        </p:txBody>
      </p:sp>
      <p:sp>
        <p:nvSpPr>
          <p:cNvPr id="77" name="テキスト ボックス 76"/>
          <p:cNvSpPr txBox="1"/>
          <p:nvPr/>
        </p:nvSpPr>
        <p:spPr>
          <a:xfrm>
            <a:off x="5723189" y="4646269"/>
            <a:ext cx="1194781" cy="198837"/>
          </a:xfrm>
          <a:prstGeom prst="rect">
            <a:avLst/>
          </a:prstGeom>
          <a:noFill/>
        </p:spPr>
        <p:txBody>
          <a:bodyPr wrap="square" lIns="0" rIns="0" rtlCol="0">
            <a:spAutoFit/>
          </a:bodyPr>
          <a:lstStyle/>
          <a:p>
            <a:pPr algn="r"/>
            <a:r>
              <a:rPr lang="ja-JP" altLang="en-US" sz="692" dirty="0">
                <a:solidFill>
                  <a:prstClr val="black"/>
                </a:solidFill>
              </a:rPr>
              <a:t>大型開発や大規模施設の開業</a:t>
            </a:r>
          </a:p>
        </p:txBody>
      </p:sp>
      <p:sp>
        <p:nvSpPr>
          <p:cNvPr id="78" name="テキスト ボックス 77"/>
          <p:cNvSpPr txBox="1"/>
          <p:nvPr/>
        </p:nvSpPr>
        <p:spPr>
          <a:xfrm>
            <a:off x="6196078" y="5139606"/>
            <a:ext cx="869149" cy="198837"/>
          </a:xfrm>
          <a:prstGeom prst="rect">
            <a:avLst/>
          </a:prstGeom>
          <a:noFill/>
        </p:spPr>
        <p:txBody>
          <a:bodyPr wrap="none" rtlCol="0">
            <a:spAutoFit/>
          </a:bodyPr>
          <a:lstStyle/>
          <a:p>
            <a:pPr algn="r"/>
            <a:r>
              <a:rPr lang="ja-JP" altLang="en-US" sz="692" dirty="0">
                <a:solidFill>
                  <a:prstClr val="black"/>
                </a:solidFill>
              </a:rPr>
              <a:t>高齢化と都心回帰</a:t>
            </a:r>
          </a:p>
        </p:txBody>
      </p:sp>
      <p:sp>
        <p:nvSpPr>
          <p:cNvPr id="84" name="テキスト ボックス 83"/>
          <p:cNvSpPr txBox="1"/>
          <p:nvPr/>
        </p:nvSpPr>
        <p:spPr>
          <a:xfrm>
            <a:off x="6187431" y="5382979"/>
            <a:ext cx="931665" cy="198837"/>
          </a:xfrm>
          <a:prstGeom prst="rect">
            <a:avLst/>
          </a:prstGeom>
          <a:noFill/>
        </p:spPr>
        <p:txBody>
          <a:bodyPr wrap="none" rtlCol="0">
            <a:spAutoFit/>
          </a:bodyPr>
          <a:lstStyle/>
          <a:p>
            <a:pPr algn="r"/>
            <a:r>
              <a:rPr lang="ja-JP" altLang="en-US" sz="692" dirty="0">
                <a:solidFill>
                  <a:prstClr val="black"/>
                </a:solidFill>
              </a:rPr>
              <a:t>学習ニーズの高まり</a:t>
            </a:r>
          </a:p>
        </p:txBody>
      </p:sp>
      <p:pic>
        <p:nvPicPr>
          <p:cNvPr id="85" name="図 84"/>
          <p:cNvPicPr>
            <a:picLocks noChangeAspect="1"/>
          </p:cNvPicPr>
          <p:nvPr/>
        </p:nvPicPr>
        <p:blipFill>
          <a:blip r:embed="rId15" cstate="print">
            <a:extLst>
              <a:ext uri="{28A0092B-C50C-407E-A947-70E740481C1C}">
                <a14:useLocalDpi xmlns:a14="http://schemas.microsoft.com/office/drawing/2010/main"/>
              </a:ext>
            </a:extLst>
          </a:blip>
          <a:stretch>
            <a:fillRect/>
          </a:stretch>
        </p:blipFill>
        <p:spPr>
          <a:xfrm rot="21268778" flipH="1">
            <a:off x="6993633" y="4172960"/>
            <a:ext cx="1453293" cy="2173022"/>
          </a:xfrm>
          <a:prstGeom prst="rect">
            <a:avLst/>
          </a:prstGeom>
        </p:spPr>
      </p:pic>
      <p:pic>
        <p:nvPicPr>
          <p:cNvPr id="86" name="図 85"/>
          <p:cNvPicPr>
            <a:picLocks noChangeAspect="1"/>
          </p:cNvPicPr>
          <p:nvPr/>
        </p:nvPicPr>
        <p:blipFill>
          <a:blip r:embed="rId16" cstate="print">
            <a:extLst>
              <a:ext uri="{28A0092B-C50C-407E-A947-70E740481C1C}">
                <a14:useLocalDpi xmlns:a14="http://schemas.microsoft.com/office/drawing/2010/main"/>
              </a:ext>
            </a:extLst>
          </a:blip>
          <a:stretch>
            <a:fillRect/>
          </a:stretch>
        </p:blipFill>
        <p:spPr>
          <a:xfrm flipH="1">
            <a:off x="7233613" y="5502962"/>
            <a:ext cx="621415" cy="547881"/>
          </a:xfrm>
          <a:prstGeom prst="rect">
            <a:avLst/>
          </a:prstGeom>
        </p:spPr>
      </p:pic>
      <p:pic>
        <p:nvPicPr>
          <p:cNvPr id="87" name="図 86"/>
          <p:cNvPicPr>
            <a:picLocks noChangeAspect="1"/>
          </p:cNvPicPr>
          <p:nvPr/>
        </p:nvPicPr>
        <p:blipFill>
          <a:blip r:embed="rId16" cstate="print">
            <a:extLst>
              <a:ext uri="{28A0092B-C50C-407E-A947-70E740481C1C}">
                <a14:useLocalDpi xmlns:a14="http://schemas.microsoft.com/office/drawing/2010/main"/>
              </a:ext>
            </a:extLst>
          </a:blip>
          <a:stretch>
            <a:fillRect/>
          </a:stretch>
        </p:blipFill>
        <p:spPr>
          <a:xfrm flipH="1">
            <a:off x="6969706" y="5560546"/>
            <a:ext cx="622313" cy="548673"/>
          </a:xfrm>
          <a:prstGeom prst="rect">
            <a:avLst/>
          </a:prstGeom>
        </p:spPr>
      </p:pic>
      <p:sp>
        <p:nvSpPr>
          <p:cNvPr id="88" name="屈折矢印 87"/>
          <p:cNvSpPr/>
          <p:nvPr/>
        </p:nvSpPr>
        <p:spPr>
          <a:xfrm rot="16200000">
            <a:off x="5469168" y="1969860"/>
            <a:ext cx="2258967" cy="1986738"/>
          </a:xfrm>
          <a:prstGeom prst="bentUpArrow">
            <a:avLst>
              <a:gd name="adj1" fmla="val 11443"/>
              <a:gd name="adj2" fmla="val 11840"/>
              <a:gd name="adj3" fmla="val 17775"/>
            </a:avLst>
          </a:prstGeom>
          <a:solidFill>
            <a:schemeClr val="bg1">
              <a:lumMod val="85000"/>
            </a:schemeClr>
          </a:solidFill>
          <a:ln>
            <a:solidFill>
              <a:schemeClr val="tx1"/>
            </a:solidFill>
          </a:ln>
          <a:effectLst>
            <a:innerShdw blurRad="114300">
              <a:prstClr val="black"/>
            </a:innerShdw>
          </a:effectLst>
          <a:scene3d>
            <a:camera prst="orthographicFront"/>
            <a:lightRig rig="threePt" dir="t"/>
          </a:scene3d>
          <a:sp3d>
            <a:bevelT w="165100" prst="coolSlan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178">
              <a:solidFill>
                <a:prstClr val="black"/>
              </a:solidFill>
            </a:endParaRPr>
          </a:p>
        </p:txBody>
      </p:sp>
      <p:pic>
        <p:nvPicPr>
          <p:cNvPr id="89" name="図 88"/>
          <p:cNvPicPr>
            <a:picLocks noChangeAspect="1"/>
          </p:cNvPicPr>
          <p:nvPr/>
        </p:nvPicPr>
        <p:blipFill>
          <a:blip r:embed="rId17" cstate="print">
            <a:extLst>
              <a:ext uri="{28A0092B-C50C-407E-A947-70E740481C1C}">
                <a14:useLocalDpi xmlns:a14="http://schemas.microsoft.com/office/drawing/2010/main"/>
              </a:ext>
            </a:extLst>
          </a:blip>
          <a:stretch>
            <a:fillRect/>
          </a:stretch>
        </p:blipFill>
        <p:spPr>
          <a:xfrm>
            <a:off x="6317446" y="2013278"/>
            <a:ext cx="2425846" cy="1819386"/>
          </a:xfrm>
          <a:prstGeom prst="rect">
            <a:avLst/>
          </a:prstGeom>
        </p:spPr>
      </p:pic>
      <p:sp>
        <p:nvSpPr>
          <p:cNvPr id="90" name="正方形/長方形 89"/>
          <p:cNvSpPr/>
          <p:nvPr/>
        </p:nvSpPr>
        <p:spPr>
          <a:xfrm>
            <a:off x="6317446" y="1634339"/>
            <a:ext cx="2425846" cy="830769"/>
          </a:xfrm>
          <a:prstGeom prst="rect">
            <a:avLst/>
          </a:prstGeom>
          <a:gradFill flip="none" rotWithShape="1">
            <a:gsLst>
              <a:gs pos="21000">
                <a:schemeClr val="tx2">
                  <a:lumMod val="60000"/>
                  <a:lumOff val="40000"/>
                </a:schemeClr>
              </a:gs>
              <a:gs pos="0">
                <a:schemeClr val="tx2">
                  <a:lumMod val="60000"/>
                  <a:lumOff val="40000"/>
                </a:schemeClr>
              </a:gs>
              <a:gs pos="55000">
                <a:schemeClr val="tx2">
                  <a:lumMod val="20000"/>
                  <a:lumOff val="80000"/>
                </a:schemeClr>
              </a:gs>
              <a:gs pos="100000">
                <a:schemeClr val="accent1">
                  <a:lumMod val="20000"/>
                  <a:lumOff val="80000"/>
                </a:schemeClr>
              </a:gs>
            </a:gsLst>
            <a:lin ang="5400000" scaled="0"/>
            <a:tileRect/>
          </a:gradFill>
          <a:ln w="25400">
            <a:solidFill>
              <a:schemeClr val="tx2"/>
            </a:solidFill>
          </a:ln>
          <a:effectLst>
            <a:outerShdw blurRad="50800" dist="38100" dir="2700000" algn="tl" rotWithShape="0">
              <a:prstClr val="black">
                <a:alpha val="40000"/>
              </a:prstClr>
            </a:outerShdw>
          </a:effectLst>
          <a:scene3d>
            <a:camera prst="orthographicFront"/>
            <a:lightRig rig="threePt" dir="t"/>
          </a:scene3d>
          <a:sp3d>
            <a:bevelT w="165100" prst="coolSlant"/>
          </a:sp3d>
        </p:spPr>
        <p:style>
          <a:lnRef idx="1">
            <a:schemeClr val="accent1"/>
          </a:lnRef>
          <a:fillRef idx="3">
            <a:schemeClr val="accent1"/>
          </a:fillRef>
          <a:effectRef idx="2">
            <a:schemeClr val="accent1"/>
          </a:effectRef>
          <a:fontRef idx="minor">
            <a:schemeClr val="lt1"/>
          </a:fontRef>
        </p:style>
        <p:txBody>
          <a:bodyPr lIns="33231" tIns="33231" rIns="33231" bIns="33231" rtlCol="0" anchor="ctr" anchorCtr="0"/>
          <a:lstStyle/>
          <a:p>
            <a:pPr marL="142358"/>
            <a:r>
              <a:rPr lang="ja-JP" altLang="en-US" sz="1292" dirty="0">
                <a:solidFill>
                  <a:prstClr val="white"/>
                </a:solidFill>
                <a:latin typeface="ＭＳ Ｐゴシック" panose="020B0600070205080204" pitchFamily="50" charset="-128"/>
              </a:rPr>
              <a:t>都市のコアとしてのミュージアム</a:t>
            </a:r>
            <a:endParaRPr lang="en-US" altLang="ja-JP" sz="1292" dirty="0">
              <a:solidFill>
                <a:srgbClr val="002060"/>
              </a:solidFill>
              <a:latin typeface="ＭＳ Ｐゴシック" panose="020B0600070205080204" pitchFamily="50" charset="-128"/>
            </a:endParaRPr>
          </a:p>
          <a:p>
            <a:pPr marL="249122"/>
            <a:r>
              <a:rPr lang="ja-JP" altLang="en-US" sz="1108" dirty="0">
                <a:solidFill>
                  <a:srgbClr val="002060"/>
                </a:solidFill>
                <a:latin typeface="ＭＳ Ｐゴシック" panose="020B0600070205080204" pitchFamily="50" charset="-128"/>
              </a:rPr>
              <a:t>①大阪の知を拓く</a:t>
            </a:r>
            <a:endParaRPr lang="en-US" altLang="ja-JP" sz="1108" dirty="0">
              <a:solidFill>
                <a:srgbClr val="002060"/>
              </a:solidFill>
              <a:latin typeface="ＭＳ Ｐゴシック" panose="020B0600070205080204" pitchFamily="50" charset="-128"/>
            </a:endParaRPr>
          </a:p>
          <a:p>
            <a:pPr marL="249122"/>
            <a:r>
              <a:rPr lang="ja-JP" altLang="en-US" sz="1108" dirty="0">
                <a:solidFill>
                  <a:srgbClr val="002060"/>
                </a:solidFill>
                <a:latin typeface="ＭＳ Ｐゴシック" panose="020B0600070205080204" pitchFamily="50" charset="-128"/>
              </a:rPr>
              <a:t>②大阪を元気にする</a:t>
            </a:r>
          </a:p>
          <a:p>
            <a:pPr marL="249122"/>
            <a:r>
              <a:rPr lang="ja-JP" altLang="en-US" sz="1108" dirty="0">
                <a:solidFill>
                  <a:srgbClr val="002060"/>
                </a:solidFill>
                <a:latin typeface="ＭＳ Ｐゴシック" panose="020B0600070205080204" pitchFamily="50" charset="-128"/>
              </a:rPr>
              <a:t>③学びと活動の拠点へ</a:t>
            </a:r>
          </a:p>
        </p:txBody>
      </p:sp>
      <p:sp>
        <p:nvSpPr>
          <p:cNvPr id="91" name="テキスト ボックス 90"/>
          <p:cNvSpPr txBox="1"/>
          <p:nvPr/>
        </p:nvSpPr>
        <p:spPr>
          <a:xfrm>
            <a:off x="7707172" y="3567206"/>
            <a:ext cx="852198" cy="234360"/>
          </a:xfrm>
          <a:prstGeom prst="rect">
            <a:avLst/>
          </a:prstGeom>
          <a:noFill/>
        </p:spPr>
        <p:txBody>
          <a:bodyPr wrap="square" rtlCol="0">
            <a:spAutoFit/>
          </a:bodyPr>
          <a:lstStyle/>
          <a:p>
            <a:pPr algn="ctr"/>
            <a:r>
              <a:rPr lang="ja-JP" altLang="en-US" sz="923" dirty="0">
                <a:solidFill>
                  <a:prstClr val="black"/>
                </a:solidFill>
              </a:rPr>
              <a:t>インバウンド</a:t>
            </a:r>
          </a:p>
        </p:txBody>
      </p:sp>
      <p:sp>
        <p:nvSpPr>
          <p:cNvPr id="92" name="テキスト ボックス 91"/>
          <p:cNvSpPr txBox="1"/>
          <p:nvPr/>
        </p:nvSpPr>
        <p:spPr>
          <a:xfrm>
            <a:off x="7441296" y="2594386"/>
            <a:ext cx="852198" cy="376385"/>
          </a:xfrm>
          <a:prstGeom prst="rect">
            <a:avLst/>
          </a:prstGeom>
          <a:noFill/>
        </p:spPr>
        <p:txBody>
          <a:bodyPr wrap="square" rtlCol="0">
            <a:spAutoFit/>
          </a:bodyPr>
          <a:lstStyle/>
          <a:p>
            <a:pPr algn="ctr"/>
            <a:r>
              <a:rPr lang="ja-JP" altLang="en-US" sz="923" dirty="0">
                <a:solidFill>
                  <a:prstClr val="black"/>
                </a:solidFill>
              </a:rPr>
              <a:t>大阪魅力の発信</a:t>
            </a:r>
          </a:p>
        </p:txBody>
      </p:sp>
      <p:sp>
        <p:nvSpPr>
          <p:cNvPr id="93" name="テキスト ボックス 92"/>
          <p:cNvSpPr txBox="1"/>
          <p:nvPr/>
        </p:nvSpPr>
        <p:spPr>
          <a:xfrm>
            <a:off x="6498832" y="2793793"/>
            <a:ext cx="852198" cy="376385"/>
          </a:xfrm>
          <a:prstGeom prst="rect">
            <a:avLst/>
          </a:prstGeom>
          <a:noFill/>
        </p:spPr>
        <p:txBody>
          <a:bodyPr wrap="square" rtlCol="0">
            <a:spAutoFit/>
          </a:bodyPr>
          <a:lstStyle/>
          <a:p>
            <a:pPr algn="ctr"/>
            <a:r>
              <a:rPr lang="ja-JP" altLang="en-US" sz="923" dirty="0">
                <a:solidFill>
                  <a:prstClr val="black"/>
                </a:solidFill>
              </a:rPr>
              <a:t>アクティブラーニング</a:t>
            </a:r>
          </a:p>
        </p:txBody>
      </p:sp>
      <p:pic>
        <p:nvPicPr>
          <p:cNvPr id="94" name="図 93"/>
          <p:cNvPicPr>
            <a:picLocks noChangeAspect="1"/>
          </p:cNvPicPr>
          <p:nvPr/>
        </p:nvPicPr>
        <p:blipFill>
          <a:blip r:embed="rId18" cstate="print">
            <a:extLst>
              <a:ext uri="{28A0092B-C50C-407E-A947-70E740481C1C}">
                <a14:useLocalDpi xmlns:a14="http://schemas.microsoft.com/office/drawing/2010/main"/>
              </a:ext>
            </a:extLst>
          </a:blip>
          <a:stretch>
            <a:fillRect/>
          </a:stretch>
        </p:blipFill>
        <p:spPr>
          <a:xfrm flipH="1">
            <a:off x="6473773" y="4226937"/>
            <a:ext cx="2072167" cy="2791385"/>
          </a:xfrm>
          <a:prstGeom prst="rect">
            <a:avLst/>
          </a:prstGeom>
        </p:spPr>
      </p:pic>
      <p:sp>
        <p:nvSpPr>
          <p:cNvPr id="95" name="テキスト ボックス 94"/>
          <p:cNvSpPr txBox="1"/>
          <p:nvPr/>
        </p:nvSpPr>
        <p:spPr>
          <a:xfrm flipH="1">
            <a:off x="7119096" y="4762973"/>
            <a:ext cx="1070331" cy="243400"/>
          </a:xfrm>
          <a:prstGeom prst="rect">
            <a:avLst/>
          </a:prstGeom>
          <a:solidFill>
            <a:schemeClr val="accent1">
              <a:lumMod val="20000"/>
              <a:lumOff val="80000"/>
            </a:schemeClr>
          </a:solidFill>
        </p:spPr>
        <p:txBody>
          <a:bodyPr wrap="square" lIns="0" tIns="0" rIns="0" bIns="0" rtlCol="0" anchor="ctr" anchorCtr="0">
            <a:spAutoFit/>
          </a:bodyPr>
          <a:lstStyle/>
          <a:p>
            <a:pPr algn="ctr"/>
            <a:r>
              <a:rPr lang="ja-JP" altLang="en-US" sz="791" b="1" dirty="0">
                <a:solidFill>
                  <a:prstClr val="black"/>
                </a:solidFill>
              </a:rPr>
              <a:t>帆：地方独立行政法人による一体経営</a:t>
            </a:r>
          </a:p>
        </p:txBody>
      </p:sp>
      <p:sp>
        <p:nvSpPr>
          <p:cNvPr id="96" name="テキスト ボックス 95"/>
          <p:cNvSpPr txBox="1"/>
          <p:nvPr/>
        </p:nvSpPr>
        <p:spPr>
          <a:xfrm flipH="1">
            <a:off x="7341038" y="5562743"/>
            <a:ext cx="350749" cy="85280"/>
          </a:xfrm>
          <a:prstGeom prst="rect">
            <a:avLst/>
          </a:prstGeom>
          <a:solidFill>
            <a:schemeClr val="bg1"/>
          </a:solidFill>
        </p:spPr>
        <p:txBody>
          <a:bodyPr wrap="square" lIns="0" tIns="0" rIns="0" bIns="0" rtlCol="0">
            <a:spAutoFit/>
          </a:bodyPr>
          <a:lstStyle/>
          <a:p>
            <a:r>
              <a:rPr lang="ja-JP" altLang="en-US" sz="554" b="1" dirty="0">
                <a:solidFill>
                  <a:prstClr val="black"/>
                </a:solidFill>
              </a:rPr>
              <a:t>伝統と実績</a:t>
            </a:r>
          </a:p>
        </p:txBody>
      </p:sp>
      <p:sp>
        <p:nvSpPr>
          <p:cNvPr id="97" name="テキスト ボックス 96"/>
          <p:cNvSpPr txBox="1"/>
          <p:nvPr/>
        </p:nvSpPr>
        <p:spPr>
          <a:xfrm flipH="1">
            <a:off x="7203189" y="5657790"/>
            <a:ext cx="524182" cy="85280"/>
          </a:xfrm>
          <a:prstGeom prst="rect">
            <a:avLst/>
          </a:prstGeom>
          <a:solidFill>
            <a:schemeClr val="bg1"/>
          </a:solidFill>
        </p:spPr>
        <p:txBody>
          <a:bodyPr wrap="none" lIns="0" tIns="0" rIns="0" bIns="0" rtlCol="0">
            <a:spAutoFit/>
          </a:bodyPr>
          <a:lstStyle/>
          <a:p>
            <a:r>
              <a:rPr lang="ja-JP" altLang="en-US" sz="554" b="1" dirty="0">
                <a:solidFill>
                  <a:prstClr val="black"/>
                </a:solidFill>
              </a:rPr>
              <a:t>優れた資料</a:t>
            </a:r>
            <a:r>
              <a:rPr lang="ja-JP" altLang="en-US" sz="554" b="1" dirty="0">
                <a:solidFill>
                  <a:prstClr val="black"/>
                </a:solidFill>
                <a:latin typeface="ＭＳ Ｐ明朝" panose="02020600040205080304" pitchFamily="18" charset="-128"/>
                <a:ea typeface="ＭＳ Ｐ明朝" panose="02020600040205080304" pitchFamily="18" charset="-128"/>
              </a:rPr>
              <a:t>・</a:t>
            </a:r>
            <a:r>
              <a:rPr lang="ja-JP" altLang="en-US" sz="554" b="1" dirty="0">
                <a:solidFill>
                  <a:prstClr val="black"/>
                </a:solidFill>
              </a:rPr>
              <a:t>作品</a:t>
            </a:r>
          </a:p>
        </p:txBody>
      </p:sp>
      <p:sp>
        <p:nvSpPr>
          <p:cNvPr id="98" name="テキスト ボックス 97"/>
          <p:cNvSpPr txBox="1"/>
          <p:nvPr/>
        </p:nvSpPr>
        <p:spPr>
          <a:xfrm flipH="1">
            <a:off x="7293484" y="5753631"/>
            <a:ext cx="415886" cy="85280"/>
          </a:xfrm>
          <a:prstGeom prst="rect">
            <a:avLst/>
          </a:prstGeom>
          <a:solidFill>
            <a:schemeClr val="bg1"/>
          </a:solidFill>
        </p:spPr>
        <p:txBody>
          <a:bodyPr wrap="square" lIns="0" tIns="0" rIns="0" bIns="0" rtlCol="0">
            <a:spAutoFit/>
          </a:bodyPr>
          <a:lstStyle/>
          <a:p>
            <a:r>
              <a:rPr lang="ja-JP" altLang="en-US" sz="554" b="1" dirty="0">
                <a:solidFill>
                  <a:prstClr val="black"/>
                </a:solidFill>
              </a:rPr>
              <a:t>専門館と人材</a:t>
            </a:r>
          </a:p>
        </p:txBody>
      </p:sp>
      <p:sp>
        <p:nvSpPr>
          <p:cNvPr id="99" name="テキスト ボックス 98"/>
          <p:cNvSpPr txBox="1"/>
          <p:nvPr/>
        </p:nvSpPr>
        <p:spPr>
          <a:xfrm flipH="1">
            <a:off x="7131518" y="5847603"/>
            <a:ext cx="352661" cy="85280"/>
          </a:xfrm>
          <a:prstGeom prst="rect">
            <a:avLst/>
          </a:prstGeom>
          <a:solidFill>
            <a:schemeClr val="bg1"/>
          </a:solidFill>
        </p:spPr>
        <p:txBody>
          <a:bodyPr wrap="none" lIns="0" tIns="0" rIns="0" bIns="0" rtlCol="0">
            <a:spAutoFit/>
          </a:bodyPr>
          <a:lstStyle/>
          <a:p>
            <a:r>
              <a:rPr lang="ja-JP" altLang="en-US" sz="554" b="1" dirty="0">
                <a:solidFill>
                  <a:prstClr val="black"/>
                </a:solidFill>
              </a:rPr>
              <a:t>成果の発信</a:t>
            </a:r>
          </a:p>
        </p:txBody>
      </p:sp>
      <p:sp>
        <p:nvSpPr>
          <p:cNvPr id="100" name="テキスト ボックス 99"/>
          <p:cNvSpPr txBox="1"/>
          <p:nvPr/>
        </p:nvSpPr>
        <p:spPr>
          <a:xfrm rot="20448331" flipH="1">
            <a:off x="7815492" y="5813057"/>
            <a:ext cx="474489" cy="142027"/>
          </a:xfrm>
          <a:prstGeom prst="rect">
            <a:avLst/>
          </a:prstGeom>
          <a:noFill/>
        </p:spPr>
        <p:txBody>
          <a:bodyPr wrap="none" lIns="0" tIns="0" rIns="0" bIns="0" rtlCol="0">
            <a:spAutoFit/>
          </a:bodyPr>
          <a:lstStyle/>
          <a:p>
            <a:r>
              <a:rPr lang="ja-JP" altLang="en-US" sz="923" b="1" dirty="0">
                <a:solidFill>
                  <a:prstClr val="white"/>
                </a:solidFill>
                <a:latin typeface="ＤＦＰ太丸ゴシック体"/>
                <a:ea typeface="ＤＦＰ太丸ゴシック体"/>
                <a:cs typeface="ＤＦＰ太丸ゴシック体"/>
              </a:rPr>
              <a:t>博物館丸</a:t>
            </a:r>
          </a:p>
        </p:txBody>
      </p:sp>
      <p:sp>
        <p:nvSpPr>
          <p:cNvPr id="46" name="テキスト ボックス 45"/>
          <p:cNvSpPr txBox="1"/>
          <p:nvPr/>
        </p:nvSpPr>
        <p:spPr>
          <a:xfrm>
            <a:off x="0" y="0"/>
            <a:ext cx="4777066" cy="261610"/>
          </a:xfrm>
          <a:prstGeom prst="rect">
            <a:avLst/>
          </a:prstGeom>
          <a:noFill/>
        </p:spPr>
        <p:txBody>
          <a:bodyPr wrap="square" rtlCol="0">
            <a:spAutoFit/>
          </a:bodyPr>
          <a:lstStyle/>
          <a:p>
            <a:r>
              <a:rPr lang="en-US" altLang="ja-JP" sz="1100" dirty="0">
                <a:solidFill>
                  <a:prstClr val="black"/>
                </a:solidFill>
              </a:rPr>
              <a:t>Ⅱ</a:t>
            </a:r>
            <a:r>
              <a:rPr lang="ja-JP" altLang="en-US" sz="1100" dirty="0">
                <a:solidFill>
                  <a:prstClr val="black"/>
                </a:solidFill>
              </a:rPr>
              <a:t>　公民連携</a:t>
            </a:r>
            <a:r>
              <a:rPr lang="en-US" altLang="ja-JP" sz="1100" dirty="0">
                <a:solidFill>
                  <a:prstClr val="black"/>
                </a:solidFill>
              </a:rPr>
              <a:t>/</a:t>
            </a:r>
            <a:r>
              <a:rPr lang="ja-JP" altLang="en-US" sz="1100" dirty="0">
                <a:solidFill>
                  <a:prstClr val="black"/>
                </a:solidFill>
              </a:rPr>
              <a:t>経営形態の見直し</a:t>
            </a:r>
            <a:r>
              <a:rPr lang="en-US" altLang="ja-JP" sz="1100" dirty="0">
                <a:solidFill>
                  <a:prstClr val="black"/>
                </a:solidFill>
              </a:rPr>
              <a:t>【</a:t>
            </a:r>
            <a:r>
              <a:rPr lang="ja-JP" altLang="en-US" sz="1100" dirty="0">
                <a:solidFill>
                  <a:prstClr val="black"/>
                </a:solidFill>
              </a:rPr>
              <a:t>独立行政法人化</a:t>
            </a:r>
            <a:r>
              <a:rPr lang="en-US" altLang="ja-JP" sz="1100" dirty="0">
                <a:solidFill>
                  <a:prstClr val="black"/>
                </a:solidFill>
              </a:rPr>
              <a:t>】</a:t>
            </a:r>
            <a:r>
              <a:rPr lang="ja-JP" altLang="en-US" sz="1100" dirty="0">
                <a:solidFill>
                  <a:prstClr val="black"/>
                </a:solidFill>
              </a:rPr>
              <a:t>・博物館</a:t>
            </a:r>
            <a:endParaRPr lang="en-US" altLang="ja-JP" sz="1100" dirty="0">
              <a:solidFill>
                <a:prstClr val="black"/>
              </a:solidFill>
            </a:endParaRPr>
          </a:p>
        </p:txBody>
      </p:sp>
      <p:sp>
        <p:nvSpPr>
          <p:cNvPr id="47" name="テキスト ボックス 46"/>
          <p:cNvSpPr txBox="1"/>
          <p:nvPr/>
        </p:nvSpPr>
        <p:spPr>
          <a:xfrm>
            <a:off x="6877997" y="150700"/>
            <a:ext cx="646331" cy="369332"/>
          </a:xfrm>
          <a:prstGeom prst="rect">
            <a:avLst/>
          </a:prstGeom>
          <a:solidFill>
            <a:schemeClr val="bg2">
              <a:lumMod val="50000"/>
            </a:schemeClr>
          </a:solidFill>
          <a:ln>
            <a:solidFill>
              <a:schemeClr val="bg2">
                <a:lumMod val="25000"/>
              </a:schemeClr>
            </a:solidFill>
          </a:ln>
        </p:spPr>
        <p:txBody>
          <a:bodyPr wrap="none" rtlCol="0">
            <a:spAutoFit/>
          </a:bodyPr>
          <a:lstStyle/>
          <a:p>
            <a:r>
              <a:rPr lang="ja-JP" altLang="en-US" b="1" dirty="0">
                <a:solidFill>
                  <a:schemeClr val="bg1"/>
                </a:solidFill>
                <a:latin typeface="Meiryo UI" panose="020B0604030504040204" pitchFamily="50" charset="-128"/>
                <a:ea typeface="Meiryo UI" panose="020B0604030504040204" pitchFamily="50" charset="-128"/>
              </a:rPr>
              <a:t>追加</a:t>
            </a:r>
            <a:endParaRPr kumimoji="1" lang="ja-JP" altLang="en-US" b="1" dirty="0">
              <a:solidFill>
                <a:schemeClr val="bg1"/>
              </a:solidFill>
              <a:latin typeface="Meiryo UI" panose="020B0604030504040204" pitchFamily="50" charset="-128"/>
              <a:ea typeface="Meiryo UI" panose="020B0604030504040204" pitchFamily="50" charset="-128"/>
            </a:endParaRPr>
          </a:p>
        </p:txBody>
      </p:sp>
      <p:sp>
        <p:nvSpPr>
          <p:cNvPr id="2" name="スライド番号プレースホルダー 1"/>
          <p:cNvSpPr>
            <a:spLocks noGrp="1"/>
          </p:cNvSpPr>
          <p:nvPr>
            <p:ph type="sldNum" sz="quarter" idx="12"/>
          </p:nvPr>
        </p:nvSpPr>
        <p:spPr/>
        <p:txBody>
          <a:bodyPr/>
          <a:lstStyle/>
          <a:p>
            <a:fld id="{CCEC3038-1CF1-4B63-9920-55248DCFBA97}" type="slidenum">
              <a:rPr kumimoji="1" lang="ja-JP" altLang="en-US" smtClean="0"/>
              <a:pPr/>
              <a:t>111</a:t>
            </a:fld>
            <a:endParaRPr kumimoji="1" lang="ja-JP" altLang="en-US"/>
          </a:p>
        </p:txBody>
      </p:sp>
    </p:spTree>
    <p:extLst>
      <p:ext uri="{BB962C8B-B14F-4D97-AF65-F5344CB8AC3E}">
        <p14:creationId xmlns:p14="http://schemas.microsoft.com/office/powerpoint/2010/main" val="2050499637"/>
      </p:ext>
    </p:extLst>
  </p:cSld>
  <p:clrMapOvr>
    <a:masterClrMapping/>
  </p:clrMapOvr>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タイトル 1"/>
          <p:cNvSpPr txBox="1">
            <a:spLocks/>
          </p:cNvSpPr>
          <p:nvPr/>
        </p:nvSpPr>
        <p:spPr>
          <a:xfrm>
            <a:off x="395536" y="548680"/>
            <a:ext cx="8568952" cy="5688632"/>
          </a:xfrm>
          <a:prstGeom prst="rect">
            <a:avLst/>
          </a:prstGeom>
        </p:spPr>
        <p:txBody>
          <a:bodyPr vert="horz" lIns="91440" tIns="45720" rIns="91440" bIns="45720" rtlCol="0" anchor="ctr">
            <a:normAutofit lnSpcReduction="10000"/>
          </a:bodyPr>
          <a:lstStyle/>
          <a:p>
            <a:pPr>
              <a:spcBef>
                <a:spcPct val="0"/>
              </a:spcBef>
              <a:defRPr/>
            </a:pPr>
            <a:r>
              <a:rPr lang="en-US" altLang="ja-JP" sz="4000" b="1" dirty="0">
                <a:latin typeface="+mn-ea"/>
                <a:cs typeface="+mj-cs"/>
              </a:rPr>
              <a:t>Ⅱ</a:t>
            </a:r>
            <a:r>
              <a:rPr lang="ja-JP" altLang="en-US" sz="4000" b="1" dirty="0">
                <a:latin typeface="+mn-ea"/>
                <a:cs typeface="+mj-cs"/>
              </a:rPr>
              <a:t>　公民連携</a:t>
            </a:r>
            <a:r>
              <a:rPr lang="en-US" altLang="ja-JP" sz="4000" b="1" dirty="0">
                <a:latin typeface="+mn-ea"/>
                <a:cs typeface="+mj-cs"/>
              </a:rPr>
              <a:t>/</a:t>
            </a:r>
            <a:r>
              <a:rPr lang="ja-JP" altLang="en-US" sz="4000" b="1" dirty="0">
                <a:latin typeface="+mn-ea"/>
                <a:cs typeface="+mj-cs"/>
              </a:rPr>
              <a:t>経営形態の見直し</a:t>
            </a:r>
          </a:p>
          <a:p>
            <a:pPr>
              <a:spcBef>
                <a:spcPct val="0"/>
              </a:spcBef>
              <a:defRPr/>
            </a:pPr>
            <a:r>
              <a:rPr kumimoji="1" lang="en-US" altLang="ja-JP" sz="4000" b="1" i="0" u="none" strike="noStrike" kern="1200" cap="none" spc="0" normalizeH="0" baseline="0" noProof="0" dirty="0">
                <a:ln>
                  <a:noFill/>
                </a:ln>
                <a:solidFill>
                  <a:schemeClr val="tx1"/>
                </a:solidFill>
                <a:effectLst/>
                <a:uLnTx/>
                <a:uFillTx/>
                <a:latin typeface="+mn-ea"/>
                <a:cs typeface="+mj-cs"/>
              </a:rPr>
              <a:t/>
            </a:r>
            <a:br>
              <a:rPr kumimoji="1" lang="en-US" altLang="ja-JP" sz="4000" b="1" i="0" u="none" strike="noStrike" kern="1200" cap="none" spc="0" normalizeH="0" baseline="0" noProof="0" dirty="0">
                <a:ln>
                  <a:noFill/>
                </a:ln>
                <a:solidFill>
                  <a:schemeClr val="tx1"/>
                </a:solidFill>
                <a:effectLst/>
                <a:uLnTx/>
                <a:uFillTx/>
                <a:latin typeface="+mn-ea"/>
                <a:cs typeface="+mj-cs"/>
              </a:rPr>
            </a:br>
            <a:r>
              <a:rPr kumimoji="1" lang="en-US" altLang="ja-JP" sz="4000" b="1" i="0" u="none" strike="noStrike" kern="1200" cap="none" spc="0" normalizeH="0" baseline="0" noProof="0" dirty="0" smtClean="0">
                <a:ln>
                  <a:noFill/>
                </a:ln>
                <a:solidFill>
                  <a:schemeClr val="tx1"/>
                </a:solidFill>
                <a:effectLst/>
                <a:uLnTx/>
                <a:uFillTx/>
                <a:latin typeface="+mn-ea"/>
                <a:cs typeface="+mj-cs"/>
              </a:rPr>
              <a:t>【</a:t>
            </a:r>
            <a:r>
              <a:rPr lang="ja-JP" altLang="en-US" sz="4000" b="1" noProof="0" dirty="0" smtClean="0">
                <a:latin typeface="ＭＳ Ｐゴシック" pitchFamily="50" charset="-128"/>
                <a:ea typeface="ＭＳ Ｐゴシック" pitchFamily="50" charset="-128"/>
                <a:cs typeface="+mj-cs"/>
              </a:rPr>
              <a:t>公民連携の推進</a:t>
            </a:r>
            <a:r>
              <a:rPr kumimoji="1" lang="en-US" altLang="ja-JP" sz="4000" b="1" i="0" u="none" strike="noStrike" kern="1200" cap="none" spc="0" normalizeH="0" baseline="0" noProof="0" dirty="0" smtClean="0">
                <a:ln>
                  <a:noFill/>
                </a:ln>
                <a:solidFill>
                  <a:schemeClr val="tx1"/>
                </a:solidFill>
                <a:effectLst/>
                <a:uLnTx/>
                <a:uFillTx/>
                <a:latin typeface="+mn-ea"/>
                <a:cs typeface="+mj-cs"/>
              </a:rPr>
              <a:t>】</a:t>
            </a:r>
          </a:p>
          <a:p>
            <a:pPr>
              <a:spcBef>
                <a:spcPct val="0"/>
              </a:spcBef>
              <a:defRPr/>
            </a:pPr>
            <a:r>
              <a:rPr lang="ja-JP" altLang="en-US" sz="4000" b="1" dirty="0">
                <a:latin typeface="+mn-ea"/>
                <a:cs typeface="+mj-cs"/>
              </a:rPr>
              <a:t>　</a:t>
            </a:r>
            <a:r>
              <a:rPr lang="ja-JP" altLang="en-US" sz="4000" b="1" dirty="0" smtClean="0">
                <a:latin typeface="+mn-ea"/>
                <a:cs typeface="+mj-cs"/>
              </a:rPr>
              <a:t>　（９）ＰＦＩ・指定管理者制度の活用</a:t>
            </a:r>
            <a:endParaRPr lang="en-US" altLang="ja-JP" sz="4000" b="1" dirty="0" smtClean="0">
              <a:latin typeface="+mn-ea"/>
              <a:cs typeface="+mj-cs"/>
            </a:endParaRPr>
          </a:p>
          <a:p>
            <a:pPr>
              <a:spcBef>
                <a:spcPct val="0"/>
              </a:spcBef>
              <a:defRPr/>
            </a:pPr>
            <a:r>
              <a:rPr lang="ja-JP" altLang="en-US" sz="4000" b="1" dirty="0">
                <a:latin typeface="+mn-ea"/>
                <a:cs typeface="+mj-cs"/>
              </a:rPr>
              <a:t>　</a:t>
            </a:r>
            <a:r>
              <a:rPr lang="ja-JP" altLang="en-US" sz="4000" b="1" dirty="0" smtClean="0">
                <a:latin typeface="+mn-ea"/>
                <a:cs typeface="+mj-cs"/>
              </a:rPr>
              <a:t>　（</a:t>
            </a:r>
            <a:r>
              <a:rPr lang="en-US" altLang="ja-JP" sz="4000" b="1" dirty="0" smtClean="0">
                <a:latin typeface="+mn-ea"/>
                <a:cs typeface="+mj-cs"/>
              </a:rPr>
              <a:t>10</a:t>
            </a:r>
            <a:r>
              <a:rPr lang="ja-JP" altLang="en-US" sz="4000" b="1" dirty="0" smtClean="0">
                <a:latin typeface="+mn-ea"/>
                <a:cs typeface="+mj-cs"/>
              </a:rPr>
              <a:t>）サウンディング型市場調査の</a:t>
            </a:r>
            <a:endParaRPr lang="en-US" altLang="ja-JP" sz="4000" b="1" dirty="0" smtClean="0">
              <a:latin typeface="+mn-ea"/>
              <a:cs typeface="+mj-cs"/>
            </a:endParaRPr>
          </a:p>
          <a:p>
            <a:pPr>
              <a:spcBef>
                <a:spcPct val="0"/>
              </a:spcBef>
              <a:defRPr/>
            </a:pPr>
            <a:r>
              <a:rPr lang="ja-JP" altLang="en-US" sz="4000" b="1" dirty="0">
                <a:latin typeface="+mn-ea"/>
                <a:cs typeface="+mj-cs"/>
              </a:rPr>
              <a:t>　</a:t>
            </a:r>
            <a:r>
              <a:rPr lang="ja-JP" altLang="en-US" sz="4000" b="1" dirty="0" smtClean="0">
                <a:latin typeface="+mn-ea"/>
                <a:cs typeface="+mj-cs"/>
              </a:rPr>
              <a:t>　　　　実施</a:t>
            </a:r>
            <a:endParaRPr lang="en-US" altLang="ja-JP" sz="4000" b="1" dirty="0">
              <a:latin typeface="+mn-ea"/>
              <a:cs typeface="+mj-cs"/>
            </a:endParaRPr>
          </a:p>
          <a:p>
            <a:pPr>
              <a:spcBef>
                <a:spcPct val="0"/>
              </a:spcBef>
              <a:defRPr/>
            </a:pPr>
            <a:r>
              <a:rPr lang="ja-JP" altLang="en-US" sz="4000" b="1" dirty="0">
                <a:latin typeface="+mn-ea"/>
                <a:cs typeface="+mj-cs"/>
              </a:rPr>
              <a:t>　　</a:t>
            </a:r>
            <a:r>
              <a:rPr lang="ja-JP" altLang="en-US" sz="4000" b="1" dirty="0" smtClean="0">
                <a:latin typeface="+mn-ea"/>
                <a:cs typeface="+mj-cs"/>
              </a:rPr>
              <a:t>（</a:t>
            </a:r>
            <a:r>
              <a:rPr lang="en-US" altLang="ja-JP" sz="4000" b="1" dirty="0" smtClean="0">
                <a:latin typeface="+mn-ea"/>
                <a:cs typeface="+mj-cs"/>
              </a:rPr>
              <a:t>11</a:t>
            </a:r>
            <a:r>
              <a:rPr lang="ja-JP" altLang="en-US" sz="4000" b="1" dirty="0" smtClean="0">
                <a:latin typeface="+mn-ea"/>
                <a:cs typeface="+mj-cs"/>
              </a:rPr>
              <a:t>）</a:t>
            </a:r>
            <a:r>
              <a:rPr lang="ja-JP" altLang="en-US" sz="4000" b="1" dirty="0">
                <a:latin typeface="+mn-ea"/>
                <a:cs typeface="+mj-cs"/>
              </a:rPr>
              <a:t>企業等との</a:t>
            </a:r>
            <a:r>
              <a:rPr lang="ja-JP" altLang="en-US" sz="4000" b="1" dirty="0" smtClean="0">
                <a:latin typeface="+mn-ea"/>
                <a:cs typeface="+mj-cs"/>
              </a:rPr>
              <a:t>連携</a:t>
            </a:r>
            <a:endParaRPr lang="ja-JP" altLang="en-US" sz="4000" b="1" strike="sngStrike" dirty="0">
              <a:solidFill>
                <a:srgbClr val="FF0000"/>
              </a:solidFill>
              <a:latin typeface="+mn-ea"/>
              <a:cs typeface="+mj-cs"/>
            </a:endParaRPr>
          </a:p>
          <a:p>
            <a:pPr marL="1704975" indent="-1704975">
              <a:spcBef>
                <a:spcPct val="0"/>
              </a:spcBef>
              <a:defRPr/>
            </a:pPr>
            <a:r>
              <a:rPr lang="ja-JP" altLang="en-US" sz="4000" b="1" dirty="0">
                <a:latin typeface="+mn-ea"/>
                <a:cs typeface="+mj-cs"/>
              </a:rPr>
              <a:t>　　（</a:t>
            </a:r>
            <a:r>
              <a:rPr lang="en-US" altLang="ja-JP" sz="4000" b="1" dirty="0" smtClean="0">
                <a:latin typeface="+mn-ea"/>
                <a:cs typeface="+mj-cs"/>
              </a:rPr>
              <a:t>12</a:t>
            </a:r>
            <a:r>
              <a:rPr lang="ja-JP" altLang="en-US" sz="4000" b="1" dirty="0" smtClean="0">
                <a:latin typeface="+mn-ea"/>
                <a:cs typeface="+mj-cs"/>
              </a:rPr>
              <a:t>）</a:t>
            </a:r>
            <a:r>
              <a:rPr lang="ja-JP" altLang="en-US" sz="4000" b="1" dirty="0">
                <a:latin typeface="+mn-ea"/>
                <a:cs typeface="+mj-cs"/>
              </a:rPr>
              <a:t>天王寺公園エントランスエリア</a:t>
            </a:r>
            <a:r>
              <a:rPr lang="ja-JP" altLang="en-US" sz="4000" b="1" dirty="0" smtClean="0">
                <a:latin typeface="+mn-ea"/>
                <a:cs typeface="+mj-cs"/>
              </a:rPr>
              <a:t>（愛称</a:t>
            </a:r>
            <a:r>
              <a:rPr lang="ja-JP" altLang="en-US" sz="4000" b="1" dirty="0">
                <a:latin typeface="+mn-ea"/>
                <a:cs typeface="+mj-cs"/>
              </a:rPr>
              <a:t>：</a:t>
            </a:r>
            <a:r>
              <a:rPr lang="ja-JP" altLang="en-US" sz="4000" b="1" dirty="0" smtClean="0">
                <a:latin typeface="+mn-ea"/>
                <a:cs typeface="+mj-cs"/>
              </a:rPr>
              <a:t>てんしば）・</a:t>
            </a:r>
            <a:endParaRPr lang="en-US" altLang="ja-JP" sz="4000" b="1" dirty="0" smtClean="0">
              <a:latin typeface="+mn-ea"/>
              <a:cs typeface="+mj-cs"/>
            </a:endParaRPr>
          </a:p>
          <a:p>
            <a:pPr>
              <a:spcBef>
                <a:spcPct val="0"/>
              </a:spcBef>
              <a:defRPr/>
            </a:pPr>
            <a:r>
              <a:rPr lang="ja-JP" altLang="en-US" sz="4000" b="1" dirty="0" smtClean="0">
                <a:latin typeface="+mn-ea"/>
                <a:cs typeface="+mj-cs"/>
              </a:rPr>
              <a:t>　　　　　大阪城公園</a:t>
            </a:r>
            <a:r>
              <a:rPr lang="en-US" altLang="ja-JP" sz="4000" b="1" dirty="0" smtClean="0">
                <a:latin typeface="+mn-ea"/>
                <a:cs typeface="+mj-cs"/>
              </a:rPr>
              <a:t>PMO</a:t>
            </a:r>
            <a:endParaRPr lang="ja-JP" altLang="en-US" sz="4000" b="1" dirty="0">
              <a:latin typeface="+mn-ea"/>
              <a:cs typeface="+mj-cs"/>
            </a:endParaRPr>
          </a:p>
        </p:txBody>
      </p:sp>
      <p:sp>
        <p:nvSpPr>
          <p:cNvPr id="4" name="スライド番号プレースホルダ 3"/>
          <p:cNvSpPr>
            <a:spLocks noGrp="1"/>
          </p:cNvSpPr>
          <p:nvPr>
            <p:ph type="sldNum" sz="quarter" idx="12"/>
          </p:nvPr>
        </p:nvSpPr>
        <p:spPr/>
        <p:txBody>
          <a:bodyPr/>
          <a:lstStyle/>
          <a:p>
            <a:fld id="{CCEC3038-1CF1-4B63-9920-55248DCFBA97}" type="slidenum">
              <a:rPr kumimoji="1" lang="ja-JP" altLang="en-US" smtClean="0"/>
              <a:pPr/>
              <a:t>112</a:t>
            </a:fld>
            <a:endParaRPr kumimoji="1" lang="ja-JP" altLang="en-US"/>
          </a:p>
        </p:txBody>
      </p:sp>
    </p:spTree>
    <p:extLst>
      <p:ext uri="{BB962C8B-B14F-4D97-AF65-F5344CB8AC3E}">
        <p14:creationId xmlns:p14="http://schemas.microsoft.com/office/powerpoint/2010/main" val="534876343"/>
      </p:ext>
    </p:extLst>
  </p:cSld>
  <p:clrMapOvr>
    <a:masterClrMapping/>
  </p:clrMapOvr>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テキスト ボックス 6"/>
          <p:cNvSpPr txBox="1"/>
          <p:nvPr/>
        </p:nvSpPr>
        <p:spPr>
          <a:xfrm>
            <a:off x="-14684" y="0"/>
            <a:ext cx="8259092" cy="461665"/>
          </a:xfrm>
          <a:prstGeom prst="rect">
            <a:avLst/>
          </a:prstGeom>
          <a:solidFill>
            <a:srgbClr val="0070C0"/>
          </a:solidFill>
        </p:spPr>
        <p:txBody>
          <a:bodyPr wrap="square" rtlCol="0">
            <a:spAutoFit/>
          </a:bodyPr>
          <a:lstStyle/>
          <a:p>
            <a:r>
              <a:rPr lang="en-US" altLang="ja-JP" sz="2400" b="1" u="sng" dirty="0" smtClean="0">
                <a:solidFill>
                  <a:schemeClr val="bg1"/>
                </a:solidFill>
                <a:latin typeface="+mn-ea"/>
              </a:rPr>
              <a:t>Ⅱ【</a:t>
            </a:r>
            <a:r>
              <a:rPr lang="ja-JP" altLang="en-US" sz="2400" b="1" u="sng" dirty="0" smtClean="0">
                <a:solidFill>
                  <a:schemeClr val="bg1"/>
                </a:solidFill>
                <a:latin typeface="+mn-ea"/>
              </a:rPr>
              <a:t>公民連携の推進</a:t>
            </a:r>
            <a:r>
              <a:rPr lang="en-US" altLang="ja-JP" sz="2400" b="1" u="sng" dirty="0" smtClean="0">
                <a:solidFill>
                  <a:schemeClr val="bg1"/>
                </a:solidFill>
                <a:latin typeface="+mn-ea"/>
              </a:rPr>
              <a:t>】(9) </a:t>
            </a:r>
            <a:r>
              <a:rPr lang="ja-JP" altLang="en-US" sz="2400" b="1" u="sng" dirty="0" smtClean="0">
                <a:solidFill>
                  <a:schemeClr val="bg1"/>
                </a:solidFill>
                <a:latin typeface="ＭＳ Ｐゴシック" panose="020B0600070205080204" pitchFamily="50" charset="-128"/>
              </a:rPr>
              <a:t> ＰＦＩ・指定管理者制度の活用</a:t>
            </a:r>
            <a:r>
              <a:rPr lang="ja-JP" altLang="en-US" sz="2400" b="1" dirty="0" smtClean="0">
                <a:solidFill>
                  <a:schemeClr val="bg1"/>
                </a:solidFill>
                <a:latin typeface="ＭＳ Ｐゴシック" panose="020B0600070205080204" pitchFamily="50" charset="-128"/>
              </a:rPr>
              <a:t> </a:t>
            </a:r>
            <a:r>
              <a:rPr lang="en-US" altLang="ja-JP" sz="2400" b="1" dirty="0" smtClean="0">
                <a:solidFill>
                  <a:schemeClr val="bg1"/>
                </a:solidFill>
                <a:latin typeface="+mn-ea"/>
              </a:rPr>
              <a:t>〔</a:t>
            </a:r>
            <a:r>
              <a:rPr lang="ja-JP" altLang="en-US" sz="2400" b="1" dirty="0">
                <a:solidFill>
                  <a:schemeClr val="bg1"/>
                </a:solidFill>
                <a:latin typeface="+mn-ea"/>
              </a:rPr>
              <a:t>新規</a:t>
            </a:r>
            <a:r>
              <a:rPr lang="en-US" altLang="ja-JP" sz="2400" b="1" dirty="0" smtClean="0">
                <a:solidFill>
                  <a:schemeClr val="bg1"/>
                </a:solidFill>
                <a:latin typeface="+mn-ea"/>
              </a:rPr>
              <a:t>〕</a:t>
            </a:r>
            <a:r>
              <a:rPr lang="ja-JP" altLang="en-US" sz="2400" b="1" u="sng" dirty="0" smtClean="0">
                <a:solidFill>
                  <a:schemeClr val="bg1"/>
                </a:solidFill>
                <a:latin typeface="ＭＳ Ｐゴシック" panose="020B0600070205080204" pitchFamily="50" charset="-128"/>
              </a:rPr>
              <a:t>　　</a:t>
            </a:r>
            <a:r>
              <a:rPr lang="ja-JP" altLang="en-US" sz="1600" b="1" u="sng" dirty="0" smtClean="0">
                <a:solidFill>
                  <a:schemeClr val="bg1"/>
                </a:solidFill>
                <a:latin typeface="ＭＳ Ｐゴシック" panose="020B0600070205080204" pitchFamily="50" charset="-128"/>
                <a:ea typeface="ＭＳ Ｐゴシック" panose="020B0600070205080204" pitchFamily="50" charset="-128"/>
              </a:rPr>
              <a:t>　</a:t>
            </a:r>
            <a:endParaRPr lang="ja-JP" altLang="en-US" sz="1600" b="1" u="sng" dirty="0">
              <a:solidFill>
                <a:schemeClr val="bg1"/>
              </a:solidFill>
              <a:latin typeface="ＭＳ Ｐゴシック" panose="020B0600070205080204" pitchFamily="50" charset="-128"/>
              <a:ea typeface="ＭＳ Ｐゴシック" panose="020B0600070205080204" pitchFamily="50" charset="-128"/>
            </a:endParaRPr>
          </a:p>
        </p:txBody>
      </p:sp>
      <p:graphicFrame>
        <p:nvGraphicFramePr>
          <p:cNvPr id="8" name="表 7"/>
          <p:cNvGraphicFramePr>
            <a:graphicFrameLocks noGrp="1"/>
          </p:cNvGraphicFramePr>
          <p:nvPr>
            <p:extLst>
              <p:ext uri="{D42A27DB-BD31-4B8C-83A1-F6EECF244321}">
                <p14:modId xmlns:p14="http://schemas.microsoft.com/office/powerpoint/2010/main" val="1665225371"/>
              </p:ext>
            </p:extLst>
          </p:nvPr>
        </p:nvGraphicFramePr>
        <p:xfrm>
          <a:off x="251520" y="692696"/>
          <a:ext cx="8712968" cy="5159464"/>
        </p:xfrm>
        <a:graphic>
          <a:graphicData uri="http://schemas.openxmlformats.org/drawingml/2006/table">
            <a:tbl>
              <a:tblPr firstRow="1" bandRow="1">
                <a:tableStyleId>{5940675A-B579-460E-94D1-54222C63F5DA}</a:tableStyleId>
              </a:tblPr>
              <a:tblGrid>
                <a:gridCol w="2016224">
                  <a:extLst>
                    <a:ext uri="{9D8B030D-6E8A-4147-A177-3AD203B41FA5}">
                      <a16:colId xmlns:a16="http://schemas.microsoft.com/office/drawing/2014/main" xmlns="" val="20000"/>
                    </a:ext>
                  </a:extLst>
                </a:gridCol>
                <a:gridCol w="2016224">
                  <a:extLst>
                    <a:ext uri="{9D8B030D-6E8A-4147-A177-3AD203B41FA5}">
                      <a16:colId xmlns:a16="http://schemas.microsoft.com/office/drawing/2014/main" xmlns="" val="20001"/>
                    </a:ext>
                  </a:extLst>
                </a:gridCol>
                <a:gridCol w="2340260">
                  <a:extLst>
                    <a:ext uri="{9D8B030D-6E8A-4147-A177-3AD203B41FA5}">
                      <a16:colId xmlns:a16="http://schemas.microsoft.com/office/drawing/2014/main" xmlns="" val="20002"/>
                    </a:ext>
                  </a:extLst>
                </a:gridCol>
                <a:gridCol w="2340260">
                  <a:extLst>
                    <a:ext uri="{9D8B030D-6E8A-4147-A177-3AD203B41FA5}">
                      <a16:colId xmlns:a16="http://schemas.microsoft.com/office/drawing/2014/main" xmlns="" val="20003"/>
                    </a:ext>
                  </a:extLst>
                </a:gridCol>
              </a:tblGrid>
              <a:tr h="370840">
                <a:tc>
                  <a:txBody>
                    <a:bodyPr/>
                    <a:lstStyle/>
                    <a:p>
                      <a:pPr algn="ctr"/>
                      <a:r>
                        <a:rPr kumimoji="1" lang="ja-JP" altLang="en-US" dirty="0" smtClean="0"/>
                        <a:t>＜</a:t>
                      </a:r>
                      <a:r>
                        <a:rPr kumimoji="1" lang="en-US" altLang="ja-JP" dirty="0" smtClean="0"/>
                        <a:t>Why</a:t>
                      </a:r>
                      <a:r>
                        <a:rPr kumimoji="1" lang="ja-JP" altLang="en-US" dirty="0" smtClean="0"/>
                        <a:t>＞</a:t>
                      </a:r>
                      <a:endParaRPr kumimoji="1" lang="ja-JP" altLang="en-US" dirty="0"/>
                    </a:p>
                  </a:txBody>
                  <a:tcPr/>
                </a:tc>
                <a:tc>
                  <a:txBody>
                    <a:bodyPr/>
                    <a:lstStyle/>
                    <a:p>
                      <a:pPr algn="ctr"/>
                      <a:r>
                        <a:rPr kumimoji="1" lang="ja-JP" altLang="en-US" dirty="0" smtClean="0"/>
                        <a:t>＜</a:t>
                      </a:r>
                      <a:r>
                        <a:rPr kumimoji="1" lang="en-US" altLang="ja-JP" dirty="0" smtClean="0"/>
                        <a:t>Vision</a:t>
                      </a:r>
                      <a:r>
                        <a:rPr kumimoji="1" lang="ja-JP" altLang="en-US" dirty="0" smtClean="0"/>
                        <a:t>＞</a:t>
                      </a:r>
                      <a:endParaRPr kumimoji="1" lang="ja-JP" altLang="en-US" dirty="0"/>
                    </a:p>
                  </a:txBody>
                  <a:tcPr/>
                </a:tc>
                <a:tc>
                  <a:txBody>
                    <a:bodyPr/>
                    <a:lstStyle/>
                    <a:p>
                      <a:pPr algn="ctr"/>
                      <a:r>
                        <a:rPr kumimoji="1" lang="ja-JP" altLang="en-US" dirty="0" smtClean="0"/>
                        <a:t>＜</a:t>
                      </a:r>
                      <a:r>
                        <a:rPr kumimoji="1" lang="en-US" altLang="ja-JP" dirty="0" smtClean="0"/>
                        <a:t>What</a:t>
                      </a:r>
                      <a:r>
                        <a:rPr kumimoji="1" lang="ja-JP" altLang="en-US" dirty="0" smtClean="0"/>
                        <a:t>＞</a:t>
                      </a:r>
                      <a:endParaRPr kumimoji="1" lang="ja-JP" altLang="en-US" dirty="0"/>
                    </a:p>
                  </a:txBody>
                  <a:tcPr/>
                </a:tc>
                <a:tc>
                  <a:txBody>
                    <a:bodyPr/>
                    <a:lstStyle/>
                    <a:p>
                      <a:pPr algn="ctr"/>
                      <a:r>
                        <a:rPr kumimoji="1" lang="ja-JP" altLang="en-US" dirty="0" smtClean="0"/>
                        <a:t>＜</a:t>
                      </a:r>
                      <a:r>
                        <a:rPr kumimoji="1" lang="en-US" altLang="ja-JP" dirty="0" smtClean="0"/>
                        <a:t>Outcome</a:t>
                      </a:r>
                      <a:r>
                        <a:rPr kumimoji="1" lang="ja-JP" altLang="en-US" dirty="0" smtClean="0"/>
                        <a:t>＞</a:t>
                      </a:r>
                      <a:endParaRPr kumimoji="1" lang="ja-JP" altLang="en-US" dirty="0"/>
                    </a:p>
                  </a:txBody>
                  <a:tcPr/>
                </a:tc>
                <a:extLst>
                  <a:ext uri="{0D108BD9-81ED-4DB2-BD59-A6C34878D82A}">
                    <a16:rowId xmlns:a16="http://schemas.microsoft.com/office/drawing/2014/main" xmlns="" val="10000"/>
                  </a:ext>
                </a:extLst>
              </a:tr>
              <a:tr h="2365464">
                <a:tc rowSpan="2">
                  <a:txBody>
                    <a:bodyPr/>
                    <a:lstStyle/>
                    <a:p>
                      <a:pPr marL="0" indent="0" algn="just">
                        <a:spcAft>
                          <a:spcPts val="400"/>
                        </a:spcAft>
                      </a:pPr>
                      <a:r>
                        <a:rPr kumimoji="1" lang="ja-JP" altLang="en-US" sz="1300" dirty="0" smtClean="0"/>
                        <a:t>　官民の最適な役割分担のもと、官が担っている事業を民間が担うことにより、コスト削減とサービス向上が期待できるものは積極的に民間活力の活用を推進する必要がある。</a:t>
                      </a:r>
                      <a:endParaRPr kumimoji="1" lang="ja-JP" altLang="en-US" sz="1300" dirty="0" smtClean="0">
                        <a:latin typeface="+mn-ea"/>
                        <a:ea typeface="+mn-ea"/>
                      </a:endParaRPr>
                    </a:p>
                  </a:txBody>
                  <a:tcPr/>
                </a:tc>
                <a:tc rowSpan="2">
                  <a:txBody>
                    <a:bodyPr/>
                    <a:lstStyle/>
                    <a:p>
                      <a:pPr marL="0" indent="0" algn="just">
                        <a:spcAft>
                          <a:spcPts val="400"/>
                        </a:spcAft>
                      </a:pPr>
                      <a:r>
                        <a:rPr kumimoji="1" lang="ja-JP" altLang="en-US" sz="1300" dirty="0" smtClean="0"/>
                        <a:t>　公共施設の整備等にあたっては、官民の最適な役割分担のもと、効率的・効果的な施設整備と良質なサービス提供を図るため、ＰＰＰ／ＰＦＩ手法も含めた中から最適な事業手法を導入する。</a:t>
                      </a:r>
                      <a:endParaRPr kumimoji="1" lang="ja-JP" altLang="en-US" sz="1300" dirty="0" smtClean="0">
                        <a:latin typeface="+mn-ea"/>
                        <a:ea typeface="+mn-ea"/>
                      </a:endParaRPr>
                    </a:p>
                  </a:txBody>
                  <a:tcPr/>
                </a:tc>
                <a:tc>
                  <a:txBody>
                    <a:bodyPr/>
                    <a:lstStyle/>
                    <a:p>
                      <a:pPr marL="0" indent="0">
                        <a:spcAft>
                          <a:spcPts val="400"/>
                        </a:spcAft>
                      </a:pPr>
                      <a:r>
                        <a:rPr kumimoji="1" lang="ja-JP" altLang="en-US" sz="1300" dirty="0" smtClean="0"/>
                        <a:t>①</a:t>
                      </a:r>
                      <a:r>
                        <a:rPr kumimoji="1" lang="en-US" altLang="ja-JP" sz="1300" dirty="0" smtClean="0"/>
                        <a:t>PFI</a:t>
                      </a:r>
                      <a:r>
                        <a:rPr kumimoji="1" lang="ja-JP" altLang="en-US" sz="1300" dirty="0" smtClean="0"/>
                        <a:t>の活用</a:t>
                      </a:r>
                      <a:endParaRPr kumimoji="1" lang="en-US" altLang="ja-JP" sz="1300" dirty="0" smtClean="0"/>
                    </a:p>
                    <a:p>
                      <a:pPr marL="88900" indent="-88900">
                        <a:spcAft>
                          <a:spcPts val="400"/>
                        </a:spcAft>
                      </a:pPr>
                      <a:r>
                        <a:rPr kumimoji="1" lang="ja-JP" altLang="en-US" sz="1300" dirty="0" smtClean="0"/>
                        <a:t>・大阪市</a:t>
                      </a:r>
                      <a:r>
                        <a:rPr kumimoji="1" lang="en-US" altLang="ja-JP" sz="1300" dirty="0" smtClean="0"/>
                        <a:t>PFI</a:t>
                      </a:r>
                      <a:r>
                        <a:rPr kumimoji="1" lang="ja-JP" altLang="en-US" sz="1300" dirty="0" smtClean="0"/>
                        <a:t>ガイドラインを策定（</a:t>
                      </a:r>
                      <a:r>
                        <a:rPr kumimoji="1" lang="en-US" altLang="ja-JP" sz="1300" dirty="0" smtClean="0"/>
                        <a:t>2016</a:t>
                      </a:r>
                      <a:r>
                        <a:rPr kumimoji="1" lang="ja-JP" altLang="en-US" sz="1300" dirty="0" smtClean="0"/>
                        <a:t>年</a:t>
                      </a:r>
                      <a:r>
                        <a:rPr kumimoji="1" lang="en-US" altLang="ja-JP" sz="1300" dirty="0" smtClean="0"/>
                        <a:t>3</a:t>
                      </a:r>
                      <a:r>
                        <a:rPr kumimoji="1" lang="ja-JP" altLang="en-US" sz="1300" dirty="0" smtClean="0"/>
                        <a:t>月）</a:t>
                      </a:r>
                    </a:p>
                    <a:p>
                      <a:pPr marL="88900" indent="-88900">
                        <a:spcAft>
                          <a:spcPts val="400"/>
                        </a:spcAft>
                      </a:pPr>
                      <a:r>
                        <a:rPr kumimoji="1" lang="ja-JP" altLang="en-US" sz="1300" dirty="0" smtClean="0"/>
                        <a:t>・大阪市</a:t>
                      </a:r>
                      <a:r>
                        <a:rPr kumimoji="1" lang="en-US" altLang="ja-JP" sz="1300" dirty="0" smtClean="0"/>
                        <a:t>PPP/PFI</a:t>
                      </a:r>
                      <a:r>
                        <a:rPr kumimoji="1" lang="ja-JP" altLang="en-US" sz="1300" dirty="0" smtClean="0"/>
                        <a:t>手法導入優先的検討規程を策定（</a:t>
                      </a:r>
                      <a:r>
                        <a:rPr kumimoji="1" lang="en-US" altLang="ja-JP" sz="1300" dirty="0" smtClean="0"/>
                        <a:t>2017</a:t>
                      </a:r>
                      <a:r>
                        <a:rPr kumimoji="1" lang="ja-JP" altLang="en-US" sz="1300" dirty="0" smtClean="0"/>
                        <a:t>年</a:t>
                      </a:r>
                      <a:r>
                        <a:rPr kumimoji="1" lang="en-US" altLang="ja-JP" sz="1300" dirty="0" smtClean="0"/>
                        <a:t>3</a:t>
                      </a:r>
                      <a:r>
                        <a:rPr kumimoji="1" lang="ja-JP" altLang="en-US" sz="1300" dirty="0" smtClean="0"/>
                        <a:t>月）</a:t>
                      </a:r>
                    </a:p>
                    <a:p>
                      <a:pPr marL="0" indent="0">
                        <a:spcAft>
                          <a:spcPts val="400"/>
                        </a:spcAft>
                      </a:pPr>
                      <a:endParaRPr kumimoji="1" lang="en-US" altLang="ja-JP" sz="1300" dirty="0" smtClean="0">
                        <a:latin typeface="+mn-ea"/>
                        <a:ea typeface="+mn-ea"/>
                      </a:endParaRPr>
                    </a:p>
                  </a:txBody>
                  <a:tcPr>
                    <a:lnB w="12700" cmpd="sng">
                      <a:noFill/>
                    </a:lnB>
                  </a:tcPr>
                </a:tc>
                <a:tc>
                  <a:txBody>
                    <a:bodyPr/>
                    <a:lstStyle/>
                    <a:p>
                      <a:pPr marL="0" indent="0" algn="just">
                        <a:spcAft>
                          <a:spcPts val="400"/>
                        </a:spcAft>
                      </a:pPr>
                      <a:r>
                        <a:rPr kumimoji="1" lang="en-US" altLang="ja-JP" sz="1300" dirty="0" smtClean="0"/>
                        <a:t>①PFI</a:t>
                      </a:r>
                      <a:r>
                        <a:rPr kumimoji="1" lang="ja-JP" altLang="en-US" sz="1300" dirty="0" smtClean="0"/>
                        <a:t>の活用</a:t>
                      </a:r>
                      <a:endParaRPr kumimoji="1" lang="en-US" altLang="ja-JP" sz="1300" dirty="0" smtClean="0"/>
                    </a:p>
                    <a:p>
                      <a:pPr marL="0" indent="0" algn="just">
                        <a:spcAft>
                          <a:spcPts val="400"/>
                        </a:spcAft>
                      </a:pPr>
                      <a:r>
                        <a:rPr kumimoji="1" lang="ja-JP" altLang="en-US" sz="1200" dirty="0" smtClean="0"/>
                        <a:t>　（実績（事業開始済のもの））</a:t>
                      </a:r>
                    </a:p>
                    <a:p>
                      <a:pPr marL="88900" indent="-88900" algn="just">
                        <a:spcAft>
                          <a:spcPts val="400"/>
                        </a:spcAft>
                      </a:pPr>
                      <a:r>
                        <a:rPr kumimoji="1" lang="ja-JP" altLang="en-US" sz="1300" dirty="0" smtClean="0"/>
                        <a:t>・津守下水処理場消化ガス発電設備整備事業（</a:t>
                      </a:r>
                      <a:r>
                        <a:rPr kumimoji="1" lang="en-US" altLang="ja-JP" sz="1300" dirty="0" smtClean="0"/>
                        <a:t>2006</a:t>
                      </a:r>
                      <a:r>
                        <a:rPr kumimoji="1" lang="ja-JP" altLang="en-US" sz="1300" dirty="0" smtClean="0"/>
                        <a:t>～</a:t>
                      </a:r>
                      <a:r>
                        <a:rPr kumimoji="1" lang="en-US" altLang="ja-JP" sz="1300" dirty="0" smtClean="0"/>
                        <a:t>2025</a:t>
                      </a:r>
                      <a:r>
                        <a:rPr kumimoji="1" lang="ja-JP" altLang="en-US" sz="1300" dirty="0" smtClean="0"/>
                        <a:t>年度）</a:t>
                      </a:r>
                    </a:p>
                    <a:p>
                      <a:pPr marL="88900" indent="-88900" algn="just">
                        <a:spcAft>
                          <a:spcPts val="400"/>
                        </a:spcAft>
                      </a:pPr>
                      <a:r>
                        <a:rPr kumimoji="1" lang="ja-JP" altLang="en-US" sz="1300" dirty="0" smtClean="0"/>
                        <a:t>・平野下水処理場汚泥固形燃料化事業（</a:t>
                      </a:r>
                      <a:r>
                        <a:rPr kumimoji="1" lang="en-US" altLang="ja-JP" sz="1300" dirty="0" smtClean="0"/>
                        <a:t>2011</a:t>
                      </a:r>
                      <a:r>
                        <a:rPr kumimoji="1" lang="ja-JP" altLang="en-US" sz="1300" dirty="0" smtClean="0"/>
                        <a:t>～</a:t>
                      </a:r>
                      <a:r>
                        <a:rPr kumimoji="1" lang="en-US" altLang="ja-JP" sz="1300" dirty="0" smtClean="0"/>
                        <a:t>2033</a:t>
                      </a:r>
                      <a:r>
                        <a:rPr kumimoji="1" lang="ja-JP" altLang="en-US" sz="1300" dirty="0" smtClean="0"/>
                        <a:t>年度）</a:t>
                      </a:r>
                    </a:p>
                    <a:p>
                      <a:pPr marL="88900" indent="-88900" algn="just">
                        <a:spcAft>
                          <a:spcPts val="400"/>
                        </a:spcAft>
                      </a:pPr>
                      <a:r>
                        <a:rPr kumimoji="1" lang="ja-JP" altLang="en-US" sz="1300" dirty="0" smtClean="0"/>
                        <a:t>・海老江下水処理場改築更新事業（</a:t>
                      </a:r>
                      <a:r>
                        <a:rPr kumimoji="1" lang="en-US" altLang="ja-JP" sz="1300" dirty="0" smtClean="0"/>
                        <a:t>2017</a:t>
                      </a:r>
                      <a:r>
                        <a:rPr kumimoji="1" lang="ja-JP" altLang="en-US" sz="1300" dirty="0" smtClean="0"/>
                        <a:t>～</a:t>
                      </a:r>
                      <a:r>
                        <a:rPr kumimoji="1" lang="en-US" altLang="ja-JP" sz="1300" dirty="0" smtClean="0"/>
                        <a:t>2040</a:t>
                      </a:r>
                      <a:r>
                        <a:rPr kumimoji="1" lang="ja-JP" altLang="en-US" sz="1300" dirty="0" smtClean="0"/>
                        <a:t>年度）</a:t>
                      </a:r>
                      <a:endParaRPr kumimoji="1" lang="en-US" altLang="ja-JP" sz="1300" dirty="0" smtClean="0">
                        <a:solidFill>
                          <a:schemeClr val="tx1"/>
                        </a:solidFill>
                        <a:latin typeface="+mn-ea"/>
                        <a:ea typeface="+mn-ea"/>
                      </a:endParaRPr>
                    </a:p>
                  </a:txBody>
                  <a:tcPr>
                    <a:lnB w="12700" cmpd="sng">
                      <a:noFill/>
                    </a:lnB>
                  </a:tcPr>
                </a:tc>
                <a:extLst>
                  <a:ext uri="{0D108BD9-81ED-4DB2-BD59-A6C34878D82A}">
                    <a16:rowId xmlns:a16="http://schemas.microsoft.com/office/drawing/2014/main" xmlns="" val="10001"/>
                  </a:ext>
                </a:extLst>
              </a:tr>
              <a:tr h="1790700">
                <a:tc vMerge="1">
                  <a:txBody>
                    <a:bodyPr/>
                    <a:lstStyle/>
                    <a:p>
                      <a:endParaRPr kumimoji="1" lang="ja-JP" altLang="en-US"/>
                    </a:p>
                  </a:txBody>
                  <a:tcPr/>
                </a:tc>
                <a:tc vMerge="1">
                  <a:txBody>
                    <a:bodyPr/>
                    <a:lstStyle/>
                    <a:p>
                      <a:endParaRPr kumimoji="1" lang="ja-JP" altLang="en-US"/>
                    </a:p>
                  </a:txBody>
                  <a:tcPr/>
                </a:tc>
                <a:tc>
                  <a:txBody>
                    <a:bodyPr/>
                    <a:lstStyle/>
                    <a:p>
                      <a:pPr marL="177800" marR="0" lvl="0" indent="-177800" algn="l" defTabSz="914400" rtl="0" eaLnBrk="1" fontAlgn="auto" latinLnBrk="0" hangingPunct="1">
                        <a:lnSpc>
                          <a:spcPct val="100000"/>
                        </a:lnSpc>
                        <a:spcBef>
                          <a:spcPts val="0"/>
                        </a:spcBef>
                        <a:spcAft>
                          <a:spcPts val="400"/>
                        </a:spcAft>
                        <a:buClrTx/>
                        <a:buSzTx/>
                        <a:buFontTx/>
                        <a:buNone/>
                        <a:tabLst/>
                        <a:defRPr/>
                      </a:pPr>
                      <a:r>
                        <a:rPr kumimoji="1" lang="ja-JP" altLang="en-US" sz="1300" dirty="0" smtClean="0"/>
                        <a:t>②指定管理者制度の活用</a:t>
                      </a:r>
                      <a:endParaRPr kumimoji="1" lang="en-US" altLang="ja-JP" sz="1300" dirty="0" smtClean="0"/>
                    </a:p>
                    <a:p>
                      <a:pPr marL="85725" marR="0" lvl="0" indent="-85725" algn="just" defTabSz="914400" rtl="0" eaLnBrk="1" fontAlgn="auto" latinLnBrk="0" hangingPunct="1">
                        <a:lnSpc>
                          <a:spcPct val="100000"/>
                        </a:lnSpc>
                        <a:spcBef>
                          <a:spcPts val="0"/>
                        </a:spcBef>
                        <a:spcAft>
                          <a:spcPts val="400"/>
                        </a:spcAft>
                        <a:buClrTx/>
                        <a:buSzTx/>
                        <a:buFontTx/>
                        <a:buNone/>
                        <a:tabLst/>
                        <a:defRPr/>
                      </a:pPr>
                      <a:r>
                        <a:rPr kumimoji="1" lang="ja-JP" altLang="en-US" sz="1300" dirty="0" smtClean="0"/>
                        <a:t>・公の施設の指定管理者の指定の手続等に関する指針を策定（</a:t>
                      </a:r>
                      <a:r>
                        <a:rPr kumimoji="1" lang="en-US" altLang="ja-JP" sz="1300" dirty="0" smtClean="0"/>
                        <a:t>2004</a:t>
                      </a:r>
                      <a:r>
                        <a:rPr kumimoji="1" lang="ja-JP" altLang="en-US" sz="1300" dirty="0" smtClean="0"/>
                        <a:t>年</a:t>
                      </a:r>
                      <a:r>
                        <a:rPr kumimoji="1" lang="en-US" altLang="ja-JP" sz="1300" dirty="0" smtClean="0"/>
                        <a:t>11</a:t>
                      </a:r>
                      <a:r>
                        <a:rPr kumimoji="1" lang="ja-JP" altLang="en-US" sz="1300" dirty="0" smtClean="0"/>
                        <a:t>月）</a:t>
                      </a:r>
                    </a:p>
                    <a:p>
                      <a:pPr marL="88900" indent="-88900" algn="just">
                        <a:spcAft>
                          <a:spcPts val="400"/>
                        </a:spcAft>
                      </a:pPr>
                      <a:r>
                        <a:rPr kumimoji="1" lang="ja-JP" altLang="en-US" sz="1300" dirty="0" smtClean="0"/>
                        <a:t>・指定管理者制度の導入及び運用に係るガイドラインを策定（</a:t>
                      </a:r>
                      <a:r>
                        <a:rPr kumimoji="1" lang="en-US" altLang="ja-JP" sz="1300" dirty="0" smtClean="0"/>
                        <a:t>2006</a:t>
                      </a:r>
                      <a:r>
                        <a:rPr kumimoji="1" lang="ja-JP" altLang="en-US" sz="1300" dirty="0" smtClean="0"/>
                        <a:t>年</a:t>
                      </a:r>
                      <a:r>
                        <a:rPr kumimoji="1" lang="en-US" altLang="ja-JP" sz="1300" dirty="0" smtClean="0"/>
                        <a:t>12</a:t>
                      </a:r>
                      <a:r>
                        <a:rPr kumimoji="1" lang="ja-JP" altLang="en-US" sz="1300" dirty="0" smtClean="0"/>
                        <a:t>月）</a:t>
                      </a:r>
                    </a:p>
                    <a:p>
                      <a:pPr marL="88900" indent="-88900" algn="just">
                        <a:spcAft>
                          <a:spcPts val="400"/>
                        </a:spcAft>
                      </a:pPr>
                      <a:r>
                        <a:rPr kumimoji="1" lang="ja-JP" altLang="en-US" sz="1300" dirty="0" smtClean="0"/>
                        <a:t>・競争を促す観点から、審査における具体的選定項目及び配点の内容を変更（</a:t>
                      </a:r>
                      <a:r>
                        <a:rPr kumimoji="1" lang="en-US" altLang="ja-JP" sz="1300" dirty="0" smtClean="0"/>
                        <a:t>2012</a:t>
                      </a:r>
                      <a:r>
                        <a:rPr kumimoji="1" lang="ja-JP" altLang="en-US" sz="1300" dirty="0" smtClean="0"/>
                        <a:t>年</a:t>
                      </a:r>
                      <a:r>
                        <a:rPr kumimoji="1" lang="en-US" altLang="ja-JP" sz="1300" dirty="0" smtClean="0"/>
                        <a:t>3</a:t>
                      </a:r>
                      <a:r>
                        <a:rPr kumimoji="1" lang="ja-JP" altLang="en-US" sz="1300" dirty="0" smtClean="0"/>
                        <a:t>月）</a:t>
                      </a:r>
                      <a:endParaRPr kumimoji="1" lang="ja-JP" altLang="en-US" sz="1300" dirty="0" smtClean="0">
                        <a:latin typeface="+mn-ea"/>
                        <a:ea typeface="+mn-ea"/>
                      </a:endParaRPr>
                    </a:p>
                  </a:txBody>
                  <a:tcPr>
                    <a:lnT w="12700" cmpd="sng">
                      <a:noFill/>
                    </a:lnT>
                  </a:tcPr>
                </a:tc>
                <a:tc>
                  <a:txBody>
                    <a:bodyPr/>
                    <a:lstStyle/>
                    <a:p>
                      <a:pPr marL="0" marR="0" lvl="0" indent="0" algn="just" defTabSz="914400" rtl="0" eaLnBrk="1" fontAlgn="auto" latinLnBrk="0" hangingPunct="1">
                        <a:lnSpc>
                          <a:spcPct val="100000"/>
                        </a:lnSpc>
                        <a:spcBef>
                          <a:spcPts val="0"/>
                        </a:spcBef>
                        <a:spcAft>
                          <a:spcPts val="400"/>
                        </a:spcAft>
                        <a:buClrTx/>
                        <a:buSzTx/>
                        <a:buFontTx/>
                        <a:buNone/>
                        <a:tabLst/>
                        <a:defRPr/>
                      </a:pPr>
                      <a:r>
                        <a:rPr kumimoji="1" lang="ja-JP" altLang="en-US" sz="1300" dirty="0" smtClean="0"/>
                        <a:t>②指定管理者制度の活用</a:t>
                      </a:r>
                      <a:endParaRPr kumimoji="1" lang="en-US" altLang="ja-JP" sz="1300" dirty="0" smtClean="0"/>
                    </a:p>
                    <a:p>
                      <a:pPr marL="0" marR="0" lvl="0" indent="0" algn="just" defTabSz="914400" rtl="0" eaLnBrk="1" fontAlgn="auto" latinLnBrk="0" hangingPunct="1">
                        <a:lnSpc>
                          <a:spcPct val="100000"/>
                        </a:lnSpc>
                        <a:spcBef>
                          <a:spcPts val="0"/>
                        </a:spcBef>
                        <a:spcAft>
                          <a:spcPts val="400"/>
                        </a:spcAft>
                        <a:buClrTx/>
                        <a:buSzTx/>
                        <a:buFontTx/>
                        <a:buNone/>
                        <a:tabLst/>
                        <a:defRPr/>
                      </a:pPr>
                      <a:r>
                        <a:rPr kumimoji="1" lang="ja-JP" altLang="en-US" sz="1300" dirty="0" smtClean="0"/>
                        <a:t>・導入数：</a:t>
                      </a:r>
                      <a:r>
                        <a:rPr kumimoji="1" lang="en-US" altLang="ja-JP" sz="1300" dirty="0" smtClean="0"/>
                        <a:t>356</a:t>
                      </a:r>
                      <a:r>
                        <a:rPr kumimoji="1" lang="ja-JP" altLang="en-US" sz="1300" dirty="0" smtClean="0"/>
                        <a:t>施設</a:t>
                      </a:r>
                      <a:endParaRPr kumimoji="1" lang="en-US" altLang="ja-JP" sz="1300" dirty="0" smtClean="0"/>
                    </a:p>
                    <a:p>
                      <a:pPr marL="0" indent="0" algn="just">
                        <a:spcAft>
                          <a:spcPts val="400"/>
                        </a:spcAft>
                      </a:pPr>
                      <a:r>
                        <a:rPr kumimoji="1" lang="ja-JP" altLang="en-US" sz="1300" dirty="0" smtClean="0"/>
                        <a:t>・公募による選定割合</a:t>
                      </a:r>
                      <a:endParaRPr kumimoji="1" lang="en-US" altLang="ja-JP" sz="1300" dirty="0" smtClean="0"/>
                    </a:p>
                    <a:p>
                      <a:pPr marL="0" indent="0" algn="just">
                        <a:spcAft>
                          <a:spcPts val="400"/>
                        </a:spcAft>
                      </a:pPr>
                      <a:r>
                        <a:rPr kumimoji="1" lang="ja-JP" altLang="en-US" sz="1300" dirty="0" smtClean="0"/>
                        <a:t>　</a:t>
                      </a:r>
                      <a:r>
                        <a:rPr kumimoji="1" lang="en-US" altLang="ja-JP" sz="1300" dirty="0" smtClean="0"/>
                        <a:t>2008</a:t>
                      </a:r>
                      <a:r>
                        <a:rPr kumimoji="1" lang="ja-JP" altLang="en-US" sz="1300" dirty="0" smtClean="0"/>
                        <a:t>年度</a:t>
                      </a:r>
                      <a:r>
                        <a:rPr kumimoji="1" lang="en-US" altLang="ja-JP" sz="1300" dirty="0" smtClean="0"/>
                        <a:t>	</a:t>
                      </a:r>
                      <a:r>
                        <a:rPr kumimoji="1" lang="ja-JP" altLang="en-US" sz="1300" dirty="0" smtClean="0"/>
                        <a:t>　　</a:t>
                      </a:r>
                      <a:r>
                        <a:rPr kumimoji="1" lang="en-US" altLang="ja-JP" sz="1300" dirty="0" smtClean="0"/>
                        <a:t>2018</a:t>
                      </a:r>
                      <a:r>
                        <a:rPr kumimoji="1" lang="ja-JP" altLang="en-US" sz="1300" dirty="0" smtClean="0"/>
                        <a:t>年度</a:t>
                      </a:r>
                      <a:endParaRPr kumimoji="1" lang="en-US" altLang="ja-JP" sz="1300" dirty="0" smtClean="0"/>
                    </a:p>
                    <a:p>
                      <a:pPr marL="0" indent="0" algn="just">
                        <a:spcAft>
                          <a:spcPts val="400"/>
                        </a:spcAft>
                      </a:pPr>
                      <a:r>
                        <a:rPr kumimoji="1" lang="ja-JP" altLang="en-US" sz="1300" dirty="0" smtClean="0"/>
                        <a:t>　　　　</a:t>
                      </a:r>
                      <a:r>
                        <a:rPr kumimoji="1" lang="en-US" altLang="ja-JP" sz="1300" dirty="0" smtClean="0"/>
                        <a:t>95</a:t>
                      </a:r>
                      <a:r>
                        <a:rPr kumimoji="1" lang="ja-JP" altLang="en-US" sz="1300" dirty="0" smtClean="0"/>
                        <a:t>％</a:t>
                      </a:r>
                      <a:r>
                        <a:rPr kumimoji="1" lang="en-US" altLang="ja-JP" sz="1300" dirty="0" smtClean="0"/>
                        <a:t>	</a:t>
                      </a:r>
                      <a:r>
                        <a:rPr kumimoji="1" lang="ja-JP" altLang="en-US" sz="1300" dirty="0" smtClean="0"/>
                        <a:t>　　　　　</a:t>
                      </a:r>
                      <a:r>
                        <a:rPr kumimoji="1" lang="en-US" altLang="ja-JP" sz="1300" dirty="0" smtClean="0"/>
                        <a:t>98</a:t>
                      </a:r>
                      <a:r>
                        <a:rPr kumimoji="1" lang="ja-JP" altLang="en-US" sz="1300" dirty="0" smtClean="0"/>
                        <a:t>％</a:t>
                      </a:r>
                      <a:endParaRPr kumimoji="1" lang="en-US" altLang="ja-JP" sz="1300" dirty="0" smtClean="0"/>
                    </a:p>
                    <a:p>
                      <a:pPr marL="88900" indent="-88900" algn="just">
                        <a:spcAft>
                          <a:spcPts val="400"/>
                        </a:spcAft>
                      </a:pPr>
                      <a:r>
                        <a:rPr kumimoji="1" lang="ja-JP" altLang="en-US" sz="1300" dirty="0" smtClean="0"/>
                        <a:t>・指定管理者のうち民間事業者の割合</a:t>
                      </a:r>
                      <a:endParaRPr kumimoji="1" lang="en-US" altLang="ja-JP" sz="1300" dirty="0" smtClean="0"/>
                    </a:p>
                    <a:p>
                      <a:pPr marL="0" indent="0" algn="just">
                        <a:spcAft>
                          <a:spcPts val="400"/>
                        </a:spcAft>
                      </a:pPr>
                      <a:r>
                        <a:rPr kumimoji="1" lang="ja-JP" altLang="en-US" sz="1300" dirty="0" smtClean="0"/>
                        <a:t>　</a:t>
                      </a:r>
                      <a:r>
                        <a:rPr kumimoji="1" lang="en-US" altLang="ja-JP" sz="1300" dirty="0" smtClean="0"/>
                        <a:t>2008</a:t>
                      </a:r>
                      <a:r>
                        <a:rPr kumimoji="1" lang="ja-JP" altLang="en-US" sz="1300" dirty="0" smtClean="0"/>
                        <a:t>年度</a:t>
                      </a:r>
                      <a:r>
                        <a:rPr kumimoji="1" lang="en-US" altLang="ja-JP" sz="1300" dirty="0" smtClean="0"/>
                        <a:t>	</a:t>
                      </a:r>
                      <a:r>
                        <a:rPr kumimoji="1" lang="ja-JP" altLang="en-US" sz="1300" dirty="0" smtClean="0"/>
                        <a:t>　　</a:t>
                      </a:r>
                      <a:r>
                        <a:rPr kumimoji="1" lang="en-US" altLang="ja-JP" sz="1300" dirty="0" smtClean="0"/>
                        <a:t>2018</a:t>
                      </a:r>
                      <a:r>
                        <a:rPr kumimoji="1" lang="ja-JP" altLang="en-US" sz="1300" dirty="0" smtClean="0"/>
                        <a:t>年度</a:t>
                      </a:r>
                      <a:endParaRPr kumimoji="1" lang="en-US" altLang="ja-JP" sz="1300" dirty="0" smtClean="0"/>
                    </a:p>
                    <a:p>
                      <a:pPr marL="0" indent="0" algn="just">
                        <a:spcAft>
                          <a:spcPts val="400"/>
                        </a:spcAft>
                      </a:pPr>
                      <a:r>
                        <a:rPr kumimoji="1" lang="ja-JP" altLang="en-US" sz="1300" dirty="0" smtClean="0"/>
                        <a:t>　　　　</a:t>
                      </a:r>
                      <a:r>
                        <a:rPr kumimoji="1" lang="en-US" altLang="ja-JP" sz="1300" dirty="0" smtClean="0"/>
                        <a:t>65</a:t>
                      </a:r>
                      <a:r>
                        <a:rPr kumimoji="1" lang="ja-JP" altLang="en-US" sz="1300" dirty="0" smtClean="0"/>
                        <a:t>％</a:t>
                      </a:r>
                      <a:r>
                        <a:rPr kumimoji="1" lang="en-US" altLang="ja-JP" sz="1300" dirty="0" smtClean="0"/>
                        <a:t>	</a:t>
                      </a:r>
                      <a:r>
                        <a:rPr kumimoji="1" lang="ja-JP" altLang="en-US" sz="1300" dirty="0" smtClean="0"/>
                        <a:t>　　　　　</a:t>
                      </a:r>
                      <a:r>
                        <a:rPr kumimoji="1" lang="en-US" altLang="ja-JP" sz="1300" dirty="0" smtClean="0"/>
                        <a:t>98</a:t>
                      </a:r>
                      <a:r>
                        <a:rPr kumimoji="1" lang="ja-JP" altLang="en-US" sz="1300" dirty="0" smtClean="0"/>
                        <a:t>％</a:t>
                      </a:r>
                      <a:endParaRPr kumimoji="1" lang="en-US" altLang="ja-JP" sz="1300" dirty="0" smtClean="0">
                        <a:solidFill>
                          <a:schemeClr val="tx1"/>
                        </a:solidFill>
                        <a:latin typeface="+mn-ea"/>
                        <a:ea typeface="+mn-ea"/>
                      </a:endParaRPr>
                    </a:p>
                  </a:txBody>
                  <a:tcPr>
                    <a:lnT w="12700" cmpd="sng">
                      <a:noFill/>
                    </a:lnT>
                  </a:tcPr>
                </a:tc>
              </a:tr>
            </a:tbl>
          </a:graphicData>
        </a:graphic>
      </p:graphicFrame>
      <p:sp>
        <p:nvSpPr>
          <p:cNvPr id="3" name="スライド番号プレースホルダー 2"/>
          <p:cNvSpPr>
            <a:spLocks noGrp="1"/>
          </p:cNvSpPr>
          <p:nvPr>
            <p:ph type="sldNum" sz="quarter" idx="12"/>
          </p:nvPr>
        </p:nvSpPr>
        <p:spPr/>
        <p:txBody>
          <a:bodyPr/>
          <a:lstStyle/>
          <a:p>
            <a:fld id="{63BC356D-1576-478B-8647-1361C6E9DFF7}" type="slidenum">
              <a:rPr kumimoji="1" lang="ja-JP" altLang="en-US" smtClean="0"/>
              <a:t>113</a:t>
            </a:fld>
            <a:endParaRPr kumimoji="1" lang="ja-JP" altLang="en-US" dirty="0"/>
          </a:p>
        </p:txBody>
      </p:sp>
      <p:sp>
        <p:nvSpPr>
          <p:cNvPr id="2" name="二等辺三角形 1"/>
          <p:cNvSpPr/>
          <p:nvPr/>
        </p:nvSpPr>
        <p:spPr>
          <a:xfrm rot="5400000">
            <a:off x="7524351" y="4416525"/>
            <a:ext cx="324000" cy="108000"/>
          </a:xfrm>
          <a:prstGeom prst="triangle">
            <a:avLst/>
          </a:prstGeom>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 name="二等辺三角形 8"/>
          <p:cNvSpPr/>
          <p:nvPr/>
        </p:nvSpPr>
        <p:spPr>
          <a:xfrm rot="5400000">
            <a:off x="7524351" y="5337200"/>
            <a:ext cx="324000" cy="108000"/>
          </a:xfrm>
          <a:prstGeom prst="triangle">
            <a:avLst/>
          </a:prstGeom>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 name="テキスト ボックス 9"/>
          <p:cNvSpPr txBox="1"/>
          <p:nvPr/>
        </p:nvSpPr>
        <p:spPr>
          <a:xfrm>
            <a:off x="8244408" y="1"/>
            <a:ext cx="868711" cy="307777"/>
          </a:xfrm>
          <a:prstGeom prst="rect">
            <a:avLst/>
          </a:prstGeom>
          <a:noFill/>
        </p:spPr>
        <p:txBody>
          <a:bodyPr wrap="square" rtlCol="0">
            <a:spAutoFit/>
          </a:bodyPr>
          <a:lstStyle/>
          <a:p>
            <a:r>
              <a:rPr lang="en-US" altLang="ja-JP" sz="1400" dirty="0" smtClean="0">
                <a:solidFill>
                  <a:prstClr val="black"/>
                </a:solidFill>
              </a:rPr>
              <a:t>A11(28)</a:t>
            </a:r>
            <a:endParaRPr lang="ja-JP" altLang="en-US" sz="1400" dirty="0">
              <a:solidFill>
                <a:prstClr val="black"/>
              </a:solidFill>
            </a:endParaRPr>
          </a:p>
        </p:txBody>
      </p:sp>
    </p:spTree>
    <p:extLst>
      <p:ext uri="{BB962C8B-B14F-4D97-AF65-F5344CB8AC3E}">
        <p14:creationId xmlns:p14="http://schemas.microsoft.com/office/powerpoint/2010/main" val="3204686434"/>
      </p:ext>
    </p:extLst>
  </p:cSld>
  <p:clrMapOvr>
    <a:masterClrMapping/>
  </p:clrMapOvr>
  <p:timing>
    <p:tnLst>
      <p:par>
        <p:cTn id="1" dur="indefinite" restart="never" nodeType="tmRoot"/>
      </p:par>
    </p:tnLst>
  </p:timing>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テキスト ボックス 6"/>
          <p:cNvSpPr txBox="1"/>
          <p:nvPr/>
        </p:nvSpPr>
        <p:spPr>
          <a:xfrm>
            <a:off x="-14684" y="0"/>
            <a:ext cx="8043068" cy="830997"/>
          </a:xfrm>
          <a:prstGeom prst="rect">
            <a:avLst/>
          </a:prstGeom>
          <a:solidFill>
            <a:srgbClr val="0070C0"/>
          </a:solidFill>
        </p:spPr>
        <p:txBody>
          <a:bodyPr wrap="square" rtlCol="0">
            <a:spAutoFit/>
          </a:bodyPr>
          <a:lstStyle/>
          <a:p>
            <a:r>
              <a:rPr lang="en-US" altLang="ja-JP" sz="2400" b="1" u="sng" dirty="0" smtClean="0">
                <a:solidFill>
                  <a:schemeClr val="bg1"/>
                </a:solidFill>
                <a:latin typeface="+mn-ea"/>
              </a:rPr>
              <a:t>Ⅱ</a:t>
            </a:r>
            <a:r>
              <a:rPr lang="en-US" altLang="ja-JP" sz="2400" b="1" u="sng" dirty="0">
                <a:solidFill>
                  <a:schemeClr val="bg1"/>
                </a:solidFill>
                <a:latin typeface="+mn-ea"/>
              </a:rPr>
              <a:t>【</a:t>
            </a:r>
            <a:r>
              <a:rPr lang="ja-JP" altLang="en-US" sz="2400" b="1" u="sng" dirty="0">
                <a:solidFill>
                  <a:schemeClr val="bg1"/>
                </a:solidFill>
                <a:latin typeface="+mn-ea"/>
              </a:rPr>
              <a:t>公民連携の推進</a:t>
            </a:r>
            <a:r>
              <a:rPr lang="en-US" altLang="ja-JP" sz="2400" b="1" u="sng" dirty="0">
                <a:solidFill>
                  <a:schemeClr val="bg1"/>
                </a:solidFill>
                <a:latin typeface="+mn-ea"/>
              </a:rPr>
              <a:t>】(</a:t>
            </a:r>
            <a:r>
              <a:rPr lang="en-US" altLang="ja-JP" sz="2400" b="1" u="sng" dirty="0" smtClean="0">
                <a:solidFill>
                  <a:schemeClr val="bg1"/>
                </a:solidFill>
                <a:latin typeface="+mn-ea"/>
              </a:rPr>
              <a:t>10)</a:t>
            </a:r>
            <a:r>
              <a:rPr lang="ja-JP" altLang="en-US" sz="2400" b="1" u="sng" dirty="0" smtClean="0">
                <a:solidFill>
                  <a:schemeClr val="bg1"/>
                </a:solidFill>
                <a:latin typeface="+mn-ea"/>
              </a:rPr>
              <a:t> </a:t>
            </a:r>
            <a:r>
              <a:rPr lang="ja-JP" altLang="en-US" sz="2400" b="1" u="sng" dirty="0" smtClean="0">
                <a:solidFill>
                  <a:schemeClr val="bg1"/>
                </a:solidFill>
                <a:latin typeface="ＭＳ Ｐゴシック" panose="020B0600070205080204" pitchFamily="50" charset="-128"/>
              </a:rPr>
              <a:t>サウンディング型</a:t>
            </a:r>
            <a:r>
              <a:rPr lang="ja-JP" altLang="en-US" sz="2400" b="1" u="sng" dirty="0">
                <a:solidFill>
                  <a:schemeClr val="bg1"/>
                </a:solidFill>
                <a:latin typeface="ＭＳ Ｐゴシック" panose="020B0600070205080204" pitchFamily="50" charset="-128"/>
              </a:rPr>
              <a:t>市場調査の</a:t>
            </a:r>
            <a:r>
              <a:rPr lang="ja-JP" altLang="en-US" sz="2400" b="1" u="sng" dirty="0" smtClean="0">
                <a:solidFill>
                  <a:schemeClr val="bg1"/>
                </a:solidFill>
                <a:latin typeface="ＭＳ Ｐゴシック" panose="020B0600070205080204" pitchFamily="50" charset="-128"/>
              </a:rPr>
              <a:t>実施</a:t>
            </a:r>
            <a:endParaRPr lang="en-US" altLang="ja-JP" sz="2400" b="1" u="sng" dirty="0" smtClean="0">
              <a:solidFill>
                <a:schemeClr val="bg1"/>
              </a:solidFill>
              <a:latin typeface="ＭＳ Ｐゴシック" panose="020B0600070205080204" pitchFamily="50" charset="-128"/>
            </a:endParaRPr>
          </a:p>
          <a:p>
            <a:r>
              <a:rPr lang="ja-JP" altLang="en-US" sz="2400" b="1" dirty="0" smtClean="0">
                <a:solidFill>
                  <a:schemeClr val="bg1"/>
                </a:solidFill>
                <a:latin typeface="ＭＳ Ｐゴシック" panose="020B0600070205080204" pitchFamily="50" charset="-128"/>
              </a:rPr>
              <a:t>　　</a:t>
            </a:r>
            <a:r>
              <a:rPr lang="en-US" altLang="ja-JP" sz="2400" b="1" dirty="0" smtClean="0">
                <a:solidFill>
                  <a:schemeClr val="bg1"/>
                </a:solidFill>
                <a:latin typeface="+mn-ea"/>
              </a:rPr>
              <a:t>〔</a:t>
            </a:r>
            <a:r>
              <a:rPr lang="ja-JP" altLang="en-US" sz="2400" b="1" dirty="0" smtClean="0">
                <a:solidFill>
                  <a:schemeClr val="bg1"/>
                </a:solidFill>
                <a:latin typeface="+mn-ea"/>
              </a:rPr>
              <a:t>新規</a:t>
            </a:r>
            <a:r>
              <a:rPr lang="en-US" altLang="ja-JP" sz="2400" b="1" dirty="0" smtClean="0">
                <a:solidFill>
                  <a:schemeClr val="bg1"/>
                </a:solidFill>
                <a:latin typeface="+mn-ea"/>
              </a:rPr>
              <a:t>〕</a:t>
            </a:r>
            <a:endParaRPr lang="ja-JP" altLang="en-US" sz="2400" b="1" dirty="0">
              <a:solidFill>
                <a:schemeClr val="bg1"/>
              </a:solidFill>
              <a:latin typeface="+mn-ea"/>
            </a:endParaRPr>
          </a:p>
        </p:txBody>
      </p:sp>
      <p:graphicFrame>
        <p:nvGraphicFramePr>
          <p:cNvPr id="8" name="表 7"/>
          <p:cNvGraphicFramePr>
            <a:graphicFrameLocks noGrp="1"/>
          </p:cNvGraphicFramePr>
          <p:nvPr>
            <p:extLst>
              <p:ext uri="{D42A27DB-BD31-4B8C-83A1-F6EECF244321}">
                <p14:modId xmlns:p14="http://schemas.microsoft.com/office/powerpoint/2010/main" val="1679917092"/>
              </p:ext>
            </p:extLst>
          </p:nvPr>
        </p:nvGraphicFramePr>
        <p:xfrm>
          <a:off x="251520" y="1124744"/>
          <a:ext cx="8712968" cy="2592288"/>
        </p:xfrm>
        <a:graphic>
          <a:graphicData uri="http://schemas.openxmlformats.org/drawingml/2006/table">
            <a:tbl>
              <a:tblPr firstRow="1" bandRow="1">
                <a:tableStyleId>{5940675A-B579-460E-94D1-54222C63F5DA}</a:tableStyleId>
              </a:tblPr>
              <a:tblGrid>
                <a:gridCol w="2178242">
                  <a:extLst>
                    <a:ext uri="{9D8B030D-6E8A-4147-A177-3AD203B41FA5}">
                      <a16:colId xmlns:a16="http://schemas.microsoft.com/office/drawing/2014/main" xmlns="" val="20000"/>
                    </a:ext>
                  </a:extLst>
                </a:gridCol>
                <a:gridCol w="2178242">
                  <a:extLst>
                    <a:ext uri="{9D8B030D-6E8A-4147-A177-3AD203B41FA5}">
                      <a16:colId xmlns:a16="http://schemas.microsoft.com/office/drawing/2014/main" xmlns="" val="20001"/>
                    </a:ext>
                  </a:extLst>
                </a:gridCol>
                <a:gridCol w="2178242">
                  <a:extLst>
                    <a:ext uri="{9D8B030D-6E8A-4147-A177-3AD203B41FA5}">
                      <a16:colId xmlns:a16="http://schemas.microsoft.com/office/drawing/2014/main" xmlns="" val="20002"/>
                    </a:ext>
                  </a:extLst>
                </a:gridCol>
                <a:gridCol w="2178242">
                  <a:extLst>
                    <a:ext uri="{9D8B030D-6E8A-4147-A177-3AD203B41FA5}">
                      <a16:colId xmlns:a16="http://schemas.microsoft.com/office/drawing/2014/main" xmlns="" val="20003"/>
                    </a:ext>
                  </a:extLst>
                </a:gridCol>
              </a:tblGrid>
              <a:tr h="370840">
                <a:tc>
                  <a:txBody>
                    <a:bodyPr/>
                    <a:lstStyle/>
                    <a:p>
                      <a:pPr algn="ctr"/>
                      <a:r>
                        <a:rPr kumimoji="1" lang="ja-JP" altLang="en-US" dirty="0" smtClean="0"/>
                        <a:t>＜</a:t>
                      </a:r>
                      <a:r>
                        <a:rPr kumimoji="1" lang="en-US" altLang="ja-JP" dirty="0" smtClean="0"/>
                        <a:t>Why</a:t>
                      </a:r>
                      <a:r>
                        <a:rPr kumimoji="1" lang="ja-JP" altLang="en-US" dirty="0" smtClean="0"/>
                        <a:t>＞</a:t>
                      </a:r>
                      <a:endParaRPr kumimoji="1" lang="ja-JP" altLang="en-US" dirty="0"/>
                    </a:p>
                  </a:txBody>
                  <a:tcPr/>
                </a:tc>
                <a:tc>
                  <a:txBody>
                    <a:bodyPr/>
                    <a:lstStyle/>
                    <a:p>
                      <a:pPr algn="ctr"/>
                      <a:r>
                        <a:rPr kumimoji="1" lang="ja-JP" altLang="en-US" dirty="0" smtClean="0"/>
                        <a:t>＜</a:t>
                      </a:r>
                      <a:r>
                        <a:rPr kumimoji="1" lang="en-US" altLang="ja-JP" dirty="0" smtClean="0"/>
                        <a:t>Vision</a:t>
                      </a:r>
                      <a:r>
                        <a:rPr kumimoji="1" lang="ja-JP" altLang="en-US" dirty="0" smtClean="0"/>
                        <a:t>＞</a:t>
                      </a:r>
                      <a:endParaRPr kumimoji="1" lang="ja-JP" altLang="en-US" dirty="0"/>
                    </a:p>
                  </a:txBody>
                  <a:tcPr/>
                </a:tc>
                <a:tc>
                  <a:txBody>
                    <a:bodyPr/>
                    <a:lstStyle/>
                    <a:p>
                      <a:pPr algn="ctr"/>
                      <a:r>
                        <a:rPr kumimoji="1" lang="ja-JP" altLang="en-US" dirty="0" smtClean="0"/>
                        <a:t>＜</a:t>
                      </a:r>
                      <a:r>
                        <a:rPr kumimoji="1" lang="en-US" altLang="ja-JP" dirty="0" smtClean="0"/>
                        <a:t>What</a:t>
                      </a:r>
                      <a:r>
                        <a:rPr kumimoji="1" lang="ja-JP" altLang="en-US" dirty="0" smtClean="0"/>
                        <a:t>＞</a:t>
                      </a:r>
                      <a:endParaRPr kumimoji="1" lang="ja-JP" altLang="en-US" dirty="0"/>
                    </a:p>
                  </a:txBody>
                  <a:tcPr/>
                </a:tc>
                <a:tc>
                  <a:txBody>
                    <a:bodyPr/>
                    <a:lstStyle/>
                    <a:p>
                      <a:pPr algn="ctr"/>
                      <a:r>
                        <a:rPr kumimoji="1" lang="ja-JP" altLang="en-US" dirty="0" smtClean="0"/>
                        <a:t>＜</a:t>
                      </a:r>
                      <a:r>
                        <a:rPr kumimoji="1" lang="en-US" altLang="ja-JP" dirty="0" smtClean="0"/>
                        <a:t>Outcome</a:t>
                      </a:r>
                      <a:r>
                        <a:rPr kumimoji="1" lang="ja-JP" altLang="en-US" dirty="0" smtClean="0"/>
                        <a:t>＞</a:t>
                      </a:r>
                      <a:endParaRPr kumimoji="1" lang="ja-JP" altLang="en-US" dirty="0"/>
                    </a:p>
                  </a:txBody>
                  <a:tcPr/>
                </a:tc>
                <a:extLst>
                  <a:ext uri="{0D108BD9-81ED-4DB2-BD59-A6C34878D82A}">
                    <a16:rowId xmlns:a16="http://schemas.microsoft.com/office/drawing/2014/main" xmlns="" val="10000"/>
                  </a:ext>
                </a:extLst>
              </a:tr>
              <a:tr h="2221448">
                <a:tc>
                  <a:txBody>
                    <a:bodyPr/>
                    <a:lstStyle/>
                    <a:p>
                      <a:pPr algn="just"/>
                      <a:r>
                        <a:rPr kumimoji="1" lang="ja-JP" altLang="en-US" sz="1300" dirty="0" smtClean="0"/>
                        <a:t>　民間の創意工夫を活用するにあたり、事業発案時や公募条件検討時において、官民対話による行政と民間の相互コミュニケーションを実施することが重要である。</a:t>
                      </a:r>
                      <a:endParaRPr kumimoji="1" lang="ja-JP" altLang="en-US" sz="1300" dirty="0" smtClean="0">
                        <a:latin typeface="+mn-ea"/>
                        <a:ea typeface="+mn-ea"/>
                      </a:endParaRPr>
                    </a:p>
                  </a:txBody>
                  <a:tcPr/>
                </a:tc>
                <a:tc>
                  <a:txBody>
                    <a:bodyPr/>
                    <a:lstStyle/>
                    <a:p>
                      <a:pPr marL="0" indent="0" algn="just"/>
                      <a:r>
                        <a:rPr kumimoji="1" lang="ja-JP" altLang="en-US" sz="1300" dirty="0" smtClean="0"/>
                        <a:t>　民間事業者の能力や創意工夫を幅広く取り入れるべく、積極的にサウンディング型市場調査を実施。</a:t>
                      </a:r>
                      <a:endParaRPr kumimoji="1" lang="ja-JP" altLang="en-US" sz="1300" dirty="0">
                        <a:latin typeface="+mn-ea"/>
                        <a:ea typeface="+mn-ea"/>
                      </a:endParaRPr>
                    </a:p>
                  </a:txBody>
                  <a:tcPr/>
                </a:tc>
                <a:tc>
                  <a:txBody>
                    <a:bodyPr/>
                    <a:lstStyle/>
                    <a:p>
                      <a:pPr marL="0" indent="0"/>
                      <a:r>
                        <a:rPr kumimoji="1" lang="ja-JP" altLang="en-US" sz="1300" dirty="0" smtClean="0"/>
                        <a:t>（実施件数）</a:t>
                      </a:r>
                      <a:endParaRPr kumimoji="1" lang="en-US" altLang="ja-JP" sz="1300" dirty="0" smtClean="0"/>
                    </a:p>
                    <a:p>
                      <a:pPr marL="92075" indent="-92075"/>
                      <a:r>
                        <a:rPr kumimoji="1" lang="ja-JP" altLang="en-US" sz="1300" dirty="0" smtClean="0"/>
                        <a:t>・</a:t>
                      </a:r>
                      <a:r>
                        <a:rPr kumimoji="1" lang="en-US" altLang="ja-JP" sz="1300" dirty="0" smtClean="0"/>
                        <a:t>2012</a:t>
                      </a:r>
                      <a:r>
                        <a:rPr kumimoji="1" lang="ja-JP" altLang="en-US" sz="1300" dirty="0" smtClean="0"/>
                        <a:t>年度</a:t>
                      </a:r>
                      <a:r>
                        <a:rPr kumimoji="1" lang="en-US" altLang="ja-JP" sz="1300" dirty="0" smtClean="0"/>
                        <a:t>	 1</a:t>
                      </a:r>
                      <a:r>
                        <a:rPr kumimoji="1" lang="ja-JP" altLang="en-US" sz="1300" dirty="0" smtClean="0"/>
                        <a:t>件</a:t>
                      </a:r>
                      <a:endParaRPr kumimoji="1" lang="en-US" altLang="ja-JP" sz="1300" dirty="0" smtClean="0"/>
                    </a:p>
                    <a:p>
                      <a:pPr marL="92075" indent="-92075"/>
                      <a:r>
                        <a:rPr kumimoji="1" lang="ja-JP" altLang="en-US" sz="1300" dirty="0" smtClean="0"/>
                        <a:t>・</a:t>
                      </a:r>
                      <a:r>
                        <a:rPr kumimoji="1" lang="en-US" altLang="ja-JP" sz="1300" dirty="0" smtClean="0"/>
                        <a:t>2013</a:t>
                      </a:r>
                      <a:r>
                        <a:rPr kumimoji="1" lang="ja-JP" altLang="en-US" sz="1300" dirty="0" smtClean="0"/>
                        <a:t>年度</a:t>
                      </a:r>
                      <a:r>
                        <a:rPr kumimoji="1" lang="en-US" altLang="ja-JP" sz="1300" dirty="0" smtClean="0"/>
                        <a:t>	 7</a:t>
                      </a:r>
                      <a:r>
                        <a:rPr kumimoji="1" lang="ja-JP" altLang="en-US" sz="1300" dirty="0" smtClean="0"/>
                        <a:t>件</a:t>
                      </a:r>
                      <a:endParaRPr kumimoji="1" lang="en-US" altLang="ja-JP" sz="1300" dirty="0" smtClean="0"/>
                    </a:p>
                    <a:p>
                      <a:pPr marL="92075" indent="-92075"/>
                      <a:r>
                        <a:rPr kumimoji="1" lang="ja-JP" altLang="en-US" sz="1300" dirty="0" smtClean="0"/>
                        <a:t>・</a:t>
                      </a:r>
                      <a:r>
                        <a:rPr kumimoji="1" lang="en-US" altLang="ja-JP" sz="1300" dirty="0" smtClean="0"/>
                        <a:t>2014</a:t>
                      </a:r>
                      <a:r>
                        <a:rPr kumimoji="1" lang="ja-JP" altLang="en-US" sz="1300" dirty="0" smtClean="0"/>
                        <a:t>年度</a:t>
                      </a:r>
                      <a:r>
                        <a:rPr kumimoji="1" lang="en-US" altLang="ja-JP" sz="1300" dirty="0" smtClean="0"/>
                        <a:t>	 4</a:t>
                      </a:r>
                      <a:r>
                        <a:rPr kumimoji="1" lang="ja-JP" altLang="en-US" sz="1300" dirty="0" smtClean="0"/>
                        <a:t>件</a:t>
                      </a:r>
                      <a:endParaRPr kumimoji="1" lang="en-US" altLang="ja-JP" sz="1300" dirty="0" smtClean="0"/>
                    </a:p>
                    <a:p>
                      <a:pPr marL="92075" indent="-92075"/>
                      <a:r>
                        <a:rPr kumimoji="1" lang="ja-JP" altLang="en-US" sz="1300" dirty="0" smtClean="0"/>
                        <a:t>・</a:t>
                      </a:r>
                      <a:r>
                        <a:rPr kumimoji="1" lang="en-US" altLang="ja-JP" sz="1300" dirty="0" smtClean="0"/>
                        <a:t>2015</a:t>
                      </a:r>
                      <a:r>
                        <a:rPr kumimoji="1" lang="ja-JP" altLang="en-US" sz="1300" dirty="0" smtClean="0"/>
                        <a:t>年度</a:t>
                      </a:r>
                      <a:r>
                        <a:rPr kumimoji="1" lang="en-US" altLang="ja-JP" sz="1300" dirty="0" smtClean="0"/>
                        <a:t>	 4</a:t>
                      </a:r>
                      <a:r>
                        <a:rPr kumimoji="1" lang="ja-JP" altLang="en-US" sz="1300" dirty="0" smtClean="0"/>
                        <a:t>件</a:t>
                      </a:r>
                      <a:endParaRPr kumimoji="1" lang="en-US" altLang="ja-JP" sz="1300" dirty="0" smtClean="0"/>
                    </a:p>
                    <a:p>
                      <a:pPr marL="92075" indent="-92075"/>
                      <a:r>
                        <a:rPr kumimoji="1" lang="ja-JP" altLang="en-US" sz="1300" dirty="0" smtClean="0"/>
                        <a:t>・</a:t>
                      </a:r>
                      <a:r>
                        <a:rPr kumimoji="1" lang="en-US" altLang="ja-JP" sz="1300" dirty="0" smtClean="0"/>
                        <a:t>2016</a:t>
                      </a:r>
                      <a:r>
                        <a:rPr kumimoji="1" lang="ja-JP" altLang="en-US" sz="1300" dirty="0" smtClean="0"/>
                        <a:t>年度</a:t>
                      </a:r>
                      <a:r>
                        <a:rPr kumimoji="1" lang="en-US" altLang="ja-JP" sz="1300" dirty="0" smtClean="0"/>
                        <a:t>	 4</a:t>
                      </a:r>
                      <a:r>
                        <a:rPr kumimoji="1" lang="ja-JP" altLang="en-US" sz="1300" dirty="0" smtClean="0"/>
                        <a:t>件</a:t>
                      </a:r>
                      <a:endParaRPr kumimoji="1" lang="en-US" altLang="ja-JP" sz="1300" dirty="0" smtClean="0"/>
                    </a:p>
                    <a:p>
                      <a:pPr marL="92075" indent="-92075"/>
                      <a:r>
                        <a:rPr kumimoji="1" lang="ja-JP" altLang="en-US" sz="1300" dirty="0" smtClean="0"/>
                        <a:t>・</a:t>
                      </a:r>
                      <a:r>
                        <a:rPr kumimoji="1" lang="en-US" altLang="ja-JP" sz="1300" dirty="0" smtClean="0"/>
                        <a:t>2017</a:t>
                      </a:r>
                      <a:r>
                        <a:rPr kumimoji="1" lang="ja-JP" altLang="en-US" sz="1300" dirty="0" smtClean="0"/>
                        <a:t>年度</a:t>
                      </a:r>
                      <a:r>
                        <a:rPr kumimoji="1" lang="en-US" altLang="ja-JP" sz="1300" dirty="0" smtClean="0"/>
                        <a:t>	12</a:t>
                      </a:r>
                      <a:r>
                        <a:rPr kumimoji="1" lang="ja-JP" altLang="en-US" sz="1300" dirty="0" smtClean="0"/>
                        <a:t>件</a:t>
                      </a:r>
                      <a:endParaRPr kumimoji="1" lang="en-US" altLang="ja-JP" sz="1300" dirty="0" smtClean="0"/>
                    </a:p>
                    <a:p>
                      <a:pPr marL="92075" indent="-92075"/>
                      <a:endParaRPr kumimoji="1" lang="en-US" altLang="ja-JP" sz="1300" dirty="0" smtClean="0"/>
                    </a:p>
                    <a:p>
                      <a:pPr marL="182563" indent="-90488" algn="just"/>
                      <a:r>
                        <a:rPr kumimoji="1" lang="ja-JP" altLang="en-US" sz="1300" dirty="0" smtClean="0"/>
                        <a:t>（</a:t>
                      </a:r>
                      <a:r>
                        <a:rPr kumimoji="1" lang="en-US" altLang="ja-JP" sz="1300" dirty="0" smtClean="0"/>
                        <a:t>2017</a:t>
                      </a:r>
                      <a:r>
                        <a:rPr kumimoji="1" lang="ja-JP" altLang="en-US" sz="1300" dirty="0" smtClean="0"/>
                        <a:t>年度は府市合同実績</a:t>
                      </a:r>
                      <a:r>
                        <a:rPr kumimoji="1" lang="en-US" altLang="ja-JP" sz="1300" dirty="0" smtClean="0"/>
                        <a:t>1</a:t>
                      </a:r>
                      <a:r>
                        <a:rPr kumimoji="1" lang="ja-JP" altLang="en-US" sz="1300" dirty="0" smtClean="0"/>
                        <a:t>件を含む）</a:t>
                      </a:r>
                      <a:endParaRPr kumimoji="1" lang="ja-JP" altLang="en-US" sz="1300" dirty="0">
                        <a:latin typeface="+mn-ea"/>
                        <a:ea typeface="+mn-ea"/>
                      </a:endParaRPr>
                    </a:p>
                  </a:txBody>
                  <a:tcPr/>
                </a:tc>
                <a:tc>
                  <a:txBody>
                    <a:bodyPr/>
                    <a:lstStyle/>
                    <a:p>
                      <a:pPr marL="0" indent="0" algn="just"/>
                      <a:r>
                        <a:rPr kumimoji="1" lang="ja-JP" altLang="en-US" sz="1300" dirty="0" smtClean="0"/>
                        <a:t>　公平性と透明性を担保しつつ、事業の実施前に、幅広く企業等の提案・意見を募集し、公募内容等に反映。</a:t>
                      </a:r>
                      <a:endParaRPr kumimoji="1" lang="ja-JP" altLang="en-US" sz="1300" dirty="0" smtClean="0">
                        <a:solidFill>
                          <a:schemeClr val="tx1"/>
                        </a:solidFill>
                        <a:latin typeface="+mn-ea"/>
                        <a:ea typeface="+mn-ea"/>
                      </a:endParaRPr>
                    </a:p>
                  </a:txBody>
                  <a:tcPr/>
                </a:tc>
                <a:extLst>
                  <a:ext uri="{0D108BD9-81ED-4DB2-BD59-A6C34878D82A}">
                    <a16:rowId xmlns:a16="http://schemas.microsoft.com/office/drawing/2014/main" xmlns="" val="10001"/>
                  </a:ext>
                </a:extLst>
              </a:tr>
            </a:tbl>
          </a:graphicData>
        </a:graphic>
      </p:graphicFrame>
      <p:sp>
        <p:nvSpPr>
          <p:cNvPr id="3" name="スライド番号プレースホルダー 2"/>
          <p:cNvSpPr>
            <a:spLocks noGrp="1"/>
          </p:cNvSpPr>
          <p:nvPr>
            <p:ph type="sldNum" sz="quarter" idx="12"/>
          </p:nvPr>
        </p:nvSpPr>
        <p:spPr/>
        <p:txBody>
          <a:bodyPr/>
          <a:lstStyle/>
          <a:p>
            <a:fld id="{63BC356D-1576-478B-8647-1361C6E9DFF7}" type="slidenum">
              <a:rPr kumimoji="1" lang="ja-JP" altLang="en-US" smtClean="0"/>
              <a:t>114</a:t>
            </a:fld>
            <a:endParaRPr kumimoji="1" lang="ja-JP" altLang="en-US"/>
          </a:p>
        </p:txBody>
      </p:sp>
      <p:sp>
        <p:nvSpPr>
          <p:cNvPr id="10" name="テキスト ボックス 9"/>
          <p:cNvSpPr txBox="1"/>
          <p:nvPr/>
        </p:nvSpPr>
        <p:spPr>
          <a:xfrm>
            <a:off x="8244408" y="1"/>
            <a:ext cx="868711" cy="307777"/>
          </a:xfrm>
          <a:prstGeom prst="rect">
            <a:avLst/>
          </a:prstGeom>
          <a:noFill/>
        </p:spPr>
        <p:txBody>
          <a:bodyPr wrap="square" rtlCol="0">
            <a:spAutoFit/>
          </a:bodyPr>
          <a:lstStyle/>
          <a:p>
            <a:r>
              <a:rPr lang="en-US" altLang="ja-JP" sz="1400" dirty="0" smtClean="0">
                <a:solidFill>
                  <a:prstClr val="black"/>
                </a:solidFill>
              </a:rPr>
              <a:t>A11(29)</a:t>
            </a:r>
            <a:endParaRPr lang="ja-JP" altLang="en-US" sz="1400" dirty="0">
              <a:solidFill>
                <a:prstClr val="black"/>
              </a:solidFill>
            </a:endParaRPr>
          </a:p>
        </p:txBody>
      </p:sp>
    </p:spTree>
    <p:extLst>
      <p:ext uri="{BB962C8B-B14F-4D97-AF65-F5344CB8AC3E}">
        <p14:creationId xmlns:p14="http://schemas.microsoft.com/office/powerpoint/2010/main" val="2589428912"/>
      </p:ext>
    </p:extLst>
  </p:cSld>
  <p:clrMapOvr>
    <a:masterClrMapping/>
  </p:clrMapOvr>
  <p:timing>
    <p:tnLst>
      <p:par>
        <p:cTn id="1" dur="indefinite" restart="never" nodeType="tmRoot"/>
      </p:par>
    </p:tnLst>
  </p:timing>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テキスト ボックス 3"/>
          <p:cNvSpPr txBox="1"/>
          <p:nvPr/>
        </p:nvSpPr>
        <p:spPr>
          <a:xfrm>
            <a:off x="0" y="0"/>
            <a:ext cx="7524328" cy="461665"/>
          </a:xfrm>
          <a:prstGeom prst="rect">
            <a:avLst/>
          </a:prstGeom>
          <a:solidFill>
            <a:srgbClr val="0070C0"/>
          </a:solidFill>
        </p:spPr>
        <p:txBody>
          <a:bodyPr wrap="square" rtlCol="0">
            <a:spAutoFit/>
          </a:bodyPr>
          <a:lstStyle/>
          <a:p>
            <a:r>
              <a:rPr kumimoji="1" lang="en-US" altLang="ja-JP" sz="2400" b="1" u="sng" dirty="0">
                <a:solidFill>
                  <a:schemeClr val="bg1"/>
                </a:solidFill>
                <a:latin typeface="+mn-ea"/>
                <a:ea typeface="+mn-ea"/>
              </a:rPr>
              <a:t>Ⅱ</a:t>
            </a:r>
            <a:r>
              <a:rPr kumimoji="1" lang="en-US" altLang="ja-JP" sz="2400" b="1" u="sng" dirty="0" smtClean="0">
                <a:solidFill>
                  <a:schemeClr val="bg1"/>
                </a:solidFill>
                <a:latin typeface="+mn-ea"/>
                <a:ea typeface="+mn-ea"/>
              </a:rPr>
              <a:t>【</a:t>
            </a:r>
            <a:r>
              <a:rPr lang="ja-JP" altLang="en-US" sz="2400" b="1" u="sng" dirty="0" smtClean="0">
                <a:solidFill>
                  <a:schemeClr val="bg1"/>
                </a:solidFill>
                <a:latin typeface="+mn-ea"/>
              </a:rPr>
              <a:t>公民連携の推進</a:t>
            </a:r>
            <a:r>
              <a:rPr kumimoji="1" lang="en-US" altLang="ja-JP" sz="2400" b="1" u="sng" dirty="0" smtClean="0">
                <a:solidFill>
                  <a:schemeClr val="bg1"/>
                </a:solidFill>
                <a:latin typeface="+mn-ea"/>
                <a:ea typeface="+mn-ea"/>
              </a:rPr>
              <a:t>】(</a:t>
            </a:r>
            <a:r>
              <a:rPr lang="en-US" altLang="ja-JP" sz="2400" b="1" u="sng" dirty="0" smtClean="0">
                <a:solidFill>
                  <a:schemeClr val="bg1"/>
                </a:solidFill>
                <a:latin typeface="+mn-ea"/>
              </a:rPr>
              <a:t>1</a:t>
            </a:r>
            <a:r>
              <a:rPr lang="en-US" altLang="ja-JP" sz="2400" b="1" u="sng" dirty="0">
                <a:solidFill>
                  <a:schemeClr val="bg1"/>
                </a:solidFill>
                <a:latin typeface="+mn-ea"/>
              </a:rPr>
              <a:t>1</a:t>
            </a:r>
            <a:r>
              <a:rPr kumimoji="1" lang="en-US" altLang="ja-JP" sz="2400" b="1" u="sng" dirty="0" smtClean="0">
                <a:solidFill>
                  <a:schemeClr val="bg1"/>
                </a:solidFill>
                <a:latin typeface="+mn-ea"/>
                <a:ea typeface="+mn-ea"/>
              </a:rPr>
              <a:t>)</a:t>
            </a:r>
            <a:r>
              <a:rPr kumimoji="1" lang="ja-JP" altLang="en-US" sz="2400" b="1" u="sng" dirty="0">
                <a:solidFill>
                  <a:schemeClr val="bg1"/>
                </a:solidFill>
                <a:latin typeface="+mn-ea"/>
                <a:ea typeface="+mn-ea"/>
              </a:rPr>
              <a:t>　</a:t>
            </a:r>
            <a:r>
              <a:rPr lang="ja-JP" altLang="en-US" sz="2400" b="1" u="sng" dirty="0">
                <a:solidFill>
                  <a:schemeClr val="bg1"/>
                </a:solidFill>
                <a:latin typeface="+mn-ea"/>
              </a:rPr>
              <a:t>企業等との連携</a:t>
            </a:r>
            <a:r>
              <a:rPr lang="ja-JP" altLang="en-US" sz="2400" b="1" dirty="0">
                <a:solidFill>
                  <a:schemeClr val="bg1"/>
                </a:solidFill>
                <a:latin typeface="+mn-ea"/>
              </a:rPr>
              <a:t>　</a:t>
            </a:r>
            <a:r>
              <a:rPr lang="en-US" altLang="ja-JP" sz="2400" b="1" dirty="0">
                <a:solidFill>
                  <a:schemeClr val="bg1"/>
                </a:solidFill>
                <a:latin typeface="+mn-ea"/>
              </a:rPr>
              <a:t>〔</a:t>
            </a:r>
            <a:r>
              <a:rPr lang="ja-JP" altLang="en-US" sz="2400" b="1" dirty="0">
                <a:solidFill>
                  <a:schemeClr val="bg1"/>
                </a:solidFill>
                <a:latin typeface="+mn-ea"/>
              </a:rPr>
              <a:t>新規</a:t>
            </a:r>
            <a:r>
              <a:rPr lang="en-US" altLang="ja-JP" sz="2400" b="1" dirty="0">
                <a:solidFill>
                  <a:schemeClr val="bg1"/>
                </a:solidFill>
                <a:latin typeface="+mn-ea"/>
              </a:rPr>
              <a:t>〕</a:t>
            </a:r>
            <a:endParaRPr kumimoji="1" lang="ja-JP" altLang="en-US" sz="2400" b="1" dirty="0">
              <a:solidFill>
                <a:schemeClr val="bg1"/>
              </a:solidFill>
              <a:latin typeface="+mn-ea"/>
            </a:endParaRPr>
          </a:p>
        </p:txBody>
      </p:sp>
      <p:sp>
        <p:nvSpPr>
          <p:cNvPr id="7" name="スライド番号プレースホルダ 6"/>
          <p:cNvSpPr>
            <a:spLocks noGrp="1"/>
          </p:cNvSpPr>
          <p:nvPr>
            <p:ph type="sldNum" sz="quarter" idx="12"/>
          </p:nvPr>
        </p:nvSpPr>
        <p:spPr/>
        <p:txBody>
          <a:bodyPr/>
          <a:lstStyle/>
          <a:p>
            <a:fld id="{CCEC3038-1CF1-4B63-9920-55248DCFBA97}" type="slidenum">
              <a:rPr kumimoji="1" lang="ja-JP" altLang="en-US" smtClean="0"/>
              <a:pPr/>
              <a:t>115</a:t>
            </a:fld>
            <a:endParaRPr kumimoji="1" lang="ja-JP" altLang="en-US"/>
          </a:p>
        </p:txBody>
      </p:sp>
      <p:graphicFrame>
        <p:nvGraphicFramePr>
          <p:cNvPr id="9" name="表 8"/>
          <p:cNvGraphicFramePr>
            <a:graphicFrameLocks noGrp="1"/>
          </p:cNvGraphicFramePr>
          <p:nvPr>
            <p:extLst>
              <p:ext uri="{D42A27DB-BD31-4B8C-83A1-F6EECF244321}">
                <p14:modId xmlns:p14="http://schemas.microsoft.com/office/powerpoint/2010/main" val="607371602"/>
              </p:ext>
            </p:extLst>
          </p:nvPr>
        </p:nvGraphicFramePr>
        <p:xfrm>
          <a:off x="275236" y="718304"/>
          <a:ext cx="8604572" cy="4130040"/>
        </p:xfrm>
        <a:graphic>
          <a:graphicData uri="http://schemas.openxmlformats.org/drawingml/2006/table">
            <a:tbl>
              <a:tblPr firstRow="1">
                <a:tableStyleId>{5C22544A-7EE6-4342-B048-85BDC9FD1C3A}</a:tableStyleId>
              </a:tblPr>
              <a:tblGrid>
                <a:gridCol w="1872208">
                  <a:extLst>
                    <a:ext uri="{9D8B030D-6E8A-4147-A177-3AD203B41FA5}">
                      <a16:colId xmlns:a16="http://schemas.microsoft.com/office/drawing/2014/main" xmlns="" val="20000"/>
                    </a:ext>
                  </a:extLst>
                </a:gridCol>
                <a:gridCol w="1800200">
                  <a:extLst>
                    <a:ext uri="{9D8B030D-6E8A-4147-A177-3AD203B41FA5}">
                      <a16:colId xmlns:a16="http://schemas.microsoft.com/office/drawing/2014/main" xmlns="" val="20001"/>
                    </a:ext>
                  </a:extLst>
                </a:gridCol>
                <a:gridCol w="2136524">
                  <a:extLst>
                    <a:ext uri="{9D8B030D-6E8A-4147-A177-3AD203B41FA5}">
                      <a16:colId xmlns:a16="http://schemas.microsoft.com/office/drawing/2014/main" xmlns="" val="20002"/>
                    </a:ext>
                  </a:extLst>
                </a:gridCol>
                <a:gridCol w="2795640">
                  <a:extLst>
                    <a:ext uri="{9D8B030D-6E8A-4147-A177-3AD203B41FA5}">
                      <a16:colId xmlns:a16="http://schemas.microsoft.com/office/drawing/2014/main" xmlns="" val="20003"/>
                    </a:ext>
                  </a:extLst>
                </a:gridCol>
              </a:tblGrid>
              <a:tr h="293148">
                <a:tc>
                  <a:txBody>
                    <a:bodyPr/>
                    <a:lstStyle/>
                    <a:p>
                      <a:pPr algn="ctr"/>
                      <a:r>
                        <a:rPr kumimoji="1" lang="ja-JP" altLang="en-US" sz="1400" dirty="0">
                          <a:solidFill>
                            <a:schemeClr val="tx1"/>
                          </a:solidFill>
                        </a:rPr>
                        <a:t>＜</a:t>
                      </a:r>
                      <a:r>
                        <a:rPr kumimoji="1" lang="en-US" altLang="ja-JP" sz="1400" dirty="0">
                          <a:solidFill>
                            <a:schemeClr val="tx1"/>
                          </a:solidFill>
                        </a:rPr>
                        <a:t>Why</a:t>
                      </a:r>
                      <a:r>
                        <a:rPr kumimoji="1" lang="ja-JP" altLang="en-US" sz="1400" dirty="0">
                          <a:solidFill>
                            <a:schemeClr val="tx1"/>
                          </a:solidFill>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kumimoji="1" lang="ja-JP" altLang="en-US" sz="1400" dirty="0">
                          <a:solidFill>
                            <a:schemeClr val="tx1"/>
                          </a:solidFill>
                        </a:rPr>
                        <a:t>＜</a:t>
                      </a:r>
                      <a:r>
                        <a:rPr kumimoji="1" lang="en-US" altLang="ja-JP" sz="1400" dirty="0">
                          <a:solidFill>
                            <a:schemeClr val="tx1"/>
                          </a:solidFill>
                        </a:rPr>
                        <a:t>Vision</a:t>
                      </a:r>
                      <a:r>
                        <a:rPr kumimoji="1" lang="ja-JP" altLang="en-US" sz="1400" dirty="0">
                          <a:solidFill>
                            <a:schemeClr val="tx1"/>
                          </a:solidFill>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kumimoji="1" lang="ja-JP" altLang="en-US" sz="1400" dirty="0">
                          <a:solidFill>
                            <a:schemeClr val="tx1"/>
                          </a:solidFill>
                        </a:rPr>
                        <a:t>＜</a:t>
                      </a:r>
                      <a:r>
                        <a:rPr kumimoji="1" lang="en-US" altLang="ja-JP" sz="1400" dirty="0">
                          <a:solidFill>
                            <a:schemeClr val="tx1"/>
                          </a:solidFill>
                        </a:rPr>
                        <a:t>What</a:t>
                      </a:r>
                      <a:r>
                        <a:rPr kumimoji="1" lang="ja-JP" altLang="en-US" sz="1400" dirty="0">
                          <a:solidFill>
                            <a:schemeClr val="tx1"/>
                          </a:solidFill>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kumimoji="1" lang="ja-JP" altLang="en-US" sz="1400" dirty="0">
                          <a:solidFill>
                            <a:schemeClr val="tx1"/>
                          </a:solidFill>
                        </a:rPr>
                        <a:t>＜</a:t>
                      </a:r>
                      <a:r>
                        <a:rPr kumimoji="1" lang="en-US" altLang="ja-JP" sz="1400" dirty="0">
                          <a:solidFill>
                            <a:schemeClr val="tx1"/>
                          </a:solidFill>
                        </a:rPr>
                        <a:t>Outcome</a:t>
                      </a:r>
                      <a:r>
                        <a:rPr kumimoji="1" lang="ja-JP" altLang="en-US" sz="1400" dirty="0">
                          <a:solidFill>
                            <a:schemeClr val="tx1"/>
                          </a:solidFill>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xmlns="" val="10000"/>
                  </a:ext>
                </a:extLst>
              </a:tr>
              <a:tr h="2981960">
                <a:tc>
                  <a:txBody>
                    <a:bodyPr/>
                    <a:lstStyle/>
                    <a:p>
                      <a:pPr>
                        <a:lnSpc>
                          <a:spcPts val="1800"/>
                        </a:lnSpc>
                        <a:spcAft>
                          <a:spcPts val="600"/>
                        </a:spcAft>
                      </a:pPr>
                      <a:r>
                        <a:rPr lang="ja-JP" altLang="en-US" sz="1300" u="none" dirty="0">
                          <a:solidFill>
                            <a:schemeClr val="tx1"/>
                          </a:solidFill>
                          <a:latin typeface="Calibri" pitchFamily="34" charset="0"/>
                        </a:rPr>
                        <a:t>マルチパートナーシップによる活力ある地域社会づくりを進める上で、</a:t>
                      </a:r>
                    </a:p>
                    <a:p>
                      <a:pPr>
                        <a:lnSpc>
                          <a:spcPts val="1800"/>
                        </a:lnSpc>
                        <a:spcAft>
                          <a:spcPts val="600"/>
                        </a:spcAft>
                      </a:pPr>
                      <a:r>
                        <a:rPr lang="ja-JP" altLang="en-US" sz="1300" u="none" dirty="0">
                          <a:solidFill>
                            <a:schemeClr val="tx1"/>
                          </a:solidFill>
                          <a:latin typeface="Calibri" pitchFamily="34" charset="0"/>
                        </a:rPr>
                        <a:t>・企業側からみて本市の連携窓口が分かりにくく、また具体的な連携の取組も企業側に伝わっていない。</a:t>
                      </a:r>
                    </a:p>
                    <a:p>
                      <a:pPr>
                        <a:lnSpc>
                          <a:spcPts val="1800"/>
                        </a:lnSpc>
                        <a:spcAft>
                          <a:spcPts val="600"/>
                        </a:spcAft>
                      </a:pPr>
                      <a:r>
                        <a:rPr lang="ja-JP" altLang="en-US" sz="1300" u="none" dirty="0">
                          <a:solidFill>
                            <a:schemeClr val="tx1"/>
                          </a:solidFill>
                          <a:latin typeface="Calibri" pitchFamily="34" charset="0"/>
                        </a:rPr>
                        <a:t>・企業等との連携協定などにより構築されたネットワークについて、十分な周知や組織的な共有ができていない。</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nSpc>
                          <a:spcPts val="1800"/>
                        </a:lnSpc>
                        <a:spcAft>
                          <a:spcPts val="600"/>
                        </a:spcAft>
                      </a:pPr>
                      <a:r>
                        <a:rPr lang="ja-JP" altLang="en-US" sz="1300" dirty="0"/>
                        <a:t>・企業等との連携窓口を一元化する。</a:t>
                      </a:r>
                      <a:endParaRPr lang="en-US" altLang="ja-JP" sz="1300" dirty="0"/>
                    </a:p>
                    <a:p>
                      <a:pPr>
                        <a:lnSpc>
                          <a:spcPts val="1800"/>
                        </a:lnSpc>
                        <a:spcAft>
                          <a:spcPts val="600"/>
                        </a:spcAft>
                      </a:pPr>
                      <a:endParaRPr lang="ja-JP" altLang="en-US" sz="1300" dirty="0"/>
                    </a:p>
                    <a:p>
                      <a:pPr>
                        <a:lnSpc>
                          <a:spcPts val="1800"/>
                        </a:lnSpc>
                        <a:spcAft>
                          <a:spcPts val="600"/>
                        </a:spcAft>
                      </a:pPr>
                      <a:r>
                        <a:rPr lang="ja-JP" altLang="en-US" sz="1300" dirty="0"/>
                        <a:t>・連携による具体的取組・連携企業の声などを整理し、企業等にその内容を届ける。</a:t>
                      </a:r>
                      <a:endParaRPr lang="en-US" altLang="ja-JP" sz="1300" dirty="0"/>
                    </a:p>
                    <a:p>
                      <a:pPr>
                        <a:lnSpc>
                          <a:spcPts val="1800"/>
                        </a:lnSpc>
                        <a:spcAft>
                          <a:spcPts val="600"/>
                        </a:spcAft>
                      </a:pPr>
                      <a:endParaRPr lang="ja-JP" altLang="en-US" sz="1300" dirty="0"/>
                    </a:p>
                    <a:p>
                      <a:pPr>
                        <a:lnSpc>
                          <a:spcPts val="1800"/>
                        </a:lnSpc>
                        <a:spcAft>
                          <a:spcPts val="600"/>
                        </a:spcAft>
                      </a:pPr>
                      <a:r>
                        <a:rPr lang="ja-JP" altLang="en-US" sz="1300" dirty="0"/>
                        <a:t>・本市各所属の企業等との連携状況を一元的に把握し、各連携企業の強みや連携のメリットがわかるように整理して市内部で共有化する。</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nSpc>
                          <a:spcPts val="1800"/>
                        </a:lnSpc>
                        <a:spcAft>
                          <a:spcPts val="600"/>
                        </a:spcAft>
                      </a:pPr>
                      <a:r>
                        <a:rPr lang="ja-JP" altLang="en-US" sz="1300" dirty="0">
                          <a:solidFill>
                            <a:schemeClr val="tx1"/>
                          </a:solidFill>
                        </a:rPr>
                        <a:t>・企業等との連携窓口を一元化した。（</a:t>
                      </a:r>
                      <a:r>
                        <a:rPr lang="en-US" altLang="ja-JP" sz="1300" dirty="0">
                          <a:solidFill>
                            <a:schemeClr val="tx1"/>
                          </a:solidFill>
                        </a:rPr>
                        <a:t>2017</a:t>
                      </a:r>
                      <a:r>
                        <a:rPr lang="ja-JP" altLang="en-US" sz="1300" dirty="0">
                          <a:solidFill>
                            <a:schemeClr val="tx1"/>
                          </a:solidFill>
                        </a:rPr>
                        <a:t>年</a:t>
                      </a:r>
                      <a:r>
                        <a:rPr lang="en-US" altLang="ja-JP" sz="1300" dirty="0">
                          <a:solidFill>
                            <a:schemeClr val="tx1"/>
                          </a:solidFill>
                        </a:rPr>
                        <a:t>4</a:t>
                      </a:r>
                      <a:r>
                        <a:rPr lang="ja-JP" altLang="en-US" sz="1300" dirty="0">
                          <a:solidFill>
                            <a:schemeClr val="tx1"/>
                          </a:solidFill>
                        </a:rPr>
                        <a:t>月）</a:t>
                      </a:r>
                      <a:endParaRPr lang="en-US" altLang="ja-JP" sz="1300" dirty="0">
                        <a:solidFill>
                          <a:schemeClr val="tx1"/>
                        </a:solidFill>
                      </a:endParaRPr>
                    </a:p>
                    <a:p>
                      <a:pPr>
                        <a:lnSpc>
                          <a:spcPts val="1800"/>
                        </a:lnSpc>
                        <a:spcAft>
                          <a:spcPts val="600"/>
                        </a:spcAft>
                      </a:pPr>
                      <a:endParaRPr lang="ja-JP" altLang="en-US" sz="1300" dirty="0">
                        <a:solidFill>
                          <a:schemeClr val="tx1"/>
                        </a:solidFill>
                      </a:endParaRPr>
                    </a:p>
                    <a:p>
                      <a:pPr>
                        <a:lnSpc>
                          <a:spcPts val="1800"/>
                        </a:lnSpc>
                        <a:spcAft>
                          <a:spcPts val="600"/>
                        </a:spcAft>
                      </a:pPr>
                      <a:r>
                        <a:rPr lang="ja-JP" altLang="en-US" sz="1300" dirty="0">
                          <a:solidFill>
                            <a:schemeClr val="tx1"/>
                          </a:solidFill>
                        </a:rPr>
                        <a:t>・連携のメリットや手法等についても</a:t>
                      </a:r>
                      <a:r>
                        <a:rPr lang="en-US" altLang="ja-JP" sz="1300" dirty="0">
                          <a:solidFill>
                            <a:schemeClr val="tx1"/>
                          </a:solidFill>
                        </a:rPr>
                        <a:t>HP</a:t>
                      </a:r>
                      <a:r>
                        <a:rPr lang="ja-JP" altLang="en-US" sz="1300" dirty="0">
                          <a:solidFill>
                            <a:schemeClr val="tx1"/>
                          </a:solidFill>
                        </a:rPr>
                        <a:t>等により周知を行った。（</a:t>
                      </a:r>
                      <a:r>
                        <a:rPr lang="en-US" altLang="ja-JP" sz="1300" dirty="0">
                          <a:solidFill>
                            <a:schemeClr val="tx1"/>
                          </a:solidFill>
                        </a:rPr>
                        <a:t>2017</a:t>
                      </a:r>
                      <a:r>
                        <a:rPr lang="ja-JP" altLang="en-US" sz="1300" dirty="0">
                          <a:solidFill>
                            <a:schemeClr val="tx1"/>
                          </a:solidFill>
                        </a:rPr>
                        <a:t>年</a:t>
                      </a:r>
                      <a:r>
                        <a:rPr lang="en-US" altLang="ja-JP" sz="1300" dirty="0">
                          <a:solidFill>
                            <a:schemeClr val="tx1"/>
                          </a:solidFill>
                        </a:rPr>
                        <a:t>6</a:t>
                      </a:r>
                      <a:r>
                        <a:rPr lang="ja-JP" altLang="en-US" sz="1300" dirty="0">
                          <a:solidFill>
                            <a:schemeClr val="tx1"/>
                          </a:solidFill>
                        </a:rPr>
                        <a:t>月）</a:t>
                      </a:r>
                      <a:endParaRPr lang="en-US" altLang="ja-JP" sz="1300" dirty="0">
                        <a:solidFill>
                          <a:schemeClr val="tx1"/>
                        </a:solidFill>
                      </a:endParaRPr>
                    </a:p>
                    <a:p>
                      <a:pPr>
                        <a:lnSpc>
                          <a:spcPts val="1800"/>
                        </a:lnSpc>
                        <a:spcAft>
                          <a:spcPts val="600"/>
                        </a:spcAft>
                      </a:pPr>
                      <a:endParaRPr lang="en-US" altLang="ja-JP" sz="1300" dirty="0">
                        <a:solidFill>
                          <a:schemeClr val="tx1"/>
                        </a:solidFill>
                      </a:endParaRPr>
                    </a:p>
                    <a:p>
                      <a:pPr>
                        <a:lnSpc>
                          <a:spcPts val="1800"/>
                        </a:lnSpc>
                        <a:spcAft>
                          <a:spcPts val="600"/>
                        </a:spcAft>
                      </a:pPr>
                      <a:r>
                        <a:rPr lang="ja-JP" altLang="en-US" sz="1300" dirty="0">
                          <a:solidFill>
                            <a:schemeClr val="tx1"/>
                          </a:solidFill>
                        </a:rPr>
                        <a:t>・各所属と企業等との連携（ネットワーク）状況を集約し、本市ＨＰ及び庁内ポータルに掲載し、周知及び共有を図った。（</a:t>
                      </a:r>
                      <a:r>
                        <a:rPr lang="en-US" altLang="ja-JP" sz="1300" dirty="0">
                          <a:solidFill>
                            <a:schemeClr val="tx1"/>
                          </a:solidFill>
                        </a:rPr>
                        <a:t>2017</a:t>
                      </a:r>
                      <a:r>
                        <a:rPr lang="ja-JP" altLang="en-US" sz="1300" dirty="0">
                          <a:solidFill>
                            <a:schemeClr val="tx1"/>
                          </a:solidFill>
                        </a:rPr>
                        <a:t>年</a:t>
                      </a:r>
                      <a:r>
                        <a:rPr lang="en-US" altLang="ja-JP" sz="1300" dirty="0">
                          <a:solidFill>
                            <a:schemeClr val="tx1"/>
                          </a:solidFill>
                        </a:rPr>
                        <a:t>6</a:t>
                      </a:r>
                      <a:r>
                        <a:rPr lang="ja-JP" altLang="en-US" sz="1300" dirty="0">
                          <a:solidFill>
                            <a:schemeClr val="tx1"/>
                          </a:solidFill>
                        </a:rPr>
                        <a:t>月、</a:t>
                      </a:r>
                      <a:r>
                        <a:rPr lang="en-US" altLang="ja-JP" sz="1300" dirty="0">
                          <a:solidFill>
                            <a:schemeClr val="tx1"/>
                          </a:solidFill>
                        </a:rPr>
                        <a:t>2018</a:t>
                      </a:r>
                      <a:r>
                        <a:rPr lang="ja-JP" altLang="en-US" sz="1300" dirty="0">
                          <a:solidFill>
                            <a:schemeClr val="tx1"/>
                          </a:solidFill>
                        </a:rPr>
                        <a:t>年</a:t>
                      </a:r>
                      <a:r>
                        <a:rPr lang="en-US" altLang="ja-JP" sz="1300" dirty="0">
                          <a:solidFill>
                            <a:schemeClr val="tx1"/>
                          </a:solidFill>
                        </a:rPr>
                        <a:t>3</a:t>
                      </a:r>
                      <a:r>
                        <a:rPr lang="ja-JP" altLang="en-US" sz="1300" dirty="0">
                          <a:solidFill>
                            <a:schemeClr val="tx1"/>
                          </a:solidFill>
                        </a:rPr>
                        <a:t>月）</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87313" indent="-87313">
                        <a:lnSpc>
                          <a:spcPts val="1800"/>
                        </a:lnSpc>
                        <a:spcAft>
                          <a:spcPts val="600"/>
                        </a:spcAft>
                      </a:pPr>
                      <a:r>
                        <a:rPr lang="ja-JP" altLang="en-US" sz="1300" b="0" u="none" dirty="0">
                          <a:solidFill>
                            <a:schemeClr val="tx1"/>
                          </a:solidFill>
                        </a:rPr>
                        <a:t>・包括連携協定締結数</a:t>
                      </a:r>
                    </a:p>
                    <a:p>
                      <a:pPr marL="87313" indent="-87313">
                        <a:lnSpc>
                          <a:spcPts val="1800"/>
                        </a:lnSpc>
                        <a:spcAft>
                          <a:spcPts val="600"/>
                        </a:spcAft>
                      </a:pPr>
                      <a:r>
                        <a:rPr lang="ja-JP" altLang="en-US" sz="1300" b="0" u="none" dirty="0">
                          <a:solidFill>
                            <a:schemeClr val="tx1"/>
                          </a:solidFill>
                        </a:rPr>
                        <a:t>　</a:t>
                      </a:r>
                      <a:r>
                        <a:rPr lang="en-US" altLang="ja-JP" sz="1300" b="0" u="none" strike="noStrike" baseline="0" dirty="0">
                          <a:solidFill>
                            <a:schemeClr val="tx1"/>
                          </a:solidFill>
                        </a:rPr>
                        <a:t>2017</a:t>
                      </a:r>
                      <a:r>
                        <a:rPr lang="ja-JP" altLang="en-US" sz="1300" b="0" u="none" strike="noStrike" dirty="0">
                          <a:solidFill>
                            <a:schemeClr val="tx1"/>
                          </a:solidFill>
                        </a:rPr>
                        <a:t>年度</a:t>
                      </a:r>
                      <a:r>
                        <a:rPr lang="ja-JP" altLang="en-US" sz="1300" b="0" u="none" dirty="0">
                          <a:solidFill>
                            <a:schemeClr val="tx1"/>
                          </a:solidFill>
                        </a:rPr>
                        <a:t>新規　</a:t>
                      </a:r>
                      <a:r>
                        <a:rPr lang="en-US" altLang="ja-JP" sz="1300" b="0" u="none" strike="noStrike" baseline="0" dirty="0" smtClean="0">
                          <a:solidFill>
                            <a:schemeClr val="tx1"/>
                          </a:solidFill>
                        </a:rPr>
                        <a:t>8</a:t>
                      </a:r>
                      <a:r>
                        <a:rPr lang="ja-JP" altLang="en-US" sz="1300" b="0" u="none" dirty="0" smtClean="0">
                          <a:solidFill>
                            <a:schemeClr val="tx1"/>
                          </a:solidFill>
                        </a:rPr>
                        <a:t>件</a:t>
                      </a:r>
                      <a:endParaRPr lang="en-US" altLang="ja-JP" sz="1300" b="0" u="none" strike="sngStrike" dirty="0">
                        <a:solidFill>
                          <a:schemeClr val="tx1"/>
                        </a:solidFill>
                      </a:endParaRPr>
                    </a:p>
                    <a:p>
                      <a:pPr marL="87313" indent="-87313">
                        <a:lnSpc>
                          <a:spcPts val="1800"/>
                        </a:lnSpc>
                        <a:spcAft>
                          <a:spcPts val="600"/>
                        </a:spcAft>
                      </a:pPr>
                      <a:r>
                        <a:rPr lang="ja-JP" altLang="en-US" sz="1300" b="0" u="none" dirty="0">
                          <a:solidFill>
                            <a:schemeClr val="tx1"/>
                          </a:solidFill>
                        </a:rPr>
                        <a:t>（</a:t>
                      </a:r>
                      <a:r>
                        <a:rPr lang="en-US" altLang="ja-JP" sz="1300" b="0" u="none" dirty="0">
                          <a:solidFill>
                            <a:schemeClr val="tx1"/>
                          </a:solidFill>
                        </a:rPr>
                        <a:t>2018</a:t>
                      </a:r>
                      <a:r>
                        <a:rPr lang="ja-JP" altLang="en-US" sz="1300" b="0" u="none" dirty="0">
                          <a:solidFill>
                            <a:schemeClr val="tx1"/>
                          </a:solidFill>
                        </a:rPr>
                        <a:t>年</a:t>
                      </a:r>
                      <a:r>
                        <a:rPr lang="en-US" altLang="ja-JP" sz="1300" b="0" u="none" dirty="0">
                          <a:solidFill>
                            <a:schemeClr val="tx1"/>
                          </a:solidFill>
                        </a:rPr>
                        <a:t>3</a:t>
                      </a:r>
                      <a:r>
                        <a:rPr lang="ja-JP" altLang="en-US" sz="1300" b="0" u="none" dirty="0">
                          <a:solidFill>
                            <a:schemeClr val="tx1"/>
                          </a:solidFill>
                        </a:rPr>
                        <a:t>月末現在　</a:t>
                      </a:r>
                      <a:r>
                        <a:rPr lang="en-US" altLang="ja-JP" sz="1300" b="0" u="none" dirty="0" smtClean="0">
                          <a:solidFill>
                            <a:schemeClr val="tx1"/>
                          </a:solidFill>
                        </a:rPr>
                        <a:t>38</a:t>
                      </a:r>
                      <a:r>
                        <a:rPr lang="ja-JP" altLang="en-US" sz="1300" b="0" u="none" dirty="0" smtClean="0">
                          <a:solidFill>
                            <a:schemeClr val="tx1"/>
                          </a:solidFill>
                        </a:rPr>
                        <a:t>件</a:t>
                      </a:r>
                      <a:r>
                        <a:rPr lang="ja-JP" altLang="en-US" sz="1300" b="0" u="none" dirty="0">
                          <a:solidFill>
                            <a:schemeClr val="tx1"/>
                          </a:solidFill>
                        </a:rPr>
                        <a:t>）</a:t>
                      </a:r>
                      <a:endParaRPr lang="en-US" altLang="ja-JP" sz="1300" b="0" u="none" dirty="0">
                        <a:solidFill>
                          <a:schemeClr val="tx1"/>
                        </a:solidFill>
                      </a:endParaRPr>
                    </a:p>
                    <a:p>
                      <a:pPr marL="87313" indent="-87313">
                        <a:lnSpc>
                          <a:spcPts val="1800"/>
                        </a:lnSpc>
                        <a:spcAft>
                          <a:spcPts val="600"/>
                        </a:spcAft>
                      </a:pPr>
                      <a:endParaRPr lang="ja-JP" altLang="en-US" sz="1300" b="0" u="none" dirty="0">
                        <a:solidFill>
                          <a:schemeClr val="tx1"/>
                        </a:solidFill>
                      </a:endParaRPr>
                    </a:p>
                    <a:p>
                      <a:pPr marL="87313" indent="-87313">
                        <a:lnSpc>
                          <a:spcPts val="1800"/>
                        </a:lnSpc>
                        <a:spcAft>
                          <a:spcPts val="600"/>
                        </a:spcAft>
                      </a:pPr>
                      <a:r>
                        <a:rPr lang="ja-JP" altLang="en-US" sz="1300" b="0" u="none" dirty="0">
                          <a:solidFill>
                            <a:schemeClr val="tx1"/>
                          </a:solidFill>
                        </a:rPr>
                        <a:t>・クリック募金協賛企業数</a:t>
                      </a:r>
                    </a:p>
                    <a:p>
                      <a:pPr marL="87313" indent="-87313">
                        <a:lnSpc>
                          <a:spcPts val="1800"/>
                        </a:lnSpc>
                        <a:spcAft>
                          <a:spcPts val="600"/>
                        </a:spcAft>
                      </a:pPr>
                      <a:r>
                        <a:rPr lang="ja-JP" altLang="en-US" sz="1300" b="0" u="none" dirty="0">
                          <a:solidFill>
                            <a:schemeClr val="tx1"/>
                          </a:solidFill>
                        </a:rPr>
                        <a:t>　</a:t>
                      </a:r>
                      <a:r>
                        <a:rPr lang="en-US" altLang="ja-JP" sz="1300" b="0" u="none" strike="noStrike" baseline="0" dirty="0">
                          <a:solidFill>
                            <a:schemeClr val="tx1"/>
                          </a:solidFill>
                        </a:rPr>
                        <a:t>2017</a:t>
                      </a:r>
                      <a:r>
                        <a:rPr lang="ja-JP" altLang="en-US" sz="1300" b="0" u="none" dirty="0">
                          <a:solidFill>
                            <a:schemeClr val="tx1"/>
                          </a:solidFill>
                        </a:rPr>
                        <a:t>年度新規　</a:t>
                      </a:r>
                      <a:r>
                        <a:rPr lang="en-US" altLang="ja-JP" sz="1300" b="0" u="none" dirty="0">
                          <a:solidFill>
                            <a:schemeClr val="tx1"/>
                          </a:solidFill>
                        </a:rPr>
                        <a:t>14</a:t>
                      </a:r>
                      <a:r>
                        <a:rPr lang="ja-JP" altLang="en-US" sz="1300" b="0" u="none" strike="noStrike" baseline="0" dirty="0">
                          <a:solidFill>
                            <a:schemeClr val="tx1"/>
                          </a:solidFill>
                        </a:rPr>
                        <a:t>社</a:t>
                      </a:r>
                      <a:endParaRPr lang="en-US" altLang="ja-JP" sz="1300" b="0" u="none" strike="sngStrike" dirty="0">
                        <a:solidFill>
                          <a:schemeClr val="tx1"/>
                        </a:solidFill>
                      </a:endParaRPr>
                    </a:p>
                    <a:p>
                      <a:pPr marL="87313" indent="-87313">
                        <a:lnSpc>
                          <a:spcPts val="1800"/>
                        </a:lnSpc>
                        <a:spcAft>
                          <a:spcPts val="600"/>
                        </a:spcAft>
                      </a:pPr>
                      <a:r>
                        <a:rPr lang="ja-JP" altLang="en-US" sz="1300" b="0" u="none" spc="-10" dirty="0">
                          <a:solidFill>
                            <a:schemeClr val="tx1"/>
                          </a:solidFill>
                        </a:rPr>
                        <a:t>（</a:t>
                      </a:r>
                      <a:r>
                        <a:rPr lang="en-US" altLang="ja-JP" sz="1300" b="0" u="none" spc="-10" dirty="0">
                          <a:solidFill>
                            <a:schemeClr val="tx1"/>
                          </a:solidFill>
                        </a:rPr>
                        <a:t>2018</a:t>
                      </a:r>
                      <a:r>
                        <a:rPr lang="ja-JP" altLang="en-US" sz="1300" b="0" u="none" spc="-10" dirty="0">
                          <a:solidFill>
                            <a:schemeClr val="tx1"/>
                          </a:solidFill>
                        </a:rPr>
                        <a:t>年</a:t>
                      </a:r>
                      <a:r>
                        <a:rPr lang="en-US" altLang="ja-JP" sz="1300" b="0" u="none" spc="-10" dirty="0">
                          <a:solidFill>
                            <a:schemeClr val="tx1"/>
                          </a:solidFill>
                        </a:rPr>
                        <a:t>3</a:t>
                      </a:r>
                      <a:r>
                        <a:rPr lang="ja-JP" altLang="en-US" sz="1300" b="0" u="none" spc="-10" dirty="0">
                          <a:solidFill>
                            <a:schemeClr val="tx1"/>
                          </a:solidFill>
                        </a:rPr>
                        <a:t>月末現在協賛企業数　</a:t>
                      </a:r>
                      <a:r>
                        <a:rPr lang="en-US" altLang="ja-JP" sz="1300" b="0" u="none" spc="-10" dirty="0">
                          <a:solidFill>
                            <a:schemeClr val="tx1"/>
                          </a:solidFill>
                        </a:rPr>
                        <a:t>20</a:t>
                      </a:r>
                      <a:r>
                        <a:rPr lang="ja-JP" altLang="en-US" sz="1300" b="0" u="none" strike="noStrike" spc="-10" baseline="0" dirty="0">
                          <a:solidFill>
                            <a:schemeClr val="tx1"/>
                          </a:solidFill>
                        </a:rPr>
                        <a:t>社</a:t>
                      </a:r>
                      <a:r>
                        <a:rPr lang="ja-JP" altLang="en-US" sz="1300" b="0" u="none" spc="-10" dirty="0">
                          <a:solidFill>
                            <a:schemeClr val="tx1"/>
                          </a:solidFill>
                        </a:rPr>
                        <a:t>）</a:t>
                      </a:r>
                    </a:p>
                    <a:p>
                      <a:pPr marL="87313" indent="-87313">
                        <a:lnSpc>
                          <a:spcPts val="1800"/>
                        </a:lnSpc>
                        <a:spcAft>
                          <a:spcPts val="600"/>
                        </a:spcAft>
                      </a:pPr>
                      <a:endParaRPr lang="ja-JP" altLang="en-US" sz="1300" b="0" u="none" dirty="0">
                        <a:solidFill>
                          <a:schemeClr val="tx1"/>
                        </a:solidFill>
                      </a:endParaRPr>
                    </a:p>
                  </a:txBody>
                  <a:tcPr marR="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0001"/>
                  </a:ext>
                </a:extLst>
              </a:tr>
            </a:tbl>
          </a:graphicData>
        </a:graphic>
      </p:graphicFrame>
      <p:sp>
        <p:nvSpPr>
          <p:cNvPr id="5" name="テキスト ボックス 4"/>
          <p:cNvSpPr txBox="1"/>
          <p:nvPr/>
        </p:nvSpPr>
        <p:spPr>
          <a:xfrm>
            <a:off x="8172400" y="1"/>
            <a:ext cx="971600" cy="307777"/>
          </a:xfrm>
          <a:prstGeom prst="rect">
            <a:avLst/>
          </a:prstGeom>
          <a:noFill/>
        </p:spPr>
        <p:txBody>
          <a:bodyPr wrap="square" rtlCol="0">
            <a:spAutoFit/>
          </a:bodyPr>
          <a:lstStyle/>
          <a:p>
            <a:r>
              <a:rPr lang="en-US" altLang="ja-JP" sz="1400" dirty="0" smtClean="0">
                <a:solidFill>
                  <a:prstClr val="black"/>
                </a:solidFill>
              </a:rPr>
              <a:t>A11</a:t>
            </a:r>
            <a:endParaRPr lang="ja-JP" altLang="en-US" sz="1400" dirty="0">
              <a:solidFill>
                <a:prstClr val="black"/>
              </a:solidFill>
            </a:endParaRPr>
          </a:p>
        </p:txBody>
      </p:sp>
    </p:spTree>
    <p:extLst>
      <p:ext uri="{BB962C8B-B14F-4D97-AF65-F5344CB8AC3E}">
        <p14:creationId xmlns:p14="http://schemas.microsoft.com/office/powerpoint/2010/main" val="976940965"/>
      </p:ext>
    </p:extLst>
  </p:cSld>
  <p:clrMapOvr>
    <a:masterClrMapping/>
  </p:clrMapOvr>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スライド番号プレースホルダ 6"/>
          <p:cNvSpPr>
            <a:spLocks noGrp="1"/>
          </p:cNvSpPr>
          <p:nvPr>
            <p:ph type="sldNum" sz="quarter" idx="12"/>
          </p:nvPr>
        </p:nvSpPr>
        <p:spPr/>
        <p:txBody>
          <a:bodyPr/>
          <a:lstStyle/>
          <a:p>
            <a:fld id="{CCEC3038-1CF1-4B63-9920-55248DCFBA97}" type="slidenum">
              <a:rPr kumimoji="1" lang="ja-JP" altLang="en-US" smtClean="0"/>
              <a:pPr/>
              <a:t>116</a:t>
            </a:fld>
            <a:endParaRPr kumimoji="1" lang="ja-JP" altLang="en-US"/>
          </a:p>
        </p:txBody>
      </p:sp>
      <p:sp>
        <p:nvSpPr>
          <p:cNvPr id="8" name="テキスト ボックス 7"/>
          <p:cNvSpPr txBox="1"/>
          <p:nvPr/>
        </p:nvSpPr>
        <p:spPr>
          <a:xfrm>
            <a:off x="0" y="1"/>
            <a:ext cx="7668344" cy="430887"/>
          </a:xfrm>
          <a:prstGeom prst="rect">
            <a:avLst/>
          </a:prstGeom>
          <a:noFill/>
        </p:spPr>
        <p:txBody>
          <a:bodyPr wrap="square" rtlCol="0">
            <a:spAutoFit/>
          </a:bodyPr>
          <a:lstStyle/>
          <a:p>
            <a:r>
              <a:rPr lang="en-US" altLang="ja-JP" sz="1100" dirty="0"/>
              <a:t>Ⅱ</a:t>
            </a:r>
            <a:r>
              <a:rPr lang="ja-JP" altLang="en-US" sz="1100" dirty="0"/>
              <a:t>公民連携／経営形態の見直し</a:t>
            </a:r>
            <a:r>
              <a:rPr lang="en-US" altLang="ja-JP" sz="1100" dirty="0" smtClean="0"/>
              <a:t>【</a:t>
            </a:r>
            <a:r>
              <a:rPr lang="ja-JP" altLang="en-US" sz="1100" dirty="0" smtClean="0"/>
              <a:t>公民連携の推進</a:t>
            </a:r>
            <a:r>
              <a:rPr lang="en-US" altLang="ja-JP" sz="1100" dirty="0" smtClean="0"/>
              <a:t>】</a:t>
            </a:r>
            <a:r>
              <a:rPr lang="ja-JP" altLang="en-US" sz="1100" dirty="0"/>
              <a:t>・企業等との連携</a:t>
            </a:r>
          </a:p>
          <a:p>
            <a:endParaRPr lang="en-US" altLang="ja-JP" sz="1100" dirty="0">
              <a:solidFill>
                <a:srgbClr val="FF0000"/>
              </a:solidFill>
            </a:endParaRPr>
          </a:p>
        </p:txBody>
      </p:sp>
      <p:sp>
        <p:nvSpPr>
          <p:cNvPr id="10" name="正方形/長方形 9"/>
          <p:cNvSpPr/>
          <p:nvPr/>
        </p:nvSpPr>
        <p:spPr>
          <a:xfrm>
            <a:off x="251520" y="323364"/>
            <a:ext cx="5904656" cy="369332"/>
          </a:xfrm>
          <a:prstGeom prst="rect">
            <a:avLst/>
          </a:prstGeom>
        </p:spPr>
        <p:txBody>
          <a:bodyPr wrap="square">
            <a:spAutoFit/>
          </a:bodyPr>
          <a:lstStyle/>
          <a:p>
            <a:r>
              <a:rPr lang="ja-JP" altLang="en-US" b="1" dirty="0">
                <a:solidFill>
                  <a:srgbClr val="000000"/>
                </a:solidFill>
                <a:latin typeface="Calibri" pitchFamily="34" charset="0"/>
              </a:rPr>
              <a:t>企業等との連携窓口の一元化（</a:t>
            </a:r>
            <a:r>
              <a:rPr lang="en-US" altLang="ja-JP" b="1" dirty="0">
                <a:solidFill>
                  <a:srgbClr val="000000"/>
                </a:solidFill>
                <a:latin typeface="Calibri" pitchFamily="34" charset="0"/>
              </a:rPr>
              <a:t>2017</a:t>
            </a:r>
            <a:r>
              <a:rPr lang="ja-JP" altLang="en-US" b="1" dirty="0">
                <a:solidFill>
                  <a:srgbClr val="000000"/>
                </a:solidFill>
                <a:latin typeface="Calibri" pitchFamily="34" charset="0"/>
              </a:rPr>
              <a:t>年</a:t>
            </a:r>
            <a:r>
              <a:rPr lang="en-US" altLang="ja-JP" b="1" dirty="0">
                <a:solidFill>
                  <a:srgbClr val="000000"/>
                </a:solidFill>
                <a:latin typeface="Calibri" pitchFamily="34" charset="0"/>
              </a:rPr>
              <a:t>4</a:t>
            </a:r>
            <a:r>
              <a:rPr lang="ja-JP" altLang="en-US" b="1" dirty="0">
                <a:solidFill>
                  <a:srgbClr val="000000"/>
                </a:solidFill>
                <a:latin typeface="Calibri" pitchFamily="34" charset="0"/>
              </a:rPr>
              <a:t>月）</a:t>
            </a:r>
          </a:p>
        </p:txBody>
      </p:sp>
      <p:cxnSp>
        <p:nvCxnSpPr>
          <p:cNvPr id="11" name="直線コネクタ 10"/>
          <p:cNvCxnSpPr/>
          <p:nvPr/>
        </p:nvCxnSpPr>
        <p:spPr>
          <a:xfrm>
            <a:off x="179512" y="692696"/>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pic>
        <p:nvPicPr>
          <p:cNvPr id="12" name="図 11"/>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740222" y="1251384"/>
            <a:ext cx="5591547" cy="4193660"/>
          </a:xfrm>
          <a:prstGeom prst="rect">
            <a:avLst/>
          </a:prstGeom>
        </p:spPr>
      </p:pic>
      <p:sp>
        <p:nvSpPr>
          <p:cNvPr id="16" name="コンテンツ プレースホルダー 2"/>
          <p:cNvSpPr txBox="1">
            <a:spLocks/>
          </p:cNvSpPr>
          <p:nvPr/>
        </p:nvSpPr>
        <p:spPr>
          <a:xfrm>
            <a:off x="550168" y="836712"/>
            <a:ext cx="7910264" cy="495715"/>
          </a:xfrm>
          <a:prstGeom prst="rect">
            <a:avLst/>
          </a:prstGeom>
        </p:spPr>
        <p:txBody>
          <a:bodyPr vert="horz" lIns="91440" tIns="45720" rIns="91440" bIns="45720" rtlCol="0">
            <a:normAutofit/>
          </a:bodyPr>
          <a:lstStyle>
            <a:lvl1pPr marL="0" indent="0" algn="ctr" defTabSz="914400" rtl="0" eaLnBrk="1" latinLnBrk="0" hangingPunct="1">
              <a:spcBef>
                <a:spcPct val="20000"/>
              </a:spcBef>
              <a:buFont typeface="Arial" panose="020B0604020202020204" pitchFamily="34" charset="0"/>
              <a:buNone/>
              <a:defRPr kumimoji="1" sz="3200" kern="1200">
                <a:solidFill>
                  <a:schemeClr val="tx1">
                    <a:tint val="75000"/>
                  </a:schemeClr>
                </a:solidFill>
                <a:latin typeface="+mn-lt"/>
                <a:ea typeface="+mn-ea"/>
                <a:cs typeface="+mn-cs"/>
              </a:defRPr>
            </a:lvl1pPr>
            <a:lvl2pPr marL="457200" indent="0" algn="ctr" defTabSz="914400" rtl="0" eaLnBrk="1" latinLnBrk="0" hangingPunct="1">
              <a:spcBef>
                <a:spcPct val="20000"/>
              </a:spcBef>
              <a:buFont typeface="Arial" panose="020B0604020202020204" pitchFamily="34" charset="0"/>
              <a:buNone/>
              <a:defRPr kumimoji="1" sz="2800" kern="1200">
                <a:solidFill>
                  <a:schemeClr val="tx1">
                    <a:tint val="75000"/>
                  </a:schemeClr>
                </a:solidFill>
                <a:latin typeface="+mn-lt"/>
                <a:ea typeface="+mn-ea"/>
                <a:cs typeface="+mn-cs"/>
              </a:defRPr>
            </a:lvl2pPr>
            <a:lvl3pPr marL="914400" indent="0" algn="ctr" defTabSz="914400" rtl="0" eaLnBrk="1" latinLnBrk="0" hangingPunct="1">
              <a:spcBef>
                <a:spcPct val="20000"/>
              </a:spcBef>
              <a:buFont typeface="Arial" panose="020B0604020202020204" pitchFamily="34" charset="0"/>
              <a:buNone/>
              <a:defRPr kumimoji="1" sz="2400" kern="1200">
                <a:solidFill>
                  <a:schemeClr val="tx1">
                    <a:tint val="75000"/>
                  </a:schemeClr>
                </a:solidFill>
                <a:latin typeface="+mn-lt"/>
                <a:ea typeface="+mn-ea"/>
                <a:cs typeface="+mn-cs"/>
              </a:defRPr>
            </a:lvl3pPr>
            <a:lvl4pPr marL="1371600" indent="0" algn="ctr" defTabSz="914400" rtl="0" eaLnBrk="1" latinLnBrk="0" hangingPunct="1">
              <a:spcBef>
                <a:spcPct val="20000"/>
              </a:spcBef>
              <a:buFont typeface="Arial" panose="020B0604020202020204" pitchFamily="34" charset="0"/>
              <a:buNone/>
              <a:defRPr kumimoji="1" sz="2000" kern="1200">
                <a:solidFill>
                  <a:schemeClr val="tx1">
                    <a:tint val="75000"/>
                  </a:schemeClr>
                </a:solidFill>
                <a:latin typeface="+mn-lt"/>
                <a:ea typeface="+mn-ea"/>
                <a:cs typeface="+mn-cs"/>
              </a:defRPr>
            </a:lvl4pPr>
            <a:lvl5pPr marL="1828800" indent="0" algn="ctr" defTabSz="914400" rtl="0" eaLnBrk="1" latinLnBrk="0" hangingPunct="1">
              <a:spcBef>
                <a:spcPct val="20000"/>
              </a:spcBef>
              <a:buFont typeface="Arial" panose="020B0604020202020204" pitchFamily="34" charset="0"/>
              <a:buNone/>
              <a:defRPr kumimoji="1" sz="2000" kern="1200">
                <a:solidFill>
                  <a:schemeClr val="tx1">
                    <a:tint val="75000"/>
                  </a:schemeClr>
                </a:solidFill>
                <a:latin typeface="+mn-lt"/>
                <a:ea typeface="+mn-ea"/>
                <a:cs typeface="+mn-cs"/>
              </a:defRPr>
            </a:lvl5pPr>
            <a:lvl6pPr marL="2286000" indent="0" algn="ctr" defTabSz="914400" rtl="0" eaLnBrk="1" latinLnBrk="0" hangingPunct="1">
              <a:spcBef>
                <a:spcPct val="20000"/>
              </a:spcBef>
              <a:buFont typeface="Arial" panose="020B0604020202020204" pitchFamily="34" charset="0"/>
              <a:buNone/>
              <a:defRPr kumimoji="1" sz="2000" kern="1200">
                <a:solidFill>
                  <a:schemeClr val="tx1">
                    <a:tint val="75000"/>
                  </a:schemeClr>
                </a:solidFill>
                <a:latin typeface="+mn-lt"/>
                <a:ea typeface="+mn-ea"/>
                <a:cs typeface="+mn-cs"/>
              </a:defRPr>
            </a:lvl6pPr>
            <a:lvl7pPr marL="2743200" indent="0" algn="ctr" defTabSz="914400" rtl="0" eaLnBrk="1" latinLnBrk="0" hangingPunct="1">
              <a:spcBef>
                <a:spcPct val="20000"/>
              </a:spcBef>
              <a:buFont typeface="Arial" panose="020B0604020202020204" pitchFamily="34" charset="0"/>
              <a:buNone/>
              <a:defRPr kumimoji="1" sz="2000" kern="1200">
                <a:solidFill>
                  <a:schemeClr val="tx1">
                    <a:tint val="75000"/>
                  </a:schemeClr>
                </a:solidFill>
                <a:latin typeface="+mn-lt"/>
                <a:ea typeface="+mn-ea"/>
                <a:cs typeface="+mn-cs"/>
              </a:defRPr>
            </a:lvl7pPr>
            <a:lvl8pPr marL="3200400" indent="0" algn="ctr" defTabSz="914400" rtl="0" eaLnBrk="1" latinLnBrk="0" hangingPunct="1">
              <a:spcBef>
                <a:spcPct val="20000"/>
              </a:spcBef>
              <a:buFont typeface="Arial" panose="020B0604020202020204" pitchFamily="34" charset="0"/>
              <a:buNone/>
              <a:defRPr kumimoji="1" sz="2000" kern="1200">
                <a:solidFill>
                  <a:schemeClr val="tx1">
                    <a:tint val="75000"/>
                  </a:schemeClr>
                </a:solidFill>
                <a:latin typeface="+mn-lt"/>
                <a:ea typeface="+mn-ea"/>
                <a:cs typeface="+mn-cs"/>
              </a:defRPr>
            </a:lvl8pPr>
            <a:lvl9pPr marL="3657600" indent="0" algn="ctr" defTabSz="914400" rtl="0" eaLnBrk="1" latinLnBrk="0" hangingPunct="1">
              <a:spcBef>
                <a:spcPct val="20000"/>
              </a:spcBef>
              <a:buFont typeface="Arial" panose="020B0604020202020204" pitchFamily="34" charset="0"/>
              <a:buNone/>
              <a:defRPr kumimoji="1" sz="2000" kern="1200">
                <a:solidFill>
                  <a:schemeClr val="tx1">
                    <a:tint val="75000"/>
                  </a:schemeClr>
                </a:solidFill>
                <a:latin typeface="+mn-lt"/>
                <a:ea typeface="+mn-ea"/>
                <a:cs typeface="+mn-cs"/>
              </a:defRPr>
            </a:lvl9pPr>
          </a:lstStyle>
          <a:p>
            <a:pPr algn="l"/>
            <a:r>
              <a:rPr lang="ja-JP" altLang="en-US" sz="2000" dirty="0">
                <a:solidFill>
                  <a:schemeClr val="tx1"/>
                </a:solidFill>
              </a:rPr>
              <a:t>大阪市ホームページに掲載、</a:t>
            </a:r>
            <a:r>
              <a:rPr lang="en-US" altLang="ja-JP" sz="2000" dirty="0">
                <a:solidFill>
                  <a:schemeClr val="tx1"/>
                </a:solidFill>
              </a:rPr>
              <a:t>SNS</a:t>
            </a:r>
            <a:r>
              <a:rPr lang="ja-JP" altLang="en-US" sz="2000" dirty="0">
                <a:solidFill>
                  <a:schemeClr val="tx1"/>
                </a:solidFill>
              </a:rPr>
              <a:t>や連携企業の広報媒体等による周知。</a:t>
            </a:r>
            <a:endParaRPr lang="en-US" altLang="ja-JP" sz="2000" dirty="0">
              <a:solidFill>
                <a:schemeClr val="tx1"/>
              </a:solidFill>
            </a:endParaRPr>
          </a:p>
        </p:txBody>
      </p:sp>
      <p:sp>
        <p:nvSpPr>
          <p:cNvPr id="17" name="コンテンツ プレースホルダー 2"/>
          <p:cNvSpPr txBox="1">
            <a:spLocks/>
          </p:cNvSpPr>
          <p:nvPr/>
        </p:nvSpPr>
        <p:spPr>
          <a:xfrm>
            <a:off x="953598" y="5589240"/>
            <a:ext cx="7164796" cy="994011"/>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kumimoji="1"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r>
              <a:rPr lang="ja-JP" altLang="ja-JP" sz="1600" dirty="0"/>
              <a:t>各所属と企業等との連携（ネットワーク）状況</a:t>
            </a:r>
            <a:r>
              <a:rPr lang="ja-JP" altLang="en-US" sz="1600" dirty="0"/>
              <a:t>の</a:t>
            </a:r>
            <a:r>
              <a:rPr lang="ja-JP" altLang="ja-JP" sz="1600" dirty="0"/>
              <a:t>集約</a:t>
            </a:r>
            <a:r>
              <a:rPr lang="ja-JP" altLang="en-US" sz="1600" dirty="0"/>
              <a:t>・共有化（</a:t>
            </a:r>
            <a:r>
              <a:rPr lang="en-US" altLang="ja-JP" sz="1600" dirty="0"/>
              <a:t>2017</a:t>
            </a:r>
            <a:r>
              <a:rPr lang="ja-JP" altLang="en-US" sz="1600" dirty="0"/>
              <a:t>年</a:t>
            </a:r>
            <a:r>
              <a:rPr lang="en-US" altLang="ja-JP" sz="1600" dirty="0"/>
              <a:t>6</a:t>
            </a:r>
            <a:r>
              <a:rPr lang="ja-JP" altLang="en-US" sz="1600" dirty="0"/>
              <a:t>月、</a:t>
            </a:r>
            <a:r>
              <a:rPr lang="en-US" altLang="ja-JP" sz="1600" dirty="0"/>
              <a:t>2018</a:t>
            </a:r>
            <a:r>
              <a:rPr lang="ja-JP" altLang="en-US" sz="1600" dirty="0"/>
              <a:t>年</a:t>
            </a:r>
            <a:r>
              <a:rPr lang="en-US" altLang="ja-JP" sz="1600" dirty="0"/>
              <a:t>3</a:t>
            </a:r>
            <a:r>
              <a:rPr lang="ja-JP" altLang="en-US" sz="1600" dirty="0"/>
              <a:t>月）</a:t>
            </a:r>
            <a:endParaRPr lang="en-US" altLang="ja-JP" sz="1600" dirty="0"/>
          </a:p>
          <a:p>
            <a:pPr marL="0" indent="0">
              <a:buFont typeface="Arial" panose="020B0604020202020204" pitchFamily="34" charset="0"/>
              <a:buNone/>
            </a:pPr>
            <a:r>
              <a:rPr lang="ja-JP" altLang="en-US" sz="1600" dirty="0"/>
              <a:t>　　大阪市ホームページ</a:t>
            </a:r>
            <a:r>
              <a:rPr lang="ja-JP" altLang="ja-JP" sz="1600" dirty="0"/>
              <a:t>、庁内ポータルに掲載</a:t>
            </a:r>
            <a:r>
              <a:rPr lang="en-US" altLang="ja-JP" sz="1600" dirty="0"/>
              <a:t/>
            </a:r>
            <a:br>
              <a:rPr lang="en-US" altLang="ja-JP" sz="1600" dirty="0"/>
            </a:br>
            <a:r>
              <a:rPr lang="ja-JP" altLang="en-US" sz="1600" dirty="0"/>
              <a:t>　　　（</a:t>
            </a:r>
            <a:r>
              <a:rPr lang="en-US" altLang="ja-JP" sz="1600" dirty="0">
                <a:hlinkClick r:id="rId3"/>
              </a:rPr>
              <a:t>http://www.city.osaka.lg.jp/shimin/page/0000401733.html</a:t>
            </a:r>
            <a:r>
              <a:rPr lang="ja-JP" altLang="en-US" sz="1600" dirty="0"/>
              <a:t> ）</a:t>
            </a:r>
            <a:endParaRPr lang="en-US" altLang="ja-JP" sz="1600" dirty="0"/>
          </a:p>
        </p:txBody>
      </p:sp>
      <p:sp>
        <p:nvSpPr>
          <p:cNvPr id="18" name="正方形/長方形 17"/>
          <p:cNvSpPr/>
          <p:nvPr/>
        </p:nvSpPr>
        <p:spPr>
          <a:xfrm>
            <a:off x="7740352" y="332656"/>
            <a:ext cx="1158779" cy="369332"/>
          </a:xfrm>
          <a:prstGeom prst="rect">
            <a:avLst/>
          </a:prstGeom>
          <a:noFill/>
        </p:spPr>
        <p:txBody>
          <a:bodyPr wrap="none">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lgn="ctr"/>
            <a:r>
              <a:rPr lang="ja-JP" altLang="en-US" dirty="0"/>
              <a:t>＜</a:t>
            </a:r>
            <a:r>
              <a:rPr lang="en-US" altLang="ja-JP" dirty="0"/>
              <a:t>What</a:t>
            </a:r>
            <a:r>
              <a:rPr lang="ja-JP" altLang="en-US" dirty="0"/>
              <a:t>＞</a:t>
            </a:r>
          </a:p>
        </p:txBody>
      </p:sp>
      <p:sp>
        <p:nvSpPr>
          <p:cNvPr id="13" name="テキスト ボックス 12"/>
          <p:cNvSpPr txBox="1"/>
          <p:nvPr/>
        </p:nvSpPr>
        <p:spPr>
          <a:xfrm>
            <a:off x="8172400" y="1"/>
            <a:ext cx="971600" cy="307777"/>
          </a:xfrm>
          <a:prstGeom prst="rect">
            <a:avLst/>
          </a:prstGeom>
          <a:noFill/>
        </p:spPr>
        <p:txBody>
          <a:bodyPr wrap="square" rtlCol="0">
            <a:spAutoFit/>
          </a:bodyPr>
          <a:lstStyle/>
          <a:p>
            <a:r>
              <a:rPr lang="en-US" altLang="ja-JP" sz="1400" dirty="0" smtClean="0">
                <a:solidFill>
                  <a:prstClr val="black"/>
                </a:solidFill>
              </a:rPr>
              <a:t>A11.(</a:t>
            </a:r>
            <a:r>
              <a:rPr lang="en-US" altLang="ja-JP" sz="1400" dirty="0">
                <a:solidFill>
                  <a:prstClr val="black"/>
                </a:solidFill>
              </a:rPr>
              <a:t>30</a:t>
            </a:r>
            <a:r>
              <a:rPr lang="en-US" altLang="ja-JP" sz="1400" dirty="0" smtClean="0">
                <a:solidFill>
                  <a:prstClr val="black"/>
                </a:solidFill>
              </a:rPr>
              <a:t>)</a:t>
            </a:r>
            <a:endParaRPr lang="ja-JP" altLang="en-US" sz="1400" dirty="0">
              <a:solidFill>
                <a:prstClr val="black"/>
              </a:solidFill>
            </a:endParaRPr>
          </a:p>
        </p:txBody>
      </p:sp>
    </p:spTree>
    <p:extLst>
      <p:ext uri="{BB962C8B-B14F-4D97-AF65-F5344CB8AC3E}">
        <p14:creationId xmlns:p14="http://schemas.microsoft.com/office/powerpoint/2010/main" val="1419519110"/>
      </p:ext>
    </p:extLst>
  </p:cSld>
  <p:clrMapOvr>
    <a:masterClrMapping/>
  </p:clrMapOvr>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スライド番号プレースホルダ 6"/>
          <p:cNvSpPr>
            <a:spLocks noGrp="1"/>
          </p:cNvSpPr>
          <p:nvPr>
            <p:ph type="sldNum" sz="quarter" idx="12"/>
          </p:nvPr>
        </p:nvSpPr>
        <p:spPr/>
        <p:txBody>
          <a:bodyPr/>
          <a:lstStyle/>
          <a:p>
            <a:fld id="{CCEC3038-1CF1-4B63-9920-55248DCFBA97}" type="slidenum">
              <a:rPr kumimoji="1" lang="ja-JP" altLang="en-US" smtClean="0"/>
              <a:pPr/>
              <a:t>117</a:t>
            </a:fld>
            <a:endParaRPr kumimoji="1" lang="ja-JP" altLang="en-US"/>
          </a:p>
        </p:txBody>
      </p:sp>
      <p:sp>
        <p:nvSpPr>
          <p:cNvPr id="8" name="テキスト ボックス 7"/>
          <p:cNvSpPr txBox="1"/>
          <p:nvPr/>
        </p:nvSpPr>
        <p:spPr>
          <a:xfrm>
            <a:off x="0" y="1"/>
            <a:ext cx="7668344" cy="430887"/>
          </a:xfrm>
          <a:prstGeom prst="rect">
            <a:avLst/>
          </a:prstGeom>
          <a:noFill/>
        </p:spPr>
        <p:txBody>
          <a:bodyPr wrap="square" rtlCol="0">
            <a:spAutoFit/>
          </a:bodyPr>
          <a:lstStyle/>
          <a:p>
            <a:r>
              <a:rPr lang="en-US" altLang="ja-JP" sz="1100" dirty="0"/>
              <a:t>Ⅱ</a:t>
            </a:r>
            <a:r>
              <a:rPr lang="ja-JP" altLang="en-US" sz="1100" dirty="0"/>
              <a:t>公民連携／経営形態の見直し</a:t>
            </a:r>
            <a:r>
              <a:rPr lang="en-US" altLang="ja-JP" sz="1100" dirty="0" smtClean="0"/>
              <a:t>【</a:t>
            </a:r>
            <a:r>
              <a:rPr lang="ja-JP" altLang="en-US" sz="1100" dirty="0" smtClean="0"/>
              <a:t>公民連携の推進</a:t>
            </a:r>
            <a:r>
              <a:rPr lang="en-US" altLang="ja-JP" sz="1100" dirty="0" smtClean="0"/>
              <a:t>】</a:t>
            </a:r>
            <a:r>
              <a:rPr lang="ja-JP" altLang="en-US" sz="1100" dirty="0"/>
              <a:t>・企業等との連携</a:t>
            </a:r>
          </a:p>
          <a:p>
            <a:endParaRPr lang="en-US" altLang="ja-JP" sz="1100" dirty="0">
              <a:solidFill>
                <a:srgbClr val="FF0000"/>
              </a:solidFill>
            </a:endParaRPr>
          </a:p>
        </p:txBody>
      </p:sp>
      <p:sp>
        <p:nvSpPr>
          <p:cNvPr id="10" name="正方形/長方形 9"/>
          <p:cNvSpPr/>
          <p:nvPr/>
        </p:nvSpPr>
        <p:spPr>
          <a:xfrm>
            <a:off x="251520" y="323364"/>
            <a:ext cx="5904656" cy="369332"/>
          </a:xfrm>
          <a:prstGeom prst="rect">
            <a:avLst/>
          </a:prstGeom>
        </p:spPr>
        <p:txBody>
          <a:bodyPr wrap="square">
            <a:spAutoFit/>
          </a:bodyPr>
          <a:lstStyle/>
          <a:p>
            <a:r>
              <a:rPr lang="ja-JP" altLang="ja-JP" b="1" dirty="0"/>
              <a:t>包括連携協定締結数</a:t>
            </a:r>
            <a:r>
              <a:rPr lang="ja-JP" altLang="en-US" b="1" dirty="0"/>
              <a:t>等</a:t>
            </a:r>
            <a:r>
              <a:rPr lang="ja-JP" altLang="en-US" b="1" dirty="0">
                <a:solidFill>
                  <a:srgbClr val="000000"/>
                </a:solidFill>
                <a:latin typeface="Calibri" pitchFamily="34" charset="0"/>
              </a:rPr>
              <a:t>の推移</a:t>
            </a:r>
            <a:endParaRPr lang="en-US" altLang="ja-JP" dirty="0"/>
          </a:p>
        </p:txBody>
      </p:sp>
      <p:cxnSp>
        <p:nvCxnSpPr>
          <p:cNvPr id="11" name="直線コネクタ 10"/>
          <p:cNvCxnSpPr/>
          <p:nvPr/>
        </p:nvCxnSpPr>
        <p:spPr>
          <a:xfrm>
            <a:off x="179512" y="692696"/>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9" name="コンテンツ プレースホルダー 2"/>
          <p:cNvSpPr txBox="1">
            <a:spLocks/>
          </p:cNvSpPr>
          <p:nvPr/>
        </p:nvSpPr>
        <p:spPr>
          <a:xfrm>
            <a:off x="203576" y="908720"/>
            <a:ext cx="4772297" cy="1223861"/>
          </a:xfrm>
          <a:prstGeom prst="rect">
            <a:avLst/>
          </a:prstGeom>
          <a:noFill/>
        </p:spPr>
        <p:txBody>
          <a:bodyPr vert="horz" lIns="91440" tIns="45720" rIns="91440" bIns="45720" rtlCol="0">
            <a:normAutofit fontScale="92500" lnSpcReduction="10000"/>
          </a:bodyPr>
          <a:lstStyle>
            <a:lvl1pPr marL="0" indent="0" algn="ctr" defTabSz="914400" rtl="0" eaLnBrk="1" latinLnBrk="0" hangingPunct="1">
              <a:spcBef>
                <a:spcPct val="20000"/>
              </a:spcBef>
              <a:buFont typeface="Arial" panose="020B0604020202020204" pitchFamily="34" charset="0"/>
              <a:buNone/>
              <a:defRPr kumimoji="1" sz="3200" kern="1200">
                <a:solidFill>
                  <a:schemeClr val="tx1">
                    <a:tint val="75000"/>
                  </a:schemeClr>
                </a:solidFill>
                <a:latin typeface="+mn-lt"/>
                <a:ea typeface="+mn-ea"/>
                <a:cs typeface="+mn-cs"/>
              </a:defRPr>
            </a:lvl1pPr>
            <a:lvl2pPr marL="457200" indent="0" algn="ctr" defTabSz="914400" rtl="0" eaLnBrk="1" latinLnBrk="0" hangingPunct="1">
              <a:spcBef>
                <a:spcPct val="20000"/>
              </a:spcBef>
              <a:buFont typeface="Arial" panose="020B0604020202020204" pitchFamily="34" charset="0"/>
              <a:buNone/>
              <a:defRPr kumimoji="1" sz="2800" kern="1200">
                <a:solidFill>
                  <a:schemeClr val="tx1">
                    <a:tint val="75000"/>
                  </a:schemeClr>
                </a:solidFill>
                <a:latin typeface="+mn-lt"/>
                <a:ea typeface="+mn-ea"/>
                <a:cs typeface="+mn-cs"/>
              </a:defRPr>
            </a:lvl2pPr>
            <a:lvl3pPr marL="914400" indent="0" algn="ctr" defTabSz="914400" rtl="0" eaLnBrk="1" latinLnBrk="0" hangingPunct="1">
              <a:spcBef>
                <a:spcPct val="20000"/>
              </a:spcBef>
              <a:buFont typeface="Arial" panose="020B0604020202020204" pitchFamily="34" charset="0"/>
              <a:buNone/>
              <a:defRPr kumimoji="1" sz="2400" kern="1200">
                <a:solidFill>
                  <a:schemeClr val="tx1">
                    <a:tint val="75000"/>
                  </a:schemeClr>
                </a:solidFill>
                <a:latin typeface="+mn-lt"/>
                <a:ea typeface="+mn-ea"/>
                <a:cs typeface="+mn-cs"/>
              </a:defRPr>
            </a:lvl3pPr>
            <a:lvl4pPr marL="1371600" indent="0" algn="ctr" defTabSz="914400" rtl="0" eaLnBrk="1" latinLnBrk="0" hangingPunct="1">
              <a:spcBef>
                <a:spcPct val="20000"/>
              </a:spcBef>
              <a:buFont typeface="Arial" panose="020B0604020202020204" pitchFamily="34" charset="0"/>
              <a:buNone/>
              <a:defRPr kumimoji="1" sz="2000" kern="1200">
                <a:solidFill>
                  <a:schemeClr val="tx1">
                    <a:tint val="75000"/>
                  </a:schemeClr>
                </a:solidFill>
                <a:latin typeface="+mn-lt"/>
                <a:ea typeface="+mn-ea"/>
                <a:cs typeface="+mn-cs"/>
              </a:defRPr>
            </a:lvl4pPr>
            <a:lvl5pPr marL="1828800" indent="0" algn="ctr" defTabSz="914400" rtl="0" eaLnBrk="1" latinLnBrk="0" hangingPunct="1">
              <a:spcBef>
                <a:spcPct val="20000"/>
              </a:spcBef>
              <a:buFont typeface="Arial" panose="020B0604020202020204" pitchFamily="34" charset="0"/>
              <a:buNone/>
              <a:defRPr kumimoji="1" sz="2000" kern="1200">
                <a:solidFill>
                  <a:schemeClr val="tx1">
                    <a:tint val="75000"/>
                  </a:schemeClr>
                </a:solidFill>
                <a:latin typeface="+mn-lt"/>
                <a:ea typeface="+mn-ea"/>
                <a:cs typeface="+mn-cs"/>
              </a:defRPr>
            </a:lvl5pPr>
            <a:lvl6pPr marL="2286000" indent="0" algn="ctr" defTabSz="914400" rtl="0" eaLnBrk="1" latinLnBrk="0" hangingPunct="1">
              <a:spcBef>
                <a:spcPct val="20000"/>
              </a:spcBef>
              <a:buFont typeface="Arial" panose="020B0604020202020204" pitchFamily="34" charset="0"/>
              <a:buNone/>
              <a:defRPr kumimoji="1" sz="2000" kern="1200">
                <a:solidFill>
                  <a:schemeClr val="tx1">
                    <a:tint val="75000"/>
                  </a:schemeClr>
                </a:solidFill>
                <a:latin typeface="+mn-lt"/>
                <a:ea typeface="+mn-ea"/>
                <a:cs typeface="+mn-cs"/>
              </a:defRPr>
            </a:lvl6pPr>
            <a:lvl7pPr marL="2743200" indent="0" algn="ctr" defTabSz="914400" rtl="0" eaLnBrk="1" latinLnBrk="0" hangingPunct="1">
              <a:spcBef>
                <a:spcPct val="20000"/>
              </a:spcBef>
              <a:buFont typeface="Arial" panose="020B0604020202020204" pitchFamily="34" charset="0"/>
              <a:buNone/>
              <a:defRPr kumimoji="1" sz="2000" kern="1200">
                <a:solidFill>
                  <a:schemeClr val="tx1">
                    <a:tint val="75000"/>
                  </a:schemeClr>
                </a:solidFill>
                <a:latin typeface="+mn-lt"/>
                <a:ea typeface="+mn-ea"/>
                <a:cs typeface="+mn-cs"/>
              </a:defRPr>
            </a:lvl7pPr>
            <a:lvl8pPr marL="3200400" indent="0" algn="ctr" defTabSz="914400" rtl="0" eaLnBrk="1" latinLnBrk="0" hangingPunct="1">
              <a:spcBef>
                <a:spcPct val="20000"/>
              </a:spcBef>
              <a:buFont typeface="Arial" panose="020B0604020202020204" pitchFamily="34" charset="0"/>
              <a:buNone/>
              <a:defRPr kumimoji="1" sz="2000" kern="1200">
                <a:solidFill>
                  <a:schemeClr val="tx1">
                    <a:tint val="75000"/>
                  </a:schemeClr>
                </a:solidFill>
                <a:latin typeface="+mn-lt"/>
                <a:ea typeface="+mn-ea"/>
                <a:cs typeface="+mn-cs"/>
              </a:defRPr>
            </a:lvl8pPr>
            <a:lvl9pPr marL="3657600" indent="0" algn="ctr" defTabSz="914400" rtl="0" eaLnBrk="1" latinLnBrk="0" hangingPunct="1">
              <a:spcBef>
                <a:spcPct val="20000"/>
              </a:spcBef>
              <a:buFont typeface="Arial" panose="020B0604020202020204" pitchFamily="34" charset="0"/>
              <a:buNone/>
              <a:defRPr kumimoji="1" sz="2000" kern="1200">
                <a:solidFill>
                  <a:schemeClr val="tx1">
                    <a:tint val="75000"/>
                  </a:schemeClr>
                </a:solidFill>
                <a:latin typeface="+mn-lt"/>
                <a:ea typeface="+mn-ea"/>
                <a:cs typeface="+mn-cs"/>
              </a:defRPr>
            </a:lvl9pPr>
          </a:lstStyle>
          <a:p>
            <a:pPr algn="l"/>
            <a:r>
              <a:rPr lang="en-US" altLang="ja-JP" sz="1800" dirty="0">
                <a:solidFill>
                  <a:schemeClr val="tx1"/>
                </a:solidFill>
              </a:rPr>
              <a:t>2017</a:t>
            </a:r>
            <a:r>
              <a:rPr lang="ja-JP" altLang="en-US" sz="1800" dirty="0">
                <a:solidFill>
                  <a:schemeClr val="tx1"/>
                </a:solidFill>
              </a:rPr>
              <a:t>年度成果</a:t>
            </a:r>
            <a:endParaRPr lang="en-US" altLang="ja-JP" sz="1800" dirty="0">
              <a:solidFill>
                <a:schemeClr val="tx1"/>
              </a:solidFill>
            </a:endParaRPr>
          </a:p>
          <a:p>
            <a:pPr algn="l">
              <a:buFont typeface="Wingdings" panose="05000000000000000000" pitchFamily="2" charset="2"/>
              <a:buChar char="Ø"/>
            </a:pPr>
            <a:r>
              <a:rPr lang="ja-JP" altLang="ja-JP" sz="1800" dirty="0">
                <a:solidFill>
                  <a:schemeClr val="tx1"/>
                </a:solidFill>
              </a:rPr>
              <a:t>包括連携協定締結数</a:t>
            </a:r>
            <a:endParaRPr lang="en-US" altLang="ja-JP" sz="1800" dirty="0">
              <a:solidFill>
                <a:schemeClr val="tx1"/>
              </a:solidFill>
            </a:endParaRPr>
          </a:p>
          <a:p>
            <a:pPr algn="l"/>
            <a:r>
              <a:rPr lang="ja-JP" altLang="en-US" sz="1800" dirty="0">
                <a:solidFill>
                  <a:schemeClr val="tx1"/>
                </a:solidFill>
              </a:rPr>
              <a:t>　　</a:t>
            </a:r>
            <a:r>
              <a:rPr lang="en-US" altLang="ja-JP" sz="1800" dirty="0">
                <a:solidFill>
                  <a:schemeClr val="tx1"/>
                </a:solidFill>
              </a:rPr>
              <a:t>2017</a:t>
            </a:r>
            <a:r>
              <a:rPr lang="ja-JP" altLang="en-US" sz="1800" dirty="0">
                <a:solidFill>
                  <a:schemeClr val="tx1"/>
                </a:solidFill>
              </a:rPr>
              <a:t>年度</a:t>
            </a:r>
            <a:r>
              <a:rPr lang="ja-JP" altLang="ja-JP" sz="1800" dirty="0">
                <a:solidFill>
                  <a:schemeClr val="tx1"/>
                </a:solidFill>
              </a:rPr>
              <a:t>新規　</a:t>
            </a:r>
            <a:r>
              <a:rPr lang="en-US" altLang="ja-JP" sz="1800" dirty="0" smtClean="0">
                <a:solidFill>
                  <a:schemeClr val="tx1"/>
                </a:solidFill>
              </a:rPr>
              <a:t>8</a:t>
            </a:r>
            <a:r>
              <a:rPr lang="ja-JP" altLang="en-US" sz="1800" dirty="0" smtClean="0">
                <a:solidFill>
                  <a:schemeClr val="tx1"/>
                </a:solidFill>
              </a:rPr>
              <a:t>件</a:t>
            </a:r>
            <a:endParaRPr lang="en-US" altLang="ja-JP" sz="1800" strike="sngStrike" dirty="0">
              <a:solidFill>
                <a:schemeClr val="tx1"/>
              </a:solidFill>
            </a:endParaRPr>
          </a:p>
          <a:p>
            <a:pPr algn="l"/>
            <a:r>
              <a:rPr lang="ja-JP" altLang="en-US" sz="1800" dirty="0">
                <a:solidFill>
                  <a:schemeClr val="tx1"/>
                </a:solidFill>
              </a:rPr>
              <a:t>　　（</a:t>
            </a:r>
            <a:r>
              <a:rPr lang="en-US" altLang="ja-JP" sz="1800" dirty="0">
                <a:solidFill>
                  <a:schemeClr val="tx1"/>
                </a:solidFill>
              </a:rPr>
              <a:t>2018</a:t>
            </a:r>
            <a:r>
              <a:rPr lang="ja-JP" altLang="en-US" sz="1800" dirty="0">
                <a:solidFill>
                  <a:schemeClr val="tx1"/>
                </a:solidFill>
              </a:rPr>
              <a:t>年</a:t>
            </a:r>
            <a:r>
              <a:rPr lang="en-US" altLang="ja-JP" sz="1800" dirty="0">
                <a:solidFill>
                  <a:schemeClr val="tx1"/>
                </a:solidFill>
              </a:rPr>
              <a:t>3</a:t>
            </a:r>
            <a:r>
              <a:rPr lang="ja-JP" altLang="en-US" sz="1800" dirty="0">
                <a:solidFill>
                  <a:schemeClr val="tx1"/>
                </a:solidFill>
              </a:rPr>
              <a:t>月末現在　</a:t>
            </a:r>
            <a:r>
              <a:rPr lang="en-US" altLang="ja-JP" sz="1800" dirty="0">
                <a:solidFill>
                  <a:schemeClr val="tx1"/>
                </a:solidFill>
              </a:rPr>
              <a:t>38</a:t>
            </a:r>
            <a:r>
              <a:rPr lang="ja-JP" altLang="en-US" sz="1800" dirty="0" smtClean="0">
                <a:solidFill>
                  <a:schemeClr val="tx1"/>
                </a:solidFill>
              </a:rPr>
              <a:t>件</a:t>
            </a:r>
            <a:r>
              <a:rPr lang="ja-JP" altLang="en-US" sz="1800" dirty="0">
                <a:solidFill>
                  <a:schemeClr val="tx1"/>
                </a:solidFill>
              </a:rPr>
              <a:t>）</a:t>
            </a:r>
            <a:endParaRPr lang="ja-JP" altLang="ja-JP" sz="1800" dirty="0">
              <a:solidFill>
                <a:schemeClr val="tx1"/>
              </a:solidFill>
            </a:endParaRPr>
          </a:p>
        </p:txBody>
      </p:sp>
      <p:sp>
        <p:nvSpPr>
          <p:cNvPr id="15" name="コンテンツ プレースホルダー 2"/>
          <p:cNvSpPr txBox="1">
            <a:spLocks/>
          </p:cNvSpPr>
          <p:nvPr/>
        </p:nvSpPr>
        <p:spPr>
          <a:xfrm>
            <a:off x="180836" y="3861048"/>
            <a:ext cx="4772297" cy="1031685"/>
          </a:xfrm>
          <a:prstGeom prst="rect">
            <a:avLst/>
          </a:prstGeom>
        </p:spPr>
        <p:txBody>
          <a:bodyPr vert="horz" lIns="91440" tIns="45720" rIns="91440" bIns="45720" rtlCol="0">
            <a:normAutofit fontScale="92500" lnSpcReduction="20000"/>
          </a:bodyPr>
          <a:lstStyle>
            <a:lvl1pPr marL="0" indent="0" algn="ctr" defTabSz="914400" rtl="0" eaLnBrk="1" latinLnBrk="0" hangingPunct="1">
              <a:spcBef>
                <a:spcPct val="20000"/>
              </a:spcBef>
              <a:buFont typeface="Arial" panose="020B0604020202020204" pitchFamily="34" charset="0"/>
              <a:buNone/>
              <a:defRPr kumimoji="1" sz="3200" kern="1200">
                <a:solidFill>
                  <a:schemeClr val="tx1">
                    <a:tint val="75000"/>
                  </a:schemeClr>
                </a:solidFill>
                <a:latin typeface="+mn-lt"/>
                <a:ea typeface="+mn-ea"/>
                <a:cs typeface="+mn-cs"/>
              </a:defRPr>
            </a:lvl1pPr>
            <a:lvl2pPr marL="457200" indent="0" algn="ctr" defTabSz="914400" rtl="0" eaLnBrk="1" latinLnBrk="0" hangingPunct="1">
              <a:spcBef>
                <a:spcPct val="20000"/>
              </a:spcBef>
              <a:buFont typeface="Arial" panose="020B0604020202020204" pitchFamily="34" charset="0"/>
              <a:buNone/>
              <a:defRPr kumimoji="1" sz="2800" kern="1200">
                <a:solidFill>
                  <a:schemeClr val="tx1">
                    <a:tint val="75000"/>
                  </a:schemeClr>
                </a:solidFill>
                <a:latin typeface="+mn-lt"/>
                <a:ea typeface="+mn-ea"/>
                <a:cs typeface="+mn-cs"/>
              </a:defRPr>
            </a:lvl2pPr>
            <a:lvl3pPr marL="914400" indent="0" algn="ctr" defTabSz="914400" rtl="0" eaLnBrk="1" latinLnBrk="0" hangingPunct="1">
              <a:spcBef>
                <a:spcPct val="20000"/>
              </a:spcBef>
              <a:buFont typeface="Arial" panose="020B0604020202020204" pitchFamily="34" charset="0"/>
              <a:buNone/>
              <a:defRPr kumimoji="1" sz="2400" kern="1200">
                <a:solidFill>
                  <a:schemeClr val="tx1">
                    <a:tint val="75000"/>
                  </a:schemeClr>
                </a:solidFill>
                <a:latin typeface="+mn-lt"/>
                <a:ea typeface="+mn-ea"/>
                <a:cs typeface="+mn-cs"/>
              </a:defRPr>
            </a:lvl3pPr>
            <a:lvl4pPr marL="1371600" indent="0" algn="ctr" defTabSz="914400" rtl="0" eaLnBrk="1" latinLnBrk="0" hangingPunct="1">
              <a:spcBef>
                <a:spcPct val="20000"/>
              </a:spcBef>
              <a:buFont typeface="Arial" panose="020B0604020202020204" pitchFamily="34" charset="0"/>
              <a:buNone/>
              <a:defRPr kumimoji="1" sz="2000" kern="1200">
                <a:solidFill>
                  <a:schemeClr val="tx1">
                    <a:tint val="75000"/>
                  </a:schemeClr>
                </a:solidFill>
                <a:latin typeface="+mn-lt"/>
                <a:ea typeface="+mn-ea"/>
                <a:cs typeface="+mn-cs"/>
              </a:defRPr>
            </a:lvl4pPr>
            <a:lvl5pPr marL="1828800" indent="0" algn="ctr" defTabSz="914400" rtl="0" eaLnBrk="1" latinLnBrk="0" hangingPunct="1">
              <a:spcBef>
                <a:spcPct val="20000"/>
              </a:spcBef>
              <a:buFont typeface="Arial" panose="020B0604020202020204" pitchFamily="34" charset="0"/>
              <a:buNone/>
              <a:defRPr kumimoji="1" sz="2000" kern="1200">
                <a:solidFill>
                  <a:schemeClr val="tx1">
                    <a:tint val="75000"/>
                  </a:schemeClr>
                </a:solidFill>
                <a:latin typeface="+mn-lt"/>
                <a:ea typeface="+mn-ea"/>
                <a:cs typeface="+mn-cs"/>
              </a:defRPr>
            </a:lvl5pPr>
            <a:lvl6pPr marL="2286000" indent="0" algn="ctr" defTabSz="914400" rtl="0" eaLnBrk="1" latinLnBrk="0" hangingPunct="1">
              <a:spcBef>
                <a:spcPct val="20000"/>
              </a:spcBef>
              <a:buFont typeface="Arial" panose="020B0604020202020204" pitchFamily="34" charset="0"/>
              <a:buNone/>
              <a:defRPr kumimoji="1" sz="2000" kern="1200">
                <a:solidFill>
                  <a:schemeClr val="tx1">
                    <a:tint val="75000"/>
                  </a:schemeClr>
                </a:solidFill>
                <a:latin typeface="+mn-lt"/>
                <a:ea typeface="+mn-ea"/>
                <a:cs typeface="+mn-cs"/>
              </a:defRPr>
            </a:lvl6pPr>
            <a:lvl7pPr marL="2743200" indent="0" algn="ctr" defTabSz="914400" rtl="0" eaLnBrk="1" latinLnBrk="0" hangingPunct="1">
              <a:spcBef>
                <a:spcPct val="20000"/>
              </a:spcBef>
              <a:buFont typeface="Arial" panose="020B0604020202020204" pitchFamily="34" charset="0"/>
              <a:buNone/>
              <a:defRPr kumimoji="1" sz="2000" kern="1200">
                <a:solidFill>
                  <a:schemeClr val="tx1">
                    <a:tint val="75000"/>
                  </a:schemeClr>
                </a:solidFill>
                <a:latin typeface="+mn-lt"/>
                <a:ea typeface="+mn-ea"/>
                <a:cs typeface="+mn-cs"/>
              </a:defRPr>
            </a:lvl7pPr>
            <a:lvl8pPr marL="3200400" indent="0" algn="ctr" defTabSz="914400" rtl="0" eaLnBrk="1" latinLnBrk="0" hangingPunct="1">
              <a:spcBef>
                <a:spcPct val="20000"/>
              </a:spcBef>
              <a:buFont typeface="Arial" panose="020B0604020202020204" pitchFamily="34" charset="0"/>
              <a:buNone/>
              <a:defRPr kumimoji="1" sz="2000" kern="1200">
                <a:solidFill>
                  <a:schemeClr val="tx1">
                    <a:tint val="75000"/>
                  </a:schemeClr>
                </a:solidFill>
                <a:latin typeface="+mn-lt"/>
                <a:ea typeface="+mn-ea"/>
                <a:cs typeface="+mn-cs"/>
              </a:defRPr>
            </a:lvl8pPr>
            <a:lvl9pPr marL="3657600" indent="0" algn="ctr" defTabSz="914400" rtl="0" eaLnBrk="1" latinLnBrk="0" hangingPunct="1">
              <a:spcBef>
                <a:spcPct val="20000"/>
              </a:spcBef>
              <a:buFont typeface="Arial" panose="020B0604020202020204" pitchFamily="34" charset="0"/>
              <a:buNone/>
              <a:defRPr kumimoji="1" sz="2000" kern="1200">
                <a:solidFill>
                  <a:schemeClr val="tx1">
                    <a:tint val="75000"/>
                  </a:schemeClr>
                </a:solidFill>
                <a:latin typeface="+mn-lt"/>
                <a:ea typeface="+mn-ea"/>
                <a:cs typeface="+mn-cs"/>
              </a:defRPr>
            </a:lvl9pPr>
          </a:lstStyle>
          <a:p>
            <a:pPr algn="l">
              <a:buFont typeface="Wingdings" panose="05000000000000000000" pitchFamily="2" charset="2"/>
              <a:buChar char="Ø"/>
            </a:pPr>
            <a:r>
              <a:rPr lang="ja-JP" altLang="ja-JP" sz="1800" dirty="0">
                <a:solidFill>
                  <a:schemeClr val="tx1"/>
                </a:solidFill>
              </a:rPr>
              <a:t>クリック募金協賛企業数</a:t>
            </a:r>
          </a:p>
          <a:p>
            <a:pPr algn="l"/>
            <a:r>
              <a:rPr lang="ja-JP" altLang="en-US" sz="1800" dirty="0">
                <a:solidFill>
                  <a:schemeClr val="tx1"/>
                </a:solidFill>
              </a:rPr>
              <a:t>　</a:t>
            </a:r>
            <a:r>
              <a:rPr lang="ja-JP" altLang="ja-JP" sz="1800" dirty="0">
                <a:solidFill>
                  <a:schemeClr val="tx1"/>
                </a:solidFill>
              </a:rPr>
              <a:t>　</a:t>
            </a:r>
            <a:r>
              <a:rPr lang="en-US" altLang="ja-JP" sz="1800" dirty="0">
                <a:solidFill>
                  <a:schemeClr val="tx1"/>
                </a:solidFill>
              </a:rPr>
              <a:t>2017</a:t>
            </a:r>
            <a:r>
              <a:rPr lang="ja-JP" altLang="en-US" sz="1800" dirty="0">
                <a:solidFill>
                  <a:schemeClr val="tx1"/>
                </a:solidFill>
              </a:rPr>
              <a:t>年度</a:t>
            </a:r>
            <a:r>
              <a:rPr lang="ja-JP" altLang="ja-JP" sz="1800" dirty="0">
                <a:solidFill>
                  <a:schemeClr val="tx1"/>
                </a:solidFill>
              </a:rPr>
              <a:t>新規　</a:t>
            </a:r>
            <a:r>
              <a:rPr lang="en-US" altLang="ja-JP" sz="1800" dirty="0">
                <a:solidFill>
                  <a:schemeClr val="tx1"/>
                </a:solidFill>
              </a:rPr>
              <a:t>14</a:t>
            </a:r>
            <a:r>
              <a:rPr lang="ja-JP" altLang="en-US" sz="1800" dirty="0">
                <a:solidFill>
                  <a:schemeClr val="tx1"/>
                </a:solidFill>
              </a:rPr>
              <a:t>社</a:t>
            </a:r>
            <a:endParaRPr lang="en-US" altLang="ja-JP" sz="1800" strike="sngStrike" dirty="0">
              <a:solidFill>
                <a:schemeClr val="tx1"/>
              </a:solidFill>
            </a:endParaRPr>
          </a:p>
          <a:p>
            <a:pPr algn="l"/>
            <a:r>
              <a:rPr lang="ja-JP" altLang="en-US" sz="1800" dirty="0">
                <a:solidFill>
                  <a:schemeClr val="tx1"/>
                </a:solidFill>
              </a:rPr>
              <a:t>　　</a:t>
            </a:r>
            <a:r>
              <a:rPr lang="ja-JP" altLang="en-US" sz="1400" dirty="0">
                <a:solidFill>
                  <a:schemeClr val="tx1"/>
                </a:solidFill>
              </a:rPr>
              <a:t>（</a:t>
            </a:r>
            <a:r>
              <a:rPr lang="en-US" altLang="ja-JP" sz="1400" dirty="0">
                <a:solidFill>
                  <a:schemeClr val="tx1"/>
                </a:solidFill>
              </a:rPr>
              <a:t>2018</a:t>
            </a:r>
            <a:r>
              <a:rPr lang="ja-JP" altLang="en-US" sz="1400" dirty="0">
                <a:solidFill>
                  <a:schemeClr val="tx1"/>
                </a:solidFill>
              </a:rPr>
              <a:t>年</a:t>
            </a:r>
            <a:r>
              <a:rPr lang="en-US" altLang="ja-JP" sz="1400" dirty="0">
                <a:solidFill>
                  <a:schemeClr val="tx1"/>
                </a:solidFill>
              </a:rPr>
              <a:t>3</a:t>
            </a:r>
            <a:r>
              <a:rPr lang="ja-JP" altLang="en-US" sz="1400" dirty="0">
                <a:solidFill>
                  <a:schemeClr val="tx1"/>
                </a:solidFill>
              </a:rPr>
              <a:t>月末現在協賛企業数　</a:t>
            </a:r>
            <a:r>
              <a:rPr lang="en-US" altLang="ja-JP" sz="1400" dirty="0">
                <a:solidFill>
                  <a:schemeClr val="tx1"/>
                </a:solidFill>
              </a:rPr>
              <a:t>20</a:t>
            </a:r>
            <a:r>
              <a:rPr lang="ja-JP" altLang="en-US" sz="1400" dirty="0">
                <a:solidFill>
                  <a:schemeClr val="tx1"/>
                </a:solidFill>
              </a:rPr>
              <a:t>社）</a:t>
            </a:r>
            <a:endParaRPr lang="en-US" altLang="ja-JP" sz="1400" dirty="0">
              <a:solidFill>
                <a:schemeClr val="tx1"/>
              </a:solidFill>
            </a:endParaRPr>
          </a:p>
          <a:p>
            <a:pPr algn="l"/>
            <a:r>
              <a:rPr lang="ja-JP" altLang="en-US" sz="1400" dirty="0">
                <a:solidFill>
                  <a:schemeClr val="tx1"/>
                </a:solidFill>
              </a:rPr>
              <a:t>　　　（注）</a:t>
            </a:r>
            <a:r>
              <a:rPr lang="en-US" altLang="ja-JP" sz="1400" dirty="0">
                <a:solidFill>
                  <a:schemeClr val="tx1"/>
                </a:solidFill>
              </a:rPr>
              <a:t>2017</a:t>
            </a:r>
            <a:r>
              <a:rPr lang="ja-JP" altLang="en-US" sz="1400" dirty="0">
                <a:solidFill>
                  <a:schemeClr val="tx1"/>
                </a:solidFill>
              </a:rPr>
              <a:t>年度：解約企業</a:t>
            </a:r>
            <a:r>
              <a:rPr lang="en-US" altLang="ja-JP" sz="1400" dirty="0">
                <a:solidFill>
                  <a:schemeClr val="tx1"/>
                </a:solidFill>
              </a:rPr>
              <a:t>1</a:t>
            </a:r>
            <a:r>
              <a:rPr lang="ja-JP" altLang="en-US" sz="1400" dirty="0">
                <a:solidFill>
                  <a:schemeClr val="tx1"/>
                </a:solidFill>
              </a:rPr>
              <a:t>社あり）</a:t>
            </a:r>
            <a:endParaRPr lang="ja-JP" altLang="ja-JP" sz="1400" dirty="0">
              <a:solidFill>
                <a:schemeClr val="tx1"/>
              </a:solidFill>
            </a:endParaRPr>
          </a:p>
        </p:txBody>
      </p:sp>
      <p:sp>
        <p:nvSpPr>
          <p:cNvPr id="12" name="テキスト ボックス 11"/>
          <p:cNvSpPr txBox="1"/>
          <p:nvPr/>
        </p:nvSpPr>
        <p:spPr>
          <a:xfrm>
            <a:off x="8172400" y="1"/>
            <a:ext cx="971600" cy="307777"/>
          </a:xfrm>
          <a:prstGeom prst="rect">
            <a:avLst/>
          </a:prstGeom>
          <a:noFill/>
        </p:spPr>
        <p:txBody>
          <a:bodyPr wrap="square" rtlCol="0">
            <a:spAutoFit/>
          </a:bodyPr>
          <a:lstStyle/>
          <a:p>
            <a:r>
              <a:rPr lang="en-US" altLang="ja-JP" sz="1400" dirty="0" smtClean="0">
                <a:solidFill>
                  <a:prstClr val="black"/>
                </a:solidFill>
              </a:rPr>
              <a:t>A11.(</a:t>
            </a:r>
            <a:r>
              <a:rPr lang="en-US" altLang="ja-JP" sz="1400" dirty="0">
                <a:solidFill>
                  <a:prstClr val="black"/>
                </a:solidFill>
              </a:rPr>
              <a:t>30</a:t>
            </a:r>
            <a:r>
              <a:rPr lang="en-US" altLang="ja-JP" sz="1400" dirty="0" smtClean="0">
                <a:solidFill>
                  <a:prstClr val="black"/>
                </a:solidFill>
              </a:rPr>
              <a:t>)</a:t>
            </a:r>
            <a:endParaRPr lang="ja-JP" altLang="en-US" sz="1400" dirty="0">
              <a:solidFill>
                <a:prstClr val="black"/>
              </a:solidFill>
            </a:endParaRPr>
          </a:p>
        </p:txBody>
      </p:sp>
      <p:sp>
        <p:nvSpPr>
          <p:cNvPr id="13" name="正方形/長方形 12"/>
          <p:cNvSpPr/>
          <p:nvPr/>
        </p:nvSpPr>
        <p:spPr>
          <a:xfrm>
            <a:off x="7380464" y="332656"/>
            <a:ext cx="1512016" cy="369332"/>
          </a:xfrm>
          <a:prstGeom prst="rect">
            <a:avLst/>
          </a:prstGeom>
          <a:noFill/>
        </p:spPr>
        <p:txBody>
          <a:bodyPr wrap="none">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lgn="ctr"/>
            <a:r>
              <a:rPr lang="ja-JP" altLang="en-US" dirty="0"/>
              <a:t>＜</a:t>
            </a:r>
            <a:r>
              <a:rPr lang="en-US" altLang="ja-JP" dirty="0"/>
              <a:t>Outcome</a:t>
            </a:r>
            <a:r>
              <a:rPr lang="ja-JP" altLang="en-US" dirty="0"/>
              <a:t>＞</a:t>
            </a:r>
          </a:p>
        </p:txBody>
      </p:sp>
      <p:pic>
        <p:nvPicPr>
          <p:cNvPr id="2" name="図 1"/>
          <p:cNvPicPr>
            <a:picLocks noChangeAspect="1"/>
          </p:cNvPicPr>
          <p:nvPr/>
        </p:nvPicPr>
        <p:blipFill>
          <a:blip r:embed="rId2"/>
          <a:stretch>
            <a:fillRect/>
          </a:stretch>
        </p:blipFill>
        <p:spPr>
          <a:xfrm>
            <a:off x="3887165" y="1111514"/>
            <a:ext cx="4986960" cy="2749534"/>
          </a:xfrm>
          <a:prstGeom prst="rect">
            <a:avLst/>
          </a:prstGeom>
        </p:spPr>
      </p:pic>
      <p:pic>
        <p:nvPicPr>
          <p:cNvPr id="3" name="図 2"/>
          <p:cNvPicPr>
            <a:picLocks noChangeAspect="1"/>
          </p:cNvPicPr>
          <p:nvPr/>
        </p:nvPicPr>
        <p:blipFill>
          <a:blip r:embed="rId3"/>
          <a:stretch>
            <a:fillRect/>
          </a:stretch>
        </p:blipFill>
        <p:spPr>
          <a:xfrm>
            <a:off x="4011149" y="4057790"/>
            <a:ext cx="4543915" cy="2722719"/>
          </a:xfrm>
          <a:prstGeom prst="rect">
            <a:avLst/>
          </a:prstGeom>
        </p:spPr>
      </p:pic>
    </p:spTree>
    <p:extLst>
      <p:ext uri="{BB962C8B-B14F-4D97-AF65-F5344CB8AC3E}">
        <p14:creationId xmlns:p14="http://schemas.microsoft.com/office/powerpoint/2010/main" val="1187073703"/>
      </p:ext>
    </p:extLst>
  </p:cSld>
  <p:clrMapOvr>
    <a:masterClrMapping/>
  </p:clrMapOvr>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スライド番号プレースホルダ 6"/>
          <p:cNvSpPr>
            <a:spLocks noGrp="1"/>
          </p:cNvSpPr>
          <p:nvPr>
            <p:ph type="sldNum" sz="quarter" idx="12"/>
          </p:nvPr>
        </p:nvSpPr>
        <p:spPr/>
        <p:txBody>
          <a:bodyPr/>
          <a:lstStyle/>
          <a:p>
            <a:fld id="{CCEC3038-1CF1-4B63-9920-55248DCFBA97}" type="slidenum">
              <a:rPr kumimoji="1" lang="ja-JP" altLang="en-US" smtClean="0"/>
              <a:pPr/>
              <a:t>118</a:t>
            </a:fld>
            <a:endParaRPr kumimoji="1" lang="ja-JP" altLang="en-US"/>
          </a:p>
        </p:txBody>
      </p:sp>
      <p:sp>
        <p:nvSpPr>
          <p:cNvPr id="10" name="正方形/長方形 9"/>
          <p:cNvSpPr/>
          <p:nvPr/>
        </p:nvSpPr>
        <p:spPr>
          <a:xfrm>
            <a:off x="251520" y="323364"/>
            <a:ext cx="5904656" cy="369332"/>
          </a:xfrm>
          <a:prstGeom prst="rect">
            <a:avLst/>
          </a:prstGeom>
        </p:spPr>
        <p:txBody>
          <a:bodyPr wrap="square">
            <a:spAutoFit/>
          </a:bodyPr>
          <a:lstStyle/>
          <a:p>
            <a:r>
              <a:rPr lang="ja-JP" altLang="en-US" b="1" dirty="0">
                <a:solidFill>
                  <a:srgbClr val="000000"/>
                </a:solidFill>
                <a:latin typeface="Calibri" pitchFamily="34" charset="0"/>
              </a:rPr>
              <a:t>企業等との連携状況</a:t>
            </a:r>
          </a:p>
        </p:txBody>
      </p:sp>
      <p:cxnSp>
        <p:nvCxnSpPr>
          <p:cNvPr id="11" name="直線コネクタ 10"/>
          <p:cNvCxnSpPr/>
          <p:nvPr/>
        </p:nvCxnSpPr>
        <p:spPr>
          <a:xfrm>
            <a:off x="179512" y="692696"/>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aphicFrame>
        <p:nvGraphicFramePr>
          <p:cNvPr id="12" name="表 11"/>
          <p:cNvGraphicFramePr>
            <a:graphicFrameLocks noGrp="1"/>
          </p:cNvGraphicFramePr>
          <p:nvPr>
            <p:extLst>
              <p:ext uri="{D42A27DB-BD31-4B8C-83A1-F6EECF244321}">
                <p14:modId xmlns:p14="http://schemas.microsoft.com/office/powerpoint/2010/main" val="681512105"/>
              </p:ext>
            </p:extLst>
          </p:nvPr>
        </p:nvGraphicFramePr>
        <p:xfrm>
          <a:off x="251520" y="908720"/>
          <a:ext cx="8640960" cy="5721072"/>
        </p:xfrm>
        <a:graphic>
          <a:graphicData uri="http://schemas.openxmlformats.org/drawingml/2006/table">
            <a:tbl>
              <a:tblPr firstRow="1" bandRow="1">
                <a:tableStyleId>{5C22544A-7EE6-4342-B048-85BDC9FD1C3A}</a:tableStyleId>
              </a:tblPr>
              <a:tblGrid>
                <a:gridCol w="1224136">
                  <a:extLst>
                    <a:ext uri="{9D8B030D-6E8A-4147-A177-3AD203B41FA5}">
                      <a16:colId xmlns:a16="http://schemas.microsoft.com/office/drawing/2014/main" xmlns="" val="20000"/>
                    </a:ext>
                  </a:extLst>
                </a:gridCol>
                <a:gridCol w="3816424">
                  <a:extLst>
                    <a:ext uri="{9D8B030D-6E8A-4147-A177-3AD203B41FA5}">
                      <a16:colId xmlns:a16="http://schemas.microsoft.com/office/drawing/2014/main" xmlns="" val="20001"/>
                    </a:ext>
                  </a:extLst>
                </a:gridCol>
                <a:gridCol w="1080120">
                  <a:extLst>
                    <a:ext uri="{9D8B030D-6E8A-4147-A177-3AD203B41FA5}">
                      <a16:colId xmlns:a16="http://schemas.microsoft.com/office/drawing/2014/main" xmlns="" val="20002"/>
                    </a:ext>
                  </a:extLst>
                </a:gridCol>
                <a:gridCol w="2520280">
                  <a:extLst>
                    <a:ext uri="{9D8B030D-6E8A-4147-A177-3AD203B41FA5}">
                      <a16:colId xmlns:a16="http://schemas.microsoft.com/office/drawing/2014/main" xmlns="" val="20003"/>
                    </a:ext>
                  </a:extLst>
                </a:gridCol>
              </a:tblGrid>
              <a:tr h="522380">
                <a:tc>
                  <a:txBody>
                    <a:bodyPr/>
                    <a:lstStyle/>
                    <a:p>
                      <a:pPr algn="ctr"/>
                      <a:r>
                        <a:rPr kumimoji="1" lang="ja-JP" altLang="en-US" sz="1600" dirty="0">
                          <a:solidFill>
                            <a:schemeClr val="tx1"/>
                          </a:solidFill>
                        </a:rPr>
                        <a:t>種　類</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60000"/>
                        <a:lumOff val="40000"/>
                      </a:schemeClr>
                    </a:solidFill>
                  </a:tcPr>
                </a:tc>
                <a:tc>
                  <a:txBody>
                    <a:bodyPr/>
                    <a:lstStyle/>
                    <a:p>
                      <a:pPr algn="ctr"/>
                      <a:r>
                        <a:rPr kumimoji="1" lang="ja-JP" altLang="en-US" sz="1600" dirty="0">
                          <a:solidFill>
                            <a:schemeClr val="tx1"/>
                          </a:solidFill>
                        </a:rPr>
                        <a:t>内　容</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60000"/>
                        <a:lumOff val="40000"/>
                      </a:schemeClr>
                    </a:solidFill>
                  </a:tcPr>
                </a:tc>
                <a:tc>
                  <a:txBody>
                    <a:bodyPr/>
                    <a:lstStyle/>
                    <a:p>
                      <a:pPr algn="ctr"/>
                      <a:r>
                        <a:rPr kumimoji="1" lang="ja-JP" altLang="en-US" sz="1600" dirty="0">
                          <a:solidFill>
                            <a:schemeClr val="tx1"/>
                          </a:solidFill>
                        </a:rPr>
                        <a:t>件　数</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60000"/>
                        <a:lumOff val="40000"/>
                      </a:schemeClr>
                    </a:solidFill>
                  </a:tcPr>
                </a:tc>
                <a:tc>
                  <a:txBody>
                    <a:bodyPr/>
                    <a:lstStyle/>
                    <a:p>
                      <a:pPr algn="ctr"/>
                      <a:r>
                        <a:rPr kumimoji="1" lang="ja-JP" altLang="en-US" sz="1600" dirty="0">
                          <a:solidFill>
                            <a:schemeClr val="tx1"/>
                          </a:solidFill>
                        </a:rPr>
                        <a:t>内　訳</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60000"/>
                        <a:lumOff val="40000"/>
                      </a:schemeClr>
                    </a:solidFill>
                  </a:tcPr>
                </a:tc>
                <a:extLst>
                  <a:ext uri="{0D108BD9-81ED-4DB2-BD59-A6C34878D82A}">
                    <a16:rowId xmlns:a16="http://schemas.microsoft.com/office/drawing/2014/main" xmlns="" val="10000"/>
                  </a:ext>
                </a:extLst>
              </a:tr>
              <a:tr h="1205812">
                <a:tc>
                  <a:txBody>
                    <a:bodyPr/>
                    <a:lstStyle/>
                    <a:p>
                      <a:pPr algn="ctr"/>
                      <a:r>
                        <a:rPr kumimoji="1" lang="ja-JP" altLang="en-US" sz="1800" b="1" dirty="0">
                          <a:solidFill>
                            <a:schemeClr val="tx1"/>
                          </a:solidFill>
                        </a:rPr>
                        <a:t>包括連携</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a:r>
                        <a:rPr kumimoji="1" lang="ja-JP" altLang="en-US" sz="1300" strike="noStrike" dirty="0" smtClean="0">
                          <a:solidFill>
                            <a:schemeClr val="tx1"/>
                          </a:solidFill>
                        </a:rPr>
                        <a:t>市民サービスの向上及び地域の活性化等の推進に向け、安全・安心、福祉・子育て、スポーツ、区政・市政の</a:t>
                      </a:r>
                      <a:r>
                        <a:rPr kumimoji="1" lang="en-US" altLang="ja-JP" sz="1300" strike="noStrike" dirty="0" smtClean="0">
                          <a:solidFill>
                            <a:schemeClr val="tx1"/>
                          </a:solidFill>
                        </a:rPr>
                        <a:t>PR</a:t>
                      </a:r>
                      <a:r>
                        <a:rPr kumimoji="1" lang="ja-JP" altLang="en-US" sz="1300" strike="noStrike" dirty="0" smtClean="0">
                          <a:solidFill>
                            <a:schemeClr val="tx1"/>
                          </a:solidFill>
                        </a:rPr>
                        <a:t>など、市政のあらゆる分野を包括する連携協定。</a:t>
                      </a:r>
                      <a:endParaRPr kumimoji="1" lang="en-US" altLang="ja-JP" sz="1300" strike="noStrike" dirty="0" smtClean="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a:r>
                        <a:rPr kumimoji="1" lang="ja-JP" altLang="en-US" sz="1600" b="1" dirty="0">
                          <a:solidFill>
                            <a:schemeClr val="tx1"/>
                          </a:solidFill>
                        </a:rPr>
                        <a:t>　　  </a:t>
                      </a:r>
                      <a:r>
                        <a:rPr kumimoji="1" lang="en-US" altLang="ja-JP" sz="1600" b="1" dirty="0" smtClean="0">
                          <a:solidFill>
                            <a:schemeClr val="tx1"/>
                          </a:solidFill>
                        </a:rPr>
                        <a:t>38</a:t>
                      </a:r>
                      <a:r>
                        <a:rPr kumimoji="1" lang="ja-JP" altLang="en-US" sz="1600" b="1" dirty="0" smtClean="0">
                          <a:solidFill>
                            <a:schemeClr val="tx1"/>
                          </a:solidFill>
                        </a:rPr>
                        <a:t>件</a:t>
                      </a:r>
                      <a:endParaRPr kumimoji="1" lang="ja-JP" altLang="en-US" sz="1600" b="1"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a:r>
                        <a:rPr kumimoji="1" lang="en-US" altLang="ja-JP" sz="1400" dirty="0">
                          <a:solidFill>
                            <a:schemeClr val="tx1"/>
                          </a:solidFill>
                        </a:rPr>
                        <a:t>12</a:t>
                      </a:r>
                      <a:r>
                        <a:rPr kumimoji="1" lang="ja-JP" altLang="en-US" sz="1400" dirty="0">
                          <a:solidFill>
                            <a:schemeClr val="tx1"/>
                          </a:solidFill>
                        </a:rPr>
                        <a:t>区</a:t>
                      </a:r>
                      <a:r>
                        <a:rPr kumimoji="1" lang="ja-JP" altLang="en-US" sz="1400" dirty="0" smtClean="0">
                          <a:solidFill>
                            <a:schemeClr val="tx1"/>
                          </a:solidFill>
                        </a:rPr>
                        <a:t>、</a:t>
                      </a:r>
                      <a:r>
                        <a:rPr kumimoji="1" lang="en-US" altLang="ja-JP" sz="1400" dirty="0">
                          <a:solidFill>
                            <a:schemeClr val="tx1"/>
                          </a:solidFill>
                        </a:rPr>
                        <a:t>8</a:t>
                      </a:r>
                      <a:r>
                        <a:rPr kumimoji="1" lang="ja-JP" altLang="en-US" sz="1400" dirty="0" smtClean="0">
                          <a:solidFill>
                            <a:schemeClr val="tx1"/>
                          </a:solidFill>
                        </a:rPr>
                        <a:t>局</a:t>
                      </a:r>
                      <a:endParaRPr kumimoji="1" lang="ja-JP" altLang="en-US" sz="140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xmlns="" val="10001"/>
                  </a:ext>
                </a:extLst>
              </a:tr>
              <a:tr h="1120400">
                <a:tc>
                  <a:txBody>
                    <a:bodyPr/>
                    <a:lstStyle/>
                    <a:p>
                      <a:pPr algn="ctr"/>
                      <a:r>
                        <a:rPr kumimoji="1" lang="ja-JP" altLang="en-US" sz="1800" b="1" dirty="0">
                          <a:solidFill>
                            <a:schemeClr val="tx1"/>
                          </a:solidFill>
                        </a:rPr>
                        <a:t>事業連携</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a:r>
                        <a:rPr kumimoji="1" lang="ja-JP" altLang="en-US" sz="1300" dirty="0" smtClean="0">
                          <a:solidFill>
                            <a:schemeClr val="tx1"/>
                          </a:solidFill>
                        </a:rPr>
                        <a:t>特定の分野・事業について連携項目を持つ事業連携協定。連携項目に基づく取り組みを特定の所属で行うことを基本とするもの。</a:t>
                      </a:r>
                    </a:p>
                    <a:p>
                      <a:pPr algn="l"/>
                      <a:endParaRPr kumimoji="1" lang="en-US" altLang="ja-JP" sz="1300" dirty="0" smtClean="0">
                        <a:solidFill>
                          <a:schemeClr val="tx1"/>
                        </a:solidFill>
                      </a:endParaRPr>
                    </a:p>
                    <a:p>
                      <a:pPr algn="l"/>
                      <a:r>
                        <a:rPr kumimoji="1" lang="ja-JP" altLang="en-US" sz="1300" dirty="0" smtClean="0">
                          <a:solidFill>
                            <a:schemeClr val="tx1"/>
                          </a:solidFill>
                        </a:rPr>
                        <a:t>事業連携協定以外の連携</a:t>
                      </a:r>
                      <a:r>
                        <a:rPr kumimoji="1" lang="ja-JP" altLang="en-US" sz="1300" dirty="0">
                          <a:solidFill>
                            <a:schemeClr val="tx1"/>
                          </a:solidFill>
                        </a:rPr>
                        <a:t>の手法と</a:t>
                      </a:r>
                      <a:r>
                        <a:rPr kumimoji="1" lang="ja-JP" altLang="en-US" sz="1300" dirty="0" smtClean="0">
                          <a:solidFill>
                            <a:schemeClr val="tx1"/>
                          </a:solidFill>
                        </a:rPr>
                        <a:t>して、覚書</a:t>
                      </a:r>
                      <a:r>
                        <a:rPr kumimoji="1" lang="ja-JP" altLang="en-US" sz="1300" dirty="0">
                          <a:solidFill>
                            <a:schemeClr val="tx1"/>
                          </a:solidFill>
                        </a:rPr>
                        <a:t>の他、登録制度などもある。</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a:r>
                        <a:rPr kumimoji="1" lang="ja-JP" altLang="en-US" sz="1600" b="1" dirty="0">
                          <a:solidFill>
                            <a:schemeClr val="tx1"/>
                          </a:solidFill>
                        </a:rPr>
                        <a:t>　</a:t>
                      </a:r>
                      <a:r>
                        <a:rPr kumimoji="1" lang="en-US" altLang="ja-JP" sz="1600" b="1" dirty="0" smtClean="0">
                          <a:solidFill>
                            <a:schemeClr val="tx1"/>
                          </a:solidFill>
                        </a:rPr>
                        <a:t>1,734</a:t>
                      </a:r>
                      <a:r>
                        <a:rPr kumimoji="1" lang="ja-JP" altLang="en-US" sz="1600" b="1" dirty="0" smtClean="0">
                          <a:solidFill>
                            <a:schemeClr val="tx1"/>
                          </a:solidFill>
                        </a:rPr>
                        <a:t>件</a:t>
                      </a:r>
                      <a:endParaRPr kumimoji="1" lang="ja-JP" altLang="en-US" sz="1600" b="1"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a:r>
                        <a:rPr kumimoji="1" lang="ja-JP" altLang="en-US" sz="1400" dirty="0">
                          <a:solidFill>
                            <a:schemeClr val="tx1"/>
                          </a:solidFill>
                        </a:rPr>
                        <a:t>事業連携協定　</a:t>
                      </a:r>
                      <a:r>
                        <a:rPr kumimoji="1" lang="en-US" altLang="ja-JP" sz="1400" dirty="0">
                          <a:solidFill>
                            <a:schemeClr val="tx1"/>
                          </a:solidFill>
                        </a:rPr>
                        <a:t>24</a:t>
                      </a:r>
                      <a:r>
                        <a:rPr kumimoji="1" lang="ja-JP" altLang="en-US" sz="1400" dirty="0">
                          <a:solidFill>
                            <a:schemeClr val="tx1"/>
                          </a:solidFill>
                        </a:rPr>
                        <a:t>区、</a:t>
                      </a:r>
                      <a:r>
                        <a:rPr kumimoji="1" lang="en-US" altLang="ja-JP" sz="1400" dirty="0" smtClean="0">
                          <a:solidFill>
                            <a:schemeClr val="tx1"/>
                          </a:solidFill>
                        </a:rPr>
                        <a:t>12</a:t>
                      </a:r>
                      <a:r>
                        <a:rPr kumimoji="1" lang="ja-JP" altLang="en-US" sz="1400" dirty="0" smtClean="0">
                          <a:solidFill>
                            <a:schemeClr val="tx1"/>
                          </a:solidFill>
                        </a:rPr>
                        <a:t>局</a:t>
                      </a:r>
                      <a:endParaRPr kumimoji="1" lang="en-US" altLang="ja-JP" sz="1400" dirty="0">
                        <a:solidFill>
                          <a:schemeClr val="tx1"/>
                        </a:solidFill>
                      </a:endParaRPr>
                    </a:p>
                    <a:p>
                      <a:pPr algn="l"/>
                      <a:r>
                        <a:rPr kumimoji="1" lang="ja-JP" altLang="en-US" sz="1400" dirty="0">
                          <a:solidFill>
                            <a:schemeClr val="tx1"/>
                          </a:solidFill>
                        </a:rPr>
                        <a:t>登録制度　　　　</a:t>
                      </a:r>
                      <a:r>
                        <a:rPr kumimoji="1" lang="en-US" altLang="ja-JP" sz="1400" dirty="0">
                          <a:solidFill>
                            <a:schemeClr val="tx1"/>
                          </a:solidFill>
                        </a:rPr>
                        <a:t>17</a:t>
                      </a:r>
                      <a:r>
                        <a:rPr kumimoji="1" lang="ja-JP" altLang="en-US" sz="1400" dirty="0">
                          <a:solidFill>
                            <a:schemeClr val="tx1"/>
                          </a:solidFill>
                        </a:rPr>
                        <a:t>区、</a:t>
                      </a:r>
                      <a:r>
                        <a:rPr kumimoji="1" lang="en-US" altLang="ja-JP" sz="1400" dirty="0">
                          <a:solidFill>
                            <a:schemeClr val="tx1"/>
                          </a:solidFill>
                        </a:rPr>
                        <a:t>2</a:t>
                      </a:r>
                      <a:r>
                        <a:rPr kumimoji="1" lang="ja-JP" altLang="en-US" sz="1400" dirty="0">
                          <a:solidFill>
                            <a:schemeClr val="tx1"/>
                          </a:solidFill>
                        </a:rPr>
                        <a:t>局</a:t>
                      </a:r>
                      <a:endParaRPr kumimoji="1" lang="en-US" altLang="ja-JP" sz="1400" dirty="0">
                        <a:solidFill>
                          <a:schemeClr val="tx1"/>
                        </a:solidFill>
                      </a:endParaRPr>
                    </a:p>
                    <a:p>
                      <a:pPr algn="l"/>
                      <a:r>
                        <a:rPr kumimoji="1" lang="ja-JP" altLang="en-US" sz="1400" dirty="0">
                          <a:solidFill>
                            <a:schemeClr val="tx1"/>
                          </a:solidFill>
                        </a:rPr>
                        <a:t>覚書　　　　　　　</a:t>
                      </a:r>
                      <a:r>
                        <a:rPr kumimoji="1" lang="en-US" altLang="ja-JP" sz="1400" dirty="0" smtClean="0">
                          <a:solidFill>
                            <a:schemeClr val="tx1"/>
                          </a:solidFill>
                        </a:rPr>
                        <a:t>17</a:t>
                      </a:r>
                      <a:r>
                        <a:rPr kumimoji="1" lang="ja-JP" altLang="en-US" sz="1400" dirty="0" smtClean="0">
                          <a:solidFill>
                            <a:schemeClr val="tx1"/>
                          </a:solidFill>
                        </a:rPr>
                        <a:t>区</a:t>
                      </a:r>
                      <a:r>
                        <a:rPr kumimoji="1" lang="ja-JP" altLang="en-US" sz="1400" dirty="0">
                          <a:solidFill>
                            <a:schemeClr val="tx1"/>
                          </a:solidFill>
                        </a:rPr>
                        <a:t>、</a:t>
                      </a:r>
                      <a:r>
                        <a:rPr kumimoji="1" lang="en-US" altLang="ja-JP" sz="1400" dirty="0">
                          <a:solidFill>
                            <a:schemeClr val="tx1"/>
                          </a:solidFill>
                        </a:rPr>
                        <a:t>2</a:t>
                      </a:r>
                      <a:r>
                        <a:rPr kumimoji="1" lang="ja-JP" altLang="en-US" sz="1400" dirty="0">
                          <a:solidFill>
                            <a:schemeClr val="tx1"/>
                          </a:solidFill>
                        </a:rPr>
                        <a:t>局</a:t>
                      </a:r>
                      <a:endParaRPr kumimoji="1" lang="en-US" altLang="ja-JP" sz="1400" dirty="0">
                        <a:solidFill>
                          <a:schemeClr val="tx1"/>
                        </a:solidFill>
                      </a:endParaRPr>
                    </a:p>
                    <a:p>
                      <a:pPr algn="l"/>
                      <a:r>
                        <a:rPr kumimoji="1" lang="ja-JP" altLang="en-US" sz="1400" dirty="0">
                          <a:solidFill>
                            <a:schemeClr val="tx1"/>
                          </a:solidFill>
                        </a:rPr>
                        <a:t>その他連携　　　　　　</a:t>
                      </a:r>
                      <a:r>
                        <a:rPr kumimoji="1" lang="ja-JP" altLang="en-US" sz="1400" dirty="0" smtClean="0">
                          <a:solidFill>
                            <a:schemeClr val="tx1"/>
                          </a:solidFill>
                        </a:rPr>
                        <a:t>  </a:t>
                      </a:r>
                      <a:r>
                        <a:rPr kumimoji="1" lang="en-US" altLang="ja-JP" sz="1400" dirty="0" smtClean="0">
                          <a:solidFill>
                            <a:schemeClr val="tx1"/>
                          </a:solidFill>
                        </a:rPr>
                        <a:t>3</a:t>
                      </a:r>
                      <a:r>
                        <a:rPr kumimoji="1" lang="ja-JP" altLang="en-US" sz="1400" dirty="0" smtClean="0">
                          <a:solidFill>
                            <a:schemeClr val="tx1"/>
                          </a:solidFill>
                        </a:rPr>
                        <a:t>局</a:t>
                      </a:r>
                      <a:endParaRPr kumimoji="1" lang="en-US" altLang="ja-JP" sz="140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xmlns="" val="10002"/>
                  </a:ext>
                </a:extLst>
              </a:tr>
              <a:tr h="2436690">
                <a:tc gridSpan="4">
                  <a:txBody>
                    <a:bodyPr/>
                    <a:lstStyle/>
                    <a:p>
                      <a:pPr algn="l"/>
                      <a:endParaRPr kumimoji="1" lang="en-US" altLang="ja-JP" sz="1300" b="1" dirty="0">
                        <a:solidFill>
                          <a:schemeClr val="tx1"/>
                        </a:solidFill>
                        <a:latin typeface="+mj-ea"/>
                        <a:ea typeface="+mj-ea"/>
                      </a:endParaRPr>
                    </a:p>
                    <a:p>
                      <a:pPr algn="l"/>
                      <a:r>
                        <a:rPr kumimoji="1" lang="en-US" altLang="ja-JP" sz="1300" b="1" dirty="0">
                          <a:solidFill>
                            <a:schemeClr val="tx1"/>
                          </a:solidFill>
                          <a:latin typeface="+mj-ea"/>
                          <a:ea typeface="+mj-ea"/>
                        </a:rPr>
                        <a:t>〔</a:t>
                      </a:r>
                      <a:r>
                        <a:rPr kumimoji="1" lang="ja-JP" altLang="en-US" sz="1300" b="1" dirty="0">
                          <a:solidFill>
                            <a:schemeClr val="tx1"/>
                          </a:solidFill>
                          <a:latin typeface="+mj-ea"/>
                          <a:ea typeface="+mj-ea"/>
                        </a:rPr>
                        <a:t>その他の連携メニュー</a:t>
                      </a:r>
                      <a:r>
                        <a:rPr kumimoji="1" lang="en-US" altLang="ja-JP" sz="1300" b="1" dirty="0">
                          <a:solidFill>
                            <a:schemeClr val="tx1"/>
                          </a:solidFill>
                          <a:latin typeface="+mj-ea"/>
                          <a:ea typeface="+mj-ea"/>
                        </a:rPr>
                        <a:t>〕</a:t>
                      </a:r>
                    </a:p>
                    <a:p>
                      <a:pPr algn="l"/>
                      <a:endParaRPr kumimoji="1" lang="en-US" altLang="ja-JP" sz="1300" b="1" dirty="0">
                        <a:solidFill>
                          <a:schemeClr val="tx1"/>
                        </a:solidFill>
                        <a:latin typeface="+mj-ea"/>
                        <a:ea typeface="+mj-ea"/>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300" b="0" dirty="0">
                          <a:solidFill>
                            <a:schemeClr val="tx1"/>
                          </a:solidFill>
                        </a:rPr>
                        <a:t>　　</a:t>
                      </a:r>
                      <a:r>
                        <a:rPr kumimoji="1" lang="ja-JP" altLang="en-US" sz="1200" b="0" dirty="0">
                          <a:solidFill>
                            <a:schemeClr val="tx1"/>
                          </a:solidFill>
                        </a:rPr>
                        <a:t>■ </a:t>
                      </a:r>
                      <a:r>
                        <a:rPr kumimoji="1" lang="ja-JP" altLang="en-US" sz="1200" b="1" dirty="0">
                          <a:solidFill>
                            <a:schemeClr val="tx1"/>
                          </a:solidFill>
                        </a:rPr>
                        <a:t>地域貢献企業バンク制度</a:t>
                      </a:r>
                    </a:p>
                    <a:p>
                      <a:pPr lvl="1"/>
                      <a:r>
                        <a:rPr kumimoji="1" lang="ja-JP" altLang="en-US" sz="1200" b="1" dirty="0">
                          <a:solidFill>
                            <a:schemeClr val="tx1"/>
                          </a:solidFill>
                        </a:rPr>
                        <a:t>　</a:t>
                      </a:r>
                      <a:r>
                        <a:rPr kumimoji="1" lang="ja-JP" altLang="en-US" sz="1200" dirty="0">
                          <a:solidFill>
                            <a:schemeClr val="tx1"/>
                          </a:solidFill>
                        </a:rPr>
                        <a:t>企業の社会貢献・地域貢献と行政の施策展開における公民連携の取組のニーズのマッチングにより、府民・市民サービスの向上及び地域の活性化をめざす制度。</a:t>
                      </a:r>
                    </a:p>
                    <a:p>
                      <a:pPr lvl="1"/>
                      <a:r>
                        <a:rPr kumimoji="1" lang="ja-JP" altLang="en-US" sz="1200" dirty="0">
                          <a:solidFill>
                            <a:schemeClr val="tx1"/>
                          </a:solidFill>
                        </a:rPr>
                        <a:t>　企業の社会貢献及び利便性を高める観点から、府市連携を図り、本市においても</a:t>
                      </a:r>
                      <a:r>
                        <a:rPr lang="en-US" altLang="ja-JP" sz="1200" dirty="0">
                          <a:solidFill>
                            <a:schemeClr val="tx1"/>
                          </a:solidFill>
                        </a:rPr>
                        <a:t>2017</a:t>
                      </a:r>
                      <a:r>
                        <a:rPr lang="ja-JP" altLang="en-US" sz="1200" dirty="0">
                          <a:solidFill>
                            <a:schemeClr val="tx1"/>
                          </a:solidFill>
                        </a:rPr>
                        <a:t>年</a:t>
                      </a:r>
                      <a:r>
                        <a:rPr kumimoji="1" lang="ja-JP" altLang="en-US" sz="1200" dirty="0">
                          <a:solidFill>
                            <a:schemeClr val="tx1"/>
                          </a:solidFill>
                        </a:rPr>
                        <a:t>４月から同制度を活用、本市への協力希望に応じて企業登録を行い、本市の施策とのマッチングを行うこととしている。</a:t>
                      </a:r>
                      <a:endParaRPr kumimoji="1" lang="en-US" altLang="ja-JP" sz="1200" dirty="0">
                        <a:solidFill>
                          <a:schemeClr val="tx1"/>
                        </a:solidFill>
                      </a:endParaRPr>
                    </a:p>
                    <a:p>
                      <a:pPr lvl="0"/>
                      <a:r>
                        <a:rPr kumimoji="1" lang="ja-JP" altLang="en-US" sz="1200" dirty="0">
                          <a:solidFill>
                            <a:schemeClr val="tx1"/>
                          </a:solidFill>
                        </a:rPr>
                        <a:t>　　　</a:t>
                      </a:r>
                      <a:endParaRPr kumimoji="1" lang="en-US" altLang="ja-JP" sz="1200" dirty="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a:solidFill>
                            <a:schemeClr val="tx1"/>
                          </a:solidFill>
                        </a:rPr>
                        <a:t>　　■ </a:t>
                      </a:r>
                      <a:r>
                        <a:rPr kumimoji="1" lang="ja-JP" altLang="en-US" sz="1200" b="1" dirty="0">
                          <a:solidFill>
                            <a:schemeClr val="tx1"/>
                          </a:solidFill>
                        </a:rPr>
                        <a:t>市民活動総合ポータルサイトへの登録</a:t>
                      </a:r>
                    </a:p>
                    <a:p>
                      <a:pPr marL="457200" marR="0" lvl="1"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a:solidFill>
                            <a:schemeClr val="tx1"/>
                          </a:solidFill>
                        </a:rPr>
                        <a:t>　市民活動総合ポータルサイトは、市民活動団体の情報や、市民活動に役立つ情報（ノウハウ・助成金・講座等）を一元的に収集し、</a:t>
                      </a:r>
                      <a:r>
                        <a:rPr kumimoji="1" lang="en-US" altLang="ja-JP" sz="1200" dirty="0">
                          <a:solidFill>
                            <a:schemeClr val="tx1"/>
                          </a:solidFill>
                        </a:rPr>
                        <a:t>WEB</a:t>
                      </a:r>
                      <a:r>
                        <a:rPr kumimoji="1" lang="ja-JP" altLang="en-US" sz="1200" dirty="0">
                          <a:solidFill>
                            <a:schemeClr val="tx1"/>
                          </a:solidFill>
                        </a:rPr>
                        <a:t>サイト上で発信するもの。</a:t>
                      </a:r>
                      <a:endParaRPr kumimoji="1" lang="en-US" altLang="ja-JP" sz="1200" dirty="0">
                        <a:solidFill>
                          <a:schemeClr val="tx1"/>
                        </a:solidFill>
                      </a:endParaRPr>
                    </a:p>
                    <a:p>
                      <a:pPr marL="457200" marR="0" lvl="1"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a:solidFill>
                            <a:schemeClr val="tx1"/>
                          </a:solidFill>
                        </a:rPr>
                        <a:t>　企業の持つノウハウや場所・資金等の資源提供情報についても、企業登録することで、市民活動団体向けに情報発信できるしくみ。</a:t>
                      </a:r>
                      <a:endParaRPr kumimoji="1" lang="en-US" altLang="ja-JP" sz="1200" dirty="0">
                        <a:solidFill>
                          <a:schemeClr val="tx1"/>
                        </a:solidFill>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l"/>
                      <a:endParaRPr kumimoji="1" lang="ja-JP" altLang="en-US" sz="1100" dirty="0">
                        <a:solidFill>
                          <a:schemeClr val="tx1"/>
                        </a:solidFill>
                      </a:endParaRPr>
                    </a:p>
                  </a:txBody>
                  <a:tcPr anchor="ctr"/>
                </a:tc>
                <a:tc hMerge="1">
                  <a:txBody>
                    <a:bodyPr/>
                    <a:lstStyle/>
                    <a:p>
                      <a:pPr algn="l"/>
                      <a:endParaRPr kumimoji="1" lang="ja-JP" altLang="en-US" sz="1100" dirty="0">
                        <a:solidFill>
                          <a:schemeClr val="tx1"/>
                        </a:solidFill>
                      </a:endParaRPr>
                    </a:p>
                  </a:txBody>
                  <a:tcPr anchor="ctr"/>
                </a:tc>
                <a:tc hMerge="1">
                  <a:txBody>
                    <a:bodyPr/>
                    <a:lstStyle/>
                    <a:p>
                      <a:pPr algn="l"/>
                      <a:endParaRPr kumimoji="1" lang="ja-JP" altLang="en-US" sz="1100" dirty="0">
                        <a:solidFill>
                          <a:schemeClr val="tx1"/>
                        </a:solidFill>
                      </a:endParaRPr>
                    </a:p>
                  </a:txBody>
                  <a:tcPr anchor="ctr"/>
                </a:tc>
                <a:extLst>
                  <a:ext uri="{0D108BD9-81ED-4DB2-BD59-A6C34878D82A}">
                    <a16:rowId xmlns:a16="http://schemas.microsoft.com/office/drawing/2014/main" xmlns="" val="10003"/>
                  </a:ext>
                </a:extLst>
              </a:tr>
            </a:tbl>
          </a:graphicData>
        </a:graphic>
      </p:graphicFrame>
      <p:sp>
        <p:nvSpPr>
          <p:cNvPr id="17" name="正方形/長方形 16"/>
          <p:cNvSpPr/>
          <p:nvPr/>
        </p:nvSpPr>
        <p:spPr>
          <a:xfrm>
            <a:off x="7380464" y="332656"/>
            <a:ext cx="1512016" cy="369332"/>
          </a:xfrm>
          <a:prstGeom prst="rect">
            <a:avLst/>
          </a:prstGeom>
          <a:noFill/>
        </p:spPr>
        <p:txBody>
          <a:bodyPr wrap="none">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lgn="ctr"/>
            <a:r>
              <a:rPr lang="ja-JP" altLang="en-US" dirty="0"/>
              <a:t>＜</a:t>
            </a:r>
            <a:r>
              <a:rPr lang="en-US" altLang="ja-JP" dirty="0"/>
              <a:t>Outcome</a:t>
            </a:r>
            <a:r>
              <a:rPr lang="ja-JP" altLang="en-US" dirty="0"/>
              <a:t>＞</a:t>
            </a:r>
          </a:p>
        </p:txBody>
      </p:sp>
      <p:sp>
        <p:nvSpPr>
          <p:cNvPr id="13" name="テキスト ボックス 12"/>
          <p:cNvSpPr txBox="1"/>
          <p:nvPr/>
        </p:nvSpPr>
        <p:spPr>
          <a:xfrm>
            <a:off x="8172400" y="1"/>
            <a:ext cx="971600" cy="307777"/>
          </a:xfrm>
          <a:prstGeom prst="rect">
            <a:avLst/>
          </a:prstGeom>
          <a:noFill/>
        </p:spPr>
        <p:txBody>
          <a:bodyPr wrap="square" rtlCol="0">
            <a:spAutoFit/>
          </a:bodyPr>
          <a:lstStyle/>
          <a:p>
            <a:r>
              <a:rPr lang="en-US" altLang="ja-JP" sz="1400" dirty="0" smtClean="0">
                <a:solidFill>
                  <a:prstClr val="black"/>
                </a:solidFill>
              </a:rPr>
              <a:t>A11.(</a:t>
            </a:r>
            <a:r>
              <a:rPr lang="en-US" altLang="ja-JP" sz="1400" dirty="0">
                <a:solidFill>
                  <a:prstClr val="black"/>
                </a:solidFill>
              </a:rPr>
              <a:t>30</a:t>
            </a:r>
            <a:r>
              <a:rPr lang="en-US" altLang="ja-JP" sz="1400" dirty="0" smtClean="0">
                <a:solidFill>
                  <a:prstClr val="black"/>
                </a:solidFill>
              </a:rPr>
              <a:t>)</a:t>
            </a:r>
            <a:endParaRPr lang="ja-JP" altLang="en-US" sz="1400" dirty="0">
              <a:solidFill>
                <a:prstClr val="black"/>
              </a:solidFill>
            </a:endParaRPr>
          </a:p>
        </p:txBody>
      </p:sp>
      <p:sp>
        <p:nvSpPr>
          <p:cNvPr id="14" name="テキスト ボックス 13"/>
          <p:cNvSpPr txBox="1"/>
          <p:nvPr/>
        </p:nvSpPr>
        <p:spPr>
          <a:xfrm>
            <a:off x="0" y="1"/>
            <a:ext cx="7668344" cy="430887"/>
          </a:xfrm>
          <a:prstGeom prst="rect">
            <a:avLst/>
          </a:prstGeom>
          <a:noFill/>
        </p:spPr>
        <p:txBody>
          <a:bodyPr wrap="square" rtlCol="0">
            <a:spAutoFit/>
          </a:bodyPr>
          <a:lstStyle/>
          <a:p>
            <a:r>
              <a:rPr lang="en-US" altLang="ja-JP" sz="1100" dirty="0"/>
              <a:t>Ⅱ</a:t>
            </a:r>
            <a:r>
              <a:rPr lang="ja-JP" altLang="en-US" sz="1100" dirty="0"/>
              <a:t>公民連携／経営形態の見直し</a:t>
            </a:r>
            <a:r>
              <a:rPr lang="en-US" altLang="ja-JP" sz="1100" dirty="0" smtClean="0"/>
              <a:t>【</a:t>
            </a:r>
            <a:r>
              <a:rPr lang="ja-JP" altLang="en-US" sz="1100" dirty="0" smtClean="0"/>
              <a:t>公民連携の推進</a:t>
            </a:r>
            <a:r>
              <a:rPr lang="en-US" altLang="ja-JP" sz="1100" dirty="0" smtClean="0"/>
              <a:t>】</a:t>
            </a:r>
            <a:r>
              <a:rPr lang="ja-JP" altLang="en-US" sz="1100" dirty="0"/>
              <a:t>・企業等との連携</a:t>
            </a:r>
          </a:p>
          <a:p>
            <a:endParaRPr lang="en-US" altLang="ja-JP" sz="1100" dirty="0">
              <a:solidFill>
                <a:srgbClr val="FF0000"/>
              </a:solidFill>
            </a:endParaRPr>
          </a:p>
        </p:txBody>
      </p:sp>
    </p:spTree>
    <p:extLst>
      <p:ext uri="{BB962C8B-B14F-4D97-AF65-F5344CB8AC3E}">
        <p14:creationId xmlns:p14="http://schemas.microsoft.com/office/powerpoint/2010/main" val="3930863"/>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テキスト ボックス 7"/>
          <p:cNvSpPr txBox="1"/>
          <p:nvPr/>
        </p:nvSpPr>
        <p:spPr>
          <a:xfrm>
            <a:off x="0" y="0"/>
            <a:ext cx="7524328" cy="461665"/>
          </a:xfrm>
          <a:prstGeom prst="rect">
            <a:avLst/>
          </a:prstGeom>
          <a:solidFill>
            <a:srgbClr val="0070C0"/>
          </a:solidFill>
        </p:spPr>
        <p:txBody>
          <a:bodyPr wrap="square" rtlCol="0">
            <a:spAutoFit/>
          </a:bodyPr>
          <a:lstStyle/>
          <a:p>
            <a:r>
              <a:rPr lang="en-US" altLang="ja-JP" sz="2400" b="1" u="sng" dirty="0">
                <a:solidFill>
                  <a:schemeClr val="bg1"/>
                </a:solidFill>
                <a:latin typeface="ＭＳ Ｐゴシック" panose="020B0600070205080204" pitchFamily="50" charset="-128"/>
                <a:ea typeface="ＭＳ Ｐゴシック" panose="020B0600070205080204" pitchFamily="50" charset="-128"/>
              </a:rPr>
              <a:t> </a:t>
            </a:r>
            <a:r>
              <a:rPr lang="en-US" altLang="ja-JP" sz="2400" b="1" u="sng" dirty="0" smtClean="0">
                <a:solidFill>
                  <a:schemeClr val="bg1"/>
                </a:solidFill>
                <a:latin typeface="ＭＳ Ｐゴシック" panose="020B0600070205080204" pitchFamily="50" charset="-128"/>
                <a:ea typeface="ＭＳ Ｐゴシック" panose="020B0600070205080204" pitchFamily="50" charset="-128"/>
              </a:rPr>
              <a:t>Ⅰ</a:t>
            </a:r>
            <a:r>
              <a:rPr lang="ja-JP" altLang="en-US" sz="2400" b="1" u="sng" dirty="0" smtClean="0">
                <a:solidFill>
                  <a:schemeClr val="bg1"/>
                </a:solidFill>
                <a:latin typeface="ＭＳ Ｐゴシック" panose="020B0600070205080204" pitchFamily="50" charset="-128"/>
                <a:ea typeface="ＭＳ Ｐゴシック" panose="020B0600070205080204" pitchFamily="50" charset="-128"/>
              </a:rPr>
              <a:t>（</a:t>
            </a:r>
            <a:r>
              <a:rPr lang="en-US" altLang="ja-JP" sz="2400" b="1" u="sng" dirty="0" smtClean="0">
                <a:solidFill>
                  <a:schemeClr val="bg1"/>
                </a:solidFill>
                <a:latin typeface="ＭＳ Ｐゴシック" panose="020B0600070205080204" pitchFamily="50" charset="-128"/>
                <a:ea typeface="ＭＳ Ｐゴシック" panose="020B0600070205080204" pitchFamily="50" charset="-128"/>
              </a:rPr>
              <a:t>1</a:t>
            </a:r>
            <a:r>
              <a:rPr lang="ja-JP" altLang="en-US" sz="2400" b="1" u="sng" dirty="0" smtClean="0">
                <a:solidFill>
                  <a:schemeClr val="bg1"/>
                </a:solidFill>
                <a:latin typeface="ＭＳ Ｐゴシック" panose="020B0600070205080204" pitchFamily="50" charset="-128"/>
                <a:ea typeface="ＭＳ Ｐゴシック" panose="020B0600070205080204" pitchFamily="50" charset="-128"/>
              </a:rPr>
              <a:t>）</a:t>
            </a:r>
            <a:r>
              <a:rPr lang="ja-JP" altLang="en-US" sz="2400" b="1" u="sng" dirty="0">
                <a:solidFill>
                  <a:schemeClr val="bg1"/>
                </a:solidFill>
                <a:latin typeface="ＭＳ Ｐゴシック" panose="020B0600070205080204" pitchFamily="50" charset="-128"/>
                <a:ea typeface="ＭＳ Ｐゴシック" panose="020B0600070205080204" pitchFamily="50" charset="-128"/>
              </a:rPr>
              <a:t>現役世代への重点投資（子育て</a:t>
            </a:r>
            <a:r>
              <a:rPr lang="en-US" altLang="ja-JP" sz="2400" b="1" u="sng" dirty="0">
                <a:solidFill>
                  <a:schemeClr val="bg1"/>
                </a:solidFill>
                <a:latin typeface="ＭＳ Ｐゴシック" panose="020B0600070205080204" pitchFamily="50" charset="-128"/>
                <a:ea typeface="ＭＳ Ｐゴシック" panose="020B0600070205080204" pitchFamily="50" charset="-128"/>
              </a:rPr>
              <a:t>/</a:t>
            </a:r>
            <a:r>
              <a:rPr lang="ja-JP" altLang="en-US" sz="2400" b="1" u="sng" dirty="0">
                <a:solidFill>
                  <a:schemeClr val="bg1"/>
                </a:solidFill>
                <a:latin typeface="ＭＳ Ｐゴシック" panose="020B0600070205080204" pitchFamily="50" charset="-128"/>
                <a:ea typeface="ＭＳ Ｐゴシック" panose="020B0600070205080204" pitchFamily="50" charset="-128"/>
              </a:rPr>
              <a:t>教育）</a:t>
            </a:r>
            <a:endParaRPr lang="en-US" altLang="ja-JP" sz="2400" b="1" u="sng" dirty="0">
              <a:solidFill>
                <a:schemeClr val="bg1"/>
              </a:solidFill>
              <a:latin typeface="ＭＳ Ｐゴシック" panose="020B0600070205080204" pitchFamily="50" charset="-128"/>
              <a:ea typeface="ＭＳ Ｐゴシック" panose="020B0600070205080204" pitchFamily="50" charset="-128"/>
            </a:endParaRPr>
          </a:p>
        </p:txBody>
      </p:sp>
      <p:sp>
        <p:nvSpPr>
          <p:cNvPr id="6" name="テキスト ボックス 5"/>
          <p:cNvSpPr txBox="1"/>
          <p:nvPr/>
        </p:nvSpPr>
        <p:spPr>
          <a:xfrm>
            <a:off x="7740352" y="44624"/>
            <a:ext cx="1331640" cy="307777"/>
          </a:xfrm>
          <a:prstGeom prst="rect">
            <a:avLst/>
          </a:prstGeom>
          <a:noFill/>
        </p:spPr>
        <p:txBody>
          <a:bodyPr wrap="square" rtlCol="0">
            <a:spAutoFit/>
          </a:bodyPr>
          <a:lstStyle/>
          <a:p>
            <a:r>
              <a:rPr lang="en-US" altLang="ja-JP" sz="1400" dirty="0">
                <a:latin typeface="Arial" pitchFamily="34" charset="0"/>
                <a:cs typeface="Arial" pitchFamily="34" charset="0"/>
              </a:rPr>
              <a:t>B1</a:t>
            </a:r>
            <a:r>
              <a:rPr lang="ja-JP" altLang="en-US" sz="1400" dirty="0">
                <a:latin typeface="Arial" pitchFamily="34" charset="0"/>
                <a:cs typeface="Arial" pitchFamily="34" charset="0"/>
              </a:rPr>
              <a:t> </a:t>
            </a:r>
            <a:endParaRPr kumimoji="1" lang="en-US" altLang="ja-JP" sz="1400" dirty="0">
              <a:latin typeface="Arial" pitchFamily="34" charset="0"/>
              <a:cs typeface="Arial" pitchFamily="34" charset="0"/>
            </a:endParaRPr>
          </a:p>
        </p:txBody>
      </p:sp>
      <p:sp>
        <p:nvSpPr>
          <p:cNvPr id="5" name="スライド番号プレースホルダ 4"/>
          <p:cNvSpPr>
            <a:spLocks noGrp="1"/>
          </p:cNvSpPr>
          <p:nvPr>
            <p:ph type="sldNum" sz="quarter" idx="12"/>
          </p:nvPr>
        </p:nvSpPr>
        <p:spPr/>
        <p:txBody>
          <a:bodyPr/>
          <a:lstStyle/>
          <a:p>
            <a:fld id="{CCEC3038-1CF1-4B63-9920-55248DCFBA97}" type="slidenum">
              <a:rPr kumimoji="1" lang="ja-JP" altLang="en-US" smtClean="0"/>
              <a:pPr/>
              <a:t>11</a:t>
            </a:fld>
            <a:endParaRPr kumimoji="1" lang="ja-JP" altLang="en-US"/>
          </a:p>
        </p:txBody>
      </p:sp>
      <p:sp>
        <p:nvSpPr>
          <p:cNvPr id="7" name="角丸四角形 6"/>
          <p:cNvSpPr/>
          <p:nvPr/>
        </p:nvSpPr>
        <p:spPr>
          <a:xfrm>
            <a:off x="6865800" y="3356992"/>
            <a:ext cx="1954672" cy="340934"/>
          </a:xfrm>
          <a:prstGeom prst="roundRect">
            <a:avLst>
              <a:gd name="adj" fmla="val 3640"/>
            </a:avLst>
          </a:prstGeom>
          <a:solidFill>
            <a:schemeClr val="accent6">
              <a:lumMod val="60000"/>
              <a:lumOff val="40000"/>
              <a:alpha val="5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 name="角丸四角形 8"/>
          <p:cNvSpPr/>
          <p:nvPr/>
        </p:nvSpPr>
        <p:spPr>
          <a:xfrm>
            <a:off x="4716016" y="4509121"/>
            <a:ext cx="1872208" cy="432048"/>
          </a:xfrm>
          <a:prstGeom prst="roundRect">
            <a:avLst>
              <a:gd name="adj" fmla="val 3640"/>
            </a:avLst>
          </a:prstGeom>
          <a:solidFill>
            <a:schemeClr val="accent6">
              <a:lumMod val="60000"/>
              <a:lumOff val="40000"/>
              <a:alpha val="5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aphicFrame>
        <p:nvGraphicFramePr>
          <p:cNvPr id="3" name="表 2"/>
          <p:cNvGraphicFramePr>
            <a:graphicFrameLocks noGrp="1"/>
          </p:cNvGraphicFramePr>
          <p:nvPr>
            <p:extLst>
              <p:ext uri="{D42A27DB-BD31-4B8C-83A1-F6EECF244321}">
                <p14:modId xmlns:p14="http://schemas.microsoft.com/office/powerpoint/2010/main" val="2777086525"/>
              </p:ext>
            </p:extLst>
          </p:nvPr>
        </p:nvGraphicFramePr>
        <p:xfrm>
          <a:off x="251520" y="705088"/>
          <a:ext cx="8712968" cy="5864757"/>
        </p:xfrm>
        <a:graphic>
          <a:graphicData uri="http://schemas.openxmlformats.org/drawingml/2006/table">
            <a:tbl>
              <a:tblPr firstRow="1" bandRow="1">
                <a:tableStyleId>{5940675A-B579-460E-94D1-54222C63F5DA}</a:tableStyleId>
              </a:tblPr>
              <a:tblGrid>
                <a:gridCol w="2178242">
                  <a:extLst>
                    <a:ext uri="{9D8B030D-6E8A-4147-A177-3AD203B41FA5}">
                      <a16:colId xmlns:a16="http://schemas.microsoft.com/office/drawing/2014/main" xmlns="" val="20000"/>
                    </a:ext>
                  </a:extLst>
                </a:gridCol>
                <a:gridCol w="2178242">
                  <a:extLst>
                    <a:ext uri="{9D8B030D-6E8A-4147-A177-3AD203B41FA5}">
                      <a16:colId xmlns:a16="http://schemas.microsoft.com/office/drawing/2014/main" xmlns="" val="20001"/>
                    </a:ext>
                  </a:extLst>
                </a:gridCol>
                <a:gridCol w="2178242">
                  <a:extLst>
                    <a:ext uri="{9D8B030D-6E8A-4147-A177-3AD203B41FA5}">
                      <a16:colId xmlns:a16="http://schemas.microsoft.com/office/drawing/2014/main" xmlns="" val="20002"/>
                    </a:ext>
                  </a:extLst>
                </a:gridCol>
                <a:gridCol w="2178242">
                  <a:extLst>
                    <a:ext uri="{9D8B030D-6E8A-4147-A177-3AD203B41FA5}">
                      <a16:colId xmlns:a16="http://schemas.microsoft.com/office/drawing/2014/main" xmlns="" val="20003"/>
                    </a:ext>
                  </a:extLst>
                </a:gridCol>
              </a:tblGrid>
              <a:tr h="515517">
                <a:tc>
                  <a:txBody>
                    <a:bodyPr/>
                    <a:lstStyle/>
                    <a:p>
                      <a:pPr algn="ctr"/>
                      <a:r>
                        <a:rPr kumimoji="1" lang="ja-JP" altLang="en-US" dirty="0"/>
                        <a:t>＜</a:t>
                      </a:r>
                      <a:r>
                        <a:rPr kumimoji="1" lang="en-US" altLang="ja-JP" dirty="0"/>
                        <a:t>Why</a:t>
                      </a:r>
                      <a:r>
                        <a:rPr kumimoji="1" lang="ja-JP" altLang="en-US" dirty="0"/>
                        <a:t>＞</a:t>
                      </a:r>
                    </a:p>
                  </a:txBody>
                  <a:tcPr anchor="ct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a:t>＜</a:t>
                      </a:r>
                      <a:r>
                        <a:rPr kumimoji="1" lang="en-US" altLang="ja-JP" dirty="0"/>
                        <a:t>Vision</a:t>
                      </a:r>
                      <a:r>
                        <a:rPr kumimoji="1" lang="ja-JP" altLang="en-US" dirty="0"/>
                        <a:t>＞</a:t>
                      </a:r>
                    </a:p>
                  </a:txBody>
                  <a:tcPr anchor="ct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a:t>＜</a:t>
                      </a:r>
                      <a:r>
                        <a:rPr kumimoji="1" lang="en-US" altLang="ja-JP" dirty="0"/>
                        <a:t>What</a:t>
                      </a:r>
                      <a:r>
                        <a:rPr kumimoji="1" lang="ja-JP" altLang="en-US" dirty="0"/>
                        <a:t>＞</a:t>
                      </a:r>
                    </a:p>
                  </a:txBody>
                  <a:tcPr anchor="ct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a:t>＜</a:t>
                      </a:r>
                      <a:r>
                        <a:rPr kumimoji="1" lang="en-US" altLang="ja-JP" dirty="0"/>
                        <a:t>Outcome</a:t>
                      </a:r>
                      <a:r>
                        <a:rPr kumimoji="1" lang="ja-JP" altLang="en-US" dirty="0"/>
                        <a:t>＞</a:t>
                      </a:r>
                    </a:p>
                  </a:txBody>
                  <a:tcPr anchor="ct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xmlns="" val="10000"/>
                  </a:ext>
                </a:extLst>
              </a:tr>
              <a:tr h="4872691">
                <a:tc>
                  <a:txBody>
                    <a:bodyPr/>
                    <a:lstStyle/>
                    <a:p>
                      <a:pPr marL="92075" indent="-92075"/>
                      <a:r>
                        <a:rPr kumimoji="1" lang="ja-JP" altLang="en-US" sz="1400" dirty="0"/>
                        <a:t>・</a:t>
                      </a:r>
                      <a:r>
                        <a:rPr lang="ja-JP" altLang="en-US" sz="1400" dirty="0"/>
                        <a:t>子育てや教育、就労などに関して、現役世代が能力を十分に発揮し、活躍できる環境を整えるため、安心して子育てができ、働くことができる環境が必要。 </a:t>
                      </a:r>
                      <a:endParaRPr kumimoji="1" lang="ja-JP" altLang="en-US" sz="1400" dirty="0"/>
                    </a:p>
                    <a:p>
                      <a:endParaRPr kumimoji="1" lang="ja-JP" altLang="en-US" sz="1400" dirty="0"/>
                    </a:p>
                  </a:txBody>
                  <a:tcP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92075" marR="0" indent="-92075" algn="l" defTabSz="914400" rtl="0" eaLnBrk="1" fontAlgn="auto" latinLnBrk="0" hangingPunct="1">
                        <a:lnSpc>
                          <a:spcPct val="100000"/>
                        </a:lnSpc>
                        <a:spcBef>
                          <a:spcPts val="0"/>
                        </a:spcBef>
                        <a:spcAft>
                          <a:spcPts val="0"/>
                        </a:spcAft>
                        <a:buClrTx/>
                        <a:buSzTx/>
                        <a:buFontTx/>
                        <a:buNone/>
                        <a:tabLst/>
                        <a:defRPr/>
                      </a:pPr>
                      <a:r>
                        <a:rPr kumimoji="1" lang="ja-JP" altLang="en-US" sz="1400" dirty="0"/>
                        <a:t>・</a:t>
                      </a:r>
                      <a:r>
                        <a:rPr lang="ja-JP" altLang="ja-JP" sz="1400" dirty="0">
                          <a:solidFill>
                            <a:schemeClr val="tx1">
                              <a:lumMod val="95000"/>
                              <a:lumOff val="5000"/>
                            </a:schemeClr>
                          </a:solidFill>
                          <a:latin typeface="+mn-ea"/>
                          <a:ea typeface="+mn-ea"/>
                          <a:cs typeface="Arial"/>
                        </a:rPr>
                        <a:t>子育てや教育など現役世代を支援するため</a:t>
                      </a:r>
                      <a:r>
                        <a:rPr lang="ja-JP" altLang="en-US" sz="1400" dirty="0">
                          <a:solidFill>
                            <a:schemeClr val="tx1">
                              <a:lumMod val="95000"/>
                              <a:lumOff val="5000"/>
                            </a:schemeClr>
                          </a:solidFill>
                          <a:latin typeface="+mn-ea"/>
                          <a:ea typeface="+mn-ea"/>
                          <a:cs typeface="Arial"/>
                        </a:rPr>
                        <a:t>の施策に対し予算を</a:t>
                      </a:r>
                      <a:r>
                        <a:rPr lang="ja-JP" altLang="ja-JP" sz="1400" dirty="0">
                          <a:solidFill>
                            <a:schemeClr val="tx1">
                              <a:lumMod val="95000"/>
                              <a:lumOff val="5000"/>
                            </a:schemeClr>
                          </a:solidFill>
                          <a:latin typeface="+mn-ea"/>
                          <a:ea typeface="+mn-ea"/>
                          <a:cs typeface="Arial"/>
                        </a:rPr>
                        <a:t>重点投資</a:t>
                      </a:r>
                      <a:r>
                        <a:rPr lang="ja-JP" altLang="en-US" sz="1400" dirty="0">
                          <a:solidFill>
                            <a:schemeClr val="tx1">
                              <a:lumMod val="95000"/>
                              <a:lumOff val="5000"/>
                            </a:schemeClr>
                          </a:solidFill>
                          <a:latin typeface="+mn-ea"/>
                          <a:ea typeface="+mn-ea"/>
                          <a:cs typeface="Arial"/>
                        </a:rPr>
                        <a:t>。</a:t>
                      </a:r>
                      <a:r>
                        <a:rPr lang="ja-JP" altLang="ja-JP" sz="1400" dirty="0">
                          <a:solidFill>
                            <a:schemeClr val="tx1">
                              <a:lumMod val="95000"/>
                              <a:lumOff val="5000"/>
                            </a:schemeClr>
                          </a:solidFill>
                          <a:latin typeface="+mn-ea"/>
                          <a:ea typeface="+mn-ea"/>
                          <a:cs typeface="Arial"/>
                        </a:rPr>
                        <a:t>現役世代</a:t>
                      </a:r>
                      <a:r>
                        <a:rPr lang="ja-JP" altLang="en-US" sz="1400" dirty="0">
                          <a:solidFill>
                            <a:schemeClr val="tx1">
                              <a:lumMod val="95000"/>
                              <a:lumOff val="5000"/>
                            </a:schemeClr>
                          </a:solidFill>
                          <a:latin typeface="+mn-ea"/>
                          <a:ea typeface="+mn-ea"/>
                          <a:cs typeface="Arial"/>
                        </a:rPr>
                        <a:t>への支援により、大阪の活力を生み出すことで、</a:t>
                      </a:r>
                      <a:r>
                        <a:rPr lang="ja-JP" altLang="ja-JP" sz="1400" dirty="0">
                          <a:solidFill>
                            <a:schemeClr val="tx1">
                              <a:lumMod val="95000"/>
                              <a:lumOff val="5000"/>
                            </a:schemeClr>
                          </a:solidFill>
                          <a:latin typeface="+mn-ea"/>
                          <a:ea typeface="+mn-ea"/>
                          <a:cs typeface="Arial"/>
                        </a:rPr>
                        <a:t>高齢世代</a:t>
                      </a:r>
                      <a:r>
                        <a:rPr lang="ja-JP" altLang="en-US" sz="1400" dirty="0">
                          <a:solidFill>
                            <a:schemeClr val="tx1">
                              <a:lumMod val="95000"/>
                              <a:lumOff val="5000"/>
                            </a:schemeClr>
                          </a:solidFill>
                          <a:latin typeface="+mn-ea"/>
                          <a:ea typeface="+mn-ea"/>
                          <a:cs typeface="Arial"/>
                        </a:rPr>
                        <a:t>を支える</a:t>
                      </a:r>
                      <a:r>
                        <a:rPr lang="ja-JP" altLang="ja-JP" sz="1400" dirty="0">
                          <a:solidFill>
                            <a:schemeClr val="tx1">
                              <a:lumMod val="95000"/>
                              <a:lumOff val="5000"/>
                            </a:schemeClr>
                          </a:solidFill>
                          <a:latin typeface="+mn-ea"/>
                          <a:ea typeface="+mn-ea"/>
                          <a:cs typeface="Arial"/>
                        </a:rPr>
                        <a:t>といった流れ</a:t>
                      </a:r>
                      <a:r>
                        <a:rPr lang="ja-JP" altLang="en-US" sz="1400" dirty="0">
                          <a:solidFill>
                            <a:schemeClr val="tx1">
                              <a:lumMod val="95000"/>
                              <a:lumOff val="5000"/>
                            </a:schemeClr>
                          </a:solidFill>
                          <a:latin typeface="+mn-ea"/>
                          <a:ea typeface="+mn-ea"/>
                        </a:rPr>
                        <a:t>を</a:t>
                      </a:r>
                      <a:r>
                        <a:rPr lang="ja-JP" altLang="en-US" sz="1400" dirty="0">
                          <a:solidFill>
                            <a:schemeClr val="tx1">
                              <a:lumMod val="95000"/>
                              <a:lumOff val="5000"/>
                            </a:schemeClr>
                          </a:solidFill>
                        </a:rPr>
                        <a:t>作る。</a:t>
                      </a:r>
                      <a:endParaRPr lang="en-US" altLang="ja-JP" sz="1400" dirty="0">
                        <a:solidFill>
                          <a:schemeClr val="tx1">
                            <a:lumMod val="95000"/>
                            <a:lumOff val="5000"/>
                          </a:schemeClr>
                        </a:solidFill>
                      </a:endParaRPr>
                    </a:p>
                    <a:p>
                      <a:pPr marL="92075" indent="-92075"/>
                      <a:endParaRPr lang="en-US" altLang="ja-JP" sz="1400" dirty="0"/>
                    </a:p>
                    <a:p>
                      <a:pPr marL="92075" indent="-92075"/>
                      <a:r>
                        <a:rPr kumimoji="1" lang="ja-JP" altLang="en-US" sz="1400" dirty="0"/>
                        <a:t>・</a:t>
                      </a:r>
                      <a:r>
                        <a:rPr lang="ja-JP" altLang="en-US" sz="1400" dirty="0"/>
                        <a:t>市政改革プランに基づき、ムダを徹底的に排除し、成果重視で施策も見直し、スリムな行財政運営にして、現役世代への重点投資など大きな政策転換を行う。</a:t>
                      </a:r>
                      <a:endParaRPr lang="en-US" altLang="ja-JP" sz="1400" dirty="0"/>
                    </a:p>
                    <a:p>
                      <a:pPr marL="92075" indent="-92075"/>
                      <a:endParaRPr lang="en-US" altLang="ja-JP" sz="1400" dirty="0"/>
                    </a:p>
                    <a:p>
                      <a:pPr marL="92075" indent="-92075"/>
                      <a:r>
                        <a:rPr kumimoji="1" lang="ja-JP" altLang="en-US" sz="1400" dirty="0"/>
                        <a:t>・</a:t>
                      </a:r>
                      <a:r>
                        <a:rPr lang="ja-JP" altLang="en-US" sz="1400" dirty="0"/>
                        <a:t>将来を担うこどもたちの個性や才能を伸ばし、さらにはグローバル（国際的）な舞台に挑戦し活躍できるような人材を育成。</a:t>
                      </a:r>
                      <a:endParaRPr kumimoji="1" lang="ja-JP" altLang="en-US" sz="1400" dirty="0"/>
                    </a:p>
                    <a:p>
                      <a:endParaRPr kumimoji="1" lang="ja-JP" altLang="en-US" sz="1400" dirty="0"/>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92075" indent="-92075"/>
                      <a:r>
                        <a:rPr kumimoji="1" lang="ja-JP" altLang="en-US" sz="1400" dirty="0"/>
                        <a:t>・こども、教育の分野を中心に施策・事業を展開（①）</a:t>
                      </a:r>
                      <a:endParaRPr kumimoji="1" lang="en-US" altLang="ja-JP" sz="1400" dirty="0"/>
                    </a:p>
                    <a:p>
                      <a:pPr marL="92075" indent="-92075"/>
                      <a:endParaRPr kumimoji="1" lang="en-US" altLang="ja-JP" sz="1400" dirty="0"/>
                    </a:p>
                    <a:p>
                      <a:pPr marL="92075" indent="-92075"/>
                      <a:r>
                        <a:rPr kumimoji="1" lang="en-US" altLang="ja-JP" sz="1400" dirty="0"/>
                        <a:t>【</a:t>
                      </a:r>
                      <a:r>
                        <a:rPr kumimoji="1" lang="ja-JP" altLang="en-US" sz="1400" dirty="0"/>
                        <a:t>主な施策</a:t>
                      </a:r>
                      <a:r>
                        <a:rPr kumimoji="1" lang="ja-JP" altLang="en-US" sz="1400" u="none" dirty="0"/>
                        <a:t>（②</a:t>
                      </a:r>
                      <a:r>
                        <a:rPr kumimoji="1" lang="ja-JP" altLang="en-US" sz="1400" dirty="0"/>
                        <a:t>）</a:t>
                      </a:r>
                      <a:r>
                        <a:rPr kumimoji="1" lang="en-US" altLang="ja-JP" sz="1400" dirty="0"/>
                        <a:t>】</a:t>
                      </a:r>
                    </a:p>
                    <a:p>
                      <a:pPr marL="92075" indent="-92075"/>
                      <a:r>
                        <a:rPr kumimoji="1" lang="ja-JP" altLang="en-US" sz="1400" u="sng" dirty="0"/>
                        <a:t>子育て</a:t>
                      </a:r>
                      <a:endParaRPr kumimoji="1" lang="en-US" altLang="ja-JP" sz="1400" u="sng" dirty="0"/>
                    </a:p>
                    <a:p>
                      <a:pPr marL="92075" indent="-92075"/>
                      <a:r>
                        <a:rPr kumimoji="1" lang="ja-JP" altLang="en-US" sz="1200" dirty="0"/>
                        <a:t> （拡充）</a:t>
                      </a:r>
                      <a:endParaRPr kumimoji="1" lang="en-US" altLang="ja-JP" sz="1200" dirty="0"/>
                    </a:p>
                    <a:p>
                      <a:pPr marL="92075" indent="-92075"/>
                      <a:r>
                        <a:rPr kumimoji="1" lang="ja-JP" altLang="en-US" sz="1300" baseline="0" dirty="0"/>
                        <a:t>　</a:t>
                      </a:r>
                      <a:r>
                        <a:rPr kumimoji="1" lang="en-US" altLang="ja-JP" sz="1300" baseline="0" dirty="0"/>
                        <a:t>a</a:t>
                      </a:r>
                      <a:r>
                        <a:rPr kumimoji="1" lang="en-US" altLang="ja-JP" sz="1300" dirty="0"/>
                        <a:t> </a:t>
                      </a:r>
                      <a:r>
                        <a:rPr lang="ja-JP" altLang="en-US" sz="1300" dirty="0"/>
                        <a:t>妊婦健康診査の拡</a:t>
                      </a:r>
                      <a:r>
                        <a:rPr lang="ja-JP" altLang="en-US" sz="1300" b="0" dirty="0">
                          <a:solidFill>
                            <a:schemeClr val="tx1"/>
                          </a:solidFill>
                        </a:rPr>
                        <a:t>充</a:t>
                      </a:r>
                      <a:endParaRPr kumimoji="1" lang="ja-JP" altLang="en-US" sz="1300" b="0" dirty="0">
                        <a:solidFill>
                          <a:schemeClr val="tx1"/>
                        </a:solidFill>
                      </a:endParaRPr>
                    </a:p>
                    <a:p>
                      <a:pPr marL="92075" indent="-92075"/>
                      <a:r>
                        <a:rPr lang="ja-JP" altLang="en-US" sz="1300" dirty="0"/>
                        <a:t>　</a:t>
                      </a:r>
                      <a:r>
                        <a:rPr lang="en-US" altLang="ja-JP" sz="1300" dirty="0"/>
                        <a:t>b</a:t>
                      </a:r>
                      <a:r>
                        <a:rPr lang="ja-JP" altLang="en-US" sz="1300" dirty="0"/>
                        <a:t>こども医療費助成の拡</a:t>
                      </a:r>
                      <a:r>
                        <a:rPr lang="ja-JP" altLang="en-US" sz="1300" b="0" dirty="0">
                          <a:solidFill>
                            <a:schemeClr val="tx1"/>
                          </a:solidFill>
                        </a:rPr>
                        <a:t>充</a:t>
                      </a:r>
                      <a:r>
                        <a:rPr lang="ja-JP" altLang="en-US" sz="1300" dirty="0"/>
                        <a:t>、</a:t>
                      </a:r>
                      <a:endParaRPr lang="en-US" altLang="ja-JP" sz="1300" dirty="0"/>
                    </a:p>
                    <a:p>
                      <a:pPr marL="92075" indent="-92075"/>
                      <a:r>
                        <a:rPr kumimoji="1" lang="en-US" altLang="ja-JP" sz="1300" dirty="0"/>
                        <a:t>   c</a:t>
                      </a:r>
                      <a:r>
                        <a:rPr kumimoji="1" lang="ja-JP" altLang="en-US" sz="1300" dirty="0"/>
                        <a:t> </a:t>
                      </a:r>
                      <a:r>
                        <a:rPr lang="ja-JP" altLang="en-US" sz="1300" dirty="0"/>
                        <a:t>待機児童の</a:t>
                      </a:r>
                      <a:r>
                        <a:rPr lang="ja-JP" altLang="en-US" sz="1300" dirty="0" smtClean="0"/>
                        <a:t>解消（区役所・市役所庁舎内への保育施設設置や送迎バスなどの特別対策を実施など）</a:t>
                      </a:r>
                      <a:endParaRPr lang="en-US" altLang="ja-JP" sz="1300" dirty="0"/>
                    </a:p>
                    <a:p>
                      <a:pPr marL="92075" indent="-92075"/>
                      <a:r>
                        <a:rPr kumimoji="1" lang="ja-JP" altLang="en-US" sz="1300" dirty="0"/>
                        <a:t> （新規）</a:t>
                      </a:r>
                      <a:endParaRPr kumimoji="1" lang="en-US" altLang="ja-JP" sz="1300" dirty="0"/>
                    </a:p>
                    <a:p>
                      <a:pPr marL="92075" indent="-92075"/>
                      <a:r>
                        <a:rPr kumimoji="1" lang="ja-JP" altLang="en-US" sz="1300" dirty="0"/>
                        <a:t>   </a:t>
                      </a:r>
                      <a:r>
                        <a:rPr kumimoji="1" lang="en-US" altLang="ja-JP" sz="1300" dirty="0"/>
                        <a:t>d</a:t>
                      </a:r>
                      <a:r>
                        <a:rPr kumimoji="1" lang="ja-JP" altLang="en-US" sz="1300" dirty="0"/>
                        <a:t> </a:t>
                      </a:r>
                      <a:r>
                        <a:rPr lang="ja-JP" altLang="en-US" sz="1300" dirty="0"/>
                        <a:t>学校外教育における塾 </a:t>
                      </a:r>
                      <a:endParaRPr lang="en-US" altLang="ja-JP" sz="1300" dirty="0"/>
                    </a:p>
                    <a:p>
                      <a:pPr marL="92075" indent="-92075"/>
                      <a:r>
                        <a:rPr lang="en-US" altLang="ja-JP" sz="1300" dirty="0"/>
                        <a:t>       </a:t>
                      </a:r>
                      <a:r>
                        <a:rPr lang="ja-JP" altLang="en-US" sz="1300" dirty="0"/>
                        <a:t>代助成事業の実施</a:t>
                      </a:r>
                      <a:endParaRPr lang="en-US" altLang="ja-JP" sz="1300" dirty="0"/>
                    </a:p>
                    <a:p>
                      <a:pPr marL="92075" indent="-92075"/>
                      <a:r>
                        <a:rPr lang="ja-JP" altLang="en-US" sz="1300" dirty="0"/>
                        <a:t>　</a:t>
                      </a:r>
                      <a:r>
                        <a:rPr kumimoji="1" lang="en-US" altLang="ja-JP" sz="1300" kern="1200" dirty="0">
                          <a:solidFill>
                            <a:schemeClr val="tx1"/>
                          </a:solidFill>
                          <a:latin typeface="+mn-lt"/>
                          <a:ea typeface="+mn-ea"/>
                          <a:cs typeface="+mn-cs"/>
                        </a:rPr>
                        <a:t>e </a:t>
                      </a:r>
                      <a:r>
                        <a:rPr kumimoji="1" lang="ja-JP" altLang="en-US" sz="1300" kern="1200" dirty="0">
                          <a:solidFill>
                            <a:schemeClr val="tx1"/>
                          </a:solidFill>
                          <a:latin typeface="+mn-lt"/>
                          <a:ea typeface="+mn-ea"/>
                          <a:cs typeface="+mn-cs"/>
                        </a:rPr>
                        <a:t>幼児教育の無償化</a:t>
                      </a:r>
                      <a:endParaRPr kumimoji="1" lang="en-US" altLang="ja-JP" sz="1300" kern="1200" dirty="0">
                        <a:solidFill>
                          <a:schemeClr val="tx1"/>
                        </a:solidFill>
                        <a:latin typeface="+mn-lt"/>
                        <a:ea typeface="+mn-ea"/>
                        <a:cs typeface="+mn-cs"/>
                      </a:endParaRPr>
                    </a:p>
                    <a:p>
                      <a:r>
                        <a:rPr kumimoji="1" lang="ja-JP" altLang="en-US" sz="1300" kern="1200" dirty="0">
                          <a:solidFill>
                            <a:schemeClr val="tx1"/>
                          </a:solidFill>
                          <a:latin typeface="+mn-lt"/>
                          <a:ea typeface="+mn-ea"/>
                          <a:cs typeface="+mn-cs"/>
                        </a:rPr>
                        <a:t>　</a:t>
                      </a:r>
                      <a:r>
                        <a:rPr kumimoji="1" lang="en-US" altLang="ja-JP" sz="1300" kern="1200" dirty="0">
                          <a:solidFill>
                            <a:schemeClr val="tx1"/>
                          </a:solidFill>
                          <a:latin typeface="+mn-lt"/>
                          <a:ea typeface="+mn-ea"/>
                          <a:cs typeface="+mn-cs"/>
                        </a:rPr>
                        <a:t>f</a:t>
                      </a:r>
                      <a:r>
                        <a:rPr kumimoji="1" lang="ja-JP" altLang="en-US" sz="1300" kern="1200" dirty="0">
                          <a:solidFill>
                            <a:schemeClr val="tx1"/>
                          </a:solidFill>
                          <a:latin typeface="+mn-lt"/>
                          <a:ea typeface="+mn-ea"/>
                          <a:cs typeface="+mn-cs"/>
                        </a:rPr>
                        <a:t> こどもの貧困対策</a:t>
                      </a:r>
                      <a:endParaRPr kumimoji="1" lang="en-US" altLang="ja-JP" sz="1300" kern="1200" dirty="0">
                        <a:solidFill>
                          <a:schemeClr val="tx1"/>
                        </a:solidFill>
                        <a:latin typeface="+mn-lt"/>
                        <a:ea typeface="+mn-ea"/>
                        <a:cs typeface="+mn-cs"/>
                      </a:endParaRPr>
                    </a:p>
                    <a:p>
                      <a:pPr marL="92075" indent="-92075"/>
                      <a:endParaRPr lang="en-US" altLang="ja-JP" sz="1300" dirty="0"/>
                    </a:p>
                    <a:p>
                      <a:pPr marL="92075" indent="-92075"/>
                      <a:r>
                        <a:rPr lang="ja-JP" altLang="en-US" sz="1400" u="sng" dirty="0"/>
                        <a:t>教育</a:t>
                      </a:r>
                      <a:endParaRPr lang="en-US" altLang="ja-JP" sz="1300" u="sng" dirty="0"/>
                    </a:p>
                    <a:p>
                      <a:r>
                        <a:rPr kumimoji="1" lang="en-US" altLang="ja-JP" sz="1300" dirty="0"/>
                        <a:t> </a:t>
                      </a:r>
                      <a:r>
                        <a:rPr kumimoji="1" lang="ja-JP" altLang="en-US" sz="1300" baseline="0" dirty="0"/>
                        <a:t>  </a:t>
                      </a:r>
                      <a:r>
                        <a:rPr kumimoji="1" lang="en-US" altLang="ja-JP" sz="1300" baseline="0" dirty="0"/>
                        <a:t>a </a:t>
                      </a:r>
                      <a:r>
                        <a:rPr lang="ja-JP" altLang="en-US" sz="1300" dirty="0"/>
                        <a:t>普通教室の空調機設置</a:t>
                      </a:r>
                      <a:endParaRPr lang="en-US" altLang="ja-JP" sz="1300" dirty="0"/>
                    </a:p>
                    <a:p>
                      <a:r>
                        <a:rPr lang="en-US" altLang="ja-JP" sz="1300" dirty="0"/>
                        <a:t>   b</a:t>
                      </a:r>
                      <a:r>
                        <a:rPr lang="en-US" altLang="ja-JP" sz="1300" baseline="0" dirty="0"/>
                        <a:t> </a:t>
                      </a:r>
                      <a:r>
                        <a:rPr lang="ja-JP" altLang="en-US" sz="1300" dirty="0"/>
                        <a:t>中学校給食の実施</a:t>
                      </a:r>
                      <a:endParaRPr lang="en-US" altLang="ja-JP" sz="1300" dirty="0"/>
                    </a:p>
                    <a:p>
                      <a:r>
                        <a:rPr lang="en-US" altLang="ja-JP" sz="1300" dirty="0"/>
                        <a:t>  </a:t>
                      </a:r>
                      <a:r>
                        <a:rPr lang="en-US" altLang="ja-JP" sz="1300" baseline="0" dirty="0"/>
                        <a:t> c</a:t>
                      </a:r>
                      <a:r>
                        <a:rPr lang="ja-JP" altLang="en-US" sz="1300" baseline="0" dirty="0"/>
                        <a:t> </a:t>
                      </a:r>
                      <a:r>
                        <a:rPr lang="ja-JP" altLang="en-US" sz="1300" dirty="0"/>
                        <a:t>学校教育・校務支援ＩＣＴ</a:t>
                      </a:r>
                      <a:endParaRPr lang="en-US" altLang="ja-JP" sz="1300" dirty="0"/>
                    </a:p>
                    <a:p>
                      <a:r>
                        <a:rPr lang="ja-JP" altLang="en-US" sz="1300" dirty="0"/>
                        <a:t>　　 の導入</a:t>
                      </a:r>
                      <a:endParaRPr lang="en-US" altLang="ja-JP" sz="1300" dirty="0"/>
                    </a:p>
                    <a:p>
                      <a:r>
                        <a:rPr lang="ja-JP" altLang="en-US" sz="1300" dirty="0"/>
                        <a:t>　</a:t>
                      </a:r>
                      <a:r>
                        <a:rPr lang="en-US" altLang="ja-JP" sz="1300" dirty="0"/>
                        <a:t>d</a:t>
                      </a:r>
                      <a:r>
                        <a:rPr lang="ja-JP" altLang="en-US" sz="1300" dirty="0"/>
                        <a:t> 校長経営戦略等の実施</a:t>
                      </a:r>
                      <a:endParaRPr lang="en-US" altLang="ja-JP" sz="1300" dirty="0"/>
                    </a:p>
                    <a:p>
                      <a:pPr marL="92075" indent="-92075"/>
                      <a:endParaRPr kumimoji="1" lang="en-US" altLang="ja-JP" sz="1400" dirty="0"/>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92075" marR="0" indent="-92075" algn="l" defTabSz="914400" rtl="0" eaLnBrk="1" fontAlgn="auto" latinLnBrk="0" hangingPunct="1">
                        <a:lnSpc>
                          <a:spcPct val="100000"/>
                        </a:lnSpc>
                        <a:spcBef>
                          <a:spcPts val="0"/>
                        </a:spcBef>
                        <a:spcAft>
                          <a:spcPts val="0"/>
                        </a:spcAft>
                        <a:buClrTx/>
                        <a:buSzTx/>
                        <a:buFontTx/>
                        <a:buNone/>
                        <a:tabLst/>
                        <a:defRPr/>
                      </a:pPr>
                      <a:r>
                        <a:rPr kumimoji="1" lang="ja-JP" altLang="en-US" sz="1400" dirty="0"/>
                        <a:t>・</a:t>
                      </a:r>
                      <a:r>
                        <a:rPr lang="ja-JP" altLang="en-US" sz="1400" dirty="0"/>
                        <a:t>現役世代への重点投資として、こども・教育の分野において予算の重点配分</a:t>
                      </a:r>
                      <a:endParaRPr lang="en-US" altLang="ja-JP" sz="1400" dirty="0"/>
                    </a:p>
                    <a:p>
                      <a:pPr marL="92075" marR="0" indent="-92075" algn="l" defTabSz="914400" rtl="0" eaLnBrk="1" fontAlgn="auto" latinLnBrk="0" hangingPunct="1">
                        <a:lnSpc>
                          <a:spcPct val="100000"/>
                        </a:lnSpc>
                        <a:spcBef>
                          <a:spcPts val="0"/>
                        </a:spcBef>
                        <a:spcAft>
                          <a:spcPts val="0"/>
                        </a:spcAft>
                        <a:buClrTx/>
                        <a:buSzTx/>
                        <a:buFontTx/>
                        <a:buNone/>
                        <a:tabLst/>
                        <a:defRPr/>
                      </a:pPr>
                      <a:endParaRPr lang="en-US" altLang="ja-JP" sz="1400" dirty="0"/>
                    </a:p>
                    <a:p>
                      <a:r>
                        <a:rPr lang="ja-JP" altLang="en-US" sz="1400" dirty="0"/>
                        <a:t>・重点投資額</a:t>
                      </a:r>
                      <a:endParaRPr lang="en-US" altLang="ja-JP" sz="1400" dirty="0"/>
                    </a:p>
                    <a:p>
                      <a:r>
                        <a:rPr lang="ja-JP" altLang="en-US" sz="1400" dirty="0"/>
                        <a:t>　</a:t>
                      </a:r>
                      <a:r>
                        <a:rPr lang="en-US" altLang="ja-JP" sz="1400" b="0" dirty="0">
                          <a:solidFill>
                            <a:schemeClr val="tx1"/>
                          </a:solidFill>
                        </a:rPr>
                        <a:t>2011</a:t>
                      </a:r>
                      <a:r>
                        <a:rPr lang="ja-JP" altLang="en-US" sz="1400" dirty="0"/>
                        <a:t>年度予算　</a:t>
                      </a:r>
                      <a:r>
                        <a:rPr lang="en-US" altLang="ja-JP" sz="1400" dirty="0"/>
                        <a:t>67</a:t>
                      </a:r>
                      <a:r>
                        <a:rPr lang="ja-JP" altLang="en-US" sz="1400" dirty="0"/>
                        <a:t>億円</a:t>
                      </a:r>
                      <a:endParaRPr lang="en-US" altLang="ja-JP" sz="1400" dirty="0"/>
                    </a:p>
                    <a:p>
                      <a:r>
                        <a:rPr lang="ja-JP" altLang="en-US" sz="1400" dirty="0"/>
                        <a:t>　　　　　↓</a:t>
                      </a:r>
                      <a:endParaRPr lang="en-US" altLang="ja-JP" sz="1400" dirty="0"/>
                    </a:p>
                    <a:p>
                      <a:r>
                        <a:rPr lang="ja-JP" altLang="en-US" sz="1400" dirty="0"/>
                        <a:t>　</a:t>
                      </a:r>
                      <a:r>
                        <a:rPr lang="en-US" altLang="ja-JP" sz="1400" dirty="0"/>
                        <a:t>2014</a:t>
                      </a:r>
                      <a:r>
                        <a:rPr lang="ja-JP" altLang="en-US" sz="1400" dirty="0"/>
                        <a:t>年度予算　</a:t>
                      </a:r>
                      <a:r>
                        <a:rPr lang="en-US" altLang="ja-JP" sz="1400" dirty="0"/>
                        <a:t>270</a:t>
                      </a:r>
                      <a:r>
                        <a:rPr lang="ja-JP" altLang="en-US" sz="1400" dirty="0"/>
                        <a:t>億円</a:t>
                      </a:r>
                      <a:endParaRPr lang="en-US" altLang="ja-JP" sz="1400" dirty="0"/>
                    </a:p>
                    <a:p>
                      <a:r>
                        <a:rPr lang="ja-JP" altLang="en-US" sz="1400" dirty="0"/>
                        <a:t>　　　　　↓</a:t>
                      </a:r>
                      <a:endParaRPr lang="en-US" altLang="ja-JP" sz="1400" dirty="0"/>
                    </a:p>
                    <a:p>
                      <a:r>
                        <a:rPr lang="ja-JP" altLang="en-US" sz="1400" dirty="0"/>
                        <a:t>　</a:t>
                      </a:r>
                      <a:r>
                        <a:rPr kumimoji="1" lang="en-US" altLang="ja-JP" sz="1400" kern="1200" dirty="0">
                          <a:solidFill>
                            <a:schemeClr val="tx1"/>
                          </a:solidFill>
                          <a:latin typeface="+mn-lt"/>
                          <a:ea typeface="+mn-ea"/>
                          <a:cs typeface="+mn-cs"/>
                        </a:rPr>
                        <a:t>2018</a:t>
                      </a:r>
                      <a:r>
                        <a:rPr kumimoji="1" lang="ja-JP" altLang="en-US" sz="1400" kern="1200" dirty="0">
                          <a:solidFill>
                            <a:schemeClr val="tx1"/>
                          </a:solidFill>
                          <a:latin typeface="+mn-lt"/>
                          <a:ea typeface="+mn-ea"/>
                          <a:cs typeface="+mn-cs"/>
                        </a:rPr>
                        <a:t>年度予算　</a:t>
                      </a:r>
                      <a:r>
                        <a:rPr kumimoji="1" lang="en-US" altLang="ja-JP" sz="1400" kern="1200" dirty="0">
                          <a:solidFill>
                            <a:schemeClr val="tx1"/>
                          </a:solidFill>
                          <a:latin typeface="+mn-lt"/>
                          <a:ea typeface="+mn-ea"/>
                          <a:cs typeface="+mn-cs"/>
                        </a:rPr>
                        <a:t>537</a:t>
                      </a:r>
                      <a:r>
                        <a:rPr kumimoji="1" lang="ja-JP" altLang="en-US" sz="1400" kern="1200" dirty="0">
                          <a:solidFill>
                            <a:schemeClr val="tx1"/>
                          </a:solidFill>
                          <a:latin typeface="+mn-lt"/>
                          <a:ea typeface="+mn-ea"/>
                          <a:cs typeface="+mn-cs"/>
                        </a:rPr>
                        <a:t>億円</a:t>
                      </a:r>
                      <a:r>
                        <a:rPr lang="ja-JP" altLang="en-US" sz="1400" dirty="0"/>
                        <a:t>　</a:t>
                      </a:r>
                      <a:endParaRPr lang="en-US" altLang="ja-JP" sz="1400" dirty="0"/>
                    </a:p>
                    <a:p>
                      <a:r>
                        <a:rPr lang="en-US" altLang="ja-JP" sz="1400" dirty="0"/>
                        <a:t> </a:t>
                      </a:r>
                    </a:p>
                    <a:p>
                      <a:pPr marL="92075" marR="0" indent="-92075" algn="l" defTabSz="914400" rtl="0" eaLnBrk="1" fontAlgn="auto" latinLnBrk="0" hangingPunct="1">
                        <a:lnSpc>
                          <a:spcPct val="100000"/>
                        </a:lnSpc>
                        <a:spcBef>
                          <a:spcPts val="0"/>
                        </a:spcBef>
                        <a:spcAft>
                          <a:spcPts val="0"/>
                        </a:spcAft>
                        <a:buClrTx/>
                        <a:buSzTx/>
                        <a:buFontTx/>
                        <a:buNone/>
                        <a:tabLst/>
                        <a:defRPr/>
                      </a:pPr>
                      <a:endParaRPr lang="en-US" altLang="ja-JP" sz="1400" dirty="0"/>
                    </a:p>
                    <a:p>
                      <a:pPr marL="92075" indent="-92075"/>
                      <a:r>
                        <a:rPr kumimoji="1" lang="ja-JP" altLang="en-US" sz="1400" dirty="0"/>
                        <a:t>　</a:t>
                      </a:r>
                    </a:p>
                    <a:p>
                      <a:endParaRPr kumimoji="1" lang="ja-JP" altLang="en-US" sz="1400" dirty="0"/>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xmlns="" val="10001"/>
                  </a:ext>
                </a:extLst>
              </a:tr>
            </a:tbl>
          </a:graphicData>
        </a:graphic>
      </p:graphicFrame>
    </p:spTree>
    <p:extLst>
      <p:ext uri="{BB962C8B-B14F-4D97-AF65-F5344CB8AC3E}">
        <p14:creationId xmlns:p14="http://schemas.microsoft.com/office/powerpoint/2010/main" val="731899015"/>
      </p:ext>
    </p:extLst>
  </p:cSld>
  <p:clrMapOvr>
    <a:masterClrMapping/>
  </p:clrMapOvr>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スライド番号プレースホルダ 6"/>
          <p:cNvSpPr>
            <a:spLocks noGrp="1"/>
          </p:cNvSpPr>
          <p:nvPr>
            <p:ph type="sldNum" sz="quarter" idx="12"/>
          </p:nvPr>
        </p:nvSpPr>
        <p:spPr/>
        <p:txBody>
          <a:bodyPr/>
          <a:lstStyle/>
          <a:p>
            <a:fld id="{CCEC3038-1CF1-4B63-9920-55248DCFBA97}" type="slidenum">
              <a:rPr kumimoji="1" lang="ja-JP" altLang="en-US" smtClean="0"/>
              <a:pPr/>
              <a:t>119</a:t>
            </a:fld>
            <a:endParaRPr kumimoji="1" lang="ja-JP" altLang="en-US"/>
          </a:p>
        </p:txBody>
      </p:sp>
      <p:sp>
        <p:nvSpPr>
          <p:cNvPr id="10" name="正方形/長方形 9"/>
          <p:cNvSpPr/>
          <p:nvPr/>
        </p:nvSpPr>
        <p:spPr>
          <a:xfrm>
            <a:off x="251520" y="323364"/>
            <a:ext cx="5904656" cy="369332"/>
          </a:xfrm>
          <a:prstGeom prst="rect">
            <a:avLst/>
          </a:prstGeom>
        </p:spPr>
        <p:txBody>
          <a:bodyPr wrap="square">
            <a:spAutoFit/>
          </a:bodyPr>
          <a:lstStyle/>
          <a:p>
            <a:r>
              <a:rPr lang="ja-JP" altLang="en-US" b="1" dirty="0">
                <a:solidFill>
                  <a:srgbClr val="000000"/>
                </a:solidFill>
                <a:latin typeface="Calibri" pitchFamily="34" charset="0"/>
              </a:rPr>
              <a:t>主な包括連携協定の連携事項等について （１／２）</a:t>
            </a:r>
          </a:p>
        </p:txBody>
      </p:sp>
      <p:cxnSp>
        <p:nvCxnSpPr>
          <p:cNvPr id="11" name="直線コネクタ 10"/>
          <p:cNvCxnSpPr/>
          <p:nvPr/>
        </p:nvCxnSpPr>
        <p:spPr>
          <a:xfrm>
            <a:off x="179512" y="692696"/>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aphicFrame>
        <p:nvGraphicFramePr>
          <p:cNvPr id="13" name="表 12"/>
          <p:cNvGraphicFramePr>
            <a:graphicFrameLocks noGrp="1"/>
          </p:cNvGraphicFramePr>
          <p:nvPr>
            <p:extLst>
              <p:ext uri="{D42A27DB-BD31-4B8C-83A1-F6EECF244321}">
                <p14:modId xmlns:p14="http://schemas.microsoft.com/office/powerpoint/2010/main" val="2545162483"/>
              </p:ext>
            </p:extLst>
          </p:nvPr>
        </p:nvGraphicFramePr>
        <p:xfrm>
          <a:off x="270570" y="860462"/>
          <a:ext cx="8496944" cy="5695508"/>
        </p:xfrm>
        <a:graphic>
          <a:graphicData uri="http://schemas.openxmlformats.org/drawingml/2006/table">
            <a:tbl>
              <a:tblPr firstRow="1" bandRow="1">
                <a:tableStyleId>{5C22544A-7EE6-4342-B048-85BDC9FD1C3A}</a:tableStyleId>
              </a:tblPr>
              <a:tblGrid>
                <a:gridCol w="576064">
                  <a:extLst>
                    <a:ext uri="{9D8B030D-6E8A-4147-A177-3AD203B41FA5}">
                      <a16:colId xmlns:a16="http://schemas.microsoft.com/office/drawing/2014/main" xmlns="" val="20000"/>
                    </a:ext>
                  </a:extLst>
                </a:gridCol>
                <a:gridCol w="1656184">
                  <a:extLst>
                    <a:ext uri="{9D8B030D-6E8A-4147-A177-3AD203B41FA5}">
                      <a16:colId xmlns:a16="http://schemas.microsoft.com/office/drawing/2014/main" xmlns="" val="20001"/>
                    </a:ext>
                  </a:extLst>
                </a:gridCol>
                <a:gridCol w="3888432">
                  <a:extLst>
                    <a:ext uri="{9D8B030D-6E8A-4147-A177-3AD203B41FA5}">
                      <a16:colId xmlns:a16="http://schemas.microsoft.com/office/drawing/2014/main" xmlns="" val="20002"/>
                    </a:ext>
                  </a:extLst>
                </a:gridCol>
                <a:gridCol w="2376264">
                  <a:extLst>
                    <a:ext uri="{9D8B030D-6E8A-4147-A177-3AD203B41FA5}">
                      <a16:colId xmlns:a16="http://schemas.microsoft.com/office/drawing/2014/main" xmlns="" val="20003"/>
                    </a:ext>
                  </a:extLst>
                </a:gridCol>
              </a:tblGrid>
              <a:tr h="432048">
                <a:tc>
                  <a:txBody>
                    <a:bodyPr/>
                    <a:lstStyle/>
                    <a:p>
                      <a:pPr algn="ctr"/>
                      <a:r>
                        <a:rPr kumimoji="1" lang="ja-JP" altLang="en-US" sz="1400" dirty="0">
                          <a:solidFill>
                            <a:schemeClr val="tx1"/>
                          </a:solidFill>
                        </a:rPr>
                        <a:t>種類</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60000"/>
                        <a:lumOff val="40000"/>
                      </a:schemeClr>
                    </a:solidFill>
                  </a:tcPr>
                </a:tc>
                <a:tc>
                  <a:txBody>
                    <a:bodyPr/>
                    <a:lstStyle/>
                    <a:p>
                      <a:pPr algn="ctr"/>
                      <a:r>
                        <a:rPr kumimoji="1" lang="ja-JP" altLang="en-US" sz="1400" dirty="0">
                          <a:solidFill>
                            <a:schemeClr val="tx1"/>
                          </a:solidFill>
                        </a:rPr>
                        <a:t>協定名称</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60000"/>
                        <a:lumOff val="40000"/>
                      </a:schemeClr>
                    </a:solidFill>
                  </a:tcPr>
                </a:tc>
                <a:tc>
                  <a:txBody>
                    <a:bodyPr/>
                    <a:lstStyle/>
                    <a:p>
                      <a:pPr algn="ctr"/>
                      <a:r>
                        <a:rPr kumimoji="1" lang="ja-JP" altLang="en-US" sz="1400" dirty="0">
                          <a:solidFill>
                            <a:schemeClr val="tx1"/>
                          </a:solidFill>
                        </a:rPr>
                        <a:t>連携事項</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60000"/>
                        <a:lumOff val="40000"/>
                      </a:schemeClr>
                    </a:solidFill>
                  </a:tcPr>
                </a:tc>
                <a:tc>
                  <a:txBody>
                    <a:bodyPr/>
                    <a:lstStyle/>
                    <a:p>
                      <a:pPr algn="ctr"/>
                      <a:r>
                        <a:rPr kumimoji="1" lang="ja-JP" altLang="en-US" sz="1400" dirty="0">
                          <a:solidFill>
                            <a:schemeClr val="tx1"/>
                          </a:solidFill>
                        </a:rPr>
                        <a:t>主な取組</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60000"/>
                        <a:lumOff val="40000"/>
                      </a:schemeClr>
                    </a:solidFill>
                  </a:tcPr>
                </a:tc>
                <a:extLst>
                  <a:ext uri="{0D108BD9-81ED-4DB2-BD59-A6C34878D82A}">
                    <a16:rowId xmlns:a16="http://schemas.microsoft.com/office/drawing/2014/main" xmlns="" val="10000"/>
                  </a:ext>
                </a:extLst>
              </a:tr>
              <a:tr h="1008112">
                <a:tc rowSpan="6">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1600" dirty="0">
                          <a:solidFill>
                            <a:schemeClr val="tx1"/>
                          </a:solidFill>
                        </a:rPr>
                        <a:t>包　括　連　携</a:t>
                      </a:r>
                    </a:p>
                  </a:txBody>
                  <a:tcPr vert="eaVert"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lang="ja-JP" altLang="en-US" sz="1050" b="1" dirty="0">
                          <a:solidFill>
                            <a:schemeClr val="tx1"/>
                          </a:solidFill>
                        </a:rPr>
                        <a:t>大阪市と株式会社セブン－イレブン・ジャパン地域活性化包括連携協定</a:t>
                      </a:r>
                      <a:r>
                        <a:rPr lang="ja-JP" altLang="en-US" sz="1050" dirty="0">
                          <a:solidFill>
                            <a:schemeClr val="tx1"/>
                          </a:solidFill>
                        </a:rPr>
                        <a:t>（</a:t>
                      </a:r>
                      <a:r>
                        <a:rPr lang="en-US" altLang="ja-JP" sz="1050" dirty="0">
                          <a:solidFill>
                            <a:schemeClr val="tx1"/>
                          </a:solidFill>
                        </a:rPr>
                        <a:t>2010.12</a:t>
                      </a:r>
                      <a:r>
                        <a:rPr lang="ja-JP" altLang="en-US" sz="1050" dirty="0">
                          <a:solidFill>
                            <a:schemeClr val="tx1"/>
                          </a:solidFill>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lang="ja-JP" altLang="en-US" sz="1050" dirty="0">
                          <a:solidFill>
                            <a:schemeClr val="tx1"/>
                          </a:solidFill>
                        </a:rPr>
                        <a:t>・地域への参画・市民協働の</a:t>
                      </a:r>
                      <a:r>
                        <a:rPr lang="ja-JP" altLang="en-US" sz="1050" dirty="0">
                          <a:solidFill>
                            <a:schemeClr val="tx1"/>
                          </a:solidFill>
                          <a:latin typeface="+mn-ea"/>
                          <a:ea typeface="+mn-ea"/>
                        </a:rPr>
                        <a:t>推進、</a:t>
                      </a:r>
                      <a:r>
                        <a:rPr lang="zh-TW" altLang="en-US" sz="1050" dirty="0">
                          <a:solidFill>
                            <a:schemeClr val="tx1"/>
                          </a:solidFill>
                          <a:latin typeface="ＭＳ Ｐゴシック" panose="020B0600070205080204" pitchFamily="50" charset="-128"/>
                          <a:ea typeface="ＭＳ Ｐゴシック" panose="020B0600070205080204" pitchFamily="50" charset="-128"/>
                        </a:rPr>
                        <a:t>環境問題対策</a:t>
                      </a:r>
                      <a:r>
                        <a:rPr lang="ja-JP" altLang="en-US" sz="1050" dirty="0" err="1">
                          <a:solidFill>
                            <a:schemeClr val="tx1"/>
                          </a:solidFill>
                          <a:latin typeface="ＭＳ Ｐゴシック" panose="020B0600070205080204" pitchFamily="50" charset="-128"/>
                          <a:ea typeface="ＭＳ Ｐゴシック" panose="020B0600070205080204" pitchFamily="50" charset="-128"/>
                        </a:rPr>
                        <a:t>、</a:t>
                      </a:r>
                      <a:r>
                        <a:rPr lang="ja-JP" altLang="en-US" sz="1050" dirty="0">
                          <a:solidFill>
                            <a:schemeClr val="tx1"/>
                          </a:solidFill>
                          <a:latin typeface="+mn-ea"/>
                          <a:ea typeface="+mn-ea"/>
                        </a:rPr>
                        <a:t>観光</a:t>
                      </a:r>
                      <a:r>
                        <a:rPr lang="ja-JP" altLang="en-US" sz="1050" dirty="0">
                          <a:solidFill>
                            <a:schemeClr val="tx1"/>
                          </a:solidFill>
                        </a:rPr>
                        <a:t>情報・振興、大阪市の推進するイベントの告知・支援、健康増進・食育、子育て支援、子ども・青少年育成、大阪市の特産・名産の拡販と告知、高齢者支援、災害対策、その他、地域の活性化及び市民サービスの向上</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lang="ja-JP" altLang="en-US" sz="1050" dirty="0">
                          <a:solidFill>
                            <a:schemeClr val="tx1"/>
                          </a:solidFill>
                        </a:rPr>
                        <a:t>・店舗</a:t>
                      </a:r>
                      <a:r>
                        <a:rPr lang="ja-JP" altLang="en-US" sz="1050" strike="noStrike" dirty="0" smtClean="0">
                          <a:solidFill>
                            <a:schemeClr val="tx1"/>
                          </a:solidFill>
                        </a:rPr>
                        <a:t>へ</a:t>
                      </a:r>
                      <a:r>
                        <a:rPr lang="ja-JP" altLang="en-US" sz="1050" dirty="0" smtClean="0">
                          <a:solidFill>
                            <a:schemeClr val="tx1"/>
                          </a:solidFill>
                        </a:rPr>
                        <a:t>の</a:t>
                      </a:r>
                      <a:r>
                        <a:rPr lang="ja-JP" altLang="en-US" sz="1050" dirty="0">
                          <a:solidFill>
                            <a:schemeClr val="tx1"/>
                          </a:solidFill>
                        </a:rPr>
                        <a:t>ポスター</a:t>
                      </a:r>
                      <a:r>
                        <a:rPr lang="ja-JP" altLang="en-US" sz="1050" dirty="0" smtClean="0">
                          <a:solidFill>
                            <a:schemeClr val="tx1"/>
                          </a:solidFill>
                        </a:rPr>
                        <a:t>掲示</a:t>
                      </a:r>
                      <a:endParaRPr lang="en-US" altLang="ja-JP" sz="1050" dirty="0" smtClean="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xmlns="" val="10001"/>
                  </a:ext>
                </a:extLst>
              </a:tr>
              <a:tr h="264029">
                <a:tc vMerge="1">
                  <a:txBody>
                    <a:bodyPr/>
                    <a:lstStyle/>
                    <a:p>
                      <a:endParaRPr kumimoji="1" lang="ja-JP" altLang="en-US"/>
                    </a:p>
                  </a:txBody>
                  <a:tcPr/>
                </a:tc>
                <a:tc>
                  <a:txBody>
                    <a:bodyPr/>
                    <a:lstStyle/>
                    <a:p>
                      <a:pPr algn="l"/>
                      <a:r>
                        <a:rPr kumimoji="1" lang="ja-JP" altLang="en-US" sz="1050" b="1" dirty="0">
                          <a:solidFill>
                            <a:schemeClr val="tx1"/>
                          </a:solidFill>
                        </a:rPr>
                        <a:t>大阪市とイオン株式会社との包括連携協定</a:t>
                      </a:r>
                      <a:r>
                        <a:rPr kumimoji="1" lang="ja-JP" altLang="en-US" sz="1050" b="0" dirty="0">
                          <a:solidFill>
                            <a:schemeClr val="tx1"/>
                          </a:solidFill>
                        </a:rPr>
                        <a:t>（</a:t>
                      </a:r>
                      <a:r>
                        <a:rPr kumimoji="1" lang="en-US" altLang="ja-JP" sz="1050" b="0" dirty="0">
                          <a:solidFill>
                            <a:schemeClr val="tx1"/>
                          </a:solidFill>
                        </a:rPr>
                        <a:t>2014.12</a:t>
                      </a:r>
                      <a:r>
                        <a:rPr kumimoji="1" lang="ja-JP" altLang="en-US" sz="1050" b="0" dirty="0">
                          <a:solidFill>
                            <a:schemeClr val="tx1"/>
                          </a:solidFill>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050" dirty="0">
                          <a:solidFill>
                            <a:schemeClr val="tx1"/>
                          </a:solidFill>
                        </a:rPr>
                        <a:t>・ＷＡＯＮカードを活用した市民活動の支援等、市民の安全及び地域振興その他市民活動の推進、男女共同参画及び消費生活、人権尊重の理念の普及その他人権施策、その他、地域の活性化及び市民サービス</a:t>
                      </a:r>
                      <a:endParaRPr kumimoji="1" lang="en-US" altLang="ja-JP" sz="105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050" dirty="0">
                          <a:solidFill>
                            <a:schemeClr val="tx1"/>
                          </a:solidFill>
                        </a:rPr>
                        <a:t>・「すきや</a:t>
                      </a:r>
                      <a:r>
                        <a:rPr kumimoji="1" lang="ja-JP" altLang="en-US" sz="1050" dirty="0" err="1">
                          <a:solidFill>
                            <a:schemeClr val="tx1"/>
                          </a:solidFill>
                        </a:rPr>
                        <a:t>ねん</a:t>
                      </a:r>
                      <a:r>
                        <a:rPr kumimoji="1" lang="ja-JP" altLang="en-US" sz="1050" dirty="0">
                          <a:solidFill>
                            <a:schemeClr val="tx1"/>
                          </a:solidFill>
                        </a:rPr>
                        <a:t>大阪</a:t>
                      </a:r>
                      <a:r>
                        <a:rPr kumimoji="1" lang="en-US" altLang="ja-JP" sz="1050" dirty="0">
                          <a:solidFill>
                            <a:schemeClr val="tx1"/>
                          </a:solidFill>
                        </a:rPr>
                        <a:t>WAON</a:t>
                      </a:r>
                      <a:r>
                        <a:rPr kumimoji="1" lang="ja-JP" altLang="en-US" sz="1050" dirty="0">
                          <a:solidFill>
                            <a:schemeClr val="tx1"/>
                          </a:solidFill>
                        </a:rPr>
                        <a:t>」カードを発行、売上の</a:t>
                      </a:r>
                      <a:r>
                        <a:rPr kumimoji="1" lang="en-US" altLang="ja-JP" sz="1050" dirty="0">
                          <a:solidFill>
                            <a:schemeClr val="tx1"/>
                          </a:solidFill>
                        </a:rPr>
                        <a:t>0.1</a:t>
                      </a:r>
                      <a:r>
                        <a:rPr kumimoji="1" lang="ja-JP" altLang="en-US" sz="1050" dirty="0">
                          <a:solidFill>
                            <a:schemeClr val="tx1"/>
                          </a:solidFill>
                        </a:rPr>
                        <a:t>％を大阪市に寄附</a:t>
                      </a:r>
                      <a:endParaRPr kumimoji="1" lang="en-US" altLang="ja-JP" sz="1050" dirty="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050" dirty="0">
                          <a:solidFill>
                            <a:schemeClr val="tx1"/>
                          </a:solidFill>
                        </a:rPr>
                        <a:t>・グループ店舗へのポスター掲示</a:t>
                      </a: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050" dirty="0">
                          <a:solidFill>
                            <a:schemeClr val="tx1"/>
                          </a:solidFill>
                        </a:rPr>
                        <a:t>・グループ店舗でのイベント等開催</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xmlns="" val="10002"/>
                  </a:ext>
                </a:extLst>
              </a:tr>
              <a:tr h="264030">
                <a:tc vMerge="1">
                  <a:txBody>
                    <a:bodyPr/>
                    <a:lstStyle/>
                    <a:p>
                      <a:endParaRPr kumimoji="1" lang="ja-JP" altLang="en-US"/>
                    </a:p>
                  </a:txBody>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050" b="1" dirty="0">
                          <a:solidFill>
                            <a:schemeClr val="tx1"/>
                          </a:solidFill>
                        </a:rPr>
                        <a:t>大阪市と大阪シティ信用金庫との包括連携協定</a:t>
                      </a:r>
                      <a:endParaRPr kumimoji="1" lang="en-US" altLang="ja-JP" sz="1050" b="1" dirty="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050" dirty="0">
                          <a:solidFill>
                            <a:schemeClr val="tx1"/>
                          </a:solidFill>
                        </a:rPr>
                        <a:t>（</a:t>
                      </a:r>
                      <a:r>
                        <a:rPr kumimoji="1" lang="en-US" altLang="ja-JP" sz="1050" dirty="0">
                          <a:solidFill>
                            <a:schemeClr val="tx1"/>
                          </a:solidFill>
                        </a:rPr>
                        <a:t>2016.11</a:t>
                      </a:r>
                      <a:r>
                        <a:rPr kumimoji="1" lang="ja-JP" altLang="en-US" sz="1050" dirty="0">
                          <a:solidFill>
                            <a:schemeClr val="tx1"/>
                          </a:solidFill>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050" dirty="0">
                          <a:solidFill>
                            <a:schemeClr val="tx1"/>
                          </a:solidFill>
                        </a:rPr>
                        <a:t>・区政・市政の</a:t>
                      </a:r>
                      <a:r>
                        <a:rPr lang="en-US" altLang="ja-JP" sz="1050" dirty="0">
                          <a:solidFill>
                            <a:schemeClr val="tx1"/>
                          </a:solidFill>
                        </a:rPr>
                        <a:t>PR</a:t>
                      </a:r>
                      <a:r>
                        <a:rPr lang="ja-JP" altLang="en-US" sz="1050" dirty="0" err="1">
                          <a:solidFill>
                            <a:schemeClr val="tx1"/>
                          </a:solidFill>
                        </a:rPr>
                        <a:t>、</a:t>
                      </a:r>
                      <a:r>
                        <a:rPr lang="ja-JP" altLang="en-US" sz="1050" dirty="0">
                          <a:solidFill>
                            <a:schemeClr val="tx1"/>
                          </a:solidFill>
                        </a:rPr>
                        <a:t>安全・安心、健康・福祉、社会教育、環境・美化、地域産業の振興、雇用促進、その他、市民サービスの向上及び地域の活性化</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050" dirty="0">
                          <a:solidFill>
                            <a:schemeClr val="tx1"/>
                          </a:solidFill>
                        </a:rPr>
                        <a:t>・市内各営業店と各区との連携（区政・市政の</a:t>
                      </a:r>
                      <a:r>
                        <a:rPr kumimoji="1" lang="en-US" altLang="ja-JP" sz="1050" dirty="0">
                          <a:solidFill>
                            <a:schemeClr val="tx1"/>
                          </a:solidFill>
                        </a:rPr>
                        <a:t>PR</a:t>
                      </a:r>
                      <a:r>
                        <a:rPr kumimoji="1" lang="ja-JP" altLang="en-US" sz="1050" dirty="0">
                          <a:solidFill>
                            <a:schemeClr val="tx1"/>
                          </a:solidFill>
                        </a:rPr>
                        <a:t>等</a:t>
                      </a:r>
                      <a:r>
                        <a:rPr kumimoji="1" lang="ja-JP" altLang="en-US" sz="1050" dirty="0" smtClean="0">
                          <a:solidFill>
                            <a:schemeClr val="tx1"/>
                          </a:solidFill>
                        </a:rPr>
                        <a:t>）</a:t>
                      </a:r>
                      <a:endParaRPr kumimoji="1" lang="en-US" altLang="ja-JP" sz="1050"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050" dirty="0" smtClean="0">
                          <a:solidFill>
                            <a:schemeClr val="tx1"/>
                          </a:solidFill>
                        </a:rPr>
                        <a:t>・若年求職者を対象とした合同企業説明会の開催</a:t>
                      </a:r>
                      <a:endParaRPr kumimoji="1" lang="en-US" altLang="ja-JP" sz="1050"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050" dirty="0" smtClean="0">
                          <a:solidFill>
                            <a:schemeClr val="tx1"/>
                          </a:solidFill>
                        </a:rPr>
                        <a:t>・</a:t>
                      </a:r>
                      <a:r>
                        <a:rPr kumimoji="1" lang="en-US" altLang="ja-JP" sz="1050" dirty="0">
                          <a:solidFill>
                            <a:schemeClr val="tx1"/>
                          </a:solidFill>
                        </a:rPr>
                        <a:t>NPO</a:t>
                      </a:r>
                      <a:r>
                        <a:rPr kumimoji="1" lang="ja-JP" altLang="en-US" sz="1050" dirty="0">
                          <a:solidFill>
                            <a:schemeClr val="tx1"/>
                          </a:solidFill>
                        </a:rPr>
                        <a:t>法人等への支援　等</a:t>
                      </a:r>
                      <a:endParaRPr kumimoji="1" lang="en-US" altLang="ja-JP" sz="105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xmlns="" val="10003"/>
                  </a:ext>
                </a:extLst>
              </a:tr>
              <a:tr h="264029">
                <a:tc vMerge="1">
                  <a:txBody>
                    <a:bodyPr/>
                    <a:lstStyle/>
                    <a:p>
                      <a:endParaRPr kumimoji="1" lang="ja-JP" altLang="en-US"/>
                    </a:p>
                  </a:txBody>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050" b="1" dirty="0">
                          <a:solidFill>
                            <a:schemeClr val="tx1"/>
                          </a:solidFill>
                        </a:rPr>
                        <a:t>大阪市と株式会社関西</a:t>
                      </a:r>
                      <a:r>
                        <a:rPr kumimoji="1" lang="ja-JP" altLang="en-US" sz="1050" b="1" dirty="0" err="1">
                          <a:solidFill>
                            <a:schemeClr val="tx1"/>
                          </a:solidFill>
                        </a:rPr>
                        <a:t>ぱど</a:t>
                      </a:r>
                      <a:r>
                        <a:rPr kumimoji="1" lang="ja-JP" altLang="en-US" sz="1050" b="1" dirty="0">
                          <a:solidFill>
                            <a:schemeClr val="tx1"/>
                          </a:solidFill>
                        </a:rPr>
                        <a:t>との包括連携協定</a:t>
                      </a:r>
                      <a:endParaRPr kumimoji="1" lang="en-US" altLang="ja-JP" sz="1050" b="1" dirty="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050" dirty="0">
                          <a:solidFill>
                            <a:schemeClr val="tx1"/>
                          </a:solidFill>
                        </a:rPr>
                        <a:t>（</a:t>
                      </a:r>
                      <a:r>
                        <a:rPr kumimoji="1" lang="en-US" altLang="ja-JP" sz="1050" dirty="0">
                          <a:solidFill>
                            <a:schemeClr val="tx1"/>
                          </a:solidFill>
                        </a:rPr>
                        <a:t>2017.4</a:t>
                      </a:r>
                      <a:r>
                        <a:rPr kumimoji="1" lang="ja-JP" altLang="en-US" sz="1050" dirty="0">
                          <a:solidFill>
                            <a:schemeClr val="tx1"/>
                          </a:solidFill>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kumimoji="1" lang="ja-JP" altLang="en-US" sz="1050" dirty="0">
                          <a:solidFill>
                            <a:schemeClr val="tx1"/>
                          </a:solidFill>
                        </a:rPr>
                        <a:t>・</a:t>
                      </a:r>
                      <a:r>
                        <a:rPr lang="ja-JP" altLang="en-US" sz="1050" dirty="0">
                          <a:solidFill>
                            <a:schemeClr val="tx1"/>
                          </a:solidFill>
                        </a:rPr>
                        <a:t>区政・市政の</a:t>
                      </a:r>
                      <a:r>
                        <a:rPr lang="en-US" altLang="ja-JP" sz="1050" dirty="0">
                          <a:solidFill>
                            <a:schemeClr val="tx1"/>
                          </a:solidFill>
                        </a:rPr>
                        <a:t>PR</a:t>
                      </a:r>
                      <a:r>
                        <a:rPr lang="ja-JP" altLang="en-US" sz="1050" dirty="0" err="1">
                          <a:solidFill>
                            <a:schemeClr val="tx1"/>
                          </a:solidFill>
                        </a:rPr>
                        <a:t>、</a:t>
                      </a:r>
                      <a:r>
                        <a:rPr lang="ja-JP" altLang="en-US" sz="1050" dirty="0">
                          <a:solidFill>
                            <a:schemeClr val="tx1"/>
                          </a:solidFill>
                        </a:rPr>
                        <a:t>市民活動の推進、雇用促進、中小企業振興、防災・防犯、福祉・子育て、健康・医療、その他、市民サービスの向上及び地域の活性化</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a:r>
                        <a:rPr kumimoji="1" lang="ja-JP" altLang="en-US" sz="1050" dirty="0">
                          <a:solidFill>
                            <a:schemeClr val="tx1"/>
                          </a:solidFill>
                        </a:rPr>
                        <a:t>・フリーペーパー「まみたん」による子育て支援情報及び</a:t>
                      </a:r>
                      <a:r>
                        <a:rPr kumimoji="1" lang="en-US" altLang="ja-JP" sz="1050" dirty="0">
                          <a:solidFill>
                            <a:schemeClr val="tx1"/>
                          </a:solidFill>
                        </a:rPr>
                        <a:t>24</a:t>
                      </a:r>
                      <a:r>
                        <a:rPr kumimoji="1" lang="ja-JP" altLang="en-US" sz="1050" dirty="0">
                          <a:solidFill>
                            <a:schemeClr val="tx1"/>
                          </a:solidFill>
                        </a:rPr>
                        <a:t>区の子育て情報の発信</a:t>
                      </a:r>
                      <a:endParaRPr kumimoji="1" lang="en-US" altLang="ja-JP" sz="1050" dirty="0">
                        <a:solidFill>
                          <a:schemeClr val="tx1"/>
                        </a:solidFill>
                      </a:endParaRPr>
                    </a:p>
                    <a:p>
                      <a:pPr algn="l"/>
                      <a:r>
                        <a:rPr kumimoji="1" lang="ja-JP" altLang="en-US" sz="1050" dirty="0">
                          <a:solidFill>
                            <a:schemeClr val="tx1"/>
                          </a:solidFill>
                        </a:rPr>
                        <a:t>・「まみたん</a:t>
                      </a:r>
                      <a:r>
                        <a:rPr kumimoji="1" lang="ja-JP" altLang="en-US" sz="1050" dirty="0" smtClean="0">
                          <a:solidFill>
                            <a:schemeClr val="tx1"/>
                          </a:solidFill>
                        </a:rPr>
                        <a:t>」主催イベントへの参加による市政の</a:t>
                      </a:r>
                      <a:r>
                        <a:rPr kumimoji="1" lang="en-US" altLang="ja-JP" sz="1050" dirty="0" smtClean="0">
                          <a:solidFill>
                            <a:schemeClr val="tx1"/>
                          </a:solidFill>
                        </a:rPr>
                        <a:t>PR</a:t>
                      </a:r>
                      <a:endParaRPr kumimoji="1" lang="ja-JP" altLang="en-US" sz="1050" strike="sngStrike"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xmlns="" val="10004"/>
                  </a:ext>
                </a:extLst>
              </a:tr>
              <a:tr h="849208">
                <a:tc v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dirty="0">
                        <a:solidFill>
                          <a:schemeClr val="tx1"/>
                        </a:solidFill>
                      </a:endParaRPr>
                    </a:p>
                  </a:txBody>
                  <a:tcPr anchor="ctr"/>
                </a:tc>
                <a:tc>
                  <a:txBody>
                    <a:bodyPr/>
                    <a:lstStyle/>
                    <a:p>
                      <a:r>
                        <a:rPr lang="ja-JP" altLang="en-US" sz="1050" b="1" dirty="0">
                          <a:solidFill>
                            <a:schemeClr val="tx1"/>
                          </a:solidFill>
                        </a:rPr>
                        <a:t>大阪市と東京海上日動火災保険株式会社との包括連携に関する協定</a:t>
                      </a:r>
                      <a:r>
                        <a:rPr lang="ja-JP" altLang="en-US" sz="1050" dirty="0">
                          <a:solidFill>
                            <a:schemeClr val="tx1"/>
                          </a:solidFill>
                        </a:rPr>
                        <a:t>（</a:t>
                      </a:r>
                      <a:r>
                        <a:rPr lang="en-US" altLang="ja-JP" sz="1050" dirty="0">
                          <a:solidFill>
                            <a:schemeClr val="tx1"/>
                          </a:solidFill>
                        </a:rPr>
                        <a:t>2017.8</a:t>
                      </a:r>
                      <a:r>
                        <a:rPr lang="ja-JP" altLang="en-US" sz="1050" dirty="0">
                          <a:solidFill>
                            <a:schemeClr val="tx1"/>
                          </a:solidFill>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lang="ja-JP" altLang="en-US" sz="1050" dirty="0">
                          <a:solidFill>
                            <a:schemeClr val="tx1"/>
                          </a:solidFill>
                        </a:rPr>
                        <a:t>・市民生活の安全・安心、女性の活躍促進、福祉・子育て、健康・医療、市民活動の推進、大阪経済の活性化及び雇用促進、区政・市政の</a:t>
                      </a:r>
                      <a:r>
                        <a:rPr lang="en-US" altLang="ja-JP" sz="1050" dirty="0">
                          <a:solidFill>
                            <a:schemeClr val="tx1"/>
                          </a:solidFill>
                        </a:rPr>
                        <a:t>PR</a:t>
                      </a:r>
                      <a:r>
                        <a:rPr lang="ja-JP" altLang="en-US" sz="1050" dirty="0" err="1">
                          <a:solidFill>
                            <a:schemeClr val="tx1"/>
                          </a:solidFill>
                        </a:rPr>
                        <a:t>、</a:t>
                      </a:r>
                      <a:r>
                        <a:rPr lang="ja-JP" altLang="en-US" sz="1050" dirty="0">
                          <a:solidFill>
                            <a:schemeClr val="tx1"/>
                          </a:solidFill>
                        </a:rPr>
                        <a:t>その他、市民サービスの向上及び地域の活性化</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lang="en-US" altLang="ja-JP" sz="1050" dirty="0">
                          <a:solidFill>
                            <a:schemeClr val="tx1"/>
                          </a:solidFill>
                        </a:rPr>
                        <a:t>•</a:t>
                      </a:r>
                      <a:r>
                        <a:rPr lang="ja-JP" altLang="en-US" sz="1050" dirty="0">
                          <a:solidFill>
                            <a:schemeClr val="tx1"/>
                          </a:solidFill>
                        </a:rPr>
                        <a:t>豊富なノウハウを</a:t>
                      </a:r>
                      <a:r>
                        <a:rPr lang="ja-JP" altLang="en-US" sz="1050" dirty="0" smtClean="0">
                          <a:solidFill>
                            <a:schemeClr val="tx1"/>
                          </a:solidFill>
                        </a:rPr>
                        <a:t>活かした講師</a:t>
                      </a:r>
                      <a:r>
                        <a:rPr lang="ja-JP" altLang="en-US" sz="1050" dirty="0">
                          <a:solidFill>
                            <a:schemeClr val="tx1"/>
                          </a:solidFill>
                        </a:rPr>
                        <a:t>派遣の協力</a:t>
                      </a:r>
                    </a:p>
                    <a:p>
                      <a:r>
                        <a:rPr lang="en-US" altLang="ja-JP" sz="1050" dirty="0" smtClean="0">
                          <a:solidFill>
                            <a:schemeClr val="tx1"/>
                          </a:solidFill>
                        </a:rPr>
                        <a:t>•</a:t>
                      </a:r>
                      <a:r>
                        <a:rPr lang="ja-JP" altLang="en-US" sz="1050" dirty="0">
                          <a:solidFill>
                            <a:schemeClr val="tx1"/>
                          </a:solidFill>
                        </a:rPr>
                        <a:t>本市施策の</a:t>
                      </a:r>
                      <a:r>
                        <a:rPr lang="en-US" altLang="ja-JP" sz="1050" dirty="0">
                          <a:solidFill>
                            <a:schemeClr val="tx1"/>
                          </a:solidFill>
                        </a:rPr>
                        <a:t>PR</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xmlns="" val="10005"/>
                  </a:ext>
                </a:extLst>
              </a:tr>
              <a:tr h="862608">
                <a:tc vMerge="1">
                  <a:txBody>
                    <a:bodyPr/>
                    <a:lstStyle/>
                    <a:p>
                      <a:pPr algn="l"/>
                      <a:endParaRPr kumimoji="1" lang="ja-JP" altLang="en-US" sz="1100" dirty="0"/>
                    </a:p>
                  </a:txBody>
                  <a:tcPr anchor="ctr"/>
                </a:tc>
                <a:tc>
                  <a:txBody>
                    <a:bodyPr/>
                    <a:lstStyle/>
                    <a:p>
                      <a:pPr algn="l"/>
                      <a:r>
                        <a:rPr kumimoji="1" lang="ja-JP" altLang="en-US" sz="1050" b="1" dirty="0">
                          <a:solidFill>
                            <a:schemeClr val="tx1"/>
                          </a:solidFill>
                        </a:rPr>
                        <a:t>大阪市と吉本興業株式会社との包括連携に関する協定</a:t>
                      </a:r>
                      <a:endParaRPr kumimoji="1" lang="en-US" altLang="ja-JP" sz="1050" b="1" dirty="0">
                        <a:solidFill>
                          <a:schemeClr val="tx1"/>
                        </a:solidFill>
                      </a:endParaRPr>
                    </a:p>
                    <a:p>
                      <a:pPr algn="l"/>
                      <a:r>
                        <a:rPr kumimoji="1" lang="ja-JP" altLang="en-US" sz="1050" dirty="0">
                          <a:solidFill>
                            <a:schemeClr val="tx1"/>
                          </a:solidFill>
                        </a:rPr>
                        <a:t>（</a:t>
                      </a:r>
                      <a:r>
                        <a:rPr kumimoji="1" lang="en-US" altLang="ja-JP" sz="1050" dirty="0">
                          <a:solidFill>
                            <a:schemeClr val="tx1"/>
                          </a:solidFill>
                        </a:rPr>
                        <a:t>2017.11</a:t>
                      </a:r>
                      <a:r>
                        <a:rPr kumimoji="1" lang="ja-JP" altLang="en-US" sz="1050" dirty="0">
                          <a:solidFill>
                            <a:schemeClr val="tx1"/>
                          </a:solidFill>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050" dirty="0">
                          <a:solidFill>
                            <a:schemeClr val="tx1"/>
                          </a:solidFill>
                        </a:rPr>
                        <a:t>・地域の活性化、健康・福祉、子育て・教育、市民活動の推進、</a:t>
                      </a: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050" dirty="0">
                          <a:solidFill>
                            <a:schemeClr val="tx1"/>
                          </a:solidFill>
                        </a:rPr>
                        <a:t>その他協議により必要と認められること</a:t>
                      </a:r>
                      <a:endParaRPr kumimoji="1" lang="en-US" altLang="ja-JP" sz="105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a:r>
                        <a:rPr kumimoji="1" lang="ja-JP" altLang="en-US" sz="1050" dirty="0">
                          <a:solidFill>
                            <a:schemeClr val="tx1"/>
                          </a:solidFill>
                        </a:rPr>
                        <a:t>・</a:t>
                      </a:r>
                      <a:r>
                        <a:rPr kumimoji="1" lang="en-US" altLang="ja-JP" sz="1050" dirty="0">
                          <a:solidFill>
                            <a:schemeClr val="tx1"/>
                          </a:solidFill>
                        </a:rPr>
                        <a:t>24</a:t>
                      </a:r>
                      <a:r>
                        <a:rPr kumimoji="1" lang="ja-JP" altLang="en-US" sz="1050" dirty="0">
                          <a:solidFill>
                            <a:schemeClr val="tx1"/>
                          </a:solidFill>
                        </a:rPr>
                        <a:t>区住みます芸人による地域活動協議会等と連携した地域活性化</a:t>
                      </a:r>
                      <a:endParaRPr kumimoji="1" lang="en-US" altLang="ja-JP" sz="1050" dirty="0">
                        <a:solidFill>
                          <a:schemeClr val="tx1"/>
                        </a:solidFill>
                      </a:endParaRPr>
                    </a:p>
                    <a:p>
                      <a:pPr algn="l"/>
                      <a:r>
                        <a:rPr kumimoji="1" lang="ja-JP" altLang="en-US" sz="1050" dirty="0">
                          <a:solidFill>
                            <a:schemeClr val="tx1"/>
                          </a:solidFill>
                        </a:rPr>
                        <a:t>・</a:t>
                      </a:r>
                      <a:r>
                        <a:rPr kumimoji="1" lang="en-US" altLang="ja-JP" sz="1050" dirty="0">
                          <a:solidFill>
                            <a:schemeClr val="tx1"/>
                          </a:solidFill>
                        </a:rPr>
                        <a:t>24</a:t>
                      </a:r>
                      <a:r>
                        <a:rPr kumimoji="1" lang="ja-JP" altLang="en-US" sz="1050" dirty="0">
                          <a:solidFill>
                            <a:schemeClr val="tx1"/>
                          </a:solidFill>
                        </a:rPr>
                        <a:t>区創作落語による地域の魅力発信</a:t>
                      </a:r>
                      <a:endParaRPr kumimoji="1" lang="en-US" altLang="ja-JP" sz="1050" dirty="0">
                        <a:solidFill>
                          <a:schemeClr val="tx1"/>
                        </a:solidFill>
                      </a:endParaRPr>
                    </a:p>
                    <a:p>
                      <a:pPr algn="l"/>
                      <a:r>
                        <a:rPr kumimoji="1" lang="ja-JP" altLang="en-US" sz="1050" strike="noStrike" dirty="0">
                          <a:solidFill>
                            <a:schemeClr val="tx1"/>
                          </a:solidFill>
                        </a:rPr>
                        <a:t>・</a:t>
                      </a:r>
                      <a:r>
                        <a:rPr kumimoji="1" lang="en-US" altLang="ja-JP" sz="1050" strike="noStrike" dirty="0">
                          <a:solidFill>
                            <a:schemeClr val="tx1"/>
                          </a:solidFill>
                        </a:rPr>
                        <a:t>2025</a:t>
                      </a:r>
                      <a:r>
                        <a:rPr kumimoji="1" lang="ja-JP" altLang="en-US" sz="1050" strike="noStrike" dirty="0">
                          <a:solidFill>
                            <a:schemeClr val="tx1"/>
                          </a:solidFill>
                        </a:rPr>
                        <a:t>日本万国博覧会の誘致に向けての連携</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xmlns="" val="10006"/>
                  </a:ext>
                </a:extLst>
              </a:tr>
            </a:tbl>
          </a:graphicData>
        </a:graphic>
      </p:graphicFrame>
      <p:sp>
        <p:nvSpPr>
          <p:cNvPr id="15" name="正方形/長方形 14"/>
          <p:cNvSpPr/>
          <p:nvPr/>
        </p:nvSpPr>
        <p:spPr>
          <a:xfrm>
            <a:off x="7380464" y="332656"/>
            <a:ext cx="1512016" cy="369332"/>
          </a:xfrm>
          <a:prstGeom prst="rect">
            <a:avLst/>
          </a:prstGeom>
          <a:noFill/>
        </p:spPr>
        <p:txBody>
          <a:bodyPr wrap="none">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lgn="ctr"/>
            <a:r>
              <a:rPr lang="ja-JP" altLang="en-US" dirty="0"/>
              <a:t>＜</a:t>
            </a:r>
            <a:r>
              <a:rPr lang="en-US" altLang="ja-JP" dirty="0"/>
              <a:t>Outcome</a:t>
            </a:r>
            <a:r>
              <a:rPr lang="ja-JP" altLang="en-US" dirty="0"/>
              <a:t>＞</a:t>
            </a:r>
          </a:p>
        </p:txBody>
      </p:sp>
      <p:sp>
        <p:nvSpPr>
          <p:cNvPr id="12" name="テキスト ボックス 11"/>
          <p:cNvSpPr txBox="1"/>
          <p:nvPr/>
        </p:nvSpPr>
        <p:spPr>
          <a:xfrm>
            <a:off x="8172400" y="1"/>
            <a:ext cx="971600" cy="307777"/>
          </a:xfrm>
          <a:prstGeom prst="rect">
            <a:avLst/>
          </a:prstGeom>
          <a:noFill/>
        </p:spPr>
        <p:txBody>
          <a:bodyPr wrap="square" rtlCol="0">
            <a:spAutoFit/>
          </a:bodyPr>
          <a:lstStyle/>
          <a:p>
            <a:r>
              <a:rPr lang="en-US" altLang="ja-JP" sz="1400" dirty="0" smtClean="0">
                <a:solidFill>
                  <a:prstClr val="black"/>
                </a:solidFill>
              </a:rPr>
              <a:t>A11.(</a:t>
            </a:r>
            <a:r>
              <a:rPr lang="en-US" altLang="ja-JP" sz="1400" dirty="0">
                <a:solidFill>
                  <a:prstClr val="black"/>
                </a:solidFill>
              </a:rPr>
              <a:t>30</a:t>
            </a:r>
            <a:r>
              <a:rPr lang="en-US" altLang="ja-JP" sz="1400" dirty="0" smtClean="0">
                <a:solidFill>
                  <a:prstClr val="black"/>
                </a:solidFill>
              </a:rPr>
              <a:t>)</a:t>
            </a:r>
            <a:endParaRPr lang="ja-JP" altLang="en-US" sz="1400" dirty="0">
              <a:solidFill>
                <a:prstClr val="black"/>
              </a:solidFill>
            </a:endParaRPr>
          </a:p>
        </p:txBody>
      </p:sp>
      <p:sp>
        <p:nvSpPr>
          <p:cNvPr id="14" name="テキスト ボックス 13"/>
          <p:cNvSpPr txBox="1"/>
          <p:nvPr/>
        </p:nvSpPr>
        <p:spPr>
          <a:xfrm>
            <a:off x="0" y="1"/>
            <a:ext cx="7668344" cy="430887"/>
          </a:xfrm>
          <a:prstGeom prst="rect">
            <a:avLst/>
          </a:prstGeom>
          <a:noFill/>
        </p:spPr>
        <p:txBody>
          <a:bodyPr wrap="square" rtlCol="0">
            <a:spAutoFit/>
          </a:bodyPr>
          <a:lstStyle/>
          <a:p>
            <a:r>
              <a:rPr lang="en-US" altLang="ja-JP" sz="1100" dirty="0"/>
              <a:t>Ⅱ</a:t>
            </a:r>
            <a:r>
              <a:rPr lang="ja-JP" altLang="en-US" sz="1100" dirty="0"/>
              <a:t>公民連携／経営形態の見直し</a:t>
            </a:r>
            <a:r>
              <a:rPr lang="en-US" altLang="ja-JP" sz="1100" dirty="0" smtClean="0"/>
              <a:t>【</a:t>
            </a:r>
            <a:r>
              <a:rPr lang="ja-JP" altLang="en-US" sz="1100" dirty="0" smtClean="0"/>
              <a:t>公民連携の推進</a:t>
            </a:r>
            <a:r>
              <a:rPr lang="en-US" altLang="ja-JP" sz="1100" dirty="0" smtClean="0"/>
              <a:t>】</a:t>
            </a:r>
            <a:r>
              <a:rPr lang="ja-JP" altLang="en-US" sz="1100" dirty="0"/>
              <a:t>・企業等との連携</a:t>
            </a:r>
          </a:p>
          <a:p>
            <a:endParaRPr lang="en-US" altLang="ja-JP" sz="1100" dirty="0">
              <a:solidFill>
                <a:srgbClr val="FF0000"/>
              </a:solidFill>
            </a:endParaRPr>
          </a:p>
        </p:txBody>
      </p:sp>
    </p:spTree>
    <p:extLst>
      <p:ext uri="{BB962C8B-B14F-4D97-AF65-F5344CB8AC3E}">
        <p14:creationId xmlns:p14="http://schemas.microsoft.com/office/powerpoint/2010/main" val="3072663231"/>
      </p:ext>
    </p:extLst>
  </p:cSld>
  <p:clrMapOvr>
    <a:masterClrMapping/>
  </p:clrMapOvr>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スライド番号プレースホルダ 6"/>
          <p:cNvSpPr>
            <a:spLocks noGrp="1"/>
          </p:cNvSpPr>
          <p:nvPr>
            <p:ph type="sldNum" sz="quarter" idx="12"/>
          </p:nvPr>
        </p:nvSpPr>
        <p:spPr/>
        <p:txBody>
          <a:bodyPr/>
          <a:lstStyle/>
          <a:p>
            <a:fld id="{CCEC3038-1CF1-4B63-9920-55248DCFBA97}" type="slidenum">
              <a:rPr kumimoji="1" lang="ja-JP" altLang="en-US" smtClean="0"/>
              <a:pPr/>
              <a:t>120</a:t>
            </a:fld>
            <a:endParaRPr kumimoji="1" lang="ja-JP" altLang="en-US"/>
          </a:p>
        </p:txBody>
      </p:sp>
      <p:sp>
        <p:nvSpPr>
          <p:cNvPr id="10" name="正方形/長方形 9"/>
          <p:cNvSpPr/>
          <p:nvPr/>
        </p:nvSpPr>
        <p:spPr>
          <a:xfrm>
            <a:off x="251520" y="323364"/>
            <a:ext cx="5904656" cy="369332"/>
          </a:xfrm>
          <a:prstGeom prst="rect">
            <a:avLst/>
          </a:prstGeom>
        </p:spPr>
        <p:txBody>
          <a:bodyPr wrap="square">
            <a:spAutoFit/>
          </a:bodyPr>
          <a:lstStyle/>
          <a:p>
            <a:r>
              <a:rPr lang="ja-JP" altLang="en-US" b="1" dirty="0">
                <a:solidFill>
                  <a:srgbClr val="000000"/>
                </a:solidFill>
                <a:latin typeface="Calibri" pitchFamily="34" charset="0"/>
              </a:rPr>
              <a:t>主な包括連携協定の連携事項等について （２／２）</a:t>
            </a:r>
          </a:p>
        </p:txBody>
      </p:sp>
      <p:cxnSp>
        <p:nvCxnSpPr>
          <p:cNvPr id="11" name="直線コネクタ 10"/>
          <p:cNvCxnSpPr/>
          <p:nvPr/>
        </p:nvCxnSpPr>
        <p:spPr>
          <a:xfrm>
            <a:off x="179512" y="692696"/>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aphicFrame>
        <p:nvGraphicFramePr>
          <p:cNvPr id="13" name="表 12"/>
          <p:cNvGraphicFramePr>
            <a:graphicFrameLocks noGrp="1"/>
          </p:cNvGraphicFramePr>
          <p:nvPr>
            <p:extLst>
              <p:ext uri="{D42A27DB-BD31-4B8C-83A1-F6EECF244321}">
                <p14:modId xmlns:p14="http://schemas.microsoft.com/office/powerpoint/2010/main" val="620307259"/>
              </p:ext>
            </p:extLst>
          </p:nvPr>
        </p:nvGraphicFramePr>
        <p:xfrm>
          <a:off x="251520" y="987591"/>
          <a:ext cx="8496944" cy="5538869"/>
        </p:xfrm>
        <a:graphic>
          <a:graphicData uri="http://schemas.openxmlformats.org/drawingml/2006/table">
            <a:tbl>
              <a:tblPr firstRow="1" bandRow="1">
                <a:tableStyleId>{5C22544A-7EE6-4342-B048-85BDC9FD1C3A}</a:tableStyleId>
              </a:tblPr>
              <a:tblGrid>
                <a:gridCol w="576064">
                  <a:extLst>
                    <a:ext uri="{9D8B030D-6E8A-4147-A177-3AD203B41FA5}">
                      <a16:colId xmlns:a16="http://schemas.microsoft.com/office/drawing/2014/main" xmlns="" val="20000"/>
                    </a:ext>
                  </a:extLst>
                </a:gridCol>
                <a:gridCol w="576064">
                  <a:extLst>
                    <a:ext uri="{9D8B030D-6E8A-4147-A177-3AD203B41FA5}">
                      <a16:colId xmlns:a16="http://schemas.microsoft.com/office/drawing/2014/main" xmlns="" val="20001"/>
                    </a:ext>
                  </a:extLst>
                </a:gridCol>
                <a:gridCol w="1872208">
                  <a:extLst>
                    <a:ext uri="{9D8B030D-6E8A-4147-A177-3AD203B41FA5}">
                      <a16:colId xmlns:a16="http://schemas.microsoft.com/office/drawing/2014/main" xmlns="" val="20004"/>
                    </a:ext>
                  </a:extLst>
                </a:gridCol>
                <a:gridCol w="3096344">
                  <a:extLst>
                    <a:ext uri="{9D8B030D-6E8A-4147-A177-3AD203B41FA5}">
                      <a16:colId xmlns:a16="http://schemas.microsoft.com/office/drawing/2014/main" xmlns="" val="20002"/>
                    </a:ext>
                  </a:extLst>
                </a:gridCol>
                <a:gridCol w="2376264">
                  <a:extLst>
                    <a:ext uri="{9D8B030D-6E8A-4147-A177-3AD203B41FA5}">
                      <a16:colId xmlns:a16="http://schemas.microsoft.com/office/drawing/2014/main" xmlns="" val="20003"/>
                    </a:ext>
                  </a:extLst>
                </a:gridCol>
              </a:tblGrid>
              <a:tr h="425185">
                <a:tc gridSpan="2">
                  <a:txBody>
                    <a:bodyPr/>
                    <a:lstStyle/>
                    <a:p>
                      <a:pPr algn="ctr"/>
                      <a:r>
                        <a:rPr kumimoji="1" lang="ja-JP" altLang="en-US" sz="1400" dirty="0">
                          <a:solidFill>
                            <a:schemeClr val="tx1"/>
                          </a:solidFill>
                        </a:rPr>
                        <a:t>種類</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60000"/>
                        <a:lumOff val="40000"/>
                      </a:schemeClr>
                    </a:solidFill>
                  </a:tcPr>
                </a:tc>
                <a:tc hMerge="1">
                  <a:txBody>
                    <a:bodyPr/>
                    <a:lstStyle/>
                    <a:p>
                      <a:pPr algn="ctr"/>
                      <a:endParaRPr kumimoji="1" lang="ja-JP" altLang="en-US" sz="140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60000"/>
                        <a:lumOff val="4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dirty="0">
                          <a:solidFill>
                            <a:schemeClr val="tx1"/>
                          </a:solidFill>
                        </a:rPr>
                        <a:t>協定名称</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60000"/>
                        <a:lumOff val="40000"/>
                      </a:schemeClr>
                    </a:solidFill>
                  </a:tcPr>
                </a:tc>
                <a:tc>
                  <a:txBody>
                    <a:bodyPr/>
                    <a:lstStyle/>
                    <a:p>
                      <a:pPr algn="ctr"/>
                      <a:r>
                        <a:rPr kumimoji="1" lang="ja-JP" altLang="en-US" sz="1400" strike="noStrike" dirty="0" smtClean="0">
                          <a:solidFill>
                            <a:schemeClr val="tx1"/>
                          </a:solidFill>
                        </a:rPr>
                        <a:t>協定の概要</a:t>
                      </a:r>
                      <a:endParaRPr kumimoji="1" lang="ja-JP" altLang="en-US" sz="1400" strike="noStrike"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60000"/>
                        <a:lumOff val="40000"/>
                      </a:schemeClr>
                    </a:solidFill>
                  </a:tcPr>
                </a:tc>
                <a:tc>
                  <a:txBody>
                    <a:bodyPr/>
                    <a:lstStyle/>
                    <a:p>
                      <a:pPr algn="ctr"/>
                      <a:r>
                        <a:rPr kumimoji="1" lang="ja-JP" altLang="en-US" sz="1400" dirty="0">
                          <a:solidFill>
                            <a:schemeClr val="tx1"/>
                          </a:solidFill>
                        </a:rPr>
                        <a:t>主な取組</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60000"/>
                        <a:lumOff val="40000"/>
                      </a:schemeClr>
                    </a:solidFill>
                  </a:tcPr>
                </a:tc>
                <a:extLst>
                  <a:ext uri="{0D108BD9-81ED-4DB2-BD59-A6C34878D82A}">
                    <a16:rowId xmlns:a16="http://schemas.microsoft.com/office/drawing/2014/main" xmlns="" val="10000"/>
                  </a:ext>
                </a:extLst>
              </a:tr>
              <a:tr h="864096">
                <a:tc rowSpan="6">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1600" dirty="0">
                          <a:solidFill>
                            <a:schemeClr val="tx1"/>
                          </a:solidFill>
                        </a:rPr>
                        <a:t>事　業　連　携</a:t>
                      </a:r>
                    </a:p>
                  </a:txBody>
                  <a:tcPr vert="eaVert"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rowSpan="3">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400" strike="noStrike" dirty="0">
                          <a:solidFill>
                            <a:schemeClr val="tx1"/>
                          </a:solidFill>
                        </a:rPr>
                        <a:t>市 域 対 象</a:t>
                      </a:r>
                    </a:p>
                  </a:txBody>
                  <a:tcPr vert="eaVert" anchor="ctr" anchorCtr="1">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just"/>
                      <a:r>
                        <a:rPr kumimoji="1" lang="ja-JP" altLang="en-US" sz="1050" b="1" dirty="0">
                          <a:solidFill>
                            <a:schemeClr val="tx1"/>
                          </a:solidFill>
                        </a:rPr>
                        <a:t>大阪市地域見守りの取組みにかかる連携協定</a:t>
                      </a:r>
                      <a:endParaRPr kumimoji="1" lang="en-US" altLang="ja-JP" sz="1050" b="1" dirty="0">
                        <a:solidFill>
                          <a:schemeClr val="tx1"/>
                        </a:solidFill>
                      </a:endParaRPr>
                    </a:p>
                    <a:p>
                      <a:pPr algn="just"/>
                      <a:r>
                        <a:rPr kumimoji="1" lang="ja-JP" altLang="en-US" sz="1050" dirty="0" smtClean="0">
                          <a:solidFill>
                            <a:schemeClr val="tx1"/>
                          </a:solidFill>
                        </a:rPr>
                        <a:t>（</a:t>
                      </a:r>
                      <a:r>
                        <a:rPr kumimoji="1" lang="en-US" altLang="ja-JP" sz="1050" dirty="0" smtClean="0">
                          <a:solidFill>
                            <a:schemeClr val="tx1"/>
                          </a:solidFill>
                        </a:rPr>
                        <a:t>2016.11</a:t>
                      </a:r>
                      <a:r>
                        <a:rPr kumimoji="1" lang="ja-JP" altLang="en-US" sz="1050" dirty="0" smtClean="0">
                          <a:solidFill>
                            <a:schemeClr val="tx1"/>
                          </a:solidFill>
                        </a:rPr>
                        <a:t>）</a:t>
                      </a:r>
                      <a:endParaRPr kumimoji="1" lang="ja-JP" altLang="en-US" sz="105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kumimoji="1" lang="ja-JP" altLang="en-US" sz="1050" dirty="0" smtClean="0">
                          <a:solidFill>
                            <a:schemeClr val="tx1"/>
                          </a:solidFill>
                        </a:rPr>
                        <a:t>・事前に徘徊の恐れのある認知症高齢者の情報を登録していただき、その方が行方不明になった場合、登録いただいた氏名や身体的特徴などの情報を、協力者</a:t>
                      </a:r>
                      <a:r>
                        <a:rPr kumimoji="1" lang="en-US" altLang="ja-JP" sz="1050" dirty="0" smtClean="0">
                          <a:solidFill>
                            <a:schemeClr val="tx1"/>
                          </a:solidFill>
                        </a:rPr>
                        <a:t>(</a:t>
                      </a:r>
                      <a:r>
                        <a:rPr kumimoji="1" lang="ja-JP" altLang="en-US" sz="1050" dirty="0" smtClean="0">
                          <a:solidFill>
                            <a:schemeClr val="tx1"/>
                          </a:solidFill>
                        </a:rPr>
                        <a:t>地域団体や民間事業者）に配信し、早期に発見・保護する取組</a:t>
                      </a:r>
                      <a:endParaRPr kumimoji="1" lang="ja-JP" altLang="en-US" sz="1050" u="sng" strike="sngStrike"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1" lang="ja-JP" altLang="en-US" sz="1050" strike="noStrike" dirty="0" smtClean="0">
                          <a:solidFill>
                            <a:schemeClr val="tx1"/>
                          </a:solidFill>
                        </a:rPr>
                        <a:t>・日常</a:t>
                      </a:r>
                      <a:r>
                        <a:rPr kumimoji="1" lang="ja-JP" altLang="en-US" sz="1050" strike="noStrike" dirty="0">
                          <a:solidFill>
                            <a:schemeClr val="tx1"/>
                          </a:solidFill>
                        </a:rPr>
                        <a:t>業務活動を通じ、</a:t>
                      </a:r>
                      <a:r>
                        <a:rPr kumimoji="1" lang="ja-JP" altLang="en-US" sz="1050" strike="noStrike" baseline="0" dirty="0">
                          <a:solidFill>
                            <a:schemeClr val="tx1"/>
                          </a:solidFill>
                        </a:rPr>
                        <a:t>市民</a:t>
                      </a:r>
                      <a:r>
                        <a:rPr kumimoji="1" lang="ja-JP" altLang="en-US" sz="1050" strike="noStrike" dirty="0">
                          <a:solidFill>
                            <a:schemeClr val="tx1"/>
                          </a:solidFill>
                        </a:rPr>
                        <a:t>の異変を察知し通報につなぐ。</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xmlns="" val="10001"/>
                  </a:ext>
                </a:extLst>
              </a:tr>
              <a:tr h="716828">
                <a:tc vMerge="1">
                  <a:txBody>
                    <a:bodyPr/>
                    <a:lstStyle/>
                    <a:p>
                      <a:endParaRPr kumimoji="1" lang="ja-JP" altLang="en-US"/>
                    </a:p>
                  </a:txBody>
                  <a:tcPr/>
                </a:tc>
                <a:tc v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kumimoji="1" lang="ja-JP" altLang="en-US" sz="105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kumimoji="1" lang="ja-JP" altLang="en-US" sz="1050" b="1" dirty="0">
                          <a:solidFill>
                            <a:schemeClr val="tx1"/>
                          </a:solidFill>
                        </a:rPr>
                        <a:t>健康増進に関する大阪市と大塚製薬株式会社との連携協定</a:t>
                      </a:r>
                      <a:endParaRPr kumimoji="1" lang="en-US" altLang="ja-JP" sz="1050" b="1" dirty="0">
                        <a:solidFill>
                          <a:schemeClr val="tx1"/>
                        </a:solidFill>
                      </a:endParaRPr>
                    </a:p>
                    <a:p>
                      <a:pPr marL="0" marR="0" indent="0" algn="just" defTabSz="914400" rtl="0" eaLnBrk="1" fontAlgn="auto" latinLnBrk="0" hangingPunct="1">
                        <a:lnSpc>
                          <a:spcPct val="100000"/>
                        </a:lnSpc>
                        <a:spcBef>
                          <a:spcPts val="0"/>
                        </a:spcBef>
                        <a:spcAft>
                          <a:spcPts val="0"/>
                        </a:spcAft>
                        <a:buClrTx/>
                        <a:buSzTx/>
                        <a:buFontTx/>
                        <a:buNone/>
                        <a:tabLst/>
                        <a:defRPr/>
                      </a:pPr>
                      <a:r>
                        <a:rPr kumimoji="1" lang="ja-JP" altLang="en-US" sz="1050" dirty="0">
                          <a:solidFill>
                            <a:schemeClr val="tx1"/>
                          </a:solidFill>
                        </a:rPr>
                        <a:t>（</a:t>
                      </a:r>
                      <a:r>
                        <a:rPr kumimoji="1" lang="en-US" altLang="ja-JP" sz="1050" dirty="0">
                          <a:solidFill>
                            <a:schemeClr val="tx1"/>
                          </a:solidFill>
                        </a:rPr>
                        <a:t>2016.3</a:t>
                      </a:r>
                      <a:r>
                        <a:rPr kumimoji="1" lang="ja-JP" altLang="en-US" sz="1050" dirty="0" smtClean="0">
                          <a:solidFill>
                            <a:schemeClr val="tx1"/>
                          </a:solidFill>
                        </a:rPr>
                        <a:t>）</a:t>
                      </a:r>
                      <a:endParaRPr kumimoji="1" lang="en-US" altLang="ja-JP" sz="1050" dirty="0" smtClean="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kumimoji="1" lang="ja-JP" altLang="en-US" sz="1050" dirty="0" smtClean="0">
                          <a:solidFill>
                            <a:schemeClr val="tx1"/>
                          </a:solidFill>
                        </a:rPr>
                        <a:t>・熱中症予防に関する取組や、「食」を通じた健康づくりなどの推進に向けた取組</a:t>
                      </a:r>
                      <a:endParaRPr kumimoji="1" lang="en-US" altLang="ja-JP" sz="1050" dirty="0" smtClean="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1" lang="ja-JP" altLang="en-US" sz="1050" strike="noStrike" dirty="0" smtClean="0">
                          <a:solidFill>
                            <a:schemeClr val="tx1"/>
                          </a:solidFill>
                        </a:rPr>
                        <a:t>・啓発用うちわの作成・配付（約</a:t>
                      </a:r>
                      <a:r>
                        <a:rPr kumimoji="1" lang="en-US" altLang="ja-JP" sz="1050" strike="noStrike" dirty="0" smtClean="0">
                          <a:solidFill>
                            <a:schemeClr val="tx1"/>
                          </a:solidFill>
                        </a:rPr>
                        <a:t>10,000</a:t>
                      </a:r>
                      <a:r>
                        <a:rPr kumimoji="1" lang="ja-JP" altLang="en-US" sz="1050" strike="noStrike" dirty="0" smtClean="0">
                          <a:solidFill>
                            <a:schemeClr val="tx1"/>
                          </a:solidFill>
                        </a:rPr>
                        <a:t>枚）</a:t>
                      </a:r>
                    </a:p>
                    <a:p>
                      <a:pPr marL="0" marR="0" lvl="0" indent="0" algn="just" defTabSz="914400" rtl="0" eaLnBrk="1" fontAlgn="auto" latinLnBrk="0" hangingPunct="1">
                        <a:lnSpc>
                          <a:spcPct val="100000"/>
                        </a:lnSpc>
                        <a:spcBef>
                          <a:spcPts val="0"/>
                        </a:spcBef>
                        <a:spcAft>
                          <a:spcPts val="0"/>
                        </a:spcAft>
                        <a:buClrTx/>
                        <a:buSzTx/>
                        <a:buFontTx/>
                        <a:buNone/>
                        <a:tabLst/>
                        <a:defRPr/>
                      </a:pPr>
                      <a:r>
                        <a:rPr kumimoji="1" lang="ja-JP" altLang="en-US" sz="1050" strike="noStrike" dirty="0" smtClean="0">
                          <a:solidFill>
                            <a:schemeClr val="tx1"/>
                          </a:solidFill>
                        </a:rPr>
                        <a:t>熱中症予防啓発講習会への講師派遣　等</a:t>
                      </a:r>
                      <a:endParaRPr kumimoji="1" lang="en-US" altLang="ja-JP" sz="1050" strike="noStrike" dirty="0" smtClean="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xmlns="" val="10002"/>
                  </a:ext>
                </a:extLst>
              </a:tr>
              <a:tr h="852656">
                <a:tc vMerge="1">
                  <a:txBody>
                    <a:bodyPr/>
                    <a:lstStyle/>
                    <a:p>
                      <a:endParaRPr kumimoji="1" lang="ja-JP" altLang="en-US"/>
                    </a:p>
                  </a:txBody>
                  <a:tcPr/>
                </a:tc>
                <a:tc vMerge="1">
                  <a:txBody>
                    <a:bodyPr/>
                    <a:lstStyle/>
                    <a:p>
                      <a:pPr algn="l"/>
                      <a:endParaRPr kumimoji="1" lang="ja-JP" altLang="en-US" sz="105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just"/>
                      <a:r>
                        <a:rPr kumimoji="1" lang="ja-JP" altLang="en-US" sz="1050" b="1" dirty="0">
                          <a:solidFill>
                            <a:schemeClr val="tx1"/>
                          </a:solidFill>
                        </a:rPr>
                        <a:t>災害救助物資の供給等に関する協定</a:t>
                      </a:r>
                      <a:endParaRPr kumimoji="1" lang="en-US" altLang="ja-JP" sz="1050" b="1" dirty="0">
                        <a:solidFill>
                          <a:schemeClr val="tx1"/>
                        </a:solidFill>
                      </a:endParaRPr>
                    </a:p>
                    <a:p>
                      <a:pPr algn="just"/>
                      <a:r>
                        <a:rPr kumimoji="1" lang="ja-JP" altLang="en-US" sz="1050" dirty="0">
                          <a:solidFill>
                            <a:schemeClr val="tx1"/>
                          </a:solidFill>
                        </a:rPr>
                        <a:t>（</a:t>
                      </a:r>
                      <a:r>
                        <a:rPr kumimoji="1" lang="en-US" altLang="ja-JP" sz="1050" dirty="0">
                          <a:solidFill>
                            <a:schemeClr val="tx1"/>
                          </a:solidFill>
                        </a:rPr>
                        <a:t>2016.8</a:t>
                      </a:r>
                      <a:r>
                        <a:rPr kumimoji="1" lang="ja-JP" altLang="en-US" sz="1050" dirty="0">
                          <a:solidFill>
                            <a:schemeClr val="tx1"/>
                          </a:solidFill>
                        </a:rPr>
                        <a:t>ほか）</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just"/>
                      <a:r>
                        <a:rPr kumimoji="1" lang="ja-JP" altLang="en-US" sz="1050" dirty="0" smtClean="0">
                          <a:solidFill>
                            <a:schemeClr val="tx1"/>
                          </a:solidFill>
                        </a:rPr>
                        <a:t>・災害対策基本法（昭和３６年法律第２２３号）に規定する地震・風水害その他の災害時の救助に必要な物資の供給等に関する協定</a:t>
                      </a:r>
                      <a:endParaRPr kumimoji="1" lang="en-US" altLang="ja-JP" sz="1050" dirty="0" smtClean="0">
                        <a:solidFill>
                          <a:schemeClr val="tx1"/>
                        </a:solidFill>
                      </a:endParaRPr>
                    </a:p>
                    <a:p>
                      <a:pPr algn="just"/>
                      <a:r>
                        <a:rPr kumimoji="1" lang="ja-JP" altLang="en-US" sz="1050" u="sng" dirty="0" smtClean="0">
                          <a:solidFill>
                            <a:schemeClr val="tx1"/>
                          </a:solidFill>
                        </a:rPr>
                        <a:t>（</a:t>
                      </a:r>
                      <a:r>
                        <a:rPr kumimoji="1" lang="ja-JP" altLang="en-US" sz="1050" u="sng" dirty="0">
                          <a:solidFill>
                            <a:schemeClr val="tx1"/>
                          </a:solidFill>
                        </a:rPr>
                        <a:t>協定企業等　</a:t>
                      </a:r>
                      <a:r>
                        <a:rPr kumimoji="1" lang="en-US" altLang="ja-JP" sz="1050" u="sng" strike="noStrike" dirty="0" smtClean="0">
                          <a:solidFill>
                            <a:schemeClr val="tx1"/>
                          </a:solidFill>
                        </a:rPr>
                        <a:t>38</a:t>
                      </a:r>
                      <a:r>
                        <a:rPr kumimoji="1" lang="ja-JP" altLang="en-US" sz="1050" u="sng" dirty="0" smtClean="0">
                          <a:solidFill>
                            <a:schemeClr val="tx1"/>
                          </a:solidFill>
                        </a:rPr>
                        <a:t>社</a:t>
                      </a:r>
                      <a:r>
                        <a:rPr kumimoji="1" lang="ja-JP" altLang="en-US" sz="1050" u="sng" dirty="0">
                          <a:solidFill>
                            <a:schemeClr val="tx1"/>
                          </a:solidFill>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1" lang="ja-JP" altLang="en-US" sz="1050" dirty="0" smtClean="0">
                          <a:solidFill>
                            <a:schemeClr val="tx1"/>
                          </a:solidFill>
                        </a:rPr>
                        <a:t>・災害発生時における物資の供給・運搬等</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xmlns="" val="10003"/>
                  </a:ext>
                </a:extLst>
              </a:tr>
              <a:tr h="720080">
                <a:tc vMerge="1">
                  <a:txBody>
                    <a:bodyPr/>
                    <a:lstStyle/>
                    <a:p>
                      <a:endParaRPr kumimoji="1" lang="ja-JP" altLang="en-US"/>
                    </a:p>
                  </a:txBody>
                  <a:tcPr/>
                </a:tc>
                <a:tc rowSpan="3">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400" strike="noStrike" dirty="0">
                          <a:solidFill>
                            <a:schemeClr val="tx1"/>
                          </a:solidFill>
                        </a:rPr>
                        <a:t>区 域 対 象</a:t>
                      </a:r>
                    </a:p>
                  </a:txBody>
                  <a:tcPr vert="eaVert" anchor="ctr" anchorCtr="1">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kumimoji="1" lang="ja-JP" altLang="en-US" sz="1050" b="1" strike="noStrike" dirty="0">
                          <a:solidFill>
                            <a:schemeClr val="tx1"/>
                          </a:solidFill>
                        </a:rPr>
                        <a:t>見守りに関する協定</a:t>
                      </a:r>
                      <a:endParaRPr kumimoji="1" lang="en-US" altLang="ja-JP" sz="1050" b="1" strike="noStrike" dirty="0">
                        <a:solidFill>
                          <a:schemeClr val="tx1"/>
                        </a:solidFill>
                      </a:endParaRPr>
                    </a:p>
                    <a:p>
                      <a:pPr marL="0" marR="0" indent="0" algn="just" defTabSz="914400" rtl="0" eaLnBrk="1" fontAlgn="auto" latinLnBrk="0" hangingPunct="1">
                        <a:lnSpc>
                          <a:spcPct val="100000"/>
                        </a:lnSpc>
                        <a:spcBef>
                          <a:spcPts val="0"/>
                        </a:spcBef>
                        <a:spcAft>
                          <a:spcPts val="0"/>
                        </a:spcAft>
                        <a:buClrTx/>
                        <a:buSzTx/>
                        <a:buFontTx/>
                        <a:buNone/>
                        <a:tabLst/>
                        <a:defRPr/>
                      </a:pPr>
                      <a:r>
                        <a:rPr kumimoji="1" lang="ja-JP" altLang="en-US" sz="1050" b="1" strike="noStrike" dirty="0">
                          <a:solidFill>
                            <a:schemeClr val="tx1"/>
                          </a:solidFill>
                        </a:rPr>
                        <a:t>（連携先：区内企業・団体等）</a:t>
                      </a:r>
                      <a:endParaRPr kumimoji="1" lang="en-US" altLang="ja-JP" sz="1050" b="1" strike="noStrike" dirty="0">
                        <a:solidFill>
                          <a:schemeClr val="tx1"/>
                        </a:solidFill>
                      </a:endParaRPr>
                    </a:p>
                    <a:p>
                      <a:pPr marL="0" marR="0" indent="0" algn="just" defTabSz="914400" rtl="0" eaLnBrk="1" fontAlgn="auto" latinLnBrk="0" hangingPunct="1">
                        <a:lnSpc>
                          <a:spcPct val="100000"/>
                        </a:lnSpc>
                        <a:spcBef>
                          <a:spcPts val="0"/>
                        </a:spcBef>
                        <a:spcAft>
                          <a:spcPts val="0"/>
                        </a:spcAft>
                        <a:buClrTx/>
                        <a:buSzTx/>
                        <a:buFontTx/>
                        <a:buNone/>
                        <a:tabLst/>
                        <a:defRPr/>
                      </a:pPr>
                      <a:r>
                        <a:rPr kumimoji="1" lang="ja-JP" altLang="en-US" sz="1050" strike="noStrike" dirty="0">
                          <a:solidFill>
                            <a:schemeClr val="tx1"/>
                          </a:solidFill>
                        </a:rPr>
                        <a:t>（</a:t>
                      </a:r>
                      <a:r>
                        <a:rPr kumimoji="1" lang="en-US" altLang="ja-JP" sz="1050" strike="noStrike" dirty="0">
                          <a:solidFill>
                            <a:schemeClr val="tx1"/>
                          </a:solidFill>
                        </a:rPr>
                        <a:t>2013.6</a:t>
                      </a:r>
                      <a:r>
                        <a:rPr kumimoji="1" lang="ja-JP" altLang="en-US" sz="1050" strike="noStrike" dirty="0">
                          <a:solidFill>
                            <a:schemeClr val="tx1"/>
                          </a:solidFill>
                        </a:rPr>
                        <a:t>ほか）</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1" lang="ja-JP" altLang="en-US" sz="1050" strike="noStrike" dirty="0" smtClean="0">
                          <a:solidFill>
                            <a:schemeClr val="tx1"/>
                          </a:solidFill>
                        </a:rPr>
                        <a:t>・区の実情に応じて、高齢者</a:t>
                      </a:r>
                      <a:r>
                        <a:rPr kumimoji="1" lang="ja-JP" altLang="en-US" sz="1050" strike="noStrike" dirty="0">
                          <a:solidFill>
                            <a:schemeClr val="tx1"/>
                          </a:solidFill>
                        </a:rPr>
                        <a:t>、</a:t>
                      </a:r>
                      <a:r>
                        <a:rPr kumimoji="1" lang="ja-JP" altLang="en-US" sz="1050" strike="noStrike" dirty="0" err="1">
                          <a:solidFill>
                            <a:schemeClr val="tx1"/>
                          </a:solidFill>
                        </a:rPr>
                        <a:t>障がい</a:t>
                      </a:r>
                      <a:r>
                        <a:rPr kumimoji="1" lang="ja-JP" altLang="en-US" sz="1050" strike="noStrike" dirty="0">
                          <a:solidFill>
                            <a:schemeClr val="tx1"/>
                          </a:solidFill>
                        </a:rPr>
                        <a:t>者、子どもなどの要支援者の見守り等</a:t>
                      </a:r>
                      <a:endParaRPr kumimoji="1" lang="en-US" altLang="ja-JP" sz="1050" strike="noStrike"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kumimoji="1" lang="ja-JP" altLang="en-US" sz="1050" strike="sngStrike" dirty="0" smtClean="0">
                          <a:solidFill>
                            <a:schemeClr val="tx1"/>
                          </a:solidFill>
                        </a:rPr>
                        <a:t>（</a:t>
                      </a:r>
                      <a:r>
                        <a:rPr kumimoji="1" lang="ja-JP" altLang="en-US" sz="1050" strike="noStrike" dirty="0" smtClean="0">
                          <a:solidFill>
                            <a:schemeClr val="tx1"/>
                          </a:solidFill>
                        </a:rPr>
                        <a:t>・</a:t>
                      </a:r>
                      <a:r>
                        <a:rPr kumimoji="1" lang="ja-JP" altLang="en-US" sz="1050" strike="noStrike" dirty="0">
                          <a:solidFill>
                            <a:schemeClr val="tx1"/>
                          </a:solidFill>
                        </a:rPr>
                        <a:t>通常業務を通じて区民の異変を察知し関係機関に通報　等</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xmlns="" val="10004"/>
                  </a:ext>
                </a:extLst>
              </a:tr>
              <a:tr h="1196692">
                <a:tc v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dirty="0">
                        <a:solidFill>
                          <a:schemeClr val="tx1"/>
                        </a:solidFill>
                      </a:endParaRPr>
                    </a:p>
                  </a:txBody>
                  <a:tcPr anchor="ctr"/>
                </a:tc>
                <a:tc vMerge="1">
                  <a:txBody>
                    <a:bodyPr/>
                    <a:lstStyle/>
                    <a:p>
                      <a:endParaRPr lang="ja-JP"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kumimoji="1" lang="ja-JP" altLang="en-US" sz="1050" b="1" dirty="0">
                          <a:solidFill>
                            <a:schemeClr val="tx1"/>
                          </a:solidFill>
                        </a:rPr>
                        <a:t>旭区マタニティ安心タクシー（愛称：旭ゆりかごタクシー）による子育て支援の連携協定</a:t>
                      </a:r>
                      <a:endParaRPr kumimoji="1" lang="en-US" altLang="ja-JP" sz="1050" b="1" dirty="0">
                        <a:solidFill>
                          <a:schemeClr val="tx1"/>
                        </a:solidFill>
                      </a:endParaRPr>
                    </a:p>
                    <a:p>
                      <a:pPr algn="just"/>
                      <a:r>
                        <a:rPr kumimoji="1" lang="ja-JP" altLang="en-US" sz="1050" b="1" spc="0" baseline="0" dirty="0">
                          <a:solidFill>
                            <a:schemeClr val="tx1"/>
                          </a:solidFill>
                        </a:rPr>
                        <a:t>（連携先：日本タクシー株式会社）</a:t>
                      </a:r>
                      <a:endParaRPr kumimoji="1" lang="en-US" altLang="ja-JP" sz="1050" b="1" spc="0" baseline="0" dirty="0">
                        <a:solidFill>
                          <a:schemeClr val="tx1"/>
                        </a:solidFill>
                      </a:endParaRPr>
                    </a:p>
                    <a:p>
                      <a:pPr algn="just"/>
                      <a:r>
                        <a:rPr kumimoji="1" lang="ja-JP" altLang="en-US" sz="1050" dirty="0">
                          <a:solidFill>
                            <a:schemeClr val="tx1"/>
                          </a:solidFill>
                        </a:rPr>
                        <a:t>（</a:t>
                      </a:r>
                      <a:r>
                        <a:rPr kumimoji="1" lang="en-US" altLang="ja-JP" sz="1050" dirty="0">
                          <a:solidFill>
                            <a:schemeClr val="tx1"/>
                          </a:solidFill>
                        </a:rPr>
                        <a:t>2015.6</a:t>
                      </a:r>
                      <a:r>
                        <a:rPr kumimoji="1" lang="ja-JP" altLang="en-US" sz="1050" dirty="0">
                          <a:solidFill>
                            <a:schemeClr val="tx1"/>
                          </a:solidFill>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lang="ja-JP" altLang="en-US" sz="1050" dirty="0" smtClean="0">
                          <a:solidFill>
                            <a:schemeClr val="tx1"/>
                          </a:solidFill>
                        </a:rPr>
                        <a:t>・区内の妊婦の陣痛や通院時に、指定の医療機関へ妊婦を搬送</a:t>
                      </a:r>
                      <a:endParaRPr lang="en-US" altLang="ja-JP" sz="1050" dirty="0" smtClean="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just"/>
                      <a:r>
                        <a:rPr lang="ja-JP" altLang="en-US" sz="1050" dirty="0" smtClean="0">
                          <a:solidFill>
                            <a:schemeClr val="tx1"/>
                          </a:solidFill>
                        </a:rPr>
                        <a:t>・</a:t>
                      </a:r>
                      <a:r>
                        <a:rPr lang="ja-JP" altLang="en-US" sz="1050" dirty="0">
                          <a:solidFill>
                            <a:schemeClr val="tx1"/>
                          </a:solidFill>
                        </a:rPr>
                        <a:t>全ドライバーが助産師による研修を受講。防水シーツ配備</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xmlns="" val="10005"/>
                  </a:ext>
                </a:extLst>
              </a:tr>
              <a:tr h="721196">
                <a:tc vMerge="1">
                  <a:txBody>
                    <a:bodyPr/>
                    <a:lstStyle/>
                    <a:p>
                      <a:pPr algn="l"/>
                      <a:endParaRPr kumimoji="1" lang="ja-JP" altLang="en-US" sz="1100" dirty="0"/>
                    </a:p>
                  </a:txBody>
                  <a:tcPr anchor="ctr"/>
                </a:tc>
                <a:tc v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kumimoji="1" lang="ja-JP" altLang="en-US" sz="105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kumimoji="1" lang="ja-JP" altLang="en-US" sz="1050" b="1" dirty="0">
                          <a:solidFill>
                            <a:schemeClr val="tx1"/>
                          </a:solidFill>
                        </a:rPr>
                        <a:t>天王寺区サポーター制度</a:t>
                      </a:r>
                      <a:endParaRPr kumimoji="1" lang="en-US" altLang="ja-JP" sz="1050" b="1" dirty="0">
                        <a:solidFill>
                          <a:schemeClr val="tx1"/>
                        </a:solidFill>
                      </a:endParaRPr>
                    </a:p>
                    <a:p>
                      <a:pPr marL="0" marR="0" indent="0" algn="just" defTabSz="914400" rtl="0" eaLnBrk="1" fontAlgn="auto" latinLnBrk="0" hangingPunct="1">
                        <a:lnSpc>
                          <a:spcPct val="100000"/>
                        </a:lnSpc>
                        <a:spcBef>
                          <a:spcPts val="0"/>
                        </a:spcBef>
                        <a:spcAft>
                          <a:spcPts val="0"/>
                        </a:spcAft>
                        <a:buClrTx/>
                        <a:buSzTx/>
                        <a:buFontTx/>
                        <a:buNone/>
                        <a:tabLst/>
                        <a:defRPr/>
                      </a:pPr>
                      <a:r>
                        <a:rPr kumimoji="1" lang="ja-JP" altLang="en-US" sz="1050" dirty="0">
                          <a:solidFill>
                            <a:schemeClr val="tx1"/>
                          </a:solidFill>
                        </a:rPr>
                        <a:t>（</a:t>
                      </a:r>
                      <a:r>
                        <a:rPr kumimoji="1" lang="en-US" altLang="ja-JP" sz="1050" dirty="0">
                          <a:solidFill>
                            <a:schemeClr val="tx1"/>
                          </a:solidFill>
                        </a:rPr>
                        <a:t>2017.1</a:t>
                      </a:r>
                      <a:r>
                        <a:rPr kumimoji="1" lang="ja-JP" altLang="en-US" sz="1050" dirty="0">
                          <a:solidFill>
                            <a:schemeClr val="tx1"/>
                          </a:solidFill>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1" lang="ja-JP" altLang="en-US" sz="1050" dirty="0" smtClean="0">
                          <a:solidFill>
                            <a:schemeClr val="tx1"/>
                          </a:solidFill>
                        </a:rPr>
                        <a:t>・天王寺区内に立地するさまざまな団体や企業、事務所等の協力を得て、地域課題の解決や公共の福祉の増進を図っていく取組</a:t>
                      </a:r>
                      <a:endParaRPr kumimoji="1" lang="en-US" altLang="ja-JP" sz="1050" dirty="0" smtClean="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kumimoji="1" lang="ja-JP" altLang="en-US" sz="1050" dirty="0" smtClean="0">
                          <a:solidFill>
                            <a:schemeClr val="tx1"/>
                          </a:solidFill>
                        </a:rPr>
                        <a:t>・</a:t>
                      </a:r>
                      <a:r>
                        <a:rPr kumimoji="1" lang="ja-JP" altLang="en-US" sz="1050" dirty="0">
                          <a:solidFill>
                            <a:schemeClr val="tx1"/>
                          </a:solidFill>
                        </a:rPr>
                        <a:t>登録団体</a:t>
                      </a:r>
                      <a:r>
                        <a:rPr kumimoji="1" lang="ja-JP" altLang="en-US" sz="1050" dirty="0" smtClean="0">
                          <a:solidFill>
                            <a:schemeClr val="tx1"/>
                          </a:solidFill>
                        </a:rPr>
                        <a:t>に認定書</a:t>
                      </a:r>
                      <a:r>
                        <a:rPr kumimoji="1" lang="ja-JP" altLang="en-US" sz="1050" dirty="0">
                          <a:solidFill>
                            <a:schemeClr val="tx1"/>
                          </a:solidFill>
                        </a:rPr>
                        <a:t>を提供</a:t>
                      </a:r>
                      <a:endParaRPr kumimoji="1" lang="en-US" altLang="ja-JP" sz="1050" dirty="0">
                        <a:solidFill>
                          <a:schemeClr val="tx1"/>
                        </a:solidFill>
                      </a:endParaRPr>
                    </a:p>
                    <a:p>
                      <a:pPr marL="0" marR="0" indent="0" algn="just" defTabSz="914400" rtl="0" eaLnBrk="1" fontAlgn="auto" latinLnBrk="0" hangingPunct="1">
                        <a:lnSpc>
                          <a:spcPct val="100000"/>
                        </a:lnSpc>
                        <a:spcBef>
                          <a:spcPts val="0"/>
                        </a:spcBef>
                        <a:spcAft>
                          <a:spcPts val="0"/>
                        </a:spcAft>
                        <a:buClrTx/>
                        <a:buSzTx/>
                        <a:buFontTx/>
                        <a:buNone/>
                        <a:tabLst/>
                        <a:defRPr/>
                      </a:pPr>
                      <a:r>
                        <a:rPr kumimoji="1" lang="ja-JP" altLang="en-US" sz="1050" dirty="0">
                          <a:solidFill>
                            <a:schemeClr val="tx1"/>
                          </a:solidFill>
                        </a:rPr>
                        <a:t>・支援・協力取組みを区広報紙、</a:t>
                      </a:r>
                      <a:r>
                        <a:rPr kumimoji="1" lang="en-US" altLang="ja-JP" sz="1050" dirty="0">
                          <a:solidFill>
                            <a:schemeClr val="tx1"/>
                          </a:solidFill>
                        </a:rPr>
                        <a:t>Facebook</a:t>
                      </a:r>
                      <a:r>
                        <a:rPr kumimoji="1" lang="ja-JP" altLang="en-US" sz="1050" dirty="0">
                          <a:solidFill>
                            <a:schemeClr val="tx1"/>
                          </a:solidFill>
                        </a:rPr>
                        <a:t>などでシェア　他</a:t>
                      </a:r>
                      <a:endParaRPr kumimoji="1" lang="en-US" altLang="ja-JP" sz="105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xmlns="" val="10006"/>
                  </a:ext>
                </a:extLst>
              </a:tr>
            </a:tbl>
          </a:graphicData>
        </a:graphic>
      </p:graphicFrame>
      <p:sp>
        <p:nvSpPr>
          <p:cNvPr id="15" name="正方形/長方形 14"/>
          <p:cNvSpPr/>
          <p:nvPr/>
        </p:nvSpPr>
        <p:spPr>
          <a:xfrm>
            <a:off x="7380464" y="332656"/>
            <a:ext cx="1512016" cy="369332"/>
          </a:xfrm>
          <a:prstGeom prst="rect">
            <a:avLst/>
          </a:prstGeom>
          <a:noFill/>
        </p:spPr>
        <p:txBody>
          <a:bodyPr wrap="none">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lgn="ctr"/>
            <a:r>
              <a:rPr lang="ja-JP" altLang="en-US" dirty="0"/>
              <a:t>＜</a:t>
            </a:r>
            <a:r>
              <a:rPr lang="en-US" altLang="ja-JP" dirty="0"/>
              <a:t>Outcome</a:t>
            </a:r>
            <a:r>
              <a:rPr lang="ja-JP" altLang="en-US" dirty="0"/>
              <a:t>＞</a:t>
            </a:r>
          </a:p>
        </p:txBody>
      </p:sp>
      <p:sp>
        <p:nvSpPr>
          <p:cNvPr id="12" name="テキスト ボックス 11"/>
          <p:cNvSpPr txBox="1"/>
          <p:nvPr/>
        </p:nvSpPr>
        <p:spPr>
          <a:xfrm>
            <a:off x="8172400" y="1"/>
            <a:ext cx="971600" cy="307777"/>
          </a:xfrm>
          <a:prstGeom prst="rect">
            <a:avLst/>
          </a:prstGeom>
          <a:noFill/>
        </p:spPr>
        <p:txBody>
          <a:bodyPr wrap="square" rtlCol="0">
            <a:spAutoFit/>
          </a:bodyPr>
          <a:lstStyle/>
          <a:p>
            <a:r>
              <a:rPr lang="en-US" altLang="ja-JP" sz="1400" dirty="0" smtClean="0">
                <a:solidFill>
                  <a:prstClr val="black"/>
                </a:solidFill>
              </a:rPr>
              <a:t>A11.(</a:t>
            </a:r>
            <a:r>
              <a:rPr lang="en-US" altLang="ja-JP" sz="1400" dirty="0">
                <a:solidFill>
                  <a:prstClr val="black"/>
                </a:solidFill>
              </a:rPr>
              <a:t>30</a:t>
            </a:r>
            <a:r>
              <a:rPr lang="en-US" altLang="ja-JP" sz="1400" dirty="0" smtClean="0">
                <a:solidFill>
                  <a:prstClr val="black"/>
                </a:solidFill>
              </a:rPr>
              <a:t>)</a:t>
            </a:r>
            <a:endParaRPr lang="ja-JP" altLang="en-US" sz="1400" dirty="0">
              <a:solidFill>
                <a:prstClr val="black"/>
              </a:solidFill>
            </a:endParaRPr>
          </a:p>
        </p:txBody>
      </p:sp>
      <p:sp>
        <p:nvSpPr>
          <p:cNvPr id="14" name="テキスト ボックス 13"/>
          <p:cNvSpPr txBox="1"/>
          <p:nvPr/>
        </p:nvSpPr>
        <p:spPr>
          <a:xfrm>
            <a:off x="0" y="1"/>
            <a:ext cx="7668344" cy="430887"/>
          </a:xfrm>
          <a:prstGeom prst="rect">
            <a:avLst/>
          </a:prstGeom>
          <a:noFill/>
        </p:spPr>
        <p:txBody>
          <a:bodyPr wrap="square" rtlCol="0">
            <a:spAutoFit/>
          </a:bodyPr>
          <a:lstStyle/>
          <a:p>
            <a:r>
              <a:rPr lang="en-US" altLang="ja-JP" sz="1100" dirty="0"/>
              <a:t>Ⅱ</a:t>
            </a:r>
            <a:r>
              <a:rPr lang="ja-JP" altLang="en-US" sz="1100" dirty="0"/>
              <a:t>公民連携／経営形態の見直し</a:t>
            </a:r>
            <a:r>
              <a:rPr lang="en-US" altLang="ja-JP" sz="1100" dirty="0" smtClean="0"/>
              <a:t>【</a:t>
            </a:r>
            <a:r>
              <a:rPr lang="ja-JP" altLang="en-US" sz="1100" dirty="0" smtClean="0"/>
              <a:t>公民連携の推進</a:t>
            </a:r>
            <a:r>
              <a:rPr lang="en-US" altLang="ja-JP" sz="1100" dirty="0" smtClean="0"/>
              <a:t>】</a:t>
            </a:r>
            <a:r>
              <a:rPr lang="ja-JP" altLang="en-US" sz="1100" dirty="0"/>
              <a:t>・企業等との連携</a:t>
            </a:r>
          </a:p>
          <a:p>
            <a:endParaRPr lang="en-US" altLang="ja-JP" sz="1100" dirty="0">
              <a:solidFill>
                <a:srgbClr val="FF0000"/>
              </a:solidFill>
            </a:endParaRPr>
          </a:p>
        </p:txBody>
      </p:sp>
    </p:spTree>
    <p:extLst>
      <p:ext uri="{BB962C8B-B14F-4D97-AF65-F5344CB8AC3E}">
        <p14:creationId xmlns:p14="http://schemas.microsoft.com/office/powerpoint/2010/main" val="2356770912"/>
      </p:ext>
    </p:extLst>
  </p:cSld>
  <p:clrMapOvr>
    <a:masterClrMapping/>
  </p:clrMapOvr>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9" name="表 8"/>
          <p:cNvGraphicFramePr>
            <a:graphicFrameLocks noGrp="1"/>
          </p:cNvGraphicFramePr>
          <p:nvPr>
            <p:extLst>
              <p:ext uri="{D42A27DB-BD31-4B8C-83A1-F6EECF244321}">
                <p14:modId xmlns:p14="http://schemas.microsoft.com/office/powerpoint/2010/main" val="1635070192"/>
              </p:ext>
            </p:extLst>
          </p:nvPr>
        </p:nvGraphicFramePr>
        <p:xfrm>
          <a:off x="269714" y="823963"/>
          <a:ext cx="8604572" cy="5760720"/>
        </p:xfrm>
        <a:graphic>
          <a:graphicData uri="http://schemas.openxmlformats.org/drawingml/2006/table">
            <a:tbl>
              <a:tblPr firstRow="1">
                <a:tableStyleId>{5C22544A-7EE6-4342-B048-85BDC9FD1C3A}</a:tableStyleId>
              </a:tblPr>
              <a:tblGrid>
                <a:gridCol w="2151143">
                  <a:extLst>
                    <a:ext uri="{9D8B030D-6E8A-4147-A177-3AD203B41FA5}">
                      <a16:colId xmlns:a16="http://schemas.microsoft.com/office/drawing/2014/main" xmlns="" val="20000"/>
                    </a:ext>
                  </a:extLst>
                </a:gridCol>
                <a:gridCol w="2151143">
                  <a:extLst>
                    <a:ext uri="{9D8B030D-6E8A-4147-A177-3AD203B41FA5}">
                      <a16:colId xmlns:a16="http://schemas.microsoft.com/office/drawing/2014/main" xmlns="" val="20001"/>
                    </a:ext>
                  </a:extLst>
                </a:gridCol>
                <a:gridCol w="2151143">
                  <a:extLst>
                    <a:ext uri="{9D8B030D-6E8A-4147-A177-3AD203B41FA5}">
                      <a16:colId xmlns:a16="http://schemas.microsoft.com/office/drawing/2014/main" xmlns="" val="20002"/>
                    </a:ext>
                  </a:extLst>
                </a:gridCol>
                <a:gridCol w="2151143">
                  <a:extLst>
                    <a:ext uri="{9D8B030D-6E8A-4147-A177-3AD203B41FA5}">
                      <a16:colId xmlns:a16="http://schemas.microsoft.com/office/drawing/2014/main" xmlns="" val="20003"/>
                    </a:ext>
                  </a:extLst>
                </a:gridCol>
              </a:tblGrid>
              <a:tr h="300874">
                <a:tc>
                  <a:txBody>
                    <a:bodyPr/>
                    <a:lstStyle/>
                    <a:p>
                      <a:pPr algn="ctr"/>
                      <a:r>
                        <a:rPr kumimoji="1" lang="ja-JP" altLang="en-US" sz="1400" dirty="0">
                          <a:solidFill>
                            <a:schemeClr val="tx1"/>
                          </a:solidFill>
                        </a:rPr>
                        <a:t>＜</a:t>
                      </a:r>
                      <a:r>
                        <a:rPr kumimoji="1" lang="en-US" altLang="ja-JP" sz="1400" dirty="0">
                          <a:solidFill>
                            <a:schemeClr val="tx1"/>
                          </a:solidFill>
                        </a:rPr>
                        <a:t>Why</a:t>
                      </a:r>
                      <a:r>
                        <a:rPr kumimoji="1" lang="ja-JP" altLang="en-US" sz="1400" dirty="0">
                          <a:solidFill>
                            <a:schemeClr val="tx1"/>
                          </a:solidFill>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kumimoji="1" lang="ja-JP" altLang="en-US" sz="1400" dirty="0">
                          <a:solidFill>
                            <a:schemeClr val="tx1"/>
                          </a:solidFill>
                        </a:rPr>
                        <a:t>＜</a:t>
                      </a:r>
                      <a:r>
                        <a:rPr kumimoji="1" lang="en-US" altLang="ja-JP" sz="1400" dirty="0">
                          <a:solidFill>
                            <a:schemeClr val="tx1"/>
                          </a:solidFill>
                        </a:rPr>
                        <a:t>Vision</a:t>
                      </a:r>
                      <a:r>
                        <a:rPr kumimoji="1" lang="ja-JP" altLang="en-US" sz="1400" dirty="0">
                          <a:solidFill>
                            <a:schemeClr val="tx1"/>
                          </a:solidFill>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kumimoji="1" lang="ja-JP" altLang="en-US" sz="1400" dirty="0">
                          <a:solidFill>
                            <a:schemeClr val="tx1"/>
                          </a:solidFill>
                        </a:rPr>
                        <a:t>＜</a:t>
                      </a:r>
                      <a:r>
                        <a:rPr kumimoji="1" lang="en-US" altLang="ja-JP" sz="1400" dirty="0">
                          <a:solidFill>
                            <a:schemeClr val="tx1"/>
                          </a:solidFill>
                        </a:rPr>
                        <a:t>What</a:t>
                      </a:r>
                      <a:r>
                        <a:rPr kumimoji="1" lang="ja-JP" altLang="en-US" sz="1400" dirty="0">
                          <a:solidFill>
                            <a:schemeClr val="tx1"/>
                          </a:solidFill>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kumimoji="1" lang="ja-JP" altLang="en-US" sz="1400" dirty="0">
                          <a:solidFill>
                            <a:schemeClr val="tx1"/>
                          </a:solidFill>
                        </a:rPr>
                        <a:t>＜</a:t>
                      </a:r>
                      <a:r>
                        <a:rPr kumimoji="1" lang="en-US" altLang="ja-JP" sz="1400" dirty="0">
                          <a:solidFill>
                            <a:schemeClr val="tx1"/>
                          </a:solidFill>
                        </a:rPr>
                        <a:t>Outcome</a:t>
                      </a:r>
                      <a:r>
                        <a:rPr kumimoji="1" lang="ja-JP" altLang="en-US" sz="1400" dirty="0">
                          <a:solidFill>
                            <a:schemeClr val="tx1"/>
                          </a:solidFill>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xmlns="" val="10000"/>
                  </a:ext>
                </a:extLst>
              </a:tr>
              <a:tr h="842448">
                <a:tc>
                  <a:txBody>
                    <a:bodyPr/>
                    <a:lstStyle/>
                    <a:p>
                      <a:pPr>
                        <a:lnSpc>
                          <a:spcPts val="1200"/>
                        </a:lnSpc>
                      </a:pPr>
                      <a:r>
                        <a:rPr lang="en-US" altLang="ja-JP" sz="1200" u="none" dirty="0" smtClean="0">
                          <a:solidFill>
                            <a:schemeClr val="tx1"/>
                          </a:solidFill>
                          <a:latin typeface="+mn-ea"/>
                          <a:ea typeface="+mn-ea"/>
                        </a:rPr>
                        <a:t>[</a:t>
                      </a:r>
                      <a:r>
                        <a:rPr lang="ja-JP" altLang="en-US" sz="1200" u="none" dirty="0" smtClean="0">
                          <a:solidFill>
                            <a:schemeClr val="tx1"/>
                          </a:solidFill>
                          <a:latin typeface="+mn-ea"/>
                          <a:ea typeface="+mn-ea"/>
                        </a:rPr>
                        <a:t>天王寺公園</a:t>
                      </a:r>
                      <a:r>
                        <a:rPr lang="en-US" altLang="ja-JP" sz="1200" u="none" dirty="0" smtClean="0">
                          <a:solidFill>
                            <a:schemeClr val="tx1"/>
                          </a:solidFill>
                          <a:latin typeface="+mn-ea"/>
                          <a:ea typeface="+mn-ea"/>
                        </a:rPr>
                        <a:t>]</a:t>
                      </a:r>
                    </a:p>
                    <a:p>
                      <a:pPr>
                        <a:lnSpc>
                          <a:spcPts val="600"/>
                        </a:lnSpc>
                      </a:pPr>
                      <a:endParaRPr lang="en-US" altLang="ja-JP" sz="1200" u="none" dirty="0">
                        <a:solidFill>
                          <a:schemeClr val="tx1"/>
                        </a:solidFill>
                        <a:latin typeface="+mn-ea"/>
                        <a:ea typeface="+mn-ea"/>
                      </a:endParaRPr>
                    </a:p>
                    <a:p>
                      <a:pPr>
                        <a:lnSpc>
                          <a:spcPts val="1200"/>
                        </a:lnSpc>
                      </a:pPr>
                      <a:r>
                        <a:rPr lang="ja-JP" altLang="en-US" sz="1200" u="none" dirty="0">
                          <a:solidFill>
                            <a:schemeClr val="tx1"/>
                          </a:solidFill>
                          <a:latin typeface="+mn-ea"/>
                          <a:ea typeface="+mn-ea"/>
                        </a:rPr>
                        <a:t>・周辺に豊富な観光資源が集積している立地のポテンシャルを活かせていない。</a:t>
                      </a:r>
                      <a:endParaRPr lang="en-US" altLang="ja-JP" sz="1200" u="none" dirty="0">
                        <a:solidFill>
                          <a:schemeClr val="tx1"/>
                        </a:solidFill>
                        <a:latin typeface="+mn-ea"/>
                        <a:ea typeface="+mn-ea"/>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nSpc>
                          <a:spcPts val="1200"/>
                        </a:lnSpc>
                      </a:pPr>
                      <a:endParaRPr lang="en-US" altLang="ja-JP" sz="1200" dirty="0">
                        <a:solidFill>
                          <a:schemeClr val="tx1"/>
                        </a:solidFill>
                        <a:latin typeface="+mn-ea"/>
                        <a:ea typeface="+mn-ea"/>
                      </a:endParaRPr>
                    </a:p>
                    <a:p>
                      <a:pPr>
                        <a:lnSpc>
                          <a:spcPts val="1200"/>
                        </a:lnSpc>
                      </a:pPr>
                      <a:r>
                        <a:rPr lang="ja-JP" altLang="en-US" sz="1200" dirty="0">
                          <a:solidFill>
                            <a:schemeClr val="tx1"/>
                          </a:solidFill>
                          <a:latin typeface="+mn-ea"/>
                          <a:ea typeface="+mn-ea"/>
                        </a:rPr>
                        <a:t>・天王寺公園・動物園を核とした天王寺・阿倍野地区全体の魅力向上・集客促進。</a:t>
                      </a:r>
                      <a:endParaRPr lang="en-US" altLang="ja-JP" sz="1200" dirty="0">
                        <a:solidFill>
                          <a:schemeClr val="tx1"/>
                        </a:solidFill>
                        <a:latin typeface="+mn-ea"/>
                        <a:ea typeface="+mn-ea"/>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nSpc>
                          <a:spcPts val="1200"/>
                        </a:lnSpc>
                      </a:pPr>
                      <a:endParaRPr lang="en-US" altLang="ja-JP" sz="1200" dirty="0">
                        <a:solidFill>
                          <a:schemeClr val="tx1"/>
                        </a:solidFill>
                        <a:latin typeface="+mn-ea"/>
                        <a:ea typeface="+mn-ea"/>
                      </a:endParaRPr>
                    </a:p>
                    <a:p>
                      <a:pPr>
                        <a:lnSpc>
                          <a:spcPts val="1200"/>
                        </a:lnSpc>
                      </a:pPr>
                      <a:endParaRPr lang="en-US" altLang="ja-JP" sz="1200" dirty="0">
                        <a:solidFill>
                          <a:schemeClr val="tx1"/>
                        </a:solidFill>
                        <a:latin typeface="+mn-ea"/>
                        <a:ea typeface="+mn-ea"/>
                      </a:endParaRPr>
                    </a:p>
                    <a:p>
                      <a:pPr>
                        <a:lnSpc>
                          <a:spcPts val="1200"/>
                        </a:lnSpc>
                      </a:pPr>
                      <a:endParaRPr lang="en-US" altLang="ja-JP" sz="1200" dirty="0">
                        <a:solidFill>
                          <a:schemeClr val="tx1"/>
                        </a:solidFill>
                        <a:latin typeface="+mn-ea"/>
                        <a:ea typeface="+mn-ea"/>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87313" indent="-87313">
                        <a:lnSpc>
                          <a:spcPts val="1200"/>
                        </a:lnSpc>
                      </a:pPr>
                      <a:endParaRPr lang="en-US" altLang="ja-JP" sz="1200" b="0" u="none" dirty="0">
                        <a:solidFill>
                          <a:schemeClr val="tx1"/>
                        </a:solidFill>
                        <a:latin typeface="+mn-ea"/>
                        <a:ea typeface="+mn-ea"/>
                      </a:endParaRPr>
                    </a:p>
                    <a:p>
                      <a:pPr marL="87313" indent="-87313">
                        <a:lnSpc>
                          <a:spcPts val="1200"/>
                        </a:lnSpc>
                      </a:pPr>
                      <a:r>
                        <a:rPr lang="ja-JP" altLang="en-US" sz="1200" b="0" u="none" dirty="0">
                          <a:solidFill>
                            <a:schemeClr val="tx1"/>
                          </a:solidFill>
                          <a:latin typeface="+mn-ea"/>
                          <a:ea typeface="+mn-ea"/>
                        </a:rPr>
                        <a:t>・文化観光拠点の形成</a:t>
                      </a:r>
                      <a:endParaRPr lang="en-US" altLang="ja-JP" sz="1200" b="0" u="none" dirty="0">
                        <a:solidFill>
                          <a:schemeClr val="tx1"/>
                        </a:solidFill>
                        <a:latin typeface="+mn-ea"/>
                        <a:ea typeface="+mn-ea"/>
                      </a:endParaRPr>
                    </a:p>
                    <a:p>
                      <a:pPr marL="87313" indent="-87313">
                        <a:lnSpc>
                          <a:spcPts val="1200"/>
                        </a:lnSpc>
                      </a:pPr>
                      <a:endParaRPr lang="en-US" altLang="ja-JP" sz="1200" b="0" u="none" dirty="0">
                        <a:solidFill>
                          <a:schemeClr val="tx1"/>
                        </a:solidFill>
                        <a:latin typeface="+mn-ea"/>
                        <a:ea typeface="+mn-ea"/>
                      </a:endParaRPr>
                    </a:p>
                    <a:p>
                      <a:pPr marL="87313" indent="-87313">
                        <a:lnSpc>
                          <a:spcPts val="1200"/>
                        </a:lnSpc>
                      </a:pPr>
                      <a:endParaRPr lang="en-US" altLang="ja-JP" sz="1200" b="0" u="none" dirty="0">
                        <a:solidFill>
                          <a:schemeClr val="tx1"/>
                        </a:solidFill>
                        <a:latin typeface="+mn-ea"/>
                        <a:ea typeface="+mn-ea"/>
                      </a:endParaRPr>
                    </a:p>
                    <a:p>
                      <a:pPr marL="87313" indent="-87313">
                        <a:lnSpc>
                          <a:spcPts val="1200"/>
                        </a:lnSpc>
                      </a:pPr>
                      <a:endParaRPr lang="ja-JP" altLang="en-US" sz="1200" b="0" u="none" dirty="0">
                        <a:solidFill>
                          <a:schemeClr val="tx1"/>
                        </a:solidFill>
                        <a:latin typeface="+mn-ea"/>
                        <a:ea typeface="+mn-ea"/>
                      </a:endParaRPr>
                    </a:p>
                  </a:txBody>
                  <a:tcPr marR="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0001"/>
                  </a:ext>
                </a:extLst>
              </a:tr>
              <a:tr h="2798130">
                <a:tc>
                  <a:txBody>
                    <a:bodyPr/>
                    <a:lstStyle/>
                    <a:p>
                      <a:pPr>
                        <a:lnSpc>
                          <a:spcPts val="1200"/>
                        </a:lnSpc>
                      </a:pPr>
                      <a:r>
                        <a:rPr lang="en-US" altLang="ja-JP" sz="1200" u="none" dirty="0">
                          <a:solidFill>
                            <a:schemeClr val="tx1"/>
                          </a:solidFill>
                          <a:latin typeface="+mn-ea"/>
                          <a:ea typeface="+mn-ea"/>
                        </a:rPr>
                        <a:t>&lt;</a:t>
                      </a:r>
                      <a:r>
                        <a:rPr lang="ja-JP" altLang="en-US" sz="1200" u="none" dirty="0">
                          <a:solidFill>
                            <a:schemeClr val="tx1"/>
                          </a:solidFill>
                          <a:latin typeface="+mn-ea"/>
                          <a:ea typeface="+mn-ea"/>
                        </a:rPr>
                        <a:t>エントランスエリア</a:t>
                      </a:r>
                      <a:r>
                        <a:rPr lang="en-US" altLang="ja-JP" sz="1200" u="none" dirty="0">
                          <a:solidFill>
                            <a:schemeClr val="tx1"/>
                          </a:solidFill>
                          <a:latin typeface="+mn-ea"/>
                          <a:ea typeface="+mn-ea"/>
                        </a:rPr>
                        <a:t>&gt;</a:t>
                      </a:r>
                    </a:p>
                    <a:p>
                      <a:pPr>
                        <a:lnSpc>
                          <a:spcPts val="1200"/>
                        </a:lnSpc>
                      </a:pPr>
                      <a:endParaRPr lang="en-US" altLang="ja-JP" sz="1200" u="none" dirty="0">
                        <a:solidFill>
                          <a:schemeClr val="tx1"/>
                        </a:solidFill>
                        <a:latin typeface="+mn-ea"/>
                        <a:ea typeface="+mn-ea"/>
                      </a:endParaRPr>
                    </a:p>
                    <a:p>
                      <a:pPr>
                        <a:lnSpc>
                          <a:spcPts val="1200"/>
                        </a:lnSpc>
                      </a:pPr>
                      <a:r>
                        <a:rPr lang="ja-JP" altLang="en-US" sz="1200" u="none" dirty="0">
                          <a:solidFill>
                            <a:schemeClr val="tx1"/>
                          </a:solidFill>
                          <a:latin typeface="+mn-ea"/>
                          <a:ea typeface="+mn-ea"/>
                        </a:rPr>
                        <a:t>・有料（要無料化）公園として管理・運営。</a:t>
                      </a:r>
                    </a:p>
                    <a:p>
                      <a:pPr>
                        <a:lnSpc>
                          <a:spcPts val="1200"/>
                        </a:lnSpc>
                      </a:pPr>
                      <a:endParaRPr lang="ja-JP" altLang="en-US" sz="1200" u="none" dirty="0">
                        <a:solidFill>
                          <a:schemeClr val="tx1"/>
                        </a:solidFill>
                        <a:latin typeface="+mn-ea"/>
                        <a:ea typeface="+mn-ea"/>
                      </a:endParaRPr>
                    </a:p>
                    <a:p>
                      <a:pPr>
                        <a:lnSpc>
                          <a:spcPts val="1200"/>
                        </a:lnSpc>
                      </a:pPr>
                      <a:r>
                        <a:rPr lang="ja-JP" altLang="en-US" sz="1200" u="none" dirty="0">
                          <a:solidFill>
                            <a:schemeClr val="tx1"/>
                          </a:solidFill>
                          <a:latin typeface="+mn-ea"/>
                          <a:ea typeface="+mn-ea"/>
                        </a:rPr>
                        <a:t>・施設老朽化に伴う再整備費や維持管理・運営費が課題。</a:t>
                      </a:r>
                    </a:p>
                    <a:p>
                      <a:pPr>
                        <a:lnSpc>
                          <a:spcPts val="1200"/>
                        </a:lnSpc>
                      </a:pPr>
                      <a:endParaRPr lang="ja-JP" altLang="en-US" sz="1200" u="none" dirty="0">
                        <a:solidFill>
                          <a:schemeClr val="tx1"/>
                        </a:solidFill>
                        <a:latin typeface="+mn-ea"/>
                        <a:ea typeface="+mn-ea"/>
                      </a:endParaRPr>
                    </a:p>
                    <a:p>
                      <a:pPr>
                        <a:lnSpc>
                          <a:spcPts val="1200"/>
                        </a:lnSpc>
                      </a:pPr>
                      <a:endParaRPr lang="ja-JP" altLang="en-US" sz="1200" u="none" dirty="0">
                        <a:solidFill>
                          <a:schemeClr val="tx1"/>
                        </a:solidFill>
                        <a:latin typeface="+mn-ea"/>
                        <a:ea typeface="+mn-ea"/>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nSpc>
                          <a:spcPts val="1200"/>
                        </a:lnSpc>
                      </a:pPr>
                      <a:endParaRPr lang="en-US" altLang="ja-JP" sz="1200" dirty="0">
                        <a:solidFill>
                          <a:schemeClr val="tx1"/>
                        </a:solidFill>
                        <a:latin typeface="+mn-ea"/>
                        <a:ea typeface="+mn-ea"/>
                      </a:endParaRPr>
                    </a:p>
                    <a:p>
                      <a:pPr>
                        <a:lnSpc>
                          <a:spcPts val="1200"/>
                        </a:lnSpc>
                      </a:pPr>
                      <a:endParaRPr lang="en-US" altLang="ja-JP" sz="1200" dirty="0">
                        <a:solidFill>
                          <a:schemeClr val="tx1"/>
                        </a:solidFill>
                        <a:latin typeface="+mn-ea"/>
                        <a:ea typeface="+mn-ea"/>
                      </a:endParaRPr>
                    </a:p>
                    <a:p>
                      <a:pPr>
                        <a:lnSpc>
                          <a:spcPts val="1200"/>
                        </a:lnSpc>
                      </a:pPr>
                      <a:r>
                        <a:rPr lang="ja-JP" altLang="en-US" sz="1200" dirty="0">
                          <a:solidFill>
                            <a:schemeClr val="tx1"/>
                          </a:solidFill>
                          <a:latin typeface="+mn-ea"/>
                          <a:ea typeface="+mn-ea"/>
                        </a:rPr>
                        <a:t>・官民連携による公園エントランスエリア再整備・魅力向上。</a:t>
                      </a:r>
                    </a:p>
                    <a:p>
                      <a:pPr>
                        <a:lnSpc>
                          <a:spcPts val="1200"/>
                        </a:lnSpc>
                      </a:pPr>
                      <a:endParaRPr lang="ja-JP" altLang="en-US" sz="1200" dirty="0">
                        <a:solidFill>
                          <a:schemeClr val="tx1"/>
                        </a:solidFill>
                        <a:latin typeface="+mn-ea"/>
                        <a:ea typeface="+mn-ea"/>
                      </a:endParaRPr>
                    </a:p>
                    <a:p>
                      <a:pPr>
                        <a:lnSpc>
                          <a:spcPts val="1200"/>
                        </a:lnSpc>
                      </a:pPr>
                      <a:r>
                        <a:rPr lang="ja-JP" altLang="en-US" sz="1200" dirty="0">
                          <a:solidFill>
                            <a:schemeClr val="tx1"/>
                          </a:solidFill>
                          <a:latin typeface="+mn-ea"/>
                          <a:ea typeface="+mn-ea"/>
                        </a:rPr>
                        <a:t>・動物園・美術館へのアプローチとしての魅力向上を図るとともに、公園内の回遊性を高める。</a:t>
                      </a:r>
                    </a:p>
                    <a:p>
                      <a:pPr>
                        <a:lnSpc>
                          <a:spcPts val="1200"/>
                        </a:lnSpc>
                      </a:pPr>
                      <a:endParaRPr lang="ja-JP" altLang="en-US" sz="1200" dirty="0">
                        <a:solidFill>
                          <a:schemeClr val="tx1"/>
                        </a:solidFill>
                        <a:latin typeface="+mn-ea"/>
                        <a:ea typeface="+mn-ea"/>
                      </a:endParaRPr>
                    </a:p>
                    <a:p>
                      <a:pPr>
                        <a:lnSpc>
                          <a:spcPts val="1200"/>
                        </a:lnSpc>
                      </a:pPr>
                      <a:endParaRPr lang="ja-JP" altLang="en-US" sz="1200" dirty="0">
                        <a:solidFill>
                          <a:schemeClr val="tx1"/>
                        </a:solidFill>
                        <a:latin typeface="+mn-ea"/>
                        <a:ea typeface="+mn-ea"/>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nSpc>
                          <a:spcPts val="1200"/>
                        </a:lnSpc>
                      </a:pPr>
                      <a:endParaRPr lang="en-US" altLang="ja-JP" sz="1200" dirty="0">
                        <a:solidFill>
                          <a:schemeClr val="tx1"/>
                        </a:solidFill>
                        <a:latin typeface="+mn-ea"/>
                        <a:ea typeface="+mn-ea"/>
                      </a:endParaRPr>
                    </a:p>
                    <a:p>
                      <a:pPr>
                        <a:lnSpc>
                          <a:spcPts val="1200"/>
                        </a:lnSpc>
                      </a:pPr>
                      <a:endParaRPr lang="en-US" altLang="ja-JP" sz="1200" dirty="0">
                        <a:solidFill>
                          <a:schemeClr val="tx1"/>
                        </a:solidFill>
                        <a:latin typeface="+mn-ea"/>
                        <a:ea typeface="+mn-ea"/>
                      </a:endParaRPr>
                    </a:p>
                    <a:p>
                      <a:pPr>
                        <a:lnSpc>
                          <a:spcPts val="1200"/>
                        </a:lnSpc>
                      </a:pPr>
                      <a:r>
                        <a:rPr lang="ja-JP" altLang="en-US" sz="1200" dirty="0">
                          <a:solidFill>
                            <a:schemeClr val="tx1"/>
                          </a:solidFill>
                          <a:latin typeface="+mn-ea"/>
                          <a:ea typeface="+mn-ea"/>
                        </a:rPr>
                        <a:t>・エントランスエリアの無料化、開園時間の延長</a:t>
                      </a:r>
                      <a:r>
                        <a:rPr lang="ja-JP" altLang="en-US" sz="1200" dirty="0" smtClean="0">
                          <a:solidFill>
                            <a:schemeClr val="tx1"/>
                          </a:solidFill>
                          <a:latin typeface="+mn-ea"/>
                          <a:ea typeface="+mn-ea"/>
                        </a:rPr>
                        <a:t>、既存</a:t>
                      </a:r>
                      <a:r>
                        <a:rPr lang="ja-JP" altLang="en-US" sz="1200" dirty="0">
                          <a:solidFill>
                            <a:schemeClr val="tx1"/>
                          </a:solidFill>
                          <a:latin typeface="+mn-ea"/>
                          <a:ea typeface="+mn-ea"/>
                        </a:rPr>
                        <a:t>施設の</a:t>
                      </a:r>
                      <a:r>
                        <a:rPr lang="ja-JP" altLang="en-US" sz="1200" dirty="0" smtClean="0">
                          <a:solidFill>
                            <a:schemeClr val="tx1"/>
                          </a:solidFill>
                          <a:latin typeface="+mn-ea"/>
                          <a:ea typeface="+mn-ea"/>
                        </a:rPr>
                        <a:t>解体、動物園</a:t>
                      </a:r>
                      <a:r>
                        <a:rPr lang="ja-JP" altLang="en-US" sz="1200" dirty="0" err="1" smtClean="0">
                          <a:solidFill>
                            <a:schemeClr val="tx1"/>
                          </a:solidFill>
                          <a:latin typeface="+mn-ea"/>
                          <a:ea typeface="+mn-ea"/>
                        </a:rPr>
                        <a:t>てんしば</a:t>
                      </a:r>
                      <a:r>
                        <a:rPr lang="ja-JP" altLang="en-US" sz="1200" dirty="0" smtClean="0">
                          <a:solidFill>
                            <a:schemeClr val="tx1"/>
                          </a:solidFill>
                          <a:latin typeface="+mn-ea"/>
                          <a:ea typeface="+mn-ea"/>
                        </a:rPr>
                        <a:t>ゲートの新設。</a:t>
                      </a:r>
                    </a:p>
                    <a:p>
                      <a:pPr>
                        <a:lnSpc>
                          <a:spcPts val="1200"/>
                        </a:lnSpc>
                      </a:pPr>
                      <a:endParaRPr lang="ja-JP" altLang="en-US" sz="1200" dirty="0">
                        <a:solidFill>
                          <a:schemeClr val="tx1"/>
                        </a:solidFill>
                        <a:latin typeface="+mn-ea"/>
                        <a:ea typeface="+mn-ea"/>
                      </a:endParaRPr>
                    </a:p>
                    <a:p>
                      <a:pPr>
                        <a:lnSpc>
                          <a:spcPts val="1200"/>
                        </a:lnSpc>
                      </a:pPr>
                      <a:r>
                        <a:rPr lang="ja-JP" altLang="en-US" sz="1200" dirty="0">
                          <a:solidFill>
                            <a:schemeClr val="tx1"/>
                          </a:solidFill>
                          <a:latin typeface="+mn-ea"/>
                          <a:ea typeface="+mn-ea"/>
                        </a:rPr>
                        <a:t>・民間事業者の投資によるエントランスエリアの飲食・物販施設等の設置・運営</a:t>
                      </a:r>
                      <a:r>
                        <a:rPr lang="ja-JP" altLang="en-US" sz="1200" dirty="0" smtClean="0">
                          <a:solidFill>
                            <a:schemeClr val="tx1"/>
                          </a:solidFill>
                          <a:latin typeface="+mn-ea"/>
                          <a:ea typeface="+mn-ea"/>
                        </a:rPr>
                        <a:t>、芝生広場・緑地等整備。</a:t>
                      </a:r>
                      <a:endParaRPr lang="en-US" altLang="ja-JP" sz="1200" dirty="0" smtClean="0">
                        <a:solidFill>
                          <a:schemeClr val="tx1"/>
                        </a:solidFill>
                        <a:latin typeface="+mn-ea"/>
                        <a:ea typeface="+mn-ea"/>
                      </a:endParaRPr>
                    </a:p>
                    <a:p>
                      <a:pPr>
                        <a:lnSpc>
                          <a:spcPts val="1200"/>
                        </a:lnSpc>
                      </a:pPr>
                      <a:endParaRPr lang="ja-JP" altLang="en-US" sz="1200" dirty="0">
                        <a:solidFill>
                          <a:schemeClr val="tx1"/>
                        </a:solidFill>
                        <a:latin typeface="+mn-ea"/>
                        <a:ea typeface="+mn-ea"/>
                      </a:endParaRPr>
                    </a:p>
                    <a:p>
                      <a:pPr>
                        <a:lnSpc>
                          <a:spcPts val="1200"/>
                        </a:lnSpc>
                      </a:pPr>
                      <a:r>
                        <a:rPr lang="ja-JP" altLang="en-US" sz="1200" dirty="0">
                          <a:solidFill>
                            <a:schemeClr val="tx1"/>
                          </a:solidFill>
                          <a:latin typeface="+mn-ea"/>
                          <a:ea typeface="+mn-ea"/>
                        </a:rPr>
                        <a:t>・民間事業者による魅力づくり（イベント開催、広報等）</a:t>
                      </a:r>
                      <a:endParaRPr lang="en-US" altLang="ja-JP" sz="1200" dirty="0">
                        <a:solidFill>
                          <a:schemeClr val="tx1"/>
                        </a:solidFill>
                        <a:latin typeface="+mn-ea"/>
                        <a:ea typeface="+mn-ea"/>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87313" indent="-87313">
                        <a:lnSpc>
                          <a:spcPts val="1200"/>
                        </a:lnSpc>
                      </a:pPr>
                      <a:endParaRPr lang="en-US" altLang="ja-JP" sz="1200" b="0" u="none" dirty="0">
                        <a:solidFill>
                          <a:schemeClr val="tx1"/>
                        </a:solidFill>
                        <a:latin typeface="+mn-ea"/>
                        <a:ea typeface="+mn-ea"/>
                      </a:endParaRPr>
                    </a:p>
                    <a:p>
                      <a:pPr marL="87313" indent="-87313">
                        <a:lnSpc>
                          <a:spcPts val="1200"/>
                        </a:lnSpc>
                      </a:pPr>
                      <a:endParaRPr lang="en-US" altLang="ja-JP" sz="1200" b="0" u="none" dirty="0">
                        <a:solidFill>
                          <a:schemeClr val="tx1"/>
                        </a:solidFill>
                        <a:latin typeface="+mn-ea"/>
                        <a:ea typeface="+mn-ea"/>
                      </a:endParaRPr>
                    </a:p>
                    <a:p>
                      <a:pPr marL="87313" indent="-87313">
                        <a:lnSpc>
                          <a:spcPts val="1200"/>
                        </a:lnSpc>
                      </a:pPr>
                      <a:r>
                        <a:rPr lang="ja-JP" altLang="en-US" sz="1200" b="0" u="none" dirty="0" smtClean="0">
                          <a:solidFill>
                            <a:schemeClr val="tx1"/>
                          </a:solidFill>
                          <a:latin typeface="+mn-ea"/>
                          <a:ea typeface="+mn-ea"/>
                        </a:rPr>
                        <a:t>・魅力向上（来園者数増）</a:t>
                      </a:r>
                    </a:p>
                    <a:p>
                      <a:pPr marL="87313" indent="-87313">
                        <a:lnSpc>
                          <a:spcPts val="1200"/>
                        </a:lnSpc>
                      </a:pPr>
                      <a:r>
                        <a:rPr lang="ja-JP" altLang="en-US" sz="1200" b="0" u="none" dirty="0">
                          <a:solidFill>
                            <a:schemeClr val="tx1"/>
                          </a:solidFill>
                          <a:latin typeface="+mn-ea"/>
                          <a:ea typeface="+mn-ea"/>
                        </a:rPr>
                        <a:t>　</a:t>
                      </a:r>
                      <a:r>
                        <a:rPr lang="en-US" altLang="ja-JP" sz="1200" b="0" u="none" dirty="0" smtClean="0">
                          <a:solidFill>
                            <a:schemeClr val="tx1"/>
                          </a:solidFill>
                          <a:latin typeface="+mn-ea"/>
                          <a:ea typeface="+mn-ea"/>
                        </a:rPr>
                        <a:t>2013</a:t>
                      </a:r>
                      <a:r>
                        <a:rPr lang="ja-JP" altLang="en-US" sz="1200" b="0" u="none" dirty="0" smtClean="0">
                          <a:solidFill>
                            <a:schemeClr val="tx1"/>
                          </a:solidFill>
                          <a:latin typeface="+mn-ea"/>
                          <a:ea typeface="+mn-ea"/>
                        </a:rPr>
                        <a:t>年度</a:t>
                      </a:r>
                      <a:r>
                        <a:rPr lang="ja-JP" altLang="en-US" sz="1200" b="0" u="none" dirty="0">
                          <a:solidFill>
                            <a:schemeClr val="tx1"/>
                          </a:solidFill>
                          <a:latin typeface="+mn-ea"/>
                          <a:ea typeface="+mn-ea"/>
                        </a:rPr>
                        <a:t>　　　　</a:t>
                      </a:r>
                      <a:r>
                        <a:rPr lang="en-US" altLang="ja-JP" sz="1200" b="0" u="none" dirty="0">
                          <a:solidFill>
                            <a:schemeClr val="tx1"/>
                          </a:solidFill>
                          <a:latin typeface="+mn-ea"/>
                          <a:ea typeface="+mn-ea"/>
                        </a:rPr>
                        <a:t>2017</a:t>
                      </a:r>
                      <a:r>
                        <a:rPr lang="ja-JP" altLang="en-US" sz="1200" b="0" u="none" dirty="0">
                          <a:solidFill>
                            <a:schemeClr val="tx1"/>
                          </a:solidFill>
                          <a:latin typeface="+mn-ea"/>
                          <a:ea typeface="+mn-ea"/>
                        </a:rPr>
                        <a:t>年度</a:t>
                      </a:r>
                    </a:p>
                    <a:p>
                      <a:pPr marL="87313" indent="-87313">
                        <a:lnSpc>
                          <a:spcPts val="1200"/>
                        </a:lnSpc>
                      </a:pPr>
                      <a:r>
                        <a:rPr lang="ja-JP" altLang="en-US" sz="1200" b="0" u="none" dirty="0">
                          <a:solidFill>
                            <a:schemeClr val="tx1"/>
                          </a:solidFill>
                          <a:latin typeface="+mn-ea"/>
                          <a:ea typeface="+mn-ea"/>
                        </a:rPr>
                        <a:t>　約</a:t>
                      </a:r>
                      <a:r>
                        <a:rPr lang="en-US" altLang="ja-JP" sz="1200" b="0" u="none" dirty="0">
                          <a:solidFill>
                            <a:schemeClr val="tx1"/>
                          </a:solidFill>
                          <a:latin typeface="+mn-ea"/>
                          <a:ea typeface="+mn-ea"/>
                        </a:rPr>
                        <a:t>140</a:t>
                      </a:r>
                      <a:r>
                        <a:rPr lang="ja-JP" altLang="en-US" sz="1200" b="0" u="none" dirty="0">
                          <a:solidFill>
                            <a:schemeClr val="tx1"/>
                          </a:solidFill>
                          <a:latin typeface="+mn-ea"/>
                          <a:ea typeface="+mn-ea"/>
                        </a:rPr>
                        <a:t>万人　　　　約</a:t>
                      </a:r>
                      <a:r>
                        <a:rPr lang="en-US" altLang="ja-JP" sz="1200" b="0" u="none" dirty="0">
                          <a:solidFill>
                            <a:schemeClr val="tx1"/>
                          </a:solidFill>
                          <a:latin typeface="+mn-ea"/>
                          <a:ea typeface="+mn-ea"/>
                        </a:rPr>
                        <a:t>420</a:t>
                      </a:r>
                      <a:r>
                        <a:rPr lang="ja-JP" altLang="en-US" sz="1200" b="0" u="none" dirty="0">
                          <a:solidFill>
                            <a:schemeClr val="tx1"/>
                          </a:solidFill>
                          <a:latin typeface="+mn-ea"/>
                          <a:ea typeface="+mn-ea"/>
                        </a:rPr>
                        <a:t>万人</a:t>
                      </a:r>
                    </a:p>
                    <a:p>
                      <a:pPr marL="87313" indent="-87313">
                        <a:lnSpc>
                          <a:spcPts val="1200"/>
                        </a:lnSpc>
                      </a:pPr>
                      <a:endParaRPr lang="ja-JP" altLang="en-US" sz="1200" b="0" u="none" dirty="0">
                        <a:solidFill>
                          <a:schemeClr val="tx1"/>
                        </a:solidFill>
                        <a:latin typeface="+mn-ea"/>
                        <a:ea typeface="+mn-ea"/>
                      </a:endParaRPr>
                    </a:p>
                    <a:p>
                      <a:pPr marL="87313" indent="-87313">
                        <a:lnSpc>
                          <a:spcPts val="1200"/>
                        </a:lnSpc>
                      </a:pPr>
                      <a:r>
                        <a:rPr lang="ja-JP" altLang="en-US" sz="1200" b="0" u="none" dirty="0">
                          <a:solidFill>
                            <a:schemeClr val="tx1"/>
                          </a:solidFill>
                          <a:latin typeface="+mn-ea"/>
                          <a:ea typeface="+mn-ea"/>
                        </a:rPr>
                        <a:t>・財政的効果</a:t>
                      </a:r>
                    </a:p>
                    <a:p>
                      <a:pPr marL="87313" indent="-87313">
                        <a:lnSpc>
                          <a:spcPts val="1200"/>
                        </a:lnSpc>
                      </a:pPr>
                      <a:r>
                        <a:rPr lang="ja-JP" altLang="en-US" sz="1200" b="0" u="none" dirty="0">
                          <a:solidFill>
                            <a:schemeClr val="tx1"/>
                          </a:solidFill>
                          <a:latin typeface="+mn-ea"/>
                          <a:ea typeface="+mn-ea"/>
                        </a:rPr>
                        <a:t>　　再整備費用の縮減</a:t>
                      </a:r>
                      <a:endParaRPr lang="en-US" altLang="ja-JP" sz="1200" b="0" u="none" dirty="0">
                        <a:solidFill>
                          <a:schemeClr val="tx1"/>
                        </a:solidFill>
                        <a:latin typeface="+mn-ea"/>
                        <a:ea typeface="+mn-ea"/>
                      </a:endParaRPr>
                    </a:p>
                    <a:p>
                      <a:pPr marL="87313" indent="-87313">
                        <a:lnSpc>
                          <a:spcPts val="1200"/>
                        </a:lnSpc>
                      </a:pPr>
                      <a:r>
                        <a:rPr lang="ja-JP" altLang="en-US" sz="1200" b="0" u="none" dirty="0">
                          <a:solidFill>
                            <a:schemeClr val="tx1"/>
                          </a:solidFill>
                          <a:latin typeface="+mn-ea"/>
                          <a:ea typeface="+mn-ea"/>
                        </a:rPr>
                        <a:t>　　</a:t>
                      </a:r>
                      <a:r>
                        <a:rPr lang="ja-JP" altLang="en-US" sz="1200" b="0" u="none" dirty="0" smtClean="0">
                          <a:solidFill>
                            <a:schemeClr val="tx1"/>
                          </a:solidFill>
                          <a:latin typeface="+mn-ea"/>
                          <a:ea typeface="+mn-ea"/>
                        </a:rPr>
                        <a:t>（参考：民間事</a:t>
                      </a:r>
                      <a:r>
                        <a:rPr lang="ja-JP" altLang="en-US" sz="1200" b="0" u="none" dirty="0">
                          <a:solidFill>
                            <a:schemeClr val="tx1"/>
                          </a:solidFill>
                          <a:latin typeface="+mn-ea"/>
                          <a:ea typeface="+mn-ea"/>
                        </a:rPr>
                        <a:t>業者投資額</a:t>
                      </a:r>
                      <a:endParaRPr lang="en-US" altLang="ja-JP" sz="1200" b="0" u="none" dirty="0">
                        <a:solidFill>
                          <a:schemeClr val="tx1"/>
                        </a:solidFill>
                        <a:latin typeface="+mn-ea"/>
                        <a:ea typeface="+mn-ea"/>
                      </a:endParaRPr>
                    </a:p>
                    <a:p>
                      <a:pPr marL="87313" indent="-87313">
                        <a:lnSpc>
                          <a:spcPts val="1200"/>
                        </a:lnSpc>
                      </a:pPr>
                      <a:r>
                        <a:rPr lang="ja-JP" altLang="en-US" sz="1200" b="0" u="none" dirty="0">
                          <a:solidFill>
                            <a:schemeClr val="tx1"/>
                          </a:solidFill>
                          <a:latin typeface="+mn-ea"/>
                          <a:ea typeface="+mn-ea"/>
                        </a:rPr>
                        <a:t>　　　　　　　　　　約</a:t>
                      </a:r>
                      <a:r>
                        <a:rPr lang="en-US" altLang="ja-JP" sz="1200" b="0" u="none" dirty="0" smtClean="0">
                          <a:solidFill>
                            <a:schemeClr val="tx1"/>
                          </a:solidFill>
                          <a:latin typeface="+mn-ea"/>
                          <a:ea typeface="+mn-ea"/>
                        </a:rPr>
                        <a:t>16</a:t>
                      </a:r>
                      <a:r>
                        <a:rPr lang="ja-JP" altLang="en-US" sz="1200" b="0" u="none" dirty="0" smtClean="0">
                          <a:solidFill>
                            <a:schemeClr val="tx1"/>
                          </a:solidFill>
                          <a:latin typeface="+mn-ea"/>
                          <a:ea typeface="+mn-ea"/>
                        </a:rPr>
                        <a:t>億円</a:t>
                      </a:r>
                      <a:r>
                        <a:rPr lang="ja-JP" altLang="en-US" sz="1200" b="0" u="none" dirty="0">
                          <a:solidFill>
                            <a:schemeClr val="tx1"/>
                          </a:solidFill>
                          <a:latin typeface="+mn-ea"/>
                          <a:ea typeface="+mn-ea"/>
                        </a:rPr>
                        <a:t>）</a:t>
                      </a:r>
                    </a:p>
                    <a:p>
                      <a:pPr marL="87313" indent="-87313">
                        <a:lnSpc>
                          <a:spcPts val="1200"/>
                        </a:lnSpc>
                      </a:pPr>
                      <a:endParaRPr lang="ja-JP" altLang="en-US" sz="1200" b="0" u="none" dirty="0">
                        <a:solidFill>
                          <a:schemeClr val="tx1"/>
                        </a:solidFill>
                        <a:latin typeface="+mn-ea"/>
                        <a:ea typeface="+mn-ea"/>
                      </a:endParaRPr>
                    </a:p>
                    <a:p>
                      <a:pPr marL="87313" indent="-87313">
                        <a:lnSpc>
                          <a:spcPts val="1200"/>
                        </a:lnSpc>
                      </a:pPr>
                      <a:r>
                        <a:rPr lang="ja-JP" altLang="en-US" sz="1200" b="0" u="none" dirty="0">
                          <a:solidFill>
                            <a:schemeClr val="tx1"/>
                          </a:solidFill>
                          <a:latin typeface="+mn-ea"/>
                          <a:ea typeface="+mn-ea"/>
                        </a:rPr>
                        <a:t>　　公園使用料収入の確保</a:t>
                      </a:r>
                      <a:endParaRPr lang="en-US" altLang="ja-JP" sz="1200" b="0" u="none" dirty="0">
                        <a:solidFill>
                          <a:schemeClr val="tx1"/>
                        </a:solidFill>
                        <a:latin typeface="+mn-ea"/>
                        <a:ea typeface="+mn-ea"/>
                      </a:endParaRPr>
                    </a:p>
                    <a:p>
                      <a:pPr marL="87313" indent="-87313">
                        <a:lnSpc>
                          <a:spcPts val="1200"/>
                        </a:lnSpc>
                      </a:pPr>
                      <a:r>
                        <a:rPr lang="ja-JP" altLang="en-US" sz="1200" b="0" u="none" dirty="0">
                          <a:solidFill>
                            <a:schemeClr val="tx1"/>
                          </a:solidFill>
                          <a:latin typeface="+mn-ea"/>
                          <a:ea typeface="+mn-ea"/>
                        </a:rPr>
                        <a:t>　　</a:t>
                      </a:r>
                      <a:r>
                        <a:rPr lang="en-US" altLang="ja-JP" sz="1050" b="0" u="none" dirty="0">
                          <a:solidFill>
                            <a:schemeClr val="tx1"/>
                          </a:solidFill>
                          <a:latin typeface="+mn-ea"/>
                          <a:ea typeface="+mn-ea"/>
                        </a:rPr>
                        <a:t>※</a:t>
                      </a:r>
                      <a:r>
                        <a:rPr lang="ja-JP" altLang="en-US" sz="1050" b="0" u="none" dirty="0">
                          <a:solidFill>
                            <a:schemeClr val="tx1"/>
                          </a:solidFill>
                          <a:latin typeface="+mn-ea"/>
                          <a:ea typeface="+mn-ea"/>
                        </a:rPr>
                        <a:t>イベントによる収入を除く</a:t>
                      </a:r>
                    </a:p>
                    <a:p>
                      <a:pPr marL="87313" indent="-87313">
                        <a:lnSpc>
                          <a:spcPts val="1200"/>
                        </a:lnSpc>
                      </a:pPr>
                      <a:r>
                        <a:rPr lang="ja-JP" altLang="en-US" sz="1200" b="0" u="none" dirty="0">
                          <a:solidFill>
                            <a:schemeClr val="tx1"/>
                          </a:solidFill>
                          <a:latin typeface="+mn-ea"/>
                          <a:ea typeface="+mn-ea"/>
                        </a:rPr>
                        <a:t>　　　　　　　（</a:t>
                      </a:r>
                      <a:r>
                        <a:rPr lang="en-US" altLang="ja-JP" sz="1200" b="0" u="none" dirty="0">
                          <a:solidFill>
                            <a:schemeClr val="tx1"/>
                          </a:solidFill>
                          <a:latin typeface="+mn-ea"/>
                          <a:ea typeface="+mn-ea"/>
                        </a:rPr>
                        <a:t>0→3,200</a:t>
                      </a:r>
                      <a:r>
                        <a:rPr lang="ja-JP" altLang="en-US" sz="1200" b="0" u="none" dirty="0">
                          <a:solidFill>
                            <a:schemeClr val="tx1"/>
                          </a:solidFill>
                          <a:latin typeface="+mn-ea"/>
                          <a:ea typeface="+mn-ea"/>
                        </a:rPr>
                        <a:t>万円）</a:t>
                      </a:r>
                    </a:p>
                    <a:p>
                      <a:pPr marL="87313" indent="-87313">
                        <a:lnSpc>
                          <a:spcPts val="1200"/>
                        </a:lnSpc>
                      </a:pPr>
                      <a:r>
                        <a:rPr lang="ja-JP" altLang="en-US" sz="1200" b="0" u="none" dirty="0">
                          <a:solidFill>
                            <a:schemeClr val="tx1"/>
                          </a:solidFill>
                          <a:latin typeface="+mn-ea"/>
                          <a:ea typeface="+mn-ea"/>
                        </a:rPr>
                        <a:t>　　　　　　　　　</a:t>
                      </a:r>
                    </a:p>
                    <a:p>
                      <a:pPr marL="87313" indent="-87313">
                        <a:lnSpc>
                          <a:spcPts val="1200"/>
                        </a:lnSpc>
                      </a:pPr>
                      <a:r>
                        <a:rPr lang="ja-JP" altLang="en-US" sz="1200" b="0" u="none" dirty="0">
                          <a:solidFill>
                            <a:schemeClr val="tx1"/>
                          </a:solidFill>
                          <a:latin typeface="+mn-ea"/>
                          <a:ea typeface="+mn-ea"/>
                        </a:rPr>
                        <a:t>　　運営維持管理費用の縮減</a:t>
                      </a:r>
                    </a:p>
                    <a:p>
                      <a:pPr marL="87313" indent="-87313">
                        <a:lnSpc>
                          <a:spcPts val="1200"/>
                        </a:lnSpc>
                      </a:pPr>
                      <a:r>
                        <a:rPr lang="ja-JP" altLang="en-US" sz="1200" b="0" u="none" dirty="0">
                          <a:solidFill>
                            <a:schemeClr val="tx1"/>
                          </a:solidFill>
                          <a:latin typeface="+mn-ea"/>
                          <a:ea typeface="+mn-ea"/>
                        </a:rPr>
                        <a:t>　　　　　　（</a:t>
                      </a:r>
                      <a:r>
                        <a:rPr lang="en-US" altLang="ja-JP" sz="1200" b="0" u="none" dirty="0">
                          <a:solidFill>
                            <a:schemeClr val="tx1"/>
                          </a:solidFill>
                          <a:latin typeface="+mn-ea"/>
                          <a:ea typeface="+mn-ea"/>
                        </a:rPr>
                        <a:t>3,700→700</a:t>
                      </a:r>
                      <a:r>
                        <a:rPr lang="ja-JP" altLang="en-US" sz="1200" b="0" u="none" dirty="0">
                          <a:solidFill>
                            <a:schemeClr val="tx1"/>
                          </a:solidFill>
                          <a:latin typeface="+mn-ea"/>
                          <a:ea typeface="+mn-ea"/>
                        </a:rPr>
                        <a:t>万円）</a:t>
                      </a:r>
                    </a:p>
                    <a:p>
                      <a:pPr marL="87313" indent="-87313">
                        <a:lnSpc>
                          <a:spcPts val="1200"/>
                        </a:lnSpc>
                      </a:pPr>
                      <a:endParaRPr lang="ja-JP" altLang="en-US" sz="1200" b="0" u="none" dirty="0">
                        <a:solidFill>
                          <a:schemeClr val="tx1"/>
                        </a:solidFill>
                        <a:latin typeface="+mn-ea"/>
                        <a:ea typeface="+mn-ea"/>
                      </a:endParaRPr>
                    </a:p>
                  </a:txBody>
                  <a:tcPr marR="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0002"/>
                  </a:ext>
                </a:extLst>
              </a:tr>
              <a:tr h="1745071">
                <a:tc>
                  <a:txBody>
                    <a:bodyPr/>
                    <a:lstStyle/>
                    <a:p>
                      <a:pPr>
                        <a:lnSpc>
                          <a:spcPts val="1200"/>
                        </a:lnSpc>
                      </a:pPr>
                      <a:r>
                        <a:rPr lang="en-US" altLang="ja-JP" sz="1200" u="none" dirty="0">
                          <a:solidFill>
                            <a:schemeClr val="tx1"/>
                          </a:solidFill>
                          <a:latin typeface="+mn-ea"/>
                          <a:ea typeface="+mn-ea"/>
                        </a:rPr>
                        <a:t>&lt;</a:t>
                      </a:r>
                      <a:r>
                        <a:rPr lang="ja-JP" altLang="en-US" sz="1200" u="none" dirty="0">
                          <a:solidFill>
                            <a:schemeClr val="tx1"/>
                          </a:solidFill>
                          <a:latin typeface="+mn-ea"/>
                          <a:ea typeface="+mn-ea"/>
                        </a:rPr>
                        <a:t>ゲートエリア</a:t>
                      </a:r>
                      <a:r>
                        <a:rPr lang="en-US" altLang="ja-JP" sz="1200" u="none" dirty="0">
                          <a:solidFill>
                            <a:schemeClr val="tx1"/>
                          </a:solidFill>
                          <a:latin typeface="+mn-ea"/>
                          <a:ea typeface="+mn-ea"/>
                        </a:rPr>
                        <a:t>&gt;</a:t>
                      </a:r>
                    </a:p>
                    <a:p>
                      <a:pPr>
                        <a:lnSpc>
                          <a:spcPts val="1200"/>
                        </a:lnSpc>
                      </a:pPr>
                      <a:endParaRPr lang="en-US" altLang="ja-JP" sz="1200" u="none" dirty="0">
                        <a:solidFill>
                          <a:schemeClr val="tx1"/>
                        </a:solidFill>
                        <a:latin typeface="+mn-ea"/>
                        <a:ea typeface="+mn-ea"/>
                      </a:endParaRPr>
                    </a:p>
                    <a:p>
                      <a:pPr>
                        <a:lnSpc>
                          <a:spcPts val="1200"/>
                        </a:lnSpc>
                      </a:pPr>
                      <a:r>
                        <a:rPr lang="ja-JP" altLang="en-US" sz="1200" u="none" dirty="0">
                          <a:solidFill>
                            <a:schemeClr val="tx1"/>
                          </a:solidFill>
                          <a:latin typeface="+mn-ea"/>
                          <a:ea typeface="+mn-ea"/>
                        </a:rPr>
                        <a:t>・既存施設の老朽化等によって閉鎖している大規模なエリア（てんしばゲートエリア）が存在。</a:t>
                      </a:r>
                    </a:p>
                    <a:p>
                      <a:pPr>
                        <a:lnSpc>
                          <a:spcPts val="1200"/>
                        </a:lnSpc>
                      </a:pPr>
                      <a:endParaRPr lang="ja-JP" altLang="en-US" sz="1200" u="none" dirty="0">
                        <a:solidFill>
                          <a:schemeClr val="tx1"/>
                        </a:solidFill>
                        <a:latin typeface="+mn-ea"/>
                        <a:ea typeface="+mn-ea"/>
                      </a:endParaRPr>
                    </a:p>
                    <a:p>
                      <a:pPr>
                        <a:lnSpc>
                          <a:spcPts val="1200"/>
                        </a:lnSpc>
                      </a:pPr>
                      <a:r>
                        <a:rPr lang="ja-JP" altLang="en-US" sz="1200" u="none" dirty="0">
                          <a:solidFill>
                            <a:schemeClr val="tx1"/>
                          </a:solidFill>
                          <a:latin typeface="+mn-ea"/>
                          <a:ea typeface="+mn-ea"/>
                        </a:rPr>
                        <a:t>・老朽化した既存売店等のリニューアルとともに園内サービスの質や機能の抜本的な改善を図っていくことが課題。</a:t>
                      </a:r>
                      <a:endParaRPr lang="en-US" altLang="ja-JP" sz="1200" u="none" dirty="0">
                        <a:solidFill>
                          <a:schemeClr val="tx1"/>
                        </a:solidFill>
                        <a:latin typeface="+mn-ea"/>
                        <a:ea typeface="+mn-ea"/>
                      </a:endParaRPr>
                    </a:p>
                    <a:p>
                      <a:pPr>
                        <a:lnSpc>
                          <a:spcPts val="1200"/>
                        </a:lnSpc>
                      </a:pPr>
                      <a:endParaRPr lang="ja-JP" altLang="en-US" sz="1200" u="none" dirty="0">
                        <a:solidFill>
                          <a:schemeClr val="tx1"/>
                        </a:solidFill>
                        <a:latin typeface="+mn-ea"/>
                        <a:ea typeface="+mn-ea"/>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nSpc>
                          <a:spcPts val="1200"/>
                        </a:lnSpc>
                      </a:pPr>
                      <a:endParaRPr lang="en-US" altLang="ja-JP" sz="1200" dirty="0">
                        <a:solidFill>
                          <a:schemeClr val="tx1"/>
                        </a:solidFill>
                        <a:latin typeface="+mn-ea"/>
                        <a:ea typeface="+mn-ea"/>
                      </a:endParaRPr>
                    </a:p>
                    <a:p>
                      <a:pPr>
                        <a:lnSpc>
                          <a:spcPts val="1200"/>
                        </a:lnSpc>
                      </a:pPr>
                      <a:endParaRPr lang="en-US" altLang="ja-JP" sz="1200" dirty="0">
                        <a:solidFill>
                          <a:schemeClr val="tx1"/>
                        </a:solidFill>
                        <a:latin typeface="+mn-ea"/>
                        <a:ea typeface="+mn-ea"/>
                      </a:endParaRPr>
                    </a:p>
                    <a:p>
                      <a:pPr>
                        <a:lnSpc>
                          <a:spcPts val="1200"/>
                        </a:lnSpc>
                      </a:pPr>
                      <a:r>
                        <a:rPr lang="ja-JP" altLang="en-US" sz="1200" dirty="0">
                          <a:solidFill>
                            <a:schemeClr val="tx1"/>
                          </a:solidFill>
                          <a:latin typeface="+mn-ea"/>
                          <a:ea typeface="+mn-ea"/>
                        </a:rPr>
                        <a:t>・官民連携による動物園ゲートエリア再整備・魅力向上。</a:t>
                      </a:r>
                    </a:p>
                    <a:p>
                      <a:pPr>
                        <a:lnSpc>
                          <a:spcPts val="1200"/>
                        </a:lnSpc>
                      </a:pPr>
                      <a:endParaRPr lang="ja-JP" altLang="en-US" sz="1200" dirty="0">
                        <a:solidFill>
                          <a:schemeClr val="tx1"/>
                        </a:solidFill>
                        <a:latin typeface="+mn-ea"/>
                        <a:ea typeface="+mn-ea"/>
                      </a:endParaRPr>
                    </a:p>
                    <a:p>
                      <a:pPr>
                        <a:lnSpc>
                          <a:spcPts val="1200"/>
                        </a:lnSpc>
                      </a:pPr>
                      <a:r>
                        <a:rPr lang="ja-JP" altLang="en-US" sz="1200" dirty="0">
                          <a:solidFill>
                            <a:schemeClr val="tx1"/>
                          </a:solidFill>
                          <a:latin typeface="+mn-ea"/>
                          <a:ea typeface="+mn-ea"/>
                        </a:rPr>
                        <a:t>・動物園の飲食・物販サービスの質・機能の抜本的な改善。</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nSpc>
                          <a:spcPts val="1200"/>
                        </a:lnSpc>
                      </a:pPr>
                      <a:endParaRPr lang="en-US" altLang="ja-JP" sz="1200" dirty="0">
                        <a:solidFill>
                          <a:schemeClr val="tx1"/>
                        </a:solidFill>
                        <a:latin typeface="+mn-ea"/>
                        <a:ea typeface="+mn-ea"/>
                      </a:endParaRPr>
                    </a:p>
                    <a:p>
                      <a:pPr>
                        <a:lnSpc>
                          <a:spcPts val="1200"/>
                        </a:lnSpc>
                      </a:pPr>
                      <a:endParaRPr lang="ja-JP" altLang="en-US" sz="1200" dirty="0">
                        <a:solidFill>
                          <a:schemeClr val="tx1"/>
                        </a:solidFill>
                        <a:latin typeface="+mn-ea"/>
                        <a:ea typeface="+mn-ea"/>
                      </a:endParaRPr>
                    </a:p>
                    <a:p>
                      <a:pPr>
                        <a:lnSpc>
                          <a:spcPts val="1200"/>
                        </a:lnSpc>
                      </a:pPr>
                      <a:r>
                        <a:rPr lang="ja-JP" altLang="en-US" sz="1200" dirty="0">
                          <a:solidFill>
                            <a:schemeClr val="tx1"/>
                          </a:solidFill>
                          <a:latin typeface="+mn-ea"/>
                          <a:ea typeface="+mn-ea"/>
                        </a:rPr>
                        <a:t>・民間事業者の投資によるてんしばゲートエリアの再整備、運営管理、動物園の飲食・物販等サービス事業を包括的に実施。</a:t>
                      </a:r>
                      <a:endParaRPr lang="en-US" altLang="ja-JP" sz="1200" dirty="0">
                        <a:solidFill>
                          <a:schemeClr val="tx1"/>
                        </a:solidFill>
                        <a:latin typeface="+mn-ea"/>
                        <a:ea typeface="+mn-ea"/>
                      </a:endParaRPr>
                    </a:p>
                    <a:p>
                      <a:pPr>
                        <a:lnSpc>
                          <a:spcPts val="1200"/>
                        </a:lnSpc>
                      </a:pPr>
                      <a:r>
                        <a:rPr lang="en-US" altLang="ja-JP" sz="1050" dirty="0">
                          <a:solidFill>
                            <a:schemeClr val="tx1"/>
                          </a:solidFill>
                          <a:latin typeface="+mn-ea"/>
                          <a:ea typeface="+mn-ea"/>
                        </a:rPr>
                        <a:t>※</a:t>
                      </a:r>
                      <a:r>
                        <a:rPr lang="ja-JP" altLang="en-US" sz="1050" dirty="0">
                          <a:solidFill>
                            <a:schemeClr val="tx1"/>
                          </a:solidFill>
                          <a:latin typeface="+mn-ea"/>
                          <a:ea typeface="+mn-ea"/>
                        </a:rPr>
                        <a:t>Ｈ</a:t>
                      </a:r>
                      <a:r>
                        <a:rPr lang="en-US" altLang="ja-JP" sz="1050" dirty="0">
                          <a:solidFill>
                            <a:schemeClr val="tx1"/>
                          </a:solidFill>
                          <a:latin typeface="+mn-ea"/>
                          <a:ea typeface="+mn-ea"/>
                        </a:rPr>
                        <a:t>31</a:t>
                      </a:r>
                      <a:r>
                        <a:rPr lang="ja-JP" altLang="en-US" sz="1050" dirty="0">
                          <a:solidFill>
                            <a:schemeClr val="tx1"/>
                          </a:solidFill>
                          <a:latin typeface="+mn-ea"/>
                          <a:ea typeface="+mn-ea"/>
                        </a:rPr>
                        <a:t>（</a:t>
                      </a:r>
                      <a:r>
                        <a:rPr lang="en-US" altLang="ja-JP" sz="1050" dirty="0">
                          <a:solidFill>
                            <a:schemeClr val="tx1"/>
                          </a:solidFill>
                          <a:latin typeface="+mn-ea"/>
                          <a:ea typeface="+mn-ea"/>
                        </a:rPr>
                        <a:t>2019</a:t>
                      </a:r>
                      <a:r>
                        <a:rPr lang="ja-JP" altLang="en-US" sz="1050" dirty="0">
                          <a:solidFill>
                            <a:schemeClr val="tx1"/>
                          </a:solidFill>
                          <a:latin typeface="+mn-ea"/>
                          <a:ea typeface="+mn-ea"/>
                        </a:rPr>
                        <a:t>）年度から段階的に開業予定</a:t>
                      </a:r>
                      <a:endParaRPr lang="en-US" altLang="ja-JP" sz="1050" dirty="0">
                        <a:solidFill>
                          <a:schemeClr val="tx1"/>
                        </a:solidFill>
                        <a:latin typeface="+mn-ea"/>
                        <a:ea typeface="+mn-ea"/>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87313" indent="-87313">
                        <a:lnSpc>
                          <a:spcPts val="1200"/>
                        </a:lnSpc>
                      </a:pPr>
                      <a:endParaRPr lang="ja-JP" altLang="en-US" sz="1200" b="0" u="none" dirty="0">
                        <a:solidFill>
                          <a:schemeClr val="tx1"/>
                        </a:solidFill>
                        <a:latin typeface="+mn-ea"/>
                        <a:ea typeface="+mn-ea"/>
                      </a:endParaRPr>
                    </a:p>
                  </a:txBody>
                  <a:tcPr marR="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0003"/>
                  </a:ext>
                </a:extLst>
              </a:tr>
            </a:tbl>
          </a:graphicData>
        </a:graphic>
      </p:graphicFrame>
      <p:sp>
        <p:nvSpPr>
          <p:cNvPr id="10" name="二等辺三角形 9"/>
          <p:cNvSpPr/>
          <p:nvPr/>
        </p:nvSpPr>
        <p:spPr>
          <a:xfrm rot="5400000">
            <a:off x="7632356" y="2629952"/>
            <a:ext cx="288000" cy="72008"/>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2" name="スライド番号プレースホルダー 1"/>
          <p:cNvSpPr>
            <a:spLocks noGrp="1"/>
          </p:cNvSpPr>
          <p:nvPr>
            <p:ph type="sldNum" sz="quarter" idx="12"/>
          </p:nvPr>
        </p:nvSpPr>
        <p:spPr/>
        <p:txBody>
          <a:bodyPr/>
          <a:lstStyle/>
          <a:p>
            <a:fld id="{CCEC3038-1CF1-4B63-9920-55248DCFBA97}" type="slidenum">
              <a:rPr kumimoji="1" lang="ja-JP" altLang="en-US" smtClean="0"/>
              <a:pPr/>
              <a:t>121</a:t>
            </a:fld>
            <a:endParaRPr kumimoji="1" lang="ja-JP" altLang="en-US"/>
          </a:p>
        </p:txBody>
      </p:sp>
      <p:sp>
        <p:nvSpPr>
          <p:cNvPr id="4" name="テキスト ボックス 3"/>
          <p:cNvSpPr txBox="1"/>
          <p:nvPr/>
        </p:nvSpPr>
        <p:spPr>
          <a:xfrm>
            <a:off x="0" y="0"/>
            <a:ext cx="8604448" cy="769441"/>
          </a:xfrm>
          <a:prstGeom prst="rect">
            <a:avLst/>
          </a:prstGeom>
          <a:solidFill>
            <a:srgbClr val="0070C0"/>
          </a:solidFill>
        </p:spPr>
        <p:txBody>
          <a:bodyPr wrap="square" rtlCol="0">
            <a:spAutoFit/>
          </a:bodyPr>
          <a:lstStyle/>
          <a:p>
            <a:r>
              <a:rPr lang="en-US" altLang="ja-JP" sz="2200" b="1" u="sng" spc="-110" dirty="0">
                <a:solidFill>
                  <a:prstClr val="white"/>
                </a:solidFill>
                <a:latin typeface="ＭＳ Ｐゴシック" panose="020B0600070205080204" pitchFamily="50" charset="-128"/>
              </a:rPr>
              <a:t>Ⅱ</a:t>
            </a:r>
            <a:r>
              <a:rPr lang="en-US" altLang="ja-JP" sz="2200" b="1" u="sng" spc="-110" dirty="0" smtClean="0">
                <a:solidFill>
                  <a:prstClr val="white"/>
                </a:solidFill>
                <a:latin typeface="ＭＳ Ｐゴシック" panose="020B0600070205080204" pitchFamily="50" charset="-128"/>
              </a:rPr>
              <a:t>【</a:t>
            </a:r>
            <a:r>
              <a:rPr lang="ja-JP" altLang="en-US" sz="2200" b="1" u="sng" spc="-110" dirty="0" smtClean="0">
                <a:solidFill>
                  <a:prstClr val="white"/>
                </a:solidFill>
                <a:latin typeface="ＭＳ Ｐゴシック" panose="020B0600070205080204" pitchFamily="50" charset="-128"/>
              </a:rPr>
              <a:t>公民連携の推進</a:t>
            </a:r>
            <a:r>
              <a:rPr lang="en-US" altLang="ja-JP" sz="2200" b="1" u="sng" spc="-110" dirty="0" smtClean="0">
                <a:solidFill>
                  <a:prstClr val="white"/>
                </a:solidFill>
                <a:latin typeface="ＭＳ Ｐゴシック" panose="020B0600070205080204" pitchFamily="50" charset="-128"/>
              </a:rPr>
              <a:t>】(12) </a:t>
            </a:r>
            <a:r>
              <a:rPr lang="ja-JP" altLang="en-US" sz="2200" b="1" u="sng" spc="-110" dirty="0">
                <a:solidFill>
                  <a:prstClr val="white"/>
                </a:solidFill>
                <a:latin typeface="ＭＳ Ｐゴシック" panose="020B0600070205080204" pitchFamily="50" charset="-128"/>
              </a:rPr>
              <a:t>天王寺公園エントランスエリア（愛称</a:t>
            </a:r>
            <a:r>
              <a:rPr lang="ja-JP" altLang="en-US" sz="2200" b="1" u="sng" spc="-110" dirty="0" smtClean="0">
                <a:solidFill>
                  <a:prstClr val="white"/>
                </a:solidFill>
                <a:latin typeface="ＭＳ Ｐゴシック" panose="020B0600070205080204" pitchFamily="50" charset="-128"/>
              </a:rPr>
              <a:t>：てんしば）・</a:t>
            </a:r>
            <a:endParaRPr lang="en-US" altLang="ja-JP" sz="2200" b="1" u="sng" spc="-110" dirty="0" smtClean="0">
              <a:solidFill>
                <a:prstClr val="white"/>
              </a:solidFill>
              <a:latin typeface="ＭＳ Ｐゴシック" panose="020B0600070205080204" pitchFamily="50" charset="-128"/>
            </a:endParaRPr>
          </a:p>
          <a:p>
            <a:r>
              <a:rPr lang="ja-JP" altLang="en-US" sz="2200" b="1" spc="-110" dirty="0">
                <a:solidFill>
                  <a:prstClr val="white"/>
                </a:solidFill>
                <a:latin typeface="ＭＳ Ｐゴシック" panose="020B0600070205080204" pitchFamily="50" charset="-128"/>
              </a:rPr>
              <a:t>　 </a:t>
            </a:r>
            <a:r>
              <a:rPr lang="ja-JP" altLang="en-US" sz="2200" b="1" u="sng" spc="-110" dirty="0" smtClean="0">
                <a:solidFill>
                  <a:prstClr val="white"/>
                </a:solidFill>
                <a:latin typeface="ＭＳ Ｐゴシック" panose="020B0600070205080204" pitchFamily="50" charset="-128"/>
              </a:rPr>
              <a:t>大阪城</a:t>
            </a:r>
            <a:r>
              <a:rPr lang="ja-JP" altLang="en-US" sz="2200" b="1" u="sng" spc="-110" dirty="0">
                <a:solidFill>
                  <a:prstClr val="white"/>
                </a:solidFill>
                <a:latin typeface="ＭＳ Ｐゴシック" panose="020B0600070205080204" pitchFamily="50" charset="-128"/>
              </a:rPr>
              <a:t>公園</a:t>
            </a:r>
            <a:r>
              <a:rPr lang="en-US" altLang="ja-JP" sz="2200" b="1" u="sng" spc="-110" dirty="0" smtClean="0">
                <a:solidFill>
                  <a:prstClr val="white"/>
                </a:solidFill>
                <a:latin typeface="ＭＳ Ｐゴシック" panose="020B0600070205080204" pitchFamily="50" charset="-128"/>
              </a:rPr>
              <a:t>PMO</a:t>
            </a:r>
            <a:r>
              <a:rPr lang="ja-JP" altLang="en-US" sz="2200" b="1" u="sng" spc="-110" dirty="0" smtClean="0">
                <a:solidFill>
                  <a:prstClr val="white"/>
                </a:solidFill>
                <a:latin typeface="ＭＳ Ｐゴシック" panose="020B0600070205080204" pitchFamily="50" charset="-128"/>
              </a:rPr>
              <a:t> </a:t>
            </a:r>
            <a:r>
              <a:rPr lang="en-US" altLang="ja-JP" sz="2200" b="1" u="sng" spc="-110" dirty="0" smtClean="0">
                <a:solidFill>
                  <a:prstClr val="white"/>
                </a:solidFill>
                <a:latin typeface="ＭＳ Ｐゴシック" panose="020B0600070205080204" pitchFamily="50" charset="-128"/>
              </a:rPr>
              <a:t> </a:t>
            </a:r>
            <a:r>
              <a:rPr lang="en-US" altLang="ja-JP" sz="2200" b="1" u="sng" spc="-110" dirty="0">
                <a:solidFill>
                  <a:prstClr val="white"/>
                </a:solidFill>
                <a:latin typeface="ＭＳ Ｐゴシック" panose="020B0600070205080204" pitchFamily="50" charset="-128"/>
              </a:rPr>
              <a:t>〔</a:t>
            </a:r>
            <a:r>
              <a:rPr lang="ja-JP" altLang="en-US" sz="2200" b="1" u="sng" spc="-110" dirty="0">
                <a:solidFill>
                  <a:prstClr val="white"/>
                </a:solidFill>
                <a:latin typeface="ＭＳ Ｐゴシック" panose="020B0600070205080204" pitchFamily="50" charset="-128"/>
              </a:rPr>
              <a:t>新規</a:t>
            </a:r>
            <a:r>
              <a:rPr lang="en-US" altLang="ja-JP" sz="2200" b="1" u="sng" spc="-110" dirty="0">
                <a:solidFill>
                  <a:prstClr val="white"/>
                </a:solidFill>
                <a:latin typeface="ＭＳ Ｐゴシック" panose="020B0600070205080204" pitchFamily="50" charset="-128"/>
              </a:rPr>
              <a:t>〕</a:t>
            </a:r>
          </a:p>
        </p:txBody>
      </p:sp>
      <p:sp>
        <p:nvSpPr>
          <p:cNvPr id="6" name="テキスト ボックス 5"/>
          <p:cNvSpPr txBox="1"/>
          <p:nvPr/>
        </p:nvSpPr>
        <p:spPr>
          <a:xfrm>
            <a:off x="8604448" y="1"/>
            <a:ext cx="539552" cy="307778"/>
          </a:xfrm>
          <a:prstGeom prst="rect">
            <a:avLst/>
          </a:prstGeom>
          <a:noFill/>
        </p:spPr>
        <p:txBody>
          <a:bodyPr wrap="square" rtlCol="0">
            <a:spAutoFit/>
          </a:bodyPr>
          <a:lstStyle/>
          <a:p>
            <a:pPr algn="ctr"/>
            <a:r>
              <a:rPr lang="en-US" altLang="ja-JP" sz="1400" dirty="0" smtClean="0">
                <a:solidFill>
                  <a:prstClr val="black"/>
                </a:solidFill>
              </a:rPr>
              <a:t>A11</a:t>
            </a:r>
            <a:endParaRPr lang="ja-JP" altLang="en-US" sz="1400" dirty="0">
              <a:solidFill>
                <a:prstClr val="black"/>
              </a:solidFill>
            </a:endParaRPr>
          </a:p>
        </p:txBody>
      </p:sp>
    </p:spTree>
    <p:extLst>
      <p:ext uri="{BB962C8B-B14F-4D97-AF65-F5344CB8AC3E}">
        <p14:creationId xmlns:p14="http://schemas.microsoft.com/office/powerpoint/2010/main" val="1861928762"/>
      </p:ext>
    </p:extLst>
  </p:cSld>
  <p:clrMapOvr>
    <a:masterClrMapping/>
  </p:clrMapOvr>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9" name="表 8"/>
          <p:cNvGraphicFramePr>
            <a:graphicFrameLocks noGrp="1"/>
          </p:cNvGraphicFramePr>
          <p:nvPr>
            <p:extLst>
              <p:ext uri="{D42A27DB-BD31-4B8C-83A1-F6EECF244321}">
                <p14:modId xmlns:p14="http://schemas.microsoft.com/office/powerpoint/2010/main" val="303399986"/>
              </p:ext>
            </p:extLst>
          </p:nvPr>
        </p:nvGraphicFramePr>
        <p:xfrm>
          <a:off x="275236" y="1032277"/>
          <a:ext cx="8604572" cy="4321388"/>
        </p:xfrm>
        <a:graphic>
          <a:graphicData uri="http://schemas.openxmlformats.org/drawingml/2006/table">
            <a:tbl>
              <a:tblPr firstRow="1">
                <a:tableStyleId>{5C22544A-7EE6-4342-B048-85BDC9FD1C3A}</a:tableStyleId>
              </a:tblPr>
              <a:tblGrid>
                <a:gridCol w="2151143">
                  <a:extLst>
                    <a:ext uri="{9D8B030D-6E8A-4147-A177-3AD203B41FA5}">
                      <a16:colId xmlns:a16="http://schemas.microsoft.com/office/drawing/2014/main" xmlns="" val="20000"/>
                    </a:ext>
                  </a:extLst>
                </a:gridCol>
                <a:gridCol w="2151143">
                  <a:extLst>
                    <a:ext uri="{9D8B030D-6E8A-4147-A177-3AD203B41FA5}">
                      <a16:colId xmlns:a16="http://schemas.microsoft.com/office/drawing/2014/main" xmlns="" val="20001"/>
                    </a:ext>
                  </a:extLst>
                </a:gridCol>
                <a:gridCol w="2151143">
                  <a:extLst>
                    <a:ext uri="{9D8B030D-6E8A-4147-A177-3AD203B41FA5}">
                      <a16:colId xmlns:a16="http://schemas.microsoft.com/office/drawing/2014/main" xmlns="" val="20002"/>
                    </a:ext>
                  </a:extLst>
                </a:gridCol>
                <a:gridCol w="2151143">
                  <a:extLst>
                    <a:ext uri="{9D8B030D-6E8A-4147-A177-3AD203B41FA5}">
                      <a16:colId xmlns:a16="http://schemas.microsoft.com/office/drawing/2014/main" xmlns="" val="20003"/>
                    </a:ext>
                  </a:extLst>
                </a:gridCol>
              </a:tblGrid>
              <a:tr h="405140">
                <a:tc>
                  <a:txBody>
                    <a:bodyPr/>
                    <a:lstStyle/>
                    <a:p>
                      <a:pPr algn="ctr"/>
                      <a:r>
                        <a:rPr kumimoji="1" lang="ja-JP" altLang="en-US" sz="1400" dirty="0">
                          <a:solidFill>
                            <a:schemeClr val="tx1"/>
                          </a:solidFill>
                        </a:rPr>
                        <a:t>＜</a:t>
                      </a:r>
                      <a:r>
                        <a:rPr kumimoji="1" lang="en-US" altLang="ja-JP" sz="1400" dirty="0">
                          <a:solidFill>
                            <a:schemeClr val="tx1"/>
                          </a:solidFill>
                        </a:rPr>
                        <a:t>Why</a:t>
                      </a:r>
                      <a:r>
                        <a:rPr kumimoji="1" lang="ja-JP" altLang="en-US" sz="1400" dirty="0">
                          <a:solidFill>
                            <a:schemeClr val="tx1"/>
                          </a:solidFill>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kumimoji="1" lang="ja-JP" altLang="en-US" sz="1400" dirty="0">
                          <a:solidFill>
                            <a:schemeClr val="tx1"/>
                          </a:solidFill>
                        </a:rPr>
                        <a:t>＜</a:t>
                      </a:r>
                      <a:r>
                        <a:rPr kumimoji="1" lang="en-US" altLang="ja-JP" sz="1400" dirty="0">
                          <a:solidFill>
                            <a:schemeClr val="tx1"/>
                          </a:solidFill>
                        </a:rPr>
                        <a:t>Vision</a:t>
                      </a:r>
                      <a:r>
                        <a:rPr kumimoji="1" lang="ja-JP" altLang="en-US" sz="1400" dirty="0">
                          <a:solidFill>
                            <a:schemeClr val="tx1"/>
                          </a:solidFill>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kumimoji="1" lang="ja-JP" altLang="en-US" sz="1400" dirty="0">
                          <a:solidFill>
                            <a:schemeClr val="tx1"/>
                          </a:solidFill>
                        </a:rPr>
                        <a:t>＜</a:t>
                      </a:r>
                      <a:r>
                        <a:rPr kumimoji="1" lang="en-US" altLang="ja-JP" sz="1400" dirty="0">
                          <a:solidFill>
                            <a:schemeClr val="tx1"/>
                          </a:solidFill>
                        </a:rPr>
                        <a:t>What</a:t>
                      </a:r>
                      <a:r>
                        <a:rPr kumimoji="1" lang="ja-JP" altLang="en-US" sz="1400" dirty="0">
                          <a:solidFill>
                            <a:schemeClr val="tx1"/>
                          </a:solidFill>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kumimoji="1" lang="ja-JP" altLang="en-US" sz="1400" dirty="0">
                          <a:solidFill>
                            <a:schemeClr val="tx1"/>
                          </a:solidFill>
                        </a:rPr>
                        <a:t>＜</a:t>
                      </a:r>
                      <a:r>
                        <a:rPr kumimoji="1" lang="en-US" altLang="ja-JP" sz="1400" dirty="0">
                          <a:solidFill>
                            <a:schemeClr val="tx1"/>
                          </a:solidFill>
                        </a:rPr>
                        <a:t>Outcome</a:t>
                      </a:r>
                      <a:r>
                        <a:rPr kumimoji="1" lang="ja-JP" altLang="en-US" sz="1400" dirty="0">
                          <a:solidFill>
                            <a:schemeClr val="tx1"/>
                          </a:solidFill>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xmlns="" val="10000"/>
                  </a:ext>
                </a:extLst>
              </a:tr>
              <a:tr h="3916248">
                <a:tc>
                  <a:txBody>
                    <a:bodyPr/>
                    <a:lstStyle/>
                    <a:p>
                      <a:pPr>
                        <a:lnSpc>
                          <a:spcPts val="1200"/>
                        </a:lnSpc>
                      </a:pPr>
                      <a:r>
                        <a:rPr lang="en-US" altLang="ja-JP" sz="1200" u="none" dirty="0" smtClean="0">
                          <a:solidFill>
                            <a:schemeClr val="tx1"/>
                          </a:solidFill>
                          <a:latin typeface="+mn-ea"/>
                          <a:ea typeface="+mn-ea"/>
                        </a:rPr>
                        <a:t>[</a:t>
                      </a:r>
                      <a:r>
                        <a:rPr lang="ja-JP" altLang="en-US" sz="1200" u="none" dirty="0" smtClean="0">
                          <a:solidFill>
                            <a:schemeClr val="tx1"/>
                          </a:solidFill>
                          <a:latin typeface="+mn-ea"/>
                          <a:ea typeface="+mn-ea"/>
                        </a:rPr>
                        <a:t>大阪城公園</a:t>
                      </a:r>
                      <a:r>
                        <a:rPr lang="en-US" altLang="ja-JP" sz="1200" u="none" dirty="0" smtClean="0">
                          <a:solidFill>
                            <a:schemeClr val="tx1"/>
                          </a:solidFill>
                          <a:latin typeface="+mn-ea"/>
                          <a:ea typeface="+mn-ea"/>
                        </a:rPr>
                        <a:t>PMO]</a:t>
                      </a:r>
                      <a:endParaRPr lang="en-US" altLang="ja-JP" sz="1200" u="none" dirty="0">
                        <a:solidFill>
                          <a:schemeClr val="tx1"/>
                        </a:solidFill>
                        <a:latin typeface="+mn-ea"/>
                        <a:ea typeface="+mn-ea"/>
                      </a:endParaRPr>
                    </a:p>
                    <a:p>
                      <a:pPr>
                        <a:lnSpc>
                          <a:spcPts val="600"/>
                        </a:lnSpc>
                      </a:pPr>
                      <a:endParaRPr lang="en-US" altLang="ja-JP" sz="1200" u="none" dirty="0">
                        <a:solidFill>
                          <a:schemeClr val="tx1"/>
                        </a:solidFill>
                        <a:latin typeface="+mn-ea"/>
                        <a:ea typeface="+mn-ea"/>
                      </a:endParaRPr>
                    </a:p>
                    <a:p>
                      <a:pPr>
                        <a:lnSpc>
                          <a:spcPts val="1200"/>
                        </a:lnSpc>
                      </a:pPr>
                      <a:r>
                        <a:rPr lang="ja-JP" altLang="en-US" sz="1200" u="none" dirty="0">
                          <a:solidFill>
                            <a:schemeClr val="tx1"/>
                          </a:solidFill>
                          <a:latin typeface="+mn-ea"/>
                          <a:ea typeface="+mn-ea"/>
                        </a:rPr>
                        <a:t>・大阪城公園全体での収支状況が赤字である。</a:t>
                      </a:r>
                    </a:p>
                    <a:p>
                      <a:pPr>
                        <a:lnSpc>
                          <a:spcPts val="1200"/>
                        </a:lnSpc>
                      </a:pPr>
                      <a:endParaRPr lang="ja-JP" altLang="en-US" sz="1200" u="none" dirty="0">
                        <a:solidFill>
                          <a:schemeClr val="tx1"/>
                        </a:solidFill>
                        <a:latin typeface="+mn-ea"/>
                        <a:ea typeface="+mn-ea"/>
                      </a:endParaRPr>
                    </a:p>
                    <a:p>
                      <a:pPr>
                        <a:lnSpc>
                          <a:spcPts val="1200"/>
                        </a:lnSpc>
                      </a:pPr>
                      <a:r>
                        <a:rPr lang="ja-JP" altLang="en-US" sz="1200" u="none" dirty="0">
                          <a:solidFill>
                            <a:schemeClr val="tx1"/>
                          </a:solidFill>
                          <a:latin typeface="+mn-ea"/>
                          <a:ea typeface="+mn-ea"/>
                        </a:rPr>
                        <a:t>・来園者に対するサービスメニュー不足（見学や体験施設の不足、便益施設の老朽化及び不足）により、滞在時間が短く、経済効果が薄い。</a:t>
                      </a:r>
                    </a:p>
                    <a:p>
                      <a:pPr>
                        <a:lnSpc>
                          <a:spcPts val="1200"/>
                        </a:lnSpc>
                      </a:pPr>
                      <a:endParaRPr lang="ja-JP" altLang="en-US" sz="1200" u="none" dirty="0">
                        <a:solidFill>
                          <a:schemeClr val="tx1"/>
                        </a:solidFill>
                        <a:latin typeface="+mn-ea"/>
                        <a:ea typeface="+mn-ea"/>
                      </a:endParaRPr>
                    </a:p>
                    <a:p>
                      <a:pPr>
                        <a:lnSpc>
                          <a:spcPts val="1200"/>
                        </a:lnSpc>
                      </a:pPr>
                      <a:r>
                        <a:rPr lang="ja-JP" altLang="en-US" sz="1200" u="none" dirty="0">
                          <a:solidFill>
                            <a:schemeClr val="tx1"/>
                          </a:solidFill>
                          <a:latin typeface="+mn-ea"/>
                          <a:ea typeface="+mn-ea"/>
                        </a:rPr>
                        <a:t>・迎賓館や旧第四師団司令部庁舎などの既存施設の活用ができていない。</a:t>
                      </a:r>
                    </a:p>
                    <a:p>
                      <a:pPr>
                        <a:lnSpc>
                          <a:spcPts val="1200"/>
                        </a:lnSpc>
                      </a:pPr>
                      <a:endParaRPr lang="ja-JP" altLang="en-US" sz="1200" u="none" dirty="0">
                        <a:solidFill>
                          <a:schemeClr val="tx1"/>
                        </a:solidFill>
                        <a:latin typeface="+mn-ea"/>
                        <a:ea typeface="+mn-ea"/>
                      </a:endParaRPr>
                    </a:p>
                    <a:p>
                      <a:pPr>
                        <a:lnSpc>
                          <a:spcPts val="1200"/>
                        </a:lnSpc>
                      </a:pPr>
                      <a:r>
                        <a:rPr lang="ja-JP" altLang="en-US" sz="1200" u="none" dirty="0">
                          <a:solidFill>
                            <a:schemeClr val="tx1"/>
                          </a:solidFill>
                          <a:latin typeface="+mn-ea"/>
                          <a:ea typeface="+mn-ea"/>
                        </a:rPr>
                        <a:t>・天守閣に集客が一点集中しており、場所的、時間的な偏りがある。</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nSpc>
                          <a:spcPts val="1200"/>
                        </a:lnSpc>
                      </a:pPr>
                      <a:endParaRPr lang="en-US" altLang="ja-JP" sz="1200" dirty="0">
                        <a:latin typeface="+mn-ea"/>
                        <a:ea typeface="+mn-ea"/>
                      </a:endParaRPr>
                    </a:p>
                    <a:p>
                      <a:pPr>
                        <a:lnSpc>
                          <a:spcPts val="1200"/>
                        </a:lnSpc>
                      </a:pPr>
                      <a:endParaRPr lang="en-US" altLang="ja-JP" sz="1200" dirty="0">
                        <a:latin typeface="+mn-ea"/>
                        <a:ea typeface="+mn-ea"/>
                      </a:endParaRPr>
                    </a:p>
                    <a:p>
                      <a:pPr>
                        <a:lnSpc>
                          <a:spcPts val="1200"/>
                        </a:lnSpc>
                      </a:pPr>
                      <a:r>
                        <a:rPr lang="ja-JP" altLang="en-US" sz="1200" dirty="0">
                          <a:latin typeface="+mn-ea"/>
                          <a:ea typeface="+mn-ea"/>
                        </a:rPr>
                        <a:t>・官民連携の手法による管理形態の見直し。</a:t>
                      </a:r>
                    </a:p>
                    <a:p>
                      <a:pPr>
                        <a:lnSpc>
                          <a:spcPts val="1200"/>
                        </a:lnSpc>
                      </a:pPr>
                      <a:endParaRPr lang="ja-JP" altLang="en-US" sz="1200" dirty="0">
                        <a:latin typeface="+mn-ea"/>
                        <a:ea typeface="+mn-ea"/>
                      </a:endParaRPr>
                    </a:p>
                    <a:p>
                      <a:pPr>
                        <a:lnSpc>
                          <a:spcPts val="1200"/>
                        </a:lnSpc>
                      </a:pPr>
                      <a:r>
                        <a:rPr lang="ja-JP" altLang="en-US" sz="1200" dirty="0">
                          <a:latin typeface="+mn-ea"/>
                          <a:ea typeface="+mn-ea"/>
                        </a:rPr>
                        <a:t>・市税を投入した大規模投資は行わない。</a:t>
                      </a:r>
                    </a:p>
                    <a:p>
                      <a:pPr>
                        <a:lnSpc>
                          <a:spcPts val="1200"/>
                        </a:lnSpc>
                      </a:pPr>
                      <a:endParaRPr lang="ja-JP" altLang="en-US" sz="1200" dirty="0">
                        <a:latin typeface="+mn-ea"/>
                        <a:ea typeface="+mn-ea"/>
                      </a:endParaRPr>
                    </a:p>
                    <a:p>
                      <a:pPr>
                        <a:lnSpc>
                          <a:spcPts val="1200"/>
                        </a:lnSpc>
                      </a:pPr>
                      <a:r>
                        <a:rPr lang="ja-JP" altLang="en-US" sz="1200" dirty="0">
                          <a:latin typeface="+mn-ea"/>
                          <a:ea typeface="+mn-ea"/>
                        </a:rPr>
                        <a:t>・新規施設の整備によりサービス向上及び滞在時間の延長により経済効果の向上を図る。</a:t>
                      </a:r>
                    </a:p>
                    <a:p>
                      <a:pPr>
                        <a:lnSpc>
                          <a:spcPts val="1200"/>
                        </a:lnSpc>
                      </a:pPr>
                      <a:endParaRPr lang="ja-JP" altLang="en-US" sz="1200" dirty="0">
                        <a:latin typeface="+mn-ea"/>
                        <a:ea typeface="+mn-ea"/>
                      </a:endParaRPr>
                    </a:p>
                    <a:p>
                      <a:pPr>
                        <a:lnSpc>
                          <a:spcPts val="1200"/>
                        </a:lnSpc>
                      </a:pPr>
                      <a:r>
                        <a:rPr lang="ja-JP" altLang="en-US" sz="1200" dirty="0">
                          <a:latin typeface="+mn-ea"/>
                          <a:ea typeface="+mn-ea"/>
                        </a:rPr>
                        <a:t>・既存施設を改修、リニューアルし活用する。</a:t>
                      </a:r>
                    </a:p>
                    <a:p>
                      <a:pPr>
                        <a:lnSpc>
                          <a:spcPts val="1200"/>
                        </a:lnSpc>
                      </a:pPr>
                      <a:endParaRPr lang="ja-JP" altLang="en-US" sz="1200" dirty="0">
                        <a:latin typeface="+mn-ea"/>
                        <a:ea typeface="+mn-ea"/>
                      </a:endParaRPr>
                    </a:p>
                    <a:p>
                      <a:pPr>
                        <a:lnSpc>
                          <a:spcPts val="1200"/>
                        </a:lnSpc>
                      </a:pPr>
                      <a:r>
                        <a:rPr lang="ja-JP" altLang="en-US" sz="1200" dirty="0">
                          <a:latin typeface="+mn-ea"/>
                          <a:ea typeface="+mn-ea"/>
                        </a:rPr>
                        <a:t>・点在する文化財の活用。</a:t>
                      </a:r>
                    </a:p>
                    <a:p>
                      <a:pPr>
                        <a:lnSpc>
                          <a:spcPts val="1200"/>
                        </a:lnSpc>
                      </a:pPr>
                      <a:endParaRPr lang="ja-JP" altLang="en-US" sz="1200" dirty="0">
                        <a:latin typeface="+mn-ea"/>
                        <a:ea typeface="+mn-ea"/>
                      </a:endParaRPr>
                    </a:p>
                    <a:p>
                      <a:pPr>
                        <a:lnSpc>
                          <a:spcPts val="1200"/>
                        </a:lnSpc>
                      </a:pPr>
                      <a:r>
                        <a:rPr lang="ja-JP" altLang="en-US" sz="1200" dirty="0">
                          <a:latin typeface="+mn-ea"/>
                          <a:ea typeface="+mn-ea"/>
                        </a:rPr>
                        <a:t>・園内交通システムやイベントの実施により、昼夜問わず回遊性の向上や賑わいづくりを図る。</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nSpc>
                          <a:spcPts val="1200"/>
                        </a:lnSpc>
                      </a:pPr>
                      <a:endParaRPr lang="en-US" altLang="ja-JP" sz="1200" dirty="0">
                        <a:solidFill>
                          <a:schemeClr val="tx1"/>
                        </a:solidFill>
                        <a:latin typeface="+mn-ea"/>
                        <a:ea typeface="+mn-ea"/>
                      </a:endParaRPr>
                    </a:p>
                    <a:p>
                      <a:pPr>
                        <a:lnSpc>
                          <a:spcPts val="1200"/>
                        </a:lnSpc>
                      </a:pPr>
                      <a:endParaRPr lang="en-US" altLang="ja-JP" sz="1200" dirty="0">
                        <a:solidFill>
                          <a:schemeClr val="tx1"/>
                        </a:solidFill>
                        <a:latin typeface="+mn-ea"/>
                        <a:ea typeface="+mn-ea"/>
                      </a:endParaRPr>
                    </a:p>
                    <a:p>
                      <a:pPr>
                        <a:lnSpc>
                          <a:spcPts val="1200"/>
                        </a:lnSpc>
                      </a:pPr>
                      <a:r>
                        <a:rPr lang="ja-JP" altLang="en-US" sz="1200" dirty="0">
                          <a:solidFill>
                            <a:schemeClr val="tx1"/>
                          </a:solidFill>
                          <a:latin typeface="+mn-ea"/>
                          <a:ea typeface="+mn-ea"/>
                        </a:rPr>
                        <a:t>・大阪城パークマネジメント事業（</a:t>
                      </a:r>
                      <a:r>
                        <a:rPr lang="en-US" altLang="ja-JP" sz="1200" dirty="0">
                          <a:solidFill>
                            <a:schemeClr val="tx1"/>
                          </a:solidFill>
                          <a:latin typeface="+mn-ea"/>
                          <a:ea typeface="+mn-ea"/>
                        </a:rPr>
                        <a:t>PMO</a:t>
                      </a:r>
                      <a:r>
                        <a:rPr lang="ja-JP" altLang="en-US" sz="1200" dirty="0">
                          <a:solidFill>
                            <a:schemeClr val="tx1"/>
                          </a:solidFill>
                          <a:latin typeface="+mn-ea"/>
                          <a:ea typeface="+mn-ea"/>
                        </a:rPr>
                        <a:t>事業）を導入。</a:t>
                      </a:r>
                    </a:p>
                    <a:p>
                      <a:pPr>
                        <a:lnSpc>
                          <a:spcPts val="1200"/>
                        </a:lnSpc>
                      </a:pPr>
                      <a:endParaRPr lang="ja-JP" altLang="en-US" sz="1200" dirty="0">
                        <a:solidFill>
                          <a:schemeClr val="tx1"/>
                        </a:solidFill>
                        <a:latin typeface="+mn-ea"/>
                        <a:ea typeface="+mn-ea"/>
                      </a:endParaRPr>
                    </a:p>
                    <a:p>
                      <a:pPr>
                        <a:lnSpc>
                          <a:spcPts val="1200"/>
                        </a:lnSpc>
                      </a:pPr>
                      <a:r>
                        <a:rPr lang="ja-JP" altLang="en-US" sz="1200" dirty="0">
                          <a:solidFill>
                            <a:schemeClr val="tx1"/>
                          </a:solidFill>
                          <a:latin typeface="+mn-ea"/>
                          <a:ea typeface="+mn-ea"/>
                        </a:rPr>
                        <a:t>・</a:t>
                      </a:r>
                      <a:r>
                        <a:rPr lang="en-US" altLang="ja-JP" sz="1200" dirty="0">
                          <a:solidFill>
                            <a:schemeClr val="tx1"/>
                          </a:solidFill>
                          <a:latin typeface="+mn-ea"/>
                          <a:ea typeface="+mn-ea"/>
                        </a:rPr>
                        <a:t>PMO</a:t>
                      </a:r>
                      <a:r>
                        <a:rPr lang="ja-JP" altLang="en-US" sz="1200" dirty="0">
                          <a:solidFill>
                            <a:schemeClr val="tx1"/>
                          </a:solidFill>
                          <a:latin typeface="+mn-ea"/>
                          <a:ea typeface="+mn-ea"/>
                        </a:rPr>
                        <a:t>事業者の投資による新規施設整備。（便益施設及び駐車場整備等）</a:t>
                      </a:r>
                    </a:p>
                    <a:p>
                      <a:pPr>
                        <a:lnSpc>
                          <a:spcPts val="1200"/>
                        </a:lnSpc>
                      </a:pPr>
                      <a:endParaRPr lang="ja-JP" altLang="en-US" sz="1200" dirty="0">
                        <a:solidFill>
                          <a:schemeClr val="tx1"/>
                        </a:solidFill>
                        <a:latin typeface="+mn-ea"/>
                        <a:ea typeface="+mn-ea"/>
                      </a:endParaRPr>
                    </a:p>
                    <a:p>
                      <a:pPr>
                        <a:lnSpc>
                          <a:spcPts val="1200"/>
                        </a:lnSpc>
                      </a:pPr>
                      <a:r>
                        <a:rPr lang="ja-JP" altLang="en-US" sz="1200" dirty="0">
                          <a:solidFill>
                            <a:schemeClr val="tx1"/>
                          </a:solidFill>
                          <a:latin typeface="+mn-ea"/>
                          <a:ea typeface="+mn-ea"/>
                        </a:rPr>
                        <a:t>・</a:t>
                      </a:r>
                      <a:r>
                        <a:rPr lang="en-US" altLang="ja-JP" sz="1200" dirty="0">
                          <a:solidFill>
                            <a:schemeClr val="tx1"/>
                          </a:solidFill>
                          <a:latin typeface="+mn-ea"/>
                          <a:ea typeface="+mn-ea"/>
                        </a:rPr>
                        <a:t>PMO</a:t>
                      </a:r>
                      <a:r>
                        <a:rPr lang="ja-JP" altLang="en-US" sz="1200" dirty="0">
                          <a:solidFill>
                            <a:schemeClr val="tx1"/>
                          </a:solidFill>
                          <a:latin typeface="+mn-ea"/>
                          <a:ea typeface="+mn-ea"/>
                        </a:rPr>
                        <a:t>事業者の投資による既存施設改修整備。（迎賓館、旧第四師団司令部庁舎及び公園内の各売店等）</a:t>
                      </a:r>
                    </a:p>
                    <a:p>
                      <a:pPr>
                        <a:lnSpc>
                          <a:spcPts val="1200"/>
                        </a:lnSpc>
                      </a:pPr>
                      <a:endParaRPr lang="ja-JP" altLang="en-US" sz="1200" dirty="0">
                        <a:solidFill>
                          <a:schemeClr val="tx1"/>
                        </a:solidFill>
                        <a:latin typeface="+mn-ea"/>
                        <a:ea typeface="+mn-ea"/>
                      </a:endParaRPr>
                    </a:p>
                    <a:p>
                      <a:pPr>
                        <a:lnSpc>
                          <a:spcPts val="1200"/>
                        </a:lnSpc>
                      </a:pPr>
                      <a:r>
                        <a:rPr lang="ja-JP" altLang="en-US" sz="1200" dirty="0">
                          <a:solidFill>
                            <a:schemeClr val="tx1"/>
                          </a:solidFill>
                          <a:latin typeface="+mn-ea"/>
                          <a:ea typeface="+mn-ea"/>
                        </a:rPr>
                        <a:t>・</a:t>
                      </a:r>
                      <a:r>
                        <a:rPr lang="en-US" altLang="ja-JP" sz="1200" dirty="0">
                          <a:solidFill>
                            <a:schemeClr val="tx1"/>
                          </a:solidFill>
                          <a:latin typeface="+mn-ea"/>
                          <a:ea typeface="+mn-ea"/>
                        </a:rPr>
                        <a:t>PMO</a:t>
                      </a:r>
                      <a:r>
                        <a:rPr lang="ja-JP" altLang="en-US" sz="1200" dirty="0">
                          <a:solidFill>
                            <a:schemeClr val="tx1"/>
                          </a:solidFill>
                          <a:latin typeface="+mn-ea"/>
                          <a:ea typeface="+mn-ea"/>
                        </a:rPr>
                        <a:t>事業者の投資による園内各所での新サービス開始。（重要文化財の長期公開、御座船の運航、園内交通システム運行、各種イベント実施、景観照明の整備等）</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87313" indent="-87313">
                        <a:lnSpc>
                          <a:spcPts val="1200"/>
                        </a:lnSpc>
                      </a:pPr>
                      <a:endParaRPr lang="en-US" altLang="ja-JP" sz="1200" b="0" u="none" dirty="0">
                        <a:solidFill>
                          <a:schemeClr val="tx1"/>
                        </a:solidFill>
                        <a:latin typeface="+mn-ea"/>
                        <a:ea typeface="+mn-ea"/>
                      </a:endParaRPr>
                    </a:p>
                    <a:p>
                      <a:pPr marL="87313" indent="-87313">
                        <a:lnSpc>
                          <a:spcPts val="1200"/>
                        </a:lnSpc>
                      </a:pPr>
                      <a:endParaRPr lang="en-US" altLang="ja-JP" sz="1200" b="0" u="none" dirty="0">
                        <a:solidFill>
                          <a:schemeClr val="tx1"/>
                        </a:solidFill>
                        <a:latin typeface="+mn-ea"/>
                        <a:ea typeface="+mn-ea"/>
                      </a:endParaRPr>
                    </a:p>
                    <a:p>
                      <a:pPr marL="87313" indent="-87313">
                        <a:lnSpc>
                          <a:spcPts val="1200"/>
                        </a:lnSpc>
                      </a:pPr>
                      <a:r>
                        <a:rPr lang="ja-JP" altLang="en-US" sz="1200" b="0" u="none" dirty="0">
                          <a:solidFill>
                            <a:schemeClr val="tx1"/>
                          </a:solidFill>
                          <a:latin typeface="+mn-ea"/>
                          <a:ea typeface="+mn-ea"/>
                        </a:rPr>
                        <a:t>・約</a:t>
                      </a:r>
                      <a:r>
                        <a:rPr lang="en-US" altLang="ja-JP" sz="1200" b="0" u="none" dirty="0">
                          <a:solidFill>
                            <a:schemeClr val="tx1"/>
                          </a:solidFill>
                          <a:latin typeface="+mn-ea"/>
                          <a:ea typeface="+mn-ea"/>
                        </a:rPr>
                        <a:t>2</a:t>
                      </a:r>
                      <a:r>
                        <a:rPr lang="ja-JP" altLang="en-US" sz="1200" b="0" u="none" dirty="0">
                          <a:solidFill>
                            <a:schemeClr val="tx1"/>
                          </a:solidFill>
                          <a:latin typeface="+mn-ea"/>
                          <a:ea typeface="+mn-ea"/>
                        </a:rPr>
                        <a:t>億円超の収支改善。</a:t>
                      </a:r>
                      <a:endParaRPr lang="en-US" altLang="ja-JP" sz="1200" b="0" u="none" dirty="0">
                        <a:solidFill>
                          <a:schemeClr val="tx1"/>
                        </a:solidFill>
                        <a:latin typeface="+mn-ea"/>
                        <a:ea typeface="+mn-ea"/>
                      </a:endParaRPr>
                    </a:p>
                    <a:p>
                      <a:pPr marL="87313" marR="0" indent="-87313" algn="l" defTabSz="914400" rtl="0" eaLnBrk="1" fontAlgn="auto" latinLnBrk="0" hangingPunct="1">
                        <a:lnSpc>
                          <a:spcPts val="1200"/>
                        </a:lnSpc>
                        <a:spcBef>
                          <a:spcPts val="0"/>
                        </a:spcBef>
                        <a:spcAft>
                          <a:spcPts val="0"/>
                        </a:spcAft>
                        <a:buClrTx/>
                        <a:buSzTx/>
                        <a:buFontTx/>
                        <a:buNone/>
                        <a:tabLst/>
                        <a:defRPr/>
                      </a:pPr>
                      <a:r>
                        <a:rPr lang="ja-JP" altLang="en-US" sz="1200" b="0" u="none" dirty="0">
                          <a:solidFill>
                            <a:schemeClr val="tx1"/>
                          </a:solidFill>
                          <a:latin typeface="+mn-ea"/>
                          <a:ea typeface="+mn-ea"/>
                        </a:rPr>
                        <a:t>　</a:t>
                      </a:r>
                      <a:r>
                        <a:rPr lang="en-US" altLang="ja-JP" sz="1200" b="0" u="none" dirty="0">
                          <a:solidFill>
                            <a:schemeClr val="tx1"/>
                          </a:solidFill>
                          <a:latin typeface="+mn-ea"/>
                          <a:ea typeface="+mn-ea"/>
                        </a:rPr>
                        <a:t>2014</a:t>
                      </a:r>
                      <a:r>
                        <a:rPr lang="ja-JP" altLang="en-US" sz="1200" b="0" u="none" dirty="0">
                          <a:solidFill>
                            <a:schemeClr val="tx1"/>
                          </a:solidFill>
                          <a:latin typeface="+mn-ea"/>
                          <a:ea typeface="+mn-ea"/>
                        </a:rPr>
                        <a:t>年度　　　　</a:t>
                      </a:r>
                      <a:r>
                        <a:rPr lang="en-US" altLang="ja-JP" sz="1200" b="0" u="none" dirty="0">
                          <a:solidFill>
                            <a:schemeClr val="tx1"/>
                          </a:solidFill>
                          <a:latin typeface="+mn-ea"/>
                          <a:ea typeface="+mn-ea"/>
                        </a:rPr>
                        <a:t>2017</a:t>
                      </a:r>
                      <a:r>
                        <a:rPr lang="ja-JP" altLang="en-US" sz="1200" b="0" u="none" dirty="0">
                          <a:solidFill>
                            <a:schemeClr val="tx1"/>
                          </a:solidFill>
                          <a:latin typeface="+mn-ea"/>
                          <a:ea typeface="+mn-ea"/>
                        </a:rPr>
                        <a:t>年度</a:t>
                      </a:r>
                      <a:endParaRPr lang="en-US" altLang="ja-JP" sz="1200" b="0" u="none" dirty="0">
                        <a:solidFill>
                          <a:schemeClr val="tx1"/>
                        </a:solidFill>
                        <a:latin typeface="+mn-ea"/>
                        <a:ea typeface="+mn-ea"/>
                      </a:endParaRPr>
                    </a:p>
                    <a:p>
                      <a:pPr marL="87313" indent="-87313">
                        <a:lnSpc>
                          <a:spcPts val="1200"/>
                        </a:lnSpc>
                      </a:pPr>
                      <a:r>
                        <a:rPr lang="ja-JP" altLang="en-US" sz="1200" b="0" u="none" dirty="0">
                          <a:solidFill>
                            <a:schemeClr val="tx1"/>
                          </a:solidFill>
                          <a:latin typeface="+mn-ea"/>
                          <a:ea typeface="+mn-ea"/>
                        </a:rPr>
                        <a:t>　▲</a:t>
                      </a:r>
                      <a:r>
                        <a:rPr lang="en-US" altLang="ja-JP" sz="1200" b="0" u="none" dirty="0">
                          <a:solidFill>
                            <a:schemeClr val="tx1"/>
                          </a:solidFill>
                          <a:latin typeface="+mn-ea"/>
                          <a:ea typeface="+mn-ea"/>
                        </a:rPr>
                        <a:t>4,000</a:t>
                      </a:r>
                      <a:r>
                        <a:rPr lang="ja-JP" altLang="en-US" sz="1200" b="0" u="none" dirty="0">
                          <a:solidFill>
                            <a:schemeClr val="tx1"/>
                          </a:solidFill>
                          <a:latin typeface="+mn-ea"/>
                          <a:ea typeface="+mn-ea"/>
                        </a:rPr>
                        <a:t>万円　　</a:t>
                      </a:r>
                      <a:r>
                        <a:rPr lang="en-US" altLang="ja-JP" sz="1200" b="0" u="none" dirty="0">
                          <a:solidFill>
                            <a:schemeClr val="tx1"/>
                          </a:solidFill>
                          <a:latin typeface="+mn-ea"/>
                          <a:ea typeface="+mn-ea"/>
                        </a:rPr>
                        <a:t>1</a:t>
                      </a:r>
                      <a:r>
                        <a:rPr lang="ja-JP" altLang="en-US" sz="1200" b="0" u="none" dirty="0">
                          <a:solidFill>
                            <a:schemeClr val="tx1"/>
                          </a:solidFill>
                          <a:latin typeface="+mn-ea"/>
                          <a:ea typeface="+mn-ea"/>
                        </a:rPr>
                        <a:t>億</a:t>
                      </a:r>
                      <a:r>
                        <a:rPr lang="en-US" altLang="ja-JP" sz="1200" b="0" u="none" dirty="0">
                          <a:solidFill>
                            <a:schemeClr val="tx1"/>
                          </a:solidFill>
                          <a:latin typeface="+mn-ea"/>
                          <a:ea typeface="+mn-ea"/>
                        </a:rPr>
                        <a:t>7,900</a:t>
                      </a:r>
                      <a:r>
                        <a:rPr lang="ja-JP" altLang="en-US" sz="1200" b="0" u="none" dirty="0">
                          <a:solidFill>
                            <a:schemeClr val="tx1"/>
                          </a:solidFill>
                          <a:latin typeface="+mn-ea"/>
                          <a:ea typeface="+mn-ea"/>
                        </a:rPr>
                        <a:t>万円</a:t>
                      </a:r>
                    </a:p>
                    <a:p>
                      <a:pPr marL="87313" indent="-87313">
                        <a:lnSpc>
                          <a:spcPts val="1200"/>
                        </a:lnSpc>
                      </a:pPr>
                      <a:endParaRPr lang="en-US" altLang="ja-JP" sz="1200" b="0" u="none" dirty="0">
                        <a:solidFill>
                          <a:schemeClr val="tx1"/>
                        </a:solidFill>
                        <a:latin typeface="+mn-ea"/>
                        <a:ea typeface="+mn-ea"/>
                      </a:endParaRPr>
                    </a:p>
                    <a:p>
                      <a:pPr marL="87313" indent="-87313">
                        <a:lnSpc>
                          <a:spcPts val="1200"/>
                        </a:lnSpc>
                      </a:pPr>
                      <a:r>
                        <a:rPr lang="ja-JP" altLang="en-US" sz="1200" b="0" u="none" dirty="0">
                          <a:solidFill>
                            <a:schemeClr val="tx1"/>
                          </a:solidFill>
                          <a:latin typeface="+mn-ea"/>
                          <a:ea typeface="+mn-ea"/>
                        </a:rPr>
                        <a:t>・来園者数増</a:t>
                      </a:r>
                      <a:endParaRPr lang="en-US" altLang="ja-JP" sz="1200" b="0" u="none" dirty="0">
                        <a:solidFill>
                          <a:schemeClr val="tx1"/>
                        </a:solidFill>
                        <a:latin typeface="+mn-ea"/>
                        <a:ea typeface="+mn-ea"/>
                      </a:endParaRPr>
                    </a:p>
                    <a:p>
                      <a:pPr marL="87313" indent="-87313">
                        <a:lnSpc>
                          <a:spcPts val="1200"/>
                        </a:lnSpc>
                      </a:pPr>
                      <a:r>
                        <a:rPr lang="ja-JP" altLang="en-US" sz="1200" b="0" u="none" dirty="0">
                          <a:solidFill>
                            <a:schemeClr val="tx1"/>
                          </a:solidFill>
                          <a:latin typeface="+mn-ea"/>
                          <a:ea typeface="+mn-ea"/>
                        </a:rPr>
                        <a:t>　（３年連続過去最高を更新）</a:t>
                      </a:r>
                    </a:p>
                    <a:p>
                      <a:pPr marL="87313" marR="0" indent="-87313" algn="l" defTabSz="914400" rtl="0" eaLnBrk="1" fontAlgn="auto" latinLnBrk="0" hangingPunct="1">
                        <a:lnSpc>
                          <a:spcPts val="1200"/>
                        </a:lnSpc>
                        <a:spcBef>
                          <a:spcPts val="0"/>
                        </a:spcBef>
                        <a:spcAft>
                          <a:spcPts val="0"/>
                        </a:spcAft>
                        <a:buClrTx/>
                        <a:buSzTx/>
                        <a:buFontTx/>
                        <a:buNone/>
                        <a:tabLst/>
                        <a:defRPr/>
                      </a:pPr>
                      <a:r>
                        <a:rPr lang="ja-JP" altLang="en-US" sz="1200" b="0" u="none" dirty="0">
                          <a:solidFill>
                            <a:schemeClr val="tx1"/>
                          </a:solidFill>
                          <a:latin typeface="+mn-ea"/>
                          <a:ea typeface="+mn-ea"/>
                        </a:rPr>
                        <a:t>　</a:t>
                      </a:r>
                      <a:r>
                        <a:rPr lang="en-US" altLang="ja-JP" sz="1200" b="0" u="none" dirty="0">
                          <a:solidFill>
                            <a:schemeClr val="tx1"/>
                          </a:solidFill>
                          <a:latin typeface="+mn-ea"/>
                          <a:ea typeface="+mn-ea"/>
                        </a:rPr>
                        <a:t>2014</a:t>
                      </a:r>
                      <a:r>
                        <a:rPr lang="ja-JP" altLang="en-US" sz="1200" b="0" u="none" dirty="0">
                          <a:solidFill>
                            <a:schemeClr val="tx1"/>
                          </a:solidFill>
                          <a:latin typeface="+mn-ea"/>
                          <a:ea typeface="+mn-ea"/>
                        </a:rPr>
                        <a:t>年度　　　　</a:t>
                      </a:r>
                      <a:r>
                        <a:rPr lang="en-US" altLang="ja-JP" sz="1200" b="0" u="none" dirty="0">
                          <a:solidFill>
                            <a:schemeClr val="tx1"/>
                          </a:solidFill>
                          <a:latin typeface="+mn-ea"/>
                          <a:ea typeface="+mn-ea"/>
                        </a:rPr>
                        <a:t>2017</a:t>
                      </a:r>
                      <a:r>
                        <a:rPr lang="ja-JP" altLang="en-US" sz="1200" b="0" u="none" dirty="0">
                          <a:solidFill>
                            <a:schemeClr val="tx1"/>
                          </a:solidFill>
                          <a:latin typeface="+mn-ea"/>
                          <a:ea typeface="+mn-ea"/>
                        </a:rPr>
                        <a:t>年度</a:t>
                      </a:r>
                      <a:endParaRPr lang="en-US" altLang="ja-JP" sz="1200" b="0" u="none" dirty="0">
                        <a:solidFill>
                          <a:schemeClr val="tx1"/>
                        </a:solidFill>
                        <a:latin typeface="+mn-ea"/>
                        <a:ea typeface="+mn-ea"/>
                      </a:endParaRPr>
                    </a:p>
                    <a:p>
                      <a:pPr marL="87313" indent="-87313">
                        <a:lnSpc>
                          <a:spcPts val="1200"/>
                        </a:lnSpc>
                      </a:pPr>
                      <a:r>
                        <a:rPr lang="ja-JP" altLang="en-US" sz="1200" b="0" u="none" dirty="0">
                          <a:solidFill>
                            <a:schemeClr val="tx1"/>
                          </a:solidFill>
                          <a:latin typeface="+mn-ea"/>
                          <a:ea typeface="+mn-ea"/>
                        </a:rPr>
                        <a:t>　　約</a:t>
                      </a:r>
                      <a:r>
                        <a:rPr lang="en-US" altLang="ja-JP" sz="1200" b="0" u="none" dirty="0">
                          <a:solidFill>
                            <a:schemeClr val="tx1"/>
                          </a:solidFill>
                          <a:latin typeface="+mn-ea"/>
                          <a:ea typeface="+mn-ea"/>
                        </a:rPr>
                        <a:t>184</a:t>
                      </a:r>
                      <a:r>
                        <a:rPr lang="ja-JP" altLang="en-US" sz="1200" b="0" u="none" dirty="0">
                          <a:solidFill>
                            <a:schemeClr val="tx1"/>
                          </a:solidFill>
                          <a:latin typeface="+mn-ea"/>
                          <a:ea typeface="+mn-ea"/>
                        </a:rPr>
                        <a:t>万人　　　約</a:t>
                      </a:r>
                      <a:r>
                        <a:rPr lang="en-US" altLang="ja-JP" sz="1200" b="0" u="none" dirty="0">
                          <a:solidFill>
                            <a:schemeClr val="tx1"/>
                          </a:solidFill>
                          <a:latin typeface="+mn-ea"/>
                          <a:ea typeface="+mn-ea"/>
                        </a:rPr>
                        <a:t>275</a:t>
                      </a:r>
                      <a:r>
                        <a:rPr lang="ja-JP" altLang="en-US" sz="1200" b="0" u="none" dirty="0">
                          <a:solidFill>
                            <a:schemeClr val="tx1"/>
                          </a:solidFill>
                          <a:latin typeface="+mn-ea"/>
                          <a:ea typeface="+mn-ea"/>
                        </a:rPr>
                        <a:t>万人</a:t>
                      </a:r>
                    </a:p>
                    <a:p>
                      <a:pPr marL="87313" indent="-87313">
                        <a:lnSpc>
                          <a:spcPts val="1200"/>
                        </a:lnSpc>
                      </a:pPr>
                      <a:endParaRPr lang="en-US" altLang="ja-JP" sz="1200" b="0" u="none" dirty="0">
                        <a:solidFill>
                          <a:schemeClr val="tx1"/>
                        </a:solidFill>
                        <a:latin typeface="+mn-ea"/>
                        <a:ea typeface="+mn-ea"/>
                      </a:endParaRPr>
                    </a:p>
                    <a:p>
                      <a:pPr marL="87313" indent="-87313">
                        <a:lnSpc>
                          <a:spcPts val="1200"/>
                        </a:lnSpc>
                      </a:pPr>
                      <a:endParaRPr lang="ja-JP" altLang="en-US" sz="1200" b="0" u="none" dirty="0">
                        <a:solidFill>
                          <a:schemeClr val="tx1"/>
                        </a:solidFill>
                        <a:latin typeface="+mn-ea"/>
                        <a:ea typeface="+mn-ea"/>
                      </a:endParaRPr>
                    </a:p>
                    <a:p>
                      <a:pPr marL="87313" indent="-87313">
                        <a:lnSpc>
                          <a:spcPts val="1200"/>
                        </a:lnSpc>
                      </a:pPr>
                      <a:r>
                        <a:rPr lang="ja-JP" altLang="en-US" sz="1200" b="0" u="none" dirty="0">
                          <a:solidFill>
                            <a:schemeClr val="tx1"/>
                          </a:solidFill>
                          <a:latin typeface="+mn-ea"/>
                          <a:ea typeface="+mn-ea"/>
                        </a:rPr>
                        <a:t>・大阪城公園の世界的観光拠点化</a:t>
                      </a:r>
                    </a:p>
                  </a:txBody>
                  <a:tcPr marR="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0003"/>
                  </a:ext>
                </a:extLst>
              </a:tr>
            </a:tbl>
          </a:graphicData>
        </a:graphic>
      </p:graphicFrame>
      <p:sp>
        <p:nvSpPr>
          <p:cNvPr id="10" name="二等辺三角形 9"/>
          <p:cNvSpPr/>
          <p:nvPr/>
        </p:nvSpPr>
        <p:spPr>
          <a:xfrm rot="5400000">
            <a:off x="7666100" y="2846076"/>
            <a:ext cx="288000" cy="72008"/>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8" name="二等辺三角形 7"/>
          <p:cNvSpPr/>
          <p:nvPr/>
        </p:nvSpPr>
        <p:spPr>
          <a:xfrm rot="5400000">
            <a:off x="7666100" y="2065434"/>
            <a:ext cx="288000" cy="72008"/>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2" name="スライド番号プレースホルダー 1"/>
          <p:cNvSpPr>
            <a:spLocks noGrp="1"/>
          </p:cNvSpPr>
          <p:nvPr>
            <p:ph type="sldNum" sz="quarter" idx="12"/>
          </p:nvPr>
        </p:nvSpPr>
        <p:spPr/>
        <p:txBody>
          <a:bodyPr/>
          <a:lstStyle/>
          <a:p>
            <a:fld id="{CCEC3038-1CF1-4B63-9920-55248DCFBA97}" type="slidenum">
              <a:rPr kumimoji="1" lang="ja-JP" altLang="en-US" smtClean="0"/>
              <a:pPr/>
              <a:t>122</a:t>
            </a:fld>
            <a:endParaRPr kumimoji="1" lang="ja-JP" altLang="en-US"/>
          </a:p>
        </p:txBody>
      </p:sp>
      <p:sp>
        <p:nvSpPr>
          <p:cNvPr id="11" name="テキスト ボックス 10"/>
          <p:cNvSpPr txBox="1"/>
          <p:nvPr/>
        </p:nvSpPr>
        <p:spPr>
          <a:xfrm>
            <a:off x="8604448" y="1"/>
            <a:ext cx="539552" cy="307778"/>
          </a:xfrm>
          <a:prstGeom prst="rect">
            <a:avLst/>
          </a:prstGeom>
          <a:noFill/>
        </p:spPr>
        <p:txBody>
          <a:bodyPr wrap="square" rtlCol="0">
            <a:spAutoFit/>
          </a:bodyPr>
          <a:lstStyle/>
          <a:p>
            <a:pPr algn="ctr"/>
            <a:r>
              <a:rPr lang="en-US" altLang="ja-JP" sz="1400" dirty="0" smtClean="0">
                <a:solidFill>
                  <a:prstClr val="black"/>
                </a:solidFill>
              </a:rPr>
              <a:t>A11</a:t>
            </a:r>
            <a:endParaRPr lang="ja-JP" altLang="en-US" sz="1400" dirty="0">
              <a:solidFill>
                <a:prstClr val="black"/>
              </a:solidFill>
            </a:endParaRPr>
          </a:p>
        </p:txBody>
      </p:sp>
      <p:sp>
        <p:nvSpPr>
          <p:cNvPr id="12" name="テキスト ボックス 11"/>
          <p:cNvSpPr txBox="1"/>
          <p:nvPr/>
        </p:nvSpPr>
        <p:spPr>
          <a:xfrm>
            <a:off x="0" y="0"/>
            <a:ext cx="8604448" cy="769441"/>
          </a:xfrm>
          <a:prstGeom prst="rect">
            <a:avLst/>
          </a:prstGeom>
          <a:solidFill>
            <a:srgbClr val="0070C0"/>
          </a:solidFill>
        </p:spPr>
        <p:txBody>
          <a:bodyPr wrap="square" rtlCol="0">
            <a:spAutoFit/>
          </a:bodyPr>
          <a:lstStyle/>
          <a:p>
            <a:r>
              <a:rPr lang="en-US" altLang="ja-JP" sz="2200" b="1" u="sng" spc="-110" dirty="0">
                <a:solidFill>
                  <a:prstClr val="white"/>
                </a:solidFill>
                <a:latin typeface="ＭＳ Ｐゴシック" panose="020B0600070205080204" pitchFamily="50" charset="-128"/>
              </a:rPr>
              <a:t>Ⅱ</a:t>
            </a:r>
            <a:r>
              <a:rPr lang="en-US" altLang="ja-JP" sz="2200" b="1" u="sng" spc="-110" dirty="0" smtClean="0">
                <a:solidFill>
                  <a:prstClr val="white"/>
                </a:solidFill>
                <a:latin typeface="ＭＳ Ｐゴシック" panose="020B0600070205080204" pitchFamily="50" charset="-128"/>
              </a:rPr>
              <a:t>【</a:t>
            </a:r>
            <a:r>
              <a:rPr lang="ja-JP" altLang="en-US" sz="2200" b="1" u="sng" spc="-110" dirty="0" smtClean="0">
                <a:solidFill>
                  <a:prstClr val="white"/>
                </a:solidFill>
                <a:latin typeface="ＭＳ Ｐゴシック" panose="020B0600070205080204" pitchFamily="50" charset="-128"/>
              </a:rPr>
              <a:t>公民連携の推進</a:t>
            </a:r>
            <a:r>
              <a:rPr lang="en-US" altLang="ja-JP" sz="2200" b="1" u="sng" spc="-110" dirty="0" smtClean="0">
                <a:solidFill>
                  <a:prstClr val="white"/>
                </a:solidFill>
                <a:latin typeface="ＭＳ Ｐゴシック" panose="020B0600070205080204" pitchFamily="50" charset="-128"/>
              </a:rPr>
              <a:t>】(12) </a:t>
            </a:r>
            <a:r>
              <a:rPr lang="ja-JP" altLang="en-US" sz="2200" b="1" u="sng" spc="-110" dirty="0">
                <a:solidFill>
                  <a:prstClr val="white"/>
                </a:solidFill>
                <a:latin typeface="ＭＳ Ｐゴシック" panose="020B0600070205080204" pitchFamily="50" charset="-128"/>
              </a:rPr>
              <a:t>天王寺公園エントランスエリア（愛称</a:t>
            </a:r>
            <a:r>
              <a:rPr lang="ja-JP" altLang="en-US" sz="2200" b="1" u="sng" spc="-110" dirty="0" smtClean="0">
                <a:solidFill>
                  <a:prstClr val="white"/>
                </a:solidFill>
                <a:latin typeface="ＭＳ Ｐゴシック" panose="020B0600070205080204" pitchFamily="50" charset="-128"/>
              </a:rPr>
              <a:t>：てんしば）・</a:t>
            </a:r>
            <a:endParaRPr lang="en-US" altLang="ja-JP" sz="2200" b="1" u="sng" spc="-110" dirty="0" smtClean="0">
              <a:solidFill>
                <a:prstClr val="white"/>
              </a:solidFill>
              <a:latin typeface="ＭＳ Ｐゴシック" panose="020B0600070205080204" pitchFamily="50" charset="-128"/>
            </a:endParaRPr>
          </a:p>
          <a:p>
            <a:r>
              <a:rPr lang="ja-JP" altLang="en-US" sz="2200" b="1" spc="-110" dirty="0">
                <a:solidFill>
                  <a:prstClr val="white"/>
                </a:solidFill>
                <a:latin typeface="ＭＳ Ｐゴシック" panose="020B0600070205080204" pitchFamily="50" charset="-128"/>
              </a:rPr>
              <a:t>　 </a:t>
            </a:r>
            <a:r>
              <a:rPr lang="ja-JP" altLang="en-US" sz="2200" b="1" u="sng" spc="-110" dirty="0" smtClean="0">
                <a:solidFill>
                  <a:prstClr val="white"/>
                </a:solidFill>
                <a:latin typeface="ＭＳ Ｐゴシック" panose="020B0600070205080204" pitchFamily="50" charset="-128"/>
              </a:rPr>
              <a:t>大阪城</a:t>
            </a:r>
            <a:r>
              <a:rPr lang="ja-JP" altLang="en-US" sz="2200" b="1" u="sng" spc="-110" dirty="0">
                <a:solidFill>
                  <a:prstClr val="white"/>
                </a:solidFill>
                <a:latin typeface="ＭＳ Ｐゴシック" panose="020B0600070205080204" pitchFamily="50" charset="-128"/>
              </a:rPr>
              <a:t>公園</a:t>
            </a:r>
            <a:r>
              <a:rPr lang="en-US" altLang="ja-JP" sz="2200" b="1" u="sng" spc="-110" dirty="0">
                <a:solidFill>
                  <a:prstClr val="white"/>
                </a:solidFill>
                <a:latin typeface="ＭＳ Ｐゴシック" panose="020B0600070205080204" pitchFamily="50" charset="-128"/>
              </a:rPr>
              <a:t>PMO </a:t>
            </a:r>
            <a:r>
              <a:rPr lang="ja-JP" altLang="en-US" sz="2200" b="1" u="sng" spc="-110" dirty="0" smtClean="0">
                <a:solidFill>
                  <a:prstClr val="white"/>
                </a:solidFill>
                <a:latin typeface="ＭＳ Ｐゴシック" panose="020B0600070205080204" pitchFamily="50" charset="-128"/>
              </a:rPr>
              <a:t> </a:t>
            </a:r>
            <a:r>
              <a:rPr lang="en-US" altLang="ja-JP" sz="2200" b="1" u="sng" spc="-110" dirty="0" smtClean="0">
                <a:solidFill>
                  <a:prstClr val="white"/>
                </a:solidFill>
                <a:latin typeface="ＭＳ Ｐゴシック" panose="020B0600070205080204" pitchFamily="50" charset="-128"/>
              </a:rPr>
              <a:t>〔</a:t>
            </a:r>
            <a:r>
              <a:rPr lang="ja-JP" altLang="en-US" sz="2200" b="1" u="sng" spc="-110" dirty="0">
                <a:solidFill>
                  <a:prstClr val="white"/>
                </a:solidFill>
                <a:latin typeface="ＭＳ Ｐゴシック" panose="020B0600070205080204" pitchFamily="50" charset="-128"/>
              </a:rPr>
              <a:t>新規</a:t>
            </a:r>
            <a:r>
              <a:rPr lang="en-US" altLang="ja-JP" sz="2200" b="1" u="sng" spc="-110" dirty="0">
                <a:solidFill>
                  <a:prstClr val="white"/>
                </a:solidFill>
                <a:latin typeface="ＭＳ Ｐゴシック" panose="020B0600070205080204" pitchFamily="50" charset="-128"/>
              </a:rPr>
              <a:t>〕</a:t>
            </a:r>
          </a:p>
        </p:txBody>
      </p:sp>
    </p:spTree>
    <p:extLst>
      <p:ext uri="{BB962C8B-B14F-4D97-AF65-F5344CB8AC3E}">
        <p14:creationId xmlns:p14="http://schemas.microsoft.com/office/powerpoint/2010/main" val="2012185649"/>
      </p:ext>
    </p:extLst>
  </p:cSld>
  <p:clrMapOvr>
    <a:masterClrMapping/>
  </p:clrMapOvr>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図 1"/>
          <p:cNvPicPr>
            <a:picLocks noChangeAspect="1"/>
          </p:cNvPicPr>
          <p:nvPr/>
        </p:nvPicPr>
        <p:blipFill>
          <a:blip r:embed="rId3"/>
          <a:stretch>
            <a:fillRect/>
          </a:stretch>
        </p:blipFill>
        <p:spPr>
          <a:xfrm>
            <a:off x="384971" y="3167901"/>
            <a:ext cx="4316342" cy="2487384"/>
          </a:xfrm>
          <a:prstGeom prst="rect">
            <a:avLst/>
          </a:prstGeom>
        </p:spPr>
      </p:pic>
      <p:sp>
        <p:nvSpPr>
          <p:cNvPr id="3" name="正方形/長方形 2"/>
          <p:cNvSpPr/>
          <p:nvPr/>
        </p:nvSpPr>
        <p:spPr>
          <a:xfrm>
            <a:off x="251519" y="251356"/>
            <a:ext cx="5976665" cy="369332"/>
          </a:xfrm>
          <a:prstGeom prst="rect">
            <a:avLst/>
          </a:prstGeom>
        </p:spPr>
        <p:txBody>
          <a:bodyPr wrap="square">
            <a:spAutoFit/>
          </a:bodyPr>
          <a:lstStyle/>
          <a:p>
            <a:r>
              <a:rPr lang="ja-JP" altLang="en-US" b="1" dirty="0">
                <a:solidFill>
                  <a:srgbClr val="000000"/>
                </a:solidFill>
              </a:rPr>
              <a:t>天王寺公園　エントランスエリア魅力創出・管理運営事業</a:t>
            </a:r>
          </a:p>
        </p:txBody>
      </p:sp>
      <p:cxnSp>
        <p:nvCxnSpPr>
          <p:cNvPr id="4" name="直線コネクタ 3"/>
          <p:cNvCxnSpPr/>
          <p:nvPr/>
        </p:nvCxnSpPr>
        <p:spPr>
          <a:xfrm>
            <a:off x="245949" y="620688"/>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8" name="テキスト ボックス 7"/>
          <p:cNvSpPr txBox="1"/>
          <p:nvPr/>
        </p:nvSpPr>
        <p:spPr>
          <a:xfrm>
            <a:off x="508007" y="5661248"/>
            <a:ext cx="3836136" cy="1015663"/>
          </a:xfrm>
          <a:prstGeom prst="rect">
            <a:avLst/>
          </a:prstGeom>
          <a:noFill/>
        </p:spPr>
        <p:txBody>
          <a:bodyPr wrap="square" rtlCol="0">
            <a:spAutoFit/>
          </a:bodyPr>
          <a:lstStyle/>
          <a:p>
            <a:r>
              <a:rPr lang="ja-JP" altLang="en-US" sz="1200" dirty="0">
                <a:solidFill>
                  <a:prstClr val="black"/>
                </a:solidFill>
              </a:rPr>
              <a:t>（参考）</a:t>
            </a:r>
            <a:endParaRPr lang="en-US" altLang="ja-JP" sz="1200" dirty="0">
              <a:solidFill>
                <a:prstClr val="black"/>
              </a:solidFill>
            </a:endParaRPr>
          </a:p>
          <a:p>
            <a:r>
              <a:rPr lang="ja-JP" altLang="en-US" sz="1200" dirty="0">
                <a:solidFill>
                  <a:prstClr val="black"/>
                </a:solidFill>
              </a:rPr>
              <a:t>エントランスエリア</a:t>
            </a:r>
            <a:endParaRPr lang="en-US" altLang="ja-JP" sz="1200" dirty="0">
              <a:solidFill>
                <a:prstClr val="black"/>
              </a:solidFill>
            </a:endParaRPr>
          </a:p>
          <a:p>
            <a:pPr marL="171450" indent="-171450">
              <a:buFont typeface="Wingdings" panose="05000000000000000000" pitchFamily="2" charset="2"/>
              <a:buChar char="u"/>
            </a:pPr>
            <a:r>
              <a:rPr lang="ja-JP" altLang="en-US" sz="1200" dirty="0">
                <a:solidFill>
                  <a:prstClr val="black"/>
                </a:solidFill>
              </a:rPr>
              <a:t>無料化：</a:t>
            </a:r>
            <a:r>
              <a:rPr lang="en-US" altLang="ja-JP" sz="1200" dirty="0">
                <a:solidFill>
                  <a:prstClr val="black"/>
                </a:solidFill>
              </a:rPr>
              <a:t>2015.4.1</a:t>
            </a:r>
            <a:r>
              <a:rPr lang="ja-JP" altLang="en-US" sz="1200" dirty="0">
                <a:solidFill>
                  <a:prstClr val="black"/>
                </a:solidFill>
              </a:rPr>
              <a:t>～</a:t>
            </a:r>
            <a:endParaRPr lang="en-US" altLang="ja-JP" sz="1200" dirty="0">
              <a:solidFill>
                <a:prstClr val="black"/>
              </a:solidFill>
            </a:endParaRPr>
          </a:p>
          <a:p>
            <a:pPr marL="171450" indent="-171450">
              <a:buFont typeface="Wingdings" panose="05000000000000000000" pitchFamily="2" charset="2"/>
              <a:buChar char="u"/>
            </a:pPr>
            <a:r>
              <a:rPr lang="ja-JP" altLang="en-US" sz="1200" dirty="0">
                <a:solidFill>
                  <a:prstClr val="black"/>
                </a:solidFill>
              </a:rPr>
              <a:t>再整備工事のため閉鎖：</a:t>
            </a:r>
            <a:r>
              <a:rPr lang="en-US" altLang="ja-JP" sz="1200" dirty="0">
                <a:solidFill>
                  <a:prstClr val="black"/>
                </a:solidFill>
              </a:rPr>
              <a:t>2015.4.1</a:t>
            </a:r>
            <a:r>
              <a:rPr lang="ja-JP" altLang="en-US" sz="1200" dirty="0">
                <a:solidFill>
                  <a:prstClr val="black"/>
                </a:solidFill>
              </a:rPr>
              <a:t>～</a:t>
            </a:r>
            <a:r>
              <a:rPr lang="en-US" altLang="ja-JP" sz="1200" dirty="0">
                <a:solidFill>
                  <a:prstClr val="black"/>
                </a:solidFill>
              </a:rPr>
              <a:t>2015.9.30</a:t>
            </a:r>
          </a:p>
          <a:p>
            <a:pPr marL="171450" indent="-171450">
              <a:buFont typeface="Wingdings" panose="05000000000000000000" pitchFamily="2" charset="2"/>
              <a:buChar char="u"/>
            </a:pPr>
            <a:r>
              <a:rPr lang="ja-JP" altLang="en-US" sz="1200" dirty="0">
                <a:solidFill>
                  <a:prstClr val="black"/>
                </a:solidFill>
              </a:rPr>
              <a:t>リニューアルオープン：</a:t>
            </a:r>
            <a:r>
              <a:rPr lang="en-US" altLang="ja-JP" sz="1200" dirty="0">
                <a:solidFill>
                  <a:prstClr val="black"/>
                </a:solidFill>
              </a:rPr>
              <a:t>2015.10.1</a:t>
            </a:r>
          </a:p>
        </p:txBody>
      </p:sp>
      <p:pic>
        <p:nvPicPr>
          <p:cNvPr id="10" name="Picture 2"/>
          <p:cNvPicPr>
            <a:picLocks noChangeAspect="1" noChangeArrowheads="1"/>
          </p:cNvPicPr>
          <p:nvPr/>
        </p:nvPicPr>
        <p:blipFill rotWithShape="1">
          <a:blip r:embed="rId4" cstate="print">
            <a:extLst>
              <a:ext uri="{BEBA8EAE-BF5A-486C-A8C5-ECC9F3942E4B}">
                <a14:imgProps xmlns:a14="http://schemas.microsoft.com/office/drawing/2010/main">
                  <a14:imgLayer r:embed="rId5">
                    <a14:imgEffect>
                      <a14:sharpenSoften amount="25000"/>
                    </a14:imgEffect>
                    <a14:imgEffect>
                      <a14:brightnessContrast bright="20000" contrast="20000"/>
                    </a14:imgEffect>
                  </a14:imgLayer>
                </a14:imgProps>
              </a:ext>
              <a:ext uri="{28A0092B-C50C-407E-A947-70E740481C1C}">
                <a14:useLocalDpi xmlns:a14="http://schemas.microsoft.com/office/drawing/2010/main"/>
              </a:ext>
            </a:extLst>
          </a:blip>
          <a:srcRect/>
          <a:stretch/>
        </p:blipFill>
        <p:spPr bwMode="auto">
          <a:xfrm>
            <a:off x="971600" y="1048934"/>
            <a:ext cx="2925860" cy="1944000"/>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1" name="二等辺三角形 10"/>
          <p:cNvSpPr/>
          <p:nvPr/>
        </p:nvSpPr>
        <p:spPr>
          <a:xfrm rot="5400000">
            <a:off x="4220856" y="1698908"/>
            <a:ext cx="648072" cy="576064"/>
          </a:xfrm>
          <a:prstGeom prst="triangle">
            <a:avLst/>
          </a:prstGeom>
          <a:solidFill>
            <a:srgbClr val="FF339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dirty="0">
              <a:solidFill>
                <a:prstClr val="white"/>
              </a:solidFill>
            </a:endParaRPr>
          </a:p>
        </p:txBody>
      </p:sp>
      <p:sp>
        <p:nvSpPr>
          <p:cNvPr id="12" name="テキスト ボックス 11"/>
          <p:cNvSpPr txBox="1"/>
          <p:nvPr/>
        </p:nvSpPr>
        <p:spPr>
          <a:xfrm>
            <a:off x="5834716" y="711221"/>
            <a:ext cx="1656184" cy="307777"/>
          </a:xfrm>
          <a:prstGeom prst="rect">
            <a:avLst/>
          </a:prstGeom>
          <a:noFill/>
        </p:spPr>
        <p:txBody>
          <a:bodyPr wrap="square" rtlCol="0">
            <a:spAutoFit/>
          </a:bodyPr>
          <a:lstStyle/>
          <a:p>
            <a:r>
              <a:rPr lang="ja-JP" altLang="en-US" sz="1400" dirty="0">
                <a:solidFill>
                  <a:prstClr val="black"/>
                </a:solidFill>
                <a:latin typeface="HGPｺﾞｼｯｸE" panose="020B0900000000000000" pitchFamily="50" charset="-128"/>
                <a:ea typeface="HGPｺﾞｼｯｸE" panose="020B0900000000000000" pitchFamily="50" charset="-128"/>
              </a:rPr>
              <a:t>リニューアル後</a:t>
            </a:r>
          </a:p>
        </p:txBody>
      </p:sp>
      <p:sp>
        <p:nvSpPr>
          <p:cNvPr id="13" name="テキスト ボックス 12"/>
          <p:cNvSpPr txBox="1"/>
          <p:nvPr/>
        </p:nvSpPr>
        <p:spPr>
          <a:xfrm>
            <a:off x="1512948" y="711221"/>
            <a:ext cx="1656184" cy="307777"/>
          </a:xfrm>
          <a:prstGeom prst="rect">
            <a:avLst/>
          </a:prstGeom>
          <a:noFill/>
        </p:spPr>
        <p:txBody>
          <a:bodyPr wrap="square" rtlCol="0">
            <a:spAutoFit/>
          </a:bodyPr>
          <a:lstStyle/>
          <a:p>
            <a:r>
              <a:rPr lang="ja-JP" altLang="en-US" sz="1400" dirty="0">
                <a:solidFill>
                  <a:prstClr val="black"/>
                </a:solidFill>
                <a:latin typeface="HGPｺﾞｼｯｸE" panose="020B0900000000000000" pitchFamily="50" charset="-128"/>
                <a:ea typeface="HGPｺﾞｼｯｸE" panose="020B0900000000000000" pitchFamily="50" charset="-128"/>
              </a:rPr>
              <a:t>リニューアル前</a:t>
            </a:r>
          </a:p>
        </p:txBody>
      </p:sp>
      <p:pic>
        <p:nvPicPr>
          <p:cNvPr id="14" name="図 13"/>
          <p:cNvPicPr>
            <a:picLocks noChangeAspect="1"/>
          </p:cNvPicPr>
          <p:nvPr/>
        </p:nvPicPr>
        <p:blipFill rotWithShape="1">
          <a:blip r:embed="rId6" cstate="screen">
            <a:extLst>
              <a:ext uri="{28A0092B-C50C-407E-A947-70E740481C1C}">
                <a14:useLocalDpi xmlns:a14="http://schemas.microsoft.com/office/drawing/2010/main"/>
              </a:ext>
            </a:extLst>
          </a:blip>
          <a:srcRect/>
          <a:stretch/>
        </p:blipFill>
        <p:spPr>
          <a:xfrm>
            <a:off x="5078632" y="1048936"/>
            <a:ext cx="3024336" cy="1957966"/>
          </a:xfrm>
          <a:prstGeom prst="rect">
            <a:avLst/>
          </a:prstGeom>
          <a:ln w="3175">
            <a:solidFill>
              <a:schemeClr val="tx1"/>
            </a:solidFill>
          </a:ln>
        </p:spPr>
      </p:pic>
      <p:graphicFrame>
        <p:nvGraphicFramePr>
          <p:cNvPr id="15" name="グラフ 14"/>
          <p:cNvGraphicFramePr>
            <a:graphicFrameLocks/>
          </p:cNvGraphicFramePr>
          <p:nvPr>
            <p:extLst/>
          </p:nvPr>
        </p:nvGraphicFramePr>
        <p:xfrm>
          <a:off x="4863725" y="3162241"/>
          <a:ext cx="3726160" cy="2786974"/>
        </p:xfrm>
        <a:graphic>
          <a:graphicData uri="http://schemas.openxmlformats.org/drawingml/2006/chart">
            <c:chart xmlns:c="http://schemas.openxmlformats.org/drawingml/2006/chart" xmlns:r="http://schemas.openxmlformats.org/officeDocument/2006/relationships" r:id="rId7"/>
          </a:graphicData>
        </a:graphic>
      </p:graphicFrame>
      <p:sp>
        <p:nvSpPr>
          <p:cNvPr id="17" name="正方形/長方形 16"/>
          <p:cNvSpPr/>
          <p:nvPr/>
        </p:nvSpPr>
        <p:spPr>
          <a:xfrm>
            <a:off x="6829057" y="4879898"/>
            <a:ext cx="963725" cy="230832"/>
          </a:xfrm>
          <a:prstGeom prst="rect">
            <a:avLst/>
          </a:prstGeom>
        </p:spPr>
        <p:txBody>
          <a:bodyPr wrap="none">
            <a:spAutoFit/>
          </a:bodyPr>
          <a:lstStyle/>
          <a:p>
            <a:r>
              <a:rPr lang="en-US" altLang="ja-JP" sz="900" dirty="0">
                <a:solidFill>
                  <a:srgbClr val="FF3399"/>
                </a:solidFill>
              </a:rPr>
              <a:t>30,000</a:t>
            </a:r>
            <a:r>
              <a:rPr lang="ja-JP" altLang="en-US" sz="900" dirty="0">
                <a:solidFill>
                  <a:srgbClr val="FF3399"/>
                </a:solidFill>
              </a:rPr>
              <a:t>千円削減</a:t>
            </a:r>
          </a:p>
        </p:txBody>
      </p:sp>
      <p:sp>
        <p:nvSpPr>
          <p:cNvPr id="18" name="正方形/長方形 17"/>
          <p:cNvSpPr/>
          <p:nvPr/>
        </p:nvSpPr>
        <p:spPr>
          <a:xfrm>
            <a:off x="6401421" y="5120665"/>
            <a:ext cx="2026052" cy="384721"/>
          </a:xfrm>
          <a:prstGeom prst="rect">
            <a:avLst/>
          </a:prstGeom>
        </p:spPr>
        <p:txBody>
          <a:bodyPr wrap="square">
            <a:spAutoFit/>
          </a:bodyPr>
          <a:lstStyle/>
          <a:p>
            <a:r>
              <a:rPr lang="ja-JP" altLang="en-US" sz="1000" dirty="0">
                <a:solidFill>
                  <a:prstClr val="black"/>
                </a:solidFill>
              </a:rPr>
              <a:t>歳出（維持管理費）</a:t>
            </a:r>
            <a:endParaRPr lang="en-US" altLang="ja-JP" sz="1000" dirty="0">
              <a:solidFill>
                <a:prstClr val="black"/>
              </a:solidFill>
            </a:endParaRPr>
          </a:p>
          <a:p>
            <a:r>
              <a:rPr lang="en-US" altLang="ja-JP" sz="900" dirty="0">
                <a:solidFill>
                  <a:prstClr val="black"/>
                </a:solidFill>
              </a:rPr>
              <a:t>※2016</a:t>
            </a:r>
            <a:r>
              <a:rPr lang="ja-JP" altLang="en-US" sz="900" dirty="0">
                <a:solidFill>
                  <a:prstClr val="black"/>
                </a:solidFill>
              </a:rPr>
              <a:t>以降は警備費分担金のみ</a:t>
            </a:r>
          </a:p>
        </p:txBody>
      </p:sp>
      <p:sp>
        <p:nvSpPr>
          <p:cNvPr id="20" name="正方形/長方形 19"/>
          <p:cNvSpPr/>
          <p:nvPr/>
        </p:nvSpPr>
        <p:spPr>
          <a:xfrm>
            <a:off x="7186748" y="3619624"/>
            <a:ext cx="954107" cy="246221"/>
          </a:xfrm>
          <a:prstGeom prst="rect">
            <a:avLst/>
          </a:prstGeom>
        </p:spPr>
        <p:txBody>
          <a:bodyPr wrap="none">
            <a:spAutoFit/>
          </a:bodyPr>
          <a:lstStyle/>
          <a:p>
            <a:r>
              <a:rPr lang="ja-JP" altLang="en-US" sz="1000" dirty="0">
                <a:solidFill>
                  <a:prstClr val="black"/>
                </a:solidFill>
              </a:rPr>
              <a:t>歳入（使用料）</a:t>
            </a:r>
            <a:endParaRPr lang="en-US" altLang="ja-JP" sz="1000" dirty="0">
              <a:solidFill>
                <a:prstClr val="black"/>
              </a:solidFill>
            </a:endParaRPr>
          </a:p>
        </p:txBody>
      </p:sp>
      <p:sp>
        <p:nvSpPr>
          <p:cNvPr id="21" name="正方形/長方形 20"/>
          <p:cNvSpPr/>
          <p:nvPr/>
        </p:nvSpPr>
        <p:spPr>
          <a:xfrm>
            <a:off x="6600100" y="4241768"/>
            <a:ext cx="984565" cy="230832"/>
          </a:xfrm>
          <a:prstGeom prst="rect">
            <a:avLst/>
          </a:prstGeom>
        </p:spPr>
        <p:txBody>
          <a:bodyPr wrap="none">
            <a:spAutoFit/>
          </a:bodyPr>
          <a:lstStyle/>
          <a:p>
            <a:r>
              <a:rPr lang="en-US" altLang="ja-JP" sz="900" dirty="0">
                <a:solidFill>
                  <a:srgbClr val="FF3399"/>
                </a:solidFill>
              </a:rPr>
              <a:t>32,000</a:t>
            </a:r>
            <a:r>
              <a:rPr lang="ja-JP" altLang="en-US" sz="900" dirty="0">
                <a:solidFill>
                  <a:srgbClr val="FF3399"/>
                </a:solidFill>
              </a:rPr>
              <a:t>千円増収</a:t>
            </a:r>
          </a:p>
        </p:txBody>
      </p:sp>
      <p:sp>
        <p:nvSpPr>
          <p:cNvPr id="7" name="テキスト ボックス 6"/>
          <p:cNvSpPr txBox="1"/>
          <p:nvPr/>
        </p:nvSpPr>
        <p:spPr>
          <a:xfrm>
            <a:off x="4810844" y="3564378"/>
            <a:ext cx="1291352" cy="261610"/>
          </a:xfrm>
          <a:prstGeom prst="rect">
            <a:avLst/>
          </a:prstGeom>
          <a:noFill/>
        </p:spPr>
        <p:txBody>
          <a:bodyPr wrap="square" rtlCol="0">
            <a:spAutoFit/>
          </a:bodyPr>
          <a:lstStyle/>
          <a:p>
            <a:r>
              <a:rPr lang="ja-JP" altLang="en-US" sz="1050" dirty="0">
                <a:solidFill>
                  <a:prstClr val="black"/>
                </a:solidFill>
              </a:rPr>
              <a:t>単位：千円</a:t>
            </a:r>
          </a:p>
        </p:txBody>
      </p:sp>
      <p:cxnSp>
        <p:nvCxnSpPr>
          <p:cNvPr id="19" name="直線矢印コネクタ 18"/>
          <p:cNvCxnSpPr/>
          <p:nvPr/>
        </p:nvCxnSpPr>
        <p:spPr>
          <a:xfrm flipH="1">
            <a:off x="7591033" y="4001964"/>
            <a:ext cx="7518" cy="553764"/>
          </a:xfrm>
          <a:prstGeom prst="straightConnector1">
            <a:avLst/>
          </a:prstGeom>
          <a:ln w="22225">
            <a:solidFill>
              <a:srgbClr val="FF3399"/>
            </a:solidFill>
            <a:headEnd type="triangle"/>
            <a:tailEnd type="triangle"/>
          </a:ln>
        </p:spPr>
        <p:style>
          <a:lnRef idx="1">
            <a:schemeClr val="accent1"/>
          </a:lnRef>
          <a:fillRef idx="0">
            <a:schemeClr val="accent1"/>
          </a:fillRef>
          <a:effectRef idx="0">
            <a:schemeClr val="accent1"/>
          </a:effectRef>
          <a:fontRef idx="minor">
            <a:schemeClr val="tx1"/>
          </a:fontRef>
        </p:style>
      </p:cxnSp>
      <p:sp>
        <p:nvSpPr>
          <p:cNvPr id="23" name="テキスト ボックス 22"/>
          <p:cNvSpPr txBox="1"/>
          <p:nvPr/>
        </p:nvSpPr>
        <p:spPr>
          <a:xfrm>
            <a:off x="0" y="1"/>
            <a:ext cx="7668344" cy="261610"/>
          </a:xfrm>
          <a:prstGeom prst="rect">
            <a:avLst/>
          </a:prstGeom>
          <a:noFill/>
        </p:spPr>
        <p:txBody>
          <a:bodyPr wrap="square" rtlCol="0">
            <a:spAutoFit/>
          </a:bodyPr>
          <a:lstStyle/>
          <a:p>
            <a:r>
              <a:rPr lang="en-US" altLang="ja-JP" sz="1100" dirty="0">
                <a:solidFill>
                  <a:prstClr val="black"/>
                </a:solidFill>
              </a:rPr>
              <a:t>Ⅱ</a:t>
            </a:r>
            <a:r>
              <a:rPr lang="ja-JP" altLang="en-US" sz="1100" dirty="0">
                <a:solidFill>
                  <a:prstClr val="black"/>
                </a:solidFill>
              </a:rPr>
              <a:t>公民連携／経営形態の見直し</a:t>
            </a:r>
            <a:r>
              <a:rPr lang="en-US" altLang="ja-JP" sz="1100" dirty="0" smtClean="0">
                <a:solidFill>
                  <a:prstClr val="black"/>
                </a:solidFill>
              </a:rPr>
              <a:t>【</a:t>
            </a:r>
            <a:r>
              <a:rPr lang="ja-JP" altLang="en-US" sz="1100" dirty="0" smtClean="0">
                <a:solidFill>
                  <a:prstClr val="black"/>
                </a:solidFill>
              </a:rPr>
              <a:t>公民連携の推進</a:t>
            </a:r>
            <a:r>
              <a:rPr lang="en-US" altLang="ja-JP" sz="1100" dirty="0" smtClean="0">
                <a:solidFill>
                  <a:prstClr val="black"/>
                </a:solidFill>
              </a:rPr>
              <a:t>】</a:t>
            </a:r>
            <a:r>
              <a:rPr lang="ja-JP" altLang="en-US" sz="1100" dirty="0" smtClean="0">
                <a:solidFill>
                  <a:prstClr val="black"/>
                </a:solidFill>
              </a:rPr>
              <a:t>・天王寺公園エントランスエリア（愛称：てんしば）・大阪城公園</a:t>
            </a:r>
            <a:r>
              <a:rPr lang="en-US" altLang="ja-JP" sz="1100" dirty="0" smtClean="0">
                <a:solidFill>
                  <a:prstClr val="black"/>
                </a:solidFill>
              </a:rPr>
              <a:t>PMO</a:t>
            </a:r>
            <a:endParaRPr lang="en-US" altLang="ja-JP" sz="1100" dirty="0">
              <a:solidFill>
                <a:prstClr val="black"/>
              </a:solidFill>
            </a:endParaRPr>
          </a:p>
        </p:txBody>
      </p:sp>
      <p:sp>
        <p:nvSpPr>
          <p:cNvPr id="24" name="正方形/長方形 23"/>
          <p:cNvSpPr/>
          <p:nvPr/>
        </p:nvSpPr>
        <p:spPr>
          <a:xfrm>
            <a:off x="6588224" y="305360"/>
            <a:ext cx="2468412" cy="369332"/>
          </a:xfrm>
          <a:prstGeom prst="rect">
            <a:avLst/>
          </a:prstGeom>
          <a:noFill/>
        </p:spPr>
        <p:txBody>
          <a:bodyPr wrap="square">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lgn="ctr"/>
            <a:r>
              <a:rPr lang="ja-JP" altLang="en-US" dirty="0">
                <a:solidFill>
                  <a:prstClr val="black"/>
                </a:solidFill>
              </a:rPr>
              <a:t>＜</a:t>
            </a:r>
            <a:r>
              <a:rPr lang="en-US" altLang="ja-JP" dirty="0">
                <a:solidFill>
                  <a:prstClr val="black"/>
                </a:solidFill>
              </a:rPr>
              <a:t>What</a:t>
            </a:r>
            <a:r>
              <a:rPr lang="ja-JP" altLang="en-US" dirty="0" err="1">
                <a:solidFill>
                  <a:prstClr val="black"/>
                </a:solidFill>
              </a:rPr>
              <a:t>，</a:t>
            </a:r>
            <a:r>
              <a:rPr lang="en-US" altLang="ja-JP" dirty="0">
                <a:solidFill>
                  <a:prstClr val="black"/>
                </a:solidFill>
              </a:rPr>
              <a:t>Outcome</a:t>
            </a:r>
            <a:r>
              <a:rPr lang="ja-JP" altLang="en-US" dirty="0">
                <a:solidFill>
                  <a:prstClr val="black"/>
                </a:solidFill>
              </a:rPr>
              <a:t>＞</a:t>
            </a:r>
          </a:p>
        </p:txBody>
      </p:sp>
      <p:sp>
        <p:nvSpPr>
          <p:cNvPr id="26" name="テキスト ボックス 25"/>
          <p:cNvSpPr txBox="1"/>
          <p:nvPr/>
        </p:nvSpPr>
        <p:spPr>
          <a:xfrm>
            <a:off x="360201" y="3310462"/>
            <a:ext cx="1008112" cy="253916"/>
          </a:xfrm>
          <a:prstGeom prst="rect">
            <a:avLst/>
          </a:prstGeom>
          <a:noFill/>
        </p:spPr>
        <p:txBody>
          <a:bodyPr wrap="square" rtlCol="0">
            <a:spAutoFit/>
          </a:bodyPr>
          <a:lstStyle/>
          <a:p>
            <a:r>
              <a:rPr lang="ja-JP" altLang="en-US" sz="1050" dirty="0">
                <a:solidFill>
                  <a:prstClr val="black"/>
                </a:solidFill>
              </a:rPr>
              <a:t>単位：千人</a:t>
            </a:r>
          </a:p>
        </p:txBody>
      </p:sp>
      <p:sp>
        <p:nvSpPr>
          <p:cNvPr id="5" name="スライド番号プレースホルダー 4"/>
          <p:cNvSpPr>
            <a:spLocks noGrp="1"/>
          </p:cNvSpPr>
          <p:nvPr>
            <p:ph type="sldNum" sz="quarter" idx="12"/>
          </p:nvPr>
        </p:nvSpPr>
        <p:spPr/>
        <p:txBody>
          <a:bodyPr/>
          <a:lstStyle/>
          <a:p>
            <a:fld id="{CCEC3038-1CF1-4B63-9920-55248DCFBA97}" type="slidenum">
              <a:rPr kumimoji="1" lang="ja-JP" altLang="en-US" smtClean="0"/>
              <a:pPr/>
              <a:t>123</a:t>
            </a:fld>
            <a:endParaRPr kumimoji="1" lang="ja-JP" altLang="en-US" dirty="0"/>
          </a:p>
        </p:txBody>
      </p:sp>
      <p:sp>
        <p:nvSpPr>
          <p:cNvPr id="27" name="正方形/長方形 26"/>
          <p:cNvSpPr/>
          <p:nvPr/>
        </p:nvSpPr>
        <p:spPr>
          <a:xfrm>
            <a:off x="7668344" y="0"/>
            <a:ext cx="1748332" cy="523220"/>
          </a:xfrm>
          <a:prstGeom prst="rect">
            <a:avLst/>
          </a:prstGeom>
        </p:spPr>
        <p:txBody>
          <a:bodyPr wrap="square">
            <a:spAutoFit/>
          </a:bodyPr>
          <a:lstStyle/>
          <a:p>
            <a:r>
              <a:rPr lang="en-US" altLang="ja-JP" sz="1400" dirty="0">
                <a:solidFill>
                  <a:prstClr val="black"/>
                </a:solidFill>
              </a:rPr>
              <a:t>A5.(15</a:t>
            </a:r>
            <a:r>
              <a:rPr lang="en-US" altLang="ja-JP" sz="1400" dirty="0" smtClean="0">
                <a:solidFill>
                  <a:prstClr val="black"/>
                </a:solidFill>
              </a:rPr>
              <a:t>)</a:t>
            </a:r>
            <a:r>
              <a:rPr lang="ja-JP" altLang="en-US" sz="1400" dirty="0" err="1" smtClean="0">
                <a:solidFill>
                  <a:prstClr val="black"/>
                </a:solidFill>
              </a:rPr>
              <a:t>、</a:t>
            </a:r>
            <a:r>
              <a:rPr lang="en-US" altLang="ja-JP" sz="1400" dirty="0" smtClean="0">
                <a:solidFill>
                  <a:prstClr val="black"/>
                </a:solidFill>
              </a:rPr>
              <a:t> A11(31)</a:t>
            </a:r>
            <a:endParaRPr lang="ja-JP" altLang="en-US" sz="1400" dirty="0">
              <a:solidFill>
                <a:prstClr val="black"/>
              </a:solidFill>
            </a:endParaRPr>
          </a:p>
          <a:p>
            <a:endParaRPr lang="ja-JP" altLang="en-US" sz="1400" dirty="0">
              <a:solidFill>
                <a:prstClr val="black"/>
              </a:solidFill>
            </a:endParaRPr>
          </a:p>
        </p:txBody>
      </p:sp>
    </p:spTree>
    <p:extLst>
      <p:ext uri="{BB962C8B-B14F-4D97-AF65-F5344CB8AC3E}">
        <p14:creationId xmlns:p14="http://schemas.microsoft.com/office/powerpoint/2010/main" val="912610607"/>
      </p:ext>
    </p:extLst>
  </p:cSld>
  <p:clrMapOvr>
    <a:masterClrMapping/>
  </p:clrMapOvr>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正方形/長方形 2"/>
          <p:cNvSpPr/>
          <p:nvPr/>
        </p:nvSpPr>
        <p:spPr>
          <a:xfrm>
            <a:off x="251519" y="251356"/>
            <a:ext cx="7848873" cy="369332"/>
          </a:xfrm>
          <a:prstGeom prst="rect">
            <a:avLst/>
          </a:prstGeom>
        </p:spPr>
        <p:txBody>
          <a:bodyPr wrap="square">
            <a:spAutoFit/>
          </a:bodyPr>
          <a:lstStyle/>
          <a:p>
            <a:r>
              <a:rPr lang="zh-TW" altLang="en-US" b="1" dirty="0" smtClean="0">
                <a:solidFill>
                  <a:srgbClr val="000000"/>
                </a:solidFill>
                <a:latin typeface="ＭＳ ゴシック" panose="020B0609070205080204" pitchFamily="49" charset="-128"/>
                <a:ea typeface="ＭＳ ゴシック" panose="020B0609070205080204" pitchFamily="49" charset="-128"/>
              </a:rPr>
              <a:t>大阪城公園</a:t>
            </a:r>
            <a:r>
              <a:rPr lang="ja-JP" altLang="en-US" b="1" dirty="0" smtClean="0">
                <a:solidFill>
                  <a:srgbClr val="000000"/>
                </a:solidFill>
                <a:latin typeface="ＭＳ ゴシック" panose="020B0609070205080204" pitchFamily="49" charset="-128"/>
                <a:ea typeface="ＭＳ ゴシック" panose="020B0609070205080204" pitchFamily="49" charset="-128"/>
              </a:rPr>
              <a:t>ＰＭＯ</a:t>
            </a:r>
            <a:endParaRPr lang="en-US" altLang="ja-JP" b="1" dirty="0">
              <a:solidFill>
                <a:srgbClr val="000000"/>
              </a:solidFill>
              <a:latin typeface="ＭＳ ゴシック" panose="020B0609070205080204" pitchFamily="49" charset="-128"/>
              <a:ea typeface="ＭＳ ゴシック" panose="020B0609070205080204" pitchFamily="49" charset="-128"/>
            </a:endParaRPr>
          </a:p>
        </p:txBody>
      </p:sp>
      <p:cxnSp>
        <p:nvCxnSpPr>
          <p:cNvPr id="4" name="直線コネクタ 3"/>
          <p:cNvCxnSpPr/>
          <p:nvPr/>
        </p:nvCxnSpPr>
        <p:spPr>
          <a:xfrm>
            <a:off x="218653" y="620688"/>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5" name="角丸四角形 24"/>
          <p:cNvSpPr/>
          <p:nvPr/>
        </p:nvSpPr>
        <p:spPr>
          <a:xfrm>
            <a:off x="1870982" y="1278813"/>
            <a:ext cx="1478306" cy="623792"/>
          </a:xfrm>
          <a:prstGeom prst="roundRect">
            <a:avLst>
              <a:gd name="adj" fmla="val 3802"/>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endParaRPr lang="en-US" altLang="ja-JP" sz="1000" dirty="0">
              <a:solidFill>
                <a:prstClr val="black"/>
              </a:solidFill>
            </a:endParaRPr>
          </a:p>
          <a:p>
            <a:pPr algn="ctr"/>
            <a:endParaRPr lang="en-US" altLang="ja-JP" sz="1000" dirty="0">
              <a:solidFill>
                <a:prstClr val="black"/>
              </a:solidFill>
            </a:endParaRPr>
          </a:p>
        </p:txBody>
      </p:sp>
      <p:sp>
        <p:nvSpPr>
          <p:cNvPr id="26" name="角丸四角形 25"/>
          <p:cNvSpPr/>
          <p:nvPr/>
        </p:nvSpPr>
        <p:spPr>
          <a:xfrm>
            <a:off x="3490619" y="1278813"/>
            <a:ext cx="1478306" cy="623792"/>
          </a:xfrm>
          <a:prstGeom prst="roundRect">
            <a:avLst>
              <a:gd name="adj" fmla="val 3802"/>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endParaRPr lang="en-US" altLang="ja-JP" sz="1000" dirty="0">
              <a:solidFill>
                <a:prstClr val="black"/>
              </a:solidFill>
            </a:endParaRPr>
          </a:p>
          <a:p>
            <a:pPr algn="ctr"/>
            <a:endParaRPr lang="en-US" altLang="ja-JP" sz="1000" dirty="0">
              <a:solidFill>
                <a:prstClr val="black"/>
              </a:solidFill>
            </a:endParaRPr>
          </a:p>
        </p:txBody>
      </p:sp>
      <p:sp>
        <p:nvSpPr>
          <p:cNvPr id="28" name="角丸四角形 27"/>
          <p:cNvSpPr/>
          <p:nvPr/>
        </p:nvSpPr>
        <p:spPr>
          <a:xfrm>
            <a:off x="251345" y="1278813"/>
            <a:ext cx="1478306" cy="623792"/>
          </a:xfrm>
          <a:prstGeom prst="roundRect">
            <a:avLst>
              <a:gd name="adj" fmla="val 3802"/>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endParaRPr lang="en-US" altLang="ja-JP" sz="1000" dirty="0">
              <a:solidFill>
                <a:prstClr val="black"/>
              </a:solidFill>
            </a:endParaRPr>
          </a:p>
          <a:p>
            <a:pPr algn="ctr"/>
            <a:endParaRPr lang="en-US" altLang="ja-JP" sz="1000" dirty="0">
              <a:solidFill>
                <a:prstClr val="black"/>
              </a:solidFill>
            </a:endParaRPr>
          </a:p>
        </p:txBody>
      </p:sp>
      <p:sp>
        <p:nvSpPr>
          <p:cNvPr id="29" name="正方形/長方形 28"/>
          <p:cNvSpPr/>
          <p:nvPr/>
        </p:nvSpPr>
        <p:spPr>
          <a:xfrm>
            <a:off x="5196213" y="3593690"/>
            <a:ext cx="3456384" cy="246221"/>
          </a:xfrm>
          <a:prstGeom prst="rect">
            <a:avLst/>
          </a:prstGeom>
        </p:spPr>
        <p:txBody>
          <a:bodyPr wrap="square">
            <a:spAutoFit/>
          </a:bodyPr>
          <a:lstStyle/>
          <a:p>
            <a:pPr marL="274320" indent="-274320">
              <a:spcBef>
                <a:spcPts val="600"/>
              </a:spcBef>
              <a:buClr>
                <a:srgbClr val="727CA3"/>
              </a:buClr>
              <a:buSzPct val="76000"/>
              <a:buFont typeface="Wingdings 3"/>
              <a:buChar char=""/>
            </a:pPr>
            <a:r>
              <a:rPr lang="ja-JP" altLang="en-US" sz="1000" dirty="0">
                <a:solidFill>
                  <a:prstClr val="black"/>
                </a:solidFill>
              </a:rPr>
              <a:t>来園者数の推移　</a:t>
            </a:r>
            <a:r>
              <a:rPr lang="en-US" altLang="ja-JP" sz="800" dirty="0">
                <a:solidFill>
                  <a:prstClr val="black"/>
                </a:solidFill>
              </a:rPr>
              <a:t>※</a:t>
            </a:r>
            <a:r>
              <a:rPr lang="ja-JP" altLang="en-US" sz="800" dirty="0">
                <a:solidFill>
                  <a:prstClr val="black"/>
                </a:solidFill>
              </a:rPr>
              <a:t>天守閣入場者数</a:t>
            </a:r>
          </a:p>
        </p:txBody>
      </p:sp>
      <p:sp>
        <p:nvSpPr>
          <p:cNvPr id="35" name="正方形/長方形 34"/>
          <p:cNvSpPr/>
          <p:nvPr/>
        </p:nvSpPr>
        <p:spPr>
          <a:xfrm>
            <a:off x="5165369" y="745654"/>
            <a:ext cx="1043779" cy="26485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ja-JP" altLang="en-US" sz="1000" u="sng" dirty="0">
                <a:solidFill>
                  <a:prstClr val="black"/>
                </a:solidFill>
              </a:rPr>
              <a:t>③成果</a:t>
            </a:r>
          </a:p>
        </p:txBody>
      </p:sp>
      <p:sp>
        <p:nvSpPr>
          <p:cNvPr id="36" name="正方形/長方形 35"/>
          <p:cNvSpPr/>
          <p:nvPr/>
        </p:nvSpPr>
        <p:spPr>
          <a:xfrm>
            <a:off x="107504" y="4077072"/>
            <a:ext cx="1367615" cy="43204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ja-JP" altLang="en-US" sz="1000" u="sng" dirty="0">
                <a:solidFill>
                  <a:prstClr val="black"/>
                </a:solidFill>
              </a:rPr>
              <a:t>②実施事業例</a:t>
            </a:r>
          </a:p>
        </p:txBody>
      </p:sp>
      <p:sp>
        <p:nvSpPr>
          <p:cNvPr id="37" name="正方形/長方形 36"/>
          <p:cNvSpPr/>
          <p:nvPr/>
        </p:nvSpPr>
        <p:spPr>
          <a:xfrm>
            <a:off x="59091" y="715921"/>
            <a:ext cx="1390302" cy="30739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ja-JP" altLang="en-US" sz="1000" u="sng" dirty="0">
                <a:solidFill>
                  <a:prstClr val="black"/>
                </a:solidFill>
              </a:rPr>
              <a:t>①管理手法の変更</a:t>
            </a:r>
          </a:p>
        </p:txBody>
      </p:sp>
      <p:sp>
        <p:nvSpPr>
          <p:cNvPr id="38" name="正方形/長方形 37"/>
          <p:cNvSpPr/>
          <p:nvPr/>
        </p:nvSpPr>
        <p:spPr>
          <a:xfrm>
            <a:off x="5190244" y="6543527"/>
            <a:ext cx="1379192" cy="24829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ja-JP" altLang="en-US" sz="1000" u="sng" dirty="0">
                <a:solidFill>
                  <a:prstClr val="black"/>
                </a:solidFill>
              </a:rPr>
              <a:t>④今後の取組</a:t>
            </a:r>
          </a:p>
        </p:txBody>
      </p:sp>
      <p:grpSp>
        <p:nvGrpSpPr>
          <p:cNvPr id="39" name="グループ化 38"/>
          <p:cNvGrpSpPr/>
          <p:nvPr/>
        </p:nvGrpSpPr>
        <p:grpSpPr>
          <a:xfrm>
            <a:off x="1246715" y="787929"/>
            <a:ext cx="3747325" cy="238692"/>
            <a:chOff x="1331638" y="5662989"/>
            <a:chExt cx="6984777" cy="360081"/>
          </a:xfrm>
        </p:grpSpPr>
        <p:pic>
          <p:nvPicPr>
            <p:cNvPr id="40" name="Picture 2"/>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331638" y="5662991"/>
              <a:ext cx="6950201" cy="36007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41" name="正方形/長方形 40"/>
            <p:cNvSpPr/>
            <p:nvPr/>
          </p:nvSpPr>
          <p:spPr>
            <a:xfrm>
              <a:off x="1331639" y="5662989"/>
              <a:ext cx="6984776" cy="310239"/>
            </a:xfrm>
            <a:prstGeom prst="rect">
              <a:avLst/>
            </a:prstGeom>
          </p:spPr>
          <p:txBody>
            <a:bodyPr wrap="square">
              <a:spAutoFit/>
            </a:bodyPr>
            <a:lstStyle/>
            <a:p>
              <a:pPr algn="ctr"/>
              <a:r>
                <a:rPr lang="ja-JP" altLang="en-US" sz="1000" b="1" dirty="0">
                  <a:solidFill>
                    <a:prstClr val="black"/>
                  </a:solidFill>
                  <a:latin typeface="HG丸ｺﾞｼｯｸM-PRO" panose="020F0600000000000000" pitchFamily="50" charset="-128"/>
                  <a:ea typeface="HG丸ｺﾞｼｯｸM-PRO" panose="020F0600000000000000" pitchFamily="50" charset="-128"/>
                </a:rPr>
                <a:t>民間主体の事業者が公園全体を総合的かつ戦略的に一体管理</a:t>
              </a:r>
              <a:endParaRPr lang="en-US" altLang="ja-JP" sz="1000" b="1" dirty="0">
                <a:solidFill>
                  <a:prstClr val="black"/>
                </a:solidFill>
                <a:latin typeface="HG丸ｺﾞｼｯｸM-PRO" panose="020F0600000000000000" pitchFamily="50" charset="-128"/>
                <a:ea typeface="HG丸ｺﾞｼｯｸM-PRO" panose="020F0600000000000000" pitchFamily="50" charset="-128"/>
              </a:endParaRPr>
            </a:p>
          </p:txBody>
        </p:sp>
      </p:grpSp>
      <p:sp>
        <p:nvSpPr>
          <p:cNvPr id="42" name="角丸四角形 41"/>
          <p:cNvSpPr/>
          <p:nvPr/>
        </p:nvSpPr>
        <p:spPr>
          <a:xfrm>
            <a:off x="3431783" y="2445450"/>
            <a:ext cx="1446325" cy="1555459"/>
          </a:xfrm>
          <a:prstGeom prst="roundRect">
            <a:avLst>
              <a:gd name="adj" fmla="val 3802"/>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endParaRPr lang="en-US" altLang="ja-JP" sz="1000" dirty="0">
              <a:solidFill>
                <a:prstClr val="black"/>
              </a:solidFill>
            </a:endParaRPr>
          </a:p>
          <a:p>
            <a:pPr algn="ctr"/>
            <a:endParaRPr lang="en-US" altLang="ja-JP" sz="1000" dirty="0">
              <a:solidFill>
                <a:prstClr val="black"/>
              </a:solidFill>
            </a:endParaRPr>
          </a:p>
          <a:p>
            <a:pPr algn="ctr"/>
            <a:r>
              <a:rPr lang="ja-JP" altLang="en-US" sz="1000" dirty="0">
                <a:solidFill>
                  <a:prstClr val="black"/>
                </a:solidFill>
              </a:rPr>
              <a:t>経済戦略局</a:t>
            </a:r>
            <a:endParaRPr lang="en-US" altLang="ja-JP" sz="1000" dirty="0">
              <a:solidFill>
                <a:prstClr val="black"/>
              </a:solidFill>
            </a:endParaRPr>
          </a:p>
          <a:p>
            <a:pPr algn="ctr"/>
            <a:r>
              <a:rPr lang="ja-JP" altLang="en-US" sz="1000" dirty="0">
                <a:solidFill>
                  <a:prstClr val="black"/>
                </a:solidFill>
              </a:rPr>
              <a:t>・</a:t>
            </a:r>
            <a:endParaRPr lang="en-US" altLang="ja-JP" sz="1000" dirty="0">
              <a:solidFill>
                <a:prstClr val="black"/>
              </a:solidFill>
            </a:endParaRPr>
          </a:p>
          <a:p>
            <a:pPr algn="ctr"/>
            <a:r>
              <a:rPr lang="ja-JP" altLang="en-US" sz="1000" dirty="0">
                <a:solidFill>
                  <a:prstClr val="black"/>
                </a:solidFill>
              </a:rPr>
              <a:t>建設局</a:t>
            </a:r>
            <a:endParaRPr lang="en-US" altLang="ja-JP" sz="1000" dirty="0">
              <a:solidFill>
                <a:prstClr val="black"/>
              </a:solidFill>
            </a:endParaRPr>
          </a:p>
          <a:p>
            <a:pPr algn="ctr"/>
            <a:r>
              <a:rPr lang="ja-JP" altLang="en-US" sz="1000" dirty="0">
                <a:solidFill>
                  <a:prstClr val="black"/>
                </a:solidFill>
              </a:rPr>
              <a:t>・</a:t>
            </a:r>
            <a:endParaRPr lang="en-US" altLang="ja-JP" sz="1000" dirty="0">
              <a:solidFill>
                <a:prstClr val="black"/>
              </a:solidFill>
            </a:endParaRPr>
          </a:p>
          <a:p>
            <a:pPr algn="ctr"/>
            <a:r>
              <a:rPr lang="ja-JP" altLang="en-US" sz="1000" dirty="0">
                <a:solidFill>
                  <a:prstClr val="black"/>
                </a:solidFill>
              </a:rPr>
              <a:t>教育委員会事務局</a:t>
            </a:r>
            <a:endParaRPr lang="en-US" altLang="ja-JP" sz="1000" dirty="0">
              <a:solidFill>
                <a:prstClr val="black"/>
              </a:solidFill>
            </a:endParaRPr>
          </a:p>
          <a:p>
            <a:endParaRPr lang="en-US" altLang="ja-JP" sz="1000" dirty="0">
              <a:solidFill>
                <a:prstClr val="black"/>
              </a:solidFill>
            </a:endParaRPr>
          </a:p>
          <a:p>
            <a:endParaRPr lang="en-US" altLang="ja-JP" sz="1000" dirty="0">
              <a:solidFill>
                <a:prstClr val="black"/>
              </a:solidFill>
            </a:endParaRPr>
          </a:p>
          <a:p>
            <a:r>
              <a:rPr lang="ja-JP" altLang="en-US" sz="1000" dirty="0">
                <a:solidFill>
                  <a:prstClr val="black"/>
                </a:solidFill>
              </a:rPr>
              <a:t>　　　</a:t>
            </a:r>
            <a:endParaRPr lang="en-US" altLang="ja-JP" sz="1000" dirty="0">
              <a:solidFill>
                <a:prstClr val="black"/>
              </a:solidFill>
            </a:endParaRPr>
          </a:p>
        </p:txBody>
      </p:sp>
      <p:sp>
        <p:nvSpPr>
          <p:cNvPr id="43" name="角丸四角形 42"/>
          <p:cNvSpPr/>
          <p:nvPr/>
        </p:nvSpPr>
        <p:spPr>
          <a:xfrm>
            <a:off x="3534833" y="2296521"/>
            <a:ext cx="1206586" cy="258858"/>
          </a:xfrm>
          <a:prstGeom prst="round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1000" dirty="0">
                <a:solidFill>
                  <a:prstClr val="black"/>
                </a:solidFill>
                <a:latin typeface="HGPｺﾞｼｯｸE" panose="020B0900000000000000" pitchFamily="50" charset="-128"/>
                <a:ea typeface="HGPｺﾞｼｯｸE" panose="020B0900000000000000" pitchFamily="50" charset="-128"/>
              </a:rPr>
              <a:t>大阪市</a:t>
            </a:r>
            <a:endParaRPr lang="en-US" altLang="ja-JP" sz="1000" dirty="0">
              <a:solidFill>
                <a:prstClr val="black"/>
              </a:solidFill>
              <a:latin typeface="HGPｺﾞｼｯｸE" panose="020B0900000000000000" pitchFamily="50" charset="-128"/>
              <a:ea typeface="HGPｺﾞｼｯｸE" panose="020B0900000000000000" pitchFamily="50" charset="-128"/>
            </a:endParaRPr>
          </a:p>
        </p:txBody>
      </p:sp>
      <p:sp>
        <p:nvSpPr>
          <p:cNvPr id="44" name="テキスト ボックス 43"/>
          <p:cNvSpPr txBox="1"/>
          <p:nvPr/>
        </p:nvSpPr>
        <p:spPr>
          <a:xfrm>
            <a:off x="352252" y="3259351"/>
            <a:ext cx="236770" cy="696162"/>
          </a:xfrm>
          <a:prstGeom prst="rect">
            <a:avLst/>
          </a:prstGeom>
          <a:solidFill>
            <a:schemeClr val="accent6">
              <a:lumMod val="40000"/>
              <a:lumOff val="60000"/>
            </a:schemeClr>
          </a:solidFill>
          <a:ln w="12700">
            <a:noFill/>
          </a:ln>
        </p:spPr>
        <p:txBody>
          <a:bodyPr vert="horz" wrap="square" lIns="36000" tIns="36000" rIns="36000" bIns="36000" rtlCol="0" anchor="ctr">
            <a:noAutofit/>
          </a:bodyPr>
          <a:lstStyle/>
          <a:p>
            <a:pPr algn="ctr"/>
            <a:r>
              <a:rPr lang="ja-JP" altLang="en-US" sz="1000" dirty="0">
                <a:solidFill>
                  <a:prstClr val="black"/>
                </a:solidFill>
                <a:latin typeface="HGPｺﾞｼｯｸE" panose="020B0900000000000000" pitchFamily="50" charset="-128"/>
                <a:ea typeface="HGPｺﾞｼｯｸE" panose="020B0900000000000000" pitchFamily="50" charset="-128"/>
              </a:rPr>
              <a:t>魅</a:t>
            </a:r>
            <a:endParaRPr lang="en-US" altLang="ja-JP" sz="1000" dirty="0">
              <a:solidFill>
                <a:prstClr val="black"/>
              </a:solidFill>
              <a:latin typeface="HGPｺﾞｼｯｸE" panose="020B0900000000000000" pitchFamily="50" charset="-128"/>
              <a:ea typeface="HGPｺﾞｼｯｸE" panose="020B0900000000000000" pitchFamily="50" charset="-128"/>
            </a:endParaRPr>
          </a:p>
          <a:p>
            <a:pPr algn="ctr"/>
            <a:r>
              <a:rPr lang="ja-JP" altLang="en-US" sz="1000" dirty="0">
                <a:solidFill>
                  <a:prstClr val="black"/>
                </a:solidFill>
                <a:latin typeface="HGPｺﾞｼｯｸE" panose="020B0900000000000000" pitchFamily="50" charset="-128"/>
                <a:ea typeface="HGPｺﾞｼｯｸE" panose="020B0900000000000000" pitchFamily="50" charset="-128"/>
              </a:rPr>
              <a:t>力</a:t>
            </a:r>
            <a:endParaRPr lang="en-US" altLang="ja-JP" sz="1000" dirty="0">
              <a:solidFill>
                <a:prstClr val="black"/>
              </a:solidFill>
              <a:latin typeface="HGPｺﾞｼｯｸE" panose="020B0900000000000000" pitchFamily="50" charset="-128"/>
              <a:ea typeface="HGPｺﾞｼｯｸE" panose="020B0900000000000000" pitchFamily="50" charset="-128"/>
            </a:endParaRPr>
          </a:p>
          <a:p>
            <a:pPr algn="ctr"/>
            <a:r>
              <a:rPr lang="ja-JP" altLang="en-US" sz="1000" dirty="0">
                <a:solidFill>
                  <a:prstClr val="black"/>
                </a:solidFill>
                <a:latin typeface="HGPｺﾞｼｯｸE" panose="020B0900000000000000" pitchFamily="50" charset="-128"/>
                <a:ea typeface="HGPｺﾞｼｯｸE" panose="020B0900000000000000" pitchFamily="50" charset="-128"/>
              </a:rPr>
              <a:t>向</a:t>
            </a:r>
            <a:endParaRPr lang="en-US" altLang="ja-JP" sz="1000" dirty="0">
              <a:solidFill>
                <a:prstClr val="black"/>
              </a:solidFill>
              <a:latin typeface="HGPｺﾞｼｯｸE" panose="020B0900000000000000" pitchFamily="50" charset="-128"/>
              <a:ea typeface="HGPｺﾞｼｯｸE" panose="020B0900000000000000" pitchFamily="50" charset="-128"/>
            </a:endParaRPr>
          </a:p>
          <a:p>
            <a:pPr algn="ctr"/>
            <a:r>
              <a:rPr lang="ja-JP" altLang="en-US" sz="1000" dirty="0">
                <a:solidFill>
                  <a:prstClr val="black"/>
                </a:solidFill>
                <a:latin typeface="HGPｺﾞｼｯｸE" panose="020B0900000000000000" pitchFamily="50" charset="-128"/>
                <a:ea typeface="HGPｺﾞｼｯｸE" panose="020B0900000000000000" pitchFamily="50" charset="-128"/>
              </a:rPr>
              <a:t>上</a:t>
            </a:r>
            <a:endParaRPr lang="en-US" altLang="ja-JP" sz="1000" dirty="0">
              <a:solidFill>
                <a:prstClr val="black"/>
              </a:solidFill>
              <a:latin typeface="HGPｺﾞｼｯｸE" panose="020B0900000000000000" pitchFamily="50" charset="-128"/>
              <a:ea typeface="HGPｺﾞｼｯｸE" panose="020B0900000000000000" pitchFamily="50" charset="-128"/>
            </a:endParaRPr>
          </a:p>
        </p:txBody>
      </p:sp>
      <p:sp>
        <p:nvSpPr>
          <p:cNvPr id="45" name="角丸四角形 44"/>
          <p:cNvSpPr/>
          <p:nvPr/>
        </p:nvSpPr>
        <p:spPr>
          <a:xfrm>
            <a:off x="309179" y="2445450"/>
            <a:ext cx="2521712" cy="1555459"/>
          </a:xfrm>
          <a:prstGeom prst="roundRect">
            <a:avLst>
              <a:gd name="adj" fmla="val 3802"/>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altLang="ja-JP" sz="1000" dirty="0">
              <a:solidFill>
                <a:prstClr val="black"/>
              </a:solidFill>
            </a:endParaRPr>
          </a:p>
          <a:p>
            <a:endParaRPr lang="en-US" altLang="ja-JP" sz="1000" dirty="0">
              <a:solidFill>
                <a:prstClr val="black"/>
              </a:solidFill>
            </a:endParaRPr>
          </a:p>
          <a:p>
            <a:endParaRPr lang="en-US" altLang="ja-JP" sz="1000" dirty="0">
              <a:solidFill>
                <a:prstClr val="black"/>
              </a:solidFill>
            </a:endParaRPr>
          </a:p>
          <a:p>
            <a:endParaRPr lang="en-US" altLang="ja-JP" sz="1000" dirty="0">
              <a:solidFill>
                <a:prstClr val="black"/>
              </a:solidFill>
            </a:endParaRPr>
          </a:p>
          <a:p>
            <a:endParaRPr lang="en-US" altLang="ja-JP" sz="1000" dirty="0">
              <a:solidFill>
                <a:prstClr val="black"/>
              </a:solidFill>
            </a:endParaRPr>
          </a:p>
          <a:p>
            <a:endParaRPr lang="en-US" altLang="ja-JP" sz="1000" dirty="0">
              <a:solidFill>
                <a:prstClr val="black"/>
              </a:solidFill>
            </a:endParaRPr>
          </a:p>
          <a:p>
            <a:endParaRPr lang="en-US" altLang="ja-JP" sz="1000" dirty="0">
              <a:solidFill>
                <a:prstClr val="black"/>
              </a:solidFill>
            </a:endParaRPr>
          </a:p>
        </p:txBody>
      </p:sp>
      <p:sp>
        <p:nvSpPr>
          <p:cNvPr id="46" name="角丸四角形 45"/>
          <p:cNvSpPr/>
          <p:nvPr/>
        </p:nvSpPr>
        <p:spPr>
          <a:xfrm>
            <a:off x="884404" y="2297664"/>
            <a:ext cx="1397670" cy="238665"/>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1000" dirty="0">
                <a:solidFill>
                  <a:prstClr val="black"/>
                </a:solidFill>
                <a:latin typeface="HGPｺﾞｼｯｸE" panose="020B0900000000000000" pitchFamily="50" charset="-128"/>
                <a:ea typeface="HGPｺﾞｼｯｸE" panose="020B0900000000000000" pitchFamily="50" charset="-128"/>
              </a:rPr>
              <a:t>ＰＭＯ事業者</a:t>
            </a:r>
            <a:endParaRPr lang="en-US" altLang="ja-JP" sz="1000" dirty="0">
              <a:solidFill>
                <a:prstClr val="black"/>
              </a:solidFill>
              <a:latin typeface="HGPｺﾞｼｯｸE" panose="020B0900000000000000" pitchFamily="50" charset="-128"/>
              <a:ea typeface="HGPｺﾞｼｯｸE" panose="020B0900000000000000" pitchFamily="50" charset="-128"/>
            </a:endParaRPr>
          </a:p>
        </p:txBody>
      </p:sp>
      <p:sp>
        <p:nvSpPr>
          <p:cNvPr id="47" name="テキスト ボックス 46"/>
          <p:cNvSpPr txBox="1"/>
          <p:nvPr/>
        </p:nvSpPr>
        <p:spPr>
          <a:xfrm>
            <a:off x="364018" y="2588423"/>
            <a:ext cx="232152" cy="615028"/>
          </a:xfrm>
          <a:prstGeom prst="rect">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ja-JP"/>
            </a:defPPr>
            <a:lvl1pPr algn="ctr">
              <a:defRPr sz="1000">
                <a:latin typeface="HGPｺﾞｼｯｸE" panose="020B0900000000000000" pitchFamily="50" charset="-128"/>
                <a:ea typeface="HGPｺﾞｼｯｸE" panose="020B0900000000000000" pitchFamily="50" charset="-128"/>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r>
              <a:rPr lang="ja-JP" altLang="en-US" dirty="0">
                <a:solidFill>
                  <a:prstClr val="black"/>
                </a:solidFill>
              </a:rPr>
              <a:t>管</a:t>
            </a:r>
            <a:r>
              <a:rPr lang="en-US" altLang="ja-JP" dirty="0">
                <a:solidFill>
                  <a:prstClr val="black"/>
                </a:solidFill>
              </a:rPr>
              <a:t/>
            </a:r>
            <a:br>
              <a:rPr lang="en-US" altLang="ja-JP" dirty="0">
                <a:solidFill>
                  <a:prstClr val="black"/>
                </a:solidFill>
              </a:rPr>
            </a:br>
            <a:r>
              <a:rPr lang="ja-JP" altLang="en-US" dirty="0">
                <a:solidFill>
                  <a:prstClr val="black"/>
                </a:solidFill>
              </a:rPr>
              <a:t>理</a:t>
            </a:r>
            <a:r>
              <a:rPr lang="en-US" altLang="ja-JP" dirty="0">
                <a:solidFill>
                  <a:prstClr val="black"/>
                </a:solidFill>
              </a:rPr>
              <a:t/>
            </a:r>
            <a:br>
              <a:rPr lang="en-US" altLang="ja-JP" dirty="0">
                <a:solidFill>
                  <a:prstClr val="black"/>
                </a:solidFill>
              </a:rPr>
            </a:br>
            <a:r>
              <a:rPr lang="ja-JP" altLang="en-US" dirty="0">
                <a:solidFill>
                  <a:prstClr val="black"/>
                </a:solidFill>
              </a:rPr>
              <a:t>運</a:t>
            </a:r>
            <a:r>
              <a:rPr lang="en-US" altLang="ja-JP" dirty="0">
                <a:solidFill>
                  <a:prstClr val="black"/>
                </a:solidFill>
              </a:rPr>
              <a:t/>
            </a:r>
            <a:br>
              <a:rPr lang="en-US" altLang="ja-JP" dirty="0">
                <a:solidFill>
                  <a:prstClr val="black"/>
                </a:solidFill>
              </a:rPr>
            </a:br>
            <a:r>
              <a:rPr lang="ja-JP" altLang="en-US" dirty="0">
                <a:solidFill>
                  <a:prstClr val="black"/>
                </a:solidFill>
              </a:rPr>
              <a:t>営</a:t>
            </a:r>
            <a:endParaRPr lang="en-US" altLang="ja-JP" dirty="0">
              <a:solidFill>
                <a:prstClr val="black"/>
              </a:solidFill>
            </a:endParaRPr>
          </a:p>
        </p:txBody>
      </p:sp>
      <p:sp>
        <p:nvSpPr>
          <p:cNvPr id="48" name="テキスト ボックス 47"/>
          <p:cNvSpPr txBox="1"/>
          <p:nvPr/>
        </p:nvSpPr>
        <p:spPr>
          <a:xfrm>
            <a:off x="604871" y="2587838"/>
            <a:ext cx="2184060" cy="615613"/>
          </a:xfrm>
          <a:prstGeom prst="rect">
            <a:avLst/>
          </a:prstGeom>
          <a:solidFill>
            <a:schemeClr val="accent2">
              <a:lumMod val="60000"/>
              <a:lumOff val="40000"/>
            </a:schemeClr>
          </a:solidFill>
          <a:ln w="12700">
            <a:noFill/>
          </a:ln>
        </p:spPr>
        <p:txBody>
          <a:bodyPr vert="horz" wrap="square" lIns="36000" tIns="36000" rIns="36000" bIns="36000" rtlCol="0">
            <a:noAutofit/>
          </a:bodyPr>
          <a:lstStyle/>
          <a:p>
            <a:pPr algn="ctr"/>
            <a:endParaRPr lang="ja-JP" altLang="en-US" sz="1000" dirty="0">
              <a:solidFill>
                <a:prstClr val="white"/>
              </a:solidFill>
              <a:latin typeface="HGPｺﾞｼｯｸE" panose="020B0900000000000000" pitchFamily="50" charset="-128"/>
              <a:ea typeface="HGPｺﾞｼｯｸE" panose="020B0900000000000000" pitchFamily="50" charset="-128"/>
            </a:endParaRPr>
          </a:p>
        </p:txBody>
      </p:sp>
      <p:sp>
        <p:nvSpPr>
          <p:cNvPr id="49" name="角丸四角形 48"/>
          <p:cNvSpPr/>
          <p:nvPr/>
        </p:nvSpPr>
        <p:spPr>
          <a:xfrm>
            <a:off x="704737" y="2684155"/>
            <a:ext cx="1257903" cy="203788"/>
          </a:xfrm>
          <a:prstGeom prst="roundRect">
            <a:avLst>
              <a:gd name="adj" fmla="val 50000"/>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1000" dirty="0">
                <a:solidFill>
                  <a:prstClr val="black"/>
                </a:solidFill>
              </a:rPr>
              <a:t>施設の管理運営</a:t>
            </a:r>
          </a:p>
        </p:txBody>
      </p:sp>
      <p:sp>
        <p:nvSpPr>
          <p:cNvPr id="50" name="テキスト ボックス 49"/>
          <p:cNvSpPr txBox="1"/>
          <p:nvPr/>
        </p:nvSpPr>
        <p:spPr>
          <a:xfrm>
            <a:off x="604869" y="3258256"/>
            <a:ext cx="2184061" cy="697257"/>
          </a:xfrm>
          <a:prstGeom prst="rect">
            <a:avLst/>
          </a:prstGeom>
          <a:solidFill>
            <a:schemeClr val="accent2">
              <a:lumMod val="60000"/>
              <a:lumOff val="40000"/>
            </a:schemeClr>
          </a:solidFill>
          <a:ln w="12700">
            <a:noFill/>
          </a:ln>
        </p:spPr>
        <p:txBody>
          <a:bodyPr vert="horz" wrap="square" lIns="36000" tIns="36000" rIns="36000" bIns="36000" rtlCol="0">
            <a:noAutofit/>
          </a:bodyPr>
          <a:lstStyle/>
          <a:p>
            <a:pPr algn="ctr"/>
            <a:endParaRPr lang="ja-JP" altLang="en-US" sz="1000" dirty="0">
              <a:solidFill>
                <a:prstClr val="white"/>
              </a:solidFill>
              <a:latin typeface="HGPｺﾞｼｯｸE" panose="020B0900000000000000" pitchFamily="50" charset="-128"/>
              <a:ea typeface="HGPｺﾞｼｯｸE" panose="020B0900000000000000" pitchFamily="50" charset="-128"/>
            </a:endParaRPr>
          </a:p>
        </p:txBody>
      </p:sp>
      <p:sp>
        <p:nvSpPr>
          <p:cNvPr id="51" name="テキスト ボックス 50"/>
          <p:cNvSpPr txBox="1"/>
          <p:nvPr/>
        </p:nvSpPr>
        <p:spPr>
          <a:xfrm>
            <a:off x="817609" y="2937287"/>
            <a:ext cx="1824172" cy="238688"/>
          </a:xfrm>
          <a:prstGeom prst="rect">
            <a:avLst/>
          </a:prstGeom>
          <a:noFill/>
        </p:spPr>
        <p:txBody>
          <a:bodyPr wrap="square" lIns="0" tIns="0" rIns="0" bIns="0" rtlCol="0">
            <a:noAutofit/>
          </a:bodyPr>
          <a:lstStyle/>
          <a:p>
            <a:r>
              <a:rPr lang="ja-JP" altLang="en-US" sz="1000" dirty="0">
                <a:solidFill>
                  <a:prstClr val="black"/>
                </a:solidFill>
              </a:rPr>
              <a:t>天守閣、公園、音楽堂など</a:t>
            </a:r>
          </a:p>
        </p:txBody>
      </p:sp>
      <p:sp>
        <p:nvSpPr>
          <p:cNvPr id="52" name="角丸四角形 51"/>
          <p:cNvSpPr/>
          <p:nvPr/>
        </p:nvSpPr>
        <p:spPr>
          <a:xfrm>
            <a:off x="698051" y="3294507"/>
            <a:ext cx="1498620" cy="167065"/>
          </a:xfrm>
          <a:prstGeom prst="roundRect">
            <a:avLst>
              <a:gd name="adj" fmla="val 50000"/>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1000" dirty="0">
                <a:solidFill>
                  <a:prstClr val="black"/>
                </a:solidFill>
              </a:rPr>
              <a:t>既存施設の活用</a:t>
            </a:r>
          </a:p>
        </p:txBody>
      </p:sp>
      <p:sp>
        <p:nvSpPr>
          <p:cNvPr id="53" name="角丸四角形 52"/>
          <p:cNvSpPr/>
          <p:nvPr/>
        </p:nvSpPr>
        <p:spPr>
          <a:xfrm>
            <a:off x="698050" y="3510268"/>
            <a:ext cx="1498621" cy="181913"/>
          </a:xfrm>
          <a:prstGeom prst="roundRect">
            <a:avLst>
              <a:gd name="adj" fmla="val 50000"/>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1000" dirty="0">
                <a:solidFill>
                  <a:prstClr val="black"/>
                </a:solidFill>
              </a:rPr>
              <a:t>新規施設の整備</a:t>
            </a:r>
          </a:p>
        </p:txBody>
      </p:sp>
      <p:sp>
        <p:nvSpPr>
          <p:cNvPr id="54" name="角丸四角形 53"/>
          <p:cNvSpPr/>
          <p:nvPr/>
        </p:nvSpPr>
        <p:spPr>
          <a:xfrm>
            <a:off x="687342" y="3726292"/>
            <a:ext cx="1750767" cy="174379"/>
          </a:xfrm>
          <a:prstGeom prst="roundRect">
            <a:avLst>
              <a:gd name="adj" fmla="val 50000"/>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1000" dirty="0">
                <a:solidFill>
                  <a:prstClr val="black"/>
                </a:solidFill>
              </a:rPr>
              <a:t>新たなイベントや事業実施</a:t>
            </a:r>
          </a:p>
        </p:txBody>
      </p:sp>
      <p:pic>
        <p:nvPicPr>
          <p:cNvPr id="55" name="Picture 5" descr="E:\My Documents\My Pictures\JTO_8[1].jpg"/>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521676" y="4505779"/>
            <a:ext cx="1974069" cy="1165733"/>
          </a:xfrm>
          <a:prstGeom prst="rect">
            <a:avLst/>
          </a:prstGeom>
          <a:noFill/>
          <a:extLst>
            <a:ext uri="{909E8E84-426E-40DD-AFC4-6F175D3DCCD1}">
              <a14:hiddenFill xmlns:a14="http://schemas.microsoft.com/office/drawing/2010/main">
                <a:solidFill>
                  <a:srgbClr val="FFFFFF"/>
                </a:solidFill>
              </a14:hiddenFill>
            </a:ext>
          </a:extLst>
        </p:spPr>
      </p:pic>
      <p:pic>
        <p:nvPicPr>
          <p:cNvPr id="56" name="図 55"/>
          <p:cNvPicPr>
            <a:picLocks noChangeAspect="1"/>
          </p:cNvPicPr>
          <p:nvPr/>
        </p:nvPicPr>
        <p:blipFill rotWithShape="1">
          <a:blip r:embed="rId5" cstate="email">
            <a:extLst>
              <a:ext uri="{28A0092B-C50C-407E-A947-70E740481C1C}">
                <a14:useLocalDpi xmlns:a14="http://schemas.microsoft.com/office/drawing/2010/main"/>
              </a:ext>
            </a:extLst>
          </a:blip>
          <a:srcRect r="4818"/>
          <a:stretch/>
        </p:blipFill>
        <p:spPr>
          <a:xfrm>
            <a:off x="467544" y="5701273"/>
            <a:ext cx="2232069" cy="1074669"/>
          </a:xfrm>
          <a:prstGeom prst="rect">
            <a:avLst/>
          </a:prstGeom>
        </p:spPr>
      </p:pic>
      <p:pic>
        <p:nvPicPr>
          <p:cNvPr id="57" name="図 56"/>
          <p:cNvPicPr>
            <a:picLocks noChangeAspect="1"/>
          </p:cNvPicPr>
          <p:nvPr/>
        </p:nvPicPr>
        <p:blipFill rotWithShape="1">
          <a:blip r:embed="rId6" cstate="email">
            <a:extLst>
              <a:ext uri="{28A0092B-C50C-407E-A947-70E740481C1C}">
                <a14:useLocalDpi xmlns:a14="http://schemas.microsoft.com/office/drawing/2010/main"/>
              </a:ext>
            </a:extLst>
          </a:blip>
          <a:srcRect t="9719" b="7202"/>
          <a:stretch/>
        </p:blipFill>
        <p:spPr>
          <a:xfrm>
            <a:off x="2933804" y="5733256"/>
            <a:ext cx="1953383" cy="1035661"/>
          </a:xfrm>
          <a:prstGeom prst="rect">
            <a:avLst/>
          </a:prstGeom>
        </p:spPr>
      </p:pic>
      <p:pic>
        <p:nvPicPr>
          <p:cNvPr id="58" name="図 57"/>
          <p:cNvPicPr>
            <a:picLocks noChangeAspect="1"/>
          </p:cNvPicPr>
          <p:nvPr/>
        </p:nvPicPr>
        <p:blipFill>
          <a:blip r:embed="rId7"/>
          <a:stretch>
            <a:fillRect/>
          </a:stretch>
        </p:blipFill>
        <p:spPr>
          <a:xfrm>
            <a:off x="2974570" y="4466893"/>
            <a:ext cx="1871853" cy="1243503"/>
          </a:xfrm>
          <a:prstGeom prst="rect">
            <a:avLst/>
          </a:prstGeom>
        </p:spPr>
      </p:pic>
      <p:sp>
        <p:nvSpPr>
          <p:cNvPr id="59" name="正方形/長方形 58"/>
          <p:cNvSpPr/>
          <p:nvPr/>
        </p:nvSpPr>
        <p:spPr>
          <a:xfrm>
            <a:off x="5225856" y="1032927"/>
            <a:ext cx="3456384" cy="246221"/>
          </a:xfrm>
          <a:prstGeom prst="rect">
            <a:avLst/>
          </a:prstGeom>
        </p:spPr>
        <p:txBody>
          <a:bodyPr wrap="square">
            <a:spAutoFit/>
          </a:bodyPr>
          <a:lstStyle/>
          <a:p>
            <a:pPr marL="274320" indent="-274320">
              <a:spcBef>
                <a:spcPts val="600"/>
              </a:spcBef>
              <a:buClr>
                <a:srgbClr val="727CA3"/>
              </a:buClr>
              <a:buSzPct val="76000"/>
              <a:buFont typeface="Wingdings 3"/>
              <a:buChar char=""/>
            </a:pPr>
            <a:r>
              <a:rPr lang="ja-JP" altLang="en-US" sz="1000" dirty="0">
                <a:solidFill>
                  <a:prstClr val="black"/>
                </a:solidFill>
              </a:rPr>
              <a:t>本市の収支変化</a:t>
            </a:r>
          </a:p>
        </p:txBody>
      </p:sp>
      <p:grpSp>
        <p:nvGrpSpPr>
          <p:cNvPr id="75" name="グループ化 74"/>
          <p:cNvGrpSpPr/>
          <p:nvPr/>
        </p:nvGrpSpPr>
        <p:grpSpPr>
          <a:xfrm>
            <a:off x="6690382" y="1020936"/>
            <a:ext cx="1508731" cy="253310"/>
            <a:chOff x="1187623" y="5662984"/>
            <a:chExt cx="7128792" cy="371439"/>
          </a:xfrm>
        </p:grpSpPr>
        <p:pic>
          <p:nvPicPr>
            <p:cNvPr id="76" name="Picture 2"/>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1187623" y="5662990"/>
              <a:ext cx="7128792"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77" name="正方形/長方形 76"/>
            <p:cNvSpPr/>
            <p:nvPr/>
          </p:nvSpPr>
          <p:spPr>
            <a:xfrm>
              <a:off x="1331639" y="5662984"/>
              <a:ext cx="6984776" cy="371439"/>
            </a:xfrm>
            <a:prstGeom prst="rect">
              <a:avLst/>
            </a:prstGeom>
          </p:spPr>
          <p:txBody>
            <a:bodyPr wrap="square">
              <a:spAutoFit/>
            </a:bodyPr>
            <a:lstStyle/>
            <a:p>
              <a:pPr algn="ctr"/>
              <a:r>
                <a:rPr lang="ja-JP" altLang="en-US" sz="1000" b="1" dirty="0">
                  <a:solidFill>
                    <a:prstClr val="black"/>
                  </a:solidFill>
                  <a:latin typeface="HG丸ｺﾞｼｯｸM-PRO" panose="020F0600000000000000" pitchFamily="50" charset="-128"/>
                  <a:ea typeface="HG丸ｺﾞｼｯｸM-PRO" panose="020F0600000000000000" pitchFamily="50" charset="-128"/>
                </a:rPr>
                <a:t>約２億円超の収支改善</a:t>
              </a:r>
              <a:endParaRPr lang="en-US" altLang="ja-JP" sz="1000" b="1" dirty="0">
                <a:solidFill>
                  <a:prstClr val="black"/>
                </a:solidFill>
                <a:latin typeface="HG丸ｺﾞｼｯｸM-PRO" panose="020F0600000000000000" pitchFamily="50" charset="-128"/>
                <a:ea typeface="HG丸ｺﾞｼｯｸM-PRO" panose="020F0600000000000000" pitchFamily="50" charset="-128"/>
              </a:endParaRPr>
            </a:p>
          </p:txBody>
        </p:sp>
      </p:grpSp>
      <p:grpSp>
        <p:nvGrpSpPr>
          <p:cNvPr id="78" name="グループ化 77"/>
          <p:cNvGrpSpPr/>
          <p:nvPr/>
        </p:nvGrpSpPr>
        <p:grpSpPr>
          <a:xfrm>
            <a:off x="7353016" y="3594369"/>
            <a:ext cx="1654904" cy="246221"/>
            <a:chOff x="1516649" y="5624265"/>
            <a:chExt cx="6984779" cy="270027"/>
          </a:xfrm>
        </p:grpSpPr>
        <p:pic>
          <p:nvPicPr>
            <p:cNvPr id="79" name="Picture 2"/>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1701661" y="5662990"/>
              <a:ext cx="6614754" cy="2309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80" name="正方形/長方形 79"/>
            <p:cNvSpPr/>
            <p:nvPr/>
          </p:nvSpPr>
          <p:spPr>
            <a:xfrm>
              <a:off x="1516649" y="5624265"/>
              <a:ext cx="6984779" cy="270027"/>
            </a:xfrm>
            <a:prstGeom prst="rect">
              <a:avLst/>
            </a:prstGeom>
          </p:spPr>
          <p:txBody>
            <a:bodyPr wrap="square">
              <a:spAutoFit/>
            </a:bodyPr>
            <a:lstStyle/>
            <a:p>
              <a:pPr algn="ctr"/>
              <a:r>
                <a:rPr lang="ja-JP" altLang="en-US" sz="1000" b="1" dirty="0">
                  <a:solidFill>
                    <a:prstClr val="black"/>
                  </a:solidFill>
                  <a:latin typeface="HG丸ｺﾞｼｯｸM-PRO" panose="020F0600000000000000" pitchFamily="50" charset="-128"/>
                  <a:ea typeface="HG丸ｺﾞｼｯｸM-PRO" panose="020F0600000000000000" pitchFamily="50" charset="-128"/>
                </a:rPr>
                <a:t>３年連続過去最高を更新</a:t>
              </a:r>
              <a:endParaRPr lang="en-US" altLang="ja-JP" sz="1000" b="1" dirty="0">
                <a:solidFill>
                  <a:prstClr val="black"/>
                </a:solidFill>
                <a:latin typeface="HG丸ｺﾞｼｯｸM-PRO" panose="020F0600000000000000" pitchFamily="50" charset="-128"/>
                <a:ea typeface="HG丸ｺﾞｼｯｸM-PRO" panose="020F0600000000000000" pitchFamily="50" charset="-128"/>
              </a:endParaRPr>
            </a:p>
          </p:txBody>
        </p:sp>
      </p:grpSp>
      <p:grpSp>
        <p:nvGrpSpPr>
          <p:cNvPr id="81" name="グループ化 80"/>
          <p:cNvGrpSpPr/>
          <p:nvPr/>
        </p:nvGrpSpPr>
        <p:grpSpPr>
          <a:xfrm>
            <a:off x="985326" y="4156430"/>
            <a:ext cx="3834585" cy="258315"/>
            <a:chOff x="1015398" y="5733438"/>
            <a:chExt cx="7128792" cy="431700"/>
          </a:xfrm>
        </p:grpSpPr>
        <p:pic>
          <p:nvPicPr>
            <p:cNvPr id="82" name="Picture 2"/>
            <p:cNvPicPr>
              <a:picLocks noChangeAspect="1" noChangeArrowheads="1"/>
            </p:cNvPicPr>
            <p:nvPr/>
          </p:nvPicPr>
          <p:blipFill>
            <a:blip r:embed="rId10" cstate="print">
              <a:extLst>
                <a:ext uri="{28A0092B-C50C-407E-A947-70E740481C1C}">
                  <a14:useLocalDpi xmlns:a14="http://schemas.microsoft.com/office/drawing/2010/main" val="0"/>
                </a:ext>
              </a:extLst>
            </a:blip>
            <a:srcRect/>
            <a:stretch>
              <a:fillRect/>
            </a:stretch>
          </p:blipFill>
          <p:spPr bwMode="auto">
            <a:xfrm>
              <a:off x="1015398" y="5795807"/>
              <a:ext cx="7128792" cy="3693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83" name="正方形/長方形 82"/>
            <p:cNvSpPr/>
            <p:nvPr/>
          </p:nvSpPr>
          <p:spPr>
            <a:xfrm>
              <a:off x="1074939" y="5733438"/>
              <a:ext cx="6984777" cy="393533"/>
            </a:xfrm>
            <a:prstGeom prst="rect">
              <a:avLst/>
            </a:prstGeom>
          </p:spPr>
          <p:txBody>
            <a:bodyPr wrap="square">
              <a:spAutoFit/>
            </a:bodyPr>
            <a:lstStyle/>
            <a:p>
              <a:pPr algn="ctr"/>
              <a:r>
                <a:rPr lang="ja-JP" altLang="en-US" sz="1000" b="1" dirty="0">
                  <a:solidFill>
                    <a:prstClr val="black"/>
                  </a:solidFill>
                  <a:latin typeface="HG丸ｺﾞｼｯｸM-PRO" panose="020F0600000000000000" pitchFamily="50" charset="-128"/>
                  <a:ea typeface="HG丸ｺﾞｼｯｸM-PRO" panose="020F0600000000000000" pitchFamily="50" charset="-128"/>
                </a:rPr>
                <a:t>民間事業者（</a:t>
              </a:r>
              <a:r>
                <a:rPr lang="en-US" altLang="ja-JP" sz="1000" b="1" dirty="0">
                  <a:solidFill>
                    <a:prstClr val="black"/>
                  </a:solidFill>
                  <a:latin typeface="HG丸ｺﾞｼｯｸM-PRO" panose="020F0600000000000000" pitchFamily="50" charset="-128"/>
                  <a:ea typeface="HG丸ｺﾞｼｯｸM-PRO" panose="020F0600000000000000" pitchFamily="50" charset="-128"/>
                </a:rPr>
                <a:t>PMO</a:t>
              </a:r>
              <a:r>
                <a:rPr lang="ja-JP" altLang="en-US" sz="1000" b="1" dirty="0">
                  <a:solidFill>
                    <a:prstClr val="black"/>
                  </a:solidFill>
                  <a:latin typeface="HG丸ｺﾞｼｯｸM-PRO" panose="020F0600000000000000" pitchFamily="50" charset="-128"/>
                  <a:ea typeface="HG丸ｺﾞｼｯｸM-PRO" panose="020F0600000000000000" pitchFamily="50" charset="-128"/>
                </a:rPr>
                <a:t>事業者）の投資により魅力向上事業を実施</a:t>
              </a:r>
              <a:endParaRPr lang="en-US" altLang="ja-JP" sz="1000" b="1" dirty="0">
                <a:solidFill>
                  <a:prstClr val="black"/>
                </a:solidFill>
                <a:latin typeface="HG丸ｺﾞｼｯｸM-PRO" panose="020F0600000000000000" pitchFamily="50" charset="-128"/>
                <a:ea typeface="HG丸ｺﾞｼｯｸM-PRO" panose="020F0600000000000000" pitchFamily="50" charset="-128"/>
              </a:endParaRPr>
            </a:p>
          </p:txBody>
        </p:sp>
      </p:grpSp>
      <p:sp>
        <p:nvSpPr>
          <p:cNvPr id="84" name="正方形/長方形 83"/>
          <p:cNvSpPr/>
          <p:nvPr/>
        </p:nvSpPr>
        <p:spPr>
          <a:xfrm>
            <a:off x="564223" y="4521536"/>
            <a:ext cx="1764780" cy="26585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ja-JP" altLang="en-US" sz="1000" b="1" dirty="0">
                <a:solidFill>
                  <a:prstClr val="white"/>
                </a:solidFill>
              </a:rPr>
              <a:t>新規施設（ｼﾞｮｰ･ﾃﾗｽ･ｵｵｻｶ）</a:t>
            </a:r>
          </a:p>
        </p:txBody>
      </p:sp>
      <p:sp>
        <p:nvSpPr>
          <p:cNvPr id="85" name="正方形/長方形 84"/>
          <p:cNvSpPr/>
          <p:nvPr/>
        </p:nvSpPr>
        <p:spPr>
          <a:xfrm>
            <a:off x="2934260" y="4466893"/>
            <a:ext cx="1958352" cy="26585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ja-JP" altLang="en-US" sz="1000" b="1" dirty="0">
                <a:solidFill>
                  <a:prstClr val="white"/>
                </a:solidFill>
              </a:rPr>
              <a:t>既存施設改修（ﾐﾗｲｻﾞ大阪城）</a:t>
            </a:r>
          </a:p>
        </p:txBody>
      </p:sp>
      <p:sp>
        <p:nvSpPr>
          <p:cNvPr id="86" name="正方形/長方形 85"/>
          <p:cNvSpPr/>
          <p:nvPr/>
        </p:nvSpPr>
        <p:spPr>
          <a:xfrm>
            <a:off x="1477708" y="6512928"/>
            <a:ext cx="1221905" cy="26585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ja-JP" altLang="en-US" sz="1000" b="1" dirty="0">
                <a:solidFill>
                  <a:prstClr val="black"/>
                </a:solidFill>
              </a:rPr>
              <a:t>櫓の長期公開事業</a:t>
            </a:r>
          </a:p>
        </p:txBody>
      </p:sp>
      <p:sp>
        <p:nvSpPr>
          <p:cNvPr id="87" name="正方形/長方形 86"/>
          <p:cNvSpPr/>
          <p:nvPr/>
        </p:nvSpPr>
        <p:spPr>
          <a:xfrm>
            <a:off x="4028515" y="5683426"/>
            <a:ext cx="845451" cy="26585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ja-JP" altLang="en-US" sz="1000" b="1" dirty="0">
                <a:solidFill>
                  <a:prstClr val="black"/>
                </a:solidFill>
              </a:rPr>
              <a:t>御座船運航</a:t>
            </a:r>
          </a:p>
        </p:txBody>
      </p:sp>
      <p:sp>
        <p:nvSpPr>
          <p:cNvPr id="88" name="左矢印 87"/>
          <p:cNvSpPr/>
          <p:nvPr/>
        </p:nvSpPr>
        <p:spPr>
          <a:xfrm>
            <a:off x="2993665" y="2881936"/>
            <a:ext cx="216024" cy="522171"/>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89" name="正方形/長方形 88"/>
          <p:cNvSpPr/>
          <p:nvPr/>
        </p:nvSpPr>
        <p:spPr>
          <a:xfrm>
            <a:off x="2830891" y="3474594"/>
            <a:ext cx="644186" cy="20444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ja-JP" altLang="en-US" sz="1000" dirty="0">
                <a:solidFill>
                  <a:prstClr val="black"/>
                </a:solidFill>
              </a:rPr>
              <a:t>サポート</a:t>
            </a:r>
          </a:p>
        </p:txBody>
      </p:sp>
      <p:sp>
        <p:nvSpPr>
          <p:cNvPr id="90" name="角丸四角形 89"/>
          <p:cNvSpPr/>
          <p:nvPr/>
        </p:nvSpPr>
        <p:spPr>
          <a:xfrm>
            <a:off x="310611" y="1186020"/>
            <a:ext cx="1397670" cy="224803"/>
          </a:xfrm>
          <a:prstGeom prst="round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1000" dirty="0">
                <a:solidFill>
                  <a:prstClr val="black"/>
                </a:solidFill>
                <a:latin typeface="HGPｺﾞｼｯｸE" panose="020B0900000000000000" pitchFamily="50" charset="-128"/>
                <a:ea typeface="HGPｺﾞｼｯｸE" panose="020B0900000000000000" pitchFamily="50" charset="-128"/>
              </a:rPr>
              <a:t>経済戦略局</a:t>
            </a:r>
            <a:endParaRPr lang="en-US" altLang="ja-JP" sz="1000" dirty="0">
              <a:solidFill>
                <a:prstClr val="black"/>
              </a:solidFill>
              <a:latin typeface="HGPｺﾞｼｯｸE" panose="020B0900000000000000" pitchFamily="50" charset="-128"/>
              <a:ea typeface="HGPｺﾞｼｯｸE" panose="020B0900000000000000" pitchFamily="50" charset="-128"/>
            </a:endParaRPr>
          </a:p>
        </p:txBody>
      </p:sp>
      <p:sp>
        <p:nvSpPr>
          <p:cNvPr id="91" name="角丸四角形 90"/>
          <p:cNvSpPr/>
          <p:nvPr/>
        </p:nvSpPr>
        <p:spPr>
          <a:xfrm>
            <a:off x="1908343" y="1181175"/>
            <a:ext cx="1397670" cy="224803"/>
          </a:xfrm>
          <a:prstGeom prst="round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1000" dirty="0">
                <a:solidFill>
                  <a:prstClr val="black"/>
                </a:solidFill>
                <a:latin typeface="HGPｺﾞｼｯｸE" panose="020B0900000000000000" pitchFamily="50" charset="-128"/>
                <a:ea typeface="HGPｺﾞｼｯｸE" panose="020B0900000000000000" pitchFamily="50" charset="-128"/>
              </a:rPr>
              <a:t>建設局</a:t>
            </a:r>
            <a:endParaRPr lang="en-US" altLang="ja-JP" sz="1000" dirty="0">
              <a:solidFill>
                <a:prstClr val="black"/>
              </a:solidFill>
              <a:latin typeface="HGPｺﾞｼｯｸE" panose="020B0900000000000000" pitchFamily="50" charset="-128"/>
              <a:ea typeface="HGPｺﾞｼｯｸE" panose="020B0900000000000000" pitchFamily="50" charset="-128"/>
            </a:endParaRPr>
          </a:p>
        </p:txBody>
      </p:sp>
      <p:sp>
        <p:nvSpPr>
          <p:cNvPr id="92" name="角丸四角形 91"/>
          <p:cNvSpPr/>
          <p:nvPr/>
        </p:nvSpPr>
        <p:spPr>
          <a:xfrm>
            <a:off x="3521453" y="1176330"/>
            <a:ext cx="1397670" cy="224803"/>
          </a:xfrm>
          <a:prstGeom prst="round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1000" dirty="0">
                <a:solidFill>
                  <a:prstClr val="black"/>
                </a:solidFill>
                <a:latin typeface="HGPｺﾞｼｯｸE" panose="020B0900000000000000" pitchFamily="50" charset="-128"/>
                <a:ea typeface="HGPｺﾞｼｯｸE" panose="020B0900000000000000" pitchFamily="50" charset="-128"/>
              </a:rPr>
              <a:t>教育委員会事務局</a:t>
            </a:r>
            <a:endParaRPr lang="en-US" altLang="ja-JP" sz="1000" dirty="0">
              <a:solidFill>
                <a:prstClr val="black"/>
              </a:solidFill>
              <a:latin typeface="HGPｺﾞｼｯｸE" panose="020B0900000000000000" pitchFamily="50" charset="-128"/>
              <a:ea typeface="HGPｺﾞｼｯｸE" panose="020B0900000000000000" pitchFamily="50" charset="-128"/>
            </a:endParaRPr>
          </a:p>
        </p:txBody>
      </p:sp>
      <p:sp>
        <p:nvSpPr>
          <p:cNvPr id="93" name="テキスト ボックス 92"/>
          <p:cNvSpPr txBox="1"/>
          <p:nvPr/>
        </p:nvSpPr>
        <p:spPr>
          <a:xfrm>
            <a:off x="251344" y="1455975"/>
            <a:ext cx="1400951" cy="238688"/>
          </a:xfrm>
          <a:prstGeom prst="rect">
            <a:avLst/>
          </a:prstGeom>
          <a:noFill/>
        </p:spPr>
        <p:txBody>
          <a:bodyPr wrap="square" lIns="0" tIns="0" rIns="0" bIns="0" rtlCol="0">
            <a:noAutofit/>
          </a:bodyPr>
          <a:lstStyle/>
          <a:p>
            <a:pPr algn="ctr"/>
            <a:r>
              <a:rPr lang="ja-JP" altLang="en-US" sz="1000" dirty="0">
                <a:solidFill>
                  <a:prstClr val="black"/>
                </a:solidFill>
              </a:rPr>
              <a:t>天守閣の管理運営</a:t>
            </a:r>
            <a:endParaRPr lang="en-US" altLang="ja-JP" sz="1000" dirty="0">
              <a:solidFill>
                <a:prstClr val="black"/>
              </a:solidFill>
            </a:endParaRPr>
          </a:p>
          <a:p>
            <a:pPr algn="ctr"/>
            <a:r>
              <a:rPr lang="ja-JP" altLang="en-US" sz="1000" dirty="0">
                <a:solidFill>
                  <a:prstClr val="black"/>
                </a:solidFill>
              </a:rPr>
              <a:t>（指定管理者制度活用）</a:t>
            </a:r>
          </a:p>
        </p:txBody>
      </p:sp>
      <p:sp>
        <p:nvSpPr>
          <p:cNvPr id="94" name="テキスト ボックス 93"/>
          <p:cNvSpPr txBox="1"/>
          <p:nvPr/>
        </p:nvSpPr>
        <p:spPr>
          <a:xfrm>
            <a:off x="1966795" y="1455975"/>
            <a:ext cx="1280573" cy="238688"/>
          </a:xfrm>
          <a:prstGeom prst="rect">
            <a:avLst/>
          </a:prstGeom>
          <a:noFill/>
        </p:spPr>
        <p:txBody>
          <a:bodyPr wrap="square" lIns="0" tIns="0" rIns="0" bIns="0" rtlCol="0">
            <a:noAutofit/>
          </a:bodyPr>
          <a:lstStyle/>
          <a:p>
            <a:pPr algn="ctr"/>
            <a:r>
              <a:rPr lang="ja-JP" altLang="en-US" sz="1000" dirty="0">
                <a:solidFill>
                  <a:prstClr val="black"/>
                </a:solidFill>
              </a:rPr>
              <a:t>公園の管理運営</a:t>
            </a:r>
            <a:endParaRPr lang="en-US" altLang="ja-JP" sz="1000" dirty="0">
              <a:solidFill>
                <a:prstClr val="black"/>
              </a:solidFill>
            </a:endParaRPr>
          </a:p>
          <a:p>
            <a:r>
              <a:rPr lang="ja-JP" altLang="en-US" sz="1000" dirty="0">
                <a:solidFill>
                  <a:prstClr val="black"/>
                </a:solidFill>
              </a:rPr>
              <a:t>（直営・管理許可・委託）</a:t>
            </a:r>
          </a:p>
        </p:txBody>
      </p:sp>
      <p:sp>
        <p:nvSpPr>
          <p:cNvPr id="95" name="テキスト ボックス 94"/>
          <p:cNvSpPr txBox="1"/>
          <p:nvPr/>
        </p:nvSpPr>
        <p:spPr>
          <a:xfrm>
            <a:off x="3534833" y="1478639"/>
            <a:ext cx="1448314" cy="238688"/>
          </a:xfrm>
          <a:prstGeom prst="rect">
            <a:avLst/>
          </a:prstGeom>
          <a:noFill/>
        </p:spPr>
        <p:txBody>
          <a:bodyPr wrap="square" lIns="0" tIns="0" rIns="0" bIns="0" rtlCol="0">
            <a:noAutofit/>
          </a:bodyPr>
          <a:lstStyle/>
          <a:p>
            <a:pPr algn="ctr"/>
            <a:r>
              <a:rPr lang="ja-JP" altLang="en-US" sz="1000" dirty="0">
                <a:solidFill>
                  <a:prstClr val="black"/>
                </a:solidFill>
              </a:rPr>
              <a:t>音楽堂の管理運営</a:t>
            </a:r>
            <a:endParaRPr lang="en-US" altLang="ja-JP" sz="1000" dirty="0">
              <a:solidFill>
                <a:prstClr val="black"/>
              </a:solidFill>
            </a:endParaRPr>
          </a:p>
          <a:p>
            <a:pPr algn="ctr"/>
            <a:r>
              <a:rPr lang="ja-JP" altLang="en-US" sz="1000" dirty="0">
                <a:solidFill>
                  <a:prstClr val="black"/>
                </a:solidFill>
              </a:rPr>
              <a:t>（直営）</a:t>
            </a:r>
          </a:p>
        </p:txBody>
      </p:sp>
      <p:sp>
        <p:nvSpPr>
          <p:cNvPr id="96" name="正方形/長方形 95"/>
          <p:cNvSpPr/>
          <p:nvPr/>
        </p:nvSpPr>
        <p:spPr>
          <a:xfrm>
            <a:off x="173132" y="1134269"/>
            <a:ext cx="4856211" cy="816679"/>
          </a:xfrm>
          <a:prstGeom prst="rect">
            <a:avLst/>
          </a:prstGeom>
          <a:noFill/>
          <a:ln w="952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97" name="正方形/長方形 96"/>
          <p:cNvSpPr/>
          <p:nvPr/>
        </p:nvSpPr>
        <p:spPr>
          <a:xfrm>
            <a:off x="173132" y="2246597"/>
            <a:ext cx="4841781" cy="1790309"/>
          </a:xfrm>
          <a:prstGeom prst="rect">
            <a:avLst/>
          </a:prstGeom>
          <a:noFill/>
          <a:ln w="952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98" name="二等辺三角形 97"/>
          <p:cNvSpPr/>
          <p:nvPr/>
        </p:nvSpPr>
        <p:spPr>
          <a:xfrm flipV="1">
            <a:off x="2220919" y="2006997"/>
            <a:ext cx="842319" cy="206431"/>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99" name="正方形/長方形 98"/>
          <p:cNvSpPr/>
          <p:nvPr/>
        </p:nvSpPr>
        <p:spPr>
          <a:xfrm>
            <a:off x="2425900" y="1981622"/>
            <a:ext cx="644186" cy="20444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ja-JP" altLang="en-US" sz="1000" b="1" dirty="0">
                <a:solidFill>
                  <a:prstClr val="black"/>
                </a:solidFill>
                <a:effectLst>
                  <a:outerShdw blurRad="38100" dist="38100" dir="2700000" algn="tl">
                    <a:srgbClr val="000000">
                      <a:alpha val="43137"/>
                    </a:srgbClr>
                  </a:outerShdw>
                </a:effectLst>
              </a:rPr>
              <a:t>改革</a:t>
            </a:r>
          </a:p>
        </p:txBody>
      </p:sp>
      <p:sp>
        <p:nvSpPr>
          <p:cNvPr id="100" name="正方形/長方形 99"/>
          <p:cNvSpPr/>
          <p:nvPr/>
        </p:nvSpPr>
        <p:spPr>
          <a:xfrm>
            <a:off x="79891" y="711722"/>
            <a:ext cx="5040877" cy="3364966"/>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101" name="正方形/長方形 100"/>
          <p:cNvSpPr/>
          <p:nvPr/>
        </p:nvSpPr>
        <p:spPr>
          <a:xfrm>
            <a:off x="79891" y="4138108"/>
            <a:ext cx="5040876" cy="2678000"/>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102" name="正方形/長方形 101"/>
          <p:cNvSpPr/>
          <p:nvPr/>
        </p:nvSpPr>
        <p:spPr>
          <a:xfrm>
            <a:off x="5177779" y="6519574"/>
            <a:ext cx="3474818" cy="288000"/>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103" name="正方形/長方形 102"/>
          <p:cNvSpPr/>
          <p:nvPr/>
        </p:nvSpPr>
        <p:spPr>
          <a:xfrm>
            <a:off x="5185062" y="711721"/>
            <a:ext cx="3882606" cy="5757175"/>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104" name="テキスト ボックス 103"/>
          <p:cNvSpPr txBox="1"/>
          <p:nvPr/>
        </p:nvSpPr>
        <p:spPr>
          <a:xfrm>
            <a:off x="166595" y="962256"/>
            <a:ext cx="1400951" cy="238688"/>
          </a:xfrm>
          <a:prstGeom prst="rect">
            <a:avLst/>
          </a:prstGeom>
          <a:noFill/>
        </p:spPr>
        <p:txBody>
          <a:bodyPr wrap="square" lIns="0" tIns="0" rIns="0" bIns="0" rtlCol="0">
            <a:noAutofit/>
          </a:bodyPr>
          <a:lstStyle/>
          <a:p>
            <a:r>
              <a:rPr lang="en-US" altLang="ja-JP" sz="1000" dirty="0">
                <a:solidFill>
                  <a:prstClr val="black"/>
                </a:solidFill>
              </a:rPr>
              <a:t>《PMO</a:t>
            </a:r>
            <a:r>
              <a:rPr lang="ja-JP" altLang="en-US" sz="1000" dirty="0">
                <a:solidFill>
                  <a:prstClr val="black"/>
                </a:solidFill>
              </a:rPr>
              <a:t>事業導入前</a:t>
            </a:r>
            <a:r>
              <a:rPr lang="en-US" altLang="ja-JP" sz="1000" dirty="0">
                <a:solidFill>
                  <a:prstClr val="black"/>
                </a:solidFill>
              </a:rPr>
              <a:t>》</a:t>
            </a:r>
            <a:endParaRPr lang="ja-JP" altLang="en-US" sz="1000" dirty="0">
              <a:solidFill>
                <a:prstClr val="black"/>
              </a:solidFill>
            </a:endParaRPr>
          </a:p>
        </p:txBody>
      </p:sp>
      <p:sp>
        <p:nvSpPr>
          <p:cNvPr id="105" name="テキスト ボックス 104"/>
          <p:cNvSpPr txBox="1"/>
          <p:nvPr/>
        </p:nvSpPr>
        <p:spPr>
          <a:xfrm>
            <a:off x="166595" y="2038184"/>
            <a:ext cx="1400951" cy="238688"/>
          </a:xfrm>
          <a:prstGeom prst="rect">
            <a:avLst/>
          </a:prstGeom>
          <a:noFill/>
        </p:spPr>
        <p:txBody>
          <a:bodyPr wrap="square" lIns="0" tIns="0" rIns="0" bIns="0" rtlCol="0">
            <a:noAutofit/>
          </a:bodyPr>
          <a:lstStyle/>
          <a:p>
            <a:r>
              <a:rPr lang="en-US" altLang="ja-JP" sz="1000" dirty="0">
                <a:solidFill>
                  <a:prstClr val="black"/>
                </a:solidFill>
              </a:rPr>
              <a:t>《PMO</a:t>
            </a:r>
            <a:r>
              <a:rPr lang="ja-JP" altLang="en-US" sz="1000" dirty="0">
                <a:solidFill>
                  <a:prstClr val="black"/>
                </a:solidFill>
              </a:rPr>
              <a:t>事業導入後</a:t>
            </a:r>
            <a:r>
              <a:rPr lang="en-US" altLang="ja-JP" sz="1000" dirty="0">
                <a:solidFill>
                  <a:prstClr val="black"/>
                </a:solidFill>
              </a:rPr>
              <a:t>》</a:t>
            </a:r>
            <a:endParaRPr lang="ja-JP" altLang="en-US" sz="1000" dirty="0">
              <a:solidFill>
                <a:prstClr val="black"/>
              </a:solidFill>
            </a:endParaRPr>
          </a:p>
        </p:txBody>
      </p:sp>
      <p:sp>
        <p:nvSpPr>
          <p:cNvPr id="108" name="正方形/長方形 107"/>
          <p:cNvSpPr/>
          <p:nvPr/>
        </p:nvSpPr>
        <p:spPr>
          <a:xfrm>
            <a:off x="6097913" y="6525656"/>
            <a:ext cx="2407231" cy="246221"/>
          </a:xfrm>
          <a:prstGeom prst="rect">
            <a:avLst/>
          </a:prstGeom>
        </p:spPr>
        <p:txBody>
          <a:bodyPr wrap="square">
            <a:spAutoFit/>
          </a:bodyPr>
          <a:lstStyle/>
          <a:p>
            <a:pPr marL="274320" indent="-274320">
              <a:spcBef>
                <a:spcPts val="600"/>
              </a:spcBef>
              <a:buClr>
                <a:srgbClr val="727CA3"/>
              </a:buClr>
              <a:buSzPct val="76000"/>
              <a:buFont typeface="Wingdings 3"/>
              <a:buChar char=""/>
            </a:pPr>
            <a:r>
              <a:rPr lang="ja-JP" altLang="en-US" sz="1000" dirty="0">
                <a:solidFill>
                  <a:prstClr val="black"/>
                </a:solidFill>
              </a:rPr>
              <a:t>滞在時間のさらなる延長を促進</a:t>
            </a:r>
          </a:p>
        </p:txBody>
      </p:sp>
      <p:sp>
        <p:nvSpPr>
          <p:cNvPr id="110" name="正方形/長方形 109"/>
          <p:cNvSpPr/>
          <p:nvPr/>
        </p:nvSpPr>
        <p:spPr>
          <a:xfrm>
            <a:off x="6588224" y="305360"/>
            <a:ext cx="2468412" cy="369332"/>
          </a:xfrm>
          <a:prstGeom prst="rect">
            <a:avLst/>
          </a:prstGeom>
          <a:noFill/>
        </p:spPr>
        <p:txBody>
          <a:bodyPr wrap="square">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lgn="ctr"/>
            <a:r>
              <a:rPr lang="ja-JP" altLang="en-US" dirty="0">
                <a:solidFill>
                  <a:prstClr val="black"/>
                </a:solidFill>
              </a:rPr>
              <a:t>＜</a:t>
            </a:r>
            <a:r>
              <a:rPr lang="en-US" altLang="ja-JP" dirty="0">
                <a:solidFill>
                  <a:prstClr val="black"/>
                </a:solidFill>
              </a:rPr>
              <a:t>What</a:t>
            </a:r>
            <a:r>
              <a:rPr lang="ja-JP" altLang="en-US" dirty="0" err="1">
                <a:solidFill>
                  <a:prstClr val="black"/>
                </a:solidFill>
              </a:rPr>
              <a:t>，</a:t>
            </a:r>
            <a:r>
              <a:rPr lang="en-US" altLang="ja-JP" dirty="0">
                <a:solidFill>
                  <a:prstClr val="black"/>
                </a:solidFill>
              </a:rPr>
              <a:t>Outcome</a:t>
            </a:r>
            <a:r>
              <a:rPr lang="ja-JP" altLang="en-US" dirty="0">
                <a:solidFill>
                  <a:prstClr val="black"/>
                </a:solidFill>
              </a:rPr>
              <a:t>＞</a:t>
            </a:r>
          </a:p>
        </p:txBody>
      </p:sp>
      <p:pic>
        <p:nvPicPr>
          <p:cNvPr id="5" name="図 4"/>
          <p:cNvPicPr>
            <a:picLocks noChangeAspect="1"/>
          </p:cNvPicPr>
          <p:nvPr/>
        </p:nvPicPr>
        <p:blipFill>
          <a:blip r:embed="rId11"/>
          <a:stretch>
            <a:fillRect/>
          </a:stretch>
        </p:blipFill>
        <p:spPr>
          <a:xfrm>
            <a:off x="5285794" y="4193750"/>
            <a:ext cx="3659624" cy="1617470"/>
          </a:xfrm>
          <a:prstGeom prst="rect">
            <a:avLst/>
          </a:prstGeom>
        </p:spPr>
      </p:pic>
      <p:pic>
        <p:nvPicPr>
          <p:cNvPr id="6" name="図 5"/>
          <p:cNvPicPr>
            <a:picLocks noChangeAspect="1"/>
          </p:cNvPicPr>
          <p:nvPr/>
        </p:nvPicPr>
        <p:blipFill>
          <a:blip r:embed="rId12"/>
          <a:stretch>
            <a:fillRect/>
          </a:stretch>
        </p:blipFill>
        <p:spPr>
          <a:xfrm>
            <a:off x="7194400" y="5811587"/>
            <a:ext cx="1662036" cy="422063"/>
          </a:xfrm>
          <a:prstGeom prst="rect">
            <a:avLst/>
          </a:prstGeom>
        </p:spPr>
      </p:pic>
      <p:pic>
        <p:nvPicPr>
          <p:cNvPr id="7" name="図 6"/>
          <p:cNvPicPr>
            <a:picLocks noChangeAspect="1"/>
          </p:cNvPicPr>
          <p:nvPr/>
        </p:nvPicPr>
        <p:blipFill>
          <a:blip r:embed="rId13"/>
          <a:stretch>
            <a:fillRect/>
          </a:stretch>
        </p:blipFill>
        <p:spPr>
          <a:xfrm>
            <a:off x="6686719" y="4578316"/>
            <a:ext cx="475529" cy="179848"/>
          </a:xfrm>
          <a:prstGeom prst="rect">
            <a:avLst/>
          </a:prstGeom>
        </p:spPr>
      </p:pic>
      <p:pic>
        <p:nvPicPr>
          <p:cNvPr id="8" name="図 7"/>
          <p:cNvPicPr>
            <a:picLocks noChangeAspect="1"/>
          </p:cNvPicPr>
          <p:nvPr/>
        </p:nvPicPr>
        <p:blipFill>
          <a:blip r:embed="rId14"/>
          <a:stretch>
            <a:fillRect/>
          </a:stretch>
        </p:blipFill>
        <p:spPr>
          <a:xfrm>
            <a:off x="8349084" y="4174665"/>
            <a:ext cx="481626" cy="179848"/>
          </a:xfrm>
          <a:prstGeom prst="rect">
            <a:avLst/>
          </a:prstGeom>
        </p:spPr>
      </p:pic>
      <p:pic>
        <p:nvPicPr>
          <p:cNvPr id="9" name="図 8"/>
          <p:cNvPicPr>
            <a:picLocks noChangeAspect="1"/>
          </p:cNvPicPr>
          <p:nvPr/>
        </p:nvPicPr>
        <p:blipFill>
          <a:blip r:embed="rId15"/>
          <a:stretch>
            <a:fillRect/>
          </a:stretch>
        </p:blipFill>
        <p:spPr>
          <a:xfrm>
            <a:off x="7182728" y="4168926"/>
            <a:ext cx="12193" cy="1944793"/>
          </a:xfrm>
          <a:prstGeom prst="rect">
            <a:avLst/>
          </a:prstGeom>
        </p:spPr>
      </p:pic>
      <p:pic>
        <p:nvPicPr>
          <p:cNvPr id="10" name="図 9"/>
          <p:cNvPicPr>
            <a:picLocks noChangeAspect="1"/>
          </p:cNvPicPr>
          <p:nvPr/>
        </p:nvPicPr>
        <p:blipFill>
          <a:blip r:embed="rId16"/>
          <a:stretch>
            <a:fillRect/>
          </a:stretch>
        </p:blipFill>
        <p:spPr>
          <a:xfrm>
            <a:off x="5526688" y="3992739"/>
            <a:ext cx="951059" cy="173751"/>
          </a:xfrm>
          <a:prstGeom prst="rect">
            <a:avLst/>
          </a:prstGeom>
        </p:spPr>
      </p:pic>
      <p:pic>
        <p:nvPicPr>
          <p:cNvPr id="12" name="図 11"/>
          <p:cNvPicPr>
            <a:picLocks noChangeAspect="1"/>
          </p:cNvPicPr>
          <p:nvPr/>
        </p:nvPicPr>
        <p:blipFill>
          <a:blip r:embed="rId17"/>
          <a:stretch>
            <a:fillRect/>
          </a:stretch>
        </p:blipFill>
        <p:spPr>
          <a:xfrm>
            <a:off x="5470913" y="1353894"/>
            <a:ext cx="3513063" cy="2037338"/>
          </a:xfrm>
          <a:prstGeom prst="rect">
            <a:avLst/>
          </a:prstGeom>
        </p:spPr>
      </p:pic>
      <p:pic>
        <p:nvPicPr>
          <p:cNvPr id="13" name="図 12"/>
          <p:cNvPicPr>
            <a:picLocks noChangeAspect="1"/>
          </p:cNvPicPr>
          <p:nvPr/>
        </p:nvPicPr>
        <p:blipFill>
          <a:blip r:embed="rId18"/>
          <a:stretch>
            <a:fillRect/>
          </a:stretch>
        </p:blipFill>
        <p:spPr>
          <a:xfrm>
            <a:off x="6819485" y="2905730"/>
            <a:ext cx="2011225" cy="490771"/>
          </a:xfrm>
          <a:prstGeom prst="rect">
            <a:avLst/>
          </a:prstGeom>
        </p:spPr>
      </p:pic>
      <p:pic>
        <p:nvPicPr>
          <p:cNvPr id="14" name="図 13"/>
          <p:cNvPicPr>
            <a:picLocks noChangeAspect="1"/>
          </p:cNvPicPr>
          <p:nvPr/>
        </p:nvPicPr>
        <p:blipFill>
          <a:blip r:embed="rId19"/>
          <a:stretch>
            <a:fillRect/>
          </a:stretch>
        </p:blipFill>
        <p:spPr>
          <a:xfrm>
            <a:off x="6816114" y="1292491"/>
            <a:ext cx="12193" cy="1956986"/>
          </a:xfrm>
          <a:prstGeom prst="rect">
            <a:avLst/>
          </a:prstGeom>
        </p:spPr>
      </p:pic>
      <p:pic>
        <p:nvPicPr>
          <p:cNvPr id="15" name="図 14"/>
          <p:cNvPicPr>
            <a:picLocks noChangeAspect="1"/>
          </p:cNvPicPr>
          <p:nvPr/>
        </p:nvPicPr>
        <p:blipFill>
          <a:blip r:embed="rId20"/>
          <a:stretch>
            <a:fillRect/>
          </a:stretch>
        </p:blipFill>
        <p:spPr>
          <a:xfrm>
            <a:off x="5303333" y="2714271"/>
            <a:ext cx="3596952" cy="27435"/>
          </a:xfrm>
          <a:prstGeom prst="rect">
            <a:avLst/>
          </a:prstGeom>
        </p:spPr>
      </p:pic>
      <p:pic>
        <p:nvPicPr>
          <p:cNvPr id="16" name="図 15"/>
          <p:cNvPicPr>
            <a:picLocks noChangeAspect="1"/>
          </p:cNvPicPr>
          <p:nvPr/>
        </p:nvPicPr>
        <p:blipFill>
          <a:blip r:embed="rId21"/>
          <a:stretch>
            <a:fillRect/>
          </a:stretch>
        </p:blipFill>
        <p:spPr>
          <a:xfrm>
            <a:off x="5842490" y="2481501"/>
            <a:ext cx="536495" cy="173751"/>
          </a:xfrm>
          <a:prstGeom prst="rect">
            <a:avLst/>
          </a:prstGeom>
        </p:spPr>
      </p:pic>
      <p:pic>
        <p:nvPicPr>
          <p:cNvPr id="17" name="図 16"/>
          <p:cNvPicPr>
            <a:picLocks noChangeAspect="1"/>
          </p:cNvPicPr>
          <p:nvPr/>
        </p:nvPicPr>
        <p:blipFill>
          <a:blip r:embed="rId22"/>
          <a:stretch>
            <a:fillRect/>
          </a:stretch>
        </p:blipFill>
        <p:spPr>
          <a:xfrm>
            <a:off x="6769419" y="1609088"/>
            <a:ext cx="512109" cy="173751"/>
          </a:xfrm>
          <a:prstGeom prst="rect">
            <a:avLst/>
          </a:prstGeom>
        </p:spPr>
      </p:pic>
      <p:pic>
        <p:nvPicPr>
          <p:cNvPr id="18" name="図 17"/>
          <p:cNvPicPr>
            <a:picLocks noChangeAspect="1"/>
          </p:cNvPicPr>
          <p:nvPr/>
        </p:nvPicPr>
        <p:blipFill>
          <a:blip r:embed="rId23"/>
          <a:stretch>
            <a:fillRect/>
          </a:stretch>
        </p:blipFill>
        <p:spPr>
          <a:xfrm>
            <a:off x="7499219" y="1537210"/>
            <a:ext cx="512109" cy="173751"/>
          </a:xfrm>
          <a:prstGeom prst="rect">
            <a:avLst/>
          </a:prstGeom>
        </p:spPr>
      </p:pic>
      <p:pic>
        <p:nvPicPr>
          <p:cNvPr id="19" name="図 18"/>
          <p:cNvPicPr>
            <a:picLocks noChangeAspect="1"/>
          </p:cNvPicPr>
          <p:nvPr/>
        </p:nvPicPr>
        <p:blipFill>
          <a:blip r:embed="rId24"/>
          <a:stretch>
            <a:fillRect/>
          </a:stretch>
        </p:blipFill>
        <p:spPr>
          <a:xfrm>
            <a:off x="8276653" y="1466818"/>
            <a:ext cx="512109" cy="173751"/>
          </a:xfrm>
          <a:prstGeom prst="rect">
            <a:avLst/>
          </a:prstGeom>
        </p:spPr>
      </p:pic>
      <p:sp>
        <p:nvSpPr>
          <p:cNvPr id="11" name="スライド番号プレースホルダー 10"/>
          <p:cNvSpPr>
            <a:spLocks noGrp="1"/>
          </p:cNvSpPr>
          <p:nvPr>
            <p:ph type="sldNum" sz="quarter" idx="12"/>
          </p:nvPr>
        </p:nvSpPr>
        <p:spPr/>
        <p:txBody>
          <a:bodyPr/>
          <a:lstStyle/>
          <a:p>
            <a:fld id="{CCEC3038-1CF1-4B63-9920-55248DCFBA97}" type="slidenum">
              <a:rPr kumimoji="1" lang="ja-JP" altLang="en-US" smtClean="0"/>
              <a:pPr/>
              <a:t>124</a:t>
            </a:fld>
            <a:endParaRPr kumimoji="1" lang="ja-JP" altLang="en-US" dirty="0"/>
          </a:p>
        </p:txBody>
      </p:sp>
      <p:sp>
        <p:nvSpPr>
          <p:cNvPr id="107" name="テキスト ボックス 106"/>
          <p:cNvSpPr txBox="1"/>
          <p:nvPr/>
        </p:nvSpPr>
        <p:spPr>
          <a:xfrm>
            <a:off x="8172400" y="1"/>
            <a:ext cx="971600" cy="307777"/>
          </a:xfrm>
          <a:prstGeom prst="rect">
            <a:avLst/>
          </a:prstGeom>
          <a:noFill/>
        </p:spPr>
        <p:txBody>
          <a:bodyPr wrap="square" rtlCol="0">
            <a:spAutoFit/>
          </a:bodyPr>
          <a:lstStyle/>
          <a:p>
            <a:r>
              <a:rPr lang="en-US" altLang="ja-JP" sz="1400" dirty="0" smtClean="0">
                <a:solidFill>
                  <a:prstClr val="black"/>
                </a:solidFill>
              </a:rPr>
              <a:t>A11.(</a:t>
            </a:r>
            <a:r>
              <a:rPr lang="en-US" altLang="ja-JP" sz="1400" dirty="0">
                <a:solidFill>
                  <a:prstClr val="black"/>
                </a:solidFill>
              </a:rPr>
              <a:t>31</a:t>
            </a:r>
            <a:r>
              <a:rPr lang="en-US" altLang="ja-JP" sz="1400" dirty="0" smtClean="0">
                <a:solidFill>
                  <a:prstClr val="black"/>
                </a:solidFill>
              </a:rPr>
              <a:t>)</a:t>
            </a:r>
            <a:endParaRPr lang="ja-JP" altLang="en-US" sz="1400" dirty="0">
              <a:solidFill>
                <a:prstClr val="black"/>
              </a:solidFill>
            </a:endParaRPr>
          </a:p>
        </p:txBody>
      </p:sp>
      <p:sp>
        <p:nvSpPr>
          <p:cNvPr id="109" name="テキスト ボックス 108"/>
          <p:cNvSpPr txBox="1"/>
          <p:nvPr/>
        </p:nvSpPr>
        <p:spPr>
          <a:xfrm>
            <a:off x="0" y="1"/>
            <a:ext cx="7668344" cy="261610"/>
          </a:xfrm>
          <a:prstGeom prst="rect">
            <a:avLst/>
          </a:prstGeom>
          <a:noFill/>
        </p:spPr>
        <p:txBody>
          <a:bodyPr wrap="square" rtlCol="0">
            <a:spAutoFit/>
          </a:bodyPr>
          <a:lstStyle/>
          <a:p>
            <a:r>
              <a:rPr lang="en-US" altLang="ja-JP" sz="1100" dirty="0">
                <a:solidFill>
                  <a:prstClr val="black"/>
                </a:solidFill>
              </a:rPr>
              <a:t>Ⅱ</a:t>
            </a:r>
            <a:r>
              <a:rPr lang="ja-JP" altLang="en-US" sz="1100" dirty="0">
                <a:solidFill>
                  <a:prstClr val="black"/>
                </a:solidFill>
              </a:rPr>
              <a:t>公民連携／経営形態の見直し</a:t>
            </a:r>
            <a:r>
              <a:rPr lang="en-US" altLang="ja-JP" sz="1100" dirty="0" smtClean="0">
                <a:solidFill>
                  <a:prstClr val="black"/>
                </a:solidFill>
              </a:rPr>
              <a:t>【</a:t>
            </a:r>
            <a:r>
              <a:rPr lang="ja-JP" altLang="en-US" sz="1100" dirty="0" smtClean="0">
                <a:solidFill>
                  <a:prstClr val="black"/>
                </a:solidFill>
              </a:rPr>
              <a:t>公民連携の推進</a:t>
            </a:r>
            <a:r>
              <a:rPr lang="en-US" altLang="ja-JP" sz="1100" dirty="0" smtClean="0">
                <a:solidFill>
                  <a:prstClr val="black"/>
                </a:solidFill>
              </a:rPr>
              <a:t>】</a:t>
            </a:r>
            <a:r>
              <a:rPr lang="ja-JP" altLang="en-US" sz="1100" dirty="0" smtClean="0">
                <a:solidFill>
                  <a:prstClr val="black"/>
                </a:solidFill>
              </a:rPr>
              <a:t>・天王寺公園エントランスエリア（愛称：てんしば）・大阪城公園</a:t>
            </a:r>
            <a:r>
              <a:rPr lang="en-US" altLang="ja-JP" sz="1100" dirty="0" smtClean="0">
                <a:solidFill>
                  <a:prstClr val="black"/>
                </a:solidFill>
              </a:rPr>
              <a:t>PMO</a:t>
            </a:r>
            <a:endParaRPr lang="en-US" altLang="ja-JP" sz="1100" dirty="0">
              <a:solidFill>
                <a:prstClr val="black"/>
              </a:solidFill>
            </a:endParaRPr>
          </a:p>
        </p:txBody>
      </p:sp>
    </p:spTree>
    <p:extLst>
      <p:ext uri="{BB962C8B-B14F-4D97-AF65-F5344CB8AC3E}">
        <p14:creationId xmlns:p14="http://schemas.microsoft.com/office/powerpoint/2010/main" val="3065054618"/>
      </p:ext>
    </p:extLst>
  </p:cSld>
  <p:clrMapOvr>
    <a:masterClrMapping/>
  </p:clrMapOvr>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タイトル 1"/>
          <p:cNvSpPr txBox="1">
            <a:spLocks/>
          </p:cNvSpPr>
          <p:nvPr/>
        </p:nvSpPr>
        <p:spPr>
          <a:xfrm>
            <a:off x="676522" y="1484784"/>
            <a:ext cx="7772400" cy="3456384"/>
          </a:xfrm>
          <a:prstGeom prst="rect">
            <a:avLst/>
          </a:prstGeom>
        </p:spPr>
        <p:txBody>
          <a:bodyPr vert="horz" lIns="91440" tIns="45720" rIns="91440" bIns="45720" rtlCol="0" anchor="ctr">
            <a:normAutofit/>
          </a:bodyPr>
          <a:lstStyle/>
          <a:p>
            <a:pPr marL="0" marR="0" lvl="0" indent="0" defTabSz="914400" rtl="0" eaLnBrk="1" fontAlgn="auto" latinLnBrk="0" hangingPunct="1">
              <a:lnSpc>
                <a:spcPct val="100000"/>
              </a:lnSpc>
              <a:spcBef>
                <a:spcPct val="0"/>
              </a:spcBef>
              <a:spcAft>
                <a:spcPts val="0"/>
              </a:spcAft>
              <a:buClrTx/>
              <a:buSzTx/>
              <a:buFontTx/>
              <a:buNone/>
              <a:tabLst/>
              <a:defRPr/>
            </a:pPr>
            <a:r>
              <a:rPr lang="en-US" altLang="ja-JP" sz="4000" b="1" dirty="0">
                <a:latin typeface="+mn-ea"/>
                <a:cs typeface="+mj-cs"/>
              </a:rPr>
              <a:t>Ⅳ</a:t>
            </a:r>
            <a:r>
              <a:rPr kumimoji="1" lang="ja-JP" altLang="en-US" sz="4000" b="1" i="0" u="none" strike="noStrike" kern="1200" cap="none" spc="0" normalizeH="0" baseline="0" noProof="0" dirty="0">
                <a:ln>
                  <a:noFill/>
                </a:ln>
                <a:solidFill>
                  <a:schemeClr val="tx1"/>
                </a:solidFill>
                <a:effectLst/>
                <a:uLnTx/>
                <a:uFillTx/>
                <a:latin typeface="+mn-ea"/>
                <a:cs typeface="+mj-cs"/>
              </a:rPr>
              <a:t>　行財政改革</a:t>
            </a:r>
            <a:r>
              <a:rPr kumimoji="1" lang="en-US" altLang="ja-JP" sz="4000" b="1" i="0" u="none" strike="noStrike" kern="1200" cap="none" spc="0" normalizeH="0" baseline="0" noProof="0" dirty="0">
                <a:ln>
                  <a:noFill/>
                </a:ln>
                <a:solidFill>
                  <a:schemeClr val="tx1"/>
                </a:solidFill>
                <a:effectLst/>
                <a:uLnTx/>
                <a:uFillTx/>
                <a:latin typeface="+mn-ea"/>
                <a:cs typeface="+mj-cs"/>
              </a:rPr>
              <a:t/>
            </a:r>
            <a:br>
              <a:rPr kumimoji="1" lang="en-US" altLang="ja-JP" sz="4000" b="1" i="0" u="none" strike="noStrike" kern="1200" cap="none" spc="0" normalizeH="0" baseline="0" noProof="0" dirty="0">
                <a:ln>
                  <a:noFill/>
                </a:ln>
                <a:solidFill>
                  <a:schemeClr val="tx1"/>
                </a:solidFill>
                <a:effectLst/>
                <a:uLnTx/>
                <a:uFillTx/>
                <a:latin typeface="+mn-ea"/>
                <a:cs typeface="+mj-cs"/>
              </a:rPr>
            </a:br>
            <a:r>
              <a:rPr kumimoji="1" lang="en-US" altLang="ja-JP" sz="4000" b="1" i="0" u="none" strike="noStrike" kern="1200" cap="none" spc="0" normalizeH="0" baseline="0" noProof="0" dirty="0">
                <a:ln>
                  <a:noFill/>
                </a:ln>
                <a:solidFill>
                  <a:schemeClr val="tx1"/>
                </a:solidFill>
                <a:effectLst/>
                <a:uLnTx/>
                <a:uFillTx/>
                <a:latin typeface="+mn-ea"/>
                <a:cs typeface="+mj-cs"/>
              </a:rPr>
              <a:t/>
            </a:r>
            <a:br>
              <a:rPr kumimoji="1" lang="en-US" altLang="ja-JP" sz="4000" b="1" i="0" u="none" strike="noStrike" kern="1200" cap="none" spc="0" normalizeH="0" baseline="0" noProof="0" dirty="0">
                <a:ln>
                  <a:noFill/>
                </a:ln>
                <a:solidFill>
                  <a:schemeClr val="tx1"/>
                </a:solidFill>
                <a:effectLst/>
                <a:uLnTx/>
                <a:uFillTx/>
                <a:latin typeface="+mn-ea"/>
                <a:cs typeface="+mj-cs"/>
              </a:rPr>
            </a:br>
            <a:r>
              <a:rPr kumimoji="1" lang="en-US" altLang="ja-JP" sz="4000" b="1" i="0" u="none" strike="noStrike" kern="1200" cap="none" spc="0" normalizeH="0" baseline="0" noProof="0" dirty="0">
                <a:ln>
                  <a:noFill/>
                </a:ln>
                <a:solidFill>
                  <a:schemeClr val="tx1"/>
                </a:solidFill>
                <a:effectLst/>
                <a:uLnTx/>
                <a:uFillTx/>
                <a:latin typeface="+mn-ea"/>
                <a:cs typeface="+mj-cs"/>
              </a:rPr>
              <a:t>【</a:t>
            </a:r>
            <a:r>
              <a:rPr kumimoji="1" lang="ja-JP" altLang="en-US" sz="4000" b="1" i="0" u="none" strike="noStrike" kern="1200" cap="none" spc="0" normalizeH="0" baseline="0" noProof="0" dirty="0">
                <a:ln>
                  <a:noFill/>
                </a:ln>
                <a:solidFill>
                  <a:schemeClr val="tx1"/>
                </a:solidFill>
                <a:effectLst/>
                <a:uLnTx/>
                <a:uFillTx/>
                <a:latin typeface="+mn-ea"/>
                <a:cs typeface="+mj-cs"/>
              </a:rPr>
              <a:t>財政</a:t>
            </a:r>
            <a:r>
              <a:rPr kumimoji="1" lang="en-US" altLang="ja-JP" sz="4000" b="1" i="0" u="none" strike="noStrike" kern="1200" cap="none" spc="0" normalizeH="0" baseline="0" noProof="0" dirty="0">
                <a:ln>
                  <a:noFill/>
                </a:ln>
                <a:solidFill>
                  <a:schemeClr val="tx1"/>
                </a:solidFill>
                <a:effectLst/>
                <a:uLnTx/>
                <a:uFillTx/>
                <a:latin typeface="+mn-ea"/>
                <a:cs typeface="+mj-cs"/>
              </a:rPr>
              <a:t>】</a:t>
            </a:r>
            <a:br>
              <a:rPr kumimoji="1" lang="en-US" altLang="ja-JP" sz="4000" b="1" i="0" u="none" strike="noStrike" kern="1200" cap="none" spc="0" normalizeH="0" baseline="0" noProof="0" dirty="0">
                <a:ln>
                  <a:noFill/>
                </a:ln>
                <a:solidFill>
                  <a:schemeClr val="tx1"/>
                </a:solidFill>
                <a:effectLst/>
                <a:uLnTx/>
                <a:uFillTx/>
                <a:latin typeface="+mn-ea"/>
                <a:cs typeface="+mj-cs"/>
              </a:rPr>
            </a:br>
            <a:r>
              <a:rPr kumimoji="1" lang="ja-JP" altLang="en-US" sz="4000" b="1" i="0" u="none" strike="noStrike" kern="1200" cap="none" spc="0" normalizeH="0" baseline="0" noProof="0" dirty="0">
                <a:ln>
                  <a:noFill/>
                </a:ln>
                <a:solidFill>
                  <a:schemeClr val="tx1"/>
                </a:solidFill>
                <a:effectLst/>
                <a:uLnTx/>
                <a:uFillTx/>
                <a:latin typeface="+mn-ea"/>
                <a:cs typeface="+mj-cs"/>
              </a:rPr>
              <a:t>　　（１）財政再建</a:t>
            </a:r>
            <a:r>
              <a:rPr kumimoji="1" lang="en-US" altLang="ja-JP" sz="4000" b="1" i="0" u="none" strike="noStrike" kern="1200" cap="none" spc="0" normalizeH="0" baseline="0" noProof="0" dirty="0">
                <a:ln>
                  <a:noFill/>
                </a:ln>
                <a:solidFill>
                  <a:schemeClr val="tx1"/>
                </a:solidFill>
                <a:effectLst/>
                <a:uLnTx/>
                <a:uFillTx/>
                <a:latin typeface="+mn-ea"/>
                <a:cs typeface="+mj-cs"/>
              </a:rPr>
              <a:t/>
            </a:r>
            <a:br>
              <a:rPr kumimoji="1" lang="en-US" altLang="ja-JP" sz="4000" b="1" i="0" u="none" strike="noStrike" kern="1200" cap="none" spc="0" normalizeH="0" baseline="0" noProof="0" dirty="0">
                <a:ln>
                  <a:noFill/>
                </a:ln>
                <a:solidFill>
                  <a:schemeClr val="tx1"/>
                </a:solidFill>
                <a:effectLst/>
                <a:uLnTx/>
                <a:uFillTx/>
                <a:latin typeface="+mn-ea"/>
                <a:cs typeface="+mj-cs"/>
              </a:rPr>
            </a:br>
            <a:r>
              <a:rPr kumimoji="1" lang="ja-JP" altLang="en-US" sz="4000" b="1" i="0" u="none" strike="noStrike" kern="1200" cap="none" spc="0" normalizeH="0" baseline="0" noProof="0" dirty="0">
                <a:ln>
                  <a:noFill/>
                </a:ln>
                <a:solidFill>
                  <a:schemeClr val="tx1"/>
                </a:solidFill>
                <a:effectLst/>
                <a:uLnTx/>
                <a:uFillTx/>
                <a:latin typeface="+mn-ea"/>
                <a:cs typeface="+mj-cs"/>
              </a:rPr>
              <a:t>　　（２）財務マネジメント</a:t>
            </a:r>
          </a:p>
        </p:txBody>
      </p:sp>
      <p:sp>
        <p:nvSpPr>
          <p:cNvPr id="3" name="スライド番号プレースホルダ 2"/>
          <p:cNvSpPr>
            <a:spLocks noGrp="1"/>
          </p:cNvSpPr>
          <p:nvPr>
            <p:ph type="sldNum" sz="quarter" idx="12"/>
          </p:nvPr>
        </p:nvSpPr>
        <p:spPr/>
        <p:txBody>
          <a:bodyPr/>
          <a:lstStyle/>
          <a:p>
            <a:fld id="{BAAD65E1-A3C4-4892-B652-5DB5AE5E3093}" type="slidenum">
              <a:rPr kumimoji="1" lang="ja-JP" altLang="en-US" smtClean="0"/>
              <a:t>125</a:t>
            </a:fld>
            <a:endParaRPr kumimoji="1" lang="ja-JP" altLang="en-US" dirty="0"/>
          </a:p>
        </p:txBody>
      </p:sp>
    </p:spTree>
    <p:extLst>
      <p:ext uri="{BB962C8B-B14F-4D97-AF65-F5344CB8AC3E}">
        <p14:creationId xmlns:p14="http://schemas.microsoft.com/office/powerpoint/2010/main" val="3278715751"/>
      </p:ext>
    </p:extLst>
  </p:cSld>
  <p:clrMapOvr>
    <a:masterClrMapping/>
  </p:clrMapOvr>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 name="角丸四角形 19"/>
          <p:cNvSpPr/>
          <p:nvPr/>
        </p:nvSpPr>
        <p:spPr>
          <a:xfrm>
            <a:off x="5652120" y="5496249"/>
            <a:ext cx="3115394" cy="237007"/>
          </a:xfrm>
          <a:prstGeom prst="roundRect">
            <a:avLst>
              <a:gd name="adj" fmla="val 5685"/>
            </a:avLst>
          </a:prstGeom>
          <a:solidFill>
            <a:schemeClr val="accent6">
              <a:lumMod val="60000"/>
              <a:lumOff val="40000"/>
              <a:alpha val="5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19" name="角丸四角形 18"/>
          <p:cNvSpPr/>
          <p:nvPr/>
        </p:nvSpPr>
        <p:spPr>
          <a:xfrm>
            <a:off x="5724128" y="4703468"/>
            <a:ext cx="2556286" cy="165693"/>
          </a:xfrm>
          <a:prstGeom prst="roundRect">
            <a:avLst>
              <a:gd name="adj" fmla="val 5685"/>
            </a:avLst>
          </a:prstGeom>
          <a:solidFill>
            <a:schemeClr val="accent6">
              <a:lumMod val="60000"/>
              <a:lumOff val="40000"/>
              <a:alpha val="5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18" name="角丸四角形 17"/>
          <p:cNvSpPr/>
          <p:nvPr/>
        </p:nvSpPr>
        <p:spPr>
          <a:xfrm>
            <a:off x="5724128" y="4215062"/>
            <a:ext cx="2268254" cy="165731"/>
          </a:xfrm>
          <a:prstGeom prst="roundRect">
            <a:avLst>
              <a:gd name="adj" fmla="val 5685"/>
            </a:avLst>
          </a:prstGeom>
          <a:solidFill>
            <a:schemeClr val="accent6">
              <a:lumMod val="60000"/>
              <a:lumOff val="40000"/>
              <a:alpha val="5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17" name="角丸四角形 16"/>
          <p:cNvSpPr/>
          <p:nvPr/>
        </p:nvSpPr>
        <p:spPr>
          <a:xfrm>
            <a:off x="5724128" y="3752659"/>
            <a:ext cx="3168352" cy="180397"/>
          </a:xfrm>
          <a:prstGeom prst="roundRect">
            <a:avLst>
              <a:gd name="adj" fmla="val 5685"/>
            </a:avLst>
          </a:prstGeom>
          <a:solidFill>
            <a:schemeClr val="accent6">
              <a:lumMod val="60000"/>
              <a:lumOff val="40000"/>
              <a:alpha val="5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16" name="角丸四角形 15"/>
          <p:cNvSpPr/>
          <p:nvPr/>
        </p:nvSpPr>
        <p:spPr>
          <a:xfrm>
            <a:off x="5724128" y="2793565"/>
            <a:ext cx="2880320" cy="549065"/>
          </a:xfrm>
          <a:prstGeom prst="roundRect">
            <a:avLst>
              <a:gd name="adj" fmla="val 5685"/>
            </a:avLst>
          </a:prstGeom>
          <a:solidFill>
            <a:schemeClr val="accent6">
              <a:lumMod val="60000"/>
              <a:lumOff val="40000"/>
              <a:alpha val="5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14" name="角丸四角形 13"/>
          <p:cNvSpPr/>
          <p:nvPr/>
        </p:nvSpPr>
        <p:spPr>
          <a:xfrm>
            <a:off x="5724128" y="1898203"/>
            <a:ext cx="2808312" cy="216025"/>
          </a:xfrm>
          <a:prstGeom prst="roundRect">
            <a:avLst>
              <a:gd name="adj" fmla="val 5685"/>
            </a:avLst>
          </a:prstGeom>
          <a:solidFill>
            <a:schemeClr val="accent6">
              <a:lumMod val="60000"/>
              <a:lumOff val="40000"/>
              <a:alpha val="5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4" name="テキスト ボックス 3"/>
          <p:cNvSpPr txBox="1"/>
          <p:nvPr/>
        </p:nvSpPr>
        <p:spPr>
          <a:xfrm>
            <a:off x="0" y="0"/>
            <a:ext cx="7524328" cy="461665"/>
          </a:xfrm>
          <a:prstGeom prst="rect">
            <a:avLst/>
          </a:prstGeom>
          <a:solidFill>
            <a:srgbClr val="0070C0"/>
          </a:solidFill>
        </p:spPr>
        <p:txBody>
          <a:bodyPr wrap="square" rtlCol="0">
            <a:spAutoFit/>
          </a:bodyPr>
          <a:lstStyle/>
          <a:p>
            <a:r>
              <a:rPr lang="en-US" altLang="ja-JP" sz="2400" b="1" u="sng" dirty="0">
                <a:solidFill>
                  <a:prstClr val="white"/>
                </a:solidFill>
                <a:latin typeface="ＭＳ Ｐゴシック" panose="020B0600070205080204" pitchFamily="50" charset="-128"/>
              </a:rPr>
              <a:t>Ⅳ【</a:t>
            </a:r>
            <a:r>
              <a:rPr lang="ja-JP" altLang="en-US" sz="2400" b="1" u="sng" dirty="0">
                <a:solidFill>
                  <a:prstClr val="white"/>
                </a:solidFill>
                <a:latin typeface="ＭＳ Ｐゴシック" panose="020B0600070205080204" pitchFamily="50" charset="-128"/>
              </a:rPr>
              <a:t>財政</a:t>
            </a:r>
            <a:r>
              <a:rPr lang="en-US" altLang="ja-JP" sz="2400" b="1" u="sng" dirty="0">
                <a:solidFill>
                  <a:prstClr val="white"/>
                </a:solidFill>
                <a:latin typeface="ＭＳ Ｐゴシック" panose="020B0600070205080204" pitchFamily="50" charset="-128"/>
              </a:rPr>
              <a:t>】</a:t>
            </a:r>
            <a:r>
              <a:rPr lang="ja-JP" altLang="en-US" sz="2400" b="1" u="sng" dirty="0">
                <a:solidFill>
                  <a:prstClr val="white"/>
                </a:solidFill>
                <a:latin typeface="ＭＳ Ｐゴシック" panose="020B0600070205080204" pitchFamily="50" charset="-128"/>
              </a:rPr>
              <a:t>　</a:t>
            </a:r>
            <a:r>
              <a:rPr lang="en-US" altLang="ja-JP" sz="2400" b="1" u="sng" dirty="0">
                <a:solidFill>
                  <a:prstClr val="white"/>
                </a:solidFill>
                <a:latin typeface="ＭＳ Ｐゴシック" panose="020B0600070205080204" pitchFamily="50" charset="-128"/>
              </a:rPr>
              <a:t>(1)</a:t>
            </a:r>
            <a:r>
              <a:rPr lang="ja-JP" altLang="en-US" sz="2400" b="1" u="sng" dirty="0">
                <a:solidFill>
                  <a:prstClr val="white"/>
                </a:solidFill>
                <a:latin typeface="ＭＳ Ｐゴシック" panose="020B0600070205080204" pitchFamily="50" charset="-128"/>
              </a:rPr>
              <a:t>財政再建</a:t>
            </a:r>
          </a:p>
        </p:txBody>
      </p:sp>
      <p:graphicFrame>
        <p:nvGraphicFramePr>
          <p:cNvPr id="5" name="表 4"/>
          <p:cNvGraphicFramePr>
            <a:graphicFrameLocks noGrp="1"/>
          </p:cNvGraphicFramePr>
          <p:nvPr>
            <p:extLst>
              <p:ext uri="{D42A27DB-BD31-4B8C-83A1-F6EECF244321}">
                <p14:modId xmlns:p14="http://schemas.microsoft.com/office/powerpoint/2010/main" val="524615725"/>
              </p:ext>
            </p:extLst>
          </p:nvPr>
        </p:nvGraphicFramePr>
        <p:xfrm>
          <a:off x="323528" y="692697"/>
          <a:ext cx="8640960" cy="5901140"/>
        </p:xfrm>
        <a:graphic>
          <a:graphicData uri="http://schemas.openxmlformats.org/drawingml/2006/table">
            <a:tbl>
              <a:tblPr firstRow="1">
                <a:tableStyleId>{5C22544A-7EE6-4342-B048-85BDC9FD1C3A}</a:tableStyleId>
              </a:tblPr>
              <a:tblGrid>
                <a:gridCol w="1908212">
                  <a:extLst>
                    <a:ext uri="{9D8B030D-6E8A-4147-A177-3AD203B41FA5}">
                      <a16:colId xmlns:a16="http://schemas.microsoft.com/office/drawing/2014/main" xmlns="" val="20000"/>
                    </a:ext>
                  </a:extLst>
                </a:gridCol>
                <a:gridCol w="1908212">
                  <a:extLst>
                    <a:ext uri="{9D8B030D-6E8A-4147-A177-3AD203B41FA5}">
                      <a16:colId xmlns:a16="http://schemas.microsoft.com/office/drawing/2014/main" xmlns="" val="20001"/>
                    </a:ext>
                  </a:extLst>
                </a:gridCol>
                <a:gridCol w="1512168">
                  <a:extLst>
                    <a:ext uri="{9D8B030D-6E8A-4147-A177-3AD203B41FA5}">
                      <a16:colId xmlns:a16="http://schemas.microsoft.com/office/drawing/2014/main" xmlns="" val="20002"/>
                    </a:ext>
                  </a:extLst>
                </a:gridCol>
                <a:gridCol w="3312368">
                  <a:extLst>
                    <a:ext uri="{9D8B030D-6E8A-4147-A177-3AD203B41FA5}">
                      <a16:colId xmlns:a16="http://schemas.microsoft.com/office/drawing/2014/main" xmlns="" val="20003"/>
                    </a:ext>
                  </a:extLst>
                </a:gridCol>
              </a:tblGrid>
              <a:tr h="354189">
                <a:tc>
                  <a:txBody>
                    <a:bodyPr/>
                    <a:lstStyle/>
                    <a:p>
                      <a:pPr algn="ctr">
                        <a:lnSpc>
                          <a:spcPts val="1800"/>
                        </a:lnSpc>
                      </a:pPr>
                      <a:r>
                        <a:rPr kumimoji="1" lang="ja-JP" altLang="en-US" sz="1400" dirty="0">
                          <a:solidFill>
                            <a:schemeClr val="tx1"/>
                          </a:solidFill>
                        </a:rPr>
                        <a:t>＜</a:t>
                      </a:r>
                      <a:r>
                        <a:rPr kumimoji="1" lang="en-US" altLang="ja-JP" sz="1400" dirty="0">
                          <a:solidFill>
                            <a:schemeClr val="tx1"/>
                          </a:solidFill>
                        </a:rPr>
                        <a:t>Why</a:t>
                      </a:r>
                      <a:r>
                        <a:rPr kumimoji="1" lang="ja-JP" altLang="en-US" sz="1400" dirty="0">
                          <a:solidFill>
                            <a:schemeClr val="tx1"/>
                          </a:solidFill>
                        </a:rPr>
                        <a:t>＞</a:t>
                      </a:r>
                    </a:p>
                  </a:txBody>
                  <a:tcPr marL="36000" marR="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ts val="1800"/>
                        </a:lnSpc>
                      </a:pPr>
                      <a:r>
                        <a:rPr kumimoji="1" lang="ja-JP" altLang="en-US" sz="1400" dirty="0">
                          <a:solidFill>
                            <a:schemeClr val="tx1"/>
                          </a:solidFill>
                        </a:rPr>
                        <a:t>＜</a:t>
                      </a:r>
                      <a:r>
                        <a:rPr kumimoji="1" lang="en-US" altLang="ja-JP" sz="1400" dirty="0">
                          <a:solidFill>
                            <a:schemeClr val="tx1"/>
                          </a:solidFill>
                        </a:rPr>
                        <a:t>Vision</a:t>
                      </a:r>
                      <a:r>
                        <a:rPr kumimoji="1" lang="ja-JP" altLang="en-US" sz="1400" dirty="0">
                          <a:solidFill>
                            <a:schemeClr val="tx1"/>
                          </a:solidFill>
                        </a:rPr>
                        <a:t>＞</a:t>
                      </a:r>
                    </a:p>
                  </a:txBody>
                  <a:tcPr marL="36000" marR="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ts val="1800"/>
                        </a:lnSpc>
                      </a:pPr>
                      <a:r>
                        <a:rPr kumimoji="1" lang="ja-JP" altLang="en-US" sz="1400" dirty="0">
                          <a:solidFill>
                            <a:schemeClr val="tx1"/>
                          </a:solidFill>
                        </a:rPr>
                        <a:t>＜</a:t>
                      </a:r>
                      <a:r>
                        <a:rPr kumimoji="1" lang="en-US" altLang="ja-JP" sz="1400" dirty="0">
                          <a:solidFill>
                            <a:schemeClr val="tx1"/>
                          </a:solidFill>
                        </a:rPr>
                        <a:t>What</a:t>
                      </a:r>
                      <a:r>
                        <a:rPr kumimoji="1" lang="ja-JP" altLang="en-US" sz="1400" dirty="0">
                          <a:solidFill>
                            <a:schemeClr val="tx1"/>
                          </a:solidFill>
                        </a:rPr>
                        <a:t>＞</a:t>
                      </a:r>
                    </a:p>
                  </a:txBody>
                  <a:tcPr marL="36000" marR="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ts val="1800"/>
                        </a:lnSpc>
                      </a:pPr>
                      <a:r>
                        <a:rPr kumimoji="1" lang="ja-JP" altLang="en-US" sz="1400" dirty="0">
                          <a:solidFill>
                            <a:schemeClr val="tx1"/>
                          </a:solidFill>
                        </a:rPr>
                        <a:t>＜</a:t>
                      </a:r>
                      <a:r>
                        <a:rPr kumimoji="1" lang="en-US" altLang="ja-JP" sz="1400" dirty="0">
                          <a:solidFill>
                            <a:schemeClr val="tx1"/>
                          </a:solidFill>
                        </a:rPr>
                        <a:t>Outcome</a:t>
                      </a:r>
                      <a:r>
                        <a:rPr kumimoji="1" lang="ja-JP" altLang="en-US" sz="1400" dirty="0">
                          <a:solidFill>
                            <a:schemeClr val="tx1"/>
                          </a:solidFill>
                        </a:rPr>
                        <a:t>＞</a:t>
                      </a:r>
                    </a:p>
                  </a:txBody>
                  <a:tcPr marL="36000" marR="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xmlns="" val="10000"/>
                  </a:ext>
                </a:extLst>
              </a:tr>
              <a:tr h="464763">
                <a:tc rowSpan="6">
                  <a:txBody>
                    <a:bodyPr/>
                    <a:lstStyle/>
                    <a:p>
                      <a:pPr>
                        <a:lnSpc>
                          <a:spcPts val="1300"/>
                        </a:lnSpc>
                      </a:pPr>
                      <a:r>
                        <a:rPr lang="ja-JP" altLang="en-US" sz="1300" spc="-120" baseline="0" dirty="0">
                          <a:solidFill>
                            <a:schemeClr val="tx1"/>
                          </a:solidFill>
                          <a:latin typeface="Calibri" pitchFamily="34" charset="0"/>
                        </a:rPr>
                        <a:t>　大阪市は、かつては堅調な税収を背景に、膨大な昼間人口にかかる行政需要に応じた財政支出を実施し、インフラ整備等を行ってきた。</a:t>
                      </a:r>
                      <a:endParaRPr lang="en-US" altLang="ja-JP" sz="1300" spc="-120" baseline="0" dirty="0">
                        <a:solidFill>
                          <a:schemeClr val="tx1"/>
                        </a:solidFill>
                        <a:latin typeface="Calibri" pitchFamily="34" charset="0"/>
                      </a:endParaRPr>
                    </a:p>
                    <a:p>
                      <a:pPr>
                        <a:lnSpc>
                          <a:spcPts val="1300"/>
                        </a:lnSpc>
                      </a:pPr>
                      <a:endParaRPr lang="en-US" altLang="ja-JP" sz="1300" spc="-120" baseline="0" dirty="0">
                        <a:solidFill>
                          <a:schemeClr val="tx1"/>
                        </a:solidFill>
                        <a:latin typeface="Calibri" pitchFamily="34" charset="0"/>
                      </a:endParaRPr>
                    </a:p>
                    <a:p>
                      <a:pPr>
                        <a:lnSpc>
                          <a:spcPts val="1300"/>
                        </a:lnSpc>
                      </a:pPr>
                      <a:r>
                        <a:rPr lang="ja-JP" altLang="en-US" sz="1300" spc="-120" baseline="0" dirty="0">
                          <a:solidFill>
                            <a:schemeClr val="tx1"/>
                          </a:solidFill>
                          <a:latin typeface="Calibri" pitchFamily="34" charset="0"/>
                        </a:rPr>
                        <a:t>　しかし、バブル崩壊以後、税収減少にも関わらず公債費は増加し、職員数も多いままであった。</a:t>
                      </a:r>
                      <a:endParaRPr lang="en-US" altLang="ja-JP" sz="1300" spc="-120" baseline="0" dirty="0">
                        <a:solidFill>
                          <a:schemeClr val="tx1"/>
                        </a:solidFill>
                        <a:latin typeface="Calibri" pitchFamily="34" charset="0"/>
                      </a:endParaRPr>
                    </a:p>
                    <a:p>
                      <a:pPr>
                        <a:lnSpc>
                          <a:spcPts val="1300"/>
                        </a:lnSpc>
                      </a:pPr>
                      <a:endParaRPr lang="en-US" altLang="ja-JP" sz="1300" spc="-120" baseline="0" dirty="0">
                        <a:solidFill>
                          <a:schemeClr val="tx1"/>
                        </a:solidFill>
                        <a:latin typeface="Calibri" pitchFamily="34" charset="0"/>
                      </a:endParaRPr>
                    </a:p>
                    <a:p>
                      <a:pPr>
                        <a:lnSpc>
                          <a:spcPts val="1300"/>
                        </a:lnSpc>
                      </a:pPr>
                      <a:r>
                        <a:rPr lang="ja-JP" altLang="en-US" sz="1300" spc="-120" baseline="0" dirty="0">
                          <a:solidFill>
                            <a:schemeClr val="tx1"/>
                          </a:solidFill>
                          <a:latin typeface="Calibri" pitchFamily="34" charset="0"/>
                        </a:rPr>
                        <a:t>　また、財政の硬直化が進み、経常収支比率は</a:t>
                      </a:r>
                      <a:r>
                        <a:rPr lang="en-US" altLang="ja-JP" sz="1300" spc="-120" baseline="0" dirty="0">
                          <a:solidFill>
                            <a:schemeClr val="tx1"/>
                          </a:solidFill>
                          <a:latin typeface="Calibri" pitchFamily="34" charset="0"/>
                        </a:rPr>
                        <a:t>100</a:t>
                      </a:r>
                      <a:r>
                        <a:rPr lang="ja-JP" altLang="en-US" sz="1300" spc="-120" baseline="0" dirty="0">
                          <a:solidFill>
                            <a:schemeClr val="tx1"/>
                          </a:solidFill>
                          <a:latin typeface="Calibri" pitchFamily="34" charset="0"/>
                        </a:rPr>
                        <a:t>％を超え、経常的な収入で経常的な支出を賄えない状況となっていた。</a:t>
                      </a:r>
                    </a:p>
                  </a:txBody>
                  <a:tcPr marL="36000" marR="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rowSpan="6">
                  <a:txBody>
                    <a:bodyPr/>
                    <a:lstStyle/>
                    <a:p>
                      <a:pPr>
                        <a:lnSpc>
                          <a:spcPts val="1300"/>
                        </a:lnSpc>
                      </a:pPr>
                      <a:r>
                        <a:rPr kumimoji="1" lang="ja-JP" altLang="en-US" sz="1300" kern="1200" spc="-120" baseline="0" dirty="0">
                          <a:solidFill>
                            <a:schemeClr val="tx1"/>
                          </a:solidFill>
                          <a:latin typeface="+mn-lt"/>
                          <a:ea typeface="+mn-ea"/>
                          <a:cs typeface="+mn-cs"/>
                        </a:rPr>
                        <a:t>　これまでの考え方ややり方にとらわれず、ゼロベースで事務事業を見直し、経費削減を進める。</a:t>
                      </a:r>
                      <a:endParaRPr kumimoji="1" lang="en-US" altLang="ja-JP" sz="1300" kern="1200" spc="-120" baseline="0" dirty="0">
                        <a:solidFill>
                          <a:schemeClr val="tx1"/>
                        </a:solidFill>
                        <a:latin typeface="+mn-lt"/>
                        <a:ea typeface="+mn-ea"/>
                        <a:cs typeface="+mn-cs"/>
                      </a:endParaRPr>
                    </a:p>
                    <a:p>
                      <a:pPr>
                        <a:lnSpc>
                          <a:spcPts val="1300"/>
                        </a:lnSpc>
                      </a:pPr>
                      <a:endParaRPr kumimoji="1" lang="en-US" altLang="ja-JP" sz="1300" kern="1200" spc="-120" baseline="0" dirty="0">
                        <a:solidFill>
                          <a:schemeClr val="tx1"/>
                        </a:solidFill>
                        <a:latin typeface="+mn-lt"/>
                        <a:ea typeface="+mn-ea"/>
                        <a:cs typeface="+mn-cs"/>
                      </a:endParaRPr>
                    </a:p>
                    <a:p>
                      <a:pPr>
                        <a:lnSpc>
                          <a:spcPts val="1300"/>
                        </a:lnSpc>
                      </a:pPr>
                      <a:r>
                        <a:rPr kumimoji="1" lang="ja-JP" altLang="en-US" sz="1300" kern="1200" spc="-120" baseline="0" dirty="0">
                          <a:solidFill>
                            <a:schemeClr val="tx1"/>
                          </a:solidFill>
                          <a:latin typeface="+mn-lt"/>
                          <a:ea typeface="+mn-ea"/>
                          <a:cs typeface="+mn-cs"/>
                        </a:rPr>
                        <a:t>　</a:t>
                      </a:r>
                      <a:r>
                        <a:rPr kumimoji="1" lang="en-US" altLang="ja-JP" sz="1300" kern="1200" spc="-120" baseline="0" dirty="0">
                          <a:solidFill>
                            <a:schemeClr val="tx1"/>
                          </a:solidFill>
                          <a:latin typeface="+mn-lt"/>
                          <a:ea typeface="+mn-ea"/>
                          <a:cs typeface="+mn-cs"/>
                        </a:rPr>
                        <a:t>2012</a:t>
                      </a:r>
                      <a:r>
                        <a:rPr kumimoji="1" lang="ja-JP" altLang="en-US" sz="1300" kern="1200" spc="-120" baseline="0" dirty="0">
                          <a:solidFill>
                            <a:schemeClr val="tx1"/>
                          </a:solidFill>
                          <a:latin typeface="+mn-lt"/>
                          <a:ea typeface="+mn-ea"/>
                          <a:cs typeface="+mn-cs"/>
                        </a:rPr>
                        <a:t>年度から「市政改革プラン」がスタート</a:t>
                      </a:r>
                      <a:endParaRPr kumimoji="1" lang="en-US" altLang="ja-JP" sz="1300" kern="1200" spc="-120" baseline="0" dirty="0">
                        <a:solidFill>
                          <a:schemeClr val="tx1"/>
                        </a:solidFill>
                        <a:latin typeface="+mn-lt"/>
                        <a:ea typeface="+mn-ea"/>
                        <a:cs typeface="+mn-cs"/>
                      </a:endParaRPr>
                    </a:p>
                    <a:p>
                      <a:pPr marL="0" marR="0" indent="0" algn="l" defTabSz="914400" rtl="0" eaLnBrk="1" fontAlgn="auto" latinLnBrk="0" hangingPunct="1">
                        <a:lnSpc>
                          <a:spcPts val="1300"/>
                        </a:lnSpc>
                        <a:spcBef>
                          <a:spcPts val="0"/>
                        </a:spcBef>
                        <a:spcAft>
                          <a:spcPts val="0"/>
                        </a:spcAft>
                        <a:buClrTx/>
                        <a:buSzTx/>
                        <a:buFontTx/>
                        <a:buNone/>
                        <a:tabLst/>
                        <a:defRPr/>
                      </a:pPr>
                      <a:r>
                        <a:rPr kumimoji="1" lang="ja-JP" altLang="en-US" sz="1300" kern="1200" spc="-120" baseline="0" dirty="0">
                          <a:solidFill>
                            <a:schemeClr val="tx1"/>
                          </a:solidFill>
                          <a:latin typeface="+mn-lt"/>
                          <a:ea typeface="+mn-ea"/>
                          <a:cs typeface="+mn-cs"/>
                        </a:rPr>
                        <a:t>（目標）</a:t>
                      </a:r>
                      <a:endParaRPr kumimoji="1" lang="en-US" altLang="ja-JP" sz="1300" kern="1200" spc="-120" baseline="0" dirty="0">
                        <a:solidFill>
                          <a:schemeClr val="tx1"/>
                        </a:solidFill>
                        <a:latin typeface="+mn-lt"/>
                        <a:ea typeface="+mn-ea"/>
                        <a:cs typeface="+mn-cs"/>
                      </a:endParaRPr>
                    </a:p>
                    <a:p>
                      <a:pPr>
                        <a:lnSpc>
                          <a:spcPts val="1300"/>
                        </a:lnSpc>
                      </a:pPr>
                      <a:r>
                        <a:rPr kumimoji="1" lang="ja-JP" altLang="en-US" sz="1300" kern="1200" spc="-120" baseline="0" dirty="0">
                          <a:solidFill>
                            <a:schemeClr val="tx1"/>
                          </a:solidFill>
                          <a:latin typeface="+mn-lt"/>
                          <a:ea typeface="+mn-ea"/>
                          <a:cs typeface="+mn-cs"/>
                        </a:rPr>
                        <a:t>　事務事業の見直し</a:t>
                      </a:r>
                      <a:endParaRPr kumimoji="1" lang="en-US" altLang="ja-JP" sz="1300" kern="1200" spc="-120" baseline="0" dirty="0">
                        <a:solidFill>
                          <a:schemeClr val="tx1"/>
                        </a:solidFill>
                        <a:latin typeface="+mn-lt"/>
                        <a:ea typeface="+mn-ea"/>
                        <a:cs typeface="+mn-cs"/>
                      </a:endParaRPr>
                    </a:p>
                    <a:p>
                      <a:pPr>
                        <a:lnSpc>
                          <a:spcPts val="1300"/>
                        </a:lnSpc>
                      </a:pPr>
                      <a:r>
                        <a:rPr lang="ja-JP" altLang="en-US" sz="1300" spc="-120" baseline="0" dirty="0">
                          <a:latin typeface="+mn-ea"/>
                        </a:rPr>
                        <a:t>一般財源１億円以上の施策・事業</a:t>
                      </a:r>
                      <a:r>
                        <a:rPr lang="en-US" altLang="ja-JP" sz="1300" spc="-120" baseline="0" dirty="0">
                          <a:latin typeface="+mn-ea"/>
                        </a:rPr>
                        <a:t>445</a:t>
                      </a:r>
                      <a:r>
                        <a:rPr lang="ja-JP" altLang="en-US" sz="1300" spc="-120" baseline="0" dirty="0">
                          <a:latin typeface="+mn-ea"/>
                        </a:rPr>
                        <a:t>項目のうち</a:t>
                      </a:r>
                      <a:r>
                        <a:rPr lang="en-US" altLang="ja-JP" sz="1300" spc="-120" baseline="0" dirty="0">
                          <a:latin typeface="+mn-ea"/>
                        </a:rPr>
                        <a:t>109</a:t>
                      </a:r>
                      <a:r>
                        <a:rPr lang="ja-JP" altLang="en-US" sz="1300" spc="-120" baseline="0" dirty="0">
                          <a:latin typeface="+mn-ea"/>
                        </a:rPr>
                        <a:t>項目の内容を見直し。</a:t>
                      </a:r>
                      <a:endParaRPr lang="en-US" altLang="ja-JP" sz="1300" spc="-120" baseline="0" dirty="0">
                        <a:latin typeface="+mn-ea"/>
                      </a:endParaRPr>
                    </a:p>
                    <a:p>
                      <a:pPr marL="177800" indent="0">
                        <a:lnSpc>
                          <a:spcPts val="1300"/>
                        </a:lnSpc>
                      </a:pPr>
                      <a:r>
                        <a:rPr kumimoji="1" lang="en-US" altLang="ja-JP" sz="1100" kern="1200" spc="-120" baseline="0" dirty="0">
                          <a:solidFill>
                            <a:schemeClr val="tx1"/>
                          </a:solidFill>
                          <a:latin typeface="+mn-lt"/>
                          <a:ea typeface="+mn-ea"/>
                          <a:cs typeface="+mn-cs"/>
                        </a:rPr>
                        <a:t>2014</a:t>
                      </a:r>
                      <a:r>
                        <a:rPr kumimoji="1" lang="ja-JP" altLang="en-US" sz="1100" kern="1200" spc="-120" baseline="0" dirty="0">
                          <a:solidFill>
                            <a:schemeClr val="tx1"/>
                          </a:solidFill>
                          <a:latin typeface="+mn-lt"/>
                          <a:ea typeface="+mn-ea"/>
                          <a:cs typeface="+mn-cs"/>
                        </a:rPr>
                        <a:t>年度目標効果額（一般財源）：</a:t>
                      </a:r>
                      <a:r>
                        <a:rPr kumimoji="1" lang="en-US" altLang="ja-JP" sz="1100" kern="1200" spc="-120" baseline="0" dirty="0">
                          <a:solidFill>
                            <a:schemeClr val="tx1"/>
                          </a:solidFill>
                          <a:latin typeface="+mn-lt"/>
                          <a:ea typeface="+mn-ea"/>
                          <a:cs typeface="+mn-cs"/>
                        </a:rPr>
                        <a:t>2012</a:t>
                      </a:r>
                      <a:r>
                        <a:rPr kumimoji="1" lang="ja-JP" altLang="en-US" sz="1100" kern="1200" spc="-120" baseline="0" dirty="0">
                          <a:solidFill>
                            <a:schemeClr val="tx1"/>
                          </a:solidFill>
                          <a:latin typeface="+mn-lt"/>
                          <a:ea typeface="+mn-ea"/>
                          <a:cs typeface="+mn-cs"/>
                        </a:rPr>
                        <a:t>年度比▲</a:t>
                      </a:r>
                      <a:r>
                        <a:rPr kumimoji="1" lang="en-US" altLang="ja-JP" sz="1100" kern="1200" spc="-120" baseline="0" dirty="0">
                          <a:solidFill>
                            <a:schemeClr val="tx1"/>
                          </a:solidFill>
                          <a:latin typeface="+mn-lt"/>
                          <a:ea typeface="+mn-ea"/>
                          <a:cs typeface="+mn-cs"/>
                        </a:rPr>
                        <a:t>226</a:t>
                      </a:r>
                      <a:r>
                        <a:rPr kumimoji="1" lang="ja-JP" altLang="en-US" sz="1100" kern="1200" spc="-120" baseline="0" dirty="0">
                          <a:solidFill>
                            <a:schemeClr val="tx1"/>
                          </a:solidFill>
                          <a:latin typeface="+mn-lt"/>
                          <a:ea typeface="+mn-ea"/>
                          <a:cs typeface="+mn-cs"/>
                        </a:rPr>
                        <a:t>億円</a:t>
                      </a:r>
                      <a:endParaRPr kumimoji="1" lang="en-US" altLang="ja-JP" sz="1100" kern="1200" spc="-120" baseline="0" dirty="0">
                        <a:solidFill>
                          <a:schemeClr val="tx1"/>
                        </a:solidFill>
                        <a:latin typeface="+mn-lt"/>
                        <a:ea typeface="+mn-ea"/>
                        <a:cs typeface="+mn-cs"/>
                      </a:endParaRPr>
                    </a:p>
                    <a:p>
                      <a:pPr marL="177800" indent="0">
                        <a:lnSpc>
                          <a:spcPts val="1300"/>
                        </a:lnSpc>
                      </a:pPr>
                      <a:r>
                        <a:rPr kumimoji="1" lang="ja-JP" altLang="en-US" sz="1100" kern="1200" spc="-120" baseline="0" dirty="0">
                          <a:solidFill>
                            <a:schemeClr val="tx1"/>
                          </a:solidFill>
                          <a:latin typeface="+mn-lt"/>
                          <a:ea typeface="+mn-ea"/>
                          <a:cs typeface="+mn-cs"/>
                        </a:rPr>
                        <a:t>→</a:t>
                      </a:r>
                      <a:r>
                        <a:rPr kumimoji="1" lang="en-US" altLang="ja-JP" sz="1100" kern="1200" spc="-120" baseline="0" dirty="0">
                          <a:solidFill>
                            <a:schemeClr val="tx1"/>
                          </a:solidFill>
                          <a:latin typeface="+mn-lt"/>
                          <a:ea typeface="+mn-ea"/>
                          <a:cs typeface="+mn-cs"/>
                        </a:rPr>
                        <a:t>2012</a:t>
                      </a:r>
                      <a:r>
                        <a:rPr kumimoji="1" lang="ja-JP" altLang="en-US" sz="1100" kern="1200" spc="-120" baseline="0" dirty="0">
                          <a:solidFill>
                            <a:schemeClr val="tx1"/>
                          </a:solidFill>
                          <a:latin typeface="+mn-lt"/>
                          <a:ea typeface="+mn-ea"/>
                          <a:cs typeface="+mn-cs"/>
                        </a:rPr>
                        <a:t>年度一般財源</a:t>
                      </a:r>
                      <a:r>
                        <a:rPr kumimoji="1" lang="en-US" altLang="ja-JP" sz="1100" kern="1200" spc="-120" baseline="0" dirty="0">
                          <a:solidFill>
                            <a:schemeClr val="tx1"/>
                          </a:solidFill>
                          <a:latin typeface="+mn-lt"/>
                          <a:ea typeface="+mn-ea"/>
                          <a:cs typeface="+mn-cs"/>
                        </a:rPr>
                        <a:t>1</a:t>
                      </a:r>
                      <a:r>
                        <a:rPr kumimoji="1" lang="ja-JP" altLang="en-US" sz="1100" kern="1200" spc="-120" baseline="0" dirty="0">
                          <a:solidFill>
                            <a:schemeClr val="tx1"/>
                          </a:solidFill>
                          <a:latin typeface="+mn-lt"/>
                          <a:ea typeface="+mn-ea"/>
                          <a:cs typeface="+mn-cs"/>
                        </a:rPr>
                        <a:t>億円以上の事業費見込額の</a:t>
                      </a:r>
                      <a:r>
                        <a:rPr kumimoji="1" lang="en-US" altLang="ja-JP" sz="1100" kern="1200" spc="-120" baseline="0" dirty="0">
                          <a:solidFill>
                            <a:schemeClr val="tx1"/>
                          </a:solidFill>
                          <a:latin typeface="+mn-lt"/>
                          <a:ea typeface="+mn-ea"/>
                          <a:cs typeface="+mn-cs"/>
                        </a:rPr>
                        <a:t>4.7%</a:t>
                      </a:r>
                    </a:p>
                    <a:p>
                      <a:pPr>
                        <a:lnSpc>
                          <a:spcPts val="1300"/>
                        </a:lnSpc>
                      </a:pPr>
                      <a:endParaRPr kumimoji="1" lang="en-US" altLang="ja-JP" sz="1300" kern="1200" spc="-120" baseline="0" dirty="0">
                        <a:solidFill>
                          <a:schemeClr val="tx1"/>
                        </a:solidFill>
                        <a:latin typeface="+mn-lt"/>
                        <a:ea typeface="+mn-ea"/>
                        <a:cs typeface="+mn-cs"/>
                      </a:endParaRPr>
                    </a:p>
                    <a:p>
                      <a:pPr>
                        <a:lnSpc>
                          <a:spcPts val="1300"/>
                        </a:lnSpc>
                      </a:pPr>
                      <a:r>
                        <a:rPr kumimoji="1" lang="ja-JP" altLang="en-US" sz="1300" kern="1200" spc="-120" baseline="0" dirty="0">
                          <a:solidFill>
                            <a:schemeClr val="tx1"/>
                          </a:solidFill>
                          <a:latin typeface="+mn-lt"/>
                          <a:ea typeface="+mn-ea"/>
                          <a:cs typeface="+mn-cs"/>
                        </a:rPr>
                        <a:t>　また、職員数</a:t>
                      </a:r>
                      <a:r>
                        <a:rPr kumimoji="1" lang="ja-JP" altLang="en-US" sz="1300" kern="1200" spc="-120" baseline="0" dirty="0">
                          <a:solidFill>
                            <a:schemeClr val="tx1"/>
                          </a:solidFill>
                          <a:latin typeface="Calibri" pitchFamily="34" charset="0"/>
                          <a:ea typeface="+mn-ea"/>
                          <a:cs typeface="+mn-cs"/>
                        </a:rPr>
                        <a:t>削減と人件費削減をあわせて進める。</a:t>
                      </a:r>
                      <a:endParaRPr kumimoji="1" lang="en-US" altLang="ja-JP" sz="1300" kern="1200" spc="-120" baseline="0" dirty="0">
                        <a:solidFill>
                          <a:schemeClr val="tx1"/>
                        </a:solidFill>
                        <a:latin typeface="Calibri" pitchFamily="34" charset="0"/>
                        <a:ea typeface="+mn-ea"/>
                        <a:cs typeface="+mn-cs"/>
                      </a:endParaRPr>
                    </a:p>
                    <a:p>
                      <a:pPr algn="ctr">
                        <a:lnSpc>
                          <a:spcPts val="1300"/>
                        </a:lnSpc>
                      </a:pPr>
                      <a:r>
                        <a:rPr kumimoji="1" lang="ja-JP" altLang="en-US" sz="1300" kern="1200" spc="-120" baseline="0" dirty="0">
                          <a:solidFill>
                            <a:schemeClr val="tx1"/>
                          </a:solidFill>
                          <a:latin typeface="Calibri" pitchFamily="34" charset="0"/>
                          <a:ea typeface="+mn-ea"/>
                          <a:cs typeface="+mn-cs"/>
                        </a:rPr>
                        <a:t>↓</a:t>
                      </a:r>
                      <a:endParaRPr kumimoji="1" lang="en-US" altLang="ja-JP" sz="1300" kern="1200" spc="-120" baseline="0" dirty="0">
                        <a:solidFill>
                          <a:schemeClr val="tx1"/>
                        </a:solidFill>
                        <a:latin typeface="Calibri" pitchFamily="34" charset="0"/>
                        <a:ea typeface="+mn-ea"/>
                        <a:cs typeface="+mn-cs"/>
                      </a:endParaRPr>
                    </a:p>
                    <a:p>
                      <a:pPr>
                        <a:lnSpc>
                          <a:spcPts val="1300"/>
                        </a:lnSpc>
                      </a:pPr>
                      <a:r>
                        <a:rPr kumimoji="1" lang="ja-JP" altLang="en-US" sz="1300" kern="1200" spc="-120" baseline="0" dirty="0">
                          <a:solidFill>
                            <a:schemeClr val="tx1"/>
                          </a:solidFill>
                          <a:latin typeface="Calibri" pitchFamily="34" charset="0"/>
                          <a:ea typeface="+mn-ea"/>
                          <a:cs typeface="+mn-cs"/>
                        </a:rPr>
                        <a:t>　経費を削減する一方で、市長の重点的な施策である</a:t>
                      </a:r>
                      <a:r>
                        <a:rPr lang="ja-JP" altLang="en-US" sz="1300" spc="-120" baseline="0" dirty="0">
                          <a:solidFill>
                            <a:schemeClr val="tx1"/>
                          </a:solidFill>
                        </a:rPr>
                        <a:t>「現役世代への重点投資」を拡充する。</a:t>
                      </a:r>
                      <a:endParaRPr lang="en-US" altLang="ja-JP" sz="1300" spc="-120" baseline="0" dirty="0">
                        <a:solidFill>
                          <a:schemeClr val="tx1"/>
                        </a:solidFill>
                      </a:endParaRPr>
                    </a:p>
                    <a:p>
                      <a:pPr>
                        <a:lnSpc>
                          <a:spcPts val="1300"/>
                        </a:lnSpc>
                      </a:pPr>
                      <a:endParaRPr kumimoji="1" lang="en-US" altLang="ja-JP" sz="1300" kern="1200" spc="-120" baseline="0" dirty="0">
                        <a:solidFill>
                          <a:schemeClr val="tx1"/>
                        </a:solidFill>
                        <a:latin typeface="+mn-lt"/>
                        <a:ea typeface="+mn-ea"/>
                        <a:cs typeface="+mn-cs"/>
                      </a:endParaRPr>
                    </a:p>
                    <a:p>
                      <a:pPr>
                        <a:lnSpc>
                          <a:spcPts val="1300"/>
                        </a:lnSpc>
                      </a:pPr>
                      <a:r>
                        <a:rPr kumimoji="1" lang="ja-JP" altLang="en-US" sz="1300" kern="1200" spc="-120" baseline="0" dirty="0">
                          <a:solidFill>
                            <a:schemeClr val="tx1"/>
                          </a:solidFill>
                          <a:latin typeface="+mn-lt"/>
                          <a:ea typeface="+mn-ea"/>
                          <a:cs typeface="+mn-cs"/>
                        </a:rPr>
                        <a:t>　改革推進体制を強化し、局横断的に改革を進める。</a:t>
                      </a:r>
                      <a:endParaRPr kumimoji="1" lang="en-US" altLang="ja-JP" sz="1300" kern="1200" spc="-120" baseline="0" dirty="0">
                        <a:solidFill>
                          <a:schemeClr val="tx1"/>
                        </a:solidFill>
                        <a:latin typeface="+mn-lt"/>
                        <a:ea typeface="+mn-ea"/>
                        <a:cs typeface="+mn-cs"/>
                      </a:endParaRPr>
                    </a:p>
                  </a:txBody>
                  <a:tcPr marL="36000" marR="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nSpc>
                          <a:spcPts val="1300"/>
                        </a:lnSpc>
                      </a:pPr>
                      <a:r>
                        <a:rPr kumimoji="1" lang="ja-JP" altLang="en-US" sz="1300" kern="1200" spc="-120" baseline="0" dirty="0">
                          <a:solidFill>
                            <a:schemeClr val="dk1"/>
                          </a:solidFill>
                          <a:latin typeface="+mn-lt"/>
                          <a:ea typeface="+mn-ea"/>
                          <a:cs typeface="+mn-cs"/>
                        </a:rPr>
                        <a:t>①人件費の削減</a:t>
                      </a:r>
                      <a:endParaRPr kumimoji="1" lang="en-US" altLang="ja-JP" sz="1300" kern="1200" spc="-120" baseline="0" dirty="0">
                        <a:solidFill>
                          <a:schemeClr val="dk1"/>
                        </a:solidFill>
                        <a:latin typeface="+mn-lt"/>
                        <a:ea typeface="+mn-ea"/>
                        <a:cs typeface="+mn-cs"/>
                      </a:endParaRPr>
                    </a:p>
                  </a:txBody>
                  <a:tcPr marL="36000" marR="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9525" cap="flat" cmpd="sng" algn="ctr">
                      <a:solidFill>
                        <a:schemeClr val="tx1"/>
                      </a:solidFill>
                      <a:prstDash val="dash"/>
                      <a:round/>
                      <a:headEnd type="none" w="med" len="med"/>
                      <a:tailEnd type="none" w="med" len="med"/>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ts val="1300"/>
                        </a:lnSpc>
                        <a:spcBef>
                          <a:spcPts val="0"/>
                        </a:spcBef>
                        <a:spcAft>
                          <a:spcPts val="0"/>
                        </a:spcAft>
                        <a:buClrTx/>
                        <a:buSzTx/>
                        <a:buFontTx/>
                        <a:buNone/>
                        <a:tabLst/>
                        <a:defRPr/>
                      </a:pPr>
                      <a:r>
                        <a:rPr kumimoji="1" lang="ja-JP" altLang="en-US" sz="1300" kern="1200" spc="-120" baseline="0" dirty="0">
                          <a:solidFill>
                            <a:schemeClr val="dk1"/>
                          </a:solidFill>
                          <a:latin typeface="+mn-lt"/>
                          <a:ea typeface="+mn-ea"/>
                          <a:cs typeface="+mn-cs"/>
                        </a:rPr>
                        <a:t>・</a:t>
                      </a:r>
                      <a:r>
                        <a:rPr kumimoji="1" lang="ja-JP" altLang="en-US" sz="1300" kern="1200" spc="-120" baseline="0" dirty="0">
                          <a:solidFill>
                            <a:schemeClr val="dk1"/>
                          </a:solidFill>
                          <a:latin typeface="Calibri" pitchFamily="34" charset="0"/>
                          <a:ea typeface="+mn-ea"/>
                          <a:cs typeface="+mn-cs"/>
                        </a:rPr>
                        <a:t>職員平均年収</a:t>
                      </a:r>
                      <a:r>
                        <a:rPr kumimoji="1" lang="ja-JP" altLang="en-US" sz="1300" kern="1200" spc="-120" baseline="0" dirty="0">
                          <a:solidFill>
                            <a:schemeClr val="dk1"/>
                          </a:solidFill>
                          <a:latin typeface="+mn-lt"/>
                          <a:ea typeface="+mn-ea"/>
                          <a:cs typeface="+mn-cs"/>
                        </a:rPr>
                        <a:t>、ラスパイレス指数は</a:t>
                      </a:r>
                      <a:r>
                        <a:rPr kumimoji="1" lang="ja-JP" altLang="en-US" sz="1300" kern="1200" spc="-120" baseline="0" dirty="0">
                          <a:solidFill>
                            <a:schemeClr val="dk1"/>
                          </a:solidFill>
                          <a:latin typeface="Calibri" pitchFamily="34" charset="0"/>
                          <a:ea typeface="+mn-ea"/>
                          <a:cs typeface="+mn-cs"/>
                        </a:rPr>
                        <a:t>５大市中最低水準に</a:t>
                      </a:r>
                      <a:endParaRPr kumimoji="1" lang="en-US" altLang="ja-JP" sz="1300" kern="1200" spc="-120" baseline="0" dirty="0">
                        <a:solidFill>
                          <a:schemeClr val="dk1"/>
                        </a:solidFill>
                        <a:latin typeface="Calibri" pitchFamily="34" charset="0"/>
                        <a:ea typeface="+mn-ea"/>
                        <a:cs typeface="+mn-cs"/>
                      </a:endParaRPr>
                    </a:p>
                  </a:txBody>
                  <a:tcPr marL="36000" marR="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9525" cap="flat" cmpd="sng" algn="ctr">
                      <a:solidFill>
                        <a:schemeClr val="tx1"/>
                      </a:solid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0001"/>
                  </a:ext>
                </a:extLst>
              </a:tr>
              <a:tr h="563689">
                <a:tc vMerge="1">
                  <a:txBody>
                    <a:bodyPr/>
                    <a:lstStyle/>
                    <a:p>
                      <a:endParaRPr kumimoji="1" lang="ja-JP" altLang="en-US"/>
                    </a:p>
                  </a:txBody>
                  <a:tcPr/>
                </a:tc>
                <a:tc vMerge="1">
                  <a:txBody>
                    <a:bodyPr/>
                    <a:lstStyle/>
                    <a:p>
                      <a:endParaRPr kumimoji="1" lang="ja-JP" altLang="en-US"/>
                    </a:p>
                  </a:txBody>
                  <a:tcPr/>
                </a:tc>
                <a:tc>
                  <a:txBody>
                    <a:bodyPr/>
                    <a:lstStyle/>
                    <a:p>
                      <a:pPr marL="0" marR="0" indent="0" algn="l" defTabSz="914400" rtl="0" eaLnBrk="1" fontAlgn="auto" latinLnBrk="0" hangingPunct="1">
                        <a:lnSpc>
                          <a:spcPts val="1300"/>
                        </a:lnSpc>
                        <a:spcBef>
                          <a:spcPts val="0"/>
                        </a:spcBef>
                        <a:spcAft>
                          <a:spcPts val="0"/>
                        </a:spcAft>
                        <a:buClrTx/>
                        <a:buSzTx/>
                        <a:buFontTx/>
                        <a:buNone/>
                        <a:tabLst/>
                        <a:defRPr/>
                      </a:pPr>
                      <a:r>
                        <a:rPr kumimoji="1" lang="ja-JP" altLang="en-US" sz="1300" kern="1200" spc="-120" baseline="0" dirty="0">
                          <a:solidFill>
                            <a:schemeClr val="tx1"/>
                          </a:solidFill>
                          <a:latin typeface="+mn-lt"/>
                          <a:ea typeface="+mn-ea"/>
                          <a:cs typeface="+mn-cs"/>
                        </a:rPr>
                        <a:t>②職員数の削減</a:t>
                      </a:r>
                      <a:endParaRPr kumimoji="1" lang="en-US" altLang="ja-JP" sz="1300" kern="1200" spc="-120" baseline="0" dirty="0">
                        <a:solidFill>
                          <a:schemeClr val="tx1"/>
                        </a:solidFill>
                        <a:latin typeface="+mn-lt"/>
                        <a:ea typeface="+mn-ea"/>
                        <a:cs typeface="+mn-cs"/>
                      </a:endParaRPr>
                    </a:p>
                    <a:p>
                      <a:pPr>
                        <a:lnSpc>
                          <a:spcPts val="1300"/>
                        </a:lnSpc>
                      </a:pPr>
                      <a:endParaRPr kumimoji="1" lang="ja-JP" altLang="en-US" sz="1300" kern="1200" spc="-120" baseline="0" dirty="0">
                        <a:solidFill>
                          <a:schemeClr val="tx1"/>
                        </a:solidFill>
                        <a:latin typeface="+mn-lt"/>
                        <a:ea typeface="+mn-ea"/>
                        <a:cs typeface="+mn-cs"/>
                      </a:endParaRPr>
                    </a:p>
                  </a:txBody>
                  <a:tcPr marL="36000" marR="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tx1"/>
                      </a:solidFill>
                      <a:prstDash val="dash"/>
                      <a:round/>
                      <a:headEnd type="none" w="med" len="med"/>
                      <a:tailEnd type="none" w="med" len="med"/>
                    </a:lnT>
                    <a:lnB w="9525" cap="flat" cmpd="sng" algn="ctr">
                      <a:solidFill>
                        <a:schemeClr val="tx1"/>
                      </a:solidFill>
                      <a:prstDash val="dash"/>
                      <a:round/>
                      <a:headEnd type="none" w="med" len="med"/>
                      <a:tailEnd type="none" w="med" len="med"/>
                    </a:lnB>
                    <a:lnTlToBr w="12700" cmpd="sng">
                      <a:noFill/>
                      <a:prstDash val="solid"/>
                    </a:lnTlToBr>
                    <a:lnBlToTr w="12700" cmpd="sng">
                      <a:noFill/>
                      <a:prstDash val="solid"/>
                    </a:lnBlToTr>
                    <a:noFill/>
                  </a:tcPr>
                </a:tc>
                <a:tc>
                  <a:txBody>
                    <a:bodyPr/>
                    <a:lstStyle/>
                    <a:p>
                      <a:pPr algn="l">
                        <a:lnSpc>
                          <a:spcPts val="1300"/>
                        </a:lnSpc>
                      </a:pPr>
                      <a:r>
                        <a:rPr kumimoji="1" lang="ja-JP" altLang="en-US" sz="1300" kern="1200" spc="-120" dirty="0">
                          <a:solidFill>
                            <a:schemeClr val="tx1"/>
                          </a:solidFill>
                          <a:latin typeface="+mn-lt"/>
                          <a:ea typeface="+mn-ea"/>
                          <a:cs typeface="+mn-cs"/>
                        </a:rPr>
                        <a:t>・職員数</a:t>
                      </a:r>
                      <a:endParaRPr kumimoji="1" lang="en-US" altLang="ja-JP" sz="1300" kern="1200" spc="-120" dirty="0">
                        <a:solidFill>
                          <a:schemeClr val="tx1"/>
                        </a:solidFill>
                        <a:latin typeface="+mn-lt"/>
                        <a:ea typeface="+mn-ea"/>
                        <a:cs typeface="+mn-cs"/>
                      </a:endParaRPr>
                    </a:p>
                    <a:p>
                      <a:pPr marL="0" marR="0" indent="0" algn="l" defTabSz="914400" rtl="0" eaLnBrk="1" fontAlgn="auto" latinLnBrk="0" hangingPunct="1">
                        <a:lnSpc>
                          <a:spcPts val="1300"/>
                        </a:lnSpc>
                        <a:spcBef>
                          <a:spcPts val="0"/>
                        </a:spcBef>
                        <a:spcAft>
                          <a:spcPts val="0"/>
                        </a:spcAft>
                        <a:buClrTx/>
                        <a:buSzTx/>
                        <a:buFontTx/>
                        <a:buNone/>
                        <a:tabLst/>
                        <a:defRPr/>
                      </a:pPr>
                      <a:r>
                        <a:rPr kumimoji="1" lang="ja-JP" altLang="en-US" sz="1300" kern="1200" spc="-120" dirty="0">
                          <a:solidFill>
                            <a:schemeClr val="tx1"/>
                          </a:solidFill>
                          <a:latin typeface="+mn-lt"/>
                          <a:ea typeface="+mn-ea"/>
                          <a:cs typeface="+mn-cs"/>
                        </a:rPr>
                        <a:t>　</a:t>
                      </a:r>
                      <a:r>
                        <a:rPr lang="ja-JP" altLang="en-US" sz="1300" spc="-120" dirty="0">
                          <a:solidFill>
                            <a:schemeClr val="tx1"/>
                          </a:solidFill>
                          <a:latin typeface="+mn-lt"/>
                        </a:rPr>
                        <a:t>（</a:t>
                      </a:r>
                      <a:r>
                        <a:rPr lang="en-US" altLang="ja-JP" sz="1300" spc="-120" dirty="0">
                          <a:solidFill>
                            <a:schemeClr val="tx1"/>
                          </a:solidFill>
                          <a:latin typeface="+mn-lt"/>
                        </a:rPr>
                        <a:t>2005</a:t>
                      </a:r>
                      <a:r>
                        <a:rPr lang="ja-JP" altLang="en-US" sz="1300" spc="-120" dirty="0">
                          <a:solidFill>
                            <a:schemeClr val="tx1"/>
                          </a:solidFill>
                          <a:latin typeface="+mn-lt"/>
                        </a:rPr>
                        <a:t>～</a:t>
                      </a:r>
                      <a:r>
                        <a:rPr lang="en-US" altLang="ja-JP" sz="1300" spc="-120" dirty="0">
                          <a:solidFill>
                            <a:schemeClr val="tx1"/>
                          </a:solidFill>
                          <a:latin typeface="+mn-lt"/>
                        </a:rPr>
                        <a:t>2013</a:t>
                      </a:r>
                      <a:r>
                        <a:rPr lang="ja-JP" altLang="en-US" sz="1300" spc="-120" dirty="0">
                          <a:solidFill>
                            <a:schemeClr val="tx1"/>
                          </a:solidFill>
                          <a:latin typeface="+mn-lt"/>
                        </a:rPr>
                        <a:t>年度）　→▲</a:t>
                      </a:r>
                      <a:r>
                        <a:rPr lang="en-US" altLang="ja-JP" sz="1300" spc="-120" dirty="0">
                          <a:solidFill>
                            <a:schemeClr val="tx1"/>
                          </a:solidFill>
                          <a:latin typeface="+mn-lt"/>
                        </a:rPr>
                        <a:t>12,000</a:t>
                      </a:r>
                      <a:r>
                        <a:rPr lang="ja-JP" altLang="en-US" sz="1300" spc="-120" dirty="0">
                          <a:solidFill>
                            <a:schemeClr val="tx1"/>
                          </a:solidFill>
                          <a:latin typeface="+mn-lt"/>
                        </a:rPr>
                        <a:t>人　約</a:t>
                      </a:r>
                      <a:r>
                        <a:rPr lang="en-US" altLang="ja-JP" sz="1300" spc="-120" dirty="0">
                          <a:solidFill>
                            <a:schemeClr val="tx1"/>
                          </a:solidFill>
                          <a:latin typeface="+mn-lt"/>
                        </a:rPr>
                        <a:t>25</a:t>
                      </a:r>
                      <a:r>
                        <a:rPr lang="ja-JP" altLang="en-US" sz="1300" spc="-120" dirty="0">
                          <a:solidFill>
                            <a:schemeClr val="tx1"/>
                          </a:solidFill>
                          <a:latin typeface="+mn-lt"/>
                        </a:rPr>
                        <a:t>％減　　　　　　</a:t>
                      </a:r>
                      <a:endParaRPr lang="en-US" altLang="ja-JP" sz="1300" spc="-120" dirty="0">
                        <a:solidFill>
                          <a:schemeClr val="tx1"/>
                        </a:solidFill>
                        <a:latin typeface="+mn-lt"/>
                      </a:endParaRPr>
                    </a:p>
                    <a:p>
                      <a:pPr marL="0" marR="0" lvl="0" indent="0" algn="l" defTabSz="914400" rtl="0" eaLnBrk="1" fontAlgn="auto" latinLnBrk="0" hangingPunct="1">
                        <a:lnSpc>
                          <a:spcPts val="1300"/>
                        </a:lnSpc>
                        <a:spcBef>
                          <a:spcPts val="0"/>
                        </a:spcBef>
                        <a:spcAft>
                          <a:spcPts val="0"/>
                        </a:spcAft>
                        <a:buClrTx/>
                        <a:buSzTx/>
                        <a:buFontTx/>
                        <a:buNone/>
                        <a:tabLst/>
                        <a:defRPr/>
                      </a:pPr>
                      <a:r>
                        <a:rPr lang="ja-JP" altLang="en-US" sz="1300" spc="-120" baseline="0" dirty="0">
                          <a:solidFill>
                            <a:schemeClr val="tx1"/>
                          </a:solidFill>
                          <a:latin typeface="+mn-lt"/>
                        </a:rPr>
                        <a:t>　（</a:t>
                      </a:r>
                      <a:r>
                        <a:rPr lang="en-US" altLang="ja-JP" sz="1300" spc="-120" baseline="0" dirty="0">
                          <a:solidFill>
                            <a:schemeClr val="tx1"/>
                          </a:solidFill>
                          <a:latin typeface="+mn-lt"/>
                        </a:rPr>
                        <a:t>2013</a:t>
                      </a:r>
                      <a:r>
                        <a:rPr lang="ja-JP" altLang="en-US" sz="1300" spc="-120" baseline="0" dirty="0">
                          <a:solidFill>
                            <a:schemeClr val="tx1"/>
                          </a:solidFill>
                          <a:latin typeface="+mn-lt"/>
                        </a:rPr>
                        <a:t>～</a:t>
                      </a:r>
                      <a:r>
                        <a:rPr lang="en-US" altLang="ja-JP" sz="1300" spc="-120" baseline="0" dirty="0">
                          <a:solidFill>
                            <a:schemeClr val="tx1"/>
                          </a:solidFill>
                          <a:latin typeface="+mn-lt"/>
                        </a:rPr>
                        <a:t>2017</a:t>
                      </a:r>
                      <a:r>
                        <a:rPr lang="ja-JP" altLang="en-US" sz="1300" spc="-120" baseline="0" dirty="0">
                          <a:solidFill>
                            <a:schemeClr val="tx1"/>
                          </a:solidFill>
                          <a:latin typeface="+mn-lt"/>
                        </a:rPr>
                        <a:t>年度）　→▲   </a:t>
                      </a:r>
                      <a:r>
                        <a:rPr lang="en-US" altLang="ja-JP" sz="1300" spc="-120" baseline="0" dirty="0">
                          <a:solidFill>
                            <a:schemeClr val="tx1"/>
                          </a:solidFill>
                          <a:latin typeface="+mn-lt"/>
                        </a:rPr>
                        <a:t>5,000</a:t>
                      </a:r>
                      <a:r>
                        <a:rPr lang="ja-JP" altLang="en-US" sz="1300" spc="-120" baseline="0" dirty="0">
                          <a:solidFill>
                            <a:schemeClr val="tx1"/>
                          </a:solidFill>
                          <a:latin typeface="+mn-lt"/>
                        </a:rPr>
                        <a:t>人　約</a:t>
                      </a:r>
                      <a:r>
                        <a:rPr lang="en-US" altLang="ja-JP" sz="1300" spc="-120" baseline="0" dirty="0">
                          <a:solidFill>
                            <a:schemeClr val="tx1"/>
                          </a:solidFill>
                          <a:latin typeface="+mn-lt"/>
                        </a:rPr>
                        <a:t>14</a:t>
                      </a:r>
                      <a:r>
                        <a:rPr lang="ja-JP" altLang="en-US" sz="1300" spc="-120" baseline="0" dirty="0">
                          <a:solidFill>
                            <a:schemeClr val="tx1"/>
                          </a:solidFill>
                          <a:latin typeface="+mn-lt"/>
                        </a:rPr>
                        <a:t>％減</a:t>
                      </a:r>
                      <a:endParaRPr lang="en-US" altLang="ja-JP" sz="1300" spc="-120" baseline="0" dirty="0">
                        <a:solidFill>
                          <a:schemeClr val="tx1"/>
                        </a:solidFill>
                        <a:latin typeface="+mn-lt"/>
                      </a:endParaRPr>
                    </a:p>
                  </a:txBody>
                  <a:tcPr marL="36000" marR="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tx1"/>
                      </a:solidFill>
                      <a:prstDash val="dash"/>
                      <a:round/>
                      <a:headEnd type="none" w="med" len="med"/>
                      <a:tailEnd type="none" w="med" len="med"/>
                    </a:lnT>
                    <a:lnB w="9525" cap="flat" cmpd="sng" algn="ctr">
                      <a:solidFill>
                        <a:schemeClr val="tx1"/>
                      </a:solid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0002"/>
                  </a:ext>
                </a:extLst>
              </a:tr>
              <a:tr h="1198144">
                <a:tc vMerge="1">
                  <a:txBody>
                    <a:bodyPr/>
                    <a:lstStyle/>
                    <a:p>
                      <a:endParaRPr kumimoji="1" lang="ja-JP" altLang="en-US"/>
                    </a:p>
                  </a:txBody>
                  <a:tcPr/>
                </a:tc>
                <a:tc vMerge="1">
                  <a:txBody>
                    <a:bodyPr/>
                    <a:lstStyle/>
                    <a:p>
                      <a:endParaRPr kumimoji="1" lang="ja-JP" altLang="en-US"/>
                    </a:p>
                  </a:txBody>
                  <a:tcPr/>
                </a:tc>
                <a:tc>
                  <a:txBody>
                    <a:bodyPr/>
                    <a:lstStyle/>
                    <a:p>
                      <a:pPr>
                        <a:lnSpc>
                          <a:spcPts val="1300"/>
                        </a:lnSpc>
                      </a:pPr>
                      <a:r>
                        <a:rPr kumimoji="1" lang="ja-JP" altLang="en-US" sz="1300" kern="1200" spc="-120" baseline="0" dirty="0">
                          <a:solidFill>
                            <a:schemeClr val="tx1"/>
                          </a:solidFill>
                          <a:latin typeface="+mn-lt"/>
                          <a:ea typeface="+mn-ea"/>
                          <a:cs typeface="+mn-cs"/>
                        </a:rPr>
                        <a:t>③事務事業の見直しと経費削減</a:t>
                      </a:r>
                      <a:endParaRPr kumimoji="1" lang="en-US" altLang="ja-JP" sz="1300" kern="1200" spc="-120" baseline="0" dirty="0">
                        <a:solidFill>
                          <a:schemeClr val="tx1"/>
                        </a:solidFill>
                        <a:latin typeface="+mn-lt"/>
                        <a:ea typeface="+mn-ea"/>
                        <a:cs typeface="+mn-cs"/>
                      </a:endParaRPr>
                    </a:p>
                  </a:txBody>
                  <a:tcPr marL="36000" marR="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tx1"/>
                      </a:solidFill>
                      <a:prstDash val="dash"/>
                      <a:round/>
                      <a:headEnd type="none" w="med" len="med"/>
                      <a:tailEnd type="none" w="med" len="med"/>
                    </a:lnT>
                    <a:lnB w="9525" cap="flat" cmpd="sng" algn="ctr">
                      <a:solidFill>
                        <a:schemeClr val="tx1"/>
                      </a:solidFill>
                      <a:prstDash val="dash"/>
                      <a:round/>
                      <a:headEnd type="none" w="med" len="med"/>
                      <a:tailEnd type="none" w="med" len="med"/>
                    </a:lnB>
                    <a:lnTlToBr w="12700" cmpd="sng">
                      <a:noFill/>
                      <a:prstDash val="solid"/>
                    </a:lnTlToBr>
                    <a:lnBlToTr w="12700" cmpd="sng">
                      <a:noFill/>
                      <a:prstDash val="solid"/>
                    </a:lnBlToTr>
                    <a:noFill/>
                  </a:tcPr>
                </a:tc>
                <a:tc>
                  <a:txBody>
                    <a:bodyPr/>
                    <a:lstStyle/>
                    <a:p>
                      <a:pPr>
                        <a:lnSpc>
                          <a:spcPts val="1300"/>
                        </a:lnSpc>
                      </a:pPr>
                      <a:r>
                        <a:rPr kumimoji="1" lang="ja-JP" altLang="en-US" sz="1300" kern="1200" spc="-120" dirty="0">
                          <a:solidFill>
                            <a:schemeClr val="tx1"/>
                          </a:solidFill>
                          <a:latin typeface="+mn-lt"/>
                          <a:ea typeface="+mn-ea"/>
                          <a:cs typeface="+mn-cs"/>
                        </a:rPr>
                        <a:t>・</a:t>
                      </a:r>
                      <a:r>
                        <a:rPr kumimoji="1" lang="ja-JP" altLang="en-US" sz="1300" kern="1200" spc="-120" dirty="0">
                          <a:solidFill>
                            <a:schemeClr val="tx1"/>
                          </a:solidFill>
                          <a:latin typeface="Calibri" pitchFamily="34" charset="0"/>
                          <a:ea typeface="+mn-ea"/>
                          <a:cs typeface="+mn-cs"/>
                        </a:rPr>
                        <a:t>施策・事業のゼロベースの見直し</a:t>
                      </a:r>
                      <a:endParaRPr kumimoji="1" lang="en-US" altLang="ja-JP" sz="1300" kern="1200" spc="-120" baseline="0" dirty="0">
                        <a:solidFill>
                          <a:schemeClr val="tx1"/>
                        </a:solidFill>
                        <a:latin typeface="+mn-lt"/>
                        <a:ea typeface="+mn-ea"/>
                        <a:cs typeface="+mn-cs"/>
                      </a:endParaRPr>
                    </a:p>
                    <a:p>
                      <a:pPr>
                        <a:lnSpc>
                          <a:spcPts val="1300"/>
                        </a:lnSpc>
                      </a:pPr>
                      <a:r>
                        <a:rPr kumimoji="1" lang="ja-JP" altLang="en-US" sz="1300" kern="1200" spc="-120" baseline="0" dirty="0">
                          <a:solidFill>
                            <a:schemeClr val="tx1"/>
                          </a:solidFill>
                          <a:latin typeface="+mn-lt"/>
                          <a:ea typeface="+mn-ea"/>
                          <a:cs typeface="+mn-cs"/>
                        </a:rPr>
                        <a:t>　</a:t>
                      </a:r>
                      <a:r>
                        <a:rPr kumimoji="1" lang="ja-JP" altLang="en-US" sz="1300" kern="1200" spc="-120" dirty="0">
                          <a:solidFill>
                            <a:schemeClr val="tx1"/>
                          </a:solidFill>
                          <a:latin typeface="+mn-lt"/>
                          <a:ea typeface="+mn-ea"/>
                          <a:cs typeface="+mn-cs"/>
                        </a:rPr>
                        <a:t>▲</a:t>
                      </a:r>
                      <a:r>
                        <a:rPr kumimoji="1" lang="en-US" altLang="ja-JP" sz="1300" kern="1200" spc="-120" dirty="0">
                          <a:solidFill>
                            <a:schemeClr val="tx1"/>
                          </a:solidFill>
                          <a:latin typeface="+mn-lt"/>
                          <a:ea typeface="+mn-ea"/>
                          <a:cs typeface="+mn-cs"/>
                        </a:rPr>
                        <a:t>211</a:t>
                      </a:r>
                      <a:r>
                        <a:rPr kumimoji="1" lang="ja-JP" altLang="en-US" sz="1300" kern="1200" spc="-120" dirty="0">
                          <a:solidFill>
                            <a:schemeClr val="tx1"/>
                          </a:solidFill>
                          <a:latin typeface="+mn-lt"/>
                          <a:ea typeface="+mn-ea"/>
                          <a:cs typeface="+mn-cs"/>
                        </a:rPr>
                        <a:t>億円（</a:t>
                      </a:r>
                      <a:r>
                        <a:rPr kumimoji="1" lang="en-US" altLang="ja-JP" sz="1300" kern="1200" spc="-120" dirty="0">
                          <a:solidFill>
                            <a:schemeClr val="tx1"/>
                          </a:solidFill>
                          <a:latin typeface="+mn-lt"/>
                          <a:ea typeface="+mn-ea"/>
                          <a:cs typeface="+mn-cs"/>
                        </a:rPr>
                        <a:t>2015</a:t>
                      </a:r>
                      <a:r>
                        <a:rPr kumimoji="1" lang="ja-JP" altLang="en-US" sz="1300" kern="1200" spc="-120" dirty="0">
                          <a:solidFill>
                            <a:schemeClr val="tx1"/>
                          </a:solidFill>
                          <a:latin typeface="+mn-lt"/>
                          <a:ea typeface="+mn-ea"/>
                          <a:cs typeface="+mn-cs"/>
                        </a:rPr>
                        <a:t>年度の</a:t>
                      </a:r>
                      <a:r>
                        <a:rPr kumimoji="1" lang="en-US" altLang="ja-JP" sz="1300" kern="1200" spc="-120" dirty="0">
                          <a:solidFill>
                            <a:schemeClr val="tx1"/>
                          </a:solidFill>
                          <a:latin typeface="+mn-lt"/>
                          <a:ea typeface="+mn-ea"/>
                          <a:cs typeface="+mn-cs"/>
                        </a:rPr>
                        <a:t>2012</a:t>
                      </a:r>
                      <a:r>
                        <a:rPr kumimoji="1" lang="ja-JP" altLang="en-US" sz="1300" kern="1200" spc="-120" dirty="0">
                          <a:solidFill>
                            <a:schemeClr val="tx1"/>
                          </a:solidFill>
                          <a:latin typeface="+mn-lt"/>
                          <a:ea typeface="+mn-ea"/>
                          <a:cs typeface="+mn-cs"/>
                        </a:rPr>
                        <a:t>年度比効果額）　 　　　　　　　　</a:t>
                      </a:r>
                      <a:endParaRPr kumimoji="1" lang="en-US" altLang="ja-JP" sz="1300" kern="1200" spc="-120" dirty="0">
                        <a:solidFill>
                          <a:schemeClr val="tx1"/>
                        </a:solidFill>
                        <a:latin typeface="+mn-lt"/>
                        <a:ea typeface="+mn-ea"/>
                        <a:cs typeface="+mn-cs"/>
                      </a:endParaRPr>
                    </a:p>
                    <a:p>
                      <a:pPr>
                        <a:lnSpc>
                          <a:spcPts val="1300"/>
                        </a:lnSpc>
                      </a:pPr>
                      <a:r>
                        <a:rPr kumimoji="1" lang="ja-JP" altLang="en-US" sz="1300" kern="1200" spc="-120" dirty="0">
                          <a:solidFill>
                            <a:schemeClr val="tx1"/>
                          </a:solidFill>
                          <a:latin typeface="+mn-lt"/>
                          <a:ea typeface="+mn-ea"/>
                          <a:cs typeface="+mn-cs"/>
                        </a:rPr>
                        <a:t>　→</a:t>
                      </a:r>
                      <a:r>
                        <a:rPr kumimoji="1" lang="en-US" altLang="ja-JP" sz="1300" kern="1200" spc="-120" dirty="0">
                          <a:solidFill>
                            <a:schemeClr val="tx1"/>
                          </a:solidFill>
                          <a:latin typeface="+mn-lt"/>
                          <a:ea typeface="+mn-ea"/>
                          <a:cs typeface="+mn-cs"/>
                        </a:rPr>
                        <a:t>2012</a:t>
                      </a:r>
                      <a:r>
                        <a:rPr kumimoji="1" lang="ja-JP" altLang="en-US" sz="1300" kern="1200" spc="-120" dirty="0">
                          <a:solidFill>
                            <a:schemeClr val="tx1"/>
                          </a:solidFill>
                          <a:latin typeface="+mn-lt"/>
                          <a:ea typeface="+mn-ea"/>
                          <a:cs typeface="+mn-cs"/>
                        </a:rPr>
                        <a:t>年度一般財源</a:t>
                      </a:r>
                      <a:r>
                        <a:rPr kumimoji="1" lang="en-US" altLang="ja-JP" sz="1300" kern="1200" spc="-120" dirty="0">
                          <a:solidFill>
                            <a:schemeClr val="tx1"/>
                          </a:solidFill>
                          <a:latin typeface="+mn-lt"/>
                          <a:ea typeface="+mn-ea"/>
                          <a:cs typeface="+mn-cs"/>
                        </a:rPr>
                        <a:t>1</a:t>
                      </a:r>
                      <a:r>
                        <a:rPr kumimoji="1" lang="ja-JP" altLang="en-US" sz="1300" kern="1200" spc="-120" dirty="0">
                          <a:solidFill>
                            <a:schemeClr val="tx1"/>
                          </a:solidFill>
                          <a:latin typeface="+mn-lt"/>
                          <a:ea typeface="+mn-ea"/>
                          <a:cs typeface="+mn-cs"/>
                        </a:rPr>
                        <a:t>億円以上の事業費</a:t>
                      </a:r>
                      <a:endParaRPr kumimoji="1" lang="en-US" altLang="ja-JP" sz="1300" kern="1200" spc="-120" dirty="0">
                        <a:solidFill>
                          <a:schemeClr val="tx1"/>
                        </a:solidFill>
                        <a:latin typeface="+mn-lt"/>
                        <a:ea typeface="+mn-ea"/>
                        <a:cs typeface="+mn-cs"/>
                      </a:endParaRPr>
                    </a:p>
                    <a:p>
                      <a:pPr>
                        <a:lnSpc>
                          <a:spcPts val="1300"/>
                        </a:lnSpc>
                      </a:pPr>
                      <a:r>
                        <a:rPr kumimoji="1" lang="ja-JP" altLang="en-US" sz="1300" kern="1200" spc="-120" dirty="0">
                          <a:solidFill>
                            <a:schemeClr val="tx1"/>
                          </a:solidFill>
                          <a:latin typeface="+mn-lt"/>
                          <a:ea typeface="+mn-ea"/>
                          <a:cs typeface="+mn-cs"/>
                        </a:rPr>
                        <a:t>　　見込額の</a:t>
                      </a:r>
                      <a:r>
                        <a:rPr kumimoji="1" lang="en-US" altLang="ja-JP" sz="1300" kern="1200" spc="-120" dirty="0">
                          <a:solidFill>
                            <a:schemeClr val="tx1"/>
                          </a:solidFill>
                          <a:latin typeface="+mn-lt"/>
                          <a:ea typeface="+mn-ea"/>
                          <a:cs typeface="+mn-cs"/>
                        </a:rPr>
                        <a:t>4.4%</a:t>
                      </a:r>
                    </a:p>
                    <a:p>
                      <a:pPr marL="0" marR="0" indent="0" algn="l" defTabSz="914400" rtl="0" eaLnBrk="1" fontAlgn="auto" latinLnBrk="0" hangingPunct="1">
                        <a:lnSpc>
                          <a:spcPts val="1300"/>
                        </a:lnSpc>
                        <a:spcBef>
                          <a:spcPts val="0"/>
                        </a:spcBef>
                        <a:spcAft>
                          <a:spcPts val="0"/>
                        </a:spcAft>
                        <a:buClrTx/>
                        <a:buSzTx/>
                        <a:buFontTx/>
                        <a:buNone/>
                        <a:tabLst/>
                        <a:defRPr/>
                      </a:pPr>
                      <a:r>
                        <a:rPr kumimoji="1" lang="ja-JP" altLang="en-US" sz="1300" kern="1200" spc="-120" dirty="0">
                          <a:solidFill>
                            <a:schemeClr val="tx1"/>
                          </a:solidFill>
                          <a:latin typeface="+mn-lt"/>
                          <a:ea typeface="+mn-ea"/>
                          <a:cs typeface="+mn-cs"/>
                        </a:rPr>
                        <a:t>　▲</a:t>
                      </a:r>
                      <a:r>
                        <a:rPr kumimoji="1" lang="en-US" altLang="ja-JP" sz="1300" kern="1200" spc="-120" dirty="0">
                          <a:solidFill>
                            <a:schemeClr val="tx1"/>
                          </a:solidFill>
                          <a:latin typeface="+mn-lt"/>
                          <a:ea typeface="+mn-ea"/>
                          <a:cs typeface="+mn-cs"/>
                        </a:rPr>
                        <a:t>234</a:t>
                      </a:r>
                      <a:r>
                        <a:rPr kumimoji="1" lang="ja-JP" altLang="en-US" sz="1300" kern="1200" spc="-120" dirty="0">
                          <a:solidFill>
                            <a:schemeClr val="tx1"/>
                          </a:solidFill>
                          <a:latin typeface="+mn-lt"/>
                          <a:ea typeface="+mn-ea"/>
                          <a:cs typeface="+mn-cs"/>
                        </a:rPr>
                        <a:t>億円　（</a:t>
                      </a:r>
                      <a:r>
                        <a:rPr kumimoji="1" lang="en-US" altLang="ja-JP" sz="1300" kern="1200" spc="-120" dirty="0">
                          <a:solidFill>
                            <a:schemeClr val="tx1"/>
                          </a:solidFill>
                          <a:latin typeface="+mn-lt"/>
                          <a:ea typeface="+mn-ea"/>
                          <a:cs typeface="+mn-cs"/>
                        </a:rPr>
                        <a:t>2014</a:t>
                      </a:r>
                      <a:r>
                        <a:rPr kumimoji="1" lang="ja-JP" altLang="en-US" sz="1300" kern="1200" spc="-120" dirty="0">
                          <a:solidFill>
                            <a:schemeClr val="tx1"/>
                          </a:solidFill>
                          <a:latin typeface="+mn-lt"/>
                          <a:ea typeface="+mn-ea"/>
                          <a:cs typeface="+mn-cs"/>
                        </a:rPr>
                        <a:t>年度の</a:t>
                      </a:r>
                      <a:r>
                        <a:rPr kumimoji="1" lang="en-US" altLang="ja-JP" sz="1300" kern="1200" spc="-120" dirty="0">
                          <a:solidFill>
                            <a:schemeClr val="tx1"/>
                          </a:solidFill>
                          <a:latin typeface="+mn-lt"/>
                          <a:ea typeface="+mn-ea"/>
                          <a:cs typeface="+mn-cs"/>
                        </a:rPr>
                        <a:t>2012</a:t>
                      </a:r>
                      <a:r>
                        <a:rPr kumimoji="1" lang="ja-JP" altLang="en-US" sz="1300" kern="1200" spc="-120" dirty="0">
                          <a:solidFill>
                            <a:schemeClr val="tx1"/>
                          </a:solidFill>
                          <a:latin typeface="+mn-lt"/>
                          <a:ea typeface="+mn-ea"/>
                          <a:cs typeface="+mn-cs"/>
                        </a:rPr>
                        <a:t>年度比効果額）</a:t>
                      </a:r>
                      <a:endParaRPr kumimoji="1" lang="en-US" altLang="ja-JP" sz="1300" kern="1200" spc="-120" dirty="0">
                        <a:solidFill>
                          <a:schemeClr val="tx1"/>
                        </a:solidFill>
                        <a:latin typeface="+mn-lt"/>
                        <a:ea typeface="+mn-ea"/>
                        <a:cs typeface="+mn-cs"/>
                      </a:endParaRPr>
                    </a:p>
                    <a:p>
                      <a:pPr marL="0" marR="0" indent="0" algn="l" defTabSz="914400" rtl="0" eaLnBrk="1" fontAlgn="auto" latinLnBrk="0" hangingPunct="1">
                        <a:lnSpc>
                          <a:spcPts val="1300"/>
                        </a:lnSpc>
                        <a:spcBef>
                          <a:spcPts val="0"/>
                        </a:spcBef>
                        <a:spcAft>
                          <a:spcPts val="0"/>
                        </a:spcAft>
                        <a:buClrTx/>
                        <a:buSzTx/>
                        <a:buFontTx/>
                        <a:buNone/>
                        <a:tabLst/>
                        <a:defRPr/>
                      </a:pPr>
                      <a:r>
                        <a:rPr kumimoji="1" lang="ja-JP" altLang="en-US" sz="1300" kern="1200" spc="-120" dirty="0">
                          <a:solidFill>
                            <a:schemeClr val="tx1"/>
                          </a:solidFill>
                          <a:latin typeface="+mn-lt"/>
                          <a:ea typeface="+mn-ea"/>
                          <a:cs typeface="+mn-cs"/>
                        </a:rPr>
                        <a:t>　→</a:t>
                      </a:r>
                      <a:r>
                        <a:rPr kumimoji="1" lang="en-US" altLang="ja-JP" sz="1300" kern="1200" spc="-120" dirty="0">
                          <a:solidFill>
                            <a:schemeClr val="tx1"/>
                          </a:solidFill>
                          <a:latin typeface="+mn-lt"/>
                          <a:ea typeface="+mn-ea"/>
                          <a:cs typeface="+mn-cs"/>
                        </a:rPr>
                        <a:t>2012</a:t>
                      </a:r>
                      <a:r>
                        <a:rPr kumimoji="1" lang="ja-JP" altLang="en-US" sz="1300" kern="1200" spc="-120" dirty="0">
                          <a:solidFill>
                            <a:schemeClr val="tx1"/>
                          </a:solidFill>
                          <a:latin typeface="+mn-lt"/>
                          <a:ea typeface="+mn-ea"/>
                          <a:cs typeface="+mn-cs"/>
                        </a:rPr>
                        <a:t>年度一般財源</a:t>
                      </a:r>
                      <a:r>
                        <a:rPr kumimoji="1" lang="en-US" altLang="ja-JP" sz="1300" kern="1200" spc="-120" dirty="0">
                          <a:solidFill>
                            <a:schemeClr val="tx1"/>
                          </a:solidFill>
                          <a:latin typeface="+mn-lt"/>
                          <a:ea typeface="+mn-ea"/>
                          <a:cs typeface="+mn-cs"/>
                        </a:rPr>
                        <a:t>1</a:t>
                      </a:r>
                      <a:r>
                        <a:rPr kumimoji="1" lang="ja-JP" altLang="en-US" sz="1300" kern="1200" spc="-120" dirty="0">
                          <a:solidFill>
                            <a:schemeClr val="tx1"/>
                          </a:solidFill>
                          <a:latin typeface="+mn-lt"/>
                          <a:ea typeface="+mn-ea"/>
                          <a:cs typeface="+mn-cs"/>
                        </a:rPr>
                        <a:t>億円以上の事業費</a:t>
                      </a:r>
                      <a:endParaRPr kumimoji="1" lang="en-US" altLang="ja-JP" sz="1300" kern="1200" spc="-120" dirty="0">
                        <a:solidFill>
                          <a:schemeClr val="tx1"/>
                        </a:solidFill>
                        <a:latin typeface="+mn-lt"/>
                        <a:ea typeface="+mn-ea"/>
                        <a:cs typeface="+mn-cs"/>
                      </a:endParaRPr>
                    </a:p>
                    <a:p>
                      <a:pPr marL="0" marR="0" indent="0" algn="l" defTabSz="914400" rtl="0" eaLnBrk="1" fontAlgn="auto" latinLnBrk="0" hangingPunct="1">
                        <a:lnSpc>
                          <a:spcPts val="1300"/>
                        </a:lnSpc>
                        <a:spcBef>
                          <a:spcPts val="0"/>
                        </a:spcBef>
                        <a:spcAft>
                          <a:spcPts val="0"/>
                        </a:spcAft>
                        <a:buClrTx/>
                        <a:buSzTx/>
                        <a:buFontTx/>
                        <a:buNone/>
                        <a:tabLst/>
                        <a:defRPr/>
                      </a:pPr>
                      <a:r>
                        <a:rPr kumimoji="1" lang="ja-JP" altLang="en-US" sz="1300" kern="1200" spc="-120" dirty="0">
                          <a:solidFill>
                            <a:schemeClr val="tx1"/>
                          </a:solidFill>
                          <a:latin typeface="+mn-lt"/>
                          <a:ea typeface="+mn-ea"/>
                          <a:cs typeface="+mn-cs"/>
                        </a:rPr>
                        <a:t>　　見込額の</a:t>
                      </a:r>
                      <a:r>
                        <a:rPr kumimoji="1" lang="en-US" altLang="ja-JP" sz="1300" kern="1200" spc="-120" dirty="0">
                          <a:solidFill>
                            <a:schemeClr val="tx1"/>
                          </a:solidFill>
                          <a:latin typeface="+mn-lt"/>
                          <a:ea typeface="+mn-ea"/>
                          <a:cs typeface="+mn-cs"/>
                        </a:rPr>
                        <a:t>4.9</a:t>
                      </a:r>
                      <a:r>
                        <a:rPr kumimoji="1" lang="ja-JP" altLang="en-US" sz="1300" kern="1200" spc="-120" dirty="0">
                          <a:solidFill>
                            <a:schemeClr val="tx1"/>
                          </a:solidFill>
                          <a:latin typeface="+mn-lt"/>
                          <a:ea typeface="+mn-ea"/>
                          <a:cs typeface="+mn-cs"/>
                        </a:rPr>
                        <a:t>％</a:t>
                      </a:r>
                      <a:endParaRPr kumimoji="1" lang="en-US" altLang="ja-JP" sz="1300" kern="1200" spc="-120" dirty="0">
                        <a:solidFill>
                          <a:schemeClr val="tx1"/>
                        </a:solidFill>
                        <a:latin typeface="+mn-lt"/>
                        <a:ea typeface="+mn-ea"/>
                        <a:cs typeface="+mn-cs"/>
                      </a:endParaRPr>
                    </a:p>
                  </a:txBody>
                  <a:tcPr marL="36000" marR="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tx1"/>
                      </a:solidFill>
                      <a:prstDash val="dash"/>
                      <a:round/>
                      <a:headEnd type="none" w="med" len="med"/>
                      <a:tailEnd type="none" w="med" len="med"/>
                    </a:lnT>
                    <a:lnB w="9525" cap="flat" cmpd="sng" algn="ctr">
                      <a:solidFill>
                        <a:schemeClr val="tx1"/>
                      </a:solid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0003"/>
                  </a:ext>
                </a:extLst>
              </a:tr>
              <a:tr h="1673985">
                <a:tc vMerge="1">
                  <a:txBody>
                    <a:bodyPr/>
                    <a:lstStyle/>
                    <a:p>
                      <a:endParaRPr kumimoji="1" lang="ja-JP" altLang="en-US"/>
                    </a:p>
                  </a:txBody>
                  <a:tcPr/>
                </a:tc>
                <a:tc vMerge="1">
                  <a:txBody>
                    <a:bodyPr/>
                    <a:lstStyle/>
                    <a:p>
                      <a:endParaRPr kumimoji="1" lang="ja-JP" altLang="en-US"/>
                    </a:p>
                  </a:txBody>
                  <a:tcPr/>
                </a:tc>
                <a:tc>
                  <a:txBody>
                    <a:bodyPr/>
                    <a:lstStyle/>
                    <a:p>
                      <a:pPr>
                        <a:lnSpc>
                          <a:spcPts val="1300"/>
                        </a:lnSpc>
                      </a:pPr>
                      <a:r>
                        <a:rPr kumimoji="1" lang="ja-JP" altLang="en-US" sz="1300" kern="1200" spc="-120" baseline="0" dirty="0">
                          <a:solidFill>
                            <a:schemeClr val="tx1"/>
                          </a:solidFill>
                          <a:latin typeface="+mn-lt"/>
                          <a:ea typeface="+mn-ea"/>
                          <a:cs typeface="+mn-cs"/>
                        </a:rPr>
                        <a:t>④市債発行の抑制</a:t>
                      </a:r>
                      <a:endParaRPr kumimoji="1" lang="en-US" altLang="ja-JP" sz="1300" kern="1200" spc="-120" baseline="0" dirty="0">
                        <a:solidFill>
                          <a:schemeClr val="tx1"/>
                        </a:solidFill>
                        <a:latin typeface="+mn-lt"/>
                        <a:ea typeface="+mn-ea"/>
                        <a:cs typeface="+mn-cs"/>
                      </a:endParaRPr>
                    </a:p>
                  </a:txBody>
                  <a:tcPr marL="36000" marR="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tx1"/>
                      </a:solidFill>
                      <a:prstDash val="dash"/>
                      <a:round/>
                      <a:headEnd type="none" w="med" len="med"/>
                      <a:tailEnd type="none" w="med" len="med"/>
                    </a:lnT>
                    <a:lnB w="9525" cap="flat" cmpd="sng" algn="ctr">
                      <a:solidFill>
                        <a:schemeClr val="tx1"/>
                      </a:solidFill>
                      <a:prstDash val="dash"/>
                      <a:round/>
                      <a:headEnd type="none" w="med" len="med"/>
                      <a:tailEnd type="none" w="med" len="med"/>
                    </a:lnB>
                    <a:lnTlToBr w="12700" cmpd="sng">
                      <a:noFill/>
                      <a:prstDash val="solid"/>
                    </a:lnTlToBr>
                    <a:lnBlToTr w="12700" cmpd="sng">
                      <a:noFill/>
                      <a:prstDash val="solid"/>
                    </a:lnBlToTr>
                    <a:noFill/>
                  </a:tcPr>
                </a:tc>
                <a:tc>
                  <a:txBody>
                    <a:bodyPr/>
                    <a:lstStyle/>
                    <a:p>
                      <a:pPr>
                        <a:lnSpc>
                          <a:spcPts val="1300"/>
                        </a:lnSpc>
                      </a:pPr>
                      <a:r>
                        <a:rPr kumimoji="1" lang="ja-JP" altLang="en-US" sz="1300" kern="1200" spc="-120" dirty="0">
                          <a:solidFill>
                            <a:schemeClr val="tx1"/>
                          </a:solidFill>
                          <a:latin typeface="+mn-lt"/>
                          <a:ea typeface="+mn-ea"/>
                          <a:cs typeface="+mn-cs"/>
                        </a:rPr>
                        <a:t>・市債残高は減少基調　</a:t>
                      </a:r>
                      <a:endParaRPr kumimoji="1" lang="en-US" altLang="ja-JP" sz="1300" kern="1200" spc="-120" dirty="0">
                        <a:solidFill>
                          <a:schemeClr val="tx1"/>
                        </a:solidFill>
                        <a:latin typeface="+mn-lt"/>
                        <a:ea typeface="+mn-ea"/>
                        <a:cs typeface="+mn-cs"/>
                      </a:endParaRPr>
                    </a:p>
                    <a:p>
                      <a:pPr>
                        <a:lnSpc>
                          <a:spcPts val="1300"/>
                        </a:lnSpc>
                      </a:pPr>
                      <a:r>
                        <a:rPr kumimoji="1" lang="ja-JP" altLang="en-US" sz="1300" kern="1200" spc="-120" dirty="0">
                          <a:solidFill>
                            <a:schemeClr val="tx1"/>
                          </a:solidFill>
                          <a:latin typeface="+mn-lt"/>
                          <a:ea typeface="+mn-ea"/>
                          <a:cs typeface="+mn-cs"/>
                        </a:rPr>
                        <a:t>→</a:t>
                      </a:r>
                      <a:r>
                        <a:rPr kumimoji="1" lang="en-US" altLang="ja-JP" sz="1300" kern="1200" spc="-120" dirty="0">
                          <a:solidFill>
                            <a:schemeClr val="tx1"/>
                          </a:solidFill>
                          <a:latin typeface="+mn-lt"/>
                          <a:ea typeface="+mn-ea"/>
                          <a:cs typeface="+mn-cs"/>
                        </a:rPr>
                        <a:t>2012</a:t>
                      </a:r>
                      <a:r>
                        <a:rPr kumimoji="1" lang="ja-JP" altLang="en-US" sz="1300" kern="1200" spc="-120" dirty="0">
                          <a:solidFill>
                            <a:schemeClr val="tx1"/>
                          </a:solidFill>
                          <a:latin typeface="+mn-lt"/>
                          <a:ea typeface="+mn-ea"/>
                          <a:cs typeface="+mn-cs"/>
                        </a:rPr>
                        <a:t>年度</a:t>
                      </a:r>
                      <a:r>
                        <a:rPr kumimoji="1" lang="en-US" altLang="ja-JP" sz="1300" kern="1200" spc="-120" dirty="0">
                          <a:solidFill>
                            <a:schemeClr val="tx1"/>
                          </a:solidFill>
                          <a:latin typeface="+mn-lt"/>
                          <a:ea typeface="+mn-ea"/>
                          <a:cs typeface="+mn-cs"/>
                        </a:rPr>
                        <a:t>49,153</a:t>
                      </a:r>
                      <a:r>
                        <a:rPr kumimoji="1" lang="ja-JP" altLang="en-US" sz="1300" kern="1200" spc="-120" dirty="0">
                          <a:solidFill>
                            <a:schemeClr val="tx1"/>
                          </a:solidFill>
                          <a:latin typeface="+mn-lt"/>
                          <a:ea typeface="+mn-ea"/>
                          <a:cs typeface="+mn-cs"/>
                        </a:rPr>
                        <a:t>億円　（</a:t>
                      </a:r>
                      <a:r>
                        <a:rPr kumimoji="1" lang="en-US" altLang="ja-JP" sz="1300" kern="1200" spc="-120" dirty="0">
                          <a:solidFill>
                            <a:schemeClr val="tx1"/>
                          </a:solidFill>
                          <a:latin typeface="+mn-lt"/>
                          <a:ea typeface="+mn-ea"/>
                          <a:cs typeface="+mn-cs"/>
                        </a:rPr>
                        <a:t>2005</a:t>
                      </a:r>
                      <a:r>
                        <a:rPr kumimoji="1" lang="ja-JP" altLang="en-US" sz="1300" kern="1200" spc="-120" dirty="0">
                          <a:solidFill>
                            <a:schemeClr val="tx1"/>
                          </a:solidFill>
                          <a:latin typeface="+mn-lt"/>
                          <a:ea typeface="+mn-ea"/>
                          <a:cs typeface="+mn-cs"/>
                        </a:rPr>
                        <a:t>年度比</a:t>
                      </a:r>
                      <a:r>
                        <a:rPr kumimoji="1" lang="ja-JP" altLang="en-US" sz="1300" kern="1200" spc="-120" baseline="0" dirty="0">
                          <a:solidFill>
                            <a:schemeClr val="tx1"/>
                          </a:solidFill>
                          <a:latin typeface="+mn-lt"/>
                          <a:ea typeface="+mn-ea"/>
                          <a:cs typeface="+mn-cs"/>
                        </a:rPr>
                        <a:t> </a:t>
                      </a:r>
                      <a:r>
                        <a:rPr kumimoji="1" lang="ja-JP" altLang="en-US" sz="1300" kern="1200" spc="-120" dirty="0">
                          <a:solidFill>
                            <a:schemeClr val="tx1"/>
                          </a:solidFill>
                          <a:latin typeface="+mn-lt"/>
                          <a:ea typeface="+mn-ea"/>
                          <a:cs typeface="+mn-cs"/>
                        </a:rPr>
                        <a:t>▲</a:t>
                      </a:r>
                      <a:r>
                        <a:rPr kumimoji="1" lang="en-US" altLang="ja-JP" sz="1300" kern="1200" spc="-120" dirty="0">
                          <a:solidFill>
                            <a:schemeClr val="tx1"/>
                          </a:solidFill>
                          <a:latin typeface="+mn-lt"/>
                          <a:ea typeface="+mn-ea"/>
                          <a:cs typeface="+mn-cs"/>
                        </a:rPr>
                        <a:t>5,869</a:t>
                      </a:r>
                      <a:r>
                        <a:rPr kumimoji="1" lang="ja-JP" altLang="en-US" sz="1300" kern="1200" spc="-120" dirty="0">
                          <a:solidFill>
                            <a:schemeClr val="tx1"/>
                          </a:solidFill>
                          <a:latin typeface="+mn-lt"/>
                          <a:ea typeface="+mn-ea"/>
                          <a:cs typeface="+mn-cs"/>
                        </a:rPr>
                        <a:t>億円）</a:t>
                      </a:r>
                      <a:endParaRPr kumimoji="1" lang="en-US" altLang="ja-JP" sz="1300" kern="1200" spc="-120" dirty="0">
                        <a:solidFill>
                          <a:schemeClr val="tx1"/>
                        </a:solidFill>
                        <a:latin typeface="+mn-lt"/>
                        <a:ea typeface="+mn-ea"/>
                        <a:cs typeface="+mn-cs"/>
                      </a:endParaRPr>
                    </a:p>
                    <a:p>
                      <a:pPr>
                        <a:lnSpc>
                          <a:spcPts val="1300"/>
                        </a:lnSpc>
                      </a:pPr>
                      <a:r>
                        <a:rPr kumimoji="1" lang="ja-JP" altLang="en-US" sz="1300" kern="1200" spc="-120" dirty="0">
                          <a:solidFill>
                            <a:schemeClr val="tx1"/>
                          </a:solidFill>
                          <a:latin typeface="+mn-lt"/>
                          <a:ea typeface="+mn-ea"/>
                          <a:cs typeface="+mn-cs"/>
                        </a:rPr>
                        <a:t>→</a:t>
                      </a:r>
                      <a:r>
                        <a:rPr kumimoji="1" lang="en-US" altLang="ja-JP" sz="1300" kern="1200" spc="-120" dirty="0">
                          <a:solidFill>
                            <a:schemeClr val="tx1"/>
                          </a:solidFill>
                          <a:latin typeface="+mn-lt"/>
                          <a:ea typeface="+mn-ea"/>
                          <a:cs typeface="+mn-cs"/>
                        </a:rPr>
                        <a:t>2017</a:t>
                      </a:r>
                      <a:r>
                        <a:rPr kumimoji="1" lang="ja-JP" altLang="en-US" sz="1300" kern="1200" spc="-120" dirty="0">
                          <a:solidFill>
                            <a:schemeClr val="tx1"/>
                          </a:solidFill>
                          <a:latin typeface="+mn-lt"/>
                          <a:ea typeface="+mn-ea"/>
                          <a:cs typeface="+mn-cs"/>
                        </a:rPr>
                        <a:t>年度</a:t>
                      </a:r>
                      <a:r>
                        <a:rPr kumimoji="1" lang="en-US" altLang="ja-JP" sz="1300" kern="1200" spc="-120" dirty="0">
                          <a:solidFill>
                            <a:schemeClr val="tx1"/>
                          </a:solidFill>
                          <a:latin typeface="+mn-lt"/>
                          <a:ea typeface="+mn-ea"/>
                          <a:cs typeface="+mn-cs"/>
                        </a:rPr>
                        <a:t>41,380</a:t>
                      </a:r>
                      <a:r>
                        <a:rPr kumimoji="1" lang="ja-JP" altLang="en-US" sz="1300" kern="1200" spc="-120" dirty="0">
                          <a:solidFill>
                            <a:schemeClr val="tx1"/>
                          </a:solidFill>
                          <a:latin typeface="+mn-lt"/>
                          <a:ea typeface="+mn-ea"/>
                          <a:cs typeface="+mn-cs"/>
                        </a:rPr>
                        <a:t>億円　（</a:t>
                      </a:r>
                      <a:r>
                        <a:rPr kumimoji="1" lang="en-US" altLang="ja-JP" sz="1300" kern="1200" spc="-120" dirty="0">
                          <a:solidFill>
                            <a:schemeClr val="tx1"/>
                          </a:solidFill>
                          <a:latin typeface="+mn-lt"/>
                          <a:ea typeface="+mn-ea"/>
                          <a:cs typeface="+mn-cs"/>
                        </a:rPr>
                        <a:t>2012</a:t>
                      </a:r>
                      <a:r>
                        <a:rPr kumimoji="1" lang="ja-JP" altLang="en-US" sz="1300" kern="1200" spc="-120" dirty="0">
                          <a:solidFill>
                            <a:schemeClr val="tx1"/>
                          </a:solidFill>
                          <a:latin typeface="+mn-lt"/>
                          <a:ea typeface="+mn-ea"/>
                          <a:cs typeface="+mn-cs"/>
                        </a:rPr>
                        <a:t>年度比</a:t>
                      </a:r>
                      <a:r>
                        <a:rPr kumimoji="1" lang="ja-JP" altLang="en-US" sz="1300" kern="1200" spc="-120" baseline="0" dirty="0">
                          <a:solidFill>
                            <a:schemeClr val="tx1"/>
                          </a:solidFill>
                          <a:latin typeface="+mn-lt"/>
                          <a:ea typeface="+mn-ea"/>
                          <a:cs typeface="+mn-cs"/>
                        </a:rPr>
                        <a:t> </a:t>
                      </a:r>
                      <a:r>
                        <a:rPr kumimoji="1" lang="ja-JP" altLang="en-US" sz="1300" kern="1200" spc="-120" dirty="0">
                          <a:solidFill>
                            <a:schemeClr val="tx1"/>
                          </a:solidFill>
                          <a:latin typeface="+mn-lt"/>
                          <a:ea typeface="+mn-ea"/>
                          <a:cs typeface="+mn-cs"/>
                        </a:rPr>
                        <a:t>▲</a:t>
                      </a:r>
                      <a:r>
                        <a:rPr kumimoji="1" lang="en-US" altLang="ja-JP" sz="1300" kern="1200" spc="-120" dirty="0">
                          <a:solidFill>
                            <a:schemeClr val="tx1"/>
                          </a:solidFill>
                          <a:latin typeface="+mn-lt"/>
                          <a:ea typeface="+mn-ea"/>
                          <a:cs typeface="+mn-cs"/>
                        </a:rPr>
                        <a:t>7,773</a:t>
                      </a:r>
                      <a:r>
                        <a:rPr kumimoji="1" lang="ja-JP" altLang="en-US" sz="1300" kern="1200" spc="-120" dirty="0">
                          <a:solidFill>
                            <a:schemeClr val="tx1"/>
                          </a:solidFill>
                          <a:latin typeface="+mn-lt"/>
                          <a:ea typeface="+mn-ea"/>
                          <a:cs typeface="+mn-cs"/>
                        </a:rPr>
                        <a:t>億円）</a:t>
                      </a:r>
                      <a:endParaRPr kumimoji="1" lang="en-US" altLang="ja-JP" sz="1300" kern="1200" spc="-120" dirty="0">
                        <a:solidFill>
                          <a:schemeClr val="tx1"/>
                        </a:solidFill>
                        <a:latin typeface="+mn-lt"/>
                        <a:ea typeface="+mn-ea"/>
                        <a:cs typeface="+mn-cs"/>
                      </a:endParaRPr>
                    </a:p>
                    <a:p>
                      <a:pPr>
                        <a:lnSpc>
                          <a:spcPts val="1300"/>
                        </a:lnSpc>
                      </a:pPr>
                      <a:r>
                        <a:rPr kumimoji="1" lang="ja-JP" altLang="en-US" sz="1300" kern="1200" spc="-120" dirty="0">
                          <a:solidFill>
                            <a:schemeClr val="tx1"/>
                          </a:solidFill>
                          <a:latin typeface="+mn-lt"/>
                          <a:ea typeface="+mn-ea"/>
                          <a:cs typeface="+mn-cs"/>
                        </a:rPr>
                        <a:t>・実質公債費比率</a:t>
                      </a:r>
                      <a:endParaRPr kumimoji="1" lang="en-US" altLang="ja-JP" sz="1300" kern="1200" spc="-120" dirty="0">
                        <a:solidFill>
                          <a:schemeClr val="tx1"/>
                        </a:solidFill>
                        <a:latin typeface="+mn-lt"/>
                        <a:ea typeface="+mn-ea"/>
                        <a:cs typeface="+mn-cs"/>
                      </a:endParaRPr>
                    </a:p>
                    <a:p>
                      <a:pPr>
                        <a:lnSpc>
                          <a:spcPts val="1300"/>
                        </a:lnSpc>
                      </a:pPr>
                      <a:r>
                        <a:rPr kumimoji="1" lang="ja-JP" altLang="en-US" sz="1300" kern="1200" spc="-120" dirty="0">
                          <a:solidFill>
                            <a:schemeClr val="tx1"/>
                          </a:solidFill>
                          <a:latin typeface="+mn-lt"/>
                          <a:ea typeface="+mn-ea"/>
                          <a:cs typeface="+mn-cs"/>
                        </a:rPr>
                        <a:t>　（</a:t>
                      </a:r>
                      <a:r>
                        <a:rPr kumimoji="1" lang="en-US" altLang="ja-JP" sz="1300" kern="1200" spc="-120" dirty="0">
                          <a:solidFill>
                            <a:schemeClr val="tx1"/>
                          </a:solidFill>
                          <a:latin typeface="+mn-lt"/>
                          <a:ea typeface="+mn-ea"/>
                          <a:cs typeface="+mn-cs"/>
                        </a:rPr>
                        <a:t>2012</a:t>
                      </a:r>
                      <a:r>
                        <a:rPr kumimoji="1" lang="ja-JP" altLang="en-US" sz="1300" kern="1200" spc="-120" dirty="0">
                          <a:solidFill>
                            <a:schemeClr val="tx1"/>
                          </a:solidFill>
                          <a:latin typeface="+mn-lt"/>
                          <a:ea typeface="+mn-ea"/>
                          <a:cs typeface="+mn-cs"/>
                        </a:rPr>
                        <a:t>年度</a:t>
                      </a:r>
                      <a:r>
                        <a:rPr kumimoji="1" lang="en-US" altLang="ja-JP" sz="1300" kern="1200" spc="-120" dirty="0">
                          <a:solidFill>
                            <a:schemeClr val="tx1"/>
                          </a:solidFill>
                          <a:latin typeface="+mn-lt"/>
                          <a:ea typeface="+mn-ea"/>
                          <a:cs typeface="+mn-cs"/>
                        </a:rPr>
                        <a:t>9.4</a:t>
                      </a:r>
                      <a:r>
                        <a:rPr kumimoji="1" lang="ja-JP" altLang="en-US" sz="1300" kern="1200" spc="-120" dirty="0">
                          <a:solidFill>
                            <a:schemeClr val="tx1"/>
                          </a:solidFill>
                          <a:latin typeface="+mn-lt"/>
                          <a:ea typeface="+mn-ea"/>
                          <a:cs typeface="+mn-cs"/>
                        </a:rPr>
                        <a:t>％　</a:t>
                      </a:r>
                      <a:r>
                        <a:rPr kumimoji="1" lang="en-US" altLang="ja-JP" sz="1300" kern="1200" spc="-120" dirty="0">
                          <a:solidFill>
                            <a:schemeClr val="tx1"/>
                          </a:solidFill>
                          <a:latin typeface="+mn-lt"/>
                          <a:ea typeface="+mn-ea"/>
                          <a:cs typeface="+mn-cs"/>
                        </a:rPr>
                        <a:t>2007</a:t>
                      </a:r>
                      <a:r>
                        <a:rPr kumimoji="1" lang="ja-JP" altLang="en-US" sz="1300" kern="1200" spc="-120" dirty="0">
                          <a:solidFill>
                            <a:schemeClr val="tx1"/>
                          </a:solidFill>
                          <a:latin typeface="+mn-lt"/>
                          <a:ea typeface="+mn-ea"/>
                          <a:cs typeface="+mn-cs"/>
                        </a:rPr>
                        <a:t>年度比▲</a:t>
                      </a:r>
                      <a:r>
                        <a:rPr kumimoji="1" lang="en-US" altLang="ja-JP" sz="1300" kern="1200" spc="-120" dirty="0">
                          <a:solidFill>
                            <a:schemeClr val="tx1"/>
                          </a:solidFill>
                          <a:latin typeface="+mn-lt"/>
                          <a:ea typeface="+mn-ea"/>
                          <a:cs typeface="+mn-cs"/>
                        </a:rPr>
                        <a:t>2.4%</a:t>
                      </a:r>
                      <a:r>
                        <a:rPr kumimoji="1" lang="ja-JP" altLang="en-US" sz="1300" kern="1200" spc="-120" dirty="0">
                          <a:solidFill>
                            <a:schemeClr val="tx1"/>
                          </a:solidFill>
                          <a:latin typeface="+mn-lt"/>
                          <a:ea typeface="+mn-ea"/>
                          <a:cs typeface="+mn-cs"/>
                        </a:rPr>
                        <a:t>）</a:t>
                      </a:r>
                      <a:endParaRPr kumimoji="1" lang="en-US" altLang="ja-JP" sz="1300" kern="1200" spc="-120" dirty="0">
                        <a:solidFill>
                          <a:schemeClr val="tx1"/>
                        </a:solidFill>
                        <a:latin typeface="+mn-lt"/>
                        <a:ea typeface="+mn-ea"/>
                        <a:cs typeface="+mn-cs"/>
                      </a:endParaRPr>
                    </a:p>
                    <a:p>
                      <a:pPr>
                        <a:lnSpc>
                          <a:spcPts val="1300"/>
                        </a:lnSpc>
                      </a:pPr>
                      <a:r>
                        <a:rPr kumimoji="1" lang="ja-JP" altLang="en-US" sz="1300" kern="1200" spc="-120" dirty="0">
                          <a:solidFill>
                            <a:schemeClr val="tx1"/>
                          </a:solidFill>
                          <a:latin typeface="+mn-lt"/>
                          <a:ea typeface="+mn-ea"/>
                          <a:cs typeface="+mn-cs"/>
                        </a:rPr>
                        <a:t>　（</a:t>
                      </a:r>
                      <a:r>
                        <a:rPr kumimoji="1" lang="en-US" altLang="ja-JP" sz="1300" kern="1200" spc="-120" dirty="0">
                          <a:solidFill>
                            <a:schemeClr val="tx1"/>
                          </a:solidFill>
                          <a:latin typeface="+mn-lt"/>
                          <a:ea typeface="+mn-ea"/>
                          <a:cs typeface="+mn-cs"/>
                        </a:rPr>
                        <a:t>2017</a:t>
                      </a:r>
                      <a:r>
                        <a:rPr kumimoji="1" lang="ja-JP" altLang="en-US" sz="1300" kern="1200" spc="-120" dirty="0">
                          <a:solidFill>
                            <a:schemeClr val="tx1"/>
                          </a:solidFill>
                          <a:latin typeface="+mn-lt"/>
                          <a:ea typeface="+mn-ea"/>
                          <a:cs typeface="+mn-cs"/>
                        </a:rPr>
                        <a:t>年度</a:t>
                      </a:r>
                      <a:r>
                        <a:rPr kumimoji="1" lang="en-US" altLang="ja-JP" sz="1300" kern="1200" spc="-120" dirty="0">
                          <a:solidFill>
                            <a:schemeClr val="tx1"/>
                          </a:solidFill>
                          <a:latin typeface="+mn-lt"/>
                          <a:ea typeface="+mn-ea"/>
                          <a:cs typeface="+mn-cs"/>
                        </a:rPr>
                        <a:t>5.7%</a:t>
                      </a:r>
                      <a:r>
                        <a:rPr kumimoji="1" lang="ja-JP" altLang="en-US" sz="1300" kern="1200" spc="-120" dirty="0">
                          <a:solidFill>
                            <a:schemeClr val="tx1"/>
                          </a:solidFill>
                          <a:latin typeface="+mn-lt"/>
                          <a:ea typeface="+mn-ea"/>
                          <a:cs typeface="+mn-cs"/>
                        </a:rPr>
                        <a:t>　</a:t>
                      </a:r>
                      <a:r>
                        <a:rPr kumimoji="1" lang="en-US" altLang="ja-JP" sz="1300" kern="1200" spc="-120" dirty="0">
                          <a:solidFill>
                            <a:schemeClr val="tx1"/>
                          </a:solidFill>
                          <a:latin typeface="+mn-lt"/>
                          <a:ea typeface="+mn-ea"/>
                          <a:cs typeface="+mn-cs"/>
                        </a:rPr>
                        <a:t>2012</a:t>
                      </a:r>
                      <a:r>
                        <a:rPr kumimoji="1" lang="ja-JP" altLang="en-US" sz="1300" kern="1200" spc="-120" dirty="0">
                          <a:solidFill>
                            <a:schemeClr val="tx1"/>
                          </a:solidFill>
                          <a:latin typeface="+mn-lt"/>
                          <a:ea typeface="+mn-ea"/>
                          <a:cs typeface="+mn-cs"/>
                        </a:rPr>
                        <a:t>年度比▲</a:t>
                      </a:r>
                      <a:r>
                        <a:rPr kumimoji="1" lang="en-US" altLang="ja-JP" sz="1300" kern="1200" spc="-120" dirty="0">
                          <a:solidFill>
                            <a:schemeClr val="tx1"/>
                          </a:solidFill>
                          <a:latin typeface="+mn-lt"/>
                          <a:ea typeface="+mn-ea"/>
                          <a:cs typeface="+mn-cs"/>
                        </a:rPr>
                        <a:t>3.7%</a:t>
                      </a:r>
                      <a:r>
                        <a:rPr kumimoji="1" lang="ja-JP" altLang="en-US" sz="1300" kern="1200" spc="-120" dirty="0">
                          <a:solidFill>
                            <a:schemeClr val="tx1"/>
                          </a:solidFill>
                          <a:latin typeface="+mn-lt"/>
                          <a:ea typeface="+mn-ea"/>
                          <a:cs typeface="+mn-cs"/>
                        </a:rPr>
                        <a:t>）</a:t>
                      </a:r>
                      <a:endParaRPr kumimoji="1" lang="en-US" altLang="ja-JP" sz="1300" kern="1200" spc="-120" dirty="0">
                        <a:solidFill>
                          <a:schemeClr val="tx1"/>
                        </a:solidFill>
                        <a:latin typeface="+mn-lt"/>
                        <a:ea typeface="+mn-ea"/>
                        <a:cs typeface="+mn-cs"/>
                      </a:endParaRPr>
                    </a:p>
                    <a:p>
                      <a:pPr>
                        <a:lnSpc>
                          <a:spcPts val="1300"/>
                        </a:lnSpc>
                      </a:pPr>
                      <a:r>
                        <a:rPr kumimoji="1" lang="ja-JP" altLang="en-US" sz="1300" kern="1200" spc="-120" dirty="0">
                          <a:solidFill>
                            <a:schemeClr val="tx1"/>
                          </a:solidFill>
                          <a:latin typeface="+mn-lt"/>
                          <a:ea typeface="+mn-ea"/>
                          <a:cs typeface="+mn-cs"/>
                        </a:rPr>
                        <a:t>　将来負担比率</a:t>
                      </a:r>
                      <a:endParaRPr kumimoji="1" lang="en-US" altLang="ja-JP" sz="1300" kern="1200" spc="-120" dirty="0">
                        <a:solidFill>
                          <a:schemeClr val="tx1"/>
                        </a:solidFill>
                        <a:latin typeface="+mn-lt"/>
                        <a:ea typeface="+mn-ea"/>
                        <a:cs typeface="+mn-cs"/>
                      </a:endParaRPr>
                    </a:p>
                    <a:p>
                      <a:pPr>
                        <a:lnSpc>
                          <a:spcPts val="1300"/>
                        </a:lnSpc>
                      </a:pPr>
                      <a:r>
                        <a:rPr kumimoji="1" lang="ja-JP" altLang="en-US" sz="1300" kern="1200" spc="-120" dirty="0">
                          <a:solidFill>
                            <a:schemeClr val="tx1"/>
                          </a:solidFill>
                          <a:latin typeface="+mn-lt"/>
                          <a:ea typeface="+mn-ea"/>
                          <a:cs typeface="+mn-cs"/>
                        </a:rPr>
                        <a:t>　（</a:t>
                      </a:r>
                      <a:r>
                        <a:rPr kumimoji="1" lang="en-US" altLang="ja-JP" sz="1300" kern="1200" spc="-120" dirty="0">
                          <a:solidFill>
                            <a:schemeClr val="tx1"/>
                          </a:solidFill>
                          <a:latin typeface="+mn-lt"/>
                          <a:ea typeface="+mn-ea"/>
                          <a:cs typeface="+mn-cs"/>
                        </a:rPr>
                        <a:t>2012</a:t>
                      </a:r>
                      <a:r>
                        <a:rPr kumimoji="1" lang="ja-JP" altLang="en-US" sz="1300" kern="1200" spc="-120" dirty="0">
                          <a:solidFill>
                            <a:schemeClr val="tx1"/>
                          </a:solidFill>
                          <a:latin typeface="+mn-lt"/>
                          <a:ea typeface="+mn-ea"/>
                          <a:cs typeface="+mn-cs"/>
                        </a:rPr>
                        <a:t>年度</a:t>
                      </a:r>
                      <a:r>
                        <a:rPr kumimoji="1" lang="en-US" altLang="ja-JP" sz="1300" kern="1200" spc="-120" dirty="0">
                          <a:solidFill>
                            <a:schemeClr val="tx1"/>
                          </a:solidFill>
                          <a:latin typeface="+mn-lt"/>
                          <a:ea typeface="+mn-ea"/>
                          <a:cs typeface="+mn-cs"/>
                        </a:rPr>
                        <a:t>180.8</a:t>
                      </a:r>
                      <a:r>
                        <a:rPr kumimoji="1" lang="ja-JP" altLang="en-US" sz="1300" kern="1200" spc="-120" dirty="0">
                          <a:solidFill>
                            <a:schemeClr val="tx1"/>
                          </a:solidFill>
                          <a:latin typeface="+mn-lt"/>
                          <a:ea typeface="+mn-ea"/>
                          <a:cs typeface="+mn-cs"/>
                        </a:rPr>
                        <a:t>％</a:t>
                      </a:r>
                      <a:r>
                        <a:rPr kumimoji="1" lang="ja-JP" altLang="en-US" sz="1300" kern="1200" spc="-120" baseline="0" dirty="0">
                          <a:solidFill>
                            <a:schemeClr val="tx1"/>
                          </a:solidFill>
                          <a:latin typeface="+mn-lt"/>
                          <a:ea typeface="+mn-ea"/>
                          <a:cs typeface="+mn-cs"/>
                        </a:rPr>
                        <a:t>　</a:t>
                      </a:r>
                      <a:r>
                        <a:rPr kumimoji="1" lang="en-US" altLang="ja-JP" sz="1300" kern="1200" spc="-120" dirty="0">
                          <a:solidFill>
                            <a:schemeClr val="tx1"/>
                          </a:solidFill>
                          <a:latin typeface="+mn-lt"/>
                          <a:ea typeface="+mn-ea"/>
                          <a:cs typeface="+mn-cs"/>
                        </a:rPr>
                        <a:t>2007</a:t>
                      </a:r>
                      <a:r>
                        <a:rPr kumimoji="1" lang="ja-JP" altLang="en-US" sz="1300" kern="1200" spc="-120" dirty="0">
                          <a:solidFill>
                            <a:schemeClr val="tx1"/>
                          </a:solidFill>
                          <a:latin typeface="+mn-lt"/>
                          <a:ea typeface="+mn-ea"/>
                          <a:cs typeface="+mn-cs"/>
                        </a:rPr>
                        <a:t>年度比▲</a:t>
                      </a:r>
                      <a:r>
                        <a:rPr kumimoji="1" lang="en-US" altLang="ja-JP" sz="1300" kern="1200" spc="-120" dirty="0">
                          <a:solidFill>
                            <a:schemeClr val="tx1"/>
                          </a:solidFill>
                          <a:latin typeface="+mn-lt"/>
                          <a:ea typeface="+mn-ea"/>
                          <a:cs typeface="+mn-cs"/>
                        </a:rPr>
                        <a:t>83%</a:t>
                      </a:r>
                      <a:r>
                        <a:rPr kumimoji="1" lang="ja-JP" altLang="en-US" sz="1300" kern="1200" spc="-120" dirty="0">
                          <a:solidFill>
                            <a:schemeClr val="tx1"/>
                          </a:solidFill>
                          <a:latin typeface="+mn-lt"/>
                          <a:ea typeface="+mn-ea"/>
                          <a:cs typeface="+mn-cs"/>
                        </a:rPr>
                        <a:t>）</a:t>
                      </a:r>
                      <a:endParaRPr kumimoji="1" lang="en-US" altLang="ja-JP" sz="1300" kern="1200" spc="-120" dirty="0">
                        <a:solidFill>
                          <a:schemeClr val="tx1"/>
                        </a:solidFill>
                        <a:latin typeface="+mn-lt"/>
                        <a:ea typeface="+mn-ea"/>
                        <a:cs typeface="+mn-cs"/>
                      </a:endParaRPr>
                    </a:p>
                    <a:p>
                      <a:pPr>
                        <a:lnSpc>
                          <a:spcPts val="1300"/>
                        </a:lnSpc>
                      </a:pPr>
                      <a:r>
                        <a:rPr kumimoji="1" lang="ja-JP" altLang="en-US" sz="1300" kern="1200" spc="-120" dirty="0">
                          <a:solidFill>
                            <a:schemeClr val="tx1"/>
                          </a:solidFill>
                          <a:latin typeface="+mn-lt"/>
                          <a:ea typeface="+mn-ea"/>
                          <a:cs typeface="+mn-cs"/>
                        </a:rPr>
                        <a:t>　（</a:t>
                      </a:r>
                      <a:r>
                        <a:rPr kumimoji="1" lang="en-US" altLang="ja-JP" sz="1300" kern="1200" spc="-120" dirty="0">
                          <a:solidFill>
                            <a:schemeClr val="tx1"/>
                          </a:solidFill>
                          <a:latin typeface="+mn-lt"/>
                          <a:ea typeface="+mn-ea"/>
                          <a:cs typeface="+mn-cs"/>
                        </a:rPr>
                        <a:t>2017</a:t>
                      </a:r>
                      <a:r>
                        <a:rPr kumimoji="1" lang="ja-JP" altLang="en-US" sz="1300" kern="1200" spc="-120" dirty="0">
                          <a:solidFill>
                            <a:schemeClr val="tx1"/>
                          </a:solidFill>
                          <a:latin typeface="+mn-lt"/>
                          <a:ea typeface="+mn-ea"/>
                          <a:cs typeface="+mn-cs"/>
                        </a:rPr>
                        <a:t>年度　</a:t>
                      </a:r>
                      <a:r>
                        <a:rPr kumimoji="1" lang="en-US" altLang="ja-JP" sz="1300" kern="1200" spc="-120" dirty="0">
                          <a:solidFill>
                            <a:schemeClr val="tx1"/>
                          </a:solidFill>
                          <a:latin typeface="+mn-lt"/>
                          <a:ea typeface="+mn-ea"/>
                          <a:cs typeface="+mn-cs"/>
                        </a:rPr>
                        <a:t>65.2%</a:t>
                      </a:r>
                      <a:r>
                        <a:rPr kumimoji="1" lang="ja-JP" altLang="en-US" sz="1300" kern="1200" spc="-120" dirty="0">
                          <a:solidFill>
                            <a:schemeClr val="tx1"/>
                          </a:solidFill>
                          <a:latin typeface="+mn-lt"/>
                          <a:ea typeface="+mn-ea"/>
                          <a:cs typeface="+mn-cs"/>
                        </a:rPr>
                        <a:t>　</a:t>
                      </a:r>
                      <a:r>
                        <a:rPr kumimoji="1" lang="en-US" altLang="ja-JP" sz="1300" kern="1200" spc="-120" dirty="0">
                          <a:solidFill>
                            <a:schemeClr val="tx1"/>
                          </a:solidFill>
                          <a:latin typeface="+mn-lt"/>
                          <a:ea typeface="+mn-ea"/>
                          <a:cs typeface="+mn-cs"/>
                        </a:rPr>
                        <a:t>2012</a:t>
                      </a:r>
                      <a:r>
                        <a:rPr kumimoji="1" lang="ja-JP" altLang="en-US" sz="1300" kern="1200" spc="-120" dirty="0">
                          <a:solidFill>
                            <a:schemeClr val="tx1"/>
                          </a:solidFill>
                          <a:latin typeface="+mn-lt"/>
                          <a:ea typeface="+mn-ea"/>
                          <a:cs typeface="+mn-cs"/>
                        </a:rPr>
                        <a:t>年度比▲</a:t>
                      </a:r>
                      <a:r>
                        <a:rPr kumimoji="1" lang="en-US" altLang="ja-JP" sz="1300" kern="1200" spc="-120" dirty="0">
                          <a:solidFill>
                            <a:schemeClr val="tx1"/>
                          </a:solidFill>
                          <a:latin typeface="+mn-lt"/>
                          <a:ea typeface="+mn-ea"/>
                          <a:cs typeface="+mn-cs"/>
                        </a:rPr>
                        <a:t>115.6%</a:t>
                      </a:r>
                      <a:r>
                        <a:rPr kumimoji="1" lang="ja-JP" altLang="en-US" sz="1300" kern="1200" spc="-120" dirty="0">
                          <a:solidFill>
                            <a:schemeClr val="tx1"/>
                          </a:solidFill>
                          <a:latin typeface="+mn-lt"/>
                          <a:ea typeface="+mn-ea"/>
                          <a:cs typeface="+mn-cs"/>
                        </a:rPr>
                        <a:t>）</a:t>
                      </a:r>
                      <a:endParaRPr kumimoji="1" lang="en-US" altLang="ja-JP" sz="1300" kern="1200" spc="-120" dirty="0">
                        <a:solidFill>
                          <a:schemeClr val="tx1"/>
                        </a:solidFill>
                        <a:latin typeface="+mn-lt"/>
                        <a:ea typeface="+mn-ea"/>
                        <a:cs typeface="+mn-cs"/>
                      </a:endParaRPr>
                    </a:p>
                    <a:p>
                      <a:pPr>
                        <a:lnSpc>
                          <a:spcPts val="1300"/>
                        </a:lnSpc>
                      </a:pPr>
                      <a:r>
                        <a:rPr kumimoji="1" lang="ja-JP" altLang="en-US" sz="1300" kern="1200" spc="-120" dirty="0">
                          <a:solidFill>
                            <a:schemeClr val="tx1"/>
                          </a:solidFill>
                          <a:latin typeface="+mn-lt"/>
                          <a:ea typeface="+mn-ea"/>
                          <a:cs typeface="+mn-cs"/>
                        </a:rPr>
                        <a:t>はともに改善</a:t>
                      </a:r>
                      <a:endParaRPr kumimoji="1" lang="en-US" altLang="ja-JP" sz="1300" kern="1200" spc="-120" dirty="0">
                        <a:solidFill>
                          <a:schemeClr val="tx1"/>
                        </a:solidFill>
                        <a:latin typeface="+mn-lt"/>
                        <a:ea typeface="+mn-ea"/>
                        <a:cs typeface="+mn-cs"/>
                      </a:endParaRPr>
                    </a:p>
                  </a:txBody>
                  <a:tcPr marL="36000" marR="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tx1"/>
                      </a:solidFill>
                      <a:prstDash val="dash"/>
                      <a:round/>
                      <a:headEnd type="none" w="med" len="med"/>
                      <a:tailEnd type="none" w="med" len="med"/>
                    </a:lnT>
                    <a:lnB w="9525" cap="flat" cmpd="sng" algn="ctr">
                      <a:solidFill>
                        <a:schemeClr val="tx1"/>
                      </a:solid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0004"/>
                  </a:ext>
                </a:extLst>
              </a:tr>
              <a:tr h="652169">
                <a:tc vMerge="1">
                  <a:txBody>
                    <a:bodyPr/>
                    <a:lstStyle/>
                    <a:p>
                      <a:pPr marL="0" marR="0" indent="0" algn="l" defTabSz="914400" rtl="0" eaLnBrk="1" fontAlgn="auto" latinLnBrk="0" hangingPunct="1">
                        <a:lnSpc>
                          <a:spcPts val="1500"/>
                        </a:lnSpc>
                        <a:spcBef>
                          <a:spcPts val="0"/>
                        </a:spcBef>
                        <a:spcAft>
                          <a:spcPts val="0"/>
                        </a:spcAft>
                        <a:buClrTx/>
                        <a:buSzTx/>
                        <a:buFontTx/>
                        <a:buNone/>
                        <a:tabLst/>
                        <a:defRPr/>
                      </a:pPr>
                      <a:endParaRPr kumimoji="1" lang="en-US" altLang="ja-JP" sz="1200" kern="1200" dirty="0">
                        <a:solidFill>
                          <a:schemeClr val="dk1"/>
                        </a:solidFill>
                        <a:latin typeface="Calibri" pitchFamily="34" charset="0"/>
                        <a:ea typeface="+mn-ea"/>
                        <a:cs typeface="+mn-cs"/>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tx1"/>
                      </a:solidFill>
                      <a:prstDash val="dash"/>
                      <a:round/>
                      <a:headEnd type="none" w="med" len="med"/>
                      <a:tailEnd type="none" w="med" len="med"/>
                    </a:lnT>
                    <a:lnB w="9525" cap="flat" cmpd="sng" algn="ctr">
                      <a:solidFill>
                        <a:schemeClr val="tx1"/>
                      </a:solidFill>
                      <a:prstDash val="dash"/>
                      <a:round/>
                      <a:headEnd type="none" w="med" len="med"/>
                      <a:tailEnd type="none" w="med" len="med"/>
                    </a:lnB>
                    <a:lnTlToBr w="12700" cmpd="sng">
                      <a:noFill/>
                      <a:prstDash val="solid"/>
                    </a:lnTlToBr>
                    <a:lnBlToTr w="12700" cmpd="sng">
                      <a:noFill/>
                      <a:prstDash val="solid"/>
                    </a:lnBlToTr>
                    <a:noFill/>
                  </a:tcPr>
                </a:tc>
                <a:tc vMerge="1">
                  <a:txBody>
                    <a:bodyPr/>
                    <a:lstStyle/>
                    <a:p>
                      <a:pPr marL="0" algn="l" defTabSz="914400" rtl="0" eaLnBrk="1" latinLnBrk="0" hangingPunct="1">
                        <a:lnSpc>
                          <a:spcPts val="1500"/>
                        </a:lnSpc>
                      </a:pPr>
                      <a:endParaRPr kumimoji="1" lang="en-US" altLang="ja-JP" sz="1200" kern="1200" dirty="0">
                        <a:solidFill>
                          <a:schemeClr val="dk1"/>
                        </a:solidFill>
                        <a:latin typeface="Calibri" pitchFamily="34" charset="0"/>
                        <a:ea typeface="+mn-ea"/>
                        <a:cs typeface="+mn-cs"/>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tx1"/>
                      </a:solidFill>
                      <a:prstDash val="dash"/>
                      <a:round/>
                      <a:headEnd type="none" w="med" len="med"/>
                      <a:tailEnd type="none" w="med" len="med"/>
                    </a:lnT>
                    <a:lnB w="9525" cap="flat" cmpd="sng" algn="ctr">
                      <a:solidFill>
                        <a:schemeClr val="tx1"/>
                      </a:solidFill>
                      <a:prstDash val="dash"/>
                      <a:round/>
                      <a:headEnd type="none" w="med" len="med"/>
                      <a:tailEnd type="none" w="med" len="med"/>
                    </a:lnB>
                    <a:lnTlToBr w="12700" cmpd="sng">
                      <a:noFill/>
                      <a:prstDash val="solid"/>
                    </a:lnTlToBr>
                    <a:lnBlToTr w="12700" cmpd="sng">
                      <a:noFill/>
                      <a:prstDash val="solid"/>
                    </a:lnBlToTr>
                    <a:noFill/>
                  </a:tcPr>
                </a:tc>
                <a:tc>
                  <a:txBody>
                    <a:bodyPr/>
                    <a:lstStyle/>
                    <a:p>
                      <a:pPr>
                        <a:lnSpc>
                          <a:spcPts val="1300"/>
                        </a:lnSpc>
                      </a:pPr>
                      <a:r>
                        <a:rPr kumimoji="1" lang="ja-JP" altLang="en-US" sz="1300" kern="1200" spc="-120" baseline="0" dirty="0">
                          <a:solidFill>
                            <a:schemeClr val="tx1"/>
                          </a:solidFill>
                          <a:latin typeface="+mn-lt"/>
                          <a:ea typeface="+mn-ea"/>
                          <a:cs typeface="+mn-cs"/>
                        </a:rPr>
                        <a:t>⑤財政の硬直性の改善</a:t>
                      </a:r>
                      <a:endParaRPr kumimoji="1" lang="en-US" altLang="ja-JP" sz="1300" kern="1200" spc="-120" baseline="0" dirty="0">
                        <a:solidFill>
                          <a:schemeClr val="tx1"/>
                        </a:solidFill>
                        <a:latin typeface="+mn-lt"/>
                        <a:ea typeface="+mn-ea"/>
                        <a:cs typeface="+mn-cs"/>
                      </a:endParaRPr>
                    </a:p>
                  </a:txBody>
                  <a:tcPr marL="36000" marR="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tx1"/>
                      </a:solidFill>
                      <a:prstDash val="dash"/>
                      <a:round/>
                      <a:headEnd type="none" w="med" len="med"/>
                      <a:tailEnd type="none" w="med" len="med"/>
                    </a:lnT>
                    <a:lnB w="9525" cap="flat" cmpd="sng" algn="ctr">
                      <a:solidFill>
                        <a:schemeClr val="tx1"/>
                      </a:solidFill>
                      <a:prstDash val="dash"/>
                      <a:round/>
                      <a:headEnd type="none" w="med" len="med"/>
                      <a:tailEnd type="none" w="med" len="med"/>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ts val="1300"/>
                        </a:lnSpc>
                        <a:spcBef>
                          <a:spcPts val="0"/>
                        </a:spcBef>
                        <a:spcAft>
                          <a:spcPts val="0"/>
                        </a:spcAft>
                        <a:buClrTx/>
                        <a:buSzTx/>
                        <a:buFontTx/>
                        <a:buNone/>
                        <a:tabLst/>
                        <a:defRPr/>
                      </a:pPr>
                      <a:r>
                        <a:rPr kumimoji="1" lang="ja-JP" altLang="en-US" sz="1300" kern="1200" spc="-120" dirty="0">
                          <a:solidFill>
                            <a:schemeClr val="tx1"/>
                          </a:solidFill>
                          <a:latin typeface="+mn-lt"/>
                          <a:ea typeface="+mn-ea"/>
                          <a:cs typeface="+mn-cs"/>
                        </a:rPr>
                        <a:t>・経常収支比率は、依然として高水準</a:t>
                      </a:r>
                      <a:endParaRPr kumimoji="1" lang="en-US" altLang="ja-JP" sz="1300" kern="1200" spc="-120" dirty="0">
                        <a:solidFill>
                          <a:schemeClr val="tx1"/>
                        </a:solidFill>
                        <a:latin typeface="+mn-lt"/>
                        <a:ea typeface="+mn-ea"/>
                        <a:cs typeface="+mn-cs"/>
                      </a:endParaRPr>
                    </a:p>
                    <a:p>
                      <a:pPr marL="0" marR="0" indent="0" algn="l" defTabSz="914400" rtl="0" eaLnBrk="1" fontAlgn="auto" latinLnBrk="0" hangingPunct="1">
                        <a:lnSpc>
                          <a:spcPts val="1300"/>
                        </a:lnSpc>
                        <a:spcBef>
                          <a:spcPts val="0"/>
                        </a:spcBef>
                        <a:spcAft>
                          <a:spcPts val="0"/>
                        </a:spcAft>
                        <a:buClrTx/>
                        <a:buSzTx/>
                        <a:buFontTx/>
                        <a:buNone/>
                        <a:tabLst/>
                        <a:defRPr/>
                      </a:pPr>
                      <a:r>
                        <a:rPr kumimoji="1" lang="ja-JP" altLang="en-US" sz="1300" kern="1200" spc="-120" dirty="0">
                          <a:solidFill>
                            <a:schemeClr val="tx1"/>
                          </a:solidFill>
                          <a:latin typeface="+mn-lt"/>
                          <a:ea typeface="+mn-ea"/>
                          <a:cs typeface="+mn-cs"/>
                        </a:rPr>
                        <a:t>→</a:t>
                      </a:r>
                      <a:r>
                        <a:rPr kumimoji="1" lang="en-US" altLang="ja-JP" sz="1300" kern="1200" spc="-120" dirty="0">
                          <a:solidFill>
                            <a:schemeClr val="tx1"/>
                          </a:solidFill>
                          <a:latin typeface="+mn-lt"/>
                          <a:ea typeface="+mn-ea"/>
                          <a:cs typeface="+mn-cs"/>
                        </a:rPr>
                        <a:t>2012</a:t>
                      </a:r>
                      <a:r>
                        <a:rPr kumimoji="1" lang="ja-JP" altLang="en-US" sz="1300" kern="1200" spc="-120" dirty="0">
                          <a:solidFill>
                            <a:schemeClr val="tx1"/>
                          </a:solidFill>
                          <a:latin typeface="+mn-lt"/>
                          <a:ea typeface="+mn-ea"/>
                          <a:cs typeface="+mn-cs"/>
                        </a:rPr>
                        <a:t>年度　</a:t>
                      </a:r>
                      <a:r>
                        <a:rPr kumimoji="1" lang="en-US" altLang="ja-JP" sz="1300" kern="1200" spc="-120" dirty="0">
                          <a:solidFill>
                            <a:schemeClr val="tx1"/>
                          </a:solidFill>
                          <a:latin typeface="+mn-lt"/>
                          <a:ea typeface="+mn-ea"/>
                          <a:cs typeface="+mn-cs"/>
                        </a:rPr>
                        <a:t>101.9%</a:t>
                      </a:r>
                      <a:r>
                        <a:rPr kumimoji="1" lang="ja-JP" altLang="en-US" sz="1300" kern="1200" spc="-120" dirty="0">
                          <a:solidFill>
                            <a:schemeClr val="tx1"/>
                          </a:solidFill>
                          <a:latin typeface="+mn-lt"/>
                          <a:ea typeface="+mn-ea"/>
                          <a:cs typeface="+mn-cs"/>
                        </a:rPr>
                        <a:t>（</a:t>
                      </a:r>
                      <a:r>
                        <a:rPr kumimoji="1" lang="en-US" altLang="ja-JP" sz="1300" kern="1200" spc="-120" dirty="0">
                          <a:solidFill>
                            <a:schemeClr val="tx1"/>
                          </a:solidFill>
                          <a:latin typeface="+mn-lt"/>
                          <a:ea typeface="+mn-ea"/>
                          <a:cs typeface="+mn-cs"/>
                        </a:rPr>
                        <a:t>2005</a:t>
                      </a:r>
                      <a:r>
                        <a:rPr kumimoji="1" lang="ja-JP" altLang="en-US" sz="1300" kern="1200" spc="-120" dirty="0">
                          <a:solidFill>
                            <a:schemeClr val="tx1"/>
                          </a:solidFill>
                          <a:latin typeface="+mn-lt"/>
                          <a:ea typeface="+mn-ea"/>
                          <a:cs typeface="+mn-cs"/>
                        </a:rPr>
                        <a:t>年度比　</a:t>
                      </a:r>
                      <a:r>
                        <a:rPr kumimoji="1" lang="en-US" altLang="ja-JP" sz="1300" kern="1200" spc="-120" dirty="0">
                          <a:solidFill>
                            <a:schemeClr val="tx1"/>
                          </a:solidFill>
                          <a:latin typeface="+mn-lt"/>
                          <a:ea typeface="+mn-ea"/>
                          <a:cs typeface="+mn-cs"/>
                        </a:rPr>
                        <a:t>0.2</a:t>
                      </a:r>
                      <a:r>
                        <a:rPr kumimoji="1" lang="ja-JP" altLang="en-US" sz="1300" kern="1200" spc="-120" dirty="0">
                          <a:solidFill>
                            <a:schemeClr val="tx1"/>
                          </a:solidFill>
                          <a:latin typeface="+mn-lt"/>
                          <a:ea typeface="+mn-ea"/>
                          <a:cs typeface="+mn-cs"/>
                        </a:rPr>
                        <a:t>％増）</a:t>
                      </a:r>
                      <a:endParaRPr kumimoji="1" lang="en-US" altLang="ja-JP" sz="1300" kern="1200" spc="-120" dirty="0">
                        <a:solidFill>
                          <a:schemeClr val="tx1"/>
                        </a:solidFill>
                        <a:latin typeface="+mn-lt"/>
                        <a:ea typeface="+mn-ea"/>
                        <a:cs typeface="+mn-cs"/>
                      </a:endParaRPr>
                    </a:p>
                    <a:p>
                      <a:pPr marL="0" marR="0" indent="0" algn="l" defTabSz="914400" rtl="0" eaLnBrk="1" fontAlgn="auto" latinLnBrk="0" hangingPunct="1">
                        <a:lnSpc>
                          <a:spcPts val="1300"/>
                        </a:lnSpc>
                        <a:spcBef>
                          <a:spcPts val="0"/>
                        </a:spcBef>
                        <a:spcAft>
                          <a:spcPts val="0"/>
                        </a:spcAft>
                        <a:buClrTx/>
                        <a:buSzTx/>
                        <a:buFontTx/>
                        <a:buNone/>
                        <a:tabLst/>
                        <a:defRPr/>
                      </a:pPr>
                      <a:r>
                        <a:rPr kumimoji="1" lang="ja-JP" altLang="en-US" sz="1300" kern="1200" dirty="0">
                          <a:solidFill>
                            <a:schemeClr val="tx1"/>
                          </a:solidFill>
                          <a:latin typeface="+mn-lt"/>
                          <a:ea typeface="+mn-ea"/>
                          <a:cs typeface="+mn-cs"/>
                        </a:rPr>
                        <a:t>→</a:t>
                      </a:r>
                      <a:r>
                        <a:rPr kumimoji="1" lang="en-US" altLang="ja-JP" sz="1300" u="none" kern="1200" dirty="0">
                          <a:solidFill>
                            <a:schemeClr val="tx1"/>
                          </a:solidFill>
                          <a:latin typeface="+mn-lt"/>
                          <a:ea typeface="+mn-ea"/>
                          <a:cs typeface="+mn-cs"/>
                        </a:rPr>
                        <a:t>2017</a:t>
                      </a:r>
                      <a:r>
                        <a:rPr kumimoji="1" lang="ja-JP" altLang="en-US" sz="1300" u="none" kern="1200" dirty="0">
                          <a:solidFill>
                            <a:schemeClr val="tx1"/>
                          </a:solidFill>
                          <a:latin typeface="+mn-lt"/>
                          <a:ea typeface="+mn-ea"/>
                          <a:cs typeface="+mn-cs"/>
                        </a:rPr>
                        <a:t>年度　</a:t>
                      </a:r>
                      <a:r>
                        <a:rPr kumimoji="1" lang="en-US" altLang="ja-JP" sz="1300" u="none" kern="1200" dirty="0">
                          <a:solidFill>
                            <a:schemeClr val="tx1"/>
                          </a:solidFill>
                          <a:latin typeface="+mn-lt"/>
                          <a:ea typeface="+mn-ea"/>
                          <a:cs typeface="+mn-cs"/>
                        </a:rPr>
                        <a:t>98.3%</a:t>
                      </a:r>
                      <a:r>
                        <a:rPr kumimoji="1" lang="ja-JP" altLang="en-US" sz="1300" u="none" kern="1200" dirty="0">
                          <a:solidFill>
                            <a:schemeClr val="tx1"/>
                          </a:solidFill>
                          <a:latin typeface="+mn-lt"/>
                          <a:ea typeface="+mn-ea"/>
                          <a:cs typeface="+mn-cs"/>
                        </a:rPr>
                        <a:t>（</a:t>
                      </a:r>
                      <a:r>
                        <a:rPr kumimoji="1" lang="en-US" altLang="ja-JP" sz="1300" u="none" kern="1200" dirty="0">
                          <a:solidFill>
                            <a:schemeClr val="tx1"/>
                          </a:solidFill>
                          <a:latin typeface="+mn-lt"/>
                          <a:ea typeface="+mn-ea"/>
                          <a:cs typeface="+mn-cs"/>
                        </a:rPr>
                        <a:t>2012</a:t>
                      </a:r>
                      <a:r>
                        <a:rPr kumimoji="1" lang="ja-JP" altLang="en-US" sz="1300" u="none" kern="1200" dirty="0">
                          <a:solidFill>
                            <a:schemeClr val="tx1"/>
                          </a:solidFill>
                          <a:latin typeface="+mn-lt"/>
                          <a:ea typeface="+mn-ea"/>
                          <a:cs typeface="+mn-cs"/>
                        </a:rPr>
                        <a:t>年度比　</a:t>
                      </a:r>
                      <a:r>
                        <a:rPr kumimoji="1" lang="en-US" altLang="ja-JP" sz="1300" u="none" kern="1200" dirty="0">
                          <a:solidFill>
                            <a:schemeClr val="tx1"/>
                          </a:solidFill>
                          <a:latin typeface="+mn-lt"/>
                          <a:ea typeface="+mn-ea"/>
                          <a:cs typeface="+mn-cs"/>
                        </a:rPr>
                        <a:t>3.6</a:t>
                      </a:r>
                      <a:r>
                        <a:rPr kumimoji="1" lang="ja-JP" altLang="en-US" sz="1300" u="none" kern="1200" dirty="0">
                          <a:solidFill>
                            <a:schemeClr val="tx1"/>
                          </a:solidFill>
                          <a:latin typeface="+mn-lt"/>
                          <a:ea typeface="+mn-ea"/>
                          <a:cs typeface="+mn-cs"/>
                        </a:rPr>
                        <a:t>％減</a:t>
                      </a:r>
                      <a:r>
                        <a:rPr kumimoji="1" lang="ja-JP" altLang="en-US" sz="1300" kern="1200" dirty="0">
                          <a:solidFill>
                            <a:schemeClr val="tx1"/>
                          </a:solidFill>
                          <a:latin typeface="+mn-lt"/>
                          <a:ea typeface="+mn-ea"/>
                          <a:cs typeface="+mn-cs"/>
                        </a:rPr>
                        <a:t>）</a:t>
                      </a:r>
                      <a:endParaRPr kumimoji="1" lang="en-US" altLang="ja-JP" sz="1300" kern="1200" dirty="0">
                        <a:solidFill>
                          <a:schemeClr val="tx1"/>
                        </a:solidFill>
                        <a:latin typeface="+mn-lt"/>
                        <a:ea typeface="+mn-ea"/>
                        <a:cs typeface="+mn-cs"/>
                      </a:endParaRPr>
                    </a:p>
                  </a:txBody>
                  <a:tcPr marL="36000" marR="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tx1"/>
                      </a:solidFill>
                      <a:prstDash val="dash"/>
                      <a:round/>
                      <a:headEnd type="none" w="med" len="med"/>
                      <a:tailEnd type="none" w="med" len="med"/>
                    </a:lnT>
                    <a:lnB w="9525" cap="flat" cmpd="sng" algn="ctr">
                      <a:solidFill>
                        <a:schemeClr val="tx1"/>
                      </a:solid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0005"/>
                  </a:ext>
                </a:extLst>
              </a:tr>
              <a:tr h="853699">
                <a:tc vMerge="1">
                  <a:txBody>
                    <a:bodyPr/>
                    <a:lstStyle/>
                    <a:p>
                      <a:pPr>
                        <a:lnSpc>
                          <a:spcPts val="2000"/>
                        </a:lnSpc>
                      </a:pPr>
                      <a:endParaRPr lang="ja-JP" altLang="en-US" sz="1300" dirty="0">
                        <a:latin typeface="Calibri" pitchFamily="34" charset="0"/>
                      </a:endParaRPr>
                    </a:p>
                  </a:txBody>
                  <a:tcPr marL="36000" marR="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pPr>
                        <a:lnSpc>
                          <a:spcPts val="2000"/>
                        </a:lnSpc>
                      </a:pPr>
                      <a:endParaRPr kumimoji="1" lang="ja-JP" altLang="en-US" sz="1300" kern="1200" dirty="0">
                        <a:solidFill>
                          <a:schemeClr val="dk1"/>
                        </a:solidFill>
                        <a:latin typeface="Calibri" pitchFamily="34" charset="0"/>
                        <a:ea typeface="+mn-ea"/>
                        <a:cs typeface="+mn-cs"/>
                      </a:endParaRPr>
                    </a:p>
                  </a:txBody>
                  <a:tcPr marL="36000" marR="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nSpc>
                          <a:spcPts val="1300"/>
                        </a:lnSpc>
                      </a:pPr>
                      <a:r>
                        <a:rPr kumimoji="1" lang="ja-JP" altLang="en-US" sz="1300" kern="1200" spc="-120" baseline="0" dirty="0">
                          <a:solidFill>
                            <a:schemeClr val="dk1"/>
                          </a:solidFill>
                          <a:latin typeface="+mn-lt"/>
                          <a:ea typeface="+mn-ea"/>
                          <a:cs typeface="+mn-cs"/>
                        </a:rPr>
                        <a:t>⑥局横断的な改革推進体制の構築</a:t>
                      </a:r>
                    </a:p>
                  </a:txBody>
                  <a:tcPr marL="36000" marR="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tx1"/>
                      </a:solidFill>
                      <a:prstDash val="dash"/>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nSpc>
                          <a:spcPts val="1300"/>
                        </a:lnSpc>
                      </a:pPr>
                      <a:r>
                        <a:rPr kumimoji="1" lang="ja-JP" altLang="en-US" sz="1300" kern="1200" spc="-120" dirty="0">
                          <a:solidFill>
                            <a:schemeClr val="dk1"/>
                          </a:solidFill>
                          <a:latin typeface="+mn-lt"/>
                          <a:ea typeface="+mn-ea"/>
                          <a:cs typeface="+mn-cs"/>
                        </a:rPr>
                        <a:t>・市政改革室の設置（</a:t>
                      </a:r>
                      <a:r>
                        <a:rPr lang="en-US" altLang="ja-JP" sz="1300" spc="-120" dirty="0"/>
                        <a:t>2006</a:t>
                      </a:r>
                      <a:r>
                        <a:rPr lang="ja-JP" altLang="en-US" sz="1300" spc="-120" dirty="0"/>
                        <a:t>年度）</a:t>
                      </a:r>
                      <a:endParaRPr kumimoji="1" lang="en-US" altLang="ja-JP" sz="1300" kern="1200" spc="-120" dirty="0">
                        <a:solidFill>
                          <a:schemeClr val="dk1"/>
                        </a:solidFill>
                        <a:latin typeface="+mn-lt"/>
                        <a:ea typeface="+mn-ea"/>
                        <a:cs typeface="+mn-cs"/>
                      </a:endParaRPr>
                    </a:p>
                    <a:p>
                      <a:pPr>
                        <a:lnSpc>
                          <a:spcPts val="1300"/>
                        </a:lnSpc>
                      </a:pPr>
                      <a:r>
                        <a:rPr kumimoji="1" lang="ja-JP" altLang="en-US" sz="1300" kern="1200" spc="-120" dirty="0">
                          <a:solidFill>
                            <a:schemeClr val="dk1"/>
                          </a:solidFill>
                          <a:latin typeface="+mn-lt"/>
                          <a:ea typeface="+mn-ea"/>
                          <a:cs typeface="+mn-cs"/>
                        </a:rPr>
                        <a:t>・改革プロジェクトチームの設置　　　　　　</a:t>
                      </a:r>
                      <a:endParaRPr kumimoji="1" lang="en-US" altLang="ja-JP" sz="1300" kern="1200" spc="-120" dirty="0">
                        <a:solidFill>
                          <a:schemeClr val="dk1"/>
                        </a:solidFill>
                        <a:latin typeface="+mn-lt"/>
                        <a:ea typeface="+mn-ea"/>
                        <a:cs typeface="+mn-cs"/>
                      </a:endParaRPr>
                    </a:p>
                    <a:p>
                      <a:pPr>
                        <a:lnSpc>
                          <a:spcPts val="1300"/>
                        </a:lnSpc>
                      </a:pPr>
                      <a:r>
                        <a:rPr kumimoji="1" lang="ja-JP" altLang="en-US" sz="1300" kern="1200" spc="-120" dirty="0">
                          <a:solidFill>
                            <a:schemeClr val="dk1"/>
                          </a:solidFill>
                          <a:latin typeface="+mn-lt"/>
                          <a:ea typeface="+mn-ea"/>
                          <a:cs typeface="+mn-cs"/>
                        </a:rPr>
                        <a:t>　（</a:t>
                      </a:r>
                      <a:r>
                        <a:rPr kumimoji="1" lang="en-US" altLang="ja-JP" sz="1300" kern="1200" spc="-120" dirty="0">
                          <a:solidFill>
                            <a:schemeClr val="dk1"/>
                          </a:solidFill>
                          <a:latin typeface="+mn-lt"/>
                          <a:ea typeface="+mn-ea"/>
                          <a:cs typeface="+mn-cs"/>
                        </a:rPr>
                        <a:t>2011</a:t>
                      </a:r>
                      <a:r>
                        <a:rPr kumimoji="1" lang="ja-JP" altLang="en-US" sz="1300" kern="1200" spc="-120" dirty="0">
                          <a:solidFill>
                            <a:schemeClr val="dk1"/>
                          </a:solidFill>
                          <a:latin typeface="+mn-lt"/>
                          <a:ea typeface="+mn-ea"/>
                          <a:cs typeface="+mn-cs"/>
                        </a:rPr>
                        <a:t>年度）</a:t>
                      </a:r>
                      <a:endParaRPr kumimoji="1" lang="en-US" altLang="ja-JP" sz="1300" kern="1200" spc="-120" dirty="0">
                        <a:solidFill>
                          <a:schemeClr val="dk1"/>
                        </a:solidFill>
                        <a:latin typeface="+mn-lt"/>
                        <a:ea typeface="+mn-ea"/>
                        <a:cs typeface="+mn-cs"/>
                      </a:endParaRPr>
                    </a:p>
                  </a:txBody>
                  <a:tcPr marL="36000" marR="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tx1"/>
                      </a:solidFill>
                      <a:prstDash val="dash"/>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0006"/>
                  </a:ext>
                </a:extLst>
              </a:tr>
            </a:tbl>
          </a:graphicData>
        </a:graphic>
      </p:graphicFrame>
      <p:sp>
        <p:nvSpPr>
          <p:cNvPr id="7" name="テキスト ボックス 6"/>
          <p:cNvSpPr txBox="1"/>
          <p:nvPr/>
        </p:nvSpPr>
        <p:spPr>
          <a:xfrm>
            <a:off x="7956376" y="0"/>
            <a:ext cx="1187624" cy="307777"/>
          </a:xfrm>
          <a:prstGeom prst="rect">
            <a:avLst/>
          </a:prstGeom>
          <a:noFill/>
        </p:spPr>
        <p:txBody>
          <a:bodyPr wrap="square" rtlCol="0">
            <a:spAutoFit/>
          </a:bodyPr>
          <a:lstStyle/>
          <a:p>
            <a:r>
              <a:rPr lang="en-US" altLang="ja-JP" sz="1400" dirty="0">
                <a:solidFill>
                  <a:prstClr val="black"/>
                </a:solidFill>
              </a:rPr>
              <a:t>A1</a:t>
            </a:r>
            <a:endParaRPr lang="ja-JP" altLang="en-US" sz="1400" dirty="0">
              <a:solidFill>
                <a:prstClr val="black"/>
              </a:solidFill>
            </a:endParaRPr>
          </a:p>
        </p:txBody>
      </p:sp>
      <p:sp>
        <p:nvSpPr>
          <p:cNvPr id="8" name="左大かっこ 7"/>
          <p:cNvSpPr/>
          <p:nvPr/>
        </p:nvSpPr>
        <p:spPr>
          <a:xfrm>
            <a:off x="2339752" y="3090639"/>
            <a:ext cx="72008" cy="662020"/>
          </a:xfrm>
          <a:prstGeom prst="leftBracket">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ja-JP" altLang="en-US">
              <a:solidFill>
                <a:prstClr val="black"/>
              </a:solidFill>
            </a:endParaRPr>
          </a:p>
        </p:txBody>
      </p:sp>
      <p:sp>
        <p:nvSpPr>
          <p:cNvPr id="9" name="スライド番号プレースホルダー 8"/>
          <p:cNvSpPr>
            <a:spLocks noGrp="1"/>
          </p:cNvSpPr>
          <p:nvPr>
            <p:ph type="sldNum" sz="quarter" idx="12"/>
          </p:nvPr>
        </p:nvSpPr>
        <p:spPr/>
        <p:txBody>
          <a:bodyPr/>
          <a:lstStyle/>
          <a:p>
            <a:fld id="{CCEC3038-1CF1-4B63-9920-55248DCFBA97}" type="slidenum">
              <a:rPr kumimoji="1" lang="ja-JP" altLang="en-US" smtClean="0"/>
              <a:pPr/>
              <a:t>126</a:t>
            </a:fld>
            <a:endParaRPr kumimoji="1" lang="ja-JP" altLang="en-US"/>
          </a:p>
        </p:txBody>
      </p:sp>
    </p:spTree>
    <p:extLst>
      <p:ext uri="{BB962C8B-B14F-4D97-AF65-F5344CB8AC3E}">
        <p14:creationId xmlns:p14="http://schemas.microsoft.com/office/powerpoint/2010/main" val="1152360162"/>
      </p:ext>
    </p:extLst>
  </p:cSld>
  <p:clrMapOvr>
    <a:masterClrMapping/>
  </p:clrMapOvr>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角丸四角形 16"/>
          <p:cNvSpPr/>
          <p:nvPr/>
        </p:nvSpPr>
        <p:spPr>
          <a:xfrm>
            <a:off x="6880134" y="2780928"/>
            <a:ext cx="1310269" cy="3600400"/>
          </a:xfrm>
          <a:prstGeom prst="roundRect">
            <a:avLst>
              <a:gd name="adj" fmla="val 5685"/>
            </a:avLst>
          </a:prstGeom>
          <a:solidFill>
            <a:schemeClr val="accent6">
              <a:lumMod val="60000"/>
              <a:lumOff val="40000"/>
              <a:alpha val="5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 name="角丸四角形 10"/>
          <p:cNvSpPr/>
          <p:nvPr/>
        </p:nvSpPr>
        <p:spPr>
          <a:xfrm>
            <a:off x="2609781" y="4221088"/>
            <a:ext cx="1098123" cy="2160240"/>
          </a:xfrm>
          <a:prstGeom prst="roundRect">
            <a:avLst>
              <a:gd name="adj" fmla="val 5685"/>
            </a:avLst>
          </a:prstGeom>
          <a:solidFill>
            <a:schemeClr val="accent6">
              <a:lumMod val="60000"/>
              <a:lumOff val="40000"/>
              <a:alpha val="5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 name="テキスト ボックス 12"/>
          <p:cNvSpPr txBox="1"/>
          <p:nvPr/>
        </p:nvSpPr>
        <p:spPr>
          <a:xfrm>
            <a:off x="7956376" y="0"/>
            <a:ext cx="936104" cy="307777"/>
          </a:xfrm>
          <a:prstGeom prst="rect">
            <a:avLst/>
          </a:prstGeom>
          <a:noFill/>
        </p:spPr>
        <p:txBody>
          <a:bodyPr wrap="square" rtlCol="0">
            <a:spAutoFit/>
          </a:bodyPr>
          <a:lstStyle/>
          <a:p>
            <a:r>
              <a:rPr kumimoji="1" lang="en-US" altLang="ja-JP" sz="1400" dirty="0"/>
              <a:t>A1</a:t>
            </a:r>
            <a:r>
              <a:rPr lang="en-US" altLang="ja-JP" sz="1400" dirty="0"/>
              <a:t>.(1)</a:t>
            </a:r>
            <a:endParaRPr kumimoji="1" lang="ja-JP" altLang="en-US" sz="1400" dirty="0"/>
          </a:p>
        </p:txBody>
      </p:sp>
      <p:sp>
        <p:nvSpPr>
          <p:cNvPr id="14" name="正方形/長方形 13"/>
          <p:cNvSpPr/>
          <p:nvPr/>
        </p:nvSpPr>
        <p:spPr>
          <a:xfrm>
            <a:off x="251520" y="260648"/>
            <a:ext cx="8352928" cy="369332"/>
          </a:xfrm>
          <a:prstGeom prst="rect">
            <a:avLst/>
          </a:prstGeom>
        </p:spPr>
        <p:txBody>
          <a:bodyPr wrap="square">
            <a:spAutoFit/>
          </a:bodyPr>
          <a:lstStyle/>
          <a:p>
            <a:r>
              <a:rPr lang="ja-JP" altLang="en-US" b="1" dirty="0">
                <a:solidFill>
                  <a:srgbClr val="000000"/>
                </a:solidFill>
                <a:latin typeface="Calibri" pitchFamily="34" charset="0"/>
              </a:rPr>
              <a:t>①　人件費の削減</a:t>
            </a:r>
          </a:p>
        </p:txBody>
      </p:sp>
      <p:cxnSp>
        <p:nvCxnSpPr>
          <p:cNvPr id="15" name="直線コネクタ 14"/>
          <p:cNvCxnSpPr/>
          <p:nvPr/>
        </p:nvCxnSpPr>
        <p:spPr>
          <a:xfrm>
            <a:off x="179512" y="692696"/>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6" name="正方形/長方形 15"/>
          <p:cNvSpPr/>
          <p:nvPr/>
        </p:nvSpPr>
        <p:spPr>
          <a:xfrm>
            <a:off x="179512" y="764704"/>
            <a:ext cx="8892480" cy="923330"/>
          </a:xfrm>
          <a:prstGeom prst="rect">
            <a:avLst/>
          </a:prstGeom>
        </p:spPr>
        <p:txBody>
          <a:bodyPr wrap="square">
            <a:spAutoFit/>
          </a:bodyPr>
          <a:lstStyle/>
          <a:p>
            <a:r>
              <a:rPr lang="ja-JP" altLang="en-US" dirty="0">
                <a:latin typeface="Calibri" pitchFamily="34" charset="0"/>
              </a:rPr>
              <a:t>　職員の平均年収は従来から平均年齢が低いこともあって他都市より低かったが、給料減額等により、さらに低水準に。</a:t>
            </a:r>
            <a:endParaRPr lang="en-US" altLang="ja-JP" dirty="0">
              <a:latin typeface="Calibri" pitchFamily="34" charset="0"/>
            </a:endParaRPr>
          </a:p>
          <a:p>
            <a:r>
              <a:rPr lang="ja-JP" altLang="en-US" dirty="0">
                <a:latin typeface="Calibri" pitchFamily="34" charset="0"/>
              </a:rPr>
              <a:t>　また、人件費予算額も他都市と比較して大きく削減。</a:t>
            </a:r>
            <a:endParaRPr lang="en-US" altLang="ja-JP" dirty="0"/>
          </a:p>
        </p:txBody>
      </p:sp>
      <p:sp>
        <p:nvSpPr>
          <p:cNvPr id="12" name="テキスト ボックス 11"/>
          <p:cNvSpPr txBox="1"/>
          <p:nvPr/>
        </p:nvSpPr>
        <p:spPr>
          <a:xfrm>
            <a:off x="0" y="0"/>
            <a:ext cx="3491880" cy="261610"/>
          </a:xfrm>
          <a:prstGeom prst="rect">
            <a:avLst/>
          </a:prstGeom>
          <a:noFill/>
        </p:spPr>
        <p:txBody>
          <a:bodyPr wrap="square" rtlCol="0">
            <a:spAutoFit/>
          </a:bodyPr>
          <a:lstStyle/>
          <a:p>
            <a:r>
              <a:rPr lang="en-US" altLang="ja-JP" sz="1100" dirty="0"/>
              <a:t>Ⅳ</a:t>
            </a:r>
            <a:r>
              <a:rPr lang="ja-JP" altLang="en-US" sz="1100" dirty="0"/>
              <a:t>　行財政改革</a:t>
            </a:r>
            <a:r>
              <a:rPr lang="en-US" altLang="ja-JP" sz="1100" dirty="0"/>
              <a:t>【</a:t>
            </a:r>
            <a:r>
              <a:rPr lang="ja-JP" altLang="en-US" sz="1100" dirty="0"/>
              <a:t>財政</a:t>
            </a:r>
            <a:r>
              <a:rPr lang="en-US" altLang="ja-JP" sz="1100" dirty="0"/>
              <a:t>】</a:t>
            </a:r>
            <a:r>
              <a:rPr lang="ja-JP" altLang="en-US" sz="1100" dirty="0"/>
              <a:t>・財政再建</a:t>
            </a:r>
            <a:endParaRPr kumimoji="1" lang="en-US" altLang="ja-JP" sz="1100" dirty="0"/>
          </a:p>
        </p:txBody>
      </p:sp>
      <p:sp>
        <p:nvSpPr>
          <p:cNvPr id="9" name="スライド番号プレースホルダ 8"/>
          <p:cNvSpPr>
            <a:spLocks noGrp="1"/>
          </p:cNvSpPr>
          <p:nvPr>
            <p:ph type="sldNum" sz="quarter" idx="12"/>
          </p:nvPr>
        </p:nvSpPr>
        <p:spPr/>
        <p:txBody>
          <a:bodyPr/>
          <a:lstStyle/>
          <a:p>
            <a:fld id="{CCEC3038-1CF1-4B63-9920-55248DCFBA97}" type="slidenum">
              <a:rPr kumimoji="1" lang="ja-JP" altLang="en-US" smtClean="0"/>
              <a:pPr/>
              <a:t>127</a:t>
            </a:fld>
            <a:endParaRPr kumimoji="1" lang="ja-JP" altLang="en-US"/>
          </a:p>
        </p:txBody>
      </p:sp>
      <p:pic>
        <p:nvPicPr>
          <p:cNvPr id="2" name="図 1"/>
          <p:cNvPicPr>
            <a:picLocks noChangeAspect="1"/>
          </p:cNvPicPr>
          <p:nvPr/>
        </p:nvPicPr>
        <p:blipFill>
          <a:blip r:embed="rId2"/>
          <a:stretch>
            <a:fillRect/>
          </a:stretch>
        </p:blipFill>
        <p:spPr>
          <a:xfrm>
            <a:off x="55374" y="1988840"/>
            <a:ext cx="4432176" cy="4663844"/>
          </a:xfrm>
          <a:prstGeom prst="rect">
            <a:avLst/>
          </a:prstGeom>
        </p:spPr>
      </p:pic>
      <p:pic>
        <p:nvPicPr>
          <p:cNvPr id="3" name="図 2"/>
          <p:cNvPicPr>
            <a:picLocks noChangeAspect="1"/>
          </p:cNvPicPr>
          <p:nvPr/>
        </p:nvPicPr>
        <p:blipFill>
          <a:blip r:embed="rId3"/>
          <a:stretch>
            <a:fillRect/>
          </a:stretch>
        </p:blipFill>
        <p:spPr>
          <a:xfrm>
            <a:off x="4502064" y="1969665"/>
            <a:ext cx="4596782" cy="4663844"/>
          </a:xfrm>
          <a:prstGeom prst="rect">
            <a:avLst/>
          </a:prstGeom>
        </p:spPr>
      </p:pic>
    </p:spTree>
    <p:extLst>
      <p:ext uri="{BB962C8B-B14F-4D97-AF65-F5344CB8AC3E}">
        <p14:creationId xmlns:p14="http://schemas.microsoft.com/office/powerpoint/2010/main" val="3093110893"/>
      </p:ext>
    </p:extLst>
  </p:cSld>
  <p:clrMapOvr>
    <a:masterClrMapping/>
  </p:clrMapOvr>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角丸四角形 18"/>
          <p:cNvSpPr/>
          <p:nvPr/>
        </p:nvSpPr>
        <p:spPr>
          <a:xfrm>
            <a:off x="285613" y="1018533"/>
            <a:ext cx="8750884" cy="466251"/>
          </a:xfrm>
          <a:prstGeom prst="roundRect">
            <a:avLst>
              <a:gd name="adj" fmla="val 5685"/>
            </a:avLst>
          </a:prstGeom>
          <a:solidFill>
            <a:schemeClr val="accent6">
              <a:lumMod val="60000"/>
              <a:lumOff val="40000"/>
              <a:alpha val="5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0" name="角丸四角形 19"/>
          <p:cNvSpPr/>
          <p:nvPr/>
        </p:nvSpPr>
        <p:spPr>
          <a:xfrm>
            <a:off x="3257636" y="3496446"/>
            <a:ext cx="1098340" cy="2249132"/>
          </a:xfrm>
          <a:prstGeom prst="roundRect">
            <a:avLst>
              <a:gd name="adj" fmla="val 5685"/>
            </a:avLst>
          </a:prstGeom>
          <a:solidFill>
            <a:schemeClr val="accent6">
              <a:lumMod val="60000"/>
              <a:lumOff val="40000"/>
              <a:alpha val="5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8" name="正方形/長方形 17"/>
          <p:cNvSpPr/>
          <p:nvPr/>
        </p:nvSpPr>
        <p:spPr>
          <a:xfrm>
            <a:off x="251520" y="692696"/>
            <a:ext cx="8892480" cy="1046440"/>
          </a:xfrm>
          <a:prstGeom prst="rect">
            <a:avLst/>
          </a:prstGeom>
        </p:spPr>
        <p:txBody>
          <a:bodyPr wrap="square">
            <a:spAutoFit/>
          </a:bodyPr>
          <a:lstStyle/>
          <a:p>
            <a:r>
              <a:rPr lang="ja-JP" altLang="en-US" sz="2000" dirty="0">
                <a:latin typeface="Calibri" pitchFamily="34" charset="0"/>
              </a:rPr>
              <a:t>　</a:t>
            </a:r>
            <a:r>
              <a:rPr lang="en-US" altLang="ja-JP" sz="1400" dirty="0">
                <a:latin typeface="Calibri" pitchFamily="34" charset="0"/>
              </a:rPr>
              <a:t>2005</a:t>
            </a:r>
            <a:r>
              <a:rPr lang="ja-JP" altLang="en-US" sz="1400" dirty="0">
                <a:latin typeface="Calibri" pitchFamily="34" charset="0"/>
              </a:rPr>
              <a:t>年度から</a:t>
            </a:r>
            <a:r>
              <a:rPr lang="en-US" altLang="ja-JP" sz="1400" dirty="0">
                <a:latin typeface="Calibri" pitchFamily="34" charset="0"/>
              </a:rPr>
              <a:t>2013</a:t>
            </a:r>
            <a:r>
              <a:rPr lang="ja-JP" altLang="en-US" sz="1400" dirty="0">
                <a:latin typeface="Calibri" pitchFamily="34" charset="0"/>
              </a:rPr>
              <a:t>年度までで、約</a:t>
            </a:r>
            <a:r>
              <a:rPr lang="en-US" altLang="ja-JP" sz="1400" dirty="0">
                <a:latin typeface="Calibri" pitchFamily="34" charset="0"/>
              </a:rPr>
              <a:t>12,000</a:t>
            </a:r>
            <a:r>
              <a:rPr lang="ja-JP" altLang="en-US" sz="1400" dirty="0">
                <a:latin typeface="Calibri" pitchFamily="34" charset="0"/>
              </a:rPr>
              <a:t>人（約</a:t>
            </a:r>
            <a:r>
              <a:rPr lang="en-US" altLang="ja-JP" sz="1400" dirty="0">
                <a:latin typeface="Calibri" pitchFamily="34" charset="0"/>
              </a:rPr>
              <a:t>25</a:t>
            </a:r>
            <a:r>
              <a:rPr lang="ja-JP" altLang="en-US" sz="1400" dirty="0">
                <a:latin typeface="Calibri" pitchFamily="34" charset="0"/>
              </a:rPr>
              <a:t>％）の職員を削減。</a:t>
            </a:r>
            <a:endParaRPr lang="en-US" altLang="ja-JP" sz="1400" dirty="0">
              <a:latin typeface="Calibri" pitchFamily="34" charset="0"/>
            </a:endParaRPr>
          </a:p>
          <a:p>
            <a:r>
              <a:rPr lang="ja-JP" altLang="en-US" sz="1400" dirty="0">
                <a:latin typeface="Calibri" pitchFamily="34" charset="0"/>
              </a:rPr>
              <a:t>　さらに、</a:t>
            </a:r>
            <a:r>
              <a:rPr lang="en-US" altLang="ja-JP" sz="1400" dirty="0">
                <a:latin typeface="Calibri" pitchFamily="34" charset="0"/>
              </a:rPr>
              <a:t>2013</a:t>
            </a:r>
            <a:r>
              <a:rPr lang="ja-JP" altLang="en-US" sz="1400" dirty="0">
                <a:latin typeface="Calibri" pitchFamily="34" charset="0"/>
              </a:rPr>
              <a:t>年度から</a:t>
            </a:r>
            <a:r>
              <a:rPr lang="en-US" altLang="ja-JP" sz="1400" dirty="0">
                <a:latin typeface="Calibri" pitchFamily="34" charset="0"/>
              </a:rPr>
              <a:t>2017</a:t>
            </a:r>
            <a:r>
              <a:rPr lang="ja-JP" altLang="en-US" sz="1400" dirty="0">
                <a:latin typeface="Calibri" pitchFamily="34" charset="0"/>
              </a:rPr>
              <a:t>年度までに、約</a:t>
            </a:r>
            <a:r>
              <a:rPr lang="en-US" altLang="ja-JP" sz="1400" dirty="0">
                <a:latin typeface="Calibri" pitchFamily="34" charset="0"/>
              </a:rPr>
              <a:t>5,000</a:t>
            </a:r>
            <a:r>
              <a:rPr lang="ja-JP" altLang="en-US" sz="1400" dirty="0">
                <a:latin typeface="Calibri" pitchFamily="34" charset="0"/>
              </a:rPr>
              <a:t>人（約</a:t>
            </a:r>
            <a:r>
              <a:rPr lang="en-US" altLang="ja-JP" sz="1400" dirty="0">
                <a:latin typeface="Calibri" pitchFamily="34" charset="0"/>
              </a:rPr>
              <a:t>14</a:t>
            </a:r>
            <a:r>
              <a:rPr lang="ja-JP" altLang="en-US" sz="1400" dirty="0">
                <a:latin typeface="Calibri" pitchFamily="34" charset="0"/>
              </a:rPr>
              <a:t>％）の職員を削減し、計約</a:t>
            </a:r>
            <a:r>
              <a:rPr lang="en-US" altLang="ja-JP" sz="1400" dirty="0">
                <a:latin typeface="Calibri" pitchFamily="34" charset="0"/>
              </a:rPr>
              <a:t>17,000</a:t>
            </a:r>
            <a:r>
              <a:rPr lang="ja-JP" altLang="en-US" sz="1400" dirty="0">
                <a:latin typeface="Calibri" pitchFamily="34" charset="0"/>
              </a:rPr>
              <a:t>人（約</a:t>
            </a:r>
            <a:r>
              <a:rPr lang="en-US" altLang="ja-JP" sz="1400" dirty="0">
                <a:latin typeface="Calibri" pitchFamily="34" charset="0"/>
              </a:rPr>
              <a:t>36</a:t>
            </a:r>
            <a:r>
              <a:rPr lang="ja-JP" altLang="en-US" sz="1400" dirty="0">
                <a:latin typeface="Calibri" pitchFamily="34" charset="0"/>
              </a:rPr>
              <a:t>％）の職員を削減した。</a:t>
            </a:r>
            <a:r>
              <a:rPr lang="en-US" altLang="ja-JP" sz="1100" dirty="0">
                <a:latin typeface="Calibri" pitchFamily="34" charset="0"/>
              </a:rPr>
              <a:t>※</a:t>
            </a:r>
            <a:r>
              <a:rPr lang="ja-JP" altLang="en-US" sz="1100" dirty="0">
                <a:latin typeface="Calibri" pitchFamily="34" charset="0"/>
              </a:rPr>
              <a:t>県費負担教職員の影響を除く</a:t>
            </a:r>
            <a:endParaRPr lang="en-US" altLang="ja-JP" sz="1400" dirty="0">
              <a:latin typeface="Calibri" pitchFamily="34" charset="0"/>
            </a:endParaRPr>
          </a:p>
          <a:p>
            <a:r>
              <a:rPr lang="ja-JP" altLang="en-US" sz="1400" dirty="0">
                <a:latin typeface="Calibri" pitchFamily="34" charset="0"/>
              </a:rPr>
              <a:t>　他都市と比較しても大きな削減となったが、</a:t>
            </a:r>
            <a:r>
              <a:rPr lang="ja-JP" altLang="en-US" sz="1400" dirty="0"/>
              <a:t>市民</a:t>
            </a:r>
            <a:r>
              <a:rPr lang="en-US" altLang="ja-JP" sz="1400" dirty="0"/>
              <a:t>1</a:t>
            </a:r>
            <a:r>
              <a:rPr lang="ja-JP" altLang="en-US" sz="1400" dirty="0"/>
              <a:t>万人あたりの職員数は依然として多い。</a:t>
            </a:r>
            <a:endParaRPr lang="en-US" altLang="ja-JP" sz="1400" dirty="0"/>
          </a:p>
        </p:txBody>
      </p:sp>
      <p:sp>
        <p:nvSpPr>
          <p:cNvPr id="28" name="角丸四角形 17">
            <a:extLst>
              <a:ext uri="{FF2B5EF4-FFF2-40B4-BE49-F238E27FC236}">
                <a16:creationId xmlns:a16="http://schemas.microsoft.com/office/drawing/2014/main" xmlns="" id="{FDE698C1-DBBE-4C53-927D-53B11BC0ACD4}"/>
              </a:ext>
            </a:extLst>
          </p:cNvPr>
          <p:cNvSpPr/>
          <p:nvPr/>
        </p:nvSpPr>
        <p:spPr>
          <a:xfrm>
            <a:off x="5163627" y="3496447"/>
            <a:ext cx="3509655" cy="2355350"/>
          </a:xfrm>
          <a:prstGeom prst="roundRect">
            <a:avLst>
              <a:gd name="adj" fmla="val 5685"/>
            </a:avLst>
          </a:prstGeom>
          <a:solidFill>
            <a:schemeClr val="accent6">
              <a:lumMod val="60000"/>
              <a:lumOff val="40000"/>
              <a:alpha val="5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endParaRPr kumimoji="1" lang="ja-JP" altLang="en-US"/>
          </a:p>
        </p:txBody>
      </p:sp>
      <p:sp>
        <p:nvSpPr>
          <p:cNvPr id="14" name="テキスト ボックス 13"/>
          <p:cNvSpPr txBox="1"/>
          <p:nvPr/>
        </p:nvSpPr>
        <p:spPr>
          <a:xfrm>
            <a:off x="7956376" y="0"/>
            <a:ext cx="936104" cy="307777"/>
          </a:xfrm>
          <a:prstGeom prst="rect">
            <a:avLst/>
          </a:prstGeom>
          <a:noFill/>
        </p:spPr>
        <p:txBody>
          <a:bodyPr wrap="square" rtlCol="0">
            <a:spAutoFit/>
          </a:bodyPr>
          <a:lstStyle/>
          <a:p>
            <a:r>
              <a:rPr kumimoji="1" lang="en-US" altLang="ja-JP" sz="1400" dirty="0"/>
              <a:t>A1</a:t>
            </a:r>
            <a:r>
              <a:rPr lang="en-US" altLang="ja-JP" sz="1400" dirty="0"/>
              <a:t>.(2)</a:t>
            </a:r>
            <a:endParaRPr kumimoji="1" lang="ja-JP" altLang="en-US" sz="1400" dirty="0"/>
          </a:p>
        </p:txBody>
      </p:sp>
      <p:sp>
        <p:nvSpPr>
          <p:cNvPr id="15" name="正方形/長方形 14"/>
          <p:cNvSpPr/>
          <p:nvPr/>
        </p:nvSpPr>
        <p:spPr>
          <a:xfrm>
            <a:off x="251520" y="260648"/>
            <a:ext cx="8352928" cy="369332"/>
          </a:xfrm>
          <a:prstGeom prst="rect">
            <a:avLst/>
          </a:prstGeom>
        </p:spPr>
        <p:txBody>
          <a:bodyPr wrap="square">
            <a:spAutoFit/>
          </a:bodyPr>
          <a:lstStyle/>
          <a:p>
            <a:r>
              <a:rPr lang="ja-JP" altLang="en-US" b="1" dirty="0">
                <a:solidFill>
                  <a:srgbClr val="000000"/>
                </a:solidFill>
                <a:latin typeface="Calibri" pitchFamily="34" charset="0"/>
              </a:rPr>
              <a:t>②　職員数の削減</a:t>
            </a:r>
          </a:p>
        </p:txBody>
      </p:sp>
      <p:cxnSp>
        <p:nvCxnSpPr>
          <p:cNvPr id="17" name="直線コネクタ 16"/>
          <p:cNvCxnSpPr/>
          <p:nvPr/>
        </p:nvCxnSpPr>
        <p:spPr>
          <a:xfrm>
            <a:off x="179512" y="692696"/>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2" name="テキスト ボックス 11"/>
          <p:cNvSpPr txBox="1"/>
          <p:nvPr/>
        </p:nvSpPr>
        <p:spPr>
          <a:xfrm>
            <a:off x="0" y="0"/>
            <a:ext cx="3491880" cy="261610"/>
          </a:xfrm>
          <a:prstGeom prst="rect">
            <a:avLst/>
          </a:prstGeom>
          <a:noFill/>
        </p:spPr>
        <p:txBody>
          <a:bodyPr wrap="square" rtlCol="0">
            <a:spAutoFit/>
          </a:bodyPr>
          <a:lstStyle/>
          <a:p>
            <a:r>
              <a:rPr lang="en-US" altLang="ja-JP" sz="1100" dirty="0"/>
              <a:t>Ⅳ</a:t>
            </a:r>
            <a:r>
              <a:rPr lang="ja-JP" altLang="en-US" sz="1100" dirty="0"/>
              <a:t>　行財政改革</a:t>
            </a:r>
            <a:r>
              <a:rPr lang="en-US" altLang="ja-JP" sz="1100" dirty="0"/>
              <a:t>【</a:t>
            </a:r>
            <a:r>
              <a:rPr lang="ja-JP" altLang="en-US" sz="1100" dirty="0"/>
              <a:t>財政</a:t>
            </a:r>
            <a:r>
              <a:rPr lang="en-US" altLang="ja-JP" sz="1100" dirty="0"/>
              <a:t>】</a:t>
            </a:r>
            <a:r>
              <a:rPr lang="ja-JP" altLang="en-US" sz="1100" dirty="0"/>
              <a:t>・財政再建</a:t>
            </a:r>
            <a:endParaRPr kumimoji="1" lang="en-US" altLang="ja-JP" sz="1100" dirty="0"/>
          </a:p>
        </p:txBody>
      </p:sp>
      <p:sp>
        <p:nvSpPr>
          <p:cNvPr id="16" name="スライド番号プレースホルダ 15"/>
          <p:cNvSpPr>
            <a:spLocks noGrp="1"/>
          </p:cNvSpPr>
          <p:nvPr>
            <p:ph type="sldNum" sz="quarter" idx="12"/>
          </p:nvPr>
        </p:nvSpPr>
        <p:spPr/>
        <p:txBody>
          <a:bodyPr/>
          <a:lstStyle/>
          <a:p>
            <a:fld id="{CCEC3038-1CF1-4B63-9920-55248DCFBA97}" type="slidenum">
              <a:rPr kumimoji="1" lang="ja-JP" altLang="en-US" smtClean="0"/>
              <a:pPr/>
              <a:t>128</a:t>
            </a:fld>
            <a:endParaRPr kumimoji="1" lang="ja-JP" altLang="en-US"/>
          </a:p>
        </p:txBody>
      </p:sp>
      <p:sp>
        <p:nvSpPr>
          <p:cNvPr id="2" name="正方形/長方形 1"/>
          <p:cNvSpPr/>
          <p:nvPr/>
        </p:nvSpPr>
        <p:spPr>
          <a:xfrm>
            <a:off x="684726" y="6172416"/>
            <a:ext cx="5252437" cy="261610"/>
          </a:xfrm>
          <a:prstGeom prst="rect">
            <a:avLst/>
          </a:prstGeom>
        </p:spPr>
        <p:txBody>
          <a:bodyPr wrap="square">
            <a:spAutoFit/>
          </a:bodyPr>
          <a:lstStyle/>
          <a:p>
            <a:r>
              <a:rPr lang="en-US" altLang="ja-JP" sz="1100" dirty="0"/>
              <a:t>※2017</a:t>
            </a:r>
            <a:r>
              <a:rPr lang="ja-JP" altLang="en-US" sz="1100" dirty="0"/>
              <a:t>年度は各政令市において、県費負担教職員の権限移譲に伴う職員数が増加</a:t>
            </a:r>
          </a:p>
        </p:txBody>
      </p:sp>
      <p:pic>
        <p:nvPicPr>
          <p:cNvPr id="3" name="図 2"/>
          <p:cNvPicPr>
            <a:picLocks noChangeAspect="1"/>
          </p:cNvPicPr>
          <p:nvPr/>
        </p:nvPicPr>
        <p:blipFill>
          <a:blip r:embed="rId2"/>
          <a:stretch>
            <a:fillRect/>
          </a:stretch>
        </p:blipFill>
        <p:spPr>
          <a:xfrm>
            <a:off x="471344" y="1978518"/>
            <a:ext cx="4468755" cy="4279763"/>
          </a:xfrm>
          <a:prstGeom prst="rect">
            <a:avLst/>
          </a:prstGeom>
        </p:spPr>
      </p:pic>
      <p:pic>
        <p:nvPicPr>
          <p:cNvPr id="4" name="図 3"/>
          <p:cNvPicPr>
            <a:picLocks noChangeAspect="1"/>
          </p:cNvPicPr>
          <p:nvPr/>
        </p:nvPicPr>
        <p:blipFill>
          <a:blip r:embed="rId3"/>
          <a:stretch>
            <a:fillRect/>
          </a:stretch>
        </p:blipFill>
        <p:spPr>
          <a:xfrm>
            <a:off x="4835242" y="1882594"/>
            <a:ext cx="4041998" cy="4450466"/>
          </a:xfrm>
          <a:prstGeom prst="rect">
            <a:avLst/>
          </a:prstGeom>
        </p:spPr>
      </p:pic>
    </p:spTree>
    <p:extLst>
      <p:ext uri="{BB962C8B-B14F-4D97-AF65-F5344CB8AC3E}">
        <p14:creationId xmlns:p14="http://schemas.microsoft.com/office/powerpoint/2010/main" val="1958589949"/>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 name="角丸四角形 23"/>
          <p:cNvSpPr/>
          <p:nvPr/>
        </p:nvSpPr>
        <p:spPr>
          <a:xfrm>
            <a:off x="4810346" y="1996365"/>
            <a:ext cx="3794102" cy="4788763"/>
          </a:xfrm>
          <a:prstGeom prst="roundRect">
            <a:avLst>
              <a:gd name="adj" fmla="val 3640"/>
            </a:avLst>
          </a:prstGeom>
          <a:solidFill>
            <a:schemeClr val="accent6">
              <a:lumMod val="60000"/>
              <a:lumOff val="40000"/>
              <a:alpha val="5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 name="Rectangle 28"/>
          <p:cNvSpPr>
            <a:spLocks noChangeArrowheads="1"/>
          </p:cNvSpPr>
          <p:nvPr/>
        </p:nvSpPr>
        <p:spPr bwMode="auto">
          <a:xfrm>
            <a:off x="467544" y="1687507"/>
            <a:ext cx="5328592" cy="423863"/>
          </a:xfrm>
          <a:prstGeom prst="rect">
            <a:avLst/>
          </a:prstGeom>
          <a:noFill/>
          <a:ln w="0">
            <a:noFill/>
            <a:miter lim="800000"/>
            <a:headEnd/>
            <a:tailEnd/>
          </a:ln>
        </p:spPr>
        <p:txBody>
          <a:bodyPr wrap="none" tIns="0"/>
          <a:lstStyle/>
          <a:p>
            <a:pPr>
              <a:lnSpc>
                <a:spcPct val="135000"/>
              </a:lnSpc>
            </a:pPr>
            <a:r>
              <a:rPr lang="ja-JP" altLang="en-US" sz="1600" b="1" dirty="0">
                <a:latin typeface="+mn-ea"/>
                <a:ea typeface="+mn-ea"/>
                <a:cs typeface="Meiryo UI" pitchFamily="50" charset="-128"/>
              </a:rPr>
              <a:t>〇　</a:t>
            </a:r>
            <a:r>
              <a:rPr lang="ja-JP" altLang="en-US" sz="1600" b="1" u="sng" dirty="0">
                <a:latin typeface="+mn-ea"/>
                <a:ea typeface="+mn-ea"/>
                <a:cs typeface="Meiryo UI" pitchFamily="50" charset="-128"/>
              </a:rPr>
              <a:t>「現役世代への重点投資」（こども・教育）の予算推移</a:t>
            </a:r>
          </a:p>
          <a:p>
            <a:pPr>
              <a:lnSpc>
                <a:spcPct val="135000"/>
              </a:lnSpc>
            </a:pPr>
            <a:endParaRPr lang="ja-JP" altLang="en-US" sz="1600" b="1" dirty="0">
              <a:latin typeface="+mn-ea"/>
              <a:ea typeface="+mn-ea"/>
              <a:cs typeface="Meiryo UI" pitchFamily="50" charset="-128"/>
            </a:endParaRPr>
          </a:p>
        </p:txBody>
      </p:sp>
      <p:sp>
        <p:nvSpPr>
          <p:cNvPr id="25" name="角丸四角形 24"/>
          <p:cNvSpPr/>
          <p:nvPr/>
        </p:nvSpPr>
        <p:spPr>
          <a:xfrm>
            <a:off x="1252736" y="6276512"/>
            <a:ext cx="589856" cy="432048"/>
          </a:xfrm>
          <a:prstGeom prst="roundRect">
            <a:avLst/>
          </a:prstGeom>
        </p:spPr>
        <p:style>
          <a:lnRef idx="2">
            <a:schemeClr val="dk1"/>
          </a:lnRef>
          <a:fillRef idx="1">
            <a:schemeClr val="lt1"/>
          </a:fillRef>
          <a:effectRef idx="0">
            <a:schemeClr val="dk1"/>
          </a:effectRef>
          <a:fontRef idx="minor">
            <a:schemeClr val="dk1"/>
          </a:fontRef>
        </p:style>
        <p:txBody>
          <a:bodyPr rtlCol="0" anchor="ctr"/>
          <a:lstStyle/>
          <a:p>
            <a:pPr algn="ctr"/>
            <a:r>
              <a:rPr kumimoji="1" lang="en-US" altLang="ja-JP" sz="1400" dirty="0"/>
              <a:t>3.9‰</a:t>
            </a:r>
            <a:endParaRPr kumimoji="1" lang="ja-JP" altLang="en-US" sz="1400" dirty="0"/>
          </a:p>
        </p:txBody>
      </p:sp>
      <p:sp>
        <p:nvSpPr>
          <p:cNvPr id="22" name="テキスト ボックス 21"/>
          <p:cNvSpPr txBox="1"/>
          <p:nvPr/>
        </p:nvSpPr>
        <p:spPr>
          <a:xfrm>
            <a:off x="0" y="0"/>
            <a:ext cx="4572000" cy="276999"/>
          </a:xfrm>
          <a:prstGeom prst="rect">
            <a:avLst/>
          </a:prstGeom>
          <a:noFill/>
        </p:spPr>
        <p:txBody>
          <a:bodyPr wrap="square" rtlCol="0">
            <a:spAutoFit/>
          </a:bodyPr>
          <a:lstStyle/>
          <a:p>
            <a:r>
              <a:rPr kumimoji="1" lang="en-US" altLang="ja-JP" sz="1200" dirty="0"/>
              <a:t>Ⅳ</a:t>
            </a:r>
            <a:r>
              <a:rPr kumimoji="1" lang="ja-JP" altLang="en-US" sz="1200" dirty="0"/>
              <a:t>　</a:t>
            </a:r>
            <a:r>
              <a:rPr kumimoji="1" lang="ja-JP" altLang="en-US" sz="1100" dirty="0"/>
              <a:t>政策</a:t>
            </a:r>
            <a:r>
              <a:rPr kumimoji="1" lang="ja-JP" altLang="en-US" sz="1200" dirty="0"/>
              <a:t>の刷新・現役世代の重点投資</a:t>
            </a:r>
            <a:r>
              <a:rPr lang="ja-JP" altLang="en-US" sz="1200" dirty="0"/>
              <a:t>（子育て・教育）</a:t>
            </a:r>
            <a:endParaRPr kumimoji="1" lang="en-US" altLang="ja-JP" sz="1200" dirty="0"/>
          </a:p>
        </p:txBody>
      </p:sp>
      <p:sp>
        <p:nvSpPr>
          <p:cNvPr id="26" name="テキスト ボックス 25"/>
          <p:cNvSpPr txBox="1"/>
          <p:nvPr/>
        </p:nvSpPr>
        <p:spPr>
          <a:xfrm>
            <a:off x="7812360" y="0"/>
            <a:ext cx="1331640" cy="261610"/>
          </a:xfrm>
          <a:prstGeom prst="rect">
            <a:avLst/>
          </a:prstGeom>
          <a:noFill/>
        </p:spPr>
        <p:txBody>
          <a:bodyPr wrap="square" rtlCol="0">
            <a:spAutoFit/>
          </a:bodyPr>
          <a:lstStyle/>
          <a:p>
            <a:r>
              <a:rPr lang="en-US" altLang="ja-JP" sz="1100" dirty="0">
                <a:latin typeface="Arial" pitchFamily="34" charset="0"/>
                <a:cs typeface="Arial" pitchFamily="34" charset="0"/>
              </a:rPr>
              <a:t>B1</a:t>
            </a:r>
            <a:r>
              <a:rPr lang="en-US" altLang="ja-JP" sz="1100" dirty="0" smtClean="0">
                <a:latin typeface="Arial" pitchFamily="34" charset="0"/>
                <a:cs typeface="Arial" pitchFamily="34" charset="0"/>
              </a:rPr>
              <a:t>.(47)</a:t>
            </a:r>
            <a:r>
              <a:rPr lang="ja-JP" altLang="en-US" sz="1100" dirty="0" smtClean="0">
                <a:latin typeface="Arial" pitchFamily="34" charset="0"/>
                <a:cs typeface="Arial" pitchFamily="34" charset="0"/>
              </a:rPr>
              <a:t>～</a:t>
            </a:r>
            <a:r>
              <a:rPr lang="en-US" altLang="ja-JP" sz="1100" dirty="0" smtClean="0">
                <a:latin typeface="Arial" pitchFamily="34" charset="0"/>
                <a:cs typeface="Arial" pitchFamily="34" charset="0"/>
              </a:rPr>
              <a:t>(58)</a:t>
            </a:r>
            <a:endParaRPr kumimoji="1" lang="en-US" altLang="ja-JP" sz="1100" dirty="0">
              <a:latin typeface="Arial" pitchFamily="34" charset="0"/>
              <a:cs typeface="Arial" pitchFamily="34" charset="0"/>
            </a:endParaRPr>
          </a:p>
        </p:txBody>
      </p:sp>
      <p:cxnSp>
        <p:nvCxnSpPr>
          <p:cNvPr id="27" name="直線コネクタ 26"/>
          <p:cNvCxnSpPr/>
          <p:nvPr/>
        </p:nvCxnSpPr>
        <p:spPr>
          <a:xfrm>
            <a:off x="179512" y="815226"/>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8" name="テキスト ボックス 27"/>
          <p:cNvSpPr txBox="1"/>
          <p:nvPr/>
        </p:nvSpPr>
        <p:spPr>
          <a:xfrm>
            <a:off x="251520" y="404664"/>
            <a:ext cx="7704856" cy="338554"/>
          </a:xfrm>
          <a:prstGeom prst="rect">
            <a:avLst/>
          </a:prstGeom>
          <a:noFill/>
        </p:spPr>
        <p:txBody>
          <a:bodyPr wrap="square" rtlCol="0">
            <a:spAutoFit/>
          </a:bodyPr>
          <a:lstStyle/>
          <a:p>
            <a:r>
              <a:rPr lang="ja-JP" altLang="en-US" sz="1600" b="1" dirty="0"/>
              <a:t>①　こども・教育の分野への予算の重点配分（予算推移）</a:t>
            </a:r>
            <a:endParaRPr kumimoji="1" lang="ja-JP" altLang="en-US" sz="1600" b="1" dirty="0"/>
          </a:p>
        </p:txBody>
      </p:sp>
      <p:sp>
        <p:nvSpPr>
          <p:cNvPr id="30" name="角丸四角形 29"/>
          <p:cNvSpPr/>
          <p:nvPr/>
        </p:nvSpPr>
        <p:spPr>
          <a:xfrm>
            <a:off x="2195736" y="6287834"/>
            <a:ext cx="589856" cy="432048"/>
          </a:xfrm>
          <a:prstGeom prst="roundRect">
            <a:avLst/>
          </a:prstGeom>
        </p:spPr>
        <p:style>
          <a:lnRef idx="2">
            <a:schemeClr val="dk1"/>
          </a:lnRef>
          <a:fillRef idx="1">
            <a:schemeClr val="lt1"/>
          </a:fillRef>
          <a:effectRef idx="0">
            <a:schemeClr val="dk1"/>
          </a:effectRef>
          <a:fontRef idx="minor">
            <a:schemeClr val="dk1"/>
          </a:fontRef>
        </p:style>
        <p:txBody>
          <a:bodyPr rtlCol="0" anchor="ctr"/>
          <a:lstStyle/>
          <a:p>
            <a:pPr algn="ctr"/>
            <a:r>
              <a:rPr lang="en-US" altLang="ja-JP" sz="1400" dirty="0"/>
              <a:t>9.5</a:t>
            </a:r>
            <a:r>
              <a:rPr kumimoji="1" lang="en-US" altLang="ja-JP" sz="1400" dirty="0"/>
              <a:t>‰</a:t>
            </a:r>
            <a:endParaRPr kumimoji="1" lang="ja-JP" altLang="en-US" sz="1400" dirty="0"/>
          </a:p>
        </p:txBody>
      </p:sp>
      <p:sp>
        <p:nvSpPr>
          <p:cNvPr id="31" name="角丸四角形 30"/>
          <p:cNvSpPr/>
          <p:nvPr/>
        </p:nvSpPr>
        <p:spPr>
          <a:xfrm>
            <a:off x="3203848" y="6287834"/>
            <a:ext cx="576064" cy="432048"/>
          </a:xfrm>
          <a:prstGeom prst="roundRect">
            <a:avLst/>
          </a:prstGeom>
        </p:spPr>
        <p:style>
          <a:lnRef idx="2">
            <a:schemeClr val="dk1"/>
          </a:lnRef>
          <a:fillRef idx="1">
            <a:schemeClr val="lt1"/>
          </a:fillRef>
          <a:effectRef idx="0">
            <a:schemeClr val="dk1"/>
          </a:effectRef>
          <a:fontRef idx="minor">
            <a:schemeClr val="dk1"/>
          </a:fontRef>
        </p:style>
        <p:txBody>
          <a:bodyPr rtlCol="0" anchor="ctr"/>
          <a:lstStyle/>
          <a:p>
            <a:pPr algn="ctr"/>
            <a:r>
              <a:rPr lang="en-US" altLang="ja-JP" sz="1400" dirty="0"/>
              <a:t>13.5</a:t>
            </a:r>
            <a:r>
              <a:rPr kumimoji="1" lang="en-US" altLang="ja-JP" sz="1400" dirty="0"/>
              <a:t>‰</a:t>
            </a:r>
            <a:endParaRPr kumimoji="1" lang="ja-JP" altLang="en-US" sz="1400" dirty="0"/>
          </a:p>
        </p:txBody>
      </p:sp>
      <p:sp>
        <p:nvSpPr>
          <p:cNvPr id="32" name="角丸四角形 31"/>
          <p:cNvSpPr/>
          <p:nvPr/>
        </p:nvSpPr>
        <p:spPr>
          <a:xfrm>
            <a:off x="4139952" y="6287834"/>
            <a:ext cx="576064" cy="432048"/>
          </a:xfrm>
          <a:prstGeom prst="roundRect">
            <a:avLst/>
          </a:prstGeom>
        </p:spPr>
        <p:style>
          <a:lnRef idx="2">
            <a:schemeClr val="dk1"/>
          </a:lnRef>
          <a:fillRef idx="1">
            <a:schemeClr val="lt1"/>
          </a:fillRef>
          <a:effectRef idx="0">
            <a:schemeClr val="dk1"/>
          </a:effectRef>
          <a:fontRef idx="minor">
            <a:schemeClr val="dk1"/>
          </a:fontRef>
        </p:style>
        <p:txBody>
          <a:bodyPr rtlCol="0" anchor="ctr"/>
          <a:lstStyle/>
          <a:p>
            <a:pPr algn="ctr"/>
            <a:r>
              <a:rPr lang="en-US" altLang="ja-JP" sz="1400" dirty="0"/>
              <a:t>16</a:t>
            </a:r>
            <a:r>
              <a:rPr kumimoji="1" lang="en-US" altLang="ja-JP" sz="1400" dirty="0"/>
              <a:t>‰</a:t>
            </a:r>
            <a:endParaRPr kumimoji="1" lang="ja-JP" altLang="en-US" sz="1400" dirty="0"/>
          </a:p>
        </p:txBody>
      </p:sp>
      <p:sp>
        <p:nvSpPr>
          <p:cNvPr id="50" name="正方形/長方形 49"/>
          <p:cNvSpPr/>
          <p:nvPr/>
        </p:nvSpPr>
        <p:spPr>
          <a:xfrm>
            <a:off x="5512296" y="1823338"/>
            <a:ext cx="1008112" cy="14401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1400" dirty="0">
                <a:solidFill>
                  <a:schemeClr val="tx1"/>
                </a:solidFill>
              </a:rPr>
              <a:t>（億円）</a:t>
            </a:r>
          </a:p>
        </p:txBody>
      </p:sp>
      <p:sp>
        <p:nvSpPr>
          <p:cNvPr id="35" name="スライド番号プレースホルダ 34"/>
          <p:cNvSpPr>
            <a:spLocks noGrp="1"/>
          </p:cNvSpPr>
          <p:nvPr>
            <p:ph type="sldNum" sz="quarter" idx="12"/>
          </p:nvPr>
        </p:nvSpPr>
        <p:spPr>
          <a:xfrm>
            <a:off x="8407474" y="6707460"/>
            <a:ext cx="720080" cy="177924"/>
          </a:xfrm>
        </p:spPr>
        <p:txBody>
          <a:bodyPr/>
          <a:lstStyle/>
          <a:p>
            <a:fld id="{CCEC3038-1CF1-4B63-9920-55248DCFBA97}" type="slidenum">
              <a:rPr kumimoji="1" lang="ja-JP" altLang="en-US" smtClean="0"/>
              <a:pPr/>
              <a:t>12</a:t>
            </a:fld>
            <a:endParaRPr kumimoji="1" lang="ja-JP" altLang="en-US"/>
          </a:p>
        </p:txBody>
      </p:sp>
      <p:sp>
        <p:nvSpPr>
          <p:cNvPr id="38" name="角丸四角形 37"/>
          <p:cNvSpPr/>
          <p:nvPr/>
        </p:nvSpPr>
        <p:spPr>
          <a:xfrm>
            <a:off x="5076056" y="6287834"/>
            <a:ext cx="576064" cy="432048"/>
          </a:xfrm>
          <a:prstGeom prst="roundRect">
            <a:avLst/>
          </a:prstGeom>
        </p:spPr>
        <p:style>
          <a:lnRef idx="2">
            <a:schemeClr val="dk1"/>
          </a:lnRef>
          <a:fillRef idx="1">
            <a:schemeClr val="lt1"/>
          </a:fillRef>
          <a:effectRef idx="0">
            <a:schemeClr val="dk1"/>
          </a:effectRef>
          <a:fontRef idx="minor">
            <a:schemeClr val="dk1"/>
          </a:fontRef>
        </p:style>
        <p:txBody>
          <a:bodyPr rtlCol="0" anchor="ctr"/>
          <a:lstStyle/>
          <a:p>
            <a:pPr algn="ctr"/>
            <a:r>
              <a:rPr lang="en-US" altLang="ja-JP" sz="1400" dirty="0"/>
              <a:t>19.1</a:t>
            </a:r>
            <a:r>
              <a:rPr kumimoji="1" lang="en-US" altLang="ja-JP" sz="1400" dirty="0"/>
              <a:t>‰</a:t>
            </a:r>
            <a:endParaRPr kumimoji="1" lang="ja-JP" altLang="en-US" sz="1400" dirty="0"/>
          </a:p>
        </p:txBody>
      </p:sp>
      <p:sp>
        <p:nvSpPr>
          <p:cNvPr id="39" name="角丸四角形 38"/>
          <p:cNvSpPr/>
          <p:nvPr/>
        </p:nvSpPr>
        <p:spPr>
          <a:xfrm>
            <a:off x="6012160" y="6287834"/>
            <a:ext cx="576064" cy="432048"/>
          </a:xfrm>
          <a:prstGeom prst="roundRect">
            <a:avLst/>
          </a:prstGeom>
        </p:spPr>
        <p:style>
          <a:lnRef idx="2">
            <a:schemeClr val="dk1"/>
          </a:lnRef>
          <a:fillRef idx="1">
            <a:schemeClr val="lt1"/>
          </a:fillRef>
          <a:effectRef idx="0">
            <a:schemeClr val="dk1"/>
          </a:effectRef>
          <a:fontRef idx="minor">
            <a:schemeClr val="dk1"/>
          </a:fontRef>
        </p:style>
        <p:txBody>
          <a:bodyPr rtlCol="0" anchor="ctr"/>
          <a:lstStyle/>
          <a:p>
            <a:pPr algn="ctr"/>
            <a:r>
              <a:rPr kumimoji="1" lang="en-US" altLang="ja-JP" sz="1400" dirty="0"/>
              <a:t>23.9‰</a:t>
            </a:r>
            <a:endParaRPr kumimoji="1" lang="ja-JP" altLang="en-US" sz="1400" dirty="0"/>
          </a:p>
        </p:txBody>
      </p:sp>
      <p:sp>
        <p:nvSpPr>
          <p:cNvPr id="40" name="角丸四角形 39"/>
          <p:cNvSpPr/>
          <p:nvPr/>
        </p:nvSpPr>
        <p:spPr>
          <a:xfrm>
            <a:off x="6948264" y="6287834"/>
            <a:ext cx="576064" cy="432048"/>
          </a:xfrm>
          <a:prstGeom prst="roundRect">
            <a:avLst/>
          </a:prstGeom>
        </p:spPr>
        <p:style>
          <a:lnRef idx="2">
            <a:schemeClr val="dk1"/>
          </a:lnRef>
          <a:fillRef idx="1">
            <a:schemeClr val="lt1"/>
          </a:fillRef>
          <a:effectRef idx="0">
            <a:schemeClr val="dk1"/>
          </a:effectRef>
          <a:fontRef idx="minor">
            <a:schemeClr val="dk1"/>
          </a:fontRef>
        </p:style>
        <p:txBody>
          <a:bodyPr rtlCol="0" anchor="ctr"/>
          <a:lstStyle/>
          <a:p>
            <a:pPr algn="ctr"/>
            <a:r>
              <a:rPr kumimoji="1" lang="en-US" altLang="ja-JP" sz="1400" dirty="0"/>
              <a:t>27.4‰</a:t>
            </a:r>
            <a:endParaRPr kumimoji="1" lang="ja-JP" altLang="en-US" sz="1400" dirty="0"/>
          </a:p>
        </p:txBody>
      </p:sp>
      <p:sp>
        <p:nvSpPr>
          <p:cNvPr id="21" name="正方形/長方形 20"/>
          <p:cNvSpPr/>
          <p:nvPr/>
        </p:nvSpPr>
        <p:spPr>
          <a:xfrm>
            <a:off x="35496" y="6143818"/>
            <a:ext cx="1080120" cy="576064"/>
          </a:xfrm>
          <a:prstGeom prst="rect">
            <a:avLst/>
          </a:prstGeom>
          <a:noFill/>
          <a:ln>
            <a:tailEnd type="triangle"/>
          </a:ln>
          <a:effectLst/>
        </p:spPr>
        <p:style>
          <a:lnRef idx="1">
            <a:schemeClr val="dk1"/>
          </a:lnRef>
          <a:fillRef idx="2">
            <a:schemeClr val="dk1"/>
          </a:fillRef>
          <a:effectRef idx="1">
            <a:schemeClr val="dk1"/>
          </a:effectRef>
          <a:fontRef idx="minor">
            <a:schemeClr val="dk1"/>
          </a:fontRef>
        </p:style>
        <p:txBody>
          <a:bodyPr rtlCol="0" anchor="ctr"/>
          <a:lstStyle/>
          <a:p>
            <a:r>
              <a:rPr lang="ja-JP" altLang="en-US" sz="1000" dirty="0"/>
              <a:t>全体（一般会計・当初予算）に占める割合（</a:t>
            </a:r>
            <a:r>
              <a:rPr lang="en-US" altLang="ja-JP" sz="1000" dirty="0"/>
              <a:t>‰</a:t>
            </a:r>
            <a:r>
              <a:rPr lang="ja-JP" altLang="en-US" sz="1000" dirty="0"/>
              <a:t>）</a:t>
            </a:r>
          </a:p>
        </p:txBody>
      </p:sp>
      <p:sp>
        <p:nvSpPr>
          <p:cNvPr id="20" name="角丸四角形 19"/>
          <p:cNvSpPr/>
          <p:nvPr/>
        </p:nvSpPr>
        <p:spPr>
          <a:xfrm>
            <a:off x="7929897" y="6287834"/>
            <a:ext cx="576064" cy="432048"/>
          </a:xfrm>
          <a:prstGeom prst="roundRect">
            <a:avLst/>
          </a:prstGeom>
        </p:spPr>
        <p:style>
          <a:lnRef idx="2">
            <a:schemeClr val="dk1"/>
          </a:lnRef>
          <a:fillRef idx="1">
            <a:schemeClr val="lt1"/>
          </a:fillRef>
          <a:effectRef idx="0">
            <a:schemeClr val="dk1"/>
          </a:effectRef>
          <a:fontRef idx="minor">
            <a:schemeClr val="dk1"/>
          </a:fontRef>
        </p:style>
        <p:txBody>
          <a:bodyPr rtlCol="0" anchor="ctr"/>
          <a:lstStyle/>
          <a:p>
            <a:pPr algn="ctr"/>
            <a:r>
              <a:rPr lang="en-US" altLang="ja-JP" sz="1400" dirty="0"/>
              <a:t>30</a:t>
            </a:r>
            <a:r>
              <a:rPr kumimoji="1" lang="en-US" altLang="ja-JP" sz="1400" dirty="0"/>
              <a:t>.2‰</a:t>
            </a:r>
            <a:endParaRPr kumimoji="1" lang="ja-JP" altLang="en-US" sz="1400" dirty="0"/>
          </a:p>
        </p:txBody>
      </p:sp>
      <p:sp>
        <p:nvSpPr>
          <p:cNvPr id="23" name="角丸四角形 22"/>
          <p:cNvSpPr/>
          <p:nvPr/>
        </p:nvSpPr>
        <p:spPr>
          <a:xfrm>
            <a:off x="4810346" y="1145072"/>
            <a:ext cx="3002014" cy="398420"/>
          </a:xfrm>
          <a:prstGeom prst="roundRect">
            <a:avLst>
              <a:gd name="adj" fmla="val 3640"/>
            </a:avLst>
          </a:prstGeom>
          <a:solidFill>
            <a:schemeClr val="accent6">
              <a:lumMod val="60000"/>
              <a:lumOff val="40000"/>
              <a:alpha val="5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 name="テキスト ボックス 1"/>
          <p:cNvSpPr txBox="1"/>
          <p:nvPr/>
        </p:nvSpPr>
        <p:spPr>
          <a:xfrm>
            <a:off x="683568" y="599202"/>
            <a:ext cx="7704856" cy="5632311"/>
          </a:xfrm>
          <a:prstGeom prst="rect">
            <a:avLst/>
          </a:prstGeom>
          <a:noFill/>
        </p:spPr>
        <p:txBody>
          <a:bodyPr wrap="square" rtlCol="0">
            <a:spAutoFit/>
          </a:bodyPr>
          <a:lstStyle/>
          <a:p>
            <a:endParaRPr lang="en-US" altLang="ja-JP" dirty="0"/>
          </a:p>
          <a:p>
            <a:r>
              <a:rPr lang="ja-JP" altLang="en-US" dirty="0"/>
              <a:t>・現役世代への重点投資として、こども・教育の分野において予算の重点配分</a:t>
            </a:r>
            <a:endParaRPr lang="en-US" altLang="ja-JP" dirty="0"/>
          </a:p>
          <a:p>
            <a:r>
              <a:rPr lang="ja-JP" altLang="en-US" dirty="0"/>
              <a:t>　　重点投資の額：</a:t>
            </a:r>
            <a:r>
              <a:rPr lang="en-US" altLang="ja-JP" dirty="0"/>
              <a:t>2011</a:t>
            </a:r>
            <a:r>
              <a:rPr lang="ja-JP" altLang="en-US" dirty="0"/>
              <a:t>年度予算　</a:t>
            </a:r>
            <a:r>
              <a:rPr lang="en-US" altLang="ja-JP" dirty="0"/>
              <a:t>67</a:t>
            </a:r>
            <a:r>
              <a:rPr lang="ja-JP" altLang="en-US" dirty="0"/>
              <a:t>億円　⇒　</a:t>
            </a:r>
            <a:r>
              <a:rPr lang="en-US" altLang="ja-JP" dirty="0"/>
              <a:t>2018</a:t>
            </a:r>
            <a:r>
              <a:rPr lang="ja-JP" altLang="en-US" dirty="0"/>
              <a:t>年度予算　</a:t>
            </a:r>
            <a:r>
              <a:rPr lang="en-US" altLang="ja-JP" dirty="0"/>
              <a:t>537</a:t>
            </a:r>
            <a:r>
              <a:rPr lang="ja-JP" altLang="en-US" dirty="0"/>
              <a:t>億円</a:t>
            </a:r>
            <a:endParaRPr lang="en-US" altLang="ja-JP" dirty="0"/>
          </a:p>
          <a:p>
            <a:r>
              <a:rPr lang="ja-JP" altLang="en-US" dirty="0"/>
              <a:t>　　　  　　　　　　　　　　　　　　　　　　　　　　　　　</a:t>
            </a:r>
            <a:endParaRPr lang="en-US" altLang="ja-JP" dirty="0"/>
          </a:p>
          <a:p>
            <a:endParaRPr lang="en-US" altLang="ja-JP" dirty="0"/>
          </a:p>
          <a:p>
            <a:endParaRPr lang="en-US" altLang="ja-JP" dirty="0"/>
          </a:p>
          <a:p>
            <a:endParaRPr lang="en-US" altLang="ja-JP" dirty="0"/>
          </a:p>
          <a:p>
            <a:endParaRPr lang="en-US" altLang="ja-JP" dirty="0"/>
          </a:p>
          <a:p>
            <a:endParaRPr lang="en-US" altLang="ja-JP" dirty="0"/>
          </a:p>
          <a:p>
            <a:endParaRPr lang="en-US" altLang="ja-JP" dirty="0"/>
          </a:p>
          <a:p>
            <a:endParaRPr lang="en-US" altLang="ja-JP" dirty="0"/>
          </a:p>
          <a:p>
            <a:endParaRPr lang="en-US" altLang="ja-JP" dirty="0"/>
          </a:p>
          <a:p>
            <a:endParaRPr lang="en-US" altLang="ja-JP" dirty="0"/>
          </a:p>
          <a:p>
            <a:endParaRPr lang="en-US" altLang="ja-JP" dirty="0"/>
          </a:p>
          <a:p>
            <a:endParaRPr lang="en-US" altLang="ja-JP" dirty="0"/>
          </a:p>
          <a:p>
            <a:endParaRPr lang="en-US" altLang="ja-JP" dirty="0"/>
          </a:p>
          <a:p>
            <a:endParaRPr lang="en-US" altLang="ja-JP" dirty="0"/>
          </a:p>
          <a:p>
            <a:endParaRPr lang="en-US" altLang="ja-JP" dirty="0"/>
          </a:p>
          <a:p>
            <a:endParaRPr lang="en-US" altLang="ja-JP" dirty="0"/>
          </a:p>
          <a:p>
            <a:endParaRPr kumimoji="1" lang="ja-JP" altLang="en-US" dirty="0"/>
          </a:p>
        </p:txBody>
      </p:sp>
      <p:pic>
        <p:nvPicPr>
          <p:cNvPr id="3" name="図 2"/>
          <p:cNvPicPr>
            <a:picLocks noChangeAspect="1"/>
          </p:cNvPicPr>
          <p:nvPr/>
        </p:nvPicPr>
        <p:blipFill>
          <a:blip r:embed="rId2"/>
          <a:stretch>
            <a:fillRect/>
          </a:stretch>
        </p:blipFill>
        <p:spPr>
          <a:xfrm>
            <a:off x="556196" y="2012353"/>
            <a:ext cx="8407113" cy="4151736"/>
          </a:xfrm>
          <a:prstGeom prst="rect">
            <a:avLst/>
          </a:prstGeom>
        </p:spPr>
      </p:pic>
    </p:spTree>
    <p:extLst>
      <p:ext uri="{BB962C8B-B14F-4D97-AF65-F5344CB8AC3E}">
        <p14:creationId xmlns:p14="http://schemas.microsoft.com/office/powerpoint/2010/main" val="2390073998"/>
      </p:ext>
    </p:extLst>
  </p:cSld>
  <p:clrMapOvr>
    <a:masterClrMapping/>
  </p:clrMapOvr>
  <p:timing>
    <p:tnLst>
      <p:par>
        <p:cTn id="1" dur="indefinite" restart="never" nodeType="tmRoot"/>
      </p:par>
    </p:tnLst>
  </p:timing>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 name="角丸四角形 28"/>
          <p:cNvSpPr/>
          <p:nvPr/>
        </p:nvSpPr>
        <p:spPr>
          <a:xfrm>
            <a:off x="467544" y="5961328"/>
            <a:ext cx="7488832" cy="789431"/>
          </a:xfrm>
          <a:prstGeom prst="roundRect">
            <a:avLst/>
          </a:prstGeom>
          <a:solidFill>
            <a:schemeClr val="accent6">
              <a:lumMod val="60000"/>
              <a:lumOff val="40000"/>
              <a:alpha val="50000"/>
            </a:schemeClr>
          </a:solidFill>
          <a:ln>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6" name="角丸四角形 25"/>
          <p:cNvSpPr/>
          <p:nvPr/>
        </p:nvSpPr>
        <p:spPr>
          <a:xfrm>
            <a:off x="5482240" y="2631187"/>
            <a:ext cx="2261373" cy="2390450"/>
          </a:xfrm>
          <a:prstGeom prst="roundRect">
            <a:avLst/>
          </a:prstGeom>
          <a:solidFill>
            <a:schemeClr val="accent6">
              <a:lumMod val="60000"/>
              <a:lumOff val="40000"/>
              <a:alpha val="50000"/>
            </a:schemeClr>
          </a:solidFill>
          <a:ln>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1" name="角丸四角形 30"/>
          <p:cNvSpPr/>
          <p:nvPr/>
        </p:nvSpPr>
        <p:spPr>
          <a:xfrm>
            <a:off x="251520" y="1071918"/>
            <a:ext cx="540000" cy="324128"/>
          </a:xfrm>
          <a:prstGeom prst="roundRect">
            <a:avLst/>
          </a:prstGeom>
          <a:solidFill>
            <a:schemeClr val="accent6">
              <a:lumMod val="60000"/>
              <a:lumOff val="40000"/>
              <a:alpha val="50000"/>
            </a:schemeClr>
          </a:solidFill>
          <a:ln>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0" name="角丸四角形 29"/>
          <p:cNvSpPr/>
          <p:nvPr/>
        </p:nvSpPr>
        <p:spPr>
          <a:xfrm>
            <a:off x="3925660" y="768622"/>
            <a:ext cx="4966820" cy="372527"/>
          </a:xfrm>
          <a:prstGeom prst="roundRect">
            <a:avLst/>
          </a:prstGeom>
          <a:solidFill>
            <a:schemeClr val="accent6">
              <a:lumMod val="60000"/>
              <a:lumOff val="40000"/>
              <a:alpha val="50000"/>
            </a:schemeClr>
          </a:solidFill>
          <a:ln>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 name="正方形/長方形 10"/>
          <p:cNvSpPr/>
          <p:nvPr/>
        </p:nvSpPr>
        <p:spPr>
          <a:xfrm>
            <a:off x="251520" y="764704"/>
            <a:ext cx="8712968" cy="646331"/>
          </a:xfrm>
          <a:prstGeom prst="rect">
            <a:avLst/>
          </a:prstGeom>
        </p:spPr>
        <p:txBody>
          <a:bodyPr wrap="square">
            <a:spAutoFit/>
          </a:bodyPr>
          <a:lstStyle/>
          <a:p>
            <a:r>
              <a:rPr lang="ja-JP" altLang="en-US" dirty="0">
                <a:latin typeface="Calibri" pitchFamily="34" charset="0"/>
              </a:rPr>
              <a:t>　「市政改革プラン（</a:t>
            </a:r>
            <a:r>
              <a:rPr lang="en-US" altLang="ja-JP" dirty="0">
                <a:latin typeface="Calibri" pitchFamily="34" charset="0"/>
              </a:rPr>
              <a:t>2012</a:t>
            </a:r>
            <a:r>
              <a:rPr lang="ja-JP" altLang="en-US" dirty="0">
                <a:latin typeface="Calibri" pitchFamily="34" charset="0"/>
              </a:rPr>
              <a:t>年</a:t>
            </a:r>
            <a:r>
              <a:rPr lang="en-US" altLang="ja-JP" dirty="0">
                <a:latin typeface="Calibri" pitchFamily="34" charset="0"/>
              </a:rPr>
              <a:t>7</a:t>
            </a:r>
            <a:r>
              <a:rPr lang="ja-JP" altLang="en-US" dirty="0">
                <a:latin typeface="Calibri" pitchFamily="34" charset="0"/>
              </a:rPr>
              <a:t>月策定）」及び「平成</a:t>
            </a:r>
            <a:r>
              <a:rPr lang="en-US" altLang="ja-JP" dirty="0">
                <a:latin typeface="Calibri" pitchFamily="34" charset="0"/>
              </a:rPr>
              <a:t>27</a:t>
            </a:r>
            <a:r>
              <a:rPr lang="ja-JP" altLang="en-US" dirty="0">
                <a:latin typeface="Calibri" pitchFamily="34" charset="0"/>
              </a:rPr>
              <a:t>年度市政改革基本方針（</a:t>
            </a:r>
            <a:r>
              <a:rPr lang="en-US" altLang="ja-JP" dirty="0">
                <a:latin typeface="Calibri" pitchFamily="34" charset="0"/>
              </a:rPr>
              <a:t>2015</a:t>
            </a:r>
            <a:r>
              <a:rPr lang="ja-JP" altLang="en-US" dirty="0">
                <a:latin typeface="Calibri" pitchFamily="34" charset="0"/>
              </a:rPr>
              <a:t>年</a:t>
            </a:r>
            <a:r>
              <a:rPr lang="en-US" altLang="ja-JP" dirty="0">
                <a:latin typeface="Calibri" pitchFamily="34" charset="0"/>
              </a:rPr>
              <a:t>3</a:t>
            </a:r>
            <a:r>
              <a:rPr lang="ja-JP" altLang="en-US" dirty="0">
                <a:latin typeface="Calibri" pitchFamily="34" charset="0"/>
              </a:rPr>
              <a:t>月策定）」に基づき、施策・事業のゼロベースの見直し、補助金等の見直しを実施。</a:t>
            </a:r>
          </a:p>
        </p:txBody>
      </p:sp>
      <p:sp>
        <p:nvSpPr>
          <p:cNvPr id="2" name="角丸四角形 1"/>
          <p:cNvSpPr/>
          <p:nvPr/>
        </p:nvSpPr>
        <p:spPr>
          <a:xfrm>
            <a:off x="3851920" y="2060848"/>
            <a:ext cx="3816424" cy="372527"/>
          </a:xfrm>
          <a:prstGeom prst="roundRect">
            <a:avLst/>
          </a:prstGeom>
          <a:solidFill>
            <a:schemeClr val="accent6">
              <a:lumMod val="60000"/>
              <a:lumOff val="40000"/>
              <a:alpha val="50000"/>
            </a:schemeClr>
          </a:solidFill>
          <a:ln>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8" name="角丸四角形 37"/>
          <p:cNvSpPr/>
          <p:nvPr/>
        </p:nvSpPr>
        <p:spPr>
          <a:xfrm>
            <a:off x="2195736" y="2636912"/>
            <a:ext cx="5472608" cy="504056"/>
          </a:xfrm>
          <a:prstGeom prst="roundRect">
            <a:avLst/>
          </a:prstGeom>
          <a:solidFill>
            <a:srgbClr val="FFF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aphicFrame>
        <p:nvGraphicFramePr>
          <p:cNvPr id="28" name="グラフ 27"/>
          <p:cNvGraphicFramePr>
            <a:graphicFrameLocks/>
          </p:cNvGraphicFramePr>
          <p:nvPr>
            <p:extLst>
              <p:ext uri="{D42A27DB-BD31-4B8C-83A1-F6EECF244321}">
                <p14:modId xmlns:p14="http://schemas.microsoft.com/office/powerpoint/2010/main" val="2050689141"/>
              </p:ext>
            </p:extLst>
          </p:nvPr>
        </p:nvGraphicFramePr>
        <p:xfrm>
          <a:off x="1331640" y="2374800"/>
          <a:ext cx="6552728" cy="2745441"/>
        </p:xfrm>
        <a:graphic>
          <a:graphicData uri="http://schemas.openxmlformats.org/drawingml/2006/chart">
            <c:chart xmlns:c="http://schemas.openxmlformats.org/drawingml/2006/chart" xmlns:r="http://schemas.openxmlformats.org/officeDocument/2006/relationships" r:id="rId2"/>
          </a:graphicData>
        </a:graphic>
      </p:graphicFrame>
      <p:sp>
        <p:nvSpPr>
          <p:cNvPr id="9" name="正方形/長方形 8"/>
          <p:cNvSpPr/>
          <p:nvPr/>
        </p:nvSpPr>
        <p:spPr>
          <a:xfrm>
            <a:off x="251520" y="260648"/>
            <a:ext cx="8352928" cy="369332"/>
          </a:xfrm>
          <a:prstGeom prst="rect">
            <a:avLst/>
          </a:prstGeom>
        </p:spPr>
        <p:txBody>
          <a:bodyPr wrap="square">
            <a:spAutoFit/>
          </a:bodyPr>
          <a:lstStyle/>
          <a:p>
            <a:r>
              <a:rPr lang="ja-JP" altLang="en-US" b="1" dirty="0">
                <a:solidFill>
                  <a:srgbClr val="000000"/>
                </a:solidFill>
                <a:latin typeface="Calibri" pitchFamily="34" charset="0"/>
              </a:rPr>
              <a:t>③　事務事業の見直しと経費削減　（１／３）</a:t>
            </a:r>
          </a:p>
        </p:txBody>
      </p:sp>
      <p:cxnSp>
        <p:nvCxnSpPr>
          <p:cNvPr id="10" name="直線コネクタ 9"/>
          <p:cNvCxnSpPr/>
          <p:nvPr/>
        </p:nvCxnSpPr>
        <p:spPr>
          <a:xfrm>
            <a:off x="179512" y="692696"/>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8" name="テキスト ボックス 17"/>
          <p:cNvSpPr txBox="1"/>
          <p:nvPr/>
        </p:nvSpPr>
        <p:spPr>
          <a:xfrm>
            <a:off x="0" y="0"/>
            <a:ext cx="3491880" cy="261610"/>
          </a:xfrm>
          <a:prstGeom prst="rect">
            <a:avLst/>
          </a:prstGeom>
          <a:noFill/>
        </p:spPr>
        <p:txBody>
          <a:bodyPr wrap="square" rtlCol="0">
            <a:spAutoFit/>
          </a:bodyPr>
          <a:lstStyle/>
          <a:p>
            <a:r>
              <a:rPr lang="en-US" altLang="ja-JP" sz="1100" dirty="0"/>
              <a:t>Ⅳ</a:t>
            </a:r>
            <a:r>
              <a:rPr lang="ja-JP" altLang="en-US" sz="1100" dirty="0"/>
              <a:t>　行財政改革</a:t>
            </a:r>
            <a:r>
              <a:rPr lang="en-US" altLang="ja-JP" sz="1100" dirty="0"/>
              <a:t>【</a:t>
            </a:r>
            <a:r>
              <a:rPr lang="ja-JP" altLang="en-US" sz="1100" dirty="0"/>
              <a:t>財政</a:t>
            </a:r>
            <a:r>
              <a:rPr lang="en-US" altLang="ja-JP" sz="1100" dirty="0"/>
              <a:t>】</a:t>
            </a:r>
            <a:r>
              <a:rPr lang="ja-JP" altLang="en-US" sz="1100" dirty="0"/>
              <a:t>・財政再建</a:t>
            </a:r>
            <a:endParaRPr kumimoji="1" lang="en-US" altLang="ja-JP" sz="1100" dirty="0"/>
          </a:p>
        </p:txBody>
      </p:sp>
      <p:sp>
        <p:nvSpPr>
          <p:cNvPr id="15" name="テキスト ボックス 14"/>
          <p:cNvSpPr txBox="1"/>
          <p:nvPr/>
        </p:nvSpPr>
        <p:spPr>
          <a:xfrm>
            <a:off x="7668344" y="0"/>
            <a:ext cx="1475656" cy="307777"/>
          </a:xfrm>
          <a:prstGeom prst="rect">
            <a:avLst/>
          </a:prstGeom>
          <a:noFill/>
        </p:spPr>
        <p:txBody>
          <a:bodyPr wrap="square" rtlCol="0">
            <a:spAutoFit/>
          </a:bodyPr>
          <a:lstStyle/>
          <a:p>
            <a:r>
              <a:rPr kumimoji="1" lang="en-US" altLang="ja-JP" sz="1400" dirty="0"/>
              <a:t>A1.</a:t>
            </a:r>
            <a:r>
              <a:rPr lang="en-US" altLang="ja-JP" sz="1400" dirty="0"/>
              <a:t>(3)</a:t>
            </a:r>
            <a:r>
              <a:rPr lang="ja-JP" altLang="en-US" sz="1400" dirty="0" err="1"/>
              <a:t>、</a:t>
            </a:r>
            <a:r>
              <a:rPr lang="en-US" altLang="ja-JP" sz="1400" dirty="0"/>
              <a:t>A7.(17)</a:t>
            </a:r>
            <a:endParaRPr kumimoji="1" lang="ja-JP" altLang="en-US" sz="1400" dirty="0"/>
          </a:p>
        </p:txBody>
      </p:sp>
      <p:sp>
        <p:nvSpPr>
          <p:cNvPr id="20" name="テキスト ボックス 19"/>
          <p:cNvSpPr txBox="1"/>
          <p:nvPr/>
        </p:nvSpPr>
        <p:spPr>
          <a:xfrm>
            <a:off x="606444" y="1340768"/>
            <a:ext cx="8424936" cy="1092607"/>
          </a:xfrm>
          <a:prstGeom prst="rect">
            <a:avLst/>
          </a:prstGeom>
          <a:noFill/>
        </p:spPr>
        <p:txBody>
          <a:bodyPr wrap="square" rtlCol="0">
            <a:spAutoFit/>
          </a:bodyPr>
          <a:lstStyle/>
          <a:p>
            <a:pPr>
              <a:lnSpc>
                <a:spcPts val="2600"/>
              </a:lnSpc>
            </a:pPr>
            <a:r>
              <a:rPr lang="ja-JP" altLang="en-US" sz="1600" dirty="0">
                <a:latin typeface="+mn-ea"/>
                <a:ea typeface="+mn-ea"/>
              </a:rPr>
              <a:t>○ </a:t>
            </a:r>
            <a:r>
              <a:rPr lang="ja-JP" altLang="en-US" sz="1600" u="sng" dirty="0">
                <a:latin typeface="+mn-ea"/>
                <a:ea typeface="+mn-ea"/>
              </a:rPr>
              <a:t>施策・事業のゼロベースの見直し（１０９項目）</a:t>
            </a:r>
            <a:endParaRPr lang="en-US" altLang="ja-JP" sz="1600" u="sng" dirty="0">
              <a:latin typeface="+mn-ea"/>
              <a:ea typeface="+mn-ea"/>
            </a:endParaRPr>
          </a:p>
          <a:p>
            <a:pPr>
              <a:lnSpc>
                <a:spcPts val="2600"/>
              </a:lnSpc>
            </a:pPr>
            <a:r>
              <a:rPr lang="ja-JP" altLang="en-US" sz="1600" dirty="0"/>
              <a:t>　　削減効果額（一般財源）　　　　合計　</a:t>
            </a:r>
            <a:r>
              <a:rPr lang="en-US" altLang="ja-JP" sz="1600" b="1" dirty="0"/>
              <a:t>378</a:t>
            </a:r>
            <a:r>
              <a:rPr lang="ja-JP" altLang="ja-JP" sz="1600" b="1" dirty="0"/>
              <a:t>億</a:t>
            </a:r>
            <a:r>
              <a:rPr lang="en-US" altLang="ja-JP" sz="1600" b="1" dirty="0"/>
              <a:t>8,300</a:t>
            </a:r>
            <a:r>
              <a:rPr lang="ja-JP" altLang="ja-JP" sz="1600" b="1" dirty="0"/>
              <a:t>万円</a:t>
            </a:r>
            <a:r>
              <a:rPr lang="ja-JP" altLang="en-US" sz="1600" dirty="0"/>
              <a:t>　（</a:t>
            </a:r>
            <a:r>
              <a:rPr lang="en-US" altLang="ja-JP" sz="1600" dirty="0"/>
              <a:t>2012</a:t>
            </a:r>
            <a:r>
              <a:rPr lang="ja-JP" altLang="en-US" sz="1600" dirty="0"/>
              <a:t>～</a:t>
            </a:r>
            <a:r>
              <a:rPr lang="en-US" altLang="ja-JP" sz="1600" dirty="0"/>
              <a:t>2014</a:t>
            </a:r>
            <a:r>
              <a:rPr lang="ja-JP" altLang="en-US" sz="1600" dirty="0"/>
              <a:t>年度累計）</a:t>
            </a:r>
            <a:endParaRPr lang="en-US" altLang="ja-JP" sz="1600" dirty="0"/>
          </a:p>
          <a:p>
            <a:pPr>
              <a:lnSpc>
                <a:spcPts val="2600"/>
              </a:lnSpc>
            </a:pPr>
            <a:r>
              <a:rPr lang="ja-JP" altLang="en-US" sz="1600" dirty="0"/>
              <a:t>　　　　　　　　　　　　　　　　　　　　　　　　　</a:t>
            </a:r>
            <a:r>
              <a:rPr lang="en-US" altLang="ja-JP" sz="1600" b="1" dirty="0"/>
              <a:t>612</a:t>
            </a:r>
            <a:r>
              <a:rPr lang="ja-JP" altLang="ja-JP" sz="1600" b="1" dirty="0"/>
              <a:t>億</a:t>
            </a:r>
            <a:r>
              <a:rPr lang="en-US" altLang="ja-JP" sz="1600" b="1" dirty="0"/>
              <a:t>5,800</a:t>
            </a:r>
            <a:r>
              <a:rPr lang="ja-JP" altLang="ja-JP" sz="1600" b="1" dirty="0"/>
              <a:t>万円</a:t>
            </a:r>
            <a:r>
              <a:rPr lang="ja-JP" altLang="en-US" sz="1600" dirty="0"/>
              <a:t>　（</a:t>
            </a:r>
            <a:r>
              <a:rPr lang="en-US" altLang="ja-JP" sz="1600" dirty="0"/>
              <a:t>2012</a:t>
            </a:r>
            <a:r>
              <a:rPr lang="ja-JP" altLang="en-US" sz="1600" dirty="0"/>
              <a:t>～</a:t>
            </a:r>
            <a:r>
              <a:rPr lang="en-US" altLang="ja-JP" sz="1600" dirty="0"/>
              <a:t>2015</a:t>
            </a:r>
            <a:r>
              <a:rPr lang="ja-JP" altLang="en-US" sz="1600" dirty="0"/>
              <a:t>年度累計）</a:t>
            </a:r>
            <a:endParaRPr lang="en-US" altLang="ja-JP" sz="1600" dirty="0"/>
          </a:p>
        </p:txBody>
      </p:sp>
      <p:sp>
        <p:nvSpPr>
          <p:cNvPr id="34" name="テキスト ボックス 33"/>
          <p:cNvSpPr txBox="1"/>
          <p:nvPr/>
        </p:nvSpPr>
        <p:spPr>
          <a:xfrm>
            <a:off x="1943200" y="2761764"/>
            <a:ext cx="396552" cy="307196"/>
          </a:xfrm>
          <a:prstGeom prst="rect">
            <a:avLst/>
          </a:prstGeom>
          <a:noFill/>
        </p:spPr>
        <p:txBody>
          <a:bodyPr wrap="square" rtlCol="0">
            <a:spAutoFit/>
          </a:bodyPr>
          <a:lstStyle/>
          <a:p>
            <a:r>
              <a:rPr lang="ja-JP" altLang="en-US" sz="1400" dirty="0">
                <a:latin typeface="+mn-lt"/>
                <a:ea typeface="+mn-ea"/>
              </a:rPr>
              <a:t>→</a:t>
            </a:r>
            <a:endParaRPr lang="en-US" altLang="ja-JP" sz="1400" dirty="0">
              <a:latin typeface="+mn-lt"/>
              <a:ea typeface="+mn-ea"/>
            </a:endParaRPr>
          </a:p>
        </p:txBody>
      </p:sp>
      <p:sp>
        <p:nvSpPr>
          <p:cNvPr id="36" name="テキスト ボックス 35"/>
          <p:cNvSpPr txBox="1"/>
          <p:nvPr/>
        </p:nvSpPr>
        <p:spPr>
          <a:xfrm>
            <a:off x="6530018" y="2708920"/>
            <a:ext cx="860434" cy="369332"/>
          </a:xfrm>
          <a:prstGeom prst="rect">
            <a:avLst/>
          </a:prstGeom>
          <a:noFill/>
        </p:spPr>
        <p:txBody>
          <a:bodyPr wrap="square" lIns="0" tIns="0" rIns="0" bIns="0" rtlCol="0">
            <a:spAutoFit/>
          </a:bodyPr>
          <a:lstStyle/>
          <a:p>
            <a:r>
              <a:rPr lang="en-US" altLang="ja-JP" sz="1200" dirty="0"/>
              <a:t>612</a:t>
            </a:r>
            <a:r>
              <a:rPr lang="ja-JP" altLang="ja-JP" sz="1200" dirty="0"/>
              <a:t>億</a:t>
            </a:r>
            <a:endParaRPr lang="en-US" altLang="ja-JP" sz="1200" dirty="0"/>
          </a:p>
          <a:p>
            <a:r>
              <a:rPr lang="en-US" altLang="ja-JP" sz="1200" dirty="0"/>
              <a:t>  5,800</a:t>
            </a:r>
            <a:r>
              <a:rPr lang="ja-JP" altLang="ja-JP" sz="1200" dirty="0"/>
              <a:t>万円</a:t>
            </a:r>
            <a:endParaRPr lang="en-US" altLang="ja-JP" sz="1200" dirty="0"/>
          </a:p>
        </p:txBody>
      </p:sp>
      <p:sp>
        <p:nvSpPr>
          <p:cNvPr id="23" name="テキスト ボックス 22"/>
          <p:cNvSpPr txBox="1"/>
          <p:nvPr/>
        </p:nvSpPr>
        <p:spPr>
          <a:xfrm>
            <a:off x="467544" y="5157192"/>
            <a:ext cx="8388424" cy="784830"/>
          </a:xfrm>
          <a:prstGeom prst="rect">
            <a:avLst/>
          </a:prstGeom>
          <a:noFill/>
        </p:spPr>
        <p:txBody>
          <a:bodyPr wrap="square" rtlCol="0">
            <a:spAutoFit/>
          </a:bodyPr>
          <a:lstStyle/>
          <a:p>
            <a:pPr>
              <a:lnSpc>
                <a:spcPts val="1800"/>
              </a:lnSpc>
            </a:pPr>
            <a:r>
              <a:rPr kumimoji="1" lang="en-US" altLang="ja-JP" sz="1200" dirty="0">
                <a:latin typeface="+mj-ea"/>
                <a:ea typeface="+mj-ea"/>
              </a:rPr>
              <a:t>※1</a:t>
            </a:r>
            <a:r>
              <a:rPr kumimoji="1" lang="ja-JP" altLang="en-US" sz="1200" dirty="0">
                <a:latin typeface="+mj-ea"/>
                <a:ea typeface="+mj-ea"/>
              </a:rPr>
              <a:t> 　</a:t>
            </a:r>
            <a:r>
              <a:rPr kumimoji="1" lang="en-US" altLang="ja-JP" sz="1200" dirty="0">
                <a:latin typeface="+mj-ea"/>
                <a:ea typeface="+mj-ea"/>
              </a:rPr>
              <a:t>2014</a:t>
            </a:r>
            <a:r>
              <a:rPr kumimoji="1" lang="ja-JP" altLang="en-US" sz="1200" dirty="0">
                <a:latin typeface="+mj-ea"/>
                <a:ea typeface="+mj-ea"/>
              </a:rPr>
              <a:t>年度削減効果額 </a:t>
            </a:r>
            <a:r>
              <a:rPr lang="en-US" altLang="ja-JP" sz="1200" dirty="0">
                <a:latin typeface="+mj-ea"/>
                <a:ea typeface="+mj-ea"/>
              </a:rPr>
              <a:t>211.18</a:t>
            </a:r>
            <a:r>
              <a:rPr lang="ja-JP" altLang="en-US" sz="1200" dirty="0">
                <a:latin typeface="+mj-ea"/>
                <a:ea typeface="+mj-ea"/>
              </a:rPr>
              <a:t>億円　→　</a:t>
            </a:r>
            <a:r>
              <a:rPr lang="en-US" altLang="ja-JP" sz="1200" dirty="0">
                <a:latin typeface="+mj-ea"/>
                <a:ea typeface="+mj-ea"/>
              </a:rPr>
              <a:t>2012</a:t>
            </a:r>
            <a:r>
              <a:rPr lang="ja-JP" altLang="en-US" sz="1200" dirty="0">
                <a:latin typeface="+mj-ea"/>
                <a:ea typeface="+mj-ea"/>
              </a:rPr>
              <a:t>年度一般財源</a:t>
            </a:r>
            <a:r>
              <a:rPr lang="en-US" altLang="ja-JP" sz="1200" dirty="0">
                <a:latin typeface="+mj-ea"/>
                <a:ea typeface="+mj-ea"/>
              </a:rPr>
              <a:t>1</a:t>
            </a:r>
            <a:r>
              <a:rPr lang="ja-JP" altLang="en-US" sz="1200" dirty="0">
                <a:latin typeface="+mj-ea"/>
                <a:ea typeface="+mj-ea"/>
              </a:rPr>
              <a:t>億円以上の施策・事業の事業費見込（</a:t>
            </a:r>
            <a:r>
              <a:rPr lang="en-US" altLang="ja-JP" sz="1200" dirty="0">
                <a:latin typeface="+mj-ea"/>
                <a:ea typeface="+mj-ea"/>
              </a:rPr>
              <a:t>4,767</a:t>
            </a:r>
            <a:r>
              <a:rPr lang="ja-JP" altLang="en-US" sz="1200" dirty="0">
                <a:latin typeface="+mj-ea"/>
                <a:ea typeface="+mj-ea"/>
              </a:rPr>
              <a:t>億円）</a:t>
            </a:r>
            <a:r>
              <a:rPr lang="ja-JP" altLang="en-US" sz="1200" dirty="0">
                <a:latin typeface="+mj-ea"/>
              </a:rPr>
              <a:t>の</a:t>
            </a:r>
            <a:r>
              <a:rPr lang="en-US" altLang="ja-JP" sz="1200" dirty="0">
                <a:latin typeface="+mj-ea"/>
              </a:rPr>
              <a:t>4.4%</a:t>
            </a:r>
            <a:r>
              <a:rPr lang="ja-JP" altLang="en-US" sz="1200" dirty="0">
                <a:latin typeface="+mj-ea"/>
              </a:rPr>
              <a:t>に相当</a:t>
            </a:r>
            <a:endParaRPr lang="en-US" altLang="ja-JP" sz="1200" dirty="0">
              <a:solidFill>
                <a:srgbClr val="FF0000"/>
              </a:solidFill>
              <a:latin typeface="+mj-ea"/>
            </a:endParaRPr>
          </a:p>
          <a:p>
            <a:pPr>
              <a:lnSpc>
                <a:spcPts val="1800"/>
              </a:lnSpc>
            </a:pPr>
            <a:endParaRPr lang="en-US" altLang="ja-JP" sz="1200" dirty="0">
              <a:latin typeface="+mj-ea"/>
              <a:ea typeface="+mj-ea"/>
            </a:endParaRPr>
          </a:p>
          <a:p>
            <a:pPr>
              <a:lnSpc>
                <a:spcPts val="1800"/>
              </a:lnSpc>
            </a:pPr>
            <a:r>
              <a:rPr lang="ja-JP" altLang="en-US" sz="1200" dirty="0">
                <a:latin typeface="+mj-ea"/>
                <a:ea typeface="+mj-ea"/>
              </a:rPr>
              <a:t>　　　　　　　　　　　　　　　　　　　　　　　　　　　　　</a:t>
            </a:r>
            <a:endParaRPr lang="en-US" altLang="ja-JP" sz="1200" dirty="0">
              <a:latin typeface="+mj-ea"/>
              <a:ea typeface="+mj-ea"/>
            </a:endParaRPr>
          </a:p>
        </p:txBody>
      </p:sp>
      <p:sp>
        <p:nvSpPr>
          <p:cNvPr id="16" name="正方形/長方形 15"/>
          <p:cNvSpPr/>
          <p:nvPr/>
        </p:nvSpPr>
        <p:spPr>
          <a:xfrm>
            <a:off x="899592" y="5385264"/>
            <a:ext cx="7056784" cy="553998"/>
          </a:xfrm>
          <a:prstGeom prst="rect">
            <a:avLst/>
          </a:prstGeom>
        </p:spPr>
        <p:txBody>
          <a:bodyPr wrap="square">
            <a:spAutoFit/>
          </a:bodyPr>
          <a:lstStyle/>
          <a:p>
            <a:pPr>
              <a:lnSpc>
                <a:spcPts val="1800"/>
              </a:lnSpc>
            </a:pPr>
            <a:r>
              <a:rPr lang="en-US" altLang="ja-JP" sz="1200" dirty="0">
                <a:latin typeface="+mj-ea"/>
              </a:rPr>
              <a:t>(</a:t>
            </a:r>
            <a:r>
              <a:rPr lang="ja-JP" altLang="en-US" sz="1200" dirty="0">
                <a:latin typeface="+mj-ea"/>
              </a:rPr>
              <a:t>参考</a:t>
            </a:r>
            <a:r>
              <a:rPr lang="en-US" altLang="ja-JP" sz="1200" dirty="0">
                <a:latin typeface="+mj-ea"/>
              </a:rPr>
              <a:t>) 2014</a:t>
            </a:r>
            <a:r>
              <a:rPr lang="ja-JP" altLang="en-US" sz="1200" dirty="0">
                <a:latin typeface="+mj-ea"/>
              </a:rPr>
              <a:t>年度大阪市一般財源額予算額は</a:t>
            </a:r>
            <a:r>
              <a:rPr lang="en-US" altLang="ja-JP" sz="1200" dirty="0">
                <a:latin typeface="+mj-ea"/>
              </a:rPr>
              <a:t>8,278</a:t>
            </a:r>
            <a:r>
              <a:rPr lang="ja-JP" altLang="en-US" sz="1200" dirty="0">
                <a:latin typeface="+mj-ea"/>
              </a:rPr>
              <a:t>億円であるが、</a:t>
            </a:r>
            <a:r>
              <a:rPr lang="en-US" altLang="ja-JP" sz="1200" dirty="0">
                <a:latin typeface="+mj-ea"/>
              </a:rPr>
              <a:t> 211.18</a:t>
            </a:r>
            <a:r>
              <a:rPr lang="ja-JP" altLang="en-US" sz="1200" dirty="0">
                <a:latin typeface="+mj-ea"/>
              </a:rPr>
              <a:t>億円はこれの約２％に相当する。 　</a:t>
            </a:r>
            <a:endParaRPr lang="en-US" altLang="ja-JP" sz="1200" dirty="0">
              <a:latin typeface="+mj-ea"/>
            </a:endParaRPr>
          </a:p>
          <a:p>
            <a:pPr>
              <a:lnSpc>
                <a:spcPts val="1800"/>
              </a:lnSpc>
            </a:pPr>
            <a:r>
              <a:rPr lang="ja-JP" altLang="en-US" sz="1200" dirty="0">
                <a:latin typeface="+mj-ea"/>
              </a:rPr>
              <a:t>一般財源</a:t>
            </a:r>
            <a:r>
              <a:rPr lang="en-US" altLang="ja-JP" sz="1200" dirty="0">
                <a:latin typeface="+mj-ea"/>
              </a:rPr>
              <a:t>……</a:t>
            </a:r>
            <a:r>
              <a:rPr lang="ja-JP" altLang="en-US" sz="1200" dirty="0"/>
              <a:t>使途が特定されておらず、自治体の裁量で使用できる市税等の財源。</a:t>
            </a:r>
            <a:endParaRPr lang="en-US" altLang="ja-JP" sz="1200" dirty="0">
              <a:latin typeface="+mj-ea"/>
            </a:endParaRPr>
          </a:p>
        </p:txBody>
      </p:sp>
      <p:sp>
        <p:nvSpPr>
          <p:cNvPr id="19" name="スライド番号プレースホルダ 18"/>
          <p:cNvSpPr>
            <a:spLocks noGrp="1"/>
          </p:cNvSpPr>
          <p:nvPr>
            <p:ph type="sldNum" sz="quarter" idx="12"/>
          </p:nvPr>
        </p:nvSpPr>
        <p:spPr/>
        <p:txBody>
          <a:bodyPr/>
          <a:lstStyle/>
          <a:p>
            <a:fld id="{CCEC3038-1CF1-4B63-9920-55248DCFBA97}" type="slidenum">
              <a:rPr kumimoji="1" lang="ja-JP" altLang="en-US" smtClean="0"/>
              <a:pPr/>
              <a:t>129</a:t>
            </a:fld>
            <a:endParaRPr kumimoji="1" lang="ja-JP" altLang="en-US"/>
          </a:p>
        </p:txBody>
      </p:sp>
      <p:sp>
        <p:nvSpPr>
          <p:cNvPr id="22" name="テキスト ボックス 21"/>
          <p:cNvSpPr txBox="1"/>
          <p:nvPr/>
        </p:nvSpPr>
        <p:spPr>
          <a:xfrm>
            <a:off x="4042152" y="2671465"/>
            <a:ext cx="537327" cy="261610"/>
          </a:xfrm>
          <a:prstGeom prst="rect">
            <a:avLst/>
          </a:prstGeom>
          <a:noFill/>
        </p:spPr>
        <p:txBody>
          <a:bodyPr wrap="none" rtlCol="0">
            <a:spAutoFit/>
          </a:bodyPr>
          <a:lstStyle/>
          <a:p>
            <a:r>
              <a:rPr kumimoji="1" lang="ja-JP" altLang="en-US" sz="1100" dirty="0">
                <a:latin typeface="+mj-ea"/>
                <a:ea typeface="+mj-ea"/>
              </a:rPr>
              <a:t>（</a:t>
            </a:r>
            <a:r>
              <a:rPr kumimoji="1" lang="en-US" altLang="ja-JP" sz="1100" dirty="0">
                <a:latin typeface="+mj-ea"/>
                <a:ea typeface="+mj-ea"/>
              </a:rPr>
              <a:t>※1</a:t>
            </a:r>
            <a:r>
              <a:rPr kumimoji="1" lang="ja-JP" altLang="en-US" sz="1100" dirty="0">
                <a:latin typeface="+mj-ea"/>
                <a:ea typeface="+mj-ea"/>
              </a:rPr>
              <a:t>）</a:t>
            </a:r>
          </a:p>
        </p:txBody>
      </p:sp>
      <p:sp>
        <p:nvSpPr>
          <p:cNvPr id="24" name="テキスト ボックス 23"/>
          <p:cNvSpPr txBox="1"/>
          <p:nvPr/>
        </p:nvSpPr>
        <p:spPr>
          <a:xfrm>
            <a:off x="5743478" y="2709500"/>
            <a:ext cx="352661" cy="169277"/>
          </a:xfrm>
          <a:prstGeom prst="rect">
            <a:avLst/>
          </a:prstGeom>
          <a:noFill/>
        </p:spPr>
        <p:txBody>
          <a:bodyPr wrap="none" lIns="0" tIns="0" rIns="0" bIns="0" rtlCol="0" anchor="ctr" anchorCtr="0">
            <a:spAutoFit/>
          </a:bodyPr>
          <a:lstStyle/>
          <a:p>
            <a:r>
              <a:rPr kumimoji="1" lang="ja-JP" altLang="en-US" sz="1100" dirty="0">
                <a:latin typeface="+mj-ea"/>
                <a:ea typeface="+mj-ea"/>
              </a:rPr>
              <a:t>（</a:t>
            </a:r>
            <a:r>
              <a:rPr kumimoji="1" lang="en-US" altLang="ja-JP" sz="1100" dirty="0">
                <a:latin typeface="+mj-ea"/>
                <a:ea typeface="+mj-ea"/>
              </a:rPr>
              <a:t>※2</a:t>
            </a:r>
            <a:r>
              <a:rPr kumimoji="1" lang="ja-JP" altLang="en-US" sz="1100" dirty="0">
                <a:latin typeface="+mj-ea"/>
                <a:ea typeface="+mj-ea"/>
              </a:rPr>
              <a:t>）</a:t>
            </a:r>
          </a:p>
        </p:txBody>
      </p:sp>
      <p:sp>
        <p:nvSpPr>
          <p:cNvPr id="25" name="テキスト ボックス 24"/>
          <p:cNvSpPr txBox="1"/>
          <p:nvPr/>
        </p:nvSpPr>
        <p:spPr>
          <a:xfrm>
            <a:off x="4654748" y="2710081"/>
            <a:ext cx="900000" cy="369332"/>
          </a:xfrm>
          <a:prstGeom prst="rect">
            <a:avLst/>
          </a:prstGeom>
          <a:noFill/>
        </p:spPr>
        <p:txBody>
          <a:bodyPr wrap="square" lIns="36000" tIns="0" rIns="36000" bIns="0" rtlCol="0">
            <a:spAutoFit/>
          </a:bodyPr>
          <a:lstStyle/>
          <a:p>
            <a:r>
              <a:rPr lang="en-US" altLang="ja-JP" sz="1200" dirty="0"/>
              <a:t>378</a:t>
            </a:r>
            <a:r>
              <a:rPr lang="ja-JP" altLang="ja-JP" sz="1200" dirty="0"/>
              <a:t>億</a:t>
            </a:r>
            <a:endParaRPr lang="en-US" altLang="ja-JP" sz="1200" dirty="0"/>
          </a:p>
          <a:p>
            <a:r>
              <a:rPr lang="en-US" altLang="ja-JP" sz="1200" dirty="0"/>
              <a:t>  8,300</a:t>
            </a:r>
            <a:r>
              <a:rPr lang="ja-JP" altLang="ja-JP" sz="1200" dirty="0"/>
              <a:t>万円</a:t>
            </a:r>
            <a:endParaRPr lang="en-US" altLang="ja-JP" sz="1200" dirty="0"/>
          </a:p>
        </p:txBody>
      </p:sp>
      <p:sp>
        <p:nvSpPr>
          <p:cNvPr id="21" name="テキスト ボックス 20"/>
          <p:cNvSpPr txBox="1"/>
          <p:nvPr/>
        </p:nvSpPr>
        <p:spPr>
          <a:xfrm>
            <a:off x="467544" y="5949280"/>
            <a:ext cx="8388424" cy="323165"/>
          </a:xfrm>
          <a:prstGeom prst="rect">
            <a:avLst/>
          </a:prstGeom>
          <a:noFill/>
        </p:spPr>
        <p:txBody>
          <a:bodyPr wrap="square" rtlCol="0">
            <a:spAutoFit/>
          </a:bodyPr>
          <a:lstStyle/>
          <a:p>
            <a:pPr>
              <a:lnSpc>
                <a:spcPts val="1800"/>
              </a:lnSpc>
            </a:pPr>
            <a:r>
              <a:rPr lang="en-US" altLang="ja-JP" sz="1200" dirty="0">
                <a:latin typeface="+mj-ea"/>
                <a:ea typeface="+mj-ea"/>
              </a:rPr>
              <a:t>※2 2015</a:t>
            </a:r>
            <a:r>
              <a:rPr lang="ja-JP" altLang="en-US" sz="1200" dirty="0">
                <a:latin typeface="+mj-ea"/>
                <a:ea typeface="+mj-ea"/>
              </a:rPr>
              <a:t>年度削減効果額 </a:t>
            </a:r>
            <a:r>
              <a:rPr lang="en-US" altLang="ja-JP" sz="1200" dirty="0">
                <a:latin typeface="+mj-ea"/>
                <a:ea typeface="+mj-ea"/>
              </a:rPr>
              <a:t>233.75</a:t>
            </a:r>
            <a:r>
              <a:rPr lang="ja-JP" altLang="en-US" sz="1200" dirty="0">
                <a:latin typeface="+mj-ea"/>
                <a:ea typeface="+mj-ea"/>
              </a:rPr>
              <a:t>億円　→　</a:t>
            </a:r>
            <a:r>
              <a:rPr lang="en-US" altLang="ja-JP" sz="1200" dirty="0">
                <a:latin typeface="+mj-ea"/>
                <a:ea typeface="+mj-ea"/>
              </a:rPr>
              <a:t>2012</a:t>
            </a:r>
            <a:r>
              <a:rPr lang="ja-JP" altLang="en-US" sz="1200" dirty="0">
                <a:latin typeface="+mj-ea"/>
                <a:ea typeface="+mj-ea"/>
              </a:rPr>
              <a:t>年度一般財源</a:t>
            </a:r>
            <a:r>
              <a:rPr lang="en-US" altLang="ja-JP" sz="1200" dirty="0">
                <a:latin typeface="+mj-ea"/>
                <a:ea typeface="+mj-ea"/>
              </a:rPr>
              <a:t>1</a:t>
            </a:r>
            <a:r>
              <a:rPr lang="ja-JP" altLang="en-US" sz="1200" dirty="0">
                <a:latin typeface="+mj-ea"/>
                <a:ea typeface="+mj-ea"/>
              </a:rPr>
              <a:t>億円以上の施策・事業の事業費見込の</a:t>
            </a:r>
            <a:r>
              <a:rPr lang="en-US" altLang="ja-JP" sz="1200" dirty="0">
                <a:latin typeface="+mj-ea"/>
                <a:ea typeface="+mj-ea"/>
              </a:rPr>
              <a:t>4.9%</a:t>
            </a:r>
            <a:r>
              <a:rPr lang="ja-JP" altLang="en-US" sz="1200" dirty="0">
                <a:latin typeface="+mj-ea"/>
                <a:ea typeface="+mj-ea"/>
              </a:rPr>
              <a:t>の相当</a:t>
            </a:r>
            <a:endParaRPr lang="en-US" altLang="ja-JP" sz="1200" dirty="0">
              <a:latin typeface="+mj-ea"/>
              <a:ea typeface="+mj-ea"/>
            </a:endParaRPr>
          </a:p>
        </p:txBody>
      </p:sp>
      <p:sp>
        <p:nvSpPr>
          <p:cNvPr id="27" name="正方形/長方形 26"/>
          <p:cNvSpPr/>
          <p:nvPr/>
        </p:nvSpPr>
        <p:spPr>
          <a:xfrm>
            <a:off x="719064" y="6169438"/>
            <a:ext cx="7056784" cy="323165"/>
          </a:xfrm>
          <a:prstGeom prst="rect">
            <a:avLst/>
          </a:prstGeom>
        </p:spPr>
        <p:txBody>
          <a:bodyPr wrap="square">
            <a:spAutoFit/>
          </a:bodyPr>
          <a:lstStyle/>
          <a:p>
            <a:pPr>
              <a:lnSpc>
                <a:spcPts val="1800"/>
              </a:lnSpc>
            </a:pPr>
            <a:r>
              <a:rPr lang="en-US" altLang="ja-JP" sz="1200" dirty="0">
                <a:latin typeface="+mj-ea"/>
              </a:rPr>
              <a:t>(</a:t>
            </a:r>
            <a:r>
              <a:rPr lang="ja-JP" altLang="en-US" sz="1200" dirty="0">
                <a:latin typeface="+mj-ea"/>
              </a:rPr>
              <a:t>参考</a:t>
            </a:r>
            <a:r>
              <a:rPr lang="en-US" altLang="ja-JP" sz="1200" dirty="0">
                <a:latin typeface="+mj-ea"/>
              </a:rPr>
              <a:t>) 2015</a:t>
            </a:r>
            <a:r>
              <a:rPr lang="ja-JP" altLang="en-US" sz="1200" dirty="0">
                <a:latin typeface="+mj-ea"/>
              </a:rPr>
              <a:t>年度大阪市一般財源額予算額は</a:t>
            </a:r>
            <a:r>
              <a:rPr lang="en-US" altLang="ja-JP" sz="1200" dirty="0">
                <a:latin typeface="+mj-ea"/>
              </a:rPr>
              <a:t>8,394</a:t>
            </a:r>
            <a:r>
              <a:rPr lang="ja-JP" altLang="en-US" sz="1200" dirty="0">
                <a:latin typeface="+mj-ea"/>
              </a:rPr>
              <a:t>億円であるが、</a:t>
            </a:r>
            <a:r>
              <a:rPr lang="en-US" altLang="ja-JP" sz="1200" dirty="0">
                <a:latin typeface="+mj-ea"/>
              </a:rPr>
              <a:t> 233.75</a:t>
            </a:r>
            <a:r>
              <a:rPr lang="ja-JP" altLang="en-US" sz="1200" dirty="0">
                <a:latin typeface="+mj-ea"/>
              </a:rPr>
              <a:t>億円はこれの約３％に相当する。 　</a:t>
            </a:r>
            <a:endParaRPr lang="en-US" altLang="ja-JP" sz="1200" dirty="0">
              <a:latin typeface="+mj-ea"/>
            </a:endParaRPr>
          </a:p>
        </p:txBody>
      </p:sp>
      <p:cxnSp>
        <p:nvCxnSpPr>
          <p:cNvPr id="32" name="直線コネクタ 31"/>
          <p:cNvCxnSpPr/>
          <p:nvPr/>
        </p:nvCxnSpPr>
        <p:spPr>
          <a:xfrm flipV="1">
            <a:off x="5496056" y="2591942"/>
            <a:ext cx="0" cy="2412000"/>
          </a:xfrm>
          <a:prstGeom prst="line">
            <a:avLst/>
          </a:prstGeom>
          <a:ln w="22225">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33" name="直線矢印コネクタ 32"/>
          <p:cNvCxnSpPr/>
          <p:nvPr/>
        </p:nvCxnSpPr>
        <p:spPr>
          <a:xfrm>
            <a:off x="5496056" y="5021637"/>
            <a:ext cx="828000" cy="0"/>
          </a:xfrm>
          <a:prstGeom prst="straightConnector1">
            <a:avLst/>
          </a:prstGeom>
          <a:ln w="22225">
            <a:solidFill>
              <a:schemeClr val="tx1"/>
            </a:solidFill>
            <a:prstDash val="dash"/>
            <a:tailEnd type="triangle"/>
          </a:ln>
        </p:spPr>
        <p:style>
          <a:lnRef idx="1">
            <a:schemeClr val="accent1"/>
          </a:lnRef>
          <a:fillRef idx="0">
            <a:schemeClr val="accent1"/>
          </a:fillRef>
          <a:effectRef idx="0">
            <a:schemeClr val="accent1"/>
          </a:effectRef>
          <a:fontRef idx="minor">
            <a:schemeClr val="tx1"/>
          </a:fontRef>
        </p:style>
      </p:cxnSp>
      <p:sp>
        <p:nvSpPr>
          <p:cNvPr id="35" name="テキスト ボックス 34"/>
          <p:cNvSpPr txBox="1"/>
          <p:nvPr/>
        </p:nvSpPr>
        <p:spPr>
          <a:xfrm>
            <a:off x="4743054" y="4823825"/>
            <a:ext cx="864096" cy="276999"/>
          </a:xfrm>
          <a:prstGeom prst="rect">
            <a:avLst/>
          </a:prstGeom>
          <a:noFill/>
        </p:spPr>
        <p:txBody>
          <a:bodyPr wrap="square" rtlCol="0">
            <a:spAutoFit/>
          </a:bodyPr>
          <a:lstStyle/>
          <a:p>
            <a:r>
              <a:rPr kumimoji="1" lang="ja-JP" altLang="en-US" sz="1200" dirty="0"/>
              <a:t>前回以降</a:t>
            </a:r>
          </a:p>
        </p:txBody>
      </p:sp>
      <p:sp>
        <p:nvSpPr>
          <p:cNvPr id="37" name="正方形/長方形 36"/>
          <p:cNvSpPr/>
          <p:nvPr/>
        </p:nvSpPr>
        <p:spPr>
          <a:xfrm>
            <a:off x="719064" y="6427594"/>
            <a:ext cx="7885384" cy="323165"/>
          </a:xfrm>
          <a:prstGeom prst="rect">
            <a:avLst/>
          </a:prstGeom>
        </p:spPr>
        <p:txBody>
          <a:bodyPr wrap="square">
            <a:spAutoFit/>
          </a:bodyPr>
          <a:lstStyle/>
          <a:p>
            <a:pPr>
              <a:lnSpc>
                <a:spcPts val="1800"/>
              </a:lnSpc>
            </a:pPr>
            <a:r>
              <a:rPr lang="ja-JP" altLang="en-US" sz="1200" dirty="0">
                <a:latin typeface="+mj-ea"/>
              </a:rPr>
              <a:t>なお、同基本方針終了後も、</a:t>
            </a:r>
            <a:r>
              <a:rPr lang="en-US" altLang="ja-JP" sz="1200" dirty="0">
                <a:latin typeface="+mj-ea"/>
              </a:rPr>
              <a:t>2016</a:t>
            </a:r>
            <a:r>
              <a:rPr lang="ja-JP" altLang="en-US" sz="1200" dirty="0">
                <a:latin typeface="+mj-ea"/>
              </a:rPr>
              <a:t>年度 </a:t>
            </a:r>
            <a:r>
              <a:rPr lang="en-US" altLang="ja-JP" sz="1200" dirty="0">
                <a:latin typeface="+mj-ea"/>
              </a:rPr>
              <a:t>2.84</a:t>
            </a:r>
            <a:r>
              <a:rPr lang="ja-JP" altLang="en-US" sz="1200" dirty="0">
                <a:latin typeface="+mj-ea"/>
              </a:rPr>
              <a:t>億円、</a:t>
            </a:r>
            <a:r>
              <a:rPr lang="en-US" altLang="ja-JP" sz="1200" dirty="0">
                <a:latin typeface="+mj-ea"/>
              </a:rPr>
              <a:t>2017</a:t>
            </a:r>
            <a:r>
              <a:rPr lang="ja-JP" altLang="en-US" sz="1200" dirty="0">
                <a:latin typeface="+mj-ea"/>
              </a:rPr>
              <a:t>年度 </a:t>
            </a:r>
            <a:r>
              <a:rPr lang="en-US" altLang="ja-JP" sz="1200" dirty="0">
                <a:latin typeface="+mj-ea"/>
              </a:rPr>
              <a:t>4.91</a:t>
            </a:r>
            <a:r>
              <a:rPr lang="ja-JP" altLang="en-US" sz="1200" dirty="0">
                <a:latin typeface="+mj-ea"/>
              </a:rPr>
              <a:t>億円の新たな見直し効果額（単年度）を達成。 　</a:t>
            </a:r>
            <a:endParaRPr lang="en-US" altLang="ja-JP" sz="1200" dirty="0">
              <a:latin typeface="+mj-ea"/>
            </a:endParaRPr>
          </a:p>
        </p:txBody>
      </p:sp>
    </p:spTree>
    <p:extLst>
      <p:ext uri="{BB962C8B-B14F-4D97-AF65-F5344CB8AC3E}">
        <p14:creationId xmlns:p14="http://schemas.microsoft.com/office/powerpoint/2010/main" val="2071336863"/>
      </p:ext>
    </p:extLst>
  </p:cSld>
  <p:clrMapOvr>
    <a:masterClrMapping/>
  </p:clrMapOvr>
  <p:timing>
    <p:tnLst>
      <p:par>
        <p:cTn id="1" dur="indefinite" restart="never" nodeType="tmRoot"/>
      </p:par>
    </p:tnLst>
  </p:timing>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 name="角丸四角形 41"/>
          <p:cNvSpPr/>
          <p:nvPr/>
        </p:nvSpPr>
        <p:spPr>
          <a:xfrm>
            <a:off x="6288144" y="2060848"/>
            <a:ext cx="2035274" cy="2115299"/>
          </a:xfrm>
          <a:prstGeom prst="roundRect">
            <a:avLst>
              <a:gd name="adj" fmla="val 7175"/>
            </a:avLst>
          </a:prstGeom>
          <a:solidFill>
            <a:schemeClr val="accent6">
              <a:lumMod val="60000"/>
              <a:lumOff val="40000"/>
              <a:alpha val="50000"/>
            </a:schemeClr>
          </a:solidFill>
          <a:ln>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1" name="角丸四角形 40"/>
          <p:cNvSpPr/>
          <p:nvPr/>
        </p:nvSpPr>
        <p:spPr>
          <a:xfrm>
            <a:off x="582600" y="1359895"/>
            <a:ext cx="3917391" cy="297124"/>
          </a:xfrm>
          <a:prstGeom prst="roundRect">
            <a:avLst/>
          </a:prstGeom>
          <a:solidFill>
            <a:schemeClr val="accent6">
              <a:lumMod val="60000"/>
              <a:lumOff val="40000"/>
              <a:alpha val="50000"/>
            </a:schemeClr>
          </a:solidFill>
          <a:ln>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 name="テキスト ボックス 5"/>
          <p:cNvSpPr txBox="1"/>
          <p:nvPr/>
        </p:nvSpPr>
        <p:spPr>
          <a:xfrm>
            <a:off x="7956376" y="0"/>
            <a:ext cx="1187624" cy="307777"/>
          </a:xfrm>
          <a:prstGeom prst="rect">
            <a:avLst/>
          </a:prstGeom>
          <a:noFill/>
        </p:spPr>
        <p:txBody>
          <a:bodyPr wrap="square" rtlCol="0">
            <a:spAutoFit/>
          </a:bodyPr>
          <a:lstStyle/>
          <a:p>
            <a:r>
              <a:rPr kumimoji="1" lang="en-US" altLang="ja-JP" sz="1400" dirty="0"/>
              <a:t>A1</a:t>
            </a:r>
            <a:r>
              <a:rPr lang="en-US" altLang="ja-JP" sz="1400" dirty="0"/>
              <a:t>.(3)</a:t>
            </a:r>
            <a:endParaRPr kumimoji="1" lang="ja-JP" altLang="en-US" sz="1400" dirty="0">
              <a:solidFill>
                <a:srgbClr val="FF0000"/>
              </a:solidFill>
            </a:endParaRPr>
          </a:p>
        </p:txBody>
      </p:sp>
      <p:sp>
        <p:nvSpPr>
          <p:cNvPr id="9" name="正方形/長方形 8"/>
          <p:cNvSpPr/>
          <p:nvPr/>
        </p:nvSpPr>
        <p:spPr>
          <a:xfrm>
            <a:off x="251520" y="260648"/>
            <a:ext cx="8352928" cy="369332"/>
          </a:xfrm>
          <a:prstGeom prst="rect">
            <a:avLst/>
          </a:prstGeom>
        </p:spPr>
        <p:txBody>
          <a:bodyPr wrap="square">
            <a:spAutoFit/>
          </a:bodyPr>
          <a:lstStyle/>
          <a:p>
            <a:r>
              <a:rPr lang="ja-JP" altLang="en-US" b="1" dirty="0">
                <a:solidFill>
                  <a:srgbClr val="000000"/>
                </a:solidFill>
                <a:latin typeface="Calibri" pitchFamily="34" charset="0"/>
              </a:rPr>
              <a:t>③　事務事業の見直しと経費削減　（２／３）</a:t>
            </a:r>
          </a:p>
        </p:txBody>
      </p:sp>
      <p:cxnSp>
        <p:nvCxnSpPr>
          <p:cNvPr id="10" name="直線コネクタ 9"/>
          <p:cNvCxnSpPr/>
          <p:nvPr/>
        </p:nvCxnSpPr>
        <p:spPr>
          <a:xfrm>
            <a:off x="179512" y="620688"/>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1" name="正方形/長方形 10"/>
          <p:cNvSpPr/>
          <p:nvPr/>
        </p:nvSpPr>
        <p:spPr>
          <a:xfrm>
            <a:off x="323528" y="626978"/>
            <a:ext cx="7848872" cy="379591"/>
          </a:xfrm>
          <a:prstGeom prst="rect">
            <a:avLst/>
          </a:prstGeom>
        </p:spPr>
        <p:txBody>
          <a:bodyPr wrap="square" tIns="0">
            <a:spAutoFit/>
          </a:bodyPr>
          <a:lstStyle/>
          <a:p>
            <a:pPr>
              <a:lnSpc>
                <a:spcPts val="2600"/>
              </a:lnSpc>
            </a:pPr>
            <a:r>
              <a:rPr lang="ja-JP" altLang="en-US" sz="1600" dirty="0">
                <a:latin typeface="+mn-ea"/>
              </a:rPr>
              <a:t>■ 施策・事業のゼロベースの見直し</a:t>
            </a:r>
            <a:endParaRPr lang="en-US" altLang="ja-JP" sz="1600" dirty="0">
              <a:latin typeface="+mn-ea"/>
            </a:endParaRPr>
          </a:p>
        </p:txBody>
      </p:sp>
      <p:sp>
        <p:nvSpPr>
          <p:cNvPr id="18" name="テキスト ボックス 17"/>
          <p:cNvSpPr txBox="1"/>
          <p:nvPr/>
        </p:nvSpPr>
        <p:spPr>
          <a:xfrm>
            <a:off x="0" y="0"/>
            <a:ext cx="3491880" cy="261610"/>
          </a:xfrm>
          <a:prstGeom prst="rect">
            <a:avLst/>
          </a:prstGeom>
          <a:noFill/>
        </p:spPr>
        <p:txBody>
          <a:bodyPr wrap="square" rtlCol="0">
            <a:spAutoFit/>
          </a:bodyPr>
          <a:lstStyle/>
          <a:p>
            <a:r>
              <a:rPr lang="en-US" altLang="ja-JP" sz="1100" dirty="0"/>
              <a:t>Ⅳ</a:t>
            </a:r>
            <a:r>
              <a:rPr lang="ja-JP" altLang="en-US" sz="1100" dirty="0"/>
              <a:t>　行財政改革</a:t>
            </a:r>
            <a:r>
              <a:rPr lang="en-US" altLang="ja-JP" sz="1100" dirty="0"/>
              <a:t>【</a:t>
            </a:r>
            <a:r>
              <a:rPr lang="ja-JP" altLang="en-US" sz="1100" dirty="0"/>
              <a:t>財政</a:t>
            </a:r>
            <a:r>
              <a:rPr lang="en-US" altLang="ja-JP" sz="1100" dirty="0"/>
              <a:t>】</a:t>
            </a:r>
            <a:r>
              <a:rPr lang="ja-JP" altLang="en-US" sz="1100" dirty="0"/>
              <a:t>・財政再建</a:t>
            </a:r>
            <a:endParaRPr kumimoji="1" lang="en-US" altLang="ja-JP" sz="1100" dirty="0"/>
          </a:p>
        </p:txBody>
      </p:sp>
      <p:graphicFrame>
        <p:nvGraphicFramePr>
          <p:cNvPr id="17" name="表 16"/>
          <p:cNvGraphicFramePr>
            <a:graphicFrameLocks noGrp="1"/>
          </p:cNvGraphicFramePr>
          <p:nvPr>
            <p:extLst>
              <p:ext uri="{D42A27DB-BD31-4B8C-83A1-F6EECF244321}">
                <p14:modId xmlns:p14="http://schemas.microsoft.com/office/powerpoint/2010/main" val="3352581263"/>
              </p:ext>
            </p:extLst>
          </p:nvPr>
        </p:nvGraphicFramePr>
        <p:xfrm>
          <a:off x="1151620" y="4293096"/>
          <a:ext cx="6840760" cy="2160240"/>
        </p:xfrm>
        <a:graphic>
          <a:graphicData uri="http://schemas.openxmlformats.org/drawingml/2006/table">
            <a:tbl>
              <a:tblPr firstRow="1" bandRow="1">
                <a:tableStyleId>{5C22544A-7EE6-4342-B048-85BDC9FD1C3A}</a:tableStyleId>
              </a:tblPr>
              <a:tblGrid>
                <a:gridCol w="2960480">
                  <a:extLst>
                    <a:ext uri="{9D8B030D-6E8A-4147-A177-3AD203B41FA5}">
                      <a16:colId xmlns:a16="http://schemas.microsoft.com/office/drawing/2014/main" xmlns="" val="20000"/>
                    </a:ext>
                  </a:extLst>
                </a:gridCol>
                <a:gridCol w="3880280">
                  <a:extLst>
                    <a:ext uri="{9D8B030D-6E8A-4147-A177-3AD203B41FA5}">
                      <a16:colId xmlns:a16="http://schemas.microsoft.com/office/drawing/2014/main" xmlns="" val="20001"/>
                    </a:ext>
                  </a:extLst>
                </a:gridCol>
              </a:tblGrid>
              <a:tr h="289687">
                <a:tc>
                  <a:txBody>
                    <a:bodyPr/>
                    <a:lstStyle/>
                    <a:p>
                      <a:pPr algn="ctr"/>
                      <a:r>
                        <a:rPr kumimoji="1" lang="ja-JP" altLang="en-US" sz="1050" b="0" dirty="0">
                          <a:solidFill>
                            <a:schemeClr val="tx1"/>
                          </a:solidFill>
                          <a:latin typeface="+mj-ea"/>
                          <a:ea typeface="+mj-ea"/>
                        </a:rPr>
                        <a:t>主な項目</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40000"/>
                        <a:lumOff val="60000"/>
                      </a:schemeClr>
                    </a:solidFill>
                  </a:tcPr>
                </a:tc>
                <a:tc>
                  <a:txBody>
                    <a:bodyPr/>
                    <a:lstStyle/>
                    <a:p>
                      <a:pPr algn="ctr"/>
                      <a:r>
                        <a:rPr kumimoji="1" lang="ja-JP" altLang="en-US" sz="1050" b="0" dirty="0">
                          <a:solidFill>
                            <a:schemeClr val="tx1"/>
                          </a:solidFill>
                          <a:latin typeface="+mj-ea"/>
                          <a:ea typeface="+mj-ea"/>
                        </a:rPr>
                        <a:t>結　　　果</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40000"/>
                        <a:lumOff val="60000"/>
                      </a:schemeClr>
                    </a:solidFill>
                  </a:tcPr>
                </a:tc>
                <a:extLst>
                  <a:ext uri="{0D108BD9-81ED-4DB2-BD59-A6C34878D82A}">
                    <a16:rowId xmlns:a16="http://schemas.microsoft.com/office/drawing/2014/main" xmlns="" val="10000"/>
                  </a:ext>
                </a:extLst>
              </a:tr>
              <a:tr h="358385">
                <a:tc>
                  <a:txBody>
                    <a:bodyPr/>
                    <a:lstStyle/>
                    <a:p>
                      <a:r>
                        <a:rPr kumimoji="1" lang="ja-JP" altLang="en-US" sz="1050" dirty="0">
                          <a:latin typeface="+mj-ea"/>
                          <a:ea typeface="+mj-ea"/>
                        </a:rPr>
                        <a:t>市営交通料金福祉措置（敬老パス）への利用者負担導入</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kumimoji="1" lang="ja-JP" altLang="en-US" sz="1050" dirty="0">
                          <a:latin typeface="+mj-ea"/>
                          <a:ea typeface="+mj-ea"/>
                        </a:rPr>
                        <a:t>・</a:t>
                      </a:r>
                      <a:r>
                        <a:rPr kumimoji="1" lang="en-US" altLang="ja-JP" sz="1050" dirty="0">
                          <a:latin typeface="+mj-ea"/>
                          <a:ea typeface="+mj-ea"/>
                        </a:rPr>
                        <a:t>2013</a:t>
                      </a:r>
                      <a:r>
                        <a:rPr kumimoji="1" lang="ja-JP" altLang="en-US" sz="1050" dirty="0">
                          <a:latin typeface="+mj-ea"/>
                          <a:ea typeface="+mj-ea"/>
                        </a:rPr>
                        <a:t>年</a:t>
                      </a:r>
                      <a:r>
                        <a:rPr kumimoji="1" lang="en-US" altLang="ja-JP" sz="1050" dirty="0">
                          <a:latin typeface="+mj-ea"/>
                          <a:ea typeface="+mj-ea"/>
                        </a:rPr>
                        <a:t>7</a:t>
                      </a:r>
                      <a:r>
                        <a:rPr kumimoji="1" lang="ja-JP" altLang="en-US" sz="1050" dirty="0">
                          <a:latin typeface="+mj-ea"/>
                          <a:ea typeface="+mj-ea"/>
                        </a:rPr>
                        <a:t>月　　</a:t>
                      </a:r>
                      <a:r>
                        <a:rPr kumimoji="1" lang="en-US" altLang="ja-JP" sz="1050" dirty="0">
                          <a:latin typeface="+mj-ea"/>
                          <a:ea typeface="+mj-ea"/>
                        </a:rPr>
                        <a:t>3</a:t>
                      </a:r>
                      <a:r>
                        <a:rPr kumimoji="1" lang="ja-JP" altLang="en-US" sz="1050" dirty="0">
                          <a:latin typeface="+mj-ea"/>
                          <a:ea typeface="+mj-ea"/>
                        </a:rPr>
                        <a:t>千円の利用者負担導入</a:t>
                      </a:r>
                      <a:endParaRPr kumimoji="1" lang="en-US" altLang="ja-JP" sz="1050" dirty="0">
                        <a:latin typeface="+mj-ea"/>
                        <a:ea typeface="+mj-ea"/>
                      </a:endParaRPr>
                    </a:p>
                    <a:p>
                      <a:r>
                        <a:rPr kumimoji="1" lang="ja-JP" altLang="en-US" sz="1050" dirty="0">
                          <a:latin typeface="+mj-ea"/>
                          <a:ea typeface="+mj-ea"/>
                        </a:rPr>
                        <a:t>・</a:t>
                      </a:r>
                      <a:r>
                        <a:rPr kumimoji="1" lang="en-US" altLang="ja-JP" sz="1050" dirty="0">
                          <a:latin typeface="+mj-ea"/>
                          <a:ea typeface="+mj-ea"/>
                        </a:rPr>
                        <a:t>2014</a:t>
                      </a:r>
                      <a:r>
                        <a:rPr kumimoji="1" lang="ja-JP" altLang="en-US" sz="1050" dirty="0">
                          <a:latin typeface="+mj-ea"/>
                          <a:ea typeface="+mj-ea"/>
                        </a:rPr>
                        <a:t>年</a:t>
                      </a:r>
                      <a:r>
                        <a:rPr kumimoji="1" lang="en-US" altLang="ja-JP" sz="1050" dirty="0">
                          <a:latin typeface="+mj-ea"/>
                          <a:ea typeface="+mj-ea"/>
                        </a:rPr>
                        <a:t>8</a:t>
                      </a:r>
                      <a:r>
                        <a:rPr kumimoji="1" lang="ja-JP" altLang="en-US" sz="1050" dirty="0">
                          <a:latin typeface="+mj-ea"/>
                          <a:ea typeface="+mj-ea"/>
                        </a:rPr>
                        <a:t>月　　</a:t>
                      </a:r>
                      <a:r>
                        <a:rPr kumimoji="1" lang="en-US" altLang="ja-JP" sz="1050" dirty="0">
                          <a:latin typeface="+mj-ea"/>
                          <a:ea typeface="+mj-ea"/>
                        </a:rPr>
                        <a:t>1</a:t>
                      </a:r>
                      <a:r>
                        <a:rPr kumimoji="1" lang="ja-JP" altLang="en-US" sz="1050" dirty="0">
                          <a:latin typeface="+mj-ea"/>
                          <a:ea typeface="+mj-ea"/>
                        </a:rPr>
                        <a:t>回</a:t>
                      </a:r>
                      <a:r>
                        <a:rPr kumimoji="1" lang="en-US" altLang="ja-JP" sz="1050" dirty="0">
                          <a:latin typeface="+mj-ea"/>
                          <a:ea typeface="+mj-ea"/>
                        </a:rPr>
                        <a:t>50</a:t>
                      </a:r>
                      <a:r>
                        <a:rPr kumimoji="1" lang="ja-JP" altLang="en-US" sz="1050" dirty="0">
                          <a:latin typeface="+mj-ea"/>
                          <a:ea typeface="+mj-ea"/>
                        </a:rPr>
                        <a:t>円の利用者負担の導入</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xmlns="" val="10001"/>
                  </a:ext>
                </a:extLst>
              </a:tr>
              <a:tr h="306945">
                <a:tc>
                  <a:txBody>
                    <a:bodyPr/>
                    <a:lstStyle/>
                    <a:p>
                      <a:r>
                        <a:rPr kumimoji="1" lang="ja-JP" altLang="en-US" sz="1050" dirty="0">
                          <a:latin typeface="+mj-ea"/>
                          <a:ea typeface="+mj-ea"/>
                        </a:rPr>
                        <a:t>市営交通料金福祉措置（母子家庭等）の見直し</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kumimoji="1" lang="ja-JP" altLang="en-US" sz="1050" dirty="0">
                          <a:latin typeface="+mj-ea"/>
                          <a:ea typeface="+mj-ea"/>
                        </a:rPr>
                        <a:t>・</a:t>
                      </a:r>
                      <a:r>
                        <a:rPr kumimoji="1" lang="en-US" altLang="ja-JP" sz="1050" dirty="0">
                          <a:latin typeface="+mj-ea"/>
                          <a:ea typeface="+mj-ea"/>
                        </a:rPr>
                        <a:t>2013</a:t>
                      </a:r>
                      <a:r>
                        <a:rPr kumimoji="1" lang="ja-JP" altLang="en-US" sz="1050" dirty="0">
                          <a:latin typeface="+mj-ea"/>
                          <a:ea typeface="+mj-ea"/>
                        </a:rPr>
                        <a:t>年度末　</a:t>
                      </a:r>
                      <a:r>
                        <a:rPr kumimoji="1" lang="ja-JP" altLang="en-US" sz="1050" baseline="0" dirty="0">
                          <a:latin typeface="+mj-ea"/>
                          <a:ea typeface="+mj-ea"/>
                        </a:rPr>
                        <a:t> </a:t>
                      </a:r>
                      <a:r>
                        <a:rPr kumimoji="1" lang="ja-JP" altLang="en-US" sz="1050" dirty="0">
                          <a:latin typeface="+mj-ea"/>
                          <a:ea typeface="+mj-ea"/>
                        </a:rPr>
                        <a:t>廃止</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xmlns="" val="10002"/>
                  </a:ext>
                </a:extLst>
              </a:tr>
              <a:tr h="432048">
                <a:tc>
                  <a:txBody>
                    <a:bodyPr/>
                    <a:lstStyle/>
                    <a:p>
                      <a:r>
                        <a:rPr kumimoji="1" lang="ja-JP" altLang="en-US" sz="1050" dirty="0">
                          <a:latin typeface="+mj-ea"/>
                          <a:ea typeface="+mj-ea"/>
                        </a:rPr>
                        <a:t>高齢者世帯等への上下水道料金福祉措置</a:t>
                      </a:r>
                      <a:endParaRPr kumimoji="1" lang="en-US" altLang="ja-JP" sz="1050" dirty="0">
                        <a:latin typeface="+mj-ea"/>
                        <a:ea typeface="+mj-ea"/>
                      </a:endParaRPr>
                    </a:p>
                    <a:p>
                      <a:r>
                        <a:rPr kumimoji="1" lang="ja-JP" altLang="en-US" sz="1050" dirty="0">
                          <a:latin typeface="+mj-ea"/>
                          <a:ea typeface="+mj-ea"/>
                        </a:rPr>
                        <a:t>（減免）の廃止</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kumimoji="1" lang="ja-JP" altLang="en-US" sz="1050" dirty="0">
                          <a:latin typeface="+mj-ea"/>
                          <a:ea typeface="+mj-ea"/>
                        </a:rPr>
                        <a:t>・</a:t>
                      </a:r>
                      <a:r>
                        <a:rPr kumimoji="1" lang="en-US" altLang="ja-JP" sz="1050" dirty="0">
                          <a:latin typeface="+mj-ea"/>
                          <a:ea typeface="+mj-ea"/>
                        </a:rPr>
                        <a:t>2013</a:t>
                      </a:r>
                      <a:r>
                        <a:rPr kumimoji="1" lang="ja-JP" altLang="en-US" sz="1050" dirty="0">
                          <a:latin typeface="+mj-ea"/>
                          <a:ea typeface="+mj-ea"/>
                        </a:rPr>
                        <a:t>年</a:t>
                      </a:r>
                      <a:r>
                        <a:rPr kumimoji="1" lang="en-US" altLang="ja-JP" sz="1050" dirty="0">
                          <a:latin typeface="+mj-ea"/>
                          <a:ea typeface="+mj-ea"/>
                        </a:rPr>
                        <a:t>10</a:t>
                      </a:r>
                      <a:r>
                        <a:rPr kumimoji="1" lang="ja-JP" altLang="en-US" sz="1050" dirty="0">
                          <a:latin typeface="+mj-ea"/>
                          <a:ea typeface="+mj-ea"/>
                        </a:rPr>
                        <a:t>月　</a:t>
                      </a:r>
                      <a:r>
                        <a:rPr kumimoji="1" lang="ja-JP" altLang="en-US" sz="1050" baseline="0" dirty="0">
                          <a:latin typeface="+mj-ea"/>
                          <a:ea typeface="+mj-ea"/>
                        </a:rPr>
                        <a:t> </a:t>
                      </a:r>
                      <a:r>
                        <a:rPr kumimoji="1" lang="ja-JP" altLang="en-US" sz="1050" dirty="0" err="1">
                          <a:solidFill>
                            <a:schemeClr val="tx1"/>
                          </a:solidFill>
                          <a:latin typeface="+mj-ea"/>
                          <a:ea typeface="+mj-ea"/>
                        </a:rPr>
                        <a:t>重度障がい</a:t>
                      </a:r>
                      <a:r>
                        <a:rPr kumimoji="1" lang="ja-JP" altLang="en-US" sz="1050" dirty="0">
                          <a:solidFill>
                            <a:schemeClr val="tx1"/>
                          </a:solidFill>
                          <a:latin typeface="+mj-ea"/>
                          <a:ea typeface="+mj-ea"/>
                        </a:rPr>
                        <a:t>者世帯、高齢者世帯等に対する</a:t>
                      </a:r>
                      <a:endParaRPr kumimoji="1" lang="en-US" altLang="ja-JP" sz="1050" dirty="0">
                        <a:solidFill>
                          <a:schemeClr val="tx1"/>
                        </a:solidFill>
                        <a:latin typeface="+mj-ea"/>
                        <a:ea typeface="+mj-ea"/>
                      </a:endParaRPr>
                    </a:p>
                    <a:p>
                      <a:r>
                        <a:rPr kumimoji="1" lang="ja-JP" altLang="en-US" sz="1050" dirty="0">
                          <a:solidFill>
                            <a:schemeClr val="tx1"/>
                          </a:solidFill>
                          <a:latin typeface="+mj-ea"/>
                          <a:ea typeface="+mj-ea"/>
                        </a:rPr>
                        <a:t>　　　　　　　　　　基本料金相当額の減免を廃止</a:t>
                      </a:r>
                      <a:endParaRPr kumimoji="1" lang="en-US" altLang="ja-JP" sz="1050" dirty="0">
                        <a:solidFill>
                          <a:schemeClr val="tx1"/>
                        </a:solidFill>
                        <a:latin typeface="+mj-ea"/>
                        <a:ea typeface="+mj-ea"/>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xmlns="" val="10003"/>
                  </a:ext>
                </a:extLst>
              </a:tr>
              <a:tr h="432048">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050" dirty="0">
                          <a:latin typeface="+mj-ea"/>
                          <a:ea typeface="+mj-ea"/>
                        </a:rPr>
                        <a:t>社会福祉施設に対する上下水道料金福祉措置（減免）の廃止</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kumimoji="1" lang="ja-JP" altLang="en-US" sz="1050" dirty="0">
                          <a:latin typeface="+mj-ea"/>
                          <a:ea typeface="+mj-ea"/>
                        </a:rPr>
                        <a:t>・</a:t>
                      </a:r>
                      <a:r>
                        <a:rPr kumimoji="1" lang="en-US" altLang="ja-JP" sz="1050" dirty="0">
                          <a:latin typeface="+mj-ea"/>
                          <a:ea typeface="+mj-ea"/>
                        </a:rPr>
                        <a:t>2013</a:t>
                      </a:r>
                      <a:r>
                        <a:rPr kumimoji="1" lang="ja-JP" altLang="en-US" sz="1050" dirty="0">
                          <a:latin typeface="+mj-ea"/>
                          <a:ea typeface="+mj-ea"/>
                        </a:rPr>
                        <a:t>年度　　　減免率</a:t>
                      </a:r>
                      <a:r>
                        <a:rPr kumimoji="1" lang="en-US" altLang="ja-JP" sz="1050" dirty="0">
                          <a:latin typeface="+mj-ea"/>
                          <a:ea typeface="+mj-ea"/>
                        </a:rPr>
                        <a:t>40</a:t>
                      </a:r>
                      <a:r>
                        <a:rPr kumimoji="1" lang="ja-JP" altLang="en-US" sz="1050" dirty="0">
                          <a:latin typeface="+mj-ea"/>
                          <a:ea typeface="+mj-ea"/>
                        </a:rPr>
                        <a:t>％→</a:t>
                      </a:r>
                      <a:r>
                        <a:rPr kumimoji="1" lang="en-US" altLang="ja-JP" sz="1050" dirty="0">
                          <a:latin typeface="+mj-ea"/>
                          <a:ea typeface="+mj-ea"/>
                        </a:rPr>
                        <a:t>20</a:t>
                      </a:r>
                      <a:r>
                        <a:rPr kumimoji="1" lang="ja-JP" altLang="en-US" sz="1050" dirty="0">
                          <a:latin typeface="+mj-ea"/>
                          <a:ea typeface="+mj-ea"/>
                        </a:rPr>
                        <a:t>％</a:t>
                      </a:r>
                      <a:endParaRPr kumimoji="1" lang="en-US" altLang="ja-JP" sz="1050" dirty="0">
                        <a:latin typeface="+mj-ea"/>
                        <a:ea typeface="+mj-ea"/>
                      </a:endParaRPr>
                    </a:p>
                    <a:p>
                      <a:r>
                        <a:rPr kumimoji="1" lang="ja-JP" altLang="en-US" sz="1050" dirty="0">
                          <a:latin typeface="+mj-ea"/>
                          <a:ea typeface="+mj-ea"/>
                        </a:rPr>
                        <a:t>・</a:t>
                      </a:r>
                      <a:r>
                        <a:rPr kumimoji="1" lang="en-US" altLang="ja-JP" sz="1050" dirty="0">
                          <a:latin typeface="+mj-ea"/>
                          <a:ea typeface="+mj-ea"/>
                        </a:rPr>
                        <a:t>2013</a:t>
                      </a:r>
                      <a:r>
                        <a:rPr kumimoji="1" lang="ja-JP" altLang="en-US" sz="1050" dirty="0">
                          <a:latin typeface="+mj-ea"/>
                          <a:ea typeface="+mj-ea"/>
                        </a:rPr>
                        <a:t>年度末　</a:t>
                      </a:r>
                      <a:r>
                        <a:rPr kumimoji="1" lang="ja-JP" altLang="en-US" sz="1050" baseline="0" dirty="0">
                          <a:latin typeface="+mj-ea"/>
                          <a:ea typeface="+mj-ea"/>
                        </a:rPr>
                        <a:t> </a:t>
                      </a:r>
                      <a:r>
                        <a:rPr kumimoji="1" lang="ja-JP" altLang="en-US" sz="1050" dirty="0">
                          <a:latin typeface="+mj-ea"/>
                          <a:ea typeface="+mj-ea"/>
                        </a:rPr>
                        <a:t>廃止</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xmlns="" val="10004"/>
                  </a:ext>
                </a:extLst>
              </a:tr>
              <a:tr h="288032">
                <a:tc>
                  <a:txBody>
                    <a:bodyPr/>
                    <a:lstStyle/>
                    <a:p>
                      <a:r>
                        <a:rPr kumimoji="1" lang="ja-JP" altLang="en-US" sz="1050" dirty="0">
                          <a:latin typeface="+mj-ea"/>
                          <a:ea typeface="+mj-ea"/>
                        </a:rPr>
                        <a:t>保育料等の軽減措置の見直し</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kumimoji="1" lang="ja-JP" altLang="en-US" sz="1050" dirty="0">
                          <a:latin typeface="+mj-ea"/>
                          <a:ea typeface="+mj-ea"/>
                        </a:rPr>
                        <a:t>・</a:t>
                      </a:r>
                      <a:r>
                        <a:rPr kumimoji="1" lang="en-US" altLang="ja-JP" sz="1050" dirty="0">
                          <a:latin typeface="+mj-ea"/>
                          <a:ea typeface="+mj-ea"/>
                        </a:rPr>
                        <a:t>2013</a:t>
                      </a:r>
                      <a:r>
                        <a:rPr kumimoji="1" lang="ja-JP" altLang="en-US" sz="1050" dirty="0">
                          <a:latin typeface="+mj-ea"/>
                          <a:ea typeface="+mj-ea"/>
                        </a:rPr>
                        <a:t>年度　　　</a:t>
                      </a:r>
                      <a:r>
                        <a:rPr kumimoji="1" lang="ja-JP" altLang="en-US" sz="1050" dirty="0" smtClean="0">
                          <a:latin typeface="+mj-ea"/>
                          <a:ea typeface="+mj-ea"/>
                        </a:rPr>
                        <a:t>保育所保育料</a:t>
                      </a:r>
                      <a:r>
                        <a:rPr kumimoji="1" lang="ja-JP" altLang="en-US" sz="1050" dirty="0">
                          <a:latin typeface="+mj-ea"/>
                          <a:ea typeface="+mj-ea"/>
                        </a:rPr>
                        <a:t>徴収基準額 </a:t>
                      </a:r>
                      <a:r>
                        <a:rPr kumimoji="1" lang="en-US" altLang="ja-JP" sz="1050" dirty="0">
                          <a:latin typeface="+mj-ea"/>
                          <a:ea typeface="+mj-ea"/>
                        </a:rPr>
                        <a:t>69.4</a:t>
                      </a:r>
                      <a:r>
                        <a:rPr kumimoji="1" lang="ja-JP" altLang="en-US" sz="1050" dirty="0">
                          <a:latin typeface="+mj-ea"/>
                          <a:ea typeface="+mj-ea"/>
                        </a:rPr>
                        <a:t>％→</a:t>
                      </a:r>
                      <a:r>
                        <a:rPr kumimoji="1" lang="en-US" altLang="ja-JP" sz="1050" dirty="0">
                          <a:latin typeface="+mj-ea"/>
                          <a:ea typeface="+mj-ea"/>
                        </a:rPr>
                        <a:t>70.5</a:t>
                      </a:r>
                      <a:r>
                        <a:rPr kumimoji="1" lang="ja-JP" altLang="en-US" sz="1050" dirty="0">
                          <a:latin typeface="+mj-ea"/>
                          <a:ea typeface="+mj-ea"/>
                        </a:rPr>
                        <a:t>％</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xmlns="" val="10005"/>
                  </a:ext>
                </a:extLst>
              </a:tr>
            </a:tbl>
          </a:graphicData>
        </a:graphic>
      </p:graphicFrame>
      <p:sp>
        <p:nvSpPr>
          <p:cNvPr id="21" name="テキスト ボックス 20"/>
          <p:cNvSpPr txBox="1"/>
          <p:nvPr/>
        </p:nvSpPr>
        <p:spPr>
          <a:xfrm>
            <a:off x="3635896" y="6453336"/>
            <a:ext cx="5184576" cy="276999"/>
          </a:xfrm>
          <a:prstGeom prst="rect">
            <a:avLst/>
          </a:prstGeom>
          <a:noFill/>
        </p:spPr>
        <p:txBody>
          <a:bodyPr wrap="square" rtlCol="0">
            <a:spAutoFit/>
          </a:bodyPr>
          <a:lstStyle/>
          <a:p>
            <a:r>
              <a:rPr lang="ja-JP" altLang="en-US" sz="1200" dirty="0"/>
              <a:t>　　</a:t>
            </a:r>
            <a:r>
              <a:rPr kumimoji="1" lang="ja-JP" altLang="en-US" sz="1200" dirty="0"/>
              <a:t>全項目一覧は</a:t>
            </a:r>
            <a:r>
              <a:rPr lang="ja-JP" altLang="en-US" sz="1200" dirty="0"/>
              <a:t>付属資</a:t>
            </a:r>
            <a:r>
              <a:rPr kumimoji="1" lang="ja-JP" altLang="en-US" sz="1200" dirty="0"/>
              <a:t>料</a:t>
            </a:r>
            <a:r>
              <a:rPr lang="ja-JP" altLang="en-US" sz="1200" dirty="0"/>
              <a:t>１（施策・事業のゼロベースの見直し）</a:t>
            </a:r>
            <a:r>
              <a:rPr kumimoji="1" lang="ja-JP" altLang="en-US" sz="1200" dirty="0"/>
              <a:t>を参照。</a:t>
            </a:r>
          </a:p>
        </p:txBody>
      </p:sp>
      <p:sp>
        <p:nvSpPr>
          <p:cNvPr id="22" name="テキスト ボックス 21"/>
          <p:cNvSpPr txBox="1"/>
          <p:nvPr/>
        </p:nvSpPr>
        <p:spPr>
          <a:xfrm>
            <a:off x="539552" y="908720"/>
            <a:ext cx="8280920" cy="738664"/>
          </a:xfrm>
          <a:prstGeom prst="rect">
            <a:avLst/>
          </a:prstGeom>
          <a:noFill/>
        </p:spPr>
        <p:txBody>
          <a:bodyPr wrap="square" rtlCol="0">
            <a:spAutoFit/>
          </a:bodyPr>
          <a:lstStyle/>
          <a:p>
            <a:r>
              <a:rPr kumimoji="1" lang="ja-JP" altLang="en-US" sz="1400" dirty="0"/>
              <a:t>○</a:t>
            </a:r>
            <a:r>
              <a:rPr lang="ja-JP" altLang="en-US" sz="1400" dirty="0"/>
              <a:t> </a:t>
            </a:r>
            <a:r>
              <a:rPr lang="ja-JP" altLang="en-US" sz="1400" dirty="0">
                <a:latin typeface="+mn-ea"/>
              </a:rPr>
              <a:t>一般財源１億円以上の施策・事業（</a:t>
            </a:r>
            <a:r>
              <a:rPr lang="en-US" altLang="ja-JP" sz="1400" dirty="0">
                <a:latin typeface="+mn-ea"/>
              </a:rPr>
              <a:t>445</a:t>
            </a:r>
            <a:r>
              <a:rPr lang="ja-JP" altLang="en-US" sz="1400" dirty="0">
                <a:latin typeface="+mn-ea"/>
              </a:rPr>
              <a:t>項目　計</a:t>
            </a:r>
            <a:r>
              <a:rPr lang="en-US" altLang="ja-JP" sz="1400" dirty="0">
                <a:latin typeface="+mn-ea"/>
              </a:rPr>
              <a:t>4,767</a:t>
            </a:r>
            <a:r>
              <a:rPr lang="ja-JP" altLang="en-US" sz="1400" dirty="0">
                <a:latin typeface="+mn-ea"/>
              </a:rPr>
              <a:t>億円）の検証を行い、見直しの対象事業（</a:t>
            </a:r>
            <a:r>
              <a:rPr lang="en-US" altLang="ja-JP" sz="1400" dirty="0">
                <a:latin typeface="+mn-ea"/>
              </a:rPr>
              <a:t>109</a:t>
            </a:r>
            <a:r>
              <a:rPr lang="ja-JP" altLang="en-US" sz="1400" dirty="0">
                <a:latin typeface="+mn-ea"/>
              </a:rPr>
              <a:t>項目　計</a:t>
            </a:r>
            <a:r>
              <a:rPr lang="en-US" altLang="ja-JP" sz="1400" dirty="0">
                <a:latin typeface="+mn-ea"/>
              </a:rPr>
              <a:t>1,410</a:t>
            </a:r>
            <a:r>
              <a:rPr lang="ja-JP" altLang="en-US" sz="1400" dirty="0">
                <a:latin typeface="+mn-ea"/>
              </a:rPr>
              <a:t>億円）を抽出。その上で内容を見直し、</a:t>
            </a:r>
            <a:r>
              <a:rPr lang="en-US" altLang="ja-JP" sz="1400" dirty="0">
                <a:latin typeface="+mn-ea"/>
              </a:rPr>
              <a:t>2014</a:t>
            </a:r>
            <a:r>
              <a:rPr lang="ja-JP" altLang="en-US" sz="1400" dirty="0">
                <a:latin typeface="+mn-ea"/>
              </a:rPr>
              <a:t>年度には</a:t>
            </a:r>
            <a:r>
              <a:rPr lang="en-US" altLang="ja-JP" sz="1400" dirty="0">
                <a:latin typeface="+mn-ea"/>
              </a:rPr>
              <a:t>2012</a:t>
            </a:r>
            <a:r>
              <a:rPr lang="ja-JP" altLang="en-US" sz="1400" dirty="0">
                <a:latin typeface="+mn-ea"/>
              </a:rPr>
              <a:t>年度と比較して</a:t>
            </a:r>
            <a:r>
              <a:rPr lang="en-US" altLang="ja-JP" sz="1400" dirty="0">
                <a:latin typeface="+mn-ea"/>
              </a:rPr>
              <a:t>211</a:t>
            </a:r>
            <a:r>
              <a:rPr lang="ja-JP" altLang="en-US" sz="1400" dirty="0">
                <a:latin typeface="+mn-ea"/>
              </a:rPr>
              <a:t>億円を削減。</a:t>
            </a:r>
            <a:endParaRPr lang="en-US" altLang="ja-JP" sz="1400" dirty="0">
              <a:latin typeface="+mn-ea"/>
            </a:endParaRPr>
          </a:p>
          <a:p>
            <a:r>
              <a:rPr lang="en-US" altLang="ja-JP" sz="1400" dirty="0">
                <a:latin typeface="+mn-ea"/>
              </a:rPr>
              <a:t>2015</a:t>
            </a:r>
            <a:r>
              <a:rPr lang="ja-JP" altLang="en-US" sz="1400" dirty="0">
                <a:latin typeface="+mn-ea"/>
              </a:rPr>
              <a:t>年度には</a:t>
            </a:r>
            <a:r>
              <a:rPr lang="en-US" altLang="ja-JP" sz="1400" dirty="0">
                <a:latin typeface="+mn-ea"/>
              </a:rPr>
              <a:t>2012</a:t>
            </a:r>
            <a:r>
              <a:rPr lang="ja-JP" altLang="en-US" sz="1400" dirty="0">
                <a:latin typeface="+mn-ea"/>
              </a:rPr>
              <a:t>年度と比較して</a:t>
            </a:r>
            <a:r>
              <a:rPr lang="en-US" altLang="ja-JP" sz="1400" dirty="0">
                <a:latin typeface="+mn-ea"/>
              </a:rPr>
              <a:t>234</a:t>
            </a:r>
            <a:r>
              <a:rPr lang="ja-JP" altLang="en-US" sz="1400" dirty="0">
                <a:latin typeface="+mn-ea"/>
              </a:rPr>
              <a:t>億円を削減。</a:t>
            </a:r>
            <a:endParaRPr lang="en-US" altLang="ja-JP" sz="1400" dirty="0">
              <a:latin typeface="+mn-ea"/>
            </a:endParaRPr>
          </a:p>
        </p:txBody>
      </p:sp>
      <p:sp>
        <p:nvSpPr>
          <p:cNvPr id="20" name="二等辺三角形 19"/>
          <p:cNvSpPr/>
          <p:nvPr/>
        </p:nvSpPr>
        <p:spPr>
          <a:xfrm rot="5400000">
            <a:off x="2303748" y="2672916"/>
            <a:ext cx="720080" cy="216024"/>
          </a:xfrm>
          <a:prstGeom prst="triangl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nvGrpSpPr>
          <p:cNvPr id="7" name="グループ化 6"/>
          <p:cNvGrpSpPr/>
          <p:nvPr/>
        </p:nvGrpSpPr>
        <p:grpSpPr>
          <a:xfrm>
            <a:off x="4644008" y="2924944"/>
            <a:ext cx="1224136" cy="936104"/>
            <a:chOff x="4644008" y="2852936"/>
            <a:chExt cx="1224136" cy="936104"/>
          </a:xfrm>
        </p:grpSpPr>
        <p:sp>
          <p:nvSpPr>
            <p:cNvPr id="25" name="正方形/長方形 24"/>
            <p:cNvSpPr/>
            <p:nvPr/>
          </p:nvSpPr>
          <p:spPr>
            <a:xfrm>
              <a:off x="4644008" y="3068960"/>
              <a:ext cx="1224136" cy="720080"/>
            </a:xfrm>
            <a:prstGeom prst="rect">
              <a:avLst/>
            </a:prstGeom>
            <a:solidFill>
              <a:schemeClr val="accent5">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en-US" altLang="ja-JP" sz="1050" b="1" dirty="0">
                  <a:solidFill>
                    <a:schemeClr val="bg1"/>
                  </a:solidFill>
                </a:rPr>
                <a:t>109</a:t>
              </a:r>
              <a:r>
                <a:rPr kumimoji="1" lang="ja-JP" altLang="en-US" sz="1050" b="1" dirty="0">
                  <a:solidFill>
                    <a:schemeClr val="bg1"/>
                  </a:solidFill>
                </a:rPr>
                <a:t>項目</a:t>
              </a:r>
              <a:endParaRPr kumimoji="1" lang="en-US" altLang="ja-JP" sz="1050" b="1" dirty="0">
                <a:solidFill>
                  <a:schemeClr val="bg1"/>
                </a:solidFill>
              </a:endParaRPr>
            </a:p>
            <a:p>
              <a:pPr algn="ctr"/>
              <a:r>
                <a:rPr lang="en-US" altLang="ja-JP" sz="1050" b="1" dirty="0">
                  <a:solidFill>
                    <a:schemeClr val="bg1"/>
                  </a:solidFill>
                </a:rPr>
                <a:t>1,156</a:t>
              </a:r>
              <a:r>
                <a:rPr lang="ja-JP" altLang="en-US" sz="1050" b="1" dirty="0">
                  <a:solidFill>
                    <a:schemeClr val="bg1"/>
                  </a:solidFill>
                </a:rPr>
                <a:t>億円</a:t>
              </a:r>
              <a:endParaRPr kumimoji="1" lang="ja-JP" altLang="en-US" sz="1050" b="1" dirty="0">
                <a:solidFill>
                  <a:schemeClr val="bg1"/>
                </a:solidFill>
              </a:endParaRPr>
            </a:p>
          </p:txBody>
        </p:sp>
        <p:sp>
          <p:nvSpPr>
            <p:cNvPr id="26" name="正方形/長方形 25"/>
            <p:cNvSpPr/>
            <p:nvPr/>
          </p:nvSpPr>
          <p:spPr>
            <a:xfrm>
              <a:off x="4644008" y="2852936"/>
              <a:ext cx="1224136" cy="216024"/>
            </a:xfrm>
            <a:prstGeom prst="rect">
              <a:avLst/>
            </a:prstGeom>
            <a:noFill/>
            <a:ln w="12700">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050" dirty="0">
                <a:solidFill>
                  <a:schemeClr val="tx1"/>
                </a:solidFill>
              </a:endParaRPr>
            </a:p>
          </p:txBody>
        </p:sp>
      </p:grpSp>
      <p:sp>
        <p:nvSpPr>
          <p:cNvPr id="31" name="テキスト ボックス 30"/>
          <p:cNvSpPr txBox="1"/>
          <p:nvPr/>
        </p:nvSpPr>
        <p:spPr>
          <a:xfrm>
            <a:off x="1835696" y="3861048"/>
            <a:ext cx="1584176" cy="415498"/>
          </a:xfrm>
          <a:prstGeom prst="rect">
            <a:avLst/>
          </a:prstGeom>
          <a:noFill/>
          <a:ln>
            <a:noFill/>
          </a:ln>
        </p:spPr>
        <p:txBody>
          <a:bodyPr wrap="square" rtlCol="0" anchor="ctr">
            <a:spAutoFit/>
          </a:bodyPr>
          <a:lstStyle/>
          <a:p>
            <a:pPr algn="ctr"/>
            <a:r>
              <a:rPr lang="en-US" altLang="ja-JP" sz="1050" dirty="0"/>
              <a:t>2012</a:t>
            </a:r>
            <a:r>
              <a:rPr kumimoji="1" lang="ja-JP" altLang="en-US" sz="1050" dirty="0"/>
              <a:t>年度事業費</a:t>
            </a:r>
            <a:endParaRPr kumimoji="1" lang="en-US" altLang="ja-JP" sz="1050" dirty="0"/>
          </a:p>
          <a:p>
            <a:pPr algn="ctr"/>
            <a:r>
              <a:rPr lang="ja-JP" altLang="en-US" sz="1050" dirty="0"/>
              <a:t>（</a:t>
            </a:r>
            <a:r>
              <a:rPr kumimoji="1" lang="ja-JP" altLang="en-US" sz="1050" dirty="0"/>
              <a:t>通年見込み額）</a:t>
            </a:r>
          </a:p>
        </p:txBody>
      </p:sp>
      <p:sp>
        <p:nvSpPr>
          <p:cNvPr id="32" name="テキスト ボックス 31"/>
          <p:cNvSpPr txBox="1"/>
          <p:nvPr/>
        </p:nvSpPr>
        <p:spPr>
          <a:xfrm>
            <a:off x="4499992" y="3895164"/>
            <a:ext cx="1584176" cy="253916"/>
          </a:xfrm>
          <a:prstGeom prst="rect">
            <a:avLst/>
          </a:prstGeom>
          <a:noFill/>
          <a:ln>
            <a:noFill/>
          </a:ln>
        </p:spPr>
        <p:txBody>
          <a:bodyPr wrap="square" rtlCol="0" anchor="ctr">
            <a:spAutoFit/>
          </a:bodyPr>
          <a:lstStyle/>
          <a:p>
            <a:pPr algn="ctr"/>
            <a:r>
              <a:rPr kumimoji="1" lang="en-US" altLang="ja-JP" sz="1050" dirty="0"/>
              <a:t>2014</a:t>
            </a:r>
            <a:r>
              <a:rPr kumimoji="1" lang="ja-JP" altLang="en-US" sz="1050" dirty="0"/>
              <a:t>年度予算額</a:t>
            </a:r>
          </a:p>
        </p:txBody>
      </p:sp>
      <p:sp>
        <p:nvSpPr>
          <p:cNvPr id="27" name="テキスト ボックス 26"/>
          <p:cNvSpPr txBox="1"/>
          <p:nvPr/>
        </p:nvSpPr>
        <p:spPr>
          <a:xfrm>
            <a:off x="2987824" y="4941168"/>
            <a:ext cx="576064" cy="369332"/>
          </a:xfrm>
          <a:prstGeom prst="rect">
            <a:avLst/>
          </a:prstGeom>
          <a:noFill/>
        </p:spPr>
        <p:txBody>
          <a:bodyPr wrap="square" rtlCol="0">
            <a:spAutoFit/>
          </a:bodyPr>
          <a:lstStyle/>
          <a:p>
            <a:endParaRPr kumimoji="1" lang="ja-JP" altLang="en-US" dirty="0"/>
          </a:p>
        </p:txBody>
      </p:sp>
      <p:grpSp>
        <p:nvGrpSpPr>
          <p:cNvPr id="2" name="グループ化 39"/>
          <p:cNvGrpSpPr/>
          <p:nvPr/>
        </p:nvGrpSpPr>
        <p:grpSpPr>
          <a:xfrm>
            <a:off x="1187624" y="1700808"/>
            <a:ext cx="1224136" cy="2160240"/>
            <a:chOff x="1475656" y="1628800"/>
            <a:chExt cx="1224136" cy="2160240"/>
          </a:xfrm>
        </p:grpSpPr>
        <p:sp>
          <p:nvSpPr>
            <p:cNvPr id="16" name="正方形/長方形 15"/>
            <p:cNvSpPr/>
            <p:nvPr/>
          </p:nvSpPr>
          <p:spPr>
            <a:xfrm>
              <a:off x="1475656" y="1628800"/>
              <a:ext cx="1224136" cy="2160240"/>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1050" dirty="0">
                  <a:solidFill>
                    <a:schemeClr val="tx1"/>
                  </a:solidFill>
                </a:rPr>
                <a:t>１億円以上の</a:t>
              </a:r>
              <a:endParaRPr lang="en-US" altLang="ja-JP" sz="1050" dirty="0">
                <a:solidFill>
                  <a:schemeClr val="tx1"/>
                </a:solidFill>
              </a:endParaRPr>
            </a:p>
            <a:p>
              <a:pPr algn="ctr"/>
              <a:r>
                <a:rPr lang="ja-JP" altLang="en-US" sz="1050" dirty="0">
                  <a:solidFill>
                    <a:schemeClr val="tx1"/>
                  </a:solidFill>
                </a:rPr>
                <a:t>施策・事業を</a:t>
              </a:r>
              <a:endParaRPr lang="en-US" altLang="ja-JP" sz="1050" dirty="0">
                <a:solidFill>
                  <a:schemeClr val="tx1"/>
                </a:solidFill>
              </a:endParaRPr>
            </a:p>
            <a:p>
              <a:pPr algn="ctr"/>
              <a:r>
                <a:rPr lang="ja-JP" altLang="en-US" sz="1050" dirty="0">
                  <a:solidFill>
                    <a:schemeClr val="tx1"/>
                  </a:solidFill>
                </a:rPr>
                <a:t>見直し検討対象</a:t>
              </a:r>
              <a:endParaRPr lang="en-US" altLang="ja-JP" sz="1050" dirty="0">
                <a:solidFill>
                  <a:schemeClr val="tx1"/>
                </a:solidFill>
              </a:endParaRPr>
            </a:p>
            <a:p>
              <a:pPr algn="ctr"/>
              <a:r>
                <a:rPr lang="ja-JP" altLang="en-US" sz="1050" dirty="0">
                  <a:solidFill>
                    <a:schemeClr val="tx1"/>
                  </a:solidFill>
                </a:rPr>
                <a:t>とした</a:t>
              </a:r>
              <a:endParaRPr lang="en-US" altLang="ja-JP" sz="1050" dirty="0">
                <a:solidFill>
                  <a:schemeClr val="tx1"/>
                </a:solidFill>
              </a:endParaRPr>
            </a:p>
            <a:p>
              <a:pPr algn="ctr"/>
              <a:endParaRPr kumimoji="1" lang="en-US" altLang="ja-JP" sz="1050" dirty="0">
                <a:solidFill>
                  <a:schemeClr val="tx1"/>
                </a:solidFill>
              </a:endParaRPr>
            </a:p>
            <a:p>
              <a:pPr algn="ctr"/>
              <a:r>
                <a:rPr kumimoji="1" lang="en-US" altLang="ja-JP" sz="1050" dirty="0">
                  <a:solidFill>
                    <a:schemeClr val="tx1"/>
                  </a:solidFill>
                </a:rPr>
                <a:t>445</a:t>
              </a:r>
              <a:r>
                <a:rPr kumimoji="1" lang="ja-JP" altLang="en-US" sz="1050" dirty="0">
                  <a:solidFill>
                    <a:schemeClr val="tx1"/>
                  </a:solidFill>
                </a:rPr>
                <a:t>項目</a:t>
              </a:r>
              <a:endParaRPr kumimoji="1" lang="en-US" altLang="ja-JP" sz="1050" dirty="0">
                <a:solidFill>
                  <a:schemeClr val="tx1"/>
                </a:solidFill>
              </a:endParaRPr>
            </a:p>
            <a:p>
              <a:pPr algn="ctr"/>
              <a:r>
                <a:rPr lang="en-US" altLang="ja-JP" sz="1050" dirty="0">
                  <a:solidFill>
                    <a:schemeClr val="tx1"/>
                  </a:solidFill>
                </a:rPr>
                <a:t>4,767</a:t>
              </a:r>
              <a:r>
                <a:rPr lang="ja-JP" altLang="en-US" sz="1050" dirty="0">
                  <a:solidFill>
                    <a:schemeClr val="tx1"/>
                  </a:solidFill>
                </a:rPr>
                <a:t>億円</a:t>
              </a:r>
              <a:endParaRPr kumimoji="1" lang="ja-JP" altLang="en-US" sz="1050" dirty="0">
                <a:solidFill>
                  <a:schemeClr val="tx1"/>
                </a:solidFill>
              </a:endParaRPr>
            </a:p>
          </p:txBody>
        </p:sp>
        <p:sp>
          <p:nvSpPr>
            <p:cNvPr id="34" name="大かっこ 33"/>
            <p:cNvSpPr/>
            <p:nvPr/>
          </p:nvSpPr>
          <p:spPr>
            <a:xfrm>
              <a:off x="1691680" y="2852936"/>
              <a:ext cx="792088" cy="504056"/>
            </a:xfrm>
            <a:prstGeom prst="bracketPair">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a:p>
          </p:txBody>
        </p:sp>
      </p:grpSp>
      <p:grpSp>
        <p:nvGrpSpPr>
          <p:cNvPr id="3" name="グループ化 40"/>
          <p:cNvGrpSpPr/>
          <p:nvPr/>
        </p:nvGrpSpPr>
        <p:grpSpPr>
          <a:xfrm>
            <a:off x="2915816" y="1700808"/>
            <a:ext cx="1224136" cy="2160240"/>
            <a:chOff x="3203848" y="1628800"/>
            <a:chExt cx="1224136" cy="2160240"/>
          </a:xfrm>
        </p:grpSpPr>
        <p:sp>
          <p:nvSpPr>
            <p:cNvPr id="23" name="正方形/長方形 22"/>
            <p:cNvSpPr/>
            <p:nvPr/>
          </p:nvSpPr>
          <p:spPr>
            <a:xfrm>
              <a:off x="3203848" y="2852936"/>
              <a:ext cx="1224136" cy="936104"/>
            </a:xfrm>
            <a:prstGeom prst="rect">
              <a:avLst/>
            </a:prstGeom>
            <a:solidFill>
              <a:schemeClr val="accent5">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1050" b="1" dirty="0">
                  <a:solidFill>
                    <a:schemeClr val="bg1"/>
                  </a:solidFill>
                </a:rPr>
                <a:t>見直した事業</a:t>
              </a:r>
              <a:endParaRPr lang="en-US" altLang="ja-JP" sz="1050" b="1" dirty="0">
                <a:solidFill>
                  <a:schemeClr val="bg1"/>
                </a:solidFill>
              </a:endParaRPr>
            </a:p>
            <a:p>
              <a:pPr algn="ctr"/>
              <a:endParaRPr lang="en-US" altLang="ja-JP" sz="500" b="1" dirty="0">
                <a:solidFill>
                  <a:schemeClr val="bg1"/>
                </a:solidFill>
              </a:endParaRPr>
            </a:p>
            <a:p>
              <a:pPr algn="ctr"/>
              <a:r>
                <a:rPr lang="en-US" altLang="ja-JP" sz="1050" b="1" dirty="0">
                  <a:solidFill>
                    <a:schemeClr val="bg1"/>
                  </a:solidFill>
                </a:rPr>
                <a:t>109</a:t>
              </a:r>
              <a:r>
                <a:rPr lang="ja-JP" altLang="en-US" sz="1050" b="1" dirty="0">
                  <a:solidFill>
                    <a:schemeClr val="bg1"/>
                  </a:solidFill>
                </a:rPr>
                <a:t>項目</a:t>
              </a:r>
              <a:endParaRPr lang="en-US" altLang="ja-JP" sz="1050" b="1" dirty="0">
                <a:solidFill>
                  <a:schemeClr val="bg1"/>
                </a:solidFill>
              </a:endParaRPr>
            </a:p>
            <a:p>
              <a:pPr algn="ctr"/>
              <a:r>
                <a:rPr kumimoji="1" lang="en-US" altLang="ja-JP" sz="1050" b="1" dirty="0">
                  <a:solidFill>
                    <a:schemeClr val="bg1"/>
                  </a:solidFill>
                </a:rPr>
                <a:t>1,410</a:t>
              </a:r>
              <a:r>
                <a:rPr kumimoji="1" lang="ja-JP" altLang="en-US" sz="1050" b="1" dirty="0">
                  <a:solidFill>
                    <a:schemeClr val="bg1"/>
                  </a:solidFill>
                </a:rPr>
                <a:t>億円</a:t>
              </a:r>
            </a:p>
          </p:txBody>
        </p:sp>
        <p:sp>
          <p:nvSpPr>
            <p:cNvPr id="24" name="正方形/長方形 23"/>
            <p:cNvSpPr/>
            <p:nvPr/>
          </p:nvSpPr>
          <p:spPr>
            <a:xfrm>
              <a:off x="3203848" y="1628800"/>
              <a:ext cx="1224136" cy="1224136"/>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1050" dirty="0">
                  <a:solidFill>
                    <a:schemeClr val="tx1"/>
                  </a:solidFill>
                </a:rPr>
                <a:t>事業継続と判断</a:t>
              </a:r>
              <a:endParaRPr kumimoji="1" lang="en-US" altLang="ja-JP" sz="1050" dirty="0">
                <a:solidFill>
                  <a:schemeClr val="tx1"/>
                </a:solidFill>
              </a:endParaRPr>
            </a:p>
            <a:p>
              <a:pPr algn="ctr"/>
              <a:endParaRPr kumimoji="1" lang="en-US" altLang="ja-JP" sz="1050" dirty="0">
                <a:solidFill>
                  <a:schemeClr val="tx1"/>
                </a:solidFill>
              </a:endParaRPr>
            </a:p>
            <a:p>
              <a:pPr algn="ctr"/>
              <a:r>
                <a:rPr kumimoji="1" lang="en-US" altLang="ja-JP" sz="1050" dirty="0">
                  <a:solidFill>
                    <a:schemeClr val="tx1"/>
                  </a:solidFill>
                </a:rPr>
                <a:t>336</a:t>
              </a:r>
              <a:r>
                <a:rPr kumimoji="1" lang="ja-JP" altLang="en-US" sz="1050" dirty="0">
                  <a:solidFill>
                    <a:schemeClr val="tx1"/>
                  </a:solidFill>
                </a:rPr>
                <a:t>項目</a:t>
              </a:r>
              <a:endParaRPr kumimoji="1" lang="en-US" altLang="ja-JP" sz="1050" dirty="0">
                <a:solidFill>
                  <a:schemeClr val="tx1"/>
                </a:solidFill>
              </a:endParaRPr>
            </a:p>
            <a:p>
              <a:pPr algn="ctr"/>
              <a:r>
                <a:rPr lang="en-US" altLang="ja-JP" sz="1050" dirty="0">
                  <a:solidFill>
                    <a:schemeClr val="tx1"/>
                  </a:solidFill>
                </a:rPr>
                <a:t>3,357</a:t>
              </a:r>
              <a:r>
                <a:rPr lang="ja-JP" altLang="en-US" sz="1050" dirty="0">
                  <a:solidFill>
                    <a:schemeClr val="tx1"/>
                  </a:solidFill>
                </a:rPr>
                <a:t>億円</a:t>
              </a:r>
              <a:endParaRPr kumimoji="1" lang="ja-JP" altLang="en-US" sz="1050" dirty="0">
                <a:solidFill>
                  <a:schemeClr val="tx1"/>
                </a:solidFill>
              </a:endParaRPr>
            </a:p>
          </p:txBody>
        </p:sp>
        <p:sp>
          <p:nvSpPr>
            <p:cNvPr id="35" name="大かっこ 34"/>
            <p:cNvSpPr/>
            <p:nvPr/>
          </p:nvSpPr>
          <p:spPr>
            <a:xfrm>
              <a:off x="3419872" y="2204864"/>
              <a:ext cx="792088" cy="432048"/>
            </a:xfrm>
            <a:prstGeom prst="bracketPair">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a:p>
          </p:txBody>
        </p:sp>
        <p:sp>
          <p:nvSpPr>
            <p:cNvPr id="36" name="大かっこ 35"/>
            <p:cNvSpPr/>
            <p:nvPr/>
          </p:nvSpPr>
          <p:spPr>
            <a:xfrm>
              <a:off x="3419872" y="3212976"/>
              <a:ext cx="792088" cy="432048"/>
            </a:xfrm>
            <a:prstGeom prst="bracketPair">
              <a:avLst/>
            </a:prstGeom>
            <a:ln>
              <a:solidFill>
                <a:schemeClr val="bg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b="1" dirty="0"/>
            </a:p>
          </p:txBody>
        </p:sp>
      </p:grpSp>
      <p:sp>
        <p:nvSpPr>
          <p:cNvPr id="39" name="大かっこ 38"/>
          <p:cNvSpPr/>
          <p:nvPr/>
        </p:nvSpPr>
        <p:spPr>
          <a:xfrm>
            <a:off x="4860032" y="3212976"/>
            <a:ext cx="792088" cy="432048"/>
          </a:xfrm>
          <a:prstGeom prst="bracketPair">
            <a:avLst/>
          </a:prstGeom>
          <a:ln>
            <a:solidFill>
              <a:schemeClr val="bg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b="1" dirty="0"/>
          </a:p>
        </p:txBody>
      </p:sp>
      <p:cxnSp>
        <p:nvCxnSpPr>
          <p:cNvPr id="53" name="直線コネクタ 52"/>
          <p:cNvCxnSpPr/>
          <p:nvPr/>
        </p:nvCxnSpPr>
        <p:spPr>
          <a:xfrm>
            <a:off x="4139952" y="2924944"/>
            <a:ext cx="504056" cy="0"/>
          </a:xfrm>
          <a:prstGeom prst="line">
            <a:avLst/>
          </a:prstGeom>
          <a:ln w="15875">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58" name="線吹き出し 1 (枠付き) 57"/>
          <p:cNvSpPr/>
          <p:nvPr/>
        </p:nvSpPr>
        <p:spPr>
          <a:xfrm>
            <a:off x="4283968" y="2204864"/>
            <a:ext cx="1872208" cy="432048"/>
          </a:xfrm>
          <a:prstGeom prst="borderCallout1">
            <a:avLst>
              <a:gd name="adj1" fmla="val 103953"/>
              <a:gd name="adj2" fmla="val 46585"/>
              <a:gd name="adj3" fmla="val 163353"/>
              <a:gd name="adj4" fmla="val 48990"/>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ja-JP" altLang="en-US" sz="1100" b="1" dirty="0">
                <a:solidFill>
                  <a:schemeClr val="tx1"/>
                </a:solidFill>
                <a:latin typeface="+mn-ea"/>
              </a:rPr>
              <a:t>見直し効果額　</a:t>
            </a:r>
            <a:r>
              <a:rPr lang="en-US" altLang="ja-JP" sz="1100" b="1" dirty="0">
                <a:solidFill>
                  <a:schemeClr val="tx1"/>
                </a:solidFill>
                <a:latin typeface="+mn-ea"/>
              </a:rPr>
              <a:t>211</a:t>
            </a:r>
            <a:r>
              <a:rPr lang="ja-JP" altLang="en-US" sz="1100" b="1" dirty="0">
                <a:solidFill>
                  <a:schemeClr val="tx1"/>
                </a:solidFill>
                <a:latin typeface="+mn-ea"/>
              </a:rPr>
              <a:t>億円</a:t>
            </a:r>
            <a:endParaRPr lang="en-US" altLang="ja-JP" sz="1100" b="1" dirty="0">
              <a:solidFill>
                <a:schemeClr val="tx1"/>
              </a:solidFill>
              <a:latin typeface="+mn-ea"/>
            </a:endParaRPr>
          </a:p>
          <a:p>
            <a:r>
              <a:rPr lang="ja-JP" altLang="en-US" sz="1100" dirty="0">
                <a:solidFill>
                  <a:schemeClr val="tx1"/>
                </a:solidFill>
              </a:rPr>
              <a:t>見直しによらない減　</a:t>
            </a:r>
            <a:r>
              <a:rPr lang="en-US" altLang="ja-JP" sz="1100" dirty="0">
                <a:solidFill>
                  <a:schemeClr val="tx1"/>
                </a:solidFill>
              </a:rPr>
              <a:t>43</a:t>
            </a:r>
            <a:r>
              <a:rPr lang="ja-JP" altLang="en-US" sz="1100" dirty="0">
                <a:solidFill>
                  <a:schemeClr val="tx1"/>
                </a:solidFill>
              </a:rPr>
              <a:t>億円</a:t>
            </a:r>
          </a:p>
        </p:txBody>
      </p:sp>
      <p:sp>
        <p:nvSpPr>
          <p:cNvPr id="28" name="スライド番号プレースホルダ 27"/>
          <p:cNvSpPr>
            <a:spLocks noGrp="1"/>
          </p:cNvSpPr>
          <p:nvPr>
            <p:ph type="sldNum" sz="quarter" idx="12"/>
          </p:nvPr>
        </p:nvSpPr>
        <p:spPr/>
        <p:txBody>
          <a:bodyPr/>
          <a:lstStyle/>
          <a:p>
            <a:fld id="{CCEC3038-1CF1-4B63-9920-55248DCFBA97}" type="slidenum">
              <a:rPr kumimoji="1" lang="ja-JP" altLang="en-US" smtClean="0"/>
              <a:pPr/>
              <a:t>130</a:t>
            </a:fld>
            <a:endParaRPr kumimoji="1" lang="ja-JP" altLang="en-US" dirty="0"/>
          </a:p>
        </p:txBody>
      </p:sp>
      <p:sp>
        <p:nvSpPr>
          <p:cNvPr id="37" name="線吹き出し 1 (枠付き) 36"/>
          <p:cNvSpPr/>
          <p:nvPr/>
        </p:nvSpPr>
        <p:spPr>
          <a:xfrm>
            <a:off x="6372200" y="2204864"/>
            <a:ext cx="1872208" cy="432048"/>
          </a:xfrm>
          <a:prstGeom prst="borderCallout1">
            <a:avLst>
              <a:gd name="adj1" fmla="val 103953"/>
              <a:gd name="adj2" fmla="val 46585"/>
              <a:gd name="adj3" fmla="val 166334"/>
              <a:gd name="adj4" fmla="val 38458"/>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ja-JP" altLang="en-US" sz="1100" b="1" dirty="0">
                <a:solidFill>
                  <a:schemeClr val="tx1"/>
                </a:solidFill>
                <a:latin typeface="+mn-ea"/>
              </a:rPr>
              <a:t>見直し効果額　</a:t>
            </a:r>
            <a:r>
              <a:rPr lang="en-US" altLang="ja-JP" sz="1100" b="1" dirty="0">
                <a:solidFill>
                  <a:schemeClr val="tx1"/>
                </a:solidFill>
                <a:latin typeface="+mn-ea"/>
              </a:rPr>
              <a:t>234</a:t>
            </a:r>
            <a:r>
              <a:rPr lang="ja-JP" altLang="en-US" sz="1100" b="1" dirty="0">
                <a:solidFill>
                  <a:schemeClr val="tx1"/>
                </a:solidFill>
                <a:latin typeface="+mn-ea"/>
              </a:rPr>
              <a:t>億円</a:t>
            </a:r>
            <a:endParaRPr lang="en-US" altLang="ja-JP" sz="1100" b="1" dirty="0">
              <a:solidFill>
                <a:schemeClr val="tx1"/>
              </a:solidFill>
              <a:latin typeface="+mn-ea"/>
            </a:endParaRPr>
          </a:p>
          <a:p>
            <a:r>
              <a:rPr lang="ja-JP" altLang="en-US" sz="1100" dirty="0">
                <a:solidFill>
                  <a:schemeClr val="tx1"/>
                </a:solidFill>
              </a:rPr>
              <a:t>見直しによらない減　</a:t>
            </a:r>
            <a:r>
              <a:rPr lang="en-US" altLang="ja-JP" sz="1100" dirty="0">
                <a:solidFill>
                  <a:schemeClr val="tx1"/>
                </a:solidFill>
              </a:rPr>
              <a:t>47</a:t>
            </a:r>
            <a:r>
              <a:rPr lang="ja-JP" altLang="en-US" sz="1100" dirty="0">
                <a:solidFill>
                  <a:schemeClr val="tx1"/>
                </a:solidFill>
              </a:rPr>
              <a:t>億円</a:t>
            </a:r>
          </a:p>
        </p:txBody>
      </p:sp>
      <p:grpSp>
        <p:nvGrpSpPr>
          <p:cNvPr id="13" name="グループ化 12"/>
          <p:cNvGrpSpPr/>
          <p:nvPr/>
        </p:nvGrpSpPr>
        <p:grpSpPr>
          <a:xfrm>
            <a:off x="6516216" y="2924944"/>
            <a:ext cx="1224136" cy="936104"/>
            <a:chOff x="6588224" y="2924944"/>
            <a:chExt cx="1224136" cy="936104"/>
          </a:xfrm>
        </p:grpSpPr>
        <p:grpSp>
          <p:nvGrpSpPr>
            <p:cNvPr id="12" name="グループ化 11"/>
            <p:cNvGrpSpPr/>
            <p:nvPr/>
          </p:nvGrpSpPr>
          <p:grpSpPr>
            <a:xfrm>
              <a:off x="6588224" y="2924944"/>
              <a:ext cx="1224136" cy="936104"/>
              <a:chOff x="6588224" y="2924944"/>
              <a:chExt cx="1224136" cy="936104"/>
            </a:xfrm>
          </p:grpSpPr>
          <p:sp>
            <p:nvSpPr>
              <p:cNvPr id="30" name="正方形/長方形 29"/>
              <p:cNvSpPr/>
              <p:nvPr/>
            </p:nvSpPr>
            <p:spPr>
              <a:xfrm>
                <a:off x="6588224" y="3177048"/>
                <a:ext cx="1224136" cy="684000"/>
              </a:xfrm>
              <a:prstGeom prst="rect">
                <a:avLst/>
              </a:prstGeom>
              <a:solidFill>
                <a:schemeClr val="accent5">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en-US" altLang="ja-JP" sz="1050" b="1" dirty="0">
                    <a:solidFill>
                      <a:schemeClr val="bg1"/>
                    </a:solidFill>
                  </a:rPr>
                  <a:t>109</a:t>
                </a:r>
                <a:r>
                  <a:rPr kumimoji="1" lang="ja-JP" altLang="en-US" sz="1050" b="1" dirty="0">
                    <a:solidFill>
                      <a:schemeClr val="bg1"/>
                    </a:solidFill>
                  </a:rPr>
                  <a:t>項目</a:t>
                </a:r>
                <a:endParaRPr kumimoji="1" lang="en-US" altLang="ja-JP" sz="1050" b="1" dirty="0">
                  <a:solidFill>
                    <a:schemeClr val="bg1"/>
                  </a:solidFill>
                </a:endParaRPr>
              </a:p>
              <a:p>
                <a:pPr algn="ctr"/>
                <a:r>
                  <a:rPr lang="en-US" altLang="ja-JP" sz="1050" b="1" dirty="0">
                    <a:solidFill>
                      <a:schemeClr val="bg1"/>
                    </a:solidFill>
                  </a:rPr>
                  <a:t>1,130</a:t>
                </a:r>
                <a:r>
                  <a:rPr lang="ja-JP" altLang="en-US" sz="1050" b="1" dirty="0">
                    <a:solidFill>
                      <a:schemeClr val="bg1"/>
                    </a:solidFill>
                  </a:rPr>
                  <a:t>億円</a:t>
                </a:r>
                <a:endParaRPr kumimoji="1" lang="ja-JP" altLang="en-US" sz="1050" b="1" dirty="0">
                  <a:solidFill>
                    <a:schemeClr val="bg1"/>
                  </a:solidFill>
                </a:endParaRPr>
              </a:p>
            </p:txBody>
          </p:sp>
          <p:sp>
            <p:nvSpPr>
              <p:cNvPr id="33" name="正方形/長方形 32"/>
              <p:cNvSpPr/>
              <p:nvPr/>
            </p:nvSpPr>
            <p:spPr>
              <a:xfrm>
                <a:off x="6588224" y="2924944"/>
                <a:ext cx="1224136" cy="252000"/>
              </a:xfrm>
              <a:prstGeom prst="rect">
                <a:avLst/>
              </a:prstGeom>
              <a:noFill/>
              <a:ln w="12700">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050" dirty="0">
                  <a:solidFill>
                    <a:schemeClr val="tx1"/>
                  </a:solidFill>
                </a:endParaRPr>
              </a:p>
            </p:txBody>
          </p:sp>
        </p:grpSp>
        <p:sp>
          <p:nvSpPr>
            <p:cNvPr id="38" name="大かっこ 37"/>
            <p:cNvSpPr/>
            <p:nvPr/>
          </p:nvSpPr>
          <p:spPr>
            <a:xfrm>
              <a:off x="6804248" y="3284984"/>
              <a:ext cx="792088" cy="432048"/>
            </a:xfrm>
            <a:prstGeom prst="bracketPair">
              <a:avLst/>
            </a:prstGeom>
            <a:ln>
              <a:solidFill>
                <a:schemeClr val="bg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b="1" dirty="0"/>
            </a:p>
          </p:txBody>
        </p:sp>
      </p:grpSp>
      <p:sp>
        <p:nvSpPr>
          <p:cNvPr id="40" name="テキスト ボックス 39"/>
          <p:cNvSpPr txBox="1"/>
          <p:nvPr/>
        </p:nvSpPr>
        <p:spPr>
          <a:xfrm>
            <a:off x="6642226" y="3904978"/>
            <a:ext cx="1044123" cy="234286"/>
          </a:xfrm>
          <a:prstGeom prst="rect">
            <a:avLst/>
          </a:prstGeom>
          <a:noFill/>
          <a:ln>
            <a:noFill/>
          </a:ln>
        </p:spPr>
        <p:txBody>
          <a:bodyPr wrap="none" lIns="36000" tIns="36000" rIns="36000" bIns="36000" rtlCol="0" anchor="ctr">
            <a:spAutoFit/>
          </a:bodyPr>
          <a:lstStyle/>
          <a:p>
            <a:pPr algn="ctr"/>
            <a:r>
              <a:rPr kumimoji="1" lang="en-US" altLang="ja-JP" sz="1050" dirty="0"/>
              <a:t>2015</a:t>
            </a:r>
            <a:r>
              <a:rPr kumimoji="1" lang="ja-JP" altLang="en-US" sz="1050" dirty="0"/>
              <a:t>年度予算額</a:t>
            </a:r>
          </a:p>
        </p:txBody>
      </p:sp>
      <p:cxnSp>
        <p:nvCxnSpPr>
          <p:cNvPr id="43" name="直線コネクタ 42"/>
          <p:cNvCxnSpPr/>
          <p:nvPr/>
        </p:nvCxnSpPr>
        <p:spPr>
          <a:xfrm>
            <a:off x="5868144" y="2939934"/>
            <a:ext cx="648000" cy="0"/>
          </a:xfrm>
          <a:prstGeom prst="line">
            <a:avLst/>
          </a:prstGeom>
          <a:ln w="15875">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44" name="直線コネクタ 43"/>
          <p:cNvCxnSpPr/>
          <p:nvPr/>
        </p:nvCxnSpPr>
        <p:spPr>
          <a:xfrm>
            <a:off x="4139952" y="2924944"/>
            <a:ext cx="504056" cy="216023"/>
          </a:xfrm>
          <a:prstGeom prst="line">
            <a:avLst/>
          </a:prstGeom>
          <a:ln w="15875">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45" name="直線コネクタ 44"/>
          <p:cNvCxnSpPr/>
          <p:nvPr/>
        </p:nvCxnSpPr>
        <p:spPr>
          <a:xfrm>
            <a:off x="5834104" y="3151461"/>
            <a:ext cx="682040" cy="23623"/>
          </a:xfrm>
          <a:prstGeom prst="line">
            <a:avLst/>
          </a:prstGeom>
          <a:ln w="15875">
            <a:solidFill>
              <a:schemeClr val="tx1"/>
            </a:solidFill>
            <a:prstDash val="dash"/>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072427372"/>
      </p:ext>
    </p:extLst>
  </p:cSld>
  <p:clrMapOvr>
    <a:masterClrMapping/>
  </p:clrMapOvr>
  <p:timing>
    <p:tnLst>
      <p:par>
        <p:cTn id="1" dur="indefinite" restart="never" nodeType="tmRoot"/>
      </p:par>
    </p:tnLst>
  </p:timing>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 name="角丸四角形 34"/>
          <p:cNvSpPr/>
          <p:nvPr/>
        </p:nvSpPr>
        <p:spPr>
          <a:xfrm>
            <a:off x="6588224" y="1844824"/>
            <a:ext cx="2115426" cy="4104456"/>
          </a:xfrm>
          <a:prstGeom prst="roundRect">
            <a:avLst>
              <a:gd name="adj" fmla="val 11188"/>
            </a:avLst>
          </a:prstGeom>
          <a:solidFill>
            <a:schemeClr val="accent6">
              <a:lumMod val="60000"/>
              <a:lumOff val="40000"/>
              <a:alpha val="50000"/>
            </a:schemeClr>
          </a:solidFill>
          <a:ln>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3" name="角丸四角形 32"/>
          <p:cNvSpPr/>
          <p:nvPr/>
        </p:nvSpPr>
        <p:spPr>
          <a:xfrm>
            <a:off x="7046423" y="1352363"/>
            <a:ext cx="1564794" cy="372527"/>
          </a:xfrm>
          <a:prstGeom prst="roundRect">
            <a:avLst/>
          </a:prstGeom>
          <a:solidFill>
            <a:schemeClr val="accent6">
              <a:lumMod val="60000"/>
              <a:lumOff val="40000"/>
              <a:alpha val="50000"/>
            </a:schemeClr>
          </a:solidFill>
          <a:ln>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4" name="角丸四角形 33"/>
          <p:cNvSpPr/>
          <p:nvPr/>
        </p:nvSpPr>
        <p:spPr>
          <a:xfrm>
            <a:off x="3493114" y="2708920"/>
            <a:ext cx="1757749" cy="2300372"/>
          </a:xfrm>
          <a:prstGeom prst="roundRect">
            <a:avLst>
              <a:gd name="adj" fmla="val 14469"/>
            </a:avLst>
          </a:prstGeom>
          <a:solidFill>
            <a:schemeClr val="accent6">
              <a:lumMod val="60000"/>
              <a:lumOff val="40000"/>
              <a:alpha val="50000"/>
            </a:schemeClr>
          </a:solidFill>
          <a:ln>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aphicFrame>
        <p:nvGraphicFramePr>
          <p:cNvPr id="24" name="グラフ 23"/>
          <p:cNvGraphicFramePr>
            <a:graphicFrameLocks/>
          </p:cNvGraphicFramePr>
          <p:nvPr>
            <p:extLst>
              <p:ext uri="{D42A27DB-BD31-4B8C-83A1-F6EECF244321}">
                <p14:modId xmlns:p14="http://schemas.microsoft.com/office/powerpoint/2010/main" val="1362756834"/>
              </p:ext>
            </p:extLst>
          </p:nvPr>
        </p:nvGraphicFramePr>
        <p:xfrm>
          <a:off x="684802" y="2305945"/>
          <a:ext cx="4751294" cy="2689411"/>
        </p:xfrm>
        <a:graphic>
          <a:graphicData uri="http://schemas.openxmlformats.org/drawingml/2006/chart">
            <c:chart xmlns:c="http://schemas.openxmlformats.org/drawingml/2006/chart" xmlns:r="http://schemas.openxmlformats.org/officeDocument/2006/relationships" r:id="rId2"/>
          </a:graphicData>
        </a:graphic>
      </p:graphicFrame>
      <p:sp>
        <p:nvSpPr>
          <p:cNvPr id="12" name="テキスト ボックス 8"/>
          <p:cNvSpPr txBox="1">
            <a:spLocks noChangeArrowheads="1"/>
          </p:cNvSpPr>
          <p:nvPr/>
        </p:nvSpPr>
        <p:spPr bwMode="auto">
          <a:xfrm>
            <a:off x="1197811" y="4215099"/>
            <a:ext cx="424796" cy="153888"/>
          </a:xfrm>
          <a:prstGeom prst="rect">
            <a:avLst/>
          </a:prstGeom>
          <a:noFill/>
          <a:ln w="9525">
            <a:noFill/>
            <a:miter lim="800000"/>
            <a:headEnd/>
            <a:tailEnd/>
          </a:ln>
        </p:spPr>
        <p:txBody>
          <a:bodyPr wrap="none" lIns="0" tIns="0" rIns="0" bIns="0" anchor="ctr" anchorCtr="0">
            <a:spAutoFit/>
          </a:bodyPr>
          <a:lstStyle/>
          <a:p>
            <a:pPr algn="ctr"/>
            <a:r>
              <a:rPr lang="ja-JP" altLang="en-US" sz="1000" dirty="0"/>
              <a:t>（</a:t>
            </a:r>
            <a:r>
              <a:rPr lang="en-US" altLang="ja-JP" sz="1000" dirty="0"/>
              <a:t>3.9‰</a:t>
            </a:r>
            <a:r>
              <a:rPr lang="ja-JP" altLang="en-US" sz="1000" dirty="0"/>
              <a:t>）</a:t>
            </a:r>
            <a:endParaRPr lang="en-US" altLang="ja-JP" sz="1000" dirty="0"/>
          </a:p>
        </p:txBody>
      </p:sp>
      <p:sp>
        <p:nvSpPr>
          <p:cNvPr id="13" name="テキスト ボックス 8"/>
          <p:cNvSpPr txBox="1">
            <a:spLocks noChangeArrowheads="1"/>
          </p:cNvSpPr>
          <p:nvPr/>
        </p:nvSpPr>
        <p:spPr bwMode="auto">
          <a:xfrm>
            <a:off x="1773875" y="3936939"/>
            <a:ext cx="424795" cy="153888"/>
          </a:xfrm>
          <a:prstGeom prst="rect">
            <a:avLst/>
          </a:prstGeom>
          <a:noFill/>
          <a:ln w="9525">
            <a:noFill/>
            <a:miter lim="800000"/>
            <a:headEnd/>
            <a:tailEnd/>
          </a:ln>
        </p:spPr>
        <p:txBody>
          <a:bodyPr wrap="none" lIns="0" tIns="0" rIns="0" bIns="0" anchor="ctr" anchorCtr="0">
            <a:spAutoFit/>
          </a:bodyPr>
          <a:lstStyle/>
          <a:p>
            <a:pPr algn="ctr"/>
            <a:r>
              <a:rPr lang="ja-JP" altLang="en-US" sz="1000" dirty="0"/>
              <a:t>（</a:t>
            </a:r>
            <a:r>
              <a:rPr lang="en-US" altLang="ja-JP" sz="1000" dirty="0"/>
              <a:t>9.5‰</a:t>
            </a:r>
            <a:r>
              <a:rPr lang="ja-JP" altLang="en-US" sz="1000" dirty="0"/>
              <a:t>）</a:t>
            </a:r>
            <a:endParaRPr lang="en-US" altLang="ja-JP" sz="1000" dirty="0"/>
          </a:p>
        </p:txBody>
      </p:sp>
      <p:sp>
        <p:nvSpPr>
          <p:cNvPr id="14" name="テキスト ボックス 8"/>
          <p:cNvSpPr txBox="1">
            <a:spLocks noChangeArrowheads="1"/>
          </p:cNvSpPr>
          <p:nvPr/>
        </p:nvSpPr>
        <p:spPr bwMode="auto">
          <a:xfrm>
            <a:off x="2349939" y="3711043"/>
            <a:ext cx="490519" cy="153888"/>
          </a:xfrm>
          <a:prstGeom prst="rect">
            <a:avLst/>
          </a:prstGeom>
          <a:noFill/>
          <a:ln w="9525">
            <a:noFill/>
            <a:miter lim="800000"/>
            <a:headEnd/>
            <a:tailEnd/>
          </a:ln>
        </p:spPr>
        <p:txBody>
          <a:bodyPr wrap="none" lIns="0" tIns="0" rIns="0" bIns="0" anchor="ctr" anchorCtr="0">
            <a:spAutoFit/>
          </a:bodyPr>
          <a:lstStyle/>
          <a:p>
            <a:pPr algn="ctr"/>
            <a:r>
              <a:rPr lang="ja-JP" altLang="en-US" sz="1000" dirty="0"/>
              <a:t>（</a:t>
            </a:r>
            <a:r>
              <a:rPr lang="en-US" altLang="ja-JP" sz="1000" dirty="0"/>
              <a:t>13.5‰</a:t>
            </a:r>
            <a:r>
              <a:rPr lang="ja-JP" altLang="en-US" sz="1000" dirty="0"/>
              <a:t>）</a:t>
            </a:r>
            <a:endParaRPr lang="en-US" altLang="ja-JP" sz="1000" dirty="0"/>
          </a:p>
        </p:txBody>
      </p:sp>
      <p:sp>
        <p:nvSpPr>
          <p:cNvPr id="38" name="テキスト ボックス 37"/>
          <p:cNvSpPr txBox="1"/>
          <p:nvPr/>
        </p:nvSpPr>
        <p:spPr>
          <a:xfrm>
            <a:off x="7956376" y="0"/>
            <a:ext cx="1187624" cy="307777"/>
          </a:xfrm>
          <a:prstGeom prst="rect">
            <a:avLst/>
          </a:prstGeom>
          <a:noFill/>
        </p:spPr>
        <p:txBody>
          <a:bodyPr wrap="square" rtlCol="0">
            <a:spAutoFit/>
          </a:bodyPr>
          <a:lstStyle/>
          <a:p>
            <a:r>
              <a:rPr kumimoji="1" lang="en-US" altLang="ja-JP" sz="1400" dirty="0"/>
              <a:t>A1.(3)</a:t>
            </a:r>
            <a:endParaRPr kumimoji="1" lang="ja-JP" altLang="en-US" sz="1400" dirty="0"/>
          </a:p>
        </p:txBody>
      </p:sp>
      <p:cxnSp>
        <p:nvCxnSpPr>
          <p:cNvPr id="41" name="直線コネクタ 40"/>
          <p:cNvCxnSpPr/>
          <p:nvPr/>
        </p:nvCxnSpPr>
        <p:spPr>
          <a:xfrm>
            <a:off x="179512" y="692696"/>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42" name="正方形/長方形 41"/>
          <p:cNvSpPr/>
          <p:nvPr/>
        </p:nvSpPr>
        <p:spPr>
          <a:xfrm>
            <a:off x="323528" y="764704"/>
            <a:ext cx="8568952" cy="923330"/>
          </a:xfrm>
          <a:prstGeom prst="rect">
            <a:avLst/>
          </a:prstGeom>
        </p:spPr>
        <p:txBody>
          <a:bodyPr wrap="square" lIns="72000" rIns="72000">
            <a:spAutoFit/>
          </a:bodyPr>
          <a:lstStyle/>
          <a:p>
            <a:r>
              <a:rPr lang="ja-JP" altLang="en-US" dirty="0">
                <a:latin typeface="Calibri" pitchFamily="34" charset="0"/>
              </a:rPr>
              <a:t>　経費削減の一方で、市長の重点施策の「現役世代への重点投資」を拡充。</a:t>
            </a:r>
            <a:endParaRPr lang="en-US" altLang="ja-JP" dirty="0">
              <a:latin typeface="Calibri" pitchFamily="34" charset="0"/>
            </a:endParaRPr>
          </a:p>
          <a:p>
            <a:r>
              <a:rPr lang="ja-JP" altLang="en-US" dirty="0">
                <a:latin typeface="Calibri" pitchFamily="34" charset="0"/>
              </a:rPr>
              <a:t>　主に、こども・教育分野を拡大。</a:t>
            </a:r>
            <a:endParaRPr lang="en-US" altLang="ja-JP" dirty="0">
              <a:latin typeface="Calibri" pitchFamily="34" charset="0"/>
            </a:endParaRPr>
          </a:p>
          <a:p>
            <a:r>
              <a:rPr lang="ja-JP" altLang="en-US" dirty="0">
                <a:latin typeface="Calibri" pitchFamily="34" charset="0"/>
              </a:rPr>
              <a:t>　（一般会計予算に占める割合　</a:t>
            </a:r>
            <a:r>
              <a:rPr lang="en-US" altLang="ja-JP" dirty="0">
                <a:latin typeface="Calibri" pitchFamily="34" charset="0"/>
              </a:rPr>
              <a:t>2011</a:t>
            </a:r>
            <a:r>
              <a:rPr lang="ja-JP" altLang="en-US" dirty="0">
                <a:latin typeface="Calibri" pitchFamily="34" charset="0"/>
              </a:rPr>
              <a:t>年度：約</a:t>
            </a:r>
            <a:r>
              <a:rPr lang="en-US" altLang="ja-JP" dirty="0">
                <a:latin typeface="Calibri" pitchFamily="34" charset="0"/>
              </a:rPr>
              <a:t>4‰</a:t>
            </a:r>
            <a:r>
              <a:rPr lang="ja-JP" altLang="en-US" dirty="0">
                <a:latin typeface="Calibri" pitchFamily="34" charset="0"/>
              </a:rPr>
              <a:t>→</a:t>
            </a:r>
            <a:r>
              <a:rPr lang="en-US" altLang="ja-JP" dirty="0">
                <a:latin typeface="Calibri" pitchFamily="34" charset="0"/>
              </a:rPr>
              <a:t>2014</a:t>
            </a:r>
            <a:r>
              <a:rPr lang="ja-JP" altLang="en-US" dirty="0">
                <a:latin typeface="Calibri" pitchFamily="34" charset="0"/>
              </a:rPr>
              <a:t>年度：</a:t>
            </a:r>
            <a:r>
              <a:rPr lang="en-US" altLang="ja-JP" dirty="0">
                <a:latin typeface="Calibri" pitchFamily="34" charset="0"/>
              </a:rPr>
              <a:t>16‰</a:t>
            </a:r>
            <a:r>
              <a:rPr lang="ja-JP" altLang="en-US" dirty="0">
                <a:latin typeface="Calibri" pitchFamily="34" charset="0"/>
              </a:rPr>
              <a:t>→</a:t>
            </a:r>
            <a:r>
              <a:rPr lang="en-US" altLang="ja-JP" dirty="0">
                <a:latin typeface="Calibri" pitchFamily="34" charset="0"/>
              </a:rPr>
              <a:t>2017</a:t>
            </a:r>
            <a:r>
              <a:rPr lang="ja-JP" altLang="en-US" dirty="0">
                <a:latin typeface="Calibri" pitchFamily="34" charset="0"/>
              </a:rPr>
              <a:t>年度：</a:t>
            </a:r>
            <a:r>
              <a:rPr lang="en-US" altLang="ja-JP" dirty="0">
                <a:latin typeface="Calibri" pitchFamily="34" charset="0"/>
              </a:rPr>
              <a:t>27‰</a:t>
            </a:r>
            <a:r>
              <a:rPr lang="ja-JP" altLang="en-US" dirty="0">
                <a:latin typeface="Calibri" pitchFamily="34" charset="0"/>
              </a:rPr>
              <a:t>）。</a:t>
            </a:r>
          </a:p>
        </p:txBody>
      </p:sp>
      <p:sp>
        <p:nvSpPr>
          <p:cNvPr id="43" name="正方形/長方形 42"/>
          <p:cNvSpPr/>
          <p:nvPr/>
        </p:nvSpPr>
        <p:spPr>
          <a:xfrm>
            <a:off x="251520" y="260648"/>
            <a:ext cx="8352928" cy="369332"/>
          </a:xfrm>
          <a:prstGeom prst="rect">
            <a:avLst/>
          </a:prstGeom>
        </p:spPr>
        <p:txBody>
          <a:bodyPr wrap="square">
            <a:spAutoFit/>
          </a:bodyPr>
          <a:lstStyle/>
          <a:p>
            <a:r>
              <a:rPr lang="ja-JP" altLang="en-US" b="1" dirty="0">
                <a:solidFill>
                  <a:srgbClr val="000000"/>
                </a:solidFill>
                <a:latin typeface="Calibri" pitchFamily="34" charset="0"/>
              </a:rPr>
              <a:t>③　事務事業の見直しと経費削減（現役世代への重点投資）　（３／３）</a:t>
            </a:r>
          </a:p>
        </p:txBody>
      </p:sp>
      <p:sp>
        <p:nvSpPr>
          <p:cNvPr id="40" name="テキスト ボックス 39"/>
          <p:cNvSpPr txBox="1"/>
          <p:nvPr/>
        </p:nvSpPr>
        <p:spPr>
          <a:xfrm>
            <a:off x="0" y="0"/>
            <a:ext cx="3491880" cy="261610"/>
          </a:xfrm>
          <a:prstGeom prst="rect">
            <a:avLst/>
          </a:prstGeom>
          <a:noFill/>
        </p:spPr>
        <p:txBody>
          <a:bodyPr wrap="square" rtlCol="0">
            <a:spAutoFit/>
          </a:bodyPr>
          <a:lstStyle/>
          <a:p>
            <a:r>
              <a:rPr lang="en-US" altLang="ja-JP" sz="1100" dirty="0"/>
              <a:t>Ⅳ</a:t>
            </a:r>
            <a:r>
              <a:rPr lang="ja-JP" altLang="en-US" sz="1100" dirty="0"/>
              <a:t>　行財政改革</a:t>
            </a:r>
            <a:r>
              <a:rPr lang="en-US" altLang="ja-JP" sz="1100" dirty="0"/>
              <a:t>【</a:t>
            </a:r>
            <a:r>
              <a:rPr lang="ja-JP" altLang="en-US" sz="1100" dirty="0"/>
              <a:t>財政</a:t>
            </a:r>
            <a:r>
              <a:rPr lang="en-US" altLang="ja-JP" sz="1100" dirty="0"/>
              <a:t>】</a:t>
            </a:r>
            <a:r>
              <a:rPr lang="ja-JP" altLang="en-US" sz="1100" dirty="0"/>
              <a:t>・財政再建</a:t>
            </a:r>
            <a:endParaRPr kumimoji="1" lang="en-US" altLang="ja-JP" sz="1100" dirty="0"/>
          </a:p>
        </p:txBody>
      </p:sp>
      <p:sp>
        <p:nvSpPr>
          <p:cNvPr id="23" name="スライド番号プレースホルダ 22"/>
          <p:cNvSpPr>
            <a:spLocks noGrp="1"/>
          </p:cNvSpPr>
          <p:nvPr>
            <p:ph type="sldNum" sz="quarter" idx="12"/>
          </p:nvPr>
        </p:nvSpPr>
        <p:spPr/>
        <p:txBody>
          <a:bodyPr/>
          <a:lstStyle/>
          <a:p>
            <a:fld id="{CCEC3038-1CF1-4B63-9920-55248DCFBA97}" type="slidenum">
              <a:rPr kumimoji="1" lang="ja-JP" altLang="en-US" smtClean="0"/>
              <a:pPr/>
              <a:t>131</a:t>
            </a:fld>
            <a:endParaRPr kumimoji="1" lang="ja-JP" altLang="en-US"/>
          </a:p>
        </p:txBody>
      </p:sp>
      <p:sp>
        <p:nvSpPr>
          <p:cNvPr id="11" name="テキスト ボックス 8"/>
          <p:cNvSpPr txBox="1">
            <a:spLocks noChangeArrowheads="1"/>
          </p:cNvSpPr>
          <p:nvPr/>
        </p:nvSpPr>
        <p:spPr bwMode="auto">
          <a:xfrm>
            <a:off x="1152745" y="2938699"/>
            <a:ext cx="1907704" cy="400110"/>
          </a:xfrm>
          <a:prstGeom prst="rect">
            <a:avLst/>
          </a:prstGeom>
          <a:noFill/>
          <a:ln w="9525">
            <a:noFill/>
            <a:miter lim="800000"/>
            <a:headEnd/>
            <a:tailEnd/>
          </a:ln>
        </p:spPr>
        <p:txBody>
          <a:bodyPr wrap="square">
            <a:spAutoFit/>
          </a:bodyPr>
          <a:lstStyle/>
          <a:p>
            <a:r>
              <a:rPr lang="ja-JP" altLang="en-US" sz="1000" dirty="0"/>
              <a:t>＊（　）内は全体（一般会計）に</a:t>
            </a:r>
            <a:endParaRPr lang="en-US" altLang="ja-JP" sz="1000" dirty="0"/>
          </a:p>
          <a:p>
            <a:r>
              <a:rPr lang="ja-JP" altLang="en-US" sz="1000" dirty="0"/>
              <a:t>　　占める割合（</a:t>
            </a:r>
            <a:r>
              <a:rPr lang="en-US" altLang="ja-JP" sz="1000" dirty="0"/>
              <a:t>‰</a:t>
            </a:r>
            <a:r>
              <a:rPr lang="ja-JP" altLang="en-US" sz="1000" dirty="0"/>
              <a:t>）</a:t>
            </a:r>
            <a:endParaRPr lang="en-US" altLang="ja-JP" sz="1000" dirty="0"/>
          </a:p>
        </p:txBody>
      </p:sp>
      <p:sp>
        <p:nvSpPr>
          <p:cNvPr id="15" name="テキスト ボックス 8"/>
          <p:cNvSpPr txBox="1">
            <a:spLocks noChangeArrowheads="1"/>
          </p:cNvSpPr>
          <p:nvPr/>
        </p:nvSpPr>
        <p:spPr bwMode="auto">
          <a:xfrm>
            <a:off x="2926003" y="3504891"/>
            <a:ext cx="490519" cy="153888"/>
          </a:xfrm>
          <a:prstGeom prst="rect">
            <a:avLst/>
          </a:prstGeom>
          <a:noFill/>
          <a:ln w="9525">
            <a:noFill/>
            <a:miter lim="800000"/>
            <a:headEnd/>
            <a:tailEnd/>
          </a:ln>
        </p:spPr>
        <p:txBody>
          <a:bodyPr wrap="none" lIns="0" tIns="0" rIns="0" bIns="0" anchor="ctr" anchorCtr="0">
            <a:spAutoFit/>
          </a:bodyPr>
          <a:lstStyle/>
          <a:p>
            <a:pPr algn="ctr"/>
            <a:r>
              <a:rPr lang="ja-JP" altLang="en-US" sz="1000" dirty="0"/>
              <a:t>（</a:t>
            </a:r>
            <a:r>
              <a:rPr lang="en-US" altLang="ja-JP" sz="1000" dirty="0"/>
              <a:t>16.0‰</a:t>
            </a:r>
            <a:r>
              <a:rPr lang="ja-JP" altLang="en-US" sz="1000" dirty="0"/>
              <a:t>）</a:t>
            </a:r>
            <a:endParaRPr lang="en-US" altLang="ja-JP" sz="1000" dirty="0"/>
          </a:p>
        </p:txBody>
      </p:sp>
      <p:grpSp>
        <p:nvGrpSpPr>
          <p:cNvPr id="2" name="グループ化 1"/>
          <p:cNvGrpSpPr/>
          <p:nvPr/>
        </p:nvGrpSpPr>
        <p:grpSpPr>
          <a:xfrm>
            <a:off x="6332871" y="1858772"/>
            <a:ext cx="4314016" cy="4156333"/>
            <a:chOff x="6558723" y="1648931"/>
            <a:chExt cx="4314016" cy="4156333"/>
          </a:xfrm>
        </p:grpSpPr>
        <p:grpSp>
          <p:nvGrpSpPr>
            <p:cNvPr id="37" name="グループ化 36"/>
            <p:cNvGrpSpPr/>
            <p:nvPr/>
          </p:nvGrpSpPr>
          <p:grpSpPr>
            <a:xfrm>
              <a:off x="6558723" y="1648931"/>
              <a:ext cx="4314016" cy="4156333"/>
              <a:chOff x="-67238" y="7521"/>
              <a:chExt cx="4167666" cy="4309312"/>
            </a:xfrm>
          </p:grpSpPr>
          <p:graphicFrame>
            <p:nvGraphicFramePr>
              <p:cNvPr id="46" name="グラフ 45"/>
              <p:cNvGraphicFramePr>
                <a:graphicFrameLocks noChangeAspect="1"/>
              </p:cNvGraphicFramePr>
              <p:nvPr>
                <p:extLst/>
              </p:nvPr>
            </p:nvGraphicFramePr>
            <p:xfrm>
              <a:off x="-67238" y="1825338"/>
              <a:ext cx="4167666" cy="2491495"/>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45" name="グラフ 44"/>
              <p:cNvGraphicFramePr>
                <a:graphicFrameLocks noChangeAspect="1"/>
              </p:cNvGraphicFramePr>
              <p:nvPr>
                <p:extLst>
                  <p:ext uri="{D42A27DB-BD31-4B8C-83A1-F6EECF244321}">
                    <p14:modId xmlns:p14="http://schemas.microsoft.com/office/powerpoint/2010/main" val="2732152350"/>
                  </p:ext>
                </p:extLst>
              </p:nvPr>
            </p:nvGraphicFramePr>
            <p:xfrm>
              <a:off x="2546" y="7521"/>
              <a:ext cx="3911525" cy="2499560"/>
            </p:xfrm>
            <a:graphic>
              <a:graphicData uri="http://schemas.openxmlformats.org/drawingml/2006/chart">
                <c:chart xmlns:c="http://schemas.openxmlformats.org/drawingml/2006/chart" xmlns:r="http://schemas.openxmlformats.org/officeDocument/2006/relationships" r:id="rId4"/>
              </a:graphicData>
            </a:graphic>
          </p:graphicFrame>
        </p:grpSp>
        <p:sp>
          <p:nvSpPr>
            <p:cNvPr id="39" name="正方形/長方形 38"/>
            <p:cNvSpPr/>
            <p:nvPr/>
          </p:nvSpPr>
          <p:spPr>
            <a:xfrm>
              <a:off x="7682569" y="5475554"/>
              <a:ext cx="734071" cy="17687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nchorCtr="0">
              <a:noAutofit/>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l"/>
              <a:r>
                <a:rPr kumimoji="1" lang="en-US" altLang="ja-JP" sz="1100" dirty="0">
                  <a:solidFill>
                    <a:schemeClr val="tx1"/>
                  </a:solidFill>
                </a:rPr>
                <a:t>2017</a:t>
              </a:r>
              <a:r>
                <a:rPr kumimoji="1" lang="ja-JP" altLang="en-US" sz="1100" baseline="0" dirty="0">
                  <a:solidFill>
                    <a:schemeClr val="tx1"/>
                  </a:solidFill>
                </a:rPr>
                <a:t>予算額</a:t>
              </a:r>
              <a:endParaRPr kumimoji="1" lang="ja-JP" altLang="en-US" sz="1100" dirty="0">
                <a:solidFill>
                  <a:schemeClr val="tx1"/>
                </a:solidFill>
              </a:endParaRPr>
            </a:p>
          </p:txBody>
        </p:sp>
      </p:grpSp>
      <p:sp>
        <p:nvSpPr>
          <p:cNvPr id="30" name="テキスト ボックス 8"/>
          <p:cNvSpPr txBox="1">
            <a:spLocks noChangeArrowheads="1"/>
          </p:cNvSpPr>
          <p:nvPr/>
        </p:nvSpPr>
        <p:spPr bwMode="auto">
          <a:xfrm>
            <a:off x="3502067" y="3288867"/>
            <a:ext cx="490519" cy="153888"/>
          </a:xfrm>
          <a:prstGeom prst="rect">
            <a:avLst/>
          </a:prstGeom>
          <a:noFill/>
          <a:ln w="9525">
            <a:noFill/>
            <a:miter lim="800000"/>
            <a:headEnd/>
            <a:tailEnd/>
          </a:ln>
        </p:spPr>
        <p:txBody>
          <a:bodyPr wrap="none" lIns="0" tIns="0" rIns="0" bIns="0" anchor="ctr" anchorCtr="0">
            <a:spAutoFit/>
          </a:bodyPr>
          <a:lstStyle/>
          <a:p>
            <a:pPr algn="ctr"/>
            <a:r>
              <a:rPr lang="ja-JP" altLang="en-US" sz="1000" dirty="0"/>
              <a:t>（</a:t>
            </a:r>
            <a:r>
              <a:rPr lang="en-US" altLang="ja-JP" sz="1000" dirty="0"/>
              <a:t>19.1‰</a:t>
            </a:r>
            <a:r>
              <a:rPr lang="ja-JP" altLang="en-US" sz="1000" dirty="0"/>
              <a:t>）</a:t>
            </a:r>
            <a:endParaRPr lang="en-US" altLang="ja-JP" sz="1000" dirty="0"/>
          </a:p>
        </p:txBody>
      </p:sp>
      <p:sp>
        <p:nvSpPr>
          <p:cNvPr id="31" name="テキスト ボックス 8"/>
          <p:cNvSpPr txBox="1">
            <a:spLocks noChangeArrowheads="1"/>
          </p:cNvSpPr>
          <p:nvPr/>
        </p:nvSpPr>
        <p:spPr bwMode="auto">
          <a:xfrm>
            <a:off x="4078132" y="3072843"/>
            <a:ext cx="490519" cy="153888"/>
          </a:xfrm>
          <a:prstGeom prst="rect">
            <a:avLst/>
          </a:prstGeom>
          <a:noFill/>
          <a:ln w="9525">
            <a:noFill/>
            <a:miter lim="800000"/>
            <a:headEnd/>
            <a:tailEnd/>
          </a:ln>
        </p:spPr>
        <p:txBody>
          <a:bodyPr wrap="none" lIns="0" tIns="0" rIns="0" bIns="0" anchor="ctr" anchorCtr="0">
            <a:spAutoFit/>
          </a:bodyPr>
          <a:lstStyle/>
          <a:p>
            <a:pPr algn="ctr"/>
            <a:r>
              <a:rPr lang="ja-JP" altLang="en-US" sz="1000" dirty="0"/>
              <a:t>（</a:t>
            </a:r>
            <a:r>
              <a:rPr lang="en-US" altLang="ja-JP" sz="1000" dirty="0"/>
              <a:t>23.9‰</a:t>
            </a:r>
            <a:r>
              <a:rPr lang="ja-JP" altLang="en-US" sz="1000" dirty="0"/>
              <a:t>）</a:t>
            </a:r>
            <a:endParaRPr lang="en-US" altLang="ja-JP" sz="1000" dirty="0"/>
          </a:p>
        </p:txBody>
      </p:sp>
      <p:sp>
        <p:nvSpPr>
          <p:cNvPr id="32" name="テキスト ボックス 8"/>
          <p:cNvSpPr txBox="1">
            <a:spLocks noChangeArrowheads="1"/>
          </p:cNvSpPr>
          <p:nvPr/>
        </p:nvSpPr>
        <p:spPr bwMode="auto">
          <a:xfrm>
            <a:off x="4667733" y="2784811"/>
            <a:ext cx="490519" cy="153888"/>
          </a:xfrm>
          <a:prstGeom prst="rect">
            <a:avLst/>
          </a:prstGeom>
          <a:noFill/>
          <a:ln w="9525">
            <a:noFill/>
            <a:miter lim="800000"/>
            <a:headEnd/>
            <a:tailEnd/>
          </a:ln>
        </p:spPr>
        <p:txBody>
          <a:bodyPr wrap="none" lIns="0" tIns="0" rIns="0" bIns="0" anchor="ctr" anchorCtr="0">
            <a:spAutoFit/>
          </a:bodyPr>
          <a:lstStyle/>
          <a:p>
            <a:pPr algn="ctr"/>
            <a:r>
              <a:rPr lang="ja-JP" altLang="en-US" sz="1000" dirty="0"/>
              <a:t>（</a:t>
            </a:r>
            <a:r>
              <a:rPr lang="en-US" altLang="ja-JP" sz="1000" dirty="0"/>
              <a:t>27.4‰</a:t>
            </a:r>
            <a:r>
              <a:rPr lang="ja-JP" altLang="en-US" sz="1000" dirty="0"/>
              <a:t>）</a:t>
            </a:r>
            <a:endParaRPr lang="en-US" altLang="ja-JP" sz="1000" dirty="0"/>
          </a:p>
        </p:txBody>
      </p:sp>
      <p:cxnSp>
        <p:nvCxnSpPr>
          <p:cNvPr id="36" name="直線コネクタ 35"/>
          <p:cNvCxnSpPr/>
          <p:nvPr/>
        </p:nvCxnSpPr>
        <p:spPr>
          <a:xfrm flipV="1">
            <a:off x="3508104" y="3068960"/>
            <a:ext cx="0" cy="1907707"/>
          </a:xfrm>
          <a:prstGeom prst="line">
            <a:avLst/>
          </a:prstGeom>
          <a:ln w="22225">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44" name="直線矢印コネクタ 43"/>
          <p:cNvCxnSpPr/>
          <p:nvPr/>
        </p:nvCxnSpPr>
        <p:spPr>
          <a:xfrm>
            <a:off x="3493114" y="4976667"/>
            <a:ext cx="288032" cy="0"/>
          </a:xfrm>
          <a:prstGeom prst="straightConnector1">
            <a:avLst/>
          </a:prstGeom>
          <a:ln w="22225">
            <a:solidFill>
              <a:schemeClr val="tx1"/>
            </a:solidFill>
            <a:prstDash val="dash"/>
            <a:tailEnd type="triangle"/>
          </a:ln>
        </p:spPr>
        <p:style>
          <a:lnRef idx="1">
            <a:schemeClr val="accent1"/>
          </a:lnRef>
          <a:fillRef idx="0">
            <a:schemeClr val="accent1"/>
          </a:fillRef>
          <a:effectRef idx="0">
            <a:schemeClr val="accent1"/>
          </a:effectRef>
          <a:fontRef idx="minor">
            <a:schemeClr val="tx1"/>
          </a:fontRef>
        </p:style>
      </p:cxnSp>
      <p:sp>
        <p:nvSpPr>
          <p:cNvPr id="47" name="テキスト ボックス 46"/>
          <p:cNvSpPr txBox="1"/>
          <p:nvPr/>
        </p:nvSpPr>
        <p:spPr>
          <a:xfrm>
            <a:off x="3421106" y="5003705"/>
            <a:ext cx="864096" cy="276999"/>
          </a:xfrm>
          <a:prstGeom prst="rect">
            <a:avLst/>
          </a:prstGeom>
          <a:noFill/>
        </p:spPr>
        <p:txBody>
          <a:bodyPr wrap="square" rtlCol="0">
            <a:spAutoFit/>
          </a:bodyPr>
          <a:lstStyle/>
          <a:p>
            <a:r>
              <a:rPr kumimoji="1" lang="ja-JP" altLang="en-US" sz="1200" dirty="0"/>
              <a:t>前回以降</a:t>
            </a:r>
          </a:p>
        </p:txBody>
      </p:sp>
      <p:cxnSp>
        <p:nvCxnSpPr>
          <p:cNvPr id="48" name="直線コネクタ 47"/>
          <p:cNvCxnSpPr/>
          <p:nvPr/>
        </p:nvCxnSpPr>
        <p:spPr>
          <a:xfrm flipV="1">
            <a:off x="4976803" y="2398505"/>
            <a:ext cx="2575721" cy="652515"/>
          </a:xfrm>
          <a:prstGeom prst="line">
            <a:avLst/>
          </a:prstGeom>
        </p:spPr>
        <p:style>
          <a:lnRef idx="1">
            <a:schemeClr val="dk1"/>
          </a:lnRef>
          <a:fillRef idx="0">
            <a:schemeClr val="dk1"/>
          </a:fillRef>
          <a:effectRef idx="0">
            <a:schemeClr val="dk1"/>
          </a:effectRef>
          <a:fontRef idx="minor">
            <a:schemeClr val="tx1"/>
          </a:fontRef>
        </p:style>
      </p:cxnSp>
      <p:cxnSp>
        <p:nvCxnSpPr>
          <p:cNvPr id="49" name="直線コネクタ 48"/>
          <p:cNvCxnSpPr/>
          <p:nvPr/>
        </p:nvCxnSpPr>
        <p:spPr>
          <a:xfrm flipV="1">
            <a:off x="4965559" y="3866762"/>
            <a:ext cx="2867718" cy="388800"/>
          </a:xfrm>
          <a:prstGeom prst="line">
            <a:avLst/>
          </a:prstGeom>
        </p:spPr>
        <p:style>
          <a:lnRef idx="1">
            <a:schemeClr val="dk1"/>
          </a:lnRef>
          <a:fillRef idx="0">
            <a:schemeClr val="dk1"/>
          </a:fillRef>
          <a:effectRef idx="0">
            <a:schemeClr val="dk1"/>
          </a:effectRef>
          <a:fontRef idx="minor">
            <a:schemeClr val="tx1"/>
          </a:fontRef>
        </p:style>
      </p:cxnSp>
      <p:cxnSp>
        <p:nvCxnSpPr>
          <p:cNvPr id="50" name="直線コネクタ 49"/>
          <p:cNvCxnSpPr/>
          <p:nvPr/>
        </p:nvCxnSpPr>
        <p:spPr>
          <a:xfrm flipV="1">
            <a:off x="4977760" y="4125987"/>
            <a:ext cx="2700000" cy="148610"/>
          </a:xfrm>
          <a:prstGeom prst="line">
            <a:avLst/>
          </a:prstGeom>
        </p:spPr>
        <p:style>
          <a:lnRef idx="1">
            <a:schemeClr val="dk1"/>
          </a:lnRef>
          <a:fillRef idx="0">
            <a:schemeClr val="dk1"/>
          </a:fillRef>
          <a:effectRef idx="0">
            <a:schemeClr val="dk1"/>
          </a:effectRef>
          <a:fontRef idx="minor">
            <a:schemeClr val="tx1"/>
          </a:fontRef>
        </p:style>
      </p:cxnSp>
      <p:cxnSp>
        <p:nvCxnSpPr>
          <p:cNvPr id="51" name="直線コネクタ 50"/>
          <p:cNvCxnSpPr/>
          <p:nvPr/>
        </p:nvCxnSpPr>
        <p:spPr>
          <a:xfrm>
            <a:off x="4993639" y="4682475"/>
            <a:ext cx="2484000" cy="864096"/>
          </a:xfrm>
          <a:prstGeom prst="line">
            <a:avLst/>
          </a:prstGeom>
        </p:spPr>
        <p:style>
          <a:lnRef idx="1">
            <a:schemeClr val="dk1"/>
          </a:lnRef>
          <a:fillRef idx="0">
            <a:schemeClr val="dk1"/>
          </a:fillRef>
          <a:effectRef idx="0">
            <a:schemeClr val="dk1"/>
          </a:effectRef>
          <a:fontRef idx="minor">
            <a:schemeClr val="tx1"/>
          </a:fontRef>
        </p:style>
      </p:cxnSp>
    </p:spTree>
    <p:extLst>
      <p:ext uri="{BB962C8B-B14F-4D97-AF65-F5344CB8AC3E}">
        <p14:creationId xmlns:p14="http://schemas.microsoft.com/office/powerpoint/2010/main" val="2587078692"/>
      </p:ext>
    </p:extLst>
  </p:cSld>
  <p:clrMapOvr>
    <a:masterClrMapping/>
  </p:clrMapOvr>
  <p:timing>
    <p:tnLst>
      <p:par>
        <p:cTn id="1" dur="indefinite" restart="never" nodeType="tmRoot"/>
      </p:par>
    </p:tnLst>
  </p:timing>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角丸四角形 18"/>
          <p:cNvSpPr/>
          <p:nvPr/>
        </p:nvSpPr>
        <p:spPr>
          <a:xfrm>
            <a:off x="6959438" y="3122862"/>
            <a:ext cx="1662041" cy="3535365"/>
          </a:xfrm>
          <a:prstGeom prst="roundRect">
            <a:avLst>
              <a:gd name="adj" fmla="val 7175"/>
            </a:avLst>
          </a:prstGeom>
          <a:solidFill>
            <a:schemeClr val="accent6">
              <a:lumMod val="60000"/>
              <a:lumOff val="40000"/>
              <a:alpha val="50000"/>
            </a:schemeClr>
          </a:solidFill>
          <a:ln>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endParaRPr kumimoji="1" lang="ja-JP" altLang="en-US"/>
          </a:p>
        </p:txBody>
      </p:sp>
      <p:sp>
        <p:nvSpPr>
          <p:cNvPr id="18" name="角丸四角形 17"/>
          <p:cNvSpPr/>
          <p:nvPr/>
        </p:nvSpPr>
        <p:spPr>
          <a:xfrm>
            <a:off x="4877668" y="2072957"/>
            <a:ext cx="2773231" cy="324697"/>
          </a:xfrm>
          <a:prstGeom prst="roundRect">
            <a:avLst>
              <a:gd name="adj" fmla="val 7175"/>
            </a:avLst>
          </a:prstGeom>
          <a:solidFill>
            <a:schemeClr val="accent6">
              <a:lumMod val="60000"/>
              <a:lumOff val="40000"/>
              <a:alpha val="50000"/>
            </a:schemeClr>
          </a:solidFill>
          <a:ln>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5" name="角丸四角形 14"/>
          <p:cNvSpPr/>
          <p:nvPr/>
        </p:nvSpPr>
        <p:spPr>
          <a:xfrm>
            <a:off x="323819" y="1266847"/>
            <a:ext cx="8425765" cy="792157"/>
          </a:xfrm>
          <a:prstGeom prst="roundRect">
            <a:avLst>
              <a:gd name="adj" fmla="val 7175"/>
            </a:avLst>
          </a:prstGeom>
          <a:solidFill>
            <a:schemeClr val="accent6">
              <a:lumMod val="60000"/>
              <a:lumOff val="40000"/>
              <a:alpha val="50000"/>
            </a:schemeClr>
          </a:solidFill>
          <a:ln>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4" name="正方形/長方形 13"/>
          <p:cNvSpPr/>
          <p:nvPr/>
        </p:nvSpPr>
        <p:spPr>
          <a:xfrm>
            <a:off x="251519" y="964486"/>
            <a:ext cx="8712968" cy="1477328"/>
          </a:xfrm>
          <a:prstGeom prst="rect">
            <a:avLst/>
          </a:prstGeom>
        </p:spPr>
        <p:txBody>
          <a:bodyPr wrap="square">
            <a:spAutoFit/>
          </a:bodyPr>
          <a:lstStyle/>
          <a:p>
            <a:r>
              <a:rPr lang="ja-JP" altLang="en-US" dirty="0">
                <a:solidFill>
                  <a:srgbClr val="000000"/>
                </a:solidFill>
              </a:rPr>
              <a:t>　市債残高は</a:t>
            </a:r>
            <a:r>
              <a:rPr lang="en-US" altLang="ja-JP" dirty="0">
                <a:solidFill>
                  <a:srgbClr val="000000"/>
                </a:solidFill>
              </a:rPr>
              <a:t>2005</a:t>
            </a:r>
            <a:r>
              <a:rPr lang="ja-JP" altLang="en-US" dirty="0">
                <a:solidFill>
                  <a:srgbClr val="000000"/>
                </a:solidFill>
              </a:rPr>
              <a:t>年度までは増加の一途を辿っていたが、</a:t>
            </a:r>
            <a:r>
              <a:rPr lang="en-US" altLang="ja-JP" dirty="0">
                <a:solidFill>
                  <a:srgbClr val="000000"/>
                </a:solidFill>
              </a:rPr>
              <a:t>2005</a:t>
            </a:r>
            <a:r>
              <a:rPr lang="ja-JP" altLang="en-US" dirty="0">
                <a:solidFill>
                  <a:srgbClr val="000000"/>
                </a:solidFill>
              </a:rPr>
              <a:t>年度以降は減少基調。</a:t>
            </a:r>
            <a:endParaRPr lang="en-US" altLang="ja-JP" dirty="0">
              <a:solidFill>
                <a:srgbClr val="000000"/>
              </a:solidFill>
            </a:endParaRPr>
          </a:p>
          <a:p>
            <a:r>
              <a:rPr lang="ja-JP" altLang="en-US" dirty="0"/>
              <a:t>　なお、</a:t>
            </a:r>
            <a:r>
              <a:rPr lang="en-US" altLang="ja-JP" dirty="0"/>
              <a:t>2016</a:t>
            </a:r>
            <a:r>
              <a:rPr lang="ja-JP" altLang="en-US" dirty="0"/>
              <a:t>年度は土地先行取得事業会計及び市街地再開発事業会計の廃止、また</a:t>
            </a:r>
            <a:r>
              <a:rPr lang="en-US" altLang="ja-JP" dirty="0"/>
              <a:t>2017</a:t>
            </a:r>
            <a:r>
              <a:rPr lang="ja-JP" altLang="en-US" dirty="0"/>
              <a:t>年度は自動車運送事業会計及び高速鉄道事業会計の廃止により市債残高が一般会計へ移行したことに伴う影響を除くと減少している。</a:t>
            </a:r>
            <a:endParaRPr lang="en-US" altLang="ja-JP" dirty="0"/>
          </a:p>
          <a:p>
            <a:r>
              <a:rPr lang="ja-JP" altLang="en-US" dirty="0"/>
              <a:t>　市債発行額は</a:t>
            </a:r>
            <a:r>
              <a:rPr lang="en-US" altLang="ja-JP" dirty="0"/>
              <a:t>2006</a:t>
            </a:r>
            <a:r>
              <a:rPr lang="ja-JP" altLang="en-US" dirty="0"/>
              <a:t>年度以降横ばいで推移し、</a:t>
            </a:r>
            <a:r>
              <a:rPr lang="en-US" altLang="ja-JP" dirty="0"/>
              <a:t>2013</a:t>
            </a:r>
            <a:r>
              <a:rPr lang="ja-JP" altLang="en-US" dirty="0"/>
              <a:t>年度以降は減少傾向。</a:t>
            </a:r>
            <a:endParaRPr lang="ja-JP" altLang="en-US" dirty="0">
              <a:solidFill>
                <a:srgbClr val="000000"/>
              </a:solidFill>
            </a:endParaRPr>
          </a:p>
        </p:txBody>
      </p:sp>
      <p:graphicFrame>
        <p:nvGraphicFramePr>
          <p:cNvPr id="30" name="グラフ 29"/>
          <p:cNvGraphicFramePr>
            <a:graphicFrameLocks/>
          </p:cNvGraphicFramePr>
          <p:nvPr>
            <p:extLst/>
          </p:nvPr>
        </p:nvGraphicFramePr>
        <p:xfrm>
          <a:off x="108322" y="2452946"/>
          <a:ext cx="9071371" cy="4394338"/>
        </p:xfrm>
        <a:graphic>
          <a:graphicData uri="http://schemas.openxmlformats.org/drawingml/2006/chart">
            <c:chart xmlns:c="http://schemas.openxmlformats.org/drawingml/2006/chart" xmlns:r="http://schemas.openxmlformats.org/officeDocument/2006/relationships" r:id="rId3"/>
          </a:graphicData>
        </a:graphic>
      </p:graphicFrame>
      <p:sp>
        <p:nvSpPr>
          <p:cNvPr id="12" name="正方形/長方形 11"/>
          <p:cNvSpPr/>
          <p:nvPr/>
        </p:nvSpPr>
        <p:spPr>
          <a:xfrm>
            <a:off x="251520" y="260648"/>
            <a:ext cx="4392488" cy="369332"/>
          </a:xfrm>
          <a:prstGeom prst="rect">
            <a:avLst/>
          </a:prstGeom>
        </p:spPr>
        <p:txBody>
          <a:bodyPr wrap="square">
            <a:spAutoFit/>
          </a:bodyPr>
          <a:lstStyle/>
          <a:p>
            <a:r>
              <a:rPr lang="ja-JP" altLang="en-US" b="1" dirty="0">
                <a:solidFill>
                  <a:srgbClr val="000000"/>
                </a:solidFill>
              </a:rPr>
              <a:t>④　市債発行の抑制　（１／２）</a:t>
            </a:r>
          </a:p>
        </p:txBody>
      </p:sp>
      <p:cxnSp>
        <p:nvCxnSpPr>
          <p:cNvPr id="13" name="直線コネクタ 12"/>
          <p:cNvCxnSpPr/>
          <p:nvPr/>
        </p:nvCxnSpPr>
        <p:spPr>
          <a:xfrm>
            <a:off x="179512" y="692696"/>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6" name="テキスト ボックス 15"/>
          <p:cNvSpPr txBox="1"/>
          <p:nvPr/>
        </p:nvSpPr>
        <p:spPr>
          <a:xfrm>
            <a:off x="7956376" y="0"/>
            <a:ext cx="1187624" cy="307777"/>
          </a:xfrm>
          <a:prstGeom prst="rect">
            <a:avLst/>
          </a:prstGeom>
          <a:noFill/>
        </p:spPr>
        <p:txBody>
          <a:bodyPr wrap="square" rtlCol="0">
            <a:spAutoFit/>
          </a:bodyPr>
          <a:lstStyle/>
          <a:p>
            <a:r>
              <a:rPr lang="en-US" altLang="ja-JP" sz="1400" dirty="0">
                <a:solidFill>
                  <a:prstClr val="black"/>
                </a:solidFill>
              </a:rPr>
              <a:t>A 1</a:t>
            </a:r>
            <a:endParaRPr lang="ja-JP" altLang="en-US" sz="1400" dirty="0">
              <a:solidFill>
                <a:prstClr val="black"/>
              </a:solidFill>
            </a:endParaRPr>
          </a:p>
        </p:txBody>
      </p:sp>
      <p:sp>
        <p:nvSpPr>
          <p:cNvPr id="10" name="テキスト ボックス 9"/>
          <p:cNvSpPr txBox="1"/>
          <p:nvPr/>
        </p:nvSpPr>
        <p:spPr>
          <a:xfrm>
            <a:off x="0" y="0"/>
            <a:ext cx="3491880" cy="261610"/>
          </a:xfrm>
          <a:prstGeom prst="rect">
            <a:avLst/>
          </a:prstGeom>
          <a:noFill/>
        </p:spPr>
        <p:txBody>
          <a:bodyPr wrap="square" rtlCol="0">
            <a:spAutoFit/>
          </a:bodyPr>
          <a:lstStyle/>
          <a:p>
            <a:r>
              <a:rPr lang="en-US" altLang="ja-JP" sz="1100" dirty="0">
                <a:solidFill>
                  <a:prstClr val="black"/>
                </a:solidFill>
              </a:rPr>
              <a:t>Ⅳ</a:t>
            </a:r>
            <a:r>
              <a:rPr lang="ja-JP" altLang="en-US" sz="1100" dirty="0">
                <a:solidFill>
                  <a:prstClr val="black"/>
                </a:solidFill>
              </a:rPr>
              <a:t>　行財政改革</a:t>
            </a:r>
            <a:r>
              <a:rPr lang="en-US" altLang="ja-JP" sz="1100" dirty="0">
                <a:solidFill>
                  <a:prstClr val="black"/>
                </a:solidFill>
              </a:rPr>
              <a:t>【</a:t>
            </a:r>
            <a:r>
              <a:rPr lang="ja-JP" altLang="en-US" sz="1100" dirty="0">
                <a:solidFill>
                  <a:prstClr val="black"/>
                </a:solidFill>
              </a:rPr>
              <a:t>財政</a:t>
            </a:r>
            <a:r>
              <a:rPr lang="en-US" altLang="ja-JP" sz="1100" dirty="0">
                <a:solidFill>
                  <a:prstClr val="black"/>
                </a:solidFill>
              </a:rPr>
              <a:t>】</a:t>
            </a:r>
            <a:r>
              <a:rPr lang="ja-JP" altLang="en-US" sz="1100" dirty="0">
                <a:solidFill>
                  <a:prstClr val="black"/>
                </a:solidFill>
              </a:rPr>
              <a:t>・財政再建</a:t>
            </a:r>
            <a:endParaRPr lang="en-US" altLang="ja-JP" sz="1100" dirty="0">
              <a:solidFill>
                <a:prstClr val="black"/>
              </a:solidFill>
            </a:endParaRPr>
          </a:p>
        </p:txBody>
      </p:sp>
      <p:sp>
        <p:nvSpPr>
          <p:cNvPr id="8" name="左右矢印 7"/>
          <p:cNvSpPr/>
          <p:nvPr/>
        </p:nvSpPr>
        <p:spPr>
          <a:xfrm>
            <a:off x="4717934" y="3424632"/>
            <a:ext cx="3238441" cy="232968"/>
          </a:xfrm>
          <a:prstGeom prst="leftRightArrow">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11" name="下矢印 10"/>
          <p:cNvSpPr/>
          <p:nvPr/>
        </p:nvSpPr>
        <p:spPr>
          <a:xfrm rot="17092774">
            <a:off x="7293773" y="4900258"/>
            <a:ext cx="275445" cy="1008112"/>
          </a:xfrm>
          <a:prstGeom prst="downArrow">
            <a:avLst/>
          </a:prstGeom>
          <a:solidFill>
            <a:srgbClr val="FFFF00">
              <a:alpha val="29000"/>
            </a:srgb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17" name="右矢印 16"/>
          <p:cNvSpPr/>
          <p:nvPr/>
        </p:nvSpPr>
        <p:spPr>
          <a:xfrm>
            <a:off x="5076056" y="5157192"/>
            <a:ext cx="1080120" cy="288032"/>
          </a:xfrm>
          <a:prstGeom prst="rightArrow">
            <a:avLst/>
          </a:prstGeom>
          <a:solidFill>
            <a:srgbClr val="FFFF00">
              <a:alpha val="30000"/>
            </a:srgb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2" name="スライド番号プレースホルダー 1"/>
          <p:cNvSpPr>
            <a:spLocks noGrp="1"/>
          </p:cNvSpPr>
          <p:nvPr>
            <p:ph type="sldNum" sz="quarter" idx="12"/>
          </p:nvPr>
        </p:nvSpPr>
        <p:spPr/>
        <p:txBody>
          <a:bodyPr/>
          <a:lstStyle/>
          <a:p>
            <a:fld id="{CCEC3038-1CF1-4B63-9920-55248DCFBA97}" type="slidenum">
              <a:rPr kumimoji="1" lang="ja-JP" altLang="en-US" smtClean="0"/>
              <a:pPr/>
              <a:t>132</a:t>
            </a:fld>
            <a:endParaRPr kumimoji="1" lang="ja-JP" altLang="en-US"/>
          </a:p>
        </p:txBody>
      </p:sp>
    </p:spTree>
    <p:extLst>
      <p:ext uri="{BB962C8B-B14F-4D97-AF65-F5344CB8AC3E}">
        <p14:creationId xmlns:p14="http://schemas.microsoft.com/office/powerpoint/2010/main" val="2971486722"/>
      </p:ext>
    </p:extLst>
  </p:cSld>
  <p:clrMapOvr>
    <a:masterClrMapping/>
  </p:clrMapOvr>
  <p:timing>
    <p:tnLst>
      <p:par>
        <p:cTn id="1" dur="indefinite" restart="never" nodeType="tmRoot"/>
      </p:par>
    </p:tnLst>
  </p:timing>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角丸四角形 15"/>
          <p:cNvSpPr/>
          <p:nvPr/>
        </p:nvSpPr>
        <p:spPr>
          <a:xfrm>
            <a:off x="2627784" y="4183041"/>
            <a:ext cx="1534551" cy="2347825"/>
          </a:xfrm>
          <a:prstGeom prst="roundRect">
            <a:avLst>
              <a:gd name="adj" fmla="val 7175"/>
            </a:avLst>
          </a:prstGeom>
          <a:solidFill>
            <a:schemeClr val="accent6">
              <a:lumMod val="60000"/>
              <a:lumOff val="40000"/>
              <a:alpha val="50000"/>
            </a:schemeClr>
          </a:solidFill>
          <a:ln>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23" name="角丸四角形 22"/>
          <p:cNvSpPr/>
          <p:nvPr/>
        </p:nvSpPr>
        <p:spPr>
          <a:xfrm>
            <a:off x="7074024" y="3815328"/>
            <a:ext cx="1458416" cy="2700298"/>
          </a:xfrm>
          <a:prstGeom prst="roundRect">
            <a:avLst>
              <a:gd name="adj" fmla="val 7175"/>
            </a:avLst>
          </a:prstGeom>
          <a:solidFill>
            <a:schemeClr val="accent6">
              <a:lumMod val="60000"/>
              <a:lumOff val="40000"/>
              <a:alpha val="50000"/>
            </a:schemeClr>
          </a:solidFill>
          <a:ln>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19" name="正方形/長方形 18"/>
          <p:cNvSpPr/>
          <p:nvPr/>
        </p:nvSpPr>
        <p:spPr>
          <a:xfrm>
            <a:off x="251520" y="910461"/>
            <a:ext cx="8712968" cy="369332"/>
          </a:xfrm>
          <a:prstGeom prst="rect">
            <a:avLst/>
          </a:prstGeom>
        </p:spPr>
        <p:txBody>
          <a:bodyPr wrap="square">
            <a:spAutoFit/>
          </a:bodyPr>
          <a:lstStyle/>
          <a:p>
            <a:r>
              <a:rPr lang="ja-JP" altLang="en-US" dirty="0">
                <a:solidFill>
                  <a:srgbClr val="000000"/>
                </a:solidFill>
              </a:rPr>
              <a:t>　</a:t>
            </a:r>
            <a:r>
              <a:rPr lang="ja-JP" altLang="en-US" dirty="0">
                <a:solidFill>
                  <a:prstClr val="black"/>
                </a:solidFill>
              </a:rPr>
              <a:t>市債発行抑制により、実質公債費比率、将来負担比率ともに改善してきた。</a:t>
            </a:r>
          </a:p>
        </p:txBody>
      </p:sp>
      <p:graphicFrame>
        <p:nvGraphicFramePr>
          <p:cNvPr id="26" name="グラフ 25"/>
          <p:cNvGraphicFramePr>
            <a:graphicFrameLocks/>
          </p:cNvGraphicFramePr>
          <p:nvPr>
            <p:extLst>
              <p:ext uri="{D42A27DB-BD31-4B8C-83A1-F6EECF244321}">
                <p14:modId xmlns:p14="http://schemas.microsoft.com/office/powerpoint/2010/main" val="901729672"/>
              </p:ext>
            </p:extLst>
          </p:nvPr>
        </p:nvGraphicFramePr>
        <p:xfrm>
          <a:off x="4493132" y="2349360"/>
          <a:ext cx="5112000" cy="4320000"/>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22" name="グラフ 21"/>
          <p:cNvGraphicFramePr>
            <a:graphicFrameLocks/>
          </p:cNvGraphicFramePr>
          <p:nvPr>
            <p:extLst>
              <p:ext uri="{D42A27DB-BD31-4B8C-83A1-F6EECF244321}">
                <p14:modId xmlns:p14="http://schemas.microsoft.com/office/powerpoint/2010/main" val="3405069163"/>
              </p:ext>
            </p:extLst>
          </p:nvPr>
        </p:nvGraphicFramePr>
        <p:xfrm>
          <a:off x="64906" y="2438322"/>
          <a:ext cx="5076000" cy="4320000"/>
        </p:xfrm>
        <a:graphic>
          <a:graphicData uri="http://schemas.openxmlformats.org/drawingml/2006/chart">
            <c:chart xmlns:c="http://schemas.openxmlformats.org/drawingml/2006/chart" xmlns:r="http://schemas.openxmlformats.org/officeDocument/2006/relationships" r:id="rId4"/>
          </a:graphicData>
        </a:graphic>
      </p:graphicFrame>
      <p:sp>
        <p:nvSpPr>
          <p:cNvPr id="17" name="正方形/長方形 16"/>
          <p:cNvSpPr/>
          <p:nvPr/>
        </p:nvSpPr>
        <p:spPr>
          <a:xfrm>
            <a:off x="251520" y="260648"/>
            <a:ext cx="4392488" cy="369332"/>
          </a:xfrm>
          <a:prstGeom prst="rect">
            <a:avLst/>
          </a:prstGeom>
        </p:spPr>
        <p:txBody>
          <a:bodyPr wrap="square">
            <a:spAutoFit/>
          </a:bodyPr>
          <a:lstStyle/>
          <a:p>
            <a:r>
              <a:rPr lang="ja-JP" altLang="en-US" b="1" dirty="0">
                <a:solidFill>
                  <a:srgbClr val="000000"/>
                </a:solidFill>
              </a:rPr>
              <a:t>④　市債発行の抑制　（２／２）</a:t>
            </a:r>
          </a:p>
        </p:txBody>
      </p:sp>
      <p:cxnSp>
        <p:nvCxnSpPr>
          <p:cNvPr id="18" name="直線コネクタ 17"/>
          <p:cNvCxnSpPr/>
          <p:nvPr/>
        </p:nvCxnSpPr>
        <p:spPr>
          <a:xfrm>
            <a:off x="179512" y="692696"/>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1" name="テキスト ボックス 20"/>
          <p:cNvSpPr txBox="1"/>
          <p:nvPr/>
        </p:nvSpPr>
        <p:spPr>
          <a:xfrm>
            <a:off x="7956376" y="0"/>
            <a:ext cx="1187624" cy="307777"/>
          </a:xfrm>
          <a:prstGeom prst="rect">
            <a:avLst/>
          </a:prstGeom>
          <a:noFill/>
        </p:spPr>
        <p:txBody>
          <a:bodyPr wrap="square" rtlCol="0">
            <a:spAutoFit/>
          </a:bodyPr>
          <a:lstStyle/>
          <a:p>
            <a:r>
              <a:rPr lang="en-US" altLang="ja-JP" sz="1400" dirty="0">
                <a:solidFill>
                  <a:prstClr val="black"/>
                </a:solidFill>
              </a:rPr>
              <a:t>A 1</a:t>
            </a:r>
            <a:endParaRPr lang="ja-JP" altLang="en-US" sz="1400" dirty="0">
              <a:solidFill>
                <a:prstClr val="black"/>
              </a:solidFill>
            </a:endParaRPr>
          </a:p>
        </p:txBody>
      </p:sp>
      <p:sp>
        <p:nvSpPr>
          <p:cNvPr id="12" name="テキスト ボックス 11"/>
          <p:cNvSpPr txBox="1"/>
          <p:nvPr/>
        </p:nvSpPr>
        <p:spPr>
          <a:xfrm>
            <a:off x="0" y="0"/>
            <a:ext cx="3491880" cy="261610"/>
          </a:xfrm>
          <a:prstGeom prst="rect">
            <a:avLst/>
          </a:prstGeom>
          <a:noFill/>
        </p:spPr>
        <p:txBody>
          <a:bodyPr wrap="square" rtlCol="0">
            <a:spAutoFit/>
          </a:bodyPr>
          <a:lstStyle/>
          <a:p>
            <a:r>
              <a:rPr lang="en-US" altLang="ja-JP" sz="1100" dirty="0">
                <a:solidFill>
                  <a:prstClr val="black"/>
                </a:solidFill>
              </a:rPr>
              <a:t>Ⅳ</a:t>
            </a:r>
            <a:r>
              <a:rPr lang="ja-JP" altLang="en-US" sz="1100" dirty="0">
                <a:solidFill>
                  <a:prstClr val="black"/>
                </a:solidFill>
              </a:rPr>
              <a:t>　行財政改革</a:t>
            </a:r>
            <a:r>
              <a:rPr lang="en-US" altLang="ja-JP" sz="1100" dirty="0">
                <a:solidFill>
                  <a:prstClr val="black"/>
                </a:solidFill>
              </a:rPr>
              <a:t>【</a:t>
            </a:r>
            <a:r>
              <a:rPr lang="ja-JP" altLang="en-US" sz="1100" dirty="0">
                <a:solidFill>
                  <a:prstClr val="black"/>
                </a:solidFill>
              </a:rPr>
              <a:t>財政</a:t>
            </a:r>
            <a:r>
              <a:rPr lang="en-US" altLang="ja-JP" sz="1100" dirty="0">
                <a:solidFill>
                  <a:prstClr val="black"/>
                </a:solidFill>
              </a:rPr>
              <a:t>】</a:t>
            </a:r>
            <a:r>
              <a:rPr lang="ja-JP" altLang="en-US" sz="1100" dirty="0">
                <a:solidFill>
                  <a:prstClr val="black"/>
                </a:solidFill>
              </a:rPr>
              <a:t>・財政再建</a:t>
            </a:r>
            <a:endParaRPr lang="en-US" altLang="ja-JP" sz="1100" dirty="0">
              <a:solidFill>
                <a:prstClr val="black"/>
              </a:solidFill>
            </a:endParaRPr>
          </a:p>
        </p:txBody>
      </p:sp>
      <p:sp>
        <p:nvSpPr>
          <p:cNvPr id="3" name="スライド番号プレースホルダー 2"/>
          <p:cNvSpPr>
            <a:spLocks noGrp="1"/>
          </p:cNvSpPr>
          <p:nvPr>
            <p:ph type="sldNum" sz="quarter" idx="12"/>
          </p:nvPr>
        </p:nvSpPr>
        <p:spPr/>
        <p:txBody>
          <a:bodyPr/>
          <a:lstStyle/>
          <a:p>
            <a:fld id="{CCEC3038-1CF1-4B63-9920-55248DCFBA97}" type="slidenum">
              <a:rPr kumimoji="1" lang="ja-JP" altLang="en-US" smtClean="0"/>
              <a:pPr/>
              <a:t>133</a:t>
            </a:fld>
            <a:endParaRPr kumimoji="1" lang="ja-JP" altLang="en-US"/>
          </a:p>
        </p:txBody>
      </p:sp>
    </p:spTree>
    <p:extLst>
      <p:ext uri="{BB962C8B-B14F-4D97-AF65-F5344CB8AC3E}">
        <p14:creationId xmlns:p14="http://schemas.microsoft.com/office/powerpoint/2010/main" val="1412048409"/>
      </p:ext>
    </p:extLst>
  </p:cSld>
  <p:clrMapOvr>
    <a:masterClrMapping/>
  </p:clrMapOvr>
  <p:timing>
    <p:tnLst>
      <p:par>
        <p:cTn id="1" dur="indefinite" restart="never" nodeType="tmRoot"/>
      </p:par>
    </p:tnLst>
  </p:timing>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角丸四角形 11"/>
          <p:cNvSpPr/>
          <p:nvPr/>
        </p:nvSpPr>
        <p:spPr>
          <a:xfrm>
            <a:off x="5181602" y="2402668"/>
            <a:ext cx="2703058" cy="4032448"/>
          </a:xfrm>
          <a:prstGeom prst="roundRect">
            <a:avLst>
              <a:gd name="adj" fmla="val 7175"/>
            </a:avLst>
          </a:prstGeom>
          <a:solidFill>
            <a:schemeClr val="accent6">
              <a:lumMod val="60000"/>
              <a:lumOff val="40000"/>
              <a:alpha val="50000"/>
            </a:schemeClr>
          </a:solidFill>
          <a:ln>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9" name="角丸四角形 18"/>
          <p:cNvSpPr/>
          <p:nvPr/>
        </p:nvSpPr>
        <p:spPr>
          <a:xfrm>
            <a:off x="2088058" y="910461"/>
            <a:ext cx="6105684" cy="447936"/>
          </a:xfrm>
          <a:prstGeom prst="roundRect">
            <a:avLst>
              <a:gd name="adj" fmla="val 7175"/>
            </a:avLst>
          </a:prstGeom>
          <a:solidFill>
            <a:schemeClr val="accent6">
              <a:lumMod val="60000"/>
              <a:lumOff val="40000"/>
              <a:alpha val="50000"/>
            </a:schemeClr>
          </a:solidFill>
          <a:ln>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 name="テキスト ボックス 12"/>
          <p:cNvSpPr txBox="1"/>
          <p:nvPr/>
        </p:nvSpPr>
        <p:spPr>
          <a:xfrm>
            <a:off x="7956376" y="0"/>
            <a:ext cx="1187624" cy="307777"/>
          </a:xfrm>
          <a:prstGeom prst="rect">
            <a:avLst/>
          </a:prstGeom>
          <a:noFill/>
        </p:spPr>
        <p:txBody>
          <a:bodyPr wrap="square" rtlCol="0">
            <a:spAutoFit/>
          </a:bodyPr>
          <a:lstStyle/>
          <a:p>
            <a:r>
              <a:rPr lang="en-US" altLang="ja-JP" sz="1400" dirty="0">
                <a:solidFill>
                  <a:prstClr val="black"/>
                </a:solidFill>
              </a:rPr>
              <a:t>A 1</a:t>
            </a:r>
            <a:endParaRPr lang="ja-JP" altLang="en-US" sz="1400" dirty="0">
              <a:solidFill>
                <a:prstClr val="black"/>
              </a:solidFill>
            </a:endParaRPr>
          </a:p>
        </p:txBody>
      </p:sp>
      <p:cxnSp>
        <p:nvCxnSpPr>
          <p:cNvPr id="14" name="直線コネクタ 13"/>
          <p:cNvCxnSpPr/>
          <p:nvPr/>
        </p:nvCxnSpPr>
        <p:spPr>
          <a:xfrm>
            <a:off x="179512" y="692696"/>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7" name="正方形/長方形 16"/>
          <p:cNvSpPr/>
          <p:nvPr/>
        </p:nvSpPr>
        <p:spPr>
          <a:xfrm>
            <a:off x="251520" y="910461"/>
            <a:ext cx="8892480" cy="418063"/>
          </a:xfrm>
          <a:prstGeom prst="rect">
            <a:avLst/>
          </a:prstGeom>
        </p:spPr>
        <p:txBody>
          <a:bodyPr wrap="square">
            <a:spAutoFit/>
          </a:bodyPr>
          <a:lstStyle/>
          <a:p>
            <a:pPr>
              <a:lnSpc>
                <a:spcPts val="2800"/>
              </a:lnSpc>
            </a:pPr>
            <a:r>
              <a:rPr lang="ja-JP" altLang="en-US" dirty="0">
                <a:solidFill>
                  <a:srgbClr val="000000"/>
                </a:solidFill>
              </a:rPr>
              <a:t>　経常収支比率は</a:t>
            </a:r>
            <a:r>
              <a:rPr lang="en-US" altLang="ja-JP" dirty="0"/>
              <a:t>100%</a:t>
            </a:r>
            <a:r>
              <a:rPr lang="ja-JP" altLang="en-US" dirty="0"/>
              <a:t>前後で推移しており、財政の硬直度は依然として高い。</a:t>
            </a:r>
          </a:p>
        </p:txBody>
      </p:sp>
      <p:sp>
        <p:nvSpPr>
          <p:cNvPr id="7" name="正方形/長方形 6"/>
          <p:cNvSpPr/>
          <p:nvPr/>
        </p:nvSpPr>
        <p:spPr>
          <a:xfrm>
            <a:off x="251520" y="260648"/>
            <a:ext cx="4392488" cy="369332"/>
          </a:xfrm>
          <a:prstGeom prst="rect">
            <a:avLst/>
          </a:prstGeom>
        </p:spPr>
        <p:txBody>
          <a:bodyPr wrap="square">
            <a:spAutoFit/>
          </a:bodyPr>
          <a:lstStyle/>
          <a:p>
            <a:r>
              <a:rPr lang="ja-JP" altLang="en-US" b="1" dirty="0">
                <a:solidFill>
                  <a:srgbClr val="000000"/>
                </a:solidFill>
              </a:rPr>
              <a:t>⑤　財政の硬直性の改善</a:t>
            </a:r>
          </a:p>
        </p:txBody>
      </p:sp>
      <p:sp>
        <p:nvSpPr>
          <p:cNvPr id="10" name="テキスト ボックス 9"/>
          <p:cNvSpPr txBox="1"/>
          <p:nvPr/>
        </p:nvSpPr>
        <p:spPr>
          <a:xfrm>
            <a:off x="0" y="0"/>
            <a:ext cx="3491880" cy="261610"/>
          </a:xfrm>
          <a:prstGeom prst="rect">
            <a:avLst/>
          </a:prstGeom>
          <a:noFill/>
        </p:spPr>
        <p:txBody>
          <a:bodyPr wrap="square" rtlCol="0">
            <a:spAutoFit/>
          </a:bodyPr>
          <a:lstStyle/>
          <a:p>
            <a:r>
              <a:rPr lang="en-US" altLang="ja-JP" sz="1100" dirty="0">
                <a:solidFill>
                  <a:prstClr val="black"/>
                </a:solidFill>
              </a:rPr>
              <a:t>Ⅳ</a:t>
            </a:r>
            <a:r>
              <a:rPr lang="ja-JP" altLang="en-US" sz="1100" dirty="0">
                <a:solidFill>
                  <a:prstClr val="black"/>
                </a:solidFill>
              </a:rPr>
              <a:t>　行財政改革</a:t>
            </a:r>
            <a:r>
              <a:rPr lang="en-US" altLang="ja-JP" sz="1100" dirty="0">
                <a:solidFill>
                  <a:prstClr val="black"/>
                </a:solidFill>
              </a:rPr>
              <a:t>【</a:t>
            </a:r>
            <a:r>
              <a:rPr lang="ja-JP" altLang="en-US" sz="1100" dirty="0">
                <a:solidFill>
                  <a:prstClr val="black"/>
                </a:solidFill>
              </a:rPr>
              <a:t>財政</a:t>
            </a:r>
            <a:r>
              <a:rPr lang="en-US" altLang="ja-JP" sz="1100" dirty="0">
                <a:solidFill>
                  <a:prstClr val="black"/>
                </a:solidFill>
              </a:rPr>
              <a:t>】</a:t>
            </a:r>
            <a:r>
              <a:rPr lang="ja-JP" altLang="en-US" sz="1100" dirty="0">
                <a:solidFill>
                  <a:prstClr val="black"/>
                </a:solidFill>
              </a:rPr>
              <a:t>・財政再建</a:t>
            </a:r>
            <a:endParaRPr lang="en-US" altLang="ja-JP" sz="1100" dirty="0">
              <a:solidFill>
                <a:prstClr val="black"/>
              </a:solidFill>
            </a:endParaRPr>
          </a:p>
        </p:txBody>
      </p:sp>
      <p:sp>
        <p:nvSpPr>
          <p:cNvPr id="2" name="スライド番号プレースホルダー 1"/>
          <p:cNvSpPr>
            <a:spLocks noGrp="1"/>
          </p:cNvSpPr>
          <p:nvPr>
            <p:ph type="sldNum" sz="quarter" idx="12"/>
          </p:nvPr>
        </p:nvSpPr>
        <p:spPr/>
        <p:txBody>
          <a:bodyPr/>
          <a:lstStyle/>
          <a:p>
            <a:fld id="{CCEC3038-1CF1-4B63-9920-55248DCFBA97}" type="slidenum">
              <a:rPr kumimoji="1" lang="ja-JP" altLang="en-US" smtClean="0"/>
              <a:pPr/>
              <a:t>134</a:t>
            </a:fld>
            <a:endParaRPr kumimoji="1" lang="ja-JP" altLang="en-US"/>
          </a:p>
        </p:txBody>
      </p:sp>
      <p:pic>
        <p:nvPicPr>
          <p:cNvPr id="3" name="図 2"/>
          <p:cNvPicPr>
            <a:picLocks noChangeAspect="1"/>
          </p:cNvPicPr>
          <p:nvPr/>
        </p:nvPicPr>
        <p:blipFill>
          <a:blip r:embed="rId3"/>
          <a:stretch>
            <a:fillRect/>
          </a:stretch>
        </p:blipFill>
        <p:spPr>
          <a:xfrm>
            <a:off x="164783" y="1546288"/>
            <a:ext cx="8748518" cy="5078408"/>
          </a:xfrm>
          <a:prstGeom prst="rect">
            <a:avLst/>
          </a:prstGeom>
        </p:spPr>
      </p:pic>
    </p:spTree>
    <p:extLst>
      <p:ext uri="{BB962C8B-B14F-4D97-AF65-F5344CB8AC3E}">
        <p14:creationId xmlns:p14="http://schemas.microsoft.com/office/powerpoint/2010/main" val="908322588"/>
      </p:ext>
    </p:extLst>
  </p:cSld>
  <p:clrMapOvr>
    <a:masterClrMapping/>
  </p:clrMapOvr>
  <p:timing>
    <p:tnLst>
      <p:par>
        <p:cTn id="1" dur="indefinite" restart="never" nodeType="tmRoot"/>
      </p:par>
    </p:tnLst>
  </p:timing>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3" name="角丸四角形 11">
            <a:extLst>
              <a:ext uri="{FF2B5EF4-FFF2-40B4-BE49-F238E27FC236}">
                <a16:creationId xmlns:a16="http://schemas.microsoft.com/office/drawing/2014/main" xmlns="" id="{9E7A3330-94DE-4BF1-BF5A-431FCF263A3A}"/>
              </a:ext>
            </a:extLst>
          </p:cNvPr>
          <p:cNvSpPr/>
          <p:nvPr/>
        </p:nvSpPr>
        <p:spPr>
          <a:xfrm>
            <a:off x="7582466" y="1836633"/>
            <a:ext cx="980915" cy="186713"/>
          </a:xfrm>
          <a:prstGeom prst="roundRect">
            <a:avLst>
              <a:gd name="adj" fmla="val 5685"/>
            </a:avLst>
          </a:prstGeom>
          <a:solidFill>
            <a:schemeClr val="accent6">
              <a:lumMod val="60000"/>
              <a:lumOff val="40000"/>
              <a:alpha val="5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solidFill>
                <a:schemeClr val="tx1"/>
              </a:solidFill>
            </a:endParaRPr>
          </a:p>
        </p:txBody>
      </p:sp>
      <p:sp>
        <p:nvSpPr>
          <p:cNvPr id="79" name="角丸四角形 11">
            <a:extLst>
              <a:ext uri="{FF2B5EF4-FFF2-40B4-BE49-F238E27FC236}">
                <a16:creationId xmlns:a16="http://schemas.microsoft.com/office/drawing/2014/main" xmlns="" id="{86474F17-311E-40D7-AB91-3A8A5598F638}"/>
              </a:ext>
            </a:extLst>
          </p:cNvPr>
          <p:cNvSpPr/>
          <p:nvPr/>
        </p:nvSpPr>
        <p:spPr>
          <a:xfrm>
            <a:off x="3089500" y="5579869"/>
            <a:ext cx="1448964" cy="998440"/>
          </a:xfrm>
          <a:prstGeom prst="roundRect">
            <a:avLst>
              <a:gd name="adj" fmla="val 5685"/>
            </a:avLst>
          </a:prstGeom>
          <a:solidFill>
            <a:schemeClr val="accent6">
              <a:lumMod val="60000"/>
              <a:lumOff val="40000"/>
              <a:alpha val="5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1" name="角丸四角形 11">
            <a:extLst>
              <a:ext uri="{FF2B5EF4-FFF2-40B4-BE49-F238E27FC236}">
                <a16:creationId xmlns:a16="http://schemas.microsoft.com/office/drawing/2014/main" xmlns="" id="{174653DC-858E-4469-B208-E8BB0FAF38F7}"/>
              </a:ext>
            </a:extLst>
          </p:cNvPr>
          <p:cNvSpPr/>
          <p:nvPr/>
        </p:nvSpPr>
        <p:spPr>
          <a:xfrm>
            <a:off x="3093190" y="3542062"/>
            <a:ext cx="1448964" cy="522383"/>
          </a:xfrm>
          <a:prstGeom prst="roundRect">
            <a:avLst>
              <a:gd name="adj" fmla="val 5685"/>
            </a:avLst>
          </a:prstGeom>
          <a:solidFill>
            <a:schemeClr val="accent6">
              <a:lumMod val="60000"/>
              <a:lumOff val="40000"/>
              <a:alpha val="5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8" name="角丸四角形 11">
            <a:extLst>
              <a:ext uri="{FF2B5EF4-FFF2-40B4-BE49-F238E27FC236}">
                <a16:creationId xmlns:a16="http://schemas.microsoft.com/office/drawing/2014/main" xmlns="" id="{7748642F-2973-47EE-A7F4-AF83C6306373}"/>
              </a:ext>
            </a:extLst>
          </p:cNvPr>
          <p:cNvSpPr/>
          <p:nvPr/>
        </p:nvSpPr>
        <p:spPr>
          <a:xfrm>
            <a:off x="3087034" y="2662805"/>
            <a:ext cx="1448964" cy="468389"/>
          </a:xfrm>
          <a:prstGeom prst="roundRect">
            <a:avLst>
              <a:gd name="adj" fmla="val 5685"/>
            </a:avLst>
          </a:prstGeom>
          <a:solidFill>
            <a:schemeClr val="accent6">
              <a:lumMod val="60000"/>
              <a:lumOff val="40000"/>
              <a:alpha val="5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6" name="角丸四角形 11">
            <a:extLst>
              <a:ext uri="{FF2B5EF4-FFF2-40B4-BE49-F238E27FC236}">
                <a16:creationId xmlns:a16="http://schemas.microsoft.com/office/drawing/2014/main" xmlns="" id="{D7B28DB4-A57F-4159-B3F7-9EAA49A04A1A}"/>
              </a:ext>
            </a:extLst>
          </p:cNvPr>
          <p:cNvSpPr/>
          <p:nvPr/>
        </p:nvSpPr>
        <p:spPr>
          <a:xfrm>
            <a:off x="403430" y="1014899"/>
            <a:ext cx="6779909" cy="298779"/>
          </a:xfrm>
          <a:prstGeom prst="roundRect">
            <a:avLst>
              <a:gd name="adj" fmla="val 5685"/>
            </a:avLst>
          </a:prstGeom>
          <a:solidFill>
            <a:schemeClr val="accent6">
              <a:lumMod val="60000"/>
              <a:lumOff val="40000"/>
              <a:alpha val="5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1" name="正方形/長方形 20"/>
          <p:cNvSpPr/>
          <p:nvPr/>
        </p:nvSpPr>
        <p:spPr>
          <a:xfrm>
            <a:off x="251520" y="260648"/>
            <a:ext cx="4392488" cy="369332"/>
          </a:xfrm>
          <a:prstGeom prst="rect">
            <a:avLst/>
          </a:prstGeom>
        </p:spPr>
        <p:txBody>
          <a:bodyPr wrap="square">
            <a:spAutoFit/>
          </a:bodyPr>
          <a:lstStyle/>
          <a:p>
            <a:r>
              <a:rPr lang="ja-JP" altLang="en-US" b="1" dirty="0">
                <a:solidFill>
                  <a:srgbClr val="000000"/>
                </a:solidFill>
                <a:latin typeface="Calibri" pitchFamily="34" charset="0"/>
              </a:rPr>
              <a:t>⑥　局横断的な改革推進体制の構築</a:t>
            </a:r>
          </a:p>
        </p:txBody>
      </p:sp>
      <p:cxnSp>
        <p:nvCxnSpPr>
          <p:cNvPr id="24" name="直線コネクタ 23"/>
          <p:cNvCxnSpPr/>
          <p:nvPr/>
        </p:nvCxnSpPr>
        <p:spPr>
          <a:xfrm>
            <a:off x="179512" y="692696"/>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67" name="正方形/長方形 66"/>
          <p:cNvSpPr/>
          <p:nvPr/>
        </p:nvSpPr>
        <p:spPr>
          <a:xfrm>
            <a:off x="251520" y="692696"/>
            <a:ext cx="8280920" cy="646331"/>
          </a:xfrm>
          <a:prstGeom prst="rect">
            <a:avLst/>
          </a:prstGeom>
        </p:spPr>
        <p:txBody>
          <a:bodyPr wrap="square">
            <a:spAutoFit/>
          </a:bodyPr>
          <a:lstStyle/>
          <a:p>
            <a:r>
              <a:rPr lang="ja-JP" altLang="en-US" dirty="0">
                <a:solidFill>
                  <a:srgbClr val="000000"/>
                </a:solidFill>
                <a:latin typeface="Calibri" pitchFamily="34" charset="0"/>
              </a:rPr>
              <a:t>　改革を推進するため、局横断的なプロジェクトチームを設置。　（</a:t>
            </a:r>
            <a:r>
              <a:rPr lang="en-US" altLang="ja-JP" dirty="0"/>
              <a:t>2011</a:t>
            </a:r>
            <a:r>
              <a:rPr lang="ja-JP" altLang="en-US" dirty="0"/>
              <a:t>年</a:t>
            </a:r>
            <a:r>
              <a:rPr lang="en-US" altLang="ja-JP" dirty="0"/>
              <a:t>12</a:t>
            </a:r>
            <a:r>
              <a:rPr lang="ja-JP" altLang="en-US" dirty="0"/>
              <a:t>月）</a:t>
            </a:r>
            <a:endParaRPr lang="en-US" altLang="ja-JP" dirty="0"/>
          </a:p>
          <a:p>
            <a:r>
              <a:rPr lang="ja-JP" altLang="en-US" dirty="0">
                <a:solidFill>
                  <a:srgbClr val="000000"/>
                </a:solidFill>
                <a:latin typeface="Calibri" pitchFamily="34" charset="0"/>
              </a:rPr>
              <a:t>　</a:t>
            </a:r>
            <a:r>
              <a:rPr lang="ja-JP" altLang="en-US" dirty="0">
                <a:latin typeface="Calibri" pitchFamily="34" charset="0"/>
              </a:rPr>
              <a:t>サブリーダー、プロジェクトメンバーについて充実化。（～</a:t>
            </a:r>
            <a:r>
              <a:rPr lang="en-US" altLang="ja-JP" dirty="0">
                <a:latin typeface="Calibri" pitchFamily="34" charset="0"/>
              </a:rPr>
              <a:t>2018</a:t>
            </a:r>
            <a:r>
              <a:rPr lang="ja-JP" altLang="en-US" dirty="0">
                <a:latin typeface="Calibri" pitchFamily="34" charset="0"/>
              </a:rPr>
              <a:t>年</a:t>
            </a:r>
            <a:r>
              <a:rPr lang="en-US" altLang="ja-JP" dirty="0">
                <a:latin typeface="Calibri" pitchFamily="34" charset="0"/>
              </a:rPr>
              <a:t>3</a:t>
            </a:r>
            <a:r>
              <a:rPr lang="ja-JP" altLang="en-US" dirty="0">
                <a:latin typeface="Calibri" pitchFamily="34" charset="0"/>
              </a:rPr>
              <a:t>月）</a:t>
            </a:r>
            <a:endParaRPr lang="en-US" altLang="ja-JP" dirty="0">
              <a:latin typeface="Calibri" pitchFamily="34" charset="0"/>
            </a:endParaRPr>
          </a:p>
        </p:txBody>
      </p:sp>
      <p:sp>
        <p:nvSpPr>
          <p:cNvPr id="69" name="テキスト ボックス 68"/>
          <p:cNvSpPr txBox="1"/>
          <p:nvPr/>
        </p:nvSpPr>
        <p:spPr>
          <a:xfrm>
            <a:off x="7956376" y="0"/>
            <a:ext cx="1008112" cy="307777"/>
          </a:xfrm>
          <a:prstGeom prst="rect">
            <a:avLst/>
          </a:prstGeom>
          <a:noFill/>
        </p:spPr>
        <p:txBody>
          <a:bodyPr wrap="square" rtlCol="0">
            <a:spAutoFit/>
          </a:bodyPr>
          <a:lstStyle/>
          <a:p>
            <a:r>
              <a:rPr kumimoji="1" lang="en-US" altLang="ja-JP" sz="1400"/>
              <a:t>A 1</a:t>
            </a:r>
            <a:endParaRPr kumimoji="1" lang="ja-JP" altLang="en-US" sz="1400" dirty="0"/>
          </a:p>
        </p:txBody>
      </p:sp>
      <p:sp>
        <p:nvSpPr>
          <p:cNvPr id="37" name="テキスト ボックス 36"/>
          <p:cNvSpPr txBox="1"/>
          <p:nvPr/>
        </p:nvSpPr>
        <p:spPr>
          <a:xfrm>
            <a:off x="0" y="0"/>
            <a:ext cx="3491880" cy="261610"/>
          </a:xfrm>
          <a:prstGeom prst="rect">
            <a:avLst/>
          </a:prstGeom>
          <a:noFill/>
        </p:spPr>
        <p:txBody>
          <a:bodyPr wrap="square" rtlCol="0">
            <a:spAutoFit/>
          </a:bodyPr>
          <a:lstStyle/>
          <a:p>
            <a:r>
              <a:rPr lang="en-US" altLang="ja-JP" sz="1100" dirty="0"/>
              <a:t>Ⅳ</a:t>
            </a:r>
            <a:r>
              <a:rPr lang="ja-JP" altLang="en-US" sz="1100" dirty="0"/>
              <a:t>　行財政改革</a:t>
            </a:r>
            <a:r>
              <a:rPr lang="en-US" altLang="ja-JP" sz="1100" dirty="0"/>
              <a:t>【</a:t>
            </a:r>
            <a:r>
              <a:rPr lang="ja-JP" altLang="en-US" sz="1100" dirty="0"/>
              <a:t>財政</a:t>
            </a:r>
            <a:r>
              <a:rPr lang="en-US" altLang="ja-JP" sz="1100" dirty="0"/>
              <a:t>】</a:t>
            </a:r>
            <a:r>
              <a:rPr lang="ja-JP" altLang="en-US" sz="1100" dirty="0"/>
              <a:t>・財政再建</a:t>
            </a:r>
            <a:endParaRPr kumimoji="1" lang="en-US" altLang="ja-JP" sz="1100" dirty="0"/>
          </a:p>
        </p:txBody>
      </p:sp>
      <p:sp>
        <p:nvSpPr>
          <p:cNvPr id="36" name="角丸四角形 35"/>
          <p:cNvSpPr/>
          <p:nvPr/>
        </p:nvSpPr>
        <p:spPr>
          <a:xfrm>
            <a:off x="2447762" y="1430044"/>
            <a:ext cx="6300701" cy="5383332"/>
          </a:xfrm>
          <a:prstGeom prst="roundRect">
            <a:avLst>
              <a:gd name="adj" fmla="val 6899"/>
            </a:avLst>
          </a:prstGeom>
          <a:noFill/>
          <a:ln>
            <a:solidFill>
              <a:schemeClr val="accent1">
                <a:shade val="50000"/>
              </a:schemeClr>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nvGrpSpPr>
          <p:cNvPr id="3" name="グループ化 2"/>
          <p:cNvGrpSpPr/>
          <p:nvPr/>
        </p:nvGrpSpPr>
        <p:grpSpPr>
          <a:xfrm>
            <a:off x="467544" y="1392865"/>
            <a:ext cx="8083946" cy="5348503"/>
            <a:chOff x="467544" y="1268760"/>
            <a:chExt cx="8083946" cy="5348503"/>
          </a:xfrm>
        </p:grpSpPr>
        <p:sp>
          <p:nvSpPr>
            <p:cNvPr id="19" name="テキスト ボックス 18"/>
            <p:cNvSpPr txBox="1"/>
            <p:nvPr/>
          </p:nvSpPr>
          <p:spPr>
            <a:xfrm>
              <a:off x="4484198" y="1683540"/>
              <a:ext cx="2123728" cy="307777"/>
            </a:xfrm>
            <a:prstGeom prst="rect">
              <a:avLst/>
            </a:prstGeom>
            <a:noFill/>
          </p:spPr>
          <p:txBody>
            <a:bodyPr wrap="square" rtlCol="0">
              <a:spAutoFit/>
            </a:bodyPr>
            <a:lstStyle/>
            <a:p>
              <a:r>
                <a:rPr kumimoji="1" lang="ja-JP" altLang="en-US" sz="1400" dirty="0"/>
                <a:t>プロジェクト</a:t>
              </a:r>
              <a:r>
                <a:rPr lang="ja-JP" altLang="en-US" sz="1400" dirty="0"/>
                <a:t>メンバー</a:t>
              </a:r>
              <a:endParaRPr kumimoji="1" lang="ja-JP" altLang="en-US" sz="1400" dirty="0"/>
            </a:p>
          </p:txBody>
        </p:sp>
        <p:grpSp>
          <p:nvGrpSpPr>
            <p:cNvPr id="2" name="グループ化 1"/>
            <p:cNvGrpSpPr/>
            <p:nvPr/>
          </p:nvGrpSpPr>
          <p:grpSpPr>
            <a:xfrm>
              <a:off x="467544" y="1268760"/>
              <a:ext cx="6549242" cy="5256584"/>
              <a:chOff x="467544" y="1268760"/>
              <a:chExt cx="6549242" cy="5256584"/>
            </a:xfrm>
          </p:grpSpPr>
          <p:sp>
            <p:nvSpPr>
              <p:cNvPr id="14" name="正方形/長方形 13"/>
              <p:cNvSpPr/>
              <p:nvPr/>
            </p:nvSpPr>
            <p:spPr>
              <a:xfrm>
                <a:off x="3992450" y="1268760"/>
                <a:ext cx="3024336" cy="406265"/>
              </a:xfrm>
              <a:prstGeom prst="rect">
                <a:avLst/>
              </a:prstGeom>
            </p:spPr>
            <p:txBody>
              <a:bodyPr wrap="square">
                <a:spAutoFit/>
              </a:bodyPr>
              <a:lstStyle/>
              <a:p>
                <a:pPr algn="ctr">
                  <a:defRPr/>
                </a:pPr>
                <a:r>
                  <a:rPr lang="ja-JP" altLang="en-US" u="sng" dirty="0"/>
                  <a:t>改革プロジェクトチーム</a:t>
                </a:r>
                <a:endParaRPr lang="en-US" altLang="ja-JP" u="sng" dirty="0"/>
              </a:p>
            </p:txBody>
          </p:sp>
          <p:sp>
            <p:nvSpPr>
              <p:cNvPr id="17" name="テキスト ボックス 16"/>
              <p:cNvSpPr txBox="1"/>
              <p:nvPr/>
            </p:nvSpPr>
            <p:spPr>
              <a:xfrm>
                <a:off x="2484621" y="1681063"/>
                <a:ext cx="1296144" cy="307777"/>
              </a:xfrm>
              <a:prstGeom prst="rect">
                <a:avLst/>
              </a:prstGeom>
              <a:noFill/>
            </p:spPr>
            <p:txBody>
              <a:bodyPr wrap="square" rtlCol="0">
                <a:spAutoFit/>
              </a:bodyPr>
              <a:lstStyle/>
              <a:p>
                <a:r>
                  <a:rPr kumimoji="1" lang="ja-JP" altLang="en-US" sz="1400" dirty="0"/>
                  <a:t>リーダー</a:t>
                </a:r>
              </a:p>
            </p:txBody>
          </p:sp>
          <p:sp>
            <p:nvSpPr>
              <p:cNvPr id="18" name="テキスト ボックス 17"/>
              <p:cNvSpPr txBox="1"/>
              <p:nvPr/>
            </p:nvSpPr>
            <p:spPr>
              <a:xfrm>
                <a:off x="2843808" y="2307767"/>
                <a:ext cx="1296144" cy="307777"/>
              </a:xfrm>
              <a:prstGeom prst="rect">
                <a:avLst/>
              </a:prstGeom>
              <a:noFill/>
            </p:spPr>
            <p:txBody>
              <a:bodyPr wrap="square" rtlCol="0">
                <a:spAutoFit/>
              </a:bodyPr>
              <a:lstStyle/>
              <a:p>
                <a:r>
                  <a:rPr kumimoji="1" lang="ja-JP" altLang="en-US" sz="1400" dirty="0"/>
                  <a:t>サブリーダー</a:t>
                </a:r>
              </a:p>
            </p:txBody>
          </p:sp>
          <p:sp>
            <p:nvSpPr>
              <p:cNvPr id="53" name="正方形/長方形 52"/>
              <p:cNvSpPr/>
              <p:nvPr/>
            </p:nvSpPr>
            <p:spPr>
              <a:xfrm>
                <a:off x="3131067" y="3044724"/>
                <a:ext cx="1296144" cy="288032"/>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dist"/>
                <a:r>
                  <a:rPr lang="zh-CN" altLang="en-US" sz="1400" dirty="0">
                    <a:solidFill>
                      <a:schemeClr val="tx1"/>
                    </a:solidFill>
                    <a:latin typeface="ＭＳ Ｐゴシック" pitchFamily="50" charset="-128"/>
                    <a:ea typeface="ＭＳ Ｐゴシック" pitchFamily="50" charset="-128"/>
                  </a:rPr>
                  <a:t>人事室長</a:t>
                </a:r>
              </a:p>
            </p:txBody>
          </p:sp>
          <p:sp>
            <p:nvSpPr>
              <p:cNvPr id="54" name="正方形/長方形 53"/>
              <p:cNvSpPr/>
              <p:nvPr/>
            </p:nvSpPr>
            <p:spPr>
              <a:xfrm>
                <a:off x="3131839" y="4007540"/>
                <a:ext cx="1296144" cy="288032"/>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dist"/>
                <a:r>
                  <a:rPr lang="ja-JP" altLang="en-US" sz="1400" dirty="0">
                    <a:solidFill>
                      <a:schemeClr val="tx1"/>
                    </a:solidFill>
                  </a:rPr>
                  <a:t>政策企画室長</a:t>
                </a:r>
              </a:p>
            </p:txBody>
          </p:sp>
          <p:sp>
            <p:nvSpPr>
              <p:cNvPr id="55" name="正方形/長方形 54"/>
              <p:cNvSpPr/>
              <p:nvPr/>
            </p:nvSpPr>
            <p:spPr>
              <a:xfrm>
                <a:off x="3130060" y="4378556"/>
                <a:ext cx="1296144" cy="288032"/>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dist"/>
                <a:r>
                  <a:rPr lang="ja-JP" altLang="en-US" sz="1400" dirty="0">
                    <a:solidFill>
                      <a:schemeClr val="tx1"/>
                    </a:solidFill>
                  </a:rPr>
                  <a:t>総務局長</a:t>
                </a:r>
              </a:p>
            </p:txBody>
          </p:sp>
          <p:sp>
            <p:nvSpPr>
              <p:cNvPr id="56" name="正方形/長方形 55"/>
              <p:cNvSpPr/>
              <p:nvPr/>
            </p:nvSpPr>
            <p:spPr>
              <a:xfrm>
                <a:off x="2627784" y="1991317"/>
                <a:ext cx="1296144" cy="28803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r>
                  <a:rPr lang="ja-JP" altLang="en-US" sz="1400" dirty="0"/>
                  <a:t> 市政改革室長</a:t>
                </a:r>
              </a:p>
            </p:txBody>
          </p:sp>
          <p:cxnSp>
            <p:nvCxnSpPr>
              <p:cNvPr id="57" name="直線コネクタ 56"/>
              <p:cNvCxnSpPr/>
              <p:nvPr/>
            </p:nvCxnSpPr>
            <p:spPr>
              <a:xfrm>
                <a:off x="2845587" y="2260089"/>
                <a:ext cx="0" cy="3871688"/>
              </a:xfrm>
              <a:prstGeom prst="line">
                <a:avLst/>
              </a:prstGeom>
              <a:ln w="19050">
                <a:solidFill>
                  <a:schemeClr val="accent1">
                    <a:lumMod val="75000"/>
                  </a:schemeClr>
                </a:solidFill>
              </a:ln>
            </p:spPr>
            <p:style>
              <a:lnRef idx="1">
                <a:schemeClr val="accent1"/>
              </a:lnRef>
              <a:fillRef idx="0">
                <a:schemeClr val="accent1"/>
              </a:fillRef>
              <a:effectRef idx="0">
                <a:schemeClr val="accent1"/>
              </a:effectRef>
              <a:fontRef idx="minor">
                <a:schemeClr val="tx1"/>
              </a:fontRef>
            </p:style>
          </p:cxnSp>
          <p:cxnSp>
            <p:nvCxnSpPr>
              <p:cNvPr id="58" name="直線コネクタ 57"/>
              <p:cNvCxnSpPr/>
              <p:nvPr/>
            </p:nvCxnSpPr>
            <p:spPr>
              <a:xfrm flipH="1">
                <a:off x="2842028" y="2739017"/>
                <a:ext cx="288032" cy="0"/>
              </a:xfrm>
              <a:prstGeom prst="line">
                <a:avLst/>
              </a:prstGeom>
              <a:ln w="19050">
                <a:solidFill>
                  <a:schemeClr val="accent1">
                    <a:lumMod val="75000"/>
                  </a:schemeClr>
                </a:solidFill>
              </a:ln>
            </p:spPr>
            <p:style>
              <a:lnRef idx="1">
                <a:schemeClr val="accent1"/>
              </a:lnRef>
              <a:fillRef idx="0">
                <a:schemeClr val="accent1"/>
              </a:fillRef>
              <a:effectRef idx="0">
                <a:schemeClr val="accent1"/>
              </a:effectRef>
              <a:fontRef idx="minor">
                <a:schemeClr val="tx1"/>
              </a:fontRef>
            </p:style>
          </p:cxnSp>
          <p:cxnSp>
            <p:nvCxnSpPr>
              <p:cNvPr id="59" name="直線コネクタ 58"/>
              <p:cNvCxnSpPr/>
              <p:nvPr/>
            </p:nvCxnSpPr>
            <p:spPr>
              <a:xfrm flipH="1">
                <a:off x="2840173" y="3188740"/>
                <a:ext cx="288032" cy="0"/>
              </a:xfrm>
              <a:prstGeom prst="line">
                <a:avLst/>
              </a:prstGeom>
              <a:ln w="19050">
                <a:solidFill>
                  <a:schemeClr val="accent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0" name="直線コネクタ 59"/>
              <p:cNvCxnSpPr/>
              <p:nvPr/>
            </p:nvCxnSpPr>
            <p:spPr>
              <a:xfrm flipH="1">
                <a:off x="2840173" y="3633300"/>
                <a:ext cx="288032" cy="0"/>
              </a:xfrm>
              <a:prstGeom prst="line">
                <a:avLst/>
              </a:prstGeom>
              <a:ln w="19050">
                <a:solidFill>
                  <a:schemeClr val="accent1">
                    <a:lumMod val="75000"/>
                  </a:schemeClr>
                </a:solidFill>
              </a:ln>
            </p:spPr>
            <p:style>
              <a:lnRef idx="1">
                <a:schemeClr val="accent1"/>
              </a:lnRef>
              <a:fillRef idx="0">
                <a:schemeClr val="accent1"/>
              </a:fillRef>
              <a:effectRef idx="0">
                <a:schemeClr val="accent1"/>
              </a:effectRef>
              <a:fontRef idx="minor">
                <a:schemeClr val="tx1"/>
              </a:fontRef>
            </p:style>
          </p:cxnSp>
          <p:sp>
            <p:nvSpPr>
              <p:cNvPr id="61" name="正方形/長方形 60"/>
              <p:cNvSpPr/>
              <p:nvPr/>
            </p:nvSpPr>
            <p:spPr>
              <a:xfrm>
                <a:off x="3130060" y="4738774"/>
                <a:ext cx="1296144" cy="288032"/>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dist"/>
                <a:r>
                  <a:rPr lang="ja-JP" altLang="en-US" sz="1400" dirty="0">
                    <a:solidFill>
                      <a:schemeClr val="tx1"/>
                    </a:solidFill>
                  </a:rPr>
                  <a:t>財政局長</a:t>
                </a:r>
              </a:p>
            </p:txBody>
          </p:sp>
          <p:sp>
            <p:nvSpPr>
              <p:cNvPr id="62" name="正方形/長方形 61"/>
              <p:cNvSpPr/>
              <p:nvPr/>
            </p:nvSpPr>
            <p:spPr>
              <a:xfrm>
                <a:off x="3130060" y="5101953"/>
                <a:ext cx="1296144" cy="288032"/>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dist"/>
                <a:r>
                  <a:rPr lang="zh-TW" altLang="en-US" sz="1400" dirty="0">
                    <a:solidFill>
                      <a:schemeClr val="tx1"/>
                    </a:solidFill>
                    <a:latin typeface="ＭＳ Ｐゴシック" pitchFamily="50" charset="-128"/>
                    <a:ea typeface="ＭＳ Ｐゴシック" pitchFamily="50" charset="-128"/>
                  </a:rPr>
                  <a:t>契約管財局長</a:t>
                </a:r>
              </a:p>
            </p:txBody>
          </p:sp>
          <p:cxnSp>
            <p:nvCxnSpPr>
              <p:cNvPr id="63" name="直線コネクタ 62"/>
              <p:cNvCxnSpPr/>
              <p:nvPr/>
            </p:nvCxnSpPr>
            <p:spPr>
              <a:xfrm flipH="1">
                <a:off x="2840173" y="4138125"/>
                <a:ext cx="288032" cy="0"/>
              </a:xfrm>
              <a:prstGeom prst="line">
                <a:avLst/>
              </a:prstGeom>
              <a:ln w="19050">
                <a:solidFill>
                  <a:schemeClr val="accent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4" name="直線コネクタ 63"/>
              <p:cNvCxnSpPr/>
              <p:nvPr/>
            </p:nvCxnSpPr>
            <p:spPr>
              <a:xfrm flipH="1">
                <a:off x="2830899" y="4526746"/>
                <a:ext cx="288032" cy="0"/>
              </a:xfrm>
              <a:prstGeom prst="line">
                <a:avLst/>
              </a:prstGeom>
              <a:ln w="19050">
                <a:solidFill>
                  <a:schemeClr val="accent1">
                    <a:lumMod val="75000"/>
                  </a:schemeClr>
                </a:solidFill>
              </a:ln>
            </p:spPr>
            <p:style>
              <a:lnRef idx="1">
                <a:schemeClr val="accent1"/>
              </a:lnRef>
              <a:fillRef idx="0">
                <a:schemeClr val="accent1"/>
              </a:fillRef>
              <a:effectRef idx="0">
                <a:schemeClr val="accent1"/>
              </a:effectRef>
              <a:fontRef idx="minor">
                <a:schemeClr val="tx1"/>
              </a:fontRef>
            </p:style>
          </p:cxnSp>
          <p:sp>
            <p:nvSpPr>
              <p:cNvPr id="38" name="正方形/長方形 37"/>
              <p:cNvSpPr/>
              <p:nvPr/>
            </p:nvSpPr>
            <p:spPr>
              <a:xfrm>
                <a:off x="467544" y="1300767"/>
                <a:ext cx="1296144" cy="256025"/>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ja-JP" altLang="en-US" sz="1400" dirty="0"/>
                  <a:t>市　　長</a:t>
                </a:r>
              </a:p>
            </p:txBody>
          </p:sp>
          <p:sp>
            <p:nvSpPr>
              <p:cNvPr id="39" name="正方形/長方形 38"/>
              <p:cNvSpPr/>
              <p:nvPr/>
            </p:nvSpPr>
            <p:spPr>
              <a:xfrm>
                <a:off x="899592" y="1655511"/>
                <a:ext cx="1296144" cy="261321"/>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ja-JP" altLang="en-US" sz="1400" dirty="0"/>
                  <a:t>副市長</a:t>
                </a:r>
              </a:p>
            </p:txBody>
          </p:sp>
          <p:cxnSp>
            <p:nvCxnSpPr>
              <p:cNvPr id="33" name="直線コネクタ 32"/>
              <p:cNvCxnSpPr/>
              <p:nvPr/>
            </p:nvCxnSpPr>
            <p:spPr>
              <a:xfrm flipH="1" flipV="1">
                <a:off x="645832" y="1767431"/>
                <a:ext cx="252028" cy="1"/>
              </a:xfrm>
              <a:prstGeom prst="line">
                <a:avLst/>
              </a:prstGeom>
              <a:ln w="19050">
                <a:solidFill>
                  <a:schemeClr val="accent1">
                    <a:lumMod val="75000"/>
                  </a:schemeClr>
                </a:solidFill>
              </a:ln>
            </p:spPr>
            <p:style>
              <a:lnRef idx="1">
                <a:schemeClr val="accent1"/>
              </a:lnRef>
              <a:fillRef idx="0">
                <a:schemeClr val="accent1"/>
              </a:fillRef>
              <a:effectRef idx="0">
                <a:schemeClr val="accent1"/>
              </a:effectRef>
              <a:fontRef idx="minor">
                <a:schemeClr val="tx1"/>
              </a:fontRef>
            </p:style>
          </p:cxnSp>
          <p:cxnSp>
            <p:nvCxnSpPr>
              <p:cNvPr id="34" name="直線コネクタ 33"/>
              <p:cNvCxnSpPr/>
              <p:nvPr/>
            </p:nvCxnSpPr>
            <p:spPr>
              <a:xfrm flipH="1">
                <a:off x="1115616" y="2135332"/>
                <a:ext cx="1512168" cy="0"/>
              </a:xfrm>
              <a:prstGeom prst="line">
                <a:avLst/>
              </a:prstGeom>
              <a:ln w="19050">
                <a:solidFill>
                  <a:schemeClr val="accent1">
                    <a:lumMod val="75000"/>
                  </a:schemeClr>
                </a:solidFill>
              </a:ln>
            </p:spPr>
            <p:style>
              <a:lnRef idx="1">
                <a:schemeClr val="accent1"/>
              </a:lnRef>
              <a:fillRef idx="0">
                <a:schemeClr val="accent1"/>
              </a:fillRef>
              <a:effectRef idx="0">
                <a:schemeClr val="accent1"/>
              </a:effectRef>
              <a:fontRef idx="minor">
                <a:schemeClr val="tx1"/>
              </a:fontRef>
            </p:style>
          </p:cxnSp>
          <p:cxnSp>
            <p:nvCxnSpPr>
              <p:cNvPr id="42" name="直線コネクタ 41"/>
              <p:cNvCxnSpPr/>
              <p:nvPr/>
            </p:nvCxnSpPr>
            <p:spPr>
              <a:xfrm>
                <a:off x="1115616" y="1916832"/>
                <a:ext cx="0" cy="218500"/>
              </a:xfrm>
              <a:prstGeom prst="line">
                <a:avLst/>
              </a:prstGeom>
              <a:ln w="19050">
                <a:solidFill>
                  <a:schemeClr val="accent1">
                    <a:lumMod val="75000"/>
                  </a:schemeClr>
                </a:solidFill>
              </a:ln>
            </p:spPr>
            <p:style>
              <a:lnRef idx="1">
                <a:schemeClr val="accent1"/>
              </a:lnRef>
              <a:fillRef idx="0">
                <a:schemeClr val="accent1"/>
              </a:fillRef>
              <a:effectRef idx="0">
                <a:schemeClr val="accent1"/>
              </a:effectRef>
              <a:fontRef idx="minor">
                <a:schemeClr val="tx1"/>
              </a:fontRef>
            </p:style>
          </p:cxnSp>
          <p:cxnSp>
            <p:nvCxnSpPr>
              <p:cNvPr id="47" name="直線コネクタ 46"/>
              <p:cNvCxnSpPr/>
              <p:nvPr/>
            </p:nvCxnSpPr>
            <p:spPr>
              <a:xfrm>
                <a:off x="647564" y="1547500"/>
                <a:ext cx="1" cy="219931"/>
              </a:xfrm>
              <a:prstGeom prst="line">
                <a:avLst/>
              </a:prstGeom>
              <a:ln w="19050">
                <a:solidFill>
                  <a:schemeClr val="accent1">
                    <a:lumMod val="75000"/>
                  </a:schemeClr>
                </a:solidFill>
              </a:ln>
            </p:spPr>
            <p:style>
              <a:lnRef idx="1">
                <a:schemeClr val="accent1"/>
              </a:lnRef>
              <a:fillRef idx="0">
                <a:schemeClr val="accent1"/>
              </a:fillRef>
              <a:effectRef idx="0">
                <a:schemeClr val="accent1"/>
              </a:effectRef>
              <a:fontRef idx="minor">
                <a:schemeClr val="tx1"/>
              </a:fontRef>
            </p:style>
          </p:cxnSp>
          <p:sp>
            <p:nvSpPr>
              <p:cNvPr id="40" name="正方形/長方形 39"/>
              <p:cNvSpPr/>
              <p:nvPr/>
            </p:nvSpPr>
            <p:spPr>
              <a:xfrm>
                <a:off x="3130060" y="2599648"/>
                <a:ext cx="1296144" cy="288032"/>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dist"/>
                <a:r>
                  <a:rPr lang="en-US" altLang="ja-JP" sz="1400" dirty="0">
                    <a:solidFill>
                      <a:schemeClr val="tx1"/>
                    </a:solidFill>
                    <a:latin typeface="ＭＳ Ｐゴシック" pitchFamily="50" charset="-128"/>
                    <a:ea typeface="ＭＳ Ｐゴシック" pitchFamily="50" charset="-128"/>
                  </a:rPr>
                  <a:t>ICT</a:t>
                </a:r>
                <a:r>
                  <a:rPr lang="ja-JP" altLang="en-US" sz="1400" dirty="0">
                    <a:solidFill>
                      <a:schemeClr val="tx1"/>
                    </a:solidFill>
                    <a:latin typeface="ＭＳ Ｐゴシック" pitchFamily="50" charset="-128"/>
                    <a:ea typeface="ＭＳ Ｐゴシック" pitchFamily="50" charset="-128"/>
                  </a:rPr>
                  <a:t>戦略</a:t>
                </a:r>
                <a:r>
                  <a:rPr lang="zh-CN" altLang="en-US" sz="1400" dirty="0">
                    <a:solidFill>
                      <a:schemeClr val="tx1"/>
                    </a:solidFill>
                    <a:latin typeface="ＭＳ Ｐゴシック" pitchFamily="50" charset="-128"/>
                    <a:ea typeface="ＭＳ Ｐゴシック" pitchFamily="50" charset="-128"/>
                  </a:rPr>
                  <a:t>室長</a:t>
                </a:r>
              </a:p>
            </p:txBody>
          </p:sp>
          <p:sp>
            <p:nvSpPr>
              <p:cNvPr id="43" name="正方形/長方形 42"/>
              <p:cNvSpPr/>
              <p:nvPr/>
            </p:nvSpPr>
            <p:spPr>
              <a:xfrm>
                <a:off x="3130060" y="3417277"/>
                <a:ext cx="1296144" cy="432047"/>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dist"/>
                <a:r>
                  <a:rPr lang="ja-JP" altLang="en-US" sz="1200" dirty="0">
                    <a:solidFill>
                      <a:schemeClr val="tx1"/>
                    </a:solidFill>
                  </a:rPr>
                  <a:t>リーダーが</a:t>
                </a:r>
                <a:endParaRPr lang="en-US" altLang="ja-JP" sz="1200" dirty="0">
                  <a:solidFill>
                    <a:schemeClr val="tx1"/>
                  </a:solidFill>
                </a:endParaRPr>
              </a:p>
              <a:p>
                <a:pPr algn="dist"/>
                <a:r>
                  <a:rPr lang="ja-JP" altLang="en-US" sz="1200" dirty="0">
                    <a:solidFill>
                      <a:schemeClr val="tx1"/>
                    </a:solidFill>
                  </a:rPr>
                  <a:t>指名する区長</a:t>
                </a:r>
              </a:p>
            </p:txBody>
          </p:sp>
          <p:sp>
            <p:nvSpPr>
              <p:cNvPr id="44" name="正方形/長方形 43"/>
              <p:cNvSpPr/>
              <p:nvPr/>
            </p:nvSpPr>
            <p:spPr>
              <a:xfrm>
                <a:off x="3130060" y="5464229"/>
                <a:ext cx="1296144" cy="288032"/>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dist"/>
                <a:r>
                  <a:rPr lang="ja-JP" altLang="en-US" sz="1200" dirty="0">
                    <a:solidFill>
                      <a:schemeClr val="tx1"/>
                    </a:solidFill>
                    <a:latin typeface="ＭＳ Ｐゴシック" pitchFamily="50" charset="-128"/>
                    <a:ea typeface="ＭＳ Ｐゴシック" pitchFamily="50" charset="-128"/>
                  </a:rPr>
                  <a:t>市政改革室理事</a:t>
                </a:r>
                <a:endParaRPr lang="zh-TW" altLang="en-US" sz="1200" dirty="0">
                  <a:solidFill>
                    <a:schemeClr val="tx1"/>
                  </a:solidFill>
                  <a:latin typeface="ＭＳ Ｐゴシック" pitchFamily="50" charset="-128"/>
                  <a:ea typeface="ＭＳ Ｐゴシック" pitchFamily="50" charset="-128"/>
                </a:endParaRPr>
              </a:p>
            </p:txBody>
          </p:sp>
          <p:sp>
            <p:nvSpPr>
              <p:cNvPr id="45" name="正方形/長方形 44"/>
              <p:cNvSpPr/>
              <p:nvPr/>
            </p:nvSpPr>
            <p:spPr>
              <a:xfrm>
                <a:off x="3130060" y="5902010"/>
                <a:ext cx="1296144" cy="432048"/>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dist"/>
                <a:r>
                  <a:rPr lang="ja-JP" altLang="en-US" sz="1200" dirty="0">
                    <a:solidFill>
                      <a:schemeClr val="tx1"/>
                    </a:solidFill>
                    <a:latin typeface="ＭＳ Ｐゴシック" pitchFamily="50" charset="-128"/>
                    <a:ea typeface="ＭＳ Ｐゴシック" pitchFamily="50" charset="-128"/>
                  </a:rPr>
                  <a:t>市民局</a:t>
                </a:r>
                <a:endParaRPr lang="en-US" altLang="ja-JP" sz="1200" dirty="0">
                  <a:solidFill>
                    <a:schemeClr val="tx1"/>
                  </a:solidFill>
                  <a:latin typeface="ＭＳ Ｐゴシック" pitchFamily="50" charset="-128"/>
                  <a:ea typeface="ＭＳ Ｐゴシック" pitchFamily="50" charset="-128"/>
                </a:endParaRPr>
              </a:p>
              <a:p>
                <a:pPr algn="dist"/>
                <a:r>
                  <a:rPr lang="ja-JP" altLang="en-US" sz="1200" dirty="0">
                    <a:solidFill>
                      <a:schemeClr val="tx1"/>
                    </a:solidFill>
                    <a:latin typeface="ＭＳ Ｐゴシック" pitchFamily="50" charset="-128"/>
                    <a:ea typeface="ＭＳ Ｐゴシック" pitchFamily="50" charset="-128"/>
                  </a:rPr>
                  <a:t>区政支援室長</a:t>
                </a:r>
                <a:endParaRPr lang="zh-TW" altLang="en-US" sz="1200" dirty="0">
                  <a:solidFill>
                    <a:schemeClr val="tx1"/>
                  </a:solidFill>
                  <a:latin typeface="ＭＳ Ｐゴシック" pitchFamily="50" charset="-128"/>
                  <a:ea typeface="ＭＳ Ｐゴシック" pitchFamily="50" charset="-128"/>
                </a:endParaRPr>
              </a:p>
            </p:txBody>
          </p:sp>
          <p:cxnSp>
            <p:nvCxnSpPr>
              <p:cNvPr id="46" name="直線コネクタ 45"/>
              <p:cNvCxnSpPr/>
              <p:nvPr/>
            </p:nvCxnSpPr>
            <p:spPr>
              <a:xfrm flipH="1">
                <a:off x="2845587" y="4882790"/>
                <a:ext cx="288032" cy="0"/>
              </a:xfrm>
              <a:prstGeom prst="line">
                <a:avLst/>
              </a:prstGeom>
              <a:ln w="19050">
                <a:solidFill>
                  <a:schemeClr val="accent1">
                    <a:lumMod val="75000"/>
                  </a:schemeClr>
                </a:solidFill>
              </a:ln>
            </p:spPr>
            <p:style>
              <a:lnRef idx="1">
                <a:schemeClr val="accent1"/>
              </a:lnRef>
              <a:fillRef idx="0">
                <a:schemeClr val="accent1"/>
              </a:fillRef>
              <a:effectRef idx="0">
                <a:schemeClr val="accent1"/>
              </a:effectRef>
              <a:fontRef idx="minor">
                <a:schemeClr val="tx1"/>
              </a:fontRef>
            </p:style>
          </p:cxnSp>
          <p:cxnSp>
            <p:nvCxnSpPr>
              <p:cNvPr id="48" name="直線コネクタ 47"/>
              <p:cNvCxnSpPr/>
              <p:nvPr/>
            </p:nvCxnSpPr>
            <p:spPr>
              <a:xfrm flipH="1">
                <a:off x="2845587" y="5245969"/>
                <a:ext cx="288032" cy="0"/>
              </a:xfrm>
              <a:prstGeom prst="line">
                <a:avLst/>
              </a:prstGeom>
              <a:ln w="19050">
                <a:solidFill>
                  <a:schemeClr val="accent1">
                    <a:lumMod val="75000"/>
                  </a:schemeClr>
                </a:solidFill>
              </a:ln>
            </p:spPr>
            <p:style>
              <a:lnRef idx="1">
                <a:schemeClr val="accent1"/>
              </a:lnRef>
              <a:fillRef idx="0">
                <a:schemeClr val="accent1"/>
              </a:fillRef>
              <a:effectRef idx="0">
                <a:schemeClr val="accent1"/>
              </a:effectRef>
              <a:fontRef idx="minor">
                <a:schemeClr val="tx1"/>
              </a:fontRef>
            </p:style>
          </p:cxnSp>
          <p:cxnSp>
            <p:nvCxnSpPr>
              <p:cNvPr id="49" name="直線コネクタ 48"/>
              <p:cNvCxnSpPr/>
              <p:nvPr/>
            </p:nvCxnSpPr>
            <p:spPr>
              <a:xfrm flipH="1">
                <a:off x="2845587" y="5608245"/>
                <a:ext cx="288032" cy="0"/>
              </a:xfrm>
              <a:prstGeom prst="line">
                <a:avLst/>
              </a:prstGeom>
              <a:ln w="19050">
                <a:solidFill>
                  <a:schemeClr val="accent1">
                    <a:lumMod val="75000"/>
                  </a:schemeClr>
                </a:solidFill>
              </a:ln>
            </p:spPr>
            <p:style>
              <a:lnRef idx="1">
                <a:schemeClr val="accent1"/>
              </a:lnRef>
              <a:fillRef idx="0">
                <a:schemeClr val="accent1"/>
              </a:fillRef>
              <a:effectRef idx="0">
                <a:schemeClr val="accent1"/>
              </a:effectRef>
              <a:fontRef idx="minor">
                <a:schemeClr val="tx1"/>
              </a:fontRef>
            </p:style>
          </p:cxnSp>
          <p:cxnSp>
            <p:nvCxnSpPr>
              <p:cNvPr id="50" name="直線コネクタ 49"/>
              <p:cNvCxnSpPr/>
              <p:nvPr/>
            </p:nvCxnSpPr>
            <p:spPr>
              <a:xfrm flipH="1">
                <a:off x="2843808" y="6130351"/>
                <a:ext cx="288032" cy="0"/>
              </a:xfrm>
              <a:prstGeom prst="line">
                <a:avLst/>
              </a:prstGeom>
              <a:ln w="19050">
                <a:solidFill>
                  <a:schemeClr val="accent1">
                    <a:lumMod val="75000"/>
                  </a:schemeClr>
                </a:solidFill>
              </a:ln>
            </p:spPr>
            <p:style>
              <a:lnRef idx="1">
                <a:schemeClr val="accent1"/>
              </a:lnRef>
              <a:fillRef idx="0">
                <a:schemeClr val="accent1"/>
              </a:fillRef>
              <a:effectRef idx="0">
                <a:schemeClr val="accent1"/>
              </a:effectRef>
              <a:fontRef idx="minor">
                <a:schemeClr val="tx1"/>
              </a:fontRef>
            </p:style>
          </p:cxnSp>
          <p:sp>
            <p:nvSpPr>
              <p:cNvPr id="51" name="テキスト ボックス 50"/>
              <p:cNvSpPr txBox="1"/>
              <p:nvPr/>
            </p:nvSpPr>
            <p:spPr>
              <a:xfrm>
                <a:off x="3994230" y="6309900"/>
                <a:ext cx="648072" cy="215444"/>
              </a:xfrm>
              <a:prstGeom prst="rect">
                <a:avLst/>
              </a:prstGeom>
              <a:noFill/>
            </p:spPr>
            <p:txBody>
              <a:bodyPr wrap="square" rtlCol="0">
                <a:spAutoFit/>
              </a:bodyPr>
              <a:lstStyle/>
              <a:p>
                <a:pPr algn="r"/>
                <a:r>
                  <a:rPr kumimoji="1" lang="ja-JP" altLang="en-US" sz="800" dirty="0"/>
                  <a:t>（</a:t>
                </a:r>
                <a:r>
                  <a:rPr lang="en-US" altLang="ja-JP" sz="800" dirty="0"/>
                  <a:t>2017</a:t>
                </a:r>
                <a:r>
                  <a:rPr lang="ja-JP" altLang="en-US" sz="800" dirty="0"/>
                  <a:t>～</a:t>
                </a:r>
                <a:r>
                  <a:rPr kumimoji="1" lang="ja-JP" altLang="en-US" sz="800" dirty="0"/>
                  <a:t>）</a:t>
                </a:r>
              </a:p>
            </p:txBody>
          </p:sp>
          <p:sp>
            <p:nvSpPr>
              <p:cNvPr id="52" name="テキスト ボックス 51"/>
              <p:cNvSpPr txBox="1"/>
              <p:nvPr/>
            </p:nvSpPr>
            <p:spPr>
              <a:xfrm>
                <a:off x="4011305" y="5706617"/>
                <a:ext cx="648072" cy="215444"/>
              </a:xfrm>
              <a:prstGeom prst="rect">
                <a:avLst/>
              </a:prstGeom>
              <a:noFill/>
            </p:spPr>
            <p:txBody>
              <a:bodyPr wrap="square" rtlCol="0">
                <a:spAutoFit/>
              </a:bodyPr>
              <a:lstStyle/>
              <a:p>
                <a:pPr algn="r"/>
                <a:r>
                  <a:rPr kumimoji="1" lang="ja-JP" altLang="en-US" sz="800" dirty="0"/>
                  <a:t>（</a:t>
                </a:r>
                <a:r>
                  <a:rPr lang="en-US" altLang="ja-JP" sz="800" dirty="0"/>
                  <a:t>2016</a:t>
                </a:r>
                <a:r>
                  <a:rPr lang="ja-JP" altLang="en-US" sz="800" dirty="0"/>
                  <a:t>～</a:t>
                </a:r>
                <a:r>
                  <a:rPr kumimoji="1" lang="ja-JP" altLang="en-US" sz="800" dirty="0"/>
                  <a:t>）</a:t>
                </a:r>
              </a:p>
            </p:txBody>
          </p:sp>
          <p:sp>
            <p:nvSpPr>
              <p:cNvPr id="65" name="テキスト ボックス 64"/>
              <p:cNvSpPr txBox="1"/>
              <p:nvPr/>
            </p:nvSpPr>
            <p:spPr>
              <a:xfrm>
                <a:off x="3992450" y="3813470"/>
                <a:ext cx="648072" cy="215444"/>
              </a:xfrm>
              <a:prstGeom prst="rect">
                <a:avLst/>
              </a:prstGeom>
              <a:noFill/>
            </p:spPr>
            <p:txBody>
              <a:bodyPr wrap="square" rtlCol="0">
                <a:spAutoFit/>
              </a:bodyPr>
              <a:lstStyle/>
              <a:p>
                <a:pPr algn="r"/>
                <a:r>
                  <a:rPr kumimoji="1" lang="ja-JP" altLang="en-US" sz="800" dirty="0"/>
                  <a:t>（</a:t>
                </a:r>
                <a:r>
                  <a:rPr lang="en-US" altLang="ja-JP" sz="800" dirty="0"/>
                  <a:t>2016</a:t>
                </a:r>
                <a:r>
                  <a:rPr lang="ja-JP" altLang="en-US" sz="800" dirty="0"/>
                  <a:t>～</a:t>
                </a:r>
                <a:r>
                  <a:rPr kumimoji="1" lang="ja-JP" altLang="en-US" sz="800" dirty="0"/>
                  <a:t>）</a:t>
                </a:r>
              </a:p>
            </p:txBody>
          </p:sp>
          <p:sp>
            <p:nvSpPr>
              <p:cNvPr id="66" name="テキスト ボックス 65"/>
              <p:cNvSpPr txBox="1"/>
              <p:nvPr/>
            </p:nvSpPr>
            <p:spPr>
              <a:xfrm>
                <a:off x="4010801" y="2844248"/>
                <a:ext cx="648072" cy="215444"/>
              </a:xfrm>
              <a:prstGeom prst="rect">
                <a:avLst/>
              </a:prstGeom>
              <a:noFill/>
            </p:spPr>
            <p:txBody>
              <a:bodyPr wrap="square" rtlCol="0">
                <a:spAutoFit/>
              </a:bodyPr>
              <a:lstStyle/>
              <a:p>
                <a:pPr algn="r"/>
                <a:r>
                  <a:rPr kumimoji="1" lang="ja-JP" altLang="en-US" sz="800" dirty="0"/>
                  <a:t>（</a:t>
                </a:r>
                <a:r>
                  <a:rPr lang="en-US" altLang="ja-JP" sz="800" dirty="0"/>
                  <a:t>2016</a:t>
                </a:r>
                <a:r>
                  <a:rPr lang="ja-JP" altLang="en-US" sz="800" dirty="0"/>
                  <a:t>～</a:t>
                </a:r>
                <a:r>
                  <a:rPr kumimoji="1" lang="ja-JP" altLang="en-US" sz="800" dirty="0"/>
                  <a:t>）</a:t>
                </a:r>
              </a:p>
            </p:txBody>
          </p:sp>
        </p:grpSp>
        <p:sp>
          <p:nvSpPr>
            <p:cNvPr id="68" name="テキスト ボックス 67"/>
            <p:cNvSpPr txBox="1"/>
            <p:nvPr/>
          </p:nvSpPr>
          <p:spPr>
            <a:xfrm>
              <a:off x="7380312" y="1717328"/>
              <a:ext cx="1171178" cy="215444"/>
            </a:xfrm>
            <a:prstGeom prst="rect">
              <a:avLst/>
            </a:prstGeom>
            <a:noFill/>
          </p:spPr>
          <p:txBody>
            <a:bodyPr wrap="square" rtlCol="0">
              <a:spAutoFit/>
            </a:bodyPr>
            <a:lstStyle/>
            <a:p>
              <a:pPr algn="r"/>
              <a:r>
                <a:rPr kumimoji="1" lang="ja-JP" altLang="en-US" sz="800" dirty="0"/>
                <a:t>（</a:t>
              </a:r>
              <a:r>
                <a:rPr lang="en-US" altLang="ja-JP" sz="800" dirty="0"/>
                <a:t>2018</a:t>
              </a:r>
              <a:r>
                <a:rPr lang="ja-JP" altLang="en-US" sz="800" dirty="0"/>
                <a:t>年</a:t>
              </a:r>
              <a:r>
                <a:rPr lang="en-US" altLang="ja-JP" sz="800" dirty="0"/>
                <a:t>3</a:t>
              </a:r>
              <a:r>
                <a:rPr lang="ja-JP" altLang="en-US" sz="800" dirty="0"/>
                <a:t>月現在</a:t>
              </a:r>
              <a:r>
                <a:rPr kumimoji="1" lang="ja-JP" altLang="en-US" sz="800" dirty="0"/>
                <a:t>）</a:t>
              </a:r>
            </a:p>
          </p:txBody>
        </p:sp>
        <p:sp>
          <p:nvSpPr>
            <p:cNvPr id="70" name="テキスト ボックス 69"/>
            <p:cNvSpPr txBox="1"/>
            <p:nvPr/>
          </p:nvSpPr>
          <p:spPr>
            <a:xfrm>
              <a:off x="4685695" y="6401819"/>
              <a:ext cx="2249220" cy="215444"/>
            </a:xfrm>
            <a:prstGeom prst="rect">
              <a:avLst/>
            </a:prstGeom>
            <a:noFill/>
          </p:spPr>
          <p:txBody>
            <a:bodyPr wrap="square" rtlCol="0">
              <a:spAutoFit/>
            </a:bodyPr>
            <a:lstStyle/>
            <a:p>
              <a:r>
                <a:rPr kumimoji="1" lang="en-US" altLang="ja-JP" sz="800" dirty="0"/>
                <a:t>※</a:t>
              </a:r>
              <a:r>
                <a:rPr kumimoji="1" lang="ja-JP" altLang="en-US" sz="800" dirty="0"/>
                <a:t>（　　　）内は、</a:t>
              </a:r>
              <a:r>
                <a:rPr kumimoji="1" lang="en-US" altLang="ja-JP" sz="800" dirty="0"/>
                <a:t>2014</a:t>
              </a:r>
              <a:r>
                <a:rPr kumimoji="1" lang="ja-JP" altLang="en-US" sz="800" dirty="0"/>
                <a:t>年度当時の取組項目</a:t>
              </a:r>
            </a:p>
          </p:txBody>
        </p:sp>
      </p:grpSp>
      <p:graphicFrame>
        <p:nvGraphicFramePr>
          <p:cNvPr id="71" name="表 70"/>
          <p:cNvGraphicFramePr>
            <a:graphicFrameLocks noGrp="1"/>
          </p:cNvGraphicFramePr>
          <p:nvPr>
            <p:extLst/>
          </p:nvPr>
        </p:nvGraphicFramePr>
        <p:xfrm>
          <a:off x="4749161" y="2060848"/>
          <a:ext cx="3711271" cy="4517461"/>
        </p:xfrm>
        <a:graphic>
          <a:graphicData uri="http://schemas.openxmlformats.org/drawingml/2006/table">
            <a:tbl>
              <a:tblPr firstRow="1" bandRow="1">
                <a:tableStyleId>{5202B0CA-FC54-4496-8BCA-5EF66A818D29}</a:tableStyleId>
              </a:tblPr>
              <a:tblGrid>
                <a:gridCol w="2487271">
                  <a:extLst>
                    <a:ext uri="{9D8B030D-6E8A-4147-A177-3AD203B41FA5}">
                      <a16:colId xmlns:a16="http://schemas.microsoft.com/office/drawing/2014/main" xmlns="" val="20000"/>
                    </a:ext>
                  </a:extLst>
                </a:gridCol>
                <a:gridCol w="612000">
                  <a:extLst>
                    <a:ext uri="{9D8B030D-6E8A-4147-A177-3AD203B41FA5}">
                      <a16:colId xmlns:a16="http://schemas.microsoft.com/office/drawing/2014/main" xmlns="" val="20001"/>
                    </a:ext>
                  </a:extLst>
                </a:gridCol>
                <a:gridCol w="612000">
                  <a:extLst>
                    <a:ext uri="{9D8B030D-6E8A-4147-A177-3AD203B41FA5}">
                      <a16:colId xmlns:a16="http://schemas.microsoft.com/office/drawing/2014/main" xmlns="" val="20002"/>
                    </a:ext>
                  </a:extLst>
                </a:gridCol>
              </a:tblGrid>
              <a:tr h="210187">
                <a:tc>
                  <a:txBody>
                    <a:bodyPr/>
                    <a:lstStyle/>
                    <a:p>
                      <a:pPr algn="ctr"/>
                      <a:endParaRPr kumimoji="1" lang="ja-JP" altLang="en-US" sz="800" b="0" dirty="0">
                        <a:solidFill>
                          <a:schemeClr val="tx1"/>
                        </a:solidFill>
                      </a:endParaRPr>
                    </a:p>
                  </a:txBody>
                  <a:tcPr anchor="ctr"/>
                </a:tc>
                <a:tc>
                  <a:txBody>
                    <a:bodyPr/>
                    <a:lstStyle/>
                    <a:p>
                      <a:pPr algn="ctr"/>
                      <a:r>
                        <a:rPr kumimoji="1" lang="en-US" altLang="ja-JP" sz="800" dirty="0"/>
                        <a:t>2014</a:t>
                      </a:r>
                      <a:r>
                        <a:rPr kumimoji="1" lang="ja-JP" altLang="en-US" sz="800" dirty="0"/>
                        <a:t>年度</a:t>
                      </a:r>
                      <a:endParaRPr kumimoji="1" lang="ja-JP" altLang="en-US" sz="800" b="0" dirty="0">
                        <a:solidFill>
                          <a:schemeClr val="tx1"/>
                        </a:solidFill>
                      </a:endParaRPr>
                    </a:p>
                  </a:txBody>
                  <a:tcPr/>
                </a:tc>
                <a:tc>
                  <a:txBody>
                    <a:bodyPr/>
                    <a:lstStyle/>
                    <a:p>
                      <a:pPr algn="ctr"/>
                      <a:r>
                        <a:rPr kumimoji="1" lang="en-US" altLang="ja-JP" sz="800" dirty="0"/>
                        <a:t>2017</a:t>
                      </a:r>
                      <a:r>
                        <a:rPr kumimoji="1" lang="ja-JP" altLang="en-US" sz="800" dirty="0"/>
                        <a:t>年度</a:t>
                      </a:r>
                      <a:endParaRPr kumimoji="1" lang="ja-JP" altLang="en-US" sz="800" b="0" dirty="0">
                        <a:solidFill>
                          <a:schemeClr val="tx1"/>
                        </a:solidFill>
                      </a:endParaRPr>
                    </a:p>
                  </a:txBody>
                  <a:tcPr/>
                </a:tc>
                <a:extLst>
                  <a:ext uri="{0D108BD9-81ED-4DB2-BD59-A6C34878D82A}">
                    <a16:rowId xmlns:a16="http://schemas.microsoft.com/office/drawing/2014/main" xmlns="" val="10000"/>
                  </a:ext>
                </a:extLst>
              </a:tr>
              <a:tr h="210187">
                <a:tc>
                  <a:txBody>
                    <a:bodyPr/>
                    <a:lstStyle/>
                    <a:p>
                      <a:r>
                        <a:rPr kumimoji="1" lang="ja-JP" altLang="en-US" sz="800" dirty="0"/>
                        <a:t>施策・事業の見直し</a:t>
                      </a:r>
                    </a:p>
                  </a:txBody>
                  <a:tcPr anchor="ctr"/>
                </a:tc>
                <a:tc>
                  <a:txBody>
                    <a:bodyPr/>
                    <a:lstStyle/>
                    <a:p>
                      <a:pPr algn="ctr"/>
                      <a:r>
                        <a:rPr kumimoji="1" lang="en-US" altLang="ja-JP" sz="800" dirty="0"/>
                        <a:t>7</a:t>
                      </a:r>
                      <a:r>
                        <a:rPr kumimoji="1" lang="ja-JP" altLang="en-US" sz="800" dirty="0"/>
                        <a:t>名</a:t>
                      </a:r>
                    </a:p>
                  </a:txBody>
                  <a:tcPr anchor="ctr"/>
                </a:tc>
                <a:tc>
                  <a:txBody>
                    <a:bodyPr/>
                    <a:lstStyle/>
                    <a:p>
                      <a:pPr algn="ctr"/>
                      <a:r>
                        <a:rPr kumimoji="1" lang="en-US" altLang="ja-JP" sz="800" dirty="0"/>
                        <a:t>6</a:t>
                      </a:r>
                      <a:r>
                        <a:rPr kumimoji="1" lang="ja-JP" altLang="en-US" sz="800" dirty="0"/>
                        <a:t>名</a:t>
                      </a:r>
                      <a:endParaRPr kumimoji="1" lang="ja-JP" altLang="en-US" sz="800" dirty="0">
                        <a:solidFill>
                          <a:schemeClr val="tx1"/>
                        </a:solidFill>
                      </a:endParaRPr>
                    </a:p>
                  </a:txBody>
                  <a:tcPr anchor="ctr"/>
                </a:tc>
                <a:extLst>
                  <a:ext uri="{0D108BD9-81ED-4DB2-BD59-A6C34878D82A}">
                    <a16:rowId xmlns:a16="http://schemas.microsoft.com/office/drawing/2014/main" xmlns="" val="10001"/>
                  </a:ext>
                </a:extLst>
              </a:tr>
              <a:tr h="210187">
                <a:tc>
                  <a:txBody>
                    <a:bodyPr/>
                    <a:lstStyle/>
                    <a:p>
                      <a:r>
                        <a:rPr kumimoji="1" lang="ja-JP" altLang="en-US" sz="800" dirty="0"/>
                        <a:t>歳入の確保</a:t>
                      </a:r>
                      <a:endParaRPr kumimoji="1" lang="en-US" altLang="ja-JP" sz="800" dirty="0"/>
                    </a:p>
                  </a:txBody>
                  <a:tcPr anchor="ctr"/>
                </a:tc>
                <a:tc>
                  <a:txBody>
                    <a:bodyPr/>
                    <a:lstStyle/>
                    <a:p>
                      <a:pPr algn="ctr"/>
                      <a:r>
                        <a:rPr kumimoji="1" lang="en-US" altLang="ja-JP" sz="800" dirty="0"/>
                        <a:t>5</a:t>
                      </a:r>
                      <a:r>
                        <a:rPr kumimoji="1" lang="ja-JP" altLang="en-US" sz="800" dirty="0"/>
                        <a:t>名</a:t>
                      </a:r>
                    </a:p>
                  </a:txBody>
                  <a:tcPr anchor="ctr"/>
                </a:tc>
                <a:tc>
                  <a:txBody>
                    <a:bodyPr/>
                    <a:lstStyle/>
                    <a:p>
                      <a:pPr algn="ctr"/>
                      <a:r>
                        <a:rPr kumimoji="1" lang="en-US" altLang="ja-JP" sz="800" dirty="0"/>
                        <a:t>7</a:t>
                      </a:r>
                      <a:r>
                        <a:rPr kumimoji="1" lang="ja-JP" altLang="en-US" sz="800" dirty="0"/>
                        <a:t>名</a:t>
                      </a:r>
                      <a:endParaRPr kumimoji="1" lang="ja-JP" altLang="en-US" sz="800" dirty="0">
                        <a:solidFill>
                          <a:schemeClr val="tx1"/>
                        </a:solidFill>
                      </a:endParaRPr>
                    </a:p>
                  </a:txBody>
                  <a:tcPr anchor="ctr"/>
                </a:tc>
                <a:extLst>
                  <a:ext uri="{0D108BD9-81ED-4DB2-BD59-A6C34878D82A}">
                    <a16:rowId xmlns:a16="http://schemas.microsoft.com/office/drawing/2014/main" xmlns="" val="10002"/>
                  </a:ext>
                </a:extLst>
              </a:tr>
              <a:tr h="210187">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800" dirty="0"/>
                        <a:t>人事・給与制度の見直し</a:t>
                      </a:r>
                      <a:endParaRPr kumimoji="1" lang="ja-JP" altLang="en-US" sz="800" dirty="0">
                        <a:solidFill>
                          <a:srgbClr val="FF0000"/>
                        </a:solidFill>
                      </a:endParaRPr>
                    </a:p>
                  </a:txBody>
                  <a:tcPr anchor="ctr"/>
                </a:tc>
                <a:tc>
                  <a:txBody>
                    <a:bodyPr/>
                    <a:lstStyle/>
                    <a:p>
                      <a:pPr algn="ctr"/>
                      <a:r>
                        <a:rPr kumimoji="1" lang="en-US" altLang="ja-JP" sz="800" dirty="0"/>
                        <a:t>8</a:t>
                      </a:r>
                      <a:r>
                        <a:rPr kumimoji="1" lang="ja-JP" altLang="en-US" sz="800" dirty="0"/>
                        <a:t>名</a:t>
                      </a:r>
                    </a:p>
                  </a:txBody>
                  <a:tcPr anchor="ctr"/>
                </a:tc>
                <a:tc>
                  <a:txBody>
                    <a:bodyPr/>
                    <a:lstStyle/>
                    <a:p>
                      <a:pPr algn="ctr"/>
                      <a:r>
                        <a:rPr kumimoji="1" lang="en-US" altLang="ja-JP" sz="800" dirty="0"/>
                        <a:t>9</a:t>
                      </a:r>
                      <a:r>
                        <a:rPr kumimoji="1" lang="ja-JP" altLang="en-US" sz="800" dirty="0"/>
                        <a:t>名</a:t>
                      </a:r>
                      <a:endParaRPr kumimoji="1" lang="ja-JP" altLang="en-US" sz="800" dirty="0">
                        <a:solidFill>
                          <a:schemeClr val="tx1"/>
                        </a:solidFill>
                      </a:endParaRPr>
                    </a:p>
                  </a:txBody>
                  <a:tcPr anchor="ctr"/>
                </a:tc>
                <a:extLst>
                  <a:ext uri="{0D108BD9-81ED-4DB2-BD59-A6C34878D82A}">
                    <a16:rowId xmlns:a16="http://schemas.microsoft.com/office/drawing/2014/main" xmlns="" val="10003"/>
                  </a:ext>
                </a:extLst>
              </a:tr>
              <a:tr h="219817">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800" dirty="0"/>
                        <a:t>外郭団体の見直し</a:t>
                      </a:r>
                    </a:p>
                  </a:txBody>
                  <a:tcPr anchor="ctr"/>
                </a:tc>
                <a:tc>
                  <a:txBody>
                    <a:bodyPr/>
                    <a:lstStyle/>
                    <a:p>
                      <a:pPr algn="ctr"/>
                      <a:r>
                        <a:rPr kumimoji="1" lang="en-US" altLang="ja-JP" sz="800" dirty="0"/>
                        <a:t>6</a:t>
                      </a:r>
                      <a:r>
                        <a:rPr kumimoji="1" lang="ja-JP" altLang="en-US" sz="800" dirty="0"/>
                        <a:t>名</a:t>
                      </a:r>
                    </a:p>
                  </a:txBody>
                  <a:tcPr anchor="ctr"/>
                </a:tc>
                <a:tc>
                  <a:txBody>
                    <a:bodyPr/>
                    <a:lstStyle/>
                    <a:p>
                      <a:pPr algn="ctr"/>
                      <a:r>
                        <a:rPr kumimoji="1" lang="en-US" altLang="ja-JP" sz="800" dirty="0"/>
                        <a:t>4</a:t>
                      </a:r>
                      <a:r>
                        <a:rPr kumimoji="1" lang="ja-JP" altLang="en-US" sz="800" dirty="0"/>
                        <a:t>名</a:t>
                      </a:r>
                      <a:endParaRPr kumimoji="1" lang="ja-JP" altLang="en-US" sz="800" dirty="0">
                        <a:solidFill>
                          <a:schemeClr val="tx1"/>
                        </a:solidFill>
                      </a:endParaRPr>
                    </a:p>
                  </a:txBody>
                  <a:tcPr anchor="ctr"/>
                </a:tc>
                <a:extLst>
                  <a:ext uri="{0D108BD9-81ED-4DB2-BD59-A6C34878D82A}">
                    <a16:rowId xmlns:a16="http://schemas.microsoft.com/office/drawing/2014/main" xmlns="" val="10004"/>
                  </a:ext>
                </a:extLst>
              </a:tr>
              <a:tr h="243804">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800" dirty="0"/>
                        <a:t>経営システムの見直し　（経営形態の見直し）</a:t>
                      </a:r>
                    </a:p>
                  </a:txBody>
                  <a:tcPr anchor="ctr"/>
                </a:tc>
                <a:tc>
                  <a:txBody>
                    <a:bodyPr/>
                    <a:lstStyle/>
                    <a:p>
                      <a:pPr algn="ctr"/>
                      <a:r>
                        <a:rPr kumimoji="1" lang="en-US" altLang="ja-JP" sz="800" dirty="0"/>
                        <a:t>8</a:t>
                      </a:r>
                      <a:r>
                        <a:rPr kumimoji="1" lang="ja-JP" altLang="en-US" sz="800" dirty="0"/>
                        <a:t>名</a:t>
                      </a:r>
                    </a:p>
                  </a:txBody>
                  <a:tcPr anchor="ctr"/>
                </a:tc>
                <a:tc>
                  <a:txBody>
                    <a:bodyPr/>
                    <a:lstStyle/>
                    <a:p>
                      <a:pPr algn="ctr"/>
                      <a:r>
                        <a:rPr kumimoji="1" lang="en-US" altLang="ja-JP" sz="800" dirty="0"/>
                        <a:t>8</a:t>
                      </a:r>
                      <a:r>
                        <a:rPr kumimoji="1" lang="ja-JP" altLang="en-US" sz="800" dirty="0"/>
                        <a:t>名</a:t>
                      </a:r>
                      <a:endParaRPr kumimoji="1" lang="ja-JP" altLang="en-US" sz="800" dirty="0">
                        <a:solidFill>
                          <a:schemeClr val="tx1"/>
                        </a:solidFill>
                      </a:endParaRPr>
                    </a:p>
                  </a:txBody>
                  <a:tcPr anchor="ctr"/>
                </a:tc>
                <a:extLst>
                  <a:ext uri="{0D108BD9-81ED-4DB2-BD59-A6C34878D82A}">
                    <a16:rowId xmlns:a16="http://schemas.microsoft.com/office/drawing/2014/main" xmlns="" val="10005"/>
                  </a:ext>
                </a:extLst>
              </a:tr>
              <a:tr h="210187">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800" dirty="0"/>
                        <a:t>指定管理者制度の活用　（指定管理者制度の見直し）</a:t>
                      </a:r>
                      <a:endParaRPr kumimoji="1" lang="en-US" altLang="ja-JP" sz="800" dirty="0">
                        <a:solidFill>
                          <a:srgbClr val="FF0000"/>
                        </a:solidFill>
                      </a:endParaRPr>
                    </a:p>
                  </a:txBody>
                  <a:tcPr anchor="ctr"/>
                </a:tc>
                <a:tc>
                  <a:txBody>
                    <a:bodyPr/>
                    <a:lstStyle/>
                    <a:p>
                      <a:pPr algn="ctr"/>
                      <a:r>
                        <a:rPr kumimoji="1" lang="en-US" altLang="ja-JP" sz="800" dirty="0"/>
                        <a:t>4</a:t>
                      </a:r>
                      <a:r>
                        <a:rPr kumimoji="1" lang="ja-JP" altLang="en-US" sz="800" dirty="0"/>
                        <a:t>名</a:t>
                      </a:r>
                    </a:p>
                  </a:txBody>
                  <a:tcPr anchor="ctr"/>
                </a:tc>
                <a:tc>
                  <a:txBody>
                    <a:bodyPr/>
                    <a:lstStyle/>
                    <a:p>
                      <a:pPr algn="ctr"/>
                      <a:r>
                        <a:rPr kumimoji="1" lang="en-US" altLang="ja-JP" sz="800" dirty="0"/>
                        <a:t>4</a:t>
                      </a:r>
                      <a:r>
                        <a:rPr kumimoji="1" lang="ja-JP" altLang="en-US" sz="800" dirty="0"/>
                        <a:t>名</a:t>
                      </a:r>
                      <a:endParaRPr kumimoji="1" lang="ja-JP" altLang="en-US" sz="800" dirty="0">
                        <a:solidFill>
                          <a:schemeClr val="tx1"/>
                        </a:solidFill>
                      </a:endParaRPr>
                    </a:p>
                  </a:txBody>
                  <a:tcPr anchor="ctr"/>
                </a:tc>
                <a:extLst>
                  <a:ext uri="{0D108BD9-81ED-4DB2-BD59-A6C34878D82A}">
                    <a16:rowId xmlns:a16="http://schemas.microsoft.com/office/drawing/2014/main" xmlns="" val="10006"/>
                  </a:ext>
                </a:extLst>
              </a:tr>
              <a:tr h="210187">
                <a:tc>
                  <a:txBody>
                    <a:bodyPr/>
                    <a:lstStyle/>
                    <a:p>
                      <a:r>
                        <a:rPr kumimoji="1" lang="ja-JP" altLang="en-US" sz="800" dirty="0"/>
                        <a:t>未利用地の有効活用</a:t>
                      </a:r>
                      <a:endParaRPr kumimoji="1" lang="ja-JP" altLang="en-US" sz="800" dirty="0">
                        <a:solidFill>
                          <a:schemeClr val="tx1"/>
                        </a:solidFill>
                      </a:endParaRPr>
                    </a:p>
                  </a:txBody>
                  <a:tcPr anchor="ctr"/>
                </a:tc>
                <a:tc>
                  <a:txBody>
                    <a:bodyPr/>
                    <a:lstStyle/>
                    <a:p>
                      <a:pPr algn="ctr"/>
                      <a:r>
                        <a:rPr kumimoji="1" lang="en-US" altLang="ja-JP" sz="800" dirty="0"/>
                        <a:t>―</a:t>
                      </a:r>
                      <a:endParaRPr kumimoji="1" lang="ja-JP" altLang="en-US" sz="800" dirty="0"/>
                    </a:p>
                  </a:txBody>
                  <a:tcPr anchor="ctr"/>
                </a:tc>
                <a:tc>
                  <a:txBody>
                    <a:bodyPr/>
                    <a:lstStyle/>
                    <a:p>
                      <a:pPr algn="ctr"/>
                      <a:r>
                        <a:rPr kumimoji="1" lang="en-US" altLang="ja-JP" sz="800" dirty="0"/>
                        <a:t>8</a:t>
                      </a:r>
                      <a:r>
                        <a:rPr kumimoji="1" lang="ja-JP" altLang="en-US" sz="800" dirty="0"/>
                        <a:t>名</a:t>
                      </a:r>
                      <a:endParaRPr kumimoji="1" lang="ja-JP" altLang="en-US" sz="800" dirty="0">
                        <a:solidFill>
                          <a:schemeClr val="tx1"/>
                        </a:solidFill>
                      </a:endParaRPr>
                    </a:p>
                  </a:txBody>
                  <a:tcPr anchor="ctr"/>
                </a:tc>
                <a:extLst>
                  <a:ext uri="{0D108BD9-81ED-4DB2-BD59-A6C34878D82A}">
                    <a16:rowId xmlns:a16="http://schemas.microsoft.com/office/drawing/2014/main" xmlns="" val="10007"/>
                  </a:ext>
                </a:extLst>
              </a:tr>
              <a:tr h="210187">
                <a:tc>
                  <a:txBody>
                    <a:bodyPr/>
                    <a:lstStyle/>
                    <a:p>
                      <a:r>
                        <a:rPr kumimoji="1" lang="en-US" altLang="ja-JP" sz="800" dirty="0"/>
                        <a:t>ICT</a:t>
                      </a:r>
                      <a:r>
                        <a:rPr kumimoji="1" lang="ja-JP" altLang="en-US" sz="800" dirty="0"/>
                        <a:t>の活用</a:t>
                      </a:r>
                      <a:endParaRPr kumimoji="1" lang="ja-JP" altLang="en-US" sz="800" dirty="0">
                        <a:solidFill>
                          <a:schemeClr val="tx1"/>
                        </a:solidFill>
                      </a:endParaRPr>
                    </a:p>
                  </a:txBody>
                  <a:tcPr anchor="ctr"/>
                </a:tc>
                <a:tc>
                  <a:txBody>
                    <a:bodyPr/>
                    <a:lstStyle/>
                    <a:p>
                      <a:pPr algn="ctr"/>
                      <a:r>
                        <a:rPr kumimoji="1" lang="en-US" altLang="ja-JP" sz="800" dirty="0"/>
                        <a:t>―</a:t>
                      </a:r>
                      <a:endParaRPr kumimoji="1" lang="ja-JP" altLang="en-US" sz="800" dirty="0"/>
                    </a:p>
                  </a:txBody>
                  <a:tcPr anchor="ctr"/>
                </a:tc>
                <a:tc>
                  <a:txBody>
                    <a:bodyPr/>
                    <a:lstStyle/>
                    <a:p>
                      <a:pPr algn="ctr"/>
                      <a:r>
                        <a:rPr kumimoji="1" lang="en-US" altLang="ja-JP" sz="800" dirty="0"/>
                        <a:t>4</a:t>
                      </a:r>
                      <a:r>
                        <a:rPr kumimoji="1" lang="ja-JP" altLang="en-US" sz="800" dirty="0"/>
                        <a:t>名</a:t>
                      </a:r>
                      <a:endParaRPr kumimoji="1" lang="ja-JP" altLang="en-US" sz="800" dirty="0">
                        <a:solidFill>
                          <a:schemeClr val="tx1"/>
                        </a:solidFill>
                      </a:endParaRPr>
                    </a:p>
                  </a:txBody>
                  <a:tcPr anchor="ctr"/>
                </a:tc>
                <a:extLst>
                  <a:ext uri="{0D108BD9-81ED-4DB2-BD59-A6C34878D82A}">
                    <a16:rowId xmlns:a16="http://schemas.microsoft.com/office/drawing/2014/main" xmlns="" val="10008"/>
                  </a:ext>
                </a:extLst>
              </a:tr>
              <a:tr h="210187">
                <a:tc>
                  <a:txBody>
                    <a:bodyPr/>
                    <a:lstStyle/>
                    <a:p>
                      <a:r>
                        <a:rPr kumimoji="1" lang="ja-JP" altLang="en-US" sz="800" dirty="0"/>
                        <a:t>公共施設のあり方</a:t>
                      </a:r>
                      <a:endParaRPr kumimoji="1" lang="ja-JP" altLang="en-US" sz="800" dirty="0">
                        <a:solidFill>
                          <a:schemeClr val="tx1"/>
                        </a:solidFill>
                      </a:endParaRPr>
                    </a:p>
                  </a:txBody>
                  <a:tcPr anchor="ctr"/>
                </a:tc>
                <a:tc>
                  <a:txBody>
                    <a:bodyPr/>
                    <a:lstStyle/>
                    <a:p>
                      <a:pPr algn="ctr"/>
                      <a:r>
                        <a:rPr kumimoji="1" lang="en-US" altLang="ja-JP" sz="800" dirty="0"/>
                        <a:t>―</a:t>
                      </a:r>
                      <a:endParaRPr kumimoji="1" lang="ja-JP" altLang="en-US" sz="800" dirty="0"/>
                    </a:p>
                  </a:txBody>
                  <a:tcPr anchor="ctr"/>
                </a:tc>
                <a:tc>
                  <a:txBody>
                    <a:bodyPr/>
                    <a:lstStyle/>
                    <a:p>
                      <a:pPr algn="ctr"/>
                      <a:r>
                        <a:rPr kumimoji="1" lang="en-US" altLang="ja-JP" sz="800" dirty="0"/>
                        <a:t>7</a:t>
                      </a:r>
                      <a:r>
                        <a:rPr kumimoji="1" lang="ja-JP" altLang="en-US" sz="800" dirty="0"/>
                        <a:t>名</a:t>
                      </a:r>
                      <a:endParaRPr kumimoji="1" lang="ja-JP" altLang="en-US" sz="800" dirty="0">
                        <a:solidFill>
                          <a:schemeClr val="tx1"/>
                        </a:solidFill>
                      </a:endParaRPr>
                    </a:p>
                  </a:txBody>
                  <a:tcPr anchor="ctr"/>
                </a:tc>
                <a:extLst>
                  <a:ext uri="{0D108BD9-81ED-4DB2-BD59-A6C34878D82A}">
                    <a16:rowId xmlns:a16="http://schemas.microsoft.com/office/drawing/2014/main" xmlns="" val="10009"/>
                  </a:ext>
                </a:extLst>
              </a:tr>
              <a:tr h="210187">
                <a:tc>
                  <a:txBody>
                    <a:bodyPr/>
                    <a:lstStyle/>
                    <a:p>
                      <a:r>
                        <a:rPr kumimoji="1" lang="ja-JP" altLang="en-US" sz="800" dirty="0"/>
                        <a:t>人材育成</a:t>
                      </a:r>
                      <a:endParaRPr kumimoji="1" lang="ja-JP" altLang="en-US" sz="800" dirty="0">
                        <a:solidFill>
                          <a:schemeClr val="tx1"/>
                        </a:solidFill>
                      </a:endParaRPr>
                    </a:p>
                  </a:txBody>
                  <a:tcPr anchor="ctr"/>
                </a:tc>
                <a:tc>
                  <a:txBody>
                    <a:bodyPr/>
                    <a:lstStyle/>
                    <a:p>
                      <a:pPr algn="ctr"/>
                      <a:r>
                        <a:rPr kumimoji="1" lang="en-US" altLang="ja-JP" sz="800" dirty="0"/>
                        <a:t>―</a:t>
                      </a:r>
                      <a:endParaRPr kumimoji="1" lang="ja-JP" altLang="en-US" sz="800" dirty="0"/>
                    </a:p>
                  </a:txBody>
                  <a:tcPr anchor="ctr"/>
                </a:tc>
                <a:tc>
                  <a:txBody>
                    <a:bodyPr/>
                    <a:lstStyle/>
                    <a:p>
                      <a:pPr algn="ctr"/>
                      <a:r>
                        <a:rPr kumimoji="1" lang="en-US" altLang="ja-JP" sz="800" dirty="0"/>
                        <a:t>6</a:t>
                      </a:r>
                      <a:r>
                        <a:rPr kumimoji="1" lang="ja-JP" altLang="en-US" sz="800" dirty="0"/>
                        <a:t>名</a:t>
                      </a:r>
                      <a:endParaRPr kumimoji="1" lang="en-US" altLang="ja-JP" sz="800" dirty="0">
                        <a:solidFill>
                          <a:schemeClr val="tx1"/>
                        </a:solidFill>
                      </a:endParaRPr>
                    </a:p>
                  </a:txBody>
                  <a:tcPr anchor="ctr"/>
                </a:tc>
                <a:extLst>
                  <a:ext uri="{0D108BD9-81ED-4DB2-BD59-A6C34878D82A}">
                    <a16:rowId xmlns:a16="http://schemas.microsoft.com/office/drawing/2014/main" xmlns="" val="10010"/>
                  </a:ext>
                </a:extLst>
              </a:tr>
              <a:tr h="210187">
                <a:tc>
                  <a:txBody>
                    <a:bodyPr/>
                    <a:lstStyle/>
                    <a:p>
                      <a:r>
                        <a:rPr kumimoji="1" lang="en-US" altLang="ja-JP" sz="800" dirty="0"/>
                        <a:t>5S</a:t>
                      </a:r>
                      <a:r>
                        <a:rPr kumimoji="1" lang="ja-JP" altLang="en-US" sz="800" dirty="0" err="1"/>
                        <a:t>、</a:t>
                      </a:r>
                      <a:r>
                        <a:rPr kumimoji="1" lang="ja-JP" altLang="en-US" sz="800" dirty="0"/>
                        <a:t>標準化、改善、問題解決力向上</a:t>
                      </a:r>
                      <a:endParaRPr kumimoji="1" lang="ja-JP" altLang="en-US" sz="800" dirty="0">
                        <a:solidFill>
                          <a:schemeClr val="tx1"/>
                        </a:solidFill>
                      </a:endParaRPr>
                    </a:p>
                  </a:txBody>
                  <a:tcPr anchor="ctr"/>
                </a:tc>
                <a:tc>
                  <a:txBody>
                    <a:bodyPr/>
                    <a:lstStyle/>
                    <a:p>
                      <a:pPr algn="ctr"/>
                      <a:r>
                        <a:rPr kumimoji="1" lang="en-US" altLang="ja-JP" sz="800" dirty="0"/>
                        <a:t>―</a:t>
                      </a:r>
                      <a:endParaRPr kumimoji="1" lang="ja-JP" altLang="en-US" sz="800" dirty="0"/>
                    </a:p>
                  </a:txBody>
                  <a:tcPr anchor="ctr"/>
                </a:tc>
                <a:tc>
                  <a:txBody>
                    <a:bodyPr/>
                    <a:lstStyle/>
                    <a:p>
                      <a:pPr algn="ctr"/>
                      <a:r>
                        <a:rPr kumimoji="1" lang="en-US" altLang="ja-JP" sz="800" dirty="0"/>
                        <a:t>6</a:t>
                      </a:r>
                      <a:r>
                        <a:rPr kumimoji="1" lang="ja-JP" altLang="en-US" sz="800" dirty="0"/>
                        <a:t>名</a:t>
                      </a:r>
                      <a:endParaRPr kumimoji="1" lang="ja-JP" altLang="en-US" sz="800" dirty="0">
                        <a:solidFill>
                          <a:schemeClr val="tx1"/>
                        </a:solidFill>
                      </a:endParaRPr>
                    </a:p>
                  </a:txBody>
                  <a:tcPr anchor="ctr"/>
                </a:tc>
                <a:extLst>
                  <a:ext uri="{0D108BD9-81ED-4DB2-BD59-A6C34878D82A}">
                    <a16:rowId xmlns:a16="http://schemas.microsoft.com/office/drawing/2014/main" xmlns="" val="10011"/>
                  </a:ext>
                </a:extLst>
              </a:tr>
              <a:tr h="210187">
                <a:tc>
                  <a:txBody>
                    <a:bodyPr/>
                    <a:lstStyle/>
                    <a:p>
                      <a:r>
                        <a:rPr kumimoji="1" lang="en-US" altLang="ja-JP" sz="800" dirty="0"/>
                        <a:t>PDCA</a:t>
                      </a:r>
                      <a:r>
                        <a:rPr kumimoji="1" lang="ja-JP" altLang="en-US" sz="800" dirty="0"/>
                        <a:t>サイクルの徹底</a:t>
                      </a:r>
                      <a:endParaRPr kumimoji="1" lang="ja-JP" altLang="en-US" sz="800" dirty="0">
                        <a:solidFill>
                          <a:schemeClr val="tx1"/>
                        </a:solidFill>
                      </a:endParaRPr>
                    </a:p>
                  </a:txBody>
                  <a:tcPr anchor="ctr"/>
                </a:tc>
                <a:tc>
                  <a:txBody>
                    <a:bodyPr/>
                    <a:lstStyle/>
                    <a:p>
                      <a:pPr algn="ctr"/>
                      <a:r>
                        <a:rPr kumimoji="1" lang="en-US" altLang="ja-JP" sz="800" dirty="0"/>
                        <a:t>―</a:t>
                      </a:r>
                      <a:endParaRPr kumimoji="1" lang="ja-JP" altLang="en-US" sz="800" dirty="0"/>
                    </a:p>
                  </a:txBody>
                  <a:tcPr anchor="ctr"/>
                </a:tc>
                <a:tc>
                  <a:txBody>
                    <a:bodyPr/>
                    <a:lstStyle/>
                    <a:p>
                      <a:pPr algn="ctr"/>
                      <a:r>
                        <a:rPr kumimoji="1" lang="en-US" altLang="ja-JP" sz="800" dirty="0"/>
                        <a:t>7</a:t>
                      </a:r>
                      <a:r>
                        <a:rPr kumimoji="1" lang="ja-JP" altLang="en-US" sz="800" dirty="0"/>
                        <a:t>名</a:t>
                      </a:r>
                      <a:endParaRPr kumimoji="1" lang="ja-JP" altLang="en-US" sz="800" dirty="0">
                        <a:solidFill>
                          <a:schemeClr val="tx1"/>
                        </a:solidFill>
                      </a:endParaRPr>
                    </a:p>
                  </a:txBody>
                  <a:tcPr anchor="ctr"/>
                </a:tc>
                <a:extLst>
                  <a:ext uri="{0D108BD9-81ED-4DB2-BD59-A6C34878D82A}">
                    <a16:rowId xmlns:a16="http://schemas.microsoft.com/office/drawing/2014/main" xmlns="" val="10012"/>
                  </a:ext>
                </a:extLst>
              </a:tr>
              <a:tr h="210187">
                <a:tc>
                  <a:txBody>
                    <a:bodyPr/>
                    <a:lstStyle/>
                    <a:p>
                      <a:r>
                        <a:rPr kumimoji="1" lang="ja-JP" altLang="en-US" sz="800" dirty="0"/>
                        <a:t>地域社会づくり</a:t>
                      </a:r>
                      <a:endParaRPr kumimoji="1" lang="ja-JP" altLang="en-US" sz="800" dirty="0">
                        <a:solidFill>
                          <a:schemeClr val="tx1"/>
                        </a:solidFill>
                      </a:endParaRPr>
                    </a:p>
                  </a:txBody>
                  <a:tcPr anchor="ctr"/>
                </a:tc>
                <a:tc>
                  <a:txBody>
                    <a:bodyPr/>
                    <a:lstStyle/>
                    <a:p>
                      <a:pPr algn="ctr"/>
                      <a:r>
                        <a:rPr kumimoji="1" lang="en-US" altLang="ja-JP" sz="800" dirty="0"/>
                        <a:t>―</a:t>
                      </a:r>
                      <a:endParaRPr kumimoji="1" lang="ja-JP" altLang="en-US" sz="800" dirty="0"/>
                    </a:p>
                  </a:txBody>
                  <a:tcPr anchor="ctr"/>
                </a:tc>
                <a:tc>
                  <a:txBody>
                    <a:bodyPr/>
                    <a:lstStyle/>
                    <a:p>
                      <a:pPr algn="ctr"/>
                      <a:r>
                        <a:rPr kumimoji="1" lang="en-US" altLang="ja-JP" sz="800" dirty="0"/>
                        <a:t>8</a:t>
                      </a:r>
                      <a:r>
                        <a:rPr kumimoji="1" lang="ja-JP" altLang="en-US" sz="800" dirty="0"/>
                        <a:t>名</a:t>
                      </a:r>
                      <a:endParaRPr kumimoji="1" lang="ja-JP" altLang="en-US" sz="800" dirty="0">
                        <a:solidFill>
                          <a:schemeClr val="tx1"/>
                        </a:solidFill>
                      </a:endParaRPr>
                    </a:p>
                  </a:txBody>
                  <a:tcPr anchor="ctr"/>
                </a:tc>
                <a:extLst>
                  <a:ext uri="{0D108BD9-81ED-4DB2-BD59-A6C34878D82A}">
                    <a16:rowId xmlns:a16="http://schemas.microsoft.com/office/drawing/2014/main" xmlns="" val="10013"/>
                  </a:ext>
                </a:extLst>
              </a:tr>
              <a:tr h="210187">
                <a:tc>
                  <a:txBody>
                    <a:bodyPr/>
                    <a:lstStyle/>
                    <a:p>
                      <a:r>
                        <a:rPr kumimoji="1" lang="ja-JP" altLang="en-US" sz="800" dirty="0"/>
                        <a:t>区行政の仕組みづくり</a:t>
                      </a:r>
                      <a:endParaRPr kumimoji="1" lang="ja-JP" altLang="en-US" sz="800" dirty="0">
                        <a:solidFill>
                          <a:schemeClr val="tx1"/>
                        </a:solidFill>
                      </a:endParaRPr>
                    </a:p>
                  </a:txBody>
                  <a:tcPr anchor="ctr"/>
                </a:tc>
                <a:tc>
                  <a:txBody>
                    <a:bodyPr/>
                    <a:lstStyle/>
                    <a:p>
                      <a:pPr algn="ctr"/>
                      <a:r>
                        <a:rPr kumimoji="1" lang="en-US" altLang="ja-JP" sz="800" dirty="0"/>
                        <a:t>―</a:t>
                      </a:r>
                      <a:endParaRPr kumimoji="1" lang="ja-JP" altLang="en-US" sz="800" dirty="0"/>
                    </a:p>
                  </a:txBody>
                  <a:tcPr anchor="ctr"/>
                </a:tc>
                <a:tc>
                  <a:txBody>
                    <a:bodyPr/>
                    <a:lstStyle/>
                    <a:p>
                      <a:pPr algn="ctr"/>
                      <a:r>
                        <a:rPr kumimoji="1" lang="en-US" altLang="ja-JP" sz="800" dirty="0"/>
                        <a:t>7</a:t>
                      </a:r>
                      <a:r>
                        <a:rPr kumimoji="1" lang="ja-JP" altLang="en-US" sz="800" dirty="0"/>
                        <a:t>名</a:t>
                      </a:r>
                      <a:endParaRPr kumimoji="1" lang="ja-JP" altLang="en-US" sz="800" dirty="0">
                        <a:solidFill>
                          <a:schemeClr val="tx1"/>
                        </a:solidFill>
                      </a:endParaRPr>
                    </a:p>
                  </a:txBody>
                  <a:tcPr anchor="ctr"/>
                </a:tc>
                <a:extLst>
                  <a:ext uri="{0D108BD9-81ED-4DB2-BD59-A6C34878D82A}">
                    <a16:rowId xmlns:a16="http://schemas.microsoft.com/office/drawing/2014/main" xmlns="" val="10014"/>
                  </a:ext>
                </a:extLst>
              </a:tr>
              <a:tr h="210187">
                <a:tc>
                  <a:txBody>
                    <a:bodyPr/>
                    <a:lstStyle/>
                    <a:p>
                      <a:r>
                        <a:rPr kumimoji="1" lang="ja-JP" altLang="en-US" sz="800" dirty="0"/>
                        <a:t>分権型教育行政</a:t>
                      </a:r>
                      <a:endParaRPr kumimoji="1" lang="ja-JP" altLang="en-US" sz="800" dirty="0">
                        <a:solidFill>
                          <a:schemeClr val="tx1"/>
                        </a:solidFill>
                      </a:endParaRPr>
                    </a:p>
                  </a:txBody>
                  <a:tcPr anchor="ctr"/>
                </a:tc>
                <a:tc>
                  <a:txBody>
                    <a:bodyPr/>
                    <a:lstStyle/>
                    <a:p>
                      <a:pPr algn="ctr"/>
                      <a:r>
                        <a:rPr kumimoji="1" lang="en-US" altLang="ja-JP" sz="800" dirty="0"/>
                        <a:t>―</a:t>
                      </a:r>
                      <a:endParaRPr kumimoji="1" lang="ja-JP" altLang="en-US" sz="800" dirty="0"/>
                    </a:p>
                  </a:txBody>
                  <a:tcPr anchor="ctr"/>
                </a:tc>
                <a:tc>
                  <a:txBody>
                    <a:bodyPr/>
                    <a:lstStyle/>
                    <a:p>
                      <a:pPr algn="ctr"/>
                      <a:r>
                        <a:rPr kumimoji="1" lang="en-US" altLang="ja-JP" sz="800" dirty="0"/>
                        <a:t>7</a:t>
                      </a:r>
                      <a:r>
                        <a:rPr kumimoji="1" lang="ja-JP" altLang="en-US" sz="800" dirty="0"/>
                        <a:t>名</a:t>
                      </a:r>
                      <a:endParaRPr kumimoji="1" lang="ja-JP" altLang="en-US" sz="800" dirty="0">
                        <a:solidFill>
                          <a:schemeClr val="tx1"/>
                        </a:solidFill>
                      </a:endParaRPr>
                    </a:p>
                  </a:txBody>
                  <a:tcPr anchor="ctr"/>
                </a:tc>
                <a:extLst>
                  <a:ext uri="{0D108BD9-81ED-4DB2-BD59-A6C34878D82A}">
                    <a16:rowId xmlns:a16="http://schemas.microsoft.com/office/drawing/2014/main" xmlns="" val="10015"/>
                  </a:ext>
                </a:extLst>
              </a:tr>
              <a:tr h="210187">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800" dirty="0"/>
                        <a:t>（市民利用施設のあり方の検討）</a:t>
                      </a:r>
                    </a:p>
                  </a:txBody>
                  <a:tcPr anchor="ct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en-US" altLang="ja-JP" sz="800" dirty="0"/>
                        <a:t>6</a:t>
                      </a:r>
                      <a:r>
                        <a:rPr kumimoji="1" lang="ja-JP" altLang="en-US" sz="800" dirty="0"/>
                        <a:t>名</a:t>
                      </a:r>
                    </a:p>
                  </a:txBody>
                  <a:tcPr anchor="ctr"/>
                </a:tc>
                <a:tc>
                  <a:txBody>
                    <a:bodyPr/>
                    <a:lstStyle/>
                    <a:p>
                      <a:pPr algn="ctr"/>
                      <a:r>
                        <a:rPr kumimoji="1" lang="en-US" altLang="ja-JP" sz="800" dirty="0"/>
                        <a:t>―</a:t>
                      </a:r>
                      <a:endParaRPr kumimoji="1" lang="ja-JP" altLang="en-US" sz="800" dirty="0">
                        <a:solidFill>
                          <a:schemeClr val="tx1"/>
                        </a:solidFill>
                      </a:endParaRPr>
                    </a:p>
                  </a:txBody>
                  <a:tcPr anchor="ctr"/>
                </a:tc>
                <a:extLst>
                  <a:ext uri="{0D108BD9-81ED-4DB2-BD59-A6C34878D82A}">
                    <a16:rowId xmlns:a16="http://schemas.microsoft.com/office/drawing/2014/main" xmlns="" val="10016"/>
                  </a:ext>
                </a:extLst>
              </a:tr>
              <a:tr h="210187">
                <a:tc>
                  <a:txBody>
                    <a:bodyPr/>
                    <a:lstStyle/>
                    <a:p>
                      <a:r>
                        <a:rPr kumimoji="1" lang="ja-JP" altLang="en-US" sz="800" dirty="0"/>
                        <a:t>（補助金等の見直し）</a:t>
                      </a:r>
                    </a:p>
                  </a:txBody>
                  <a:tcPr anchor="ctr"/>
                </a:tc>
                <a:tc>
                  <a:txBody>
                    <a:bodyPr/>
                    <a:lstStyle/>
                    <a:p>
                      <a:pPr algn="ctr"/>
                      <a:r>
                        <a:rPr kumimoji="1" lang="en-US" altLang="ja-JP" sz="800" dirty="0"/>
                        <a:t>4</a:t>
                      </a:r>
                      <a:r>
                        <a:rPr kumimoji="1" lang="ja-JP" altLang="en-US" sz="800" dirty="0"/>
                        <a:t>名</a:t>
                      </a:r>
                    </a:p>
                  </a:txBody>
                  <a:tcPr anchor="ctr"/>
                </a:tc>
                <a:tc>
                  <a:txBody>
                    <a:bodyPr/>
                    <a:lstStyle/>
                    <a:p>
                      <a:pPr algn="ctr"/>
                      <a:r>
                        <a:rPr kumimoji="1" lang="en-US" altLang="ja-JP" sz="800" dirty="0"/>
                        <a:t>―</a:t>
                      </a:r>
                      <a:endParaRPr kumimoji="1" lang="ja-JP" altLang="en-US" sz="800" dirty="0">
                        <a:solidFill>
                          <a:schemeClr val="tx1"/>
                        </a:solidFill>
                      </a:endParaRPr>
                    </a:p>
                  </a:txBody>
                  <a:tcPr anchor="ctr"/>
                </a:tc>
                <a:extLst>
                  <a:ext uri="{0D108BD9-81ED-4DB2-BD59-A6C34878D82A}">
                    <a16:rowId xmlns:a16="http://schemas.microsoft.com/office/drawing/2014/main" xmlns="" val="10017"/>
                  </a:ext>
                </a:extLst>
              </a:tr>
              <a:tr h="210187">
                <a:tc>
                  <a:txBody>
                    <a:bodyPr/>
                    <a:lstStyle/>
                    <a:p>
                      <a:r>
                        <a:rPr kumimoji="1" lang="ja-JP" altLang="en-US" sz="800" dirty="0"/>
                        <a:t>（公共事業の見直し）</a:t>
                      </a:r>
                    </a:p>
                  </a:txBody>
                  <a:tcPr anchor="ctr"/>
                </a:tc>
                <a:tc>
                  <a:txBody>
                    <a:bodyPr/>
                    <a:lstStyle/>
                    <a:p>
                      <a:pPr algn="ctr"/>
                      <a:r>
                        <a:rPr kumimoji="1" lang="en-US" altLang="ja-JP" sz="800" dirty="0"/>
                        <a:t>6</a:t>
                      </a:r>
                      <a:r>
                        <a:rPr kumimoji="1" lang="ja-JP" altLang="en-US" sz="800" dirty="0"/>
                        <a:t>名</a:t>
                      </a:r>
                    </a:p>
                  </a:txBody>
                  <a:tcPr anchor="ctr"/>
                </a:tc>
                <a:tc>
                  <a:txBody>
                    <a:bodyPr/>
                    <a:lstStyle/>
                    <a:p>
                      <a:pPr algn="ctr"/>
                      <a:r>
                        <a:rPr kumimoji="1" lang="en-US" altLang="ja-JP" sz="800" dirty="0"/>
                        <a:t>―</a:t>
                      </a:r>
                      <a:endParaRPr kumimoji="1" lang="ja-JP" altLang="en-US" sz="800" dirty="0">
                        <a:solidFill>
                          <a:schemeClr val="tx1"/>
                        </a:solidFill>
                      </a:endParaRPr>
                    </a:p>
                  </a:txBody>
                  <a:tcPr anchor="ctr"/>
                </a:tc>
                <a:extLst>
                  <a:ext uri="{0D108BD9-81ED-4DB2-BD59-A6C34878D82A}">
                    <a16:rowId xmlns:a16="http://schemas.microsoft.com/office/drawing/2014/main" xmlns="" val="10018"/>
                  </a:ext>
                </a:extLst>
              </a:tr>
              <a:tr h="210187">
                <a:tc>
                  <a:txBody>
                    <a:bodyPr/>
                    <a:lstStyle/>
                    <a:p>
                      <a:r>
                        <a:rPr kumimoji="1" lang="ja-JP" altLang="en-US" sz="800" dirty="0"/>
                        <a:t>（業務フローの最適化）</a:t>
                      </a:r>
                    </a:p>
                  </a:txBody>
                  <a:tcPr anchor="ctr"/>
                </a:tc>
                <a:tc>
                  <a:txBody>
                    <a:bodyPr/>
                    <a:lstStyle/>
                    <a:p>
                      <a:pPr algn="ctr"/>
                      <a:r>
                        <a:rPr kumimoji="1" lang="en-US" altLang="ja-JP" sz="800" dirty="0"/>
                        <a:t>10</a:t>
                      </a:r>
                      <a:r>
                        <a:rPr kumimoji="1" lang="ja-JP" altLang="en-US" sz="800" dirty="0"/>
                        <a:t>名</a:t>
                      </a:r>
                    </a:p>
                  </a:txBody>
                  <a:tcPr anchor="ctr"/>
                </a:tc>
                <a:tc>
                  <a:txBody>
                    <a:bodyPr/>
                    <a:lstStyle/>
                    <a:p>
                      <a:pPr algn="ctr"/>
                      <a:r>
                        <a:rPr kumimoji="1" lang="en-US" altLang="ja-JP" sz="800" dirty="0"/>
                        <a:t>―</a:t>
                      </a:r>
                      <a:endParaRPr kumimoji="1" lang="ja-JP" altLang="en-US" sz="800" dirty="0">
                        <a:solidFill>
                          <a:schemeClr val="tx1"/>
                        </a:solidFill>
                      </a:endParaRPr>
                    </a:p>
                  </a:txBody>
                  <a:tcPr anchor="ctr"/>
                </a:tc>
                <a:extLst>
                  <a:ext uri="{0D108BD9-81ED-4DB2-BD59-A6C34878D82A}">
                    <a16:rowId xmlns:a16="http://schemas.microsoft.com/office/drawing/2014/main" xmlns="" val="10019"/>
                  </a:ext>
                </a:extLst>
              </a:tr>
              <a:tr h="210187">
                <a:tc>
                  <a:txBody>
                    <a:bodyPr/>
                    <a:lstStyle/>
                    <a:p>
                      <a:pPr algn="ctr"/>
                      <a:r>
                        <a:rPr kumimoji="1" lang="ja-JP" altLang="en-US" sz="800" dirty="0"/>
                        <a:t>合計</a:t>
                      </a:r>
                    </a:p>
                  </a:txBody>
                  <a:tcPr anchor="ctr"/>
                </a:tc>
                <a:tc>
                  <a:txBody>
                    <a:bodyPr/>
                    <a:lstStyle/>
                    <a:p>
                      <a:pPr algn="ctr"/>
                      <a:r>
                        <a:rPr kumimoji="1" lang="en-US" altLang="ja-JP" sz="800" dirty="0"/>
                        <a:t>64</a:t>
                      </a:r>
                      <a:r>
                        <a:rPr kumimoji="1" lang="ja-JP" altLang="en-US" sz="800" dirty="0"/>
                        <a:t>名</a:t>
                      </a:r>
                    </a:p>
                  </a:txBody>
                  <a:tcPr anchor="ctr"/>
                </a:tc>
                <a:tc>
                  <a:txBody>
                    <a:bodyPr/>
                    <a:lstStyle/>
                    <a:p>
                      <a:pPr algn="ctr"/>
                      <a:r>
                        <a:rPr kumimoji="1" lang="en-US" altLang="ja-JP" sz="800" dirty="0"/>
                        <a:t>98</a:t>
                      </a:r>
                      <a:r>
                        <a:rPr kumimoji="1" lang="ja-JP" altLang="en-US" sz="800" dirty="0"/>
                        <a:t>名</a:t>
                      </a:r>
                      <a:endParaRPr kumimoji="1" lang="ja-JP" altLang="en-US" sz="800" dirty="0">
                        <a:solidFill>
                          <a:schemeClr val="tx1"/>
                        </a:solidFill>
                      </a:endParaRPr>
                    </a:p>
                  </a:txBody>
                  <a:tcPr anchor="ctr"/>
                </a:tc>
                <a:extLst>
                  <a:ext uri="{0D108BD9-81ED-4DB2-BD59-A6C34878D82A}">
                    <a16:rowId xmlns:a16="http://schemas.microsoft.com/office/drawing/2014/main" xmlns="" val="10020"/>
                  </a:ext>
                </a:extLst>
              </a:tr>
            </a:tbl>
          </a:graphicData>
        </a:graphic>
      </p:graphicFrame>
      <p:sp>
        <p:nvSpPr>
          <p:cNvPr id="80" name="角丸四角形 11">
            <a:extLst>
              <a:ext uri="{FF2B5EF4-FFF2-40B4-BE49-F238E27FC236}">
                <a16:creationId xmlns:a16="http://schemas.microsoft.com/office/drawing/2014/main" xmlns="" id="{1CA1FA27-9EB9-4089-9333-13150B0F4FA1}"/>
              </a:ext>
            </a:extLst>
          </p:cNvPr>
          <p:cNvSpPr/>
          <p:nvPr/>
        </p:nvSpPr>
        <p:spPr>
          <a:xfrm>
            <a:off x="7879966" y="2040937"/>
            <a:ext cx="652474" cy="4608512"/>
          </a:xfrm>
          <a:prstGeom prst="roundRect">
            <a:avLst>
              <a:gd name="adj" fmla="val 5685"/>
            </a:avLst>
          </a:prstGeom>
          <a:solidFill>
            <a:schemeClr val="accent6">
              <a:lumMod val="60000"/>
              <a:lumOff val="40000"/>
              <a:alpha val="35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2" name="角丸四角形 11">
            <a:extLst>
              <a:ext uri="{FF2B5EF4-FFF2-40B4-BE49-F238E27FC236}">
                <a16:creationId xmlns:a16="http://schemas.microsoft.com/office/drawing/2014/main" xmlns="" id="{250942C8-5524-4536-9EAB-9C2DBF9AF358}"/>
              </a:ext>
            </a:extLst>
          </p:cNvPr>
          <p:cNvSpPr/>
          <p:nvPr/>
        </p:nvSpPr>
        <p:spPr>
          <a:xfrm>
            <a:off x="4716016" y="3618090"/>
            <a:ext cx="1650964" cy="1847045"/>
          </a:xfrm>
          <a:prstGeom prst="roundRect">
            <a:avLst>
              <a:gd name="adj" fmla="val 5685"/>
            </a:avLst>
          </a:prstGeom>
          <a:solidFill>
            <a:schemeClr val="accent6">
              <a:lumMod val="60000"/>
              <a:lumOff val="40000"/>
              <a:alpha val="3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 name="スライド番号プレースホルダー 3"/>
          <p:cNvSpPr>
            <a:spLocks noGrp="1"/>
          </p:cNvSpPr>
          <p:nvPr>
            <p:ph type="sldNum" sz="quarter" idx="12"/>
          </p:nvPr>
        </p:nvSpPr>
        <p:spPr/>
        <p:txBody>
          <a:bodyPr/>
          <a:lstStyle/>
          <a:p>
            <a:fld id="{CCEC3038-1CF1-4B63-9920-55248DCFBA97}" type="slidenum">
              <a:rPr kumimoji="1" lang="ja-JP" altLang="en-US" smtClean="0"/>
              <a:pPr/>
              <a:t>135</a:t>
            </a:fld>
            <a:endParaRPr kumimoji="1" lang="ja-JP" altLang="en-US"/>
          </a:p>
        </p:txBody>
      </p:sp>
    </p:spTree>
    <p:extLst>
      <p:ext uri="{BB962C8B-B14F-4D97-AF65-F5344CB8AC3E}">
        <p14:creationId xmlns:p14="http://schemas.microsoft.com/office/powerpoint/2010/main" val="2643675502"/>
      </p:ext>
    </p:extLst>
  </p:cSld>
  <p:clrMapOvr>
    <a:masterClrMapping/>
  </p:clrMapOvr>
  <p:timing>
    <p:tnLst>
      <p:par>
        <p:cTn id="1" dur="indefinite" restart="never" nodeType="tmRoot"/>
      </p:par>
    </p:tnLst>
  </p:timing>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正方形/長方形 8"/>
          <p:cNvSpPr/>
          <p:nvPr/>
        </p:nvSpPr>
        <p:spPr>
          <a:xfrm>
            <a:off x="7555500" y="3448963"/>
            <a:ext cx="1263582" cy="745771"/>
          </a:xfrm>
          <a:prstGeom prst="rect">
            <a:avLst/>
          </a:prstGeom>
          <a:solidFill>
            <a:schemeClr val="accent6">
              <a:lumMod val="60000"/>
              <a:lumOff val="40000"/>
              <a:alpha val="50000"/>
            </a:schemeClr>
          </a:solidFill>
          <a:ln>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200" dirty="0">
              <a:solidFill>
                <a:srgbClr val="FF0000"/>
              </a:solidFill>
            </a:endParaRPr>
          </a:p>
        </p:txBody>
      </p:sp>
      <p:sp>
        <p:nvSpPr>
          <p:cNvPr id="15" name="正方形/長方形 14"/>
          <p:cNvSpPr/>
          <p:nvPr/>
        </p:nvSpPr>
        <p:spPr>
          <a:xfrm>
            <a:off x="7966885" y="2803025"/>
            <a:ext cx="852197" cy="499455"/>
          </a:xfrm>
          <a:prstGeom prst="rect">
            <a:avLst/>
          </a:prstGeom>
          <a:solidFill>
            <a:schemeClr val="accent6">
              <a:lumMod val="60000"/>
              <a:lumOff val="40000"/>
              <a:alpha val="50000"/>
            </a:schemeClr>
          </a:solidFill>
          <a:ln>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200" dirty="0">
              <a:solidFill>
                <a:srgbClr val="FF0000"/>
              </a:solidFill>
            </a:endParaRPr>
          </a:p>
        </p:txBody>
      </p:sp>
      <p:sp>
        <p:nvSpPr>
          <p:cNvPr id="10" name="角丸四角形 9"/>
          <p:cNvSpPr/>
          <p:nvPr/>
        </p:nvSpPr>
        <p:spPr>
          <a:xfrm>
            <a:off x="7983960" y="1641708"/>
            <a:ext cx="836512" cy="450118"/>
          </a:xfrm>
          <a:prstGeom prst="roundRect">
            <a:avLst>
              <a:gd name="adj" fmla="val 7175"/>
            </a:avLst>
          </a:prstGeom>
          <a:solidFill>
            <a:schemeClr val="accent6">
              <a:lumMod val="60000"/>
              <a:lumOff val="40000"/>
              <a:alpha val="50000"/>
            </a:schemeClr>
          </a:solidFill>
          <a:ln>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11" name="正方形/長方形 10"/>
          <p:cNvSpPr/>
          <p:nvPr/>
        </p:nvSpPr>
        <p:spPr>
          <a:xfrm>
            <a:off x="7954098" y="5232634"/>
            <a:ext cx="835654" cy="464102"/>
          </a:xfrm>
          <a:prstGeom prst="rect">
            <a:avLst/>
          </a:prstGeom>
          <a:solidFill>
            <a:schemeClr val="accent6">
              <a:lumMod val="60000"/>
              <a:lumOff val="40000"/>
              <a:alpha val="50000"/>
            </a:schemeClr>
          </a:solidFill>
          <a:ln>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200" dirty="0">
              <a:solidFill>
                <a:srgbClr val="FF0000"/>
              </a:solidFill>
            </a:endParaRPr>
          </a:p>
        </p:txBody>
      </p:sp>
      <p:sp>
        <p:nvSpPr>
          <p:cNvPr id="4" name="テキスト ボックス 3"/>
          <p:cNvSpPr txBox="1"/>
          <p:nvPr/>
        </p:nvSpPr>
        <p:spPr>
          <a:xfrm>
            <a:off x="0" y="0"/>
            <a:ext cx="7524328" cy="461665"/>
          </a:xfrm>
          <a:prstGeom prst="rect">
            <a:avLst/>
          </a:prstGeom>
          <a:solidFill>
            <a:srgbClr val="0070C0"/>
          </a:solidFill>
        </p:spPr>
        <p:txBody>
          <a:bodyPr wrap="square" rtlCol="0">
            <a:spAutoFit/>
          </a:bodyPr>
          <a:lstStyle/>
          <a:p>
            <a:r>
              <a:rPr lang="en-US" altLang="ja-JP" sz="2400" b="1" u="sng" dirty="0">
                <a:solidFill>
                  <a:prstClr val="white"/>
                </a:solidFill>
                <a:latin typeface="ＭＳ Ｐゴシック" panose="020B0600070205080204" pitchFamily="50" charset="-128"/>
              </a:rPr>
              <a:t>Ⅳ【</a:t>
            </a:r>
            <a:r>
              <a:rPr lang="ja-JP" altLang="en-US" sz="2400" b="1" u="sng" dirty="0">
                <a:solidFill>
                  <a:prstClr val="white"/>
                </a:solidFill>
                <a:latin typeface="ＭＳ Ｐゴシック" panose="020B0600070205080204" pitchFamily="50" charset="-128"/>
              </a:rPr>
              <a:t>財政</a:t>
            </a:r>
            <a:r>
              <a:rPr lang="en-US" altLang="ja-JP" sz="2400" b="1" u="sng" dirty="0">
                <a:solidFill>
                  <a:prstClr val="white"/>
                </a:solidFill>
                <a:latin typeface="ＭＳ Ｐゴシック" panose="020B0600070205080204" pitchFamily="50" charset="-128"/>
              </a:rPr>
              <a:t>】</a:t>
            </a:r>
            <a:r>
              <a:rPr lang="ja-JP" altLang="en-US" sz="2400" b="1" u="sng" dirty="0">
                <a:solidFill>
                  <a:prstClr val="white"/>
                </a:solidFill>
                <a:latin typeface="ＭＳ Ｐゴシック" panose="020B0600070205080204" pitchFamily="50" charset="-128"/>
              </a:rPr>
              <a:t>　</a:t>
            </a:r>
            <a:r>
              <a:rPr lang="en-US" altLang="ja-JP" sz="2400" b="1" u="sng" dirty="0">
                <a:solidFill>
                  <a:prstClr val="white"/>
                </a:solidFill>
                <a:latin typeface="ＭＳ Ｐゴシック" panose="020B0600070205080204" pitchFamily="50" charset="-128"/>
              </a:rPr>
              <a:t>(2)</a:t>
            </a:r>
            <a:r>
              <a:rPr lang="ja-JP" altLang="en-US" sz="2400" b="1" u="sng" dirty="0">
                <a:solidFill>
                  <a:prstClr val="white"/>
                </a:solidFill>
                <a:latin typeface="ＭＳ Ｐゴシック" panose="020B0600070205080204" pitchFamily="50" charset="-128"/>
              </a:rPr>
              <a:t>財務マネジメント</a:t>
            </a:r>
          </a:p>
        </p:txBody>
      </p:sp>
      <p:sp>
        <p:nvSpPr>
          <p:cNvPr id="6" name="テキスト ボックス 5"/>
          <p:cNvSpPr txBox="1"/>
          <p:nvPr/>
        </p:nvSpPr>
        <p:spPr>
          <a:xfrm>
            <a:off x="7956376" y="0"/>
            <a:ext cx="1008112" cy="307777"/>
          </a:xfrm>
          <a:prstGeom prst="rect">
            <a:avLst/>
          </a:prstGeom>
          <a:noFill/>
        </p:spPr>
        <p:txBody>
          <a:bodyPr wrap="square" rtlCol="0">
            <a:spAutoFit/>
          </a:bodyPr>
          <a:lstStyle/>
          <a:p>
            <a:r>
              <a:rPr lang="en-US" altLang="ja-JP" sz="1400" dirty="0">
                <a:solidFill>
                  <a:prstClr val="black"/>
                </a:solidFill>
              </a:rPr>
              <a:t>A 2</a:t>
            </a:r>
            <a:endParaRPr lang="ja-JP" altLang="en-US" sz="1400" dirty="0">
              <a:solidFill>
                <a:prstClr val="black"/>
              </a:solidFill>
            </a:endParaRPr>
          </a:p>
        </p:txBody>
      </p:sp>
      <p:sp>
        <p:nvSpPr>
          <p:cNvPr id="12" name="二等辺三角形 11"/>
          <p:cNvSpPr/>
          <p:nvPr/>
        </p:nvSpPr>
        <p:spPr>
          <a:xfrm rot="5400000">
            <a:off x="6750260" y="1852461"/>
            <a:ext cx="324000" cy="72008"/>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14" name="二等辺三角形 13"/>
          <p:cNvSpPr/>
          <p:nvPr/>
        </p:nvSpPr>
        <p:spPr>
          <a:xfrm rot="5400000">
            <a:off x="7758372" y="1852461"/>
            <a:ext cx="324000" cy="72008"/>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16" name="二等辺三角形 15"/>
          <p:cNvSpPr/>
          <p:nvPr/>
        </p:nvSpPr>
        <p:spPr>
          <a:xfrm rot="5400000">
            <a:off x="6750260" y="2992742"/>
            <a:ext cx="324000" cy="72008"/>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17" name="二等辺三角形 16"/>
          <p:cNvSpPr/>
          <p:nvPr/>
        </p:nvSpPr>
        <p:spPr>
          <a:xfrm rot="5400000">
            <a:off x="7714881" y="2999579"/>
            <a:ext cx="324000" cy="72008"/>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18" name="二等辺三角形 17"/>
          <p:cNvSpPr/>
          <p:nvPr/>
        </p:nvSpPr>
        <p:spPr>
          <a:xfrm rot="5400000">
            <a:off x="7254316" y="3819592"/>
            <a:ext cx="324000" cy="72008"/>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19" name="二等辺三角形 18"/>
          <p:cNvSpPr/>
          <p:nvPr/>
        </p:nvSpPr>
        <p:spPr>
          <a:xfrm rot="5400000">
            <a:off x="6822268" y="4672271"/>
            <a:ext cx="324000" cy="72008"/>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20" name="二等辺三角形 19"/>
          <p:cNvSpPr/>
          <p:nvPr/>
        </p:nvSpPr>
        <p:spPr>
          <a:xfrm rot="5400000">
            <a:off x="7756094" y="4672271"/>
            <a:ext cx="324000" cy="72008"/>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21" name="二等辺三角形 20"/>
          <p:cNvSpPr/>
          <p:nvPr/>
        </p:nvSpPr>
        <p:spPr>
          <a:xfrm rot="5400000">
            <a:off x="6786264" y="5375310"/>
            <a:ext cx="324000" cy="72008"/>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22" name="二等辺三角形 21"/>
          <p:cNvSpPr/>
          <p:nvPr/>
        </p:nvSpPr>
        <p:spPr>
          <a:xfrm rot="5400000">
            <a:off x="7684831" y="5375310"/>
            <a:ext cx="324000" cy="72008"/>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23" name="正方形/長方形 22"/>
          <p:cNvSpPr/>
          <p:nvPr/>
        </p:nvSpPr>
        <p:spPr>
          <a:xfrm>
            <a:off x="7983961" y="4481633"/>
            <a:ext cx="980527" cy="464102"/>
          </a:xfrm>
          <a:prstGeom prst="rect">
            <a:avLst/>
          </a:prstGeom>
          <a:solidFill>
            <a:schemeClr val="accent6">
              <a:lumMod val="60000"/>
              <a:lumOff val="40000"/>
              <a:alpha val="50000"/>
            </a:schemeClr>
          </a:solidFill>
          <a:ln>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200" dirty="0">
              <a:solidFill>
                <a:srgbClr val="FF0000"/>
              </a:solidFill>
            </a:endParaRPr>
          </a:p>
        </p:txBody>
      </p:sp>
      <p:graphicFrame>
        <p:nvGraphicFramePr>
          <p:cNvPr id="5" name="表 4"/>
          <p:cNvGraphicFramePr>
            <a:graphicFrameLocks noGrp="1"/>
          </p:cNvGraphicFramePr>
          <p:nvPr>
            <p:extLst>
              <p:ext uri="{D42A27DB-BD31-4B8C-83A1-F6EECF244321}">
                <p14:modId xmlns:p14="http://schemas.microsoft.com/office/powerpoint/2010/main" val="1499189177"/>
              </p:ext>
            </p:extLst>
          </p:nvPr>
        </p:nvGraphicFramePr>
        <p:xfrm>
          <a:off x="323528" y="859951"/>
          <a:ext cx="8640960" cy="5657965"/>
        </p:xfrm>
        <a:graphic>
          <a:graphicData uri="http://schemas.openxmlformats.org/drawingml/2006/table">
            <a:tbl>
              <a:tblPr firstRow="1">
                <a:tableStyleId>{5C22544A-7EE6-4342-B048-85BDC9FD1C3A}</a:tableStyleId>
              </a:tblPr>
              <a:tblGrid>
                <a:gridCol w="2016224">
                  <a:extLst>
                    <a:ext uri="{9D8B030D-6E8A-4147-A177-3AD203B41FA5}">
                      <a16:colId xmlns:a16="http://schemas.microsoft.com/office/drawing/2014/main" xmlns="" val="20000"/>
                    </a:ext>
                  </a:extLst>
                </a:gridCol>
                <a:gridCol w="1584176">
                  <a:extLst>
                    <a:ext uri="{9D8B030D-6E8A-4147-A177-3AD203B41FA5}">
                      <a16:colId xmlns:a16="http://schemas.microsoft.com/office/drawing/2014/main" xmlns="" val="20001"/>
                    </a:ext>
                  </a:extLst>
                </a:gridCol>
                <a:gridCol w="2016224">
                  <a:extLst>
                    <a:ext uri="{9D8B030D-6E8A-4147-A177-3AD203B41FA5}">
                      <a16:colId xmlns:a16="http://schemas.microsoft.com/office/drawing/2014/main" xmlns="" val="20002"/>
                    </a:ext>
                  </a:extLst>
                </a:gridCol>
                <a:gridCol w="3024336">
                  <a:extLst>
                    <a:ext uri="{9D8B030D-6E8A-4147-A177-3AD203B41FA5}">
                      <a16:colId xmlns:a16="http://schemas.microsoft.com/office/drawing/2014/main" xmlns="" val="20003"/>
                    </a:ext>
                  </a:extLst>
                </a:gridCol>
              </a:tblGrid>
              <a:tr h="294053">
                <a:tc>
                  <a:txBody>
                    <a:bodyPr/>
                    <a:lstStyle/>
                    <a:p>
                      <a:pPr algn="ctr"/>
                      <a:r>
                        <a:rPr kumimoji="1" lang="ja-JP" altLang="en-US" sz="1400" dirty="0">
                          <a:solidFill>
                            <a:schemeClr val="tx1"/>
                          </a:solidFill>
                        </a:rPr>
                        <a:t>＜</a:t>
                      </a:r>
                      <a:r>
                        <a:rPr kumimoji="1" lang="en-US" altLang="ja-JP" sz="1400" dirty="0">
                          <a:solidFill>
                            <a:schemeClr val="tx1"/>
                          </a:solidFill>
                        </a:rPr>
                        <a:t>Why</a:t>
                      </a:r>
                      <a:r>
                        <a:rPr kumimoji="1" lang="ja-JP" altLang="en-US" sz="1400" dirty="0">
                          <a:solidFill>
                            <a:schemeClr val="tx1"/>
                          </a:solidFill>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kumimoji="1" lang="ja-JP" altLang="en-US" sz="1400" dirty="0">
                          <a:solidFill>
                            <a:schemeClr val="tx1"/>
                          </a:solidFill>
                        </a:rPr>
                        <a:t>＜</a:t>
                      </a:r>
                      <a:r>
                        <a:rPr kumimoji="1" lang="en-US" altLang="ja-JP" sz="1400" dirty="0">
                          <a:solidFill>
                            <a:schemeClr val="tx1"/>
                          </a:solidFill>
                        </a:rPr>
                        <a:t>Vision</a:t>
                      </a:r>
                      <a:r>
                        <a:rPr kumimoji="1" lang="ja-JP" altLang="en-US" sz="1400" dirty="0">
                          <a:solidFill>
                            <a:schemeClr val="tx1"/>
                          </a:solidFill>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kumimoji="1" lang="ja-JP" altLang="en-US" sz="1400" dirty="0">
                          <a:solidFill>
                            <a:schemeClr val="tx1"/>
                          </a:solidFill>
                        </a:rPr>
                        <a:t>＜</a:t>
                      </a:r>
                      <a:r>
                        <a:rPr kumimoji="1" lang="en-US" altLang="ja-JP" sz="1400" dirty="0">
                          <a:solidFill>
                            <a:schemeClr val="tx1"/>
                          </a:solidFill>
                        </a:rPr>
                        <a:t>What</a:t>
                      </a:r>
                      <a:r>
                        <a:rPr kumimoji="1" lang="ja-JP" altLang="en-US" sz="1400" dirty="0">
                          <a:solidFill>
                            <a:schemeClr val="tx1"/>
                          </a:solidFill>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kumimoji="1" lang="ja-JP" altLang="en-US" sz="1400" dirty="0">
                          <a:solidFill>
                            <a:schemeClr val="tx1"/>
                          </a:solidFill>
                        </a:rPr>
                        <a:t>＜</a:t>
                      </a:r>
                      <a:r>
                        <a:rPr kumimoji="1" lang="en-US" altLang="ja-JP" sz="1400" dirty="0">
                          <a:solidFill>
                            <a:schemeClr val="tx1"/>
                          </a:solidFill>
                        </a:rPr>
                        <a:t>Outcome</a:t>
                      </a:r>
                      <a:r>
                        <a:rPr kumimoji="1" lang="ja-JP" altLang="en-US" sz="1400" dirty="0">
                          <a:solidFill>
                            <a:schemeClr val="tx1"/>
                          </a:solidFill>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xmlns="" val="10000"/>
                  </a:ext>
                </a:extLst>
              </a:tr>
              <a:tr h="968105">
                <a:tc rowSpan="6">
                  <a:txBody>
                    <a:bodyPr/>
                    <a:lstStyle/>
                    <a:p>
                      <a:pPr>
                        <a:lnSpc>
                          <a:spcPts val="1700"/>
                        </a:lnSpc>
                      </a:pPr>
                      <a:r>
                        <a:rPr lang="ja-JP" altLang="en-US" sz="1200" dirty="0">
                          <a:latin typeface="Calibri" pitchFamily="34" charset="0"/>
                        </a:rPr>
                        <a:t>　厳しい財政状況を受けて経費削減を進めてきたが、扶助費の増大等により財政は硬直化しており、縮減だけでは限界があった。</a:t>
                      </a:r>
                      <a:endParaRPr lang="en-US" altLang="ja-JP" sz="1200" dirty="0">
                        <a:latin typeface="Calibri" pitchFamily="34" charset="0"/>
                      </a:endParaRPr>
                    </a:p>
                    <a:p>
                      <a:pPr>
                        <a:lnSpc>
                          <a:spcPts val="1700"/>
                        </a:lnSpc>
                      </a:pPr>
                      <a:r>
                        <a:rPr lang="ja-JP" altLang="en-US" sz="1200" dirty="0">
                          <a:latin typeface="Calibri" pitchFamily="34" charset="0"/>
                        </a:rPr>
                        <a:t>　扶助費の推移</a:t>
                      </a:r>
                      <a:endParaRPr lang="en-US" altLang="ja-JP" sz="1200" dirty="0">
                        <a:latin typeface="Calibri" pitchFamily="34" charset="0"/>
                      </a:endParaRPr>
                    </a:p>
                    <a:p>
                      <a:pPr marL="0" marR="0" indent="0" algn="l" defTabSz="914400" rtl="0" eaLnBrk="1" fontAlgn="auto" latinLnBrk="0" hangingPunct="1">
                        <a:lnSpc>
                          <a:spcPts val="1700"/>
                        </a:lnSpc>
                        <a:spcBef>
                          <a:spcPts val="0"/>
                        </a:spcBef>
                        <a:spcAft>
                          <a:spcPts val="0"/>
                        </a:spcAft>
                        <a:buClrTx/>
                        <a:buSzTx/>
                        <a:buFontTx/>
                        <a:buNone/>
                        <a:tabLst/>
                        <a:defRPr/>
                      </a:pPr>
                      <a:r>
                        <a:rPr lang="ja-JP" altLang="en-US" sz="1200" dirty="0">
                          <a:latin typeface="Calibri" pitchFamily="34" charset="0"/>
                        </a:rPr>
                        <a:t>　</a:t>
                      </a:r>
                      <a:r>
                        <a:rPr lang="en-US" altLang="ja-JP" sz="1200" dirty="0">
                          <a:latin typeface="Calibri" pitchFamily="34" charset="0"/>
                        </a:rPr>
                        <a:t>3,091</a:t>
                      </a:r>
                      <a:r>
                        <a:rPr lang="ja-JP" altLang="en-US" sz="1200" dirty="0">
                          <a:latin typeface="Calibri" pitchFamily="34" charset="0"/>
                        </a:rPr>
                        <a:t>億円　→　</a:t>
                      </a:r>
                      <a:r>
                        <a:rPr lang="en-US" altLang="ja-JP" sz="1200" dirty="0">
                          <a:latin typeface="Calibri" pitchFamily="34" charset="0"/>
                        </a:rPr>
                        <a:t>5052</a:t>
                      </a:r>
                      <a:r>
                        <a:rPr lang="ja-JP" altLang="en-US" sz="1200" dirty="0">
                          <a:latin typeface="Calibri" pitchFamily="34" charset="0"/>
                        </a:rPr>
                        <a:t>億円</a:t>
                      </a:r>
                      <a:endParaRPr lang="en-US" altLang="ja-JP" sz="1200" dirty="0">
                        <a:latin typeface="Calibri" pitchFamily="34" charset="0"/>
                      </a:endParaRPr>
                    </a:p>
                    <a:p>
                      <a:pPr marL="0" marR="0" indent="0" algn="l" defTabSz="914400" rtl="0" eaLnBrk="1" fontAlgn="auto" latinLnBrk="0" hangingPunct="1">
                        <a:lnSpc>
                          <a:spcPts val="1700"/>
                        </a:lnSpc>
                        <a:spcBef>
                          <a:spcPts val="0"/>
                        </a:spcBef>
                        <a:spcAft>
                          <a:spcPts val="0"/>
                        </a:spcAft>
                        <a:buClrTx/>
                        <a:buSzTx/>
                        <a:buFontTx/>
                        <a:buNone/>
                        <a:tabLst/>
                        <a:defRPr/>
                      </a:pPr>
                      <a:r>
                        <a:rPr lang="ja-JP" altLang="en-US" sz="1200" dirty="0">
                          <a:latin typeface="Calibri" pitchFamily="34" charset="0"/>
                        </a:rPr>
                        <a:t>　（</a:t>
                      </a:r>
                      <a:r>
                        <a:rPr lang="en-US" altLang="ja-JP" sz="1200" dirty="0">
                          <a:latin typeface="Calibri" pitchFamily="34" charset="0"/>
                        </a:rPr>
                        <a:t>2002</a:t>
                      </a:r>
                      <a:r>
                        <a:rPr lang="ja-JP" altLang="en-US" sz="1200" dirty="0">
                          <a:latin typeface="Calibri" pitchFamily="34" charset="0"/>
                        </a:rPr>
                        <a:t>年度）　</a:t>
                      </a:r>
                      <a:r>
                        <a:rPr lang="ja-JP" altLang="en-US" sz="1200" baseline="0" dirty="0">
                          <a:latin typeface="Calibri" pitchFamily="34" charset="0"/>
                        </a:rPr>
                        <a:t>  </a:t>
                      </a:r>
                      <a:r>
                        <a:rPr lang="ja-JP" altLang="en-US" sz="1200" dirty="0">
                          <a:latin typeface="Calibri" pitchFamily="34" charset="0"/>
                        </a:rPr>
                        <a:t>（</a:t>
                      </a:r>
                      <a:r>
                        <a:rPr lang="en-US" altLang="ja-JP" sz="1200" dirty="0">
                          <a:latin typeface="Calibri" pitchFamily="34" charset="0"/>
                        </a:rPr>
                        <a:t>2012</a:t>
                      </a:r>
                      <a:r>
                        <a:rPr lang="ja-JP" altLang="en-US" sz="1200" dirty="0">
                          <a:latin typeface="Calibri" pitchFamily="34" charset="0"/>
                        </a:rPr>
                        <a:t>年度）</a:t>
                      </a:r>
                      <a:endParaRPr lang="en-US" altLang="ja-JP" sz="1200" dirty="0">
                        <a:latin typeface="Calibri" pitchFamily="34" charset="0"/>
                      </a:endParaRPr>
                    </a:p>
                    <a:p>
                      <a:pPr>
                        <a:lnSpc>
                          <a:spcPts val="1700"/>
                        </a:lnSpc>
                      </a:pPr>
                      <a:endParaRPr lang="en-US" altLang="ja-JP" sz="1200" dirty="0">
                        <a:latin typeface="Calibri" pitchFamily="34" charset="0"/>
                      </a:endParaRPr>
                    </a:p>
                    <a:p>
                      <a:pPr>
                        <a:lnSpc>
                          <a:spcPts val="1700"/>
                        </a:lnSpc>
                      </a:pPr>
                      <a:r>
                        <a:rPr lang="ja-JP" altLang="en-US" sz="1200" dirty="0">
                          <a:latin typeface="Calibri" pitchFamily="34" charset="0"/>
                        </a:rPr>
                        <a:t>　税以外の収入を確保するための取組や体制が十分ではなく、各局が自律的に財務をマネジメントする仕組みも未成熟であった。</a:t>
                      </a:r>
                      <a:endParaRPr lang="en-US" altLang="ja-JP" sz="1200" dirty="0">
                        <a:latin typeface="Calibri" pitchFamily="34" charset="0"/>
                      </a:endParaRPr>
                    </a:p>
                    <a:p>
                      <a:pPr>
                        <a:lnSpc>
                          <a:spcPts val="1700"/>
                        </a:lnSpc>
                      </a:pPr>
                      <a:endParaRPr lang="en-US" altLang="ja-JP" sz="1200" dirty="0">
                        <a:latin typeface="Calibri" pitchFamily="34" charset="0"/>
                      </a:endParaRPr>
                    </a:p>
                    <a:p>
                      <a:pPr>
                        <a:lnSpc>
                          <a:spcPts val="1700"/>
                        </a:lnSpc>
                      </a:pPr>
                      <a:r>
                        <a:rPr lang="ja-JP" altLang="en-US" sz="1200" dirty="0">
                          <a:latin typeface="Calibri" pitchFamily="34" charset="0"/>
                        </a:rPr>
                        <a:t>　一方で、地方公社等に対する債務保証や損失補償など、団体が借入金を返済できなくなった場合に市が負担を要するものがあり、将来の財政に悪影響を及ぼし得るリスクが存在していた。</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rowSpan="6">
                  <a:txBody>
                    <a:bodyPr/>
                    <a:lstStyle/>
                    <a:p>
                      <a:pPr marL="0" marR="0" indent="0" algn="l" defTabSz="914400" rtl="0" eaLnBrk="1" fontAlgn="auto" latinLnBrk="0" hangingPunct="1">
                        <a:lnSpc>
                          <a:spcPts val="1700"/>
                        </a:lnSpc>
                        <a:spcBef>
                          <a:spcPts val="0"/>
                        </a:spcBef>
                        <a:spcAft>
                          <a:spcPts val="0"/>
                        </a:spcAft>
                        <a:buClrTx/>
                        <a:buSzTx/>
                        <a:buFontTx/>
                        <a:buNone/>
                        <a:tabLst/>
                        <a:defRPr/>
                      </a:pPr>
                      <a:r>
                        <a:rPr lang="ja-JP" altLang="en-US" sz="1200" dirty="0"/>
                        <a:t>　税収の劇的な増が見込めない中、新たな収入源を確保する。</a:t>
                      </a:r>
                      <a:endParaRPr lang="en-US" altLang="ja-JP" sz="1200" dirty="0"/>
                    </a:p>
                    <a:p>
                      <a:pPr>
                        <a:lnSpc>
                          <a:spcPts val="1700"/>
                        </a:lnSpc>
                      </a:pPr>
                      <a:endParaRPr lang="en-US" altLang="ja-JP" sz="1200" dirty="0"/>
                    </a:p>
                    <a:p>
                      <a:pPr marL="0" marR="0" indent="0" algn="l" defTabSz="914400" rtl="0" eaLnBrk="1" fontAlgn="auto" latinLnBrk="0" hangingPunct="1">
                        <a:lnSpc>
                          <a:spcPts val="1700"/>
                        </a:lnSpc>
                        <a:spcBef>
                          <a:spcPts val="0"/>
                        </a:spcBef>
                        <a:spcAft>
                          <a:spcPts val="0"/>
                        </a:spcAft>
                        <a:buClrTx/>
                        <a:buSzTx/>
                        <a:buFontTx/>
                        <a:buNone/>
                        <a:tabLst/>
                        <a:defRPr/>
                      </a:pPr>
                      <a:r>
                        <a:rPr kumimoji="1" lang="ja-JP" altLang="en-US" sz="1200" kern="1200" dirty="0">
                          <a:solidFill>
                            <a:schemeClr val="dk1"/>
                          </a:solidFill>
                          <a:latin typeface="Calibri" pitchFamily="34" charset="0"/>
                          <a:ea typeface="+mn-ea"/>
                          <a:cs typeface="+mn-cs"/>
                        </a:rPr>
                        <a:t>　財務リスクについては、個々の事業実態やリスクの程度、負担の内容等を勘案しながら、処理スキームや内容、処理の進捗状況に応じた分類を行う等して、統一管理・公表する。</a:t>
                      </a:r>
                      <a:endParaRPr lang="en-US" altLang="ja-JP" sz="1200" dirty="0"/>
                    </a:p>
                    <a:p>
                      <a:pPr>
                        <a:lnSpc>
                          <a:spcPts val="1700"/>
                        </a:lnSpc>
                      </a:pPr>
                      <a:endParaRPr lang="en-US" altLang="ja-JP" sz="1200" dirty="0"/>
                    </a:p>
                    <a:p>
                      <a:pPr>
                        <a:lnSpc>
                          <a:spcPts val="1700"/>
                        </a:lnSpc>
                      </a:pPr>
                      <a:r>
                        <a:rPr lang="ja-JP" altLang="en-US" sz="1200" dirty="0"/>
                        <a:t>　各部門が自らのマネジメントのもと予算編成に取り組む仕組みを構築する。</a:t>
                      </a:r>
                      <a:endParaRPr lang="en-US" altLang="ja-JP" sz="12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nSpc>
                          <a:spcPts val="1700"/>
                        </a:lnSpc>
                      </a:pPr>
                      <a:r>
                        <a:rPr kumimoji="1" lang="ja-JP" altLang="en-US" sz="1200" kern="1200" dirty="0">
                          <a:solidFill>
                            <a:schemeClr val="dk1"/>
                          </a:solidFill>
                          <a:latin typeface="+mn-lt"/>
                          <a:ea typeface="+mn-ea"/>
                          <a:cs typeface="+mn-cs"/>
                        </a:rPr>
                        <a:t>①</a:t>
                      </a:r>
                      <a:r>
                        <a:rPr kumimoji="1" lang="ja-JP" altLang="en-US" sz="1200" kern="1200" dirty="0">
                          <a:solidFill>
                            <a:schemeClr val="dk1"/>
                          </a:solidFill>
                          <a:latin typeface="Calibri" pitchFamily="34" charset="0"/>
                          <a:ea typeface="+mn-ea"/>
                          <a:cs typeface="+mn-cs"/>
                        </a:rPr>
                        <a:t> 未収金回収の強化</a:t>
                      </a:r>
                      <a:endParaRPr kumimoji="1" lang="en-US" altLang="ja-JP" sz="1200" kern="1200" dirty="0">
                        <a:solidFill>
                          <a:schemeClr val="dk1"/>
                        </a:solidFill>
                        <a:latin typeface="Calibri" pitchFamily="34" charset="0"/>
                        <a:ea typeface="+mn-ea"/>
                        <a:cs typeface="+mn-cs"/>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9525" cap="flat" cmpd="sng" algn="ctr">
                      <a:solidFill>
                        <a:schemeClr val="tx1"/>
                      </a:solidFill>
                      <a:prstDash val="dash"/>
                      <a:round/>
                      <a:headEnd type="none" w="med" len="med"/>
                      <a:tailEnd type="none" w="med" len="med"/>
                    </a:lnB>
                    <a:lnTlToBr w="12700" cmpd="sng">
                      <a:noFill/>
                      <a:prstDash val="solid"/>
                    </a:lnTlToBr>
                    <a:lnBlToTr w="12700" cmpd="sng">
                      <a:noFill/>
                      <a:prstDash val="solid"/>
                    </a:lnBlToTr>
                    <a:noFill/>
                  </a:tcPr>
                </a:tc>
                <a:tc>
                  <a:txBody>
                    <a:bodyPr/>
                    <a:lstStyle/>
                    <a:p>
                      <a:pPr>
                        <a:lnSpc>
                          <a:spcPts val="1700"/>
                        </a:lnSpc>
                      </a:pPr>
                      <a:r>
                        <a:rPr kumimoji="1" lang="ja-JP" altLang="en-US" sz="1200" kern="1200" dirty="0">
                          <a:solidFill>
                            <a:schemeClr val="dk1"/>
                          </a:solidFill>
                          <a:latin typeface="+mn-lt"/>
                          <a:ea typeface="+mn-ea"/>
                          <a:cs typeface="+mn-cs"/>
                        </a:rPr>
                        <a:t>・市債権回収対策室の設置　　（</a:t>
                      </a:r>
                      <a:r>
                        <a:rPr kumimoji="1" lang="en-US" altLang="ja-JP" sz="1200" kern="1200" dirty="0">
                          <a:solidFill>
                            <a:schemeClr val="dk1"/>
                          </a:solidFill>
                          <a:latin typeface="+mn-lt"/>
                          <a:ea typeface="+mn-ea"/>
                          <a:cs typeface="+mn-cs"/>
                        </a:rPr>
                        <a:t>2012</a:t>
                      </a:r>
                      <a:r>
                        <a:rPr kumimoji="1" lang="ja-JP" altLang="en-US" sz="1200" kern="1200" dirty="0">
                          <a:solidFill>
                            <a:schemeClr val="dk1"/>
                          </a:solidFill>
                          <a:latin typeface="+mn-lt"/>
                          <a:ea typeface="+mn-ea"/>
                          <a:cs typeface="+mn-cs"/>
                        </a:rPr>
                        <a:t>年</a:t>
                      </a:r>
                      <a:r>
                        <a:rPr kumimoji="1" lang="en-US" altLang="ja-JP" sz="1200" kern="1200" dirty="0">
                          <a:solidFill>
                            <a:schemeClr val="dk1"/>
                          </a:solidFill>
                          <a:latin typeface="+mn-lt"/>
                          <a:ea typeface="+mn-ea"/>
                          <a:cs typeface="+mn-cs"/>
                        </a:rPr>
                        <a:t>8</a:t>
                      </a:r>
                      <a:r>
                        <a:rPr kumimoji="1" lang="ja-JP" altLang="en-US" sz="1200" kern="1200" dirty="0">
                          <a:solidFill>
                            <a:schemeClr val="dk1"/>
                          </a:solidFill>
                          <a:latin typeface="+mn-lt"/>
                          <a:ea typeface="+mn-ea"/>
                          <a:cs typeface="+mn-cs"/>
                        </a:rPr>
                        <a:t>月）</a:t>
                      </a:r>
                      <a:endParaRPr kumimoji="1" lang="en-US" altLang="ja-JP" sz="1200" kern="1200" dirty="0">
                        <a:solidFill>
                          <a:schemeClr val="dk1"/>
                        </a:solidFill>
                        <a:latin typeface="+mn-lt"/>
                        <a:ea typeface="+mn-ea"/>
                        <a:cs typeface="+mn-cs"/>
                      </a:endParaRPr>
                    </a:p>
                    <a:p>
                      <a:pPr marL="0" marR="0" indent="0" algn="l" defTabSz="914400" rtl="0" eaLnBrk="1" fontAlgn="auto" latinLnBrk="0" hangingPunct="1">
                        <a:lnSpc>
                          <a:spcPts val="1700"/>
                        </a:lnSpc>
                        <a:spcBef>
                          <a:spcPts val="0"/>
                        </a:spcBef>
                        <a:spcAft>
                          <a:spcPts val="0"/>
                        </a:spcAft>
                        <a:buClrTx/>
                        <a:buSzTx/>
                        <a:buFontTx/>
                        <a:buNone/>
                        <a:tabLst/>
                        <a:defRPr/>
                      </a:pPr>
                      <a:r>
                        <a:rPr kumimoji="1" lang="ja-JP" altLang="en-US" sz="1200" kern="1200" dirty="0">
                          <a:solidFill>
                            <a:schemeClr val="dk1"/>
                          </a:solidFill>
                          <a:latin typeface="Calibri" pitchFamily="34" charset="0"/>
                          <a:ea typeface="+mn-ea"/>
                          <a:cs typeface="+mn-cs"/>
                        </a:rPr>
                        <a:t>・未収金残高</a:t>
                      </a:r>
                      <a:endParaRPr kumimoji="1" lang="en-US" altLang="ja-JP" sz="1200" kern="1200" baseline="0" dirty="0">
                        <a:solidFill>
                          <a:schemeClr val="dk1"/>
                        </a:solidFill>
                        <a:latin typeface="Calibri" pitchFamily="34" charset="0"/>
                        <a:ea typeface="+mn-ea"/>
                        <a:cs typeface="+mn-cs"/>
                      </a:endParaRPr>
                    </a:p>
                    <a:p>
                      <a:pPr marL="0" marR="0" indent="0" algn="l" defTabSz="914400" rtl="0" eaLnBrk="1" fontAlgn="auto" latinLnBrk="0" hangingPunct="1">
                        <a:lnSpc>
                          <a:spcPts val="1700"/>
                        </a:lnSpc>
                        <a:spcBef>
                          <a:spcPts val="0"/>
                        </a:spcBef>
                        <a:spcAft>
                          <a:spcPts val="0"/>
                        </a:spcAft>
                        <a:buClrTx/>
                        <a:buSzTx/>
                        <a:buFontTx/>
                        <a:buNone/>
                        <a:tabLst/>
                        <a:defRPr/>
                      </a:pPr>
                      <a:r>
                        <a:rPr kumimoji="1" lang="ja-JP" altLang="en-US" sz="1200" kern="1200" baseline="0" dirty="0">
                          <a:solidFill>
                            <a:schemeClr val="dk1"/>
                          </a:solidFill>
                          <a:latin typeface="Calibri" pitchFamily="34" charset="0"/>
                          <a:ea typeface="+mn-ea"/>
                          <a:cs typeface="+mn-cs"/>
                        </a:rPr>
                        <a:t>　 </a:t>
                      </a:r>
                      <a:r>
                        <a:rPr kumimoji="1" lang="en-US" altLang="ja-JP" sz="1200" kern="1200" dirty="0">
                          <a:solidFill>
                            <a:schemeClr val="dk1"/>
                          </a:solidFill>
                          <a:latin typeface="Calibri" pitchFamily="34" charset="0"/>
                          <a:ea typeface="+mn-ea"/>
                          <a:cs typeface="+mn-cs"/>
                        </a:rPr>
                        <a:t>757</a:t>
                      </a:r>
                      <a:r>
                        <a:rPr kumimoji="1" lang="ja-JP" altLang="en-US" sz="1200" kern="1200" dirty="0">
                          <a:solidFill>
                            <a:schemeClr val="dk1"/>
                          </a:solidFill>
                          <a:latin typeface="Calibri" pitchFamily="34" charset="0"/>
                          <a:ea typeface="+mn-ea"/>
                          <a:cs typeface="+mn-cs"/>
                        </a:rPr>
                        <a:t>億円　　 　　 </a:t>
                      </a:r>
                      <a:r>
                        <a:rPr kumimoji="1" lang="en-US" altLang="ja-JP" sz="1200" kern="1200" dirty="0">
                          <a:solidFill>
                            <a:schemeClr val="dk1"/>
                          </a:solidFill>
                          <a:latin typeface="Calibri" pitchFamily="34" charset="0"/>
                          <a:ea typeface="+mn-ea"/>
                          <a:cs typeface="+mn-cs"/>
                        </a:rPr>
                        <a:t>610</a:t>
                      </a:r>
                      <a:r>
                        <a:rPr kumimoji="1" lang="ja-JP" altLang="en-US" sz="1200" kern="1200" dirty="0">
                          <a:solidFill>
                            <a:schemeClr val="dk1"/>
                          </a:solidFill>
                          <a:latin typeface="Calibri" pitchFamily="34" charset="0"/>
                          <a:ea typeface="+mn-ea"/>
                          <a:cs typeface="+mn-cs"/>
                        </a:rPr>
                        <a:t>億円　　　</a:t>
                      </a:r>
                      <a:r>
                        <a:rPr kumimoji="1" lang="ja-JP" altLang="en-US" sz="1200" kern="1200" dirty="0">
                          <a:solidFill>
                            <a:schemeClr val="tx1"/>
                          </a:solidFill>
                          <a:latin typeface="Calibri" pitchFamily="34" charset="0"/>
                          <a:ea typeface="+mn-ea"/>
                          <a:cs typeface="+mn-cs"/>
                        </a:rPr>
                        <a:t>   </a:t>
                      </a:r>
                      <a:r>
                        <a:rPr kumimoji="1" lang="en-US" altLang="ja-JP" sz="1200" kern="1200" dirty="0">
                          <a:solidFill>
                            <a:schemeClr val="tx1"/>
                          </a:solidFill>
                          <a:latin typeface="Calibri" pitchFamily="34" charset="0"/>
                          <a:ea typeface="+mn-ea"/>
                          <a:cs typeface="+mn-cs"/>
                        </a:rPr>
                        <a:t>439</a:t>
                      </a:r>
                      <a:r>
                        <a:rPr kumimoji="1" lang="ja-JP" altLang="en-US" sz="1200" kern="1200" dirty="0">
                          <a:solidFill>
                            <a:schemeClr val="tx1"/>
                          </a:solidFill>
                          <a:latin typeface="Calibri" pitchFamily="34" charset="0"/>
                          <a:ea typeface="+mn-ea"/>
                          <a:cs typeface="+mn-cs"/>
                        </a:rPr>
                        <a:t>億円　 </a:t>
                      </a:r>
                      <a:endParaRPr kumimoji="1" lang="en-US" altLang="ja-JP" sz="1200" kern="1200" dirty="0">
                        <a:solidFill>
                          <a:schemeClr val="tx1"/>
                        </a:solidFill>
                        <a:latin typeface="Calibri" pitchFamily="34" charset="0"/>
                        <a:ea typeface="+mn-ea"/>
                        <a:cs typeface="+mn-cs"/>
                      </a:endParaRPr>
                    </a:p>
                    <a:p>
                      <a:pPr marL="0" marR="0" indent="0" algn="l" defTabSz="914400" rtl="0" eaLnBrk="1" fontAlgn="auto" latinLnBrk="0" hangingPunct="1">
                        <a:lnSpc>
                          <a:spcPts val="1700"/>
                        </a:lnSpc>
                        <a:spcBef>
                          <a:spcPts val="0"/>
                        </a:spcBef>
                        <a:spcAft>
                          <a:spcPts val="0"/>
                        </a:spcAft>
                        <a:buClrTx/>
                        <a:buSzTx/>
                        <a:buFontTx/>
                        <a:buNone/>
                        <a:tabLst/>
                        <a:defRPr/>
                      </a:pPr>
                      <a:r>
                        <a:rPr kumimoji="1" lang="ja-JP" altLang="en-US" sz="1200" kern="1200" dirty="0">
                          <a:solidFill>
                            <a:schemeClr val="tx1"/>
                          </a:solidFill>
                          <a:latin typeface="Calibri" pitchFamily="34" charset="0"/>
                          <a:ea typeface="+mn-ea"/>
                          <a:cs typeface="+mn-cs"/>
                        </a:rPr>
                        <a:t> （</a:t>
                      </a:r>
                      <a:r>
                        <a:rPr kumimoji="1" lang="en-US" altLang="ja-JP" sz="1200" kern="1200" dirty="0">
                          <a:solidFill>
                            <a:schemeClr val="tx1"/>
                          </a:solidFill>
                          <a:latin typeface="Calibri" pitchFamily="34" charset="0"/>
                          <a:ea typeface="+mn-ea"/>
                          <a:cs typeface="+mn-cs"/>
                        </a:rPr>
                        <a:t>2008</a:t>
                      </a:r>
                      <a:r>
                        <a:rPr kumimoji="1" lang="ja-JP" altLang="en-US" sz="1200" kern="1200" dirty="0">
                          <a:solidFill>
                            <a:schemeClr val="tx1"/>
                          </a:solidFill>
                          <a:latin typeface="Calibri" pitchFamily="34" charset="0"/>
                          <a:ea typeface="+mn-ea"/>
                          <a:cs typeface="+mn-cs"/>
                        </a:rPr>
                        <a:t>年度） 　　（</a:t>
                      </a:r>
                      <a:r>
                        <a:rPr kumimoji="1" lang="en-US" altLang="ja-JP" sz="1200" kern="1200" dirty="0">
                          <a:solidFill>
                            <a:schemeClr val="tx1"/>
                          </a:solidFill>
                          <a:latin typeface="Calibri" pitchFamily="34" charset="0"/>
                          <a:ea typeface="+mn-ea"/>
                          <a:cs typeface="+mn-cs"/>
                        </a:rPr>
                        <a:t>2012</a:t>
                      </a:r>
                      <a:r>
                        <a:rPr kumimoji="1" lang="ja-JP" altLang="en-US" sz="1200" kern="1200" dirty="0">
                          <a:solidFill>
                            <a:schemeClr val="tx1"/>
                          </a:solidFill>
                          <a:latin typeface="Calibri" pitchFamily="34" charset="0"/>
                          <a:ea typeface="+mn-ea"/>
                          <a:cs typeface="+mn-cs"/>
                        </a:rPr>
                        <a:t>年度）　  （</a:t>
                      </a:r>
                      <a:r>
                        <a:rPr kumimoji="1" lang="en-US" altLang="ja-JP" sz="1200" kern="1200" dirty="0">
                          <a:solidFill>
                            <a:schemeClr val="tx1"/>
                          </a:solidFill>
                          <a:latin typeface="Calibri" pitchFamily="34" charset="0"/>
                          <a:ea typeface="+mn-ea"/>
                          <a:cs typeface="+mn-cs"/>
                        </a:rPr>
                        <a:t>2017</a:t>
                      </a:r>
                      <a:r>
                        <a:rPr kumimoji="1" lang="ja-JP" altLang="en-US" sz="1200" kern="1200" dirty="0">
                          <a:solidFill>
                            <a:schemeClr val="tx1"/>
                          </a:solidFill>
                          <a:latin typeface="Calibri" pitchFamily="34" charset="0"/>
                          <a:ea typeface="+mn-ea"/>
                          <a:cs typeface="+mn-cs"/>
                        </a:rPr>
                        <a:t>年度）</a:t>
                      </a:r>
                      <a:endParaRPr kumimoji="1" lang="en-US" altLang="ja-JP" sz="1200" kern="1200" dirty="0">
                        <a:solidFill>
                          <a:schemeClr val="tx1"/>
                        </a:solidFill>
                        <a:latin typeface="Calibri" pitchFamily="34" charset="0"/>
                        <a:ea typeface="+mn-ea"/>
                        <a:cs typeface="+mn-cs"/>
                      </a:endParaRPr>
                    </a:p>
                  </a:txBody>
                  <a:tcPr marR="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9525" cap="flat" cmpd="sng" algn="ctr">
                      <a:solidFill>
                        <a:schemeClr val="tx1"/>
                      </a:solid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0001"/>
                  </a:ext>
                </a:extLst>
              </a:tr>
              <a:tr h="1152128">
                <a:tc vMerge="1">
                  <a:txBody>
                    <a:bodyPr/>
                    <a:lstStyle/>
                    <a:p>
                      <a:pPr marL="0" marR="0" indent="0" algn="l" defTabSz="914400" rtl="0" eaLnBrk="1" fontAlgn="auto" latinLnBrk="0" hangingPunct="1">
                        <a:lnSpc>
                          <a:spcPts val="1500"/>
                        </a:lnSpc>
                        <a:spcBef>
                          <a:spcPts val="0"/>
                        </a:spcBef>
                        <a:spcAft>
                          <a:spcPts val="0"/>
                        </a:spcAft>
                        <a:buClrTx/>
                        <a:buSzTx/>
                        <a:buFontTx/>
                        <a:buNone/>
                        <a:tabLst/>
                        <a:defRPr/>
                      </a:pPr>
                      <a:endParaRPr kumimoji="1" lang="en-US" altLang="ja-JP" sz="1200" kern="1200" dirty="0">
                        <a:solidFill>
                          <a:schemeClr val="dk1"/>
                        </a:solidFill>
                        <a:latin typeface="Calibri" pitchFamily="34" charset="0"/>
                        <a:ea typeface="+mn-ea"/>
                        <a:cs typeface="+mn-cs"/>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tx1"/>
                      </a:solidFill>
                      <a:prstDash val="dash"/>
                      <a:round/>
                      <a:headEnd type="none" w="med" len="med"/>
                      <a:tailEnd type="none" w="med" len="med"/>
                    </a:lnT>
                    <a:lnB w="9525" cap="flat" cmpd="sng" algn="ctr">
                      <a:solidFill>
                        <a:schemeClr val="tx1"/>
                      </a:solidFill>
                      <a:prstDash val="dash"/>
                      <a:round/>
                      <a:headEnd type="none" w="med" len="med"/>
                      <a:tailEnd type="none" w="med" len="med"/>
                    </a:lnB>
                    <a:lnTlToBr w="12700" cmpd="sng">
                      <a:noFill/>
                      <a:prstDash val="solid"/>
                    </a:lnTlToBr>
                    <a:lnBlToTr w="12700" cmpd="sng">
                      <a:noFill/>
                      <a:prstDash val="solid"/>
                    </a:lnBlToTr>
                    <a:noFill/>
                  </a:tcPr>
                </a:tc>
                <a:tc vMerge="1">
                  <a:txBody>
                    <a:bodyPr/>
                    <a:lstStyle/>
                    <a:p>
                      <a:pPr marL="0" marR="0" indent="0" algn="l" defTabSz="914400" rtl="0" eaLnBrk="1" fontAlgn="auto" latinLnBrk="0" hangingPunct="1">
                        <a:lnSpc>
                          <a:spcPts val="1500"/>
                        </a:lnSpc>
                        <a:spcBef>
                          <a:spcPts val="0"/>
                        </a:spcBef>
                        <a:spcAft>
                          <a:spcPts val="0"/>
                        </a:spcAft>
                        <a:buClrTx/>
                        <a:buSzTx/>
                        <a:buFontTx/>
                        <a:buNone/>
                        <a:tabLst/>
                        <a:defRPr/>
                      </a:pPr>
                      <a:endParaRPr kumimoji="1" lang="en-US" altLang="ja-JP" sz="1200" kern="1200" dirty="0">
                        <a:solidFill>
                          <a:schemeClr val="dk1"/>
                        </a:solidFill>
                        <a:latin typeface="Calibri" pitchFamily="34" charset="0"/>
                        <a:ea typeface="+mn-ea"/>
                        <a:cs typeface="+mn-cs"/>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tx1"/>
                      </a:solidFill>
                      <a:prstDash val="dash"/>
                      <a:round/>
                      <a:headEnd type="none" w="med" len="med"/>
                      <a:tailEnd type="none" w="med" len="med"/>
                    </a:lnT>
                    <a:lnB w="9525" cap="flat" cmpd="sng" algn="ctr">
                      <a:solidFill>
                        <a:schemeClr val="tx1"/>
                      </a:solidFill>
                      <a:prstDash val="dash"/>
                      <a:round/>
                      <a:headEnd type="none" w="med" len="med"/>
                      <a:tailEnd type="none" w="med" len="med"/>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ts val="1700"/>
                        </a:lnSpc>
                        <a:spcBef>
                          <a:spcPts val="0"/>
                        </a:spcBef>
                        <a:spcAft>
                          <a:spcPts val="0"/>
                        </a:spcAft>
                        <a:buClrTx/>
                        <a:buSzTx/>
                        <a:buFontTx/>
                        <a:buNone/>
                        <a:tabLst/>
                        <a:defRPr/>
                      </a:pPr>
                      <a:r>
                        <a:rPr kumimoji="1" lang="ja-JP" altLang="en-US" sz="1200" kern="1200" dirty="0">
                          <a:solidFill>
                            <a:schemeClr val="dk1"/>
                          </a:solidFill>
                          <a:latin typeface="Calibri" pitchFamily="34" charset="0"/>
                          <a:ea typeface="+mn-ea"/>
                          <a:cs typeface="+mn-cs"/>
                        </a:rPr>
                        <a:t>②広告事業収入の確保</a:t>
                      </a:r>
                      <a:endParaRPr kumimoji="1" lang="en-US" altLang="ja-JP" sz="1200" kern="1200" dirty="0">
                        <a:solidFill>
                          <a:schemeClr val="dk1"/>
                        </a:solidFill>
                        <a:latin typeface="Calibri" pitchFamily="34" charset="0"/>
                        <a:ea typeface="+mn-ea"/>
                        <a:cs typeface="+mn-cs"/>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tx1"/>
                      </a:solidFill>
                      <a:prstDash val="dash"/>
                      <a:round/>
                      <a:headEnd type="none" w="med" len="med"/>
                      <a:tailEnd type="none" w="med" len="med"/>
                    </a:lnT>
                    <a:lnB w="9525" cap="flat" cmpd="sng" algn="ctr">
                      <a:solidFill>
                        <a:schemeClr val="tx1"/>
                      </a:solidFill>
                      <a:prstDash val="dash"/>
                      <a:round/>
                      <a:headEnd type="none" w="med" len="med"/>
                      <a:tailEnd type="none" w="med" len="med"/>
                    </a:lnB>
                    <a:lnTlToBr w="12700" cmpd="sng">
                      <a:noFill/>
                      <a:prstDash val="solid"/>
                    </a:lnTlToBr>
                    <a:lnBlToTr w="12700" cmpd="sng">
                      <a:noFill/>
                      <a:prstDash val="solid"/>
                    </a:lnBlToTr>
                    <a:noFill/>
                  </a:tcPr>
                </a:tc>
                <a:tc>
                  <a:txBody>
                    <a:bodyPr/>
                    <a:lstStyle/>
                    <a:p>
                      <a:pPr>
                        <a:lnSpc>
                          <a:spcPts val="1700"/>
                        </a:lnSpc>
                      </a:pPr>
                      <a:r>
                        <a:rPr kumimoji="1" lang="ja-JP" altLang="en-US" sz="1200" kern="1200" dirty="0">
                          <a:solidFill>
                            <a:schemeClr val="dk1"/>
                          </a:solidFill>
                          <a:latin typeface="Calibri" pitchFamily="34" charset="0"/>
                          <a:ea typeface="+mn-ea"/>
                          <a:cs typeface="+mn-cs"/>
                        </a:rPr>
                        <a:t>・広告事業推進プロジェクトチームの設置</a:t>
                      </a:r>
                      <a:endParaRPr kumimoji="1" lang="en-US" altLang="ja-JP" sz="1200" kern="1200" dirty="0">
                        <a:solidFill>
                          <a:schemeClr val="dk1"/>
                        </a:solidFill>
                        <a:latin typeface="Calibri" pitchFamily="34" charset="0"/>
                        <a:ea typeface="+mn-ea"/>
                        <a:cs typeface="+mn-cs"/>
                      </a:endParaRPr>
                    </a:p>
                    <a:p>
                      <a:pPr>
                        <a:lnSpc>
                          <a:spcPts val="1700"/>
                        </a:lnSpc>
                      </a:pPr>
                      <a:r>
                        <a:rPr kumimoji="1" lang="ja-JP" altLang="en-US" sz="1200" kern="1200" dirty="0">
                          <a:solidFill>
                            <a:schemeClr val="dk1"/>
                          </a:solidFill>
                          <a:latin typeface="Calibri" pitchFamily="34" charset="0"/>
                          <a:ea typeface="+mn-ea"/>
                          <a:cs typeface="+mn-cs"/>
                        </a:rPr>
                        <a:t>　　　　　　　　　　　　　　　　　　　（</a:t>
                      </a:r>
                      <a:r>
                        <a:rPr kumimoji="1" lang="en-US" altLang="ja-JP" sz="1200" kern="1200" dirty="0">
                          <a:solidFill>
                            <a:schemeClr val="dk1"/>
                          </a:solidFill>
                          <a:latin typeface="Calibri" pitchFamily="34" charset="0"/>
                          <a:ea typeface="+mn-ea"/>
                          <a:cs typeface="+mn-cs"/>
                        </a:rPr>
                        <a:t>2011</a:t>
                      </a:r>
                      <a:r>
                        <a:rPr kumimoji="1" lang="ja-JP" altLang="en-US" sz="1200" kern="1200" dirty="0">
                          <a:solidFill>
                            <a:schemeClr val="dk1"/>
                          </a:solidFill>
                          <a:latin typeface="Calibri" pitchFamily="34" charset="0"/>
                          <a:ea typeface="+mn-ea"/>
                          <a:cs typeface="+mn-cs"/>
                        </a:rPr>
                        <a:t>年</a:t>
                      </a:r>
                      <a:r>
                        <a:rPr kumimoji="1" lang="en-US" altLang="ja-JP" sz="1200" kern="1200" dirty="0">
                          <a:solidFill>
                            <a:schemeClr val="dk1"/>
                          </a:solidFill>
                          <a:latin typeface="Calibri" pitchFamily="34" charset="0"/>
                          <a:ea typeface="+mn-ea"/>
                          <a:cs typeface="+mn-cs"/>
                        </a:rPr>
                        <a:t>4</a:t>
                      </a:r>
                      <a:r>
                        <a:rPr kumimoji="1" lang="ja-JP" altLang="en-US" sz="1200" kern="1200" dirty="0">
                          <a:solidFill>
                            <a:schemeClr val="dk1"/>
                          </a:solidFill>
                          <a:latin typeface="Calibri" pitchFamily="34" charset="0"/>
                          <a:ea typeface="+mn-ea"/>
                          <a:cs typeface="+mn-cs"/>
                        </a:rPr>
                        <a:t>月）</a:t>
                      </a:r>
                      <a:endParaRPr kumimoji="1" lang="en-US" altLang="ja-JP" sz="1200" kern="1200" dirty="0">
                        <a:solidFill>
                          <a:schemeClr val="dk1"/>
                        </a:solidFill>
                        <a:latin typeface="Calibri" pitchFamily="34" charset="0"/>
                        <a:ea typeface="+mn-ea"/>
                        <a:cs typeface="+mn-cs"/>
                      </a:endParaRPr>
                    </a:p>
                    <a:p>
                      <a:pPr marL="0" marR="0" indent="0" algn="l" defTabSz="914400" rtl="0" eaLnBrk="1" fontAlgn="auto" latinLnBrk="0" hangingPunct="1">
                        <a:lnSpc>
                          <a:spcPts val="1700"/>
                        </a:lnSpc>
                        <a:spcBef>
                          <a:spcPts val="0"/>
                        </a:spcBef>
                        <a:spcAft>
                          <a:spcPts val="0"/>
                        </a:spcAft>
                        <a:buClrTx/>
                        <a:buSzTx/>
                        <a:buFontTx/>
                        <a:buNone/>
                        <a:tabLst/>
                        <a:defRPr/>
                      </a:pPr>
                      <a:r>
                        <a:rPr kumimoji="1" lang="ja-JP" altLang="en-US" sz="1200" kern="1200" dirty="0">
                          <a:solidFill>
                            <a:schemeClr val="dk1"/>
                          </a:solidFill>
                          <a:latin typeface="Calibri" pitchFamily="34" charset="0"/>
                          <a:ea typeface="+mn-ea"/>
                          <a:cs typeface="+mn-cs"/>
                        </a:rPr>
                        <a:t>・広告事業効果額</a:t>
                      </a:r>
                      <a:endParaRPr kumimoji="1" lang="en-US" altLang="ja-JP" sz="1200" kern="1200" dirty="0">
                        <a:solidFill>
                          <a:schemeClr val="dk1"/>
                        </a:solidFill>
                        <a:latin typeface="Calibri" pitchFamily="34" charset="0"/>
                        <a:ea typeface="+mn-ea"/>
                        <a:cs typeface="+mn-cs"/>
                      </a:endParaRPr>
                    </a:p>
                    <a:p>
                      <a:pPr marL="0" marR="0" indent="0" algn="l" defTabSz="914400" rtl="0" eaLnBrk="1" fontAlgn="auto" latinLnBrk="0" hangingPunct="1">
                        <a:lnSpc>
                          <a:spcPts val="1700"/>
                        </a:lnSpc>
                        <a:spcBef>
                          <a:spcPts val="0"/>
                        </a:spcBef>
                        <a:spcAft>
                          <a:spcPts val="0"/>
                        </a:spcAft>
                        <a:buClrTx/>
                        <a:buSzTx/>
                        <a:buFontTx/>
                        <a:buNone/>
                        <a:tabLst/>
                        <a:defRPr/>
                      </a:pPr>
                      <a:r>
                        <a:rPr kumimoji="1" lang="ja-JP" altLang="en-US" sz="1200" kern="1200" dirty="0">
                          <a:solidFill>
                            <a:schemeClr val="dk1"/>
                          </a:solidFill>
                          <a:latin typeface="Calibri" pitchFamily="34" charset="0"/>
                          <a:ea typeface="+mn-ea"/>
                          <a:cs typeface="+mn-cs"/>
                        </a:rPr>
                        <a:t>　　</a:t>
                      </a:r>
                      <a:r>
                        <a:rPr kumimoji="1" lang="en-US" altLang="ja-JP" sz="1200" kern="1200" dirty="0">
                          <a:solidFill>
                            <a:schemeClr val="dk1"/>
                          </a:solidFill>
                          <a:latin typeface="Calibri" pitchFamily="34" charset="0"/>
                          <a:ea typeface="+mn-ea"/>
                          <a:cs typeface="+mn-cs"/>
                        </a:rPr>
                        <a:t>0.3</a:t>
                      </a:r>
                      <a:r>
                        <a:rPr kumimoji="1" lang="ja-JP" altLang="en-US" sz="1200" kern="1200" dirty="0">
                          <a:solidFill>
                            <a:schemeClr val="dk1"/>
                          </a:solidFill>
                          <a:latin typeface="Calibri" pitchFamily="34" charset="0"/>
                          <a:ea typeface="+mn-ea"/>
                          <a:cs typeface="+mn-cs"/>
                        </a:rPr>
                        <a:t>億円　　　　　</a:t>
                      </a:r>
                      <a:r>
                        <a:rPr kumimoji="1" lang="en-US" altLang="ja-JP" sz="1200" kern="1200" dirty="0">
                          <a:solidFill>
                            <a:schemeClr val="dk1"/>
                          </a:solidFill>
                          <a:latin typeface="Calibri" pitchFamily="34" charset="0"/>
                          <a:ea typeface="+mn-ea"/>
                          <a:cs typeface="+mn-cs"/>
                        </a:rPr>
                        <a:t>3</a:t>
                      </a:r>
                      <a:r>
                        <a:rPr kumimoji="1" lang="ja-JP" altLang="en-US" sz="1200" kern="1200" dirty="0">
                          <a:solidFill>
                            <a:schemeClr val="dk1"/>
                          </a:solidFill>
                          <a:latin typeface="Calibri" pitchFamily="34" charset="0"/>
                          <a:ea typeface="+mn-ea"/>
                          <a:cs typeface="+mn-cs"/>
                        </a:rPr>
                        <a:t>億円　　　　　　</a:t>
                      </a:r>
                      <a:r>
                        <a:rPr kumimoji="1" lang="en-US" altLang="ja-JP" sz="1200" kern="1200" dirty="0">
                          <a:solidFill>
                            <a:schemeClr val="tx1"/>
                          </a:solidFill>
                          <a:latin typeface="Calibri" pitchFamily="34" charset="0"/>
                          <a:ea typeface="+mn-ea"/>
                          <a:cs typeface="+mn-cs"/>
                        </a:rPr>
                        <a:t>6</a:t>
                      </a:r>
                      <a:r>
                        <a:rPr kumimoji="1" lang="ja-JP" altLang="en-US" sz="1200" kern="1200" dirty="0">
                          <a:solidFill>
                            <a:schemeClr val="tx1"/>
                          </a:solidFill>
                          <a:latin typeface="Calibri" pitchFamily="34" charset="0"/>
                          <a:ea typeface="+mn-ea"/>
                          <a:cs typeface="+mn-cs"/>
                        </a:rPr>
                        <a:t>億円</a:t>
                      </a:r>
                      <a:endParaRPr kumimoji="1" lang="en-US" altLang="ja-JP" sz="1200" kern="1200" dirty="0">
                        <a:solidFill>
                          <a:schemeClr val="tx1"/>
                        </a:solidFill>
                        <a:latin typeface="Calibri" pitchFamily="34" charset="0"/>
                        <a:ea typeface="+mn-ea"/>
                        <a:cs typeface="+mn-cs"/>
                      </a:endParaRPr>
                    </a:p>
                    <a:p>
                      <a:pPr marL="0" marR="0" indent="0" algn="l" defTabSz="914400" rtl="0" eaLnBrk="1" fontAlgn="auto" latinLnBrk="0" hangingPunct="1">
                        <a:lnSpc>
                          <a:spcPts val="1700"/>
                        </a:lnSpc>
                        <a:spcBef>
                          <a:spcPts val="0"/>
                        </a:spcBef>
                        <a:spcAft>
                          <a:spcPts val="0"/>
                        </a:spcAft>
                        <a:buClrTx/>
                        <a:buSzTx/>
                        <a:buFontTx/>
                        <a:buNone/>
                        <a:tabLst/>
                        <a:defRPr/>
                      </a:pPr>
                      <a:r>
                        <a:rPr kumimoji="1" lang="ja-JP" altLang="en-US" sz="1200" kern="1200" dirty="0">
                          <a:solidFill>
                            <a:schemeClr val="tx1"/>
                          </a:solidFill>
                          <a:latin typeface="Calibri" pitchFamily="34" charset="0"/>
                          <a:ea typeface="+mn-ea"/>
                          <a:cs typeface="+mn-cs"/>
                        </a:rPr>
                        <a:t> （</a:t>
                      </a:r>
                      <a:r>
                        <a:rPr kumimoji="1" lang="en-US" altLang="ja-JP" sz="1200" kern="1200" dirty="0">
                          <a:solidFill>
                            <a:schemeClr val="tx1"/>
                          </a:solidFill>
                          <a:latin typeface="Calibri" pitchFamily="34" charset="0"/>
                          <a:ea typeface="+mn-ea"/>
                          <a:cs typeface="+mn-cs"/>
                        </a:rPr>
                        <a:t>2006</a:t>
                      </a:r>
                      <a:r>
                        <a:rPr kumimoji="1" lang="ja-JP" altLang="en-US" sz="1200" kern="1200" dirty="0">
                          <a:solidFill>
                            <a:schemeClr val="tx1"/>
                          </a:solidFill>
                          <a:latin typeface="Calibri" pitchFamily="34" charset="0"/>
                          <a:ea typeface="+mn-ea"/>
                          <a:cs typeface="+mn-cs"/>
                        </a:rPr>
                        <a:t>年度）　  （</a:t>
                      </a:r>
                      <a:r>
                        <a:rPr kumimoji="1" lang="en-US" altLang="ja-JP" sz="1200" kern="1200" dirty="0">
                          <a:solidFill>
                            <a:schemeClr val="tx1"/>
                          </a:solidFill>
                          <a:latin typeface="Calibri" pitchFamily="34" charset="0"/>
                          <a:ea typeface="+mn-ea"/>
                          <a:cs typeface="+mn-cs"/>
                        </a:rPr>
                        <a:t>2012</a:t>
                      </a:r>
                      <a:r>
                        <a:rPr kumimoji="1" lang="ja-JP" altLang="en-US" sz="1200" kern="1200" dirty="0">
                          <a:solidFill>
                            <a:schemeClr val="tx1"/>
                          </a:solidFill>
                          <a:latin typeface="Calibri" pitchFamily="34" charset="0"/>
                          <a:ea typeface="+mn-ea"/>
                          <a:cs typeface="+mn-cs"/>
                        </a:rPr>
                        <a:t>年度）　　（</a:t>
                      </a:r>
                      <a:r>
                        <a:rPr kumimoji="1" lang="en-US" altLang="ja-JP" sz="1200" kern="1200" dirty="0">
                          <a:solidFill>
                            <a:schemeClr val="tx1"/>
                          </a:solidFill>
                          <a:latin typeface="Calibri" pitchFamily="34" charset="0"/>
                          <a:ea typeface="+mn-ea"/>
                          <a:cs typeface="+mn-cs"/>
                        </a:rPr>
                        <a:t>2017</a:t>
                      </a:r>
                      <a:r>
                        <a:rPr kumimoji="1" lang="ja-JP" altLang="en-US" sz="1200" kern="1200" dirty="0">
                          <a:solidFill>
                            <a:schemeClr val="tx1"/>
                          </a:solidFill>
                          <a:latin typeface="Calibri" pitchFamily="34" charset="0"/>
                          <a:ea typeface="+mn-ea"/>
                          <a:cs typeface="+mn-cs"/>
                        </a:rPr>
                        <a:t>年度）</a:t>
                      </a:r>
                      <a:endParaRPr kumimoji="1" lang="en-US" altLang="ja-JP" sz="1200" kern="1200" dirty="0">
                        <a:solidFill>
                          <a:schemeClr val="tx1"/>
                        </a:solidFill>
                        <a:latin typeface="Calibri" pitchFamily="34" charset="0"/>
                        <a:ea typeface="+mn-ea"/>
                        <a:cs typeface="+mn-cs"/>
                      </a:endParaRPr>
                    </a:p>
                  </a:txBody>
                  <a:tcPr marR="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tx1"/>
                      </a:solidFill>
                      <a:prstDash val="dash"/>
                      <a:round/>
                      <a:headEnd type="none" w="med" len="med"/>
                      <a:tailEnd type="none" w="med" len="med"/>
                    </a:lnT>
                    <a:lnB w="9525" cap="flat" cmpd="sng" algn="ctr">
                      <a:solidFill>
                        <a:schemeClr val="tx1"/>
                      </a:solid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0002"/>
                  </a:ext>
                </a:extLst>
              </a:tr>
              <a:tr h="905254">
                <a:tc vMerge="1">
                  <a:txBody>
                    <a:bodyPr/>
                    <a:lstStyle/>
                    <a:p>
                      <a:pPr marL="0" marR="0" indent="0" algn="l" defTabSz="914400" rtl="0" eaLnBrk="1" fontAlgn="auto" latinLnBrk="0" hangingPunct="1">
                        <a:lnSpc>
                          <a:spcPts val="1500"/>
                        </a:lnSpc>
                        <a:spcBef>
                          <a:spcPts val="0"/>
                        </a:spcBef>
                        <a:spcAft>
                          <a:spcPts val="0"/>
                        </a:spcAft>
                        <a:buClrTx/>
                        <a:buSzTx/>
                        <a:buFontTx/>
                        <a:buNone/>
                        <a:tabLst/>
                        <a:defRPr/>
                      </a:pPr>
                      <a:endParaRPr kumimoji="1" lang="en-US" altLang="ja-JP" sz="1200" kern="1200" dirty="0">
                        <a:solidFill>
                          <a:schemeClr val="dk1"/>
                        </a:solidFill>
                        <a:latin typeface="Calibri" pitchFamily="34" charset="0"/>
                        <a:ea typeface="+mn-ea"/>
                        <a:cs typeface="+mn-cs"/>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tx1"/>
                      </a:solidFill>
                      <a:prstDash val="dash"/>
                      <a:round/>
                      <a:headEnd type="none" w="med" len="med"/>
                      <a:tailEnd type="none" w="med" len="med"/>
                    </a:lnT>
                    <a:lnB w="9525" cap="flat" cmpd="sng" algn="ctr">
                      <a:solidFill>
                        <a:schemeClr val="tx1"/>
                      </a:solidFill>
                      <a:prstDash val="dash"/>
                      <a:round/>
                      <a:headEnd type="none" w="med" len="med"/>
                      <a:tailEnd type="none" w="med" len="med"/>
                    </a:lnB>
                    <a:lnTlToBr w="12700" cmpd="sng">
                      <a:noFill/>
                      <a:prstDash val="solid"/>
                    </a:lnTlToBr>
                    <a:lnBlToTr w="12700" cmpd="sng">
                      <a:noFill/>
                      <a:prstDash val="solid"/>
                    </a:lnBlToTr>
                    <a:noFill/>
                  </a:tcPr>
                </a:tc>
                <a:tc vMerge="1">
                  <a:txBody>
                    <a:bodyPr/>
                    <a:lstStyle/>
                    <a:p>
                      <a:pPr marL="0" marR="0" indent="0" algn="l" defTabSz="914400" rtl="0" eaLnBrk="1" fontAlgn="auto" latinLnBrk="0" hangingPunct="1">
                        <a:lnSpc>
                          <a:spcPts val="1500"/>
                        </a:lnSpc>
                        <a:spcBef>
                          <a:spcPts val="0"/>
                        </a:spcBef>
                        <a:spcAft>
                          <a:spcPts val="0"/>
                        </a:spcAft>
                        <a:buClrTx/>
                        <a:buSzTx/>
                        <a:buFontTx/>
                        <a:buNone/>
                        <a:tabLst/>
                        <a:defRPr/>
                      </a:pPr>
                      <a:endParaRPr kumimoji="1" lang="en-US" altLang="ja-JP" sz="1200" kern="1200" dirty="0">
                        <a:solidFill>
                          <a:schemeClr val="dk1"/>
                        </a:solidFill>
                        <a:latin typeface="Calibri" pitchFamily="34" charset="0"/>
                        <a:ea typeface="+mn-ea"/>
                        <a:cs typeface="+mn-cs"/>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tx1"/>
                      </a:solidFill>
                      <a:prstDash val="dash"/>
                      <a:round/>
                      <a:headEnd type="none" w="med" len="med"/>
                      <a:tailEnd type="none" w="med" len="med"/>
                    </a:lnT>
                    <a:lnB w="9525" cap="flat" cmpd="sng" algn="ctr">
                      <a:solidFill>
                        <a:schemeClr val="tx1"/>
                      </a:solidFill>
                      <a:prstDash val="dash"/>
                      <a:round/>
                      <a:headEnd type="none" w="med" len="med"/>
                      <a:tailEnd type="none" w="med" len="med"/>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ts val="1700"/>
                        </a:lnSpc>
                        <a:spcBef>
                          <a:spcPts val="0"/>
                        </a:spcBef>
                        <a:spcAft>
                          <a:spcPts val="0"/>
                        </a:spcAft>
                        <a:buClrTx/>
                        <a:buSzTx/>
                        <a:buFontTx/>
                        <a:buNone/>
                        <a:tabLst/>
                        <a:defRPr/>
                      </a:pPr>
                      <a:r>
                        <a:rPr kumimoji="1" lang="ja-JP" altLang="en-US" sz="1200" kern="1200" dirty="0">
                          <a:solidFill>
                            <a:schemeClr val="dk1"/>
                          </a:solidFill>
                          <a:latin typeface="Calibri" pitchFamily="34" charset="0"/>
                          <a:ea typeface="+mn-ea"/>
                          <a:cs typeface="+mn-cs"/>
                        </a:rPr>
                        <a:t>③ 不用資産の売却</a:t>
                      </a:r>
                      <a:endParaRPr kumimoji="1" lang="en-US" altLang="ja-JP" sz="1200" kern="1200" dirty="0">
                        <a:solidFill>
                          <a:schemeClr val="dk1"/>
                        </a:solidFill>
                        <a:latin typeface="Calibri" pitchFamily="34" charset="0"/>
                        <a:ea typeface="+mn-ea"/>
                        <a:cs typeface="+mn-cs"/>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tx1"/>
                      </a:solidFill>
                      <a:prstDash val="dash"/>
                      <a:round/>
                      <a:headEnd type="none" w="med" len="med"/>
                      <a:tailEnd type="none" w="med" len="med"/>
                    </a:lnT>
                    <a:lnB w="9525" cap="flat" cmpd="sng" algn="ctr">
                      <a:solidFill>
                        <a:schemeClr val="tx1"/>
                      </a:solidFill>
                      <a:prstDash val="dash"/>
                      <a:round/>
                      <a:headEnd type="none" w="med" len="med"/>
                      <a:tailEnd type="none" w="med" len="med"/>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ts val="1700"/>
                        </a:lnSpc>
                        <a:spcBef>
                          <a:spcPts val="0"/>
                        </a:spcBef>
                        <a:spcAft>
                          <a:spcPts val="0"/>
                        </a:spcAft>
                        <a:buClrTx/>
                        <a:buSzTx/>
                        <a:buFontTx/>
                        <a:buNone/>
                        <a:tabLst/>
                        <a:defRPr/>
                      </a:pPr>
                      <a:r>
                        <a:rPr kumimoji="1" lang="ja-JP" altLang="en-US" sz="1200" kern="1200" dirty="0">
                          <a:solidFill>
                            <a:schemeClr val="dk1"/>
                          </a:solidFill>
                          <a:latin typeface="Calibri" pitchFamily="34" charset="0"/>
                          <a:ea typeface="+mn-ea"/>
                          <a:cs typeface="+mn-cs"/>
                        </a:rPr>
                        <a:t>・売却実績</a:t>
                      </a:r>
                      <a:endParaRPr kumimoji="1" lang="en-US" altLang="ja-JP" sz="1200" kern="1200" dirty="0">
                        <a:solidFill>
                          <a:schemeClr val="dk1"/>
                        </a:solidFill>
                        <a:latin typeface="Calibri" pitchFamily="34" charset="0"/>
                        <a:ea typeface="+mn-ea"/>
                        <a:cs typeface="+mn-cs"/>
                      </a:endParaRPr>
                    </a:p>
                    <a:p>
                      <a:pPr marL="0" marR="0" indent="0" algn="l" defTabSz="914400" rtl="0" eaLnBrk="1" fontAlgn="auto" latinLnBrk="0" hangingPunct="1">
                        <a:lnSpc>
                          <a:spcPts val="1700"/>
                        </a:lnSpc>
                        <a:spcBef>
                          <a:spcPts val="0"/>
                        </a:spcBef>
                        <a:spcAft>
                          <a:spcPts val="0"/>
                        </a:spcAft>
                        <a:buClrTx/>
                        <a:buSzTx/>
                        <a:buFontTx/>
                        <a:buNone/>
                        <a:tabLst/>
                        <a:defRPr/>
                      </a:pPr>
                      <a:r>
                        <a:rPr kumimoji="1" lang="ja-JP" altLang="en-US" sz="1200" kern="1200" dirty="0">
                          <a:solidFill>
                            <a:schemeClr val="dk1"/>
                          </a:solidFill>
                          <a:latin typeface="Calibri" pitchFamily="34" charset="0"/>
                          <a:ea typeface="+mn-ea"/>
                          <a:cs typeface="+mn-cs"/>
                        </a:rPr>
                        <a:t>　　</a:t>
                      </a:r>
                      <a:r>
                        <a:rPr kumimoji="1" lang="en-US" altLang="ja-JP" sz="1200" kern="1200" dirty="0">
                          <a:solidFill>
                            <a:schemeClr val="dk1"/>
                          </a:solidFill>
                          <a:latin typeface="Calibri" pitchFamily="34" charset="0"/>
                          <a:ea typeface="+mn-ea"/>
                          <a:cs typeface="+mn-cs"/>
                        </a:rPr>
                        <a:t>1,303</a:t>
                      </a:r>
                      <a:r>
                        <a:rPr kumimoji="1" lang="ja-JP" altLang="en-US" sz="1200" kern="1200" dirty="0">
                          <a:solidFill>
                            <a:schemeClr val="dk1"/>
                          </a:solidFill>
                          <a:latin typeface="Calibri" pitchFamily="34" charset="0"/>
                          <a:ea typeface="+mn-ea"/>
                          <a:cs typeface="+mn-cs"/>
                        </a:rPr>
                        <a:t>億円　　</a:t>
                      </a:r>
                      <a:r>
                        <a:rPr kumimoji="1" lang="ja-JP" altLang="en-US" sz="1200" kern="1200" dirty="0">
                          <a:solidFill>
                            <a:schemeClr val="tx1"/>
                          </a:solidFill>
                          <a:latin typeface="Calibri" pitchFamily="34" charset="0"/>
                          <a:ea typeface="+mn-ea"/>
                          <a:cs typeface="+mn-cs"/>
                        </a:rPr>
                        <a:t>　　　　　　</a:t>
                      </a:r>
                      <a:r>
                        <a:rPr kumimoji="1" lang="en-US" altLang="ja-JP" sz="1200" kern="1200" dirty="0">
                          <a:solidFill>
                            <a:schemeClr val="tx1"/>
                          </a:solidFill>
                          <a:latin typeface="+mn-lt"/>
                          <a:ea typeface="+mn-ea"/>
                          <a:cs typeface="+mn-cs"/>
                        </a:rPr>
                        <a:t>866</a:t>
                      </a:r>
                      <a:r>
                        <a:rPr kumimoji="1" lang="ja-JP" altLang="en-US" sz="1200" dirty="0">
                          <a:solidFill>
                            <a:schemeClr val="tx1"/>
                          </a:solidFill>
                        </a:rPr>
                        <a:t>億円</a:t>
                      </a:r>
                      <a:endParaRPr kumimoji="1" lang="en-US" altLang="ja-JP" sz="1200" kern="1200" dirty="0">
                        <a:solidFill>
                          <a:schemeClr val="tx1"/>
                        </a:solidFill>
                        <a:latin typeface="Calibri" pitchFamily="34" charset="0"/>
                        <a:ea typeface="+mn-ea"/>
                        <a:cs typeface="+mn-cs"/>
                      </a:endParaRPr>
                    </a:p>
                    <a:p>
                      <a:pPr marL="0" marR="0" indent="0" algn="l" defTabSz="914400" rtl="0" eaLnBrk="1" fontAlgn="auto" latinLnBrk="0" hangingPunct="1">
                        <a:lnSpc>
                          <a:spcPts val="1700"/>
                        </a:lnSpc>
                        <a:spcBef>
                          <a:spcPts val="0"/>
                        </a:spcBef>
                        <a:spcAft>
                          <a:spcPts val="0"/>
                        </a:spcAft>
                        <a:buClrTx/>
                        <a:buSzTx/>
                        <a:buFontTx/>
                        <a:buNone/>
                        <a:tabLst/>
                        <a:defRPr/>
                      </a:pPr>
                      <a:r>
                        <a:rPr kumimoji="1" lang="ja-JP" altLang="en-US" sz="1200" kern="1200" dirty="0">
                          <a:solidFill>
                            <a:schemeClr val="tx1"/>
                          </a:solidFill>
                          <a:latin typeface="Calibri" pitchFamily="34" charset="0"/>
                          <a:ea typeface="+mn-ea"/>
                          <a:cs typeface="+mn-cs"/>
                        </a:rPr>
                        <a:t>　（</a:t>
                      </a:r>
                      <a:r>
                        <a:rPr kumimoji="1" lang="en-US" altLang="ja-JP" sz="1200" kern="1200" dirty="0">
                          <a:solidFill>
                            <a:schemeClr val="tx1"/>
                          </a:solidFill>
                          <a:latin typeface="Calibri" pitchFamily="34" charset="0"/>
                          <a:ea typeface="+mn-ea"/>
                          <a:cs typeface="+mn-cs"/>
                        </a:rPr>
                        <a:t>2005</a:t>
                      </a:r>
                      <a:r>
                        <a:rPr kumimoji="1" lang="ja-JP" altLang="en-US" sz="1200" kern="1200" dirty="0">
                          <a:solidFill>
                            <a:schemeClr val="tx1"/>
                          </a:solidFill>
                          <a:latin typeface="Calibri" pitchFamily="34" charset="0"/>
                          <a:ea typeface="+mn-ea"/>
                          <a:cs typeface="+mn-cs"/>
                        </a:rPr>
                        <a:t>～</a:t>
                      </a:r>
                      <a:r>
                        <a:rPr kumimoji="1" lang="en-US" altLang="ja-JP" sz="1200" kern="1200" dirty="0">
                          <a:solidFill>
                            <a:schemeClr val="tx1"/>
                          </a:solidFill>
                          <a:latin typeface="Calibri" pitchFamily="34" charset="0"/>
                          <a:ea typeface="+mn-ea"/>
                          <a:cs typeface="+mn-cs"/>
                        </a:rPr>
                        <a:t>2011</a:t>
                      </a:r>
                      <a:r>
                        <a:rPr kumimoji="1" lang="ja-JP" altLang="en-US" sz="1200" kern="1200" dirty="0">
                          <a:solidFill>
                            <a:schemeClr val="tx1"/>
                          </a:solidFill>
                          <a:latin typeface="Calibri" pitchFamily="34" charset="0"/>
                          <a:ea typeface="+mn-ea"/>
                          <a:cs typeface="+mn-cs"/>
                        </a:rPr>
                        <a:t>年度　　　</a:t>
                      </a:r>
                      <a:r>
                        <a:rPr kumimoji="1" lang="ja-JP" altLang="en-US" sz="1200" kern="1200" baseline="0" dirty="0">
                          <a:solidFill>
                            <a:schemeClr val="tx1"/>
                          </a:solidFill>
                          <a:latin typeface="Calibri" pitchFamily="34" charset="0"/>
                          <a:ea typeface="+mn-ea"/>
                          <a:cs typeface="+mn-cs"/>
                        </a:rPr>
                        <a:t> </a:t>
                      </a:r>
                      <a:r>
                        <a:rPr kumimoji="1" lang="ja-JP" altLang="en-US" sz="1200" kern="1200" dirty="0">
                          <a:solidFill>
                            <a:schemeClr val="tx1"/>
                          </a:solidFill>
                          <a:latin typeface="Calibri" pitchFamily="34" charset="0"/>
                          <a:ea typeface="+mn-ea"/>
                          <a:cs typeface="+mn-cs"/>
                        </a:rPr>
                        <a:t>（</a:t>
                      </a:r>
                      <a:r>
                        <a:rPr kumimoji="1" lang="en-US" altLang="ja-JP" sz="1200" kern="1200" dirty="0">
                          <a:solidFill>
                            <a:schemeClr val="tx1"/>
                          </a:solidFill>
                          <a:latin typeface="Calibri" pitchFamily="34" charset="0"/>
                          <a:ea typeface="+mn-ea"/>
                          <a:cs typeface="+mn-cs"/>
                        </a:rPr>
                        <a:t>2012</a:t>
                      </a:r>
                      <a:r>
                        <a:rPr kumimoji="1" lang="ja-JP" altLang="en-US" sz="1200" kern="1200" dirty="0">
                          <a:solidFill>
                            <a:schemeClr val="tx1"/>
                          </a:solidFill>
                          <a:latin typeface="Calibri" pitchFamily="34" charset="0"/>
                          <a:ea typeface="+mn-ea"/>
                          <a:cs typeface="+mn-cs"/>
                        </a:rPr>
                        <a:t>～</a:t>
                      </a:r>
                      <a:r>
                        <a:rPr kumimoji="1" lang="en-US" altLang="ja-JP" sz="1200" kern="1200" dirty="0">
                          <a:solidFill>
                            <a:schemeClr val="tx1"/>
                          </a:solidFill>
                          <a:latin typeface="Calibri" pitchFamily="34" charset="0"/>
                          <a:ea typeface="+mn-ea"/>
                          <a:cs typeface="+mn-cs"/>
                        </a:rPr>
                        <a:t>2015</a:t>
                      </a:r>
                      <a:r>
                        <a:rPr kumimoji="1" lang="ja-JP" altLang="en-US" sz="1200" kern="1200" dirty="0">
                          <a:solidFill>
                            <a:schemeClr val="tx1"/>
                          </a:solidFill>
                          <a:latin typeface="Calibri" pitchFamily="34" charset="0"/>
                          <a:ea typeface="+mn-ea"/>
                          <a:cs typeface="+mn-cs"/>
                        </a:rPr>
                        <a:t>年度</a:t>
                      </a:r>
                      <a:endParaRPr kumimoji="1" lang="en-US" altLang="ja-JP" sz="1200" kern="1200" dirty="0">
                        <a:solidFill>
                          <a:schemeClr val="tx1"/>
                        </a:solidFill>
                        <a:latin typeface="Calibri" pitchFamily="34" charset="0"/>
                        <a:ea typeface="+mn-ea"/>
                        <a:cs typeface="+mn-cs"/>
                      </a:endParaRPr>
                    </a:p>
                    <a:p>
                      <a:pPr marL="0" marR="0" indent="0" algn="l" defTabSz="914400" rtl="0" eaLnBrk="1" fontAlgn="auto" latinLnBrk="0" hangingPunct="1">
                        <a:lnSpc>
                          <a:spcPts val="1700"/>
                        </a:lnSpc>
                        <a:spcBef>
                          <a:spcPts val="0"/>
                        </a:spcBef>
                        <a:spcAft>
                          <a:spcPts val="0"/>
                        </a:spcAft>
                        <a:buClrTx/>
                        <a:buSzTx/>
                        <a:buFontTx/>
                        <a:buNone/>
                        <a:tabLst/>
                        <a:defRPr/>
                      </a:pPr>
                      <a:r>
                        <a:rPr kumimoji="1" lang="ja-JP" altLang="en-US" sz="1200" kern="1200" dirty="0">
                          <a:solidFill>
                            <a:schemeClr val="tx1"/>
                          </a:solidFill>
                          <a:latin typeface="Calibri" pitchFamily="34" charset="0"/>
                          <a:ea typeface="+mn-ea"/>
                          <a:cs typeface="+mn-cs"/>
                        </a:rPr>
                        <a:t>　  　　　累計）　　　　 　 　　　　　累計）</a:t>
                      </a:r>
                      <a:endParaRPr kumimoji="1" lang="en-US" altLang="ja-JP" sz="1200" kern="1200" dirty="0">
                        <a:solidFill>
                          <a:schemeClr val="tx1"/>
                        </a:solidFill>
                        <a:latin typeface="Calibri" pitchFamily="34" charset="0"/>
                        <a:ea typeface="+mn-ea"/>
                        <a:cs typeface="+mn-cs"/>
                      </a:endParaRPr>
                    </a:p>
                  </a:txBody>
                  <a:tcPr marR="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tx1"/>
                      </a:solidFill>
                      <a:prstDash val="dash"/>
                      <a:round/>
                      <a:headEnd type="none" w="med" len="med"/>
                      <a:tailEnd type="none" w="med" len="med"/>
                    </a:lnT>
                    <a:lnB w="9525" cap="flat" cmpd="sng" algn="ctr">
                      <a:solidFill>
                        <a:schemeClr val="tx1"/>
                      </a:solid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0003"/>
                  </a:ext>
                </a:extLst>
              </a:tr>
              <a:tr h="696967">
                <a:tc vMerge="1">
                  <a:txBody>
                    <a:bodyPr/>
                    <a:lstStyle/>
                    <a:p>
                      <a:pPr marL="0" marR="0" indent="0" algn="l" defTabSz="914400" rtl="0" eaLnBrk="1" fontAlgn="auto" latinLnBrk="0" hangingPunct="1">
                        <a:lnSpc>
                          <a:spcPts val="1500"/>
                        </a:lnSpc>
                        <a:spcBef>
                          <a:spcPts val="0"/>
                        </a:spcBef>
                        <a:spcAft>
                          <a:spcPts val="0"/>
                        </a:spcAft>
                        <a:buClrTx/>
                        <a:buSzTx/>
                        <a:buFontTx/>
                        <a:buNone/>
                        <a:tabLst/>
                        <a:defRPr/>
                      </a:pPr>
                      <a:endParaRPr kumimoji="1" lang="en-US" altLang="ja-JP" sz="1200" kern="1200" dirty="0">
                        <a:solidFill>
                          <a:schemeClr val="dk1"/>
                        </a:solidFill>
                        <a:latin typeface="Calibri" pitchFamily="34" charset="0"/>
                        <a:ea typeface="+mn-ea"/>
                        <a:cs typeface="+mn-cs"/>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tx1"/>
                      </a:solidFill>
                      <a:prstDash val="dash"/>
                      <a:round/>
                      <a:headEnd type="none" w="med" len="med"/>
                      <a:tailEnd type="none" w="med" len="med"/>
                    </a:lnT>
                    <a:lnB w="9525" cap="flat" cmpd="sng" algn="ctr">
                      <a:solidFill>
                        <a:schemeClr val="tx1"/>
                      </a:solidFill>
                      <a:prstDash val="dash"/>
                      <a:round/>
                      <a:headEnd type="none" w="med" len="med"/>
                      <a:tailEnd type="none" w="med" len="med"/>
                    </a:lnB>
                    <a:lnTlToBr w="12700" cmpd="sng">
                      <a:noFill/>
                      <a:prstDash val="solid"/>
                    </a:lnTlToBr>
                    <a:lnBlToTr w="12700" cmpd="sng">
                      <a:noFill/>
                      <a:prstDash val="solid"/>
                    </a:lnBlToTr>
                    <a:noFill/>
                  </a:tcPr>
                </a:tc>
                <a:tc vMerge="1">
                  <a:txBody>
                    <a:bodyPr/>
                    <a:lstStyle/>
                    <a:p>
                      <a:pPr marL="0" marR="0" indent="0" algn="l" defTabSz="914400" rtl="0" eaLnBrk="1" fontAlgn="auto" latinLnBrk="0" hangingPunct="1">
                        <a:lnSpc>
                          <a:spcPts val="1500"/>
                        </a:lnSpc>
                        <a:spcBef>
                          <a:spcPts val="0"/>
                        </a:spcBef>
                        <a:spcAft>
                          <a:spcPts val="0"/>
                        </a:spcAft>
                        <a:buClrTx/>
                        <a:buSzTx/>
                        <a:buFontTx/>
                        <a:buNone/>
                        <a:tabLst/>
                        <a:defRPr/>
                      </a:pPr>
                      <a:endParaRPr kumimoji="1" lang="en-US" altLang="ja-JP" sz="1200" kern="1200" dirty="0">
                        <a:solidFill>
                          <a:schemeClr val="dk1"/>
                        </a:solidFill>
                        <a:latin typeface="Calibri" pitchFamily="34" charset="0"/>
                        <a:ea typeface="+mn-ea"/>
                        <a:cs typeface="+mn-cs"/>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tx1"/>
                      </a:solidFill>
                      <a:prstDash val="dash"/>
                      <a:round/>
                      <a:headEnd type="none" w="med" len="med"/>
                      <a:tailEnd type="none" w="med" len="med"/>
                    </a:lnT>
                    <a:lnB w="9525" cap="flat" cmpd="sng" algn="ctr">
                      <a:solidFill>
                        <a:schemeClr val="tx1"/>
                      </a:solidFill>
                      <a:prstDash val="dash"/>
                      <a:round/>
                      <a:headEnd type="none" w="med" len="med"/>
                      <a:tailEnd type="none" w="med" len="med"/>
                    </a:lnB>
                    <a:lnTlToBr w="12700" cmpd="sng">
                      <a:noFill/>
                      <a:prstDash val="solid"/>
                    </a:lnTlToBr>
                    <a:lnBlToTr w="12700" cmpd="sng">
                      <a:noFill/>
                      <a:prstDash val="solid"/>
                    </a:lnBlToTr>
                    <a:noFill/>
                  </a:tcPr>
                </a:tc>
                <a:tc>
                  <a:txBody>
                    <a:bodyPr/>
                    <a:lstStyle/>
                    <a:p>
                      <a:pPr>
                        <a:lnSpc>
                          <a:spcPts val="1700"/>
                        </a:lnSpc>
                      </a:pPr>
                      <a:r>
                        <a:rPr kumimoji="1" lang="ja-JP" altLang="en-US" sz="1200" kern="1200" dirty="0">
                          <a:solidFill>
                            <a:schemeClr val="dk1"/>
                          </a:solidFill>
                          <a:latin typeface="Calibri" pitchFamily="34" charset="0"/>
                          <a:ea typeface="+mn-ea"/>
                          <a:cs typeface="+mn-cs"/>
                        </a:rPr>
                        <a:t>④資金調達環境の整備</a:t>
                      </a:r>
                      <a:endParaRPr kumimoji="1" lang="en-US" altLang="ja-JP" sz="1200" kern="1200" dirty="0">
                        <a:solidFill>
                          <a:schemeClr val="dk1"/>
                        </a:solidFill>
                        <a:latin typeface="Calibri" pitchFamily="34" charset="0"/>
                        <a:ea typeface="+mn-ea"/>
                        <a:cs typeface="+mn-cs"/>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tx1"/>
                      </a:solidFill>
                      <a:prstDash val="dash"/>
                      <a:round/>
                      <a:headEnd type="none" w="med" len="med"/>
                      <a:tailEnd type="none" w="med" len="med"/>
                    </a:lnT>
                    <a:lnB w="9525" cap="flat" cmpd="sng" algn="ctr">
                      <a:solidFill>
                        <a:schemeClr val="tx1"/>
                      </a:solidFill>
                      <a:prstDash val="dash"/>
                      <a:round/>
                      <a:headEnd type="none" w="med" len="med"/>
                      <a:tailEnd type="none" w="med" len="med"/>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ts val="1700"/>
                        </a:lnSpc>
                        <a:spcBef>
                          <a:spcPts val="0"/>
                        </a:spcBef>
                        <a:spcAft>
                          <a:spcPts val="0"/>
                        </a:spcAft>
                        <a:buClrTx/>
                        <a:buSzTx/>
                        <a:buFontTx/>
                        <a:buNone/>
                        <a:tabLst/>
                        <a:defRPr/>
                      </a:pPr>
                      <a:r>
                        <a:rPr kumimoji="1" lang="ja-JP" altLang="en-US" sz="1200" kern="1200" dirty="0">
                          <a:solidFill>
                            <a:schemeClr val="dk1"/>
                          </a:solidFill>
                          <a:latin typeface="Calibri" pitchFamily="34" charset="0"/>
                          <a:ea typeface="+mn-ea"/>
                          <a:cs typeface="+mn-cs"/>
                        </a:rPr>
                        <a:t>・国債スプレッド</a:t>
                      </a:r>
                      <a:endParaRPr kumimoji="1" lang="en-US" altLang="ja-JP" sz="1200" kern="1200" dirty="0">
                        <a:solidFill>
                          <a:schemeClr val="dk1"/>
                        </a:solidFill>
                        <a:latin typeface="Calibri" pitchFamily="34" charset="0"/>
                        <a:ea typeface="+mn-ea"/>
                        <a:cs typeface="+mn-cs"/>
                      </a:endParaRPr>
                    </a:p>
                    <a:p>
                      <a:pPr marL="0" marR="0" indent="0" algn="l" defTabSz="914400" rtl="0" eaLnBrk="1" fontAlgn="auto" latinLnBrk="0" hangingPunct="1">
                        <a:lnSpc>
                          <a:spcPts val="1700"/>
                        </a:lnSpc>
                        <a:spcBef>
                          <a:spcPts val="0"/>
                        </a:spcBef>
                        <a:spcAft>
                          <a:spcPts val="0"/>
                        </a:spcAft>
                        <a:buClrTx/>
                        <a:buSzTx/>
                        <a:buFontTx/>
                        <a:buNone/>
                        <a:tabLst/>
                        <a:defRPr/>
                      </a:pPr>
                      <a:r>
                        <a:rPr kumimoji="1" lang="ja-JP" altLang="en-US" sz="1200" kern="1200" dirty="0">
                          <a:solidFill>
                            <a:schemeClr val="dk1"/>
                          </a:solidFill>
                          <a:latin typeface="Calibri" pitchFamily="34" charset="0"/>
                          <a:ea typeface="+mn-ea"/>
                          <a:cs typeface="+mn-cs"/>
                        </a:rPr>
                        <a:t>　　</a:t>
                      </a:r>
                      <a:r>
                        <a:rPr kumimoji="1" lang="en-US" altLang="ja-JP" sz="1200" kern="1200" dirty="0">
                          <a:solidFill>
                            <a:schemeClr val="dk1"/>
                          </a:solidFill>
                          <a:latin typeface="Calibri" pitchFamily="34" charset="0"/>
                          <a:ea typeface="+mn-ea"/>
                          <a:cs typeface="+mn-cs"/>
                        </a:rPr>
                        <a:t>16.4bp</a:t>
                      </a:r>
                      <a:r>
                        <a:rPr kumimoji="1" lang="ja-JP" altLang="en-US" sz="1200" kern="1200" dirty="0">
                          <a:solidFill>
                            <a:schemeClr val="dk1"/>
                          </a:solidFill>
                          <a:latin typeface="Calibri" pitchFamily="34" charset="0"/>
                          <a:ea typeface="+mn-ea"/>
                          <a:cs typeface="+mn-cs"/>
                        </a:rPr>
                        <a:t>　　　　　 </a:t>
                      </a:r>
                      <a:r>
                        <a:rPr kumimoji="1" lang="en-US" altLang="ja-JP" sz="1200" kern="1200" dirty="0">
                          <a:solidFill>
                            <a:schemeClr val="dk1"/>
                          </a:solidFill>
                          <a:latin typeface="Calibri" pitchFamily="34" charset="0"/>
                          <a:ea typeface="+mn-ea"/>
                          <a:cs typeface="+mn-cs"/>
                        </a:rPr>
                        <a:t>6.5bp</a:t>
                      </a:r>
                      <a:r>
                        <a:rPr kumimoji="1" lang="ja-JP" altLang="en-US" sz="1200" kern="1200" dirty="0">
                          <a:solidFill>
                            <a:schemeClr val="dk1"/>
                          </a:solidFill>
                          <a:latin typeface="Calibri" pitchFamily="34" charset="0"/>
                          <a:ea typeface="+mn-ea"/>
                          <a:cs typeface="+mn-cs"/>
                        </a:rPr>
                        <a:t>　　  　　</a:t>
                      </a:r>
                      <a:r>
                        <a:rPr kumimoji="1" lang="ja-JP" altLang="en-US" sz="1200" kern="1200" dirty="0">
                          <a:solidFill>
                            <a:schemeClr val="tx1"/>
                          </a:solidFill>
                          <a:latin typeface="Calibri" pitchFamily="34" charset="0"/>
                          <a:ea typeface="+mn-ea"/>
                          <a:cs typeface="+mn-cs"/>
                        </a:rPr>
                        <a:t>　</a:t>
                      </a:r>
                      <a:r>
                        <a:rPr kumimoji="1" lang="en-US" altLang="ja-JP" sz="1200" kern="1200" dirty="0">
                          <a:solidFill>
                            <a:schemeClr val="tx1"/>
                          </a:solidFill>
                          <a:latin typeface="Calibri" pitchFamily="34" charset="0"/>
                          <a:ea typeface="+mn-ea"/>
                          <a:cs typeface="+mn-cs"/>
                        </a:rPr>
                        <a:t>15.0bp</a:t>
                      </a:r>
                    </a:p>
                    <a:p>
                      <a:pPr marL="0" marR="0" indent="0" algn="l" defTabSz="914400" rtl="0" eaLnBrk="1" fontAlgn="auto" latinLnBrk="0" hangingPunct="1">
                        <a:lnSpc>
                          <a:spcPts val="1700"/>
                        </a:lnSpc>
                        <a:spcBef>
                          <a:spcPts val="0"/>
                        </a:spcBef>
                        <a:spcAft>
                          <a:spcPts val="0"/>
                        </a:spcAft>
                        <a:buClrTx/>
                        <a:buSzTx/>
                        <a:buFontTx/>
                        <a:buNone/>
                        <a:tabLst/>
                        <a:defRPr/>
                      </a:pPr>
                      <a:r>
                        <a:rPr kumimoji="1" lang="ja-JP" altLang="en-US" sz="1200" kern="1200" baseline="0" dirty="0">
                          <a:solidFill>
                            <a:schemeClr val="tx1"/>
                          </a:solidFill>
                          <a:latin typeface="Calibri" pitchFamily="34" charset="0"/>
                          <a:ea typeface="+mn-ea"/>
                          <a:cs typeface="+mn-cs"/>
                        </a:rPr>
                        <a:t>  </a:t>
                      </a:r>
                      <a:r>
                        <a:rPr kumimoji="1" lang="ja-JP" altLang="en-US" sz="1200" kern="1200" dirty="0">
                          <a:solidFill>
                            <a:schemeClr val="tx1"/>
                          </a:solidFill>
                          <a:latin typeface="Calibri" pitchFamily="34" charset="0"/>
                          <a:ea typeface="+mn-ea"/>
                          <a:cs typeface="+mn-cs"/>
                        </a:rPr>
                        <a:t>（</a:t>
                      </a:r>
                      <a:r>
                        <a:rPr kumimoji="1" lang="en-US" altLang="ja-JP" sz="1200" kern="1200" dirty="0">
                          <a:solidFill>
                            <a:schemeClr val="tx1"/>
                          </a:solidFill>
                          <a:latin typeface="Calibri" pitchFamily="34" charset="0"/>
                          <a:ea typeface="+mn-ea"/>
                          <a:cs typeface="+mn-cs"/>
                        </a:rPr>
                        <a:t>2007</a:t>
                      </a:r>
                      <a:r>
                        <a:rPr kumimoji="1" lang="ja-JP" altLang="en-US" sz="1200" kern="1200" dirty="0">
                          <a:solidFill>
                            <a:schemeClr val="tx1"/>
                          </a:solidFill>
                          <a:latin typeface="Calibri" pitchFamily="34" charset="0"/>
                          <a:ea typeface="+mn-ea"/>
                          <a:cs typeface="+mn-cs"/>
                        </a:rPr>
                        <a:t>年</a:t>
                      </a:r>
                      <a:r>
                        <a:rPr kumimoji="1" lang="en-US" altLang="ja-JP" sz="1200" kern="1200" dirty="0">
                          <a:solidFill>
                            <a:schemeClr val="tx1"/>
                          </a:solidFill>
                          <a:latin typeface="Calibri" pitchFamily="34" charset="0"/>
                          <a:ea typeface="+mn-ea"/>
                          <a:cs typeface="+mn-cs"/>
                        </a:rPr>
                        <a:t>4</a:t>
                      </a:r>
                      <a:r>
                        <a:rPr kumimoji="1" lang="ja-JP" altLang="en-US" sz="1200" kern="1200" dirty="0">
                          <a:solidFill>
                            <a:schemeClr val="tx1"/>
                          </a:solidFill>
                          <a:latin typeface="Calibri" pitchFamily="34" charset="0"/>
                          <a:ea typeface="+mn-ea"/>
                          <a:cs typeface="+mn-cs"/>
                        </a:rPr>
                        <a:t>月）  （</a:t>
                      </a:r>
                      <a:r>
                        <a:rPr kumimoji="1" lang="en-US" altLang="ja-JP" sz="1200" kern="1200" dirty="0">
                          <a:solidFill>
                            <a:schemeClr val="tx1"/>
                          </a:solidFill>
                          <a:latin typeface="Calibri" pitchFamily="34" charset="0"/>
                          <a:ea typeface="+mn-ea"/>
                          <a:cs typeface="+mn-cs"/>
                        </a:rPr>
                        <a:t>2014</a:t>
                      </a:r>
                      <a:r>
                        <a:rPr kumimoji="1" lang="ja-JP" altLang="en-US" sz="1200" kern="1200" dirty="0">
                          <a:solidFill>
                            <a:schemeClr val="tx1"/>
                          </a:solidFill>
                          <a:latin typeface="Calibri" pitchFamily="34" charset="0"/>
                          <a:ea typeface="+mn-ea"/>
                          <a:cs typeface="+mn-cs"/>
                        </a:rPr>
                        <a:t>年</a:t>
                      </a:r>
                      <a:r>
                        <a:rPr kumimoji="1" lang="en-US" altLang="ja-JP" sz="1200" kern="1200" dirty="0">
                          <a:solidFill>
                            <a:schemeClr val="tx1"/>
                          </a:solidFill>
                          <a:latin typeface="Calibri" pitchFamily="34" charset="0"/>
                          <a:ea typeface="+mn-ea"/>
                          <a:cs typeface="+mn-cs"/>
                        </a:rPr>
                        <a:t>4</a:t>
                      </a:r>
                      <a:r>
                        <a:rPr kumimoji="1" lang="ja-JP" altLang="en-US" sz="1200" kern="1200" dirty="0">
                          <a:solidFill>
                            <a:schemeClr val="tx1"/>
                          </a:solidFill>
                          <a:latin typeface="Calibri" pitchFamily="34" charset="0"/>
                          <a:ea typeface="+mn-ea"/>
                          <a:cs typeface="+mn-cs"/>
                        </a:rPr>
                        <a:t>月）   （</a:t>
                      </a:r>
                      <a:r>
                        <a:rPr kumimoji="1" lang="en-US" altLang="ja-JP" sz="1200" kern="1200" dirty="0">
                          <a:solidFill>
                            <a:schemeClr val="tx1"/>
                          </a:solidFill>
                          <a:latin typeface="Calibri" pitchFamily="34" charset="0"/>
                          <a:ea typeface="+mn-ea"/>
                          <a:cs typeface="+mn-cs"/>
                        </a:rPr>
                        <a:t>2018</a:t>
                      </a:r>
                      <a:r>
                        <a:rPr kumimoji="1" lang="ja-JP" altLang="en-US" sz="1200" kern="1200" dirty="0">
                          <a:solidFill>
                            <a:schemeClr val="tx1"/>
                          </a:solidFill>
                          <a:latin typeface="Calibri" pitchFamily="34" charset="0"/>
                          <a:ea typeface="+mn-ea"/>
                          <a:cs typeface="+mn-cs"/>
                        </a:rPr>
                        <a:t>年</a:t>
                      </a:r>
                      <a:r>
                        <a:rPr kumimoji="1" lang="en-US" altLang="ja-JP" sz="1200" kern="1200" dirty="0">
                          <a:solidFill>
                            <a:schemeClr val="tx1"/>
                          </a:solidFill>
                          <a:latin typeface="Calibri" pitchFamily="34" charset="0"/>
                          <a:ea typeface="+mn-ea"/>
                          <a:cs typeface="+mn-cs"/>
                        </a:rPr>
                        <a:t>3</a:t>
                      </a:r>
                      <a:r>
                        <a:rPr kumimoji="1" lang="ja-JP" altLang="en-US" sz="1200" kern="1200" dirty="0">
                          <a:solidFill>
                            <a:schemeClr val="tx1"/>
                          </a:solidFill>
                          <a:latin typeface="Calibri" pitchFamily="34" charset="0"/>
                          <a:ea typeface="+mn-ea"/>
                          <a:cs typeface="+mn-cs"/>
                        </a:rPr>
                        <a:t>月）</a:t>
                      </a:r>
                    </a:p>
                  </a:txBody>
                  <a:tcPr marR="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tx1"/>
                      </a:solidFill>
                      <a:prstDash val="dash"/>
                      <a:round/>
                      <a:headEnd type="none" w="med" len="med"/>
                      <a:tailEnd type="none" w="med" len="med"/>
                    </a:lnT>
                    <a:lnB w="9525" cap="flat" cmpd="sng" algn="ctr">
                      <a:solidFill>
                        <a:schemeClr val="tx1"/>
                      </a:solid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0004"/>
                  </a:ext>
                </a:extLst>
              </a:tr>
              <a:tr h="696967">
                <a:tc vMerge="1">
                  <a:txBody>
                    <a:bodyPr/>
                    <a:lstStyle/>
                    <a:p>
                      <a:pPr marL="0" marR="0" indent="0" algn="l" defTabSz="914400" rtl="0" eaLnBrk="1" fontAlgn="auto" latinLnBrk="0" hangingPunct="1">
                        <a:lnSpc>
                          <a:spcPts val="1500"/>
                        </a:lnSpc>
                        <a:spcBef>
                          <a:spcPts val="0"/>
                        </a:spcBef>
                        <a:spcAft>
                          <a:spcPts val="0"/>
                        </a:spcAft>
                        <a:buClrTx/>
                        <a:buSzTx/>
                        <a:buFontTx/>
                        <a:buNone/>
                        <a:tabLst/>
                        <a:defRPr/>
                      </a:pPr>
                      <a:endParaRPr kumimoji="1" lang="en-US" altLang="ja-JP" sz="1200" b="1" kern="1200" dirty="0">
                        <a:solidFill>
                          <a:schemeClr val="tx1"/>
                        </a:solidFill>
                        <a:latin typeface="Calibri" pitchFamily="34" charset="0"/>
                        <a:ea typeface="+mn-ea"/>
                        <a:cs typeface="+mn-cs"/>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tx1"/>
                      </a:solidFill>
                      <a:prstDash val="dash"/>
                      <a:round/>
                      <a:headEnd type="none" w="med" len="med"/>
                      <a:tailEnd type="none" w="med" len="med"/>
                    </a:lnT>
                    <a:lnB w="9525" cap="flat" cmpd="sng" algn="ctr">
                      <a:solidFill>
                        <a:schemeClr val="tx1"/>
                      </a:solidFill>
                      <a:prstDash val="dash"/>
                      <a:round/>
                      <a:headEnd type="none" w="med" len="med"/>
                      <a:tailEnd type="none" w="med" len="med"/>
                    </a:lnB>
                    <a:lnTlToBr w="12700" cmpd="sng">
                      <a:noFill/>
                      <a:prstDash val="solid"/>
                    </a:lnTlToBr>
                    <a:lnBlToTr w="12700" cmpd="sng">
                      <a:noFill/>
                      <a:prstDash val="solid"/>
                    </a:lnBlToTr>
                    <a:noFill/>
                  </a:tcPr>
                </a:tc>
                <a:tc vMerge="1">
                  <a:txBody>
                    <a:bodyPr/>
                    <a:lstStyle/>
                    <a:p>
                      <a:pPr marL="0" algn="l" defTabSz="914400" rtl="0" eaLnBrk="1" latinLnBrk="0" hangingPunct="1">
                        <a:lnSpc>
                          <a:spcPts val="1500"/>
                        </a:lnSpc>
                      </a:pPr>
                      <a:endParaRPr kumimoji="1" lang="en-US" altLang="ja-JP" sz="1200" kern="1200" dirty="0">
                        <a:solidFill>
                          <a:schemeClr val="dk1"/>
                        </a:solidFill>
                        <a:latin typeface="Calibri" pitchFamily="34" charset="0"/>
                        <a:ea typeface="+mn-ea"/>
                        <a:cs typeface="+mn-cs"/>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tx1"/>
                      </a:solidFill>
                      <a:prstDash val="dash"/>
                      <a:round/>
                      <a:headEnd type="none" w="med" len="med"/>
                      <a:tailEnd type="none" w="med" len="med"/>
                    </a:lnT>
                    <a:lnB w="9525" cap="flat" cmpd="sng" algn="ctr">
                      <a:solidFill>
                        <a:schemeClr val="tx1"/>
                      </a:solidFill>
                      <a:prstDash val="dash"/>
                      <a:round/>
                      <a:headEnd type="none" w="med" len="med"/>
                      <a:tailEnd type="none" w="med" len="med"/>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ts val="1700"/>
                        </a:lnSpc>
                        <a:spcBef>
                          <a:spcPts val="0"/>
                        </a:spcBef>
                        <a:spcAft>
                          <a:spcPts val="0"/>
                        </a:spcAft>
                        <a:buClrTx/>
                        <a:buSzTx/>
                        <a:buFontTx/>
                        <a:buNone/>
                        <a:tabLst/>
                        <a:defRPr/>
                      </a:pPr>
                      <a:r>
                        <a:rPr kumimoji="1" lang="ja-JP" altLang="en-US" sz="1200" kern="1200" dirty="0">
                          <a:solidFill>
                            <a:schemeClr val="dk1"/>
                          </a:solidFill>
                          <a:latin typeface="Calibri" pitchFamily="34" charset="0"/>
                          <a:ea typeface="+mn-ea"/>
                          <a:cs typeface="+mn-cs"/>
                        </a:rPr>
                        <a:t>⑤財務リスクの計画的な</a:t>
                      </a:r>
                      <a:endParaRPr kumimoji="1" lang="en-US" altLang="ja-JP" sz="1200" kern="1200" dirty="0">
                        <a:solidFill>
                          <a:schemeClr val="dk1"/>
                        </a:solidFill>
                        <a:latin typeface="Calibri" pitchFamily="34" charset="0"/>
                        <a:ea typeface="+mn-ea"/>
                        <a:cs typeface="+mn-cs"/>
                      </a:endParaRPr>
                    </a:p>
                    <a:p>
                      <a:pPr marL="0" marR="0" indent="0" algn="l" defTabSz="914400" rtl="0" eaLnBrk="1" fontAlgn="auto" latinLnBrk="0" hangingPunct="1">
                        <a:lnSpc>
                          <a:spcPts val="1700"/>
                        </a:lnSpc>
                        <a:spcBef>
                          <a:spcPts val="0"/>
                        </a:spcBef>
                        <a:spcAft>
                          <a:spcPts val="0"/>
                        </a:spcAft>
                        <a:buClrTx/>
                        <a:buSzTx/>
                        <a:buFontTx/>
                        <a:buNone/>
                        <a:tabLst/>
                        <a:defRPr/>
                      </a:pPr>
                      <a:r>
                        <a:rPr kumimoji="1" lang="ja-JP" altLang="en-US" sz="1200" kern="1200" dirty="0">
                          <a:solidFill>
                            <a:schemeClr val="dk1"/>
                          </a:solidFill>
                          <a:latin typeface="Calibri" pitchFamily="34" charset="0"/>
                          <a:ea typeface="+mn-ea"/>
                          <a:cs typeface="+mn-cs"/>
                        </a:rPr>
                        <a:t>　処理・健全化、抜本的対策</a:t>
                      </a:r>
                      <a:endParaRPr kumimoji="1" lang="en-US" altLang="ja-JP" sz="1200" kern="1200" dirty="0">
                        <a:solidFill>
                          <a:schemeClr val="dk1"/>
                        </a:solidFill>
                        <a:latin typeface="Calibri" pitchFamily="34" charset="0"/>
                        <a:ea typeface="+mn-ea"/>
                        <a:cs typeface="+mn-cs"/>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tx1"/>
                      </a:solidFill>
                      <a:prstDash val="dash"/>
                      <a:round/>
                      <a:headEnd type="none" w="med" len="med"/>
                      <a:tailEnd type="none" w="med" len="med"/>
                    </a:lnT>
                    <a:lnB w="9525" cap="flat" cmpd="sng" algn="ctr">
                      <a:solidFill>
                        <a:schemeClr val="tx1"/>
                      </a:solidFill>
                      <a:prstDash val="dash"/>
                      <a:round/>
                      <a:headEnd type="none" w="med" len="med"/>
                      <a:tailEnd type="none" w="med" len="med"/>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ts val="1700"/>
                        </a:lnSpc>
                        <a:spcBef>
                          <a:spcPts val="0"/>
                        </a:spcBef>
                        <a:spcAft>
                          <a:spcPts val="0"/>
                        </a:spcAft>
                        <a:buClrTx/>
                        <a:buSzTx/>
                        <a:buFontTx/>
                        <a:buNone/>
                        <a:tabLst/>
                        <a:defRPr/>
                      </a:pPr>
                      <a:r>
                        <a:rPr kumimoji="1" lang="ja-JP" altLang="en-US" sz="1200" kern="1200" dirty="0">
                          <a:solidFill>
                            <a:schemeClr val="dk1"/>
                          </a:solidFill>
                          <a:latin typeface="Calibri" pitchFamily="34" charset="0"/>
                          <a:ea typeface="+mn-ea"/>
                          <a:cs typeface="+mn-cs"/>
                        </a:rPr>
                        <a:t>・財務リスク額</a:t>
                      </a:r>
                      <a:endParaRPr kumimoji="1" lang="en-US" altLang="ja-JP" sz="1200" kern="1200" dirty="0">
                        <a:solidFill>
                          <a:schemeClr val="dk1"/>
                        </a:solidFill>
                        <a:latin typeface="Calibri" pitchFamily="34" charset="0"/>
                        <a:ea typeface="+mn-ea"/>
                        <a:cs typeface="+mn-cs"/>
                      </a:endParaRPr>
                    </a:p>
                    <a:p>
                      <a:pPr marL="0" marR="0" indent="0" algn="l" defTabSz="914400" rtl="0" eaLnBrk="1" fontAlgn="auto" latinLnBrk="0" hangingPunct="1">
                        <a:lnSpc>
                          <a:spcPts val="1700"/>
                        </a:lnSpc>
                        <a:spcBef>
                          <a:spcPts val="0"/>
                        </a:spcBef>
                        <a:spcAft>
                          <a:spcPts val="0"/>
                        </a:spcAft>
                        <a:buClrTx/>
                        <a:buSzTx/>
                        <a:buFontTx/>
                        <a:buNone/>
                        <a:tabLst/>
                        <a:defRPr/>
                      </a:pPr>
                      <a:r>
                        <a:rPr kumimoji="1" lang="ja-JP" altLang="en-US" sz="1200" kern="1200" dirty="0">
                          <a:solidFill>
                            <a:schemeClr val="dk1"/>
                          </a:solidFill>
                          <a:latin typeface="Calibri" pitchFamily="34" charset="0"/>
                          <a:ea typeface="+mn-ea"/>
                          <a:cs typeface="+mn-cs"/>
                        </a:rPr>
                        <a:t>　 </a:t>
                      </a:r>
                      <a:r>
                        <a:rPr kumimoji="1" lang="en-US" altLang="ja-JP" sz="1200" kern="1200" spc="-50" dirty="0">
                          <a:solidFill>
                            <a:schemeClr val="dk1"/>
                          </a:solidFill>
                          <a:latin typeface="Calibri" pitchFamily="34" charset="0"/>
                          <a:ea typeface="+mn-ea"/>
                          <a:cs typeface="+mn-cs"/>
                        </a:rPr>
                        <a:t>5,317</a:t>
                      </a:r>
                      <a:r>
                        <a:rPr kumimoji="1" lang="ja-JP" altLang="en-US" sz="1200" kern="1200" spc="-50" dirty="0">
                          <a:solidFill>
                            <a:schemeClr val="dk1"/>
                          </a:solidFill>
                          <a:latin typeface="Calibri" pitchFamily="34" charset="0"/>
                          <a:ea typeface="+mn-ea"/>
                          <a:cs typeface="+mn-cs"/>
                        </a:rPr>
                        <a:t>億円</a:t>
                      </a:r>
                      <a:r>
                        <a:rPr kumimoji="1" lang="ja-JP" altLang="en-US" sz="1200" kern="1200" spc="-50" baseline="0" dirty="0">
                          <a:solidFill>
                            <a:schemeClr val="dk1"/>
                          </a:solidFill>
                          <a:latin typeface="Calibri" pitchFamily="34" charset="0"/>
                          <a:ea typeface="+mn-ea"/>
                          <a:cs typeface="+mn-cs"/>
                        </a:rPr>
                        <a:t> 　　　 </a:t>
                      </a:r>
                      <a:r>
                        <a:rPr kumimoji="1" lang="en-US" altLang="ja-JP" sz="1200" kern="1200" spc="-50" dirty="0">
                          <a:solidFill>
                            <a:schemeClr val="dk1"/>
                          </a:solidFill>
                          <a:latin typeface="Calibri" pitchFamily="34" charset="0"/>
                          <a:ea typeface="+mn-ea"/>
                          <a:cs typeface="+mn-cs"/>
                        </a:rPr>
                        <a:t>2,799</a:t>
                      </a:r>
                      <a:r>
                        <a:rPr kumimoji="1" lang="ja-JP" altLang="en-US" sz="1200" kern="1200" spc="-50" dirty="0">
                          <a:solidFill>
                            <a:schemeClr val="dk1"/>
                          </a:solidFill>
                          <a:latin typeface="Calibri" pitchFamily="34" charset="0"/>
                          <a:ea typeface="+mn-ea"/>
                          <a:cs typeface="+mn-cs"/>
                        </a:rPr>
                        <a:t>億円 </a:t>
                      </a:r>
                      <a:r>
                        <a:rPr kumimoji="1" lang="ja-JP" altLang="en-US" sz="1200" kern="1200" spc="-50" dirty="0">
                          <a:solidFill>
                            <a:schemeClr val="tx1"/>
                          </a:solidFill>
                          <a:latin typeface="Calibri" pitchFamily="34" charset="0"/>
                          <a:ea typeface="+mn-ea"/>
                          <a:cs typeface="+mn-cs"/>
                        </a:rPr>
                        <a:t>　　 </a:t>
                      </a:r>
                      <a:r>
                        <a:rPr kumimoji="1" lang="ja-JP" altLang="en-US" sz="1200" kern="1200" spc="-50" baseline="0" dirty="0">
                          <a:solidFill>
                            <a:schemeClr val="tx1"/>
                          </a:solidFill>
                          <a:latin typeface="Calibri" pitchFamily="34" charset="0"/>
                          <a:ea typeface="+mn-ea"/>
                          <a:cs typeface="+mn-cs"/>
                        </a:rPr>
                        <a:t> </a:t>
                      </a:r>
                      <a:r>
                        <a:rPr kumimoji="1" lang="en-US" altLang="ja-JP" sz="1200" kern="1200" spc="-50" baseline="0" dirty="0">
                          <a:solidFill>
                            <a:schemeClr val="tx1"/>
                          </a:solidFill>
                          <a:latin typeface="Calibri" pitchFamily="34" charset="0"/>
                          <a:ea typeface="+mn-ea"/>
                          <a:cs typeface="+mn-cs"/>
                        </a:rPr>
                        <a:t>1,482</a:t>
                      </a:r>
                      <a:r>
                        <a:rPr kumimoji="1" lang="ja-JP" altLang="en-US" sz="1200" kern="1200" spc="-50" dirty="0">
                          <a:solidFill>
                            <a:schemeClr val="tx1"/>
                          </a:solidFill>
                          <a:latin typeface="Calibri" pitchFamily="34" charset="0"/>
                          <a:ea typeface="+mn-ea"/>
                          <a:cs typeface="+mn-cs"/>
                        </a:rPr>
                        <a:t>億円</a:t>
                      </a:r>
                      <a:r>
                        <a:rPr kumimoji="1" lang="ja-JP" altLang="en-US" sz="1200" kern="1200" dirty="0">
                          <a:solidFill>
                            <a:schemeClr val="tx1"/>
                          </a:solidFill>
                          <a:latin typeface="Calibri" pitchFamily="34" charset="0"/>
                          <a:ea typeface="+mn-ea"/>
                          <a:cs typeface="+mn-cs"/>
                        </a:rPr>
                        <a:t>　</a:t>
                      </a:r>
                      <a:endParaRPr kumimoji="1" lang="en-US" altLang="ja-JP" sz="1200" kern="1200" dirty="0">
                        <a:solidFill>
                          <a:schemeClr val="tx1"/>
                        </a:solidFill>
                        <a:latin typeface="Calibri" pitchFamily="34" charset="0"/>
                        <a:ea typeface="+mn-ea"/>
                        <a:cs typeface="+mn-cs"/>
                      </a:endParaRPr>
                    </a:p>
                    <a:p>
                      <a:pPr marL="0" marR="0" indent="0" algn="l" defTabSz="914400" rtl="0" eaLnBrk="1" fontAlgn="auto" latinLnBrk="0" hangingPunct="1">
                        <a:lnSpc>
                          <a:spcPts val="1700"/>
                        </a:lnSpc>
                        <a:spcBef>
                          <a:spcPts val="0"/>
                        </a:spcBef>
                        <a:spcAft>
                          <a:spcPts val="0"/>
                        </a:spcAft>
                        <a:buClrTx/>
                        <a:buSzTx/>
                        <a:buFontTx/>
                        <a:buNone/>
                        <a:tabLst/>
                        <a:defRPr/>
                      </a:pPr>
                      <a:r>
                        <a:rPr kumimoji="1" lang="ja-JP" altLang="en-US" sz="1200" kern="1200" spc="-70" dirty="0">
                          <a:solidFill>
                            <a:schemeClr val="tx1"/>
                          </a:solidFill>
                          <a:latin typeface="Calibri" pitchFamily="34" charset="0"/>
                          <a:ea typeface="+mn-ea"/>
                          <a:cs typeface="+mn-cs"/>
                        </a:rPr>
                        <a:t>　　（</a:t>
                      </a:r>
                      <a:r>
                        <a:rPr kumimoji="1" lang="en-US" altLang="ja-JP" sz="1200" kern="1200" spc="-70" dirty="0">
                          <a:solidFill>
                            <a:schemeClr val="tx1"/>
                          </a:solidFill>
                          <a:latin typeface="Calibri" pitchFamily="34" charset="0"/>
                          <a:ea typeface="+mn-ea"/>
                          <a:cs typeface="+mn-cs"/>
                        </a:rPr>
                        <a:t>2007</a:t>
                      </a:r>
                      <a:r>
                        <a:rPr kumimoji="1" lang="ja-JP" altLang="en-US" sz="1200" kern="1200" spc="-70" dirty="0">
                          <a:solidFill>
                            <a:schemeClr val="tx1"/>
                          </a:solidFill>
                          <a:latin typeface="Calibri" pitchFamily="34" charset="0"/>
                          <a:ea typeface="+mn-ea"/>
                          <a:cs typeface="+mn-cs"/>
                        </a:rPr>
                        <a:t>年）</a:t>
                      </a:r>
                      <a:r>
                        <a:rPr kumimoji="1" lang="ja-JP" altLang="en-US" sz="1200" kern="1200" spc="-70" baseline="0" dirty="0">
                          <a:solidFill>
                            <a:schemeClr val="tx1"/>
                          </a:solidFill>
                          <a:latin typeface="Calibri" pitchFamily="34" charset="0"/>
                          <a:ea typeface="+mn-ea"/>
                          <a:cs typeface="+mn-cs"/>
                        </a:rPr>
                        <a:t> 　　　　 </a:t>
                      </a:r>
                      <a:r>
                        <a:rPr kumimoji="1" lang="ja-JP" altLang="en-US" sz="1200" kern="1200" spc="-70" dirty="0">
                          <a:solidFill>
                            <a:schemeClr val="tx1"/>
                          </a:solidFill>
                          <a:latin typeface="Calibri" pitchFamily="34" charset="0"/>
                          <a:ea typeface="+mn-ea"/>
                          <a:cs typeface="+mn-cs"/>
                        </a:rPr>
                        <a:t>（</a:t>
                      </a:r>
                      <a:r>
                        <a:rPr kumimoji="1" lang="en-US" altLang="ja-JP" sz="1200" kern="1200" spc="-70" dirty="0">
                          <a:solidFill>
                            <a:schemeClr val="tx1"/>
                          </a:solidFill>
                          <a:latin typeface="Calibri" pitchFamily="34" charset="0"/>
                          <a:ea typeface="+mn-ea"/>
                          <a:cs typeface="+mn-cs"/>
                        </a:rPr>
                        <a:t>2014</a:t>
                      </a:r>
                      <a:r>
                        <a:rPr kumimoji="1" lang="ja-JP" altLang="en-US" sz="1200" kern="1200" spc="-70" dirty="0">
                          <a:solidFill>
                            <a:schemeClr val="tx1"/>
                          </a:solidFill>
                          <a:latin typeface="Calibri" pitchFamily="34" charset="0"/>
                          <a:ea typeface="+mn-ea"/>
                          <a:cs typeface="+mn-cs"/>
                        </a:rPr>
                        <a:t>年）　　 　（</a:t>
                      </a:r>
                      <a:r>
                        <a:rPr kumimoji="1" lang="en-US" altLang="ja-JP" sz="1200" kern="1200" spc="-70" dirty="0">
                          <a:solidFill>
                            <a:schemeClr val="tx1"/>
                          </a:solidFill>
                          <a:latin typeface="Calibri" pitchFamily="34" charset="0"/>
                          <a:ea typeface="+mn-ea"/>
                          <a:cs typeface="+mn-cs"/>
                        </a:rPr>
                        <a:t>2018</a:t>
                      </a:r>
                      <a:r>
                        <a:rPr kumimoji="1" lang="ja-JP" altLang="en-US" sz="1200" kern="1200" spc="-70" dirty="0">
                          <a:solidFill>
                            <a:schemeClr val="tx1"/>
                          </a:solidFill>
                          <a:latin typeface="Calibri" pitchFamily="34" charset="0"/>
                          <a:ea typeface="+mn-ea"/>
                          <a:cs typeface="+mn-cs"/>
                        </a:rPr>
                        <a:t>年）</a:t>
                      </a:r>
                    </a:p>
                  </a:txBody>
                  <a:tcPr marR="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tx1"/>
                      </a:solidFill>
                      <a:prstDash val="dash"/>
                      <a:round/>
                      <a:headEnd type="none" w="med" len="med"/>
                      <a:tailEnd type="none" w="med" len="med"/>
                    </a:lnT>
                    <a:lnB w="9525" cap="flat" cmpd="sng" algn="ctr">
                      <a:solidFill>
                        <a:schemeClr val="tx1"/>
                      </a:solid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0005"/>
                  </a:ext>
                </a:extLst>
              </a:tr>
              <a:tr h="780800">
                <a:tc vMerge="1">
                  <a:txBody>
                    <a:bodyPr/>
                    <a:lstStyle/>
                    <a:p>
                      <a:pPr marL="0" marR="0" indent="0" algn="l" defTabSz="914400" rtl="0" eaLnBrk="1" fontAlgn="auto" latinLnBrk="0" hangingPunct="1">
                        <a:lnSpc>
                          <a:spcPts val="1500"/>
                        </a:lnSpc>
                        <a:spcBef>
                          <a:spcPts val="0"/>
                        </a:spcBef>
                        <a:spcAft>
                          <a:spcPts val="0"/>
                        </a:spcAft>
                        <a:buClrTx/>
                        <a:buSzTx/>
                        <a:buFontTx/>
                        <a:buNone/>
                        <a:tabLst/>
                        <a:defRPr/>
                      </a:pPr>
                      <a:endParaRPr kumimoji="1" lang="en-US" altLang="ja-JP" sz="1200" b="1" kern="1200" dirty="0">
                        <a:solidFill>
                          <a:schemeClr val="tx1"/>
                        </a:solidFill>
                        <a:latin typeface="Calibri" pitchFamily="34" charset="0"/>
                        <a:ea typeface="+mn-ea"/>
                        <a:cs typeface="+mn-cs"/>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tx1"/>
                      </a:solidFill>
                      <a:prstDash val="dash"/>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pPr marL="0" algn="l" defTabSz="914400" rtl="0" eaLnBrk="1" latinLnBrk="0" hangingPunct="1">
                        <a:lnSpc>
                          <a:spcPts val="1500"/>
                        </a:lnSpc>
                      </a:pPr>
                      <a:endParaRPr kumimoji="1" lang="en-US" altLang="ja-JP" sz="1200" kern="1200" dirty="0">
                        <a:solidFill>
                          <a:schemeClr val="dk1"/>
                        </a:solidFill>
                        <a:latin typeface="Calibri" pitchFamily="34" charset="0"/>
                        <a:ea typeface="+mn-ea"/>
                        <a:cs typeface="+mn-cs"/>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tx1"/>
                      </a:solidFill>
                      <a:prstDash val="dash"/>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ts val="1700"/>
                        </a:lnSpc>
                        <a:spcBef>
                          <a:spcPts val="0"/>
                        </a:spcBef>
                        <a:spcAft>
                          <a:spcPts val="0"/>
                        </a:spcAft>
                        <a:buClrTx/>
                        <a:buSzTx/>
                        <a:buFontTx/>
                        <a:buNone/>
                        <a:tabLst/>
                        <a:defRPr/>
                      </a:pPr>
                      <a:r>
                        <a:rPr kumimoji="1" lang="ja-JP" altLang="en-US" sz="1200" kern="1200" dirty="0">
                          <a:solidFill>
                            <a:schemeClr val="dk1"/>
                          </a:solidFill>
                          <a:latin typeface="Calibri" pitchFamily="34" charset="0"/>
                          <a:ea typeface="+mn-ea"/>
                          <a:cs typeface="+mn-cs"/>
                        </a:rPr>
                        <a:t>⑥</a:t>
                      </a:r>
                      <a:r>
                        <a:rPr lang="ja-JP" altLang="en-US" sz="1200" dirty="0">
                          <a:latin typeface="Calibri" pitchFamily="34" charset="0"/>
                        </a:rPr>
                        <a:t>分権型予算編成システ　　ムと予算シーリングの導入</a:t>
                      </a:r>
                      <a:endParaRPr lang="en-US" altLang="ja-JP" sz="1200" dirty="0">
                        <a:latin typeface="Calibri" pitchFamily="34" charset="0"/>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tx1"/>
                      </a:solidFill>
                      <a:prstDash val="dash"/>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nSpc>
                          <a:spcPts val="1700"/>
                        </a:lnSpc>
                      </a:pPr>
                      <a:r>
                        <a:rPr kumimoji="1" lang="ja-JP" altLang="en-US" sz="1200" kern="1200" dirty="0">
                          <a:solidFill>
                            <a:schemeClr val="dk1"/>
                          </a:solidFill>
                          <a:latin typeface="Calibri" pitchFamily="34" charset="0"/>
                          <a:ea typeface="+mn-ea"/>
                          <a:cs typeface="+mn-cs"/>
                        </a:rPr>
                        <a:t>・各局による自律的な選択と</a:t>
                      </a:r>
                      <a:endParaRPr kumimoji="1" lang="en-US" altLang="ja-JP" sz="1200" kern="1200" dirty="0">
                        <a:solidFill>
                          <a:schemeClr val="dk1"/>
                        </a:solidFill>
                        <a:latin typeface="Calibri" pitchFamily="34" charset="0"/>
                        <a:ea typeface="+mn-ea"/>
                        <a:cs typeface="+mn-cs"/>
                      </a:endParaRPr>
                    </a:p>
                    <a:p>
                      <a:pPr>
                        <a:lnSpc>
                          <a:spcPts val="1700"/>
                        </a:lnSpc>
                      </a:pPr>
                      <a:r>
                        <a:rPr kumimoji="1" lang="ja-JP" altLang="en-US" sz="1200" kern="1200" dirty="0">
                          <a:solidFill>
                            <a:schemeClr val="dk1"/>
                          </a:solidFill>
                          <a:latin typeface="Calibri" pitchFamily="34" charset="0"/>
                          <a:ea typeface="+mn-ea"/>
                          <a:cs typeface="+mn-cs"/>
                        </a:rPr>
                        <a:t>　集中による施策の展開</a:t>
                      </a:r>
                      <a:endParaRPr kumimoji="1" lang="ja-JP" altLang="en-US" sz="1200" kern="1200" dirty="0">
                        <a:solidFill>
                          <a:schemeClr val="dk1"/>
                        </a:solidFill>
                        <a:latin typeface="+mn-lt"/>
                        <a:ea typeface="+mn-ea"/>
                        <a:cs typeface="+mn-cs"/>
                      </a:endParaRPr>
                    </a:p>
                  </a:txBody>
                  <a:tcPr marR="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tx1"/>
                      </a:solidFill>
                      <a:prstDash val="dash"/>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0006"/>
                  </a:ext>
                </a:extLst>
              </a:tr>
            </a:tbl>
          </a:graphicData>
        </a:graphic>
      </p:graphicFrame>
      <p:sp>
        <p:nvSpPr>
          <p:cNvPr id="2" name="スライド番号プレースホルダー 1"/>
          <p:cNvSpPr>
            <a:spLocks noGrp="1"/>
          </p:cNvSpPr>
          <p:nvPr>
            <p:ph type="sldNum" sz="quarter" idx="12"/>
          </p:nvPr>
        </p:nvSpPr>
        <p:spPr/>
        <p:txBody>
          <a:bodyPr/>
          <a:lstStyle/>
          <a:p>
            <a:fld id="{CCEC3038-1CF1-4B63-9920-55248DCFBA97}" type="slidenum">
              <a:rPr kumimoji="1" lang="ja-JP" altLang="en-US" smtClean="0"/>
              <a:pPr/>
              <a:t>136</a:t>
            </a:fld>
            <a:endParaRPr kumimoji="1" lang="ja-JP" altLang="en-US"/>
          </a:p>
        </p:txBody>
      </p:sp>
    </p:spTree>
    <p:extLst>
      <p:ext uri="{BB962C8B-B14F-4D97-AF65-F5344CB8AC3E}">
        <p14:creationId xmlns:p14="http://schemas.microsoft.com/office/powerpoint/2010/main" val="1672071083"/>
      </p:ext>
    </p:extLst>
  </p:cSld>
  <p:clrMapOvr>
    <a:masterClrMapping/>
  </p:clrMapOvr>
  <p:timing>
    <p:tnLst>
      <p:par>
        <p:cTn id="1" dur="indefinite" restart="never" nodeType="tmRoot"/>
      </p:par>
    </p:tnLst>
  </p:timing>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 name="角丸四角形 38"/>
          <p:cNvSpPr/>
          <p:nvPr/>
        </p:nvSpPr>
        <p:spPr>
          <a:xfrm>
            <a:off x="5352051" y="2521234"/>
            <a:ext cx="3540429" cy="3212022"/>
          </a:xfrm>
          <a:prstGeom prst="roundRect">
            <a:avLst>
              <a:gd name="adj" fmla="val 7175"/>
            </a:avLst>
          </a:prstGeom>
          <a:solidFill>
            <a:schemeClr val="accent6">
              <a:lumMod val="60000"/>
              <a:lumOff val="40000"/>
              <a:alpha val="50000"/>
            </a:schemeClr>
          </a:solidFill>
          <a:ln>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graphicFrame>
        <p:nvGraphicFramePr>
          <p:cNvPr id="42" name="グラフ 41"/>
          <p:cNvGraphicFramePr>
            <a:graphicFrameLocks/>
          </p:cNvGraphicFramePr>
          <p:nvPr>
            <p:extLst>
              <p:ext uri="{D42A27DB-BD31-4B8C-83A1-F6EECF244321}">
                <p14:modId xmlns:p14="http://schemas.microsoft.com/office/powerpoint/2010/main" val="3918326046"/>
              </p:ext>
            </p:extLst>
          </p:nvPr>
        </p:nvGraphicFramePr>
        <p:xfrm>
          <a:off x="2933665" y="2175787"/>
          <a:ext cx="6468149" cy="2665036"/>
        </p:xfrm>
        <a:graphic>
          <a:graphicData uri="http://schemas.openxmlformats.org/drawingml/2006/chart">
            <c:chart xmlns:c="http://schemas.openxmlformats.org/drawingml/2006/chart" xmlns:r="http://schemas.openxmlformats.org/officeDocument/2006/relationships" r:id="rId3"/>
          </a:graphicData>
        </a:graphic>
      </p:graphicFrame>
      <p:sp>
        <p:nvSpPr>
          <p:cNvPr id="40" name="角丸四角形 39"/>
          <p:cNvSpPr/>
          <p:nvPr/>
        </p:nvSpPr>
        <p:spPr>
          <a:xfrm>
            <a:off x="2468100" y="2770067"/>
            <a:ext cx="1440000" cy="3215656"/>
          </a:xfrm>
          <a:prstGeom prst="roundRect">
            <a:avLst>
              <a:gd name="adj" fmla="val 7175"/>
            </a:avLst>
          </a:prstGeom>
          <a:solidFill>
            <a:schemeClr val="accent6">
              <a:lumMod val="60000"/>
              <a:lumOff val="40000"/>
              <a:alpha val="50000"/>
            </a:schemeClr>
          </a:solidFill>
          <a:ln>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graphicFrame>
        <p:nvGraphicFramePr>
          <p:cNvPr id="51" name="グラフ 50"/>
          <p:cNvGraphicFramePr>
            <a:graphicFrameLocks/>
          </p:cNvGraphicFramePr>
          <p:nvPr>
            <p:extLst/>
          </p:nvPr>
        </p:nvGraphicFramePr>
        <p:xfrm>
          <a:off x="191537" y="2172518"/>
          <a:ext cx="5091595" cy="3642048"/>
        </p:xfrm>
        <a:graphic>
          <a:graphicData uri="http://schemas.openxmlformats.org/drawingml/2006/chart">
            <c:chart xmlns:c="http://schemas.openxmlformats.org/drawingml/2006/chart" xmlns:r="http://schemas.openxmlformats.org/officeDocument/2006/relationships" r:id="rId4"/>
          </a:graphicData>
        </a:graphic>
      </p:graphicFrame>
      <p:sp>
        <p:nvSpPr>
          <p:cNvPr id="6" name="テキスト ボックス 8"/>
          <p:cNvSpPr txBox="1">
            <a:spLocks noChangeArrowheads="1"/>
          </p:cNvSpPr>
          <p:nvPr/>
        </p:nvSpPr>
        <p:spPr bwMode="auto">
          <a:xfrm>
            <a:off x="418224" y="1240426"/>
            <a:ext cx="6733256" cy="338554"/>
          </a:xfrm>
          <a:prstGeom prst="rect">
            <a:avLst/>
          </a:prstGeom>
          <a:noFill/>
          <a:ln w="9525">
            <a:noFill/>
            <a:miter lim="800000"/>
            <a:headEnd/>
            <a:tailEnd/>
          </a:ln>
        </p:spPr>
        <p:txBody>
          <a:bodyPr wrap="square">
            <a:spAutoFit/>
          </a:bodyPr>
          <a:lstStyle/>
          <a:p>
            <a:r>
              <a:rPr lang="ja-JP" altLang="en-US" sz="1600" dirty="0">
                <a:solidFill>
                  <a:prstClr val="black"/>
                </a:solidFill>
              </a:rPr>
              <a:t>未収</a:t>
            </a:r>
            <a:r>
              <a:rPr lang="ja-JP" altLang="en-US" sz="1600">
                <a:solidFill>
                  <a:prstClr val="black"/>
                </a:solidFill>
              </a:rPr>
              <a:t>金の残高は</a:t>
            </a:r>
            <a:r>
              <a:rPr lang="ja-JP" altLang="en-US" sz="1600" dirty="0">
                <a:solidFill>
                  <a:prstClr val="black"/>
                </a:solidFill>
              </a:rPr>
              <a:t>なお多いものの、着実に減少してきている。</a:t>
            </a:r>
            <a:endParaRPr lang="ja-JP" altLang="ja-JP" sz="1600" dirty="0">
              <a:solidFill>
                <a:prstClr val="black"/>
              </a:solidFill>
            </a:endParaRPr>
          </a:p>
        </p:txBody>
      </p:sp>
      <p:sp>
        <p:nvSpPr>
          <p:cNvPr id="13" name="正方形/長方形 12"/>
          <p:cNvSpPr/>
          <p:nvPr/>
        </p:nvSpPr>
        <p:spPr>
          <a:xfrm>
            <a:off x="395362" y="858198"/>
            <a:ext cx="3384550" cy="432048"/>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anchor="t" anchorCtr="0"/>
          <a:lstStyle/>
          <a:p>
            <a:pPr>
              <a:defRPr/>
            </a:pPr>
            <a:r>
              <a:rPr lang="ja-JP" altLang="en-US" dirty="0">
                <a:solidFill>
                  <a:prstClr val="black"/>
                </a:solidFill>
              </a:rPr>
              <a:t>■ 効果額</a:t>
            </a:r>
          </a:p>
          <a:p>
            <a:pPr>
              <a:defRPr/>
            </a:pPr>
            <a:endParaRPr lang="en-US" altLang="ja-JP" dirty="0">
              <a:solidFill>
                <a:prstClr val="black"/>
              </a:solidFill>
            </a:endParaRPr>
          </a:p>
          <a:p>
            <a:pPr>
              <a:defRPr/>
            </a:pPr>
            <a:endParaRPr lang="en-US" altLang="ja-JP" sz="1600" dirty="0">
              <a:solidFill>
                <a:prstClr val="black"/>
              </a:solidFill>
            </a:endParaRPr>
          </a:p>
          <a:p>
            <a:pPr>
              <a:defRPr/>
            </a:pPr>
            <a:r>
              <a:rPr lang="ja-JP" altLang="en-US" sz="1600" dirty="0">
                <a:solidFill>
                  <a:prstClr val="black"/>
                </a:solidFill>
              </a:rPr>
              <a:t>　</a:t>
            </a:r>
          </a:p>
        </p:txBody>
      </p:sp>
      <p:sp>
        <p:nvSpPr>
          <p:cNvPr id="8" name="正方形/長方形 7"/>
          <p:cNvSpPr/>
          <p:nvPr/>
        </p:nvSpPr>
        <p:spPr>
          <a:xfrm>
            <a:off x="251520" y="260648"/>
            <a:ext cx="4176464" cy="369332"/>
          </a:xfrm>
          <a:prstGeom prst="rect">
            <a:avLst/>
          </a:prstGeom>
        </p:spPr>
        <p:txBody>
          <a:bodyPr wrap="square">
            <a:spAutoFit/>
          </a:bodyPr>
          <a:lstStyle/>
          <a:p>
            <a:r>
              <a:rPr lang="ja-JP" altLang="en-US" b="1" dirty="0">
                <a:solidFill>
                  <a:prstClr val="black"/>
                </a:solidFill>
              </a:rPr>
              <a:t>①　未収金回収の強化　</a:t>
            </a:r>
          </a:p>
        </p:txBody>
      </p:sp>
      <p:sp>
        <p:nvSpPr>
          <p:cNvPr id="15" name="テキスト ボックス 36"/>
          <p:cNvSpPr txBox="1"/>
          <p:nvPr/>
        </p:nvSpPr>
        <p:spPr>
          <a:xfrm>
            <a:off x="0" y="-962"/>
            <a:ext cx="3491880" cy="261610"/>
          </a:xfrm>
          <a:prstGeom prst="rect">
            <a:avLst/>
          </a:prstGeom>
          <a:noFill/>
        </p:spPr>
        <p:txBody>
          <a:bodyPr wrap="square" rtlCol="0">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r>
              <a:rPr lang="en-US" altLang="ja-JP" sz="1100" dirty="0">
                <a:solidFill>
                  <a:prstClr val="black"/>
                </a:solidFill>
              </a:rPr>
              <a:t>Ⅰ</a:t>
            </a:r>
            <a:r>
              <a:rPr lang="ja-JP" altLang="en-US" sz="1100" dirty="0">
                <a:solidFill>
                  <a:prstClr val="black"/>
                </a:solidFill>
              </a:rPr>
              <a:t>　行財政改革</a:t>
            </a:r>
            <a:r>
              <a:rPr lang="en-US" altLang="ja-JP" sz="1100" dirty="0">
                <a:solidFill>
                  <a:prstClr val="black"/>
                </a:solidFill>
              </a:rPr>
              <a:t>【</a:t>
            </a:r>
            <a:r>
              <a:rPr lang="ja-JP" altLang="en-US" sz="1100" dirty="0">
                <a:solidFill>
                  <a:prstClr val="black"/>
                </a:solidFill>
              </a:rPr>
              <a:t>財政</a:t>
            </a:r>
            <a:r>
              <a:rPr lang="en-US" altLang="ja-JP" sz="1100" dirty="0">
                <a:solidFill>
                  <a:prstClr val="black"/>
                </a:solidFill>
              </a:rPr>
              <a:t>】</a:t>
            </a:r>
            <a:r>
              <a:rPr lang="ja-JP" altLang="en-US" sz="1100" dirty="0">
                <a:solidFill>
                  <a:prstClr val="black"/>
                </a:solidFill>
              </a:rPr>
              <a:t>・財務マネジメント</a:t>
            </a:r>
            <a:endParaRPr lang="en-US" altLang="ja-JP" sz="1100" dirty="0">
              <a:solidFill>
                <a:prstClr val="black"/>
              </a:solidFill>
            </a:endParaRPr>
          </a:p>
        </p:txBody>
      </p:sp>
      <p:sp>
        <p:nvSpPr>
          <p:cNvPr id="16" name="テキスト ボックス 36"/>
          <p:cNvSpPr txBox="1"/>
          <p:nvPr/>
        </p:nvSpPr>
        <p:spPr>
          <a:xfrm>
            <a:off x="0" y="-962"/>
            <a:ext cx="3491880" cy="261610"/>
          </a:xfrm>
          <a:prstGeom prst="rect">
            <a:avLst/>
          </a:prstGeom>
          <a:noFill/>
        </p:spPr>
        <p:txBody>
          <a:bodyPr wrap="square" rtlCol="0">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r>
              <a:rPr lang="en-US" altLang="ja-JP" sz="1100" dirty="0">
                <a:solidFill>
                  <a:prstClr val="black"/>
                </a:solidFill>
              </a:rPr>
              <a:t>Ⅳ</a:t>
            </a:r>
            <a:r>
              <a:rPr lang="ja-JP" altLang="en-US" sz="1100" dirty="0">
                <a:solidFill>
                  <a:prstClr val="black"/>
                </a:solidFill>
              </a:rPr>
              <a:t>　行財政改革</a:t>
            </a:r>
            <a:r>
              <a:rPr lang="en-US" altLang="ja-JP" sz="1100" dirty="0">
                <a:solidFill>
                  <a:prstClr val="black"/>
                </a:solidFill>
              </a:rPr>
              <a:t>【</a:t>
            </a:r>
            <a:r>
              <a:rPr lang="ja-JP" altLang="en-US" sz="1100" dirty="0">
                <a:solidFill>
                  <a:prstClr val="black"/>
                </a:solidFill>
              </a:rPr>
              <a:t>財政</a:t>
            </a:r>
            <a:r>
              <a:rPr lang="en-US" altLang="ja-JP" sz="1100" dirty="0">
                <a:solidFill>
                  <a:prstClr val="black"/>
                </a:solidFill>
              </a:rPr>
              <a:t>】</a:t>
            </a:r>
            <a:r>
              <a:rPr lang="ja-JP" altLang="en-US" sz="1100" dirty="0">
                <a:solidFill>
                  <a:prstClr val="black"/>
                </a:solidFill>
              </a:rPr>
              <a:t>・財務マネジメント</a:t>
            </a:r>
            <a:endParaRPr lang="en-US" altLang="ja-JP" sz="1100" dirty="0">
              <a:solidFill>
                <a:prstClr val="black"/>
              </a:solidFill>
            </a:endParaRPr>
          </a:p>
        </p:txBody>
      </p:sp>
      <p:cxnSp>
        <p:nvCxnSpPr>
          <p:cNvPr id="18" name="直線コネクタ 17"/>
          <p:cNvCxnSpPr/>
          <p:nvPr/>
        </p:nvCxnSpPr>
        <p:spPr>
          <a:xfrm>
            <a:off x="179512" y="692696"/>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9" name="テキスト ボックス 18"/>
          <p:cNvSpPr txBox="1"/>
          <p:nvPr/>
        </p:nvSpPr>
        <p:spPr>
          <a:xfrm>
            <a:off x="7956376" y="0"/>
            <a:ext cx="1008112" cy="307777"/>
          </a:xfrm>
          <a:prstGeom prst="rect">
            <a:avLst/>
          </a:prstGeom>
          <a:noFill/>
        </p:spPr>
        <p:txBody>
          <a:bodyPr wrap="square" rtlCol="0">
            <a:spAutoFit/>
          </a:bodyPr>
          <a:lstStyle/>
          <a:p>
            <a:r>
              <a:rPr lang="en-US" altLang="ja-JP" sz="1400" dirty="0">
                <a:solidFill>
                  <a:prstClr val="black"/>
                </a:solidFill>
              </a:rPr>
              <a:t>A 2.(6)</a:t>
            </a:r>
            <a:endParaRPr lang="ja-JP" altLang="en-US" sz="1400" dirty="0">
              <a:solidFill>
                <a:prstClr val="black"/>
              </a:solidFill>
            </a:endParaRPr>
          </a:p>
        </p:txBody>
      </p:sp>
      <p:sp>
        <p:nvSpPr>
          <p:cNvPr id="20" name="テキスト ボックス 19"/>
          <p:cNvSpPr txBox="1"/>
          <p:nvPr/>
        </p:nvSpPr>
        <p:spPr>
          <a:xfrm>
            <a:off x="1500713" y="4385855"/>
            <a:ext cx="439544" cy="184666"/>
          </a:xfrm>
          <a:prstGeom prst="rect">
            <a:avLst/>
          </a:prstGeom>
          <a:noFill/>
        </p:spPr>
        <p:txBody>
          <a:bodyPr wrap="none" rtlCol="0">
            <a:spAutoFit/>
          </a:bodyPr>
          <a:lstStyle/>
          <a:p>
            <a:r>
              <a:rPr lang="en-US" altLang="ja-JP" sz="600" dirty="0">
                <a:solidFill>
                  <a:prstClr val="black"/>
                </a:solidFill>
              </a:rPr>
              <a:t>(0.69%) </a:t>
            </a:r>
            <a:endParaRPr lang="ja-JP" altLang="en-US" sz="600" dirty="0">
              <a:solidFill>
                <a:prstClr val="black"/>
              </a:solidFill>
            </a:endParaRPr>
          </a:p>
        </p:txBody>
      </p:sp>
      <p:sp>
        <p:nvSpPr>
          <p:cNvPr id="21" name="テキスト ボックス 20"/>
          <p:cNvSpPr txBox="1"/>
          <p:nvPr/>
        </p:nvSpPr>
        <p:spPr>
          <a:xfrm>
            <a:off x="1202579" y="4388464"/>
            <a:ext cx="421910" cy="184666"/>
          </a:xfrm>
          <a:prstGeom prst="rect">
            <a:avLst/>
          </a:prstGeom>
          <a:noFill/>
        </p:spPr>
        <p:txBody>
          <a:bodyPr wrap="none" rtlCol="0">
            <a:spAutoFit/>
          </a:bodyPr>
          <a:lstStyle/>
          <a:p>
            <a:r>
              <a:rPr lang="en-US" altLang="ja-JP" sz="600" dirty="0">
                <a:solidFill>
                  <a:prstClr val="black"/>
                </a:solidFill>
              </a:rPr>
              <a:t>(0.72%)</a:t>
            </a:r>
            <a:endParaRPr lang="ja-JP" altLang="en-US" sz="600" dirty="0">
              <a:solidFill>
                <a:prstClr val="black"/>
              </a:solidFill>
            </a:endParaRPr>
          </a:p>
        </p:txBody>
      </p:sp>
      <p:sp>
        <p:nvSpPr>
          <p:cNvPr id="22" name="テキスト ボックス 21"/>
          <p:cNvSpPr txBox="1"/>
          <p:nvPr/>
        </p:nvSpPr>
        <p:spPr>
          <a:xfrm>
            <a:off x="2083365" y="4383540"/>
            <a:ext cx="421910" cy="184666"/>
          </a:xfrm>
          <a:prstGeom prst="rect">
            <a:avLst/>
          </a:prstGeom>
          <a:noFill/>
        </p:spPr>
        <p:txBody>
          <a:bodyPr wrap="none" rtlCol="0">
            <a:spAutoFit/>
          </a:bodyPr>
          <a:lstStyle/>
          <a:p>
            <a:r>
              <a:rPr lang="en-US" altLang="ja-JP" sz="600" dirty="0">
                <a:solidFill>
                  <a:prstClr val="black"/>
                </a:solidFill>
              </a:rPr>
              <a:t>(0.58%)</a:t>
            </a:r>
            <a:endParaRPr lang="ja-JP" altLang="en-US" sz="600" dirty="0">
              <a:solidFill>
                <a:prstClr val="black"/>
              </a:solidFill>
            </a:endParaRPr>
          </a:p>
        </p:txBody>
      </p:sp>
      <p:sp>
        <p:nvSpPr>
          <p:cNvPr id="23" name="テキスト ボックス 22"/>
          <p:cNvSpPr txBox="1"/>
          <p:nvPr/>
        </p:nvSpPr>
        <p:spPr>
          <a:xfrm>
            <a:off x="1802239" y="4386333"/>
            <a:ext cx="421910" cy="184666"/>
          </a:xfrm>
          <a:prstGeom prst="rect">
            <a:avLst/>
          </a:prstGeom>
          <a:noFill/>
        </p:spPr>
        <p:txBody>
          <a:bodyPr wrap="none" rtlCol="0">
            <a:spAutoFit/>
          </a:bodyPr>
          <a:lstStyle/>
          <a:p>
            <a:r>
              <a:rPr lang="en-US" altLang="ja-JP" sz="600" dirty="0">
                <a:solidFill>
                  <a:prstClr val="black"/>
                </a:solidFill>
              </a:rPr>
              <a:t>(0.61%)</a:t>
            </a:r>
            <a:endParaRPr lang="ja-JP" altLang="en-US" sz="600" dirty="0">
              <a:solidFill>
                <a:prstClr val="black"/>
              </a:solidFill>
            </a:endParaRPr>
          </a:p>
        </p:txBody>
      </p:sp>
      <p:sp>
        <p:nvSpPr>
          <p:cNvPr id="24" name="テキスト ボックス 23"/>
          <p:cNvSpPr txBox="1"/>
          <p:nvPr/>
        </p:nvSpPr>
        <p:spPr>
          <a:xfrm>
            <a:off x="1187624" y="6309904"/>
            <a:ext cx="3816424" cy="230832"/>
          </a:xfrm>
          <a:prstGeom prst="rect">
            <a:avLst/>
          </a:prstGeom>
          <a:noFill/>
        </p:spPr>
        <p:txBody>
          <a:bodyPr wrap="square" rtlCol="0">
            <a:spAutoFit/>
          </a:bodyPr>
          <a:lstStyle/>
          <a:p>
            <a:r>
              <a:rPr lang="en-US" altLang="ja-JP" sz="900" dirty="0">
                <a:solidFill>
                  <a:prstClr val="black"/>
                </a:solidFill>
              </a:rPr>
              <a:t>※</a:t>
            </a:r>
            <a:r>
              <a:rPr lang="ja-JP" altLang="en-US" sz="900" dirty="0">
                <a:solidFill>
                  <a:prstClr val="black"/>
                </a:solidFill>
              </a:rPr>
              <a:t>未収金発生額の下の（　）は、徴収すべき額に対する発生額の割合。</a:t>
            </a:r>
          </a:p>
        </p:txBody>
      </p:sp>
      <p:sp>
        <p:nvSpPr>
          <p:cNvPr id="29" name="テキスト ボックス 28"/>
          <p:cNvSpPr txBox="1"/>
          <p:nvPr/>
        </p:nvSpPr>
        <p:spPr>
          <a:xfrm>
            <a:off x="2381879" y="4383952"/>
            <a:ext cx="421910" cy="184666"/>
          </a:xfrm>
          <a:prstGeom prst="rect">
            <a:avLst/>
          </a:prstGeom>
          <a:noFill/>
        </p:spPr>
        <p:txBody>
          <a:bodyPr wrap="none" rtlCol="0">
            <a:spAutoFit/>
          </a:bodyPr>
          <a:lstStyle/>
          <a:p>
            <a:r>
              <a:rPr lang="en-US" altLang="ja-JP" sz="600" dirty="0">
                <a:solidFill>
                  <a:prstClr val="black"/>
                </a:solidFill>
              </a:rPr>
              <a:t>(0.57%)</a:t>
            </a:r>
            <a:endParaRPr lang="ja-JP" altLang="en-US" sz="600" dirty="0">
              <a:solidFill>
                <a:prstClr val="black"/>
              </a:solidFill>
            </a:endParaRPr>
          </a:p>
        </p:txBody>
      </p:sp>
      <p:sp>
        <p:nvSpPr>
          <p:cNvPr id="31" name="テキスト ボックス 30"/>
          <p:cNvSpPr txBox="1"/>
          <p:nvPr/>
        </p:nvSpPr>
        <p:spPr>
          <a:xfrm>
            <a:off x="2674512" y="4380776"/>
            <a:ext cx="421910" cy="184666"/>
          </a:xfrm>
          <a:prstGeom prst="rect">
            <a:avLst/>
          </a:prstGeom>
          <a:noFill/>
        </p:spPr>
        <p:txBody>
          <a:bodyPr wrap="none" rtlCol="0">
            <a:spAutoFit/>
          </a:bodyPr>
          <a:lstStyle/>
          <a:p>
            <a:r>
              <a:rPr lang="en-US" altLang="ja-JP" sz="600" dirty="0">
                <a:solidFill>
                  <a:prstClr val="black"/>
                </a:solidFill>
              </a:rPr>
              <a:t>(0.54%)</a:t>
            </a:r>
            <a:endParaRPr lang="ja-JP" altLang="en-US" sz="600" dirty="0">
              <a:solidFill>
                <a:prstClr val="black"/>
              </a:solidFill>
            </a:endParaRPr>
          </a:p>
        </p:txBody>
      </p:sp>
      <p:sp>
        <p:nvSpPr>
          <p:cNvPr id="32" name="テキスト ボックス 31"/>
          <p:cNvSpPr txBox="1"/>
          <p:nvPr/>
        </p:nvSpPr>
        <p:spPr>
          <a:xfrm>
            <a:off x="2980042" y="4380944"/>
            <a:ext cx="421910" cy="184666"/>
          </a:xfrm>
          <a:prstGeom prst="rect">
            <a:avLst/>
          </a:prstGeom>
          <a:noFill/>
        </p:spPr>
        <p:txBody>
          <a:bodyPr wrap="none" rtlCol="0">
            <a:spAutoFit/>
          </a:bodyPr>
          <a:lstStyle/>
          <a:p>
            <a:r>
              <a:rPr lang="en-US" altLang="ja-JP" sz="600" dirty="0">
                <a:solidFill>
                  <a:prstClr val="black"/>
                </a:solidFill>
              </a:rPr>
              <a:t>(0.46%)</a:t>
            </a:r>
            <a:endParaRPr lang="ja-JP" altLang="en-US" sz="600" dirty="0">
              <a:solidFill>
                <a:prstClr val="black"/>
              </a:solidFill>
            </a:endParaRPr>
          </a:p>
        </p:txBody>
      </p:sp>
      <p:sp>
        <p:nvSpPr>
          <p:cNvPr id="33" name="テキスト ボックス 32"/>
          <p:cNvSpPr txBox="1"/>
          <p:nvPr/>
        </p:nvSpPr>
        <p:spPr>
          <a:xfrm>
            <a:off x="3280427" y="4388464"/>
            <a:ext cx="421910" cy="184666"/>
          </a:xfrm>
          <a:prstGeom prst="rect">
            <a:avLst/>
          </a:prstGeom>
          <a:noFill/>
        </p:spPr>
        <p:txBody>
          <a:bodyPr wrap="none" rtlCol="0">
            <a:spAutoFit/>
          </a:bodyPr>
          <a:lstStyle/>
          <a:p>
            <a:r>
              <a:rPr lang="en-US" altLang="ja-JP" sz="600" dirty="0">
                <a:solidFill>
                  <a:prstClr val="black"/>
                </a:solidFill>
              </a:rPr>
              <a:t>(0.49%)</a:t>
            </a:r>
            <a:endParaRPr lang="ja-JP" altLang="en-US" sz="600" dirty="0">
              <a:solidFill>
                <a:prstClr val="black"/>
              </a:solidFill>
            </a:endParaRPr>
          </a:p>
        </p:txBody>
      </p:sp>
      <p:grpSp>
        <p:nvGrpSpPr>
          <p:cNvPr id="4" name="グループ化 3"/>
          <p:cNvGrpSpPr/>
          <p:nvPr/>
        </p:nvGrpSpPr>
        <p:grpSpPr>
          <a:xfrm>
            <a:off x="5395257" y="2270853"/>
            <a:ext cx="1834904" cy="3252336"/>
            <a:chOff x="5659219" y="3493387"/>
            <a:chExt cx="1834904" cy="3252336"/>
          </a:xfrm>
        </p:grpSpPr>
        <p:sp>
          <p:nvSpPr>
            <p:cNvPr id="37" name="テキスト ボックス 36"/>
            <p:cNvSpPr txBox="1"/>
            <p:nvPr/>
          </p:nvSpPr>
          <p:spPr>
            <a:xfrm>
              <a:off x="5659219" y="3493387"/>
              <a:ext cx="1728192" cy="523220"/>
            </a:xfrm>
            <a:prstGeom prst="rect">
              <a:avLst/>
            </a:prstGeom>
            <a:noFill/>
          </p:spPr>
          <p:txBody>
            <a:bodyPr wrap="square" rtlCol="0">
              <a:spAutoFit/>
            </a:bodyPr>
            <a:lstStyle/>
            <a:p>
              <a:pPr algn="ctr">
                <a:defRPr sz="1400" b="0" i="0" u="none" strike="noStrike" kern="1200" baseline="0">
                  <a:solidFill>
                    <a:prstClr val="black"/>
                  </a:solidFill>
                  <a:latin typeface="+mn-lt"/>
                  <a:ea typeface="+mn-ea"/>
                  <a:cs typeface="+mn-cs"/>
                </a:defRPr>
              </a:pPr>
              <a:r>
                <a:rPr lang="ja-JP" altLang="en-US" sz="1400" dirty="0">
                  <a:solidFill>
                    <a:prstClr val="black"/>
                  </a:solidFill>
                </a:rPr>
                <a:t>未収金残高の内訳</a:t>
              </a:r>
              <a:endParaRPr lang="en-US" altLang="ja-JP" sz="1400" dirty="0">
                <a:solidFill>
                  <a:prstClr val="black"/>
                </a:solidFill>
              </a:endParaRPr>
            </a:p>
            <a:p>
              <a:pPr algn="ctr">
                <a:defRPr sz="1400" b="0" i="0" u="none" strike="noStrike" kern="1200" baseline="0">
                  <a:solidFill>
                    <a:prstClr val="black"/>
                  </a:solidFill>
                  <a:latin typeface="+mn-lt"/>
                  <a:ea typeface="+mn-ea"/>
                  <a:cs typeface="+mn-cs"/>
                </a:defRPr>
              </a:pPr>
              <a:r>
                <a:rPr lang="ja-JP" altLang="en-US" sz="1400" dirty="0"/>
                <a:t>（</a:t>
              </a:r>
              <a:r>
                <a:rPr lang="en-US" altLang="ja-JP" sz="1400" dirty="0"/>
                <a:t>2017</a:t>
              </a:r>
              <a:r>
                <a:rPr lang="ja-JP" altLang="en-US" sz="1400" dirty="0">
                  <a:solidFill>
                    <a:prstClr val="black"/>
                  </a:solidFill>
                </a:rPr>
                <a:t>年度決算額）</a:t>
              </a:r>
            </a:p>
          </p:txBody>
        </p:sp>
        <p:sp>
          <p:nvSpPr>
            <p:cNvPr id="38" name="テキスト ボックス 37"/>
            <p:cNvSpPr txBox="1"/>
            <p:nvPr/>
          </p:nvSpPr>
          <p:spPr>
            <a:xfrm>
              <a:off x="5804636" y="6160948"/>
              <a:ext cx="1689487" cy="584775"/>
            </a:xfrm>
            <a:prstGeom prst="rect">
              <a:avLst/>
            </a:prstGeom>
            <a:noFill/>
            <a:ln>
              <a:solidFill>
                <a:schemeClr val="tx1"/>
              </a:solidFill>
              <a:prstDash val="dash"/>
            </a:ln>
          </p:spPr>
          <p:txBody>
            <a:bodyPr wrap="square" rtlCol="0">
              <a:spAutoFit/>
            </a:bodyPr>
            <a:lstStyle/>
            <a:p>
              <a:r>
                <a:rPr lang="en-US" altLang="ja-JP" sz="800" dirty="0">
                  <a:solidFill>
                    <a:prstClr val="black"/>
                  </a:solidFill>
                </a:rPr>
                <a:t>【</a:t>
              </a:r>
              <a:r>
                <a:rPr lang="ja-JP" altLang="en-US" sz="800" dirty="0">
                  <a:solidFill>
                    <a:prstClr val="black"/>
                  </a:solidFill>
                </a:rPr>
                <a:t>主な未収金</a:t>
              </a:r>
              <a:r>
                <a:rPr lang="ja-JP" altLang="en-US" sz="800" dirty="0"/>
                <a:t>（</a:t>
              </a:r>
              <a:r>
                <a:rPr lang="en-US" altLang="ja-JP" sz="800" dirty="0"/>
                <a:t>2017</a:t>
              </a:r>
              <a:r>
                <a:rPr lang="ja-JP" altLang="en-US" sz="800" dirty="0">
                  <a:solidFill>
                    <a:prstClr val="black"/>
                  </a:solidFill>
                </a:rPr>
                <a:t>年度決算額）</a:t>
              </a:r>
              <a:r>
                <a:rPr lang="en-US" altLang="ja-JP" sz="800" dirty="0">
                  <a:solidFill>
                    <a:prstClr val="black"/>
                  </a:solidFill>
                </a:rPr>
                <a:t>】</a:t>
              </a:r>
              <a:endParaRPr lang="en-US" altLang="zh-CN" sz="800" dirty="0">
                <a:solidFill>
                  <a:prstClr val="black"/>
                </a:solidFill>
              </a:endParaRPr>
            </a:p>
            <a:p>
              <a:r>
                <a:rPr lang="ja-JP" altLang="en-US" sz="800" dirty="0">
                  <a:solidFill>
                    <a:prstClr val="black"/>
                  </a:solidFill>
                </a:rPr>
                <a:t>　・</a:t>
              </a:r>
              <a:r>
                <a:rPr lang="zh-CN" altLang="en-US" sz="800" dirty="0">
                  <a:solidFill>
                    <a:prstClr val="black"/>
                  </a:solidFill>
                </a:rPr>
                <a:t>国民健康保険料</a:t>
              </a:r>
              <a:r>
                <a:rPr lang="ja-JP" altLang="en-US" sz="800" dirty="0">
                  <a:solidFill>
                    <a:prstClr val="black"/>
                  </a:solidFill>
                </a:rPr>
                <a:t>（</a:t>
              </a:r>
              <a:r>
                <a:rPr lang="en-US" altLang="ja-JP" sz="800" dirty="0">
                  <a:solidFill>
                    <a:prstClr val="black"/>
                  </a:solidFill>
                </a:rPr>
                <a:t>156</a:t>
              </a:r>
              <a:r>
                <a:rPr lang="ja-JP" altLang="en-US" sz="800" dirty="0">
                  <a:solidFill>
                    <a:prstClr val="black"/>
                  </a:solidFill>
                </a:rPr>
                <a:t>億円）</a:t>
              </a:r>
              <a:endParaRPr lang="zh-CN" altLang="en-US" sz="800" dirty="0">
                <a:solidFill>
                  <a:prstClr val="black"/>
                </a:solidFill>
              </a:endParaRPr>
            </a:p>
            <a:p>
              <a:r>
                <a:rPr lang="ja-JP" altLang="en-US" sz="800" dirty="0">
                  <a:solidFill>
                    <a:prstClr val="black"/>
                  </a:solidFill>
                </a:rPr>
                <a:t>　・市税（</a:t>
              </a:r>
              <a:r>
                <a:rPr lang="en-US" altLang="ja-JP" sz="800" dirty="0">
                  <a:solidFill>
                    <a:prstClr val="black"/>
                  </a:solidFill>
                </a:rPr>
                <a:t>101</a:t>
              </a:r>
              <a:r>
                <a:rPr lang="ja-JP" altLang="en-US" sz="800" dirty="0">
                  <a:solidFill>
                    <a:prstClr val="black"/>
                  </a:solidFill>
                </a:rPr>
                <a:t>億円）</a:t>
              </a:r>
            </a:p>
            <a:p>
              <a:r>
                <a:rPr lang="ja-JP" altLang="en-US" sz="800" dirty="0">
                  <a:solidFill>
                    <a:prstClr val="black"/>
                  </a:solidFill>
                </a:rPr>
                <a:t>　・</a:t>
              </a:r>
              <a:r>
                <a:rPr lang="zh-TW" altLang="en-US" sz="800" dirty="0">
                  <a:solidFill>
                    <a:prstClr val="black"/>
                  </a:solidFill>
                  <a:latin typeface="ＭＳ Ｐゴシック" panose="020B0600070205080204" pitchFamily="50" charset="-128"/>
                  <a:ea typeface="ＭＳ Ｐゴシック" panose="020B0600070205080204" pitchFamily="50" charset="-128"/>
                </a:rPr>
                <a:t>生活保護費返還金</a:t>
              </a:r>
              <a:r>
                <a:rPr lang="ja-JP" altLang="en-US" sz="800" dirty="0">
                  <a:solidFill>
                    <a:prstClr val="black"/>
                  </a:solidFill>
                </a:rPr>
                <a:t>（</a:t>
              </a:r>
              <a:r>
                <a:rPr lang="en-US" altLang="ja-JP" sz="800" dirty="0">
                  <a:solidFill>
                    <a:prstClr val="black"/>
                  </a:solidFill>
                </a:rPr>
                <a:t>92</a:t>
              </a:r>
              <a:r>
                <a:rPr lang="ja-JP" altLang="en-US" sz="800" dirty="0">
                  <a:solidFill>
                    <a:prstClr val="black"/>
                  </a:solidFill>
                </a:rPr>
                <a:t>億円）</a:t>
              </a:r>
            </a:p>
          </p:txBody>
        </p:sp>
      </p:grpSp>
      <p:sp>
        <p:nvSpPr>
          <p:cNvPr id="52" name="テキスト ボックス 51"/>
          <p:cNvSpPr txBox="1"/>
          <p:nvPr/>
        </p:nvSpPr>
        <p:spPr>
          <a:xfrm>
            <a:off x="3580021" y="4380776"/>
            <a:ext cx="421910" cy="184666"/>
          </a:xfrm>
          <a:prstGeom prst="rect">
            <a:avLst/>
          </a:prstGeom>
          <a:noFill/>
        </p:spPr>
        <p:txBody>
          <a:bodyPr wrap="none" rtlCol="0">
            <a:spAutoFit/>
          </a:bodyPr>
          <a:lstStyle/>
          <a:p>
            <a:r>
              <a:rPr lang="en-US" altLang="ja-JP" sz="600" dirty="0">
                <a:solidFill>
                  <a:prstClr val="black"/>
                </a:solidFill>
              </a:rPr>
              <a:t>(0.37%)</a:t>
            </a:r>
            <a:endParaRPr lang="ja-JP" altLang="en-US" sz="600" dirty="0">
              <a:solidFill>
                <a:prstClr val="black"/>
              </a:solidFill>
            </a:endParaRPr>
          </a:p>
        </p:txBody>
      </p:sp>
      <p:sp>
        <p:nvSpPr>
          <p:cNvPr id="2" name="スライド番号プレースホルダー 1"/>
          <p:cNvSpPr>
            <a:spLocks noGrp="1"/>
          </p:cNvSpPr>
          <p:nvPr>
            <p:ph type="sldNum" sz="quarter" idx="12"/>
          </p:nvPr>
        </p:nvSpPr>
        <p:spPr/>
        <p:txBody>
          <a:bodyPr/>
          <a:lstStyle/>
          <a:p>
            <a:fld id="{CCEC3038-1CF1-4B63-9920-55248DCFBA97}" type="slidenum">
              <a:rPr kumimoji="1" lang="ja-JP" altLang="en-US" smtClean="0"/>
              <a:pPr/>
              <a:t>137</a:t>
            </a:fld>
            <a:endParaRPr kumimoji="1" lang="ja-JP" altLang="en-US"/>
          </a:p>
        </p:txBody>
      </p:sp>
    </p:spTree>
    <p:extLst>
      <p:ext uri="{BB962C8B-B14F-4D97-AF65-F5344CB8AC3E}">
        <p14:creationId xmlns:p14="http://schemas.microsoft.com/office/powerpoint/2010/main" val="1807400232"/>
      </p:ext>
    </p:extLst>
  </p:cSld>
  <p:clrMapOvr>
    <a:masterClrMapping/>
  </p:clrMapOvr>
  <p:timing>
    <p:tnLst>
      <p:par>
        <p:cTn id="1" dur="indefinite" restart="never" nodeType="tmRoot"/>
      </p:par>
    </p:tnLst>
  </p:timing>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角丸四角形 18"/>
          <p:cNvSpPr/>
          <p:nvPr/>
        </p:nvSpPr>
        <p:spPr>
          <a:xfrm>
            <a:off x="3648075" y="1823849"/>
            <a:ext cx="5429848" cy="4841745"/>
          </a:xfrm>
          <a:prstGeom prst="roundRect">
            <a:avLst>
              <a:gd name="adj" fmla="val 7175"/>
            </a:avLst>
          </a:prstGeom>
          <a:solidFill>
            <a:schemeClr val="accent6">
              <a:lumMod val="60000"/>
              <a:lumOff val="40000"/>
              <a:alpha val="50000"/>
            </a:schemeClr>
          </a:solidFill>
          <a:ln>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7" name="角丸四角形 16"/>
          <p:cNvSpPr/>
          <p:nvPr/>
        </p:nvSpPr>
        <p:spPr>
          <a:xfrm>
            <a:off x="2335931" y="2931176"/>
            <a:ext cx="1017042" cy="3017199"/>
          </a:xfrm>
          <a:prstGeom prst="roundRect">
            <a:avLst>
              <a:gd name="adj" fmla="val 7175"/>
            </a:avLst>
          </a:prstGeom>
          <a:solidFill>
            <a:schemeClr val="accent6">
              <a:lumMod val="60000"/>
              <a:lumOff val="40000"/>
              <a:alpha val="50000"/>
            </a:schemeClr>
          </a:solidFill>
          <a:ln>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aphicFrame>
        <p:nvGraphicFramePr>
          <p:cNvPr id="42" name="グラフ 41"/>
          <p:cNvGraphicFramePr>
            <a:graphicFrameLocks/>
          </p:cNvGraphicFramePr>
          <p:nvPr>
            <p:extLst/>
          </p:nvPr>
        </p:nvGraphicFramePr>
        <p:xfrm>
          <a:off x="-6477" y="2013978"/>
          <a:ext cx="4409485" cy="4253454"/>
        </p:xfrm>
        <a:graphic>
          <a:graphicData uri="http://schemas.openxmlformats.org/drawingml/2006/chart">
            <c:chart xmlns:c="http://schemas.openxmlformats.org/drawingml/2006/chart" xmlns:r="http://schemas.openxmlformats.org/officeDocument/2006/relationships" r:id="rId3"/>
          </a:graphicData>
        </a:graphic>
      </p:graphicFrame>
      <p:sp>
        <p:nvSpPr>
          <p:cNvPr id="16" name="テキスト ボックス 8"/>
          <p:cNvSpPr txBox="1">
            <a:spLocks noChangeArrowheads="1"/>
          </p:cNvSpPr>
          <p:nvPr/>
        </p:nvSpPr>
        <p:spPr bwMode="auto">
          <a:xfrm>
            <a:off x="719138" y="1052736"/>
            <a:ext cx="8424862" cy="338554"/>
          </a:xfrm>
          <a:prstGeom prst="rect">
            <a:avLst/>
          </a:prstGeom>
          <a:noFill/>
          <a:ln w="9525">
            <a:noFill/>
            <a:miter lim="800000"/>
            <a:headEnd/>
            <a:tailEnd/>
          </a:ln>
        </p:spPr>
        <p:txBody>
          <a:bodyPr>
            <a:spAutoFit/>
          </a:bodyPr>
          <a:lstStyle/>
          <a:p>
            <a:r>
              <a:rPr lang="ja-JP" altLang="en-US" sz="1600">
                <a:solidFill>
                  <a:prstClr val="black"/>
                </a:solidFill>
              </a:rPr>
              <a:t>ネーミングライツ等の広告事業を展開し、税以外の収入を確保してきている。</a:t>
            </a:r>
            <a:endParaRPr lang="ja-JP" altLang="ja-JP" sz="1600" dirty="0">
              <a:solidFill>
                <a:prstClr val="black"/>
              </a:solidFill>
            </a:endParaRPr>
          </a:p>
        </p:txBody>
      </p:sp>
      <p:sp>
        <p:nvSpPr>
          <p:cNvPr id="21" name="テキスト ボックス 20"/>
          <p:cNvSpPr txBox="1"/>
          <p:nvPr/>
        </p:nvSpPr>
        <p:spPr>
          <a:xfrm>
            <a:off x="3618148" y="1343480"/>
            <a:ext cx="2051720" cy="307777"/>
          </a:xfrm>
          <a:prstGeom prst="rect">
            <a:avLst/>
          </a:prstGeom>
          <a:noFill/>
        </p:spPr>
        <p:txBody>
          <a:bodyPr wrap="square" rtlCol="0">
            <a:spAutoFit/>
          </a:bodyPr>
          <a:lstStyle/>
          <a:p>
            <a:r>
              <a:rPr lang="ja-JP" altLang="en-US" sz="1400" dirty="0">
                <a:solidFill>
                  <a:prstClr val="black"/>
                </a:solidFill>
              </a:rPr>
              <a:t>（主な契約事例）</a:t>
            </a:r>
            <a:endParaRPr lang="en-US" altLang="ja-JP" sz="1400" dirty="0">
              <a:solidFill>
                <a:prstClr val="black"/>
              </a:solidFill>
            </a:endParaRPr>
          </a:p>
        </p:txBody>
      </p:sp>
      <p:sp>
        <p:nvSpPr>
          <p:cNvPr id="27" name="正方形/長方形 26"/>
          <p:cNvSpPr/>
          <p:nvPr/>
        </p:nvSpPr>
        <p:spPr>
          <a:xfrm>
            <a:off x="395362" y="692696"/>
            <a:ext cx="3384550" cy="432048"/>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anchor="t" anchorCtr="0"/>
          <a:lstStyle/>
          <a:p>
            <a:pPr>
              <a:defRPr/>
            </a:pPr>
            <a:r>
              <a:rPr lang="ja-JP" altLang="en-US" dirty="0">
                <a:solidFill>
                  <a:prstClr val="black"/>
                </a:solidFill>
              </a:rPr>
              <a:t>■ 効果額</a:t>
            </a:r>
          </a:p>
          <a:p>
            <a:pPr>
              <a:defRPr/>
            </a:pPr>
            <a:endParaRPr lang="en-US" altLang="ja-JP" dirty="0">
              <a:solidFill>
                <a:prstClr val="black"/>
              </a:solidFill>
            </a:endParaRPr>
          </a:p>
          <a:p>
            <a:pPr>
              <a:defRPr/>
            </a:pPr>
            <a:endParaRPr lang="en-US" altLang="ja-JP" sz="1600" dirty="0">
              <a:solidFill>
                <a:prstClr val="black"/>
              </a:solidFill>
            </a:endParaRPr>
          </a:p>
          <a:p>
            <a:pPr>
              <a:defRPr/>
            </a:pPr>
            <a:r>
              <a:rPr lang="ja-JP" altLang="en-US" sz="1600" dirty="0">
                <a:solidFill>
                  <a:prstClr val="black"/>
                </a:solidFill>
              </a:rPr>
              <a:t>　</a:t>
            </a:r>
          </a:p>
        </p:txBody>
      </p:sp>
      <p:sp>
        <p:nvSpPr>
          <p:cNvPr id="28" name="正方形/長方形 27"/>
          <p:cNvSpPr/>
          <p:nvPr/>
        </p:nvSpPr>
        <p:spPr>
          <a:xfrm>
            <a:off x="2068587" y="6093700"/>
            <a:ext cx="1584176" cy="261610"/>
          </a:xfrm>
          <a:prstGeom prst="rect">
            <a:avLst/>
          </a:prstGeom>
        </p:spPr>
        <p:txBody>
          <a:bodyPr wrap="square">
            <a:spAutoFit/>
          </a:bodyPr>
          <a:lstStyle/>
          <a:p>
            <a:r>
              <a:rPr lang="ja-JP" altLang="en-US" sz="1100" dirty="0">
                <a:solidFill>
                  <a:prstClr val="black"/>
                </a:solidFill>
                <a:latin typeface="ＭＳ Ｐゴシック" panose="020B0600070205080204" pitchFamily="50" charset="-128"/>
              </a:rPr>
              <a:t>（歳出削減額を含む）</a:t>
            </a:r>
          </a:p>
        </p:txBody>
      </p:sp>
      <p:sp>
        <p:nvSpPr>
          <p:cNvPr id="29" name="テキスト ボックス 36"/>
          <p:cNvSpPr txBox="1"/>
          <p:nvPr/>
        </p:nvSpPr>
        <p:spPr>
          <a:xfrm>
            <a:off x="0" y="-962"/>
            <a:ext cx="3491880" cy="261610"/>
          </a:xfrm>
          <a:prstGeom prst="rect">
            <a:avLst/>
          </a:prstGeom>
          <a:noFill/>
        </p:spPr>
        <p:txBody>
          <a:bodyPr wrap="square" rtlCol="0">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r>
              <a:rPr lang="en-US" altLang="ja-JP" sz="1100" dirty="0">
                <a:solidFill>
                  <a:prstClr val="black"/>
                </a:solidFill>
              </a:rPr>
              <a:t>Ⅰ</a:t>
            </a:r>
            <a:r>
              <a:rPr lang="ja-JP" altLang="en-US" sz="1100" dirty="0">
                <a:solidFill>
                  <a:prstClr val="black"/>
                </a:solidFill>
              </a:rPr>
              <a:t>　行財政改革</a:t>
            </a:r>
            <a:r>
              <a:rPr lang="en-US" altLang="ja-JP" sz="1100" dirty="0">
                <a:solidFill>
                  <a:prstClr val="black"/>
                </a:solidFill>
              </a:rPr>
              <a:t>【</a:t>
            </a:r>
            <a:r>
              <a:rPr lang="ja-JP" altLang="en-US" sz="1100" dirty="0">
                <a:solidFill>
                  <a:prstClr val="black"/>
                </a:solidFill>
              </a:rPr>
              <a:t>財政</a:t>
            </a:r>
            <a:r>
              <a:rPr lang="en-US" altLang="ja-JP" sz="1100" dirty="0">
                <a:solidFill>
                  <a:prstClr val="black"/>
                </a:solidFill>
              </a:rPr>
              <a:t>】</a:t>
            </a:r>
            <a:r>
              <a:rPr lang="ja-JP" altLang="en-US" sz="1100" dirty="0">
                <a:solidFill>
                  <a:prstClr val="black"/>
                </a:solidFill>
              </a:rPr>
              <a:t>・財務マネジメント</a:t>
            </a:r>
            <a:endParaRPr lang="en-US" altLang="ja-JP" sz="1100" dirty="0">
              <a:solidFill>
                <a:prstClr val="black"/>
              </a:solidFill>
            </a:endParaRPr>
          </a:p>
        </p:txBody>
      </p:sp>
      <p:sp>
        <p:nvSpPr>
          <p:cNvPr id="30" name="テキスト ボックス 36"/>
          <p:cNvSpPr txBox="1"/>
          <p:nvPr/>
        </p:nvSpPr>
        <p:spPr>
          <a:xfrm>
            <a:off x="0" y="-962"/>
            <a:ext cx="3491880" cy="261610"/>
          </a:xfrm>
          <a:prstGeom prst="rect">
            <a:avLst/>
          </a:prstGeom>
          <a:noFill/>
        </p:spPr>
        <p:txBody>
          <a:bodyPr wrap="square" rtlCol="0">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r>
              <a:rPr lang="en-US" altLang="ja-JP" sz="1100" dirty="0">
                <a:solidFill>
                  <a:prstClr val="black"/>
                </a:solidFill>
              </a:rPr>
              <a:t>Ⅳ</a:t>
            </a:r>
            <a:r>
              <a:rPr lang="ja-JP" altLang="en-US" sz="1100" dirty="0">
                <a:solidFill>
                  <a:prstClr val="black"/>
                </a:solidFill>
              </a:rPr>
              <a:t>　行財政改革</a:t>
            </a:r>
            <a:r>
              <a:rPr lang="en-US" altLang="ja-JP" sz="1100" dirty="0">
                <a:solidFill>
                  <a:prstClr val="black"/>
                </a:solidFill>
              </a:rPr>
              <a:t>【</a:t>
            </a:r>
            <a:r>
              <a:rPr lang="ja-JP" altLang="en-US" sz="1100" dirty="0">
                <a:solidFill>
                  <a:prstClr val="black"/>
                </a:solidFill>
              </a:rPr>
              <a:t>財政</a:t>
            </a:r>
            <a:r>
              <a:rPr lang="en-US" altLang="ja-JP" sz="1100" dirty="0">
                <a:solidFill>
                  <a:prstClr val="black"/>
                </a:solidFill>
              </a:rPr>
              <a:t>】</a:t>
            </a:r>
            <a:r>
              <a:rPr lang="ja-JP" altLang="en-US" sz="1100" dirty="0">
                <a:solidFill>
                  <a:prstClr val="black"/>
                </a:solidFill>
              </a:rPr>
              <a:t>・財務マネジメント</a:t>
            </a:r>
            <a:endParaRPr lang="en-US" altLang="ja-JP" sz="1100" dirty="0">
              <a:solidFill>
                <a:prstClr val="black"/>
              </a:solidFill>
            </a:endParaRPr>
          </a:p>
        </p:txBody>
      </p:sp>
      <p:sp>
        <p:nvSpPr>
          <p:cNvPr id="31" name="正方形/長方形 30"/>
          <p:cNvSpPr/>
          <p:nvPr/>
        </p:nvSpPr>
        <p:spPr>
          <a:xfrm>
            <a:off x="251520" y="260648"/>
            <a:ext cx="4392488" cy="369332"/>
          </a:xfrm>
          <a:prstGeom prst="rect">
            <a:avLst/>
          </a:prstGeom>
        </p:spPr>
        <p:txBody>
          <a:bodyPr wrap="square">
            <a:spAutoFit/>
          </a:bodyPr>
          <a:lstStyle/>
          <a:p>
            <a:r>
              <a:rPr lang="ja-JP" altLang="en-US" b="1" dirty="0">
                <a:solidFill>
                  <a:prstClr val="black"/>
                </a:solidFill>
              </a:rPr>
              <a:t>②　広告事業収入の確保　</a:t>
            </a:r>
          </a:p>
        </p:txBody>
      </p:sp>
      <p:cxnSp>
        <p:nvCxnSpPr>
          <p:cNvPr id="32" name="直線コネクタ 31"/>
          <p:cNvCxnSpPr/>
          <p:nvPr/>
        </p:nvCxnSpPr>
        <p:spPr>
          <a:xfrm>
            <a:off x="179512" y="692696"/>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3" name="テキスト ボックス 32"/>
          <p:cNvSpPr txBox="1"/>
          <p:nvPr/>
        </p:nvSpPr>
        <p:spPr>
          <a:xfrm>
            <a:off x="7956376" y="0"/>
            <a:ext cx="1008112" cy="307777"/>
          </a:xfrm>
          <a:prstGeom prst="rect">
            <a:avLst/>
          </a:prstGeom>
          <a:noFill/>
        </p:spPr>
        <p:txBody>
          <a:bodyPr wrap="square" rtlCol="0">
            <a:spAutoFit/>
          </a:bodyPr>
          <a:lstStyle/>
          <a:p>
            <a:r>
              <a:rPr lang="en-US" altLang="ja-JP" sz="1400" dirty="0">
                <a:solidFill>
                  <a:prstClr val="black"/>
                </a:solidFill>
              </a:rPr>
              <a:t>A 2.(4)</a:t>
            </a:r>
            <a:endParaRPr lang="ja-JP" altLang="en-US" sz="1400" dirty="0">
              <a:solidFill>
                <a:prstClr val="black"/>
              </a:solidFill>
            </a:endParaRPr>
          </a:p>
        </p:txBody>
      </p:sp>
      <p:graphicFrame>
        <p:nvGraphicFramePr>
          <p:cNvPr id="34" name="表 33"/>
          <p:cNvGraphicFramePr>
            <a:graphicFrameLocks noGrp="1"/>
          </p:cNvGraphicFramePr>
          <p:nvPr>
            <p:extLst/>
          </p:nvPr>
        </p:nvGraphicFramePr>
        <p:xfrm>
          <a:off x="3648075" y="1631188"/>
          <a:ext cx="5382496" cy="4847299"/>
        </p:xfrm>
        <a:graphic>
          <a:graphicData uri="http://schemas.openxmlformats.org/drawingml/2006/table">
            <a:tbl>
              <a:tblPr firstRow="1" bandRow="1">
                <a:tableStyleId>{5C22544A-7EE6-4342-B048-85BDC9FD1C3A}</a:tableStyleId>
              </a:tblPr>
              <a:tblGrid>
                <a:gridCol w="762000">
                  <a:extLst>
                    <a:ext uri="{9D8B030D-6E8A-4147-A177-3AD203B41FA5}">
                      <a16:colId xmlns:a16="http://schemas.microsoft.com/office/drawing/2014/main" xmlns="" val="20000"/>
                    </a:ext>
                  </a:extLst>
                </a:gridCol>
                <a:gridCol w="1333500">
                  <a:extLst>
                    <a:ext uri="{9D8B030D-6E8A-4147-A177-3AD203B41FA5}">
                      <a16:colId xmlns:a16="http://schemas.microsoft.com/office/drawing/2014/main" xmlns="" val="20001"/>
                    </a:ext>
                  </a:extLst>
                </a:gridCol>
                <a:gridCol w="1186290">
                  <a:extLst>
                    <a:ext uri="{9D8B030D-6E8A-4147-A177-3AD203B41FA5}">
                      <a16:colId xmlns:a16="http://schemas.microsoft.com/office/drawing/2014/main" xmlns="" val="20002"/>
                    </a:ext>
                  </a:extLst>
                </a:gridCol>
                <a:gridCol w="1092367">
                  <a:extLst>
                    <a:ext uri="{9D8B030D-6E8A-4147-A177-3AD203B41FA5}">
                      <a16:colId xmlns:a16="http://schemas.microsoft.com/office/drawing/2014/main" xmlns="" val="20003"/>
                    </a:ext>
                  </a:extLst>
                </a:gridCol>
                <a:gridCol w="1008339">
                  <a:extLst>
                    <a:ext uri="{9D8B030D-6E8A-4147-A177-3AD203B41FA5}">
                      <a16:colId xmlns:a16="http://schemas.microsoft.com/office/drawing/2014/main" xmlns="" val="20004"/>
                    </a:ext>
                  </a:extLst>
                </a:gridCol>
              </a:tblGrid>
              <a:tr h="107460">
                <a:tc>
                  <a:txBody>
                    <a:bodyPr/>
                    <a:lstStyle/>
                    <a:p>
                      <a:pPr algn="ctr"/>
                      <a:r>
                        <a:rPr kumimoji="1" lang="ja-JP" altLang="en-US" sz="900" dirty="0">
                          <a:solidFill>
                            <a:schemeClr val="tx1"/>
                          </a:solidFill>
                          <a:latin typeface="+mn-ea"/>
                          <a:ea typeface="+mn-ea"/>
                        </a:rPr>
                        <a:t>施設名</a:t>
                      </a:r>
                    </a:p>
                  </a:txBody>
                  <a:tcPr marL="36000" marR="36000" marT="36000" marB="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tc>
                  <a:txBody>
                    <a:bodyPr/>
                    <a:lstStyle/>
                    <a:p>
                      <a:pPr algn="ctr"/>
                      <a:r>
                        <a:rPr kumimoji="1" lang="ja-JP" altLang="en-US" sz="900" dirty="0">
                          <a:solidFill>
                            <a:schemeClr val="tx1"/>
                          </a:solidFill>
                          <a:latin typeface="+mn-ea"/>
                          <a:ea typeface="+mn-ea"/>
                        </a:rPr>
                        <a:t>ネーミング</a:t>
                      </a:r>
                    </a:p>
                  </a:txBody>
                  <a:tcPr marL="36000" marR="36000" marT="36000" marB="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tc>
                  <a:txBody>
                    <a:bodyPr/>
                    <a:lstStyle/>
                    <a:p>
                      <a:pPr algn="ctr"/>
                      <a:r>
                        <a:rPr kumimoji="1" lang="ja-JP" altLang="en-US" sz="900" dirty="0">
                          <a:solidFill>
                            <a:schemeClr val="tx1"/>
                          </a:solidFill>
                          <a:latin typeface="+mn-ea"/>
                          <a:ea typeface="+mn-ea"/>
                        </a:rPr>
                        <a:t>パートナー</a:t>
                      </a:r>
                    </a:p>
                  </a:txBody>
                  <a:tcPr marL="36000" marR="36000" marT="36000" marB="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tc>
                  <a:txBody>
                    <a:bodyPr/>
                    <a:lstStyle/>
                    <a:p>
                      <a:pPr algn="ctr"/>
                      <a:r>
                        <a:rPr kumimoji="1" lang="ja-JP" altLang="en-US" sz="900" dirty="0">
                          <a:solidFill>
                            <a:schemeClr val="tx1"/>
                          </a:solidFill>
                          <a:latin typeface="+mn-ea"/>
                          <a:ea typeface="+mn-ea"/>
                        </a:rPr>
                        <a:t>収入金額</a:t>
                      </a:r>
                    </a:p>
                  </a:txBody>
                  <a:tcPr marL="36000" marR="36000" marT="36000" marB="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tc>
                  <a:txBody>
                    <a:bodyPr/>
                    <a:lstStyle/>
                    <a:p>
                      <a:pPr algn="ctr"/>
                      <a:r>
                        <a:rPr kumimoji="1" lang="ja-JP" altLang="en-US" sz="900" dirty="0">
                          <a:solidFill>
                            <a:schemeClr val="tx1"/>
                          </a:solidFill>
                          <a:latin typeface="+mn-ea"/>
                          <a:ea typeface="+mn-ea"/>
                        </a:rPr>
                        <a:t>契約期間</a:t>
                      </a:r>
                    </a:p>
                  </a:txBody>
                  <a:tcPr marL="36000" marR="36000" marT="36000" marB="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extLst>
                  <a:ext uri="{0D108BD9-81ED-4DB2-BD59-A6C34878D82A}">
                    <a16:rowId xmlns:a16="http://schemas.microsoft.com/office/drawing/2014/main" xmlns="" val="10000"/>
                  </a:ext>
                </a:extLst>
              </a:tr>
              <a:tr h="129229">
                <a:tc>
                  <a:txBody>
                    <a:bodyPr/>
                    <a:lstStyle/>
                    <a:p>
                      <a:r>
                        <a:rPr lang="ja-JP" altLang="en-US" sz="900" dirty="0">
                          <a:latin typeface="+mn-ea"/>
                          <a:ea typeface="+mn-ea"/>
                        </a:rPr>
                        <a:t>長居陸上</a:t>
                      </a:r>
                      <a:endParaRPr lang="en-US" altLang="ja-JP" sz="900" dirty="0">
                        <a:latin typeface="+mn-ea"/>
                        <a:ea typeface="+mn-ea"/>
                      </a:endParaRPr>
                    </a:p>
                    <a:p>
                      <a:r>
                        <a:rPr lang="ja-JP" altLang="en-US" sz="900" dirty="0">
                          <a:latin typeface="+mn-ea"/>
                          <a:ea typeface="+mn-ea"/>
                        </a:rPr>
                        <a:t>競技場</a:t>
                      </a:r>
                      <a:endParaRPr kumimoji="1" lang="ja-JP" altLang="en-US" sz="900" dirty="0">
                        <a:solidFill>
                          <a:schemeClr val="tx1"/>
                        </a:solidFill>
                        <a:latin typeface="+mn-ea"/>
                        <a:ea typeface="+mn-ea"/>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lang="ja-JP" altLang="en-US" sz="900" dirty="0">
                          <a:latin typeface="+mn-ea"/>
                          <a:ea typeface="+mn-ea"/>
                        </a:rPr>
                        <a:t>ヤンマー</a:t>
                      </a:r>
                      <a:endParaRPr lang="en-US" altLang="ja-JP" sz="900" dirty="0">
                        <a:latin typeface="+mn-ea"/>
                        <a:ea typeface="+mn-ea"/>
                      </a:endParaRPr>
                    </a:p>
                    <a:p>
                      <a:r>
                        <a:rPr lang="ja-JP" altLang="en-US" sz="900" dirty="0">
                          <a:latin typeface="+mn-ea"/>
                          <a:ea typeface="+mn-ea"/>
                        </a:rPr>
                        <a:t>スタジアム長居</a:t>
                      </a:r>
                      <a:endParaRPr kumimoji="1" lang="ja-JP" altLang="en-US" sz="900" dirty="0">
                        <a:solidFill>
                          <a:schemeClr val="tx1"/>
                        </a:solidFill>
                        <a:latin typeface="+mn-ea"/>
                        <a:ea typeface="+mn-ea"/>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rowSpan="2">
                  <a:txBody>
                    <a:bodyPr/>
                    <a:lstStyle/>
                    <a:p>
                      <a:r>
                        <a:rPr lang="ja-JP" altLang="en-US" sz="900" dirty="0">
                          <a:latin typeface="+mn-ea"/>
                          <a:ea typeface="+mn-ea"/>
                        </a:rPr>
                        <a:t>ヤンマー（株）</a:t>
                      </a:r>
                      <a:endParaRPr kumimoji="1" lang="ja-JP" altLang="en-US" sz="900" dirty="0">
                        <a:solidFill>
                          <a:schemeClr val="tx1"/>
                        </a:solidFill>
                        <a:latin typeface="+mn-ea"/>
                        <a:ea typeface="+mn-ea"/>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rowSpan="2">
                  <a:txBody>
                    <a:bodyPr/>
                    <a:lstStyle/>
                    <a:p>
                      <a:r>
                        <a:rPr lang="ja-JP" altLang="en-US" sz="900" dirty="0">
                          <a:latin typeface="+mn-ea"/>
                          <a:ea typeface="+mn-ea"/>
                        </a:rPr>
                        <a:t>両施設で</a:t>
                      </a:r>
                      <a:endParaRPr lang="en-US" altLang="ja-JP" sz="900" dirty="0">
                        <a:latin typeface="+mn-ea"/>
                        <a:ea typeface="+mn-ea"/>
                      </a:endParaRPr>
                    </a:p>
                    <a:p>
                      <a:r>
                        <a:rPr lang="en-US" altLang="ja-JP" sz="900" dirty="0">
                          <a:latin typeface="+mn-ea"/>
                          <a:ea typeface="+mn-ea"/>
                        </a:rPr>
                        <a:t>1</a:t>
                      </a:r>
                      <a:r>
                        <a:rPr lang="ja-JP" altLang="en-US" sz="900" dirty="0">
                          <a:latin typeface="+mn-ea"/>
                          <a:ea typeface="+mn-ea"/>
                        </a:rPr>
                        <a:t>億円</a:t>
                      </a:r>
                      <a:endParaRPr lang="en-US" altLang="ja-JP" sz="900" dirty="0">
                        <a:latin typeface="+mn-ea"/>
                        <a:ea typeface="+mn-ea"/>
                      </a:endParaRPr>
                    </a:p>
                    <a:p>
                      <a:r>
                        <a:rPr lang="ja-JP" altLang="en-US" sz="900" dirty="0">
                          <a:latin typeface="+mn-ea"/>
                          <a:ea typeface="+mn-ea"/>
                        </a:rPr>
                        <a:t>　（年額、税別）</a:t>
                      </a:r>
                      <a:endParaRPr kumimoji="1" lang="ja-JP" altLang="en-US" sz="900" dirty="0">
                        <a:solidFill>
                          <a:schemeClr val="tx1"/>
                        </a:solidFill>
                        <a:latin typeface="+mn-ea"/>
                        <a:ea typeface="+mn-ea"/>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rowSpan="2">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altLang="ja-JP" sz="900" dirty="0">
                          <a:latin typeface="+mn-ea"/>
                          <a:ea typeface="+mn-ea"/>
                        </a:rPr>
                        <a:t>2014.3.1</a:t>
                      </a:r>
                    </a:p>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900" dirty="0">
                          <a:latin typeface="+mn-ea"/>
                          <a:ea typeface="+mn-ea"/>
                        </a:rPr>
                        <a:t>　～</a:t>
                      </a:r>
                      <a:r>
                        <a:rPr lang="en-US" altLang="ja-JP" sz="900" dirty="0">
                          <a:latin typeface="+mn-ea"/>
                          <a:ea typeface="+mn-ea"/>
                        </a:rPr>
                        <a:t>2019.2.28</a:t>
                      </a:r>
                      <a:endParaRPr lang="ja-JP" altLang="en-US" sz="900" dirty="0">
                        <a:latin typeface="+mn-ea"/>
                        <a:ea typeface="+mn-ea"/>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xmlns="" val="10001"/>
                  </a:ext>
                </a:extLst>
              </a:tr>
              <a:tr h="327932">
                <a:tc>
                  <a:txBody>
                    <a:bodyPr/>
                    <a:lstStyle/>
                    <a:p>
                      <a:r>
                        <a:rPr lang="ja-JP" altLang="en-US" sz="900" dirty="0">
                          <a:latin typeface="+mn-ea"/>
                          <a:ea typeface="+mn-ea"/>
                        </a:rPr>
                        <a:t>長居第</a:t>
                      </a:r>
                      <a:r>
                        <a:rPr lang="en-US" altLang="ja-JP" sz="900" dirty="0">
                          <a:latin typeface="+mn-ea"/>
                          <a:ea typeface="+mn-ea"/>
                        </a:rPr>
                        <a:t>2</a:t>
                      </a:r>
                    </a:p>
                    <a:p>
                      <a:r>
                        <a:rPr lang="ja-JP" altLang="en-US" sz="900" dirty="0">
                          <a:latin typeface="+mn-ea"/>
                          <a:ea typeface="+mn-ea"/>
                        </a:rPr>
                        <a:t>陸上競技場</a:t>
                      </a:r>
                      <a:endParaRPr kumimoji="1" lang="ja-JP" altLang="en-US" sz="900" dirty="0">
                        <a:solidFill>
                          <a:schemeClr val="tx1"/>
                        </a:solidFill>
                        <a:latin typeface="+mn-ea"/>
                        <a:ea typeface="+mn-ea"/>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lang="ja-JP" altLang="en-US" sz="900" dirty="0">
                          <a:latin typeface="+mn-ea"/>
                          <a:ea typeface="+mn-ea"/>
                        </a:rPr>
                        <a:t>ヤンマー</a:t>
                      </a:r>
                      <a:endParaRPr lang="en-US" altLang="ja-JP" sz="900" dirty="0">
                        <a:latin typeface="+mn-ea"/>
                        <a:ea typeface="+mn-ea"/>
                      </a:endParaRPr>
                    </a:p>
                    <a:p>
                      <a:r>
                        <a:rPr lang="ja-JP" altLang="en-US" sz="900" dirty="0">
                          <a:latin typeface="+mn-ea"/>
                          <a:ea typeface="+mn-ea"/>
                        </a:rPr>
                        <a:t>フィールド長居</a:t>
                      </a:r>
                      <a:endParaRPr kumimoji="1" lang="ja-JP" altLang="en-US" sz="900" dirty="0">
                        <a:solidFill>
                          <a:schemeClr val="tx1"/>
                        </a:solidFill>
                        <a:latin typeface="+mn-ea"/>
                        <a:ea typeface="+mn-ea"/>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vMerge="1">
                  <a:txBody>
                    <a:bodyPr/>
                    <a:lstStyle/>
                    <a:p>
                      <a:endParaRPr kumimoji="1" lang="ja-JP" altLang="en-US" sz="1200" dirty="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vMerge="1">
                  <a:txBody>
                    <a:bodyPr/>
                    <a:lstStyle/>
                    <a:p>
                      <a:endParaRPr kumimoji="1" lang="ja-JP" altLang="en-US" sz="1200" dirty="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vMerge="1">
                  <a:txBody>
                    <a:bodyPr/>
                    <a:lstStyle/>
                    <a:p>
                      <a:endParaRPr kumimoji="1" lang="ja-JP" altLang="en-US" sz="1200" dirty="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xmlns="" val="10002"/>
                  </a:ext>
                </a:extLst>
              </a:tr>
              <a:tr h="1136600">
                <a:tc>
                  <a:txBody>
                    <a:bodyPr/>
                    <a:lstStyle/>
                    <a:p>
                      <a:r>
                        <a:rPr lang="ja-JP" altLang="en-US" sz="900" dirty="0">
                          <a:latin typeface="+mn-ea"/>
                          <a:ea typeface="+mn-ea"/>
                        </a:rPr>
                        <a:t>長居</a:t>
                      </a:r>
                      <a:endParaRPr lang="en-US" altLang="ja-JP" sz="900" dirty="0">
                        <a:latin typeface="+mn-ea"/>
                        <a:ea typeface="+mn-ea"/>
                      </a:endParaRPr>
                    </a:p>
                    <a:p>
                      <a:r>
                        <a:rPr lang="ja-JP" altLang="en-US" sz="900" dirty="0">
                          <a:latin typeface="+mn-ea"/>
                          <a:ea typeface="+mn-ea"/>
                        </a:rPr>
                        <a:t>球技場</a:t>
                      </a:r>
                      <a:endParaRPr kumimoji="1" lang="ja-JP" altLang="en-US" sz="900" dirty="0">
                        <a:solidFill>
                          <a:schemeClr val="tx1"/>
                        </a:solidFill>
                        <a:latin typeface="+mn-ea"/>
                        <a:ea typeface="+mn-ea"/>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900" dirty="0">
                          <a:latin typeface="+mn-ea"/>
                          <a:ea typeface="+mn-ea"/>
                        </a:rPr>
                        <a:t>キンチョウスタジアム</a:t>
                      </a:r>
                      <a:endParaRPr kumimoji="1" lang="ja-JP" altLang="en-US" sz="900" dirty="0">
                        <a:solidFill>
                          <a:schemeClr val="tx1"/>
                        </a:solidFill>
                        <a:latin typeface="+mn-ea"/>
                        <a:ea typeface="+mn-ea"/>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lang="ja-JP" altLang="en-US" sz="900" dirty="0">
                          <a:latin typeface="+mn-ea"/>
                          <a:ea typeface="+mn-ea"/>
                        </a:rPr>
                        <a:t>大日本除虫菊（株）</a:t>
                      </a:r>
                      <a:endParaRPr kumimoji="1" lang="ja-JP" altLang="en-US" sz="900" dirty="0">
                        <a:solidFill>
                          <a:schemeClr val="tx1"/>
                        </a:solidFill>
                        <a:latin typeface="+mn-ea"/>
                        <a:ea typeface="+mn-ea"/>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lang="en-US" altLang="ja-JP" sz="900" dirty="0">
                          <a:latin typeface="+mn-ea"/>
                          <a:ea typeface="+mn-ea"/>
                        </a:rPr>
                        <a:t>1,800</a:t>
                      </a:r>
                      <a:r>
                        <a:rPr lang="ja-JP" altLang="en-US" sz="900" dirty="0">
                          <a:latin typeface="+mn-ea"/>
                          <a:ea typeface="+mn-ea"/>
                        </a:rPr>
                        <a:t>万円</a:t>
                      </a:r>
                      <a:endParaRPr lang="en-US" altLang="ja-JP" sz="900" dirty="0">
                        <a:latin typeface="+mn-ea"/>
                        <a:ea typeface="+mn-ea"/>
                      </a:endParaRPr>
                    </a:p>
                    <a:p>
                      <a:r>
                        <a:rPr lang="ja-JP" altLang="en-US" sz="900" dirty="0">
                          <a:latin typeface="+mn-ea"/>
                          <a:ea typeface="+mn-ea"/>
                        </a:rPr>
                        <a:t>　（年額、税別）</a:t>
                      </a:r>
                      <a:endParaRPr kumimoji="1" lang="ja-JP" altLang="en-US" sz="900" dirty="0">
                        <a:solidFill>
                          <a:schemeClr val="tx1"/>
                        </a:solidFill>
                        <a:latin typeface="+mn-ea"/>
                        <a:ea typeface="+mn-ea"/>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lang="ja-JP" altLang="en-US" sz="900" dirty="0">
                          <a:solidFill>
                            <a:schemeClr val="tx1"/>
                          </a:solidFill>
                          <a:latin typeface="+mn-ea"/>
                          <a:ea typeface="+mn-ea"/>
                        </a:rPr>
                        <a:t>（当初）</a:t>
                      </a:r>
                      <a:endParaRPr lang="en-US" altLang="ja-JP" sz="900" dirty="0">
                        <a:solidFill>
                          <a:schemeClr val="tx1"/>
                        </a:solidFill>
                        <a:latin typeface="+mn-ea"/>
                        <a:ea typeface="+mn-ea"/>
                      </a:endParaRPr>
                    </a:p>
                    <a:p>
                      <a:r>
                        <a:rPr lang="en-US" altLang="ja-JP" sz="900" dirty="0">
                          <a:solidFill>
                            <a:schemeClr val="tx1"/>
                          </a:solidFill>
                          <a:latin typeface="+mn-ea"/>
                          <a:ea typeface="+mn-ea"/>
                        </a:rPr>
                        <a:t>2010.8.1</a:t>
                      </a:r>
                    </a:p>
                    <a:p>
                      <a:r>
                        <a:rPr lang="ja-JP" altLang="en-US" sz="900" dirty="0">
                          <a:solidFill>
                            <a:schemeClr val="tx1"/>
                          </a:solidFill>
                          <a:latin typeface="+mn-ea"/>
                          <a:ea typeface="+mn-ea"/>
                        </a:rPr>
                        <a:t>　～</a:t>
                      </a:r>
                      <a:r>
                        <a:rPr lang="en-US" altLang="ja-JP" sz="900" dirty="0">
                          <a:solidFill>
                            <a:schemeClr val="tx1"/>
                          </a:solidFill>
                          <a:latin typeface="+mn-ea"/>
                          <a:ea typeface="+mn-ea"/>
                        </a:rPr>
                        <a:t>2013.12.31</a:t>
                      </a:r>
                    </a:p>
                    <a:p>
                      <a:r>
                        <a:rPr lang="ja-JP" altLang="en-US" sz="900" dirty="0">
                          <a:solidFill>
                            <a:schemeClr val="tx1"/>
                          </a:solidFill>
                          <a:latin typeface="+mn-ea"/>
                          <a:ea typeface="+mn-ea"/>
                        </a:rPr>
                        <a:t>（更新）　　　　　　　　　</a:t>
                      </a:r>
                      <a:r>
                        <a:rPr lang="en-US" altLang="ja-JP" sz="900" dirty="0">
                          <a:solidFill>
                            <a:schemeClr val="tx1"/>
                          </a:solidFill>
                          <a:latin typeface="+mn-ea"/>
                          <a:ea typeface="+mn-ea"/>
                        </a:rPr>
                        <a:t>2014.1.1</a:t>
                      </a:r>
                    </a:p>
                    <a:p>
                      <a:r>
                        <a:rPr lang="ja-JP" altLang="en-US" sz="900" dirty="0">
                          <a:solidFill>
                            <a:schemeClr val="tx1"/>
                          </a:solidFill>
                          <a:latin typeface="+mn-ea"/>
                          <a:ea typeface="+mn-ea"/>
                        </a:rPr>
                        <a:t>　～</a:t>
                      </a:r>
                      <a:r>
                        <a:rPr lang="en-US" altLang="ja-JP" sz="900" dirty="0">
                          <a:solidFill>
                            <a:schemeClr val="tx1"/>
                          </a:solidFill>
                          <a:latin typeface="+mn-ea"/>
                          <a:ea typeface="+mn-ea"/>
                        </a:rPr>
                        <a:t>2016.12.31</a:t>
                      </a:r>
                    </a:p>
                    <a:p>
                      <a:r>
                        <a:rPr lang="en-US" altLang="ja-JP" sz="900" dirty="0">
                          <a:solidFill>
                            <a:schemeClr val="tx1"/>
                          </a:solidFill>
                          <a:latin typeface="+mn-ea"/>
                          <a:ea typeface="+mn-ea"/>
                        </a:rPr>
                        <a:t>2017.1.1</a:t>
                      </a:r>
                    </a:p>
                    <a:p>
                      <a:r>
                        <a:rPr lang="ja-JP" altLang="en-US" sz="900" dirty="0">
                          <a:solidFill>
                            <a:schemeClr val="tx1"/>
                          </a:solidFill>
                          <a:latin typeface="+mn-ea"/>
                          <a:ea typeface="+mn-ea"/>
                        </a:rPr>
                        <a:t>　～</a:t>
                      </a:r>
                      <a:r>
                        <a:rPr lang="en-US" altLang="ja-JP" sz="900" dirty="0">
                          <a:solidFill>
                            <a:schemeClr val="tx1"/>
                          </a:solidFill>
                          <a:latin typeface="+mn-ea"/>
                          <a:ea typeface="+mn-ea"/>
                        </a:rPr>
                        <a:t>2017.12.31</a:t>
                      </a:r>
                    </a:p>
                    <a:p>
                      <a:r>
                        <a:rPr lang="en-US" altLang="ja-JP" sz="900" dirty="0">
                          <a:solidFill>
                            <a:schemeClr val="tx1"/>
                          </a:solidFill>
                          <a:latin typeface="+mn-ea"/>
                          <a:ea typeface="+mn-ea"/>
                        </a:rPr>
                        <a:t>2018.1.1</a:t>
                      </a:r>
                    </a:p>
                    <a:p>
                      <a:r>
                        <a:rPr lang="ja-JP" altLang="en-US" sz="900" dirty="0">
                          <a:solidFill>
                            <a:schemeClr val="tx1"/>
                          </a:solidFill>
                          <a:latin typeface="+mn-ea"/>
                          <a:ea typeface="+mn-ea"/>
                        </a:rPr>
                        <a:t>　～</a:t>
                      </a:r>
                      <a:r>
                        <a:rPr lang="en-US" altLang="ja-JP" sz="900" dirty="0">
                          <a:solidFill>
                            <a:schemeClr val="tx1"/>
                          </a:solidFill>
                          <a:latin typeface="+mn-ea"/>
                          <a:ea typeface="+mn-ea"/>
                        </a:rPr>
                        <a:t>2018.12.31</a:t>
                      </a:r>
                      <a:endParaRPr lang="ja-JP" altLang="en-US" sz="900" dirty="0">
                        <a:solidFill>
                          <a:schemeClr val="tx1"/>
                        </a:solidFill>
                        <a:latin typeface="+mn-ea"/>
                        <a:ea typeface="+mn-ea"/>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xmlns="" val="10003"/>
                  </a:ext>
                </a:extLst>
              </a:tr>
              <a:tr h="195276">
                <a:tc rowSpan="2">
                  <a:txBody>
                    <a:bodyPr/>
                    <a:lstStyle/>
                    <a:p>
                      <a:r>
                        <a:rPr lang="ja-JP" altLang="en-US" sz="900" dirty="0">
                          <a:solidFill>
                            <a:schemeClr val="tx1"/>
                          </a:solidFill>
                          <a:latin typeface="+mn-ea"/>
                          <a:ea typeface="+mn-ea"/>
                        </a:rPr>
                        <a:t>梅田新</a:t>
                      </a:r>
                      <a:endParaRPr lang="en-US" altLang="ja-JP" sz="900" dirty="0">
                        <a:solidFill>
                          <a:schemeClr val="tx1"/>
                        </a:solidFill>
                        <a:latin typeface="+mn-ea"/>
                        <a:ea typeface="+mn-ea"/>
                      </a:endParaRPr>
                    </a:p>
                    <a:p>
                      <a:r>
                        <a:rPr lang="ja-JP" altLang="en-US" sz="900" dirty="0">
                          <a:solidFill>
                            <a:schemeClr val="tx1"/>
                          </a:solidFill>
                          <a:latin typeface="+mn-ea"/>
                          <a:ea typeface="+mn-ea"/>
                        </a:rPr>
                        <a:t>歩道橋</a:t>
                      </a:r>
                      <a:endParaRPr kumimoji="1" lang="ja-JP" altLang="en-US" sz="900" dirty="0">
                        <a:solidFill>
                          <a:schemeClr val="tx1"/>
                        </a:solidFill>
                        <a:latin typeface="+mn-ea"/>
                        <a:ea typeface="+mn-ea"/>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lang="en-US" altLang="ja-JP" sz="900" dirty="0">
                          <a:solidFill>
                            <a:schemeClr val="tx1"/>
                          </a:solidFill>
                          <a:latin typeface="+mn-ea"/>
                          <a:ea typeface="+mn-ea"/>
                        </a:rPr>
                        <a:t>ROHTO</a:t>
                      </a:r>
                      <a:r>
                        <a:rPr lang="ja-JP" altLang="en-US" sz="900" dirty="0" err="1">
                          <a:solidFill>
                            <a:schemeClr val="tx1"/>
                          </a:solidFill>
                          <a:latin typeface="+mn-ea"/>
                          <a:ea typeface="+mn-ea"/>
                        </a:rPr>
                        <a:t>よろこ</a:t>
                      </a:r>
                      <a:r>
                        <a:rPr lang="ja-JP" altLang="en-US" sz="900" dirty="0">
                          <a:solidFill>
                            <a:schemeClr val="tx1"/>
                          </a:solidFill>
                          <a:latin typeface="+mn-ea"/>
                          <a:ea typeface="+mn-ea"/>
                        </a:rPr>
                        <a:t>ビックリ</a:t>
                      </a:r>
                      <a:endParaRPr lang="en-US" altLang="ja-JP" sz="900" dirty="0">
                        <a:solidFill>
                          <a:schemeClr val="tx1"/>
                        </a:solidFill>
                        <a:latin typeface="+mn-ea"/>
                        <a:ea typeface="+mn-ea"/>
                      </a:endParaRPr>
                    </a:p>
                    <a:p>
                      <a:r>
                        <a:rPr lang="ja-JP" altLang="en-US" sz="900" dirty="0">
                          <a:solidFill>
                            <a:schemeClr val="tx1"/>
                          </a:solidFill>
                          <a:latin typeface="+mn-ea"/>
                          <a:ea typeface="+mn-ea"/>
                        </a:rPr>
                        <a:t>梅田新歩道橋</a:t>
                      </a:r>
                      <a:endParaRPr lang="en-US" altLang="ja-JP" sz="900" dirty="0">
                        <a:solidFill>
                          <a:schemeClr val="tx1"/>
                        </a:solidFill>
                        <a:latin typeface="+mn-ea"/>
                        <a:ea typeface="+mn-ea"/>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lang="ja-JP" altLang="en-US" sz="900" dirty="0">
                          <a:solidFill>
                            <a:schemeClr val="tx1"/>
                          </a:solidFill>
                          <a:latin typeface="+mn-ea"/>
                          <a:ea typeface="+mn-ea"/>
                        </a:rPr>
                        <a:t>ロート製薬（株）</a:t>
                      </a:r>
                      <a:endParaRPr kumimoji="1" lang="ja-JP" altLang="en-US" sz="900" dirty="0">
                        <a:solidFill>
                          <a:schemeClr val="tx1"/>
                        </a:solidFill>
                        <a:latin typeface="+mn-ea"/>
                        <a:ea typeface="+mn-ea"/>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lang="en-US" altLang="ja-JP" sz="900" dirty="0">
                          <a:solidFill>
                            <a:schemeClr val="tx1"/>
                          </a:solidFill>
                          <a:latin typeface="+mn-ea"/>
                          <a:ea typeface="+mn-ea"/>
                        </a:rPr>
                        <a:t>610</a:t>
                      </a:r>
                      <a:r>
                        <a:rPr lang="ja-JP" altLang="en-US" sz="900" dirty="0">
                          <a:solidFill>
                            <a:schemeClr val="tx1"/>
                          </a:solidFill>
                          <a:latin typeface="+mn-ea"/>
                          <a:ea typeface="+mn-ea"/>
                        </a:rPr>
                        <a:t>万円</a:t>
                      </a:r>
                      <a:endParaRPr lang="en-US" altLang="ja-JP" sz="900" dirty="0">
                        <a:solidFill>
                          <a:schemeClr val="tx1"/>
                        </a:solidFill>
                        <a:latin typeface="+mn-ea"/>
                        <a:ea typeface="+mn-ea"/>
                      </a:endParaRPr>
                    </a:p>
                    <a:p>
                      <a:r>
                        <a:rPr lang="ja-JP" altLang="en-US" sz="900" dirty="0">
                          <a:solidFill>
                            <a:schemeClr val="tx1"/>
                          </a:solidFill>
                          <a:latin typeface="+mn-ea"/>
                          <a:ea typeface="+mn-ea"/>
                        </a:rPr>
                        <a:t>　（年額、税込）</a:t>
                      </a:r>
                      <a:endParaRPr kumimoji="1" lang="ja-JP" altLang="en-US" sz="900" dirty="0">
                        <a:solidFill>
                          <a:schemeClr val="tx1"/>
                        </a:solidFill>
                        <a:latin typeface="+mn-ea"/>
                        <a:ea typeface="+mn-ea"/>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lang="en-US" altLang="ja-JP" sz="900" dirty="0">
                          <a:solidFill>
                            <a:schemeClr val="tx1"/>
                          </a:solidFill>
                          <a:latin typeface="+mn-ea"/>
                          <a:ea typeface="+mn-ea"/>
                        </a:rPr>
                        <a:t>2013.6.1</a:t>
                      </a:r>
                    </a:p>
                    <a:p>
                      <a:r>
                        <a:rPr lang="ja-JP" altLang="en-US" sz="900" dirty="0">
                          <a:solidFill>
                            <a:schemeClr val="tx1"/>
                          </a:solidFill>
                          <a:latin typeface="+mn-ea"/>
                          <a:ea typeface="+mn-ea"/>
                        </a:rPr>
                        <a:t>　～</a:t>
                      </a:r>
                      <a:r>
                        <a:rPr lang="en-US" altLang="ja-JP" sz="900" dirty="0">
                          <a:solidFill>
                            <a:schemeClr val="tx1"/>
                          </a:solidFill>
                          <a:latin typeface="+mn-ea"/>
                          <a:ea typeface="+mn-ea"/>
                        </a:rPr>
                        <a:t>2016.5.31</a:t>
                      </a: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xmlns="" val="10004"/>
                  </a:ext>
                </a:extLst>
              </a:tr>
              <a:tr h="0">
                <a:tc vMerge="1">
                  <a:txBody>
                    <a:bodyPr/>
                    <a:lstStyle/>
                    <a:p>
                      <a:endParaRPr kumimoji="1" lang="ja-JP" altLang="en-US"/>
                    </a:p>
                  </a:txBody>
                  <a:tcPr/>
                </a:tc>
                <a:tc>
                  <a:txBody>
                    <a:bodyPr/>
                    <a:lstStyle/>
                    <a:p>
                      <a:r>
                        <a:rPr kumimoji="1" lang="ja-JP" altLang="en-US" sz="900" dirty="0">
                          <a:solidFill>
                            <a:schemeClr val="tx1"/>
                          </a:solidFill>
                        </a:rPr>
                        <a:t>阪急阪神連絡デッキ</a:t>
                      </a:r>
                      <a:endParaRPr kumimoji="1" lang="en-US" altLang="ja-JP" sz="900" dirty="0">
                        <a:solidFill>
                          <a:schemeClr val="tx1"/>
                        </a:solidFill>
                      </a:endParaRPr>
                    </a:p>
                    <a:p>
                      <a:r>
                        <a:rPr kumimoji="1" lang="ja-JP" altLang="en-US" sz="900" dirty="0">
                          <a:solidFill>
                            <a:schemeClr val="tx1"/>
                          </a:solidFill>
                        </a:rPr>
                        <a:t>梅田新歩道橋</a:t>
                      </a: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kumimoji="1" lang="ja-JP" altLang="en-US" sz="900" dirty="0">
                          <a:solidFill>
                            <a:schemeClr val="tx1"/>
                          </a:solidFill>
                        </a:rPr>
                        <a:t>阪神電鉄（株）</a:t>
                      </a: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kumimoji="1" lang="en-US" altLang="ja-JP" sz="900" dirty="0">
                          <a:solidFill>
                            <a:schemeClr val="tx1"/>
                          </a:solidFill>
                          <a:latin typeface="+mn-ea"/>
                          <a:ea typeface="+mn-ea"/>
                        </a:rPr>
                        <a:t>600</a:t>
                      </a:r>
                      <a:r>
                        <a:rPr kumimoji="1" lang="ja-JP" altLang="en-US" sz="900" dirty="0">
                          <a:solidFill>
                            <a:schemeClr val="tx1"/>
                          </a:solidFill>
                          <a:latin typeface="+mn-ea"/>
                          <a:ea typeface="+mn-ea"/>
                        </a:rPr>
                        <a:t>万円（</a:t>
                      </a:r>
                      <a:r>
                        <a:rPr kumimoji="1" lang="en-US" altLang="ja-JP" sz="900" dirty="0">
                          <a:solidFill>
                            <a:schemeClr val="tx1"/>
                          </a:solidFill>
                          <a:latin typeface="+mn-ea"/>
                          <a:ea typeface="+mn-ea"/>
                        </a:rPr>
                        <a:t>※</a:t>
                      </a:r>
                      <a:r>
                        <a:rPr kumimoji="1" lang="ja-JP" altLang="en-US" sz="900" dirty="0">
                          <a:solidFill>
                            <a:schemeClr val="tx1"/>
                          </a:solidFill>
                          <a:latin typeface="+mn-ea"/>
                          <a:ea typeface="+mn-ea"/>
                        </a:rPr>
                        <a:t>）</a:t>
                      </a:r>
                      <a:endParaRPr kumimoji="1" lang="en-US" altLang="ja-JP" sz="900" dirty="0">
                        <a:solidFill>
                          <a:schemeClr val="tx1"/>
                        </a:solidFill>
                        <a:latin typeface="+mn-ea"/>
                        <a:ea typeface="+mn-ea"/>
                      </a:endParaRPr>
                    </a:p>
                    <a:p>
                      <a:r>
                        <a:rPr kumimoji="1" lang="ja-JP" altLang="en-US" sz="900" dirty="0">
                          <a:solidFill>
                            <a:schemeClr val="tx1"/>
                          </a:solidFill>
                          <a:latin typeface="+mn-ea"/>
                          <a:ea typeface="+mn-ea"/>
                        </a:rPr>
                        <a:t>　（年額、税込）</a:t>
                      </a: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kumimoji="1" lang="en-US" altLang="ja-JP" sz="900" dirty="0">
                          <a:solidFill>
                            <a:schemeClr val="tx1"/>
                          </a:solidFill>
                          <a:latin typeface="+mn-ea"/>
                          <a:ea typeface="+mn-ea"/>
                        </a:rPr>
                        <a:t>2017.3.17</a:t>
                      </a:r>
                    </a:p>
                    <a:p>
                      <a:r>
                        <a:rPr kumimoji="1" lang="en-US" altLang="ja-JP" sz="900" dirty="0">
                          <a:solidFill>
                            <a:schemeClr val="tx1"/>
                          </a:solidFill>
                          <a:latin typeface="+mn-ea"/>
                          <a:ea typeface="+mn-ea"/>
                        </a:rPr>
                        <a:t> </a:t>
                      </a:r>
                      <a:r>
                        <a:rPr kumimoji="1" lang="ja-JP" altLang="en-US" sz="900" dirty="0">
                          <a:solidFill>
                            <a:schemeClr val="tx1"/>
                          </a:solidFill>
                          <a:latin typeface="+mn-ea"/>
                          <a:ea typeface="+mn-ea"/>
                        </a:rPr>
                        <a:t>～</a:t>
                      </a:r>
                      <a:r>
                        <a:rPr kumimoji="1" lang="en-US" altLang="ja-JP" sz="900" dirty="0">
                          <a:solidFill>
                            <a:schemeClr val="tx1"/>
                          </a:solidFill>
                          <a:latin typeface="+mn-ea"/>
                          <a:ea typeface="+mn-ea"/>
                        </a:rPr>
                        <a:t>2020.3.16</a:t>
                      </a: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xmlns="" val="10005"/>
                  </a:ext>
                </a:extLst>
              </a:tr>
              <a:tr h="107943">
                <a:tc rowSpan="2">
                  <a:txBody>
                    <a:bodyPr/>
                    <a:lstStyle/>
                    <a:p>
                      <a:r>
                        <a:rPr lang="ja-JP" altLang="en-US" sz="900" dirty="0">
                          <a:solidFill>
                            <a:schemeClr val="tx1"/>
                          </a:solidFill>
                          <a:latin typeface="+mn-ea"/>
                          <a:ea typeface="+mn-ea"/>
                        </a:rPr>
                        <a:t>阿倍野</a:t>
                      </a:r>
                      <a:endParaRPr lang="en-US" altLang="ja-JP" sz="900" dirty="0">
                        <a:solidFill>
                          <a:schemeClr val="tx1"/>
                        </a:solidFill>
                        <a:latin typeface="+mn-ea"/>
                        <a:ea typeface="+mn-ea"/>
                      </a:endParaRPr>
                    </a:p>
                    <a:p>
                      <a:r>
                        <a:rPr lang="ja-JP" altLang="en-US" sz="900" dirty="0">
                          <a:solidFill>
                            <a:schemeClr val="tx1"/>
                          </a:solidFill>
                          <a:latin typeface="+mn-ea"/>
                          <a:ea typeface="+mn-ea"/>
                        </a:rPr>
                        <a:t>歩道橋</a:t>
                      </a:r>
                      <a:endParaRPr kumimoji="1" lang="ja-JP" altLang="en-US" sz="900" dirty="0">
                        <a:solidFill>
                          <a:schemeClr val="tx1"/>
                        </a:solidFill>
                        <a:latin typeface="+mn-ea"/>
                        <a:ea typeface="+mn-ea"/>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rowSpan="2">
                  <a:txBody>
                    <a:bodyPr/>
                    <a:lstStyle/>
                    <a:p>
                      <a:r>
                        <a:rPr lang="ja-JP" altLang="en-US" sz="900" dirty="0">
                          <a:solidFill>
                            <a:schemeClr val="tx1"/>
                          </a:solidFill>
                          <a:latin typeface="+mn-ea"/>
                          <a:ea typeface="+mn-ea"/>
                        </a:rPr>
                        <a:t>鮨屋萬助・</a:t>
                      </a:r>
                      <a:endParaRPr lang="en-US" altLang="ja-JP" sz="900" dirty="0">
                        <a:solidFill>
                          <a:schemeClr val="tx1"/>
                        </a:solidFill>
                        <a:latin typeface="+mn-ea"/>
                        <a:ea typeface="+mn-ea"/>
                      </a:endParaRPr>
                    </a:p>
                    <a:p>
                      <a:r>
                        <a:rPr lang="ja-JP" altLang="en-US" sz="900" dirty="0">
                          <a:solidFill>
                            <a:schemeClr val="tx1"/>
                          </a:solidFill>
                          <a:latin typeface="+mn-ea"/>
                          <a:ea typeface="+mn-ea"/>
                        </a:rPr>
                        <a:t>阿倍野歩道橋</a:t>
                      </a:r>
                      <a:endParaRPr kumimoji="1" lang="ja-JP" altLang="en-US" sz="900" dirty="0">
                        <a:solidFill>
                          <a:schemeClr val="tx1"/>
                        </a:solidFill>
                        <a:latin typeface="+mn-ea"/>
                        <a:ea typeface="+mn-ea"/>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rowSpan="2">
                  <a:txBody>
                    <a:bodyPr/>
                    <a:lstStyle/>
                    <a:p>
                      <a:r>
                        <a:rPr lang="ja-JP" altLang="en-US" sz="900" dirty="0">
                          <a:solidFill>
                            <a:schemeClr val="tx1"/>
                          </a:solidFill>
                          <a:latin typeface="+mn-ea"/>
                          <a:ea typeface="+mn-ea"/>
                        </a:rPr>
                        <a:t>（株）小鯛雀</a:t>
                      </a:r>
                      <a:r>
                        <a:rPr lang="ja-JP" altLang="en-US" sz="900" dirty="0" err="1">
                          <a:solidFill>
                            <a:schemeClr val="tx1"/>
                          </a:solidFill>
                          <a:latin typeface="+mn-ea"/>
                          <a:ea typeface="+mn-ea"/>
                        </a:rPr>
                        <a:t>鮨鮨</a:t>
                      </a:r>
                      <a:r>
                        <a:rPr lang="ja-JP" altLang="en-US" sz="900" dirty="0">
                          <a:solidFill>
                            <a:schemeClr val="tx1"/>
                          </a:solidFill>
                          <a:latin typeface="+mn-ea"/>
                          <a:ea typeface="+mn-ea"/>
                        </a:rPr>
                        <a:t>萬</a:t>
                      </a:r>
                      <a:endParaRPr kumimoji="1" lang="ja-JP" altLang="en-US" sz="900" dirty="0">
                        <a:solidFill>
                          <a:schemeClr val="tx1"/>
                        </a:solidFill>
                        <a:latin typeface="+mn-ea"/>
                        <a:ea typeface="+mn-ea"/>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lang="en-US" altLang="ja-JP" sz="900" dirty="0">
                          <a:solidFill>
                            <a:schemeClr val="tx1"/>
                          </a:solidFill>
                          <a:latin typeface="+mn-ea"/>
                          <a:ea typeface="+mn-ea"/>
                        </a:rPr>
                        <a:t>360</a:t>
                      </a:r>
                      <a:r>
                        <a:rPr lang="ja-JP" altLang="en-US" sz="900" dirty="0">
                          <a:solidFill>
                            <a:schemeClr val="tx1"/>
                          </a:solidFill>
                          <a:latin typeface="+mn-ea"/>
                          <a:ea typeface="+mn-ea"/>
                        </a:rPr>
                        <a:t>万円</a:t>
                      </a:r>
                      <a:endParaRPr lang="en-US" altLang="ja-JP" sz="900" dirty="0">
                        <a:solidFill>
                          <a:schemeClr val="tx1"/>
                        </a:solidFill>
                        <a:latin typeface="+mn-ea"/>
                        <a:ea typeface="+mn-ea"/>
                      </a:endParaRPr>
                    </a:p>
                    <a:p>
                      <a:r>
                        <a:rPr lang="ja-JP" altLang="en-US" sz="900" dirty="0">
                          <a:solidFill>
                            <a:schemeClr val="tx1"/>
                          </a:solidFill>
                          <a:latin typeface="+mn-ea"/>
                          <a:ea typeface="+mn-ea"/>
                        </a:rPr>
                        <a:t>　（年額、税込）</a:t>
                      </a:r>
                      <a:endParaRPr lang="en-US" altLang="ja-JP" sz="900" dirty="0">
                        <a:solidFill>
                          <a:schemeClr val="tx1"/>
                        </a:solidFill>
                        <a:latin typeface="+mn-ea"/>
                        <a:ea typeface="+mn-ea"/>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lang="en-US" altLang="ja-JP" sz="900" dirty="0">
                          <a:solidFill>
                            <a:schemeClr val="tx1"/>
                          </a:solidFill>
                          <a:latin typeface="+mn-ea"/>
                          <a:ea typeface="+mn-ea"/>
                        </a:rPr>
                        <a:t>2013.11.1</a:t>
                      </a:r>
                    </a:p>
                    <a:p>
                      <a:r>
                        <a:rPr lang="ja-JP" altLang="en-US" sz="900" dirty="0">
                          <a:solidFill>
                            <a:schemeClr val="tx1"/>
                          </a:solidFill>
                          <a:latin typeface="+mn-ea"/>
                          <a:ea typeface="+mn-ea"/>
                        </a:rPr>
                        <a:t>　～</a:t>
                      </a:r>
                      <a:r>
                        <a:rPr lang="en-US" altLang="ja-JP" sz="900" dirty="0">
                          <a:solidFill>
                            <a:schemeClr val="tx1"/>
                          </a:solidFill>
                          <a:latin typeface="+mn-ea"/>
                          <a:ea typeface="+mn-ea"/>
                        </a:rPr>
                        <a:t>2016.10.31</a:t>
                      </a:r>
                      <a:endParaRPr kumimoji="1" lang="ja-JP" altLang="en-US" sz="900" dirty="0">
                        <a:solidFill>
                          <a:schemeClr val="tx1"/>
                        </a:solidFill>
                        <a:latin typeface="+mn-ea"/>
                        <a:ea typeface="+mn-ea"/>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xmlns="" val="10006"/>
                  </a:ext>
                </a:extLst>
              </a:tr>
              <a:tr h="200396">
                <a:tc vMerge="1">
                  <a:txBody>
                    <a:bodyPr/>
                    <a:lstStyle/>
                    <a:p>
                      <a:endParaRPr kumimoji="1" lang="ja-JP" altLang="en-US"/>
                    </a:p>
                  </a:txBody>
                  <a:tcPr/>
                </a:tc>
                <a:tc vMerge="1">
                  <a:txBody>
                    <a:bodyPr/>
                    <a:lstStyle/>
                    <a:p>
                      <a:endParaRPr kumimoji="1" lang="ja-JP" altLang="en-US"/>
                    </a:p>
                  </a:txBody>
                  <a:tcPr/>
                </a:tc>
                <a:tc vMerge="1">
                  <a:txBody>
                    <a:bodyPr/>
                    <a:lstStyle/>
                    <a:p>
                      <a:endParaRPr kumimoji="1" lang="ja-JP" altLang="en-US"/>
                    </a:p>
                  </a:txBody>
                  <a:tcPr/>
                </a:tc>
                <a:tc>
                  <a:txBody>
                    <a:bodyPr/>
                    <a:lstStyle/>
                    <a:p>
                      <a:r>
                        <a:rPr kumimoji="1" lang="en-US" altLang="ja-JP" sz="900" dirty="0">
                          <a:solidFill>
                            <a:schemeClr val="tx1"/>
                          </a:solidFill>
                          <a:latin typeface="+mn-ea"/>
                          <a:ea typeface="+mn-ea"/>
                        </a:rPr>
                        <a:t>120</a:t>
                      </a:r>
                      <a:r>
                        <a:rPr kumimoji="1" lang="ja-JP" altLang="en-US" sz="900" dirty="0">
                          <a:solidFill>
                            <a:schemeClr val="tx1"/>
                          </a:solidFill>
                        </a:rPr>
                        <a:t>万円</a:t>
                      </a:r>
                      <a:endParaRPr kumimoji="1" lang="en-US" altLang="ja-JP" sz="900" dirty="0">
                        <a:solidFill>
                          <a:schemeClr val="tx1"/>
                        </a:solidFill>
                      </a:endParaRPr>
                    </a:p>
                    <a:p>
                      <a:r>
                        <a:rPr kumimoji="1" lang="ja-JP" altLang="en-US" sz="900" dirty="0">
                          <a:solidFill>
                            <a:schemeClr val="tx1"/>
                          </a:solidFill>
                        </a:rPr>
                        <a:t>　（年額、税込）</a:t>
                      </a: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kumimoji="1" lang="en-US" altLang="ja-JP" sz="900" dirty="0">
                          <a:solidFill>
                            <a:schemeClr val="tx1"/>
                          </a:solidFill>
                          <a:latin typeface="+mn-ea"/>
                          <a:ea typeface="+mn-ea"/>
                        </a:rPr>
                        <a:t>2016.11.1</a:t>
                      </a:r>
                    </a:p>
                    <a:p>
                      <a:r>
                        <a:rPr kumimoji="1" lang="ja-JP" altLang="en-US" sz="900" dirty="0">
                          <a:solidFill>
                            <a:schemeClr val="tx1"/>
                          </a:solidFill>
                          <a:latin typeface="+mn-ea"/>
                          <a:ea typeface="+mn-ea"/>
                        </a:rPr>
                        <a:t>　～</a:t>
                      </a:r>
                      <a:r>
                        <a:rPr kumimoji="1" lang="en-US" altLang="ja-JP" sz="900" dirty="0">
                          <a:solidFill>
                            <a:schemeClr val="tx1"/>
                          </a:solidFill>
                          <a:latin typeface="+mn-ea"/>
                          <a:ea typeface="+mn-ea"/>
                        </a:rPr>
                        <a:t>2019.10.31</a:t>
                      </a:r>
                      <a:endParaRPr kumimoji="1" lang="ja-JP" altLang="en-US" sz="900" dirty="0">
                        <a:solidFill>
                          <a:schemeClr val="tx1"/>
                        </a:solidFill>
                        <a:latin typeface="+mn-ea"/>
                        <a:ea typeface="+mn-ea"/>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xmlns="" val="10007"/>
                  </a:ext>
                </a:extLst>
              </a:tr>
              <a:tr h="257882">
                <a:tc>
                  <a:txBody>
                    <a:bodyPr/>
                    <a:lstStyle/>
                    <a:p>
                      <a:r>
                        <a:rPr kumimoji="1" lang="ja-JP" altLang="en-US" sz="900" dirty="0">
                          <a:solidFill>
                            <a:schemeClr val="tx1"/>
                          </a:solidFill>
                          <a:latin typeface="+mn-ea"/>
                          <a:ea typeface="+mn-ea"/>
                        </a:rPr>
                        <a:t>靱テニスセンター</a:t>
                      </a:r>
                      <a:endParaRPr kumimoji="1" lang="en-US" altLang="ja-JP" sz="900" dirty="0">
                        <a:solidFill>
                          <a:schemeClr val="tx1"/>
                        </a:solidFill>
                        <a:latin typeface="+mn-ea"/>
                        <a:ea typeface="+mn-ea"/>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kumimoji="1" lang="en-US" altLang="ja-JP" sz="900" dirty="0">
                          <a:solidFill>
                            <a:schemeClr val="tx1"/>
                          </a:solidFill>
                          <a:latin typeface="+mn-ea"/>
                          <a:ea typeface="+mn-ea"/>
                        </a:rPr>
                        <a:t>ITC</a:t>
                      </a:r>
                      <a:r>
                        <a:rPr kumimoji="1" lang="ja-JP" altLang="en-US" sz="900" dirty="0">
                          <a:solidFill>
                            <a:schemeClr val="tx1"/>
                          </a:solidFill>
                          <a:latin typeface="+mn-ea"/>
                          <a:ea typeface="+mn-ea"/>
                        </a:rPr>
                        <a:t>靱テニスセンター</a:t>
                      </a:r>
                      <a:endParaRPr kumimoji="1" lang="en-US" altLang="ja-JP" sz="900" dirty="0">
                        <a:solidFill>
                          <a:schemeClr val="tx1"/>
                        </a:solidFill>
                        <a:latin typeface="+mn-ea"/>
                        <a:ea typeface="+mn-ea"/>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rowSpan="2">
                  <a:txBody>
                    <a:bodyPr/>
                    <a:lstStyle/>
                    <a:p>
                      <a:r>
                        <a:rPr kumimoji="1" lang="en-US" altLang="ja-JP" sz="900" dirty="0">
                          <a:solidFill>
                            <a:schemeClr val="tx1"/>
                          </a:solidFill>
                          <a:latin typeface="+mn-ea"/>
                          <a:ea typeface="+mn-ea"/>
                        </a:rPr>
                        <a:t>(</a:t>
                      </a:r>
                      <a:r>
                        <a:rPr kumimoji="1" lang="ja-JP" altLang="en-US" sz="900" dirty="0">
                          <a:solidFill>
                            <a:schemeClr val="tx1"/>
                          </a:solidFill>
                          <a:latin typeface="+mn-ea"/>
                          <a:ea typeface="+mn-ea"/>
                        </a:rPr>
                        <a:t>株</a:t>
                      </a:r>
                      <a:r>
                        <a:rPr kumimoji="1" lang="en-US" altLang="ja-JP" sz="900" dirty="0">
                          <a:solidFill>
                            <a:schemeClr val="tx1"/>
                          </a:solidFill>
                          <a:latin typeface="+mn-ea"/>
                          <a:ea typeface="+mn-ea"/>
                        </a:rPr>
                        <a:t>)</a:t>
                      </a:r>
                      <a:r>
                        <a:rPr kumimoji="1" lang="ja-JP" altLang="en-US" sz="900" dirty="0">
                          <a:solidFill>
                            <a:schemeClr val="tx1"/>
                          </a:solidFill>
                          <a:latin typeface="+mn-ea"/>
                          <a:ea typeface="+mn-ea"/>
                        </a:rPr>
                        <a:t>ＩＴＣ</a:t>
                      </a: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rowSpan="2">
                  <a:txBody>
                    <a:bodyPr/>
                    <a:lstStyle/>
                    <a:p>
                      <a:r>
                        <a:rPr kumimoji="1" lang="ja-JP" altLang="en-US" sz="900" dirty="0">
                          <a:solidFill>
                            <a:schemeClr val="tx1"/>
                          </a:solidFill>
                        </a:rPr>
                        <a:t>両施設で</a:t>
                      </a:r>
                      <a:endParaRPr kumimoji="1" lang="en-US" altLang="ja-JP" sz="900">
                        <a:solidFill>
                          <a:schemeClr val="tx1"/>
                        </a:solidFill>
                      </a:endParaRPr>
                    </a:p>
                    <a:p>
                      <a:r>
                        <a:rPr kumimoji="1" lang="en-US" altLang="ja-JP" sz="900">
                          <a:solidFill>
                            <a:schemeClr val="tx1"/>
                          </a:solidFill>
                        </a:rPr>
                        <a:t>500</a:t>
                      </a:r>
                      <a:r>
                        <a:rPr kumimoji="1" lang="ja-JP" altLang="en-US" sz="900" dirty="0">
                          <a:solidFill>
                            <a:schemeClr val="tx1"/>
                          </a:solidFill>
                        </a:rPr>
                        <a:t>万円</a:t>
                      </a:r>
                      <a:endParaRPr kumimoji="1" lang="en-US" altLang="ja-JP" sz="900" dirty="0">
                        <a:solidFill>
                          <a:schemeClr val="tx1"/>
                        </a:solidFill>
                      </a:endParaRPr>
                    </a:p>
                    <a:p>
                      <a:r>
                        <a:rPr kumimoji="1" lang="ja-JP" altLang="en-US" sz="900" dirty="0">
                          <a:solidFill>
                            <a:schemeClr val="tx1"/>
                          </a:solidFill>
                        </a:rPr>
                        <a:t>　（年額、税別）</a:t>
                      </a: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rowSpan="2">
                  <a:txBody>
                    <a:bodyPr/>
                    <a:lstStyle/>
                    <a:p>
                      <a:r>
                        <a:rPr kumimoji="1" lang="en-US" altLang="ja-JP" sz="900" dirty="0">
                          <a:solidFill>
                            <a:schemeClr val="tx1"/>
                          </a:solidFill>
                          <a:latin typeface="+mn-ea"/>
                          <a:ea typeface="+mn-ea"/>
                        </a:rPr>
                        <a:t>2017.9.1</a:t>
                      </a:r>
                    </a:p>
                    <a:p>
                      <a:r>
                        <a:rPr kumimoji="1" lang="ja-JP" altLang="en-US" sz="900" dirty="0">
                          <a:solidFill>
                            <a:schemeClr val="tx1"/>
                          </a:solidFill>
                          <a:latin typeface="+mn-ea"/>
                          <a:ea typeface="+mn-ea"/>
                        </a:rPr>
                        <a:t>　～</a:t>
                      </a:r>
                      <a:r>
                        <a:rPr kumimoji="1" lang="en-US" altLang="ja-JP" sz="900" dirty="0">
                          <a:solidFill>
                            <a:schemeClr val="tx1"/>
                          </a:solidFill>
                          <a:latin typeface="+mn-ea"/>
                          <a:ea typeface="+mn-ea"/>
                        </a:rPr>
                        <a:t>2022.8.31</a:t>
                      </a:r>
                      <a:endParaRPr kumimoji="1" lang="ja-JP" altLang="en-US" sz="900" dirty="0">
                        <a:solidFill>
                          <a:schemeClr val="tx1"/>
                        </a:solidFill>
                        <a:latin typeface="+mn-ea"/>
                        <a:ea typeface="+mn-ea"/>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xmlns="" val="10008"/>
                  </a:ext>
                </a:extLst>
              </a:tr>
              <a:tr h="254462">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dirty="0">
                          <a:solidFill>
                            <a:schemeClr val="tx1"/>
                          </a:solidFill>
                          <a:latin typeface="+mn-ea"/>
                          <a:ea typeface="+mn-ea"/>
                        </a:rPr>
                        <a:t>靱庭球場</a:t>
                      </a: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dirty="0">
                          <a:solidFill>
                            <a:schemeClr val="tx1"/>
                          </a:solidFill>
                          <a:latin typeface="+mn-ea"/>
                          <a:ea typeface="+mn-ea"/>
                        </a:rPr>
                        <a:t>ITC</a:t>
                      </a:r>
                      <a:r>
                        <a:rPr kumimoji="1" lang="ja-JP" altLang="en-US" sz="900" dirty="0">
                          <a:solidFill>
                            <a:schemeClr val="tx1"/>
                          </a:solidFill>
                          <a:latin typeface="+mn-ea"/>
                          <a:ea typeface="+mn-ea"/>
                        </a:rPr>
                        <a:t>靱庭球場</a:t>
                      </a: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vMerge="1">
                  <a:txBody>
                    <a:bodyPr/>
                    <a:lstStyle/>
                    <a:p>
                      <a:endParaRPr kumimoji="1" lang="ja-JP" altLang="en-US" sz="900" dirty="0">
                        <a:solidFill>
                          <a:schemeClr val="tx1"/>
                        </a:solidFill>
                        <a:latin typeface="+mn-ea"/>
                        <a:ea typeface="+mn-ea"/>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vMerge="1">
                  <a:txBody>
                    <a:bodyPr/>
                    <a:lstStyle/>
                    <a:p>
                      <a:endParaRPr kumimoji="1" lang="ja-JP" altLang="en-US" sz="900" dirty="0">
                        <a:solidFill>
                          <a:schemeClr val="tx1"/>
                        </a:solidFill>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vMerge="1">
                  <a:txBody>
                    <a:bodyPr/>
                    <a:lstStyle/>
                    <a:p>
                      <a:endParaRPr kumimoji="1" lang="ja-JP" altLang="en-US" sz="900" dirty="0">
                        <a:solidFill>
                          <a:schemeClr val="tx1"/>
                        </a:solidFill>
                        <a:latin typeface="+mn-ea"/>
                        <a:ea typeface="+mn-ea"/>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xmlns="" val="10009"/>
                  </a:ext>
                </a:extLst>
              </a:tr>
              <a:tr h="254462">
                <a:tc>
                  <a:txBody>
                    <a:bodyPr/>
                    <a:lstStyle/>
                    <a:p>
                      <a:r>
                        <a:rPr kumimoji="1" lang="ja-JP" altLang="en-US" sz="900" dirty="0">
                          <a:solidFill>
                            <a:schemeClr val="tx1"/>
                          </a:solidFill>
                          <a:latin typeface="+mn-ea"/>
                          <a:ea typeface="+mn-ea"/>
                        </a:rPr>
                        <a:t>中央体育館</a:t>
                      </a: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kumimoji="1" lang="ja-JP" altLang="en-US" sz="900" dirty="0">
                          <a:solidFill>
                            <a:schemeClr val="tx1"/>
                          </a:solidFill>
                          <a:latin typeface="+mn-ea"/>
                          <a:ea typeface="+mn-ea"/>
                        </a:rPr>
                        <a:t>丸善インテックアリーナ</a:t>
                      </a: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rowSpan="2">
                  <a:txBody>
                    <a:bodyPr/>
                    <a:lstStyle/>
                    <a:p>
                      <a:r>
                        <a:rPr kumimoji="1" lang="ja-JP" altLang="en-US" sz="900" dirty="0">
                          <a:solidFill>
                            <a:schemeClr val="tx1"/>
                          </a:solidFill>
                          <a:latin typeface="+mn-ea"/>
                          <a:ea typeface="+mn-ea"/>
                        </a:rPr>
                        <a:t>丸善インテック（株）</a:t>
                      </a: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rowSpan="2">
                  <a:txBody>
                    <a:bodyPr/>
                    <a:lstStyle/>
                    <a:p>
                      <a:r>
                        <a:rPr kumimoji="1" lang="ja-JP" altLang="en-US" sz="900" dirty="0">
                          <a:solidFill>
                            <a:schemeClr val="tx1"/>
                          </a:solidFill>
                        </a:rPr>
                        <a:t>各</a:t>
                      </a:r>
                      <a:r>
                        <a:rPr kumimoji="1" lang="en-US" altLang="ja-JP" sz="900" dirty="0">
                          <a:solidFill>
                            <a:schemeClr val="tx1"/>
                          </a:solidFill>
                        </a:rPr>
                        <a:t>500</a:t>
                      </a:r>
                      <a:r>
                        <a:rPr kumimoji="1" lang="ja-JP" altLang="en-US" sz="900" dirty="0">
                          <a:solidFill>
                            <a:schemeClr val="tx1"/>
                          </a:solidFill>
                        </a:rPr>
                        <a:t>万円</a:t>
                      </a:r>
                      <a:endParaRPr kumimoji="1" lang="en-US" altLang="ja-JP" sz="900" dirty="0">
                        <a:solidFill>
                          <a:schemeClr val="tx1"/>
                        </a:solidFill>
                      </a:endParaRPr>
                    </a:p>
                    <a:p>
                      <a:r>
                        <a:rPr kumimoji="1" lang="ja-JP" altLang="en-US" sz="900" dirty="0">
                          <a:solidFill>
                            <a:schemeClr val="tx1"/>
                          </a:solidFill>
                        </a:rPr>
                        <a:t>　（年額・税別）</a:t>
                      </a: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rowSpan="2">
                  <a:txBody>
                    <a:bodyPr/>
                    <a:lstStyle/>
                    <a:p>
                      <a:r>
                        <a:rPr kumimoji="1" lang="en-US" altLang="ja-JP" sz="900" dirty="0">
                          <a:solidFill>
                            <a:schemeClr val="tx1"/>
                          </a:solidFill>
                          <a:latin typeface="+mn-ea"/>
                          <a:ea typeface="+mn-ea"/>
                        </a:rPr>
                        <a:t>2018.3.1</a:t>
                      </a:r>
                    </a:p>
                    <a:p>
                      <a:r>
                        <a:rPr kumimoji="1" lang="ja-JP" altLang="en-US" sz="900" dirty="0">
                          <a:solidFill>
                            <a:schemeClr val="tx1"/>
                          </a:solidFill>
                          <a:latin typeface="+mn-ea"/>
                          <a:ea typeface="+mn-ea"/>
                        </a:rPr>
                        <a:t>　～</a:t>
                      </a:r>
                      <a:r>
                        <a:rPr kumimoji="1" lang="en-US" altLang="ja-JP" sz="900" dirty="0">
                          <a:solidFill>
                            <a:schemeClr val="tx1"/>
                          </a:solidFill>
                          <a:latin typeface="+mn-ea"/>
                          <a:ea typeface="+mn-ea"/>
                        </a:rPr>
                        <a:t>2023.2.28</a:t>
                      </a:r>
                      <a:endParaRPr kumimoji="1" lang="ja-JP" altLang="en-US" sz="900" dirty="0">
                        <a:solidFill>
                          <a:schemeClr val="tx1"/>
                        </a:solidFill>
                        <a:latin typeface="+mn-ea"/>
                        <a:ea typeface="+mn-ea"/>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xmlns="" val="10010"/>
                  </a:ext>
                </a:extLst>
              </a:tr>
              <a:tr h="261375">
                <a:tc>
                  <a:txBody>
                    <a:bodyPr/>
                    <a:lstStyle/>
                    <a:p>
                      <a:r>
                        <a:rPr kumimoji="1" lang="ja-JP" altLang="en-US" sz="900" dirty="0">
                          <a:solidFill>
                            <a:schemeClr val="tx1"/>
                          </a:solidFill>
                          <a:latin typeface="+mn-ea"/>
                          <a:ea typeface="+mn-ea"/>
                        </a:rPr>
                        <a:t>大阪プール</a:t>
                      </a: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kumimoji="1" lang="ja-JP" altLang="en-US" sz="900" dirty="0">
                          <a:solidFill>
                            <a:schemeClr val="tx1"/>
                          </a:solidFill>
                          <a:latin typeface="+mn-ea"/>
                          <a:ea typeface="+mn-ea"/>
                        </a:rPr>
                        <a:t>丸善インテック大阪プール</a:t>
                      </a: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vMerge="1">
                  <a:txBody>
                    <a:bodyPr/>
                    <a:lstStyle/>
                    <a:p>
                      <a:endParaRPr kumimoji="1" lang="ja-JP" altLang="en-US" sz="900" dirty="0">
                        <a:solidFill>
                          <a:schemeClr val="tx1"/>
                        </a:solidFill>
                        <a:latin typeface="+mn-ea"/>
                        <a:ea typeface="+mn-ea"/>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vMerge="1">
                  <a:txBody>
                    <a:bodyPr/>
                    <a:lstStyle/>
                    <a:p>
                      <a:endParaRPr kumimoji="1" lang="ja-JP" altLang="en-US" sz="900" dirty="0">
                        <a:solidFill>
                          <a:schemeClr val="tx1"/>
                        </a:solidFill>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vMerge="1">
                  <a:txBody>
                    <a:bodyPr/>
                    <a:lstStyle/>
                    <a:p>
                      <a:endParaRPr kumimoji="1" lang="ja-JP" altLang="en-US" sz="900" dirty="0">
                        <a:solidFill>
                          <a:schemeClr val="tx1"/>
                        </a:solidFill>
                        <a:latin typeface="+mn-ea"/>
                        <a:ea typeface="+mn-ea"/>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xmlns="" val="10011"/>
                  </a:ext>
                </a:extLst>
              </a:tr>
            </a:tbl>
          </a:graphicData>
        </a:graphic>
      </p:graphicFrame>
      <p:sp>
        <p:nvSpPr>
          <p:cNvPr id="18" name="正方形/長方形 17"/>
          <p:cNvSpPr/>
          <p:nvPr/>
        </p:nvSpPr>
        <p:spPr>
          <a:xfrm>
            <a:off x="6660233" y="6467739"/>
            <a:ext cx="2304255" cy="230832"/>
          </a:xfrm>
          <a:prstGeom prst="rect">
            <a:avLst/>
          </a:prstGeom>
        </p:spPr>
        <p:txBody>
          <a:bodyPr wrap="square">
            <a:spAutoFit/>
          </a:bodyPr>
          <a:lstStyle/>
          <a:p>
            <a:pPr algn="r"/>
            <a:r>
              <a:rPr lang="ja-JP" altLang="en-US" sz="900" dirty="0">
                <a:solidFill>
                  <a:prstClr val="black"/>
                </a:solidFill>
                <a:latin typeface="ＭＳ Ｐゴシック" panose="020B0600070205080204" pitchFamily="50" charset="-128"/>
              </a:rPr>
              <a:t>（</a:t>
            </a:r>
            <a:r>
              <a:rPr lang="en-US" altLang="ja-JP" sz="900" dirty="0">
                <a:solidFill>
                  <a:prstClr val="black"/>
                </a:solidFill>
                <a:latin typeface="ＭＳ Ｐゴシック" panose="020B0600070205080204" pitchFamily="50" charset="-128"/>
              </a:rPr>
              <a:t>※</a:t>
            </a:r>
            <a:r>
              <a:rPr lang="ja-JP" altLang="en-US" sz="900" dirty="0">
                <a:solidFill>
                  <a:prstClr val="black"/>
                </a:solidFill>
                <a:latin typeface="ＭＳ Ｐゴシック" panose="020B0600070205080204" pitchFamily="50" charset="-128"/>
              </a:rPr>
              <a:t>）工事期間中は減額</a:t>
            </a:r>
          </a:p>
        </p:txBody>
      </p:sp>
      <p:sp>
        <p:nvSpPr>
          <p:cNvPr id="2" name="スライド番号プレースホルダー 1"/>
          <p:cNvSpPr>
            <a:spLocks noGrp="1"/>
          </p:cNvSpPr>
          <p:nvPr>
            <p:ph type="sldNum" sz="quarter" idx="12"/>
          </p:nvPr>
        </p:nvSpPr>
        <p:spPr/>
        <p:txBody>
          <a:bodyPr/>
          <a:lstStyle/>
          <a:p>
            <a:fld id="{CCEC3038-1CF1-4B63-9920-55248DCFBA97}" type="slidenum">
              <a:rPr kumimoji="1" lang="ja-JP" altLang="en-US" smtClean="0"/>
              <a:pPr/>
              <a:t>138</a:t>
            </a:fld>
            <a:endParaRPr kumimoji="1" lang="ja-JP" altLang="en-US"/>
          </a:p>
        </p:txBody>
      </p:sp>
    </p:spTree>
    <p:extLst>
      <p:ext uri="{BB962C8B-B14F-4D97-AF65-F5344CB8AC3E}">
        <p14:creationId xmlns:p14="http://schemas.microsoft.com/office/powerpoint/2010/main" val="1436783385"/>
      </p:ext>
    </p:extLst>
  </p:cSld>
  <p:clrMapOvr>
    <a:masterClrMapping/>
  </p:clrMapOvr>
  <p:timing>
    <p:tnLst>
      <p:par>
        <p:cTn id="1" dur="indefinite" restart="never" nodeType="tmRoot"/>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 name="角丸四角形 51"/>
          <p:cNvSpPr/>
          <p:nvPr/>
        </p:nvSpPr>
        <p:spPr>
          <a:xfrm>
            <a:off x="406697" y="5939787"/>
            <a:ext cx="1261375" cy="768210"/>
          </a:xfrm>
          <a:prstGeom prst="roundRect">
            <a:avLst>
              <a:gd name="adj" fmla="val 3640"/>
            </a:avLst>
          </a:prstGeom>
          <a:solidFill>
            <a:schemeClr val="accent6">
              <a:lumMod val="60000"/>
              <a:lumOff val="40000"/>
              <a:alpha val="5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0" name="角丸四角形 49"/>
          <p:cNvSpPr/>
          <p:nvPr/>
        </p:nvSpPr>
        <p:spPr>
          <a:xfrm>
            <a:off x="377726" y="3342521"/>
            <a:ext cx="1241946" cy="740053"/>
          </a:xfrm>
          <a:prstGeom prst="roundRect">
            <a:avLst>
              <a:gd name="adj" fmla="val 3640"/>
            </a:avLst>
          </a:prstGeom>
          <a:solidFill>
            <a:schemeClr val="accent6">
              <a:lumMod val="60000"/>
              <a:lumOff val="40000"/>
              <a:alpha val="5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aphicFrame>
        <p:nvGraphicFramePr>
          <p:cNvPr id="2" name="表 1"/>
          <p:cNvGraphicFramePr>
            <a:graphicFrameLocks noGrp="1"/>
          </p:cNvGraphicFramePr>
          <p:nvPr>
            <p:extLst>
              <p:ext uri="{D42A27DB-BD31-4B8C-83A1-F6EECF244321}">
                <p14:modId xmlns:p14="http://schemas.microsoft.com/office/powerpoint/2010/main" val="34134432"/>
              </p:ext>
            </p:extLst>
          </p:nvPr>
        </p:nvGraphicFramePr>
        <p:xfrm>
          <a:off x="179512" y="693373"/>
          <a:ext cx="8767475" cy="6047995"/>
        </p:xfrm>
        <a:graphic>
          <a:graphicData uri="http://schemas.openxmlformats.org/drawingml/2006/table">
            <a:tbl>
              <a:tblPr/>
              <a:tblGrid>
                <a:gridCol w="127562">
                  <a:extLst>
                    <a:ext uri="{9D8B030D-6E8A-4147-A177-3AD203B41FA5}">
                      <a16:colId xmlns:a16="http://schemas.microsoft.com/office/drawing/2014/main" xmlns="" val="20000"/>
                    </a:ext>
                  </a:extLst>
                </a:gridCol>
                <a:gridCol w="145208">
                  <a:extLst>
                    <a:ext uri="{9D8B030D-6E8A-4147-A177-3AD203B41FA5}">
                      <a16:colId xmlns:a16="http://schemas.microsoft.com/office/drawing/2014/main" xmlns="" val="20001"/>
                    </a:ext>
                  </a:extLst>
                </a:gridCol>
                <a:gridCol w="1234273">
                  <a:extLst>
                    <a:ext uri="{9D8B030D-6E8A-4147-A177-3AD203B41FA5}">
                      <a16:colId xmlns:a16="http://schemas.microsoft.com/office/drawing/2014/main" xmlns="" val="20002"/>
                    </a:ext>
                  </a:extLst>
                </a:gridCol>
                <a:gridCol w="964322">
                  <a:extLst>
                    <a:ext uri="{9D8B030D-6E8A-4147-A177-3AD203B41FA5}">
                      <a16:colId xmlns:a16="http://schemas.microsoft.com/office/drawing/2014/main" xmlns="" val="20003"/>
                    </a:ext>
                  </a:extLst>
                </a:gridCol>
                <a:gridCol w="951737">
                  <a:extLst>
                    <a:ext uri="{9D8B030D-6E8A-4147-A177-3AD203B41FA5}">
                      <a16:colId xmlns:a16="http://schemas.microsoft.com/office/drawing/2014/main" xmlns="" val="20004"/>
                    </a:ext>
                  </a:extLst>
                </a:gridCol>
                <a:gridCol w="878527">
                  <a:extLst>
                    <a:ext uri="{9D8B030D-6E8A-4147-A177-3AD203B41FA5}">
                      <a16:colId xmlns:a16="http://schemas.microsoft.com/office/drawing/2014/main" xmlns="" val="20005"/>
                    </a:ext>
                  </a:extLst>
                </a:gridCol>
                <a:gridCol w="878527">
                  <a:extLst>
                    <a:ext uri="{9D8B030D-6E8A-4147-A177-3AD203B41FA5}">
                      <a16:colId xmlns:a16="http://schemas.microsoft.com/office/drawing/2014/main" xmlns="" val="20006"/>
                    </a:ext>
                  </a:extLst>
                </a:gridCol>
                <a:gridCol w="878527">
                  <a:extLst>
                    <a:ext uri="{9D8B030D-6E8A-4147-A177-3AD203B41FA5}">
                      <a16:colId xmlns:a16="http://schemas.microsoft.com/office/drawing/2014/main" xmlns="" val="20007"/>
                    </a:ext>
                  </a:extLst>
                </a:gridCol>
                <a:gridCol w="951737">
                  <a:extLst>
                    <a:ext uri="{9D8B030D-6E8A-4147-A177-3AD203B41FA5}">
                      <a16:colId xmlns:a16="http://schemas.microsoft.com/office/drawing/2014/main" xmlns="" val="20008"/>
                    </a:ext>
                  </a:extLst>
                </a:gridCol>
                <a:gridCol w="878527">
                  <a:extLst>
                    <a:ext uri="{9D8B030D-6E8A-4147-A177-3AD203B41FA5}">
                      <a16:colId xmlns:a16="http://schemas.microsoft.com/office/drawing/2014/main" xmlns="" val="20009"/>
                    </a:ext>
                  </a:extLst>
                </a:gridCol>
                <a:gridCol w="878528">
                  <a:extLst>
                    <a:ext uri="{9D8B030D-6E8A-4147-A177-3AD203B41FA5}">
                      <a16:colId xmlns:a16="http://schemas.microsoft.com/office/drawing/2014/main" xmlns="" val="20010"/>
                    </a:ext>
                  </a:extLst>
                </a:gridCol>
              </a:tblGrid>
              <a:tr h="393915">
                <a:tc gridSpan="3">
                  <a:txBody>
                    <a:bodyPr/>
                    <a:lstStyle/>
                    <a:p>
                      <a:pPr algn="ctr" fontAlgn="ctr"/>
                      <a:r>
                        <a:rPr lang="ja-JP" altLang="en-US" sz="1000" b="0" i="0" u="none" strike="noStrike" dirty="0">
                          <a:solidFill>
                            <a:srgbClr val="000000"/>
                          </a:solidFill>
                          <a:effectLst/>
                          <a:latin typeface="Meiryo UI" panose="020B0604030504040204" pitchFamily="50" charset="-128"/>
                          <a:ea typeface="Meiryo UI" panose="020B0604030504040204" pitchFamily="50" charset="-128"/>
                        </a:rPr>
                        <a:t>　</a:t>
                      </a: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9BC2E6"/>
                    </a:solidFill>
                  </a:tcPr>
                </a:tc>
                <a:tc hMerge="1">
                  <a:txBody>
                    <a:bodyPr/>
                    <a:lstStyle/>
                    <a:p>
                      <a:endParaRPr kumimoji="1" lang="ja-JP" altLang="en-US"/>
                    </a:p>
                  </a:txBody>
                  <a:tcPr/>
                </a:tc>
                <a:tc hMerge="1">
                  <a:txBody>
                    <a:bodyPr/>
                    <a:lstStyle/>
                    <a:p>
                      <a:endParaRPr kumimoji="1" lang="ja-JP" altLang="en-US"/>
                    </a:p>
                  </a:txBody>
                  <a:tcPr/>
                </a:tc>
                <a:tc>
                  <a:txBody>
                    <a:bodyPr/>
                    <a:lstStyle/>
                    <a:p>
                      <a:pPr algn="ctr" fontAlgn="ctr"/>
                      <a:r>
                        <a:rPr lang="en-US" altLang="ja-JP" sz="1000" b="0" i="0" u="none" strike="noStrike">
                          <a:solidFill>
                            <a:srgbClr val="000000"/>
                          </a:solidFill>
                          <a:effectLst/>
                          <a:latin typeface="Meiryo UI" panose="020B0604030504040204" pitchFamily="50" charset="-128"/>
                          <a:ea typeface="Meiryo UI" panose="020B0604030504040204" pitchFamily="50" charset="-128"/>
                        </a:rPr>
                        <a:t>2011</a:t>
                      </a:r>
                      <a:r>
                        <a:rPr lang="ja-JP" altLang="en-US" sz="1000" b="0" i="0" u="none" strike="noStrike">
                          <a:solidFill>
                            <a:srgbClr val="000000"/>
                          </a:solidFill>
                          <a:effectLst/>
                          <a:latin typeface="Meiryo UI" panose="020B0604030504040204" pitchFamily="50" charset="-128"/>
                          <a:ea typeface="Meiryo UI" panose="020B0604030504040204" pitchFamily="50" charset="-128"/>
                        </a:rPr>
                        <a:t>年度</a:t>
                      </a: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9BC2E6"/>
                    </a:solidFill>
                  </a:tcPr>
                </a:tc>
                <a:tc>
                  <a:txBody>
                    <a:bodyPr/>
                    <a:lstStyle/>
                    <a:p>
                      <a:pPr algn="ctr" fontAlgn="ctr"/>
                      <a:r>
                        <a:rPr lang="en-US" altLang="ja-JP" sz="1000" b="0" i="0" u="none" strike="noStrike">
                          <a:solidFill>
                            <a:srgbClr val="000000"/>
                          </a:solidFill>
                          <a:effectLst/>
                          <a:latin typeface="Meiryo UI" panose="020B0604030504040204" pitchFamily="50" charset="-128"/>
                          <a:ea typeface="Meiryo UI" panose="020B0604030504040204" pitchFamily="50" charset="-128"/>
                        </a:rPr>
                        <a:t>2012</a:t>
                      </a:r>
                      <a:r>
                        <a:rPr lang="ja-JP" altLang="en-US" sz="1000" b="0" i="0" u="none" strike="noStrike">
                          <a:solidFill>
                            <a:srgbClr val="000000"/>
                          </a:solidFill>
                          <a:effectLst/>
                          <a:latin typeface="Meiryo UI" panose="020B0604030504040204" pitchFamily="50" charset="-128"/>
                          <a:ea typeface="Meiryo UI" panose="020B0604030504040204" pitchFamily="50" charset="-128"/>
                        </a:rPr>
                        <a:t>年度</a:t>
                      </a: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9BC2E6"/>
                    </a:solidFill>
                  </a:tcPr>
                </a:tc>
                <a:tc>
                  <a:txBody>
                    <a:bodyPr/>
                    <a:lstStyle/>
                    <a:p>
                      <a:pPr algn="ctr" fontAlgn="ctr"/>
                      <a:r>
                        <a:rPr lang="en-US" altLang="ja-JP" sz="1000" b="0" i="0" u="none" strike="noStrike">
                          <a:solidFill>
                            <a:srgbClr val="000000"/>
                          </a:solidFill>
                          <a:effectLst/>
                          <a:latin typeface="Meiryo UI" panose="020B0604030504040204" pitchFamily="50" charset="-128"/>
                          <a:ea typeface="Meiryo UI" panose="020B0604030504040204" pitchFamily="50" charset="-128"/>
                        </a:rPr>
                        <a:t>2013</a:t>
                      </a:r>
                      <a:r>
                        <a:rPr lang="ja-JP" altLang="en-US" sz="1000" b="0" i="0" u="none" strike="noStrike">
                          <a:solidFill>
                            <a:srgbClr val="000000"/>
                          </a:solidFill>
                          <a:effectLst/>
                          <a:latin typeface="Meiryo UI" panose="020B0604030504040204" pitchFamily="50" charset="-128"/>
                          <a:ea typeface="Meiryo UI" panose="020B0604030504040204" pitchFamily="50" charset="-128"/>
                        </a:rPr>
                        <a:t>年度</a:t>
                      </a: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9BC2E6"/>
                    </a:solidFill>
                  </a:tcPr>
                </a:tc>
                <a:tc>
                  <a:txBody>
                    <a:bodyPr/>
                    <a:lstStyle/>
                    <a:p>
                      <a:pPr algn="ctr" fontAlgn="ctr"/>
                      <a:r>
                        <a:rPr lang="en-US" altLang="ja-JP" sz="1000" b="0" i="0" u="none" strike="noStrike">
                          <a:solidFill>
                            <a:srgbClr val="000000"/>
                          </a:solidFill>
                          <a:effectLst/>
                          <a:latin typeface="Meiryo UI" panose="020B0604030504040204" pitchFamily="50" charset="-128"/>
                          <a:ea typeface="Meiryo UI" panose="020B0604030504040204" pitchFamily="50" charset="-128"/>
                        </a:rPr>
                        <a:t>2014</a:t>
                      </a:r>
                      <a:r>
                        <a:rPr lang="ja-JP" altLang="en-US" sz="1000" b="0" i="0" u="none" strike="noStrike">
                          <a:solidFill>
                            <a:srgbClr val="000000"/>
                          </a:solidFill>
                          <a:effectLst/>
                          <a:latin typeface="Meiryo UI" panose="020B0604030504040204" pitchFamily="50" charset="-128"/>
                          <a:ea typeface="Meiryo UI" panose="020B0604030504040204" pitchFamily="50" charset="-128"/>
                        </a:rPr>
                        <a:t>年度</a:t>
                      </a:r>
                    </a:p>
                  </a:txBody>
                  <a:tcPr marL="8143" marR="8143" marT="8143" marB="0" anchor="ctr">
                    <a:lnL w="6350" cap="flat" cmpd="sng" algn="ctr">
                      <a:solidFill>
                        <a:srgbClr val="000000"/>
                      </a:solidFill>
                      <a:prstDash val="solid"/>
                      <a:round/>
                      <a:headEnd type="none" w="med" len="med"/>
                      <a:tailEnd type="none" w="med" len="med"/>
                    </a:lnL>
                    <a:lnR w="12700" cap="flat" cmpd="sng" algn="ctr">
                      <a:solidFill>
                        <a:schemeClr val="tx1"/>
                      </a:solidFill>
                      <a:prstDash val="lgDash"/>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9BC2E6"/>
                    </a:solidFill>
                  </a:tcPr>
                </a:tc>
                <a:tc>
                  <a:txBody>
                    <a:bodyPr/>
                    <a:lstStyle/>
                    <a:p>
                      <a:pPr algn="ctr" fontAlgn="ctr"/>
                      <a:r>
                        <a:rPr lang="en-US" altLang="ja-JP" sz="1000" b="0" i="0" u="none" strike="noStrike" dirty="0">
                          <a:solidFill>
                            <a:srgbClr val="000000"/>
                          </a:solidFill>
                          <a:effectLst/>
                          <a:latin typeface="Meiryo UI" panose="020B0604030504040204" pitchFamily="50" charset="-128"/>
                          <a:ea typeface="Meiryo UI" panose="020B0604030504040204" pitchFamily="50" charset="-128"/>
                        </a:rPr>
                        <a:t>2015</a:t>
                      </a:r>
                      <a:r>
                        <a:rPr lang="ja-JP" altLang="en-US" sz="1000" b="0" i="0" u="none" strike="noStrike" dirty="0">
                          <a:solidFill>
                            <a:srgbClr val="000000"/>
                          </a:solidFill>
                          <a:effectLst/>
                          <a:latin typeface="Meiryo UI" panose="020B0604030504040204" pitchFamily="50" charset="-128"/>
                          <a:ea typeface="Meiryo UI" panose="020B0604030504040204" pitchFamily="50" charset="-128"/>
                        </a:rPr>
                        <a:t>年度</a:t>
                      </a:r>
                    </a:p>
                  </a:txBody>
                  <a:tcPr marL="8143" marR="8143" marT="8143" marB="0" anchor="ctr">
                    <a:lnL w="12700" cap="flat" cmpd="sng" algn="ctr">
                      <a:solidFill>
                        <a:schemeClr val="tx1"/>
                      </a:solidFill>
                      <a:prstDash val="lgDash"/>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9BC2E6"/>
                    </a:solidFill>
                  </a:tcPr>
                </a:tc>
                <a:tc>
                  <a:txBody>
                    <a:bodyPr/>
                    <a:lstStyle/>
                    <a:p>
                      <a:pPr algn="ctr" fontAlgn="ctr"/>
                      <a:r>
                        <a:rPr lang="en-US" altLang="ja-JP" sz="1000" b="0" i="0" u="none" strike="noStrike" dirty="0">
                          <a:solidFill>
                            <a:srgbClr val="000000"/>
                          </a:solidFill>
                          <a:effectLst/>
                          <a:latin typeface="Meiryo UI" panose="020B0604030504040204" pitchFamily="50" charset="-128"/>
                          <a:ea typeface="Meiryo UI" panose="020B0604030504040204" pitchFamily="50" charset="-128"/>
                        </a:rPr>
                        <a:t>2016</a:t>
                      </a:r>
                      <a:r>
                        <a:rPr lang="ja-JP" altLang="en-US" sz="1000" b="0" i="0" u="none" strike="noStrike" dirty="0">
                          <a:solidFill>
                            <a:srgbClr val="000000"/>
                          </a:solidFill>
                          <a:effectLst/>
                          <a:latin typeface="Meiryo UI" panose="020B0604030504040204" pitchFamily="50" charset="-128"/>
                          <a:ea typeface="Meiryo UI" panose="020B0604030504040204" pitchFamily="50" charset="-128"/>
                        </a:rPr>
                        <a:t>年度</a:t>
                      </a: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9BC2E6"/>
                    </a:solidFill>
                  </a:tcPr>
                </a:tc>
                <a:tc>
                  <a:txBody>
                    <a:bodyPr/>
                    <a:lstStyle/>
                    <a:p>
                      <a:pPr algn="ctr" fontAlgn="ctr"/>
                      <a:r>
                        <a:rPr lang="en-US" altLang="ja-JP" sz="1000" b="0" i="0" u="none" strike="noStrike">
                          <a:solidFill>
                            <a:srgbClr val="000000"/>
                          </a:solidFill>
                          <a:effectLst/>
                          <a:latin typeface="Meiryo UI" panose="020B0604030504040204" pitchFamily="50" charset="-128"/>
                          <a:ea typeface="Meiryo UI" panose="020B0604030504040204" pitchFamily="50" charset="-128"/>
                        </a:rPr>
                        <a:t>2017</a:t>
                      </a:r>
                      <a:r>
                        <a:rPr lang="ja-JP" altLang="en-US" sz="1000" b="0" i="0" u="none" strike="noStrike">
                          <a:solidFill>
                            <a:srgbClr val="000000"/>
                          </a:solidFill>
                          <a:effectLst/>
                          <a:latin typeface="Meiryo UI" panose="020B0604030504040204" pitchFamily="50" charset="-128"/>
                          <a:ea typeface="Meiryo UI" panose="020B0604030504040204" pitchFamily="50" charset="-128"/>
                        </a:rPr>
                        <a:t>年度</a:t>
                      </a: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9BC2E6"/>
                    </a:solidFill>
                  </a:tcPr>
                </a:tc>
                <a:tc>
                  <a:txBody>
                    <a:bodyPr/>
                    <a:lstStyle/>
                    <a:p>
                      <a:pPr algn="ctr" fontAlgn="ctr"/>
                      <a:r>
                        <a:rPr lang="en-US" altLang="ja-JP" sz="1000" b="0" i="0" u="none" strike="noStrike">
                          <a:solidFill>
                            <a:srgbClr val="000000"/>
                          </a:solidFill>
                          <a:effectLst/>
                          <a:latin typeface="Meiryo UI" panose="020B0604030504040204" pitchFamily="50" charset="-128"/>
                          <a:ea typeface="Meiryo UI" panose="020B0604030504040204" pitchFamily="50" charset="-128"/>
                        </a:rPr>
                        <a:t>2018</a:t>
                      </a:r>
                      <a:r>
                        <a:rPr lang="ja-JP" altLang="en-US" sz="1000" b="0" i="0" u="none" strike="noStrike">
                          <a:solidFill>
                            <a:srgbClr val="000000"/>
                          </a:solidFill>
                          <a:effectLst/>
                          <a:latin typeface="Meiryo UI" panose="020B0604030504040204" pitchFamily="50" charset="-128"/>
                          <a:ea typeface="Meiryo UI" panose="020B0604030504040204" pitchFamily="50" charset="-128"/>
                        </a:rPr>
                        <a:t>年度</a:t>
                      </a: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9BC2E6"/>
                    </a:solidFill>
                  </a:tcPr>
                </a:tc>
                <a:extLst>
                  <a:ext uri="{0D108BD9-81ED-4DB2-BD59-A6C34878D82A}">
                    <a16:rowId xmlns:a16="http://schemas.microsoft.com/office/drawing/2014/main" xmlns="" val="10000"/>
                  </a:ext>
                </a:extLst>
              </a:tr>
              <a:tr h="380857">
                <a:tc gridSpan="3">
                  <a:txBody>
                    <a:bodyPr/>
                    <a:lstStyle/>
                    <a:p>
                      <a:pPr algn="l" fontAlgn="ctr"/>
                      <a:r>
                        <a:rPr lang="ja-JP" altLang="en-US" sz="1000" b="0" i="0" u="none" strike="noStrike" dirty="0">
                          <a:solidFill>
                            <a:srgbClr val="000000"/>
                          </a:solidFill>
                          <a:effectLst/>
                          <a:latin typeface="Meiryo UI" panose="020B0604030504040204" pitchFamily="50" charset="-128"/>
                          <a:ea typeface="Meiryo UI" panose="020B0604030504040204" pitchFamily="50" charset="-128"/>
                        </a:rPr>
                        <a:t>現役世代への重点投資</a:t>
                      </a:r>
                      <a:endParaRPr lang="en-US" altLang="ja-JP" sz="1000" b="0" i="0" u="none" strike="noStrike" dirty="0">
                        <a:solidFill>
                          <a:srgbClr val="000000"/>
                        </a:solidFill>
                        <a:effectLst/>
                        <a:latin typeface="Meiryo UI" panose="020B0604030504040204" pitchFamily="50" charset="-128"/>
                        <a:ea typeface="Meiryo UI" panose="020B0604030504040204" pitchFamily="50" charset="-128"/>
                      </a:endParaRP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9BC2E6"/>
                    </a:solidFill>
                  </a:tcPr>
                </a:tc>
                <a:tc hMerge="1">
                  <a:txBody>
                    <a:bodyPr/>
                    <a:lstStyle/>
                    <a:p>
                      <a:endParaRPr kumimoji="1" lang="ja-JP" altLang="en-US"/>
                    </a:p>
                  </a:txBody>
                  <a:tcPr/>
                </a:tc>
                <a:tc hMerge="1">
                  <a:txBody>
                    <a:bodyPr/>
                    <a:lstStyle/>
                    <a:p>
                      <a:endParaRPr kumimoji="1" lang="ja-JP" altLang="en-US"/>
                    </a:p>
                  </a:txBody>
                  <a:tcPr/>
                </a:tc>
                <a:tc>
                  <a:txBody>
                    <a:bodyPr/>
                    <a:lstStyle/>
                    <a:p>
                      <a:pPr algn="r" fontAlgn="ctr"/>
                      <a:r>
                        <a:rPr lang="en-US" altLang="ja-JP" sz="1000" b="0" i="0" u="none" strike="noStrike" dirty="0">
                          <a:solidFill>
                            <a:srgbClr val="000000"/>
                          </a:solidFill>
                          <a:effectLst/>
                          <a:latin typeface="Meiryo UI" panose="020B0604030504040204" pitchFamily="50" charset="-128"/>
                          <a:ea typeface="Meiryo UI" panose="020B0604030504040204" pitchFamily="50" charset="-128"/>
                        </a:rPr>
                        <a:t>67</a:t>
                      </a: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9BC2E6"/>
                    </a:solidFill>
                  </a:tcPr>
                </a:tc>
                <a:tc>
                  <a:txBody>
                    <a:bodyPr/>
                    <a:lstStyle/>
                    <a:p>
                      <a:pPr algn="r" fontAlgn="ctr"/>
                      <a:r>
                        <a:rPr lang="en-US" altLang="ja-JP" sz="1000" b="0" i="0" u="none" strike="noStrike">
                          <a:solidFill>
                            <a:srgbClr val="000000"/>
                          </a:solidFill>
                          <a:effectLst/>
                          <a:latin typeface="Meiryo UI" panose="020B0604030504040204" pitchFamily="50" charset="-128"/>
                          <a:ea typeface="Meiryo UI" panose="020B0604030504040204" pitchFamily="50" charset="-128"/>
                        </a:rPr>
                        <a:t>159</a:t>
                      </a: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9BC2E6"/>
                    </a:solidFill>
                  </a:tcPr>
                </a:tc>
                <a:tc>
                  <a:txBody>
                    <a:bodyPr/>
                    <a:lstStyle/>
                    <a:p>
                      <a:pPr algn="r" fontAlgn="ctr"/>
                      <a:r>
                        <a:rPr lang="en-US" altLang="ja-JP" sz="1000" b="0" i="0" u="none" strike="noStrike">
                          <a:solidFill>
                            <a:srgbClr val="000000"/>
                          </a:solidFill>
                          <a:effectLst/>
                          <a:latin typeface="Meiryo UI" panose="020B0604030504040204" pitchFamily="50" charset="-128"/>
                          <a:ea typeface="Meiryo UI" panose="020B0604030504040204" pitchFamily="50" charset="-128"/>
                        </a:rPr>
                        <a:t>225</a:t>
                      </a: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9BC2E6"/>
                    </a:solidFill>
                  </a:tcPr>
                </a:tc>
                <a:tc>
                  <a:txBody>
                    <a:bodyPr/>
                    <a:lstStyle/>
                    <a:p>
                      <a:pPr algn="r" fontAlgn="ctr"/>
                      <a:r>
                        <a:rPr lang="en-US" altLang="ja-JP" sz="1000" b="0" i="0" u="none" strike="noStrike">
                          <a:solidFill>
                            <a:srgbClr val="000000"/>
                          </a:solidFill>
                          <a:effectLst/>
                          <a:latin typeface="Meiryo UI" panose="020B0604030504040204" pitchFamily="50" charset="-128"/>
                          <a:ea typeface="Meiryo UI" panose="020B0604030504040204" pitchFamily="50" charset="-128"/>
                        </a:rPr>
                        <a:t>270</a:t>
                      </a:r>
                    </a:p>
                  </a:txBody>
                  <a:tcPr marL="8143" marR="8143" marT="8143" marB="0" anchor="ctr">
                    <a:lnL w="6350" cap="flat" cmpd="sng" algn="ctr">
                      <a:solidFill>
                        <a:srgbClr val="000000"/>
                      </a:solidFill>
                      <a:prstDash val="solid"/>
                      <a:round/>
                      <a:headEnd type="none" w="med" len="med"/>
                      <a:tailEnd type="none" w="med" len="med"/>
                    </a:lnL>
                    <a:lnR w="12700" cap="flat" cmpd="sng" algn="ctr">
                      <a:solidFill>
                        <a:schemeClr val="tx1"/>
                      </a:solidFill>
                      <a:prstDash val="lgDash"/>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9BC2E6"/>
                    </a:solidFill>
                  </a:tcPr>
                </a:tc>
                <a:tc>
                  <a:txBody>
                    <a:bodyPr/>
                    <a:lstStyle/>
                    <a:p>
                      <a:pPr algn="r" fontAlgn="ctr"/>
                      <a:r>
                        <a:rPr lang="en-US" altLang="ja-JP" sz="1000" b="0" i="0" u="none" strike="noStrike" dirty="0">
                          <a:solidFill>
                            <a:srgbClr val="000000"/>
                          </a:solidFill>
                          <a:effectLst/>
                          <a:latin typeface="Meiryo UI" panose="020B0604030504040204" pitchFamily="50" charset="-128"/>
                          <a:ea typeface="Meiryo UI" panose="020B0604030504040204" pitchFamily="50" charset="-128"/>
                        </a:rPr>
                        <a:t>330</a:t>
                      </a:r>
                    </a:p>
                  </a:txBody>
                  <a:tcPr marL="8143" marR="8143" marT="8143" marB="0" anchor="ctr">
                    <a:lnL w="12700" cap="flat" cmpd="sng" algn="ctr">
                      <a:solidFill>
                        <a:schemeClr val="tx1"/>
                      </a:solidFill>
                      <a:prstDash val="lgDash"/>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9BC2E6"/>
                    </a:solidFill>
                  </a:tcPr>
                </a:tc>
                <a:tc>
                  <a:txBody>
                    <a:bodyPr/>
                    <a:lstStyle/>
                    <a:p>
                      <a:pPr algn="r" fontAlgn="ctr"/>
                      <a:r>
                        <a:rPr lang="en-US" altLang="ja-JP" sz="1000" b="0" i="0" u="none" strike="noStrike">
                          <a:solidFill>
                            <a:srgbClr val="000000"/>
                          </a:solidFill>
                          <a:effectLst/>
                          <a:latin typeface="Meiryo UI" panose="020B0604030504040204" pitchFamily="50" charset="-128"/>
                          <a:ea typeface="Meiryo UI" panose="020B0604030504040204" pitchFamily="50" charset="-128"/>
                        </a:rPr>
                        <a:t>395</a:t>
                      </a: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9BC2E6"/>
                    </a:solidFill>
                  </a:tcPr>
                </a:tc>
                <a:tc>
                  <a:txBody>
                    <a:bodyPr/>
                    <a:lstStyle/>
                    <a:p>
                      <a:pPr algn="r" fontAlgn="ctr"/>
                      <a:r>
                        <a:rPr lang="en-US" altLang="ja-JP" sz="1000" b="0" i="0" u="none" strike="noStrike">
                          <a:solidFill>
                            <a:srgbClr val="000000"/>
                          </a:solidFill>
                          <a:effectLst/>
                          <a:latin typeface="Meiryo UI" panose="020B0604030504040204" pitchFamily="50" charset="-128"/>
                          <a:ea typeface="Meiryo UI" panose="020B0604030504040204" pitchFamily="50" charset="-128"/>
                        </a:rPr>
                        <a:t>483</a:t>
                      </a: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9BC2E6"/>
                    </a:solidFill>
                  </a:tcPr>
                </a:tc>
                <a:tc>
                  <a:txBody>
                    <a:bodyPr/>
                    <a:lstStyle/>
                    <a:p>
                      <a:pPr algn="r" fontAlgn="ctr"/>
                      <a:r>
                        <a:rPr lang="en-US" altLang="ja-JP" sz="1000" b="0" i="0" u="none" strike="noStrike" dirty="0">
                          <a:solidFill>
                            <a:srgbClr val="000000"/>
                          </a:solidFill>
                          <a:effectLst/>
                          <a:latin typeface="Meiryo UI" panose="020B0604030504040204" pitchFamily="50" charset="-128"/>
                          <a:ea typeface="Meiryo UI" panose="020B0604030504040204" pitchFamily="50" charset="-128"/>
                        </a:rPr>
                        <a:t>537</a:t>
                      </a: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9BC2E6"/>
                    </a:solidFill>
                  </a:tcPr>
                </a:tc>
                <a:extLst>
                  <a:ext uri="{0D108BD9-81ED-4DB2-BD59-A6C34878D82A}">
                    <a16:rowId xmlns:a16="http://schemas.microsoft.com/office/drawing/2014/main" xmlns="" val="10001"/>
                  </a:ext>
                </a:extLst>
              </a:tr>
              <a:tr h="369974">
                <a:tc rowSpan="14">
                  <a:txBody>
                    <a:bodyPr/>
                    <a:lstStyle/>
                    <a:p>
                      <a:pPr algn="ctr" fontAlgn="ctr"/>
                      <a:r>
                        <a:rPr lang="ja-JP" altLang="en-US" sz="900" b="0" i="0" u="none" strike="noStrike">
                          <a:solidFill>
                            <a:srgbClr val="000000"/>
                          </a:solidFill>
                          <a:effectLst/>
                          <a:latin typeface="Meiryo UI" panose="020B0604030504040204" pitchFamily="50" charset="-128"/>
                          <a:ea typeface="Meiryo UI" panose="020B0604030504040204" pitchFamily="50" charset="-128"/>
                        </a:rPr>
                        <a:t>　</a:t>
                      </a: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gridSpan="2">
                  <a:txBody>
                    <a:bodyPr/>
                    <a:lstStyle/>
                    <a:p>
                      <a:pPr algn="l" fontAlgn="ctr"/>
                      <a:r>
                        <a:rPr lang="ja-JP" altLang="en-US" sz="1000" b="0" i="0" u="none" strike="noStrike">
                          <a:solidFill>
                            <a:srgbClr val="000000"/>
                          </a:solidFill>
                          <a:effectLst/>
                          <a:latin typeface="Meiryo UI" panose="020B0604030504040204" pitchFamily="50" charset="-128"/>
                          <a:ea typeface="Meiryo UI" panose="020B0604030504040204" pitchFamily="50" charset="-128"/>
                        </a:rPr>
                        <a:t>こども</a:t>
                      </a: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DEBF7"/>
                    </a:solidFill>
                  </a:tcPr>
                </a:tc>
                <a:tc hMerge="1">
                  <a:txBody>
                    <a:bodyPr/>
                    <a:lstStyle/>
                    <a:p>
                      <a:endParaRPr kumimoji="1" lang="ja-JP" altLang="en-US"/>
                    </a:p>
                  </a:txBody>
                  <a:tcPr/>
                </a:tc>
                <a:tc>
                  <a:txBody>
                    <a:bodyPr/>
                    <a:lstStyle/>
                    <a:p>
                      <a:pPr algn="r" fontAlgn="ctr"/>
                      <a:r>
                        <a:rPr lang="en-US" altLang="ja-JP" sz="1000" b="0" i="0" u="none" strike="noStrike" dirty="0">
                          <a:solidFill>
                            <a:srgbClr val="000000"/>
                          </a:solidFill>
                          <a:effectLst/>
                          <a:latin typeface="Meiryo UI" panose="020B0604030504040204" pitchFamily="50" charset="-128"/>
                          <a:ea typeface="Meiryo UI" panose="020B0604030504040204" pitchFamily="50" charset="-128"/>
                        </a:rPr>
                        <a:t>65</a:t>
                      </a: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DEBF7"/>
                    </a:solidFill>
                  </a:tcPr>
                </a:tc>
                <a:tc>
                  <a:txBody>
                    <a:bodyPr/>
                    <a:lstStyle/>
                    <a:p>
                      <a:pPr algn="r" fontAlgn="ctr"/>
                      <a:r>
                        <a:rPr lang="en-US" altLang="ja-JP" sz="1000" b="0" i="0" u="none" strike="noStrike">
                          <a:solidFill>
                            <a:srgbClr val="000000"/>
                          </a:solidFill>
                          <a:effectLst/>
                          <a:latin typeface="Meiryo UI" panose="020B0604030504040204" pitchFamily="50" charset="-128"/>
                          <a:ea typeface="Meiryo UI" panose="020B0604030504040204" pitchFamily="50" charset="-128"/>
                        </a:rPr>
                        <a:t>102</a:t>
                      </a: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DEBF7"/>
                    </a:solidFill>
                  </a:tcPr>
                </a:tc>
                <a:tc>
                  <a:txBody>
                    <a:bodyPr/>
                    <a:lstStyle/>
                    <a:p>
                      <a:pPr algn="r" fontAlgn="ctr"/>
                      <a:r>
                        <a:rPr lang="en-US" altLang="ja-JP" sz="1000" b="0" i="0" u="none" strike="noStrike">
                          <a:solidFill>
                            <a:srgbClr val="000000"/>
                          </a:solidFill>
                          <a:effectLst/>
                          <a:latin typeface="Meiryo UI" panose="020B0604030504040204" pitchFamily="50" charset="-128"/>
                          <a:ea typeface="Meiryo UI" panose="020B0604030504040204" pitchFamily="50" charset="-128"/>
                        </a:rPr>
                        <a:t>151</a:t>
                      </a: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DEBF7"/>
                    </a:solidFill>
                  </a:tcPr>
                </a:tc>
                <a:tc>
                  <a:txBody>
                    <a:bodyPr/>
                    <a:lstStyle/>
                    <a:p>
                      <a:pPr algn="r" fontAlgn="ctr"/>
                      <a:r>
                        <a:rPr lang="en-US" altLang="ja-JP" sz="1000" b="0" i="0" u="none" strike="noStrike">
                          <a:solidFill>
                            <a:srgbClr val="000000"/>
                          </a:solidFill>
                          <a:effectLst/>
                          <a:latin typeface="Meiryo UI" panose="020B0604030504040204" pitchFamily="50" charset="-128"/>
                          <a:ea typeface="Meiryo UI" panose="020B0604030504040204" pitchFamily="50" charset="-128"/>
                        </a:rPr>
                        <a:t>170</a:t>
                      </a:r>
                    </a:p>
                  </a:txBody>
                  <a:tcPr marL="8143" marR="8143" marT="8143" marB="0" anchor="ctr">
                    <a:lnL w="6350" cap="flat" cmpd="sng" algn="ctr">
                      <a:solidFill>
                        <a:srgbClr val="000000"/>
                      </a:solidFill>
                      <a:prstDash val="solid"/>
                      <a:round/>
                      <a:headEnd type="none" w="med" len="med"/>
                      <a:tailEnd type="none" w="med" len="med"/>
                    </a:lnL>
                    <a:lnR w="12700" cap="flat" cmpd="sng" algn="ctr">
                      <a:solidFill>
                        <a:schemeClr val="tx1"/>
                      </a:solidFill>
                      <a:prstDash val="lgDash"/>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DEBF7"/>
                    </a:solidFill>
                  </a:tcPr>
                </a:tc>
                <a:tc>
                  <a:txBody>
                    <a:bodyPr/>
                    <a:lstStyle/>
                    <a:p>
                      <a:pPr algn="r" fontAlgn="ctr"/>
                      <a:r>
                        <a:rPr lang="en-US" altLang="ja-JP" sz="1000" b="0" i="0" u="none" strike="noStrike" dirty="0">
                          <a:solidFill>
                            <a:srgbClr val="000000"/>
                          </a:solidFill>
                          <a:effectLst/>
                          <a:latin typeface="Meiryo UI" panose="020B0604030504040204" pitchFamily="50" charset="-128"/>
                          <a:ea typeface="Meiryo UI" panose="020B0604030504040204" pitchFamily="50" charset="-128"/>
                        </a:rPr>
                        <a:t>186</a:t>
                      </a:r>
                    </a:p>
                  </a:txBody>
                  <a:tcPr marL="8143" marR="8143" marT="8143" marB="0" anchor="ctr">
                    <a:lnL w="12700" cap="flat" cmpd="sng" algn="ctr">
                      <a:solidFill>
                        <a:schemeClr val="tx1"/>
                      </a:solidFill>
                      <a:prstDash val="lgDash"/>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DEBF7"/>
                    </a:solidFill>
                  </a:tcPr>
                </a:tc>
                <a:tc>
                  <a:txBody>
                    <a:bodyPr/>
                    <a:lstStyle/>
                    <a:p>
                      <a:pPr algn="r" fontAlgn="ctr"/>
                      <a:r>
                        <a:rPr lang="en-US" altLang="ja-JP" sz="1000" b="0" i="0" u="none" strike="noStrike">
                          <a:solidFill>
                            <a:srgbClr val="000000"/>
                          </a:solidFill>
                          <a:effectLst/>
                          <a:latin typeface="Meiryo UI" panose="020B0604030504040204" pitchFamily="50" charset="-128"/>
                          <a:ea typeface="Meiryo UI" panose="020B0604030504040204" pitchFamily="50" charset="-128"/>
                        </a:rPr>
                        <a:t>234</a:t>
                      </a: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DEBF7"/>
                    </a:solidFill>
                  </a:tcPr>
                </a:tc>
                <a:tc>
                  <a:txBody>
                    <a:bodyPr/>
                    <a:lstStyle/>
                    <a:p>
                      <a:pPr algn="r" fontAlgn="ctr"/>
                      <a:r>
                        <a:rPr lang="en-US" altLang="ja-JP" sz="1000" b="0" i="0" u="none" strike="noStrike">
                          <a:solidFill>
                            <a:srgbClr val="000000"/>
                          </a:solidFill>
                          <a:effectLst/>
                          <a:latin typeface="Meiryo UI" panose="020B0604030504040204" pitchFamily="50" charset="-128"/>
                          <a:ea typeface="Meiryo UI" panose="020B0604030504040204" pitchFamily="50" charset="-128"/>
                        </a:rPr>
                        <a:t>358</a:t>
                      </a: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DEBF7"/>
                    </a:solidFill>
                  </a:tcPr>
                </a:tc>
                <a:tc>
                  <a:txBody>
                    <a:bodyPr/>
                    <a:lstStyle/>
                    <a:p>
                      <a:pPr algn="r" fontAlgn="ctr"/>
                      <a:r>
                        <a:rPr lang="en-US" altLang="ja-JP" sz="1000" b="0" i="0" u="none" strike="noStrike">
                          <a:solidFill>
                            <a:srgbClr val="000000"/>
                          </a:solidFill>
                          <a:effectLst/>
                          <a:latin typeface="Meiryo UI" panose="020B0604030504040204" pitchFamily="50" charset="-128"/>
                          <a:ea typeface="Meiryo UI" panose="020B0604030504040204" pitchFamily="50" charset="-128"/>
                        </a:rPr>
                        <a:t>372</a:t>
                      </a: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DEBF7"/>
                    </a:solidFill>
                  </a:tcPr>
                </a:tc>
                <a:extLst>
                  <a:ext uri="{0D108BD9-81ED-4DB2-BD59-A6C34878D82A}">
                    <a16:rowId xmlns:a16="http://schemas.microsoft.com/office/drawing/2014/main" xmlns="" val="10002"/>
                  </a:ext>
                </a:extLst>
              </a:tr>
              <a:tr h="369974">
                <a:tc vMerge="1">
                  <a:txBody>
                    <a:bodyPr/>
                    <a:lstStyle/>
                    <a:p>
                      <a:endParaRPr kumimoji="1" lang="ja-JP" altLang="en-US"/>
                    </a:p>
                  </a:txBody>
                  <a:tcPr/>
                </a:tc>
                <a:tc rowSpan="6">
                  <a:txBody>
                    <a:bodyPr/>
                    <a:lstStyle/>
                    <a:p>
                      <a:pPr algn="ctr" fontAlgn="ctr"/>
                      <a:r>
                        <a:rPr lang="ja-JP" altLang="en-US" sz="1000" b="0" i="0" u="none" strike="noStrike">
                          <a:solidFill>
                            <a:srgbClr val="000000"/>
                          </a:solidFill>
                          <a:effectLst/>
                          <a:latin typeface="Meiryo UI" panose="020B0604030504040204" pitchFamily="50" charset="-128"/>
                          <a:ea typeface="Meiryo UI" panose="020B0604030504040204" pitchFamily="50" charset="-128"/>
                        </a:rPr>
                        <a:t>　</a:t>
                      </a: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zh-TW" altLang="en-US" sz="1000" b="0" i="0" u="none" strike="noStrike">
                          <a:solidFill>
                            <a:srgbClr val="000000"/>
                          </a:solidFill>
                          <a:effectLst/>
                          <a:latin typeface="Meiryo UI" panose="020B0604030504040204" pitchFamily="50" charset="-128"/>
                          <a:ea typeface="Meiryo UI" panose="020B0604030504040204" pitchFamily="50" charset="-128"/>
                        </a:rPr>
                        <a:t>妊婦健康診査</a:t>
                      </a: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Meiryo UI" panose="020B0604030504040204" pitchFamily="50" charset="-128"/>
                          <a:ea typeface="Meiryo UI" panose="020B0604030504040204" pitchFamily="50" charset="-128"/>
                        </a:rPr>
                        <a:t>13</a:t>
                      </a: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effectLst/>
                          <a:latin typeface="Meiryo UI" panose="020B0604030504040204" pitchFamily="50" charset="-128"/>
                          <a:ea typeface="Meiryo UI" panose="020B0604030504040204" pitchFamily="50" charset="-128"/>
                        </a:rPr>
                        <a:t>22</a:t>
                      </a: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effectLst/>
                          <a:latin typeface="Meiryo UI" panose="020B0604030504040204" pitchFamily="50" charset="-128"/>
                          <a:ea typeface="Meiryo UI" panose="020B0604030504040204" pitchFamily="50" charset="-128"/>
                        </a:rPr>
                        <a:t>22</a:t>
                      </a: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effectLst/>
                          <a:latin typeface="Meiryo UI" panose="020B0604030504040204" pitchFamily="50" charset="-128"/>
                          <a:ea typeface="Meiryo UI" panose="020B0604030504040204" pitchFamily="50" charset="-128"/>
                        </a:rPr>
                        <a:t>23</a:t>
                      </a:r>
                    </a:p>
                  </a:txBody>
                  <a:tcPr marL="8143" marR="8143" marT="8143" marB="0" anchor="ctr">
                    <a:lnL w="6350" cap="flat" cmpd="sng" algn="ctr">
                      <a:solidFill>
                        <a:srgbClr val="000000"/>
                      </a:solidFill>
                      <a:prstDash val="solid"/>
                      <a:round/>
                      <a:headEnd type="none" w="med" len="med"/>
                      <a:tailEnd type="none" w="med" len="med"/>
                    </a:lnL>
                    <a:lnR w="12700" cap="flat" cmpd="sng" algn="ctr">
                      <a:solidFill>
                        <a:schemeClr val="tx1"/>
                      </a:solidFill>
                      <a:prstDash val="lgDash"/>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Meiryo UI" panose="020B0604030504040204" pitchFamily="50" charset="-128"/>
                          <a:ea typeface="Meiryo UI" panose="020B0604030504040204" pitchFamily="50" charset="-128"/>
                        </a:rPr>
                        <a:t>23</a:t>
                      </a:r>
                    </a:p>
                  </a:txBody>
                  <a:tcPr marL="8143" marR="8143" marT="8143" marB="0" anchor="ctr">
                    <a:lnL w="12700" cap="flat" cmpd="sng" algn="ctr">
                      <a:solidFill>
                        <a:schemeClr val="tx1"/>
                      </a:solidFill>
                      <a:prstDash val="lgDash"/>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effectLst/>
                          <a:latin typeface="Meiryo UI" panose="020B0604030504040204" pitchFamily="50" charset="-128"/>
                          <a:ea typeface="Meiryo UI" panose="020B0604030504040204" pitchFamily="50" charset="-128"/>
                        </a:rPr>
                        <a:t>22</a:t>
                      </a: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effectLst/>
                          <a:latin typeface="Meiryo UI" panose="020B0604030504040204" pitchFamily="50" charset="-128"/>
                          <a:ea typeface="Meiryo UI" panose="020B0604030504040204" pitchFamily="50" charset="-128"/>
                        </a:rPr>
                        <a:t>23</a:t>
                      </a: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Meiryo UI" panose="020B0604030504040204" pitchFamily="50" charset="-128"/>
                          <a:ea typeface="Meiryo UI" panose="020B0604030504040204" pitchFamily="50" charset="-128"/>
                        </a:rPr>
                        <a:t>24</a:t>
                      </a: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3"/>
                  </a:ext>
                </a:extLst>
              </a:tr>
              <a:tr h="369974">
                <a:tc vMerge="1">
                  <a:txBody>
                    <a:bodyPr/>
                    <a:lstStyle/>
                    <a:p>
                      <a:endParaRPr kumimoji="1" lang="ja-JP" altLang="en-US"/>
                    </a:p>
                  </a:txBody>
                  <a:tcPr/>
                </a:tc>
                <a:tc vMerge="1">
                  <a:txBody>
                    <a:bodyPr/>
                    <a:lstStyle/>
                    <a:p>
                      <a:endParaRPr kumimoji="1" lang="ja-JP" altLang="en-US"/>
                    </a:p>
                  </a:txBody>
                  <a:tcPr/>
                </a:tc>
                <a:tc>
                  <a:txBody>
                    <a:bodyPr/>
                    <a:lstStyle/>
                    <a:p>
                      <a:pPr algn="l" fontAlgn="ctr"/>
                      <a:r>
                        <a:rPr lang="ja-JP" altLang="en-US" sz="1000" b="0" i="0" u="none" strike="noStrike" dirty="0">
                          <a:solidFill>
                            <a:srgbClr val="000000"/>
                          </a:solidFill>
                          <a:effectLst/>
                          <a:latin typeface="Meiryo UI" panose="020B0604030504040204" pitchFamily="50" charset="-128"/>
                          <a:ea typeface="Meiryo UI" panose="020B0604030504040204" pitchFamily="50" charset="-128"/>
                        </a:rPr>
                        <a:t>こども医療費助成</a:t>
                      </a: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Meiryo UI" panose="020B0604030504040204" pitchFamily="50" charset="-128"/>
                          <a:ea typeface="Meiryo UI" panose="020B0604030504040204" pitchFamily="50" charset="-128"/>
                        </a:rPr>
                        <a:t>35</a:t>
                      </a: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effectLst/>
                          <a:latin typeface="Meiryo UI" panose="020B0604030504040204" pitchFamily="50" charset="-128"/>
                          <a:ea typeface="Meiryo UI" panose="020B0604030504040204" pitchFamily="50" charset="-128"/>
                        </a:rPr>
                        <a:t>51</a:t>
                      </a: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Meiryo UI" panose="020B0604030504040204" pitchFamily="50" charset="-128"/>
                          <a:ea typeface="Meiryo UI" panose="020B0604030504040204" pitchFamily="50" charset="-128"/>
                        </a:rPr>
                        <a:t>77</a:t>
                      </a: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effectLst/>
                          <a:latin typeface="Meiryo UI" panose="020B0604030504040204" pitchFamily="50" charset="-128"/>
                          <a:ea typeface="Meiryo UI" panose="020B0604030504040204" pitchFamily="50" charset="-128"/>
                        </a:rPr>
                        <a:t>73</a:t>
                      </a:r>
                    </a:p>
                  </a:txBody>
                  <a:tcPr marL="8143" marR="8143" marT="8143" marB="0" anchor="ctr">
                    <a:lnL w="6350" cap="flat" cmpd="sng" algn="ctr">
                      <a:solidFill>
                        <a:srgbClr val="000000"/>
                      </a:solidFill>
                      <a:prstDash val="solid"/>
                      <a:round/>
                      <a:headEnd type="none" w="med" len="med"/>
                      <a:tailEnd type="none" w="med" len="med"/>
                    </a:lnL>
                    <a:lnR w="12700" cap="flat" cmpd="sng" algn="ctr">
                      <a:solidFill>
                        <a:schemeClr val="tx1"/>
                      </a:solidFill>
                      <a:prstDash val="lgDash"/>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Meiryo UI" panose="020B0604030504040204" pitchFamily="50" charset="-128"/>
                          <a:ea typeface="Meiryo UI" panose="020B0604030504040204" pitchFamily="50" charset="-128"/>
                        </a:rPr>
                        <a:t>74</a:t>
                      </a:r>
                    </a:p>
                  </a:txBody>
                  <a:tcPr marL="8143" marR="8143" marT="8143" marB="0" anchor="ctr">
                    <a:lnL w="12700" cap="flat" cmpd="sng" algn="ctr">
                      <a:solidFill>
                        <a:schemeClr val="tx1"/>
                      </a:solidFill>
                      <a:prstDash val="lgDash"/>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Meiryo UI" panose="020B0604030504040204" pitchFamily="50" charset="-128"/>
                          <a:ea typeface="Meiryo UI" panose="020B0604030504040204" pitchFamily="50" charset="-128"/>
                        </a:rPr>
                        <a:t>77</a:t>
                      </a: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effectLst/>
                          <a:latin typeface="Meiryo UI" panose="020B0604030504040204" pitchFamily="50" charset="-128"/>
                          <a:ea typeface="Meiryo UI" panose="020B0604030504040204" pitchFamily="50" charset="-128"/>
                        </a:rPr>
                        <a:t>82</a:t>
                      </a: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Meiryo UI" panose="020B0604030504040204" pitchFamily="50" charset="-128"/>
                          <a:ea typeface="Meiryo UI" panose="020B0604030504040204" pitchFamily="50" charset="-128"/>
                        </a:rPr>
                        <a:t>88</a:t>
                      </a:r>
                      <a:endParaRPr lang="en-US" altLang="ja-JP" sz="1000" b="0" i="0" u="none" strike="sngStrike" dirty="0">
                        <a:solidFill>
                          <a:srgbClr val="FF0000"/>
                        </a:solidFill>
                        <a:effectLst/>
                        <a:latin typeface="Meiryo UI" panose="020B0604030504040204" pitchFamily="50" charset="-128"/>
                        <a:ea typeface="Meiryo UI" panose="020B0604030504040204" pitchFamily="50" charset="-128"/>
                      </a:endParaRP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4"/>
                  </a:ext>
                </a:extLst>
              </a:tr>
              <a:tr h="391738">
                <a:tc vMerge="1">
                  <a:txBody>
                    <a:bodyPr/>
                    <a:lstStyle/>
                    <a:p>
                      <a:endParaRPr kumimoji="1" lang="ja-JP" altLang="en-US"/>
                    </a:p>
                  </a:txBody>
                  <a:tcPr/>
                </a:tc>
                <a:tc vMerge="1">
                  <a:txBody>
                    <a:bodyPr/>
                    <a:lstStyle/>
                    <a:p>
                      <a:endParaRPr kumimoji="1" lang="ja-JP" altLang="en-US"/>
                    </a:p>
                  </a:txBody>
                  <a:tcPr/>
                </a:tc>
                <a:tc>
                  <a:txBody>
                    <a:bodyPr/>
                    <a:lstStyle/>
                    <a:p>
                      <a:pPr algn="l" fontAlgn="ctr"/>
                      <a:r>
                        <a:rPr lang="ja-JP" altLang="en-US" sz="1000" b="0" i="0" u="none" strike="noStrike" dirty="0">
                          <a:solidFill>
                            <a:srgbClr val="000000"/>
                          </a:solidFill>
                          <a:effectLst/>
                          <a:latin typeface="Meiryo UI" panose="020B0604030504040204" pitchFamily="50" charset="-128"/>
                          <a:ea typeface="Meiryo UI" panose="020B0604030504040204" pitchFamily="50" charset="-128"/>
                        </a:rPr>
                        <a:t>待機児童解消の</a:t>
                      </a:r>
                      <a:endParaRPr lang="en-US" altLang="ja-JP" sz="1000" b="0" i="0" u="none" strike="noStrike" dirty="0">
                        <a:solidFill>
                          <a:srgbClr val="000000"/>
                        </a:solidFill>
                        <a:effectLst/>
                        <a:latin typeface="Meiryo UI" panose="020B0604030504040204" pitchFamily="50" charset="-128"/>
                        <a:ea typeface="Meiryo UI" panose="020B0604030504040204" pitchFamily="50" charset="-128"/>
                      </a:endParaRPr>
                    </a:p>
                    <a:p>
                      <a:pPr algn="l" fontAlgn="ctr"/>
                      <a:r>
                        <a:rPr lang="ja-JP" altLang="en-US" sz="1000" b="0" i="0" u="none" strike="noStrike" dirty="0">
                          <a:solidFill>
                            <a:srgbClr val="000000"/>
                          </a:solidFill>
                          <a:effectLst/>
                          <a:latin typeface="Meiryo UI" panose="020B0604030504040204" pitchFamily="50" charset="-128"/>
                          <a:ea typeface="Meiryo UI" panose="020B0604030504040204" pitchFamily="50" charset="-128"/>
                        </a:rPr>
                        <a:t>取組み</a:t>
                      </a: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Meiryo UI" panose="020B0604030504040204" pitchFamily="50" charset="-128"/>
                          <a:ea typeface="Meiryo UI" panose="020B0604030504040204" pitchFamily="50" charset="-128"/>
                        </a:rPr>
                        <a:t>17</a:t>
                      </a: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effectLst/>
                          <a:latin typeface="Meiryo UI" panose="020B0604030504040204" pitchFamily="50" charset="-128"/>
                          <a:ea typeface="Meiryo UI" panose="020B0604030504040204" pitchFamily="50" charset="-128"/>
                        </a:rPr>
                        <a:t>28</a:t>
                      </a: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effectLst/>
                          <a:latin typeface="Meiryo UI" panose="020B0604030504040204" pitchFamily="50" charset="-128"/>
                          <a:ea typeface="Meiryo UI" panose="020B0604030504040204" pitchFamily="50" charset="-128"/>
                        </a:rPr>
                        <a:t>42</a:t>
                      </a: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Meiryo UI" panose="020B0604030504040204" pitchFamily="50" charset="-128"/>
                          <a:ea typeface="Meiryo UI" panose="020B0604030504040204" pitchFamily="50" charset="-128"/>
                        </a:rPr>
                        <a:t>57</a:t>
                      </a:r>
                    </a:p>
                  </a:txBody>
                  <a:tcPr marL="8143" marR="8143" marT="8143" marB="0" anchor="ctr">
                    <a:lnL w="6350" cap="flat" cmpd="sng" algn="ctr">
                      <a:solidFill>
                        <a:srgbClr val="000000"/>
                      </a:solidFill>
                      <a:prstDash val="solid"/>
                      <a:round/>
                      <a:headEnd type="none" w="med" len="med"/>
                      <a:tailEnd type="none" w="med" len="med"/>
                    </a:lnL>
                    <a:lnR w="12700" cap="flat" cmpd="sng" algn="ctr">
                      <a:solidFill>
                        <a:schemeClr val="tx1"/>
                      </a:solidFill>
                      <a:prstDash val="lgDash"/>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Meiryo UI" panose="020B0604030504040204" pitchFamily="50" charset="-128"/>
                          <a:ea typeface="Meiryo UI" panose="020B0604030504040204" pitchFamily="50" charset="-128"/>
                        </a:rPr>
                        <a:t>70</a:t>
                      </a:r>
                    </a:p>
                  </a:txBody>
                  <a:tcPr marL="8143" marR="8143" marT="8143" marB="0" anchor="ctr">
                    <a:lnL w="12700" cap="flat" cmpd="sng" algn="ctr">
                      <a:solidFill>
                        <a:schemeClr val="tx1"/>
                      </a:solidFill>
                      <a:prstDash val="lgDash"/>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Meiryo UI" panose="020B0604030504040204" pitchFamily="50" charset="-128"/>
                          <a:ea typeface="Meiryo UI" panose="020B0604030504040204" pitchFamily="50" charset="-128"/>
                        </a:rPr>
                        <a:t>84</a:t>
                      </a: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Meiryo UI" panose="020B0604030504040204" pitchFamily="50" charset="-128"/>
                          <a:ea typeface="Meiryo UI" panose="020B0604030504040204" pitchFamily="50" charset="-128"/>
                        </a:rPr>
                        <a:t>171</a:t>
                      </a: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Meiryo UI" panose="020B0604030504040204" pitchFamily="50" charset="-128"/>
                          <a:ea typeface="Meiryo UI" panose="020B0604030504040204" pitchFamily="50" charset="-128"/>
                        </a:rPr>
                        <a:t>171</a:t>
                      </a: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5"/>
                  </a:ext>
                </a:extLst>
              </a:tr>
              <a:tr h="369974">
                <a:tc vMerge="1">
                  <a:txBody>
                    <a:bodyPr/>
                    <a:lstStyle/>
                    <a:p>
                      <a:endParaRPr kumimoji="1" lang="ja-JP" altLang="en-US"/>
                    </a:p>
                  </a:txBody>
                  <a:tcPr/>
                </a:tc>
                <a:tc vMerge="1">
                  <a:txBody>
                    <a:bodyPr/>
                    <a:lstStyle/>
                    <a:p>
                      <a:endParaRPr kumimoji="1" lang="ja-JP" altLang="en-US"/>
                    </a:p>
                  </a:txBody>
                  <a:tcPr/>
                </a:tc>
                <a:tc>
                  <a:txBody>
                    <a:bodyPr/>
                    <a:lstStyle/>
                    <a:p>
                      <a:pPr algn="l" fontAlgn="ctr"/>
                      <a:r>
                        <a:rPr lang="zh-TW" altLang="en-US" sz="1000" b="0" i="0" u="none" strike="noStrike">
                          <a:solidFill>
                            <a:srgbClr val="000000"/>
                          </a:solidFill>
                          <a:effectLst/>
                          <a:latin typeface="Meiryo UI" panose="020B0604030504040204" pitchFamily="50" charset="-128"/>
                          <a:ea typeface="Meiryo UI" panose="020B0604030504040204" pitchFamily="50" charset="-128"/>
                        </a:rPr>
                        <a:t>塾代助成事業</a:t>
                      </a: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dirty="0">
                          <a:solidFill>
                            <a:srgbClr val="000000"/>
                          </a:solidFill>
                          <a:effectLst/>
                          <a:latin typeface="Meiryo UI" panose="020B0604030504040204" pitchFamily="50" charset="-128"/>
                          <a:ea typeface="Meiryo UI" panose="020B0604030504040204" pitchFamily="50" charset="-128"/>
                        </a:rPr>
                        <a:t>　</a:t>
                      </a: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effectLst/>
                          <a:latin typeface="Meiryo UI" panose="020B0604030504040204" pitchFamily="50" charset="-128"/>
                          <a:ea typeface="Meiryo UI" panose="020B0604030504040204" pitchFamily="50" charset="-128"/>
                        </a:rPr>
                        <a:t>1</a:t>
                      </a: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effectLst/>
                          <a:latin typeface="Meiryo UI" panose="020B0604030504040204" pitchFamily="50" charset="-128"/>
                          <a:ea typeface="Meiryo UI" panose="020B0604030504040204" pitchFamily="50" charset="-128"/>
                        </a:rPr>
                        <a:t>10</a:t>
                      </a: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effectLst/>
                          <a:latin typeface="Meiryo UI" panose="020B0604030504040204" pitchFamily="50" charset="-128"/>
                          <a:ea typeface="Meiryo UI" panose="020B0604030504040204" pitchFamily="50" charset="-128"/>
                        </a:rPr>
                        <a:t>17</a:t>
                      </a:r>
                    </a:p>
                  </a:txBody>
                  <a:tcPr marL="8143" marR="8143" marT="8143" marB="0" anchor="ctr">
                    <a:lnL w="6350" cap="flat" cmpd="sng" algn="ctr">
                      <a:solidFill>
                        <a:srgbClr val="000000"/>
                      </a:solidFill>
                      <a:prstDash val="solid"/>
                      <a:round/>
                      <a:headEnd type="none" w="med" len="med"/>
                      <a:tailEnd type="none" w="med" len="med"/>
                    </a:lnL>
                    <a:lnR w="12700" cap="flat" cmpd="sng" algn="ctr">
                      <a:solidFill>
                        <a:schemeClr val="tx1"/>
                      </a:solidFill>
                      <a:prstDash val="lgDash"/>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Meiryo UI" panose="020B0604030504040204" pitchFamily="50" charset="-128"/>
                          <a:ea typeface="Meiryo UI" panose="020B0604030504040204" pitchFamily="50" charset="-128"/>
                        </a:rPr>
                        <a:t>19</a:t>
                      </a:r>
                    </a:p>
                  </a:txBody>
                  <a:tcPr marL="8143" marR="8143" marT="8143" marB="0" anchor="ctr">
                    <a:lnL w="12700" cap="flat" cmpd="sng" algn="ctr">
                      <a:solidFill>
                        <a:schemeClr val="tx1"/>
                      </a:solidFill>
                      <a:prstDash val="lgDash"/>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Meiryo UI" panose="020B0604030504040204" pitchFamily="50" charset="-128"/>
                          <a:ea typeface="Meiryo UI" panose="020B0604030504040204" pitchFamily="50" charset="-128"/>
                        </a:rPr>
                        <a:t>26</a:t>
                      </a: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Meiryo UI" panose="020B0604030504040204" pitchFamily="50" charset="-128"/>
                          <a:ea typeface="Meiryo UI" panose="020B0604030504040204" pitchFamily="50" charset="-128"/>
                        </a:rPr>
                        <a:t>25</a:t>
                      </a: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effectLst/>
                          <a:latin typeface="Meiryo UI" panose="020B0604030504040204" pitchFamily="50" charset="-128"/>
                          <a:ea typeface="Meiryo UI" panose="020B0604030504040204" pitchFamily="50" charset="-128"/>
                        </a:rPr>
                        <a:t>25</a:t>
                      </a: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6"/>
                  </a:ext>
                </a:extLst>
              </a:tr>
              <a:tr h="369974">
                <a:tc vMerge="1">
                  <a:txBody>
                    <a:bodyPr/>
                    <a:lstStyle/>
                    <a:p>
                      <a:endParaRPr kumimoji="1" lang="ja-JP" altLang="en-US"/>
                    </a:p>
                  </a:txBody>
                  <a:tcPr/>
                </a:tc>
                <a:tc vMerge="1">
                  <a:txBody>
                    <a:bodyPr/>
                    <a:lstStyle/>
                    <a:p>
                      <a:endParaRPr kumimoji="1" lang="ja-JP" altLang="en-US"/>
                    </a:p>
                  </a:txBody>
                  <a:tcPr/>
                </a:tc>
                <a:tc>
                  <a:txBody>
                    <a:bodyPr/>
                    <a:lstStyle/>
                    <a:p>
                      <a:pPr algn="l" fontAlgn="ctr"/>
                      <a:r>
                        <a:rPr lang="ja-JP" altLang="en-US" sz="1000" b="0" i="0" u="none" strike="noStrike" dirty="0">
                          <a:solidFill>
                            <a:srgbClr val="000000"/>
                          </a:solidFill>
                          <a:effectLst/>
                          <a:latin typeface="Meiryo UI" panose="020B0604030504040204" pitchFamily="50" charset="-128"/>
                          <a:ea typeface="Meiryo UI" panose="020B0604030504040204" pitchFamily="50" charset="-128"/>
                        </a:rPr>
                        <a:t>幼児教育の無償化</a:t>
                      </a: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dirty="0">
                          <a:solidFill>
                            <a:srgbClr val="000000"/>
                          </a:solidFill>
                          <a:effectLst/>
                          <a:latin typeface="Meiryo UI" panose="020B0604030504040204" pitchFamily="50" charset="-128"/>
                          <a:ea typeface="Meiryo UI" panose="020B0604030504040204" pitchFamily="50" charset="-128"/>
                        </a:rPr>
                        <a:t>　</a:t>
                      </a: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a:solidFill>
                            <a:srgbClr val="000000"/>
                          </a:solidFill>
                          <a:effectLst/>
                          <a:latin typeface="Meiryo UI" panose="020B0604030504040204" pitchFamily="50" charset="-128"/>
                          <a:ea typeface="Meiryo UI" panose="020B0604030504040204" pitchFamily="50" charset="-128"/>
                        </a:rPr>
                        <a:t>　</a:t>
                      </a: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a:solidFill>
                            <a:srgbClr val="000000"/>
                          </a:solidFill>
                          <a:effectLst/>
                          <a:latin typeface="Meiryo UI" panose="020B0604030504040204" pitchFamily="50" charset="-128"/>
                          <a:ea typeface="Meiryo UI" panose="020B0604030504040204" pitchFamily="50" charset="-128"/>
                        </a:rPr>
                        <a:t>　</a:t>
                      </a: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a:solidFill>
                            <a:srgbClr val="000000"/>
                          </a:solidFill>
                          <a:effectLst/>
                          <a:latin typeface="Meiryo UI" panose="020B0604030504040204" pitchFamily="50" charset="-128"/>
                          <a:ea typeface="Meiryo UI" panose="020B0604030504040204" pitchFamily="50" charset="-128"/>
                        </a:rPr>
                        <a:t>　</a:t>
                      </a:r>
                    </a:p>
                  </a:txBody>
                  <a:tcPr marL="8143" marR="8143" marT="8143" marB="0" anchor="ctr">
                    <a:lnL w="6350" cap="flat" cmpd="sng" algn="ctr">
                      <a:solidFill>
                        <a:srgbClr val="000000"/>
                      </a:solidFill>
                      <a:prstDash val="solid"/>
                      <a:round/>
                      <a:headEnd type="none" w="med" len="med"/>
                      <a:tailEnd type="none" w="med" len="med"/>
                    </a:lnL>
                    <a:lnR w="12700" cap="flat" cmpd="sng" algn="ctr">
                      <a:solidFill>
                        <a:schemeClr val="tx1"/>
                      </a:solidFill>
                      <a:prstDash val="lgDash"/>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dirty="0">
                          <a:solidFill>
                            <a:srgbClr val="000000"/>
                          </a:solidFill>
                          <a:effectLst/>
                          <a:latin typeface="Meiryo UI" panose="020B0604030504040204" pitchFamily="50" charset="-128"/>
                          <a:ea typeface="Meiryo UI" panose="020B0604030504040204" pitchFamily="50" charset="-128"/>
                        </a:rPr>
                        <a:t>　</a:t>
                      </a:r>
                    </a:p>
                  </a:txBody>
                  <a:tcPr marL="8143" marR="8143" marT="8143" marB="0" anchor="ctr">
                    <a:lnL w="12700" cap="flat" cmpd="sng" algn="ctr">
                      <a:solidFill>
                        <a:schemeClr val="tx1"/>
                      </a:solidFill>
                      <a:prstDash val="lgDash"/>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Meiryo UI" panose="020B0604030504040204" pitchFamily="50" charset="-128"/>
                          <a:ea typeface="Meiryo UI" panose="020B0604030504040204" pitchFamily="50" charset="-128"/>
                        </a:rPr>
                        <a:t>25</a:t>
                      </a: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Meiryo UI" panose="020B0604030504040204" pitchFamily="50" charset="-128"/>
                          <a:ea typeface="Meiryo UI" panose="020B0604030504040204" pitchFamily="50" charset="-128"/>
                        </a:rPr>
                        <a:t>55</a:t>
                      </a: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Meiryo UI" panose="020B0604030504040204" pitchFamily="50" charset="-128"/>
                          <a:ea typeface="Meiryo UI" panose="020B0604030504040204" pitchFamily="50" charset="-128"/>
                        </a:rPr>
                        <a:t>57</a:t>
                      </a: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7"/>
                  </a:ext>
                </a:extLst>
              </a:tr>
              <a:tr h="369974">
                <a:tc vMerge="1">
                  <a:txBody>
                    <a:bodyPr/>
                    <a:lstStyle/>
                    <a:p>
                      <a:endParaRPr kumimoji="1" lang="ja-JP" altLang="en-US"/>
                    </a:p>
                  </a:txBody>
                  <a:tcPr/>
                </a:tc>
                <a:tc vMerge="1">
                  <a:txBody>
                    <a:bodyPr/>
                    <a:lstStyle/>
                    <a:p>
                      <a:endParaRPr kumimoji="1" lang="ja-JP" altLang="en-US"/>
                    </a:p>
                  </a:txBody>
                  <a:tcPr/>
                </a:tc>
                <a:tc>
                  <a:txBody>
                    <a:bodyPr/>
                    <a:lstStyle/>
                    <a:p>
                      <a:pPr algn="l" fontAlgn="ctr"/>
                      <a:r>
                        <a:rPr lang="ja-JP" altLang="en-US" sz="1000" b="0" i="0" u="none" strike="noStrike" dirty="0">
                          <a:solidFill>
                            <a:srgbClr val="000000"/>
                          </a:solidFill>
                          <a:effectLst/>
                          <a:latin typeface="Meiryo UI" panose="020B0604030504040204" pitchFamily="50" charset="-128"/>
                          <a:ea typeface="Meiryo UI" panose="020B0604030504040204" pitchFamily="50" charset="-128"/>
                        </a:rPr>
                        <a:t>こどもの貧困対策</a:t>
                      </a:r>
                      <a:endParaRPr lang="en-US" altLang="ja-JP" sz="1000" b="0" i="0" u="none" strike="noStrike" dirty="0">
                        <a:solidFill>
                          <a:srgbClr val="000000"/>
                        </a:solidFill>
                        <a:effectLst/>
                        <a:latin typeface="Meiryo UI" panose="020B0604030504040204" pitchFamily="50" charset="-128"/>
                        <a:ea typeface="Meiryo UI" panose="020B0604030504040204" pitchFamily="50" charset="-128"/>
                      </a:endParaRPr>
                    </a:p>
                    <a:p>
                      <a:pPr algn="l" fontAlgn="ctr"/>
                      <a:r>
                        <a:rPr lang="ja-JP" altLang="en-US" sz="1000" b="0" i="0" u="none" strike="noStrike" dirty="0">
                          <a:solidFill>
                            <a:srgbClr val="000000"/>
                          </a:solidFill>
                          <a:effectLst/>
                          <a:latin typeface="Meiryo UI" panose="020B0604030504040204" pitchFamily="50" charset="-128"/>
                          <a:ea typeface="Meiryo UI" panose="020B0604030504040204" pitchFamily="50" charset="-128"/>
                        </a:rPr>
                        <a:t>関連事業</a:t>
                      </a: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dirty="0">
                          <a:solidFill>
                            <a:srgbClr val="000000"/>
                          </a:solidFill>
                          <a:effectLst/>
                          <a:latin typeface="Meiryo UI" panose="020B0604030504040204" pitchFamily="50" charset="-128"/>
                          <a:ea typeface="Meiryo UI" panose="020B0604030504040204" pitchFamily="50" charset="-128"/>
                        </a:rPr>
                        <a:t>　</a:t>
                      </a: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a:solidFill>
                            <a:srgbClr val="000000"/>
                          </a:solidFill>
                          <a:effectLst/>
                          <a:latin typeface="Meiryo UI" panose="020B0604030504040204" pitchFamily="50" charset="-128"/>
                          <a:ea typeface="Meiryo UI" panose="020B0604030504040204" pitchFamily="50" charset="-128"/>
                        </a:rPr>
                        <a:t>　</a:t>
                      </a: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a:solidFill>
                            <a:srgbClr val="000000"/>
                          </a:solidFill>
                          <a:effectLst/>
                          <a:latin typeface="Meiryo UI" panose="020B0604030504040204" pitchFamily="50" charset="-128"/>
                          <a:ea typeface="Meiryo UI" panose="020B0604030504040204" pitchFamily="50" charset="-128"/>
                        </a:rPr>
                        <a:t>　</a:t>
                      </a: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a:solidFill>
                            <a:srgbClr val="000000"/>
                          </a:solidFill>
                          <a:effectLst/>
                          <a:latin typeface="Meiryo UI" panose="020B0604030504040204" pitchFamily="50" charset="-128"/>
                          <a:ea typeface="Meiryo UI" panose="020B0604030504040204" pitchFamily="50" charset="-128"/>
                        </a:rPr>
                        <a:t>　</a:t>
                      </a:r>
                    </a:p>
                  </a:txBody>
                  <a:tcPr marL="8143" marR="8143" marT="8143" marB="0" anchor="ctr">
                    <a:lnL w="6350" cap="flat" cmpd="sng" algn="ctr">
                      <a:solidFill>
                        <a:srgbClr val="000000"/>
                      </a:solidFill>
                      <a:prstDash val="solid"/>
                      <a:round/>
                      <a:headEnd type="none" w="med" len="med"/>
                      <a:tailEnd type="none" w="med" len="med"/>
                    </a:lnL>
                    <a:lnR w="12700" cap="flat" cmpd="sng" algn="ctr">
                      <a:solidFill>
                        <a:schemeClr val="tx1"/>
                      </a:solidFill>
                      <a:prstDash val="lgDash"/>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dirty="0">
                          <a:solidFill>
                            <a:srgbClr val="000000"/>
                          </a:solidFill>
                          <a:effectLst/>
                          <a:latin typeface="Meiryo UI" panose="020B0604030504040204" pitchFamily="50" charset="-128"/>
                          <a:ea typeface="Meiryo UI" panose="020B0604030504040204" pitchFamily="50" charset="-128"/>
                        </a:rPr>
                        <a:t>　</a:t>
                      </a:r>
                    </a:p>
                  </a:txBody>
                  <a:tcPr marL="8143" marR="8143" marT="8143" marB="0" anchor="ctr">
                    <a:lnL w="12700" cap="flat" cmpd="sng" algn="ctr">
                      <a:solidFill>
                        <a:schemeClr val="tx1"/>
                      </a:solidFill>
                      <a:prstDash val="lgDash"/>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dirty="0">
                          <a:solidFill>
                            <a:srgbClr val="000000"/>
                          </a:solidFill>
                          <a:effectLst/>
                          <a:latin typeface="Meiryo UI" panose="020B0604030504040204" pitchFamily="50" charset="-128"/>
                          <a:ea typeface="Meiryo UI" panose="020B0604030504040204" pitchFamily="50" charset="-128"/>
                        </a:rPr>
                        <a:t>　</a:t>
                      </a: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effectLst/>
                          <a:latin typeface="Meiryo UI" panose="020B0604030504040204" pitchFamily="50" charset="-128"/>
                          <a:ea typeface="Meiryo UI" panose="020B0604030504040204" pitchFamily="50" charset="-128"/>
                        </a:rPr>
                        <a:t>2</a:t>
                      </a: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effectLst/>
                          <a:latin typeface="Meiryo UI" panose="020B0604030504040204" pitchFamily="50" charset="-128"/>
                          <a:ea typeface="Meiryo UI" panose="020B0604030504040204" pitchFamily="50" charset="-128"/>
                        </a:rPr>
                        <a:t>7</a:t>
                      </a: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8"/>
                  </a:ext>
                </a:extLst>
              </a:tr>
              <a:tr h="369974">
                <a:tc vMerge="1">
                  <a:txBody>
                    <a:bodyPr/>
                    <a:lstStyle/>
                    <a:p>
                      <a:endParaRPr kumimoji="1" lang="ja-JP" altLang="en-US"/>
                    </a:p>
                  </a:txBody>
                  <a:tcPr/>
                </a:tc>
                <a:tc gridSpan="2">
                  <a:txBody>
                    <a:bodyPr/>
                    <a:lstStyle/>
                    <a:p>
                      <a:pPr algn="l" fontAlgn="ctr"/>
                      <a:r>
                        <a:rPr lang="ja-JP" altLang="en-US" sz="1000" b="0" i="0" u="none" strike="noStrike">
                          <a:solidFill>
                            <a:srgbClr val="000000"/>
                          </a:solidFill>
                          <a:effectLst/>
                          <a:latin typeface="Meiryo UI" panose="020B0604030504040204" pitchFamily="50" charset="-128"/>
                          <a:ea typeface="Meiryo UI" panose="020B0604030504040204" pitchFamily="50" charset="-128"/>
                        </a:rPr>
                        <a:t>教育</a:t>
                      </a: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DEBF7"/>
                    </a:solidFill>
                  </a:tcPr>
                </a:tc>
                <a:tc hMerge="1">
                  <a:txBody>
                    <a:bodyPr/>
                    <a:lstStyle/>
                    <a:p>
                      <a:endParaRPr kumimoji="1" lang="ja-JP" altLang="en-US"/>
                    </a:p>
                  </a:txBody>
                  <a:tcPr/>
                </a:tc>
                <a:tc>
                  <a:txBody>
                    <a:bodyPr/>
                    <a:lstStyle/>
                    <a:p>
                      <a:pPr algn="r" fontAlgn="ctr"/>
                      <a:r>
                        <a:rPr lang="en-US" altLang="ja-JP" sz="1000" b="0" i="0" u="none" strike="noStrike" dirty="0">
                          <a:solidFill>
                            <a:srgbClr val="000000"/>
                          </a:solidFill>
                          <a:effectLst/>
                          <a:latin typeface="Meiryo UI" panose="020B0604030504040204" pitchFamily="50" charset="-128"/>
                          <a:ea typeface="Meiryo UI" panose="020B0604030504040204" pitchFamily="50" charset="-128"/>
                        </a:rPr>
                        <a:t>2</a:t>
                      </a: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DEBF7"/>
                    </a:solidFill>
                  </a:tcPr>
                </a:tc>
                <a:tc>
                  <a:txBody>
                    <a:bodyPr/>
                    <a:lstStyle/>
                    <a:p>
                      <a:pPr algn="r" fontAlgn="ctr"/>
                      <a:r>
                        <a:rPr lang="en-US" altLang="ja-JP" sz="1000" b="0" i="0" u="none" strike="noStrike">
                          <a:solidFill>
                            <a:srgbClr val="000000"/>
                          </a:solidFill>
                          <a:effectLst/>
                          <a:latin typeface="Meiryo UI" panose="020B0604030504040204" pitchFamily="50" charset="-128"/>
                          <a:ea typeface="Meiryo UI" panose="020B0604030504040204" pitchFamily="50" charset="-128"/>
                        </a:rPr>
                        <a:t>57</a:t>
                      </a: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DEBF7"/>
                    </a:solidFill>
                  </a:tcPr>
                </a:tc>
                <a:tc>
                  <a:txBody>
                    <a:bodyPr/>
                    <a:lstStyle/>
                    <a:p>
                      <a:pPr algn="r" fontAlgn="ctr"/>
                      <a:r>
                        <a:rPr lang="en-US" altLang="ja-JP" sz="1000" b="0" i="0" u="none" strike="noStrike">
                          <a:solidFill>
                            <a:srgbClr val="000000"/>
                          </a:solidFill>
                          <a:effectLst/>
                          <a:latin typeface="Meiryo UI" panose="020B0604030504040204" pitchFamily="50" charset="-128"/>
                          <a:ea typeface="Meiryo UI" panose="020B0604030504040204" pitchFamily="50" charset="-128"/>
                        </a:rPr>
                        <a:t>74</a:t>
                      </a: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DEBF7"/>
                    </a:solidFill>
                  </a:tcPr>
                </a:tc>
                <a:tc>
                  <a:txBody>
                    <a:bodyPr/>
                    <a:lstStyle/>
                    <a:p>
                      <a:pPr algn="r" fontAlgn="ctr"/>
                      <a:r>
                        <a:rPr lang="en-US" altLang="ja-JP" sz="1000" b="0" i="0" u="none" strike="noStrike">
                          <a:solidFill>
                            <a:srgbClr val="000000"/>
                          </a:solidFill>
                          <a:effectLst/>
                          <a:latin typeface="Meiryo UI" panose="020B0604030504040204" pitchFamily="50" charset="-128"/>
                          <a:ea typeface="Meiryo UI" panose="020B0604030504040204" pitchFamily="50" charset="-128"/>
                        </a:rPr>
                        <a:t>100</a:t>
                      </a:r>
                    </a:p>
                  </a:txBody>
                  <a:tcPr marL="8143" marR="8143" marT="8143" marB="0" anchor="ctr">
                    <a:lnL w="6350" cap="flat" cmpd="sng" algn="ctr">
                      <a:solidFill>
                        <a:srgbClr val="000000"/>
                      </a:solidFill>
                      <a:prstDash val="solid"/>
                      <a:round/>
                      <a:headEnd type="none" w="med" len="med"/>
                      <a:tailEnd type="none" w="med" len="med"/>
                    </a:lnL>
                    <a:lnR w="12700" cap="flat" cmpd="sng" algn="ctr">
                      <a:solidFill>
                        <a:schemeClr val="tx1"/>
                      </a:solidFill>
                      <a:prstDash val="lgDash"/>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DEBF7"/>
                    </a:solidFill>
                  </a:tcPr>
                </a:tc>
                <a:tc>
                  <a:txBody>
                    <a:bodyPr/>
                    <a:lstStyle/>
                    <a:p>
                      <a:pPr algn="r" fontAlgn="ctr"/>
                      <a:r>
                        <a:rPr lang="en-US" altLang="ja-JP" sz="1000" b="0" i="0" u="none" strike="noStrike" dirty="0">
                          <a:solidFill>
                            <a:srgbClr val="000000"/>
                          </a:solidFill>
                          <a:effectLst/>
                          <a:latin typeface="Meiryo UI" panose="020B0604030504040204" pitchFamily="50" charset="-128"/>
                          <a:ea typeface="Meiryo UI" panose="020B0604030504040204" pitchFamily="50" charset="-128"/>
                        </a:rPr>
                        <a:t>144</a:t>
                      </a:r>
                    </a:p>
                  </a:txBody>
                  <a:tcPr marL="8143" marR="8143" marT="8143" marB="0" anchor="ctr">
                    <a:lnL w="12700" cap="flat" cmpd="sng" algn="ctr">
                      <a:solidFill>
                        <a:schemeClr val="tx1"/>
                      </a:solidFill>
                      <a:prstDash val="lgDash"/>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DEBF7"/>
                    </a:solidFill>
                  </a:tcPr>
                </a:tc>
                <a:tc>
                  <a:txBody>
                    <a:bodyPr/>
                    <a:lstStyle/>
                    <a:p>
                      <a:pPr algn="r" fontAlgn="ctr"/>
                      <a:r>
                        <a:rPr lang="en-US" altLang="ja-JP" sz="1000" b="0" i="0" u="none" strike="noStrike" dirty="0">
                          <a:solidFill>
                            <a:srgbClr val="000000"/>
                          </a:solidFill>
                          <a:effectLst/>
                          <a:latin typeface="Meiryo UI" panose="020B0604030504040204" pitchFamily="50" charset="-128"/>
                          <a:ea typeface="Meiryo UI" panose="020B0604030504040204" pitchFamily="50" charset="-128"/>
                        </a:rPr>
                        <a:t>161</a:t>
                      </a: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DEBF7"/>
                    </a:solidFill>
                  </a:tcPr>
                </a:tc>
                <a:tc>
                  <a:txBody>
                    <a:bodyPr/>
                    <a:lstStyle/>
                    <a:p>
                      <a:pPr algn="r" fontAlgn="ctr"/>
                      <a:r>
                        <a:rPr lang="en-US" altLang="ja-JP" sz="1000" b="0" i="0" u="none" strike="noStrike">
                          <a:solidFill>
                            <a:srgbClr val="000000"/>
                          </a:solidFill>
                          <a:effectLst/>
                          <a:latin typeface="Meiryo UI" panose="020B0604030504040204" pitchFamily="50" charset="-128"/>
                          <a:ea typeface="Meiryo UI" panose="020B0604030504040204" pitchFamily="50" charset="-128"/>
                        </a:rPr>
                        <a:t>125</a:t>
                      </a: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DEBF7"/>
                    </a:solidFill>
                  </a:tcPr>
                </a:tc>
                <a:tc>
                  <a:txBody>
                    <a:bodyPr/>
                    <a:lstStyle/>
                    <a:p>
                      <a:pPr algn="r" fontAlgn="ctr"/>
                      <a:r>
                        <a:rPr lang="en-US" altLang="ja-JP" sz="1000" b="0" i="0" u="none" strike="noStrike">
                          <a:solidFill>
                            <a:srgbClr val="000000"/>
                          </a:solidFill>
                          <a:effectLst/>
                          <a:latin typeface="Meiryo UI" panose="020B0604030504040204" pitchFamily="50" charset="-128"/>
                          <a:ea typeface="Meiryo UI" panose="020B0604030504040204" pitchFamily="50" charset="-128"/>
                        </a:rPr>
                        <a:t>165</a:t>
                      </a: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DEBF7"/>
                    </a:solidFill>
                  </a:tcPr>
                </a:tc>
                <a:extLst>
                  <a:ext uri="{0D108BD9-81ED-4DB2-BD59-A6C34878D82A}">
                    <a16:rowId xmlns:a16="http://schemas.microsoft.com/office/drawing/2014/main" xmlns="" val="10009"/>
                  </a:ext>
                </a:extLst>
              </a:tr>
              <a:tr h="393915">
                <a:tc vMerge="1">
                  <a:txBody>
                    <a:bodyPr/>
                    <a:lstStyle/>
                    <a:p>
                      <a:endParaRPr kumimoji="1" lang="ja-JP" altLang="en-US"/>
                    </a:p>
                  </a:txBody>
                  <a:tcPr/>
                </a:tc>
                <a:tc rowSpan="6">
                  <a:txBody>
                    <a:bodyPr/>
                    <a:lstStyle/>
                    <a:p>
                      <a:pPr algn="ctr" fontAlgn="ctr"/>
                      <a:r>
                        <a:rPr lang="ja-JP" altLang="en-US" sz="1000" b="0" i="0" u="none" strike="noStrike">
                          <a:solidFill>
                            <a:srgbClr val="000000"/>
                          </a:solidFill>
                          <a:effectLst/>
                          <a:latin typeface="Meiryo UI" panose="020B0604030504040204" pitchFamily="50" charset="-128"/>
                          <a:ea typeface="Meiryo UI" panose="020B0604030504040204" pitchFamily="50" charset="-128"/>
                        </a:rPr>
                        <a:t>　</a:t>
                      </a: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dirty="0">
                          <a:solidFill>
                            <a:srgbClr val="000000"/>
                          </a:solidFill>
                          <a:effectLst/>
                          <a:latin typeface="Meiryo UI" panose="020B0604030504040204" pitchFamily="50" charset="-128"/>
                          <a:ea typeface="Meiryo UI" panose="020B0604030504040204" pitchFamily="50" charset="-128"/>
                        </a:rPr>
                        <a:t>小中学校の普通教室への空調機等設置</a:t>
                      </a: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effectLst/>
                          <a:latin typeface="Meiryo UI" panose="020B0604030504040204" pitchFamily="50" charset="-128"/>
                          <a:ea typeface="Meiryo UI" panose="020B0604030504040204" pitchFamily="50" charset="-128"/>
                        </a:rPr>
                        <a:t>1</a:t>
                      </a: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effectLst/>
                          <a:latin typeface="Meiryo UI" panose="020B0604030504040204" pitchFamily="50" charset="-128"/>
                          <a:ea typeface="Meiryo UI" panose="020B0604030504040204" pitchFamily="50" charset="-128"/>
                        </a:rPr>
                        <a:t>28</a:t>
                      </a: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Meiryo UI" panose="020B0604030504040204" pitchFamily="50" charset="-128"/>
                          <a:ea typeface="Meiryo UI" panose="020B0604030504040204" pitchFamily="50" charset="-128"/>
                        </a:rPr>
                        <a:t>25</a:t>
                      </a: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Meiryo UI" panose="020B0604030504040204" pitchFamily="50" charset="-128"/>
                          <a:ea typeface="Meiryo UI" panose="020B0604030504040204" pitchFamily="50" charset="-128"/>
                        </a:rPr>
                        <a:t>39</a:t>
                      </a:r>
                    </a:p>
                  </a:txBody>
                  <a:tcPr marL="8143" marR="8143" marT="8143" marB="0" anchor="ctr">
                    <a:lnL w="6350" cap="flat" cmpd="sng" algn="ctr">
                      <a:solidFill>
                        <a:srgbClr val="000000"/>
                      </a:solidFill>
                      <a:prstDash val="solid"/>
                      <a:round/>
                      <a:headEnd type="none" w="med" len="med"/>
                      <a:tailEnd type="none" w="med" len="med"/>
                    </a:lnL>
                    <a:lnR w="12700" cap="flat" cmpd="sng" algn="ctr">
                      <a:solidFill>
                        <a:schemeClr val="tx1"/>
                      </a:solidFill>
                      <a:prstDash val="lgDash"/>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Meiryo UI" panose="020B0604030504040204" pitchFamily="50" charset="-128"/>
                          <a:ea typeface="Meiryo UI" panose="020B0604030504040204" pitchFamily="50" charset="-128"/>
                        </a:rPr>
                        <a:t>38</a:t>
                      </a:r>
                    </a:p>
                  </a:txBody>
                  <a:tcPr marL="8143" marR="8143" marT="8143" marB="0" anchor="ctr">
                    <a:lnL w="12700" cap="flat" cmpd="sng" algn="ctr">
                      <a:solidFill>
                        <a:schemeClr val="tx1"/>
                      </a:solidFill>
                      <a:prstDash val="lgDash"/>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Meiryo UI" panose="020B0604030504040204" pitchFamily="50" charset="-128"/>
                          <a:ea typeface="Meiryo UI" panose="020B0604030504040204" pitchFamily="50" charset="-128"/>
                        </a:rPr>
                        <a:t>39</a:t>
                      </a: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a:solidFill>
                            <a:srgbClr val="000000"/>
                          </a:solidFill>
                          <a:effectLst/>
                          <a:latin typeface="Meiryo UI" panose="020B0604030504040204" pitchFamily="50" charset="-128"/>
                          <a:ea typeface="Meiryo UI" panose="020B0604030504040204" pitchFamily="50" charset="-128"/>
                        </a:rPr>
                        <a:t>　</a:t>
                      </a: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dirty="0">
                          <a:solidFill>
                            <a:srgbClr val="000000"/>
                          </a:solidFill>
                          <a:effectLst/>
                          <a:latin typeface="Meiryo UI" panose="020B0604030504040204" pitchFamily="50" charset="-128"/>
                          <a:ea typeface="Meiryo UI" panose="020B0604030504040204" pitchFamily="50" charset="-128"/>
                        </a:rPr>
                        <a:t>　</a:t>
                      </a: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0"/>
                  </a:ext>
                </a:extLst>
              </a:tr>
              <a:tr h="369974">
                <a:tc vMerge="1">
                  <a:txBody>
                    <a:bodyPr/>
                    <a:lstStyle/>
                    <a:p>
                      <a:endParaRPr kumimoji="1" lang="ja-JP" altLang="en-US"/>
                    </a:p>
                  </a:txBody>
                  <a:tcPr/>
                </a:tc>
                <a:tc vMerge="1">
                  <a:txBody>
                    <a:bodyPr/>
                    <a:lstStyle/>
                    <a:p>
                      <a:endParaRPr kumimoji="1" lang="ja-JP" altLang="en-US"/>
                    </a:p>
                  </a:txBody>
                  <a:tcPr/>
                </a:tc>
                <a:tc>
                  <a:txBody>
                    <a:bodyPr/>
                    <a:lstStyle/>
                    <a:p>
                      <a:pPr algn="l" fontAlgn="ctr"/>
                      <a:r>
                        <a:rPr lang="zh-TW" altLang="en-US" sz="1000" b="0" i="0" u="none" strike="noStrike">
                          <a:solidFill>
                            <a:srgbClr val="000000"/>
                          </a:solidFill>
                          <a:effectLst/>
                          <a:latin typeface="Meiryo UI" panose="020B0604030504040204" pitchFamily="50" charset="-128"/>
                          <a:ea typeface="Meiryo UI" panose="020B0604030504040204" pitchFamily="50" charset="-128"/>
                        </a:rPr>
                        <a:t>中学校給食事業</a:t>
                      </a: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effectLst/>
                          <a:latin typeface="Meiryo UI" panose="020B0604030504040204" pitchFamily="50" charset="-128"/>
                          <a:ea typeface="Meiryo UI" panose="020B0604030504040204" pitchFamily="50" charset="-128"/>
                        </a:rPr>
                        <a:t>1</a:t>
                      </a: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effectLst/>
                          <a:latin typeface="Meiryo UI" panose="020B0604030504040204" pitchFamily="50" charset="-128"/>
                          <a:ea typeface="Meiryo UI" panose="020B0604030504040204" pitchFamily="50" charset="-128"/>
                        </a:rPr>
                        <a:t>21</a:t>
                      </a: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Meiryo UI" panose="020B0604030504040204" pitchFamily="50" charset="-128"/>
                          <a:ea typeface="Meiryo UI" panose="020B0604030504040204" pitchFamily="50" charset="-128"/>
                        </a:rPr>
                        <a:t>15</a:t>
                      </a: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effectLst/>
                          <a:latin typeface="Meiryo UI" panose="020B0604030504040204" pitchFamily="50" charset="-128"/>
                          <a:ea typeface="Meiryo UI" panose="020B0604030504040204" pitchFamily="50" charset="-128"/>
                        </a:rPr>
                        <a:t>18</a:t>
                      </a:r>
                    </a:p>
                  </a:txBody>
                  <a:tcPr marL="8143" marR="8143" marT="8143" marB="0" anchor="ctr">
                    <a:lnL w="6350" cap="flat" cmpd="sng" algn="ctr">
                      <a:solidFill>
                        <a:srgbClr val="000000"/>
                      </a:solidFill>
                      <a:prstDash val="solid"/>
                      <a:round/>
                      <a:headEnd type="none" w="med" len="med"/>
                      <a:tailEnd type="none" w="med" len="med"/>
                    </a:lnL>
                    <a:lnR w="12700" cap="flat" cmpd="sng" algn="ctr">
                      <a:solidFill>
                        <a:schemeClr val="tx1"/>
                      </a:solidFill>
                      <a:prstDash val="lgDash"/>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Meiryo UI" panose="020B0604030504040204" pitchFamily="50" charset="-128"/>
                          <a:ea typeface="Meiryo UI" panose="020B0604030504040204" pitchFamily="50" charset="-128"/>
                        </a:rPr>
                        <a:t>22</a:t>
                      </a:r>
                    </a:p>
                  </a:txBody>
                  <a:tcPr marL="8143" marR="8143" marT="8143" marB="0" anchor="ctr">
                    <a:lnL w="12700" cap="flat" cmpd="sng" algn="ctr">
                      <a:solidFill>
                        <a:schemeClr val="tx1"/>
                      </a:solidFill>
                      <a:prstDash val="lgDash"/>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Meiryo UI" panose="020B0604030504040204" pitchFamily="50" charset="-128"/>
                          <a:ea typeface="Meiryo UI" panose="020B0604030504040204" pitchFamily="50" charset="-128"/>
                        </a:rPr>
                        <a:t>26</a:t>
                      </a: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effectLst/>
                          <a:latin typeface="Meiryo UI" panose="020B0604030504040204" pitchFamily="50" charset="-128"/>
                          <a:ea typeface="Meiryo UI" panose="020B0604030504040204" pitchFamily="50" charset="-128"/>
                        </a:rPr>
                        <a:t>35</a:t>
                      </a: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effectLst/>
                          <a:latin typeface="Meiryo UI" panose="020B0604030504040204" pitchFamily="50" charset="-128"/>
                          <a:ea typeface="Meiryo UI" panose="020B0604030504040204" pitchFamily="50" charset="-128"/>
                        </a:rPr>
                        <a:t>63</a:t>
                      </a: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1"/>
                  </a:ext>
                </a:extLst>
              </a:tr>
              <a:tr h="369974">
                <a:tc vMerge="1">
                  <a:txBody>
                    <a:bodyPr/>
                    <a:lstStyle/>
                    <a:p>
                      <a:endParaRPr kumimoji="1" lang="ja-JP" altLang="en-US"/>
                    </a:p>
                  </a:txBody>
                  <a:tcPr/>
                </a:tc>
                <a:tc vMerge="1">
                  <a:txBody>
                    <a:bodyPr/>
                    <a:lstStyle/>
                    <a:p>
                      <a:endParaRPr kumimoji="1" lang="ja-JP" altLang="en-US"/>
                    </a:p>
                  </a:txBody>
                  <a:tcPr/>
                </a:tc>
                <a:tc>
                  <a:txBody>
                    <a:bodyPr/>
                    <a:lstStyle/>
                    <a:p>
                      <a:pPr algn="l" fontAlgn="ctr"/>
                      <a:r>
                        <a:rPr lang="ja-JP" altLang="en-US" sz="1000" b="0" i="0" u="none" strike="noStrike" dirty="0">
                          <a:solidFill>
                            <a:srgbClr val="000000"/>
                          </a:solidFill>
                          <a:effectLst/>
                          <a:latin typeface="Meiryo UI" panose="020B0604030504040204" pitchFamily="50" charset="-128"/>
                          <a:ea typeface="Meiryo UI" panose="020B0604030504040204" pitchFamily="50" charset="-128"/>
                        </a:rPr>
                        <a:t>学校教育</a:t>
                      </a:r>
                      <a:r>
                        <a:rPr lang="en-US" sz="1000" b="0" i="0" u="none" strike="noStrike" dirty="0">
                          <a:solidFill>
                            <a:srgbClr val="000000"/>
                          </a:solidFill>
                          <a:effectLst/>
                          <a:latin typeface="Meiryo UI" panose="020B0604030504040204" pitchFamily="50" charset="-128"/>
                          <a:ea typeface="Meiryo UI" panose="020B0604030504040204" pitchFamily="50" charset="-128"/>
                        </a:rPr>
                        <a:t>ICT</a:t>
                      </a:r>
                      <a:r>
                        <a:rPr lang="ja-JP" altLang="en-US" sz="1000" b="0" i="0" u="none" strike="noStrike" dirty="0">
                          <a:solidFill>
                            <a:srgbClr val="000000"/>
                          </a:solidFill>
                          <a:effectLst/>
                          <a:latin typeface="Meiryo UI" panose="020B0604030504040204" pitchFamily="50" charset="-128"/>
                          <a:ea typeface="Meiryo UI" panose="020B0604030504040204" pitchFamily="50" charset="-128"/>
                        </a:rPr>
                        <a:t>活用</a:t>
                      </a:r>
                      <a:endParaRPr lang="en-US" altLang="ja-JP" sz="1000" b="0" i="0" u="none" strike="noStrike" dirty="0">
                        <a:solidFill>
                          <a:srgbClr val="000000"/>
                        </a:solidFill>
                        <a:effectLst/>
                        <a:latin typeface="Meiryo UI" panose="020B0604030504040204" pitchFamily="50" charset="-128"/>
                        <a:ea typeface="Meiryo UI" panose="020B0604030504040204" pitchFamily="50" charset="-128"/>
                      </a:endParaRPr>
                    </a:p>
                    <a:p>
                      <a:pPr algn="l" fontAlgn="ctr"/>
                      <a:r>
                        <a:rPr lang="ja-JP" altLang="en-US" sz="1000" b="0" i="0" u="none" strike="noStrike" dirty="0">
                          <a:solidFill>
                            <a:srgbClr val="000000"/>
                          </a:solidFill>
                          <a:effectLst/>
                          <a:latin typeface="Meiryo UI" panose="020B0604030504040204" pitchFamily="50" charset="-128"/>
                          <a:ea typeface="Meiryo UI" panose="020B0604030504040204" pitchFamily="50" charset="-128"/>
                        </a:rPr>
                        <a:t>事業等</a:t>
                      </a: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a:solidFill>
                            <a:srgbClr val="000000"/>
                          </a:solidFill>
                          <a:effectLst/>
                          <a:latin typeface="Meiryo UI" panose="020B0604030504040204" pitchFamily="50" charset="-128"/>
                          <a:ea typeface="Meiryo UI" panose="020B0604030504040204" pitchFamily="50" charset="-128"/>
                        </a:rPr>
                        <a:t>　</a:t>
                      </a: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effectLst/>
                          <a:latin typeface="Meiryo UI" panose="020B0604030504040204" pitchFamily="50" charset="-128"/>
                          <a:ea typeface="Meiryo UI" panose="020B0604030504040204" pitchFamily="50" charset="-128"/>
                        </a:rPr>
                        <a:t>8</a:t>
                      </a: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effectLst/>
                          <a:latin typeface="Meiryo UI" panose="020B0604030504040204" pitchFamily="50" charset="-128"/>
                          <a:ea typeface="Meiryo UI" panose="020B0604030504040204" pitchFamily="50" charset="-128"/>
                        </a:rPr>
                        <a:t>15</a:t>
                      </a: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effectLst/>
                          <a:latin typeface="Meiryo UI" panose="020B0604030504040204" pitchFamily="50" charset="-128"/>
                          <a:ea typeface="Meiryo UI" panose="020B0604030504040204" pitchFamily="50" charset="-128"/>
                        </a:rPr>
                        <a:t>16</a:t>
                      </a:r>
                    </a:p>
                  </a:txBody>
                  <a:tcPr marL="8143" marR="8143" marT="8143" marB="0" anchor="ctr">
                    <a:lnL w="6350" cap="flat" cmpd="sng" algn="ctr">
                      <a:solidFill>
                        <a:srgbClr val="000000"/>
                      </a:solidFill>
                      <a:prstDash val="solid"/>
                      <a:round/>
                      <a:headEnd type="none" w="med" len="med"/>
                      <a:tailEnd type="none" w="med" len="med"/>
                    </a:lnL>
                    <a:lnR w="12700" cap="flat" cmpd="sng" algn="ctr">
                      <a:solidFill>
                        <a:schemeClr val="tx1"/>
                      </a:solidFill>
                      <a:prstDash val="lgDash"/>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Meiryo UI" panose="020B0604030504040204" pitchFamily="50" charset="-128"/>
                          <a:ea typeface="Meiryo UI" panose="020B0604030504040204" pitchFamily="50" charset="-128"/>
                        </a:rPr>
                        <a:t>45</a:t>
                      </a:r>
                    </a:p>
                  </a:txBody>
                  <a:tcPr marL="8143" marR="8143" marT="8143" marB="0" anchor="ctr">
                    <a:lnL w="12700" cap="flat" cmpd="sng" algn="ctr">
                      <a:solidFill>
                        <a:schemeClr val="tx1"/>
                      </a:solidFill>
                      <a:prstDash val="lgDash"/>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Meiryo UI" panose="020B0604030504040204" pitchFamily="50" charset="-128"/>
                          <a:ea typeface="Meiryo UI" panose="020B0604030504040204" pitchFamily="50" charset="-128"/>
                        </a:rPr>
                        <a:t>47</a:t>
                      </a: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Meiryo UI" panose="020B0604030504040204" pitchFamily="50" charset="-128"/>
                          <a:ea typeface="Meiryo UI" panose="020B0604030504040204" pitchFamily="50" charset="-128"/>
                        </a:rPr>
                        <a:t>39</a:t>
                      </a: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effectLst/>
                          <a:latin typeface="Meiryo UI" panose="020B0604030504040204" pitchFamily="50" charset="-128"/>
                          <a:ea typeface="Meiryo UI" panose="020B0604030504040204" pitchFamily="50" charset="-128"/>
                        </a:rPr>
                        <a:t>49</a:t>
                      </a: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2"/>
                  </a:ext>
                </a:extLst>
              </a:tr>
              <a:tr h="369974">
                <a:tc vMerge="1">
                  <a:txBody>
                    <a:bodyPr/>
                    <a:lstStyle/>
                    <a:p>
                      <a:endParaRPr kumimoji="1" lang="ja-JP" altLang="en-US"/>
                    </a:p>
                  </a:txBody>
                  <a:tcPr/>
                </a:tc>
                <a:tc vMerge="1">
                  <a:txBody>
                    <a:bodyPr/>
                    <a:lstStyle/>
                    <a:p>
                      <a:endParaRPr kumimoji="1" lang="ja-JP" altLang="en-US"/>
                    </a:p>
                  </a:txBody>
                  <a:tcPr/>
                </a:tc>
                <a:tc>
                  <a:txBody>
                    <a:bodyPr/>
                    <a:lstStyle/>
                    <a:p>
                      <a:pPr algn="l" fontAlgn="ctr"/>
                      <a:r>
                        <a:rPr lang="zh-TW" altLang="en-US" sz="1000" b="0" i="0" u="none" strike="noStrike">
                          <a:solidFill>
                            <a:srgbClr val="000000"/>
                          </a:solidFill>
                          <a:effectLst/>
                          <a:latin typeface="Meiryo UI" panose="020B0604030504040204" pitchFamily="50" charset="-128"/>
                          <a:ea typeface="Meiryo UI" panose="020B0604030504040204" pitchFamily="50" charset="-128"/>
                        </a:rPr>
                        <a:t>校長戦略予算等</a:t>
                      </a: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dirty="0">
                          <a:solidFill>
                            <a:srgbClr val="000000"/>
                          </a:solidFill>
                          <a:effectLst/>
                          <a:latin typeface="Meiryo UI" panose="020B0604030504040204" pitchFamily="50" charset="-128"/>
                          <a:ea typeface="Meiryo UI" panose="020B0604030504040204" pitchFamily="50" charset="-128"/>
                        </a:rPr>
                        <a:t>　</a:t>
                      </a: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a:solidFill>
                            <a:srgbClr val="000000"/>
                          </a:solidFill>
                          <a:effectLst/>
                          <a:latin typeface="Meiryo UI" panose="020B0604030504040204" pitchFamily="50" charset="-128"/>
                          <a:ea typeface="Meiryo UI" panose="020B0604030504040204" pitchFamily="50" charset="-128"/>
                        </a:rPr>
                        <a:t>　</a:t>
                      </a: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effectLst/>
                          <a:latin typeface="Meiryo UI" panose="020B0604030504040204" pitchFamily="50" charset="-128"/>
                          <a:ea typeface="Meiryo UI" panose="020B0604030504040204" pitchFamily="50" charset="-128"/>
                        </a:rPr>
                        <a:t>19</a:t>
                      </a: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Meiryo UI" panose="020B0604030504040204" pitchFamily="50" charset="-128"/>
                          <a:ea typeface="Meiryo UI" panose="020B0604030504040204" pitchFamily="50" charset="-128"/>
                        </a:rPr>
                        <a:t>26.9</a:t>
                      </a:r>
                    </a:p>
                  </a:txBody>
                  <a:tcPr marL="8143" marR="8143" marT="8143" marB="0" anchor="ctr">
                    <a:lnL w="6350" cap="flat" cmpd="sng" algn="ctr">
                      <a:solidFill>
                        <a:srgbClr val="000000"/>
                      </a:solidFill>
                      <a:prstDash val="solid"/>
                      <a:round/>
                      <a:headEnd type="none" w="med" len="med"/>
                      <a:tailEnd type="none" w="med" len="med"/>
                    </a:lnL>
                    <a:lnR w="12700" cap="flat" cmpd="sng" algn="ctr">
                      <a:solidFill>
                        <a:schemeClr val="tx1"/>
                      </a:solidFill>
                      <a:prstDash val="lgDash"/>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Meiryo UI" panose="020B0604030504040204" pitchFamily="50" charset="-128"/>
                          <a:ea typeface="Meiryo UI" panose="020B0604030504040204" pitchFamily="50" charset="-128"/>
                        </a:rPr>
                        <a:t>38.9</a:t>
                      </a:r>
                    </a:p>
                  </a:txBody>
                  <a:tcPr marL="8143" marR="8143" marT="8143" marB="0" anchor="ctr">
                    <a:lnL w="12700" cap="flat" cmpd="sng" algn="ctr">
                      <a:solidFill>
                        <a:schemeClr val="tx1"/>
                      </a:solidFill>
                      <a:prstDash val="lgDash"/>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Meiryo UI" panose="020B0604030504040204" pitchFamily="50" charset="-128"/>
                          <a:ea typeface="Meiryo UI" panose="020B0604030504040204" pitchFamily="50" charset="-128"/>
                        </a:rPr>
                        <a:t>48.9</a:t>
                      </a: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Meiryo UI" panose="020B0604030504040204" pitchFamily="50" charset="-128"/>
                          <a:ea typeface="Meiryo UI" panose="020B0604030504040204" pitchFamily="50" charset="-128"/>
                        </a:rPr>
                        <a:t>50.9</a:t>
                      </a: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effectLst/>
                          <a:latin typeface="Meiryo UI" panose="020B0604030504040204" pitchFamily="50" charset="-128"/>
                          <a:ea typeface="Meiryo UI" panose="020B0604030504040204" pitchFamily="50" charset="-128"/>
                        </a:rPr>
                        <a:t>34</a:t>
                      </a: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3"/>
                  </a:ext>
                </a:extLst>
              </a:tr>
              <a:tr h="393915">
                <a:tc vMerge="1">
                  <a:txBody>
                    <a:bodyPr/>
                    <a:lstStyle/>
                    <a:p>
                      <a:endParaRPr kumimoji="1" lang="ja-JP" altLang="en-US"/>
                    </a:p>
                  </a:txBody>
                  <a:tcPr/>
                </a:tc>
                <a:tc vMerge="1">
                  <a:txBody>
                    <a:bodyPr/>
                    <a:lstStyle/>
                    <a:p>
                      <a:endParaRPr kumimoji="1" lang="ja-JP" altLang="en-US"/>
                    </a:p>
                  </a:txBody>
                  <a:tcPr/>
                </a:tc>
                <a:tc>
                  <a:txBody>
                    <a:bodyPr/>
                    <a:lstStyle/>
                    <a:p>
                      <a:pPr algn="l" fontAlgn="ctr"/>
                      <a:r>
                        <a:rPr lang="ja-JP" altLang="en-US" sz="1000" b="0" i="0" u="none" strike="noStrike">
                          <a:solidFill>
                            <a:srgbClr val="000000"/>
                          </a:solidFill>
                          <a:effectLst/>
                          <a:latin typeface="Meiryo UI" panose="020B0604030504040204" pitchFamily="50" charset="-128"/>
                          <a:ea typeface="Meiryo UI" panose="020B0604030504040204" pitchFamily="50" charset="-128"/>
                        </a:rPr>
                        <a:t>公設民営学校</a:t>
                      </a:r>
                      <a:r>
                        <a:rPr lang="en-US" altLang="ja-JP" sz="1000" b="0" i="0" u="none" strike="noStrike">
                          <a:solidFill>
                            <a:srgbClr val="000000"/>
                          </a:solidFill>
                          <a:effectLst/>
                          <a:latin typeface="Meiryo UI" panose="020B0604030504040204" pitchFamily="50" charset="-128"/>
                          <a:ea typeface="Meiryo UI" panose="020B0604030504040204" pitchFamily="50" charset="-128"/>
                        </a:rPr>
                        <a:t>(</a:t>
                      </a:r>
                      <a:r>
                        <a:rPr lang="ja-JP" altLang="en-US" sz="1000" b="0" i="0" u="none" strike="noStrike">
                          <a:solidFill>
                            <a:srgbClr val="000000"/>
                          </a:solidFill>
                          <a:effectLst/>
                          <a:latin typeface="Meiryo UI" panose="020B0604030504040204" pitchFamily="50" charset="-128"/>
                          <a:ea typeface="Meiryo UI" panose="020B0604030504040204" pitchFamily="50" charset="-128"/>
                        </a:rPr>
                        <a:t>国際バカロレア等</a:t>
                      </a:r>
                      <a:r>
                        <a:rPr lang="en-US" altLang="ja-JP" sz="1000" b="0" i="0" u="none" strike="noStrike">
                          <a:solidFill>
                            <a:srgbClr val="000000"/>
                          </a:solidFill>
                          <a:effectLst/>
                          <a:latin typeface="Meiryo UI" panose="020B0604030504040204" pitchFamily="50" charset="-128"/>
                          <a:ea typeface="Meiryo UI" panose="020B0604030504040204" pitchFamily="50" charset="-128"/>
                        </a:rPr>
                        <a:t>)</a:t>
                      </a:r>
                      <a:r>
                        <a:rPr lang="ja-JP" altLang="en-US" sz="1000" b="0" i="0" u="none" strike="noStrike">
                          <a:solidFill>
                            <a:srgbClr val="000000"/>
                          </a:solidFill>
                          <a:effectLst/>
                          <a:latin typeface="Meiryo UI" panose="020B0604030504040204" pitchFamily="50" charset="-128"/>
                          <a:ea typeface="Meiryo UI" panose="020B0604030504040204" pitchFamily="50" charset="-128"/>
                        </a:rPr>
                        <a:t>の設置</a:t>
                      </a: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dirty="0">
                          <a:solidFill>
                            <a:srgbClr val="000000"/>
                          </a:solidFill>
                          <a:effectLst/>
                          <a:latin typeface="ＭＳ ゴシック" panose="020B0609070205080204" pitchFamily="49" charset="-128"/>
                          <a:ea typeface="ＭＳ ゴシック" panose="020B0609070205080204" pitchFamily="49" charset="-128"/>
                        </a:rPr>
                        <a:t>　</a:t>
                      </a: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ctr"/>
                      <a:r>
                        <a:rPr lang="ja-JP" altLang="en-US" sz="1000" b="0" i="0" u="none" strike="noStrike">
                          <a:solidFill>
                            <a:srgbClr val="000000"/>
                          </a:solidFill>
                          <a:effectLst/>
                          <a:latin typeface="ＭＳ ゴシック" panose="020B0609070205080204" pitchFamily="49" charset="-128"/>
                          <a:ea typeface="ＭＳ ゴシック" panose="020B0609070205080204" pitchFamily="49" charset="-128"/>
                        </a:rPr>
                        <a:t>　</a:t>
                      </a: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a:solidFill>
                            <a:srgbClr val="000000"/>
                          </a:solidFill>
                          <a:effectLst/>
                          <a:latin typeface="ＭＳ ゴシック" panose="020B0609070205080204" pitchFamily="49" charset="-128"/>
                          <a:ea typeface="ＭＳ ゴシック" panose="020B0609070205080204" pitchFamily="49" charset="-128"/>
                        </a:rPr>
                        <a:t>　</a:t>
                      </a: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Meiryo UI" panose="020B0604030504040204" pitchFamily="50" charset="-128"/>
                          <a:ea typeface="Meiryo UI" panose="020B0604030504040204" pitchFamily="50" charset="-128"/>
                        </a:rPr>
                        <a:t>0.1</a:t>
                      </a:r>
                    </a:p>
                  </a:txBody>
                  <a:tcPr marL="8143" marR="8143" marT="8143" marB="0" anchor="ctr">
                    <a:lnL w="6350" cap="flat" cmpd="sng" algn="ctr">
                      <a:solidFill>
                        <a:srgbClr val="000000"/>
                      </a:solidFill>
                      <a:prstDash val="solid"/>
                      <a:round/>
                      <a:headEnd type="none" w="med" len="med"/>
                      <a:tailEnd type="none" w="med" len="med"/>
                    </a:lnL>
                    <a:lnR w="12700" cap="flat" cmpd="sng" algn="ctr">
                      <a:solidFill>
                        <a:schemeClr val="tx1"/>
                      </a:solidFill>
                      <a:prstDash val="lgDash"/>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Meiryo UI" panose="020B0604030504040204" pitchFamily="50" charset="-128"/>
                          <a:ea typeface="Meiryo UI" panose="020B0604030504040204" pitchFamily="50" charset="-128"/>
                        </a:rPr>
                        <a:t>0.1</a:t>
                      </a:r>
                    </a:p>
                  </a:txBody>
                  <a:tcPr marL="8143" marR="8143" marT="8143" marB="0" anchor="ctr">
                    <a:lnL w="12700" cap="flat" cmpd="sng" algn="ctr">
                      <a:solidFill>
                        <a:schemeClr val="tx1"/>
                      </a:solidFill>
                      <a:prstDash val="lgDash"/>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Meiryo UI" panose="020B0604030504040204" pitchFamily="50" charset="-128"/>
                          <a:ea typeface="Meiryo UI" panose="020B0604030504040204" pitchFamily="50" charset="-128"/>
                        </a:rPr>
                        <a:t>0.1</a:t>
                      </a: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Meiryo UI" panose="020B0604030504040204" pitchFamily="50" charset="-128"/>
                          <a:ea typeface="Meiryo UI" panose="020B0604030504040204" pitchFamily="50" charset="-128"/>
                        </a:rPr>
                        <a:t>0.1</a:t>
                      </a: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Meiryo UI" panose="020B0604030504040204" pitchFamily="50" charset="-128"/>
                          <a:ea typeface="Meiryo UI" panose="020B0604030504040204" pitchFamily="50" charset="-128"/>
                        </a:rPr>
                        <a:t>11</a:t>
                      </a: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4"/>
                  </a:ext>
                </a:extLst>
              </a:tr>
              <a:tr h="393915">
                <a:tc vMerge="1">
                  <a:txBody>
                    <a:bodyPr/>
                    <a:lstStyle/>
                    <a:p>
                      <a:endParaRPr kumimoji="1" lang="ja-JP" altLang="en-US"/>
                    </a:p>
                  </a:txBody>
                  <a:tcPr/>
                </a:tc>
                <a:tc vMerge="1">
                  <a:txBody>
                    <a:bodyPr/>
                    <a:lstStyle/>
                    <a:p>
                      <a:endParaRPr kumimoji="1" lang="ja-JP" altLang="en-US"/>
                    </a:p>
                  </a:txBody>
                  <a:tcPr/>
                </a:tc>
                <a:tc>
                  <a:txBody>
                    <a:bodyPr/>
                    <a:lstStyle/>
                    <a:p>
                      <a:pPr algn="l" fontAlgn="ctr"/>
                      <a:r>
                        <a:rPr lang="ja-JP" altLang="en-US" sz="1000" b="0" i="0" u="none" strike="noStrike">
                          <a:solidFill>
                            <a:srgbClr val="000000"/>
                          </a:solidFill>
                          <a:effectLst/>
                          <a:latin typeface="Meiryo UI" panose="020B0604030504040204" pitchFamily="50" charset="-128"/>
                          <a:ea typeface="Meiryo UI" panose="020B0604030504040204" pitchFamily="50" charset="-128"/>
                        </a:rPr>
                        <a:t>児童生徒の急増に伴う教育環境改善</a:t>
                      </a: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a:solidFill>
                            <a:srgbClr val="000000"/>
                          </a:solidFill>
                          <a:effectLst/>
                          <a:latin typeface="ＭＳ ゴシック" panose="020B0609070205080204" pitchFamily="49" charset="-128"/>
                          <a:ea typeface="ＭＳ ゴシック" panose="020B0609070205080204" pitchFamily="49" charset="-128"/>
                        </a:rPr>
                        <a:t>　</a:t>
                      </a: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ctr"/>
                      <a:r>
                        <a:rPr lang="ja-JP" altLang="en-US" sz="1000" b="0" i="0" u="none" strike="noStrike">
                          <a:solidFill>
                            <a:srgbClr val="000000"/>
                          </a:solidFill>
                          <a:effectLst/>
                          <a:latin typeface="ＭＳ ゴシック" panose="020B0609070205080204" pitchFamily="49" charset="-128"/>
                          <a:ea typeface="ＭＳ ゴシック" panose="020B0609070205080204" pitchFamily="49" charset="-128"/>
                        </a:rPr>
                        <a:t>　</a:t>
                      </a: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a:solidFill>
                            <a:srgbClr val="000000"/>
                          </a:solidFill>
                          <a:effectLst/>
                          <a:latin typeface="ＭＳ ゴシック" panose="020B0609070205080204" pitchFamily="49" charset="-128"/>
                          <a:ea typeface="ＭＳ ゴシック" panose="020B0609070205080204" pitchFamily="49" charset="-128"/>
                        </a:rPr>
                        <a:t>　</a:t>
                      </a: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a:solidFill>
                            <a:srgbClr val="000000"/>
                          </a:solidFill>
                          <a:effectLst/>
                          <a:latin typeface="ＭＳ ゴシック" panose="020B0609070205080204" pitchFamily="49" charset="-128"/>
                          <a:ea typeface="ＭＳ ゴシック" panose="020B0609070205080204" pitchFamily="49" charset="-128"/>
                        </a:rPr>
                        <a:t>　</a:t>
                      </a:r>
                    </a:p>
                  </a:txBody>
                  <a:tcPr marL="8143" marR="8143" marT="8143" marB="0" anchor="ctr">
                    <a:lnL w="6350" cap="flat" cmpd="sng" algn="ctr">
                      <a:solidFill>
                        <a:srgbClr val="000000"/>
                      </a:solidFill>
                      <a:prstDash val="solid"/>
                      <a:round/>
                      <a:headEnd type="none" w="med" len="med"/>
                      <a:tailEnd type="none" w="med" len="med"/>
                    </a:lnL>
                    <a:lnR w="12700" cap="flat" cmpd="sng" algn="ctr">
                      <a:solidFill>
                        <a:schemeClr val="tx1"/>
                      </a:solidFill>
                      <a:prstDash val="lgDash"/>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dirty="0">
                          <a:solidFill>
                            <a:srgbClr val="000000"/>
                          </a:solidFill>
                          <a:effectLst/>
                          <a:latin typeface="ＭＳ ゴシック" panose="020B0609070205080204" pitchFamily="49" charset="-128"/>
                          <a:ea typeface="ＭＳ ゴシック" panose="020B0609070205080204" pitchFamily="49" charset="-128"/>
                        </a:rPr>
                        <a:t>　</a:t>
                      </a:r>
                    </a:p>
                  </a:txBody>
                  <a:tcPr marL="8143" marR="8143" marT="8143" marB="0" anchor="ctr">
                    <a:lnL w="12700" cap="flat" cmpd="sng" algn="ctr">
                      <a:solidFill>
                        <a:schemeClr val="tx1"/>
                      </a:solidFill>
                      <a:prstDash val="lgDash"/>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a:solidFill>
                            <a:srgbClr val="000000"/>
                          </a:solidFill>
                          <a:effectLst/>
                          <a:latin typeface="ＭＳ ゴシック" panose="020B0609070205080204" pitchFamily="49" charset="-128"/>
                          <a:ea typeface="ＭＳ ゴシック" panose="020B0609070205080204" pitchFamily="49" charset="-128"/>
                        </a:rPr>
                        <a:t>　</a:t>
                      </a: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dirty="0">
                          <a:solidFill>
                            <a:srgbClr val="000000"/>
                          </a:solidFill>
                          <a:effectLst/>
                          <a:latin typeface="ＭＳ ゴシック" panose="020B0609070205080204" pitchFamily="49" charset="-128"/>
                          <a:ea typeface="ＭＳ ゴシック" panose="020B0609070205080204" pitchFamily="49" charset="-128"/>
                        </a:rPr>
                        <a:t>　</a:t>
                      </a: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Meiryo UI" panose="020B0604030504040204" pitchFamily="50" charset="-128"/>
                          <a:ea typeface="Meiryo UI" panose="020B0604030504040204" pitchFamily="50" charset="-128"/>
                        </a:rPr>
                        <a:t>8</a:t>
                      </a: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5"/>
                  </a:ext>
                </a:extLst>
              </a:tr>
            </a:tbl>
          </a:graphicData>
        </a:graphic>
      </p:graphicFrame>
      <p:sp>
        <p:nvSpPr>
          <p:cNvPr id="53" name="角丸四角形 52"/>
          <p:cNvSpPr/>
          <p:nvPr/>
        </p:nvSpPr>
        <p:spPr>
          <a:xfrm>
            <a:off x="5331672" y="632359"/>
            <a:ext cx="3632815" cy="6075638"/>
          </a:xfrm>
          <a:prstGeom prst="roundRect">
            <a:avLst>
              <a:gd name="adj" fmla="val 3640"/>
            </a:avLst>
          </a:prstGeom>
          <a:solidFill>
            <a:schemeClr val="accent6">
              <a:lumMod val="60000"/>
              <a:lumOff val="40000"/>
              <a:alpha val="25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2" name="テキスト ボックス 21"/>
          <p:cNvSpPr txBox="1"/>
          <p:nvPr/>
        </p:nvSpPr>
        <p:spPr>
          <a:xfrm>
            <a:off x="0" y="0"/>
            <a:ext cx="4572000" cy="276999"/>
          </a:xfrm>
          <a:prstGeom prst="rect">
            <a:avLst/>
          </a:prstGeom>
          <a:noFill/>
        </p:spPr>
        <p:txBody>
          <a:bodyPr wrap="square" rtlCol="0">
            <a:spAutoFit/>
          </a:bodyPr>
          <a:lstStyle/>
          <a:p>
            <a:r>
              <a:rPr kumimoji="1" lang="en-US" altLang="ja-JP" sz="1200" dirty="0"/>
              <a:t>Ⅳ</a:t>
            </a:r>
            <a:r>
              <a:rPr kumimoji="1" lang="ja-JP" altLang="en-US" sz="1200" dirty="0"/>
              <a:t>　</a:t>
            </a:r>
            <a:r>
              <a:rPr kumimoji="1" lang="ja-JP" altLang="en-US" sz="1100" dirty="0"/>
              <a:t>政策</a:t>
            </a:r>
            <a:r>
              <a:rPr kumimoji="1" lang="ja-JP" altLang="en-US" sz="1200" dirty="0"/>
              <a:t>の刷新・現役世代の重点投資</a:t>
            </a:r>
            <a:r>
              <a:rPr lang="ja-JP" altLang="en-US" sz="1200" dirty="0"/>
              <a:t>（子育て・教育）</a:t>
            </a:r>
            <a:endParaRPr kumimoji="1" lang="en-US" altLang="ja-JP" sz="1200" dirty="0"/>
          </a:p>
        </p:txBody>
      </p:sp>
      <p:sp>
        <p:nvSpPr>
          <p:cNvPr id="28" name="テキスト ボックス 27"/>
          <p:cNvSpPr txBox="1"/>
          <p:nvPr/>
        </p:nvSpPr>
        <p:spPr>
          <a:xfrm>
            <a:off x="251520" y="260648"/>
            <a:ext cx="7704856" cy="338554"/>
          </a:xfrm>
          <a:prstGeom prst="rect">
            <a:avLst/>
          </a:prstGeom>
          <a:noFill/>
        </p:spPr>
        <p:txBody>
          <a:bodyPr wrap="square" rtlCol="0">
            <a:spAutoFit/>
          </a:bodyPr>
          <a:lstStyle/>
          <a:p>
            <a:r>
              <a:rPr lang="ja-JP" altLang="en-US" sz="1600" b="1" dirty="0"/>
              <a:t>②　こども・教育の分野への予算の重点配分（主な事業）</a:t>
            </a:r>
            <a:endParaRPr kumimoji="1" lang="ja-JP" altLang="en-US" sz="1600" b="1" dirty="0"/>
          </a:p>
        </p:txBody>
      </p:sp>
      <p:sp>
        <p:nvSpPr>
          <p:cNvPr id="35" name="スライド番号プレースホルダ 34"/>
          <p:cNvSpPr>
            <a:spLocks noGrp="1"/>
          </p:cNvSpPr>
          <p:nvPr>
            <p:ph type="sldNum" sz="quarter" idx="12"/>
          </p:nvPr>
        </p:nvSpPr>
        <p:spPr>
          <a:xfrm>
            <a:off x="8478180" y="6669092"/>
            <a:ext cx="720080" cy="177924"/>
          </a:xfrm>
        </p:spPr>
        <p:txBody>
          <a:bodyPr/>
          <a:lstStyle/>
          <a:p>
            <a:fld id="{CCEC3038-1CF1-4B63-9920-55248DCFBA97}" type="slidenum">
              <a:rPr kumimoji="1" lang="ja-JP" altLang="en-US" smtClean="0"/>
              <a:pPr/>
              <a:t>13</a:t>
            </a:fld>
            <a:endParaRPr kumimoji="1" lang="ja-JP" altLang="en-US" dirty="0"/>
          </a:p>
        </p:txBody>
      </p:sp>
      <p:sp>
        <p:nvSpPr>
          <p:cNvPr id="29" name="フローチャート: 代替処理 28"/>
          <p:cNvSpPr/>
          <p:nvPr/>
        </p:nvSpPr>
        <p:spPr>
          <a:xfrm>
            <a:off x="7223419" y="2225356"/>
            <a:ext cx="660950" cy="334634"/>
          </a:xfrm>
          <a:prstGeom prst="flowChartAlternateProcess">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prstDash val="sysDot"/>
            <a:tailEnd type="arrow"/>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algn="ctr">
              <a:lnSpc>
                <a:spcPts val="1000"/>
              </a:lnSpc>
            </a:pPr>
            <a:r>
              <a:rPr kumimoji="1" lang="ja-JP" altLang="en-US" sz="900" dirty="0">
                <a:latin typeface="Meiryo UI" panose="020B0604030504040204" pitchFamily="50" charset="-128"/>
                <a:ea typeface="Meiryo UI" panose="020B0604030504040204" pitchFamily="50" charset="-128"/>
              </a:rPr>
              <a:t>入・通院を高校</a:t>
            </a:r>
            <a:r>
              <a:rPr lang="ja-JP" altLang="en-US" sz="900" dirty="0">
                <a:latin typeface="Meiryo UI" panose="020B0604030504040204" pitchFamily="50" charset="-128"/>
                <a:ea typeface="Meiryo UI" panose="020B0604030504040204" pitchFamily="50" charset="-128"/>
              </a:rPr>
              <a:t>修了</a:t>
            </a:r>
            <a:r>
              <a:rPr kumimoji="1" lang="ja-JP" altLang="en-US" sz="900" dirty="0">
                <a:latin typeface="Meiryo UI" panose="020B0604030504040204" pitchFamily="50" charset="-128"/>
                <a:ea typeface="Meiryo UI" panose="020B0604030504040204" pitchFamily="50" charset="-128"/>
              </a:rPr>
              <a:t>まで拡充</a:t>
            </a:r>
          </a:p>
        </p:txBody>
      </p:sp>
      <p:sp>
        <p:nvSpPr>
          <p:cNvPr id="33" name="フローチャート: 代替処理 32"/>
          <p:cNvSpPr/>
          <p:nvPr/>
        </p:nvSpPr>
        <p:spPr>
          <a:xfrm>
            <a:off x="2674034" y="2238235"/>
            <a:ext cx="770384" cy="334634"/>
          </a:xfrm>
          <a:prstGeom prst="flowChartAlternateProcess">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prstDash val="sysDot"/>
            <a:tailEnd type="arrow"/>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algn="ctr"/>
            <a:r>
              <a:rPr kumimoji="1" lang="ja-JP" altLang="en-US" sz="1000" dirty="0">
                <a:latin typeface="Meiryo UI" panose="020B0604030504040204" pitchFamily="50" charset="-128"/>
                <a:ea typeface="Meiryo UI" panose="020B0604030504040204" pitchFamily="50" charset="-128"/>
              </a:rPr>
              <a:t>通院を中学校</a:t>
            </a:r>
            <a:endParaRPr kumimoji="1" lang="en-US" altLang="ja-JP" sz="1000" dirty="0">
              <a:latin typeface="Meiryo UI" panose="020B0604030504040204" pitchFamily="50" charset="-128"/>
              <a:ea typeface="Meiryo UI" panose="020B0604030504040204" pitchFamily="50" charset="-128"/>
            </a:endParaRPr>
          </a:p>
          <a:p>
            <a:pPr algn="ctr"/>
            <a:r>
              <a:rPr lang="ja-JP" altLang="en-US" sz="1000" dirty="0">
                <a:latin typeface="Meiryo UI" panose="020B0604030504040204" pitchFamily="50" charset="-128"/>
                <a:ea typeface="Meiryo UI" panose="020B0604030504040204" pitchFamily="50" charset="-128"/>
              </a:rPr>
              <a:t>修了</a:t>
            </a:r>
            <a:r>
              <a:rPr kumimoji="1" lang="ja-JP" altLang="en-US" sz="1000" dirty="0">
                <a:latin typeface="Meiryo UI" panose="020B0604030504040204" pitchFamily="50" charset="-128"/>
                <a:ea typeface="Meiryo UI" panose="020B0604030504040204" pitchFamily="50" charset="-128"/>
              </a:rPr>
              <a:t>まで拡充</a:t>
            </a:r>
          </a:p>
        </p:txBody>
      </p:sp>
      <p:sp>
        <p:nvSpPr>
          <p:cNvPr id="37" name="フローチャート: 代替処理 36"/>
          <p:cNvSpPr/>
          <p:nvPr/>
        </p:nvSpPr>
        <p:spPr>
          <a:xfrm>
            <a:off x="6273174" y="3344153"/>
            <a:ext cx="698376" cy="360000"/>
          </a:xfrm>
          <a:prstGeom prst="flowChartAlternateProcess">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prstDash val="sysDot"/>
            <a:tailEnd type="arrow"/>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algn="ctr"/>
            <a:r>
              <a:rPr kumimoji="1" lang="en-US" altLang="ja-JP" sz="1000" dirty="0">
                <a:latin typeface="Meiryo UI" panose="020B0604030504040204" pitchFamily="50" charset="-128"/>
                <a:ea typeface="Meiryo UI" panose="020B0604030504040204" pitchFamily="50" charset="-128"/>
              </a:rPr>
              <a:t>5</a:t>
            </a:r>
            <a:r>
              <a:rPr kumimoji="1" lang="ja-JP" altLang="en-US" sz="1000" dirty="0">
                <a:latin typeface="Meiryo UI" panose="020B0604030504040204" pitchFamily="50" charset="-128"/>
                <a:ea typeface="Meiryo UI" panose="020B0604030504040204" pitchFamily="50" charset="-128"/>
              </a:rPr>
              <a:t>歳児の無償化を実施</a:t>
            </a:r>
          </a:p>
        </p:txBody>
      </p:sp>
      <p:sp>
        <p:nvSpPr>
          <p:cNvPr id="41" name="フローチャート: 代替処理 40"/>
          <p:cNvSpPr/>
          <p:nvPr/>
        </p:nvSpPr>
        <p:spPr>
          <a:xfrm>
            <a:off x="7242986" y="3330339"/>
            <a:ext cx="641383" cy="360000"/>
          </a:xfrm>
          <a:prstGeom prst="flowChartAlternateProcess">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prstDash val="sysDot"/>
            <a:tailEnd type="arrow"/>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algn="ctr">
              <a:lnSpc>
                <a:spcPts val="1000"/>
              </a:lnSpc>
            </a:pPr>
            <a:r>
              <a:rPr kumimoji="1" lang="en-US" altLang="ja-JP" sz="900" dirty="0">
                <a:latin typeface="Meiryo UI" panose="020B0604030504040204" pitchFamily="50" charset="-128"/>
                <a:ea typeface="Meiryo UI" panose="020B0604030504040204" pitchFamily="50" charset="-128"/>
              </a:rPr>
              <a:t>4</a:t>
            </a:r>
            <a:r>
              <a:rPr kumimoji="1" lang="ja-JP" altLang="en-US" sz="900" dirty="0">
                <a:latin typeface="Meiryo UI" panose="020B0604030504040204" pitchFamily="50" charset="-128"/>
                <a:ea typeface="Meiryo UI" panose="020B0604030504040204" pitchFamily="50" charset="-128"/>
              </a:rPr>
              <a:t>歳児</a:t>
            </a:r>
            <a:r>
              <a:rPr kumimoji="1" lang="ja-JP" altLang="en-US" sz="900" dirty="0">
                <a:solidFill>
                  <a:schemeClr val="tx1"/>
                </a:solidFill>
                <a:latin typeface="Meiryo UI" panose="020B0604030504040204" pitchFamily="50" charset="-128"/>
                <a:ea typeface="Meiryo UI" panose="020B0604030504040204" pitchFamily="50" charset="-128"/>
              </a:rPr>
              <a:t>まで</a:t>
            </a:r>
            <a:endParaRPr kumimoji="1" lang="en-US" altLang="ja-JP" sz="900" strike="sngStrike" dirty="0">
              <a:solidFill>
                <a:schemeClr val="tx1"/>
              </a:solidFill>
              <a:latin typeface="Meiryo UI" panose="020B0604030504040204" pitchFamily="50" charset="-128"/>
              <a:ea typeface="Meiryo UI" panose="020B0604030504040204" pitchFamily="50" charset="-128"/>
            </a:endParaRPr>
          </a:p>
          <a:p>
            <a:pPr algn="ctr">
              <a:lnSpc>
                <a:spcPts val="1000"/>
              </a:lnSpc>
            </a:pPr>
            <a:r>
              <a:rPr kumimoji="1" lang="ja-JP" altLang="en-US" sz="900" dirty="0">
                <a:solidFill>
                  <a:schemeClr val="tx1"/>
                </a:solidFill>
                <a:latin typeface="Meiryo UI" panose="020B0604030504040204" pitchFamily="50" charset="-128"/>
                <a:ea typeface="Meiryo UI" panose="020B0604030504040204" pitchFamily="50" charset="-128"/>
              </a:rPr>
              <a:t>無償化を</a:t>
            </a:r>
            <a:r>
              <a:rPr kumimoji="1" lang="ja-JP" altLang="en-US" sz="900" dirty="0">
                <a:latin typeface="Meiryo UI" panose="020B0604030504040204" pitchFamily="50" charset="-128"/>
                <a:ea typeface="Meiryo UI" panose="020B0604030504040204" pitchFamily="50" charset="-128"/>
              </a:rPr>
              <a:t>拡充等</a:t>
            </a:r>
          </a:p>
        </p:txBody>
      </p:sp>
      <p:sp>
        <p:nvSpPr>
          <p:cNvPr id="42" name="フローチャート: 代替処理 41"/>
          <p:cNvSpPr/>
          <p:nvPr/>
        </p:nvSpPr>
        <p:spPr>
          <a:xfrm>
            <a:off x="7230107" y="3723496"/>
            <a:ext cx="726269" cy="359078"/>
          </a:xfrm>
          <a:prstGeom prst="flowChartAlternateProcess">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prstDash val="sysDot"/>
            <a:tailEnd type="arrow"/>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algn="ctr"/>
            <a:r>
              <a:rPr kumimoji="1" lang="ja-JP" altLang="en-US" sz="1000" dirty="0">
                <a:latin typeface="Meiryo UI" panose="020B0604030504040204" pitchFamily="50" charset="-128"/>
                <a:ea typeface="Meiryo UI" panose="020B0604030504040204" pitchFamily="50" charset="-128"/>
              </a:rPr>
              <a:t>先行的な</a:t>
            </a:r>
            <a:endParaRPr kumimoji="1" lang="en-US" altLang="ja-JP" sz="1000" dirty="0">
              <a:latin typeface="Meiryo UI" panose="020B0604030504040204" pitchFamily="50" charset="-128"/>
              <a:ea typeface="Meiryo UI" panose="020B0604030504040204" pitchFamily="50" charset="-128"/>
            </a:endParaRPr>
          </a:p>
          <a:p>
            <a:pPr algn="ctr"/>
            <a:r>
              <a:rPr kumimoji="1" lang="ja-JP" altLang="en-US" sz="1000" dirty="0">
                <a:latin typeface="Meiryo UI" panose="020B0604030504040204" pitchFamily="50" charset="-128"/>
                <a:ea typeface="Meiryo UI" panose="020B0604030504040204" pitchFamily="50" charset="-128"/>
              </a:rPr>
              <a:t>取組を実施</a:t>
            </a:r>
          </a:p>
        </p:txBody>
      </p:sp>
      <p:sp>
        <p:nvSpPr>
          <p:cNvPr id="44" name="フローチャート: 代替処理 43"/>
          <p:cNvSpPr/>
          <p:nvPr/>
        </p:nvSpPr>
        <p:spPr>
          <a:xfrm>
            <a:off x="7221171" y="2595970"/>
            <a:ext cx="591190" cy="360040"/>
          </a:xfrm>
          <a:prstGeom prst="flowChartAlternateProcess">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prstDash val="sysDot"/>
            <a:tailEnd type="arrow"/>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algn="ctr"/>
            <a:r>
              <a:rPr lang="ja-JP" altLang="en-US" sz="1000" dirty="0">
                <a:latin typeface="Meiryo UI" panose="020B0604030504040204" pitchFamily="50" charset="-128"/>
                <a:ea typeface="Meiryo UI" panose="020B0604030504040204" pitchFamily="50" charset="-128"/>
              </a:rPr>
              <a:t>特別対策</a:t>
            </a:r>
            <a:endParaRPr lang="en-US" altLang="ja-JP" sz="1000" dirty="0">
              <a:latin typeface="Meiryo UI" panose="020B0604030504040204" pitchFamily="50" charset="-128"/>
              <a:ea typeface="Meiryo UI" panose="020B0604030504040204" pitchFamily="50" charset="-128"/>
            </a:endParaRPr>
          </a:p>
          <a:p>
            <a:pPr algn="ctr"/>
            <a:r>
              <a:rPr kumimoji="1" lang="ja-JP" altLang="en-US" sz="1000" dirty="0">
                <a:latin typeface="Meiryo UI" panose="020B0604030504040204" pitchFamily="50" charset="-128"/>
                <a:ea typeface="Meiryo UI" panose="020B0604030504040204" pitchFamily="50" charset="-128"/>
              </a:rPr>
              <a:t>を実施</a:t>
            </a:r>
          </a:p>
        </p:txBody>
      </p:sp>
      <p:sp>
        <p:nvSpPr>
          <p:cNvPr id="47" name="フローチャート: 代替処理 46"/>
          <p:cNvSpPr/>
          <p:nvPr/>
        </p:nvSpPr>
        <p:spPr>
          <a:xfrm>
            <a:off x="4533411" y="4835270"/>
            <a:ext cx="614654" cy="432000"/>
          </a:xfrm>
          <a:prstGeom prst="flowChartAlternateProcess">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prstDash val="sysDot"/>
            <a:tailEnd type="arrow"/>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algn="ctr"/>
            <a:r>
              <a:rPr lang="ja-JP" altLang="en-US" sz="900" dirty="0">
                <a:latin typeface="Meiryo UI" panose="020B0604030504040204" pitchFamily="50" charset="-128"/>
                <a:ea typeface="Meiryo UI" panose="020B0604030504040204" pitchFamily="50" charset="-128"/>
              </a:rPr>
              <a:t>全員喫食</a:t>
            </a:r>
            <a:endParaRPr lang="en-US" altLang="ja-JP" sz="900" dirty="0">
              <a:latin typeface="Meiryo UI" panose="020B0604030504040204" pitchFamily="50" charset="-128"/>
              <a:ea typeface="Meiryo UI" panose="020B0604030504040204" pitchFamily="50" charset="-128"/>
            </a:endParaRPr>
          </a:p>
          <a:p>
            <a:pPr algn="ctr"/>
            <a:r>
              <a:rPr lang="ja-JP" altLang="en-US" sz="900" dirty="0">
                <a:latin typeface="Meiryo UI" panose="020B0604030504040204" pitchFamily="50" charset="-128"/>
                <a:ea typeface="Meiryo UI" panose="020B0604030504040204" pitchFamily="50" charset="-128"/>
              </a:rPr>
              <a:t>導入</a:t>
            </a:r>
            <a:endParaRPr lang="en-US" altLang="ja-JP" sz="900" dirty="0">
              <a:latin typeface="Meiryo UI" panose="020B0604030504040204" pitchFamily="50" charset="-128"/>
              <a:ea typeface="Meiryo UI" panose="020B0604030504040204" pitchFamily="50" charset="-128"/>
            </a:endParaRPr>
          </a:p>
          <a:p>
            <a:pPr algn="ctr"/>
            <a:r>
              <a:rPr lang="en-US" altLang="ja-JP" sz="900" dirty="0">
                <a:latin typeface="Meiryo UI" panose="020B0604030504040204" pitchFamily="50" charset="-128"/>
                <a:ea typeface="Meiryo UI" panose="020B0604030504040204" pitchFamily="50" charset="-128"/>
              </a:rPr>
              <a:t>(</a:t>
            </a:r>
            <a:r>
              <a:rPr lang="ja-JP" altLang="en-US" sz="900" dirty="0">
                <a:latin typeface="Meiryo UI" panose="020B0604030504040204" pitchFamily="50" charset="-128"/>
                <a:ea typeface="Meiryo UI" panose="020B0604030504040204" pitchFamily="50" charset="-128"/>
              </a:rPr>
              <a:t>デリバリー</a:t>
            </a:r>
            <a:r>
              <a:rPr lang="en-US" altLang="ja-JP" sz="900" dirty="0">
                <a:latin typeface="Meiryo UI" panose="020B0604030504040204" pitchFamily="50" charset="-128"/>
                <a:ea typeface="Meiryo UI" panose="020B0604030504040204" pitchFamily="50" charset="-128"/>
              </a:rPr>
              <a:t>)</a:t>
            </a:r>
          </a:p>
        </p:txBody>
      </p:sp>
      <p:sp>
        <p:nvSpPr>
          <p:cNvPr id="48" name="フローチャート: 代替処理 47"/>
          <p:cNvSpPr/>
          <p:nvPr/>
        </p:nvSpPr>
        <p:spPr>
          <a:xfrm>
            <a:off x="6262298" y="4835270"/>
            <a:ext cx="720080" cy="362457"/>
          </a:xfrm>
          <a:prstGeom prst="flowChartAlternateProcess">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prstDash val="sysDot"/>
            <a:tailEnd type="arrow"/>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algn="ctr">
              <a:lnSpc>
                <a:spcPts val="1000"/>
              </a:lnSpc>
            </a:pPr>
            <a:r>
              <a:rPr lang="ja-JP" altLang="en-US" sz="900" dirty="0">
                <a:latin typeface="Meiryo UI" panose="020B0604030504040204" pitchFamily="50" charset="-128"/>
                <a:ea typeface="Meiryo UI" panose="020B0604030504040204" pitchFamily="50" charset="-128"/>
              </a:rPr>
              <a:t>学校調理</a:t>
            </a:r>
            <a:endParaRPr lang="en-US" altLang="ja-JP" sz="900" dirty="0">
              <a:latin typeface="Meiryo UI" panose="020B0604030504040204" pitchFamily="50" charset="-128"/>
              <a:ea typeface="Meiryo UI" panose="020B0604030504040204" pitchFamily="50" charset="-128"/>
            </a:endParaRPr>
          </a:p>
          <a:p>
            <a:pPr algn="ctr">
              <a:lnSpc>
                <a:spcPts val="1000"/>
              </a:lnSpc>
            </a:pPr>
            <a:r>
              <a:rPr lang="ja-JP" altLang="en-US" sz="900" dirty="0">
                <a:latin typeface="Meiryo UI" panose="020B0604030504040204" pitchFamily="50" charset="-128"/>
                <a:ea typeface="Meiryo UI" panose="020B0604030504040204" pitchFamily="50" charset="-128"/>
              </a:rPr>
              <a:t>方式へ順次</a:t>
            </a:r>
            <a:endParaRPr lang="en-US" altLang="ja-JP" sz="900" dirty="0">
              <a:latin typeface="Meiryo UI" panose="020B0604030504040204" pitchFamily="50" charset="-128"/>
              <a:ea typeface="Meiryo UI" panose="020B0604030504040204" pitchFamily="50" charset="-128"/>
            </a:endParaRPr>
          </a:p>
          <a:p>
            <a:pPr algn="ctr">
              <a:lnSpc>
                <a:spcPts val="1000"/>
              </a:lnSpc>
            </a:pPr>
            <a:r>
              <a:rPr lang="ja-JP" altLang="en-US" sz="900" dirty="0">
                <a:latin typeface="Meiryo UI" panose="020B0604030504040204" pitchFamily="50" charset="-128"/>
                <a:ea typeface="Meiryo UI" panose="020B0604030504040204" pitchFamily="50" charset="-128"/>
              </a:rPr>
              <a:t>切替開始</a:t>
            </a:r>
            <a:endParaRPr lang="en-US" altLang="ja-JP" sz="900" dirty="0">
              <a:latin typeface="Meiryo UI" panose="020B0604030504040204" pitchFamily="50" charset="-128"/>
              <a:ea typeface="Meiryo UI" panose="020B0604030504040204" pitchFamily="50" charset="-128"/>
            </a:endParaRPr>
          </a:p>
        </p:txBody>
      </p:sp>
      <p:sp>
        <p:nvSpPr>
          <p:cNvPr id="49" name="フローチャート: 代替処理 48"/>
          <p:cNvSpPr/>
          <p:nvPr/>
        </p:nvSpPr>
        <p:spPr>
          <a:xfrm>
            <a:off x="5391008" y="5197727"/>
            <a:ext cx="658575" cy="432048"/>
          </a:xfrm>
          <a:prstGeom prst="flowChartAlternateProcess">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prstDash val="sysDot"/>
            <a:tailEnd type="arrow"/>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algn="ctr"/>
            <a:r>
              <a:rPr lang="ja-JP" altLang="en-US" sz="900" dirty="0">
                <a:latin typeface="Meiryo UI" panose="020B0604030504040204" pitchFamily="50" charset="-128"/>
                <a:ea typeface="Meiryo UI" panose="020B0604030504040204" pitchFamily="50" charset="-128"/>
              </a:rPr>
              <a:t>全小中学校にタブレット</a:t>
            </a:r>
            <a:endParaRPr lang="en-US" altLang="ja-JP" sz="900" dirty="0">
              <a:latin typeface="Meiryo UI" panose="020B0604030504040204" pitchFamily="50" charset="-128"/>
              <a:ea typeface="Meiryo UI" panose="020B0604030504040204" pitchFamily="50" charset="-128"/>
            </a:endParaRPr>
          </a:p>
          <a:p>
            <a:pPr algn="ctr"/>
            <a:r>
              <a:rPr lang="ja-JP" altLang="en-US" sz="900" dirty="0">
                <a:latin typeface="Meiryo UI" panose="020B0604030504040204" pitchFamily="50" charset="-128"/>
                <a:ea typeface="Meiryo UI" panose="020B0604030504040204" pitchFamily="50" charset="-128"/>
              </a:rPr>
              <a:t>整備</a:t>
            </a:r>
            <a:endParaRPr lang="en-US" altLang="ja-JP" sz="900" dirty="0">
              <a:latin typeface="Meiryo UI" panose="020B0604030504040204" pitchFamily="50" charset="-128"/>
              <a:ea typeface="Meiryo UI" panose="020B0604030504040204" pitchFamily="50" charset="-128"/>
            </a:endParaRPr>
          </a:p>
        </p:txBody>
      </p:sp>
      <p:sp>
        <p:nvSpPr>
          <p:cNvPr id="51" name="フローチャート: 代替処理 50"/>
          <p:cNvSpPr/>
          <p:nvPr/>
        </p:nvSpPr>
        <p:spPr>
          <a:xfrm>
            <a:off x="2694526" y="1855120"/>
            <a:ext cx="698376" cy="334634"/>
          </a:xfrm>
          <a:prstGeom prst="flowChartAlternateProcess">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prstDash val="sysDot"/>
            <a:tailEnd type="arrow"/>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algn="ctr"/>
            <a:r>
              <a:rPr kumimoji="1" lang="ja-JP" altLang="en-US" sz="1000" dirty="0">
                <a:latin typeface="Meiryo UI" panose="020B0604030504040204" pitchFamily="50" charset="-128"/>
                <a:ea typeface="Meiryo UI" panose="020B0604030504040204" pitchFamily="50" charset="-128"/>
              </a:rPr>
              <a:t>標準項目</a:t>
            </a:r>
            <a:endParaRPr kumimoji="1" lang="en-US" altLang="ja-JP" sz="1000" dirty="0">
              <a:latin typeface="Meiryo UI" panose="020B0604030504040204" pitchFamily="50" charset="-128"/>
              <a:ea typeface="Meiryo UI" panose="020B0604030504040204" pitchFamily="50" charset="-128"/>
            </a:endParaRPr>
          </a:p>
          <a:p>
            <a:pPr algn="ctr"/>
            <a:r>
              <a:rPr lang="ja-JP" altLang="en-US" sz="1000" dirty="0">
                <a:latin typeface="Meiryo UI" panose="020B0604030504040204" pitchFamily="50" charset="-128"/>
                <a:ea typeface="Meiryo UI" panose="020B0604030504040204" pitchFamily="50" charset="-128"/>
              </a:rPr>
              <a:t>実質無料化</a:t>
            </a:r>
            <a:endParaRPr kumimoji="1" lang="ja-JP" altLang="en-US" sz="1000" dirty="0">
              <a:latin typeface="Meiryo UI" panose="020B0604030504040204" pitchFamily="50" charset="-128"/>
              <a:ea typeface="Meiryo UI" panose="020B0604030504040204" pitchFamily="50" charset="-128"/>
            </a:endParaRPr>
          </a:p>
        </p:txBody>
      </p:sp>
      <p:sp>
        <p:nvSpPr>
          <p:cNvPr id="19" name="フローチャート: 代替処理 18"/>
          <p:cNvSpPr/>
          <p:nvPr/>
        </p:nvSpPr>
        <p:spPr>
          <a:xfrm>
            <a:off x="3648775" y="2971194"/>
            <a:ext cx="648072" cy="360000"/>
          </a:xfrm>
          <a:prstGeom prst="flowChartAlternateProcess">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prstDash val="sysDot"/>
            <a:tailEnd type="arrow"/>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algn="ctr"/>
            <a:r>
              <a:rPr lang="ja-JP" altLang="en-US" sz="1000" dirty="0">
                <a:latin typeface="Meiryo UI" panose="020B0604030504040204" pitchFamily="50" charset="-128"/>
                <a:ea typeface="Meiryo UI" panose="020B0604030504040204" pitchFamily="50" charset="-128"/>
              </a:rPr>
              <a:t>全市実施</a:t>
            </a:r>
            <a:endParaRPr kumimoji="1" lang="ja-JP" altLang="en-US" sz="1000" dirty="0">
              <a:latin typeface="Meiryo UI" panose="020B0604030504040204" pitchFamily="50" charset="-128"/>
              <a:ea typeface="Meiryo UI" panose="020B0604030504040204" pitchFamily="50" charset="-128"/>
            </a:endParaRPr>
          </a:p>
        </p:txBody>
      </p:sp>
      <p:sp>
        <p:nvSpPr>
          <p:cNvPr id="20" name="フローチャート: 代替処理 19"/>
          <p:cNvSpPr/>
          <p:nvPr/>
        </p:nvSpPr>
        <p:spPr>
          <a:xfrm>
            <a:off x="5410339" y="2984073"/>
            <a:ext cx="652124" cy="360000"/>
          </a:xfrm>
          <a:prstGeom prst="flowChartAlternateProcess">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prstDash val="sysDot"/>
            <a:tailEnd type="arrow"/>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algn="ctr"/>
            <a:r>
              <a:rPr kumimoji="1" lang="ja-JP" altLang="en-US" sz="1000" dirty="0">
                <a:latin typeface="Meiryo UI" panose="020B0604030504040204" pitchFamily="50" charset="-128"/>
                <a:ea typeface="Meiryo UI" panose="020B0604030504040204" pitchFamily="50" charset="-128"/>
              </a:rPr>
              <a:t>助成対象者を拡大</a:t>
            </a:r>
          </a:p>
        </p:txBody>
      </p:sp>
      <p:sp>
        <p:nvSpPr>
          <p:cNvPr id="21" name="フローチャート: 代替処理 20"/>
          <p:cNvSpPr/>
          <p:nvPr/>
        </p:nvSpPr>
        <p:spPr>
          <a:xfrm>
            <a:off x="4533411" y="2611194"/>
            <a:ext cx="686661" cy="360000"/>
          </a:xfrm>
          <a:prstGeom prst="flowChartAlternateProcess">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prstDash val="sysDot"/>
            <a:tailEnd type="arrow"/>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algn="ctr"/>
            <a:r>
              <a:rPr lang="ja-JP" altLang="en-US" sz="1000" dirty="0">
                <a:latin typeface="Meiryo UI" panose="020B0604030504040204" pitchFamily="50" charset="-128"/>
                <a:ea typeface="Meiryo UI" panose="020B0604030504040204" pitchFamily="50" charset="-128"/>
              </a:rPr>
              <a:t>小規模事業保育実施</a:t>
            </a:r>
            <a:endParaRPr kumimoji="1" lang="ja-JP" altLang="en-US" sz="1000" dirty="0">
              <a:latin typeface="Meiryo UI" panose="020B0604030504040204" pitchFamily="50" charset="-128"/>
              <a:ea typeface="Meiryo UI" panose="020B0604030504040204" pitchFamily="50" charset="-128"/>
            </a:endParaRPr>
          </a:p>
        </p:txBody>
      </p:sp>
      <p:sp>
        <p:nvSpPr>
          <p:cNvPr id="24" name="フローチャート: 代替処理 23"/>
          <p:cNvSpPr/>
          <p:nvPr/>
        </p:nvSpPr>
        <p:spPr>
          <a:xfrm>
            <a:off x="5364088" y="2596865"/>
            <a:ext cx="698374" cy="360040"/>
          </a:xfrm>
          <a:prstGeom prst="flowChartAlternateProcess">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prstDash val="sysDot"/>
            <a:tailEnd type="arrow"/>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algn="ctr">
              <a:lnSpc>
                <a:spcPts val="1000"/>
              </a:lnSpc>
            </a:pPr>
            <a:r>
              <a:rPr lang="ja-JP" altLang="en-US" sz="1000" dirty="0">
                <a:latin typeface="Meiryo UI" panose="020B0604030504040204" pitchFamily="50" charset="-128"/>
                <a:ea typeface="Meiryo UI" panose="020B0604030504040204" pitchFamily="50" charset="-128"/>
              </a:rPr>
              <a:t>賃料補助制度を創設</a:t>
            </a:r>
            <a:endParaRPr kumimoji="1" lang="ja-JP" altLang="en-US" sz="1000" dirty="0">
              <a:latin typeface="Meiryo UI" panose="020B0604030504040204" pitchFamily="50" charset="-128"/>
              <a:ea typeface="Meiryo UI" panose="020B0604030504040204" pitchFamily="50" charset="-128"/>
            </a:endParaRPr>
          </a:p>
        </p:txBody>
      </p:sp>
      <p:sp>
        <p:nvSpPr>
          <p:cNvPr id="25" name="フローチャート: 代替処理 24"/>
          <p:cNvSpPr/>
          <p:nvPr/>
        </p:nvSpPr>
        <p:spPr>
          <a:xfrm>
            <a:off x="6299204" y="2572869"/>
            <a:ext cx="698104" cy="432000"/>
          </a:xfrm>
          <a:prstGeom prst="flowChartAlternateProcess">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prstDash val="sysDot"/>
            <a:tailEnd type="arrow"/>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algn="ctr"/>
            <a:r>
              <a:rPr lang="ja-JP" altLang="en-US" sz="900" dirty="0">
                <a:latin typeface="Meiryo UI" panose="020B0604030504040204" pitchFamily="50" charset="-128"/>
                <a:ea typeface="Meiryo UI" panose="020B0604030504040204" pitchFamily="50" charset="-128"/>
              </a:rPr>
              <a:t>保育所</a:t>
            </a:r>
            <a:r>
              <a:rPr lang="ja-JP" altLang="en-US" sz="900" dirty="0">
                <a:solidFill>
                  <a:schemeClr val="tx1"/>
                </a:solidFill>
                <a:latin typeface="Meiryo UI" panose="020B0604030504040204" pitchFamily="50" charset="-128"/>
                <a:ea typeface="Meiryo UI" panose="020B0604030504040204" pitchFamily="50" charset="-128"/>
              </a:rPr>
              <a:t>等</a:t>
            </a:r>
            <a:r>
              <a:rPr lang="ja-JP" altLang="en-US" sz="900" dirty="0">
                <a:latin typeface="Meiryo UI" panose="020B0604030504040204" pitchFamily="50" charset="-128"/>
                <a:ea typeface="Meiryo UI" panose="020B0604030504040204" pitchFamily="50" charset="-128"/>
              </a:rPr>
              <a:t>整備補助対象の拡大</a:t>
            </a:r>
            <a:endParaRPr kumimoji="1" lang="ja-JP" altLang="en-US" sz="900" dirty="0">
              <a:latin typeface="Meiryo UI" panose="020B0604030504040204" pitchFamily="50" charset="-128"/>
              <a:ea typeface="Meiryo UI" panose="020B0604030504040204" pitchFamily="50" charset="-128"/>
            </a:endParaRPr>
          </a:p>
        </p:txBody>
      </p:sp>
      <p:sp>
        <p:nvSpPr>
          <p:cNvPr id="30" name="フローチャート: 代替処理 29"/>
          <p:cNvSpPr/>
          <p:nvPr/>
        </p:nvSpPr>
        <p:spPr>
          <a:xfrm>
            <a:off x="6084168" y="68863"/>
            <a:ext cx="770382" cy="407809"/>
          </a:xfrm>
          <a:prstGeom prst="flowChartAlternateProcess">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prstDash val="sysDot"/>
            <a:tailEnd type="arrow"/>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algn="ctr"/>
            <a:endParaRPr kumimoji="1" lang="ja-JP" altLang="en-US" sz="1000" dirty="0">
              <a:latin typeface="Meiryo UI" panose="020B0604030504040204" pitchFamily="50" charset="-128"/>
              <a:ea typeface="Meiryo UI" panose="020B0604030504040204" pitchFamily="50" charset="-128"/>
            </a:endParaRPr>
          </a:p>
        </p:txBody>
      </p:sp>
      <p:sp>
        <p:nvSpPr>
          <p:cNvPr id="3" name="テキスト ボックス 2"/>
          <p:cNvSpPr txBox="1"/>
          <p:nvPr/>
        </p:nvSpPr>
        <p:spPr>
          <a:xfrm>
            <a:off x="6804248" y="116632"/>
            <a:ext cx="1080121" cy="307777"/>
          </a:xfrm>
          <a:prstGeom prst="rect">
            <a:avLst/>
          </a:prstGeom>
          <a:noFill/>
        </p:spPr>
        <p:txBody>
          <a:bodyPr wrap="square" rtlCol="0">
            <a:spAutoFit/>
          </a:bodyPr>
          <a:lstStyle/>
          <a:p>
            <a:r>
              <a:rPr kumimoji="1" lang="ja-JP" altLang="en-US" sz="1400" dirty="0">
                <a:latin typeface="Meiryo UI" panose="020B0604030504040204" pitchFamily="50" charset="-128"/>
                <a:ea typeface="Meiryo UI" panose="020B0604030504040204" pitchFamily="50" charset="-128"/>
              </a:rPr>
              <a:t>主な取組み</a:t>
            </a:r>
          </a:p>
        </p:txBody>
      </p:sp>
      <p:sp>
        <p:nvSpPr>
          <p:cNvPr id="31" name="フローチャート: 代替処理 30"/>
          <p:cNvSpPr/>
          <p:nvPr/>
        </p:nvSpPr>
        <p:spPr>
          <a:xfrm>
            <a:off x="3648775" y="2598315"/>
            <a:ext cx="648072" cy="360000"/>
          </a:xfrm>
          <a:prstGeom prst="flowChartAlternateProcess">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prstDash val="sysDot"/>
            <a:tailEnd type="arrow"/>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algn="ctr"/>
            <a:r>
              <a:rPr lang="ja-JP" altLang="en-US" sz="1000" dirty="0">
                <a:latin typeface="Meiryo UI" panose="020B0604030504040204" pitchFamily="50" charset="-128"/>
                <a:ea typeface="Meiryo UI" panose="020B0604030504040204" pitchFamily="50" charset="-128"/>
              </a:rPr>
              <a:t>公募制を</a:t>
            </a:r>
            <a:endParaRPr lang="en-US" altLang="ja-JP" sz="1000" dirty="0">
              <a:latin typeface="Meiryo UI" panose="020B0604030504040204" pitchFamily="50" charset="-128"/>
              <a:ea typeface="Meiryo UI" panose="020B0604030504040204" pitchFamily="50" charset="-128"/>
            </a:endParaRPr>
          </a:p>
          <a:p>
            <a:pPr algn="ctr"/>
            <a:r>
              <a:rPr lang="ja-JP" altLang="en-US" sz="1000" dirty="0">
                <a:latin typeface="Meiryo UI" panose="020B0604030504040204" pitchFamily="50" charset="-128"/>
                <a:ea typeface="Meiryo UI" panose="020B0604030504040204" pitchFamily="50" charset="-128"/>
              </a:rPr>
              <a:t>導入</a:t>
            </a:r>
            <a:endParaRPr kumimoji="1" lang="ja-JP" altLang="en-US" sz="1000" dirty="0">
              <a:latin typeface="Meiryo UI" panose="020B0604030504040204" pitchFamily="50" charset="-128"/>
              <a:ea typeface="Meiryo UI" panose="020B0604030504040204" pitchFamily="50" charset="-128"/>
            </a:endParaRPr>
          </a:p>
        </p:txBody>
      </p:sp>
      <p:sp>
        <p:nvSpPr>
          <p:cNvPr id="34" name="フローチャート: 代替処理 33"/>
          <p:cNvSpPr/>
          <p:nvPr/>
        </p:nvSpPr>
        <p:spPr>
          <a:xfrm>
            <a:off x="6262346" y="4475270"/>
            <a:ext cx="720032" cy="360000"/>
          </a:xfrm>
          <a:prstGeom prst="flowChartAlternateProcess">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prstDash val="sysDot"/>
            <a:tailEnd type="arrow"/>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algn="ctr"/>
            <a:r>
              <a:rPr lang="ja-JP" altLang="en-US" sz="1000" dirty="0">
                <a:latin typeface="Meiryo UI" panose="020B0604030504040204" pitchFamily="50" charset="-128"/>
                <a:ea typeface="Meiryo UI" panose="020B0604030504040204" pitchFamily="50" charset="-128"/>
              </a:rPr>
              <a:t>全小学校に設置</a:t>
            </a:r>
            <a:endParaRPr kumimoji="1" lang="ja-JP" altLang="en-US" sz="1000" dirty="0">
              <a:latin typeface="Meiryo UI" panose="020B0604030504040204" pitchFamily="50" charset="-128"/>
              <a:ea typeface="Meiryo UI" panose="020B0604030504040204" pitchFamily="50" charset="-128"/>
            </a:endParaRPr>
          </a:p>
        </p:txBody>
      </p:sp>
      <p:sp>
        <p:nvSpPr>
          <p:cNvPr id="36" name="フローチャート: 代替処理 35"/>
          <p:cNvSpPr/>
          <p:nvPr/>
        </p:nvSpPr>
        <p:spPr>
          <a:xfrm>
            <a:off x="3631373" y="4485423"/>
            <a:ext cx="665474" cy="360000"/>
          </a:xfrm>
          <a:prstGeom prst="flowChartAlternateProcess">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prstDash val="sysDot"/>
            <a:tailEnd type="arrow"/>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algn="ctr"/>
            <a:r>
              <a:rPr lang="ja-JP" altLang="en-US" sz="1000" dirty="0">
                <a:latin typeface="Meiryo UI" panose="020B0604030504040204" pitchFamily="50" charset="-128"/>
                <a:ea typeface="Meiryo UI" panose="020B0604030504040204" pitchFamily="50" charset="-128"/>
              </a:rPr>
              <a:t>全中学校に設置</a:t>
            </a:r>
            <a:endParaRPr lang="en-US" altLang="ja-JP" sz="1000" dirty="0">
              <a:latin typeface="Meiryo UI" panose="020B0604030504040204" pitchFamily="50" charset="-128"/>
              <a:ea typeface="Meiryo UI" panose="020B0604030504040204" pitchFamily="50" charset="-128"/>
            </a:endParaRPr>
          </a:p>
        </p:txBody>
      </p:sp>
      <p:sp>
        <p:nvSpPr>
          <p:cNvPr id="32" name="フローチャート: 代替処理 31"/>
          <p:cNvSpPr/>
          <p:nvPr/>
        </p:nvSpPr>
        <p:spPr>
          <a:xfrm>
            <a:off x="2709679" y="4802498"/>
            <a:ext cx="683223" cy="432000"/>
          </a:xfrm>
          <a:prstGeom prst="flowChartAlternateProcess">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prstDash val="sysDot"/>
            <a:tailEnd type="arrow"/>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algn="ctr"/>
            <a:r>
              <a:rPr lang="ja-JP" altLang="en-US" sz="900" dirty="0">
                <a:latin typeface="Meiryo UI" panose="020B0604030504040204" pitchFamily="50" charset="-128"/>
                <a:ea typeface="Meiryo UI" panose="020B0604030504040204" pitchFamily="50" charset="-128"/>
              </a:rPr>
              <a:t>家庭弁当との選択制</a:t>
            </a:r>
            <a:endParaRPr lang="en-US" altLang="ja-JP" sz="900" dirty="0">
              <a:latin typeface="Meiryo UI" panose="020B0604030504040204" pitchFamily="50" charset="-128"/>
              <a:ea typeface="Meiryo UI" panose="020B0604030504040204" pitchFamily="50" charset="-128"/>
            </a:endParaRPr>
          </a:p>
          <a:p>
            <a:pPr algn="ctr"/>
            <a:r>
              <a:rPr lang="en-US" altLang="ja-JP" sz="900" dirty="0">
                <a:latin typeface="Meiryo UI" panose="020B0604030504040204" pitchFamily="50" charset="-128"/>
                <a:ea typeface="Meiryo UI" panose="020B0604030504040204" pitchFamily="50" charset="-128"/>
              </a:rPr>
              <a:t>(</a:t>
            </a:r>
            <a:r>
              <a:rPr lang="ja-JP" altLang="en-US" sz="900" dirty="0">
                <a:latin typeface="Meiryo UI" panose="020B0604030504040204" pitchFamily="50" charset="-128"/>
                <a:ea typeface="Meiryo UI" panose="020B0604030504040204" pitchFamily="50" charset="-128"/>
              </a:rPr>
              <a:t>デリバリー</a:t>
            </a:r>
            <a:r>
              <a:rPr lang="en-US" altLang="ja-JP" sz="900" dirty="0">
                <a:latin typeface="Meiryo UI" panose="020B0604030504040204" pitchFamily="50" charset="-128"/>
                <a:ea typeface="Meiryo UI" panose="020B0604030504040204" pitchFamily="50" charset="-128"/>
              </a:rPr>
              <a:t>)</a:t>
            </a:r>
          </a:p>
        </p:txBody>
      </p:sp>
      <p:sp>
        <p:nvSpPr>
          <p:cNvPr id="38" name="フローチャート: 代替処理 37"/>
          <p:cNvSpPr/>
          <p:nvPr/>
        </p:nvSpPr>
        <p:spPr>
          <a:xfrm>
            <a:off x="3631372" y="5591138"/>
            <a:ext cx="665475" cy="360000"/>
          </a:xfrm>
          <a:prstGeom prst="flowChartAlternateProcess">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prstDash val="sysDot"/>
            <a:tailEnd type="arrow"/>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algn="ctr"/>
            <a:r>
              <a:rPr lang="zh-TW" altLang="en-US" sz="900" dirty="0">
                <a:latin typeface="Meiryo UI" panose="020B0604030504040204" pitchFamily="50" charset="-128"/>
                <a:ea typeface="Meiryo UI" panose="020B0604030504040204" pitchFamily="50" charset="-128"/>
              </a:rPr>
              <a:t>校長経営戦略予算</a:t>
            </a:r>
            <a:r>
              <a:rPr lang="ja-JP" altLang="en-US" sz="900" dirty="0">
                <a:latin typeface="Meiryo UI" panose="020B0604030504040204" pitchFamily="50" charset="-128"/>
                <a:ea typeface="Meiryo UI" panose="020B0604030504040204" pitchFamily="50" charset="-128"/>
              </a:rPr>
              <a:t>創設</a:t>
            </a:r>
            <a:endParaRPr lang="en-US" altLang="ja-JP" sz="900" dirty="0">
              <a:latin typeface="Meiryo UI" panose="020B0604030504040204" pitchFamily="50" charset="-128"/>
              <a:ea typeface="Meiryo UI" panose="020B0604030504040204" pitchFamily="50" charset="-128"/>
            </a:endParaRPr>
          </a:p>
        </p:txBody>
      </p:sp>
      <p:sp>
        <p:nvSpPr>
          <p:cNvPr id="39" name="フローチャート: 代替処理 38"/>
          <p:cNvSpPr/>
          <p:nvPr/>
        </p:nvSpPr>
        <p:spPr>
          <a:xfrm>
            <a:off x="6260147" y="5548588"/>
            <a:ext cx="594403" cy="421184"/>
          </a:xfrm>
          <a:prstGeom prst="flowChartAlternateProcess">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prstDash val="sysDot"/>
            <a:tailEnd type="arrow"/>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algn="ctr"/>
            <a:r>
              <a:rPr lang="ja-JP" altLang="en-US" sz="900" dirty="0">
                <a:latin typeface="Meiryo UI" panose="020B0604030504040204" pitchFamily="50" charset="-128"/>
                <a:ea typeface="Meiryo UI" panose="020B0604030504040204" pitchFamily="50" charset="-128"/>
              </a:rPr>
              <a:t>区担当教育次長執行枠を設置</a:t>
            </a:r>
            <a:endParaRPr lang="en-US" altLang="ja-JP" sz="900" dirty="0">
              <a:latin typeface="Meiryo UI" panose="020B0604030504040204" pitchFamily="50" charset="-128"/>
              <a:ea typeface="Meiryo UI" panose="020B0604030504040204" pitchFamily="50" charset="-128"/>
            </a:endParaRPr>
          </a:p>
        </p:txBody>
      </p:sp>
      <p:sp>
        <p:nvSpPr>
          <p:cNvPr id="40" name="フローチャート: 代替処理 39"/>
          <p:cNvSpPr/>
          <p:nvPr/>
        </p:nvSpPr>
        <p:spPr>
          <a:xfrm>
            <a:off x="8095519" y="3723496"/>
            <a:ext cx="726269" cy="359078"/>
          </a:xfrm>
          <a:prstGeom prst="flowChartAlternateProcess">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prstDash val="sysDot"/>
            <a:tailEnd type="arrow"/>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algn="ctr"/>
            <a:r>
              <a:rPr lang="ja-JP" altLang="en-US" sz="1000" dirty="0">
                <a:latin typeface="Meiryo UI" panose="020B0604030504040204" pitchFamily="50" charset="-128"/>
                <a:ea typeface="Meiryo UI" panose="020B0604030504040204" pitchFamily="50" charset="-128"/>
              </a:rPr>
              <a:t>本格</a:t>
            </a:r>
            <a:r>
              <a:rPr kumimoji="1" lang="ja-JP" altLang="en-US" sz="1000" dirty="0">
                <a:latin typeface="Meiryo UI" panose="020B0604030504040204" pitchFamily="50" charset="-128"/>
                <a:ea typeface="Meiryo UI" panose="020B0604030504040204" pitchFamily="50" charset="-128"/>
              </a:rPr>
              <a:t>的な</a:t>
            </a:r>
            <a:endParaRPr kumimoji="1" lang="en-US" altLang="ja-JP" sz="1000" dirty="0">
              <a:latin typeface="Meiryo UI" panose="020B0604030504040204" pitchFamily="50" charset="-128"/>
              <a:ea typeface="Meiryo UI" panose="020B0604030504040204" pitchFamily="50" charset="-128"/>
            </a:endParaRPr>
          </a:p>
          <a:p>
            <a:pPr algn="ctr"/>
            <a:r>
              <a:rPr kumimoji="1" lang="ja-JP" altLang="en-US" sz="1000" dirty="0">
                <a:latin typeface="Meiryo UI" panose="020B0604030504040204" pitchFamily="50" charset="-128"/>
                <a:ea typeface="Meiryo UI" panose="020B0604030504040204" pitchFamily="50" charset="-128"/>
              </a:rPr>
              <a:t>取組を実施</a:t>
            </a:r>
          </a:p>
        </p:txBody>
      </p:sp>
      <p:sp>
        <p:nvSpPr>
          <p:cNvPr id="43" name="フローチャート: 代替処理 42"/>
          <p:cNvSpPr/>
          <p:nvPr/>
        </p:nvSpPr>
        <p:spPr>
          <a:xfrm>
            <a:off x="8095519" y="5963217"/>
            <a:ext cx="684000" cy="396000"/>
          </a:xfrm>
          <a:prstGeom prst="flowChartAlternateProcess">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prstDash val="sysDot"/>
            <a:tailEnd type="arrow"/>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algn="ctr">
              <a:lnSpc>
                <a:spcPts val="1000"/>
              </a:lnSpc>
            </a:pPr>
            <a:r>
              <a:rPr lang="en-US" altLang="ja-JP" sz="900" dirty="0">
                <a:latin typeface="Meiryo UI" panose="020B0604030504040204" pitchFamily="50" charset="-128"/>
                <a:ea typeface="Meiryo UI" panose="020B0604030504040204" pitchFamily="50" charset="-128"/>
              </a:rPr>
              <a:t>2019</a:t>
            </a:r>
            <a:r>
              <a:rPr lang="ja-JP" altLang="en-US" sz="900" dirty="0">
                <a:latin typeface="Meiryo UI" panose="020B0604030504040204" pitchFamily="50" charset="-128"/>
                <a:ea typeface="Meiryo UI" panose="020B0604030504040204" pitchFamily="50" charset="-128"/>
              </a:rPr>
              <a:t>年</a:t>
            </a:r>
            <a:r>
              <a:rPr lang="en-US" altLang="ja-JP" sz="900" dirty="0">
                <a:latin typeface="Meiryo UI" panose="020B0604030504040204" pitchFamily="50" charset="-128"/>
                <a:ea typeface="Meiryo UI" panose="020B0604030504040204" pitchFamily="50" charset="-128"/>
              </a:rPr>
              <a:t>4</a:t>
            </a:r>
            <a:r>
              <a:rPr lang="ja-JP" altLang="en-US" sz="900" dirty="0">
                <a:latin typeface="Meiryo UI" panose="020B0604030504040204" pitchFamily="50" charset="-128"/>
                <a:ea typeface="Meiryo UI" panose="020B0604030504040204" pitchFamily="50" charset="-128"/>
              </a:rPr>
              <a:t>月開校に向けた準備</a:t>
            </a:r>
            <a:endParaRPr lang="en-US" altLang="ja-JP" sz="900" dirty="0">
              <a:latin typeface="Meiryo UI" panose="020B0604030504040204" pitchFamily="50" charset="-128"/>
              <a:ea typeface="Meiryo UI" panose="020B0604030504040204" pitchFamily="50" charset="-128"/>
            </a:endParaRPr>
          </a:p>
        </p:txBody>
      </p:sp>
      <p:sp>
        <p:nvSpPr>
          <p:cNvPr id="45" name="フローチャート: 代替処理 44"/>
          <p:cNvSpPr/>
          <p:nvPr/>
        </p:nvSpPr>
        <p:spPr>
          <a:xfrm>
            <a:off x="8103774" y="6399402"/>
            <a:ext cx="684000" cy="308595"/>
          </a:xfrm>
          <a:prstGeom prst="flowChartAlternateProcess">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prstDash val="sysDot"/>
            <a:tailEnd type="arrow"/>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algn="ctr"/>
            <a:r>
              <a:rPr lang="ja-JP" altLang="en-US" sz="900" dirty="0">
                <a:latin typeface="Meiryo UI" panose="020B0604030504040204" pitchFamily="50" charset="-128"/>
                <a:ea typeface="Meiryo UI" panose="020B0604030504040204" pitchFamily="50" charset="-128"/>
              </a:rPr>
              <a:t>実施設計</a:t>
            </a:r>
            <a:endParaRPr lang="en-US" altLang="ja-JP" sz="900" dirty="0">
              <a:latin typeface="Meiryo UI" panose="020B0604030504040204" pitchFamily="50" charset="-128"/>
              <a:ea typeface="Meiryo UI" panose="020B0604030504040204" pitchFamily="50" charset="-128"/>
            </a:endParaRPr>
          </a:p>
          <a:p>
            <a:pPr algn="ctr"/>
            <a:r>
              <a:rPr lang="ja-JP" altLang="en-US" sz="900" dirty="0">
                <a:latin typeface="Meiryo UI" panose="020B0604030504040204" pitchFamily="50" charset="-128"/>
                <a:ea typeface="Meiryo UI" panose="020B0604030504040204" pitchFamily="50" charset="-128"/>
              </a:rPr>
              <a:t>増築工事</a:t>
            </a:r>
            <a:endParaRPr lang="en-US" altLang="ja-JP" sz="900" dirty="0">
              <a:latin typeface="Meiryo UI" panose="020B0604030504040204" pitchFamily="50" charset="-128"/>
              <a:ea typeface="Meiryo UI" panose="020B0604030504040204" pitchFamily="50" charset="-128"/>
            </a:endParaRPr>
          </a:p>
        </p:txBody>
      </p:sp>
      <p:sp>
        <p:nvSpPr>
          <p:cNvPr id="46" name="フローチャート: 代替処理 45"/>
          <p:cNvSpPr/>
          <p:nvPr/>
        </p:nvSpPr>
        <p:spPr>
          <a:xfrm>
            <a:off x="5391132" y="2225356"/>
            <a:ext cx="660950" cy="334634"/>
          </a:xfrm>
          <a:prstGeom prst="flowChartAlternateProcess">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prstDash val="sysDot"/>
            <a:tailEnd type="arrow"/>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algn="ctr">
              <a:lnSpc>
                <a:spcPts val="1000"/>
              </a:lnSpc>
            </a:pPr>
            <a:r>
              <a:rPr lang="ja-JP" altLang="en-US" sz="900" dirty="0">
                <a:solidFill>
                  <a:schemeClr val="tx1"/>
                </a:solidFill>
                <a:latin typeface="Meiryo UI" panose="020B0604030504040204" pitchFamily="50" charset="-128"/>
                <a:ea typeface="Meiryo UI" panose="020B0604030504040204" pitchFamily="50" charset="-128"/>
              </a:rPr>
              <a:t>小学校修了</a:t>
            </a:r>
            <a:r>
              <a:rPr kumimoji="1" lang="ja-JP" altLang="en-US" sz="900" dirty="0">
                <a:solidFill>
                  <a:schemeClr val="tx1"/>
                </a:solidFill>
                <a:latin typeface="Meiryo UI" panose="020B0604030504040204" pitchFamily="50" charset="-128"/>
                <a:ea typeface="Meiryo UI" panose="020B0604030504040204" pitchFamily="50" charset="-128"/>
              </a:rPr>
              <a:t>まで所得</a:t>
            </a:r>
            <a:endParaRPr kumimoji="1" lang="en-US" altLang="ja-JP" sz="900" dirty="0">
              <a:solidFill>
                <a:schemeClr val="tx1"/>
              </a:solidFill>
              <a:latin typeface="Meiryo UI" panose="020B0604030504040204" pitchFamily="50" charset="-128"/>
              <a:ea typeface="Meiryo UI" panose="020B0604030504040204" pitchFamily="50" charset="-128"/>
            </a:endParaRPr>
          </a:p>
          <a:p>
            <a:pPr algn="ctr">
              <a:lnSpc>
                <a:spcPts val="1000"/>
              </a:lnSpc>
            </a:pPr>
            <a:r>
              <a:rPr kumimoji="1" lang="ja-JP" altLang="en-US" sz="900" dirty="0">
                <a:solidFill>
                  <a:schemeClr val="tx1"/>
                </a:solidFill>
                <a:latin typeface="Meiryo UI" panose="020B0604030504040204" pitchFamily="50" charset="-128"/>
                <a:ea typeface="Meiryo UI" panose="020B0604030504040204" pitchFamily="50" charset="-128"/>
              </a:rPr>
              <a:t>制限撤廃</a:t>
            </a:r>
          </a:p>
        </p:txBody>
      </p:sp>
      <p:cxnSp>
        <p:nvCxnSpPr>
          <p:cNvPr id="54" name="直線コネクタ 53"/>
          <p:cNvCxnSpPr/>
          <p:nvPr/>
        </p:nvCxnSpPr>
        <p:spPr>
          <a:xfrm>
            <a:off x="150484" y="562632"/>
            <a:ext cx="882000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56" name="テキスト ボックス 55"/>
          <p:cNvSpPr txBox="1"/>
          <p:nvPr/>
        </p:nvSpPr>
        <p:spPr>
          <a:xfrm>
            <a:off x="7812360" y="0"/>
            <a:ext cx="1331640" cy="261610"/>
          </a:xfrm>
          <a:prstGeom prst="rect">
            <a:avLst/>
          </a:prstGeom>
          <a:noFill/>
        </p:spPr>
        <p:txBody>
          <a:bodyPr wrap="square" rtlCol="0">
            <a:spAutoFit/>
          </a:bodyPr>
          <a:lstStyle/>
          <a:p>
            <a:r>
              <a:rPr lang="en-US" altLang="ja-JP" sz="1100" dirty="0">
                <a:latin typeface="Arial" pitchFamily="34" charset="0"/>
                <a:cs typeface="Arial" pitchFamily="34" charset="0"/>
              </a:rPr>
              <a:t>B1</a:t>
            </a:r>
            <a:r>
              <a:rPr lang="en-US" altLang="ja-JP" sz="1100" dirty="0" smtClean="0">
                <a:latin typeface="Arial" pitchFamily="34" charset="0"/>
                <a:cs typeface="Arial" pitchFamily="34" charset="0"/>
              </a:rPr>
              <a:t>.(47)</a:t>
            </a:r>
            <a:r>
              <a:rPr lang="ja-JP" altLang="en-US" sz="1100" dirty="0" smtClean="0">
                <a:latin typeface="Arial" pitchFamily="34" charset="0"/>
                <a:cs typeface="Arial" pitchFamily="34" charset="0"/>
              </a:rPr>
              <a:t>～</a:t>
            </a:r>
            <a:r>
              <a:rPr lang="en-US" altLang="ja-JP" sz="1100" dirty="0" smtClean="0">
                <a:latin typeface="Arial" pitchFamily="34" charset="0"/>
                <a:cs typeface="Arial" pitchFamily="34" charset="0"/>
              </a:rPr>
              <a:t>(58)</a:t>
            </a:r>
            <a:endParaRPr kumimoji="1" lang="en-US" altLang="ja-JP" sz="1100" dirty="0">
              <a:latin typeface="Arial" pitchFamily="34" charset="0"/>
              <a:cs typeface="Arial" pitchFamily="34" charset="0"/>
            </a:endParaRPr>
          </a:p>
        </p:txBody>
      </p:sp>
    </p:spTree>
    <p:extLst>
      <p:ext uri="{BB962C8B-B14F-4D97-AF65-F5344CB8AC3E}">
        <p14:creationId xmlns:p14="http://schemas.microsoft.com/office/powerpoint/2010/main" val="3678810897"/>
      </p:ext>
    </p:extLst>
  </p:cSld>
  <p:clrMapOvr>
    <a:masterClrMapping/>
  </p:clrMapOvr>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 name="正方形/長方形 19"/>
          <p:cNvSpPr/>
          <p:nvPr/>
        </p:nvSpPr>
        <p:spPr>
          <a:xfrm>
            <a:off x="3131840" y="2644974"/>
            <a:ext cx="1676405" cy="3078958"/>
          </a:xfrm>
          <a:prstGeom prst="rect">
            <a:avLst/>
          </a:prstGeom>
          <a:solidFill>
            <a:schemeClr val="accent6">
              <a:lumMod val="60000"/>
              <a:lumOff val="40000"/>
              <a:alpha val="50000"/>
            </a:schemeClr>
          </a:solidFill>
          <a:ln>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200" dirty="0">
              <a:solidFill>
                <a:srgbClr val="FF0000"/>
              </a:solidFill>
            </a:endParaRPr>
          </a:p>
        </p:txBody>
      </p:sp>
      <p:sp>
        <p:nvSpPr>
          <p:cNvPr id="13" name="正方形/長方形 12"/>
          <p:cNvSpPr/>
          <p:nvPr/>
        </p:nvSpPr>
        <p:spPr>
          <a:xfrm>
            <a:off x="5611416" y="3501008"/>
            <a:ext cx="3497088" cy="2124498"/>
          </a:xfrm>
          <a:prstGeom prst="rect">
            <a:avLst/>
          </a:prstGeom>
          <a:solidFill>
            <a:schemeClr val="accent6">
              <a:lumMod val="60000"/>
              <a:lumOff val="40000"/>
              <a:alpha val="50000"/>
            </a:schemeClr>
          </a:solidFill>
          <a:ln>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200" dirty="0">
              <a:solidFill>
                <a:srgbClr val="FF0000"/>
              </a:solidFill>
            </a:endParaRPr>
          </a:p>
        </p:txBody>
      </p:sp>
      <p:sp>
        <p:nvSpPr>
          <p:cNvPr id="4" name="スライド番号プレースホルダー 3"/>
          <p:cNvSpPr>
            <a:spLocks noGrp="1"/>
          </p:cNvSpPr>
          <p:nvPr>
            <p:ph type="sldNum" sz="quarter" idx="12"/>
          </p:nvPr>
        </p:nvSpPr>
        <p:spPr/>
        <p:txBody>
          <a:bodyPr/>
          <a:lstStyle/>
          <a:p>
            <a:fld id="{CCEC3038-1CF1-4B63-9920-55248DCFBA97}" type="slidenum">
              <a:rPr kumimoji="1" lang="ja-JP" altLang="en-US" smtClean="0"/>
              <a:pPr/>
              <a:t>139</a:t>
            </a:fld>
            <a:endParaRPr kumimoji="1" lang="ja-JP" altLang="en-US"/>
          </a:p>
        </p:txBody>
      </p:sp>
      <p:sp>
        <p:nvSpPr>
          <p:cNvPr id="3" name="テキスト ボックス 8"/>
          <p:cNvSpPr txBox="1">
            <a:spLocks noChangeArrowheads="1"/>
          </p:cNvSpPr>
          <p:nvPr/>
        </p:nvSpPr>
        <p:spPr bwMode="auto">
          <a:xfrm>
            <a:off x="596644" y="1218238"/>
            <a:ext cx="7704782" cy="338554"/>
          </a:xfrm>
          <a:prstGeom prst="rect">
            <a:avLst/>
          </a:prstGeom>
          <a:noFill/>
          <a:ln w="9525">
            <a:noFill/>
            <a:miter lim="800000"/>
            <a:headEnd/>
            <a:tailEnd/>
          </a:ln>
        </p:spPr>
        <p:txBody>
          <a:bodyPr wrap="square">
            <a:spAutoFit/>
          </a:bodyPr>
          <a:lstStyle/>
          <a:p>
            <a:r>
              <a:rPr lang="ja-JP" altLang="en-US" sz="1600" dirty="0"/>
              <a:t>不用となった資産は積極的に売却することで、税外収入を確保してきた。</a:t>
            </a:r>
            <a:endParaRPr lang="ja-JP" altLang="ja-JP" sz="1600" dirty="0"/>
          </a:p>
        </p:txBody>
      </p:sp>
      <p:sp>
        <p:nvSpPr>
          <p:cNvPr id="6" name="テキスト ボックス 5"/>
          <p:cNvSpPr txBox="1"/>
          <p:nvPr/>
        </p:nvSpPr>
        <p:spPr>
          <a:xfrm>
            <a:off x="5743652" y="1671074"/>
            <a:ext cx="3547442" cy="3970318"/>
          </a:xfrm>
          <a:prstGeom prst="rect">
            <a:avLst/>
          </a:prstGeom>
          <a:noFill/>
        </p:spPr>
        <p:txBody>
          <a:bodyPr wrap="square" rtlCol="0">
            <a:spAutoFit/>
          </a:bodyPr>
          <a:lstStyle/>
          <a:p>
            <a:r>
              <a:rPr lang="ja-JP" altLang="en-US" sz="1200" dirty="0">
                <a:solidFill>
                  <a:srgbClr val="000000"/>
                </a:solidFill>
                <a:latin typeface="Calibri" pitchFamily="34" charset="0"/>
              </a:rPr>
              <a:t>・</a:t>
            </a:r>
            <a:r>
              <a:rPr lang="en-US" altLang="ja-JP" sz="1200" dirty="0">
                <a:solidFill>
                  <a:srgbClr val="000000"/>
                </a:solidFill>
                <a:latin typeface="Calibri" pitchFamily="34" charset="0"/>
              </a:rPr>
              <a:t>2007</a:t>
            </a:r>
            <a:r>
              <a:rPr lang="ja-JP" altLang="en-US" sz="1200" dirty="0">
                <a:solidFill>
                  <a:srgbClr val="000000"/>
                </a:solidFill>
                <a:latin typeface="Calibri" pitchFamily="34" charset="0"/>
              </a:rPr>
              <a:t>年度　</a:t>
            </a:r>
            <a:endParaRPr lang="en-US" altLang="ja-JP" sz="1200" dirty="0">
              <a:solidFill>
                <a:srgbClr val="000000"/>
              </a:solidFill>
              <a:latin typeface="Calibri" pitchFamily="34" charset="0"/>
            </a:endParaRPr>
          </a:p>
          <a:p>
            <a:r>
              <a:rPr lang="ja-JP" altLang="en-US" sz="1200" dirty="0">
                <a:solidFill>
                  <a:srgbClr val="000000"/>
                </a:solidFill>
                <a:latin typeface="Calibri" pitchFamily="34" charset="0"/>
              </a:rPr>
              <a:t>　未利用地売却目標設定（</a:t>
            </a:r>
            <a:r>
              <a:rPr lang="en-US" altLang="ja-JP" sz="1200" dirty="0">
                <a:solidFill>
                  <a:srgbClr val="000000"/>
                </a:solidFill>
                <a:latin typeface="Calibri" pitchFamily="34" charset="0"/>
              </a:rPr>
              <a:t>10</a:t>
            </a:r>
            <a:r>
              <a:rPr lang="ja-JP" altLang="en-US" sz="1200" dirty="0">
                <a:solidFill>
                  <a:srgbClr val="000000"/>
                </a:solidFill>
                <a:latin typeface="Calibri" pitchFamily="34" charset="0"/>
              </a:rPr>
              <a:t>年間で</a:t>
            </a:r>
            <a:r>
              <a:rPr lang="en-US" altLang="ja-JP" sz="1200" dirty="0">
                <a:solidFill>
                  <a:srgbClr val="000000"/>
                </a:solidFill>
                <a:latin typeface="Calibri" pitchFamily="34" charset="0"/>
              </a:rPr>
              <a:t>1,000</a:t>
            </a:r>
            <a:r>
              <a:rPr lang="ja-JP" altLang="en-US" sz="1200" dirty="0">
                <a:solidFill>
                  <a:srgbClr val="000000"/>
                </a:solidFill>
                <a:latin typeface="Calibri" pitchFamily="34" charset="0"/>
              </a:rPr>
              <a:t>億円）</a:t>
            </a:r>
            <a:endParaRPr lang="en-US" altLang="ja-JP" sz="1200" dirty="0">
              <a:solidFill>
                <a:srgbClr val="000000"/>
              </a:solidFill>
              <a:latin typeface="Calibri" pitchFamily="34" charset="0"/>
            </a:endParaRPr>
          </a:p>
          <a:p>
            <a:r>
              <a:rPr lang="ja-JP" altLang="en-US" sz="1200" dirty="0">
                <a:solidFill>
                  <a:srgbClr val="000000"/>
                </a:solidFill>
                <a:latin typeface="Calibri" pitchFamily="34" charset="0"/>
              </a:rPr>
              <a:t>　　　→</a:t>
            </a:r>
            <a:r>
              <a:rPr lang="en-US" altLang="ja-JP" sz="1200" dirty="0">
                <a:solidFill>
                  <a:srgbClr val="000000"/>
                </a:solidFill>
                <a:latin typeface="Calibri" pitchFamily="34" charset="0"/>
              </a:rPr>
              <a:t> 2010</a:t>
            </a:r>
            <a:r>
              <a:rPr lang="ja-JP" altLang="en-US" sz="1200" dirty="0">
                <a:solidFill>
                  <a:srgbClr val="000000"/>
                </a:solidFill>
                <a:latin typeface="Calibri" pitchFamily="34" charset="0"/>
              </a:rPr>
              <a:t>年度に前倒し達成</a:t>
            </a:r>
            <a:endParaRPr lang="en-US" altLang="ja-JP" sz="1200" dirty="0">
              <a:solidFill>
                <a:srgbClr val="000000"/>
              </a:solidFill>
              <a:latin typeface="Calibri" pitchFamily="34" charset="0"/>
            </a:endParaRPr>
          </a:p>
          <a:p>
            <a:pPr lvl="0"/>
            <a:endParaRPr lang="en-US" altLang="ja-JP" sz="1200" dirty="0">
              <a:solidFill>
                <a:srgbClr val="000000"/>
              </a:solidFill>
              <a:latin typeface="Calibri" pitchFamily="34" charset="0"/>
            </a:endParaRPr>
          </a:p>
          <a:p>
            <a:pPr lvl="0"/>
            <a:r>
              <a:rPr lang="ja-JP" altLang="en-US" sz="1200" dirty="0">
                <a:solidFill>
                  <a:srgbClr val="000000"/>
                </a:solidFill>
                <a:latin typeface="Calibri" pitchFamily="34" charset="0"/>
              </a:rPr>
              <a:t>・</a:t>
            </a:r>
            <a:r>
              <a:rPr lang="en-US" altLang="ja-JP" sz="1200" dirty="0">
                <a:solidFill>
                  <a:srgbClr val="000000"/>
                </a:solidFill>
                <a:latin typeface="Calibri" pitchFamily="34" charset="0"/>
              </a:rPr>
              <a:t>2008</a:t>
            </a:r>
            <a:r>
              <a:rPr lang="ja-JP" altLang="en-US" sz="1200" dirty="0">
                <a:solidFill>
                  <a:srgbClr val="000000"/>
                </a:solidFill>
                <a:latin typeface="Calibri" pitchFamily="34" charset="0"/>
              </a:rPr>
              <a:t>年度</a:t>
            </a:r>
            <a:endParaRPr lang="en-US" altLang="ja-JP" sz="1200" dirty="0">
              <a:solidFill>
                <a:srgbClr val="000000"/>
              </a:solidFill>
              <a:latin typeface="Calibri" pitchFamily="34" charset="0"/>
            </a:endParaRPr>
          </a:p>
          <a:p>
            <a:pPr lvl="0"/>
            <a:r>
              <a:rPr lang="ja-JP" altLang="en-US" sz="1200" dirty="0">
                <a:solidFill>
                  <a:srgbClr val="000000"/>
                </a:solidFill>
                <a:latin typeface="Calibri" pitchFamily="34" charset="0"/>
              </a:rPr>
              <a:t>　未利用地売却促進インセンティブ制度を導入</a:t>
            </a:r>
            <a:endParaRPr lang="en-US" altLang="ja-JP" sz="1200" dirty="0">
              <a:solidFill>
                <a:srgbClr val="000000"/>
              </a:solidFill>
              <a:latin typeface="Calibri" pitchFamily="34" charset="0"/>
            </a:endParaRPr>
          </a:p>
          <a:p>
            <a:pPr lvl="0"/>
            <a:endParaRPr lang="en-US" altLang="ja-JP" sz="1200" dirty="0">
              <a:solidFill>
                <a:srgbClr val="000000"/>
              </a:solidFill>
              <a:latin typeface="Calibri" pitchFamily="34" charset="0"/>
            </a:endParaRPr>
          </a:p>
          <a:p>
            <a:pPr lvl="0"/>
            <a:r>
              <a:rPr lang="ja-JP" altLang="en-US" sz="1200" dirty="0">
                <a:latin typeface="Calibri" pitchFamily="34" charset="0"/>
              </a:rPr>
              <a:t>・</a:t>
            </a:r>
            <a:r>
              <a:rPr lang="en-US" altLang="ja-JP" sz="1200" dirty="0">
                <a:latin typeface="Calibri" pitchFamily="34" charset="0"/>
              </a:rPr>
              <a:t>2010</a:t>
            </a:r>
            <a:r>
              <a:rPr lang="ja-JP" altLang="en-US" sz="1200" dirty="0">
                <a:latin typeface="Calibri" pitchFamily="34" charset="0"/>
              </a:rPr>
              <a:t>年度</a:t>
            </a:r>
            <a:endParaRPr lang="en-US" altLang="ja-JP" sz="1200" dirty="0">
              <a:latin typeface="Calibri" pitchFamily="34" charset="0"/>
            </a:endParaRPr>
          </a:p>
          <a:p>
            <a:pPr lvl="0"/>
            <a:r>
              <a:rPr lang="ja-JP" altLang="en-US" sz="1200" dirty="0">
                <a:latin typeface="Calibri" pitchFamily="34" charset="0"/>
              </a:rPr>
              <a:t>　新たな売却目標設定：</a:t>
            </a:r>
            <a:r>
              <a:rPr lang="en-US" altLang="ja-JP" sz="1200" dirty="0">
                <a:latin typeface="Calibri" pitchFamily="34" charset="0"/>
              </a:rPr>
              <a:t>2018</a:t>
            </a:r>
            <a:r>
              <a:rPr lang="ja-JP" altLang="en-US" sz="1200" dirty="0">
                <a:latin typeface="Calibri" pitchFamily="34" charset="0"/>
              </a:rPr>
              <a:t>年度までに</a:t>
            </a:r>
            <a:r>
              <a:rPr lang="en-US" altLang="ja-JP" sz="1200" dirty="0">
                <a:latin typeface="Calibri" pitchFamily="34" charset="0"/>
              </a:rPr>
              <a:t>1,500</a:t>
            </a:r>
            <a:r>
              <a:rPr lang="ja-JP" altLang="en-US" sz="1200" dirty="0">
                <a:latin typeface="Calibri" pitchFamily="34" charset="0"/>
              </a:rPr>
              <a:t>億円</a:t>
            </a:r>
            <a:endParaRPr lang="en-US" altLang="ja-JP" sz="1200" dirty="0">
              <a:latin typeface="Calibri" pitchFamily="34" charset="0"/>
            </a:endParaRPr>
          </a:p>
          <a:p>
            <a:pPr lvl="0"/>
            <a:endParaRPr lang="en-US" altLang="ja-JP" sz="1200" dirty="0">
              <a:latin typeface="Calibri" pitchFamily="34" charset="0"/>
            </a:endParaRPr>
          </a:p>
          <a:p>
            <a:pPr lvl="0"/>
            <a:r>
              <a:rPr lang="ja-JP" altLang="en-US" sz="1200" dirty="0">
                <a:latin typeface="Calibri" pitchFamily="34" charset="0"/>
              </a:rPr>
              <a:t>・</a:t>
            </a:r>
            <a:r>
              <a:rPr lang="en-US" altLang="ja-JP" sz="1200" dirty="0">
                <a:latin typeface="Calibri" pitchFamily="34" charset="0"/>
              </a:rPr>
              <a:t>2016</a:t>
            </a:r>
            <a:r>
              <a:rPr lang="ja-JP" altLang="en-US" sz="1200" dirty="0">
                <a:latin typeface="Calibri" pitchFamily="34" charset="0"/>
              </a:rPr>
              <a:t>年度</a:t>
            </a:r>
            <a:endParaRPr lang="en-US" altLang="ja-JP" sz="1200" dirty="0">
              <a:latin typeface="Calibri" pitchFamily="34" charset="0"/>
            </a:endParaRPr>
          </a:p>
          <a:p>
            <a:pPr lvl="0"/>
            <a:r>
              <a:rPr lang="ja-JP" altLang="en-US" sz="1200" dirty="0">
                <a:latin typeface="Calibri" pitchFamily="34" charset="0"/>
              </a:rPr>
              <a:t>　　売却目標設定</a:t>
            </a:r>
            <a:endParaRPr lang="en-US" altLang="ja-JP" sz="1200" strike="sngStrike" dirty="0">
              <a:solidFill>
                <a:srgbClr val="FF0000"/>
              </a:solidFill>
              <a:latin typeface="Calibri" pitchFamily="34" charset="0"/>
            </a:endParaRPr>
          </a:p>
          <a:p>
            <a:pPr lvl="0"/>
            <a:r>
              <a:rPr lang="ja-JP" altLang="en-US" sz="1200" dirty="0">
                <a:latin typeface="Calibri" pitchFamily="34" charset="0"/>
              </a:rPr>
              <a:t>　　　</a:t>
            </a:r>
            <a:r>
              <a:rPr lang="en-US" altLang="ja-JP" sz="1200" dirty="0">
                <a:latin typeface="Calibri" pitchFamily="34" charset="0"/>
              </a:rPr>
              <a:t>2016</a:t>
            </a:r>
            <a:r>
              <a:rPr lang="ja-JP" altLang="en-US" sz="1200" dirty="0">
                <a:latin typeface="Calibri" pitchFamily="34" charset="0"/>
              </a:rPr>
              <a:t>～</a:t>
            </a:r>
            <a:r>
              <a:rPr lang="en-US" altLang="ja-JP" sz="1200" dirty="0">
                <a:latin typeface="Calibri" pitchFamily="34" charset="0"/>
              </a:rPr>
              <a:t>2018</a:t>
            </a:r>
            <a:r>
              <a:rPr lang="ja-JP" altLang="en-US" sz="1200" dirty="0">
                <a:latin typeface="Calibri" pitchFamily="34" charset="0"/>
              </a:rPr>
              <a:t>年度までに累計</a:t>
            </a:r>
            <a:r>
              <a:rPr lang="en-US" altLang="ja-JP" sz="1200" dirty="0">
                <a:latin typeface="Calibri" pitchFamily="34" charset="0"/>
              </a:rPr>
              <a:t>433</a:t>
            </a:r>
            <a:r>
              <a:rPr lang="ja-JP" altLang="en-US" sz="1200" dirty="0">
                <a:latin typeface="Calibri" pitchFamily="34" charset="0"/>
              </a:rPr>
              <a:t>億円</a:t>
            </a:r>
            <a:endParaRPr lang="en-US" altLang="ja-JP" sz="1200" strike="sngStrike" dirty="0">
              <a:solidFill>
                <a:srgbClr val="FF0000"/>
              </a:solidFill>
              <a:latin typeface="Calibri" pitchFamily="34" charset="0"/>
            </a:endParaRPr>
          </a:p>
          <a:p>
            <a:pPr lvl="0"/>
            <a:r>
              <a:rPr lang="ja-JP" altLang="en-US" sz="1200" dirty="0">
                <a:solidFill>
                  <a:srgbClr val="FF0000"/>
                </a:solidFill>
                <a:latin typeface="Calibri" pitchFamily="34" charset="0"/>
              </a:rPr>
              <a:t>　　</a:t>
            </a:r>
            <a:endParaRPr lang="en-US" altLang="ja-JP" sz="1200" dirty="0">
              <a:latin typeface="Calibri" pitchFamily="34" charset="0"/>
            </a:endParaRPr>
          </a:p>
          <a:p>
            <a:pPr lvl="0"/>
            <a:r>
              <a:rPr lang="ja-JP" altLang="en-US" sz="1200" dirty="0">
                <a:latin typeface="Calibri" pitchFamily="34" charset="0"/>
              </a:rPr>
              <a:t>　　</a:t>
            </a:r>
            <a:r>
              <a:rPr lang="en-US" altLang="ja-JP" sz="1200" dirty="0">
                <a:latin typeface="Calibri" pitchFamily="34" charset="0"/>
              </a:rPr>
              <a:t>2017</a:t>
            </a:r>
            <a:r>
              <a:rPr lang="ja-JP" altLang="en-US" sz="1200" dirty="0">
                <a:latin typeface="Calibri" pitchFamily="34" charset="0"/>
              </a:rPr>
              <a:t>年度予算より未利用地（処分検討地）の貸</a:t>
            </a:r>
            <a:endParaRPr lang="en-US" altLang="ja-JP" sz="1200" dirty="0">
              <a:latin typeface="Calibri" pitchFamily="34" charset="0"/>
            </a:endParaRPr>
          </a:p>
          <a:p>
            <a:pPr lvl="0"/>
            <a:r>
              <a:rPr lang="ja-JP" altLang="en-US" sz="1200" dirty="0">
                <a:latin typeface="Calibri" pitchFamily="34" charset="0"/>
              </a:rPr>
              <a:t>　　付収入を商品化経費の財源とする制度を導入</a:t>
            </a:r>
            <a:endParaRPr lang="en-US" altLang="ja-JP" sz="1200" dirty="0">
              <a:latin typeface="Calibri" pitchFamily="34" charset="0"/>
            </a:endParaRPr>
          </a:p>
          <a:p>
            <a:pPr lvl="0"/>
            <a:endParaRPr lang="en-US" altLang="ja-JP" sz="1200" dirty="0">
              <a:latin typeface="Calibri" pitchFamily="34" charset="0"/>
            </a:endParaRPr>
          </a:p>
          <a:p>
            <a:pPr lvl="0"/>
            <a:r>
              <a:rPr lang="ja-JP" altLang="en-US" sz="1200" dirty="0">
                <a:latin typeface="Calibri" pitchFamily="34" charset="0"/>
              </a:rPr>
              <a:t>・</a:t>
            </a:r>
            <a:r>
              <a:rPr lang="en-US" altLang="ja-JP" sz="1200" dirty="0">
                <a:latin typeface="Calibri" pitchFamily="34" charset="0"/>
              </a:rPr>
              <a:t>2017</a:t>
            </a:r>
            <a:r>
              <a:rPr lang="ja-JP" altLang="en-US" sz="1200" dirty="0">
                <a:latin typeface="Calibri" pitchFamily="34" charset="0"/>
              </a:rPr>
              <a:t>年度</a:t>
            </a:r>
            <a:endParaRPr lang="en-US" altLang="ja-JP" sz="1200" dirty="0">
              <a:latin typeface="Calibri" pitchFamily="34" charset="0"/>
            </a:endParaRPr>
          </a:p>
          <a:p>
            <a:pPr lvl="0"/>
            <a:r>
              <a:rPr lang="ja-JP" altLang="en-US" sz="1200" dirty="0">
                <a:latin typeface="Calibri" pitchFamily="34" charset="0"/>
              </a:rPr>
              <a:t>　　活用支援担当を設置</a:t>
            </a:r>
            <a:endParaRPr lang="en-US" altLang="ja-JP" sz="1200" dirty="0">
              <a:latin typeface="Calibri" pitchFamily="34" charset="0"/>
            </a:endParaRPr>
          </a:p>
          <a:p>
            <a:pPr lvl="0"/>
            <a:r>
              <a:rPr lang="ja-JP" altLang="en-US" sz="1200" dirty="0">
                <a:latin typeface="Calibri" pitchFamily="34" charset="0"/>
              </a:rPr>
              <a:t>　　　商品化を迅速に進めるための更なる支援</a:t>
            </a:r>
            <a:endParaRPr lang="ja-JP" altLang="en-US" sz="1200" dirty="0"/>
          </a:p>
          <a:p>
            <a:pPr lvl="0"/>
            <a:endParaRPr lang="en-US" altLang="ja-JP" sz="1200" dirty="0">
              <a:solidFill>
                <a:srgbClr val="000000"/>
              </a:solidFill>
              <a:latin typeface="Calibri" pitchFamily="34" charset="0"/>
            </a:endParaRPr>
          </a:p>
        </p:txBody>
      </p:sp>
      <p:sp>
        <p:nvSpPr>
          <p:cNvPr id="8" name="テキスト ボックス 36"/>
          <p:cNvSpPr txBox="1"/>
          <p:nvPr/>
        </p:nvSpPr>
        <p:spPr>
          <a:xfrm>
            <a:off x="0" y="-962"/>
            <a:ext cx="3491880" cy="261610"/>
          </a:xfrm>
          <a:prstGeom prst="rect">
            <a:avLst/>
          </a:prstGeom>
          <a:noFill/>
        </p:spPr>
        <p:txBody>
          <a:bodyPr wrap="square" rtlCol="0">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r>
              <a:rPr lang="en-US" altLang="ja-JP" sz="1100" dirty="0"/>
              <a:t>Ⅳ</a:t>
            </a:r>
            <a:r>
              <a:rPr lang="ja-JP" altLang="en-US" sz="1100" dirty="0"/>
              <a:t>　行財政改革</a:t>
            </a:r>
            <a:r>
              <a:rPr lang="en-US" altLang="ja-JP" sz="1100" dirty="0"/>
              <a:t>【</a:t>
            </a:r>
            <a:r>
              <a:rPr lang="ja-JP" altLang="en-US" sz="1100" dirty="0"/>
              <a:t>財政</a:t>
            </a:r>
            <a:r>
              <a:rPr lang="en-US" altLang="ja-JP" sz="1100" dirty="0"/>
              <a:t>】</a:t>
            </a:r>
            <a:r>
              <a:rPr lang="ja-JP" altLang="en-US" sz="1100" dirty="0"/>
              <a:t>・財務マネジメント</a:t>
            </a:r>
            <a:endParaRPr lang="en-US" altLang="ja-JP" sz="1100" dirty="0"/>
          </a:p>
        </p:txBody>
      </p:sp>
      <p:sp>
        <p:nvSpPr>
          <p:cNvPr id="9" name="正方形/長方形 8"/>
          <p:cNvSpPr/>
          <p:nvPr/>
        </p:nvSpPr>
        <p:spPr>
          <a:xfrm>
            <a:off x="251520" y="260648"/>
            <a:ext cx="4392488" cy="369332"/>
          </a:xfrm>
          <a:prstGeom prst="rect">
            <a:avLst/>
          </a:prstGeom>
        </p:spPr>
        <p:txBody>
          <a:bodyPr wrap="square">
            <a:spAutoFit/>
          </a:bodyPr>
          <a:lstStyle/>
          <a:p>
            <a:pPr lvl="0"/>
            <a:r>
              <a:rPr lang="ja-JP" altLang="en-US" b="1" dirty="0"/>
              <a:t>③　不用資産の売却</a:t>
            </a:r>
          </a:p>
        </p:txBody>
      </p:sp>
      <p:cxnSp>
        <p:nvCxnSpPr>
          <p:cNvPr id="10" name="直線コネクタ 9"/>
          <p:cNvCxnSpPr/>
          <p:nvPr/>
        </p:nvCxnSpPr>
        <p:spPr>
          <a:xfrm>
            <a:off x="179512" y="692696"/>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1" name="テキスト ボックス 10"/>
          <p:cNvSpPr txBox="1"/>
          <p:nvPr/>
        </p:nvSpPr>
        <p:spPr>
          <a:xfrm>
            <a:off x="7956376" y="0"/>
            <a:ext cx="1008112" cy="307777"/>
          </a:xfrm>
          <a:prstGeom prst="rect">
            <a:avLst/>
          </a:prstGeom>
          <a:noFill/>
        </p:spPr>
        <p:txBody>
          <a:bodyPr wrap="square" rtlCol="0">
            <a:spAutoFit/>
          </a:bodyPr>
          <a:lstStyle/>
          <a:p>
            <a:r>
              <a:rPr kumimoji="1" lang="en-US" altLang="ja-JP" sz="1400" dirty="0"/>
              <a:t>A 2.(5)</a:t>
            </a:r>
            <a:endParaRPr kumimoji="1" lang="ja-JP" altLang="en-US" sz="1400" dirty="0"/>
          </a:p>
        </p:txBody>
      </p:sp>
      <p:sp>
        <p:nvSpPr>
          <p:cNvPr id="12" name="正方形/長方形 11"/>
          <p:cNvSpPr/>
          <p:nvPr/>
        </p:nvSpPr>
        <p:spPr>
          <a:xfrm>
            <a:off x="395362" y="791126"/>
            <a:ext cx="3384550" cy="432048"/>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anchor="t" anchorCtr="0"/>
          <a:lstStyle/>
          <a:p>
            <a:pPr>
              <a:defRPr/>
            </a:pPr>
            <a:r>
              <a:rPr lang="ja-JP" altLang="en-US" dirty="0">
                <a:solidFill>
                  <a:schemeClr val="tx1"/>
                </a:solidFill>
              </a:rPr>
              <a:t>■ 効果額</a:t>
            </a:r>
            <a:endParaRPr lang="ja-JP" altLang="en-US" dirty="0">
              <a:solidFill>
                <a:schemeClr val="tx1"/>
              </a:solidFill>
              <a:latin typeface="Calibri" pitchFamily="34" charset="0"/>
            </a:endParaRPr>
          </a:p>
          <a:p>
            <a:pPr>
              <a:defRPr/>
            </a:pPr>
            <a:endParaRPr lang="en-US" altLang="ja-JP" dirty="0">
              <a:solidFill>
                <a:schemeClr val="tx1"/>
              </a:solidFill>
            </a:endParaRPr>
          </a:p>
          <a:p>
            <a:pPr>
              <a:defRPr/>
            </a:pPr>
            <a:endParaRPr lang="en-US" altLang="ja-JP" sz="1600" dirty="0">
              <a:solidFill>
                <a:schemeClr val="tx1"/>
              </a:solidFill>
            </a:endParaRPr>
          </a:p>
          <a:p>
            <a:pPr>
              <a:defRPr/>
            </a:pPr>
            <a:r>
              <a:rPr lang="ja-JP" altLang="en-US" sz="1600" dirty="0">
                <a:solidFill>
                  <a:schemeClr val="tx1"/>
                </a:solidFill>
              </a:rPr>
              <a:t>　</a:t>
            </a:r>
          </a:p>
        </p:txBody>
      </p:sp>
      <p:sp>
        <p:nvSpPr>
          <p:cNvPr id="15" name="スライド番号プレースホルダ 13"/>
          <p:cNvSpPr txBox="1">
            <a:spLocks/>
          </p:cNvSpPr>
          <p:nvPr/>
        </p:nvSpPr>
        <p:spPr>
          <a:xfrm>
            <a:off x="8407474" y="6669360"/>
            <a:ext cx="720080" cy="177924"/>
          </a:xfrm>
          <a:prstGeom prst="rect">
            <a:avLst/>
          </a:prstGeom>
        </p:spPr>
        <p:txBody>
          <a:bodyPr vert="horz" lIns="91440" tIns="45720" rIns="91440" bIns="45720" rtlCol="0" anchor="ctr"/>
          <a:lstStyle>
            <a:defPPr>
              <a:defRPr lang="ja-JP"/>
            </a:defPPr>
            <a:lvl1pPr marL="0" algn="r" defTabSz="914400" rtl="0" eaLnBrk="1" latinLnBrk="0" hangingPunct="1">
              <a:defRPr kumimoji="1" sz="1200" kern="1200">
                <a:solidFill>
                  <a:schemeClr val="tx1">
                    <a:tint val="75000"/>
                  </a:schemeClr>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fld id="{CCEC3038-1CF1-4B63-9920-55248DCFBA97}" type="slidenum">
              <a:rPr lang="ja-JP" altLang="en-US" smtClean="0"/>
              <a:pPr/>
              <a:t>139</a:t>
            </a:fld>
            <a:endParaRPr lang="ja-JP" altLang="en-US"/>
          </a:p>
        </p:txBody>
      </p:sp>
      <p:cxnSp>
        <p:nvCxnSpPr>
          <p:cNvPr id="5" name="直線コネクタ 4"/>
          <p:cNvCxnSpPr/>
          <p:nvPr/>
        </p:nvCxnSpPr>
        <p:spPr>
          <a:xfrm flipV="1">
            <a:off x="3059832" y="2609874"/>
            <a:ext cx="0" cy="2808312"/>
          </a:xfrm>
          <a:prstGeom prst="line">
            <a:avLst/>
          </a:prstGeom>
          <a:ln w="22225">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17" name="直線矢印コネクタ 16"/>
          <p:cNvCxnSpPr/>
          <p:nvPr/>
        </p:nvCxnSpPr>
        <p:spPr>
          <a:xfrm>
            <a:off x="3131840" y="5418186"/>
            <a:ext cx="288032" cy="0"/>
          </a:xfrm>
          <a:prstGeom prst="straightConnector1">
            <a:avLst/>
          </a:prstGeom>
          <a:ln w="22225">
            <a:solidFill>
              <a:schemeClr val="tx1"/>
            </a:solidFill>
            <a:prstDash val="dash"/>
            <a:tailEnd type="triangle"/>
          </a:ln>
        </p:spPr>
        <p:style>
          <a:lnRef idx="1">
            <a:schemeClr val="accent1"/>
          </a:lnRef>
          <a:fillRef idx="0">
            <a:schemeClr val="accent1"/>
          </a:fillRef>
          <a:effectRef idx="0">
            <a:schemeClr val="accent1"/>
          </a:effectRef>
          <a:fontRef idx="minor">
            <a:schemeClr val="tx1"/>
          </a:fontRef>
        </p:style>
      </p:cxnSp>
      <p:sp>
        <p:nvSpPr>
          <p:cNvPr id="19" name="テキスト ボックス 18"/>
          <p:cNvSpPr txBox="1"/>
          <p:nvPr/>
        </p:nvSpPr>
        <p:spPr>
          <a:xfrm>
            <a:off x="3419872" y="5445224"/>
            <a:ext cx="864096" cy="276999"/>
          </a:xfrm>
          <a:prstGeom prst="rect">
            <a:avLst/>
          </a:prstGeom>
          <a:noFill/>
        </p:spPr>
        <p:txBody>
          <a:bodyPr wrap="square" rtlCol="0">
            <a:spAutoFit/>
          </a:bodyPr>
          <a:lstStyle/>
          <a:p>
            <a:r>
              <a:rPr kumimoji="1" lang="ja-JP" altLang="en-US" sz="1200" b="1" dirty="0"/>
              <a:t>前回以降</a:t>
            </a:r>
          </a:p>
        </p:txBody>
      </p:sp>
      <p:sp>
        <p:nvSpPr>
          <p:cNvPr id="7" name="テキスト ボックス 6"/>
          <p:cNvSpPr txBox="1"/>
          <p:nvPr/>
        </p:nvSpPr>
        <p:spPr>
          <a:xfrm>
            <a:off x="5508104" y="5553498"/>
            <a:ext cx="3779912" cy="692497"/>
          </a:xfrm>
          <a:prstGeom prst="rect">
            <a:avLst/>
          </a:prstGeom>
          <a:noFill/>
        </p:spPr>
        <p:txBody>
          <a:bodyPr wrap="square" rtlCol="0">
            <a:spAutoFit/>
          </a:bodyPr>
          <a:lstStyle/>
          <a:p>
            <a:r>
              <a:rPr lang="ja-JP" altLang="en-US" sz="1300" dirty="0">
                <a:solidFill>
                  <a:srgbClr val="000000"/>
                </a:solidFill>
                <a:latin typeface="Calibri" pitchFamily="34" charset="0"/>
              </a:rPr>
              <a:t>（参考）</a:t>
            </a:r>
            <a:endParaRPr lang="en-US" altLang="ja-JP" sz="1300" dirty="0">
              <a:solidFill>
                <a:srgbClr val="000000"/>
              </a:solidFill>
              <a:latin typeface="Calibri" pitchFamily="34" charset="0"/>
            </a:endParaRPr>
          </a:p>
          <a:p>
            <a:r>
              <a:rPr kumimoji="1" lang="ja-JP" altLang="en-US" sz="1300" dirty="0"/>
              <a:t>　「大阪市未利用地活用方針」に</a:t>
            </a:r>
            <a:r>
              <a:rPr lang="ja-JP" altLang="en-US" sz="1300" dirty="0"/>
              <a:t>おける処分検討地</a:t>
            </a:r>
            <a:endParaRPr lang="en-US" altLang="ja-JP" sz="1300" dirty="0"/>
          </a:p>
          <a:p>
            <a:r>
              <a:rPr kumimoji="1" lang="ja-JP" altLang="en-US" sz="1300" dirty="0"/>
              <a:t>　　　　　　　　約</a:t>
            </a:r>
            <a:r>
              <a:rPr lang="en-US" altLang="ja-JP" sz="1300" dirty="0"/>
              <a:t>1,229</a:t>
            </a:r>
            <a:r>
              <a:rPr kumimoji="1" lang="ja-JP" altLang="en-US" sz="1300" dirty="0"/>
              <a:t>億円　（</a:t>
            </a:r>
            <a:r>
              <a:rPr lang="en-US" altLang="ja-JP" sz="1300" dirty="0"/>
              <a:t>2017</a:t>
            </a:r>
            <a:r>
              <a:rPr kumimoji="1" lang="ja-JP" altLang="en-US" sz="1300" dirty="0"/>
              <a:t>年</a:t>
            </a:r>
            <a:r>
              <a:rPr kumimoji="1" lang="en-US" altLang="ja-JP" sz="1300" dirty="0"/>
              <a:t>6</a:t>
            </a:r>
            <a:r>
              <a:rPr kumimoji="1" lang="ja-JP" altLang="en-US" sz="1300" dirty="0"/>
              <a:t>月末時点）</a:t>
            </a:r>
          </a:p>
        </p:txBody>
      </p:sp>
      <p:pic>
        <p:nvPicPr>
          <p:cNvPr id="2" name="図 1"/>
          <p:cNvPicPr>
            <a:picLocks noChangeAspect="1"/>
          </p:cNvPicPr>
          <p:nvPr/>
        </p:nvPicPr>
        <p:blipFill>
          <a:blip r:embed="rId3"/>
          <a:stretch>
            <a:fillRect/>
          </a:stretch>
        </p:blipFill>
        <p:spPr>
          <a:xfrm>
            <a:off x="283271" y="1838555"/>
            <a:ext cx="5255207" cy="3871296"/>
          </a:xfrm>
          <a:prstGeom prst="rect">
            <a:avLst/>
          </a:prstGeom>
        </p:spPr>
      </p:pic>
    </p:spTree>
    <p:extLst>
      <p:ext uri="{BB962C8B-B14F-4D97-AF65-F5344CB8AC3E}">
        <p14:creationId xmlns:p14="http://schemas.microsoft.com/office/powerpoint/2010/main" val="625818734"/>
      </p:ext>
    </p:extLst>
  </p:cSld>
  <p:clrMapOvr>
    <a:masterClrMapping/>
  </p:clrMapOvr>
  <p:timing>
    <p:tnLst>
      <p:par>
        <p:cTn id="1" dur="indefinite" restart="never" nodeType="tmRoot"/>
      </p:par>
    </p:tnLst>
  </p:timing>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 name="角丸四角形 19"/>
          <p:cNvSpPr/>
          <p:nvPr/>
        </p:nvSpPr>
        <p:spPr>
          <a:xfrm>
            <a:off x="5892099" y="3686736"/>
            <a:ext cx="2738673" cy="1867548"/>
          </a:xfrm>
          <a:prstGeom prst="roundRect">
            <a:avLst>
              <a:gd name="adj" fmla="val 7175"/>
            </a:avLst>
          </a:prstGeom>
          <a:solidFill>
            <a:schemeClr val="accent6">
              <a:lumMod val="60000"/>
              <a:lumOff val="40000"/>
              <a:alpha val="50000"/>
            </a:schemeClr>
          </a:solidFill>
          <a:ln>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aphicFrame>
        <p:nvGraphicFramePr>
          <p:cNvPr id="37" name="グラフ 36"/>
          <p:cNvGraphicFramePr>
            <a:graphicFrameLocks/>
          </p:cNvGraphicFramePr>
          <p:nvPr>
            <p:extLst/>
          </p:nvPr>
        </p:nvGraphicFramePr>
        <p:xfrm>
          <a:off x="179513" y="2665329"/>
          <a:ext cx="8784976" cy="2787763"/>
        </p:xfrm>
        <a:graphic>
          <a:graphicData uri="http://schemas.openxmlformats.org/drawingml/2006/chart">
            <c:chart xmlns:c="http://schemas.openxmlformats.org/drawingml/2006/chart" xmlns:r="http://schemas.openxmlformats.org/officeDocument/2006/relationships" r:id="rId3"/>
          </a:graphicData>
        </a:graphic>
      </p:graphicFrame>
      <p:sp>
        <p:nvSpPr>
          <p:cNvPr id="25" name="テキスト ボックス 8"/>
          <p:cNvSpPr txBox="1">
            <a:spLocks noChangeArrowheads="1"/>
          </p:cNvSpPr>
          <p:nvPr/>
        </p:nvSpPr>
        <p:spPr bwMode="auto">
          <a:xfrm>
            <a:off x="395536" y="911622"/>
            <a:ext cx="8496944" cy="1569660"/>
          </a:xfrm>
          <a:prstGeom prst="rect">
            <a:avLst/>
          </a:prstGeom>
          <a:noFill/>
          <a:ln w="9525">
            <a:noFill/>
            <a:miter lim="800000"/>
            <a:headEnd/>
            <a:tailEnd/>
          </a:ln>
        </p:spPr>
        <p:txBody>
          <a:bodyPr wrap="square">
            <a:spAutoFit/>
          </a:bodyPr>
          <a:lstStyle/>
          <a:p>
            <a:r>
              <a:rPr lang="ja-JP" altLang="en-US" sz="1600" dirty="0">
                <a:solidFill>
                  <a:prstClr val="black"/>
                </a:solidFill>
              </a:rPr>
              <a:t>　投資家の評価を高める工夫の結果、国債スプレッド</a:t>
            </a:r>
            <a:r>
              <a:rPr lang="en-US" altLang="ja-JP" sz="1000" dirty="0">
                <a:solidFill>
                  <a:prstClr val="black"/>
                </a:solidFill>
                <a:latin typeface="ＭＳ Ｐゴシック" panose="020B0600070205080204" pitchFamily="50" charset="-128"/>
              </a:rPr>
              <a:t>(※</a:t>
            </a:r>
            <a:r>
              <a:rPr lang="ja-JP" altLang="en-US" sz="1000" dirty="0">
                <a:solidFill>
                  <a:prstClr val="black"/>
                </a:solidFill>
                <a:latin typeface="ＭＳ Ｐゴシック" panose="020B0600070205080204" pitchFamily="50" charset="-128"/>
              </a:rPr>
              <a:t>１</a:t>
            </a:r>
            <a:r>
              <a:rPr lang="en-US" altLang="ja-JP" sz="1000" dirty="0">
                <a:solidFill>
                  <a:prstClr val="black"/>
                </a:solidFill>
                <a:latin typeface="ＭＳ Ｐゴシック" panose="020B0600070205080204" pitchFamily="50" charset="-128"/>
              </a:rPr>
              <a:t>)</a:t>
            </a:r>
            <a:r>
              <a:rPr lang="ja-JP" altLang="en-US" sz="1600" dirty="0">
                <a:solidFill>
                  <a:prstClr val="black"/>
                </a:solidFill>
              </a:rPr>
              <a:t>は他都市と同水準で推移。</a:t>
            </a:r>
            <a:endParaRPr lang="en-US" altLang="ja-JP" sz="1600" dirty="0">
              <a:solidFill>
                <a:prstClr val="black"/>
              </a:solidFill>
            </a:endParaRPr>
          </a:p>
          <a:p>
            <a:r>
              <a:rPr lang="ja-JP" altLang="en-US" sz="1600" dirty="0">
                <a:solidFill>
                  <a:prstClr val="black"/>
                </a:solidFill>
              </a:rPr>
              <a:t>　資金調達環境は改善してきている。</a:t>
            </a:r>
            <a:endParaRPr lang="en-US" altLang="ja-JP" sz="1600" dirty="0">
              <a:solidFill>
                <a:prstClr val="black"/>
              </a:solidFill>
            </a:endParaRPr>
          </a:p>
          <a:p>
            <a:endParaRPr lang="en-US" altLang="ja-JP" sz="1600" dirty="0">
              <a:solidFill>
                <a:prstClr val="black"/>
              </a:solidFill>
            </a:endParaRPr>
          </a:p>
          <a:p>
            <a:r>
              <a:rPr lang="ja-JP" altLang="en-US" sz="1600" dirty="0">
                <a:solidFill>
                  <a:prstClr val="black"/>
                </a:solidFill>
              </a:rPr>
              <a:t>　　　（投資家ニーズに応じた取組）　　</a:t>
            </a:r>
            <a:endParaRPr lang="en-US" altLang="ja-JP" sz="1600" dirty="0">
              <a:solidFill>
                <a:prstClr val="black"/>
              </a:solidFill>
            </a:endParaRPr>
          </a:p>
          <a:p>
            <a:r>
              <a:rPr lang="ja-JP" altLang="en-US" sz="1600" dirty="0">
                <a:solidFill>
                  <a:prstClr val="black"/>
                </a:solidFill>
              </a:rPr>
              <a:t>　　　　　・</a:t>
            </a:r>
            <a:r>
              <a:rPr lang="en-US" altLang="ja-JP" sz="1600" dirty="0">
                <a:solidFill>
                  <a:prstClr val="black"/>
                </a:solidFill>
              </a:rPr>
              <a:t>2007</a:t>
            </a:r>
            <a:r>
              <a:rPr lang="ja-JP" altLang="en-US" sz="1600" dirty="0">
                <a:solidFill>
                  <a:prstClr val="black"/>
                </a:solidFill>
              </a:rPr>
              <a:t>年度～　超長期債の発行</a:t>
            </a:r>
            <a:endParaRPr lang="en-US" altLang="ja-JP" sz="1600" dirty="0">
              <a:solidFill>
                <a:prstClr val="black"/>
              </a:solidFill>
            </a:endParaRPr>
          </a:p>
          <a:p>
            <a:r>
              <a:rPr lang="ja-JP" altLang="en-US" sz="1600" dirty="0">
                <a:solidFill>
                  <a:prstClr val="black"/>
                </a:solidFill>
              </a:rPr>
              <a:t>　　　　　・</a:t>
            </a:r>
            <a:r>
              <a:rPr lang="en-US" altLang="ja-JP" sz="1600" dirty="0">
                <a:solidFill>
                  <a:prstClr val="black"/>
                </a:solidFill>
              </a:rPr>
              <a:t>2012</a:t>
            </a:r>
            <a:r>
              <a:rPr lang="ja-JP" altLang="en-US" sz="1600" dirty="0">
                <a:solidFill>
                  <a:prstClr val="black"/>
                </a:solidFill>
              </a:rPr>
              <a:t>年度～　主幹事方式の導入</a:t>
            </a:r>
            <a:endParaRPr lang="ja-JP" altLang="ja-JP" sz="1600" dirty="0">
              <a:solidFill>
                <a:prstClr val="black"/>
              </a:solidFill>
            </a:endParaRPr>
          </a:p>
        </p:txBody>
      </p:sp>
      <p:sp>
        <p:nvSpPr>
          <p:cNvPr id="26" name="テキスト ボックス 36"/>
          <p:cNvSpPr txBox="1"/>
          <p:nvPr/>
        </p:nvSpPr>
        <p:spPr>
          <a:xfrm>
            <a:off x="0" y="-962"/>
            <a:ext cx="3491880" cy="261610"/>
          </a:xfrm>
          <a:prstGeom prst="rect">
            <a:avLst/>
          </a:prstGeom>
          <a:noFill/>
        </p:spPr>
        <p:txBody>
          <a:bodyPr wrap="square" rtlCol="0">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r>
              <a:rPr lang="en-US" altLang="ja-JP" sz="1100" dirty="0">
                <a:solidFill>
                  <a:prstClr val="black"/>
                </a:solidFill>
              </a:rPr>
              <a:t>Ⅰ</a:t>
            </a:r>
            <a:r>
              <a:rPr lang="ja-JP" altLang="en-US" sz="1100" dirty="0">
                <a:solidFill>
                  <a:prstClr val="black"/>
                </a:solidFill>
              </a:rPr>
              <a:t>　行財政改革</a:t>
            </a:r>
            <a:r>
              <a:rPr lang="en-US" altLang="ja-JP" sz="1100" dirty="0">
                <a:solidFill>
                  <a:prstClr val="black"/>
                </a:solidFill>
              </a:rPr>
              <a:t>【</a:t>
            </a:r>
            <a:r>
              <a:rPr lang="ja-JP" altLang="en-US" sz="1100" dirty="0">
                <a:solidFill>
                  <a:prstClr val="black"/>
                </a:solidFill>
              </a:rPr>
              <a:t>財政</a:t>
            </a:r>
            <a:r>
              <a:rPr lang="en-US" altLang="ja-JP" sz="1100" dirty="0">
                <a:solidFill>
                  <a:prstClr val="black"/>
                </a:solidFill>
              </a:rPr>
              <a:t>】</a:t>
            </a:r>
            <a:r>
              <a:rPr lang="ja-JP" altLang="en-US" sz="1100" dirty="0">
                <a:solidFill>
                  <a:prstClr val="black"/>
                </a:solidFill>
              </a:rPr>
              <a:t>・財務マネジメント</a:t>
            </a:r>
            <a:endParaRPr lang="en-US" altLang="ja-JP" sz="1100" dirty="0">
              <a:solidFill>
                <a:prstClr val="black"/>
              </a:solidFill>
            </a:endParaRPr>
          </a:p>
        </p:txBody>
      </p:sp>
      <p:sp>
        <p:nvSpPr>
          <p:cNvPr id="27" name="テキスト ボックス 36"/>
          <p:cNvSpPr txBox="1"/>
          <p:nvPr/>
        </p:nvSpPr>
        <p:spPr>
          <a:xfrm>
            <a:off x="0" y="-962"/>
            <a:ext cx="3491880" cy="261610"/>
          </a:xfrm>
          <a:prstGeom prst="rect">
            <a:avLst/>
          </a:prstGeom>
          <a:noFill/>
        </p:spPr>
        <p:txBody>
          <a:bodyPr wrap="square" rtlCol="0">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r>
              <a:rPr lang="en-US" altLang="ja-JP" sz="1100" dirty="0">
                <a:solidFill>
                  <a:prstClr val="black"/>
                </a:solidFill>
              </a:rPr>
              <a:t>Ⅳ</a:t>
            </a:r>
            <a:r>
              <a:rPr lang="ja-JP" altLang="en-US" sz="1100" dirty="0">
                <a:solidFill>
                  <a:prstClr val="black"/>
                </a:solidFill>
              </a:rPr>
              <a:t>　行財政改革</a:t>
            </a:r>
            <a:r>
              <a:rPr lang="en-US" altLang="ja-JP" sz="1100" dirty="0">
                <a:solidFill>
                  <a:prstClr val="black"/>
                </a:solidFill>
              </a:rPr>
              <a:t>【</a:t>
            </a:r>
            <a:r>
              <a:rPr lang="ja-JP" altLang="en-US" sz="1100" dirty="0">
                <a:solidFill>
                  <a:prstClr val="black"/>
                </a:solidFill>
              </a:rPr>
              <a:t>財政</a:t>
            </a:r>
            <a:r>
              <a:rPr lang="en-US" altLang="ja-JP" sz="1100" dirty="0">
                <a:solidFill>
                  <a:prstClr val="black"/>
                </a:solidFill>
              </a:rPr>
              <a:t>】</a:t>
            </a:r>
            <a:r>
              <a:rPr lang="ja-JP" altLang="en-US" sz="1100" dirty="0">
                <a:solidFill>
                  <a:prstClr val="black"/>
                </a:solidFill>
              </a:rPr>
              <a:t>・財務マネジメント</a:t>
            </a:r>
            <a:endParaRPr lang="en-US" altLang="ja-JP" sz="1100" dirty="0">
              <a:solidFill>
                <a:prstClr val="black"/>
              </a:solidFill>
            </a:endParaRPr>
          </a:p>
        </p:txBody>
      </p:sp>
      <p:sp>
        <p:nvSpPr>
          <p:cNvPr id="28" name="正方形/長方形 27"/>
          <p:cNvSpPr/>
          <p:nvPr/>
        </p:nvSpPr>
        <p:spPr>
          <a:xfrm>
            <a:off x="251520" y="260648"/>
            <a:ext cx="4392488" cy="369332"/>
          </a:xfrm>
          <a:prstGeom prst="rect">
            <a:avLst/>
          </a:prstGeom>
        </p:spPr>
        <p:txBody>
          <a:bodyPr wrap="square">
            <a:spAutoFit/>
          </a:bodyPr>
          <a:lstStyle/>
          <a:p>
            <a:r>
              <a:rPr lang="ja-JP" altLang="en-US" b="1" dirty="0">
                <a:solidFill>
                  <a:prstClr val="black"/>
                </a:solidFill>
              </a:rPr>
              <a:t>④　資金調達環境の整備</a:t>
            </a:r>
          </a:p>
        </p:txBody>
      </p:sp>
      <p:cxnSp>
        <p:nvCxnSpPr>
          <p:cNvPr id="29" name="直線コネクタ 28"/>
          <p:cNvCxnSpPr/>
          <p:nvPr/>
        </p:nvCxnSpPr>
        <p:spPr>
          <a:xfrm>
            <a:off x="179512" y="692696"/>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0" name="テキスト ボックス 29"/>
          <p:cNvSpPr txBox="1"/>
          <p:nvPr/>
        </p:nvSpPr>
        <p:spPr>
          <a:xfrm>
            <a:off x="7956376" y="0"/>
            <a:ext cx="1008112" cy="307777"/>
          </a:xfrm>
          <a:prstGeom prst="rect">
            <a:avLst/>
          </a:prstGeom>
          <a:noFill/>
        </p:spPr>
        <p:txBody>
          <a:bodyPr wrap="square" rtlCol="0">
            <a:spAutoFit/>
          </a:bodyPr>
          <a:lstStyle/>
          <a:p>
            <a:r>
              <a:rPr lang="en-US" altLang="ja-JP" sz="1400" dirty="0">
                <a:solidFill>
                  <a:prstClr val="black"/>
                </a:solidFill>
              </a:rPr>
              <a:t>A 2.(8)</a:t>
            </a:r>
            <a:endParaRPr lang="ja-JP" altLang="en-US" sz="1400" dirty="0">
              <a:solidFill>
                <a:prstClr val="black"/>
              </a:solidFill>
            </a:endParaRPr>
          </a:p>
        </p:txBody>
      </p:sp>
      <p:sp>
        <p:nvSpPr>
          <p:cNvPr id="42" name="二等辺三角形 41"/>
          <p:cNvSpPr/>
          <p:nvPr/>
        </p:nvSpPr>
        <p:spPr>
          <a:xfrm>
            <a:off x="664781" y="5457993"/>
            <a:ext cx="144016" cy="216024"/>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43" name="正方形/長方形 42"/>
          <p:cNvSpPr/>
          <p:nvPr/>
        </p:nvSpPr>
        <p:spPr>
          <a:xfrm>
            <a:off x="409193" y="5713511"/>
            <a:ext cx="1800493" cy="307777"/>
          </a:xfrm>
          <a:prstGeom prst="rect">
            <a:avLst/>
          </a:prstGeom>
        </p:spPr>
        <p:txBody>
          <a:bodyPr wrap="none">
            <a:spAutoFit/>
          </a:bodyPr>
          <a:lstStyle/>
          <a:p>
            <a:pPr algn="ctr"/>
            <a:r>
              <a:rPr lang="ja-JP" altLang="en-US" sz="1400" dirty="0">
                <a:solidFill>
                  <a:prstClr val="black"/>
                </a:solidFill>
              </a:rPr>
              <a:t>超長期債の発行開始</a:t>
            </a:r>
          </a:p>
        </p:txBody>
      </p:sp>
      <p:sp>
        <p:nvSpPr>
          <p:cNvPr id="44" name="二等辺三角形 43"/>
          <p:cNvSpPr/>
          <p:nvPr/>
        </p:nvSpPr>
        <p:spPr>
          <a:xfrm>
            <a:off x="4333135" y="5439768"/>
            <a:ext cx="144016" cy="216024"/>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45" name="正方形/長方形 44"/>
          <p:cNvSpPr/>
          <p:nvPr/>
        </p:nvSpPr>
        <p:spPr>
          <a:xfrm>
            <a:off x="3995936" y="5655792"/>
            <a:ext cx="1620957" cy="307777"/>
          </a:xfrm>
          <a:prstGeom prst="rect">
            <a:avLst/>
          </a:prstGeom>
        </p:spPr>
        <p:txBody>
          <a:bodyPr wrap="none">
            <a:spAutoFit/>
          </a:bodyPr>
          <a:lstStyle/>
          <a:p>
            <a:pPr algn="ctr"/>
            <a:r>
              <a:rPr lang="ja-JP" altLang="en-US" sz="1400" dirty="0">
                <a:solidFill>
                  <a:prstClr val="black"/>
                </a:solidFill>
              </a:rPr>
              <a:t>主幹事方式の導入</a:t>
            </a:r>
          </a:p>
        </p:txBody>
      </p:sp>
      <p:cxnSp>
        <p:nvCxnSpPr>
          <p:cNvPr id="16" name="直線コネクタ 15"/>
          <p:cNvCxnSpPr>
            <a:stCxn id="44" idx="0"/>
          </p:cNvCxnSpPr>
          <p:nvPr/>
        </p:nvCxnSpPr>
        <p:spPr>
          <a:xfrm flipV="1">
            <a:off x="4405143" y="3063504"/>
            <a:ext cx="0" cy="2376264"/>
          </a:xfrm>
          <a:prstGeom prst="line">
            <a:avLst/>
          </a:prstGeom>
          <a:ln>
            <a:prstDash val="dash"/>
          </a:ln>
        </p:spPr>
        <p:style>
          <a:lnRef idx="1">
            <a:schemeClr val="accent1"/>
          </a:lnRef>
          <a:fillRef idx="0">
            <a:schemeClr val="accent1"/>
          </a:fillRef>
          <a:effectRef idx="0">
            <a:schemeClr val="accent1"/>
          </a:effectRef>
          <a:fontRef idx="minor">
            <a:schemeClr val="tx1"/>
          </a:fontRef>
        </p:style>
      </p:cxnSp>
      <p:sp>
        <p:nvSpPr>
          <p:cNvPr id="17" name="テキスト ボックス 16"/>
          <p:cNvSpPr txBox="1"/>
          <p:nvPr/>
        </p:nvSpPr>
        <p:spPr>
          <a:xfrm>
            <a:off x="608261" y="2736032"/>
            <a:ext cx="401072" cy="246221"/>
          </a:xfrm>
          <a:prstGeom prst="rect">
            <a:avLst/>
          </a:prstGeom>
          <a:noFill/>
        </p:spPr>
        <p:txBody>
          <a:bodyPr wrap="none" rtlCol="0">
            <a:spAutoFit/>
          </a:bodyPr>
          <a:lstStyle/>
          <a:p>
            <a:r>
              <a:rPr lang="en-US" altLang="ja-JP" sz="1000" dirty="0">
                <a:solidFill>
                  <a:prstClr val="black"/>
                </a:solidFill>
              </a:rPr>
              <a:t>※</a:t>
            </a:r>
            <a:r>
              <a:rPr lang="ja-JP" altLang="en-US" sz="1000" dirty="0">
                <a:solidFill>
                  <a:prstClr val="black"/>
                </a:solidFill>
              </a:rPr>
              <a:t>２</a:t>
            </a:r>
          </a:p>
        </p:txBody>
      </p:sp>
      <p:sp>
        <p:nvSpPr>
          <p:cNvPr id="18" name="テキスト ボックス 17"/>
          <p:cNvSpPr txBox="1"/>
          <p:nvPr/>
        </p:nvSpPr>
        <p:spPr>
          <a:xfrm>
            <a:off x="899592" y="6495147"/>
            <a:ext cx="7992888" cy="246221"/>
          </a:xfrm>
          <a:prstGeom prst="rect">
            <a:avLst/>
          </a:prstGeom>
          <a:noFill/>
        </p:spPr>
        <p:txBody>
          <a:bodyPr wrap="square" rtlCol="0">
            <a:spAutoFit/>
          </a:bodyPr>
          <a:lstStyle/>
          <a:p>
            <a:r>
              <a:rPr lang="en-US" altLang="ja-JP" sz="1000" dirty="0">
                <a:solidFill>
                  <a:prstClr val="black"/>
                </a:solidFill>
              </a:rPr>
              <a:t>※</a:t>
            </a:r>
            <a:r>
              <a:rPr lang="ja-JP" altLang="en-US" sz="1000" dirty="0">
                <a:solidFill>
                  <a:prstClr val="black"/>
                </a:solidFill>
              </a:rPr>
              <a:t>２　ｂｐ（ベーシスポイント）・・・債券の利回り等に用いられる単位（</a:t>
            </a:r>
            <a:r>
              <a:rPr lang="en-US" altLang="ja-JP" sz="1000" dirty="0">
                <a:solidFill>
                  <a:prstClr val="black"/>
                </a:solidFill>
              </a:rPr>
              <a:t>1bp</a:t>
            </a:r>
            <a:r>
              <a:rPr lang="ja-JP" altLang="en-US" sz="1000" dirty="0">
                <a:solidFill>
                  <a:prstClr val="black"/>
                </a:solidFill>
              </a:rPr>
              <a:t>＝</a:t>
            </a:r>
            <a:r>
              <a:rPr lang="en-US" altLang="ja-JP" sz="1000" dirty="0">
                <a:solidFill>
                  <a:prstClr val="black"/>
                </a:solidFill>
              </a:rPr>
              <a:t>0.01</a:t>
            </a:r>
            <a:r>
              <a:rPr lang="ja-JP" altLang="en-US" sz="1000" dirty="0">
                <a:solidFill>
                  <a:prstClr val="black"/>
                </a:solidFill>
              </a:rPr>
              <a:t>％）。</a:t>
            </a:r>
          </a:p>
        </p:txBody>
      </p:sp>
      <p:sp>
        <p:nvSpPr>
          <p:cNvPr id="19" name="テキスト ボックス 18"/>
          <p:cNvSpPr txBox="1"/>
          <p:nvPr/>
        </p:nvSpPr>
        <p:spPr>
          <a:xfrm>
            <a:off x="899592" y="6130553"/>
            <a:ext cx="7992888" cy="400110"/>
          </a:xfrm>
          <a:prstGeom prst="rect">
            <a:avLst/>
          </a:prstGeom>
          <a:noFill/>
        </p:spPr>
        <p:txBody>
          <a:bodyPr wrap="square" rtlCol="0">
            <a:spAutoFit/>
          </a:bodyPr>
          <a:lstStyle/>
          <a:p>
            <a:r>
              <a:rPr lang="en-US" altLang="ja-JP" sz="1000" dirty="0">
                <a:solidFill>
                  <a:prstClr val="black"/>
                </a:solidFill>
              </a:rPr>
              <a:t>※</a:t>
            </a:r>
            <a:r>
              <a:rPr lang="ja-JP" altLang="en-US" sz="1000" dirty="0">
                <a:solidFill>
                  <a:prstClr val="black"/>
                </a:solidFill>
              </a:rPr>
              <a:t>１　国債スプレッド・・・同条件の国債と地方債を比較した場合に生じる金利差のことであり、これが小さいほど、その地方債発行体はより少ない</a:t>
            </a:r>
            <a:endParaRPr lang="en-US" altLang="ja-JP" sz="1000" dirty="0">
              <a:solidFill>
                <a:prstClr val="black"/>
              </a:solidFill>
            </a:endParaRPr>
          </a:p>
          <a:p>
            <a:r>
              <a:rPr lang="ja-JP" altLang="en-US" sz="1000" dirty="0">
                <a:solidFill>
                  <a:prstClr val="black"/>
                </a:solidFill>
              </a:rPr>
              <a:t>　　　　　　　　　　　　　　　利息で資金を調達できる。</a:t>
            </a:r>
          </a:p>
        </p:txBody>
      </p:sp>
      <p:sp>
        <p:nvSpPr>
          <p:cNvPr id="3" name="スライド番号プレースホルダー 2"/>
          <p:cNvSpPr>
            <a:spLocks noGrp="1"/>
          </p:cNvSpPr>
          <p:nvPr>
            <p:ph type="sldNum" sz="quarter" idx="12"/>
          </p:nvPr>
        </p:nvSpPr>
        <p:spPr/>
        <p:txBody>
          <a:bodyPr/>
          <a:lstStyle/>
          <a:p>
            <a:fld id="{CCEC3038-1CF1-4B63-9920-55248DCFBA97}" type="slidenum">
              <a:rPr kumimoji="1" lang="ja-JP" altLang="en-US" smtClean="0"/>
              <a:pPr/>
              <a:t>140</a:t>
            </a:fld>
            <a:endParaRPr kumimoji="1" lang="ja-JP" altLang="en-US"/>
          </a:p>
        </p:txBody>
      </p:sp>
    </p:spTree>
    <p:extLst>
      <p:ext uri="{BB962C8B-B14F-4D97-AF65-F5344CB8AC3E}">
        <p14:creationId xmlns:p14="http://schemas.microsoft.com/office/powerpoint/2010/main" val="2827123220"/>
      </p:ext>
    </p:extLst>
  </p:cSld>
  <p:clrMapOvr>
    <a:masterClrMapping/>
  </p:clrMapOvr>
  <p:timing>
    <p:tnLst>
      <p:par>
        <p:cTn id="1" dur="indefinite" restart="never" nodeType="tmRoot"/>
      </p:par>
    </p:tnLst>
  </p:timing>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2" name="図 81"/>
          <p:cNvPicPr>
            <a:picLocks noChangeAspect="1"/>
          </p:cNvPicPr>
          <p:nvPr/>
        </p:nvPicPr>
        <p:blipFill rotWithShape="1">
          <a:blip r:embed="rId3"/>
          <a:srcRect t="1200" b="1305"/>
          <a:stretch/>
        </p:blipFill>
        <p:spPr>
          <a:xfrm>
            <a:off x="-36512" y="2690532"/>
            <a:ext cx="4577943" cy="4050836"/>
          </a:xfrm>
          <a:prstGeom prst="rect">
            <a:avLst/>
          </a:prstGeom>
        </p:spPr>
      </p:pic>
      <p:sp>
        <p:nvSpPr>
          <p:cNvPr id="94" name="角丸四角形 11">
            <a:extLst>
              <a:ext uri="{FF2B5EF4-FFF2-40B4-BE49-F238E27FC236}">
                <a16:creationId xmlns:a16="http://schemas.microsoft.com/office/drawing/2014/main" xmlns="" id="{73292667-C1CC-4B25-8DF4-84FB38D5D60A}"/>
              </a:ext>
            </a:extLst>
          </p:cNvPr>
          <p:cNvSpPr/>
          <p:nvPr/>
        </p:nvSpPr>
        <p:spPr>
          <a:xfrm>
            <a:off x="3047092" y="5296435"/>
            <a:ext cx="1170863" cy="1409382"/>
          </a:xfrm>
          <a:prstGeom prst="roundRect">
            <a:avLst>
              <a:gd name="adj" fmla="val 5685"/>
            </a:avLst>
          </a:prstGeom>
          <a:solidFill>
            <a:schemeClr val="accent6">
              <a:lumMod val="60000"/>
              <a:lumOff val="40000"/>
              <a:alpha val="35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6" name="角丸四角形 25"/>
          <p:cNvSpPr/>
          <p:nvPr/>
        </p:nvSpPr>
        <p:spPr>
          <a:xfrm>
            <a:off x="5781437" y="4059033"/>
            <a:ext cx="3039035" cy="651597"/>
          </a:xfrm>
          <a:prstGeom prst="roundRect">
            <a:avLst>
              <a:gd name="adj" fmla="val 7175"/>
            </a:avLst>
          </a:prstGeom>
          <a:solidFill>
            <a:schemeClr val="accent6">
              <a:lumMod val="60000"/>
              <a:lumOff val="40000"/>
              <a:alpha val="50000"/>
            </a:schemeClr>
          </a:solidFill>
          <a:ln>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7" name="角丸四角形 26"/>
          <p:cNvSpPr/>
          <p:nvPr/>
        </p:nvSpPr>
        <p:spPr>
          <a:xfrm>
            <a:off x="5711196" y="6156925"/>
            <a:ext cx="3181284" cy="569929"/>
          </a:xfrm>
          <a:prstGeom prst="roundRect">
            <a:avLst>
              <a:gd name="adj" fmla="val 7175"/>
            </a:avLst>
          </a:prstGeom>
          <a:solidFill>
            <a:schemeClr val="accent6">
              <a:lumMod val="60000"/>
              <a:lumOff val="40000"/>
              <a:alpha val="50000"/>
            </a:schemeClr>
          </a:solidFill>
          <a:ln>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5" name="角丸四角形 94"/>
          <p:cNvSpPr/>
          <p:nvPr/>
        </p:nvSpPr>
        <p:spPr>
          <a:xfrm>
            <a:off x="427703" y="1786093"/>
            <a:ext cx="6952609" cy="242204"/>
          </a:xfrm>
          <a:prstGeom prst="roundRect">
            <a:avLst>
              <a:gd name="adj" fmla="val 7175"/>
            </a:avLst>
          </a:prstGeom>
          <a:solidFill>
            <a:schemeClr val="accent6">
              <a:lumMod val="60000"/>
              <a:lumOff val="40000"/>
              <a:alpha val="50000"/>
            </a:schemeClr>
          </a:solidFill>
          <a:ln>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nvGrpSpPr>
          <p:cNvPr id="33" name="グループ化 32"/>
          <p:cNvGrpSpPr/>
          <p:nvPr/>
        </p:nvGrpSpPr>
        <p:grpSpPr>
          <a:xfrm>
            <a:off x="2939029" y="2028297"/>
            <a:ext cx="2592288" cy="3200902"/>
            <a:chOff x="0" y="70868"/>
            <a:chExt cx="2716949" cy="2629619"/>
          </a:xfrm>
          <a:noFill/>
        </p:grpSpPr>
        <p:pic>
          <p:nvPicPr>
            <p:cNvPr id="34" name="図 33"/>
            <p:cNvPicPr>
              <a:picLocks noChangeAspect="1" noChangeArrowheads="1"/>
            </p:cNvPicPr>
            <p:nvPr/>
          </p:nvPicPr>
          <p:blipFill rotWithShape="1">
            <a:blip r:embed="rId4" cstate="print">
              <a:extLst>
                <a:ext uri="{28A0092B-C50C-407E-A947-70E740481C1C}">
                  <a14:useLocalDpi xmlns:a14="http://schemas.microsoft.com/office/drawing/2010/main" val="0"/>
                </a:ext>
              </a:extLst>
            </a:blip>
            <a:srcRect l="55128" t="7944"/>
            <a:stretch/>
          </p:blipFill>
          <p:spPr bwMode="auto">
            <a:xfrm>
              <a:off x="0" y="70868"/>
              <a:ext cx="2626178" cy="2629619"/>
            </a:xfrm>
            <a:prstGeom prst="rect">
              <a:avLst/>
            </a:prstGeom>
            <a:noFill/>
            <a:extLst/>
          </p:spPr>
        </p:pic>
        <p:sp>
          <p:nvSpPr>
            <p:cNvPr id="35" name="テキスト ボックス 9"/>
            <p:cNvSpPr txBox="1"/>
            <p:nvPr/>
          </p:nvSpPr>
          <p:spPr>
            <a:xfrm>
              <a:off x="1564821" y="659487"/>
              <a:ext cx="1152128" cy="482128"/>
            </a:xfrm>
            <a:prstGeom prst="rect">
              <a:avLst/>
            </a:prstGeom>
            <a:grp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r>
                <a:rPr kumimoji="1" lang="en-US" altLang="ja-JP" sz="1100" dirty="0"/>
                <a:t>2014</a:t>
              </a:r>
              <a:r>
                <a:rPr kumimoji="1" lang="ja-JP" altLang="en-US" sz="1100" dirty="0"/>
                <a:t>年までに</a:t>
              </a:r>
              <a:endParaRPr kumimoji="1" lang="en-US" altLang="ja-JP" sz="1100" dirty="0"/>
            </a:p>
            <a:p>
              <a:r>
                <a:rPr kumimoji="1" lang="ja-JP" altLang="en-US" sz="1100" dirty="0"/>
                <a:t>処理の済んだ</a:t>
              </a:r>
              <a:endParaRPr kumimoji="1" lang="en-US" altLang="ja-JP" sz="1100" dirty="0"/>
            </a:p>
            <a:p>
              <a:r>
                <a:rPr kumimoji="1" lang="ja-JP" altLang="en-US" sz="1100" dirty="0"/>
                <a:t>事業</a:t>
              </a:r>
            </a:p>
          </p:txBody>
        </p:sp>
        <p:sp>
          <p:nvSpPr>
            <p:cNvPr id="36" name="右中かっこ 35"/>
            <p:cNvSpPr/>
            <p:nvPr/>
          </p:nvSpPr>
          <p:spPr>
            <a:xfrm>
              <a:off x="1387931" y="452398"/>
              <a:ext cx="129569" cy="887246"/>
            </a:xfrm>
            <a:prstGeom prst="rightBrace">
              <a:avLst>
                <a:gd name="adj1" fmla="val 35173"/>
                <a:gd name="adj2" fmla="val 50000"/>
              </a:avLst>
            </a:prstGeom>
            <a:grpFill/>
            <a:ln w="6350">
              <a:solidFill>
                <a:schemeClr val="tx1"/>
              </a:solidFill>
            </a:ln>
          </p:spPr>
          <p:style>
            <a:lnRef idx="1">
              <a:schemeClr val="accent1"/>
            </a:lnRef>
            <a:fillRef idx="0">
              <a:schemeClr val="accent1"/>
            </a:fillRef>
            <a:effectRef idx="0">
              <a:schemeClr val="accent1"/>
            </a:effectRef>
            <a:fontRef idx="minor">
              <a:schemeClr val="tx1"/>
            </a:fontRef>
          </p:style>
          <p:txBody>
            <a:bodyPr wrap="square" rtlCol="0" anchor="ct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lgn="ctr"/>
              <a:endParaRPr kumimoji="1" lang="ja-JP" altLang="en-US" sz="1100"/>
            </a:p>
          </p:txBody>
        </p:sp>
      </p:grpSp>
      <p:sp>
        <p:nvSpPr>
          <p:cNvPr id="17" name="テキスト ボックス 36"/>
          <p:cNvSpPr txBox="1"/>
          <p:nvPr/>
        </p:nvSpPr>
        <p:spPr>
          <a:xfrm>
            <a:off x="0" y="-962"/>
            <a:ext cx="3491880" cy="261610"/>
          </a:xfrm>
          <a:prstGeom prst="rect">
            <a:avLst/>
          </a:prstGeom>
          <a:noFill/>
        </p:spPr>
        <p:txBody>
          <a:bodyPr wrap="square" rtlCol="0">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r>
              <a:rPr lang="en-US" altLang="ja-JP" sz="1100" dirty="0"/>
              <a:t>Ⅰ</a:t>
            </a:r>
            <a:r>
              <a:rPr lang="ja-JP" altLang="en-US" sz="1100" dirty="0"/>
              <a:t>　行財政改革</a:t>
            </a:r>
            <a:r>
              <a:rPr lang="en-US" altLang="ja-JP" sz="1100" dirty="0"/>
              <a:t>【</a:t>
            </a:r>
            <a:r>
              <a:rPr lang="ja-JP" altLang="en-US" sz="1100" dirty="0"/>
              <a:t>財政</a:t>
            </a:r>
            <a:r>
              <a:rPr lang="en-US" altLang="ja-JP" sz="1100" dirty="0"/>
              <a:t>】</a:t>
            </a:r>
            <a:r>
              <a:rPr lang="ja-JP" altLang="en-US" sz="1100" dirty="0"/>
              <a:t>・財務マネジメント</a:t>
            </a:r>
            <a:endParaRPr lang="en-US" altLang="ja-JP" sz="1100" dirty="0"/>
          </a:p>
        </p:txBody>
      </p:sp>
      <p:sp>
        <p:nvSpPr>
          <p:cNvPr id="18" name="テキスト ボックス 36"/>
          <p:cNvSpPr txBox="1"/>
          <p:nvPr/>
        </p:nvSpPr>
        <p:spPr>
          <a:xfrm>
            <a:off x="0" y="-962"/>
            <a:ext cx="3491880" cy="261610"/>
          </a:xfrm>
          <a:prstGeom prst="rect">
            <a:avLst/>
          </a:prstGeom>
          <a:noFill/>
        </p:spPr>
        <p:txBody>
          <a:bodyPr wrap="square" rtlCol="0">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r>
              <a:rPr lang="en-US" altLang="ja-JP" sz="1100" dirty="0"/>
              <a:t>Ⅳ</a:t>
            </a:r>
            <a:r>
              <a:rPr lang="ja-JP" altLang="en-US" sz="1100" dirty="0"/>
              <a:t>　行財政改革</a:t>
            </a:r>
            <a:r>
              <a:rPr lang="en-US" altLang="ja-JP" sz="1100" dirty="0"/>
              <a:t>【</a:t>
            </a:r>
            <a:r>
              <a:rPr lang="ja-JP" altLang="en-US" sz="1100" dirty="0"/>
              <a:t>財政</a:t>
            </a:r>
            <a:r>
              <a:rPr lang="en-US" altLang="ja-JP" sz="1100" dirty="0"/>
              <a:t>】</a:t>
            </a:r>
            <a:r>
              <a:rPr lang="ja-JP" altLang="en-US" sz="1100" dirty="0"/>
              <a:t>・財務マネジメント</a:t>
            </a:r>
            <a:endParaRPr lang="en-US" altLang="ja-JP" sz="1100" dirty="0"/>
          </a:p>
        </p:txBody>
      </p:sp>
      <p:sp>
        <p:nvSpPr>
          <p:cNvPr id="19" name="正方形/長方形 18"/>
          <p:cNvSpPr/>
          <p:nvPr/>
        </p:nvSpPr>
        <p:spPr>
          <a:xfrm>
            <a:off x="251520" y="260648"/>
            <a:ext cx="4392488" cy="369332"/>
          </a:xfrm>
          <a:prstGeom prst="rect">
            <a:avLst/>
          </a:prstGeom>
        </p:spPr>
        <p:txBody>
          <a:bodyPr wrap="square">
            <a:spAutoFit/>
          </a:bodyPr>
          <a:lstStyle/>
          <a:p>
            <a:pPr lvl="0"/>
            <a:r>
              <a:rPr lang="ja-JP" altLang="en-US" b="1" dirty="0">
                <a:latin typeface="Calibri" pitchFamily="34" charset="0"/>
              </a:rPr>
              <a:t>⑤　財務リスクの処理</a:t>
            </a:r>
            <a:endParaRPr lang="ja-JP" altLang="en-US" b="1" dirty="0"/>
          </a:p>
        </p:txBody>
      </p:sp>
      <p:cxnSp>
        <p:nvCxnSpPr>
          <p:cNvPr id="20" name="直線コネクタ 19"/>
          <p:cNvCxnSpPr/>
          <p:nvPr/>
        </p:nvCxnSpPr>
        <p:spPr>
          <a:xfrm>
            <a:off x="179512" y="692696"/>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1" name="テキスト ボックス 20"/>
          <p:cNvSpPr txBox="1"/>
          <p:nvPr/>
        </p:nvSpPr>
        <p:spPr>
          <a:xfrm>
            <a:off x="7956376" y="0"/>
            <a:ext cx="1008112" cy="307777"/>
          </a:xfrm>
          <a:prstGeom prst="rect">
            <a:avLst/>
          </a:prstGeom>
          <a:noFill/>
        </p:spPr>
        <p:txBody>
          <a:bodyPr wrap="square" rtlCol="0">
            <a:spAutoFit/>
          </a:bodyPr>
          <a:lstStyle/>
          <a:p>
            <a:r>
              <a:rPr kumimoji="1" lang="en-US" altLang="ja-JP" sz="1400" dirty="0"/>
              <a:t>A 2.(7)</a:t>
            </a:r>
            <a:endParaRPr kumimoji="1" lang="ja-JP" altLang="en-US" sz="1400" dirty="0"/>
          </a:p>
        </p:txBody>
      </p:sp>
      <p:sp>
        <p:nvSpPr>
          <p:cNvPr id="22" name="テキスト ボックス 6"/>
          <p:cNvSpPr txBox="1"/>
          <p:nvPr/>
        </p:nvSpPr>
        <p:spPr>
          <a:xfrm>
            <a:off x="643061" y="2263537"/>
            <a:ext cx="2394857" cy="408215"/>
          </a:xfrm>
          <a:prstGeom prst="rect">
            <a:avLst/>
          </a:prstGeom>
          <a:solidFill>
            <a:schemeClr val="lt1"/>
          </a:solidFill>
          <a:ln w="9525" cmpd="sng">
            <a:noFill/>
          </a:ln>
        </p:spPr>
        <p:style>
          <a:lnRef idx="0">
            <a:scrgbClr r="0" g="0" b="0"/>
          </a:lnRef>
          <a:fillRef idx="0">
            <a:scrgbClr r="0" g="0" b="0"/>
          </a:fillRef>
          <a:effectRef idx="0">
            <a:scrgbClr r="0" g="0" b="0"/>
          </a:effectRef>
          <a:fontRef idx="minor">
            <a:schemeClr val="dk1"/>
          </a:fontRef>
        </p:style>
        <p:txBody>
          <a:bodyPr wrap="square" rtlCol="0" anchor="ctr"/>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pPr algn="ctr"/>
            <a:r>
              <a:rPr kumimoji="1" lang="ja-JP" altLang="en-US" sz="1400" dirty="0"/>
              <a:t>財務リスク額の推移</a:t>
            </a:r>
          </a:p>
        </p:txBody>
      </p:sp>
      <p:cxnSp>
        <p:nvCxnSpPr>
          <p:cNvPr id="85" name="直線コネクタ 84"/>
          <p:cNvCxnSpPr/>
          <p:nvPr/>
        </p:nvCxnSpPr>
        <p:spPr>
          <a:xfrm flipV="1">
            <a:off x="3002814" y="4685354"/>
            <a:ext cx="0" cy="1907707"/>
          </a:xfrm>
          <a:prstGeom prst="line">
            <a:avLst/>
          </a:prstGeom>
          <a:ln w="22225">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86" name="直線矢印コネクタ 85"/>
          <p:cNvCxnSpPr/>
          <p:nvPr/>
        </p:nvCxnSpPr>
        <p:spPr>
          <a:xfrm>
            <a:off x="3037918" y="6601427"/>
            <a:ext cx="288032" cy="0"/>
          </a:xfrm>
          <a:prstGeom prst="straightConnector1">
            <a:avLst/>
          </a:prstGeom>
          <a:ln w="22225">
            <a:solidFill>
              <a:schemeClr val="tx1"/>
            </a:solidFill>
            <a:prstDash val="dash"/>
            <a:tailEnd type="triangle"/>
          </a:ln>
        </p:spPr>
        <p:style>
          <a:lnRef idx="1">
            <a:schemeClr val="accent1"/>
          </a:lnRef>
          <a:fillRef idx="0">
            <a:schemeClr val="accent1"/>
          </a:fillRef>
          <a:effectRef idx="0">
            <a:schemeClr val="accent1"/>
          </a:effectRef>
          <a:fontRef idx="minor">
            <a:schemeClr val="tx1"/>
          </a:fontRef>
        </p:style>
      </p:cxnSp>
      <p:sp>
        <p:nvSpPr>
          <p:cNvPr id="87" name="テキスト ボックス 86"/>
          <p:cNvSpPr txBox="1"/>
          <p:nvPr/>
        </p:nvSpPr>
        <p:spPr>
          <a:xfrm>
            <a:off x="2836810" y="6627517"/>
            <a:ext cx="864096" cy="261610"/>
          </a:xfrm>
          <a:prstGeom prst="rect">
            <a:avLst/>
          </a:prstGeom>
          <a:noFill/>
        </p:spPr>
        <p:txBody>
          <a:bodyPr wrap="square" rtlCol="0">
            <a:spAutoFit/>
          </a:bodyPr>
          <a:lstStyle/>
          <a:p>
            <a:r>
              <a:rPr kumimoji="1" lang="ja-JP" altLang="en-US" sz="1100" dirty="0"/>
              <a:t>前回以降</a:t>
            </a:r>
          </a:p>
        </p:txBody>
      </p:sp>
      <p:sp>
        <p:nvSpPr>
          <p:cNvPr id="84" name="正方形/長方形 83"/>
          <p:cNvSpPr/>
          <p:nvPr/>
        </p:nvSpPr>
        <p:spPr>
          <a:xfrm>
            <a:off x="5761878" y="2178783"/>
            <a:ext cx="3070206" cy="2491295"/>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fontAlgn="t"/>
            <a:r>
              <a:rPr lang="ja-JP" altLang="en-US" sz="1100" dirty="0">
                <a:solidFill>
                  <a:srgbClr val="000000"/>
                </a:solidFill>
                <a:latin typeface="+mn-ea"/>
              </a:rPr>
              <a:t>＜処理の済んだ事業＞</a:t>
            </a:r>
            <a:endParaRPr lang="en-US" altLang="ja-JP" sz="1100" dirty="0">
              <a:solidFill>
                <a:srgbClr val="000000"/>
              </a:solidFill>
              <a:latin typeface="+mn-ea"/>
            </a:endParaRPr>
          </a:p>
          <a:p>
            <a:pPr fontAlgn="t"/>
            <a:r>
              <a:rPr lang="ja-JP" altLang="en-US" sz="1100" dirty="0">
                <a:solidFill>
                  <a:srgbClr val="000000"/>
                </a:solidFill>
                <a:latin typeface="+mn-ea"/>
              </a:rPr>
              <a:t>　　・ ビッグステップ </a:t>
            </a:r>
            <a:endParaRPr lang="en-US" altLang="ja-JP" sz="1100" dirty="0">
              <a:solidFill>
                <a:srgbClr val="000000"/>
              </a:solidFill>
              <a:latin typeface="+mn-ea"/>
            </a:endParaRPr>
          </a:p>
          <a:p>
            <a:pPr fontAlgn="t"/>
            <a:r>
              <a:rPr lang="ja-JP" altLang="en-US" sz="1100" dirty="0">
                <a:solidFill>
                  <a:srgbClr val="000000"/>
                </a:solidFill>
                <a:latin typeface="+mn-ea"/>
              </a:rPr>
              <a:t>　　　　→ </a:t>
            </a:r>
            <a:r>
              <a:rPr lang="en-US" altLang="ja-JP" sz="1100" dirty="0">
                <a:solidFill>
                  <a:srgbClr val="000000"/>
                </a:solidFill>
                <a:latin typeface="+mn-ea"/>
              </a:rPr>
              <a:t>2007</a:t>
            </a:r>
            <a:r>
              <a:rPr lang="ja-JP" altLang="en-US" sz="1100" dirty="0">
                <a:solidFill>
                  <a:srgbClr val="000000"/>
                </a:solidFill>
                <a:latin typeface="+mn-ea"/>
              </a:rPr>
              <a:t>年に売却（売却益</a:t>
            </a:r>
            <a:r>
              <a:rPr lang="en-US" altLang="ja-JP" sz="1100" dirty="0">
                <a:solidFill>
                  <a:srgbClr val="000000"/>
                </a:solidFill>
                <a:latin typeface="+mn-ea"/>
              </a:rPr>
              <a:t>70</a:t>
            </a:r>
            <a:r>
              <a:rPr lang="ja-JP" altLang="en-US" sz="1100" dirty="0">
                <a:solidFill>
                  <a:srgbClr val="000000"/>
                </a:solidFill>
                <a:latin typeface="+mn-ea"/>
              </a:rPr>
              <a:t>億円）</a:t>
            </a:r>
            <a:endParaRPr lang="en-US" altLang="ja-JP" sz="1100" dirty="0">
              <a:solidFill>
                <a:srgbClr val="000000"/>
              </a:solidFill>
              <a:latin typeface="+mn-ea"/>
            </a:endParaRPr>
          </a:p>
          <a:p>
            <a:pPr fontAlgn="t"/>
            <a:r>
              <a:rPr lang="ja-JP" altLang="en-US" sz="1100" dirty="0">
                <a:solidFill>
                  <a:srgbClr val="000000"/>
                </a:solidFill>
                <a:latin typeface="+mn-ea"/>
              </a:rPr>
              <a:t>　　・ ソーラ新大阪・キッズパーク</a:t>
            </a:r>
            <a:endParaRPr lang="en-US" altLang="ja-JP" sz="1100" dirty="0">
              <a:solidFill>
                <a:srgbClr val="000000"/>
              </a:solidFill>
              <a:latin typeface="+mn-ea"/>
            </a:endParaRPr>
          </a:p>
          <a:p>
            <a:pPr fontAlgn="t"/>
            <a:r>
              <a:rPr lang="ja-JP" altLang="en-US" sz="1100" dirty="0">
                <a:solidFill>
                  <a:srgbClr val="000000"/>
                </a:solidFill>
                <a:latin typeface="+mn-ea"/>
              </a:rPr>
              <a:t>　　　　→ </a:t>
            </a:r>
            <a:r>
              <a:rPr lang="en-US" altLang="ja-JP" sz="1100" dirty="0">
                <a:solidFill>
                  <a:srgbClr val="000000"/>
                </a:solidFill>
                <a:latin typeface="+mn-ea"/>
              </a:rPr>
              <a:t>2008</a:t>
            </a:r>
            <a:r>
              <a:rPr lang="ja-JP" altLang="en-US" sz="1100" dirty="0">
                <a:solidFill>
                  <a:srgbClr val="000000"/>
                </a:solidFill>
                <a:latin typeface="+mn-ea"/>
              </a:rPr>
              <a:t>年に売却（売却益</a:t>
            </a:r>
            <a:r>
              <a:rPr lang="en-US" altLang="ja-JP" sz="1100" dirty="0">
                <a:solidFill>
                  <a:srgbClr val="000000"/>
                </a:solidFill>
                <a:latin typeface="+mn-ea"/>
              </a:rPr>
              <a:t>151</a:t>
            </a:r>
            <a:r>
              <a:rPr lang="ja-JP" altLang="en-US" sz="1100" dirty="0">
                <a:solidFill>
                  <a:srgbClr val="000000"/>
                </a:solidFill>
                <a:latin typeface="+mn-ea"/>
              </a:rPr>
              <a:t>億円）</a:t>
            </a:r>
            <a:r>
              <a:rPr lang="en-US" altLang="ja-JP" sz="1100" dirty="0">
                <a:solidFill>
                  <a:srgbClr val="000000"/>
                </a:solidFill>
                <a:latin typeface="+mn-ea"/>
              </a:rPr>
              <a:t> </a:t>
            </a:r>
            <a:r>
              <a:rPr lang="ja-JP" altLang="en-US" sz="1100" dirty="0">
                <a:solidFill>
                  <a:srgbClr val="000000"/>
                </a:solidFill>
                <a:latin typeface="+mn-ea"/>
              </a:rPr>
              <a:t/>
            </a:r>
            <a:br>
              <a:rPr lang="ja-JP" altLang="en-US" sz="1100" dirty="0">
                <a:solidFill>
                  <a:srgbClr val="000000"/>
                </a:solidFill>
                <a:latin typeface="+mn-ea"/>
              </a:rPr>
            </a:br>
            <a:r>
              <a:rPr lang="ja-JP" altLang="en-US" sz="1100" dirty="0">
                <a:solidFill>
                  <a:srgbClr val="000000"/>
                </a:solidFill>
                <a:latin typeface="+mn-ea"/>
              </a:rPr>
              <a:t>　　・ ＷＴＣ</a:t>
            </a:r>
            <a:endParaRPr lang="en-US" altLang="ja-JP" sz="1100" dirty="0">
              <a:solidFill>
                <a:srgbClr val="000000"/>
              </a:solidFill>
              <a:latin typeface="+mn-ea"/>
            </a:endParaRPr>
          </a:p>
          <a:p>
            <a:pPr fontAlgn="t"/>
            <a:r>
              <a:rPr lang="ja-JP" altLang="en-US" sz="1100" dirty="0">
                <a:solidFill>
                  <a:srgbClr val="000000"/>
                </a:solidFill>
                <a:latin typeface="+mn-ea"/>
              </a:rPr>
              <a:t>　　　　→ </a:t>
            </a:r>
            <a:r>
              <a:rPr lang="en-US" altLang="ja-JP" sz="1100" dirty="0">
                <a:solidFill>
                  <a:srgbClr val="000000"/>
                </a:solidFill>
                <a:latin typeface="+mn-ea"/>
              </a:rPr>
              <a:t>2010</a:t>
            </a:r>
            <a:r>
              <a:rPr lang="ja-JP" altLang="en-US" sz="1100" dirty="0">
                <a:solidFill>
                  <a:srgbClr val="000000"/>
                </a:solidFill>
                <a:latin typeface="+mn-ea"/>
              </a:rPr>
              <a:t>年に損失補償（</a:t>
            </a:r>
            <a:r>
              <a:rPr lang="en-US" altLang="ja-JP" sz="1100" dirty="0">
                <a:solidFill>
                  <a:srgbClr val="000000"/>
                </a:solidFill>
                <a:latin typeface="+mn-ea"/>
              </a:rPr>
              <a:t>424</a:t>
            </a:r>
            <a:r>
              <a:rPr lang="ja-JP" altLang="en-US" sz="1100" dirty="0">
                <a:solidFill>
                  <a:srgbClr val="000000"/>
                </a:solidFill>
                <a:latin typeface="+mn-ea"/>
              </a:rPr>
              <a:t>億円）、解散</a:t>
            </a:r>
            <a:endParaRPr lang="en-US" altLang="ja-JP" sz="1100" dirty="0">
              <a:solidFill>
                <a:srgbClr val="000000"/>
              </a:solidFill>
              <a:latin typeface="+mn-ea"/>
            </a:endParaRPr>
          </a:p>
          <a:p>
            <a:pPr fontAlgn="t"/>
            <a:r>
              <a:rPr lang="ja-JP" altLang="en-US" sz="1100" dirty="0">
                <a:solidFill>
                  <a:srgbClr val="000000"/>
                </a:solidFill>
                <a:latin typeface="+mn-ea"/>
              </a:rPr>
              <a:t>　　・ 土地開発公社</a:t>
            </a:r>
            <a:endParaRPr lang="en-US" altLang="ja-JP" sz="1100" dirty="0">
              <a:solidFill>
                <a:srgbClr val="000000"/>
              </a:solidFill>
              <a:latin typeface="+mn-ea"/>
            </a:endParaRPr>
          </a:p>
          <a:p>
            <a:pPr fontAlgn="t"/>
            <a:r>
              <a:rPr lang="ja-JP" altLang="en-US" sz="1100" dirty="0">
                <a:solidFill>
                  <a:srgbClr val="000000"/>
                </a:solidFill>
                <a:latin typeface="+mn-ea"/>
              </a:rPr>
              <a:t>　　　　→ </a:t>
            </a:r>
            <a:r>
              <a:rPr lang="en-US" altLang="ja-JP" sz="1100" dirty="0">
                <a:solidFill>
                  <a:srgbClr val="000000"/>
                </a:solidFill>
                <a:latin typeface="+mn-ea"/>
              </a:rPr>
              <a:t>2011</a:t>
            </a:r>
            <a:r>
              <a:rPr lang="ja-JP" altLang="en-US" sz="1100" dirty="0">
                <a:solidFill>
                  <a:srgbClr val="000000"/>
                </a:solidFill>
                <a:latin typeface="+mn-ea"/>
              </a:rPr>
              <a:t>年に債権放棄（</a:t>
            </a:r>
            <a:r>
              <a:rPr lang="en-US" altLang="ja-JP" sz="1100" dirty="0">
                <a:solidFill>
                  <a:srgbClr val="000000"/>
                </a:solidFill>
                <a:latin typeface="+mn-ea"/>
              </a:rPr>
              <a:t>175</a:t>
            </a:r>
            <a:r>
              <a:rPr lang="ja-JP" altLang="en-US" sz="1100" dirty="0">
                <a:solidFill>
                  <a:srgbClr val="000000"/>
                </a:solidFill>
                <a:latin typeface="+mn-ea"/>
              </a:rPr>
              <a:t>億円）、解散</a:t>
            </a:r>
            <a:endParaRPr lang="en-US" altLang="ja-JP" sz="1100" dirty="0">
              <a:solidFill>
                <a:srgbClr val="000000"/>
              </a:solidFill>
              <a:latin typeface="+mn-ea"/>
            </a:endParaRPr>
          </a:p>
          <a:p>
            <a:pPr fontAlgn="t"/>
            <a:r>
              <a:rPr lang="ja-JP" altLang="en-US" sz="1100" dirty="0">
                <a:solidFill>
                  <a:srgbClr val="000000"/>
                </a:solidFill>
                <a:latin typeface="+mn-ea"/>
              </a:rPr>
              <a:t>　　・ 道路公社</a:t>
            </a:r>
            <a:endParaRPr lang="en-US" altLang="ja-JP" sz="1100" dirty="0">
              <a:solidFill>
                <a:srgbClr val="000000"/>
              </a:solidFill>
              <a:latin typeface="+mn-ea"/>
            </a:endParaRPr>
          </a:p>
          <a:p>
            <a:pPr fontAlgn="t"/>
            <a:r>
              <a:rPr lang="ja-JP" altLang="en-US" sz="1100" dirty="0">
                <a:solidFill>
                  <a:srgbClr val="000000"/>
                </a:solidFill>
                <a:latin typeface="+mn-ea"/>
              </a:rPr>
              <a:t>　　　　→</a:t>
            </a:r>
            <a:r>
              <a:rPr lang="en-US" altLang="ja-JP" sz="1100" dirty="0">
                <a:solidFill>
                  <a:srgbClr val="000000"/>
                </a:solidFill>
                <a:latin typeface="+mn-ea"/>
              </a:rPr>
              <a:t>2014</a:t>
            </a:r>
            <a:r>
              <a:rPr lang="ja-JP" altLang="en-US" sz="1100" dirty="0">
                <a:solidFill>
                  <a:srgbClr val="000000"/>
                </a:solidFill>
                <a:latin typeface="+mn-ea"/>
              </a:rPr>
              <a:t>年に債権放棄（</a:t>
            </a:r>
            <a:r>
              <a:rPr lang="en-US" altLang="ja-JP" sz="1100" dirty="0">
                <a:solidFill>
                  <a:srgbClr val="000000"/>
                </a:solidFill>
                <a:latin typeface="+mn-ea"/>
              </a:rPr>
              <a:t>286</a:t>
            </a:r>
            <a:r>
              <a:rPr lang="ja-JP" altLang="en-US" sz="1100" dirty="0">
                <a:solidFill>
                  <a:srgbClr val="000000"/>
                </a:solidFill>
                <a:latin typeface="+mn-ea"/>
              </a:rPr>
              <a:t>億円） 、解散</a:t>
            </a:r>
            <a:endParaRPr lang="en-US" altLang="ja-JP" sz="1100" dirty="0">
              <a:solidFill>
                <a:srgbClr val="000000"/>
              </a:solidFill>
              <a:latin typeface="+mn-ea"/>
            </a:endParaRPr>
          </a:p>
          <a:p>
            <a:pPr lvl="0" fontAlgn="t"/>
            <a:r>
              <a:rPr lang="ja-JP" altLang="en-US" sz="1100" dirty="0">
                <a:solidFill>
                  <a:prstClr val="black"/>
                </a:solidFill>
                <a:latin typeface="ＭＳ Ｐゴシック" panose="020B0600070205080204" pitchFamily="50" charset="-128"/>
              </a:rPr>
              <a:t>　　・ オスカードリーム</a:t>
            </a:r>
            <a:endParaRPr lang="en-US" altLang="ja-JP" sz="1100" dirty="0">
              <a:solidFill>
                <a:prstClr val="black"/>
              </a:solidFill>
              <a:latin typeface="ＭＳ Ｐゴシック" panose="020B0600070205080204" pitchFamily="50" charset="-128"/>
            </a:endParaRPr>
          </a:p>
          <a:p>
            <a:pPr lvl="0" fontAlgn="t"/>
            <a:r>
              <a:rPr lang="ja-JP" altLang="en-US" sz="1100" dirty="0">
                <a:solidFill>
                  <a:prstClr val="black"/>
                </a:solidFill>
                <a:latin typeface="ＭＳ Ｐゴシック" panose="020B0600070205080204" pitchFamily="50" charset="-128"/>
              </a:rPr>
              <a:t>　　　　→</a:t>
            </a:r>
            <a:r>
              <a:rPr lang="en-US" altLang="ja-JP" sz="1100" dirty="0">
                <a:solidFill>
                  <a:prstClr val="black"/>
                </a:solidFill>
                <a:latin typeface="ＭＳ Ｐゴシック" panose="020B0600070205080204" pitchFamily="50" charset="-128"/>
              </a:rPr>
              <a:t>2015</a:t>
            </a:r>
            <a:r>
              <a:rPr lang="ja-JP" altLang="en-US" sz="1100" dirty="0">
                <a:solidFill>
                  <a:prstClr val="black"/>
                </a:solidFill>
                <a:latin typeface="ＭＳ Ｐゴシック" panose="020B0600070205080204" pitchFamily="50" charset="-128"/>
              </a:rPr>
              <a:t>年に和解・売却</a:t>
            </a:r>
            <a:endParaRPr lang="en-US" altLang="ja-JP" sz="1100" dirty="0">
              <a:solidFill>
                <a:prstClr val="black"/>
              </a:solidFill>
              <a:latin typeface="ＭＳ Ｐゴシック" panose="020B0600070205080204" pitchFamily="50" charset="-128"/>
            </a:endParaRPr>
          </a:p>
          <a:p>
            <a:pPr lvl="0" fontAlgn="t"/>
            <a:r>
              <a:rPr lang="ja-JP" altLang="en-US" sz="1100" dirty="0">
                <a:solidFill>
                  <a:prstClr val="black"/>
                </a:solidFill>
                <a:latin typeface="ＭＳ Ｐゴシック" panose="020B0600070205080204" pitchFamily="50" charset="-128"/>
              </a:rPr>
              <a:t>　　　　　　（和解金額等</a:t>
            </a:r>
            <a:r>
              <a:rPr lang="en-US" altLang="ja-JP" sz="1100" dirty="0">
                <a:solidFill>
                  <a:prstClr val="black"/>
                </a:solidFill>
                <a:latin typeface="ＭＳ Ｐゴシック" panose="020B0600070205080204" pitchFamily="50" charset="-128"/>
              </a:rPr>
              <a:t>287</a:t>
            </a:r>
            <a:r>
              <a:rPr lang="ja-JP" altLang="en-US" sz="1100" dirty="0">
                <a:solidFill>
                  <a:prstClr val="black"/>
                </a:solidFill>
                <a:latin typeface="ＭＳ Ｐゴシック" panose="020B0600070205080204" pitchFamily="50" charset="-128"/>
              </a:rPr>
              <a:t>億円・売却額</a:t>
            </a:r>
            <a:r>
              <a:rPr lang="en-US" altLang="ja-JP" sz="1100" dirty="0">
                <a:solidFill>
                  <a:prstClr val="black"/>
                </a:solidFill>
                <a:latin typeface="ＭＳ Ｐゴシック" panose="020B0600070205080204" pitchFamily="50" charset="-128"/>
              </a:rPr>
              <a:t>13</a:t>
            </a:r>
            <a:r>
              <a:rPr lang="ja-JP" altLang="en-US" sz="1100" dirty="0">
                <a:solidFill>
                  <a:prstClr val="black"/>
                </a:solidFill>
                <a:latin typeface="ＭＳ Ｐゴシック" panose="020B0600070205080204" pitchFamily="50" charset="-128"/>
              </a:rPr>
              <a:t>億円）</a:t>
            </a:r>
            <a:r>
              <a:rPr lang="ja-JP" altLang="en-US" sz="1100" dirty="0">
                <a:latin typeface="+mn-ea"/>
              </a:rPr>
              <a:t>　　</a:t>
            </a:r>
            <a:endParaRPr lang="en-US" altLang="ja-JP" sz="1100" dirty="0">
              <a:latin typeface="+mn-ea"/>
            </a:endParaRPr>
          </a:p>
        </p:txBody>
      </p:sp>
      <p:sp>
        <p:nvSpPr>
          <p:cNvPr id="88" name="正方形/長方形 87"/>
          <p:cNvSpPr/>
          <p:nvPr/>
        </p:nvSpPr>
        <p:spPr>
          <a:xfrm>
            <a:off x="5756571" y="4761480"/>
            <a:ext cx="3070207" cy="1329686"/>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fontAlgn="t"/>
            <a:r>
              <a:rPr lang="ja-JP" altLang="en-US" sz="1100" dirty="0">
                <a:solidFill>
                  <a:srgbClr val="000000"/>
                </a:solidFill>
                <a:latin typeface="+mn-ea"/>
              </a:rPr>
              <a:t>＜現在取組・処理を進めている事業＞</a:t>
            </a:r>
          </a:p>
          <a:p>
            <a:pPr fontAlgn="t"/>
            <a:r>
              <a:rPr lang="ja-JP" altLang="en-US" sz="1100" dirty="0">
                <a:solidFill>
                  <a:srgbClr val="000000"/>
                </a:solidFill>
                <a:latin typeface="+mn-ea"/>
              </a:rPr>
              <a:t>　　・ 阿倍野再開発事業</a:t>
            </a:r>
          </a:p>
          <a:p>
            <a:pPr fontAlgn="t"/>
            <a:r>
              <a:rPr lang="ja-JP" altLang="en-US" sz="1100" dirty="0">
                <a:solidFill>
                  <a:srgbClr val="000000"/>
                </a:solidFill>
                <a:latin typeface="+mn-ea"/>
              </a:rPr>
              <a:t>　　・ 特定調停を行った団体</a:t>
            </a:r>
          </a:p>
          <a:p>
            <a:pPr fontAlgn="t"/>
            <a:r>
              <a:rPr lang="ja-JP" altLang="en-US" sz="1100" dirty="0">
                <a:solidFill>
                  <a:srgbClr val="000000"/>
                </a:solidFill>
                <a:latin typeface="+mn-ea"/>
              </a:rPr>
              <a:t>　　　　　・ ＭＤＣ （湊町開発センター）</a:t>
            </a:r>
          </a:p>
          <a:p>
            <a:pPr fontAlgn="t"/>
            <a:r>
              <a:rPr lang="ja-JP" altLang="en-US" sz="1100" dirty="0">
                <a:solidFill>
                  <a:srgbClr val="000000"/>
                </a:solidFill>
                <a:latin typeface="+mn-ea"/>
              </a:rPr>
              <a:t>　　　　　・ ＡＴＣ （アジア太平洋トレードセンター）</a:t>
            </a:r>
          </a:p>
          <a:p>
            <a:pPr fontAlgn="t"/>
            <a:r>
              <a:rPr lang="ja-JP" altLang="en-US" sz="1100" dirty="0">
                <a:solidFill>
                  <a:srgbClr val="000000"/>
                </a:solidFill>
                <a:latin typeface="+mn-ea"/>
              </a:rPr>
              <a:t>　　　　　・ クリスタ長堀</a:t>
            </a:r>
          </a:p>
          <a:p>
            <a:pPr fontAlgn="t"/>
            <a:r>
              <a:rPr lang="ja-JP" altLang="en-US" sz="1100" dirty="0">
                <a:solidFill>
                  <a:srgbClr val="000000"/>
                </a:solidFill>
                <a:latin typeface="+mn-ea"/>
              </a:rPr>
              <a:t>　　・ オーク</a:t>
            </a:r>
            <a:r>
              <a:rPr lang="en-US" altLang="ja-JP" sz="1100" dirty="0">
                <a:solidFill>
                  <a:srgbClr val="000000"/>
                </a:solidFill>
                <a:latin typeface="+mn-ea"/>
              </a:rPr>
              <a:t>200</a:t>
            </a:r>
            <a:endParaRPr kumimoji="1" lang="ja-JP" altLang="en-US" sz="1100" dirty="0"/>
          </a:p>
        </p:txBody>
      </p:sp>
      <p:sp>
        <p:nvSpPr>
          <p:cNvPr id="89" name="正方形/長方形 88"/>
          <p:cNvSpPr/>
          <p:nvPr/>
        </p:nvSpPr>
        <p:spPr>
          <a:xfrm>
            <a:off x="5756571" y="6187114"/>
            <a:ext cx="3070207" cy="525214"/>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fontAlgn="t"/>
            <a:r>
              <a:rPr lang="ja-JP" altLang="en-US" sz="1100" dirty="0">
                <a:solidFill>
                  <a:srgbClr val="000000"/>
                </a:solidFill>
                <a:latin typeface="+mn-ea"/>
              </a:rPr>
              <a:t>＜収支不足の解消が見込まれている事業＞</a:t>
            </a:r>
          </a:p>
          <a:p>
            <a:pPr fontAlgn="t"/>
            <a:r>
              <a:rPr lang="ja-JP" altLang="en-US" sz="1100" dirty="0">
                <a:solidFill>
                  <a:srgbClr val="000000"/>
                </a:solidFill>
                <a:latin typeface="+mn-ea"/>
              </a:rPr>
              <a:t>　　・此花西部臨海地区土地区画整理事業</a:t>
            </a:r>
            <a:endParaRPr kumimoji="1" lang="ja-JP" altLang="en-US" sz="1100" dirty="0"/>
          </a:p>
        </p:txBody>
      </p:sp>
      <p:sp>
        <p:nvSpPr>
          <p:cNvPr id="91" name="右中かっこ 90"/>
          <p:cNvSpPr/>
          <p:nvPr/>
        </p:nvSpPr>
        <p:spPr>
          <a:xfrm>
            <a:off x="4257075" y="3602512"/>
            <a:ext cx="129827" cy="162000"/>
          </a:xfrm>
          <a:prstGeom prst="rightBrace">
            <a:avLst>
              <a:gd name="adj1" fmla="val 35173"/>
              <a:gd name="adj2" fmla="val 50000"/>
            </a:avLst>
          </a:prstGeom>
          <a:ln w="6350">
            <a:solidFill>
              <a:schemeClr val="tx1"/>
            </a:solidFill>
          </a:ln>
        </p:spPr>
        <p:style>
          <a:lnRef idx="1">
            <a:schemeClr val="accent1"/>
          </a:lnRef>
          <a:fillRef idx="0">
            <a:schemeClr val="accent1"/>
          </a:fillRef>
          <a:effectRef idx="0">
            <a:schemeClr val="accent1"/>
          </a:effectRef>
          <a:fontRef idx="minor">
            <a:schemeClr val="tx1"/>
          </a:fontRef>
        </p:style>
        <p:txBody>
          <a:bodyPr wrap="square" rtlCol="0" anchor="ct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lgn="ctr"/>
            <a:endParaRPr kumimoji="1" lang="ja-JP" altLang="en-US" sz="1100"/>
          </a:p>
        </p:txBody>
      </p:sp>
      <p:sp>
        <p:nvSpPr>
          <p:cNvPr id="30" name="角丸四角形 29"/>
          <p:cNvSpPr/>
          <p:nvPr/>
        </p:nvSpPr>
        <p:spPr>
          <a:xfrm>
            <a:off x="4432052" y="3440992"/>
            <a:ext cx="1037675" cy="345186"/>
          </a:xfrm>
          <a:prstGeom prst="roundRect">
            <a:avLst>
              <a:gd name="adj" fmla="val 7175"/>
            </a:avLst>
          </a:prstGeom>
          <a:solidFill>
            <a:schemeClr val="accent6">
              <a:lumMod val="60000"/>
              <a:lumOff val="40000"/>
              <a:alpha val="50000"/>
            </a:schemeClr>
          </a:solidFill>
          <a:ln>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8" name="テキスト ボックス 9"/>
          <p:cNvSpPr txBox="1"/>
          <p:nvPr/>
        </p:nvSpPr>
        <p:spPr>
          <a:xfrm>
            <a:off x="4432052" y="3429000"/>
            <a:ext cx="1099265" cy="400110"/>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lnSpc>
                <a:spcPts val="1200"/>
              </a:lnSpc>
            </a:pPr>
            <a:r>
              <a:rPr kumimoji="1" lang="en-US" altLang="ja-JP" sz="1100" dirty="0"/>
              <a:t>2015</a:t>
            </a:r>
            <a:r>
              <a:rPr kumimoji="1" lang="ja-JP" altLang="en-US" sz="1100" dirty="0"/>
              <a:t>年に処理の済んだ事業</a:t>
            </a:r>
          </a:p>
        </p:txBody>
      </p:sp>
      <p:sp>
        <p:nvSpPr>
          <p:cNvPr id="32" name="テキスト ボックス 31"/>
          <p:cNvSpPr txBox="1"/>
          <p:nvPr/>
        </p:nvSpPr>
        <p:spPr>
          <a:xfrm>
            <a:off x="288032" y="764704"/>
            <a:ext cx="8532440" cy="1323439"/>
          </a:xfrm>
          <a:prstGeom prst="rect">
            <a:avLst/>
          </a:prstGeom>
          <a:noFill/>
        </p:spPr>
        <p:txBody>
          <a:bodyPr wrap="square" rtlCol="0">
            <a:spAutoFit/>
          </a:bodyPr>
          <a:lstStyle/>
          <a:p>
            <a:r>
              <a:rPr lang="ja-JP" altLang="en-US" sz="1600" dirty="0">
                <a:latin typeface="+mn-ea"/>
              </a:rPr>
              <a:t>　市の財政収支に大きく影響を及ぼす危険性があるものを「財務リスク」としてとりまとめ、処理状況を公表している。</a:t>
            </a:r>
            <a:endParaRPr lang="en-US" altLang="ja-JP" sz="1600" dirty="0">
              <a:latin typeface="+mn-ea"/>
            </a:endParaRPr>
          </a:p>
          <a:p>
            <a:r>
              <a:rPr lang="ja-JP" altLang="en-US" sz="1600" dirty="0">
                <a:latin typeface="+mn-ea"/>
              </a:rPr>
              <a:t>　売却や第三セクター等改革推進債の活用等、計画的な処理・健全化、抜本的対策を進めてきたことで、財務リスク額は減少してきている。</a:t>
            </a:r>
            <a:endParaRPr lang="en-US" altLang="ja-JP" sz="1600" dirty="0">
              <a:latin typeface="+mn-ea"/>
            </a:endParaRPr>
          </a:p>
          <a:p>
            <a:r>
              <a:rPr lang="ja-JP" altLang="en-US" sz="1600" dirty="0">
                <a:latin typeface="+mn-ea"/>
              </a:rPr>
              <a:t>　</a:t>
            </a:r>
            <a:r>
              <a:rPr lang="en-US" altLang="ja-JP" sz="1600" dirty="0">
                <a:latin typeface="+mn-ea"/>
              </a:rPr>
              <a:t>2015</a:t>
            </a:r>
            <a:r>
              <a:rPr lang="ja-JP" altLang="en-US" sz="1600" dirty="0">
                <a:latin typeface="+mn-ea"/>
              </a:rPr>
              <a:t>年にはさらにオスカードリームの処理を行い、着実に処理を進めている。</a:t>
            </a:r>
          </a:p>
        </p:txBody>
      </p:sp>
      <p:sp>
        <p:nvSpPr>
          <p:cNvPr id="2" name="スライド番号プレースホルダー 1"/>
          <p:cNvSpPr>
            <a:spLocks noGrp="1"/>
          </p:cNvSpPr>
          <p:nvPr>
            <p:ph type="sldNum" sz="quarter" idx="12"/>
          </p:nvPr>
        </p:nvSpPr>
        <p:spPr/>
        <p:txBody>
          <a:bodyPr/>
          <a:lstStyle/>
          <a:p>
            <a:fld id="{CCEC3038-1CF1-4B63-9920-55248DCFBA97}" type="slidenum">
              <a:rPr kumimoji="1" lang="ja-JP" altLang="en-US" smtClean="0"/>
              <a:pPr/>
              <a:t>141</a:t>
            </a:fld>
            <a:endParaRPr kumimoji="1" lang="ja-JP" altLang="en-US"/>
          </a:p>
        </p:txBody>
      </p:sp>
    </p:spTree>
    <p:extLst>
      <p:ext uri="{BB962C8B-B14F-4D97-AF65-F5344CB8AC3E}">
        <p14:creationId xmlns:p14="http://schemas.microsoft.com/office/powerpoint/2010/main" val="2732325281"/>
      </p:ext>
    </p:extLst>
  </p:cSld>
  <p:clrMapOvr>
    <a:masterClrMapping/>
  </p:clrMapOvr>
  <p:transition/>
  <p:timing>
    <p:tnLst>
      <p:par>
        <p:cTn id="1" dur="indefinite" restart="never" nodeType="tmRoot"/>
      </p:par>
    </p:tnLst>
  </p:timing>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タイトル 1"/>
          <p:cNvSpPr txBox="1">
            <a:spLocks/>
          </p:cNvSpPr>
          <p:nvPr/>
        </p:nvSpPr>
        <p:spPr>
          <a:xfrm>
            <a:off x="685800" y="1484784"/>
            <a:ext cx="7772400" cy="3456384"/>
          </a:xfrm>
          <a:prstGeom prst="rect">
            <a:avLst/>
          </a:prstGeom>
        </p:spPr>
        <p:txBody>
          <a:bodyPr vert="horz" lIns="91440" tIns="45720" rIns="91440" bIns="45720" rtlCol="0" anchor="ctr">
            <a:norm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spcBef>
                <a:spcPct val="0"/>
              </a:spcBef>
              <a:defRPr/>
            </a:pPr>
            <a:r>
              <a:rPr lang="en-US" altLang="ja-JP" sz="4000" b="1" dirty="0">
                <a:latin typeface="+mn-ea"/>
                <a:cs typeface="+mj-cs"/>
              </a:rPr>
              <a:t>Ⅳ</a:t>
            </a:r>
            <a:r>
              <a:rPr kumimoji="1" lang="ja-JP" altLang="en-US" sz="4000" b="1" i="0" u="none" strike="noStrike" kern="1200" cap="none" spc="0" normalizeH="0" baseline="0" noProof="0" dirty="0">
                <a:ln>
                  <a:noFill/>
                </a:ln>
                <a:solidFill>
                  <a:schemeClr val="tx1"/>
                </a:solidFill>
                <a:effectLst/>
                <a:uLnTx/>
                <a:uFillTx/>
                <a:latin typeface="+mn-ea"/>
                <a:cs typeface="+mj-cs"/>
              </a:rPr>
              <a:t>　行財政改革</a:t>
            </a:r>
            <a:r>
              <a:rPr kumimoji="1" lang="en-US" altLang="ja-JP" sz="4000" b="1" i="0" u="none" strike="noStrike" kern="1200" cap="none" spc="0" normalizeH="0" baseline="0" noProof="0" dirty="0">
                <a:ln>
                  <a:noFill/>
                </a:ln>
                <a:solidFill>
                  <a:schemeClr val="tx1"/>
                </a:solidFill>
                <a:effectLst/>
                <a:uLnTx/>
                <a:uFillTx/>
                <a:latin typeface="+mn-ea"/>
                <a:cs typeface="+mj-cs"/>
              </a:rPr>
              <a:t/>
            </a:r>
            <a:br>
              <a:rPr kumimoji="1" lang="en-US" altLang="ja-JP" sz="4000" b="1" i="0" u="none" strike="noStrike" kern="1200" cap="none" spc="0" normalizeH="0" baseline="0" noProof="0" dirty="0">
                <a:ln>
                  <a:noFill/>
                </a:ln>
                <a:solidFill>
                  <a:schemeClr val="tx1"/>
                </a:solidFill>
                <a:effectLst/>
                <a:uLnTx/>
                <a:uFillTx/>
                <a:latin typeface="+mn-ea"/>
                <a:cs typeface="+mj-cs"/>
              </a:rPr>
            </a:br>
            <a:r>
              <a:rPr kumimoji="1" lang="en-US" altLang="ja-JP" sz="4000" b="1" i="0" u="none" strike="noStrike" kern="1200" cap="none" spc="0" normalizeH="0" baseline="0" noProof="0" dirty="0">
                <a:ln>
                  <a:noFill/>
                </a:ln>
                <a:solidFill>
                  <a:schemeClr val="tx1"/>
                </a:solidFill>
                <a:effectLst/>
                <a:uLnTx/>
                <a:uFillTx/>
                <a:latin typeface="+mn-ea"/>
                <a:cs typeface="+mj-cs"/>
              </a:rPr>
              <a:t/>
            </a:r>
            <a:br>
              <a:rPr kumimoji="1" lang="en-US" altLang="ja-JP" sz="4000" b="1" i="0" u="none" strike="noStrike" kern="1200" cap="none" spc="0" normalizeH="0" baseline="0" noProof="0" dirty="0">
                <a:ln>
                  <a:noFill/>
                </a:ln>
                <a:solidFill>
                  <a:schemeClr val="tx1"/>
                </a:solidFill>
                <a:effectLst/>
                <a:uLnTx/>
                <a:uFillTx/>
                <a:latin typeface="+mn-ea"/>
                <a:cs typeface="+mj-cs"/>
              </a:rPr>
            </a:br>
            <a:r>
              <a:rPr kumimoji="1" lang="en-US" altLang="ja-JP" sz="4000" b="1" i="0" u="none" strike="noStrike" kern="1200" cap="none" spc="0" normalizeH="0" baseline="0" noProof="0" dirty="0">
                <a:ln>
                  <a:noFill/>
                </a:ln>
                <a:solidFill>
                  <a:schemeClr val="tx1"/>
                </a:solidFill>
                <a:effectLst/>
                <a:uLnTx/>
                <a:uFillTx/>
                <a:latin typeface="+mn-ea"/>
                <a:cs typeface="+mj-cs"/>
              </a:rPr>
              <a:t>【</a:t>
            </a:r>
            <a:r>
              <a:rPr lang="ja-JP" altLang="en-US" sz="4000" b="1" dirty="0">
                <a:latin typeface="+mn-ea"/>
                <a:cs typeface="+mj-cs"/>
              </a:rPr>
              <a:t>人事</a:t>
            </a:r>
            <a:r>
              <a:rPr kumimoji="1" lang="en-US" altLang="ja-JP" sz="4000" b="1" i="0" u="none" strike="noStrike" kern="1200" cap="none" spc="0" normalizeH="0" baseline="0" noProof="0" dirty="0">
                <a:ln>
                  <a:noFill/>
                </a:ln>
                <a:solidFill>
                  <a:schemeClr val="tx1"/>
                </a:solidFill>
                <a:effectLst/>
                <a:uLnTx/>
                <a:uFillTx/>
                <a:latin typeface="+mn-ea"/>
                <a:cs typeface="+mj-cs"/>
              </a:rPr>
              <a:t>】</a:t>
            </a:r>
            <a:br>
              <a:rPr kumimoji="1" lang="en-US" altLang="ja-JP" sz="4000" b="1" i="0" u="none" strike="noStrike" kern="1200" cap="none" spc="0" normalizeH="0" baseline="0" noProof="0" dirty="0">
                <a:ln>
                  <a:noFill/>
                </a:ln>
                <a:solidFill>
                  <a:schemeClr val="tx1"/>
                </a:solidFill>
                <a:effectLst/>
                <a:uLnTx/>
                <a:uFillTx/>
                <a:latin typeface="+mn-ea"/>
                <a:cs typeface="+mj-cs"/>
              </a:rPr>
            </a:br>
            <a:r>
              <a:rPr kumimoji="1" lang="ja-JP" altLang="en-US" sz="4000" b="1" i="0" u="none" strike="noStrike" kern="1200" cap="none" spc="0" normalizeH="0" baseline="0" noProof="0" dirty="0">
                <a:ln>
                  <a:noFill/>
                </a:ln>
                <a:solidFill>
                  <a:schemeClr val="tx1"/>
                </a:solidFill>
                <a:effectLst/>
                <a:uLnTx/>
                <a:uFillTx/>
                <a:latin typeface="+mn-ea"/>
                <a:cs typeface="+mj-cs"/>
              </a:rPr>
              <a:t>　　（</a:t>
            </a:r>
            <a:r>
              <a:rPr lang="ja-JP" altLang="en-US" sz="4000" b="1" dirty="0">
                <a:latin typeface="+mn-ea"/>
                <a:cs typeface="+mj-cs"/>
              </a:rPr>
              <a:t>３）人事・給与制度</a:t>
            </a:r>
            <a:endParaRPr lang="en-US" altLang="ja-JP" sz="4000" b="1" dirty="0">
              <a:latin typeface="+mn-ea"/>
              <a:cs typeface="+mj-cs"/>
            </a:endParaRPr>
          </a:p>
          <a:p>
            <a:pPr>
              <a:spcBef>
                <a:spcPct val="0"/>
              </a:spcBef>
              <a:defRPr/>
            </a:pPr>
            <a:r>
              <a:rPr kumimoji="1" lang="ja-JP" altLang="en-US" sz="4000" b="1" i="0" u="none" strike="noStrike" kern="1200" cap="none" spc="0" normalizeH="0" baseline="0" noProof="0" dirty="0">
                <a:ln>
                  <a:noFill/>
                </a:ln>
                <a:solidFill>
                  <a:schemeClr val="tx1"/>
                </a:solidFill>
                <a:effectLst/>
                <a:uLnTx/>
                <a:uFillTx/>
                <a:latin typeface="+mn-ea"/>
                <a:cs typeface="+mj-cs"/>
              </a:rPr>
              <a:t>　　（</a:t>
            </a:r>
            <a:r>
              <a:rPr lang="ja-JP" altLang="en-US" sz="4000" b="1" dirty="0">
                <a:latin typeface="+mn-ea"/>
                <a:cs typeface="+mj-cs"/>
              </a:rPr>
              <a:t>４）公募制度</a:t>
            </a:r>
            <a:endParaRPr kumimoji="1" lang="ja-JP" altLang="en-US" sz="4000" b="1" i="0" u="none" strike="noStrike" kern="1200" cap="none" spc="0" normalizeH="0" baseline="0" noProof="0" dirty="0">
              <a:ln>
                <a:noFill/>
              </a:ln>
              <a:solidFill>
                <a:schemeClr val="tx1"/>
              </a:solidFill>
              <a:effectLst/>
              <a:uLnTx/>
              <a:uFillTx/>
              <a:latin typeface="+mn-ea"/>
              <a:cs typeface="+mj-cs"/>
            </a:endParaRPr>
          </a:p>
        </p:txBody>
      </p:sp>
      <p:sp>
        <p:nvSpPr>
          <p:cNvPr id="3" name="スライド番号プレースホルダ 2"/>
          <p:cNvSpPr>
            <a:spLocks noGrp="1"/>
          </p:cNvSpPr>
          <p:nvPr>
            <p:ph type="sldNum" sz="quarter" idx="12"/>
          </p:nvPr>
        </p:nvSpPr>
        <p:spPr/>
        <p:txBody>
          <a:bodyPr/>
          <a:lstStyle/>
          <a:p>
            <a:fld id="{CCEC3038-1CF1-4B63-9920-55248DCFBA97}" type="slidenum">
              <a:rPr kumimoji="1" lang="ja-JP" altLang="en-US" smtClean="0"/>
              <a:pPr/>
              <a:t>142</a:t>
            </a:fld>
            <a:endParaRPr kumimoji="1" lang="ja-JP" altLang="en-US"/>
          </a:p>
        </p:txBody>
      </p:sp>
    </p:spTree>
    <p:extLst>
      <p:ext uri="{BB962C8B-B14F-4D97-AF65-F5344CB8AC3E}">
        <p14:creationId xmlns:p14="http://schemas.microsoft.com/office/powerpoint/2010/main" val="1768708337"/>
      </p:ext>
    </p:extLst>
  </p:cSld>
  <p:clrMapOvr>
    <a:masterClrMapping/>
  </p:clrMapOvr>
  <p:timing>
    <p:tnLst>
      <p:par>
        <p:cTn id="1" dur="indefinite" restart="never" nodeType="tmRoot"/>
      </p:par>
    </p:tnLst>
  </p:timing>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角丸四角形 21"/>
          <p:cNvSpPr/>
          <p:nvPr/>
        </p:nvSpPr>
        <p:spPr>
          <a:xfrm>
            <a:off x="7812360" y="2151906"/>
            <a:ext cx="720000" cy="396000"/>
          </a:xfrm>
          <a:prstGeom prst="roundRect">
            <a:avLst>
              <a:gd name="adj" fmla="val 20952"/>
            </a:avLst>
          </a:prstGeom>
          <a:solidFill>
            <a:schemeClr val="accent6">
              <a:lumMod val="60000"/>
              <a:lumOff val="40000"/>
              <a:alpha val="5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8" name="角丸四角形 17"/>
          <p:cNvSpPr/>
          <p:nvPr/>
        </p:nvSpPr>
        <p:spPr>
          <a:xfrm>
            <a:off x="5868144" y="5314044"/>
            <a:ext cx="3096344" cy="1224000"/>
          </a:xfrm>
          <a:prstGeom prst="roundRect">
            <a:avLst>
              <a:gd name="adj" fmla="val 10522"/>
            </a:avLst>
          </a:prstGeom>
          <a:solidFill>
            <a:schemeClr val="accent6">
              <a:lumMod val="60000"/>
              <a:lumOff val="40000"/>
              <a:alpha val="5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7" name="角丸四角形 16"/>
          <p:cNvSpPr/>
          <p:nvPr/>
        </p:nvSpPr>
        <p:spPr>
          <a:xfrm>
            <a:off x="7812360" y="4815934"/>
            <a:ext cx="720000" cy="396000"/>
          </a:xfrm>
          <a:prstGeom prst="roundRect">
            <a:avLst>
              <a:gd name="adj" fmla="val 20952"/>
            </a:avLst>
          </a:prstGeom>
          <a:solidFill>
            <a:schemeClr val="accent6">
              <a:lumMod val="60000"/>
              <a:lumOff val="40000"/>
              <a:alpha val="5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 name="角丸四角形 12"/>
          <p:cNvSpPr/>
          <p:nvPr/>
        </p:nvSpPr>
        <p:spPr>
          <a:xfrm>
            <a:off x="7812360" y="3400425"/>
            <a:ext cx="720000" cy="396000"/>
          </a:xfrm>
          <a:prstGeom prst="roundRect">
            <a:avLst>
              <a:gd name="adj" fmla="val 20952"/>
            </a:avLst>
          </a:prstGeom>
          <a:solidFill>
            <a:schemeClr val="accent6">
              <a:lumMod val="60000"/>
              <a:lumOff val="40000"/>
              <a:alpha val="5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4" name="角丸四角形 13"/>
          <p:cNvSpPr/>
          <p:nvPr/>
        </p:nvSpPr>
        <p:spPr>
          <a:xfrm>
            <a:off x="6866731" y="4062289"/>
            <a:ext cx="720000" cy="396000"/>
          </a:xfrm>
          <a:prstGeom prst="roundRect">
            <a:avLst>
              <a:gd name="adj" fmla="val 20952"/>
            </a:avLst>
          </a:prstGeom>
          <a:solidFill>
            <a:schemeClr val="accent6">
              <a:lumMod val="60000"/>
              <a:lumOff val="40000"/>
              <a:alpha val="5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aphicFrame>
        <p:nvGraphicFramePr>
          <p:cNvPr id="6" name="表 5"/>
          <p:cNvGraphicFramePr>
            <a:graphicFrameLocks noGrp="1"/>
          </p:cNvGraphicFramePr>
          <p:nvPr>
            <p:extLst>
              <p:ext uri="{D42A27DB-BD31-4B8C-83A1-F6EECF244321}">
                <p14:modId xmlns:p14="http://schemas.microsoft.com/office/powerpoint/2010/main" val="660339452"/>
              </p:ext>
            </p:extLst>
          </p:nvPr>
        </p:nvGraphicFramePr>
        <p:xfrm>
          <a:off x="323528" y="582900"/>
          <a:ext cx="8640960" cy="6056620"/>
        </p:xfrm>
        <a:graphic>
          <a:graphicData uri="http://schemas.openxmlformats.org/drawingml/2006/table">
            <a:tbl>
              <a:tblPr firstRow="1">
                <a:tableStyleId>{5C22544A-7EE6-4342-B048-85BDC9FD1C3A}</a:tableStyleId>
              </a:tblPr>
              <a:tblGrid>
                <a:gridCol w="1584176">
                  <a:extLst>
                    <a:ext uri="{9D8B030D-6E8A-4147-A177-3AD203B41FA5}">
                      <a16:colId xmlns="" xmlns:a16="http://schemas.microsoft.com/office/drawing/2014/main" val="20000"/>
                    </a:ext>
                  </a:extLst>
                </a:gridCol>
                <a:gridCol w="1512168">
                  <a:extLst>
                    <a:ext uri="{9D8B030D-6E8A-4147-A177-3AD203B41FA5}">
                      <a16:colId xmlns="" xmlns:a16="http://schemas.microsoft.com/office/drawing/2014/main" val="20001"/>
                    </a:ext>
                  </a:extLst>
                </a:gridCol>
                <a:gridCol w="2448272">
                  <a:extLst>
                    <a:ext uri="{9D8B030D-6E8A-4147-A177-3AD203B41FA5}">
                      <a16:colId xmlns="" xmlns:a16="http://schemas.microsoft.com/office/drawing/2014/main" val="20002"/>
                    </a:ext>
                  </a:extLst>
                </a:gridCol>
                <a:gridCol w="3096344">
                  <a:extLst>
                    <a:ext uri="{9D8B030D-6E8A-4147-A177-3AD203B41FA5}">
                      <a16:colId xmlns="" xmlns:a16="http://schemas.microsoft.com/office/drawing/2014/main" val="20003"/>
                    </a:ext>
                  </a:extLst>
                </a:gridCol>
              </a:tblGrid>
              <a:tr h="311550">
                <a:tc>
                  <a:txBody>
                    <a:bodyPr/>
                    <a:lstStyle/>
                    <a:p>
                      <a:pPr algn="ctr"/>
                      <a:r>
                        <a:rPr kumimoji="1" lang="ja-JP" altLang="en-US" sz="1400" dirty="0">
                          <a:solidFill>
                            <a:schemeClr val="tx1"/>
                          </a:solidFill>
                        </a:rPr>
                        <a:t>＜</a:t>
                      </a:r>
                      <a:r>
                        <a:rPr kumimoji="1" lang="en-US" altLang="ja-JP" sz="1400" dirty="0">
                          <a:solidFill>
                            <a:schemeClr val="tx1"/>
                          </a:solidFill>
                        </a:rPr>
                        <a:t>Why</a:t>
                      </a:r>
                      <a:r>
                        <a:rPr kumimoji="1" lang="ja-JP" altLang="en-US" sz="1400" dirty="0">
                          <a:solidFill>
                            <a:schemeClr val="tx1"/>
                          </a:solidFill>
                        </a:rPr>
                        <a:t>＞</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kumimoji="1" lang="ja-JP" altLang="en-US" sz="1400" dirty="0">
                          <a:solidFill>
                            <a:schemeClr val="tx1"/>
                          </a:solidFill>
                        </a:rPr>
                        <a:t>＜</a:t>
                      </a:r>
                      <a:r>
                        <a:rPr kumimoji="1" lang="en-US" altLang="ja-JP" sz="1400" dirty="0">
                          <a:solidFill>
                            <a:schemeClr val="tx1"/>
                          </a:solidFill>
                        </a:rPr>
                        <a:t>Vision</a:t>
                      </a:r>
                      <a:r>
                        <a:rPr kumimoji="1" lang="ja-JP" altLang="en-US" sz="1400" dirty="0">
                          <a:solidFill>
                            <a:schemeClr val="tx1"/>
                          </a:solidFill>
                        </a:rPr>
                        <a:t>＞</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kumimoji="1" lang="ja-JP" altLang="en-US" sz="1400" dirty="0">
                          <a:solidFill>
                            <a:schemeClr val="tx1"/>
                          </a:solidFill>
                        </a:rPr>
                        <a:t>＜</a:t>
                      </a:r>
                      <a:r>
                        <a:rPr kumimoji="1" lang="en-US" altLang="ja-JP" sz="1400" dirty="0">
                          <a:solidFill>
                            <a:schemeClr val="tx1"/>
                          </a:solidFill>
                        </a:rPr>
                        <a:t>What</a:t>
                      </a:r>
                      <a:r>
                        <a:rPr kumimoji="1" lang="ja-JP" altLang="en-US" sz="1400" dirty="0">
                          <a:solidFill>
                            <a:schemeClr val="tx1"/>
                          </a:solidFill>
                        </a:rPr>
                        <a:t>＞</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kumimoji="1" lang="ja-JP" altLang="en-US" sz="1400" dirty="0">
                          <a:solidFill>
                            <a:schemeClr val="tx1"/>
                          </a:solidFill>
                        </a:rPr>
                        <a:t>＜</a:t>
                      </a:r>
                      <a:r>
                        <a:rPr kumimoji="1" lang="en-US" altLang="ja-JP" sz="1400" dirty="0">
                          <a:solidFill>
                            <a:schemeClr val="tx1"/>
                          </a:solidFill>
                        </a:rPr>
                        <a:t>Outcome</a:t>
                      </a:r>
                      <a:r>
                        <a:rPr kumimoji="1" lang="ja-JP" altLang="en-US" sz="1400" dirty="0">
                          <a:solidFill>
                            <a:schemeClr val="tx1"/>
                          </a:solidFill>
                        </a:rPr>
                        <a:t>＞</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 xmlns:a16="http://schemas.microsoft.com/office/drawing/2014/main" val="10000"/>
                  </a:ext>
                </a:extLst>
              </a:tr>
              <a:tr h="1006329">
                <a:tc rowSpan="4">
                  <a:txBody>
                    <a:bodyPr/>
                    <a:lstStyle/>
                    <a:p>
                      <a:pPr>
                        <a:lnSpc>
                          <a:spcPts val="1320"/>
                        </a:lnSpc>
                      </a:pPr>
                      <a:r>
                        <a:rPr lang="ja-JP" altLang="en-US" sz="1200" dirty="0"/>
                        <a:t>・市民感覚、民間経営感覚と乖離</a:t>
                      </a:r>
                      <a:endParaRPr lang="en-US" altLang="ja-JP" sz="1200" dirty="0"/>
                    </a:p>
                    <a:p>
                      <a:pPr>
                        <a:lnSpc>
                          <a:spcPts val="1320"/>
                        </a:lnSpc>
                      </a:pPr>
                      <a:r>
                        <a:rPr lang="ja-JP" altLang="en-US" sz="1200" dirty="0"/>
                        <a:t>・硬直化し、変化を厭う組織風土</a:t>
                      </a:r>
                      <a:endParaRPr lang="en-US" altLang="ja-JP" sz="1200" dirty="0"/>
                    </a:p>
                    <a:p>
                      <a:pPr>
                        <a:lnSpc>
                          <a:spcPts val="1320"/>
                        </a:lnSpc>
                      </a:pPr>
                      <a:r>
                        <a:rPr lang="ja-JP" altLang="en-US" sz="1200" dirty="0"/>
                        <a:t>・コンプライアンス意識の弱さ</a:t>
                      </a:r>
                      <a:endParaRPr lang="en-US" altLang="ja-JP" sz="1200" dirty="0"/>
                    </a:p>
                    <a:p>
                      <a:pPr>
                        <a:lnSpc>
                          <a:spcPts val="1320"/>
                        </a:lnSpc>
                      </a:pPr>
                      <a:r>
                        <a:rPr lang="ja-JP" altLang="en-US" sz="1200" dirty="0"/>
                        <a:t>・ムダを徹底的に排除し、成果を意識した行財政運営が必要</a:t>
                      </a:r>
                      <a:endParaRPr lang="en-US" altLang="ja-JP" sz="1200" dirty="0"/>
                    </a:p>
                    <a:p>
                      <a:pPr>
                        <a:lnSpc>
                          <a:spcPts val="1320"/>
                        </a:lnSpc>
                      </a:pPr>
                      <a:endParaRPr lang="en-US" altLang="ja-JP" sz="1200" dirty="0"/>
                    </a:p>
                    <a:p>
                      <a:pPr>
                        <a:lnSpc>
                          <a:spcPts val="1320"/>
                        </a:lnSpc>
                      </a:pPr>
                      <a:endParaRPr lang="en-US" altLang="ja-JP" sz="1200" dirty="0"/>
                    </a:p>
                    <a:p>
                      <a:pPr>
                        <a:lnSpc>
                          <a:spcPts val="1320"/>
                        </a:lnSpc>
                      </a:pPr>
                      <a:endParaRPr lang="en-US" altLang="ja-JP" sz="1200" dirty="0"/>
                    </a:p>
                    <a:p>
                      <a:pPr>
                        <a:lnSpc>
                          <a:spcPts val="1320"/>
                        </a:lnSpc>
                      </a:pPr>
                      <a:endParaRPr lang="en-US" altLang="ja-JP" sz="1200" dirty="0"/>
                    </a:p>
                    <a:p>
                      <a:pPr>
                        <a:lnSpc>
                          <a:spcPts val="1320"/>
                        </a:lnSpc>
                      </a:pPr>
                      <a:endParaRPr lang="en-US" altLang="ja-JP" sz="1200" dirty="0"/>
                    </a:p>
                    <a:p>
                      <a:pPr>
                        <a:lnSpc>
                          <a:spcPts val="1320"/>
                        </a:lnSpc>
                      </a:pPr>
                      <a:endParaRPr lang="en-US" altLang="ja-JP" sz="1200" dirty="0"/>
                    </a:p>
                    <a:p>
                      <a:pPr>
                        <a:lnSpc>
                          <a:spcPts val="1320"/>
                        </a:lnSpc>
                      </a:pPr>
                      <a:endParaRPr lang="en-US" altLang="ja-JP" sz="1200" dirty="0"/>
                    </a:p>
                    <a:p>
                      <a:pPr>
                        <a:lnSpc>
                          <a:spcPts val="1320"/>
                        </a:lnSpc>
                      </a:pPr>
                      <a:endParaRPr lang="en-US" altLang="ja-JP" sz="1200" dirty="0"/>
                    </a:p>
                    <a:p>
                      <a:pPr>
                        <a:lnSpc>
                          <a:spcPts val="1320"/>
                        </a:lnSpc>
                      </a:pPr>
                      <a:endParaRPr lang="en-US" altLang="ja-JP" sz="1200" dirty="0"/>
                    </a:p>
                    <a:p>
                      <a:pPr>
                        <a:lnSpc>
                          <a:spcPts val="1320"/>
                        </a:lnSpc>
                      </a:pPr>
                      <a:endParaRPr lang="en-US" altLang="ja-JP" sz="1200" dirty="0"/>
                    </a:p>
                    <a:p>
                      <a:pPr>
                        <a:lnSpc>
                          <a:spcPts val="1320"/>
                        </a:lnSpc>
                      </a:pPr>
                      <a:endParaRPr lang="en-US" altLang="ja-JP" sz="1200" dirty="0"/>
                    </a:p>
                    <a:p>
                      <a:pPr>
                        <a:lnSpc>
                          <a:spcPts val="1320"/>
                        </a:lnSpc>
                      </a:pPr>
                      <a:endParaRPr lang="en-US" altLang="ja-JP" sz="1200" dirty="0"/>
                    </a:p>
                    <a:p>
                      <a:pPr>
                        <a:lnSpc>
                          <a:spcPts val="1320"/>
                        </a:lnSpc>
                      </a:pPr>
                      <a:endParaRPr lang="en-US" altLang="ja-JP" sz="1200" dirty="0"/>
                    </a:p>
                    <a:p>
                      <a:pPr>
                        <a:lnSpc>
                          <a:spcPts val="1320"/>
                        </a:lnSpc>
                      </a:pPr>
                      <a:endParaRPr lang="en-US" altLang="ja-JP" sz="1200" dirty="0"/>
                    </a:p>
                    <a:p>
                      <a:pPr>
                        <a:lnSpc>
                          <a:spcPts val="1320"/>
                        </a:lnSpc>
                      </a:pPr>
                      <a:endParaRPr lang="en-US" altLang="ja-JP" sz="1200" dirty="0"/>
                    </a:p>
                    <a:p>
                      <a:pPr>
                        <a:lnSpc>
                          <a:spcPts val="1320"/>
                        </a:lnSpc>
                      </a:pPr>
                      <a:endParaRPr lang="en-US" altLang="ja-JP" sz="1200" dirty="0"/>
                    </a:p>
                    <a:p>
                      <a:pPr>
                        <a:lnSpc>
                          <a:spcPts val="1320"/>
                        </a:lnSpc>
                      </a:pPr>
                      <a:endParaRPr lang="en-US" altLang="ja-JP" sz="1200" dirty="0"/>
                    </a:p>
                    <a:p>
                      <a:pPr>
                        <a:lnSpc>
                          <a:spcPts val="1320"/>
                        </a:lnSpc>
                      </a:pPr>
                      <a:endParaRPr lang="en-US" altLang="ja-JP" sz="1200" dirty="0"/>
                    </a:p>
                    <a:p>
                      <a:pPr>
                        <a:lnSpc>
                          <a:spcPts val="1320"/>
                        </a:lnSpc>
                      </a:pPr>
                      <a:endParaRPr lang="en-US" altLang="ja-JP" sz="1200" dirty="0"/>
                    </a:p>
                    <a:p>
                      <a:pPr>
                        <a:lnSpc>
                          <a:spcPts val="1320"/>
                        </a:lnSpc>
                      </a:pPr>
                      <a:endParaRPr lang="en-US" altLang="ja-JP" sz="1200" dirty="0"/>
                    </a:p>
                    <a:p>
                      <a:pPr>
                        <a:lnSpc>
                          <a:spcPts val="1320"/>
                        </a:lnSpc>
                      </a:pPr>
                      <a:endParaRPr lang="en-US" altLang="ja-JP" sz="1200" dirty="0"/>
                    </a:p>
                    <a:p>
                      <a:pPr>
                        <a:lnSpc>
                          <a:spcPts val="1320"/>
                        </a:lnSpc>
                      </a:pPr>
                      <a:endParaRPr lang="en-US" altLang="ja-JP" sz="1200" dirty="0"/>
                    </a:p>
                    <a:p>
                      <a:pPr>
                        <a:lnSpc>
                          <a:spcPts val="1320"/>
                        </a:lnSpc>
                      </a:pPr>
                      <a:endParaRPr lang="en-US" altLang="ja-JP" sz="1200" dirty="0"/>
                    </a:p>
                    <a:p>
                      <a:pPr marL="0" marR="0" indent="0" algn="l" defTabSz="914400" rtl="0" eaLnBrk="1" fontAlgn="auto" latinLnBrk="0" hangingPunct="1">
                        <a:lnSpc>
                          <a:spcPts val="1320"/>
                        </a:lnSpc>
                        <a:spcBef>
                          <a:spcPts val="0"/>
                        </a:spcBef>
                        <a:spcAft>
                          <a:spcPts val="0"/>
                        </a:spcAft>
                        <a:buClrTx/>
                        <a:buSzTx/>
                        <a:buFontTx/>
                        <a:buNone/>
                        <a:tabLst/>
                        <a:defRPr/>
                      </a:pPr>
                      <a:r>
                        <a:rPr lang="ja-JP" altLang="en-US" sz="1200" dirty="0">
                          <a:latin typeface="Calibri" pitchFamily="34" charset="0"/>
                        </a:rPr>
                        <a:t>（次頁に続く）</a:t>
                      </a:r>
                      <a:endParaRPr lang="en-US" altLang="ja-JP" sz="12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rowSpan="4">
                  <a:txBody>
                    <a:bodyPr/>
                    <a:lstStyle/>
                    <a:p>
                      <a:pPr>
                        <a:lnSpc>
                          <a:spcPts val="1320"/>
                        </a:lnSpc>
                      </a:pPr>
                      <a:r>
                        <a:rPr lang="ja-JP" altLang="en-US" sz="1200" dirty="0"/>
                        <a:t>・人材像、組織風土の抜本的見直し</a:t>
                      </a:r>
                      <a:endParaRPr lang="en-US" altLang="ja-JP" sz="1200" dirty="0"/>
                    </a:p>
                    <a:p>
                      <a:pPr>
                        <a:lnSpc>
                          <a:spcPts val="1320"/>
                        </a:lnSpc>
                      </a:pPr>
                      <a:r>
                        <a:rPr lang="ja-JP" altLang="en-US" sz="1200" baseline="0" dirty="0"/>
                        <a:t>　・</a:t>
                      </a:r>
                      <a:r>
                        <a:rPr lang="ja-JP" altLang="en-US" sz="1200" dirty="0"/>
                        <a:t>職員採用</a:t>
                      </a:r>
                      <a:endParaRPr lang="en-US" altLang="ja-JP" sz="1200" dirty="0"/>
                    </a:p>
                    <a:p>
                      <a:pPr>
                        <a:lnSpc>
                          <a:spcPts val="1320"/>
                        </a:lnSpc>
                      </a:pPr>
                      <a:r>
                        <a:rPr lang="ja-JP" altLang="en-US" sz="1200" dirty="0"/>
                        <a:t>　・人材登用</a:t>
                      </a:r>
                      <a:endParaRPr lang="en-US" altLang="ja-JP" sz="1200" dirty="0"/>
                    </a:p>
                    <a:p>
                      <a:pPr>
                        <a:lnSpc>
                          <a:spcPts val="1320"/>
                        </a:lnSpc>
                      </a:pPr>
                      <a:r>
                        <a:rPr lang="ja-JP" altLang="en-US" sz="1200" dirty="0"/>
                        <a:t>　・人事考課</a:t>
                      </a:r>
                      <a:endParaRPr lang="en-US" altLang="ja-JP" sz="1200" dirty="0"/>
                    </a:p>
                    <a:p>
                      <a:pPr>
                        <a:lnSpc>
                          <a:spcPts val="1320"/>
                        </a:lnSpc>
                      </a:pPr>
                      <a:endParaRPr lang="en-US" altLang="ja-JP" sz="1200" dirty="0"/>
                    </a:p>
                    <a:p>
                      <a:pPr>
                        <a:lnSpc>
                          <a:spcPts val="1320"/>
                        </a:lnSpc>
                      </a:pPr>
                      <a:r>
                        <a:rPr lang="ja-JP" altLang="en-US" sz="1200" dirty="0"/>
                        <a:t>・人件費の削減　</a:t>
                      </a:r>
                      <a:endParaRPr lang="en-US" altLang="ja-JP" sz="1200" dirty="0"/>
                    </a:p>
                    <a:p>
                      <a:pPr>
                        <a:lnSpc>
                          <a:spcPts val="1320"/>
                        </a:lnSpc>
                      </a:pPr>
                      <a:endParaRPr lang="en-US" altLang="ja-JP" sz="1200" dirty="0"/>
                    </a:p>
                    <a:p>
                      <a:pPr>
                        <a:lnSpc>
                          <a:spcPts val="1320"/>
                        </a:lnSpc>
                      </a:pPr>
                      <a:r>
                        <a:rPr lang="ja-JP" altLang="en-US" sz="1200" dirty="0"/>
                        <a:t>・大阪府との間で整合性のとれた制度の構築</a:t>
                      </a:r>
                      <a:endParaRPr lang="en-US" altLang="ja-JP" sz="12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nSpc>
                          <a:spcPts val="1320"/>
                        </a:lnSpc>
                      </a:pPr>
                      <a:r>
                        <a:rPr lang="ja-JP" altLang="en-US" sz="1200" dirty="0">
                          <a:solidFill>
                            <a:schemeClr val="tx1"/>
                          </a:solidFill>
                        </a:rPr>
                        <a:t>①職員採用試験の抜本的見直し等</a:t>
                      </a:r>
                      <a:endParaRPr lang="en-US" altLang="ja-JP" sz="1200" dirty="0">
                        <a:solidFill>
                          <a:schemeClr val="tx1"/>
                        </a:solidFill>
                      </a:endParaRPr>
                    </a:p>
                    <a:p>
                      <a:pPr>
                        <a:lnSpc>
                          <a:spcPts val="1320"/>
                        </a:lnSpc>
                      </a:pPr>
                      <a:r>
                        <a:rPr lang="ja-JP" altLang="en-US" sz="1200" dirty="0">
                          <a:solidFill>
                            <a:schemeClr val="tx1"/>
                          </a:solidFill>
                        </a:rPr>
                        <a:t>・事務行政</a:t>
                      </a:r>
                      <a:r>
                        <a:rPr lang="en-US" altLang="ja-JP" sz="1200" dirty="0">
                          <a:solidFill>
                            <a:schemeClr val="tx1"/>
                          </a:solidFill>
                        </a:rPr>
                        <a:t>(22-25)</a:t>
                      </a:r>
                      <a:r>
                        <a:rPr lang="ja-JP" altLang="en-US" sz="1200" dirty="0">
                          <a:solidFill>
                            <a:schemeClr val="tx1"/>
                          </a:solidFill>
                        </a:rPr>
                        <a:t>採用試験等におけるエントリーシートの導入、教養試験の廃止、民間企業の就職活動スケジュールに合わせた試験</a:t>
                      </a:r>
                      <a:endParaRPr lang="en-US" altLang="ja-JP" sz="1200" dirty="0">
                        <a:solidFill>
                          <a:schemeClr val="tx1"/>
                        </a:solidFill>
                      </a:endParaRPr>
                    </a:p>
                    <a:p>
                      <a:pPr>
                        <a:lnSpc>
                          <a:spcPts val="1320"/>
                        </a:lnSpc>
                      </a:pPr>
                      <a:endParaRPr lang="en-US" altLang="ja-JP" sz="1200" dirty="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nSpc>
                          <a:spcPts val="1320"/>
                        </a:lnSpc>
                      </a:pPr>
                      <a:r>
                        <a:rPr lang="ja-JP" altLang="en-US" sz="1200" dirty="0">
                          <a:solidFill>
                            <a:schemeClr val="tx1"/>
                          </a:solidFill>
                        </a:rPr>
                        <a:t>・エントリーシートの導入、教養試験の廃止、民間企業の就職活動スケジュールに合わせた試験実施はいずれも政令市初。従来、中心であった法学部系以外に、理系、外国語系学部出身者など、多様</a:t>
                      </a:r>
                      <a:r>
                        <a:rPr lang="ja-JP" altLang="en-US" sz="1200" strike="noStrike" baseline="0" dirty="0">
                          <a:solidFill>
                            <a:schemeClr val="tx1"/>
                          </a:solidFill>
                        </a:rPr>
                        <a:t>な</a:t>
                      </a:r>
                      <a:r>
                        <a:rPr lang="ja-JP" altLang="en-US" sz="1200" dirty="0">
                          <a:solidFill>
                            <a:schemeClr val="tx1"/>
                          </a:solidFill>
                        </a:rPr>
                        <a:t>人材を確保。</a:t>
                      </a:r>
                      <a:endParaRPr lang="en-US" altLang="ja-JP" sz="1200" dirty="0">
                        <a:solidFill>
                          <a:schemeClr val="tx1"/>
                        </a:solidFill>
                      </a:endParaRPr>
                    </a:p>
                    <a:p>
                      <a:pPr>
                        <a:lnSpc>
                          <a:spcPts val="1320"/>
                        </a:lnSpc>
                      </a:pPr>
                      <a:endParaRPr lang="en-US" altLang="ja-JP" sz="1200" dirty="0">
                        <a:solidFill>
                          <a:schemeClr val="tx1"/>
                        </a:solidFill>
                      </a:endParaRPr>
                    </a:p>
                  </a:txBody>
                  <a:tcPr marL="36000" marR="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 xmlns:a16="http://schemas.microsoft.com/office/drawing/2014/main" val="10001"/>
                  </a:ext>
                </a:extLst>
              </a:tr>
              <a:tr h="545685">
                <a:tc vMerge="1">
                  <a:txBody>
                    <a:bodyPr/>
                    <a:lstStyle/>
                    <a:p>
                      <a:endParaRPr kumimoji="1" lang="ja-JP" altLang="en-US"/>
                    </a:p>
                  </a:txBody>
                  <a:tcPr/>
                </a:tc>
                <a:tc vMerge="1">
                  <a:txBody>
                    <a:bodyPr/>
                    <a:lstStyle/>
                    <a:p>
                      <a:endParaRPr kumimoji="1" lang="ja-JP" altLang="en-US"/>
                    </a:p>
                  </a:txBody>
                  <a:tcPr/>
                </a:tc>
                <a:tc>
                  <a:txBody>
                    <a:bodyPr/>
                    <a:lstStyle/>
                    <a:p>
                      <a:pPr marL="0" marR="0" indent="0" algn="l" defTabSz="914400" rtl="0" eaLnBrk="1" fontAlgn="auto" latinLnBrk="0" hangingPunct="1">
                        <a:lnSpc>
                          <a:spcPts val="1320"/>
                        </a:lnSpc>
                        <a:spcBef>
                          <a:spcPts val="0"/>
                        </a:spcBef>
                        <a:spcAft>
                          <a:spcPts val="0"/>
                        </a:spcAft>
                        <a:buClrTx/>
                        <a:buSzTx/>
                        <a:buFontTx/>
                        <a:buNone/>
                        <a:tabLst/>
                        <a:defRPr/>
                      </a:pPr>
                      <a:r>
                        <a:rPr lang="ja-JP" altLang="en-US" sz="1200" b="0" dirty="0">
                          <a:solidFill>
                            <a:schemeClr val="tx1"/>
                          </a:solidFill>
                        </a:rPr>
                        <a:t>・社会人経験者区分採用試験の実施</a:t>
                      </a:r>
                    </a:p>
                    <a:p>
                      <a:pPr marL="0" marR="0" indent="0" algn="l" defTabSz="914400" rtl="0" eaLnBrk="1" fontAlgn="auto" latinLnBrk="0" hangingPunct="1">
                        <a:lnSpc>
                          <a:spcPts val="1320"/>
                        </a:lnSpc>
                        <a:spcBef>
                          <a:spcPts val="0"/>
                        </a:spcBef>
                        <a:spcAft>
                          <a:spcPts val="0"/>
                        </a:spcAft>
                        <a:buClrTx/>
                        <a:buSzTx/>
                        <a:buFontTx/>
                        <a:buNone/>
                        <a:tabLst/>
                        <a:defRPr/>
                      </a:pPr>
                      <a:endParaRPr lang="ja-JP" altLang="en-US" sz="1200" b="0" dirty="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nSpc>
                          <a:spcPts val="1320"/>
                        </a:lnSpc>
                      </a:pPr>
                      <a:r>
                        <a:rPr lang="ja-JP" altLang="en-US" sz="1200" dirty="0">
                          <a:solidFill>
                            <a:schemeClr val="tx1"/>
                          </a:solidFill>
                        </a:rPr>
                        <a:t>・社会人経験者区分採用の拡大</a:t>
                      </a:r>
                      <a:endParaRPr lang="en-US" altLang="ja-JP" sz="1200" dirty="0">
                        <a:solidFill>
                          <a:schemeClr val="tx1"/>
                        </a:solidFill>
                      </a:endParaRPr>
                    </a:p>
                    <a:p>
                      <a:pPr>
                        <a:lnSpc>
                          <a:spcPts val="1320"/>
                        </a:lnSpc>
                      </a:pPr>
                      <a:r>
                        <a:rPr lang="ja-JP" altLang="en-US" sz="1200" dirty="0">
                          <a:solidFill>
                            <a:schemeClr val="tx1"/>
                          </a:solidFill>
                        </a:rPr>
                        <a:t>　</a:t>
                      </a:r>
                      <a:r>
                        <a:rPr lang="en-US" altLang="ja-JP" sz="1200" dirty="0">
                          <a:solidFill>
                            <a:schemeClr val="tx1"/>
                          </a:solidFill>
                        </a:rPr>
                        <a:t>2011</a:t>
                      </a:r>
                      <a:r>
                        <a:rPr lang="ja-JP" altLang="en-US" sz="1200" dirty="0">
                          <a:solidFill>
                            <a:schemeClr val="tx1"/>
                          </a:solidFill>
                        </a:rPr>
                        <a:t>年度</a:t>
                      </a:r>
                      <a:r>
                        <a:rPr lang="en-US" altLang="ja-JP" sz="1200" dirty="0">
                          <a:solidFill>
                            <a:schemeClr val="tx1"/>
                          </a:solidFill>
                        </a:rPr>
                        <a:t>	</a:t>
                      </a:r>
                      <a:r>
                        <a:rPr lang="ja-JP" altLang="en-US" sz="1200" dirty="0">
                          <a:solidFill>
                            <a:schemeClr val="tx1"/>
                          </a:solidFill>
                        </a:rPr>
                        <a:t>　</a:t>
                      </a:r>
                      <a:r>
                        <a:rPr lang="en-US" altLang="ja-JP" sz="1200" dirty="0">
                          <a:solidFill>
                            <a:schemeClr val="tx1"/>
                          </a:solidFill>
                        </a:rPr>
                        <a:t>2012</a:t>
                      </a:r>
                      <a:r>
                        <a:rPr lang="ja-JP" altLang="en-US" sz="1200" dirty="0">
                          <a:solidFill>
                            <a:schemeClr val="tx1"/>
                          </a:solidFill>
                        </a:rPr>
                        <a:t>年度</a:t>
                      </a:r>
                      <a:r>
                        <a:rPr lang="en-US" altLang="ja-JP" sz="1200" dirty="0">
                          <a:solidFill>
                            <a:schemeClr val="tx1"/>
                          </a:solidFill>
                        </a:rPr>
                        <a:t>	</a:t>
                      </a:r>
                      <a:r>
                        <a:rPr lang="ja-JP" altLang="en-US" sz="1200" dirty="0">
                          <a:solidFill>
                            <a:schemeClr val="tx1"/>
                          </a:solidFill>
                        </a:rPr>
                        <a:t>　</a:t>
                      </a:r>
                      <a:r>
                        <a:rPr lang="en-US" altLang="ja-JP" sz="1200" dirty="0" smtClean="0">
                          <a:solidFill>
                            <a:schemeClr val="tx1"/>
                          </a:solidFill>
                        </a:rPr>
                        <a:t>2017</a:t>
                      </a:r>
                      <a:r>
                        <a:rPr lang="ja-JP" altLang="en-US" sz="1200" dirty="0" smtClean="0">
                          <a:solidFill>
                            <a:schemeClr val="tx1"/>
                          </a:solidFill>
                        </a:rPr>
                        <a:t>年度</a:t>
                      </a:r>
                      <a:endParaRPr lang="en-US" altLang="ja-JP" sz="1200" dirty="0">
                        <a:solidFill>
                          <a:schemeClr val="tx1"/>
                        </a:solidFill>
                      </a:endParaRPr>
                    </a:p>
                    <a:p>
                      <a:pPr>
                        <a:lnSpc>
                          <a:spcPts val="1320"/>
                        </a:lnSpc>
                      </a:pPr>
                      <a:r>
                        <a:rPr lang="ja-JP" altLang="en-US" sz="1200" dirty="0">
                          <a:solidFill>
                            <a:schemeClr val="tx1"/>
                          </a:solidFill>
                        </a:rPr>
                        <a:t>　　　　</a:t>
                      </a:r>
                      <a:r>
                        <a:rPr lang="en-US" altLang="ja-JP" sz="1200" dirty="0">
                          <a:solidFill>
                            <a:schemeClr val="tx1"/>
                          </a:solidFill>
                        </a:rPr>
                        <a:t>27</a:t>
                      </a:r>
                      <a:r>
                        <a:rPr lang="ja-JP" altLang="en-US" sz="1200" dirty="0">
                          <a:solidFill>
                            <a:schemeClr val="tx1"/>
                          </a:solidFill>
                        </a:rPr>
                        <a:t>名</a:t>
                      </a:r>
                      <a:r>
                        <a:rPr lang="en-US" altLang="ja-JP" sz="1200" dirty="0">
                          <a:solidFill>
                            <a:schemeClr val="tx1"/>
                          </a:solidFill>
                        </a:rPr>
                        <a:t>	</a:t>
                      </a:r>
                      <a:r>
                        <a:rPr lang="ja-JP" altLang="en-US" sz="1200" dirty="0">
                          <a:solidFill>
                            <a:schemeClr val="tx1"/>
                          </a:solidFill>
                        </a:rPr>
                        <a:t>　　　 </a:t>
                      </a:r>
                      <a:r>
                        <a:rPr lang="en-US" altLang="ja-JP" sz="1200" dirty="0">
                          <a:solidFill>
                            <a:schemeClr val="tx1"/>
                          </a:solidFill>
                        </a:rPr>
                        <a:t>101</a:t>
                      </a:r>
                      <a:r>
                        <a:rPr lang="ja-JP" altLang="en-US" sz="1200" dirty="0">
                          <a:solidFill>
                            <a:schemeClr val="tx1"/>
                          </a:solidFill>
                        </a:rPr>
                        <a:t>名</a:t>
                      </a:r>
                      <a:r>
                        <a:rPr lang="en-US" altLang="ja-JP" sz="1200" dirty="0">
                          <a:solidFill>
                            <a:schemeClr val="tx1"/>
                          </a:solidFill>
                        </a:rPr>
                        <a:t>	</a:t>
                      </a:r>
                      <a:r>
                        <a:rPr lang="ja-JP" altLang="en-US" sz="1200" dirty="0">
                          <a:solidFill>
                            <a:schemeClr val="tx1"/>
                          </a:solidFill>
                        </a:rPr>
                        <a:t>　　　　</a:t>
                      </a:r>
                      <a:r>
                        <a:rPr lang="en-US" altLang="ja-JP" sz="1200" dirty="0" smtClean="0">
                          <a:solidFill>
                            <a:schemeClr val="tx1"/>
                          </a:solidFill>
                        </a:rPr>
                        <a:t>80</a:t>
                      </a:r>
                      <a:r>
                        <a:rPr lang="ja-JP" altLang="en-US" sz="1200" dirty="0" smtClean="0">
                          <a:solidFill>
                            <a:schemeClr val="tx1"/>
                          </a:solidFill>
                        </a:rPr>
                        <a:t>名</a:t>
                      </a:r>
                      <a:endParaRPr lang="en-US" altLang="ja-JP" sz="1200" dirty="0">
                        <a:solidFill>
                          <a:schemeClr val="tx1"/>
                        </a:solidFill>
                      </a:endParaRPr>
                    </a:p>
                    <a:p>
                      <a:pPr marL="0" marR="0" indent="0" algn="l" defTabSz="914400" rtl="0" eaLnBrk="1" fontAlgn="auto" latinLnBrk="0" hangingPunct="1">
                        <a:lnSpc>
                          <a:spcPts val="1320"/>
                        </a:lnSpc>
                        <a:spcBef>
                          <a:spcPts val="0"/>
                        </a:spcBef>
                        <a:spcAft>
                          <a:spcPts val="0"/>
                        </a:spcAft>
                        <a:buClrTx/>
                        <a:buSzTx/>
                        <a:buFontTx/>
                        <a:buNone/>
                        <a:tabLst/>
                        <a:defRPr/>
                      </a:pPr>
                      <a:endParaRPr lang="en-US" altLang="ja-JP" sz="1200" b="0" dirty="0">
                        <a:solidFill>
                          <a:schemeClr val="tx1"/>
                        </a:solidFill>
                      </a:endParaRPr>
                    </a:p>
                  </a:txBody>
                  <a:tcPr marL="36000" marR="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 xmlns:a16="http://schemas.microsoft.com/office/drawing/2014/main" val="10002"/>
                  </a:ext>
                </a:extLst>
              </a:tr>
              <a:tr h="1620520">
                <a:tc vMerge="1">
                  <a:txBody>
                    <a:bodyPr/>
                    <a:lstStyle/>
                    <a:p>
                      <a:endParaRPr kumimoji="1" lang="ja-JP" altLang="en-US"/>
                    </a:p>
                  </a:txBody>
                  <a:tcPr/>
                </a:tc>
                <a:tc vMerge="1">
                  <a:txBody>
                    <a:bodyPr/>
                    <a:lstStyle/>
                    <a:p>
                      <a:endParaRPr kumimoji="1" lang="ja-JP" altLang="en-US"/>
                    </a:p>
                  </a:txBody>
                  <a:tcPr/>
                </a:tc>
                <a:tc>
                  <a:txBody>
                    <a:bodyPr/>
                    <a:lstStyle/>
                    <a:p>
                      <a:pPr marL="0" marR="0" indent="0" algn="l" defTabSz="914400" rtl="0" eaLnBrk="1" fontAlgn="auto" latinLnBrk="0" hangingPunct="1">
                        <a:lnSpc>
                          <a:spcPts val="1320"/>
                        </a:lnSpc>
                        <a:spcBef>
                          <a:spcPts val="0"/>
                        </a:spcBef>
                        <a:spcAft>
                          <a:spcPts val="0"/>
                        </a:spcAft>
                        <a:buClrTx/>
                        <a:buSzTx/>
                        <a:buFontTx/>
                        <a:buNone/>
                        <a:tabLst/>
                        <a:defRPr/>
                      </a:pPr>
                      <a:r>
                        <a:rPr lang="ja-JP" altLang="en-US" sz="1200" b="0" dirty="0">
                          <a:solidFill>
                            <a:schemeClr val="tx1"/>
                          </a:solidFill>
                        </a:rPr>
                        <a:t>・女性職員の積極的な登用</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ts val="1320"/>
                        </a:lnSpc>
                        <a:spcBef>
                          <a:spcPts val="0"/>
                        </a:spcBef>
                        <a:spcAft>
                          <a:spcPts val="0"/>
                        </a:spcAft>
                        <a:buClrTx/>
                        <a:buSzTx/>
                        <a:buFontTx/>
                        <a:buNone/>
                        <a:tabLst/>
                        <a:defRPr/>
                      </a:pPr>
                      <a:r>
                        <a:rPr lang="ja-JP" altLang="en-US" sz="1200" b="0" dirty="0">
                          <a:solidFill>
                            <a:schemeClr val="tx1"/>
                          </a:solidFill>
                        </a:rPr>
                        <a:t>・女性職員の管理職への積極的な登用（課長補佐相当職以上で、企業管理者を含み、教育長及び教員を除く）</a:t>
                      </a:r>
                      <a:endParaRPr lang="en-US" altLang="ja-JP" sz="1200" b="0" dirty="0">
                        <a:solidFill>
                          <a:schemeClr val="tx1"/>
                        </a:solidFill>
                      </a:endParaRPr>
                    </a:p>
                    <a:p>
                      <a:pPr marL="0" marR="0" indent="0" algn="l" defTabSz="914400" rtl="0" eaLnBrk="1" fontAlgn="auto" latinLnBrk="0" hangingPunct="1">
                        <a:lnSpc>
                          <a:spcPts val="1320"/>
                        </a:lnSpc>
                        <a:spcBef>
                          <a:spcPts val="0"/>
                        </a:spcBef>
                        <a:spcAft>
                          <a:spcPts val="0"/>
                        </a:spcAft>
                        <a:buClrTx/>
                        <a:buSzTx/>
                        <a:buFontTx/>
                        <a:buNone/>
                        <a:tabLst/>
                        <a:defRPr/>
                      </a:pPr>
                      <a:endParaRPr lang="en-US" altLang="ja-JP" sz="1200" b="0" dirty="0">
                        <a:solidFill>
                          <a:schemeClr val="tx1"/>
                        </a:solidFill>
                      </a:endParaRPr>
                    </a:p>
                    <a:p>
                      <a:pPr marL="0" marR="0" indent="0" algn="l" defTabSz="914400" rtl="0" eaLnBrk="1" fontAlgn="auto" latinLnBrk="0" hangingPunct="1">
                        <a:lnSpc>
                          <a:spcPts val="1320"/>
                        </a:lnSpc>
                        <a:spcBef>
                          <a:spcPts val="0"/>
                        </a:spcBef>
                        <a:spcAft>
                          <a:spcPts val="0"/>
                        </a:spcAft>
                        <a:buClrTx/>
                        <a:buSzTx/>
                        <a:buFontTx/>
                        <a:buNone/>
                        <a:tabLst/>
                        <a:defRPr/>
                      </a:pPr>
                      <a:r>
                        <a:rPr lang="ja-JP" altLang="en-US" sz="1200" b="0" dirty="0">
                          <a:solidFill>
                            <a:schemeClr val="tx1"/>
                          </a:solidFill>
                        </a:rPr>
                        <a:t>　</a:t>
                      </a:r>
                      <a:r>
                        <a:rPr lang="en-US" altLang="ja-JP" sz="1200" b="0" dirty="0">
                          <a:solidFill>
                            <a:schemeClr val="tx1"/>
                          </a:solidFill>
                        </a:rPr>
                        <a:t>2008</a:t>
                      </a:r>
                      <a:r>
                        <a:rPr lang="ja-JP" altLang="en-US" sz="1200" b="0" dirty="0">
                          <a:solidFill>
                            <a:schemeClr val="tx1"/>
                          </a:solidFill>
                        </a:rPr>
                        <a:t>年度</a:t>
                      </a:r>
                      <a:r>
                        <a:rPr lang="en-US" altLang="ja-JP" sz="1200" b="0" dirty="0">
                          <a:solidFill>
                            <a:schemeClr val="tx1"/>
                          </a:solidFill>
                        </a:rPr>
                        <a:t>	</a:t>
                      </a:r>
                      <a:r>
                        <a:rPr lang="ja-JP" altLang="en-US" sz="1200" b="0" dirty="0">
                          <a:solidFill>
                            <a:schemeClr val="tx1"/>
                          </a:solidFill>
                        </a:rPr>
                        <a:t>　</a:t>
                      </a:r>
                      <a:r>
                        <a:rPr lang="en-US" altLang="ja-JP" sz="1200" b="0" dirty="0">
                          <a:solidFill>
                            <a:schemeClr val="tx1"/>
                          </a:solidFill>
                        </a:rPr>
                        <a:t>2013</a:t>
                      </a:r>
                      <a:r>
                        <a:rPr lang="ja-JP" altLang="en-US" sz="1200" b="0" dirty="0">
                          <a:solidFill>
                            <a:schemeClr val="tx1"/>
                          </a:solidFill>
                        </a:rPr>
                        <a:t>年度</a:t>
                      </a:r>
                      <a:r>
                        <a:rPr lang="en-US" altLang="ja-JP" sz="1200" b="0" dirty="0">
                          <a:solidFill>
                            <a:schemeClr val="tx1"/>
                          </a:solidFill>
                        </a:rPr>
                        <a:t>	</a:t>
                      </a:r>
                      <a:r>
                        <a:rPr lang="ja-JP" altLang="en-US" sz="1200" b="0" dirty="0">
                          <a:solidFill>
                            <a:schemeClr val="tx1"/>
                          </a:solidFill>
                        </a:rPr>
                        <a:t>　</a:t>
                      </a:r>
                      <a:r>
                        <a:rPr lang="en-US" altLang="ja-JP" sz="1200" b="0" dirty="0">
                          <a:solidFill>
                            <a:schemeClr val="tx1"/>
                          </a:solidFill>
                        </a:rPr>
                        <a:t>2017</a:t>
                      </a:r>
                      <a:r>
                        <a:rPr lang="ja-JP" altLang="en-US" sz="1200" b="0" dirty="0">
                          <a:solidFill>
                            <a:schemeClr val="tx1"/>
                          </a:solidFill>
                        </a:rPr>
                        <a:t>年度</a:t>
                      </a:r>
                      <a:endParaRPr lang="en-US" altLang="ja-JP" sz="1200" b="0" dirty="0">
                        <a:solidFill>
                          <a:schemeClr val="tx1"/>
                        </a:solidFill>
                      </a:endParaRPr>
                    </a:p>
                    <a:p>
                      <a:pPr marL="0" marR="0" indent="0" algn="l" defTabSz="914400" rtl="0" eaLnBrk="1" fontAlgn="auto" latinLnBrk="0" hangingPunct="1">
                        <a:lnSpc>
                          <a:spcPts val="1320"/>
                        </a:lnSpc>
                        <a:spcBef>
                          <a:spcPts val="0"/>
                        </a:spcBef>
                        <a:spcAft>
                          <a:spcPts val="0"/>
                        </a:spcAft>
                        <a:buClrTx/>
                        <a:buSzTx/>
                        <a:buFontTx/>
                        <a:buNone/>
                        <a:tabLst/>
                        <a:defRPr/>
                      </a:pPr>
                      <a:r>
                        <a:rPr lang="ja-JP" altLang="en-US" sz="1200" b="0" dirty="0">
                          <a:solidFill>
                            <a:schemeClr val="tx1"/>
                          </a:solidFill>
                        </a:rPr>
                        <a:t>　　 　</a:t>
                      </a:r>
                      <a:r>
                        <a:rPr lang="en-US" altLang="ja-JP" sz="1200" b="0" dirty="0">
                          <a:solidFill>
                            <a:schemeClr val="tx1"/>
                          </a:solidFill>
                        </a:rPr>
                        <a:t>8.6</a:t>
                      </a:r>
                      <a:r>
                        <a:rPr lang="ja-JP" altLang="en-US" sz="1200" b="0" dirty="0">
                          <a:solidFill>
                            <a:schemeClr val="tx1"/>
                          </a:solidFill>
                        </a:rPr>
                        <a:t>％</a:t>
                      </a:r>
                      <a:r>
                        <a:rPr lang="en-US" altLang="ja-JP" sz="1200" b="0" dirty="0">
                          <a:solidFill>
                            <a:schemeClr val="tx1"/>
                          </a:solidFill>
                        </a:rPr>
                        <a:t>	</a:t>
                      </a:r>
                      <a:r>
                        <a:rPr lang="ja-JP" altLang="en-US" sz="1200" b="0" dirty="0">
                          <a:solidFill>
                            <a:schemeClr val="tx1"/>
                          </a:solidFill>
                        </a:rPr>
                        <a:t>　　　</a:t>
                      </a:r>
                      <a:r>
                        <a:rPr lang="en-US" altLang="ja-JP" sz="1200" b="0" dirty="0">
                          <a:solidFill>
                            <a:schemeClr val="tx1"/>
                          </a:solidFill>
                        </a:rPr>
                        <a:t>12.4</a:t>
                      </a:r>
                      <a:r>
                        <a:rPr lang="ja-JP" altLang="en-US" sz="1200" b="0" dirty="0">
                          <a:solidFill>
                            <a:schemeClr val="tx1"/>
                          </a:solidFill>
                        </a:rPr>
                        <a:t>％</a:t>
                      </a:r>
                      <a:r>
                        <a:rPr lang="en-US" altLang="ja-JP" sz="1200" b="0" dirty="0">
                          <a:solidFill>
                            <a:schemeClr val="tx1"/>
                          </a:solidFill>
                        </a:rPr>
                        <a:t>	</a:t>
                      </a:r>
                      <a:r>
                        <a:rPr lang="ja-JP" altLang="en-US" sz="1200" b="0" dirty="0">
                          <a:solidFill>
                            <a:schemeClr val="tx1"/>
                          </a:solidFill>
                        </a:rPr>
                        <a:t>　　　</a:t>
                      </a:r>
                      <a:r>
                        <a:rPr lang="en-US" altLang="ja-JP" sz="1200" b="0" dirty="0">
                          <a:solidFill>
                            <a:schemeClr val="tx1"/>
                          </a:solidFill>
                        </a:rPr>
                        <a:t>17.3</a:t>
                      </a:r>
                      <a:r>
                        <a:rPr lang="ja-JP" altLang="en-US" sz="1200" b="0" dirty="0">
                          <a:solidFill>
                            <a:schemeClr val="tx1"/>
                          </a:solidFill>
                        </a:rPr>
                        <a:t>％</a:t>
                      </a:r>
                      <a:endParaRPr lang="en-US" altLang="ja-JP" sz="1200" b="0" dirty="0">
                        <a:solidFill>
                          <a:schemeClr val="tx1"/>
                        </a:solidFill>
                      </a:endParaRPr>
                    </a:p>
                    <a:p>
                      <a:pPr>
                        <a:lnSpc>
                          <a:spcPts val="1320"/>
                        </a:lnSpc>
                      </a:pPr>
                      <a:endParaRPr lang="en-US" altLang="ja-JP" sz="1200" b="0" dirty="0">
                        <a:solidFill>
                          <a:schemeClr val="tx1"/>
                        </a:solidFill>
                      </a:endParaRPr>
                    </a:p>
                    <a:p>
                      <a:pPr>
                        <a:lnSpc>
                          <a:spcPts val="1320"/>
                        </a:lnSpc>
                      </a:pPr>
                      <a:r>
                        <a:rPr lang="ja-JP" altLang="en-US" sz="1200" b="0" dirty="0">
                          <a:solidFill>
                            <a:schemeClr val="tx1"/>
                          </a:solidFill>
                        </a:rPr>
                        <a:t>（５大市平均）</a:t>
                      </a:r>
                      <a:endParaRPr lang="en-US" altLang="ja-JP" sz="1200" b="0" dirty="0">
                        <a:solidFill>
                          <a:schemeClr val="tx1"/>
                        </a:solidFill>
                      </a:endParaRPr>
                    </a:p>
                    <a:p>
                      <a:pPr>
                        <a:lnSpc>
                          <a:spcPts val="1320"/>
                        </a:lnSpc>
                      </a:pPr>
                      <a:r>
                        <a:rPr lang="ja-JP" altLang="en-US" sz="1200" b="0" dirty="0">
                          <a:solidFill>
                            <a:schemeClr val="tx1"/>
                          </a:solidFill>
                        </a:rPr>
                        <a:t>　</a:t>
                      </a:r>
                      <a:r>
                        <a:rPr lang="en-US" altLang="ja-JP" sz="1200" b="0" dirty="0">
                          <a:solidFill>
                            <a:schemeClr val="tx1"/>
                          </a:solidFill>
                        </a:rPr>
                        <a:t>2013</a:t>
                      </a:r>
                      <a:r>
                        <a:rPr lang="ja-JP" altLang="en-US" sz="1200" b="0" dirty="0">
                          <a:solidFill>
                            <a:schemeClr val="tx1"/>
                          </a:solidFill>
                        </a:rPr>
                        <a:t>年度</a:t>
                      </a:r>
                      <a:r>
                        <a:rPr lang="en-US" altLang="ja-JP" sz="1200" b="0" dirty="0">
                          <a:solidFill>
                            <a:schemeClr val="tx1"/>
                          </a:solidFill>
                        </a:rPr>
                        <a:t>	</a:t>
                      </a:r>
                      <a:r>
                        <a:rPr lang="ja-JP" altLang="en-US" sz="1200" b="0" dirty="0">
                          <a:solidFill>
                            <a:schemeClr val="tx1"/>
                          </a:solidFill>
                        </a:rPr>
                        <a:t>　</a:t>
                      </a:r>
                      <a:r>
                        <a:rPr lang="en-US" altLang="ja-JP" sz="1200" b="0" dirty="0">
                          <a:solidFill>
                            <a:schemeClr val="tx1"/>
                          </a:solidFill>
                        </a:rPr>
                        <a:t>2017</a:t>
                      </a:r>
                      <a:r>
                        <a:rPr lang="ja-JP" altLang="en-US" sz="1200" b="0" dirty="0">
                          <a:solidFill>
                            <a:schemeClr val="tx1"/>
                          </a:solidFill>
                        </a:rPr>
                        <a:t>年度</a:t>
                      </a:r>
                      <a:endParaRPr lang="en-US" altLang="ja-JP" sz="1200" b="0" dirty="0">
                        <a:solidFill>
                          <a:schemeClr val="tx1"/>
                        </a:solidFill>
                      </a:endParaRPr>
                    </a:p>
                    <a:p>
                      <a:pPr>
                        <a:lnSpc>
                          <a:spcPts val="1320"/>
                        </a:lnSpc>
                      </a:pPr>
                      <a:r>
                        <a:rPr lang="ja-JP" altLang="en-US" sz="1200" b="0" dirty="0">
                          <a:solidFill>
                            <a:schemeClr val="tx1"/>
                          </a:solidFill>
                        </a:rPr>
                        <a:t>　　　</a:t>
                      </a:r>
                      <a:r>
                        <a:rPr lang="en-US" altLang="ja-JP" sz="1200" b="0" dirty="0">
                          <a:solidFill>
                            <a:schemeClr val="tx1"/>
                          </a:solidFill>
                        </a:rPr>
                        <a:t>11.7</a:t>
                      </a:r>
                      <a:r>
                        <a:rPr lang="ja-JP" altLang="en-US" sz="1200" b="0" dirty="0">
                          <a:solidFill>
                            <a:schemeClr val="tx1"/>
                          </a:solidFill>
                        </a:rPr>
                        <a:t>％</a:t>
                      </a:r>
                      <a:r>
                        <a:rPr lang="en-US" altLang="ja-JP" sz="1200" b="0" dirty="0">
                          <a:solidFill>
                            <a:schemeClr val="tx1"/>
                          </a:solidFill>
                        </a:rPr>
                        <a:t>	</a:t>
                      </a:r>
                      <a:r>
                        <a:rPr lang="ja-JP" altLang="en-US" sz="1200" b="0" dirty="0">
                          <a:solidFill>
                            <a:schemeClr val="tx1"/>
                          </a:solidFill>
                        </a:rPr>
                        <a:t>　　　</a:t>
                      </a:r>
                      <a:r>
                        <a:rPr lang="en-US" altLang="ja-JP" sz="1200" b="0" dirty="0">
                          <a:solidFill>
                            <a:schemeClr val="tx1"/>
                          </a:solidFill>
                        </a:rPr>
                        <a:t>15.1</a:t>
                      </a:r>
                      <a:r>
                        <a:rPr lang="ja-JP" altLang="en-US" sz="1200" b="0" dirty="0">
                          <a:solidFill>
                            <a:schemeClr val="tx1"/>
                          </a:solidFill>
                        </a:rPr>
                        <a:t>％</a:t>
                      </a:r>
                      <a:endParaRPr lang="en-US" altLang="ja-JP" sz="1200" b="0" dirty="0">
                        <a:solidFill>
                          <a:schemeClr val="tx1"/>
                        </a:solidFill>
                      </a:endParaRPr>
                    </a:p>
                    <a:p>
                      <a:pPr>
                        <a:lnSpc>
                          <a:spcPts val="1320"/>
                        </a:lnSpc>
                      </a:pPr>
                      <a:endParaRPr lang="en-US" altLang="ja-JP" sz="1200" b="0" dirty="0">
                        <a:solidFill>
                          <a:schemeClr val="tx1"/>
                        </a:solidFill>
                      </a:endParaRPr>
                    </a:p>
                  </a:txBody>
                  <a:tcPr marL="36000" marR="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 xmlns:a16="http://schemas.microsoft.com/office/drawing/2014/main" val="10003"/>
                  </a:ext>
                </a:extLst>
              </a:tr>
              <a:tr h="2003650">
                <a:tc vMerge="1">
                  <a:txBody>
                    <a:bodyPr/>
                    <a:lstStyle/>
                    <a:p>
                      <a:endParaRPr kumimoji="1" lang="ja-JP" altLang="en-US"/>
                    </a:p>
                  </a:txBody>
                  <a:tcPr/>
                </a:tc>
                <a:tc vMerge="1">
                  <a:txBody>
                    <a:bodyPr/>
                    <a:lstStyle/>
                    <a:p>
                      <a:endParaRPr kumimoji="1" lang="ja-JP" altLang="en-US"/>
                    </a:p>
                  </a:txBody>
                  <a:tcPr/>
                </a:tc>
                <a:tc>
                  <a:txBody>
                    <a:bodyPr/>
                    <a:lstStyle/>
                    <a:p>
                      <a:pPr marL="0" marR="0" indent="0" algn="l" defTabSz="914400" rtl="0" eaLnBrk="1" fontAlgn="auto" latinLnBrk="0" hangingPunct="1">
                        <a:lnSpc>
                          <a:spcPts val="1320"/>
                        </a:lnSpc>
                        <a:spcBef>
                          <a:spcPts val="0"/>
                        </a:spcBef>
                        <a:spcAft>
                          <a:spcPts val="0"/>
                        </a:spcAft>
                        <a:buClrTx/>
                        <a:buSzTx/>
                        <a:buFontTx/>
                        <a:buNone/>
                        <a:tabLst/>
                        <a:defRPr/>
                      </a:pPr>
                      <a:r>
                        <a:rPr lang="ja-JP" altLang="en-US" sz="1200" b="0" dirty="0">
                          <a:solidFill>
                            <a:schemeClr val="tx1"/>
                          </a:solidFill>
                        </a:rPr>
                        <a:t>・大阪府との人事交流の拡大</a:t>
                      </a:r>
                    </a:p>
                    <a:p>
                      <a:pPr marL="0" marR="0" indent="0" algn="l" defTabSz="914400" rtl="0" eaLnBrk="1" fontAlgn="auto" latinLnBrk="0" hangingPunct="1">
                        <a:lnSpc>
                          <a:spcPts val="1320"/>
                        </a:lnSpc>
                        <a:spcBef>
                          <a:spcPts val="0"/>
                        </a:spcBef>
                        <a:spcAft>
                          <a:spcPts val="0"/>
                        </a:spcAft>
                        <a:buClrTx/>
                        <a:buSzTx/>
                        <a:buFontTx/>
                        <a:buNone/>
                        <a:tabLst/>
                        <a:defRPr/>
                      </a:pPr>
                      <a:endParaRPr lang="ja-JP" altLang="en-US" sz="1200" b="0" dirty="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nSpc>
                          <a:spcPts val="1320"/>
                        </a:lnSpc>
                      </a:pPr>
                      <a:r>
                        <a:rPr lang="ja-JP" altLang="en-US" sz="1200" b="0" dirty="0">
                          <a:solidFill>
                            <a:schemeClr val="tx1"/>
                          </a:solidFill>
                        </a:rPr>
                        <a:t>・大阪府との人事交流の拡大</a:t>
                      </a:r>
                      <a:endParaRPr lang="en-US" altLang="ja-JP" sz="1200" b="0" dirty="0">
                        <a:solidFill>
                          <a:schemeClr val="tx1"/>
                        </a:solidFill>
                      </a:endParaRPr>
                    </a:p>
                    <a:p>
                      <a:pPr>
                        <a:lnSpc>
                          <a:spcPts val="1320"/>
                        </a:lnSpc>
                      </a:pPr>
                      <a:r>
                        <a:rPr lang="ja-JP" altLang="en-US" sz="1200" b="0" dirty="0">
                          <a:solidFill>
                            <a:schemeClr val="tx1"/>
                          </a:solidFill>
                        </a:rPr>
                        <a:t>　</a:t>
                      </a:r>
                      <a:r>
                        <a:rPr lang="en-US" altLang="ja-JP" sz="1200" b="0" dirty="0">
                          <a:solidFill>
                            <a:schemeClr val="tx1"/>
                          </a:solidFill>
                        </a:rPr>
                        <a:t>2011</a:t>
                      </a:r>
                      <a:r>
                        <a:rPr lang="ja-JP" altLang="en-US" sz="1200" b="0" dirty="0">
                          <a:solidFill>
                            <a:schemeClr val="tx1"/>
                          </a:solidFill>
                        </a:rPr>
                        <a:t>年度</a:t>
                      </a:r>
                      <a:r>
                        <a:rPr lang="en-US" altLang="ja-JP" sz="1200" b="0" dirty="0">
                          <a:solidFill>
                            <a:schemeClr val="tx1"/>
                          </a:solidFill>
                        </a:rPr>
                        <a:t>	</a:t>
                      </a:r>
                      <a:r>
                        <a:rPr lang="ja-JP" altLang="en-US" sz="1200" b="0" dirty="0">
                          <a:solidFill>
                            <a:schemeClr val="tx1"/>
                          </a:solidFill>
                        </a:rPr>
                        <a:t>　</a:t>
                      </a:r>
                      <a:r>
                        <a:rPr lang="en-US" altLang="ja-JP" sz="1200" b="0" dirty="0">
                          <a:solidFill>
                            <a:schemeClr val="tx1"/>
                          </a:solidFill>
                        </a:rPr>
                        <a:t>2014</a:t>
                      </a:r>
                      <a:r>
                        <a:rPr lang="ja-JP" altLang="en-US" sz="1200" b="0" dirty="0">
                          <a:solidFill>
                            <a:schemeClr val="tx1"/>
                          </a:solidFill>
                        </a:rPr>
                        <a:t>年度</a:t>
                      </a:r>
                      <a:r>
                        <a:rPr lang="en-US" altLang="ja-JP" sz="1200" b="0" dirty="0">
                          <a:solidFill>
                            <a:schemeClr val="tx1"/>
                          </a:solidFill>
                        </a:rPr>
                        <a:t>	</a:t>
                      </a:r>
                      <a:r>
                        <a:rPr lang="ja-JP" altLang="en-US" sz="1200" b="0" dirty="0">
                          <a:solidFill>
                            <a:schemeClr val="tx1"/>
                          </a:solidFill>
                        </a:rPr>
                        <a:t>　</a:t>
                      </a:r>
                      <a:r>
                        <a:rPr lang="en-US" altLang="ja-JP" sz="1200" b="0" dirty="0">
                          <a:solidFill>
                            <a:schemeClr val="tx1"/>
                          </a:solidFill>
                        </a:rPr>
                        <a:t>2017</a:t>
                      </a:r>
                      <a:r>
                        <a:rPr lang="ja-JP" altLang="en-US" sz="1200" b="0" dirty="0">
                          <a:solidFill>
                            <a:schemeClr val="tx1"/>
                          </a:solidFill>
                        </a:rPr>
                        <a:t>年度</a:t>
                      </a:r>
                      <a:endParaRPr lang="en-US" altLang="ja-JP" sz="1200" b="0" dirty="0">
                        <a:solidFill>
                          <a:schemeClr val="tx1"/>
                        </a:solidFill>
                      </a:endParaRPr>
                    </a:p>
                    <a:p>
                      <a:pPr>
                        <a:lnSpc>
                          <a:spcPts val="1320"/>
                        </a:lnSpc>
                      </a:pPr>
                      <a:r>
                        <a:rPr lang="ja-JP" altLang="en-US" sz="1200" b="0" dirty="0">
                          <a:solidFill>
                            <a:schemeClr val="tx1"/>
                          </a:solidFill>
                        </a:rPr>
                        <a:t>　　　　</a:t>
                      </a:r>
                      <a:r>
                        <a:rPr lang="en-US" altLang="ja-JP" sz="1200" b="0" dirty="0">
                          <a:solidFill>
                            <a:schemeClr val="tx1"/>
                          </a:solidFill>
                        </a:rPr>
                        <a:t>36</a:t>
                      </a:r>
                      <a:r>
                        <a:rPr lang="ja-JP" altLang="en-US" sz="1200" b="0" dirty="0">
                          <a:solidFill>
                            <a:schemeClr val="tx1"/>
                          </a:solidFill>
                        </a:rPr>
                        <a:t>名</a:t>
                      </a:r>
                      <a:r>
                        <a:rPr lang="en-US" altLang="ja-JP" sz="1200" b="0" dirty="0">
                          <a:solidFill>
                            <a:schemeClr val="tx1"/>
                          </a:solidFill>
                        </a:rPr>
                        <a:t>	</a:t>
                      </a:r>
                      <a:r>
                        <a:rPr lang="ja-JP" altLang="en-US" sz="1200" b="0" dirty="0">
                          <a:solidFill>
                            <a:schemeClr val="tx1"/>
                          </a:solidFill>
                        </a:rPr>
                        <a:t>　　　　</a:t>
                      </a:r>
                      <a:r>
                        <a:rPr lang="en-US" altLang="ja-JP" sz="1200" b="0" dirty="0">
                          <a:solidFill>
                            <a:schemeClr val="tx1"/>
                          </a:solidFill>
                        </a:rPr>
                        <a:t>76</a:t>
                      </a:r>
                      <a:r>
                        <a:rPr lang="ja-JP" altLang="en-US" sz="1200" b="0" dirty="0">
                          <a:solidFill>
                            <a:schemeClr val="tx1"/>
                          </a:solidFill>
                        </a:rPr>
                        <a:t>名</a:t>
                      </a:r>
                      <a:r>
                        <a:rPr lang="en-US" altLang="ja-JP" sz="1200" b="0" dirty="0">
                          <a:solidFill>
                            <a:schemeClr val="tx1"/>
                          </a:solidFill>
                        </a:rPr>
                        <a:t>	</a:t>
                      </a:r>
                      <a:r>
                        <a:rPr lang="ja-JP" altLang="en-US" sz="1200" b="0" dirty="0">
                          <a:solidFill>
                            <a:schemeClr val="tx1"/>
                          </a:solidFill>
                        </a:rPr>
                        <a:t>　　　　</a:t>
                      </a:r>
                      <a:r>
                        <a:rPr lang="en-US" altLang="ja-JP" sz="1200" b="0" dirty="0">
                          <a:solidFill>
                            <a:schemeClr val="tx1"/>
                          </a:solidFill>
                        </a:rPr>
                        <a:t>76</a:t>
                      </a:r>
                      <a:r>
                        <a:rPr lang="ja-JP" altLang="en-US" sz="1200" b="0" dirty="0">
                          <a:solidFill>
                            <a:schemeClr val="tx1"/>
                          </a:solidFill>
                        </a:rPr>
                        <a:t>名</a:t>
                      </a:r>
                      <a:endParaRPr lang="en-US" altLang="ja-JP" sz="1200" b="0" dirty="0">
                        <a:solidFill>
                          <a:schemeClr val="tx1"/>
                        </a:solidFill>
                      </a:endParaRPr>
                    </a:p>
                    <a:p>
                      <a:pPr>
                        <a:lnSpc>
                          <a:spcPts val="1320"/>
                        </a:lnSpc>
                      </a:pPr>
                      <a:endParaRPr lang="en-US" altLang="ja-JP" sz="1200" b="0" dirty="0">
                        <a:solidFill>
                          <a:schemeClr val="tx1"/>
                        </a:solidFill>
                      </a:endParaRPr>
                    </a:p>
                    <a:p>
                      <a:pPr>
                        <a:lnSpc>
                          <a:spcPts val="1320"/>
                        </a:lnSpc>
                      </a:pPr>
                      <a:r>
                        <a:rPr lang="ja-JP" altLang="en-US" sz="1200" b="0" dirty="0">
                          <a:solidFill>
                            <a:schemeClr val="tx1"/>
                          </a:solidFill>
                        </a:rPr>
                        <a:t>・人事交流の拡大に加え、組織の共同設置やカウンターパート部門職員の相互併任等により、積極的に人事面での府市連携を推進。</a:t>
                      </a:r>
                      <a:endParaRPr lang="en-US" altLang="ja-JP" sz="1200" b="0" dirty="0">
                        <a:solidFill>
                          <a:schemeClr val="tx1"/>
                        </a:solidFill>
                      </a:endParaRPr>
                    </a:p>
                    <a:p>
                      <a:pPr>
                        <a:lnSpc>
                          <a:spcPts val="1320"/>
                        </a:lnSpc>
                      </a:pPr>
                      <a:endParaRPr lang="ja-JP" altLang="en-US" sz="1200" b="0" dirty="0">
                        <a:solidFill>
                          <a:schemeClr val="tx1"/>
                        </a:solidFill>
                      </a:endParaRPr>
                    </a:p>
                    <a:p>
                      <a:pPr>
                        <a:lnSpc>
                          <a:spcPts val="1320"/>
                        </a:lnSpc>
                      </a:pPr>
                      <a:r>
                        <a:rPr lang="ja-JP" altLang="en-US" sz="1200" b="0" dirty="0">
                          <a:solidFill>
                            <a:schemeClr val="tx1"/>
                          </a:solidFill>
                        </a:rPr>
                        <a:t>　≪府市併任職員数≫</a:t>
                      </a:r>
                    </a:p>
                    <a:p>
                      <a:pPr>
                        <a:lnSpc>
                          <a:spcPts val="1320"/>
                        </a:lnSpc>
                      </a:pPr>
                      <a:r>
                        <a:rPr lang="ja-JP" altLang="en-US" sz="1200" b="0" dirty="0">
                          <a:solidFill>
                            <a:schemeClr val="tx1"/>
                          </a:solidFill>
                        </a:rPr>
                        <a:t>　</a:t>
                      </a:r>
                      <a:r>
                        <a:rPr lang="en-US" altLang="ja-JP" sz="1200" b="0" dirty="0">
                          <a:solidFill>
                            <a:schemeClr val="tx1"/>
                          </a:solidFill>
                        </a:rPr>
                        <a:t>2011</a:t>
                      </a:r>
                      <a:r>
                        <a:rPr lang="ja-JP" altLang="en-US" sz="1200" b="0" dirty="0">
                          <a:solidFill>
                            <a:schemeClr val="tx1"/>
                          </a:solidFill>
                        </a:rPr>
                        <a:t>年度</a:t>
                      </a:r>
                      <a:r>
                        <a:rPr lang="en-US" altLang="ja-JP" sz="1200" b="0" dirty="0">
                          <a:solidFill>
                            <a:schemeClr val="tx1"/>
                          </a:solidFill>
                        </a:rPr>
                        <a:t>	</a:t>
                      </a:r>
                      <a:r>
                        <a:rPr lang="ja-JP" altLang="en-US" sz="1200" b="0" dirty="0">
                          <a:solidFill>
                            <a:schemeClr val="tx1"/>
                          </a:solidFill>
                        </a:rPr>
                        <a:t>　</a:t>
                      </a:r>
                      <a:r>
                        <a:rPr lang="en-US" altLang="ja-JP" sz="1200" b="0" dirty="0">
                          <a:solidFill>
                            <a:schemeClr val="tx1"/>
                          </a:solidFill>
                        </a:rPr>
                        <a:t>2014</a:t>
                      </a:r>
                      <a:r>
                        <a:rPr lang="ja-JP" altLang="en-US" sz="1200" b="0" dirty="0">
                          <a:solidFill>
                            <a:schemeClr val="tx1"/>
                          </a:solidFill>
                        </a:rPr>
                        <a:t>年度</a:t>
                      </a:r>
                      <a:r>
                        <a:rPr lang="en-US" altLang="ja-JP" sz="1200" b="0" dirty="0">
                          <a:solidFill>
                            <a:schemeClr val="tx1"/>
                          </a:solidFill>
                        </a:rPr>
                        <a:t>	</a:t>
                      </a:r>
                      <a:r>
                        <a:rPr lang="ja-JP" altLang="en-US" sz="1200" b="0" dirty="0">
                          <a:solidFill>
                            <a:schemeClr val="tx1"/>
                          </a:solidFill>
                        </a:rPr>
                        <a:t>　</a:t>
                      </a:r>
                      <a:r>
                        <a:rPr lang="en-US" altLang="ja-JP" sz="1200" b="0" dirty="0">
                          <a:solidFill>
                            <a:schemeClr val="tx1"/>
                          </a:solidFill>
                        </a:rPr>
                        <a:t>2017</a:t>
                      </a:r>
                      <a:r>
                        <a:rPr lang="ja-JP" altLang="en-US" sz="1200" b="0" dirty="0">
                          <a:solidFill>
                            <a:schemeClr val="tx1"/>
                          </a:solidFill>
                        </a:rPr>
                        <a:t>年度</a:t>
                      </a:r>
                      <a:endParaRPr lang="en-US" altLang="ja-JP" sz="1200" b="0" dirty="0">
                        <a:solidFill>
                          <a:schemeClr val="tx1"/>
                        </a:solidFill>
                      </a:endParaRPr>
                    </a:p>
                    <a:p>
                      <a:pPr marL="0" marR="0" indent="0" algn="l" defTabSz="914400" rtl="0" eaLnBrk="1" fontAlgn="auto" latinLnBrk="0" hangingPunct="1">
                        <a:lnSpc>
                          <a:spcPts val="1320"/>
                        </a:lnSpc>
                        <a:spcBef>
                          <a:spcPts val="0"/>
                        </a:spcBef>
                        <a:spcAft>
                          <a:spcPts val="0"/>
                        </a:spcAft>
                        <a:buClrTx/>
                        <a:buSzTx/>
                        <a:buFontTx/>
                        <a:buNone/>
                        <a:tabLst/>
                        <a:defRPr/>
                      </a:pPr>
                      <a:r>
                        <a:rPr lang="ja-JP" altLang="en-US" sz="1200" b="0" dirty="0">
                          <a:solidFill>
                            <a:schemeClr val="tx1"/>
                          </a:solidFill>
                        </a:rPr>
                        <a:t>　　　　</a:t>
                      </a:r>
                      <a:r>
                        <a:rPr lang="en-US" altLang="ja-JP" sz="1200" b="0" dirty="0">
                          <a:solidFill>
                            <a:schemeClr val="tx1"/>
                          </a:solidFill>
                        </a:rPr>
                        <a:t>37</a:t>
                      </a:r>
                      <a:r>
                        <a:rPr lang="ja-JP" altLang="en-US" sz="1200" b="0" dirty="0">
                          <a:solidFill>
                            <a:schemeClr val="tx1"/>
                          </a:solidFill>
                        </a:rPr>
                        <a:t>名</a:t>
                      </a:r>
                      <a:r>
                        <a:rPr lang="en-US" altLang="ja-JP" sz="1200" b="0" dirty="0">
                          <a:solidFill>
                            <a:schemeClr val="tx1"/>
                          </a:solidFill>
                        </a:rPr>
                        <a:t>	</a:t>
                      </a:r>
                      <a:r>
                        <a:rPr lang="ja-JP" altLang="en-US" sz="1200" b="0" dirty="0">
                          <a:solidFill>
                            <a:schemeClr val="tx1"/>
                          </a:solidFill>
                        </a:rPr>
                        <a:t>　　　 </a:t>
                      </a:r>
                      <a:r>
                        <a:rPr lang="en-US" altLang="ja-JP" sz="1200" b="0" dirty="0">
                          <a:solidFill>
                            <a:schemeClr val="tx1"/>
                          </a:solidFill>
                        </a:rPr>
                        <a:t>247</a:t>
                      </a:r>
                      <a:r>
                        <a:rPr lang="ja-JP" altLang="en-US" sz="1200" b="0" dirty="0">
                          <a:solidFill>
                            <a:schemeClr val="tx1"/>
                          </a:solidFill>
                        </a:rPr>
                        <a:t>名</a:t>
                      </a:r>
                      <a:r>
                        <a:rPr lang="en-US" altLang="ja-JP" sz="1200" b="0" dirty="0">
                          <a:solidFill>
                            <a:schemeClr val="tx1"/>
                          </a:solidFill>
                        </a:rPr>
                        <a:t>	</a:t>
                      </a:r>
                      <a:r>
                        <a:rPr lang="ja-JP" altLang="en-US" sz="1200" b="0" dirty="0">
                          <a:solidFill>
                            <a:schemeClr val="tx1"/>
                          </a:solidFill>
                        </a:rPr>
                        <a:t>　　　 </a:t>
                      </a:r>
                      <a:r>
                        <a:rPr lang="en-US" altLang="ja-JP" sz="1200" b="0" dirty="0">
                          <a:solidFill>
                            <a:schemeClr val="tx1"/>
                          </a:solidFill>
                        </a:rPr>
                        <a:t>304</a:t>
                      </a:r>
                      <a:r>
                        <a:rPr lang="ja-JP" altLang="en-US" sz="1200" b="0" dirty="0">
                          <a:solidFill>
                            <a:schemeClr val="tx1"/>
                          </a:solidFill>
                        </a:rPr>
                        <a:t>名</a:t>
                      </a:r>
                    </a:p>
                  </a:txBody>
                  <a:tcPr marL="36000" marR="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 xmlns:a16="http://schemas.microsoft.com/office/drawing/2014/main" val="10004"/>
                  </a:ext>
                </a:extLst>
              </a:tr>
            </a:tbl>
          </a:graphicData>
        </a:graphic>
      </p:graphicFrame>
      <p:sp>
        <p:nvSpPr>
          <p:cNvPr id="7" name="テキスト ボックス 6"/>
          <p:cNvSpPr txBox="1"/>
          <p:nvPr/>
        </p:nvSpPr>
        <p:spPr>
          <a:xfrm>
            <a:off x="0" y="0"/>
            <a:ext cx="7524328" cy="461665"/>
          </a:xfrm>
          <a:prstGeom prst="rect">
            <a:avLst/>
          </a:prstGeom>
          <a:solidFill>
            <a:srgbClr val="0070C0"/>
          </a:solidFill>
        </p:spPr>
        <p:txBody>
          <a:bodyPr wrap="square" rtlCol="0">
            <a:spAutoFit/>
          </a:bodyPr>
          <a:lstStyle/>
          <a:p>
            <a:r>
              <a:rPr lang="en-US" altLang="ja-JP" sz="2400" b="1" u="sng" dirty="0">
                <a:solidFill>
                  <a:schemeClr val="bg1"/>
                </a:solidFill>
                <a:latin typeface="+mn-ea"/>
              </a:rPr>
              <a:t>Ⅳ</a:t>
            </a:r>
            <a:r>
              <a:rPr kumimoji="1" lang="en-US" altLang="ja-JP" sz="2400" b="1" u="sng" dirty="0">
                <a:solidFill>
                  <a:schemeClr val="bg1"/>
                </a:solidFill>
                <a:latin typeface="+mn-ea"/>
                <a:ea typeface="+mn-ea"/>
              </a:rPr>
              <a:t>【</a:t>
            </a:r>
            <a:r>
              <a:rPr kumimoji="1" lang="ja-JP" altLang="en-US" sz="2400" b="1" u="sng" dirty="0">
                <a:solidFill>
                  <a:schemeClr val="bg1"/>
                </a:solidFill>
                <a:latin typeface="+mn-ea"/>
                <a:ea typeface="+mn-ea"/>
              </a:rPr>
              <a:t>人事</a:t>
            </a:r>
            <a:r>
              <a:rPr kumimoji="1" lang="en-US" altLang="ja-JP" sz="2400" b="1" u="sng" dirty="0">
                <a:solidFill>
                  <a:schemeClr val="bg1"/>
                </a:solidFill>
                <a:latin typeface="+mn-ea"/>
                <a:ea typeface="+mn-ea"/>
              </a:rPr>
              <a:t>】</a:t>
            </a:r>
            <a:r>
              <a:rPr kumimoji="1" lang="ja-JP" altLang="en-US" sz="2400" b="1" u="sng" dirty="0">
                <a:solidFill>
                  <a:schemeClr val="bg1"/>
                </a:solidFill>
                <a:latin typeface="+mn-ea"/>
                <a:ea typeface="+mn-ea"/>
              </a:rPr>
              <a:t>　</a:t>
            </a:r>
            <a:r>
              <a:rPr kumimoji="1" lang="en-US" altLang="ja-JP" sz="2400" b="1" u="sng" dirty="0">
                <a:solidFill>
                  <a:schemeClr val="bg1"/>
                </a:solidFill>
                <a:latin typeface="+mn-ea"/>
                <a:ea typeface="+mn-ea"/>
              </a:rPr>
              <a:t>(3)</a:t>
            </a:r>
            <a:r>
              <a:rPr kumimoji="1" lang="ja-JP" altLang="en-US" sz="2400" b="1" u="sng" dirty="0">
                <a:solidFill>
                  <a:schemeClr val="bg1"/>
                </a:solidFill>
                <a:latin typeface="+mn-ea"/>
                <a:ea typeface="+mn-ea"/>
              </a:rPr>
              <a:t>人事・給与制度</a:t>
            </a:r>
          </a:p>
        </p:txBody>
      </p:sp>
      <p:sp>
        <p:nvSpPr>
          <p:cNvPr id="4" name="テキスト ボックス 3"/>
          <p:cNvSpPr txBox="1"/>
          <p:nvPr/>
        </p:nvSpPr>
        <p:spPr>
          <a:xfrm>
            <a:off x="7884368" y="0"/>
            <a:ext cx="1259632" cy="338554"/>
          </a:xfrm>
          <a:prstGeom prst="rect">
            <a:avLst/>
          </a:prstGeom>
          <a:noFill/>
        </p:spPr>
        <p:txBody>
          <a:bodyPr wrap="square" rtlCol="0">
            <a:spAutoFit/>
          </a:bodyPr>
          <a:lstStyle/>
          <a:p>
            <a:r>
              <a:rPr kumimoji="1" lang="en-US" altLang="ja-JP" sz="1600" dirty="0"/>
              <a:t>A3</a:t>
            </a:r>
            <a:endParaRPr kumimoji="1" lang="ja-JP" altLang="en-US" sz="1600" dirty="0"/>
          </a:p>
        </p:txBody>
      </p:sp>
      <p:sp>
        <p:nvSpPr>
          <p:cNvPr id="5" name="スライド番号プレースホルダ 4"/>
          <p:cNvSpPr>
            <a:spLocks noGrp="1"/>
          </p:cNvSpPr>
          <p:nvPr>
            <p:ph type="sldNum" sz="quarter" idx="12"/>
          </p:nvPr>
        </p:nvSpPr>
        <p:spPr/>
        <p:txBody>
          <a:bodyPr/>
          <a:lstStyle/>
          <a:p>
            <a:fld id="{CCEC3038-1CF1-4B63-9920-55248DCFBA97}" type="slidenum">
              <a:rPr kumimoji="1" lang="ja-JP" altLang="en-US" smtClean="0"/>
              <a:pPr/>
              <a:t>143</a:t>
            </a:fld>
            <a:endParaRPr kumimoji="1" lang="ja-JP" altLang="en-US"/>
          </a:p>
        </p:txBody>
      </p:sp>
      <p:sp>
        <p:nvSpPr>
          <p:cNvPr id="10" name="二等辺三角形 9"/>
          <p:cNvSpPr/>
          <p:nvPr/>
        </p:nvSpPr>
        <p:spPr>
          <a:xfrm rot="5400000">
            <a:off x="6606244" y="3583669"/>
            <a:ext cx="324000" cy="72008"/>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 name="二等辺三角形 10"/>
          <p:cNvSpPr/>
          <p:nvPr/>
        </p:nvSpPr>
        <p:spPr>
          <a:xfrm rot="5400000">
            <a:off x="7532823" y="3583669"/>
            <a:ext cx="324000" cy="72008"/>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 name="二等辺三角形 11"/>
          <p:cNvSpPr/>
          <p:nvPr/>
        </p:nvSpPr>
        <p:spPr>
          <a:xfrm rot="5400000">
            <a:off x="6606244" y="4241039"/>
            <a:ext cx="324000" cy="72008"/>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5" name="二等辺三角形 14"/>
          <p:cNvSpPr/>
          <p:nvPr/>
        </p:nvSpPr>
        <p:spPr>
          <a:xfrm rot="5400000">
            <a:off x="6606244" y="4980283"/>
            <a:ext cx="324000" cy="72008"/>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6" name="二等辺三角形 15"/>
          <p:cNvSpPr/>
          <p:nvPr/>
        </p:nvSpPr>
        <p:spPr>
          <a:xfrm rot="5400000">
            <a:off x="7532823" y="4984470"/>
            <a:ext cx="324000" cy="72008"/>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9" name="二等辺三角形 18"/>
          <p:cNvSpPr/>
          <p:nvPr/>
        </p:nvSpPr>
        <p:spPr>
          <a:xfrm rot="5400000">
            <a:off x="6606244" y="6307392"/>
            <a:ext cx="324000" cy="72008"/>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0" name="二等辺三角形 19"/>
          <p:cNvSpPr/>
          <p:nvPr/>
        </p:nvSpPr>
        <p:spPr>
          <a:xfrm rot="5400000">
            <a:off x="7532823" y="6296339"/>
            <a:ext cx="324000" cy="72008"/>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3" name="二等辺三角形 22"/>
          <p:cNvSpPr/>
          <p:nvPr/>
        </p:nvSpPr>
        <p:spPr>
          <a:xfrm rot="5400000">
            <a:off x="6606244" y="2316100"/>
            <a:ext cx="324000" cy="72008"/>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4" name="二等辺三角形 23"/>
          <p:cNvSpPr/>
          <p:nvPr/>
        </p:nvSpPr>
        <p:spPr>
          <a:xfrm rot="5400000">
            <a:off x="7532823" y="2316100"/>
            <a:ext cx="324000" cy="72008"/>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Tree>
    <p:extLst>
      <p:ext uri="{BB962C8B-B14F-4D97-AF65-F5344CB8AC3E}">
        <p14:creationId xmlns:p14="http://schemas.microsoft.com/office/powerpoint/2010/main" val="2419354229"/>
      </p:ext>
    </p:extLst>
  </p:cSld>
  <p:clrMapOvr>
    <a:masterClrMapping/>
  </p:clrMapOvr>
  <p:timing>
    <p:tnLst>
      <p:par>
        <p:cTn id="1" dur="indefinite" restart="never" nodeType="tmRoot"/>
      </p:par>
    </p:tnLst>
  </p:timing>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 name="角丸四角形 20"/>
          <p:cNvSpPr/>
          <p:nvPr/>
        </p:nvSpPr>
        <p:spPr>
          <a:xfrm>
            <a:off x="5707514" y="2132856"/>
            <a:ext cx="3060000" cy="1224136"/>
          </a:xfrm>
          <a:prstGeom prst="roundRect">
            <a:avLst>
              <a:gd name="adj" fmla="val 9747"/>
            </a:avLst>
          </a:prstGeom>
          <a:solidFill>
            <a:schemeClr val="accent6">
              <a:lumMod val="60000"/>
              <a:lumOff val="40000"/>
              <a:alpha val="5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aphicFrame>
        <p:nvGraphicFramePr>
          <p:cNvPr id="6" name="表 5"/>
          <p:cNvGraphicFramePr>
            <a:graphicFrameLocks noGrp="1"/>
          </p:cNvGraphicFramePr>
          <p:nvPr>
            <p:extLst/>
          </p:nvPr>
        </p:nvGraphicFramePr>
        <p:xfrm>
          <a:off x="323528" y="582901"/>
          <a:ext cx="8424936" cy="3386854"/>
        </p:xfrm>
        <a:graphic>
          <a:graphicData uri="http://schemas.openxmlformats.org/drawingml/2006/table">
            <a:tbl>
              <a:tblPr firstRow="1">
                <a:tableStyleId>{5C22544A-7EE6-4342-B048-85BDC9FD1C3A}</a:tableStyleId>
              </a:tblPr>
              <a:tblGrid>
                <a:gridCol w="1521602">
                  <a:extLst>
                    <a:ext uri="{9D8B030D-6E8A-4147-A177-3AD203B41FA5}">
                      <a16:colId xmlns:a16="http://schemas.microsoft.com/office/drawing/2014/main" xmlns="" val="20000"/>
                    </a:ext>
                  </a:extLst>
                </a:gridCol>
                <a:gridCol w="1452438">
                  <a:extLst>
                    <a:ext uri="{9D8B030D-6E8A-4147-A177-3AD203B41FA5}">
                      <a16:colId xmlns:a16="http://schemas.microsoft.com/office/drawing/2014/main" xmlns="" val="20001"/>
                    </a:ext>
                  </a:extLst>
                </a:gridCol>
                <a:gridCol w="2351565">
                  <a:extLst>
                    <a:ext uri="{9D8B030D-6E8A-4147-A177-3AD203B41FA5}">
                      <a16:colId xmlns:a16="http://schemas.microsoft.com/office/drawing/2014/main" xmlns="" val="20002"/>
                    </a:ext>
                  </a:extLst>
                </a:gridCol>
                <a:gridCol w="3099331">
                  <a:extLst>
                    <a:ext uri="{9D8B030D-6E8A-4147-A177-3AD203B41FA5}">
                      <a16:colId xmlns:a16="http://schemas.microsoft.com/office/drawing/2014/main" xmlns="" val="20003"/>
                    </a:ext>
                  </a:extLst>
                </a:gridCol>
              </a:tblGrid>
              <a:tr h="230233">
                <a:tc>
                  <a:txBody>
                    <a:bodyPr/>
                    <a:lstStyle/>
                    <a:p>
                      <a:pPr algn="ctr"/>
                      <a:r>
                        <a:rPr kumimoji="1" lang="ja-JP" altLang="en-US" sz="1400" dirty="0">
                          <a:solidFill>
                            <a:schemeClr val="tx1"/>
                          </a:solidFill>
                        </a:rPr>
                        <a:t>＜</a:t>
                      </a:r>
                      <a:r>
                        <a:rPr kumimoji="1" lang="en-US" altLang="ja-JP" sz="1400" dirty="0">
                          <a:solidFill>
                            <a:schemeClr val="tx1"/>
                          </a:solidFill>
                        </a:rPr>
                        <a:t>Why</a:t>
                      </a:r>
                      <a:r>
                        <a:rPr kumimoji="1" lang="ja-JP" altLang="en-US" sz="1400" dirty="0">
                          <a:solidFill>
                            <a:schemeClr val="tx1"/>
                          </a:solidFill>
                        </a:rPr>
                        <a:t>＞</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kumimoji="1" lang="ja-JP" altLang="en-US" sz="1400" dirty="0">
                          <a:solidFill>
                            <a:schemeClr val="tx1"/>
                          </a:solidFill>
                        </a:rPr>
                        <a:t>＜</a:t>
                      </a:r>
                      <a:r>
                        <a:rPr kumimoji="1" lang="en-US" altLang="ja-JP" sz="1400" dirty="0">
                          <a:solidFill>
                            <a:schemeClr val="tx1"/>
                          </a:solidFill>
                        </a:rPr>
                        <a:t>Vision</a:t>
                      </a:r>
                      <a:r>
                        <a:rPr kumimoji="1" lang="ja-JP" altLang="en-US" sz="1400" dirty="0">
                          <a:solidFill>
                            <a:schemeClr val="tx1"/>
                          </a:solidFill>
                        </a:rPr>
                        <a:t>＞</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kumimoji="1" lang="ja-JP" altLang="en-US" sz="1400" dirty="0">
                          <a:solidFill>
                            <a:schemeClr val="tx1"/>
                          </a:solidFill>
                        </a:rPr>
                        <a:t>＜</a:t>
                      </a:r>
                      <a:r>
                        <a:rPr kumimoji="1" lang="en-US" altLang="ja-JP" sz="1400" dirty="0">
                          <a:solidFill>
                            <a:schemeClr val="tx1"/>
                          </a:solidFill>
                        </a:rPr>
                        <a:t>What</a:t>
                      </a:r>
                      <a:r>
                        <a:rPr kumimoji="1" lang="ja-JP" altLang="en-US" sz="1400" dirty="0">
                          <a:solidFill>
                            <a:schemeClr val="tx1"/>
                          </a:solidFill>
                        </a:rPr>
                        <a:t>＞</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kumimoji="1" lang="ja-JP" altLang="en-US" sz="1400" dirty="0">
                          <a:solidFill>
                            <a:schemeClr val="tx1"/>
                          </a:solidFill>
                        </a:rPr>
                        <a:t>＜</a:t>
                      </a:r>
                      <a:r>
                        <a:rPr kumimoji="1" lang="en-US" altLang="ja-JP" sz="1400" dirty="0">
                          <a:solidFill>
                            <a:schemeClr val="tx1"/>
                          </a:solidFill>
                        </a:rPr>
                        <a:t>Outcome</a:t>
                      </a:r>
                      <a:r>
                        <a:rPr kumimoji="1" lang="ja-JP" altLang="en-US" sz="1400" dirty="0">
                          <a:solidFill>
                            <a:schemeClr val="tx1"/>
                          </a:solidFill>
                        </a:rPr>
                        <a:t>＞</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xmlns="" val="10000"/>
                  </a:ext>
                </a:extLst>
              </a:tr>
              <a:tr h="318489">
                <a:tc rowSpan="3">
                  <a:txBody>
                    <a:bodyPr/>
                    <a:lstStyle/>
                    <a:p>
                      <a:pPr>
                        <a:lnSpc>
                          <a:spcPts val="1320"/>
                        </a:lnSpc>
                      </a:pPr>
                      <a:r>
                        <a:rPr lang="ja-JP" altLang="en-US" sz="1200" dirty="0">
                          <a:latin typeface="Calibri" pitchFamily="34" charset="0"/>
                        </a:rPr>
                        <a:t>（前頁からの続き）</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rowSpan="3">
                  <a:txBody>
                    <a:bodyPr/>
                    <a:lstStyle/>
                    <a:p>
                      <a:pPr>
                        <a:lnSpc>
                          <a:spcPts val="1320"/>
                        </a:lnSpc>
                      </a:pPr>
                      <a:endParaRPr lang="en-US" altLang="ja-JP" sz="12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nSpc>
                          <a:spcPts val="1320"/>
                        </a:lnSpc>
                      </a:pPr>
                      <a:r>
                        <a:rPr lang="ja-JP" altLang="en-US" sz="1200" b="0" dirty="0">
                          <a:solidFill>
                            <a:schemeClr val="tx1"/>
                          </a:solidFill>
                        </a:rPr>
                        <a:t>②相対評価の導入</a:t>
                      </a:r>
                      <a:endParaRPr lang="en-US" altLang="ja-JP" sz="1200" b="0" dirty="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c>
                  <a:txBody>
                    <a:bodyPr/>
                    <a:lstStyle/>
                    <a:p>
                      <a:pPr>
                        <a:lnSpc>
                          <a:spcPts val="1320"/>
                        </a:lnSpc>
                      </a:pPr>
                      <a:r>
                        <a:rPr lang="ja-JP" altLang="en-US" sz="1200" b="0" dirty="0">
                          <a:solidFill>
                            <a:schemeClr val="tx1"/>
                          </a:solidFill>
                        </a:rPr>
                        <a:t>・相対評価による新たな人事評価制度の導入（</a:t>
                      </a:r>
                      <a:r>
                        <a:rPr lang="en-US" altLang="ja-JP" sz="1200" b="0" dirty="0">
                          <a:solidFill>
                            <a:schemeClr val="tx1"/>
                          </a:solidFill>
                        </a:rPr>
                        <a:t>2013</a:t>
                      </a:r>
                      <a:r>
                        <a:rPr lang="ja-JP" altLang="en-US" sz="1200" b="0" dirty="0">
                          <a:solidFill>
                            <a:schemeClr val="tx1"/>
                          </a:solidFill>
                        </a:rPr>
                        <a:t>年度）</a:t>
                      </a:r>
                      <a:endParaRPr lang="en-US" altLang="ja-JP" sz="1200" b="0" dirty="0">
                        <a:solidFill>
                          <a:schemeClr val="tx1"/>
                        </a:solidFill>
                      </a:endParaRPr>
                    </a:p>
                  </a:txBody>
                  <a:tcPr marL="36000" marR="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0001"/>
                  </a:ext>
                </a:extLst>
              </a:tr>
              <a:tr h="1565586">
                <a:tc vMerge="1">
                  <a:txBody>
                    <a:bodyPr/>
                    <a:lstStyle/>
                    <a:p>
                      <a:pPr>
                        <a:lnSpc>
                          <a:spcPts val="1440"/>
                        </a:lnSpc>
                      </a:pPr>
                      <a:endParaRPr lang="en-US" altLang="ja-JP" sz="1200" dirty="0">
                        <a:latin typeface="Calibri" pitchFamily="34" charset="0"/>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pPr>
                        <a:lnSpc>
                          <a:spcPts val="1440"/>
                        </a:lnSpc>
                      </a:pPr>
                      <a:endParaRPr kumimoji="1" lang="en-US" altLang="ja-JP" sz="1200" kern="1200" dirty="0">
                        <a:solidFill>
                          <a:schemeClr val="dk1"/>
                        </a:solidFill>
                        <a:latin typeface="+mn-lt"/>
                        <a:ea typeface="+mn-ea"/>
                        <a:cs typeface="+mn-cs"/>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nSpc>
                          <a:spcPts val="1320"/>
                        </a:lnSpc>
                      </a:pPr>
                      <a:r>
                        <a:rPr lang="ja-JP" altLang="en-US" sz="1200" b="0" dirty="0">
                          <a:solidFill>
                            <a:schemeClr val="tx1"/>
                          </a:solidFill>
                        </a:rPr>
                        <a:t>③給与制度改革</a:t>
                      </a:r>
                      <a:endParaRPr lang="en-US" altLang="ja-JP" sz="1200" b="0" dirty="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ts val="1320"/>
                        </a:lnSpc>
                        <a:spcBef>
                          <a:spcPts val="0"/>
                        </a:spcBef>
                        <a:spcAft>
                          <a:spcPts val="0"/>
                        </a:spcAft>
                        <a:buClrTx/>
                        <a:buSzTx/>
                        <a:buFontTx/>
                        <a:buNone/>
                        <a:tabLst/>
                        <a:defRPr/>
                      </a:pPr>
                      <a:r>
                        <a:rPr lang="ja-JP" altLang="en-US" sz="1200" b="0" dirty="0">
                          <a:solidFill>
                            <a:schemeClr val="tx1"/>
                          </a:solidFill>
                        </a:rPr>
                        <a:t>・職員の給与カット率の拡大、政令市で初めて幹部職員への「定額制」を導入、役職間の給料月額の「重なり」幅の縮減、住居手当の見直し、</a:t>
                      </a:r>
                      <a:r>
                        <a:rPr lang="ja-JP" altLang="en-US" sz="1200" b="0" spc="30" baseline="0" dirty="0">
                          <a:solidFill>
                            <a:schemeClr val="tx1"/>
                          </a:solidFill>
                        </a:rPr>
                        <a:t>技能労務職員の給与水準の見直し（以上</a:t>
                      </a:r>
                      <a:r>
                        <a:rPr lang="en-US" altLang="ja-JP" sz="1200" b="0" spc="30" baseline="0" dirty="0">
                          <a:solidFill>
                            <a:schemeClr val="tx1"/>
                          </a:solidFill>
                        </a:rPr>
                        <a:t>2012</a:t>
                      </a:r>
                      <a:r>
                        <a:rPr lang="ja-JP" altLang="en-US" sz="1200" b="0" spc="30" baseline="0" dirty="0">
                          <a:solidFill>
                            <a:schemeClr val="tx1"/>
                          </a:solidFill>
                        </a:rPr>
                        <a:t>年度）、旅費制度の見直し（</a:t>
                      </a:r>
                      <a:r>
                        <a:rPr lang="en-US" altLang="ja-JP" sz="1200" b="0" spc="30" baseline="0" dirty="0">
                          <a:solidFill>
                            <a:schemeClr val="tx1"/>
                          </a:solidFill>
                        </a:rPr>
                        <a:t>2013</a:t>
                      </a:r>
                      <a:r>
                        <a:rPr lang="ja-JP" altLang="en-US" sz="1200" b="0" spc="30" baseline="0" dirty="0">
                          <a:solidFill>
                            <a:schemeClr val="tx1"/>
                          </a:solidFill>
                        </a:rPr>
                        <a:t>年度）、</a:t>
                      </a:r>
                      <a:r>
                        <a:rPr kumimoji="1" lang="en-US" altLang="ja-JP" sz="1200" b="0" kern="1200" dirty="0">
                          <a:solidFill>
                            <a:schemeClr val="tx1"/>
                          </a:solidFill>
                          <a:latin typeface="+mn-lt"/>
                          <a:ea typeface="+mn-ea"/>
                          <a:cs typeface="+mn-cs"/>
                        </a:rPr>
                        <a:t>55</a:t>
                      </a:r>
                      <a:r>
                        <a:rPr kumimoji="1" lang="ja-JP" altLang="en-US" sz="1200" b="0" kern="1200" dirty="0">
                          <a:solidFill>
                            <a:schemeClr val="tx1"/>
                          </a:solidFill>
                          <a:latin typeface="+mn-lt"/>
                          <a:ea typeface="+mn-ea"/>
                          <a:cs typeface="+mn-cs"/>
                        </a:rPr>
                        <a:t>歳以上昇給停止（</a:t>
                      </a:r>
                      <a:r>
                        <a:rPr kumimoji="1" lang="en-US" altLang="ja-JP" sz="1200" b="0" kern="1200" dirty="0">
                          <a:solidFill>
                            <a:schemeClr val="tx1"/>
                          </a:solidFill>
                          <a:latin typeface="+mn-lt"/>
                          <a:ea typeface="+mn-ea"/>
                          <a:cs typeface="+mn-cs"/>
                        </a:rPr>
                        <a:t>2014</a:t>
                      </a:r>
                      <a:r>
                        <a:rPr kumimoji="1" lang="ja-JP" altLang="en-US" sz="1200" b="0" kern="1200" dirty="0">
                          <a:solidFill>
                            <a:schemeClr val="tx1"/>
                          </a:solidFill>
                          <a:latin typeface="+mn-lt"/>
                          <a:ea typeface="+mn-ea"/>
                          <a:cs typeface="+mn-cs"/>
                        </a:rPr>
                        <a:t>年度）、課長代理級の管理職手当の見直し、保育士・幼稚園教育職給料表の導入、技能労務職員の早期退職特例制度の実施（以上</a:t>
                      </a:r>
                      <a:r>
                        <a:rPr kumimoji="1" lang="en-US" altLang="ja-JP" sz="1200" b="0" kern="1200" dirty="0">
                          <a:solidFill>
                            <a:schemeClr val="tx1"/>
                          </a:solidFill>
                          <a:latin typeface="+mn-lt"/>
                          <a:ea typeface="+mn-ea"/>
                          <a:cs typeface="+mn-cs"/>
                        </a:rPr>
                        <a:t>2015</a:t>
                      </a:r>
                      <a:r>
                        <a:rPr kumimoji="1" lang="ja-JP" altLang="en-US" sz="1200" b="0" kern="1200" dirty="0">
                          <a:solidFill>
                            <a:schemeClr val="tx1"/>
                          </a:solidFill>
                          <a:latin typeface="+mn-lt"/>
                          <a:ea typeface="+mn-ea"/>
                          <a:cs typeface="+mn-cs"/>
                        </a:rPr>
                        <a:t>年度）、給与制度の総合的見直し（</a:t>
                      </a:r>
                      <a:r>
                        <a:rPr kumimoji="1" lang="en-US" altLang="ja-JP" sz="1200" b="0" kern="1200" dirty="0">
                          <a:solidFill>
                            <a:schemeClr val="tx1"/>
                          </a:solidFill>
                          <a:latin typeface="+mn-lt"/>
                          <a:ea typeface="+mn-ea"/>
                          <a:cs typeface="+mn-cs"/>
                        </a:rPr>
                        <a:t>2016</a:t>
                      </a:r>
                      <a:r>
                        <a:rPr kumimoji="1" lang="ja-JP" altLang="en-US" sz="1200" b="0" kern="1200" dirty="0">
                          <a:solidFill>
                            <a:schemeClr val="tx1"/>
                          </a:solidFill>
                          <a:latin typeface="+mn-lt"/>
                          <a:ea typeface="+mn-ea"/>
                          <a:cs typeface="+mn-cs"/>
                        </a:rPr>
                        <a:t>年度）、人事委員会から技能労務職相当職種民間給与調査の結果報告（</a:t>
                      </a:r>
                      <a:r>
                        <a:rPr kumimoji="1" lang="en-US" altLang="ja-JP" sz="1200" b="0" kern="1200" dirty="0">
                          <a:solidFill>
                            <a:schemeClr val="tx1"/>
                          </a:solidFill>
                          <a:latin typeface="+mn-lt"/>
                          <a:ea typeface="+mn-ea"/>
                          <a:cs typeface="+mn-cs"/>
                        </a:rPr>
                        <a:t>2017</a:t>
                      </a:r>
                      <a:r>
                        <a:rPr kumimoji="1" lang="ja-JP" altLang="en-US" sz="1200" b="0" kern="1200" dirty="0">
                          <a:solidFill>
                            <a:schemeClr val="tx1"/>
                          </a:solidFill>
                          <a:latin typeface="+mn-lt"/>
                          <a:ea typeface="+mn-ea"/>
                          <a:cs typeface="+mn-cs"/>
                        </a:rPr>
                        <a:t>年度）</a:t>
                      </a:r>
                    </a:p>
                  </a:txBody>
                  <a:tcPr marL="36000" marR="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0002"/>
                  </a:ext>
                </a:extLst>
              </a:tr>
              <a:tr h="587774">
                <a:tc vMerge="1">
                  <a:txBody>
                    <a:bodyPr/>
                    <a:lstStyle/>
                    <a:p>
                      <a:pPr>
                        <a:lnSpc>
                          <a:spcPts val="1440"/>
                        </a:lnSpc>
                      </a:pPr>
                      <a:endParaRPr lang="en-US" altLang="ja-JP" sz="1200" dirty="0">
                        <a:latin typeface="Calibri" pitchFamily="34" charset="0"/>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pPr>
                        <a:lnSpc>
                          <a:spcPts val="1440"/>
                        </a:lnSpc>
                      </a:pPr>
                      <a:endParaRPr kumimoji="1" lang="en-US" altLang="ja-JP" sz="1200" kern="1200" dirty="0">
                        <a:solidFill>
                          <a:schemeClr val="dk1"/>
                        </a:solidFill>
                        <a:latin typeface="+mn-lt"/>
                        <a:ea typeface="+mn-ea"/>
                        <a:cs typeface="+mn-cs"/>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ts val="1320"/>
                        </a:lnSpc>
                        <a:spcBef>
                          <a:spcPts val="0"/>
                        </a:spcBef>
                        <a:spcAft>
                          <a:spcPts val="0"/>
                        </a:spcAft>
                        <a:buClrTx/>
                        <a:buSzTx/>
                        <a:buFontTx/>
                        <a:buNone/>
                        <a:tabLst/>
                        <a:defRPr/>
                      </a:pPr>
                      <a:r>
                        <a:rPr lang="ja-JP" altLang="en-US" sz="1200" b="0" dirty="0">
                          <a:solidFill>
                            <a:schemeClr val="tx1"/>
                          </a:solidFill>
                        </a:rPr>
                        <a:t>④職員の政治的行為の禁止、服務規律の厳格化</a:t>
                      </a:r>
                      <a:endParaRPr lang="en-US" altLang="ja-JP" sz="1200" b="0" dirty="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ts val="1320"/>
                        </a:lnSpc>
                        <a:spcBef>
                          <a:spcPts val="0"/>
                        </a:spcBef>
                        <a:spcAft>
                          <a:spcPts val="0"/>
                        </a:spcAft>
                        <a:buClrTx/>
                        <a:buSzTx/>
                        <a:buFontTx/>
                        <a:buNone/>
                        <a:tabLst/>
                        <a:defRPr/>
                      </a:pPr>
                      <a:r>
                        <a:rPr kumimoji="1" lang="ja-JP" altLang="en-US" sz="1200" b="0" kern="1200" dirty="0">
                          <a:solidFill>
                            <a:schemeClr val="tx1"/>
                          </a:solidFill>
                          <a:latin typeface="+mn-lt"/>
                          <a:ea typeface="+mn-ea"/>
                          <a:cs typeface="+mn-cs"/>
                        </a:rPr>
                        <a:t>・政令市では福岡市を除いて例のない、職員の政治的行為の制限に関する条例や、労使関係に関する条例の施行（</a:t>
                      </a:r>
                      <a:r>
                        <a:rPr kumimoji="1" lang="en-US" altLang="ja-JP" sz="1200" b="0" kern="1200" dirty="0">
                          <a:solidFill>
                            <a:schemeClr val="tx1"/>
                          </a:solidFill>
                          <a:latin typeface="+mn-lt"/>
                          <a:ea typeface="+mn-ea"/>
                          <a:cs typeface="+mn-cs"/>
                        </a:rPr>
                        <a:t>2012</a:t>
                      </a:r>
                      <a:r>
                        <a:rPr kumimoji="1" lang="ja-JP" altLang="en-US" sz="1200" b="0" kern="1200" dirty="0">
                          <a:solidFill>
                            <a:schemeClr val="tx1"/>
                          </a:solidFill>
                          <a:latin typeface="+mn-lt"/>
                          <a:ea typeface="+mn-ea"/>
                          <a:cs typeface="+mn-cs"/>
                        </a:rPr>
                        <a:t>年</a:t>
                      </a:r>
                      <a:r>
                        <a:rPr kumimoji="1" lang="en-US" altLang="ja-JP" sz="1200" b="0" kern="1200" dirty="0">
                          <a:solidFill>
                            <a:schemeClr val="tx1"/>
                          </a:solidFill>
                          <a:latin typeface="+mn-lt"/>
                          <a:ea typeface="+mn-ea"/>
                          <a:cs typeface="+mn-cs"/>
                        </a:rPr>
                        <a:t>8</a:t>
                      </a:r>
                      <a:r>
                        <a:rPr kumimoji="1" lang="ja-JP" altLang="en-US" sz="1200" b="0" kern="1200" dirty="0">
                          <a:solidFill>
                            <a:schemeClr val="tx1"/>
                          </a:solidFill>
                          <a:latin typeface="+mn-lt"/>
                          <a:ea typeface="+mn-ea"/>
                          <a:cs typeface="+mn-cs"/>
                        </a:rPr>
                        <a:t>月）</a:t>
                      </a:r>
                      <a:endParaRPr kumimoji="1" lang="en-US" altLang="ja-JP" sz="1200" b="0" kern="1200" dirty="0">
                        <a:solidFill>
                          <a:schemeClr val="tx1"/>
                        </a:solidFill>
                        <a:latin typeface="+mn-lt"/>
                        <a:ea typeface="+mn-ea"/>
                        <a:cs typeface="+mn-cs"/>
                      </a:endParaRPr>
                    </a:p>
                  </a:txBody>
                  <a:tcPr marL="36000" marR="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0003"/>
                  </a:ext>
                </a:extLst>
              </a:tr>
            </a:tbl>
          </a:graphicData>
        </a:graphic>
      </p:graphicFrame>
      <p:sp>
        <p:nvSpPr>
          <p:cNvPr id="7" name="テキスト ボックス 6"/>
          <p:cNvSpPr txBox="1"/>
          <p:nvPr/>
        </p:nvSpPr>
        <p:spPr>
          <a:xfrm>
            <a:off x="0" y="0"/>
            <a:ext cx="7524328" cy="461665"/>
          </a:xfrm>
          <a:prstGeom prst="rect">
            <a:avLst/>
          </a:prstGeom>
          <a:solidFill>
            <a:srgbClr val="0070C0"/>
          </a:solidFill>
        </p:spPr>
        <p:txBody>
          <a:bodyPr wrap="square" rtlCol="0">
            <a:spAutoFit/>
          </a:bodyPr>
          <a:lstStyle/>
          <a:p>
            <a:r>
              <a:rPr lang="en-US" altLang="ja-JP" sz="2400" b="1" u="sng" dirty="0">
                <a:solidFill>
                  <a:schemeClr val="bg1"/>
                </a:solidFill>
                <a:latin typeface="+mn-ea"/>
              </a:rPr>
              <a:t>Ⅳ</a:t>
            </a:r>
            <a:r>
              <a:rPr kumimoji="1" lang="en-US" altLang="ja-JP" sz="2400" b="1" u="sng" dirty="0">
                <a:solidFill>
                  <a:schemeClr val="bg1"/>
                </a:solidFill>
                <a:latin typeface="+mn-ea"/>
                <a:ea typeface="+mn-ea"/>
              </a:rPr>
              <a:t>【</a:t>
            </a:r>
            <a:r>
              <a:rPr kumimoji="1" lang="ja-JP" altLang="en-US" sz="2400" b="1" u="sng" dirty="0">
                <a:solidFill>
                  <a:schemeClr val="bg1"/>
                </a:solidFill>
                <a:latin typeface="+mn-ea"/>
                <a:ea typeface="+mn-ea"/>
              </a:rPr>
              <a:t>人事</a:t>
            </a:r>
            <a:r>
              <a:rPr kumimoji="1" lang="en-US" altLang="ja-JP" sz="2400" b="1" u="sng" dirty="0">
                <a:solidFill>
                  <a:schemeClr val="bg1"/>
                </a:solidFill>
                <a:latin typeface="+mn-ea"/>
                <a:ea typeface="+mn-ea"/>
              </a:rPr>
              <a:t>】</a:t>
            </a:r>
            <a:r>
              <a:rPr kumimoji="1" lang="ja-JP" altLang="en-US" sz="2400" b="1" u="sng" dirty="0">
                <a:solidFill>
                  <a:schemeClr val="bg1"/>
                </a:solidFill>
                <a:latin typeface="+mn-ea"/>
                <a:ea typeface="+mn-ea"/>
              </a:rPr>
              <a:t>　</a:t>
            </a:r>
            <a:r>
              <a:rPr kumimoji="1" lang="en-US" altLang="ja-JP" sz="2400" b="1" u="sng" dirty="0">
                <a:solidFill>
                  <a:schemeClr val="bg1"/>
                </a:solidFill>
                <a:latin typeface="+mn-ea"/>
                <a:ea typeface="+mn-ea"/>
              </a:rPr>
              <a:t>(3)</a:t>
            </a:r>
            <a:r>
              <a:rPr kumimoji="1" lang="ja-JP" altLang="en-US" sz="2400" b="1" u="sng" dirty="0">
                <a:solidFill>
                  <a:schemeClr val="bg1"/>
                </a:solidFill>
                <a:latin typeface="+mn-ea"/>
                <a:ea typeface="+mn-ea"/>
              </a:rPr>
              <a:t>人事・給与制度</a:t>
            </a:r>
          </a:p>
        </p:txBody>
      </p:sp>
      <p:sp>
        <p:nvSpPr>
          <p:cNvPr id="4" name="テキスト ボックス 3"/>
          <p:cNvSpPr txBox="1"/>
          <p:nvPr/>
        </p:nvSpPr>
        <p:spPr>
          <a:xfrm>
            <a:off x="7884368" y="0"/>
            <a:ext cx="1259632" cy="338554"/>
          </a:xfrm>
          <a:prstGeom prst="rect">
            <a:avLst/>
          </a:prstGeom>
          <a:noFill/>
        </p:spPr>
        <p:txBody>
          <a:bodyPr wrap="square" rtlCol="0">
            <a:spAutoFit/>
          </a:bodyPr>
          <a:lstStyle/>
          <a:p>
            <a:r>
              <a:rPr kumimoji="1" lang="en-US" altLang="ja-JP" sz="1600" dirty="0"/>
              <a:t>A3</a:t>
            </a:r>
            <a:endParaRPr kumimoji="1" lang="ja-JP" altLang="en-US" sz="1600" dirty="0"/>
          </a:p>
        </p:txBody>
      </p:sp>
      <p:sp>
        <p:nvSpPr>
          <p:cNvPr id="2" name="スライド番号プレースホルダー 1"/>
          <p:cNvSpPr>
            <a:spLocks noGrp="1"/>
          </p:cNvSpPr>
          <p:nvPr>
            <p:ph type="sldNum" sz="quarter" idx="12"/>
          </p:nvPr>
        </p:nvSpPr>
        <p:spPr/>
        <p:txBody>
          <a:bodyPr/>
          <a:lstStyle/>
          <a:p>
            <a:fld id="{CCEC3038-1CF1-4B63-9920-55248DCFBA97}" type="slidenum">
              <a:rPr kumimoji="1" lang="ja-JP" altLang="en-US" smtClean="0"/>
              <a:pPr/>
              <a:t>144</a:t>
            </a:fld>
            <a:endParaRPr kumimoji="1" lang="ja-JP" altLang="en-US"/>
          </a:p>
        </p:txBody>
      </p:sp>
    </p:spTree>
    <p:extLst>
      <p:ext uri="{BB962C8B-B14F-4D97-AF65-F5344CB8AC3E}">
        <p14:creationId xmlns:p14="http://schemas.microsoft.com/office/powerpoint/2010/main" val="3712031577"/>
      </p:ext>
    </p:extLst>
  </p:cSld>
  <p:clrMapOvr>
    <a:masterClrMapping/>
  </p:clrMapOvr>
  <p:timing>
    <p:tnLst>
      <p:par>
        <p:cTn id="1" dur="indefinite" restart="never" nodeType="tmRoot"/>
      </p:par>
    </p:tnLst>
  </p:timing>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角丸四角形 14"/>
          <p:cNvSpPr/>
          <p:nvPr/>
        </p:nvSpPr>
        <p:spPr>
          <a:xfrm>
            <a:off x="4667250" y="4465687"/>
            <a:ext cx="3960000" cy="1692000"/>
          </a:xfrm>
          <a:prstGeom prst="roundRect">
            <a:avLst>
              <a:gd name="adj" fmla="val 5446"/>
            </a:avLst>
          </a:prstGeom>
          <a:solidFill>
            <a:schemeClr val="accent6">
              <a:lumMod val="60000"/>
              <a:lumOff val="40000"/>
              <a:alpha val="5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 name="正方形/長方形 7"/>
          <p:cNvSpPr/>
          <p:nvPr/>
        </p:nvSpPr>
        <p:spPr>
          <a:xfrm>
            <a:off x="323528" y="323364"/>
            <a:ext cx="3816424" cy="369332"/>
          </a:xfrm>
          <a:prstGeom prst="rect">
            <a:avLst/>
          </a:prstGeom>
        </p:spPr>
        <p:txBody>
          <a:bodyPr wrap="square">
            <a:spAutoFit/>
          </a:bodyPr>
          <a:lstStyle/>
          <a:p>
            <a:r>
              <a:rPr lang="ja-JP" altLang="en-US" dirty="0">
                <a:latin typeface="+mn-ea"/>
              </a:rPr>
              <a:t>人事・給与制度改革（経過）</a:t>
            </a:r>
            <a:endParaRPr lang="ja-JP" altLang="en-US" dirty="0"/>
          </a:p>
        </p:txBody>
      </p:sp>
      <p:cxnSp>
        <p:nvCxnSpPr>
          <p:cNvPr id="10" name="直線コネクタ 9"/>
          <p:cNvCxnSpPr/>
          <p:nvPr/>
        </p:nvCxnSpPr>
        <p:spPr>
          <a:xfrm>
            <a:off x="323528" y="692696"/>
            <a:ext cx="856895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5" name="テキスト ボックス 4"/>
          <p:cNvSpPr txBox="1"/>
          <p:nvPr/>
        </p:nvSpPr>
        <p:spPr>
          <a:xfrm>
            <a:off x="7740352" y="0"/>
            <a:ext cx="1403648" cy="338554"/>
          </a:xfrm>
          <a:prstGeom prst="rect">
            <a:avLst/>
          </a:prstGeom>
          <a:noFill/>
        </p:spPr>
        <p:txBody>
          <a:bodyPr wrap="square" rtlCol="0">
            <a:spAutoFit/>
          </a:bodyPr>
          <a:lstStyle/>
          <a:p>
            <a:r>
              <a:rPr kumimoji="1" lang="en-US" altLang="ja-JP" sz="1600" dirty="0"/>
              <a:t>A3.(9)(10</a:t>
            </a:r>
            <a:r>
              <a:rPr kumimoji="1" lang="en-US" altLang="ja-JP" sz="1600" dirty="0" smtClean="0"/>
              <a:t>)(11)</a:t>
            </a:r>
            <a:endParaRPr kumimoji="1" lang="ja-JP" altLang="en-US" sz="1600" dirty="0"/>
          </a:p>
        </p:txBody>
      </p:sp>
      <p:sp>
        <p:nvSpPr>
          <p:cNvPr id="6" name="テキスト ボックス 36"/>
          <p:cNvSpPr txBox="1"/>
          <p:nvPr/>
        </p:nvSpPr>
        <p:spPr>
          <a:xfrm>
            <a:off x="0" y="0"/>
            <a:ext cx="3491880" cy="261610"/>
          </a:xfrm>
          <a:prstGeom prst="rect">
            <a:avLst/>
          </a:prstGeom>
          <a:noFill/>
        </p:spPr>
        <p:txBody>
          <a:bodyPr wrap="square" rtlCol="0">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r>
              <a:rPr lang="en-US" altLang="ja-JP" sz="1100" dirty="0"/>
              <a:t>Ⅳ</a:t>
            </a:r>
            <a:r>
              <a:rPr lang="ja-JP" altLang="en-US" sz="1100" dirty="0"/>
              <a:t>　行財政改革</a:t>
            </a:r>
            <a:r>
              <a:rPr lang="en-US" altLang="ja-JP" sz="1100" dirty="0"/>
              <a:t>【</a:t>
            </a:r>
            <a:r>
              <a:rPr lang="ja-JP" altLang="en-US" sz="1100" dirty="0"/>
              <a:t>人事</a:t>
            </a:r>
            <a:r>
              <a:rPr lang="en-US" altLang="ja-JP" sz="1100" dirty="0"/>
              <a:t>】</a:t>
            </a:r>
            <a:r>
              <a:rPr lang="ja-JP" altLang="en-US" sz="1100" dirty="0"/>
              <a:t>・人事・給与制度</a:t>
            </a:r>
            <a:endParaRPr lang="en-US" altLang="ja-JP" sz="1100" dirty="0"/>
          </a:p>
        </p:txBody>
      </p:sp>
      <p:sp>
        <p:nvSpPr>
          <p:cNvPr id="9" name="正方形/長方形 8"/>
          <p:cNvSpPr/>
          <p:nvPr/>
        </p:nvSpPr>
        <p:spPr>
          <a:xfrm>
            <a:off x="323528" y="828001"/>
            <a:ext cx="8568952" cy="584775"/>
          </a:xfrm>
          <a:prstGeom prst="rect">
            <a:avLst/>
          </a:prstGeom>
        </p:spPr>
        <p:txBody>
          <a:bodyPr wrap="square">
            <a:spAutoFit/>
          </a:bodyPr>
          <a:lstStyle/>
          <a:p>
            <a:r>
              <a:rPr lang="ja-JP" altLang="en-US" sz="1600" dirty="0"/>
              <a:t>　</a:t>
            </a:r>
            <a:r>
              <a:rPr lang="en-US" altLang="ja-JP" sz="1600" dirty="0"/>
              <a:t>2012</a:t>
            </a:r>
            <a:r>
              <a:rPr lang="ja-JP" altLang="en-US" sz="1600" dirty="0"/>
              <a:t>年</a:t>
            </a:r>
            <a:r>
              <a:rPr lang="en-US" altLang="ja-JP" sz="1600" dirty="0"/>
              <a:t>6</a:t>
            </a:r>
            <a:r>
              <a:rPr lang="ja-JP" altLang="en-US" sz="1600" dirty="0"/>
              <a:t>月、職員に関する基本的な事項を定めた職員基本条例等を施行し、人事・給与制度にかかる種々の改革を進めてきた。	</a:t>
            </a:r>
          </a:p>
        </p:txBody>
      </p:sp>
      <p:sp>
        <p:nvSpPr>
          <p:cNvPr id="11" name="スライド番号プレースホルダ 10"/>
          <p:cNvSpPr>
            <a:spLocks noGrp="1"/>
          </p:cNvSpPr>
          <p:nvPr>
            <p:ph type="sldNum" sz="quarter" idx="12"/>
          </p:nvPr>
        </p:nvSpPr>
        <p:spPr/>
        <p:txBody>
          <a:bodyPr/>
          <a:lstStyle/>
          <a:p>
            <a:fld id="{CCEC3038-1CF1-4B63-9920-55248DCFBA97}" type="slidenum">
              <a:rPr kumimoji="1" lang="ja-JP" altLang="en-US" smtClean="0"/>
              <a:pPr/>
              <a:t>145</a:t>
            </a:fld>
            <a:endParaRPr kumimoji="1" lang="ja-JP" altLang="en-US"/>
          </a:p>
        </p:txBody>
      </p:sp>
      <p:graphicFrame>
        <p:nvGraphicFramePr>
          <p:cNvPr id="14" name="表 13"/>
          <p:cNvGraphicFramePr>
            <a:graphicFrameLocks noGrp="1"/>
          </p:cNvGraphicFramePr>
          <p:nvPr>
            <p:extLst/>
          </p:nvPr>
        </p:nvGraphicFramePr>
        <p:xfrm>
          <a:off x="457200" y="1556794"/>
          <a:ext cx="8229600" cy="4680520"/>
        </p:xfrm>
        <a:graphic>
          <a:graphicData uri="http://schemas.openxmlformats.org/drawingml/2006/table">
            <a:tbl>
              <a:tblPr>
                <a:tableStyleId>{5C22544A-7EE6-4342-B048-85BDC9FD1C3A}</a:tableStyleId>
              </a:tblPr>
              <a:tblGrid>
                <a:gridCol w="656423">
                  <a:extLst>
                    <a:ext uri="{9D8B030D-6E8A-4147-A177-3AD203B41FA5}">
                      <a16:colId xmlns:a16="http://schemas.microsoft.com/office/drawing/2014/main" xmlns="" val="20000"/>
                    </a:ext>
                  </a:extLst>
                </a:gridCol>
                <a:gridCol w="3500923">
                  <a:extLst>
                    <a:ext uri="{9D8B030D-6E8A-4147-A177-3AD203B41FA5}">
                      <a16:colId xmlns:a16="http://schemas.microsoft.com/office/drawing/2014/main" xmlns="" val="20001"/>
                    </a:ext>
                  </a:extLst>
                </a:gridCol>
                <a:gridCol w="4072254">
                  <a:extLst>
                    <a:ext uri="{9D8B030D-6E8A-4147-A177-3AD203B41FA5}">
                      <a16:colId xmlns:a16="http://schemas.microsoft.com/office/drawing/2014/main" xmlns="" val="20002"/>
                    </a:ext>
                  </a:extLst>
                </a:gridCol>
              </a:tblGrid>
              <a:tr h="288030">
                <a:tc rowSpan="2">
                  <a:txBody>
                    <a:bodyPr/>
                    <a:lstStyle/>
                    <a:p>
                      <a:pPr algn="ctr" fontAlgn="ctr"/>
                      <a:r>
                        <a:rPr lang="ja-JP" altLang="en-US" sz="1000" b="1" u="none" strike="noStrike" dirty="0">
                          <a:effectLst/>
                          <a:latin typeface="+mn-ea"/>
                          <a:ea typeface="+mn-ea"/>
                        </a:rPr>
                        <a:t>　</a:t>
                      </a:r>
                      <a:endParaRPr lang="ja-JP" altLang="en-US" sz="1000" b="1" i="0" u="none" strike="noStrike" dirty="0">
                        <a:solidFill>
                          <a:srgbClr val="000000"/>
                        </a:solidFill>
                        <a:effectLst/>
                        <a:latin typeface="+mn-ea"/>
                        <a:ea typeface="+mn-ea"/>
                      </a:endParaRPr>
                    </a:p>
                  </a:txBody>
                  <a:tcPr marL="72000" marR="72000" marT="72000" marB="72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ap="flat" cmpd="sng" algn="ctr">
                      <a:solidFill>
                        <a:schemeClr val="tx1"/>
                      </a:solidFill>
                      <a:prstDash val="solid"/>
                      <a:round/>
                      <a:headEnd type="none" w="med" len="med"/>
                      <a:tailEnd type="none" w="med" len="med"/>
                    </a:lnTlToBr>
                    <a:solidFill>
                      <a:schemeClr val="accent5">
                        <a:lumMod val="60000"/>
                        <a:lumOff val="40000"/>
                      </a:schemeClr>
                    </a:solidFill>
                  </a:tcPr>
                </a:tc>
                <a:tc>
                  <a:txBody>
                    <a:bodyPr/>
                    <a:lstStyle/>
                    <a:p>
                      <a:pPr algn="ctr" rtl="0" fontAlgn="ctr"/>
                      <a:r>
                        <a:rPr lang="ja-JP" altLang="en-US" sz="1000" b="1" i="0" u="none" strike="noStrike" dirty="0">
                          <a:solidFill>
                            <a:srgbClr val="000000"/>
                          </a:solidFill>
                          <a:effectLst/>
                          <a:latin typeface="+mn-ea"/>
                          <a:ea typeface="+mn-ea"/>
                        </a:rPr>
                        <a:t>人事関係</a:t>
                      </a:r>
                    </a:p>
                  </a:txBody>
                  <a:tcPr marL="72000" marR="72000" marT="72000" marB="72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60000"/>
                        <a:lumOff val="40000"/>
                      </a:schemeClr>
                    </a:solidFill>
                  </a:tcPr>
                </a:tc>
                <a:tc>
                  <a:txBody>
                    <a:bodyPr/>
                    <a:lstStyle/>
                    <a:p>
                      <a:pPr algn="ctr" rtl="0" fontAlgn="ctr"/>
                      <a:r>
                        <a:rPr lang="ja-JP" altLang="en-US" sz="1000" b="1" i="0" u="none" strike="noStrike" dirty="0">
                          <a:solidFill>
                            <a:srgbClr val="000000"/>
                          </a:solidFill>
                          <a:effectLst/>
                          <a:latin typeface="ＭＳ Ｐゴシック" panose="020B0600070205080204" pitchFamily="50" charset="-128"/>
                          <a:ea typeface="ＭＳ Ｐゴシック" panose="020B0600070205080204" pitchFamily="50" charset="-128"/>
                        </a:rPr>
                        <a:t>給与関係</a:t>
                      </a:r>
                      <a:endParaRPr lang="zh-TW" altLang="en-US" sz="1000" b="1"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72000" marR="72000" marT="72000" marB="72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60000"/>
                        <a:lumOff val="40000"/>
                      </a:schemeClr>
                    </a:solidFill>
                  </a:tcPr>
                </a:tc>
                <a:extLst>
                  <a:ext uri="{0D108BD9-81ED-4DB2-BD59-A6C34878D82A}">
                    <a16:rowId xmlns:a16="http://schemas.microsoft.com/office/drawing/2014/main" xmlns="" val="10000"/>
                  </a:ext>
                </a:extLst>
              </a:tr>
              <a:tr h="360038">
                <a:tc vMerge="1">
                  <a:txBody>
                    <a:bodyPr/>
                    <a:lstStyle/>
                    <a:p>
                      <a:pPr algn="ctr" fontAlgn="ctr"/>
                      <a:endParaRPr lang="ja-JP" altLang="en-US" sz="1000" b="1" i="0" u="none" strike="noStrike" dirty="0">
                        <a:solidFill>
                          <a:srgbClr val="000000"/>
                        </a:solidFill>
                        <a:effectLst/>
                        <a:latin typeface="+mn-ea"/>
                        <a:ea typeface="+mn-ea"/>
                      </a:endParaRPr>
                    </a:p>
                  </a:txBody>
                  <a:tcPr marL="9117" marR="9117" marT="9117"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ap="flat" cmpd="sng" algn="ctr">
                      <a:solidFill>
                        <a:schemeClr val="tx1"/>
                      </a:solidFill>
                      <a:prstDash val="solid"/>
                      <a:round/>
                      <a:headEnd type="none" w="med" len="med"/>
                      <a:tailEnd type="none" w="med" len="med"/>
                    </a:lnTlToBr>
                    <a:solidFill>
                      <a:schemeClr val="accent5">
                        <a:lumMod val="60000"/>
                        <a:lumOff val="40000"/>
                      </a:schemeClr>
                    </a:solidFill>
                  </a:tcPr>
                </a:tc>
                <a:tc>
                  <a:txBody>
                    <a:bodyPr/>
                    <a:lstStyle/>
                    <a:p>
                      <a:pPr algn="l" rtl="0" fontAlgn="ctr"/>
                      <a:r>
                        <a:rPr lang="ja-JP" altLang="en-US" sz="1000" b="1" u="none" strike="noStrike" dirty="0">
                          <a:effectLst/>
                          <a:latin typeface="+mn-ea"/>
                          <a:ea typeface="+mn-ea"/>
                        </a:rPr>
                        <a:t>　①：職員採用試験の抜本的見直し等</a:t>
                      </a:r>
                      <a:r>
                        <a:rPr lang="en-US" altLang="ja-JP" sz="1000" b="1" u="none" strike="noStrike" dirty="0">
                          <a:effectLst/>
                          <a:latin typeface="+mn-ea"/>
                          <a:ea typeface="+mn-ea"/>
                        </a:rPr>
                        <a:t/>
                      </a:r>
                      <a:br>
                        <a:rPr lang="en-US" altLang="ja-JP" sz="1000" b="1" u="none" strike="noStrike" dirty="0">
                          <a:effectLst/>
                          <a:latin typeface="+mn-ea"/>
                          <a:ea typeface="+mn-ea"/>
                        </a:rPr>
                      </a:br>
                      <a:r>
                        <a:rPr lang="ja-JP" altLang="en-US" sz="1000" b="1" u="none" strike="noStrike" dirty="0">
                          <a:effectLst/>
                          <a:latin typeface="+mn-ea"/>
                          <a:ea typeface="+mn-ea"/>
                        </a:rPr>
                        <a:t>　②：相対評価の導入</a:t>
                      </a:r>
                      <a:r>
                        <a:rPr lang="en-US" altLang="ja-JP" sz="1000" b="1" u="none" strike="noStrike" dirty="0">
                          <a:effectLst/>
                          <a:latin typeface="+mn-ea"/>
                          <a:ea typeface="+mn-ea"/>
                        </a:rPr>
                        <a:t/>
                      </a:r>
                      <a:br>
                        <a:rPr lang="en-US" altLang="ja-JP" sz="1000" b="1" u="none" strike="noStrike" dirty="0">
                          <a:effectLst/>
                          <a:latin typeface="+mn-ea"/>
                          <a:ea typeface="+mn-ea"/>
                        </a:rPr>
                      </a:br>
                      <a:r>
                        <a:rPr lang="ja-JP" altLang="en-US" sz="1000" b="1" u="none" strike="noStrike" dirty="0">
                          <a:effectLst/>
                          <a:latin typeface="+mn-ea"/>
                          <a:ea typeface="+mn-ea"/>
                        </a:rPr>
                        <a:t>　④：職員の政治的行為の禁止、服務規律の厳格化</a:t>
                      </a:r>
                      <a:endParaRPr lang="ja-JP" altLang="en-US" sz="1000" b="1" i="0" u="none" strike="noStrike" dirty="0">
                        <a:solidFill>
                          <a:srgbClr val="000000"/>
                        </a:solidFill>
                        <a:effectLst/>
                        <a:latin typeface="+mn-ea"/>
                        <a:ea typeface="+mn-ea"/>
                      </a:endParaRPr>
                    </a:p>
                  </a:txBody>
                  <a:tcPr marL="72000" marR="72000" marT="72000" marB="72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60000"/>
                        <a:lumOff val="40000"/>
                      </a:schemeClr>
                    </a:solidFill>
                  </a:tcPr>
                </a:tc>
                <a:tc>
                  <a:txBody>
                    <a:bodyPr/>
                    <a:lstStyle/>
                    <a:p>
                      <a:pPr algn="l" rtl="0" fontAlgn="ctr"/>
                      <a:r>
                        <a:rPr lang="ja-JP" altLang="en-US" sz="1000" b="1" u="none" strike="noStrike" dirty="0">
                          <a:effectLst/>
                          <a:latin typeface="ＭＳ Ｐゴシック" panose="020B0600070205080204" pitchFamily="50" charset="-128"/>
                          <a:ea typeface="ＭＳ Ｐゴシック" panose="020B0600070205080204" pitchFamily="50" charset="-128"/>
                        </a:rPr>
                        <a:t>　</a:t>
                      </a:r>
                      <a:r>
                        <a:rPr lang="zh-TW" altLang="en-US" sz="1000" b="1" u="none" strike="noStrike" dirty="0">
                          <a:effectLst/>
                          <a:latin typeface="ＭＳ Ｐゴシック" panose="020B0600070205080204" pitchFamily="50" charset="-128"/>
                          <a:ea typeface="ＭＳ Ｐゴシック" panose="020B0600070205080204" pitchFamily="50" charset="-128"/>
                        </a:rPr>
                        <a:t>③</a:t>
                      </a:r>
                      <a:r>
                        <a:rPr lang="ja-JP" altLang="en-US" sz="1000" b="1" u="none" strike="noStrike" dirty="0">
                          <a:effectLst/>
                          <a:latin typeface="ＭＳ Ｐゴシック" panose="020B0600070205080204" pitchFamily="50" charset="-128"/>
                          <a:ea typeface="ＭＳ Ｐゴシック" panose="020B0600070205080204" pitchFamily="50" charset="-128"/>
                        </a:rPr>
                        <a:t>：</a:t>
                      </a:r>
                      <a:r>
                        <a:rPr lang="zh-TW" altLang="en-US" sz="1000" b="1" u="none" strike="noStrike" dirty="0">
                          <a:effectLst/>
                          <a:latin typeface="ＭＳ Ｐゴシック" panose="020B0600070205080204" pitchFamily="50" charset="-128"/>
                          <a:ea typeface="ＭＳ Ｐゴシック" panose="020B0600070205080204" pitchFamily="50" charset="-128"/>
                        </a:rPr>
                        <a:t>給与制度改革</a:t>
                      </a:r>
                      <a:endParaRPr lang="zh-TW" altLang="en-US" sz="1000" b="1"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72000" marR="72000" marT="72000" marB="72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60000"/>
                        <a:lumOff val="40000"/>
                      </a:schemeClr>
                    </a:solidFill>
                  </a:tcPr>
                </a:tc>
                <a:extLst>
                  <a:ext uri="{0D108BD9-81ED-4DB2-BD59-A6C34878D82A}">
                    <a16:rowId xmlns:a16="http://schemas.microsoft.com/office/drawing/2014/main" xmlns="" val="10001"/>
                  </a:ext>
                </a:extLst>
              </a:tr>
              <a:tr h="182518">
                <a:tc>
                  <a:txBody>
                    <a:bodyPr/>
                    <a:lstStyle/>
                    <a:p>
                      <a:pPr algn="ctr" rtl="0" fontAlgn="ctr"/>
                      <a:r>
                        <a:rPr lang="en-US" altLang="ja-JP" sz="1000" u="none" strike="noStrike" dirty="0">
                          <a:effectLst/>
                          <a:latin typeface="+mn-ea"/>
                          <a:ea typeface="+mn-ea"/>
                        </a:rPr>
                        <a:t>2011</a:t>
                      </a:r>
                      <a:r>
                        <a:rPr lang="ja-JP" altLang="en-US" sz="1000" u="none" strike="noStrike" dirty="0">
                          <a:effectLst/>
                          <a:latin typeface="+mn-ea"/>
                          <a:ea typeface="+mn-ea"/>
                        </a:rPr>
                        <a:t>年度</a:t>
                      </a:r>
                      <a:endParaRPr lang="ja-JP" altLang="en-US" sz="1000" b="1" i="0" u="none" strike="noStrike" dirty="0">
                        <a:solidFill>
                          <a:srgbClr val="000000"/>
                        </a:solidFill>
                        <a:effectLst/>
                        <a:latin typeface="+mn-ea"/>
                        <a:ea typeface="+mn-ea"/>
                      </a:endParaRPr>
                    </a:p>
                  </a:txBody>
                  <a:tcPr marL="72000" marR="72000" marT="72000" marB="72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rtl="0" fontAlgn="ctr"/>
                      <a:r>
                        <a:rPr lang="ja-JP" altLang="en-US" sz="1000" u="none" strike="noStrike" dirty="0">
                          <a:effectLst/>
                          <a:latin typeface="+mn-ea"/>
                          <a:ea typeface="+mn-ea"/>
                        </a:rPr>
                        <a:t>① 社会人経験者区分採用の開始</a:t>
                      </a:r>
                      <a:endParaRPr lang="en-US" altLang="ja-JP" sz="1000" u="none" strike="noStrike" dirty="0">
                        <a:effectLst/>
                        <a:latin typeface="+mn-ea"/>
                        <a:ea typeface="+mn-ea"/>
                      </a:endParaRPr>
                    </a:p>
                    <a:p>
                      <a:pPr algn="l" rtl="0" fontAlgn="ctr"/>
                      <a:endParaRPr lang="en-US" altLang="ja-JP" sz="1000" u="none" strike="noStrike" dirty="0">
                        <a:effectLst/>
                        <a:latin typeface="+mn-ea"/>
                        <a:ea typeface="+mn-ea"/>
                      </a:endParaRPr>
                    </a:p>
                    <a:p>
                      <a:pPr algn="l" rtl="0" fontAlgn="ctr"/>
                      <a:r>
                        <a:rPr lang="ja-JP" altLang="en-US" sz="1000" u="none" strike="noStrike" dirty="0">
                          <a:effectLst/>
                          <a:latin typeface="+mn-ea"/>
                          <a:ea typeface="+mn-ea"/>
                        </a:rPr>
                        <a:t>④ 服務規律刷新プロジェクトチームの設置</a:t>
                      </a:r>
                      <a:endParaRPr lang="ja-JP" altLang="en-US" sz="1000" b="0" i="0" u="none" strike="noStrike" dirty="0">
                        <a:solidFill>
                          <a:srgbClr val="000000"/>
                        </a:solidFill>
                        <a:effectLst/>
                        <a:latin typeface="+mn-ea"/>
                        <a:ea typeface="+mn-ea"/>
                      </a:endParaRPr>
                    </a:p>
                  </a:txBody>
                  <a:tcPr marL="72000" marR="72000" marT="72000" marB="72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fontAlgn="t"/>
                      <a:r>
                        <a:rPr lang="ja-JP" altLang="en-US" sz="1000" u="none" strike="noStrike" dirty="0">
                          <a:effectLst/>
                          <a:latin typeface="+mn-ea"/>
                          <a:ea typeface="+mn-ea"/>
                        </a:rPr>
                        <a:t>　</a:t>
                      </a:r>
                      <a:endParaRPr lang="ja-JP" altLang="en-US" sz="1000" b="0" i="0" u="none" strike="noStrike" dirty="0">
                        <a:solidFill>
                          <a:srgbClr val="000000"/>
                        </a:solidFill>
                        <a:effectLst/>
                        <a:latin typeface="+mn-ea"/>
                        <a:ea typeface="+mn-ea"/>
                      </a:endParaRPr>
                    </a:p>
                  </a:txBody>
                  <a:tcPr marL="72000" marR="72000" marT="72000" marB="72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xmlns="" val="10002"/>
                  </a:ext>
                </a:extLst>
              </a:tr>
              <a:tr h="597814">
                <a:tc>
                  <a:txBody>
                    <a:bodyPr/>
                    <a:lstStyle/>
                    <a:p>
                      <a:pPr algn="ctr" rtl="0" fontAlgn="ctr"/>
                      <a:r>
                        <a:rPr lang="en-US" altLang="ja-JP" sz="1000" u="none" strike="noStrike">
                          <a:effectLst/>
                          <a:latin typeface="+mn-ea"/>
                          <a:ea typeface="+mn-ea"/>
                        </a:rPr>
                        <a:t>2012</a:t>
                      </a:r>
                      <a:r>
                        <a:rPr lang="ja-JP" altLang="en-US" sz="1000" u="none" strike="noStrike">
                          <a:effectLst/>
                          <a:latin typeface="+mn-ea"/>
                          <a:ea typeface="+mn-ea"/>
                        </a:rPr>
                        <a:t>年度</a:t>
                      </a:r>
                      <a:endParaRPr lang="ja-JP" altLang="en-US" sz="1000" b="1" i="0" u="none" strike="noStrike">
                        <a:solidFill>
                          <a:srgbClr val="000000"/>
                        </a:solidFill>
                        <a:effectLst/>
                        <a:latin typeface="+mn-ea"/>
                        <a:ea typeface="+mn-ea"/>
                      </a:endParaRPr>
                    </a:p>
                  </a:txBody>
                  <a:tcPr marL="72000" marR="72000" marT="72000" marB="72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000" u="none" strike="noStrike" dirty="0">
                          <a:effectLst/>
                          <a:latin typeface="+mn-ea"/>
                          <a:ea typeface="+mn-ea"/>
                        </a:rPr>
                        <a:t>① 事務行政</a:t>
                      </a:r>
                      <a:r>
                        <a:rPr lang="en-US" altLang="ja-JP" sz="1000" u="none" strike="noStrike" dirty="0">
                          <a:effectLst/>
                          <a:latin typeface="+mn-ea"/>
                          <a:ea typeface="+mn-ea"/>
                        </a:rPr>
                        <a:t>(22-25)</a:t>
                      </a:r>
                      <a:r>
                        <a:rPr lang="ja-JP" altLang="en-US" sz="1000" u="none" strike="noStrike" dirty="0">
                          <a:effectLst/>
                          <a:latin typeface="+mn-ea"/>
                          <a:ea typeface="+mn-ea"/>
                        </a:rPr>
                        <a:t>採用試験等におけるエントリーシート方式の導入等</a:t>
                      </a:r>
                      <a:endParaRPr lang="en-US" altLang="ja-JP" sz="1000" u="none" strike="noStrike" dirty="0">
                        <a:effectLst/>
                        <a:latin typeface="+mn-ea"/>
                        <a:ea typeface="+mn-ea"/>
                      </a:endParaRPr>
                    </a:p>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000" u="none" strike="noStrike" dirty="0">
                          <a:effectLst/>
                          <a:latin typeface="+mn-ea"/>
                          <a:ea typeface="+mn-ea"/>
                        </a:rPr>
                        <a:t/>
                      </a:r>
                      <a:br>
                        <a:rPr lang="ja-JP" altLang="en-US" sz="1000" u="none" strike="noStrike" dirty="0">
                          <a:effectLst/>
                          <a:latin typeface="+mn-ea"/>
                          <a:ea typeface="+mn-ea"/>
                        </a:rPr>
                      </a:br>
                      <a:r>
                        <a:rPr lang="ja-JP" altLang="en-US" sz="1000" u="none" strike="noStrike" dirty="0">
                          <a:effectLst/>
                          <a:latin typeface="+mn-ea"/>
                          <a:ea typeface="+mn-ea"/>
                        </a:rPr>
                        <a:t>④ 職員の政治的行為の制限に関する条例、労使関係に関する条例の制定</a:t>
                      </a:r>
                      <a:endParaRPr lang="ja-JP" altLang="en-US" sz="1000" b="0" i="0" u="none" strike="noStrike" dirty="0">
                        <a:solidFill>
                          <a:srgbClr val="000000"/>
                        </a:solidFill>
                        <a:effectLst/>
                        <a:latin typeface="+mn-ea"/>
                        <a:ea typeface="+mn-ea"/>
                      </a:endParaRPr>
                    </a:p>
                  </a:txBody>
                  <a:tcPr marL="72000" marR="72000" marT="72000" marB="72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rtl="0" fontAlgn="ctr"/>
                      <a:r>
                        <a:rPr lang="ja-JP" altLang="en-US" sz="1000" u="none" strike="noStrike" dirty="0">
                          <a:effectLst/>
                          <a:latin typeface="+mn-ea"/>
                          <a:ea typeface="+mn-ea"/>
                        </a:rPr>
                        <a:t>③ 職員の給与カット率の拡大、幹部職員への「定額制」の導入、役職間の給料月額の「重なり」幅の縮減、住居手当の見直し、技能労務職員の給与水準の見直し</a:t>
                      </a:r>
                      <a:endParaRPr lang="ja-JP" altLang="en-US" sz="1000" b="0" i="0" u="none" strike="noStrike" dirty="0">
                        <a:solidFill>
                          <a:srgbClr val="000000"/>
                        </a:solidFill>
                        <a:effectLst/>
                        <a:latin typeface="+mn-ea"/>
                        <a:ea typeface="+mn-ea"/>
                      </a:endParaRPr>
                    </a:p>
                  </a:txBody>
                  <a:tcPr marL="72000" marR="72000" marT="72000" marB="72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xmlns="" val="10003"/>
                  </a:ext>
                </a:extLst>
              </a:tr>
              <a:tr h="455144">
                <a:tc>
                  <a:txBody>
                    <a:bodyPr/>
                    <a:lstStyle/>
                    <a:p>
                      <a:pPr algn="ctr" rtl="0" fontAlgn="ctr"/>
                      <a:r>
                        <a:rPr lang="en-US" altLang="ja-JP" sz="1000" u="none" strike="noStrike">
                          <a:effectLst/>
                          <a:latin typeface="+mn-ea"/>
                          <a:ea typeface="+mn-ea"/>
                        </a:rPr>
                        <a:t>2013</a:t>
                      </a:r>
                      <a:r>
                        <a:rPr lang="ja-JP" altLang="en-US" sz="1000" u="none" strike="noStrike">
                          <a:effectLst/>
                          <a:latin typeface="+mn-ea"/>
                          <a:ea typeface="+mn-ea"/>
                        </a:rPr>
                        <a:t>年度</a:t>
                      </a:r>
                      <a:endParaRPr lang="ja-JP" altLang="en-US" sz="1000" b="1" i="0" u="none" strike="noStrike">
                        <a:solidFill>
                          <a:srgbClr val="000000"/>
                        </a:solidFill>
                        <a:effectLst/>
                        <a:latin typeface="+mn-ea"/>
                        <a:ea typeface="+mn-ea"/>
                      </a:endParaRPr>
                    </a:p>
                  </a:txBody>
                  <a:tcPr marL="72000" marR="72000" marT="72000" marB="72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indent="0" algn="l" defTabSz="914400" rtl="0" eaLnBrk="1" fontAlgn="t" latinLnBrk="0" hangingPunct="1">
                        <a:lnSpc>
                          <a:spcPct val="100000"/>
                        </a:lnSpc>
                        <a:spcBef>
                          <a:spcPts val="0"/>
                        </a:spcBef>
                        <a:spcAft>
                          <a:spcPts val="0"/>
                        </a:spcAft>
                        <a:buClrTx/>
                        <a:buSzTx/>
                        <a:buFontTx/>
                        <a:buNone/>
                        <a:tabLst/>
                        <a:defRPr/>
                      </a:pPr>
                      <a:r>
                        <a:rPr lang="ja-JP" altLang="en-US" sz="1000" u="none" strike="noStrike" dirty="0">
                          <a:effectLst/>
                          <a:latin typeface="+mn-ea"/>
                          <a:ea typeface="+mn-ea"/>
                        </a:rPr>
                        <a:t>② 人事評価制度に相対評価を導入</a:t>
                      </a:r>
                      <a:endParaRPr lang="ja-JP" altLang="en-US" sz="1000" b="0" i="0" u="none" strike="noStrike" dirty="0">
                        <a:solidFill>
                          <a:srgbClr val="000000"/>
                        </a:solidFill>
                        <a:effectLst/>
                        <a:latin typeface="+mn-ea"/>
                        <a:ea typeface="+mn-ea"/>
                      </a:endParaRPr>
                    </a:p>
                  </a:txBody>
                  <a:tcPr marL="72000" marR="72000" marT="72000" marB="72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rtl="0" fontAlgn="ctr"/>
                      <a:r>
                        <a:rPr lang="ja-JP" altLang="en-US" sz="1000" u="none" strike="noStrike" dirty="0">
                          <a:effectLst/>
                          <a:latin typeface="+mn-ea"/>
                          <a:ea typeface="+mn-ea"/>
                        </a:rPr>
                        <a:t>③ 旅費制度の見直し（日当の廃止や宿泊料の減額など）</a:t>
                      </a:r>
                      <a:endParaRPr lang="ja-JP" altLang="en-US" sz="1000" b="0" i="0" u="none" strike="noStrike" dirty="0">
                        <a:solidFill>
                          <a:srgbClr val="000000"/>
                        </a:solidFill>
                        <a:effectLst/>
                        <a:latin typeface="+mn-ea"/>
                        <a:ea typeface="+mn-ea"/>
                      </a:endParaRPr>
                    </a:p>
                  </a:txBody>
                  <a:tcPr marL="72000" marR="72000" marT="72000" marB="72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xmlns="" val="10004"/>
                  </a:ext>
                </a:extLst>
              </a:tr>
              <a:tr h="455144">
                <a:tc>
                  <a:txBody>
                    <a:bodyPr/>
                    <a:lstStyle/>
                    <a:p>
                      <a:pPr algn="ctr" rtl="0" fontAlgn="ctr"/>
                      <a:r>
                        <a:rPr lang="en-US" altLang="ja-JP" sz="1000" u="none" strike="noStrike">
                          <a:effectLst/>
                          <a:latin typeface="+mn-ea"/>
                          <a:ea typeface="+mn-ea"/>
                        </a:rPr>
                        <a:t>2014</a:t>
                      </a:r>
                      <a:r>
                        <a:rPr lang="ja-JP" altLang="en-US" sz="1000" u="none" strike="noStrike">
                          <a:effectLst/>
                          <a:latin typeface="+mn-ea"/>
                          <a:ea typeface="+mn-ea"/>
                        </a:rPr>
                        <a:t>年度</a:t>
                      </a:r>
                      <a:endParaRPr lang="ja-JP" altLang="en-US" sz="1000" b="1" i="0" u="none" strike="noStrike">
                        <a:solidFill>
                          <a:srgbClr val="FF0000"/>
                        </a:solidFill>
                        <a:effectLst/>
                        <a:latin typeface="+mn-ea"/>
                        <a:ea typeface="+mn-ea"/>
                      </a:endParaRPr>
                    </a:p>
                  </a:txBody>
                  <a:tcPr marL="72000" marR="72000" marT="72000" marB="72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fontAlgn="t"/>
                      <a:r>
                        <a:rPr lang="ja-JP" altLang="en-US" sz="1000" u="none" strike="noStrike" dirty="0">
                          <a:effectLst/>
                          <a:latin typeface="+mn-ea"/>
                          <a:ea typeface="+mn-ea"/>
                        </a:rPr>
                        <a:t>　</a:t>
                      </a:r>
                      <a:endParaRPr lang="ja-JP" altLang="en-US" sz="1000" b="0" i="0" u="none" strike="noStrike" dirty="0">
                        <a:solidFill>
                          <a:srgbClr val="000000"/>
                        </a:solidFill>
                        <a:effectLst/>
                        <a:latin typeface="+mn-ea"/>
                        <a:ea typeface="+mn-ea"/>
                      </a:endParaRPr>
                    </a:p>
                  </a:txBody>
                  <a:tcPr marL="72000" marR="72000" marT="72000" marB="72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rtl="0" fontAlgn="ctr"/>
                      <a:r>
                        <a:rPr lang="ja-JP" altLang="en-US" sz="1000" u="none" strike="noStrike" dirty="0">
                          <a:effectLst/>
                          <a:latin typeface="+mn-ea"/>
                          <a:ea typeface="+mn-ea"/>
                        </a:rPr>
                        <a:t>③ </a:t>
                      </a:r>
                      <a:r>
                        <a:rPr lang="en-US" altLang="ja-JP" sz="1000" u="none" strike="noStrike" dirty="0">
                          <a:effectLst/>
                          <a:latin typeface="+mn-ea"/>
                          <a:ea typeface="+mn-ea"/>
                        </a:rPr>
                        <a:t>55</a:t>
                      </a:r>
                      <a:r>
                        <a:rPr lang="ja-JP" altLang="en-US" sz="1000" u="none" strike="noStrike" dirty="0">
                          <a:effectLst/>
                          <a:latin typeface="+mn-ea"/>
                          <a:ea typeface="+mn-ea"/>
                        </a:rPr>
                        <a:t>歳を超える職員の昇給停止制度の導入</a:t>
                      </a:r>
                      <a:endParaRPr lang="ja-JP" altLang="en-US" sz="1000" b="0" i="0" u="none" strike="noStrike" dirty="0">
                        <a:solidFill>
                          <a:srgbClr val="FF0000"/>
                        </a:solidFill>
                        <a:effectLst/>
                        <a:latin typeface="+mn-ea"/>
                        <a:ea typeface="+mn-ea"/>
                      </a:endParaRPr>
                    </a:p>
                  </a:txBody>
                  <a:tcPr marL="72000" marR="72000" marT="72000" marB="72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xmlns="" val="10005"/>
                  </a:ext>
                </a:extLst>
              </a:tr>
              <a:tr h="455144">
                <a:tc>
                  <a:txBody>
                    <a:bodyPr/>
                    <a:lstStyle/>
                    <a:p>
                      <a:pPr algn="ctr" rtl="0" fontAlgn="ctr"/>
                      <a:r>
                        <a:rPr lang="en-US" altLang="ja-JP" sz="1000" u="none" strike="noStrike">
                          <a:effectLst/>
                          <a:latin typeface="+mn-ea"/>
                          <a:ea typeface="+mn-ea"/>
                        </a:rPr>
                        <a:t>2015</a:t>
                      </a:r>
                      <a:r>
                        <a:rPr lang="ja-JP" altLang="en-US" sz="1000" u="none" strike="noStrike">
                          <a:effectLst/>
                          <a:latin typeface="+mn-ea"/>
                          <a:ea typeface="+mn-ea"/>
                        </a:rPr>
                        <a:t>年度</a:t>
                      </a:r>
                      <a:endParaRPr lang="ja-JP" altLang="en-US" sz="1000" b="1" i="0" u="none" strike="noStrike">
                        <a:solidFill>
                          <a:srgbClr val="FF0000"/>
                        </a:solidFill>
                        <a:effectLst/>
                        <a:latin typeface="+mn-ea"/>
                        <a:ea typeface="+mn-ea"/>
                      </a:endParaRPr>
                    </a:p>
                  </a:txBody>
                  <a:tcPr marL="72000" marR="72000" marT="72000" marB="72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fontAlgn="t"/>
                      <a:r>
                        <a:rPr lang="ja-JP" altLang="en-US" sz="1000" u="none" strike="noStrike" dirty="0">
                          <a:effectLst/>
                          <a:latin typeface="+mn-ea"/>
                          <a:ea typeface="+mn-ea"/>
                        </a:rPr>
                        <a:t>　</a:t>
                      </a:r>
                      <a:endParaRPr lang="ja-JP" altLang="en-US" sz="1000" b="0" i="0" u="none" strike="noStrike" dirty="0">
                        <a:solidFill>
                          <a:srgbClr val="000000"/>
                        </a:solidFill>
                        <a:effectLst/>
                        <a:latin typeface="+mn-ea"/>
                        <a:ea typeface="+mn-ea"/>
                      </a:endParaRPr>
                    </a:p>
                  </a:txBody>
                  <a:tcPr marL="72000" marR="72000" marT="72000" marB="72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rtl="0" fontAlgn="ctr"/>
                      <a:r>
                        <a:rPr lang="ja-JP" altLang="en-US" sz="1000" u="none" strike="noStrike" dirty="0">
                          <a:effectLst/>
                          <a:latin typeface="+mn-ea"/>
                          <a:ea typeface="+mn-ea"/>
                        </a:rPr>
                        <a:t>③ 課長代理級の管理職手当の見直し、保育士給料表・幼稚園教育職給料表の導入、技能労務職員の早期退職特例制度の実施</a:t>
                      </a:r>
                      <a:endParaRPr lang="ja-JP" altLang="en-US" sz="1000" b="0" i="0" u="none" strike="noStrike" dirty="0">
                        <a:solidFill>
                          <a:srgbClr val="FF0000"/>
                        </a:solidFill>
                        <a:effectLst/>
                        <a:latin typeface="+mn-ea"/>
                        <a:ea typeface="+mn-ea"/>
                      </a:endParaRPr>
                    </a:p>
                  </a:txBody>
                  <a:tcPr marL="72000" marR="72000" marT="72000" marB="72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xmlns="" val="10006"/>
                  </a:ext>
                </a:extLst>
              </a:tr>
              <a:tr h="455144">
                <a:tc>
                  <a:txBody>
                    <a:bodyPr/>
                    <a:lstStyle/>
                    <a:p>
                      <a:pPr algn="ctr" rtl="0" fontAlgn="ctr"/>
                      <a:r>
                        <a:rPr lang="en-US" altLang="ja-JP" sz="1000" u="none" strike="noStrike">
                          <a:effectLst/>
                          <a:latin typeface="+mn-ea"/>
                          <a:ea typeface="+mn-ea"/>
                        </a:rPr>
                        <a:t>2016</a:t>
                      </a:r>
                      <a:r>
                        <a:rPr lang="ja-JP" altLang="en-US" sz="1000" u="none" strike="noStrike">
                          <a:effectLst/>
                          <a:latin typeface="+mn-ea"/>
                          <a:ea typeface="+mn-ea"/>
                        </a:rPr>
                        <a:t>年度</a:t>
                      </a:r>
                      <a:endParaRPr lang="ja-JP" altLang="en-US" sz="1000" b="1" i="0" u="none" strike="noStrike">
                        <a:solidFill>
                          <a:srgbClr val="FF0000"/>
                        </a:solidFill>
                        <a:effectLst/>
                        <a:latin typeface="+mn-ea"/>
                        <a:ea typeface="+mn-ea"/>
                      </a:endParaRPr>
                    </a:p>
                  </a:txBody>
                  <a:tcPr marL="72000" marR="72000" marT="72000" marB="72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fontAlgn="t"/>
                      <a:r>
                        <a:rPr lang="ja-JP" altLang="en-US" sz="1000" u="none" strike="noStrike">
                          <a:effectLst/>
                          <a:latin typeface="+mn-ea"/>
                          <a:ea typeface="+mn-ea"/>
                        </a:rPr>
                        <a:t>　</a:t>
                      </a:r>
                      <a:endParaRPr lang="ja-JP" altLang="en-US" sz="1000" b="0" i="0" u="none" strike="noStrike">
                        <a:solidFill>
                          <a:srgbClr val="000000"/>
                        </a:solidFill>
                        <a:effectLst/>
                        <a:latin typeface="+mn-ea"/>
                        <a:ea typeface="+mn-ea"/>
                      </a:endParaRPr>
                    </a:p>
                  </a:txBody>
                  <a:tcPr marL="72000" marR="72000" marT="72000" marB="72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rtl="0" fontAlgn="ctr"/>
                      <a:r>
                        <a:rPr lang="ja-JP" altLang="en-US" sz="1000" u="none" strike="noStrike" dirty="0">
                          <a:effectLst/>
                          <a:latin typeface="+mn-ea"/>
                          <a:ea typeface="+mn-ea"/>
                        </a:rPr>
                        <a:t>③ 国の給与制度の総合的見直しに準じた制度見直し</a:t>
                      </a:r>
                      <a:endParaRPr lang="ja-JP" altLang="en-US" sz="1000" b="0" i="0" u="none" strike="noStrike" dirty="0">
                        <a:solidFill>
                          <a:srgbClr val="FF0000"/>
                        </a:solidFill>
                        <a:effectLst/>
                        <a:latin typeface="+mn-ea"/>
                        <a:ea typeface="+mn-ea"/>
                      </a:endParaRPr>
                    </a:p>
                  </a:txBody>
                  <a:tcPr marL="72000" marR="72000" marT="72000" marB="72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xmlns="" val="10007"/>
                  </a:ext>
                </a:extLst>
              </a:tr>
              <a:tr h="455144">
                <a:tc>
                  <a:txBody>
                    <a:bodyPr/>
                    <a:lstStyle/>
                    <a:p>
                      <a:pPr algn="ctr" rtl="0" fontAlgn="ctr"/>
                      <a:r>
                        <a:rPr lang="en-US" altLang="ja-JP" sz="1000" u="none" strike="noStrike" dirty="0">
                          <a:effectLst/>
                          <a:latin typeface="+mn-ea"/>
                          <a:ea typeface="+mn-ea"/>
                        </a:rPr>
                        <a:t>2017</a:t>
                      </a:r>
                      <a:r>
                        <a:rPr lang="ja-JP" altLang="en-US" sz="1000" u="none" strike="noStrike" dirty="0">
                          <a:effectLst/>
                          <a:latin typeface="+mn-ea"/>
                          <a:ea typeface="+mn-ea"/>
                        </a:rPr>
                        <a:t>年度</a:t>
                      </a:r>
                      <a:endParaRPr lang="ja-JP" altLang="en-US" sz="1000" b="1" i="0" u="none" strike="noStrike" dirty="0">
                        <a:solidFill>
                          <a:srgbClr val="FF0000"/>
                        </a:solidFill>
                        <a:effectLst/>
                        <a:latin typeface="+mn-ea"/>
                        <a:ea typeface="+mn-ea"/>
                      </a:endParaRPr>
                    </a:p>
                  </a:txBody>
                  <a:tcPr marL="72000" marR="72000" marT="72000" marB="72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fontAlgn="t"/>
                      <a:r>
                        <a:rPr lang="ja-JP" altLang="en-US" sz="1000" u="none" strike="noStrike" dirty="0">
                          <a:effectLst/>
                          <a:latin typeface="+mn-ea"/>
                          <a:ea typeface="+mn-ea"/>
                        </a:rPr>
                        <a:t>　</a:t>
                      </a:r>
                      <a:endParaRPr lang="ja-JP" altLang="en-US" sz="1000" b="0" i="0" u="none" strike="noStrike" dirty="0">
                        <a:solidFill>
                          <a:srgbClr val="000000"/>
                        </a:solidFill>
                        <a:effectLst/>
                        <a:latin typeface="+mn-ea"/>
                        <a:ea typeface="+mn-ea"/>
                      </a:endParaRPr>
                    </a:p>
                  </a:txBody>
                  <a:tcPr marL="72000" marR="72000" marT="72000" marB="72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rtl="0" fontAlgn="ctr"/>
                      <a:r>
                        <a:rPr lang="ja-JP" altLang="en-US" sz="1000" u="none" strike="noStrike" dirty="0">
                          <a:effectLst/>
                          <a:latin typeface="+mn-ea"/>
                          <a:ea typeface="+mn-ea"/>
                        </a:rPr>
                        <a:t>③ 人事委員会による技能労務職相当職種民間給与調査の結果報告</a:t>
                      </a:r>
                      <a:endParaRPr lang="ja-JP" altLang="en-US" sz="1000" b="0" i="0" u="none" strike="noStrike" dirty="0">
                        <a:solidFill>
                          <a:srgbClr val="FF0000"/>
                        </a:solidFill>
                        <a:effectLst/>
                        <a:latin typeface="+mn-ea"/>
                        <a:ea typeface="+mn-ea"/>
                      </a:endParaRPr>
                    </a:p>
                  </a:txBody>
                  <a:tcPr marL="72000" marR="72000" marT="72000" marB="72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xmlns="" val="10008"/>
                  </a:ext>
                </a:extLst>
              </a:tr>
            </a:tbl>
          </a:graphicData>
        </a:graphic>
      </p:graphicFrame>
    </p:spTree>
    <p:extLst>
      <p:ext uri="{BB962C8B-B14F-4D97-AF65-F5344CB8AC3E}">
        <p14:creationId xmlns:p14="http://schemas.microsoft.com/office/powerpoint/2010/main" val="1068494191"/>
      </p:ext>
    </p:extLst>
  </p:cSld>
  <p:clrMapOvr>
    <a:masterClrMapping/>
  </p:clrMapOvr>
  <p:timing>
    <p:tnLst>
      <p:par>
        <p:cTn id="1" dur="indefinite" restart="never" nodeType="tmRoot"/>
      </p:par>
    </p:tnLst>
  </p:timing>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 name="角丸四角形 34"/>
          <p:cNvSpPr/>
          <p:nvPr/>
        </p:nvSpPr>
        <p:spPr>
          <a:xfrm>
            <a:off x="6303749" y="5091311"/>
            <a:ext cx="1806168" cy="1708348"/>
          </a:xfrm>
          <a:prstGeom prst="roundRect">
            <a:avLst>
              <a:gd name="adj" fmla="val 6605"/>
            </a:avLst>
          </a:prstGeom>
          <a:solidFill>
            <a:schemeClr val="accent6">
              <a:lumMod val="60000"/>
              <a:lumOff val="40000"/>
              <a:alpha val="5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4" name="角丸四角形 33"/>
          <p:cNvSpPr/>
          <p:nvPr/>
        </p:nvSpPr>
        <p:spPr>
          <a:xfrm>
            <a:off x="2189769" y="5085184"/>
            <a:ext cx="1806168" cy="1708348"/>
          </a:xfrm>
          <a:prstGeom prst="roundRect">
            <a:avLst>
              <a:gd name="adj" fmla="val 6605"/>
            </a:avLst>
          </a:prstGeom>
          <a:solidFill>
            <a:schemeClr val="accent6">
              <a:lumMod val="60000"/>
              <a:lumOff val="40000"/>
              <a:alpha val="5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3" name="角丸四角形 22"/>
          <p:cNvSpPr/>
          <p:nvPr/>
        </p:nvSpPr>
        <p:spPr>
          <a:xfrm>
            <a:off x="5911657" y="4615036"/>
            <a:ext cx="2664216" cy="341078"/>
          </a:xfrm>
          <a:prstGeom prst="roundRect">
            <a:avLst>
              <a:gd name="adj" fmla="val 20952"/>
            </a:avLst>
          </a:prstGeom>
          <a:solidFill>
            <a:schemeClr val="accent6">
              <a:lumMod val="60000"/>
              <a:lumOff val="40000"/>
              <a:alpha val="5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4" name="角丸四角形 13"/>
          <p:cNvSpPr/>
          <p:nvPr/>
        </p:nvSpPr>
        <p:spPr>
          <a:xfrm>
            <a:off x="4312543" y="2085402"/>
            <a:ext cx="4536504" cy="1476000"/>
          </a:xfrm>
          <a:prstGeom prst="roundRect">
            <a:avLst>
              <a:gd name="adj" fmla="val 3397"/>
            </a:avLst>
          </a:prstGeom>
          <a:solidFill>
            <a:schemeClr val="accent6">
              <a:lumMod val="60000"/>
              <a:lumOff val="40000"/>
              <a:alpha val="5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cxnSp>
        <p:nvCxnSpPr>
          <p:cNvPr id="6" name="直線コネクタ 5"/>
          <p:cNvCxnSpPr/>
          <p:nvPr/>
        </p:nvCxnSpPr>
        <p:spPr>
          <a:xfrm>
            <a:off x="323528" y="692696"/>
            <a:ext cx="856895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7" name="正方形/長方形 6"/>
          <p:cNvSpPr/>
          <p:nvPr/>
        </p:nvSpPr>
        <p:spPr>
          <a:xfrm>
            <a:off x="323528" y="404664"/>
            <a:ext cx="4824536" cy="271869"/>
          </a:xfrm>
          <a:prstGeom prst="rect">
            <a:avLst/>
          </a:prstGeom>
        </p:spPr>
        <p:txBody>
          <a:bodyPr wrap="square">
            <a:spAutoFit/>
          </a:bodyPr>
          <a:lstStyle/>
          <a:p>
            <a:pPr>
              <a:lnSpc>
                <a:spcPts val="1440"/>
              </a:lnSpc>
            </a:pPr>
            <a:r>
              <a:rPr lang="ja-JP" altLang="en-US" dirty="0" smtClean="0"/>
              <a:t>①職員採用試験の抜本的見直し等　（１／２）</a:t>
            </a:r>
            <a:endParaRPr lang="en-US" altLang="ja-JP" dirty="0"/>
          </a:p>
        </p:txBody>
      </p:sp>
      <p:sp>
        <p:nvSpPr>
          <p:cNvPr id="8" name="テキスト ボックス 7"/>
          <p:cNvSpPr txBox="1"/>
          <p:nvPr/>
        </p:nvSpPr>
        <p:spPr>
          <a:xfrm>
            <a:off x="7884368" y="0"/>
            <a:ext cx="1259632" cy="338554"/>
          </a:xfrm>
          <a:prstGeom prst="rect">
            <a:avLst/>
          </a:prstGeom>
          <a:noFill/>
        </p:spPr>
        <p:txBody>
          <a:bodyPr wrap="square" rtlCol="0">
            <a:spAutoFit/>
          </a:bodyPr>
          <a:lstStyle/>
          <a:p>
            <a:r>
              <a:rPr kumimoji="1" lang="en-US" altLang="ja-JP" sz="1600" dirty="0" smtClean="0"/>
              <a:t>A3.(12)</a:t>
            </a:r>
            <a:endParaRPr kumimoji="1" lang="ja-JP" altLang="en-US" sz="1600" dirty="0"/>
          </a:p>
        </p:txBody>
      </p:sp>
      <p:sp>
        <p:nvSpPr>
          <p:cNvPr id="10" name="テキスト ボックス 36"/>
          <p:cNvSpPr txBox="1"/>
          <p:nvPr/>
        </p:nvSpPr>
        <p:spPr>
          <a:xfrm>
            <a:off x="0" y="0"/>
            <a:ext cx="3491880" cy="261610"/>
          </a:xfrm>
          <a:prstGeom prst="rect">
            <a:avLst/>
          </a:prstGeom>
          <a:noFill/>
        </p:spPr>
        <p:txBody>
          <a:bodyPr wrap="square" rtlCol="0">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r>
              <a:rPr lang="en-US" altLang="ja-JP" sz="1100" dirty="0"/>
              <a:t>Ⅳ</a:t>
            </a:r>
            <a:r>
              <a:rPr lang="ja-JP" altLang="en-US" sz="1100" dirty="0"/>
              <a:t>　行財政改革</a:t>
            </a:r>
            <a:r>
              <a:rPr lang="en-US" altLang="ja-JP" sz="1100" dirty="0"/>
              <a:t>【</a:t>
            </a:r>
            <a:r>
              <a:rPr lang="ja-JP" altLang="en-US" sz="1100" dirty="0"/>
              <a:t>人事</a:t>
            </a:r>
            <a:r>
              <a:rPr lang="en-US" altLang="ja-JP" sz="1100" dirty="0"/>
              <a:t>】</a:t>
            </a:r>
            <a:r>
              <a:rPr lang="ja-JP" altLang="en-US" sz="1100" dirty="0"/>
              <a:t>・人事・給与制度</a:t>
            </a:r>
            <a:endParaRPr lang="en-US" altLang="ja-JP" sz="1100" dirty="0"/>
          </a:p>
        </p:txBody>
      </p:sp>
      <p:sp>
        <p:nvSpPr>
          <p:cNvPr id="15" name="テキスト ボックス 14"/>
          <p:cNvSpPr txBox="1"/>
          <p:nvPr/>
        </p:nvSpPr>
        <p:spPr>
          <a:xfrm>
            <a:off x="395536" y="717893"/>
            <a:ext cx="8496944" cy="523220"/>
          </a:xfrm>
          <a:prstGeom prst="rect">
            <a:avLst/>
          </a:prstGeom>
          <a:noFill/>
        </p:spPr>
        <p:txBody>
          <a:bodyPr wrap="square" rtlCol="0">
            <a:spAutoFit/>
          </a:bodyPr>
          <a:lstStyle/>
          <a:p>
            <a:r>
              <a:rPr kumimoji="1" lang="ja-JP" altLang="en-US" sz="1400" dirty="0"/>
              <a:t>　多様な人材を確保するため、政令市で初めて大学卒等採用試験においてエントリーシート方式を導入し、</a:t>
            </a:r>
            <a:r>
              <a:rPr lang="ja-JP" altLang="en-US" sz="1400" dirty="0"/>
              <a:t>教養試験を廃止</a:t>
            </a:r>
            <a:r>
              <a:rPr kumimoji="1" lang="ja-JP" altLang="en-US" sz="1400" dirty="0"/>
              <a:t>するなど、民間企業志望の大学生等も受験しやすい試験を実施。</a:t>
            </a:r>
          </a:p>
        </p:txBody>
      </p:sp>
      <p:sp>
        <p:nvSpPr>
          <p:cNvPr id="20" name="スライド番号プレースホルダ 19"/>
          <p:cNvSpPr>
            <a:spLocks noGrp="1"/>
          </p:cNvSpPr>
          <p:nvPr>
            <p:ph type="sldNum" sz="quarter" idx="12"/>
          </p:nvPr>
        </p:nvSpPr>
        <p:spPr/>
        <p:txBody>
          <a:bodyPr/>
          <a:lstStyle/>
          <a:p>
            <a:fld id="{CCEC3038-1CF1-4B63-9920-55248DCFBA97}" type="slidenum">
              <a:rPr kumimoji="1" lang="ja-JP" altLang="en-US" smtClean="0"/>
              <a:pPr/>
              <a:t>146</a:t>
            </a:fld>
            <a:endParaRPr kumimoji="1" lang="ja-JP" altLang="en-US"/>
          </a:p>
        </p:txBody>
      </p:sp>
      <p:graphicFrame>
        <p:nvGraphicFramePr>
          <p:cNvPr id="21" name="表 20"/>
          <p:cNvGraphicFramePr>
            <a:graphicFrameLocks noGrp="1"/>
          </p:cNvGraphicFramePr>
          <p:nvPr>
            <p:extLst>
              <p:ext uri="{D42A27DB-BD31-4B8C-83A1-F6EECF244321}">
                <p14:modId xmlns:p14="http://schemas.microsoft.com/office/powerpoint/2010/main" val="991383666"/>
              </p:ext>
            </p:extLst>
          </p:nvPr>
        </p:nvGraphicFramePr>
        <p:xfrm>
          <a:off x="395536" y="1230660"/>
          <a:ext cx="8568952" cy="3776464"/>
        </p:xfrm>
        <a:graphic>
          <a:graphicData uri="http://schemas.openxmlformats.org/drawingml/2006/table">
            <a:tbl>
              <a:tblPr firstRow="1" bandRow="1">
                <a:tableStyleId>{5C22544A-7EE6-4342-B048-85BDC9FD1C3A}</a:tableStyleId>
              </a:tblPr>
              <a:tblGrid>
                <a:gridCol w="475601">
                  <a:extLst>
                    <a:ext uri="{9D8B030D-6E8A-4147-A177-3AD203B41FA5}">
                      <a16:colId xmlns="" xmlns:a16="http://schemas.microsoft.com/office/drawing/2014/main" val="20000"/>
                    </a:ext>
                  </a:extLst>
                </a:gridCol>
                <a:gridCol w="475601">
                  <a:extLst>
                    <a:ext uri="{9D8B030D-6E8A-4147-A177-3AD203B41FA5}">
                      <a16:colId xmlns="" xmlns:a16="http://schemas.microsoft.com/office/drawing/2014/main" val="20001"/>
                    </a:ext>
                  </a:extLst>
                </a:gridCol>
                <a:gridCol w="2721206">
                  <a:extLst>
                    <a:ext uri="{9D8B030D-6E8A-4147-A177-3AD203B41FA5}">
                      <a16:colId xmlns="" xmlns:a16="http://schemas.microsoft.com/office/drawing/2014/main" val="20002"/>
                    </a:ext>
                  </a:extLst>
                </a:gridCol>
                <a:gridCol w="4896544">
                  <a:extLst>
                    <a:ext uri="{9D8B030D-6E8A-4147-A177-3AD203B41FA5}">
                      <a16:colId xmlns="" xmlns:a16="http://schemas.microsoft.com/office/drawing/2014/main" val="20003"/>
                    </a:ext>
                  </a:extLst>
                </a:gridCol>
              </a:tblGrid>
              <a:tr h="300903">
                <a:tc gridSpan="2">
                  <a:txBody>
                    <a:bodyPr/>
                    <a:lstStyle/>
                    <a:p>
                      <a:pPr algn="ctr"/>
                      <a:endParaRPr kumimoji="1" lang="ja-JP" altLang="en-US" dirty="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ap="flat" cmpd="sng" algn="ctr">
                      <a:solidFill>
                        <a:schemeClr val="tx1"/>
                      </a:solidFill>
                      <a:prstDash val="solid"/>
                      <a:round/>
                      <a:headEnd type="none" w="med" len="med"/>
                      <a:tailEnd type="none" w="med" len="med"/>
                    </a:lnTlToBr>
                    <a:solidFill>
                      <a:schemeClr val="accent5">
                        <a:lumMod val="20000"/>
                        <a:lumOff val="80000"/>
                      </a:schemeClr>
                    </a:solidFill>
                  </a:tcPr>
                </a:tc>
                <a:tc hMerge="1">
                  <a:txBody>
                    <a:bodyPr/>
                    <a:lstStyle/>
                    <a:p>
                      <a:pPr algn="ctr"/>
                      <a:endParaRPr kumimoji="1" lang="ja-JP" altLang="en-US" dirty="0"/>
                    </a:p>
                  </a:txBody>
                  <a:tcPr/>
                </a:tc>
                <a:tc>
                  <a:txBody>
                    <a:bodyPr/>
                    <a:lstStyle/>
                    <a:p>
                      <a:pPr algn="ctr"/>
                      <a:r>
                        <a:rPr kumimoji="1" lang="ja-JP" altLang="en-US" sz="1400" dirty="0">
                          <a:solidFill>
                            <a:schemeClr val="tx1"/>
                          </a:solidFill>
                        </a:rPr>
                        <a:t>項　目</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tc>
                  <a:txBody>
                    <a:bodyPr/>
                    <a:lstStyle/>
                    <a:p>
                      <a:pPr algn="ctr"/>
                      <a:r>
                        <a:rPr kumimoji="1" lang="ja-JP" altLang="en-US" sz="1400" dirty="0">
                          <a:solidFill>
                            <a:schemeClr val="tx1"/>
                          </a:solidFill>
                        </a:rPr>
                        <a:t>内　容</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extLst>
                  <a:ext uri="{0D108BD9-81ED-4DB2-BD59-A6C34878D82A}">
                    <a16:rowId xmlns="" xmlns:a16="http://schemas.microsoft.com/office/drawing/2014/main" val="10000"/>
                  </a:ext>
                </a:extLst>
              </a:tr>
              <a:tr h="2802592">
                <a:tc rowSpan="2">
                  <a:txBody>
                    <a:bodyPr/>
                    <a:lstStyle/>
                    <a:p>
                      <a:pPr algn="ctr">
                        <a:lnSpc>
                          <a:spcPct val="100000"/>
                        </a:lnSpc>
                      </a:pPr>
                      <a:r>
                        <a:rPr lang="ja-JP" altLang="en-US" sz="1000" dirty="0"/>
                        <a:t>職員採用</a:t>
                      </a:r>
                      <a:endParaRPr lang="en-US" altLang="ja-JP" sz="1000" dirty="0">
                        <a:solidFill>
                          <a:srgbClr val="0070C0"/>
                        </a:solidFill>
                      </a:endParaRPr>
                    </a:p>
                  </a:txBody>
                  <a:tcPr vert="eaVert"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lnSpc>
                          <a:spcPct val="100000"/>
                        </a:lnSpc>
                      </a:pPr>
                      <a:r>
                        <a:rPr lang="ja-JP" altLang="en-US" sz="1000" baseline="0" dirty="0">
                          <a:solidFill>
                            <a:schemeClr val="tx1"/>
                          </a:solidFill>
                        </a:rPr>
                        <a:t>新規　・　中途採用（　事務行政）</a:t>
                      </a:r>
                      <a:endParaRPr lang="en-US" altLang="ja-JP" sz="1000" baseline="0" dirty="0">
                        <a:solidFill>
                          <a:schemeClr val="tx1"/>
                        </a:solidFill>
                      </a:endParaRPr>
                    </a:p>
                  </a:txBody>
                  <a:tcPr vert="eaVert"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nSpc>
                          <a:spcPct val="100000"/>
                        </a:lnSpc>
                      </a:pPr>
                      <a:r>
                        <a:rPr kumimoji="1" lang="ja-JP" altLang="en-US" sz="1000" dirty="0">
                          <a:solidFill>
                            <a:schemeClr val="tx1"/>
                          </a:solidFill>
                        </a:rPr>
                        <a:t>試験区分を見直し、民間企業等で実施されている受験者の意欲・行動力を問うエントリーシート方式を導入し、すべての試験区分において教養試験を廃止</a:t>
                      </a:r>
                      <a:r>
                        <a:rPr kumimoji="1" lang="en-US" altLang="ja-JP" sz="1000" dirty="0">
                          <a:solidFill>
                            <a:schemeClr val="tx1"/>
                          </a:solidFill>
                        </a:rPr>
                        <a:t>【</a:t>
                      </a:r>
                      <a:r>
                        <a:rPr kumimoji="1" lang="ja-JP" altLang="en-US" sz="1000" dirty="0">
                          <a:solidFill>
                            <a:schemeClr val="tx1"/>
                          </a:solidFill>
                        </a:rPr>
                        <a:t>政令市初</a:t>
                      </a:r>
                      <a:r>
                        <a:rPr kumimoji="1" lang="en-US" altLang="ja-JP" sz="1000" dirty="0">
                          <a:solidFill>
                            <a:schemeClr val="tx1"/>
                          </a:solidFill>
                        </a:rPr>
                        <a:t>】</a:t>
                      </a:r>
                    </a:p>
                    <a:p>
                      <a:pPr>
                        <a:lnSpc>
                          <a:spcPct val="100000"/>
                        </a:lnSpc>
                      </a:pPr>
                      <a:endParaRPr kumimoji="1" lang="en-US" altLang="ja-JP" sz="1000" dirty="0">
                        <a:solidFill>
                          <a:schemeClr val="tx1"/>
                        </a:solidFill>
                      </a:endParaRPr>
                    </a:p>
                    <a:p>
                      <a:pPr>
                        <a:lnSpc>
                          <a:spcPct val="100000"/>
                        </a:lnSpc>
                      </a:pPr>
                      <a:r>
                        <a:rPr kumimoji="1" lang="ja-JP" altLang="en-US" sz="1000" dirty="0">
                          <a:solidFill>
                            <a:schemeClr val="tx1"/>
                          </a:solidFill>
                        </a:rPr>
                        <a:t>民間企業の就職活動のスケジュールにあわせて、試験実施日程を早期化</a:t>
                      </a:r>
                      <a:r>
                        <a:rPr kumimoji="1" lang="en-US" altLang="ja-JP" sz="1000" dirty="0">
                          <a:solidFill>
                            <a:schemeClr val="tx1"/>
                          </a:solidFill>
                        </a:rPr>
                        <a:t>【</a:t>
                      </a:r>
                      <a:r>
                        <a:rPr kumimoji="1" lang="ja-JP" altLang="en-US" sz="1000" dirty="0">
                          <a:solidFill>
                            <a:schemeClr val="tx1"/>
                          </a:solidFill>
                        </a:rPr>
                        <a:t>政令市初</a:t>
                      </a:r>
                      <a:r>
                        <a:rPr kumimoji="1" lang="en-US" altLang="ja-JP" sz="1000" dirty="0">
                          <a:solidFill>
                            <a:schemeClr val="tx1"/>
                          </a:solidFill>
                        </a:rPr>
                        <a:t>】</a:t>
                      </a:r>
                      <a:endParaRPr kumimoji="1" lang="ja-JP" altLang="en-US" sz="1000" dirty="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nSpc>
                          <a:spcPct val="100000"/>
                        </a:lnSpc>
                      </a:pPr>
                      <a:r>
                        <a:rPr lang="ja-JP" altLang="en-US" sz="1000" dirty="0">
                          <a:solidFill>
                            <a:schemeClr val="tx1"/>
                          </a:solidFill>
                        </a:rPr>
                        <a:t>・採用試験実施状況（大学卒等）</a:t>
                      </a:r>
                      <a:endParaRPr lang="en-US" altLang="ja-JP" sz="1000" dirty="0">
                        <a:solidFill>
                          <a:schemeClr val="tx1"/>
                        </a:solidFill>
                      </a:endParaRPr>
                    </a:p>
                    <a:p>
                      <a:pPr>
                        <a:lnSpc>
                          <a:spcPct val="100000"/>
                        </a:lnSpc>
                      </a:pPr>
                      <a:r>
                        <a:rPr lang="ja-JP" altLang="en-US" sz="1000" dirty="0">
                          <a:solidFill>
                            <a:schemeClr val="tx1"/>
                          </a:solidFill>
                        </a:rPr>
                        <a:t>　</a:t>
                      </a:r>
                      <a:endParaRPr lang="en-US" altLang="ja-JP" sz="1000" dirty="0">
                        <a:solidFill>
                          <a:schemeClr val="tx1"/>
                        </a:solidFill>
                      </a:endParaRPr>
                    </a:p>
                    <a:p>
                      <a:pPr>
                        <a:lnSpc>
                          <a:spcPct val="100000"/>
                        </a:lnSpc>
                      </a:pPr>
                      <a:r>
                        <a:rPr lang="ja-JP" altLang="en-US" sz="1000" dirty="0">
                          <a:solidFill>
                            <a:schemeClr val="tx1"/>
                          </a:solidFill>
                        </a:rPr>
                        <a:t>　</a:t>
                      </a:r>
                      <a:endParaRPr lang="en-US" altLang="ja-JP" sz="1000" dirty="0">
                        <a:solidFill>
                          <a:schemeClr val="tx1"/>
                        </a:solidFill>
                      </a:endParaRPr>
                    </a:p>
                    <a:p>
                      <a:pPr>
                        <a:lnSpc>
                          <a:spcPct val="100000"/>
                        </a:lnSpc>
                      </a:pPr>
                      <a:endParaRPr lang="en-US" altLang="ja-JP" sz="1000" dirty="0">
                        <a:solidFill>
                          <a:schemeClr val="tx1"/>
                        </a:solidFill>
                      </a:endParaRPr>
                    </a:p>
                    <a:p>
                      <a:pPr>
                        <a:lnSpc>
                          <a:spcPct val="100000"/>
                        </a:lnSpc>
                      </a:pPr>
                      <a:endParaRPr lang="en-US" altLang="ja-JP" sz="1000" dirty="0">
                        <a:solidFill>
                          <a:schemeClr val="tx1"/>
                        </a:solidFill>
                      </a:endParaRPr>
                    </a:p>
                    <a:p>
                      <a:pPr>
                        <a:lnSpc>
                          <a:spcPct val="100000"/>
                        </a:lnSpc>
                      </a:pPr>
                      <a:endParaRPr lang="en-US" altLang="ja-JP" sz="1000" dirty="0">
                        <a:solidFill>
                          <a:schemeClr val="tx1"/>
                        </a:solidFill>
                      </a:endParaRPr>
                    </a:p>
                    <a:p>
                      <a:pPr>
                        <a:lnSpc>
                          <a:spcPct val="100000"/>
                        </a:lnSpc>
                      </a:pPr>
                      <a:endParaRPr lang="en-US" altLang="ja-JP" sz="1000" dirty="0">
                        <a:solidFill>
                          <a:schemeClr val="tx1"/>
                        </a:solidFill>
                      </a:endParaRPr>
                    </a:p>
                    <a:p>
                      <a:pPr>
                        <a:lnSpc>
                          <a:spcPct val="100000"/>
                        </a:lnSpc>
                      </a:pPr>
                      <a:endParaRPr lang="en-US" altLang="ja-JP" sz="1000" dirty="0">
                        <a:solidFill>
                          <a:schemeClr val="tx1"/>
                        </a:solidFill>
                      </a:endParaRPr>
                    </a:p>
                    <a:p>
                      <a:pPr>
                        <a:lnSpc>
                          <a:spcPct val="100000"/>
                        </a:lnSpc>
                      </a:pPr>
                      <a:endParaRPr lang="en-US" altLang="ja-JP" sz="1000" dirty="0">
                        <a:solidFill>
                          <a:schemeClr val="tx1"/>
                        </a:solidFill>
                      </a:endParaRPr>
                    </a:p>
                    <a:p>
                      <a:pPr>
                        <a:lnSpc>
                          <a:spcPct val="100000"/>
                        </a:lnSpc>
                      </a:pPr>
                      <a:r>
                        <a:rPr lang="ja-JP" altLang="en-US" sz="1000" dirty="0">
                          <a:solidFill>
                            <a:schemeClr val="tx1"/>
                          </a:solidFill>
                        </a:rPr>
                        <a:t>　</a:t>
                      </a:r>
                      <a:endParaRPr lang="en-US" altLang="ja-JP" sz="1000" dirty="0">
                        <a:solidFill>
                          <a:schemeClr val="tx1"/>
                        </a:solidFill>
                      </a:endParaRPr>
                    </a:p>
                    <a:p>
                      <a:pPr>
                        <a:lnSpc>
                          <a:spcPct val="100000"/>
                        </a:lnSpc>
                      </a:pPr>
                      <a:endParaRPr lang="en-US" altLang="ja-JP" sz="1000" dirty="0">
                        <a:solidFill>
                          <a:schemeClr val="tx1"/>
                        </a:solidFill>
                      </a:endParaRPr>
                    </a:p>
                    <a:p>
                      <a:pPr>
                        <a:lnSpc>
                          <a:spcPct val="100000"/>
                        </a:lnSpc>
                      </a:pPr>
                      <a:endParaRPr lang="en-US" altLang="ja-JP" sz="1000" dirty="0">
                        <a:solidFill>
                          <a:schemeClr val="tx1"/>
                        </a:solidFill>
                      </a:endParaRPr>
                    </a:p>
                    <a:p>
                      <a:pPr>
                        <a:lnSpc>
                          <a:spcPct val="100000"/>
                        </a:lnSpc>
                      </a:pPr>
                      <a:endParaRPr lang="en-US" altLang="ja-JP" sz="1000" dirty="0">
                        <a:solidFill>
                          <a:schemeClr val="tx1"/>
                        </a:solidFill>
                      </a:endParaRPr>
                    </a:p>
                    <a:p>
                      <a:pPr>
                        <a:lnSpc>
                          <a:spcPct val="100000"/>
                        </a:lnSpc>
                      </a:pPr>
                      <a:endParaRPr lang="en-US" altLang="ja-JP" sz="1000" dirty="0">
                        <a:solidFill>
                          <a:schemeClr val="tx1"/>
                        </a:solidFill>
                      </a:endParaRPr>
                    </a:p>
                    <a:p>
                      <a:pPr>
                        <a:lnSpc>
                          <a:spcPct val="100000"/>
                        </a:lnSpc>
                      </a:pPr>
                      <a:endParaRPr lang="en-US" altLang="ja-JP" sz="1000" dirty="0">
                        <a:solidFill>
                          <a:schemeClr val="tx1"/>
                        </a:solidFill>
                      </a:endParaRPr>
                    </a:p>
                    <a:p>
                      <a:pPr>
                        <a:lnSpc>
                          <a:spcPct val="100000"/>
                        </a:lnSpc>
                      </a:pPr>
                      <a:endParaRPr lang="en-US" altLang="ja-JP" sz="1000" dirty="0">
                        <a:solidFill>
                          <a:schemeClr val="tx1"/>
                        </a:solidFill>
                      </a:endParaRPr>
                    </a:p>
                    <a:p>
                      <a:pPr>
                        <a:lnSpc>
                          <a:spcPct val="100000"/>
                        </a:lnSpc>
                      </a:pPr>
                      <a:endParaRPr lang="en-US" altLang="ja-JP" sz="1000" dirty="0">
                        <a:solidFill>
                          <a:schemeClr val="tx1"/>
                        </a:solidFill>
                      </a:endParaRPr>
                    </a:p>
                    <a:p>
                      <a:pPr>
                        <a:lnSpc>
                          <a:spcPct val="100000"/>
                        </a:lnSpc>
                      </a:pPr>
                      <a:endParaRPr lang="en-US" altLang="ja-JP" sz="1000" dirty="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 xmlns:a16="http://schemas.microsoft.com/office/drawing/2014/main" val="10001"/>
                  </a:ext>
                </a:extLst>
              </a:tr>
              <a:tr h="576064">
                <a:tc v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US" altLang="ja-JP" sz="1800" dirty="0"/>
                    </a:p>
                  </a:txBody>
                  <a:tcPr/>
                </a:tc>
                <a:tc>
                  <a:txBody>
                    <a:bodyPr/>
                    <a:lstStyle/>
                    <a:p>
                      <a:pPr algn="ctr">
                        <a:lnSpc>
                          <a:spcPct val="100000"/>
                        </a:lnSpc>
                      </a:pPr>
                      <a:r>
                        <a:rPr lang="ja-JP" altLang="en-US" sz="1000" dirty="0">
                          <a:solidFill>
                            <a:schemeClr val="tx1"/>
                          </a:solidFill>
                        </a:rPr>
                        <a:t>中途採用</a:t>
                      </a:r>
                      <a:endParaRPr lang="en-US" altLang="ja-JP" sz="1000" dirty="0">
                        <a:solidFill>
                          <a:schemeClr val="tx1"/>
                        </a:solidFill>
                      </a:endParaRPr>
                    </a:p>
                  </a:txBody>
                  <a:tcPr marT="0" marB="0" vert="eaVert"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000" dirty="0">
                          <a:solidFill>
                            <a:schemeClr val="tx1"/>
                          </a:solidFill>
                        </a:rPr>
                        <a:t>多様な人材の確保に向けて、社会人経験者区分採用試験の実施</a:t>
                      </a:r>
                      <a:endParaRPr lang="en-US" altLang="ja-JP" sz="1000" dirty="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000" dirty="0">
                          <a:solidFill>
                            <a:schemeClr val="tx1"/>
                          </a:solidFill>
                        </a:rPr>
                        <a:t>・社会人経験者区分採用の拡大（事務行政・社会福祉）</a:t>
                      </a:r>
                      <a:endParaRPr lang="en-US" altLang="ja-JP" sz="1000" dirty="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000" dirty="0">
                          <a:solidFill>
                            <a:schemeClr val="tx1"/>
                          </a:solidFill>
                        </a:rPr>
                        <a:t>　</a:t>
                      </a:r>
                      <a:r>
                        <a:rPr lang="en-US" altLang="ja-JP" sz="1000" dirty="0">
                          <a:solidFill>
                            <a:schemeClr val="tx1"/>
                          </a:solidFill>
                        </a:rPr>
                        <a:t>2011</a:t>
                      </a:r>
                      <a:r>
                        <a:rPr lang="ja-JP" altLang="en-US" sz="1000" dirty="0">
                          <a:solidFill>
                            <a:schemeClr val="tx1"/>
                          </a:solidFill>
                        </a:rPr>
                        <a:t>年度</a:t>
                      </a:r>
                      <a:r>
                        <a:rPr lang="en-US" altLang="ja-JP" sz="1000" dirty="0">
                          <a:solidFill>
                            <a:schemeClr val="tx1"/>
                          </a:solidFill>
                        </a:rPr>
                        <a:t>	</a:t>
                      </a:r>
                      <a:r>
                        <a:rPr lang="en-US" altLang="ja-JP" sz="1000" dirty="0" smtClean="0">
                          <a:solidFill>
                            <a:schemeClr val="tx1"/>
                          </a:solidFill>
                        </a:rPr>
                        <a:t>2012</a:t>
                      </a:r>
                      <a:r>
                        <a:rPr lang="ja-JP" altLang="en-US" sz="1000" dirty="0">
                          <a:solidFill>
                            <a:schemeClr val="tx1"/>
                          </a:solidFill>
                        </a:rPr>
                        <a:t>年度　　</a:t>
                      </a:r>
                      <a:r>
                        <a:rPr lang="ja-JP" altLang="en-US" sz="1000" dirty="0" smtClean="0">
                          <a:solidFill>
                            <a:schemeClr val="tx1"/>
                          </a:solidFill>
                        </a:rPr>
                        <a:t>　</a:t>
                      </a:r>
                      <a:r>
                        <a:rPr lang="en-US" altLang="ja-JP" sz="1000" dirty="0" smtClean="0">
                          <a:solidFill>
                            <a:schemeClr val="tx1"/>
                          </a:solidFill>
                        </a:rPr>
                        <a:t>2014</a:t>
                      </a:r>
                      <a:r>
                        <a:rPr lang="ja-JP" altLang="en-US" sz="1000" dirty="0" smtClean="0">
                          <a:solidFill>
                            <a:schemeClr val="tx1"/>
                          </a:solidFill>
                        </a:rPr>
                        <a:t>年度</a:t>
                      </a:r>
                      <a:r>
                        <a:rPr lang="ja-JP" altLang="en-US" sz="1000" baseline="0" dirty="0" smtClean="0">
                          <a:solidFill>
                            <a:schemeClr val="tx1"/>
                          </a:solidFill>
                        </a:rPr>
                        <a:t>　　　</a:t>
                      </a:r>
                      <a:r>
                        <a:rPr lang="en-US" altLang="ja-JP" sz="1000" dirty="0" smtClean="0">
                          <a:solidFill>
                            <a:schemeClr val="tx1"/>
                          </a:solidFill>
                        </a:rPr>
                        <a:t>2015</a:t>
                      </a:r>
                      <a:r>
                        <a:rPr lang="ja-JP" altLang="en-US" sz="1000" dirty="0" smtClean="0">
                          <a:solidFill>
                            <a:schemeClr val="tx1"/>
                          </a:solidFill>
                        </a:rPr>
                        <a:t>年度</a:t>
                      </a:r>
                      <a:r>
                        <a:rPr lang="ja-JP" altLang="en-US" sz="1000" dirty="0">
                          <a:solidFill>
                            <a:schemeClr val="tx1"/>
                          </a:solidFill>
                        </a:rPr>
                        <a:t>　</a:t>
                      </a:r>
                      <a:r>
                        <a:rPr lang="ja-JP" altLang="en-US" sz="1000" dirty="0" smtClean="0">
                          <a:solidFill>
                            <a:schemeClr val="tx1"/>
                          </a:solidFill>
                        </a:rPr>
                        <a:t>　</a:t>
                      </a:r>
                      <a:r>
                        <a:rPr lang="en-US" altLang="ja-JP" sz="1000" dirty="0" smtClean="0">
                          <a:solidFill>
                            <a:schemeClr val="tx1"/>
                          </a:solidFill>
                        </a:rPr>
                        <a:t>2016</a:t>
                      </a:r>
                      <a:r>
                        <a:rPr lang="ja-JP" altLang="en-US" sz="1000" dirty="0" smtClean="0">
                          <a:solidFill>
                            <a:schemeClr val="tx1"/>
                          </a:solidFill>
                        </a:rPr>
                        <a:t>年度　　</a:t>
                      </a:r>
                      <a:r>
                        <a:rPr lang="ja-JP" altLang="en-US" sz="1000" dirty="0" smtClean="0">
                          <a:solidFill>
                            <a:srgbClr val="FF0000"/>
                          </a:solidFill>
                        </a:rPr>
                        <a:t>　</a:t>
                      </a:r>
                      <a:r>
                        <a:rPr lang="en-US" altLang="ja-JP" sz="1000" dirty="0" smtClean="0">
                          <a:solidFill>
                            <a:schemeClr val="tx1"/>
                          </a:solidFill>
                        </a:rPr>
                        <a:t>2017</a:t>
                      </a:r>
                      <a:r>
                        <a:rPr lang="ja-JP" altLang="en-US" sz="1000" dirty="0" smtClean="0">
                          <a:solidFill>
                            <a:schemeClr val="tx1"/>
                          </a:solidFill>
                        </a:rPr>
                        <a:t>年度</a:t>
                      </a:r>
                      <a:endParaRPr lang="en-US" altLang="ja-JP" sz="1000" dirty="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000" dirty="0">
                          <a:solidFill>
                            <a:schemeClr val="tx1"/>
                          </a:solidFill>
                        </a:rPr>
                        <a:t>　　　　</a:t>
                      </a:r>
                      <a:r>
                        <a:rPr lang="en-US" altLang="ja-JP" sz="1000" dirty="0">
                          <a:solidFill>
                            <a:schemeClr val="tx1"/>
                          </a:solidFill>
                        </a:rPr>
                        <a:t>27</a:t>
                      </a:r>
                      <a:r>
                        <a:rPr lang="ja-JP" altLang="en-US" sz="1000" dirty="0">
                          <a:solidFill>
                            <a:schemeClr val="tx1"/>
                          </a:solidFill>
                        </a:rPr>
                        <a:t>名</a:t>
                      </a:r>
                      <a:r>
                        <a:rPr lang="en-US" altLang="ja-JP" sz="1000" dirty="0">
                          <a:solidFill>
                            <a:schemeClr val="tx1"/>
                          </a:solidFill>
                        </a:rPr>
                        <a:t>	</a:t>
                      </a:r>
                      <a:r>
                        <a:rPr lang="ja-JP" altLang="en-US" sz="1000" dirty="0">
                          <a:solidFill>
                            <a:schemeClr val="tx1"/>
                          </a:solidFill>
                        </a:rPr>
                        <a:t>　　 </a:t>
                      </a:r>
                      <a:r>
                        <a:rPr lang="en-US" altLang="ja-JP" sz="1000" dirty="0">
                          <a:solidFill>
                            <a:schemeClr val="tx1"/>
                          </a:solidFill>
                        </a:rPr>
                        <a:t>101</a:t>
                      </a:r>
                      <a:r>
                        <a:rPr lang="ja-JP" altLang="en-US" sz="1000" dirty="0">
                          <a:solidFill>
                            <a:schemeClr val="tx1"/>
                          </a:solidFill>
                        </a:rPr>
                        <a:t>名</a:t>
                      </a:r>
                      <a:r>
                        <a:rPr lang="en-US" altLang="ja-JP" sz="1000" dirty="0">
                          <a:solidFill>
                            <a:schemeClr val="tx1"/>
                          </a:solidFill>
                        </a:rPr>
                        <a:t>	</a:t>
                      </a:r>
                      <a:r>
                        <a:rPr lang="ja-JP" altLang="en-US" sz="1000" dirty="0">
                          <a:solidFill>
                            <a:schemeClr val="tx1"/>
                          </a:solidFill>
                        </a:rPr>
                        <a:t>　</a:t>
                      </a:r>
                      <a:r>
                        <a:rPr lang="ja-JP" altLang="en-US" sz="1000" baseline="0" dirty="0">
                          <a:solidFill>
                            <a:schemeClr val="tx1"/>
                          </a:solidFill>
                        </a:rPr>
                        <a:t> </a:t>
                      </a:r>
                      <a:r>
                        <a:rPr lang="en-US" altLang="ja-JP" sz="1000" dirty="0" smtClean="0">
                          <a:solidFill>
                            <a:schemeClr val="tx1"/>
                          </a:solidFill>
                        </a:rPr>
                        <a:t>68</a:t>
                      </a:r>
                      <a:r>
                        <a:rPr lang="ja-JP" altLang="en-US" sz="1000" dirty="0" smtClean="0">
                          <a:solidFill>
                            <a:schemeClr val="tx1"/>
                          </a:solidFill>
                        </a:rPr>
                        <a:t>名</a:t>
                      </a:r>
                      <a:r>
                        <a:rPr lang="ja-JP" altLang="en-US" sz="1000" dirty="0">
                          <a:solidFill>
                            <a:schemeClr val="tx1"/>
                          </a:solidFill>
                        </a:rPr>
                        <a:t>　</a:t>
                      </a:r>
                      <a:r>
                        <a:rPr lang="ja-JP" altLang="en-US" sz="1000" dirty="0" smtClean="0">
                          <a:solidFill>
                            <a:schemeClr val="tx1"/>
                          </a:solidFill>
                        </a:rPr>
                        <a:t>　　　　　</a:t>
                      </a:r>
                      <a:r>
                        <a:rPr lang="en-US" altLang="ja-JP" sz="1000" dirty="0" smtClean="0">
                          <a:solidFill>
                            <a:schemeClr val="tx1"/>
                          </a:solidFill>
                        </a:rPr>
                        <a:t>87</a:t>
                      </a:r>
                      <a:r>
                        <a:rPr lang="ja-JP" altLang="en-US" sz="1000" dirty="0" smtClean="0">
                          <a:solidFill>
                            <a:schemeClr val="tx1"/>
                          </a:solidFill>
                        </a:rPr>
                        <a:t>名</a:t>
                      </a:r>
                      <a:r>
                        <a:rPr lang="ja-JP" altLang="en-US" sz="1000" dirty="0">
                          <a:solidFill>
                            <a:schemeClr val="tx1"/>
                          </a:solidFill>
                        </a:rPr>
                        <a:t>　</a:t>
                      </a:r>
                      <a:r>
                        <a:rPr lang="ja-JP" altLang="en-US" sz="1000" dirty="0" smtClean="0">
                          <a:solidFill>
                            <a:schemeClr val="tx1"/>
                          </a:solidFill>
                        </a:rPr>
                        <a:t>　　　　</a:t>
                      </a:r>
                      <a:r>
                        <a:rPr lang="en-US" altLang="ja-JP" sz="1000" dirty="0" smtClean="0">
                          <a:solidFill>
                            <a:schemeClr val="tx1"/>
                          </a:solidFill>
                        </a:rPr>
                        <a:t>65</a:t>
                      </a:r>
                      <a:r>
                        <a:rPr lang="ja-JP" altLang="en-US" sz="1000" dirty="0" smtClean="0">
                          <a:solidFill>
                            <a:schemeClr val="tx1"/>
                          </a:solidFill>
                        </a:rPr>
                        <a:t>名　　　　　　</a:t>
                      </a:r>
                      <a:r>
                        <a:rPr lang="en-US" altLang="ja-JP" sz="1000" dirty="0" smtClean="0">
                          <a:solidFill>
                            <a:schemeClr val="tx1"/>
                          </a:solidFill>
                        </a:rPr>
                        <a:t>80</a:t>
                      </a:r>
                      <a:r>
                        <a:rPr lang="ja-JP" altLang="en-US" sz="1000" dirty="0" smtClean="0">
                          <a:solidFill>
                            <a:schemeClr val="tx1"/>
                          </a:solidFill>
                        </a:rPr>
                        <a:t>名</a:t>
                      </a:r>
                      <a:endParaRPr lang="ja-JP" altLang="en-US" sz="1000" dirty="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 xmlns:a16="http://schemas.microsoft.com/office/drawing/2014/main" val="10002"/>
                  </a:ext>
                </a:extLst>
              </a:tr>
            </a:tbl>
          </a:graphicData>
        </a:graphic>
      </p:graphicFrame>
      <p:graphicFrame>
        <p:nvGraphicFramePr>
          <p:cNvPr id="22" name="表 21"/>
          <p:cNvGraphicFramePr>
            <a:graphicFrameLocks noGrp="1"/>
          </p:cNvGraphicFramePr>
          <p:nvPr>
            <p:extLst>
              <p:ext uri="{D42A27DB-BD31-4B8C-83A1-F6EECF244321}">
                <p14:modId xmlns:p14="http://schemas.microsoft.com/office/powerpoint/2010/main" val="1300541549"/>
              </p:ext>
            </p:extLst>
          </p:nvPr>
        </p:nvGraphicFramePr>
        <p:xfrm>
          <a:off x="4379219" y="1849333"/>
          <a:ext cx="4392487" cy="2492702"/>
        </p:xfrm>
        <a:graphic>
          <a:graphicData uri="http://schemas.openxmlformats.org/drawingml/2006/table">
            <a:tbl>
              <a:tblPr firstRow="1" bandRow="1">
                <a:tableStyleId>{5940675A-B579-460E-94D1-54222C63F5DA}</a:tableStyleId>
              </a:tblPr>
              <a:tblGrid>
                <a:gridCol w="720079">
                  <a:extLst>
                    <a:ext uri="{9D8B030D-6E8A-4147-A177-3AD203B41FA5}">
                      <a16:colId xmlns="" xmlns:a16="http://schemas.microsoft.com/office/drawing/2014/main" val="20000"/>
                    </a:ext>
                  </a:extLst>
                </a:gridCol>
                <a:gridCol w="864096">
                  <a:extLst>
                    <a:ext uri="{9D8B030D-6E8A-4147-A177-3AD203B41FA5}">
                      <a16:colId xmlns="" xmlns:a16="http://schemas.microsoft.com/office/drawing/2014/main" val="20001"/>
                    </a:ext>
                  </a:extLst>
                </a:gridCol>
                <a:gridCol w="702078">
                  <a:extLst>
                    <a:ext uri="{9D8B030D-6E8A-4147-A177-3AD203B41FA5}">
                      <a16:colId xmlns="" xmlns:a16="http://schemas.microsoft.com/office/drawing/2014/main" val="20002"/>
                    </a:ext>
                  </a:extLst>
                </a:gridCol>
                <a:gridCol w="702078">
                  <a:extLst>
                    <a:ext uri="{9D8B030D-6E8A-4147-A177-3AD203B41FA5}">
                      <a16:colId xmlns="" xmlns:a16="http://schemas.microsoft.com/office/drawing/2014/main" val="20003"/>
                    </a:ext>
                  </a:extLst>
                </a:gridCol>
                <a:gridCol w="702078">
                  <a:extLst>
                    <a:ext uri="{9D8B030D-6E8A-4147-A177-3AD203B41FA5}">
                      <a16:colId xmlns="" xmlns:a16="http://schemas.microsoft.com/office/drawing/2014/main" val="20004"/>
                    </a:ext>
                  </a:extLst>
                </a:gridCol>
                <a:gridCol w="702078">
                  <a:extLst>
                    <a:ext uri="{9D8B030D-6E8A-4147-A177-3AD203B41FA5}">
                      <a16:colId xmlns="" xmlns:a16="http://schemas.microsoft.com/office/drawing/2014/main" val="20005"/>
                    </a:ext>
                  </a:extLst>
                </a:gridCol>
              </a:tblGrid>
              <a:tr h="206922">
                <a:tc>
                  <a:txBody>
                    <a:bodyPr/>
                    <a:lstStyle/>
                    <a:p>
                      <a:pPr algn="ctr">
                        <a:lnSpc>
                          <a:spcPts val="1100"/>
                        </a:lnSpc>
                      </a:pPr>
                      <a:endParaRPr kumimoji="1" lang="ja-JP" altLang="en-US" sz="1000" dirty="0">
                        <a:solidFill>
                          <a:schemeClr val="tx1"/>
                        </a:solidFill>
                      </a:endParaRPr>
                    </a:p>
                  </a:txBody>
                  <a:tcPr marT="36000" marB="36000" anchor="ctr">
                    <a:lnTlToBr w="12700" cap="flat" cmpd="sng" algn="ctr">
                      <a:solidFill>
                        <a:schemeClr val="tx1"/>
                      </a:solidFill>
                      <a:prstDash val="solid"/>
                      <a:round/>
                      <a:headEnd type="none" w="med" len="med"/>
                      <a:tailEnd type="none" w="med" len="med"/>
                    </a:lnTlToBr>
                  </a:tcPr>
                </a:tc>
                <a:tc>
                  <a:txBody>
                    <a:bodyPr/>
                    <a:lstStyle/>
                    <a:p>
                      <a:pPr algn="ctr">
                        <a:lnSpc>
                          <a:spcPts val="1100"/>
                        </a:lnSpc>
                      </a:pPr>
                      <a:r>
                        <a:rPr lang="ja-JP" altLang="en-US" sz="1000" dirty="0">
                          <a:solidFill>
                            <a:schemeClr val="tx1"/>
                          </a:solidFill>
                        </a:rPr>
                        <a:t>年度</a:t>
                      </a:r>
                      <a:endParaRPr kumimoji="1" lang="ja-JP" altLang="en-US" sz="1000" dirty="0">
                        <a:solidFill>
                          <a:schemeClr val="tx1"/>
                        </a:solidFill>
                      </a:endParaRPr>
                    </a:p>
                  </a:txBody>
                  <a:tcPr marT="36000" marB="36000" anchor="ctr"/>
                </a:tc>
                <a:tc>
                  <a:txBody>
                    <a:bodyPr/>
                    <a:lstStyle/>
                    <a:p>
                      <a:pPr algn="ctr">
                        <a:lnSpc>
                          <a:spcPts val="1100"/>
                        </a:lnSpc>
                      </a:pPr>
                      <a:r>
                        <a:rPr lang="ja-JP" altLang="en-US" sz="1000" dirty="0">
                          <a:solidFill>
                            <a:schemeClr val="tx1"/>
                          </a:solidFill>
                        </a:rPr>
                        <a:t>申込者数</a:t>
                      </a:r>
                      <a:endParaRPr kumimoji="1" lang="ja-JP" altLang="en-US" sz="1000" dirty="0">
                        <a:solidFill>
                          <a:schemeClr val="tx1"/>
                        </a:solidFill>
                      </a:endParaRPr>
                    </a:p>
                  </a:txBody>
                  <a:tcPr marT="36000" marB="36000" anchor="ctr"/>
                </a:tc>
                <a:tc>
                  <a:txBody>
                    <a:bodyPr/>
                    <a:lstStyle/>
                    <a:p>
                      <a:pPr algn="ctr">
                        <a:lnSpc>
                          <a:spcPts val="1100"/>
                        </a:lnSpc>
                      </a:pPr>
                      <a:r>
                        <a:rPr lang="ja-JP" altLang="en-US" sz="1000" dirty="0">
                          <a:solidFill>
                            <a:schemeClr val="tx1"/>
                          </a:solidFill>
                        </a:rPr>
                        <a:t>合格者数</a:t>
                      </a:r>
                      <a:endParaRPr kumimoji="1" lang="ja-JP" altLang="en-US" sz="1000" dirty="0">
                        <a:solidFill>
                          <a:schemeClr val="tx1"/>
                        </a:solidFill>
                      </a:endParaRPr>
                    </a:p>
                  </a:txBody>
                  <a:tcPr marT="36000" marB="36000" anchor="ctr"/>
                </a:tc>
                <a:tc>
                  <a:txBody>
                    <a:bodyPr/>
                    <a:lstStyle/>
                    <a:p>
                      <a:pPr algn="ctr">
                        <a:lnSpc>
                          <a:spcPts val="1100"/>
                        </a:lnSpc>
                      </a:pPr>
                      <a:r>
                        <a:rPr kumimoji="1" lang="ja-JP" altLang="en-US" sz="1000" dirty="0">
                          <a:solidFill>
                            <a:schemeClr val="tx1"/>
                          </a:solidFill>
                        </a:rPr>
                        <a:t>入庁者数</a:t>
                      </a:r>
                    </a:p>
                  </a:txBody>
                  <a:tcPr marT="36000" marB="36000" anchor="ctr"/>
                </a:tc>
                <a:tc>
                  <a:txBody>
                    <a:bodyPr/>
                    <a:lstStyle/>
                    <a:p>
                      <a:pPr algn="ctr">
                        <a:lnSpc>
                          <a:spcPts val="1100"/>
                        </a:lnSpc>
                      </a:pPr>
                      <a:r>
                        <a:rPr kumimoji="1" lang="ja-JP" altLang="en-US" sz="1000" dirty="0">
                          <a:solidFill>
                            <a:schemeClr val="tx1"/>
                          </a:solidFill>
                        </a:rPr>
                        <a:t>倍率</a:t>
                      </a:r>
                    </a:p>
                  </a:txBody>
                  <a:tcPr marT="36000" marB="36000" anchor="ctr"/>
                </a:tc>
                <a:extLst>
                  <a:ext uri="{0D108BD9-81ED-4DB2-BD59-A6C34878D82A}">
                    <a16:rowId xmlns="" xmlns:a16="http://schemas.microsoft.com/office/drawing/2014/main" val="10000"/>
                  </a:ext>
                </a:extLst>
              </a:tr>
              <a:tr h="380167">
                <a:tc>
                  <a:txBody>
                    <a:bodyPr/>
                    <a:lstStyle/>
                    <a:p>
                      <a:pPr algn="l">
                        <a:lnSpc>
                          <a:spcPts val="1100"/>
                        </a:lnSpc>
                      </a:pPr>
                      <a:r>
                        <a:rPr lang="en-US" altLang="ja-JP" sz="1000" dirty="0">
                          <a:solidFill>
                            <a:schemeClr val="tx1"/>
                          </a:solidFill>
                        </a:rPr>
                        <a:t>2017</a:t>
                      </a:r>
                      <a:r>
                        <a:rPr lang="ja-JP" altLang="en-US" sz="1000" dirty="0">
                          <a:solidFill>
                            <a:schemeClr val="tx1"/>
                          </a:solidFill>
                        </a:rPr>
                        <a:t>年度</a:t>
                      </a:r>
                      <a:endParaRPr lang="en-US" altLang="ja-JP" sz="1000" dirty="0">
                        <a:solidFill>
                          <a:schemeClr val="tx1"/>
                        </a:solidFill>
                      </a:endParaRPr>
                    </a:p>
                  </a:txBody>
                  <a:tcPr marT="36000" marB="36000" anchor="ctr"/>
                </a:tc>
                <a:tc>
                  <a:txBody>
                    <a:bodyPr/>
                    <a:lstStyle/>
                    <a:p>
                      <a:pPr algn="l">
                        <a:lnSpc>
                          <a:spcPts val="1100"/>
                        </a:lnSpc>
                      </a:pPr>
                      <a:r>
                        <a:rPr kumimoji="1" lang="ja-JP" altLang="en-US" sz="1000" dirty="0">
                          <a:solidFill>
                            <a:schemeClr val="tx1"/>
                          </a:solidFill>
                        </a:rPr>
                        <a:t>・</a:t>
                      </a:r>
                      <a:r>
                        <a:rPr kumimoji="1" lang="en-US" altLang="ja-JP" sz="1000" dirty="0">
                          <a:solidFill>
                            <a:schemeClr val="tx1"/>
                          </a:solidFill>
                        </a:rPr>
                        <a:t>22‐25</a:t>
                      </a:r>
                      <a:r>
                        <a:rPr kumimoji="1" lang="ja-JP" altLang="en-US" sz="1000" dirty="0">
                          <a:solidFill>
                            <a:schemeClr val="tx1"/>
                          </a:solidFill>
                        </a:rPr>
                        <a:t>歳</a:t>
                      </a:r>
                      <a:endParaRPr kumimoji="1" lang="en-US" altLang="ja-JP" sz="1000" dirty="0">
                        <a:solidFill>
                          <a:schemeClr val="tx1"/>
                        </a:solidFill>
                      </a:endParaRPr>
                    </a:p>
                    <a:p>
                      <a:pPr algn="l">
                        <a:lnSpc>
                          <a:spcPts val="1100"/>
                        </a:lnSpc>
                      </a:pPr>
                      <a:r>
                        <a:rPr kumimoji="1" lang="ja-JP" altLang="en-US" sz="1000" dirty="0">
                          <a:solidFill>
                            <a:schemeClr val="tx1"/>
                          </a:solidFill>
                        </a:rPr>
                        <a:t>・</a:t>
                      </a:r>
                      <a:r>
                        <a:rPr kumimoji="1" lang="en-US" altLang="ja-JP" sz="1000" dirty="0">
                          <a:solidFill>
                            <a:schemeClr val="tx1"/>
                          </a:solidFill>
                        </a:rPr>
                        <a:t>26‐34</a:t>
                      </a:r>
                      <a:r>
                        <a:rPr kumimoji="1" lang="ja-JP" altLang="en-US" sz="1000" dirty="0">
                          <a:solidFill>
                            <a:schemeClr val="tx1"/>
                          </a:solidFill>
                        </a:rPr>
                        <a:t>歳</a:t>
                      </a:r>
                    </a:p>
                  </a:txBody>
                  <a:tcPr marT="36000" marB="36000" anchor="ctr"/>
                </a:tc>
                <a:tc>
                  <a:txBody>
                    <a:bodyPr/>
                    <a:lstStyle/>
                    <a:p>
                      <a:pPr algn="ctr">
                        <a:lnSpc>
                          <a:spcPts val="1100"/>
                        </a:lnSpc>
                      </a:pPr>
                      <a:r>
                        <a:rPr kumimoji="1" lang="en-US" altLang="ja-JP" sz="1000" dirty="0">
                          <a:solidFill>
                            <a:schemeClr val="tx1"/>
                          </a:solidFill>
                        </a:rPr>
                        <a:t>1,527</a:t>
                      </a:r>
                      <a:r>
                        <a:rPr kumimoji="1" lang="ja-JP" altLang="en-US" sz="1000" dirty="0">
                          <a:solidFill>
                            <a:schemeClr val="tx1"/>
                          </a:solidFill>
                        </a:rPr>
                        <a:t>名</a:t>
                      </a:r>
                      <a:endParaRPr kumimoji="1" lang="en-US" altLang="ja-JP" sz="1000" dirty="0">
                        <a:solidFill>
                          <a:schemeClr val="tx1"/>
                        </a:solidFill>
                      </a:endParaRPr>
                    </a:p>
                    <a:p>
                      <a:pPr algn="ctr">
                        <a:lnSpc>
                          <a:spcPts val="1100"/>
                        </a:lnSpc>
                      </a:pPr>
                      <a:r>
                        <a:rPr kumimoji="1" lang="en-US" altLang="ja-JP" sz="1000" dirty="0">
                          <a:solidFill>
                            <a:schemeClr val="tx1"/>
                          </a:solidFill>
                        </a:rPr>
                        <a:t>1,302</a:t>
                      </a:r>
                      <a:r>
                        <a:rPr kumimoji="1" lang="ja-JP" altLang="en-US" sz="1000" dirty="0">
                          <a:solidFill>
                            <a:schemeClr val="tx1"/>
                          </a:solidFill>
                        </a:rPr>
                        <a:t>名</a:t>
                      </a:r>
                    </a:p>
                  </a:txBody>
                  <a:tcPr marT="36000" marB="36000" anchor="ctr"/>
                </a:tc>
                <a:tc>
                  <a:txBody>
                    <a:bodyPr/>
                    <a:lstStyle/>
                    <a:p>
                      <a:pPr algn="ctr">
                        <a:lnSpc>
                          <a:spcPts val="1100"/>
                        </a:lnSpc>
                      </a:pPr>
                      <a:r>
                        <a:rPr lang="en-US" altLang="ja-JP" sz="1000" dirty="0">
                          <a:solidFill>
                            <a:schemeClr val="tx1"/>
                          </a:solidFill>
                        </a:rPr>
                        <a:t>77</a:t>
                      </a:r>
                      <a:r>
                        <a:rPr lang="ja-JP" altLang="en-US" sz="1000" dirty="0">
                          <a:solidFill>
                            <a:schemeClr val="tx1"/>
                          </a:solidFill>
                        </a:rPr>
                        <a:t>名</a:t>
                      </a:r>
                      <a:endParaRPr lang="en-US" altLang="ja-JP" sz="1000" dirty="0">
                        <a:solidFill>
                          <a:schemeClr val="tx1"/>
                        </a:solidFill>
                      </a:endParaRPr>
                    </a:p>
                    <a:p>
                      <a:pPr algn="ctr">
                        <a:lnSpc>
                          <a:spcPts val="1100"/>
                        </a:lnSpc>
                      </a:pPr>
                      <a:r>
                        <a:rPr kumimoji="1" lang="en-US" altLang="ja-JP" sz="1000" dirty="0">
                          <a:solidFill>
                            <a:schemeClr val="tx1"/>
                          </a:solidFill>
                        </a:rPr>
                        <a:t>49</a:t>
                      </a:r>
                      <a:r>
                        <a:rPr kumimoji="1" lang="ja-JP" altLang="en-US" sz="1000" dirty="0">
                          <a:solidFill>
                            <a:schemeClr val="tx1"/>
                          </a:solidFill>
                        </a:rPr>
                        <a:t>名</a:t>
                      </a:r>
                    </a:p>
                  </a:txBody>
                  <a:tcPr marT="36000" marB="36000" anchor="ctr"/>
                </a:tc>
                <a:tc>
                  <a:txBody>
                    <a:bodyPr/>
                    <a:lstStyle/>
                    <a:p>
                      <a:pPr algn="ctr">
                        <a:lnSpc>
                          <a:spcPts val="1100"/>
                        </a:lnSpc>
                      </a:pPr>
                      <a:r>
                        <a:rPr kumimoji="1" lang="en-US" altLang="ja-JP" sz="1000" dirty="0" smtClean="0">
                          <a:solidFill>
                            <a:schemeClr val="tx1"/>
                          </a:solidFill>
                        </a:rPr>
                        <a:t>67</a:t>
                      </a:r>
                      <a:r>
                        <a:rPr kumimoji="1" lang="ja-JP" altLang="en-US" sz="1000" dirty="0" smtClean="0">
                          <a:solidFill>
                            <a:schemeClr val="tx1"/>
                          </a:solidFill>
                        </a:rPr>
                        <a:t>名</a:t>
                      </a:r>
                      <a:endParaRPr kumimoji="1" lang="en-US" altLang="ja-JP" sz="1000" dirty="0" smtClean="0">
                        <a:solidFill>
                          <a:schemeClr val="tx1"/>
                        </a:solidFill>
                      </a:endParaRPr>
                    </a:p>
                    <a:p>
                      <a:pPr algn="ctr">
                        <a:lnSpc>
                          <a:spcPts val="1100"/>
                        </a:lnSpc>
                      </a:pPr>
                      <a:r>
                        <a:rPr kumimoji="1" lang="en-US" altLang="ja-JP" sz="1000" dirty="0" smtClean="0">
                          <a:solidFill>
                            <a:schemeClr val="tx1"/>
                          </a:solidFill>
                        </a:rPr>
                        <a:t>47</a:t>
                      </a:r>
                      <a:r>
                        <a:rPr kumimoji="1" lang="ja-JP" altLang="en-US" sz="1000" dirty="0" smtClean="0">
                          <a:solidFill>
                            <a:schemeClr val="tx1"/>
                          </a:solidFill>
                        </a:rPr>
                        <a:t>名</a:t>
                      </a:r>
                      <a:endParaRPr kumimoji="1" lang="ja-JP" altLang="en-US" sz="1000" dirty="0">
                        <a:solidFill>
                          <a:schemeClr val="tx1"/>
                        </a:solidFill>
                      </a:endParaRPr>
                    </a:p>
                  </a:txBody>
                  <a:tcPr marT="36000" marB="36000" anchor="ctr"/>
                </a:tc>
                <a:tc>
                  <a:txBody>
                    <a:bodyPr/>
                    <a:lstStyle/>
                    <a:p>
                      <a:pPr algn="ctr">
                        <a:lnSpc>
                          <a:spcPts val="1100"/>
                        </a:lnSpc>
                      </a:pPr>
                      <a:r>
                        <a:rPr lang="en-US" altLang="ja-JP" sz="1000" dirty="0">
                          <a:solidFill>
                            <a:schemeClr val="tx1"/>
                          </a:solidFill>
                        </a:rPr>
                        <a:t>19.8</a:t>
                      </a:r>
                      <a:r>
                        <a:rPr lang="ja-JP" altLang="en-US" sz="1000" dirty="0">
                          <a:solidFill>
                            <a:schemeClr val="tx1"/>
                          </a:solidFill>
                        </a:rPr>
                        <a:t>倍</a:t>
                      </a:r>
                      <a:endParaRPr lang="en-US" altLang="ja-JP" sz="1000" dirty="0">
                        <a:solidFill>
                          <a:schemeClr val="tx1"/>
                        </a:solidFill>
                      </a:endParaRPr>
                    </a:p>
                    <a:p>
                      <a:pPr algn="ctr">
                        <a:lnSpc>
                          <a:spcPts val="1100"/>
                        </a:lnSpc>
                      </a:pPr>
                      <a:r>
                        <a:rPr kumimoji="1" lang="en-US" altLang="ja-JP" sz="1000" dirty="0">
                          <a:solidFill>
                            <a:schemeClr val="tx1"/>
                          </a:solidFill>
                        </a:rPr>
                        <a:t>26.6</a:t>
                      </a:r>
                      <a:r>
                        <a:rPr kumimoji="1" lang="ja-JP" altLang="en-US" sz="1000" dirty="0">
                          <a:solidFill>
                            <a:schemeClr val="tx1"/>
                          </a:solidFill>
                        </a:rPr>
                        <a:t>倍</a:t>
                      </a:r>
                    </a:p>
                  </a:txBody>
                  <a:tcPr marT="36000" marB="36000" anchor="ctr"/>
                </a:tc>
                <a:extLst>
                  <a:ext uri="{0D108BD9-81ED-4DB2-BD59-A6C34878D82A}">
                    <a16:rowId xmlns="" xmlns:a16="http://schemas.microsoft.com/office/drawing/2014/main" val="10001"/>
                  </a:ext>
                </a:extLst>
              </a:tr>
              <a:tr h="380167">
                <a:tc>
                  <a:txBody>
                    <a:bodyPr/>
                    <a:lstStyle/>
                    <a:p>
                      <a:pPr algn="l">
                        <a:lnSpc>
                          <a:spcPts val="1100"/>
                        </a:lnSpc>
                      </a:pPr>
                      <a:r>
                        <a:rPr lang="en-US" altLang="ja-JP" sz="1000" dirty="0">
                          <a:solidFill>
                            <a:schemeClr val="tx1"/>
                          </a:solidFill>
                        </a:rPr>
                        <a:t>2016</a:t>
                      </a:r>
                      <a:r>
                        <a:rPr lang="ja-JP" altLang="en-US" sz="1000" dirty="0">
                          <a:solidFill>
                            <a:schemeClr val="tx1"/>
                          </a:solidFill>
                        </a:rPr>
                        <a:t>年度</a:t>
                      </a:r>
                      <a:endParaRPr lang="en-US" altLang="ja-JP" sz="1000" dirty="0">
                        <a:solidFill>
                          <a:schemeClr val="tx1"/>
                        </a:solidFill>
                      </a:endParaRPr>
                    </a:p>
                  </a:txBody>
                  <a:tcPr marT="36000" marB="36000" anchor="ctr"/>
                </a:tc>
                <a:tc>
                  <a:txBody>
                    <a:bodyPr/>
                    <a:lstStyle/>
                    <a:p>
                      <a:pPr algn="l">
                        <a:lnSpc>
                          <a:spcPts val="1100"/>
                        </a:lnSpc>
                      </a:pPr>
                      <a:r>
                        <a:rPr kumimoji="1" lang="ja-JP" altLang="en-US" sz="1000" dirty="0">
                          <a:solidFill>
                            <a:schemeClr val="tx1"/>
                          </a:solidFill>
                        </a:rPr>
                        <a:t>・</a:t>
                      </a:r>
                      <a:r>
                        <a:rPr kumimoji="1" lang="en-US" altLang="ja-JP" sz="1000" dirty="0">
                          <a:solidFill>
                            <a:schemeClr val="tx1"/>
                          </a:solidFill>
                        </a:rPr>
                        <a:t>22‐25</a:t>
                      </a:r>
                      <a:r>
                        <a:rPr kumimoji="1" lang="ja-JP" altLang="en-US" sz="1000" dirty="0">
                          <a:solidFill>
                            <a:schemeClr val="tx1"/>
                          </a:solidFill>
                        </a:rPr>
                        <a:t>歳</a:t>
                      </a:r>
                      <a:endParaRPr kumimoji="1" lang="en-US" altLang="ja-JP" sz="1000" dirty="0">
                        <a:solidFill>
                          <a:schemeClr val="tx1"/>
                        </a:solidFill>
                      </a:endParaRPr>
                    </a:p>
                    <a:p>
                      <a:pPr algn="l">
                        <a:lnSpc>
                          <a:spcPts val="1100"/>
                        </a:lnSpc>
                      </a:pPr>
                      <a:r>
                        <a:rPr kumimoji="1" lang="ja-JP" altLang="en-US" sz="1000" dirty="0">
                          <a:solidFill>
                            <a:schemeClr val="tx1"/>
                          </a:solidFill>
                        </a:rPr>
                        <a:t>・</a:t>
                      </a:r>
                      <a:r>
                        <a:rPr kumimoji="1" lang="en-US" altLang="ja-JP" sz="1000" dirty="0">
                          <a:solidFill>
                            <a:schemeClr val="tx1"/>
                          </a:solidFill>
                        </a:rPr>
                        <a:t>26‐34</a:t>
                      </a:r>
                      <a:r>
                        <a:rPr kumimoji="1" lang="ja-JP" altLang="en-US" sz="1000" dirty="0">
                          <a:solidFill>
                            <a:schemeClr val="tx1"/>
                          </a:solidFill>
                        </a:rPr>
                        <a:t>歳</a:t>
                      </a:r>
                    </a:p>
                  </a:txBody>
                  <a:tcPr marT="36000" marB="36000" anchor="ctr"/>
                </a:tc>
                <a:tc>
                  <a:txBody>
                    <a:bodyPr/>
                    <a:lstStyle/>
                    <a:p>
                      <a:pPr algn="ctr">
                        <a:lnSpc>
                          <a:spcPts val="1100"/>
                        </a:lnSpc>
                      </a:pPr>
                      <a:r>
                        <a:rPr kumimoji="1" lang="en-US" altLang="ja-JP" sz="1000" dirty="0">
                          <a:solidFill>
                            <a:schemeClr val="tx1"/>
                          </a:solidFill>
                        </a:rPr>
                        <a:t>1,304</a:t>
                      </a:r>
                      <a:r>
                        <a:rPr kumimoji="1" lang="ja-JP" altLang="en-US" sz="1000" dirty="0">
                          <a:solidFill>
                            <a:schemeClr val="tx1"/>
                          </a:solidFill>
                        </a:rPr>
                        <a:t>名</a:t>
                      </a:r>
                      <a:endParaRPr kumimoji="1" lang="en-US" altLang="ja-JP" sz="1000" dirty="0">
                        <a:solidFill>
                          <a:schemeClr val="tx1"/>
                        </a:solidFill>
                      </a:endParaRPr>
                    </a:p>
                    <a:p>
                      <a:pPr algn="ctr">
                        <a:lnSpc>
                          <a:spcPts val="1100"/>
                        </a:lnSpc>
                      </a:pPr>
                      <a:r>
                        <a:rPr kumimoji="1" lang="en-US" altLang="ja-JP" sz="1000" dirty="0">
                          <a:solidFill>
                            <a:schemeClr val="tx1"/>
                          </a:solidFill>
                        </a:rPr>
                        <a:t>1,307</a:t>
                      </a:r>
                      <a:r>
                        <a:rPr kumimoji="1" lang="ja-JP" altLang="en-US" sz="1000" dirty="0">
                          <a:solidFill>
                            <a:schemeClr val="tx1"/>
                          </a:solidFill>
                        </a:rPr>
                        <a:t>名</a:t>
                      </a:r>
                    </a:p>
                  </a:txBody>
                  <a:tcPr marT="36000" marB="36000" anchor="ctr"/>
                </a:tc>
                <a:tc>
                  <a:txBody>
                    <a:bodyPr/>
                    <a:lstStyle/>
                    <a:p>
                      <a:pPr algn="ctr">
                        <a:lnSpc>
                          <a:spcPts val="1100"/>
                        </a:lnSpc>
                      </a:pPr>
                      <a:r>
                        <a:rPr lang="en-US" altLang="ja-JP" sz="1000" dirty="0">
                          <a:solidFill>
                            <a:schemeClr val="tx1"/>
                          </a:solidFill>
                        </a:rPr>
                        <a:t>53</a:t>
                      </a:r>
                      <a:r>
                        <a:rPr lang="ja-JP" altLang="en-US" sz="1000" dirty="0">
                          <a:solidFill>
                            <a:schemeClr val="tx1"/>
                          </a:solidFill>
                        </a:rPr>
                        <a:t>名</a:t>
                      </a:r>
                      <a:endParaRPr lang="en-US" altLang="ja-JP" sz="1000" dirty="0">
                        <a:solidFill>
                          <a:schemeClr val="tx1"/>
                        </a:solidFill>
                      </a:endParaRPr>
                    </a:p>
                    <a:p>
                      <a:pPr algn="ctr">
                        <a:lnSpc>
                          <a:spcPts val="1100"/>
                        </a:lnSpc>
                      </a:pPr>
                      <a:r>
                        <a:rPr kumimoji="1" lang="en-US" altLang="ja-JP" sz="1000" dirty="0">
                          <a:solidFill>
                            <a:schemeClr val="tx1"/>
                          </a:solidFill>
                        </a:rPr>
                        <a:t>30</a:t>
                      </a:r>
                      <a:r>
                        <a:rPr kumimoji="1" lang="ja-JP" altLang="en-US" sz="1000" dirty="0">
                          <a:solidFill>
                            <a:schemeClr val="tx1"/>
                          </a:solidFill>
                        </a:rPr>
                        <a:t>名</a:t>
                      </a:r>
                    </a:p>
                  </a:txBody>
                  <a:tcPr marT="36000" marB="36000" anchor="ctr"/>
                </a:tc>
                <a:tc>
                  <a:txBody>
                    <a:bodyPr/>
                    <a:lstStyle/>
                    <a:p>
                      <a:pPr algn="ctr">
                        <a:lnSpc>
                          <a:spcPts val="1100"/>
                        </a:lnSpc>
                      </a:pPr>
                      <a:r>
                        <a:rPr kumimoji="1" lang="en-US" altLang="ja-JP" sz="1000" dirty="0">
                          <a:solidFill>
                            <a:schemeClr val="tx1"/>
                          </a:solidFill>
                        </a:rPr>
                        <a:t>48</a:t>
                      </a:r>
                      <a:r>
                        <a:rPr kumimoji="1" lang="ja-JP" altLang="en-US" sz="1000" dirty="0">
                          <a:solidFill>
                            <a:schemeClr val="tx1"/>
                          </a:solidFill>
                        </a:rPr>
                        <a:t>名</a:t>
                      </a:r>
                      <a:endParaRPr kumimoji="1" lang="en-US" altLang="ja-JP" sz="1000" dirty="0">
                        <a:solidFill>
                          <a:schemeClr val="tx1"/>
                        </a:solidFill>
                      </a:endParaRPr>
                    </a:p>
                    <a:p>
                      <a:pPr algn="ctr">
                        <a:lnSpc>
                          <a:spcPts val="1100"/>
                        </a:lnSpc>
                      </a:pPr>
                      <a:r>
                        <a:rPr kumimoji="1" lang="en-US" altLang="ja-JP" sz="1000" dirty="0">
                          <a:solidFill>
                            <a:schemeClr val="tx1"/>
                          </a:solidFill>
                        </a:rPr>
                        <a:t>28</a:t>
                      </a:r>
                      <a:r>
                        <a:rPr kumimoji="1" lang="ja-JP" altLang="en-US" sz="1000" dirty="0">
                          <a:solidFill>
                            <a:schemeClr val="tx1"/>
                          </a:solidFill>
                        </a:rPr>
                        <a:t>名</a:t>
                      </a:r>
                    </a:p>
                  </a:txBody>
                  <a:tcPr marT="36000" marB="36000" anchor="ctr"/>
                </a:tc>
                <a:tc>
                  <a:txBody>
                    <a:bodyPr/>
                    <a:lstStyle/>
                    <a:p>
                      <a:pPr algn="ctr">
                        <a:lnSpc>
                          <a:spcPts val="1100"/>
                        </a:lnSpc>
                      </a:pPr>
                      <a:r>
                        <a:rPr lang="en-US" altLang="ja-JP" sz="1000" dirty="0">
                          <a:solidFill>
                            <a:schemeClr val="tx1"/>
                          </a:solidFill>
                        </a:rPr>
                        <a:t>24.6</a:t>
                      </a:r>
                      <a:r>
                        <a:rPr lang="ja-JP" altLang="en-US" sz="1000" dirty="0">
                          <a:solidFill>
                            <a:schemeClr val="tx1"/>
                          </a:solidFill>
                        </a:rPr>
                        <a:t>倍</a:t>
                      </a:r>
                      <a:endParaRPr lang="en-US" altLang="ja-JP" sz="1000" dirty="0">
                        <a:solidFill>
                          <a:schemeClr val="tx1"/>
                        </a:solidFill>
                      </a:endParaRPr>
                    </a:p>
                    <a:p>
                      <a:pPr algn="ctr">
                        <a:lnSpc>
                          <a:spcPts val="1100"/>
                        </a:lnSpc>
                      </a:pPr>
                      <a:r>
                        <a:rPr kumimoji="1" lang="en-US" altLang="ja-JP" sz="1000" dirty="0">
                          <a:solidFill>
                            <a:schemeClr val="tx1"/>
                          </a:solidFill>
                        </a:rPr>
                        <a:t>43.6</a:t>
                      </a:r>
                      <a:r>
                        <a:rPr kumimoji="1" lang="ja-JP" altLang="en-US" sz="1000" dirty="0">
                          <a:solidFill>
                            <a:schemeClr val="tx1"/>
                          </a:solidFill>
                        </a:rPr>
                        <a:t>倍</a:t>
                      </a:r>
                    </a:p>
                  </a:txBody>
                  <a:tcPr marT="36000" marB="36000" anchor="ctr"/>
                </a:tc>
                <a:extLst>
                  <a:ext uri="{0D108BD9-81ED-4DB2-BD59-A6C34878D82A}">
                    <a16:rowId xmlns="" xmlns:a16="http://schemas.microsoft.com/office/drawing/2014/main" val="10002"/>
                  </a:ext>
                </a:extLst>
              </a:tr>
              <a:tr h="380167">
                <a:tc>
                  <a:txBody>
                    <a:bodyPr/>
                    <a:lstStyle/>
                    <a:p>
                      <a:pPr algn="l">
                        <a:lnSpc>
                          <a:spcPts val="1100"/>
                        </a:lnSpc>
                      </a:pPr>
                      <a:r>
                        <a:rPr lang="en-US" altLang="ja-JP" sz="1000" dirty="0">
                          <a:solidFill>
                            <a:schemeClr val="tx1"/>
                          </a:solidFill>
                        </a:rPr>
                        <a:t>2015</a:t>
                      </a:r>
                      <a:r>
                        <a:rPr lang="ja-JP" altLang="en-US" sz="1000" dirty="0">
                          <a:solidFill>
                            <a:schemeClr val="tx1"/>
                          </a:solidFill>
                        </a:rPr>
                        <a:t>年度</a:t>
                      </a:r>
                      <a:endParaRPr lang="en-US" altLang="ja-JP" sz="1000" dirty="0">
                        <a:solidFill>
                          <a:schemeClr val="tx1"/>
                        </a:solidFill>
                      </a:endParaRPr>
                    </a:p>
                  </a:txBody>
                  <a:tcPr marT="36000" marB="36000" anchor="ctr"/>
                </a:tc>
                <a:tc>
                  <a:txBody>
                    <a:bodyPr/>
                    <a:lstStyle/>
                    <a:p>
                      <a:pPr algn="l">
                        <a:lnSpc>
                          <a:spcPts val="1100"/>
                        </a:lnSpc>
                      </a:pPr>
                      <a:r>
                        <a:rPr kumimoji="1" lang="ja-JP" altLang="en-US" sz="1000" dirty="0">
                          <a:solidFill>
                            <a:schemeClr val="tx1"/>
                          </a:solidFill>
                        </a:rPr>
                        <a:t>・</a:t>
                      </a:r>
                      <a:r>
                        <a:rPr kumimoji="1" lang="en-US" altLang="ja-JP" sz="1000" dirty="0">
                          <a:solidFill>
                            <a:schemeClr val="tx1"/>
                          </a:solidFill>
                        </a:rPr>
                        <a:t>22‐25</a:t>
                      </a:r>
                      <a:r>
                        <a:rPr kumimoji="1" lang="ja-JP" altLang="en-US" sz="1000" dirty="0">
                          <a:solidFill>
                            <a:schemeClr val="tx1"/>
                          </a:solidFill>
                        </a:rPr>
                        <a:t>歳</a:t>
                      </a:r>
                      <a:endParaRPr kumimoji="1" lang="en-US" altLang="ja-JP" sz="1000" dirty="0">
                        <a:solidFill>
                          <a:schemeClr val="tx1"/>
                        </a:solidFill>
                      </a:endParaRPr>
                    </a:p>
                    <a:p>
                      <a:pPr algn="l">
                        <a:lnSpc>
                          <a:spcPts val="1100"/>
                        </a:lnSpc>
                      </a:pPr>
                      <a:r>
                        <a:rPr kumimoji="1" lang="ja-JP" altLang="en-US" sz="1000" dirty="0">
                          <a:solidFill>
                            <a:schemeClr val="tx1"/>
                          </a:solidFill>
                        </a:rPr>
                        <a:t>・</a:t>
                      </a:r>
                      <a:r>
                        <a:rPr kumimoji="1" lang="en-US" altLang="ja-JP" sz="1000" dirty="0">
                          <a:solidFill>
                            <a:schemeClr val="tx1"/>
                          </a:solidFill>
                        </a:rPr>
                        <a:t>26‐34</a:t>
                      </a:r>
                      <a:r>
                        <a:rPr kumimoji="1" lang="ja-JP" altLang="en-US" sz="1000" dirty="0">
                          <a:solidFill>
                            <a:schemeClr val="tx1"/>
                          </a:solidFill>
                        </a:rPr>
                        <a:t>歳</a:t>
                      </a:r>
                    </a:p>
                  </a:txBody>
                  <a:tcPr marT="36000" marB="36000" anchor="ctr"/>
                </a:tc>
                <a:tc>
                  <a:txBody>
                    <a:bodyPr/>
                    <a:lstStyle/>
                    <a:p>
                      <a:pPr algn="ctr">
                        <a:lnSpc>
                          <a:spcPts val="1100"/>
                        </a:lnSpc>
                      </a:pPr>
                      <a:r>
                        <a:rPr kumimoji="1" lang="en-US" altLang="ja-JP" sz="1000" dirty="0">
                          <a:solidFill>
                            <a:schemeClr val="tx1"/>
                          </a:solidFill>
                        </a:rPr>
                        <a:t>1,354</a:t>
                      </a:r>
                      <a:r>
                        <a:rPr kumimoji="1" lang="ja-JP" altLang="en-US" sz="1000" dirty="0">
                          <a:solidFill>
                            <a:schemeClr val="tx1"/>
                          </a:solidFill>
                        </a:rPr>
                        <a:t>名</a:t>
                      </a:r>
                      <a:endParaRPr kumimoji="1" lang="en-US" altLang="ja-JP" sz="1000" dirty="0">
                        <a:solidFill>
                          <a:schemeClr val="tx1"/>
                        </a:solidFill>
                      </a:endParaRPr>
                    </a:p>
                    <a:p>
                      <a:pPr algn="ctr">
                        <a:lnSpc>
                          <a:spcPts val="1100"/>
                        </a:lnSpc>
                      </a:pPr>
                      <a:r>
                        <a:rPr kumimoji="1" lang="en-US" altLang="ja-JP" sz="1000" dirty="0">
                          <a:solidFill>
                            <a:schemeClr val="tx1"/>
                          </a:solidFill>
                        </a:rPr>
                        <a:t>1,472</a:t>
                      </a:r>
                      <a:r>
                        <a:rPr kumimoji="1" lang="ja-JP" altLang="en-US" sz="1000" dirty="0">
                          <a:solidFill>
                            <a:schemeClr val="tx1"/>
                          </a:solidFill>
                        </a:rPr>
                        <a:t>名</a:t>
                      </a:r>
                    </a:p>
                  </a:txBody>
                  <a:tcPr marT="36000" marB="36000" anchor="ctr"/>
                </a:tc>
                <a:tc>
                  <a:txBody>
                    <a:bodyPr/>
                    <a:lstStyle/>
                    <a:p>
                      <a:pPr algn="ctr">
                        <a:lnSpc>
                          <a:spcPts val="1100"/>
                        </a:lnSpc>
                      </a:pPr>
                      <a:r>
                        <a:rPr lang="en-US" altLang="ja-JP" sz="1000" dirty="0">
                          <a:solidFill>
                            <a:schemeClr val="tx1"/>
                          </a:solidFill>
                        </a:rPr>
                        <a:t>104</a:t>
                      </a:r>
                      <a:r>
                        <a:rPr lang="ja-JP" altLang="en-US" sz="1000" dirty="0">
                          <a:solidFill>
                            <a:schemeClr val="tx1"/>
                          </a:solidFill>
                        </a:rPr>
                        <a:t>名</a:t>
                      </a:r>
                      <a:endParaRPr lang="en-US" altLang="ja-JP" sz="1000" dirty="0">
                        <a:solidFill>
                          <a:schemeClr val="tx1"/>
                        </a:solidFill>
                      </a:endParaRPr>
                    </a:p>
                    <a:p>
                      <a:pPr algn="ctr">
                        <a:lnSpc>
                          <a:spcPts val="1100"/>
                        </a:lnSpc>
                      </a:pPr>
                      <a:r>
                        <a:rPr kumimoji="1" lang="en-US" altLang="ja-JP" sz="1000" dirty="0">
                          <a:solidFill>
                            <a:schemeClr val="tx1"/>
                          </a:solidFill>
                        </a:rPr>
                        <a:t>40</a:t>
                      </a:r>
                      <a:r>
                        <a:rPr kumimoji="1" lang="ja-JP" altLang="en-US" sz="1000" dirty="0">
                          <a:solidFill>
                            <a:schemeClr val="tx1"/>
                          </a:solidFill>
                        </a:rPr>
                        <a:t>名</a:t>
                      </a:r>
                    </a:p>
                  </a:txBody>
                  <a:tcPr marT="36000" marB="36000" anchor="ctr"/>
                </a:tc>
                <a:tc>
                  <a:txBody>
                    <a:bodyPr/>
                    <a:lstStyle/>
                    <a:p>
                      <a:pPr algn="ctr">
                        <a:lnSpc>
                          <a:spcPts val="1100"/>
                        </a:lnSpc>
                      </a:pPr>
                      <a:r>
                        <a:rPr kumimoji="1" lang="en-US" altLang="ja-JP" sz="1000" dirty="0">
                          <a:solidFill>
                            <a:schemeClr val="tx1"/>
                          </a:solidFill>
                        </a:rPr>
                        <a:t>93</a:t>
                      </a:r>
                      <a:r>
                        <a:rPr kumimoji="1" lang="ja-JP" altLang="en-US" sz="1000" dirty="0">
                          <a:solidFill>
                            <a:schemeClr val="tx1"/>
                          </a:solidFill>
                        </a:rPr>
                        <a:t>名</a:t>
                      </a:r>
                      <a:endParaRPr kumimoji="1" lang="en-US" altLang="ja-JP" sz="1000" dirty="0">
                        <a:solidFill>
                          <a:schemeClr val="tx1"/>
                        </a:solidFill>
                      </a:endParaRPr>
                    </a:p>
                    <a:p>
                      <a:pPr algn="ctr">
                        <a:lnSpc>
                          <a:spcPts val="1100"/>
                        </a:lnSpc>
                      </a:pPr>
                      <a:r>
                        <a:rPr kumimoji="1" lang="en-US" altLang="ja-JP" sz="1000" dirty="0">
                          <a:solidFill>
                            <a:schemeClr val="tx1"/>
                          </a:solidFill>
                        </a:rPr>
                        <a:t>38</a:t>
                      </a:r>
                      <a:r>
                        <a:rPr kumimoji="1" lang="ja-JP" altLang="en-US" sz="1000" dirty="0">
                          <a:solidFill>
                            <a:schemeClr val="tx1"/>
                          </a:solidFill>
                        </a:rPr>
                        <a:t>名</a:t>
                      </a:r>
                    </a:p>
                  </a:txBody>
                  <a:tcPr marT="36000" marB="36000" anchor="ctr"/>
                </a:tc>
                <a:tc>
                  <a:txBody>
                    <a:bodyPr/>
                    <a:lstStyle/>
                    <a:p>
                      <a:pPr algn="ctr">
                        <a:lnSpc>
                          <a:spcPts val="1100"/>
                        </a:lnSpc>
                      </a:pPr>
                      <a:r>
                        <a:rPr lang="en-US" altLang="ja-JP" sz="1000" dirty="0">
                          <a:solidFill>
                            <a:schemeClr val="tx1"/>
                          </a:solidFill>
                        </a:rPr>
                        <a:t>13.0</a:t>
                      </a:r>
                      <a:r>
                        <a:rPr lang="ja-JP" altLang="en-US" sz="1000" dirty="0">
                          <a:solidFill>
                            <a:schemeClr val="tx1"/>
                          </a:solidFill>
                        </a:rPr>
                        <a:t>倍</a:t>
                      </a:r>
                      <a:endParaRPr lang="en-US" altLang="ja-JP" sz="1000" dirty="0">
                        <a:solidFill>
                          <a:schemeClr val="tx1"/>
                        </a:solidFill>
                      </a:endParaRPr>
                    </a:p>
                    <a:p>
                      <a:pPr algn="ctr">
                        <a:lnSpc>
                          <a:spcPts val="1100"/>
                        </a:lnSpc>
                      </a:pPr>
                      <a:r>
                        <a:rPr kumimoji="1" lang="en-US" altLang="ja-JP" sz="1000" dirty="0">
                          <a:solidFill>
                            <a:schemeClr val="tx1"/>
                          </a:solidFill>
                        </a:rPr>
                        <a:t>36.8</a:t>
                      </a:r>
                      <a:r>
                        <a:rPr kumimoji="1" lang="ja-JP" altLang="en-US" sz="1000" dirty="0">
                          <a:solidFill>
                            <a:schemeClr val="tx1"/>
                          </a:solidFill>
                        </a:rPr>
                        <a:t>倍</a:t>
                      </a:r>
                    </a:p>
                  </a:txBody>
                  <a:tcPr marT="36000" marB="36000" anchor="ctr"/>
                </a:tc>
                <a:extLst>
                  <a:ext uri="{0D108BD9-81ED-4DB2-BD59-A6C34878D82A}">
                    <a16:rowId xmlns="" xmlns:a16="http://schemas.microsoft.com/office/drawing/2014/main" val="10003"/>
                  </a:ext>
                </a:extLst>
              </a:tr>
              <a:tr h="380167">
                <a:tc>
                  <a:txBody>
                    <a:bodyPr/>
                    <a:lstStyle/>
                    <a:p>
                      <a:pPr algn="l">
                        <a:lnSpc>
                          <a:spcPts val="1100"/>
                        </a:lnSpc>
                      </a:pPr>
                      <a:r>
                        <a:rPr lang="en-US" altLang="ja-JP" sz="1000" dirty="0">
                          <a:solidFill>
                            <a:schemeClr val="tx1"/>
                          </a:solidFill>
                        </a:rPr>
                        <a:t>2014</a:t>
                      </a:r>
                      <a:r>
                        <a:rPr lang="ja-JP" altLang="en-US" sz="1000" dirty="0">
                          <a:solidFill>
                            <a:schemeClr val="tx1"/>
                          </a:solidFill>
                        </a:rPr>
                        <a:t>年度</a:t>
                      </a:r>
                      <a:endParaRPr lang="en-US" altLang="ja-JP" sz="1000" dirty="0">
                        <a:solidFill>
                          <a:schemeClr val="tx1"/>
                        </a:solidFill>
                      </a:endParaRPr>
                    </a:p>
                  </a:txBody>
                  <a:tcPr marT="36000" marB="36000" anchor="ctr"/>
                </a:tc>
                <a:tc>
                  <a:txBody>
                    <a:bodyPr/>
                    <a:lstStyle/>
                    <a:p>
                      <a:pPr algn="l">
                        <a:lnSpc>
                          <a:spcPts val="1100"/>
                        </a:lnSpc>
                      </a:pPr>
                      <a:r>
                        <a:rPr kumimoji="1" lang="ja-JP" altLang="en-US" sz="1000" dirty="0">
                          <a:solidFill>
                            <a:schemeClr val="tx1"/>
                          </a:solidFill>
                        </a:rPr>
                        <a:t>・</a:t>
                      </a:r>
                      <a:r>
                        <a:rPr kumimoji="1" lang="en-US" altLang="ja-JP" sz="1000" dirty="0">
                          <a:solidFill>
                            <a:schemeClr val="tx1"/>
                          </a:solidFill>
                        </a:rPr>
                        <a:t>22‐25</a:t>
                      </a:r>
                      <a:r>
                        <a:rPr kumimoji="1" lang="ja-JP" altLang="en-US" sz="1000" dirty="0">
                          <a:solidFill>
                            <a:schemeClr val="tx1"/>
                          </a:solidFill>
                        </a:rPr>
                        <a:t>歳</a:t>
                      </a:r>
                      <a:endParaRPr kumimoji="1" lang="en-US" altLang="ja-JP" sz="1000" dirty="0">
                        <a:solidFill>
                          <a:schemeClr val="tx1"/>
                        </a:solidFill>
                      </a:endParaRPr>
                    </a:p>
                    <a:p>
                      <a:pPr algn="l">
                        <a:lnSpc>
                          <a:spcPts val="1100"/>
                        </a:lnSpc>
                      </a:pPr>
                      <a:r>
                        <a:rPr kumimoji="1" lang="ja-JP" altLang="en-US" sz="1000" dirty="0">
                          <a:solidFill>
                            <a:schemeClr val="tx1"/>
                          </a:solidFill>
                        </a:rPr>
                        <a:t>・</a:t>
                      </a:r>
                      <a:r>
                        <a:rPr kumimoji="1" lang="en-US" altLang="ja-JP" sz="1000" dirty="0">
                          <a:solidFill>
                            <a:schemeClr val="tx1"/>
                          </a:solidFill>
                        </a:rPr>
                        <a:t>26‐34</a:t>
                      </a:r>
                      <a:r>
                        <a:rPr kumimoji="1" lang="ja-JP" altLang="en-US" sz="1000" dirty="0">
                          <a:solidFill>
                            <a:schemeClr val="tx1"/>
                          </a:solidFill>
                        </a:rPr>
                        <a:t>歳</a:t>
                      </a:r>
                    </a:p>
                  </a:txBody>
                  <a:tcPr marT="36000" marB="36000" anchor="ctr"/>
                </a:tc>
                <a:tc>
                  <a:txBody>
                    <a:bodyPr/>
                    <a:lstStyle/>
                    <a:p>
                      <a:pPr algn="ctr">
                        <a:lnSpc>
                          <a:spcPts val="1100"/>
                        </a:lnSpc>
                      </a:pPr>
                      <a:r>
                        <a:rPr kumimoji="1" lang="en-US" altLang="ja-JP" sz="1000" dirty="0">
                          <a:solidFill>
                            <a:schemeClr val="tx1"/>
                          </a:solidFill>
                        </a:rPr>
                        <a:t>1,604</a:t>
                      </a:r>
                      <a:r>
                        <a:rPr kumimoji="1" lang="ja-JP" altLang="en-US" sz="1000" dirty="0">
                          <a:solidFill>
                            <a:schemeClr val="tx1"/>
                          </a:solidFill>
                        </a:rPr>
                        <a:t>名</a:t>
                      </a:r>
                      <a:endParaRPr kumimoji="1" lang="en-US" altLang="ja-JP" sz="1000" dirty="0">
                        <a:solidFill>
                          <a:schemeClr val="tx1"/>
                        </a:solidFill>
                      </a:endParaRPr>
                    </a:p>
                    <a:p>
                      <a:pPr algn="ctr">
                        <a:lnSpc>
                          <a:spcPts val="1100"/>
                        </a:lnSpc>
                      </a:pPr>
                      <a:r>
                        <a:rPr kumimoji="1" lang="en-US" altLang="ja-JP" sz="1000" dirty="0">
                          <a:solidFill>
                            <a:schemeClr val="tx1"/>
                          </a:solidFill>
                        </a:rPr>
                        <a:t>1,614</a:t>
                      </a:r>
                      <a:r>
                        <a:rPr kumimoji="1" lang="ja-JP" altLang="en-US" sz="1000" dirty="0">
                          <a:solidFill>
                            <a:schemeClr val="tx1"/>
                          </a:solidFill>
                        </a:rPr>
                        <a:t>名</a:t>
                      </a:r>
                    </a:p>
                  </a:txBody>
                  <a:tcPr marT="36000" marB="36000" anchor="ctr"/>
                </a:tc>
                <a:tc>
                  <a:txBody>
                    <a:bodyPr/>
                    <a:lstStyle/>
                    <a:p>
                      <a:pPr algn="ctr">
                        <a:lnSpc>
                          <a:spcPts val="1100"/>
                        </a:lnSpc>
                      </a:pPr>
                      <a:r>
                        <a:rPr lang="en-US" altLang="ja-JP" sz="1000" dirty="0">
                          <a:solidFill>
                            <a:schemeClr val="tx1"/>
                          </a:solidFill>
                        </a:rPr>
                        <a:t>65</a:t>
                      </a:r>
                      <a:r>
                        <a:rPr lang="ja-JP" altLang="en-US" sz="1000" dirty="0">
                          <a:solidFill>
                            <a:schemeClr val="tx1"/>
                          </a:solidFill>
                        </a:rPr>
                        <a:t>名</a:t>
                      </a:r>
                      <a:endParaRPr lang="en-US" altLang="ja-JP" sz="1000" dirty="0">
                        <a:solidFill>
                          <a:schemeClr val="tx1"/>
                        </a:solidFill>
                      </a:endParaRPr>
                    </a:p>
                    <a:p>
                      <a:pPr algn="ctr">
                        <a:lnSpc>
                          <a:spcPts val="1100"/>
                        </a:lnSpc>
                      </a:pPr>
                      <a:r>
                        <a:rPr kumimoji="1" lang="en-US" altLang="ja-JP" sz="1000" dirty="0">
                          <a:solidFill>
                            <a:schemeClr val="tx1"/>
                          </a:solidFill>
                        </a:rPr>
                        <a:t>60</a:t>
                      </a:r>
                      <a:r>
                        <a:rPr kumimoji="1" lang="ja-JP" altLang="en-US" sz="1000" dirty="0">
                          <a:solidFill>
                            <a:schemeClr val="tx1"/>
                          </a:solidFill>
                        </a:rPr>
                        <a:t>名</a:t>
                      </a:r>
                    </a:p>
                  </a:txBody>
                  <a:tcPr marT="36000" marB="36000" anchor="ctr"/>
                </a:tc>
                <a:tc>
                  <a:txBody>
                    <a:bodyPr/>
                    <a:lstStyle/>
                    <a:p>
                      <a:pPr algn="ctr">
                        <a:lnSpc>
                          <a:spcPts val="1100"/>
                        </a:lnSpc>
                      </a:pPr>
                      <a:r>
                        <a:rPr kumimoji="1" lang="en-US" altLang="ja-JP" sz="1000" dirty="0">
                          <a:solidFill>
                            <a:schemeClr val="tx1"/>
                          </a:solidFill>
                        </a:rPr>
                        <a:t>56</a:t>
                      </a:r>
                      <a:r>
                        <a:rPr kumimoji="1" lang="ja-JP" altLang="en-US" sz="1000" dirty="0">
                          <a:solidFill>
                            <a:schemeClr val="tx1"/>
                          </a:solidFill>
                        </a:rPr>
                        <a:t>名</a:t>
                      </a:r>
                      <a:endParaRPr kumimoji="1" lang="en-US" altLang="ja-JP" sz="1000" dirty="0">
                        <a:solidFill>
                          <a:schemeClr val="tx1"/>
                        </a:solidFill>
                      </a:endParaRPr>
                    </a:p>
                    <a:p>
                      <a:pPr algn="ctr">
                        <a:lnSpc>
                          <a:spcPts val="1100"/>
                        </a:lnSpc>
                      </a:pPr>
                      <a:r>
                        <a:rPr kumimoji="1" lang="en-US" altLang="ja-JP" sz="1000" dirty="0">
                          <a:solidFill>
                            <a:schemeClr val="tx1"/>
                          </a:solidFill>
                        </a:rPr>
                        <a:t>53</a:t>
                      </a:r>
                      <a:r>
                        <a:rPr kumimoji="1" lang="ja-JP" altLang="en-US" sz="1000" dirty="0">
                          <a:solidFill>
                            <a:schemeClr val="tx1"/>
                          </a:solidFill>
                        </a:rPr>
                        <a:t>名</a:t>
                      </a:r>
                    </a:p>
                  </a:txBody>
                  <a:tcPr marT="36000" marB="36000" anchor="ctr"/>
                </a:tc>
                <a:tc>
                  <a:txBody>
                    <a:bodyPr/>
                    <a:lstStyle/>
                    <a:p>
                      <a:pPr algn="ctr">
                        <a:lnSpc>
                          <a:spcPts val="1100"/>
                        </a:lnSpc>
                      </a:pPr>
                      <a:r>
                        <a:rPr lang="en-US" altLang="ja-JP" sz="1000" dirty="0">
                          <a:solidFill>
                            <a:schemeClr val="tx1"/>
                          </a:solidFill>
                        </a:rPr>
                        <a:t>24.7</a:t>
                      </a:r>
                      <a:r>
                        <a:rPr lang="ja-JP" altLang="en-US" sz="1000" dirty="0">
                          <a:solidFill>
                            <a:schemeClr val="tx1"/>
                          </a:solidFill>
                        </a:rPr>
                        <a:t>倍</a:t>
                      </a:r>
                      <a:endParaRPr lang="en-US" altLang="ja-JP" sz="1000" dirty="0">
                        <a:solidFill>
                          <a:schemeClr val="tx1"/>
                        </a:solidFill>
                      </a:endParaRPr>
                    </a:p>
                    <a:p>
                      <a:pPr algn="ctr">
                        <a:lnSpc>
                          <a:spcPts val="1100"/>
                        </a:lnSpc>
                      </a:pPr>
                      <a:r>
                        <a:rPr kumimoji="1" lang="en-US" altLang="ja-JP" sz="1000" dirty="0">
                          <a:solidFill>
                            <a:schemeClr val="tx1"/>
                          </a:solidFill>
                        </a:rPr>
                        <a:t>26.9</a:t>
                      </a:r>
                      <a:r>
                        <a:rPr kumimoji="1" lang="ja-JP" altLang="en-US" sz="1000" dirty="0">
                          <a:solidFill>
                            <a:schemeClr val="tx1"/>
                          </a:solidFill>
                        </a:rPr>
                        <a:t>倍</a:t>
                      </a:r>
                    </a:p>
                  </a:txBody>
                  <a:tcPr marT="36000" marB="36000" anchor="ctr"/>
                </a:tc>
                <a:extLst>
                  <a:ext uri="{0D108BD9-81ED-4DB2-BD59-A6C34878D82A}">
                    <a16:rowId xmlns="" xmlns:a16="http://schemas.microsoft.com/office/drawing/2014/main" val="10004"/>
                  </a:ext>
                </a:extLst>
              </a:tr>
              <a:tr h="380167">
                <a:tc>
                  <a:txBody>
                    <a:bodyPr/>
                    <a:lstStyle/>
                    <a:p>
                      <a:pPr algn="l">
                        <a:lnSpc>
                          <a:spcPts val="1100"/>
                        </a:lnSpc>
                      </a:pPr>
                      <a:r>
                        <a:rPr lang="en-US" altLang="ja-JP" sz="1000" dirty="0">
                          <a:solidFill>
                            <a:schemeClr val="tx1"/>
                          </a:solidFill>
                        </a:rPr>
                        <a:t>2012</a:t>
                      </a:r>
                      <a:r>
                        <a:rPr lang="ja-JP" altLang="en-US" sz="1000" dirty="0">
                          <a:solidFill>
                            <a:schemeClr val="tx1"/>
                          </a:solidFill>
                        </a:rPr>
                        <a:t>年度</a:t>
                      </a:r>
                      <a:endParaRPr lang="en-US" altLang="ja-JP" sz="1000" dirty="0">
                        <a:solidFill>
                          <a:schemeClr val="tx1"/>
                        </a:solidFill>
                      </a:endParaRPr>
                    </a:p>
                  </a:txBody>
                  <a:tcPr marT="36000" marB="36000" anchor="ctr"/>
                </a:tc>
                <a:tc>
                  <a:txBody>
                    <a:bodyPr/>
                    <a:lstStyle/>
                    <a:p>
                      <a:pPr algn="l">
                        <a:lnSpc>
                          <a:spcPts val="1100"/>
                        </a:lnSpc>
                      </a:pPr>
                      <a:r>
                        <a:rPr kumimoji="1" lang="ja-JP" altLang="en-US" sz="1000" dirty="0">
                          <a:solidFill>
                            <a:schemeClr val="tx1"/>
                          </a:solidFill>
                        </a:rPr>
                        <a:t>・</a:t>
                      </a:r>
                      <a:r>
                        <a:rPr kumimoji="1" lang="en-US" altLang="ja-JP" sz="1000" dirty="0">
                          <a:solidFill>
                            <a:schemeClr val="tx1"/>
                          </a:solidFill>
                        </a:rPr>
                        <a:t>22‐25</a:t>
                      </a:r>
                      <a:r>
                        <a:rPr kumimoji="1" lang="ja-JP" altLang="en-US" sz="1000" dirty="0">
                          <a:solidFill>
                            <a:schemeClr val="tx1"/>
                          </a:solidFill>
                        </a:rPr>
                        <a:t>歳</a:t>
                      </a:r>
                      <a:endParaRPr kumimoji="1" lang="en-US" altLang="ja-JP" sz="1000" dirty="0">
                        <a:solidFill>
                          <a:schemeClr val="tx1"/>
                        </a:solidFill>
                      </a:endParaRPr>
                    </a:p>
                    <a:p>
                      <a:pPr algn="l">
                        <a:lnSpc>
                          <a:spcPts val="1100"/>
                        </a:lnSpc>
                      </a:pPr>
                      <a:r>
                        <a:rPr kumimoji="1" lang="ja-JP" altLang="en-US" sz="1000" dirty="0">
                          <a:solidFill>
                            <a:schemeClr val="tx1"/>
                          </a:solidFill>
                        </a:rPr>
                        <a:t>・</a:t>
                      </a:r>
                      <a:r>
                        <a:rPr kumimoji="1" lang="en-US" altLang="ja-JP" sz="1000" dirty="0">
                          <a:solidFill>
                            <a:schemeClr val="tx1"/>
                          </a:solidFill>
                        </a:rPr>
                        <a:t>26‐34</a:t>
                      </a:r>
                      <a:r>
                        <a:rPr kumimoji="1" lang="ja-JP" altLang="en-US" sz="1000" dirty="0">
                          <a:solidFill>
                            <a:schemeClr val="tx1"/>
                          </a:solidFill>
                        </a:rPr>
                        <a:t>歳</a:t>
                      </a:r>
                    </a:p>
                  </a:txBody>
                  <a:tcPr marT="36000" marB="36000" anchor="ctr"/>
                </a:tc>
                <a:tc>
                  <a:txBody>
                    <a:bodyPr/>
                    <a:lstStyle/>
                    <a:p>
                      <a:pPr algn="ctr">
                        <a:lnSpc>
                          <a:spcPts val="1100"/>
                        </a:lnSpc>
                      </a:pPr>
                      <a:r>
                        <a:rPr kumimoji="1" lang="en-US" altLang="ja-JP" sz="1000" dirty="0">
                          <a:solidFill>
                            <a:schemeClr val="tx1"/>
                          </a:solidFill>
                        </a:rPr>
                        <a:t>1,679</a:t>
                      </a:r>
                      <a:r>
                        <a:rPr kumimoji="1" lang="ja-JP" altLang="en-US" sz="1000" dirty="0">
                          <a:solidFill>
                            <a:schemeClr val="tx1"/>
                          </a:solidFill>
                        </a:rPr>
                        <a:t>名</a:t>
                      </a:r>
                      <a:endParaRPr kumimoji="1" lang="en-US" altLang="ja-JP" sz="1000" dirty="0">
                        <a:solidFill>
                          <a:schemeClr val="tx1"/>
                        </a:solidFill>
                      </a:endParaRPr>
                    </a:p>
                    <a:p>
                      <a:pPr algn="ctr">
                        <a:lnSpc>
                          <a:spcPts val="1100"/>
                        </a:lnSpc>
                      </a:pPr>
                      <a:r>
                        <a:rPr kumimoji="1" lang="en-US" altLang="ja-JP" sz="1000" dirty="0">
                          <a:solidFill>
                            <a:schemeClr val="tx1"/>
                          </a:solidFill>
                        </a:rPr>
                        <a:t>2,000</a:t>
                      </a:r>
                      <a:r>
                        <a:rPr kumimoji="1" lang="ja-JP" altLang="en-US" sz="1000" dirty="0">
                          <a:solidFill>
                            <a:schemeClr val="tx1"/>
                          </a:solidFill>
                        </a:rPr>
                        <a:t>名</a:t>
                      </a:r>
                    </a:p>
                  </a:txBody>
                  <a:tcPr marT="36000" marB="36000" anchor="ctr"/>
                </a:tc>
                <a:tc>
                  <a:txBody>
                    <a:bodyPr/>
                    <a:lstStyle/>
                    <a:p>
                      <a:pPr algn="ctr">
                        <a:lnSpc>
                          <a:spcPts val="1100"/>
                        </a:lnSpc>
                      </a:pPr>
                      <a:r>
                        <a:rPr lang="en-US" altLang="ja-JP" sz="1000" dirty="0">
                          <a:solidFill>
                            <a:schemeClr val="tx1"/>
                          </a:solidFill>
                        </a:rPr>
                        <a:t>106</a:t>
                      </a:r>
                      <a:r>
                        <a:rPr lang="ja-JP" altLang="en-US" sz="1000" dirty="0">
                          <a:solidFill>
                            <a:schemeClr val="tx1"/>
                          </a:solidFill>
                        </a:rPr>
                        <a:t>名</a:t>
                      </a:r>
                      <a:endParaRPr lang="en-US" altLang="ja-JP" sz="1000" dirty="0">
                        <a:solidFill>
                          <a:schemeClr val="tx1"/>
                        </a:solidFill>
                      </a:endParaRPr>
                    </a:p>
                    <a:p>
                      <a:pPr algn="ctr">
                        <a:lnSpc>
                          <a:spcPts val="1100"/>
                        </a:lnSpc>
                      </a:pPr>
                      <a:r>
                        <a:rPr kumimoji="1" lang="en-US" altLang="ja-JP" sz="1000" dirty="0">
                          <a:solidFill>
                            <a:schemeClr val="tx1"/>
                          </a:solidFill>
                        </a:rPr>
                        <a:t>79</a:t>
                      </a:r>
                      <a:r>
                        <a:rPr kumimoji="1" lang="ja-JP" altLang="en-US" sz="1000" dirty="0">
                          <a:solidFill>
                            <a:schemeClr val="tx1"/>
                          </a:solidFill>
                        </a:rPr>
                        <a:t>名</a:t>
                      </a:r>
                    </a:p>
                  </a:txBody>
                  <a:tcPr marT="36000" marB="36000" anchor="ctr"/>
                </a:tc>
                <a:tc>
                  <a:txBody>
                    <a:bodyPr/>
                    <a:lstStyle/>
                    <a:p>
                      <a:pPr algn="ctr">
                        <a:lnSpc>
                          <a:spcPts val="1100"/>
                        </a:lnSpc>
                      </a:pPr>
                      <a:r>
                        <a:rPr kumimoji="1" lang="en-US" altLang="ja-JP" sz="1000" dirty="0">
                          <a:solidFill>
                            <a:schemeClr val="tx1"/>
                          </a:solidFill>
                        </a:rPr>
                        <a:t>100</a:t>
                      </a:r>
                      <a:r>
                        <a:rPr kumimoji="1" lang="ja-JP" altLang="en-US" sz="1000" dirty="0">
                          <a:solidFill>
                            <a:schemeClr val="tx1"/>
                          </a:solidFill>
                        </a:rPr>
                        <a:t>名</a:t>
                      </a:r>
                      <a:endParaRPr kumimoji="1" lang="en-US" altLang="ja-JP" sz="1000" dirty="0">
                        <a:solidFill>
                          <a:schemeClr val="tx1"/>
                        </a:solidFill>
                      </a:endParaRPr>
                    </a:p>
                    <a:p>
                      <a:pPr algn="ctr">
                        <a:lnSpc>
                          <a:spcPts val="1100"/>
                        </a:lnSpc>
                      </a:pPr>
                      <a:r>
                        <a:rPr kumimoji="1" lang="en-US" altLang="ja-JP" sz="1000" dirty="0">
                          <a:solidFill>
                            <a:schemeClr val="tx1"/>
                          </a:solidFill>
                        </a:rPr>
                        <a:t>71</a:t>
                      </a:r>
                      <a:r>
                        <a:rPr kumimoji="1" lang="ja-JP" altLang="en-US" sz="1000" dirty="0">
                          <a:solidFill>
                            <a:schemeClr val="tx1"/>
                          </a:solidFill>
                        </a:rPr>
                        <a:t>名</a:t>
                      </a:r>
                    </a:p>
                  </a:txBody>
                  <a:tcPr marT="36000" marB="36000" anchor="ctr"/>
                </a:tc>
                <a:tc>
                  <a:txBody>
                    <a:bodyPr/>
                    <a:lstStyle/>
                    <a:p>
                      <a:pPr algn="ctr">
                        <a:lnSpc>
                          <a:spcPts val="1100"/>
                        </a:lnSpc>
                      </a:pPr>
                      <a:r>
                        <a:rPr lang="en-US" altLang="ja-JP" sz="1000" dirty="0">
                          <a:solidFill>
                            <a:schemeClr val="tx1"/>
                          </a:solidFill>
                        </a:rPr>
                        <a:t>15.8</a:t>
                      </a:r>
                      <a:r>
                        <a:rPr lang="ja-JP" altLang="en-US" sz="1000" dirty="0">
                          <a:solidFill>
                            <a:schemeClr val="tx1"/>
                          </a:solidFill>
                        </a:rPr>
                        <a:t>倍</a:t>
                      </a:r>
                      <a:endParaRPr lang="en-US" altLang="ja-JP" sz="1000" dirty="0">
                        <a:solidFill>
                          <a:schemeClr val="tx1"/>
                        </a:solidFill>
                      </a:endParaRPr>
                    </a:p>
                    <a:p>
                      <a:pPr algn="ctr">
                        <a:lnSpc>
                          <a:spcPts val="1100"/>
                        </a:lnSpc>
                      </a:pPr>
                      <a:r>
                        <a:rPr kumimoji="1" lang="en-US" altLang="ja-JP" sz="1000" dirty="0">
                          <a:solidFill>
                            <a:schemeClr val="tx1"/>
                          </a:solidFill>
                        </a:rPr>
                        <a:t>25.3</a:t>
                      </a:r>
                      <a:r>
                        <a:rPr kumimoji="1" lang="ja-JP" altLang="en-US" sz="1000" dirty="0">
                          <a:solidFill>
                            <a:schemeClr val="tx1"/>
                          </a:solidFill>
                        </a:rPr>
                        <a:t>倍</a:t>
                      </a:r>
                    </a:p>
                  </a:txBody>
                  <a:tcPr marT="36000" marB="36000" anchor="ctr"/>
                </a:tc>
                <a:extLst>
                  <a:ext uri="{0D108BD9-81ED-4DB2-BD59-A6C34878D82A}">
                    <a16:rowId xmlns="" xmlns:a16="http://schemas.microsoft.com/office/drawing/2014/main" val="10005"/>
                  </a:ext>
                </a:extLst>
              </a:tr>
              <a:tr h="380167">
                <a:tc>
                  <a:txBody>
                    <a:bodyPr/>
                    <a:lstStyle/>
                    <a:p>
                      <a:pPr algn="l">
                        <a:lnSpc>
                          <a:spcPts val="1100"/>
                        </a:lnSpc>
                      </a:pPr>
                      <a:r>
                        <a:rPr lang="en-US" altLang="ja-JP" sz="1000" dirty="0">
                          <a:solidFill>
                            <a:schemeClr val="tx1"/>
                          </a:solidFill>
                        </a:rPr>
                        <a:t>2011</a:t>
                      </a:r>
                      <a:r>
                        <a:rPr lang="ja-JP" altLang="en-US" sz="1000" dirty="0">
                          <a:solidFill>
                            <a:schemeClr val="tx1"/>
                          </a:solidFill>
                        </a:rPr>
                        <a:t>年度</a:t>
                      </a:r>
                      <a:endParaRPr lang="en-US" altLang="ja-JP" sz="1000" dirty="0">
                        <a:solidFill>
                          <a:schemeClr val="tx1"/>
                        </a:solidFill>
                      </a:endParaRPr>
                    </a:p>
                  </a:txBody>
                  <a:tcPr marT="36000" marB="36000"/>
                </a:tc>
                <a:tc>
                  <a:txBody>
                    <a:bodyPr/>
                    <a:lstStyle/>
                    <a:p>
                      <a:pPr algn="l">
                        <a:lnSpc>
                          <a:spcPts val="1100"/>
                        </a:lnSpc>
                      </a:pPr>
                      <a:r>
                        <a:rPr kumimoji="1" lang="ja-JP" altLang="en-US" sz="1000" dirty="0">
                          <a:solidFill>
                            <a:schemeClr val="tx1"/>
                          </a:solidFill>
                        </a:rPr>
                        <a:t>・</a:t>
                      </a:r>
                      <a:r>
                        <a:rPr kumimoji="1" lang="en-US" altLang="ja-JP" sz="1000" dirty="0">
                          <a:solidFill>
                            <a:schemeClr val="tx1"/>
                          </a:solidFill>
                        </a:rPr>
                        <a:t>22‐32</a:t>
                      </a:r>
                      <a:r>
                        <a:rPr kumimoji="1" lang="ja-JP" altLang="en-US" sz="1000" dirty="0">
                          <a:solidFill>
                            <a:schemeClr val="tx1"/>
                          </a:solidFill>
                        </a:rPr>
                        <a:t>歳</a:t>
                      </a:r>
                      <a:endParaRPr kumimoji="1" lang="en-US" altLang="ja-JP" sz="1000" dirty="0">
                        <a:solidFill>
                          <a:schemeClr val="tx1"/>
                        </a:solidFill>
                      </a:endParaRPr>
                    </a:p>
                    <a:p>
                      <a:pPr algn="l">
                        <a:lnSpc>
                          <a:spcPts val="1100"/>
                        </a:lnSpc>
                      </a:pPr>
                      <a:r>
                        <a:rPr kumimoji="1" lang="ja-JP" altLang="en-US" sz="1000" dirty="0">
                          <a:solidFill>
                            <a:schemeClr val="tx1"/>
                          </a:solidFill>
                        </a:rPr>
                        <a:t>・</a:t>
                      </a:r>
                      <a:r>
                        <a:rPr kumimoji="1" lang="ja-JP" altLang="en-US" sz="900" dirty="0">
                          <a:solidFill>
                            <a:schemeClr val="tx1"/>
                          </a:solidFill>
                        </a:rPr>
                        <a:t>社会人経験者</a:t>
                      </a:r>
                    </a:p>
                  </a:txBody>
                  <a:tcPr marR="0" marT="36000" marB="36000"/>
                </a:tc>
                <a:tc>
                  <a:txBody>
                    <a:bodyPr/>
                    <a:lstStyle/>
                    <a:p>
                      <a:pPr algn="ctr">
                        <a:lnSpc>
                          <a:spcPts val="1100"/>
                        </a:lnSpc>
                      </a:pPr>
                      <a:r>
                        <a:rPr lang="en-US" altLang="ja-JP" sz="1000" dirty="0">
                          <a:solidFill>
                            <a:schemeClr val="tx1"/>
                          </a:solidFill>
                        </a:rPr>
                        <a:t>1,213</a:t>
                      </a:r>
                      <a:r>
                        <a:rPr lang="ja-JP" altLang="en-US" sz="1000" dirty="0">
                          <a:solidFill>
                            <a:schemeClr val="tx1"/>
                          </a:solidFill>
                        </a:rPr>
                        <a:t>名</a:t>
                      </a:r>
                      <a:endParaRPr lang="en-US" altLang="ja-JP" sz="1000" dirty="0">
                        <a:solidFill>
                          <a:schemeClr val="tx1"/>
                        </a:solidFill>
                      </a:endParaRPr>
                    </a:p>
                    <a:p>
                      <a:pPr algn="ctr">
                        <a:lnSpc>
                          <a:spcPts val="1100"/>
                        </a:lnSpc>
                      </a:pPr>
                      <a:r>
                        <a:rPr kumimoji="1" lang="en-US" altLang="ja-JP" sz="1000" dirty="0">
                          <a:solidFill>
                            <a:schemeClr val="tx1"/>
                          </a:solidFill>
                        </a:rPr>
                        <a:t>2,182</a:t>
                      </a:r>
                      <a:r>
                        <a:rPr kumimoji="1" lang="ja-JP" altLang="en-US" sz="1000" dirty="0">
                          <a:solidFill>
                            <a:schemeClr val="tx1"/>
                          </a:solidFill>
                        </a:rPr>
                        <a:t>名</a:t>
                      </a:r>
                    </a:p>
                  </a:txBody>
                  <a:tcPr marT="36000" marB="36000"/>
                </a:tc>
                <a:tc>
                  <a:txBody>
                    <a:bodyPr/>
                    <a:lstStyle/>
                    <a:p>
                      <a:pPr algn="ctr">
                        <a:lnSpc>
                          <a:spcPts val="1100"/>
                        </a:lnSpc>
                      </a:pPr>
                      <a:r>
                        <a:rPr lang="en-US" altLang="ja-JP" sz="1000" dirty="0">
                          <a:solidFill>
                            <a:schemeClr val="tx1"/>
                          </a:solidFill>
                        </a:rPr>
                        <a:t>45</a:t>
                      </a:r>
                      <a:r>
                        <a:rPr lang="ja-JP" altLang="en-US" sz="1000" dirty="0">
                          <a:solidFill>
                            <a:schemeClr val="tx1"/>
                          </a:solidFill>
                        </a:rPr>
                        <a:t>名</a:t>
                      </a:r>
                      <a:endParaRPr lang="en-US" altLang="ja-JP" sz="1000" dirty="0">
                        <a:solidFill>
                          <a:schemeClr val="tx1"/>
                        </a:solidFill>
                      </a:endParaRPr>
                    </a:p>
                    <a:p>
                      <a:pPr algn="ctr">
                        <a:lnSpc>
                          <a:spcPts val="1100"/>
                        </a:lnSpc>
                      </a:pPr>
                      <a:r>
                        <a:rPr kumimoji="1" lang="en-US" altLang="ja-JP" sz="1000" dirty="0">
                          <a:solidFill>
                            <a:schemeClr val="tx1"/>
                          </a:solidFill>
                        </a:rPr>
                        <a:t>31</a:t>
                      </a:r>
                      <a:r>
                        <a:rPr kumimoji="1" lang="ja-JP" altLang="en-US" sz="1000" dirty="0">
                          <a:solidFill>
                            <a:schemeClr val="tx1"/>
                          </a:solidFill>
                        </a:rPr>
                        <a:t>名</a:t>
                      </a:r>
                    </a:p>
                  </a:txBody>
                  <a:tcPr marT="36000" marB="36000"/>
                </a:tc>
                <a:tc>
                  <a:txBody>
                    <a:bodyPr/>
                    <a:lstStyle/>
                    <a:p>
                      <a:pPr algn="ctr">
                        <a:lnSpc>
                          <a:spcPts val="1100"/>
                        </a:lnSpc>
                      </a:pPr>
                      <a:r>
                        <a:rPr kumimoji="1" lang="en-US" altLang="ja-JP" sz="1000" dirty="0">
                          <a:solidFill>
                            <a:schemeClr val="tx1"/>
                          </a:solidFill>
                        </a:rPr>
                        <a:t>41</a:t>
                      </a:r>
                      <a:r>
                        <a:rPr kumimoji="1" lang="ja-JP" altLang="en-US" sz="1000" dirty="0">
                          <a:solidFill>
                            <a:schemeClr val="tx1"/>
                          </a:solidFill>
                        </a:rPr>
                        <a:t>名</a:t>
                      </a:r>
                      <a:endParaRPr kumimoji="1" lang="en-US" altLang="ja-JP" sz="1000" dirty="0">
                        <a:solidFill>
                          <a:schemeClr val="tx1"/>
                        </a:solidFill>
                      </a:endParaRPr>
                    </a:p>
                    <a:p>
                      <a:pPr algn="ctr">
                        <a:lnSpc>
                          <a:spcPts val="1100"/>
                        </a:lnSpc>
                      </a:pPr>
                      <a:r>
                        <a:rPr kumimoji="1" lang="en-US" altLang="ja-JP" sz="1000" dirty="0">
                          <a:solidFill>
                            <a:schemeClr val="tx1"/>
                          </a:solidFill>
                        </a:rPr>
                        <a:t>27</a:t>
                      </a:r>
                      <a:r>
                        <a:rPr kumimoji="1" lang="ja-JP" altLang="en-US" sz="1000" dirty="0">
                          <a:solidFill>
                            <a:schemeClr val="tx1"/>
                          </a:solidFill>
                        </a:rPr>
                        <a:t>名</a:t>
                      </a:r>
                    </a:p>
                  </a:txBody>
                  <a:tcPr marT="36000" marB="36000"/>
                </a:tc>
                <a:tc>
                  <a:txBody>
                    <a:bodyPr/>
                    <a:lstStyle/>
                    <a:p>
                      <a:pPr algn="ctr">
                        <a:lnSpc>
                          <a:spcPts val="1100"/>
                        </a:lnSpc>
                      </a:pPr>
                      <a:r>
                        <a:rPr lang="en-US" altLang="ja-JP" sz="1000" dirty="0">
                          <a:solidFill>
                            <a:schemeClr val="tx1"/>
                          </a:solidFill>
                        </a:rPr>
                        <a:t>27.0</a:t>
                      </a:r>
                      <a:r>
                        <a:rPr lang="ja-JP" altLang="en-US" sz="1000" dirty="0">
                          <a:solidFill>
                            <a:schemeClr val="tx1"/>
                          </a:solidFill>
                        </a:rPr>
                        <a:t>倍</a:t>
                      </a:r>
                      <a:endParaRPr lang="en-US" altLang="ja-JP" sz="1000" dirty="0">
                        <a:solidFill>
                          <a:schemeClr val="tx1"/>
                        </a:solidFill>
                      </a:endParaRPr>
                    </a:p>
                    <a:p>
                      <a:pPr algn="ctr">
                        <a:lnSpc>
                          <a:spcPts val="1100"/>
                        </a:lnSpc>
                      </a:pPr>
                      <a:r>
                        <a:rPr kumimoji="1" lang="en-US" altLang="ja-JP" sz="1000" dirty="0">
                          <a:solidFill>
                            <a:schemeClr val="tx1"/>
                          </a:solidFill>
                        </a:rPr>
                        <a:t>70.4</a:t>
                      </a:r>
                      <a:r>
                        <a:rPr kumimoji="1" lang="ja-JP" altLang="en-US" sz="1000" dirty="0">
                          <a:solidFill>
                            <a:schemeClr val="tx1"/>
                          </a:solidFill>
                        </a:rPr>
                        <a:t>倍</a:t>
                      </a:r>
                    </a:p>
                  </a:txBody>
                  <a:tcPr marT="36000" marB="36000"/>
                </a:tc>
                <a:extLst>
                  <a:ext uri="{0D108BD9-81ED-4DB2-BD59-A6C34878D82A}">
                    <a16:rowId xmlns="" xmlns:a16="http://schemas.microsoft.com/office/drawing/2014/main" val="10006"/>
                  </a:ext>
                </a:extLst>
              </a:tr>
            </a:tbl>
          </a:graphicData>
        </a:graphic>
      </p:graphicFrame>
      <p:sp>
        <p:nvSpPr>
          <p:cNvPr id="16" name="テキスト ボックス 15"/>
          <p:cNvSpPr txBox="1"/>
          <p:nvPr/>
        </p:nvSpPr>
        <p:spPr>
          <a:xfrm>
            <a:off x="342196" y="5031844"/>
            <a:ext cx="2376264" cy="246221"/>
          </a:xfrm>
          <a:prstGeom prst="rect">
            <a:avLst/>
          </a:prstGeom>
          <a:noFill/>
        </p:spPr>
        <p:txBody>
          <a:bodyPr wrap="square" rtlCol="0">
            <a:spAutoFit/>
          </a:bodyPr>
          <a:lstStyle/>
          <a:p>
            <a:r>
              <a:rPr kumimoji="1" lang="ja-JP" altLang="en-US" sz="1000" dirty="0"/>
              <a:t>■申込状況等比較（行政職）</a:t>
            </a:r>
          </a:p>
        </p:txBody>
      </p:sp>
      <p:graphicFrame>
        <p:nvGraphicFramePr>
          <p:cNvPr id="17" name="グラフ 16"/>
          <p:cNvGraphicFramePr>
            <a:graphicFrameLocks/>
          </p:cNvGraphicFramePr>
          <p:nvPr>
            <p:extLst/>
          </p:nvPr>
        </p:nvGraphicFramePr>
        <p:xfrm>
          <a:off x="674356" y="5285063"/>
          <a:ext cx="3716323" cy="1456305"/>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18" name="グラフ 17"/>
          <p:cNvGraphicFramePr>
            <a:graphicFrameLocks/>
          </p:cNvGraphicFramePr>
          <p:nvPr>
            <p:extLst/>
          </p:nvPr>
        </p:nvGraphicFramePr>
        <p:xfrm>
          <a:off x="4810472" y="5285065"/>
          <a:ext cx="3649960" cy="1456303"/>
        </p:xfrm>
        <a:graphic>
          <a:graphicData uri="http://schemas.openxmlformats.org/drawingml/2006/chart">
            <c:chart xmlns:c="http://schemas.openxmlformats.org/drawingml/2006/chart" xmlns:r="http://schemas.openxmlformats.org/officeDocument/2006/relationships" r:id="rId3"/>
          </a:graphicData>
        </a:graphic>
      </p:graphicFrame>
      <p:sp>
        <p:nvSpPr>
          <p:cNvPr id="24" name="二等辺三角形 23"/>
          <p:cNvSpPr/>
          <p:nvPr/>
        </p:nvSpPr>
        <p:spPr>
          <a:xfrm rot="5400000">
            <a:off x="4734036" y="4747553"/>
            <a:ext cx="324000" cy="72008"/>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5" name="二等辺三角形 24"/>
          <p:cNvSpPr/>
          <p:nvPr/>
        </p:nvSpPr>
        <p:spPr>
          <a:xfrm rot="5400000">
            <a:off x="5526124" y="4744930"/>
            <a:ext cx="324000" cy="72008"/>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6" name="二等辺三角形 25"/>
          <p:cNvSpPr/>
          <p:nvPr/>
        </p:nvSpPr>
        <p:spPr>
          <a:xfrm rot="5400000">
            <a:off x="6318212" y="4744930"/>
            <a:ext cx="324000" cy="72008"/>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7" name="二等辺三角形 26"/>
          <p:cNvSpPr/>
          <p:nvPr/>
        </p:nvSpPr>
        <p:spPr>
          <a:xfrm rot="5400000">
            <a:off x="7038292" y="4744930"/>
            <a:ext cx="324000" cy="72008"/>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cxnSp>
        <p:nvCxnSpPr>
          <p:cNvPr id="28" name="直線コネクタ 27"/>
          <p:cNvCxnSpPr/>
          <p:nvPr/>
        </p:nvCxnSpPr>
        <p:spPr>
          <a:xfrm flipV="1">
            <a:off x="6349340" y="5278065"/>
            <a:ext cx="0" cy="1471258"/>
          </a:xfrm>
          <a:prstGeom prst="line">
            <a:avLst/>
          </a:prstGeom>
          <a:ln w="22225">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29" name="直線矢印コネクタ 28"/>
          <p:cNvCxnSpPr/>
          <p:nvPr/>
        </p:nvCxnSpPr>
        <p:spPr>
          <a:xfrm>
            <a:off x="6337085" y="5285063"/>
            <a:ext cx="288032" cy="0"/>
          </a:xfrm>
          <a:prstGeom prst="straightConnector1">
            <a:avLst/>
          </a:prstGeom>
          <a:ln w="22225">
            <a:solidFill>
              <a:schemeClr val="tx1"/>
            </a:solidFill>
            <a:prstDash val="dash"/>
            <a:tailEnd type="triangle"/>
          </a:ln>
        </p:spPr>
        <p:style>
          <a:lnRef idx="1">
            <a:schemeClr val="accent1"/>
          </a:lnRef>
          <a:fillRef idx="0">
            <a:schemeClr val="accent1"/>
          </a:fillRef>
          <a:effectRef idx="0">
            <a:schemeClr val="accent1"/>
          </a:effectRef>
          <a:fontRef idx="minor">
            <a:schemeClr val="tx1"/>
          </a:fontRef>
        </p:style>
      </p:cxnSp>
      <p:sp>
        <p:nvSpPr>
          <p:cNvPr id="30" name="テキスト ボックス 29"/>
          <p:cNvSpPr txBox="1"/>
          <p:nvPr/>
        </p:nvSpPr>
        <p:spPr>
          <a:xfrm>
            <a:off x="6262092" y="5047973"/>
            <a:ext cx="864096" cy="246221"/>
          </a:xfrm>
          <a:prstGeom prst="rect">
            <a:avLst/>
          </a:prstGeom>
          <a:noFill/>
        </p:spPr>
        <p:txBody>
          <a:bodyPr wrap="square" rtlCol="0">
            <a:spAutoFit/>
          </a:bodyPr>
          <a:lstStyle/>
          <a:p>
            <a:r>
              <a:rPr kumimoji="1" lang="ja-JP" altLang="en-US" sz="1000" b="1" dirty="0"/>
              <a:t>前回以降</a:t>
            </a:r>
          </a:p>
        </p:txBody>
      </p:sp>
      <p:cxnSp>
        <p:nvCxnSpPr>
          <p:cNvPr id="31" name="直線コネクタ 30"/>
          <p:cNvCxnSpPr/>
          <p:nvPr/>
        </p:nvCxnSpPr>
        <p:spPr>
          <a:xfrm flipV="1">
            <a:off x="2226216" y="5277176"/>
            <a:ext cx="0" cy="1471258"/>
          </a:xfrm>
          <a:prstGeom prst="line">
            <a:avLst/>
          </a:prstGeom>
          <a:ln w="22225">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32" name="直線矢印コネクタ 31"/>
          <p:cNvCxnSpPr/>
          <p:nvPr/>
        </p:nvCxnSpPr>
        <p:spPr>
          <a:xfrm>
            <a:off x="2213961" y="5284174"/>
            <a:ext cx="288032" cy="0"/>
          </a:xfrm>
          <a:prstGeom prst="straightConnector1">
            <a:avLst/>
          </a:prstGeom>
          <a:ln w="22225">
            <a:solidFill>
              <a:schemeClr val="tx1"/>
            </a:solidFill>
            <a:prstDash val="dash"/>
            <a:tailEnd type="triangle"/>
          </a:ln>
        </p:spPr>
        <p:style>
          <a:lnRef idx="1">
            <a:schemeClr val="accent1"/>
          </a:lnRef>
          <a:fillRef idx="0">
            <a:schemeClr val="accent1"/>
          </a:fillRef>
          <a:effectRef idx="0">
            <a:schemeClr val="accent1"/>
          </a:effectRef>
          <a:fontRef idx="minor">
            <a:schemeClr val="tx1"/>
          </a:fontRef>
        </p:style>
      </p:cxnSp>
      <p:sp>
        <p:nvSpPr>
          <p:cNvPr id="33" name="テキスト ボックス 32"/>
          <p:cNvSpPr txBox="1"/>
          <p:nvPr/>
        </p:nvSpPr>
        <p:spPr>
          <a:xfrm>
            <a:off x="2138968" y="5047084"/>
            <a:ext cx="864096" cy="246221"/>
          </a:xfrm>
          <a:prstGeom prst="rect">
            <a:avLst/>
          </a:prstGeom>
          <a:noFill/>
        </p:spPr>
        <p:txBody>
          <a:bodyPr wrap="square" rtlCol="0">
            <a:spAutoFit/>
          </a:bodyPr>
          <a:lstStyle/>
          <a:p>
            <a:r>
              <a:rPr kumimoji="1" lang="ja-JP" altLang="en-US" sz="1000" b="1" dirty="0"/>
              <a:t>前回以降</a:t>
            </a:r>
          </a:p>
        </p:txBody>
      </p:sp>
      <p:sp>
        <p:nvSpPr>
          <p:cNvPr id="36" name="二等辺三角形 35"/>
          <p:cNvSpPr/>
          <p:nvPr/>
        </p:nvSpPr>
        <p:spPr>
          <a:xfrm rot="5400000">
            <a:off x="7758371" y="4743164"/>
            <a:ext cx="324000" cy="72008"/>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Tree>
    <p:extLst>
      <p:ext uri="{BB962C8B-B14F-4D97-AF65-F5344CB8AC3E}">
        <p14:creationId xmlns:p14="http://schemas.microsoft.com/office/powerpoint/2010/main" val="2176258087"/>
      </p:ext>
    </p:extLst>
  </p:cSld>
  <p:clrMapOvr>
    <a:masterClrMapping/>
  </p:clrMapOvr>
  <p:timing>
    <p:tnLst>
      <p:par>
        <p:cTn id="1" dur="indefinite" restart="never" nodeType="tmRoot"/>
      </p:par>
    </p:tnLst>
  </p:timing>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角丸四角形 18"/>
          <p:cNvSpPr/>
          <p:nvPr/>
        </p:nvSpPr>
        <p:spPr>
          <a:xfrm>
            <a:off x="4600574" y="3241463"/>
            <a:ext cx="4291905" cy="1260000"/>
          </a:xfrm>
          <a:prstGeom prst="roundRect">
            <a:avLst>
              <a:gd name="adj" fmla="val 8857"/>
            </a:avLst>
          </a:prstGeom>
          <a:solidFill>
            <a:schemeClr val="accent6">
              <a:lumMod val="60000"/>
              <a:lumOff val="40000"/>
              <a:alpha val="5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6" name="角丸四角形 15"/>
          <p:cNvSpPr/>
          <p:nvPr/>
        </p:nvSpPr>
        <p:spPr>
          <a:xfrm>
            <a:off x="6444208" y="2680257"/>
            <a:ext cx="720080" cy="341078"/>
          </a:xfrm>
          <a:prstGeom prst="roundRect">
            <a:avLst>
              <a:gd name="adj" fmla="val 20952"/>
            </a:avLst>
          </a:prstGeom>
          <a:solidFill>
            <a:schemeClr val="accent6">
              <a:lumMod val="60000"/>
              <a:lumOff val="40000"/>
              <a:alpha val="5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5" name="角丸四角形 14"/>
          <p:cNvSpPr/>
          <p:nvPr/>
        </p:nvSpPr>
        <p:spPr>
          <a:xfrm>
            <a:off x="4682110" y="2355185"/>
            <a:ext cx="4066354" cy="180000"/>
          </a:xfrm>
          <a:prstGeom prst="roundRect">
            <a:avLst>
              <a:gd name="adj" fmla="val 28890"/>
            </a:avLst>
          </a:prstGeom>
          <a:solidFill>
            <a:schemeClr val="accent6">
              <a:lumMod val="60000"/>
              <a:lumOff val="40000"/>
              <a:alpha val="5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 name="角丸四角形 11"/>
          <p:cNvSpPr/>
          <p:nvPr/>
        </p:nvSpPr>
        <p:spPr>
          <a:xfrm>
            <a:off x="6444208" y="1601099"/>
            <a:ext cx="720080" cy="341078"/>
          </a:xfrm>
          <a:prstGeom prst="roundRect">
            <a:avLst>
              <a:gd name="adj" fmla="val 20952"/>
            </a:avLst>
          </a:prstGeom>
          <a:solidFill>
            <a:schemeClr val="accent6">
              <a:lumMod val="60000"/>
              <a:lumOff val="40000"/>
              <a:alpha val="5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 name="スライド番号プレースホルダー 1"/>
          <p:cNvSpPr>
            <a:spLocks noGrp="1"/>
          </p:cNvSpPr>
          <p:nvPr>
            <p:ph type="sldNum" sz="quarter" idx="12"/>
          </p:nvPr>
        </p:nvSpPr>
        <p:spPr/>
        <p:txBody>
          <a:bodyPr/>
          <a:lstStyle/>
          <a:p>
            <a:fld id="{CCEC3038-1CF1-4B63-9920-55248DCFBA97}" type="slidenum">
              <a:rPr kumimoji="1" lang="ja-JP" altLang="en-US" smtClean="0"/>
              <a:pPr/>
              <a:t>147</a:t>
            </a:fld>
            <a:endParaRPr kumimoji="1" lang="ja-JP" altLang="en-US" dirty="0"/>
          </a:p>
        </p:txBody>
      </p:sp>
      <p:graphicFrame>
        <p:nvGraphicFramePr>
          <p:cNvPr id="9" name="表 8"/>
          <p:cNvGraphicFramePr>
            <a:graphicFrameLocks noGrp="1"/>
          </p:cNvGraphicFramePr>
          <p:nvPr>
            <p:extLst/>
          </p:nvPr>
        </p:nvGraphicFramePr>
        <p:xfrm>
          <a:off x="395536" y="1196752"/>
          <a:ext cx="8568952" cy="3384376"/>
        </p:xfrm>
        <a:graphic>
          <a:graphicData uri="http://schemas.openxmlformats.org/drawingml/2006/table">
            <a:tbl>
              <a:tblPr firstRow="1" bandRow="1">
                <a:tableStyleId>{5C22544A-7EE6-4342-B048-85BDC9FD1C3A}</a:tableStyleId>
              </a:tblPr>
              <a:tblGrid>
                <a:gridCol w="951202">
                  <a:extLst>
                    <a:ext uri="{9D8B030D-6E8A-4147-A177-3AD203B41FA5}">
                      <a16:colId xmlns:a16="http://schemas.microsoft.com/office/drawing/2014/main" xmlns="" val="20000"/>
                    </a:ext>
                  </a:extLst>
                </a:gridCol>
                <a:gridCol w="3225262">
                  <a:extLst>
                    <a:ext uri="{9D8B030D-6E8A-4147-A177-3AD203B41FA5}">
                      <a16:colId xmlns:a16="http://schemas.microsoft.com/office/drawing/2014/main" xmlns="" val="20001"/>
                    </a:ext>
                  </a:extLst>
                </a:gridCol>
                <a:gridCol w="4392488">
                  <a:extLst>
                    <a:ext uri="{9D8B030D-6E8A-4147-A177-3AD203B41FA5}">
                      <a16:colId xmlns:a16="http://schemas.microsoft.com/office/drawing/2014/main" xmlns="" val="20002"/>
                    </a:ext>
                  </a:extLst>
                </a:gridCol>
              </a:tblGrid>
              <a:tr h="310039">
                <a:tc>
                  <a:txBody>
                    <a:bodyPr/>
                    <a:lstStyle/>
                    <a:p>
                      <a:pPr algn="ctr"/>
                      <a:endParaRPr kumimoji="1" lang="ja-JP" altLang="en-US" dirty="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ap="flat" cmpd="sng" algn="ctr">
                      <a:solidFill>
                        <a:schemeClr val="tx1"/>
                      </a:solidFill>
                      <a:prstDash val="solid"/>
                      <a:round/>
                      <a:headEnd type="none" w="med" len="med"/>
                      <a:tailEnd type="none" w="med" len="med"/>
                    </a:lnTlToBr>
                    <a:solidFill>
                      <a:schemeClr val="accent5">
                        <a:lumMod val="20000"/>
                        <a:lumOff val="80000"/>
                      </a:schemeClr>
                    </a:solidFill>
                  </a:tcPr>
                </a:tc>
                <a:tc>
                  <a:txBody>
                    <a:bodyPr/>
                    <a:lstStyle/>
                    <a:p>
                      <a:pPr algn="ctr"/>
                      <a:r>
                        <a:rPr kumimoji="1" lang="ja-JP" altLang="en-US" sz="1400" dirty="0">
                          <a:solidFill>
                            <a:schemeClr val="tx1"/>
                          </a:solidFill>
                        </a:rPr>
                        <a:t>項　目</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tc>
                  <a:txBody>
                    <a:bodyPr/>
                    <a:lstStyle/>
                    <a:p>
                      <a:pPr algn="ctr"/>
                      <a:r>
                        <a:rPr kumimoji="1" lang="ja-JP" altLang="en-US" sz="1400" dirty="0">
                          <a:solidFill>
                            <a:schemeClr val="tx1"/>
                          </a:solidFill>
                        </a:rPr>
                        <a:t>内　容</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extLst>
                  <a:ext uri="{0D108BD9-81ED-4DB2-BD59-A6C34878D82A}">
                    <a16:rowId xmlns:a16="http://schemas.microsoft.com/office/drawing/2014/main" xmlns="" val="10000"/>
                  </a:ext>
                </a:extLst>
              </a:tr>
              <a:tr h="1074400">
                <a:tc rowSpan="2">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ja-JP" altLang="en-US" sz="1000" dirty="0">
                          <a:solidFill>
                            <a:schemeClr val="tx1"/>
                          </a:solidFill>
                        </a:rPr>
                        <a:t>人事異動</a:t>
                      </a:r>
                      <a:endParaRPr lang="en-US" altLang="ja-JP" sz="100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000" b="0" dirty="0">
                          <a:solidFill>
                            <a:schemeClr val="tx1"/>
                          </a:solidFill>
                        </a:rPr>
                        <a:t>女性職員の積極的な登用</a:t>
                      </a:r>
                      <a:endParaRPr kumimoji="1" lang="ja-JP" altLang="en-US" sz="100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altLang="ja-JP" sz="1000" b="0" dirty="0">
                          <a:solidFill>
                            <a:schemeClr val="tx1"/>
                          </a:solidFill>
                        </a:rPr>
                        <a:t>2008</a:t>
                      </a:r>
                      <a:r>
                        <a:rPr lang="ja-JP" altLang="en-US" sz="1000" b="0" dirty="0">
                          <a:solidFill>
                            <a:schemeClr val="tx1"/>
                          </a:solidFill>
                        </a:rPr>
                        <a:t>年度</a:t>
                      </a:r>
                      <a:r>
                        <a:rPr lang="en-US" altLang="ja-JP" sz="1000" b="0" dirty="0">
                          <a:solidFill>
                            <a:schemeClr val="tx1"/>
                          </a:solidFill>
                        </a:rPr>
                        <a:t>	2013</a:t>
                      </a:r>
                      <a:r>
                        <a:rPr lang="ja-JP" altLang="en-US" sz="1000" b="0" dirty="0">
                          <a:solidFill>
                            <a:schemeClr val="tx1"/>
                          </a:solidFill>
                        </a:rPr>
                        <a:t>年度</a:t>
                      </a:r>
                      <a:r>
                        <a:rPr lang="en-US" altLang="ja-JP" sz="1000" b="0" dirty="0">
                          <a:solidFill>
                            <a:schemeClr val="tx1"/>
                          </a:solidFill>
                        </a:rPr>
                        <a:t>	2017</a:t>
                      </a:r>
                      <a:r>
                        <a:rPr lang="ja-JP" altLang="en-US" sz="1000" b="0" dirty="0">
                          <a:solidFill>
                            <a:schemeClr val="tx1"/>
                          </a:solidFill>
                        </a:rPr>
                        <a:t>年度</a:t>
                      </a:r>
                      <a:endParaRPr lang="en-US" altLang="ja-JP" sz="1000" b="0" dirty="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000" b="0" dirty="0">
                          <a:solidFill>
                            <a:schemeClr val="tx1"/>
                          </a:solidFill>
                        </a:rPr>
                        <a:t>　　　</a:t>
                      </a:r>
                      <a:r>
                        <a:rPr lang="en-US" altLang="ja-JP" sz="1000" b="0" dirty="0">
                          <a:solidFill>
                            <a:schemeClr val="tx1"/>
                          </a:solidFill>
                        </a:rPr>
                        <a:t>8.6</a:t>
                      </a:r>
                      <a:r>
                        <a:rPr lang="ja-JP" altLang="en-US" sz="1000" b="0" dirty="0">
                          <a:solidFill>
                            <a:schemeClr val="tx1"/>
                          </a:solidFill>
                        </a:rPr>
                        <a:t>％</a:t>
                      </a:r>
                      <a:r>
                        <a:rPr lang="en-US" altLang="ja-JP" sz="1000" b="0" dirty="0">
                          <a:solidFill>
                            <a:schemeClr val="tx1"/>
                          </a:solidFill>
                        </a:rPr>
                        <a:t>	</a:t>
                      </a:r>
                      <a:r>
                        <a:rPr lang="ja-JP" altLang="en-US" sz="1000" b="0" dirty="0">
                          <a:solidFill>
                            <a:schemeClr val="tx1"/>
                          </a:solidFill>
                        </a:rPr>
                        <a:t>　　</a:t>
                      </a:r>
                      <a:r>
                        <a:rPr lang="en-US" altLang="ja-JP" sz="1000" b="0" dirty="0">
                          <a:solidFill>
                            <a:schemeClr val="tx1"/>
                          </a:solidFill>
                        </a:rPr>
                        <a:t>12.4</a:t>
                      </a:r>
                      <a:r>
                        <a:rPr lang="ja-JP" altLang="en-US" sz="1000" b="0" dirty="0">
                          <a:solidFill>
                            <a:schemeClr val="tx1"/>
                          </a:solidFill>
                        </a:rPr>
                        <a:t>％</a:t>
                      </a:r>
                      <a:r>
                        <a:rPr lang="en-US" altLang="ja-JP" sz="1000" b="0" dirty="0">
                          <a:solidFill>
                            <a:schemeClr val="tx1"/>
                          </a:solidFill>
                        </a:rPr>
                        <a:t>	</a:t>
                      </a:r>
                      <a:r>
                        <a:rPr lang="ja-JP" altLang="en-US" sz="1000" b="0" dirty="0">
                          <a:solidFill>
                            <a:schemeClr val="tx1"/>
                          </a:solidFill>
                        </a:rPr>
                        <a:t>　　</a:t>
                      </a:r>
                      <a:r>
                        <a:rPr lang="en-US" altLang="ja-JP" sz="1000" b="0" dirty="0">
                          <a:solidFill>
                            <a:schemeClr val="tx1"/>
                          </a:solidFill>
                        </a:rPr>
                        <a:t>17.3</a:t>
                      </a:r>
                      <a:r>
                        <a:rPr lang="ja-JP" altLang="en-US" sz="1000" b="0" dirty="0">
                          <a:solidFill>
                            <a:schemeClr val="tx1"/>
                          </a:solidFill>
                        </a:rPr>
                        <a:t>％</a:t>
                      </a:r>
                      <a:endParaRPr lang="en-US" altLang="ja-JP" sz="1000" b="0" dirty="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en-US" altLang="ja-JP" sz="1000" b="0" dirty="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950" b="0" dirty="0">
                          <a:solidFill>
                            <a:schemeClr val="tx1"/>
                          </a:solidFill>
                        </a:rPr>
                        <a:t>他都市</a:t>
                      </a:r>
                      <a:endParaRPr kumimoji="1" lang="en-US" altLang="ja-JP" sz="950" b="0" dirty="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950" b="0" dirty="0">
                          <a:solidFill>
                            <a:schemeClr val="tx1"/>
                          </a:solidFill>
                        </a:rPr>
                        <a:t>　（</a:t>
                      </a:r>
                      <a:r>
                        <a:rPr kumimoji="1" lang="en-US" altLang="ja-JP" sz="950" b="0" dirty="0">
                          <a:solidFill>
                            <a:schemeClr val="tx1"/>
                          </a:solidFill>
                        </a:rPr>
                        <a:t>2013</a:t>
                      </a:r>
                      <a:r>
                        <a:rPr kumimoji="1" lang="ja-JP" altLang="en-US" sz="950" b="0" dirty="0">
                          <a:solidFill>
                            <a:schemeClr val="tx1"/>
                          </a:solidFill>
                        </a:rPr>
                        <a:t>年度） ：　横浜市</a:t>
                      </a:r>
                      <a:r>
                        <a:rPr kumimoji="1" lang="en-US" altLang="ja-JP" sz="950" b="0" dirty="0">
                          <a:solidFill>
                            <a:schemeClr val="tx1"/>
                          </a:solidFill>
                        </a:rPr>
                        <a:t>12.6</a:t>
                      </a:r>
                      <a:r>
                        <a:rPr lang="ja-JP" altLang="en-US" sz="950" b="0" dirty="0">
                          <a:solidFill>
                            <a:schemeClr val="tx1"/>
                          </a:solidFill>
                        </a:rPr>
                        <a:t>％、名古屋市</a:t>
                      </a:r>
                      <a:r>
                        <a:rPr lang="en-US" altLang="ja-JP" sz="950" b="0" dirty="0">
                          <a:solidFill>
                            <a:schemeClr val="tx1"/>
                          </a:solidFill>
                        </a:rPr>
                        <a:t>10.6</a:t>
                      </a:r>
                      <a:r>
                        <a:rPr lang="ja-JP" altLang="en-US" sz="950" b="0" dirty="0">
                          <a:solidFill>
                            <a:schemeClr val="tx1"/>
                          </a:solidFill>
                        </a:rPr>
                        <a:t>％、京都市</a:t>
                      </a:r>
                      <a:r>
                        <a:rPr lang="en-US" altLang="ja-JP" sz="950" b="0" dirty="0">
                          <a:solidFill>
                            <a:schemeClr val="tx1"/>
                          </a:solidFill>
                        </a:rPr>
                        <a:t>11.0</a:t>
                      </a:r>
                      <a:r>
                        <a:rPr lang="ja-JP" altLang="en-US" sz="950" b="0" dirty="0">
                          <a:solidFill>
                            <a:schemeClr val="tx1"/>
                          </a:solidFill>
                        </a:rPr>
                        <a:t>％、神戸市</a:t>
                      </a:r>
                      <a:r>
                        <a:rPr lang="en-US" altLang="ja-JP" sz="950" b="0" dirty="0">
                          <a:solidFill>
                            <a:schemeClr val="tx1"/>
                          </a:solidFill>
                        </a:rPr>
                        <a:t>10.7</a:t>
                      </a:r>
                      <a:r>
                        <a:rPr lang="ja-JP" altLang="en-US" sz="950" b="0" dirty="0">
                          <a:solidFill>
                            <a:schemeClr val="tx1"/>
                          </a:solidFill>
                        </a:rPr>
                        <a:t>％</a:t>
                      </a:r>
                      <a:endParaRPr lang="en-US" altLang="ja-JP" sz="950" b="0" dirty="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950" b="0" u="none" dirty="0">
                          <a:solidFill>
                            <a:schemeClr val="tx1"/>
                          </a:solidFill>
                        </a:rPr>
                        <a:t>　（</a:t>
                      </a:r>
                      <a:r>
                        <a:rPr kumimoji="1" lang="en-US" altLang="ja-JP" sz="950" b="0" u="none" dirty="0">
                          <a:solidFill>
                            <a:schemeClr val="tx1"/>
                          </a:solidFill>
                        </a:rPr>
                        <a:t>2017</a:t>
                      </a:r>
                      <a:r>
                        <a:rPr kumimoji="1" lang="ja-JP" altLang="en-US" sz="950" b="0" u="none" dirty="0">
                          <a:solidFill>
                            <a:schemeClr val="tx1"/>
                          </a:solidFill>
                        </a:rPr>
                        <a:t>年度） ：　横浜市</a:t>
                      </a:r>
                      <a:r>
                        <a:rPr kumimoji="1" lang="en-US" altLang="ja-JP" sz="950" b="0" u="none" dirty="0">
                          <a:solidFill>
                            <a:schemeClr val="tx1"/>
                          </a:solidFill>
                        </a:rPr>
                        <a:t>16.8</a:t>
                      </a:r>
                      <a:r>
                        <a:rPr lang="ja-JP" altLang="en-US" sz="950" b="0" u="none" dirty="0">
                          <a:solidFill>
                            <a:schemeClr val="tx1"/>
                          </a:solidFill>
                        </a:rPr>
                        <a:t>％、名古屋市</a:t>
                      </a:r>
                      <a:r>
                        <a:rPr lang="en-US" altLang="ja-JP" sz="950" b="0" u="none" dirty="0">
                          <a:solidFill>
                            <a:schemeClr val="tx1"/>
                          </a:solidFill>
                        </a:rPr>
                        <a:t>11.3</a:t>
                      </a:r>
                      <a:r>
                        <a:rPr lang="ja-JP" altLang="en-US" sz="950" b="0" u="none" dirty="0">
                          <a:solidFill>
                            <a:schemeClr val="tx1"/>
                          </a:solidFill>
                        </a:rPr>
                        <a:t>％、京都市</a:t>
                      </a:r>
                      <a:r>
                        <a:rPr lang="en-US" altLang="ja-JP" sz="950" b="0" u="none" dirty="0">
                          <a:solidFill>
                            <a:schemeClr val="tx1"/>
                          </a:solidFill>
                        </a:rPr>
                        <a:t>14.1</a:t>
                      </a:r>
                      <a:r>
                        <a:rPr lang="ja-JP" altLang="en-US" sz="950" b="0" u="none" dirty="0">
                          <a:solidFill>
                            <a:schemeClr val="tx1"/>
                          </a:solidFill>
                        </a:rPr>
                        <a:t>％、神戸市</a:t>
                      </a:r>
                      <a:r>
                        <a:rPr lang="en-US" altLang="ja-JP" sz="950" b="0" u="none" dirty="0">
                          <a:solidFill>
                            <a:schemeClr val="tx1"/>
                          </a:solidFill>
                        </a:rPr>
                        <a:t>12.8</a:t>
                      </a:r>
                      <a:r>
                        <a:rPr lang="ja-JP" altLang="en-US" sz="950" b="0" u="none" dirty="0">
                          <a:solidFill>
                            <a:schemeClr val="tx1"/>
                          </a:solidFill>
                        </a:rPr>
                        <a:t>％</a:t>
                      </a:r>
                      <a:endParaRPr lang="en-US" altLang="ja-JP" sz="950" b="0" u="none" dirty="0">
                        <a:solidFill>
                          <a:schemeClr val="tx1"/>
                        </a:solidFill>
                      </a:endParaRPr>
                    </a:p>
                  </a:txBody>
                  <a:tcPr marR="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xmlns="" val="10001"/>
                  </a:ext>
                </a:extLst>
              </a:tr>
              <a:tr h="1944216">
                <a:tc v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US" altLang="ja-JP" sz="1800" dirty="0"/>
                    </a:p>
                  </a:txBody>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000" b="0" dirty="0">
                          <a:solidFill>
                            <a:schemeClr val="tx1"/>
                          </a:solidFill>
                        </a:rPr>
                        <a:t>大阪府との人事交流の拡大</a:t>
                      </a:r>
                      <a:endParaRPr kumimoji="1" lang="ja-JP" altLang="en-US" sz="100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altLang="ja-JP" sz="1000" b="0" dirty="0">
                          <a:solidFill>
                            <a:schemeClr val="tx1"/>
                          </a:solidFill>
                        </a:rPr>
                        <a:t>2011</a:t>
                      </a:r>
                      <a:r>
                        <a:rPr lang="ja-JP" altLang="en-US" sz="1000" b="0" dirty="0">
                          <a:solidFill>
                            <a:schemeClr val="tx1"/>
                          </a:solidFill>
                        </a:rPr>
                        <a:t>年度</a:t>
                      </a:r>
                      <a:r>
                        <a:rPr lang="en-US" altLang="ja-JP" sz="1000" b="0" dirty="0">
                          <a:solidFill>
                            <a:schemeClr val="tx1"/>
                          </a:solidFill>
                        </a:rPr>
                        <a:t>	2014</a:t>
                      </a:r>
                      <a:r>
                        <a:rPr lang="ja-JP" altLang="en-US" sz="1000" b="0" dirty="0">
                          <a:solidFill>
                            <a:schemeClr val="tx1"/>
                          </a:solidFill>
                        </a:rPr>
                        <a:t>年度</a:t>
                      </a:r>
                      <a:r>
                        <a:rPr lang="en-US" altLang="ja-JP" sz="1000" b="0" dirty="0">
                          <a:solidFill>
                            <a:schemeClr val="tx1"/>
                          </a:solidFill>
                        </a:rPr>
                        <a:t>	2017</a:t>
                      </a:r>
                      <a:r>
                        <a:rPr lang="ja-JP" altLang="en-US" sz="1000" b="0" dirty="0">
                          <a:solidFill>
                            <a:schemeClr val="tx1"/>
                          </a:solidFill>
                        </a:rPr>
                        <a:t>年度</a:t>
                      </a:r>
                      <a:endParaRPr lang="en-US" altLang="ja-JP" sz="1000" b="0" dirty="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000" b="0" dirty="0">
                          <a:solidFill>
                            <a:schemeClr val="tx1"/>
                          </a:solidFill>
                        </a:rPr>
                        <a:t>　　　</a:t>
                      </a:r>
                      <a:r>
                        <a:rPr lang="en-US" altLang="ja-JP" sz="1000" b="0" dirty="0">
                          <a:solidFill>
                            <a:schemeClr val="tx1"/>
                          </a:solidFill>
                        </a:rPr>
                        <a:t>36</a:t>
                      </a:r>
                      <a:r>
                        <a:rPr lang="ja-JP" altLang="en-US" sz="1000" b="0" dirty="0">
                          <a:solidFill>
                            <a:schemeClr val="tx1"/>
                          </a:solidFill>
                        </a:rPr>
                        <a:t>名</a:t>
                      </a:r>
                      <a:r>
                        <a:rPr lang="en-US" altLang="ja-JP" sz="1000" b="0" dirty="0">
                          <a:solidFill>
                            <a:schemeClr val="tx1"/>
                          </a:solidFill>
                        </a:rPr>
                        <a:t>	</a:t>
                      </a:r>
                      <a:r>
                        <a:rPr lang="ja-JP" altLang="en-US" sz="1000" b="0" dirty="0">
                          <a:solidFill>
                            <a:schemeClr val="tx1"/>
                          </a:solidFill>
                        </a:rPr>
                        <a:t>　　　</a:t>
                      </a:r>
                      <a:r>
                        <a:rPr lang="en-US" altLang="ja-JP" sz="1000" b="0" dirty="0">
                          <a:solidFill>
                            <a:schemeClr val="tx1"/>
                          </a:solidFill>
                        </a:rPr>
                        <a:t>76</a:t>
                      </a:r>
                      <a:r>
                        <a:rPr lang="ja-JP" altLang="en-US" sz="1000" b="0" dirty="0">
                          <a:solidFill>
                            <a:schemeClr val="tx1"/>
                          </a:solidFill>
                        </a:rPr>
                        <a:t>名</a:t>
                      </a:r>
                      <a:r>
                        <a:rPr lang="en-US" altLang="ja-JP" sz="1000" b="0" dirty="0">
                          <a:solidFill>
                            <a:schemeClr val="tx1"/>
                          </a:solidFill>
                        </a:rPr>
                        <a:t>	</a:t>
                      </a:r>
                      <a:r>
                        <a:rPr lang="ja-JP" altLang="en-US" sz="1000" b="0" dirty="0">
                          <a:solidFill>
                            <a:schemeClr val="tx1"/>
                          </a:solidFill>
                        </a:rPr>
                        <a:t>　　　</a:t>
                      </a:r>
                      <a:r>
                        <a:rPr lang="en-US" altLang="ja-JP" sz="1000" b="0" dirty="0">
                          <a:solidFill>
                            <a:schemeClr val="tx1"/>
                          </a:solidFill>
                        </a:rPr>
                        <a:t>76</a:t>
                      </a:r>
                      <a:r>
                        <a:rPr lang="ja-JP" altLang="en-US" sz="1000" b="0" dirty="0">
                          <a:solidFill>
                            <a:schemeClr val="tx1"/>
                          </a:solidFill>
                        </a:rPr>
                        <a:t>名</a:t>
                      </a:r>
                      <a:endParaRPr lang="en-US" altLang="ja-JP" sz="1000" b="0" dirty="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en-US" altLang="ja-JP" sz="1000" b="0" dirty="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en-US" altLang="ja-JP" sz="1000" b="0" dirty="0">
                        <a:solidFill>
                          <a:schemeClr val="tx1"/>
                        </a:solidFill>
                      </a:endParaRPr>
                    </a:p>
                    <a:p>
                      <a:pPr>
                        <a:lnSpc>
                          <a:spcPts val="1320"/>
                        </a:lnSpc>
                      </a:pPr>
                      <a:r>
                        <a:rPr lang="ja-JP" altLang="en-US" sz="1000" b="0" dirty="0">
                          <a:solidFill>
                            <a:schemeClr val="tx1"/>
                          </a:solidFill>
                        </a:rPr>
                        <a:t>・人事交流の拡大に加え、組織の共同設置やカウンターパート部門職員の相互併任等により、積極的に人事面での府市連携を推進。</a:t>
                      </a:r>
                    </a:p>
                    <a:p>
                      <a:pPr>
                        <a:lnSpc>
                          <a:spcPts val="1320"/>
                        </a:lnSpc>
                      </a:pPr>
                      <a:endParaRPr lang="en-US" altLang="ja-JP" sz="1000" b="0" dirty="0">
                        <a:solidFill>
                          <a:schemeClr val="tx1"/>
                        </a:solidFill>
                      </a:endParaRPr>
                    </a:p>
                    <a:p>
                      <a:pPr>
                        <a:lnSpc>
                          <a:spcPts val="1320"/>
                        </a:lnSpc>
                      </a:pPr>
                      <a:r>
                        <a:rPr lang="ja-JP" altLang="en-US" sz="1000" b="0" dirty="0">
                          <a:solidFill>
                            <a:schemeClr val="tx1"/>
                          </a:solidFill>
                        </a:rPr>
                        <a:t>≪府市併任職員数≫</a:t>
                      </a:r>
                    </a:p>
                    <a:p>
                      <a:pPr>
                        <a:lnSpc>
                          <a:spcPts val="1320"/>
                        </a:lnSpc>
                      </a:pPr>
                      <a:r>
                        <a:rPr lang="ja-JP" altLang="en-US" sz="1000" b="0" dirty="0">
                          <a:solidFill>
                            <a:schemeClr val="tx1"/>
                          </a:solidFill>
                        </a:rPr>
                        <a:t>　　</a:t>
                      </a:r>
                      <a:r>
                        <a:rPr lang="en-US" altLang="ja-JP" sz="1000" b="0" dirty="0">
                          <a:solidFill>
                            <a:schemeClr val="tx1"/>
                          </a:solidFill>
                        </a:rPr>
                        <a:t>2011</a:t>
                      </a:r>
                      <a:r>
                        <a:rPr lang="ja-JP" altLang="en-US" sz="1000" b="0" dirty="0">
                          <a:solidFill>
                            <a:schemeClr val="tx1"/>
                          </a:solidFill>
                        </a:rPr>
                        <a:t>年度 ：   </a:t>
                      </a:r>
                      <a:r>
                        <a:rPr lang="en-US" altLang="ja-JP" sz="1000" b="0" dirty="0">
                          <a:solidFill>
                            <a:schemeClr val="tx1"/>
                          </a:solidFill>
                        </a:rPr>
                        <a:t>37</a:t>
                      </a:r>
                      <a:r>
                        <a:rPr lang="ja-JP" altLang="en-US" sz="1000" b="0" dirty="0">
                          <a:solidFill>
                            <a:schemeClr val="tx1"/>
                          </a:solidFill>
                        </a:rPr>
                        <a:t>名 （事業連携</a:t>
                      </a:r>
                      <a:r>
                        <a:rPr lang="en-US" altLang="ja-JP" sz="1000" b="0" dirty="0">
                          <a:solidFill>
                            <a:schemeClr val="tx1"/>
                          </a:solidFill>
                        </a:rPr>
                        <a:t>37</a:t>
                      </a:r>
                      <a:r>
                        <a:rPr lang="ja-JP" altLang="en-US" sz="1000" b="0" dirty="0">
                          <a:solidFill>
                            <a:schemeClr val="tx1"/>
                          </a:solidFill>
                        </a:rPr>
                        <a:t>名）</a:t>
                      </a:r>
                      <a:endParaRPr lang="en-US" altLang="ja-JP" sz="1000" b="0" dirty="0">
                        <a:solidFill>
                          <a:schemeClr val="tx1"/>
                        </a:solidFill>
                      </a:endParaRPr>
                    </a:p>
                    <a:p>
                      <a:pPr marL="0" marR="0" indent="0" algn="l" defTabSz="914400" rtl="0" eaLnBrk="1" fontAlgn="auto" latinLnBrk="0" hangingPunct="1">
                        <a:lnSpc>
                          <a:spcPts val="1320"/>
                        </a:lnSpc>
                        <a:spcBef>
                          <a:spcPts val="0"/>
                        </a:spcBef>
                        <a:spcAft>
                          <a:spcPts val="0"/>
                        </a:spcAft>
                        <a:buClrTx/>
                        <a:buSzTx/>
                        <a:buFontTx/>
                        <a:buNone/>
                        <a:tabLst/>
                        <a:defRPr/>
                      </a:pPr>
                      <a:r>
                        <a:rPr lang="ja-JP" altLang="en-US" sz="1000" b="0" dirty="0">
                          <a:solidFill>
                            <a:schemeClr val="tx1"/>
                          </a:solidFill>
                        </a:rPr>
                        <a:t>　　</a:t>
                      </a:r>
                      <a:r>
                        <a:rPr lang="en-US" altLang="ja-JP" sz="1000" b="0" dirty="0">
                          <a:solidFill>
                            <a:schemeClr val="tx1"/>
                          </a:solidFill>
                        </a:rPr>
                        <a:t>2014</a:t>
                      </a:r>
                      <a:r>
                        <a:rPr lang="ja-JP" altLang="en-US" sz="1000" b="0" dirty="0">
                          <a:solidFill>
                            <a:schemeClr val="tx1"/>
                          </a:solidFill>
                        </a:rPr>
                        <a:t>年度 ： </a:t>
                      </a:r>
                      <a:r>
                        <a:rPr lang="en-US" altLang="ja-JP" sz="1000" b="0" dirty="0">
                          <a:solidFill>
                            <a:schemeClr val="tx1"/>
                          </a:solidFill>
                        </a:rPr>
                        <a:t>247</a:t>
                      </a:r>
                      <a:r>
                        <a:rPr lang="ja-JP" altLang="en-US" sz="1000" b="0" dirty="0">
                          <a:solidFill>
                            <a:schemeClr val="tx1"/>
                          </a:solidFill>
                        </a:rPr>
                        <a:t>名 （共同設置</a:t>
                      </a:r>
                      <a:r>
                        <a:rPr lang="en-US" altLang="ja-JP" sz="1000" b="0" dirty="0">
                          <a:solidFill>
                            <a:schemeClr val="tx1"/>
                          </a:solidFill>
                        </a:rPr>
                        <a:t>100</a:t>
                      </a:r>
                      <a:r>
                        <a:rPr lang="ja-JP" altLang="en-US" sz="1000" b="0" dirty="0">
                          <a:solidFill>
                            <a:schemeClr val="tx1"/>
                          </a:solidFill>
                        </a:rPr>
                        <a:t>名、一体運営</a:t>
                      </a:r>
                      <a:r>
                        <a:rPr lang="en-US" altLang="ja-JP" sz="1000" b="0" dirty="0">
                          <a:solidFill>
                            <a:schemeClr val="tx1"/>
                          </a:solidFill>
                        </a:rPr>
                        <a:t>28</a:t>
                      </a:r>
                      <a:r>
                        <a:rPr lang="ja-JP" altLang="en-US" sz="1000" b="0" dirty="0">
                          <a:solidFill>
                            <a:schemeClr val="tx1"/>
                          </a:solidFill>
                        </a:rPr>
                        <a:t>名、事業連携</a:t>
                      </a:r>
                      <a:r>
                        <a:rPr lang="en-US" altLang="ja-JP" sz="1000" b="0" dirty="0">
                          <a:solidFill>
                            <a:schemeClr val="tx1"/>
                          </a:solidFill>
                        </a:rPr>
                        <a:t>119</a:t>
                      </a:r>
                      <a:r>
                        <a:rPr lang="ja-JP" altLang="en-US" sz="1000" b="0" dirty="0">
                          <a:solidFill>
                            <a:schemeClr val="tx1"/>
                          </a:solidFill>
                        </a:rPr>
                        <a:t>名）</a:t>
                      </a:r>
                      <a:endParaRPr lang="en-US" altLang="ja-JP" sz="1000" b="0" dirty="0">
                        <a:solidFill>
                          <a:schemeClr val="tx1"/>
                        </a:solidFill>
                      </a:endParaRPr>
                    </a:p>
                    <a:p>
                      <a:pPr>
                        <a:lnSpc>
                          <a:spcPts val="1320"/>
                        </a:lnSpc>
                      </a:pPr>
                      <a:r>
                        <a:rPr lang="ja-JP" altLang="en-US" sz="1000" b="0" dirty="0">
                          <a:solidFill>
                            <a:schemeClr val="tx1"/>
                          </a:solidFill>
                        </a:rPr>
                        <a:t>　　</a:t>
                      </a:r>
                      <a:r>
                        <a:rPr lang="en-US" altLang="ja-JP" sz="1000" b="0" dirty="0">
                          <a:solidFill>
                            <a:schemeClr val="tx1"/>
                          </a:solidFill>
                        </a:rPr>
                        <a:t>2017</a:t>
                      </a:r>
                      <a:r>
                        <a:rPr lang="ja-JP" altLang="en-US" sz="1000" b="0" dirty="0">
                          <a:solidFill>
                            <a:schemeClr val="tx1"/>
                          </a:solidFill>
                        </a:rPr>
                        <a:t>年度 ： </a:t>
                      </a:r>
                      <a:r>
                        <a:rPr lang="en-US" altLang="ja-JP" sz="1000" b="0" dirty="0">
                          <a:solidFill>
                            <a:schemeClr val="tx1"/>
                          </a:solidFill>
                        </a:rPr>
                        <a:t>304</a:t>
                      </a:r>
                      <a:r>
                        <a:rPr lang="ja-JP" altLang="en-US" sz="1000" b="0" dirty="0">
                          <a:solidFill>
                            <a:schemeClr val="tx1"/>
                          </a:solidFill>
                        </a:rPr>
                        <a:t>名 （共同設置</a:t>
                      </a:r>
                      <a:r>
                        <a:rPr lang="en-US" altLang="ja-JP" sz="1000" b="0" dirty="0">
                          <a:solidFill>
                            <a:schemeClr val="tx1"/>
                          </a:solidFill>
                        </a:rPr>
                        <a:t>134</a:t>
                      </a:r>
                      <a:r>
                        <a:rPr lang="ja-JP" altLang="en-US" sz="1000" b="0" dirty="0">
                          <a:solidFill>
                            <a:schemeClr val="tx1"/>
                          </a:solidFill>
                        </a:rPr>
                        <a:t>名、一体運営</a:t>
                      </a:r>
                      <a:r>
                        <a:rPr lang="en-US" altLang="ja-JP" sz="1000" b="0" dirty="0">
                          <a:solidFill>
                            <a:schemeClr val="tx1"/>
                          </a:solidFill>
                        </a:rPr>
                        <a:t>39</a:t>
                      </a:r>
                      <a:r>
                        <a:rPr lang="ja-JP" altLang="en-US" sz="1000" b="0" dirty="0">
                          <a:solidFill>
                            <a:schemeClr val="tx1"/>
                          </a:solidFill>
                        </a:rPr>
                        <a:t>名、事業連携</a:t>
                      </a:r>
                      <a:r>
                        <a:rPr lang="en-US" altLang="ja-JP" sz="1000" b="0" dirty="0">
                          <a:solidFill>
                            <a:schemeClr val="tx1"/>
                          </a:solidFill>
                        </a:rPr>
                        <a:t>131</a:t>
                      </a:r>
                      <a:r>
                        <a:rPr lang="ja-JP" altLang="en-US" sz="1000" b="0" dirty="0">
                          <a:solidFill>
                            <a:schemeClr val="tx1"/>
                          </a:solidFill>
                        </a:rPr>
                        <a:t>名）</a:t>
                      </a:r>
                      <a:endParaRPr lang="en-US" altLang="ja-JP" sz="1000" b="0" dirty="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xmlns="" val="10002"/>
                  </a:ext>
                </a:extLst>
              </a:tr>
            </a:tbl>
          </a:graphicData>
        </a:graphic>
      </p:graphicFrame>
      <p:cxnSp>
        <p:nvCxnSpPr>
          <p:cNvPr id="10" name="直線コネクタ 9"/>
          <p:cNvCxnSpPr/>
          <p:nvPr/>
        </p:nvCxnSpPr>
        <p:spPr>
          <a:xfrm>
            <a:off x="323528" y="692696"/>
            <a:ext cx="856895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1" name="正方形/長方形 10"/>
          <p:cNvSpPr/>
          <p:nvPr/>
        </p:nvSpPr>
        <p:spPr>
          <a:xfrm>
            <a:off x="323528" y="404664"/>
            <a:ext cx="4824536" cy="271869"/>
          </a:xfrm>
          <a:prstGeom prst="rect">
            <a:avLst/>
          </a:prstGeom>
        </p:spPr>
        <p:txBody>
          <a:bodyPr wrap="square">
            <a:spAutoFit/>
          </a:bodyPr>
          <a:lstStyle/>
          <a:p>
            <a:pPr>
              <a:lnSpc>
                <a:spcPts val="1440"/>
              </a:lnSpc>
            </a:pPr>
            <a:r>
              <a:rPr lang="ja-JP" altLang="en-US" dirty="0"/>
              <a:t>①職員採用試験の抜本的見直し等　（２／２）</a:t>
            </a:r>
            <a:endParaRPr lang="en-US" altLang="ja-JP" dirty="0"/>
          </a:p>
        </p:txBody>
      </p:sp>
      <p:sp>
        <p:nvSpPr>
          <p:cNvPr id="13" name="二等辺三角形 12"/>
          <p:cNvSpPr/>
          <p:nvPr/>
        </p:nvSpPr>
        <p:spPr>
          <a:xfrm rot="5400000">
            <a:off x="5266587" y="1738613"/>
            <a:ext cx="324000" cy="72008"/>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4" name="二等辺三角形 13"/>
          <p:cNvSpPr/>
          <p:nvPr/>
        </p:nvSpPr>
        <p:spPr>
          <a:xfrm rot="5400000">
            <a:off x="6102188" y="1738613"/>
            <a:ext cx="324000" cy="72008"/>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7" name="二等辺三角形 16"/>
          <p:cNvSpPr/>
          <p:nvPr/>
        </p:nvSpPr>
        <p:spPr>
          <a:xfrm rot="5400000">
            <a:off x="5266587" y="2817771"/>
            <a:ext cx="324000" cy="72008"/>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8" name="二等辺三角形 17"/>
          <p:cNvSpPr/>
          <p:nvPr/>
        </p:nvSpPr>
        <p:spPr>
          <a:xfrm rot="5400000">
            <a:off x="6102188" y="2817771"/>
            <a:ext cx="324000" cy="72008"/>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0" name="テキスト ボックス 19"/>
          <p:cNvSpPr txBox="1"/>
          <p:nvPr/>
        </p:nvSpPr>
        <p:spPr>
          <a:xfrm>
            <a:off x="323528" y="847745"/>
            <a:ext cx="2016224" cy="276999"/>
          </a:xfrm>
          <a:prstGeom prst="rect">
            <a:avLst/>
          </a:prstGeom>
          <a:noFill/>
        </p:spPr>
        <p:txBody>
          <a:bodyPr wrap="square" rtlCol="0">
            <a:spAutoFit/>
          </a:bodyPr>
          <a:lstStyle/>
          <a:p>
            <a:r>
              <a:rPr kumimoji="1" lang="ja-JP" altLang="en-US" sz="1200" dirty="0"/>
              <a:t>（前頁からの続き）</a:t>
            </a:r>
          </a:p>
        </p:txBody>
      </p:sp>
      <p:sp>
        <p:nvSpPr>
          <p:cNvPr id="21" name="テキスト ボックス 36"/>
          <p:cNvSpPr txBox="1"/>
          <p:nvPr/>
        </p:nvSpPr>
        <p:spPr>
          <a:xfrm>
            <a:off x="0" y="0"/>
            <a:ext cx="3491880" cy="261610"/>
          </a:xfrm>
          <a:prstGeom prst="rect">
            <a:avLst/>
          </a:prstGeom>
          <a:noFill/>
        </p:spPr>
        <p:txBody>
          <a:bodyPr wrap="square" rtlCol="0">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r>
              <a:rPr lang="en-US" altLang="ja-JP" sz="1100" dirty="0"/>
              <a:t>Ⅳ</a:t>
            </a:r>
            <a:r>
              <a:rPr lang="ja-JP" altLang="en-US" sz="1100" dirty="0"/>
              <a:t>　行財政改革</a:t>
            </a:r>
            <a:r>
              <a:rPr lang="en-US" altLang="ja-JP" sz="1100" dirty="0"/>
              <a:t>【</a:t>
            </a:r>
            <a:r>
              <a:rPr lang="ja-JP" altLang="en-US" sz="1100" dirty="0"/>
              <a:t>人事</a:t>
            </a:r>
            <a:r>
              <a:rPr lang="en-US" altLang="ja-JP" sz="1100" dirty="0"/>
              <a:t>】</a:t>
            </a:r>
            <a:r>
              <a:rPr lang="ja-JP" altLang="en-US" sz="1100" dirty="0"/>
              <a:t>・人事・給与制度</a:t>
            </a:r>
            <a:endParaRPr lang="en-US" altLang="ja-JP" sz="1100" dirty="0"/>
          </a:p>
        </p:txBody>
      </p:sp>
      <p:sp>
        <p:nvSpPr>
          <p:cNvPr id="23" name="テキスト ボックス 22"/>
          <p:cNvSpPr txBox="1"/>
          <p:nvPr/>
        </p:nvSpPr>
        <p:spPr>
          <a:xfrm>
            <a:off x="7884368" y="0"/>
            <a:ext cx="1259632" cy="338554"/>
          </a:xfrm>
          <a:prstGeom prst="rect">
            <a:avLst/>
          </a:prstGeom>
          <a:noFill/>
        </p:spPr>
        <p:txBody>
          <a:bodyPr wrap="square" rtlCol="0">
            <a:spAutoFit/>
          </a:bodyPr>
          <a:lstStyle/>
          <a:p>
            <a:r>
              <a:rPr kumimoji="1" lang="en-US" altLang="ja-JP" sz="1600" dirty="0" smtClean="0"/>
              <a:t>A3.(12)</a:t>
            </a:r>
            <a:endParaRPr kumimoji="1" lang="ja-JP" altLang="en-US" sz="1600" dirty="0"/>
          </a:p>
        </p:txBody>
      </p:sp>
    </p:spTree>
    <p:extLst>
      <p:ext uri="{BB962C8B-B14F-4D97-AF65-F5344CB8AC3E}">
        <p14:creationId xmlns:p14="http://schemas.microsoft.com/office/powerpoint/2010/main" val="2035748820"/>
      </p:ext>
    </p:extLst>
  </p:cSld>
  <p:clrMapOvr>
    <a:masterClrMapping/>
  </p:clrMapOvr>
  <p:timing>
    <p:tnLst>
      <p:par>
        <p:cTn id="1" dur="indefinite" restart="never" nodeType="tmRoot"/>
      </p:par>
    </p:tnLst>
  </p:timing>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 name="角丸四角形 33"/>
          <p:cNvSpPr/>
          <p:nvPr/>
        </p:nvSpPr>
        <p:spPr>
          <a:xfrm>
            <a:off x="3491880" y="1920211"/>
            <a:ext cx="1512168" cy="341078"/>
          </a:xfrm>
          <a:prstGeom prst="roundRect">
            <a:avLst>
              <a:gd name="adj" fmla="val 20952"/>
            </a:avLst>
          </a:prstGeom>
          <a:solidFill>
            <a:schemeClr val="accent6">
              <a:lumMod val="60000"/>
              <a:lumOff val="40000"/>
              <a:alpha val="5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cxnSp>
        <p:nvCxnSpPr>
          <p:cNvPr id="12" name="直線コネクタ 11"/>
          <p:cNvCxnSpPr/>
          <p:nvPr/>
        </p:nvCxnSpPr>
        <p:spPr>
          <a:xfrm>
            <a:off x="323528" y="692696"/>
            <a:ext cx="856895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3" name="正方形/長方形 12"/>
          <p:cNvSpPr/>
          <p:nvPr/>
        </p:nvSpPr>
        <p:spPr>
          <a:xfrm>
            <a:off x="251520" y="404664"/>
            <a:ext cx="3024336" cy="271869"/>
          </a:xfrm>
          <a:prstGeom prst="rect">
            <a:avLst/>
          </a:prstGeom>
        </p:spPr>
        <p:txBody>
          <a:bodyPr wrap="square">
            <a:spAutoFit/>
          </a:bodyPr>
          <a:lstStyle/>
          <a:p>
            <a:pPr>
              <a:lnSpc>
                <a:spcPts val="1440"/>
              </a:lnSpc>
            </a:pPr>
            <a:r>
              <a:rPr lang="ja-JP" altLang="en-US" dirty="0"/>
              <a:t>②相対評価の導入</a:t>
            </a:r>
            <a:endParaRPr lang="en-US" altLang="ja-JP" dirty="0"/>
          </a:p>
        </p:txBody>
      </p:sp>
      <p:sp>
        <p:nvSpPr>
          <p:cNvPr id="15" name="テキスト ボックス 14"/>
          <p:cNvSpPr txBox="1"/>
          <p:nvPr/>
        </p:nvSpPr>
        <p:spPr>
          <a:xfrm>
            <a:off x="7884368" y="0"/>
            <a:ext cx="1259632" cy="338554"/>
          </a:xfrm>
          <a:prstGeom prst="rect">
            <a:avLst/>
          </a:prstGeom>
          <a:noFill/>
        </p:spPr>
        <p:txBody>
          <a:bodyPr wrap="square" rtlCol="0">
            <a:spAutoFit/>
          </a:bodyPr>
          <a:lstStyle/>
          <a:p>
            <a:r>
              <a:rPr kumimoji="1" lang="en-US" altLang="ja-JP" sz="1600" dirty="0"/>
              <a:t>A3.(10)</a:t>
            </a:r>
            <a:endParaRPr kumimoji="1" lang="ja-JP" altLang="en-US" sz="1600" dirty="0"/>
          </a:p>
        </p:txBody>
      </p:sp>
      <p:sp>
        <p:nvSpPr>
          <p:cNvPr id="17" name="テキスト ボックス 36"/>
          <p:cNvSpPr txBox="1"/>
          <p:nvPr/>
        </p:nvSpPr>
        <p:spPr>
          <a:xfrm>
            <a:off x="0" y="0"/>
            <a:ext cx="3491880" cy="261610"/>
          </a:xfrm>
          <a:prstGeom prst="rect">
            <a:avLst/>
          </a:prstGeom>
          <a:noFill/>
        </p:spPr>
        <p:txBody>
          <a:bodyPr wrap="square" rtlCol="0">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r>
              <a:rPr lang="en-US" altLang="ja-JP" sz="1100" dirty="0"/>
              <a:t>Ⅳ</a:t>
            </a:r>
            <a:r>
              <a:rPr lang="ja-JP" altLang="en-US" sz="1100" dirty="0"/>
              <a:t>　行財政改革</a:t>
            </a:r>
            <a:r>
              <a:rPr lang="en-US" altLang="ja-JP" sz="1100" dirty="0"/>
              <a:t>【</a:t>
            </a:r>
            <a:r>
              <a:rPr lang="ja-JP" altLang="en-US" sz="1100" dirty="0"/>
              <a:t>人事</a:t>
            </a:r>
            <a:r>
              <a:rPr lang="en-US" altLang="ja-JP" sz="1100" dirty="0"/>
              <a:t>】</a:t>
            </a:r>
            <a:r>
              <a:rPr lang="ja-JP" altLang="en-US" sz="1100" dirty="0"/>
              <a:t>・人事・給与制度</a:t>
            </a:r>
            <a:endParaRPr lang="en-US" altLang="ja-JP" sz="1100" dirty="0"/>
          </a:p>
        </p:txBody>
      </p:sp>
      <p:sp>
        <p:nvSpPr>
          <p:cNvPr id="20" name="テキスト ボックス 19"/>
          <p:cNvSpPr txBox="1"/>
          <p:nvPr/>
        </p:nvSpPr>
        <p:spPr>
          <a:xfrm>
            <a:off x="683568" y="764704"/>
            <a:ext cx="8064896" cy="1077218"/>
          </a:xfrm>
          <a:prstGeom prst="rect">
            <a:avLst/>
          </a:prstGeom>
          <a:noFill/>
        </p:spPr>
        <p:txBody>
          <a:bodyPr wrap="square" rtlCol="0">
            <a:spAutoFit/>
          </a:bodyPr>
          <a:lstStyle/>
          <a:p>
            <a:r>
              <a:rPr lang="ja-JP" altLang="en-US" sz="1600" dirty="0"/>
              <a:t>　相対評価を政令市で初めて本格的に導入。</a:t>
            </a:r>
            <a:endParaRPr lang="en-US" altLang="ja-JP" sz="1600" dirty="0"/>
          </a:p>
          <a:p>
            <a:r>
              <a:rPr lang="ja-JP" altLang="en-US" sz="1600" dirty="0"/>
              <a:t>　なお、絶対評価が</a:t>
            </a:r>
            <a:r>
              <a:rPr lang="en-US" altLang="ja-JP" sz="1600" dirty="0"/>
              <a:t>3.0</a:t>
            </a:r>
            <a:r>
              <a:rPr lang="ja-JP" altLang="en-US" sz="1600" dirty="0"/>
              <a:t>点以上（期待レベルに達した）の職員のうち、一定数が下位の区分に分布（下表の　　　　）しているほか、相対評価の全ての区分において、絶対評価との乖離がある。</a:t>
            </a:r>
            <a:endParaRPr kumimoji="1" lang="ja-JP" altLang="en-US" sz="1600" dirty="0"/>
          </a:p>
        </p:txBody>
      </p:sp>
      <p:sp>
        <p:nvSpPr>
          <p:cNvPr id="23" name="正方形/長方形 22"/>
          <p:cNvSpPr/>
          <p:nvPr/>
        </p:nvSpPr>
        <p:spPr>
          <a:xfrm>
            <a:off x="1979712" y="1340768"/>
            <a:ext cx="360040" cy="185544"/>
          </a:xfrm>
          <a:prstGeom prst="rect">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2" name="スライド番号プレースホルダ 21"/>
          <p:cNvSpPr>
            <a:spLocks noGrp="1"/>
          </p:cNvSpPr>
          <p:nvPr>
            <p:ph type="sldNum" sz="quarter" idx="12"/>
          </p:nvPr>
        </p:nvSpPr>
        <p:spPr/>
        <p:txBody>
          <a:bodyPr/>
          <a:lstStyle/>
          <a:p>
            <a:fld id="{CCEC3038-1CF1-4B63-9920-55248DCFBA97}" type="slidenum">
              <a:rPr kumimoji="1" lang="ja-JP" altLang="en-US" smtClean="0"/>
              <a:pPr/>
              <a:t>148</a:t>
            </a:fld>
            <a:endParaRPr kumimoji="1" lang="ja-JP" altLang="en-US"/>
          </a:p>
        </p:txBody>
      </p:sp>
      <p:graphicFrame>
        <p:nvGraphicFramePr>
          <p:cNvPr id="25" name="オブジェクト 24"/>
          <p:cNvGraphicFramePr>
            <a:graphicFrameLocks noChangeAspect="1"/>
          </p:cNvGraphicFramePr>
          <p:nvPr>
            <p:extLst/>
          </p:nvPr>
        </p:nvGraphicFramePr>
        <p:xfrm>
          <a:off x="1187450" y="2366963"/>
          <a:ext cx="6838950" cy="3921125"/>
        </p:xfrm>
        <a:graphic>
          <a:graphicData uri="http://schemas.openxmlformats.org/presentationml/2006/ole">
            <mc:AlternateContent xmlns:mc="http://schemas.openxmlformats.org/markup-compatibility/2006">
              <mc:Choice xmlns:v="urn:schemas-microsoft-com:vml" Requires="v">
                <p:oleObj spid="_x0000_s138475" name="ワークシート" r:id="rId4" imgW="7096206" imgH="4448235" progId="Excel.Sheet.12">
                  <p:embed/>
                </p:oleObj>
              </mc:Choice>
              <mc:Fallback>
                <p:oleObj name="ワークシート" r:id="rId4" imgW="7096206" imgH="4448235" progId="Excel.Sheet.12">
                  <p:embed/>
                  <p:pic>
                    <p:nvPicPr>
                      <p:cNvPr id="0" name=""/>
                      <p:cNvPicPr>
                        <a:picLocks noChangeAspect="1" noChangeArrowheads="1"/>
                      </p:cNvPicPr>
                      <p:nvPr/>
                    </p:nvPicPr>
                    <p:blipFill>
                      <a:blip r:embed="rId5"/>
                      <a:srcRect/>
                      <a:stretch>
                        <a:fillRect/>
                      </a:stretch>
                    </p:blipFill>
                    <p:spPr bwMode="auto">
                      <a:xfrm>
                        <a:off x="1187450" y="2366963"/>
                        <a:ext cx="6838950" cy="3921125"/>
                      </a:xfrm>
                      <a:prstGeom prst="rect">
                        <a:avLst/>
                      </a:prstGeom>
                      <a:noFill/>
                      <a:extLst/>
                    </p:spPr>
                  </p:pic>
                </p:oleObj>
              </mc:Fallback>
            </mc:AlternateContent>
          </a:graphicData>
        </a:graphic>
      </p:graphicFrame>
      <p:sp>
        <p:nvSpPr>
          <p:cNvPr id="26" name="テキスト ボックス 25"/>
          <p:cNvSpPr txBox="1"/>
          <p:nvPr/>
        </p:nvSpPr>
        <p:spPr>
          <a:xfrm>
            <a:off x="1547664" y="1966195"/>
            <a:ext cx="3888432" cy="276999"/>
          </a:xfrm>
          <a:prstGeom prst="rect">
            <a:avLst/>
          </a:prstGeom>
          <a:noFill/>
        </p:spPr>
        <p:txBody>
          <a:bodyPr wrap="square" rtlCol="0">
            <a:spAutoFit/>
          </a:bodyPr>
          <a:lstStyle/>
          <a:p>
            <a:r>
              <a:rPr lang="ja-JP" altLang="en-US" sz="1200" dirty="0"/>
              <a:t>相対評価と絶対評価の分布　（</a:t>
            </a:r>
            <a:r>
              <a:rPr lang="en-US" altLang="ja-JP" sz="1200" dirty="0"/>
              <a:t>2017</a:t>
            </a:r>
            <a:r>
              <a:rPr lang="ja-JP" altLang="en-US" sz="1200" dirty="0"/>
              <a:t>年度実施結果）</a:t>
            </a:r>
            <a:endParaRPr lang="en-US" altLang="ja-JP" sz="1200" dirty="0"/>
          </a:p>
        </p:txBody>
      </p:sp>
      <p:cxnSp>
        <p:nvCxnSpPr>
          <p:cNvPr id="28" name="直線矢印コネクタ 27"/>
          <p:cNvCxnSpPr/>
          <p:nvPr/>
        </p:nvCxnSpPr>
        <p:spPr>
          <a:xfrm flipV="1">
            <a:off x="2310276" y="2744923"/>
            <a:ext cx="0" cy="288000"/>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29" name="直線矢印コネクタ 28"/>
          <p:cNvCxnSpPr/>
          <p:nvPr/>
        </p:nvCxnSpPr>
        <p:spPr>
          <a:xfrm>
            <a:off x="2310276" y="3068960"/>
            <a:ext cx="0" cy="1260000"/>
          </a:xfrm>
          <a:prstGeom prst="straightConnector1">
            <a:avLst/>
          </a:prstGeom>
          <a:ln>
            <a:solidFill>
              <a:schemeClr val="tx1"/>
            </a:solidFill>
            <a:headEnd type="arrow"/>
            <a:tailEnd type="arrow"/>
          </a:ln>
        </p:spPr>
        <p:style>
          <a:lnRef idx="1">
            <a:schemeClr val="accent1"/>
          </a:lnRef>
          <a:fillRef idx="0">
            <a:schemeClr val="accent1"/>
          </a:fillRef>
          <a:effectRef idx="0">
            <a:schemeClr val="accent1"/>
          </a:effectRef>
          <a:fontRef idx="minor">
            <a:schemeClr val="tx1"/>
          </a:fontRef>
        </p:style>
      </p:cxnSp>
      <p:cxnSp>
        <p:nvCxnSpPr>
          <p:cNvPr id="30" name="直線矢印コネクタ 29"/>
          <p:cNvCxnSpPr/>
          <p:nvPr/>
        </p:nvCxnSpPr>
        <p:spPr>
          <a:xfrm>
            <a:off x="2310276" y="4347102"/>
            <a:ext cx="0" cy="1224000"/>
          </a:xfrm>
          <a:prstGeom prst="straightConnector1">
            <a:avLst/>
          </a:prstGeom>
          <a:ln>
            <a:solidFill>
              <a:schemeClr val="tx1"/>
            </a:solidFill>
            <a:headEnd type="arrow"/>
            <a:tailEnd type="arrow"/>
          </a:ln>
        </p:spPr>
        <p:style>
          <a:lnRef idx="1">
            <a:schemeClr val="accent1"/>
          </a:lnRef>
          <a:fillRef idx="0">
            <a:schemeClr val="accent1"/>
          </a:fillRef>
          <a:effectRef idx="0">
            <a:schemeClr val="accent1"/>
          </a:effectRef>
          <a:fontRef idx="minor">
            <a:schemeClr val="tx1"/>
          </a:fontRef>
        </p:style>
      </p:cxnSp>
      <p:cxnSp>
        <p:nvCxnSpPr>
          <p:cNvPr id="31" name="直線矢印コネクタ 30"/>
          <p:cNvCxnSpPr/>
          <p:nvPr/>
        </p:nvCxnSpPr>
        <p:spPr>
          <a:xfrm>
            <a:off x="2310276" y="5621106"/>
            <a:ext cx="0" cy="288000"/>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524357067"/>
      </p:ext>
    </p:extLst>
  </p:cSld>
  <p:clrMapOvr>
    <a:masterClrMapping/>
  </p:clrMapOvr>
  <p:timing>
    <p:tnLst>
      <p:par>
        <p:cTn id="1" dur="indefinite" restart="never" nodeType="tmRoot"/>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角丸四角形 16"/>
          <p:cNvSpPr/>
          <p:nvPr/>
        </p:nvSpPr>
        <p:spPr>
          <a:xfrm>
            <a:off x="6052229" y="1384309"/>
            <a:ext cx="2912257" cy="5430987"/>
          </a:xfrm>
          <a:prstGeom prst="roundRect">
            <a:avLst>
              <a:gd name="adj" fmla="val 3640"/>
            </a:avLst>
          </a:prstGeom>
          <a:solidFill>
            <a:schemeClr val="accent6">
              <a:lumMod val="60000"/>
              <a:lumOff val="40000"/>
              <a:alpha val="5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aphicFrame>
        <p:nvGraphicFramePr>
          <p:cNvPr id="7" name="表 6"/>
          <p:cNvGraphicFramePr>
            <a:graphicFrameLocks noGrp="1"/>
          </p:cNvGraphicFramePr>
          <p:nvPr>
            <p:extLst>
              <p:ext uri="{D42A27DB-BD31-4B8C-83A1-F6EECF244321}">
                <p14:modId xmlns:p14="http://schemas.microsoft.com/office/powerpoint/2010/main" val="4201045640"/>
              </p:ext>
            </p:extLst>
          </p:nvPr>
        </p:nvGraphicFramePr>
        <p:xfrm>
          <a:off x="249559" y="1077065"/>
          <a:ext cx="8670684" cy="5738232"/>
        </p:xfrm>
        <a:graphic>
          <a:graphicData uri="http://schemas.openxmlformats.org/drawingml/2006/table">
            <a:tbl>
              <a:tblPr firstRow="1" bandRow="1">
                <a:tableStyleId>{5940675A-B579-460E-94D1-54222C63F5DA}</a:tableStyleId>
              </a:tblPr>
              <a:tblGrid>
                <a:gridCol w="518759">
                  <a:extLst>
                    <a:ext uri="{9D8B030D-6E8A-4147-A177-3AD203B41FA5}">
                      <a16:colId xmlns="" xmlns:a16="http://schemas.microsoft.com/office/drawing/2014/main" val="20000"/>
                    </a:ext>
                  </a:extLst>
                </a:gridCol>
                <a:gridCol w="1111626">
                  <a:extLst>
                    <a:ext uri="{9D8B030D-6E8A-4147-A177-3AD203B41FA5}">
                      <a16:colId xmlns="" xmlns:a16="http://schemas.microsoft.com/office/drawing/2014/main" val="20001"/>
                    </a:ext>
                  </a:extLst>
                </a:gridCol>
                <a:gridCol w="1778602">
                  <a:extLst>
                    <a:ext uri="{9D8B030D-6E8A-4147-A177-3AD203B41FA5}">
                      <a16:colId xmlns="" xmlns:a16="http://schemas.microsoft.com/office/drawing/2014/main" val="20002"/>
                    </a:ext>
                  </a:extLst>
                </a:gridCol>
                <a:gridCol w="2371469">
                  <a:extLst>
                    <a:ext uri="{9D8B030D-6E8A-4147-A177-3AD203B41FA5}">
                      <a16:colId xmlns="" xmlns:a16="http://schemas.microsoft.com/office/drawing/2014/main" val="20003"/>
                    </a:ext>
                  </a:extLst>
                </a:gridCol>
                <a:gridCol w="2890228">
                  <a:extLst>
                    <a:ext uri="{9D8B030D-6E8A-4147-A177-3AD203B41FA5}">
                      <a16:colId xmlns="" xmlns:a16="http://schemas.microsoft.com/office/drawing/2014/main" val="20004"/>
                    </a:ext>
                  </a:extLst>
                </a:gridCol>
              </a:tblGrid>
              <a:tr h="0">
                <a:tc rowSpan="2">
                  <a:txBody>
                    <a:bodyPr/>
                    <a:lstStyle/>
                    <a:p>
                      <a:pPr algn="ctr"/>
                      <a:r>
                        <a:rPr kumimoji="1" lang="ja-JP" altLang="en-US" sz="900" dirty="0"/>
                        <a:t>新規・</a:t>
                      </a:r>
                      <a:endParaRPr kumimoji="1" lang="en-US" altLang="ja-JP" sz="900" dirty="0"/>
                    </a:p>
                    <a:p>
                      <a:pPr algn="ctr"/>
                      <a:r>
                        <a:rPr kumimoji="1" lang="ja-JP" altLang="en-US" sz="900" dirty="0"/>
                        <a:t>拡充</a:t>
                      </a:r>
                    </a:p>
                  </a:txBody>
                  <a:tcPr anchor="ctr"/>
                </a:tc>
                <a:tc rowSpan="2">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1400" dirty="0"/>
                        <a:t>項　目</a:t>
                      </a:r>
                    </a:p>
                  </a:txBody>
                  <a:tcPr anchor="ctr"/>
                </a:tc>
                <a:tc rowSpan="2">
                  <a:txBody>
                    <a:bodyPr/>
                    <a:lstStyle/>
                    <a:p>
                      <a:pPr algn="ctr"/>
                      <a:r>
                        <a:rPr kumimoji="1" lang="ja-JP" altLang="en-US" sz="1400" dirty="0"/>
                        <a:t>以前の状況</a:t>
                      </a:r>
                    </a:p>
                  </a:txBody>
                  <a:tcPr anchor="ctr"/>
                </a:tc>
                <a:tc gridSpan="2">
                  <a:txBody>
                    <a:bodyPr/>
                    <a:lstStyle/>
                    <a:p>
                      <a:pPr algn="ctr"/>
                      <a:r>
                        <a:rPr kumimoji="1" lang="ja-JP" altLang="en-US" sz="1600" dirty="0"/>
                        <a:t>現在の主な取組み</a:t>
                      </a:r>
                    </a:p>
                  </a:txBody>
                  <a:tcPr anchor="ctr">
                    <a:lnB w="12700" cap="flat" cmpd="sng" algn="ctr">
                      <a:solidFill>
                        <a:schemeClr val="tx1"/>
                      </a:solidFill>
                      <a:prstDash val="solid"/>
                      <a:round/>
                      <a:headEnd type="none" w="med" len="med"/>
                      <a:tailEnd type="none" w="med" len="med"/>
                    </a:lnB>
                  </a:tcPr>
                </a:tc>
                <a:tc hMerge="1">
                  <a:txBody>
                    <a:bodyPr/>
                    <a:lstStyle/>
                    <a:p>
                      <a:endParaRPr kumimoji="1" lang="ja-JP" altLang="en-US"/>
                    </a:p>
                  </a:txBody>
                  <a:tcPr/>
                </a:tc>
                <a:extLst>
                  <a:ext uri="{0D108BD9-81ED-4DB2-BD59-A6C34878D82A}">
                    <a16:rowId xmlns="" xmlns:a16="http://schemas.microsoft.com/office/drawing/2014/main" val="10000"/>
                  </a:ext>
                </a:extLst>
              </a:tr>
              <a:tr h="151941">
                <a:tc vMerge="1">
                  <a:txBody>
                    <a:bodyPr/>
                    <a:lstStyle/>
                    <a:p>
                      <a:endParaRPr kumimoji="1" lang="ja-JP" altLang="en-US"/>
                    </a:p>
                  </a:txBody>
                  <a:tcPr/>
                </a:tc>
                <a:tc vMerge="1">
                  <a:txBody>
                    <a:bodyPr/>
                    <a:lstStyle/>
                    <a:p>
                      <a:endParaRPr kumimoji="1" lang="ja-JP" altLang="en-US"/>
                    </a:p>
                  </a:txBody>
                  <a:tcPr/>
                </a:tc>
                <a:tc vMerge="1">
                  <a:txBody>
                    <a:bodyPr/>
                    <a:lstStyle/>
                    <a:p>
                      <a:endParaRPr kumimoji="1" lang="ja-JP" altLang="en-US"/>
                    </a:p>
                  </a:txBody>
                  <a:tcPr/>
                </a:tc>
                <a:tc>
                  <a:txBody>
                    <a:bodyPr/>
                    <a:lstStyle/>
                    <a:p>
                      <a:pPr algn="ctr"/>
                      <a:r>
                        <a:rPr kumimoji="1" lang="ja-JP" altLang="en-US" sz="1200" dirty="0"/>
                        <a:t>前回棚卸し時点（</a:t>
                      </a:r>
                      <a:r>
                        <a:rPr kumimoji="1" lang="en-US" altLang="ja-JP" sz="1200" dirty="0"/>
                        <a:t>2014.9</a:t>
                      </a:r>
                      <a:r>
                        <a:rPr kumimoji="1" lang="ja-JP" altLang="en-US" sz="1200" dirty="0"/>
                        <a:t>）</a:t>
                      </a:r>
                    </a:p>
                  </a:txBody>
                  <a:tcPr anchor="ctr">
                    <a:lnR w="12700" cap="flat" cmpd="sng" algn="ctr">
                      <a:solidFill>
                        <a:schemeClr val="tx1"/>
                      </a:solidFill>
                      <a:prstDash val="lgDash"/>
                      <a:round/>
                      <a:headEnd type="none" w="med" len="med"/>
                      <a:tailEnd type="none" w="med" len="med"/>
                    </a:lnR>
                    <a:lnT w="12700" cap="flat" cmpd="sng" algn="ctr">
                      <a:solidFill>
                        <a:schemeClr val="tx1"/>
                      </a:solidFill>
                      <a:prstDash val="solid"/>
                      <a:round/>
                      <a:headEnd type="none" w="med" len="med"/>
                      <a:tailEnd type="none" w="med" len="med"/>
                    </a:lnT>
                  </a:tcPr>
                </a:tc>
                <a:tc>
                  <a:txBody>
                    <a:bodyPr/>
                    <a:lstStyle/>
                    <a:p>
                      <a:pPr algn="ctr"/>
                      <a:r>
                        <a:rPr kumimoji="1" lang="ja-JP" altLang="en-US" sz="1200" dirty="0"/>
                        <a:t>今回棚卸し時点（</a:t>
                      </a:r>
                      <a:r>
                        <a:rPr kumimoji="1" lang="en-US" altLang="ja-JP" sz="1200" dirty="0"/>
                        <a:t>2018.3</a:t>
                      </a:r>
                      <a:r>
                        <a:rPr kumimoji="1" lang="ja-JP" altLang="en-US" sz="1200" dirty="0"/>
                        <a:t>）</a:t>
                      </a:r>
                      <a:endParaRPr kumimoji="1" lang="ja-JP" altLang="en-US" sz="1600" dirty="0"/>
                    </a:p>
                  </a:txBody>
                  <a:tcPr anchor="ctr">
                    <a:lnL w="12700" cap="flat" cmpd="sng" algn="ctr">
                      <a:solidFill>
                        <a:schemeClr val="tx1"/>
                      </a:solidFill>
                      <a:prstDash val="lgDash"/>
                      <a:round/>
                      <a:headEnd type="none" w="med" len="med"/>
                      <a:tailEnd type="none" w="med" len="med"/>
                    </a:lnL>
                    <a:lnT w="12700" cap="flat" cmpd="sng" algn="ctr">
                      <a:solidFill>
                        <a:schemeClr val="tx1"/>
                      </a:solidFill>
                      <a:prstDash val="solid"/>
                      <a:round/>
                      <a:headEnd type="none" w="med" len="med"/>
                      <a:tailEnd type="none" w="med" len="med"/>
                    </a:lnT>
                  </a:tcPr>
                </a:tc>
                <a:extLst>
                  <a:ext uri="{0D108BD9-81ED-4DB2-BD59-A6C34878D82A}">
                    <a16:rowId xmlns="" xmlns:a16="http://schemas.microsoft.com/office/drawing/2014/main" val="10001"/>
                  </a:ext>
                </a:extLst>
              </a:tr>
              <a:tr h="843877">
                <a:tc>
                  <a:txBody>
                    <a:bodyPr/>
                    <a:lstStyle/>
                    <a:p>
                      <a:pPr algn="ctr"/>
                      <a:r>
                        <a:rPr kumimoji="1" lang="ja-JP" altLang="en-US" sz="1100" dirty="0"/>
                        <a:t>拡充</a:t>
                      </a:r>
                    </a:p>
                  </a:txBody>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altLang="ja-JP" sz="1200" dirty="0"/>
                        <a:t>a  </a:t>
                      </a:r>
                      <a:r>
                        <a:rPr lang="ja-JP" altLang="en-US" sz="1200" dirty="0"/>
                        <a:t>妊婦健康</a:t>
                      </a:r>
                      <a:endParaRPr lang="en-US" altLang="ja-JP" sz="1200" dirty="0"/>
                    </a:p>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200" dirty="0"/>
                        <a:t>　</a:t>
                      </a:r>
                      <a:r>
                        <a:rPr lang="ja-JP" altLang="en-US" sz="1200" baseline="0" dirty="0"/>
                        <a:t> </a:t>
                      </a:r>
                      <a:r>
                        <a:rPr lang="ja-JP" altLang="en-US" sz="1200" dirty="0"/>
                        <a:t>診査</a:t>
                      </a:r>
                    </a:p>
                  </a:txBody>
                  <a:tcPr marL="36000" marR="36000" marT="36000" marB="36000"/>
                </a:tc>
                <a:tc>
                  <a:txBody>
                    <a:bodyPr/>
                    <a:lstStyle/>
                    <a:p>
                      <a:r>
                        <a:rPr lang="ja-JP" altLang="en-US" sz="1200" dirty="0"/>
                        <a:t>妊婦</a:t>
                      </a:r>
                      <a:r>
                        <a:rPr lang="en-US" altLang="ja-JP" sz="1200" dirty="0"/>
                        <a:t>1</a:t>
                      </a:r>
                      <a:r>
                        <a:rPr lang="ja-JP" altLang="en-US" sz="1200" dirty="0"/>
                        <a:t>人当たり公費負担額</a:t>
                      </a:r>
                      <a:r>
                        <a:rPr lang="en-US" altLang="ja-JP" sz="1200" dirty="0"/>
                        <a:t>57,540</a:t>
                      </a:r>
                      <a:r>
                        <a:rPr lang="ja-JP" altLang="en-US" sz="1200" dirty="0"/>
                        <a:t>円（全国最低水準）</a:t>
                      </a:r>
                      <a:endParaRPr lang="en-US" altLang="ja-JP" sz="1200" dirty="0"/>
                    </a:p>
                    <a:p>
                      <a:r>
                        <a:rPr lang="ja-JP" altLang="en-US" sz="1200" dirty="0"/>
                        <a:t>（</a:t>
                      </a:r>
                      <a:r>
                        <a:rPr lang="en-US" altLang="ja-JP" sz="1200" dirty="0"/>
                        <a:t>2011</a:t>
                      </a:r>
                      <a:r>
                        <a:rPr lang="ja-JP" altLang="en-US" sz="1200" dirty="0"/>
                        <a:t>予算：</a:t>
                      </a:r>
                      <a:r>
                        <a:rPr lang="en-US" altLang="ja-JP" sz="1200" dirty="0"/>
                        <a:t>13</a:t>
                      </a:r>
                      <a:r>
                        <a:rPr lang="ja-JP" altLang="en-US" sz="1200" dirty="0"/>
                        <a:t>億円）</a:t>
                      </a:r>
                    </a:p>
                  </a:txBody>
                  <a:tcPr/>
                </a:tc>
                <a:tc>
                  <a:txBody>
                    <a:bodyPr/>
                    <a:lstStyle/>
                    <a:p>
                      <a:r>
                        <a:rPr lang="en-US" altLang="ja-JP" sz="1200" b="0" dirty="0"/>
                        <a:t>2012</a:t>
                      </a:r>
                      <a:r>
                        <a:rPr lang="ja-JP" altLang="en-US" sz="1200" b="0" dirty="0"/>
                        <a:t>年度～：国の</a:t>
                      </a:r>
                      <a:r>
                        <a:rPr lang="ja-JP" altLang="en-US" sz="1200" b="0" dirty="0">
                          <a:solidFill>
                            <a:schemeClr val="tx1"/>
                          </a:solidFill>
                        </a:rPr>
                        <a:t>示す標準検査項目</a:t>
                      </a:r>
                      <a:r>
                        <a:rPr lang="ja-JP" altLang="en-US" sz="1200" b="0" dirty="0"/>
                        <a:t>の実質無料化（妊婦</a:t>
                      </a:r>
                      <a:r>
                        <a:rPr lang="en-US" altLang="ja-JP" sz="1200" b="0" dirty="0"/>
                        <a:t>1</a:t>
                      </a:r>
                      <a:r>
                        <a:rPr lang="ja-JP" altLang="en-US" sz="1200" b="0" dirty="0"/>
                        <a:t>人当たり公費負担額</a:t>
                      </a:r>
                      <a:r>
                        <a:rPr lang="en-US" altLang="ja-JP" sz="1200" b="0" dirty="0"/>
                        <a:t>99,810</a:t>
                      </a:r>
                      <a:r>
                        <a:rPr lang="ja-JP" altLang="en-US" sz="1200" b="0" dirty="0"/>
                        <a:t>円）</a:t>
                      </a:r>
                      <a:endParaRPr lang="en-US" altLang="ja-JP" sz="1200" b="0" dirty="0"/>
                    </a:p>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200" b="0" dirty="0"/>
                        <a:t>（</a:t>
                      </a:r>
                      <a:r>
                        <a:rPr lang="en-US" altLang="ja-JP" sz="1200" b="0" u="sng" dirty="0"/>
                        <a:t>2014</a:t>
                      </a:r>
                      <a:r>
                        <a:rPr lang="ja-JP" altLang="en-US" sz="1200" b="0" u="sng" dirty="0"/>
                        <a:t>予算：</a:t>
                      </a:r>
                      <a:r>
                        <a:rPr lang="en-US" altLang="ja-JP" sz="1200" b="0" u="sng" dirty="0"/>
                        <a:t>23</a:t>
                      </a:r>
                      <a:r>
                        <a:rPr lang="ja-JP" altLang="en-US" sz="1200" b="0" u="sng" dirty="0"/>
                        <a:t>億円</a:t>
                      </a:r>
                      <a:r>
                        <a:rPr lang="ja-JP" altLang="en-US" sz="1200" b="0" dirty="0"/>
                        <a:t>）</a:t>
                      </a:r>
                    </a:p>
                  </a:txBody>
                  <a:tcPr>
                    <a:lnR w="12700" cap="flat" cmpd="sng" algn="ctr">
                      <a:solidFill>
                        <a:schemeClr val="tx1"/>
                      </a:solidFill>
                      <a:prstDash val="lgDash"/>
                      <a:round/>
                      <a:headEnd type="none" w="med" len="med"/>
                      <a:tailEnd type="none" w="med" len="med"/>
                    </a:lnR>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altLang="ja-JP" sz="1200" b="0" dirty="0">
                          <a:solidFill>
                            <a:schemeClr val="tx1"/>
                          </a:solidFill>
                        </a:rPr>
                        <a:t>2016</a:t>
                      </a:r>
                      <a:r>
                        <a:rPr lang="ja-JP" altLang="en-US" sz="1200" b="0" dirty="0">
                          <a:solidFill>
                            <a:schemeClr val="tx1"/>
                          </a:solidFill>
                        </a:rPr>
                        <a:t>年度～：国の示す標準検査項目について実施時期の目安を改定（妊婦</a:t>
                      </a:r>
                      <a:r>
                        <a:rPr lang="en-US" altLang="ja-JP" sz="1200" b="0" dirty="0">
                          <a:solidFill>
                            <a:schemeClr val="tx1"/>
                          </a:solidFill>
                        </a:rPr>
                        <a:t>1</a:t>
                      </a:r>
                      <a:r>
                        <a:rPr lang="ja-JP" altLang="en-US" sz="1200" b="0" dirty="0">
                          <a:solidFill>
                            <a:schemeClr val="tx1"/>
                          </a:solidFill>
                        </a:rPr>
                        <a:t>人当たり公費負担額</a:t>
                      </a:r>
                      <a:r>
                        <a:rPr lang="en-US" altLang="ja-JP" sz="1200" b="0" dirty="0">
                          <a:solidFill>
                            <a:schemeClr val="tx1"/>
                          </a:solidFill>
                        </a:rPr>
                        <a:t>100,930</a:t>
                      </a:r>
                      <a:r>
                        <a:rPr lang="ja-JP" altLang="en-US" sz="1200" b="0" dirty="0">
                          <a:solidFill>
                            <a:schemeClr val="tx1"/>
                          </a:solidFill>
                        </a:rPr>
                        <a:t>円</a:t>
                      </a:r>
                      <a:r>
                        <a:rPr lang="ja-JP" altLang="en-US" sz="1200" b="0" dirty="0" smtClean="0">
                          <a:solidFill>
                            <a:schemeClr val="tx1"/>
                          </a:solidFill>
                        </a:rPr>
                        <a:t>）</a:t>
                      </a:r>
                      <a:endParaRPr lang="en-US" altLang="ja-JP" sz="1200" b="0" dirty="0" smtClean="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altLang="ja-JP" sz="1200" b="0" dirty="0" smtClean="0">
                          <a:solidFill>
                            <a:schemeClr val="tx1"/>
                          </a:solidFill>
                        </a:rPr>
                        <a:t>2017</a:t>
                      </a:r>
                      <a:r>
                        <a:rPr lang="ja-JP" altLang="en-US" sz="1200" b="0" dirty="0" smtClean="0">
                          <a:solidFill>
                            <a:schemeClr val="tx1"/>
                          </a:solidFill>
                        </a:rPr>
                        <a:t>年度</a:t>
                      </a:r>
                      <a:r>
                        <a:rPr lang="zh-TW" altLang="en-US" sz="1200" b="0" dirty="0" smtClean="0">
                          <a:solidFill>
                            <a:schemeClr val="tx1"/>
                          </a:solidFill>
                          <a:latin typeface="ＭＳ ゴシック" panose="020B0609070205080204" pitchFamily="49" charset="-128"/>
                          <a:ea typeface="ＭＳ ゴシック" panose="020B0609070205080204" pitchFamily="49" charset="-128"/>
                        </a:rPr>
                        <a:t>～</a:t>
                      </a:r>
                      <a:r>
                        <a:rPr lang="zh-TW" altLang="en-US" sz="1200" b="0" dirty="0" smtClean="0">
                          <a:solidFill>
                            <a:schemeClr val="tx1"/>
                          </a:solidFill>
                          <a:latin typeface="ＭＳ Ｐゴシック" panose="020B0600070205080204" pitchFamily="50" charset="-128"/>
                          <a:ea typeface="ＭＳ Ｐゴシック" panose="020B0600070205080204" pitchFamily="50" charset="-128"/>
                        </a:rPr>
                        <a:t>：産婦健康診査開始</a:t>
                      </a:r>
                      <a:endParaRPr lang="en-US" altLang="ja-JP" sz="1200" b="0" dirty="0" smtClean="0">
                        <a:solidFill>
                          <a:schemeClr val="tx1"/>
                        </a:solidFill>
                        <a:latin typeface="ＭＳ Ｐゴシック" panose="020B0600070205080204" pitchFamily="50" charset="-128"/>
                        <a:ea typeface="ＭＳ Ｐゴシック" panose="020B0600070205080204" pitchFamily="50" charset="-128"/>
                      </a:endParaRPr>
                    </a:p>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200" b="0" dirty="0" smtClean="0">
                          <a:solidFill>
                            <a:schemeClr val="tx1"/>
                          </a:solidFill>
                        </a:rPr>
                        <a:t>（</a:t>
                      </a:r>
                      <a:r>
                        <a:rPr lang="en-US" altLang="ja-JP" sz="1200" b="0" u="sng" dirty="0" smtClean="0">
                          <a:solidFill>
                            <a:schemeClr val="tx1"/>
                          </a:solidFill>
                        </a:rPr>
                        <a:t>2018</a:t>
                      </a:r>
                      <a:r>
                        <a:rPr lang="ja-JP" altLang="en-US" sz="1200" b="0" u="sng" dirty="0" smtClean="0">
                          <a:solidFill>
                            <a:schemeClr val="tx1"/>
                          </a:solidFill>
                        </a:rPr>
                        <a:t>予算：</a:t>
                      </a:r>
                      <a:r>
                        <a:rPr lang="en-US" altLang="ja-JP" sz="1200" b="0" u="sng" dirty="0" smtClean="0">
                          <a:solidFill>
                            <a:schemeClr val="tx1"/>
                          </a:solidFill>
                        </a:rPr>
                        <a:t>24</a:t>
                      </a:r>
                      <a:r>
                        <a:rPr lang="ja-JP" altLang="en-US" sz="1200" b="0" u="sng" dirty="0" smtClean="0">
                          <a:solidFill>
                            <a:schemeClr val="tx1"/>
                          </a:solidFill>
                        </a:rPr>
                        <a:t>億円</a:t>
                      </a:r>
                      <a:r>
                        <a:rPr lang="ja-JP" altLang="en-US" sz="1200" b="0" dirty="0" smtClean="0">
                          <a:solidFill>
                            <a:schemeClr val="tx1"/>
                          </a:solidFill>
                        </a:rPr>
                        <a:t>）</a:t>
                      </a:r>
                      <a:endParaRPr lang="ja-JP" altLang="en-US" sz="1200" b="0" dirty="0">
                        <a:solidFill>
                          <a:schemeClr val="tx1"/>
                        </a:solidFill>
                      </a:endParaRPr>
                    </a:p>
                  </a:txBody>
                  <a:tcPr>
                    <a:lnL w="12700" cap="flat" cmpd="sng" algn="ctr">
                      <a:solidFill>
                        <a:schemeClr val="tx1"/>
                      </a:solidFill>
                      <a:prstDash val="lgDash"/>
                      <a:round/>
                      <a:headEnd type="none" w="med" len="med"/>
                      <a:tailEnd type="none" w="med" len="med"/>
                    </a:lnL>
                  </a:tcPr>
                </a:tc>
                <a:extLst>
                  <a:ext uri="{0D108BD9-81ED-4DB2-BD59-A6C34878D82A}">
                    <a16:rowId xmlns="" xmlns:a16="http://schemas.microsoft.com/office/drawing/2014/main" val="10002"/>
                  </a:ext>
                </a:extLst>
              </a:tr>
              <a:tr h="648072">
                <a:tc>
                  <a:txBody>
                    <a:bodyPr/>
                    <a:lstStyle/>
                    <a:p>
                      <a:pPr algn="ctr"/>
                      <a:r>
                        <a:rPr kumimoji="1" lang="ja-JP" altLang="en-US" sz="1100" dirty="0"/>
                        <a:t>拡充</a:t>
                      </a:r>
                    </a:p>
                  </a:txBody>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altLang="ja-JP" sz="1200" baseline="0" dirty="0"/>
                        <a:t>b  </a:t>
                      </a:r>
                      <a:r>
                        <a:rPr lang="ja-JP" altLang="en-US" sz="1200" dirty="0"/>
                        <a:t>こども医療 </a:t>
                      </a:r>
                      <a:endParaRPr lang="en-US" altLang="ja-JP" sz="1200" dirty="0"/>
                    </a:p>
                    <a:p>
                      <a:pPr marL="0" marR="0" indent="0" algn="l" defTabSz="914400" rtl="0" eaLnBrk="1" fontAlgn="auto" latinLnBrk="0" hangingPunct="1">
                        <a:lnSpc>
                          <a:spcPct val="100000"/>
                        </a:lnSpc>
                        <a:spcBef>
                          <a:spcPts val="0"/>
                        </a:spcBef>
                        <a:spcAft>
                          <a:spcPts val="0"/>
                        </a:spcAft>
                        <a:buClrTx/>
                        <a:buSzTx/>
                        <a:buFontTx/>
                        <a:buNone/>
                        <a:tabLst/>
                        <a:defRPr/>
                      </a:pPr>
                      <a:r>
                        <a:rPr lang="en-US" altLang="ja-JP" sz="1200" dirty="0"/>
                        <a:t>    </a:t>
                      </a:r>
                      <a:r>
                        <a:rPr lang="ja-JP" altLang="en-US" sz="1200" dirty="0"/>
                        <a:t>費助成</a:t>
                      </a:r>
                      <a:endParaRPr kumimoji="1" lang="ja-JP" altLang="en-US" sz="1200" dirty="0"/>
                    </a:p>
                  </a:txBody>
                  <a:tcPr marL="36000" marR="36000" marT="36000" marB="36000"/>
                </a:tc>
                <a:tc>
                  <a:txBody>
                    <a:bodyPr/>
                    <a:lstStyle/>
                    <a:p>
                      <a:r>
                        <a:rPr kumimoji="1" lang="ja-JP" altLang="en-US" sz="1200" dirty="0"/>
                        <a:t>通院について、小学校就学前（</a:t>
                      </a:r>
                      <a:r>
                        <a:rPr kumimoji="1" lang="en-US" altLang="ja-JP" sz="1200" dirty="0"/>
                        <a:t>6</a:t>
                      </a:r>
                      <a:r>
                        <a:rPr kumimoji="1" lang="ja-JP" altLang="en-US" sz="1200" dirty="0"/>
                        <a:t>歳）まで</a:t>
                      </a:r>
                      <a:endParaRPr kumimoji="1" lang="en-US" altLang="ja-JP" sz="1200" dirty="0"/>
                    </a:p>
                    <a:p>
                      <a:r>
                        <a:rPr lang="ja-JP" altLang="en-US" sz="1200" dirty="0"/>
                        <a:t>（</a:t>
                      </a:r>
                      <a:r>
                        <a:rPr lang="en-US" altLang="ja-JP" sz="1200" dirty="0"/>
                        <a:t>2011</a:t>
                      </a:r>
                      <a:r>
                        <a:rPr lang="ja-JP" altLang="en-US" sz="1200" dirty="0"/>
                        <a:t>予算：</a:t>
                      </a:r>
                      <a:r>
                        <a:rPr lang="en-US" altLang="ja-JP" sz="1200" dirty="0"/>
                        <a:t>35</a:t>
                      </a:r>
                      <a:r>
                        <a:rPr lang="ja-JP" altLang="en-US" sz="1200" dirty="0"/>
                        <a:t>億円）</a:t>
                      </a:r>
                      <a:endParaRPr kumimoji="1" lang="ja-JP" altLang="en-US" sz="1200" dirty="0"/>
                    </a:p>
                  </a:txBody>
                  <a:tcPr/>
                </a:tc>
                <a:tc>
                  <a:txBody>
                    <a:bodyPr/>
                    <a:lstStyle/>
                    <a:p>
                      <a:r>
                        <a:rPr kumimoji="1" lang="en-US" altLang="ja-JP" sz="1200" b="0" dirty="0">
                          <a:solidFill>
                            <a:schemeClr val="tx1"/>
                          </a:solidFill>
                        </a:rPr>
                        <a:t>2012</a:t>
                      </a:r>
                      <a:r>
                        <a:rPr kumimoji="1" lang="ja-JP" altLang="en-US" sz="1200" b="0" dirty="0">
                          <a:solidFill>
                            <a:schemeClr val="tx1"/>
                          </a:solidFill>
                        </a:rPr>
                        <a:t>年</a:t>
                      </a:r>
                      <a:r>
                        <a:rPr kumimoji="1" lang="en-US" altLang="ja-JP" sz="1200" b="0" dirty="0">
                          <a:solidFill>
                            <a:schemeClr val="tx1"/>
                          </a:solidFill>
                        </a:rPr>
                        <a:t>11</a:t>
                      </a:r>
                      <a:r>
                        <a:rPr kumimoji="1" lang="ja-JP" altLang="en-US" sz="1200" b="0" dirty="0">
                          <a:solidFill>
                            <a:schemeClr val="tx1"/>
                          </a:solidFill>
                        </a:rPr>
                        <a:t>月～：通院を中学校修了まで拡充</a:t>
                      </a:r>
                      <a:endParaRPr kumimoji="1" lang="en-US" altLang="ja-JP" sz="1200" b="0" dirty="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200" b="0" dirty="0">
                          <a:solidFill>
                            <a:schemeClr val="tx1"/>
                          </a:solidFill>
                        </a:rPr>
                        <a:t>（</a:t>
                      </a:r>
                      <a:r>
                        <a:rPr lang="en-US" altLang="ja-JP" sz="1200" b="0" u="sng" dirty="0">
                          <a:solidFill>
                            <a:schemeClr val="tx1"/>
                          </a:solidFill>
                        </a:rPr>
                        <a:t>2014</a:t>
                      </a:r>
                      <a:r>
                        <a:rPr lang="ja-JP" altLang="en-US" sz="1200" b="0" u="sng" dirty="0">
                          <a:solidFill>
                            <a:schemeClr val="tx1"/>
                          </a:solidFill>
                        </a:rPr>
                        <a:t>予算：</a:t>
                      </a:r>
                      <a:r>
                        <a:rPr lang="en-US" altLang="ja-JP" sz="1200" b="0" u="sng" dirty="0">
                          <a:solidFill>
                            <a:schemeClr val="tx1"/>
                          </a:solidFill>
                        </a:rPr>
                        <a:t>73</a:t>
                      </a:r>
                      <a:r>
                        <a:rPr lang="ja-JP" altLang="en-US" sz="1200" b="0" u="sng" dirty="0"/>
                        <a:t>億円</a:t>
                      </a:r>
                      <a:r>
                        <a:rPr lang="ja-JP" altLang="en-US" sz="1200" b="0" dirty="0"/>
                        <a:t>）</a:t>
                      </a:r>
                      <a:endParaRPr kumimoji="1" lang="ja-JP" altLang="en-US" sz="1200" b="0" dirty="0"/>
                    </a:p>
                  </a:txBody>
                  <a:tcPr>
                    <a:lnR w="12700" cap="flat" cmpd="sng" algn="ctr">
                      <a:solidFill>
                        <a:schemeClr val="tx1"/>
                      </a:solidFill>
                      <a:prstDash val="lgDash"/>
                      <a:round/>
                      <a:headEnd type="none" w="med" len="med"/>
                      <a:tailEnd type="none" w="med" len="med"/>
                    </a:lnR>
                  </a:tcPr>
                </a:tc>
                <a:tc>
                  <a:txBody>
                    <a:bodyPr/>
                    <a:lstStyle/>
                    <a:p>
                      <a:r>
                        <a:rPr lang="en-US" altLang="ja-JP" sz="1200" b="0" dirty="0">
                          <a:solidFill>
                            <a:schemeClr val="tx1"/>
                          </a:solidFill>
                        </a:rPr>
                        <a:t>2017</a:t>
                      </a:r>
                      <a:r>
                        <a:rPr lang="ja-JP" altLang="en-US" sz="1200" b="0" dirty="0">
                          <a:solidFill>
                            <a:schemeClr val="tx1"/>
                          </a:solidFill>
                        </a:rPr>
                        <a:t>年</a:t>
                      </a:r>
                      <a:r>
                        <a:rPr lang="en-US" altLang="ja-JP" sz="1200" b="0" dirty="0">
                          <a:solidFill>
                            <a:schemeClr val="tx1"/>
                          </a:solidFill>
                        </a:rPr>
                        <a:t>11</a:t>
                      </a:r>
                      <a:r>
                        <a:rPr lang="ja-JP" altLang="en-US" sz="1200" b="0" dirty="0">
                          <a:solidFill>
                            <a:schemeClr val="tx1"/>
                          </a:solidFill>
                        </a:rPr>
                        <a:t>月～：入・通院を高校修了まで拡充</a:t>
                      </a:r>
                      <a:endParaRPr lang="en-US" altLang="ja-JP" sz="1200" b="0" dirty="0">
                        <a:solidFill>
                          <a:schemeClr val="tx1"/>
                        </a:solidFill>
                      </a:endParaRPr>
                    </a:p>
                    <a:p>
                      <a:r>
                        <a:rPr lang="ja-JP" altLang="en-US" sz="1200" b="0" dirty="0">
                          <a:solidFill>
                            <a:schemeClr val="tx1"/>
                          </a:solidFill>
                        </a:rPr>
                        <a:t>（</a:t>
                      </a:r>
                      <a:r>
                        <a:rPr lang="en-US" altLang="ja-JP" sz="1200" b="0" u="sng" dirty="0">
                          <a:solidFill>
                            <a:schemeClr val="tx1"/>
                          </a:solidFill>
                        </a:rPr>
                        <a:t>2018</a:t>
                      </a:r>
                      <a:r>
                        <a:rPr lang="ja-JP" altLang="en-US" sz="1200" b="0" u="sng" dirty="0">
                          <a:solidFill>
                            <a:schemeClr val="tx1"/>
                          </a:solidFill>
                        </a:rPr>
                        <a:t>予算：</a:t>
                      </a:r>
                      <a:r>
                        <a:rPr lang="en-US" altLang="ja-JP" sz="1200" b="0" u="sng" dirty="0">
                          <a:solidFill>
                            <a:schemeClr val="tx1"/>
                          </a:solidFill>
                        </a:rPr>
                        <a:t>88</a:t>
                      </a:r>
                      <a:r>
                        <a:rPr lang="ja-JP" altLang="en-US" sz="1200" b="0" u="sng" dirty="0">
                          <a:solidFill>
                            <a:schemeClr val="tx1"/>
                          </a:solidFill>
                        </a:rPr>
                        <a:t>億円</a:t>
                      </a:r>
                      <a:r>
                        <a:rPr lang="ja-JP" altLang="en-US" sz="1200" b="0" dirty="0">
                          <a:solidFill>
                            <a:schemeClr val="tx1"/>
                          </a:solidFill>
                        </a:rPr>
                        <a:t>）</a:t>
                      </a:r>
                      <a:endParaRPr kumimoji="1" lang="ja-JP" altLang="en-US" sz="1200" b="0" dirty="0">
                        <a:solidFill>
                          <a:schemeClr val="tx1"/>
                        </a:solidFill>
                      </a:endParaRPr>
                    </a:p>
                  </a:txBody>
                  <a:tcPr>
                    <a:lnL w="12700" cap="flat" cmpd="sng" algn="ctr">
                      <a:solidFill>
                        <a:schemeClr val="tx1"/>
                      </a:solidFill>
                      <a:prstDash val="lgDash"/>
                      <a:round/>
                      <a:headEnd type="none" w="med" len="med"/>
                      <a:tailEnd type="none" w="med" len="med"/>
                    </a:lnL>
                  </a:tcPr>
                </a:tc>
                <a:extLst>
                  <a:ext uri="{0D108BD9-81ED-4DB2-BD59-A6C34878D82A}">
                    <a16:rowId xmlns="" xmlns:a16="http://schemas.microsoft.com/office/drawing/2014/main" val="10003"/>
                  </a:ext>
                </a:extLst>
              </a:tr>
              <a:tr h="2304256">
                <a:tc>
                  <a:txBody>
                    <a:bodyPr/>
                    <a:lstStyle/>
                    <a:p>
                      <a:pPr algn="ctr"/>
                      <a:r>
                        <a:rPr kumimoji="1" lang="ja-JP" altLang="en-US" sz="1100" dirty="0"/>
                        <a:t>拡充</a:t>
                      </a:r>
                    </a:p>
                  </a:txBody>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200" dirty="0"/>
                        <a:t>c  </a:t>
                      </a:r>
                      <a:r>
                        <a:rPr kumimoji="1" lang="ja-JP" altLang="en-US" sz="1200" dirty="0"/>
                        <a:t>待機児童</a:t>
                      </a:r>
                      <a:endParaRPr kumimoji="1" lang="en-US" altLang="ja-JP" sz="1200" dirty="0"/>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a:t>　 解消</a:t>
                      </a:r>
                    </a:p>
                  </a:txBody>
                  <a:tcPr marL="36000" marR="36000" marT="36000" marB="36000"/>
                </a:tc>
                <a:tc>
                  <a:txBody>
                    <a:bodyPr/>
                    <a:lstStyle/>
                    <a:p>
                      <a:r>
                        <a:rPr kumimoji="1" lang="ja-JP" altLang="en-US" sz="1200" dirty="0"/>
                        <a:t>待機児童数</a:t>
                      </a:r>
                      <a:r>
                        <a:rPr kumimoji="1" lang="en-US" altLang="ja-JP" sz="1200" dirty="0"/>
                        <a:t>664</a:t>
                      </a:r>
                      <a:r>
                        <a:rPr kumimoji="1" lang="ja-JP" altLang="en-US" sz="1200" dirty="0"/>
                        <a:t>人</a:t>
                      </a:r>
                      <a:endParaRPr kumimoji="1" lang="en-US" altLang="ja-JP" sz="1200" dirty="0"/>
                    </a:p>
                    <a:p>
                      <a:r>
                        <a:rPr kumimoji="1" lang="en-US" altLang="ja-JP" sz="1200" dirty="0"/>
                        <a:t>【2012</a:t>
                      </a:r>
                      <a:r>
                        <a:rPr kumimoji="1" lang="ja-JP" altLang="en-US" sz="1200" dirty="0"/>
                        <a:t>年</a:t>
                      </a:r>
                      <a:r>
                        <a:rPr kumimoji="1" lang="en-US" altLang="ja-JP" sz="1200" dirty="0"/>
                        <a:t>4</a:t>
                      </a:r>
                      <a:r>
                        <a:rPr kumimoji="1" lang="ja-JP" altLang="en-US" sz="1200" dirty="0"/>
                        <a:t>月時点</a:t>
                      </a:r>
                      <a:r>
                        <a:rPr kumimoji="1" lang="en-US" altLang="ja-JP" sz="1200" dirty="0"/>
                        <a:t>】</a:t>
                      </a:r>
                    </a:p>
                    <a:p>
                      <a:r>
                        <a:rPr lang="ja-JP" altLang="en-US" sz="1200" dirty="0"/>
                        <a:t>（</a:t>
                      </a:r>
                      <a:r>
                        <a:rPr lang="en-US" altLang="ja-JP" sz="1200" dirty="0"/>
                        <a:t>2011</a:t>
                      </a:r>
                      <a:r>
                        <a:rPr lang="ja-JP" altLang="en-US" sz="1200" dirty="0"/>
                        <a:t>予算：</a:t>
                      </a:r>
                      <a:r>
                        <a:rPr lang="en-US" altLang="ja-JP" sz="1200" dirty="0"/>
                        <a:t>17</a:t>
                      </a:r>
                      <a:r>
                        <a:rPr lang="ja-JP" altLang="en-US" sz="1200" dirty="0"/>
                        <a:t>億円）</a:t>
                      </a:r>
                      <a:endParaRPr kumimoji="1" lang="ja-JP" altLang="en-US" sz="1200" dirty="0"/>
                    </a:p>
                  </a:txBody>
                  <a:tcPr/>
                </a:tc>
                <a:tc>
                  <a:txBody>
                    <a:bodyPr/>
                    <a:lstStyle/>
                    <a:p>
                      <a:r>
                        <a:rPr lang="ja-JP" altLang="en-US" sz="1200" b="0" dirty="0"/>
                        <a:t>待機児童数</a:t>
                      </a:r>
                      <a:r>
                        <a:rPr lang="en-US" altLang="ja-JP" sz="1200" b="0" strike="noStrike" dirty="0">
                          <a:solidFill>
                            <a:schemeClr val="tx1"/>
                          </a:solidFill>
                        </a:rPr>
                        <a:t>224</a:t>
                      </a:r>
                      <a:r>
                        <a:rPr lang="ja-JP" altLang="en-US" sz="1200" b="0" dirty="0"/>
                        <a:t>人（</a:t>
                      </a:r>
                      <a:r>
                        <a:rPr lang="en-US" altLang="ja-JP" sz="1200" b="0" dirty="0"/>
                        <a:t>2014</a:t>
                      </a:r>
                      <a:r>
                        <a:rPr lang="ja-JP" altLang="en-US" sz="1200" b="0" dirty="0"/>
                        <a:t>年</a:t>
                      </a:r>
                      <a:r>
                        <a:rPr lang="en-US" altLang="ja-JP" sz="1200" b="0" dirty="0"/>
                        <a:t>4</a:t>
                      </a:r>
                      <a:r>
                        <a:rPr lang="ja-JP" altLang="en-US" sz="1200" b="0" dirty="0"/>
                        <a:t>月）</a:t>
                      </a:r>
                      <a:endParaRPr lang="en-US" altLang="ja-JP" sz="1200" b="0" dirty="0"/>
                    </a:p>
                    <a:p>
                      <a:r>
                        <a:rPr lang="ja-JP" altLang="en-US" sz="1200" b="0" dirty="0"/>
                        <a:t>（</a:t>
                      </a:r>
                      <a:r>
                        <a:rPr lang="en-US" altLang="ja-JP" sz="1200" b="0" u="sng" dirty="0"/>
                        <a:t>2014</a:t>
                      </a:r>
                      <a:r>
                        <a:rPr lang="ja-JP" altLang="en-US" sz="1200" b="0" u="sng" dirty="0"/>
                        <a:t>予算：</a:t>
                      </a:r>
                      <a:r>
                        <a:rPr lang="en-US" altLang="ja-JP" sz="1200" b="0" u="sng" dirty="0"/>
                        <a:t>57</a:t>
                      </a:r>
                      <a:r>
                        <a:rPr lang="ja-JP" altLang="en-US" sz="1200" b="0" u="sng" dirty="0"/>
                        <a:t>億円</a:t>
                      </a:r>
                      <a:r>
                        <a:rPr lang="ja-JP" altLang="en-US" sz="1200" b="0" dirty="0"/>
                        <a:t>）</a:t>
                      </a:r>
                    </a:p>
                    <a:p>
                      <a:endParaRPr lang="ja-JP" altLang="en-US" sz="1200" b="0" dirty="0">
                        <a:solidFill>
                          <a:srgbClr val="FF0000"/>
                        </a:solidFill>
                      </a:endParaRPr>
                    </a:p>
                  </a:txBody>
                  <a:tcPr>
                    <a:lnR w="12700" cap="flat" cmpd="sng" algn="ctr">
                      <a:solidFill>
                        <a:schemeClr val="tx1"/>
                      </a:solidFill>
                      <a:prstDash val="lgDash"/>
                      <a:round/>
                      <a:headEnd type="none" w="med" len="med"/>
                      <a:tailEnd type="none" w="med" len="med"/>
                    </a:lnR>
                  </a:tcPr>
                </a:tc>
                <a:tc>
                  <a:txBody>
                    <a:bodyPr/>
                    <a:lstStyle/>
                    <a:p>
                      <a:r>
                        <a:rPr lang="ja-JP" altLang="en-US" sz="1200" b="0" dirty="0">
                          <a:solidFill>
                            <a:schemeClr val="tx1"/>
                          </a:solidFill>
                        </a:rPr>
                        <a:t>待機児童数</a:t>
                      </a:r>
                      <a:r>
                        <a:rPr lang="en-US" altLang="ja-JP" sz="1200" b="0" strike="noStrike" dirty="0">
                          <a:solidFill>
                            <a:schemeClr val="tx1"/>
                          </a:solidFill>
                        </a:rPr>
                        <a:t>325</a:t>
                      </a:r>
                      <a:r>
                        <a:rPr lang="ja-JP" altLang="en-US" sz="1200" b="0" dirty="0">
                          <a:solidFill>
                            <a:schemeClr val="tx1"/>
                          </a:solidFill>
                        </a:rPr>
                        <a:t>人</a:t>
                      </a:r>
                      <a:r>
                        <a:rPr lang="en-US" altLang="ja-JP" sz="1200" b="0" dirty="0">
                          <a:solidFill>
                            <a:schemeClr val="tx1"/>
                          </a:solidFill>
                        </a:rPr>
                        <a:t>【2017</a:t>
                      </a:r>
                      <a:r>
                        <a:rPr lang="ja-JP" altLang="en-US" sz="1200" b="0" dirty="0">
                          <a:solidFill>
                            <a:schemeClr val="tx1"/>
                          </a:solidFill>
                        </a:rPr>
                        <a:t>年</a:t>
                      </a:r>
                      <a:r>
                        <a:rPr lang="en-US" altLang="ja-JP" sz="1200" b="0" dirty="0">
                          <a:solidFill>
                            <a:schemeClr val="tx1"/>
                          </a:solidFill>
                        </a:rPr>
                        <a:t>4</a:t>
                      </a:r>
                      <a:r>
                        <a:rPr lang="ja-JP" altLang="en-US" sz="1200" b="0" dirty="0">
                          <a:solidFill>
                            <a:schemeClr val="tx1"/>
                          </a:solidFill>
                        </a:rPr>
                        <a:t>月時点</a:t>
                      </a:r>
                      <a:r>
                        <a:rPr lang="en-US" altLang="ja-JP" sz="1200" b="0" dirty="0">
                          <a:solidFill>
                            <a:schemeClr val="tx1"/>
                          </a:solidFill>
                        </a:rPr>
                        <a:t>】</a:t>
                      </a:r>
                    </a:p>
                    <a:p>
                      <a:r>
                        <a:rPr lang="en-US" altLang="ja-JP" sz="1200" b="0" dirty="0">
                          <a:solidFill>
                            <a:schemeClr val="tx1"/>
                          </a:solidFill>
                        </a:rPr>
                        <a:t>2017</a:t>
                      </a:r>
                      <a:r>
                        <a:rPr lang="ja-JP" altLang="en-US" sz="1200" b="0" dirty="0">
                          <a:solidFill>
                            <a:schemeClr val="tx1"/>
                          </a:solidFill>
                        </a:rPr>
                        <a:t>年度は、従来の取組みに加え、市民のニーズにきめ細かに対応するため、従来の手法にとらわれない特別対策などを実施　</a:t>
                      </a:r>
                      <a:endParaRPr lang="en-US" altLang="ja-JP" sz="1200" b="0" dirty="0">
                        <a:solidFill>
                          <a:schemeClr val="tx1"/>
                        </a:solidFill>
                      </a:endParaRPr>
                    </a:p>
                    <a:p>
                      <a:r>
                        <a:rPr lang="en-US" altLang="ja-JP" sz="1200" b="0" dirty="0">
                          <a:solidFill>
                            <a:schemeClr val="tx1"/>
                          </a:solidFill>
                        </a:rPr>
                        <a:t>《</a:t>
                      </a:r>
                      <a:r>
                        <a:rPr lang="ja-JP" altLang="en-US" sz="1200" b="0" dirty="0">
                          <a:solidFill>
                            <a:schemeClr val="tx1"/>
                          </a:solidFill>
                        </a:rPr>
                        <a:t>特別対策</a:t>
                      </a:r>
                      <a:r>
                        <a:rPr lang="en-US" altLang="ja-JP" sz="1200" b="0" dirty="0">
                          <a:solidFill>
                            <a:schemeClr val="tx1"/>
                          </a:solidFill>
                        </a:rPr>
                        <a:t>》</a:t>
                      </a:r>
                    </a:p>
                    <a:p>
                      <a:r>
                        <a:rPr lang="ja-JP" altLang="en-US" sz="1200" b="0" baseline="0" dirty="0">
                          <a:solidFill>
                            <a:schemeClr val="tx1"/>
                          </a:solidFill>
                        </a:rPr>
                        <a:t>①</a:t>
                      </a:r>
                      <a:r>
                        <a:rPr lang="ja-JP" altLang="en-US" sz="1200" b="0" dirty="0">
                          <a:solidFill>
                            <a:schemeClr val="tx1"/>
                          </a:solidFill>
                        </a:rPr>
                        <a:t>区役所・市役所本庁舎に保育施設</a:t>
                      </a:r>
                      <a:endParaRPr lang="en-US" altLang="ja-JP" sz="1200" b="0" dirty="0">
                        <a:solidFill>
                          <a:schemeClr val="tx1"/>
                        </a:solidFill>
                      </a:endParaRPr>
                    </a:p>
                    <a:p>
                      <a:r>
                        <a:rPr lang="ja-JP" altLang="en-US" sz="1200" b="0" dirty="0">
                          <a:solidFill>
                            <a:schemeClr val="tx1"/>
                          </a:solidFill>
                        </a:rPr>
                        <a:t>    開設</a:t>
                      </a:r>
                      <a:endParaRPr lang="en-US" altLang="ja-JP" sz="1200" b="0" dirty="0">
                        <a:solidFill>
                          <a:schemeClr val="tx1"/>
                        </a:solidFill>
                      </a:endParaRPr>
                    </a:p>
                    <a:p>
                      <a:r>
                        <a:rPr lang="ja-JP" altLang="en-US" sz="1200" b="0" dirty="0">
                          <a:solidFill>
                            <a:schemeClr val="tx1"/>
                          </a:solidFill>
                        </a:rPr>
                        <a:t>②保育送迎バス事業の実施</a:t>
                      </a:r>
                      <a:endParaRPr lang="en-US" altLang="ja-JP" sz="1200" b="0" strike="sngStrike" dirty="0">
                        <a:solidFill>
                          <a:srgbClr val="FF0000"/>
                        </a:solidFill>
                      </a:endParaRPr>
                    </a:p>
                    <a:p>
                      <a:r>
                        <a:rPr lang="ja-JP" altLang="en-US" sz="1200" b="0" baseline="0" dirty="0">
                          <a:solidFill>
                            <a:schemeClr val="tx1"/>
                          </a:solidFill>
                        </a:rPr>
                        <a:t>③</a:t>
                      </a:r>
                      <a:r>
                        <a:rPr lang="ja-JP" altLang="en-US" sz="1200" b="0" dirty="0">
                          <a:solidFill>
                            <a:schemeClr val="tx1"/>
                          </a:solidFill>
                        </a:rPr>
                        <a:t>保育所用地へ提供した土地所有者へ</a:t>
                      </a:r>
                      <a:endParaRPr lang="en-US" altLang="ja-JP" sz="1200" b="0" dirty="0">
                        <a:solidFill>
                          <a:schemeClr val="tx1"/>
                        </a:solidFill>
                      </a:endParaRPr>
                    </a:p>
                    <a:p>
                      <a:r>
                        <a:rPr lang="en-US" altLang="ja-JP" sz="1200" b="0" dirty="0">
                          <a:solidFill>
                            <a:schemeClr val="tx1"/>
                          </a:solidFill>
                        </a:rPr>
                        <a:t>     </a:t>
                      </a:r>
                      <a:r>
                        <a:rPr lang="ja-JP" altLang="en-US" sz="1200" b="0" dirty="0">
                          <a:solidFill>
                            <a:schemeClr val="tx1"/>
                          </a:solidFill>
                        </a:rPr>
                        <a:t>の固定資産税等相当額補助</a:t>
                      </a:r>
                      <a:endParaRPr lang="en-US" altLang="ja-JP" sz="1200" b="0" dirty="0">
                        <a:solidFill>
                          <a:schemeClr val="tx1"/>
                        </a:solidFill>
                      </a:endParaRPr>
                    </a:p>
                    <a:p>
                      <a:r>
                        <a:rPr lang="ja-JP" altLang="en-US" sz="1200" b="0" baseline="0" dirty="0">
                          <a:solidFill>
                            <a:schemeClr val="tx1"/>
                          </a:solidFill>
                        </a:rPr>
                        <a:t>④</a:t>
                      </a:r>
                      <a:r>
                        <a:rPr lang="ja-JP" altLang="en-US" sz="1200" b="0" dirty="0">
                          <a:solidFill>
                            <a:schemeClr val="tx1"/>
                          </a:solidFill>
                        </a:rPr>
                        <a:t>保育所等整備補助金の増額　など</a:t>
                      </a:r>
                      <a:endParaRPr lang="en-US" altLang="ja-JP" sz="1200" b="0" dirty="0">
                        <a:solidFill>
                          <a:schemeClr val="tx1"/>
                        </a:solidFill>
                      </a:endParaRPr>
                    </a:p>
                    <a:p>
                      <a:r>
                        <a:rPr lang="ja-JP" altLang="en-US" sz="1200" b="0" dirty="0">
                          <a:solidFill>
                            <a:schemeClr val="tx1"/>
                          </a:solidFill>
                        </a:rPr>
                        <a:t>（</a:t>
                      </a:r>
                      <a:r>
                        <a:rPr lang="en-US" altLang="ja-JP" sz="1200" b="0" u="sng" dirty="0">
                          <a:solidFill>
                            <a:schemeClr val="tx1"/>
                          </a:solidFill>
                        </a:rPr>
                        <a:t>2018</a:t>
                      </a:r>
                      <a:r>
                        <a:rPr lang="ja-JP" altLang="en-US" sz="1200" b="0" u="sng" dirty="0">
                          <a:solidFill>
                            <a:schemeClr val="tx1"/>
                          </a:solidFill>
                        </a:rPr>
                        <a:t>予算：</a:t>
                      </a:r>
                      <a:r>
                        <a:rPr lang="en-US" altLang="ja-JP" sz="1200" b="0" u="sng" dirty="0">
                          <a:solidFill>
                            <a:schemeClr val="tx1"/>
                          </a:solidFill>
                        </a:rPr>
                        <a:t>171</a:t>
                      </a:r>
                      <a:r>
                        <a:rPr lang="ja-JP" altLang="en-US" sz="1200" b="0" u="sng" dirty="0">
                          <a:solidFill>
                            <a:schemeClr val="tx1"/>
                          </a:solidFill>
                        </a:rPr>
                        <a:t>億円</a:t>
                      </a:r>
                      <a:r>
                        <a:rPr lang="ja-JP" altLang="en-US" sz="1200" b="0" dirty="0">
                          <a:solidFill>
                            <a:schemeClr val="tx1"/>
                          </a:solidFill>
                        </a:rPr>
                        <a:t>）</a:t>
                      </a:r>
                      <a:endParaRPr lang="en-US" altLang="ja-JP" sz="1200" b="0" dirty="0">
                        <a:solidFill>
                          <a:schemeClr val="tx1"/>
                        </a:solidFill>
                      </a:endParaRPr>
                    </a:p>
                    <a:p>
                      <a:endParaRPr lang="ja-JP" altLang="en-US" sz="1200" b="0" dirty="0">
                        <a:solidFill>
                          <a:schemeClr val="tx1"/>
                        </a:solidFill>
                      </a:endParaRPr>
                    </a:p>
                  </a:txBody>
                  <a:tcPr>
                    <a:lnL w="12700" cap="flat" cmpd="sng" algn="ctr">
                      <a:solidFill>
                        <a:schemeClr val="tx1"/>
                      </a:solidFill>
                      <a:prstDash val="lgDash"/>
                      <a:round/>
                      <a:headEnd type="none" w="med" len="med"/>
                      <a:tailEnd type="none" w="med" len="med"/>
                    </a:lnL>
                  </a:tcPr>
                </a:tc>
                <a:extLst>
                  <a:ext uri="{0D108BD9-81ED-4DB2-BD59-A6C34878D82A}">
                    <a16:rowId xmlns="" xmlns:a16="http://schemas.microsoft.com/office/drawing/2014/main" val="10004"/>
                  </a:ext>
                </a:extLst>
              </a:tr>
              <a:tr h="488825">
                <a:tc>
                  <a:txBody>
                    <a:bodyPr/>
                    <a:lstStyle/>
                    <a:p>
                      <a:pPr algn="ctr"/>
                      <a:r>
                        <a:rPr kumimoji="1" lang="ja-JP" altLang="en-US" sz="1100" dirty="0"/>
                        <a:t>新規</a:t>
                      </a:r>
                    </a:p>
                  </a:txBody>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200" dirty="0"/>
                        <a:t>d</a:t>
                      </a:r>
                      <a:r>
                        <a:rPr kumimoji="1" lang="en-US" altLang="ja-JP" sz="1200" baseline="0" dirty="0"/>
                        <a:t>  </a:t>
                      </a:r>
                      <a:r>
                        <a:rPr kumimoji="1" lang="ja-JP" altLang="en-US" sz="1200" dirty="0"/>
                        <a:t>塾代助成</a:t>
                      </a:r>
                      <a:endParaRPr kumimoji="1" lang="en-US" altLang="ja-JP" sz="1200" dirty="0"/>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a:t>　 事業</a:t>
                      </a:r>
                    </a:p>
                  </a:txBody>
                  <a:tcPr marL="36000" marR="36000" marT="36000" marB="36000"/>
                </a:tc>
                <a:tc>
                  <a:txBody>
                    <a:bodyPr/>
                    <a:lstStyle/>
                    <a:p>
                      <a:r>
                        <a:rPr kumimoji="1" lang="ja-JP" altLang="en-US" sz="1200" dirty="0"/>
                        <a:t>学校外教育における子育て世帯の経済的負担</a:t>
                      </a:r>
                      <a:endParaRPr kumimoji="1" lang="en-US" altLang="ja-JP" sz="1200" dirty="0"/>
                    </a:p>
                    <a:p>
                      <a:r>
                        <a:rPr lang="ja-JP" altLang="en-US" sz="1200" dirty="0"/>
                        <a:t>（</a:t>
                      </a:r>
                      <a:r>
                        <a:rPr lang="en-US" altLang="ja-JP" sz="1200" dirty="0"/>
                        <a:t>2011</a:t>
                      </a:r>
                      <a:r>
                        <a:rPr lang="ja-JP" altLang="en-US" sz="1200" dirty="0"/>
                        <a:t>予算：－）</a:t>
                      </a:r>
                      <a:endParaRPr lang="en-US" altLang="ja-JP" sz="1200" dirty="0"/>
                    </a:p>
                    <a:p>
                      <a:endParaRPr kumimoji="1" lang="ja-JP" altLang="en-US" sz="1200" dirty="0"/>
                    </a:p>
                  </a:txBody>
                  <a:tcPr/>
                </a:tc>
                <a:tc>
                  <a:txBody>
                    <a:bodyPr/>
                    <a:lstStyle/>
                    <a:p>
                      <a:r>
                        <a:rPr lang="en-US" altLang="ja-JP" sz="1200" dirty="0"/>
                        <a:t>2013</a:t>
                      </a:r>
                      <a:r>
                        <a:rPr lang="ja-JP" altLang="en-US" sz="1200" dirty="0"/>
                        <a:t>年</a:t>
                      </a:r>
                      <a:r>
                        <a:rPr lang="en-US" altLang="ja-JP" sz="1200" dirty="0"/>
                        <a:t>12</a:t>
                      </a:r>
                      <a:r>
                        <a:rPr lang="ja-JP" altLang="en-US" sz="1200" dirty="0"/>
                        <a:t>月～：全市展開</a:t>
                      </a:r>
                      <a:endParaRPr lang="en-US" altLang="ja-JP" sz="1200" dirty="0"/>
                    </a:p>
                    <a:p>
                      <a:r>
                        <a:rPr lang="ja-JP" altLang="en-US" sz="1200" dirty="0"/>
                        <a:t>（</a:t>
                      </a:r>
                      <a:r>
                        <a:rPr lang="en-US" altLang="ja-JP" sz="1200" u="sng" dirty="0"/>
                        <a:t>2014</a:t>
                      </a:r>
                      <a:r>
                        <a:rPr lang="ja-JP" altLang="en-US" sz="1200" u="sng" dirty="0"/>
                        <a:t>予算：</a:t>
                      </a:r>
                      <a:r>
                        <a:rPr lang="en-US" altLang="ja-JP" sz="1200" u="sng" dirty="0"/>
                        <a:t>17</a:t>
                      </a:r>
                      <a:r>
                        <a:rPr lang="ja-JP" altLang="en-US" sz="1200" u="sng" dirty="0"/>
                        <a:t>億円</a:t>
                      </a:r>
                      <a:r>
                        <a:rPr lang="ja-JP" altLang="en-US" sz="1200" dirty="0"/>
                        <a:t>）</a:t>
                      </a:r>
                    </a:p>
                  </a:txBody>
                  <a:tcPr>
                    <a:lnR w="12700" cap="flat" cmpd="sng" algn="ctr">
                      <a:solidFill>
                        <a:schemeClr val="tx1"/>
                      </a:solidFill>
                      <a:prstDash val="lgDash"/>
                      <a:round/>
                      <a:headEnd type="none" w="med" len="med"/>
                      <a:tailEnd type="none" w="med" len="med"/>
                    </a:lnR>
                  </a:tcPr>
                </a:tc>
                <a:tc>
                  <a:txBody>
                    <a:bodyPr/>
                    <a:lstStyle/>
                    <a:p>
                      <a:r>
                        <a:rPr lang="en-US" altLang="ja-JP" sz="1200" dirty="0">
                          <a:solidFill>
                            <a:schemeClr val="tx1"/>
                          </a:solidFill>
                        </a:rPr>
                        <a:t>2015</a:t>
                      </a:r>
                      <a:r>
                        <a:rPr lang="ja-JP" altLang="en-US" sz="1200" dirty="0">
                          <a:solidFill>
                            <a:schemeClr val="tx1"/>
                          </a:solidFill>
                        </a:rPr>
                        <a:t>年</a:t>
                      </a:r>
                      <a:r>
                        <a:rPr lang="en-US" altLang="ja-JP" sz="1200" dirty="0">
                          <a:solidFill>
                            <a:schemeClr val="tx1"/>
                          </a:solidFill>
                        </a:rPr>
                        <a:t>10</a:t>
                      </a:r>
                      <a:r>
                        <a:rPr lang="ja-JP" altLang="en-US" sz="1200" dirty="0">
                          <a:solidFill>
                            <a:schemeClr val="tx1"/>
                          </a:solidFill>
                        </a:rPr>
                        <a:t>月～：所得要件の緩和による対象者の拡大</a:t>
                      </a:r>
                      <a:endParaRPr lang="en-US" altLang="ja-JP" sz="1200" dirty="0">
                        <a:solidFill>
                          <a:schemeClr val="tx1"/>
                        </a:solidFill>
                      </a:endParaRPr>
                    </a:p>
                    <a:p>
                      <a:r>
                        <a:rPr lang="ja-JP" altLang="en-US" sz="1200" dirty="0">
                          <a:solidFill>
                            <a:schemeClr val="tx1"/>
                          </a:solidFill>
                        </a:rPr>
                        <a:t>（</a:t>
                      </a:r>
                      <a:r>
                        <a:rPr lang="en-US" altLang="ja-JP" sz="1200" u="sng" dirty="0">
                          <a:solidFill>
                            <a:schemeClr val="tx1"/>
                          </a:solidFill>
                        </a:rPr>
                        <a:t>2018</a:t>
                      </a:r>
                      <a:r>
                        <a:rPr lang="ja-JP" altLang="en-US" sz="1200" u="sng" dirty="0">
                          <a:solidFill>
                            <a:schemeClr val="tx1"/>
                          </a:solidFill>
                        </a:rPr>
                        <a:t>予算：</a:t>
                      </a:r>
                      <a:r>
                        <a:rPr lang="en-US" altLang="ja-JP" sz="1200" u="sng" dirty="0">
                          <a:solidFill>
                            <a:schemeClr val="tx1"/>
                          </a:solidFill>
                        </a:rPr>
                        <a:t>25</a:t>
                      </a:r>
                      <a:r>
                        <a:rPr lang="ja-JP" altLang="en-US" sz="1200" u="sng" dirty="0">
                          <a:solidFill>
                            <a:schemeClr val="tx1"/>
                          </a:solidFill>
                        </a:rPr>
                        <a:t>億円</a:t>
                      </a:r>
                      <a:r>
                        <a:rPr lang="ja-JP" altLang="en-US" sz="1200" dirty="0">
                          <a:solidFill>
                            <a:schemeClr val="tx1"/>
                          </a:solidFill>
                        </a:rPr>
                        <a:t>）</a:t>
                      </a:r>
                    </a:p>
                  </a:txBody>
                  <a:tcPr>
                    <a:lnL w="12700" cap="flat" cmpd="sng" algn="ctr">
                      <a:solidFill>
                        <a:schemeClr val="tx1"/>
                      </a:solidFill>
                      <a:prstDash val="lgDash"/>
                      <a:round/>
                      <a:headEnd type="none" w="med" len="med"/>
                      <a:tailEnd type="none" w="med" len="med"/>
                    </a:lnL>
                  </a:tcPr>
                </a:tc>
                <a:extLst>
                  <a:ext uri="{0D108BD9-81ED-4DB2-BD59-A6C34878D82A}">
                    <a16:rowId xmlns="" xmlns:a16="http://schemas.microsoft.com/office/drawing/2014/main" val="10005"/>
                  </a:ext>
                </a:extLst>
              </a:tr>
            </a:tbl>
          </a:graphicData>
        </a:graphic>
      </p:graphicFrame>
      <p:sp>
        <p:nvSpPr>
          <p:cNvPr id="10" name="テキスト ボックス 9"/>
          <p:cNvSpPr txBox="1"/>
          <p:nvPr/>
        </p:nvSpPr>
        <p:spPr>
          <a:xfrm>
            <a:off x="251520" y="232182"/>
            <a:ext cx="7704856" cy="338554"/>
          </a:xfrm>
          <a:prstGeom prst="rect">
            <a:avLst/>
          </a:prstGeom>
          <a:noFill/>
        </p:spPr>
        <p:txBody>
          <a:bodyPr wrap="square" rtlCol="0">
            <a:spAutoFit/>
          </a:bodyPr>
          <a:lstStyle/>
          <a:p>
            <a:r>
              <a:rPr lang="ja-JP" altLang="en-US" sz="1600" b="1" dirty="0"/>
              <a:t>③　新規・拡充した施策・事業の概要</a:t>
            </a:r>
            <a:endParaRPr kumimoji="1" lang="ja-JP" altLang="en-US" sz="1600" b="1" dirty="0"/>
          </a:p>
        </p:txBody>
      </p:sp>
      <p:cxnSp>
        <p:nvCxnSpPr>
          <p:cNvPr id="11" name="直線コネクタ 10"/>
          <p:cNvCxnSpPr/>
          <p:nvPr/>
        </p:nvCxnSpPr>
        <p:spPr>
          <a:xfrm>
            <a:off x="251520" y="520214"/>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2" name="二等辺三角形 11"/>
          <p:cNvSpPr/>
          <p:nvPr/>
        </p:nvSpPr>
        <p:spPr>
          <a:xfrm rot="5400000">
            <a:off x="3585926" y="1118316"/>
            <a:ext cx="216024" cy="459980"/>
          </a:xfrm>
          <a:prstGeom prst="triangle">
            <a:avLst/>
          </a:prstGeom>
        </p:spPr>
        <p:style>
          <a:lnRef idx="1">
            <a:schemeClr val="accent2"/>
          </a:lnRef>
          <a:fillRef idx="2">
            <a:schemeClr val="accent2"/>
          </a:fillRef>
          <a:effectRef idx="1">
            <a:schemeClr val="accent2"/>
          </a:effectRef>
          <a:fontRef idx="minor">
            <a:schemeClr val="dk1"/>
          </a:fontRef>
        </p:style>
        <p:txBody>
          <a:bodyPr rtlCol="0" anchor="ctr"/>
          <a:lstStyle/>
          <a:p>
            <a:pPr algn="ctr"/>
            <a:endParaRPr kumimoji="1" lang="ja-JP" altLang="en-US"/>
          </a:p>
        </p:txBody>
      </p:sp>
      <p:sp>
        <p:nvSpPr>
          <p:cNvPr id="13" name="テキスト ボックス 12"/>
          <p:cNvSpPr txBox="1"/>
          <p:nvPr/>
        </p:nvSpPr>
        <p:spPr>
          <a:xfrm>
            <a:off x="0" y="0"/>
            <a:ext cx="4572000" cy="276999"/>
          </a:xfrm>
          <a:prstGeom prst="rect">
            <a:avLst/>
          </a:prstGeom>
          <a:noFill/>
        </p:spPr>
        <p:txBody>
          <a:bodyPr wrap="square" rtlCol="0">
            <a:spAutoFit/>
          </a:bodyPr>
          <a:lstStyle/>
          <a:p>
            <a:r>
              <a:rPr kumimoji="1" lang="en-US" altLang="ja-JP" sz="1200" dirty="0"/>
              <a:t>Ⅳ</a:t>
            </a:r>
            <a:r>
              <a:rPr kumimoji="1" lang="ja-JP" altLang="en-US" sz="1200" dirty="0"/>
              <a:t>　</a:t>
            </a:r>
            <a:r>
              <a:rPr kumimoji="1" lang="ja-JP" altLang="en-US" sz="1100" dirty="0"/>
              <a:t>政策</a:t>
            </a:r>
            <a:r>
              <a:rPr kumimoji="1" lang="ja-JP" altLang="en-US" sz="1200" dirty="0"/>
              <a:t>の刷新・現役世代の重点投資</a:t>
            </a:r>
            <a:r>
              <a:rPr lang="ja-JP" altLang="en-US" sz="1200" dirty="0"/>
              <a:t>（子育て・教育）</a:t>
            </a:r>
            <a:endParaRPr kumimoji="1" lang="en-US" altLang="ja-JP" sz="1200" dirty="0"/>
          </a:p>
        </p:txBody>
      </p:sp>
      <p:sp>
        <p:nvSpPr>
          <p:cNvPr id="14" name="スライド番号プレースホルダ 13"/>
          <p:cNvSpPr>
            <a:spLocks noGrp="1"/>
          </p:cNvSpPr>
          <p:nvPr>
            <p:ph type="sldNum" sz="quarter" idx="12"/>
          </p:nvPr>
        </p:nvSpPr>
        <p:spPr>
          <a:xfrm>
            <a:off x="8460432" y="6669360"/>
            <a:ext cx="720080" cy="177924"/>
          </a:xfrm>
        </p:spPr>
        <p:txBody>
          <a:bodyPr/>
          <a:lstStyle/>
          <a:p>
            <a:fld id="{CCEC3038-1CF1-4B63-9920-55248DCFBA97}" type="slidenum">
              <a:rPr kumimoji="1" lang="ja-JP" altLang="en-US" smtClean="0"/>
              <a:pPr/>
              <a:t>14</a:t>
            </a:fld>
            <a:endParaRPr kumimoji="1" lang="ja-JP" altLang="en-US" dirty="0"/>
          </a:p>
        </p:txBody>
      </p:sp>
      <p:sp>
        <p:nvSpPr>
          <p:cNvPr id="16" name="角丸四角形 15"/>
          <p:cNvSpPr/>
          <p:nvPr/>
        </p:nvSpPr>
        <p:spPr>
          <a:xfrm>
            <a:off x="279300" y="608573"/>
            <a:ext cx="1844428" cy="343689"/>
          </a:xfrm>
          <a:prstGeom prst="roundRect">
            <a:avLst/>
          </a:prstGeom>
          <a:noFill/>
          <a:effectLst/>
        </p:spPr>
        <p:style>
          <a:lnRef idx="1">
            <a:schemeClr val="accent1"/>
          </a:lnRef>
          <a:fillRef idx="2">
            <a:schemeClr val="accent1"/>
          </a:fillRef>
          <a:effectRef idx="1">
            <a:schemeClr val="accent1"/>
          </a:effectRef>
          <a:fontRef idx="minor">
            <a:schemeClr val="dk1"/>
          </a:fontRef>
        </p:style>
        <p:txBody>
          <a:bodyPr vert="horz" rtlCol="0" anchor="ctr"/>
          <a:lstStyle/>
          <a:p>
            <a:pPr algn="ctr"/>
            <a:r>
              <a:rPr lang="ja-JP" altLang="en-US" b="1" dirty="0"/>
              <a:t>こども・子育て①</a:t>
            </a:r>
            <a:endParaRPr kumimoji="1" lang="ja-JP" altLang="en-US" b="1" dirty="0"/>
          </a:p>
        </p:txBody>
      </p:sp>
      <p:sp>
        <p:nvSpPr>
          <p:cNvPr id="15" name="テキスト ボックス 14"/>
          <p:cNvSpPr txBox="1"/>
          <p:nvPr/>
        </p:nvSpPr>
        <p:spPr>
          <a:xfrm>
            <a:off x="7812360" y="0"/>
            <a:ext cx="1331640" cy="261610"/>
          </a:xfrm>
          <a:prstGeom prst="rect">
            <a:avLst/>
          </a:prstGeom>
          <a:noFill/>
        </p:spPr>
        <p:txBody>
          <a:bodyPr wrap="square" rtlCol="0">
            <a:spAutoFit/>
          </a:bodyPr>
          <a:lstStyle/>
          <a:p>
            <a:r>
              <a:rPr lang="en-US" altLang="ja-JP" sz="1100" dirty="0">
                <a:latin typeface="Arial" pitchFamily="34" charset="0"/>
                <a:cs typeface="Arial" pitchFamily="34" charset="0"/>
              </a:rPr>
              <a:t>B1</a:t>
            </a:r>
            <a:r>
              <a:rPr lang="en-US" altLang="ja-JP" sz="1100" dirty="0" smtClean="0">
                <a:latin typeface="Arial" pitchFamily="34" charset="0"/>
                <a:cs typeface="Arial" pitchFamily="34" charset="0"/>
              </a:rPr>
              <a:t>.(47)</a:t>
            </a:r>
            <a:r>
              <a:rPr lang="ja-JP" altLang="en-US" sz="1100" dirty="0" smtClean="0">
                <a:latin typeface="Arial" pitchFamily="34" charset="0"/>
                <a:cs typeface="Arial" pitchFamily="34" charset="0"/>
              </a:rPr>
              <a:t>～</a:t>
            </a:r>
            <a:r>
              <a:rPr lang="en-US" altLang="ja-JP" sz="1100" dirty="0" smtClean="0">
                <a:latin typeface="Arial" pitchFamily="34" charset="0"/>
                <a:cs typeface="Arial" pitchFamily="34" charset="0"/>
              </a:rPr>
              <a:t>(58)</a:t>
            </a:r>
            <a:endParaRPr kumimoji="1" lang="en-US" altLang="ja-JP" sz="1100" dirty="0">
              <a:latin typeface="Arial" pitchFamily="34" charset="0"/>
              <a:cs typeface="Arial" pitchFamily="34" charset="0"/>
            </a:endParaRPr>
          </a:p>
        </p:txBody>
      </p:sp>
    </p:spTree>
    <p:extLst>
      <p:ext uri="{BB962C8B-B14F-4D97-AF65-F5344CB8AC3E}">
        <p14:creationId xmlns:p14="http://schemas.microsoft.com/office/powerpoint/2010/main" val="3522094723"/>
      </p:ext>
    </p:extLst>
  </p:cSld>
  <p:clrMapOvr>
    <a:masterClrMapping/>
  </p:clrMapOvr>
</p:sld>
</file>

<file path=ppt/slides/slide1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 name="角丸四角形 20"/>
          <p:cNvSpPr/>
          <p:nvPr/>
        </p:nvSpPr>
        <p:spPr>
          <a:xfrm>
            <a:off x="5902348" y="5367185"/>
            <a:ext cx="3012992" cy="608030"/>
          </a:xfrm>
          <a:prstGeom prst="roundRect">
            <a:avLst>
              <a:gd name="adj" fmla="val 20952"/>
            </a:avLst>
          </a:prstGeom>
          <a:solidFill>
            <a:schemeClr val="accent6">
              <a:lumMod val="60000"/>
              <a:lumOff val="40000"/>
              <a:alpha val="5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0" name="角丸四角形 19"/>
          <p:cNvSpPr/>
          <p:nvPr/>
        </p:nvSpPr>
        <p:spPr>
          <a:xfrm>
            <a:off x="2843808" y="4134301"/>
            <a:ext cx="936104" cy="231041"/>
          </a:xfrm>
          <a:prstGeom prst="roundRect">
            <a:avLst>
              <a:gd name="adj" fmla="val 20952"/>
            </a:avLst>
          </a:prstGeom>
          <a:solidFill>
            <a:schemeClr val="accent6">
              <a:lumMod val="60000"/>
              <a:lumOff val="40000"/>
              <a:alpha val="5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9" name="角丸四角形 18"/>
          <p:cNvSpPr/>
          <p:nvPr/>
        </p:nvSpPr>
        <p:spPr>
          <a:xfrm>
            <a:off x="5902348" y="1929173"/>
            <a:ext cx="3012992" cy="608030"/>
          </a:xfrm>
          <a:prstGeom prst="roundRect">
            <a:avLst>
              <a:gd name="adj" fmla="val 20952"/>
            </a:avLst>
          </a:prstGeom>
          <a:solidFill>
            <a:schemeClr val="accent6">
              <a:lumMod val="60000"/>
              <a:lumOff val="40000"/>
              <a:alpha val="5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8" name="角丸四角形 17"/>
          <p:cNvSpPr/>
          <p:nvPr/>
        </p:nvSpPr>
        <p:spPr>
          <a:xfrm>
            <a:off x="2867482" y="2107188"/>
            <a:ext cx="715456" cy="252000"/>
          </a:xfrm>
          <a:prstGeom prst="roundRect">
            <a:avLst>
              <a:gd name="adj" fmla="val 20952"/>
            </a:avLst>
          </a:prstGeom>
          <a:solidFill>
            <a:schemeClr val="accent6">
              <a:lumMod val="60000"/>
              <a:lumOff val="40000"/>
              <a:alpha val="5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7" name="角丸四角形 16"/>
          <p:cNvSpPr/>
          <p:nvPr/>
        </p:nvSpPr>
        <p:spPr>
          <a:xfrm>
            <a:off x="4788024" y="786814"/>
            <a:ext cx="3960440" cy="296086"/>
          </a:xfrm>
          <a:prstGeom prst="roundRect">
            <a:avLst>
              <a:gd name="adj" fmla="val 20952"/>
            </a:avLst>
          </a:prstGeom>
          <a:solidFill>
            <a:schemeClr val="accent6">
              <a:lumMod val="60000"/>
              <a:lumOff val="40000"/>
              <a:alpha val="5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6" name="角丸四角形 15"/>
          <p:cNvSpPr/>
          <p:nvPr/>
        </p:nvSpPr>
        <p:spPr>
          <a:xfrm>
            <a:off x="1513533" y="1929173"/>
            <a:ext cx="725636" cy="252000"/>
          </a:xfrm>
          <a:prstGeom prst="roundRect">
            <a:avLst>
              <a:gd name="adj" fmla="val 20952"/>
            </a:avLst>
          </a:prstGeom>
          <a:solidFill>
            <a:schemeClr val="accent6">
              <a:lumMod val="60000"/>
              <a:lumOff val="40000"/>
              <a:alpha val="5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5" name="角丸四角形 14"/>
          <p:cNvSpPr/>
          <p:nvPr/>
        </p:nvSpPr>
        <p:spPr>
          <a:xfrm>
            <a:off x="467544" y="992826"/>
            <a:ext cx="1944216" cy="296086"/>
          </a:xfrm>
          <a:prstGeom prst="roundRect">
            <a:avLst>
              <a:gd name="adj" fmla="val 20952"/>
            </a:avLst>
          </a:prstGeom>
          <a:solidFill>
            <a:schemeClr val="accent6">
              <a:lumMod val="60000"/>
              <a:lumOff val="40000"/>
              <a:alpha val="5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cxnSp>
        <p:nvCxnSpPr>
          <p:cNvPr id="6" name="直線コネクタ 5"/>
          <p:cNvCxnSpPr/>
          <p:nvPr/>
        </p:nvCxnSpPr>
        <p:spPr>
          <a:xfrm>
            <a:off x="323528" y="692696"/>
            <a:ext cx="856895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7" name="正方形/長方形 6"/>
          <p:cNvSpPr/>
          <p:nvPr/>
        </p:nvSpPr>
        <p:spPr>
          <a:xfrm>
            <a:off x="323528" y="404664"/>
            <a:ext cx="2952328" cy="271869"/>
          </a:xfrm>
          <a:prstGeom prst="rect">
            <a:avLst/>
          </a:prstGeom>
        </p:spPr>
        <p:txBody>
          <a:bodyPr wrap="square">
            <a:spAutoFit/>
          </a:bodyPr>
          <a:lstStyle/>
          <a:p>
            <a:pPr>
              <a:lnSpc>
                <a:spcPts val="1440"/>
              </a:lnSpc>
            </a:pPr>
            <a:r>
              <a:rPr lang="ja-JP" altLang="en-US" dirty="0"/>
              <a:t>③給与制度改革　（１／２）</a:t>
            </a:r>
            <a:endParaRPr lang="en-US" altLang="ja-JP" dirty="0"/>
          </a:p>
        </p:txBody>
      </p:sp>
      <p:graphicFrame>
        <p:nvGraphicFramePr>
          <p:cNvPr id="9" name="表 8"/>
          <p:cNvGraphicFramePr>
            <a:graphicFrameLocks noGrp="1"/>
          </p:cNvGraphicFramePr>
          <p:nvPr>
            <p:extLst/>
          </p:nvPr>
        </p:nvGraphicFramePr>
        <p:xfrm>
          <a:off x="215516" y="1652466"/>
          <a:ext cx="8784976" cy="4309870"/>
        </p:xfrm>
        <a:graphic>
          <a:graphicData uri="http://schemas.openxmlformats.org/drawingml/2006/table">
            <a:tbl>
              <a:tblPr firstRow="1" bandRow="1">
                <a:tableStyleId>{5C22544A-7EE6-4342-B048-85BDC9FD1C3A}</a:tableStyleId>
              </a:tblPr>
              <a:tblGrid>
                <a:gridCol w="2088232">
                  <a:extLst>
                    <a:ext uri="{9D8B030D-6E8A-4147-A177-3AD203B41FA5}">
                      <a16:colId xmlns:a16="http://schemas.microsoft.com/office/drawing/2014/main" xmlns="" val="20000"/>
                    </a:ext>
                  </a:extLst>
                </a:gridCol>
                <a:gridCol w="3599152">
                  <a:extLst>
                    <a:ext uri="{9D8B030D-6E8A-4147-A177-3AD203B41FA5}">
                      <a16:colId xmlns:a16="http://schemas.microsoft.com/office/drawing/2014/main" xmlns="" val="20001"/>
                    </a:ext>
                  </a:extLst>
                </a:gridCol>
                <a:gridCol w="3097592">
                  <a:extLst>
                    <a:ext uri="{9D8B030D-6E8A-4147-A177-3AD203B41FA5}">
                      <a16:colId xmlns:a16="http://schemas.microsoft.com/office/drawing/2014/main" xmlns="" val="20002"/>
                    </a:ext>
                  </a:extLst>
                </a:gridCol>
              </a:tblGrid>
              <a:tr h="323102">
                <a:tc>
                  <a:txBody>
                    <a:bodyPr/>
                    <a:lstStyle/>
                    <a:p>
                      <a:pPr algn="ctr"/>
                      <a:r>
                        <a:rPr kumimoji="1" lang="ja-JP" altLang="en-US" sz="1400" dirty="0">
                          <a:solidFill>
                            <a:schemeClr val="tx1"/>
                          </a:solidFill>
                        </a:rPr>
                        <a:t>項　目</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tc>
                  <a:txBody>
                    <a:bodyPr/>
                    <a:lstStyle/>
                    <a:p>
                      <a:pPr algn="ctr"/>
                      <a:r>
                        <a:rPr kumimoji="1" lang="ja-JP" altLang="en-US" sz="1400" dirty="0">
                          <a:solidFill>
                            <a:schemeClr val="tx1"/>
                          </a:solidFill>
                        </a:rPr>
                        <a:t>他都市状況　</a:t>
                      </a:r>
                      <a:r>
                        <a:rPr kumimoji="1" lang="en-US" altLang="ja-JP" sz="1050" dirty="0">
                          <a:solidFill>
                            <a:schemeClr val="tx1"/>
                          </a:solidFill>
                        </a:rPr>
                        <a:t>※</a:t>
                      </a:r>
                      <a:endParaRPr kumimoji="1" lang="ja-JP" altLang="en-US" sz="1050" dirty="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tc>
                  <a:txBody>
                    <a:bodyPr/>
                    <a:lstStyle/>
                    <a:p>
                      <a:pPr algn="ctr"/>
                      <a:r>
                        <a:rPr kumimoji="1" lang="ja-JP" altLang="en-US" sz="1400" dirty="0">
                          <a:solidFill>
                            <a:schemeClr val="tx1"/>
                          </a:solidFill>
                        </a:rPr>
                        <a:t>内　容</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extLst>
                  <a:ext uri="{0D108BD9-81ED-4DB2-BD59-A6C34878D82A}">
                    <a16:rowId xmlns:a16="http://schemas.microsoft.com/office/drawing/2014/main" xmlns="" val="10000"/>
                  </a:ext>
                </a:extLst>
              </a:tr>
              <a:tr h="506408">
                <a:tc>
                  <a:txBody>
                    <a:bodyPr/>
                    <a:lstStyle/>
                    <a:p>
                      <a:r>
                        <a:rPr kumimoji="1" lang="ja-JP" altLang="en-US" sz="1200" dirty="0">
                          <a:solidFill>
                            <a:schemeClr val="tx1"/>
                          </a:solidFill>
                        </a:rPr>
                        <a:t>職員の給与カットの継続実施</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kumimoji="1" lang="ja-JP" altLang="en-US" sz="1200" dirty="0">
                          <a:solidFill>
                            <a:schemeClr val="tx1"/>
                          </a:solidFill>
                        </a:rPr>
                        <a:t>カット率は政令市最大</a:t>
                      </a:r>
                      <a:endParaRPr kumimoji="1" lang="en-US" altLang="ja-JP" sz="1200" dirty="0">
                        <a:solidFill>
                          <a:schemeClr val="tx1"/>
                        </a:solidFill>
                      </a:endParaRPr>
                    </a:p>
                    <a:p>
                      <a:r>
                        <a:rPr kumimoji="1" lang="ja-JP" altLang="en-US" sz="1200" dirty="0">
                          <a:solidFill>
                            <a:schemeClr val="tx1"/>
                          </a:solidFill>
                        </a:rPr>
                        <a:t>横浜市・名古屋市・京都市・神戸市：カット未実施</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kumimoji="1" lang="ja-JP" altLang="en-US" sz="1200" dirty="0">
                          <a:solidFill>
                            <a:schemeClr val="tx1"/>
                          </a:solidFill>
                        </a:rPr>
                        <a:t>給料（▲</a:t>
                      </a:r>
                      <a:r>
                        <a:rPr kumimoji="1" lang="en-US" altLang="ja-JP" sz="1200" dirty="0">
                          <a:solidFill>
                            <a:schemeClr val="tx1"/>
                          </a:solidFill>
                        </a:rPr>
                        <a:t>6.5%</a:t>
                      </a:r>
                      <a:r>
                        <a:rPr kumimoji="1" lang="ja-JP" altLang="en-US" sz="1200" dirty="0">
                          <a:solidFill>
                            <a:schemeClr val="tx1"/>
                          </a:solidFill>
                        </a:rPr>
                        <a:t>～▲</a:t>
                      </a:r>
                      <a:r>
                        <a:rPr kumimoji="1" lang="en-US" altLang="ja-JP" sz="1200" dirty="0">
                          <a:solidFill>
                            <a:schemeClr val="tx1"/>
                          </a:solidFill>
                        </a:rPr>
                        <a:t>1.5%</a:t>
                      </a:r>
                      <a:r>
                        <a:rPr kumimoji="1" lang="ja-JP" altLang="en-US" sz="1200" dirty="0">
                          <a:solidFill>
                            <a:schemeClr val="tx1"/>
                          </a:solidFill>
                        </a:rPr>
                        <a:t>）、管理職手当（▲</a:t>
                      </a:r>
                      <a:r>
                        <a:rPr kumimoji="1" lang="en-US" altLang="ja-JP" sz="1200" dirty="0">
                          <a:solidFill>
                            <a:schemeClr val="tx1"/>
                          </a:solidFill>
                        </a:rPr>
                        <a:t>5%</a:t>
                      </a:r>
                      <a:r>
                        <a:rPr kumimoji="1" lang="ja-JP" altLang="en-US" sz="1200" dirty="0">
                          <a:solidFill>
                            <a:schemeClr val="tx1"/>
                          </a:solidFill>
                        </a:rPr>
                        <a:t>）</a:t>
                      </a:r>
                    </a:p>
                    <a:p>
                      <a:r>
                        <a:rPr kumimoji="1" lang="ja-JP" altLang="en-US" sz="1200" dirty="0">
                          <a:solidFill>
                            <a:schemeClr val="tx1"/>
                          </a:solidFill>
                        </a:rPr>
                        <a:t>効果額：▲</a:t>
                      </a:r>
                      <a:r>
                        <a:rPr kumimoji="1" lang="en-US" altLang="ja-JP" sz="1200" dirty="0">
                          <a:solidFill>
                            <a:schemeClr val="tx1"/>
                          </a:solidFill>
                        </a:rPr>
                        <a:t>31</a:t>
                      </a:r>
                      <a:r>
                        <a:rPr kumimoji="1" lang="ja-JP" altLang="en-US" sz="1200" dirty="0">
                          <a:solidFill>
                            <a:schemeClr val="tx1"/>
                          </a:solidFill>
                        </a:rPr>
                        <a:t>億円（別に交通局におけるカットあり）</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xmlns="" val="10001"/>
                  </a:ext>
                </a:extLst>
              </a:tr>
              <a:tr h="759290">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kern="1200" dirty="0">
                          <a:solidFill>
                            <a:schemeClr val="tx1"/>
                          </a:solidFill>
                          <a:latin typeface="+mn-lt"/>
                          <a:ea typeface="+mn-ea"/>
                          <a:cs typeface="+mn-cs"/>
                        </a:rPr>
                        <a:t>幹部職員への「定額制」の導入</a:t>
                      </a:r>
                      <a:endParaRPr kumimoji="1" lang="en-US" altLang="ja-JP" sz="1200" kern="1200" dirty="0">
                        <a:solidFill>
                          <a:schemeClr val="tx1"/>
                        </a:solidFill>
                        <a:latin typeface="+mn-lt"/>
                        <a:ea typeface="+mn-ea"/>
                        <a:cs typeface="+mn-cs"/>
                      </a:endParaRPr>
                    </a:p>
                    <a:p>
                      <a:pPr marL="0" marR="0" indent="0" algn="l" defTabSz="914400" rtl="0" eaLnBrk="1" fontAlgn="auto" latinLnBrk="0" hangingPunct="1">
                        <a:lnSpc>
                          <a:spcPct val="100000"/>
                        </a:lnSpc>
                        <a:spcBef>
                          <a:spcPts val="0"/>
                        </a:spcBef>
                        <a:spcAft>
                          <a:spcPts val="0"/>
                        </a:spcAft>
                        <a:buClrTx/>
                        <a:buSzTx/>
                        <a:buFontTx/>
                        <a:buNone/>
                        <a:tabLst/>
                        <a:defRPr/>
                      </a:pPr>
                      <a:endParaRPr kumimoji="1" lang="ja-JP" altLang="en-US" sz="1200" kern="1200" dirty="0">
                        <a:solidFill>
                          <a:schemeClr val="tx1"/>
                        </a:solidFill>
                        <a:latin typeface="+mn-lt"/>
                        <a:ea typeface="+mn-ea"/>
                        <a:cs typeface="+mn-cs"/>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kern="1200" dirty="0">
                          <a:solidFill>
                            <a:schemeClr val="tx1"/>
                          </a:solidFill>
                          <a:latin typeface="+mn-lt"/>
                          <a:ea typeface="+mn-ea"/>
                          <a:cs typeface="+mn-cs"/>
                        </a:rPr>
                        <a:t>政令市初</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lang="ja-JP" altLang="en-US" sz="1200" dirty="0">
                          <a:solidFill>
                            <a:schemeClr val="tx1"/>
                          </a:solidFill>
                        </a:rPr>
                        <a:t>部長級及び局長級について、職務・職責をより明確に反映させた給与体系とするため、昇給を前提とした号給構成を撤廃し、給料月額の定額制を導入</a:t>
                      </a:r>
                      <a:endParaRPr kumimoji="1" lang="ja-JP" altLang="en-US" sz="1200" dirty="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xmlns="" val="10002"/>
                  </a:ext>
                </a:extLst>
              </a:tr>
              <a:tr h="648072">
                <a:tc>
                  <a:txBody>
                    <a:bodyPr/>
                    <a:lstStyle/>
                    <a:p>
                      <a:pPr marL="0" algn="l" defTabSz="914400" rtl="0" eaLnBrk="1" latinLnBrk="0" hangingPunct="1"/>
                      <a:r>
                        <a:rPr kumimoji="1" lang="ja-JP" altLang="en-US" sz="1200" kern="1200" dirty="0">
                          <a:solidFill>
                            <a:schemeClr val="tx1"/>
                          </a:solidFill>
                          <a:latin typeface="+mn-lt"/>
                          <a:ea typeface="+mn-ea"/>
                          <a:cs typeface="+mn-cs"/>
                        </a:rPr>
                        <a:t>役職間の給料月額の「重なり」幅の縮減</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algn="l" defTabSz="914400" rtl="0" eaLnBrk="1" latinLnBrk="0" hangingPunct="1"/>
                      <a:r>
                        <a:rPr kumimoji="1" lang="ja-JP" altLang="en-US" sz="1200" kern="1200" dirty="0">
                          <a:solidFill>
                            <a:schemeClr val="tx1"/>
                          </a:solidFill>
                          <a:latin typeface="+mn-lt"/>
                          <a:ea typeface="+mn-ea"/>
                          <a:cs typeface="+mn-cs"/>
                        </a:rPr>
                        <a:t>例えば、大阪市の行政職給料表</a:t>
                      </a:r>
                      <a:r>
                        <a:rPr kumimoji="1" lang="en-US" altLang="ja-JP" sz="1200" kern="1200" dirty="0">
                          <a:solidFill>
                            <a:schemeClr val="tx1"/>
                          </a:solidFill>
                          <a:latin typeface="+mn-lt"/>
                          <a:ea typeface="+mn-ea"/>
                          <a:cs typeface="+mn-cs"/>
                        </a:rPr>
                        <a:t>4</a:t>
                      </a:r>
                      <a:r>
                        <a:rPr kumimoji="1" lang="ja-JP" altLang="en-US" sz="1200" kern="1200" dirty="0">
                          <a:solidFill>
                            <a:schemeClr val="tx1"/>
                          </a:solidFill>
                          <a:latin typeface="+mn-lt"/>
                          <a:ea typeface="+mn-ea"/>
                          <a:cs typeface="+mn-cs"/>
                        </a:rPr>
                        <a:t>級（係長級）と</a:t>
                      </a:r>
                      <a:r>
                        <a:rPr kumimoji="1" lang="en-US" altLang="ja-JP" sz="1200" kern="1200" dirty="0">
                          <a:solidFill>
                            <a:schemeClr val="tx1"/>
                          </a:solidFill>
                          <a:latin typeface="+mn-lt"/>
                          <a:ea typeface="+mn-ea"/>
                          <a:cs typeface="+mn-cs"/>
                        </a:rPr>
                        <a:t>5</a:t>
                      </a:r>
                      <a:r>
                        <a:rPr kumimoji="1" lang="ja-JP" altLang="en-US" sz="1200" kern="1200" dirty="0">
                          <a:solidFill>
                            <a:schemeClr val="tx1"/>
                          </a:solidFill>
                          <a:latin typeface="+mn-lt"/>
                          <a:ea typeface="+mn-ea"/>
                          <a:cs typeface="+mn-cs"/>
                        </a:rPr>
                        <a:t>級（課長代理級）との重なり幅は、横浜市・名古屋市・京都市・神戸市のいずれの重なり幅よりも小さい</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kumimoji="1" lang="ja-JP" altLang="en-US" sz="1200" kern="1200" baseline="0" dirty="0">
                          <a:solidFill>
                            <a:schemeClr val="tx1"/>
                          </a:solidFill>
                          <a:latin typeface="+mn-lt"/>
                          <a:ea typeface="+mn-ea"/>
                          <a:cs typeface="+mn-cs"/>
                        </a:rPr>
                        <a:t>「</a:t>
                      </a:r>
                      <a:r>
                        <a:rPr lang="ja-JP" altLang="en-US" sz="1200" dirty="0">
                          <a:solidFill>
                            <a:schemeClr val="tx1"/>
                          </a:solidFill>
                        </a:rPr>
                        <a:t>職務給の原則」の徹底を図るため、各級の最高号給をカット</a:t>
                      </a:r>
                      <a:endParaRPr kumimoji="1" lang="ja-JP" altLang="en-US" sz="1200" dirty="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xmlns="" val="10003"/>
                  </a:ext>
                </a:extLst>
              </a:tr>
              <a:tr h="504056">
                <a:tc>
                  <a:txBody>
                    <a:bodyPr/>
                    <a:lstStyle/>
                    <a:p>
                      <a:pPr marL="0" algn="l" defTabSz="914400" rtl="0" eaLnBrk="1" latinLnBrk="0" hangingPunct="1"/>
                      <a:r>
                        <a:rPr kumimoji="1" lang="ja-JP" altLang="en-US" sz="1200" kern="1200" dirty="0">
                          <a:solidFill>
                            <a:schemeClr val="tx1"/>
                          </a:solidFill>
                          <a:latin typeface="+mn-lt"/>
                          <a:ea typeface="+mn-ea"/>
                          <a:cs typeface="+mn-cs"/>
                        </a:rPr>
                        <a:t>住居手当の見直し</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algn="l" defTabSz="914400" rtl="0" eaLnBrk="1" latinLnBrk="0" hangingPunct="1"/>
                      <a:r>
                        <a:rPr kumimoji="1" lang="ja-JP" altLang="en-US" sz="1200" kern="1200" dirty="0">
                          <a:solidFill>
                            <a:schemeClr val="tx1"/>
                          </a:solidFill>
                          <a:latin typeface="+mn-lt"/>
                          <a:ea typeface="+mn-ea"/>
                          <a:cs typeface="+mn-cs"/>
                        </a:rPr>
                        <a:t>横浜市・名古屋・京都：実施済</a:t>
                      </a:r>
                      <a:endParaRPr kumimoji="1" lang="en-US" altLang="ja-JP" sz="1200" kern="1200" dirty="0">
                        <a:solidFill>
                          <a:schemeClr val="tx1"/>
                        </a:solidFill>
                        <a:latin typeface="+mn-lt"/>
                        <a:ea typeface="+mn-ea"/>
                        <a:cs typeface="+mn-cs"/>
                      </a:endParaRPr>
                    </a:p>
                    <a:p>
                      <a:pPr marL="0" algn="l" defTabSz="914400" rtl="0" eaLnBrk="1" latinLnBrk="0" hangingPunct="1"/>
                      <a:r>
                        <a:rPr kumimoji="1" lang="ja-JP" altLang="en-US" sz="1200" kern="1200" dirty="0">
                          <a:solidFill>
                            <a:schemeClr val="tx1"/>
                          </a:solidFill>
                          <a:latin typeface="+mn-lt"/>
                          <a:ea typeface="+mn-ea"/>
                          <a:cs typeface="+mn-cs"/>
                        </a:rPr>
                        <a:t>神戸市：未実施</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kumimoji="1" lang="ja-JP" altLang="en-US" sz="1200" kern="1200" baseline="0" dirty="0">
                          <a:solidFill>
                            <a:schemeClr val="tx1"/>
                          </a:solidFill>
                          <a:latin typeface="+mn-lt"/>
                          <a:ea typeface="+mn-ea"/>
                          <a:cs typeface="+mn-cs"/>
                        </a:rPr>
                        <a:t>「持ち家」にかかる手当区分を廃止</a:t>
                      </a:r>
                      <a:endParaRPr kumimoji="1" lang="en-US" altLang="ja-JP" sz="1200" kern="1200" baseline="0" dirty="0">
                        <a:solidFill>
                          <a:schemeClr val="tx1"/>
                        </a:solidFill>
                        <a:latin typeface="+mn-lt"/>
                        <a:ea typeface="+mn-ea"/>
                        <a:cs typeface="+mn-cs"/>
                      </a:endParaRPr>
                    </a:p>
                    <a:p>
                      <a:r>
                        <a:rPr kumimoji="1" lang="ja-JP" altLang="en-US" sz="1200" kern="1200" baseline="0" dirty="0">
                          <a:solidFill>
                            <a:schemeClr val="tx1"/>
                          </a:solidFill>
                          <a:latin typeface="+mn-lt"/>
                          <a:ea typeface="+mn-ea"/>
                          <a:cs typeface="+mn-cs"/>
                        </a:rPr>
                        <a:t>効果額：▲</a:t>
                      </a:r>
                      <a:r>
                        <a:rPr kumimoji="1" lang="en-US" altLang="ja-JP" sz="1200" kern="1200" baseline="0" dirty="0">
                          <a:solidFill>
                            <a:schemeClr val="tx1"/>
                          </a:solidFill>
                          <a:latin typeface="+mn-lt"/>
                          <a:ea typeface="+mn-ea"/>
                          <a:cs typeface="+mn-cs"/>
                        </a:rPr>
                        <a:t>17</a:t>
                      </a:r>
                      <a:r>
                        <a:rPr kumimoji="1" lang="ja-JP" altLang="en-US" sz="1200" kern="1200" baseline="0" dirty="0">
                          <a:solidFill>
                            <a:schemeClr val="tx1"/>
                          </a:solidFill>
                          <a:latin typeface="+mn-lt"/>
                          <a:ea typeface="+mn-ea"/>
                          <a:cs typeface="+mn-cs"/>
                        </a:rPr>
                        <a:t>億円</a:t>
                      </a:r>
                      <a:endParaRPr kumimoji="1" lang="ja-JP" altLang="en-US" sz="1200" dirty="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xmlns="" val="10004"/>
                  </a:ext>
                </a:extLst>
              </a:tr>
              <a:tr h="810690">
                <a:tc>
                  <a:txBody>
                    <a:bodyPr/>
                    <a:lstStyle/>
                    <a:p>
                      <a:pPr marL="0" algn="l" defTabSz="914400" rtl="0" eaLnBrk="1" latinLnBrk="0" hangingPunct="1"/>
                      <a:r>
                        <a:rPr kumimoji="1" lang="ja-JP" altLang="en-US" sz="1200" kern="1200" dirty="0">
                          <a:solidFill>
                            <a:schemeClr val="tx1"/>
                          </a:solidFill>
                          <a:latin typeface="+mn-lt"/>
                          <a:ea typeface="+mn-ea"/>
                          <a:cs typeface="+mn-cs"/>
                        </a:rPr>
                        <a:t>技能労務職員の給与水準の見直し</a:t>
                      </a:r>
                      <a:endParaRPr kumimoji="1" lang="en-US" altLang="ja-JP" sz="1200" kern="1200" dirty="0">
                        <a:solidFill>
                          <a:schemeClr val="tx1"/>
                        </a:solidFill>
                        <a:latin typeface="+mn-lt"/>
                        <a:ea typeface="+mn-ea"/>
                        <a:cs typeface="+mn-cs"/>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kern="1200" dirty="0">
                          <a:solidFill>
                            <a:schemeClr val="tx1"/>
                          </a:solidFill>
                          <a:latin typeface="+mn-lt"/>
                          <a:ea typeface="+mn-ea"/>
                          <a:cs typeface="+mn-cs"/>
                        </a:rPr>
                        <a:t>賃金センサスの考慮は政令市初</a:t>
                      </a:r>
                    </a:p>
                    <a:p>
                      <a:pPr marL="0" algn="l" defTabSz="914400" rtl="0" eaLnBrk="1" latinLnBrk="0" hangingPunct="1"/>
                      <a:endParaRPr kumimoji="1" lang="ja-JP" altLang="en-US" sz="1200" kern="1200" dirty="0">
                        <a:solidFill>
                          <a:schemeClr val="tx1"/>
                        </a:solidFill>
                        <a:latin typeface="+mn-lt"/>
                        <a:ea typeface="+mn-ea"/>
                        <a:cs typeface="+mn-cs"/>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kumimoji="1" lang="ja-JP" altLang="en-US" sz="1200" kern="1200" baseline="0" dirty="0">
                          <a:solidFill>
                            <a:schemeClr val="tx1"/>
                          </a:solidFill>
                          <a:latin typeface="+mn-lt"/>
                          <a:ea typeface="+mn-ea"/>
                          <a:cs typeface="+mn-cs"/>
                        </a:rPr>
                        <a:t>・民間の同一の職種又は相当する職種の水準との均衡を考慮した</a:t>
                      </a:r>
                      <a:r>
                        <a:rPr lang="ja-JP" altLang="en-US" sz="1200" dirty="0">
                          <a:solidFill>
                            <a:schemeClr val="tx1"/>
                          </a:solidFill>
                        </a:rPr>
                        <a:t>大阪府の技能労務職給料表に切り替え。その後、</a:t>
                      </a:r>
                      <a:r>
                        <a:rPr kumimoji="1" lang="ja-JP" altLang="en-US" sz="1200" kern="1200" dirty="0">
                          <a:solidFill>
                            <a:schemeClr val="tx1"/>
                          </a:solidFill>
                          <a:latin typeface="+mn-lt"/>
                          <a:ea typeface="+mn-ea"/>
                          <a:cs typeface="+mn-cs"/>
                        </a:rPr>
                        <a:t>民間の給与カーブを考慮した改定を実施</a:t>
                      </a:r>
                      <a:endParaRPr kumimoji="1" lang="en-US" altLang="ja-JP" sz="1200" kern="1200" dirty="0">
                        <a:solidFill>
                          <a:schemeClr val="tx1"/>
                        </a:solidFill>
                        <a:latin typeface="+mn-lt"/>
                        <a:ea typeface="+mn-ea"/>
                        <a:cs typeface="+mn-cs"/>
                      </a:endParaRPr>
                    </a:p>
                    <a:p>
                      <a:r>
                        <a:rPr kumimoji="1" lang="ja-JP" altLang="en-US" sz="1200" kern="1200" dirty="0">
                          <a:solidFill>
                            <a:schemeClr val="tx1"/>
                          </a:solidFill>
                          <a:latin typeface="+mn-lt"/>
                          <a:ea typeface="+mn-ea"/>
                          <a:cs typeface="+mn-cs"/>
                        </a:rPr>
                        <a:t>・人事委員会による技能労務職相当職種民間給与調査の結果報告を受けて、さらなる見直しを検討中</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xmlns="" val="10005"/>
                  </a:ext>
                </a:extLst>
              </a:tr>
            </a:tbl>
          </a:graphicData>
        </a:graphic>
      </p:graphicFrame>
      <p:sp>
        <p:nvSpPr>
          <p:cNvPr id="13" name="テキスト ボックス 12"/>
          <p:cNvSpPr txBox="1"/>
          <p:nvPr/>
        </p:nvSpPr>
        <p:spPr>
          <a:xfrm>
            <a:off x="467544" y="764704"/>
            <a:ext cx="8280920" cy="523220"/>
          </a:xfrm>
          <a:prstGeom prst="rect">
            <a:avLst/>
          </a:prstGeom>
          <a:noFill/>
        </p:spPr>
        <p:txBody>
          <a:bodyPr wrap="square" rtlCol="0">
            <a:spAutoFit/>
          </a:bodyPr>
          <a:lstStyle/>
          <a:p>
            <a:r>
              <a:rPr lang="ja-JP" altLang="en-US" sz="1400" dirty="0"/>
              <a:t>職員の給与制度の改革を進めた結果、ラスパイレス指数（</a:t>
            </a:r>
            <a:r>
              <a:rPr lang="en-US" altLang="ja-JP" sz="1400" dirty="0"/>
              <a:t>94.2</a:t>
            </a:r>
            <a:r>
              <a:rPr lang="ja-JP" altLang="en-US" sz="1400" dirty="0"/>
              <a:t>）　は政令市中、最も低い水準となっている。（</a:t>
            </a:r>
            <a:r>
              <a:rPr lang="en-US" altLang="ja-JP" sz="1400" dirty="0"/>
              <a:t>2017</a:t>
            </a:r>
            <a:r>
              <a:rPr lang="ja-JP" altLang="en-US" sz="1400" dirty="0"/>
              <a:t>年</a:t>
            </a:r>
            <a:r>
              <a:rPr lang="en-US" altLang="ja-JP" sz="1400" dirty="0"/>
              <a:t>4</a:t>
            </a:r>
            <a:r>
              <a:rPr lang="ja-JP" altLang="en-US" sz="1400" dirty="0"/>
              <a:t>月</a:t>
            </a:r>
            <a:r>
              <a:rPr lang="en-US" altLang="ja-JP" sz="1400" dirty="0"/>
              <a:t>1</a:t>
            </a:r>
            <a:r>
              <a:rPr lang="ja-JP" altLang="en-US" sz="1400" dirty="0"/>
              <a:t>日現在）。</a:t>
            </a:r>
          </a:p>
        </p:txBody>
      </p:sp>
      <p:sp>
        <p:nvSpPr>
          <p:cNvPr id="10" name="テキスト ボックス 36"/>
          <p:cNvSpPr txBox="1"/>
          <p:nvPr/>
        </p:nvSpPr>
        <p:spPr>
          <a:xfrm>
            <a:off x="0" y="0"/>
            <a:ext cx="3491880" cy="261610"/>
          </a:xfrm>
          <a:prstGeom prst="rect">
            <a:avLst/>
          </a:prstGeom>
          <a:noFill/>
        </p:spPr>
        <p:txBody>
          <a:bodyPr wrap="square" rtlCol="0">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r>
              <a:rPr lang="en-US" altLang="ja-JP" sz="1100" dirty="0"/>
              <a:t>Ⅳ</a:t>
            </a:r>
            <a:r>
              <a:rPr lang="ja-JP" altLang="en-US" sz="1100" dirty="0"/>
              <a:t>　行財政改革</a:t>
            </a:r>
            <a:r>
              <a:rPr lang="en-US" altLang="ja-JP" sz="1100" dirty="0"/>
              <a:t>【</a:t>
            </a:r>
            <a:r>
              <a:rPr lang="ja-JP" altLang="en-US" sz="1100" dirty="0"/>
              <a:t>人事</a:t>
            </a:r>
            <a:r>
              <a:rPr lang="en-US" altLang="ja-JP" sz="1100" dirty="0"/>
              <a:t>】</a:t>
            </a:r>
            <a:r>
              <a:rPr lang="ja-JP" altLang="en-US" sz="1100" dirty="0"/>
              <a:t>・人事・給与制度</a:t>
            </a:r>
            <a:endParaRPr lang="en-US" altLang="ja-JP" sz="1100" dirty="0"/>
          </a:p>
        </p:txBody>
      </p:sp>
      <p:sp>
        <p:nvSpPr>
          <p:cNvPr id="12" name="スライド番号プレースホルダ 11"/>
          <p:cNvSpPr>
            <a:spLocks noGrp="1"/>
          </p:cNvSpPr>
          <p:nvPr>
            <p:ph type="sldNum" sz="quarter" idx="12"/>
          </p:nvPr>
        </p:nvSpPr>
        <p:spPr>
          <a:xfrm>
            <a:off x="8407474" y="6669360"/>
            <a:ext cx="720080" cy="177924"/>
          </a:xfrm>
        </p:spPr>
        <p:txBody>
          <a:bodyPr/>
          <a:lstStyle/>
          <a:p>
            <a:fld id="{CCEC3038-1CF1-4B63-9920-55248DCFBA97}" type="slidenum">
              <a:rPr kumimoji="1" lang="ja-JP" altLang="en-US" smtClean="0"/>
              <a:pPr/>
              <a:t>149</a:t>
            </a:fld>
            <a:endParaRPr kumimoji="1" lang="ja-JP" altLang="en-US" dirty="0"/>
          </a:p>
        </p:txBody>
      </p:sp>
      <p:sp>
        <p:nvSpPr>
          <p:cNvPr id="22" name="テキスト ボックス 21"/>
          <p:cNvSpPr txBox="1"/>
          <p:nvPr/>
        </p:nvSpPr>
        <p:spPr>
          <a:xfrm>
            <a:off x="7884368" y="0"/>
            <a:ext cx="1259632" cy="338554"/>
          </a:xfrm>
          <a:prstGeom prst="rect">
            <a:avLst/>
          </a:prstGeom>
          <a:noFill/>
        </p:spPr>
        <p:txBody>
          <a:bodyPr wrap="square" rtlCol="0">
            <a:spAutoFit/>
          </a:bodyPr>
          <a:lstStyle/>
          <a:p>
            <a:r>
              <a:rPr kumimoji="1" lang="en-US" altLang="ja-JP" sz="1600" dirty="0" smtClean="0"/>
              <a:t>A3.(11)</a:t>
            </a:r>
            <a:endParaRPr kumimoji="1" lang="ja-JP" altLang="en-US" sz="1600" dirty="0"/>
          </a:p>
        </p:txBody>
      </p:sp>
    </p:spTree>
    <p:extLst>
      <p:ext uri="{BB962C8B-B14F-4D97-AF65-F5344CB8AC3E}">
        <p14:creationId xmlns:p14="http://schemas.microsoft.com/office/powerpoint/2010/main" val="1041000813"/>
      </p:ext>
    </p:extLst>
  </p:cSld>
  <p:clrMapOvr>
    <a:masterClrMapping/>
  </p:clrMapOvr>
  <p:timing>
    <p:tnLst>
      <p:par>
        <p:cTn id="1" dur="indefinite" restart="never" nodeType="tmRoot"/>
      </p:par>
    </p:tnLst>
  </p:timing>
</p:sld>
</file>

<file path=ppt/slides/slide1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 name="角丸四角形 20"/>
          <p:cNvSpPr/>
          <p:nvPr/>
        </p:nvSpPr>
        <p:spPr>
          <a:xfrm>
            <a:off x="118864" y="1988840"/>
            <a:ext cx="8947224" cy="4608512"/>
          </a:xfrm>
          <a:prstGeom prst="roundRect">
            <a:avLst>
              <a:gd name="adj" fmla="val 2764"/>
            </a:avLst>
          </a:prstGeom>
          <a:solidFill>
            <a:schemeClr val="accent6">
              <a:lumMod val="60000"/>
              <a:lumOff val="40000"/>
              <a:alpha val="5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cxnSp>
        <p:nvCxnSpPr>
          <p:cNvPr id="6" name="直線コネクタ 5"/>
          <p:cNvCxnSpPr/>
          <p:nvPr/>
        </p:nvCxnSpPr>
        <p:spPr>
          <a:xfrm>
            <a:off x="323528" y="692696"/>
            <a:ext cx="856895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7" name="正方形/長方形 6"/>
          <p:cNvSpPr/>
          <p:nvPr/>
        </p:nvSpPr>
        <p:spPr>
          <a:xfrm>
            <a:off x="323528" y="404664"/>
            <a:ext cx="2952328" cy="271869"/>
          </a:xfrm>
          <a:prstGeom prst="rect">
            <a:avLst/>
          </a:prstGeom>
        </p:spPr>
        <p:txBody>
          <a:bodyPr wrap="square">
            <a:spAutoFit/>
          </a:bodyPr>
          <a:lstStyle/>
          <a:p>
            <a:pPr>
              <a:lnSpc>
                <a:spcPts val="1440"/>
              </a:lnSpc>
            </a:pPr>
            <a:r>
              <a:rPr lang="ja-JP" altLang="en-US" dirty="0"/>
              <a:t>③給与制度改革　（２／２）</a:t>
            </a:r>
            <a:endParaRPr lang="en-US" altLang="ja-JP" dirty="0"/>
          </a:p>
        </p:txBody>
      </p:sp>
      <p:graphicFrame>
        <p:nvGraphicFramePr>
          <p:cNvPr id="9" name="表 8"/>
          <p:cNvGraphicFramePr>
            <a:graphicFrameLocks noGrp="1"/>
          </p:cNvGraphicFramePr>
          <p:nvPr>
            <p:extLst/>
          </p:nvPr>
        </p:nvGraphicFramePr>
        <p:xfrm>
          <a:off x="179512" y="1150144"/>
          <a:ext cx="8784976" cy="5328592"/>
        </p:xfrm>
        <a:graphic>
          <a:graphicData uri="http://schemas.openxmlformats.org/drawingml/2006/table">
            <a:tbl>
              <a:tblPr firstRow="1" bandRow="1">
                <a:tableStyleId>{5C22544A-7EE6-4342-B048-85BDC9FD1C3A}</a:tableStyleId>
              </a:tblPr>
              <a:tblGrid>
                <a:gridCol w="2088232">
                  <a:extLst>
                    <a:ext uri="{9D8B030D-6E8A-4147-A177-3AD203B41FA5}">
                      <a16:colId xmlns:a16="http://schemas.microsoft.com/office/drawing/2014/main" xmlns="" val="20000"/>
                    </a:ext>
                  </a:extLst>
                </a:gridCol>
                <a:gridCol w="3599152">
                  <a:extLst>
                    <a:ext uri="{9D8B030D-6E8A-4147-A177-3AD203B41FA5}">
                      <a16:colId xmlns:a16="http://schemas.microsoft.com/office/drawing/2014/main" xmlns="" val="20001"/>
                    </a:ext>
                  </a:extLst>
                </a:gridCol>
                <a:gridCol w="3097592">
                  <a:extLst>
                    <a:ext uri="{9D8B030D-6E8A-4147-A177-3AD203B41FA5}">
                      <a16:colId xmlns:a16="http://schemas.microsoft.com/office/drawing/2014/main" xmlns="" val="20002"/>
                    </a:ext>
                  </a:extLst>
                </a:gridCol>
              </a:tblGrid>
              <a:tr h="323102">
                <a:tc>
                  <a:txBody>
                    <a:bodyPr/>
                    <a:lstStyle/>
                    <a:p>
                      <a:pPr algn="ctr"/>
                      <a:r>
                        <a:rPr kumimoji="1" lang="ja-JP" altLang="en-US" sz="1400" dirty="0">
                          <a:solidFill>
                            <a:schemeClr val="tx1"/>
                          </a:solidFill>
                        </a:rPr>
                        <a:t>項　目</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tc>
                  <a:txBody>
                    <a:bodyPr/>
                    <a:lstStyle/>
                    <a:p>
                      <a:pPr algn="ctr"/>
                      <a:r>
                        <a:rPr kumimoji="1" lang="ja-JP" altLang="en-US" sz="1400" dirty="0">
                          <a:solidFill>
                            <a:schemeClr val="tx1"/>
                          </a:solidFill>
                        </a:rPr>
                        <a:t>他都市状況　</a:t>
                      </a:r>
                      <a:r>
                        <a:rPr kumimoji="1" lang="en-US" altLang="ja-JP" sz="1050" dirty="0">
                          <a:solidFill>
                            <a:schemeClr val="tx1"/>
                          </a:solidFill>
                        </a:rPr>
                        <a:t>※</a:t>
                      </a:r>
                      <a:endParaRPr kumimoji="1" lang="ja-JP" altLang="en-US" sz="1050" dirty="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tc>
                  <a:txBody>
                    <a:bodyPr/>
                    <a:lstStyle/>
                    <a:p>
                      <a:pPr algn="ctr"/>
                      <a:r>
                        <a:rPr kumimoji="1" lang="ja-JP" altLang="en-US" sz="1400" dirty="0">
                          <a:solidFill>
                            <a:schemeClr val="tx1"/>
                          </a:solidFill>
                        </a:rPr>
                        <a:t>内　容</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extLst>
                  <a:ext uri="{0D108BD9-81ED-4DB2-BD59-A6C34878D82A}">
                    <a16:rowId xmlns:a16="http://schemas.microsoft.com/office/drawing/2014/main" xmlns="" val="10000"/>
                  </a:ext>
                </a:extLst>
              </a:tr>
              <a:tr h="605840">
                <a:tc>
                  <a:txBody>
                    <a:bodyPr/>
                    <a:lstStyle/>
                    <a:p>
                      <a:r>
                        <a:rPr kumimoji="1" lang="ja-JP" altLang="en-US" sz="1200" dirty="0">
                          <a:solidFill>
                            <a:schemeClr val="tx1"/>
                          </a:solidFill>
                        </a:rPr>
                        <a:t>旅費制度の見直し</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algn="l" defTabSz="914400" rtl="0" eaLnBrk="1" latinLnBrk="0" hangingPunct="1"/>
                      <a:r>
                        <a:rPr kumimoji="1" lang="ja-JP" altLang="en-US" sz="1200" kern="1200" dirty="0">
                          <a:solidFill>
                            <a:schemeClr val="tx1"/>
                          </a:solidFill>
                          <a:latin typeface="+mn-lt"/>
                          <a:ea typeface="+mn-ea"/>
                          <a:cs typeface="+mn-cs"/>
                        </a:rPr>
                        <a:t>横浜市・名古屋市・京都市・神戸市のいずれも日当の廃止は実施していない</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kumimoji="1" lang="ja-JP" altLang="en-US" sz="1200" kern="1200" baseline="0" dirty="0">
                          <a:solidFill>
                            <a:schemeClr val="tx1"/>
                          </a:solidFill>
                          <a:latin typeface="+mn-lt"/>
                          <a:ea typeface="+mn-ea"/>
                          <a:cs typeface="+mn-cs"/>
                        </a:rPr>
                        <a:t>日当・食卓料の廃止、宿泊料の減額</a:t>
                      </a:r>
                      <a:endParaRPr kumimoji="1" lang="ja-JP" altLang="en-US" sz="1200" dirty="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xmlns="" val="10001"/>
                  </a:ext>
                </a:extLst>
              </a:tr>
              <a:tr h="720080">
                <a:tc>
                  <a:txBody>
                    <a:bodyPr/>
                    <a:lstStyle/>
                    <a:p>
                      <a:r>
                        <a:rPr kumimoji="1" lang="en-US" altLang="ja-JP" sz="1200" dirty="0">
                          <a:solidFill>
                            <a:schemeClr val="tx1"/>
                          </a:solidFill>
                        </a:rPr>
                        <a:t>55</a:t>
                      </a:r>
                      <a:r>
                        <a:rPr kumimoji="1" lang="ja-JP" altLang="en-US" sz="1200" dirty="0">
                          <a:solidFill>
                            <a:schemeClr val="tx1"/>
                          </a:solidFill>
                        </a:rPr>
                        <a:t>歳を超える職員の昇給停止制度の導入</a:t>
                      </a:r>
                      <a:endParaRPr kumimoji="1" lang="en-US" altLang="ja-JP" sz="1200" dirty="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algn="l" defTabSz="914400" rtl="0" eaLnBrk="1" latinLnBrk="0" hangingPunct="1"/>
                      <a:r>
                        <a:rPr kumimoji="1" lang="ja-JP" altLang="en-US" sz="1200" dirty="0">
                          <a:solidFill>
                            <a:schemeClr val="tx1"/>
                          </a:solidFill>
                        </a:rPr>
                        <a:t>横浜市・名古屋市・京都市・神戸市：未実施</a:t>
                      </a:r>
                      <a:endParaRPr kumimoji="1" lang="en-US" altLang="ja-JP" sz="1200" kern="1200" dirty="0">
                        <a:solidFill>
                          <a:schemeClr val="tx1"/>
                        </a:solidFill>
                        <a:latin typeface="+mn-lt"/>
                        <a:ea typeface="+mn-ea"/>
                        <a:cs typeface="+mn-cs"/>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kumimoji="1" lang="en-US" altLang="ja-JP" sz="1200" dirty="0">
                          <a:solidFill>
                            <a:schemeClr val="tx1"/>
                          </a:solidFill>
                        </a:rPr>
                        <a:t>55</a:t>
                      </a:r>
                      <a:r>
                        <a:rPr kumimoji="1" lang="ja-JP" altLang="en-US" sz="1200" dirty="0">
                          <a:solidFill>
                            <a:schemeClr val="tx1"/>
                          </a:solidFill>
                        </a:rPr>
                        <a:t>歳を超える職員については、標準以下の人事評価では昇給しないこととすることで、高齢層職員の昇給を抑制する制度を導入</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xmlns="" val="10002"/>
                  </a:ext>
                </a:extLst>
              </a:tr>
              <a:tr h="792088">
                <a:tc>
                  <a:txBody>
                    <a:bodyPr/>
                    <a:lstStyle/>
                    <a:p>
                      <a:r>
                        <a:rPr kumimoji="1" lang="ja-JP" altLang="en-US" sz="1200" dirty="0">
                          <a:solidFill>
                            <a:schemeClr val="tx1"/>
                          </a:solidFill>
                        </a:rPr>
                        <a:t>課長代理級の管理職手当の見直し</a:t>
                      </a:r>
                      <a:endParaRPr kumimoji="1" lang="en-US" altLang="ja-JP" sz="1200" dirty="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algn="l" defTabSz="914400" rtl="0" eaLnBrk="1" latinLnBrk="0" hangingPunct="1"/>
                      <a:r>
                        <a:rPr kumimoji="1" lang="ja-JP" altLang="en-US" sz="1200" kern="1200" dirty="0">
                          <a:solidFill>
                            <a:schemeClr val="tx1"/>
                          </a:solidFill>
                          <a:latin typeface="+mn-lt"/>
                          <a:ea typeface="+mn-ea"/>
                          <a:cs typeface="+mn-cs"/>
                        </a:rPr>
                        <a:t>横浜市・京都市は非管理職の課長補佐であり、手当は不支給</a:t>
                      </a:r>
                      <a:endParaRPr kumimoji="1" lang="en-US" altLang="ja-JP" sz="1200" kern="1200" dirty="0">
                        <a:solidFill>
                          <a:schemeClr val="tx1"/>
                        </a:solidFill>
                        <a:latin typeface="+mn-lt"/>
                        <a:ea typeface="+mn-ea"/>
                        <a:cs typeface="+mn-cs"/>
                      </a:endParaRPr>
                    </a:p>
                    <a:p>
                      <a:pPr marL="0" algn="l" defTabSz="914400" rtl="0" eaLnBrk="1" latinLnBrk="0" hangingPunct="1"/>
                      <a:r>
                        <a:rPr kumimoji="1" lang="ja-JP" altLang="en-US" sz="1200" kern="1200" dirty="0">
                          <a:solidFill>
                            <a:schemeClr val="tx1"/>
                          </a:solidFill>
                          <a:latin typeface="+mn-lt"/>
                          <a:ea typeface="+mn-ea"/>
                          <a:cs typeface="+mn-cs"/>
                        </a:rPr>
                        <a:t>名古屋市・神戸市は相当する職位がない</a:t>
                      </a:r>
                      <a:endParaRPr kumimoji="1" lang="en-US" altLang="ja-JP" sz="1200" kern="1200" dirty="0">
                        <a:solidFill>
                          <a:schemeClr val="tx1"/>
                        </a:solidFill>
                        <a:latin typeface="+mn-lt"/>
                        <a:ea typeface="+mn-ea"/>
                        <a:cs typeface="+mn-cs"/>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kumimoji="1" lang="ja-JP" altLang="en-US" sz="1200" dirty="0">
                          <a:solidFill>
                            <a:schemeClr val="tx1"/>
                          </a:solidFill>
                        </a:rPr>
                        <a:t>課長代理を非管理職と位置付けたことに伴い、課長代理への管理職手当を廃止（超過勤務手当の支給対象）</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xmlns="" val="10003"/>
                  </a:ext>
                </a:extLst>
              </a:tr>
              <a:tr h="1008112">
                <a:tc>
                  <a:txBody>
                    <a:bodyPr/>
                    <a:lstStyle/>
                    <a:p>
                      <a:r>
                        <a:rPr kumimoji="1" lang="ja-JP" altLang="en-US" sz="1200" dirty="0">
                          <a:solidFill>
                            <a:schemeClr val="tx1"/>
                          </a:solidFill>
                        </a:rPr>
                        <a:t>保育士給料表、幼稚園教育職給料表の導入</a:t>
                      </a:r>
                      <a:endParaRPr kumimoji="1" lang="en-US" altLang="ja-JP" sz="1200" dirty="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algn="l" defTabSz="914400" rtl="0" eaLnBrk="1" latinLnBrk="0" hangingPunct="1"/>
                      <a:r>
                        <a:rPr kumimoji="1" lang="ja-JP" altLang="en-US" sz="1200" kern="1200" dirty="0">
                          <a:solidFill>
                            <a:schemeClr val="tx1"/>
                          </a:solidFill>
                          <a:latin typeface="+mn-lt"/>
                          <a:ea typeface="+mn-ea"/>
                          <a:cs typeface="+mn-cs"/>
                        </a:rPr>
                        <a:t>民間の保育士、幼稚園教諭の給与水準との均衡を考慮した職種独自の給料表の導入は政令市初</a:t>
                      </a:r>
                      <a:endParaRPr kumimoji="1" lang="en-US" altLang="ja-JP" sz="1200" kern="1200" dirty="0">
                        <a:solidFill>
                          <a:schemeClr val="tx1"/>
                        </a:solidFill>
                        <a:latin typeface="+mn-lt"/>
                        <a:ea typeface="+mn-ea"/>
                        <a:cs typeface="+mn-cs"/>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kumimoji="1" lang="ja-JP" altLang="en-US" sz="1200" kern="1200" dirty="0">
                          <a:solidFill>
                            <a:schemeClr val="tx1"/>
                          </a:solidFill>
                          <a:latin typeface="+mn-lt"/>
                          <a:ea typeface="+mn-ea"/>
                          <a:cs typeface="+mn-cs"/>
                        </a:rPr>
                        <a:t>行政職と同じ給料表の適用を受けていた保育士、小中学校の教員と同じ給料表の適用を受けていた幼稚園教諭について、職種独自の給料表への切り替えを実施</a:t>
                      </a:r>
                      <a:endParaRPr kumimoji="1" lang="ja-JP" altLang="en-US" sz="1200" dirty="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xmlns="" val="10004"/>
                  </a:ext>
                </a:extLst>
              </a:tr>
              <a:tr h="943266">
                <a:tc>
                  <a:txBody>
                    <a:bodyPr/>
                    <a:lstStyle/>
                    <a:p>
                      <a:r>
                        <a:rPr kumimoji="1" lang="ja-JP" altLang="en-US" sz="1200" b="0" dirty="0">
                          <a:solidFill>
                            <a:schemeClr val="tx1"/>
                          </a:solidFill>
                        </a:rPr>
                        <a:t>技能労務職員の早期退職特例制度の実施</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algn="l" defTabSz="914400" rtl="0" eaLnBrk="1" latinLnBrk="0" hangingPunct="1"/>
                      <a:r>
                        <a:rPr kumimoji="1" lang="ja-JP" altLang="en-US" sz="1200" b="0" kern="1200" dirty="0">
                          <a:solidFill>
                            <a:schemeClr val="tx1"/>
                          </a:solidFill>
                          <a:latin typeface="+mn-lt"/>
                          <a:ea typeface="+mn-ea"/>
                          <a:cs typeface="+mn-cs"/>
                        </a:rPr>
                        <a:t>横浜市・名古屋市・京都市・神戸市：未実施</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kumimoji="1" lang="ja-JP" altLang="en-US" sz="1200" b="0" dirty="0">
                          <a:solidFill>
                            <a:schemeClr val="tx1"/>
                          </a:solidFill>
                        </a:rPr>
                        <a:t>技能労務職員の人員削減を促進するため、早期退職をする技能労務職員に支給する退職手当に、通常の早期退職を上回る加算を実施</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xmlns="" val="10005"/>
                  </a:ext>
                </a:extLst>
              </a:tr>
              <a:tr h="936104">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a:solidFill>
                            <a:schemeClr val="tx1"/>
                          </a:solidFill>
                          <a:latin typeface="+mn-ea"/>
                          <a:ea typeface="+mn-ea"/>
                        </a:rPr>
                        <a:t>国の給与制度の総合的見直しに準じた制度見直し</a:t>
                      </a:r>
                      <a:endParaRPr kumimoji="1" lang="en-US" altLang="ja-JP" sz="1200" dirty="0">
                        <a:solidFill>
                          <a:schemeClr val="tx1"/>
                        </a:solidFill>
                        <a:latin typeface="+mn-ea"/>
                        <a:ea typeface="+mn-ea"/>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algn="l" defTabSz="914400" rtl="0" eaLnBrk="1" latinLnBrk="0" hangingPunct="1"/>
                      <a:r>
                        <a:rPr kumimoji="1" lang="ja-JP" altLang="en-US" sz="1200" kern="1200" dirty="0">
                          <a:solidFill>
                            <a:schemeClr val="tx1"/>
                          </a:solidFill>
                          <a:latin typeface="+mn-lt"/>
                          <a:ea typeface="+mn-ea"/>
                          <a:cs typeface="+mn-cs"/>
                        </a:rPr>
                        <a:t>各政令市で国に準じた見直しを実施</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kumimoji="1" lang="ja-JP" altLang="en-US" sz="1200" dirty="0">
                          <a:solidFill>
                            <a:schemeClr val="tx1"/>
                          </a:solidFill>
                        </a:rPr>
                        <a:t>国が地域間の給与配分の適正化の観点から俸給表水準の引下げと地域手当の見直しを実施したことに伴い、本市においても給料表水準と地域手当の見直しを実施</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xmlns="" val="10006"/>
                  </a:ext>
                </a:extLst>
              </a:tr>
            </a:tbl>
          </a:graphicData>
        </a:graphic>
      </p:graphicFrame>
      <p:sp>
        <p:nvSpPr>
          <p:cNvPr id="10" name="テキスト ボックス 36"/>
          <p:cNvSpPr txBox="1"/>
          <p:nvPr/>
        </p:nvSpPr>
        <p:spPr>
          <a:xfrm>
            <a:off x="0" y="0"/>
            <a:ext cx="3491880" cy="261610"/>
          </a:xfrm>
          <a:prstGeom prst="rect">
            <a:avLst/>
          </a:prstGeom>
          <a:noFill/>
        </p:spPr>
        <p:txBody>
          <a:bodyPr wrap="square" rtlCol="0">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r>
              <a:rPr lang="en-US" altLang="ja-JP" sz="1100" dirty="0"/>
              <a:t>Ⅳ</a:t>
            </a:r>
            <a:r>
              <a:rPr lang="ja-JP" altLang="en-US" sz="1100" dirty="0"/>
              <a:t>　行財政改革</a:t>
            </a:r>
            <a:r>
              <a:rPr lang="en-US" altLang="ja-JP" sz="1100" dirty="0"/>
              <a:t>【</a:t>
            </a:r>
            <a:r>
              <a:rPr lang="ja-JP" altLang="en-US" sz="1100" dirty="0"/>
              <a:t>人事</a:t>
            </a:r>
            <a:r>
              <a:rPr lang="en-US" altLang="ja-JP" sz="1100" dirty="0"/>
              <a:t>】</a:t>
            </a:r>
            <a:r>
              <a:rPr lang="ja-JP" altLang="en-US" sz="1100" dirty="0"/>
              <a:t>・人事・給与制度</a:t>
            </a:r>
            <a:endParaRPr lang="en-US" altLang="ja-JP" sz="1100" dirty="0"/>
          </a:p>
        </p:txBody>
      </p:sp>
      <p:sp>
        <p:nvSpPr>
          <p:cNvPr id="12" name="スライド番号プレースホルダ 11"/>
          <p:cNvSpPr>
            <a:spLocks noGrp="1"/>
          </p:cNvSpPr>
          <p:nvPr>
            <p:ph type="sldNum" sz="quarter" idx="12"/>
          </p:nvPr>
        </p:nvSpPr>
        <p:spPr>
          <a:xfrm>
            <a:off x="8407474" y="6669360"/>
            <a:ext cx="720080" cy="177924"/>
          </a:xfrm>
        </p:spPr>
        <p:txBody>
          <a:bodyPr/>
          <a:lstStyle/>
          <a:p>
            <a:fld id="{CCEC3038-1CF1-4B63-9920-55248DCFBA97}" type="slidenum">
              <a:rPr kumimoji="1" lang="ja-JP" altLang="en-US" smtClean="0"/>
              <a:pPr/>
              <a:t>150</a:t>
            </a:fld>
            <a:endParaRPr kumimoji="1" lang="ja-JP" altLang="en-US" dirty="0"/>
          </a:p>
        </p:txBody>
      </p:sp>
      <p:sp>
        <p:nvSpPr>
          <p:cNvPr id="11" name="テキスト ボックス 10"/>
          <p:cNvSpPr txBox="1"/>
          <p:nvPr/>
        </p:nvSpPr>
        <p:spPr>
          <a:xfrm>
            <a:off x="323528" y="775737"/>
            <a:ext cx="2016224" cy="276999"/>
          </a:xfrm>
          <a:prstGeom prst="rect">
            <a:avLst/>
          </a:prstGeom>
          <a:noFill/>
        </p:spPr>
        <p:txBody>
          <a:bodyPr wrap="square" rtlCol="0">
            <a:spAutoFit/>
          </a:bodyPr>
          <a:lstStyle/>
          <a:p>
            <a:r>
              <a:rPr kumimoji="1" lang="ja-JP" altLang="en-US" sz="1200" dirty="0"/>
              <a:t>（前頁からの続き）</a:t>
            </a:r>
          </a:p>
        </p:txBody>
      </p:sp>
      <p:sp>
        <p:nvSpPr>
          <p:cNvPr id="13" name="テキスト ボックス 12"/>
          <p:cNvSpPr txBox="1"/>
          <p:nvPr/>
        </p:nvSpPr>
        <p:spPr>
          <a:xfrm>
            <a:off x="179512" y="6530860"/>
            <a:ext cx="5832648" cy="276999"/>
          </a:xfrm>
          <a:prstGeom prst="rect">
            <a:avLst/>
          </a:prstGeom>
          <a:noFill/>
        </p:spPr>
        <p:txBody>
          <a:bodyPr wrap="square" rtlCol="0">
            <a:spAutoFit/>
          </a:bodyPr>
          <a:lstStyle/>
          <a:p>
            <a:r>
              <a:rPr kumimoji="1" lang="en-US" altLang="ja-JP" sz="1200" dirty="0"/>
              <a:t>※</a:t>
            </a:r>
            <a:r>
              <a:rPr kumimoji="1" lang="ja-JP" altLang="en-US" sz="1200" dirty="0"/>
              <a:t>　</a:t>
            </a:r>
            <a:r>
              <a:rPr lang="ja-JP" altLang="en-US" sz="1200" dirty="0"/>
              <a:t>他都市状況については、</a:t>
            </a:r>
            <a:r>
              <a:rPr lang="en-US" altLang="ja-JP" sz="1200" dirty="0"/>
              <a:t>2017</a:t>
            </a:r>
            <a:r>
              <a:rPr lang="ja-JP" altLang="en-US" sz="1200" dirty="0"/>
              <a:t>年</a:t>
            </a:r>
            <a:r>
              <a:rPr lang="en-US" altLang="ja-JP" sz="1200" dirty="0"/>
              <a:t>4</a:t>
            </a:r>
            <a:r>
              <a:rPr lang="ja-JP" altLang="en-US" sz="1200" dirty="0"/>
              <a:t>月</a:t>
            </a:r>
            <a:r>
              <a:rPr lang="en-US" altLang="ja-JP" sz="1200" dirty="0"/>
              <a:t>1</a:t>
            </a:r>
            <a:r>
              <a:rPr lang="ja-JP" altLang="en-US" sz="1200" dirty="0"/>
              <a:t>日現在</a:t>
            </a:r>
          </a:p>
        </p:txBody>
      </p:sp>
      <p:sp>
        <p:nvSpPr>
          <p:cNvPr id="14" name="テキスト ボックス 13"/>
          <p:cNvSpPr txBox="1"/>
          <p:nvPr/>
        </p:nvSpPr>
        <p:spPr>
          <a:xfrm>
            <a:off x="7884368" y="0"/>
            <a:ext cx="1259632" cy="338554"/>
          </a:xfrm>
          <a:prstGeom prst="rect">
            <a:avLst/>
          </a:prstGeom>
          <a:noFill/>
        </p:spPr>
        <p:txBody>
          <a:bodyPr wrap="square" rtlCol="0">
            <a:spAutoFit/>
          </a:bodyPr>
          <a:lstStyle/>
          <a:p>
            <a:r>
              <a:rPr kumimoji="1" lang="en-US" altLang="ja-JP" sz="1600" dirty="0" smtClean="0"/>
              <a:t>A3.(11)</a:t>
            </a:r>
            <a:endParaRPr kumimoji="1" lang="ja-JP" altLang="en-US" sz="1600" dirty="0"/>
          </a:p>
        </p:txBody>
      </p:sp>
    </p:spTree>
    <p:extLst>
      <p:ext uri="{BB962C8B-B14F-4D97-AF65-F5344CB8AC3E}">
        <p14:creationId xmlns:p14="http://schemas.microsoft.com/office/powerpoint/2010/main" val="2997184541"/>
      </p:ext>
    </p:extLst>
  </p:cSld>
  <p:clrMapOvr>
    <a:masterClrMapping/>
  </p:clrMapOvr>
  <p:timing>
    <p:tnLst>
      <p:par>
        <p:cTn id="1" dur="indefinite" restart="never" nodeType="tmRoot"/>
      </p:par>
    </p:tnLst>
  </p:timing>
</p:sld>
</file>

<file path=ppt/slides/slide1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角丸四角形 26"/>
          <p:cNvSpPr/>
          <p:nvPr/>
        </p:nvSpPr>
        <p:spPr>
          <a:xfrm>
            <a:off x="6557067" y="4370896"/>
            <a:ext cx="2366281" cy="1455652"/>
          </a:xfrm>
          <a:prstGeom prst="roundRect">
            <a:avLst>
              <a:gd name="adj" fmla="val 8655"/>
            </a:avLst>
          </a:prstGeom>
          <a:solidFill>
            <a:schemeClr val="accent6">
              <a:lumMod val="60000"/>
              <a:lumOff val="40000"/>
              <a:alpha val="5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aphicFrame>
        <p:nvGraphicFramePr>
          <p:cNvPr id="23" name="表 22"/>
          <p:cNvGraphicFramePr>
            <a:graphicFrameLocks noGrp="1"/>
          </p:cNvGraphicFramePr>
          <p:nvPr>
            <p:extLst/>
          </p:nvPr>
        </p:nvGraphicFramePr>
        <p:xfrm>
          <a:off x="6618510" y="2086067"/>
          <a:ext cx="2258892" cy="3685922"/>
        </p:xfrm>
        <a:graphic>
          <a:graphicData uri="http://schemas.openxmlformats.org/drawingml/2006/table">
            <a:tbl>
              <a:tblPr firstRow="1" bandRow="1">
                <a:tableStyleId>{5C22544A-7EE6-4342-B048-85BDC9FD1C3A}</a:tableStyleId>
              </a:tblPr>
              <a:tblGrid>
                <a:gridCol w="1152128">
                  <a:extLst>
                    <a:ext uri="{9D8B030D-6E8A-4147-A177-3AD203B41FA5}">
                      <a16:colId xmlns:a16="http://schemas.microsoft.com/office/drawing/2014/main" xmlns="" val="20000"/>
                    </a:ext>
                  </a:extLst>
                </a:gridCol>
                <a:gridCol w="1106764">
                  <a:extLst>
                    <a:ext uri="{9D8B030D-6E8A-4147-A177-3AD203B41FA5}">
                      <a16:colId xmlns:a16="http://schemas.microsoft.com/office/drawing/2014/main" xmlns="" val="20001"/>
                    </a:ext>
                  </a:extLst>
                </a:gridCol>
              </a:tblGrid>
              <a:tr h="445562">
                <a:tc>
                  <a:txBody>
                    <a:bodyPr/>
                    <a:lstStyle/>
                    <a:p>
                      <a:pPr algn="ctr"/>
                      <a:r>
                        <a:rPr kumimoji="1" lang="ja-JP" altLang="en-US" sz="1400" dirty="0">
                          <a:solidFill>
                            <a:schemeClr val="tx1"/>
                          </a:solidFill>
                        </a:rPr>
                        <a:t>年　度</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tc>
                  <a:txBody>
                    <a:bodyPr/>
                    <a:lstStyle/>
                    <a:p>
                      <a:pPr algn="ctr"/>
                      <a:r>
                        <a:rPr lang="ja-JP" altLang="en-US" sz="1400" dirty="0">
                          <a:solidFill>
                            <a:schemeClr val="tx1"/>
                          </a:solidFill>
                        </a:rPr>
                        <a:t>件　数</a:t>
                      </a:r>
                      <a:endParaRPr kumimoji="1" lang="ja-JP" altLang="en-US" sz="140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extLst>
                  <a:ext uri="{0D108BD9-81ED-4DB2-BD59-A6C34878D82A}">
                    <a16:rowId xmlns:a16="http://schemas.microsoft.com/office/drawing/2014/main" xmlns="" val="10000"/>
                  </a:ext>
                </a:extLst>
              </a:tr>
              <a:tr h="360040">
                <a:tc>
                  <a:txBody>
                    <a:bodyPr/>
                    <a:lstStyle/>
                    <a:p>
                      <a:pPr algn="ctr"/>
                      <a:r>
                        <a:rPr kumimoji="1" lang="en-US" altLang="ja-JP" sz="1600" dirty="0">
                          <a:solidFill>
                            <a:schemeClr val="tx1"/>
                          </a:solidFill>
                        </a:rPr>
                        <a:t>2009</a:t>
                      </a:r>
                      <a:r>
                        <a:rPr kumimoji="1" lang="ja-JP" altLang="en-US" sz="1600" dirty="0">
                          <a:solidFill>
                            <a:schemeClr val="tx1"/>
                          </a:solidFill>
                        </a:rPr>
                        <a:t>年度</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kumimoji="1" lang="en-US" altLang="ja-JP" sz="1600" dirty="0">
                          <a:solidFill>
                            <a:schemeClr val="tx1"/>
                          </a:solidFill>
                        </a:rPr>
                        <a:t>201</a:t>
                      </a:r>
                      <a:r>
                        <a:rPr kumimoji="1" lang="ja-JP" altLang="en-US" sz="1600" dirty="0">
                          <a:solidFill>
                            <a:schemeClr val="tx1"/>
                          </a:solidFill>
                        </a:rPr>
                        <a:t>件</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xmlns="" val="10001"/>
                  </a:ext>
                </a:extLst>
              </a:tr>
              <a:tr h="360040">
                <a:tc>
                  <a:txBody>
                    <a:bodyPr/>
                    <a:lstStyle/>
                    <a:p>
                      <a:pPr algn="ctr"/>
                      <a:r>
                        <a:rPr kumimoji="1" lang="en-US" altLang="ja-JP" sz="1600" dirty="0">
                          <a:solidFill>
                            <a:schemeClr val="tx1"/>
                          </a:solidFill>
                        </a:rPr>
                        <a:t>2010</a:t>
                      </a:r>
                      <a:r>
                        <a:rPr kumimoji="1" lang="ja-JP" altLang="en-US" sz="1600" dirty="0">
                          <a:solidFill>
                            <a:schemeClr val="tx1"/>
                          </a:solidFill>
                        </a:rPr>
                        <a:t>年度</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kumimoji="1" lang="en-US" altLang="ja-JP" sz="1600" dirty="0">
                          <a:solidFill>
                            <a:schemeClr val="tx1"/>
                          </a:solidFill>
                        </a:rPr>
                        <a:t>208</a:t>
                      </a:r>
                      <a:r>
                        <a:rPr kumimoji="1" lang="ja-JP" altLang="en-US" sz="1600" dirty="0">
                          <a:solidFill>
                            <a:schemeClr val="tx1"/>
                          </a:solidFill>
                        </a:rPr>
                        <a:t>件</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xmlns="" val="10002"/>
                  </a:ext>
                </a:extLst>
              </a:tr>
              <a:tr h="360040">
                <a:tc>
                  <a:txBody>
                    <a:bodyPr/>
                    <a:lstStyle/>
                    <a:p>
                      <a:pPr algn="ctr"/>
                      <a:r>
                        <a:rPr kumimoji="1" lang="en-US" altLang="ja-JP" sz="1600" dirty="0">
                          <a:solidFill>
                            <a:schemeClr val="tx1"/>
                          </a:solidFill>
                        </a:rPr>
                        <a:t>2011</a:t>
                      </a:r>
                      <a:r>
                        <a:rPr kumimoji="1" lang="ja-JP" altLang="en-US" sz="1600" dirty="0">
                          <a:solidFill>
                            <a:schemeClr val="tx1"/>
                          </a:solidFill>
                        </a:rPr>
                        <a:t>年度</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kumimoji="1" lang="en-US" altLang="ja-JP" sz="1600" dirty="0">
                          <a:solidFill>
                            <a:schemeClr val="tx1"/>
                          </a:solidFill>
                        </a:rPr>
                        <a:t>130</a:t>
                      </a:r>
                      <a:r>
                        <a:rPr kumimoji="1" lang="ja-JP" altLang="en-US" sz="1600" dirty="0">
                          <a:solidFill>
                            <a:schemeClr val="tx1"/>
                          </a:solidFill>
                        </a:rPr>
                        <a:t>件</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xmlns="" val="10003"/>
                  </a:ext>
                </a:extLst>
              </a:tr>
              <a:tr h="360040">
                <a:tc>
                  <a:txBody>
                    <a:bodyPr/>
                    <a:lstStyle/>
                    <a:p>
                      <a:pPr algn="ctr"/>
                      <a:r>
                        <a:rPr kumimoji="1" lang="en-US" altLang="ja-JP" sz="1600" dirty="0">
                          <a:solidFill>
                            <a:schemeClr val="tx1"/>
                          </a:solidFill>
                        </a:rPr>
                        <a:t>2012</a:t>
                      </a:r>
                      <a:r>
                        <a:rPr kumimoji="1" lang="ja-JP" altLang="en-US" sz="1600" dirty="0">
                          <a:solidFill>
                            <a:schemeClr val="tx1"/>
                          </a:solidFill>
                        </a:rPr>
                        <a:t>年度</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kumimoji="1" lang="en-US" altLang="ja-JP" sz="1600" dirty="0">
                          <a:solidFill>
                            <a:schemeClr val="tx1"/>
                          </a:solidFill>
                        </a:rPr>
                        <a:t>210</a:t>
                      </a:r>
                      <a:r>
                        <a:rPr kumimoji="1" lang="ja-JP" altLang="en-US" sz="1600" dirty="0">
                          <a:solidFill>
                            <a:schemeClr val="tx1"/>
                          </a:solidFill>
                        </a:rPr>
                        <a:t>件</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xmlns="" val="10004"/>
                  </a:ext>
                </a:extLst>
              </a:tr>
              <a:tr h="360040">
                <a:tc>
                  <a:txBody>
                    <a:bodyPr/>
                    <a:lstStyle/>
                    <a:p>
                      <a:pPr algn="ctr"/>
                      <a:r>
                        <a:rPr kumimoji="1" lang="en-US" altLang="ja-JP" sz="1600" dirty="0">
                          <a:solidFill>
                            <a:schemeClr val="tx1"/>
                          </a:solidFill>
                        </a:rPr>
                        <a:t>2013</a:t>
                      </a:r>
                      <a:r>
                        <a:rPr kumimoji="1" lang="ja-JP" altLang="en-US" sz="1600" dirty="0">
                          <a:solidFill>
                            <a:schemeClr val="tx1"/>
                          </a:solidFill>
                        </a:rPr>
                        <a:t>年度</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kumimoji="1" lang="en-US" altLang="ja-JP" sz="1600" dirty="0">
                          <a:solidFill>
                            <a:schemeClr val="tx1"/>
                          </a:solidFill>
                        </a:rPr>
                        <a:t>176</a:t>
                      </a:r>
                      <a:r>
                        <a:rPr kumimoji="1" lang="ja-JP" altLang="en-US" sz="1600" dirty="0">
                          <a:solidFill>
                            <a:schemeClr val="tx1"/>
                          </a:solidFill>
                        </a:rPr>
                        <a:t>件</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xmlns="" val="10005"/>
                  </a:ext>
                </a:extLst>
              </a:tr>
              <a:tr h="360040">
                <a:tc>
                  <a:txBody>
                    <a:bodyPr/>
                    <a:lstStyle/>
                    <a:p>
                      <a:pPr algn="ctr"/>
                      <a:r>
                        <a:rPr kumimoji="1" lang="en-US" altLang="ja-JP" sz="1600" dirty="0">
                          <a:solidFill>
                            <a:schemeClr val="tx1"/>
                          </a:solidFill>
                        </a:rPr>
                        <a:t>2014</a:t>
                      </a:r>
                      <a:r>
                        <a:rPr kumimoji="1" lang="ja-JP" altLang="en-US" sz="1600" dirty="0">
                          <a:solidFill>
                            <a:schemeClr val="tx1"/>
                          </a:solidFill>
                        </a:rPr>
                        <a:t>年度</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kumimoji="1" lang="en-US" altLang="ja-JP" sz="1600" dirty="0">
                          <a:solidFill>
                            <a:schemeClr val="tx1"/>
                          </a:solidFill>
                        </a:rPr>
                        <a:t>203</a:t>
                      </a:r>
                      <a:r>
                        <a:rPr kumimoji="1" lang="ja-JP" altLang="en-US" sz="1600" dirty="0">
                          <a:solidFill>
                            <a:schemeClr val="tx1"/>
                          </a:solidFill>
                        </a:rPr>
                        <a:t>件</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xmlns="" val="10006"/>
                  </a:ext>
                </a:extLst>
              </a:tr>
              <a:tr h="360040">
                <a:tc>
                  <a:txBody>
                    <a:bodyPr/>
                    <a:lstStyle/>
                    <a:p>
                      <a:pPr algn="ctr"/>
                      <a:r>
                        <a:rPr kumimoji="1" lang="en-US" altLang="ja-JP" sz="1600" dirty="0">
                          <a:solidFill>
                            <a:schemeClr val="tx1"/>
                          </a:solidFill>
                        </a:rPr>
                        <a:t>2015</a:t>
                      </a:r>
                      <a:r>
                        <a:rPr kumimoji="1" lang="ja-JP" altLang="en-US" sz="1600" dirty="0">
                          <a:solidFill>
                            <a:schemeClr val="tx1"/>
                          </a:solidFill>
                        </a:rPr>
                        <a:t>年度</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kumimoji="1" lang="en-US" altLang="ja-JP" sz="1600" dirty="0">
                          <a:solidFill>
                            <a:schemeClr val="tx1"/>
                          </a:solidFill>
                        </a:rPr>
                        <a:t>105</a:t>
                      </a:r>
                      <a:r>
                        <a:rPr kumimoji="1" lang="ja-JP" altLang="en-US" sz="1600" dirty="0">
                          <a:solidFill>
                            <a:schemeClr val="tx1"/>
                          </a:solidFill>
                        </a:rPr>
                        <a:t>件</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xmlns="" val="10007"/>
                  </a:ext>
                </a:extLst>
              </a:tr>
              <a:tr h="360040">
                <a:tc>
                  <a:txBody>
                    <a:bodyPr/>
                    <a:lstStyle/>
                    <a:p>
                      <a:pPr algn="ctr"/>
                      <a:r>
                        <a:rPr kumimoji="1" lang="en-US" altLang="ja-JP" sz="1600" dirty="0">
                          <a:solidFill>
                            <a:schemeClr val="tx1"/>
                          </a:solidFill>
                        </a:rPr>
                        <a:t>2016</a:t>
                      </a:r>
                      <a:r>
                        <a:rPr kumimoji="1" lang="ja-JP" altLang="en-US" sz="1600" dirty="0">
                          <a:solidFill>
                            <a:schemeClr val="tx1"/>
                          </a:solidFill>
                        </a:rPr>
                        <a:t>年度</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kumimoji="1" lang="en-US" altLang="ja-JP" sz="1600" dirty="0">
                          <a:solidFill>
                            <a:schemeClr val="tx1"/>
                          </a:solidFill>
                        </a:rPr>
                        <a:t>97</a:t>
                      </a:r>
                      <a:r>
                        <a:rPr kumimoji="1" lang="ja-JP" altLang="en-US" sz="1600" dirty="0">
                          <a:solidFill>
                            <a:schemeClr val="tx1"/>
                          </a:solidFill>
                        </a:rPr>
                        <a:t>件</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xmlns="" val="10008"/>
                  </a:ext>
                </a:extLst>
              </a:tr>
              <a:tr h="360040">
                <a:tc>
                  <a:txBody>
                    <a:bodyPr/>
                    <a:lstStyle/>
                    <a:p>
                      <a:pPr algn="ctr"/>
                      <a:r>
                        <a:rPr kumimoji="1" lang="en-US" altLang="ja-JP" sz="1600" dirty="0">
                          <a:solidFill>
                            <a:schemeClr val="tx1"/>
                          </a:solidFill>
                        </a:rPr>
                        <a:t>2017</a:t>
                      </a:r>
                      <a:r>
                        <a:rPr kumimoji="1" lang="ja-JP" altLang="en-US" sz="1600" dirty="0">
                          <a:solidFill>
                            <a:schemeClr val="tx1"/>
                          </a:solidFill>
                        </a:rPr>
                        <a:t>年度</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kumimoji="1" lang="en-US" altLang="ja-JP" sz="1600" dirty="0">
                          <a:solidFill>
                            <a:schemeClr val="tx1"/>
                          </a:solidFill>
                        </a:rPr>
                        <a:t>66</a:t>
                      </a:r>
                      <a:r>
                        <a:rPr kumimoji="1" lang="ja-JP" altLang="en-US" sz="1600" dirty="0">
                          <a:solidFill>
                            <a:schemeClr val="tx1"/>
                          </a:solidFill>
                        </a:rPr>
                        <a:t>件</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xmlns="" val="10009"/>
                  </a:ext>
                </a:extLst>
              </a:tr>
            </a:tbl>
          </a:graphicData>
        </a:graphic>
      </p:graphicFrame>
      <p:sp>
        <p:nvSpPr>
          <p:cNvPr id="29" name="角丸四角形 28"/>
          <p:cNvSpPr/>
          <p:nvPr/>
        </p:nvSpPr>
        <p:spPr>
          <a:xfrm>
            <a:off x="643771" y="5974927"/>
            <a:ext cx="6479524" cy="783297"/>
          </a:xfrm>
          <a:prstGeom prst="roundRect">
            <a:avLst>
              <a:gd name="adj" fmla="val 21165"/>
            </a:avLst>
          </a:prstGeom>
          <a:solidFill>
            <a:schemeClr val="accent6">
              <a:lumMod val="60000"/>
              <a:lumOff val="40000"/>
              <a:alpha val="5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5" name="角丸四角形 24"/>
          <p:cNvSpPr/>
          <p:nvPr/>
        </p:nvSpPr>
        <p:spPr>
          <a:xfrm>
            <a:off x="2932818" y="2028241"/>
            <a:ext cx="3493383" cy="3898986"/>
          </a:xfrm>
          <a:prstGeom prst="roundRect">
            <a:avLst>
              <a:gd name="adj" fmla="val 5528"/>
            </a:avLst>
          </a:prstGeom>
          <a:solidFill>
            <a:schemeClr val="accent6">
              <a:lumMod val="60000"/>
              <a:lumOff val="40000"/>
              <a:alpha val="5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aphicFrame>
        <p:nvGraphicFramePr>
          <p:cNvPr id="28" name="表 27"/>
          <p:cNvGraphicFramePr>
            <a:graphicFrameLocks noGrp="1"/>
          </p:cNvGraphicFramePr>
          <p:nvPr>
            <p:extLst/>
          </p:nvPr>
        </p:nvGraphicFramePr>
        <p:xfrm>
          <a:off x="231192" y="2095842"/>
          <a:ext cx="6137860" cy="3752716"/>
        </p:xfrm>
        <a:graphic>
          <a:graphicData uri="http://schemas.openxmlformats.org/drawingml/2006/table">
            <a:tbl>
              <a:tblPr firstRow="1" bandRow="1">
                <a:tableStyleId>{5C22544A-7EE6-4342-B048-85BDC9FD1C3A}</a:tableStyleId>
              </a:tblPr>
              <a:tblGrid>
                <a:gridCol w="1025290">
                  <a:extLst>
                    <a:ext uri="{9D8B030D-6E8A-4147-A177-3AD203B41FA5}">
                      <a16:colId xmlns:a16="http://schemas.microsoft.com/office/drawing/2014/main" xmlns="" val="20000"/>
                    </a:ext>
                  </a:extLst>
                </a:gridCol>
                <a:gridCol w="864096">
                  <a:extLst>
                    <a:ext uri="{9D8B030D-6E8A-4147-A177-3AD203B41FA5}">
                      <a16:colId xmlns:a16="http://schemas.microsoft.com/office/drawing/2014/main" xmlns="" val="20001"/>
                    </a:ext>
                  </a:extLst>
                </a:gridCol>
                <a:gridCol w="864096">
                  <a:extLst>
                    <a:ext uri="{9D8B030D-6E8A-4147-A177-3AD203B41FA5}">
                      <a16:colId xmlns:a16="http://schemas.microsoft.com/office/drawing/2014/main" xmlns="" val="20002"/>
                    </a:ext>
                  </a:extLst>
                </a:gridCol>
                <a:gridCol w="864096">
                  <a:extLst>
                    <a:ext uri="{9D8B030D-6E8A-4147-A177-3AD203B41FA5}">
                      <a16:colId xmlns:a16="http://schemas.microsoft.com/office/drawing/2014/main" xmlns="" val="20003"/>
                    </a:ext>
                  </a:extLst>
                </a:gridCol>
                <a:gridCol w="864096">
                  <a:extLst>
                    <a:ext uri="{9D8B030D-6E8A-4147-A177-3AD203B41FA5}">
                      <a16:colId xmlns:a16="http://schemas.microsoft.com/office/drawing/2014/main" xmlns="" val="20004"/>
                    </a:ext>
                  </a:extLst>
                </a:gridCol>
                <a:gridCol w="936104">
                  <a:extLst>
                    <a:ext uri="{9D8B030D-6E8A-4147-A177-3AD203B41FA5}">
                      <a16:colId xmlns:a16="http://schemas.microsoft.com/office/drawing/2014/main" xmlns="" val="20005"/>
                    </a:ext>
                  </a:extLst>
                </a:gridCol>
                <a:gridCol w="720082">
                  <a:extLst>
                    <a:ext uri="{9D8B030D-6E8A-4147-A177-3AD203B41FA5}">
                      <a16:colId xmlns:a16="http://schemas.microsoft.com/office/drawing/2014/main" xmlns="" val="20006"/>
                    </a:ext>
                  </a:extLst>
                </a:gridCol>
              </a:tblGrid>
              <a:tr h="579620">
                <a:tc>
                  <a:txBody>
                    <a:bodyPr/>
                    <a:lstStyle/>
                    <a:p>
                      <a:endParaRPr kumimoji="1" lang="ja-JP" altLang="en-US" sz="1400" b="0" dirty="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ap="flat" cmpd="sng" algn="ctr">
                      <a:solidFill>
                        <a:schemeClr val="tx1"/>
                      </a:solidFill>
                      <a:prstDash val="solid"/>
                      <a:round/>
                      <a:headEnd type="none" w="med" len="med"/>
                      <a:tailEnd type="none" w="med" len="med"/>
                    </a:lnTlToBr>
                    <a:solidFill>
                      <a:schemeClr val="accent5">
                        <a:lumMod val="20000"/>
                        <a:lumOff val="80000"/>
                      </a:schemeClr>
                    </a:solidFill>
                  </a:tcPr>
                </a:tc>
                <a:tc>
                  <a:txBody>
                    <a:bodyPr/>
                    <a:lstStyle/>
                    <a:p>
                      <a:pPr algn="l"/>
                      <a:r>
                        <a:rPr kumimoji="1" lang="en-US" altLang="ja-JP" sz="1100" b="1" dirty="0">
                          <a:solidFill>
                            <a:schemeClr val="tx1"/>
                          </a:solidFill>
                        </a:rPr>
                        <a:t>2012</a:t>
                      </a:r>
                      <a:r>
                        <a:rPr kumimoji="1" lang="ja-JP" altLang="en-US" sz="1100" b="1" dirty="0">
                          <a:solidFill>
                            <a:schemeClr val="tx1"/>
                          </a:solidFill>
                        </a:rPr>
                        <a:t>年</a:t>
                      </a:r>
                      <a:r>
                        <a:rPr kumimoji="1" lang="en-US" altLang="ja-JP" sz="1100" b="1" dirty="0">
                          <a:solidFill>
                            <a:schemeClr val="tx1"/>
                          </a:solidFill>
                        </a:rPr>
                        <a:t>6</a:t>
                      </a:r>
                      <a:r>
                        <a:rPr kumimoji="1" lang="ja-JP" altLang="en-US" sz="1100" b="1" dirty="0">
                          <a:solidFill>
                            <a:schemeClr val="tx1"/>
                          </a:solidFill>
                        </a:rPr>
                        <a:t>月</a:t>
                      </a:r>
                      <a:endParaRPr kumimoji="1" lang="en-US" altLang="ja-JP" sz="1100" b="1" dirty="0">
                        <a:solidFill>
                          <a:schemeClr val="tx1"/>
                        </a:solidFill>
                      </a:endParaRPr>
                    </a:p>
                    <a:p>
                      <a:pPr algn="l"/>
                      <a:r>
                        <a:rPr kumimoji="1" lang="ja-JP" altLang="en-US" sz="1100" b="1" dirty="0">
                          <a:solidFill>
                            <a:schemeClr val="tx1"/>
                          </a:solidFill>
                        </a:rPr>
                        <a:t>　　 ～</a:t>
                      </a:r>
                      <a:endParaRPr kumimoji="1" lang="en-US" altLang="ja-JP" sz="1100" b="1" dirty="0">
                        <a:solidFill>
                          <a:schemeClr val="tx1"/>
                        </a:solidFill>
                      </a:endParaRPr>
                    </a:p>
                    <a:p>
                      <a:pPr algn="l"/>
                      <a:r>
                        <a:rPr kumimoji="1" lang="en-US" altLang="ja-JP" sz="1100" b="1" dirty="0">
                          <a:solidFill>
                            <a:schemeClr val="tx1"/>
                          </a:solidFill>
                        </a:rPr>
                        <a:t>2013</a:t>
                      </a:r>
                      <a:r>
                        <a:rPr kumimoji="1" lang="ja-JP" altLang="en-US" sz="1100" b="1" dirty="0">
                          <a:solidFill>
                            <a:schemeClr val="tx1"/>
                          </a:solidFill>
                        </a:rPr>
                        <a:t>年</a:t>
                      </a:r>
                      <a:r>
                        <a:rPr kumimoji="1" lang="en-US" altLang="ja-JP" sz="1100" b="1" dirty="0">
                          <a:solidFill>
                            <a:schemeClr val="tx1"/>
                          </a:solidFill>
                        </a:rPr>
                        <a:t>5</a:t>
                      </a:r>
                      <a:r>
                        <a:rPr kumimoji="1" lang="ja-JP" altLang="en-US" sz="1100" b="1" dirty="0">
                          <a:solidFill>
                            <a:schemeClr val="tx1"/>
                          </a:solidFill>
                        </a:rPr>
                        <a:t>月</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tc>
                  <a:txBody>
                    <a:bodyPr/>
                    <a:lstStyle/>
                    <a:p>
                      <a:pPr algn="l"/>
                      <a:r>
                        <a:rPr kumimoji="1" lang="en-US" altLang="ja-JP" sz="1100" b="1" dirty="0">
                          <a:solidFill>
                            <a:schemeClr val="tx1"/>
                          </a:solidFill>
                        </a:rPr>
                        <a:t>2013</a:t>
                      </a:r>
                      <a:r>
                        <a:rPr kumimoji="1" lang="ja-JP" altLang="en-US" sz="1100" b="1" dirty="0">
                          <a:solidFill>
                            <a:schemeClr val="tx1"/>
                          </a:solidFill>
                        </a:rPr>
                        <a:t>年</a:t>
                      </a:r>
                      <a:r>
                        <a:rPr kumimoji="1" lang="en-US" altLang="ja-JP" sz="1100" b="1" dirty="0">
                          <a:solidFill>
                            <a:schemeClr val="tx1"/>
                          </a:solidFill>
                        </a:rPr>
                        <a:t>7</a:t>
                      </a:r>
                      <a:r>
                        <a:rPr kumimoji="1" lang="ja-JP" altLang="en-US" sz="1100" b="1" dirty="0">
                          <a:solidFill>
                            <a:schemeClr val="tx1"/>
                          </a:solidFill>
                        </a:rPr>
                        <a:t>月</a:t>
                      </a:r>
                      <a:endParaRPr kumimoji="1" lang="en-US" altLang="ja-JP" sz="1100" b="1" dirty="0">
                        <a:solidFill>
                          <a:schemeClr val="tx1"/>
                        </a:solidFill>
                      </a:endParaRPr>
                    </a:p>
                    <a:p>
                      <a:pPr algn="l"/>
                      <a:r>
                        <a:rPr kumimoji="1" lang="ja-JP" altLang="en-US" sz="1100" b="1" dirty="0">
                          <a:solidFill>
                            <a:schemeClr val="tx1"/>
                          </a:solidFill>
                        </a:rPr>
                        <a:t>　　</a:t>
                      </a:r>
                      <a:r>
                        <a:rPr kumimoji="1" lang="ja-JP" altLang="en-US" sz="1100" b="1" baseline="0" dirty="0">
                          <a:solidFill>
                            <a:schemeClr val="tx1"/>
                          </a:solidFill>
                        </a:rPr>
                        <a:t> </a:t>
                      </a:r>
                      <a:r>
                        <a:rPr kumimoji="1" lang="ja-JP" altLang="en-US" sz="1100" b="1" dirty="0">
                          <a:solidFill>
                            <a:schemeClr val="tx1"/>
                          </a:solidFill>
                        </a:rPr>
                        <a:t>～</a:t>
                      </a:r>
                      <a:endParaRPr kumimoji="1" lang="en-US" altLang="ja-JP" sz="1100" b="1" dirty="0">
                        <a:solidFill>
                          <a:schemeClr val="tx1"/>
                        </a:solidFill>
                      </a:endParaRPr>
                    </a:p>
                    <a:p>
                      <a:pPr algn="l"/>
                      <a:r>
                        <a:rPr kumimoji="1" lang="en-US" altLang="ja-JP" sz="1100" b="1" dirty="0">
                          <a:solidFill>
                            <a:schemeClr val="tx1"/>
                          </a:solidFill>
                        </a:rPr>
                        <a:t>2014</a:t>
                      </a:r>
                      <a:r>
                        <a:rPr kumimoji="1" lang="ja-JP" altLang="en-US" sz="1100" b="1" dirty="0">
                          <a:solidFill>
                            <a:schemeClr val="tx1"/>
                          </a:solidFill>
                        </a:rPr>
                        <a:t>年</a:t>
                      </a:r>
                      <a:r>
                        <a:rPr kumimoji="1" lang="en-US" altLang="ja-JP" sz="1100" b="1" dirty="0">
                          <a:solidFill>
                            <a:schemeClr val="tx1"/>
                          </a:solidFill>
                        </a:rPr>
                        <a:t>6</a:t>
                      </a:r>
                      <a:r>
                        <a:rPr kumimoji="1" lang="ja-JP" altLang="en-US" sz="1100" b="1" dirty="0">
                          <a:solidFill>
                            <a:schemeClr val="tx1"/>
                          </a:solidFill>
                        </a:rPr>
                        <a:t>月</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tc>
                  <a:txBody>
                    <a:bodyPr/>
                    <a:lstStyle/>
                    <a:p>
                      <a:pPr algn="l"/>
                      <a:r>
                        <a:rPr kumimoji="1" lang="en-US" altLang="ja-JP" sz="1100" b="1" dirty="0">
                          <a:solidFill>
                            <a:schemeClr val="tx1"/>
                          </a:solidFill>
                        </a:rPr>
                        <a:t>2014</a:t>
                      </a:r>
                      <a:r>
                        <a:rPr kumimoji="1" lang="ja-JP" altLang="en-US" sz="1100" b="1" dirty="0">
                          <a:solidFill>
                            <a:schemeClr val="tx1"/>
                          </a:solidFill>
                        </a:rPr>
                        <a:t>年</a:t>
                      </a:r>
                      <a:r>
                        <a:rPr kumimoji="1" lang="en-US" altLang="ja-JP" sz="1100" b="1" dirty="0">
                          <a:solidFill>
                            <a:schemeClr val="tx1"/>
                          </a:solidFill>
                        </a:rPr>
                        <a:t>8</a:t>
                      </a:r>
                      <a:r>
                        <a:rPr kumimoji="1" lang="ja-JP" altLang="en-US" sz="1100" b="1" dirty="0">
                          <a:solidFill>
                            <a:schemeClr val="tx1"/>
                          </a:solidFill>
                        </a:rPr>
                        <a:t>月</a:t>
                      </a:r>
                      <a:endParaRPr kumimoji="1" lang="en-US" altLang="ja-JP" sz="1100" b="1" dirty="0">
                        <a:solidFill>
                          <a:schemeClr val="tx1"/>
                        </a:solidFill>
                      </a:endParaRPr>
                    </a:p>
                    <a:p>
                      <a:pPr algn="l"/>
                      <a:r>
                        <a:rPr kumimoji="1" lang="ja-JP" altLang="en-US" sz="1100" b="1" dirty="0">
                          <a:solidFill>
                            <a:schemeClr val="tx1"/>
                          </a:solidFill>
                        </a:rPr>
                        <a:t>　　</a:t>
                      </a:r>
                      <a:r>
                        <a:rPr kumimoji="1" lang="ja-JP" altLang="en-US" sz="1100" b="1" baseline="0" dirty="0">
                          <a:solidFill>
                            <a:schemeClr val="tx1"/>
                          </a:solidFill>
                        </a:rPr>
                        <a:t> </a:t>
                      </a:r>
                      <a:r>
                        <a:rPr kumimoji="1" lang="ja-JP" altLang="en-US" sz="1100" b="1" dirty="0">
                          <a:solidFill>
                            <a:schemeClr val="tx1"/>
                          </a:solidFill>
                        </a:rPr>
                        <a:t>～</a:t>
                      </a:r>
                      <a:endParaRPr kumimoji="1" lang="en-US" altLang="ja-JP" sz="1100" b="1" dirty="0">
                        <a:solidFill>
                          <a:schemeClr val="tx1"/>
                        </a:solidFill>
                      </a:endParaRPr>
                    </a:p>
                    <a:p>
                      <a:pPr algn="l"/>
                      <a:r>
                        <a:rPr kumimoji="1" lang="en-US" altLang="ja-JP" sz="1100" b="1" dirty="0">
                          <a:solidFill>
                            <a:schemeClr val="tx1"/>
                          </a:solidFill>
                        </a:rPr>
                        <a:t>2015</a:t>
                      </a:r>
                      <a:r>
                        <a:rPr kumimoji="1" lang="ja-JP" altLang="en-US" sz="1100" b="1" dirty="0">
                          <a:solidFill>
                            <a:schemeClr val="tx1"/>
                          </a:solidFill>
                        </a:rPr>
                        <a:t>年</a:t>
                      </a:r>
                      <a:r>
                        <a:rPr kumimoji="1" lang="en-US" altLang="ja-JP" sz="1100" b="1" dirty="0">
                          <a:solidFill>
                            <a:schemeClr val="tx1"/>
                          </a:solidFill>
                        </a:rPr>
                        <a:t>7</a:t>
                      </a:r>
                      <a:r>
                        <a:rPr kumimoji="1" lang="ja-JP" altLang="en-US" sz="1100" b="1" dirty="0">
                          <a:solidFill>
                            <a:schemeClr val="tx1"/>
                          </a:solidFill>
                        </a:rPr>
                        <a:t>月</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tc>
                  <a:txBody>
                    <a:bodyPr/>
                    <a:lstStyle/>
                    <a:p>
                      <a:pPr algn="l"/>
                      <a:r>
                        <a:rPr kumimoji="1" lang="en-US" altLang="ja-JP" sz="1100" b="1" dirty="0">
                          <a:solidFill>
                            <a:schemeClr val="tx1"/>
                          </a:solidFill>
                        </a:rPr>
                        <a:t>2015</a:t>
                      </a:r>
                      <a:r>
                        <a:rPr kumimoji="1" lang="ja-JP" altLang="en-US" sz="1100" b="1" dirty="0">
                          <a:solidFill>
                            <a:schemeClr val="tx1"/>
                          </a:solidFill>
                        </a:rPr>
                        <a:t>年</a:t>
                      </a:r>
                      <a:r>
                        <a:rPr kumimoji="1" lang="en-US" altLang="ja-JP" sz="1100" b="1" dirty="0">
                          <a:solidFill>
                            <a:schemeClr val="tx1"/>
                          </a:solidFill>
                        </a:rPr>
                        <a:t>9</a:t>
                      </a:r>
                      <a:r>
                        <a:rPr kumimoji="1" lang="ja-JP" altLang="en-US" sz="1100" b="1" dirty="0">
                          <a:solidFill>
                            <a:schemeClr val="tx1"/>
                          </a:solidFill>
                        </a:rPr>
                        <a:t>月</a:t>
                      </a:r>
                      <a:endParaRPr kumimoji="1" lang="en-US" altLang="ja-JP" sz="1100" b="1" dirty="0">
                        <a:solidFill>
                          <a:schemeClr val="tx1"/>
                        </a:solidFill>
                      </a:endParaRPr>
                    </a:p>
                    <a:p>
                      <a:pPr algn="l"/>
                      <a:r>
                        <a:rPr kumimoji="1" lang="ja-JP" altLang="en-US" sz="1100" b="1" dirty="0">
                          <a:solidFill>
                            <a:schemeClr val="tx1"/>
                          </a:solidFill>
                        </a:rPr>
                        <a:t>　　</a:t>
                      </a:r>
                      <a:r>
                        <a:rPr kumimoji="1" lang="ja-JP" altLang="en-US" sz="1100" b="1" baseline="0" dirty="0">
                          <a:solidFill>
                            <a:schemeClr val="tx1"/>
                          </a:solidFill>
                        </a:rPr>
                        <a:t> </a:t>
                      </a:r>
                      <a:r>
                        <a:rPr kumimoji="1" lang="ja-JP" altLang="en-US" sz="1100" b="1" dirty="0">
                          <a:solidFill>
                            <a:schemeClr val="tx1"/>
                          </a:solidFill>
                        </a:rPr>
                        <a:t>～</a:t>
                      </a:r>
                      <a:endParaRPr kumimoji="1" lang="en-US" altLang="ja-JP" sz="1100" b="1" dirty="0">
                        <a:solidFill>
                          <a:schemeClr val="tx1"/>
                        </a:solidFill>
                      </a:endParaRPr>
                    </a:p>
                    <a:p>
                      <a:pPr algn="l"/>
                      <a:r>
                        <a:rPr kumimoji="1" lang="en-US" altLang="ja-JP" sz="1100" b="1" dirty="0">
                          <a:solidFill>
                            <a:schemeClr val="tx1"/>
                          </a:solidFill>
                        </a:rPr>
                        <a:t>2016</a:t>
                      </a:r>
                      <a:r>
                        <a:rPr kumimoji="1" lang="ja-JP" altLang="en-US" sz="1100" b="1" dirty="0">
                          <a:solidFill>
                            <a:schemeClr val="tx1"/>
                          </a:solidFill>
                        </a:rPr>
                        <a:t>年</a:t>
                      </a:r>
                      <a:r>
                        <a:rPr kumimoji="1" lang="en-US" altLang="ja-JP" sz="1100" b="1" dirty="0">
                          <a:solidFill>
                            <a:schemeClr val="tx1"/>
                          </a:solidFill>
                        </a:rPr>
                        <a:t>8</a:t>
                      </a:r>
                      <a:r>
                        <a:rPr kumimoji="1" lang="ja-JP" altLang="en-US" sz="1100" b="1" dirty="0">
                          <a:solidFill>
                            <a:schemeClr val="tx1"/>
                          </a:solidFill>
                        </a:rPr>
                        <a:t>月</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tc>
                  <a:txBody>
                    <a:bodyPr/>
                    <a:lstStyle/>
                    <a:p>
                      <a:pPr algn="l"/>
                      <a:r>
                        <a:rPr kumimoji="1" lang="en-US" altLang="ja-JP" sz="1100" b="1" dirty="0">
                          <a:solidFill>
                            <a:schemeClr val="tx1"/>
                          </a:solidFill>
                        </a:rPr>
                        <a:t>2016</a:t>
                      </a:r>
                      <a:r>
                        <a:rPr kumimoji="1" lang="ja-JP" altLang="en-US" sz="1100" b="1" dirty="0">
                          <a:solidFill>
                            <a:schemeClr val="tx1"/>
                          </a:solidFill>
                        </a:rPr>
                        <a:t>年</a:t>
                      </a:r>
                      <a:r>
                        <a:rPr kumimoji="1" lang="en-US" altLang="ja-JP" sz="1100" b="1" dirty="0">
                          <a:solidFill>
                            <a:schemeClr val="tx1"/>
                          </a:solidFill>
                        </a:rPr>
                        <a:t>10</a:t>
                      </a:r>
                      <a:r>
                        <a:rPr kumimoji="1" lang="ja-JP" altLang="en-US" sz="1100" b="1" dirty="0">
                          <a:solidFill>
                            <a:schemeClr val="tx1"/>
                          </a:solidFill>
                        </a:rPr>
                        <a:t>月</a:t>
                      </a:r>
                      <a:endParaRPr kumimoji="1" lang="en-US" altLang="ja-JP" sz="1100" b="1" dirty="0">
                        <a:solidFill>
                          <a:schemeClr val="tx1"/>
                        </a:solidFill>
                      </a:endParaRPr>
                    </a:p>
                    <a:p>
                      <a:pPr algn="l"/>
                      <a:r>
                        <a:rPr kumimoji="1" lang="ja-JP" altLang="en-US" sz="1100" b="1" dirty="0">
                          <a:solidFill>
                            <a:schemeClr val="tx1"/>
                          </a:solidFill>
                        </a:rPr>
                        <a:t>　　</a:t>
                      </a:r>
                      <a:r>
                        <a:rPr kumimoji="1" lang="ja-JP" altLang="en-US" sz="1100" b="1" baseline="0" dirty="0">
                          <a:solidFill>
                            <a:schemeClr val="tx1"/>
                          </a:solidFill>
                        </a:rPr>
                        <a:t> </a:t>
                      </a:r>
                      <a:r>
                        <a:rPr kumimoji="1" lang="ja-JP" altLang="en-US" sz="1100" b="1" dirty="0">
                          <a:solidFill>
                            <a:schemeClr val="tx1"/>
                          </a:solidFill>
                        </a:rPr>
                        <a:t>～</a:t>
                      </a:r>
                      <a:endParaRPr kumimoji="1" lang="en-US" altLang="ja-JP" sz="1100" b="1" dirty="0">
                        <a:solidFill>
                          <a:schemeClr val="tx1"/>
                        </a:solidFill>
                      </a:endParaRPr>
                    </a:p>
                    <a:p>
                      <a:pPr algn="l"/>
                      <a:r>
                        <a:rPr kumimoji="1" lang="en-US" altLang="ja-JP" sz="1100" b="1" dirty="0">
                          <a:solidFill>
                            <a:schemeClr val="tx1"/>
                          </a:solidFill>
                        </a:rPr>
                        <a:t>2017</a:t>
                      </a:r>
                      <a:r>
                        <a:rPr kumimoji="1" lang="ja-JP" altLang="en-US" sz="1100" b="1" dirty="0">
                          <a:solidFill>
                            <a:schemeClr val="tx1"/>
                          </a:solidFill>
                        </a:rPr>
                        <a:t>年</a:t>
                      </a:r>
                      <a:r>
                        <a:rPr kumimoji="1" lang="en-US" altLang="ja-JP" sz="1100" b="1" dirty="0">
                          <a:solidFill>
                            <a:schemeClr val="tx1"/>
                          </a:solidFill>
                        </a:rPr>
                        <a:t>9</a:t>
                      </a:r>
                      <a:r>
                        <a:rPr kumimoji="1" lang="ja-JP" altLang="en-US" sz="1100" b="1" dirty="0">
                          <a:solidFill>
                            <a:schemeClr val="tx1"/>
                          </a:solidFill>
                        </a:rPr>
                        <a:t>月</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tc>
                  <a:txBody>
                    <a:bodyPr/>
                    <a:lstStyle/>
                    <a:p>
                      <a:pPr algn="ctr"/>
                      <a:r>
                        <a:rPr kumimoji="1" lang="ja-JP" altLang="en-US" sz="1100" b="1" dirty="0">
                          <a:solidFill>
                            <a:schemeClr val="tx1"/>
                          </a:solidFill>
                        </a:rPr>
                        <a:t>当初からの増減</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extLst>
                  <a:ext uri="{0D108BD9-81ED-4DB2-BD59-A6C34878D82A}">
                    <a16:rowId xmlns:a16="http://schemas.microsoft.com/office/drawing/2014/main" xmlns="" val="10000"/>
                  </a:ext>
                </a:extLst>
              </a:tr>
              <a:tr h="361643">
                <a:tc>
                  <a:txBody>
                    <a:bodyPr/>
                    <a:lstStyle/>
                    <a:p>
                      <a:pPr algn="ctr"/>
                      <a:r>
                        <a:rPr kumimoji="1" lang="ja-JP" altLang="en-US" sz="1100" b="1" dirty="0">
                          <a:solidFill>
                            <a:schemeClr val="tx1"/>
                          </a:solidFill>
                        </a:rPr>
                        <a:t>数値目標</a:t>
                      </a:r>
                      <a:endParaRPr kumimoji="1" lang="en-US" altLang="ja-JP" sz="1100" b="1"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tc>
                  <a:txBody>
                    <a:bodyPr/>
                    <a:lstStyle/>
                    <a:p>
                      <a:pPr algn="ctr"/>
                      <a:r>
                        <a:rPr kumimoji="1" lang="ja-JP" altLang="en-US" sz="1400" b="1" dirty="0">
                          <a:solidFill>
                            <a:schemeClr val="tx1"/>
                          </a:solidFill>
                        </a:rPr>
                        <a:t>９６</a:t>
                      </a:r>
                      <a:endParaRPr kumimoji="1" lang="en-US" altLang="ja-JP" sz="1400" b="1"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tc>
                  <a:txBody>
                    <a:bodyPr/>
                    <a:lstStyle/>
                    <a:p>
                      <a:pPr algn="ctr"/>
                      <a:r>
                        <a:rPr kumimoji="1" lang="ja-JP" altLang="en-US" sz="1400" b="1" dirty="0">
                          <a:solidFill>
                            <a:schemeClr val="tx1"/>
                          </a:solidFill>
                        </a:rPr>
                        <a:t>９９</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tc>
                  <a:txBody>
                    <a:bodyPr/>
                    <a:lstStyle/>
                    <a:p>
                      <a:pPr algn="ctr"/>
                      <a:r>
                        <a:rPr kumimoji="1" lang="ja-JP" altLang="en-US" sz="1400" b="1" dirty="0">
                          <a:solidFill>
                            <a:schemeClr val="tx1"/>
                          </a:solidFill>
                        </a:rPr>
                        <a:t>８７</a:t>
                      </a:r>
                      <a:endParaRPr kumimoji="1" lang="en-US" altLang="ja-JP" sz="1400" b="1"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tc>
                  <a:txBody>
                    <a:bodyPr/>
                    <a:lstStyle/>
                    <a:p>
                      <a:pPr algn="ctr"/>
                      <a:r>
                        <a:rPr kumimoji="1" lang="ja-JP" altLang="en-US" sz="1400" b="1" dirty="0">
                          <a:solidFill>
                            <a:schemeClr val="tx1"/>
                          </a:solidFill>
                        </a:rPr>
                        <a:t>７０</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tc>
                  <a:txBody>
                    <a:bodyPr/>
                    <a:lstStyle/>
                    <a:p>
                      <a:pPr algn="ctr"/>
                      <a:r>
                        <a:rPr kumimoji="1" lang="ja-JP" altLang="en-US" sz="1400" b="1" dirty="0">
                          <a:solidFill>
                            <a:schemeClr val="tx1"/>
                          </a:solidFill>
                        </a:rPr>
                        <a:t>５０</a:t>
                      </a:r>
                      <a:endParaRPr kumimoji="1" lang="en-US" altLang="ja-JP" sz="1400" b="1" dirty="0">
                        <a:solidFill>
                          <a:schemeClr val="tx1"/>
                        </a:solidFill>
                      </a:endParaRPr>
                    </a:p>
                    <a:p>
                      <a:pPr algn="ctr"/>
                      <a:r>
                        <a:rPr kumimoji="1" lang="ja-JP" altLang="en-US" sz="600" b="1" dirty="0">
                          <a:solidFill>
                            <a:schemeClr val="tx1"/>
                          </a:solidFill>
                        </a:rPr>
                        <a:t>（安全運行関係除く）</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tc>
                  <a:txBody>
                    <a:bodyPr/>
                    <a:lstStyle/>
                    <a:p>
                      <a:pPr algn="ctr"/>
                      <a:r>
                        <a:rPr kumimoji="1" lang="en-US" altLang="ja-JP" sz="1400" dirty="0">
                          <a:solidFill>
                            <a:schemeClr val="tx1"/>
                          </a:solidFill>
                        </a:rPr>
                        <a:t>―</a:t>
                      </a:r>
                      <a:endParaRPr kumimoji="1" lang="ja-JP" altLang="en-US" sz="140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extLst>
                  <a:ext uri="{0D108BD9-81ED-4DB2-BD59-A6C34878D82A}">
                    <a16:rowId xmlns:a16="http://schemas.microsoft.com/office/drawing/2014/main" xmlns="" val="10001"/>
                  </a:ext>
                </a:extLst>
              </a:tr>
              <a:tr h="416137">
                <a:tc>
                  <a:txBody>
                    <a:bodyPr/>
                    <a:lstStyle/>
                    <a:p>
                      <a:pPr algn="ctr"/>
                      <a:r>
                        <a:rPr kumimoji="1" lang="ja-JP" altLang="en-US" sz="1100" dirty="0"/>
                        <a:t>個別重点項目</a:t>
                      </a:r>
                      <a:endParaRPr kumimoji="1" lang="en-US" altLang="ja-JP" sz="1100" dirty="0"/>
                    </a:p>
                    <a:p>
                      <a:pPr algn="ctr"/>
                      <a:r>
                        <a:rPr kumimoji="1" lang="ja-JP" altLang="en-US" sz="1100" dirty="0"/>
                        <a:t>喫煙等</a:t>
                      </a:r>
                      <a:endParaRPr kumimoji="1" lang="ja-JP" altLang="en-US" sz="1100" dirty="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tc>
                  <a:txBody>
                    <a:bodyPr/>
                    <a:lstStyle/>
                    <a:p>
                      <a:pPr algn="ctr"/>
                      <a:r>
                        <a:rPr kumimoji="1" lang="ja-JP" altLang="en-US" sz="1400" dirty="0"/>
                        <a:t>６４</a:t>
                      </a:r>
                      <a:endParaRPr kumimoji="1" lang="ja-JP" altLang="en-US" sz="140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kumimoji="1" lang="ja-JP" altLang="en-US" sz="1400" dirty="0"/>
                        <a:t>３６</a:t>
                      </a:r>
                      <a:endParaRPr kumimoji="1" lang="ja-JP" altLang="en-US" sz="140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kumimoji="1" lang="ja-JP" altLang="en-US" sz="1400" dirty="0">
                          <a:solidFill>
                            <a:schemeClr val="tx1"/>
                          </a:solidFill>
                        </a:rPr>
                        <a:t>７</a:t>
                      </a:r>
                      <a:endParaRPr kumimoji="1" lang="en-US" altLang="ja-JP" sz="140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rowSpan="2">
                  <a:txBody>
                    <a:bodyPr/>
                    <a:lstStyle/>
                    <a:p>
                      <a:pPr algn="ctr"/>
                      <a:r>
                        <a:rPr kumimoji="1" lang="ja-JP" altLang="en-US" sz="1400" dirty="0">
                          <a:solidFill>
                            <a:schemeClr val="tx1"/>
                          </a:solidFill>
                        </a:rPr>
                        <a:t>４１</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rowSpan="2">
                  <a:txBody>
                    <a:bodyPr/>
                    <a:lstStyle/>
                    <a:p>
                      <a:pPr algn="ctr"/>
                      <a:r>
                        <a:rPr kumimoji="1" lang="ja-JP" altLang="en-US" sz="1400" dirty="0">
                          <a:solidFill>
                            <a:schemeClr val="tx1"/>
                          </a:solidFill>
                        </a:rPr>
                        <a:t>２６</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rowSpan="2">
                  <a:txBody>
                    <a:bodyPr/>
                    <a:lstStyle/>
                    <a:p>
                      <a:pPr algn="r"/>
                      <a:r>
                        <a:rPr kumimoji="1" lang="ja-JP" altLang="en-US" sz="1400" dirty="0">
                          <a:solidFill>
                            <a:schemeClr val="tx1"/>
                          </a:solidFill>
                        </a:rPr>
                        <a:t>▲５１</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xmlns="" val="10002"/>
                  </a:ext>
                </a:extLst>
              </a:tr>
              <a:tr h="416137">
                <a:tc>
                  <a:txBody>
                    <a:bodyPr/>
                    <a:lstStyle/>
                    <a:p>
                      <a:pPr algn="ctr"/>
                      <a:r>
                        <a:rPr kumimoji="1" lang="ja-JP" altLang="en-US" sz="1100" dirty="0"/>
                        <a:t>一般服務関係</a:t>
                      </a:r>
                      <a:endParaRPr kumimoji="1" lang="en-US" altLang="ja-JP" sz="1100" dirty="0"/>
                    </a:p>
                    <a:p>
                      <a:pPr algn="ctr"/>
                      <a:r>
                        <a:rPr kumimoji="1" lang="ja-JP" altLang="en-US" sz="1100" dirty="0"/>
                        <a:t>　兼業等</a:t>
                      </a:r>
                      <a:endParaRPr kumimoji="1" lang="ja-JP" altLang="en-US" sz="1100" dirty="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tc>
                  <a:txBody>
                    <a:bodyPr/>
                    <a:lstStyle/>
                    <a:p>
                      <a:pPr algn="ctr"/>
                      <a:r>
                        <a:rPr kumimoji="1" lang="ja-JP" altLang="en-US" sz="1400" dirty="0"/>
                        <a:t>１３</a:t>
                      </a:r>
                      <a:endParaRPr kumimoji="1" lang="ja-JP" altLang="en-US" sz="140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kumimoji="1" lang="ja-JP" altLang="en-US" sz="1400" dirty="0"/>
                        <a:t>１４</a:t>
                      </a:r>
                      <a:endParaRPr kumimoji="1" lang="ja-JP" altLang="en-US" sz="140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kumimoji="1" lang="ja-JP" altLang="en-US" sz="1400" dirty="0">
                          <a:solidFill>
                            <a:schemeClr val="tx1"/>
                          </a:solidFill>
                        </a:rPr>
                        <a:t>２７</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vMerge="1">
                  <a:txBody>
                    <a:bodyPr/>
                    <a:lstStyle/>
                    <a:p>
                      <a:pPr algn="ctr"/>
                      <a:endParaRPr kumimoji="1" lang="ja-JP" altLang="en-US" sz="1400" dirty="0">
                        <a:solidFill>
                          <a:srgbClr val="FF0000"/>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vMerge="1">
                  <a:txBody>
                    <a:bodyPr/>
                    <a:lstStyle/>
                    <a:p>
                      <a:pPr algn="ctr"/>
                      <a:endParaRPr kumimoji="1" lang="ja-JP" altLang="en-US" sz="1400" dirty="0">
                        <a:solidFill>
                          <a:srgbClr val="FF0000"/>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vMerge="1">
                  <a:txBody>
                    <a:bodyPr/>
                    <a:lstStyle/>
                    <a:p>
                      <a:pPr algn="r"/>
                      <a:endParaRPr kumimoji="1" lang="ja-JP" altLang="en-US" sz="1400" dirty="0">
                        <a:solidFill>
                          <a:srgbClr val="FF0000"/>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xmlns="" val="10003"/>
                  </a:ext>
                </a:extLst>
              </a:tr>
              <a:tr h="579620">
                <a:tc>
                  <a:txBody>
                    <a:bodyPr/>
                    <a:lstStyle/>
                    <a:p>
                      <a:pPr algn="ctr"/>
                      <a:r>
                        <a:rPr kumimoji="1" lang="ja-JP" altLang="en-US" sz="1100" dirty="0"/>
                        <a:t>一般非行関係</a:t>
                      </a:r>
                      <a:endParaRPr kumimoji="1" lang="en-US" altLang="ja-JP" sz="1100" dirty="0"/>
                    </a:p>
                    <a:p>
                      <a:pPr algn="ctr"/>
                      <a:r>
                        <a:rPr kumimoji="1" lang="ja-JP" altLang="en-US" sz="1100" dirty="0"/>
                        <a:t>わいせつ行為等</a:t>
                      </a:r>
                      <a:endParaRPr kumimoji="1" lang="ja-JP" altLang="en-US" sz="1100" dirty="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tc>
                  <a:txBody>
                    <a:bodyPr/>
                    <a:lstStyle/>
                    <a:p>
                      <a:pPr algn="ctr"/>
                      <a:r>
                        <a:rPr kumimoji="1" lang="ja-JP" altLang="en-US" sz="1400" dirty="0"/>
                        <a:t>４２</a:t>
                      </a:r>
                      <a:endParaRPr kumimoji="1" lang="ja-JP" altLang="en-US" sz="140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kumimoji="1" lang="ja-JP" altLang="en-US" sz="1400" dirty="0"/>
                        <a:t>３２</a:t>
                      </a:r>
                      <a:endParaRPr kumimoji="1" lang="ja-JP" altLang="en-US" sz="140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kumimoji="1" lang="ja-JP" altLang="en-US" sz="1400" dirty="0">
                          <a:solidFill>
                            <a:schemeClr val="tx1"/>
                          </a:solidFill>
                        </a:rPr>
                        <a:t>３１</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kumimoji="1" lang="ja-JP" altLang="en-US" sz="1400" dirty="0">
                          <a:solidFill>
                            <a:schemeClr val="tx1"/>
                          </a:solidFill>
                        </a:rPr>
                        <a:t>１１</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kumimoji="1" lang="ja-JP" altLang="en-US" sz="1400" dirty="0">
                          <a:solidFill>
                            <a:schemeClr val="tx1"/>
                          </a:solidFill>
                        </a:rPr>
                        <a:t>１５</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a:r>
                        <a:rPr kumimoji="1" lang="ja-JP" altLang="en-US" sz="1400" dirty="0">
                          <a:solidFill>
                            <a:schemeClr val="tx1"/>
                          </a:solidFill>
                        </a:rPr>
                        <a:t>▲２７</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xmlns="" val="10004"/>
                  </a:ext>
                </a:extLst>
              </a:tr>
              <a:tr h="466263">
                <a:tc>
                  <a:txBody>
                    <a:bodyPr/>
                    <a:lstStyle/>
                    <a:p>
                      <a:pPr algn="ctr"/>
                      <a:r>
                        <a:rPr kumimoji="1" lang="ja-JP" altLang="en-US" sz="1100" dirty="0"/>
                        <a:t>安全</a:t>
                      </a:r>
                      <a:r>
                        <a:rPr kumimoji="1" lang="ja-JP" altLang="en-US" sz="1100" b="0" u="none" dirty="0">
                          <a:solidFill>
                            <a:schemeClr val="tx1"/>
                          </a:solidFill>
                          <a:latin typeface="+mn-ea"/>
                          <a:ea typeface="+mn-ea"/>
                        </a:rPr>
                        <a:t>運行関係</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tc>
                  <a:txBody>
                    <a:bodyPr/>
                    <a:lstStyle/>
                    <a:p>
                      <a:pPr algn="ctr"/>
                      <a:r>
                        <a:rPr kumimoji="1" lang="ja-JP" altLang="en-US" sz="1400" dirty="0"/>
                        <a:t>１４</a:t>
                      </a:r>
                      <a:endParaRPr kumimoji="1" lang="ja-JP" altLang="en-US" sz="140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kumimoji="1" lang="ja-JP" altLang="en-US" sz="1400" dirty="0"/>
                        <a:t>１３</a:t>
                      </a:r>
                      <a:endParaRPr kumimoji="1" lang="ja-JP" altLang="en-US" sz="140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kumimoji="1" lang="ja-JP" altLang="en-US" sz="1400" dirty="0">
                          <a:solidFill>
                            <a:schemeClr val="tx1"/>
                          </a:solidFill>
                        </a:rPr>
                        <a:t>１２</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kumimoji="1" lang="ja-JP" altLang="en-US" sz="1400" dirty="0">
                          <a:solidFill>
                            <a:schemeClr val="tx1"/>
                          </a:solidFill>
                        </a:rPr>
                        <a:t>１５</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kumimoji="1" lang="ja-JP" altLang="en-US" sz="1400" dirty="0">
                          <a:solidFill>
                            <a:schemeClr val="tx1"/>
                          </a:solidFill>
                        </a:rPr>
                        <a:t>１３</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a:r>
                        <a:rPr kumimoji="1" lang="ja-JP" altLang="en-US" sz="1400" dirty="0">
                          <a:solidFill>
                            <a:schemeClr val="tx1"/>
                          </a:solidFill>
                        </a:rPr>
                        <a:t>▲１</a:t>
                      </a:r>
                      <a:endParaRPr kumimoji="1" lang="en-US" altLang="ja-JP" sz="140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xmlns="" val="10005"/>
                  </a:ext>
                </a:extLst>
              </a:tr>
              <a:tr h="421333">
                <a:tc>
                  <a:txBody>
                    <a:bodyPr/>
                    <a:lstStyle/>
                    <a:p>
                      <a:pPr algn="ctr"/>
                      <a:r>
                        <a:rPr kumimoji="1" lang="ja-JP" altLang="en-US" sz="1100" dirty="0"/>
                        <a:t>計</a:t>
                      </a:r>
                      <a:endParaRPr kumimoji="1" lang="ja-JP" altLang="en-US" sz="110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tc>
                  <a:txBody>
                    <a:bodyPr/>
                    <a:lstStyle/>
                    <a:p>
                      <a:pPr algn="ctr"/>
                      <a:r>
                        <a:rPr kumimoji="1" lang="ja-JP" altLang="en-US" sz="1400" dirty="0"/>
                        <a:t>１３３</a:t>
                      </a:r>
                      <a:endParaRPr kumimoji="1" lang="ja-JP" altLang="en-US" sz="140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kumimoji="1" lang="ja-JP" altLang="en-US" sz="1400" dirty="0"/>
                        <a:t>９５</a:t>
                      </a:r>
                      <a:endParaRPr kumimoji="1" lang="ja-JP" altLang="en-US" sz="140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kumimoji="1" lang="ja-JP" altLang="en-US" sz="1400" dirty="0">
                          <a:solidFill>
                            <a:schemeClr val="tx1"/>
                          </a:solidFill>
                        </a:rPr>
                        <a:t>７７</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kumimoji="1" lang="ja-JP" altLang="en-US" sz="1400" dirty="0">
                          <a:solidFill>
                            <a:schemeClr val="tx1"/>
                          </a:solidFill>
                        </a:rPr>
                        <a:t>６７</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kumimoji="1" lang="ja-JP" altLang="en-US" sz="1400" dirty="0">
                          <a:solidFill>
                            <a:schemeClr val="tx1"/>
                          </a:solidFill>
                        </a:rPr>
                        <a:t>５４</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a:r>
                        <a:rPr kumimoji="1" lang="ja-JP" altLang="en-US" sz="1400" dirty="0">
                          <a:solidFill>
                            <a:schemeClr val="tx1"/>
                          </a:solidFill>
                        </a:rPr>
                        <a:t>▲７９</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xmlns="" val="10006"/>
                  </a:ext>
                </a:extLst>
              </a:tr>
              <a:tr h="421333">
                <a:tc>
                  <a:txBody>
                    <a:bodyPr/>
                    <a:lstStyle/>
                    <a:p>
                      <a:pPr algn="ctr"/>
                      <a:r>
                        <a:rPr kumimoji="1" lang="ja-JP" altLang="en-US" sz="1100" b="1" dirty="0">
                          <a:solidFill>
                            <a:schemeClr val="tx1"/>
                          </a:solidFill>
                        </a:rPr>
                        <a:t>数値目標</a:t>
                      </a:r>
                      <a:endParaRPr kumimoji="1" lang="en-US" altLang="ja-JP" sz="1100" b="1" dirty="0">
                        <a:solidFill>
                          <a:schemeClr val="tx1"/>
                        </a:solidFill>
                      </a:endParaRPr>
                    </a:p>
                    <a:p>
                      <a:pPr algn="ctr"/>
                      <a:r>
                        <a:rPr kumimoji="1" lang="ja-JP" altLang="en-US" sz="1100" b="1" dirty="0">
                          <a:solidFill>
                            <a:schemeClr val="tx1"/>
                          </a:solidFill>
                        </a:rPr>
                        <a:t>達成状況</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tc>
                  <a:txBody>
                    <a:bodyPr/>
                    <a:lstStyle/>
                    <a:p>
                      <a:pPr algn="ctr"/>
                      <a:r>
                        <a:rPr kumimoji="1" lang="en-US" altLang="ja-JP" sz="1400" b="1" dirty="0">
                          <a:solidFill>
                            <a:schemeClr val="tx1"/>
                          </a:solidFill>
                        </a:rPr>
                        <a:t>×</a:t>
                      </a:r>
                      <a:endParaRPr kumimoji="1" lang="ja-JP" altLang="en-US" sz="1400" b="1"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kumimoji="1" lang="ja-JP" altLang="en-US" sz="1400" b="1" dirty="0">
                          <a:solidFill>
                            <a:schemeClr val="tx1"/>
                          </a:solidFill>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kumimoji="1" lang="ja-JP" altLang="en-US" sz="1400" b="1" dirty="0">
                          <a:solidFill>
                            <a:schemeClr val="tx1"/>
                          </a:solidFill>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kumimoji="1" lang="ja-JP" altLang="en-US" sz="1400" b="1" dirty="0">
                          <a:solidFill>
                            <a:schemeClr val="tx1"/>
                          </a:solidFill>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kumimoji="1" lang="ja-JP" altLang="en-US" sz="1400" b="1" dirty="0">
                          <a:solidFill>
                            <a:schemeClr val="tx1"/>
                          </a:solidFill>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kumimoji="1" lang="en-US" altLang="ja-JP" sz="1400" b="1" dirty="0">
                          <a:solidFill>
                            <a:schemeClr val="tx1"/>
                          </a:solidFill>
                        </a:rPr>
                        <a:t>―</a:t>
                      </a:r>
                      <a:endParaRPr kumimoji="1" lang="ja-JP" altLang="en-US" sz="1400" b="1"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xmlns="" val="10007"/>
                  </a:ext>
                </a:extLst>
              </a:tr>
            </a:tbl>
          </a:graphicData>
        </a:graphic>
      </p:graphicFrame>
      <p:cxnSp>
        <p:nvCxnSpPr>
          <p:cNvPr id="13" name="直線コネクタ 12"/>
          <p:cNvCxnSpPr/>
          <p:nvPr/>
        </p:nvCxnSpPr>
        <p:spPr>
          <a:xfrm>
            <a:off x="323528" y="703729"/>
            <a:ext cx="856895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9" name="正方形/長方形 18"/>
          <p:cNvSpPr/>
          <p:nvPr/>
        </p:nvSpPr>
        <p:spPr>
          <a:xfrm>
            <a:off x="323528" y="415697"/>
            <a:ext cx="4955203" cy="271869"/>
          </a:xfrm>
          <a:prstGeom prst="rect">
            <a:avLst/>
          </a:prstGeom>
        </p:spPr>
        <p:txBody>
          <a:bodyPr wrap="none">
            <a:spAutoFit/>
          </a:bodyPr>
          <a:lstStyle/>
          <a:p>
            <a:pPr>
              <a:lnSpc>
                <a:spcPts val="1440"/>
              </a:lnSpc>
            </a:pPr>
            <a:r>
              <a:rPr lang="ja-JP" altLang="en-US" dirty="0"/>
              <a:t>④職員の政治的行為の禁止、服務規律の厳格化</a:t>
            </a:r>
            <a:endParaRPr lang="en-US" altLang="ja-JP" dirty="0"/>
          </a:p>
        </p:txBody>
      </p:sp>
      <p:sp>
        <p:nvSpPr>
          <p:cNvPr id="26" name="テキスト ボックス 25"/>
          <p:cNvSpPr txBox="1"/>
          <p:nvPr/>
        </p:nvSpPr>
        <p:spPr>
          <a:xfrm>
            <a:off x="323528" y="814183"/>
            <a:ext cx="8352928" cy="646331"/>
          </a:xfrm>
          <a:prstGeom prst="rect">
            <a:avLst/>
          </a:prstGeom>
          <a:noFill/>
        </p:spPr>
        <p:txBody>
          <a:bodyPr wrap="square" rtlCol="0">
            <a:spAutoFit/>
          </a:bodyPr>
          <a:lstStyle/>
          <a:p>
            <a:r>
              <a:rPr lang="ja-JP" altLang="en-US" dirty="0"/>
              <a:t>　</a:t>
            </a:r>
            <a:r>
              <a:rPr lang="en-US" altLang="ja-JP" dirty="0"/>
              <a:t>2012</a:t>
            </a:r>
            <a:r>
              <a:rPr lang="ja-JP" altLang="en-US" dirty="0"/>
              <a:t>年</a:t>
            </a:r>
            <a:r>
              <a:rPr lang="en-US" altLang="ja-JP" dirty="0"/>
              <a:t>3</a:t>
            </a:r>
            <a:r>
              <a:rPr lang="ja-JP" altLang="en-US" dirty="0"/>
              <a:t>月に大阪市服務規律刷新プロジェクトチームを設置し、服務規律の厳格化と職員の意識や組織風土の刷新に取り組んでいる。</a:t>
            </a:r>
            <a:endParaRPr lang="en-US" altLang="ja-JP" dirty="0"/>
          </a:p>
        </p:txBody>
      </p:sp>
      <p:sp>
        <p:nvSpPr>
          <p:cNvPr id="31" name="テキスト ボックス 30"/>
          <p:cNvSpPr txBox="1"/>
          <p:nvPr/>
        </p:nvSpPr>
        <p:spPr>
          <a:xfrm>
            <a:off x="632637" y="5927227"/>
            <a:ext cx="6490658" cy="830997"/>
          </a:xfrm>
          <a:prstGeom prst="rect">
            <a:avLst/>
          </a:prstGeom>
          <a:noFill/>
        </p:spPr>
        <p:txBody>
          <a:bodyPr wrap="square" rtlCol="0">
            <a:spAutoFit/>
          </a:bodyPr>
          <a:lstStyle/>
          <a:p>
            <a:r>
              <a:rPr kumimoji="1" lang="ja-JP" altLang="en-US" sz="1600" dirty="0"/>
              <a:t>全体の処分件数は大幅に減少しており、全庁的な取組による一定の成果は表れたといえるが、依然として不祥事は発生しており、今後もさらなる不祥事の削減に向けて取り組んでいくことが必要</a:t>
            </a:r>
          </a:p>
        </p:txBody>
      </p:sp>
      <p:sp>
        <p:nvSpPr>
          <p:cNvPr id="20" name="テキスト ボックス 19"/>
          <p:cNvSpPr txBox="1"/>
          <p:nvPr/>
        </p:nvSpPr>
        <p:spPr>
          <a:xfrm>
            <a:off x="8100392" y="0"/>
            <a:ext cx="1043608" cy="338554"/>
          </a:xfrm>
          <a:prstGeom prst="rect">
            <a:avLst/>
          </a:prstGeom>
          <a:noFill/>
        </p:spPr>
        <p:txBody>
          <a:bodyPr wrap="square" rtlCol="0">
            <a:spAutoFit/>
          </a:bodyPr>
          <a:lstStyle/>
          <a:p>
            <a:r>
              <a:rPr kumimoji="1" lang="en-US" altLang="ja-JP" sz="1600" dirty="0"/>
              <a:t>A3.(9)</a:t>
            </a:r>
            <a:endParaRPr kumimoji="1" lang="ja-JP" altLang="en-US" sz="1600" dirty="0"/>
          </a:p>
        </p:txBody>
      </p:sp>
      <p:sp>
        <p:nvSpPr>
          <p:cNvPr id="22" name="テキスト ボックス 21"/>
          <p:cNvSpPr txBox="1"/>
          <p:nvPr/>
        </p:nvSpPr>
        <p:spPr>
          <a:xfrm>
            <a:off x="6541568" y="1646834"/>
            <a:ext cx="2412776" cy="338554"/>
          </a:xfrm>
          <a:prstGeom prst="rect">
            <a:avLst/>
          </a:prstGeom>
          <a:noFill/>
        </p:spPr>
        <p:txBody>
          <a:bodyPr wrap="square" rtlCol="0">
            <a:spAutoFit/>
          </a:bodyPr>
          <a:lstStyle/>
          <a:p>
            <a:pPr algn="ctr"/>
            <a:r>
              <a:rPr lang="ja-JP" altLang="en-US" sz="1600" dirty="0"/>
              <a:t>懲戒処分件数の推移</a:t>
            </a:r>
            <a:endParaRPr kumimoji="1" lang="ja-JP" altLang="en-US" sz="1600" dirty="0"/>
          </a:p>
        </p:txBody>
      </p:sp>
      <p:sp>
        <p:nvSpPr>
          <p:cNvPr id="12" name="右矢印 11"/>
          <p:cNvSpPr/>
          <p:nvPr/>
        </p:nvSpPr>
        <p:spPr>
          <a:xfrm>
            <a:off x="344605" y="5955865"/>
            <a:ext cx="288032" cy="288032"/>
          </a:xfrm>
          <a:prstGeom prst="rightArrow">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4" name="テキスト ボックス 13"/>
          <p:cNvSpPr txBox="1"/>
          <p:nvPr/>
        </p:nvSpPr>
        <p:spPr>
          <a:xfrm>
            <a:off x="982774" y="1650286"/>
            <a:ext cx="4957378" cy="338554"/>
          </a:xfrm>
          <a:prstGeom prst="rect">
            <a:avLst/>
          </a:prstGeom>
          <a:noFill/>
        </p:spPr>
        <p:txBody>
          <a:bodyPr wrap="square" rtlCol="0">
            <a:spAutoFit/>
          </a:bodyPr>
          <a:lstStyle/>
          <a:p>
            <a:pPr algn="ctr"/>
            <a:r>
              <a:rPr lang="ja-JP" altLang="en-US" sz="1600" dirty="0"/>
              <a:t>数値目標設定期間における不祥事案の発生・処分件数</a:t>
            </a:r>
            <a:endParaRPr kumimoji="1" lang="ja-JP" altLang="en-US" sz="1600" dirty="0"/>
          </a:p>
        </p:txBody>
      </p:sp>
      <p:sp>
        <p:nvSpPr>
          <p:cNvPr id="17" name="テキスト ボックス 36"/>
          <p:cNvSpPr txBox="1"/>
          <p:nvPr/>
        </p:nvSpPr>
        <p:spPr>
          <a:xfrm>
            <a:off x="0" y="0"/>
            <a:ext cx="3491880" cy="261610"/>
          </a:xfrm>
          <a:prstGeom prst="rect">
            <a:avLst/>
          </a:prstGeom>
          <a:noFill/>
        </p:spPr>
        <p:txBody>
          <a:bodyPr wrap="square" rtlCol="0">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r>
              <a:rPr lang="en-US" altLang="ja-JP" sz="1100" dirty="0"/>
              <a:t>Ⅳ</a:t>
            </a:r>
            <a:r>
              <a:rPr lang="ja-JP" altLang="en-US" sz="1100" dirty="0"/>
              <a:t>　行財政改革</a:t>
            </a:r>
            <a:r>
              <a:rPr lang="en-US" altLang="ja-JP" sz="1100" dirty="0"/>
              <a:t>【</a:t>
            </a:r>
            <a:r>
              <a:rPr lang="ja-JP" altLang="en-US" sz="1100" dirty="0"/>
              <a:t>人事</a:t>
            </a:r>
            <a:r>
              <a:rPr lang="en-US" altLang="ja-JP" sz="1100" dirty="0"/>
              <a:t>】</a:t>
            </a:r>
            <a:r>
              <a:rPr lang="ja-JP" altLang="en-US" sz="1100" dirty="0"/>
              <a:t>・人事・給与制度</a:t>
            </a:r>
            <a:endParaRPr lang="en-US" altLang="ja-JP" sz="1100" dirty="0"/>
          </a:p>
        </p:txBody>
      </p:sp>
      <p:sp>
        <p:nvSpPr>
          <p:cNvPr id="2" name="スライド番号プレースホルダー 1"/>
          <p:cNvSpPr>
            <a:spLocks noGrp="1"/>
          </p:cNvSpPr>
          <p:nvPr>
            <p:ph type="sldNum" sz="quarter" idx="12"/>
          </p:nvPr>
        </p:nvSpPr>
        <p:spPr/>
        <p:txBody>
          <a:bodyPr/>
          <a:lstStyle/>
          <a:p>
            <a:fld id="{CCEC3038-1CF1-4B63-9920-55248DCFBA97}" type="slidenum">
              <a:rPr kumimoji="1" lang="ja-JP" altLang="en-US" smtClean="0"/>
              <a:pPr/>
              <a:t>151</a:t>
            </a:fld>
            <a:endParaRPr kumimoji="1" lang="ja-JP" altLang="en-US"/>
          </a:p>
        </p:txBody>
      </p:sp>
    </p:spTree>
    <p:extLst>
      <p:ext uri="{BB962C8B-B14F-4D97-AF65-F5344CB8AC3E}">
        <p14:creationId xmlns:p14="http://schemas.microsoft.com/office/powerpoint/2010/main" val="1380554452"/>
      </p:ext>
    </p:extLst>
  </p:cSld>
  <p:clrMapOvr>
    <a:masterClrMapping/>
  </p:clrMapOvr>
  <p:timing>
    <p:tnLst>
      <p:par>
        <p:cTn id="1" dur="indefinite" restart="never" nodeType="tmRoot"/>
      </p:par>
    </p:tnLst>
  </p:timing>
</p:sld>
</file>

<file path=ppt/slides/slide1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角丸四角形 11">
            <a:extLst>
              <a:ext uri="{FF2B5EF4-FFF2-40B4-BE49-F238E27FC236}">
                <a16:creationId xmlns:a16="http://schemas.microsoft.com/office/drawing/2014/main" xmlns="" id="{33CBE26B-0328-4D7D-A592-4A07495C97BB}"/>
              </a:ext>
            </a:extLst>
          </p:cNvPr>
          <p:cNvSpPr/>
          <p:nvPr/>
        </p:nvSpPr>
        <p:spPr>
          <a:xfrm>
            <a:off x="6660232" y="4183947"/>
            <a:ext cx="2016224" cy="2341397"/>
          </a:xfrm>
          <a:prstGeom prst="roundRect">
            <a:avLst>
              <a:gd name="adj" fmla="val 5685"/>
            </a:avLst>
          </a:prstGeom>
          <a:solidFill>
            <a:schemeClr val="accent6">
              <a:lumMod val="60000"/>
              <a:lumOff val="40000"/>
              <a:alpha val="5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5" name="角丸四角形 11">
            <a:extLst>
              <a:ext uri="{FF2B5EF4-FFF2-40B4-BE49-F238E27FC236}">
                <a16:creationId xmlns:a16="http://schemas.microsoft.com/office/drawing/2014/main" xmlns="" id="{8F069CAD-5B47-4B80-88BF-CC20F8611B9E}"/>
              </a:ext>
            </a:extLst>
          </p:cNvPr>
          <p:cNvSpPr/>
          <p:nvPr/>
        </p:nvSpPr>
        <p:spPr>
          <a:xfrm>
            <a:off x="3847518" y="3845231"/>
            <a:ext cx="2668698" cy="2785041"/>
          </a:xfrm>
          <a:prstGeom prst="roundRect">
            <a:avLst>
              <a:gd name="adj" fmla="val 5685"/>
            </a:avLst>
          </a:prstGeom>
          <a:solidFill>
            <a:schemeClr val="accent6">
              <a:lumMod val="60000"/>
              <a:lumOff val="40000"/>
              <a:alpha val="5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4" name="角丸四角形 11">
            <a:extLst>
              <a:ext uri="{FF2B5EF4-FFF2-40B4-BE49-F238E27FC236}">
                <a16:creationId xmlns:a16="http://schemas.microsoft.com/office/drawing/2014/main" xmlns="" id="{D9F02B88-FF00-414A-9359-B43F627337EF}"/>
              </a:ext>
            </a:extLst>
          </p:cNvPr>
          <p:cNvSpPr/>
          <p:nvPr/>
        </p:nvSpPr>
        <p:spPr>
          <a:xfrm>
            <a:off x="7597057" y="2544381"/>
            <a:ext cx="720080" cy="252365"/>
          </a:xfrm>
          <a:prstGeom prst="roundRect">
            <a:avLst>
              <a:gd name="adj" fmla="val 5685"/>
            </a:avLst>
          </a:prstGeom>
          <a:solidFill>
            <a:schemeClr val="accent6">
              <a:lumMod val="60000"/>
              <a:lumOff val="40000"/>
              <a:alpha val="5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 name="角丸四角形 11">
            <a:extLst>
              <a:ext uri="{FF2B5EF4-FFF2-40B4-BE49-F238E27FC236}">
                <a16:creationId xmlns:a16="http://schemas.microsoft.com/office/drawing/2014/main" xmlns="" id="{6ED2A3CC-98B0-4EE2-8F19-8A9CCA4FBEB0}"/>
              </a:ext>
            </a:extLst>
          </p:cNvPr>
          <p:cNvSpPr/>
          <p:nvPr/>
        </p:nvSpPr>
        <p:spPr>
          <a:xfrm>
            <a:off x="4932040" y="2708920"/>
            <a:ext cx="720080" cy="197555"/>
          </a:xfrm>
          <a:prstGeom prst="roundRect">
            <a:avLst>
              <a:gd name="adj" fmla="val 5685"/>
            </a:avLst>
          </a:prstGeom>
          <a:solidFill>
            <a:schemeClr val="accent6">
              <a:lumMod val="60000"/>
              <a:lumOff val="40000"/>
              <a:alpha val="5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 name="テキスト ボックス 2"/>
          <p:cNvSpPr txBox="1"/>
          <p:nvPr/>
        </p:nvSpPr>
        <p:spPr>
          <a:xfrm>
            <a:off x="0" y="0"/>
            <a:ext cx="7524328" cy="461665"/>
          </a:xfrm>
          <a:prstGeom prst="rect">
            <a:avLst/>
          </a:prstGeom>
          <a:solidFill>
            <a:srgbClr val="0070C0"/>
          </a:solidFill>
        </p:spPr>
        <p:txBody>
          <a:bodyPr wrap="square" rtlCol="0">
            <a:spAutoFit/>
          </a:bodyPr>
          <a:lstStyle/>
          <a:p>
            <a:r>
              <a:rPr lang="en-US" altLang="ja-JP" sz="2400" b="1" u="sng" dirty="0">
                <a:solidFill>
                  <a:schemeClr val="bg1"/>
                </a:solidFill>
                <a:latin typeface="+mn-ea"/>
              </a:rPr>
              <a:t>Ⅳ</a:t>
            </a:r>
            <a:r>
              <a:rPr kumimoji="1" lang="en-US" altLang="ja-JP" sz="2400" b="1" u="sng" dirty="0">
                <a:solidFill>
                  <a:schemeClr val="bg1"/>
                </a:solidFill>
                <a:latin typeface="+mn-ea"/>
                <a:ea typeface="+mn-ea"/>
              </a:rPr>
              <a:t>【</a:t>
            </a:r>
            <a:r>
              <a:rPr lang="ja-JP" altLang="en-US" sz="2400" b="1" u="sng" dirty="0">
                <a:solidFill>
                  <a:schemeClr val="bg1"/>
                </a:solidFill>
                <a:latin typeface="+mn-ea"/>
              </a:rPr>
              <a:t>人事</a:t>
            </a:r>
            <a:r>
              <a:rPr kumimoji="1" lang="en-US" altLang="ja-JP" sz="2400" b="1" u="sng" dirty="0">
                <a:solidFill>
                  <a:schemeClr val="bg1"/>
                </a:solidFill>
                <a:latin typeface="+mn-ea"/>
                <a:ea typeface="+mn-ea"/>
              </a:rPr>
              <a:t>】</a:t>
            </a:r>
            <a:r>
              <a:rPr kumimoji="1" lang="ja-JP" altLang="en-US" sz="2400" b="1" u="sng" dirty="0">
                <a:solidFill>
                  <a:schemeClr val="bg1"/>
                </a:solidFill>
                <a:latin typeface="+mn-ea"/>
                <a:ea typeface="+mn-ea"/>
              </a:rPr>
              <a:t>　</a:t>
            </a:r>
            <a:r>
              <a:rPr kumimoji="1" lang="en-US" altLang="ja-JP" sz="2400" b="1" u="sng" dirty="0">
                <a:solidFill>
                  <a:schemeClr val="bg1"/>
                </a:solidFill>
                <a:latin typeface="+mn-ea"/>
                <a:ea typeface="+mn-ea"/>
              </a:rPr>
              <a:t>(4)</a:t>
            </a:r>
            <a:r>
              <a:rPr lang="ja-JP" altLang="en-US" sz="2400" b="1" u="sng" dirty="0">
                <a:solidFill>
                  <a:schemeClr val="bg1"/>
                </a:solidFill>
                <a:latin typeface="+mn-ea"/>
              </a:rPr>
              <a:t>公募制度</a:t>
            </a:r>
            <a:endParaRPr kumimoji="1" lang="ja-JP" altLang="en-US" sz="2400" b="1" u="sng" dirty="0">
              <a:solidFill>
                <a:schemeClr val="bg1"/>
              </a:solidFill>
              <a:latin typeface="+mn-ea"/>
              <a:ea typeface="+mn-ea"/>
            </a:endParaRPr>
          </a:p>
        </p:txBody>
      </p:sp>
      <p:sp>
        <p:nvSpPr>
          <p:cNvPr id="5" name="テキスト ボックス 4"/>
          <p:cNvSpPr txBox="1"/>
          <p:nvPr/>
        </p:nvSpPr>
        <p:spPr>
          <a:xfrm>
            <a:off x="7884368" y="0"/>
            <a:ext cx="1259632" cy="338554"/>
          </a:xfrm>
          <a:prstGeom prst="rect">
            <a:avLst/>
          </a:prstGeom>
          <a:noFill/>
        </p:spPr>
        <p:txBody>
          <a:bodyPr wrap="square" rtlCol="0">
            <a:spAutoFit/>
          </a:bodyPr>
          <a:lstStyle/>
          <a:p>
            <a:r>
              <a:rPr kumimoji="1" lang="en-US" altLang="ja-JP" sz="1600" dirty="0"/>
              <a:t>A 4</a:t>
            </a:r>
            <a:endParaRPr kumimoji="1" lang="ja-JP" altLang="en-US" sz="1600" dirty="0"/>
          </a:p>
        </p:txBody>
      </p:sp>
      <p:sp>
        <p:nvSpPr>
          <p:cNvPr id="6" name="スライド番号プレースホルダ 5"/>
          <p:cNvSpPr>
            <a:spLocks noGrp="1"/>
          </p:cNvSpPr>
          <p:nvPr>
            <p:ph type="sldNum" sz="quarter" idx="12"/>
          </p:nvPr>
        </p:nvSpPr>
        <p:spPr/>
        <p:txBody>
          <a:bodyPr/>
          <a:lstStyle/>
          <a:p>
            <a:fld id="{CCEC3038-1CF1-4B63-9920-55248DCFBA97}" type="slidenum">
              <a:rPr kumimoji="1" lang="ja-JP" altLang="en-US" smtClean="0"/>
              <a:pPr/>
              <a:t>152</a:t>
            </a:fld>
            <a:endParaRPr kumimoji="1" lang="ja-JP" altLang="en-US"/>
          </a:p>
        </p:txBody>
      </p:sp>
      <p:graphicFrame>
        <p:nvGraphicFramePr>
          <p:cNvPr id="4" name="表 3"/>
          <p:cNvGraphicFramePr>
            <a:graphicFrameLocks noGrp="1"/>
          </p:cNvGraphicFramePr>
          <p:nvPr>
            <p:extLst/>
          </p:nvPr>
        </p:nvGraphicFramePr>
        <p:xfrm>
          <a:off x="323528" y="648000"/>
          <a:ext cx="8640960" cy="5979968"/>
        </p:xfrm>
        <a:graphic>
          <a:graphicData uri="http://schemas.openxmlformats.org/drawingml/2006/table">
            <a:tbl>
              <a:tblPr firstRow="1">
                <a:tableStyleId>{5C22544A-7EE6-4342-B048-85BDC9FD1C3A}</a:tableStyleId>
              </a:tblPr>
              <a:tblGrid>
                <a:gridCol w="1800200">
                  <a:extLst>
                    <a:ext uri="{9D8B030D-6E8A-4147-A177-3AD203B41FA5}">
                      <a16:colId xmlns:a16="http://schemas.microsoft.com/office/drawing/2014/main" xmlns="" val="20000"/>
                    </a:ext>
                  </a:extLst>
                </a:gridCol>
                <a:gridCol w="1728192">
                  <a:extLst>
                    <a:ext uri="{9D8B030D-6E8A-4147-A177-3AD203B41FA5}">
                      <a16:colId xmlns:a16="http://schemas.microsoft.com/office/drawing/2014/main" xmlns="" val="20001"/>
                    </a:ext>
                  </a:extLst>
                </a:gridCol>
                <a:gridCol w="2808312">
                  <a:extLst>
                    <a:ext uri="{9D8B030D-6E8A-4147-A177-3AD203B41FA5}">
                      <a16:colId xmlns:a16="http://schemas.microsoft.com/office/drawing/2014/main" xmlns="" val="20002"/>
                    </a:ext>
                  </a:extLst>
                </a:gridCol>
                <a:gridCol w="2304256">
                  <a:extLst>
                    <a:ext uri="{9D8B030D-6E8A-4147-A177-3AD203B41FA5}">
                      <a16:colId xmlns:a16="http://schemas.microsoft.com/office/drawing/2014/main" xmlns="" val="20003"/>
                    </a:ext>
                  </a:extLst>
                </a:gridCol>
              </a:tblGrid>
              <a:tr h="436963">
                <a:tc>
                  <a:txBody>
                    <a:bodyPr/>
                    <a:lstStyle/>
                    <a:p>
                      <a:pPr algn="ctr">
                        <a:lnSpc>
                          <a:spcPct val="150000"/>
                        </a:lnSpc>
                      </a:pPr>
                      <a:r>
                        <a:rPr kumimoji="1" lang="ja-JP" altLang="en-US" sz="1400" dirty="0">
                          <a:solidFill>
                            <a:schemeClr val="tx1"/>
                          </a:solidFill>
                        </a:rPr>
                        <a:t>＜</a:t>
                      </a:r>
                      <a:r>
                        <a:rPr kumimoji="1" lang="en-US" altLang="ja-JP" sz="1400" dirty="0">
                          <a:solidFill>
                            <a:schemeClr val="tx1"/>
                          </a:solidFill>
                        </a:rPr>
                        <a:t>Why</a:t>
                      </a:r>
                      <a:r>
                        <a:rPr kumimoji="1" lang="ja-JP" altLang="en-US" sz="1400" dirty="0">
                          <a:solidFill>
                            <a:schemeClr val="tx1"/>
                          </a:solidFill>
                        </a:rPr>
                        <a:t>＞</a:t>
                      </a:r>
                    </a:p>
                  </a:txBody>
                  <a:tcPr marL="36000" marR="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50000"/>
                        </a:lnSpc>
                      </a:pPr>
                      <a:r>
                        <a:rPr kumimoji="1" lang="ja-JP" altLang="en-US" sz="1400" dirty="0">
                          <a:solidFill>
                            <a:schemeClr val="tx1"/>
                          </a:solidFill>
                        </a:rPr>
                        <a:t>＜</a:t>
                      </a:r>
                      <a:r>
                        <a:rPr kumimoji="1" lang="en-US" altLang="ja-JP" sz="1400" dirty="0">
                          <a:solidFill>
                            <a:schemeClr val="tx1"/>
                          </a:solidFill>
                        </a:rPr>
                        <a:t>Vision</a:t>
                      </a:r>
                      <a:r>
                        <a:rPr kumimoji="1" lang="ja-JP" altLang="en-US" sz="1400" dirty="0">
                          <a:solidFill>
                            <a:schemeClr val="tx1"/>
                          </a:solidFill>
                        </a:rPr>
                        <a:t>＞</a:t>
                      </a:r>
                    </a:p>
                  </a:txBody>
                  <a:tcPr marL="36000" marR="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50000"/>
                        </a:lnSpc>
                      </a:pPr>
                      <a:r>
                        <a:rPr kumimoji="1" lang="ja-JP" altLang="en-US" sz="1400" dirty="0">
                          <a:solidFill>
                            <a:schemeClr val="tx1"/>
                          </a:solidFill>
                        </a:rPr>
                        <a:t>＜</a:t>
                      </a:r>
                      <a:r>
                        <a:rPr kumimoji="1" lang="en-US" altLang="ja-JP" sz="1400" dirty="0">
                          <a:solidFill>
                            <a:schemeClr val="tx1"/>
                          </a:solidFill>
                        </a:rPr>
                        <a:t>What</a:t>
                      </a:r>
                      <a:r>
                        <a:rPr kumimoji="1" lang="ja-JP" altLang="en-US" sz="1400" dirty="0">
                          <a:solidFill>
                            <a:schemeClr val="tx1"/>
                          </a:solidFill>
                        </a:rPr>
                        <a:t>＞</a:t>
                      </a:r>
                    </a:p>
                  </a:txBody>
                  <a:tcPr marL="36000" marR="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50000"/>
                        </a:lnSpc>
                      </a:pPr>
                      <a:r>
                        <a:rPr kumimoji="1" lang="ja-JP" altLang="en-US" sz="1400" dirty="0">
                          <a:solidFill>
                            <a:schemeClr val="tx1"/>
                          </a:solidFill>
                        </a:rPr>
                        <a:t>＜</a:t>
                      </a:r>
                      <a:r>
                        <a:rPr kumimoji="1" lang="en-US" altLang="ja-JP" sz="1400" dirty="0">
                          <a:solidFill>
                            <a:schemeClr val="tx1"/>
                          </a:solidFill>
                        </a:rPr>
                        <a:t>Outcome</a:t>
                      </a:r>
                      <a:r>
                        <a:rPr kumimoji="1" lang="ja-JP" altLang="en-US" sz="1400" dirty="0">
                          <a:solidFill>
                            <a:schemeClr val="tx1"/>
                          </a:solidFill>
                        </a:rPr>
                        <a:t>＞</a:t>
                      </a:r>
                    </a:p>
                  </a:txBody>
                  <a:tcPr marL="36000" marR="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xmlns="" val="10000"/>
                  </a:ext>
                </a:extLst>
              </a:tr>
              <a:tr h="5543005">
                <a:tc>
                  <a:txBody>
                    <a:bodyPr/>
                    <a:lstStyle/>
                    <a:p>
                      <a:pPr>
                        <a:lnSpc>
                          <a:spcPct val="100000"/>
                        </a:lnSpc>
                      </a:pPr>
                      <a:endParaRPr lang="en-US" altLang="ja-JP" sz="1400" dirty="0"/>
                    </a:p>
                    <a:p>
                      <a:pPr>
                        <a:lnSpc>
                          <a:spcPts val="1400"/>
                        </a:lnSpc>
                      </a:pPr>
                      <a:r>
                        <a:rPr lang="ja-JP" altLang="en-US" sz="1400" dirty="0"/>
                        <a:t>　行政の施策推進や学校運営にあたって、内部職員の登用のみでは市民・利用者の視点や経営感覚が足りない点があった。</a:t>
                      </a:r>
                      <a:endParaRPr lang="ja-JP" altLang="en-US" sz="1300" dirty="0">
                        <a:latin typeface="Calibri" pitchFamily="34" charset="0"/>
                      </a:endParaRPr>
                    </a:p>
                  </a:txBody>
                  <a:tcPr marL="36000" marR="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nSpc>
                          <a:spcPts val="1500"/>
                        </a:lnSpc>
                      </a:pPr>
                      <a:endParaRPr lang="en-US" altLang="ja-JP" sz="1400" dirty="0"/>
                    </a:p>
                    <a:p>
                      <a:pPr>
                        <a:lnSpc>
                          <a:spcPts val="1400"/>
                        </a:lnSpc>
                      </a:pPr>
                      <a:r>
                        <a:rPr lang="ja-JP" altLang="en-US" sz="1400" dirty="0"/>
                        <a:t>　外部人材登用（職員からの募集を含む）による職員の意識改革、組織の活性化や民間視点・経営感覚の導入</a:t>
                      </a:r>
                      <a:r>
                        <a:rPr kumimoji="1" lang="ja-JP" altLang="en-US" sz="1300" kern="1200" dirty="0">
                          <a:solidFill>
                            <a:schemeClr val="dk1"/>
                          </a:solidFill>
                          <a:latin typeface="Calibri" pitchFamily="34" charset="0"/>
                          <a:ea typeface="+mn-ea"/>
                          <a:cs typeface="+mn-cs"/>
                        </a:rPr>
                        <a:t>。</a:t>
                      </a:r>
                      <a:endParaRPr kumimoji="1" lang="en-US" altLang="ja-JP" sz="1300" kern="1200" dirty="0">
                        <a:solidFill>
                          <a:schemeClr val="dk1"/>
                        </a:solidFill>
                        <a:latin typeface="Calibri" pitchFamily="34" charset="0"/>
                        <a:ea typeface="+mn-ea"/>
                        <a:cs typeface="+mn-cs"/>
                      </a:endParaRPr>
                    </a:p>
                    <a:p>
                      <a:pPr>
                        <a:lnSpc>
                          <a:spcPts val="1400"/>
                        </a:lnSpc>
                      </a:pPr>
                      <a:endParaRPr kumimoji="1" lang="en-US" altLang="ja-JP" sz="1300" kern="1200" dirty="0">
                        <a:solidFill>
                          <a:schemeClr val="dk1"/>
                        </a:solidFill>
                        <a:latin typeface="Calibri" pitchFamily="34" charset="0"/>
                        <a:ea typeface="+mn-ea"/>
                        <a:cs typeface="+mn-cs"/>
                      </a:endParaRPr>
                    </a:p>
                    <a:p>
                      <a:pPr>
                        <a:lnSpc>
                          <a:spcPts val="1400"/>
                        </a:lnSpc>
                      </a:pPr>
                      <a:r>
                        <a:rPr kumimoji="1" lang="ja-JP" altLang="en-US" sz="1300" kern="1200" dirty="0">
                          <a:solidFill>
                            <a:schemeClr val="dk1"/>
                          </a:solidFill>
                          <a:latin typeface="Calibri" pitchFamily="34" charset="0"/>
                          <a:ea typeface="+mn-ea"/>
                          <a:cs typeface="+mn-cs"/>
                        </a:rPr>
                        <a:t>（選考方法）　</a:t>
                      </a:r>
                      <a:endParaRPr kumimoji="1" lang="en-US" altLang="ja-JP" sz="1300" kern="1200" dirty="0">
                        <a:solidFill>
                          <a:schemeClr val="dk1"/>
                        </a:solidFill>
                        <a:latin typeface="Calibri" pitchFamily="34" charset="0"/>
                        <a:ea typeface="+mn-ea"/>
                        <a:cs typeface="+mn-cs"/>
                      </a:endParaRPr>
                    </a:p>
                    <a:p>
                      <a:pPr>
                        <a:lnSpc>
                          <a:spcPts val="1400"/>
                        </a:lnSpc>
                      </a:pPr>
                      <a:r>
                        <a:rPr kumimoji="1" lang="ja-JP" altLang="en-US" sz="1300" kern="1200" dirty="0">
                          <a:solidFill>
                            <a:schemeClr val="dk1"/>
                          </a:solidFill>
                          <a:latin typeface="Calibri" pitchFamily="34" charset="0"/>
                          <a:ea typeface="+mn-ea"/>
                          <a:cs typeface="+mn-cs"/>
                        </a:rPr>
                        <a:t>　職務経歴書・実績調書・論文等による書類選考を経て、市長・副市長・外部有識者・本市所属長等による面接選考により決定</a:t>
                      </a:r>
                      <a:endParaRPr kumimoji="1" lang="en-US" altLang="ja-JP" sz="1300" kern="1200" dirty="0">
                        <a:solidFill>
                          <a:schemeClr val="dk1"/>
                        </a:solidFill>
                        <a:latin typeface="Calibri" pitchFamily="34" charset="0"/>
                        <a:ea typeface="+mn-ea"/>
                        <a:cs typeface="+mn-cs"/>
                      </a:endParaRPr>
                    </a:p>
                  </a:txBody>
                  <a:tcPr marL="36000" marR="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nSpc>
                          <a:spcPts val="1500"/>
                        </a:lnSpc>
                      </a:pPr>
                      <a:endParaRPr lang="en-US" altLang="ja-JP" sz="1400" dirty="0"/>
                    </a:p>
                    <a:p>
                      <a:pPr>
                        <a:lnSpc>
                          <a:spcPts val="1400"/>
                        </a:lnSpc>
                      </a:pPr>
                      <a:r>
                        <a:rPr lang="ja-JP" altLang="en-US" sz="1400" dirty="0"/>
                        <a:t>　大阪市の内部の人材だけでなく、外部の人材も対象とした公募を実施。</a:t>
                      </a:r>
                      <a:endParaRPr lang="en-US" altLang="ja-JP" sz="1400" dirty="0"/>
                    </a:p>
                    <a:p>
                      <a:pPr>
                        <a:lnSpc>
                          <a:spcPts val="1400"/>
                        </a:lnSpc>
                      </a:pPr>
                      <a:r>
                        <a:rPr lang="ja-JP" altLang="en-US" sz="1400" dirty="0"/>
                        <a:t>職員基本条例</a:t>
                      </a:r>
                      <a:r>
                        <a:rPr lang="en-US" altLang="ja-JP" sz="1400" dirty="0"/>
                        <a:t>(2012.6</a:t>
                      </a:r>
                      <a:r>
                        <a:rPr lang="ja-JP" altLang="en-US" sz="1400" dirty="0"/>
                        <a:t>～</a:t>
                      </a:r>
                      <a:r>
                        <a:rPr lang="en-US" altLang="ja-JP" sz="1400" dirty="0"/>
                        <a:t>)</a:t>
                      </a:r>
                      <a:r>
                        <a:rPr lang="ja-JP" altLang="en-US" sz="1400" dirty="0" err="1"/>
                        <a:t>、</a:t>
                      </a:r>
                      <a:r>
                        <a:rPr lang="ja-JP" altLang="en-US" sz="1400" dirty="0"/>
                        <a:t> 市立学校活性化条例</a:t>
                      </a:r>
                      <a:r>
                        <a:rPr lang="en-US" altLang="ja-JP" sz="1400" dirty="0"/>
                        <a:t>(2012.7</a:t>
                      </a:r>
                      <a:r>
                        <a:rPr lang="ja-JP" altLang="en-US" sz="1400" dirty="0"/>
                        <a:t>～</a:t>
                      </a:r>
                      <a:r>
                        <a:rPr lang="en-US" altLang="ja-JP" sz="1400" dirty="0"/>
                        <a:t>)</a:t>
                      </a:r>
                      <a:endParaRPr kumimoji="1" lang="en-US" altLang="ja-JP" sz="1400" b="0" dirty="0">
                        <a:solidFill>
                          <a:schemeClr val="tx1"/>
                        </a:solidFill>
                      </a:endParaRPr>
                    </a:p>
                    <a:p>
                      <a:pPr>
                        <a:lnSpc>
                          <a:spcPts val="1400"/>
                        </a:lnSpc>
                      </a:pPr>
                      <a:endParaRPr kumimoji="1" lang="en-US" altLang="ja-JP" sz="1300" b="0" dirty="0">
                        <a:solidFill>
                          <a:schemeClr val="tx1"/>
                        </a:solidFill>
                      </a:endParaRPr>
                    </a:p>
                    <a:p>
                      <a:pPr>
                        <a:lnSpc>
                          <a:spcPts val="1400"/>
                        </a:lnSpc>
                      </a:pPr>
                      <a:r>
                        <a:rPr kumimoji="1" lang="ja-JP" altLang="en-US" sz="1300" b="0" dirty="0">
                          <a:solidFill>
                            <a:schemeClr val="tx1"/>
                          </a:solidFill>
                        </a:rPr>
                        <a:t>（公募の実施状況）</a:t>
                      </a:r>
                      <a:endParaRPr kumimoji="1" lang="en-US" altLang="ja-JP" sz="1300" b="0" dirty="0">
                        <a:solidFill>
                          <a:schemeClr val="tx1"/>
                        </a:solidFill>
                      </a:endParaRPr>
                    </a:p>
                    <a:p>
                      <a:pPr>
                        <a:lnSpc>
                          <a:spcPts val="1400"/>
                        </a:lnSpc>
                      </a:pPr>
                      <a:r>
                        <a:rPr kumimoji="1" lang="ja-JP" altLang="en-US" sz="1300" b="0" dirty="0">
                          <a:solidFill>
                            <a:schemeClr val="tx1"/>
                          </a:solidFill>
                        </a:rPr>
                        <a:t>　・</a:t>
                      </a:r>
                      <a:r>
                        <a:rPr kumimoji="1" lang="en-US" altLang="ja-JP" sz="1300" b="0" dirty="0">
                          <a:solidFill>
                            <a:schemeClr val="tx1"/>
                          </a:solidFill>
                        </a:rPr>
                        <a:t>2011</a:t>
                      </a:r>
                      <a:r>
                        <a:rPr kumimoji="1" lang="ja-JP" altLang="en-US" sz="1300" b="0" dirty="0">
                          <a:solidFill>
                            <a:schemeClr val="tx1"/>
                          </a:solidFill>
                        </a:rPr>
                        <a:t>年度</a:t>
                      </a:r>
                      <a:endParaRPr kumimoji="1" lang="en-US" altLang="ja-JP" sz="1300" b="0" dirty="0">
                        <a:solidFill>
                          <a:schemeClr val="tx1"/>
                        </a:solidFill>
                      </a:endParaRPr>
                    </a:p>
                    <a:p>
                      <a:pPr>
                        <a:lnSpc>
                          <a:spcPts val="1400"/>
                        </a:lnSpc>
                      </a:pPr>
                      <a:r>
                        <a:rPr kumimoji="1" lang="ja-JP" altLang="en-US" sz="1300" b="0" dirty="0">
                          <a:solidFill>
                            <a:schemeClr val="tx1"/>
                          </a:solidFill>
                        </a:rPr>
                        <a:t>　　</a:t>
                      </a:r>
                      <a:r>
                        <a:rPr kumimoji="1" lang="en-US" altLang="ja-JP" sz="1300" b="0" dirty="0">
                          <a:solidFill>
                            <a:schemeClr val="tx1"/>
                          </a:solidFill>
                        </a:rPr>
                        <a:t>24</a:t>
                      </a:r>
                      <a:r>
                        <a:rPr kumimoji="1" lang="ja-JP" altLang="en-US" sz="1300" b="0" dirty="0">
                          <a:solidFill>
                            <a:schemeClr val="tx1"/>
                          </a:solidFill>
                        </a:rPr>
                        <a:t>区役所の区長</a:t>
                      </a:r>
                      <a:endParaRPr kumimoji="1" lang="en-US" altLang="ja-JP" sz="1300" b="0" dirty="0">
                        <a:solidFill>
                          <a:schemeClr val="tx1"/>
                        </a:solidFill>
                      </a:endParaRPr>
                    </a:p>
                    <a:p>
                      <a:pPr>
                        <a:lnSpc>
                          <a:spcPts val="1400"/>
                        </a:lnSpc>
                      </a:pPr>
                      <a:r>
                        <a:rPr kumimoji="1" lang="ja-JP" altLang="en-US" sz="1300" kern="1200" dirty="0">
                          <a:solidFill>
                            <a:schemeClr val="dk1"/>
                          </a:solidFill>
                          <a:latin typeface="+mn-lt"/>
                          <a:ea typeface="+mn-ea"/>
                          <a:cs typeface="+mn-cs"/>
                        </a:rPr>
                        <a:t>　・</a:t>
                      </a:r>
                      <a:r>
                        <a:rPr kumimoji="1" lang="en-US" altLang="ja-JP" sz="1300" kern="1200" dirty="0">
                          <a:solidFill>
                            <a:schemeClr val="dk1"/>
                          </a:solidFill>
                          <a:latin typeface="+mn-lt"/>
                          <a:ea typeface="+mn-ea"/>
                          <a:cs typeface="+mn-cs"/>
                        </a:rPr>
                        <a:t>2012</a:t>
                      </a:r>
                      <a:r>
                        <a:rPr kumimoji="1" lang="ja-JP" altLang="en-US" sz="1300" kern="1200" dirty="0">
                          <a:solidFill>
                            <a:schemeClr val="dk1"/>
                          </a:solidFill>
                          <a:latin typeface="+mn-lt"/>
                          <a:ea typeface="+mn-ea"/>
                          <a:cs typeface="+mn-cs"/>
                        </a:rPr>
                        <a:t>年度～</a:t>
                      </a:r>
                      <a:r>
                        <a:rPr kumimoji="1" lang="en-US" altLang="ja-JP" sz="1300" kern="1200" dirty="0">
                          <a:solidFill>
                            <a:schemeClr val="dk1"/>
                          </a:solidFill>
                          <a:latin typeface="+mn-lt"/>
                          <a:ea typeface="+mn-ea"/>
                          <a:cs typeface="+mn-cs"/>
                        </a:rPr>
                        <a:t>2013</a:t>
                      </a:r>
                      <a:r>
                        <a:rPr kumimoji="1" lang="ja-JP" altLang="en-US" sz="1300" kern="1200" dirty="0">
                          <a:solidFill>
                            <a:schemeClr val="dk1"/>
                          </a:solidFill>
                          <a:latin typeface="+mn-lt"/>
                          <a:ea typeface="+mn-ea"/>
                          <a:cs typeface="+mn-cs"/>
                        </a:rPr>
                        <a:t>年度</a:t>
                      </a:r>
                      <a:endParaRPr kumimoji="1" lang="en-US" altLang="ja-JP" sz="1300" kern="1200" dirty="0">
                        <a:solidFill>
                          <a:schemeClr val="dk1"/>
                        </a:solidFill>
                        <a:latin typeface="+mn-lt"/>
                        <a:ea typeface="+mn-ea"/>
                        <a:cs typeface="+mn-cs"/>
                      </a:endParaRPr>
                    </a:p>
                    <a:p>
                      <a:pPr marL="0" marR="0" indent="0" algn="l" defTabSz="914400" rtl="0" eaLnBrk="1" fontAlgn="auto" latinLnBrk="0" hangingPunct="1">
                        <a:lnSpc>
                          <a:spcPts val="1400"/>
                        </a:lnSpc>
                        <a:spcBef>
                          <a:spcPts val="0"/>
                        </a:spcBef>
                        <a:spcAft>
                          <a:spcPts val="0"/>
                        </a:spcAft>
                        <a:buClrTx/>
                        <a:buSzTx/>
                        <a:buFontTx/>
                        <a:buNone/>
                        <a:tabLst/>
                        <a:defRPr/>
                      </a:pPr>
                      <a:r>
                        <a:rPr kumimoji="1" lang="ja-JP" altLang="en-US" sz="1300" kern="1200" dirty="0">
                          <a:solidFill>
                            <a:schemeClr val="dk1"/>
                          </a:solidFill>
                          <a:latin typeface="+mn-lt"/>
                          <a:ea typeface="+mn-ea"/>
                          <a:cs typeface="+mn-cs"/>
                        </a:rPr>
                        <a:t>　　</a:t>
                      </a:r>
                      <a:r>
                        <a:rPr kumimoji="1" lang="ja-JP" altLang="en-US" sz="1300" kern="1200" dirty="0">
                          <a:solidFill>
                            <a:schemeClr val="dk1"/>
                          </a:solidFill>
                          <a:latin typeface="+mn-ea"/>
                          <a:ea typeface="+mn-ea"/>
                          <a:cs typeface="+mn-cs"/>
                        </a:rPr>
                        <a:t>危機管理監、福祉局長、健康局長、　　</a:t>
                      </a:r>
                      <a:endParaRPr kumimoji="1" lang="en-US" altLang="ja-JP" sz="1300" kern="1200" dirty="0">
                        <a:solidFill>
                          <a:schemeClr val="dk1"/>
                        </a:solidFill>
                        <a:latin typeface="+mn-ea"/>
                        <a:ea typeface="+mn-ea"/>
                        <a:cs typeface="+mn-cs"/>
                      </a:endParaRPr>
                    </a:p>
                    <a:p>
                      <a:pPr marL="0" marR="0" indent="0" algn="l" defTabSz="914400" rtl="0" eaLnBrk="1" fontAlgn="auto" latinLnBrk="0" hangingPunct="1">
                        <a:lnSpc>
                          <a:spcPts val="1400"/>
                        </a:lnSpc>
                        <a:spcBef>
                          <a:spcPts val="0"/>
                        </a:spcBef>
                        <a:spcAft>
                          <a:spcPts val="0"/>
                        </a:spcAft>
                        <a:buClrTx/>
                        <a:buSzTx/>
                        <a:buFontTx/>
                        <a:buNone/>
                        <a:tabLst/>
                        <a:defRPr/>
                      </a:pPr>
                      <a:r>
                        <a:rPr kumimoji="1" lang="ja-JP" altLang="en-US" sz="1300" kern="1200" dirty="0">
                          <a:solidFill>
                            <a:schemeClr val="dk1"/>
                          </a:solidFill>
                          <a:latin typeface="+mn-ea"/>
                          <a:ea typeface="+mn-ea"/>
                          <a:cs typeface="+mn-cs"/>
                        </a:rPr>
                        <a:t>　　港湾局長、</a:t>
                      </a:r>
                      <a:r>
                        <a:rPr kumimoji="1" lang="zh-TW" altLang="en-US" sz="1300" kern="1200" dirty="0">
                          <a:solidFill>
                            <a:schemeClr val="dk1"/>
                          </a:solidFill>
                          <a:latin typeface="ＭＳ Ｐゴシック" pitchFamily="50" charset="-128"/>
                          <a:ea typeface="ＭＳ Ｐゴシック" pitchFamily="50" charset="-128"/>
                          <a:cs typeface="+mn-cs"/>
                        </a:rPr>
                        <a:t>行政委員会事務局長</a:t>
                      </a:r>
                      <a:r>
                        <a:rPr kumimoji="1" lang="ja-JP" altLang="en-US" sz="1300" kern="1200" dirty="0" err="1">
                          <a:solidFill>
                            <a:schemeClr val="dk1"/>
                          </a:solidFill>
                          <a:latin typeface="+mn-ea"/>
                          <a:ea typeface="+mn-ea"/>
                          <a:cs typeface="+mn-cs"/>
                        </a:rPr>
                        <a:t>、</a:t>
                      </a:r>
                      <a:endParaRPr kumimoji="1" lang="en-US" altLang="ja-JP" sz="1300" kern="1200" dirty="0">
                        <a:solidFill>
                          <a:schemeClr val="dk1"/>
                        </a:solidFill>
                        <a:latin typeface="+mn-ea"/>
                        <a:ea typeface="+mn-ea"/>
                        <a:cs typeface="+mn-cs"/>
                      </a:endParaRPr>
                    </a:p>
                    <a:p>
                      <a:pPr marL="0" marR="0" indent="0" algn="l" defTabSz="914400" rtl="0" eaLnBrk="1" fontAlgn="auto" latinLnBrk="0" hangingPunct="1">
                        <a:lnSpc>
                          <a:spcPts val="1400"/>
                        </a:lnSpc>
                        <a:spcBef>
                          <a:spcPts val="0"/>
                        </a:spcBef>
                        <a:spcAft>
                          <a:spcPts val="0"/>
                        </a:spcAft>
                        <a:buClrTx/>
                        <a:buSzTx/>
                        <a:buFontTx/>
                        <a:buNone/>
                        <a:tabLst/>
                        <a:defRPr/>
                      </a:pPr>
                      <a:r>
                        <a:rPr kumimoji="1" lang="ja-JP" altLang="en-US" sz="1300" kern="1200" dirty="0">
                          <a:solidFill>
                            <a:schemeClr val="dk1"/>
                          </a:solidFill>
                          <a:latin typeface="+mn-ea"/>
                          <a:ea typeface="+mn-ea"/>
                          <a:cs typeface="+mn-cs"/>
                        </a:rPr>
                        <a:t>　　経済戦略局長、</a:t>
                      </a:r>
                      <a:r>
                        <a:rPr kumimoji="1" lang="zh-TW" altLang="en-US" sz="1300" kern="1200" dirty="0">
                          <a:solidFill>
                            <a:schemeClr val="dk1"/>
                          </a:solidFill>
                          <a:latin typeface="ＭＳ Ｐゴシック" pitchFamily="50" charset="-128"/>
                          <a:ea typeface="ＭＳ Ｐゴシック" pitchFamily="50" charset="-128"/>
                          <a:cs typeface="+mn-cs"/>
                        </a:rPr>
                        <a:t>都市計画局長</a:t>
                      </a:r>
                      <a:r>
                        <a:rPr kumimoji="1" lang="ja-JP" altLang="en-US" sz="1300" kern="1200" dirty="0" err="1">
                          <a:solidFill>
                            <a:schemeClr val="dk1"/>
                          </a:solidFill>
                          <a:latin typeface="+mn-ea"/>
                          <a:ea typeface="+mn-ea"/>
                          <a:cs typeface="+mn-cs"/>
                        </a:rPr>
                        <a:t>、</a:t>
                      </a:r>
                      <a:endParaRPr kumimoji="1" lang="en-US" altLang="ja-JP" sz="1300" kern="1200" dirty="0">
                        <a:solidFill>
                          <a:schemeClr val="dk1"/>
                        </a:solidFill>
                        <a:latin typeface="+mn-ea"/>
                        <a:ea typeface="+mn-ea"/>
                        <a:cs typeface="+mn-cs"/>
                      </a:endParaRPr>
                    </a:p>
                    <a:p>
                      <a:pPr marL="0" marR="0" indent="0" algn="l" defTabSz="914400" rtl="0" eaLnBrk="1" fontAlgn="auto" latinLnBrk="0" hangingPunct="1">
                        <a:lnSpc>
                          <a:spcPts val="1400"/>
                        </a:lnSpc>
                        <a:spcBef>
                          <a:spcPts val="0"/>
                        </a:spcBef>
                        <a:spcAft>
                          <a:spcPts val="0"/>
                        </a:spcAft>
                        <a:buClrTx/>
                        <a:buSzTx/>
                        <a:buFontTx/>
                        <a:buNone/>
                        <a:tabLst/>
                        <a:defRPr/>
                      </a:pPr>
                      <a:r>
                        <a:rPr kumimoji="1" lang="ja-JP" altLang="en-US" sz="1300" kern="1200" dirty="0">
                          <a:solidFill>
                            <a:schemeClr val="dk1"/>
                          </a:solidFill>
                          <a:latin typeface="+mn-ea"/>
                          <a:ea typeface="+mn-ea"/>
                          <a:cs typeface="+mn-cs"/>
                        </a:rPr>
                        <a:t>　　</a:t>
                      </a:r>
                      <a:r>
                        <a:rPr kumimoji="1" lang="zh-TW" altLang="en-US" sz="1300" kern="1200" dirty="0">
                          <a:solidFill>
                            <a:schemeClr val="dk1"/>
                          </a:solidFill>
                          <a:latin typeface="ＭＳ Ｐゴシック" pitchFamily="50" charset="-128"/>
                          <a:ea typeface="ＭＳ Ｐゴシック" pitchFamily="50" charset="-128"/>
                          <a:cs typeface="+mn-cs"/>
                        </a:rPr>
                        <a:t>都市整備局長</a:t>
                      </a:r>
                      <a:r>
                        <a:rPr kumimoji="1" lang="ja-JP" altLang="en-US" sz="1300" kern="1200" dirty="0" err="1">
                          <a:solidFill>
                            <a:schemeClr val="dk1"/>
                          </a:solidFill>
                          <a:latin typeface="+mn-ea"/>
                          <a:ea typeface="+mn-ea"/>
                          <a:cs typeface="+mn-cs"/>
                        </a:rPr>
                        <a:t>、</a:t>
                      </a:r>
                      <a:r>
                        <a:rPr kumimoji="1" lang="ja-JP" altLang="en-US" sz="1300" kern="1200" dirty="0">
                          <a:solidFill>
                            <a:schemeClr val="dk1"/>
                          </a:solidFill>
                          <a:latin typeface="+mn-ea"/>
                          <a:ea typeface="+mn-ea"/>
                          <a:cs typeface="+mn-cs"/>
                        </a:rPr>
                        <a:t>建設局長（計</a:t>
                      </a:r>
                      <a:r>
                        <a:rPr kumimoji="1" lang="en-US" altLang="ja-JP" sz="1300" kern="1200" dirty="0">
                          <a:solidFill>
                            <a:schemeClr val="dk1"/>
                          </a:solidFill>
                          <a:latin typeface="+mn-ea"/>
                          <a:ea typeface="+mn-ea"/>
                          <a:cs typeface="+mn-cs"/>
                        </a:rPr>
                        <a:t>9</a:t>
                      </a:r>
                      <a:r>
                        <a:rPr kumimoji="1" lang="ja-JP" altLang="en-US" sz="1300" kern="1200" dirty="0">
                          <a:solidFill>
                            <a:schemeClr val="dk1"/>
                          </a:solidFill>
                          <a:latin typeface="+mn-ea"/>
                          <a:ea typeface="+mn-ea"/>
                          <a:cs typeface="+mn-cs"/>
                        </a:rPr>
                        <a:t>局長）</a:t>
                      </a:r>
                      <a:endParaRPr kumimoji="1" lang="en-US" altLang="ja-JP" sz="1300" kern="1200" dirty="0">
                        <a:solidFill>
                          <a:schemeClr val="dk1"/>
                        </a:solidFill>
                        <a:latin typeface="+mn-ea"/>
                        <a:ea typeface="+mn-ea"/>
                        <a:cs typeface="+mn-cs"/>
                      </a:endParaRPr>
                    </a:p>
                    <a:p>
                      <a:pPr marL="0" marR="0" indent="0" algn="l" defTabSz="914400" rtl="0" eaLnBrk="1" fontAlgn="auto" latinLnBrk="0" hangingPunct="1">
                        <a:lnSpc>
                          <a:spcPts val="1400"/>
                        </a:lnSpc>
                        <a:spcBef>
                          <a:spcPts val="0"/>
                        </a:spcBef>
                        <a:spcAft>
                          <a:spcPts val="0"/>
                        </a:spcAft>
                        <a:buClrTx/>
                        <a:buSzTx/>
                        <a:buFontTx/>
                        <a:buNone/>
                        <a:tabLst/>
                        <a:defRPr/>
                      </a:pPr>
                      <a:r>
                        <a:rPr kumimoji="1" lang="ja-JP" altLang="en-US" sz="1300" kern="1200" dirty="0">
                          <a:solidFill>
                            <a:schemeClr val="dk1"/>
                          </a:solidFill>
                          <a:latin typeface="+mn-ea"/>
                          <a:ea typeface="+mn-ea"/>
                          <a:cs typeface="+mn-cs"/>
                        </a:rPr>
                        <a:t>　　</a:t>
                      </a:r>
                      <a:r>
                        <a:rPr kumimoji="1" lang="en-US" altLang="ja-JP" sz="1300" kern="1200" dirty="0">
                          <a:solidFill>
                            <a:schemeClr val="dk1"/>
                          </a:solidFill>
                          <a:latin typeface="+mn-ea"/>
                          <a:ea typeface="+mn-ea"/>
                          <a:cs typeface="+mn-cs"/>
                        </a:rPr>
                        <a:t>119</a:t>
                      </a:r>
                      <a:r>
                        <a:rPr kumimoji="1" lang="ja-JP" altLang="en-US" sz="1300" kern="1200" dirty="0">
                          <a:solidFill>
                            <a:schemeClr val="dk1"/>
                          </a:solidFill>
                          <a:latin typeface="+mn-ea"/>
                          <a:ea typeface="+mn-ea"/>
                          <a:cs typeface="+mn-cs"/>
                        </a:rPr>
                        <a:t>校の校長</a:t>
                      </a:r>
                      <a:endParaRPr kumimoji="1" lang="en-US" altLang="ja-JP" sz="1300" kern="1200" dirty="0">
                        <a:solidFill>
                          <a:schemeClr val="dk1"/>
                        </a:solidFill>
                        <a:latin typeface="+mn-ea"/>
                        <a:ea typeface="+mn-ea"/>
                        <a:cs typeface="+mn-cs"/>
                      </a:endParaRPr>
                    </a:p>
                    <a:p>
                      <a:pPr>
                        <a:lnSpc>
                          <a:spcPts val="1400"/>
                        </a:lnSpc>
                      </a:pPr>
                      <a:r>
                        <a:rPr kumimoji="1" lang="ja-JP" altLang="en-US" sz="1300" kern="1200" dirty="0">
                          <a:solidFill>
                            <a:schemeClr val="tx1"/>
                          </a:solidFill>
                          <a:latin typeface="+mn-ea"/>
                          <a:ea typeface="+mn-ea"/>
                          <a:cs typeface="+mn-cs"/>
                        </a:rPr>
                        <a:t>・</a:t>
                      </a:r>
                      <a:r>
                        <a:rPr kumimoji="1" lang="en-US" altLang="ja-JP" sz="1300" kern="1200" dirty="0">
                          <a:solidFill>
                            <a:schemeClr val="tx1"/>
                          </a:solidFill>
                          <a:latin typeface="+mn-ea"/>
                          <a:ea typeface="+mn-ea"/>
                          <a:cs typeface="+mn-cs"/>
                        </a:rPr>
                        <a:t>2014</a:t>
                      </a:r>
                      <a:r>
                        <a:rPr kumimoji="1" lang="ja-JP" altLang="en-US" sz="1300" kern="1200" dirty="0">
                          <a:solidFill>
                            <a:schemeClr val="tx1"/>
                          </a:solidFill>
                          <a:latin typeface="+mn-ea"/>
                          <a:ea typeface="+mn-ea"/>
                          <a:cs typeface="+mn-cs"/>
                        </a:rPr>
                        <a:t>年度～</a:t>
                      </a:r>
                      <a:endParaRPr kumimoji="1" lang="en-US" altLang="ja-JP" sz="1300" kern="1200" dirty="0">
                        <a:solidFill>
                          <a:schemeClr val="tx1"/>
                        </a:solidFill>
                        <a:latin typeface="+mn-ea"/>
                        <a:ea typeface="+mn-ea"/>
                        <a:cs typeface="+mn-cs"/>
                      </a:endParaRPr>
                    </a:p>
                    <a:p>
                      <a:pPr>
                        <a:lnSpc>
                          <a:spcPts val="1400"/>
                        </a:lnSpc>
                      </a:pPr>
                      <a:r>
                        <a:rPr kumimoji="1" lang="ja-JP" altLang="en-US" sz="1300" kern="1200" dirty="0">
                          <a:solidFill>
                            <a:schemeClr val="tx1"/>
                          </a:solidFill>
                          <a:latin typeface="+mn-ea"/>
                          <a:ea typeface="+mn-ea"/>
                          <a:cs typeface="+mn-cs"/>
                        </a:rPr>
                        <a:t>　　総務局長、環境局長、</a:t>
                      </a:r>
                      <a:endParaRPr kumimoji="1" lang="en-US" altLang="ja-JP" sz="1300" kern="1200" dirty="0">
                        <a:solidFill>
                          <a:schemeClr val="tx1"/>
                        </a:solidFill>
                        <a:latin typeface="+mn-ea"/>
                        <a:ea typeface="+mn-ea"/>
                        <a:cs typeface="+mn-cs"/>
                      </a:endParaRPr>
                    </a:p>
                    <a:p>
                      <a:pPr>
                        <a:lnSpc>
                          <a:spcPts val="1400"/>
                        </a:lnSpc>
                      </a:pPr>
                      <a:r>
                        <a:rPr kumimoji="1" lang="ja-JP" altLang="en-US" sz="1300" kern="1200" dirty="0">
                          <a:solidFill>
                            <a:schemeClr val="tx1"/>
                          </a:solidFill>
                          <a:latin typeface="+mn-ea"/>
                          <a:ea typeface="+mn-ea"/>
                          <a:cs typeface="+mn-cs"/>
                        </a:rPr>
                        <a:t>　　会計管理者兼会計室長、</a:t>
                      </a:r>
                      <a:endParaRPr kumimoji="1" lang="en-US" altLang="ja-JP" sz="1300" kern="1200" dirty="0">
                        <a:solidFill>
                          <a:schemeClr val="tx1"/>
                        </a:solidFill>
                        <a:latin typeface="+mn-ea"/>
                        <a:ea typeface="+mn-ea"/>
                        <a:cs typeface="+mn-cs"/>
                      </a:endParaRPr>
                    </a:p>
                    <a:p>
                      <a:pPr>
                        <a:lnSpc>
                          <a:spcPts val="1400"/>
                        </a:lnSpc>
                      </a:pPr>
                      <a:r>
                        <a:rPr kumimoji="1" lang="ja-JP" altLang="en-US" sz="1300" kern="1200" dirty="0">
                          <a:solidFill>
                            <a:schemeClr val="tx1"/>
                          </a:solidFill>
                          <a:latin typeface="+mn-ea"/>
                          <a:ea typeface="+mn-ea"/>
                          <a:cs typeface="+mn-cs"/>
                        </a:rPr>
                        <a:t>　　市政改革室長、経済戦略局長、</a:t>
                      </a:r>
                      <a:endParaRPr kumimoji="1" lang="en-US" altLang="ja-JP" sz="1300" kern="1200" dirty="0">
                        <a:solidFill>
                          <a:schemeClr val="tx1"/>
                        </a:solidFill>
                        <a:latin typeface="+mn-ea"/>
                        <a:ea typeface="+mn-ea"/>
                        <a:cs typeface="+mn-cs"/>
                      </a:endParaRPr>
                    </a:p>
                    <a:p>
                      <a:pPr>
                        <a:lnSpc>
                          <a:spcPts val="1400"/>
                        </a:lnSpc>
                      </a:pPr>
                      <a:r>
                        <a:rPr kumimoji="1" lang="ja-JP" altLang="en-US" sz="1300" kern="1200" dirty="0">
                          <a:solidFill>
                            <a:schemeClr val="tx1"/>
                          </a:solidFill>
                          <a:latin typeface="+mn-ea"/>
                          <a:ea typeface="+mn-ea"/>
                          <a:cs typeface="+mn-cs"/>
                        </a:rPr>
                        <a:t>　　契約管財局長、福祉局長、</a:t>
                      </a:r>
                      <a:endParaRPr kumimoji="1" lang="en-US" altLang="ja-JP" sz="1300" kern="1200" dirty="0">
                        <a:solidFill>
                          <a:schemeClr val="tx1"/>
                        </a:solidFill>
                        <a:latin typeface="+mn-ea"/>
                        <a:ea typeface="+mn-ea"/>
                        <a:cs typeface="+mn-cs"/>
                      </a:endParaRPr>
                    </a:p>
                    <a:p>
                      <a:pPr>
                        <a:lnSpc>
                          <a:spcPts val="1400"/>
                        </a:lnSpc>
                      </a:pPr>
                      <a:r>
                        <a:rPr kumimoji="1" lang="ja-JP" altLang="en-US" sz="1300" kern="1200" dirty="0">
                          <a:solidFill>
                            <a:schemeClr val="tx1"/>
                          </a:solidFill>
                          <a:latin typeface="+mn-ea"/>
                          <a:ea typeface="+mn-ea"/>
                          <a:cs typeface="+mn-cs"/>
                        </a:rPr>
                        <a:t>　　健康局長、建設局長、港湾局長、</a:t>
                      </a:r>
                      <a:endParaRPr kumimoji="1" lang="en-US" altLang="ja-JP" sz="1300" kern="1200" dirty="0">
                        <a:solidFill>
                          <a:schemeClr val="tx1"/>
                        </a:solidFill>
                        <a:latin typeface="+mn-ea"/>
                        <a:ea typeface="+mn-ea"/>
                        <a:cs typeface="+mn-cs"/>
                      </a:endParaRPr>
                    </a:p>
                    <a:p>
                      <a:pPr>
                        <a:lnSpc>
                          <a:spcPts val="1400"/>
                        </a:lnSpc>
                      </a:pPr>
                      <a:r>
                        <a:rPr kumimoji="1" lang="ja-JP" altLang="en-US" sz="1300" kern="1200" dirty="0">
                          <a:solidFill>
                            <a:schemeClr val="tx1"/>
                          </a:solidFill>
                          <a:latin typeface="+mn-ea"/>
                          <a:ea typeface="+mn-ea"/>
                          <a:cs typeface="+mn-cs"/>
                        </a:rPr>
                        <a:t>　　行政委員会事務局長、交通局長、</a:t>
                      </a:r>
                      <a:endParaRPr kumimoji="1" lang="en-US" altLang="ja-JP" sz="1300" kern="1200" dirty="0">
                        <a:solidFill>
                          <a:schemeClr val="tx1"/>
                        </a:solidFill>
                        <a:latin typeface="+mn-ea"/>
                        <a:ea typeface="+mn-ea"/>
                        <a:cs typeface="+mn-cs"/>
                      </a:endParaRPr>
                    </a:p>
                    <a:p>
                      <a:pPr>
                        <a:lnSpc>
                          <a:spcPts val="1400"/>
                        </a:lnSpc>
                      </a:pPr>
                      <a:r>
                        <a:rPr kumimoji="1" lang="ja-JP" altLang="en-US" sz="1300" kern="1200" dirty="0">
                          <a:solidFill>
                            <a:schemeClr val="tx1"/>
                          </a:solidFill>
                          <a:latin typeface="+mn-ea"/>
                          <a:ea typeface="+mn-ea"/>
                          <a:cs typeface="+mn-cs"/>
                        </a:rPr>
                        <a:t>　　危機管理監、経済戦略局長、</a:t>
                      </a:r>
                      <a:endParaRPr kumimoji="1" lang="en-US" altLang="ja-JP" sz="1300" kern="1200" dirty="0">
                        <a:solidFill>
                          <a:schemeClr val="tx1"/>
                        </a:solidFill>
                        <a:latin typeface="+mn-ea"/>
                        <a:ea typeface="+mn-ea"/>
                        <a:cs typeface="+mn-cs"/>
                      </a:endParaRPr>
                    </a:p>
                    <a:p>
                      <a:pPr>
                        <a:lnSpc>
                          <a:spcPts val="1400"/>
                        </a:lnSpc>
                      </a:pPr>
                      <a:r>
                        <a:rPr kumimoji="1" lang="ja-JP" altLang="en-US" sz="1300" kern="1200" dirty="0">
                          <a:solidFill>
                            <a:schemeClr val="tx1"/>
                          </a:solidFill>
                          <a:latin typeface="+mn-ea"/>
                          <a:ea typeface="+mn-ea"/>
                          <a:cs typeface="+mn-cs"/>
                        </a:rPr>
                        <a:t>　　水道局長、政策企画室長、</a:t>
                      </a:r>
                      <a:endParaRPr kumimoji="1" lang="en-US" altLang="ja-JP" sz="1300" kern="1200" dirty="0">
                        <a:solidFill>
                          <a:schemeClr val="tx1"/>
                        </a:solidFill>
                        <a:latin typeface="+mn-ea"/>
                        <a:ea typeface="+mn-ea"/>
                        <a:cs typeface="+mn-cs"/>
                      </a:endParaRPr>
                    </a:p>
                    <a:p>
                      <a:pPr>
                        <a:lnSpc>
                          <a:spcPts val="1400"/>
                        </a:lnSpc>
                      </a:pPr>
                      <a:r>
                        <a:rPr kumimoji="1" lang="ja-JP" altLang="en-US" sz="1300" kern="1200" dirty="0">
                          <a:solidFill>
                            <a:schemeClr val="tx1"/>
                          </a:solidFill>
                          <a:latin typeface="+mn-ea"/>
                          <a:ea typeface="+mn-ea"/>
                          <a:cs typeface="+mn-cs"/>
                        </a:rPr>
                        <a:t>　　財政局長、都市計画局長、</a:t>
                      </a:r>
                      <a:endParaRPr kumimoji="1" lang="en-US" altLang="ja-JP" sz="1300" kern="1200" dirty="0">
                        <a:solidFill>
                          <a:schemeClr val="tx1"/>
                        </a:solidFill>
                        <a:latin typeface="+mn-ea"/>
                        <a:ea typeface="+mn-ea"/>
                        <a:cs typeface="+mn-cs"/>
                      </a:endParaRPr>
                    </a:p>
                    <a:p>
                      <a:pPr>
                        <a:lnSpc>
                          <a:spcPts val="1400"/>
                        </a:lnSpc>
                      </a:pPr>
                      <a:r>
                        <a:rPr kumimoji="1" lang="ja-JP" altLang="en-US" sz="1300" kern="1200" dirty="0">
                          <a:solidFill>
                            <a:schemeClr val="tx1"/>
                          </a:solidFill>
                          <a:latin typeface="+mn-ea"/>
                          <a:ea typeface="+mn-ea"/>
                          <a:cs typeface="+mn-cs"/>
                        </a:rPr>
                        <a:t>　　こども青少年局長、都市整備局長、</a:t>
                      </a:r>
                      <a:endParaRPr kumimoji="1" lang="en-US" altLang="ja-JP" sz="1300" kern="1200" dirty="0">
                        <a:solidFill>
                          <a:schemeClr val="tx1"/>
                        </a:solidFill>
                        <a:latin typeface="+mn-ea"/>
                        <a:ea typeface="+mn-ea"/>
                        <a:cs typeface="+mn-cs"/>
                      </a:endParaRPr>
                    </a:p>
                    <a:p>
                      <a:pPr>
                        <a:lnSpc>
                          <a:spcPts val="1400"/>
                        </a:lnSpc>
                      </a:pPr>
                      <a:r>
                        <a:rPr kumimoji="1" lang="ja-JP" altLang="en-US" sz="1300" kern="1200" dirty="0">
                          <a:solidFill>
                            <a:schemeClr val="tx1"/>
                          </a:solidFill>
                          <a:latin typeface="+mn-ea"/>
                          <a:ea typeface="+mn-ea"/>
                          <a:cs typeface="+mn-cs"/>
                        </a:rPr>
                        <a:t>　　会計管理者兼会計室長、</a:t>
                      </a:r>
                      <a:endParaRPr kumimoji="1" lang="en-US" altLang="ja-JP" sz="1300" kern="1200" dirty="0">
                        <a:solidFill>
                          <a:schemeClr val="tx1"/>
                        </a:solidFill>
                        <a:latin typeface="+mn-ea"/>
                        <a:ea typeface="+mn-ea"/>
                        <a:cs typeface="+mn-cs"/>
                      </a:endParaRPr>
                    </a:p>
                    <a:p>
                      <a:pPr>
                        <a:lnSpc>
                          <a:spcPts val="1400"/>
                        </a:lnSpc>
                      </a:pPr>
                      <a:r>
                        <a:rPr kumimoji="1" lang="ja-JP" altLang="en-US" sz="1300" kern="1200" dirty="0">
                          <a:solidFill>
                            <a:schemeClr val="tx1"/>
                          </a:solidFill>
                          <a:latin typeface="+mn-ea"/>
                          <a:ea typeface="+mn-ea"/>
                          <a:cs typeface="+mn-cs"/>
                        </a:rPr>
                        <a:t>　　行政委員会事務局長　（計</a:t>
                      </a:r>
                      <a:r>
                        <a:rPr kumimoji="1" lang="en-US" altLang="ja-JP" sz="1300" kern="1200" dirty="0">
                          <a:solidFill>
                            <a:schemeClr val="tx1"/>
                          </a:solidFill>
                          <a:latin typeface="+mn-ea"/>
                          <a:ea typeface="+mn-ea"/>
                          <a:cs typeface="+mn-cs"/>
                        </a:rPr>
                        <a:t>22</a:t>
                      </a:r>
                      <a:r>
                        <a:rPr kumimoji="1" lang="ja-JP" altLang="en-US" sz="1300" kern="1200" dirty="0">
                          <a:solidFill>
                            <a:schemeClr val="tx1"/>
                          </a:solidFill>
                          <a:latin typeface="+mn-ea"/>
                          <a:ea typeface="+mn-ea"/>
                          <a:cs typeface="+mn-cs"/>
                        </a:rPr>
                        <a:t>局長）</a:t>
                      </a:r>
                      <a:endParaRPr kumimoji="1" lang="en-US" altLang="ja-JP" sz="1300" kern="1200" dirty="0">
                        <a:solidFill>
                          <a:schemeClr val="tx1"/>
                        </a:solidFill>
                        <a:latin typeface="+mn-ea"/>
                        <a:ea typeface="+mn-ea"/>
                        <a:cs typeface="+mn-cs"/>
                      </a:endParaRPr>
                    </a:p>
                    <a:p>
                      <a:pPr>
                        <a:lnSpc>
                          <a:spcPts val="1400"/>
                        </a:lnSpc>
                      </a:pPr>
                      <a:r>
                        <a:rPr kumimoji="1" lang="ja-JP" altLang="en-US" sz="1300" kern="1200" dirty="0">
                          <a:solidFill>
                            <a:schemeClr val="tx1"/>
                          </a:solidFill>
                          <a:latin typeface="+mn-ea"/>
                          <a:ea typeface="+mn-ea"/>
                          <a:cs typeface="+mn-cs"/>
                        </a:rPr>
                        <a:t>　　</a:t>
                      </a:r>
                      <a:r>
                        <a:rPr kumimoji="1" lang="en-US" altLang="ja-JP" sz="1300" kern="1200" dirty="0">
                          <a:solidFill>
                            <a:schemeClr val="tx1"/>
                          </a:solidFill>
                          <a:latin typeface="+mn-ea"/>
                          <a:ea typeface="+mn-ea"/>
                          <a:cs typeface="+mn-cs"/>
                        </a:rPr>
                        <a:t>18</a:t>
                      </a:r>
                      <a:r>
                        <a:rPr kumimoji="1" lang="ja-JP" altLang="en-US" sz="1300" kern="1200" dirty="0">
                          <a:solidFill>
                            <a:schemeClr val="tx1"/>
                          </a:solidFill>
                          <a:latin typeface="+mn-ea"/>
                          <a:ea typeface="+mn-ea"/>
                          <a:cs typeface="+mn-cs"/>
                        </a:rPr>
                        <a:t>区役所の区長</a:t>
                      </a:r>
                      <a:endParaRPr kumimoji="1" lang="en-US" altLang="ja-JP" sz="1300" u="sng" kern="1200" dirty="0">
                        <a:solidFill>
                          <a:schemeClr val="tx1"/>
                        </a:solidFill>
                        <a:latin typeface="+mn-ea"/>
                        <a:ea typeface="+mn-ea"/>
                        <a:cs typeface="+mn-cs"/>
                      </a:endParaRPr>
                    </a:p>
                    <a:p>
                      <a:pPr marL="0" marR="0" indent="0" algn="l" defTabSz="914400" rtl="0" eaLnBrk="1" fontAlgn="auto" latinLnBrk="0" hangingPunct="1">
                        <a:lnSpc>
                          <a:spcPts val="1400"/>
                        </a:lnSpc>
                        <a:spcBef>
                          <a:spcPts val="0"/>
                        </a:spcBef>
                        <a:spcAft>
                          <a:spcPts val="0"/>
                        </a:spcAft>
                        <a:buClrTx/>
                        <a:buSzTx/>
                        <a:buFontTx/>
                        <a:buNone/>
                        <a:tabLst/>
                        <a:defRPr/>
                      </a:pPr>
                      <a:r>
                        <a:rPr kumimoji="1" lang="ja-JP" altLang="en-US" sz="1300" u="none" kern="1200" dirty="0">
                          <a:solidFill>
                            <a:schemeClr val="tx1"/>
                          </a:solidFill>
                          <a:latin typeface="+mn-ea"/>
                          <a:ea typeface="+mn-ea"/>
                          <a:cs typeface="+mn-cs"/>
                        </a:rPr>
                        <a:t>　　</a:t>
                      </a:r>
                      <a:r>
                        <a:rPr kumimoji="1" lang="en-US" altLang="ja-JP" sz="1300" u="none" kern="1200" baseline="0" dirty="0">
                          <a:solidFill>
                            <a:schemeClr val="tx1"/>
                          </a:solidFill>
                          <a:latin typeface="+mn-ea"/>
                          <a:ea typeface="+mn-ea"/>
                          <a:cs typeface="+mn-cs"/>
                        </a:rPr>
                        <a:t>220</a:t>
                      </a:r>
                      <a:r>
                        <a:rPr kumimoji="1" lang="ja-JP" altLang="en-US" sz="1300" u="none" kern="1200" dirty="0">
                          <a:solidFill>
                            <a:schemeClr val="tx1"/>
                          </a:solidFill>
                          <a:latin typeface="+mn-ea"/>
                          <a:ea typeface="+mn-ea"/>
                          <a:cs typeface="+mn-cs"/>
                        </a:rPr>
                        <a:t>校の校長</a:t>
                      </a:r>
                      <a:endParaRPr kumimoji="1" lang="en-US" altLang="ja-JP" sz="1300" kern="1200" dirty="0">
                        <a:solidFill>
                          <a:schemeClr val="dk1"/>
                        </a:solidFill>
                        <a:latin typeface="+mn-lt"/>
                        <a:ea typeface="+mn-ea"/>
                        <a:cs typeface="+mn-cs"/>
                      </a:endParaRPr>
                    </a:p>
                  </a:txBody>
                  <a:tcPr marL="36000" marR="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nSpc>
                          <a:spcPts val="1500"/>
                        </a:lnSpc>
                      </a:pPr>
                      <a:endParaRPr lang="en-US" altLang="ja-JP" sz="1400" dirty="0"/>
                    </a:p>
                    <a:p>
                      <a:pPr>
                        <a:lnSpc>
                          <a:spcPts val="1400"/>
                        </a:lnSpc>
                      </a:pPr>
                      <a:r>
                        <a:rPr lang="en-US" altLang="ja-JP" sz="1400" dirty="0"/>
                        <a:t>2012</a:t>
                      </a:r>
                      <a:r>
                        <a:rPr lang="ja-JP" altLang="en-US" sz="1400" dirty="0"/>
                        <a:t>年度</a:t>
                      </a:r>
                      <a:endParaRPr lang="en-US" altLang="ja-JP" sz="1400" dirty="0"/>
                    </a:p>
                    <a:p>
                      <a:pPr>
                        <a:lnSpc>
                          <a:spcPts val="1400"/>
                        </a:lnSpc>
                      </a:pPr>
                      <a:r>
                        <a:rPr lang="ja-JP" altLang="en-US" sz="1400" dirty="0"/>
                        <a:t>（区長）</a:t>
                      </a:r>
                      <a:endParaRPr lang="en-US" altLang="ja-JP" sz="1400" dirty="0"/>
                    </a:p>
                    <a:p>
                      <a:pPr>
                        <a:lnSpc>
                          <a:spcPts val="1400"/>
                        </a:lnSpc>
                      </a:pPr>
                      <a:r>
                        <a:rPr lang="ja-JP" altLang="en-US" sz="1400" dirty="0"/>
                        <a:t>　・公募</a:t>
                      </a:r>
                      <a:r>
                        <a:rPr lang="en-US" altLang="ja-JP" sz="1400" dirty="0"/>
                        <a:t>24</a:t>
                      </a:r>
                      <a:r>
                        <a:rPr lang="ja-JP" altLang="en-US" sz="1400" dirty="0"/>
                        <a:t>区長中</a:t>
                      </a:r>
                      <a:r>
                        <a:rPr lang="en-US" altLang="ja-JP" sz="1400" dirty="0"/>
                        <a:t>18</a:t>
                      </a:r>
                      <a:r>
                        <a:rPr lang="ja-JP" altLang="en-US" sz="1400" dirty="0"/>
                        <a:t>名の外</a:t>
                      </a:r>
                      <a:endParaRPr lang="en-US" altLang="ja-JP" sz="1400" dirty="0"/>
                    </a:p>
                    <a:p>
                      <a:pPr>
                        <a:lnSpc>
                          <a:spcPts val="1400"/>
                        </a:lnSpc>
                      </a:pPr>
                      <a:r>
                        <a:rPr lang="ja-JP" altLang="en-US" sz="1400" dirty="0"/>
                        <a:t>　　部人材が就任</a:t>
                      </a:r>
                      <a:endParaRPr lang="en-US" altLang="ja-JP" sz="1400" dirty="0"/>
                    </a:p>
                    <a:p>
                      <a:pPr>
                        <a:lnSpc>
                          <a:spcPts val="1400"/>
                        </a:lnSpc>
                      </a:pPr>
                      <a:r>
                        <a:rPr kumimoji="1" lang="ja-JP" altLang="en-US" sz="1100" kern="1200" dirty="0">
                          <a:solidFill>
                            <a:schemeClr val="dk1"/>
                          </a:solidFill>
                          <a:latin typeface="+mn-lt"/>
                          <a:ea typeface="+mn-ea"/>
                          <a:cs typeface="+mn-cs"/>
                        </a:rPr>
                        <a:t>（但し、後に</a:t>
                      </a:r>
                      <a:r>
                        <a:rPr kumimoji="1" lang="en-US" altLang="ja-JP" sz="1100" kern="1200" dirty="0">
                          <a:solidFill>
                            <a:schemeClr val="dk1"/>
                          </a:solidFill>
                          <a:latin typeface="+mn-lt"/>
                          <a:ea typeface="+mn-ea"/>
                          <a:cs typeface="+mn-cs"/>
                        </a:rPr>
                        <a:t>1</a:t>
                      </a:r>
                      <a:r>
                        <a:rPr kumimoji="1" lang="ja-JP" altLang="en-US" sz="1100" kern="1200" dirty="0">
                          <a:solidFill>
                            <a:schemeClr val="dk1"/>
                          </a:solidFill>
                          <a:latin typeface="+mn-lt"/>
                          <a:ea typeface="+mn-ea"/>
                          <a:cs typeface="+mn-cs"/>
                        </a:rPr>
                        <a:t>名が分限免職となるほか、任期を待たず</a:t>
                      </a:r>
                      <a:r>
                        <a:rPr kumimoji="1" lang="en-US" altLang="ja-JP" sz="1100" kern="1200" dirty="0">
                          <a:solidFill>
                            <a:schemeClr val="dk1"/>
                          </a:solidFill>
                          <a:latin typeface="+mn-lt"/>
                          <a:ea typeface="+mn-ea"/>
                          <a:cs typeface="+mn-cs"/>
                        </a:rPr>
                        <a:t>2</a:t>
                      </a:r>
                      <a:r>
                        <a:rPr kumimoji="1" lang="ja-JP" altLang="en-US" sz="1100" kern="1200" dirty="0">
                          <a:solidFill>
                            <a:schemeClr val="dk1"/>
                          </a:solidFill>
                          <a:latin typeface="+mn-lt"/>
                          <a:ea typeface="+mn-ea"/>
                          <a:cs typeface="+mn-cs"/>
                        </a:rPr>
                        <a:t>名が退職、</a:t>
                      </a:r>
                      <a:r>
                        <a:rPr kumimoji="1" lang="en-US" altLang="ja-JP" sz="1100" kern="1200" dirty="0">
                          <a:solidFill>
                            <a:schemeClr val="dk1"/>
                          </a:solidFill>
                          <a:latin typeface="+mn-lt"/>
                          <a:ea typeface="+mn-ea"/>
                          <a:cs typeface="+mn-cs"/>
                        </a:rPr>
                        <a:t>2</a:t>
                      </a:r>
                      <a:r>
                        <a:rPr kumimoji="1" lang="ja-JP" altLang="en-US" sz="1100" kern="1200" dirty="0">
                          <a:solidFill>
                            <a:schemeClr val="dk1"/>
                          </a:solidFill>
                          <a:latin typeface="+mn-lt"/>
                          <a:ea typeface="+mn-ea"/>
                          <a:cs typeface="+mn-cs"/>
                        </a:rPr>
                        <a:t>名が異動）</a:t>
                      </a:r>
                      <a:endParaRPr kumimoji="1" lang="en-US" altLang="ja-JP" sz="1400" kern="1200" dirty="0">
                        <a:solidFill>
                          <a:schemeClr val="dk1"/>
                        </a:solidFill>
                        <a:latin typeface="+mn-lt"/>
                        <a:ea typeface="+mn-ea"/>
                        <a:cs typeface="+mn-cs"/>
                      </a:endParaRPr>
                    </a:p>
                    <a:p>
                      <a:pPr>
                        <a:lnSpc>
                          <a:spcPts val="1400"/>
                        </a:lnSpc>
                      </a:pPr>
                      <a:r>
                        <a:rPr kumimoji="1" lang="ja-JP" altLang="en-US" sz="1400" kern="1200" dirty="0">
                          <a:solidFill>
                            <a:schemeClr val="dk1"/>
                          </a:solidFill>
                          <a:latin typeface="+mn-lt"/>
                          <a:ea typeface="+mn-ea"/>
                          <a:cs typeface="+mn-cs"/>
                        </a:rPr>
                        <a:t>　　</a:t>
                      </a:r>
                      <a:endParaRPr kumimoji="1" lang="en-US" altLang="ja-JP" sz="1400" kern="1200" dirty="0">
                        <a:solidFill>
                          <a:schemeClr val="dk1"/>
                        </a:solidFill>
                        <a:latin typeface="+mn-lt"/>
                        <a:ea typeface="+mn-ea"/>
                        <a:cs typeface="+mn-cs"/>
                      </a:endParaRPr>
                    </a:p>
                    <a:p>
                      <a:pPr>
                        <a:lnSpc>
                          <a:spcPts val="1400"/>
                        </a:lnSpc>
                      </a:pPr>
                      <a:r>
                        <a:rPr lang="en-US" altLang="ja-JP" sz="1400" dirty="0"/>
                        <a:t>2013</a:t>
                      </a:r>
                      <a:r>
                        <a:rPr lang="ja-JP" altLang="en-US" sz="1400" dirty="0"/>
                        <a:t>年度～</a:t>
                      </a:r>
                      <a:r>
                        <a:rPr lang="en-US" altLang="ja-JP" sz="1400" u="none" dirty="0">
                          <a:solidFill>
                            <a:schemeClr val="tx1"/>
                          </a:solidFill>
                        </a:rPr>
                        <a:t>2014</a:t>
                      </a:r>
                      <a:r>
                        <a:rPr lang="ja-JP" altLang="en-US" sz="1400" u="none" dirty="0">
                          <a:solidFill>
                            <a:schemeClr val="tx1"/>
                          </a:solidFill>
                        </a:rPr>
                        <a:t>年度</a:t>
                      </a:r>
                      <a:endParaRPr lang="en-US" altLang="ja-JP" sz="1400" u="none" dirty="0">
                        <a:solidFill>
                          <a:schemeClr val="tx1"/>
                        </a:solidFill>
                      </a:endParaRPr>
                    </a:p>
                    <a:p>
                      <a:pPr>
                        <a:lnSpc>
                          <a:spcPts val="1400"/>
                        </a:lnSpc>
                      </a:pPr>
                      <a:r>
                        <a:rPr lang="ja-JP" altLang="en-US" sz="1400" dirty="0"/>
                        <a:t>（局長）</a:t>
                      </a:r>
                      <a:endParaRPr lang="en-US" altLang="ja-JP" sz="1400" dirty="0"/>
                    </a:p>
                    <a:p>
                      <a:pPr>
                        <a:lnSpc>
                          <a:spcPts val="1400"/>
                        </a:lnSpc>
                      </a:pPr>
                      <a:r>
                        <a:rPr lang="ja-JP" altLang="en-US" sz="1400" dirty="0"/>
                        <a:t>　・公募</a:t>
                      </a:r>
                      <a:r>
                        <a:rPr lang="en-US" altLang="ja-JP" sz="1400" dirty="0"/>
                        <a:t>9</a:t>
                      </a:r>
                      <a:r>
                        <a:rPr lang="ja-JP" altLang="en-US" sz="1400" dirty="0"/>
                        <a:t>局長中</a:t>
                      </a:r>
                      <a:r>
                        <a:rPr lang="en-US" altLang="ja-JP" sz="1400" dirty="0"/>
                        <a:t>2</a:t>
                      </a:r>
                      <a:r>
                        <a:rPr lang="ja-JP" altLang="en-US" sz="1400" dirty="0"/>
                        <a:t>名の外部</a:t>
                      </a:r>
                      <a:endParaRPr lang="en-US" altLang="ja-JP" sz="1400" dirty="0"/>
                    </a:p>
                    <a:p>
                      <a:pPr>
                        <a:lnSpc>
                          <a:spcPts val="1400"/>
                        </a:lnSpc>
                      </a:pPr>
                      <a:r>
                        <a:rPr lang="ja-JP" altLang="en-US" sz="1400" dirty="0"/>
                        <a:t>　　人材が就任</a:t>
                      </a:r>
                      <a:endParaRPr lang="en-US" altLang="ja-JP" sz="1400" dirty="0"/>
                    </a:p>
                    <a:p>
                      <a:pPr>
                        <a:lnSpc>
                          <a:spcPts val="1400"/>
                        </a:lnSpc>
                      </a:pPr>
                      <a:r>
                        <a:rPr lang="ja-JP" altLang="en-US" sz="1400" dirty="0"/>
                        <a:t>（校長）</a:t>
                      </a:r>
                      <a:endParaRPr lang="en-US" altLang="ja-JP" sz="1400" dirty="0"/>
                    </a:p>
                    <a:p>
                      <a:pPr>
                        <a:lnSpc>
                          <a:spcPts val="1400"/>
                        </a:lnSpc>
                      </a:pPr>
                      <a:r>
                        <a:rPr lang="ja-JP" altLang="en-US" sz="1400" dirty="0"/>
                        <a:t>　・公募</a:t>
                      </a:r>
                      <a:r>
                        <a:rPr lang="en-US" altLang="ja-JP" sz="1400" dirty="0"/>
                        <a:t>119</a:t>
                      </a:r>
                      <a:r>
                        <a:rPr lang="ja-JP" altLang="en-US" sz="1400" dirty="0"/>
                        <a:t>校長中</a:t>
                      </a:r>
                      <a:r>
                        <a:rPr lang="en-US" altLang="ja-JP" sz="1400" dirty="0"/>
                        <a:t>23</a:t>
                      </a:r>
                      <a:r>
                        <a:rPr lang="ja-JP" altLang="en-US" sz="1400" dirty="0"/>
                        <a:t>名の</a:t>
                      </a:r>
                      <a:endParaRPr lang="en-US" altLang="ja-JP" sz="1400" dirty="0"/>
                    </a:p>
                    <a:p>
                      <a:pPr>
                        <a:lnSpc>
                          <a:spcPts val="1400"/>
                        </a:lnSpc>
                      </a:pPr>
                      <a:r>
                        <a:rPr lang="ja-JP" altLang="en-US" sz="1400" dirty="0"/>
                        <a:t>　　外部人材の校長が就任</a:t>
                      </a:r>
                      <a:endParaRPr lang="en-US" altLang="ja-JP" sz="1400" dirty="0"/>
                    </a:p>
                    <a:p>
                      <a:pPr marL="0" algn="l" defTabSz="914400" rtl="0" eaLnBrk="1" latinLnBrk="0" hangingPunct="1">
                        <a:lnSpc>
                          <a:spcPts val="1400"/>
                        </a:lnSpc>
                      </a:pPr>
                      <a:r>
                        <a:rPr kumimoji="1" lang="ja-JP" altLang="en-US" sz="1100" kern="1200" dirty="0">
                          <a:solidFill>
                            <a:schemeClr val="dk1"/>
                          </a:solidFill>
                          <a:latin typeface="+mn-lt"/>
                          <a:ea typeface="+mn-ea"/>
                          <a:cs typeface="+mn-cs"/>
                        </a:rPr>
                        <a:t>（但し、後に </a:t>
                      </a:r>
                      <a:r>
                        <a:rPr kumimoji="1" lang="en-US" altLang="ja-JP" sz="1100" kern="1200" dirty="0">
                          <a:solidFill>
                            <a:schemeClr val="dk1"/>
                          </a:solidFill>
                          <a:latin typeface="+mn-lt"/>
                          <a:ea typeface="+mn-ea"/>
                          <a:cs typeface="+mn-cs"/>
                        </a:rPr>
                        <a:t>1</a:t>
                      </a:r>
                      <a:r>
                        <a:rPr kumimoji="1" lang="ja-JP" altLang="en-US" sz="1100" kern="1200" dirty="0">
                          <a:solidFill>
                            <a:schemeClr val="dk1"/>
                          </a:solidFill>
                          <a:latin typeface="+mn-lt"/>
                          <a:ea typeface="+mn-ea"/>
                          <a:cs typeface="+mn-cs"/>
                        </a:rPr>
                        <a:t>名が懲戒免職となるほか、任期を待たず</a:t>
                      </a:r>
                      <a:r>
                        <a:rPr kumimoji="1" lang="en-US" altLang="ja-JP" sz="1100" kern="1200" dirty="0">
                          <a:solidFill>
                            <a:schemeClr val="dk1"/>
                          </a:solidFill>
                          <a:latin typeface="+mn-lt"/>
                          <a:ea typeface="+mn-ea"/>
                          <a:cs typeface="+mn-cs"/>
                        </a:rPr>
                        <a:t>3</a:t>
                      </a:r>
                      <a:r>
                        <a:rPr kumimoji="1" lang="ja-JP" altLang="en-US" sz="1100" kern="1200" dirty="0">
                          <a:solidFill>
                            <a:schemeClr val="dk1"/>
                          </a:solidFill>
                          <a:latin typeface="+mn-lt"/>
                          <a:ea typeface="+mn-ea"/>
                          <a:cs typeface="+mn-cs"/>
                        </a:rPr>
                        <a:t>名が退職）</a:t>
                      </a:r>
                      <a:endParaRPr kumimoji="1" lang="en-US" altLang="ja-JP" sz="1100" kern="1200" dirty="0">
                        <a:solidFill>
                          <a:schemeClr val="dk1"/>
                        </a:solidFill>
                        <a:latin typeface="+mn-lt"/>
                        <a:ea typeface="+mn-ea"/>
                        <a:cs typeface="+mn-cs"/>
                      </a:endParaRPr>
                    </a:p>
                    <a:p>
                      <a:pPr>
                        <a:lnSpc>
                          <a:spcPct val="100000"/>
                        </a:lnSpc>
                      </a:pPr>
                      <a:r>
                        <a:rPr kumimoji="1" lang="en-US" altLang="ja-JP" sz="1300" kern="1200" dirty="0">
                          <a:solidFill>
                            <a:schemeClr val="tx1"/>
                          </a:solidFill>
                          <a:latin typeface="+mn-lt"/>
                          <a:ea typeface="+mn-ea"/>
                          <a:cs typeface="+mn-cs"/>
                        </a:rPr>
                        <a:t>2015</a:t>
                      </a:r>
                      <a:r>
                        <a:rPr kumimoji="1" lang="ja-JP" altLang="en-US" sz="1300" kern="1200" dirty="0">
                          <a:solidFill>
                            <a:schemeClr val="tx1"/>
                          </a:solidFill>
                          <a:latin typeface="+mn-lt"/>
                          <a:ea typeface="+mn-ea"/>
                          <a:cs typeface="+mn-cs"/>
                        </a:rPr>
                        <a:t>年度～</a:t>
                      </a:r>
                      <a:endParaRPr kumimoji="1" lang="en-US" altLang="ja-JP" sz="1300" kern="1200" dirty="0">
                        <a:solidFill>
                          <a:schemeClr val="tx1"/>
                        </a:solidFill>
                        <a:latin typeface="+mn-lt"/>
                        <a:ea typeface="+mn-ea"/>
                        <a:cs typeface="+mn-cs"/>
                      </a:endParaRPr>
                    </a:p>
                    <a:p>
                      <a:pPr>
                        <a:lnSpc>
                          <a:spcPct val="100000"/>
                        </a:lnSpc>
                      </a:pPr>
                      <a:r>
                        <a:rPr kumimoji="1" lang="ja-JP" altLang="en-US" sz="1300" kern="1200" dirty="0">
                          <a:solidFill>
                            <a:schemeClr val="tx1"/>
                          </a:solidFill>
                          <a:latin typeface="+mn-lt"/>
                          <a:ea typeface="+mn-ea"/>
                          <a:cs typeface="+mn-cs"/>
                        </a:rPr>
                        <a:t>（区長）</a:t>
                      </a:r>
                      <a:endParaRPr kumimoji="1" lang="en-US" altLang="ja-JP" sz="1300" kern="1200" dirty="0">
                        <a:solidFill>
                          <a:schemeClr val="tx1"/>
                        </a:solidFill>
                        <a:latin typeface="+mn-lt"/>
                        <a:ea typeface="+mn-ea"/>
                        <a:cs typeface="+mn-cs"/>
                      </a:endParaRPr>
                    </a:p>
                    <a:p>
                      <a:pPr>
                        <a:lnSpc>
                          <a:spcPct val="100000"/>
                        </a:lnSpc>
                      </a:pPr>
                      <a:r>
                        <a:rPr kumimoji="1" lang="ja-JP" altLang="en-US" sz="1300" kern="1200" dirty="0">
                          <a:solidFill>
                            <a:schemeClr val="tx1"/>
                          </a:solidFill>
                          <a:latin typeface="+mn-lt"/>
                          <a:ea typeface="+mn-ea"/>
                          <a:cs typeface="+mn-cs"/>
                        </a:rPr>
                        <a:t>　・公募</a:t>
                      </a:r>
                      <a:r>
                        <a:rPr kumimoji="1" lang="en-US" altLang="ja-JP" sz="1300" kern="1200" dirty="0">
                          <a:solidFill>
                            <a:schemeClr val="tx1"/>
                          </a:solidFill>
                          <a:latin typeface="+mn-lt"/>
                          <a:ea typeface="+mn-ea"/>
                          <a:cs typeface="+mn-cs"/>
                        </a:rPr>
                        <a:t>18</a:t>
                      </a:r>
                      <a:r>
                        <a:rPr kumimoji="1" lang="ja-JP" altLang="en-US" sz="1300" kern="1200" dirty="0">
                          <a:solidFill>
                            <a:schemeClr val="tx1"/>
                          </a:solidFill>
                          <a:latin typeface="+mn-lt"/>
                          <a:ea typeface="+mn-ea"/>
                          <a:cs typeface="+mn-cs"/>
                        </a:rPr>
                        <a:t>区長中</a:t>
                      </a:r>
                      <a:r>
                        <a:rPr kumimoji="1" lang="en-US" altLang="ja-JP" sz="1300" kern="1200" dirty="0">
                          <a:solidFill>
                            <a:schemeClr val="tx1"/>
                          </a:solidFill>
                          <a:latin typeface="+mn-lt"/>
                          <a:ea typeface="+mn-ea"/>
                          <a:cs typeface="+mn-cs"/>
                        </a:rPr>
                        <a:t>5</a:t>
                      </a:r>
                      <a:r>
                        <a:rPr kumimoji="1" lang="ja-JP" altLang="en-US" sz="1300" kern="1200" dirty="0">
                          <a:solidFill>
                            <a:schemeClr val="tx1"/>
                          </a:solidFill>
                          <a:latin typeface="+mn-lt"/>
                          <a:ea typeface="+mn-ea"/>
                          <a:cs typeface="+mn-cs"/>
                        </a:rPr>
                        <a:t>名の外部</a:t>
                      </a:r>
                      <a:endParaRPr kumimoji="1" lang="en-US" altLang="ja-JP" sz="1300" kern="1200" dirty="0">
                        <a:solidFill>
                          <a:schemeClr val="tx1"/>
                        </a:solidFill>
                        <a:latin typeface="+mn-lt"/>
                        <a:ea typeface="+mn-ea"/>
                        <a:cs typeface="+mn-cs"/>
                      </a:endParaRPr>
                    </a:p>
                    <a:p>
                      <a:pPr>
                        <a:lnSpc>
                          <a:spcPct val="100000"/>
                        </a:lnSpc>
                      </a:pPr>
                      <a:r>
                        <a:rPr kumimoji="1" lang="ja-JP" altLang="en-US" sz="1300" kern="1200" dirty="0">
                          <a:solidFill>
                            <a:schemeClr val="tx1"/>
                          </a:solidFill>
                          <a:latin typeface="+mn-lt"/>
                          <a:ea typeface="+mn-ea"/>
                          <a:cs typeface="+mn-cs"/>
                        </a:rPr>
                        <a:t>　  人材が就任</a:t>
                      </a:r>
                      <a:endParaRPr kumimoji="1" lang="en-US" altLang="ja-JP" sz="1300" kern="1200" dirty="0">
                        <a:solidFill>
                          <a:schemeClr val="tx1"/>
                        </a:solidFill>
                        <a:latin typeface="+mn-lt"/>
                        <a:ea typeface="+mn-ea"/>
                        <a:cs typeface="+mn-cs"/>
                      </a:endParaRPr>
                    </a:p>
                    <a:p>
                      <a:pPr>
                        <a:lnSpc>
                          <a:spcPct val="100000"/>
                        </a:lnSpc>
                      </a:pPr>
                      <a:r>
                        <a:rPr kumimoji="1" lang="ja-JP" altLang="en-US" sz="1300" kern="1200" dirty="0">
                          <a:solidFill>
                            <a:schemeClr val="tx1"/>
                          </a:solidFill>
                          <a:latin typeface="+mn-lt"/>
                          <a:ea typeface="+mn-ea"/>
                          <a:cs typeface="+mn-cs"/>
                        </a:rPr>
                        <a:t>（局長）</a:t>
                      </a:r>
                      <a:endParaRPr kumimoji="1" lang="en-US" altLang="ja-JP" sz="1300" kern="1200" dirty="0">
                        <a:solidFill>
                          <a:schemeClr val="tx1"/>
                        </a:solidFill>
                        <a:latin typeface="+mn-lt"/>
                        <a:ea typeface="+mn-ea"/>
                        <a:cs typeface="+mn-cs"/>
                      </a:endParaRPr>
                    </a:p>
                    <a:p>
                      <a:pPr>
                        <a:lnSpc>
                          <a:spcPct val="100000"/>
                        </a:lnSpc>
                      </a:pPr>
                      <a:r>
                        <a:rPr kumimoji="1" lang="ja-JP" altLang="en-US" sz="1300" kern="1200" dirty="0">
                          <a:solidFill>
                            <a:schemeClr val="tx1"/>
                          </a:solidFill>
                          <a:latin typeface="+mn-lt"/>
                          <a:ea typeface="+mn-ea"/>
                          <a:cs typeface="+mn-cs"/>
                        </a:rPr>
                        <a:t>　・公募</a:t>
                      </a:r>
                      <a:r>
                        <a:rPr kumimoji="1" lang="en-US" altLang="ja-JP" sz="1300" kern="1200" dirty="0">
                          <a:solidFill>
                            <a:schemeClr val="tx1"/>
                          </a:solidFill>
                          <a:latin typeface="+mn-lt"/>
                          <a:ea typeface="+mn-ea"/>
                          <a:cs typeface="+mn-cs"/>
                        </a:rPr>
                        <a:t>22</a:t>
                      </a:r>
                      <a:r>
                        <a:rPr kumimoji="1" lang="ja-JP" altLang="en-US" sz="1300" kern="1200" dirty="0">
                          <a:solidFill>
                            <a:schemeClr val="tx1"/>
                          </a:solidFill>
                          <a:latin typeface="+mn-lt"/>
                          <a:ea typeface="+mn-ea"/>
                          <a:cs typeface="+mn-cs"/>
                        </a:rPr>
                        <a:t>局長中</a:t>
                      </a:r>
                      <a:r>
                        <a:rPr kumimoji="1" lang="en-US" altLang="ja-JP" sz="1300" kern="1200" dirty="0">
                          <a:solidFill>
                            <a:schemeClr val="tx1"/>
                          </a:solidFill>
                          <a:latin typeface="+mn-lt"/>
                          <a:ea typeface="+mn-ea"/>
                          <a:cs typeface="+mn-cs"/>
                        </a:rPr>
                        <a:t>2</a:t>
                      </a:r>
                      <a:r>
                        <a:rPr kumimoji="1" lang="ja-JP" altLang="en-US" sz="1300" kern="1200" dirty="0">
                          <a:solidFill>
                            <a:schemeClr val="tx1"/>
                          </a:solidFill>
                          <a:latin typeface="+mn-lt"/>
                          <a:ea typeface="+mn-ea"/>
                          <a:cs typeface="+mn-cs"/>
                        </a:rPr>
                        <a:t>名の外部</a:t>
                      </a:r>
                      <a:endParaRPr kumimoji="1" lang="en-US" altLang="ja-JP" sz="1300" kern="1200" dirty="0">
                        <a:solidFill>
                          <a:schemeClr val="tx1"/>
                        </a:solidFill>
                        <a:latin typeface="+mn-lt"/>
                        <a:ea typeface="+mn-ea"/>
                        <a:cs typeface="+mn-cs"/>
                      </a:endParaRPr>
                    </a:p>
                    <a:p>
                      <a:pPr>
                        <a:lnSpc>
                          <a:spcPct val="100000"/>
                        </a:lnSpc>
                      </a:pPr>
                      <a:r>
                        <a:rPr kumimoji="1" lang="ja-JP" altLang="en-US" sz="1300" kern="1200" dirty="0">
                          <a:solidFill>
                            <a:schemeClr val="tx1"/>
                          </a:solidFill>
                          <a:latin typeface="+mn-lt"/>
                          <a:ea typeface="+mn-ea"/>
                          <a:cs typeface="+mn-cs"/>
                        </a:rPr>
                        <a:t>　　人材が就任（予定含む）</a:t>
                      </a:r>
                      <a:endParaRPr kumimoji="1" lang="en-US" altLang="ja-JP" sz="1300" u="sng" kern="1200" dirty="0">
                        <a:solidFill>
                          <a:schemeClr val="tx1"/>
                        </a:solidFill>
                        <a:latin typeface="+mn-lt"/>
                        <a:ea typeface="+mn-ea"/>
                        <a:cs typeface="+mn-cs"/>
                      </a:endParaRPr>
                    </a:p>
                    <a:p>
                      <a:pPr marL="0" algn="l" defTabSz="914400" rtl="0" eaLnBrk="1" latinLnBrk="0" hangingPunct="1">
                        <a:lnSpc>
                          <a:spcPts val="1400"/>
                        </a:lnSpc>
                      </a:pPr>
                      <a:r>
                        <a:rPr kumimoji="1" lang="ja-JP" altLang="en-US" sz="1300" u="none" kern="1200" dirty="0">
                          <a:solidFill>
                            <a:schemeClr val="tx1"/>
                          </a:solidFill>
                          <a:latin typeface="+mn-lt"/>
                          <a:ea typeface="+mn-ea"/>
                          <a:cs typeface="+mn-cs"/>
                        </a:rPr>
                        <a:t>（校長）</a:t>
                      </a:r>
                      <a:endParaRPr kumimoji="1" lang="en-US" altLang="ja-JP" sz="1300" u="none" kern="1200" dirty="0">
                        <a:solidFill>
                          <a:schemeClr val="tx1"/>
                        </a:solidFill>
                        <a:latin typeface="+mn-lt"/>
                        <a:ea typeface="+mn-ea"/>
                        <a:cs typeface="+mn-cs"/>
                      </a:endParaRPr>
                    </a:p>
                    <a:p>
                      <a:pPr marL="0" algn="l" defTabSz="914400" rtl="0" eaLnBrk="1" latinLnBrk="0" hangingPunct="1">
                        <a:lnSpc>
                          <a:spcPts val="1400"/>
                        </a:lnSpc>
                      </a:pPr>
                      <a:r>
                        <a:rPr kumimoji="1" lang="ja-JP" altLang="en-US" sz="1300" u="none" kern="1200" dirty="0">
                          <a:solidFill>
                            <a:schemeClr val="tx1"/>
                          </a:solidFill>
                          <a:latin typeface="+mn-lt"/>
                          <a:ea typeface="+mn-ea"/>
                          <a:cs typeface="+mn-cs"/>
                        </a:rPr>
                        <a:t>　・公募</a:t>
                      </a:r>
                      <a:r>
                        <a:rPr kumimoji="1" lang="en-US" altLang="ja-JP" sz="1300" u="none" kern="1200" dirty="0">
                          <a:solidFill>
                            <a:schemeClr val="tx1"/>
                          </a:solidFill>
                          <a:latin typeface="+mn-lt"/>
                          <a:ea typeface="+mn-ea"/>
                          <a:cs typeface="+mn-cs"/>
                        </a:rPr>
                        <a:t>220</a:t>
                      </a:r>
                      <a:r>
                        <a:rPr kumimoji="1" lang="ja-JP" altLang="en-US" sz="1300" u="none" kern="1200" dirty="0">
                          <a:solidFill>
                            <a:schemeClr val="tx1"/>
                          </a:solidFill>
                          <a:latin typeface="+mn-lt"/>
                          <a:ea typeface="+mn-ea"/>
                          <a:cs typeface="+mn-cs"/>
                        </a:rPr>
                        <a:t>校長中９名の</a:t>
                      </a:r>
                      <a:endParaRPr kumimoji="1" lang="en-US" altLang="ja-JP" sz="1300" u="none" kern="1200" dirty="0">
                        <a:solidFill>
                          <a:schemeClr val="tx1"/>
                        </a:solidFill>
                        <a:latin typeface="+mn-lt"/>
                        <a:ea typeface="+mn-ea"/>
                        <a:cs typeface="+mn-cs"/>
                      </a:endParaRPr>
                    </a:p>
                    <a:p>
                      <a:pPr marL="0" algn="l" defTabSz="914400" rtl="0" eaLnBrk="1" latinLnBrk="0" hangingPunct="1">
                        <a:lnSpc>
                          <a:spcPts val="1400"/>
                        </a:lnSpc>
                      </a:pPr>
                      <a:r>
                        <a:rPr kumimoji="1" lang="ja-JP" altLang="en-US" sz="1300" u="none" kern="1200" dirty="0">
                          <a:solidFill>
                            <a:schemeClr val="tx1"/>
                          </a:solidFill>
                          <a:latin typeface="+mn-lt"/>
                          <a:ea typeface="+mn-ea"/>
                          <a:cs typeface="+mn-cs"/>
                        </a:rPr>
                        <a:t>　  外部人材の校長が就任</a:t>
                      </a:r>
                      <a:endParaRPr kumimoji="1" lang="en-US" altLang="ja-JP" sz="1300" u="none" kern="1200" dirty="0">
                        <a:solidFill>
                          <a:schemeClr val="tx1"/>
                        </a:solidFill>
                        <a:latin typeface="+mn-lt"/>
                        <a:ea typeface="+mn-ea"/>
                        <a:cs typeface="+mn-cs"/>
                      </a:endParaRPr>
                    </a:p>
                    <a:p>
                      <a:pPr marL="0" algn="l" defTabSz="914400" rtl="0" eaLnBrk="1" latinLnBrk="0" hangingPunct="1">
                        <a:lnSpc>
                          <a:spcPts val="1400"/>
                        </a:lnSpc>
                      </a:pPr>
                      <a:r>
                        <a:rPr kumimoji="1" lang="ja-JP" altLang="en-US" sz="1300" u="none" kern="1200" dirty="0">
                          <a:solidFill>
                            <a:schemeClr val="tx1"/>
                          </a:solidFill>
                          <a:latin typeface="+mn-lt"/>
                          <a:ea typeface="+mn-ea"/>
                          <a:cs typeface="+mn-cs"/>
                        </a:rPr>
                        <a:t>　　　　　　　　　（予定含む）</a:t>
                      </a:r>
                      <a:endParaRPr kumimoji="1" lang="en-US" altLang="ja-JP" sz="1300" kern="1200" dirty="0">
                        <a:solidFill>
                          <a:schemeClr val="dk1"/>
                        </a:solidFill>
                        <a:latin typeface="+mn-lt"/>
                        <a:ea typeface="+mn-ea"/>
                        <a:cs typeface="+mn-cs"/>
                      </a:endParaRPr>
                    </a:p>
                  </a:txBody>
                  <a:tcPr marL="36000" marR="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0001"/>
                  </a:ext>
                </a:extLst>
              </a:tr>
            </a:tbl>
          </a:graphicData>
        </a:graphic>
      </p:graphicFrame>
    </p:spTree>
    <p:extLst>
      <p:ext uri="{BB962C8B-B14F-4D97-AF65-F5344CB8AC3E}">
        <p14:creationId xmlns:p14="http://schemas.microsoft.com/office/powerpoint/2010/main" val="1154730853"/>
      </p:ext>
    </p:extLst>
  </p:cSld>
  <p:clrMapOvr>
    <a:masterClrMapping/>
  </p:clrMapOvr>
  <p:timing>
    <p:tnLst>
      <p:par>
        <p:cTn id="1" dur="indefinite" restart="never" nodeType="tmRoot"/>
      </p:par>
    </p:tnLst>
  </p:timing>
</p:sld>
</file>

<file path=ppt/slides/slide1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 name="角丸四角形 11">
            <a:extLst>
              <a:ext uri="{FF2B5EF4-FFF2-40B4-BE49-F238E27FC236}">
                <a16:creationId xmlns:a16="http://schemas.microsoft.com/office/drawing/2014/main" xmlns="" id="{D6122E37-68F0-477E-9D0E-4C882E77A8C8}"/>
              </a:ext>
            </a:extLst>
          </p:cNvPr>
          <p:cNvSpPr/>
          <p:nvPr/>
        </p:nvSpPr>
        <p:spPr>
          <a:xfrm>
            <a:off x="3976201" y="6254184"/>
            <a:ext cx="211060" cy="234344"/>
          </a:xfrm>
          <a:prstGeom prst="roundRect">
            <a:avLst>
              <a:gd name="adj" fmla="val 5685"/>
            </a:avLst>
          </a:prstGeom>
          <a:solidFill>
            <a:schemeClr val="accent6">
              <a:lumMod val="60000"/>
              <a:lumOff val="40000"/>
              <a:alpha val="5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6" name="角丸四角形 11">
            <a:extLst>
              <a:ext uri="{FF2B5EF4-FFF2-40B4-BE49-F238E27FC236}">
                <a16:creationId xmlns:a16="http://schemas.microsoft.com/office/drawing/2014/main" xmlns="" id="{93452F7E-CA92-4104-B712-07ABD6EEFBD1}"/>
              </a:ext>
            </a:extLst>
          </p:cNvPr>
          <p:cNvSpPr/>
          <p:nvPr/>
        </p:nvSpPr>
        <p:spPr>
          <a:xfrm>
            <a:off x="925893" y="5337532"/>
            <a:ext cx="3703411" cy="380226"/>
          </a:xfrm>
          <a:prstGeom prst="roundRect">
            <a:avLst>
              <a:gd name="adj" fmla="val 5685"/>
            </a:avLst>
          </a:prstGeom>
          <a:solidFill>
            <a:schemeClr val="accent6">
              <a:lumMod val="60000"/>
              <a:lumOff val="40000"/>
              <a:alpha val="5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7" name="角丸四角形 11">
            <a:extLst>
              <a:ext uri="{FF2B5EF4-FFF2-40B4-BE49-F238E27FC236}">
                <a16:creationId xmlns:a16="http://schemas.microsoft.com/office/drawing/2014/main" xmlns="" id="{F12D2100-34D0-4931-A364-9B4D4222FB2D}"/>
              </a:ext>
            </a:extLst>
          </p:cNvPr>
          <p:cNvSpPr/>
          <p:nvPr/>
        </p:nvSpPr>
        <p:spPr>
          <a:xfrm>
            <a:off x="956895" y="3743366"/>
            <a:ext cx="4249097" cy="673708"/>
          </a:xfrm>
          <a:prstGeom prst="roundRect">
            <a:avLst>
              <a:gd name="adj" fmla="val 5685"/>
            </a:avLst>
          </a:prstGeom>
          <a:solidFill>
            <a:schemeClr val="accent6">
              <a:lumMod val="60000"/>
              <a:lumOff val="40000"/>
              <a:alpha val="5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1" name="角丸四角形 11">
            <a:extLst>
              <a:ext uri="{FF2B5EF4-FFF2-40B4-BE49-F238E27FC236}">
                <a16:creationId xmlns:a16="http://schemas.microsoft.com/office/drawing/2014/main" xmlns="" id="{3A289938-AF6B-4EA8-8A9D-2362AAA9C98A}"/>
              </a:ext>
            </a:extLst>
          </p:cNvPr>
          <p:cNvSpPr/>
          <p:nvPr/>
        </p:nvSpPr>
        <p:spPr>
          <a:xfrm>
            <a:off x="956895" y="1611591"/>
            <a:ext cx="3416693" cy="468389"/>
          </a:xfrm>
          <a:prstGeom prst="roundRect">
            <a:avLst>
              <a:gd name="adj" fmla="val 5685"/>
            </a:avLst>
          </a:prstGeom>
          <a:solidFill>
            <a:schemeClr val="accent6">
              <a:lumMod val="60000"/>
              <a:lumOff val="40000"/>
              <a:alpha val="5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aphicFrame>
        <p:nvGraphicFramePr>
          <p:cNvPr id="51" name="表 50"/>
          <p:cNvGraphicFramePr>
            <a:graphicFrameLocks noGrp="1"/>
          </p:cNvGraphicFramePr>
          <p:nvPr>
            <p:extLst>
              <p:ext uri="{D42A27DB-BD31-4B8C-83A1-F6EECF244321}">
                <p14:modId xmlns:p14="http://schemas.microsoft.com/office/powerpoint/2010/main" val="4048677964"/>
              </p:ext>
            </p:extLst>
          </p:nvPr>
        </p:nvGraphicFramePr>
        <p:xfrm>
          <a:off x="222492" y="1196753"/>
          <a:ext cx="8568951" cy="5616849"/>
        </p:xfrm>
        <a:graphic>
          <a:graphicData uri="http://schemas.openxmlformats.org/drawingml/2006/table">
            <a:tbl>
              <a:tblPr firstRow="1" bandRow="1">
                <a:tableStyleId>{5C22544A-7EE6-4342-B048-85BDC9FD1C3A}</a:tableStyleId>
              </a:tblPr>
              <a:tblGrid>
                <a:gridCol w="664832">
                  <a:extLst>
                    <a:ext uri="{9D8B030D-6E8A-4147-A177-3AD203B41FA5}">
                      <a16:colId xmlns:a16="http://schemas.microsoft.com/office/drawing/2014/main" xmlns="" val="20000"/>
                    </a:ext>
                  </a:extLst>
                </a:gridCol>
                <a:gridCol w="4375728">
                  <a:extLst>
                    <a:ext uri="{9D8B030D-6E8A-4147-A177-3AD203B41FA5}">
                      <a16:colId xmlns:a16="http://schemas.microsoft.com/office/drawing/2014/main" xmlns="" val="20001"/>
                    </a:ext>
                  </a:extLst>
                </a:gridCol>
                <a:gridCol w="3528391">
                  <a:extLst>
                    <a:ext uri="{9D8B030D-6E8A-4147-A177-3AD203B41FA5}">
                      <a16:colId xmlns:a16="http://schemas.microsoft.com/office/drawing/2014/main" xmlns="" val="20002"/>
                    </a:ext>
                  </a:extLst>
                </a:gridCol>
              </a:tblGrid>
              <a:tr h="1925009">
                <a:tc>
                  <a:txBody>
                    <a:bodyPr/>
                    <a:lstStyle/>
                    <a:p>
                      <a:pPr algn="ctr"/>
                      <a:r>
                        <a:rPr kumimoji="1" lang="ja-JP" altLang="en-US" b="0" dirty="0">
                          <a:solidFill>
                            <a:schemeClr val="tx1"/>
                          </a:solidFill>
                        </a:rPr>
                        <a:t>区長</a:t>
                      </a:r>
                    </a:p>
                  </a:txBody>
                  <a:tcPr marL="36000" marR="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nSpc>
                          <a:spcPts val="1500"/>
                        </a:lnSpc>
                      </a:pPr>
                      <a:r>
                        <a:rPr kumimoji="1" lang="ja-JP" altLang="en-US" sz="1400" b="0" dirty="0">
                          <a:solidFill>
                            <a:schemeClr val="tx1"/>
                          </a:solidFill>
                        </a:rPr>
                        <a:t>・</a:t>
                      </a:r>
                      <a:r>
                        <a:rPr kumimoji="1" lang="en-US" altLang="ja-JP" sz="1400" b="0" dirty="0">
                          <a:solidFill>
                            <a:schemeClr val="tx1"/>
                          </a:solidFill>
                        </a:rPr>
                        <a:t>2011</a:t>
                      </a:r>
                      <a:r>
                        <a:rPr kumimoji="1" lang="ja-JP" altLang="en-US" sz="1400" b="0" dirty="0">
                          <a:solidFill>
                            <a:schemeClr val="tx1"/>
                          </a:solidFill>
                        </a:rPr>
                        <a:t>年度　　</a:t>
                      </a:r>
                      <a:r>
                        <a:rPr kumimoji="1" lang="en-US" altLang="ja-JP" sz="1400" b="0" dirty="0">
                          <a:solidFill>
                            <a:schemeClr val="tx1"/>
                          </a:solidFill>
                        </a:rPr>
                        <a:t>24</a:t>
                      </a:r>
                      <a:r>
                        <a:rPr kumimoji="1" lang="ja-JP" altLang="en-US" sz="1400" b="0" dirty="0">
                          <a:solidFill>
                            <a:schemeClr val="tx1"/>
                          </a:solidFill>
                        </a:rPr>
                        <a:t>区役所の全区長の公募を実施</a:t>
                      </a:r>
                    </a:p>
                    <a:p>
                      <a:pPr>
                        <a:lnSpc>
                          <a:spcPts val="1500"/>
                        </a:lnSpc>
                      </a:pPr>
                      <a:r>
                        <a:rPr kumimoji="1" lang="ja-JP" altLang="en-US" sz="1400" b="0" dirty="0">
                          <a:solidFill>
                            <a:schemeClr val="tx1"/>
                          </a:solidFill>
                        </a:rPr>
                        <a:t>・</a:t>
                      </a:r>
                      <a:r>
                        <a:rPr kumimoji="1" lang="en-US" altLang="ja-JP" sz="1400" b="0" dirty="0">
                          <a:solidFill>
                            <a:schemeClr val="tx1"/>
                          </a:solidFill>
                        </a:rPr>
                        <a:t>2012</a:t>
                      </a:r>
                      <a:r>
                        <a:rPr kumimoji="1" lang="ja-JP" altLang="en-US" sz="1400" b="0" dirty="0">
                          <a:solidFill>
                            <a:schemeClr val="tx1"/>
                          </a:solidFill>
                        </a:rPr>
                        <a:t>年度　　</a:t>
                      </a:r>
                      <a:r>
                        <a:rPr kumimoji="1" lang="en-US" altLang="ja-JP" sz="1400" b="0" dirty="0">
                          <a:solidFill>
                            <a:schemeClr val="tx1"/>
                          </a:solidFill>
                        </a:rPr>
                        <a:t>18</a:t>
                      </a:r>
                      <a:r>
                        <a:rPr kumimoji="1" lang="ja-JP" altLang="en-US" sz="1400" b="0" dirty="0">
                          <a:solidFill>
                            <a:schemeClr val="tx1"/>
                          </a:solidFill>
                        </a:rPr>
                        <a:t>名の外部人材が区長に就任</a:t>
                      </a:r>
                      <a:endParaRPr kumimoji="1" lang="en-US" altLang="ja-JP" sz="1400" b="0" dirty="0">
                        <a:solidFill>
                          <a:schemeClr val="tx1"/>
                        </a:solidFill>
                      </a:endParaRPr>
                    </a:p>
                    <a:p>
                      <a:pPr>
                        <a:lnSpc>
                          <a:spcPts val="1500"/>
                        </a:lnSpc>
                      </a:pPr>
                      <a:r>
                        <a:rPr kumimoji="1" lang="ja-JP" altLang="en-US" sz="1400" b="0" dirty="0">
                          <a:solidFill>
                            <a:schemeClr val="tx1"/>
                          </a:solidFill>
                        </a:rPr>
                        <a:t>・</a:t>
                      </a:r>
                      <a:r>
                        <a:rPr kumimoji="1" lang="en-US" altLang="ja-JP" sz="1400" b="0" dirty="0">
                          <a:solidFill>
                            <a:schemeClr val="tx1"/>
                          </a:solidFill>
                        </a:rPr>
                        <a:t>2015</a:t>
                      </a:r>
                      <a:r>
                        <a:rPr kumimoji="1" lang="ja-JP" altLang="en-US" sz="1400" b="0" dirty="0">
                          <a:solidFill>
                            <a:schemeClr val="tx1"/>
                          </a:solidFill>
                        </a:rPr>
                        <a:t>年度～　</a:t>
                      </a:r>
                      <a:r>
                        <a:rPr kumimoji="1" lang="en-US" altLang="ja-JP" sz="1400" b="0" dirty="0">
                          <a:solidFill>
                            <a:schemeClr val="tx1"/>
                          </a:solidFill>
                        </a:rPr>
                        <a:t>18</a:t>
                      </a:r>
                      <a:r>
                        <a:rPr kumimoji="1" lang="ja-JP" altLang="en-US" sz="1400" b="0" dirty="0">
                          <a:solidFill>
                            <a:schemeClr val="tx1"/>
                          </a:solidFill>
                        </a:rPr>
                        <a:t>区役所の区長の公募を実施</a:t>
                      </a:r>
                      <a:endParaRPr kumimoji="1" lang="en-US" altLang="ja-JP" sz="1400" b="0" dirty="0">
                        <a:solidFill>
                          <a:schemeClr val="tx1"/>
                        </a:solidFill>
                      </a:endParaRPr>
                    </a:p>
                    <a:p>
                      <a:pPr marL="0" marR="0" indent="0" algn="l" defTabSz="914400" rtl="0" eaLnBrk="1" fontAlgn="auto" latinLnBrk="0" hangingPunct="1">
                        <a:lnSpc>
                          <a:spcPts val="1500"/>
                        </a:lnSpc>
                        <a:spcBef>
                          <a:spcPts val="0"/>
                        </a:spcBef>
                        <a:spcAft>
                          <a:spcPts val="0"/>
                        </a:spcAft>
                        <a:buClrTx/>
                        <a:buSzTx/>
                        <a:buFontTx/>
                        <a:buNone/>
                        <a:tabLst/>
                        <a:defRPr/>
                      </a:pPr>
                      <a:r>
                        <a:rPr kumimoji="1" lang="ja-JP" altLang="en-US" sz="1400" b="0" dirty="0">
                          <a:solidFill>
                            <a:schemeClr val="tx1"/>
                          </a:solidFill>
                        </a:rPr>
                        <a:t>・</a:t>
                      </a:r>
                      <a:r>
                        <a:rPr kumimoji="1" lang="en-US" altLang="ja-JP" sz="1400" b="0" dirty="0">
                          <a:solidFill>
                            <a:schemeClr val="tx1"/>
                          </a:solidFill>
                        </a:rPr>
                        <a:t>2016</a:t>
                      </a:r>
                      <a:r>
                        <a:rPr kumimoji="1" lang="ja-JP" altLang="en-US" sz="1400" b="0" dirty="0">
                          <a:solidFill>
                            <a:schemeClr val="tx1"/>
                          </a:solidFill>
                        </a:rPr>
                        <a:t>年度～</a:t>
                      </a:r>
                      <a:r>
                        <a:rPr kumimoji="1" lang="ja-JP" altLang="en-US" sz="1400" b="0" baseline="0" dirty="0">
                          <a:solidFill>
                            <a:schemeClr val="tx1"/>
                          </a:solidFill>
                        </a:rPr>
                        <a:t>　</a:t>
                      </a:r>
                      <a:r>
                        <a:rPr kumimoji="1" lang="en-US" altLang="ja-JP" sz="1400" b="0" baseline="0" dirty="0">
                          <a:solidFill>
                            <a:schemeClr val="tx1"/>
                          </a:solidFill>
                        </a:rPr>
                        <a:t>5</a:t>
                      </a:r>
                      <a:r>
                        <a:rPr kumimoji="1" lang="ja-JP" altLang="en-US" sz="1400" b="0" baseline="0" dirty="0">
                          <a:solidFill>
                            <a:schemeClr val="tx1"/>
                          </a:solidFill>
                        </a:rPr>
                        <a:t>名の外部人材が区長に就任</a:t>
                      </a:r>
                      <a:endParaRPr kumimoji="1" lang="en-US" altLang="ja-JP" sz="1400" b="0" baseline="0" dirty="0">
                        <a:solidFill>
                          <a:schemeClr val="tx1"/>
                        </a:solidFill>
                      </a:endParaRPr>
                    </a:p>
                    <a:p>
                      <a:pPr>
                        <a:lnSpc>
                          <a:spcPts val="1500"/>
                        </a:lnSpc>
                      </a:pPr>
                      <a:endParaRPr kumimoji="1" lang="en-US" altLang="ja-JP" sz="1500" b="0" baseline="0" dirty="0">
                        <a:solidFill>
                          <a:schemeClr val="tx1"/>
                        </a:solidFill>
                      </a:endParaRPr>
                    </a:p>
                    <a:p>
                      <a:pPr>
                        <a:lnSpc>
                          <a:spcPts val="1500"/>
                        </a:lnSpc>
                      </a:pPr>
                      <a:endParaRPr kumimoji="1" lang="en-US" altLang="ja-JP" sz="1500" b="0" baseline="0" dirty="0">
                        <a:solidFill>
                          <a:schemeClr val="tx1"/>
                        </a:solidFill>
                      </a:endParaRPr>
                    </a:p>
                    <a:p>
                      <a:pPr>
                        <a:lnSpc>
                          <a:spcPts val="1500"/>
                        </a:lnSpc>
                      </a:pPr>
                      <a:endParaRPr kumimoji="1" lang="en-US" altLang="ja-JP" sz="1500" b="0" baseline="0" dirty="0">
                        <a:solidFill>
                          <a:schemeClr val="tx1"/>
                        </a:solidFill>
                      </a:endParaRPr>
                    </a:p>
                    <a:p>
                      <a:pPr>
                        <a:lnSpc>
                          <a:spcPts val="1500"/>
                        </a:lnSpc>
                      </a:pPr>
                      <a:endParaRPr kumimoji="1" lang="en-US" altLang="ja-JP" sz="1500" b="0" baseline="0" dirty="0">
                        <a:solidFill>
                          <a:schemeClr val="tx1"/>
                        </a:solidFill>
                      </a:endParaRPr>
                    </a:p>
                    <a:p>
                      <a:pPr>
                        <a:lnSpc>
                          <a:spcPts val="1500"/>
                        </a:lnSpc>
                      </a:pPr>
                      <a:r>
                        <a:rPr kumimoji="1" lang="ja-JP" altLang="en-US" sz="1000" b="0" dirty="0">
                          <a:solidFill>
                            <a:schemeClr val="tx1"/>
                          </a:solidFill>
                        </a:rPr>
                        <a:t>　（但し、後に</a:t>
                      </a:r>
                      <a:r>
                        <a:rPr kumimoji="1" lang="en-US" altLang="ja-JP" sz="1000" b="0" dirty="0">
                          <a:solidFill>
                            <a:schemeClr val="tx1"/>
                          </a:solidFill>
                        </a:rPr>
                        <a:t>1</a:t>
                      </a:r>
                      <a:r>
                        <a:rPr kumimoji="1" lang="ja-JP" altLang="en-US" sz="1000" b="0" dirty="0">
                          <a:solidFill>
                            <a:schemeClr val="tx1"/>
                          </a:solidFill>
                        </a:rPr>
                        <a:t>名が分限免職となるほか、任期を待たず</a:t>
                      </a:r>
                      <a:r>
                        <a:rPr kumimoji="1" lang="en-US" altLang="ja-JP" sz="1000" b="0" dirty="0">
                          <a:solidFill>
                            <a:schemeClr val="tx1"/>
                          </a:solidFill>
                        </a:rPr>
                        <a:t>2</a:t>
                      </a:r>
                      <a:r>
                        <a:rPr kumimoji="1" lang="ja-JP" altLang="en-US" sz="1000" b="0" dirty="0">
                          <a:solidFill>
                            <a:schemeClr val="tx1"/>
                          </a:solidFill>
                        </a:rPr>
                        <a:t>名が退職、</a:t>
                      </a:r>
                      <a:r>
                        <a:rPr kumimoji="1" lang="en-US" altLang="ja-JP" sz="1000" b="0" dirty="0">
                          <a:solidFill>
                            <a:schemeClr val="tx1"/>
                          </a:solidFill>
                        </a:rPr>
                        <a:t>2</a:t>
                      </a:r>
                      <a:r>
                        <a:rPr kumimoji="1" lang="ja-JP" altLang="en-US" sz="1000" b="0" dirty="0">
                          <a:solidFill>
                            <a:schemeClr val="tx1"/>
                          </a:solidFill>
                        </a:rPr>
                        <a:t>名</a:t>
                      </a:r>
                      <a:endParaRPr kumimoji="1" lang="en-US" altLang="ja-JP" sz="1000" b="0" dirty="0">
                        <a:solidFill>
                          <a:schemeClr val="tx1"/>
                        </a:solidFill>
                      </a:endParaRPr>
                    </a:p>
                    <a:p>
                      <a:pPr>
                        <a:lnSpc>
                          <a:spcPts val="1500"/>
                        </a:lnSpc>
                      </a:pPr>
                      <a:r>
                        <a:rPr kumimoji="1" lang="ja-JP" altLang="en-US" sz="1000" b="0" dirty="0">
                          <a:solidFill>
                            <a:schemeClr val="tx1"/>
                          </a:solidFill>
                        </a:rPr>
                        <a:t>　　が異動）</a:t>
                      </a:r>
                    </a:p>
                  </a:txBody>
                  <a:tcPr marL="36000" marR="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endParaRPr kumimoji="1" lang="ja-JP" altLang="en-US" b="0" dirty="0">
                        <a:solidFill>
                          <a:schemeClr val="tx1"/>
                        </a:solidFill>
                      </a:endParaRPr>
                    </a:p>
                  </a:txBody>
                  <a:tcPr marL="36000" marR="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xmlns="" val="10000"/>
                  </a:ext>
                </a:extLst>
              </a:tr>
              <a:tr h="1715657">
                <a:tc>
                  <a:txBody>
                    <a:bodyPr/>
                    <a:lstStyle/>
                    <a:p>
                      <a:pPr algn="ctr"/>
                      <a:r>
                        <a:rPr kumimoji="1" lang="ja-JP" altLang="en-US" b="0" dirty="0">
                          <a:solidFill>
                            <a:schemeClr val="tx1"/>
                          </a:solidFill>
                        </a:rPr>
                        <a:t>局長</a:t>
                      </a:r>
                    </a:p>
                  </a:txBody>
                  <a:tcPr marL="36000" marR="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nSpc>
                          <a:spcPts val="1500"/>
                        </a:lnSpc>
                        <a:buNone/>
                      </a:pPr>
                      <a:r>
                        <a:rPr lang="ja-JP" altLang="en-US" sz="1400" dirty="0">
                          <a:solidFill>
                            <a:schemeClr val="tx1"/>
                          </a:solidFill>
                        </a:rPr>
                        <a:t>・</a:t>
                      </a:r>
                      <a:r>
                        <a:rPr lang="en-US" altLang="ja-JP" sz="1400" dirty="0">
                          <a:solidFill>
                            <a:schemeClr val="tx1"/>
                          </a:solidFill>
                        </a:rPr>
                        <a:t>2012</a:t>
                      </a:r>
                      <a:r>
                        <a:rPr lang="ja-JP" altLang="en-US" sz="1400" dirty="0">
                          <a:solidFill>
                            <a:schemeClr val="tx1"/>
                          </a:solidFill>
                        </a:rPr>
                        <a:t>年度～　</a:t>
                      </a:r>
                      <a:r>
                        <a:rPr lang="en-US" altLang="ja-JP" sz="1400" dirty="0">
                          <a:solidFill>
                            <a:schemeClr val="tx1"/>
                          </a:solidFill>
                        </a:rPr>
                        <a:t>26</a:t>
                      </a:r>
                      <a:r>
                        <a:rPr lang="ja-JP" altLang="en-US" sz="1400" dirty="0">
                          <a:solidFill>
                            <a:schemeClr val="tx1"/>
                          </a:solidFill>
                        </a:rPr>
                        <a:t>局中</a:t>
                      </a:r>
                      <a:r>
                        <a:rPr lang="en-US" altLang="ja-JP" sz="1400" dirty="0">
                          <a:solidFill>
                            <a:schemeClr val="tx1"/>
                          </a:solidFill>
                        </a:rPr>
                        <a:t>9</a:t>
                      </a:r>
                      <a:r>
                        <a:rPr lang="ja-JP" altLang="en-US" sz="1400" dirty="0">
                          <a:solidFill>
                            <a:schemeClr val="tx1"/>
                          </a:solidFill>
                        </a:rPr>
                        <a:t>局の局長の公募を実施</a:t>
                      </a:r>
                    </a:p>
                    <a:p>
                      <a:pPr>
                        <a:lnSpc>
                          <a:spcPts val="1500"/>
                        </a:lnSpc>
                        <a:buNone/>
                      </a:pPr>
                      <a:r>
                        <a:rPr lang="ja-JP" altLang="en-US" sz="1400" dirty="0">
                          <a:solidFill>
                            <a:schemeClr val="tx1"/>
                          </a:solidFill>
                        </a:rPr>
                        <a:t>・</a:t>
                      </a:r>
                      <a:r>
                        <a:rPr lang="en-US" altLang="ja-JP" sz="1400" dirty="0">
                          <a:solidFill>
                            <a:schemeClr val="tx1"/>
                          </a:solidFill>
                        </a:rPr>
                        <a:t>2013</a:t>
                      </a:r>
                      <a:r>
                        <a:rPr lang="ja-JP" altLang="en-US" sz="1400" dirty="0">
                          <a:solidFill>
                            <a:schemeClr val="tx1"/>
                          </a:solidFill>
                        </a:rPr>
                        <a:t>年度～　</a:t>
                      </a:r>
                      <a:r>
                        <a:rPr lang="en-US" altLang="ja-JP" sz="1400" dirty="0">
                          <a:solidFill>
                            <a:schemeClr val="tx1"/>
                          </a:solidFill>
                        </a:rPr>
                        <a:t>2</a:t>
                      </a:r>
                      <a:r>
                        <a:rPr lang="ja-JP" altLang="en-US" sz="1400" dirty="0">
                          <a:solidFill>
                            <a:schemeClr val="tx1"/>
                          </a:solidFill>
                        </a:rPr>
                        <a:t>名の外部人材が局長に就任</a:t>
                      </a:r>
                      <a:endParaRPr lang="en-US" altLang="ja-JP" sz="1400" dirty="0">
                        <a:solidFill>
                          <a:schemeClr val="tx1"/>
                        </a:solidFill>
                      </a:endParaRPr>
                    </a:p>
                    <a:p>
                      <a:pPr>
                        <a:lnSpc>
                          <a:spcPts val="1500"/>
                        </a:lnSpc>
                        <a:buNone/>
                      </a:pPr>
                      <a:r>
                        <a:rPr lang="ja-JP" altLang="en-US" sz="1400" dirty="0">
                          <a:solidFill>
                            <a:schemeClr val="tx1"/>
                          </a:solidFill>
                        </a:rPr>
                        <a:t>　　　　　　　　（行政委員会事務局長、経済戦略局長）</a:t>
                      </a:r>
                      <a:endParaRPr lang="en-US" altLang="ja-JP" sz="1400" dirty="0">
                        <a:solidFill>
                          <a:schemeClr val="tx1"/>
                        </a:solidFill>
                      </a:endParaRPr>
                    </a:p>
                    <a:p>
                      <a:pPr>
                        <a:lnSpc>
                          <a:spcPct val="100000"/>
                        </a:lnSpc>
                        <a:buNone/>
                      </a:pPr>
                      <a:r>
                        <a:rPr lang="ja-JP" altLang="en-US" sz="1400" dirty="0">
                          <a:solidFill>
                            <a:schemeClr val="tx1"/>
                          </a:solidFill>
                        </a:rPr>
                        <a:t>・</a:t>
                      </a:r>
                      <a:r>
                        <a:rPr lang="en-US" altLang="ja-JP" sz="1400" dirty="0">
                          <a:solidFill>
                            <a:schemeClr val="tx1"/>
                          </a:solidFill>
                        </a:rPr>
                        <a:t>2015</a:t>
                      </a:r>
                      <a:r>
                        <a:rPr lang="ja-JP" altLang="en-US" sz="1400" dirty="0">
                          <a:solidFill>
                            <a:schemeClr val="tx1"/>
                          </a:solidFill>
                        </a:rPr>
                        <a:t>年度～　　</a:t>
                      </a:r>
                      <a:r>
                        <a:rPr lang="en-US" altLang="ja-JP" sz="1400" dirty="0">
                          <a:solidFill>
                            <a:schemeClr val="tx1"/>
                          </a:solidFill>
                        </a:rPr>
                        <a:t>22</a:t>
                      </a:r>
                      <a:r>
                        <a:rPr lang="ja-JP" altLang="en-US" sz="1400" dirty="0">
                          <a:solidFill>
                            <a:schemeClr val="tx1"/>
                          </a:solidFill>
                        </a:rPr>
                        <a:t>局の局長の公募を実施</a:t>
                      </a:r>
                      <a:endParaRPr lang="en-US" altLang="ja-JP" sz="1400" dirty="0">
                        <a:solidFill>
                          <a:schemeClr val="tx1"/>
                        </a:solidFill>
                      </a:endParaRPr>
                    </a:p>
                    <a:p>
                      <a:pPr>
                        <a:lnSpc>
                          <a:spcPct val="100000"/>
                        </a:lnSpc>
                        <a:buNone/>
                      </a:pPr>
                      <a:r>
                        <a:rPr lang="ja-JP" altLang="en-US" sz="1400" dirty="0">
                          <a:solidFill>
                            <a:schemeClr val="tx1"/>
                          </a:solidFill>
                        </a:rPr>
                        <a:t>　　　　　　　　　　</a:t>
                      </a:r>
                      <a:r>
                        <a:rPr lang="en-US" altLang="ja-JP" sz="1400" dirty="0">
                          <a:solidFill>
                            <a:schemeClr val="tx1"/>
                          </a:solidFill>
                        </a:rPr>
                        <a:t>2</a:t>
                      </a:r>
                      <a:r>
                        <a:rPr lang="ja-JP" altLang="en-US" sz="1400" dirty="0">
                          <a:solidFill>
                            <a:schemeClr val="tx1"/>
                          </a:solidFill>
                        </a:rPr>
                        <a:t>名の外部人材が局長に就任</a:t>
                      </a:r>
                      <a:r>
                        <a:rPr lang="en-US" altLang="ja-JP" sz="1400" dirty="0">
                          <a:solidFill>
                            <a:schemeClr val="tx1"/>
                          </a:solidFill>
                        </a:rPr>
                        <a:t>(</a:t>
                      </a:r>
                      <a:r>
                        <a:rPr lang="ja-JP" altLang="en-US" sz="1400" dirty="0">
                          <a:solidFill>
                            <a:schemeClr val="tx1"/>
                          </a:solidFill>
                        </a:rPr>
                        <a:t>予定含む</a:t>
                      </a:r>
                      <a:r>
                        <a:rPr lang="en-US" altLang="ja-JP" sz="1400" dirty="0">
                          <a:solidFill>
                            <a:schemeClr val="tx1"/>
                          </a:solidFill>
                        </a:rPr>
                        <a:t>)</a:t>
                      </a:r>
                    </a:p>
                    <a:p>
                      <a:pPr>
                        <a:lnSpc>
                          <a:spcPct val="100000"/>
                        </a:lnSpc>
                        <a:buNone/>
                      </a:pPr>
                      <a:r>
                        <a:rPr lang="ja-JP" altLang="en-US" sz="1400" dirty="0">
                          <a:solidFill>
                            <a:schemeClr val="tx1"/>
                          </a:solidFill>
                        </a:rPr>
                        <a:t>　　　　　　　　　　　（都市整備局長、行政委員会事務局長）</a:t>
                      </a:r>
                      <a:endParaRPr lang="en-US" altLang="ja-JP" sz="1400" dirty="0">
                        <a:solidFill>
                          <a:schemeClr val="tx1"/>
                        </a:solidFill>
                      </a:endParaRPr>
                    </a:p>
                    <a:p>
                      <a:pPr>
                        <a:lnSpc>
                          <a:spcPts val="1500"/>
                        </a:lnSpc>
                        <a:buNone/>
                      </a:pPr>
                      <a:endParaRPr lang="en-US" altLang="ja-JP" sz="1300" dirty="0">
                        <a:solidFill>
                          <a:schemeClr val="tx1"/>
                        </a:solidFill>
                      </a:endParaRPr>
                    </a:p>
                  </a:txBody>
                  <a:tcPr marL="36000" marR="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endParaRPr kumimoji="1" lang="ja-JP" altLang="en-US" b="0" dirty="0">
                        <a:solidFill>
                          <a:schemeClr val="tx1"/>
                        </a:solidFill>
                      </a:endParaRPr>
                    </a:p>
                  </a:txBody>
                  <a:tcPr marL="36000" marR="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xmlns="" val="10001"/>
                  </a:ext>
                </a:extLst>
              </a:tr>
              <a:tr h="1904752">
                <a:tc>
                  <a:txBody>
                    <a:bodyPr/>
                    <a:lstStyle/>
                    <a:p>
                      <a:pPr algn="ctr"/>
                      <a:r>
                        <a:rPr kumimoji="1" lang="ja-JP" altLang="en-US" b="0" dirty="0">
                          <a:solidFill>
                            <a:schemeClr val="tx1"/>
                          </a:solidFill>
                        </a:rPr>
                        <a:t>校長</a:t>
                      </a:r>
                    </a:p>
                  </a:txBody>
                  <a:tcPr marL="36000" marR="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nSpc>
                          <a:spcPts val="1500"/>
                        </a:lnSpc>
                        <a:buNone/>
                      </a:pPr>
                      <a:r>
                        <a:rPr lang="ja-JP" altLang="en-US" sz="1400" dirty="0">
                          <a:solidFill>
                            <a:schemeClr val="tx1"/>
                          </a:solidFill>
                        </a:rPr>
                        <a:t>・</a:t>
                      </a:r>
                      <a:r>
                        <a:rPr lang="en-US" altLang="ja-JP" sz="1400" dirty="0">
                          <a:solidFill>
                            <a:schemeClr val="tx1"/>
                          </a:solidFill>
                        </a:rPr>
                        <a:t>2012</a:t>
                      </a:r>
                      <a:r>
                        <a:rPr lang="ja-JP" altLang="en-US" sz="1400" dirty="0">
                          <a:solidFill>
                            <a:schemeClr val="tx1"/>
                          </a:solidFill>
                        </a:rPr>
                        <a:t>年度～　</a:t>
                      </a:r>
                      <a:r>
                        <a:rPr lang="en-US" altLang="ja-JP" sz="1400" dirty="0">
                          <a:solidFill>
                            <a:schemeClr val="tx1"/>
                          </a:solidFill>
                        </a:rPr>
                        <a:t>443</a:t>
                      </a:r>
                      <a:r>
                        <a:rPr lang="ja-JP" altLang="en-US" sz="1400" dirty="0">
                          <a:solidFill>
                            <a:schemeClr val="tx1"/>
                          </a:solidFill>
                        </a:rPr>
                        <a:t>校長中</a:t>
                      </a:r>
                      <a:r>
                        <a:rPr lang="en-US" altLang="ja-JP" sz="1400" dirty="0">
                          <a:solidFill>
                            <a:schemeClr val="tx1"/>
                          </a:solidFill>
                        </a:rPr>
                        <a:t>119</a:t>
                      </a:r>
                      <a:r>
                        <a:rPr lang="ja-JP" altLang="en-US" sz="1400" dirty="0">
                          <a:solidFill>
                            <a:schemeClr val="tx1"/>
                          </a:solidFill>
                        </a:rPr>
                        <a:t>校の校長の公募を実施</a:t>
                      </a:r>
                    </a:p>
                    <a:p>
                      <a:pPr>
                        <a:lnSpc>
                          <a:spcPts val="1500"/>
                        </a:lnSpc>
                        <a:buNone/>
                      </a:pPr>
                      <a:r>
                        <a:rPr lang="ja-JP" altLang="en-US" sz="1400" dirty="0">
                          <a:solidFill>
                            <a:schemeClr val="tx1"/>
                          </a:solidFill>
                        </a:rPr>
                        <a:t>・</a:t>
                      </a:r>
                      <a:r>
                        <a:rPr lang="en-US" altLang="ja-JP" sz="1400" dirty="0">
                          <a:solidFill>
                            <a:schemeClr val="tx1"/>
                          </a:solidFill>
                        </a:rPr>
                        <a:t>2013</a:t>
                      </a:r>
                      <a:r>
                        <a:rPr lang="ja-JP" altLang="en-US" sz="1400" dirty="0">
                          <a:solidFill>
                            <a:schemeClr val="tx1"/>
                          </a:solidFill>
                        </a:rPr>
                        <a:t>年度～　</a:t>
                      </a:r>
                      <a:r>
                        <a:rPr lang="en-US" altLang="ja-JP" sz="1400" dirty="0">
                          <a:solidFill>
                            <a:schemeClr val="tx1"/>
                          </a:solidFill>
                        </a:rPr>
                        <a:t>23</a:t>
                      </a:r>
                      <a:r>
                        <a:rPr lang="ja-JP" altLang="en-US" sz="1400" dirty="0">
                          <a:solidFill>
                            <a:schemeClr val="tx1"/>
                          </a:solidFill>
                        </a:rPr>
                        <a:t>名の外部人材が校長に就任</a:t>
                      </a:r>
                      <a:endParaRPr lang="en-US" altLang="ja-JP" sz="1400" dirty="0">
                        <a:solidFill>
                          <a:schemeClr val="tx1"/>
                        </a:solidFill>
                      </a:endParaRPr>
                    </a:p>
                    <a:p>
                      <a:pPr marL="0" marR="0" indent="0" algn="l" defTabSz="914400" rtl="0" eaLnBrk="1" fontAlgn="auto" latinLnBrk="0" hangingPunct="1">
                        <a:lnSpc>
                          <a:spcPts val="1500"/>
                        </a:lnSpc>
                        <a:spcBef>
                          <a:spcPts val="0"/>
                        </a:spcBef>
                        <a:spcAft>
                          <a:spcPts val="0"/>
                        </a:spcAft>
                        <a:buClrTx/>
                        <a:buSzTx/>
                        <a:buFontTx/>
                        <a:buNone/>
                        <a:tabLst/>
                        <a:defRPr/>
                      </a:pPr>
                      <a:r>
                        <a:rPr lang="ja-JP" altLang="en-US" sz="1400" u="none" dirty="0">
                          <a:solidFill>
                            <a:schemeClr val="tx1"/>
                          </a:solidFill>
                        </a:rPr>
                        <a:t>・</a:t>
                      </a:r>
                      <a:r>
                        <a:rPr lang="en-US" altLang="ja-JP" sz="1400" u="none" dirty="0">
                          <a:solidFill>
                            <a:schemeClr val="tx1"/>
                          </a:solidFill>
                        </a:rPr>
                        <a:t>2015</a:t>
                      </a:r>
                      <a:r>
                        <a:rPr lang="ja-JP" altLang="en-US" sz="1400" u="none" dirty="0">
                          <a:solidFill>
                            <a:schemeClr val="tx1"/>
                          </a:solidFill>
                        </a:rPr>
                        <a:t>年度～　９名の外部人材が校長に就任</a:t>
                      </a:r>
                      <a:endParaRPr lang="en-US" altLang="ja-JP" sz="1400" u="none" dirty="0">
                        <a:solidFill>
                          <a:schemeClr val="tx1"/>
                        </a:solidFill>
                      </a:endParaRPr>
                    </a:p>
                    <a:p>
                      <a:pPr marL="0" marR="0" indent="0" algn="l" defTabSz="914400" rtl="0" eaLnBrk="1" fontAlgn="auto" latinLnBrk="0" hangingPunct="1">
                        <a:lnSpc>
                          <a:spcPts val="1500"/>
                        </a:lnSpc>
                        <a:spcBef>
                          <a:spcPts val="0"/>
                        </a:spcBef>
                        <a:spcAft>
                          <a:spcPts val="0"/>
                        </a:spcAft>
                        <a:buClrTx/>
                        <a:buSzTx/>
                        <a:buFontTx/>
                        <a:buNone/>
                        <a:tabLst/>
                        <a:defRPr/>
                      </a:pPr>
                      <a:r>
                        <a:rPr lang="ja-JP" altLang="en-US" sz="1400" u="none" dirty="0">
                          <a:solidFill>
                            <a:schemeClr val="tx1"/>
                          </a:solidFill>
                        </a:rPr>
                        <a:t>　　　　　　　　　　　　　　　　　　　　　　　（予定含む）</a:t>
                      </a:r>
                      <a:endParaRPr lang="en-US" altLang="ja-JP" sz="1400" u="none" dirty="0">
                        <a:solidFill>
                          <a:schemeClr val="tx1"/>
                        </a:solidFill>
                      </a:endParaRPr>
                    </a:p>
                    <a:p>
                      <a:pPr>
                        <a:lnSpc>
                          <a:spcPts val="1500"/>
                        </a:lnSpc>
                        <a:buNone/>
                      </a:pPr>
                      <a:endParaRPr lang="en-US" altLang="ja-JP" sz="1500" dirty="0">
                        <a:solidFill>
                          <a:schemeClr val="tx1"/>
                        </a:solidFill>
                      </a:endParaRPr>
                    </a:p>
                    <a:p>
                      <a:pPr>
                        <a:lnSpc>
                          <a:spcPts val="1500"/>
                        </a:lnSpc>
                        <a:buNone/>
                      </a:pPr>
                      <a:endParaRPr lang="en-US" altLang="ja-JP" sz="1500" dirty="0">
                        <a:solidFill>
                          <a:schemeClr val="tx1"/>
                        </a:solidFill>
                      </a:endParaRPr>
                    </a:p>
                    <a:p>
                      <a:pPr>
                        <a:lnSpc>
                          <a:spcPts val="1500"/>
                        </a:lnSpc>
                        <a:buNone/>
                      </a:pPr>
                      <a:endParaRPr lang="en-US" altLang="ja-JP" sz="1500" dirty="0">
                        <a:solidFill>
                          <a:schemeClr val="tx1"/>
                        </a:solidFill>
                      </a:endParaRPr>
                    </a:p>
                    <a:p>
                      <a:pPr>
                        <a:lnSpc>
                          <a:spcPts val="1500"/>
                        </a:lnSpc>
                        <a:buNone/>
                      </a:pPr>
                      <a:r>
                        <a:rPr lang="ja-JP" altLang="en-US" sz="1000" dirty="0">
                          <a:solidFill>
                            <a:schemeClr val="tx1"/>
                          </a:solidFill>
                        </a:rPr>
                        <a:t>　　（但し、後に </a:t>
                      </a:r>
                      <a:r>
                        <a:rPr lang="en-US" altLang="ja-JP" sz="1000" dirty="0">
                          <a:solidFill>
                            <a:schemeClr val="tx1"/>
                          </a:solidFill>
                        </a:rPr>
                        <a:t>1</a:t>
                      </a:r>
                      <a:r>
                        <a:rPr lang="ja-JP" altLang="en-US" sz="1000" dirty="0">
                          <a:solidFill>
                            <a:schemeClr val="tx1"/>
                          </a:solidFill>
                        </a:rPr>
                        <a:t>名が懲戒免職となるほか、任期を待たず</a:t>
                      </a:r>
                      <a:r>
                        <a:rPr lang="en-US" altLang="ja-JP" sz="1200" u="none" dirty="0">
                          <a:solidFill>
                            <a:schemeClr val="tx1"/>
                          </a:solidFill>
                        </a:rPr>
                        <a:t>6</a:t>
                      </a:r>
                      <a:r>
                        <a:rPr lang="ja-JP" altLang="en-US" sz="1000" dirty="0">
                          <a:solidFill>
                            <a:schemeClr val="tx1"/>
                          </a:solidFill>
                        </a:rPr>
                        <a:t>名が退職）</a:t>
                      </a:r>
                    </a:p>
                  </a:txBody>
                  <a:tcPr marL="36000" marR="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endParaRPr kumimoji="1" lang="ja-JP" altLang="en-US" b="0" dirty="0">
                        <a:solidFill>
                          <a:schemeClr val="tx1"/>
                        </a:solidFill>
                      </a:endParaRPr>
                    </a:p>
                  </a:txBody>
                  <a:tcPr marL="36000" marR="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xmlns="" val="10002"/>
                  </a:ext>
                </a:extLst>
              </a:tr>
            </a:tbl>
          </a:graphicData>
        </a:graphic>
      </p:graphicFrame>
      <p:sp>
        <p:nvSpPr>
          <p:cNvPr id="68" name="角丸四角形 11">
            <a:extLst>
              <a:ext uri="{FF2B5EF4-FFF2-40B4-BE49-F238E27FC236}">
                <a16:creationId xmlns:a16="http://schemas.microsoft.com/office/drawing/2014/main" xmlns="" id="{D0836868-E432-405D-9506-2248D0FB7343}"/>
              </a:ext>
            </a:extLst>
          </p:cNvPr>
          <p:cNvSpPr/>
          <p:nvPr/>
        </p:nvSpPr>
        <p:spPr>
          <a:xfrm>
            <a:off x="5333730" y="5036832"/>
            <a:ext cx="3416693" cy="1666142"/>
          </a:xfrm>
          <a:prstGeom prst="roundRect">
            <a:avLst>
              <a:gd name="adj" fmla="val 5685"/>
            </a:avLst>
          </a:prstGeom>
          <a:solidFill>
            <a:schemeClr val="accent6">
              <a:lumMod val="60000"/>
              <a:lumOff val="40000"/>
              <a:alpha val="5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9" name="角丸四角形 11">
            <a:extLst>
              <a:ext uri="{FF2B5EF4-FFF2-40B4-BE49-F238E27FC236}">
                <a16:creationId xmlns:a16="http://schemas.microsoft.com/office/drawing/2014/main" xmlns="" id="{384C75FA-15AE-42A6-BC69-F457D3FB2CA4}"/>
              </a:ext>
            </a:extLst>
          </p:cNvPr>
          <p:cNvSpPr/>
          <p:nvPr/>
        </p:nvSpPr>
        <p:spPr>
          <a:xfrm>
            <a:off x="5350821" y="3263673"/>
            <a:ext cx="3416693" cy="1511004"/>
          </a:xfrm>
          <a:prstGeom prst="roundRect">
            <a:avLst>
              <a:gd name="adj" fmla="val 5685"/>
            </a:avLst>
          </a:prstGeom>
          <a:solidFill>
            <a:schemeClr val="accent6">
              <a:lumMod val="60000"/>
              <a:lumOff val="40000"/>
              <a:alpha val="5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5" name="角丸四角形 11">
            <a:extLst>
              <a:ext uri="{FF2B5EF4-FFF2-40B4-BE49-F238E27FC236}">
                <a16:creationId xmlns:a16="http://schemas.microsoft.com/office/drawing/2014/main" xmlns="" id="{59CE30A0-25E9-4BEA-9802-F871772D7DDA}"/>
              </a:ext>
            </a:extLst>
          </p:cNvPr>
          <p:cNvSpPr/>
          <p:nvPr/>
        </p:nvSpPr>
        <p:spPr>
          <a:xfrm>
            <a:off x="5350821" y="1326907"/>
            <a:ext cx="3416693" cy="1573498"/>
          </a:xfrm>
          <a:prstGeom prst="roundRect">
            <a:avLst>
              <a:gd name="adj" fmla="val 5685"/>
            </a:avLst>
          </a:prstGeom>
          <a:solidFill>
            <a:schemeClr val="accent6">
              <a:lumMod val="60000"/>
              <a:lumOff val="40000"/>
              <a:alpha val="5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pic>
        <p:nvPicPr>
          <p:cNvPr id="8" name="図 7"/>
          <p:cNvPicPr>
            <a:picLocks noChangeAspect="1"/>
          </p:cNvPicPr>
          <p:nvPr/>
        </p:nvPicPr>
        <p:blipFill>
          <a:blip r:embed="rId2"/>
          <a:stretch>
            <a:fillRect/>
          </a:stretch>
        </p:blipFill>
        <p:spPr>
          <a:xfrm>
            <a:off x="7024999" y="4865477"/>
            <a:ext cx="1841152" cy="1841152"/>
          </a:xfrm>
          <a:prstGeom prst="rect">
            <a:avLst/>
          </a:prstGeom>
        </p:spPr>
      </p:pic>
      <p:pic>
        <p:nvPicPr>
          <p:cNvPr id="7" name="図 6"/>
          <p:cNvPicPr>
            <a:picLocks noChangeAspect="1"/>
          </p:cNvPicPr>
          <p:nvPr/>
        </p:nvPicPr>
        <p:blipFill>
          <a:blip r:embed="rId3"/>
          <a:stretch>
            <a:fillRect/>
          </a:stretch>
        </p:blipFill>
        <p:spPr>
          <a:xfrm>
            <a:off x="5159620" y="4851771"/>
            <a:ext cx="1841152" cy="1841152"/>
          </a:xfrm>
          <a:prstGeom prst="rect">
            <a:avLst/>
          </a:prstGeom>
        </p:spPr>
      </p:pic>
      <p:pic>
        <p:nvPicPr>
          <p:cNvPr id="6" name="図 5"/>
          <p:cNvPicPr>
            <a:picLocks noChangeAspect="1"/>
          </p:cNvPicPr>
          <p:nvPr/>
        </p:nvPicPr>
        <p:blipFill>
          <a:blip r:embed="rId4"/>
          <a:stretch>
            <a:fillRect/>
          </a:stretch>
        </p:blipFill>
        <p:spPr>
          <a:xfrm>
            <a:off x="6825713" y="3102647"/>
            <a:ext cx="2133785" cy="1841152"/>
          </a:xfrm>
          <a:prstGeom prst="rect">
            <a:avLst/>
          </a:prstGeom>
        </p:spPr>
      </p:pic>
      <p:pic>
        <p:nvPicPr>
          <p:cNvPr id="5" name="図 4"/>
          <p:cNvPicPr>
            <a:picLocks noChangeAspect="1"/>
          </p:cNvPicPr>
          <p:nvPr/>
        </p:nvPicPr>
        <p:blipFill>
          <a:blip r:embed="rId5"/>
          <a:stretch>
            <a:fillRect/>
          </a:stretch>
        </p:blipFill>
        <p:spPr>
          <a:xfrm>
            <a:off x="5064502" y="3098714"/>
            <a:ext cx="2133785" cy="1841152"/>
          </a:xfrm>
          <a:prstGeom prst="rect">
            <a:avLst/>
          </a:prstGeom>
        </p:spPr>
      </p:pic>
      <p:pic>
        <p:nvPicPr>
          <p:cNvPr id="4" name="図 3"/>
          <p:cNvPicPr>
            <a:picLocks noChangeAspect="1"/>
          </p:cNvPicPr>
          <p:nvPr/>
        </p:nvPicPr>
        <p:blipFill>
          <a:blip r:embed="rId6"/>
          <a:stretch>
            <a:fillRect/>
          </a:stretch>
        </p:blipFill>
        <p:spPr>
          <a:xfrm>
            <a:off x="6838840" y="1193815"/>
            <a:ext cx="2127688" cy="1841152"/>
          </a:xfrm>
          <a:prstGeom prst="rect">
            <a:avLst/>
          </a:prstGeom>
        </p:spPr>
      </p:pic>
      <p:sp>
        <p:nvSpPr>
          <p:cNvPr id="70" name="角丸四角形 11">
            <a:extLst>
              <a:ext uri="{FF2B5EF4-FFF2-40B4-BE49-F238E27FC236}">
                <a16:creationId xmlns:a16="http://schemas.microsoft.com/office/drawing/2014/main" xmlns="" id="{C42C5CAC-F017-40DA-8615-BA22CFDA2EDF}"/>
              </a:ext>
            </a:extLst>
          </p:cNvPr>
          <p:cNvSpPr/>
          <p:nvPr/>
        </p:nvSpPr>
        <p:spPr>
          <a:xfrm>
            <a:off x="1631826" y="2223991"/>
            <a:ext cx="419894" cy="198805"/>
          </a:xfrm>
          <a:prstGeom prst="roundRect">
            <a:avLst>
              <a:gd name="adj" fmla="val 5685"/>
            </a:avLst>
          </a:prstGeom>
          <a:solidFill>
            <a:schemeClr val="accent6">
              <a:lumMod val="60000"/>
              <a:lumOff val="40000"/>
              <a:alpha val="5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6" name="テキスト ボックス 15"/>
          <p:cNvSpPr txBox="1"/>
          <p:nvPr/>
        </p:nvSpPr>
        <p:spPr>
          <a:xfrm>
            <a:off x="7693052" y="0"/>
            <a:ext cx="1450948" cy="338554"/>
          </a:xfrm>
          <a:prstGeom prst="rect">
            <a:avLst/>
          </a:prstGeom>
          <a:noFill/>
        </p:spPr>
        <p:txBody>
          <a:bodyPr wrap="square" rtlCol="0">
            <a:spAutoFit/>
          </a:bodyPr>
          <a:lstStyle/>
          <a:p>
            <a:r>
              <a:rPr kumimoji="1" lang="en-US" altLang="ja-JP" sz="1600" dirty="0"/>
              <a:t>A 4</a:t>
            </a:r>
            <a:r>
              <a:rPr kumimoji="1" lang="en-US" altLang="ja-JP" sz="1600" dirty="0" smtClean="0"/>
              <a:t>.(13</a:t>
            </a:r>
            <a:r>
              <a:rPr kumimoji="1" lang="en-US" altLang="ja-JP" sz="1600" dirty="0"/>
              <a:t>)</a:t>
            </a:r>
            <a:endParaRPr kumimoji="1" lang="ja-JP" altLang="en-US" sz="1600" dirty="0"/>
          </a:p>
        </p:txBody>
      </p:sp>
      <p:sp>
        <p:nvSpPr>
          <p:cNvPr id="29" name="テキスト ボックス 11"/>
          <p:cNvSpPr txBox="1"/>
          <p:nvPr/>
        </p:nvSpPr>
        <p:spPr>
          <a:xfrm>
            <a:off x="5761031" y="5543322"/>
            <a:ext cx="649538" cy="430887"/>
          </a:xfrm>
          <a:prstGeom prst="rect">
            <a:avLst/>
          </a:prstGeom>
          <a:noFill/>
        </p:spPr>
        <p:style>
          <a:lnRef idx="0">
            <a:scrgbClr r="0" g="0" b="0"/>
          </a:lnRef>
          <a:fillRef idx="0">
            <a:scrgbClr r="0" g="0" b="0"/>
          </a:fillRef>
          <a:effectRef idx="0">
            <a:scrgbClr r="0" g="0" b="0"/>
          </a:effectRef>
          <a:fontRef idx="minor">
            <a:schemeClr val="tx1"/>
          </a:fontRef>
        </p:style>
        <p:txBody>
          <a:bodyPr wrap="non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lgn="ctr"/>
            <a:r>
              <a:rPr kumimoji="1" lang="ja-JP" altLang="en-US" dirty="0"/>
              <a:t>合計</a:t>
            </a:r>
            <a:endParaRPr kumimoji="1" lang="en-US" altLang="ja-JP" dirty="0"/>
          </a:p>
          <a:p>
            <a:pPr algn="ctr"/>
            <a:r>
              <a:rPr kumimoji="1" lang="en-US" altLang="ja-JP" dirty="0"/>
              <a:t>3,353</a:t>
            </a:r>
            <a:r>
              <a:rPr lang="ja-JP" altLang="en-US" dirty="0"/>
              <a:t>名</a:t>
            </a:r>
            <a:endParaRPr kumimoji="1" lang="ja-JP" altLang="en-US" dirty="0"/>
          </a:p>
        </p:txBody>
      </p:sp>
      <p:grpSp>
        <p:nvGrpSpPr>
          <p:cNvPr id="2" name="グループ化 59"/>
          <p:cNvGrpSpPr/>
          <p:nvPr/>
        </p:nvGrpSpPr>
        <p:grpSpPr>
          <a:xfrm>
            <a:off x="6347353" y="6488527"/>
            <a:ext cx="2043326" cy="253643"/>
            <a:chOff x="5818589" y="6415717"/>
            <a:chExt cx="2043326" cy="253643"/>
          </a:xfrm>
        </p:grpSpPr>
        <p:sp>
          <p:nvSpPr>
            <p:cNvPr id="46" name="正方形/長方形 45"/>
            <p:cNvSpPr/>
            <p:nvPr/>
          </p:nvSpPr>
          <p:spPr>
            <a:xfrm>
              <a:off x="6948264" y="6453336"/>
              <a:ext cx="216024" cy="144016"/>
            </a:xfrm>
            <a:prstGeom prst="rect">
              <a:avLst/>
            </a:prstGeom>
            <a:solidFill>
              <a:schemeClr val="bg1">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7" name="正方形/長方形 46"/>
            <p:cNvSpPr/>
            <p:nvPr/>
          </p:nvSpPr>
          <p:spPr>
            <a:xfrm>
              <a:off x="5818589" y="6476097"/>
              <a:ext cx="216024" cy="144016"/>
            </a:xfrm>
            <a:prstGeom prst="rect">
              <a:avLst/>
            </a:prstGeom>
            <a:solidFill>
              <a:schemeClr val="bg1">
                <a:lumMod val="5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8" name="テキスト ボックス 47"/>
            <p:cNvSpPr txBox="1"/>
            <p:nvPr/>
          </p:nvSpPr>
          <p:spPr>
            <a:xfrm>
              <a:off x="6034613" y="6423139"/>
              <a:ext cx="697627" cy="246221"/>
            </a:xfrm>
            <a:prstGeom prst="rect">
              <a:avLst/>
            </a:prstGeom>
            <a:noFill/>
          </p:spPr>
          <p:txBody>
            <a:bodyPr wrap="none" rtlCol="0">
              <a:spAutoFit/>
            </a:bodyPr>
            <a:lstStyle/>
            <a:p>
              <a:r>
                <a:rPr kumimoji="1" lang="ja-JP" altLang="en-US" sz="1000" dirty="0"/>
                <a:t>外部人材</a:t>
              </a:r>
            </a:p>
          </p:txBody>
        </p:sp>
        <p:sp>
          <p:nvSpPr>
            <p:cNvPr id="49" name="テキスト ボックス 48"/>
            <p:cNvSpPr txBox="1"/>
            <p:nvPr/>
          </p:nvSpPr>
          <p:spPr>
            <a:xfrm>
              <a:off x="7164288" y="6415717"/>
              <a:ext cx="697627" cy="246221"/>
            </a:xfrm>
            <a:prstGeom prst="rect">
              <a:avLst/>
            </a:prstGeom>
            <a:noFill/>
          </p:spPr>
          <p:txBody>
            <a:bodyPr wrap="none" rtlCol="0">
              <a:spAutoFit/>
            </a:bodyPr>
            <a:lstStyle/>
            <a:p>
              <a:r>
                <a:rPr lang="ja-JP" altLang="en-US" sz="1000" dirty="0"/>
                <a:t>内</a:t>
              </a:r>
              <a:r>
                <a:rPr kumimoji="1" lang="ja-JP" altLang="en-US" sz="1000" dirty="0"/>
                <a:t>部人材</a:t>
              </a:r>
            </a:p>
          </p:txBody>
        </p:sp>
      </p:grpSp>
      <p:sp>
        <p:nvSpPr>
          <p:cNvPr id="54" name="テキスト ボックス 53"/>
          <p:cNvSpPr txBox="1"/>
          <p:nvPr/>
        </p:nvSpPr>
        <p:spPr>
          <a:xfrm>
            <a:off x="956896" y="2041376"/>
            <a:ext cx="3672408" cy="739552"/>
          </a:xfrm>
          <a:prstGeom prst="rect">
            <a:avLst/>
          </a:prstGeom>
          <a:noFill/>
          <a:ln>
            <a:solidFill>
              <a:schemeClr val="tx1"/>
            </a:solidFill>
            <a:prstDash val="dash"/>
          </a:ln>
        </p:spPr>
        <p:txBody>
          <a:bodyPr wrap="square" tIns="36000" bIns="36000" rtlCol="0">
            <a:spAutoFit/>
          </a:bodyPr>
          <a:lstStyle/>
          <a:p>
            <a:pPr>
              <a:lnSpc>
                <a:spcPts val="1300"/>
              </a:lnSpc>
            </a:pPr>
            <a:r>
              <a:rPr kumimoji="1" lang="ja-JP" altLang="en-US" sz="1200" dirty="0"/>
              <a:t>（参考）他都市の状況</a:t>
            </a:r>
            <a:endParaRPr kumimoji="1" lang="en-US" altLang="ja-JP" sz="1200" dirty="0"/>
          </a:p>
          <a:p>
            <a:pPr>
              <a:lnSpc>
                <a:spcPts val="1300"/>
              </a:lnSpc>
            </a:pPr>
            <a:r>
              <a:rPr lang="ja-JP" altLang="en-US" sz="1200" dirty="0"/>
              <a:t>  新潟市　</a:t>
            </a:r>
            <a:r>
              <a:rPr lang="en-US" altLang="ja-JP" sz="1200" dirty="0"/>
              <a:t>7</a:t>
            </a:r>
            <a:r>
              <a:rPr lang="ja-JP" altLang="en-US" sz="1200" dirty="0"/>
              <a:t>区長の公募を実施</a:t>
            </a:r>
            <a:r>
              <a:rPr lang="en-US" altLang="ja-JP" sz="1200" dirty="0"/>
              <a:t>(2</a:t>
            </a:r>
            <a:r>
              <a:rPr lang="ja-JP" altLang="en-US" sz="1200" dirty="0"/>
              <a:t>名の外部人材を登用</a:t>
            </a:r>
            <a:r>
              <a:rPr lang="en-US" altLang="ja-JP" sz="1200" dirty="0"/>
              <a:t>)</a:t>
            </a:r>
          </a:p>
          <a:p>
            <a:pPr>
              <a:lnSpc>
                <a:spcPts val="1300"/>
              </a:lnSpc>
            </a:pPr>
            <a:r>
              <a:rPr lang="ja-JP" altLang="en-US" sz="1200" dirty="0"/>
              <a:t>　堺市　   </a:t>
            </a:r>
            <a:r>
              <a:rPr lang="en-US" altLang="ja-JP" sz="1200" dirty="0"/>
              <a:t>1</a:t>
            </a:r>
            <a:r>
              <a:rPr lang="ja-JP" altLang="en-US" sz="1200" dirty="0"/>
              <a:t>区長の公募を実施</a:t>
            </a:r>
            <a:r>
              <a:rPr lang="en-US" altLang="ja-JP" sz="1200" dirty="0"/>
              <a:t>(</a:t>
            </a:r>
            <a:r>
              <a:rPr lang="ja-JP" altLang="en-US" sz="1200" dirty="0"/>
              <a:t>外部人材を登用</a:t>
            </a:r>
            <a:r>
              <a:rPr lang="en-US" altLang="ja-JP" sz="1200" dirty="0"/>
              <a:t>)</a:t>
            </a:r>
          </a:p>
          <a:p>
            <a:pPr>
              <a:lnSpc>
                <a:spcPts val="1300"/>
              </a:lnSpc>
            </a:pPr>
            <a:r>
              <a:rPr lang="en-US" altLang="ja-JP" sz="1200" dirty="0"/>
              <a:t>   </a:t>
            </a:r>
            <a:r>
              <a:rPr lang="ja-JP" altLang="en-US" sz="1200" dirty="0"/>
              <a:t>その他　横浜市・川崎市・千葉市で庁内公募実績あり</a:t>
            </a:r>
            <a:endParaRPr lang="en-US" altLang="ja-JP" sz="1200" dirty="0"/>
          </a:p>
        </p:txBody>
      </p:sp>
      <p:sp>
        <p:nvSpPr>
          <p:cNvPr id="55" name="正方形/長方形 54"/>
          <p:cNvSpPr/>
          <p:nvPr/>
        </p:nvSpPr>
        <p:spPr>
          <a:xfrm>
            <a:off x="5316468" y="886664"/>
            <a:ext cx="1415772" cy="338554"/>
          </a:xfrm>
          <a:prstGeom prst="rect">
            <a:avLst/>
          </a:prstGeom>
        </p:spPr>
        <p:txBody>
          <a:bodyPr wrap="none">
            <a:spAutoFit/>
          </a:bodyPr>
          <a:lstStyle/>
          <a:p>
            <a:r>
              <a:rPr lang="ja-JP" altLang="en-US" sz="1600" dirty="0"/>
              <a:t>＜応募者数＞</a:t>
            </a:r>
          </a:p>
        </p:txBody>
      </p:sp>
      <p:sp>
        <p:nvSpPr>
          <p:cNvPr id="56" name="正方形/長方形 55"/>
          <p:cNvSpPr/>
          <p:nvPr/>
        </p:nvSpPr>
        <p:spPr>
          <a:xfrm>
            <a:off x="7236296" y="887226"/>
            <a:ext cx="1415772" cy="338554"/>
          </a:xfrm>
          <a:prstGeom prst="rect">
            <a:avLst/>
          </a:prstGeom>
        </p:spPr>
        <p:txBody>
          <a:bodyPr wrap="none">
            <a:spAutoFit/>
          </a:bodyPr>
          <a:lstStyle/>
          <a:p>
            <a:r>
              <a:rPr lang="ja-JP" altLang="en-US" sz="1600" dirty="0"/>
              <a:t>＜就任者数＞</a:t>
            </a:r>
          </a:p>
        </p:txBody>
      </p:sp>
      <p:sp>
        <p:nvSpPr>
          <p:cNvPr id="57" name="二等辺三角形 56"/>
          <p:cNvSpPr/>
          <p:nvPr/>
        </p:nvSpPr>
        <p:spPr>
          <a:xfrm rot="5400000">
            <a:off x="6790049" y="2062756"/>
            <a:ext cx="504056" cy="216024"/>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8" name="二等辺三角形 57"/>
          <p:cNvSpPr/>
          <p:nvPr/>
        </p:nvSpPr>
        <p:spPr>
          <a:xfrm rot="5400000">
            <a:off x="6790049" y="3929398"/>
            <a:ext cx="504056" cy="216024"/>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9" name="二等辺三角形 58"/>
          <p:cNvSpPr/>
          <p:nvPr/>
        </p:nvSpPr>
        <p:spPr>
          <a:xfrm rot="5400000">
            <a:off x="6790049" y="5609563"/>
            <a:ext cx="504056" cy="216024"/>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1" name="正方形/長方形 60"/>
          <p:cNvSpPr/>
          <p:nvPr/>
        </p:nvSpPr>
        <p:spPr>
          <a:xfrm>
            <a:off x="251520" y="251356"/>
            <a:ext cx="4392488" cy="369332"/>
          </a:xfrm>
          <a:prstGeom prst="rect">
            <a:avLst/>
          </a:prstGeom>
        </p:spPr>
        <p:txBody>
          <a:bodyPr wrap="square">
            <a:spAutoFit/>
          </a:bodyPr>
          <a:lstStyle/>
          <a:p>
            <a:r>
              <a:rPr lang="ja-JP" altLang="en-US" b="1" dirty="0">
                <a:solidFill>
                  <a:srgbClr val="000000"/>
                </a:solidFill>
                <a:latin typeface="Calibri" pitchFamily="34" charset="0"/>
              </a:rPr>
              <a:t>人材の公募</a:t>
            </a:r>
          </a:p>
        </p:txBody>
      </p:sp>
      <p:cxnSp>
        <p:nvCxnSpPr>
          <p:cNvPr id="62" name="直線コネクタ 61"/>
          <p:cNvCxnSpPr/>
          <p:nvPr/>
        </p:nvCxnSpPr>
        <p:spPr>
          <a:xfrm>
            <a:off x="179512" y="638979"/>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63" name="正方形/長方形 62"/>
          <p:cNvSpPr/>
          <p:nvPr/>
        </p:nvSpPr>
        <p:spPr>
          <a:xfrm>
            <a:off x="251520" y="620688"/>
            <a:ext cx="8892480" cy="369332"/>
          </a:xfrm>
          <a:prstGeom prst="rect">
            <a:avLst/>
          </a:prstGeom>
        </p:spPr>
        <p:txBody>
          <a:bodyPr wrap="square">
            <a:spAutoFit/>
          </a:bodyPr>
          <a:lstStyle/>
          <a:p>
            <a:r>
              <a:rPr lang="ja-JP" altLang="en-US" dirty="0">
                <a:solidFill>
                  <a:srgbClr val="000000"/>
                </a:solidFill>
                <a:latin typeface="Calibri" pitchFamily="34" charset="0"/>
              </a:rPr>
              <a:t>幹部ポストは市役所</a:t>
            </a:r>
            <a:r>
              <a:rPr lang="ja-JP" altLang="en-US" dirty="0"/>
              <a:t>内部だけでなく、外部人材も対象として公募。</a:t>
            </a:r>
            <a:endParaRPr lang="en-US" altLang="ja-JP" dirty="0"/>
          </a:p>
        </p:txBody>
      </p:sp>
      <p:sp>
        <p:nvSpPr>
          <p:cNvPr id="36" name="テキスト ボックス 36"/>
          <p:cNvSpPr txBox="1"/>
          <p:nvPr/>
        </p:nvSpPr>
        <p:spPr>
          <a:xfrm>
            <a:off x="0" y="0"/>
            <a:ext cx="3491880" cy="261610"/>
          </a:xfrm>
          <a:prstGeom prst="rect">
            <a:avLst/>
          </a:prstGeom>
          <a:noFill/>
        </p:spPr>
        <p:txBody>
          <a:bodyPr wrap="square" rtlCol="0">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r>
              <a:rPr lang="en-US" altLang="ja-JP" sz="1100" dirty="0"/>
              <a:t>Ⅳ</a:t>
            </a:r>
            <a:r>
              <a:rPr lang="ja-JP" altLang="en-US" sz="1100" dirty="0"/>
              <a:t>　行財政改革</a:t>
            </a:r>
            <a:r>
              <a:rPr lang="en-US" altLang="ja-JP" sz="1100" dirty="0"/>
              <a:t>【</a:t>
            </a:r>
            <a:r>
              <a:rPr lang="ja-JP" altLang="en-US" sz="1100" dirty="0"/>
              <a:t>人事</a:t>
            </a:r>
            <a:r>
              <a:rPr lang="en-US" altLang="ja-JP" sz="1100" dirty="0"/>
              <a:t>】</a:t>
            </a:r>
            <a:r>
              <a:rPr lang="ja-JP" altLang="en-US" sz="1100" dirty="0"/>
              <a:t>・公募制度</a:t>
            </a:r>
            <a:endParaRPr lang="en-US" altLang="ja-JP" sz="1100" dirty="0"/>
          </a:p>
        </p:txBody>
      </p:sp>
      <p:sp>
        <p:nvSpPr>
          <p:cNvPr id="37" name="テキスト ボックス 36"/>
          <p:cNvSpPr txBox="1"/>
          <p:nvPr/>
        </p:nvSpPr>
        <p:spPr>
          <a:xfrm>
            <a:off x="970119" y="4427125"/>
            <a:ext cx="3672408" cy="442035"/>
          </a:xfrm>
          <a:prstGeom prst="rect">
            <a:avLst/>
          </a:prstGeom>
          <a:noFill/>
          <a:ln>
            <a:solidFill>
              <a:schemeClr val="tx1"/>
            </a:solidFill>
            <a:prstDash val="dash"/>
          </a:ln>
        </p:spPr>
        <p:txBody>
          <a:bodyPr wrap="square" tIns="36000" bIns="36000" rtlCol="0">
            <a:spAutoFit/>
          </a:bodyPr>
          <a:lstStyle/>
          <a:p>
            <a:r>
              <a:rPr kumimoji="1" lang="ja-JP" altLang="en-US" sz="1200" dirty="0"/>
              <a:t>（参考）他都市の状況</a:t>
            </a:r>
            <a:endParaRPr kumimoji="1" lang="en-US" altLang="ja-JP" sz="1200" dirty="0"/>
          </a:p>
          <a:p>
            <a:r>
              <a:rPr lang="ja-JP" altLang="en-US" sz="1200" dirty="0"/>
              <a:t>    政令市では大阪市のみ</a:t>
            </a:r>
            <a:endParaRPr lang="en-US" altLang="ja-JP" sz="1200" dirty="0"/>
          </a:p>
        </p:txBody>
      </p:sp>
      <p:sp>
        <p:nvSpPr>
          <p:cNvPr id="38" name="テキスト ボックス 37"/>
          <p:cNvSpPr txBox="1"/>
          <p:nvPr/>
        </p:nvSpPr>
        <p:spPr>
          <a:xfrm>
            <a:off x="956896" y="5733256"/>
            <a:ext cx="3672408" cy="442035"/>
          </a:xfrm>
          <a:prstGeom prst="rect">
            <a:avLst/>
          </a:prstGeom>
          <a:noFill/>
          <a:ln>
            <a:solidFill>
              <a:schemeClr val="tx1"/>
            </a:solidFill>
            <a:prstDash val="dash"/>
          </a:ln>
        </p:spPr>
        <p:txBody>
          <a:bodyPr wrap="square" tIns="36000" bIns="36000" rtlCol="0">
            <a:spAutoFit/>
          </a:bodyPr>
          <a:lstStyle/>
          <a:p>
            <a:r>
              <a:rPr kumimoji="1" lang="ja-JP" altLang="en-US" sz="1200" dirty="0"/>
              <a:t>（参考）他都市の状況</a:t>
            </a:r>
            <a:endParaRPr kumimoji="1" lang="en-US" altLang="ja-JP" sz="1200" dirty="0"/>
          </a:p>
          <a:p>
            <a:r>
              <a:rPr lang="ja-JP" altLang="en-US" sz="1200" dirty="0"/>
              <a:t>    　横浜市・新潟市・堺市などで校長公募を実施</a:t>
            </a:r>
            <a:endParaRPr lang="en-US" altLang="ja-JP" sz="1200" dirty="0"/>
          </a:p>
        </p:txBody>
      </p:sp>
      <p:sp>
        <p:nvSpPr>
          <p:cNvPr id="39" name="スライド番号プレースホルダ 38"/>
          <p:cNvSpPr>
            <a:spLocks noGrp="1"/>
          </p:cNvSpPr>
          <p:nvPr>
            <p:ph type="sldNum" sz="quarter" idx="12"/>
          </p:nvPr>
        </p:nvSpPr>
        <p:spPr/>
        <p:txBody>
          <a:bodyPr/>
          <a:lstStyle/>
          <a:p>
            <a:fld id="{CCEC3038-1CF1-4B63-9920-55248DCFBA97}" type="slidenum">
              <a:rPr kumimoji="1" lang="ja-JP" altLang="en-US" smtClean="0"/>
              <a:pPr/>
              <a:t>153</a:t>
            </a:fld>
            <a:endParaRPr kumimoji="1" lang="ja-JP" altLang="en-US"/>
          </a:p>
        </p:txBody>
      </p:sp>
      <p:sp>
        <p:nvSpPr>
          <p:cNvPr id="45" name="テキスト ボックス 8"/>
          <p:cNvSpPr txBox="1"/>
          <p:nvPr/>
        </p:nvSpPr>
        <p:spPr>
          <a:xfrm>
            <a:off x="7652830" y="5581927"/>
            <a:ext cx="510076" cy="400110"/>
          </a:xfrm>
          <a:prstGeom prst="rect">
            <a:avLst/>
          </a:prstGeom>
          <a:noFill/>
        </p:spPr>
        <p:style>
          <a:lnRef idx="0">
            <a:scrgbClr r="0" g="0" b="0"/>
          </a:lnRef>
          <a:fillRef idx="0">
            <a:scrgbClr r="0" g="0" b="0"/>
          </a:fillRef>
          <a:effectRef idx="0">
            <a:scrgbClr r="0" g="0" b="0"/>
          </a:effectRef>
          <a:fontRef idx="minor">
            <a:schemeClr val="tx1"/>
          </a:fontRef>
        </p:style>
        <p:txBody>
          <a:bodyPr wrap="non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lgn="ctr"/>
            <a:r>
              <a:rPr kumimoji="1" lang="ja-JP" altLang="en-US" sz="1000" dirty="0"/>
              <a:t>合計</a:t>
            </a:r>
            <a:endParaRPr kumimoji="1" lang="en-US" altLang="ja-JP" sz="1000" dirty="0"/>
          </a:p>
          <a:p>
            <a:pPr algn="ctr"/>
            <a:r>
              <a:rPr lang="en-US" altLang="ja-JP" sz="1000" dirty="0"/>
              <a:t>339</a:t>
            </a:r>
            <a:r>
              <a:rPr lang="ja-JP" altLang="en-US" sz="1000" dirty="0"/>
              <a:t>名</a:t>
            </a:r>
            <a:endParaRPr kumimoji="1" lang="ja-JP" altLang="en-US" sz="1000" dirty="0"/>
          </a:p>
        </p:txBody>
      </p:sp>
      <p:sp>
        <p:nvSpPr>
          <p:cNvPr id="52" name="テキスト ボックス 5">
            <a:extLst>
              <a:ext uri="{FF2B5EF4-FFF2-40B4-BE49-F238E27FC236}">
                <a16:creationId xmlns:a16="http://schemas.microsoft.com/office/drawing/2014/main" xmlns="" id="{17BD2FB4-8754-43B1-BCF1-2C82FDBFB58C}"/>
              </a:ext>
            </a:extLst>
          </p:cNvPr>
          <p:cNvSpPr txBox="1"/>
          <p:nvPr/>
        </p:nvSpPr>
        <p:spPr>
          <a:xfrm>
            <a:off x="7680312" y="1970713"/>
            <a:ext cx="444352" cy="400110"/>
          </a:xfrm>
          <a:prstGeom prst="rect">
            <a:avLst/>
          </a:prstGeom>
          <a:noFill/>
        </p:spPr>
        <p:style>
          <a:lnRef idx="0">
            <a:scrgbClr r="0" g="0" b="0"/>
          </a:lnRef>
          <a:fillRef idx="0">
            <a:scrgbClr r="0" g="0" b="0"/>
          </a:fillRef>
          <a:effectRef idx="0">
            <a:scrgbClr r="0" g="0" b="0"/>
          </a:effectRef>
          <a:fontRef idx="minor">
            <a:schemeClr val="tx1"/>
          </a:fontRef>
        </p:style>
        <p:txBody>
          <a:bodyPr wrap="non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lgn="ctr"/>
            <a:r>
              <a:rPr kumimoji="1" lang="ja-JP" altLang="en-US" sz="1000" dirty="0"/>
              <a:t>合計</a:t>
            </a:r>
            <a:endParaRPr kumimoji="1" lang="en-US" altLang="ja-JP" sz="1000" dirty="0"/>
          </a:p>
          <a:p>
            <a:pPr algn="ctr"/>
            <a:r>
              <a:rPr kumimoji="1" lang="en-US" altLang="ja-JP" sz="1000" dirty="0"/>
              <a:t>38</a:t>
            </a:r>
            <a:r>
              <a:rPr kumimoji="1" lang="ja-JP" altLang="en-US" sz="1000" dirty="0"/>
              <a:t>名</a:t>
            </a:r>
          </a:p>
        </p:txBody>
      </p:sp>
      <p:sp>
        <p:nvSpPr>
          <p:cNvPr id="60" name="テキスト ボックス 5">
            <a:extLst>
              <a:ext uri="{FF2B5EF4-FFF2-40B4-BE49-F238E27FC236}">
                <a16:creationId xmlns:a16="http://schemas.microsoft.com/office/drawing/2014/main" xmlns="" id="{8DB80054-7F2C-41F4-AD47-FDF37162D96A}"/>
              </a:ext>
            </a:extLst>
          </p:cNvPr>
          <p:cNvSpPr txBox="1"/>
          <p:nvPr/>
        </p:nvSpPr>
        <p:spPr>
          <a:xfrm>
            <a:off x="5855950" y="3852692"/>
            <a:ext cx="510076" cy="400110"/>
          </a:xfrm>
          <a:prstGeom prst="rect">
            <a:avLst/>
          </a:prstGeom>
          <a:noFill/>
        </p:spPr>
        <p:style>
          <a:lnRef idx="0">
            <a:scrgbClr r="0" g="0" b="0"/>
          </a:lnRef>
          <a:fillRef idx="0">
            <a:scrgbClr r="0" g="0" b="0"/>
          </a:fillRef>
          <a:effectRef idx="0">
            <a:scrgbClr r="0" g="0" b="0"/>
          </a:effectRef>
          <a:fontRef idx="minor">
            <a:schemeClr val="tx1"/>
          </a:fontRef>
        </p:style>
        <p:txBody>
          <a:bodyPr wrap="non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lgn="ctr"/>
            <a:r>
              <a:rPr kumimoji="1" lang="ja-JP" altLang="en-US" sz="1000" dirty="0"/>
              <a:t>合計</a:t>
            </a:r>
            <a:endParaRPr kumimoji="1" lang="en-US" altLang="ja-JP" sz="1000" dirty="0"/>
          </a:p>
          <a:p>
            <a:pPr algn="ctr"/>
            <a:r>
              <a:rPr kumimoji="1" lang="en-US" altLang="ja-JP" sz="1000" dirty="0"/>
              <a:t>482</a:t>
            </a:r>
            <a:r>
              <a:rPr kumimoji="1" lang="ja-JP" altLang="en-US" sz="1000" dirty="0"/>
              <a:t>名</a:t>
            </a:r>
          </a:p>
        </p:txBody>
      </p:sp>
      <p:pic>
        <p:nvPicPr>
          <p:cNvPr id="3" name="図 2"/>
          <p:cNvPicPr>
            <a:picLocks noChangeAspect="1"/>
          </p:cNvPicPr>
          <p:nvPr/>
        </p:nvPicPr>
        <p:blipFill>
          <a:blip r:embed="rId7"/>
          <a:stretch>
            <a:fillRect/>
          </a:stretch>
        </p:blipFill>
        <p:spPr>
          <a:xfrm>
            <a:off x="5064503" y="1194820"/>
            <a:ext cx="2133785" cy="1841152"/>
          </a:xfrm>
          <a:prstGeom prst="rect">
            <a:avLst/>
          </a:prstGeom>
        </p:spPr>
      </p:pic>
    </p:spTree>
    <p:extLst>
      <p:ext uri="{BB962C8B-B14F-4D97-AF65-F5344CB8AC3E}">
        <p14:creationId xmlns:p14="http://schemas.microsoft.com/office/powerpoint/2010/main" val="1449026268"/>
      </p:ext>
    </p:extLst>
  </p:cSld>
  <p:clrMapOvr>
    <a:masterClrMapping/>
  </p:clrMapOvr>
  <p:timing>
    <p:tnLst>
      <p:par>
        <p:cTn id="1" dur="indefinite" restart="never" nodeType="tmRoot"/>
      </p:par>
    </p:tnLst>
  </p:timing>
</p:sld>
</file>

<file path=ppt/slides/slide1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 name="角丸四角形 36">
            <a:extLst>
              <a:ext uri="{FF2B5EF4-FFF2-40B4-BE49-F238E27FC236}">
                <a16:creationId xmlns:a16="http://schemas.microsoft.com/office/drawing/2014/main" xmlns="" id="{EE28F4CD-5EFE-427A-980A-4921C8CAC15D}"/>
              </a:ext>
            </a:extLst>
          </p:cNvPr>
          <p:cNvSpPr/>
          <p:nvPr/>
        </p:nvSpPr>
        <p:spPr>
          <a:xfrm>
            <a:off x="197665" y="1699114"/>
            <a:ext cx="8766823" cy="1303409"/>
          </a:xfrm>
          <a:prstGeom prst="roundRect">
            <a:avLst>
              <a:gd name="adj" fmla="val 21165"/>
            </a:avLst>
          </a:prstGeom>
          <a:solidFill>
            <a:schemeClr val="accent6">
              <a:lumMod val="60000"/>
              <a:lumOff val="40000"/>
              <a:alpha val="5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9" name="角丸四角形 36">
            <a:extLst>
              <a:ext uri="{FF2B5EF4-FFF2-40B4-BE49-F238E27FC236}">
                <a16:creationId xmlns:a16="http://schemas.microsoft.com/office/drawing/2014/main" xmlns="" id="{EE28F4CD-5EFE-427A-980A-4921C8CAC15D}"/>
              </a:ext>
            </a:extLst>
          </p:cNvPr>
          <p:cNvSpPr/>
          <p:nvPr/>
        </p:nvSpPr>
        <p:spPr>
          <a:xfrm>
            <a:off x="227645" y="3429001"/>
            <a:ext cx="8766823" cy="838964"/>
          </a:xfrm>
          <a:prstGeom prst="roundRect">
            <a:avLst>
              <a:gd name="adj" fmla="val 21165"/>
            </a:avLst>
          </a:prstGeom>
          <a:solidFill>
            <a:schemeClr val="accent6">
              <a:lumMod val="60000"/>
              <a:lumOff val="40000"/>
              <a:alpha val="5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aphicFrame>
        <p:nvGraphicFramePr>
          <p:cNvPr id="26" name="表 25"/>
          <p:cNvGraphicFramePr>
            <a:graphicFrameLocks noGrp="1"/>
          </p:cNvGraphicFramePr>
          <p:nvPr>
            <p:extLst/>
          </p:nvPr>
        </p:nvGraphicFramePr>
        <p:xfrm>
          <a:off x="251520" y="1428008"/>
          <a:ext cx="8713341" cy="2839956"/>
        </p:xfrm>
        <a:graphic>
          <a:graphicData uri="http://schemas.openxmlformats.org/drawingml/2006/table">
            <a:tbl>
              <a:tblPr firstRow="1" bandRow="1">
                <a:tableStyleId>{5C22544A-7EE6-4342-B048-85BDC9FD1C3A}</a:tableStyleId>
              </a:tblPr>
              <a:tblGrid>
                <a:gridCol w="2808428">
                  <a:extLst>
                    <a:ext uri="{9D8B030D-6E8A-4147-A177-3AD203B41FA5}">
                      <a16:colId xmlns:a16="http://schemas.microsoft.com/office/drawing/2014/main" xmlns="" val="20000"/>
                    </a:ext>
                  </a:extLst>
                </a:gridCol>
                <a:gridCol w="5904913">
                  <a:extLst>
                    <a:ext uri="{9D8B030D-6E8A-4147-A177-3AD203B41FA5}">
                      <a16:colId xmlns:a16="http://schemas.microsoft.com/office/drawing/2014/main" xmlns="" val="20001"/>
                    </a:ext>
                  </a:extLst>
                </a:gridCol>
              </a:tblGrid>
              <a:tr h="0">
                <a:tc>
                  <a:txBody>
                    <a:bodyPr/>
                    <a:lstStyle/>
                    <a:p>
                      <a:pPr algn="ctr"/>
                      <a:r>
                        <a:rPr kumimoji="1" lang="ja-JP" altLang="en-US" sz="1200" dirty="0">
                          <a:solidFill>
                            <a:schemeClr val="tx1"/>
                          </a:solidFill>
                          <a:latin typeface="ＭＳ ゴシック" pitchFamily="49" charset="-128"/>
                          <a:ea typeface="ＭＳ ゴシック" pitchFamily="49" charset="-128"/>
                        </a:rPr>
                        <a:t>主な実績例</a:t>
                      </a:r>
                    </a:p>
                  </a:txBody>
                  <a:tcPr marL="91444" marR="91444" marT="45705" marB="45705">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tc>
                  <a:txBody>
                    <a:bodyPr/>
                    <a:lstStyle/>
                    <a:p>
                      <a:pPr algn="ctr"/>
                      <a:r>
                        <a:rPr kumimoji="1" lang="ja-JP" altLang="en-US" sz="1200" dirty="0">
                          <a:solidFill>
                            <a:schemeClr val="tx1"/>
                          </a:solidFill>
                          <a:latin typeface="ＭＳ ゴシック" pitchFamily="49" charset="-128"/>
                          <a:ea typeface="ＭＳ ゴシック" pitchFamily="49" charset="-128"/>
                        </a:rPr>
                        <a:t>取　組　内　容</a:t>
                      </a:r>
                    </a:p>
                  </a:txBody>
                  <a:tcPr marL="91444" marR="91444" marT="45705" marB="45705">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xmlns="" val="10000"/>
                  </a:ext>
                </a:extLst>
              </a:tr>
              <a:tr h="244514">
                <a:tc>
                  <a:txBody>
                    <a:bodyPr/>
                    <a:lstStyle/>
                    <a:p>
                      <a:pPr marL="0" marR="0" lvl="0" indent="0" algn="l" defTabSz="914400" rtl="0" eaLnBrk="1" fontAlgn="auto" latinLnBrk="0" hangingPunct="1">
                        <a:lnSpc>
                          <a:spcPts val="1330"/>
                        </a:lnSpc>
                        <a:spcBef>
                          <a:spcPts val="0"/>
                        </a:spcBef>
                        <a:spcAft>
                          <a:spcPts val="0"/>
                        </a:spcAft>
                        <a:buClrTx/>
                        <a:buSzTx/>
                        <a:buFontTx/>
                        <a:buNone/>
                        <a:tabLst/>
                        <a:defRPr/>
                      </a:pPr>
                      <a:r>
                        <a:rPr kumimoji="1" lang="ja-JP" altLang="en-US" sz="1200" u="none" dirty="0">
                          <a:solidFill>
                            <a:schemeClr val="tx1"/>
                          </a:solidFill>
                          <a:latin typeface="ＭＳ ゴシック" pitchFamily="49" charset="-128"/>
                          <a:ea typeface="ＭＳ ゴシック" pitchFamily="49" charset="-128"/>
                        </a:rPr>
                        <a:t>こどもの学習意欲向上事業（住之江区）</a:t>
                      </a:r>
                    </a:p>
                  </a:txBody>
                  <a:tcPr marL="91444" marR="91444" marT="45705" marB="45705">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l" defTabSz="914400" rtl="0" eaLnBrk="1" fontAlgn="auto" latinLnBrk="0" hangingPunct="1">
                        <a:lnSpc>
                          <a:spcPts val="1330"/>
                        </a:lnSpc>
                        <a:spcBef>
                          <a:spcPts val="0"/>
                        </a:spcBef>
                        <a:spcAft>
                          <a:spcPts val="0"/>
                        </a:spcAft>
                        <a:buClrTx/>
                        <a:buSzTx/>
                        <a:buFontTx/>
                        <a:buNone/>
                        <a:tabLst/>
                        <a:defRPr/>
                      </a:pPr>
                      <a:r>
                        <a:rPr kumimoji="1" lang="ja-JP" altLang="en-US" sz="1200" u="none" dirty="0">
                          <a:solidFill>
                            <a:schemeClr val="tx1"/>
                          </a:solidFill>
                          <a:latin typeface="ＭＳ ゴシック" pitchFamily="49" charset="-128"/>
                          <a:ea typeface="ＭＳ ゴシック" pitchFamily="49" charset="-128"/>
                        </a:rPr>
                        <a:t>家庭学習の定着や学習意欲向上を図るため、小学生・中学生に漢検・英検を受けてもらうとともに、学校の長期休業中や放課後に学習指導員を派遣</a:t>
                      </a:r>
                    </a:p>
                  </a:txBody>
                  <a:tcPr marL="91444" marR="91444" marT="45705" marB="45705">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xmlns="" val="10001"/>
                  </a:ext>
                </a:extLst>
              </a:tr>
              <a:tr h="405288">
                <a:tc>
                  <a:txBody>
                    <a:bodyPr/>
                    <a:lstStyle/>
                    <a:p>
                      <a:pPr>
                        <a:lnSpc>
                          <a:spcPts val="1330"/>
                        </a:lnSpc>
                      </a:pPr>
                      <a:r>
                        <a:rPr kumimoji="1" lang="ja-JP" altLang="en-US" sz="1200" u="none" kern="1200" baseline="0" dirty="0">
                          <a:solidFill>
                            <a:schemeClr val="tx1"/>
                          </a:solidFill>
                          <a:latin typeface="ＭＳ ゴシック" pitchFamily="49" charset="-128"/>
                          <a:ea typeface="ＭＳ ゴシック" pitchFamily="49" charset="-128"/>
                          <a:cs typeface="+mn-cs"/>
                        </a:rPr>
                        <a:t>子育てを応援する担い手育成・地域連携事業（西淀川区）</a:t>
                      </a:r>
                      <a:endParaRPr kumimoji="1" lang="ja-JP" altLang="en-US" sz="1200" u="none" dirty="0">
                        <a:solidFill>
                          <a:schemeClr val="tx1"/>
                        </a:solidFill>
                        <a:latin typeface="ＭＳ ゴシック" pitchFamily="49" charset="-128"/>
                        <a:ea typeface="ＭＳ ゴシック" pitchFamily="49" charset="-128"/>
                      </a:endParaRPr>
                    </a:p>
                  </a:txBody>
                  <a:tcPr marL="91444" marR="91444" marT="45705" marB="45705">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nSpc>
                          <a:spcPts val="1330"/>
                        </a:lnSpc>
                      </a:pPr>
                      <a:r>
                        <a:rPr kumimoji="1" lang="ja-JP" altLang="en-US" sz="1200" u="none" kern="1200" baseline="0" dirty="0">
                          <a:solidFill>
                            <a:schemeClr val="tx1"/>
                          </a:solidFill>
                          <a:latin typeface="ＭＳ ゴシック" pitchFamily="49" charset="-128"/>
                          <a:ea typeface="ＭＳ ゴシック" pitchFamily="49" charset="-128"/>
                          <a:cs typeface="+mn-cs"/>
                        </a:rPr>
                        <a:t>子育て層を対象に、情報交換・憩いの場を提供し、加えて児童虐待の予防や早期発見のための講座、</a:t>
                      </a:r>
                      <a:r>
                        <a:rPr kumimoji="1" lang="en-US" altLang="ja-JP" sz="1200" u="none" kern="1200" baseline="0" dirty="0">
                          <a:solidFill>
                            <a:schemeClr val="tx1"/>
                          </a:solidFill>
                          <a:latin typeface="ＭＳ ゴシック" pitchFamily="49" charset="-128"/>
                          <a:ea typeface="ＭＳ ゴシック" pitchFamily="49" charset="-128"/>
                          <a:cs typeface="+mn-cs"/>
                        </a:rPr>
                        <a:t>CSP</a:t>
                      </a:r>
                      <a:r>
                        <a:rPr kumimoji="1" lang="ja-JP" altLang="en-US" sz="1200" u="none" kern="1200" baseline="0" dirty="0">
                          <a:solidFill>
                            <a:schemeClr val="tx1"/>
                          </a:solidFill>
                          <a:latin typeface="ＭＳ ゴシック" pitchFamily="49" charset="-128"/>
                          <a:ea typeface="ＭＳ ゴシック" pitchFamily="49" charset="-128"/>
                          <a:cs typeface="+mn-cs"/>
                        </a:rPr>
                        <a:t>学習会等地域での子育て支援・人材育成に係る行事を適宜実施</a:t>
                      </a:r>
                    </a:p>
                  </a:txBody>
                  <a:tcPr marL="91444" marR="91444" marT="45705" marB="45705">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xmlns="" val="10002"/>
                  </a:ext>
                </a:extLst>
              </a:tr>
              <a:tr h="452174">
                <a:tc>
                  <a:txBody>
                    <a:bodyPr/>
                    <a:lstStyle/>
                    <a:p>
                      <a:pPr>
                        <a:lnSpc>
                          <a:spcPts val="1330"/>
                        </a:lnSpc>
                      </a:pPr>
                      <a:r>
                        <a:rPr kumimoji="1" lang="ja-JP" altLang="en-US" sz="1200" u="none" kern="1200" baseline="0" dirty="0">
                          <a:solidFill>
                            <a:schemeClr val="tx1"/>
                          </a:solidFill>
                          <a:latin typeface="ＭＳ ゴシック" pitchFamily="49" charset="-128"/>
                          <a:ea typeface="ＭＳ ゴシック" pitchFamily="49" charset="-128"/>
                          <a:cs typeface="+mn-cs"/>
                        </a:rPr>
                        <a:t>まちの魅力向上事業（此花区）</a:t>
                      </a:r>
                      <a:endParaRPr kumimoji="1" lang="ja-JP" altLang="en-US" sz="1200" u="none" dirty="0">
                        <a:solidFill>
                          <a:schemeClr val="tx1"/>
                        </a:solidFill>
                        <a:latin typeface="ＭＳ ゴシック" pitchFamily="49" charset="-128"/>
                        <a:ea typeface="ＭＳ ゴシック" pitchFamily="49" charset="-128"/>
                      </a:endParaRPr>
                    </a:p>
                  </a:txBody>
                  <a:tcPr marL="91444" marR="91444" marT="45705" marB="45705">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nSpc>
                          <a:spcPts val="1330"/>
                        </a:lnSpc>
                      </a:pPr>
                      <a:r>
                        <a:rPr kumimoji="1" lang="en-US" altLang="ja-JP" sz="1200" u="none" dirty="0">
                          <a:solidFill>
                            <a:schemeClr val="tx1"/>
                          </a:solidFill>
                          <a:latin typeface="ＭＳ ゴシック" pitchFamily="49" charset="-128"/>
                          <a:ea typeface="ＭＳ ゴシック" pitchFamily="49" charset="-128"/>
                        </a:rPr>
                        <a:t>(</a:t>
                      </a:r>
                      <a:r>
                        <a:rPr kumimoji="1" lang="ja-JP" altLang="en-US" sz="1200" u="none" dirty="0">
                          <a:solidFill>
                            <a:schemeClr val="tx1"/>
                          </a:solidFill>
                          <a:latin typeface="ＭＳ ゴシック" pitchFamily="49" charset="-128"/>
                          <a:ea typeface="ＭＳ ゴシック" pitchFamily="49" charset="-128"/>
                        </a:rPr>
                        <a:t>仮称</a:t>
                      </a:r>
                      <a:r>
                        <a:rPr kumimoji="1" lang="en-US" altLang="ja-JP" sz="1200" u="none" dirty="0">
                          <a:solidFill>
                            <a:schemeClr val="tx1"/>
                          </a:solidFill>
                          <a:latin typeface="ＭＳ ゴシック" pitchFamily="49" charset="-128"/>
                          <a:ea typeface="ＭＳ ゴシック" pitchFamily="49" charset="-128"/>
                        </a:rPr>
                        <a:t>)</a:t>
                      </a:r>
                      <a:r>
                        <a:rPr kumimoji="1" lang="ja-JP" altLang="en-US" sz="1200" u="none" dirty="0">
                          <a:solidFill>
                            <a:schemeClr val="tx1"/>
                          </a:solidFill>
                          <a:latin typeface="ＭＳ ゴシック" pitchFamily="49" charset="-128"/>
                          <a:ea typeface="ＭＳ ゴシック" pitchFamily="49" charset="-128"/>
                        </a:rPr>
                        <a:t>正蓮寺川公園の整備にあわせたまちづくりを推進するため、同公園が憩いの場として機能し、地域コミュニティの活性化に資するよう区民の関心を高める</a:t>
                      </a:r>
                    </a:p>
                  </a:txBody>
                  <a:tcPr marL="91444" marR="91444" marT="45705" marB="45705">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xmlns="" val="10003"/>
                  </a:ext>
                </a:extLst>
              </a:tr>
              <a:tr h="427052">
                <a:tc>
                  <a:txBody>
                    <a:bodyPr/>
                    <a:lstStyle/>
                    <a:p>
                      <a:pPr>
                        <a:lnSpc>
                          <a:spcPts val="1330"/>
                        </a:lnSpc>
                      </a:pPr>
                      <a:r>
                        <a:rPr kumimoji="1" lang="ja-JP" altLang="en-US" sz="1200" kern="1200" baseline="0" dirty="0">
                          <a:solidFill>
                            <a:schemeClr val="tx1"/>
                          </a:solidFill>
                          <a:latin typeface="ＭＳ ゴシック" pitchFamily="49" charset="-128"/>
                          <a:ea typeface="ＭＳ ゴシック" pitchFamily="49" charset="-128"/>
                          <a:cs typeface="+mn-cs"/>
                        </a:rPr>
                        <a:t>梅香小学校（此花区）</a:t>
                      </a:r>
                      <a:endParaRPr kumimoji="1" lang="ja-JP" altLang="en-US" sz="1200" dirty="0">
                        <a:solidFill>
                          <a:schemeClr val="tx1"/>
                        </a:solidFill>
                        <a:latin typeface="ＭＳ ゴシック" pitchFamily="49" charset="-128"/>
                        <a:ea typeface="ＭＳ ゴシック" pitchFamily="49" charset="-128"/>
                      </a:endParaRPr>
                    </a:p>
                  </a:txBody>
                  <a:tcPr marL="91444" marR="91444" marT="45705" marB="45705">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nSpc>
                          <a:spcPts val="1330"/>
                        </a:lnSpc>
                      </a:pPr>
                      <a:r>
                        <a:rPr kumimoji="1" lang="ja-JP" altLang="en-US" sz="1200" kern="1200" baseline="0" dirty="0">
                          <a:solidFill>
                            <a:schemeClr val="tx1"/>
                          </a:solidFill>
                          <a:latin typeface="ＭＳ ゴシック" pitchFamily="49" charset="-128"/>
                          <a:ea typeface="ＭＳ ゴシック" pitchFamily="49" charset="-128"/>
                          <a:cs typeface="+mn-cs"/>
                        </a:rPr>
                        <a:t>英語力向上のため全学年で英語授業の実施、ＩＣＴ（電子黒板機能付き液晶プロジェクター）を活用した授業の実施</a:t>
                      </a:r>
                      <a:endParaRPr kumimoji="1" lang="ja-JP" altLang="en-US" sz="1200" dirty="0">
                        <a:solidFill>
                          <a:schemeClr val="tx1"/>
                        </a:solidFill>
                        <a:latin typeface="ＭＳ ゴシック" pitchFamily="49" charset="-128"/>
                        <a:ea typeface="ＭＳ ゴシック" pitchFamily="49" charset="-128"/>
                      </a:endParaRPr>
                    </a:p>
                  </a:txBody>
                  <a:tcPr marL="91444" marR="91444" marT="45705" marB="45705">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xmlns="" val="10004"/>
                  </a:ext>
                </a:extLst>
              </a:tr>
              <a:tr h="228585">
                <a:tc>
                  <a:txBody>
                    <a:bodyPr/>
                    <a:lstStyle/>
                    <a:p>
                      <a:pPr>
                        <a:lnSpc>
                          <a:spcPts val="1330"/>
                        </a:lnSpc>
                      </a:pPr>
                      <a:r>
                        <a:rPr kumimoji="1" lang="zh-CN" altLang="en-US" sz="1200" kern="1200" baseline="0" dirty="0">
                          <a:solidFill>
                            <a:schemeClr val="tx1"/>
                          </a:solidFill>
                          <a:latin typeface="ＭＳ ゴシック" pitchFamily="49" charset="-128"/>
                          <a:ea typeface="ＭＳ ゴシック" pitchFamily="49" charset="-128"/>
                          <a:cs typeface="+mn-cs"/>
                        </a:rPr>
                        <a:t>新高小学校（淀川区）</a:t>
                      </a:r>
                    </a:p>
                  </a:txBody>
                  <a:tcPr marL="91444" marR="91444" marT="45705" marB="45705">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nSpc>
                          <a:spcPts val="1330"/>
                        </a:lnSpc>
                      </a:pPr>
                      <a:r>
                        <a:rPr kumimoji="1" lang="ja-JP" altLang="en-US" sz="1200" kern="1200" baseline="0" dirty="0">
                          <a:solidFill>
                            <a:schemeClr val="tx1"/>
                          </a:solidFill>
                          <a:latin typeface="ＭＳ ゴシック" pitchFamily="49" charset="-128"/>
                          <a:ea typeface="ＭＳ ゴシック" pitchFamily="49" charset="-128"/>
                          <a:cs typeface="+mn-cs"/>
                        </a:rPr>
                        <a:t>「安心・安全な学校づくり」に向け、大学と連携を図り校内に安心委員会を設置し、児童が主体的にいじめについて考え行動するピアサポート活動を進めている</a:t>
                      </a:r>
                    </a:p>
                  </a:txBody>
                  <a:tcPr marL="91444" marR="91444" marT="45705" marB="45705">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xmlns="" val="10005"/>
                  </a:ext>
                </a:extLst>
              </a:tr>
              <a:tr h="228585">
                <a:tc>
                  <a:txBody>
                    <a:bodyPr/>
                    <a:lstStyle/>
                    <a:p>
                      <a:pPr>
                        <a:lnSpc>
                          <a:spcPts val="1330"/>
                        </a:lnSpc>
                      </a:pPr>
                      <a:r>
                        <a:rPr kumimoji="1" lang="ja-JP" altLang="en-US" sz="1200" u="none" kern="1200" baseline="0" dirty="0">
                          <a:solidFill>
                            <a:schemeClr val="tx1"/>
                          </a:solidFill>
                          <a:latin typeface="ＭＳ ゴシック" pitchFamily="49" charset="-128"/>
                          <a:ea typeface="ＭＳ ゴシック" pitchFamily="49" charset="-128"/>
                          <a:cs typeface="+mn-cs"/>
                        </a:rPr>
                        <a:t>東粉浜小学校（住吉区）</a:t>
                      </a:r>
                      <a:endParaRPr kumimoji="1" lang="ja-JP" altLang="en-US" sz="1200" u="none" dirty="0">
                        <a:solidFill>
                          <a:schemeClr val="tx1"/>
                        </a:solidFill>
                        <a:latin typeface="ＭＳ ゴシック" pitchFamily="49" charset="-128"/>
                        <a:ea typeface="ＭＳ ゴシック" pitchFamily="49" charset="-128"/>
                      </a:endParaRPr>
                    </a:p>
                  </a:txBody>
                  <a:tcPr marL="91444" marR="91444" marT="45705" marB="45705">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nSpc>
                          <a:spcPts val="1330"/>
                        </a:lnSpc>
                      </a:pPr>
                      <a:r>
                        <a:rPr kumimoji="1" lang="ja-JP" altLang="en-US" sz="1200" u="none" kern="1200" baseline="0" dirty="0">
                          <a:solidFill>
                            <a:schemeClr val="tx1"/>
                          </a:solidFill>
                          <a:latin typeface="ＭＳ ゴシック" pitchFamily="49" charset="-128"/>
                          <a:ea typeface="ＭＳ ゴシック" pitchFamily="49" charset="-128"/>
                          <a:cs typeface="+mn-cs"/>
                        </a:rPr>
                        <a:t>エネルギー教育として、「電気のはたらき」（南海電鉄）等の外部教育資源を活用した「社会に開かれた教育課程」による取り組みを進めている</a:t>
                      </a:r>
                      <a:endParaRPr kumimoji="1" lang="ja-JP" altLang="en-US" sz="1200" u="none" dirty="0">
                        <a:solidFill>
                          <a:schemeClr val="tx1"/>
                        </a:solidFill>
                        <a:latin typeface="ＭＳ ゴシック" pitchFamily="49" charset="-128"/>
                        <a:ea typeface="ＭＳ ゴシック" pitchFamily="49" charset="-128"/>
                      </a:endParaRPr>
                    </a:p>
                  </a:txBody>
                  <a:tcPr marL="91444" marR="91444" marT="45705" marB="45705">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xmlns="" val="10006"/>
                  </a:ext>
                </a:extLst>
              </a:tr>
            </a:tbl>
          </a:graphicData>
        </a:graphic>
      </p:graphicFrame>
      <p:sp>
        <p:nvSpPr>
          <p:cNvPr id="14" name="正方形/長方形 13"/>
          <p:cNvSpPr/>
          <p:nvPr/>
        </p:nvSpPr>
        <p:spPr>
          <a:xfrm>
            <a:off x="251520" y="251356"/>
            <a:ext cx="4392488" cy="369332"/>
          </a:xfrm>
          <a:prstGeom prst="rect">
            <a:avLst/>
          </a:prstGeom>
        </p:spPr>
        <p:txBody>
          <a:bodyPr wrap="square">
            <a:spAutoFit/>
          </a:bodyPr>
          <a:lstStyle/>
          <a:p>
            <a:r>
              <a:rPr lang="ja-JP" altLang="en-US" b="1" dirty="0">
                <a:solidFill>
                  <a:srgbClr val="000000"/>
                </a:solidFill>
                <a:latin typeface="Calibri" pitchFamily="34" charset="0"/>
              </a:rPr>
              <a:t>公募人材の成果</a:t>
            </a:r>
            <a:r>
              <a:rPr lang="ja-JP" altLang="en-US" b="1" dirty="0">
                <a:latin typeface="Calibri" pitchFamily="34" charset="0"/>
              </a:rPr>
              <a:t>・不祥事案</a:t>
            </a:r>
          </a:p>
        </p:txBody>
      </p:sp>
      <p:cxnSp>
        <p:nvCxnSpPr>
          <p:cNvPr id="15" name="直線コネクタ 14"/>
          <p:cNvCxnSpPr/>
          <p:nvPr/>
        </p:nvCxnSpPr>
        <p:spPr>
          <a:xfrm>
            <a:off x="179512" y="622429"/>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7" name="テキスト ボックス 36"/>
          <p:cNvSpPr txBox="1"/>
          <p:nvPr/>
        </p:nvSpPr>
        <p:spPr>
          <a:xfrm>
            <a:off x="0" y="0"/>
            <a:ext cx="3491880" cy="261610"/>
          </a:xfrm>
          <a:prstGeom prst="rect">
            <a:avLst/>
          </a:prstGeom>
          <a:noFill/>
        </p:spPr>
        <p:txBody>
          <a:bodyPr wrap="square" rtlCol="0">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r>
              <a:rPr lang="en-US" altLang="ja-JP" sz="1100" dirty="0"/>
              <a:t>Ⅳ</a:t>
            </a:r>
            <a:r>
              <a:rPr lang="ja-JP" altLang="en-US" sz="1100" dirty="0"/>
              <a:t>　行財政改革</a:t>
            </a:r>
            <a:r>
              <a:rPr lang="en-US" altLang="ja-JP" sz="1100" dirty="0"/>
              <a:t>【</a:t>
            </a:r>
            <a:r>
              <a:rPr lang="ja-JP" altLang="en-US" sz="1100" dirty="0"/>
              <a:t>人事</a:t>
            </a:r>
            <a:r>
              <a:rPr lang="en-US" altLang="ja-JP" sz="1100" dirty="0"/>
              <a:t>】</a:t>
            </a:r>
            <a:r>
              <a:rPr lang="ja-JP" altLang="en-US" sz="1100" dirty="0"/>
              <a:t>・公募制度</a:t>
            </a:r>
            <a:endParaRPr lang="en-US" altLang="ja-JP" sz="1100" dirty="0"/>
          </a:p>
        </p:txBody>
      </p:sp>
      <p:sp>
        <p:nvSpPr>
          <p:cNvPr id="24" name="正方形/長方形 15"/>
          <p:cNvSpPr>
            <a:spLocks noChangeArrowheads="1"/>
          </p:cNvSpPr>
          <p:nvPr/>
        </p:nvSpPr>
        <p:spPr bwMode="auto">
          <a:xfrm>
            <a:off x="323528" y="1154724"/>
            <a:ext cx="6804025" cy="307777"/>
          </a:xfrm>
          <a:prstGeom prst="rect">
            <a:avLst/>
          </a:prstGeom>
          <a:noFill/>
          <a:ln w="9525">
            <a:noFill/>
            <a:miter lim="800000"/>
            <a:headEnd/>
            <a:tailEnd/>
          </a:ln>
        </p:spPr>
        <p:txBody>
          <a:bodyPr>
            <a:spAutoFit/>
          </a:bodyPr>
          <a:lstStyle/>
          <a:p>
            <a:r>
              <a:rPr lang="en-US" altLang="ja-JP" sz="1400" dirty="0">
                <a:latin typeface="+mj-ea"/>
                <a:ea typeface="+mj-ea"/>
              </a:rPr>
              <a:t>【</a:t>
            </a:r>
            <a:r>
              <a:rPr lang="ja-JP" altLang="en-US" sz="1400" dirty="0">
                <a:latin typeface="+mj-ea"/>
                <a:ea typeface="+mj-ea"/>
              </a:rPr>
              <a:t>公募区長・公募校長の主な実績例</a:t>
            </a:r>
            <a:r>
              <a:rPr lang="en-US" altLang="ja-JP" sz="1400" dirty="0">
                <a:latin typeface="+mj-ea"/>
                <a:ea typeface="+mj-ea"/>
              </a:rPr>
              <a:t>】</a:t>
            </a:r>
            <a:endParaRPr lang="ja-JP" altLang="en-US" sz="1400" dirty="0">
              <a:latin typeface="+mj-ea"/>
              <a:ea typeface="+mj-ea"/>
            </a:endParaRPr>
          </a:p>
        </p:txBody>
      </p:sp>
      <p:sp>
        <p:nvSpPr>
          <p:cNvPr id="25" name="正方形/長方形 21"/>
          <p:cNvSpPr>
            <a:spLocks noChangeArrowheads="1"/>
          </p:cNvSpPr>
          <p:nvPr/>
        </p:nvSpPr>
        <p:spPr bwMode="auto">
          <a:xfrm>
            <a:off x="395536" y="605940"/>
            <a:ext cx="8497887" cy="584775"/>
          </a:xfrm>
          <a:prstGeom prst="rect">
            <a:avLst/>
          </a:prstGeom>
          <a:noFill/>
          <a:ln w="9525">
            <a:noFill/>
            <a:miter lim="800000"/>
            <a:headEnd/>
            <a:tailEnd/>
          </a:ln>
        </p:spPr>
        <p:txBody>
          <a:bodyPr>
            <a:spAutoFit/>
          </a:bodyPr>
          <a:lstStyle/>
          <a:p>
            <a:r>
              <a:rPr lang="ja-JP" altLang="en-US" sz="1600" dirty="0">
                <a:latin typeface="ＭＳ Ｐゴシック" pitchFamily="50" charset="-128"/>
                <a:ea typeface="ＭＳ Ｐゴシック" pitchFamily="50" charset="-128"/>
                <a:cs typeface="メイリオ" pitchFamily="50" charset="-128"/>
              </a:rPr>
              <a:t>公募により任用された外部人材については、外部の視点や民間の経営感覚で様々な独自施策に取り組むなど、一定の成果。一方で、外部人材による不祥事案も発生。</a:t>
            </a:r>
            <a:endParaRPr lang="en-US" altLang="ja-JP" sz="1600" dirty="0">
              <a:latin typeface="ＭＳ Ｐゴシック" pitchFamily="50" charset="-128"/>
              <a:ea typeface="ＭＳ Ｐゴシック" pitchFamily="50" charset="-128"/>
              <a:cs typeface="メイリオ" pitchFamily="50" charset="-128"/>
            </a:endParaRPr>
          </a:p>
        </p:txBody>
      </p:sp>
      <p:sp>
        <p:nvSpPr>
          <p:cNvPr id="16" name="正方形/長方形 15"/>
          <p:cNvSpPr>
            <a:spLocks noChangeArrowheads="1"/>
          </p:cNvSpPr>
          <p:nvPr/>
        </p:nvSpPr>
        <p:spPr bwMode="auto">
          <a:xfrm>
            <a:off x="323528" y="4273351"/>
            <a:ext cx="6804025" cy="307777"/>
          </a:xfrm>
          <a:prstGeom prst="rect">
            <a:avLst/>
          </a:prstGeom>
          <a:noFill/>
          <a:ln w="9525">
            <a:noFill/>
            <a:miter lim="800000"/>
            <a:headEnd/>
            <a:tailEnd/>
          </a:ln>
        </p:spPr>
        <p:txBody>
          <a:bodyPr>
            <a:spAutoFit/>
          </a:bodyPr>
          <a:lstStyle/>
          <a:p>
            <a:r>
              <a:rPr lang="en-US" altLang="ja-JP" sz="1400" dirty="0">
                <a:latin typeface="+mj-ea"/>
                <a:ea typeface="+mj-ea"/>
              </a:rPr>
              <a:t>【</a:t>
            </a:r>
            <a:r>
              <a:rPr lang="ja-JP" altLang="en-US" sz="1400" dirty="0">
                <a:latin typeface="+mj-ea"/>
                <a:ea typeface="+mj-ea"/>
              </a:rPr>
              <a:t>不祥事案</a:t>
            </a:r>
            <a:r>
              <a:rPr lang="en-US" altLang="ja-JP" sz="1400" dirty="0">
                <a:latin typeface="+mj-ea"/>
                <a:ea typeface="+mj-ea"/>
              </a:rPr>
              <a:t>】</a:t>
            </a:r>
            <a:endParaRPr lang="ja-JP" altLang="en-US" sz="1400" dirty="0">
              <a:latin typeface="+mj-ea"/>
              <a:ea typeface="+mj-ea"/>
            </a:endParaRPr>
          </a:p>
        </p:txBody>
      </p:sp>
      <p:graphicFrame>
        <p:nvGraphicFramePr>
          <p:cNvPr id="17" name="表 16"/>
          <p:cNvGraphicFramePr>
            <a:graphicFrameLocks noGrp="1"/>
          </p:cNvGraphicFramePr>
          <p:nvPr>
            <p:extLst/>
          </p:nvPr>
        </p:nvGraphicFramePr>
        <p:xfrm>
          <a:off x="251520" y="4543380"/>
          <a:ext cx="8712969" cy="2125980"/>
        </p:xfrm>
        <a:graphic>
          <a:graphicData uri="http://schemas.openxmlformats.org/drawingml/2006/table">
            <a:tbl>
              <a:tblPr firstRow="1" bandRow="1">
                <a:tableStyleId>{5C22544A-7EE6-4342-B048-85BDC9FD1C3A}</a:tableStyleId>
              </a:tblPr>
              <a:tblGrid>
                <a:gridCol w="6912768">
                  <a:extLst>
                    <a:ext uri="{9D8B030D-6E8A-4147-A177-3AD203B41FA5}">
                      <a16:colId xmlns:a16="http://schemas.microsoft.com/office/drawing/2014/main" xmlns="" val="20000"/>
                    </a:ext>
                  </a:extLst>
                </a:gridCol>
                <a:gridCol w="1800201">
                  <a:extLst>
                    <a:ext uri="{9D8B030D-6E8A-4147-A177-3AD203B41FA5}">
                      <a16:colId xmlns:a16="http://schemas.microsoft.com/office/drawing/2014/main" xmlns="" val="20001"/>
                    </a:ext>
                  </a:extLst>
                </a:gridCol>
              </a:tblGrid>
              <a:tr h="261784">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zh-TW" altLang="en-US" sz="1200" dirty="0">
                          <a:solidFill>
                            <a:schemeClr val="tx1"/>
                          </a:solidFill>
                          <a:latin typeface="ＭＳ Ｐゴシック" pitchFamily="50" charset="-128"/>
                          <a:ea typeface="ＭＳ Ｐゴシック" pitchFamily="50" charset="-128"/>
                        </a:rPr>
                        <a:t>事</a:t>
                      </a:r>
                      <a:r>
                        <a:rPr lang="ja-JP" altLang="en-US" sz="1200" dirty="0">
                          <a:solidFill>
                            <a:schemeClr val="tx1"/>
                          </a:solidFill>
                          <a:latin typeface="ＭＳ Ｐゴシック" pitchFamily="50" charset="-128"/>
                          <a:ea typeface="ＭＳ Ｐゴシック" pitchFamily="50" charset="-128"/>
                        </a:rPr>
                        <a:t>　</a:t>
                      </a:r>
                      <a:r>
                        <a:rPr lang="zh-TW" altLang="en-US" sz="1200" dirty="0">
                          <a:solidFill>
                            <a:schemeClr val="tx1"/>
                          </a:solidFill>
                          <a:latin typeface="ＭＳ Ｐゴシック" pitchFamily="50" charset="-128"/>
                          <a:ea typeface="ＭＳ Ｐゴシック" pitchFamily="50" charset="-128"/>
                        </a:rPr>
                        <a:t>案</a:t>
                      </a:r>
                      <a:r>
                        <a:rPr lang="ja-JP" altLang="en-US" sz="1200" dirty="0">
                          <a:solidFill>
                            <a:schemeClr val="tx1"/>
                          </a:solidFill>
                          <a:latin typeface="ＭＳ Ｐゴシック" pitchFamily="50" charset="-128"/>
                          <a:ea typeface="ＭＳ Ｐゴシック" pitchFamily="50" charset="-128"/>
                        </a:rPr>
                        <a:t>　</a:t>
                      </a:r>
                      <a:r>
                        <a:rPr lang="zh-TW" altLang="en-US" sz="1200" dirty="0">
                          <a:solidFill>
                            <a:schemeClr val="tx1"/>
                          </a:solidFill>
                          <a:latin typeface="ＭＳ Ｐゴシック" pitchFamily="50" charset="-128"/>
                          <a:ea typeface="ＭＳ Ｐゴシック" pitchFamily="50" charset="-128"/>
                        </a:rPr>
                        <a:t>概</a:t>
                      </a:r>
                      <a:r>
                        <a:rPr lang="ja-JP" altLang="en-US" sz="1200" dirty="0">
                          <a:solidFill>
                            <a:schemeClr val="tx1"/>
                          </a:solidFill>
                          <a:latin typeface="ＭＳ Ｐゴシック" pitchFamily="50" charset="-128"/>
                          <a:ea typeface="ＭＳ Ｐゴシック" pitchFamily="50" charset="-128"/>
                        </a:rPr>
                        <a:t>　</a:t>
                      </a:r>
                      <a:r>
                        <a:rPr lang="zh-TW" altLang="en-US" sz="1200" dirty="0">
                          <a:solidFill>
                            <a:schemeClr val="tx1"/>
                          </a:solidFill>
                          <a:latin typeface="ＭＳ Ｐゴシック" pitchFamily="50" charset="-128"/>
                          <a:ea typeface="ＭＳ Ｐゴシック" pitchFamily="50" charset="-128"/>
                        </a:rPr>
                        <a:t>要</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tc>
                  <a:txBody>
                    <a:bodyPr/>
                    <a:lstStyle/>
                    <a:p>
                      <a:pPr algn="ctr"/>
                      <a:r>
                        <a:rPr kumimoji="1" lang="ja-JP" altLang="en-US" sz="1200" dirty="0">
                          <a:solidFill>
                            <a:schemeClr val="tx1"/>
                          </a:solidFill>
                        </a:rPr>
                        <a:t>処分の内容</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extLst>
                  <a:ext uri="{0D108BD9-81ED-4DB2-BD59-A6C34878D82A}">
                    <a16:rowId xmlns:a16="http://schemas.microsoft.com/office/drawing/2014/main" xmlns="" val="10000"/>
                  </a:ext>
                </a:extLst>
              </a:tr>
              <a:tr h="370840">
                <a:tc>
                  <a:txBody>
                    <a:bodyPr/>
                    <a:lstStyle/>
                    <a:p>
                      <a:pPr>
                        <a:lnSpc>
                          <a:spcPts val="1330"/>
                        </a:lnSpc>
                      </a:pPr>
                      <a:r>
                        <a:rPr kumimoji="1" lang="en-US" altLang="ja-JP" sz="1200" kern="1200" baseline="0" dirty="0">
                          <a:solidFill>
                            <a:schemeClr val="dk1"/>
                          </a:solidFill>
                          <a:latin typeface="+mn-lt"/>
                          <a:ea typeface="+mn-ea"/>
                          <a:cs typeface="+mn-cs"/>
                        </a:rPr>
                        <a:t>[</a:t>
                      </a:r>
                      <a:r>
                        <a:rPr lang="ja-JP" altLang="en-US" sz="1200" dirty="0"/>
                        <a:t>淀川区長</a:t>
                      </a:r>
                      <a:r>
                        <a:rPr kumimoji="1" lang="en-US" altLang="ja-JP" sz="1200" kern="1200" baseline="0" dirty="0">
                          <a:solidFill>
                            <a:schemeClr val="dk1"/>
                          </a:solidFill>
                          <a:latin typeface="+mn-lt"/>
                          <a:ea typeface="+mn-ea"/>
                          <a:cs typeface="+mn-cs"/>
                        </a:rPr>
                        <a:t>]</a:t>
                      </a:r>
                      <a:r>
                        <a:rPr kumimoji="1" lang="ja-JP" altLang="en-US" sz="1200" kern="1200" baseline="0" dirty="0">
                          <a:solidFill>
                            <a:schemeClr val="dk1"/>
                          </a:solidFill>
                          <a:latin typeface="+mn-lt"/>
                          <a:ea typeface="+mn-ea"/>
                          <a:cs typeface="+mn-cs"/>
                        </a:rPr>
                        <a:t>　</a:t>
                      </a:r>
                      <a:r>
                        <a:rPr kumimoji="1" lang="en-US" altLang="ja-JP" sz="1200" kern="1200" baseline="0" dirty="0">
                          <a:solidFill>
                            <a:schemeClr val="dk1"/>
                          </a:solidFill>
                          <a:latin typeface="+mn-lt"/>
                          <a:ea typeface="+mn-ea"/>
                          <a:cs typeface="+mn-cs"/>
                        </a:rPr>
                        <a:t>2012</a:t>
                      </a:r>
                      <a:r>
                        <a:rPr kumimoji="1" lang="ja-JP" altLang="en-US" sz="1200" kern="1200" baseline="0" dirty="0">
                          <a:solidFill>
                            <a:schemeClr val="dk1"/>
                          </a:solidFill>
                          <a:latin typeface="+mn-lt"/>
                          <a:ea typeface="+mn-ea"/>
                          <a:cs typeface="+mn-cs"/>
                        </a:rPr>
                        <a:t>年</a:t>
                      </a:r>
                      <a:r>
                        <a:rPr kumimoji="1" lang="en-US" altLang="ja-JP" sz="1200" kern="1200" baseline="0" dirty="0">
                          <a:solidFill>
                            <a:schemeClr val="dk1"/>
                          </a:solidFill>
                          <a:latin typeface="+mn-lt"/>
                          <a:ea typeface="+mn-ea"/>
                          <a:cs typeface="+mn-cs"/>
                        </a:rPr>
                        <a:t>8</a:t>
                      </a:r>
                      <a:r>
                        <a:rPr kumimoji="1" lang="ja-JP" altLang="en-US" sz="1200" kern="1200" baseline="0" dirty="0">
                          <a:solidFill>
                            <a:schemeClr val="dk1"/>
                          </a:solidFill>
                          <a:latin typeface="+mn-lt"/>
                          <a:ea typeface="+mn-ea"/>
                          <a:cs typeface="+mn-cs"/>
                        </a:rPr>
                        <a:t>月、</a:t>
                      </a:r>
                      <a:r>
                        <a:rPr lang="ja-JP" altLang="en-US" sz="1200" dirty="0"/>
                        <a:t>ツイッター上で、不適切な投稿を行った。　</a:t>
                      </a:r>
                    </a:p>
                    <a:p>
                      <a:pPr>
                        <a:lnSpc>
                          <a:spcPts val="1330"/>
                        </a:lnSpc>
                      </a:pPr>
                      <a:r>
                        <a:rPr lang="en-US" altLang="ja-JP" sz="1200" dirty="0"/>
                        <a:t>2013</a:t>
                      </a:r>
                      <a:r>
                        <a:rPr lang="ja-JP" altLang="en-US" sz="1200" dirty="0"/>
                        <a:t>年</a:t>
                      </a:r>
                      <a:r>
                        <a:rPr lang="en-US" altLang="ja-JP" sz="1200" dirty="0"/>
                        <a:t>10 </a:t>
                      </a:r>
                      <a:r>
                        <a:rPr lang="ja-JP" altLang="en-US" sz="1200" dirty="0"/>
                        <a:t>月、ツイッターに不適切な内容の投稿をし、本市の信用を失墜。</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nSpc>
                          <a:spcPts val="1330"/>
                        </a:lnSpc>
                      </a:pPr>
                      <a:r>
                        <a:rPr lang="en-US" altLang="ja-JP" sz="1200" dirty="0"/>
                        <a:t>2012</a:t>
                      </a:r>
                      <a:r>
                        <a:rPr lang="ja-JP" altLang="en-US" sz="1200" dirty="0"/>
                        <a:t>年</a:t>
                      </a:r>
                      <a:r>
                        <a:rPr lang="en-US" altLang="ja-JP" sz="1200" dirty="0"/>
                        <a:t>8 </a:t>
                      </a:r>
                      <a:r>
                        <a:rPr lang="ja-JP" altLang="en-US" sz="1200" dirty="0"/>
                        <a:t>月　口頭注意</a:t>
                      </a:r>
                      <a:endParaRPr lang="en-US" altLang="ja-JP" sz="1200" dirty="0"/>
                    </a:p>
                    <a:p>
                      <a:pPr>
                        <a:lnSpc>
                          <a:spcPts val="1330"/>
                        </a:lnSpc>
                      </a:pPr>
                      <a:r>
                        <a:rPr lang="en-US" altLang="ja-JP" sz="1200" dirty="0"/>
                        <a:t>2013</a:t>
                      </a:r>
                      <a:r>
                        <a:rPr lang="ja-JP" altLang="en-US" sz="1200" dirty="0"/>
                        <a:t>年</a:t>
                      </a:r>
                      <a:r>
                        <a:rPr lang="en-US" altLang="ja-JP" sz="1200" dirty="0"/>
                        <a:t>11 </a:t>
                      </a:r>
                      <a:r>
                        <a:rPr lang="ja-JP" altLang="en-US" sz="1200" dirty="0"/>
                        <a:t>月　減給</a:t>
                      </a:r>
                      <a:r>
                        <a:rPr lang="en-US" altLang="ja-JP" sz="1200" dirty="0"/>
                        <a:t>1</a:t>
                      </a:r>
                      <a:r>
                        <a:rPr lang="ja-JP" altLang="en-US" sz="1200" dirty="0"/>
                        <a:t>月</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xmlns="" val="10001"/>
                  </a:ext>
                </a:extLst>
              </a:tr>
              <a:tr h="370840">
                <a:tc>
                  <a:txBody>
                    <a:bodyPr/>
                    <a:lstStyle/>
                    <a:p>
                      <a:pPr>
                        <a:lnSpc>
                          <a:spcPts val="1330"/>
                        </a:lnSpc>
                      </a:pPr>
                      <a:r>
                        <a:rPr kumimoji="1" lang="en-US" altLang="ja-JP" sz="1200" kern="1200" baseline="0" dirty="0">
                          <a:solidFill>
                            <a:schemeClr val="dk1"/>
                          </a:solidFill>
                          <a:latin typeface="+mn-lt"/>
                          <a:ea typeface="+mn-ea"/>
                          <a:cs typeface="+mn-cs"/>
                        </a:rPr>
                        <a:t>[</a:t>
                      </a:r>
                      <a:r>
                        <a:rPr lang="ja-JP" altLang="en-US" sz="1200" dirty="0"/>
                        <a:t>東住吉区長</a:t>
                      </a:r>
                      <a:r>
                        <a:rPr kumimoji="1" lang="en-US" altLang="ja-JP" sz="1200" kern="1200" baseline="0" dirty="0">
                          <a:solidFill>
                            <a:schemeClr val="dk1"/>
                          </a:solidFill>
                          <a:latin typeface="+mn-lt"/>
                          <a:ea typeface="+mn-ea"/>
                          <a:cs typeface="+mn-cs"/>
                        </a:rPr>
                        <a:t>]</a:t>
                      </a:r>
                      <a:r>
                        <a:rPr kumimoji="1" lang="ja-JP" altLang="en-US" sz="1200" kern="1200" baseline="0" dirty="0">
                          <a:solidFill>
                            <a:schemeClr val="dk1"/>
                          </a:solidFill>
                          <a:latin typeface="+mn-lt"/>
                          <a:ea typeface="+mn-ea"/>
                          <a:cs typeface="+mn-cs"/>
                        </a:rPr>
                        <a:t>　</a:t>
                      </a:r>
                      <a:r>
                        <a:rPr lang="ja-JP" altLang="en-US" sz="1200" dirty="0"/>
                        <a:t>経歴に関する情報提供があり、事実確認を行うなかで、本人が虚偽の回答を繰り返した。また、年金記録に係る文書を改ざんして本市に提出。</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nSpc>
                          <a:spcPts val="1330"/>
                        </a:lnSpc>
                      </a:pPr>
                      <a:r>
                        <a:rPr lang="en-US" altLang="ja-JP" sz="1200" dirty="0"/>
                        <a:t>2013</a:t>
                      </a:r>
                      <a:r>
                        <a:rPr lang="ja-JP" altLang="en-US" sz="1200" dirty="0"/>
                        <a:t>年</a:t>
                      </a:r>
                      <a:r>
                        <a:rPr lang="en-US" altLang="ja-JP" sz="1200" dirty="0"/>
                        <a:t>4 </a:t>
                      </a:r>
                      <a:r>
                        <a:rPr lang="ja-JP" altLang="en-US" sz="1200" dirty="0"/>
                        <a:t>月</a:t>
                      </a:r>
                      <a:r>
                        <a:rPr lang="zh-TW" altLang="en-US" sz="1200" dirty="0">
                          <a:latin typeface="ＭＳ Ｐゴシック" pitchFamily="50" charset="-128"/>
                          <a:ea typeface="ＭＳ Ｐゴシック" pitchFamily="50" charset="-128"/>
                        </a:rPr>
                        <a:t>分限免職</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xmlns="" val="10002"/>
                  </a:ext>
                </a:extLst>
              </a:tr>
              <a:tr h="370840">
                <a:tc>
                  <a:txBody>
                    <a:bodyPr/>
                    <a:lstStyle/>
                    <a:p>
                      <a:pPr>
                        <a:lnSpc>
                          <a:spcPts val="1330"/>
                        </a:lnSpc>
                      </a:pPr>
                      <a:r>
                        <a:rPr kumimoji="1" lang="en-US" altLang="ja-JP" sz="1200" kern="1200" baseline="0" dirty="0">
                          <a:solidFill>
                            <a:schemeClr val="dk1"/>
                          </a:solidFill>
                          <a:latin typeface="+mn-lt"/>
                          <a:ea typeface="+mn-ea"/>
                          <a:cs typeface="+mn-cs"/>
                        </a:rPr>
                        <a:t>[</a:t>
                      </a:r>
                      <a:r>
                        <a:rPr kumimoji="1" lang="ja-JP" altLang="en-US" sz="1200" kern="1200" baseline="0" dirty="0">
                          <a:solidFill>
                            <a:schemeClr val="dk1"/>
                          </a:solidFill>
                          <a:latin typeface="+mn-lt"/>
                          <a:ea typeface="+mn-ea"/>
                          <a:cs typeface="+mn-cs"/>
                        </a:rPr>
                        <a:t>東成区長</a:t>
                      </a:r>
                      <a:r>
                        <a:rPr kumimoji="1" lang="en-US" altLang="ja-JP" sz="1200" kern="1200" baseline="0" dirty="0">
                          <a:solidFill>
                            <a:schemeClr val="dk1"/>
                          </a:solidFill>
                          <a:latin typeface="+mn-lt"/>
                          <a:ea typeface="+mn-ea"/>
                          <a:cs typeface="+mn-cs"/>
                        </a:rPr>
                        <a:t>]</a:t>
                      </a:r>
                      <a:r>
                        <a:rPr kumimoji="1" lang="ja-JP" altLang="en-US" sz="1200" kern="1200" baseline="0" dirty="0">
                          <a:solidFill>
                            <a:schemeClr val="dk1"/>
                          </a:solidFill>
                          <a:latin typeface="+mn-lt"/>
                          <a:ea typeface="+mn-ea"/>
                          <a:cs typeface="+mn-cs"/>
                        </a:rPr>
                        <a:t>　</a:t>
                      </a:r>
                      <a:r>
                        <a:rPr kumimoji="1" lang="en-US" altLang="ja-JP" sz="1200" kern="1200" baseline="0" dirty="0">
                          <a:solidFill>
                            <a:schemeClr val="dk1"/>
                          </a:solidFill>
                          <a:latin typeface="+mn-lt"/>
                          <a:ea typeface="+mn-ea"/>
                          <a:cs typeface="+mn-cs"/>
                        </a:rPr>
                        <a:t>2012 </a:t>
                      </a:r>
                      <a:r>
                        <a:rPr kumimoji="1" lang="ja-JP" altLang="en-US" sz="1200" kern="1200" baseline="0" dirty="0">
                          <a:solidFill>
                            <a:schemeClr val="dk1"/>
                          </a:solidFill>
                          <a:latin typeface="+mn-lt"/>
                          <a:ea typeface="+mn-ea"/>
                          <a:cs typeface="+mn-cs"/>
                        </a:rPr>
                        <a:t>年</a:t>
                      </a:r>
                      <a:r>
                        <a:rPr kumimoji="1" lang="en-US" altLang="ja-JP" sz="1200" kern="1200" baseline="0" dirty="0">
                          <a:solidFill>
                            <a:schemeClr val="dk1"/>
                          </a:solidFill>
                          <a:latin typeface="+mn-lt"/>
                          <a:ea typeface="+mn-ea"/>
                          <a:cs typeface="+mn-cs"/>
                        </a:rPr>
                        <a:t>10 </a:t>
                      </a:r>
                      <a:r>
                        <a:rPr kumimoji="1" lang="ja-JP" altLang="en-US" sz="1200" kern="1200" baseline="0" dirty="0">
                          <a:solidFill>
                            <a:schemeClr val="dk1"/>
                          </a:solidFill>
                          <a:latin typeface="+mn-lt"/>
                          <a:ea typeface="+mn-ea"/>
                          <a:cs typeface="+mn-cs"/>
                        </a:rPr>
                        <a:t>月から</a:t>
                      </a:r>
                      <a:r>
                        <a:rPr kumimoji="1" lang="en-US" altLang="ja-JP" sz="1200" kern="1200" baseline="0" dirty="0">
                          <a:solidFill>
                            <a:schemeClr val="dk1"/>
                          </a:solidFill>
                          <a:latin typeface="+mn-lt"/>
                          <a:ea typeface="+mn-ea"/>
                          <a:cs typeface="+mn-cs"/>
                        </a:rPr>
                        <a:t>12 </a:t>
                      </a:r>
                      <a:r>
                        <a:rPr kumimoji="1" lang="ja-JP" altLang="en-US" sz="1200" kern="1200" baseline="0" dirty="0">
                          <a:solidFill>
                            <a:schemeClr val="dk1"/>
                          </a:solidFill>
                          <a:latin typeface="+mn-lt"/>
                          <a:ea typeface="+mn-ea"/>
                          <a:cs typeface="+mn-cs"/>
                        </a:rPr>
                        <a:t>月までにかけて、女性部下職員の私生活等に関する不適切な発言を行うとともに、不適切な行為を行った。</a:t>
                      </a:r>
                      <a:endParaRPr lang="ja-JP" altLang="en-US" sz="12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nSpc>
                          <a:spcPts val="1330"/>
                        </a:lnSpc>
                      </a:pPr>
                      <a:r>
                        <a:rPr kumimoji="1" lang="en-US" altLang="ja-JP" sz="1200" kern="1200" baseline="0" dirty="0">
                          <a:solidFill>
                            <a:schemeClr val="dk1"/>
                          </a:solidFill>
                          <a:latin typeface="+mn-lt"/>
                          <a:ea typeface="+mn-ea"/>
                          <a:cs typeface="+mn-cs"/>
                        </a:rPr>
                        <a:t>2013</a:t>
                      </a:r>
                      <a:r>
                        <a:rPr kumimoji="1" lang="ja-JP" altLang="en-US" sz="1200" kern="1200" baseline="0" dirty="0">
                          <a:solidFill>
                            <a:schemeClr val="dk1"/>
                          </a:solidFill>
                          <a:latin typeface="+mn-lt"/>
                          <a:ea typeface="+mn-ea"/>
                          <a:cs typeface="+mn-cs"/>
                        </a:rPr>
                        <a:t>年</a:t>
                      </a:r>
                      <a:r>
                        <a:rPr kumimoji="1" lang="en-US" altLang="ja-JP" sz="1200" kern="1200" baseline="0" dirty="0">
                          <a:solidFill>
                            <a:schemeClr val="dk1"/>
                          </a:solidFill>
                          <a:latin typeface="+mn-lt"/>
                          <a:ea typeface="+mn-ea"/>
                          <a:cs typeface="+mn-cs"/>
                        </a:rPr>
                        <a:t>9 </a:t>
                      </a:r>
                      <a:r>
                        <a:rPr kumimoji="1" lang="ja-JP" altLang="en-US" sz="1200" kern="1200" baseline="0" dirty="0">
                          <a:solidFill>
                            <a:schemeClr val="dk1"/>
                          </a:solidFill>
                          <a:latin typeface="+mn-lt"/>
                          <a:ea typeface="+mn-ea"/>
                          <a:cs typeface="+mn-cs"/>
                        </a:rPr>
                        <a:t>月　減給</a:t>
                      </a:r>
                      <a:r>
                        <a:rPr kumimoji="1" lang="en-US" altLang="ja-JP" sz="1200" kern="1200" baseline="0" dirty="0">
                          <a:solidFill>
                            <a:schemeClr val="dk1"/>
                          </a:solidFill>
                          <a:latin typeface="+mn-lt"/>
                          <a:ea typeface="+mn-ea"/>
                          <a:cs typeface="+mn-cs"/>
                        </a:rPr>
                        <a:t>1 </a:t>
                      </a:r>
                      <a:r>
                        <a:rPr kumimoji="1" lang="ja-JP" altLang="en-US" sz="1200" kern="1200" baseline="0" dirty="0">
                          <a:solidFill>
                            <a:schemeClr val="dk1"/>
                          </a:solidFill>
                          <a:latin typeface="+mn-lt"/>
                          <a:ea typeface="+mn-ea"/>
                          <a:cs typeface="+mn-cs"/>
                        </a:rPr>
                        <a:t>月</a:t>
                      </a:r>
                      <a:endParaRPr kumimoji="1" lang="ja-JP" altLang="en-US" sz="12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xmlns="" val="10003"/>
                  </a:ext>
                </a:extLst>
              </a:tr>
              <a:tr h="370840">
                <a:tc>
                  <a:txBody>
                    <a:bodyPr/>
                    <a:lstStyle/>
                    <a:p>
                      <a:pPr>
                        <a:lnSpc>
                          <a:spcPts val="1330"/>
                        </a:lnSpc>
                      </a:pPr>
                      <a:r>
                        <a:rPr lang="en-US" altLang="ja-JP" sz="1200" dirty="0"/>
                        <a:t>[</a:t>
                      </a:r>
                      <a:r>
                        <a:rPr lang="ja-JP" altLang="en-US" sz="1200" dirty="0"/>
                        <a:t>大和田小学校長</a:t>
                      </a:r>
                      <a:r>
                        <a:rPr lang="en-US" altLang="ja-JP" sz="1200" dirty="0"/>
                        <a:t>]</a:t>
                      </a:r>
                      <a:r>
                        <a:rPr lang="ja-JP" altLang="en-US" sz="1200" dirty="0"/>
                        <a:t>　応募の際に虚偽の職歴を記載した受験申込書を提出し、選考合格後に偽造した職歴証明書を提出した。また、</a:t>
                      </a:r>
                      <a:r>
                        <a:rPr lang="en-US" altLang="ja-JP" sz="1200" dirty="0"/>
                        <a:t>PTA</a:t>
                      </a:r>
                      <a:r>
                        <a:rPr lang="ja-JP" altLang="en-US" sz="1200" dirty="0"/>
                        <a:t>会計預かり金を学校外に持ち出す不適正な金銭の取り扱いを行い、金銭の提示を命じた職務命令に違反した。</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nSpc>
                          <a:spcPts val="1330"/>
                        </a:lnSpc>
                      </a:pPr>
                      <a:r>
                        <a:rPr lang="en-US" altLang="ja-JP" sz="1200" dirty="0"/>
                        <a:t>2014</a:t>
                      </a:r>
                      <a:r>
                        <a:rPr lang="ja-JP" altLang="en-US" sz="1200" dirty="0"/>
                        <a:t>年</a:t>
                      </a:r>
                      <a:r>
                        <a:rPr lang="en-US" altLang="ja-JP" sz="1200" dirty="0"/>
                        <a:t>7 </a:t>
                      </a:r>
                      <a:r>
                        <a:rPr lang="ja-JP" altLang="en-US" sz="1200" dirty="0"/>
                        <a:t>月　懲戒免職</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xmlns="" val="10004"/>
                  </a:ext>
                </a:extLst>
              </a:tr>
            </a:tbl>
          </a:graphicData>
        </a:graphic>
      </p:graphicFrame>
      <p:sp>
        <p:nvSpPr>
          <p:cNvPr id="12" name="スライド番号プレースホルダ 11"/>
          <p:cNvSpPr>
            <a:spLocks noGrp="1"/>
          </p:cNvSpPr>
          <p:nvPr>
            <p:ph type="sldNum" sz="quarter" idx="12"/>
          </p:nvPr>
        </p:nvSpPr>
        <p:spPr/>
        <p:txBody>
          <a:bodyPr/>
          <a:lstStyle/>
          <a:p>
            <a:fld id="{CCEC3038-1CF1-4B63-9920-55248DCFBA97}" type="slidenum">
              <a:rPr kumimoji="1" lang="ja-JP" altLang="en-US" smtClean="0"/>
              <a:pPr/>
              <a:t>154</a:t>
            </a:fld>
            <a:endParaRPr kumimoji="1" lang="ja-JP" altLang="en-US"/>
          </a:p>
        </p:txBody>
      </p:sp>
      <p:sp>
        <p:nvSpPr>
          <p:cNvPr id="20" name="テキスト ボックス 19"/>
          <p:cNvSpPr txBox="1"/>
          <p:nvPr/>
        </p:nvSpPr>
        <p:spPr>
          <a:xfrm>
            <a:off x="7693052" y="0"/>
            <a:ext cx="1450948" cy="338554"/>
          </a:xfrm>
          <a:prstGeom prst="rect">
            <a:avLst/>
          </a:prstGeom>
          <a:noFill/>
        </p:spPr>
        <p:txBody>
          <a:bodyPr wrap="square" rtlCol="0">
            <a:spAutoFit/>
          </a:bodyPr>
          <a:lstStyle/>
          <a:p>
            <a:r>
              <a:rPr kumimoji="1" lang="en-US" altLang="ja-JP" sz="1600" dirty="0"/>
              <a:t>A 4.(</a:t>
            </a:r>
            <a:r>
              <a:rPr kumimoji="1" lang="en-US" altLang="ja-JP" sz="1600" dirty="0" smtClean="0"/>
              <a:t>13</a:t>
            </a:r>
            <a:r>
              <a:rPr kumimoji="1" lang="en-US" altLang="ja-JP" sz="1600" dirty="0"/>
              <a:t>)</a:t>
            </a:r>
            <a:endParaRPr kumimoji="1" lang="ja-JP" altLang="en-US" sz="1600" dirty="0"/>
          </a:p>
        </p:txBody>
      </p:sp>
    </p:spTree>
    <p:extLst>
      <p:ext uri="{BB962C8B-B14F-4D97-AF65-F5344CB8AC3E}">
        <p14:creationId xmlns:p14="http://schemas.microsoft.com/office/powerpoint/2010/main" val="3678673594"/>
      </p:ext>
    </p:extLst>
  </p:cSld>
  <p:clrMapOvr>
    <a:masterClrMapping/>
  </p:clrMapOvr>
</p:sld>
</file>

<file path=ppt/slides/slide1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 name="角丸四角形 36">
            <a:extLst>
              <a:ext uri="{FF2B5EF4-FFF2-40B4-BE49-F238E27FC236}">
                <a16:creationId xmlns:a16="http://schemas.microsoft.com/office/drawing/2014/main" xmlns="" id="{D8E26D69-79BE-4460-877F-37852EF3BFDC}"/>
              </a:ext>
            </a:extLst>
          </p:cNvPr>
          <p:cNvSpPr/>
          <p:nvPr/>
        </p:nvSpPr>
        <p:spPr>
          <a:xfrm>
            <a:off x="264637" y="3394309"/>
            <a:ext cx="8627843" cy="3228884"/>
          </a:xfrm>
          <a:prstGeom prst="roundRect">
            <a:avLst>
              <a:gd name="adj" fmla="val 21165"/>
            </a:avLst>
          </a:prstGeom>
          <a:solidFill>
            <a:schemeClr val="accent6">
              <a:lumMod val="60000"/>
              <a:lumOff val="40000"/>
              <a:alpha val="5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4" name="正方形/長方形 13"/>
          <p:cNvSpPr/>
          <p:nvPr/>
        </p:nvSpPr>
        <p:spPr>
          <a:xfrm>
            <a:off x="251520" y="251356"/>
            <a:ext cx="4392488" cy="369332"/>
          </a:xfrm>
          <a:prstGeom prst="rect">
            <a:avLst/>
          </a:prstGeom>
        </p:spPr>
        <p:txBody>
          <a:bodyPr wrap="square">
            <a:spAutoFit/>
          </a:bodyPr>
          <a:lstStyle/>
          <a:p>
            <a:r>
              <a:rPr lang="ja-JP" altLang="en-US" b="1" dirty="0">
                <a:latin typeface="Calibri" pitchFamily="34" charset="0"/>
              </a:rPr>
              <a:t>よりよい公募制度に向けた改善</a:t>
            </a:r>
          </a:p>
        </p:txBody>
      </p:sp>
      <p:cxnSp>
        <p:nvCxnSpPr>
          <p:cNvPr id="15" name="直線コネクタ 14"/>
          <p:cNvCxnSpPr/>
          <p:nvPr/>
        </p:nvCxnSpPr>
        <p:spPr>
          <a:xfrm>
            <a:off x="179512" y="622429"/>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6" name="正方形/長方形 15"/>
          <p:cNvSpPr/>
          <p:nvPr/>
        </p:nvSpPr>
        <p:spPr>
          <a:xfrm>
            <a:off x="179512" y="692696"/>
            <a:ext cx="8784976" cy="461665"/>
          </a:xfrm>
          <a:prstGeom prst="rect">
            <a:avLst/>
          </a:prstGeom>
        </p:spPr>
        <p:txBody>
          <a:bodyPr wrap="square">
            <a:spAutoFit/>
          </a:bodyPr>
          <a:lstStyle/>
          <a:p>
            <a:r>
              <a:rPr lang="ja-JP" altLang="en-US" sz="1200" dirty="0">
                <a:solidFill>
                  <a:srgbClr val="000000"/>
                </a:solidFill>
                <a:latin typeface="Calibri" pitchFamily="34" charset="0"/>
              </a:rPr>
              <a:t>　不祥事や退職等の事態が発生したこと等を受け、</a:t>
            </a:r>
            <a:r>
              <a:rPr lang="en-US" altLang="ja-JP" sz="1200" dirty="0">
                <a:solidFill>
                  <a:srgbClr val="000000"/>
                </a:solidFill>
                <a:latin typeface="Calibri" pitchFamily="34" charset="0"/>
              </a:rPr>
              <a:t>2013</a:t>
            </a:r>
            <a:r>
              <a:rPr lang="ja-JP" altLang="en-US" sz="1200" dirty="0">
                <a:solidFill>
                  <a:srgbClr val="000000"/>
                </a:solidFill>
                <a:latin typeface="Calibri" pitchFamily="34" charset="0"/>
              </a:rPr>
              <a:t>年</a:t>
            </a:r>
            <a:r>
              <a:rPr lang="en-US" altLang="ja-JP" sz="1200" dirty="0">
                <a:solidFill>
                  <a:srgbClr val="000000"/>
                </a:solidFill>
                <a:latin typeface="Calibri" pitchFamily="34" charset="0"/>
              </a:rPr>
              <a:t>12</a:t>
            </a:r>
            <a:r>
              <a:rPr lang="ja-JP" altLang="en-US" sz="1200" dirty="0">
                <a:solidFill>
                  <a:srgbClr val="000000"/>
                </a:solidFill>
                <a:latin typeface="Calibri" pitchFamily="34" charset="0"/>
              </a:rPr>
              <a:t>月に市長を座長とする「公募制度のあり方検討プロジェクトチーム」を立ち上げ、</a:t>
            </a:r>
            <a:r>
              <a:rPr lang="en-US" altLang="ja-JP" sz="1200" dirty="0">
                <a:solidFill>
                  <a:srgbClr val="000000"/>
                </a:solidFill>
                <a:latin typeface="Calibri" pitchFamily="34" charset="0"/>
              </a:rPr>
              <a:t>2014</a:t>
            </a:r>
            <a:r>
              <a:rPr lang="ja-JP" altLang="en-US" sz="1200" dirty="0">
                <a:solidFill>
                  <a:srgbClr val="000000"/>
                </a:solidFill>
                <a:latin typeface="Calibri" pitchFamily="34" charset="0"/>
              </a:rPr>
              <a:t>年</a:t>
            </a:r>
            <a:r>
              <a:rPr lang="en-US" altLang="ja-JP" sz="1200" dirty="0">
                <a:solidFill>
                  <a:srgbClr val="000000"/>
                </a:solidFill>
                <a:latin typeface="Calibri" pitchFamily="34" charset="0"/>
              </a:rPr>
              <a:t>6</a:t>
            </a:r>
            <a:r>
              <a:rPr lang="ja-JP" altLang="en-US" sz="1200" dirty="0">
                <a:solidFill>
                  <a:srgbClr val="000000"/>
                </a:solidFill>
                <a:latin typeface="Calibri" pitchFamily="34" charset="0"/>
              </a:rPr>
              <a:t>月に課題や対応策を盛り込んだ</a:t>
            </a:r>
            <a:r>
              <a:rPr lang="ja-JP" altLang="en-US" sz="1200" dirty="0"/>
              <a:t>「公募制度のあり方について」を公表し、改善策に沿った運用を実施。</a:t>
            </a:r>
            <a:endParaRPr lang="en-US" altLang="ja-JP" sz="1200" dirty="0">
              <a:solidFill>
                <a:srgbClr val="000000"/>
              </a:solidFill>
              <a:latin typeface="Calibri" pitchFamily="34" charset="0"/>
            </a:endParaRPr>
          </a:p>
        </p:txBody>
      </p:sp>
      <p:sp>
        <p:nvSpPr>
          <p:cNvPr id="37" name="テキスト ボックス 36"/>
          <p:cNvSpPr txBox="1"/>
          <p:nvPr/>
        </p:nvSpPr>
        <p:spPr>
          <a:xfrm>
            <a:off x="0" y="0"/>
            <a:ext cx="3491880" cy="261610"/>
          </a:xfrm>
          <a:prstGeom prst="rect">
            <a:avLst/>
          </a:prstGeom>
          <a:noFill/>
        </p:spPr>
        <p:txBody>
          <a:bodyPr wrap="square" rtlCol="0">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r>
              <a:rPr lang="en-US" altLang="ja-JP" sz="1100" dirty="0"/>
              <a:t>Ⅳ</a:t>
            </a:r>
            <a:r>
              <a:rPr lang="ja-JP" altLang="en-US" sz="1100" dirty="0"/>
              <a:t>　行財政改革</a:t>
            </a:r>
            <a:r>
              <a:rPr lang="en-US" altLang="ja-JP" sz="1100" dirty="0"/>
              <a:t>【</a:t>
            </a:r>
            <a:r>
              <a:rPr lang="ja-JP" altLang="en-US" sz="1100" dirty="0"/>
              <a:t>人事</a:t>
            </a:r>
            <a:r>
              <a:rPr lang="en-US" altLang="ja-JP" sz="1100" dirty="0"/>
              <a:t>】</a:t>
            </a:r>
            <a:r>
              <a:rPr lang="ja-JP" altLang="en-US" sz="1100" dirty="0"/>
              <a:t>・公募制度</a:t>
            </a:r>
            <a:endParaRPr lang="en-US" altLang="ja-JP" sz="1100" dirty="0"/>
          </a:p>
        </p:txBody>
      </p:sp>
      <p:sp>
        <p:nvSpPr>
          <p:cNvPr id="25" name="正方形/長方形 24"/>
          <p:cNvSpPr/>
          <p:nvPr/>
        </p:nvSpPr>
        <p:spPr>
          <a:xfrm>
            <a:off x="198647" y="1192972"/>
            <a:ext cx="8784976" cy="276999"/>
          </a:xfrm>
          <a:prstGeom prst="rect">
            <a:avLst/>
          </a:prstGeom>
        </p:spPr>
        <p:txBody>
          <a:bodyPr wrap="square">
            <a:spAutoFit/>
          </a:bodyPr>
          <a:lstStyle/>
          <a:p>
            <a:r>
              <a:rPr lang="en-US" altLang="ja-JP" sz="1200" dirty="0">
                <a:solidFill>
                  <a:srgbClr val="000000"/>
                </a:solidFill>
                <a:latin typeface="Calibri" pitchFamily="34" charset="0"/>
              </a:rPr>
              <a:t>【</a:t>
            </a:r>
            <a:r>
              <a:rPr lang="ja-JP" altLang="en-US" sz="1200" dirty="0">
                <a:solidFill>
                  <a:srgbClr val="000000"/>
                </a:solidFill>
                <a:latin typeface="Calibri" pitchFamily="34" charset="0"/>
              </a:rPr>
              <a:t>主な改善策</a:t>
            </a:r>
            <a:r>
              <a:rPr lang="en-US" altLang="ja-JP" sz="1200" dirty="0">
                <a:solidFill>
                  <a:srgbClr val="000000"/>
                </a:solidFill>
                <a:latin typeface="Calibri" pitchFamily="34" charset="0"/>
              </a:rPr>
              <a:t>】</a:t>
            </a:r>
          </a:p>
        </p:txBody>
      </p:sp>
      <p:sp>
        <p:nvSpPr>
          <p:cNvPr id="26" name="正方形/長方形 25"/>
          <p:cNvSpPr/>
          <p:nvPr/>
        </p:nvSpPr>
        <p:spPr>
          <a:xfrm>
            <a:off x="179512" y="1442125"/>
            <a:ext cx="8784976" cy="1754326"/>
          </a:xfrm>
          <a:prstGeom prst="rect">
            <a:avLst/>
          </a:prstGeom>
          <a:ln>
            <a:solidFill>
              <a:schemeClr val="tx1"/>
            </a:solidFill>
          </a:ln>
        </p:spPr>
        <p:txBody>
          <a:bodyPr wrap="square">
            <a:spAutoFit/>
          </a:bodyPr>
          <a:lstStyle/>
          <a:p>
            <a:pPr fontAlgn="auto">
              <a:spcBef>
                <a:spcPts val="0"/>
              </a:spcBef>
              <a:spcAft>
                <a:spcPts val="0"/>
              </a:spcAft>
              <a:defRPr/>
            </a:pPr>
            <a:r>
              <a:rPr lang="ja-JP" altLang="en-US" sz="1200" dirty="0">
                <a:solidFill>
                  <a:srgbClr val="000000"/>
                </a:solidFill>
                <a:latin typeface="Calibri" pitchFamily="34" charset="0"/>
              </a:rPr>
              <a:t>①採用プロセスの改善等</a:t>
            </a:r>
          </a:p>
          <a:p>
            <a:pPr fontAlgn="auto">
              <a:spcBef>
                <a:spcPts val="0"/>
              </a:spcBef>
              <a:spcAft>
                <a:spcPts val="0"/>
              </a:spcAft>
              <a:defRPr/>
            </a:pPr>
            <a:r>
              <a:rPr lang="ja-JP" altLang="en-US" sz="1200" dirty="0">
                <a:solidFill>
                  <a:srgbClr val="000000"/>
                </a:solidFill>
                <a:latin typeface="Calibri" pitchFamily="34" charset="0"/>
              </a:rPr>
              <a:t>　　</a:t>
            </a:r>
            <a:r>
              <a:rPr lang="ja-JP" altLang="en-US" sz="1200" dirty="0"/>
              <a:t>選考方法（論文・面接手法）の改善や面接スキルの向上により、優秀な人材を見極めるとともに、効果的な広報戦略、採用基準の明確化等を図る。</a:t>
            </a:r>
          </a:p>
          <a:p>
            <a:pPr fontAlgn="auto">
              <a:spcBef>
                <a:spcPts val="0"/>
              </a:spcBef>
              <a:spcAft>
                <a:spcPts val="0"/>
              </a:spcAft>
              <a:defRPr/>
            </a:pPr>
            <a:endParaRPr lang="ja-JP" altLang="en-US" sz="1200" dirty="0"/>
          </a:p>
          <a:p>
            <a:pPr fontAlgn="auto">
              <a:spcBef>
                <a:spcPts val="0"/>
              </a:spcBef>
              <a:spcAft>
                <a:spcPts val="0"/>
              </a:spcAft>
              <a:defRPr/>
            </a:pPr>
            <a:r>
              <a:rPr lang="ja-JP" altLang="en-US" sz="1200" dirty="0"/>
              <a:t>②適格性を欠く場合の対応策</a:t>
            </a:r>
          </a:p>
          <a:p>
            <a:pPr fontAlgn="auto">
              <a:spcBef>
                <a:spcPts val="0"/>
              </a:spcBef>
              <a:spcAft>
                <a:spcPts val="0"/>
              </a:spcAft>
              <a:defRPr/>
            </a:pPr>
            <a:r>
              <a:rPr lang="ja-JP" altLang="en-US" sz="1200" dirty="0"/>
              <a:t>　　現に就いている職</a:t>
            </a:r>
            <a:r>
              <a:rPr lang="en-US" altLang="ja-JP" sz="1200" dirty="0"/>
              <a:t>(</a:t>
            </a:r>
            <a:r>
              <a:rPr lang="ja-JP" altLang="en-US" sz="1200" dirty="0"/>
              <a:t>ポスト</a:t>
            </a:r>
            <a:r>
              <a:rPr lang="en-US" altLang="ja-JP" sz="1200" dirty="0"/>
              <a:t>)</a:t>
            </a:r>
            <a:r>
              <a:rPr lang="ja-JP" altLang="en-US" sz="1200" dirty="0"/>
              <a:t>にふさわしくない場合、内部人材、外部人材を問わず当該職</a:t>
            </a:r>
            <a:r>
              <a:rPr lang="en-US" altLang="ja-JP" sz="1200" dirty="0"/>
              <a:t>(</a:t>
            </a:r>
            <a:r>
              <a:rPr lang="ja-JP" altLang="en-US" sz="1200" dirty="0"/>
              <a:t>ポスト</a:t>
            </a:r>
            <a:r>
              <a:rPr lang="en-US" altLang="ja-JP" sz="1200" dirty="0"/>
              <a:t>)</a:t>
            </a:r>
            <a:r>
              <a:rPr lang="ja-JP" altLang="en-US" sz="1200" dirty="0"/>
              <a:t>を解任する。</a:t>
            </a:r>
          </a:p>
          <a:p>
            <a:pPr fontAlgn="auto">
              <a:spcBef>
                <a:spcPts val="0"/>
              </a:spcBef>
              <a:spcAft>
                <a:spcPts val="0"/>
              </a:spcAft>
              <a:defRPr/>
            </a:pPr>
            <a:endParaRPr lang="ja-JP" altLang="en-US" sz="1200" dirty="0"/>
          </a:p>
          <a:p>
            <a:pPr fontAlgn="auto">
              <a:spcBef>
                <a:spcPts val="0"/>
              </a:spcBef>
              <a:spcAft>
                <a:spcPts val="0"/>
              </a:spcAft>
              <a:defRPr/>
            </a:pPr>
            <a:r>
              <a:rPr lang="ja-JP" altLang="en-US" sz="1200" dirty="0"/>
              <a:t>③優秀な人材確保に向けた対応策</a:t>
            </a:r>
          </a:p>
          <a:p>
            <a:pPr fontAlgn="auto">
              <a:spcBef>
                <a:spcPts val="0"/>
              </a:spcBef>
              <a:spcAft>
                <a:spcPts val="0"/>
              </a:spcAft>
              <a:defRPr/>
            </a:pPr>
            <a:r>
              <a:rPr lang="ja-JP" altLang="en-US" sz="1200" dirty="0"/>
              <a:t>　　特に優秀な外部人材の中途採用や任期延長などにより優秀な人材を確保していく。</a:t>
            </a:r>
            <a:endParaRPr lang="en-US" altLang="ja-JP" sz="1200" dirty="0">
              <a:solidFill>
                <a:srgbClr val="000000"/>
              </a:solidFill>
              <a:latin typeface="Calibri" pitchFamily="34" charset="0"/>
            </a:endParaRPr>
          </a:p>
        </p:txBody>
      </p:sp>
      <p:sp>
        <p:nvSpPr>
          <p:cNvPr id="30" name="スライド番号プレースホルダ 29"/>
          <p:cNvSpPr>
            <a:spLocks noGrp="1"/>
          </p:cNvSpPr>
          <p:nvPr>
            <p:ph type="sldNum" sz="quarter" idx="12"/>
          </p:nvPr>
        </p:nvSpPr>
        <p:spPr/>
        <p:txBody>
          <a:bodyPr/>
          <a:lstStyle/>
          <a:p>
            <a:fld id="{CCEC3038-1CF1-4B63-9920-55248DCFBA97}" type="slidenum">
              <a:rPr kumimoji="1" lang="ja-JP" altLang="en-US" smtClean="0"/>
              <a:pPr/>
              <a:t>155</a:t>
            </a:fld>
            <a:endParaRPr kumimoji="1" lang="ja-JP" altLang="en-US"/>
          </a:p>
        </p:txBody>
      </p:sp>
      <p:sp>
        <p:nvSpPr>
          <p:cNvPr id="2" name="テキスト ボックス 1"/>
          <p:cNvSpPr txBox="1"/>
          <p:nvPr/>
        </p:nvSpPr>
        <p:spPr>
          <a:xfrm>
            <a:off x="524212" y="3471975"/>
            <a:ext cx="2443455" cy="276999"/>
          </a:xfrm>
          <a:prstGeom prst="rect">
            <a:avLst/>
          </a:prstGeom>
          <a:noFill/>
        </p:spPr>
        <p:txBody>
          <a:bodyPr wrap="square" rtlCol="0">
            <a:spAutoFit/>
          </a:bodyPr>
          <a:lstStyle/>
          <a:p>
            <a:r>
              <a:rPr lang="ja-JP" altLang="en-US" sz="1200" dirty="0"/>
              <a:t>外部人材の状況＜改善前＞</a:t>
            </a:r>
            <a:endParaRPr lang="en-US" altLang="ja-JP" sz="1200" dirty="0"/>
          </a:p>
        </p:txBody>
      </p:sp>
      <p:graphicFrame>
        <p:nvGraphicFramePr>
          <p:cNvPr id="7" name="表 6"/>
          <p:cNvGraphicFramePr>
            <a:graphicFrameLocks noGrp="1"/>
          </p:cNvGraphicFramePr>
          <p:nvPr>
            <p:extLst/>
          </p:nvPr>
        </p:nvGraphicFramePr>
        <p:xfrm>
          <a:off x="3329978" y="3831051"/>
          <a:ext cx="5418180" cy="1483360"/>
        </p:xfrm>
        <a:graphic>
          <a:graphicData uri="http://schemas.openxmlformats.org/drawingml/2006/table">
            <a:tbl>
              <a:tblPr firstRow="1" bandRow="1">
                <a:tableStyleId>{5C22544A-7EE6-4342-B048-85BDC9FD1C3A}</a:tableStyleId>
              </a:tblPr>
              <a:tblGrid>
                <a:gridCol w="1354545">
                  <a:extLst>
                    <a:ext uri="{9D8B030D-6E8A-4147-A177-3AD203B41FA5}">
                      <a16:colId xmlns:a16="http://schemas.microsoft.com/office/drawing/2014/main" xmlns="" val="20000"/>
                    </a:ext>
                  </a:extLst>
                </a:gridCol>
                <a:gridCol w="1354545">
                  <a:extLst>
                    <a:ext uri="{9D8B030D-6E8A-4147-A177-3AD203B41FA5}">
                      <a16:colId xmlns:a16="http://schemas.microsoft.com/office/drawing/2014/main" xmlns="" val="20001"/>
                    </a:ext>
                  </a:extLst>
                </a:gridCol>
                <a:gridCol w="1354545">
                  <a:extLst>
                    <a:ext uri="{9D8B030D-6E8A-4147-A177-3AD203B41FA5}">
                      <a16:colId xmlns:a16="http://schemas.microsoft.com/office/drawing/2014/main" xmlns="" val="20002"/>
                    </a:ext>
                  </a:extLst>
                </a:gridCol>
                <a:gridCol w="1354545">
                  <a:extLst>
                    <a:ext uri="{9D8B030D-6E8A-4147-A177-3AD203B41FA5}">
                      <a16:colId xmlns:a16="http://schemas.microsoft.com/office/drawing/2014/main" xmlns="" val="20003"/>
                    </a:ext>
                  </a:extLst>
                </a:gridCol>
              </a:tblGrid>
              <a:tr h="370840">
                <a:tc>
                  <a:txBody>
                    <a:bodyPr/>
                    <a:lstStyle/>
                    <a:p>
                      <a:pPr algn="ctr"/>
                      <a:r>
                        <a:rPr kumimoji="1" lang="ja-JP" altLang="en-US" sz="1200" dirty="0"/>
                        <a:t>懲戒免職</a:t>
                      </a:r>
                    </a:p>
                  </a:txBody>
                  <a:tcPr anchor="ctr"/>
                </a:tc>
                <a:tc>
                  <a:txBody>
                    <a:bodyPr/>
                    <a:lstStyle/>
                    <a:p>
                      <a:pPr algn="ctr"/>
                      <a:r>
                        <a:rPr kumimoji="1" lang="ja-JP" altLang="en-US" sz="1200" dirty="0"/>
                        <a:t>分限免職</a:t>
                      </a:r>
                    </a:p>
                  </a:txBody>
                  <a:tcPr anchor="ctr"/>
                </a:tc>
                <a:tc>
                  <a:txBody>
                    <a:bodyPr/>
                    <a:lstStyle/>
                    <a:p>
                      <a:pPr algn="ctr"/>
                      <a:r>
                        <a:rPr kumimoji="1" lang="ja-JP" altLang="en-US" sz="1200" dirty="0"/>
                        <a:t>任期満了前退職</a:t>
                      </a:r>
                    </a:p>
                  </a:txBody>
                  <a:tcPr anchor="ctr"/>
                </a:tc>
                <a:tc>
                  <a:txBody>
                    <a:bodyPr/>
                    <a:lstStyle/>
                    <a:p>
                      <a:pPr algn="ctr"/>
                      <a:r>
                        <a:rPr kumimoji="1" lang="ja-JP" altLang="en-US" sz="1200" dirty="0"/>
                        <a:t>他の職へ異動</a:t>
                      </a:r>
                    </a:p>
                  </a:txBody>
                  <a:tcPr anchor="ctr"/>
                </a:tc>
                <a:extLst>
                  <a:ext uri="{0D108BD9-81ED-4DB2-BD59-A6C34878D82A}">
                    <a16:rowId xmlns:a16="http://schemas.microsoft.com/office/drawing/2014/main" xmlns="" val="10000"/>
                  </a:ext>
                </a:extLst>
              </a:tr>
              <a:tr h="370840">
                <a:tc>
                  <a:txBody>
                    <a:bodyPr/>
                    <a:lstStyle/>
                    <a:p>
                      <a:pPr algn="ctr"/>
                      <a:endParaRPr kumimoji="1" lang="ja-JP" altLang="en-US" sz="1200" dirty="0"/>
                    </a:p>
                  </a:txBody>
                  <a:tcPr anchor="ctr"/>
                </a:tc>
                <a:tc>
                  <a:txBody>
                    <a:bodyPr/>
                    <a:lstStyle/>
                    <a:p>
                      <a:pPr algn="ctr"/>
                      <a:r>
                        <a:rPr kumimoji="1" lang="en-US" altLang="ja-JP" sz="1200" dirty="0"/>
                        <a:t>1</a:t>
                      </a:r>
                      <a:r>
                        <a:rPr kumimoji="1" lang="ja-JP" altLang="en-US" sz="1200" dirty="0"/>
                        <a:t>名</a:t>
                      </a:r>
                    </a:p>
                  </a:txBody>
                  <a:tcPr anchor="ctr"/>
                </a:tc>
                <a:tc>
                  <a:txBody>
                    <a:bodyPr/>
                    <a:lstStyle/>
                    <a:p>
                      <a:pPr algn="ctr"/>
                      <a:r>
                        <a:rPr kumimoji="1" lang="en-US" altLang="ja-JP" sz="1200" dirty="0"/>
                        <a:t>2</a:t>
                      </a:r>
                      <a:r>
                        <a:rPr kumimoji="1" lang="ja-JP" altLang="en-US" sz="1200" dirty="0"/>
                        <a:t>名</a:t>
                      </a:r>
                    </a:p>
                  </a:txBody>
                  <a:tcPr anchor="ctr"/>
                </a:tc>
                <a:tc>
                  <a:txBody>
                    <a:bodyPr/>
                    <a:lstStyle/>
                    <a:p>
                      <a:pPr algn="ctr"/>
                      <a:r>
                        <a:rPr kumimoji="1" lang="en-US" altLang="ja-JP" sz="1200" dirty="0"/>
                        <a:t>2</a:t>
                      </a:r>
                      <a:r>
                        <a:rPr kumimoji="1" lang="ja-JP" altLang="en-US" sz="1200" dirty="0"/>
                        <a:t>名</a:t>
                      </a:r>
                    </a:p>
                  </a:txBody>
                  <a:tcPr anchor="ctr"/>
                </a:tc>
                <a:extLst>
                  <a:ext uri="{0D108BD9-81ED-4DB2-BD59-A6C34878D82A}">
                    <a16:rowId xmlns:a16="http://schemas.microsoft.com/office/drawing/2014/main" xmlns="" val="10001"/>
                  </a:ext>
                </a:extLst>
              </a:tr>
              <a:tr h="370840">
                <a:tc>
                  <a:txBody>
                    <a:bodyPr/>
                    <a:lstStyle/>
                    <a:p>
                      <a:pPr algn="ctr"/>
                      <a:endParaRPr kumimoji="1" lang="ja-JP" altLang="en-US" sz="1200" dirty="0"/>
                    </a:p>
                  </a:txBody>
                  <a:tcPr anchor="ctr"/>
                </a:tc>
                <a:tc>
                  <a:txBody>
                    <a:bodyPr/>
                    <a:lstStyle/>
                    <a:p>
                      <a:pPr algn="ctr"/>
                      <a:endParaRPr kumimoji="1" lang="ja-JP" altLang="en-US" sz="1200" dirty="0"/>
                    </a:p>
                  </a:txBody>
                  <a:tcPr anchor="ctr"/>
                </a:tc>
                <a:tc>
                  <a:txBody>
                    <a:bodyPr/>
                    <a:lstStyle/>
                    <a:p>
                      <a:pPr algn="ctr"/>
                      <a:endParaRPr kumimoji="1" lang="ja-JP" altLang="en-US" sz="1200" dirty="0"/>
                    </a:p>
                  </a:txBody>
                  <a:tcPr anchor="ctr"/>
                </a:tc>
                <a:tc>
                  <a:txBody>
                    <a:bodyPr/>
                    <a:lstStyle/>
                    <a:p>
                      <a:pPr algn="ctr"/>
                      <a:endParaRPr kumimoji="1" lang="ja-JP" altLang="en-US" sz="1200"/>
                    </a:p>
                  </a:txBody>
                  <a:tcPr anchor="ctr"/>
                </a:tc>
                <a:extLst>
                  <a:ext uri="{0D108BD9-81ED-4DB2-BD59-A6C34878D82A}">
                    <a16:rowId xmlns:a16="http://schemas.microsoft.com/office/drawing/2014/main" xmlns="" val="10002"/>
                  </a:ext>
                </a:extLst>
              </a:tr>
              <a:tr h="370840">
                <a:tc>
                  <a:txBody>
                    <a:bodyPr/>
                    <a:lstStyle/>
                    <a:p>
                      <a:pPr algn="ctr"/>
                      <a:r>
                        <a:rPr kumimoji="1" lang="en-US" altLang="ja-JP" sz="1200" dirty="0"/>
                        <a:t>1</a:t>
                      </a:r>
                      <a:r>
                        <a:rPr kumimoji="1" lang="ja-JP" altLang="en-US" sz="1200" dirty="0"/>
                        <a:t>名</a:t>
                      </a:r>
                    </a:p>
                  </a:txBody>
                  <a:tcPr anchor="ctr"/>
                </a:tc>
                <a:tc>
                  <a:txBody>
                    <a:bodyPr/>
                    <a:lstStyle/>
                    <a:p>
                      <a:pPr algn="ctr"/>
                      <a:endParaRPr kumimoji="1" lang="ja-JP" altLang="en-US" sz="1200" dirty="0"/>
                    </a:p>
                  </a:txBody>
                  <a:tcPr anchor="ctr"/>
                </a:tc>
                <a:tc>
                  <a:txBody>
                    <a:bodyPr/>
                    <a:lstStyle/>
                    <a:p>
                      <a:pPr algn="ctr"/>
                      <a:r>
                        <a:rPr kumimoji="1" lang="en-US" altLang="ja-JP" sz="1200" dirty="0"/>
                        <a:t>6</a:t>
                      </a:r>
                      <a:r>
                        <a:rPr kumimoji="1" lang="ja-JP" altLang="en-US" sz="1200" dirty="0"/>
                        <a:t>名</a:t>
                      </a:r>
                    </a:p>
                  </a:txBody>
                  <a:tcPr anchor="ctr"/>
                </a:tc>
                <a:tc>
                  <a:txBody>
                    <a:bodyPr/>
                    <a:lstStyle/>
                    <a:p>
                      <a:pPr algn="ctr"/>
                      <a:endParaRPr kumimoji="1" lang="ja-JP" altLang="en-US" sz="1200" dirty="0"/>
                    </a:p>
                  </a:txBody>
                  <a:tcPr anchor="ctr"/>
                </a:tc>
                <a:extLst>
                  <a:ext uri="{0D108BD9-81ED-4DB2-BD59-A6C34878D82A}">
                    <a16:rowId xmlns:a16="http://schemas.microsoft.com/office/drawing/2014/main" xmlns="" val="10003"/>
                  </a:ext>
                </a:extLst>
              </a:tr>
            </a:tbl>
          </a:graphicData>
        </a:graphic>
      </p:graphicFrame>
      <p:sp>
        <p:nvSpPr>
          <p:cNvPr id="3" name="二等辺三角形 2"/>
          <p:cNvSpPr/>
          <p:nvPr/>
        </p:nvSpPr>
        <p:spPr>
          <a:xfrm rot="10800000">
            <a:off x="3059832" y="5530435"/>
            <a:ext cx="3024336" cy="288032"/>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4" name="テキスト ボックス 23"/>
          <p:cNvSpPr txBox="1"/>
          <p:nvPr/>
        </p:nvSpPr>
        <p:spPr>
          <a:xfrm>
            <a:off x="855274" y="6016327"/>
            <a:ext cx="7433450" cy="523220"/>
          </a:xfrm>
          <a:prstGeom prst="rect">
            <a:avLst/>
          </a:prstGeom>
          <a:noFill/>
        </p:spPr>
        <p:txBody>
          <a:bodyPr wrap="square" rtlCol="0">
            <a:spAutoFit/>
          </a:bodyPr>
          <a:lstStyle/>
          <a:p>
            <a:r>
              <a:rPr lang="ja-JP" altLang="en-US" sz="1400" dirty="0"/>
              <a:t>運用の改善後は、区長及び局長については、公募により任用された外部人材の不祥事や退職等の事態は発生していない。</a:t>
            </a:r>
            <a:endParaRPr lang="en-US" altLang="ja-JP" sz="1400" dirty="0"/>
          </a:p>
        </p:txBody>
      </p:sp>
      <p:graphicFrame>
        <p:nvGraphicFramePr>
          <p:cNvPr id="4" name="表 3"/>
          <p:cNvGraphicFramePr>
            <a:graphicFrameLocks noGrp="1"/>
          </p:cNvGraphicFramePr>
          <p:nvPr>
            <p:extLst/>
          </p:nvPr>
        </p:nvGraphicFramePr>
        <p:xfrm>
          <a:off x="524212" y="3851682"/>
          <a:ext cx="2223321" cy="1483360"/>
        </p:xfrm>
        <a:graphic>
          <a:graphicData uri="http://schemas.openxmlformats.org/drawingml/2006/table">
            <a:tbl>
              <a:tblPr firstRow="1" bandRow="1">
                <a:tableStyleId>{5C22544A-7EE6-4342-B048-85BDC9FD1C3A}</a:tableStyleId>
              </a:tblPr>
              <a:tblGrid>
                <a:gridCol w="873280">
                  <a:extLst>
                    <a:ext uri="{9D8B030D-6E8A-4147-A177-3AD203B41FA5}">
                      <a16:colId xmlns:a16="http://schemas.microsoft.com/office/drawing/2014/main" xmlns="" val="20000"/>
                    </a:ext>
                  </a:extLst>
                </a:gridCol>
                <a:gridCol w="1350041">
                  <a:extLst>
                    <a:ext uri="{9D8B030D-6E8A-4147-A177-3AD203B41FA5}">
                      <a16:colId xmlns:a16="http://schemas.microsoft.com/office/drawing/2014/main" xmlns="" val="20001"/>
                    </a:ext>
                  </a:extLst>
                </a:gridCol>
              </a:tblGrid>
              <a:tr h="370840">
                <a:tc>
                  <a:txBody>
                    <a:bodyPr/>
                    <a:lstStyle/>
                    <a:p>
                      <a:pPr algn="ctr"/>
                      <a:endParaRPr kumimoji="1" lang="ja-JP" altLang="en-US" sz="1200" dirty="0"/>
                    </a:p>
                  </a:txBody>
                  <a:tcPr anchor="ctr"/>
                </a:tc>
                <a:tc>
                  <a:txBody>
                    <a:bodyPr/>
                    <a:lstStyle/>
                    <a:p>
                      <a:pPr algn="ctr"/>
                      <a:r>
                        <a:rPr kumimoji="1" lang="ja-JP" altLang="en-US" sz="1200" dirty="0"/>
                        <a:t>採用</a:t>
                      </a:r>
                    </a:p>
                  </a:txBody>
                  <a:tcPr anchor="ctr"/>
                </a:tc>
                <a:extLst>
                  <a:ext uri="{0D108BD9-81ED-4DB2-BD59-A6C34878D82A}">
                    <a16:rowId xmlns:a16="http://schemas.microsoft.com/office/drawing/2014/main" xmlns="" val="10000"/>
                  </a:ext>
                </a:extLst>
              </a:tr>
              <a:tr h="370840">
                <a:tc>
                  <a:txBody>
                    <a:bodyPr/>
                    <a:lstStyle/>
                    <a:p>
                      <a:pPr algn="ctr"/>
                      <a:r>
                        <a:rPr kumimoji="1" lang="ja-JP" altLang="en-US" sz="1200" dirty="0"/>
                        <a:t>区長</a:t>
                      </a:r>
                    </a:p>
                  </a:txBody>
                  <a:tcPr anchor="ctr"/>
                </a:tc>
                <a:tc>
                  <a:txBody>
                    <a:bodyPr/>
                    <a:lstStyle/>
                    <a:p>
                      <a:pPr algn="ctr"/>
                      <a:r>
                        <a:rPr kumimoji="1" lang="en-US" altLang="ja-JP" sz="1200" dirty="0"/>
                        <a:t>18</a:t>
                      </a:r>
                      <a:r>
                        <a:rPr kumimoji="1" lang="ja-JP" altLang="en-US" sz="1200" dirty="0"/>
                        <a:t>名</a:t>
                      </a:r>
                    </a:p>
                  </a:txBody>
                  <a:tcPr anchor="ctr"/>
                </a:tc>
                <a:extLst>
                  <a:ext uri="{0D108BD9-81ED-4DB2-BD59-A6C34878D82A}">
                    <a16:rowId xmlns:a16="http://schemas.microsoft.com/office/drawing/2014/main" xmlns="" val="10001"/>
                  </a:ext>
                </a:extLst>
              </a:tr>
              <a:tr h="370840">
                <a:tc>
                  <a:txBody>
                    <a:bodyPr/>
                    <a:lstStyle/>
                    <a:p>
                      <a:pPr algn="ctr"/>
                      <a:r>
                        <a:rPr kumimoji="1" lang="ja-JP" altLang="en-US" sz="1200" dirty="0"/>
                        <a:t>局長</a:t>
                      </a:r>
                    </a:p>
                  </a:txBody>
                  <a:tcPr anchor="ctr"/>
                </a:tc>
                <a:tc>
                  <a:txBody>
                    <a:bodyPr/>
                    <a:lstStyle/>
                    <a:p>
                      <a:pPr algn="ctr"/>
                      <a:r>
                        <a:rPr kumimoji="1" lang="en-US" altLang="ja-JP" sz="1200" dirty="0"/>
                        <a:t>2</a:t>
                      </a:r>
                      <a:r>
                        <a:rPr kumimoji="1" lang="ja-JP" altLang="en-US" sz="1200" dirty="0"/>
                        <a:t>名</a:t>
                      </a:r>
                    </a:p>
                  </a:txBody>
                  <a:tcPr anchor="ctr"/>
                </a:tc>
                <a:extLst>
                  <a:ext uri="{0D108BD9-81ED-4DB2-BD59-A6C34878D82A}">
                    <a16:rowId xmlns:a16="http://schemas.microsoft.com/office/drawing/2014/main" xmlns="" val="10002"/>
                  </a:ext>
                </a:extLst>
              </a:tr>
              <a:tr h="370840">
                <a:tc>
                  <a:txBody>
                    <a:bodyPr/>
                    <a:lstStyle/>
                    <a:p>
                      <a:pPr algn="ctr"/>
                      <a:r>
                        <a:rPr kumimoji="1" lang="ja-JP" altLang="en-US" sz="1200" dirty="0"/>
                        <a:t>校長</a:t>
                      </a:r>
                    </a:p>
                  </a:txBody>
                  <a:tcPr anchor="ctr"/>
                </a:tc>
                <a:tc>
                  <a:txBody>
                    <a:bodyPr/>
                    <a:lstStyle/>
                    <a:p>
                      <a:pPr algn="ctr"/>
                      <a:r>
                        <a:rPr kumimoji="1" lang="en-US" altLang="ja-JP" sz="1200" dirty="0"/>
                        <a:t>23</a:t>
                      </a:r>
                      <a:r>
                        <a:rPr kumimoji="1" lang="ja-JP" altLang="en-US" sz="1200" dirty="0"/>
                        <a:t>名</a:t>
                      </a:r>
                    </a:p>
                  </a:txBody>
                  <a:tcPr anchor="ctr"/>
                </a:tc>
                <a:extLst>
                  <a:ext uri="{0D108BD9-81ED-4DB2-BD59-A6C34878D82A}">
                    <a16:rowId xmlns:a16="http://schemas.microsoft.com/office/drawing/2014/main" xmlns="" val="10003"/>
                  </a:ext>
                </a:extLst>
              </a:tr>
            </a:tbl>
          </a:graphicData>
        </a:graphic>
      </p:graphicFrame>
      <p:sp>
        <p:nvSpPr>
          <p:cNvPr id="28" name="二等辺三角形 27"/>
          <p:cNvSpPr/>
          <p:nvPr/>
        </p:nvSpPr>
        <p:spPr>
          <a:xfrm rot="5400000">
            <a:off x="2677453" y="4597829"/>
            <a:ext cx="716629" cy="192154"/>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8" name="テキスト ボックス 17"/>
          <p:cNvSpPr txBox="1"/>
          <p:nvPr/>
        </p:nvSpPr>
        <p:spPr>
          <a:xfrm>
            <a:off x="7693052" y="0"/>
            <a:ext cx="1450948" cy="338554"/>
          </a:xfrm>
          <a:prstGeom prst="rect">
            <a:avLst/>
          </a:prstGeom>
          <a:noFill/>
        </p:spPr>
        <p:txBody>
          <a:bodyPr wrap="square" rtlCol="0">
            <a:spAutoFit/>
          </a:bodyPr>
          <a:lstStyle/>
          <a:p>
            <a:r>
              <a:rPr kumimoji="1" lang="en-US" altLang="ja-JP" sz="1600" dirty="0"/>
              <a:t>A 4</a:t>
            </a:r>
            <a:r>
              <a:rPr kumimoji="1" lang="en-US" altLang="ja-JP" sz="1600" dirty="0" smtClean="0"/>
              <a:t>.(13</a:t>
            </a:r>
            <a:r>
              <a:rPr kumimoji="1" lang="en-US" altLang="ja-JP" sz="1600" dirty="0"/>
              <a:t>)</a:t>
            </a:r>
            <a:endParaRPr kumimoji="1" lang="ja-JP" altLang="en-US" sz="1600" dirty="0"/>
          </a:p>
        </p:txBody>
      </p:sp>
    </p:spTree>
    <p:extLst>
      <p:ext uri="{BB962C8B-B14F-4D97-AF65-F5344CB8AC3E}">
        <p14:creationId xmlns:p14="http://schemas.microsoft.com/office/powerpoint/2010/main" val="1232556234"/>
      </p:ext>
    </p:extLst>
  </p:cSld>
  <p:clrMapOvr>
    <a:masterClrMapping/>
  </p:clrMapOvr>
</p:sld>
</file>

<file path=ppt/slides/slide1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タイトル 1"/>
          <p:cNvSpPr txBox="1">
            <a:spLocks/>
          </p:cNvSpPr>
          <p:nvPr/>
        </p:nvSpPr>
        <p:spPr>
          <a:xfrm>
            <a:off x="685800" y="1052736"/>
            <a:ext cx="7772400" cy="5256584"/>
          </a:xfrm>
          <a:prstGeom prst="rect">
            <a:avLst/>
          </a:prstGeom>
        </p:spPr>
        <p:txBody>
          <a:bodyPr vert="horz" lIns="91440" tIns="45720" rIns="91440" bIns="45720" rtlCol="0" anchor="ctr">
            <a:normAutofit lnSpcReduction="10000"/>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lvl="0">
              <a:spcBef>
                <a:spcPct val="0"/>
              </a:spcBef>
              <a:defRPr/>
            </a:pPr>
            <a:r>
              <a:rPr lang="en-US" altLang="ja-JP" sz="4000" b="1" dirty="0">
                <a:latin typeface="+mn-ea"/>
                <a:cs typeface="+mj-cs"/>
              </a:rPr>
              <a:t>Ⅳ</a:t>
            </a:r>
            <a:r>
              <a:rPr lang="ja-JP" altLang="en-US" sz="4000" b="1" dirty="0">
                <a:latin typeface="+mn-ea"/>
                <a:cs typeface="+mj-cs"/>
              </a:rPr>
              <a:t>　行財政改革</a:t>
            </a:r>
            <a:endParaRPr lang="en-US" altLang="ja-JP" sz="4000" b="1" dirty="0">
              <a:latin typeface="+mn-ea"/>
              <a:cs typeface="+mj-cs"/>
            </a:endParaRPr>
          </a:p>
          <a:p>
            <a:pPr lvl="0">
              <a:spcBef>
                <a:spcPct val="0"/>
              </a:spcBef>
              <a:defRPr/>
            </a:pPr>
            <a:endParaRPr lang="en-US" altLang="ja-JP" sz="4000" b="1" dirty="0">
              <a:latin typeface="+mn-ea"/>
              <a:cs typeface="+mj-cs"/>
            </a:endParaRPr>
          </a:p>
          <a:p>
            <a:pPr lvl="0">
              <a:spcBef>
                <a:spcPct val="0"/>
              </a:spcBef>
              <a:defRPr/>
            </a:pPr>
            <a:r>
              <a:rPr lang="en-US" altLang="ja-JP" sz="4000" b="1" dirty="0">
                <a:latin typeface="+mn-ea"/>
                <a:cs typeface="+mj-cs"/>
              </a:rPr>
              <a:t>【</a:t>
            </a:r>
            <a:r>
              <a:rPr lang="ja-JP" altLang="en-US" sz="4000" b="1" dirty="0">
                <a:latin typeface="+mn-ea"/>
                <a:cs typeface="+mj-cs"/>
              </a:rPr>
              <a:t>業務執行の刷新</a:t>
            </a:r>
            <a:r>
              <a:rPr lang="en-US" altLang="ja-JP" sz="4000" b="1" dirty="0">
                <a:latin typeface="+mn-ea"/>
                <a:cs typeface="+mj-cs"/>
              </a:rPr>
              <a:t>】</a:t>
            </a:r>
            <a:r>
              <a:rPr kumimoji="1" lang="en-US" altLang="ja-JP" sz="4000" b="1" i="0" u="none" strike="noStrike" kern="1200" cap="none" spc="0" normalizeH="0" baseline="0" noProof="0" dirty="0">
                <a:ln>
                  <a:noFill/>
                </a:ln>
                <a:solidFill>
                  <a:schemeClr val="tx1"/>
                </a:solidFill>
                <a:effectLst/>
                <a:uLnTx/>
                <a:uFillTx/>
                <a:latin typeface="+mn-ea"/>
                <a:cs typeface="+mj-cs"/>
              </a:rPr>
              <a:t/>
            </a:r>
            <a:br>
              <a:rPr kumimoji="1" lang="en-US" altLang="ja-JP" sz="4000" b="1" i="0" u="none" strike="noStrike" kern="1200" cap="none" spc="0" normalizeH="0" baseline="0" noProof="0" dirty="0">
                <a:ln>
                  <a:noFill/>
                </a:ln>
                <a:solidFill>
                  <a:schemeClr val="tx1"/>
                </a:solidFill>
                <a:effectLst/>
                <a:uLnTx/>
                <a:uFillTx/>
                <a:latin typeface="+mn-ea"/>
                <a:cs typeface="+mj-cs"/>
              </a:rPr>
            </a:br>
            <a:r>
              <a:rPr kumimoji="1" lang="ja-JP" altLang="en-US" sz="4000" b="1" i="0" u="none" strike="noStrike" kern="1200" cap="none" spc="0" normalizeH="0" baseline="0" noProof="0" dirty="0">
                <a:ln>
                  <a:noFill/>
                </a:ln>
                <a:solidFill>
                  <a:schemeClr val="tx1"/>
                </a:solidFill>
                <a:effectLst/>
                <a:uLnTx/>
                <a:uFillTx/>
                <a:latin typeface="+mn-ea"/>
                <a:cs typeface="+mj-cs"/>
              </a:rPr>
              <a:t>　　（</a:t>
            </a:r>
            <a:r>
              <a:rPr lang="ja-JP" altLang="en-US" sz="4000" b="1" dirty="0">
                <a:latin typeface="+mn-ea"/>
                <a:cs typeface="+mj-cs"/>
              </a:rPr>
              <a:t>５）サービス改善（動物園など）</a:t>
            </a:r>
            <a:endParaRPr lang="en-US" altLang="ja-JP" sz="4000" b="1" dirty="0">
              <a:latin typeface="+mn-ea"/>
              <a:cs typeface="+mj-cs"/>
            </a:endParaRPr>
          </a:p>
          <a:p>
            <a:pPr>
              <a:spcBef>
                <a:spcPct val="0"/>
              </a:spcBef>
              <a:defRPr/>
            </a:pPr>
            <a:r>
              <a:rPr kumimoji="1" lang="ja-JP" altLang="en-US" sz="4000" b="1" i="0" u="none" strike="noStrike" kern="1200" cap="none" spc="0" normalizeH="0" baseline="0" noProof="0" dirty="0">
                <a:ln>
                  <a:noFill/>
                </a:ln>
                <a:solidFill>
                  <a:schemeClr val="tx1"/>
                </a:solidFill>
                <a:effectLst/>
                <a:uLnTx/>
                <a:uFillTx/>
                <a:latin typeface="+mn-ea"/>
                <a:cs typeface="+mj-cs"/>
              </a:rPr>
              <a:t>　　（</a:t>
            </a:r>
            <a:r>
              <a:rPr lang="ja-JP" altLang="en-US" sz="4000" b="1" dirty="0">
                <a:latin typeface="+mn-ea"/>
                <a:cs typeface="+mj-cs"/>
              </a:rPr>
              <a:t>６）区役所への権限移譲</a:t>
            </a:r>
            <a:endParaRPr lang="en-US" altLang="ja-JP" sz="4000" b="1" dirty="0">
              <a:latin typeface="+mn-ea"/>
              <a:cs typeface="+mj-cs"/>
            </a:endParaRPr>
          </a:p>
          <a:p>
            <a:pPr>
              <a:spcBef>
                <a:spcPct val="0"/>
              </a:spcBef>
              <a:defRPr/>
            </a:pPr>
            <a:r>
              <a:rPr kumimoji="1" lang="ja-JP" altLang="en-US" sz="4000" b="1" i="0" u="none" strike="noStrike" kern="1200" cap="none" spc="0" normalizeH="0" baseline="0" noProof="0" dirty="0">
                <a:ln>
                  <a:noFill/>
                </a:ln>
                <a:solidFill>
                  <a:schemeClr val="tx1"/>
                </a:solidFill>
                <a:effectLst/>
                <a:uLnTx/>
                <a:uFillTx/>
                <a:latin typeface="+mn-ea"/>
                <a:cs typeface="+mj-cs"/>
              </a:rPr>
              <a:t>　　（</a:t>
            </a:r>
            <a:r>
              <a:rPr lang="ja-JP" altLang="en-US" sz="4000" b="1" noProof="0" dirty="0">
                <a:latin typeface="+mn-ea"/>
                <a:cs typeface="+mj-cs"/>
              </a:rPr>
              <a:t>７</a:t>
            </a:r>
            <a:r>
              <a:rPr lang="ja-JP" altLang="en-US" sz="4000" b="1" dirty="0">
                <a:latin typeface="+mn-ea"/>
                <a:cs typeface="+mj-cs"/>
              </a:rPr>
              <a:t>）補助金等の見直し</a:t>
            </a:r>
            <a:endParaRPr kumimoji="1" lang="en-US" altLang="ja-JP" sz="4000" b="1" i="0" u="none" strike="noStrike" kern="1200" cap="none" spc="0" normalizeH="0" baseline="0" noProof="0" dirty="0">
              <a:ln>
                <a:noFill/>
              </a:ln>
              <a:solidFill>
                <a:schemeClr val="tx1"/>
              </a:solidFill>
              <a:effectLst/>
              <a:uLnTx/>
              <a:uFillTx/>
              <a:latin typeface="+mn-ea"/>
              <a:cs typeface="+mj-cs"/>
            </a:endParaRPr>
          </a:p>
          <a:p>
            <a:pPr>
              <a:spcBef>
                <a:spcPct val="0"/>
              </a:spcBef>
              <a:defRPr/>
            </a:pPr>
            <a:r>
              <a:rPr lang="ja-JP" altLang="en-US" sz="4000" b="1" dirty="0">
                <a:latin typeface="+mn-ea"/>
                <a:cs typeface="+mj-cs"/>
              </a:rPr>
              <a:t>　　（８）市民利用施設の見直し</a:t>
            </a:r>
            <a:endParaRPr lang="en-US" altLang="ja-JP" sz="4000" b="1" dirty="0">
              <a:latin typeface="+mn-ea"/>
              <a:cs typeface="+mj-cs"/>
            </a:endParaRPr>
          </a:p>
          <a:p>
            <a:pPr>
              <a:spcBef>
                <a:spcPct val="0"/>
              </a:spcBef>
              <a:defRPr/>
            </a:pPr>
            <a:r>
              <a:rPr kumimoji="1" lang="ja-JP" altLang="en-US" sz="4000" b="1" i="0" u="none" strike="noStrike" kern="1200" cap="none" spc="0" normalizeH="0" baseline="0" noProof="0" dirty="0">
                <a:ln>
                  <a:noFill/>
                </a:ln>
                <a:solidFill>
                  <a:schemeClr val="tx1"/>
                </a:solidFill>
                <a:effectLst/>
                <a:uLnTx/>
                <a:uFillTx/>
                <a:latin typeface="+mn-ea"/>
                <a:cs typeface="+mj-cs"/>
              </a:rPr>
              <a:t>　　（９）ＩＣＴの徹底</a:t>
            </a:r>
            <a:r>
              <a:rPr kumimoji="1" lang="ja-JP" altLang="en-US" sz="4000" b="1" i="0" u="none" strike="noStrike" kern="1200" cap="none" spc="0" normalizeH="0" baseline="0" noProof="0" dirty="0" smtClean="0">
                <a:ln>
                  <a:noFill/>
                </a:ln>
                <a:solidFill>
                  <a:schemeClr val="tx1"/>
                </a:solidFill>
                <a:effectLst/>
                <a:uLnTx/>
                <a:uFillTx/>
                <a:latin typeface="+mn-ea"/>
                <a:cs typeface="+mj-cs"/>
              </a:rPr>
              <a:t>活用</a:t>
            </a:r>
            <a:endParaRPr kumimoji="1" lang="en-US" altLang="ja-JP" sz="4000" b="1" i="0" u="none" strike="noStrike" kern="1200" cap="none" spc="0" normalizeH="0" baseline="0" noProof="0" dirty="0">
              <a:ln>
                <a:noFill/>
              </a:ln>
              <a:solidFill>
                <a:schemeClr val="tx1"/>
              </a:solidFill>
              <a:effectLst/>
              <a:uLnTx/>
              <a:uFillTx/>
              <a:latin typeface="+mn-ea"/>
              <a:cs typeface="+mj-cs"/>
            </a:endParaRPr>
          </a:p>
          <a:p>
            <a:pPr>
              <a:spcBef>
                <a:spcPct val="0"/>
              </a:spcBef>
              <a:defRPr/>
            </a:pPr>
            <a:r>
              <a:rPr lang="ja-JP" altLang="en-US" sz="4000" b="1" dirty="0">
                <a:latin typeface="+mn-ea"/>
                <a:cs typeface="+mj-cs"/>
              </a:rPr>
              <a:t>　　（</a:t>
            </a:r>
            <a:r>
              <a:rPr lang="en-US" altLang="ja-JP" sz="4000" b="1" dirty="0">
                <a:latin typeface="+mn-ea"/>
                <a:cs typeface="+mj-cs"/>
              </a:rPr>
              <a:t>10</a:t>
            </a:r>
            <a:r>
              <a:rPr lang="ja-JP" altLang="en-US" sz="4000" b="1" dirty="0">
                <a:latin typeface="+mn-ea"/>
                <a:cs typeface="+mj-cs"/>
              </a:rPr>
              <a:t>）働き方</a:t>
            </a:r>
            <a:r>
              <a:rPr lang="ja-JP" altLang="en-US" sz="4000" b="1" dirty="0" smtClean="0">
                <a:latin typeface="+mn-ea"/>
                <a:cs typeface="+mj-cs"/>
              </a:rPr>
              <a:t>改革</a:t>
            </a:r>
            <a:endParaRPr kumimoji="1" lang="en-US" altLang="ja-JP" sz="4000" b="1" i="0" u="none" strike="noStrike" kern="1200" cap="none" spc="0" normalizeH="0" baseline="0" noProof="0" dirty="0">
              <a:ln>
                <a:noFill/>
              </a:ln>
              <a:solidFill>
                <a:schemeClr val="tx1"/>
              </a:solidFill>
              <a:effectLst/>
              <a:uLnTx/>
              <a:uFillTx/>
              <a:latin typeface="+mn-ea"/>
              <a:cs typeface="+mj-cs"/>
            </a:endParaRPr>
          </a:p>
        </p:txBody>
      </p:sp>
      <p:sp>
        <p:nvSpPr>
          <p:cNvPr id="4" name="スライド番号プレースホルダ 3"/>
          <p:cNvSpPr>
            <a:spLocks noGrp="1"/>
          </p:cNvSpPr>
          <p:nvPr>
            <p:ph type="sldNum" sz="quarter" idx="12"/>
          </p:nvPr>
        </p:nvSpPr>
        <p:spPr/>
        <p:txBody>
          <a:bodyPr/>
          <a:lstStyle/>
          <a:p>
            <a:fld id="{CCEC3038-1CF1-4B63-9920-55248DCFBA97}" type="slidenum">
              <a:rPr kumimoji="1" lang="ja-JP" altLang="en-US" smtClean="0"/>
              <a:pPr/>
              <a:t>156</a:t>
            </a:fld>
            <a:endParaRPr kumimoji="1" lang="ja-JP" altLang="en-US"/>
          </a:p>
        </p:txBody>
      </p:sp>
    </p:spTree>
    <p:extLst>
      <p:ext uri="{BB962C8B-B14F-4D97-AF65-F5344CB8AC3E}">
        <p14:creationId xmlns:p14="http://schemas.microsoft.com/office/powerpoint/2010/main" val="51098521"/>
      </p:ext>
    </p:extLst>
  </p:cSld>
  <p:clrMapOvr>
    <a:masterClrMapping/>
  </p:clrMapOvr>
</p:sld>
</file>

<file path=ppt/slides/slide1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角丸四角形 18"/>
          <p:cNvSpPr/>
          <p:nvPr/>
        </p:nvSpPr>
        <p:spPr>
          <a:xfrm>
            <a:off x="4283967" y="6168479"/>
            <a:ext cx="4428263" cy="565496"/>
          </a:xfrm>
          <a:prstGeom prst="roundRect">
            <a:avLst>
              <a:gd name="adj" fmla="val 15206"/>
            </a:avLst>
          </a:prstGeom>
          <a:solidFill>
            <a:schemeClr val="accent6">
              <a:lumMod val="60000"/>
              <a:lumOff val="40000"/>
              <a:alpha val="5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18" name="角丸四角形 17"/>
          <p:cNvSpPr/>
          <p:nvPr/>
        </p:nvSpPr>
        <p:spPr>
          <a:xfrm>
            <a:off x="6660230" y="5085184"/>
            <a:ext cx="2052000" cy="1080120"/>
          </a:xfrm>
          <a:prstGeom prst="roundRect">
            <a:avLst>
              <a:gd name="adj" fmla="val 8469"/>
            </a:avLst>
          </a:prstGeom>
          <a:solidFill>
            <a:schemeClr val="accent6">
              <a:lumMod val="60000"/>
              <a:lumOff val="40000"/>
              <a:alpha val="5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16" name="角丸四角形 15"/>
          <p:cNvSpPr/>
          <p:nvPr/>
        </p:nvSpPr>
        <p:spPr>
          <a:xfrm>
            <a:off x="6660231" y="4221088"/>
            <a:ext cx="1440160" cy="324000"/>
          </a:xfrm>
          <a:prstGeom prst="roundRect">
            <a:avLst>
              <a:gd name="adj" fmla="val 20227"/>
            </a:avLst>
          </a:prstGeom>
          <a:solidFill>
            <a:schemeClr val="accent6">
              <a:lumMod val="60000"/>
              <a:lumOff val="40000"/>
              <a:alpha val="5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14" name="角丸四角形 13"/>
          <p:cNvSpPr/>
          <p:nvPr/>
        </p:nvSpPr>
        <p:spPr>
          <a:xfrm>
            <a:off x="6770908" y="2217564"/>
            <a:ext cx="468000" cy="324000"/>
          </a:xfrm>
          <a:prstGeom prst="roundRect">
            <a:avLst>
              <a:gd name="adj" fmla="val 20227"/>
            </a:avLst>
          </a:prstGeom>
          <a:solidFill>
            <a:schemeClr val="accent6">
              <a:lumMod val="60000"/>
              <a:lumOff val="40000"/>
              <a:alpha val="5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graphicFrame>
        <p:nvGraphicFramePr>
          <p:cNvPr id="6" name="表 5"/>
          <p:cNvGraphicFramePr>
            <a:graphicFrameLocks noGrp="1"/>
          </p:cNvGraphicFramePr>
          <p:nvPr>
            <p:extLst/>
          </p:nvPr>
        </p:nvGraphicFramePr>
        <p:xfrm>
          <a:off x="323528" y="680516"/>
          <a:ext cx="8424936" cy="6060852"/>
        </p:xfrm>
        <a:graphic>
          <a:graphicData uri="http://schemas.openxmlformats.org/drawingml/2006/table">
            <a:tbl>
              <a:tblPr firstRow="1" bandRow="1">
                <a:tableStyleId>{5940675A-B579-460E-94D1-54222C63F5DA}</a:tableStyleId>
              </a:tblPr>
              <a:tblGrid>
                <a:gridCol w="1296143">
                  <a:extLst>
                    <a:ext uri="{9D8B030D-6E8A-4147-A177-3AD203B41FA5}">
                      <a16:colId xmlns:a16="http://schemas.microsoft.com/office/drawing/2014/main" xmlns="" val="20000"/>
                    </a:ext>
                  </a:extLst>
                </a:gridCol>
                <a:gridCol w="2664296">
                  <a:extLst>
                    <a:ext uri="{9D8B030D-6E8A-4147-A177-3AD203B41FA5}">
                      <a16:colId xmlns:a16="http://schemas.microsoft.com/office/drawing/2014/main" xmlns="" val="20001"/>
                    </a:ext>
                  </a:extLst>
                </a:gridCol>
                <a:gridCol w="2375667">
                  <a:extLst>
                    <a:ext uri="{9D8B030D-6E8A-4147-A177-3AD203B41FA5}">
                      <a16:colId xmlns:a16="http://schemas.microsoft.com/office/drawing/2014/main" xmlns="" val="20002"/>
                    </a:ext>
                  </a:extLst>
                </a:gridCol>
                <a:gridCol w="696276">
                  <a:extLst>
                    <a:ext uri="{9D8B030D-6E8A-4147-A177-3AD203B41FA5}">
                      <a16:colId xmlns:a16="http://schemas.microsoft.com/office/drawing/2014/main" xmlns="" val="20003"/>
                    </a:ext>
                  </a:extLst>
                </a:gridCol>
                <a:gridCol w="696276">
                  <a:extLst>
                    <a:ext uri="{9D8B030D-6E8A-4147-A177-3AD203B41FA5}">
                      <a16:colId xmlns:a16="http://schemas.microsoft.com/office/drawing/2014/main" xmlns="" val="20004"/>
                    </a:ext>
                  </a:extLst>
                </a:gridCol>
                <a:gridCol w="696278">
                  <a:extLst>
                    <a:ext uri="{9D8B030D-6E8A-4147-A177-3AD203B41FA5}">
                      <a16:colId xmlns:a16="http://schemas.microsoft.com/office/drawing/2014/main" xmlns="" val="20005"/>
                    </a:ext>
                  </a:extLst>
                </a:gridCol>
              </a:tblGrid>
              <a:tr h="302983">
                <a:tc>
                  <a:txBody>
                    <a:bodyPr/>
                    <a:lstStyle/>
                    <a:p>
                      <a:pPr algn="ctr"/>
                      <a:r>
                        <a:rPr kumimoji="1" lang="ja-JP" altLang="en-US" sz="1400" dirty="0">
                          <a:solidFill>
                            <a:schemeClr val="tx1"/>
                          </a:solidFill>
                        </a:rPr>
                        <a:t>＜</a:t>
                      </a:r>
                      <a:r>
                        <a:rPr kumimoji="1" lang="en-US" altLang="ja-JP" sz="1400" dirty="0">
                          <a:solidFill>
                            <a:schemeClr val="tx1"/>
                          </a:solidFill>
                        </a:rPr>
                        <a:t>Why</a:t>
                      </a:r>
                      <a:r>
                        <a:rPr kumimoji="1" lang="ja-JP" altLang="en-US" sz="1400" dirty="0">
                          <a:solidFill>
                            <a:schemeClr val="tx1"/>
                          </a:solidFill>
                        </a:rPr>
                        <a:t>＞</a:t>
                      </a:r>
                    </a:p>
                  </a:txBody>
                  <a:tcPr marL="36000" marR="36000" anchor="ctr">
                    <a:lnR w="12700" cap="flat" cmpd="sng" algn="ctr">
                      <a:solidFill>
                        <a:schemeClr val="tx1"/>
                      </a:solidFill>
                      <a:prstDash val="solid"/>
                      <a:round/>
                      <a:headEnd type="none" w="med" len="med"/>
                      <a:tailEnd type="none" w="med" len="med"/>
                    </a:lnR>
                    <a:noFill/>
                  </a:tcPr>
                </a:tc>
                <a:tc>
                  <a:txBody>
                    <a:bodyPr/>
                    <a:lstStyle/>
                    <a:p>
                      <a:pPr algn="ctr"/>
                      <a:r>
                        <a:rPr kumimoji="1" lang="ja-JP" altLang="en-US" sz="1400" dirty="0">
                          <a:solidFill>
                            <a:schemeClr val="tx1"/>
                          </a:solidFill>
                        </a:rPr>
                        <a:t>＜</a:t>
                      </a:r>
                      <a:r>
                        <a:rPr kumimoji="1" lang="en-US" altLang="ja-JP" sz="1400" dirty="0">
                          <a:solidFill>
                            <a:schemeClr val="tx1"/>
                          </a:solidFill>
                        </a:rPr>
                        <a:t>Vision</a:t>
                      </a:r>
                      <a:r>
                        <a:rPr kumimoji="1" lang="ja-JP" altLang="en-US" sz="1400" dirty="0">
                          <a:solidFill>
                            <a:schemeClr val="tx1"/>
                          </a:solidFill>
                        </a:rPr>
                        <a:t>＞</a:t>
                      </a:r>
                    </a:p>
                  </a:txBody>
                  <a:tcPr marL="36000" marR="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noFill/>
                  </a:tcPr>
                </a:tc>
                <a:tc>
                  <a:txBody>
                    <a:bodyPr/>
                    <a:lstStyle/>
                    <a:p>
                      <a:pPr algn="ctr"/>
                      <a:r>
                        <a:rPr kumimoji="1" lang="ja-JP" altLang="en-US" sz="1400" dirty="0">
                          <a:solidFill>
                            <a:schemeClr val="tx1"/>
                          </a:solidFill>
                        </a:rPr>
                        <a:t>＜</a:t>
                      </a:r>
                      <a:r>
                        <a:rPr kumimoji="1" lang="en-US" altLang="ja-JP" sz="1400" dirty="0">
                          <a:solidFill>
                            <a:schemeClr val="tx1"/>
                          </a:solidFill>
                        </a:rPr>
                        <a:t>What</a:t>
                      </a:r>
                      <a:r>
                        <a:rPr kumimoji="1" lang="ja-JP" altLang="en-US" sz="1400" dirty="0">
                          <a:solidFill>
                            <a:schemeClr val="tx1"/>
                          </a:solidFill>
                        </a:rPr>
                        <a:t>＞</a:t>
                      </a:r>
                    </a:p>
                  </a:txBody>
                  <a:tcPr marL="36000" marR="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noFill/>
                  </a:tcPr>
                </a:tc>
                <a:tc gridSpan="3">
                  <a:txBody>
                    <a:bodyPr/>
                    <a:lstStyle/>
                    <a:p>
                      <a:pPr algn="ctr"/>
                      <a:r>
                        <a:rPr kumimoji="1" lang="ja-JP" altLang="en-US" sz="1400" dirty="0">
                          <a:solidFill>
                            <a:schemeClr val="tx1"/>
                          </a:solidFill>
                        </a:rPr>
                        <a:t>＜</a:t>
                      </a:r>
                      <a:r>
                        <a:rPr kumimoji="1" lang="en-US" altLang="ja-JP" sz="1400" dirty="0">
                          <a:solidFill>
                            <a:schemeClr val="tx1"/>
                          </a:solidFill>
                        </a:rPr>
                        <a:t>Outcome</a:t>
                      </a:r>
                      <a:r>
                        <a:rPr kumimoji="1" lang="ja-JP" altLang="en-US" sz="1400" dirty="0">
                          <a:solidFill>
                            <a:schemeClr val="tx1"/>
                          </a:solidFill>
                        </a:rPr>
                        <a:t>＞</a:t>
                      </a:r>
                    </a:p>
                  </a:txBody>
                  <a:tcPr marL="36000" marR="36000" anchor="ctr">
                    <a:lnL w="12700" cap="flat" cmpd="sng" algn="ctr">
                      <a:solidFill>
                        <a:schemeClr val="tx1"/>
                      </a:solidFill>
                      <a:prstDash val="solid"/>
                      <a:round/>
                      <a:headEnd type="none" w="med" len="med"/>
                      <a:tailEnd type="none" w="med" len="med"/>
                    </a:lnL>
                    <a:noFill/>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xmlns="" val="10000"/>
                  </a:ext>
                </a:extLst>
              </a:tr>
              <a:tr h="818055">
                <a:tc rowSpan="10">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kern="1200" dirty="0">
                          <a:solidFill>
                            <a:schemeClr val="tx1"/>
                          </a:solidFill>
                          <a:latin typeface="+mn-lt"/>
                          <a:ea typeface="+mn-ea"/>
                          <a:cs typeface="+mn-cs"/>
                        </a:rPr>
                        <a:t>・市民利用施設において、利用者の視点でサービスが提供されていない。</a:t>
                      </a:r>
                      <a:endParaRPr kumimoji="1" lang="en-US" altLang="ja-JP" sz="1200" kern="1200" dirty="0">
                        <a:solidFill>
                          <a:schemeClr val="tx1"/>
                        </a:solidFill>
                        <a:latin typeface="+mn-lt"/>
                        <a:ea typeface="+mn-ea"/>
                        <a:cs typeface="+mn-cs"/>
                      </a:endParaRPr>
                    </a:p>
                    <a:p>
                      <a:pPr marL="0" marR="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kern="1200" dirty="0">
                        <a:solidFill>
                          <a:schemeClr val="tx1"/>
                        </a:solidFill>
                        <a:latin typeface="+mn-lt"/>
                        <a:ea typeface="+mn-ea"/>
                        <a:cs typeface="+mn-cs"/>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kern="1200" dirty="0">
                          <a:solidFill>
                            <a:schemeClr val="tx1"/>
                          </a:solidFill>
                          <a:latin typeface="+mn-lt"/>
                          <a:ea typeface="+mn-ea"/>
                          <a:cs typeface="+mn-cs"/>
                        </a:rPr>
                        <a:t>・サービス水準が低い。</a:t>
                      </a:r>
                      <a:endParaRPr kumimoji="1" lang="en-US" altLang="ja-JP" sz="1200" kern="1200" dirty="0">
                        <a:solidFill>
                          <a:schemeClr val="tx1"/>
                        </a:solidFill>
                        <a:latin typeface="+mn-lt"/>
                        <a:ea typeface="+mn-ea"/>
                        <a:cs typeface="+mn-cs"/>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en-US" altLang="ja-JP" sz="1200" dirty="0"/>
                    </a:p>
                  </a:txBody>
                  <a:tcPr marL="36000" marR="36000">
                    <a:lnR w="12700" cap="flat" cmpd="sng" algn="ctr">
                      <a:solidFill>
                        <a:schemeClr val="tx1"/>
                      </a:solidFill>
                      <a:prstDash val="solid"/>
                      <a:round/>
                      <a:headEnd type="none" w="med" len="med"/>
                      <a:tailEnd type="none" w="med" len="med"/>
                    </a:lnR>
                    <a:lnB w="12700" cap="flat" cmpd="sng" algn="ctr">
                      <a:solidFill>
                        <a:schemeClr val="tx1"/>
                      </a:solidFill>
                      <a:prstDash val="solid"/>
                      <a:round/>
                      <a:headEnd type="none" w="med" len="med"/>
                      <a:tailEnd type="none" w="med" len="med"/>
                    </a:lnB>
                  </a:tcPr>
                </a:tc>
                <a:tc rowSpan="7">
                  <a:txBody>
                    <a:bodyPr/>
                    <a:lstStyle/>
                    <a:p>
                      <a:pPr marL="0" marR="0" indent="0" algn="l" defTabSz="914400" rtl="0" eaLnBrk="1" fontAlgn="auto" latinLnBrk="0" hangingPunct="1">
                        <a:lnSpc>
                          <a:spcPts val="1300"/>
                        </a:lnSpc>
                        <a:spcBef>
                          <a:spcPts val="0"/>
                        </a:spcBef>
                        <a:spcAft>
                          <a:spcPts val="0"/>
                        </a:spcAft>
                        <a:buClrTx/>
                        <a:buSzTx/>
                        <a:buFontTx/>
                        <a:buNone/>
                        <a:tabLst/>
                        <a:defRPr/>
                      </a:pPr>
                      <a:r>
                        <a:rPr kumimoji="1" lang="en-US" altLang="ja-JP" sz="1200" kern="1200" dirty="0">
                          <a:solidFill>
                            <a:schemeClr val="tx1"/>
                          </a:solidFill>
                          <a:latin typeface="+mn-lt"/>
                          <a:ea typeface="+mn-ea"/>
                          <a:cs typeface="+mn-cs"/>
                        </a:rPr>
                        <a:t>【</a:t>
                      </a:r>
                      <a:r>
                        <a:rPr kumimoji="1" lang="ja-JP" altLang="en-US" sz="1200" kern="1200" dirty="0">
                          <a:solidFill>
                            <a:schemeClr val="tx1"/>
                          </a:solidFill>
                          <a:latin typeface="+mn-lt"/>
                          <a:ea typeface="+mn-ea"/>
                          <a:cs typeface="+mn-cs"/>
                        </a:rPr>
                        <a:t>「規制・サービス改革部会」の設置</a:t>
                      </a:r>
                      <a:r>
                        <a:rPr kumimoji="1" lang="en-US" altLang="ja-JP" sz="1200" kern="1200" dirty="0">
                          <a:solidFill>
                            <a:schemeClr val="tx1"/>
                          </a:solidFill>
                          <a:latin typeface="+mn-lt"/>
                          <a:ea typeface="+mn-ea"/>
                          <a:cs typeface="+mn-cs"/>
                        </a:rPr>
                        <a:t>】</a:t>
                      </a:r>
                    </a:p>
                    <a:p>
                      <a:pPr marL="0" marR="0" indent="0" algn="l" defTabSz="914400" rtl="0" eaLnBrk="1" fontAlgn="auto" latinLnBrk="0" hangingPunct="1">
                        <a:lnSpc>
                          <a:spcPts val="1300"/>
                        </a:lnSpc>
                        <a:spcBef>
                          <a:spcPts val="0"/>
                        </a:spcBef>
                        <a:spcAft>
                          <a:spcPts val="0"/>
                        </a:spcAft>
                        <a:buClrTx/>
                        <a:buSzTx/>
                        <a:buFontTx/>
                        <a:buNone/>
                        <a:tabLst/>
                        <a:defRPr/>
                      </a:pPr>
                      <a:r>
                        <a:rPr kumimoji="1" lang="ja-JP" altLang="en-US" sz="1200" kern="1200" dirty="0">
                          <a:solidFill>
                            <a:schemeClr val="tx1"/>
                          </a:solidFill>
                          <a:latin typeface="+mn-lt"/>
                          <a:ea typeface="+mn-ea"/>
                          <a:cs typeface="+mn-cs"/>
                        </a:rPr>
                        <a:t>・</a:t>
                      </a:r>
                      <a:r>
                        <a:rPr kumimoji="1" lang="en-US" altLang="ja-JP" sz="1200" kern="1200" dirty="0">
                          <a:solidFill>
                            <a:schemeClr val="tx1"/>
                          </a:solidFill>
                          <a:latin typeface="+mn-lt"/>
                          <a:ea typeface="+mn-ea"/>
                          <a:cs typeface="+mn-cs"/>
                        </a:rPr>
                        <a:t>2013</a:t>
                      </a:r>
                      <a:r>
                        <a:rPr kumimoji="1" lang="ja-JP" altLang="en-US" sz="1200" kern="1200" dirty="0">
                          <a:solidFill>
                            <a:schemeClr val="tx1"/>
                          </a:solidFill>
                          <a:latin typeface="+mn-lt"/>
                          <a:ea typeface="+mn-ea"/>
                          <a:cs typeface="+mn-cs"/>
                        </a:rPr>
                        <a:t>年</a:t>
                      </a:r>
                      <a:r>
                        <a:rPr kumimoji="1" lang="en-US" altLang="ja-JP" sz="1200" kern="1200" dirty="0">
                          <a:solidFill>
                            <a:schemeClr val="tx1"/>
                          </a:solidFill>
                          <a:latin typeface="+mn-lt"/>
                          <a:ea typeface="+mn-ea"/>
                          <a:cs typeface="+mn-cs"/>
                        </a:rPr>
                        <a:t>2</a:t>
                      </a:r>
                      <a:r>
                        <a:rPr kumimoji="1" lang="ja-JP" altLang="en-US" sz="1200" kern="1200" dirty="0">
                          <a:solidFill>
                            <a:schemeClr val="tx1"/>
                          </a:solidFill>
                          <a:latin typeface="+mn-lt"/>
                          <a:ea typeface="+mn-ea"/>
                          <a:cs typeface="+mn-cs"/>
                        </a:rPr>
                        <a:t>月に府市統合本部に「規制・サービス改善部会」が設置され、サービス改善の取組を実施する。</a:t>
                      </a:r>
                      <a:endParaRPr kumimoji="1" lang="en-US" altLang="ja-JP" sz="1200" kern="1200" dirty="0">
                        <a:solidFill>
                          <a:schemeClr val="tx1"/>
                        </a:solidFill>
                        <a:latin typeface="+mn-lt"/>
                        <a:ea typeface="+mn-ea"/>
                        <a:cs typeface="+mn-cs"/>
                      </a:endParaRPr>
                    </a:p>
                    <a:p>
                      <a:pPr marL="0" marR="0" indent="0" algn="l" defTabSz="914400" rtl="0" eaLnBrk="1" fontAlgn="auto" latinLnBrk="0" hangingPunct="1">
                        <a:lnSpc>
                          <a:spcPts val="1300"/>
                        </a:lnSpc>
                        <a:spcBef>
                          <a:spcPts val="0"/>
                        </a:spcBef>
                        <a:spcAft>
                          <a:spcPts val="0"/>
                        </a:spcAft>
                        <a:buClrTx/>
                        <a:buSzTx/>
                        <a:buFontTx/>
                        <a:buNone/>
                        <a:tabLst/>
                        <a:defRPr/>
                      </a:pPr>
                      <a:endParaRPr kumimoji="1" lang="en-US" altLang="ja-JP" sz="1200" kern="1200" dirty="0">
                        <a:solidFill>
                          <a:schemeClr val="tx1"/>
                        </a:solidFill>
                        <a:latin typeface="+mn-lt"/>
                        <a:ea typeface="+mn-ea"/>
                        <a:cs typeface="+mn-cs"/>
                      </a:endParaRPr>
                    </a:p>
                    <a:p>
                      <a:pPr marL="0" marR="0" indent="0" algn="l" defTabSz="914400" rtl="0" eaLnBrk="1" fontAlgn="auto" latinLnBrk="0" hangingPunct="1">
                        <a:lnSpc>
                          <a:spcPts val="1300"/>
                        </a:lnSpc>
                        <a:spcBef>
                          <a:spcPts val="0"/>
                        </a:spcBef>
                        <a:spcAft>
                          <a:spcPts val="0"/>
                        </a:spcAft>
                        <a:buClrTx/>
                        <a:buSzTx/>
                        <a:buFontTx/>
                        <a:buNone/>
                        <a:tabLst/>
                        <a:defRPr/>
                      </a:pPr>
                      <a:r>
                        <a:rPr kumimoji="1" lang="en-US" altLang="ja-JP" sz="1200" kern="1200" dirty="0">
                          <a:solidFill>
                            <a:schemeClr val="tx1"/>
                          </a:solidFill>
                          <a:latin typeface="+mn-lt"/>
                          <a:ea typeface="+mn-ea"/>
                          <a:cs typeface="+mn-cs"/>
                        </a:rPr>
                        <a:t>【</a:t>
                      </a:r>
                      <a:r>
                        <a:rPr kumimoji="1" lang="ja-JP" altLang="en-US" sz="1200" kern="1200" dirty="0">
                          <a:solidFill>
                            <a:schemeClr val="tx1"/>
                          </a:solidFill>
                          <a:latin typeface="+mn-lt"/>
                          <a:ea typeface="+mn-ea"/>
                          <a:cs typeface="+mn-cs"/>
                        </a:rPr>
                        <a:t>アンケートの実施</a:t>
                      </a:r>
                      <a:r>
                        <a:rPr kumimoji="1" lang="en-US" altLang="ja-JP" sz="1200" kern="1200" dirty="0">
                          <a:solidFill>
                            <a:schemeClr val="tx1"/>
                          </a:solidFill>
                          <a:latin typeface="+mn-lt"/>
                          <a:ea typeface="+mn-ea"/>
                          <a:cs typeface="+mn-cs"/>
                        </a:rPr>
                        <a:t>】</a:t>
                      </a:r>
                    </a:p>
                    <a:p>
                      <a:pPr marL="0" marR="0" indent="0" algn="l" defTabSz="914400" rtl="0" eaLnBrk="1" fontAlgn="auto" latinLnBrk="0" hangingPunct="1">
                        <a:lnSpc>
                          <a:spcPts val="1300"/>
                        </a:lnSpc>
                        <a:spcBef>
                          <a:spcPts val="0"/>
                        </a:spcBef>
                        <a:spcAft>
                          <a:spcPts val="0"/>
                        </a:spcAft>
                        <a:buClrTx/>
                        <a:buSzTx/>
                        <a:buFontTx/>
                        <a:buNone/>
                        <a:tabLst/>
                        <a:defRPr/>
                      </a:pPr>
                      <a:r>
                        <a:rPr kumimoji="1" lang="ja-JP" altLang="en-US" sz="1200" kern="1200" dirty="0">
                          <a:solidFill>
                            <a:schemeClr val="tx1"/>
                          </a:solidFill>
                          <a:latin typeface="+mn-lt"/>
                          <a:ea typeface="+mn-ea"/>
                          <a:cs typeface="+mn-cs"/>
                        </a:rPr>
                        <a:t>・天王寺動物園、美術館、自然史博物館、東洋陶磁美術館、中央図書館、市立大学学術情報総合センターをモデル施設として、利用者アンケートを実施</a:t>
                      </a:r>
                      <a:r>
                        <a:rPr kumimoji="1" lang="en-US" altLang="ja-JP" sz="1200" kern="1200" dirty="0">
                          <a:solidFill>
                            <a:schemeClr val="tx1"/>
                          </a:solidFill>
                          <a:latin typeface="+mn-lt"/>
                          <a:ea typeface="+mn-ea"/>
                          <a:cs typeface="+mn-cs"/>
                        </a:rPr>
                        <a:t>(2013</a:t>
                      </a:r>
                      <a:r>
                        <a:rPr kumimoji="1" lang="ja-JP" altLang="en-US" sz="1200" kern="1200" dirty="0">
                          <a:solidFill>
                            <a:schemeClr val="tx1"/>
                          </a:solidFill>
                          <a:latin typeface="+mn-lt"/>
                          <a:ea typeface="+mn-ea"/>
                          <a:cs typeface="+mn-cs"/>
                        </a:rPr>
                        <a:t>年</a:t>
                      </a:r>
                      <a:r>
                        <a:rPr kumimoji="1" lang="en-US" altLang="ja-JP" sz="1200" kern="1200" dirty="0">
                          <a:solidFill>
                            <a:schemeClr val="tx1"/>
                          </a:solidFill>
                          <a:latin typeface="+mn-lt"/>
                          <a:ea typeface="+mn-ea"/>
                          <a:cs typeface="+mn-cs"/>
                        </a:rPr>
                        <a:t>3</a:t>
                      </a:r>
                      <a:r>
                        <a:rPr kumimoji="1" lang="ja-JP" altLang="en-US" sz="1200" kern="1200" dirty="0">
                          <a:solidFill>
                            <a:schemeClr val="tx1"/>
                          </a:solidFill>
                          <a:latin typeface="+mn-lt"/>
                          <a:ea typeface="+mn-ea"/>
                          <a:cs typeface="+mn-cs"/>
                        </a:rPr>
                        <a:t>月～</a:t>
                      </a:r>
                      <a:r>
                        <a:rPr kumimoji="1" lang="en-US" altLang="ja-JP" sz="1200" kern="1200" dirty="0">
                          <a:solidFill>
                            <a:schemeClr val="tx1"/>
                          </a:solidFill>
                          <a:latin typeface="+mn-lt"/>
                          <a:ea typeface="+mn-ea"/>
                          <a:cs typeface="+mn-cs"/>
                        </a:rPr>
                        <a:t>4</a:t>
                      </a:r>
                      <a:r>
                        <a:rPr kumimoji="1" lang="ja-JP" altLang="en-US" sz="1200" kern="1200" dirty="0">
                          <a:solidFill>
                            <a:schemeClr val="tx1"/>
                          </a:solidFill>
                          <a:latin typeface="+mn-lt"/>
                          <a:ea typeface="+mn-ea"/>
                          <a:cs typeface="+mn-cs"/>
                        </a:rPr>
                        <a:t>月</a:t>
                      </a:r>
                      <a:r>
                        <a:rPr kumimoji="1" lang="en-US" altLang="ja-JP" sz="1200" kern="1200" dirty="0">
                          <a:solidFill>
                            <a:schemeClr val="tx1"/>
                          </a:solidFill>
                          <a:latin typeface="+mn-lt"/>
                          <a:ea typeface="+mn-ea"/>
                          <a:cs typeface="+mn-cs"/>
                        </a:rPr>
                        <a:t>)</a:t>
                      </a:r>
                    </a:p>
                    <a:p>
                      <a:pPr marL="0" marR="0" indent="0" algn="l" defTabSz="914400" rtl="0" eaLnBrk="1" fontAlgn="auto" latinLnBrk="0" hangingPunct="1">
                        <a:lnSpc>
                          <a:spcPts val="1300"/>
                        </a:lnSpc>
                        <a:spcBef>
                          <a:spcPts val="0"/>
                        </a:spcBef>
                        <a:spcAft>
                          <a:spcPts val="0"/>
                        </a:spcAft>
                        <a:buClrTx/>
                        <a:buSzTx/>
                        <a:buFontTx/>
                        <a:buNone/>
                        <a:tabLst/>
                        <a:defRPr/>
                      </a:pPr>
                      <a:r>
                        <a:rPr kumimoji="1" lang="ja-JP" altLang="en-US" sz="1200" kern="1200" dirty="0">
                          <a:solidFill>
                            <a:schemeClr val="tx1"/>
                          </a:solidFill>
                          <a:latin typeface="+mn-lt"/>
                          <a:ea typeface="+mn-ea"/>
                          <a:cs typeface="+mn-cs"/>
                        </a:rPr>
                        <a:t>・利用者アンケートで寄せられた意見の整理等を通して、現場主体による自己点検を行い、サービス改善を実施</a:t>
                      </a:r>
                      <a:endParaRPr kumimoji="1" lang="en-US" altLang="ja-JP" sz="1200" kern="1200" dirty="0">
                        <a:solidFill>
                          <a:schemeClr val="tx1"/>
                        </a:solidFill>
                        <a:latin typeface="+mn-lt"/>
                        <a:ea typeface="+mn-ea"/>
                        <a:cs typeface="+mn-cs"/>
                      </a:endParaRPr>
                    </a:p>
                    <a:p>
                      <a:pPr marL="0" marR="0" indent="0" algn="l" defTabSz="914400" rtl="0" eaLnBrk="1" fontAlgn="auto" latinLnBrk="0" hangingPunct="1">
                        <a:lnSpc>
                          <a:spcPts val="1300"/>
                        </a:lnSpc>
                        <a:spcBef>
                          <a:spcPts val="0"/>
                        </a:spcBef>
                        <a:spcAft>
                          <a:spcPts val="0"/>
                        </a:spcAft>
                        <a:buClrTx/>
                        <a:buSzTx/>
                        <a:buFontTx/>
                        <a:buNone/>
                        <a:tabLst/>
                        <a:defRPr/>
                      </a:pPr>
                      <a:endParaRPr kumimoji="1" lang="en-US" altLang="ja-JP" sz="1200" kern="1200" dirty="0">
                        <a:solidFill>
                          <a:schemeClr val="tx1"/>
                        </a:solidFill>
                        <a:latin typeface="+mn-lt"/>
                        <a:ea typeface="+mn-ea"/>
                        <a:cs typeface="+mn-cs"/>
                      </a:endParaRPr>
                    </a:p>
                    <a:p>
                      <a:pPr marL="0" marR="0" indent="0" algn="l" defTabSz="914400" rtl="0" eaLnBrk="1" fontAlgn="auto" latinLnBrk="0" hangingPunct="1">
                        <a:lnSpc>
                          <a:spcPts val="1300"/>
                        </a:lnSpc>
                        <a:spcBef>
                          <a:spcPts val="0"/>
                        </a:spcBef>
                        <a:spcAft>
                          <a:spcPts val="0"/>
                        </a:spcAft>
                        <a:buClrTx/>
                        <a:buSzTx/>
                        <a:buFontTx/>
                        <a:buNone/>
                        <a:tabLst/>
                        <a:defRPr/>
                      </a:pPr>
                      <a:r>
                        <a:rPr kumimoji="1" lang="en-US" altLang="ja-JP" sz="1200" kern="1200" dirty="0">
                          <a:solidFill>
                            <a:schemeClr val="tx1"/>
                          </a:solidFill>
                          <a:latin typeface="+mn-lt"/>
                          <a:ea typeface="+mn-ea"/>
                          <a:cs typeface="+mn-cs"/>
                        </a:rPr>
                        <a:t>【</a:t>
                      </a:r>
                      <a:r>
                        <a:rPr kumimoji="1" lang="ja-JP" altLang="en-US" sz="1200" kern="1200" dirty="0">
                          <a:solidFill>
                            <a:schemeClr val="tx1"/>
                          </a:solidFill>
                          <a:latin typeface="+mn-lt"/>
                          <a:ea typeface="+mn-ea"/>
                          <a:cs typeface="+mn-cs"/>
                        </a:rPr>
                        <a:t>今後の展開</a:t>
                      </a:r>
                      <a:r>
                        <a:rPr kumimoji="1" lang="en-US" altLang="ja-JP" sz="1200" kern="1200" dirty="0">
                          <a:solidFill>
                            <a:schemeClr val="tx1"/>
                          </a:solidFill>
                          <a:latin typeface="+mn-lt"/>
                          <a:ea typeface="+mn-ea"/>
                          <a:cs typeface="+mn-cs"/>
                        </a:rPr>
                        <a:t>】</a:t>
                      </a:r>
                    </a:p>
                    <a:p>
                      <a:pPr marL="0" marR="0" indent="0" algn="l" defTabSz="914400" rtl="0" eaLnBrk="1" fontAlgn="auto" latinLnBrk="0" hangingPunct="1">
                        <a:lnSpc>
                          <a:spcPts val="1300"/>
                        </a:lnSpc>
                        <a:spcBef>
                          <a:spcPts val="0"/>
                        </a:spcBef>
                        <a:spcAft>
                          <a:spcPts val="0"/>
                        </a:spcAft>
                        <a:buClrTx/>
                        <a:buSzTx/>
                        <a:buFontTx/>
                        <a:buNone/>
                        <a:tabLst/>
                        <a:defRPr/>
                      </a:pPr>
                      <a:r>
                        <a:rPr kumimoji="1" lang="ja-JP" altLang="en-US" sz="1200" kern="1200" dirty="0">
                          <a:solidFill>
                            <a:schemeClr val="tx1"/>
                          </a:solidFill>
                          <a:latin typeface="+mn-lt"/>
                          <a:ea typeface="+mn-ea"/>
                          <a:cs typeface="+mn-cs"/>
                        </a:rPr>
                        <a:t>・府と市で情報共有しながら、他施設におけるサービス改善にも活かしていく。　　　　　　　</a:t>
                      </a:r>
                      <a:endParaRPr kumimoji="1" lang="en-US" altLang="ja-JP" sz="1200" kern="1200" dirty="0">
                        <a:solidFill>
                          <a:schemeClr val="tx1"/>
                        </a:solidFill>
                        <a:latin typeface="+mn-lt"/>
                        <a:ea typeface="+mn-ea"/>
                        <a:cs typeface="+mn-cs"/>
                      </a:endParaRPr>
                    </a:p>
                  </a:txBody>
                  <a:tcPr marL="36000" marR="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B w="12700" cap="flat" cmpd="sng" algn="ctr">
                      <a:solidFill>
                        <a:schemeClr val="tx1"/>
                      </a:solidFill>
                      <a:prstDash val="solid"/>
                      <a:round/>
                      <a:headEnd type="none" w="med" len="med"/>
                      <a:tailEnd type="none" w="med" len="med"/>
                    </a:lnB>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200" kern="1200" dirty="0">
                          <a:solidFill>
                            <a:schemeClr val="tx1"/>
                          </a:solidFill>
                          <a:latin typeface="+mn-lt"/>
                          <a:ea typeface="+mn-ea"/>
                          <a:cs typeface="+mn-cs"/>
                        </a:rPr>
                        <a:t>【</a:t>
                      </a:r>
                      <a:r>
                        <a:rPr kumimoji="1" lang="ja-JP" altLang="en-US" sz="1200" kern="1200" dirty="0">
                          <a:solidFill>
                            <a:schemeClr val="tx1"/>
                          </a:solidFill>
                          <a:latin typeface="+mn-lt"/>
                          <a:ea typeface="+mn-ea"/>
                          <a:cs typeface="+mn-cs"/>
                        </a:rPr>
                        <a:t>サービス改善策</a:t>
                      </a:r>
                      <a:r>
                        <a:rPr kumimoji="1" lang="en-US" altLang="ja-JP" sz="1200" kern="1200" dirty="0">
                          <a:solidFill>
                            <a:schemeClr val="tx1"/>
                          </a:solidFill>
                          <a:latin typeface="+mn-lt"/>
                          <a:ea typeface="+mn-ea"/>
                          <a:cs typeface="+mn-cs"/>
                        </a:rPr>
                        <a:t>( </a:t>
                      </a:r>
                      <a:r>
                        <a:rPr kumimoji="1" lang="ja-JP" altLang="en-US" sz="1200" kern="1200" dirty="0">
                          <a:solidFill>
                            <a:schemeClr val="tx1"/>
                          </a:solidFill>
                          <a:latin typeface="+mn-lt"/>
                          <a:ea typeface="+mn-ea"/>
                          <a:cs typeface="+mn-cs"/>
                        </a:rPr>
                        <a:t>別紙</a:t>
                      </a:r>
                      <a:r>
                        <a:rPr kumimoji="1" lang="en-US" altLang="ja-JP" sz="1200" kern="1200" dirty="0">
                          <a:solidFill>
                            <a:schemeClr val="tx1"/>
                          </a:solidFill>
                          <a:latin typeface="+mn-lt"/>
                          <a:ea typeface="+mn-ea"/>
                          <a:cs typeface="+mn-cs"/>
                        </a:rPr>
                        <a:t>)】</a:t>
                      </a: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kern="1200" dirty="0">
                          <a:solidFill>
                            <a:schemeClr val="tx1"/>
                          </a:solidFill>
                          <a:latin typeface="+mn-lt"/>
                          <a:ea typeface="+mn-ea"/>
                          <a:cs typeface="+mn-cs"/>
                        </a:rPr>
                        <a:t>・利用者のアメニティに関わるトイレ、開館日・開館時間、案内表示のサービス改善を実施</a:t>
                      </a:r>
                      <a:endParaRPr kumimoji="1" lang="en-US" altLang="ja-JP" sz="1200" b="0" baseline="0" dirty="0">
                        <a:solidFill>
                          <a:sysClr val="windowText" lastClr="000000"/>
                        </a:solidFill>
                      </a:endParaRPr>
                    </a:p>
                  </a:txBody>
                  <a:tcPr marL="36000" marR="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B w="12700" cap="flat" cmpd="sng" algn="ctr">
                      <a:solidFill>
                        <a:schemeClr val="tx1"/>
                      </a:solidFill>
                      <a:prstDash val="solid"/>
                      <a:round/>
                      <a:headEnd type="none" w="med" len="med"/>
                      <a:tailEnd type="none" w="med" len="med"/>
                    </a:lnB>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kern="1200" dirty="0">
                          <a:solidFill>
                            <a:schemeClr val="tx1"/>
                          </a:solidFill>
                          <a:latin typeface="+mn-lt"/>
                          <a:ea typeface="+mn-ea"/>
                          <a:cs typeface="+mn-cs"/>
                        </a:rPr>
                        <a:t>トイレの改修</a:t>
                      </a:r>
                    </a:p>
                  </a:txBody>
                  <a:tcPr marL="36000" marR="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B w="12700" cap="flat" cmpd="sng" algn="ctr">
                      <a:solidFill>
                        <a:schemeClr val="tx1"/>
                      </a:solidFill>
                      <a:prstDash val="solid"/>
                      <a:round/>
                      <a:headEnd type="none" w="med" len="med"/>
                      <a:tailEnd type="none" w="med" len="med"/>
                    </a:lnB>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kern="1200" dirty="0">
                          <a:solidFill>
                            <a:schemeClr val="tx1"/>
                          </a:solidFill>
                          <a:latin typeface="+mn-lt"/>
                          <a:ea typeface="+mn-ea"/>
                          <a:cs typeface="+mn-cs"/>
                        </a:rPr>
                        <a:t>開館日・開館時間の延長等</a:t>
                      </a:r>
                    </a:p>
                  </a:txBody>
                  <a:tcPr marL="36000" marR="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B w="12700" cap="flat" cmpd="sng" algn="ctr">
                      <a:solidFill>
                        <a:schemeClr val="tx1"/>
                      </a:solidFill>
                      <a:prstDash val="solid"/>
                      <a:round/>
                      <a:headEnd type="none" w="med" len="med"/>
                      <a:tailEnd type="none" w="med" len="med"/>
                    </a:lnB>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kern="1200" dirty="0">
                          <a:solidFill>
                            <a:schemeClr val="tx1"/>
                          </a:solidFill>
                          <a:latin typeface="+mn-lt"/>
                          <a:ea typeface="+mn-ea"/>
                          <a:cs typeface="+mn-cs"/>
                        </a:rPr>
                        <a:t>案内表示の改善・設置</a:t>
                      </a:r>
                    </a:p>
                  </a:txBody>
                  <a:tcPr marL="36000" marR="36000">
                    <a:lnL w="12700" cap="flat" cmpd="sng" algn="ctr">
                      <a:solidFill>
                        <a:schemeClr val="tx1"/>
                      </a:solidFill>
                      <a:prstDash val="solid"/>
                      <a:round/>
                      <a:headEnd type="none" w="med" len="med"/>
                      <a:tailEnd type="none" w="med" len="med"/>
                    </a:lnL>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xmlns="" val="10001"/>
                  </a:ext>
                </a:extLst>
              </a:tr>
              <a:tr h="376412">
                <a:tc vMerge="1">
                  <a:txBody>
                    <a:bodyPr/>
                    <a:lstStyle/>
                    <a:p>
                      <a:endParaRPr kumimoji="1" lang="ja-JP" altLang="en-US"/>
                    </a:p>
                  </a:txBody>
                  <a:tcPr/>
                </a:tc>
                <a:tc vMerge="1">
                  <a:txBody>
                    <a:bodyPr/>
                    <a:lstStyle/>
                    <a:p>
                      <a:endParaRPr kumimoji="1" lang="ja-JP" altLang="en-US"/>
                    </a:p>
                  </a:txBody>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b="0" baseline="0" dirty="0">
                          <a:solidFill>
                            <a:sysClr val="windowText" lastClr="000000"/>
                          </a:solidFill>
                        </a:rPr>
                        <a:t>①天王寺動物園</a:t>
                      </a:r>
                      <a:endParaRPr kumimoji="1" lang="en-US" altLang="ja-JP" sz="1200" b="0" baseline="0" dirty="0">
                        <a:solidFill>
                          <a:sysClr val="windowText" lastClr="000000"/>
                        </a:solidFill>
                      </a:endParaRPr>
                    </a:p>
                  </a:txBody>
                  <a:tcPr marL="36000" marR="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ysDash"/>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1200" kern="1200" dirty="0">
                          <a:solidFill>
                            <a:schemeClr val="tx1"/>
                          </a:solidFill>
                          <a:latin typeface="+mn-lt"/>
                          <a:ea typeface="+mn-ea"/>
                          <a:cs typeface="+mn-cs"/>
                        </a:rPr>
                        <a:t>◎</a:t>
                      </a:r>
                      <a:endParaRPr kumimoji="1" lang="en-US" altLang="ja-JP" sz="1200" kern="1200" dirty="0">
                        <a:solidFill>
                          <a:schemeClr val="tx1"/>
                        </a:solidFill>
                        <a:latin typeface="+mn-lt"/>
                        <a:ea typeface="+mn-ea"/>
                        <a:cs typeface="+mn-cs"/>
                      </a:endParaRPr>
                    </a:p>
                  </a:txBody>
                  <a:tcPr marL="36000" marR="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ysDash"/>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1200" kern="1200" dirty="0">
                          <a:solidFill>
                            <a:schemeClr val="tx1"/>
                          </a:solidFill>
                          <a:latin typeface="+mn-lt"/>
                          <a:ea typeface="+mn-ea"/>
                          <a:cs typeface="+mn-cs"/>
                        </a:rPr>
                        <a:t>◎</a:t>
                      </a:r>
                    </a:p>
                  </a:txBody>
                  <a:tcPr marL="36000" marR="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ysDash"/>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1200" kern="1200" dirty="0">
                          <a:solidFill>
                            <a:schemeClr val="tx1"/>
                          </a:solidFill>
                          <a:latin typeface="+mn-lt"/>
                          <a:ea typeface="+mn-ea"/>
                          <a:cs typeface="+mn-cs"/>
                        </a:rPr>
                        <a:t>◎</a:t>
                      </a:r>
                    </a:p>
                  </a:txBody>
                  <a:tcPr marL="36000" marR="36000" anchor="ctr">
                    <a:lnL w="12700" cap="flat" cmpd="sng" algn="ctr">
                      <a:solidFill>
                        <a:schemeClr val="tx1"/>
                      </a:solidFill>
                      <a:prstDash val="solid"/>
                      <a:round/>
                      <a:headEnd type="none" w="med" len="med"/>
                      <a:tailEnd type="none" w="med" len="med"/>
                    </a:lnL>
                    <a:lnT w="12700" cap="flat" cmpd="sng" algn="ctr">
                      <a:solidFill>
                        <a:schemeClr val="tx1"/>
                      </a:solidFill>
                      <a:prstDash val="solid"/>
                      <a:round/>
                      <a:headEnd type="none" w="med" len="med"/>
                      <a:tailEnd type="none" w="med" len="med"/>
                    </a:lnT>
                    <a:lnB w="12700" cap="flat" cmpd="sng" algn="ctr">
                      <a:solidFill>
                        <a:schemeClr val="tx1"/>
                      </a:solidFill>
                      <a:prstDash val="sysDash"/>
                      <a:round/>
                      <a:headEnd type="none" w="med" len="med"/>
                      <a:tailEnd type="none" w="med" len="med"/>
                    </a:lnB>
                  </a:tcPr>
                </a:tc>
                <a:extLst>
                  <a:ext uri="{0D108BD9-81ED-4DB2-BD59-A6C34878D82A}">
                    <a16:rowId xmlns:a16="http://schemas.microsoft.com/office/drawing/2014/main" xmlns="" val="10002"/>
                  </a:ext>
                </a:extLst>
              </a:tr>
              <a:tr h="376412">
                <a:tc vMerge="1">
                  <a:txBody>
                    <a:bodyPr/>
                    <a:lstStyle/>
                    <a:p>
                      <a:endParaRPr kumimoji="1" lang="ja-JP" altLang="en-US"/>
                    </a:p>
                  </a:txBody>
                  <a:tcPr/>
                </a:tc>
                <a:tc vMerge="1">
                  <a:txBody>
                    <a:bodyPr/>
                    <a:lstStyle/>
                    <a:p>
                      <a:endParaRPr kumimoji="1" lang="ja-JP" altLang="en-US"/>
                    </a:p>
                  </a:txBody>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b="0" baseline="0" dirty="0">
                          <a:solidFill>
                            <a:sysClr val="windowText" lastClr="000000"/>
                          </a:solidFill>
                        </a:rPr>
                        <a:t>②美術館</a:t>
                      </a:r>
                      <a:endParaRPr kumimoji="1" lang="en-US" altLang="ja-JP" sz="1200" b="0" baseline="0" dirty="0">
                        <a:solidFill>
                          <a:sysClr val="windowText" lastClr="000000"/>
                        </a:solidFill>
                      </a:endParaRPr>
                    </a:p>
                  </a:txBody>
                  <a:tcPr marL="36000" marR="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ysDash"/>
                      <a:round/>
                      <a:headEnd type="none" w="med" len="med"/>
                      <a:tailEnd type="none" w="med" len="med"/>
                    </a:lnT>
                    <a:lnB w="12700" cap="flat" cmpd="sng" algn="ctr">
                      <a:solidFill>
                        <a:schemeClr val="tx1"/>
                      </a:solidFill>
                      <a:prstDash val="sysDash"/>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1200" strike="noStrike" kern="1200" dirty="0">
                          <a:solidFill>
                            <a:schemeClr val="tx1"/>
                          </a:solidFill>
                          <a:latin typeface="+mn-lt"/>
                          <a:ea typeface="+mn-ea"/>
                          <a:cs typeface="+mn-cs"/>
                        </a:rPr>
                        <a:t>◎</a:t>
                      </a:r>
                      <a:endParaRPr kumimoji="1" lang="en-US" altLang="ja-JP" sz="1200" strike="noStrike" kern="1200" dirty="0">
                        <a:solidFill>
                          <a:schemeClr val="tx1"/>
                        </a:solidFill>
                        <a:latin typeface="+mn-lt"/>
                        <a:ea typeface="+mn-ea"/>
                        <a:cs typeface="+mn-cs"/>
                      </a:endParaRPr>
                    </a:p>
                  </a:txBody>
                  <a:tcPr marL="36000" marR="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ysDash"/>
                      <a:round/>
                      <a:headEnd type="none" w="med" len="med"/>
                      <a:tailEnd type="none" w="med" len="med"/>
                    </a:lnT>
                    <a:lnB w="12700" cap="flat" cmpd="sng" algn="ctr">
                      <a:solidFill>
                        <a:schemeClr val="tx1"/>
                      </a:solidFill>
                      <a:prstDash val="sysDash"/>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1200" kern="1200" dirty="0">
                          <a:solidFill>
                            <a:schemeClr val="tx1"/>
                          </a:solidFill>
                          <a:latin typeface="+mn-lt"/>
                          <a:ea typeface="+mn-ea"/>
                          <a:cs typeface="+mn-cs"/>
                        </a:rPr>
                        <a:t>◎</a:t>
                      </a:r>
                    </a:p>
                  </a:txBody>
                  <a:tcPr marL="36000" marR="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ysDash"/>
                      <a:round/>
                      <a:headEnd type="none" w="med" len="med"/>
                      <a:tailEnd type="none" w="med" len="med"/>
                    </a:lnT>
                    <a:lnB w="12700" cap="flat" cmpd="sng" algn="ctr">
                      <a:solidFill>
                        <a:schemeClr val="tx1"/>
                      </a:solidFill>
                      <a:prstDash val="sysDash"/>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1200" kern="1200" dirty="0">
                          <a:solidFill>
                            <a:schemeClr val="tx1"/>
                          </a:solidFill>
                          <a:latin typeface="+mn-lt"/>
                          <a:ea typeface="+mn-ea"/>
                          <a:cs typeface="+mn-cs"/>
                        </a:rPr>
                        <a:t>◎</a:t>
                      </a:r>
                    </a:p>
                  </a:txBody>
                  <a:tcPr marL="36000" marR="36000" anchor="ctr">
                    <a:lnL w="12700" cap="flat" cmpd="sng" algn="ctr">
                      <a:solidFill>
                        <a:schemeClr val="tx1"/>
                      </a:solidFill>
                      <a:prstDash val="solid"/>
                      <a:round/>
                      <a:headEnd type="none" w="med" len="med"/>
                      <a:tailEnd type="none" w="med" len="med"/>
                    </a:lnL>
                    <a:lnT w="12700" cap="flat" cmpd="sng" algn="ctr">
                      <a:solidFill>
                        <a:schemeClr val="tx1"/>
                      </a:solidFill>
                      <a:prstDash val="sysDash"/>
                      <a:round/>
                      <a:headEnd type="none" w="med" len="med"/>
                      <a:tailEnd type="none" w="med" len="med"/>
                    </a:lnT>
                    <a:lnB w="12700" cap="flat" cmpd="sng" algn="ctr">
                      <a:solidFill>
                        <a:schemeClr val="tx1"/>
                      </a:solidFill>
                      <a:prstDash val="sysDash"/>
                      <a:round/>
                      <a:headEnd type="none" w="med" len="med"/>
                      <a:tailEnd type="none" w="med" len="med"/>
                    </a:lnB>
                  </a:tcPr>
                </a:tc>
                <a:extLst>
                  <a:ext uri="{0D108BD9-81ED-4DB2-BD59-A6C34878D82A}">
                    <a16:rowId xmlns:a16="http://schemas.microsoft.com/office/drawing/2014/main" xmlns="" val="10003"/>
                  </a:ext>
                </a:extLst>
              </a:tr>
              <a:tr h="376412">
                <a:tc vMerge="1">
                  <a:txBody>
                    <a:bodyPr/>
                    <a:lstStyle/>
                    <a:p>
                      <a:endParaRPr kumimoji="1" lang="ja-JP" altLang="en-US"/>
                    </a:p>
                  </a:txBody>
                  <a:tcPr/>
                </a:tc>
                <a:tc vMerge="1">
                  <a:txBody>
                    <a:bodyPr/>
                    <a:lstStyle/>
                    <a:p>
                      <a:endParaRPr kumimoji="1" lang="ja-JP" altLang="en-US"/>
                    </a:p>
                  </a:txBody>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b="0" baseline="0" dirty="0">
                          <a:solidFill>
                            <a:sysClr val="windowText" lastClr="000000"/>
                          </a:solidFill>
                        </a:rPr>
                        <a:t>③自然史博物館</a:t>
                      </a:r>
                      <a:endParaRPr kumimoji="1" lang="en-US" altLang="ja-JP" sz="1200" b="0" baseline="0" dirty="0">
                        <a:solidFill>
                          <a:sysClr val="windowText" lastClr="000000"/>
                        </a:solidFill>
                      </a:endParaRPr>
                    </a:p>
                  </a:txBody>
                  <a:tcPr marL="36000" marR="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ysDash"/>
                      <a:round/>
                      <a:headEnd type="none" w="med" len="med"/>
                      <a:tailEnd type="none" w="med" len="med"/>
                    </a:lnT>
                    <a:lnB w="12700" cap="flat" cmpd="sng" algn="ctr">
                      <a:solidFill>
                        <a:schemeClr val="tx1"/>
                      </a:solidFill>
                      <a:prstDash val="sysDash"/>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1200" kern="1200" dirty="0">
                          <a:solidFill>
                            <a:schemeClr val="tx1"/>
                          </a:solidFill>
                          <a:latin typeface="+mn-lt"/>
                          <a:ea typeface="+mn-ea"/>
                          <a:cs typeface="+mn-cs"/>
                        </a:rPr>
                        <a:t>◎</a:t>
                      </a:r>
                    </a:p>
                  </a:txBody>
                  <a:tcPr marL="36000" marR="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ysDash"/>
                      <a:round/>
                      <a:headEnd type="none" w="med" len="med"/>
                      <a:tailEnd type="none" w="med" len="med"/>
                    </a:lnT>
                    <a:lnB w="12700" cap="flat" cmpd="sng" algn="ctr">
                      <a:solidFill>
                        <a:schemeClr val="tx1"/>
                      </a:solidFill>
                      <a:prstDash val="sysDash"/>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1200" kern="1200" dirty="0">
                          <a:solidFill>
                            <a:schemeClr val="tx1"/>
                          </a:solidFill>
                          <a:latin typeface="+mn-lt"/>
                          <a:ea typeface="+mn-ea"/>
                          <a:cs typeface="+mn-cs"/>
                        </a:rPr>
                        <a:t>◎</a:t>
                      </a:r>
                    </a:p>
                  </a:txBody>
                  <a:tcPr marL="36000" marR="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ysDash"/>
                      <a:round/>
                      <a:headEnd type="none" w="med" len="med"/>
                      <a:tailEnd type="none" w="med" len="med"/>
                    </a:lnT>
                    <a:lnB w="12700" cap="flat" cmpd="sng" algn="ctr">
                      <a:solidFill>
                        <a:schemeClr val="tx1"/>
                      </a:solidFill>
                      <a:prstDash val="sysDash"/>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1200" kern="1200" dirty="0">
                          <a:solidFill>
                            <a:schemeClr val="tx1"/>
                          </a:solidFill>
                          <a:latin typeface="+mn-lt"/>
                          <a:ea typeface="+mn-ea"/>
                          <a:cs typeface="+mn-cs"/>
                        </a:rPr>
                        <a:t>◎</a:t>
                      </a:r>
                    </a:p>
                  </a:txBody>
                  <a:tcPr marL="36000" marR="36000" anchor="ctr">
                    <a:lnL w="12700" cap="flat" cmpd="sng" algn="ctr">
                      <a:solidFill>
                        <a:schemeClr val="tx1"/>
                      </a:solidFill>
                      <a:prstDash val="solid"/>
                      <a:round/>
                      <a:headEnd type="none" w="med" len="med"/>
                      <a:tailEnd type="none" w="med" len="med"/>
                    </a:lnL>
                    <a:lnT w="12700" cap="flat" cmpd="sng" algn="ctr">
                      <a:solidFill>
                        <a:schemeClr val="tx1"/>
                      </a:solidFill>
                      <a:prstDash val="sysDash"/>
                      <a:round/>
                      <a:headEnd type="none" w="med" len="med"/>
                      <a:tailEnd type="none" w="med" len="med"/>
                    </a:lnT>
                    <a:lnB w="12700" cap="flat" cmpd="sng" algn="ctr">
                      <a:solidFill>
                        <a:schemeClr val="tx1"/>
                      </a:solidFill>
                      <a:prstDash val="sysDash"/>
                      <a:round/>
                      <a:headEnd type="none" w="med" len="med"/>
                      <a:tailEnd type="none" w="med" len="med"/>
                    </a:lnB>
                  </a:tcPr>
                </a:tc>
                <a:extLst>
                  <a:ext uri="{0D108BD9-81ED-4DB2-BD59-A6C34878D82A}">
                    <a16:rowId xmlns:a16="http://schemas.microsoft.com/office/drawing/2014/main" xmlns="" val="10004"/>
                  </a:ext>
                </a:extLst>
              </a:tr>
              <a:tr h="376412">
                <a:tc vMerge="1">
                  <a:txBody>
                    <a:bodyPr/>
                    <a:lstStyle/>
                    <a:p>
                      <a:endParaRPr kumimoji="1" lang="ja-JP" altLang="en-US"/>
                    </a:p>
                  </a:txBody>
                  <a:tcPr/>
                </a:tc>
                <a:tc vMerge="1">
                  <a:txBody>
                    <a:bodyPr/>
                    <a:lstStyle/>
                    <a:p>
                      <a:endParaRPr kumimoji="1" lang="ja-JP" altLang="en-US"/>
                    </a:p>
                  </a:txBody>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b="0" baseline="0" dirty="0">
                          <a:solidFill>
                            <a:sysClr val="windowText" lastClr="000000"/>
                          </a:solidFill>
                        </a:rPr>
                        <a:t>④東洋陶磁美術館</a:t>
                      </a:r>
                      <a:endParaRPr kumimoji="1" lang="en-US" altLang="ja-JP" sz="1200" b="0" baseline="0" dirty="0">
                        <a:solidFill>
                          <a:sysClr val="windowText" lastClr="000000"/>
                        </a:solidFill>
                      </a:endParaRPr>
                    </a:p>
                  </a:txBody>
                  <a:tcPr marL="36000" marR="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ysDash"/>
                      <a:round/>
                      <a:headEnd type="none" w="med" len="med"/>
                      <a:tailEnd type="none" w="med" len="med"/>
                    </a:lnT>
                    <a:lnB w="12700" cap="flat" cmpd="sng" algn="ctr">
                      <a:solidFill>
                        <a:schemeClr val="tx1"/>
                      </a:solidFill>
                      <a:prstDash val="sysDash"/>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1200" kern="1200" dirty="0">
                          <a:solidFill>
                            <a:schemeClr val="tx1"/>
                          </a:solidFill>
                          <a:latin typeface="+mn-lt"/>
                          <a:ea typeface="+mn-ea"/>
                          <a:cs typeface="+mn-cs"/>
                        </a:rPr>
                        <a:t>◎</a:t>
                      </a:r>
                    </a:p>
                  </a:txBody>
                  <a:tcPr marL="36000" marR="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ysDash"/>
                      <a:round/>
                      <a:headEnd type="none" w="med" len="med"/>
                      <a:tailEnd type="none" w="med" len="med"/>
                    </a:lnT>
                    <a:lnB w="12700" cap="flat" cmpd="sng" algn="ctr">
                      <a:solidFill>
                        <a:schemeClr val="tx1"/>
                      </a:solidFill>
                      <a:prstDash val="sysDash"/>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1200" kern="1200" dirty="0">
                          <a:solidFill>
                            <a:schemeClr val="tx1"/>
                          </a:solidFill>
                          <a:latin typeface="+mn-lt"/>
                          <a:ea typeface="+mn-ea"/>
                          <a:cs typeface="+mn-cs"/>
                        </a:rPr>
                        <a:t>◎</a:t>
                      </a:r>
                    </a:p>
                  </a:txBody>
                  <a:tcPr marL="36000" marR="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ysDash"/>
                      <a:round/>
                      <a:headEnd type="none" w="med" len="med"/>
                      <a:tailEnd type="none" w="med" len="med"/>
                    </a:lnT>
                    <a:lnB w="12700" cap="flat" cmpd="sng" algn="ctr">
                      <a:solidFill>
                        <a:schemeClr val="tx1"/>
                      </a:solidFill>
                      <a:prstDash val="sysDash"/>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1200" kern="1200" dirty="0">
                          <a:solidFill>
                            <a:schemeClr val="tx1"/>
                          </a:solidFill>
                          <a:latin typeface="+mn-lt"/>
                          <a:ea typeface="+mn-ea"/>
                          <a:cs typeface="+mn-cs"/>
                        </a:rPr>
                        <a:t>◎</a:t>
                      </a:r>
                    </a:p>
                  </a:txBody>
                  <a:tcPr marL="36000" marR="36000" anchor="ctr">
                    <a:lnL w="12700" cap="flat" cmpd="sng" algn="ctr">
                      <a:solidFill>
                        <a:schemeClr val="tx1"/>
                      </a:solidFill>
                      <a:prstDash val="solid"/>
                      <a:round/>
                      <a:headEnd type="none" w="med" len="med"/>
                      <a:tailEnd type="none" w="med" len="med"/>
                    </a:lnL>
                    <a:lnT w="12700" cap="flat" cmpd="sng" algn="ctr">
                      <a:solidFill>
                        <a:schemeClr val="tx1"/>
                      </a:solidFill>
                      <a:prstDash val="sysDash"/>
                      <a:round/>
                      <a:headEnd type="none" w="med" len="med"/>
                      <a:tailEnd type="none" w="med" len="med"/>
                    </a:lnT>
                    <a:lnB w="12700" cap="flat" cmpd="sng" algn="ctr">
                      <a:solidFill>
                        <a:schemeClr val="tx1"/>
                      </a:solidFill>
                      <a:prstDash val="sysDash"/>
                      <a:round/>
                      <a:headEnd type="none" w="med" len="med"/>
                      <a:tailEnd type="none" w="med" len="med"/>
                    </a:lnB>
                  </a:tcPr>
                </a:tc>
                <a:extLst>
                  <a:ext uri="{0D108BD9-81ED-4DB2-BD59-A6C34878D82A}">
                    <a16:rowId xmlns:a16="http://schemas.microsoft.com/office/drawing/2014/main" xmlns="" val="10005"/>
                  </a:ext>
                </a:extLst>
              </a:tr>
              <a:tr h="376412">
                <a:tc vMerge="1">
                  <a:txBody>
                    <a:bodyPr/>
                    <a:lstStyle/>
                    <a:p>
                      <a:endParaRPr kumimoji="1" lang="ja-JP" altLang="en-US"/>
                    </a:p>
                  </a:txBody>
                  <a:tcPr/>
                </a:tc>
                <a:tc vMerge="1">
                  <a:txBody>
                    <a:bodyPr/>
                    <a:lstStyle/>
                    <a:p>
                      <a:endParaRPr kumimoji="1" lang="ja-JP" altLang="en-US"/>
                    </a:p>
                  </a:txBody>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kern="1200" dirty="0">
                          <a:solidFill>
                            <a:schemeClr val="tx1"/>
                          </a:solidFill>
                          <a:latin typeface="+mn-lt"/>
                          <a:ea typeface="+mn-ea"/>
                          <a:cs typeface="+mn-cs"/>
                        </a:rPr>
                        <a:t>⑤中央図書館</a:t>
                      </a:r>
                      <a:endParaRPr kumimoji="1" lang="en-US" altLang="ja-JP" sz="1200" kern="1200" dirty="0">
                        <a:solidFill>
                          <a:schemeClr val="tx1"/>
                        </a:solidFill>
                        <a:latin typeface="+mn-lt"/>
                        <a:ea typeface="+mn-ea"/>
                        <a:cs typeface="+mn-cs"/>
                      </a:endParaRPr>
                    </a:p>
                  </a:txBody>
                  <a:tcPr marL="36000" marR="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ysDash"/>
                      <a:round/>
                      <a:headEnd type="none" w="med" len="med"/>
                      <a:tailEnd type="none" w="med" len="med"/>
                    </a:lnT>
                    <a:lnB w="12700" cap="flat" cmpd="sng" algn="ctr">
                      <a:solidFill>
                        <a:schemeClr val="tx1"/>
                      </a:solidFill>
                      <a:prstDash val="sysDash"/>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1200" kern="1200" dirty="0">
                          <a:solidFill>
                            <a:schemeClr val="tx1"/>
                          </a:solidFill>
                          <a:latin typeface="+mn-lt"/>
                          <a:ea typeface="+mn-ea"/>
                          <a:cs typeface="+mn-cs"/>
                        </a:rPr>
                        <a:t>◎</a:t>
                      </a:r>
                    </a:p>
                  </a:txBody>
                  <a:tcPr marL="36000" marR="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ysDash"/>
                      <a:round/>
                      <a:headEnd type="none" w="med" len="med"/>
                      <a:tailEnd type="none" w="med" len="med"/>
                    </a:lnT>
                    <a:lnB w="12700" cap="flat" cmpd="sng" algn="ctr">
                      <a:solidFill>
                        <a:schemeClr val="tx1"/>
                      </a:solidFill>
                      <a:prstDash val="sysDash"/>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1200" kern="1200" dirty="0">
                          <a:solidFill>
                            <a:schemeClr val="tx1"/>
                          </a:solidFill>
                          <a:latin typeface="+mn-lt"/>
                          <a:ea typeface="+mn-ea"/>
                          <a:cs typeface="+mn-cs"/>
                        </a:rPr>
                        <a:t>◎</a:t>
                      </a:r>
                    </a:p>
                  </a:txBody>
                  <a:tcPr marL="36000" marR="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ysDash"/>
                      <a:round/>
                      <a:headEnd type="none" w="med" len="med"/>
                      <a:tailEnd type="none" w="med" len="med"/>
                    </a:lnT>
                    <a:lnB w="12700" cap="flat" cmpd="sng" algn="ctr">
                      <a:solidFill>
                        <a:schemeClr val="tx1"/>
                      </a:solidFill>
                      <a:prstDash val="sysDash"/>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1200" kern="1200" dirty="0">
                          <a:solidFill>
                            <a:schemeClr val="tx1"/>
                          </a:solidFill>
                          <a:latin typeface="+mn-lt"/>
                          <a:ea typeface="+mn-ea"/>
                          <a:cs typeface="+mn-cs"/>
                        </a:rPr>
                        <a:t>◎</a:t>
                      </a:r>
                    </a:p>
                  </a:txBody>
                  <a:tcPr marL="36000" marR="36000" anchor="ctr">
                    <a:lnL w="12700" cap="flat" cmpd="sng" algn="ctr">
                      <a:solidFill>
                        <a:schemeClr val="tx1"/>
                      </a:solidFill>
                      <a:prstDash val="solid"/>
                      <a:round/>
                      <a:headEnd type="none" w="med" len="med"/>
                      <a:tailEnd type="none" w="med" len="med"/>
                    </a:lnL>
                    <a:lnT w="12700" cap="flat" cmpd="sng" algn="ctr">
                      <a:solidFill>
                        <a:schemeClr val="tx1"/>
                      </a:solidFill>
                      <a:prstDash val="sysDash"/>
                      <a:round/>
                      <a:headEnd type="none" w="med" len="med"/>
                      <a:tailEnd type="none" w="med" len="med"/>
                    </a:lnT>
                    <a:lnB w="12700" cap="flat" cmpd="sng" algn="ctr">
                      <a:solidFill>
                        <a:schemeClr val="tx1"/>
                      </a:solidFill>
                      <a:prstDash val="sysDash"/>
                      <a:round/>
                      <a:headEnd type="none" w="med" len="med"/>
                      <a:tailEnd type="none" w="med" len="med"/>
                    </a:lnB>
                  </a:tcPr>
                </a:tc>
                <a:extLst>
                  <a:ext uri="{0D108BD9-81ED-4DB2-BD59-A6C34878D82A}">
                    <a16:rowId xmlns:a16="http://schemas.microsoft.com/office/drawing/2014/main" xmlns="" val="10006"/>
                  </a:ext>
                </a:extLst>
              </a:tr>
              <a:tr h="376412">
                <a:tc vMerge="1">
                  <a:txBody>
                    <a:bodyPr/>
                    <a:lstStyle/>
                    <a:p>
                      <a:endParaRPr kumimoji="1" lang="ja-JP" altLang="en-US"/>
                    </a:p>
                  </a:txBody>
                  <a:tcPr/>
                </a:tc>
                <a:tc vMerge="1">
                  <a:txBody>
                    <a:bodyPr/>
                    <a:lstStyle/>
                    <a:p>
                      <a:endParaRPr kumimoji="1" lang="ja-JP" altLang="en-US"/>
                    </a:p>
                  </a:txBody>
                  <a:tcPr/>
                </a:tc>
                <a:tc>
                  <a:txBody>
                    <a:bodyPr/>
                    <a:lstStyle/>
                    <a:p>
                      <a:pPr algn="l"/>
                      <a:r>
                        <a:rPr kumimoji="1" lang="ja-JP" altLang="en-US" sz="1200" b="0" baseline="0" dirty="0">
                          <a:solidFill>
                            <a:sysClr val="windowText" lastClr="000000"/>
                          </a:solidFill>
                        </a:rPr>
                        <a:t>⑥市立大学学術情報総合センター</a:t>
                      </a:r>
                    </a:p>
                  </a:txBody>
                  <a:tcPr marL="36000" marR="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ysDash"/>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1200" kern="1200" dirty="0">
                          <a:solidFill>
                            <a:schemeClr val="tx1"/>
                          </a:solidFill>
                          <a:latin typeface="+mn-lt"/>
                          <a:ea typeface="+mn-ea"/>
                          <a:cs typeface="+mn-cs"/>
                        </a:rPr>
                        <a:t>◎</a:t>
                      </a:r>
                    </a:p>
                  </a:txBody>
                  <a:tcPr marL="36000" marR="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ysDash"/>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1200" kern="1200" dirty="0">
                          <a:solidFill>
                            <a:schemeClr val="tx1"/>
                          </a:solidFill>
                          <a:latin typeface="+mn-lt"/>
                          <a:ea typeface="+mn-ea"/>
                          <a:cs typeface="+mn-cs"/>
                        </a:rPr>
                        <a:t>◎</a:t>
                      </a:r>
                    </a:p>
                  </a:txBody>
                  <a:tcPr marL="36000" marR="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ysDash"/>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1200" kern="1200" dirty="0">
                          <a:solidFill>
                            <a:schemeClr val="tx1"/>
                          </a:solidFill>
                          <a:latin typeface="+mn-lt"/>
                          <a:ea typeface="+mn-ea"/>
                          <a:cs typeface="+mn-cs"/>
                        </a:rPr>
                        <a:t>◎</a:t>
                      </a:r>
                    </a:p>
                  </a:txBody>
                  <a:tcPr marL="36000" marR="36000" anchor="ctr">
                    <a:lnL w="12700" cap="flat" cmpd="sng" algn="ctr">
                      <a:solidFill>
                        <a:schemeClr val="tx1"/>
                      </a:solidFill>
                      <a:prstDash val="solid"/>
                      <a:round/>
                      <a:headEnd type="none" w="med" len="med"/>
                      <a:tailEnd type="none" w="med" len="med"/>
                    </a:lnL>
                    <a:lnT w="12700" cap="flat" cmpd="sng" algn="ctr">
                      <a:solidFill>
                        <a:schemeClr val="tx1"/>
                      </a:solidFill>
                      <a:prstDash val="sysDash"/>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xmlns="" val="10007"/>
                  </a:ext>
                </a:extLst>
              </a:tr>
              <a:tr h="999845">
                <a:tc v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US" altLang="ja-JP" sz="1200" dirty="0"/>
                    </a:p>
                  </a:txBody>
                  <a:tcPr marL="36000" marR="36000">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US" altLang="ja-JP" sz="1200" dirty="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en-US" altLang="ja-JP" sz="1200" dirty="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en-US" altLang="ja-JP" sz="1200" dirty="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200" dirty="0">
                          <a:solidFill>
                            <a:schemeClr val="tx1"/>
                          </a:solidFill>
                        </a:rPr>
                        <a:t>・「職員による課題改善タスクフォース」を設置し、職員で改善の取組を実施する。</a:t>
                      </a:r>
                      <a:endParaRPr lang="en-US" altLang="ja-JP" sz="1200" dirty="0">
                        <a:solidFill>
                          <a:schemeClr val="tx1"/>
                        </a:solidFill>
                      </a:endParaRPr>
                    </a:p>
                  </a:txBody>
                  <a:tcPr marL="36000" marR="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200" dirty="0"/>
                        <a:t>⑦天王寺公園</a:t>
                      </a:r>
                      <a:endParaRPr lang="en-US" altLang="ja-JP" sz="1200" dirty="0"/>
                    </a:p>
                    <a:p>
                      <a:pPr marL="0" marR="0" indent="0" algn="l" defTabSz="914400" rtl="0" eaLnBrk="1" fontAlgn="auto" latinLnBrk="0" hangingPunct="1">
                        <a:lnSpc>
                          <a:spcPct val="100000"/>
                        </a:lnSpc>
                        <a:spcBef>
                          <a:spcPts val="0"/>
                        </a:spcBef>
                        <a:spcAft>
                          <a:spcPts val="0"/>
                        </a:spcAft>
                        <a:buClrTx/>
                        <a:buSzTx/>
                        <a:buFontTx/>
                        <a:buNone/>
                        <a:tabLst/>
                        <a:defRPr/>
                      </a:pPr>
                      <a:r>
                        <a:rPr lang="en-US" altLang="ja-JP" sz="1200" dirty="0"/>
                        <a:t>【</a:t>
                      </a:r>
                      <a:r>
                        <a:rPr lang="ja-JP" altLang="en-US" sz="1200" dirty="0"/>
                        <a:t>サービス改善策</a:t>
                      </a:r>
                      <a:r>
                        <a:rPr lang="en-US" altLang="ja-JP" sz="1200" dirty="0"/>
                        <a:t>(2014</a:t>
                      </a:r>
                      <a:r>
                        <a:rPr lang="ja-JP" altLang="en-US" sz="1200" dirty="0"/>
                        <a:t>年度～</a:t>
                      </a:r>
                      <a:r>
                        <a:rPr lang="ja-JP" altLang="en-US" sz="1200" dirty="0" err="1"/>
                        <a:t>の</a:t>
                      </a:r>
                      <a:r>
                        <a:rPr lang="ja-JP" altLang="en-US" sz="1200" dirty="0"/>
                        <a:t>取組は別紙</a:t>
                      </a:r>
                      <a:r>
                        <a:rPr lang="en-US" altLang="ja-JP" sz="1200" dirty="0"/>
                        <a:t>)】</a:t>
                      </a:r>
                    </a:p>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200" dirty="0"/>
                        <a:t>・すぐできる日常的な改善を職員が実施</a:t>
                      </a:r>
                      <a:endParaRPr lang="en-US" altLang="ja-JP" sz="1200" dirty="0"/>
                    </a:p>
                  </a:txBody>
                  <a:tcPr marL="36000" marR="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tcPr>
                </a:tc>
                <a:tc gridSpan="3">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US" altLang="ja-JP" sz="1200" dirty="0">
                        <a:solidFill>
                          <a:srgbClr val="FF0000"/>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200" dirty="0">
                          <a:solidFill>
                            <a:schemeClr val="tx1"/>
                          </a:solidFill>
                        </a:rPr>
                        <a:t>・開園時間の延長</a:t>
                      </a:r>
                      <a:endParaRPr lang="en-US" altLang="ja-JP" sz="1200" dirty="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en-US" altLang="ja-JP" sz="1200" dirty="0"/>
                    </a:p>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200" dirty="0"/>
                        <a:t>・園路補修、不用物撤去など</a:t>
                      </a:r>
                      <a:endParaRPr lang="en-US" altLang="ja-JP" sz="1200" dirty="0"/>
                    </a:p>
                    <a:p>
                      <a:pPr marL="0" marR="0" indent="0" algn="l" defTabSz="914400" rtl="0" eaLnBrk="1" fontAlgn="auto" latinLnBrk="0" hangingPunct="1">
                        <a:lnSpc>
                          <a:spcPct val="100000"/>
                        </a:lnSpc>
                        <a:spcBef>
                          <a:spcPts val="0"/>
                        </a:spcBef>
                        <a:spcAft>
                          <a:spcPts val="0"/>
                        </a:spcAft>
                        <a:buClrTx/>
                        <a:buSzTx/>
                        <a:buFontTx/>
                        <a:buNone/>
                        <a:tabLst/>
                        <a:defRPr/>
                      </a:pPr>
                      <a:endParaRPr lang="en-US" altLang="ja-JP" sz="1200" dirty="0"/>
                    </a:p>
                  </a:txBody>
                  <a:tcPr marL="36000" marR="36000">
                    <a:lnL w="12700" cap="flat" cmpd="sng" algn="ctr">
                      <a:solidFill>
                        <a:schemeClr val="tx1"/>
                      </a:solidFill>
                      <a:prstDash val="solid"/>
                      <a:round/>
                      <a:headEnd type="none" w="med" len="med"/>
                      <a:tailEnd type="none" w="med" len="med"/>
                    </a:lnL>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xmlns="" val="10008"/>
                  </a:ext>
                </a:extLst>
              </a:tr>
              <a:tr h="999042">
                <a:tc vMerge="1">
                  <a:txBody>
                    <a:bodyPr/>
                    <a:lstStyle/>
                    <a:p>
                      <a:pPr marL="0" marR="0" indent="0" algn="l" defTabSz="914400" rtl="0" eaLnBrk="1" fontAlgn="auto" latinLnBrk="0" hangingPunct="1">
                        <a:lnSpc>
                          <a:spcPts val="1300"/>
                        </a:lnSpc>
                        <a:spcBef>
                          <a:spcPts val="0"/>
                        </a:spcBef>
                        <a:spcAft>
                          <a:spcPts val="0"/>
                        </a:spcAft>
                        <a:buClrTx/>
                        <a:buSzTx/>
                        <a:buFontTx/>
                        <a:buNone/>
                        <a:tabLst/>
                        <a:defRPr/>
                      </a:pPr>
                      <a:endParaRPr lang="en-US" altLang="ja-JP" sz="1200" dirty="0"/>
                    </a:p>
                  </a:txBody>
                  <a:tcPr marL="36000" marR="36000">
                    <a:lnR w="12700" cap="flat" cmpd="sng" algn="ctr">
                      <a:solidFill>
                        <a:schemeClr val="tx1"/>
                      </a:solidFill>
                      <a:prstDash val="solid"/>
                      <a:round/>
                      <a:headEnd type="none" w="med" len="med"/>
                      <a:tailEnd type="none" w="med" len="med"/>
                    </a:lnR>
                  </a:tcPr>
                </a:tc>
                <a:tc rowSpan="2">
                  <a:txBody>
                    <a:bodyPr/>
                    <a:lstStyle/>
                    <a:p>
                      <a:pPr marL="0" marR="0" indent="0" algn="l" defTabSz="914400" rtl="0" eaLnBrk="1" fontAlgn="auto" latinLnBrk="0" hangingPunct="1">
                        <a:lnSpc>
                          <a:spcPts val="1300"/>
                        </a:lnSpc>
                        <a:spcBef>
                          <a:spcPts val="0"/>
                        </a:spcBef>
                        <a:spcAft>
                          <a:spcPts val="0"/>
                        </a:spcAft>
                        <a:buClrTx/>
                        <a:buSzTx/>
                        <a:buFontTx/>
                        <a:buNone/>
                        <a:tabLst/>
                        <a:defRPr/>
                      </a:pPr>
                      <a:r>
                        <a:rPr lang="ja-JP" altLang="en-US" sz="1200" dirty="0">
                          <a:solidFill>
                            <a:schemeClr val="tx1"/>
                          </a:solidFill>
                        </a:rPr>
                        <a:t>・官民連携手法を導入する。</a:t>
                      </a:r>
                    </a:p>
                    <a:p>
                      <a:pPr marL="0" marR="0" indent="0" algn="l" defTabSz="914400" rtl="0" eaLnBrk="1" fontAlgn="auto" latinLnBrk="0" hangingPunct="1">
                        <a:lnSpc>
                          <a:spcPts val="1300"/>
                        </a:lnSpc>
                        <a:spcBef>
                          <a:spcPts val="0"/>
                        </a:spcBef>
                        <a:spcAft>
                          <a:spcPts val="0"/>
                        </a:spcAft>
                        <a:buClrTx/>
                        <a:buSzTx/>
                        <a:buFontTx/>
                        <a:buNone/>
                        <a:tabLst/>
                        <a:defRPr/>
                      </a:pPr>
                      <a:endParaRPr lang="en-US" altLang="ja-JP" sz="1200" dirty="0">
                        <a:solidFill>
                          <a:schemeClr val="tx1"/>
                        </a:solidFill>
                      </a:endParaRPr>
                    </a:p>
                  </a:txBody>
                  <a:tcPr marL="36000" marR="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indent="0" algn="l" defTabSz="914400" rtl="0" eaLnBrk="1" fontAlgn="auto" latinLnBrk="0" hangingPunct="1">
                        <a:lnSpc>
                          <a:spcPts val="1300"/>
                        </a:lnSpc>
                        <a:spcBef>
                          <a:spcPts val="0"/>
                        </a:spcBef>
                        <a:spcAft>
                          <a:spcPts val="0"/>
                        </a:spcAft>
                        <a:buClrTx/>
                        <a:buSzTx/>
                        <a:buFontTx/>
                        <a:buNone/>
                        <a:tabLst/>
                        <a:defRPr/>
                      </a:pPr>
                      <a:r>
                        <a:rPr lang="ja-JP" altLang="en-US" sz="1200" dirty="0"/>
                        <a:t>・エントランスエリアを魅力創造・管理運営する民間事業者を募集</a:t>
                      </a:r>
                      <a:r>
                        <a:rPr lang="en-US" altLang="ja-JP" sz="1200" dirty="0"/>
                        <a:t>(2014</a:t>
                      </a:r>
                      <a:r>
                        <a:rPr lang="ja-JP" altLang="en-US" sz="1200" dirty="0"/>
                        <a:t>年</a:t>
                      </a:r>
                      <a:r>
                        <a:rPr lang="en-US" altLang="ja-JP" sz="1200" dirty="0"/>
                        <a:t>1</a:t>
                      </a:r>
                      <a:r>
                        <a:rPr lang="ja-JP" altLang="en-US" sz="1200" dirty="0"/>
                        <a:t>月</a:t>
                      </a:r>
                      <a:r>
                        <a:rPr lang="en-US" altLang="ja-JP" sz="1200" dirty="0"/>
                        <a:t>)</a:t>
                      </a:r>
                    </a:p>
                    <a:p>
                      <a:pPr marL="0" marR="0" indent="0" algn="l" defTabSz="914400" rtl="0" eaLnBrk="1" fontAlgn="auto" latinLnBrk="0" hangingPunct="1">
                        <a:lnSpc>
                          <a:spcPts val="1300"/>
                        </a:lnSpc>
                        <a:spcBef>
                          <a:spcPts val="0"/>
                        </a:spcBef>
                        <a:spcAft>
                          <a:spcPts val="0"/>
                        </a:spcAft>
                        <a:buClrTx/>
                        <a:buSzTx/>
                        <a:buFontTx/>
                        <a:buNone/>
                        <a:tabLst/>
                        <a:defRPr/>
                      </a:pPr>
                      <a:endParaRPr lang="en-US" altLang="ja-JP" sz="1200" dirty="0"/>
                    </a:p>
                  </a:txBody>
                  <a:tcPr marL="36000" marR="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gridSpan="3">
                  <a:txBody>
                    <a:bodyPr/>
                    <a:lstStyle/>
                    <a:p>
                      <a:pPr marL="0" marR="0" indent="0" algn="l" defTabSz="914400" rtl="0" eaLnBrk="1" fontAlgn="auto" latinLnBrk="0" hangingPunct="1">
                        <a:lnSpc>
                          <a:spcPts val="1300"/>
                        </a:lnSpc>
                        <a:spcBef>
                          <a:spcPts val="0"/>
                        </a:spcBef>
                        <a:spcAft>
                          <a:spcPts val="0"/>
                        </a:spcAft>
                        <a:buClrTx/>
                        <a:buSzTx/>
                        <a:buFontTx/>
                        <a:buNone/>
                        <a:tabLst/>
                        <a:defRPr/>
                      </a:pPr>
                      <a:r>
                        <a:rPr lang="ja-JP" altLang="en-US" sz="1200" dirty="0"/>
                        <a:t>・エントランスエリアの無料化（</a:t>
                      </a:r>
                      <a:r>
                        <a:rPr lang="en-US" altLang="ja-JP" sz="1200" dirty="0"/>
                        <a:t>2015</a:t>
                      </a:r>
                      <a:r>
                        <a:rPr lang="ja-JP" altLang="en-US" sz="1200" dirty="0"/>
                        <a:t>年</a:t>
                      </a:r>
                      <a:r>
                        <a:rPr lang="en-US" altLang="ja-JP" sz="1200" dirty="0"/>
                        <a:t>4</a:t>
                      </a:r>
                      <a:r>
                        <a:rPr lang="ja-JP" altLang="en-US" sz="1200" dirty="0"/>
                        <a:t>月～）</a:t>
                      </a:r>
                    </a:p>
                    <a:p>
                      <a:pPr marL="0" marR="0" indent="0" algn="l" defTabSz="914400" rtl="0" eaLnBrk="1" fontAlgn="auto" latinLnBrk="0" hangingPunct="1">
                        <a:lnSpc>
                          <a:spcPts val="1300"/>
                        </a:lnSpc>
                        <a:spcBef>
                          <a:spcPts val="0"/>
                        </a:spcBef>
                        <a:spcAft>
                          <a:spcPts val="0"/>
                        </a:spcAft>
                        <a:buClrTx/>
                        <a:buSzTx/>
                        <a:buFontTx/>
                        <a:buNone/>
                        <a:tabLst/>
                        <a:defRPr/>
                      </a:pPr>
                      <a:r>
                        <a:rPr lang="ja-JP" altLang="en-US" sz="1200" dirty="0"/>
                        <a:t>・エントランスエリア開園時間の延長（</a:t>
                      </a:r>
                      <a:r>
                        <a:rPr lang="en-US" altLang="ja-JP" sz="1200" dirty="0"/>
                        <a:t>2015</a:t>
                      </a:r>
                      <a:r>
                        <a:rPr lang="ja-JP" altLang="en-US" sz="1200" dirty="0"/>
                        <a:t>年</a:t>
                      </a:r>
                      <a:r>
                        <a:rPr lang="en-US" altLang="ja-JP" sz="1200" dirty="0"/>
                        <a:t>10</a:t>
                      </a:r>
                      <a:r>
                        <a:rPr lang="ja-JP" altLang="en-US" sz="1200" dirty="0"/>
                        <a:t>月～）</a:t>
                      </a:r>
                    </a:p>
                    <a:p>
                      <a:pPr marL="0" marR="0" indent="0" algn="l" defTabSz="914400" rtl="0" eaLnBrk="1" fontAlgn="auto" latinLnBrk="0" hangingPunct="1">
                        <a:lnSpc>
                          <a:spcPts val="1300"/>
                        </a:lnSpc>
                        <a:spcBef>
                          <a:spcPts val="0"/>
                        </a:spcBef>
                        <a:spcAft>
                          <a:spcPts val="0"/>
                        </a:spcAft>
                        <a:buClrTx/>
                        <a:buSzTx/>
                        <a:buFontTx/>
                        <a:buNone/>
                        <a:tabLst/>
                        <a:defRPr/>
                      </a:pPr>
                      <a:r>
                        <a:rPr lang="ja-JP" altLang="en-US" sz="1200" dirty="0"/>
                        <a:t>・民間事業者による運営</a:t>
                      </a:r>
                    </a:p>
                    <a:p>
                      <a:pPr marL="0" marR="0" indent="0" algn="l" defTabSz="914400" rtl="0" eaLnBrk="1" fontAlgn="auto" latinLnBrk="0" hangingPunct="1">
                        <a:lnSpc>
                          <a:spcPts val="1300"/>
                        </a:lnSpc>
                        <a:spcBef>
                          <a:spcPts val="0"/>
                        </a:spcBef>
                        <a:spcAft>
                          <a:spcPts val="0"/>
                        </a:spcAft>
                        <a:buClrTx/>
                        <a:buSzTx/>
                        <a:buFontTx/>
                        <a:buNone/>
                        <a:tabLst/>
                        <a:defRPr/>
                      </a:pPr>
                      <a:r>
                        <a:rPr lang="ja-JP" altLang="en-US" sz="1200" dirty="0"/>
                        <a:t>（</a:t>
                      </a:r>
                      <a:r>
                        <a:rPr lang="en-US" altLang="ja-JP" sz="1200" dirty="0"/>
                        <a:t>2015</a:t>
                      </a:r>
                      <a:r>
                        <a:rPr lang="ja-JP" altLang="en-US" sz="1200" dirty="0"/>
                        <a:t>年</a:t>
                      </a:r>
                      <a:r>
                        <a:rPr lang="en-US" altLang="ja-JP" sz="1200" dirty="0"/>
                        <a:t>10</a:t>
                      </a:r>
                      <a:r>
                        <a:rPr lang="ja-JP" altLang="en-US" sz="1200" dirty="0"/>
                        <a:t>月～）</a:t>
                      </a:r>
                    </a:p>
                  </a:txBody>
                  <a:tcPr marL="36000" marR="36000">
                    <a:lnL w="12700" cap="flat" cmpd="sng" algn="ctr">
                      <a:solidFill>
                        <a:schemeClr val="tx1"/>
                      </a:solidFill>
                      <a:prstDash val="solid"/>
                      <a:round/>
                      <a:headEnd type="none" w="med" len="med"/>
                      <a:tailEnd type="none" w="med" len="med"/>
                    </a:lnL>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xmlns="" val="10009"/>
                  </a:ext>
                </a:extLst>
              </a:tr>
              <a:tr h="493066">
                <a:tc vMerge="1">
                  <a:txBody>
                    <a:bodyPr/>
                    <a:lstStyle/>
                    <a:p>
                      <a:pPr marL="0" marR="0" indent="0" algn="l" defTabSz="914400" rtl="0" eaLnBrk="1" fontAlgn="auto" latinLnBrk="0" hangingPunct="1">
                        <a:lnSpc>
                          <a:spcPts val="1300"/>
                        </a:lnSpc>
                        <a:spcBef>
                          <a:spcPts val="0"/>
                        </a:spcBef>
                        <a:spcAft>
                          <a:spcPts val="0"/>
                        </a:spcAft>
                        <a:buClrTx/>
                        <a:buSzTx/>
                        <a:buFontTx/>
                        <a:buNone/>
                        <a:tabLst/>
                        <a:defRPr/>
                      </a:pPr>
                      <a:endParaRPr lang="en-US" altLang="ja-JP" sz="1200" dirty="0"/>
                    </a:p>
                  </a:txBody>
                  <a:tcPr marL="36000" marR="36000">
                    <a:lnR w="12700" cap="flat" cmpd="sng" algn="ctr">
                      <a:solidFill>
                        <a:schemeClr val="tx1"/>
                      </a:solidFill>
                      <a:prstDash val="solid"/>
                      <a:round/>
                      <a:headEnd type="none" w="med" len="med"/>
                      <a:tailEnd type="none" w="med" len="med"/>
                    </a:lnR>
                    <a:lnB w="12700" cap="flat" cmpd="sng" algn="ctr">
                      <a:solidFill>
                        <a:schemeClr val="tx1"/>
                      </a:solidFill>
                      <a:prstDash val="solid"/>
                      <a:round/>
                      <a:headEnd type="none" w="med" len="med"/>
                      <a:tailEnd type="none" w="med" len="med"/>
                    </a:lnB>
                  </a:tcPr>
                </a:tc>
                <a:tc vMerge="1">
                  <a:txBody>
                    <a:bodyPr/>
                    <a:lstStyle/>
                    <a:p>
                      <a:pPr marL="0" marR="0" indent="0" algn="l" defTabSz="914400" rtl="0" eaLnBrk="1" fontAlgn="auto" latinLnBrk="0" hangingPunct="1">
                        <a:lnSpc>
                          <a:spcPts val="1300"/>
                        </a:lnSpc>
                        <a:spcBef>
                          <a:spcPts val="0"/>
                        </a:spcBef>
                        <a:spcAft>
                          <a:spcPts val="0"/>
                        </a:spcAft>
                        <a:buClrTx/>
                        <a:buSzTx/>
                        <a:buFontTx/>
                        <a:buNone/>
                        <a:tabLst/>
                        <a:defRPr/>
                      </a:pPr>
                      <a:endParaRPr lang="en-US" altLang="ja-JP" sz="1200" dirty="0">
                        <a:solidFill>
                          <a:schemeClr val="tx1"/>
                        </a:solidFill>
                      </a:endParaRPr>
                    </a:p>
                  </a:txBody>
                  <a:tcPr marL="36000" marR="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indent="0" algn="l" defTabSz="914400" rtl="0" eaLnBrk="1" fontAlgn="auto" latinLnBrk="0" hangingPunct="1">
                        <a:lnSpc>
                          <a:spcPts val="1300"/>
                        </a:lnSpc>
                        <a:spcBef>
                          <a:spcPts val="0"/>
                        </a:spcBef>
                        <a:spcAft>
                          <a:spcPts val="0"/>
                        </a:spcAft>
                        <a:buClrTx/>
                        <a:buSzTx/>
                        <a:buFontTx/>
                        <a:buNone/>
                        <a:tabLst/>
                        <a:defRPr/>
                      </a:pPr>
                      <a:r>
                        <a:rPr lang="ja-JP" altLang="en-US" sz="1200" dirty="0"/>
                        <a:t>・動物園ゲートエリア魅力向上事業を実施する民間事業者を募集（</a:t>
                      </a:r>
                      <a:r>
                        <a:rPr lang="en-US" altLang="ja-JP" sz="1200" dirty="0"/>
                        <a:t>2017</a:t>
                      </a:r>
                      <a:r>
                        <a:rPr lang="ja-JP" altLang="en-US" sz="1200" dirty="0"/>
                        <a:t>年</a:t>
                      </a:r>
                      <a:r>
                        <a:rPr lang="en-US" altLang="ja-JP" sz="1200" dirty="0"/>
                        <a:t>3</a:t>
                      </a:r>
                      <a:r>
                        <a:rPr lang="ja-JP" altLang="en-US" sz="1200" dirty="0"/>
                        <a:t>月）</a:t>
                      </a:r>
                    </a:p>
                  </a:txBody>
                  <a:tcPr marL="36000" marR="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tcPr>
                </a:tc>
                <a:tc gridSpan="3">
                  <a:txBody>
                    <a:bodyPr/>
                    <a:lstStyle/>
                    <a:p>
                      <a:pPr marL="0" marR="0" indent="0" algn="l" defTabSz="914400" rtl="0" eaLnBrk="1" fontAlgn="auto" latinLnBrk="0" hangingPunct="1">
                        <a:lnSpc>
                          <a:spcPts val="1300"/>
                        </a:lnSpc>
                        <a:spcBef>
                          <a:spcPts val="0"/>
                        </a:spcBef>
                        <a:spcAft>
                          <a:spcPts val="0"/>
                        </a:spcAft>
                        <a:buClrTx/>
                        <a:buSzTx/>
                        <a:buFontTx/>
                        <a:buNone/>
                        <a:tabLst/>
                        <a:defRPr/>
                      </a:pPr>
                      <a:r>
                        <a:rPr lang="ja-JP" altLang="en-US" sz="1200" dirty="0"/>
                        <a:t>・民間事業予定者を決定（</a:t>
                      </a:r>
                      <a:r>
                        <a:rPr lang="en-US" altLang="ja-JP" sz="1200" dirty="0"/>
                        <a:t>2017</a:t>
                      </a:r>
                      <a:r>
                        <a:rPr lang="ja-JP" altLang="en-US" sz="1200" dirty="0"/>
                        <a:t>年</a:t>
                      </a:r>
                      <a:r>
                        <a:rPr lang="en-US" altLang="ja-JP" sz="1200" dirty="0"/>
                        <a:t>11</a:t>
                      </a:r>
                      <a:r>
                        <a:rPr lang="ja-JP" altLang="en-US" sz="1200" dirty="0"/>
                        <a:t>月）</a:t>
                      </a:r>
                    </a:p>
                  </a:txBody>
                  <a:tcPr marL="36000" marR="36000">
                    <a:lnL w="12700" cap="flat" cmpd="sng" algn="ctr">
                      <a:solidFill>
                        <a:schemeClr val="tx1"/>
                      </a:solidFill>
                      <a:prstDash val="solid"/>
                      <a:round/>
                      <a:headEnd type="none" w="med" len="med"/>
                      <a:tailEnd type="none" w="med" len="med"/>
                    </a:lnL>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xmlns="" val="10010"/>
                  </a:ext>
                </a:extLst>
              </a:tr>
            </a:tbl>
          </a:graphicData>
        </a:graphic>
      </p:graphicFrame>
      <p:sp>
        <p:nvSpPr>
          <p:cNvPr id="8" name="テキスト ボックス 7"/>
          <p:cNvSpPr txBox="1"/>
          <p:nvPr/>
        </p:nvSpPr>
        <p:spPr>
          <a:xfrm>
            <a:off x="0" y="0"/>
            <a:ext cx="7524328" cy="461665"/>
          </a:xfrm>
          <a:prstGeom prst="rect">
            <a:avLst/>
          </a:prstGeom>
          <a:solidFill>
            <a:srgbClr val="0070C0"/>
          </a:solidFill>
        </p:spPr>
        <p:txBody>
          <a:bodyPr wrap="square" rtlCol="0">
            <a:spAutoFit/>
          </a:bodyPr>
          <a:lstStyle/>
          <a:p>
            <a:r>
              <a:rPr lang="en-US" altLang="ja-JP" sz="2400" b="1" u="sng" dirty="0">
                <a:solidFill>
                  <a:prstClr val="white"/>
                </a:solidFill>
                <a:latin typeface="ＭＳ Ｐゴシック" panose="020B0600070205080204" pitchFamily="50" charset="-128"/>
              </a:rPr>
              <a:t>Ⅳ【</a:t>
            </a:r>
            <a:r>
              <a:rPr lang="ja-JP" altLang="en-US" sz="2400" b="1" u="sng" dirty="0">
                <a:solidFill>
                  <a:prstClr val="white"/>
                </a:solidFill>
                <a:latin typeface="ＭＳ Ｐゴシック" panose="020B0600070205080204" pitchFamily="50" charset="-128"/>
              </a:rPr>
              <a:t>業務執行の刷新</a:t>
            </a:r>
            <a:r>
              <a:rPr lang="en-US" altLang="ja-JP" sz="2400" b="1" u="sng" dirty="0">
                <a:solidFill>
                  <a:prstClr val="white"/>
                </a:solidFill>
                <a:latin typeface="ＭＳ Ｐゴシック" panose="020B0600070205080204" pitchFamily="50" charset="-128"/>
              </a:rPr>
              <a:t>】(5)</a:t>
            </a:r>
            <a:r>
              <a:rPr lang="ja-JP" altLang="en-US" sz="2400" b="1" u="sng" dirty="0">
                <a:solidFill>
                  <a:prstClr val="white"/>
                </a:solidFill>
                <a:latin typeface="ＭＳ Ｐゴシック" panose="020B0600070205080204" pitchFamily="50" charset="-128"/>
              </a:rPr>
              <a:t>サービス改善（動物園など）</a:t>
            </a:r>
          </a:p>
        </p:txBody>
      </p:sp>
      <p:sp>
        <p:nvSpPr>
          <p:cNvPr id="9" name="正方形/長方形 8"/>
          <p:cNvSpPr/>
          <p:nvPr/>
        </p:nvSpPr>
        <p:spPr>
          <a:xfrm>
            <a:off x="7770935" y="0"/>
            <a:ext cx="1373065" cy="338554"/>
          </a:xfrm>
          <a:prstGeom prst="rect">
            <a:avLst/>
          </a:prstGeom>
        </p:spPr>
        <p:txBody>
          <a:bodyPr wrap="square">
            <a:spAutoFit/>
          </a:bodyPr>
          <a:lstStyle/>
          <a:p>
            <a:r>
              <a:rPr lang="en-US" altLang="ja-JP" sz="1600" dirty="0">
                <a:solidFill>
                  <a:prstClr val="black"/>
                </a:solidFill>
              </a:rPr>
              <a:t>  A5</a:t>
            </a:r>
            <a:endParaRPr lang="ja-JP" altLang="en-US" sz="1600" dirty="0">
              <a:solidFill>
                <a:prstClr val="black"/>
              </a:solidFill>
            </a:endParaRPr>
          </a:p>
        </p:txBody>
      </p:sp>
      <p:sp>
        <p:nvSpPr>
          <p:cNvPr id="7" name="スライド番号プレースホルダ 6"/>
          <p:cNvSpPr>
            <a:spLocks noGrp="1"/>
          </p:cNvSpPr>
          <p:nvPr>
            <p:ph type="sldNum" sz="quarter" idx="12"/>
          </p:nvPr>
        </p:nvSpPr>
        <p:spPr/>
        <p:txBody>
          <a:bodyPr/>
          <a:lstStyle/>
          <a:p>
            <a:fld id="{256FC971-CB53-447F-BE0B-6486C4A0246B}" type="slidenum">
              <a:rPr lang="en-US" altLang="ja-JP" smtClean="0">
                <a:solidFill>
                  <a:prstClr val="black">
                    <a:tint val="75000"/>
                  </a:prstClr>
                </a:solidFill>
              </a:rPr>
              <a:t>157</a:t>
            </a:fld>
            <a:endParaRPr lang="ja-JP" altLang="en-US" dirty="0">
              <a:solidFill>
                <a:prstClr val="black">
                  <a:tint val="75000"/>
                </a:prstClr>
              </a:solidFill>
            </a:endParaRPr>
          </a:p>
        </p:txBody>
      </p:sp>
    </p:spTree>
    <p:extLst>
      <p:ext uri="{BB962C8B-B14F-4D97-AF65-F5344CB8AC3E}">
        <p14:creationId xmlns:p14="http://schemas.microsoft.com/office/powerpoint/2010/main" val="2705792095"/>
      </p:ext>
    </p:extLst>
  </p:cSld>
  <p:clrMapOvr>
    <a:masterClrMapping/>
  </p:clrMapOvr>
</p:sld>
</file>

<file path=ppt/slides/slide1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 name="角丸四角形 19"/>
          <p:cNvSpPr/>
          <p:nvPr/>
        </p:nvSpPr>
        <p:spPr>
          <a:xfrm>
            <a:off x="4211960" y="2184617"/>
            <a:ext cx="2448272" cy="324000"/>
          </a:xfrm>
          <a:prstGeom prst="roundRect">
            <a:avLst>
              <a:gd name="adj" fmla="val 34926"/>
            </a:avLst>
          </a:prstGeom>
          <a:solidFill>
            <a:schemeClr val="accent6">
              <a:lumMod val="60000"/>
              <a:lumOff val="40000"/>
              <a:alpha val="5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21" name="角丸四角形 20"/>
          <p:cNvSpPr/>
          <p:nvPr/>
        </p:nvSpPr>
        <p:spPr>
          <a:xfrm>
            <a:off x="4211960" y="2950344"/>
            <a:ext cx="2448272" cy="1079986"/>
          </a:xfrm>
          <a:prstGeom prst="roundRect">
            <a:avLst>
              <a:gd name="adj" fmla="val 8469"/>
            </a:avLst>
          </a:prstGeom>
          <a:solidFill>
            <a:schemeClr val="accent6">
              <a:lumMod val="60000"/>
              <a:lumOff val="40000"/>
              <a:alpha val="5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22" name="角丸四角形 21"/>
          <p:cNvSpPr/>
          <p:nvPr/>
        </p:nvSpPr>
        <p:spPr>
          <a:xfrm>
            <a:off x="4211960" y="4280491"/>
            <a:ext cx="2448272" cy="726241"/>
          </a:xfrm>
          <a:prstGeom prst="roundRect">
            <a:avLst>
              <a:gd name="adj" fmla="val 8469"/>
            </a:avLst>
          </a:prstGeom>
          <a:solidFill>
            <a:schemeClr val="accent6">
              <a:lumMod val="60000"/>
              <a:lumOff val="40000"/>
              <a:alpha val="5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23" name="角丸四角形 22"/>
          <p:cNvSpPr/>
          <p:nvPr/>
        </p:nvSpPr>
        <p:spPr>
          <a:xfrm>
            <a:off x="6660232" y="4296937"/>
            <a:ext cx="2160240" cy="1265351"/>
          </a:xfrm>
          <a:prstGeom prst="roundRect">
            <a:avLst>
              <a:gd name="adj" fmla="val 8469"/>
            </a:avLst>
          </a:prstGeom>
          <a:solidFill>
            <a:schemeClr val="accent6">
              <a:lumMod val="60000"/>
              <a:lumOff val="40000"/>
              <a:alpha val="5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24" name="角丸四角形 23"/>
          <p:cNvSpPr/>
          <p:nvPr/>
        </p:nvSpPr>
        <p:spPr>
          <a:xfrm>
            <a:off x="4211960" y="5818746"/>
            <a:ext cx="2448272" cy="356950"/>
          </a:xfrm>
          <a:prstGeom prst="roundRect">
            <a:avLst>
              <a:gd name="adj" fmla="val 8469"/>
            </a:avLst>
          </a:prstGeom>
          <a:solidFill>
            <a:schemeClr val="accent6">
              <a:lumMod val="60000"/>
              <a:lumOff val="40000"/>
              <a:alpha val="5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25" name="角丸四角形 24"/>
          <p:cNvSpPr/>
          <p:nvPr/>
        </p:nvSpPr>
        <p:spPr>
          <a:xfrm>
            <a:off x="6660232" y="5828894"/>
            <a:ext cx="2160240" cy="719221"/>
          </a:xfrm>
          <a:prstGeom prst="roundRect">
            <a:avLst>
              <a:gd name="adj" fmla="val 8469"/>
            </a:avLst>
          </a:prstGeom>
          <a:solidFill>
            <a:schemeClr val="accent6">
              <a:lumMod val="60000"/>
              <a:lumOff val="40000"/>
              <a:alpha val="5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26" name="角丸四角形 25"/>
          <p:cNvSpPr/>
          <p:nvPr/>
        </p:nvSpPr>
        <p:spPr>
          <a:xfrm>
            <a:off x="5157564" y="5985466"/>
            <a:ext cx="792000" cy="154438"/>
          </a:xfrm>
          <a:prstGeom prst="roundRect">
            <a:avLst>
              <a:gd name="adj" fmla="val 8469"/>
            </a:avLst>
          </a:prstGeom>
          <a:solidFill>
            <a:schemeClr val="accent6">
              <a:lumMod val="60000"/>
              <a:lumOff val="40000"/>
              <a:alpha val="5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6" name="正方形/長方形 5"/>
          <p:cNvSpPr/>
          <p:nvPr/>
        </p:nvSpPr>
        <p:spPr>
          <a:xfrm>
            <a:off x="8028384" y="0"/>
            <a:ext cx="1099170" cy="338554"/>
          </a:xfrm>
          <a:prstGeom prst="rect">
            <a:avLst/>
          </a:prstGeom>
        </p:spPr>
        <p:txBody>
          <a:bodyPr wrap="square">
            <a:spAutoFit/>
          </a:bodyPr>
          <a:lstStyle/>
          <a:p>
            <a:r>
              <a:rPr lang="en-US" altLang="ja-JP" sz="1600" dirty="0">
                <a:solidFill>
                  <a:prstClr val="black"/>
                </a:solidFill>
              </a:rPr>
              <a:t>A5.(14)</a:t>
            </a:r>
            <a:endParaRPr lang="ja-JP" altLang="en-US" sz="1600" dirty="0">
              <a:solidFill>
                <a:prstClr val="black"/>
              </a:solidFill>
            </a:endParaRPr>
          </a:p>
        </p:txBody>
      </p:sp>
      <p:sp>
        <p:nvSpPr>
          <p:cNvPr id="7" name="テキスト ボックス 36"/>
          <p:cNvSpPr txBox="1"/>
          <p:nvPr/>
        </p:nvSpPr>
        <p:spPr>
          <a:xfrm>
            <a:off x="0" y="0"/>
            <a:ext cx="4427984" cy="261610"/>
          </a:xfrm>
          <a:prstGeom prst="rect">
            <a:avLst/>
          </a:prstGeom>
          <a:noFill/>
        </p:spPr>
        <p:txBody>
          <a:bodyPr wrap="square" rtlCol="0">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r>
              <a:rPr lang="en-US" altLang="ja-JP" sz="1100" dirty="0">
                <a:solidFill>
                  <a:prstClr val="black"/>
                </a:solidFill>
              </a:rPr>
              <a:t>Ⅳ</a:t>
            </a:r>
            <a:r>
              <a:rPr lang="ja-JP" altLang="en-US" sz="1100" dirty="0">
                <a:solidFill>
                  <a:prstClr val="black"/>
                </a:solidFill>
              </a:rPr>
              <a:t>　行財政改革</a:t>
            </a:r>
            <a:r>
              <a:rPr lang="en-US" altLang="ja-JP" sz="1100" dirty="0">
                <a:solidFill>
                  <a:prstClr val="black"/>
                </a:solidFill>
              </a:rPr>
              <a:t>【</a:t>
            </a:r>
            <a:r>
              <a:rPr lang="ja-JP" altLang="en-US" sz="1100" dirty="0">
                <a:solidFill>
                  <a:prstClr val="black"/>
                </a:solidFill>
              </a:rPr>
              <a:t>業務執行の刷新</a:t>
            </a:r>
            <a:r>
              <a:rPr lang="en-US" altLang="ja-JP" sz="1100" dirty="0">
                <a:solidFill>
                  <a:prstClr val="black"/>
                </a:solidFill>
              </a:rPr>
              <a:t>】</a:t>
            </a:r>
            <a:r>
              <a:rPr lang="ja-JP" altLang="en-US" sz="1100" dirty="0">
                <a:solidFill>
                  <a:prstClr val="black"/>
                </a:solidFill>
              </a:rPr>
              <a:t>・サービス改善（動物園など）</a:t>
            </a:r>
            <a:endParaRPr lang="en-US" altLang="ja-JP" sz="1100" dirty="0">
              <a:solidFill>
                <a:prstClr val="black"/>
              </a:solidFill>
            </a:endParaRPr>
          </a:p>
        </p:txBody>
      </p:sp>
      <p:sp>
        <p:nvSpPr>
          <p:cNvPr id="8" name="正方形/長方形 7"/>
          <p:cNvSpPr/>
          <p:nvPr/>
        </p:nvSpPr>
        <p:spPr>
          <a:xfrm>
            <a:off x="251520" y="251356"/>
            <a:ext cx="7344816" cy="369332"/>
          </a:xfrm>
          <a:prstGeom prst="rect">
            <a:avLst/>
          </a:prstGeom>
        </p:spPr>
        <p:txBody>
          <a:bodyPr wrap="square">
            <a:spAutoFit/>
          </a:bodyPr>
          <a:lstStyle/>
          <a:p>
            <a:r>
              <a:rPr lang="ja-JP" altLang="en-US" b="1" dirty="0">
                <a:solidFill>
                  <a:srgbClr val="000000"/>
                </a:solidFill>
              </a:rPr>
              <a:t>①～⑥　モデル施設におけるサービス向上の取組　（１／２）</a:t>
            </a:r>
            <a:endParaRPr lang="en-US" altLang="ja-JP" b="1" dirty="0">
              <a:solidFill>
                <a:srgbClr val="000000"/>
              </a:solidFill>
            </a:endParaRPr>
          </a:p>
        </p:txBody>
      </p:sp>
      <p:cxnSp>
        <p:nvCxnSpPr>
          <p:cNvPr id="10" name="直線コネクタ 9"/>
          <p:cNvCxnSpPr/>
          <p:nvPr/>
        </p:nvCxnSpPr>
        <p:spPr>
          <a:xfrm>
            <a:off x="179512" y="638979"/>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9" name="テキスト ボックス 8"/>
          <p:cNvSpPr txBox="1"/>
          <p:nvPr/>
        </p:nvSpPr>
        <p:spPr>
          <a:xfrm>
            <a:off x="395536" y="692696"/>
            <a:ext cx="7992888" cy="307777"/>
          </a:xfrm>
          <a:prstGeom prst="rect">
            <a:avLst/>
          </a:prstGeom>
          <a:noFill/>
        </p:spPr>
        <p:txBody>
          <a:bodyPr wrap="square" rtlCol="0">
            <a:spAutoFit/>
          </a:bodyPr>
          <a:lstStyle/>
          <a:p>
            <a:r>
              <a:rPr lang="ja-JP" altLang="en-US" sz="1400" dirty="0">
                <a:solidFill>
                  <a:prstClr val="black"/>
                </a:solidFill>
              </a:rPr>
              <a:t>アンケートと「職員による課題改善タスクフォース」を経て、以下の見直しを行った。</a:t>
            </a:r>
          </a:p>
        </p:txBody>
      </p:sp>
      <p:sp>
        <p:nvSpPr>
          <p:cNvPr id="11" name="スライド番号プレースホルダ 10"/>
          <p:cNvSpPr>
            <a:spLocks noGrp="1"/>
          </p:cNvSpPr>
          <p:nvPr>
            <p:ph type="sldNum" sz="quarter" idx="12"/>
          </p:nvPr>
        </p:nvSpPr>
        <p:spPr/>
        <p:txBody>
          <a:bodyPr/>
          <a:lstStyle/>
          <a:p>
            <a:fld id="{5B9E0E59-2B3C-46E4-BDCD-DBCF0326CEEA}" type="slidenum">
              <a:rPr lang="en-US" altLang="ja-JP" smtClean="0">
                <a:solidFill>
                  <a:prstClr val="black">
                    <a:tint val="75000"/>
                  </a:prstClr>
                </a:solidFill>
              </a:rPr>
              <a:t>158</a:t>
            </a:fld>
            <a:endParaRPr lang="ja-JP" altLang="en-US" dirty="0">
              <a:solidFill>
                <a:prstClr val="black">
                  <a:tint val="75000"/>
                </a:prstClr>
              </a:solidFill>
            </a:endParaRPr>
          </a:p>
        </p:txBody>
      </p:sp>
      <p:graphicFrame>
        <p:nvGraphicFramePr>
          <p:cNvPr id="3" name="表 2"/>
          <p:cNvGraphicFramePr>
            <a:graphicFrameLocks noGrp="1"/>
          </p:cNvGraphicFramePr>
          <p:nvPr>
            <p:extLst/>
          </p:nvPr>
        </p:nvGraphicFramePr>
        <p:xfrm>
          <a:off x="395536" y="1227338"/>
          <a:ext cx="8424936" cy="5390057"/>
        </p:xfrm>
        <a:graphic>
          <a:graphicData uri="http://schemas.openxmlformats.org/drawingml/2006/table">
            <a:tbl>
              <a:tblPr firstRow="1" bandRow="1">
                <a:tableStyleId>{BDBED569-4797-4DF1-A0F4-6AAB3CD982D8}</a:tableStyleId>
              </a:tblPr>
              <a:tblGrid>
                <a:gridCol w="1584176">
                  <a:extLst>
                    <a:ext uri="{9D8B030D-6E8A-4147-A177-3AD203B41FA5}">
                      <a16:colId xmlns:a16="http://schemas.microsoft.com/office/drawing/2014/main" xmlns="" val="20000"/>
                    </a:ext>
                  </a:extLst>
                </a:gridCol>
                <a:gridCol w="2232248">
                  <a:extLst>
                    <a:ext uri="{9D8B030D-6E8A-4147-A177-3AD203B41FA5}">
                      <a16:colId xmlns:a16="http://schemas.microsoft.com/office/drawing/2014/main" xmlns="" val="20001"/>
                    </a:ext>
                  </a:extLst>
                </a:gridCol>
                <a:gridCol w="2448272">
                  <a:extLst>
                    <a:ext uri="{9D8B030D-6E8A-4147-A177-3AD203B41FA5}">
                      <a16:colId xmlns:a16="http://schemas.microsoft.com/office/drawing/2014/main" xmlns="" val="20002"/>
                    </a:ext>
                  </a:extLst>
                </a:gridCol>
                <a:gridCol w="2160240">
                  <a:extLst>
                    <a:ext uri="{9D8B030D-6E8A-4147-A177-3AD203B41FA5}">
                      <a16:colId xmlns:a16="http://schemas.microsoft.com/office/drawing/2014/main" xmlns="" val="20003"/>
                    </a:ext>
                  </a:extLst>
                </a:gridCol>
              </a:tblGrid>
              <a:tr h="232296">
                <a:tc rowSpan="2">
                  <a:txBody>
                    <a:bodyPr/>
                    <a:lstStyle/>
                    <a:p>
                      <a:pPr algn="ctr">
                        <a:lnSpc>
                          <a:spcPts val="1400"/>
                        </a:lnSpc>
                      </a:pPr>
                      <a:endParaRPr kumimoji="1" lang="en-US" altLang="ja-JP" sz="1400" b="1" dirty="0">
                        <a:solidFill>
                          <a:schemeClr val="tx1"/>
                        </a:solidFill>
                      </a:endParaRPr>
                    </a:p>
                  </a:txBody>
                  <a:tcPr marL="36000" marR="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tc gridSpan="3">
                  <a:txBody>
                    <a:bodyPr/>
                    <a:lstStyle/>
                    <a:p>
                      <a:pPr algn="ctr">
                        <a:lnSpc>
                          <a:spcPts val="1400"/>
                        </a:lnSpc>
                      </a:pPr>
                      <a:r>
                        <a:rPr lang="ja-JP" altLang="en-US" sz="1200" b="1" dirty="0">
                          <a:solidFill>
                            <a:schemeClr val="tx1"/>
                          </a:solidFill>
                        </a:rPr>
                        <a:t>主なサービス向上の取組（予定を含む）</a:t>
                      </a:r>
                      <a:endParaRPr lang="en-US" altLang="ja-JP" sz="1200" b="1" dirty="0">
                        <a:solidFill>
                          <a:schemeClr val="tx1"/>
                        </a:solidFill>
                      </a:endParaRPr>
                    </a:p>
                  </a:txBody>
                  <a:tcPr marL="36000" marR="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tc hMerge="1">
                  <a:txBody>
                    <a:bodyPr/>
                    <a:lstStyle/>
                    <a:p>
                      <a:pPr algn="ctr">
                        <a:lnSpc>
                          <a:spcPts val="1800"/>
                        </a:lnSpc>
                      </a:pPr>
                      <a:endParaRPr lang="en-US" altLang="ja-JP" sz="1400" b="1" dirty="0">
                        <a:solidFill>
                          <a:schemeClr val="bg1"/>
                        </a:solidFill>
                      </a:endParaRPr>
                    </a:p>
                  </a:txBody>
                  <a:tcPr anchor="ctr">
                    <a:lnB w="12700" cap="flat" cmpd="sng" algn="ctr">
                      <a:solidFill>
                        <a:srgbClr val="00B0F0"/>
                      </a:solidFill>
                      <a:prstDash val="solid"/>
                      <a:round/>
                      <a:headEnd type="none" w="med" len="med"/>
                      <a:tailEnd type="none" w="med" len="med"/>
                    </a:lnB>
                    <a:solidFill>
                      <a:schemeClr val="accent1"/>
                    </a:solidFill>
                  </a:tcPr>
                </a:tc>
                <a:tc hMerge="1">
                  <a:txBody>
                    <a:bodyPr/>
                    <a:lstStyle/>
                    <a:p>
                      <a:pPr algn="ctr">
                        <a:lnSpc>
                          <a:spcPts val="1800"/>
                        </a:lnSpc>
                      </a:pPr>
                      <a:endParaRPr lang="en-US" altLang="ja-JP" sz="1400" b="1" dirty="0">
                        <a:solidFill>
                          <a:schemeClr val="bg1"/>
                        </a:solidFill>
                      </a:endParaRPr>
                    </a:p>
                  </a:txBody>
                  <a:tcPr anchor="ctr">
                    <a:lnB w="12700" cap="flat" cmpd="sng" algn="ctr">
                      <a:solidFill>
                        <a:srgbClr val="00B0F0"/>
                      </a:solidFill>
                      <a:prstDash val="solid"/>
                      <a:round/>
                      <a:headEnd type="none" w="med" len="med"/>
                      <a:tailEnd type="none" w="med" len="med"/>
                    </a:lnB>
                    <a:solidFill>
                      <a:schemeClr val="accent1"/>
                    </a:solidFill>
                  </a:tcPr>
                </a:tc>
                <a:extLst>
                  <a:ext uri="{0D108BD9-81ED-4DB2-BD59-A6C34878D82A}">
                    <a16:rowId xmlns:a16="http://schemas.microsoft.com/office/drawing/2014/main" xmlns="" val="10000"/>
                  </a:ext>
                </a:extLst>
              </a:tr>
              <a:tr h="232296">
                <a:tc vMerge="1">
                  <a:txBody>
                    <a:bodyPr/>
                    <a:lstStyle/>
                    <a:p>
                      <a:pPr algn="ctr"/>
                      <a:endParaRPr kumimoji="1" lang="en-US" altLang="ja-JP" sz="1400" b="0" dirty="0"/>
                    </a:p>
                  </a:txBody>
                  <a:tcPr anchor="ctr">
                    <a:lnT w="12700" cap="flat" cmpd="sng" algn="ctr">
                      <a:solidFill>
                        <a:srgbClr val="00B0F0"/>
                      </a:solidFill>
                      <a:prstDash val="solid"/>
                      <a:round/>
                      <a:headEnd type="none" w="med" len="med"/>
                      <a:tailEnd type="none" w="med" len="med"/>
                    </a:lnT>
                    <a:lnB w="12700" cap="flat" cmpd="sng" algn="ctr">
                      <a:solidFill>
                        <a:srgbClr val="00B0F0"/>
                      </a:solidFill>
                      <a:prstDash val="solid"/>
                      <a:round/>
                      <a:headEnd type="none" w="med" len="med"/>
                      <a:tailEnd type="none" w="med" len="med"/>
                    </a:lnB>
                  </a:tcPr>
                </a:tc>
                <a:tc>
                  <a:txBody>
                    <a:bodyPr/>
                    <a:lstStyle/>
                    <a:p>
                      <a:pPr marL="0" marR="0" indent="0" algn="ctr" defTabSz="914400" rtl="0" eaLnBrk="1" fontAlgn="auto" latinLnBrk="0" hangingPunct="1">
                        <a:lnSpc>
                          <a:spcPts val="1400"/>
                        </a:lnSpc>
                        <a:spcBef>
                          <a:spcPts val="0"/>
                        </a:spcBef>
                        <a:spcAft>
                          <a:spcPts val="0"/>
                        </a:spcAft>
                        <a:buClrTx/>
                        <a:buSzTx/>
                        <a:buFontTx/>
                        <a:buNone/>
                        <a:tabLst/>
                        <a:defRPr/>
                      </a:pPr>
                      <a:r>
                        <a:rPr kumimoji="1" lang="ja-JP" altLang="en-US" sz="1200" kern="1200" dirty="0">
                          <a:solidFill>
                            <a:schemeClr val="tx1"/>
                          </a:solidFill>
                          <a:latin typeface="+mn-lt"/>
                          <a:ea typeface="+mn-ea"/>
                          <a:cs typeface="+mn-cs"/>
                        </a:rPr>
                        <a:t>トイレの改修</a:t>
                      </a:r>
                      <a:endParaRPr kumimoji="1" lang="en-US" altLang="ja-JP" sz="1200" kern="1200" dirty="0">
                        <a:solidFill>
                          <a:schemeClr val="tx1"/>
                        </a:solidFill>
                        <a:latin typeface="+mn-lt"/>
                        <a:ea typeface="+mn-ea"/>
                        <a:cs typeface="+mn-cs"/>
                      </a:endParaRPr>
                    </a:p>
                  </a:txBody>
                  <a:tcPr marL="36000" marR="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tc>
                  <a:txBody>
                    <a:bodyPr/>
                    <a:lstStyle/>
                    <a:p>
                      <a:pPr marL="0" marR="0" indent="0" algn="ctr" defTabSz="914400" rtl="0" eaLnBrk="1" fontAlgn="auto" latinLnBrk="0" hangingPunct="1">
                        <a:lnSpc>
                          <a:spcPts val="1400"/>
                        </a:lnSpc>
                        <a:spcBef>
                          <a:spcPts val="0"/>
                        </a:spcBef>
                        <a:spcAft>
                          <a:spcPts val="0"/>
                        </a:spcAft>
                        <a:buClrTx/>
                        <a:buSzTx/>
                        <a:buFontTx/>
                        <a:buNone/>
                        <a:tabLst/>
                        <a:defRPr/>
                      </a:pPr>
                      <a:r>
                        <a:rPr kumimoji="1" lang="ja-JP" altLang="en-US" sz="1200" kern="1200" dirty="0">
                          <a:solidFill>
                            <a:schemeClr val="tx1"/>
                          </a:solidFill>
                          <a:latin typeface="+mn-lt"/>
                          <a:ea typeface="+mn-ea"/>
                          <a:cs typeface="+mn-cs"/>
                        </a:rPr>
                        <a:t>開館日・開館時間の延長等</a:t>
                      </a:r>
                      <a:endParaRPr kumimoji="1" lang="en-US" altLang="ja-JP" sz="1200" kern="1200" dirty="0">
                        <a:solidFill>
                          <a:schemeClr val="tx1"/>
                        </a:solidFill>
                        <a:latin typeface="+mn-lt"/>
                        <a:ea typeface="+mn-ea"/>
                        <a:cs typeface="+mn-cs"/>
                      </a:endParaRPr>
                    </a:p>
                  </a:txBody>
                  <a:tcPr marL="36000" marR="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tc>
                  <a:txBody>
                    <a:bodyPr/>
                    <a:lstStyle/>
                    <a:p>
                      <a:pPr marL="0" marR="0" indent="0" algn="ctr" defTabSz="914400" rtl="0" eaLnBrk="1" fontAlgn="auto" latinLnBrk="0" hangingPunct="1">
                        <a:lnSpc>
                          <a:spcPts val="1400"/>
                        </a:lnSpc>
                        <a:spcBef>
                          <a:spcPts val="0"/>
                        </a:spcBef>
                        <a:spcAft>
                          <a:spcPts val="0"/>
                        </a:spcAft>
                        <a:buClrTx/>
                        <a:buSzTx/>
                        <a:buFontTx/>
                        <a:buNone/>
                        <a:tabLst/>
                        <a:defRPr/>
                      </a:pPr>
                      <a:r>
                        <a:rPr kumimoji="1" lang="ja-JP" altLang="en-US" sz="1200" kern="1200" dirty="0">
                          <a:solidFill>
                            <a:schemeClr val="tx1"/>
                          </a:solidFill>
                          <a:latin typeface="+mn-lt"/>
                          <a:ea typeface="+mn-ea"/>
                          <a:cs typeface="+mn-cs"/>
                        </a:rPr>
                        <a:t>案内表示の改善・設置等</a:t>
                      </a:r>
                      <a:endParaRPr kumimoji="1" lang="en-US" altLang="ja-JP" sz="1200" kern="1200" dirty="0">
                        <a:solidFill>
                          <a:schemeClr val="tx1"/>
                        </a:solidFill>
                        <a:latin typeface="+mn-lt"/>
                        <a:ea typeface="+mn-ea"/>
                        <a:cs typeface="+mn-cs"/>
                      </a:endParaRPr>
                    </a:p>
                  </a:txBody>
                  <a:tcPr marL="36000" marR="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extLst>
                  <a:ext uri="{0D108BD9-81ED-4DB2-BD59-A6C34878D82A}">
                    <a16:rowId xmlns:a16="http://schemas.microsoft.com/office/drawing/2014/main" xmlns="" val="10001"/>
                  </a:ext>
                </a:extLst>
              </a:tr>
              <a:tr h="968285">
                <a:tc>
                  <a:txBody>
                    <a:bodyPr/>
                    <a:lstStyle/>
                    <a:p>
                      <a:pPr algn="l">
                        <a:lnSpc>
                          <a:spcPts val="1400"/>
                        </a:lnSpc>
                      </a:pPr>
                      <a:r>
                        <a:rPr kumimoji="1" lang="ja-JP" altLang="en-US" sz="1400" b="0" dirty="0">
                          <a:solidFill>
                            <a:schemeClr val="tx1"/>
                          </a:solidFill>
                        </a:rPr>
                        <a:t>①天王寺動物園</a:t>
                      </a:r>
                      <a:endParaRPr kumimoji="1" lang="en-US" altLang="ja-JP" sz="1400" b="0" dirty="0">
                        <a:solidFill>
                          <a:schemeClr val="tx1"/>
                        </a:solidFill>
                      </a:endParaRPr>
                    </a:p>
                  </a:txBody>
                  <a:tcPr marL="36000" marR="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tc>
                  <a:txBody>
                    <a:bodyPr/>
                    <a:lstStyle/>
                    <a:p>
                      <a:pPr marL="0" marR="0" indent="0" algn="l" defTabSz="914400" rtl="0" eaLnBrk="1" fontAlgn="auto" latinLnBrk="0" hangingPunct="1">
                        <a:lnSpc>
                          <a:spcPts val="1400"/>
                        </a:lnSpc>
                        <a:spcBef>
                          <a:spcPts val="0"/>
                        </a:spcBef>
                        <a:spcAft>
                          <a:spcPts val="0"/>
                        </a:spcAft>
                        <a:buClrTx/>
                        <a:buSzTx/>
                        <a:buFontTx/>
                        <a:buNone/>
                        <a:tabLst/>
                        <a:defRPr/>
                      </a:pPr>
                      <a:r>
                        <a:rPr lang="ja-JP" altLang="en-US" sz="1100" b="0" dirty="0">
                          <a:solidFill>
                            <a:schemeClr val="tx1"/>
                          </a:solidFill>
                        </a:rPr>
                        <a:t>・先行改修整備・建替</a:t>
                      </a:r>
                      <a:endParaRPr lang="en-US" altLang="ja-JP" sz="1100" b="0" dirty="0">
                        <a:solidFill>
                          <a:schemeClr val="tx1"/>
                        </a:solidFill>
                      </a:endParaRPr>
                    </a:p>
                    <a:p>
                      <a:pPr marL="0" marR="0" indent="0" algn="l" defTabSz="914400" rtl="0" eaLnBrk="1" fontAlgn="auto" latinLnBrk="0" hangingPunct="1">
                        <a:lnSpc>
                          <a:spcPts val="1400"/>
                        </a:lnSpc>
                        <a:spcBef>
                          <a:spcPts val="0"/>
                        </a:spcBef>
                        <a:spcAft>
                          <a:spcPts val="0"/>
                        </a:spcAft>
                        <a:buClrTx/>
                        <a:buSzTx/>
                        <a:buFontTx/>
                        <a:buNone/>
                        <a:tabLst/>
                        <a:defRPr/>
                      </a:pPr>
                      <a:r>
                        <a:rPr lang="ja-JP" altLang="en-US" sz="1100" b="0" dirty="0">
                          <a:solidFill>
                            <a:schemeClr val="tx1"/>
                          </a:solidFill>
                        </a:rPr>
                        <a:t>・整備基本計画の策定</a:t>
                      </a:r>
                      <a:endParaRPr lang="en-US" altLang="ja-JP" sz="1100" b="0" dirty="0">
                        <a:solidFill>
                          <a:schemeClr val="tx1"/>
                        </a:solidFill>
                      </a:endParaRPr>
                    </a:p>
                    <a:p>
                      <a:pPr marL="0" marR="0" indent="0" algn="l" defTabSz="914400" rtl="0" eaLnBrk="1" fontAlgn="auto" latinLnBrk="0" hangingPunct="1">
                        <a:lnSpc>
                          <a:spcPts val="1400"/>
                        </a:lnSpc>
                        <a:spcBef>
                          <a:spcPts val="0"/>
                        </a:spcBef>
                        <a:spcAft>
                          <a:spcPts val="0"/>
                        </a:spcAft>
                        <a:buClrTx/>
                        <a:buSzTx/>
                        <a:buFontTx/>
                        <a:buNone/>
                        <a:tabLst/>
                        <a:defRPr/>
                      </a:pPr>
                      <a:r>
                        <a:rPr kumimoji="1" lang="ja-JP" altLang="en-US" sz="1100" b="0" kern="1200" dirty="0">
                          <a:solidFill>
                            <a:schemeClr val="tx1"/>
                          </a:solidFill>
                          <a:latin typeface="+mn-lt"/>
                          <a:ea typeface="+mn-ea"/>
                          <a:cs typeface="+mn-cs"/>
                        </a:rPr>
                        <a:t>・</a:t>
                      </a:r>
                      <a:r>
                        <a:rPr kumimoji="1" lang="ja-JP" altLang="ja-JP" sz="1100" kern="1200" dirty="0">
                          <a:solidFill>
                            <a:schemeClr val="tx1"/>
                          </a:solidFill>
                          <a:latin typeface="+mn-lt"/>
                          <a:ea typeface="+mn-ea"/>
                          <a:cs typeface="+mn-cs"/>
                        </a:rPr>
                        <a:t>整備基本計画に基づく</a:t>
                      </a:r>
                      <a:endParaRPr kumimoji="1" lang="en-US" altLang="ja-JP" sz="1100" kern="1200" dirty="0">
                        <a:solidFill>
                          <a:schemeClr val="tx1"/>
                        </a:solidFill>
                        <a:latin typeface="+mn-lt"/>
                        <a:ea typeface="+mn-ea"/>
                        <a:cs typeface="+mn-cs"/>
                      </a:endParaRPr>
                    </a:p>
                    <a:p>
                      <a:pPr marL="0" marR="0" indent="0" algn="l" defTabSz="914400" rtl="0" eaLnBrk="1" fontAlgn="auto" latinLnBrk="0" hangingPunct="1">
                        <a:lnSpc>
                          <a:spcPts val="1400"/>
                        </a:lnSpc>
                        <a:spcBef>
                          <a:spcPts val="0"/>
                        </a:spcBef>
                        <a:spcAft>
                          <a:spcPts val="0"/>
                        </a:spcAft>
                        <a:buClrTx/>
                        <a:buSzTx/>
                        <a:buFontTx/>
                        <a:buNone/>
                        <a:tabLst/>
                        <a:defRPr/>
                      </a:pPr>
                      <a:r>
                        <a:rPr kumimoji="1" lang="ja-JP" altLang="en-US" sz="1100" kern="1200" dirty="0">
                          <a:solidFill>
                            <a:schemeClr val="tx1"/>
                          </a:solidFill>
                          <a:latin typeface="+mn-lt"/>
                          <a:ea typeface="+mn-ea"/>
                          <a:cs typeface="+mn-cs"/>
                        </a:rPr>
                        <a:t>　</a:t>
                      </a:r>
                      <a:r>
                        <a:rPr kumimoji="1" lang="ja-JP" altLang="ja-JP" sz="1100" kern="1200" dirty="0">
                          <a:solidFill>
                            <a:schemeClr val="tx1"/>
                          </a:solidFill>
                          <a:latin typeface="+mn-lt"/>
                          <a:ea typeface="+mn-ea"/>
                          <a:cs typeface="+mn-cs"/>
                        </a:rPr>
                        <a:t>改修整備</a:t>
                      </a:r>
                      <a:r>
                        <a:rPr kumimoji="1" lang="ja-JP" altLang="en-US" sz="1100" kern="1200" dirty="0">
                          <a:solidFill>
                            <a:schemeClr val="tx1"/>
                          </a:solidFill>
                          <a:latin typeface="+mn-lt"/>
                          <a:ea typeface="+mn-ea"/>
                          <a:cs typeface="+mn-cs"/>
                        </a:rPr>
                        <a:t>（</a:t>
                      </a:r>
                      <a:r>
                        <a:rPr kumimoji="1" lang="en-US" altLang="ja-JP" sz="1100" kern="1200" dirty="0">
                          <a:solidFill>
                            <a:schemeClr val="tx1"/>
                          </a:solidFill>
                          <a:latin typeface="+mn-lt"/>
                          <a:ea typeface="+mn-ea"/>
                          <a:cs typeface="+mn-cs"/>
                        </a:rPr>
                        <a:t>2015</a:t>
                      </a:r>
                      <a:r>
                        <a:rPr kumimoji="1" lang="ja-JP" altLang="en-US" sz="1100" kern="1200" dirty="0">
                          <a:solidFill>
                            <a:schemeClr val="tx1"/>
                          </a:solidFill>
                          <a:latin typeface="+mn-lt"/>
                          <a:ea typeface="+mn-ea"/>
                          <a:cs typeface="+mn-cs"/>
                        </a:rPr>
                        <a:t>年度～）</a:t>
                      </a:r>
                      <a:endParaRPr lang="en-US" altLang="ja-JP" sz="1100" b="0" dirty="0">
                        <a:solidFill>
                          <a:schemeClr val="tx1"/>
                        </a:solidFill>
                      </a:endParaRPr>
                    </a:p>
                  </a:txBody>
                  <a:tcPr marL="36000" marR="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nSpc>
                          <a:spcPts val="1400"/>
                        </a:lnSpc>
                      </a:pPr>
                      <a:r>
                        <a:rPr lang="ja-JP" altLang="en-US" sz="1100" b="0" dirty="0">
                          <a:solidFill>
                            <a:schemeClr val="tx1"/>
                          </a:solidFill>
                        </a:rPr>
                        <a:t>・</a:t>
                      </a:r>
                      <a:r>
                        <a:rPr kumimoji="1" lang="en-US" altLang="ja-JP" sz="1100" kern="1200" dirty="0">
                          <a:solidFill>
                            <a:schemeClr val="tx1"/>
                          </a:solidFill>
                          <a:latin typeface="+mn-lt"/>
                          <a:ea typeface="+mn-ea"/>
                          <a:cs typeface="+mn-cs"/>
                        </a:rPr>
                        <a:t>5</a:t>
                      </a:r>
                      <a:r>
                        <a:rPr kumimoji="1" lang="ja-JP" altLang="ja-JP" sz="1100" kern="1200" dirty="0">
                          <a:solidFill>
                            <a:schemeClr val="tx1"/>
                          </a:solidFill>
                          <a:latin typeface="+mn-lt"/>
                          <a:ea typeface="+mn-ea"/>
                          <a:cs typeface="+mn-cs"/>
                        </a:rPr>
                        <a:t>月・</a:t>
                      </a:r>
                      <a:r>
                        <a:rPr kumimoji="1" lang="en-US" altLang="ja-JP" sz="1100" kern="1200" dirty="0">
                          <a:solidFill>
                            <a:schemeClr val="tx1"/>
                          </a:solidFill>
                          <a:latin typeface="+mn-lt"/>
                          <a:ea typeface="+mn-ea"/>
                          <a:cs typeface="+mn-cs"/>
                        </a:rPr>
                        <a:t>9</a:t>
                      </a:r>
                      <a:r>
                        <a:rPr kumimoji="1" lang="ja-JP" altLang="ja-JP" sz="1100" kern="1200" dirty="0">
                          <a:solidFill>
                            <a:schemeClr val="tx1"/>
                          </a:solidFill>
                          <a:latin typeface="+mn-lt"/>
                          <a:ea typeface="+mn-ea"/>
                          <a:cs typeface="+mn-cs"/>
                        </a:rPr>
                        <a:t>月の土日祝時間延長</a:t>
                      </a:r>
                      <a:endParaRPr kumimoji="1" lang="en-US" altLang="ja-JP" sz="1100" kern="1200" dirty="0">
                        <a:solidFill>
                          <a:schemeClr val="tx1"/>
                        </a:solidFill>
                        <a:latin typeface="+mn-lt"/>
                        <a:ea typeface="+mn-ea"/>
                        <a:cs typeface="+mn-cs"/>
                      </a:endParaRPr>
                    </a:p>
                    <a:p>
                      <a:pPr>
                        <a:lnSpc>
                          <a:spcPts val="1400"/>
                        </a:lnSpc>
                      </a:pPr>
                      <a:r>
                        <a:rPr kumimoji="1" lang="ja-JP" altLang="en-US" sz="1100" kern="1200" dirty="0">
                          <a:solidFill>
                            <a:schemeClr val="tx1"/>
                          </a:solidFill>
                          <a:latin typeface="+mn-lt"/>
                          <a:ea typeface="+mn-ea"/>
                          <a:cs typeface="+mn-cs"/>
                        </a:rPr>
                        <a:t>　</a:t>
                      </a:r>
                      <a:r>
                        <a:rPr kumimoji="1" lang="ja-JP" altLang="ja-JP" sz="1100" kern="1200" dirty="0">
                          <a:solidFill>
                            <a:schemeClr val="tx1"/>
                          </a:solidFill>
                          <a:latin typeface="+mn-lt"/>
                          <a:ea typeface="+mn-ea"/>
                          <a:cs typeface="+mn-cs"/>
                        </a:rPr>
                        <a:t>（午後</a:t>
                      </a:r>
                      <a:r>
                        <a:rPr kumimoji="1" lang="en-US" altLang="ja-JP" sz="1100" kern="1200" dirty="0">
                          <a:solidFill>
                            <a:schemeClr val="tx1"/>
                          </a:solidFill>
                          <a:latin typeface="+mn-lt"/>
                          <a:ea typeface="+mn-ea"/>
                          <a:cs typeface="+mn-cs"/>
                        </a:rPr>
                        <a:t>6</a:t>
                      </a:r>
                      <a:r>
                        <a:rPr kumimoji="1" lang="ja-JP" altLang="ja-JP" sz="1100" kern="1200" dirty="0">
                          <a:solidFill>
                            <a:schemeClr val="tx1"/>
                          </a:solidFill>
                          <a:latin typeface="+mn-lt"/>
                          <a:ea typeface="+mn-ea"/>
                          <a:cs typeface="+mn-cs"/>
                        </a:rPr>
                        <a:t>時まで）</a:t>
                      </a:r>
                      <a:endParaRPr kumimoji="1" lang="en-US" altLang="ja-JP" sz="1100" kern="1200" dirty="0">
                        <a:solidFill>
                          <a:schemeClr val="tx1"/>
                        </a:solidFill>
                        <a:latin typeface="+mn-lt"/>
                        <a:ea typeface="+mn-ea"/>
                        <a:cs typeface="+mn-cs"/>
                      </a:endParaRPr>
                    </a:p>
                    <a:p>
                      <a:pPr>
                        <a:lnSpc>
                          <a:spcPts val="1400"/>
                        </a:lnSpc>
                      </a:pPr>
                      <a:r>
                        <a:rPr kumimoji="1" lang="ja-JP" altLang="en-US" sz="1100" strike="noStrike" kern="1200" dirty="0">
                          <a:solidFill>
                            <a:schemeClr val="tx1"/>
                          </a:solidFill>
                          <a:latin typeface="+mn-lt"/>
                          <a:ea typeface="+mn-ea"/>
                          <a:cs typeface="+mn-cs"/>
                        </a:rPr>
                        <a:t>・ナイト</a:t>
                      </a:r>
                      <a:r>
                        <a:rPr kumimoji="1" lang="en-US" altLang="ja-JP" sz="1100" strike="noStrike" kern="1200" dirty="0">
                          <a:solidFill>
                            <a:schemeClr val="tx1"/>
                          </a:solidFill>
                          <a:latin typeface="+mn-lt"/>
                          <a:ea typeface="+mn-ea"/>
                          <a:cs typeface="+mn-cs"/>
                        </a:rPr>
                        <a:t>ZOO</a:t>
                      </a:r>
                      <a:r>
                        <a:rPr kumimoji="1" lang="ja-JP" altLang="en-US" sz="1100" strike="noStrike" kern="1200" dirty="0">
                          <a:solidFill>
                            <a:schemeClr val="tx1"/>
                          </a:solidFill>
                          <a:latin typeface="+mn-lt"/>
                          <a:ea typeface="+mn-ea"/>
                          <a:cs typeface="+mn-cs"/>
                        </a:rPr>
                        <a:t>の開催</a:t>
                      </a:r>
                      <a:endParaRPr kumimoji="1" lang="en-US" altLang="ja-JP" sz="1100" strike="noStrike" kern="1200" dirty="0">
                        <a:solidFill>
                          <a:schemeClr val="tx1"/>
                        </a:solidFill>
                        <a:latin typeface="+mn-lt"/>
                        <a:ea typeface="+mn-ea"/>
                        <a:cs typeface="+mn-cs"/>
                      </a:endParaRPr>
                    </a:p>
                    <a:p>
                      <a:pPr>
                        <a:lnSpc>
                          <a:spcPts val="1400"/>
                        </a:lnSpc>
                      </a:pPr>
                      <a:r>
                        <a:rPr kumimoji="1" lang="ja-JP" altLang="en-US" sz="1100" strike="noStrike" kern="1200" dirty="0">
                          <a:solidFill>
                            <a:schemeClr val="tx1"/>
                          </a:solidFill>
                          <a:latin typeface="+mn-lt"/>
                          <a:ea typeface="+mn-ea"/>
                          <a:cs typeface="+mn-cs"/>
                        </a:rPr>
                        <a:t>　（</a:t>
                      </a:r>
                      <a:r>
                        <a:rPr kumimoji="1" lang="en-US" altLang="ja-JP" sz="1100" strike="noStrike" kern="1200" dirty="0">
                          <a:solidFill>
                            <a:schemeClr val="tx1"/>
                          </a:solidFill>
                          <a:latin typeface="+mn-lt"/>
                          <a:ea typeface="+mn-ea"/>
                          <a:cs typeface="+mn-cs"/>
                        </a:rPr>
                        <a:t>2015</a:t>
                      </a:r>
                      <a:r>
                        <a:rPr kumimoji="1" lang="ja-JP" altLang="en-US" sz="1100" strike="noStrike" kern="1200" dirty="0">
                          <a:solidFill>
                            <a:schemeClr val="tx1"/>
                          </a:solidFill>
                          <a:latin typeface="+mn-lt"/>
                          <a:ea typeface="+mn-ea"/>
                          <a:cs typeface="+mn-cs"/>
                        </a:rPr>
                        <a:t>年度～、年間約</a:t>
                      </a:r>
                      <a:r>
                        <a:rPr kumimoji="1" lang="en-US" altLang="ja-JP" sz="1100" strike="noStrike" kern="1200" dirty="0">
                          <a:solidFill>
                            <a:schemeClr val="tx1"/>
                          </a:solidFill>
                          <a:latin typeface="+mn-lt"/>
                          <a:ea typeface="+mn-ea"/>
                          <a:cs typeface="+mn-cs"/>
                        </a:rPr>
                        <a:t>15</a:t>
                      </a:r>
                      <a:r>
                        <a:rPr kumimoji="1" lang="ja-JP" altLang="en-US" sz="1100" strike="noStrike" kern="1200" dirty="0">
                          <a:solidFill>
                            <a:schemeClr val="tx1"/>
                          </a:solidFill>
                          <a:latin typeface="+mn-lt"/>
                          <a:ea typeface="+mn-ea"/>
                          <a:cs typeface="+mn-cs"/>
                        </a:rPr>
                        <a:t>日間）</a:t>
                      </a:r>
                      <a:endParaRPr kumimoji="1" lang="en-US" altLang="ja-JP" sz="1100" strike="noStrike" kern="1200" dirty="0">
                        <a:solidFill>
                          <a:schemeClr val="tx1"/>
                        </a:solidFill>
                        <a:latin typeface="+mn-lt"/>
                        <a:ea typeface="+mn-ea"/>
                        <a:cs typeface="+mn-cs"/>
                      </a:endParaRPr>
                    </a:p>
                    <a:p>
                      <a:pPr>
                        <a:lnSpc>
                          <a:spcPts val="1400"/>
                        </a:lnSpc>
                      </a:pPr>
                      <a:r>
                        <a:rPr kumimoji="1" lang="ja-JP" altLang="en-US" sz="1100" kern="1200" dirty="0">
                          <a:solidFill>
                            <a:schemeClr val="tx1"/>
                          </a:solidFill>
                          <a:latin typeface="+mn-lt"/>
                          <a:ea typeface="+mn-ea"/>
                          <a:cs typeface="+mn-cs"/>
                        </a:rPr>
                        <a:t>・</a:t>
                      </a:r>
                      <a:r>
                        <a:rPr kumimoji="1" lang="ja-JP" altLang="ja-JP" sz="1100" kern="1200" dirty="0">
                          <a:solidFill>
                            <a:schemeClr val="tx1"/>
                          </a:solidFill>
                          <a:latin typeface="+mn-lt"/>
                          <a:ea typeface="+mn-ea"/>
                          <a:cs typeface="+mn-cs"/>
                        </a:rPr>
                        <a:t>元日の臨時開園</a:t>
                      </a:r>
                      <a:endParaRPr kumimoji="1" lang="en-US" altLang="ja-JP" sz="1100" kern="1200" dirty="0">
                        <a:solidFill>
                          <a:schemeClr val="tx1"/>
                        </a:solidFill>
                        <a:latin typeface="+mn-lt"/>
                        <a:ea typeface="+mn-ea"/>
                        <a:cs typeface="+mn-cs"/>
                      </a:endParaRPr>
                    </a:p>
                    <a:p>
                      <a:pPr>
                        <a:lnSpc>
                          <a:spcPts val="1400"/>
                        </a:lnSpc>
                      </a:pPr>
                      <a:r>
                        <a:rPr kumimoji="1" lang="ja-JP" altLang="en-US" sz="1100" kern="1200" spc="-40" baseline="0" dirty="0">
                          <a:solidFill>
                            <a:schemeClr val="tx1"/>
                          </a:solidFill>
                          <a:latin typeface="+mn-lt"/>
                          <a:ea typeface="+mn-ea"/>
                          <a:cs typeface="+mn-cs"/>
                        </a:rPr>
                        <a:t>・</a:t>
                      </a:r>
                      <a:r>
                        <a:rPr kumimoji="1" lang="ja-JP" altLang="ja-JP" sz="1100" kern="1200" spc="-40" baseline="0" dirty="0">
                          <a:solidFill>
                            <a:schemeClr val="tx1"/>
                          </a:solidFill>
                          <a:latin typeface="+mn-lt"/>
                          <a:ea typeface="+mn-ea"/>
                          <a:cs typeface="+mn-cs"/>
                        </a:rPr>
                        <a:t>ゴールデンウィーク期間中等の臨時開園</a:t>
                      </a:r>
                    </a:p>
                  </a:txBody>
                  <a:tcPr marL="36000" marR="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indent="0" algn="l" defTabSz="914400" rtl="0" eaLnBrk="1" fontAlgn="auto" latinLnBrk="0" hangingPunct="1">
                        <a:lnSpc>
                          <a:spcPts val="1400"/>
                        </a:lnSpc>
                        <a:spcBef>
                          <a:spcPts val="0"/>
                        </a:spcBef>
                        <a:spcAft>
                          <a:spcPts val="0"/>
                        </a:spcAft>
                        <a:buClrTx/>
                        <a:buSzTx/>
                        <a:buFontTx/>
                        <a:buNone/>
                        <a:tabLst/>
                        <a:defRPr/>
                      </a:pPr>
                      <a:r>
                        <a:rPr kumimoji="1" lang="ja-JP" altLang="en-US" sz="1100" kern="1200" dirty="0">
                          <a:solidFill>
                            <a:schemeClr val="tx1"/>
                          </a:solidFill>
                          <a:latin typeface="+mn-lt"/>
                          <a:ea typeface="+mn-ea"/>
                          <a:cs typeface="+mn-cs"/>
                        </a:rPr>
                        <a:t>・</a:t>
                      </a:r>
                      <a:r>
                        <a:rPr kumimoji="1" lang="ja-JP" altLang="ja-JP" sz="1100" kern="1200" dirty="0">
                          <a:solidFill>
                            <a:schemeClr val="tx1"/>
                          </a:solidFill>
                          <a:latin typeface="+mn-lt"/>
                          <a:ea typeface="+mn-ea"/>
                          <a:cs typeface="+mn-cs"/>
                        </a:rPr>
                        <a:t>わかりやすい案内</a:t>
                      </a:r>
                      <a:r>
                        <a:rPr kumimoji="1" lang="ja-JP" altLang="en-US" sz="1100" kern="1200" dirty="0">
                          <a:solidFill>
                            <a:schemeClr val="tx1"/>
                          </a:solidFill>
                          <a:latin typeface="+mn-lt"/>
                          <a:ea typeface="+mn-ea"/>
                          <a:cs typeface="+mn-cs"/>
                        </a:rPr>
                        <a:t>表示</a:t>
                      </a:r>
                      <a:r>
                        <a:rPr kumimoji="1" lang="ja-JP" altLang="ja-JP" sz="1100" kern="1200" dirty="0">
                          <a:solidFill>
                            <a:schemeClr val="tx1"/>
                          </a:solidFill>
                          <a:latin typeface="+mn-lt"/>
                          <a:ea typeface="+mn-ea"/>
                          <a:cs typeface="+mn-cs"/>
                        </a:rPr>
                        <a:t>の設計</a:t>
                      </a:r>
                      <a:endParaRPr kumimoji="1" lang="en-US" altLang="ja-JP" sz="1100" kern="1200" dirty="0">
                        <a:solidFill>
                          <a:schemeClr val="tx1"/>
                        </a:solidFill>
                        <a:latin typeface="+mn-lt"/>
                        <a:ea typeface="+mn-ea"/>
                        <a:cs typeface="+mn-cs"/>
                      </a:endParaRPr>
                    </a:p>
                    <a:p>
                      <a:pPr marL="0" marR="0" indent="0" algn="l" defTabSz="914400" rtl="0" eaLnBrk="1" fontAlgn="auto" latinLnBrk="0" hangingPunct="1">
                        <a:lnSpc>
                          <a:spcPts val="1400"/>
                        </a:lnSpc>
                        <a:spcBef>
                          <a:spcPts val="0"/>
                        </a:spcBef>
                        <a:spcAft>
                          <a:spcPts val="0"/>
                        </a:spcAft>
                        <a:buClrTx/>
                        <a:buSzTx/>
                        <a:buFontTx/>
                        <a:buNone/>
                        <a:tabLst/>
                        <a:defRPr/>
                      </a:pPr>
                      <a:r>
                        <a:rPr lang="ja-JP" altLang="en-US" sz="1100" b="0" dirty="0">
                          <a:solidFill>
                            <a:schemeClr val="tx1"/>
                          </a:solidFill>
                        </a:rPr>
                        <a:t>・</a:t>
                      </a:r>
                      <a:r>
                        <a:rPr kumimoji="1" lang="ja-JP" altLang="ja-JP" sz="1100" kern="1200" dirty="0">
                          <a:solidFill>
                            <a:schemeClr val="tx1"/>
                          </a:solidFill>
                          <a:latin typeface="+mn-lt"/>
                          <a:ea typeface="+mn-ea"/>
                          <a:cs typeface="+mn-cs"/>
                        </a:rPr>
                        <a:t>トイレの案内表示の改善</a:t>
                      </a:r>
                      <a:endParaRPr kumimoji="1" lang="en-US" altLang="ja-JP" sz="1100" kern="1200" dirty="0">
                        <a:solidFill>
                          <a:schemeClr val="tx1"/>
                        </a:solidFill>
                        <a:latin typeface="+mn-lt"/>
                        <a:ea typeface="+mn-ea"/>
                        <a:cs typeface="+mn-cs"/>
                      </a:endParaRPr>
                    </a:p>
                    <a:p>
                      <a:pPr marL="0" marR="0" indent="0" algn="l" defTabSz="914400" rtl="0" eaLnBrk="1" fontAlgn="auto" latinLnBrk="0" hangingPunct="1">
                        <a:lnSpc>
                          <a:spcPts val="1400"/>
                        </a:lnSpc>
                        <a:spcBef>
                          <a:spcPts val="0"/>
                        </a:spcBef>
                        <a:spcAft>
                          <a:spcPts val="0"/>
                        </a:spcAft>
                        <a:buClrTx/>
                        <a:buSzTx/>
                        <a:buFontTx/>
                        <a:buNone/>
                        <a:tabLst/>
                        <a:defRPr/>
                      </a:pPr>
                      <a:r>
                        <a:rPr kumimoji="1" lang="ja-JP" altLang="en-US" sz="1100" kern="1200" dirty="0">
                          <a:solidFill>
                            <a:schemeClr val="tx1"/>
                          </a:solidFill>
                          <a:latin typeface="+mn-lt"/>
                          <a:ea typeface="+mn-ea"/>
                          <a:cs typeface="+mn-cs"/>
                        </a:rPr>
                        <a:t>・</a:t>
                      </a:r>
                      <a:r>
                        <a:rPr kumimoji="1" lang="ja-JP" altLang="ja-JP" sz="1100" kern="1200" dirty="0">
                          <a:solidFill>
                            <a:schemeClr val="tx1"/>
                          </a:solidFill>
                          <a:latin typeface="+mn-lt"/>
                          <a:ea typeface="+mn-ea"/>
                          <a:cs typeface="+mn-cs"/>
                        </a:rPr>
                        <a:t>喫煙スペースの明示</a:t>
                      </a:r>
                      <a:r>
                        <a:rPr kumimoji="1" lang="ja-JP" altLang="en-US" sz="1100" kern="1200" dirty="0">
                          <a:solidFill>
                            <a:schemeClr val="tx1"/>
                          </a:solidFill>
                          <a:latin typeface="+mn-lt"/>
                          <a:ea typeface="+mn-ea"/>
                          <a:cs typeface="+mn-cs"/>
                        </a:rPr>
                        <a:t>等の</a:t>
                      </a:r>
                      <a:r>
                        <a:rPr kumimoji="1" lang="ja-JP" altLang="ja-JP" sz="1100" kern="1200" dirty="0">
                          <a:solidFill>
                            <a:schemeClr val="tx1"/>
                          </a:solidFill>
                          <a:latin typeface="+mn-lt"/>
                          <a:ea typeface="+mn-ea"/>
                          <a:cs typeface="+mn-cs"/>
                        </a:rPr>
                        <a:t>改善</a:t>
                      </a:r>
                      <a:endParaRPr kumimoji="1" lang="en-US" altLang="ja-JP" sz="1100" kern="1200" dirty="0">
                        <a:solidFill>
                          <a:schemeClr val="tx1"/>
                        </a:solidFill>
                        <a:latin typeface="+mn-lt"/>
                        <a:ea typeface="+mn-ea"/>
                        <a:cs typeface="+mn-cs"/>
                      </a:endParaRPr>
                    </a:p>
                    <a:p>
                      <a:pPr marL="0" marR="0" indent="0" algn="l" defTabSz="914400" rtl="0" eaLnBrk="1" fontAlgn="auto" latinLnBrk="0" hangingPunct="1">
                        <a:lnSpc>
                          <a:spcPts val="1400"/>
                        </a:lnSpc>
                        <a:spcBef>
                          <a:spcPts val="0"/>
                        </a:spcBef>
                        <a:spcAft>
                          <a:spcPts val="0"/>
                        </a:spcAft>
                        <a:buClrTx/>
                        <a:buSzTx/>
                        <a:buFontTx/>
                        <a:buNone/>
                        <a:tabLst/>
                        <a:defRPr/>
                      </a:pPr>
                      <a:r>
                        <a:rPr kumimoji="1" lang="ja-JP" altLang="en-US" sz="1100" kern="1200" dirty="0">
                          <a:solidFill>
                            <a:schemeClr val="tx1"/>
                          </a:solidFill>
                          <a:latin typeface="+mn-lt"/>
                          <a:ea typeface="+mn-ea"/>
                          <a:cs typeface="+mn-cs"/>
                        </a:rPr>
                        <a:t>・</a:t>
                      </a:r>
                      <a:r>
                        <a:rPr kumimoji="1" lang="ja-JP" altLang="ja-JP" sz="1100" kern="1200" dirty="0">
                          <a:solidFill>
                            <a:schemeClr val="tx1"/>
                          </a:solidFill>
                          <a:latin typeface="+mn-lt"/>
                          <a:ea typeface="+mn-ea"/>
                          <a:cs typeface="+mn-cs"/>
                        </a:rPr>
                        <a:t>わかりやすい案内</a:t>
                      </a:r>
                      <a:r>
                        <a:rPr kumimoji="1" lang="ja-JP" altLang="en-US" sz="1100" kern="1200" dirty="0">
                          <a:solidFill>
                            <a:schemeClr val="tx1"/>
                          </a:solidFill>
                          <a:latin typeface="+mn-lt"/>
                          <a:ea typeface="+mn-ea"/>
                          <a:cs typeface="+mn-cs"/>
                        </a:rPr>
                        <a:t>表示</a:t>
                      </a:r>
                      <a:r>
                        <a:rPr kumimoji="1" lang="ja-JP" altLang="ja-JP" sz="1100" kern="1200" dirty="0">
                          <a:solidFill>
                            <a:schemeClr val="tx1"/>
                          </a:solidFill>
                          <a:latin typeface="+mn-lt"/>
                          <a:ea typeface="+mn-ea"/>
                          <a:cs typeface="+mn-cs"/>
                        </a:rPr>
                        <a:t>の</a:t>
                      </a:r>
                      <a:r>
                        <a:rPr kumimoji="1" lang="ja-JP" altLang="en-US" sz="1100" kern="1200" dirty="0">
                          <a:solidFill>
                            <a:schemeClr val="tx1"/>
                          </a:solidFill>
                          <a:latin typeface="+mn-lt"/>
                          <a:ea typeface="+mn-ea"/>
                          <a:cs typeface="+mn-cs"/>
                        </a:rPr>
                        <a:t>設置</a:t>
                      </a:r>
                      <a:endParaRPr kumimoji="1" lang="en-US" altLang="ja-JP" sz="1100" kern="1200" dirty="0">
                        <a:solidFill>
                          <a:schemeClr val="tx1"/>
                        </a:solidFill>
                        <a:latin typeface="+mn-lt"/>
                        <a:ea typeface="+mn-ea"/>
                        <a:cs typeface="+mn-cs"/>
                      </a:endParaRPr>
                    </a:p>
                    <a:p>
                      <a:pPr marL="0" marR="0" indent="0" algn="l" defTabSz="914400" rtl="0" eaLnBrk="1" fontAlgn="auto" latinLnBrk="0" hangingPunct="1">
                        <a:lnSpc>
                          <a:spcPts val="1400"/>
                        </a:lnSpc>
                        <a:spcBef>
                          <a:spcPts val="0"/>
                        </a:spcBef>
                        <a:spcAft>
                          <a:spcPts val="0"/>
                        </a:spcAft>
                        <a:buClrTx/>
                        <a:buSzTx/>
                        <a:buFontTx/>
                        <a:buNone/>
                        <a:tabLst/>
                        <a:defRPr/>
                      </a:pPr>
                      <a:r>
                        <a:rPr kumimoji="1" lang="ja-JP" altLang="en-US" sz="1100" kern="1200" dirty="0">
                          <a:solidFill>
                            <a:schemeClr val="tx1"/>
                          </a:solidFill>
                          <a:latin typeface="+mn-lt"/>
                          <a:ea typeface="+mn-ea"/>
                          <a:cs typeface="+mn-cs"/>
                        </a:rPr>
                        <a:t>　（</a:t>
                      </a:r>
                      <a:r>
                        <a:rPr kumimoji="1" lang="en-US" altLang="ja-JP" sz="1100" kern="1200" dirty="0">
                          <a:solidFill>
                            <a:schemeClr val="tx1"/>
                          </a:solidFill>
                          <a:latin typeface="+mn-lt"/>
                          <a:ea typeface="+mn-ea"/>
                          <a:cs typeface="+mn-cs"/>
                        </a:rPr>
                        <a:t>2015</a:t>
                      </a:r>
                      <a:r>
                        <a:rPr kumimoji="1" lang="ja-JP" altLang="en-US" sz="1100" kern="1200" dirty="0">
                          <a:solidFill>
                            <a:schemeClr val="tx1"/>
                          </a:solidFill>
                          <a:latin typeface="+mn-lt"/>
                          <a:ea typeface="+mn-ea"/>
                          <a:cs typeface="+mn-cs"/>
                        </a:rPr>
                        <a:t>年度）</a:t>
                      </a:r>
                      <a:endParaRPr kumimoji="1" lang="en-US" altLang="ja-JP" sz="1100" kern="1200" dirty="0">
                        <a:solidFill>
                          <a:schemeClr val="tx1"/>
                        </a:solidFill>
                        <a:latin typeface="+mn-lt"/>
                        <a:ea typeface="+mn-ea"/>
                        <a:cs typeface="+mn-cs"/>
                      </a:endParaRPr>
                    </a:p>
                  </a:txBody>
                  <a:tcPr marL="36000" marR="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xmlns="" val="10002"/>
                  </a:ext>
                </a:extLst>
              </a:tr>
              <a:tr h="841787">
                <a:tc>
                  <a:txBody>
                    <a:bodyPr/>
                    <a:lstStyle/>
                    <a:p>
                      <a:pPr algn="l">
                        <a:lnSpc>
                          <a:spcPts val="1400"/>
                        </a:lnSpc>
                      </a:pPr>
                      <a:r>
                        <a:rPr kumimoji="1" lang="ja-JP" altLang="en-US" sz="1400" b="0" dirty="0">
                          <a:solidFill>
                            <a:schemeClr val="tx1"/>
                          </a:solidFill>
                        </a:rPr>
                        <a:t>②美術館</a:t>
                      </a:r>
                    </a:p>
                  </a:txBody>
                  <a:tcPr marL="36000" marR="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tc>
                  <a:txBody>
                    <a:bodyPr/>
                    <a:lstStyle/>
                    <a:p>
                      <a:pPr marL="0" marR="0" indent="0" algn="l" defTabSz="914400" rtl="0" eaLnBrk="1" fontAlgn="auto" latinLnBrk="0" hangingPunct="1">
                        <a:lnSpc>
                          <a:spcPts val="1400"/>
                        </a:lnSpc>
                        <a:spcBef>
                          <a:spcPts val="0"/>
                        </a:spcBef>
                        <a:spcAft>
                          <a:spcPts val="0"/>
                        </a:spcAft>
                        <a:buClrTx/>
                        <a:buSzTx/>
                        <a:buFontTx/>
                        <a:buNone/>
                        <a:tabLst/>
                        <a:defRPr/>
                      </a:pPr>
                      <a:r>
                        <a:rPr lang="ja-JP" altLang="en-US" sz="1100" b="0" dirty="0">
                          <a:solidFill>
                            <a:schemeClr val="tx1"/>
                          </a:solidFill>
                        </a:rPr>
                        <a:t>・美術館の</a:t>
                      </a:r>
                      <a:r>
                        <a:rPr kumimoji="1" lang="ja-JP" altLang="ja-JP" sz="1100" kern="1200" dirty="0">
                          <a:solidFill>
                            <a:schemeClr val="tx1"/>
                          </a:solidFill>
                          <a:latin typeface="+mn-lt"/>
                          <a:ea typeface="+mn-ea"/>
                          <a:cs typeface="+mn-cs"/>
                        </a:rPr>
                        <a:t>大改修</a:t>
                      </a:r>
                      <a:r>
                        <a:rPr kumimoji="1" lang="ja-JP" altLang="en-US" sz="1100" kern="1200" dirty="0">
                          <a:solidFill>
                            <a:schemeClr val="tx1"/>
                          </a:solidFill>
                          <a:latin typeface="+mn-lt"/>
                          <a:ea typeface="+mn-ea"/>
                          <a:cs typeface="+mn-cs"/>
                        </a:rPr>
                        <a:t>に合わせた</a:t>
                      </a:r>
                      <a:r>
                        <a:rPr kumimoji="1" lang="ja-JP" altLang="ja-JP" sz="1100" kern="1200" dirty="0">
                          <a:solidFill>
                            <a:schemeClr val="tx1"/>
                          </a:solidFill>
                          <a:latin typeface="+mn-lt"/>
                          <a:ea typeface="+mn-ea"/>
                          <a:cs typeface="+mn-cs"/>
                        </a:rPr>
                        <a:t>改修</a:t>
                      </a:r>
                      <a:r>
                        <a:rPr kumimoji="1" lang="ja-JP" altLang="en-US" sz="1100" kern="1200" dirty="0">
                          <a:solidFill>
                            <a:schemeClr val="tx1"/>
                          </a:solidFill>
                          <a:latin typeface="+mn-lt"/>
                          <a:ea typeface="+mn-ea"/>
                          <a:cs typeface="+mn-cs"/>
                        </a:rPr>
                        <a:t>（</a:t>
                      </a:r>
                      <a:r>
                        <a:rPr kumimoji="1" lang="en-US" altLang="ja-JP" sz="1100" kern="1200" dirty="0">
                          <a:solidFill>
                            <a:schemeClr val="tx1"/>
                          </a:solidFill>
                          <a:latin typeface="+mn-lt"/>
                          <a:ea typeface="+mn-ea"/>
                          <a:cs typeface="+mn-cs"/>
                        </a:rPr>
                        <a:t>2017</a:t>
                      </a:r>
                      <a:r>
                        <a:rPr kumimoji="1" lang="ja-JP" altLang="en-US" sz="1100" kern="1200" dirty="0">
                          <a:solidFill>
                            <a:schemeClr val="tx1"/>
                          </a:solidFill>
                          <a:latin typeface="+mn-lt"/>
                          <a:ea typeface="+mn-ea"/>
                          <a:cs typeface="+mn-cs"/>
                        </a:rPr>
                        <a:t>年度）</a:t>
                      </a:r>
                      <a:endParaRPr lang="en-US" altLang="ja-JP" sz="1100" b="0" dirty="0">
                        <a:solidFill>
                          <a:schemeClr val="tx1"/>
                        </a:solidFill>
                      </a:endParaRPr>
                    </a:p>
                  </a:txBody>
                  <a:tcPr marL="36000" marR="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54000" marR="0" indent="-457200" algn="l" defTabSz="914400" rtl="0" eaLnBrk="1" fontAlgn="auto" latinLnBrk="0" hangingPunct="1">
                        <a:lnSpc>
                          <a:spcPts val="1400"/>
                        </a:lnSpc>
                        <a:spcBef>
                          <a:spcPts val="0"/>
                        </a:spcBef>
                        <a:spcAft>
                          <a:spcPts val="0"/>
                        </a:spcAft>
                        <a:buClrTx/>
                        <a:buSzTx/>
                        <a:buFontTx/>
                        <a:buNone/>
                        <a:tabLst/>
                        <a:defRPr/>
                      </a:pPr>
                      <a:r>
                        <a:rPr lang="ja-JP" altLang="en-US" sz="1100" b="0" i="0" dirty="0">
                          <a:solidFill>
                            <a:schemeClr val="tx1"/>
                          </a:solidFill>
                        </a:rPr>
                        <a:t>・</a:t>
                      </a:r>
                      <a:r>
                        <a:rPr kumimoji="1" lang="ja-JP" altLang="ja-JP" sz="1100" i="0" kern="1200" dirty="0">
                          <a:solidFill>
                            <a:schemeClr val="tx1"/>
                          </a:solidFill>
                          <a:latin typeface="+mn-lt"/>
                          <a:ea typeface="+mn-ea"/>
                          <a:cs typeface="+mn-cs"/>
                        </a:rPr>
                        <a:t>夜間</a:t>
                      </a:r>
                      <a:r>
                        <a:rPr kumimoji="1" lang="ja-JP" altLang="en-US" sz="1100" i="0" kern="1200" dirty="0">
                          <a:solidFill>
                            <a:schemeClr val="tx1"/>
                          </a:solidFill>
                          <a:latin typeface="+mn-lt"/>
                          <a:ea typeface="+mn-ea"/>
                          <a:cs typeface="+mn-cs"/>
                        </a:rPr>
                        <a:t>延長</a:t>
                      </a:r>
                      <a:r>
                        <a:rPr kumimoji="1" lang="ja-JP" altLang="ja-JP" sz="1100" i="0" kern="1200" dirty="0">
                          <a:solidFill>
                            <a:schemeClr val="tx1"/>
                          </a:solidFill>
                          <a:latin typeface="+mn-lt"/>
                          <a:ea typeface="+mn-ea"/>
                          <a:cs typeface="+mn-cs"/>
                        </a:rPr>
                        <a:t>の実施</a:t>
                      </a:r>
                      <a:endParaRPr kumimoji="1" lang="en-US" altLang="ja-JP" sz="1100" i="0" kern="1200" dirty="0">
                        <a:solidFill>
                          <a:schemeClr val="tx1"/>
                        </a:solidFill>
                        <a:latin typeface="+mn-lt"/>
                        <a:ea typeface="+mn-ea"/>
                        <a:cs typeface="+mn-cs"/>
                      </a:endParaRPr>
                    </a:p>
                    <a:p>
                      <a:pPr marL="54000" marR="0" indent="-457200" algn="l" defTabSz="914400" rtl="0" eaLnBrk="1" fontAlgn="auto" latinLnBrk="0" hangingPunct="1">
                        <a:lnSpc>
                          <a:spcPts val="1400"/>
                        </a:lnSpc>
                        <a:spcBef>
                          <a:spcPts val="0"/>
                        </a:spcBef>
                        <a:spcAft>
                          <a:spcPts val="0"/>
                        </a:spcAft>
                        <a:buClrTx/>
                        <a:buSzTx/>
                        <a:buFontTx/>
                        <a:buNone/>
                        <a:tabLst/>
                        <a:defRPr/>
                      </a:pPr>
                      <a:r>
                        <a:rPr kumimoji="1" lang="ja-JP" altLang="en-US" sz="1100" i="0" kern="1200" dirty="0">
                          <a:solidFill>
                            <a:schemeClr val="tx1"/>
                          </a:solidFill>
                          <a:latin typeface="+mn-lt"/>
                          <a:ea typeface="+mn-ea"/>
                          <a:cs typeface="+mn-cs"/>
                        </a:rPr>
                        <a:t>　（</a:t>
                      </a:r>
                      <a:r>
                        <a:rPr kumimoji="1" lang="en-US" altLang="ja-JP" sz="1100" i="0" kern="1200" dirty="0">
                          <a:solidFill>
                            <a:schemeClr val="tx1"/>
                          </a:solidFill>
                          <a:latin typeface="+mn-lt"/>
                          <a:ea typeface="+mn-ea"/>
                          <a:cs typeface="+mn-cs"/>
                        </a:rPr>
                        <a:t>2014</a:t>
                      </a:r>
                      <a:r>
                        <a:rPr kumimoji="1" lang="ja-JP" altLang="en-US" sz="1100" i="0" kern="1200" dirty="0">
                          <a:solidFill>
                            <a:schemeClr val="tx1"/>
                          </a:solidFill>
                          <a:latin typeface="+mn-lt"/>
                          <a:ea typeface="+mn-ea"/>
                          <a:cs typeface="+mn-cs"/>
                        </a:rPr>
                        <a:t>・</a:t>
                      </a:r>
                      <a:r>
                        <a:rPr kumimoji="1" lang="en-US" altLang="ja-JP" sz="1100" i="0" kern="1200" dirty="0">
                          <a:solidFill>
                            <a:schemeClr val="tx1"/>
                          </a:solidFill>
                          <a:latin typeface="+mn-lt"/>
                          <a:ea typeface="+mn-ea"/>
                          <a:cs typeface="+mn-cs"/>
                        </a:rPr>
                        <a:t>2017</a:t>
                      </a:r>
                      <a:r>
                        <a:rPr kumimoji="1" lang="ja-JP" altLang="en-US" sz="1100" i="0" kern="1200" dirty="0">
                          <a:solidFill>
                            <a:schemeClr val="tx1"/>
                          </a:solidFill>
                          <a:latin typeface="+mn-lt"/>
                          <a:ea typeface="+mn-ea"/>
                          <a:cs typeface="+mn-cs"/>
                        </a:rPr>
                        <a:t>年度）</a:t>
                      </a:r>
                      <a:endParaRPr kumimoji="1" lang="en-US" altLang="ja-JP" sz="1100" i="0" strike="sngStrike" kern="1200" dirty="0">
                        <a:solidFill>
                          <a:schemeClr val="tx1"/>
                        </a:solidFill>
                        <a:latin typeface="+mn-lt"/>
                        <a:ea typeface="+mn-ea"/>
                        <a:cs typeface="+mn-cs"/>
                      </a:endParaRPr>
                    </a:p>
                    <a:p>
                      <a:pPr marL="54000" marR="0" indent="-457200" algn="l" defTabSz="914400" rtl="0" eaLnBrk="1" fontAlgn="auto" latinLnBrk="0" hangingPunct="1">
                        <a:lnSpc>
                          <a:spcPts val="1400"/>
                        </a:lnSpc>
                        <a:spcBef>
                          <a:spcPts val="0"/>
                        </a:spcBef>
                        <a:spcAft>
                          <a:spcPts val="0"/>
                        </a:spcAft>
                        <a:buClrTx/>
                        <a:buSzTx/>
                        <a:buFontTx/>
                        <a:buNone/>
                        <a:tabLst/>
                        <a:defRPr/>
                      </a:pPr>
                      <a:r>
                        <a:rPr kumimoji="1" lang="ja-JP" altLang="en-US" sz="1100" i="0" strike="noStrike" kern="1200" dirty="0">
                          <a:solidFill>
                            <a:schemeClr val="tx1"/>
                          </a:solidFill>
                          <a:latin typeface="+mn-lt"/>
                          <a:ea typeface="+mn-ea"/>
                          <a:cs typeface="+mn-cs"/>
                        </a:rPr>
                        <a:t>・</a:t>
                      </a:r>
                      <a:r>
                        <a:rPr kumimoji="1" lang="ja-JP" altLang="ja-JP" sz="1100" i="0" strike="noStrike" kern="1200" dirty="0">
                          <a:solidFill>
                            <a:schemeClr val="tx1"/>
                          </a:solidFill>
                          <a:latin typeface="+mn-lt"/>
                          <a:ea typeface="+mn-ea"/>
                          <a:cs typeface="+mn-cs"/>
                        </a:rPr>
                        <a:t>ゴールデンウィーク</a:t>
                      </a:r>
                      <a:r>
                        <a:rPr kumimoji="1" lang="ja-JP" altLang="en-US" sz="1100" i="0" strike="noStrike" kern="1200" dirty="0">
                          <a:solidFill>
                            <a:schemeClr val="tx1"/>
                          </a:solidFill>
                          <a:latin typeface="+mn-lt"/>
                          <a:ea typeface="+mn-ea"/>
                          <a:cs typeface="+mn-cs"/>
                        </a:rPr>
                        <a:t>期間中の</a:t>
                      </a:r>
                      <a:r>
                        <a:rPr kumimoji="1" lang="ja-JP" altLang="en-US" sz="1100" i="0" kern="1200" dirty="0">
                          <a:solidFill>
                            <a:schemeClr val="tx1"/>
                          </a:solidFill>
                          <a:latin typeface="+mn-lt"/>
                          <a:ea typeface="+mn-ea"/>
                          <a:cs typeface="+mn-cs"/>
                        </a:rPr>
                        <a:t>臨時開館</a:t>
                      </a:r>
                      <a:endParaRPr kumimoji="1" lang="en-US" altLang="ja-JP" sz="1100" i="0" kern="1200" dirty="0">
                        <a:solidFill>
                          <a:schemeClr val="tx1"/>
                        </a:solidFill>
                        <a:latin typeface="+mn-lt"/>
                        <a:ea typeface="+mn-ea"/>
                        <a:cs typeface="+mn-cs"/>
                      </a:endParaRPr>
                    </a:p>
                    <a:p>
                      <a:pPr marL="54000" marR="0" indent="-457200" algn="l" defTabSz="914400" rtl="0" eaLnBrk="1" fontAlgn="auto" latinLnBrk="0" hangingPunct="1">
                        <a:lnSpc>
                          <a:spcPts val="1400"/>
                        </a:lnSpc>
                        <a:spcBef>
                          <a:spcPts val="0"/>
                        </a:spcBef>
                        <a:spcAft>
                          <a:spcPts val="0"/>
                        </a:spcAft>
                        <a:buClrTx/>
                        <a:buSzTx/>
                        <a:buFontTx/>
                        <a:buNone/>
                        <a:tabLst/>
                        <a:defRPr/>
                      </a:pPr>
                      <a:r>
                        <a:rPr kumimoji="1" lang="ja-JP" altLang="en-US" sz="1100" i="0" kern="1200" dirty="0">
                          <a:solidFill>
                            <a:schemeClr val="tx1"/>
                          </a:solidFill>
                          <a:latin typeface="+mn-lt"/>
                          <a:ea typeface="+mn-ea"/>
                          <a:cs typeface="+mn-cs"/>
                        </a:rPr>
                        <a:t>　（</a:t>
                      </a:r>
                      <a:r>
                        <a:rPr kumimoji="1" lang="en-US" altLang="ja-JP" sz="1100" i="0" kern="1200" dirty="0">
                          <a:solidFill>
                            <a:schemeClr val="tx1"/>
                          </a:solidFill>
                          <a:latin typeface="+mn-lt"/>
                          <a:ea typeface="+mn-ea"/>
                          <a:cs typeface="+mn-cs"/>
                        </a:rPr>
                        <a:t>2015</a:t>
                      </a:r>
                      <a:r>
                        <a:rPr kumimoji="1" lang="ja-JP" altLang="en-US" sz="1100" i="0" kern="1200" dirty="0">
                          <a:solidFill>
                            <a:schemeClr val="tx1"/>
                          </a:solidFill>
                          <a:latin typeface="+mn-lt"/>
                          <a:ea typeface="+mn-ea"/>
                          <a:cs typeface="+mn-cs"/>
                        </a:rPr>
                        <a:t>年度～）</a:t>
                      </a:r>
                      <a:endParaRPr kumimoji="1" lang="en-US" altLang="ja-JP" sz="1100" i="0" kern="1200" dirty="0">
                        <a:solidFill>
                          <a:schemeClr val="tx1"/>
                        </a:solidFill>
                        <a:latin typeface="+mn-lt"/>
                        <a:ea typeface="+mn-ea"/>
                        <a:cs typeface="+mn-cs"/>
                      </a:endParaRPr>
                    </a:p>
                    <a:p>
                      <a:pPr marL="54000" marR="0" indent="-457200" algn="l" defTabSz="914400" rtl="0" eaLnBrk="1" fontAlgn="auto" latinLnBrk="0" hangingPunct="1">
                        <a:lnSpc>
                          <a:spcPts val="1400"/>
                        </a:lnSpc>
                        <a:spcBef>
                          <a:spcPts val="0"/>
                        </a:spcBef>
                        <a:spcAft>
                          <a:spcPts val="0"/>
                        </a:spcAft>
                        <a:buClrTx/>
                        <a:buSzTx/>
                        <a:buFontTx/>
                        <a:buNone/>
                        <a:tabLst/>
                        <a:defRPr/>
                      </a:pPr>
                      <a:r>
                        <a:rPr kumimoji="1" lang="ja-JP" altLang="en-US" sz="1100" i="0" kern="1200" dirty="0">
                          <a:solidFill>
                            <a:schemeClr val="tx1"/>
                          </a:solidFill>
                          <a:latin typeface="+mn-lt"/>
                          <a:ea typeface="+mn-ea"/>
                          <a:cs typeface="+mn-cs"/>
                        </a:rPr>
                        <a:t>・お盆期間の臨時開館（</a:t>
                      </a:r>
                      <a:r>
                        <a:rPr kumimoji="1" lang="en-US" altLang="ja-JP" sz="1100" i="0" kern="1200" dirty="0">
                          <a:solidFill>
                            <a:schemeClr val="tx1"/>
                          </a:solidFill>
                          <a:latin typeface="+mn-lt"/>
                          <a:ea typeface="+mn-ea"/>
                          <a:cs typeface="+mn-cs"/>
                        </a:rPr>
                        <a:t>2015</a:t>
                      </a:r>
                      <a:r>
                        <a:rPr kumimoji="1" lang="ja-JP" altLang="en-US" sz="1100" i="0" kern="1200" dirty="0">
                          <a:solidFill>
                            <a:schemeClr val="tx1"/>
                          </a:solidFill>
                          <a:latin typeface="+mn-lt"/>
                          <a:ea typeface="+mn-ea"/>
                          <a:cs typeface="+mn-cs"/>
                        </a:rPr>
                        <a:t>年度～）</a:t>
                      </a:r>
                      <a:endParaRPr kumimoji="1" lang="en-US" altLang="ja-JP" sz="1100" i="0" kern="1200" dirty="0">
                        <a:solidFill>
                          <a:schemeClr val="tx1"/>
                        </a:solidFill>
                        <a:latin typeface="+mn-lt"/>
                        <a:ea typeface="+mn-ea"/>
                        <a:cs typeface="+mn-cs"/>
                      </a:endParaRPr>
                    </a:p>
                    <a:p>
                      <a:pPr marL="54000" marR="0" indent="-457200" algn="l" defTabSz="914400" rtl="0" eaLnBrk="1" fontAlgn="auto" latinLnBrk="0" hangingPunct="1">
                        <a:lnSpc>
                          <a:spcPts val="1400"/>
                        </a:lnSpc>
                        <a:spcBef>
                          <a:spcPts val="0"/>
                        </a:spcBef>
                        <a:spcAft>
                          <a:spcPts val="0"/>
                        </a:spcAft>
                        <a:buClrTx/>
                        <a:buSzTx/>
                        <a:buFontTx/>
                        <a:buNone/>
                        <a:tabLst/>
                        <a:defRPr/>
                      </a:pPr>
                      <a:r>
                        <a:rPr kumimoji="1" lang="ja-JP" altLang="en-US" sz="1100" i="0" kern="1200" dirty="0">
                          <a:solidFill>
                            <a:schemeClr val="tx1"/>
                          </a:solidFill>
                          <a:latin typeface="+mn-lt"/>
                          <a:ea typeface="+mn-ea"/>
                          <a:cs typeface="+mn-cs"/>
                        </a:rPr>
                        <a:t>・シルバーウィーク期間中等の臨時開館</a:t>
                      </a:r>
                      <a:endParaRPr kumimoji="1" lang="en-US" altLang="ja-JP" sz="1100" i="0" kern="1200" dirty="0">
                        <a:solidFill>
                          <a:schemeClr val="tx1"/>
                        </a:solidFill>
                        <a:latin typeface="+mn-lt"/>
                        <a:ea typeface="+mn-ea"/>
                        <a:cs typeface="+mn-cs"/>
                      </a:endParaRPr>
                    </a:p>
                  </a:txBody>
                  <a:tcPr marL="36000" marR="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nSpc>
                          <a:spcPts val="1400"/>
                        </a:lnSpc>
                      </a:pPr>
                      <a:r>
                        <a:rPr kumimoji="1" lang="ja-JP" altLang="en-US" sz="1100" kern="1200" dirty="0">
                          <a:solidFill>
                            <a:schemeClr val="tx1"/>
                          </a:solidFill>
                          <a:latin typeface="+mn-lt"/>
                          <a:ea typeface="+mn-ea"/>
                          <a:cs typeface="+mn-cs"/>
                        </a:rPr>
                        <a:t>・</a:t>
                      </a:r>
                      <a:r>
                        <a:rPr kumimoji="1" lang="ja-JP" altLang="ja-JP" sz="1100" kern="1200" dirty="0">
                          <a:solidFill>
                            <a:schemeClr val="tx1"/>
                          </a:solidFill>
                          <a:latin typeface="+mn-lt"/>
                          <a:ea typeface="+mn-ea"/>
                          <a:cs typeface="+mn-cs"/>
                        </a:rPr>
                        <a:t>天王寺ゲートに案内</a:t>
                      </a:r>
                      <a:r>
                        <a:rPr kumimoji="1" lang="ja-JP" altLang="en-US" sz="1100" kern="1200" dirty="0">
                          <a:solidFill>
                            <a:schemeClr val="tx1"/>
                          </a:solidFill>
                          <a:latin typeface="+mn-lt"/>
                          <a:ea typeface="+mn-ea"/>
                          <a:cs typeface="+mn-cs"/>
                        </a:rPr>
                        <a:t>表示の</a:t>
                      </a:r>
                      <a:r>
                        <a:rPr kumimoji="1" lang="ja-JP" altLang="ja-JP" sz="1100" kern="1200" dirty="0">
                          <a:solidFill>
                            <a:schemeClr val="tx1"/>
                          </a:solidFill>
                          <a:latin typeface="+mn-lt"/>
                          <a:ea typeface="+mn-ea"/>
                          <a:cs typeface="+mn-cs"/>
                        </a:rPr>
                        <a:t>設置</a:t>
                      </a:r>
                      <a:endParaRPr kumimoji="1" lang="en-US" altLang="ja-JP" sz="1100" kern="1200" dirty="0">
                        <a:solidFill>
                          <a:schemeClr val="tx1"/>
                        </a:solidFill>
                        <a:latin typeface="+mn-lt"/>
                        <a:ea typeface="+mn-ea"/>
                        <a:cs typeface="+mn-cs"/>
                      </a:endParaRPr>
                    </a:p>
                    <a:p>
                      <a:pPr marL="0" marR="0" indent="0" algn="l" defTabSz="914400" rtl="0" eaLnBrk="1" fontAlgn="auto" latinLnBrk="0" hangingPunct="1">
                        <a:lnSpc>
                          <a:spcPts val="1400"/>
                        </a:lnSpc>
                        <a:spcBef>
                          <a:spcPts val="0"/>
                        </a:spcBef>
                        <a:spcAft>
                          <a:spcPts val="0"/>
                        </a:spcAft>
                        <a:buClrTx/>
                        <a:buSzTx/>
                        <a:buFontTx/>
                        <a:buNone/>
                        <a:tabLst/>
                        <a:defRPr/>
                      </a:pPr>
                      <a:r>
                        <a:rPr kumimoji="1" lang="ja-JP" altLang="en-US" sz="1100" kern="1200" dirty="0">
                          <a:solidFill>
                            <a:schemeClr val="tx1"/>
                          </a:solidFill>
                          <a:latin typeface="+mn-lt"/>
                          <a:ea typeface="+mn-ea"/>
                          <a:cs typeface="+mn-cs"/>
                        </a:rPr>
                        <a:t>・</a:t>
                      </a:r>
                      <a:r>
                        <a:rPr kumimoji="1" lang="ja-JP" altLang="ja-JP" sz="1100" kern="1200" dirty="0">
                          <a:solidFill>
                            <a:schemeClr val="tx1"/>
                          </a:solidFill>
                          <a:latin typeface="+mn-lt"/>
                          <a:ea typeface="+mn-ea"/>
                          <a:cs typeface="+mn-cs"/>
                        </a:rPr>
                        <a:t>館内案内板の一部改修</a:t>
                      </a:r>
                      <a:endParaRPr kumimoji="1" lang="en-US" altLang="ja-JP" sz="1100" kern="1200" dirty="0">
                        <a:solidFill>
                          <a:schemeClr val="tx1"/>
                        </a:solidFill>
                        <a:latin typeface="+mn-lt"/>
                        <a:ea typeface="+mn-ea"/>
                        <a:cs typeface="+mn-cs"/>
                      </a:endParaRPr>
                    </a:p>
                    <a:p>
                      <a:pPr marL="0" marR="0" indent="0" algn="l" defTabSz="914400" rtl="0" eaLnBrk="1" fontAlgn="auto" latinLnBrk="0" hangingPunct="1">
                        <a:lnSpc>
                          <a:spcPts val="1400"/>
                        </a:lnSpc>
                        <a:spcBef>
                          <a:spcPts val="0"/>
                        </a:spcBef>
                        <a:spcAft>
                          <a:spcPts val="0"/>
                        </a:spcAft>
                        <a:buClrTx/>
                        <a:buSzTx/>
                        <a:buFontTx/>
                        <a:buNone/>
                        <a:tabLst/>
                        <a:defRPr/>
                      </a:pPr>
                      <a:r>
                        <a:rPr kumimoji="1" lang="ja-JP" altLang="en-US" sz="1100" kern="1200" dirty="0">
                          <a:solidFill>
                            <a:schemeClr val="tx1"/>
                          </a:solidFill>
                          <a:latin typeface="+mn-lt"/>
                          <a:ea typeface="+mn-ea"/>
                          <a:cs typeface="+mn-cs"/>
                        </a:rPr>
                        <a:t>・</a:t>
                      </a:r>
                      <a:r>
                        <a:rPr kumimoji="1" lang="en-US" altLang="ja-JP" sz="1100" kern="1200" dirty="0">
                          <a:solidFill>
                            <a:schemeClr val="tx1"/>
                          </a:solidFill>
                          <a:latin typeface="+mn-lt"/>
                          <a:ea typeface="+mn-ea"/>
                          <a:cs typeface="+mn-cs"/>
                        </a:rPr>
                        <a:t>JR</a:t>
                      </a:r>
                      <a:r>
                        <a:rPr kumimoji="1" lang="ja-JP" altLang="ja-JP" sz="1100" kern="1200" dirty="0">
                          <a:solidFill>
                            <a:schemeClr val="tx1"/>
                          </a:solidFill>
                          <a:latin typeface="+mn-lt"/>
                          <a:ea typeface="+mn-ea"/>
                          <a:cs typeface="+mn-cs"/>
                        </a:rPr>
                        <a:t>天王寺駅の美術館案内表示の</a:t>
                      </a:r>
                      <a:endParaRPr kumimoji="1" lang="en-US" altLang="ja-JP" sz="1100" kern="1200" dirty="0">
                        <a:solidFill>
                          <a:schemeClr val="tx1"/>
                        </a:solidFill>
                        <a:latin typeface="+mn-lt"/>
                        <a:ea typeface="+mn-ea"/>
                        <a:cs typeface="+mn-cs"/>
                      </a:endParaRPr>
                    </a:p>
                    <a:p>
                      <a:pPr marL="0" marR="0" indent="0" algn="l" defTabSz="914400" rtl="0" eaLnBrk="1" fontAlgn="auto" latinLnBrk="0" hangingPunct="1">
                        <a:lnSpc>
                          <a:spcPts val="1400"/>
                        </a:lnSpc>
                        <a:spcBef>
                          <a:spcPts val="0"/>
                        </a:spcBef>
                        <a:spcAft>
                          <a:spcPts val="0"/>
                        </a:spcAft>
                        <a:buClrTx/>
                        <a:buSzTx/>
                        <a:buFontTx/>
                        <a:buNone/>
                        <a:tabLst/>
                        <a:defRPr/>
                      </a:pPr>
                      <a:r>
                        <a:rPr kumimoji="1" lang="ja-JP" altLang="en-US" sz="1100" kern="1200" dirty="0">
                          <a:solidFill>
                            <a:schemeClr val="tx1"/>
                          </a:solidFill>
                          <a:latin typeface="+mn-lt"/>
                          <a:ea typeface="+mn-ea"/>
                          <a:cs typeface="+mn-cs"/>
                        </a:rPr>
                        <a:t>　</a:t>
                      </a:r>
                      <a:r>
                        <a:rPr kumimoji="1" lang="ja-JP" altLang="ja-JP" sz="1100" kern="1200" dirty="0">
                          <a:solidFill>
                            <a:schemeClr val="tx1"/>
                          </a:solidFill>
                          <a:latin typeface="+mn-lt"/>
                          <a:ea typeface="+mn-ea"/>
                          <a:cs typeface="+mn-cs"/>
                        </a:rPr>
                        <a:t>設置</a:t>
                      </a:r>
                      <a:endParaRPr kumimoji="1" lang="en-US" altLang="ja-JP" sz="1100" kern="1200" dirty="0">
                        <a:solidFill>
                          <a:schemeClr val="tx1"/>
                        </a:solidFill>
                        <a:latin typeface="+mn-lt"/>
                        <a:ea typeface="+mn-ea"/>
                        <a:cs typeface="+mn-cs"/>
                      </a:endParaRPr>
                    </a:p>
                    <a:p>
                      <a:pPr marL="0" marR="0" indent="0" algn="l" defTabSz="914400" rtl="0" eaLnBrk="1" fontAlgn="auto" latinLnBrk="0" hangingPunct="1">
                        <a:lnSpc>
                          <a:spcPts val="1400"/>
                        </a:lnSpc>
                        <a:spcBef>
                          <a:spcPts val="0"/>
                        </a:spcBef>
                        <a:spcAft>
                          <a:spcPts val="0"/>
                        </a:spcAft>
                        <a:buClrTx/>
                        <a:buSzTx/>
                        <a:buFontTx/>
                        <a:buNone/>
                        <a:tabLst/>
                        <a:defRPr/>
                      </a:pPr>
                      <a:r>
                        <a:rPr kumimoji="1" lang="ja-JP" altLang="en-US" sz="1100" kern="1200" dirty="0">
                          <a:solidFill>
                            <a:schemeClr val="tx1"/>
                          </a:solidFill>
                          <a:latin typeface="+mn-lt"/>
                          <a:ea typeface="+mn-ea"/>
                          <a:cs typeface="+mn-cs"/>
                        </a:rPr>
                        <a:t>・</a:t>
                      </a:r>
                      <a:r>
                        <a:rPr kumimoji="1" lang="ja-JP" altLang="ja-JP" sz="1100" kern="1200" dirty="0">
                          <a:solidFill>
                            <a:schemeClr val="tx1"/>
                          </a:solidFill>
                          <a:latin typeface="+mn-lt"/>
                          <a:ea typeface="+mn-ea"/>
                          <a:cs typeface="+mn-cs"/>
                        </a:rPr>
                        <a:t>エリアにおける統一的な案内表示</a:t>
                      </a:r>
                      <a:endParaRPr kumimoji="1" lang="en-US" altLang="ja-JP" sz="1100" kern="1200" dirty="0">
                        <a:solidFill>
                          <a:schemeClr val="tx1"/>
                        </a:solidFill>
                        <a:latin typeface="+mn-lt"/>
                        <a:ea typeface="+mn-ea"/>
                        <a:cs typeface="+mn-cs"/>
                      </a:endParaRPr>
                    </a:p>
                    <a:p>
                      <a:pPr marL="0" marR="0" indent="0" algn="l" defTabSz="914400" rtl="0" eaLnBrk="1" fontAlgn="auto" latinLnBrk="0" hangingPunct="1">
                        <a:lnSpc>
                          <a:spcPts val="1400"/>
                        </a:lnSpc>
                        <a:spcBef>
                          <a:spcPts val="0"/>
                        </a:spcBef>
                        <a:spcAft>
                          <a:spcPts val="0"/>
                        </a:spcAft>
                        <a:buClrTx/>
                        <a:buSzTx/>
                        <a:buFontTx/>
                        <a:buNone/>
                        <a:tabLst/>
                        <a:defRPr/>
                      </a:pPr>
                      <a:r>
                        <a:rPr kumimoji="1" lang="ja-JP" altLang="en-US" sz="1100" kern="1200" dirty="0">
                          <a:solidFill>
                            <a:schemeClr val="tx1"/>
                          </a:solidFill>
                          <a:latin typeface="+mn-lt"/>
                          <a:ea typeface="+mn-ea"/>
                          <a:cs typeface="+mn-cs"/>
                        </a:rPr>
                        <a:t>　</a:t>
                      </a:r>
                      <a:r>
                        <a:rPr kumimoji="1" lang="ja-JP" altLang="ja-JP" sz="1100" kern="1200" dirty="0">
                          <a:solidFill>
                            <a:schemeClr val="tx1"/>
                          </a:solidFill>
                          <a:latin typeface="+mn-lt"/>
                          <a:ea typeface="+mn-ea"/>
                          <a:cs typeface="+mn-cs"/>
                        </a:rPr>
                        <a:t>の作成</a:t>
                      </a:r>
                      <a:r>
                        <a:rPr kumimoji="1" lang="ja-JP" altLang="en-US" sz="1100" kern="1200" dirty="0">
                          <a:solidFill>
                            <a:schemeClr val="tx1"/>
                          </a:solidFill>
                          <a:latin typeface="+mn-lt"/>
                          <a:ea typeface="+mn-ea"/>
                          <a:cs typeface="+mn-cs"/>
                        </a:rPr>
                        <a:t>（</a:t>
                      </a:r>
                      <a:r>
                        <a:rPr kumimoji="1" lang="en-US" altLang="ja-JP" sz="1100" kern="1200" dirty="0">
                          <a:solidFill>
                            <a:schemeClr val="tx1"/>
                          </a:solidFill>
                          <a:latin typeface="+mn-lt"/>
                          <a:ea typeface="+mn-ea"/>
                          <a:cs typeface="+mn-cs"/>
                        </a:rPr>
                        <a:t>2015</a:t>
                      </a:r>
                      <a:r>
                        <a:rPr kumimoji="1" lang="ja-JP" altLang="en-US" sz="1100" kern="1200" dirty="0">
                          <a:solidFill>
                            <a:schemeClr val="tx1"/>
                          </a:solidFill>
                          <a:latin typeface="+mn-lt"/>
                          <a:ea typeface="+mn-ea"/>
                          <a:cs typeface="+mn-cs"/>
                        </a:rPr>
                        <a:t>年度）</a:t>
                      </a:r>
                      <a:endParaRPr kumimoji="1" lang="ja-JP" altLang="ja-JP" sz="1100" kern="1200" dirty="0">
                        <a:solidFill>
                          <a:schemeClr val="tx1"/>
                        </a:solidFill>
                        <a:latin typeface="+mn-lt"/>
                        <a:ea typeface="+mn-ea"/>
                        <a:cs typeface="+mn-cs"/>
                      </a:endParaRPr>
                    </a:p>
                  </a:txBody>
                  <a:tcPr marL="36000" marR="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xmlns="" val="10003"/>
                  </a:ext>
                </a:extLst>
              </a:tr>
              <a:tr h="901362">
                <a:tc>
                  <a:txBody>
                    <a:bodyPr/>
                    <a:lstStyle/>
                    <a:p>
                      <a:pPr algn="l">
                        <a:lnSpc>
                          <a:spcPts val="1400"/>
                        </a:lnSpc>
                      </a:pPr>
                      <a:r>
                        <a:rPr kumimoji="1" lang="ja-JP" altLang="en-US" sz="1400" b="0" dirty="0">
                          <a:solidFill>
                            <a:schemeClr val="tx1"/>
                          </a:solidFill>
                        </a:rPr>
                        <a:t>③自然史博物館</a:t>
                      </a:r>
                    </a:p>
                  </a:txBody>
                  <a:tcPr marL="36000" marR="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tc>
                  <a:txBody>
                    <a:bodyPr/>
                    <a:lstStyle/>
                    <a:p>
                      <a:pPr marL="0" marR="0" indent="0" algn="l" defTabSz="914400" rtl="0" eaLnBrk="1" fontAlgn="auto" latinLnBrk="0" hangingPunct="1">
                        <a:lnSpc>
                          <a:spcPts val="1400"/>
                        </a:lnSpc>
                        <a:spcBef>
                          <a:spcPts val="0"/>
                        </a:spcBef>
                        <a:spcAft>
                          <a:spcPts val="0"/>
                        </a:spcAft>
                        <a:buClrTx/>
                        <a:buSzTx/>
                        <a:buFontTx/>
                        <a:buNone/>
                        <a:tabLst/>
                        <a:defRPr/>
                      </a:pPr>
                      <a:r>
                        <a:rPr kumimoji="1" lang="ja-JP" altLang="en-US" sz="1100" kern="1200" dirty="0">
                          <a:solidFill>
                            <a:schemeClr val="tx1"/>
                          </a:solidFill>
                          <a:latin typeface="+mn-lt"/>
                          <a:ea typeface="+mn-ea"/>
                          <a:cs typeface="+mn-cs"/>
                        </a:rPr>
                        <a:t>・</a:t>
                      </a:r>
                      <a:r>
                        <a:rPr kumimoji="1" lang="en-US" altLang="ja-JP" sz="1100" kern="1200" dirty="0">
                          <a:solidFill>
                            <a:schemeClr val="tx1"/>
                          </a:solidFill>
                          <a:latin typeface="+mn-lt"/>
                          <a:ea typeface="+mn-ea"/>
                          <a:cs typeface="+mn-cs"/>
                        </a:rPr>
                        <a:t>1</a:t>
                      </a:r>
                      <a:r>
                        <a:rPr kumimoji="1" lang="ja-JP" altLang="ja-JP" sz="1100" kern="1200" dirty="0">
                          <a:solidFill>
                            <a:schemeClr val="tx1"/>
                          </a:solidFill>
                          <a:latin typeface="+mn-lt"/>
                          <a:ea typeface="+mn-ea"/>
                          <a:cs typeface="+mn-cs"/>
                        </a:rPr>
                        <a:t>階・</a:t>
                      </a:r>
                      <a:r>
                        <a:rPr kumimoji="1" lang="en-US" altLang="ja-JP" sz="1100" kern="1200" dirty="0">
                          <a:solidFill>
                            <a:schemeClr val="tx1"/>
                          </a:solidFill>
                          <a:latin typeface="+mn-lt"/>
                          <a:ea typeface="+mn-ea"/>
                          <a:cs typeface="+mn-cs"/>
                        </a:rPr>
                        <a:t>2</a:t>
                      </a:r>
                      <a:r>
                        <a:rPr kumimoji="1" lang="ja-JP" altLang="ja-JP" sz="1100" kern="1200" dirty="0">
                          <a:solidFill>
                            <a:schemeClr val="tx1"/>
                          </a:solidFill>
                          <a:latin typeface="+mn-lt"/>
                          <a:ea typeface="+mn-ea"/>
                          <a:cs typeface="+mn-cs"/>
                        </a:rPr>
                        <a:t>階トイレの改装及び</a:t>
                      </a:r>
                      <a:endParaRPr kumimoji="1" lang="en-US" altLang="ja-JP" sz="1100" kern="1200" dirty="0">
                        <a:solidFill>
                          <a:schemeClr val="tx1"/>
                        </a:solidFill>
                        <a:latin typeface="+mn-lt"/>
                        <a:ea typeface="+mn-ea"/>
                        <a:cs typeface="+mn-cs"/>
                      </a:endParaRPr>
                    </a:p>
                    <a:p>
                      <a:pPr marL="0" marR="0" indent="0" algn="l" defTabSz="914400" rtl="0" eaLnBrk="1" fontAlgn="auto" latinLnBrk="0" hangingPunct="1">
                        <a:lnSpc>
                          <a:spcPts val="1400"/>
                        </a:lnSpc>
                        <a:spcBef>
                          <a:spcPts val="0"/>
                        </a:spcBef>
                        <a:spcAft>
                          <a:spcPts val="0"/>
                        </a:spcAft>
                        <a:buClrTx/>
                        <a:buSzTx/>
                        <a:buFontTx/>
                        <a:buNone/>
                        <a:tabLst/>
                        <a:defRPr/>
                      </a:pPr>
                      <a:r>
                        <a:rPr kumimoji="1" lang="ja-JP" altLang="en-US" sz="1100" kern="1200" dirty="0">
                          <a:solidFill>
                            <a:schemeClr val="tx1"/>
                          </a:solidFill>
                          <a:latin typeface="+mn-lt"/>
                          <a:ea typeface="+mn-ea"/>
                          <a:cs typeface="+mn-cs"/>
                        </a:rPr>
                        <a:t>　</a:t>
                      </a:r>
                      <a:r>
                        <a:rPr kumimoji="1" lang="ja-JP" altLang="ja-JP" sz="1100" kern="1200" dirty="0">
                          <a:solidFill>
                            <a:schemeClr val="tx1"/>
                          </a:solidFill>
                          <a:latin typeface="+mn-lt"/>
                          <a:ea typeface="+mn-ea"/>
                          <a:cs typeface="+mn-cs"/>
                        </a:rPr>
                        <a:t>洋式化</a:t>
                      </a:r>
                      <a:endParaRPr kumimoji="1" lang="en-US" altLang="ja-JP" sz="1100" kern="1200" dirty="0">
                        <a:solidFill>
                          <a:schemeClr val="tx1"/>
                        </a:solidFill>
                        <a:latin typeface="+mn-lt"/>
                        <a:ea typeface="+mn-ea"/>
                        <a:cs typeface="+mn-cs"/>
                      </a:endParaRPr>
                    </a:p>
                    <a:p>
                      <a:pPr marL="0" marR="0" indent="0" algn="l" defTabSz="914400" rtl="0" eaLnBrk="1" fontAlgn="auto" latinLnBrk="0" hangingPunct="1">
                        <a:lnSpc>
                          <a:spcPts val="1400"/>
                        </a:lnSpc>
                        <a:spcBef>
                          <a:spcPts val="0"/>
                        </a:spcBef>
                        <a:spcAft>
                          <a:spcPts val="0"/>
                        </a:spcAft>
                        <a:buClrTx/>
                        <a:buSzTx/>
                        <a:buFontTx/>
                        <a:buNone/>
                        <a:tabLst/>
                        <a:defRPr/>
                      </a:pPr>
                      <a:endParaRPr kumimoji="1" lang="ja-JP" altLang="ja-JP" sz="1100" kern="1200" dirty="0">
                        <a:solidFill>
                          <a:schemeClr val="tx1"/>
                        </a:solidFill>
                        <a:latin typeface="+mn-lt"/>
                        <a:ea typeface="+mn-ea"/>
                        <a:cs typeface="+mn-cs"/>
                      </a:endParaRPr>
                    </a:p>
                  </a:txBody>
                  <a:tcPr marL="36000" marR="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nSpc>
                          <a:spcPts val="1400"/>
                        </a:lnSpc>
                      </a:pPr>
                      <a:r>
                        <a:rPr kumimoji="1" lang="ja-JP" altLang="en-US" sz="1100" kern="1200" dirty="0">
                          <a:solidFill>
                            <a:schemeClr val="tx1"/>
                          </a:solidFill>
                          <a:latin typeface="+mn-lt"/>
                          <a:ea typeface="+mn-ea"/>
                          <a:cs typeface="+mn-cs"/>
                        </a:rPr>
                        <a:t>・</a:t>
                      </a:r>
                      <a:r>
                        <a:rPr kumimoji="1" lang="ja-JP" altLang="ja-JP" sz="1100" kern="1200" dirty="0">
                          <a:solidFill>
                            <a:schemeClr val="tx1"/>
                          </a:solidFill>
                          <a:latin typeface="+mn-lt"/>
                          <a:ea typeface="+mn-ea"/>
                          <a:cs typeface="+mn-cs"/>
                        </a:rPr>
                        <a:t>春休み期間の臨時開館</a:t>
                      </a:r>
                      <a:endParaRPr kumimoji="1" lang="en-US" altLang="ja-JP" sz="1100" kern="1200" dirty="0">
                        <a:solidFill>
                          <a:schemeClr val="tx1"/>
                        </a:solidFill>
                        <a:latin typeface="+mn-lt"/>
                        <a:ea typeface="+mn-ea"/>
                        <a:cs typeface="+mn-cs"/>
                      </a:endParaRPr>
                    </a:p>
                    <a:p>
                      <a:pPr marL="54000" indent="-457200">
                        <a:lnSpc>
                          <a:spcPts val="1400"/>
                        </a:lnSpc>
                      </a:pPr>
                      <a:r>
                        <a:rPr kumimoji="1" lang="ja-JP" altLang="en-US" sz="1100" kern="1200" dirty="0">
                          <a:solidFill>
                            <a:schemeClr val="tx1"/>
                          </a:solidFill>
                          <a:latin typeface="+mn-lt"/>
                          <a:ea typeface="+mn-ea"/>
                          <a:cs typeface="+mn-cs"/>
                        </a:rPr>
                        <a:t>　</a:t>
                      </a:r>
                      <a:r>
                        <a:rPr kumimoji="1" lang="ja-JP" altLang="ja-JP" sz="1100" i="0" kern="1200" dirty="0">
                          <a:solidFill>
                            <a:schemeClr val="tx1"/>
                          </a:solidFill>
                          <a:latin typeface="+mn-lt"/>
                          <a:ea typeface="+mn-ea"/>
                          <a:cs typeface="+mn-cs"/>
                        </a:rPr>
                        <a:t>（</a:t>
                      </a:r>
                      <a:r>
                        <a:rPr kumimoji="1" lang="en-US" altLang="ja-JP" sz="1100" i="0" kern="1200" dirty="0">
                          <a:solidFill>
                            <a:schemeClr val="tx1"/>
                          </a:solidFill>
                          <a:latin typeface="+mn-lt"/>
                          <a:ea typeface="+mn-ea"/>
                          <a:cs typeface="+mn-cs"/>
                        </a:rPr>
                        <a:t>2014</a:t>
                      </a:r>
                      <a:r>
                        <a:rPr kumimoji="1" lang="ja-JP" altLang="en-US" sz="1100" i="0" kern="1200" dirty="0">
                          <a:solidFill>
                            <a:schemeClr val="tx1"/>
                          </a:solidFill>
                          <a:latin typeface="+mn-lt"/>
                          <a:ea typeface="+mn-ea"/>
                          <a:cs typeface="+mn-cs"/>
                        </a:rPr>
                        <a:t>・</a:t>
                      </a:r>
                      <a:r>
                        <a:rPr kumimoji="1" lang="en-US" altLang="ja-JP" sz="1100" i="0" kern="1200" dirty="0">
                          <a:solidFill>
                            <a:schemeClr val="tx1"/>
                          </a:solidFill>
                          <a:latin typeface="+mn-lt"/>
                          <a:ea typeface="+mn-ea"/>
                          <a:cs typeface="+mn-cs"/>
                        </a:rPr>
                        <a:t>2015</a:t>
                      </a:r>
                      <a:r>
                        <a:rPr kumimoji="1" lang="ja-JP" altLang="en-US" sz="1100" i="0" kern="1200" dirty="0">
                          <a:solidFill>
                            <a:schemeClr val="tx1"/>
                          </a:solidFill>
                          <a:latin typeface="+mn-lt"/>
                          <a:ea typeface="+mn-ea"/>
                          <a:cs typeface="+mn-cs"/>
                        </a:rPr>
                        <a:t>年度</a:t>
                      </a:r>
                      <a:r>
                        <a:rPr kumimoji="1" lang="ja-JP" altLang="ja-JP" sz="1100" i="0" kern="1200" dirty="0">
                          <a:solidFill>
                            <a:schemeClr val="tx1"/>
                          </a:solidFill>
                          <a:latin typeface="+mn-lt"/>
                          <a:ea typeface="+mn-ea"/>
                          <a:cs typeface="+mn-cs"/>
                        </a:rPr>
                        <a:t>）</a:t>
                      </a:r>
                    </a:p>
                    <a:p>
                      <a:pPr marL="54000" indent="-457200">
                        <a:lnSpc>
                          <a:spcPts val="1400"/>
                        </a:lnSpc>
                      </a:pPr>
                      <a:r>
                        <a:rPr kumimoji="1" lang="ja-JP" altLang="en-US" sz="1100" i="0" kern="1200" dirty="0">
                          <a:solidFill>
                            <a:schemeClr val="tx1"/>
                          </a:solidFill>
                          <a:latin typeface="+mn-lt"/>
                          <a:ea typeface="+mn-ea"/>
                          <a:cs typeface="+mn-cs"/>
                        </a:rPr>
                        <a:t>・</a:t>
                      </a:r>
                      <a:r>
                        <a:rPr kumimoji="1" lang="ja-JP" altLang="ja-JP" sz="1100" i="0" kern="1200" dirty="0">
                          <a:solidFill>
                            <a:schemeClr val="tx1"/>
                          </a:solidFill>
                          <a:latin typeface="+mn-lt"/>
                          <a:ea typeface="+mn-ea"/>
                          <a:cs typeface="+mn-cs"/>
                        </a:rPr>
                        <a:t>ゴールデンウィーク期間中の臨時開館</a:t>
                      </a:r>
                      <a:endParaRPr kumimoji="1" lang="en-US" altLang="ja-JP" sz="1100" i="0" kern="1200" dirty="0">
                        <a:solidFill>
                          <a:schemeClr val="tx1"/>
                        </a:solidFill>
                        <a:latin typeface="+mn-lt"/>
                        <a:ea typeface="+mn-ea"/>
                        <a:cs typeface="+mn-cs"/>
                      </a:endParaRPr>
                    </a:p>
                    <a:p>
                      <a:pPr marL="54000" indent="-457200">
                        <a:lnSpc>
                          <a:spcPts val="1400"/>
                        </a:lnSpc>
                      </a:pPr>
                      <a:r>
                        <a:rPr kumimoji="1" lang="ja-JP" altLang="en-US" sz="1100" i="0" kern="1200" dirty="0">
                          <a:solidFill>
                            <a:schemeClr val="tx1"/>
                          </a:solidFill>
                          <a:latin typeface="+mn-lt"/>
                          <a:ea typeface="+mn-ea"/>
                          <a:cs typeface="+mn-cs"/>
                        </a:rPr>
                        <a:t>　（</a:t>
                      </a:r>
                      <a:r>
                        <a:rPr kumimoji="1" lang="en-US" altLang="ja-JP" sz="1100" i="0" kern="1200" dirty="0">
                          <a:solidFill>
                            <a:schemeClr val="tx1"/>
                          </a:solidFill>
                          <a:latin typeface="+mn-lt"/>
                          <a:ea typeface="+mn-ea"/>
                          <a:cs typeface="+mn-cs"/>
                        </a:rPr>
                        <a:t>2014</a:t>
                      </a:r>
                      <a:r>
                        <a:rPr kumimoji="1" lang="ja-JP" altLang="en-US" sz="1100" i="0" kern="1200" dirty="0">
                          <a:solidFill>
                            <a:schemeClr val="tx1"/>
                          </a:solidFill>
                          <a:latin typeface="+mn-lt"/>
                          <a:ea typeface="+mn-ea"/>
                          <a:cs typeface="+mn-cs"/>
                        </a:rPr>
                        <a:t>年度～）</a:t>
                      </a:r>
                      <a:endParaRPr kumimoji="1" lang="en-US" altLang="ja-JP" sz="1100" i="0" kern="1200" dirty="0">
                        <a:solidFill>
                          <a:schemeClr val="tx1"/>
                        </a:solidFill>
                        <a:latin typeface="+mn-lt"/>
                        <a:ea typeface="+mn-ea"/>
                        <a:cs typeface="+mn-cs"/>
                      </a:endParaRPr>
                    </a:p>
                    <a:p>
                      <a:pPr marL="54000" indent="-457200">
                        <a:lnSpc>
                          <a:spcPts val="1400"/>
                        </a:lnSpc>
                      </a:pPr>
                      <a:r>
                        <a:rPr kumimoji="1" lang="ja-JP" altLang="en-US" sz="1100" i="0" kern="1200" dirty="0">
                          <a:solidFill>
                            <a:schemeClr val="tx1"/>
                          </a:solidFill>
                          <a:latin typeface="+mn-lt"/>
                          <a:ea typeface="+mn-ea"/>
                          <a:cs typeface="+mn-cs"/>
                        </a:rPr>
                        <a:t>・お盆期間の臨時開館（</a:t>
                      </a:r>
                      <a:r>
                        <a:rPr kumimoji="1" lang="en-US" altLang="ja-JP" sz="1100" i="0" kern="1200" dirty="0">
                          <a:solidFill>
                            <a:schemeClr val="tx1"/>
                          </a:solidFill>
                          <a:latin typeface="+mn-lt"/>
                          <a:ea typeface="+mn-ea"/>
                          <a:cs typeface="+mn-cs"/>
                        </a:rPr>
                        <a:t>2016</a:t>
                      </a:r>
                      <a:r>
                        <a:rPr kumimoji="1" lang="ja-JP" altLang="en-US" sz="1100" i="0" kern="1200" dirty="0">
                          <a:solidFill>
                            <a:schemeClr val="tx1"/>
                          </a:solidFill>
                          <a:latin typeface="+mn-lt"/>
                          <a:ea typeface="+mn-ea"/>
                          <a:cs typeface="+mn-cs"/>
                        </a:rPr>
                        <a:t>年度～）</a:t>
                      </a:r>
                      <a:endParaRPr kumimoji="1" lang="en-US" altLang="ja-JP" sz="1100" i="0" kern="1200" dirty="0">
                        <a:solidFill>
                          <a:schemeClr val="tx1"/>
                        </a:solidFill>
                        <a:latin typeface="+mn-lt"/>
                        <a:ea typeface="+mn-ea"/>
                        <a:cs typeface="+mn-cs"/>
                      </a:endParaRPr>
                    </a:p>
                  </a:txBody>
                  <a:tcPr marL="36000" marR="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nSpc>
                          <a:spcPts val="1400"/>
                        </a:lnSpc>
                      </a:pPr>
                      <a:r>
                        <a:rPr kumimoji="1" lang="ja-JP" altLang="en-US" sz="1100" kern="1200" dirty="0">
                          <a:solidFill>
                            <a:schemeClr val="tx1"/>
                          </a:solidFill>
                          <a:latin typeface="+mn-lt"/>
                          <a:ea typeface="+mn-ea"/>
                          <a:cs typeface="+mn-cs"/>
                        </a:rPr>
                        <a:t>・</a:t>
                      </a:r>
                      <a:r>
                        <a:rPr kumimoji="1" lang="ja-JP" altLang="ja-JP" sz="1100" kern="1200" dirty="0">
                          <a:solidFill>
                            <a:schemeClr val="tx1"/>
                          </a:solidFill>
                          <a:latin typeface="+mn-lt"/>
                          <a:ea typeface="+mn-ea"/>
                          <a:cs typeface="+mn-cs"/>
                        </a:rPr>
                        <a:t>公園内案内図の充実</a:t>
                      </a:r>
                      <a:endParaRPr kumimoji="1" lang="en-US" altLang="ja-JP" sz="1100" kern="1200" dirty="0">
                        <a:solidFill>
                          <a:schemeClr val="tx1"/>
                        </a:solidFill>
                        <a:latin typeface="+mn-lt"/>
                        <a:ea typeface="+mn-ea"/>
                        <a:cs typeface="+mn-cs"/>
                      </a:endParaRPr>
                    </a:p>
                    <a:p>
                      <a:pPr marL="54000" indent="-457200">
                        <a:lnSpc>
                          <a:spcPts val="1400"/>
                        </a:lnSpc>
                      </a:pPr>
                      <a:r>
                        <a:rPr kumimoji="1" lang="ja-JP" altLang="en-US" sz="1100" i="0" kern="1200" dirty="0">
                          <a:solidFill>
                            <a:schemeClr val="tx1"/>
                          </a:solidFill>
                          <a:latin typeface="+mn-ea"/>
                          <a:ea typeface="+mn-ea"/>
                          <a:cs typeface="+mn-cs"/>
                        </a:rPr>
                        <a:t>・南門・西門のイベント看板の更新、地下鉄長居駅</a:t>
                      </a:r>
                      <a:r>
                        <a:rPr kumimoji="1" lang="en-US" altLang="ja-JP" sz="1100" i="0" kern="1200" dirty="0">
                          <a:solidFill>
                            <a:schemeClr val="tx1"/>
                          </a:solidFill>
                          <a:latin typeface="+mn-ea"/>
                          <a:ea typeface="+mn-ea"/>
                          <a:cs typeface="+mn-cs"/>
                        </a:rPr>
                        <a:t>3</a:t>
                      </a:r>
                      <a:r>
                        <a:rPr kumimoji="1" lang="ja-JP" altLang="en-US" sz="1100" i="0" kern="1200" dirty="0">
                          <a:solidFill>
                            <a:schemeClr val="tx1"/>
                          </a:solidFill>
                          <a:latin typeface="+mn-ea"/>
                          <a:ea typeface="+mn-ea"/>
                          <a:cs typeface="+mn-cs"/>
                        </a:rPr>
                        <a:t>号出口看板改修　（</a:t>
                      </a:r>
                      <a:r>
                        <a:rPr kumimoji="1" lang="en-US" altLang="ja-JP" sz="1100" i="0" kern="1200" dirty="0">
                          <a:solidFill>
                            <a:schemeClr val="tx1"/>
                          </a:solidFill>
                          <a:latin typeface="+mn-ea"/>
                          <a:ea typeface="+mn-ea"/>
                          <a:cs typeface="+mn-cs"/>
                        </a:rPr>
                        <a:t>2015</a:t>
                      </a:r>
                      <a:r>
                        <a:rPr kumimoji="1" lang="ja-JP" altLang="en-US" sz="1100" i="0" kern="1200" dirty="0">
                          <a:solidFill>
                            <a:schemeClr val="tx1"/>
                          </a:solidFill>
                          <a:latin typeface="+mn-ea"/>
                          <a:ea typeface="+mn-ea"/>
                          <a:cs typeface="+mn-cs"/>
                        </a:rPr>
                        <a:t>年度）</a:t>
                      </a:r>
                      <a:endParaRPr kumimoji="1" lang="en-US" altLang="ja-JP" sz="1100" i="0" kern="1200" dirty="0">
                        <a:solidFill>
                          <a:schemeClr val="tx1"/>
                        </a:solidFill>
                        <a:latin typeface="+mn-ea"/>
                        <a:ea typeface="+mn-ea"/>
                        <a:cs typeface="+mn-cs"/>
                      </a:endParaRPr>
                    </a:p>
                    <a:p>
                      <a:pPr marL="54000" indent="-457200">
                        <a:lnSpc>
                          <a:spcPts val="1400"/>
                        </a:lnSpc>
                      </a:pPr>
                      <a:r>
                        <a:rPr kumimoji="1" lang="ja-JP" altLang="en-US" sz="1100" i="0" kern="1200" dirty="0">
                          <a:solidFill>
                            <a:schemeClr val="tx1"/>
                          </a:solidFill>
                          <a:latin typeface="+mn-ea"/>
                          <a:ea typeface="+mn-ea"/>
                          <a:cs typeface="+mn-cs"/>
                        </a:rPr>
                        <a:t>・花と緑と自然の情報センター内外　の案内表示の充実（</a:t>
                      </a:r>
                      <a:r>
                        <a:rPr kumimoji="1" lang="en-US" altLang="ja-JP" sz="1100" i="0" kern="1200" dirty="0">
                          <a:solidFill>
                            <a:schemeClr val="tx1"/>
                          </a:solidFill>
                          <a:latin typeface="+mn-ea"/>
                          <a:ea typeface="+mn-ea"/>
                          <a:cs typeface="+mn-cs"/>
                        </a:rPr>
                        <a:t>2017</a:t>
                      </a:r>
                      <a:r>
                        <a:rPr kumimoji="1" lang="ja-JP" altLang="en-US" sz="1100" i="0" kern="1200" dirty="0">
                          <a:solidFill>
                            <a:schemeClr val="tx1"/>
                          </a:solidFill>
                          <a:latin typeface="+mn-ea"/>
                          <a:ea typeface="+mn-ea"/>
                          <a:cs typeface="+mn-cs"/>
                        </a:rPr>
                        <a:t>年度）</a:t>
                      </a:r>
                      <a:endParaRPr kumimoji="1" lang="en-US" altLang="ja-JP" sz="1100" i="0" kern="1200" dirty="0">
                        <a:solidFill>
                          <a:schemeClr val="tx1"/>
                        </a:solidFill>
                        <a:latin typeface="+mn-ea"/>
                        <a:ea typeface="+mn-ea"/>
                        <a:cs typeface="+mn-cs"/>
                      </a:endParaRPr>
                    </a:p>
                    <a:p>
                      <a:pPr marL="54000" marR="0" lvl="0" indent="-457200" algn="l" defTabSz="914400" rtl="0" eaLnBrk="1" fontAlgn="auto" latinLnBrk="0" hangingPunct="1">
                        <a:lnSpc>
                          <a:spcPts val="1400"/>
                        </a:lnSpc>
                        <a:spcBef>
                          <a:spcPts val="0"/>
                        </a:spcBef>
                        <a:spcAft>
                          <a:spcPts val="0"/>
                        </a:spcAft>
                        <a:buClrTx/>
                        <a:buSzTx/>
                        <a:buFontTx/>
                        <a:buNone/>
                        <a:tabLst/>
                        <a:defRPr/>
                      </a:pPr>
                      <a:r>
                        <a:rPr kumimoji="1" lang="ja-JP" altLang="en-US" sz="1100" i="0" kern="1200" dirty="0">
                          <a:solidFill>
                            <a:schemeClr val="tx1"/>
                          </a:solidFill>
                          <a:latin typeface="+mn-ea"/>
                          <a:ea typeface="+mn-ea"/>
                          <a:cs typeface="+mn-cs"/>
                        </a:rPr>
                        <a:t>・公園内の案内看板の充実（</a:t>
                      </a:r>
                      <a:r>
                        <a:rPr kumimoji="1" lang="en-US" altLang="ja-JP" sz="1100" i="0" kern="1200" dirty="0">
                          <a:solidFill>
                            <a:schemeClr val="tx1"/>
                          </a:solidFill>
                          <a:latin typeface="+mn-ea"/>
                          <a:ea typeface="+mn-ea"/>
                          <a:cs typeface="+mn-cs"/>
                        </a:rPr>
                        <a:t>2017</a:t>
                      </a:r>
                      <a:r>
                        <a:rPr kumimoji="1" lang="ja-JP" altLang="en-US" sz="1100" i="0" kern="1200" dirty="0">
                          <a:solidFill>
                            <a:schemeClr val="tx1"/>
                          </a:solidFill>
                          <a:latin typeface="+mn-ea"/>
                          <a:ea typeface="+mn-ea"/>
                          <a:cs typeface="+mn-cs"/>
                        </a:rPr>
                        <a:t>年度）</a:t>
                      </a:r>
                      <a:endParaRPr kumimoji="1" lang="en-US" altLang="ja-JP" sz="1100" i="0" kern="1200" dirty="0">
                        <a:solidFill>
                          <a:schemeClr val="tx1"/>
                        </a:solidFill>
                        <a:latin typeface="+mn-lt"/>
                        <a:ea typeface="+mn-ea"/>
                        <a:cs typeface="+mn-cs"/>
                      </a:endParaRPr>
                    </a:p>
                  </a:txBody>
                  <a:tcPr marL="36000" marR="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xmlns="" val="10004"/>
                  </a:ext>
                </a:extLst>
              </a:tr>
              <a:tr h="1021257">
                <a:tc>
                  <a:txBody>
                    <a:bodyPr/>
                    <a:lstStyle/>
                    <a:p>
                      <a:pPr algn="l">
                        <a:lnSpc>
                          <a:spcPts val="1400"/>
                        </a:lnSpc>
                      </a:pPr>
                      <a:r>
                        <a:rPr kumimoji="1" lang="ja-JP" altLang="en-US" sz="1400" b="0" dirty="0">
                          <a:solidFill>
                            <a:schemeClr val="tx1"/>
                          </a:solidFill>
                        </a:rPr>
                        <a:t>④東洋陶磁美術館</a:t>
                      </a:r>
                      <a:endParaRPr kumimoji="1" lang="en-US" altLang="ja-JP" sz="1400" b="0" dirty="0">
                        <a:solidFill>
                          <a:schemeClr val="tx1"/>
                        </a:solidFill>
                      </a:endParaRPr>
                    </a:p>
                  </a:txBody>
                  <a:tcPr marL="36000" marR="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tc>
                  <a:txBody>
                    <a:bodyPr/>
                    <a:lstStyle/>
                    <a:p>
                      <a:pPr marL="0" marR="0" indent="0" algn="l" defTabSz="914400" rtl="0" eaLnBrk="1" fontAlgn="auto" latinLnBrk="0" hangingPunct="1">
                        <a:lnSpc>
                          <a:spcPts val="1400"/>
                        </a:lnSpc>
                        <a:spcBef>
                          <a:spcPts val="0"/>
                        </a:spcBef>
                        <a:spcAft>
                          <a:spcPts val="0"/>
                        </a:spcAft>
                        <a:buClrTx/>
                        <a:buSzTx/>
                        <a:buFontTx/>
                        <a:buNone/>
                        <a:tabLst/>
                        <a:defRPr/>
                      </a:pPr>
                      <a:r>
                        <a:rPr kumimoji="1" lang="ja-JP" altLang="en-US" sz="1100" b="0" kern="1200" dirty="0">
                          <a:solidFill>
                            <a:schemeClr val="tx1"/>
                          </a:solidFill>
                          <a:latin typeface="+mn-lt"/>
                          <a:ea typeface="+mn-ea"/>
                          <a:cs typeface="+mn-cs"/>
                        </a:rPr>
                        <a:t>・</a:t>
                      </a:r>
                      <a:r>
                        <a:rPr kumimoji="1" lang="ja-JP" altLang="ja-JP" sz="1100" b="0" kern="1200" dirty="0">
                          <a:solidFill>
                            <a:schemeClr val="tx1"/>
                          </a:solidFill>
                          <a:latin typeface="+mn-lt"/>
                          <a:ea typeface="+mn-ea"/>
                          <a:cs typeface="+mn-cs"/>
                        </a:rPr>
                        <a:t>和式トイレの洋式化</a:t>
                      </a:r>
                      <a:r>
                        <a:rPr kumimoji="1" lang="ja-JP" altLang="en-US" sz="1100" b="0" kern="1200" dirty="0">
                          <a:solidFill>
                            <a:schemeClr val="tx1"/>
                          </a:solidFill>
                          <a:latin typeface="+mn-lt"/>
                          <a:ea typeface="+mn-ea"/>
                          <a:cs typeface="+mn-cs"/>
                        </a:rPr>
                        <a:t>　</a:t>
                      </a:r>
                      <a:endParaRPr kumimoji="1" lang="en-US" altLang="ja-JP" sz="1100" b="0" kern="1200" dirty="0">
                        <a:solidFill>
                          <a:schemeClr val="tx1"/>
                        </a:solidFill>
                        <a:latin typeface="+mn-lt"/>
                        <a:ea typeface="+mn-ea"/>
                        <a:cs typeface="+mn-cs"/>
                      </a:endParaRPr>
                    </a:p>
                    <a:p>
                      <a:pPr marL="0" marR="0" indent="0" algn="l" defTabSz="914400" rtl="0" eaLnBrk="1" fontAlgn="auto" latinLnBrk="0" hangingPunct="1">
                        <a:lnSpc>
                          <a:spcPts val="1400"/>
                        </a:lnSpc>
                        <a:spcBef>
                          <a:spcPts val="0"/>
                        </a:spcBef>
                        <a:spcAft>
                          <a:spcPts val="0"/>
                        </a:spcAft>
                        <a:buClrTx/>
                        <a:buSzTx/>
                        <a:buFontTx/>
                        <a:buNone/>
                        <a:tabLst/>
                        <a:defRPr/>
                      </a:pPr>
                      <a:r>
                        <a:rPr kumimoji="1" lang="ja-JP" altLang="en-US" sz="1100" b="0" kern="1200" dirty="0">
                          <a:solidFill>
                            <a:schemeClr val="tx1"/>
                          </a:solidFill>
                          <a:latin typeface="+mn-lt"/>
                          <a:ea typeface="+mn-ea"/>
                          <a:cs typeface="+mn-cs"/>
                        </a:rPr>
                        <a:t>　</a:t>
                      </a:r>
                      <a:r>
                        <a:rPr kumimoji="1" lang="ja-JP" altLang="ja-JP" sz="1100" b="0" kern="1200" dirty="0">
                          <a:solidFill>
                            <a:schemeClr val="tx1"/>
                          </a:solidFill>
                          <a:latin typeface="+mn-lt"/>
                          <a:ea typeface="+mn-ea"/>
                          <a:cs typeface="+mn-cs"/>
                        </a:rPr>
                        <a:t>（地下</a:t>
                      </a:r>
                      <a:r>
                        <a:rPr kumimoji="1" lang="en-US" altLang="ja-JP" sz="1100" b="0" kern="1200" dirty="0">
                          <a:solidFill>
                            <a:schemeClr val="tx1"/>
                          </a:solidFill>
                          <a:latin typeface="+mn-lt"/>
                          <a:ea typeface="+mn-ea"/>
                          <a:cs typeface="+mn-cs"/>
                        </a:rPr>
                        <a:t>1</a:t>
                      </a:r>
                      <a:r>
                        <a:rPr kumimoji="1" lang="ja-JP" altLang="ja-JP" sz="1100" b="0" kern="1200" dirty="0">
                          <a:solidFill>
                            <a:schemeClr val="tx1"/>
                          </a:solidFill>
                          <a:latin typeface="+mn-lt"/>
                          <a:ea typeface="+mn-ea"/>
                          <a:cs typeface="+mn-cs"/>
                        </a:rPr>
                        <a:t>階、</a:t>
                      </a:r>
                      <a:r>
                        <a:rPr kumimoji="1" lang="en-US" altLang="ja-JP" sz="1100" b="0" kern="1200" dirty="0">
                          <a:solidFill>
                            <a:schemeClr val="tx1"/>
                          </a:solidFill>
                          <a:latin typeface="+mn-lt"/>
                          <a:ea typeface="+mn-ea"/>
                          <a:cs typeface="+mn-cs"/>
                        </a:rPr>
                        <a:t>1</a:t>
                      </a:r>
                      <a:r>
                        <a:rPr kumimoji="1" lang="ja-JP" altLang="ja-JP" sz="1100" b="0" kern="1200" dirty="0">
                          <a:solidFill>
                            <a:schemeClr val="tx1"/>
                          </a:solidFill>
                          <a:latin typeface="+mn-lt"/>
                          <a:ea typeface="+mn-ea"/>
                          <a:cs typeface="+mn-cs"/>
                        </a:rPr>
                        <a:t>階、</a:t>
                      </a:r>
                      <a:r>
                        <a:rPr kumimoji="1" lang="en-US" altLang="ja-JP" sz="1100" b="0" kern="1200" dirty="0">
                          <a:solidFill>
                            <a:schemeClr val="tx1"/>
                          </a:solidFill>
                          <a:latin typeface="+mn-lt"/>
                          <a:ea typeface="+mn-ea"/>
                          <a:cs typeface="+mn-cs"/>
                        </a:rPr>
                        <a:t>2</a:t>
                      </a:r>
                      <a:r>
                        <a:rPr kumimoji="1" lang="ja-JP" altLang="ja-JP" sz="1100" b="0" kern="1200" dirty="0">
                          <a:solidFill>
                            <a:schemeClr val="tx1"/>
                          </a:solidFill>
                          <a:latin typeface="+mn-lt"/>
                          <a:ea typeface="+mn-ea"/>
                          <a:cs typeface="+mn-cs"/>
                        </a:rPr>
                        <a:t>階）</a:t>
                      </a:r>
                    </a:p>
                  </a:txBody>
                  <a:tcPr marL="36000" marR="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54000" marR="0" indent="-457200" algn="l" defTabSz="914400" rtl="0" eaLnBrk="1" fontAlgn="auto" latinLnBrk="0" hangingPunct="1">
                        <a:lnSpc>
                          <a:spcPts val="1400"/>
                        </a:lnSpc>
                        <a:spcBef>
                          <a:spcPts val="0"/>
                        </a:spcBef>
                        <a:spcAft>
                          <a:spcPts val="0"/>
                        </a:spcAft>
                        <a:buClrTx/>
                        <a:buSzTx/>
                        <a:buFontTx/>
                        <a:buNone/>
                        <a:tabLst/>
                        <a:defRPr/>
                      </a:pPr>
                      <a:r>
                        <a:rPr kumimoji="1" lang="ja-JP" altLang="en-US" sz="1100" b="0" kern="1200" dirty="0">
                          <a:solidFill>
                            <a:schemeClr val="tx1"/>
                          </a:solidFill>
                          <a:latin typeface="+mn-lt"/>
                          <a:ea typeface="+mn-ea"/>
                          <a:cs typeface="+mn-cs"/>
                        </a:rPr>
                        <a:t>・ゴールデンウィーク期間中の臨時開館</a:t>
                      </a:r>
                      <a:endParaRPr kumimoji="1" lang="en-US" altLang="ja-JP" sz="1100" b="0" kern="1200" dirty="0">
                        <a:solidFill>
                          <a:schemeClr val="tx1"/>
                        </a:solidFill>
                        <a:latin typeface="+mn-lt"/>
                        <a:ea typeface="+mn-ea"/>
                        <a:cs typeface="+mn-cs"/>
                      </a:endParaRPr>
                    </a:p>
                    <a:p>
                      <a:pPr marL="54000" marR="0" indent="-457200" algn="l" defTabSz="914400" rtl="0" eaLnBrk="1" fontAlgn="auto" latinLnBrk="0" hangingPunct="1">
                        <a:lnSpc>
                          <a:spcPts val="1400"/>
                        </a:lnSpc>
                        <a:spcBef>
                          <a:spcPts val="0"/>
                        </a:spcBef>
                        <a:spcAft>
                          <a:spcPts val="0"/>
                        </a:spcAft>
                        <a:buClrTx/>
                        <a:buSzTx/>
                        <a:buFontTx/>
                        <a:buNone/>
                        <a:tabLst/>
                        <a:defRPr/>
                      </a:pPr>
                      <a:r>
                        <a:rPr kumimoji="1" lang="ja-JP" altLang="en-US" sz="1100" b="0" kern="1200" dirty="0">
                          <a:solidFill>
                            <a:schemeClr val="tx1"/>
                          </a:solidFill>
                          <a:latin typeface="+mn-lt"/>
                          <a:ea typeface="+mn-ea"/>
                          <a:cs typeface="+mn-cs"/>
                        </a:rPr>
                        <a:t>　（</a:t>
                      </a:r>
                      <a:r>
                        <a:rPr kumimoji="1" lang="en-US" altLang="ja-JP" sz="1100" kern="1200" dirty="0">
                          <a:solidFill>
                            <a:schemeClr val="tx1"/>
                          </a:solidFill>
                          <a:latin typeface="+mn-lt"/>
                          <a:ea typeface="+mn-ea"/>
                          <a:cs typeface="+mn-cs"/>
                        </a:rPr>
                        <a:t>2014</a:t>
                      </a:r>
                      <a:r>
                        <a:rPr kumimoji="1" lang="ja-JP" altLang="en-US" sz="1100" kern="1200" dirty="0">
                          <a:solidFill>
                            <a:schemeClr val="tx1"/>
                          </a:solidFill>
                          <a:latin typeface="+mn-lt"/>
                          <a:ea typeface="+mn-ea"/>
                          <a:cs typeface="+mn-cs"/>
                        </a:rPr>
                        <a:t>年度～</a:t>
                      </a:r>
                      <a:r>
                        <a:rPr kumimoji="1" lang="ja-JP" altLang="en-US" sz="1100" b="0" kern="1200" dirty="0">
                          <a:solidFill>
                            <a:schemeClr val="tx1"/>
                          </a:solidFill>
                          <a:latin typeface="+mn-lt"/>
                          <a:ea typeface="+mn-ea"/>
                          <a:cs typeface="+mn-cs"/>
                        </a:rPr>
                        <a:t>）</a:t>
                      </a:r>
                      <a:endParaRPr kumimoji="1" lang="en-US" altLang="ja-JP" sz="1100" b="0" kern="1200" dirty="0">
                        <a:solidFill>
                          <a:schemeClr val="tx1"/>
                        </a:solidFill>
                        <a:latin typeface="+mn-lt"/>
                        <a:ea typeface="+mn-ea"/>
                        <a:cs typeface="+mn-cs"/>
                      </a:endParaRPr>
                    </a:p>
                    <a:p>
                      <a:pPr marL="54000" marR="0" indent="-457200" algn="l" defTabSz="914400" rtl="0" eaLnBrk="1" fontAlgn="auto" latinLnBrk="0" hangingPunct="1">
                        <a:lnSpc>
                          <a:spcPts val="1400"/>
                        </a:lnSpc>
                        <a:spcBef>
                          <a:spcPts val="0"/>
                        </a:spcBef>
                        <a:spcAft>
                          <a:spcPts val="0"/>
                        </a:spcAft>
                        <a:buClrTx/>
                        <a:buSzTx/>
                        <a:buFontTx/>
                        <a:buNone/>
                        <a:tabLst/>
                        <a:defRPr/>
                      </a:pPr>
                      <a:r>
                        <a:rPr kumimoji="1" lang="ja-JP" altLang="en-US" sz="1100" i="0" kern="1200" dirty="0">
                          <a:solidFill>
                            <a:schemeClr val="tx1"/>
                          </a:solidFill>
                          <a:latin typeface="+mn-lt"/>
                          <a:ea typeface="+mn-ea"/>
                          <a:cs typeface="+mn-cs"/>
                        </a:rPr>
                        <a:t>・お盆期間の臨時開館（</a:t>
                      </a:r>
                      <a:r>
                        <a:rPr kumimoji="1" lang="en-US" altLang="ja-JP" sz="1100" i="0" kern="1200" dirty="0">
                          <a:solidFill>
                            <a:schemeClr val="tx1"/>
                          </a:solidFill>
                          <a:latin typeface="+mn-lt"/>
                          <a:ea typeface="+mn-ea"/>
                          <a:cs typeface="+mn-cs"/>
                        </a:rPr>
                        <a:t>2016</a:t>
                      </a:r>
                      <a:r>
                        <a:rPr kumimoji="1" lang="ja-JP" altLang="en-US" sz="1100" i="0" kern="1200" dirty="0">
                          <a:solidFill>
                            <a:schemeClr val="tx1"/>
                          </a:solidFill>
                          <a:latin typeface="+mn-lt"/>
                          <a:ea typeface="+mn-ea"/>
                          <a:cs typeface="+mn-cs"/>
                        </a:rPr>
                        <a:t>年度～）</a:t>
                      </a:r>
                      <a:endParaRPr kumimoji="1" lang="en-US" altLang="ja-JP" sz="1100" b="0" kern="1200" dirty="0">
                        <a:solidFill>
                          <a:schemeClr val="tx1"/>
                        </a:solidFill>
                        <a:latin typeface="+mn-lt"/>
                        <a:ea typeface="+mn-ea"/>
                        <a:cs typeface="+mn-cs"/>
                      </a:endParaRPr>
                    </a:p>
                    <a:p>
                      <a:pPr marL="54000" marR="0" indent="-457200" algn="l" defTabSz="914400" rtl="0" eaLnBrk="1" fontAlgn="auto" latinLnBrk="0" hangingPunct="1">
                        <a:lnSpc>
                          <a:spcPts val="1400"/>
                        </a:lnSpc>
                        <a:spcBef>
                          <a:spcPts val="0"/>
                        </a:spcBef>
                        <a:spcAft>
                          <a:spcPts val="0"/>
                        </a:spcAft>
                        <a:buClrTx/>
                        <a:buSzTx/>
                        <a:buFontTx/>
                        <a:buNone/>
                        <a:tabLst/>
                        <a:defRPr/>
                      </a:pPr>
                      <a:r>
                        <a:rPr kumimoji="1" lang="ja-JP" altLang="en-US" sz="1100" b="0" kern="1200" dirty="0">
                          <a:solidFill>
                            <a:schemeClr val="tx1"/>
                          </a:solidFill>
                          <a:latin typeface="+mn-lt"/>
                          <a:ea typeface="+mn-ea"/>
                          <a:cs typeface="+mn-cs"/>
                        </a:rPr>
                        <a:t>・</a:t>
                      </a:r>
                      <a:r>
                        <a:rPr kumimoji="1" lang="ja-JP" altLang="ja-JP" sz="1100" b="0" kern="1200" dirty="0">
                          <a:solidFill>
                            <a:schemeClr val="tx1"/>
                          </a:solidFill>
                          <a:latin typeface="+mn-lt"/>
                          <a:ea typeface="+mn-ea"/>
                          <a:cs typeface="+mn-cs"/>
                        </a:rPr>
                        <a:t>光のルネサンス会期中の夜間延長</a:t>
                      </a:r>
                      <a:endParaRPr kumimoji="1" lang="en-US" altLang="ja-JP" sz="1100" b="0" kern="1200" dirty="0">
                        <a:solidFill>
                          <a:schemeClr val="tx1"/>
                        </a:solidFill>
                        <a:latin typeface="+mn-lt"/>
                        <a:ea typeface="+mn-ea"/>
                        <a:cs typeface="+mn-cs"/>
                      </a:endParaRPr>
                    </a:p>
                    <a:p>
                      <a:pPr marL="54000" marR="0" indent="-457200" algn="l" defTabSz="914400" rtl="0" eaLnBrk="1" fontAlgn="auto" latinLnBrk="0" hangingPunct="1">
                        <a:lnSpc>
                          <a:spcPts val="1400"/>
                        </a:lnSpc>
                        <a:spcBef>
                          <a:spcPts val="0"/>
                        </a:spcBef>
                        <a:spcAft>
                          <a:spcPts val="0"/>
                        </a:spcAft>
                        <a:buClrTx/>
                        <a:buSzTx/>
                        <a:buFontTx/>
                        <a:buNone/>
                        <a:tabLst/>
                        <a:defRPr/>
                      </a:pPr>
                      <a:r>
                        <a:rPr kumimoji="1" lang="ja-JP" altLang="en-US" sz="1100" b="0" kern="1200" dirty="0">
                          <a:solidFill>
                            <a:schemeClr val="tx1"/>
                          </a:solidFill>
                          <a:latin typeface="+mn-lt"/>
                          <a:ea typeface="+mn-ea"/>
                          <a:cs typeface="+mn-cs"/>
                        </a:rPr>
                        <a:t>　</a:t>
                      </a:r>
                      <a:r>
                        <a:rPr kumimoji="1" lang="ja-JP" altLang="ja-JP" sz="1100" b="0" kern="1200" dirty="0">
                          <a:solidFill>
                            <a:schemeClr val="tx1"/>
                          </a:solidFill>
                          <a:latin typeface="+mn-lt"/>
                          <a:ea typeface="+mn-ea"/>
                          <a:cs typeface="+mn-cs"/>
                        </a:rPr>
                        <a:t>（午後</a:t>
                      </a:r>
                      <a:r>
                        <a:rPr kumimoji="1" lang="en-US" altLang="ja-JP" sz="1100" b="0" kern="1200" dirty="0">
                          <a:solidFill>
                            <a:schemeClr val="tx1"/>
                          </a:solidFill>
                          <a:latin typeface="+mn-lt"/>
                          <a:ea typeface="+mn-ea"/>
                          <a:cs typeface="+mn-cs"/>
                        </a:rPr>
                        <a:t>7</a:t>
                      </a:r>
                      <a:r>
                        <a:rPr kumimoji="1" lang="ja-JP" altLang="ja-JP" sz="1100" b="0" kern="1200" dirty="0">
                          <a:solidFill>
                            <a:schemeClr val="tx1"/>
                          </a:solidFill>
                          <a:latin typeface="+mn-lt"/>
                          <a:ea typeface="+mn-ea"/>
                          <a:cs typeface="+mn-cs"/>
                        </a:rPr>
                        <a:t>時まで</a:t>
                      </a:r>
                      <a:r>
                        <a:rPr kumimoji="1" lang="ja-JP" altLang="en-US" sz="1100" b="0" kern="1200" dirty="0">
                          <a:solidFill>
                            <a:schemeClr val="tx1"/>
                          </a:solidFill>
                          <a:latin typeface="+mn-lt"/>
                          <a:ea typeface="+mn-ea"/>
                          <a:cs typeface="+mn-cs"/>
                        </a:rPr>
                        <a:t>、</a:t>
                      </a:r>
                      <a:r>
                        <a:rPr kumimoji="1" lang="en-US" altLang="ja-JP" sz="1100" b="0" kern="1200" dirty="0">
                          <a:solidFill>
                            <a:schemeClr val="tx1"/>
                          </a:solidFill>
                          <a:latin typeface="+mn-lt"/>
                          <a:ea typeface="+mn-ea"/>
                          <a:cs typeface="+mn-cs"/>
                        </a:rPr>
                        <a:t>2014</a:t>
                      </a:r>
                      <a:r>
                        <a:rPr kumimoji="1" lang="ja-JP" altLang="en-US" sz="1100" b="0" kern="1200" dirty="0">
                          <a:solidFill>
                            <a:schemeClr val="tx1"/>
                          </a:solidFill>
                          <a:latin typeface="+mn-lt"/>
                          <a:ea typeface="+mn-ea"/>
                          <a:cs typeface="+mn-cs"/>
                        </a:rPr>
                        <a:t>年度～）</a:t>
                      </a:r>
                      <a:endParaRPr kumimoji="1" lang="en-US" altLang="ja-JP" sz="1100" b="0" kern="1200" dirty="0">
                        <a:solidFill>
                          <a:schemeClr val="tx1"/>
                        </a:solidFill>
                        <a:latin typeface="+mn-lt"/>
                        <a:ea typeface="+mn-ea"/>
                        <a:cs typeface="+mn-cs"/>
                      </a:endParaRPr>
                    </a:p>
                  </a:txBody>
                  <a:tcPr marL="36000" marR="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indent="0" algn="l" defTabSz="914400" rtl="0" eaLnBrk="1" fontAlgn="auto" latinLnBrk="0" hangingPunct="1">
                        <a:lnSpc>
                          <a:spcPts val="1400"/>
                        </a:lnSpc>
                        <a:spcBef>
                          <a:spcPts val="0"/>
                        </a:spcBef>
                        <a:spcAft>
                          <a:spcPts val="0"/>
                        </a:spcAft>
                        <a:buClrTx/>
                        <a:buSzTx/>
                        <a:buFontTx/>
                        <a:buNone/>
                        <a:tabLst/>
                        <a:defRPr/>
                      </a:pPr>
                      <a:r>
                        <a:rPr kumimoji="1" lang="ja-JP" altLang="en-US" sz="1100" b="0" kern="1200" dirty="0">
                          <a:solidFill>
                            <a:schemeClr val="tx1"/>
                          </a:solidFill>
                          <a:latin typeface="+mn-lt"/>
                          <a:ea typeface="+mn-ea"/>
                          <a:cs typeface="+mn-cs"/>
                        </a:rPr>
                        <a:t>・</a:t>
                      </a:r>
                      <a:r>
                        <a:rPr kumimoji="1" lang="ja-JP" altLang="ja-JP" sz="1100" b="0" kern="1200" dirty="0">
                          <a:solidFill>
                            <a:schemeClr val="tx1"/>
                          </a:solidFill>
                          <a:latin typeface="+mn-lt"/>
                          <a:ea typeface="+mn-ea"/>
                          <a:cs typeface="+mn-cs"/>
                        </a:rPr>
                        <a:t>館内案内表示の充実</a:t>
                      </a:r>
                    </a:p>
                    <a:p>
                      <a:pPr marL="0" marR="0" indent="0" algn="l" defTabSz="914400" rtl="0" eaLnBrk="1" fontAlgn="auto" latinLnBrk="0" hangingPunct="1">
                        <a:lnSpc>
                          <a:spcPts val="1400"/>
                        </a:lnSpc>
                        <a:spcBef>
                          <a:spcPts val="0"/>
                        </a:spcBef>
                        <a:spcAft>
                          <a:spcPts val="0"/>
                        </a:spcAft>
                        <a:buClrTx/>
                        <a:buSzTx/>
                        <a:buFontTx/>
                        <a:buNone/>
                        <a:tabLst/>
                        <a:defRPr/>
                      </a:pPr>
                      <a:r>
                        <a:rPr kumimoji="1" lang="ja-JP" altLang="en-US" sz="1100" b="0" i="0" kern="1200" dirty="0">
                          <a:solidFill>
                            <a:schemeClr val="tx1"/>
                          </a:solidFill>
                          <a:latin typeface="+mn-lt"/>
                          <a:ea typeface="+mn-ea"/>
                          <a:cs typeface="+mn-cs"/>
                        </a:rPr>
                        <a:t>・屋外固定看板・移動式看板の充実（</a:t>
                      </a:r>
                      <a:r>
                        <a:rPr kumimoji="1" lang="en-US" altLang="ja-JP" sz="1100" b="0" i="0" kern="1200" dirty="0">
                          <a:solidFill>
                            <a:schemeClr val="tx1"/>
                          </a:solidFill>
                          <a:latin typeface="+mn-lt"/>
                          <a:ea typeface="+mn-ea"/>
                          <a:cs typeface="+mn-cs"/>
                        </a:rPr>
                        <a:t>2015</a:t>
                      </a:r>
                      <a:r>
                        <a:rPr kumimoji="1" lang="ja-JP" altLang="en-US" sz="1100" b="0" i="0" kern="1200" dirty="0">
                          <a:solidFill>
                            <a:schemeClr val="tx1"/>
                          </a:solidFill>
                          <a:latin typeface="+mn-lt"/>
                          <a:ea typeface="+mn-ea"/>
                          <a:cs typeface="+mn-cs"/>
                        </a:rPr>
                        <a:t>年度）</a:t>
                      </a:r>
                      <a:endParaRPr kumimoji="1" lang="en-US" altLang="ja-JP" sz="1100" b="0" i="0" kern="1200" dirty="0">
                        <a:solidFill>
                          <a:schemeClr val="tx1"/>
                        </a:solidFill>
                        <a:latin typeface="+mn-lt"/>
                        <a:ea typeface="+mn-ea"/>
                        <a:cs typeface="+mn-cs"/>
                      </a:endParaRPr>
                    </a:p>
                    <a:p>
                      <a:pPr marL="0" marR="0" indent="0" algn="l" defTabSz="914400" rtl="0" eaLnBrk="1" fontAlgn="auto" latinLnBrk="0" hangingPunct="1">
                        <a:lnSpc>
                          <a:spcPts val="1400"/>
                        </a:lnSpc>
                        <a:spcBef>
                          <a:spcPts val="0"/>
                        </a:spcBef>
                        <a:spcAft>
                          <a:spcPts val="0"/>
                        </a:spcAft>
                        <a:buClrTx/>
                        <a:buSzTx/>
                        <a:buFontTx/>
                        <a:buNone/>
                        <a:tabLst/>
                        <a:defRPr/>
                      </a:pPr>
                      <a:r>
                        <a:rPr kumimoji="1" lang="ja-JP" altLang="en-US" sz="1100" b="0" i="0" strike="noStrike" kern="1200" baseline="0" dirty="0">
                          <a:solidFill>
                            <a:schemeClr val="tx1"/>
                          </a:solidFill>
                          <a:latin typeface="+mn-lt"/>
                          <a:ea typeface="+mn-ea"/>
                          <a:cs typeface="+mn-cs"/>
                        </a:rPr>
                        <a:t>・館周辺での案内看板の充実（</a:t>
                      </a:r>
                      <a:r>
                        <a:rPr kumimoji="1" lang="en-US" altLang="ja-JP" sz="1100" b="0" i="0" strike="noStrike" kern="1200" baseline="0" dirty="0">
                          <a:solidFill>
                            <a:schemeClr val="tx1"/>
                          </a:solidFill>
                          <a:latin typeface="+mn-lt"/>
                          <a:ea typeface="+mn-ea"/>
                          <a:cs typeface="+mn-cs"/>
                        </a:rPr>
                        <a:t>2017</a:t>
                      </a:r>
                      <a:r>
                        <a:rPr kumimoji="1" lang="ja-JP" altLang="en-US" sz="1100" b="0" i="0" strike="noStrike" kern="1200" baseline="0" dirty="0">
                          <a:solidFill>
                            <a:schemeClr val="tx1"/>
                          </a:solidFill>
                          <a:latin typeface="+mn-lt"/>
                          <a:ea typeface="+mn-ea"/>
                          <a:cs typeface="+mn-cs"/>
                        </a:rPr>
                        <a:t>年度）</a:t>
                      </a:r>
                      <a:endParaRPr kumimoji="1" lang="en-US" altLang="ja-JP" sz="1100" b="0" strike="noStrike" kern="1200" baseline="0" dirty="0">
                        <a:solidFill>
                          <a:schemeClr val="tx1"/>
                        </a:solidFill>
                        <a:latin typeface="+mn-lt"/>
                        <a:ea typeface="+mn-ea"/>
                        <a:cs typeface="+mn-cs"/>
                      </a:endParaRPr>
                    </a:p>
                  </a:txBody>
                  <a:tcPr marL="36000" marR="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xmlns="" val="10005"/>
                  </a:ext>
                </a:extLst>
              </a:tr>
            </a:tbl>
          </a:graphicData>
        </a:graphic>
      </p:graphicFrame>
    </p:spTree>
    <p:extLst>
      <p:ext uri="{BB962C8B-B14F-4D97-AF65-F5344CB8AC3E}">
        <p14:creationId xmlns:p14="http://schemas.microsoft.com/office/powerpoint/2010/main" val="3858548150"/>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 name="表 6"/>
          <p:cNvGraphicFramePr>
            <a:graphicFrameLocks noGrp="1"/>
          </p:cNvGraphicFramePr>
          <p:nvPr>
            <p:extLst>
              <p:ext uri="{D42A27DB-BD31-4B8C-83A1-F6EECF244321}">
                <p14:modId xmlns:p14="http://schemas.microsoft.com/office/powerpoint/2010/main" val="2434421858"/>
              </p:ext>
            </p:extLst>
          </p:nvPr>
        </p:nvGraphicFramePr>
        <p:xfrm>
          <a:off x="279300" y="1112086"/>
          <a:ext cx="8424936" cy="4827853"/>
        </p:xfrm>
        <a:graphic>
          <a:graphicData uri="http://schemas.openxmlformats.org/drawingml/2006/table">
            <a:tbl>
              <a:tblPr firstRow="1" bandRow="1">
                <a:tableStyleId>{5940675A-B579-460E-94D1-54222C63F5DA}</a:tableStyleId>
              </a:tblPr>
              <a:tblGrid>
                <a:gridCol w="504056">
                  <a:extLst>
                    <a:ext uri="{9D8B030D-6E8A-4147-A177-3AD203B41FA5}">
                      <a16:colId xmlns:a16="http://schemas.microsoft.com/office/drawing/2014/main" xmlns="" val="20000"/>
                    </a:ext>
                  </a:extLst>
                </a:gridCol>
                <a:gridCol w="1080120">
                  <a:extLst>
                    <a:ext uri="{9D8B030D-6E8A-4147-A177-3AD203B41FA5}">
                      <a16:colId xmlns:a16="http://schemas.microsoft.com/office/drawing/2014/main" xmlns="" val="20001"/>
                    </a:ext>
                  </a:extLst>
                </a:gridCol>
                <a:gridCol w="1728192">
                  <a:extLst>
                    <a:ext uri="{9D8B030D-6E8A-4147-A177-3AD203B41FA5}">
                      <a16:colId xmlns:a16="http://schemas.microsoft.com/office/drawing/2014/main" xmlns="" val="20002"/>
                    </a:ext>
                  </a:extLst>
                </a:gridCol>
                <a:gridCol w="2304256">
                  <a:extLst>
                    <a:ext uri="{9D8B030D-6E8A-4147-A177-3AD203B41FA5}">
                      <a16:colId xmlns:a16="http://schemas.microsoft.com/office/drawing/2014/main" xmlns="" val="20003"/>
                    </a:ext>
                  </a:extLst>
                </a:gridCol>
                <a:gridCol w="2808312">
                  <a:extLst>
                    <a:ext uri="{9D8B030D-6E8A-4147-A177-3AD203B41FA5}">
                      <a16:colId xmlns:a16="http://schemas.microsoft.com/office/drawing/2014/main" xmlns="" val="20004"/>
                    </a:ext>
                  </a:extLst>
                </a:gridCol>
              </a:tblGrid>
              <a:tr h="200216">
                <a:tc rowSpan="2">
                  <a:txBody>
                    <a:bodyPr/>
                    <a:lstStyle/>
                    <a:p>
                      <a:pPr algn="ctr"/>
                      <a:r>
                        <a:rPr kumimoji="1" lang="ja-JP" altLang="en-US" sz="900" dirty="0"/>
                        <a:t>新規・</a:t>
                      </a:r>
                      <a:endParaRPr kumimoji="1" lang="en-US" altLang="ja-JP" sz="900" dirty="0"/>
                    </a:p>
                    <a:p>
                      <a:pPr algn="ctr"/>
                      <a:r>
                        <a:rPr kumimoji="1" lang="ja-JP" altLang="en-US" sz="900" dirty="0"/>
                        <a:t>拡充</a:t>
                      </a:r>
                    </a:p>
                  </a:txBody>
                  <a:tcPr anchor="ctr"/>
                </a:tc>
                <a:tc rowSpan="2">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1400" dirty="0"/>
                        <a:t>項　目</a:t>
                      </a:r>
                    </a:p>
                  </a:txBody>
                  <a:tcPr anchor="ctr"/>
                </a:tc>
                <a:tc rowSpan="2">
                  <a:txBody>
                    <a:bodyPr/>
                    <a:lstStyle/>
                    <a:p>
                      <a:pPr algn="ctr"/>
                      <a:r>
                        <a:rPr kumimoji="1" lang="ja-JP" altLang="en-US" sz="1400" dirty="0"/>
                        <a:t>以前の状況</a:t>
                      </a:r>
                    </a:p>
                  </a:txBody>
                  <a:tcPr anchor="ctr"/>
                </a:tc>
                <a:tc gridSpan="2">
                  <a:txBody>
                    <a:bodyPr/>
                    <a:lstStyle/>
                    <a:p>
                      <a:pPr algn="ctr"/>
                      <a:r>
                        <a:rPr kumimoji="1" lang="ja-JP" altLang="en-US" sz="1600" dirty="0"/>
                        <a:t>現在の主な取組み</a:t>
                      </a:r>
                    </a:p>
                  </a:txBody>
                  <a:tcPr anchor="ctr">
                    <a:lnB w="12700" cap="flat" cmpd="sng" algn="ctr">
                      <a:solidFill>
                        <a:schemeClr val="tx1"/>
                      </a:solidFill>
                      <a:prstDash val="solid"/>
                      <a:round/>
                      <a:headEnd type="none" w="med" len="med"/>
                      <a:tailEnd type="none" w="med" len="med"/>
                    </a:lnB>
                  </a:tcPr>
                </a:tc>
                <a:tc hMerge="1">
                  <a:txBody>
                    <a:bodyPr/>
                    <a:lstStyle/>
                    <a:p>
                      <a:endParaRPr kumimoji="1" lang="ja-JP" altLang="en-US"/>
                    </a:p>
                  </a:txBody>
                  <a:tcPr/>
                </a:tc>
                <a:extLst>
                  <a:ext uri="{0D108BD9-81ED-4DB2-BD59-A6C34878D82A}">
                    <a16:rowId xmlns:a16="http://schemas.microsoft.com/office/drawing/2014/main" xmlns="" val="10000"/>
                  </a:ext>
                </a:extLst>
              </a:tr>
              <a:tr h="255456">
                <a:tc vMerge="1">
                  <a:txBody>
                    <a:bodyPr/>
                    <a:lstStyle/>
                    <a:p>
                      <a:endParaRPr kumimoji="1" lang="ja-JP" altLang="en-US"/>
                    </a:p>
                  </a:txBody>
                  <a:tcPr/>
                </a:tc>
                <a:tc vMerge="1">
                  <a:txBody>
                    <a:bodyPr/>
                    <a:lstStyle/>
                    <a:p>
                      <a:endParaRPr kumimoji="1" lang="ja-JP" altLang="en-US"/>
                    </a:p>
                  </a:txBody>
                  <a:tcPr/>
                </a:tc>
                <a:tc vMerge="1">
                  <a:txBody>
                    <a:bodyPr/>
                    <a:lstStyle/>
                    <a:p>
                      <a:endParaRPr kumimoji="1" lang="ja-JP" altLang="en-US"/>
                    </a:p>
                  </a:txBody>
                  <a:tcPr/>
                </a:tc>
                <a:tc>
                  <a:txBody>
                    <a:bodyPr/>
                    <a:lstStyle/>
                    <a:p>
                      <a:pPr algn="ctr"/>
                      <a:r>
                        <a:rPr kumimoji="1" lang="ja-JP" altLang="en-US" sz="1200" dirty="0"/>
                        <a:t>前回棚卸し時点（</a:t>
                      </a:r>
                      <a:r>
                        <a:rPr kumimoji="1" lang="en-US" altLang="ja-JP" sz="1200" dirty="0"/>
                        <a:t>2014.9</a:t>
                      </a:r>
                      <a:r>
                        <a:rPr kumimoji="1" lang="ja-JP" altLang="en-US" sz="1200" dirty="0"/>
                        <a:t>）</a:t>
                      </a:r>
                    </a:p>
                  </a:txBody>
                  <a:tcPr anchor="ctr">
                    <a:lnR w="12700" cap="flat" cmpd="sng" algn="ctr">
                      <a:solidFill>
                        <a:schemeClr val="tx1"/>
                      </a:solidFill>
                      <a:prstDash val="lgDash"/>
                      <a:round/>
                      <a:headEnd type="none" w="med" len="med"/>
                      <a:tailEnd type="none" w="med" len="med"/>
                    </a:lnR>
                    <a:lnT w="12700" cap="flat" cmpd="sng" algn="ctr">
                      <a:solidFill>
                        <a:schemeClr val="tx1"/>
                      </a:solidFill>
                      <a:prstDash val="solid"/>
                      <a:round/>
                      <a:headEnd type="none" w="med" len="med"/>
                      <a:tailEnd type="none" w="med" len="med"/>
                    </a:lnT>
                  </a:tcPr>
                </a:tc>
                <a:tc>
                  <a:txBody>
                    <a:bodyPr/>
                    <a:lstStyle/>
                    <a:p>
                      <a:pPr algn="ctr"/>
                      <a:r>
                        <a:rPr kumimoji="1" lang="ja-JP" altLang="en-US" sz="1200" dirty="0"/>
                        <a:t>今回棚卸し時点（</a:t>
                      </a:r>
                      <a:r>
                        <a:rPr kumimoji="1" lang="en-US" altLang="ja-JP" sz="1200" dirty="0"/>
                        <a:t>2018.3</a:t>
                      </a:r>
                      <a:r>
                        <a:rPr kumimoji="1" lang="ja-JP" altLang="en-US" sz="1200" dirty="0"/>
                        <a:t>）</a:t>
                      </a:r>
                      <a:endParaRPr kumimoji="1" lang="ja-JP" altLang="en-US" sz="1600" dirty="0"/>
                    </a:p>
                  </a:txBody>
                  <a:tcPr anchor="ctr">
                    <a:lnL w="12700" cap="flat" cmpd="sng" algn="ctr">
                      <a:solidFill>
                        <a:schemeClr val="tx1"/>
                      </a:solidFill>
                      <a:prstDash val="lgDash"/>
                      <a:round/>
                      <a:headEnd type="none" w="med" len="med"/>
                      <a:tailEnd type="none" w="med" len="med"/>
                    </a:lnL>
                    <a:lnT w="12700" cap="flat" cmpd="sng" algn="ctr">
                      <a:solidFill>
                        <a:schemeClr val="tx1"/>
                      </a:solidFill>
                      <a:prstDash val="solid"/>
                      <a:round/>
                      <a:headEnd type="none" w="med" len="med"/>
                      <a:tailEnd type="none" w="med" len="med"/>
                    </a:lnT>
                  </a:tcPr>
                </a:tc>
                <a:extLst>
                  <a:ext uri="{0D108BD9-81ED-4DB2-BD59-A6C34878D82A}">
                    <a16:rowId xmlns:a16="http://schemas.microsoft.com/office/drawing/2014/main" xmlns="" val="10001"/>
                  </a:ext>
                </a:extLst>
              </a:tr>
              <a:tr h="1383613">
                <a:tc>
                  <a:txBody>
                    <a:bodyPr/>
                    <a:lstStyle/>
                    <a:p>
                      <a:pPr algn="ctr"/>
                      <a:r>
                        <a:rPr kumimoji="1" lang="ja-JP" altLang="en-US" sz="1100" dirty="0">
                          <a:solidFill>
                            <a:schemeClr val="tx1"/>
                          </a:solidFill>
                        </a:rPr>
                        <a:t>新規</a:t>
                      </a:r>
                    </a:p>
                  </a:txBody>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200" baseline="0" dirty="0">
                          <a:solidFill>
                            <a:schemeClr val="tx1"/>
                          </a:solidFill>
                        </a:rPr>
                        <a:t>e  </a:t>
                      </a:r>
                      <a:r>
                        <a:rPr kumimoji="1" lang="ja-JP" altLang="en-US" sz="1200" baseline="0" dirty="0">
                          <a:solidFill>
                            <a:schemeClr val="tx1"/>
                          </a:solidFill>
                        </a:rPr>
                        <a:t>幼児教育</a:t>
                      </a:r>
                      <a:endParaRPr kumimoji="1" lang="en-US" altLang="ja-JP" sz="1200" baseline="0" dirty="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baseline="0" dirty="0">
                          <a:solidFill>
                            <a:schemeClr val="tx1"/>
                          </a:solidFill>
                        </a:rPr>
                        <a:t>　 無償化</a:t>
                      </a:r>
                      <a:endParaRPr kumimoji="1" lang="en-US" altLang="ja-JP" sz="1200" dirty="0">
                        <a:solidFill>
                          <a:schemeClr val="tx1"/>
                        </a:solidFill>
                      </a:endParaRPr>
                    </a:p>
                  </a:txBody>
                  <a:tcPr marL="36000" marR="36000" marT="36000" marB="36000"/>
                </a:tc>
                <a:tc>
                  <a:txBody>
                    <a:bodyPr/>
                    <a:lstStyle/>
                    <a:p>
                      <a:r>
                        <a:rPr kumimoji="1" lang="ja-JP" altLang="en-US" sz="1200" dirty="0">
                          <a:solidFill>
                            <a:schemeClr val="tx1"/>
                          </a:solidFill>
                        </a:rPr>
                        <a:t>幼児教育費は各家庭負担</a:t>
                      </a:r>
                      <a:endParaRPr kumimoji="1" lang="en-US" altLang="ja-JP" sz="1200" dirty="0">
                        <a:solidFill>
                          <a:schemeClr val="tx1"/>
                        </a:solidFill>
                      </a:endParaRPr>
                    </a:p>
                    <a:p>
                      <a:r>
                        <a:rPr lang="ja-JP" altLang="en-US" sz="1200" dirty="0">
                          <a:solidFill>
                            <a:schemeClr val="tx1"/>
                          </a:solidFill>
                        </a:rPr>
                        <a:t>（</a:t>
                      </a:r>
                      <a:r>
                        <a:rPr lang="en-US" altLang="ja-JP" sz="1200" dirty="0">
                          <a:solidFill>
                            <a:schemeClr val="tx1"/>
                          </a:solidFill>
                        </a:rPr>
                        <a:t>2011</a:t>
                      </a:r>
                      <a:r>
                        <a:rPr lang="ja-JP" altLang="en-US" sz="1200" dirty="0">
                          <a:solidFill>
                            <a:schemeClr val="tx1"/>
                          </a:solidFill>
                        </a:rPr>
                        <a:t>予算：－）</a:t>
                      </a:r>
                      <a:endParaRPr kumimoji="1" lang="ja-JP" altLang="en-US" sz="1200" dirty="0">
                        <a:solidFill>
                          <a:schemeClr val="tx1"/>
                        </a:solidFill>
                      </a:endParaRPr>
                    </a:p>
                  </a:txBody>
                  <a:tcPr/>
                </a:tc>
                <a:tc>
                  <a:txBody>
                    <a:bodyPr/>
                    <a:lstStyle/>
                    <a:p>
                      <a:endParaRPr lang="ja-JP" altLang="en-US" sz="1200" dirty="0">
                        <a:solidFill>
                          <a:srgbClr val="FF0000"/>
                        </a:solidFill>
                      </a:endParaRPr>
                    </a:p>
                  </a:txBody>
                  <a:tcPr>
                    <a:lnR w="12700" cap="flat" cmpd="sng" algn="ctr">
                      <a:solidFill>
                        <a:schemeClr val="tx1"/>
                      </a:solidFill>
                      <a:prstDash val="lgDash"/>
                      <a:round/>
                      <a:headEnd type="none" w="med" len="med"/>
                      <a:tailEnd type="none" w="med" len="med"/>
                    </a:lnR>
                    <a:lnBlToTr w="12700" cap="flat" cmpd="sng" algn="ctr">
                      <a:solidFill>
                        <a:schemeClr val="tx1"/>
                      </a:solidFill>
                      <a:prstDash val="solid"/>
                      <a:round/>
                      <a:headEnd type="none" w="med" len="med"/>
                      <a:tailEnd type="none" w="med" len="med"/>
                    </a:lnBlToTr>
                  </a:tcPr>
                </a:tc>
                <a:tc>
                  <a:txBody>
                    <a:bodyPr/>
                    <a:lstStyle/>
                    <a:p>
                      <a:r>
                        <a:rPr lang="en-US" altLang="ja-JP" sz="1200" dirty="0">
                          <a:solidFill>
                            <a:schemeClr val="tx1"/>
                          </a:solidFill>
                        </a:rPr>
                        <a:t>2016</a:t>
                      </a:r>
                      <a:r>
                        <a:rPr lang="ja-JP" altLang="en-US" sz="1200" dirty="0">
                          <a:solidFill>
                            <a:schemeClr val="tx1"/>
                          </a:solidFill>
                        </a:rPr>
                        <a:t>年</a:t>
                      </a:r>
                      <a:r>
                        <a:rPr lang="en-US" altLang="ja-JP" sz="1200" dirty="0">
                          <a:solidFill>
                            <a:schemeClr val="tx1"/>
                          </a:solidFill>
                        </a:rPr>
                        <a:t>4</a:t>
                      </a:r>
                      <a:r>
                        <a:rPr lang="ja-JP" altLang="en-US" sz="1200" dirty="0">
                          <a:solidFill>
                            <a:schemeClr val="tx1"/>
                          </a:solidFill>
                        </a:rPr>
                        <a:t>月～：</a:t>
                      </a:r>
                      <a:r>
                        <a:rPr lang="en-US" altLang="ja-JP" sz="1200" dirty="0">
                          <a:solidFill>
                            <a:schemeClr val="tx1"/>
                          </a:solidFill>
                        </a:rPr>
                        <a:t>5</a:t>
                      </a:r>
                      <a:r>
                        <a:rPr lang="ja-JP" altLang="en-US" sz="1200" dirty="0">
                          <a:solidFill>
                            <a:schemeClr val="tx1"/>
                          </a:solidFill>
                        </a:rPr>
                        <a:t>歳児の幼児教育無償化を開始</a:t>
                      </a:r>
                      <a:endParaRPr lang="en-US" altLang="ja-JP" sz="1200" dirty="0">
                        <a:solidFill>
                          <a:schemeClr val="tx1"/>
                        </a:solidFill>
                      </a:endParaRPr>
                    </a:p>
                    <a:p>
                      <a:r>
                        <a:rPr lang="en-US" altLang="ja-JP" sz="1200" dirty="0">
                          <a:solidFill>
                            <a:schemeClr val="tx1"/>
                          </a:solidFill>
                        </a:rPr>
                        <a:t>2017</a:t>
                      </a:r>
                      <a:r>
                        <a:rPr lang="ja-JP" altLang="en-US" sz="1200" dirty="0">
                          <a:solidFill>
                            <a:schemeClr val="tx1"/>
                          </a:solidFill>
                        </a:rPr>
                        <a:t>年</a:t>
                      </a:r>
                      <a:r>
                        <a:rPr lang="en-US" altLang="ja-JP" sz="1200" dirty="0">
                          <a:solidFill>
                            <a:schemeClr val="tx1"/>
                          </a:solidFill>
                        </a:rPr>
                        <a:t>4</a:t>
                      </a:r>
                      <a:r>
                        <a:rPr lang="ja-JP" altLang="en-US" sz="1200" dirty="0">
                          <a:solidFill>
                            <a:schemeClr val="tx1"/>
                          </a:solidFill>
                        </a:rPr>
                        <a:t>月～：</a:t>
                      </a:r>
                      <a:r>
                        <a:rPr lang="en-US" altLang="ja-JP" sz="1200" dirty="0">
                          <a:solidFill>
                            <a:schemeClr val="tx1"/>
                          </a:solidFill>
                        </a:rPr>
                        <a:t>5</a:t>
                      </a:r>
                      <a:r>
                        <a:rPr lang="ja-JP" altLang="en-US" sz="1200" dirty="0">
                          <a:solidFill>
                            <a:schemeClr val="tx1"/>
                          </a:solidFill>
                        </a:rPr>
                        <a:t>歳児に加え、</a:t>
                      </a:r>
                      <a:r>
                        <a:rPr lang="en-US" altLang="ja-JP" sz="1200" dirty="0">
                          <a:solidFill>
                            <a:schemeClr val="tx1"/>
                          </a:solidFill>
                        </a:rPr>
                        <a:t>4</a:t>
                      </a:r>
                      <a:r>
                        <a:rPr lang="ja-JP" altLang="en-US" sz="1200" dirty="0">
                          <a:solidFill>
                            <a:schemeClr val="tx1"/>
                          </a:solidFill>
                        </a:rPr>
                        <a:t>歳児にも対象を拡大。一定の条件を満たす認可外保育施設のこどもも新たに対象　　　　　　　　　</a:t>
                      </a:r>
                      <a:r>
                        <a:rPr lang="ja-JP" altLang="en-US" sz="1200" baseline="0" dirty="0">
                          <a:solidFill>
                            <a:schemeClr val="tx1"/>
                          </a:solidFill>
                        </a:rPr>
                        <a:t> </a:t>
                      </a:r>
                      <a:endParaRPr lang="en-US" altLang="ja-JP" sz="1200" dirty="0">
                        <a:solidFill>
                          <a:schemeClr val="tx1"/>
                        </a:solidFill>
                      </a:endParaRPr>
                    </a:p>
                    <a:p>
                      <a:r>
                        <a:rPr lang="ja-JP" altLang="en-US" sz="1200" dirty="0">
                          <a:solidFill>
                            <a:schemeClr val="tx1"/>
                          </a:solidFill>
                        </a:rPr>
                        <a:t>（</a:t>
                      </a:r>
                      <a:r>
                        <a:rPr lang="en-US" altLang="ja-JP" sz="1200" u="sng" dirty="0">
                          <a:solidFill>
                            <a:schemeClr val="tx1"/>
                          </a:solidFill>
                        </a:rPr>
                        <a:t>2018</a:t>
                      </a:r>
                      <a:r>
                        <a:rPr lang="ja-JP" altLang="en-US" sz="1200" u="sng" dirty="0">
                          <a:solidFill>
                            <a:schemeClr val="tx1"/>
                          </a:solidFill>
                        </a:rPr>
                        <a:t>予算：</a:t>
                      </a:r>
                      <a:r>
                        <a:rPr lang="en-US" altLang="ja-JP" sz="1200" u="sng" dirty="0">
                          <a:solidFill>
                            <a:schemeClr val="tx1"/>
                          </a:solidFill>
                        </a:rPr>
                        <a:t>57</a:t>
                      </a:r>
                      <a:r>
                        <a:rPr lang="ja-JP" altLang="en-US" sz="1200" u="sng" dirty="0">
                          <a:solidFill>
                            <a:schemeClr val="tx1"/>
                          </a:solidFill>
                        </a:rPr>
                        <a:t>億円</a:t>
                      </a:r>
                      <a:r>
                        <a:rPr lang="ja-JP" altLang="en-US" sz="1200" dirty="0">
                          <a:solidFill>
                            <a:schemeClr val="tx1"/>
                          </a:solidFill>
                        </a:rPr>
                        <a:t>）</a:t>
                      </a:r>
                      <a:endParaRPr lang="en-US" altLang="ja-JP" sz="1200" dirty="0">
                        <a:solidFill>
                          <a:schemeClr val="tx1"/>
                        </a:solidFill>
                      </a:endParaRPr>
                    </a:p>
                    <a:p>
                      <a:endParaRPr lang="ja-JP" altLang="en-US" sz="1200" dirty="0">
                        <a:solidFill>
                          <a:schemeClr val="tx1"/>
                        </a:solidFill>
                      </a:endParaRPr>
                    </a:p>
                  </a:txBody>
                  <a:tcPr>
                    <a:lnL w="12700" cap="flat" cmpd="sng" algn="ctr">
                      <a:solidFill>
                        <a:schemeClr val="tx1"/>
                      </a:solidFill>
                      <a:prstDash val="lgDash"/>
                      <a:round/>
                      <a:headEnd type="none" w="med" len="med"/>
                      <a:tailEnd type="none" w="med" len="med"/>
                    </a:lnL>
                  </a:tcPr>
                </a:tc>
                <a:extLst>
                  <a:ext uri="{0D108BD9-81ED-4DB2-BD59-A6C34878D82A}">
                    <a16:rowId xmlns:a16="http://schemas.microsoft.com/office/drawing/2014/main" xmlns="" val="10002"/>
                  </a:ext>
                </a:extLst>
              </a:tr>
              <a:tr h="1235516">
                <a:tc>
                  <a:txBody>
                    <a:bodyPr/>
                    <a:lstStyle/>
                    <a:p>
                      <a:pPr algn="ctr"/>
                      <a:r>
                        <a:rPr kumimoji="1" lang="ja-JP" altLang="en-US" sz="1100" dirty="0">
                          <a:solidFill>
                            <a:schemeClr val="tx1"/>
                          </a:solidFill>
                        </a:rPr>
                        <a:t>新規</a:t>
                      </a:r>
                    </a:p>
                  </a:txBody>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200" baseline="0" dirty="0">
                          <a:solidFill>
                            <a:schemeClr val="tx1"/>
                          </a:solidFill>
                        </a:rPr>
                        <a:t>f  </a:t>
                      </a:r>
                      <a:r>
                        <a:rPr kumimoji="1" lang="ja-JP" altLang="en-US" sz="1200" baseline="0" dirty="0">
                          <a:solidFill>
                            <a:schemeClr val="tx1"/>
                          </a:solidFill>
                        </a:rPr>
                        <a:t>こどもの貧困</a:t>
                      </a:r>
                      <a:endParaRPr kumimoji="1" lang="en-US" altLang="ja-JP" sz="1200" baseline="0" dirty="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baseline="0" dirty="0">
                          <a:solidFill>
                            <a:schemeClr val="tx1"/>
                          </a:solidFill>
                        </a:rPr>
                        <a:t>　 対策</a:t>
                      </a:r>
                      <a:endParaRPr kumimoji="1" lang="en-US" altLang="ja-JP" sz="1200" dirty="0">
                        <a:solidFill>
                          <a:schemeClr val="tx1"/>
                        </a:solidFill>
                      </a:endParaRPr>
                    </a:p>
                  </a:txBody>
                  <a:tcPr marL="36000" marR="36000" marT="36000" marB="36000"/>
                </a:tc>
                <a:tc>
                  <a:txBody>
                    <a:bodyPr/>
                    <a:lstStyle/>
                    <a:p>
                      <a:r>
                        <a:rPr kumimoji="1" lang="ja-JP" altLang="en-US" sz="1200" dirty="0">
                          <a:solidFill>
                            <a:schemeClr val="tx1"/>
                          </a:solidFill>
                        </a:rPr>
                        <a:t>教育や福祉等の分野における事業として、それぞれ実施</a:t>
                      </a:r>
                      <a:endParaRPr kumimoji="1" lang="en-US" altLang="ja-JP" sz="1200" dirty="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200" dirty="0">
                          <a:solidFill>
                            <a:schemeClr val="tx1"/>
                          </a:solidFill>
                        </a:rPr>
                        <a:t>（</a:t>
                      </a:r>
                      <a:r>
                        <a:rPr lang="en-US" altLang="ja-JP" sz="1200" dirty="0">
                          <a:solidFill>
                            <a:schemeClr val="tx1"/>
                          </a:solidFill>
                        </a:rPr>
                        <a:t>2011</a:t>
                      </a:r>
                      <a:r>
                        <a:rPr lang="ja-JP" altLang="en-US" sz="1200" dirty="0">
                          <a:solidFill>
                            <a:schemeClr val="tx1"/>
                          </a:solidFill>
                        </a:rPr>
                        <a:t>予算：－）</a:t>
                      </a:r>
                      <a:endParaRPr kumimoji="1" lang="ja-JP" altLang="en-US" sz="1200" dirty="0">
                        <a:solidFill>
                          <a:schemeClr val="tx1"/>
                        </a:solidFill>
                      </a:endParaRPr>
                    </a:p>
                    <a:p>
                      <a:endParaRPr kumimoji="1" lang="ja-JP" altLang="en-US" sz="1200" dirty="0">
                        <a:solidFill>
                          <a:schemeClr val="tx1"/>
                        </a:solidFill>
                      </a:endParaRPr>
                    </a:p>
                  </a:txBody>
                  <a:tcPr/>
                </a:tc>
                <a:tc>
                  <a:txBody>
                    <a:bodyPr/>
                    <a:lstStyle/>
                    <a:p>
                      <a:endParaRPr lang="ja-JP" altLang="en-US" sz="1200" dirty="0">
                        <a:solidFill>
                          <a:srgbClr val="FF0000"/>
                        </a:solidFill>
                      </a:endParaRPr>
                    </a:p>
                  </a:txBody>
                  <a:tcPr>
                    <a:lnR w="12700" cap="flat" cmpd="sng" algn="ctr">
                      <a:solidFill>
                        <a:schemeClr val="tx1"/>
                      </a:solidFill>
                      <a:prstDash val="lgDash"/>
                      <a:round/>
                      <a:headEnd type="none" w="med" len="med"/>
                      <a:tailEnd type="none" w="med" len="med"/>
                    </a:lnR>
                    <a:lnBlToTr w="12700" cap="flat" cmpd="sng" algn="ctr">
                      <a:solidFill>
                        <a:schemeClr val="tx1"/>
                      </a:solidFill>
                      <a:prstDash val="solid"/>
                      <a:round/>
                      <a:headEnd type="none" w="med" len="med"/>
                      <a:tailEnd type="none" w="med" len="med"/>
                    </a:lnBlToTr>
                  </a:tcPr>
                </a:tc>
                <a:tc>
                  <a:txBody>
                    <a:bodyPr/>
                    <a:lstStyle/>
                    <a:p>
                      <a:r>
                        <a:rPr lang="en-US" altLang="ja-JP" sz="1200" dirty="0">
                          <a:solidFill>
                            <a:schemeClr val="tx1"/>
                          </a:solidFill>
                        </a:rPr>
                        <a:t>2016</a:t>
                      </a:r>
                      <a:r>
                        <a:rPr lang="ja-JP" altLang="en-US" sz="1200" dirty="0">
                          <a:solidFill>
                            <a:schemeClr val="tx1"/>
                          </a:solidFill>
                        </a:rPr>
                        <a:t>年</a:t>
                      </a:r>
                      <a:r>
                        <a:rPr lang="en-US" altLang="ja-JP" sz="1200" dirty="0">
                          <a:solidFill>
                            <a:schemeClr val="tx1"/>
                          </a:solidFill>
                        </a:rPr>
                        <a:t>2</a:t>
                      </a:r>
                      <a:r>
                        <a:rPr lang="ja-JP" altLang="en-US" sz="1200" dirty="0">
                          <a:solidFill>
                            <a:schemeClr val="tx1"/>
                          </a:solidFill>
                        </a:rPr>
                        <a:t>月：大阪市こどもの貧困対策推進本部を立ち上げ</a:t>
                      </a:r>
                      <a:endParaRPr lang="en-US" altLang="ja-JP" sz="1200" dirty="0">
                        <a:solidFill>
                          <a:schemeClr val="tx1"/>
                        </a:solidFill>
                      </a:endParaRPr>
                    </a:p>
                    <a:p>
                      <a:r>
                        <a:rPr lang="en-US" altLang="ja-JP" sz="1200" dirty="0">
                          <a:solidFill>
                            <a:schemeClr val="tx1"/>
                          </a:solidFill>
                        </a:rPr>
                        <a:t>2016</a:t>
                      </a:r>
                      <a:r>
                        <a:rPr lang="ja-JP" altLang="en-US" sz="1200" dirty="0">
                          <a:solidFill>
                            <a:schemeClr val="tx1"/>
                          </a:solidFill>
                        </a:rPr>
                        <a:t>年</a:t>
                      </a:r>
                      <a:r>
                        <a:rPr lang="en-US" altLang="ja-JP" sz="1200" dirty="0">
                          <a:solidFill>
                            <a:schemeClr val="tx1"/>
                          </a:solidFill>
                        </a:rPr>
                        <a:t>6</a:t>
                      </a:r>
                      <a:r>
                        <a:rPr lang="ja-JP" altLang="en-US" sz="1200" dirty="0">
                          <a:solidFill>
                            <a:schemeClr val="tx1"/>
                          </a:solidFill>
                        </a:rPr>
                        <a:t>月～</a:t>
                      </a:r>
                      <a:r>
                        <a:rPr lang="en-US" altLang="ja-JP" sz="1200" dirty="0">
                          <a:solidFill>
                            <a:schemeClr val="tx1"/>
                          </a:solidFill>
                        </a:rPr>
                        <a:t>7</a:t>
                      </a:r>
                      <a:r>
                        <a:rPr lang="ja-JP" altLang="en-US" sz="1200" dirty="0">
                          <a:solidFill>
                            <a:schemeClr val="tx1"/>
                          </a:solidFill>
                        </a:rPr>
                        <a:t>月：「子どもの生活に関する実態調査」を実施（</a:t>
                      </a:r>
                      <a:r>
                        <a:rPr lang="en-US" altLang="ja-JP" sz="1200" dirty="0">
                          <a:solidFill>
                            <a:schemeClr val="tx1"/>
                          </a:solidFill>
                        </a:rPr>
                        <a:t>2017</a:t>
                      </a:r>
                      <a:r>
                        <a:rPr lang="ja-JP" altLang="en-US" sz="1200" dirty="0">
                          <a:solidFill>
                            <a:schemeClr val="tx1"/>
                          </a:solidFill>
                        </a:rPr>
                        <a:t>年</a:t>
                      </a:r>
                      <a:r>
                        <a:rPr lang="en-US" altLang="ja-JP" sz="1200" dirty="0">
                          <a:solidFill>
                            <a:schemeClr val="tx1"/>
                          </a:solidFill>
                        </a:rPr>
                        <a:t>3</a:t>
                      </a:r>
                      <a:r>
                        <a:rPr lang="ja-JP" altLang="en-US" sz="1200" dirty="0">
                          <a:solidFill>
                            <a:schemeClr val="tx1"/>
                          </a:solidFill>
                        </a:rPr>
                        <a:t>月調査報告書公表）</a:t>
                      </a:r>
                      <a:endParaRPr lang="en-US" altLang="ja-JP" sz="1200" dirty="0">
                        <a:solidFill>
                          <a:schemeClr val="tx1"/>
                        </a:solidFill>
                      </a:endParaRPr>
                    </a:p>
                    <a:p>
                      <a:r>
                        <a:rPr lang="en-US" altLang="ja-JP" sz="1200" dirty="0">
                          <a:solidFill>
                            <a:schemeClr val="tx1"/>
                          </a:solidFill>
                        </a:rPr>
                        <a:t>2017</a:t>
                      </a:r>
                      <a:r>
                        <a:rPr lang="ja-JP" altLang="en-US" sz="1200" dirty="0">
                          <a:solidFill>
                            <a:schemeClr val="tx1"/>
                          </a:solidFill>
                        </a:rPr>
                        <a:t>年度～：調査の速報値（</a:t>
                      </a:r>
                      <a:r>
                        <a:rPr lang="en-US" altLang="ja-JP" sz="1200" dirty="0">
                          <a:solidFill>
                            <a:schemeClr val="tx1"/>
                          </a:solidFill>
                        </a:rPr>
                        <a:t>2016</a:t>
                      </a:r>
                      <a:r>
                        <a:rPr lang="ja-JP" altLang="en-US" sz="1200" dirty="0">
                          <a:solidFill>
                            <a:schemeClr val="tx1"/>
                          </a:solidFill>
                        </a:rPr>
                        <a:t>年</a:t>
                      </a:r>
                      <a:r>
                        <a:rPr lang="en-US" altLang="ja-JP" sz="1200" dirty="0">
                          <a:solidFill>
                            <a:schemeClr val="tx1"/>
                          </a:solidFill>
                        </a:rPr>
                        <a:t>9</a:t>
                      </a:r>
                      <a:r>
                        <a:rPr lang="ja-JP" altLang="en-US" sz="1200" dirty="0">
                          <a:solidFill>
                            <a:schemeClr val="tx1"/>
                          </a:solidFill>
                        </a:rPr>
                        <a:t>月公表）から見えた顕著な課題に対して、実効性のある取組みを先行実施</a:t>
                      </a:r>
                      <a:endParaRPr lang="en-US" altLang="ja-JP" sz="1200" dirty="0">
                        <a:solidFill>
                          <a:schemeClr val="tx1"/>
                        </a:solidFill>
                      </a:endParaRPr>
                    </a:p>
                    <a:p>
                      <a:r>
                        <a:rPr lang="ja-JP" altLang="en-US" sz="1200" u="sng" dirty="0">
                          <a:solidFill>
                            <a:schemeClr val="tx1"/>
                          </a:solidFill>
                        </a:rPr>
                        <a:t>（</a:t>
                      </a:r>
                      <a:r>
                        <a:rPr lang="en-US" altLang="ja-JP" sz="1200" u="sng" dirty="0">
                          <a:solidFill>
                            <a:schemeClr val="tx1"/>
                          </a:solidFill>
                        </a:rPr>
                        <a:t>2017</a:t>
                      </a:r>
                      <a:r>
                        <a:rPr lang="ja-JP" altLang="en-US" sz="1200" u="sng" dirty="0">
                          <a:solidFill>
                            <a:schemeClr val="tx1"/>
                          </a:solidFill>
                        </a:rPr>
                        <a:t>予算：</a:t>
                      </a:r>
                      <a:r>
                        <a:rPr lang="en-US" altLang="ja-JP" sz="1200" u="sng" dirty="0">
                          <a:solidFill>
                            <a:schemeClr val="tx1"/>
                          </a:solidFill>
                        </a:rPr>
                        <a:t>2</a:t>
                      </a:r>
                      <a:r>
                        <a:rPr lang="ja-JP" altLang="en-US" sz="1200" u="sng" dirty="0">
                          <a:solidFill>
                            <a:schemeClr val="tx1"/>
                          </a:solidFill>
                        </a:rPr>
                        <a:t>億円）</a:t>
                      </a:r>
                      <a:endParaRPr lang="en-US" altLang="ja-JP" sz="1200" u="sng" dirty="0">
                        <a:solidFill>
                          <a:schemeClr val="tx1"/>
                        </a:solidFill>
                      </a:endParaRPr>
                    </a:p>
                    <a:p>
                      <a:r>
                        <a:rPr lang="en-US" altLang="ja-JP" sz="1200" dirty="0">
                          <a:solidFill>
                            <a:schemeClr val="tx1"/>
                          </a:solidFill>
                        </a:rPr>
                        <a:t>2018</a:t>
                      </a:r>
                      <a:r>
                        <a:rPr lang="ja-JP" altLang="en-US" sz="1200" dirty="0">
                          <a:solidFill>
                            <a:schemeClr val="tx1"/>
                          </a:solidFill>
                        </a:rPr>
                        <a:t>年</a:t>
                      </a:r>
                      <a:r>
                        <a:rPr lang="en-US" altLang="ja-JP" sz="1200" dirty="0">
                          <a:solidFill>
                            <a:schemeClr val="tx1"/>
                          </a:solidFill>
                        </a:rPr>
                        <a:t>3</a:t>
                      </a:r>
                      <a:r>
                        <a:rPr lang="ja-JP" altLang="en-US" sz="1200" dirty="0">
                          <a:solidFill>
                            <a:schemeClr val="tx1"/>
                          </a:solidFill>
                        </a:rPr>
                        <a:t>月：「大阪市こどもの貧困対策推進計画」を策定</a:t>
                      </a:r>
                      <a:endParaRPr lang="en-US" altLang="ja-JP" sz="1200" dirty="0">
                        <a:solidFill>
                          <a:schemeClr val="tx1"/>
                        </a:solidFill>
                      </a:endParaRPr>
                    </a:p>
                    <a:p>
                      <a:r>
                        <a:rPr lang="en-US" altLang="ja-JP" sz="1200" dirty="0">
                          <a:solidFill>
                            <a:schemeClr val="tx1"/>
                          </a:solidFill>
                        </a:rPr>
                        <a:t>2018</a:t>
                      </a:r>
                      <a:r>
                        <a:rPr lang="ja-JP" altLang="en-US" sz="1200" dirty="0">
                          <a:solidFill>
                            <a:schemeClr val="tx1"/>
                          </a:solidFill>
                        </a:rPr>
                        <a:t>年度～：実態調査の詳細な分析結果及び先行実施した施策を検証し、有効性があると認められる取組みを本格実施</a:t>
                      </a:r>
                      <a:endParaRPr lang="en-US" altLang="ja-JP" sz="1200" dirty="0">
                        <a:solidFill>
                          <a:schemeClr val="tx1"/>
                        </a:solidFill>
                      </a:endParaRPr>
                    </a:p>
                    <a:p>
                      <a:r>
                        <a:rPr lang="ja-JP" altLang="en-US" sz="1200" u="sng" dirty="0">
                          <a:solidFill>
                            <a:schemeClr val="tx1"/>
                          </a:solidFill>
                        </a:rPr>
                        <a:t>（</a:t>
                      </a:r>
                      <a:r>
                        <a:rPr lang="en-US" altLang="ja-JP" sz="1200" u="sng" dirty="0">
                          <a:solidFill>
                            <a:schemeClr val="tx1"/>
                          </a:solidFill>
                        </a:rPr>
                        <a:t>2018</a:t>
                      </a:r>
                      <a:r>
                        <a:rPr lang="ja-JP" altLang="en-US" sz="1200" u="sng" dirty="0">
                          <a:solidFill>
                            <a:schemeClr val="tx1"/>
                          </a:solidFill>
                        </a:rPr>
                        <a:t>予算：</a:t>
                      </a:r>
                      <a:r>
                        <a:rPr lang="en-US" altLang="ja-JP" sz="1200" u="sng" dirty="0">
                          <a:solidFill>
                            <a:schemeClr val="tx1"/>
                          </a:solidFill>
                        </a:rPr>
                        <a:t>7</a:t>
                      </a:r>
                      <a:r>
                        <a:rPr lang="ja-JP" altLang="en-US" sz="1200" u="sng" dirty="0">
                          <a:solidFill>
                            <a:schemeClr val="tx1"/>
                          </a:solidFill>
                        </a:rPr>
                        <a:t>億円）</a:t>
                      </a:r>
                    </a:p>
                  </a:txBody>
                  <a:tcPr>
                    <a:lnL w="12700" cap="flat" cmpd="sng" algn="ctr">
                      <a:solidFill>
                        <a:schemeClr val="tx1"/>
                      </a:solidFill>
                      <a:prstDash val="lgDash"/>
                      <a:round/>
                      <a:headEnd type="none" w="med" len="med"/>
                      <a:tailEnd type="none" w="med" len="med"/>
                    </a:lnL>
                  </a:tcPr>
                </a:tc>
                <a:extLst>
                  <a:ext uri="{0D108BD9-81ED-4DB2-BD59-A6C34878D82A}">
                    <a16:rowId xmlns:a16="http://schemas.microsoft.com/office/drawing/2014/main" xmlns="" val="10003"/>
                  </a:ext>
                </a:extLst>
              </a:tr>
            </a:tbl>
          </a:graphicData>
        </a:graphic>
      </p:graphicFrame>
      <p:sp>
        <p:nvSpPr>
          <p:cNvPr id="10" name="テキスト ボックス 9"/>
          <p:cNvSpPr txBox="1"/>
          <p:nvPr/>
        </p:nvSpPr>
        <p:spPr>
          <a:xfrm>
            <a:off x="251520" y="232182"/>
            <a:ext cx="7704856" cy="338554"/>
          </a:xfrm>
          <a:prstGeom prst="rect">
            <a:avLst/>
          </a:prstGeom>
          <a:noFill/>
        </p:spPr>
        <p:txBody>
          <a:bodyPr wrap="square" rtlCol="0">
            <a:spAutoFit/>
          </a:bodyPr>
          <a:lstStyle/>
          <a:p>
            <a:r>
              <a:rPr lang="ja-JP" altLang="en-US" sz="1600" b="1" dirty="0"/>
              <a:t>③　新規・拡充した施策・事業の概要</a:t>
            </a:r>
            <a:endParaRPr kumimoji="1" lang="ja-JP" altLang="en-US" sz="1600" b="1" dirty="0"/>
          </a:p>
        </p:txBody>
      </p:sp>
      <p:cxnSp>
        <p:nvCxnSpPr>
          <p:cNvPr id="11" name="直線コネクタ 10"/>
          <p:cNvCxnSpPr/>
          <p:nvPr/>
        </p:nvCxnSpPr>
        <p:spPr>
          <a:xfrm>
            <a:off x="251520" y="520214"/>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2" name="二等辺三角形 11"/>
          <p:cNvSpPr/>
          <p:nvPr/>
        </p:nvSpPr>
        <p:spPr>
          <a:xfrm rot="5400000">
            <a:off x="3469842" y="1190324"/>
            <a:ext cx="216024" cy="459980"/>
          </a:xfrm>
          <a:prstGeom prst="triangle">
            <a:avLst/>
          </a:prstGeom>
        </p:spPr>
        <p:style>
          <a:lnRef idx="1">
            <a:schemeClr val="accent2"/>
          </a:lnRef>
          <a:fillRef idx="2">
            <a:schemeClr val="accent2"/>
          </a:fillRef>
          <a:effectRef idx="1">
            <a:schemeClr val="accent2"/>
          </a:effectRef>
          <a:fontRef idx="minor">
            <a:schemeClr val="dk1"/>
          </a:fontRef>
        </p:style>
        <p:txBody>
          <a:bodyPr rtlCol="0" anchor="ctr"/>
          <a:lstStyle/>
          <a:p>
            <a:pPr algn="ctr"/>
            <a:endParaRPr kumimoji="1" lang="ja-JP" altLang="en-US"/>
          </a:p>
        </p:txBody>
      </p:sp>
      <p:sp>
        <p:nvSpPr>
          <p:cNvPr id="13" name="テキスト ボックス 12"/>
          <p:cNvSpPr txBox="1"/>
          <p:nvPr/>
        </p:nvSpPr>
        <p:spPr>
          <a:xfrm>
            <a:off x="0" y="0"/>
            <a:ext cx="4572000" cy="276999"/>
          </a:xfrm>
          <a:prstGeom prst="rect">
            <a:avLst/>
          </a:prstGeom>
          <a:noFill/>
        </p:spPr>
        <p:txBody>
          <a:bodyPr wrap="square" rtlCol="0">
            <a:spAutoFit/>
          </a:bodyPr>
          <a:lstStyle/>
          <a:p>
            <a:r>
              <a:rPr kumimoji="1" lang="en-US" altLang="ja-JP" sz="1200" dirty="0"/>
              <a:t>Ⅳ</a:t>
            </a:r>
            <a:r>
              <a:rPr kumimoji="1" lang="ja-JP" altLang="en-US" sz="1200" dirty="0"/>
              <a:t>　</a:t>
            </a:r>
            <a:r>
              <a:rPr kumimoji="1" lang="ja-JP" altLang="en-US" sz="1100" dirty="0"/>
              <a:t>政策</a:t>
            </a:r>
            <a:r>
              <a:rPr kumimoji="1" lang="ja-JP" altLang="en-US" sz="1200" dirty="0"/>
              <a:t>の刷新・現役世代の重点投資</a:t>
            </a:r>
            <a:r>
              <a:rPr lang="ja-JP" altLang="en-US" sz="1200" dirty="0"/>
              <a:t>（子育て・教育）</a:t>
            </a:r>
            <a:endParaRPr kumimoji="1" lang="en-US" altLang="ja-JP" sz="1200" dirty="0"/>
          </a:p>
        </p:txBody>
      </p:sp>
      <p:sp>
        <p:nvSpPr>
          <p:cNvPr id="14" name="スライド番号プレースホルダ 13"/>
          <p:cNvSpPr>
            <a:spLocks noGrp="1"/>
          </p:cNvSpPr>
          <p:nvPr>
            <p:ph type="sldNum" sz="quarter" idx="12"/>
          </p:nvPr>
        </p:nvSpPr>
        <p:spPr>
          <a:xfrm>
            <a:off x="8460432" y="6669360"/>
            <a:ext cx="720080" cy="177924"/>
          </a:xfrm>
        </p:spPr>
        <p:txBody>
          <a:bodyPr/>
          <a:lstStyle/>
          <a:p>
            <a:fld id="{CCEC3038-1CF1-4B63-9920-55248DCFBA97}" type="slidenum">
              <a:rPr kumimoji="1" lang="ja-JP" altLang="en-US" smtClean="0"/>
              <a:pPr/>
              <a:t>15</a:t>
            </a:fld>
            <a:endParaRPr kumimoji="1" lang="ja-JP" altLang="en-US" dirty="0"/>
          </a:p>
        </p:txBody>
      </p:sp>
      <p:sp>
        <p:nvSpPr>
          <p:cNvPr id="16" name="角丸四角形 15"/>
          <p:cNvSpPr/>
          <p:nvPr/>
        </p:nvSpPr>
        <p:spPr>
          <a:xfrm>
            <a:off x="279300" y="608573"/>
            <a:ext cx="1844428" cy="343689"/>
          </a:xfrm>
          <a:prstGeom prst="roundRect">
            <a:avLst/>
          </a:prstGeom>
          <a:noFill/>
          <a:effectLst/>
        </p:spPr>
        <p:style>
          <a:lnRef idx="1">
            <a:schemeClr val="accent1"/>
          </a:lnRef>
          <a:fillRef idx="2">
            <a:schemeClr val="accent1"/>
          </a:fillRef>
          <a:effectRef idx="1">
            <a:schemeClr val="accent1"/>
          </a:effectRef>
          <a:fontRef idx="minor">
            <a:schemeClr val="dk1"/>
          </a:fontRef>
        </p:style>
        <p:txBody>
          <a:bodyPr vert="horz" rtlCol="0" anchor="ctr"/>
          <a:lstStyle/>
          <a:p>
            <a:pPr algn="ctr"/>
            <a:r>
              <a:rPr lang="ja-JP" altLang="en-US" b="1" dirty="0"/>
              <a:t>こども・子育て②</a:t>
            </a:r>
            <a:endParaRPr kumimoji="1" lang="ja-JP" altLang="en-US" b="1" dirty="0"/>
          </a:p>
        </p:txBody>
      </p:sp>
      <p:sp>
        <p:nvSpPr>
          <p:cNvPr id="17" name="テキスト ボックス 16"/>
          <p:cNvSpPr txBox="1"/>
          <p:nvPr/>
        </p:nvSpPr>
        <p:spPr>
          <a:xfrm>
            <a:off x="7040269" y="84017"/>
            <a:ext cx="646331" cy="369332"/>
          </a:xfrm>
          <a:prstGeom prst="rect">
            <a:avLst/>
          </a:prstGeom>
          <a:solidFill>
            <a:schemeClr val="bg2">
              <a:lumMod val="50000"/>
            </a:schemeClr>
          </a:solidFill>
          <a:ln>
            <a:solidFill>
              <a:schemeClr val="bg2">
                <a:lumMod val="25000"/>
              </a:schemeClr>
            </a:solidFill>
          </a:ln>
        </p:spPr>
        <p:txBody>
          <a:bodyPr wrap="none" rtlCol="0">
            <a:spAutoFit/>
          </a:bodyPr>
          <a:lstStyle/>
          <a:p>
            <a:r>
              <a:rPr lang="ja-JP" altLang="en-US" b="1" dirty="0">
                <a:solidFill>
                  <a:schemeClr val="bg1"/>
                </a:solidFill>
                <a:latin typeface="Meiryo UI" panose="020B0604030504040204" pitchFamily="50" charset="-128"/>
                <a:ea typeface="Meiryo UI" panose="020B0604030504040204" pitchFamily="50" charset="-128"/>
              </a:rPr>
              <a:t>追加</a:t>
            </a:r>
            <a:endParaRPr kumimoji="1" lang="ja-JP" altLang="en-US" b="1" dirty="0">
              <a:solidFill>
                <a:schemeClr val="bg1"/>
              </a:solidFill>
              <a:latin typeface="Meiryo UI" panose="020B0604030504040204" pitchFamily="50" charset="-128"/>
              <a:ea typeface="Meiryo UI" panose="020B0604030504040204" pitchFamily="50" charset="-128"/>
            </a:endParaRPr>
          </a:p>
        </p:txBody>
      </p:sp>
      <p:sp>
        <p:nvSpPr>
          <p:cNvPr id="15" name="テキスト ボックス 14"/>
          <p:cNvSpPr txBox="1"/>
          <p:nvPr/>
        </p:nvSpPr>
        <p:spPr>
          <a:xfrm>
            <a:off x="7812360" y="0"/>
            <a:ext cx="1331640" cy="261610"/>
          </a:xfrm>
          <a:prstGeom prst="rect">
            <a:avLst/>
          </a:prstGeom>
          <a:noFill/>
        </p:spPr>
        <p:txBody>
          <a:bodyPr wrap="square" rtlCol="0">
            <a:spAutoFit/>
          </a:bodyPr>
          <a:lstStyle/>
          <a:p>
            <a:r>
              <a:rPr lang="en-US" altLang="ja-JP" sz="1100" dirty="0">
                <a:latin typeface="Arial" pitchFamily="34" charset="0"/>
                <a:cs typeface="Arial" pitchFamily="34" charset="0"/>
              </a:rPr>
              <a:t>B1</a:t>
            </a:r>
            <a:r>
              <a:rPr lang="en-US" altLang="ja-JP" sz="1100" dirty="0" smtClean="0">
                <a:latin typeface="Arial" pitchFamily="34" charset="0"/>
                <a:cs typeface="Arial" pitchFamily="34" charset="0"/>
              </a:rPr>
              <a:t>.(47)</a:t>
            </a:r>
            <a:r>
              <a:rPr lang="ja-JP" altLang="en-US" sz="1100" dirty="0" smtClean="0">
                <a:latin typeface="Arial" pitchFamily="34" charset="0"/>
                <a:cs typeface="Arial" pitchFamily="34" charset="0"/>
              </a:rPr>
              <a:t>～</a:t>
            </a:r>
            <a:r>
              <a:rPr lang="en-US" altLang="ja-JP" sz="1100" dirty="0" smtClean="0">
                <a:latin typeface="Arial" pitchFamily="34" charset="0"/>
                <a:cs typeface="Arial" pitchFamily="34" charset="0"/>
              </a:rPr>
              <a:t>(58)</a:t>
            </a:r>
            <a:endParaRPr kumimoji="1" lang="en-US" altLang="ja-JP" sz="1100" dirty="0">
              <a:latin typeface="Arial" pitchFamily="34" charset="0"/>
              <a:cs typeface="Arial" pitchFamily="34" charset="0"/>
            </a:endParaRPr>
          </a:p>
        </p:txBody>
      </p:sp>
    </p:spTree>
    <p:extLst>
      <p:ext uri="{BB962C8B-B14F-4D97-AF65-F5344CB8AC3E}">
        <p14:creationId xmlns:p14="http://schemas.microsoft.com/office/powerpoint/2010/main" val="1573120701"/>
      </p:ext>
    </p:extLst>
  </p:cSld>
  <p:clrMapOvr>
    <a:masterClrMapping/>
  </p:clrMapOvr>
</p:sld>
</file>

<file path=ppt/slides/slide1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角丸四角形 18"/>
          <p:cNvSpPr/>
          <p:nvPr/>
        </p:nvSpPr>
        <p:spPr>
          <a:xfrm>
            <a:off x="5498579" y="2319323"/>
            <a:ext cx="690742" cy="216000"/>
          </a:xfrm>
          <a:prstGeom prst="roundRect">
            <a:avLst>
              <a:gd name="adj" fmla="val 8469"/>
            </a:avLst>
          </a:prstGeom>
          <a:solidFill>
            <a:schemeClr val="accent6">
              <a:lumMod val="60000"/>
              <a:lumOff val="40000"/>
              <a:alpha val="5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0" name="角丸四角形 19"/>
          <p:cNvSpPr/>
          <p:nvPr/>
        </p:nvSpPr>
        <p:spPr>
          <a:xfrm>
            <a:off x="2339752" y="1796013"/>
            <a:ext cx="504056" cy="216000"/>
          </a:xfrm>
          <a:prstGeom prst="roundRect">
            <a:avLst>
              <a:gd name="adj" fmla="val 8469"/>
            </a:avLst>
          </a:prstGeom>
          <a:solidFill>
            <a:schemeClr val="accent6">
              <a:lumMod val="60000"/>
              <a:lumOff val="40000"/>
              <a:alpha val="5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1" name="角丸四角形 20"/>
          <p:cNvSpPr/>
          <p:nvPr/>
        </p:nvSpPr>
        <p:spPr>
          <a:xfrm>
            <a:off x="6660232" y="2347086"/>
            <a:ext cx="2160240" cy="1441954"/>
          </a:xfrm>
          <a:prstGeom prst="roundRect">
            <a:avLst>
              <a:gd name="adj" fmla="val 6487"/>
            </a:avLst>
          </a:prstGeom>
          <a:solidFill>
            <a:schemeClr val="accent6">
              <a:lumMod val="60000"/>
              <a:lumOff val="40000"/>
              <a:alpha val="5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5" name="角丸四角形 24"/>
          <p:cNvSpPr/>
          <p:nvPr/>
        </p:nvSpPr>
        <p:spPr>
          <a:xfrm>
            <a:off x="6660232" y="4011404"/>
            <a:ext cx="2160240" cy="216000"/>
          </a:xfrm>
          <a:prstGeom prst="roundRect">
            <a:avLst>
              <a:gd name="adj" fmla="val 8469"/>
            </a:avLst>
          </a:prstGeom>
          <a:solidFill>
            <a:schemeClr val="accent6">
              <a:lumMod val="60000"/>
              <a:lumOff val="40000"/>
              <a:alpha val="5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 name="正方形/長方形 5"/>
          <p:cNvSpPr/>
          <p:nvPr/>
        </p:nvSpPr>
        <p:spPr>
          <a:xfrm>
            <a:off x="8028384" y="0"/>
            <a:ext cx="1099170" cy="338554"/>
          </a:xfrm>
          <a:prstGeom prst="rect">
            <a:avLst/>
          </a:prstGeom>
        </p:spPr>
        <p:txBody>
          <a:bodyPr wrap="square">
            <a:spAutoFit/>
          </a:bodyPr>
          <a:lstStyle/>
          <a:p>
            <a:r>
              <a:rPr lang="en-US" altLang="ja-JP" sz="1600" dirty="0"/>
              <a:t>A5.(14)</a:t>
            </a:r>
            <a:endParaRPr lang="ja-JP" altLang="en-US" sz="1600" dirty="0"/>
          </a:p>
        </p:txBody>
      </p:sp>
      <p:sp>
        <p:nvSpPr>
          <p:cNvPr id="8" name="正方形/長方形 7"/>
          <p:cNvSpPr/>
          <p:nvPr/>
        </p:nvSpPr>
        <p:spPr>
          <a:xfrm>
            <a:off x="251520" y="251356"/>
            <a:ext cx="7344816" cy="369332"/>
          </a:xfrm>
          <a:prstGeom prst="rect">
            <a:avLst/>
          </a:prstGeom>
        </p:spPr>
        <p:txBody>
          <a:bodyPr wrap="square">
            <a:spAutoFit/>
          </a:bodyPr>
          <a:lstStyle/>
          <a:p>
            <a:r>
              <a:rPr lang="ja-JP" altLang="en-US" b="1" dirty="0">
                <a:solidFill>
                  <a:srgbClr val="000000"/>
                </a:solidFill>
                <a:latin typeface="Calibri" pitchFamily="34" charset="0"/>
              </a:rPr>
              <a:t>①～⑥　モデル施設におけるサービス向上の取組　（２／２）</a:t>
            </a:r>
            <a:endParaRPr lang="en-US" altLang="ja-JP" b="1" dirty="0">
              <a:solidFill>
                <a:srgbClr val="000000"/>
              </a:solidFill>
              <a:latin typeface="Calibri" pitchFamily="34" charset="0"/>
            </a:endParaRPr>
          </a:p>
        </p:txBody>
      </p:sp>
      <p:cxnSp>
        <p:nvCxnSpPr>
          <p:cNvPr id="10" name="直線コネクタ 9"/>
          <p:cNvCxnSpPr/>
          <p:nvPr/>
        </p:nvCxnSpPr>
        <p:spPr>
          <a:xfrm>
            <a:off x="179512" y="638979"/>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1" name="スライド番号プレースホルダ 10"/>
          <p:cNvSpPr>
            <a:spLocks noGrp="1"/>
          </p:cNvSpPr>
          <p:nvPr>
            <p:ph type="sldNum" sz="quarter" idx="12"/>
          </p:nvPr>
        </p:nvSpPr>
        <p:spPr/>
        <p:txBody>
          <a:bodyPr/>
          <a:lstStyle/>
          <a:p>
            <a:fld id="{CCEC3038-1CF1-4B63-9920-55248DCFBA97}" type="slidenum">
              <a:rPr kumimoji="1" lang="ja-JP" altLang="en-US" smtClean="0"/>
              <a:pPr/>
              <a:t>159</a:t>
            </a:fld>
            <a:endParaRPr kumimoji="1" lang="ja-JP" altLang="en-US"/>
          </a:p>
        </p:txBody>
      </p:sp>
      <p:sp>
        <p:nvSpPr>
          <p:cNvPr id="15" name="テキスト ボックス 36"/>
          <p:cNvSpPr txBox="1"/>
          <p:nvPr/>
        </p:nvSpPr>
        <p:spPr>
          <a:xfrm>
            <a:off x="0" y="0"/>
            <a:ext cx="4427984" cy="261610"/>
          </a:xfrm>
          <a:prstGeom prst="rect">
            <a:avLst/>
          </a:prstGeom>
          <a:noFill/>
        </p:spPr>
        <p:txBody>
          <a:bodyPr wrap="square" rtlCol="0">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r>
              <a:rPr lang="en-US" altLang="ja-JP" sz="1100" dirty="0"/>
              <a:t>Ⅳ</a:t>
            </a:r>
            <a:r>
              <a:rPr lang="ja-JP" altLang="en-US" sz="1100" dirty="0"/>
              <a:t>　行財政改革</a:t>
            </a:r>
            <a:r>
              <a:rPr lang="en-US" altLang="ja-JP" sz="1100" dirty="0"/>
              <a:t>【</a:t>
            </a:r>
            <a:r>
              <a:rPr lang="ja-JP" altLang="en-US" sz="1100" dirty="0"/>
              <a:t>業務執行の刷新</a:t>
            </a:r>
            <a:r>
              <a:rPr lang="en-US" altLang="ja-JP" sz="1100" dirty="0"/>
              <a:t>】</a:t>
            </a:r>
            <a:r>
              <a:rPr lang="ja-JP" altLang="en-US" sz="1100" dirty="0"/>
              <a:t>・サービス改善（動物園など）</a:t>
            </a:r>
            <a:endParaRPr lang="en-US" altLang="ja-JP" sz="1100" dirty="0"/>
          </a:p>
        </p:txBody>
      </p:sp>
      <p:graphicFrame>
        <p:nvGraphicFramePr>
          <p:cNvPr id="16" name="表 15"/>
          <p:cNvGraphicFramePr>
            <a:graphicFrameLocks noGrp="1"/>
          </p:cNvGraphicFramePr>
          <p:nvPr>
            <p:extLst/>
          </p:nvPr>
        </p:nvGraphicFramePr>
        <p:xfrm>
          <a:off x="395536" y="1227338"/>
          <a:ext cx="8424936" cy="3566160"/>
        </p:xfrm>
        <a:graphic>
          <a:graphicData uri="http://schemas.openxmlformats.org/drawingml/2006/table">
            <a:tbl>
              <a:tblPr firstRow="1" bandRow="1">
                <a:tableStyleId>{BDBED569-4797-4DF1-A0F4-6AAB3CD982D8}</a:tableStyleId>
              </a:tblPr>
              <a:tblGrid>
                <a:gridCol w="1584176">
                  <a:extLst>
                    <a:ext uri="{9D8B030D-6E8A-4147-A177-3AD203B41FA5}">
                      <a16:colId xmlns:a16="http://schemas.microsoft.com/office/drawing/2014/main" xmlns="" val="20000"/>
                    </a:ext>
                  </a:extLst>
                </a:gridCol>
                <a:gridCol w="2232248">
                  <a:extLst>
                    <a:ext uri="{9D8B030D-6E8A-4147-A177-3AD203B41FA5}">
                      <a16:colId xmlns:a16="http://schemas.microsoft.com/office/drawing/2014/main" xmlns="" val="20001"/>
                    </a:ext>
                  </a:extLst>
                </a:gridCol>
                <a:gridCol w="2448272">
                  <a:extLst>
                    <a:ext uri="{9D8B030D-6E8A-4147-A177-3AD203B41FA5}">
                      <a16:colId xmlns:a16="http://schemas.microsoft.com/office/drawing/2014/main" xmlns="" val="20002"/>
                    </a:ext>
                  </a:extLst>
                </a:gridCol>
                <a:gridCol w="2160240">
                  <a:extLst>
                    <a:ext uri="{9D8B030D-6E8A-4147-A177-3AD203B41FA5}">
                      <a16:colId xmlns:a16="http://schemas.microsoft.com/office/drawing/2014/main" xmlns="" val="20003"/>
                    </a:ext>
                  </a:extLst>
                </a:gridCol>
              </a:tblGrid>
              <a:tr h="232296">
                <a:tc rowSpan="2">
                  <a:txBody>
                    <a:bodyPr/>
                    <a:lstStyle/>
                    <a:p>
                      <a:pPr algn="ctr">
                        <a:lnSpc>
                          <a:spcPts val="1400"/>
                        </a:lnSpc>
                      </a:pPr>
                      <a:endParaRPr kumimoji="1" lang="en-US" altLang="ja-JP" sz="1400" b="1" dirty="0">
                        <a:solidFill>
                          <a:schemeClr val="tx1"/>
                        </a:solidFill>
                      </a:endParaRPr>
                    </a:p>
                  </a:txBody>
                  <a:tcPr marL="36000" marR="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tc gridSpan="3">
                  <a:txBody>
                    <a:bodyPr/>
                    <a:lstStyle/>
                    <a:p>
                      <a:pPr algn="ctr">
                        <a:lnSpc>
                          <a:spcPts val="1400"/>
                        </a:lnSpc>
                      </a:pPr>
                      <a:r>
                        <a:rPr lang="ja-JP" altLang="en-US" sz="1200" b="1" dirty="0">
                          <a:solidFill>
                            <a:schemeClr val="tx1"/>
                          </a:solidFill>
                        </a:rPr>
                        <a:t>主なサービス向上の取組（予定を含む）</a:t>
                      </a:r>
                      <a:endParaRPr lang="en-US" altLang="ja-JP" sz="1200" b="1" dirty="0">
                        <a:solidFill>
                          <a:schemeClr val="tx1"/>
                        </a:solidFill>
                      </a:endParaRPr>
                    </a:p>
                  </a:txBody>
                  <a:tcPr marL="36000" marR="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tc hMerge="1">
                  <a:txBody>
                    <a:bodyPr/>
                    <a:lstStyle/>
                    <a:p>
                      <a:pPr algn="ctr">
                        <a:lnSpc>
                          <a:spcPts val="1800"/>
                        </a:lnSpc>
                      </a:pPr>
                      <a:endParaRPr lang="en-US" altLang="ja-JP" sz="1400" b="1" dirty="0">
                        <a:solidFill>
                          <a:schemeClr val="bg1"/>
                        </a:solidFill>
                      </a:endParaRPr>
                    </a:p>
                  </a:txBody>
                  <a:tcPr anchor="ctr">
                    <a:lnB w="12700" cap="flat" cmpd="sng" algn="ctr">
                      <a:solidFill>
                        <a:srgbClr val="00B0F0"/>
                      </a:solidFill>
                      <a:prstDash val="solid"/>
                      <a:round/>
                      <a:headEnd type="none" w="med" len="med"/>
                      <a:tailEnd type="none" w="med" len="med"/>
                    </a:lnB>
                    <a:solidFill>
                      <a:schemeClr val="accent1"/>
                    </a:solidFill>
                  </a:tcPr>
                </a:tc>
                <a:tc hMerge="1">
                  <a:txBody>
                    <a:bodyPr/>
                    <a:lstStyle/>
                    <a:p>
                      <a:pPr algn="ctr">
                        <a:lnSpc>
                          <a:spcPts val="1800"/>
                        </a:lnSpc>
                      </a:pPr>
                      <a:endParaRPr lang="en-US" altLang="ja-JP" sz="1400" b="1" dirty="0">
                        <a:solidFill>
                          <a:schemeClr val="bg1"/>
                        </a:solidFill>
                      </a:endParaRPr>
                    </a:p>
                  </a:txBody>
                  <a:tcPr anchor="ctr">
                    <a:lnB w="12700" cap="flat" cmpd="sng" algn="ctr">
                      <a:solidFill>
                        <a:srgbClr val="00B0F0"/>
                      </a:solidFill>
                      <a:prstDash val="solid"/>
                      <a:round/>
                      <a:headEnd type="none" w="med" len="med"/>
                      <a:tailEnd type="none" w="med" len="med"/>
                    </a:lnB>
                    <a:solidFill>
                      <a:schemeClr val="accent1"/>
                    </a:solidFill>
                  </a:tcPr>
                </a:tc>
                <a:extLst>
                  <a:ext uri="{0D108BD9-81ED-4DB2-BD59-A6C34878D82A}">
                    <a16:rowId xmlns:a16="http://schemas.microsoft.com/office/drawing/2014/main" xmlns="" val="10000"/>
                  </a:ext>
                </a:extLst>
              </a:tr>
              <a:tr h="232296">
                <a:tc vMerge="1">
                  <a:txBody>
                    <a:bodyPr/>
                    <a:lstStyle/>
                    <a:p>
                      <a:pPr algn="ctr"/>
                      <a:endParaRPr kumimoji="1" lang="en-US" altLang="ja-JP" sz="1400" b="0" dirty="0"/>
                    </a:p>
                  </a:txBody>
                  <a:tcPr anchor="ctr">
                    <a:lnT w="12700" cap="flat" cmpd="sng" algn="ctr">
                      <a:solidFill>
                        <a:srgbClr val="00B0F0"/>
                      </a:solidFill>
                      <a:prstDash val="solid"/>
                      <a:round/>
                      <a:headEnd type="none" w="med" len="med"/>
                      <a:tailEnd type="none" w="med" len="med"/>
                    </a:lnT>
                    <a:lnB w="12700" cap="flat" cmpd="sng" algn="ctr">
                      <a:solidFill>
                        <a:srgbClr val="00B0F0"/>
                      </a:solidFill>
                      <a:prstDash val="solid"/>
                      <a:round/>
                      <a:headEnd type="none" w="med" len="med"/>
                      <a:tailEnd type="none" w="med" len="med"/>
                    </a:lnB>
                  </a:tcPr>
                </a:tc>
                <a:tc>
                  <a:txBody>
                    <a:bodyPr/>
                    <a:lstStyle/>
                    <a:p>
                      <a:pPr marL="0" marR="0" indent="0" algn="ctr" defTabSz="914400" rtl="0" eaLnBrk="1" fontAlgn="auto" latinLnBrk="0" hangingPunct="1">
                        <a:lnSpc>
                          <a:spcPts val="1400"/>
                        </a:lnSpc>
                        <a:spcBef>
                          <a:spcPts val="0"/>
                        </a:spcBef>
                        <a:spcAft>
                          <a:spcPts val="0"/>
                        </a:spcAft>
                        <a:buClrTx/>
                        <a:buSzTx/>
                        <a:buFontTx/>
                        <a:buNone/>
                        <a:tabLst/>
                        <a:defRPr/>
                      </a:pPr>
                      <a:r>
                        <a:rPr kumimoji="1" lang="ja-JP" altLang="en-US" sz="1200" kern="1200" dirty="0">
                          <a:solidFill>
                            <a:schemeClr val="tx1"/>
                          </a:solidFill>
                          <a:latin typeface="+mn-lt"/>
                          <a:ea typeface="+mn-ea"/>
                          <a:cs typeface="+mn-cs"/>
                        </a:rPr>
                        <a:t>トイレの改修</a:t>
                      </a:r>
                      <a:endParaRPr kumimoji="1" lang="en-US" altLang="ja-JP" sz="1200" kern="1200" dirty="0">
                        <a:solidFill>
                          <a:schemeClr val="tx1"/>
                        </a:solidFill>
                        <a:latin typeface="+mn-lt"/>
                        <a:ea typeface="+mn-ea"/>
                        <a:cs typeface="+mn-cs"/>
                      </a:endParaRPr>
                    </a:p>
                  </a:txBody>
                  <a:tcPr marL="36000" marR="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tc>
                  <a:txBody>
                    <a:bodyPr/>
                    <a:lstStyle/>
                    <a:p>
                      <a:pPr marL="0" marR="0" indent="0" algn="ctr" defTabSz="914400" rtl="0" eaLnBrk="1" fontAlgn="auto" latinLnBrk="0" hangingPunct="1">
                        <a:lnSpc>
                          <a:spcPts val="1400"/>
                        </a:lnSpc>
                        <a:spcBef>
                          <a:spcPts val="0"/>
                        </a:spcBef>
                        <a:spcAft>
                          <a:spcPts val="0"/>
                        </a:spcAft>
                        <a:buClrTx/>
                        <a:buSzTx/>
                        <a:buFontTx/>
                        <a:buNone/>
                        <a:tabLst/>
                        <a:defRPr/>
                      </a:pPr>
                      <a:r>
                        <a:rPr kumimoji="1" lang="ja-JP" altLang="en-US" sz="1200" kern="1200" dirty="0">
                          <a:solidFill>
                            <a:schemeClr val="tx1"/>
                          </a:solidFill>
                          <a:latin typeface="+mn-lt"/>
                          <a:ea typeface="+mn-ea"/>
                          <a:cs typeface="+mn-cs"/>
                        </a:rPr>
                        <a:t>開館日・開館時間の延長等</a:t>
                      </a:r>
                      <a:endParaRPr kumimoji="1" lang="en-US" altLang="ja-JP" sz="1200" kern="1200" dirty="0">
                        <a:solidFill>
                          <a:schemeClr val="tx1"/>
                        </a:solidFill>
                        <a:latin typeface="+mn-lt"/>
                        <a:ea typeface="+mn-ea"/>
                        <a:cs typeface="+mn-cs"/>
                      </a:endParaRPr>
                    </a:p>
                  </a:txBody>
                  <a:tcPr marL="36000" marR="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tc>
                  <a:txBody>
                    <a:bodyPr/>
                    <a:lstStyle/>
                    <a:p>
                      <a:pPr marL="0" marR="0" indent="0" algn="ctr" defTabSz="914400" rtl="0" eaLnBrk="1" fontAlgn="auto" latinLnBrk="0" hangingPunct="1">
                        <a:lnSpc>
                          <a:spcPts val="1400"/>
                        </a:lnSpc>
                        <a:spcBef>
                          <a:spcPts val="0"/>
                        </a:spcBef>
                        <a:spcAft>
                          <a:spcPts val="0"/>
                        </a:spcAft>
                        <a:buClrTx/>
                        <a:buSzTx/>
                        <a:buFontTx/>
                        <a:buNone/>
                        <a:tabLst/>
                        <a:defRPr/>
                      </a:pPr>
                      <a:r>
                        <a:rPr kumimoji="1" lang="ja-JP" altLang="en-US" sz="1200" kern="1200" dirty="0">
                          <a:solidFill>
                            <a:schemeClr val="tx1"/>
                          </a:solidFill>
                          <a:latin typeface="+mn-lt"/>
                          <a:ea typeface="+mn-ea"/>
                          <a:cs typeface="+mn-cs"/>
                        </a:rPr>
                        <a:t>案内表示の改善・設置等</a:t>
                      </a:r>
                      <a:endParaRPr kumimoji="1" lang="en-US" altLang="ja-JP" sz="1200" kern="1200" dirty="0">
                        <a:solidFill>
                          <a:schemeClr val="tx1"/>
                        </a:solidFill>
                        <a:latin typeface="+mn-lt"/>
                        <a:ea typeface="+mn-ea"/>
                        <a:cs typeface="+mn-cs"/>
                      </a:endParaRPr>
                    </a:p>
                  </a:txBody>
                  <a:tcPr marL="36000" marR="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extLst>
                  <a:ext uri="{0D108BD9-81ED-4DB2-BD59-A6C34878D82A}">
                    <a16:rowId xmlns:a16="http://schemas.microsoft.com/office/drawing/2014/main" xmlns="" val="10001"/>
                  </a:ext>
                </a:extLst>
              </a:tr>
              <a:tr h="968285">
                <a:tc>
                  <a:txBody>
                    <a:bodyPr/>
                    <a:lstStyle/>
                    <a:p>
                      <a:pPr algn="l">
                        <a:lnSpc>
                          <a:spcPts val="1400"/>
                        </a:lnSpc>
                      </a:pPr>
                      <a:r>
                        <a:rPr kumimoji="1" lang="ja-JP" altLang="en-US" sz="1400" b="0" dirty="0">
                          <a:solidFill>
                            <a:schemeClr val="tx1"/>
                          </a:solidFill>
                        </a:rPr>
                        <a:t>⑤中央図書館</a:t>
                      </a:r>
                    </a:p>
                  </a:txBody>
                  <a:tcPr marL="36000" marR="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tc>
                  <a:txBody>
                    <a:bodyPr/>
                    <a:lstStyle/>
                    <a:p>
                      <a:pPr marL="0" marR="0" indent="0" algn="l" defTabSz="914400" rtl="0" eaLnBrk="1" fontAlgn="auto" latinLnBrk="0" hangingPunct="1">
                        <a:lnSpc>
                          <a:spcPts val="1400"/>
                        </a:lnSpc>
                        <a:spcBef>
                          <a:spcPts val="0"/>
                        </a:spcBef>
                        <a:spcAft>
                          <a:spcPts val="0"/>
                        </a:spcAft>
                        <a:buClrTx/>
                        <a:buSzTx/>
                        <a:buFontTx/>
                        <a:buNone/>
                        <a:tabLst/>
                        <a:defRPr/>
                      </a:pPr>
                      <a:r>
                        <a:rPr lang="ja-JP" altLang="en-US" sz="1100" b="0" dirty="0">
                          <a:solidFill>
                            <a:schemeClr val="tx1"/>
                          </a:solidFill>
                        </a:rPr>
                        <a:t>・</a:t>
                      </a:r>
                      <a:r>
                        <a:rPr lang="en-US" altLang="ja-JP" sz="1100" b="0" dirty="0">
                          <a:solidFill>
                            <a:schemeClr val="tx1"/>
                          </a:solidFill>
                        </a:rPr>
                        <a:t>1</a:t>
                      </a:r>
                      <a:r>
                        <a:rPr lang="ja-JP" altLang="en-US" sz="1100" b="0" dirty="0">
                          <a:solidFill>
                            <a:schemeClr val="tx1"/>
                          </a:solidFill>
                        </a:rPr>
                        <a:t>階・地下</a:t>
                      </a:r>
                      <a:r>
                        <a:rPr lang="en-US" altLang="ja-JP" sz="1100" b="0" dirty="0">
                          <a:solidFill>
                            <a:schemeClr val="tx1"/>
                          </a:solidFill>
                        </a:rPr>
                        <a:t>1</a:t>
                      </a:r>
                      <a:r>
                        <a:rPr lang="ja-JP" altLang="en-US" sz="1100" b="0" dirty="0">
                          <a:solidFill>
                            <a:schemeClr val="tx1"/>
                          </a:solidFill>
                        </a:rPr>
                        <a:t>階女子トイレの洋式化</a:t>
                      </a:r>
                    </a:p>
                  </a:txBody>
                  <a:tcPr marL="36000" marR="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nSpc>
                          <a:spcPts val="1400"/>
                        </a:lnSpc>
                      </a:pPr>
                      <a:r>
                        <a:rPr kumimoji="1" lang="ja-JP" altLang="en-US" sz="1100" kern="1200" spc="-40" baseline="0" dirty="0">
                          <a:solidFill>
                            <a:schemeClr val="tx1"/>
                          </a:solidFill>
                          <a:latin typeface="+mn-lt"/>
                          <a:ea typeface="+mn-ea"/>
                          <a:cs typeface="+mn-cs"/>
                        </a:rPr>
                        <a:t>・開館日の増</a:t>
                      </a:r>
                    </a:p>
                    <a:p>
                      <a:pPr>
                        <a:lnSpc>
                          <a:spcPts val="1400"/>
                        </a:lnSpc>
                      </a:pPr>
                      <a:r>
                        <a:rPr kumimoji="1" lang="ja-JP" altLang="en-US" sz="1100" kern="1200" spc="-40" baseline="0" dirty="0">
                          <a:solidFill>
                            <a:schemeClr val="tx1"/>
                          </a:solidFill>
                          <a:latin typeface="+mn-lt"/>
                          <a:ea typeface="+mn-ea"/>
                          <a:cs typeface="+mn-cs"/>
                        </a:rPr>
                        <a:t>　　中央図書館：</a:t>
                      </a:r>
                      <a:r>
                        <a:rPr kumimoji="1" lang="en-US" altLang="ja-JP" sz="1100" kern="1200" spc="-40" baseline="0" dirty="0">
                          <a:solidFill>
                            <a:schemeClr val="tx1"/>
                          </a:solidFill>
                          <a:latin typeface="+mn-lt"/>
                          <a:ea typeface="+mn-ea"/>
                          <a:cs typeface="+mn-cs"/>
                        </a:rPr>
                        <a:t>4</a:t>
                      </a:r>
                      <a:r>
                        <a:rPr kumimoji="1" lang="ja-JP" altLang="en-US" sz="1100" kern="1200" spc="-40" baseline="0" dirty="0">
                          <a:solidFill>
                            <a:schemeClr val="tx1"/>
                          </a:solidFill>
                          <a:latin typeface="+mn-lt"/>
                          <a:ea typeface="+mn-ea"/>
                          <a:cs typeface="+mn-cs"/>
                        </a:rPr>
                        <a:t>日間</a:t>
                      </a:r>
                    </a:p>
                    <a:p>
                      <a:pPr>
                        <a:lnSpc>
                          <a:spcPts val="1400"/>
                        </a:lnSpc>
                      </a:pPr>
                      <a:r>
                        <a:rPr kumimoji="1" lang="ja-JP" altLang="en-US" sz="1100" kern="1200" spc="-40" baseline="0" dirty="0">
                          <a:solidFill>
                            <a:schemeClr val="tx1"/>
                          </a:solidFill>
                          <a:latin typeface="+mn-lt"/>
                          <a:ea typeface="+mn-ea"/>
                          <a:cs typeface="+mn-cs"/>
                        </a:rPr>
                        <a:t>　　地域図書館：</a:t>
                      </a:r>
                      <a:r>
                        <a:rPr kumimoji="1" lang="en-US" altLang="ja-JP" sz="1100" kern="1200" spc="-40" baseline="0" dirty="0">
                          <a:solidFill>
                            <a:schemeClr val="tx1"/>
                          </a:solidFill>
                          <a:latin typeface="+mn-lt"/>
                          <a:ea typeface="+mn-ea"/>
                          <a:cs typeface="+mn-cs"/>
                        </a:rPr>
                        <a:t>2</a:t>
                      </a:r>
                      <a:r>
                        <a:rPr kumimoji="1" lang="ja-JP" altLang="en-US" sz="1100" kern="1200" spc="-40" baseline="0" dirty="0">
                          <a:solidFill>
                            <a:schemeClr val="tx1"/>
                          </a:solidFill>
                          <a:latin typeface="+mn-lt"/>
                          <a:ea typeface="+mn-ea"/>
                          <a:cs typeface="+mn-cs"/>
                        </a:rPr>
                        <a:t>日間</a:t>
                      </a:r>
                    </a:p>
                    <a:p>
                      <a:pPr>
                        <a:lnSpc>
                          <a:spcPts val="1400"/>
                        </a:lnSpc>
                      </a:pPr>
                      <a:r>
                        <a:rPr kumimoji="1" lang="ja-JP" altLang="en-US" sz="1100" kern="1200" spc="-40" baseline="0" dirty="0">
                          <a:solidFill>
                            <a:schemeClr val="tx1"/>
                          </a:solidFill>
                          <a:latin typeface="+mn-lt"/>
                          <a:ea typeface="+mn-ea"/>
                          <a:cs typeface="+mn-cs"/>
                        </a:rPr>
                        <a:t>・年末開館（</a:t>
                      </a:r>
                      <a:r>
                        <a:rPr kumimoji="1" lang="en-US" altLang="ja-JP" sz="1100" kern="1200" spc="-40" baseline="0" dirty="0">
                          <a:solidFill>
                            <a:schemeClr val="tx1"/>
                          </a:solidFill>
                          <a:latin typeface="+mn-lt"/>
                          <a:ea typeface="+mn-ea"/>
                          <a:cs typeface="+mn-cs"/>
                        </a:rPr>
                        <a:t>12</a:t>
                      </a:r>
                      <a:r>
                        <a:rPr kumimoji="1" lang="ja-JP" altLang="en-US" sz="1100" kern="1200" spc="-40" baseline="0" dirty="0">
                          <a:solidFill>
                            <a:schemeClr val="tx1"/>
                          </a:solidFill>
                          <a:latin typeface="+mn-lt"/>
                          <a:ea typeface="+mn-ea"/>
                          <a:cs typeface="+mn-cs"/>
                        </a:rPr>
                        <a:t>月</a:t>
                      </a:r>
                      <a:r>
                        <a:rPr kumimoji="1" lang="en-US" altLang="ja-JP" sz="1100" kern="1200" spc="-40" baseline="0" dirty="0">
                          <a:solidFill>
                            <a:schemeClr val="tx1"/>
                          </a:solidFill>
                          <a:latin typeface="+mn-lt"/>
                          <a:ea typeface="+mn-ea"/>
                          <a:cs typeface="+mn-cs"/>
                        </a:rPr>
                        <a:t>28</a:t>
                      </a:r>
                      <a:r>
                        <a:rPr kumimoji="1" lang="ja-JP" altLang="en-US" sz="1100" kern="1200" spc="-40" baseline="0" dirty="0">
                          <a:solidFill>
                            <a:schemeClr val="tx1"/>
                          </a:solidFill>
                          <a:latin typeface="+mn-lt"/>
                          <a:ea typeface="+mn-ea"/>
                          <a:cs typeface="+mn-cs"/>
                        </a:rPr>
                        <a:t>日）</a:t>
                      </a:r>
                      <a:r>
                        <a:rPr kumimoji="1" lang="en-US" altLang="ja-JP" sz="1100" kern="1200" spc="-40" baseline="0" dirty="0">
                          <a:solidFill>
                            <a:schemeClr val="tx1"/>
                          </a:solidFill>
                          <a:latin typeface="+mn-lt"/>
                          <a:ea typeface="+mn-ea"/>
                          <a:cs typeface="+mn-cs"/>
                        </a:rPr>
                        <a:t>:2014</a:t>
                      </a:r>
                      <a:r>
                        <a:rPr kumimoji="1" lang="ja-JP" altLang="en-US" sz="1100" kern="1200" spc="-40" baseline="0" dirty="0">
                          <a:solidFill>
                            <a:schemeClr val="tx1"/>
                          </a:solidFill>
                          <a:latin typeface="+mn-lt"/>
                          <a:ea typeface="+mn-ea"/>
                          <a:cs typeface="+mn-cs"/>
                        </a:rPr>
                        <a:t>年～</a:t>
                      </a:r>
                    </a:p>
                    <a:p>
                      <a:pPr>
                        <a:lnSpc>
                          <a:spcPts val="1400"/>
                        </a:lnSpc>
                      </a:pPr>
                      <a:r>
                        <a:rPr kumimoji="1" lang="ja-JP" altLang="en-US" sz="1100" kern="1200" spc="-40" baseline="0" dirty="0">
                          <a:solidFill>
                            <a:schemeClr val="tx1"/>
                          </a:solidFill>
                          <a:latin typeface="+mn-lt"/>
                          <a:ea typeface="+mn-ea"/>
                          <a:cs typeface="+mn-cs"/>
                        </a:rPr>
                        <a:t>・蔵書点検日の見直し</a:t>
                      </a:r>
                    </a:p>
                  </a:txBody>
                  <a:tcPr marL="36000" marR="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indent="0" algn="l" defTabSz="914400" rtl="0" eaLnBrk="1" fontAlgn="auto" latinLnBrk="0" hangingPunct="1">
                        <a:lnSpc>
                          <a:spcPts val="1400"/>
                        </a:lnSpc>
                        <a:spcBef>
                          <a:spcPts val="0"/>
                        </a:spcBef>
                        <a:spcAft>
                          <a:spcPts val="0"/>
                        </a:spcAft>
                        <a:buClrTx/>
                        <a:buSzTx/>
                        <a:buFontTx/>
                        <a:buNone/>
                        <a:tabLst/>
                        <a:defRPr/>
                      </a:pPr>
                      <a:r>
                        <a:rPr kumimoji="1" lang="ja-JP" altLang="en-US" sz="1100" kern="1200" dirty="0">
                          <a:solidFill>
                            <a:schemeClr val="tx1"/>
                          </a:solidFill>
                          <a:latin typeface="+mn-lt"/>
                          <a:ea typeface="+mn-ea"/>
                          <a:cs typeface="+mn-cs"/>
                        </a:rPr>
                        <a:t>・子ども向け表示の設置</a:t>
                      </a:r>
                    </a:p>
                    <a:p>
                      <a:pPr marL="0" marR="0" indent="0" algn="l" defTabSz="914400" rtl="0" eaLnBrk="1" fontAlgn="auto" latinLnBrk="0" hangingPunct="1">
                        <a:lnSpc>
                          <a:spcPts val="1400"/>
                        </a:lnSpc>
                        <a:spcBef>
                          <a:spcPts val="0"/>
                        </a:spcBef>
                        <a:spcAft>
                          <a:spcPts val="0"/>
                        </a:spcAft>
                        <a:buClrTx/>
                        <a:buSzTx/>
                        <a:buFontTx/>
                        <a:buNone/>
                        <a:tabLst/>
                        <a:defRPr/>
                      </a:pPr>
                      <a:r>
                        <a:rPr kumimoji="1" lang="ja-JP" altLang="en-US" sz="1100" kern="1200" dirty="0">
                          <a:solidFill>
                            <a:schemeClr val="tx1"/>
                          </a:solidFill>
                          <a:latin typeface="+mn-lt"/>
                          <a:ea typeface="+mn-ea"/>
                          <a:cs typeface="+mn-cs"/>
                        </a:rPr>
                        <a:t>・</a:t>
                      </a:r>
                      <a:r>
                        <a:rPr kumimoji="1" lang="en-US" altLang="ja-JP" sz="1100" kern="1200" dirty="0">
                          <a:solidFill>
                            <a:schemeClr val="tx1"/>
                          </a:solidFill>
                          <a:latin typeface="+mn-lt"/>
                          <a:ea typeface="+mn-ea"/>
                          <a:cs typeface="+mn-cs"/>
                        </a:rPr>
                        <a:t>1</a:t>
                      </a:r>
                      <a:r>
                        <a:rPr kumimoji="1" lang="ja-JP" altLang="en-US" sz="1100" kern="1200" dirty="0">
                          <a:solidFill>
                            <a:schemeClr val="tx1"/>
                          </a:solidFill>
                          <a:latin typeface="+mn-lt"/>
                          <a:ea typeface="+mn-ea"/>
                          <a:cs typeface="+mn-cs"/>
                        </a:rPr>
                        <a:t>階休憩スペース案内表示の設置</a:t>
                      </a:r>
                    </a:p>
                    <a:p>
                      <a:pPr marL="0" marR="0" indent="0" algn="l" defTabSz="914400" rtl="0" eaLnBrk="1" fontAlgn="auto" latinLnBrk="0" hangingPunct="1">
                        <a:lnSpc>
                          <a:spcPts val="1400"/>
                        </a:lnSpc>
                        <a:spcBef>
                          <a:spcPts val="0"/>
                        </a:spcBef>
                        <a:spcAft>
                          <a:spcPts val="0"/>
                        </a:spcAft>
                        <a:buClrTx/>
                        <a:buSzTx/>
                        <a:buFontTx/>
                        <a:buNone/>
                        <a:tabLst/>
                        <a:defRPr/>
                      </a:pPr>
                      <a:r>
                        <a:rPr kumimoji="1" lang="ja-JP" altLang="en-US" sz="1100" kern="1200" dirty="0">
                          <a:solidFill>
                            <a:schemeClr val="tx1"/>
                          </a:solidFill>
                          <a:latin typeface="+mn-lt"/>
                          <a:ea typeface="+mn-ea"/>
                          <a:cs typeface="+mn-cs"/>
                        </a:rPr>
                        <a:t>・外国語案内の追加</a:t>
                      </a:r>
                    </a:p>
                    <a:p>
                      <a:pPr marL="0" marR="0" indent="0" algn="l" defTabSz="914400" rtl="0" eaLnBrk="1" fontAlgn="auto" latinLnBrk="0" hangingPunct="1">
                        <a:lnSpc>
                          <a:spcPts val="1400"/>
                        </a:lnSpc>
                        <a:spcBef>
                          <a:spcPts val="0"/>
                        </a:spcBef>
                        <a:spcAft>
                          <a:spcPts val="0"/>
                        </a:spcAft>
                        <a:buClrTx/>
                        <a:buSzTx/>
                        <a:buFontTx/>
                        <a:buNone/>
                        <a:tabLst/>
                        <a:defRPr/>
                      </a:pPr>
                      <a:r>
                        <a:rPr kumimoji="1" lang="ja-JP" altLang="en-US" sz="1100" kern="1200" dirty="0">
                          <a:solidFill>
                            <a:schemeClr val="tx1"/>
                          </a:solidFill>
                          <a:latin typeface="+mn-lt"/>
                          <a:ea typeface="+mn-ea"/>
                          <a:cs typeface="+mn-cs"/>
                        </a:rPr>
                        <a:t>・公衆無線</a:t>
                      </a:r>
                      <a:r>
                        <a:rPr kumimoji="1" lang="en-US" altLang="ja-JP" sz="1100" kern="1200" dirty="0">
                          <a:solidFill>
                            <a:schemeClr val="tx1"/>
                          </a:solidFill>
                          <a:latin typeface="+mn-lt"/>
                          <a:ea typeface="+mn-ea"/>
                          <a:cs typeface="+mn-cs"/>
                        </a:rPr>
                        <a:t>LAN</a:t>
                      </a:r>
                      <a:r>
                        <a:rPr kumimoji="1" lang="ja-JP" altLang="en-US" sz="1100" kern="1200" dirty="0">
                          <a:solidFill>
                            <a:schemeClr val="tx1"/>
                          </a:solidFill>
                          <a:latin typeface="+mn-lt"/>
                          <a:ea typeface="+mn-ea"/>
                          <a:cs typeface="+mn-cs"/>
                        </a:rPr>
                        <a:t>環境の整備（中央図書館ほか</a:t>
                      </a:r>
                      <a:r>
                        <a:rPr kumimoji="1" lang="en-US" altLang="ja-JP" sz="1100" kern="1200" dirty="0">
                          <a:solidFill>
                            <a:schemeClr val="tx1"/>
                          </a:solidFill>
                          <a:latin typeface="+mn-lt"/>
                          <a:ea typeface="+mn-ea"/>
                          <a:cs typeface="+mn-cs"/>
                        </a:rPr>
                        <a:t>23</a:t>
                      </a:r>
                      <a:r>
                        <a:rPr kumimoji="1" lang="ja-JP" altLang="en-US" sz="1100" kern="1200" dirty="0">
                          <a:solidFill>
                            <a:schemeClr val="tx1"/>
                          </a:solidFill>
                          <a:latin typeface="+mn-lt"/>
                          <a:ea typeface="+mn-ea"/>
                          <a:cs typeface="+mn-cs"/>
                        </a:rPr>
                        <a:t>館）</a:t>
                      </a:r>
                    </a:p>
                    <a:p>
                      <a:pPr marL="0" marR="0" indent="0" algn="l" defTabSz="914400" rtl="0" eaLnBrk="1" fontAlgn="auto" latinLnBrk="0" hangingPunct="1">
                        <a:lnSpc>
                          <a:spcPts val="1400"/>
                        </a:lnSpc>
                        <a:spcBef>
                          <a:spcPts val="0"/>
                        </a:spcBef>
                        <a:spcAft>
                          <a:spcPts val="0"/>
                        </a:spcAft>
                        <a:buClrTx/>
                        <a:buSzTx/>
                        <a:buFontTx/>
                        <a:buNone/>
                        <a:tabLst/>
                        <a:defRPr/>
                      </a:pPr>
                      <a:r>
                        <a:rPr kumimoji="1" lang="ja-JP" altLang="en-US" sz="1100" kern="1200" dirty="0">
                          <a:solidFill>
                            <a:schemeClr val="tx1"/>
                          </a:solidFill>
                          <a:latin typeface="+mn-lt"/>
                          <a:ea typeface="+mn-ea"/>
                          <a:cs typeface="+mn-cs"/>
                        </a:rPr>
                        <a:t>・図書館返却ポストの設置（市役所・平野区役所）</a:t>
                      </a:r>
                    </a:p>
                    <a:p>
                      <a:pPr marL="0" marR="0" indent="0" algn="l" defTabSz="914400" rtl="0" eaLnBrk="1" fontAlgn="auto" latinLnBrk="0" hangingPunct="1">
                        <a:lnSpc>
                          <a:spcPts val="1400"/>
                        </a:lnSpc>
                        <a:spcBef>
                          <a:spcPts val="0"/>
                        </a:spcBef>
                        <a:spcAft>
                          <a:spcPts val="0"/>
                        </a:spcAft>
                        <a:buClrTx/>
                        <a:buSzTx/>
                        <a:buFontTx/>
                        <a:buNone/>
                        <a:tabLst/>
                        <a:defRPr/>
                      </a:pPr>
                      <a:r>
                        <a:rPr kumimoji="1" lang="ja-JP" altLang="en-US" sz="1100" kern="1200" dirty="0">
                          <a:solidFill>
                            <a:schemeClr val="tx1"/>
                          </a:solidFill>
                          <a:latin typeface="+mn-lt"/>
                          <a:ea typeface="+mn-ea"/>
                          <a:cs typeface="+mn-cs"/>
                        </a:rPr>
                        <a:t>・飲み物の利用緩和</a:t>
                      </a:r>
                    </a:p>
                    <a:p>
                      <a:pPr marL="0" marR="0" indent="0" algn="l" defTabSz="914400" rtl="0" eaLnBrk="1" fontAlgn="auto" latinLnBrk="0" hangingPunct="1">
                        <a:lnSpc>
                          <a:spcPts val="1400"/>
                        </a:lnSpc>
                        <a:spcBef>
                          <a:spcPts val="0"/>
                        </a:spcBef>
                        <a:spcAft>
                          <a:spcPts val="0"/>
                        </a:spcAft>
                        <a:buClrTx/>
                        <a:buSzTx/>
                        <a:buFontTx/>
                        <a:buNone/>
                        <a:tabLst/>
                        <a:defRPr/>
                      </a:pPr>
                      <a:r>
                        <a:rPr kumimoji="1" lang="ja-JP" altLang="en-US" sz="1100" kern="1200" dirty="0">
                          <a:solidFill>
                            <a:schemeClr val="tx1"/>
                          </a:solidFill>
                          <a:latin typeface="+mn-lt"/>
                          <a:ea typeface="+mn-ea"/>
                          <a:cs typeface="+mn-cs"/>
                        </a:rPr>
                        <a:t>・情報発信の充実（デジタルアーカイブのオープンデータ化、</a:t>
                      </a:r>
                      <a:r>
                        <a:rPr kumimoji="1" lang="en-US" altLang="ja-JP" sz="1100" kern="1200" dirty="0">
                          <a:solidFill>
                            <a:schemeClr val="tx1"/>
                          </a:solidFill>
                          <a:latin typeface="+mn-lt"/>
                          <a:ea typeface="+mn-ea"/>
                          <a:cs typeface="+mn-cs"/>
                        </a:rPr>
                        <a:t>Facebook</a:t>
                      </a:r>
                      <a:r>
                        <a:rPr kumimoji="1" lang="ja-JP" altLang="en-US" sz="1100" kern="1200" dirty="0" err="1">
                          <a:solidFill>
                            <a:schemeClr val="tx1"/>
                          </a:solidFill>
                          <a:latin typeface="+mn-lt"/>
                          <a:ea typeface="+mn-ea"/>
                          <a:cs typeface="+mn-cs"/>
                        </a:rPr>
                        <a:t>での</a:t>
                      </a:r>
                      <a:r>
                        <a:rPr kumimoji="1" lang="ja-JP" altLang="en-US" sz="1100" kern="1200" dirty="0">
                          <a:solidFill>
                            <a:schemeClr val="tx1"/>
                          </a:solidFill>
                          <a:latin typeface="+mn-lt"/>
                          <a:ea typeface="+mn-ea"/>
                          <a:cs typeface="+mn-cs"/>
                        </a:rPr>
                        <a:t>情報発信の開始）</a:t>
                      </a:r>
                    </a:p>
                  </a:txBody>
                  <a:tcPr marL="36000" marR="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xmlns="" val="10002"/>
                  </a:ext>
                </a:extLst>
              </a:tr>
              <a:tr h="841787">
                <a:tc>
                  <a:txBody>
                    <a:bodyPr/>
                    <a:lstStyle/>
                    <a:p>
                      <a:pPr algn="l">
                        <a:lnSpc>
                          <a:spcPts val="1400"/>
                        </a:lnSpc>
                      </a:pPr>
                      <a:r>
                        <a:rPr kumimoji="1" lang="ja-JP" altLang="en-US" sz="1400" b="0" dirty="0">
                          <a:solidFill>
                            <a:schemeClr val="tx1"/>
                          </a:solidFill>
                        </a:rPr>
                        <a:t>⑥市立大学学術</a:t>
                      </a:r>
                    </a:p>
                    <a:p>
                      <a:pPr algn="l">
                        <a:lnSpc>
                          <a:spcPts val="1400"/>
                        </a:lnSpc>
                      </a:pPr>
                      <a:r>
                        <a:rPr kumimoji="1" lang="ja-JP" altLang="en-US" sz="1400" b="0" dirty="0">
                          <a:solidFill>
                            <a:schemeClr val="tx1"/>
                          </a:solidFill>
                        </a:rPr>
                        <a:t>　情報総合センター</a:t>
                      </a:r>
                    </a:p>
                  </a:txBody>
                  <a:tcPr marL="36000" marR="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tc>
                  <a:txBody>
                    <a:bodyPr/>
                    <a:lstStyle/>
                    <a:p>
                      <a:pPr marL="0" marR="0" indent="0" algn="l" defTabSz="914400" rtl="0" eaLnBrk="1" fontAlgn="auto" latinLnBrk="0" hangingPunct="1">
                        <a:lnSpc>
                          <a:spcPts val="1400"/>
                        </a:lnSpc>
                        <a:spcBef>
                          <a:spcPts val="0"/>
                        </a:spcBef>
                        <a:spcAft>
                          <a:spcPts val="0"/>
                        </a:spcAft>
                        <a:buClrTx/>
                        <a:buSzTx/>
                        <a:buFontTx/>
                        <a:buNone/>
                        <a:tabLst/>
                        <a:defRPr/>
                      </a:pPr>
                      <a:r>
                        <a:rPr lang="ja-JP" altLang="en-US" sz="1100" b="0" dirty="0">
                          <a:solidFill>
                            <a:schemeClr val="tx1"/>
                          </a:solidFill>
                        </a:rPr>
                        <a:t>・</a:t>
                      </a:r>
                      <a:r>
                        <a:rPr lang="ja-JP" altLang="en-US" sz="1100" b="0" dirty="0" err="1">
                          <a:solidFill>
                            <a:schemeClr val="tx1"/>
                          </a:solidFill>
                        </a:rPr>
                        <a:t>障がい</a:t>
                      </a:r>
                      <a:r>
                        <a:rPr lang="ja-JP" altLang="en-US" sz="1100" b="0" dirty="0">
                          <a:solidFill>
                            <a:schemeClr val="tx1"/>
                          </a:solidFill>
                        </a:rPr>
                        <a:t>者用トイレへの洗浄トイレの設置（</a:t>
                      </a:r>
                      <a:r>
                        <a:rPr lang="en-US" altLang="ja-JP" sz="1100" b="0" dirty="0">
                          <a:solidFill>
                            <a:schemeClr val="tx1"/>
                          </a:solidFill>
                        </a:rPr>
                        <a:t>10</a:t>
                      </a:r>
                      <a:r>
                        <a:rPr lang="ja-JP" altLang="en-US" sz="1100" b="0" dirty="0">
                          <a:solidFill>
                            <a:schemeClr val="tx1"/>
                          </a:solidFill>
                        </a:rPr>
                        <a:t>か所）</a:t>
                      </a:r>
                    </a:p>
                    <a:p>
                      <a:pPr marL="0" marR="0" indent="0" algn="l" defTabSz="914400" rtl="0" eaLnBrk="1" fontAlgn="auto" latinLnBrk="0" hangingPunct="1">
                        <a:lnSpc>
                          <a:spcPts val="1400"/>
                        </a:lnSpc>
                        <a:spcBef>
                          <a:spcPts val="0"/>
                        </a:spcBef>
                        <a:spcAft>
                          <a:spcPts val="0"/>
                        </a:spcAft>
                        <a:buClrTx/>
                        <a:buSzTx/>
                        <a:buFontTx/>
                        <a:buNone/>
                        <a:tabLst/>
                        <a:defRPr/>
                      </a:pPr>
                      <a:endParaRPr lang="en-US" altLang="ja-JP" sz="1100" b="0" dirty="0">
                        <a:solidFill>
                          <a:schemeClr val="tx1"/>
                        </a:solidFill>
                      </a:endParaRPr>
                    </a:p>
                  </a:txBody>
                  <a:tcPr marL="36000" marR="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54000" marR="0" indent="-457200" algn="l" defTabSz="914400" rtl="0" eaLnBrk="1" fontAlgn="auto" latinLnBrk="0" hangingPunct="1">
                        <a:lnSpc>
                          <a:spcPts val="1400"/>
                        </a:lnSpc>
                        <a:spcBef>
                          <a:spcPts val="0"/>
                        </a:spcBef>
                        <a:spcAft>
                          <a:spcPts val="0"/>
                        </a:spcAft>
                        <a:buClrTx/>
                        <a:buSzTx/>
                        <a:buFontTx/>
                        <a:buNone/>
                        <a:tabLst/>
                        <a:defRPr/>
                      </a:pPr>
                      <a:r>
                        <a:rPr kumimoji="1" lang="ja-JP" altLang="en-US" sz="1100" i="0" kern="1200" dirty="0">
                          <a:solidFill>
                            <a:schemeClr val="tx1"/>
                          </a:solidFill>
                          <a:latin typeface="+mn-lt"/>
                          <a:ea typeface="+mn-ea"/>
                          <a:cs typeface="+mn-cs"/>
                        </a:rPr>
                        <a:t>・春休み等の開館日増（</a:t>
                      </a:r>
                      <a:r>
                        <a:rPr kumimoji="1" lang="en-US" altLang="ja-JP" sz="1100" i="0" kern="1200" dirty="0">
                          <a:solidFill>
                            <a:schemeClr val="tx1"/>
                          </a:solidFill>
                          <a:latin typeface="+mn-lt"/>
                          <a:ea typeface="+mn-ea"/>
                          <a:cs typeface="+mn-cs"/>
                        </a:rPr>
                        <a:t>5</a:t>
                      </a:r>
                      <a:r>
                        <a:rPr kumimoji="1" lang="ja-JP" altLang="en-US" sz="1100" i="0" kern="1200" dirty="0">
                          <a:solidFill>
                            <a:schemeClr val="tx1"/>
                          </a:solidFill>
                          <a:latin typeface="+mn-lt"/>
                          <a:ea typeface="+mn-ea"/>
                          <a:cs typeface="+mn-cs"/>
                        </a:rPr>
                        <a:t>日間）</a:t>
                      </a:r>
                    </a:p>
                    <a:p>
                      <a:pPr marL="54000" marR="0" indent="-457200" algn="l" defTabSz="914400" rtl="0" eaLnBrk="1" fontAlgn="auto" latinLnBrk="0" hangingPunct="1">
                        <a:lnSpc>
                          <a:spcPts val="1400"/>
                        </a:lnSpc>
                        <a:spcBef>
                          <a:spcPts val="0"/>
                        </a:spcBef>
                        <a:spcAft>
                          <a:spcPts val="0"/>
                        </a:spcAft>
                        <a:buClrTx/>
                        <a:buSzTx/>
                        <a:buFontTx/>
                        <a:buNone/>
                        <a:tabLst/>
                        <a:defRPr/>
                      </a:pPr>
                      <a:r>
                        <a:rPr kumimoji="1" lang="ja-JP" altLang="en-US" sz="1100" i="0" kern="1200" dirty="0">
                          <a:solidFill>
                            <a:schemeClr val="tx1"/>
                          </a:solidFill>
                          <a:latin typeface="+mn-lt"/>
                          <a:ea typeface="+mn-ea"/>
                          <a:cs typeface="+mn-cs"/>
                        </a:rPr>
                        <a:t>・早朝開館（午前</a:t>
                      </a:r>
                      <a:r>
                        <a:rPr kumimoji="1" lang="en-US" altLang="ja-JP" sz="1100" i="0" kern="1200" dirty="0">
                          <a:solidFill>
                            <a:schemeClr val="tx1"/>
                          </a:solidFill>
                          <a:latin typeface="+mn-lt"/>
                          <a:ea typeface="+mn-ea"/>
                          <a:cs typeface="+mn-cs"/>
                        </a:rPr>
                        <a:t>8</a:t>
                      </a:r>
                      <a:r>
                        <a:rPr kumimoji="1" lang="ja-JP" altLang="en-US" sz="1100" i="0" kern="1200" dirty="0">
                          <a:solidFill>
                            <a:schemeClr val="tx1"/>
                          </a:solidFill>
                          <a:latin typeface="+mn-lt"/>
                          <a:ea typeface="+mn-ea"/>
                          <a:cs typeface="+mn-cs"/>
                        </a:rPr>
                        <a:t>時</a:t>
                      </a:r>
                      <a:r>
                        <a:rPr kumimoji="1" lang="en-US" altLang="ja-JP" sz="1100" i="0" kern="1200" dirty="0">
                          <a:solidFill>
                            <a:schemeClr val="tx1"/>
                          </a:solidFill>
                          <a:latin typeface="+mn-lt"/>
                          <a:ea typeface="+mn-ea"/>
                          <a:cs typeface="+mn-cs"/>
                        </a:rPr>
                        <a:t>30</a:t>
                      </a:r>
                      <a:r>
                        <a:rPr kumimoji="1" lang="ja-JP" altLang="en-US" sz="1100" i="0" kern="1200" dirty="0">
                          <a:solidFill>
                            <a:schemeClr val="tx1"/>
                          </a:solidFill>
                          <a:latin typeface="+mn-lt"/>
                          <a:ea typeface="+mn-ea"/>
                          <a:cs typeface="+mn-cs"/>
                        </a:rPr>
                        <a:t>分～）</a:t>
                      </a:r>
                    </a:p>
                    <a:p>
                      <a:pPr marL="54000" marR="0" indent="-457200" algn="l" defTabSz="914400" rtl="0" eaLnBrk="1" fontAlgn="auto" latinLnBrk="0" hangingPunct="1">
                        <a:lnSpc>
                          <a:spcPts val="1400"/>
                        </a:lnSpc>
                        <a:spcBef>
                          <a:spcPts val="0"/>
                        </a:spcBef>
                        <a:spcAft>
                          <a:spcPts val="0"/>
                        </a:spcAft>
                        <a:buClrTx/>
                        <a:buSzTx/>
                        <a:buFontTx/>
                        <a:buNone/>
                        <a:tabLst/>
                        <a:defRPr/>
                      </a:pPr>
                      <a:r>
                        <a:rPr kumimoji="1" lang="ja-JP" altLang="en-US" sz="1100" i="0" kern="1200" dirty="0">
                          <a:solidFill>
                            <a:schemeClr val="tx1"/>
                          </a:solidFill>
                          <a:latin typeface="+mn-lt"/>
                          <a:ea typeface="+mn-ea"/>
                          <a:cs typeface="+mn-cs"/>
                        </a:rPr>
                        <a:t>・土曜日の開館時間延長（午後</a:t>
                      </a:r>
                      <a:r>
                        <a:rPr kumimoji="1" lang="en-US" altLang="ja-JP" sz="1100" i="0" kern="1200" dirty="0">
                          <a:solidFill>
                            <a:schemeClr val="tx1"/>
                          </a:solidFill>
                          <a:latin typeface="+mn-lt"/>
                          <a:ea typeface="+mn-ea"/>
                          <a:cs typeface="+mn-cs"/>
                        </a:rPr>
                        <a:t>7</a:t>
                      </a:r>
                      <a:r>
                        <a:rPr kumimoji="1" lang="ja-JP" altLang="en-US" sz="1100" i="0" kern="1200" dirty="0">
                          <a:solidFill>
                            <a:schemeClr val="tx1"/>
                          </a:solidFill>
                          <a:latin typeface="+mn-lt"/>
                          <a:ea typeface="+mn-ea"/>
                          <a:cs typeface="+mn-cs"/>
                        </a:rPr>
                        <a:t>時まで）</a:t>
                      </a:r>
                    </a:p>
                    <a:p>
                      <a:pPr marL="54000" marR="0" indent="-457200" algn="l" defTabSz="914400" rtl="0" eaLnBrk="1" fontAlgn="auto" latinLnBrk="0" hangingPunct="1">
                        <a:lnSpc>
                          <a:spcPts val="1400"/>
                        </a:lnSpc>
                        <a:spcBef>
                          <a:spcPts val="0"/>
                        </a:spcBef>
                        <a:spcAft>
                          <a:spcPts val="0"/>
                        </a:spcAft>
                        <a:buClrTx/>
                        <a:buSzTx/>
                        <a:buFontTx/>
                        <a:buNone/>
                        <a:tabLst/>
                        <a:defRPr/>
                      </a:pPr>
                      <a:r>
                        <a:rPr kumimoji="1" lang="ja-JP" altLang="en-US" sz="1100" i="0" kern="1200" dirty="0">
                          <a:solidFill>
                            <a:schemeClr val="tx1"/>
                          </a:solidFill>
                          <a:latin typeface="+mn-lt"/>
                          <a:ea typeface="+mn-ea"/>
                          <a:cs typeface="+mn-cs"/>
                        </a:rPr>
                        <a:t>・日曜日の開館</a:t>
                      </a:r>
                      <a:endParaRPr kumimoji="1" lang="en-US" altLang="ja-JP" sz="1100" i="0" kern="1200" dirty="0">
                        <a:solidFill>
                          <a:schemeClr val="tx1"/>
                        </a:solidFill>
                        <a:latin typeface="+mn-lt"/>
                        <a:ea typeface="+mn-ea"/>
                        <a:cs typeface="+mn-cs"/>
                      </a:endParaRPr>
                    </a:p>
                    <a:p>
                      <a:pPr marL="54000" marR="0" indent="-457200" algn="l" defTabSz="914400" rtl="0" eaLnBrk="1" fontAlgn="auto" latinLnBrk="0" hangingPunct="1">
                        <a:lnSpc>
                          <a:spcPts val="1400"/>
                        </a:lnSpc>
                        <a:spcBef>
                          <a:spcPts val="0"/>
                        </a:spcBef>
                        <a:spcAft>
                          <a:spcPts val="0"/>
                        </a:spcAft>
                        <a:buClrTx/>
                        <a:buSzTx/>
                        <a:buFontTx/>
                        <a:buNone/>
                        <a:tabLst/>
                        <a:defRPr/>
                      </a:pPr>
                      <a:r>
                        <a:rPr kumimoji="1" lang="ja-JP" altLang="en-US" sz="1100" i="0" kern="1200" dirty="0">
                          <a:solidFill>
                            <a:schemeClr val="tx1"/>
                          </a:solidFill>
                          <a:latin typeface="+mn-lt"/>
                          <a:ea typeface="+mn-ea"/>
                          <a:cs typeface="+mn-cs"/>
                        </a:rPr>
                        <a:t>　（午前</a:t>
                      </a:r>
                      <a:r>
                        <a:rPr kumimoji="1" lang="en-US" altLang="ja-JP" sz="1100" i="0" kern="1200" dirty="0">
                          <a:solidFill>
                            <a:schemeClr val="tx1"/>
                          </a:solidFill>
                          <a:latin typeface="+mn-lt"/>
                          <a:ea typeface="+mn-ea"/>
                          <a:cs typeface="+mn-cs"/>
                        </a:rPr>
                        <a:t>10</a:t>
                      </a:r>
                      <a:r>
                        <a:rPr kumimoji="1" lang="ja-JP" altLang="en-US" sz="1100" i="0" kern="1200" dirty="0">
                          <a:solidFill>
                            <a:schemeClr val="tx1"/>
                          </a:solidFill>
                          <a:latin typeface="+mn-lt"/>
                          <a:ea typeface="+mn-ea"/>
                          <a:cs typeface="+mn-cs"/>
                        </a:rPr>
                        <a:t>時～午後</a:t>
                      </a:r>
                      <a:r>
                        <a:rPr kumimoji="1" lang="en-US" altLang="ja-JP" sz="1100" i="0" kern="1200" dirty="0">
                          <a:solidFill>
                            <a:schemeClr val="tx1"/>
                          </a:solidFill>
                          <a:latin typeface="+mn-lt"/>
                          <a:ea typeface="+mn-ea"/>
                          <a:cs typeface="+mn-cs"/>
                        </a:rPr>
                        <a:t>5</a:t>
                      </a:r>
                      <a:r>
                        <a:rPr kumimoji="1" lang="ja-JP" altLang="en-US" sz="1100" i="0" kern="1200" dirty="0">
                          <a:solidFill>
                            <a:schemeClr val="tx1"/>
                          </a:solidFill>
                          <a:latin typeface="+mn-lt"/>
                          <a:ea typeface="+mn-ea"/>
                          <a:cs typeface="+mn-cs"/>
                        </a:rPr>
                        <a:t>時まで）</a:t>
                      </a:r>
                    </a:p>
                  </a:txBody>
                  <a:tcPr marL="36000" marR="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nSpc>
                          <a:spcPts val="1400"/>
                        </a:lnSpc>
                      </a:pPr>
                      <a:r>
                        <a:rPr kumimoji="1" lang="ja-JP" altLang="en-US" sz="1100" kern="1200" dirty="0">
                          <a:solidFill>
                            <a:schemeClr val="tx1"/>
                          </a:solidFill>
                          <a:latin typeface="+mn-lt"/>
                          <a:ea typeface="+mn-ea"/>
                          <a:cs typeface="+mn-cs"/>
                        </a:rPr>
                        <a:t>・エレベータ前サインの充実</a:t>
                      </a:r>
                    </a:p>
                    <a:p>
                      <a:pPr>
                        <a:lnSpc>
                          <a:spcPts val="1400"/>
                        </a:lnSpc>
                      </a:pPr>
                      <a:r>
                        <a:rPr kumimoji="1" lang="ja-JP" altLang="en-US" sz="1100" kern="1200" dirty="0">
                          <a:solidFill>
                            <a:schemeClr val="tx1"/>
                          </a:solidFill>
                          <a:latin typeface="+mn-lt"/>
                          <a:ea typeface="+mn-ea"/>
                          <a:cs typeface="+mn-cs"/>
                        </a:rPr>
                        <a:t>・休館日案内の掲示に英語を併記</a:t>
                      </a:r>
                    </a:p>
                  </a:txBody>
                  <a:tcPr marL="36000" marR="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xmlns="" val="10003"/>
                  </a:ext>
                </a:extLst>
              </a:tr>
            </a:tbl>
          </a:graphicData>
        </a:graphic>
      </p:graphicFrame>
    </p:spTree>
    <p:extLst>
      <p:ext uri="{BB962C8B-B14F-4D97-AF65-F5344CB8AC3E}">
        <p14:creationId xmlns:p14="http://schemas.microsoft.com/office/powerpoint/2010/main" val="73050747"/>
      </p:ext>
    </p:extLst>
  </p:cSld>
  <p:clrMapOvr>
    <a:masterClrMapping/>
  </p:clrMapOvr>
</p:sld>
</file>

<file path=ppt/slides/slide1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7" name="正方形/長方形 106"/>
          <p:cNvSpPr/>
          <p:nvPr/>
        </p:nvSpPr>
        <p:spPr>
          <a:xfrm>
            <a:off x="8028384" y="0"/>
            <a:ext cx="1099170" cy="338554"/>
          </a:xfrm>
          <a:prstGeom prst="rect">
            <a:avLst/>
          </a:prstGeom>
        </p:spPr>
        <p:txBody>
          <a:bodyPr wrap="square">
            <a:spAutoFit/>
          </a:bodyPr>
          <a:lstStyle/>
          <a:p>
            <a:r>
              <a:rPr lang="en-US" altLang="ja-JP" sz="1600" dirty="0">
                <a:solidFill>
                  <a:prstClr val="black"/>
                </a:solidFill>
              </a:rPr>
              <a:t>A5.(15)</a:t>
            </a:r>
            <a:endParaRPr lang="ja-JP" altLang="en-US" sz="1600" dirty="0">
              <a:solidFill>
                <a:prstClr val="black"/>
              </a:solidFill>
            </a:endParaRPr>
          </a:p>
        </p:txBody>
      </p:sp>
      <p:sp>
        <p:nvSpPr>
          <p:cNvPr id="108" name="正方形/長方形 107"/>
          <p:cNvSpPr/>
          <p:nvPr/>
        </p:nvSpPr>
        <p:spPr>
          <a:xfrm>
            <a:off x="251520" y="251356"/>
            <a:ext cx="5616624" cy="369332"/>
          </a:xfrm>
          <a:prstGeom prst="rect">
            <a:avLst/>
          </a:prstGeom>
        </p:spPr>
        <p:txBody>
          <a:bodyPr wrap="square">
            <a:spAutoFit/>
          </a:bodyPr>
          <a:lstStyle/>
          <a:p>
            <a:r>
              <a:rPr lang="ja-JP" altLang="en-US" b="1" dirty="0">
                <a:solidFill>
                  <a:srgbClr val="000000"/>
                </a:solidFill>
              </a:rPr>
              <a:t>⑦ 天王寺公園</a:t>
            </a:r>
            <a:endParaRPr lang="en-US" altLang="ja-JP" b="1" dirty="0">
              <a:solidFill>
                <a:srgbClr val="000000"/>
              </a:solidFill>
            </a:endParaRPr>
          </a:p>
        </p:txBody>
      </p:sp>
      <p:cxnSp>
        <p:nvCxnSpPr>
          <p:cNvPr id="109" name="直線コネクタ 108"/>
          <p:cNvCxnSpPr/>
          <p:nvPr/>
        </p:nvCxnSpPr>
        <p:spPr>
          <a:xfrm>
            <a:off x="245949" y="620688"/>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aphicFrame>
        <p:nvGraphicFramePr>
          <p:cNvPr id="112" name="Object 8"/>
          <p:cNvGraphicFramePr>
            <a:graphicFrameLocks noChangeAspect="1"/>
          </p:cNvGraphicFramePr>
          <p:nvPr>
            <p:extLst>
              <p:ext uri="{D42A27DB-BD31-4B8C-83A1-F6EECF244321}">
                <p14:modId xmlns:p14="http://schemas.microsoft.com/office/powerpoint/2010/main" val="1753325976"/>
              </p:ext>
            </p:extLst>
          </p:nvPr>
        </p:nvGraphicFramePr>
        <p:xfrm>
          <a:off x="379413" y="871538"/>
          <a:ext cx="8483600" cy="5881687"/>
        </p:xfrm>
        <a:graphic>
          <a:graphicData uri="http://schemas.openxmlformats.org/presentationml/2006/ole">
            <mc:AlternateContent xmlns:mc="http://schemas.openxmlformats.org/markup-compatibility/2006">
              <mc:Choice xmlns:v="urn:schemas-microsoft-com:vml" Requires="v">
                <p:oleObj spid="_x0000_s139503" name="文書" r:id="rId5" imgW="10258944" imgH="7109540" progId="Word.Document.12">
                  <p:embed/>
                </p:oleObj>
              </mc:Choice>
              <mc:Fallback>
                <p:oleObj name="文書" r:id="rId5" imgW="10258944" imgH="7109540" progId="Word.Document.12">
                  <p:embed/>
                  <p:pic>
                    <p:nvPicPr>
                      <p:cNvPr id="0" name=""/>
                      <p:cNvPicPr>
                        <a:picLocks noChangeAspect="1" noChangeArrowheads="1"/>
                      </p:cNvPicPr>
                      <p:nvPr/>
                    </p:nvPicPr>
                    <p:blipFill>
                      <a:blip r:embed="rId6"/>
                      <a:srcRect/>
                      <a:stretch>
                        <a:fillRect/>
                      </a:stretch>
                    </p:blipFill>
                    <p:spPr bwMode="auto">
                      <a:xfrm>
                        <a:off x="379413" y="871538"/>
                        <a:ext cx="8483600" cy="5881687"/>
                      </a:xfrm>
                      <a:prstGeom prst="rect">
                        <a:avLst/>
                      </a:prstGeom>
                      <a:noFill/>
                      <a:ln>
                        <a:noFill/>
                      </a:ln>
                      <a:effectLst/>
                      <a:extLst/>
                    </p:spPr>
                  </p:pic>
                </p:oleObj>
              </mc:Fallback>
            </mc:AlternateContent>
          </a:graphicData>
        </a:graphic>
      </p:graphicFrame>
      <p:sp>
        <p:nvSpPr>
          <p:cNvPr id="113" name="正方形/長方形 112"/>
          <p:cNvSpPr/>
          <p:nvPr/>
        </p:nvSpPr>
        <p:spPr>
          <a:xfrm>
            <a:off x="323528" y="692696"/>
            <a:ext cx="8640960" cy="492443"/>
          </a:xfrm>
          <a:prstGeom prst="rect">
            <a:avLst/>
          </a:prstGeom>
        </p:spPr>
        <p:txBody>
          <a:bodyPr wrap="square">
            <a:spAutoFit/>
          </a:bodyPr>
          <a:lstStyle/>
          <a:p>
            <a:r>
              <a:rPr lang="ja-JP" altLang="en-US" sz="1300" dirty="0">
                <a:solidFill>
                  <a:prstClr val="black"/>
                </a:solidFill>
              </a:rPr>
              <a:t>　「天王寺・阿倍野地区」の核となる天王寺公園において、官民連携の取組みなどにより公園全体の魅力を向上させ、</a:t>
            </a:r>
            <a:endParaRPr lang="en-US" altLang="ja-JP" sz="1300" dirty="0">
              <a:solidFill>
                <a:prstClr val="black"/>
              </a:solidFill>
            </a:endParaRPr>
          </a:p>
          <a:p>
            <a:r>
              <a:rPr lang="ja-JP" altLang="en-US" sz="1300" dirty="0">
                <a:solidFill>
                  <a:srgbClr val="000000"/>
                </a:solidFill>
              </a:rPr>
              <a:t>　エリア全体の集客力を強化する。</a:t>
            </a:r>
            <a:endParaRPr lang="en-US" altLang="ja-JP" sz="1300" dirty="0">
              <a:solidFill>
                <a:srgbClr val="000000"/>
              </a:solidFill>
            </a:endParaRPr>
          </a:p>
        </p:txBody>
      </p:sp>
      <p:sp>
        <p:nvSpPr>
          <p:cNvPr id="9" name="テキスト ボックス 36"/>
          <p:cNvSpPr txBox="1"/>
          <p:nvPr/>
        </p:nvSpPr>
        <p:spPr>
          <a:xfrm>
            <a:off x="0" y="0"/>
            <a:ext cx="4427984" cy="261610"/>
          </a:xfrm>
          <a:prstGeom prst="rect">
            <a:avLst/>
          </a:prstGeom>
          <a:noFill/>
        </p:spPr>
        <p:txBody>
          <a:bodyPr wrap="square" rtlCol="0">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r>
              <a:rPr lang="en-US" altLang="ja-JP" sz="1100" dirty="0">
                <a:solidFill>
                  <a:prstClr val="black"/>
                </a:solidFill>
              </a:rPr>
              <a:t>Ⅳ</a:t>
            </a:r>
            <a:r>
              <a:rPr lang="ja-JP" altLang="en-US" sz="1100" dirty="0">
                <a:solidFill>
                  <a:prstClr val="black"/>
                </a:solidFill>
              </a:rPr>
              <a:t>　行財政改革</a:t>
            </a:r>
            <a:r>
              <a:rPr lang="en-US" altLang="ja-JP" sz="1100" dirty="0">
                <a:solidFill>
                  <a:prstClr val="black"/>
                </a:solidFill>
              </a:rPr>
              <a:t>【</a:t>
            </a:r>
            <a:r>
              <a:rPr lang="ja-JP" altLang="en-US" sz="1100" dirty="0">
                <a:solidFill>
                  <a:prstClr val="black"/>
                </a:solidFill>
              </a:rPr>
              <a:t>業務執行の刷新</a:t>
            </a:r>
            <a:r>
              <a:rPr lang="en-US" altLang="ja-JP" sz="1100" dirty="0">
                <a:solidFill>
                  <a:prstClr val="black"/>
                </a:solidFill>
              </a:rPr>
              <a:t>】</a:t>
            </a:r>
            <a:r>
              <a:rPr lang="ja-JP" altLang="en-US" sz="1100" dirty="0">
                <a:solidFill>
                  <a:prstClr val="black"/>
                </a:solidFill>
              </a:rPr>
              <a:t>・サービス改善（動物園など）</a:t>
            </a:r>
            <a:endParaRPr lang="en-US" altLang="ja-JP" sz="1100" dirty="0">
              <a:solidFill>
                <a:prstClr val="black"/>
              </a:solidFill>
            </a:endParaRPr>
          </a:p>
        </p:txBody>
      </p:sp>
      <p:sp>
        <p:nvSpPr>
          <p:cNvPr id="11" name="スライド番号プレースホルダー 1"/>
          <p:cNvSpPr>
            <a:spLocks noGrp="1"/>
          </p:cNvSpPr>
          <p:nvPr>
            <p:ph type="sldNum" sz="quarter" idx="12"/>
          </p:nvPr>
        </p:nvSpPr>
        <p:spPr>
          <a:xfrm>
            <a:off x="8407474" y="6691874"/>
            <a:ext cx="720080" cy="155409"/>
          </a:xfrm>
        </p:spPr>
        <p:txBody>
          <a:bodyPr/>
          <a:lstStyle/>
          <a:p>
            <a:fld id="{CEFA849C-EB02-4A1A-860D-18BC67879D31}" type="slidenum">
              <a:rPr lang="en-US" altLang="ja-JP" smtClean="0">
                <a:solidFill>
                  <a:prstClr val="black">
                    <a:tint val="75000"/>
                  </a:prstClr>
                </a:solidFill>
              </a:rPr>
              <a:t>160</a:t>
            </a:fld>
            <a:endParaRPr lang="ja-JP" altLang="en-US" dirty="0">
              <a:solidFill>
                <a:prstClr val="black">
                  <a:tint val="75000"/>
                </a:prstClr>
              </a:solidFill>
            </a:endParaRPr>
          </a:p>
        </p:txBody>
      </p:sp>
    </p:spTree>
    <p:extLst>
      <p:ext uri="{BB962C8B-B14F-4D97-AF65-F5344CB8AC3E}">
        <p14:creationId xmlns:p14="http://schemas.microsoft.com/office/powerpoint/2010/main" val="590041973"/>
      </p:ext>
    </p:extLst>
  </p:cSld>
  <p:clrMapOvr>
    <a:masterClrMapping/>
  </p:clrMapOvr>
</p:sld>
</file>

<file path=ppt/slides/slide1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図 4"/>
          <p:cNvPicPr>
            <a:picLocks noChangeAspect="1"/>
          </p:cNvPicPr>
          <p:nvPr/>
        </p:nvPicPr>
        <p:blipFill>
          <a:blip r:embed="rId2"/>
          <a:stretch>
            <a:fillRect/>
          </a:stretch>
        </p:blipFill>
        <p:spPr>
          <a:xfrm>
            <a:off x="366227" y="3208914"/>
            <a:ext cx="4316342" cy="2487384"/>
          </a:xfrm>
          <a:prstGeom prst="rect">
            <a:avLst/>
          </a:prstGeom>
        </p:spPr>
      </p:pic>
      <p:sp>
        <p:nvSpPr>
          <p:cNvPr id="26" name="正方形/長方形 25"/>
          <p:cNvSpPr/>
          <p:nvPr/>
        </p:nvSpPr>
        <p:spPr>
          <a:xfrm>
            <a:off x="7412467" y="13552"/>
            <a:ext cx="1748332" cy="584775"/>
          </a:xfrm>
          <a:prstGeom prst="rect">
            <a:avLst/>
          </a:prstGeom>
        </p:spPr>
        <p:txBody>
          <a:bodyPr wrap="square">
            <a:spAutoFit/>
          </a:bodyPr>
          <a:lstStyle/>
          <a:p>
            <a:r>
              <a:rPr lang="en-US" altLang="ja-JP" sz="1600" dirty="0">
                <a:solidFill>
                  <a:prstClr val="black"/>
                </a:solidFill>
              </a:rPr>
              <a:t>A5.(15</a:t>
            </a:r>
            <a:r>
              <a:rPr lang="en-US" altLang="ja-JP" sz="1600" dirty="0" smtClean="0">
                <a:solidFill>
                  <a:prstClr val="black"/>
                </a:solidFill>
              </a:rPr>
              <a:t>)</a:t>
            </a:r>
            <a:r>
              <a:rPr lang="ja-JP" altLang="en-US" sz="1600" dirty="0" err="1" smtClean="0">
                <a:solidFill>
                  <a:prstClr val="black"/>
                </a:solidFill>
              </a:rPr>
              <a:t>、</a:t>
            </a:r>
            <a:r>
              <a:rPr lang="en-US" altLang="ja-JP" sz="1600" dirty="0" smtClean="0">
                <a:solidFill>
                  <a:prstClr val="black"/>
                </a:solidFill>
              </a:rPr>
              <a:t> A11(31)</a:t>
            </a:r>
            <a:endParaRPr lang="ja-JP" altLang="en-US" sz="1600" dirty="0">
              <a:solidFill>
                <a:prstClr val="black"/>
              </a:solidFill>
            </a:endParaRPr>
          </a:p>
          <a:p>
            <a:endParaRPr lang="ja-JP" altLang="en-US" sz="1600" dirty="0">
              <a:solidFill>
                <a:prstClr val="black"/>
              </a:solidFill>
            </a:endParaRPr>
          </a:p>
        </p:txBody>
      </p:sp>
      <p:sp>
        <p:nvSpPr>
          <p:cNvPr id="2" name="スライド番号プレースホルダー 1"/>
          <p:cNvSpPr>
            <a:spLocks noGrp="1"/>
          </p:cNvSpPr>
          <p:nvPr>
            <p:ph type="sldNum" sz="quarter" idx="12"/>
          </p:nvPr>
        </p:nvSpPr>
        <p:spPr>
          <a:xfrm>
            <a:off x="8407474" y="6691874"/>
            <a:ext cx="720080" cy="155409"/>
          </a:xfrm>
        </p:spPr>
        <p:txBody>
          <a:bodyPr/>
          <a:lstStyle/>
          <a:p>
            <a:fld id="{D360BE32-7B92-4327-8ABC-E37A2CB4E11D}" type="slidenum">
              <a:rPr lang="en-US" altLang="ja-JP" smtClean="0">
                <a:solidFill>
                  <a:prstClr val="black">
                    <a:tint val="75000"/>
                  </a:prstClr>
                </a:solidFill>
              </a:rPr>
              <a:t>161</a:t>
            </a:fld>
            <a:endParaRPr lang="ja-JP" altLang="en-US" dirty="0">
              <a:solidFill>
                <a:prstClr val="black">
                  <a:tint val="75000"/>
                </a:prstClr>
              </a:solidFill>
            </a:endParaRPr>
          </a:p>
        </p:txBody>
      </p:sp>
      <p:sp>
        <p:nvSpPr>
          <p:cNvPr id="3" name="正方形/長方形 2"/>
          <p:cNvSpPr/>
          <p:nvPr/>
        </p:nvSpPr>
        <p:spPr>
          <a:xfrm>
            <a:off x="251519" y="251356"/>
            <a:ext cx="7889336" cy="369332"/>
          </a:xfrm>
          <a:prstGeom prst="rect">
            <a:avLst/>
          </a:prstGeom>
        </p:spPr>
        <p:txBody>
          <a:bodyPr wrap="square">
            <a:spAutoFit/>
          </a:bodyPr>
          <a:lstStyle/>
          <a:p>
            <a:r>
              <a:rPr lang="ja-JP" altLang="en-US" b="1" dirty="0">
                <a:solidFill>
                  <a:srgbClr val="000000"/>
                </a:solidFill>
              </a:rPr>
              <a:t>⑦ 天王寺公園　エントランスエリア魅力創出・管理運営事業 　取組みの</a:t>
            </a:r>
            <a:r>
              <a:rPr lang="ja-JP" altLang="en-US" b="1" dirty="0" smtClean="0">
                <a:solidFill>
                  <a:srgbClr val="000000"/>
                </a:solidFill>
              </a:rPr>
              <a:t>効果</a:t>
            </a:r>
            <a:endParaRPr lang="en-US" altLang="ja-JP" b="1" dirty="0">
              <a:solidFill>
                <a:srgbClr val="000000"/>
              </a:solidFill>
            </a:endParaRPr>
          </a:p>
        </p:txBody>
      </p:sp>
      <p:cxnSp>
        <p:nvCxnSpPr>
          <p:cNvPr id="4" name="直線コネクタ 3"/>
          <p:cNvCxnSpPr/>
          <p:nvPr/>
        </p:nvCxnSpPr>
        <p:spPr>
          <a:xfrm>
            <a:off x="245949" y="620688"/>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pic>
        <p:nvPicPr>
          <p:cNvPr id="10" name="Picture 2"/>
          <p:cNvPicPr>
            <a:picLocks noChangeAspect="1" noChangeArrowheads="1"/>
          </p:cNvPicPr>
          <p:nvPr/>
        </p:nvPicPr>
        <p:blipFill rotWithShape="1">
          <a:blip r:embed="rId3" cstate="print">
            <a:extLst>
              <a:ext uri="{BEBA8EAE-BF5A-486C-A8C5-ECC9F3942E4B}">
                <a14:imgProps xmlns:a14="http://schemas.microsoft.com/office/drawing/2010/main">
                  <a14:imgLayer r:embed="rId4">
                    <a14:imgEffect>
                      <a14:sharpenSoften amount="25000"/>
                    </a14:imgEffect>
                    <a14:imgEffect>
                      <a14:brightnessContrast bright="20000" contrast="20000"/>
                    </a14:imgEffect>
                  </a14:imgLayer>
                </a14:imgProps>
              </a:ext>
              <a:ext uri="{28A0092B-C50C-407E-A947-70E740481C1C}">
                <a14:useLocalDpi xmlns:a14="http://schemas.microsoft.com/office/drawing/2010/main"/>
              </a:ext>
            </a:extLst>
          </a:blip>
          <a:srcRect/>
          <a:stretch/>
        </p:blipFill>
        <p:spPr bwMode="auto">
          <a:xfrm>
            <a:off x="971600" y="1048934"/>
            <a:ext cx="2925860" cy="1944000"/>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1" name="二等辺三角形 10"/>
          <p:cNvSpPr/>
          <p:nvPr/>
        </p:nvSpPr>
        <p:spPr>
          <a:xfrm rot="5400000">
            <a:off x="4220856" y="1698908"/>
            <a:ext cx="648072" cy="576064"/>
          </a:xfrm>
          <a:prstGeom prst="triangle">
            <a:avLst/>
          </a:prstGeom>
          <a:solidFill>
            <a:srgbClr val="FF339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12" name="テキスト ボックス 11"/>
          <p:cNvSpPr txBox="1"/>
          <p:nvPr/>
        </p:nvSpPr>
        <p:spPr>
          <a:xfrm>
            <a:off x="5834716" y="711221"/>
            <a:ext cx="1656184" cy="307777"/>
          </a:xfrm>
          <a:prstGeom prst="rect">
            <a:avLst/>
          </a:prstGeom>
          <a:noFill/>
        </p:spPr>
        <p:txBody>
          <a:bodyPr wrap="square" rtlCol="0">
            <a:spAutoFit/>
          </a:bodyPr>
          <a:lstStyle/>
          <a:p>
            <a:r>
              <a:rPr lang="ja-JP" altLang="en-US" sz="1400" dirty="0">
                <a:solidFill>
                  <a:prstClr val="black"/>
                </a:solidFill>
                <a:latin typeface="HGPｺﾞｼｯｸE" panose="020B0900000000000000" pitchFamily="50" charset="-128"/>
                <a:ea typeface="HGPｺﾞｼｯｸE" panose="020B0900000000000000" pitchFamily="50" charset="-128"/>
              </a:rPr>
              <a:t>リニューアル後</a:t>
            </a:r>
          </a:p>
        </p:txBody>
      </p:sp>
      <p:sp>
        <p:nvSpPr>
          <p:cNvPr id="13" name="テキスト ボックス 12"/>
          <p:cNvSpPr txBox="1"/>
          <p:nvPr/>
        </p:nvSpPr>
        <p:spPr>
          <a:xfrm>
            <a:off x="1512948" y="711221"/>
            <a:ext cx="1656184" cy="307777"/>
          </a:xfrm>
          <a:prstGeom prst="rect">
            <a:avLst/>
          </a:prstGeom>
          <a:noFill/>
        </p:spPr>
        <p:txBody>
          <a:bodyPr wrap="square" rtlCol="0">
            <a:spAutoFit/>
          </a:bodyPr>
          <a:lstStyle/>
          <a:p>
            <a:r>
              <a:rPr lang="ja-JP" altLang="en-US" sz="1400" dirty="0">
                <a:solidFill>
                  <a:prstClr val="black"/>
                </a:solidFill>
                <a:latin typeface="HGPｺﾞｼｯｸE" panose="020B0900000000000000" pitchFamily="50" charset="-128"/>
                <a:ea typeface="HGPｺﾞｼｯｸE" panose="020B0900000000000000" pitchFamily="50" charset="-128"/>
              </a:rPr>
              <a:t>リニューアル前</a:t>
            </a:r>
          </a:p>
        </p:txBody>
      </p:sp>
      <p:pic>
        <p:nvPicPr>
          <p:cNvPr id="14" name="図 13"/>
          <p:cNvPicPr>
            <a:picLocks noChangeAspect="1"/>
          </p:cNvPicPr>
          <p:nvPr/>
        </p:nvPicPr>
        <p:blipFill rotWithShape="1">
          <a:blip r:embed="rId5" cstate="screen">
            <a:extLst>
              <a:ext uri="{28A0092B-C50C-407E-A947-70E740481C1C}">
                <a14:useLocalDpi xmlns:a14="http://schemas.microsoft.com/office/drawing/2010/main"/>
              </a:ext>
            </a:extLst>
          </a:blip>
          <a:srcRect/>
          <a:stretch/>
        </p:blipFill>
        <p:spPr>
          <a:xfrm>
            <a:off x="5078632" y="1048936"/>
            <a:ext cx="3024336" cy="1957966"/>
          </a:xfrm>
          <a:prstGeom prst="rect">
            <a:avLst/>
          </a:prstGeom>
          <a:ln w="3175">
            <a:solidFill>
              <a:schemeClr val="tx1"/>
            </a:solidFill>
          </a:ln>
        </p:spPr>
      </p:pic>
      <p:graphicFrame>
        <p:nvGraphicFramePr>
          <p:cNvPr id="15" name="グラフ 14"/>
          <p:cNvGraphicFramePr>
            <a:graphicFrameLocks/>
          </p:cNvGraphicFramePr>
          <p:nvPr>
            <p:extLst/>
          </p:nvPr>
        </p:nvGraphicFramePr>
        <p:xfrm>
          <a:off x="4818980" y="3208914"/>
          <a:ext cx="3726160" cy="2786974"/>
        </p:xfrm>
        <a:graphic>
          <a:graphicData uri="http://schemas.openxmlformats.org/drawingml/2006/chart">
            <c:chart xmlns:c="http://schemas.openxmlformats.org/drawingml/2006/chart" xmlns:r="http://schemas.openxmlformats.org/officeDocument/2006/relationships" r:id="rId6"/>
          </a:graphicData>
        </a:graphic>
      </p:graphicFrame>
      <p:sp>
        <p:nvSpPr>
          <p:cNvPr id="17" name="正方形/長方形 16"/>
          <p:cNvSpPr/>
          <p:nvPr/>
        </p:nvSpPr>
        <p:spPr>
          <a:xfrm>
            <a:off x="6829057" y="4879898"/>
            <a:ext cx="963725" cy="230832"/>
          </a:xfrm>
          <a:prstGeom prst="rect">
            <a:avLst/>
          </a:prstGeom>
        </p:spPr>
        <p:txBody>
          <a:bodyPr wrap="none">
            <a:spAutoFit/>
          </a:bodyPr>
          <a:lstStyle/>
          <a:p>
            <a:r>
              <a:rPr lang="en-US" altLang="ja-JP" sz="900" dirty="0">
                <a:solidFill>
                  <a:srgbClr val="FF3399"/>
                </a:solidFill>
              </a:rPr>
              <a:t>30,000</a:t>
            </a:r>
            <a:r>
              <a:rPr lang="ja-JP" altLang="en-US" sz="900" dirty="0">
                <a:solidFill>
                  <a:srgbClr val="FF3399"/>
                </a:solidFill>
              </a:rPr>
              <a:t>千円削減</a:t>
            </a:r>
          </a:p>
        </p:txBody>
      </p:sp>
      <p:sp>
        <p:nvSpPr>
          <p:cNvPr id="18" name="正方形/長方形 17"/>
          <p:cNvSpPr/>
          <p:nvPr/>
        </p:nvSpPr>
        <p:spPr>
          <a:xfrm>
            <a:off x="6381422" y="5168587"/>
            <a:ext cx="2026052" cy="384721"/>
          </a:xfrm>
          <a:prstGeom prst="rect">
            <a:avLst/>
          </a:prstGeom>
        </p:spPr>
        <p:txBody>
          <a:bodyPr wrap="square">
            <a:spAutoFit/>
          </a:bodyPr>
          <a:lstStyle/>
          <a:p>
            <a:r>
              <a:rPr lang="ja-JP" altLang="en-US" sz="1000" dirty="0">
                <a:solidFill>
                  <a:prstClr val="black"/>
                </a:solidFill>
              </a:rPr>
              <a:t>歳出（維持管理費）</a:t>
            </a:r>
            <a:endParaRPr lang="en-US" altLang="ja-JP" sz="1000" dirty="0">
              <a:solidFill>
                <a:prstClr val="black"/>
              </a:solidFill>
            </a:endParaRPr>
          </a:p>
          <a:p>
            <a:r>
              <a:rPr lang="en-US" altLang="ja-JP" sz="900" dirty="0">
                <a:solidFill>
                  <a:prstClr val="black"/>
                </a:solidFill>
              </a:rPr>
              <a:t>※2016</a:t>
            </a:r>
            <a:r>
              <a:rPr lang="ja-JP" altLang="en-US" sz="900" dirty="0">
                <a:solidFill>
                  <a:prstClr val="black"/>
                </a:solidFill>
              </a:rPr>
              <a:t>以降は警備費分担金のみ</a:t>
            </a:r>
          </a:p>
        </p:txBody>
      </p:sp>
      <p:sp>
        <p:nvSpPr>
          <p:cNvPr id="20" name="正方形/長方形 19"/>
          <p:cNvSpPr/>
          <p:nvPr/>
        </p:nvSpPr>
        <p:spPr>
          <a:xfrm>
            <a:off x="7186748" y="3619624"/>
            <a:ext cx="954107" cy="246221"/>
          </a:xfrm>
          <a:prstGeom prst="rect">
            <a:avLst/>
          </a:prstGeom>
        </p:spPr>
        <p:txBody>
          <a:bodyPr wrap="none">
            <a:spAutoFit/>
          </a:bodyPr>
          <a:lstStyle/>
          <a:p>
            <a:r>
              <a:rPr lang="ja-JP" altLang="en-US" sz="1000" dirty="0">
                <a:solidFill>
                  <a:prstClr val="black"/>
                </a:solidFill>
              </a:rPr>
              <a:t>歳入（使用料）</a:t>
            </a:r>
            <a:endParaRPr lang="en-US" altLang="ja-JP" sz="1000" dirty="0">
              <a:solidFill>
                <a:prstClr val="black"/>
              </a:solidFill>
            </a:endParaRPr>
          </a:p>
        </p:txBody>
      </p:sp>
      <p:sp>
        <p:nvSpPr>
          <p:cNvPr id="21" name="正方形/長方形 20"/>
          <p:cNvSpPr/>
          <p:nvPr/>
        </p:nvSpPr>
        <p:spPr>
          <a:xfrm>
            <a:off x="6600100" y="4241768"/>
            <a:ext cx="984565" cy="230832"/>
          </a:xfrm>
          <a:prstGeom prst="rect">
            <a:avLst/>
          </a:prstGeom>
        </p:spPr>
        <p:txBody>
          <a:bodyPr wrap="none">
            <a:spAutoFit/>
          </a:bodyPr>
          <a:lstStyle/>
          <a:p>
            <a:r>
              <a:rPr lang="en-US" altLang="ja-JP" sz="900" dirty="0">
                <a:solidFill>
                  <a:srgbClr val="FF3399"/>
                </a:solidFill>
              </a:rPr>
              <a:t>32,000</a:t>
            </a:r>
            <a:r>
              <a:rPr lang="ja-JP" altLang="en-US" sz="900" dirty="0">
                <a:solidFill>
                  <a:srgbClr val="FF3399"/>
                </a:solidFill>
              </a:rPr>
              <a:t>千円増収</a:t>
            </a:r>
          </a:p>
        </p:txBody>
      </p:sp>
      <p:sp>
        <p:nvSpPr>
          <p:cNvPr id="7" name="テキスト ボックス 6"/>
          <p:cNvSpPr txBox="1"/>
          <p:nvPr/>
        </p:nvSpPr>
        <p:spPr>
          <a:xfrm>
            <a:off x="4810844" y="3564378"/>
            <a:ext cx="1291352" cy="261610"/>
          </a:xfrm>
          <a:prstGeom prst="rect">
            <a:avLst/>
          </a:prstGeom>
          <a:noFill/>
        </p:spPr>
        <p:txBody>
          <a:bodyPr wrap="square" rtlCol="0">
            <a:spAutoFit/>
          </a:bodyPr>
          <a:lstStyle/>
          <a:p>
            <a:r>
              <a:rPr lang="ja-JP" altLang="en-US" sz="1050" dirty="0">
                <a:solidFill>
                  <a:prstClr val="black"/>
                </a:solidFill>
              </a:rPr>
              <a:t>単位：千円</a:t>
            </a:r>
          </a:p>
        </p:txBody>
      </p:sp>
      <p:cxnSp>
        <p:nvCxnSpPr>
          <p:cNvPr id="19" name="直線矢印コネクタ 18"/>
          <p:cNvCxnSpPr/>
          <p:nvPr/>
        </p:nvCxnSpPr>
        <p:spPr>
          <a:xfrm flipH="1">
            <a:off x="7591033" y="4001964"/>
            <a:ext cx="7518" cy="553764"/>
          </a:xfrm>
          <a:prstGeom prst="straightConnector1">
            <a:avLst/>
          </a:prstGeom>
          <a:ln w="22225">
            <a:solidFill>
              <a:srgbClr val="FF3399"/>
            </a:solidFill>
            <a:headEnd type="triangle"/>
            <a:tailEnd type="triangle"/>
          </a:ln>
        </p:spPr>
        <p:style>
          <a:lnRef idx="1">
            <a:schemeClr val="accent1"/>
          </a:lnRef>
          <a:fillRef idx="0">
            <a:schemeClr val="accent1"/>
          </a:fillRef>
          <a:effectRef idx="0">
            <a:schemeClr val="accent1"/>
          </a:effectRef>
          <a:fontRef idx="minor">
            <a:schemeClr val="tx1"/>
          </a:fontRef>
        </p:style>
      </p:cxnSp>
      <p:sp>
        <p:nvSpPr>
          <p:cNvPr id="22" name="テキスト ボックス 36"/>
          <p:cNvSpPr txBox="1"/>
          <p:nvPr/>
        </p:nvSpPr>
        <p:spPr>
          <a:xfrm>
            <a:off x="0" y="0"/>
            <a:ext cx="4427984" cy="261610"/>
          </a:xfrm>
          <a:prstGeom prst="rect">
            <a:avLst/>
          </a:prstGeom>
          <a:noFill/>
        </p:spPr>
        <p:txBody>
          <a:bodyPr wrap="square" rtlCol="0">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r>
              <a:rPr lang="en-US" altLang="ja-JP" sz="1100" dirty="0">
                <a:solidFill>
                  <a:prstClr val="black"/>
                </a:solidFill>
              </a:rPr>
              <a:t>Ⅳ</a:t>
            </a:r>
            <a:r>
              <a:rPr lang="ja-JP" altLang="en-US" sz="1100" dirty="0">
                <a:solidFill>
                  <a:prstClr val="black"/>
                </a:solidFill>
              </a:rPr>
              <a:t>　行財政改革</a:t>
            </a:r>
            <a:r>
              <a:rPr lang="en-US" altLang="ja-JP" sz="1100" dirty="0">
                <a:solidFill>
                  <a:prstClr val="black"/>
                </a:solidFill>
              </a:rPr>
              <a:t>【</a:t>
            </a:r>
            <a:r>
              <a:rPr lang="ja-JP" altLang="en-US" sz="1100" dirty="0">
                <a:solidFill>
                  <a:prstClr val="black"/>
                </a:solidFill>
              </a:rPr>
              <a:t>業務執行の刷新</a:t>
            </a:r>
            <a:r>
              <a:rPr lang="en-US" altLang="ja-JP" sz="1100" dirty="0">
                <a:solidFill>
                  <a:prstClr val="black"/>
                </a:solidFill>
              </a:rPr>
              <a:t>】</a:t>
            </a:r>
            <a:r>
              <a:rPr lang="ja-JP" altLang="en-US" sz="1100" dirty="0">
                <a:solidFill>
                  <a:prstClr val="black"/>
                </a:solidFill>
              </a:rPr>
              <a:t>・サービス改善（動物園など）</a:t>
            </a:r>
            <a:endParaRPr lang="en-US" altLang="ja-JP" sz="1100" dirty="0">
              <a:solidFill>
                <a:prstClr val="black"/>
              </a:solidFill>
            </a:endParaRPr>
          </a:p>
        </p:txBody>
      </p:sp>
      <p:sp>
        <p:nvSpPr>
          <p:cNvPr id="28" name="テキスト ボックス 27"/>
          <p:cNvSpPr txBox="1"/>
          <p:nvPr/>
        </p:nvSpPr>
        <p:spPr>
          <a:xfrm>
            <a:off x="349071" y="3310462"/>
            <a:ext cx="1008112" cy="253916"/>
          </a:xfrm>
          <a:prstGeom prst="rect">
            <a:avLst/>
          </a:prstGeom>
          <a:solidFill>
            <a:schemeClr val="bg1"/>
          </a:solidFill>
        </p:spPr>
        <p:txBody>
          <a:bodyPr wrap="square" rtlCol="0">
            <a:spAutoFit/>
          </a:bodyPr>
          <a:lstStyle/>
          <a:p>
            <a:r>
              <a:rPr lang="ja-JP" altLang="en-US" sz="1050" dirty="0">
                <a:solidFill>
                  <a:prstClr val="black"/>
                </a:solidFill>
              </a:rPr>
              <a:t>単位：千人</a:t>
            </a:r>
          </a:p>
        </p:txBody>
      </p:sp>
      <p:sp>
        <p:nvSpPr>
          <p:cNvPr id="8" name="テキスト ボックス 7"/>
          <p:cNvSpPr txBox="1"/>
          <p:nvPr/>
        </p:nvSpPr>
        <p:spPr>
          <a:xfrm>
            <a:off x="508007" y="5705492"/>
            <a:ext cx="3836136" cy="1015663"/>
          </a:xfrm>
          <a:prstGeom prst="rect">
            <a:avLst/>
          </a:prstGeom>
          <a:noFill/>
        </p:spPr>
        <p:txBody>
          <a:bodyPr wrap="square" rtlCol="0">
            <a:spAutoFit/>
          </a:bodyPr>
          <a:lstStyle/>
          <a:p>
            <a:r>
              <a:rPr lang="ja-JP" altLang="en-US" sz="1200" dirty="0">
                <a:solidFill>
                  <a:prstClr val="black"/>
                </a:solidFill>
              </a:rPr>
              <a:t>（参考）</a:t>
            </a:r>
            <a:endParaRPr lang="en-US" altLang="ja-JP" sz="1200" dirty="0">
              <a:solidFill>
                <a:prstClr val="black"/>
              </a:solidFill>
            </a:endParaRPr>
          </a:p>
          <a:p>
            <a:r>
              <a:rPr lang="ja-JP" altLang="en-US" sz="1200" dirty="0">
                <a:solidFill>
                  <a:prstClr val="black"/>
                </a:solidFill>
              </a:rPr>
              <a:t>エントランスエリア</a:t>
            </a:r>
            <a:endParaRPr lang="en-US" altLang="ja-JP" sz="1200" dirty="0">
              <a:solidFill>
                <a:prstClr val="black"/>
              </a:solidFill>
            </a:endParaRPr>
          </a:p>
          <a:p>
            <a:pPr marL="171450" indent="-171450">
              <a:buFont typeface="Wingdings" panose="05000000000000000000" pitchFamily="2" charset="2"/>
              <a:buChar char="u"/>
            </a:pPr>
            <a:r>
              <a:rPr lang="ja-JP" altLang="en-US" sz="1200" dirty="0">
                <a:solidFill>
                  <a:prstClr val="black"/>
                </a:solidFill>
              </a:rPr>
              <a:t>無料化：</a:t>
            </a:r>
            <a:r>
              <a:rPr lang="en-US" altLang="ja-JP" sz="1200" dirty="0">
                <a:solidFill>
                  <a:prstClr val="black"/>
                </a:solidFill>
              </a:rPr>
              <a:t>2015.4.1</a:t>
            </a:r>
            <a:r>
              <a:rPr lang="ja-JP" altLang="en-US" sz="1200" dirty="0">
                <a:solidFill>
                  <a:prstClr val="black"/>
                </a:solidFill>
              </a:rPr>
              <a:t>～</a:t>
            </a:r>
            <a:endParaRPr lang="en-US" altLang="ja-JP" sz="1200" dirty="0">
              <a:solidFill>
                <a:prstClr val="black"/>
              </a:solidFill>
            </a:endParaRPr>
          </a:p>
          <a:p>
            <a:pPr marL="171450" indent="-171450">
              <a:buFont typeface="Wingdings" panose="05000000000000000000" pitchFamily="2" charset="2"/>
              <a:buChar char="u"/>
            </a:pPr>
            <a:r>
              <a:rPr lang="ja-JP" altLang="en-US" sz="1200" dirty="0">
                <a:solidFill>
                  <a:prstClr val="black"/>
                </a:solidFill>
              </a:rPr>
              <a:t>再整備工事のため閉鎖：</a:t>
            </a:r>
            <a:r>
              <a:rPr lang="en-US" altLang="ja-JP" sz="1200" dirty="0">
                <a:solidFill>
                  <a:prstClr val="black"/>
                </a:solidFill>
              </a:rPr>
              <a:t>2015.4.1</a:t>
            </a:r>
            <a:r>
              <a:rPr lang="ja-JP" altLang="en-US" sz="1200" dirty="0">
                <a:solidFill>
                  <a:prstClr val="black"/>
                </a:solidFill>
              </a:rPr>
              <a:t>～</a:t>
            </a:r>
            <a:r>
              <a:rPr lang="en-US" altLang="ja-JP" sz="1200" dirty="0">
                <a:solidFill>
                  <a:prstClr val="black"/>
                </a:solidFill>
              </a:rPr>
              <a:t>2015.9.30</a:t>
            </a:r>
          </a:p>
          <a:p>
            <a:pPr marL="171450" indent="-171450">
              <a:buFont typeface="Wingdings" panose="05000000000000000000" pitchFamily="2" charset="2"/>
              <a:buChar char="u"/>
            </a:pPr>
            <a:r>
              <a:rPr lang="ja-JP" altLang="en-US" sz="1200" dirty="0">
                <a:solidFill>
                  <a:prstClr val="black"/>
                </a:solidFill>
              </a:rPr>
              <a:t>リニューアルオープン：</a:t>
            </a:r>
            <a:r>
              <a:rPr lang="en-US" altLang="ja-JP" sz="1200" dirty="0">
                <a:solidFill>
                  <a:prstClr val="black"/>
                </a:solidFill>
              </a:rPr>
              <a:t>2015.10.1</a:t>
            </a:r>
          </a:p>
        </p:txBody>
      </p:sp>
      <p:sp>
        <p:nvSpPr>
          <p:cNvPr id="24" name="テキスト ボックス 23"/>
          <p:cNvSpPr txBox="1"/>
          <p:nvPr/>
        </p:nvSpPr>
        <p:spPr>
          <a:xfrm>
            <a:off x="8221974" y="709539"/>
            <a:ext cx="646331" cy="369332"/>
          </a:xfrm>
          <a:prstGeom prst="rect">
            <a:avLst/>
          </a:prstGeom>
          <a:solidFill>
            <a:schemeClr val="bg2">
              <a:lumMod val="50000"/>
            </a:schemeClr>
          </a:solidFill>
          <a:ln>
            <a:solidFill>
              <a:schemeClr val="bg2">
                <a:lumMod val="25000"/>
              </a:schemeClr>
            </a:solidFill>
          </a:ln>
        </p:spPr>
        <p:txBody>
          <a:bodyPr wrap="none" rtlCol="0">
            <a:spAutoFit/>
          </a:bodyPr>
          <a:lstStyle/>
          <a:p>
            <a:r>
              <a:rPr lang="ja-JP" altLang="en-US" b="1" dirty="0">
                <a:solidFill>
                  <a:schemeClr val="bg1"/>
                </a:solidFill>
                <a:latin typeface="Meiryo UI" panose="020B0604030504040204" pitchFamily="50" charset="-128"/>
                <a:ea typeface="Meiryo UI" panose="020B0604030504040204" pitchFamily="50" charset="-128"/>
              </a:rPr>
              <a:t>追加</a:t>
            </a:r>
            <a:endParaRPr kumimoji="1" lang="ja-JP" altLang="en-US" b="1" dirty="0">
              <a:solidFill>
                <a:schemeClr val="bg1"/>
              </a:solidFill>
              <a:latin typeface="Meiryo UI" panose="020B0604030504040204" pitchFamily="50" charset="-128"/>
              <a:ea typeface="Meiryo UI" panose="020B0604030504040204" pitchFamily="50" charset="-128"/>
            </a:endParaRPr>
          </a:p>
        </p:txBody>
      </p:sp>
      <p:sp>
        <p:nvSpPr>
          <p:cNvPr id="23" name="テキスト ボックス 22"/>
          <p:cNvSpPr txBox="1"/>
          <p:nvPr/>
        </p:nvSpPr>
        <p:spPr>
          <a:xfrm>
            <a:off x="7699128" y="341098"/>
            <a:ext cx="1175011" cy="276999"/>
          </a:xfrm>
          <a:prstGeom prst="rect">
            <a:avLst/>
          </a:prstGeom>
          <a:noFill/>
        </p:spPr>
        <p:txBody>
          <a:bodyPr wrap="square" rtlCol="0">
            <a:spAutoFit/>
          </a:bodyPr>
          <a:lstStyle/>
          <a:p>
            <a:r>
              <a:rPr lang="ja-JP" altLang="en-US" sz="1200" dirty="0" smtClean="0">
                <a:solidFill>
                  <a:prstClr val="black"/>
                </a:solidFill>
              </a:rPr>
              <a:t>（</a:t>
            </a:r>
            <a:r>
              <a:rPr lang="en-US" altLang="ja-JP" sz="1200" dirty="0" smtClean="0">
                <a:solidFill>
                  <a:prstClr val="black"/>
                </a:solidFill>
              </a:rPr>
              <a:t>P123</a:t>
            </a:r>
            <a:r>
              <a:rPr lang="ja-JP" altLang="en-US" sz="1200" dirty="0" smtClean="0">
                <a:solidFill>
                  <a:prstClr val="black"/>
                </a:solidFill>
              </a:rPr>
              <a:t>の再掲）</a:t>
            </a:r>
            <a:endParaRPr lang="en-US" altLang="ja-JP" sz="1200" dirty="0">
              <a:solidFill>
                <a:prstClr val="black"/>
              </a:solidFill>
            </a:endParaRPr>
          </a:p>
        </p:txBody>
      </p:sp>
    </p:spTree>
    <p:extLst>
      <p:ext uri="{BB962C8B-B14F-4D97-AF65-F5344CB8AC3E}">
        <p14:creationId xmlns:p14="http://schemas.microsoft.com/office/powerpoint/2010/main" val="2210049394"/>
      </p:ext>
    </p:extLst>
  </p:cSld>
  <p:clrMapOvr>
    <a:masterClrMapping/>
  </p:clrMapOvr>
</p:sld>
</file>

<file path=ppt/slides/slide1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角丸四角形 12"/>
          <p:cNvSpPr/>
          <p:nvPr/>
        </p:nvSpPr>
        <p:spPr>
          <a:xfrm>
            <a:off x="8234883" y="3646703"/>
            <a:ext cx="785292" cy="1078441"/>
          </a:xfrm>
          <a:prstGeom prst="roundRect">
            <a:avLst>
              <a:gd name="adj" fmla="val 7724"/>
            </a:avLst>
          </a:prstGeom>
          <a:solidFill>
            <a:schemeClr val="accent6">
              <a:lumMod val="60000"/>
              <a:lumOff val="40000"/>
              <a:alpha val="5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 name="テキスト ボックス 3"/>
          <p:cNvSpPr txBox="1"/>
          <p:nvPr/>
        </p:nvSpPr>
        <p:spPr>
          <a:xfrm>
            <a:off x="0" y="0"/>
            <a:ext cx="7524328" cy="461665"/>
          </a:xfrm>
          <a:prstGeom prst="rect">
            <a:avLst/>
          </a:prstGeom>
          <a:solidFill>
            <a:srgbClr val="0070C0"/>
          </a:solidFill>
        </p:spPr>
        <p:txBody>
          <a:bodyPr wrap="square" rtlCol="0">
            <a:spAutoFit/>
          </a:bodyPr>
          <a:lstStyle/>
          <a:p>
            <a:r>
              <a:rPr lang="en-US" altLang="ja-JP" sz="2400" b="1" u="sng" dirty="0">
                <a:solidFill>
                  <a:schemeClr val="bg1"/>
                </a:solidFill>
                <a:latin typeface="+mn-ea"/>
              </a:rPr>
              <a:t>Ⅳ【</a:t>
            </a:r>
            <a:r>
              <a:rPr lang="ja-JP" altLang="en-US" sz="2400" b="1" u="sng" dirty="0">
                <a:solidFill>
                  <a:schemeClr val="bg1"/>
                </a:solidFill>
                <a:latin typeface="+mn-ea"/>
              </a:rPr>
              <a:t>業務執行の刷新</a:t>
            </a:r>
            <a:r>
              <a:rPr lang="en-US" altLang="ja-JP" sz="2400" b="1" u="sng" dirty="0">
                <a:solidFill>
                  <a:schemeClr val="bg1"/>
                </a:solidFill>
                <a:latin typeface="+mn-ea"/>
              </a:rPr>
              <a:t>】</a:t>
            </a:r>
            <a:r>
              <a:rPr kumimoji="1" lang="en-US" altLang="ja-JP" sz="2400" b="1" u="sng" dirty="0">
                <a:solidFill>
                  <a:schemeClr val="bg1"/>
                </a:solidFill>
                <a:latin typeface="+mn-ea"/>
                <a:ea typeface="+mn-ea"/>
              </a:rPr>
              <a:t>(6) </a:t>
            </a:r>
            <a:r>
              <a:rPr kumimoji="1" lang="ja-JP" altLang="en-US" sz="2400" b="1" u="sng" dirty="0">
                <a:solidFill>
                  <a:schemeClr val="bg1"/>
                </a:solidFill>
                <a:latin typeface="+mn-ea"/>
                <a:ea typeface="+mn-ea"/>
              </a:rPr>
              <a:t>区役所への権限移譲</a:t>
            </a:r>
          </a:p>
        </p:txBody>
      </p:sp>
      <p:graphicFrame>
        <p:nvGraphicFramePr>
          <p:cNvPr id="6" name="表 5"/>
          <p:cNvGraphicFramePr>
            <a:graphicFrameLocks noGrp="1"/>
          </p:cNvGraphicFramePr>
          <p:nvPr>
            <p:extLst/>
          </p:nvPr>
        </p:nvGraphicFramePr>
        <p:xfrm>
          <a:off x="179512" y="836713"/>
          <a:ext cx="8856984" cy="5184575"/>
        </p:xfrm>
        <a:graphic>
          <a:graphicData uri="http://schemas.openxmlformats.org/drawingml/2006/table">
            <a:tbl>
              <a:tblPr firstRow="1">
                <a:tableStyleId>{5C22544A-7EE6-4342-B048-85BDC9FD1C3A}</a:tableStyleId>
              </a:tblPr>
              <a:tblGrid>
                <a:gridCol w="2214246">
                  <a:extLst>
                    <a:ext uri="{9D8B030D-6E8A-4147-A177-3AD203B41FA5}">
                      <a16:colId xmlns:a16="http://schemas.microsoft.com/office/drawing/2014/main" xmlns="" val="20000"/>
                    </a:ext>
                  </a:extLst>
                </a:gridCol>
                <a:gridCol w="2214246">
                  <a:extLst>
                    <a:ext uri="{9D8B030D-6E8A-4147-A177-3AD203B41FA5}">
                      <a16:colId xmlns:a16="http://schemas.microsoft.com/office/drawing/2014/main" xmlns="" val="20001"/>
                    </a:ext>
                  </a:extLst>
                </a:gridCol>
                <a:gridCol w="1908212">
                  <a:extLst>
                    <a:ext uri="{9D8B030D-6E8A-4147-A177-3AD203B41FA5}">
                      <a16:colId xmlns:a16="http://schemas.microsoft.com/office/drawing/2014/main" xmlns="" val="20002"/>
                    </a:ext>
                  </a:extLst>
                </a:gridCol>
                <a:gridCol w="2520280">
                  <a:extLst>
                    <a:ext uri="{9D8B030D-6E8A-4147-A177-3AD203B41FA5}">
                      <a16:colId xmlns:a16="http://schemas.microsoft.com/office/drawing/2014/main" xmlns="" val="20003"/>
                    </a:ext>
                  </a:extLst>
                </a:gridCol>
              </a:tblGrid>
              <a:tr h="341216">
                <a:tc>
                  <a:txBody>
                    <a:bodyPr/>
                    <a:lstStyle/>
                    <a:p>
                      <a:pPr algn="ctr">
                        <a:lnSpc>
                          <a:spcPts val="1800"/>
                        </a:lnSpc>
                      </a:pPr>
                      <a:r>
                        <a:rPr kumimoji="1" lang="ja-JP" altLang="en-US" sz="1400" dirty="0">
                          <a:solidFill>
                            <a:schemeClr val="tx1"/>
                          </a:solidFill>
                        </a:rPr>
                        <a:t>＜</a:t>
                      </a:r>
                      <a:r>
                        <a:rPr kumimoji="1" lang="en-US" altLang="ja-JP" sz="1400" dirty="0">
                          <a:solidFill>
                            <a:schemeClr val="tx1"/>
                          </a:solidFill>
                        </a:rPr>
                        <a:t>Why</a:t>
                      </a:r>
                      <a:r>
                        <a:rPr kumimoji="1" lang="ja-JP" altLang="en-US" sz="1400" dirty="0">
                          <a:solidFill>
                            <a:schemeClr val="tx1"/>
                          </a:solidFill>
                        </a:rPr>
                        <a:t>＞</a:t>
                      </a:r>
                    </a:p>
                  </a:txBody>
                  <a:tcPr marL="36000" marR="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ts val="1800"/>
                        </a:lnSpc>
                      </a:pPr>
                      <a:r>
                        <a:rPr kumimoji="1" lang="ja-JP" altLang="en-US" sz="1400" dirty="0">
                          <a:solidFill>
                            <a:schemeClr val="tx1"/>
                          </a:solidFill>
                        </a:rPr>
                        <a:t>＜</a:t>
                      </a:r>
                      <a:r>
                        <a:rPr kumimoji="1" lang="en-US" altLang="ja-JP" sz="1400" dirty="0">
                          <a:solidFill>
                            <a:schemeClr val="tx1"/>
                          </a:solidFill>
                        </a:rPr>
                        <a:t>Vision</a:t>
                      </a:r>
                      <a:r>
                        <a:rPr kumimoji="1" lang="ja-JP" altLang="en-US" sz="1400" dirty="0">
                          <a:solidFill>
                            <a:schemeClr val="tx1"/>
                          </a:solidFill>
                        </a:rPr>
                        <a:t>＞</a:t>
                      </a:r>
                    </a:p>
                  </a:txBody>
                  <a:tcPr marL="36000" marR="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ts val="1800"/>
                        </a:lnSpc>
                      </a:pPr>
                      <a:r>
                        <a:rPr kumimoji="1" lang="ja-JP" altLang="en-US" sz="1400" dirty="0">
                          <a:solidFill>
                            <a:schemeClr val="tx1"/>
                          </a:solidFill>
                        </a:rPr>
                        <a:t>＜</a:t>
                      </a:r>
                      <a:r>
                        <a:rPr kumimoji="1" lang="en-US" altLang="ja-JP" sz="1400" dirty="0">
                          <a:solidFill>
                            <a:schemeClr val="tx1"/>
                          </a:solidFill>
                        </a:rPr>
                        <a:t>What</a:t>
                      </a:r>
                      <a:r>
                        <a:rPr kumimoji="1" lang="ja-JP" altLang="en-US" sz="1400" dirty="0">
                          <a:solidFill>
                            <a:schemeClr val="tx1"/>
                          </a:solidFill>
                        </a:rPr>
                        <a:t>＞</a:t>
                      </a:r>
                    </a:p>
                  </a:txBody>
                  <a:tcPr marL="36000" marR="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ts val="1800"/>
                        </a:lnSpc>
                      </a:pPr>
                      <a:r>
                        <a:rPr kumimoji="1" lang="ja-JP" altLang="en-US" sz="1400" dirty="0">
                          <a:solidFill>
                            <a:schemeClr val="tx1"/>
                          </a:solidFill>
                        </a:rPr>
                        <a:t>＜</a:t>
                      </a:r>
                      <a:r>
                        <a:rPr kumimoji="1" lang="en-US" altLang="ja-JP" sz="1400" dirty="0">
                          <a:solidFill>
                            <a:schemeClr val="tx1"/>
                          </a:solidFill>
                        </a:rPr>
                        <a:t>Outcome</a:t>
                      </a:r>
                      <a:r>
                        <a:rPr kumimoji="1" lang="ja-JP" altLang="en-US" sz="1400" dirty="0">
                          <a:solidFill>
                            <a:schemeClr val="tx1"/>
                          </a:solidFill>
                        </a:rPr>
                        <a:t>＞</a:t>
                      </a:r>
                    </a:p>
                  </a:txBody>
                  <a:tcPr marL="36000" marR="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xmlns="" val="10000"/>
                  </a:ext>
                </a:extLst>
              </a:tr>
              <a:tr h="1026935">
                <a:tc rowSpan="3">
                  <a:txBody>
                    <a:bodyPr/>
                    <a:lstStyle/>
                    <a:p>
                      <a:pPr>
                        <a:lnSpc>
                          <a:spcPts val="2300"/>
                        </a:lnSpc>
                      </a:pPr>
                      <a:r>
                        <a:rPr lang="en-US" altLang="ja-JP" sz="1200" dirty="0"/>
                        <a:t> </a:t>
                      </a:r>
                      <a:r>
                        <a:rPr lang="ja-JP" altLang="en-US" sz="1200" dirty="0"/>
                        <a:t>　各区役所の予算編成や組織編成は、市役所（局）主導。</a:t>
                      </a:r>
                      <a:endParaRPr lang="en-US" altLang="ja-JP" sz="1200" dirty="0"/>
                    </a:p>
                    <a:p>
                      <a:pPr>
                        <a:lnSpc>
                          <a:spcPts val="2300"/>
                        </a:lnSpc>
                      </a:pPr>
                      <a:r>
                        <a:rPr lang="ja-JP" altLang="en-US" sz="1200" dirty="0"/>
                        <a:t>　このため、各区の住民に身近な施策・事業が全区一律になりがちであり、必ずしも地域の実情に合った区政の展開とはなっていなかった。</a:t>
                      </a:r>
                      <a:endParaRPr lang="en-US" altLang="ja-JP" sz="1200" dirty="0"/>
                    </a:p>
                  </a:txBody>
                  <a:tcPr marL="36000" marR="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rowSpan="3">
                  <a:txBody>
                    <a:bodyPr/>
                    <a:lstStyle/>
                    <a:p>
                      <a:pPr>
                        <a:lnSpc>
                          <a:spcPts val="2300"/>
                        </a:lnSpc>
                      </a:pPr>
                      <a:r>
                        <a:rPr lang="ja-JP" altLang="en-US" sz="1200" dirty="0"/>
                        <a:t>　地域の実情をよく知る区役所が、自らの権限と責任のもと、区の特性や実情に合った施策・事業を決定・展開できるようにする。</a:t>
                      </a:r>
                      <a:endParaRPr lang="en-US" altLang="ja-JP" sz="1200" dirty="0"/>
                    </a:p>
                  </a:txBody>
                  <a:tcPr marL="36000" marR="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nSpc>
                          <a:spcPts val="2300"/>
                        </a:lnSpc>
                      </a:pPr>
                      <a:r>
                        <a:rPr lang="ja-JP" altLang="en-US" sz="1200" dirty="0"/>
                        <a:t>①区長の位置付けの変更</a:t>
                      </a:r>
                      <a:endParaRPr lang="en-US" altLang="ja-JP" sz="1200" dirty="0"/>
                    </a:p>
                  </a:txBody>
                  <a:tcPr marL="36000" marR="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9525" cap="flat" cmpd="sng" algn="ctr">
                      <a:solidFill>
                        <a:schemeClr val="tx1"/>
                      </a:solidFill>
                      <a:prstDash val="dash"/>
                      <a:round/>
                      <a:headEnd type="none" w="med" len="med"/>
                      <a:tailEnd type="none" w="med" len="med"/>
                    </a:lnB>
                    <a:lnTlToBr w="12700" cmpd="sng">
                      <a:noFill/>
                      <a:prstDash val="solid"/>
                    </a:lnTlToBr>
                    <a:lnBlToTr w="12700" cmpd="sng">
                      <a:noFill/>
                      <a:prstDash val="solid"/>
                    </a:lnBlToTr>
                    <a:noFill/>
                  </a:tcPr>
                </a:tc>
                <a:tc>
                  <a:txBody>
                    <a:bodyPr/>
                    <a:lstStyle/>
                    <a:p>
                      <a:pPr marL="85725" indent="-85725">
                        <a:lnSpc>
                          <a:spcPts val="2300"/>
                        </a:lnSpc>
                      </a:pPr>
                      <a:r>
                        <a:rPr kumimoji="1" lang="ja-JP" altLang="en-US" sz="1200" kern="1200" spc="-60" baseline="0" dirty="0">
                          <a:solidFill>
                            <a:schemeClr val="dk1"/>
                          </a:solidFill>
                          <a:latin typeface="+mn-lt"/>
                          <a:ea typeface="+mn-ea"/>
                          <a:cs typeface="+mn-cs"/>
                        </a:rPr>
                        <a:t>・区長が住民に身近な施策・事業の実質的な責任者となり、局長を指導監督</a:t>
                      </a:r>
                      <a:endParaRPr kumimoji="1" lang="en-US" altLang="ja-JP" sz="1200" kern="1200" spc="-60" baseline="0" dirty="0">
                        <a:solidFill>
                          <a:schemeClr val="dk1"/>
                        </a:solidFill>
                        <a:latin typeface="+mn-lt"/>
                        <a:ea typeface="+mn-ea"/>
                        <a:cs typeface="+mn-cs"/>
                      </a:endParaRPr>
                    </a:p>
                    <a:p>
                      <a:pPr marL="85725" indent="-85725">
                        <a:lnSpc>
                          <a:spcPts val="2300"/>
                        </a:lnSpc>
                      </a:pPr>
                      <a:r>
                        <a:rPr kumimoji="1" lang="ja-JP" altLang="en-US" sz="1200" kern="1200" dirty="0">
                          <a:solidFill>
                            <a:schemeClr val="dk1"/>
                          </a:solidFill>
                          <a:latin typeface="+mn-lt"/>
                          <a:ea typeface="+mn-ea"/>
                          <a:cs typeface="+mn-cs"/>
                        </a:rPr>
                        <a:t>（区シティ・マネージャー制の導入）</a:t>
                      </a:r>
                      <a:endParaRPr kumimoji="1" lang="en-US" altLang="ja-JP" sz="1200" kern="1200" dirty="0">
                        <a:solidFill>
                          <a:schemeClr val="dk1"/>
                        </a:solidFill>
                        <a:latin typeface="+mn-lt"/>
                        <a:ea typeface="+mn-ea"/>
                        <a:cs typeface="+mn-cs"/>
                      </a:endParaRPr>
                    </a:p>
                  </a:txBody>
                  <a:tcPr marL="36000" marR="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9525" cap="flat" cmpd="sng" algn="ctr">
                      <a:solidFill>
                        <a:schemeClr val="tx1"/>
                      </a:solid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0001"/>
                  </a:ext>
                </a:extLst>
              </a:tr>
              <a:tr h="2520280">
                <a:tc vMerge="1">
                  <a:txBody>
                    <a:bodyPr/>
                    <a:lstStyle/>
                    <a:p>
                      <a:endParaRPr kumimoji="1" lang="ja-JP" altLang="en-US"/>
                    </a:p>
                  </a:txBody>
                  <a:tcPr/>
                </a:tc>
                <a:tc vMerge="1">
                  <a:txBody>
                    <a:bodyPr/>
                    <a:lstStyle/>
                    <a:p>
                      <a:endParaRPr kumimoji="1" lang="ja-JP" altLang="en-US"/>
                    </a:p>
                  </a:txBody>
                  <a:tcPr/>
                </a:tc>
                <a:tc>
                  <a:txBody>
                    <a:bodyPr/>
                    <a:lstStyle/>
                    <a:p>
                      <a:pPr>
                        <a:lnSpc>
                          <a:spcPts val="2300"/>
                        </a:lnSpc>
                      </a:pPr>
                      <a:r>
                        <a:rPr kumimoji="1" lang="ja-JP" altLang="en-US" sz="1200" kern="1200" dirty="0">
                          <a:solidFill>
                            <a:schemeClr val="dk1"/>
                          </a:solidFill>
                          <a:latin typeface="+mn-lt"/>
                          <a:ea typeface="+mn-ea"/>
                          <a:cs typeface="+mn-cs"/>
                        </a:rPr>
                        <a:t>②区長の予算編成権の強化</a:t>
                      </a:r>
                      <a:endParaRPr kumimoji="1" lang="en-US" altLang="ja-JP" sz="1200" kern="1200" dirty="0">
                        <a:solidFill>
                          <a:schemeClr val="dk1"/>
                        </a:solidFill>
                        <a:latin typeface="+mn-lt"/>
                        <a:ea typeface="+mn-ea"/>
                        <a:cs typeface="+mn-cs"/>
                      </a:endParaRPr>
                    </a:p>
                  </a:txBody>
                  <a:tcPr marL="36000" marR="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tx1"/>
                      </a:solidFill>
                      <a:prstDash val="dash"/>
                      <a:round/>
                      <a:headEnd type="none" w="med" len="med"/>
                      <a:tailEnd type="none" w="med" len="med"/>
                    </a:lnT>
                    <a:lnB w="9525" cap="flat" cmpd="sng" algn="ctr">
                      <a:solidFill>
                        <a:schemeClr val="tx1"/>
                      </a:solidFill>
                      <a:prstDash val="dash"/>
                      <a:round/>
                      <a:headEnd type="none" w="med" len="med"/>
                      <a:tailEnd type="none" w="med" len="med"/>
                    </a:lnB>
                    <a:lnTlToBr w="12700" cmpd="sng">
                      <a:noFill/>
                      <a:prstDash val="solid"/>
                    </a:lnTlToBr>
                    <a:lnBlToTr w="12700" cmpd="sng">
                      <a:noFill/>
                      <a:prstDash val="solid"/>
                    </a:lnBlToTr>
                    <a:noFill/>
                  </a:tcPr>
                </a:tc>
                <a:tc>
                  <a:txBody>
                    <a:bodyPr/>
                    <a:lstStyle/>
                    <a:p>
                      <a:pPr marL="85725" marR="0" indent="-85725" algn="l" defTabSz="914400" rtl="0" eaLnBrk="1" fontAlgn="auto" latinLnBrk="0" hangingPunct="1">
                        <a:lnSpc>
                          <a:spcPts val="2300"/>
                        </a:lnSpc>
                        <a:spcBef>
                          <a:spcPts val="0"/>
                        </a:spcBef>
                        <a:spcAft>
                          <a:spcPts val="0"/>
                        </a:spcAft>
                        <a:buClrTx/>
                        <a:buSzTx/>
                        <a:buFontTx/>
                        <a:buNone/>
                        <a:tabLst/>
                        <a:defRPr/>
                      </a:pPr>
                      <a:r>
                        <a:rPr kumimoji="1" lang="ja-JP" altLang="en-US" sz="1200" kern="1200" dirty="0">
                          <a:solidFill>
                            <a:schemeClr val="dk1"/>
                          </a:solidFill>
                          <a:latin typeface="Calibri" pitchFamily="34" charset="0"/>
                          <a:ea typeface="+mn-ea"/>
                          <a:cs typeface="+mn-cs"/>
                        </a:rPr>
                        <a:t>・区長のマネジメントのもと、区の特性や地域の実情に応じた予算が編成できる仕組みを構築</a:t>
                      </a:r>
                      <a:endParaRPr kumimoji="1" lang="en-US" altLang="ja-JP" sz="1200" kern="1200" dirty="0">
                        <a:solidFill>
                          <a:schemeClr val="dk1"/>
                        </a:solidFill>
                        <a:latin typeface="Calibri" pitchFamily="34" charset="0"/>
                        <a:ea typeface="+mn-ea"/>
                        <a:cs typeface="+mn-cs"/>
                      </a:endParaRPr>
                    </a:p>
                    <a:p>
                      <a:pPr marL="85725" marR="0" indent="-85725" algn="l" defTabSz="914400" rtl="0" eaLnBrk="1" fontAlgn="auto" latinLnBrk="0" hangingPunct="1">
                        <a:lnSpc>
                          <a:spcPts val="2300"/>
                        </a:lnSpc>
                        <a:spcBef>
                          <a:spcPts val="0"/>
                        </a:spcBef>
                        <a:spcAft>
                          <a:spcPts val="0"/>
                        </a:spcAft>
                        <a:buClrTx/>
                        <a:buSzTx/>
                        <a:buFontTx/>
                        <a:buNone/>
                        <a:tabLst/>
                        <a:defRPr/>
                      </a:pPr>
                      <a:endParaRPr kumimoji="1" lang="en-US" altLang="ja-JP" sz="1200" kern="1200" dirty="0">
                        <a:solidFill>
                          <a:schemeClr val="dk1"/>
                        </a:solidFill>
                        <a:latin typeface="Calibri" pitchFamily="34" charset="0"/>
                        <a:ea typeface="+mn-ea"/>
                        <a:cs typeface="+mn-cs"/>
                      </a:endParaRPr>
                    </a:p>
                    <a:p>
                      <a:pPr marL="0" marR="0" indent="0" algn="l" defTabSz="914400" rtl="0" eaLnBrk="1" fontAlgn="auto" latinLnBrk="0" hangingPunct="1">
                        <a:lnSpc>
                          <a:spcPts val="2300"/>
                        </a:lnSpc>
                        <a:spcBef>
                          <a:spcPts val="0"/>
                        </a:spcBef>
                        <a:spcAft>
                          <a:spcPts val="0"/>
                        </a:spcAft>
                        <a:buClrTx/>
                        <a:buSzTx/>
                        <a:buFontTx/>
                        <a:buNone/>
                        <a:tabLst/>
                        <a:defRPr/>
                      </a:pPr>
                      <a:r>
                        <a:rPr kumimoji="1" lang="ja-JP" altLang="en-US" sz="1200" kern="1200" dirty="0">
                          <a:solidFill>
                            <a:schemeClr val="dk1"/>
                          </a:solidFill>
                          <a:latin typeface="Calibri" pitchFamily="34" charset="0"/>
                          <a:ea typeface="+mn-ea"/>
                          <a:cs typeface="+mn-cs"/>
                        </a:rPr>
                        <a:t>・区長が編成した予算</a:t>
                      </a:r>
                      <a:endParaRPr kumimoji="1" lang="en-US" altLang="ja-JP" sz="1200" kern="1200" dirty="0">
                        <a:solidFill>
                          <a:schemeClr val="dk1"/>
                        </a:solidFill>
                        <a:latin typeface="Calibri" pitchFamily="34" charset="0"/>
                        <a:ea typeface="+mn-ea"/>
                        <a:cs typeface="+mn-cs"/>
                      </a:endParaRPr>
                    </a:p>
                    <a:p>
                      <a:pPr marL="0" marR="0" indent="0" algn="l" defTabSz="914400" rtl="0" eaLnBrk="1" fontAlgn="auto" latinLnBrk="0" hangingPunct="1">
                        <a:lnSpc>
                          <a:spcPts val="1700"/>
                        </a:lnSpc>
                        <a:spcBef>
                          <a:spcPts val="0"/>
                        </a:spcBef>
                        <a:spcAft>
                          <a:spcPts val="0"/>
                        </a:spcAft>
                        <a:buClrTx/>
                        <a:buSzTx/>
                        <a:buFontTx/>
                        <a:buNone/>
                        <a:tabLst/>
                        <a:defRPr/>
                      </a:pPr>
                      <a:r>
                        <a:rPr kumimoji="1" lang="en-US" altLang="ja-JP" sz="1050" kern="1200" dirty="0">
                          <a:solidFill>
                            <a:schemeClr val="dk1"/>
                          </a:solidFill>
                          <a:latin typeface="Calibri" pitchFamily="34" charset="0"/>
                          <a:ea typeface="+mn-ea"/>
                          <a:cs typeface="+mn-cs"/>
                        </a:rPr>
                        <a:t>【2012</a:t>
                      </a:r>
                      <a:r>
                        <a:rPr kumimoji="1" lang="ja-JP" altLang="en-US" sz="1050" kern="1200" dirty="0">
                          <a:solidFill>
                            <a:schemeClr val="dk1"/>
                          </a:solidFill>
                          <a:latin typeface="Calibri" pitchFamily="34" charset="0"/>
                          <a:ea typeface="+mn-ea"/>
                          <a:cs typeface="+mn-cs"/>
                        </a:rPr>
                        <a:t>年度</a:t>
                      </a:r>
                      <a:r>
                        <a:rPr kumimoji="1" lang="en-US" altLang="ja-JP" sz="1050" kern="1200" dirty="0">
                          <a:solidFill>
                            <a:schemeClr val="dk1"/>
                          </a:solidFill>
                          <a:latin typeface="Calibri" pitchFamily="34" charset="0"/>
                          <a:ea typeface="+mn-ea"/>
                          <a:cs typeface="+mn-cs"/>
                        </a:rPr>
                        <a:t>】</a:t>
                      </a:r>
                      <a:r>
                        <a:rPr kumimoji="1" lang="ja-JP" altLang="en-US" sz="1050" kern="1200" dirty="0">
                          <a:solidFill>
                            <a:schemeClr val="dk1"/>
                          </a:solidFill>
                          <a:latin typeface="Calibri" pitchFamily="34" charset="0"/>
                          <a:ea typeface="+mn-ea"/>
                          <a:cs typeface="+mn-cs"/>
                        </a:rPr>
                        <a:t>　　</a:t>
                      </a:r>
                      <a:r>
                        <a:rPr kumimoji="1" lang="en-US" altLang="ja-JP" sz="1050" kern="1200" dirty="0">
                          <a:solidFill>
                            <a:schemeClr val="dk1"/>
                          </a:solidFill>
                          <a:latin typeface="Calibri" pitchFamily="34" charset="0"/>
                          <a:ea typeface="+mn-ea"/>
                          <a:cs typeface="+mn-cs"/>
                        </a:rPr>
                        <a:t>【2014</a:t>
                      </a:r>
                      <a:r>
                        <a:rPr kumimoji="1" lang="ja-JP" altLang="en-US" sz="1050" kern="1200" dirty="0">
                          <a:solidFill>
                            <a:schemeClr val="dk1"/>
                          </a:solidFill>
                          <a:latin typeface="Calibri" pitchFamily="34" charset="0"/>
                          <a:ea typeface="+mn-ea"/>
                          <a:cs typeface="+mn-cs"/>
                        </a:rPr>
                        <a:t>年度</a:t>
                      </a:r>
                      <a:r>
                        <a:rPr kumimoji="1" lang="en-US" altLang="ja-JP" sz="1050" kern="1200" dirty="0">
                          <a:solidFill>
                            <a:schemeClr val="dk1"/>
                          </a:solidFill>
                          <a:latin typeface="Calibri" pitchFamily="34" charset="0"/>
                          <a:ea typeface="+mn-ea"/>
                          <a:cs typeface="+mn-cs"/>
                        </a:rPr>
                        <a:t>】</a:t>
                      </a:r>
                      <a:r>
                        <a:rPr kumimoji="1" lang="ja-JP" altLang="en-US" sz="1050" kern="1200" dirty="0">
                          <a:solidFill>
                            <a:schemeClr val="dk1"/>
                          </a:solidFill>
                          <a:latin typeface="Calibri" pitchFamily="34" charset="0"/>
                          <a:ea typeface="+mn-ea"/>
                          <a:cs typeface="+mn-cs"/>
                        </a:rPr>
                        <a:t>　　</a:t>
                      </a:r>
                      <a:r>
                        <a:rPr kumimoji="1" lang="en-US" altLang="ja-JP" sz="1050" kern="1200" dirty="0">
                          <a:solidFill>
                            <a:schemeClr val="tx1"/>
                          </a:solidFill>
                          <a:latin typeface="Calibri" pitchFamily="34" charset="0"/>
                          <a:ea typeface="+mn-ea"/>
                          <a:cs typeface="+mn-cs"/>
                        </a:rPr>
                        <a:t>【2017</a:t>
                      </a:r>
                      <a:r>
                        <a:rPr kumimoji="1" lang="ja-JP" altLang="en-US" sz="1050" kern="1200" dirty="0">
                          <a:solidFill>
                            <a:schemeClr val="tx1"/>
                          </a:solidFill>
                          <a:latin typeface="Calibri" pitchFamily="34" charset="0"/>
                          <a:ea typeface="+mn-ea"/>
                          <a:cs typeface="+mn-cs"/>
                        </a:rPr>
                        <a:t>年度</a:t>
                      </a:r>
                      <a:r>
                        <a:rPr kumimoji="1" lang="en-US" altLang="ja-JP" sz="1050" kern="1200" dirty="0">
                          <a:solidFill>
                            <a:schemeClr val="tx1"/>
                          </a:solidFill>
                          <a:latin typeface="Calibri" pitchFamily="34" charset="0"/>
                          <a:ea typeface="+mn-ea"/>
                          <a:cs typeface="+mn-cs"/>
                        </a:rPr>
                        <a:t>】</a:t>
                      </a:r>
                    </a:p>
                    <a:p>
                      <a:pPr marL="0" marR="0" indent="0" algn="l" defTabSz="914400" rtl="0" eaLnBrk="1" fontAlgn="auto" latinLnBrk="0" hangingPunct="1">
                        <a:lnSpc>
                          <a:spcPts val="1700"/>
                        </a:lnSpc>
                        <a:spcBef>
                          <a:spcPts val="0"/>
                        </a:spcBef>
                        <a:spcAft>
                          <a:spcPts val="0"/>
                        </a:spcAft>
                        <a:buClrTx/>
                        <a:buSzTx/>
                        <a:buFontTx/>
                        <a:buNone/>
                        <a:tabLst/>
                        <a:defRPr/>
                      </a:pPr>
                      <a:r>
                        <a:rPr kumimoji="1" lang="ja-JP" altLang="en-US" sz="1050" kern="1200" dirty="0">
                          <a:solidFill>
                            <a:schemeClr val="tx1"/>
                          </a:solidFill>
                          <a:latin typeface="Calibri" pitchFamily="34" charset="0"/>
                          <a:ea typeface="+mn-ea"/>
                          <a:cs typeface="+mn-cs"/>
                        </a:rPr>
                        <a:t>約</a:t>
                      </a:r>
                      <a:r>
                        <a:rPr kumimoji="1" lang="en-US" altLang="ja-JP" sz="1050" kern="1200" dirty="0">
                          <a:solidFill>
                            <a:schemeClr val="tx1"/>
                          </a:solidFill>
                          <a:latin typeface="Calibri" pitchFamily="34" charset="0"/>
                          <a:ea typeface="+mn-ea"/>
                          <a:cs typeface="+mn-cs"/>
                        </a:rPr>
                        <a:t>50</a:t>
                      </a:r>
                      <a:r>
                        <a:rPr kumimoji="1" lang="ja-JP" altLang="en-US" sz="1050" kern="1200" dirty="0">
                          <a:solidFill>
                            <a:schemeClr val="tx1"/>
                          </a:solidFill>
                          <a:latin typeface="Calibri" pitchFamily="34" charset="0"/>
                          <a:ea typeface="+mn-ea"/>
                          <a:cs typeface="+mn-cs"/>
                        </a:rPr>
                        <a:t>億円　　　　約</a:t>
                      </a:r>
                      <a:r>
                        <a:rPr kumimoji="1" lang="en-US" altLang="ja-JP" sz="1050" kern="1200" dirty="0">
                          <a:solidFill>
                            <a:schemeClr val="tx1"/>
                          </a:solidFill>
                          <a:latin typeface="Calibri" pitchFamily="34" charset="0"/>
                          <a:ea typeface="+mn-ea"/>
                          <a:cs typeface="+mn-cs"/>
                        </a:rPr>
                        <a:t>270</a:t>
                      </a:r>
                      <a:r>
                        <a:rPr kumimoji="1" lang="ja-JP" altLang="en-US" sz="1050" kern="1200" dirty="0">
                          <a:solidFill>
                            <a:schemeClr val="tx1"/>
                          </a:solidFill>
                          <a:latin typeface="Calibri" pitchFamily="34" charset="0"/>
                          <a:ea typeface="+mn-ea"/>
                          <a:cs typeface="+mn-cs"/>
                        </a:rPr>
                        <a:t>億円　　　約</a:t>
                      </a:r>
                      <a:r>
                        <a:rPr kumimoji="1" lang="en-US" altLang="ja-JP" sz="1050" kern="1200" dirty="0">
                          <a:solidFill>
                            <a:schemeClr val="tx1"/>
                          </a:solidFill>
                          <a:latin typeface="Calibri" pitchFamily="34" charset="0"/>
                          <a:ea typeface="+mn-ea"/>
                          <a:cs typeface="+mn-cs"/>
                        </a:rPr>
                        <a:t>260</a:t>
                      </a:r>
                      <a:r>
                        <a:rPr kumimoji="1" lang="ja-JP" altLang="en-US" sz="1050" kern="1200" dirty="0">
                          <a:solidFill>
                            <a:schemeClr val="tx1"/>
                          </a:solidFill>
                          <a:latin typeface="Calibri" pitchFamily="34" charset="0"/>
                          <a:ea typeface="+mn-ea"/>
                          <a:cs typeface="+mn-cs"/>
                        </a:rPr>
                        <a:t>億円</a:t>
                      </a:r>
                      <a:endParaRPr kumimoji="1" lang="en-US" altLang="ja-JP" sz="1050" kern="1200" dirty="0">
                        <a:solidFill>
                          <a:schemeClr val="tx1"/>
                        </a:solidFill>
                        <a:latin typeface="Calibri" pitchFamily="34" charset="0"/>
                        <a:ea typeface="+mn-ea"/>
                        <a:cs typeface="+mn-cs"/>
                      </a:endParaRPr>
                    </a:p>
                    <a:p>
                      <a:pPr marL="0" marR="0" indent="0" algn="l" defTabSz="914400" rtl="0" eaLnBrk="1" fontAlgn="auto" latinLnBrk="0" hangingPunct="1">
                        <a:lnSpc>
                          <a:spcPts val="1500"/>
                        </a:lnSpc>
                        <a:spcBef>
                          <a:spcPts val="0"/>
                        </a:spcBef>
                        <a:spcAft>
                          <a:spcPts val="0"/>
                        </a:spcAft>
                        <a:buClrTx/>
                        <a:buSzTx/>
                        <a:buFontTx/>
                        <a:buNone/>
                        <a:tabLst/>
                        <a:defRPr/>
                      </a:pPr>
                      <a:r>
                        <a:rPr kumimoji="1" lang="ja-JP" altLang="en-US" sz="1050" kern="1200" dirty="0">
                          <a:solidFill>
                            <a:schemeClr val="tx1"/>
                          </a:solidFill>
                          <a:latin typeface="Calibri" pitchFamily="34" charset="0"/>
                          <a:ea typeface="+mn-ea"/>
                          <a:cs typeface="+mn-cs"/>
                        </a:rPr>
                        <a:t>（一般会計　　　（一般会計　　　（一般会計</a:t>
                      </a:r>
                      <a:endParaRPr kumimoji="1" lang="en-US" altLang="ja-JP" sz="1050" kern="1200" dirty="0">
                        <a:solidFill>
                          <a:schemeClr val="tx1"/>
                        </a:solidFill>
                        <a:latin typeface="Calibri" pitchFamily="34" charset="0"/>
                        <a:ea typeface="+mn-ea"/>
                        <a:cs typeface="+mn-cs"/>
                      </a:endParaRPr>
                    </a:p>
                    <a:p>
                      <a:pPr marL="0" marR="0" indent="0" algn="l" defTabSz="914400" rtl="0" eaLnBrk="1" fontAlgn="auto" latinLnBrk="0" hangingPunct="1">
                        <a:lnSpc>
                          <a:spcPts val="1500"/>
                        </a:lnSpc>
                        <a:spcBef>
                          <a:spcPts val="0"/>
                        </a:spcBef>
                        <a:spcAft>
                          <a:spcPts val="0"/>
                        </a:spcAft>
                        <a:buClrTx/>
                        <a:buSzTx/>
                        <a:buFontTx/>
                        <a:buNone/>
                        <a:tabLst/>
                        <a:defRPr/>
                      </a:pPr>
                      <a:r>
                        <a:rPr kumimoji="1" lang="ja-JP" altLang="en-US" sz="1050" kern="1200" dirty="0">
                          <a:solidFill>
                            <a:schemeClr val="tx1"/>
                          </a:solidFill>
                          <a:latin typeface="Calibri" pitchFamily="34" charset="0"/>
                          <a:ea typeface="+mn-ea"/>
                          <a:cs typeface="+mn-cs"/>
                        </a:rPr>
                        <a:t>予算の</a:t>
                      </a:r>
                      <a:r>
                        <a:rPr kumimoji="1" lang="en-US" altLang="ja-JP" sz="1050" kern="1200" dirty="0">
                          <a:solidFill>
                            <a:schemeClr val="tx1"/>
                          </a:solidFill>
                          <a:latin typeface="Calibri" pitchFamily="34" charset="0"/>
                          <a:ea typeface="+mn-ea"/>
                          <a:cs typeface="+mn-cs"/>
                        </a:rPr>
                        <a:t>0.3%</a:t>
                      </a:r>
                      <a:r>
                        <a:rPr kumimoji="1" lang="ja-JP" altLang="en-US" sz="1050" kern="1200" dirty="0">
                          <a:solidFill>
                            <a:schemeClr val="tx1"/>
                          </a:solidFill>
                          <a:latin typeface="Calibri" pitchFamily="34" charset="0"/>
                          <a:ea typeface="+mn-ea"/>
                          <a:cs typeface="+mn-cs"/>
                        </a:rPr>
                        <a:t>）　</a:t>
                      </a:r>
                      <a:r>
                        <a:rPr kumimoji="1" lang="ja-JP" altLang="en-US" sz="1050" kern="1200" baseline="0" dirty="0">
                          <a:solidFill>
                            <a:schemeClr val="tx1"/>
                          </a:solidFill>
                          <a:latin typeface="Calibri" pitchFamily="34" charset="0"/>
                          <a:ea typeface="+mn-ea"/>
                          <a:cs typeface="+mn-cs"/>
                        </a:rPr>
                        <a:t> </a:t>
                      </a:r>
                      <a:r>
                        <a:rPr kumimoji="1" lang="ja-JP" altLang="en-US" sz="1050" kern="1200" dirty="0">
                          <a:solidFill>
                            <a:schemeClr val="tx1"/>
                          </a:solidFill>
                          <a:latin typeface="Calibri" pitchFamily="34" charset="0"/>
                          <a:ea typeface="+mn-ea"/>
                          <a:cs typeface="+mn-cs"/>
                        </a:rPr>
                        <a:t>予算の</a:t>
                      </a:r>
                      <a:r>
                        <a:rPr kumimoji="1" lang="en-US" altLang="ja-JP" sz="1050" kern="1200" dirty="0">
                          <a:solidFill>
                            <a:schemeClr val="tx1"/>
                          </a:solidFill>
                          <a:latin typeface="Calibri" pitchFamily="34" charset="0"/>
                          <a:ea typeface="+mn-ea"/>
                          <a:cs typeface="+mn-cs"/>
                        </a:rPr>
                        <a:t>1.6%</a:t>
                      </a:r>
                      <a:r>
                        <a:rPr kumimoji="1" lang="ja-JP" altLang="en-US" sz="1050" kern="1200" dirty="0">
                          <a:solidFill>
                            <a:schemeClr val="tx1"/>
                          </a:solidFill>
                          <a:latin typeface="Calibri" pitchFamily="34" charset="0"/>
                          <a:ea typeface="+mn-ea"/>
                          <a:cs typeface="+mn-cs"/>
                        </a:rPr>
                        <a:t>）　</a:t>
                      </a:r>
                      <a:r>
                        <a:rPr kumimoji="1" lang="ja-JP" altLang="en-US" sz="1050" kern="1200" baseline="0" dirty="0">
                          <a:solidFill>
                            <a:schemeClr val="tx1"/>
                          </a:solidFill>
                          <a:latin typeface="Calibri" pitchFamily="34" charset="0"/>
                          <a:ea typeface="+mn-ea"/>
                          <a:cs typeface="+mn-cs"/>
                        </a:rPr>
                        <a:t> </a:t>
                      </a:r>
                      <a:r>
                        <a:rPr kumimoji="1" lang="ja-JP" altLang="en-US" sz="1050" kern="1200" dirty="0">
                          <a:solidFill>
                            <a:schemeClr val="tx1"/>
                          </a:solidFill>
                          <a:latin typeface="Calibri" pitchFamily="34" charset="0"/>
                          <a:ea typeface="+mn-ea"/>
                          <a:cs typeface="+mn-cs"/>
                        </a:rPr>
                        <a:t>予算の</a:t>
                      </a:r>
                      <a:r>
                        <a:rPr kumimoji="1" lang="en-US" altLang="ja-JP" sz="1050" kern="1200" dirty="0">
                          <a:solidFill>
                            <a:schemeClr val="tx1"/>
                          </a:solidFill>
                          <a:latin typeface="Calibri" pitchFamily="34" charset="0"/>
                          <a:ea typeface="+mn-ea"/>
                          <a:cs typeface="+mn-cs"/>
                        </a:rPr>
                        <a:t>1.5%</a:t>
                      </a:r>
                      <a:r>
                        <a:rPr kumimoji="1" lang="ja-JP" altLang="en-US" sz="1050" kern="1200" dirty="0">
                          <a:solidFill>
                            <a:schemeClr val="tx1"/>
                          </a:solidFill>
                          <a:latin typeface="Calibri" pitchFamily="34" charset="0"/>
                          <a:ea typeface="+mn-ea"/>
                          <a:cs typeface="+mn-cs"/>
                        </a:rPr>
                        <a:t>）</a:t>
                      </a:r>
                      <a:endParaRPr kumimoji="1" lang="en-US" altLang="ja-JP" sz="1050" kern="1200" dirty="0">
                        <a:solidFill>
                          <a:schemeClr val="tx1"/>
                        </a:solidFill>
                        <a:latin typeface="Calibri" pitchFamily="34" charset="0"/>
                        <a:ea typeface="+mn-ea"/>
                        <a:cs typeface="+mn-cs"/>
                      </a:endParaRPr>
                    </a:p>
                  </a:txBody>
                  <a:tcPr marL="36000" marR="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tx1"/>
                      </a:solidFill>
                      <a:prstDash val="dash"/>
                      <a:round/>
                      <a:headEnd type="none" w="med" len="med"/>
                      <a:tailEnd type="none" w="med" len="med"/>
                    </a:lnT>
                    <a:lnB w="9525" cap="flat" cmpd="sng" algn="ctr">
                      <a:solidFill>
                        <a:schemeClr val="tx1"/>
                      </a:solid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0002"/>
                  </a:ext>
                </a:extLst>
              </a:tr>
              <a:tr h="1296144">
                <a:tc vMerge="1">
                  <a:txBody>
                    <a:bodyPr/>
                    <a:lstStyle/>
                    <a:p>
                      <a:pPr>
                        <a:lnSpc>
                          <a:spcPct val="150000"/>
                        </a:lnSpc>
                      </a:pPr>
                      <a:endParaRPr lang="en-US" altLang="ja-JP" sz="1300" dirty="0">
                        <a:latin typeface="Calibri" pitchFamily="34" charset="0"/>
                      </a:endParaRPr>
                    </a:p>
                  </a:txBody>
                  <a:tcPr marL="36000" marR="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pPr>
                        <a:lnSpc>
                          <a:spcPct val="150000"/>
                        </a:lnSpc>
                      </a:pPr>
                      <a:endParaRPr kumimoji="1" lang="ja-JP" altLang="en-US" sz="1300" kern="1200" dirty="0">
                        <a:solidFill>
                          <a:schemeClr val="dk1"/>
                        </a:solidFill>
                        <a:latin typeface="Calibri" pitchFamily="34" charset="0"/>
                        <a:ea typeface="+mn-ea"/>
                        <a:cs typeface="+mn-cs"/>
                      </a:endParaRPr>
                    </a:p>
                  </a:txBody>
                  <a:tcPr marL="36000" marR="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nSpc>
                          <a:spcPts val="2300"/>
                        </a:lnSpc>
                      </a:pPr>
                      <a:r>
                        <a:rPr kumimoji="1" lang="ja-JP" altLang="en-US" sz="1200" kern="1200" dirty="0">
                          <a:solidFill>
                            <a:schemeClr val="dk1"/>
                          </a:solidFill>
                          <a:latin typeface="+mn-lt"/>
                          <a:ea typeface="+mn-ea"/>
                          <a:cs typeface="+mn-cs"/>
                        </a:rPr>
                        <a:t>③区長の組織編成権の強化</a:t>
                      </a:r>
                    </a:p>
                  </a:txBody>
                  <a:tcPr marL="36000" marR="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tx1"/>
                      </a:solidFill>
                      <a:prstDash val="dash"/>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85725" marR="0" indent="-85725" algn="l" defTabSz="914400" rtl="0" eaLnBrk="1" fontAlgn="auto" latinLnBrk="0" hangingPunct="1">
                        <a:lnSpc>
                          <a:spcPts val="2300"/>
                        </a:lnSpc>
                        <a:spcBef>
                          <a:spcPts val="0"/>
                        </a:spcBef>
                        <a:spcAft>
                          <a:spcPts val="0"/>
                        </a:spcAft>
                        <a:buClrTx/>
                        <a:buSzTx/>
                        <a:buFontTx/>
                        <a:buNone/>
                        <a:tabLst/>
                        <a:defRPr/>
                      </a:pPr>
                      <a:r>
                        <a:rPr kumimoji="1" lang="ja-JP" altLang="en-US" sz="1200" kern="1200" dirty="0">
                          <a:solidFill>
                            <a:schemeClr val="dk1"/>
                          </a:solidFill>
                          <a:latin typeface="Calibri" pitchFamily="34" charset="0"/>
                          <a:ea typeface="+mn-ea"/>
                          <a:cs typeface="+mn-cs"/>
                        </a:rPr>
                        <a:t>・区長のマネジメントのもと、区の特性や地域の実情に応じた施策・事業が展開できる区役所組織を編成できる仕組みを構築</a:t>
                      </a:r>
                      <a:endParaRPr kumimoji="1" lang="en-US" altLang="ja-JP" sz="1200" kern="1200" dirty="0">
                        <a:solidFill>
                          <a:schemeClr val="dk1"/>
                        </a:solidFill>
                        <a:latin typeface="Calibri" pitchFamily="34" charset="0"/>
                        <a:ea typeface="+mn-ea"/>
                        <a:cs typeface="+mn-cs"/>
                      </a:endParaRPr>
                    </a:p>
                  </a:txBody>
                  <a:tcPr marL="36000" marR="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tx1"/>
                      </a:solidFill>
                      <a:prstDash val="dash"/>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0003"/>
                  </a:ext>
                </a:extLst>
              </a:tr>
            </a:tbl>
          </a:graphicData>
        </a:graphic>
      </p:graphicFrame>
      <p:sp>
        <p:nvSpPr>
          <p:cNvPr id="7" name="スライド番号プレースホルダ 6"/>
          <p:cNvSpPr>
            <a:spLocks noGrp="1"/>
          </p:cNvSpPr>
          <p:nvPr>
            <p:ph type="sldNum" sz="quarter" idx="12"/>
          </p:nvPr>
        </p:nvSpPr>
        <p:spPr/>
        <p:txBody>
          <a:bodyPr/>
          <a:lstStyle/>
          <a:p>
            <a:fld id="{CCEC3038-1CF1-4B63-9920-55248DCFBA97}" type="slidenum">
              <a:rPr kumimoji="1" lang="ja-JP" altLang="en-US" smtClean="0"/>
              <a:pPr/>
              <a:t>162</a:t>
            </a:fld>
            <a:endParaRPr kumimoji="1" lang="ja-JP" altLang="en-US"/>
          </a:p>
        </p:txBody>
      </p:sp>
      <p:sp>
        <p:nvSpPr>
          <p:cNvPr id="2" name="二等辺三角形 1"/>
          <p:cNvSpPr/>
          <p:nvPr/>
        </p:nvSpPr>
        <p:spPr>
          <a:xfrm rot="5400000">
            <a:off x="7144208" y="4095092"/>
            <a:ext cx="324000" cy="72008"/>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 name="二等辺三角形 11"/>
          <p:cNvSpPr/>
          <p:nvPr/>
        </p:nvSpPr>
        <p:spPr>
          <a:xfrm rot="5400000">
            <a:off x="8012074" y="4095092"/>
            <a:ext cx="324000" cy="72008"/>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 name="正方形/長方形 7"/>
          <p:cNvSpPr/>
          <p:nvPr/>
        </p:nvSpPr>
        <p:spPr>
          <a:xfrm>
            <a:off x="7770935" y="0"/>
            <a:ext cx="1373065" cy="338554"/>
          </a:xfrm>
          <a:prstGeom prst="rect">
            <a:avLst/>
          </a:prstGeom>
        </p:spPr>
        <p:txBody>
          <a:bodyPr wrap="square">
            <a:spAutoFit/>
          </a:bodyPr>
          <a:lstStyle/>
          <a:p>
            <a:r>
              <a:rPr lang="en-US" altLang="ja-JP" sz="1600" dirty="0">
                <a:solidFill>
                  <a:prstClr val="black"/>
                </a:solidFill>
              </a:rPr>
              <a:t>  </a:t>
            </a:r>
            <a:r>
              <a:rPr lang="en-US" altLang="ja-JP" sz="1600" dirty="0" smtClean="0">
                <a:solidFill>
                  <a:prstClr val="black"/>
                </a:solidFill>
              </a:rPr>
              <a:t>A6</a:t>
            </a:r>
            <a:endParaRPr lang="ja-JP" altLang="en-US" sz="1600" dirty="0">
              <a:solidFill>
                <a:prstClr val="black"/>
              </a:solidFill>
            </a:endParaRPr>
          </a:p>
        </p:txBody>
      </p:sp>
    </p:spTree>
    <p:extLst>
      <p:ext uri="{BB962C8B-B14F-4D97-AF65-F5344CB8AC3E}">
        <p14:creationId xmlns:p14="http://schemas.microsoft.com/office/powerpoint/2010/main" val="2562893192"/>
      </p:ext>
    </p:extLst>
  </p:cSld>
  <p:clrMapOvr>
    <a:masterClrMapping/>
  </p:clrMapOvr>
</p:sld>
</file>

<file path=ppt/slides/slide1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テキスト ボックス 4"/>
          <p:cNvSpPr txBox="1"/>
          <p:nvPr/>
        </p:nvSpPr>
        <p:spPr>
          <a:xfrm>
            <a:off x="7956376" y="0"/>
            <a:ext cx="1187624" cy="338554"/>
          </a:xfrm>
          <a:prstGeom prst="rect">
            <a:avLst/>
          </a:prstGeom>
          <a:noFill/>
        </p:spPr>
        <p:txBody>
          <a:bodyPr wrap="square" rtlCol="0">
            <a:spAutoFit/>
          </a:bodyPr>
          <a:lstStyle/>
          <a:p>
            <a:r>
              <a:rPr lang="en-US" altLang="ja-JP" sz="1600" dirty="0"/>
              <a:t>A6.(16)</a:t>
            </a:r>
            <a:endParaRPr lang="ja-JP" altLang="en-US" sz="1600" dirty="0"/>
          </a:p>
        </p:txBody>
      </p:sp>
      <p:sp>
        <p:nvSpPr>
          <p:cNvPr id="8" name="正方形/長方形 7"/>
          <p:cNvSpPr/>
          <p:nvPr/>
        </p:nvSpPr>
        <p:spPr>
          <a:xfrm>
            <a:off x="251520" y="260648"/>
            <a:ext cx="4392488" cy="369332"/>
          </a:xfrm>
          <a:prstGeom prst="rect">
            <a:avLst/>
          </a:prstGeom>
        </p:spPr>
        <p:txBody>
          <a:bodyPr wrap="square">
            <a:spAutoFit/>
          </a:bodyPr>
          <a:lstStyle/>
          <a:p>
            <a:r>
              <a:rPr lang="ja-JP" altLang="en-US" b="1" dirty="0">
                <a:solidFill>
                  <a:srgbClr val="000000"/>
                </a:solidFill>
                <a:latin typeface="Calibri" pitchFamily="34" charset="0"/>
              </a:rPr>
              <a:t>①　区長の位置付けの変更　</a:t>
            </a:r>
          </a:p>
        </p:txBody>
      </p:sp>
      <p:sp>
        <p:nvSpPr>
          <p:cNvPr id="10" name="正方形/長方形 9"/>
          <p:cNvSpPr/>
          <p:nvPr/>
        </p:nvSpPr>
        <p:spPr>
          <a:xfrm>
            <a:off x="251520" y="764704"/>
            <a:ext cx="8712968" cy="1685077"/>
          </a:xfrm>
          <a:prstGeom prst="rect">
            <a:avLst/>
          </a:prstGeom>
        </p:spPr>
        <p:txBody>
          <a:bodyPr wrap="square">
            <a:spAutoFit/>
          </a:bodyPr>
          <a:lstStyle/>
          <a:p>
            <a:pPr>
              <a:lnSpc>
                <a:spcPct val="150000"/>
              </a:lnSpc>
            </a:pPr>
            <a:r>
              <a:rPr lang="en-US" altLang="ja-JP" dirty="0">
                <a:solidFill>
                  <a:srgbClr val="000000"/>
                </a:solidFill>
                <a:latin typeface="Calibri" pitchFamily="34" charset="0"/>
              </a:rPr>
              <a:t>2012</a:t>
            </a:r>
            <a:r>
              <a:rPr lang="ja-JP" altLang="en-US" dirty="0">
                <a:solidFill>
                  <a:srgbClr val="000000"/>
                </a:solidFill>
                <a:latin typeface="Calibri" pitchFamily="34" charset="0"/>
              </a:rPr>
              <a:t>年</a:t>
            </a:r>
            <a:r>
              <a:rPr lang="en-US" altLang="ja-JP" dirty="0">
                <a:solidFill>
                  <a:srgbClr val="000000"/>
                </a:solidFill>
                <a:latin typeface="Calibri" pitchFamily="34" charset="0"/>
              </a:rPr>
              <a:t>8</a:t>
            </a:r>
            <a:r>
              <a:rPr lang="ja-JP" altLang="en-US" dirty="0">
                <a:solidFill>
                  <a:srgbClr val="000000"/>
                </a:solidFill>
                <a:latin typeface="Calibri" pitchFamily="34" charset="0"/>
              </a:rPr>
              <a:t>月～</a:t>
            </a:r>
            <a:endParaRPr lang="en-US" altLang="ja-JP" dirty="0">
              <a:solidFill>
                <a:srgbClr val="000000"/>
              </a:solidFill>
              <a:latin typeface="Calibri" pitchFamily="34" charset="0"/>
            </a:endParaRPr>
          </a:p>
          <a:p>
            <a:pPr marL="266700" indent="-266700">
              <a:lnSpc>
                <a:spcPct val="150000"/>
              </a:lnSpc>
            </a:pPr>
            <a:r>
              <a:rPr lang="ja-JP" altLang="en-US" sz="1700" dirty="0">
                <a:solidFill>
                  <a:srgbClr val="000000"/>
                </a:solidFill>
                <a:latin typeface="Calibri" pitchFamily="34" charset="0"/>
              </a:rPr>
              <a:t>　・区長を</a:t>
            </a:r>
            <a:r>
              <a:rPr lang="ja-JP" altLang="en-US" sz="1700" dirty="0">
                <a:solidFill>
                  <a:schemeClr val="dk1"/>
                </a:solidFill>
                <a:latin typeface="+mn-ea"/>
              </a:rPr>
              <a:t>住民に身近な施策・事業の実質的な</a:t>
            </a:r>
            <a:r>
              <a:rPr lang="ja-JP" altLang="en-US" sz="1700" dirty="0">
                <a:latin typeface="+mn-ea"/>
              </a:rPr>
              <a:t>責任者に位置付け、区の区域内の基礎自治に関する施策・事業について、局は区長（区シティ・マネージャー（区</a:t>
            </a:r>
            <a:r>
              <a:rPr lang="en-US" altLang="ja-JP" sz="1700" dirty="0">
                <a:latin typeface="Calibri" pitchFamily="34" charset="0"/>
              </a:rPr>
              <a:t>CM </a:t>
            </a:r>
            <a:r>
              <a:rPr lang="ja-JP" altLang="en-US" sz="1700" dirty="0">
                <a:latin typeface="+mn-ea"/>
              </a:rPr>
              <a:t>））の補助組織として、区長（区</a:t>
            </a:r>
            <a:r>
              <a:rPr lang="en-US" altLang="ja-JP" sz="1700" dirty="0">
                <a:latin typeface="Calibri" pitchFamily="34" charset="0"/>
              </a:rPr>
              <a:t>CM </a:t>
            </a:r>
            <a:r>
              <a:rPr lang="ja-JP" altLang="en-US" sz="1700" dirty="0">
                <a:latin typeface="+mn-ea"/>
              </a:rPr>
              <a:t>）の指揮監督を受ける。（「</a:t>
            </a:r>
            <a:r>
              <a:rPr lang="ja-JP" altLang="en-US" sz="1700" dirty="0">
                <a:latin typeface="Calibri" pitchFamily="34" charset="0"/>
              </a:rPr>
              <a:t>区</a:t>
            </a:r>
            <a:r>
              <a:rPr lang="en-US" altLang="ja-JP" sz="1700" dirty="0">
                <a:latin typeface="Calibri" pitchFamily="34" charset="0"/>
              </a:rPr>
              <a:t>CM</a:t>
            </a:r>
            <a:r>
              <a:rPr lang="ja-JP" altLang="en-US" sz="1700" dirty="0">
                <a:latin typeface="Calibri" pitchFamily="34" charset="0"/>
              </a:rPr>
              <a:t>制」の導入）</a:t>
            </a:r>
            <a:r>
              <a:rPr lang="en-US" altLang="ja-JP" sz="1700" dirty="0">
                <a:latin typeface="Calibri" pitchFamily="34" charset="0"/>
              </a:rPr>
              <a:t>【</a:t>
            </a:r>
            <a:r>
              <a:rPr lang="ja-JP" altLang="en-US" sz="1700" dirty="0">
                <a:latin typeface="Calibri" pitchFamily="34" charset="0"/>
              </a:rPr>
              <a:t>大阪市事務分掌規則</a:t>
            </a:r>
            <a:r>
              <a:rPr lang="ja-JP" altLang="en-US" sz="1700" dirty="0">
                <a:solidFill>
                  <a:srgbClr val="000000"/>
                </a:solidFill>
                <a:latin typeface="Calibri" pitchFamily="34" charset="0"/>
              </a:rPr>
              <a:t>第</a:t>
            </a:r>
            <a:r>
              <a:rPr lang="en-US" altLang="ja-JP" sz="1700" dirty="0">
                <a:solidFill>
                  <a:srgbClr val="000000"/>
                </a:solidFill>
                <a:latin typeface="Calibri" pitchFamily="34" charset="0"/>
              </a:rPr>
              <a:t>1</a:t>
            </a:r>
            <a:r>
              <a:rPr lang="ja-JP" altLang="en-US" sz="1700" dirty="0">
                <a:solidFill>
                  <a:srgbClr val="000000"/>
                </a:solidFill>
                <a:latin typeface="Calibri" pitchFamily="34" charset="0"/>
              </a:rPr>
              <a:t>条の</a:t>
            </a:r>
            <a:r>
              <a:rPr lang="en-US" altLang="ja-JP" sz="1700" dirty="0">
                <a:solidFill>
                  <a:srgbClr val="000000"/>
                </a:solidFill>
                <a:latin typeface="Calibri" pitchFamily="34" charset="0"/>
              </a:rPr>
              <a:t>2】</a:t>
            </a:r>
          </a:p>
        </p:txBody>
      </p:sp>
      <p:sp>
        <p:nvSpPr>
          <p:cNvPr id="14" name="テキスト ボックス 13"/>
          <p:cNvSpPr txBox="1"/>
          <p:nvPr/>
        </p:nvSpPr>
        <p:spPr>
          <a:xfrm>
            <a:off x="1259632" y="2339588"/>
            <a:ext cx="1944216" cy="369332"/>
          </a:xfrm>
          <a:prstGeom prst="rect">
            <a:avLst/>
          </a:prstGeom>
          <a:noFill/>
        </p:spPr>
        <p:txBody>
          <a:bodyPr wrap="square" rtlCol="0">
            <a:spAutoFit/>
          </a:bodyPr>
          <a:lstStyle/>
          <a:p>
            <a:pPr algn="ctr"/>
            <a:r>
              <a:rPr kumimoji="1" lang="en-US" altLang="ja-JP" u="sng" dirty="0"/>
              <a:t>Before</a:t>
            </a:r>
            <a:endParaRPr kumimoji="1" lang="ja-JP" altLang="en-US" u="sng" dirty="0"/>
          </a:p>
        </p:txBody>
      </p:sp>
      <p:sp>
        <p:nvSpPr>
          <p:cNvPr id="15" name="テキスト ボックス 14"/>
          <p:cNvSpPr txBox="1"/>
          <p:nvPr/>
        </p:nvSpPr>
        <p:spPr>
          <a:xfrm>
            <a:off x="5940152" y="2339588"/>
            <a:ext cx="1944216" cy="369332"/>
          </a:xfrm>
          <a:prstGeom prst="rect">
            <a:avLst/>
          </a:prstGeom>
          <a:noFill/>
        </p:spPr>
        <p:txBody>
          <a:bodyPr wrap="square" rtlCol="0">
            <a:spAutoFit/>
          </a:bodyPr>
          <a:lstStyle/>
          <a:p>
            <a:pPr algn="ctr"/>
            <a:r>
              <a:rPr kumimoji="1" lang="en-US" altLang="ja-JP" u="sng" dirty="0"/>
              <a:t>After</a:t>
            </a:r>
            <a:endParaRPr kumimoji="1" lang="ja-JP" altLang="en-US" u="sng" dirty="0"/>
          </a:p>
        </p:txBody>
      </p:sp>
      <p:sp>
        <p:nvSpPr>
          <p:cNvPr id="18" name="正方形/長方形 17"/>
          <p:cNvSpPr/>
          <p:nvPr/>
        </p:nvSpPr>
        <p:spPr>
          <a:xfrm>
            <a:off x="5148064" y="2924944"/>
            <a:ext cx="3600400" cy="2376264"/>
          </a:xfrm>
          <a:prstGeom prst="rect">
            <a:avLst/>
          </a:prstGeom>
          <a:noFill/>
          <a:ln w="317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ctr"/>
            <a:r>
              <a:rPr lang="ja-JP" altLang="en-US" b="1" u="sng" dirty="0">
                <a:solidFill>
                  <a:schemeClr val="tx1"/>
                </a:solidFill>
                <a:latin typeface="ＭＳ Ｐゴシック" pitchFamily="50" charset="-128"/>
                <a:ea typeface="ＭＳ Ｐゴシック" pitchFamily="50" charset="-128"/>
              </a:rPr>
              <a:t>区　　　　長</a:t>
            </a:r>
            <a:endParaRPr lang="zh-CN" altLang="en-US" b="1" u="sng" dirty="0">
              <a:solidFill>
                <a:schemeClr val="tx1"/>
              </a:solidFill>
              <a:latin typeface="ＭＳ Ｐゴシック" pitchFamily="50" charset="-128"/>
              <a:ea typeface="ＭＳ Ｐゴシック" pitchFamily="50" charset="-128"/>
            </a:endParaRPr>
          </a:p>
        </p:txBody>
      </p:sp>
      <p:sp>
        <p:nvSpPr>
          <p:cNvPr id="20" name="正方形/長方形 19"/>
          <p:cNvSpPr/>
          <p:nvPr/>
        </p:nvSpPr>
        <p:spPr>
          <a:xfrm>
            <a:off x="5292080" y="4398203"/>
            <a:ext cx="1008112" cy="720080"/>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r>
              <a:rPr lang="ja-JP" altLang="en-US" sz="1600" dirty="0">
                <a:solidFill>
                  <a:schemeClr val="tx1"/>
                </a:solidFill>
              </a:rPr>
              <a:t> 「区ＣＭ」</a:t>
            </a:r>
            <a:endParaRPr lang="en-US" altLang="ja-JP" sz="1600" dirty="0">
              <a:solidFill>
                <a:schemeClr val="tx1"/>
              </a:solidFill>
            </a:endParaRPr>
          </a:p>
          <a:p>
            <a:pPr lvl="0"/>
            <a:r>
              <a:rPr lang="ja-JP" altLang="en-US" sz="1600" dirty="0">
                <a:solidFill>
                  <a:schemeClr val="tx1"/>
                </a:solidFill>
              </a:rPr>
              <a:t>　　として</a:t>
            </a:r>
          </a:p>
        </p:txBody>
      </p:sp>
      <p:sp>
        <p:nvSpPr>
          <p:cNvPr id="24" name="正方形/長方形 23"/>
          <p:cNvSpPr/>
          <p:nvPr/>
        </p:nvSpPr>
        <p:spPr>
          <a:xfrm>
            <a:off x="6300192" y="3429000"/>
            <a:ext cx="2448272" cy="892552"/>
          </a:xfrm>
          <a:prstGeom prst="rect">
            <a:avLst/>
          </a:prstGeom>
        </p:spPr>
        <p:txBody>
          <a:bodyPr wrap="square">
            <a:spAutoFit/>
          </a:bodyPr>
          <a:lstStyle/>
          <a:p>
            <a:r>
              <a:rPr lang="ja-JP" altLang="en-US" sz="1600" dirty="0">
                <a:solidFill>
                  <a:srgbClr val="000000"/>
                </a:solidFill>
                <a:latin typeface="Calibri" pitchFamily="34" charset="0"/>
              </a:rPr>
              <a:t>・</a:t>
            </a:r>
            <a:r>
              <a:rPr lang="ja-JP" altLang="en-US" sz="1600" dirty="0"/>
              <a:t>区役所事務を指揮監督</a:t>
            </a:r>
            <a:endParaRPr lang="en-US" altLang="ja-JP" sz="1600" dirty="0"/>
          </a:p>
          <a:p>
            <a:r>
              <a:rPr lang="en-US" altLang="ja-JP" sz="1200" dirty="0">
                <a:solidFill>
                  <a:srgbClr val="000000"/>
                </a:solidFill>
                <a:latin typeface="Calibri" pitchFamily="34" charset="0"/>
              </a:rPr>
              <a:t>【</a:t>
            </a:r>
            <a:r>
              <a:rPr lang="ja-JP" altLang="en-US" sz="1200" dirty="0">
                <a:solidFill>
                  <a:srgbClr val="000000"/>
                </a:solidFill>
                <a:latin typeface="Calibri" pitchFamily="34" charset="0"/>
              </a:rPr>
              <a:t>例</a:t>
            </a:r>
            <a:r>
              <a:rPr lang="en-US" altLang="ja-JP" sz="1200" dirty="0">
                <a:solidFill>
                  <a:srgbClr val="000000"/>
                </a:solidFill>
                <a:latin typeface="Calibri" pitchFamily="34" charset="0"/>
              </a:rPr>
              <a:t>】</a:t>
            </a:r>
            <a:r>
              <a:rPr lang="ja-JP" altLang="en-US" sz="1200" dirty="0">
                <a:solidFill>
                  <a:srgbClr val="000000"/>
                </a:solidFill>
                <a:latin typeface="Calibri" pitchFamily="34" charset="0"/>
              </a:rPr>
              <a:t>地域振興、戸籍・住民基本台帳事務、国民健康保険事務、老人・</a:t>
            </a:r>
            <a:r>
              <a:rPr lang="ja-JP" altLang="en-US" sz="1200" dirty="0" err="1">
                <a:solidFill>
                  <a:srgbClr val="000000"/>
                </a:solidFill>
                <a:latin typeface="Calibri" pitchFamily="34" charset="0"/>
              </a:rPr>
              <a:t>障がい</a:t>
            </a:r>
            <a:r>
              <a:rPr lang="ja-JP" altLang="en-US" sz="1200" dirty="0">
                <a:solidFill>
                  <a:srgbClr val="000000"/>
                </a:solidFill>
                <a:latin typeface="Calibri" pitchFamily="34" charset="0"/>
              </a:rPr>
              <a:t>者福祉に関する事務</a:t>
            </a:r>
            <a:endParaRPr lang="en-US" altLang="ja-JP" sz="1200" dirty="0">
              <a:solidFill>
                <a:srgbClr val="000000"/>
              </a:solidFill>
              <a:latin typeface="Calibri" pitchFamily="34" charset="0"/>
            </a:endParaRPr>
          </a:p>
        </p:txBody>
      </p:sp>
      <p:sp>
        <p:nvSpPr>
          <p:cNvPr id="25" name="正方形/長方形 24"/>
          <p:cNvSpPr/>
          <p:nvPr/>
        </p:nvSpPr>
        <p:spPr>
          <a:xfrm>
            <a:off x="6300192" y="4365104"/>
            <a:ext cx="2448272" cy="954107"/>
          </a:xfrm>
          <a:prstGeom prst="rect">
            <a:avLst/>
          </a:prstGeom>
        </p:spPr>
        <p:txBody>
          <a:bodyPr wrap="square">
            <a:spAutoFit/>
          </a:bodyPr>
          <a:lstStyle/>
          <a:p>
            <a:pPr marL="85725" indent="-85725"/>
            <a:r>
              <a:rPr lang="ja-JP" altLang="en-US" sz="1600" dirty="0"/>
              <a:t>・住民に身近な施策・事業全般を指揮監督</a:t>
            </a:r>
            <a:endParaRPr lang="en-US" altLang="ja-JP" sz="1600" dirty="0"/>
          </a:p>
          <a:p>
            <a:r>
              <a:rPr lang="en-US" altLang="ja-JP" sz="1200" dirty="0">
                <a:solidFill>
                  <a:srgbClr val="000000"/>
                </a:solidFill>
                <a:latin typeface="Calibri" pitchFamily="34" charset="0"/>
              </a:rPr>
              <a:t>【</a:t>
            </a:r>
            <a:r>
              <a:rPr lang="ja-JP" altLang="en-US" sz="1200" dirty="0">
                <a:solidFill>
                  <a:srgbClr val="000000"/>
                </a:solidFill>
                <a:latin typeface="Calibri" pitchFamily="34" charset="0"/>
              </a:rPr>
              <a:t>例</a:t>
            </a:r>
            <a:r>
              <a:rPr lang="en-US" altLang="ja-JP" sz="1200" dirty="0">
                <a:solidFill>
                  <a:srgbClr val="000000"/>
                </a:solidFill>
                <a:latin typeface="Calibri" pitchFamily="34" charset="0"/>
              </a:rPr>
              <a:t>】</a:t>
            </a:r>
            <a:r>
              <a:rPr lang="ja-JP" altLang="en-US" sz="1200" dirty="0">
                <a:solidFill>
                  <a:srgbClr val="000000"/>
                </a:solidFill>
                <a:latin typeface="Calibri" pitchFamily="34" charset="0"/>
              </a:rPr>
              <a:t>防災、防犯、子育て支援、道路や公園の維持管理</a:t>
            </a:r>
            <a:endParaRPr lang="en-US" altLang="ja-JP" sz="1200" dirty="0">
              <a:solidFill>
                <a:srgbClr val="000000"/>
              </a:solidFill>
              <a:latin typeface="Calibri" pitchFamily="34" charset="0"/>
            </a:endParaRPr>
          </a:p>
        </p:txBody>
      </p:sp>
      <p:sp>
        <p:nvSpPr>
          <p:cNvPr id="43" name="正方形/長方形 42"/>
          <p:cNvSpPr/>
          <p:nvPr/>
        </p:nvSpPr>
        <p:spPr>
          <a:xfrm>
            <a:off x="395536" y="4221088"/>
            <a:ext cx="3600400" cy="2304256"/>
          </a:xfrm>
          <a:prstGeom prst="rect">
            <a:avLst/>
          </a:prstGeom>
          <a:solidFill>
            <a:schemeClr val="bg1"/>
          </a:solidFill>
          <a:ln w="317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ctr"/>
            <a:r>
              <a:rPr lang="ja-JP" altLang="en-US" b="1" u="sng" dirty="0">
                <a:solidFill>
                  <a:schemeClr val="tx1"/>
                </a:solidFill>
                <a:latin typeface="ＭＳ Ｐゴシック" pitchFamily="50" charset="-128"/>
                <a:ea typeface="ＭＳ Ｐゴシック" pitchFamily="50" charset="-128"/>
              </a:rPr>
              <a:t>区　　　　長</a:t>
            </a:r>
            <a:endParaRPr lang="zh-CN" altLang="en-US" b="1" u="sng" dirty="0">
              <a:solidFill>
                <a:schemeClr val="tx1"/>
              </a:solidFill>
              <a:latin typeface="ＭＳ Ｐゴシック" pitchFamily="50" charset="-128"/>
              <a:ea typeface="ＭＳ Ｐゴシック" pitchFamily="50" charset="-128"/>
            </a:endParaRPr>
          </a:p>
        </p:txBody>
      </p:sp>
      <p:sp>
        <p:nvSpPr>
          <p:cNvPr id="45" name="正方形/長方形 44"/>
          <p:cNvSpPr/>
          <p:nvPr/>
        </p:nvSpPr>
        <p:spPr>
          <a:xfrm>
            <a:off x="467544" y="4797152"/>
            <a:ext cx="3384376" cy="707886"/>
          </a:xfrm>
          <a:prstGeom prst="rect">
            <a:avLst/>
          </a:prstGeom>
        </p:spPr>
        <p:txBody>
          <a:bodyPr wrap="square">
            <a:spAutoFit/>
          </a:bodyPr>
          <a:lstStyle/>
          <a:p>
            <a:r>
              <a:rPr lang="ja-JP" altLang="en-US" sz="1600" dirty="0">
                <a:solidFill>
                  <a:srgbClr val="000000"/>
                </a:solidFill>
                <a:latin typeface="Calibri" pitchFamily="34" charset="0"/>
              </a:rPr>
              <a:t>・</a:t>
            </a:r>
            <a:r>
              <a:rPr lang="ja-JP" altLang="en-US" sz="1600" dirty="0"/>
              <a:t>区役所事務を指揮監督</a:t>
            </a:r>
            <a:endParaRPr lang="en-US" altLang="ja-JP" sz="1600" dirty="0"/>
          </a:p>
          <a:p>
            <a:r>
              <a:rPr lang="en-US" altLang="ja-JP" sz="1200" dirty="0">
                <a:solidFill>
                  <a:srgbClr val="000000"/>
                </a:solidFill>
                <a:latin typeface="Calibri" pitchFamily="34" charset="0"/>
              </a:rPr>
              <a:t>【</a:t>
            </a:r>
            <a:r>
              <a:rPr lang="ja-JP" altLang="en-US" sz="1200" dirty="0">
                <a:solidFill>
                  <a:srgbClr val="000000"/>
                </a:solidFill>
                <a:latin typeface="Calibri" pitchFamily="34" charset="0"/>
              </a:rPr>
              <a:t>例</a:t>
            </a:r>
            <a:r>
              <a:rPr lang="en-US" altLang="ja-JP" sz="1200" dirty="0">
                <a:solidFill>
                  <a:srgbClr val="000000"/>
                </a:solidFill>
                <a:latin typeface="Calibri" pitchFamily="34" charset="0"/>
              </a:rPr>
              <a:t>】</a:t>
            </a:r>
            <a:r>
              <a:rPr lang="ja-JP" altLang="en-US" sz="1200" dirty="0">
                <a:solidFill>
                  <a:srgbClr val="000000"/>
                </a:solidFill>
                <a:latin typeface="Calibri" pitchFamily="34" charset="0"/>
              </a:rPr>
              <a:t>地域振興、戸籍・住民基本台帳事務、国民健康保険事務、老人・</a:t>
            </a:r>
            <a:r>
              <a:rPr lang="ja-JP" altLang="en-US" sz="1200" dirty="0" err="1">
                <a:solidFill>
                  <a:srgbClr val="000000"/>
                </a:solidFill>
                <a:latin typeface="Calibri" pitchFamily="34" charset="0"/>
              </a:rPr>
              <a:t>障がい</a:t>
            </a:r>
            <a:r>
              <a:rPr lang="ja-JP" altLang="en-US" sz="1200" dirty="0">
                <a:solidFill>
                  <a:srgbClr val="000000"/>
                </a:solidFill>
                <a:latin typeface="Calibri" pitchFamily="34" charset="0"/>
              </a:rPr>
              <a:t>者福祉に関する事務</a:t>
            </a:r>
            <a:endParaRPr lang="en-US" altLang="ja-JP" sz="1200" dirty="0">
              <a:solidFill>
                <a:srgbClr val="000000"/>
              </a:solidFill>
              <a:latin typeface="Calibri" pitchFamily="34" charset="0"/>
            </a:endParaRPr>
          </a:p>
        </p:txBody>
      </p:sp>
      <p:sp>
        <p:nvSpPr>
          <p:cNvPr id="48" name="正方形/長方形 47"/>
          <p:cNvSpPr/>
          <p:nvPr/>
        </p:nvSpPr>
        <p:spPr>
          <a:xfrm>
            <a:off x="5148064" y="5445223"/>
            <a:ext cx="3600400" cy="1263045"/>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ctr"/>
            <a:r>
              <a:rPr lang="ja-JP" altLang="en-US" b="1" u="sng" dirty="0">
                <a:solidFill>
                  <a:schemeClr val="tx1"/>
                </a:solidFill>
                <a:latin typeface="ＭＳ Ｐゴシック" pitchFamily="50" charset="-128"/>
                <a:ea typeface="ＭＳ Ｐゴシック" pitchFamily="50" charset="-128"/>
              </a:rPr>
              <a:t>局長（各局）</a:t>
            </a:r>
            <a:endParaRPr lang="zh-CN" altLang="en-US" b="1" u="sng" dirty="0">
              <a:solidFill>
                <a:schemeClr val="tx1"/>
              </a:solidFill>
              <a:latin typeface="ＭＳ Ｐゴシック" pitchFamily="50" charset="-128"/>
              <a:ea typeface="ＭＳ Ｐゴシック" pitchFamily="50" charset="-128"/>
            </a:endParaRPr>
          </a:p>
        </p:txBody>
      </p:sp>
      <p:sp>
        <p:nvSpPr>
          <p:cNvPr id="49" name="正方形/長方形 48"/>
          <p:cNvSpPr/>
          <p:nvPr/>
        </p:nvSpPr>
        <p:spPr>
          <a:xfrm>
            <a:off x="5220072" y="5877272"/>
            <a:ext cx="3456384" cy="830997"/>
          </a:xfrm>
          <a:prstGeom prst="rect">
            <a:avLst/>
          </a:prstGeom>
        </p:spPr>
        <p:txBody>
          <a:bodyPr wrap="square">
            <a:spAutoFit/>
          </a:bodyPr>
          <a:lstStyle/>
          <a:p>
            <a:r>
              <a:rPr lang="ja-JP" altLang="en-US" sz="1600" dirty="0">
                <a:solidFill>
                  <a:srgbClr val="000000"/>
                </a:solidFill>
                <a:latin typeface="Calibri" pitchFamily="34" charset="0"/>
              </a:rPr>
              <a:t>・局長</a:t>
            </a:r>
            <a:r>
              <a:rPr lang="ja-JP" altLang="en-US" sz="1600" dirty="0">
                <a:latin typeface="Calibri" pitchFamily="34" charset="0"/>
              </a:rPr>
              <a:t>は区域内の基礎自治に関し区長（区</a:t>
            </a:r>
            <a:r>
              <a:rPr lang="en-US" altLang="ja-JP" sz="1600" dirty="0">
                <a:latin typeface="Calibri" pitchFamily="34" charset="0"/>
              </a:rPr>
              <a:t>CM</a:t>
            </a:r>
            <a:r>
              <a:rPr lang="ja-JP" altLang="en-US" sz="1600" dirty="0">
                <a:latin typeface="Calibri" pitchFamily="34" charset="0"/>
              </a:rPr>
              <a:t>）の補助</a:t>
            </a:r>
            <a:r>
              <a:rPr lang="ja-JP" altLang="en-US" sz="1600" dirty="0">
                <a:solidFill>
                  <a:srgbClr val="000000"/>
                </a:solidFill>
                <a:latin typeface="Calibri" pitchFamily="34" charset="0"/>
              </a:rPr>
              <a:t>組織として、区長の指揮監督を受ける</a:t>
            </a:r>
            <a:endParaRPr lang="en-US" altLang="ja-JP" sz="1600" dirty="0"/>
          </a:p>
        </p:txBody>
      </p:sp>
      <p:sp>
        <p:nvSpPr>
          <p:cNvPr id="50" name="二等辺三角形 49"/>
          <p:cNvSpPr/>
          <p:nvPr/>
        </p:nvSpPr>
        <p:spPr>
          <a:xfrm rot="5400000">
            <a:off x="2955434" y="4541510"/>
            <a:ext cx="3237532" cy="292432"/>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3" name="正方形/長方形 52"/>
          <p:cNvSpPr/>
          <p:nvPr/>
        </p:nvSpPr>
        <p:spPr>
          <a:xfrm>
            <a:off x="395536" y="2924944"/>
            <a:ext cx="3600400" cy="1080120"/>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ctr"/>
            <a:r>
              <a:rPr lang="ja-JP" altLang="en-US" b="1" u="sng" dirty="0">
                <a:solidFill>
                  <a:schemeClr val="tx1"/>
                </a:solidFill>
                <a:latin typeface="ＭＳ Ｐゴシック" pitchFamily="50" charset="-128"/>
                <a:ea typeface="ＭＳ Ｐゴシック" pitchFamily="50" charset="-128"/>
              </a:rPr>
              <a:t>局長（各局）</a:t>
            </a:r>
            <a:endParaRPr lang="zh-CN" altLang="en-US" b="1" u="sng" dirty="0">
              <a:solidFill>
                <a:schemeClr val="tx1"/>
              </a:solidFill>
              <a:latin typeface="ＭＳ Ｐゴシック" pitchFamily="50" charset="-128"/>
              <a:ea typeface="ＭＳ Ｐゴシック" pitchFamily="50" charset="-128"/>
            </a:endParaRPr>
          </a:p>
        </p:txBody>
      </p:sp>
      <p:sp>
        <p:nvSpPr>
          <p:cNvPr id="54" name="正方形/長方形 53"/>
          <p:cNvSpPr/>
          <p:nvPr/>
        </p:nvSpPr>
        <p:spPr>
          <a:xfrm>
            <a:off x="467544" y="3356992"/>
            <a:ext cx="3096344" cy="338554"/>
          </a:xfrm>
          <a:prstGeom prst="rect">
            <a:avLst/>
          </a:prstGeom>
        </p:spPr>
        <p:txBody>
          <a:bodyPr wrap="square">
            <a:spAutoFit/>
          </a:bodyPr>
          <a:lstStyle/>
          <a:p>
            <a:r>
              <a:rPr lang="ja-JP" altLang="en-US" sz="1600" dirty="0">
                <a:solidFill>
                  <a:srgbClr val="000000"/>
                </a:solidFill>
                <a:latin typeface="Calibri" pitchFamily="34" charset="0"/>
              </a:rPr>
              <a:t>・局長は区長より上位の格付け</a:t>
            </a:r>
            <a:endParaRPr lang="en-US" altLang="ja-JP" sz="1600" dirty="0">
              <a:solidFill>
                <a:srgbClr val="000000"/>
              </a:solidFill>
              <a:latin typeface="Calibri" pitchFamily="34" charset="0"/>
            </a:endParaRPr>
          </a:p>
        </p:txBody>
      </p:sp>
      <p:sp>
        <p:nvSpPr>
          <p:cNvPr id="57" name="正方形/長方形 56"/>
          <p:cNvSpPr/>
          <p:nvPr/>
        </p:nvSpPr>
        <p:spPr>
          <a:xfrm>
            <a:off x="467544" y="5661248"/>
            <a:ext cx="3456384" cy="584775"/>
          </a:xfrm>
          <a:prstGeom prst="rect">
            <a:avLst/>
          </a:prstGeom>
        </p:spPr>
        <p:txBody>
          <a:bodyPr wrap="square">
            <a:spAutoFit/>
          </a:bodyPr>
          <a:lstStyle/>
          <a:p>
            <a:r>
              <a:rPr lang="ja-JP" altLang="en-US" sz="1600" dirty="0"/>
              <a:t>・ 区長は局長より下位の格付け</a:t>
            </a:r>
            <a:endParaRPr lang="en-US" altLang="ja-JP" sz="1600" dirty="0"/>
          </a:p>
          <a:p>
            <a:r>
              <a:rPr lang="ja-JP" altLang="en-US" sz="1600" dirty="0"/>
              <a:t>　</a:t>
            </a:r>
            <a:r>
              <a:rPr lang="ja-JP" altLang="en-US" sz="1400" dirty="0"/>
              <a:t>（北区・中央区・西成区を除く）</a:t>
            </a:r>
            <a:endParaRPr lang="en-US" altLang="ja-JP" sz="1400" dirty="0"/>
          </a:p>
        </p:txBody>
      </p:sp>
      <p:sp>
        <p:nvSpPr>
          <p:cNvPr id="16" name="正方形/長方形 15"/>
          <p:cNvSpPr/>
          <p:nvPr/>
        </p:nvSpPr>
        <p:spPr>
          <a:xfrm>
            <a:off x="5292080" y="3429000"/>
            <a:ext cx="1008112" cy="720080"/>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r>
              <a:rPr lang="ja-JP" altLang="en-US" sz="1600" dirty="0">
                <a:solidFill>
                  <a:schemeClr val="tx1"/>
                </a:solidFill>
              </a:rPr>
              <a:t> 「区長」</a:t>
            </a:r>
            <a:endParaRPr lang="en-US" altLang="ja-JP" sz="1600" dirty="0">
              <a:solidFill>
                <a:schemeClr val="tx1"/>
              </a:solidFill>
            </a:endParaRPr>
          </a:p>
          <a:p>
            <a:pPr lvl="0"/>
            <a:r>
              <a:rPr lang="ja-JP" altLang="en-US" sz="1600" dirty="0">
                <a:solidFill>
                  <a:schemeClr val="tx1"/>
                </a:solidFill>
              </a:rPr>
              <a:t>　　として</a:t>
            </a:r>
          </a:p>
        </p:txBody>
      </p:sp>
      <p:sp>
        <p:nvSpPr>
          <p:cNvPr id="22" name="スライド番号プレースホルダ 21"/>
          <p:cNvSpPr>
            <a:spLocks noGrp="1"/>
          </p:cNvSpPr>
          <p:nvPr>
            <p:ph type="sldNum" sz="quarter" idx="12"/>
          </p:nvPr>
        </p:nvSpPr>
        <p:spPr/>
        <p:txBody>
          <a:bodyPr/>
          <a:lstStyle/>
          <a:p>
            <a:fld id="{CCEC3038-1CF1-4B63-9920-55248DCFBA97}" type="slidenum">
              <a:rPr kumimoji="1" lang="ja-JP" altLang="en-US" smtClean="0"/>
              <a:pPr/>
              <a:t>163</a:t>
            </a:fld>
            <a:endParaRPr kumimoji="1" lang="ja-JP" altLang="en-US"/>
          </a:p>
        </p:txBody>
      </p:sp>
      <p:sp>
        <p:nvSpPr>
          <p:cNvPr id="23" name="テキスト ボックス 36"/>
          <p:cNvSpPr txBox="1"/>
          <p:nvPr/>
        </p:nvSpPr>
        <p:spPr>
          <a:xfrm>
            <a:off x="0" y="0"/>
            <a:ext cx="4427984" cy="261610"/>
          </a:xfrm>
          <a:prstGeom prst="rect">
            <a:avLst/>
          </a:prstGeom>
          <a:noFill/>
        </p:spPr>
        <p:txBody>
          <a:bodyPr wrap="square" rtlCol="0">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r>
              <a:rPr lang="en-US" altLang="ja-JP" sz="1100" dirty="0"/>
              <a:t>Ⅳ</a:t>
            </a:r>
            <a:r>
              <a:rPr lang="ja-JP" altLang="en-US" sz="1100" dirty="0"/>
              <a:t>　行財政改革</a:t>
            </a:r>
            <a:r>
              <a:rPr lang="en-US" altLang="ja-JP" sz="1100" dirty="0"/>
              <a:t>【</a:t>
            </a:r>
            <a:r>
              <a:rPr lang="ja-JP" altLang="en-US" sz="1100" dirty="0"/>
              <a:t>業務執行の刷新</a:t>
            </a:r>
            <a:r>
              <a:rPr lang="en-US" altLang="ja-JP" sz="1100" dirty="0"/>
              <a:t>】</a:t>
            </a:r>
            <a:r>
              <a:rPr lang="ja-JP" altLang="en-US" sz="1100" dirty="0"/>
              <a:t>・区役所への権限委譲</a:t>
            </a:r>
            <a:endParaRPr lang="en-US" altLang="ja-JP" sz="1100" dirty="0"/>
          </a:p>
        </p:txBody>
      </p:sp>
    </p:spTree>
    <p:extLst>
      <p:ext uri="{BB962C8B-B14F-4D97-AF65-F5344CB8AC3E}">
        <p14:creationId xmlns:p14="http://schemas.microsoft.com/office/powerpoint/2010/main" val="4069736336"/>
      </p:ext>
    </p:extLst>
  </p:cSld>
  <p:clrMapOvr>
    <a:masterClrMapping/>
  </p:clrMapOvr>
</p:sld>
</file>

<file path=ppt/slides/slide1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 name="角丸四角形 36"/>
          <p:cNvSpPr/>
          <p:nvPr/>
        </p:nvSpPr>
        <p:spPr>
          <a:xfrm>
            <a:off x="2764025" y="1359254"/>
            <a:ext cx="2119497" cy="2909532"/>
          </a:xfrm>
          <a:prstGeom prst="roundRect">
            <a:avLst>
              <a:gd name="adj" fmla="val 3640"/>
            </a:avLst>
          </a:prstGeom>
          <a:solidFill>
            <a:schemeClr val="accent6">
              <a:lumMod val="60000"/>
              <a:lumOff val="40000"/>
              <a:alpha val="5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 name="角丸四角形 1"/>
          <p:cNvSpPr/>
          <p:nvPr/>
        </p:nvSpPr>
        <p:spPr>
          <a:xfrm>
            <a:off x="4905752" y="5983802"/>
            <a:ext cx="3456002" cy="650206"/>
          </a:xfrm>
          <a:prstGeom prst="roundRect">
            <a:avLst/>
          </a:prstGeom>
          <a:solidFill>
            <a:schemeClr val="accent6">
              <a:lumMod val="60000"/>
              <a:lumOff val="40000"/>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aphicFrame>
        <p:nvGraphicFramePr>
          <p:cNvPr id="40" name="表 39"/>
          <p:cNvGraphicFramePr>
            <a:graphicFrameLocks noGrp="1"/>
          </p:cNvGraphicFramePr>
          <p:nvPr>
            <p:extLst/>
          </p:nvPr>
        </p:nvGraphicFramePr>
        <p:xfrm>
          <a:off x="4860032" y="4581128"/>
          <a:ext cx="3600401" cy="2092960"/>
        </p:xfrm>
        <a:graphic>
          <a:graphicData uri="http://schemas.openxmlformats.org/drawingml/2006/table">
            <a:tbl>
              <a:tblPr firstRow="1" bandRow="1">
                <a:tableStyleId>{5940675A-B579-460E-94D1-54222C63F5DA}</a:tableStyleId>
              </a:tblPr>
              <a:tblGrid>
                <a:gridCol w="1728192">
                  <a:extLst>
                    <a:ext uri="{9D8B030D-6E8A-4147-A177-3AD203B41FA5}">
                      <a16:colId xmlns:a16="http://schemas.microsoft.com/office/drawing/2014/main" xmlns="" val="20000"/>
                    </a:ext>
                  </a:extLst>
                </a:gridCol>
                <a:gridCol w="1872209">
                  <a:extLst>
                    <a:ext uri="{9D8B030D-6E8A-4147-A177-3AD203B41FA5}">
                      <a16:colId xmlns:a16="http://schemas.microsoft.com/office/drawing/2014/main" xmlns="" val="20001"/>
                    </a:ext>
                  </a:extLst>
                </a:gridCol>
              </a:tblGrid>
              <a:tr h="296628">
                <a:tc>
                  <a:txBody>
                    <a:bodyPr/>
                    <a:lstStyle/>
                    <a:p>
                      <a:pPr algn="ctr">
                        <a:lnSpc>
                          <a:spcPts val="1680"/>
                        </a:lnSpc>
                      </a:pPr>
                      <a:r>
                        <a:rPr kumimoji="1" lang="ja-JP" altLang="en-US" sz="1200" dirty="0"/>
                        <a:t>年度</a:t>
                      </a:r>
                    </a:p>
                  </a:txBody>
                  <a:tcPr/>
                </a:tc>
                <a:tc>
                  <a:txBody>
                    <a:bodyPr/>
                    <a:lstStyle/>
                    <a:p>
                      <a:pPr algn="ctr">
                        <a:lnSpc>
                          <a:spcPts val="1680"/>
                        </a:lnSpc>
                      </a:pPr>
                      <a:r>
                        <a:rPr kumimoji="1" lang="ja-JP" altLang="en-US" sz="1200" dirty="0"/>
                        <a:t>自主事業予算額</a:t>
                      </a:r>
                    </a:p>
                  </a:txBody>
                  <a:tcPr/>
                </a:tc>
                <a:extLst>
                  <a:ext uri="{0D108BD9-81ED-4DB2-BD59-A6C34878D82A}">
                    <a16:rowId xmlns:a16="http://schemas.microsoft.com/office/drawing/2014/main" xmlns="" val="10000"/>
                  </a:ext>
                </a:extLst>
              </a:tr>
              <a:tr h="303425">
                <a:tc>
                  <a:txBody>
                    <a:bodyPr/>
                    <a:lstStyle/>
                    <a:p>
                      <a:pPr>
                        <a:lnSpc>
                          <a:spcPts val="1680"/>
                        </a:lnSpc>
                      </a:pPr>
                      <a:r>
                        <a:rPr kumimoji="1" lang="en-US" altLang="ja-JP" sz="1200" dirty="0"/>
                        <a:t>2012</a:t>
                      </a:r>
                      <a:r>
                        <a:rPr kumimoji="1" lang="ja-JP" altLang="en-US" sz="1200" dirty="0"/>
                        <a:t>年度</a:t>
                      </a:r>
                    </a:p>
                  </a:txBody>
                  <a:tcPr/>
                </a:tc>
                <a:tc>
                  <a:txBody>
                    <a:bodyPr/>
                    <a:lstStyle/>
                    <a:p>
                      <a:pPr algn="ctr">
                        <a:lnSpc>
                          <a:spcPts val="1680"/>
                        </a:lnSpc>
                      </a:pPr>
                      <a:r>
                        <a:rPr lang="en-US" altLang="ja-JP" sz="1200" dirty="0"/>
                        <a:t>1,530</a:t>
                      </a:r>
                      <a:r>
                        <a:rPr lang="ja-JP" altLang="en-US" sz="1200" dirty="0"/>
                        <a:t>百万円（</a:t>
                      </a:r>
                      <a:r>
                        <a:rPr lang="en-US" altLang="ja-JP" sz="1200" dirty="0"/>
                        <a:t>0.101</a:t>
                      </a:r>
                      <a:r>
                        <a:rPr lang="ja-JP" altLang="en-US" sz="1200" dirty="0"/>
                        <a:t>％）</a:t>
                      </a:r>
                      <a:endParaRPr kumimoji="1" lang="ja-JP" altLang="en-US" sz="1200" dirty="0"/>
                    </a:p>
                  </a:txBody>
                  <a:tcPr/>
                </a:tc>
                <a:extLst>
                  <a:ext uri="{0D108BD9-81ED-4DB2-BD59-A6C34878D82A}">
                    <a16:rowId xmlns:a16="http://schemas.microsoft.com/office/drawing/2014/main" xmlns="" val="10001"/>
                  </a:ext>
                </a:extLst>
              </a:tr>
              <a:tr h="694257">
                <a:tc>
                  <a:txBody>
                    <a:bodyPr/>
                    <a:lstStyle/>
                    <a:p>
                      <a:pPr>
                        <a:lnSpc>
                          <a:spcPts val="1680"/>
                        </a:lnSpc>
                      </a:pPr>
                      <a:r>
                        <a:rPr kumimoji="1" lang="en-US" altLang="ja-JP" sz="1200" dirty="0"/>
                        <a:t>2014</a:t>
                      </a:r>
                      <a:r>
                        <a:rPr kumimoji="1" lang="ja-JP" altLang="en-US" sz="1200" dirty="0"/>
                        <a:t>年度</a:t>
                      </a:r>
                      <a:endParaRPr kumimoji="1" lang="en-US" altLang="ja-JP" sz="1200" dirty="0"/>
                    </a:p>
                    <a:p>
                      <a:pPr marL="0" marR="0" indent="0" algn="l" defTabSz="914400" rtl="0" eaLnBrk="1" fontAlgn="auto" latinLnBrk="0" hangingPunct="1">
                        <a:lnSpc>
                          <a:spcPts val="1680"/>
                        </a:lnSpc>
                        <a:spcBef>
                          <a:spcPts val="0"/>
                        </a:spcBef>
                        <a:spcAft>
                          <a:spcPts val="0"/>
                        </a:spcAft>
                        <a:buClrTx/>
                        <a:buSzTx/>
                        <a:buFontTx/>
                        <a:buNone/>
                        <a:tabLst/>
                        <a:defRPr/>
                      </a:pPr>
                      <a:r>
                        <a:rPr kumimoji="1" lang="ja-JP" altLang="en-US" sz="1100" dirty="0"/>
                        <a:t>区</a:t>
                      </a:r>
                      <a:r>
                        <a:rPr kumimoji="1" lang="en-US" altLang="ja-JP" sz="1100" dirty="0"/>
                        <a:t>CM</a:t>
                      </a:r>
                      <a:r>
                        <a:rPr kumimoji="1" lang="ja-JP" altLang="en-US" sz="1100" dirty="0"/>
                        <a:t>自由経費（</a:t>
                      </a:r>
                      <a:r>
                        <a:rPr kumimoji="1" lang="en-US" altLang="ja-JP" sz="1100" dirty="0"/>
                        <a:t>19,092</a:t>
                      </a:r>
                    </a:p>
                    <a:p>
                      <a:pPr marL="0" marR="0" indent="0" algn="l" defTabSz="914400" rtl="0" eaLnBrk="1" fontAlgn="auto" latinLnBrk="0" hangingPunct="1">
                        <a:lnSpc>
                          <a:spcPts val="1680"/>
                        </a:lnSpc>
                        <a:spcBef>
                          <a:spcPts val="0"/>
                        </a:spcBef>
                        <a:spcAft>
                          <a:spcPts val="0"/>
                        </a:spcAft>
                        <a:buClrTx/>
                        <a:buSzTx/>
                        <a:buFontTx/>
                        <a:buNone/>
                        <a:tabLst/>
                        <a:defRPr/>
                      </a:pPr>
                      <a:r>
                        <a:rPr kumimoji="1" lang="ja-JP" altLang="en-US" sz="1100" dirty="0"/>
                        <a:t>百万円）を含む</a:t>
                      </a:r>
                    </a:p>
                  </a:txBody>
                  <a:tcPr/>
                </a:tc>
                <a:tc>
                  <a:txBody>
                    <a:bodyPr/>
                    <a:lstStyle/>
                    <a:p>
                      <a:pPr algn="ctr">
                        <a:lnSpc>
                          <a:spcPts val="1680"/>
                        </a:lnSpc>
                      </a:pPr>
                      <a:r>
                        <a:rPr lang="en-US" altLang="ja-JP" sz="1200" dirty="0"/>
                        <a:t>5,679</a:t>
                      </a:r>
                      <a:r>
                        <a:rPr lang="ja-JP" altLang="en-US" sz="1200" dirty="0"/>
                        <a:t>百万円（</a:t>
                      </a:r>
                      <a:r>
                        <a:rPr lang="en-US" altLang="ja-JP" sz="1200" dirty="0"/>
                        <a:t>0.338</a:t>
                      </a:r>
                      <a:r>
                        <a:rPr lang="ja-JP" altLang="en-US" sz="1200" dirty="0"/>
                        <a:t>％）</a:t>
                      </a:r>
                      <a:endParaRPr kumimoji="1" lang="en-US" altLang="ja-JP" sz="1200" dirty="0"/>
                    </a:p>
                    <a:p>
                      <a:pPr algn="ctr">
                        <a:lnSpc>
                          <a:spcPts val="1680"/>
                        </a:lnSpc>
                      </a:pPr>
                      <a:r>
                        <a:rPr kumimoji="1" lang="en-US" altLang="ja-JP" sz="1200" dirty="0"/>
                        <a:t>24,771</a:t>
                      </a:r>
                      <a:r>
                        <a:rPr kumimoji="1" lang="ja-JP" altLang="en-US" sz="1200" dirty="0"/>
                        <a:t>百万円（</a:t>
                      </a:r>
                      <a:r>
                        <a:rPr kumimoji="1" lang="en-US" altLang="ja-JP" sz="1200" dirty="0"/>
                        <a:t>1.473</a:t>
                      </a:r>
                      <a:r>
                        <a:rPr kumimoji="1" lang="ja-JP" altLang="en-US" sz="1200" dirty="0"/>
                        <a:t>％）</a:t>
                      </a:r>
                    </a:p>
                  </a:txBody>
                  <a:tcPr/>
                </a:tc>
                <a:extLst>
                  <a:ext uri="{0D108BD9-81ED-4DB2-BD59-A6C34878D82A}">
                    <a16:rowId xmlns:a16="http://schemas.microsoft.com/office/drawing/2014/main" xmlns="" val="10002"/>
                  </a:ext>
                </a:extLst>
              </a:tr>
              <a:tr h="737323">
                <a:tc>
                  <a:txBody>
                    <a:bodyPr/>
                    <a:lstStyle/>
                    <a:p>
                      <a:pPr>
                        <a:lnSpc>
                          <a:spcPts val="1680"/>
                        </a:lnSpc>
                      </a:pPr>
                      <a:r>
                        <a:rPr kumimoji="1" lang="en-US" altLang="ja-JP" sz="1200" dirty="0">
                          <a:solidFill>
                            <a:schemeClr val="tx1"/>
                          </a:solidFill>
                        </a:rPr>
                        <a:t>2017</a:t>
                      </a:r>
                      <a:r>
                        <a:rPr kumimoji="1" lang="ja-JP" altLang="en-US" sz="1200" dirty="0">
                          <a:solidFill>
                            <a:schemeClr val="tx1"/>
                          </a:solidFill>
                        </a:rPr>
                        <a:t>年度</a:t>
                      </a:r>
                      <a:endParaRPr kumimoji="1" lang="en-US" altLang="ja-JP" sz="1200" dirty="0">
                        <a:solidFill>
                          <a:schemeClr val="tx1"/>
                        </a:solidFill>
                      </a:endParaRPr>
                    </a:p>
                    <a:p>
                      <a:pPr marL="0" marR="0" indent="0" algn="l" defTabSz="914400" rtl="0" eaLnBrk="1" fontAlgn="auto" latinLnBrk="0" hangingPunct="1">
                        <a:lnSpc>
                          <a:spcPts val="1680"/>
                        </a:lnSpc>
                        <a:spcBef>
                          <a:spcPts val="0"/>
                        </a:spcBef>
                        <a:spcAft>
                          <a:spcPts val="0"/>
                        </a:spcAft>
                        <a:buClrTx/>
                        <a:buSzTx/>
                        <a:buFontTx/>
                        <a:buNone/>
                        <a:tabLst/>
                        <a:defRPr/>
                      </a:pPr>
                      <a:r>
                        <a:rPr kumimoji="1" lang="ja-JP" altLang="en-US" sz="1100" dirty="0">
                          <a:solidFill>
                            <a:schemeClr val="tx1"/>
                          </a:solidFill>
                        </a:rPr>
                        <a:t>区</a:t>
                      </a:r>
                      <a:r>
                        <a:rPr kumimoji="1" lang="en-US" altLang="ja-JP" sz="1100" dirty="0">
                          <a:solidFill>
                            <a:schemeClr val="tx1"/>
                          </a:solidFill>
                        </a:rPr>
                        <a:t>CM</a:t>
                      </a:r>
                      <a:r>
                        <a:rPr kumimoji="1" lang="ja-JP" altLang="en-US" sz="1100" dirty="0">
                          <a:solidFill>
                            <a:schemeClr val="tx1"/>
                          </a:solidFill>
                        </a:rPr>
                        <a:t>自由経費（</a:t>
                      </a:r>
                      <a:r>
                        <a:rPr kumimoji="1" lang="en-US" altLang="ja-JP" sz="1100" dirty="0">
                          <a:solidFill>
                            <a:schemeClr val="tx1"/>
                          </a:solidFill>
                        </a:rPr>
                        <a:t>16,272</a:t>
                      </a:r>
                    </a:p>
                    <a:p>
                      <a:pPr marL="0" marR="0" indent="0" algn="l" defTabSz="914400" rtl="0" eaLnBrk="1" fontAlgn="auto" latinLnBrk="0" hangingPunct="1">
                        <a:lnSpc>
                          <a:spcPts val="1680"/>
                        </a:lnSpc>
                        <a:spcBef>
                          <a:spcPts val="0"/>
                        </a:spcBef>
                        <a:spcAft>
                          <a:spcPts val="0"/>
                        </a:spcAft>
                        <a:buClrTx/>
                        <a:buSzTx/>
                        <a:buFontTx/>
                        <a:buNone/>
                        <a:tabLst/>
                        <a:defRPr/>
                      </a:pPr>
                      <a:r>
                        <a:rPr kumimoji="1" lang="ja-JP" altLang="en-US" sz="1100" dirty="0">
                          <a:solidFill>
                            <a:schemeClr val="tx1"/>
                          </a:solidFill>
                        </a:rPr>
                        <a:t>百万円）を含む</a:t>
                      </a:r>
                    </a:p>
                  </a:txBody>
                  <a:tcPr/>
                </a:tc>
                <a:tc>
                  <a:txBody>
                    <a:bodyPr/>
                    <a:lstStyle/>
                    <a:p>
                      <a:pPr algn="ctr">
                        <a:lnSpc>
                          <a:spcPts val="1680"/>
                        </a:lnSpc>
                      </a:pPr>
                      <a:r>
                        <a:rPr lang="en-US" altLang="ja-JP" sz="1200" dirty="0">
                          <a:solidFill>
                            <a:schemeClr val="tx1"/>
                          </a:solidFill>
                        </a:rPr>
                        <a:t>6,989</a:t>
                      </a:r>
                      <a:r>
                        <a:rPr lang="ja-JP" altLang="en-US" sz="1200" dirty="0">
                          <a:solidFill>
                            <a:schemeClr val="tx1"/>
                          </a:solidFill>
                        </a:rPr>
                        <a:t>百万円（</a:t>
                      </a:r>
                      <a:r>
                        <a:rPr lang="en-US" altLang="ja-JP" sz="1200" dirty="0">
                          <a:solidFill>
                            <a:schemeClr val="tx1"/>
                          </a:solidFill>
                        </a:rPr>
                        <a:t>0.397</a:t>
                      </a:r>
                      <a:r>
                        <a:rPr lang="ja-JP" altLang="en-US" sz="1200" dirty="0">
                          <a:solidFill>
                            <a:schemeClr val="tx1"/>
                          </a:solidFill>
                        </a:rPr>
                        <a:t>％）</a:t>
                      </a:r>
                      <a:endParaRPr kumimoji="1" lang="en-US" altLang="ja-JP" sz="1200" dirty="0">
                        <a:solidFill>
                          <a:schemeClr val="tx1"/>
                        </a:solidFill>
                      </a:endParaRPr>
                    </a:p>
                    <a:p>
                      <a:pPr algn="ctr">
                        <a:lnSpc>
                          <a:spcPts val="1680"/>
                        </a:lnSpc>
                      </a:pPr>
                      <a:r>
                        <a:rPr kumimoji="1" lang="en-US" altLang="ja-JP" sz="1200" dirty="0">
                          <a:solidFill>
                            <a:schemeClr val="tx1"/>
                          </a:solidFill>
                        </a:rPr>
                        <a:t>23,261</a:t>
                      </a:r>
                      <a:r>
                        <a:rPr kumimoji="1" lang="ja-JP" altLang="en-US" sz="1200" dirty="0">
                          <a:solidFill>
                            <a:schemeClr val="tx1"/>
                          </a:solidFill>
                        </a:rPr>
                        <a:t>百万円（</a:t>
                      </a:r>
                      <a:r>
                        <a:rPr kumimoji="1" lang="en-US" altLang="ja-JP" sz="1200" dirty="0">
                          <a:solidFill>
                            <a:schemeClr val="tx1"/>
                          </a:solidFill>
                        </a:rPr>
                        <a:t>1.320</a:t>
                      </a:r>
                      <a:r>
                        <a:rPr kumimoji="1" lang="ja-JP" altLang="en-US" sz="1200" dirty="0">
                          <a:solidFill>
                            <a:schemeClr val="tx1"/>
                          </a:solidFill>
                        </a:rPr>
                        <a:t>％）</a:t>
                      </a:r>
                    </a:p>
                  </a:txBody>
                  <a:tcPr/>
                </a:tc>
                <a:extLst>
                  <a:ext uri="{0D108BD9-81ED-4DB2-BD59-A6C34878D82A}">
                    <a16:rowId xmlns:a16="http://schemas.microsoft.com/office/drawing/2014/main" xmlns="" val="10003"/>
                  </a:ext>
                </a:extLst>
              </a:tr>
            </a:tbl>
          </a:graphicData>
        </a:graphic>
      </p:graphicFrame>
      <p:sp>
        <p:nvSpPr>
          <p:cNvPr id="51" name="角丸四角形 50"/>
          <p:cNvSpPr/>
          <p:nvPr/>
        </p:nvSpPr>
        <p:spPr>
          <a:xfrm>
            <a:off x="2627784" y="5542909"/>
            <a:ext cx="1656000" cy="195213"/>
          </a:xfrm>
          <a:prstGeom prst="roundRect">
            <a:avLst>
              <a:gd name="adj" fmla="val 7724"/>
            </a:avLst>
          </a:prstGeom>
          <a:solidFill>
            <a:schemeClr val="accent6">
              <a:lumMod val="60000"/>
              <a:lumOff val="40000"/>
              <a:alpha val="5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5" name="正方形/長方形 14"/>
          <p:cNvSpPr/>
          <p:nvPr/>
        </p:nvSpPr>
        <p:spPr>
          <a:xfrm>
            <a:off x="611560" y="4293096"/>
            <a:ext cx="8136903" cy="2446824"/>
          </a:xfrm>
          <a:prstGeom prst="rect">
            <a:avLst/>
          </a:prstGeom>
          <a:ln>
            <a:solidFill>
              <a:schemeClr val="tx1"/>
            </a:solidFill>
            <a:prstDash val="dash"/>
          </a:ln>
        </p:spPr>
        <p:txBody>
          <a:bodyPr wrap="square">
            <a:spAutoFit/>
          </a:bodyPr>
          <a:lstStyle/>
          <a:p>
            <a:r>
              <a:rPr lang="ja-JP" altLang="en-US" sz="1600" b="1" dirty="0"/>
              <a:t>（参考）他都市の状況　</a:t>
            </a:r>
            <a:endParaRPr lang="en-US" altLang="ja-JP" sz="1600" b="1" dirty="0"/>
          </a:p>
          <a:p>
            <a:endParaRPr lang="en-US" altLang="ja-JP" sz="400" b="1" dirty="0"/>
          </a:p>
          <a:p>
            <a:endParaRPr lang="en-US" altLang="ja-JP" sz="400" b="1" dirty="0"/>
          </a:p>
          <a:p>
            <a:r>
              <a:rPr lang="ja-JP" altLang="en-US" sz="1400" dirty="0"/>
              <a:t>○区役所自主事業予算が一般会計予算に占める割合</a:t>
            </a:r>
            <a:endParaRPr lang="en-US" altLang="ja-JP" sz="1400" dirty="0"/>
          </a:p>
          <a:p>
            <a:endParaRPr lang="en-US" altLang="ja-JP" sz="700" dirty="0"/>
          </a:p>
          <a:p>
            <a:endParaRPr lang="en-US" altLang="ja-JP" sz="1200" dirty="0"/>
          </a:p>
          <a:p>
            <a:endParaRPr lang="en-US" altLang="ja-JP" sz="1200" dirty="0"/>
          </a:p>
          <a:p>
            <a:endParaRPr lang="en-US" altLang="ja-JP" sz="1200" dirty="0"/>
          </a:p>
          <a:p>
            <a:endParaRPr lang="en-US" altLang="ja-JP" sz="1200" dirty="0"/>
          </a:p>
          <a:p>
            <a:r>
              <a:rPr lang="ja-JP" altLang="en-US" sz="1200" dirty="0"/>
              <a:t>　</a:t>
            </a:r>
            <a:r>
              <a:rPr lang="ja-JP" altLang="en-US" sz="1600" b="1" dirty="0"/>
              <a:t>　</a:t>
            </a:r>
            <a:endParaRPr lang="en-US" altLang="ja-JP" sz="1600" u="sng" dirty="0"/>
          </a:p>
          <a:p>
            <a:r>
              <a:rPr lang="ja-JP" altLang="en-US" sz="1600" b="1" dirty="0"/>
              <a:t>　　　</a:t>
            </a:r>
            <a:endParaRPr lang="en-US" altLang="ja-JP" sz="1600" b="1" dirty="0"/>
          </a:p>
          <a:p>
            <a:r>
              <a:rPr lang="ja-JP" altLang="en-US" sz="1600" b="1" dirty="0"/>
              <a:t>　</a:t>
            </a:r>
            <a:r>
              <a:rPr lang="ja-JP" altLang="en-US" sz="1200" b="1" dirty="0"/>
              <a:t>　</a:t>
            </a:r>
            <a:endParaRPr lang="en-US" altLang="ja-JP" sz="1200" b="1" dirty="0"/>
          </a:p>
          <a:p>
            <a:endParaRPr lang="en-US" altLang="ja-JP" sz="1200" dirty="0"/>
          </a:p>
        </p:txBody>
      </p:sp>
      <p:sp>
        <p:nvSpPr>
          <p:cNvPr id="36" name="正方形/長方形 35"/>
          <p:cNvSpPr/>
          <p:nvPr/>
        </p:nvSpPr>
        <p:spPr>
          <a:xfrm>
            <a:off x="640429" y="4958172"/>
            <a:ext cx="4644008" cy="1569660"/>
          </a:xfrm>
          <a:prstGeom prst="rect">
            <a:avLst/>
          </a:prstGeom>
          <a:noFill/>
        </p:spPr>
        <p:txBody>
          <a:bodyPr wrap="square">
            <a:spAutoFit/>
          </a:bodyPr>
          <a:lstStyle/>
          <a:p>
            <a:r>
              <a:rPr lang="ja-JP" altLang="en-US" sz="1200" dirty="0"/>
              <a:t>　　　　</a:t>
            </a:r>
            <a:r>
              <a:rPr lang="en-US" altLang="ja-JP" sz="1200" b="1" u="sng" dirty="0"/>
              <a:t>2012</a:t>
            </a:r>
            <a:r>
              <a:rPr lang="ja-JP" altLang="en-US" sz="1200" b="1" u="sng" dirty="0"/>
              <a:t>年度予算</a:t>
            </a:r>
            <a:endParaRPr lang="en-US" altLang="ja-JP" sz="1200" b="1" u="sng" dirty="0"/>
          </a:p>
          <a:p>
            <a:r>
              <a:rPr lang="ja-JP" altLang="en-US" sz="1200" dirty="0"/>
              <a:t>　①横浜市  　　　</a:t>
            </a:r>
            <a:r>
              <a:rPr lang="en-US" altLang="ja-JP" sz="1200" dirty="0"/>
              <a:t>0.159%	</a:t>
            </a:r>
          </a:p>
          <a:p>
            <a:r>
              <a:rPr lang="ja-JP" altLang="en-US" sz="1200" dirty="0"/>
              <a:t>　</a:t>
            </a:r>
            <a:r>
              <a:rPr lang="ja-JP" altLang="en-US" sz="1200" b="1" dirty="0"/>
              <a:t>②</a:t>
            </a:r>
            <a:r>
              <a:rPr lang="ja-JP" altLang="en-US" sz="1200" b="1" u="sng" dirty="0"/>
              <a:t>大阪市</a:t>
            </a:r>
            <a:r>
              <a:rPr lang="ja-JP" altLang="en-US" sz="1200" b="1" dirty="0"/>
              <a:t> </a:t>
            </a:r>
            <a:r>
              <a:rPr lang="ja-JP" altLang="en-US" sz="1200" dirty="0"/>
              <a:t> 　　　</a:t>
            </a:r>
            <a:r>
              <a:rPr lang="en-US" altLang="ja-JP" sz="1200" b="1" u="sng" dirty="0"/>
              <a:t>0.101%</a:t>
            </a:r>
            <a:r>
              <a:rPr lang="en-US" altLang="ja-JP" sz="1200" dirty="0"/>
              <a:t>	</a:t>
            </a:r>
          </a:p>
          <a:p>
            <a:r>
              <a:rPr lang="ja-JP" altLang="en-US" sz="1200" dirty="0"/>
              <a:t>　③川崎市  　　　</a:t>
            </a:r>
            <a:r>
              <a:rPr lang="en-US" altLang="ja-JP" sz="1200" dirty="0"/>
              <a:t>0.092%	</a:t>
            </a:r>
          </a:p>
          <a:p>
            <a:r>
              <a:rPr lang="ja-JP" altLang="en-US" sz="1200" dirty="0"/>
              <a:t>　④堺市	  　</a:t>
            </a:r>
            <a:r>
              <a:rPr lang="en-US" altLang="ja-JP" sz="1200" dirty="0"/>
              <a:t>0.064%	</a:t>
            </a:r>
          </a:p>
          <a:p>
            <a:r>
              <a:rPr lang="ja-JP" altLang="en-US" sz="1200" dirty="0"/>
              <a:t>　⑤さいたま市 　</a:t>
            </a:r>
            <a:r>
              <a:rPr lang="en-US" altLang="ja-JP" sz="1200" dirty="0"/>
              <a:t>0.060%	</a:t>
            </a:r>
          </a:p>
          <a:p>
            <a:r>
              <a:rPr lang="ja-JP" altLang="en-US" sz="1200" dirty="0"/>
              <a:t>　⑤福岡市　　　  </a:t>
            </a:r>
            <a:r>
              <a:rPr lang="en-US" altLang="ja-JP" sz="1200" dirty="0"/>
              <a:t>0.060%</a:t>
            </a:r>
          </a:p>
          <a:p>
            <a:r>
              <a:rPr lang="en-US" altLang="ja-JP" sz="1200" dirty="0"/>
              <a:t>※</a:t>
            </a:r>
            <a:r>
              <a:rPr lang="ja-JP" altLang="en-US" sz="1200" dirty="0"/>
              <a:t>「区役所のあり方について」（新潟市</a:t>
            </a:r>
            <a:r>
              <a:rPr lang="en-US" altLang="ja-JP" sz="1200" dirty="0"/>
              <a:t>2013</a:t>
            </a:r>
            <a:r>
              <a:rPr lang="ja-JP" altLang="en-US" sz="1200" dirty="0"/>
              <a:t>年</a:t>
            </a:r>
            <a:r>
              <a:rPr lang="en-US" altLang="ja-JP" sz="1200" dirty="0"/>
              <a:t>3</a:t>
            </a:r>
            <a:r>
              <a:rPr lang="ja-JP" altLang="en-US" sz="1200" dirty="0"/>
              <a:t>月より）</a:t>
            </a:r>
            <a:endParaRPr lang="en-US" altLang="ja-JP" sz="1200" dirty="0"/>
          </a:p>
        </p:txBody>
      </p:sp>
      <p:sp>
        <p:nvSpPr>
          <p:cNvPr id="32" name="上矢印 31"/>
          <p:cNvSpPr/>
          <p:nvPr/>
        </p:nvSpPr>
        <p:spPr>
          <a:xfrm rot="4131486">
            <a:off x="2434806" y="1072878"/>
            <a:ext cx="360040" cy="3273023"/>
          </a:xfrm>
          <a:prstGeom prst="upArrow">
            <a:avLst/>
          </a:prstGeom>
          <a:solidFill>
            <a:srgbClr val="FFFF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 name="テキスト ボックス 9"/>
          <p:cNvSpPr txBox="1"/>
          <p:nvPr/>
        </p:nvSpPr>
        <p:spPr>
          <a:xfrm>
            <a:off x="7956376" y="0"/>
            <a:ext cx="1187624" cy="338554"/>
          </a:xfrm>
          <a:prstGeom prst="rect">
            <a:avLst/>
          </a:prstGeom>
          <a:noFill/>
        </p:spPr>
        <p:txBody>
          <a:bodyPr wrap="square" rtlCol="0">
            <a:spAutoFit/>
          </a:bodyPr>
          <a:lstStyle/>
          <a:p>
            <a:r>
              <a:rPr lang="en-US" altLang="ja-JP" sz="1600" dirty="0"/>
              <a:t>A6.(16)</a:t>
            </a:r>
            <a:endParaRPr lang="ja-JP" altLang="en-US" sz="1600" dirty="0"/>
          </a:p>
        </p:txBody>
      </p:sp>
      <p:sp>
        <p:nvSpPr>
          <p:cNvPr id="12" name="正方形/長方形 11"/>
          <p:cNvSpPr/>
          <p:nvPr/>
        </p:nvSpPr>
        <p:spPr>
          <a:xfrm>
            <a:off x="251520" y="260648"/>
            <a:ext cx="4392488" cy="369332"/>
          </a:xfrm>
          <a:prstGeom prst="rect">
            <a:avLst/>
          </a:prstGeom>
        </p:spPr>
        <p:txBody>
          <a:bodyPr wrap="square">
            <a:spAutoFit/>
          </a:bodyPr>
          <a:lstStyle/>
          <a:p>
            <a:r>
              <a:rPr lang="ja-JP" altLang="en-US" b="1" dirty="0">
                <a:solidFill>
                  <a:srgbClr val="000000"/>
                </a:solidFill>
                <a:latin typeface="Calibri" pitchFamily="34" charset="0"/>
              </a:rPr>
              <a:t>②　区長の予算編成権の強化</a:t>
            </a:r>
          </a:p>
        </p:txBody>
      </p:sp>
      <p:cxnSp>
        <p:nvCxnSpPr>
          <p:cNvPr id="13" name="直線コネクタ 12"/>
          <p:cNvCxnSpPr/>
          <p:nvPr/>
        </p:nvCxnSpPr>
        <p:spPr>
          <a:xfrm>
            <a:off x="179512" y="692696"/>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4" name="正方形/長方形 13"/>
          <p:cNvSpPr/>
          <p:nvPr/>
        </p:nvSpPr>
        <p:spPr>
          <a:xfrm>
            <a:off x="251520" y="620688"/>
            <a:ext cx="8712968" cy="484748"/>
          </a:xfrm>
          <a:prstGeom prst="rect">
            <a:avLst/>
          </a:prstGeom>
        </p:spPr>
        <p:txBody>
          <a:bodyPr wrap="square">
            <a:spAutoFit/>
          </a:bodyPr>
          <a:lstStyle/>
          <a:p>
            <a:pPr>
              <a:lnSpc>
                <a:spcPct val="150000"/>
              </a:lnSpc>
            </a:pPr>
            <a:r>
              <a:rPr lang="ja-JP" altLang="en-US" sz="1700" dirty="0">
                <a:solidFill>
                  <a:srgbClr val="000000"/>
                </a:solidFill>
                <a:latin typeface="Calibri" pitchFamily="34" charset="0"/>
              </a:rPr>
              <a:t>区の施策・事業に係る財源を区に配分し、区長（区ＣＭ）が地域の特性に応じた予算を編成。　　　　　　　　　</a:t>
            </a:r>
          </a:p>
        </p:txBody>
      </p:sp>
      <p:sp>
        <p:nvSpPr>
          <p:cNvPr id="25" name="テキスト ボックス 24"/>
          <p:cNvSpPr txBox="1"/>
          <p:nvPr/>
        </p:nvSpPr>
        <p:spPr>
          <a:xfrm>
            <a:off x="-22716" y="4583524"/>
            <a:ext cx="952653" cy="261610"/>
          </a:xfrm>
          <a:prstGeom prst="rect">
            <a:avLst/>
          </a:prstGeom>
          <a:noFill/>
        </p:spPr>
        <p:txBody>
          <a:bodyPr wrap="square" rtlCol="0">
            <a:spAutoFit/>
          </a:bodyPr>
          <a:lstStyle/>
          <a:p>
            <a:r>
              <a:rPr kumimoji="1" lang="ja-JP" altLang="en-US" sz="1100" dirty="0"/>
              <a:t>（百万円）</a:t>
            </a:r>
          </a:p>
        </p:txBody>
      </p:sp>
      <p:sp>
        <p:nvSpPr>
          <p:cNvPr id="28" name="テキスト ボックス 27"/>
          <p:cNvSpPr txBox="1"/>
          <p:nvPr/>
        </p:nvSpPr>
        <p:spPr>
          <a:xfrm>
            <a:off x="597070" y="3180338"/>
            <a:ext cx="1376778" cy="230832"/>
          </a:xfrm>
          <a:prstGeom prst="rect">
            <a:avLst/>
          </a:prstGeom>
          <a:noFill/>
        </p:spPr>
        <p:txBody>
          <a:bodyPr wrap="square" rtlCol="0">
            <a:spAutoFit/>
          </a:bodyPr>
          <a:lstStyle/>
          <a:p>
            <a:r>
              <a:rPr kumimoji="1" lang="en-US" altLang="ja-JP" sz="900" dirty="0">
                <a:latin typeface="HGP創英角ﾎﾟｯﾌﾟ体" pitchFamily="50" charset="-128"/>
                <a:ea typeface="HGP創英角ﾎﾟｯﾌﾟ体" pitchFamily="50" charset="-128"/>
              </a:rPr>
              <a:t>50</a:t>
            </a:r>
            <a:r>
              <a:rPr kumimoji="1" lang="ja-JP" altLang="en-US" sz="900" dirty="0">
                <a:latin typeface="HGP創英角ﾎﾟｯﾌﾟ体" pitchFamily="50" charset="-128"/>
                <a:ea typeface="HGP創英角ﾎﾟｯﾌﾟ体" pitchFamily="50" charset="-128"/>
              </a:rPr>
              <a:t>億</a:t>
            </a:r>
            <a:r>
              <a:rPr kumimoji="1" lang="en-US" altLang="ja-JP" sz="900" dirty="0">
                <a:latin typeface="HGP創英角ﾎﾟｯﾌﾟ体" pitchFamily="50" charset="-128"/>
                <a:ea typeface="HGP創英角ﾎﾟｯﾌﾟ体" pitchFamily="50" charset="-128"/>
              </a:rPr>
              <a:t>3,400</a:t>
            </a:r>
            <a:r>
              <a:rPr kumimoji="1" lang="ja-JP" altLang="en-US" sz="900" dirty="0">
                <a:latin typeface="HGP創英角ﾎﾟｯﾌﾟ体" pitchFamily="50" charset="-128"/>
                <a:ea typeface="HGP創英角ﾎﾟｯﾌﾟ体" pitchFamily="50" charset="-128"/>
              </a:rPr>
              <a:t>万円</a:t>
            </a:r>
          </a:p>
        </p:txBody>
      </p:sp>
      <p:sp>
        <p:nvSpPr>
          <p:cNvPr id="31" name="テキスト ボックス 30"/>
          <p:cNvSpPr txBox="1"/>
          <p:nvPr/>
        </p:nvSpPr>
        <p:spPr>
          <a:xfrm>
            <a:off x="931731" y="1066899"/>
            <a:ext cx="3208221" cy="307777"/>
          </a:xfrm>
          <a:prstGeom prst="rect">
            <a:avLst/>
          </a:prstGeom>
          <a:noFill/>
        </p:spPr>
        <p:txBody>
          <a:bodyPr wrap="square" rtlCol="0">
            <a:spAutoFit/>
          </a:bodyPr>
          <a:lstStyle/>
          <a:p>
            <a:r>
              <a:rPr kumimoji="1" lang="ja-JP" altLang="en-US" sz="1400" dirty="0"/>
              <a:t>区長（区</a:t>
            </a:r>
            <a:r>
              <a:rPr kumimoji="1" lang="en-US" altLang="ja-JP" sz="1400" dirty="0"/>
              <a:t>CM</a:t>
            </a:r>
            <a:r>
              <a:rPr kumimoji="1" lang="ja-JP" altLang="en-US" sz="1400" dirty="0"/>
              <a:t>）が編成した予算は約</a:t>
            </a:r>
            <a:r>
              <a:rPr kumimoji="1" lang="en-US" altLang="ja-JP" sz="1400" dirty="0"/>
              <a:t>5</a:t>
            </a:r>
            <a:r>
              <a:rPr kumimoji="1" lang="ja-JP" altLang="en-US" sz="1400" dirty="0"/>
              <a:t>倍に</a:t>
            </a:r>
          </a:p>
        </p:txBody>
      </p:sp>
      <p:sp>
        <p:nvSpPr>
          <p:cNvPr id="33" name="テキスト ボックス 32"/>
          <p:cNvSpPr txBox="1"/>
          <p:nvPr/>
        </p:nvSpPr>
        <p:spPr>
          <a:xfrm>
            <a:off x="4955530" y="1340768"/>
            <a:ext cx="4224982" cy="2123658"/>
          </a:xfrm>
          <a:prstGeom prst="rect">
            <a:avLst/>
          </a:prstGeom>
          <a:noFill/>
        </p:spPr>
        <p:txBody>
          <a:bodyPr wrap="square" rtlCol="0">
            <a:spAutoFit/>
          </a:bodyPr>
          <a:lstStyle/>
          <a:p>
            <a:r>
              <a:rPr lang="ja-JP" altLang="en-US" sz="1200" dirty="0">
                <a:latin typeface="+mn-ea"/>
                <a:cs typeface="Meiryo UI" pitchFamily="50" charset="-128"/>
              </a:rPr>
              <a:t>・住民票等の証明書を自宅まで配達</a:t>
            </a:r>
            <a:r>
              <a:rPr lang="en-US" altLang="ja-JP" sz="1200" dirty="0">
                <a:latin typeface="+mn-ea"/>
                <a:cs typeface="Meiryo UI" pitchFamily="50" charset="-128"/>
              </a:rPr>
              <a:t>(</a:t>
            </a:r>
            <a:r>
              <a:rPr lang="ja-JP" altLang="en-US" sz="1200" dirty="0">
                <a:latin typeface="+mn-ea"/>
                <a:cs typeface="Meiryo UI" pitchFamily="50" charset="-128"/>
              </a:rPr>
              <a:t>福島区</a:t>
            </a:r>
            <a:r>
              <a:rPr lang="en-US" altLang="ja-JP" sz="1200" dirty="0">
                <a:latin typeface="+mn-ea"/>
                <a:cs typeface="Meiryo UI" pitchFamily="50" charset="-128"/>
              </a:rPr>
              <a:t>)</a:t>
            </a:r>
          </a:p>
          <a:p>
            <a:r>
              <a:rPr lang="ja-JP" altLang="en-US" sz="1200" dirty="0">
                <a:latin typeface="+mn-ea"/>
                <a:cs typeface="Meiryo UI" pitchFamily="50" charset="-128"/>
              </a:rPr>
              <a:t>・少年非行防止活動ネットワークによる取組み</a:t>
            </a:r>
            <a:r>
              <a:rPr lang="en-US" altLang="ja-JP" sz="1200" dirty="0">
                <a:latin typeface="+mn-ea"/>
                <a:cs typeface="Meiryo UI" pitchFamily="50" charset="-128"/>
              </a:rPr>
              <a:t>(</a:t>
            </a:r>
            <a:r>
              <a:rPr lang="ja-JP" altLang="en-US" sz="1200" dirty="0">
                <a:latin typeface="+mn-ea"/>
                <a:cs typeface="Meiryo UI" pitchFamily="50" charset="-128"/>
              </a:rPr>
              <a:t>此花区</a:t>
            </a:r>
            <a:r>
              <a:rPr lang="en-US" altLang="ja-JP" sz="1200" dirty="0">
                <a:latin typeface="+mn-ea"/>
                <a:cs typeface="Meiryo UI" pitchFamily="50" charset="-128"/>
              </a:rPr>
              <a:t>)</a:t>
            </a:r>
            <a:endParaRPr lang="ja-JP" altLang="en-US" sz="1200" dirty="0">
              <a:latin typeface="+mn-ea"/>
              <a:cs typeface="Meiryo UI" pitchFamily="50" charset="-128"/>
            </a:endParaRPr>
          </a:p>
          <a:p>
            <a:r>
              <a:rPr lang="ja-JP" altLang="en-US" sz="1200" dirty="0">
                <a:latin typeface="+mn-ea"/>
                <a:cs typeface="Meiryo UI" pitchFamily="50" charset="-128"/>
              </a:rPr>
              <a:t>・外国人転入者のための生活情報パックの配布</a:t>
            </a:r>
            <a:r>
              <a:rPr lang="en-US" altLang="ja-JP" sz="1200" dirty="0">
                <a:latin typeface="+mn-ea"/>
                <a:cs typeface="Meiryo UI" pitchFamily="50" charset="-128"/>
              </a:rPr>
              <a:t>(</a:t>
            </a:r>
            <a:r>
              <a:rPr lang="ja-JP" altLang="en-US" sz="1200" dirty="0">
                <a:latin typeface="+mn-ea"/>
                <a:cs typeface="Meiryo UI" pitchFamily="50" charset="-128"/>
              </a:rPr>
              <a:t>中央区</a:t>
            </a:r>
            <a:r>
              <a:rPr lang="en-US" altLang="ja-JP" sz="1200" dirty="0">
                <a:latin typeface="+mn-ea"/>
                <a:cs typeface="Meiryo UI" pitchFamily="50" charset="-128"/>
              </a:rPr>
              <a:t>)</a:t>
            </a:r>
          </a:p>
          <a:p>
            <a:r>
              <a:rPr lang="ja-JP" altLang="en-US" sz="1200" dirty="0">
                <a:latin typeface="+mn-ea"/>
                <a:cs typeface="Meiryo UI" pitchFamily="50" charset="-128"/>
              </a:rPr>
              <a:t>・寺院や医療機関など地域資源との新たなつながりを</a:t>
            </a:r>
            <a:endParaRPr lang="en-US" altLang="ja-JP" sz="1200" dirty="0">
              <a:latin typeface="+mn-ea"/>
              <a:cs typeface="Meiryo UI" pitchFamily="50" charset="-128"/>
            </a:endParaRPr>
          </a:p>
          <a:p>
            <a:r>
              <a:rPr lang="ja-JP" altLang="en-US" sz="1200" dirty="0">
                <a:latin typeface="+mn-ea"/>
                <a:cs typeface="Meiryo UI" pitchFamily="50" charset="-128"/>
              </a:rPr>
              <a:t>活かした防災（天王寺区）</a:t>
            </a:r>
            <a:endParaRPr lang="en-US" altLang="ja-JP" sz="1200" dirty="0">
              <a:latin typeface="+mn-ea"/>
              <a:cs typeface="Meiryo UI" pitchFamily="50" charset="-128"/>
            </a:endParaRPr>
          </a:p>
          <a:p>
            <a:r>
              <a:rPr lang="ja-JP" altLang="en-US" sz="1200" dirty="0">
                <a:latin typeface="+mn-ea"/>
                <a:cs typeface="Meiryo UI" pitchFamily="50" charset="-128"/>
              </a:rPr>
              <a:t>・自由来館のできる親子交流の場の区役所内設置（西淀川区）</a:t>
            </a:r>
            <a:endParaRPr lang="en-US" altLang="ja-JP" sz="1200" dirty="0">
              <a:latin typeface="+mn-ea"/>
              <a:cs typeface="Meiryo UI" pitchFamily="50" charset="-128"/>
            </a:endParaRPr>
          </a:p>
          <a:p>
            <a:r>
              <a:rPr lang="ja-JP" altLang="en-US" sz="1200" dirty="0">
                <a:latin typeface="+mn-ea"/>
                <a:cs typeface="Meiryo UI" pitchFamily="50" charset="-128"/>
              </a:rPr>
              <a:t>・訪問型病児保育の支援</a:t>
            </a:r>
            <a:r>
              <a:rPr lang="en-US" altLang="ja-JP" sz="1200" dirty="0">
                <a:latin typeface="+mn-ea"/>
                <a:cs typeface="Meiryo UI" pitchFamily="50" charset="-128"/>
              </a:rPr>
              <a:t>(</a:t>
            </a:r>
            <a:r>
              <a:rPr lang="ja-JP" altLang="en-US" sz="1200" dirty="0">
                <a:latin typeface="+mn-ea"/>
                <a:cs typeface="Meiryo UI" pitchFamily="50" charset="-128"/>
              </a:rPr>
              <a:t>淀川区</a:t>
            </a:r>
            <a:r>
              <a:rPr lang="en-US" altLang="ja-JP" sz="1200" dirty="0">
                <a:latin typeface="+mn-ea"/>
                <a:cs typeface="Meiryo UI" pitchFamily="50" charset="-128"/>
              </a:rPr>
              <a:t>)</a:t>
            </a:r>
            <a:r>
              <a:rPr lang="ja-JP" altLang="en-US" sz="1200" dirty="0">
                <a:latin typeface="+mn-ea"/>
                <a:cs typeface="Meiryo UI" pitchFamily="50" charset="-128"/>
              </a:rPr>
              <a:t> </a:t>
            </a:r>
            <a:endParaRPr lang="en-US" altLang="ja-JP" sz="1200" dirty="0">
              <a:latin typeface="+mn-ea"/>
              <a:cs typeface="Meiryo UI" pitchFamily="50" charset="-128"/>
            </a:endParaRPr>
          </a:p>
          <a:p>
            <a:r>
              <a:rPr lang="ja-JP" altLang="en-US" sz="1200" dirty="0">
                <a:latin typeface="+mn-ea"/>
                <a:cs typeface="Meiryo UI" pitchFamily="50" charset="-128"/>
              </a:rPr>
              <a:t>・ライフライン等の関連事業者と連携した高齢者・</a:t>
            </a:r>
            <a:r>
              <a:rPr lang="ja-JP" altLang="en-US" sz="1200" dirty="0" err="1">
                <a:latin typeface="+mn-ea"/>
                <a:cs typeface="Meiryo UI" pitchFamily="50" charset="-128"/>
              </a:rPr>
              <a:t>障がい</a:t>
            </a:r>
            <a:r>
              <a:rPr lang="ja-JP" altLang="en-US" sz="1200" dirty="0">
                <a:latin typeface="+mn-ea"/>
                <a:cs typeface="Meiryo UI" pitchFamily="50" charset="-128"/>
              </a:rPr>
              <a:t>者</a:t>
            </a:r>
            <a:endParaRPr lang="en-US" altLang="ja-JP" sz="1200" dirty="0">
              <a:latin typeface="+mn-ea"/>
              <a:cs typeface="Meiryo UI" pitchFamily="50" charset="-128"/>
            </a:endParaRPr>
          </a:p>
          <a:p>
            <a:r>
              <a:rPr lang="ja-JP" altLang="en-US" sz="1200" dirty="0">
                <a:latin typeface="+mn-ea"/>
                <a:cs typeface="Meiryo UI" pitchFamily="50" charset="-128"/>
              </a:rPr>
              <a:t> 等の見守り</a:t>
            </a:r>
            <a:r>
              <a:rPr lang="en-US" altLang="ja-JP" sz="1200" dirty="0">
                <a:latin typeface="+mn-ea"/>
                <a:cs typeface="Meiryo UI" pitchFamily="50" charset="-128"/>
              </a:rPr>
              <a:t>(</a:t>
            </a:r>
            <a:r>
              <a:rPr lang="ja-JP" altLang="en-US" sz="1200" dirty="0">
                <a:latin typeface="+mn-ea"/>
                <a:cs typeface="Meiryo UI" pitchFamily="50" charset="-128"/>
              </a:rPr>
              <a:t>東成区</a:t>
            </a:r>
            <a:r>
              <a:rPr lang="en-US" altLang="ja-JP" sz="1200" dirty="0">
                <a:latin typeface="+mn-ea"/>
                <a:cs typeface="Meiryo UI" pitchFamily="50" charset="-128"/>
              </a:rPr>
              <a:t>)</a:t>
            </a:r>
            <a:r>
              <a:rPr lang="ja-JP" altLang="en-US" sz="1200" dirty="0">
                <a:latin typeface="+mn-ea"/>
                <a:cs typeface="Meiryo UI" pitchFamily="50" charset="-128"/>
              </a:rPr>
              <a:t>　　</a:t>
            </a:r>
            <a:endParaRPr lang="en-US" altLang="ja-JP" sz="1200" dirty="0">
              <a:latin typeface="+mn-ea"/>
              <a:cs typeface="Meiryo UI" pitchFamily="50" charset="-128"/>
            </a:endParaRPr>
          </a:p>
          <a:p>
            <a:r>
              <a:rPr lang="ja-JP" altLang="en-US" sz="1200" dirty="0">
                <a:latin typeface="+mn-ea"/>
                <a:cs typeface="Meiryo UI" pitchFamily="50" charset="-128"/>
              </a:rPr>
              <a:t>・</a:t>
            </a:r>
            <a:r>
              <a:rPr lang="ja-JP" altLang="ja-JP" sz="1200" dirty="0"/>
              <a:t>学習指導員の派遣等によるこどもの学習意欲向上の取組み</a:t>
            </a:r>
            <a:r>
              <a:rPr lang="ja-JP" altLang="en-US" sz="1200" dirty="0">
                <a:latin typeface="+mn-ea"/>
                <a:cs typeface="Meiryo UI" pitchFamily="50" charset="-128"/>
              </a:rPr>
              <a:t>（住之江区）　など</a:t>
            </a:r>
            <a:endParaRPr lang="en-US" altLang="ja-JP" sz="1200" dirty="0">
              <a:latin typeface="+mn-ea"/>
              <a:cs typeface="Meiryo UI" pitchFamily="50" charset="-128"/>
            </a:endParaRPr>
          </a:p>
        </p:txBody>
      </p:sp>
      <p:sp>
        <p:nvSpPr>
          <p:cNvPr id="34" name="テキスト ボックス 33"/>
          <p:cNvSpPr txBox="1"/>
          <p:nvPr/>
        </p:nvSpPr>
        <p:spPr>
          <a:xfrm>
            <a:off x="5508104" y="1052736"/>
            <a:ext cx="3384376" cy="307777"/>
          </a:xfrm>
          <a:prstGeom prst="rect">
            <a:avLst/>
          </a:prstGeom>
          <a:noFill/>
        </p:spPr>
        <p:txBody>
          <a:bodyPr wrap="square" rtlCol="0">
            <a:spAutoFit/>
          </a:bodyPr>
          <a:lstStyle/>
          <a:p>
            <a:r>
              <a:rPr lang="en-US" altLang="ja-JP" sz="1400" dirty="0"/>
              <a:t>【</a:t>
            </a:r>
            <a:r>
              <a:rPr lang="ja-JP" altLang="en-US" sz="1400" dirty="0"/>
              <a:t>各区の特色ある取組の例</a:t>
            </a:r>
            <a:r>
              <a:rPr lang="en-US" altLang="ja-JP" sz="1400" dirty="0"/>
              <a:t>】</a:t>
            </a:r>
            <a:endParaRPr kumimoji="1" lang="ja-JP" altLang="en-US" sz="1400" dirty="0"/>
          </a:p>
        </p:txBody>
      </p:sp>
      <p:sp>
        <p:nvSpPr>
          <p:cNvPr id="35" name="正方形/長方形 34"/>
          <p:cNvSpPr/>
          <p:nvPr/>
        </p:nvSpPr>
        <p:spPr>
          <a:xfrm>
            <a:off x="2627784" y="4293096"/>
            <a:ext cx="9073008" cy="307777"/>
          </a:xfrm>
          <a:prstGeom prst="rect">
            <a:avLst/>
          </a:prstGeom>
        </p:spPr>
        <p:txBody>
          <a:bodyPr wrap="square">
            <a:spAutoFit/>
          </a:bodyPr>
          <a:lstStyle/>
          <a:p>
            <a:r>
              <a:rPr lang="ja-JP" altLang="en-US" sz="1400" u="sng" dirty="0"/>
              <a:t>区長自由経費のうち施設維持管理経費を除いた区役所自主事業予算の比較</a:t>
            </a:r>
            <a:endParaRPr lang="ja-JP" altLang="en-US" sz="1400" dirty="0"/>
          </a:p>
        </p:txBody>
      </p:sp>
      <p:sp>
        <p:nvSpPr>
          <p:cNvPr id="41" name="テキスト ボックス 40"/>
          <p:cNvSpPr txBox="1"/>
          <p:nvPr/>
        </p:nvSpPr>
        <p:spPr>
          <a:xfrm>
            <a:off x="4860032" y="3646765"/>
            <a:ext cx="4104456" cy="646331"/>
          </a:xfrm>
          <a:prstGeom prst="rect">
            <a:avLst/>
          </a:prstGeom>
          <a:noFill/>
        </p:spPr>
        <p:txBody>
          <a:bodyPr wrap="square" rtlCol="0">
            <a:spAutoFit/>
          </a:bodyPr>
          <a:lstStyle/>
          <a:p>
            <a:r>
              <a:rPr lang="ja-JP" altLang="en-US" sz="1200" dirty="0">
                <a:latin typeface="+mn-ea"/>
              </a:rPr>
              <a:t>（注１）区役所が自ら事業を実施するための経費</a:t>
            </a:r>
            <a:endParaRPr lang="en-US" altLang="ja-JP" sz="1200" dirty="0">
              <a:latin typeface="+mn-ea"/>
            </a:endParaRPr>
          </a:p>
          <a:p>
            <a:r>
              <a:rPr kumimoji="1" lang="ja-JP" altLang="en-US" sz="1200" dirty="0">
                <a:latin typeface="+mn-ea"/>
              </a:rPr>
              <a:t>（注２）区長</a:t>
            </a:r>
            <a:r>
              <a:rPr lang="ja-JP" altLang="en-US" sz="1200" dirty="0">
                <a:latin typeface="+mn-ea"/>
              </a:rPr>
              <a:t>（区</a:t>
            </a:r>
            <a:r>
              <a:rPr lang="en-US" altLang="ja-JP" sz="1200" dirty="0">
                <a:latin typeface="+mn-ea"/>
              </a:rPr>
              <a:t>CM</a:t>
            </a:r>
            <a:r>
              <a:rPr lang="ja-JP" altLang="en-US" sz="1200" dirty="0">
                <a:latin typeface="+mn-ea"/>
              </a:rPr>
              <a:t>）の決定権のもと局が区内で事業を実施</a:t>
            </a:r>
            <a:endParaRPr lang="en-US" altLang="ja-JP" sz="1200" dirty="0">
              <a:latin typeface="+mn-ea"/>
            </a:endParaRPr>
          </a:p>
          <a:p>
            <a:r>
              <a:rPr lang="ja-JP" altLang="en-US" sz="1200" dirty="0">
                <a:latin typeface="+mn-ea"/>
              </a:rPr>
              <a:t>　　　　するための経費</a:t>
            </a:r>
            <a:endParaRPr kumimoji="1" lang="ja-JP" altLang="en-US" sz="1200" dirty="0">
              <a:latin typeface="+mn-ea"/>
            </a:endParaRPr>
          </a:p>
        </p:txBody>
      </p:sp>
      <p:sp>
        <p:nvSpPr>
          <p:cNvPr id="39" name="テキスト ボックス 38"/>
          <p:cNvSpPr txBox="1"/>
          <p:nvPr/>
        </p:nvSpPr>
        <p:spPr>
          <a:xfrm>
            <a:off x="2339752" y="5335324"/>
            <a:ext cx="2088232" cy="415498"/>
          </a:xfrm>
          <a:prstGeom prst="rect">
            <a:avLst/>
          </a:prstGeom>
          <a:noFill/>
        </p:spPr>
        <p:txBody>
          <a:bodyPr wrap="square" rtlCol="0">
            <a:spAutoFit/>
          </a:bodyPr>
          <a:lstStyle/>
          <a:p>
            <a:r>
              <a:rPr kumimoji="1" lang="ja-JP" altLang="en-US" sz="1050" dirty="0"/>
              <a:t>←　（</a:t>
            </a:r>
            <a:r>
              <a:rPr kumimoji="1" lang="en-US" altLang="ja-JP" sz="1050" dirty="0"/>
              <a:t>2014</a:t>
            </a:r>
            <a:r>
              <a:rPr kumimoji="1" lang="ja-JP" altLang="en-US" sz="1050" dirty="0"/>
              <a:t>年度は</a:t>
            </a:r>
            <a:r>
              <a:rPr kumimoji="1" lang="en-US" altLang="ja-JP" sz="1050" dirty="0"/>
              <a:t>0.338%</a:t>
            </a:r>
            <a:r>
              <a:rPr kumimoji="1" lang="ja-JP" altLang="en-US" sz="1050" dirty="0"/>
              <a:t>に、</a:t>
            </a:r>
            <a:endParaRPr kumimoji="1" lang="en-US" altLang="ja-JP" sz="1050" dirty="0"/>
          </a:p>
          <a:p>
            <a:r>
              <a:rPr lang="ja-JP" altLang="en-US" sz="1050" dirty="0"/>
              <a:t>　　　</a:t>
            </a:r>
            <a:r>
              <a:rPr lang="en-US" altLang="ja-JP" sz="1050" dirty="0"/>
              <a:t>2017</a:t>
            </a:r>
            <a:r>
              <a:rPr lang="ja-JP" altLang="en-US" sz="1050" dirty="0"/>
              <a:t>年度は</a:t>
            </a:r>
            <a:r>
              <a:rPr lang="en-US" altLang="ja-JP" sz="1050" dirty="0"/>
              <a:t>0.397%</a:t>
            </a:r>
            <a:r>
              <a:rPr lang="ja-JP" altLang="en-US" sz="1050" dirty="0"/>
              <a:t>に</a:t>
            </a:r>
            <a:r>
              <a:rPr kumimoji="1" lang="ja-JP" altLang="en-US" sz="1050" dirty="0"/>
              <a:t>上昇）</a:t>
            </a:r>
          </a:p>
        </p:txBody>
      </p:sp>
      <p:sp>
        <p:nvSpPr>
          <p:cNvPr id="38" name="スライド番号プレースホルダ 37"/>
          <p:cNvSpPr>
            <a:spLocks noGrp="1"/>
          </p:cNvSpPr>
          <p:nvPr>
            <p:ph type="sldNum" sz="quarter" idx="12"/>
          </p:nvPr>
        </p:nvSpPr>
        <p:spPr/>
        <p:txBody>
          <a:bodyPr/>
          <a:lstStyle/>
          <a:p>
            <a:fld id="{CCEC3038-1CF1-4B63-9920-55248DCFBA97}" type="slidenum">
              <a:rPr kumimoji="1" lang="ja-JP" altLang="en-US" smtClean="0"/>
              <a:pPr/>
              <a:t>164</a:t>
            </a:fld>
            <a:endParaRPr kumimoji="1" lang="ja-JP" altLang="en-US"/>
          </a:p>
        </p:txBody>
      </p:sp>
      <p:sp>
        <p:nvSpPr>
          <p:cNvPr id="47" name="角丸四角形 46"/>
          <p:cNvSpPr/>
          <p:nvPr/>
        </p:nvSpPr>
        <p:spPr>
          <a:xfrm>
            <a:off x="2694712" y="1590700"/>
            <a:ext cx="2126971" cy="2556932"/>
          </a:xfrm>
          <a:prstGeom prst="roundRect">
            <a:avLst>
              <a:gd name="adj" fmla="val 7724"/>
            </a:avLst>
          </a:prstGeom>
          <a:solidFill>
            <a:schemeClr val="accent5">
              <a:lumMod val="60000"/>
              <a:lumOff val="40000"/>
              <a:alpha val="25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aphicFrame>
        <p:nvGraphicFramePr>
          <p:cNvPr id="44" name="グラフ 43"/>
          <p:cNvGraphicFramePr>
            <a:graphicFrameLocks/>
          </p:cNvGraphicFramePr>
          <p:nvPr>
            <p:extLst/>
          </p:nvPr>
        </p:nvGraphicFramePr>
        <p:xfrm>
          <a:off x="133126" y="1314672"/>
          <a:ext cx="4572000" cy="2771775"/>
        </p:xfrm>
        <a:graphic>
          <a:graphicData uri="http://schemas.openxmlformats.org/drawingml/2006/chart">
            <c:chart xmlns:c="http://schemas.openxmlformats.org/drawingml/2006/chart" xmlns:r="http://schemas.openxmlformats.org/officeDocument/2006/relationships" r:id="rId2"/>
          </a:graphicData>
        </a:graphic>
      </p:graphicFrame>
      <p:sp>
        <p:nvSpPr>
          <p:cNvPr id="56" name="テキスト ボックス 55"/>
          <p:cNvSpPr txBox="1"/>
          <p:nvPr/>
        </p:nvSpPr>
        <p:spPr>
          <a:xfrm>
            <a:off x="1096095" y="1886073"/>
            <a:ext cx="1376778" cy="230832"/>
          </a:xfrm>
          <a:prstGeom prst="rect">
            <a:avLst/>
          </a:prstGeom>
          <a:noFill/>
        </p:spPr>
        <p:txBody>
          <a:bodyPr wrap="square" rtlCol="0">
            <a:spAutoFit/>
          </a:bodyPr>
          <a:lstStyle/>
          <a:p>
            <a:r>
              <a:rPr kumimoji="1" lang="en-US" altLang="ja-JP" sz="900" dirty="0">
                <a:latin typeface="HGP創英角ﾎﾟｯﾌﾟ体" pitchFamily="50" charset="-128"/>
                <a:ea typeface="HGP創英角ﾎﾟｯﾌﾟ体" pitchFamily="50" charset="-128"/>
              </a:rPr>
              <a:t>219</a:t>
            </a:r>
            <a:r>
              <a:rPr kumimoji="1" lang="ja-JP" altLang="en-US" sz="900" dirty="0">
                <a:latin typeface="HGP創英角ﾎﾟｯﾌﾟ体" pitchFamily="50" charset="-128"/>
                <a:ea typeface="HGP創英角ﾎﾟｯﾌﾟ体" pitchFamily="50" charset="-128"/>
              </a:rPr>
              <a:t>億</a:t>
            </a:r>
            <a:r>
              <a:rPr lang="en-US" altLang="ja-JP" sz="900" dirty="0">
                <a:latin typeface="HGP創英角ﾎﾟｯﾌﾟ体" pitchFamily="50" charset="-128"/>
                <a:ea typeface="HGP創英角ﾎﾟｯﾌﾟ体" pitchFamily="50" charset="-128"/>
              </a:rPr>
              <a:t>2</a:t>
            </a:r>
            <a:r>
              <a:rPr kumimoji="1" lang="en-US" altLang="ja-JP" sz="900" dirty="0">
                <a:latin typeface="HGP創英角ﾎﾟｯﾌﾟ体" pitchFamily="50" charset="-128"/>
                <a:ea typeface="HGP創英角ﾎﾟｯﾌﾟ体" pitchFamily="50" charset="-128"/>
              </a:rPr>
              <a:t>,600</a:t>
            </a:r>
            <a:r>
              <a:rPr kumimoji="1" lang="ja-JP" altLang="en-US" sz="900" dirty="0">
                <a:latin typeface="HGP創英角ﾎﾟｯﾌﾟ体" pitchFamily="50" charset="-128"/>
                <a:ea typeface="HGP創英角ﾎﾟｯﾌﾟ体" pitchFamily="50" charset="-128"/>
              </a:rPr>
              <a:t>万円</a:t>
            </a:r>
          </a:p>
        </p:txBody>
      </p:sp>
      <p:sp>
        <p:nvSpPr>
          <p:cNvPr id="57" name="テキスト ボックス 56"/>
          <p:cNvSpPr txBox="1"/>
          <p:nvPr/>
        </p:nvSpPr>
        <p:spPr>
          <a:xfrm>
            <a:off x="1855305" y="1503884"/>
            <a:ext cx="1376778" cy="230832"/>
          </a:xfrm>
          <a:prstGeom prst="rect">
            <a:avLst/>
          </a:prstGeom>
          <a:noFill/>
        </p:spPr>
        <p:txBody>
          <a:bodyPr wrap="square" rtlCol="0">
            <a:spAutoFit/>
          </a:bodyPr>
          <a:lstStyle/>
          <a:p>
            <a:r>
              <a:rPr kumimoji="1" lang="en-US" altLang="ja-JP" sz="900" dirty="0">
                <a:latin typeface="HGP創英角ﾎﾟｯﾌﾟ体" pitchFamily="50" charset="-128"/>
                <a:ea typeface="HGP創英角ﾎﾟｯﾌﾟ体" pitchFamily="50" charset="-128"/>
              </a:rPr>
              <a:t>269</a:t>
            </a:r>
            <a:r>
              <a:rPr kumimoji="1" lang="ja-JP" altLang="en-US" sz="900" dirty="0">
                <a:latin typeface="HGP創英角ﾎﾟｯﾌﾟ体" pitchFamily="50" charset="-128"/>
                <a:ea typeface="HGP創英角ﾎﾟｯﾌﾟ体" pitchFamily="50" charset="-128"/>
              </a:rPr>
              <a:t>億</a:t>
            </a:r>
            <a:r>
              <a:rPr lang="en-US" altLang="ja-JP" sz="900" dirty="0">
                <a:latin typeface="HGP創英角ﾎﾟｯﾌﾟ体" pitchFamily="50" charset="-128"/>
                <a:ea typeface="HGP創英角ﾎﾟｯﾌﾟ体" pitchFamily="50" charset="-128"/>
              </a:rPr>
              <a:t>7</a:t>
            </a:r>
            <a:r>
              <a:rPr kumimoji="1" lang="en-US" altLang="ja-JP" sz="900" dirty="0">
                <a:latin typeface="HGP創英角ﾎﾟｯﾌﾟ体" pitchFamily="50" charset="-128"/>
                <a:ea typeface="HGP創英角ﾎﾟｯﾌﾟ体" pitchFamily="50" charset="-128"/>
              </a:rPr>
              <a:t>,100</a:t>
            </a:r>
            <a:r>
              <a:rPr kumimoji="1" lang="ja-JP" altLang="en-US" sz="900" dirty="0">
                <a:latin typeface="HGP創英角ﾎﾟｯﾌﾟ体" pitchFamily="50" charset="-128"/>
                <a:ea typeface="HGP創英角ﾎﾟｯﾌﾟ体" pitchFamily="50" charset="-128"/>
              </a:rPr>
              <a:t>万円</a:t>
            </a:r>
          </a:p>
        </p:txBody>
      </p:sp>
      <p:sp>
        <p:nvSpPr>
          <p:cNvPr id="58" name="テキスト ボックス 57"/>
          <p:cNvSpPr txBox="1"/>
          <p:nvPr/>
        </p:nvSpPr>
        <p:spPr>
          <a:xfrm>
            <a:off x="2547150" y="1647900"/>
            <a:ext cx="1376778" cy="230832"/>
          </a:xfrm>
          <a:prstGeom prst="rect">
            <a:avLst/>
          </a:prstGeom>
          <a:noFill/>
        </p:spPr>
        <p:txBody>
          <a:bodyPr wrap="square" rtlCol="0">
            <a:spAutoFit/>
          </a:bodyPr>
          <a:lstStyle/>
          <a:p>
            <a:r>
              <a:rPr kumimoji="1" lang="en-US" altLang="ja-JP" sz="900" dirty="0">
                <a:latin typeface="HGP創英角ﾎﾟｯﾌﾟ体" pitchFamily="50" charset="-128"/>
                <a:ea typeface="HGP創英角ﾎﾟｯﾌﾟ体" pitchFamily="50" charset="-128"/>
              </a:rPr>
              <a:t>252</a:t>
            </a:r>
            <a:r>
              <a:rPr kumimoji="1" lang="ja-JP" altLang="en-US" sz="900" dirty="0">
                <a:latin typeface="HGP創英角ﾎﾟｯﾌﾟ体" pitchFamily="50" charset="-128"/>
                <a:ea typeface="HGP創英角ﾎﾟｯﾌﾟ体" pitchFamily="50" charset="-128"/>
              </a:rPr>
              <a:t>億</a:t>
            </a:r>
            <a:r>
              <a:rPr lang="en-US" altLang="ja-JP" sz="900" dirty="0">
                <a:latin typeface="HGP創英角ﾎﾟｯﾌﾟ体" pitchFamily="50" charset="-128"/>
                <a:ea typeface="HGP創英角ﾎﾟｯﾌﾟ体" pitchFamily="50" charset="-128"/>
              </a:rPr>
              <a:t>6</a:t>
            </a:r>
            <a:r>
              <a:rPr kumimoji="1" lang="en-US" altLang="ja-JP" sz="900" dirty="0">
                <a:latin typeface="HGP創英角ﾎﾟｯﾌﾟ体" pitchFamily="50" charset="-128"/>
                <a:ea typeface="HGP創英角ﾎﾟｯﾌﾟ体" pitchFamily="50" charset="-128"/>
              </a:rPr>
              <a:t>,200</a:t>
            </a:r>
            <a:r>
              <a:rPr kumimoji="1" lang="ja-JP" altLang="en-US" sz="900" dirty="0">
                <a:latin typeface="HGP創英角ﾎﾟｯﾌﾟ体" pitchFamily="50" charset="-128"/>
                <a:ea typeface="HGP創英角ﾎﾟｯﾌﾟ体" pitchFamily="50" charset="-128"/>
              </a:rPr>
              <a:t>万円</a:t>
            </a:r>
          </a:p>
        </p:txBody>
      </p:sp>
      <p:sp>
        <p:nvSpPr>
          <p:cNvPr id="59" name="テキスト ボックス 58"/>
          <p:cNvSpPr txBox="1"/>
          <p:nvPr/>
        </p:nvSpPr>
        <p:spPr>
          <a:xfrm>
            <a:off x="3179181" y="1806724"/>
            <a:ext cx="1376778" cy="230832"/>
          </a:xfrm>
          <a:prstGeom prst="rect">
            <a:avLst/>
          </a:prstGeom>
          <a:noFill/>
        </p:spPr>
        <p:txBody>
          <a:bodyPr wrap="square" rtlCol="0">
            <a:spAutoFit/>
          </a:bodyPr>
          <a:lstStyle/>
          <a:p>
            <a:r>
              <a:rPr kumimoji="1" lang="en-US" altLang="ja-JP" sz="900" dirty="0">
                <a:latin typeface="HGP創英角ﾎﾟｯﾌﾟ体" pitchFamily="50" charset="-128"/>
                <a:ea typeface="HGP創英角ﾎﾟｯﾌﾟ体" pitchFamily="50" charset="-128"/>
              </a:rPr>
              <a:t>244</a:t>
            </a:r>
            <a:r>
              <a:rPr kumimoji="1" lang="ja-JP" altLang="en-US" sz="900" dirty="0">
                <a:latin typeface="HGP創英角ﾎﾟｯﾌﾟ体" pitchFamily="50" charset="-128"/>
                <a:ea typeface="HGP創英角ﾎﾟｯﾌﾟ体" pitchFamily="50" charset="-128"/>
              </a:rPr>
              <a:t>億</a:t>
            </a:r>
            <a:r>
              <a:rPr lang="en-US" altLang="ja-JP" sz="900" dirty="0">
                <a:latin typeface="HGP創英角ﾎﾟｯﾌﾟ体" pitchFamily="50" charset="-128"/>
                <a:ea typeface="HGP創英角ﾎﾟｯﾌﾟ体" pitchFamily="50" charset="-128"/>
              </a:rPr>
              <a:t>8</a:t>
            </a:r>
            <a:r>
              <a:rPr kumimoji="1" lang="en-US" altLang="ja-JP" sz="900" dirty="0">
                <a:latin typeface="HGP創英角ﾎﾟｯﾌﾟ体" pitchFamily="50" charset="-128"/>
                <a:ea typeface="HGP創英角ﾎﾟｯﾌﾟ体" pitchFamily="50" charset="-128"/>
              </a:rPr>
              <a:t>,800</a:t>
            </a:r>
            <a:r>
              <a:rPr kumimoji="1" lang="ja-JP" altLang="en-US" sz="900" dirty="0">
                <a:latin typeface="HGP創英角ﾎﾟｯﾌﾟ体" pitchFamily="50" charset="-128"/>
                <a:ea typeface="HGP創英角ﾎﾟｯﾌﾟ体" pitchFamily="50" charset="-128"/>
              </a:rPr>
              <a:t>万円</a:t>
            </a:r>
          </a:p>
        </p:txBody>
      </p:sp>
      <p:sp>
        <p:nvSpPr>
          <p:cNvPr id="60" name="テキスト ボックス 59"/>
          <p:cNvSpPr txBox="1"/>
          <p:nvPr/>
        </p:nvSpPr>
        <p:spPr>
          <a:xfrm>
            <a:off x="3867055" y="1590700"/>
            <a:ext cx="1376778" cy="230832"/>
          </a:xfrm>
          <a:prstGeom prst="rect">
            <a:avLst/>
          </a:prstGeom>
          <a:noFill/>
        </p:spPr>
        <p:txBody>
          <a:bodyPr wrap="square" rtlCol="0">
            <a:spAutoFit/>
          </a:bodyPr>
          <a:lstStyle/>
          <a:p>
            <a:r>
              <a:rPr kumimoji="1" lang="en-US" altLang="ja-JP" sz="900" dirty="0">
                <a:latin typeface="HGP創英角ﾎﾟｯﾌﾟ体" pitchFamily="50" charset="-128"/>
                <a:ea typeface="HGP創英角ﾎﾟｯﾌﾟ体" pitchFamily="50" charset="-128"/>
              </a:rPr>
              <a:t>255</a:t>
            </a:r>
            <a:r>
              <a:rPr kumimoji="1" lang="ja-JP" altLang="en-US" sz="900" dirty="0">
                <a:latin typeface="HGP創英角ﾎﾟｯﾌﾟ体" pitchFamily="50" charset="-128"/>
                <a:ea typeface="HGP創英角ﾎﾟｯﾌﾟ体" pitchFamily="50" charset="-128"/>
              </a:rPr>
              <a:t>億</a:t>
            </a:r>
            <a:r>
              <a:rPr lang="en-US" altLang="ja-JP" sz="900" dirty="0">
                <a:latin typeface="HGP創英角ﾎﾟｯﾌﾟ体" pitchFamily="50" charset="-128"/>
                <a:ea typeface="HGP創英角ﾎﾟｯﾌﾟ体" pitchFamily="50" charset="-128"/>
              </a:rPr>
              <a:t>7</a:t>
            </a:r>
            <a:r>
              <a:rPr kumimoji="1" lang="en-US" altLang="ja-JP" sz="900" dirty="0">
                <a:latin typeface="HGP創英角ﾎﾟｯﾌﾟ体" pitchFamily="50" charset="-128"/>
                <a:ea typeface="HGP創英角ﾎﾟｯﾌﾟ体" pitchFamily="50" charset="-128"/>
              </a:rPr>
              <a:t>,100</a:t>
            </a:r>
            <a:r>
              <a:rPr kumimoji="1" lang="ja-JP" altLang="en-US" sz="900" dirty="0">
                <a:latin typeface="HGP創英角ﾎﾟｯﾌﾟ体" pitchFamily="50" charset="-128"/>
                <a:ea typeface="HGP創英角ﾎﾟｯﾌﾟ体" pitchFamily="50" charset="-128"/>
              </a:rPr>
              <a:t>万円</a:t>
            </a:r>
          </a:p>
        </p:txBody>
      </p:sp>
      <p:sp>
        <p:nvSpPr>
          <p:cNvPr id="26" name="テキスト ボックス 25"/>
          <p:cNvSpPr txBox="1"/>
          <p:nvPr/>
        </p:nvSpPr>
        <p:spPr>
          <a:xfrm>
            <a:off x="539552" y="3569032"/>
            <a:ext cx="1584176" cy="253916"/>
          </a:xfrm>
          <a:prstGeom prst="rect">
            <a:avLst/>
          </a:prstGeom>
          <a:noFill/>
        </p:spPr>
        <p:txBody>
          <a:bodyPr wrap="square" rtlCol="0">
            <a:spAutoFit/>
          </a:bodyPr>
          <a:lstStyle/>
          <a:p>
            <a:r>
              <a:rPr kumimoji="1" lang="ja-JP" altLang="en-US" sz="1050" dirty="0">
                <a:latin typeface="HGP創英角ﾎﾟｯﾌﾟ体" pitchFamily="50" charset="-128"/>
                <a:ea typeface="HGP創英角ﾎﾟｯﾌﾟ体" pitchFamily="50" charset="-128"/>
              </a:rPr>
              <a:t>区長自由経費（注１）</a:t>
            </a:r>
          </a:p>
        </p:txBody>
      </p:sp>
      <p:sp>
        <p:nvSpPr>
          <p:cNvPr id="27" name="テキスト ボックス 26"/>
          <p:cNvSpPr txBox="1"/>
          <p:nvPr/>
        </p:nvSpPr>
        <p:spPr>
          <a:xfrm>
            <a:off x="1115616" y="2776944"/>
            <a:ext cx="1584176" cy="253916"/>
          </a:xfrm>
          <a:prstGeom prst="rect">
            <a:avLst/>
          </a:prstGeom>
          <a:noFill/>
        </p:spPr>
        <p:txBody>
          <a:bodyPr wrap="square" rtlCol="0">
            <a:spAutoFit/>
          </a:bodyPr>
          <a:lstStyle/>
          <a:p>
            <a:r>
              <a:rPr kumimoji="1" lang="ja-JP" altLang="en-US" sz="1050" dirty="0">
                <a:latin typeface="HGP創英角ﾎﾟｯﾌﾟ体" pitchFamily="50" charset="-128"/>
                <a:ea typeface="HGP創英角ﾎﾟｯﾌﾟ体" pitchFamily="50" charset="-128"/>
              </a:rPr>
              <a:t>区</a:t>
            </a:r>
            <a:r>
              <a:rPr kumimoji="1" lang="en-US" altLang="ja-JP" sz="1050" dirty="0">
                <a:latin typeface="HGP創英角ﾎﾟｯﾌﾟ体" pitchFamily="50" charset="-128"/>
                <a:ea typeface="HGP創英角ﾎﾟｯﾌﾟ体" pitchFamily="50" charset="-128"/>
              </a:rPr>
              <a:t>CM</a:t>
            </a:r>
            <a:r>
              <a:rPr kumimoji="1" lang="ja-JP" altLang="en-US" sz="1050" dirty="0">
                <a:latin typeface="HGP創英角ﾎﾟｯﾌﾟ体" pitchFamily="50" charset="-128"/>
                <a:ea typeface="HGP創英角ﾎﾟｯﾌﾟ体" pitchFamily="50" charset="-128"/>
              </a:rPr>
              <a:t>自由経費（注</a:t>
            </a:r>
            <a:r>
              <a:rPr kumimoji="1" lang="en-US" altLang="ja-JP" sz="1050" dirty="0">
                <a:latin typeface="HGP創英角ﾎﾟｯﾌﾟ体" pitchFamily="50" charset="-128"/>
                <a:ea typeface="HGP創英角ﾎﾟｯﾌﾟ体" pitchFamily="50" charset="-128"/>
              </a:rPr>
              <a:t>2</a:t>
            </a:r>
            <a:r>
              <a:rPr kumimoji="1" lang="ja-JP" altLang="en-US" sz="1050" dirty="0">
                <a:latin typeface="HGP創英角ﾎﾟｯﾌﾟ体" pitchFamily="50" charset="-128"/>
                <a:ea typeface="HGP創英角ﾎﾟｯﾌﾟ体" pitchFamily="50" charset="-128"/>
              </a:rPr>
              <a:t>）</a:t>
            </a:r>
          </a:p>
        </p:txBody>
      </p:sp>
      <p:cxnSp>
        <p:nvCxnSpPr>
          <p:cNvPr id="42" name="直線コネクタ 41"/>
          <p:cNvCxnSpPr/>
          <p:nvPr/>
        </p:nvCxnSpPr>
        <p:spPr>
          <a:xfrm flipV="1">
            <a:off x="2714782" y="1281460"/>
            <a:ext cx="0" cy="2808312"/>
          </a:xfrm>
          <a:prstGeom prst="line">
            <a:avLst/>
          </a:prstGeom>
          <a:ln w="22225">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43" name="直線矢印コネクタ 42"/>
          <p:cNvCxnSpPr/>
          <p:nvPr/>
        </p:nvCxnSpPr>
        <p:spPr>
          <a:xfrm>
            <a:off x="2699792" y="4089772"/>
            <a:ext cx="288032" cy="0"/>
          </a:xfrm>
          <a:prstGeom prst="straightConnector1">
            <a:avLst/>
          </a:prstGeom>
          <a:ln w="22225">
            <a:solidFill>
              <a:schemeClr val="tx1"/>
            </a:solidFill>
            <a:prstDash val="dash"/>
            <a:tailEnd type="triangle"/>
          </a:ln>
        </p:spPr>
        <p:style>
          <a:lnRef idx="1">
            <a:schemeClr val="accent1"/>
          </a:lnRef>
          <a:fillRef idx="0">
            <a:schemeClr val="accent1"/>
          </a:fillRef>
          <a:effectRef idx="0">
            <a:schemeClr val="accent1"/>
          </a:effectRef>
          <a:fontRef idx="minor">
            <a:schemeClr val="tx1"/>
          </a:fontRef>
        </p:style>
      </p:cxnSp>
      <p:sp>
        <p:nvSpPr>
          <p:cNvPr id="46" name="テキスト ボックス 45"/>
          <p:cNvSpPr txBox="1"/>
          <p:nvPr/>
        </p:nvSpPr>
        <p:spPr>
          <a:xfrm>
            <a:off x="2977729" y="4025963"/>
            <a:ext cx="864096" cy="276999"/>
          </a:xfrm>
          <a:prstGeom prst="rect">
            <a:avLst/>
          </a:prstGeom>
          <a:noFill/>
        </p:spPr>
        <p:txBody>
          <a:bodyPr wrap="square" rtlCol="0">
            <a:spAutoFit/>
          </a:bodyPr>
          <a:lstStyle/>
          <a:p>
            <a:r>
              <a:rPr kumimoji="1" lang="ja-JP" altLang="en-US" sz="1200" b="1" dirty="0"/>
              <a:t>前回以降</a:t>
            </a:r>
          </a:p>
        </p:txBody>
      </p:sp>
      <p:sp>
        <p:nvSpPr>
          <p:cNvPr id="45" name="テキスト ボックス 36"/>
          <p:cNvSpPr txBox="1"/>
          <p:nvPr/>
        </p:nvSpPr>
        <p:spPr>
          <a:xfrm>
            <a:off x="0" y="0"/>
            <a:ext cx="4427984" cy="261610"/>
          </a:xfrm>
          <a:prstGeom prst="rect">
            <a:avLst/>
          </a:prstGeom>
          <a:noFill/>
        </p:spPr>
        <p:txBody>
          <a:bodyPr wrap="square" rtlCol="0">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r>
              <a:rPr lang="en-US" altLang="ja-JP" sz="1100" dirty="0"/>
              <a:t>Ⅳ</a:t>
            </a:r>
            <a:r>
              <a:rPr lang="ja-JP" altLang="en-US" sz="1100" dirty="0"/>
              <a:t>　行財政改革</a:t>
            </a:r>
            <a:r>
              <a:rPr lang="en-US" altLang="ja-JP" sz="1100" dirty="0"/>
              <a:t>【</a:t>
            </a:r>
            <a:r>
              <a:rPr lang="ja-JP" altLang="en-US" sz="1100" dirty="0"/>
              <a:t>業務執行の刷新</a:t>
            </a:r>
            <a:r>
              <a:rPr lang="en-US" altLang="ja-JP" sz="1100" dirty="0"/>
              <a:t>】</a:t>
            </a:r>
            <a:r>
              <a:rPr lang="ja-JP" altLang="en-US" sz="1100" dirty="0"/>
              <a:t>・区役所への権限委譲</a:t>
            </a:r>
            <a:endParaRPr lang="en-US" altLang="ja-JP" sz="1100" dirty="0"/>
          </a:p>
        </p:txBody>
      </p:sp>
    </p:spTree>
    <p:extLst>
      <p:ext uri="{BB962C8B-B14F-4D97-AF65-F5344CB8AC3E}">
        <p14:creationId xmlns:p14="http://schemas.microsoft.com/office/powerpoint/2010/main" val="2290638200"/>
      </p:ext>
    </p:extLst>
  </p:cSld>
  <p:clrMapOvr>
    <a:masterClrMapping/>
  </p:clrMapOvr>
</p:sld>
</file>

<file path=ppt/slides/slide1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 name="正方形/長方形 47"/>
          <p:cNvSpPr/>
          <p:nvPr/>
        </p:nvSpPr>
        <p:spPr>
          <a:xfrm>
            <a:off x="4932040" y="1700808"/>
            <a:ext cx="3888432" cy="3168352"/>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nSpc>
                <a:spcPts val="2200"/>
              </a:lnSpc>
            </a:pPr>
            <a:r>
              <a:rPr lang="ja-JP" altLang="en-US" sz="1600" dirty="0">
                <a:solidFill>
                  <a:schemeClr val="tx1"/>
                </a:solidFill>
                <a:latin typeface="ＭＳ Ｐゴシック" pitchFamily="50" charset="-128"/>
                <a:ea typeface="ＭＳ Ｐゴシック" pitchFamily="50" charset="-128"/>
              </a:rPr>
              <a:t>○ 区長の裁量を拡大。</a:t>
            </a:r>
            <a:endParaRPr lang="en-US" altLang="ja-JP" sz="1600" dirty="0">
              <a:solidFill>
                <a:schemeClr val="tx1"/>
              </a:solidFill>
              <a:latin typeface="ＭＳ Ｐゴシック" pitchFamily="50" charset="-128"/>
              <a:ea typeface="ＭＳ Ｐゴシック" pitchFamily="50" charset="-128"/>
            </a:endParaRPr>
          </a:p>
          <a:p>
            <a:pPr marL="447675" indent="-447675">
              <a:lnSpc>
                <a:spcPts val="2200"/>
              </a:lnSpc>
            </a:pPr>
            <a:r>
              <a:rPr lang="ja-JP" altLang="en-US" sz="1600" dirty="0">
                <a:solidFill>
                  <a:schemeClr val="tx1"/>
                </a:solidFill>
                <a:latin typeface="ＭＳ Ｐゴシック" pitchFamily="50" charset="-128"/>
                <a:ea typeface="ＭＳ Ｐゴシック" pitchFamily="50" charset="-128"/>
              </a:rPr>
              <a:t>　　・ 課や職（ポスト）の新設・改廃、名称・事務分担の変更</a:t>
            </a:r>
            <a:endParaRPr lang="en-US" altLang="ja-JP" sz="1600" dirty="0">
              <a:solidFill>
                <a:schemeClr val="tx1"/>
              </a:solidFill>
              <a:latin typeface="ＭＳ Ｐゴシック" pitchFamily="50" charset="-128"/>
              <a:ea typeface="ＭＳ Ｐゴシック" pitchFamily="50" charset="-128"/>
            </a:endParaRPr>
          </a:p>
          <a:p>
            <a:pPr>
              <a:lnSpc>
                <a:spcPts val="1800"/>
              </a:lnSpc>
            </a:pPr>
            <a:r>
              <a:rPr lang="ja-JP" altLang="en-US" sz="1200" dirty="0">
                <a:solidFill>
                  <a:schemeClr val="tx1"/>
                </a:solidFill>
                <a:latin typeface="ＭＳ Ｐゴシック" pitchFamily="50" charset="-128"/>
                <a:ea typeface="ＭＳ Ｐゴシック" pitchFamily="50" charset="-128"/>
              </a:rPr>
              <a:t>　　　　</a:t>
            </a:r>
            <a:r>
              <a:rPr lang="en-US" altLang="ja-JP" sz="1200" dirty="0">
                <a:solidFill>
                  <a:schemeClr val="tx1"/>
                </a:solidFill>
                <a:latin typeface="ＭＳ Ｐゴシック" pitchFamily="50" charset="-128"/>
                <a:ea typeface="ＭＳ Ｐゴシック" pitchFamily="50" charset="-128"/>
              </a:rPr>
              <a:t>【</a:t>
            </a:r>
            <a:r>
              <a:rPr lang="ja-JP" altLang="en-US" sz="1200" dirty="0">
                <a:solidFill>
                  <a:schemeClr val="tx1"/>
                </a:solidFill>
                <a:latin typeface="ＭＳ Ｐゴシック" pitchFamily="50" charset="-128"/>
                <a:ea typeface="ＭＳ Ｐゴシック" pitchFamily="50" charset="-128"/>
              </a:rPr>
              <a:t>例 </a:t>
            </a:r>
            <a:r>
              <a:rPr lang="en-US" altLang="ja-JP" sz="1200" dirty="0">
                <a:solidFill>
                  <a:schemeClr val="tx1"/>
                </a:solidFill>
                <a:latin typeface="ＭＳ Ｐゴシック" pitchFamily="50" charset="-128"/>
                <a:ea typeface="ＭＳ Ｐゴシック" pitchFamily="50" charset="-128"/>
              </a:rPr>
              <a:t>】</a:t>
            </a:r>
          </a:p>
          <a:p>
            <a:pPr>
              <a:lnSpc>
                <a:spcPts val="1800"/>
              </a:lnSpc>
            </a:pPr>
            <a:r>
              <a:rPr lang="ja-JP" altLang="en-US" sz="1200" dirty="0">
                <a:solidFill>
                  <a:schemeClr val="tx1"/>
                </a:solidFill>
                <a:latin typeface="ＭＳ Ｐゴシック" pitchFamily="50" charset="-128"/>
                <a:ea typeface="ＭＳ Ｐゴシック" pitchFamily="50" charset="-128"/>
              </a:rPr>
              <a:t>　　　　</a:t>
            </a:r>
            <a:r>
              <a:rPr lang="ja-JP" altLang="en-US" sz="1200" dirty="0">
                <a:solidFill>
                  <a:srgbClr val="FF0000"/>
                </a:solidFill>
                <a:latin typeface="ＭＳ Ｐゴシック" pitchFamily="50" charset="-128"/>
                <a:ea typeface="ＭＳ Ｐゴシック" pitchFamily="50" charset="-128"/>
              </a:rPr>
              <a:t>　</a:t>
            </a:r>
            <a:r>
              <a:rPr lang="ja-JP" altLang="en-US" sz="1200" dirty="0">
                <a:solidFill>
                  <a:schemeClr val="tx1"/>
                </a:solidFill>
                <a:latin typeface="ＭＳ Ｐゴシック" pitchFamily="50" charset="-128"/>
                <a:ea typeface="ＭＳ Ｐゴシック" pitchFamily="50" charset="-128"/>
              </a:rPr>
              <a:t>・まち魅力創造課（西区）</a:t>
            </a:r>
            <a:endParaRPr lang="en-US" altLang="ja-JP" sz="1200" dirty="0">
              <a:solidFill>
                <a:schemeClr val="tx1"/>
              </a:solidFill>
              <a:latin typeface="ＭＳ Ｐゴシック" pitchFamily="50" charset="-128"/>
              <a:ea typeface="ＭＳ Ｐゴシック" pitchFamily="50" charset="-128"/>
            </a:endParaRPr>
          </a:p>
          <a:p>
            <a:pPr>
              <a:lnSpc>
                <a:spcPts val="1800"/>
              </a:lnSpc>
            </a:pPr>
            <a:r>
              <a:rPr lang="ja-JP" altLang="en-US" sz="1200" dirty="0">
                <a:solidFill>
                  <a:schemeClr val="tx1"/>
                </a:solidFill>
                <a:latin typeface="ＭＳ Ｐゴシック" pitchFamily="50" charset="-128"/>
              </a:rPr>
              <a:t>　　　　</a:t>
            </a:r>
            <a:r>
              <a:rPr lang="ja-JP" altLang="en-US" sz="1200" dirty="0">
                <a:solidFill>
                  <a:schemeClr val="tx1"/>
                </a:solidFill>
                <a:latin typeface="ＭＳ Ｐゴシック" pitchFamily="50" charset="-128"/>
                <a:ea typeface="ＭＳ Ｐゴシック" pitchFamily="50" charset="-128"/>
              </a:rPr>
              <a:t>　・危機管理課（天王寺区）</a:t>
            </a:r>
            <a:endParaRPr lang="en-US" altLang="ja-JP" sz="1200" dirty="0">
              <a:solidFill>
                <a:schemeClr val="tx1"/>
              </a:solidFill>
              <a:latin typeface="ＭＳ Ｐゴシック" pitchFamily="50" charset="-128"/>
              <a:ea typeface="ＭＳ Ｐゴシック" pitchFamily="50" charset="-128"/>
            </a:endParaRPr>
          </a:p>
          <a:p>
            <a:pPr>
              <a:lnSpc>
                <a:spcPts val="1800"/>
              </a:lnSpc>
            </a:pPr>
            <a:r>
              <a:rPr lang="ja-JP" altLang="en-US" sz="1200" dirty="0">
                <a:solidFill>
                  <a:schemeClr val="tx1"/>
                </a:solidFill>
                <a:latin typeface="ＭＳ Ｐゴシック" pitchFamily="50" charset="-128"/>
                <a:ea typeface="ＭＳ Ｐゴシック" pitchFamily="50" charset="-128"/>
              </a:rPr>
              <a:t>　　　　　・教育文化課（住吉区）</a:t>
            </a:r>
            <a:endParaRPr lang="ja-JP" altLang="en-US" sz="1400" dirty="0">
              <a:solidFill>
                <a:schemeClr val="tx1"/>
              </a:solidFill>
              <a:latin typeface="ＭＳ Ｐゴシック" pitchFamily="50" charset="-128"/>
              <a:ea typeface="ＭＳ Ｐゴシック" pitchFamily="50" charset="-128"/>
            </a:endParaRPr>
          </a:p>
          <a:p>
            <a:pPr>
              <a:lnSpc>
                <a:spcPts val="2200"/>
              </a:lnSpc>
            </a:pPr>
            <a:r>
              <a:rPr lang="ja-JP" altLang="en-US" sz="1600" dirty="0">
                <a:solidFill>
                  <a:schemeClr val="tx1"/>
                </a:solidFill>
                <a:latin typeface="ＭＳ Ｐゴシック" pitchFamily="50" charset="-128"/>
                <a:ea typeface="ＭＳ Ｐゴシック" pitchFamily="50" charset="-128"/>
              </a:rPr>
              <a:t>　　・ 区役所内の人事異動</a:t>
            </a:r>
            <a:endParaRPr lang="en-US" altLang="ja-JP" sz="1600" dirty="0">
              <a:solidFill>
                <a:schemeClr val="tx1"/>
              </a:solidFill>
              <a:latin typeface="ＭＳ Ｐゴシック" pitchFamily="50" charset="-128"/>
              <a:ea typeface="ＭＳ Ｐゴシック" pitchFamily="50" charset="-128"/>
            </a:endParaRPr>
          </a:p>
          <a:p>
            <a:pPr>
              <a:lnSpc>
                <a:spcPts val="1800"/>
              </a:lnSpc>
            </a:pPr>
            <a:r>
              <a:rPr lang="ja-JP" altLang="en-US" sz="1200" dirty="0">
                <a:solidFill>
                  <a:schemeClr val="tx1"/>
                </a:solidFill>
                <a:latin typeface="ＭＳ Ｐゴシック" pitchFamily="50" charset="-128"/>
                <a:ea typeface="ＭＳ Ｐゴシック" pitchFamily="50" charset="-128"/>
              </a:rPr>
              <a:t>　　　　</a:t>
            </a:r>
            <a:r>
              <a:rPr lang="en-US" altLang="ja-JP" sz="1200" dirty="0">
                <a:solidFill>
                  <a:schemeClr val="tx1"/>
                </a:solidFill>
                <a:latin typeface="ＭＳ Ｐゴシック" pitchFamily="50" charset="-128"/>
                <a:ea typeface="ＭＳ Ｐゴシック" pitchFamily="50" charset="-128"/>
              </a:rPr>
              <a:t>【</a:t>
            </a:r>
            <a:r>
              <a:rPr lang="ja-JP" altLang="en-US" sz="1200" dirty="0">
                <a:solidFill>
                  <a:schemeClr val="tx1"/>
                </a:solidFill>
                <a:latin typeface="ＭＳ Ｐゴシック" pitchFamily="50" charset="-128"/>
                <a:ea typeface="ＭＳ Ｐゴシック" pitchFamily="50" charset="-128"/>
              </a:rPr>
              <a:t>例 </a:t>
            </a:r>
            <a:r>
              <a:rPr lang="en-US" altLang="ja-JP" sz="1200" dirty="0">
                <a:solidFill>
                  <a:schemeClr val="tx1"/>
                </a:solidFill>
                <a:latin typeface="ＭＳ Ｐゴシック" pitchFamily="50" charset="-128"/>
                <a:ea typeface="ＭＳ Ｐゴシック" pitchFamily="50" charset="-128"/>
              </a:rPr>
              <a:t>】</a:t>
            </a:r>
          </a:p>
          <a:p>
            <a:pPr marL="542925" indent="-542925">
              <a:lnSpc>
                <a:spcPts val="1800"/>
              </a:lnSpc>
            </a:pPr>
            <a:r>
              <a:rPr lang="ja-JP" altLang="en-US" sz="1200" dirty="0">
                <a:solidFill>
                  <a:schemeClr val="tx1"/>
                </a:solidFill>
                <a:latin typeface="ＭＳ Ｐゴシック" pitchFamily="50" charset="-128"/>
                <a:ea typeface="ＭＳ Ｐゴシック" pitchFamily="50" charset="-128"/>
              </a:rPr>
              <a:t>　　　　　・住民ニーズに対応するため保健福祉課の体制を強化する必要が生じた場合、区長の裁量により総務課の職員を異動させることが可能となった</a:t>
            </a:r>
            <a:endParaRPr lang="ja-JP" altLang="en-US" sz="1600" dirty="0">
              <a:solidFill>
                <a:schemeClr val="tx1"/>
              </a:solidFill>
              <a:latin typeface="ＭＳ Ｐゴシック" pitchFamily="50" charset="-128"/>
              <a:ea typeface="ＭＳ Ｐゴシック" pitchFamily="50" charset="-128"/>
            </a:endParaRPr>
          </a:p>
        </p:txBody>
      </p:sp>
      <p:sp>
        <p:nvSpPr>
          <p:cNvPr id="21" name="テキスト ボックス 20"/>
          <p:cNvSpPr txBox="1"/>
          <p:nvPr/>
        </p:nvSpPr>
        <p:spPr>
          <a:xfrm>
            <a:off x="7956376" y="0"/>
            <a:ext cx="1187624" cy="338554"/>
          </a:xfrm>
          <a:prstGeom prst="rect">
            <a:avLst/>
          </a:prstGeom>
          <a:noFill/>
        </p:spPr>
        <p:txBody>
          <a:bodyPr wrap="square" rtlCol="0">
            <a:spAutoFit/>
          </a:bodyPr>
          <a:lstStyle/>
          <a:p>
            <a:r>
              <a:rPr lang="en-US" altLang="ja-JP" sz="1600" dirty="0"/>
              <a:t>A6.(16)    </a:t>
            </a:r>
            <a:endParaRPr lang="ja-JP" altLang="en-US" sz="1600" dirty="0"/>
          </a:p>
        </p:txBody>
      </p:sp>
      <p:sp>
        <p:nvSpPr>
          <p:cNvPr id="25" name="正方形/長方形 24"/>
          <p:cNvSpPr/>
          <p:nvPr/>
        </p:nvSpPr>
        <p:spPr>
          <a:xfrm>
            <a:off x="251520" y="260648"/>
            <a:ext cx="4392488" cy="369332"/>
          </a:xfrm>
          <a:prstGeom prst="rect">
            <a:avLst/>
          </a:prstGeom>
        </p:spPr>
        <p:txBody>
          <a:bodyPr wrap="square">
            <a:spAutoFit/>
          </a:bodyPr>
          <a:lstStyle/>
          <a:p>
            <a:r>
              <a:rPr lang="ja-JP" altLang="en-US" b="1" dirty="0">
                <a:solidFill>
                  <a:srgbClr val="000000"/>
                </a:solidFill>
                <a:latin typeface="Calibri" pitchFamily="34" charset="0"/>
              </a:rPr>
              <a:t>③　区長の組織編成権の強化</a:t>
            </a:r>
          </a:p>
        </p:txBody>
      </p:sp>
      <p:cxnSp>
        <p:nvCxnSpPr>
          <p:cNvPr id="26" name="直線コネクタ 25"/>
          <p:cNvCxnSpPr/>
          <p:nvPr/>
        </p:nvCxnSpPr>
        <p:spPr>
          <a:xfrm>
            <a:off x="179512" y="692696"/>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1" name="正方形/長方形 30"/>
          <p:cNvSpPr/>
          <p:nvPr/>
        </p:nvSpPr>
        <p:spPr>
          <a:xfrm>
            <a:off x="251520" y="836712"/>
            <a:ext cx="8712968" cy="460382"/>
          </a:xfrm>
          <a:prstGeom prst="rect">
            <a:avLst/>
          </a:prstGeom>
        </p:spPr>
        <p:txBody>
          <a:bodyPr wrap="square">
            <a:spAutoFit/>
          </a:bodyPr>
          <a:lstStyle/>
          <a:p>
            <a:pPr>
              <a:lnSpc>
                <a:spcPct val="150000"/>
              </a:lnSpc>
            </a:pPr>
            <a:r>
              <a:rPr lang="ja-JP" altLang="en-US" dirty="0">
                <a:solidFill>
                  <a:srgbClr val="000000"/>
                </a:solidFill>
                <a:latin typeface="Calibri" pitchFamily="34" charset="0"/>
              </a:rPr>
              <a:t>区役所の組織編成や人事に関する区長の裁量を拡大。</a:t>
            </a:r>
            <a:endParaRPr lang="en-US" altLang="ja-JP" dirty="0">
              <a:solidFill>
                <a:srgbClr val="000000"/>
              </a:solidFill>
              <a:latin typeface="Calibri" pitchFamily="34" charset="0"/>
            </a:endParaRPr>
          </a:p>
        </p:txBody>
      </p:sp>
      <p:sp>
        <p:nvSpPr>
          <p:cNvPr id="33" name="テキスト ボックス 32"/>
          <p:cNvSpPr txBox="1"/>
          <p:nvPr/>
        </p:nvSpPr>
        <p:spPr>
          <a:xfrm>
            <a:off x="5724128" y="1340768"/>
            <a:ext cx="1944216" cy="369332"/>
          </a:xfrm>
          <a:prstGeom prst="rect">
            <a:avLst/>
          </a:prstGeom>
          <a:noFill/>
        </p:spPr>
        <p:txBody>
          <a:bodyPr wrap="square" rtlCol="0">
            <a:spAutoFit/>
          </a:bodyPr>
          <a:lstStyle/>
          <a:p>
            <a:pPr algn="ctr"/>
            <a:r>
              <a:rPr kumimoji="1" lang="en-US" altLang="ja-JP" u="sng" dirty="0"/>
              <a:t>After</a:t>
            </a:r>
            <a:endParaRPr kumimoji="1" lang="ja-JP" altLang="en-US" u="sng" dirty="0"/>
          </a:p>
        </p:txBody>
      </p:sp>
      <p:sp>
        <p:nvSpPr>
          <p:cNvPr id="34" name="テキスト ボックス 33"/>
          <p:cNvSpPr txBox="1"/>
          <p:nvPr/>
        </p:nvSpPr>
        <p:spPr>
          <a:xfrm>
            <a:off x="1043608" y="1340768"/>
            <a:ext cx="1944216" cy="369332"/>
          </a:xfrm>
          <a:prstGeom prst="rect">
            <a:avLst/>
          </a:prstGeom>
          <a:noFill/>
        </p:spPr>
        <p:txBody>
          <a:bodyPr wrap="square" rtlCol="0">
            <a:spAutoFit/>
          </a:bodyPr>
          <a:lstStyle/>
          <a:p>
            <a:pPr algn="ctr"/>
            <a:r>
              <a:rPr kumimoji="1" lang="en-US" altLang="ja-JP" u="sng" dirty="0"/>
              <a:t>Before</a:t>
            </a:r>
            <a:endParaRPr kumimoji="1" lang="ja-JP" altLang="en-US" u="sng" dirty="0"/>
          </a:p>
        </p:txBody>
      </p:sp>
      <p:sp>
        <p:nvSpPr>
          <p:cNvPr id="43" name="正方形/長方形 42"/>
          <p:cNvSpPr/>
          <p:nvPr/>
        </p:nvSpPr>
        <p:spPr>
          <a:xfrm>
            <a:off x="395536" y="1700808"/>
            <a:ext cx="3528392" cy="2150948"/>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nSpc>
                <a:spcPts val="2200"/>
              </a:lnSpc>
            </a:pPr>
            <a:r>
              <a:rPr lang="ja-JP" altLang="en-US" sz="1600" dirty="0">
                <a:solidFill>
                  <a:schemeClr val="tx1"/>
                </a:solidFill>
                <a:latin typeface="ＭＳ Ｐゴシック" pitchFamily="50" charset="-128"/>
                <a:ea typeface="ＭＳ Ｐゴシック" pitchFamily="50" charset="-128"/>
              </a:rPr>
              <a:t>○ ２４区役所とも、画一的な４課体制。</a:t>
            </a:r>
            <a:endParaRPr lang="en-US" altLang="ja-JP" sz="1600" dirty="0">
              <a:solidFill>
                <a:schemeClr val="tx1"/>
              </a:solidFill>
              <a:latin typeface="ＭＳ Ｐゴシック" pitchFamily="50" charset="-128"/>
              <a:ea typeface="ＭＳ Ｐゴシック" pitchFamily="50" charset="-128"/>
            </a:endParaRPr>
          </a:p>
          <a:p>
            <a:pPr>
              <a:lnSpc>
                <a:spcPts val="2200"/>
              </a:lnSpc>
            </a:pPr>
            <a:endParaRPr lang="en-US" altLang="ja-JP" sz="1600" dirty="0">
              <a:solidFill>
                <a:schemeClr val="tx1"/>
              </a:solidFill>
              <a:latin typeface="ＭＳ Ｐゴシック" pitchFamily="50" charset="-128"/>
              <a:ea typeface="ＭＳ Ｐゴシック" pitchFamily="50" charset="-128"/>
            </a:endParaRPr>
          </a:p>
          <a:p>
            <a:pPr>
              <a:lnSpc>
                <a:spcPts val="2200"/>
              </a:lnSpc>
            </a:pPr>
            <a:r>
              <a:rPr lang="ja-JP" altLang="en-US" sz="1600" dirty="0">
                <a:solidFill>
                  <a:schemeClr val="tx1"/>
                </a:solidFill>
                <a:latin typeface="ＭＳ Ｐゴシック" pitchFamily="50" charset="-128"/>
                <a:ea typeface="ＭＳ Ｐゴシック" pitchFamily="50" charset="-128"/>
              </a:rPr>
              <a:t>　　（全区共通）</a:t>
            </a:r>
            <a:endParaRPr lang="en-US" altLang="ja-JP" sz="1600" dirty="0">
              <a:solidFill>
                <a:schemeClr val="tx1"/>
              </a:solidFill>
              <a:latin typeface="ＭＳ Ｐゴシック" pitchFamily="50" charset="-128"/>
              <a:ea typeface="ＭＳ Ｐゴシック" pitchFamily="50" charset="-128"/>
            </a:endParaRPr>
          </a:p>
          <a:p>
            <a:pPr>
              <a:lnSpc>
                <a:spcPts val="2200"/>
              </a:lnSpc>
            </a:pPr>
            <a:r>
              <a:rPr lang="ja-JP" altLang="en-US" sz="1600" dirty="0">
                <a:solidFill>
                  <a:schemeClr val="tx1"/>
                </a:solidFill>
                <a:latin typeface="ＭＳ Ｐゴシック" pitchFamily="50" charset="-128"/>
                <a:ea typeface="ＭＳ Ｐゴシック" pitchFamily="50" charset="-128"/>
              </a:rPr>
              <a:t>　　　・ 総務課</a:t>
            </a:r>
            <a:endParaRPr lang="en-US" altLang="ja-JP" sz="1600" dirty="0">
              <a:solidFill>
                <a:schemeClr val="tx1"/>
              </a:solidFill>
              <a:latin typeface="ＭＳ Ｐゴシック" pitchFamily="50" charset="-128"/>
              <a:ea typeface="ＭＳ Ｐゴシック" pitchFamily="50" charset="-128"/>
            </a:endParaRPr>
          </a:p>
          <a:p>
            <a:pPr>
              <a:lnSpc>
                <a:spcPts val="2200"/>
              </a:lnSpc>
            </a:pPr>
            <a:r>
              <a:rPr lang="ja-JP" altLang="en-US" sz="1600" dirty="0">
                <a:solidFill>
                  <a:schemeClr val="tx1"/>
                </a:solidFill>
                <a:latin typeface="ＭＳ Ｐゴシック" pitchFamily="50" charset="-128"/>
                <a:ea typeface="ＭＳ Ｐゴシック" pitchFamily="50" charset="-128"/>
              </a:rPr>
              <a:t>　　　・ 市民協働課</a:t>
            </a:r>
            <a:endParaRPr lang="en-US" altLang="ja-JP" sz="1600" dirty="0">
              <a:solidFill>
                <a:schemeClr val="tx1"/>
              </a:solidFill>
              <a:latin typeface="ＭＳ Ｐゴシック" pitchFamily="50" charset="-128"/>
              <a:ea typeface="ＭＳ Ｐゴシック" pitchFamily="50" charset="-128"/>
            </a:endParaRPr>
          </a:p>
          <a:p>
            <a:pPr>
              <a:lnSpc>
                <a:spcPts val="2200"/>
              </a:lnSpc>
            </a:pPr>
            <a:r>
              <a:rPr lang="ja-JP" altLang="en-US" sz="1600" dirty="0">
                <a:solidFill>
                  <a:schemeClr val="tx1"/>
                </a:solidFill>
                <a:latin typeface="ＭＳ Ｐゴシック" pitchFamily="50" charset="-128"/>
                <a:ea typeface="ＭＳ Ｐゴシック" pitchFamily="50" charset="-128"/>
              </a:rPr>
              <a:t>　　　・ 窓口サービス課</a:t>
            </a:r>
            <a:endParaRPr lang="en-US" altLang="ja-JP" sz="1600" dirty="0">
              <a:solidFill>
                <a:schemeClr val="tx1"/>
              </a:solidFill>
              <a:latin typeface="ＭＳ Ｐゴシック" pitchFamily="50" charset="-128"/>
              <a:ea typeface="ＭＳ Ｐゴシック" pitchFamily="50" charset="-128"/>
            </a:endParaRPr>
          </a:p>
          <a:p>
            <a:pPr>
              <a:lnSpc>
                <a:spcPts val="2200"/>
              </a:lnSpc>
            </a:pPr>
            <a:r>
              <a:rPr lang="ja-JP" altLang="en-US" sz="1600" dirty="0">
                <a:solidFill>
                  <a:schemeClr val="tx1"/>
                </a:solidFill>
                <a:latin typeface="ＭＳ Ｐゴシック" pitchFamily="50" charset="-128"/>
                <a:ea typeface="ＭＳ Ｐゴシック" pitchFamily="50" charset="-128"/>
              </a:rPr>
              <a:t>　　　・ 保健福祉課</a:t>
            </a:r>
            <a:endParaRPr lang="zh-CN" altLang="en-US" sz="1600" dirty="0">
              <a:solidFill>
                <a:schemeClr val="tx1"/>
              </a:solidFill>
              <a:latin typeface="ＭＳ Ｐゴシック" pitchFamily="50" charset="-128"/>
              <a:ea typeface="ＭＳ Ｐゴシック" pitchFamily="50" charset="-128"/>
            </a:endParaRPr>
          </a:p>
        </p:txBody>
      </p:sp>
      <p:sp>
        <p:nvSpPr>
          <p:cNvPr id="47" name="二等辺三角形 46"/>
          <p:cNvSpPr/>
          <p:nvPr/>
        </p:nvSpPr>
        <p:spPr>
          <a:xfrm rot="5400000">
            <a:off x="3527884" y="2600908"/>
            <a:ext cx="1800200" cy="288032"/>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7" name="テキスト ボックス 16"/>
          <p:cNvSpPr txBox="1"/>
          <p:nvPr/>
        </p:nvSpPr>
        <p:spPr>
          <a:xfrm>
            <a:off x="5004048" y="4869160"/>
            <a:ext cx="3816424" cy="415498"/>
          </a:xfrm>
          <a:prstGeom prst="rect">
            <a:avLst/>
          </a:prstGeom>
          <a:noFill/>
        </p:spPr>
        <p:txBody>
          <a:bodyPr wrap="square" rtlCol="0">
            <a:spAutoFit/>
          </a:bodyPr>
          <a:lstStyle/>
          <a:p>
            <a:r>
              <a:rPr kumimoji="1" lang="en-US" altLang="ja-JP" sz="1050" dirty="0"/>
              <a:t>※</a:t>
            </a:r>
            <a:r>
              <a:rPr kumimoji="1" lang="ja-JP" altLang="en-US" sz="1050" dirty="0"/>
              <a:t>ただし、職の新設・改廃は各区に配分された数の枠内に限る。また、人事異動においては、昇任や所属間での異動は除く。</a:t>
            </a:r>
          </a:p>
        </p:txBody>
      </p:sp>
      <p:sp>
        <p:nvSpPr>
          <p:cNvPr id="18" name="大かっこ 17"/>
          <p:cNvSpPr/>
          <p:nvPr/>
        </p:nvSpPr>
        <p:spPr>
          <a:xfrm>
            <a:off x="5004048" y="4869160"/>
            <a:ext cx="3816424" cy="432048"/>
          </a:xfrm>
          <a:prstGeom prst="bracketPair">
            <a:avLst>
              <a:gd name="adj" fmla="val 14022"/>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a:p>
        </p:txBody>
      </p:sp>
      <p:sp>
        <p:nvSpPr>
          <p:cNvPr id="16" name="テキスト ボックス 15"/>
          <p:cNvSpPr txBox="1"/>
          <p:nvPr/>
        </p:nvSpPr>
        <p:spPr>
          <a:xfrm>
            <a:off x="5364088" y="5445224"/>
            <a:ext cx="3024336" cy="1200329"/>
          </a:xfrm>
          <a:prstGeom prst="rect">
            <a:avLst/>
          </a:prstGeom>
          <a:noFill/>
          <a:ln w="12700">
            <a:solidFill>
              <a:schemeClr val="tx1"/>
            </a:solidFill>
            <a:prstDash val="dash"/>
          </a:ln>
        </p:spPr>
        <p:txBody>
          <a:bodyPr wrap="square" rtlCol="0">
            <a:spAutoFit/>
          </a:bodyPr>
          <a:lstStyle/>
          <a:p>
            <a:r>
              <a:rPr kumimoji="1" lang="ja-JP" altLang="en-US" sz="1200" dirty="0"/>
              <a:t>（参考）人事権に関する他都市の状況</a:t>
            </a:r>
            <a:endParaRPr kumimoji="1" lang="en-US" altLang="ja-JP" sz="1200" dirty="0"/>
          </a:p>
          <a:p>
            <a:r>
              <a:rPr lang="ja-JP" altLang="en-US" sz="1200" dirty="0"/>
              <a:t>　　　横浜市：係員のみ配置権あり</a:t>
            </a:r>
            <a:endParaRPr lang="en-US" altLang="ja-JP" sz="1200" dirty="0"/>
          </a:p>
          <a:p>
            <a:r>
              <a:rPr kumimoji="1" lang="ja-JP" altLang="en-US" sz="1200" dirty="0"/>
              <a:t>　　　名古屋市：</a:t>
            </a:r>
            <a:r>
              <a:rPr lang="ja-JP" altLang="en-US" sz="1200" dirty="0"/>
              <a:t>係員のみ配置権あり</a:t>
            </a:r>
            <a:endParaRPr lang="en-US" altLang="ja-JP" sz="1200" dirty="0"/>
          </a:p>
          <a:p>
            <a:r>
              <a:rPr kumimoji="1" lang="ja-JP" altLang="en-US" sz="1200" dirty="0"/>
              <a:t>　　　京都市：</a:t>
            </a:r>
            <a:r>
              <a:rPr lang="ja-JP" altLang="en-US" sz="1200" dirty="0"/>
              <a:t>係員のみ配置権あり</a:t>
            </a:r>
            <a:endParaRPr lang="en-US" altLang="ja-JP" sz="1200" dirty="0"/>
          </a:p>
          <a:p>
            <a:r>
              <a:rPr kumimoji="1" lang="ja-JP" altLang="en-US" sz="1200" dirty="0"/>
              <a:t>　　　神戸市：</a:t>
            </a:r>
            <a:r>
              <a:rPr lang="ja-JP" altLang="en-US" sz="1200" dirty="0"/>
              <a:t>係員の配置権あり</a:t>
            </a:r>
            <a:endParaRPr lang="en-US" altLang="ja-JP" sz="1200" dirty="0"/>
          </a:p>
          <a:p>
            <a:pPr algn="r"/>
            <a:r>
              <a:rPr kumimoji="1" lang="en-US" altLang="ja-JP" sz="1050" dirty="0"/>
              <a:t>※</a:t>
            </a:r>
            <a:r>
              <a:rPr kumimoji="1" lang="ja-JP" altLang="en-US" sz="1050" dirty="0"/>
              <a:t>指定都市区政主管課長会議資料より</a:t>
            </a:r>
          </a:p>
        </p:txBody>
      </p:sp>
      <p:sp>
        <p:nvSpPr>
          <p:cNvPr id="19" name="スライド番号プレースホルダ 18"/>
          <p:cNvSpPr>
            <a:spLocks noGrp="1"/>
          </p:cNvSpPr>
          <p:nvPr>
            <p:ph type="sldNum" sz="quarter" idx="12"/>
          </p:nvPr>
        </p:nvSpPr>
        <p:spPr/>
        <p:txBody>
          <a:bodyPr/>
          <a:lstStyle/>
          <a:p>
            <a:fld id="{CCEC3038-1CF1-4B63-9920-55248DCFBA97}" type="slidenum">
              <a:rPr kumimoji="1" lang="ja-JP" altLang="en-US" smtClean="0"/>
              <a:pPr/>
              <a:t>165</a:t>
            </a:fld>
            <a:endParaRPr kumimoji="1" lang="ja-JP" altLang="en-US"/>
          </a:p>
        </p:txBody>
      </p:sp>
      <p:sp>
        <p:nvSpPr>
          <p:cNvPr id="20" name="テキスト ボックス 36"/>
          <p:cNvSpPr txBox="1"/>
          <p:nvPr/>
        </p:nvSpPr>
        <p:spPr>
          <a:xfrm>
            <a:off x="0" y="0"/>
            <a:ext cx="4427984" cy="261610"/>
          </a:xfrm>
          <a:prstGeom prst="rect">
            <a:avLst/>
          </a:prstGeom>
          <a:noFill/>
        </p:spPr>
        <p:txBody>
          <a:bodyPr wrap="square" rtlCol="0">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r>
              <a:rPr lang="en-US" altLang="ja-JP" sz="1100" dirty="0"/>
              <a:t>Ⅳ</a:t>
            </a:r>
            <a:r>
              <a:rPr lang="ja-JP" altLang="en-US" sz="1100" dirty="0"/>
              <a:t>　行財政改革</a:t>
            </a:r>
            <a:r>
              <a:rPr lang="en-US" altLang="ja-JP" sz="1100" dirty="0"/>
              <a:t>【</a:t>
            </a:r>
            <a:r>
              <a:rPr lang="ja-JP" altLang="en-US" sz="1100" dirty="0"/>
              <a:t>業務執行の刷新</a:t>
            </a:r>
            <a:r>
              <a:rPr lang="en-US" altLang="ja-JP" sz="1100" dirty="0"/>
              <a:t>】</a:t>
            </a:r>
            <a:r>
              <a:rPr lang="ja-JP" altLang="en-US" sz="1100" dirty="0"/>
              <a:t>・区役所への権限委譲</a:t>
            </a:r>
            <a:endParaRPr lang="en-US" altLang="ja-JP" sz="1100" dirty="0"/>
          </a:p>
        </p:txBody>
      </p:sp>
    </p:spTree>
    <p:extLst>
      <p:ext uri="{BB962C8B-B14F-4D97-AF65-F5344CB8AC3E}">
        <p14:creationId xmlns:p14="http://schemas.microsoft.com/office/powerpoint/2010/main" val="3706548925"/>
      </p:ext>
    </p:extLst>
  </p:cSld>
  <p:clrMapOvr>
    <a:masterClrMapping/>
  </p:clrMapOvr>
</p:sld>
</file>

<file path=ppt/slides/slide1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テキスト ボックス 7"/>
          <p:cNvSpPr txBox="1"/>
          <p:nvPr/>
        </p:nvSpPr>
        <p:spPr>
          <a:xfrm>
            <a:off x="0" y="0"/>
            <a:ext cx="7524328" cy="461665"/>
          </a:xfrm>
          <a:prstGeom prst="rect">
            <a:avLst/>
          </a:prstGeom>
          <a:solidFill>
            <a:srgbClr val="0070C0"/>
          </a:solidFill>
        </p:spPr>
        <p:txBody>
          <a:bodyPr wrap="square" rtlCol="0">
            <a:spAutoFit/>
          </a:bodyPr>
          <a:lstStyle/>
          <a:p>
            <a:r>
              <a:rPr lang="en-US" altLang="ja-JP" sz="2400" b="1" u="sng" dirty="0">
                <a:solidFill>
                  <a:schemeClr val="bg1"/>
                </a:solidFill>
                <a:latin typeface="+mn-ea"/>
              </a:rPr>
              <a:t>Ⅳ【</a:t>
            </a:r>
            <a:r>
              <a:rPr lang="ja-JP" altLang="en-US" sz="2400" b="1" u="sng" dirty="0">
                <a:solidFill>
                  <a:schemeClr val="bg1"/>
                </a:solidFill>
                <a:latin typeface="+mn-ea"/>
              </a:rPr>
              <a:t>業務執行の刷新</a:t>
            </a:r>
            <a:r>
              <a:rPr lang="en-US" altLang="ja-JP" sz="2400" b="1" u="sng" dirty="0">
                <a:solidFill>
                  <a:schemeClr val="bg1"/>
                </a:solidFill>
                <a:latin typeface="+mn-ea"/>
              </a:rPr>
              <a:t>】</a:t>
            </a:r>
            <a:r>
              <a:rPr kumimoji="1" lang="en-US" altLang="ja-JP" sz="2400" b="1" u="sng" dirty="0">
                <a:solidFill>
                  <a:schemeClr val="bg1"/>
                </a:solidFill>
                <a:latin typeface="+mn-ea"/>
                <a:ea typeface="+mn-ea"/>
              </a:rPr>
              <a:t>(7) </a:t>
            </a:r>
            <a:r>
              <a:rPr kumimoji="1" lang="ja-JP" altLang="en-US" sz="2400" b="1" u="sng" dirty="0">
                <a:solidFill>
                  <a:schemeClr val="bg1"/>
                </a:solidFill>
                <a:latin typeface="+mn-ea"/>
                <a:ea typeface="+mn-ea"/>
              </a:rPr>
              <a:t>補助金等の見直し</a:t>
            </a:r>
          </a:p>
        </p:txBody>
      </p:sp>
      <p:sp>
        <p:nvSpPr>
          <p:cNvPr id="9" name="テキスト ボックス 8"/>
          <p:cNvSpPr txBox="1"/>
          <p:nvPr/>
        </p:nvSpPr>
        <p:spPr>
          <a:xfrm>
            <a:off x="7956376" y="0"/>
            <a:ext cx="936104" cy="338554"/>
          </a:xfrm>
          <a:prstGeom prst="rect">
            <a:avLst/>
          </a:prstGeom>
          <a:noFill/>
        </p:spPr>
        <p:txBody>
          <a:bodyPr wrap="square" rtlCol="0">
            <a:spAutoFit/>
          </a:bodyPr>
          <a:lstStyle/>
          <a:p>
            <a:r>
              <a:rPr kumimoji="1" lang="en-US" altLang="ja-JP" sz="1600" dirty="0"/>
              <a:t>A7</a:t>
            </a:r>
            <a:endParaRPr kumimoji="1" lang="ja-JP" altLang="en-US" sz="1600" dirty="0"/>
          </a:p>
        </p:txBody>
      </p:sp>
      <p:graphicFrame>
        <p:nvGraphicFramePr>
          <p:cNvPr id="10" name="表 9"/>
          <p:cNvGraphicFramePr>
            <a:graphicFrameLocks noGrp="1"/>
          </p:cNvGraphicFramePr>
          <p:nvPr>
            <p:extLst/>
          </p:nvPr>
        </p:nvGraphicFramePr>
        <p:xfrm>
          <a:off x="323528" y="772633"/>
          <a:ext cx="8496944" cy="5680703"/>
        </p:xfrm>
        <a:graphic>
          <a:graphicData uri="http://schemas.openxmlformats.org/drawingml/2006/table">
            <a:tbl>
              <a:tblPr firstRow="1">
                <a:tableStyleId>{5C22544A-7EE6-4342-B048-85BDC9FD1C3A}</a:tableStyleId>
              </a:tblPr>
              <a:tblGrid>
                <a:gridCol w="2124236">
                  <a:extLst>
                    <a:ext uri="{9D8B030D-6E8A-4147-A177-3AD203B41FA5}">
                      <a16:colId xmlns:a16="http://schemas.microsoft.com/office/drawing/2014/main" xmlns="" val="20000"/>
                    </a:ext>
                  </a:extLst>
                </a:gridCol>
                <a:gridCol w="2124236">
                  <a:extLst>
                    <a:ext uri="{9D8B030D-6E8A-4147-A177-3AD203B41FA5}">
                      <a16:colId xmlns:a16="http://schemas.microsoft.com/office/drawing/2014/main" xmlns="" val="20001"/>
                    </a:ext>
                  </a:extLst>
                </a:gridCol>
                <a:gridCol w="2124236">
                  <a:extLst>
                    <a:ext uri="{9D8B030D-6E8A-4147-A177-3AD203B41FA5}">
                      <a16:colId xmlns:a16="http://schemas.microsoft.com/office/drawing/2014/main" xmlns="" val="20002"/>
                    </a:ext>
                  </a:extLst>
                </a:gridCol>
                <a:gridCol w="2124236">
                  <a:extLst>
                    <a:ext uri="{9D8B030D-6E8A-4147-A177-3AD203B41FA5}">
                      <a16:colId xmlns:a16="http://schemas.microsoft.com/office/drawing/2014/main" xmlns="" val="20003"/>
                    </a:ext>
                  </a:extLst>
                </a:gridCol>
              </a:tblGrid>
              <a:tr h="479703">
                <a:tc>
                  <a:txBody>
                    <a:bodyPr/>
                    <a:lstStyle/>
                    <a:p>
                      <a:pPr algn="ctr">
                        <a:lnSpc>
                          <a:spcPts val="1800"/>
                        </a:lnSpc>
                      </a:pPr>
                      <a:r>
                        <a:rPr kumimoji="1" lang="ja-JP" altLang="en-US" sz="1400" dirty="0">
                          <a:solidFill>
                            <a:schemeClr val="tx1"/>
                          </a:solidFill>
                        </a:rPr>
                        <a:t>＜</a:t>
                      </a:r>
                      <a:r>
                        <a:rPr kumimoji="1" lang="en-US" altLang="ja-JP" sz="1400" dirty="0">
                          <a:solidFill>
                            <a:schemeClr val="tx1"/>
                          </a:solidFill>
                        </a:rPr>
                        <a:t>Why</a:t>
                      </a:r>
                      <a:r>
                        <a:rPr kumimoji="1" lang="ja-JP" altLang="en-US" sz="1400" dirty="0">
                          <a:solidFill>
                            <a:schemeClr val="tx1"/>
                          </a:solidFill>
                        </a:rPr>
                        <a:t>＞</a:t>
                      </a:r>
                    </a:p>
                  </a:txBody>
                  <a:tcPr marL="36000" marR="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ts val="1800"/>
                        </a:lnSpc>
                      </a:pPr>
                      <a:r>
                        <a:rPr kumimoji="1" lang="ja-JP" altLang="en-US" sz="1400" dirty="0">
                          <a:solidFill>
                            <a:schemeClr val="tx1"/>
                          </a:solidFill>
                        </a:rPr>
                        <a:t>＜</a:t>
                      </a:r>
                      <a:r>
                        <a:rPr kumimoji="1" lang="en-US" altLang="ja-JP" sz="1400" dirty="0">
                          <a:solidFill>
                            <a:schemeClr val="tx1"/>
                          </a:solidFill>
                        </a:rPr>
                        <a:t>Vision</a:t>
                      </a:r>
                      <a:r>
                        <a:rPr kumimoji="1" lang="ja-JP" altLang="en-US" sz="1400" dirty="0">
                          <a:solidFill>
                            <a:schemeClr val="tx1"/>
                          </a:solidFill>
                        </a:rPr>
                        <a:t>＞</a:t>
                      </a:r>
                    </a:p>
                  </a:txBody>
                  <a:tcPr marL="36000" marR="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ts val="1800"/>
                        </a:lnSpc>
                      </a:pPr>
                      <a:r>
                        <a:rPr kumimoji="1" lang="ja-JP" altLang="en-US" sz="1400" dirty="0">
                          <a:solidFill>
                            <a:schemeClr val="tx1"/>
                          </a:solidFill>
                        </a:rPr>
                        <a:t>＜</a:t>
                      </a:r>
                      <a:r>
                        <a:rPr kumimoji="1" lang="en-US" altLang="ja-JP" sz="1400" dirty="0">
                          <a:solidFill>
                            <a:schemeClr val="tx1"/>
                          </a:solidFill>
                        </a:rPr>
                        <a:t>What</a:t>
                      </a:r>
                      <a:r>
                        <a:rPr kumimoji="1" lang="ja-JP" altLang="en-US" sz="1400" dirty="0">
                          <a:solidFill>
                            <a:schemeClr val="tx1"/>
                          </a:solidFill>
                        </a:rPr>
                        <a:t>＞</a:t>
                      </a:r>
                    </a:p>
                  </a:txBody>
                  <a:tcPr marL="36000" marR="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ts val="1800"/>
                        </a:lnSpc>
                      </a:pPr>
                      <a:r>
                        <a:rPr kumimoji="1" lang="ja-JP" altLang="en-US" sz="1400" dirty="0">
                          <a:solidFill>
                            <a:schemeClr val="tx1"/>
                          </a:solidFill>
                        </a:rPr>
                        <a:t>＜</a:t>
                      </a:r>
                      <a:r>
                        <a:rPr kumimoji="1" lang="en-US" altLang="ja-JP" sz="1400" dirty="0">
                          <a:solidFill>
                            <a:schemeClr val="tx1"/>
                          </a:solidFill>
                        </a:rPr>
                        <a:t>Outcome</a:t>
                      </a:r>
                      <a:r>
                        <a:rPr kumimoji="1" lang="ja-JP" altLang="en-US" sz="1400" dirty="0">
                          <a:solidFill>
                            <a:schemeClr val="tx1"/>
                          </a:solidFill>
                        </a:rPr>
                        <a:t>＞</a:t>
                      </a:r>
                    </a:p>
                  </a:txBody>
                  <a:tcPr marL="36000" marR="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xmlns="" val="10000"/>
                  </a:ext>
                </a:extLst>
              </a:tr>
              <a:tr h="5201000">
                <a:tc>
                  <a:txBody>
                    <a:bodyPr/>
                    <a:lstStyle/>
                    <a:p>
                      <a:pPr>
                        <a:lnSpc>
                          <a:spcPts val="2600"/>
                        </a:lnSpc>
                      </a:pPr>
                      <a:r>
                        <a:rPr lang="ja-JP" altLang="en-US" sz="1300" dirty="0"/>
                        <a:t>・補助金等の財源の多くは市民の税金であり、選択と集中により、使い方を政策目的にあわせて最適化することが求められている。</a:t>
                      </a:r>
                      <a:endParaRPr lang="en-US" altLang="ja-JP" sz="1300" dirty="0"/>
                    </a:p>
                    <a:p>
                      <a:pPr>
                        <a:lnSpc>
                          <a:spcPts val="2600"/>
                        </a:lnSpc>
                      </a:pPr>
                      <a:endParaRPr lang="en-US" altLang="ja-JP" sz="1300" dirty="0"/>
                    </a:p>
                  </a:txBody>
                  <a:tcPr marL="36000" marR="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nSpc>
                          <a:spcPts val="2600"/>
                        </a:lnSpc>
                      </a:pPr>
                      <a:r>
                        <a:rPr lang="ja-JP" altLang="en-US" sz="1300" dirty="0"/>
                        <a:t>・必要性・妥当性・有効性・公平性といった視点から、補助金等のあり方を見直す。</a:t>
                      </a:r>
                      <a:endParaRPr lang="en-US" altLang="ja-JP" sz="1300" dirty="0"/>
                    </a:p>
                    <a:p>
                      <a:pPr>
                        <a:lnSpc>
                          <a:spcPts val="2600"/>
                        </a:lnSpc>
                      </a:pPr>
                      <a:r>
                        <a:rPr lang="ja-JP" altLang="en-US" sz="1300" dirty="0"/>
                        <a:t>・「補助」とは、あくまで自主的に公益的事業を行うことに対する行政からの「支援」であるという考え方を明確化してあり方を見直す。</a:t>
                      </a:r>
                      <a:endParaRPr lang="en-US" altLang="ja-JP" sz="1300" dirty="0"/>
                    </a:p>
                  </a:txBody>
                  <a:tcPr marL="36000" marR="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nSpc>
                          <a:spcPts val="2600"/>
                        </a:lnSpc>
                      </a:pPr>
                      <a:r>
                        <a:rPr lang="ja-JP" altLang="en-US" sz="1300" dirty="0"/>
                        <a:t>・交付手続は補助金等交付規則を制定して明確化した（</a:t>
                      </a:r>
                      <a:r>
                        <a:rPr lang="en-US" altLang="ja-JP" sz="1300" dirty="0"/>
                        <a:t>2006</a:t>
                      </a:r>
                      <a:r>
                        <a:rPr lang="ja-JP" altLang="en-US" sz="1300" dirty="0"/>
                        <a:t>年度～）。</a:t>
                      </a:r>
                      <a:endParaRPr lang="en-US" altLang="ja-JP" sz="1300" dirty="0"/>
                    </a:p>
                    <a:p>
                      <a:pPr>
                        <a:lnSpc>
                          <a:spcPts val="2600"/>
                        </a:lnSpc>
                      </a:pPr>
                      <a:r>
                        <a:rPr lang="ja-JP" altLang="en-US" sz="1300" dirty="0"/>
                        <a:t>・しかし、補助金等全般がどうあるべきか、統一的な観点から論じられたことはなかった。</a:t>
                      </a:r>
                      <a:endParaRPr lang="en-US" altLang="ja-JP" sz="1300" dirty="0"/>
                    </a:p>
                    <a:p>
                      <a:pPr>
                        <a:lnSpc>
                          <a:spcPts val="2600"/>
                        </a:lnSpc>
                      </a:pPr>
                      <a:r>
                        <a:rPr lang="ja-JP" altLang="en-US" sz="1300" dirty="0"/>
                        <a:t>・そこで、「補助金等のあり方に関するガイドライン」をとりまとめた（</a:t>
                      </a:r>
                      <a:r>
                        <a:rPr lang="en-US" altLang="ja-JP" sz="1300" dirty="0"/>
                        <a:t>2007</a:t>
                      </a:r>
                      <a:r>
                        <a:rPr lang="ja-JP" altLang="en-US" sz="1300" dirty="0"/>
                        <a:t>年</a:t>
                      </a:r>
                      <a:r>
                        <a:rPr lang="en-US" altLang="ja-JP" sz="1300" dirty="0"/>
                        <a:t>3</a:t>
                      </a:r>
                      <a:r>
                        <a:rPr lang="ja-JP" altLang="en-US" sz="1300" dirty="0"/>
                        <a:t>月）。</a:t>
                      </a:r>
                      <a:endParaRPr lang="en-US" altLang="ja-JP" sz="1300" dirty="0"/>
                    </a:p>
                    <a:p>
                      <a:pPr>
                        <a:lnSpc>
                          <a:spcPts val="2600"/>
                        </a:lnSpc>
                      </a:pPr>
                      <a:r>
                        <a:rPr lang="ja-JP" altLang="en-US" sz="1300" dirty="0"/>
                        <a:t>・さらに、「市政改革プラン（</a:t>
                      </a:r>
                      <a:r>
                        <a:rPr lang="en-US" altLang="ja-JP" sz="1300" dirty="0"/>
                        <a:t>2012</a:t>
                      </a:r>
                      <a:r>
                        <a:rPr lang="ja-JP" altLang="en-US" sz="1300" dirty="0"/>
                        <a:t>年</a:t>
                      </a:r>
                      <a:r>
                        <a:rPr lang="en-US" altLang="ja-JP" sz="1300" dirty="0"/>
                        <a:t>7</a:t>
                      </a:r>
                      <a:r>
                        <a:rPr lang="ja-JP" altLang="en-US" sz="1300" dirty="0"/>
                        <a:t>月策定）」に基づき、</a:t>
                      </a:r>
                      <a:r>
                        <a:rPr lang="en-US" altLang="ja-JP" sz="1300" dirty="0"/>
                        <a:t>80</a:t>
                      </a:r>
                      <a:r>
                        <a:rPr lang="ja-JP" altLang="en-US" sz="1300" dirty="0"/>
                        <a:t>項目の補助金等について、有効性・妥当性、特定の団体の既得権になっていないか等を検証。</a:t>
                      </a:r>
                      <a:endParaRPr lang="en-US" altLang="ja-JP" sz="1300" dirty="0"/>
                    </a:p>
                  </a:txBody>
                  <a:tcPr marL="36000" marR="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ts val="2600"/>
                        </a:lnSpc>
                        <a:spcBef>
                          <a:spcPts val="0"/>
                        </a:spcBef>
                        <a:spcAft>
                          <a:spcPts val="0"/>
                        </a:spcAft>
                        <a:buClrTx/>
                        <a:buSzTx/>
                        <a:buFontTx/>
                        <a:buNone/>
                        <a:tabLst/>
                        <a:defRPr/>
                      </a:pPr>
                      <a:r>
                        <a:rPr kumimoji="1" lang="en-US" altLang="ja-JP" sz="1300" kern="1200" dirty="0">
                          <a:solidFill>
                            <a:schemeClr val="dk1"/>
                          </a:solidFill>
                          <a:latin typeface="Calibri" pitchFamily="34" charset="0"/>
                          <a:ea typeface="+mn-ea"/>
                          <a:cs typeface="+mn-cs"/>
                        </a:rPr>
                        <a:t>【</a:t>
                      </a:r>
                      <a:r>
                        <a:rPr kumimoji="1" lang="ja-JP" altLang="en-US" sz="1300" kern="1200" dirty="0">
                          <a:solidFill>
                            <a:schemeClr val="dk1"/>
                          </a:solidFill>
                          <a:latin typeface="Calibri" pitchFamily="34" charset="0"/>
                          <a:ea typeface="+mn-ea"/>
                          <a:cs typeface="+mn-cs"/>
                        </a:rPr>
                        <a:t>見直し額</a:t>
                      </a:r>
                      <a:r>
                        <a:rPr kumimoji="1" lang="en-US" altLang="ja-JP" sz="1300" kern="1200" dirty="0">
                          <a:solidFill>
                            <a:schemeClr val="dk1"/>
                          </a:solidFill>
                          <a:latin typeface="Calibri" pitchFamily="34" charset="0"/>
                          <a:ea typeface="+mn-ea"/>
                          <a:cs typeface="+mn-cs"/>
                        </a:rPr>
                        <a:t>】</a:t>
                      </a:r>
                    </a:p>
                    <a:p>
                      <a:pPr marL="0" marR="0" indent="0" algn="l" defTabSz="914400" rtl="0" eaLnBrk="1" fontAlgn="auto" latinLnBrk="0" hangingPunct="1">
                        <a:lnSpc>
                          <a:spcPts val="2600"/>
                        </a:lnSpc>
                        <a:spcBef>
                          <a:spcPts val="0"/>
                        </a:spcBef>
                        <a:spcAft>
                          <a:spcPts val="0"/>
                        </a:spcAft>
                        <a:buClrTx/>
                        <a:buSzTx/>
                        <a:buFontTx/>
                        <a:buNone/>
                        <a:tabLst/>
                        <a:defRPr/>
                      </a:pPr>
                      <a:r>
                        <a:rPr kumimoji="1" lang="ja-JP" altLang="en-US" sz="1300" kern="1200" dirty="0">
                          <a:solidFill>
                            <a:schemeClr val="dk1"/>
                          </a:solidFill>
                          <a:latin typeface="Calibri" pitchFamily="34" charset="0"/>
                          <a:ea typeface="+mn-ea"/>
                          <a:cs typeface="+mn-cs"/>
                        </a:rPr>
                        <a:t>約</a:t>
                      </a:r>
                      <a:r>
                        <a:rPr kumimoji="1" lang="en-US" altLang="ja-JP" sz="1300" kern="1200" dirty="0">
                          <a:solidFill>
                            <a:schemeClr val="dk1"/>
                          </a:solidFill>
                          <a:latin typeface="Calibri" pitchFamily="34" charset="0"/>
                          <a:ea typeface="+mn-ea"/>
                          <a:cs typeface="+mn-cs"/>
                        </a:rPr>
                        <a:t>5.31</a:t>
                      </a:r>
                      <a:r>
                        <a:rPr kumimoji="1" lang="ja-JP" altLang="en-US" sz="1300" kern="1200" dirty="0">
                          <a:solidFill>
                            <a:schemeClr val="dk1"/>
                          </a:solidFill>
                          <a:latin typeface="Calibri" pitchFamily="34" charset="0"/>
                          <a:ea typeface="+mn-ea"/>
                          <a:cs typeface="+mn-cs"/>
                        </a:rPr>
                        <a:t>億円のうち約</a:t>
                      </a:r>
                      <a:r>
                        <a:rPr kumimoji="1" lang="en-US" altLang="ja-JP" sz="1300" kern="1200" dirty="0">
                          <a:solidFill>
                            <a:schemeClr val="dk1"/>
                          </a:solidFill>
                          <a:latin typeface="Calibri" pitchFamily="34" charset="0"/>
                          <a:ea typeface="+mn-ea"/>
                          <a:cs typeface="+mn-cs"/>
                        </a:rPr>
                        <a:t>3.87</a:t>
                      </a:r>
                      <a:r>
                        <a:rPr kumimoji="1" lang="ja-JP" altLang="en-US" sz="1300" kern="1200" dirty="0">
                          <a:solidFill>
                            <a:schemeClr val="dk1"/>
                          </a:solidFill>
                          <a:latin typeface="Calibri" pitchFamily="34" charset="0"/>
                          <a:ea typeface="+mn-ea"/>
                          <a:cs typeface="+mn-cs"/>
                        </a:rPr>
                        <a:t>億円（</a:t>
                      </a:r>
                      <a:r>
                        <a:rPr kumimoji="1" lang="en-US" altLang="ja-JP" sz="1300" kern="1200" dirty="0">
                          <a:solidFill>
                            <a:schemeClr val="dk1"/>
                          </a:solidFill>
                          <a:latin typeface="Calibri" pitchFamily="34" charset="0"/>
                          <a:ea typeface="+mn-ea"/>
                          <a:cs typeface="+mn-cs"/>
                        </a:rPr>
                        <a:t>72.9</a:t>
                      </a:r>
                      <a:r>
                        <a:rPr kumimoji="1" lang="ja-JP" altLang="en-US" sz="1300" kern="1200" dirty="0">
                          <a:solidFill>
                            <a:schemeClr val="dk1"/>
                          </a:solidFill>
                          <a:latin typeface="Calibri" pitchFamily="34" charset="0"/>
                          <a:ea typeface="+mn-ea"/>
                          <a:cs typeface="+mn-cs"/>
                        </a:rPr>
                        <a:t>％）</a:t>
                      </a:r>
                    </a:p>
                    <a:p>
                      <a:pPr marL="0" marR="0" indent="0" algn="l" defTabSz="914400" rtl="0" eaLnBrk="1" fontAlgn="auto" latinLnBrk="0" hangingPunct="1">
                        <a:lnSpc>
                          <a:spcPts val="2600"/>
                        </a:lnSpc>
                        <a:spcBef>
                          <a:spcPts val="0"/>
                        </a:spcBef>
                        <a:spcAft>
                          <a:spcPts val="0"/>
                        </a:spcAft>
                        <a:buClrTx/>
                        <a:buSzTx/>
                        <a:buFontTx/>
                        <a:buNone/>
                        <a:tabLst/>
                        <a:defRPr/>
                      </a:pPr>
                      <a:r>
                        <a:rPr kumimoji="1" lang="ja-JP" altLang="en-US" sz="1300" kern="1200" dirty="0">
                          <a:solidFill>
                            <a:schemeClr val="dk1"/>
                          </a:solidFill>
                          <a:latin typeface="Calibri" pitchFamily="34" charset="0"/>
                          <a:ea typeface="+mn-ea"/>
                          <a:cs typeface="+mn-cs"/>
                        </a:rPr>
                        <a:t>　⇒</a:t>
                      </a:r>
                      <a:r>
                        <a:rPr kumimoji="1" lang="en-US" altLang="ja-JP" sz="1300" kern="1200" dirty="0">
                          <a:solidFill>
                            <a:schemeClr val="dk1"/>
                          </a:solidFill>
                          <a:latin typeface="Calibri" pitchFamily="34" charset="0"/>
                          <a:ea typeface="+mn-ea"/>
                          <a:cs typeface="+mn-cs"/>
                        </a:rPr>
                        <a:t>3</a:t>
                      </a:r>
                      <a:r>
                        <a:rPr kumimoji="1" lang="ja-JP" altLang="en-US" sz="1300" kern="1200" dirty="0">
                          <a:solidFill>
                            <a:schemeClr val="dk1"/>
                          </a:solidFill>
                          <a:latin typeface="Calibri" pitchFamily="34" charset="0"/>
                          <a:ea typeface="+mn-ea"/>
                          <a:cs typeface="+mn-cs"/>
                        </a:rPr>
                        <a:t>年間の見直し額</a:t>
                      </a:r>
                      <a:r>
                        <a:rPr kumimoji="1" lang="en-US" altLang="ja-JP" sz="1300" kern="1200" dirty="0">
                          <a:solidFill>
                            <a:schemeClr val="dk1"/>
                          </a:solidFill>
                          <a:latin typeface="Calibri" pitchFamily="34" charset="0"/>
                          <a:ea typeface="+mn-ea"/>
                          <a:cs typeface="+mn-cs"/>
                        </a:rPr>
                        <a:t>9.3</a:t>
                      </a:r>
                      <a:r>
                        <a:rPr kumimoji="1" lang="ja-JP" altLang="en-US" sz="1300" kern="1200" dirty="0">
                          <a:solidFill>
                            <a:schemeClr val="dk1"/>
                          </a:solidFill>
                          <a:latin typeface="Calibri" pitchFamily="34" charset="0"/>
                          <a:ea typeface="+mn-ea"/>
                          <a:cs typeface="+mn-cs"/>
                        </a:rPr>
                        <a:t>億円</a:t>
                      </a:r>
                      <a:endParaRPr kumimoji="1" lang="en-US" altLang="ja-JP" sz="1300" kern="1200" dirty="0">
                        <a:solidFill>
                          <a:schemeClr val="dk1"/>
                        </a:solidFill>
                        <a:latin typeface="Calibri" pitchFamily="34" charset="0"/>
                        <a:ea typeface="+mn-ea"/>
                        <a:cs typeface="+mn-cs"/>
                      </a:endParaRPr>
                    </a:p>
                  </a:txBody>
                  <a:tcPr marL="36000" marR="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0001"/>
                  </a:ext>
                </a:extLst>
              </a:tr>
            </a:tbl>
          </a:graphicData>
        </a:graphic>
      </p:graphicFrame>
      <p:sp>
        <p:nvSpPr>
          <p:cNvPr id="5" name="スライド番号プレースホルダ 4"/>
          <p:cNvSpPr>
            <a:spLocks noGrp="1"/>
          </p:cNvSpPr>
          <p:nvPr>
            <p:ph type="sldNum" sz="quarter" idx="12"/>
          </p:nvPr>
        </p:nvSpPr>
        <p:spPr/>
        <p:txBody>
          <a:bodyPr/>
          <a:lstStyle/>
          <a:p>
            <a:fld id="{CCEC3038-1CF1-4B63-9920-55248DCFBA97}" type="slidenum">
              <a:rPr kumimoji="1" lang="ja-JP" altLang="en-US" smtClean="0"/>
              <a:pPr/>
              <a:t>166</a:t>
            </a:fld>
            <a:endParaRPr kumimoji="1" lang="ja-JP" altLang="en-US"/>
          </a:p>
        </p:txBody>
      </p:sp>
    </p:spTree>
    <p:extLst>
      <p:ext uri="{BB962C8B-B14F-4D97-AF65-F5344CB8AC3E}">
        <p14:creationId xmlns:p14="http://schemas.microsoft.com/office/powerpoint/2010/main" val="1811918829"/>
      </p:ext>
    </p:extLst>
  </p:cSld>
  <p:clrMapOvr>
    <a:masterClrMapping/>
  </p:clrMapOvr>
</p:sld>
</file>

<file path=ppt/slides/slide1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正方形/長方形 15"/>
          <p:cNvSpPr/>
          <p:nvPr/>
        </p:nvSpPr>
        <p:spPr>
          <a:xfrm>
            <a:off x="4355976" y="1700808"/>
            <a:ext cx="1572866" cy="338554"/>
          </a:xfrm>
          <a:prstGeom prst="rect">
            <a:avLst/>
          </a:prstGeom>
        </p:spPr>
        <p:txBody>
          <a:bodyPr wrap="none">
            <a:spAutoFit/>
          </a:bodyPr>
          <a:lstStyle/>
          <a:p>
            <a:r>
              <a:rPr lang="ja-JP" altLang="en-US" sz="1600" dirty="0"/>
              <a:t>○見直し項目数</a:t>
            </a:r>
          </a:p>
        </p:txBody>
      </p:sp>
      <p:sp>
        <p:nvSpPr>
          <p:cNvPr id="18" name="正方形/長方形 17"/>
          <p:cNvSpPr/>
          <p:nvPr/>
        </p:nvSpPr>
        <p:spPr>
          <a:xfrm>
            <a:off x="35496" y="323364"/>
            <a:ext cx="7128792" cy="369332"/>
          </a:xfrm>
          <a:prstGeom prst="rect">
            <a:avLst/>
          </a:prstGeom>
        </p:spPr>
        <p:txBody>
          <a:bodyPr wrap="square">
            <a:spAutoFit/>
          </a:bodyPr>
          <a:lstStyle/>
          <a:p>
            <a:r>
              <a:rPr lang="ja-JP" altLang="en-US" b="1" dirty="0">
                <a:solidFill>
                  <a:srgbClr val="000000"/>
                </a:solidFill>
                <a:latin typeface="Calibri" pitchFamily="34" charset="0"/>
              </a:rPr>
              <a:t>　補助金等の見直し（１／３）</a:t>
            </a:r>
          </a:p>
        </p:txBody>
      </p:sp>
      <p:cxnSp>
        <p:nvCxnSpPr>
          <p:cNvPr id="19" name="直線コネクタ 18"/>
          <p:cNvCxnSpPr/>
          <p:nvPr/>
        </p:nvCxnSpPr>
        <p:spPr>
          <a:xfrm>
            <a:off x="179512" y="692696"/>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1" name="テキスト ボックス 20"/>
          <p:cNvSpPr txBox="1"/>
          <p:nvPr/>
        </p:nvSpPr>
        <p:spPr>
          <a:xfrm>
            <a:off x="251520" y="836712"/>
            <a:ext cx="8748464" cy="830997"/>
          </a:xfrm>
          <a:prstGeom prst="rect">
            <a:avLst/>
          </a:prstGeom>
          <a:noFill/>
        </p:spPr>
        <p:txBody>
          <a:bodyPr wrap="square" rtlCol="0">
            <a:spAutoFit/>
          </a:bodyPr>
          <a:lstStyle/>
          <a:p>
            <a:r>
              <a:rPr lang="ja-JP" altLang="en-US" sz="1600" dirty="0">
                <a:latin typeface="+mn-ea"/>
              </a:rPr>
              <a:t>　「補助金等のあり方に関するガイドライン」（</a:t>
            </a:r>
            <a:r>
              <a:rPr lang="en-US" altLang="ja-JP" sz="1600" dirty="0">
                <a:latin typeface="+mn-ea"/>
              </a:rPr>
              <a:t>2007</a:t>
            </a:r>
            <a:r>
              <a:rPr lang="ja-JP" altLang="en-US" sz="1600" dirty="0">
                <a:latin typeface="+mn-ea"/>
              </a:rPr>
              <a:t>年</a:t>
            </a:r>
            <a:r>
              <a:rPr lang="en-US" altLang="ja-JP" sz="1600" dirty="0">
                <a:latin typeface="+mn-ea"/>
              </a:rPr>
              <a:t>3</a:t>
            </a:r>
            <a:r>
              <a:rPr lang="ja-JP" altLang="en-US" sz="1600" dirty="0">
                <a:latin typeface="+mn-ea"/>
              </a:rPr>
              <a:t>月策定）に基づき補助金等の見直しを行ってきたが、さらに市政改革プラン（</a:t>
            </a:r>
            <a:r>
              <a:rPr lang="en-US" altLang="ja-JP" sz="1600" dirty="0">
                <a:latin typeface="+mn-ea"/>
              </a:rPr>
              <a:t>2012</a:t>
            </a:r>
            <a:r>
              <a:rPr lang="ja-JP" altLang="en-US" sz="1600" dirty="0">
                <a:latin typeface="+mn-ea"/>
              </a:rPr>
              <a:t>年</a:t>
            </a:r>
            <a:r>
              <a:rPr lang="en-US" altLang="ja-JP" sz="1600" dirty="0">
                <a:latin typeface="+mn-ea"/>
              </a:rPr>
              <a:t>7</a:t>
            </a:r>
            <a:r>
              <a:rPr lang="ja-JP" altLang="en-US" sz="1600" dirty="0">
                <a:latin typeface="+mn-ea"/>
              </a:rPr>
              <a:t>月策定）に基づき、団体運営補助等の補助金等（８０項目）について見直しを実施。</a:t>
            </a:r>
            <a:endParaRPr lang="ja-JP" altLang="en-US" sz="1700" dirty="0"/>
          </a:p>
        </p:txBody>
      </p:sp>
      <p:graphicFrame>
        <p:nvGraphicFramePr>
          <p:cNvPr id="22" name="表 21"/>
          <p:cNvGraphicFramePr>
            <a:graphicFrameLocks noGrp="1"/>
          </p:cNvGraphicFramePr>
          <p:nvPr/>
        </p:nvGraphicFramePr>
        <p:xfrm>
          <a:off x="4932040" y="2636912"/>
          <a:ext cx="4032448" cy="3219832"/>
        </p:xfrm>
        <a:graphic>
          <a:graphicData uri="http://schemas.openxmlformats.org/drawingml/2006/table">
            <a:tbl>
              <a:tblPr firstRow="1" bandRow="1">
                <a:tableStyleId>{5C22544A-7EE6-4342-B048-85BDC9FD1C3A}</a:tableStyleId>
              </a:tblPr>
              <a:tblGrid>
                <a:gridCol w="216024">
                  <a:extLst>
                    <a:ext uri="{9D8B030D-6E8A-4147-A177-3AD203B41FA5}">
                      <a16:colId xmlns:a16="http://schemas.microsoft.com/office/drawing/2014/main" xmlns="" val="20000"/>
                    </a:ext>
                  </a:extLst>
                </a:gridCol>
                <a:gridCol w="1224136">
                  <a:extLst>
                    <a:ext uri="{9D8B030D-6E8A-4147-A177-3AD203B41FA5}">
                      <a16:colId xmlns:a16="http://schemas.microsoft.com/office/drawing/2014/main" xmlns="" val="20001"/>
                    </a:ext>
                  </a:extLst>
                </a:gridCol>
                <a:gridCol w="576064">
                  <a:extLst>
                    <a:ext uri="{9D8B030D-6E8A-4147-A177-3AD203B41FA5}">
                      <a16:colId xmlns:a16="http://schemas.microsoft.com/office/drawing/2014/main" xmlns="" val="20002"/>
                    </a:ext>
                  </a:extLst>
                </a:gridCol>
                <a:gridCol w="1656184">
                  <a:extLst>
                    <a:ext uri="{9D8B030D-6E8A-4147-A177-3AD203B41FA5}">
                      <a16:colId xmlns:a16="http://schemas.microsoft.com/office/drawing/2014/main" xmlns="" val="20003"/>
                    </a:ext>
                  </a:extLst>
                </a:gridCol>
                <a:gridCol w="360040">
                  <a:extLst>
                    <a:ext uri="{9D8B030D-6E8A-4147-A177-3AD203B41FA5}">
                      <a16:colId xmlns:a16="http://schemas.microsoft.com/office/drawing/2014/main" xmlns="" val="20004"/>
                    </a:ext>
                  </a:extLst>
                </a:gridCol>
              </a:tblGrid>
              <a:tr h="274320">
                <a:tc>
                  <a:txBody>
                    <a:bodyPr/>
                    <a:lstStyle/>
                    <a:p>
                      <a:pPr algn="ctr"/>
                      <a:endParaRPr lang="ja-JP" altLang="en-US" sz="12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ap="flat" cmpd="sng" algn="ctr">
                      <a:solidFill>
                        <a:schemeClr val="tx1"/>
                      </a:solidFill>
                      <a:prstDash val="solid"/>
                      <a:round/>
                      <a:headEnd type="none" w="med" len="med"/>
                      <a:tailEnd type="none" w="med" len="med"/>
                    </a:lnTlToBr>
                    <a:noFill/>
                  </a:tcPr>
                </a:tc>
                <a:tc>
                  <a:txBody>
                    <a:bodyPr/>
                    <a:lstStyle/>
                    <a:p>
                      <a:pPr algn="ctr"/>
                      <a:r>
                        <a:rPr lang="ja-JP" altLang="en-US" sz="1200" b="0" dirty="0">
                          <a:solidFill>
                            <a:schemeClr val="tx1"/>
                          </a:solidFill>
                        </a:rPr>
                        <a:t>種　　別</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ja-JP" altLang="en-US" sz="1200" b="0" dirty="0">
                          <a:solidFill>
                            <a:schemeClr val="tx1"/>
                          </a:solidFill>
                        </a:rPr>
                        <a:t>項目数</a:t>
                      </a:r>
                    </a:p>
                  </a:txBody>
                  <a:tcPr marL="36000" marR="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gridSpan="2">
                  <a:txBody>
                    <a:bodyPr/>
                    <a:lstStyle/>
                    <a:p>
                      <a:pPr algn="ctr"/>
                      <a:r>
                        <a:rPr lang="ja-JP" altLang="en-US" sz="1200" b="0" dirty="0">
                          <a:solidFill>
                            <a:schemeClr val="tx1"/>
                          </a:solidFill>
                        </a:rPr>
                        <a:t>見直し結果</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hMerge="1">
                  <a:txBody>
                    <a:bodyPr/>
                    <a:lstStyle/>
                    <a:p>
                      <a:pPr algn="ctr"/>
                      <a:endParaRPr lang="ja-JP" altLang="en-US" sz="14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xmlns="" val="10000"/>
                  </a:ext>
                </a:extLst>
              </a:tr>
              <a:tr h="274320">
                <a:tc rowSpan="2">
                  <a:txBody>
                    <a:bodyPr/>
                    <a:lstStyle/>
                    <a:p>
                      <a:pPr algn="ctr"/>
                      <a:r>
                        <a:rPr lang="ja-JP" altLang="en-US" sz="1200" b="0" dirty="0">
                          <a:solidFill>
                            <a:schemeClr val="tx1"/>
                          </a:solidFill>
                        </a:rPr>
                        <a:t>Ａ</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rowSpan="2">
                  <a:txBody>
                    <a:bodyPr/>
                    <a:lstStyle/>
                    <a:p>
                      <a:pPr algn="just">
                        <a:spcAft>
                          <a:spcPts val="0"/>
                        </a:spcAft>
                      </a:pPr>
                      <a:r>
                        <a:rPr lang="ja-JP" sz="1200" b="0" dirty="0">
                          <a:solidFill>
                            <a:schemeClr val="tx1"/>
                          </a:solidFill>
                        </a:rPr>
                        <a:t>補助金</a:t>
                      </a:r>
                      <a:endParaRPr lang="en-US" altLang="ja-JP" sz="1200" b="0" dirty="0">
                        <a:solidFill>
                          <a:schemeClr val="tx1"/>
                        </a:solidFill>
                      </a:endParaRPr>
                    </a:p>
                    <a:p>
                      <a:pPr algn="just">
                        <a:spcAft>
                          <a:spcPts val="0"/>
                        </a:spcAft>
                      </a:pPr>
                      <a:r>
                        <a:rPr lang="ja-JP" sz="1200" b="0" dirty="0">
                          <a:solidFill>
                            <a:schemeClr val="tx1"/>
                          </a:solidFill>
                        </a:rPr>
                        <a:t>（団体運営補助）</a:t>
                      </a: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rowSpan="2">
                  <a:txBody>
                    <a:bodyPr/>
                    <a:lstStyle/>
                    <a:p>
                      <a:pPr algn="ctr">
                        <a:spcAft>
                          <a:spcPts val="0"/>
                        </a:spcAft>
                      </a:pPr>
                      <a:r>
                        <a:rPr lang="en-US" sz="1200" b="0" dirty="0">
                          <a:solidFill>
                            <a:schemeClr val="tx1"/>
                          </a:solidFill>
                        </a:rPr>
                        <a:t>14</a:t>
                      </a:r>
                      <a:endParaRPr lang="ja-JP" sz="1200" b="0" dirty="0">
                        <a:solidFill>
                          <a:schemeClr val="tx1"/>
                        </a:solidFill>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just">
                        <a:spcAft>
                          <a:spcPts val="0"/>
                        </a:spcAft>
                      </a:pPr>
                      <a:r>
                        <a:rPr lang="ja-JP" sz="1200" b="0" dirty="0">
                          <a:solidFill>
                            <a:schemeClr val="tx1"/>
                          </a:solidFill>
                        </a:rPr>
                        <a:t>廃止</a:t>
                      </a:r>
                    </a:p>
                  </a:txBody>
                  <a:tcPr marL="68580" marR="68580" marT="0" marB="0"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ja-JP" sz="1200" b="0" dirty="0">
                          <a:solidFill>
                            <a:schemeClr val="tx1"/>
                          </a:solidFill>
                        </a:rPr>
                        <a:t>12</a:t>
                      </a:r>
                      <a:endParaRPr lang="ja-JP" altLang="ja-JP" sz="1200" b="0" dirty="0">
                        <a:solidFill>
                          <a:schemeClr val="tx1"/>
                        </a:solidFill>
                      </a:endParaRPr>
                    </a:p>
                  </a:txBody>
                  <a:tcPr marL="68580" marR="68580" marT="0"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xmlns="" val="10001"/>
                  </a:ext>
                </a:extLst>
              </a:tr>
              <a:tr h="274320">
                <a:tc vMerge="1">
                  <a:txBody>
                    <a:bodyPr/>
                    <a:lstStyle/>
                    <a:p>
                      <a:endParaRPr kumimoji="1" lang="ja-JP" altLang="en-US" sz="1300" b="0" dirty="0">
                        <a:solidFill>
                          <a:schemeClr val="tx1"/>
                        </a:solidFill>
                        <a:latin typeface="+mn-ea"/>
                        <a:ea typeface="+mn-ea"/>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vMerge="1">
                  <a:txBody>
                    <a:bodyPr/>
                    <a:lstStyle/>
                    <a:p>
                      <a:pPr algn="just">
                        <a:spcAft>
                          <a:spcPts val="0"/>
                        </a:spcAft>
                      </a:pPr>
                      <a:endParaRPr lang="en-US" sz="1300" kern="100" dirty="0">
                        <a:latin typeface="+mn-ea"/>
                        <a:ea typeface="+mn-ea"/>
                        <a:cs typeface="Times New Roman"/>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vMerge="1">
                  <a:txBody>
                    <a:bodyPr/>
                    <a:lstStyle/>
                    <a:p>
                      <a:pPr algn="r">
                        <a:spcAft>
                          <a:spcPts val="0"/>
                        </a:spcAft>
                      </a:pPr>
                      <a:endParaRPr lang="en-US" sz="1300" kern="100" dirty="0">
                        <a:latin typeface="+mn-ea"/>
                        <a:ea typeface="+mn-ea"/>
                        <a:cs typeface="Times New Roman"/>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just">
                        <a:spcAft>
                          <a:spcPts val="0"/>
                        </a:spcAft>
                      </a:pPr>
                      <a:r>
                        <a:rPr lang="ja-JP" sz="1200" b="0" dirty="0">
                          <a:solidFill>
                            <a:schemeClr val="tx1"/>
                          </a:solidFill>
                        </a:rPr>
                        <a:t>廃止</a:t>
                      </a:r>
                      <a:r>
                        <a:rPr lang="ja-JP" altLang="en-US" sz="1200" b="0" dirty="0">
                          <a:solidFill>
                            <a:schemeClr val="tx1"/>
                          </a:solidFill>
                        </a:rPr>
                        <a:t>（</a:t>
                      </a:r>
                      <a:r>
                        <a:rPr lang="ja-JP" sz="1200" b="0" dirty="0">
                          <a:solidFill>
                            <a:schemeClr val="tx1"/>
                          </a:solidFill>
                        </a:rPr>
                        <a:t>事業補助に転換</a:t>
                      </a:r>
                      <a:r>
                        <a:rPr lang="ja-JP" altLang="en-US" sz="1200" b="0" dirty="0">
                          <a:solidFill>
                            <a:schemeClr val="tx1"/>
                          </a:solidFill>
                        </a:rPr>
                        <a:t>）</a:t>
                      </a:r>
                      <a:endParaRPr lang="ja-JP" sz="1200" b="0" dirty="0">
                        <a:solidFill>
                          <a:schemeClr val="tx1"/>
                        </a:solidFill>
                      </a:endParaRPr>
                    </a:p>
                  </a:txBody>
                  <a:tcPr marL="68580" marR="68580" marT="0" marB="0"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spcAft>
                          <a:spcPts val="0"/>
                        </a:spcAft>
                      </a:pPr>
                      <a:r>
                        <a:rPr lang="en-US" altLang="ja-JP" sz="1200" b="0" dirty="0">
                          <a:solidFill>
                            <a:schemeClr val="tx1"/>
                          </a:solidFill>
                        </a:rPr>
                        <a:t>2</a:t>
                      </a:r>
                      <a:endParaRPr lang="ja-JP" sz="1200" b="0" dirty="0">
                        <a:solidFill>
                          <a:schemeClr val="tx1"/>
                        </a:solidFill>
                      </a:endParaRPr>
                    </a:p>
                  </a:txBody>
                  <a:tcPr marL="68580" marR="68580" marT="0"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xmlns="" val="10002"/>
                  </a:ext>
                </a:extLst>
              </a:tr>
              <a:tr h="274320">
                <a:tc rowSpan="4">
                  <a:txBody>
                    <a:bodyPr/>
                    <a:lstStyle/>
                    <a:p>
                      <a:pPr algn="ctr"/>
                      <a:r>
                        <a:rPr lang="ja-JP" altLang="en-US" sz="1200" b="0" dirty="0">
                          <a:solidFill>
                            <a:schemeClr val="tx1"/>
                          </a:solidFill>
                        </a:rPr>
                        <a:t>Ｂ</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rowSpan="4">
                  <a:txBody>
                    <a:bodyPr/>
                    <a:lstStyle/>
                    <a:p>
                      <a:pPr algn="just">
                        <a:spcAft>
                          <a:spcPts val="0"/>
                        </a:spcAft>
                      </a:pPr>
                      <a:r>
                        <a:rPr lang="ja-JP" sz="1200" b="0" dirty="0">
                          <a:solidFill>
                            <a:schemeClr val="tx1"/>
                          </a:solidFill>
                        </a:rPr>
                        <a:t>補助金</a:t>
                      </a:r>
                      <a:endParaRPr lang="en-US" altLang="ja-JP" sz="1200" b="0" dirty="0">
                        <a:solidFill>
                          <a:schemeClr val="tx1"/>
                        </a:solidFill>
                      </a:endParaRPr>
                    </a:p>
                    <a:p>
                      <a:pPr algn="just">
                        <a:spcAft>
                          <a:spcPts val="0"/>
                        </a:spcAft>
                      </a:pPr>
                      <a:r>
                        <a:rPr lang="ja-JP" sz="1200" b="0" dirty="0">
                          <a:solidFill>
                            <a:schemeClr val="tx1"/>
                          </a:solidFill>
                        </a:rPr>
                        <a:t>（施設運営補助）</a:t>
                      </a: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rowSpan="4">
                  <a:txBody>
                    <a:bodyPr/>
                    <a:lstStyle/>
                    <a:p>
                      <a:pPr algn="ctr">
                        <a:spcAft>
                          <a:spcPts val="0"/>
                        </a:spcAft>
                      </a:pPr>
                      <a:r>
                        <a:rPr lang="en-US" sz="1200" b="0" dirty="0">
                          <a:solidFill>
                            <a:schemeClr val="tx1"/>
                          </a:solidFill>
                        </a:rPr>
                        <a:t>11</a:t>
                      </a:r>
                      <a:endParaRPr lang="ja-JP" sz="1200" b="0" dirty="0">
                        <a:solidFill>
                          <a:schemeClr val="tx1"/>
                        </a:solidFill>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just">
                        <a:spcAft>
                          <a:spcPts val="0"/>
                        </a:spcAft>
                      </a:pPr>
                      <a:r>
                        <a:rPr lang="ja-JP" sz="1200" b="0" dirty="0">
                          <a:solidFill>
                            <a:schemeClr val="tx1"/>
                          </a:solidFill>
                        </a:rPr>
                        <a:t>見直し済</a:t>
                      </a:r>
                    </a:p>
                  </a:txBody>
                  <a:tcPr marL="68580" marR="68580" marT="0" marB="0"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ja-JP" sz="1200" b="0" dirty="0">
                          <a:solidFill>
                            <a:schemeClr val="tx1"/>
                          </a:solidFill>
                        </a:rPr>
                        <a:t>2</a:t>
                      </a:r>
                      <a:endParaRPr lang="ja-JP" altLang="ja-JP" sz="1200" b="0" dirty="0">
                        <a:solidFill>
                          <a:schemeClr val="tx1"/>
                        </a:solidFill>
                      </a:endParaRPr>
                    </a:p>
                  </a:txBody>
                  <a:tcPr marL="68580" marR="68580" marT="0"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xmlns="" val="10003"/>
                  </a:ext>
                </a:extLst>
              </a:tr>
              <a:tr h="274320">
                <a:tc vMerge="1">
                  <a:txBody>
                    <a:bodyPr/>
                    <a:lstStyle/>
                    <a:p>
                      <a:endParaRPr kumimoji="1" lang="ja-JP" altLang="en-US" sz="1300" b="0" dirty="0">
                        <a:solidFill>
                          <a:schemeClr val="tx1"/>
                        </a:solidFill>
                        <a:latin typeface="+mn-ea"/>
                        <a:ea typeface="+mn-ea"/>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vMerge="1">
                  <a:txBody>
                    <a:bodyPr/>
                    <a:lstStyle/>
                    <a:p>
                      <a:pPr algn="just">
                        <a:spcAft>
                          <a:spcPts val="0"/>
                        </a:spcAft>
                      </a:pPr>
                      <a:endParaRPr lang="en-US" sz="1300" kern="100" dirty="0">
                        <a:latin typeface="+mn-ea"/>
                        <a:ea typeface="+mn-ea"/>
                        <a:cs typeface="Times New Roman"/>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vMerge="1">
                  <a:txBody>
                    <a:bodyPr/>
                    <a:lstStyle/>
                    <a:p>
                      <a:pPr algn="r">
                        <a:spcAft>
                          <a:spcPts val="0"/>
                        </a:spcAft>
                      </a:pPr>
                      <a:endParaRPr lang="en-US" sz="1300" kern="100" dirty="0">
                        <a:latin typeface="+mn-ea"/>
                        <a:ea typeface="+mn-ea"/>
                        <a:cs typeface="Times New Roman"/>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just">
                        <a:spcAft>
                          <a:spcPts val="0"/>
                        </a:spcAft>
                      </a:pPr>
                      <a:r>
                        <a:rPr lang="ja-JP" sz="1200" b="0" dirty="0">
                          <a:solidFill>
                            <a:schemeClr val="tx1"/>
                          </a:solidFill>
                        </a:rPr>
                        <a:t>廃止</a:t>
                      </a:r>
                    </a:p>
                  </a:txBody>
                  <a:tcPr marL="68580" marR="68580" marT="0" marB="0"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spcAft>
                          <a:spcPts val="0"/>
                        </a:spcAft>
                      </a:pPr>
                      <a:r>
                        <a:rPr lang="en-US" altLang="ja-JP" sz="1200" b="0" dirty="0">
                          <a:solidFill>
                            <a:schemeClr val="tx1"/>
                          </a:solidFill>
                        </a:rPr>
                        <a:t>6</a:t>
                      </a:r>
                      <a:endParaRPr lang="ja-JP" sz="1200" b="0" dirty="0">
                        <a:solidFill>
                          <a:schemeClr val="tx1"/>
                        </a:solidFill>
                      </a:endParaRPr>
                    </a:p>
                  </a:txBody>
                  <a:tcPr marL="68580" marR="68580" marT="0"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xmlns="" val="10004"/>
                  </a:ext>
                </a:extLst>
              </a:tr>
              <a:tr h="274320">
                <a:tc vMerge="1">
                  <a:txBody>
                    <a:bodyPr/>
                    <a:lstStyle/>
                    <a:p>
                      <a:endParaRPr kumimoji="1" lang="ja-JP" altLang="en-US" sz="1300" b="0" dirty="0">
                        <a:solidFill>
                          <a:schemeClr val="tx1"/>
                        </a:solidFill>
                        <a:latin typeface="+mn-ea"/>
                        <a:ea typeface="+mn-ea"/>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vMerge="1">
                  <a:txBody>
                    <a:bodyPr/>
                    <a:lstStyle/>
                    <a:p>
                      <a:pPr algn="just">
                        <a:spcAft>
                          <a:spcPts val="0"/>
                        </a:spcAft>
                      </a:pPr>
                      <a:endParaRPr lang="en-US" sz="1300" kern="100" dirty="0">
                        <a:latin typeface="+mn-ea"/>
                        <a:ea typeface="+mn-ea"/>
                        <a:cs typeface="Times New Roman"/>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vMerge="1">
                  <a:txBody>
                    <a:bodyPr/>
                    <a:lstStyle/>
                    <a:p>
                      <a:pPr algn="r">
                        <a:spcAft>
                          <a:spcPts val="0"/>
                        </a:spcAft>
                      </a:pPr>
                      <a:endParaRPr lang="en-US" sz="1300" kern="100" dirty="0">
                        <a:latin typeface="+mn-ea"/>
                        <a:ea typeface="+mn-ea"/>
                        <a:cs typeface="Times New Roman"/>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just">
                        <a:spcAft>
                          <a:spcPts val="0"/>
                        </a:spcAft>
                      </a:pPr>
                      <a:r>
                        <a:rPr lang="ja-JP" sz="1200" b="0" dirty="0">
                          <a:solidFill>
                            <a:schemeClr val="tx1"/>
                          </a:solidFill>
                        </a:rPr>
                        <a:t>補助率等の見直し</a:t>
                      </a:r>
                    </a:p>
                  </a:txBody>
                  <a:tcPr marL="68580" marR="68580" marT="0" marB="0"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spcAft>
                          <a:spcPts val="0"/>
                        </a:spcAft>
                      </a:pPr>
                      <a:r>
                        <a:rPr lang="en-US" altLang="ja-JP" sz="1200" b="0" dirty="0">
                          <a:solidFill>
                            <a:schemeClr val="tx1"/>
                          </a:solidFill>
                        </a:rPr>
                        <a:t>2</a:t>
                      </a:r>
                      <a:endParaRPr lang="ja-JP" sz="1200" b="0" dirty="0">
                        <a:solidFill>
                          <a:schemeClr val="tx1"/>
                        </a:solidFill>
                      </a:endParaRPr>
                    </a:p>
                  </a:txBody>
                  <a:tcPr marL="68580" marR="68580" marT="0"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xmlns="" val="10005"/>
                  </a:ext>
                </a:extLst>
              </a:tr>
              <a:tr h="274320">
                <a:tc vMerge="1">
                  <a:txBody>
                    <a:bodyPr/>
                    <a:lstStyle/>
                    <a:p>
                      <a:endParaRPr kumimoji="1" lang="ja-JP" altLang="en-US" sz="1300" b="0" dirty="0">
                        <a:solidFill>
                          <a:schemeClr val="tx1"/>
                        </a:solidFill>
                        <a:latin typeface="+mn-ea"/>
                        <a:ea typeface="+mn-ea"/>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vMerge="1">
                  <a:txBody>
                    <a:bodyPr/>
                    <a:lstStyle/>
                    <a:p>
                      <a:pPr algn="just">
                        <a:spcAft>
                          <a:spcPts val="0"/>
                        </a:spcAft>
                      </a:pPr>
                      <a:endParaRPr lang="en-US" sz="1300" kern="100" dirty="0">
                        <a:latin typeface="+mn-ea"/>
                        <a:ea typeface="+mn-ea"/>
                        <a:cs typeface="Times New Roman"/>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vMerge="1">
                  <a:txBody>
                    <a:bodyPr/>
                    <a:lstStyle/>
                    <a:p>
                      <a:pPr algn="r">
                        <a:spcAft>
                          <a:spcPts val="0"/>
                        </a:spcAft>
                      </a:pPr>
                      <a:endParaRPr lang="en-US" sz="1300" kern="100" dirty="0">
                        <a:latin typeface="+mn-ea"/>
                        <a:ea typeface="+mn-ea"/>
                        <a:cs typeface="Times New Roman"/>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just">
                        <a:spcAft>
                          <a:spcPts val="0"/>
                        </a:spcAft>
                      </a:pPr>
                      <a:r>
                        <a:rPr lang="ja-JP" sz="1200" b="0" dirty="0">
                          <a:solidFill>
                            <a:schemeClr val="tx1"/>
                          </a:solidFill>
                        </a:rPr>
                        <a:t>他制度への移行</a:t>
                      </a:r>
                    </a:p>
                  </a:txBody>
                  <a:tcPr marL="68580" marR="68580" marT="0" marB="0"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spcAft>
                          <a:spcPts val="0"/>
                        </a:spcAft>
                      </a:pPr>
                      <a:r>
                        <a:rPr lang="en-US" altLang="ja-JP" sz="1200" b="0" dirty="0">
                          <a:solidFill>
                            <a:schemeClr val="tx1"/>
                          </a:solidFill>
                        </a:rPr>
                        <a:t>1</a:t>
                      </a:r>
                      <a:endParaRPr lang="ja-JP" sz="1200" b="0" dirty="0">
                        <a:solidFill>
                          <a:schemeClr val="tx1"/>
                        </a:solidFill>
                      </a:endParaRPr>
                    </a:p>
                  </a:txBody>
                  <a:tcPr marL="68580" marR="68580" marT="0"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xmlns="" val="10006"/>
                  </a:ext>
                </a:extLst>
              </a:tr>
              <a:tr h="274320">
                <a:tc rowSpan="2">
                  <a:txBody>
                    <a:bodyPr/>
                    <a:lstStyle/>
                    <a:p>
                      <a:pPr algn="ctr"/>
                      <a:r>
                        <a:rPr lang="ja-JP" altLang="en-US" sz="1200" b="0" dirty="0">
                          <a:solidFill>
                            <a:schemeClr val="tx1"/>
                          </a:solidFill>
                        </a:rPr>
                        <a:t>Ｃ</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rowSpan="2">
                  <a:txBody>
                    <a:bodyPr/>
                    <a:lstStyle/>
                    <a:p>
                      <a:pPr algn="just">
                        <a:spcAft>
                          <a:spcPts val="0"/>
                        </a:spcAft>
                      </a:pPr>
                      <a:r>
                        <a:rPr lang="ja-JP" sz="1200" b="0" dirty="0">
                          <a:solidFill>
                            <a:schemeClr val="tx1"/>
                          </a:solidFill>
                        </a:rPr>
                        <a:t>分担金</a:t>
                      </a: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rowSpan="2">
                  <a:txBody>
                    <a:bodyPr/>
                    <a:lstStyle/>
                    <a:p>
                      <a:pPr algn="ctr">
                        <a:spcAft>
                          <a:spcPts val="0"/>
                        </a:spcAft>
                      </a:pPr>
                      <a:r>
                        <a:rPr lang="en-US" sz="1200" b="0" dirty="0">
                          <a:solidFill>
                            <a:schemeClr val="tx1"/>
                          </a:solidFill>
                        </a:rPr>
                        <a:t>5</a:t>
                      </a:r>
                      <a:endParaRPr lang="ja-JP" sz="1200" b="0" dirty="0">
                        <a:solidFill>
                          <a:schemeClr val="tx1"/>
                        </a:solidFill>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just">
                        <a:spcAft>
                          <a:spcPts val="0"/>
                        </a:spcAft>
                      </a:pPr>
                      <a:r>
                        <a:rPr lang="ja-JP" sz="1200" b="0" dirty="0">
                          <a:solidFill>
                            <a:schemeClr val="tx1"/>
                          </a:solidFill>
                        </a:rPr>
                        <a:t>廃止</a:t>
                      </a:r>
                    </a:p>
                  </a:txBody>
                  <a:tcPr marL="68580" marR="68580" marT="0" marB="0"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spcAft>
                          <a:spcPts val="0"/>
                        </a:spcAft>
                      </a:pPr>
                      <a:r>
                        <a:rPr lang="en-US" altLang="ja-JP" sz="1200" b="0" dirty="0">
                          <a:solidFill>
                            <a:schemeClr val="tx1"/>
                          </a:solidFill>
                        </a:rPr>
                        <a:t>3</a:t>
                      </a:r>
                      <a:endParaRPr lang="ja-JP" sz="1200" b="0" dirty="0">
                        <a:solidFill>
                          <a:schemeClr val="tx1"/>
                        </a:solidFill>
                      </a:endParaRPr>
                    </a:p>
                  </a:txBody>
                  <a:tcPr marL="68580" marR="68580" marT="0"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xmlns="" val="10007"/>
                  </a:ext>
                </a:extLst>
              </a:tr>
              <a:tr h="274320">
                <a:tc vMerge="1">
                  <a:txBody>
                    <a:bodyPr/>
                    <a:lstStyle/>
                    <a:p>
                      <a:endParaRPr kumimoji="1" lang="ja-JP" altLang="en-US" sz="1300" b="0" dirty="0">
                        <a:solidFill>
                          <a:schemeClr val="tx1"/>
                        </a:solidFill>
                        <a:latin typeface="+mn-ea"/>
                        <a:ea typeface="+mn-ea"/>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vMerge="1">
                  <a:txBody>
                    <a:bodyPr/>
                    <a:lstStyle/>
                    <a:p>
                      <a:pPr algn="just">
                        <a:spcAft>
                          <a:spcPts val="0"/>
                        </a:spcAft>
                      </a:pPr>
                      <a:endParaRPr lang="en-US" sz="1300" kern="100" dirty="0">
                        <a:latin typeface="+mn-ea"/>
                        <a:ea typeface="+mn-ea"/>
                        <a:cs typeface="Times New Roman"/>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vMerge="1">
                  <a:txBody>
                    <a:bodyPr/>
                    <a:lstStyle/>
                    <a:p>
                      <a:pPr algn="r">
                        <a:spcAft>
                          <a:spcPts val="0"/>
                        </a:spcAft>
                      </a:pPr>
                      <a:endParaRPr lang="en-US" sz="1300" kern="100" dirty="0">
                        <a:latin typeface="+mn-ea"/>
                        <a:ea typeface="+mn-ea"/>
                        <a:cs typeface="Times New Roman"/>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just">
                        <a:spcAft>
                          <a:spcPts val="0"/>
                        </a:spcAft>
                      </a:pPr>
                      <a:r>
                        <a:rPr lang="ja-JP" sz="1200" b="0" dirty="0">
                          <a:solidFill>
                            <a:schemeClr val="tx1"/>
                          </a:solidFill>
                        </a:rPr>
                        <a:t>存続</a:t>
                      </a:r>
                    </a:p>
                  </a:txBody>
                  <a:tcPr marL="68580" marR="68580" marT="0" marB="0"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spcAft>
                          <a:spcPts val="0"/>
                        </a:spcAft>
                      </a:pPr>
                      <a:r>
                        <a:rPr lang="en-US" altLang="ja-JP" sz="1200" b="0" dirty="0">
                          <a:solidFill>
                            <a:schemeClr val="tx1"/>
                          </a:solidFill>
                        </a:rPr>
                        <a:t>2</a:t>
                      </a:r>
                      <a:endParaRPr lang="ja-JP" sz="1200" b="0" dirty="0">
                        <a:solidFill>
                          <a:schemeClr val="tx1"/>
                        </a:solidFill>
                      </a:endParaRPr>
                    </a:p>
                  </a:txBody>
                  <a:tcPr marL="68580" marR="68580" marT="0"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xmlns="" val="10008"/>
                  </a:ext>
                </a:extLst>
              </a:tr>
              <a:tr h="476632">
                <a:tc>
                  <a:txBody>
                    <a:bodyPr/>
                    <a:lstStyle/>
                    <a:p>
                      <a:pPr algn="ctr"/>
                      <a:r>
                        <a:rPr lang="ja-JP" altLang="en-US" sz="1200" b="0" dirty="0">
                          <a:solidFill>
                            <a:schemeClr val="tx1"/>
                          </a:solidFill>
                        </a:rPr>
                        <a:t>Ｄ</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just">
                        <a:spcAft>
                          <a:spcPts val="0"/>
                        </a:spcAft>
                      </a:pPr>
                      <a:r>
                        <a:rPr lang="ja-JP" sz="1200" b="0" dirty="0">
                          <a:solidFill>
                            <a:schemeClr val="tx1"/>
                          </a:solidFill>
                        </a:rPr>
                        <a:t>国関係法人等</a:t>
                      </a:r>
                      <a:endParaRPr lang="en-US" altLang="ja-JP" sz="1200" b="0" dirty="0">
                        <a:solidFill>
                          <a:schemeClr val="tx1"/>
                        </a:solidFill>
                      </a:endParaRPr>
                    </a:p>
                    <a:p>
                      <a:pPr algn="just">
                        <a:spcAft>
                          <a:spcPts val="0"/>
                        </a:spcAft>
                      </a:pPr>
                      <a:r>
                        <a:rPr lang="ja-JP" sz="1200" b="0" dirty="0" err="1">
                          <a:solidFill>
                            <a:schemeClr val="tx1"/>
                          </a:solidFill>
                        </a:rPr>
                        <a:t>への</a:t>
                      </a:r>
                      <a:r>
                        <a:rPr lang="ja-JP" sz="1200" b="0" dirty="0">
                          <a:solidFill>
                            <a:schemeClr val="tx1"/>
                          </a:solidFill>
                        </a:rPr>
                        <a:t>支出</a:t>
                      </a: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spcAft>
                          <a:spcPts val="0"/>
                        </a:spcAft>
                      </a:pPr>
                      <a:r>
                        <a:rPr lang="en-US" sz="1200" b="0" dirty="0">
                          <a:solidFill>
                            <a:schemeClr val="tx1"/>
                          </a:solidFill>
                        </a:rPr>
                        <a:t>50</a:t>
                      </a:r>
                      <a:endParaRPr lang="ja-JP" sz="1200" b="0" dirty="0">
                        <a:solidFill>
                          <a:schemeClr val="tx1"/>
                        </a:solidFill>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just">
                        <a:spcAft>
                          <a:spcPts val="0"/>
                        </a:spcAft>
                      </a:pPr>
                      <a:r>
                        <a:rPr lang="ja-JP" sz="1200" b="0" dirty="0">
                          <a:solidFill>
                            <a:schemeClr val="tx1"/>
                          </a:solidFill>
                        </a:rPr>
                        <a:t>廃止</a:t>
                      </a:r>
                    </a:p>
                  </a:txBody>
                  <a:tcPr marL="68580" marR="68580" marT="0" marB="0"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spcAft>
                          <a:spcPts val="0"/>
                        </a:spcAft>
                      </a:pPr>
                      <a:r>
                        <a:rPr lang="en-US" altLang="ja-JP" sz="1200" b="0" dirty="0">
                          <a:solidFill>
                            <a:schemeClr val="tx1"/>
                          </a:solidFill>
                        </a:rPr>
                        <a:t>50</a:t>
                      </a:r>
                      <a:endParaRPr lang="ja-JP" sz="1200" b="0" dirty="0">
                        <a:solidFill>
                          <a:schemeClr val="tx1"/>
                        </a:solidFill>
                      </a:endParaRPr>
                    </a:p>
                  </a:txBody>
                  <a:tcPr marL="68580" marR="68580" marT="0"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xmlns="" val="10009"/>
                  </a:ext>
                </a:extLst>
              </a:tr>
              <a:tr h="274320">
                <a:tc gridSpan="2">
                  <a:txBody>
                    <a:bodyPr/>
                    <a:lstStyle/>
                    <a:p>
                      <a:pPr algn="ctr"/>
                      <a:r>
                        <a:rPr lang="ja-JP" altLang="en-US" sz="1200" b="1" dirty="0">
                          <a:solidFill>
                            <a:schemeClr val="tx1"/>
                          </a:solidFill>
                        </a:rPr>
                        <a:t>合　　計</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hMerge="1">
                  <a:txBody>
                    <a:bodyPr/>
                    <a:lstStyle/>
                    <a:p>
                      <a:pPr algn="just">
                        <a:spcAft>
                          <a:spcPts val="0"/>
                        </a:spcAft>
                      </a:pPr>
                      <a:endParaRPr lang="ja-JP" sz="1600" b="0" dirty="0">
                        <a:solidFill>
                          <a:schemeClr val="tx1"/>
                        </a:solidFill>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spcAft>
                          <a:spcPts val="0"/>
                        </a:spcAft>
                      </a:pPr>
                      <a:r>
                        <a:rPr lang="en-US" sz="1400" b="1" dirty="0">
                          <a:solidFill>
                            <a:schemeClr val="tx1"/>
                          </a:solidFill>
                        </a:rPr>
                        <a:t>80</a:t>
                      </a:r>
                      <a:endParaRPr lang="ja-JP" sz="1400" b="1" dirty="0">
                        <a:solidFill>
                          <a:schemeClr val="tx1"/>
                        </a:solidFill>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just">
                        <a:spcAft>
                          <a:spcPts val="0"/>
                        </a:spcAft>
                      </a:pPr>
                      <a:endParaRPr lang="ja-JP" sz="1200" b="1" dirty="0">
                        <a:solidFill>
                          <a:schemeClr val="tx1"/>
                        </a:solidFill>
                      </a:endParaRPr>
                    </a:p>
                  </a:txBody>
                  <a:tcPr marL="68580" marR="68580" marT="0" marB="0"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spcAft>
                          <a:spcPts val="0"/>
                        </a:spcAft>
                      </a:pPr>
                      <a:r>
                        <a:rPr lang="en-US" altLang="ja-JP" sz="1400" b="1" dirty="0">
                          <a:solidFill>
                            <a:schemeClr val="tx1"/>
                          </a:solidFill>
                        </a:rPr>
                        <a:t>80</a:t>
                      </a:r>
                      <a:endParaRPr lang="ja-JP" sz="1400" b="1" dirty="0">
                        <a:solidFill>
                          <a:schemeClr val="tx1"/>
                        </a:solidFill>
                      </a:endParaRPr>
                    </a:p>
                  </a:txBody>
                  <a:tcPr marL="68580" marR="68580" marT="0"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xmlns="" val="10010"/>
                  </a:ext>
                </a:extLst>
              </a:tr>
            </a:tbl>
          </a:graphicData>
        </a:graphic>
      </p:graphicFrame>
      <p:sp>
        <p:nvSpPr>
          <p:cNvPr id="8" name="テキスト ボックス 7"/>
          <p:cNvSpPr txBox="1"/>
          <p:nvPr/>
        </p:nvSpPr>
        <p:spPr>
          <a:xfrm>
            <a:off x="7956376" y="0"/>
            <a:ext cx="936104" cy="338554"/>
          </a:xfrm>
          <a:prstGeom prst="rect">
            <a:avLst/>
          </a:prstGeom>
          <a:noFill/>
        </p:spPr>
        <p:txBody>
          <a:bodyPr wrap="square" rtlCol="0">
            <a:spAutoFit/>
          </a:bodyPr>
          <a:lstStyle/>
          <a:p>
            <a:r>
              <a:rPr kumimoji="1" lang="en-US" altLang="ja-JP" sz="1600" dirty="0"/>
              <a:t>A7.</a:t>
            </a:r>
            <a:r>
              <a:rPr lang="en-US" altLang="ja-JP" sz="1600" dirty="0"/>
              <a:t>(17)</a:t>
            </a:r>
            <a:endParaRPr kumimoji="1" lang="ja-JP" altLang="en-US" sz="1600" dirty="0"/>
          </a:p>
        </p:txBody>
      </p:sp>
      <p:sp>
        <p:nvSpPr>
          <p:cNvPr id="9" name="正方形/長方形 8"/>
          <p:cNvSpPr/>
          <p:nvPr/>
        </p:nvSpPr>
        <p:spPr>
          <a:xfrm>
            <a:off x="251520" y="1700808"/>
            <a:ext cx="1415772" cy="338554"/>
          </a:xfrm>
          <a:prstGeom prst="rect">
            <a:avLst/>
          </a:prstGeom>
        </p:spPr>
        <p:txBody>
          <a:bodyPr wrap="none">
            <a:spAutoFit/>
          </a:bodyPr>
          <a:lstStyle/>
          <a:p>
            <a:r>
              <a:rPr lang="ja-JP" altLang="en-US" sz="1600" dirty="0"/>
              <a:t>○削減効果額</a:t>
            </a:r>
          </a:p>
        </p:txBody>
      </p:sp>
      <p:sp>
        <p:nvSpPr>
          <p:cNvPr id="10" name="角丸四角形 9"/>
          <p:cNvSpPr/>
          <p:nvPr/>
        </p:nvSpPr>
        <p:spPr>
          <a:xfrm>
            <a:off x="827584" y="2996952"/>
            <a:ext cx="3528392" cy="504056"/>
          </a:xfrm>
          <a:prstGeom prst="roundRect">
            <a:avLst/>
          </a:prstGeom>
          <a:solidFill>
            <a:srgbClr val="FFF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 name="テキスト ボックス 10"/>
          <p:cNvSpPr txBox="1"/>
          <p:nvPr/>
        </p:nvSpPr>
        <p:spPr>
          <a:xfrm>
            <a:off x="683568" y="2132856"/>
            <a:ext cx="2880320" cy="759182"/>
          </a:xfrm>
          <a:prstGeom prst="rect">
            <a:avLst/>
          </a:prstGeom>
          <a:noFill/>
        </p:spPr>
        <p:txBody>
          <a:bodyPr wrap="square" rtlCol="0">
            <a:spAutoFit/>
          </a:bodyPr>
          <a:lstStyle/>
          <a:p>
            <a:pPr>
              <a:lnSpc>
                <a:spcPts val="2600"/>
              </a:lnSpc>
            </a:pPr>
            <a:r>
              <a:rPr lang="ja-JP" altLang="en-US" sz="1600" dirty="0"/>
              <a:t>合計　</a:t>
            </a:r>
            <a:r>
              <a:rPr lang="en-US" altLang="ja-JP" sz="1600" b="1" dirty="0"/>
              <a:t> 9</a:t>
            </a:r>
            <a:r>
              <a:rPr lang="ja-JP" altLang="ja-JP" sz="1600" b="1" dirty="0"/>
              <a:t>億</a:t>
            </a:r>
            <a:r>
              <a:rPr lang="en-US" altLang="ja-JP" sz="1600" b="1" dirty="0"/>
              <a:t>3,300</a:t>
            </a:r>
            <a:r>
              <a:rPr lang="ja-JP" altLang="ja-JP" sz="1600" b="1" dirty="0"/>
              <a:t>万円</a:t>
            </a:r>
            <a:endParaRPr lang="en-US" altLang="ja-JP" sz="1600" b="1" dirty="0"/>
          </a:p>
          <a:p>
            <a:pPr>
              <a:lnSpc>
                <a:spcPts val="2600"/>
              </a:lnSpc>
            </a:pPr>
            <a:r>
              <a:rPr lang="ja-JP" altLang="en-US" sz="1600" dirty="0"/>
              <a:t>　　　　（</a:t>
            </a:r>
            <a:r>
              <a:rPr lang="en-US" altLang="ja-JP" sz="1600" dirty="0"/>
              <a:t>2012</a:t>
            </a:r>
            <a:r>
              <a:rPr lang="ja-JP" altLang="en-US" sz="1600" dirty="0"/>
              <a:t>～</a:t>
            </a:r>
            <a:r>
              <a:rPr lang="en-US" altLang="ja-JP" sz="1600" dirty="0"/>
              <a:t>2014</a:t>
            </a:r>
            <a:r>
              <a:rPr lang="ja-JP" altLang="en-US" sz="1600" dirty="0"/>
              <a:t>年度累計）</a:t>
            </a:r>
            <a:endParaRPr lang="en-US" altLang="ja-JP" sz="1600" dirty="0"/>
          </a:p>
        </p:txBody>
      </p:sp>
      <p:graphicFrame>
        <p:nvGraphicFramePr>
          <p:cNvPr id="12" name="グラフ 11"/>
          <p:cNvGraphicFramePr/>
          <p:nvPr/>
        </p:nvGraphicFramePr>
        <p:xfrm>
          <a:off x="251520" y="2852936"/>
          <a:ext cx="3816424" cy="3024336"/>
        </p:xfrm>
        <a:graphic>
          <a:graphicData uri="http://schemas.openxmlformats.org/drawingml/2006/chart">
            <c:chart xmlns:c="http://schemas.openxmlformats.org/drawingml/2006/chart" xmlns:r="http://schemas.openxmlformats.org/officeDocument/2006/relationships" r:id="rId2"/>
          </a:graphicData>
        </a:graphic>
      </p:graphicFrame>
      <p:sp>
        <p:nvSpPr>
          <p:cNvPr id="13" name="テキスト ボックス 12"/>
          <p:cNvSpPr txBox="1"/>
          <p:nvPr/>
        </p:nvSpPr>
        <p:spPr>
          <a:xfrm>
            <a:off x="3023320" y="3121805"/>
            <a:ext cx="396552" cy="307196"/>
          </a:xfrm>
          <a:prstGeom prst="rect">
            <a:avLst/>
          </a:prstGeom>
          <a:noFill/>
        </p:spPr>
        <p:txBody>
          <a:bodyPr wrap="square" rtlCol="0">
            <a:spAutoFit/>
          </a:bodyPr>
          <a:lstStyle/>
          <a:p>
            <a:r>
              <a:rPr lang="ja-JP" altLang="en-US" sz="1400" dirty="0">
                <a:latin typeface="+mn-lt"/>
                <a:ea typeface="+mn-ea"/>
              </a:rPr>
              <a:t>→</a:t>
            </a:r>
            <a:endParaRPr lang="en-US" altLang="ja-JP" sz="1400" dirty="0">
              <a:latin typeface="+mn-lt"/>
              <a:ea typeface="+mn-ea"/>
            </a:endParaRPr>
          </a:p>
        </p:txBody>
      </p:sp>
      <p:sp>
        <p:nvSpPr>
          <p:cNvPr id="14" name="テキスト ボックス 13"/>
          <p:cNvSpPr txBox="1"/>
          <p:nvPr/>
        </p:nvSpPr>
        <p:spPr>
          <a:xfrm>
            <a:off x="3334801" y="3023078"/>
            <a:ext cx="1080120" cy="523220"/>
          </a:xfrm>
          <a:prstGeom prst="rect">
            <a:avLst/>
          </a:prstGeom>
          <a:noFill/>
        </p:spPr>
        <p:txBody>
          <a:bodyPr wrap="square" rtlCol="0">
            <a:spAutoFit/>
          </a:bodyPr>
          <a:lstStyle/>
          <a:p>
            <a:r>
              <a:rPr lang="en-US" altLang="ja-JP" sz="1400" dirty="0">
                <a:latin typeface="+mn-lt"/>
                <a:ea typeface="+mn-ea"/>
              </a:rPr>
              <a:t>9</a:t>
            </a:r>
            <a:r>
              <a:rPr lang="ja-JP" altLang="ja-JP" sz="1400" dirty="0">
                <a:latin typeface="+mn-lt"/>
                <a:ea typeface="+mn-ea"/>
              </a:rPr>
              <a:t>億</a:t>
            </a:r>
            <a:endParaRPr lang="en-US" altLang="ja-JP" sz="1400" dirty="0">
              <a:latin typeface="+mn-lt"/>
              <a:ea typeface="+mn-ea"/>
            </a:endParaRPr>
          </a:p>
          <a:p>
            <a:r>
              <a:rPr lang="en-US" altLang="ja-JP" sz="1400" dirty="0">
                <a:latin typeface="+mn-lt"/>
                <a:ea typeface="+mn-ea"/>
              </a:rPr>
              <a:t>  3,300</a:t>
            </a:r>
            <a:r>
              <a:rPr lang="ja-JP" altLang="ja-JP" sz="1400" dirty="0">
                <a:latin typeface="+mn-lt"/>
                <a:ea typeface="+mn-ea"/>
              </a:rPr>
              <a:t>万円</a:t>
            </a:r>
            <a:endParaRPr lang="en-US" altLang="ja-JP" sz="1400" dirty="0">
              <a:latin typeface="+mn-lt"/>
              <a:ea typeface="+mn-ea"/>
            </a:endParaRPr>
          </a:p>
        </p:txBody>
      </p:sp>
      <p:sp>
        <p:nvSpPr>
          <p:cNvPr id="17" name="正方形/長方形 16"/>
          <p:cNvSpPr/>
          <p:nvPr/>
        </p:nvSpPr>
        <p:spPr>
          <a:xfrm>
            <a:off x="251520" y="5949280"/>
            <a:ext cx="4572000" cy="553998"/>
          </a:xfrm>
          <a:prstGeom prst="rect">
            <a:avLst/>
          </a:prstGeom>
        </p:spPr>
        <p:txBody>
          <a:bodyPr>
            <a:spAutoFit/>
          </a:bodyPr>
          <a:lstStyle/>
          <a:p>
            <a:pPr>
              <a:lnSpc>
                <a:spcPts val="1800"/>
              </a:lnSpc>
            </a:pPr>
            <a:r>
              <a:rPr lang="en-US" altLang="ja-JP" dirty="0">
                <a:latin typeface="+mj-ea"/>
              </a:rPr>
              <a:t>※</a:t>
            </a:r>
            <a:r>
              <a:rPr lang="ja-JP" altLang="en-US" dirty="0">
                <a:latin typeface="+mj-ea"/>
              </a:rPr>
              <a:t>　</a:t>
            </a:r>
            <a:r>
              <a:rPr lang="en-US" altLang="ja-JP" dirty="0">
                <a:latin typeface="+mj-ea"/>
              </a:rPr>
              <a:t>2014</a:t>
            </a:r>
            <a:r>
              <a:rPr lang="ja-JP" altLang="en-US" dirty="0">
                <a:latin typeface="+mj-ea"/>
              </a:rPr>
              <a:t>年度削減効果額　</a:t>
            </a:r>
            <a:r>
              <a:rPr lang="en-US" altLang="ja-JP" dirty="0">
                <a:latin typeface="+mj-ea"/>
              </a:rPr>
              <a:t>3.87</a:t>
            </a:r>
            <a:r>
              <a:rPr lang="ja-JP" altLang="en-US" dirty="0">
                <a:latin typeface="+mj-ea"/>
              </a:rPr>
              <a:t>億円は</a:t>
            </a:r>
            <a:r>
              <a:rPr lang="en-US" altLang="ja-JP" dirty="0">
                <a:latin typeface="+mj-ea"/>
              </a:rPr>
              <a:t>2014</a:t>
            </a:r>
            <a:r>
              <a:rPr lang="ja-JP" altLang="en-US" dirty="0">
                <a:latin typeface="+mj-ea"/>
              </a:rPr>
              <a:t>年度補助金等予算額（</a:t>
            </a:r>
            <a:r>
              <a:rPr lang="en-US" altLang="ja-JP" dirty="0">
                <a:latin typeface="+mj-ea"/>
              </a:rPr>
              <a:t>394</a:t>
            </a:r>
            <a:r>
              <a:rPr lang="ja-JP" altLang="en-US" dirty="0">
                <a:latin typeface="+mj-ea"/>
              </a:rPr>
              <a:t>億円）の</a:t>
            </a:r>
            <a:r>
              <a:rPr lang="en-US" altLang="ja-JP" dirty="0">
                <a:latin typeface="+mj-ea"/>
              </a:rPr>
              <a:t>0.98%</a:t>
            </a:r>
            <a:r>
              <a:rPr lang="ja-JP" altLang="en-US" dirty="0">
                <a:latin typeface="+mj-ea"/>
              </a:rPr>
              <a:t>に相当</a:t>
            </a:r>
            <a:endParaRPr lang="en-US" altLang="ja-JP" dirty="0">
              <a:latin typeface="+mj-ea"/>
            </a:endParaRPr>
          </a:p>
        </p:txBody>
      </p:sp>
      <p:sp>
        <p:nvSpPr>
          <p:cNvPr id="20" name="テキスト ボックス 19"/>
          <p:cNvSpPr txBox="1"/>
          <p:nvPr/>
        </p:nvSpPr>
        <p:spPr>
          <a:xfrm>
            <a:off x="2843808" y="2996952"/>
            <a:ext cx="720080" cy="276999"/>
          </a:xfrm>
          <a:prstGeom prst="rect">
            <a:avLst/>
          </a:prstGeom>
          <a:noFill/>
        </p:spPr>
        <p:txBody>
          <a:bodyPr wrap="square" rtlCol="0">
            <a:spAutoFit/>
          </a:bodyPr>
          <a:lstStyle/>
          <a:p>
            <a:r>
              <a:rPr kumimoji="1" lang="en-US" altLang="ja-JP" sz="1200" dirty="0"/>
              <a:t>※</a:t>
            </a:r>
            <a:endParaRPr kumimoji="1" lang="ja-JP" altLang="en-US" sz="1200" dirty="0"/>
          </a:p>
        </p:txBody>
      </p:sp>
      <p:sp>
        <p:nvSpPr>
          <p:cNvPr id="23" name="スライド番号プレースホルダ 22"/>
          <p:cNvSpPr>
            <a:spLocks noGrp="1"/>
          </p:cNvSpPr>
          <p:nvPr>
            <p:ph type="sldNum" sz="quarter" idx="12"/>
          </p:nvPr>
        </p:nvSpPr>
        <p:spPr/>
        <p:txBody>
          <a:bodyPr/>
          <a:lstStyle/>
          <a:p>
            <a:fld id="{CCEC3038-1CF1-4B63-9920-55248DCFBA97}" type="slidenum">
              <a:rPr kumimoji="1" lang="ja-JP" altLang="en-US" smtClean="0"/>
              <a:pPr/>
              <a:t>167</a:t>
            </a:fld>
            <a:endParaRPr kumimoji="1" lang="ja-JP" altLang="en-US"/>
          </a:p>
        </p:txBody>
      </p:sp>
      <p:sp>
        <p:nvSpPr>
          <p:cNvPr id="25" name="テキスト ボックス 36"/>
          <p:cNvSpPr txBox="1"/>
          <p:nvPr/>
        </p:nvSpPr>
        <p:spPr>
          <a:xfrm>
            <a:off x="0" y="0"/>
            <a:ext cx="4427984" cy="261610"/>
          </a:xfrm>
          <a:prstGeom prst="rect">
            <a:avLst/>
          </a:prstGeom>
          <a:noFill/>
        </p:spPr>
        <p:txBody>
          <a:bodyPr wrap="square" rtlCol="0">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r>
              <a:rPr lang="en-US" altLang="ja-JP" sz="1100" dirty="0"/>
              <a:t>Ⅳ</a:t>
            </a:r>
            <a:r>
              <a:rPr lang="ja-JP" altLang="en-US" sz="1100" dirty="0"/>
              <a:t>　行財政改革</a:t>
            </a:r>
            <a:r>
              <a:rPr lang="en-US" altLang="ja-JP" sz="1100" dirty="0"/>
              <a:t>【</a:t>
            </a:r>
            <a:r>
              <a:rPr lang="ja-JP" altLang="en-US" sz="1100" dirty="0"/>
              <a:t>業務執行の刷新</a:t>
            </a:r>
            <a:r>
              <a:rPr lang="en-US" altLang="ja-JP" sz="1100" dirty="0"/>
              <a:t>】</a:t>
            </a:r>
            <a:r>
              <a:rPr lang="ja-JP" altLang="en-US" sz="1100" dirty="0"/>
              <a:t>・補助金等の見直し</a:t>
            </a:r>
            <a:endParaRPr lang="en-US" altLang="ja-JP" sz="1100" dirty="0"/>
          </a:p>
        </p:txBody>
      </p:sp>
    </p:spTree>
    <p:extLst>
      <p:ext uri="{BB962C8B-B14F-4D97-AF65-F5344CB8AC3E}">
        <p14:creationId xmlns:p14="http://schemas.microsoft.com/office/powerpoint/2010/main" val="4294276601"/>
      </p:ext>
    </p:extLst>
  </p:cSld>
  <p:clrMapOvr>
    <a:masterClrMapping/>
  </p:clrMapOvr>
</p:sld>
</file>

<file path=ppt/slides/slide1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正方形/長方形 8"/>
          <p:cNvSpPr/>
          <p:nvPr/>
        </p:nvSpPr>
        <p:spPr>
          <a:xfrm>
            <a:off x="251520" y="260648"/>
            <a:ext cx="8352928" cy="369332"/>
          </a:xfrm>
          <a:prstGeom prst="rect">
            <a:avLst/>
          </a:prstGeom>
        </p:spPr>
        <p:txBody>
          <a:bodyPr wrap="square">
            <a:spAutoFit/>
          </a:bodyPr>
          <a:lstStyle/>
          <a:p>
            <a:r>
              <a:rPr lang="ja-JP" altLang="en-US" b="1" dirty="0">
                <a:solidFill>
                  <a:srgbClr val="000000"/>
                </a:solidFill>
                <a:latin typeface="Calibri" pitchFamily="34" charset="0"/>
              </a:rPr>
              <a:t>　補助金等の見直し（２／３）</a:t>
            </a:r>
          </a:p>
        </p:txBody>
      </p:sp>
      <p:cxnSp>
        <p:nvCxnSpPr>
          <p:cNvPr id="10" name="直線コネクタ 9"/>
          <p:cNvCxnSpPr/>
          <p:nvPr/>
        </p:nvCxnSpPr>
        <p:spPr>
          <a:xfrm>
            <a:off x="179512" y="692696"/>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3" name="正方形/長方形 12"/>
          <p:cNvSpPr/>
          <p:nvPr/>
        </p:nvSpPr>
        <p:spPr>
          <a:xfrm>
            <a:off x="323528" y="770994"/>
            <a:ext cx="7848872" cy="425758"/>
          </a:xfrm>
          <a:prstGeom prst="rect">
            <a:avLst/>
          </a:prstGeom>
        </p:spPr>
        <p:txBody>
          <a:bodyPr wrap="square">
            <a:spAutoFit/>
          </a:bodyPr>
          <a:lstStyle/>
          <a:p>
            <a:pPr>
              <a:lnSpc>
                <a:spcPts val="2600"/>
              </a:lnSpc>
            </a:pPr>
            <a:r>
              <a:rPr lang="ja-JP" altLang="en-US" dirty="0">
                <a:latin typeface="+mn-ea"/>
              </a:rPr>
              <a:t>■ 補助金等の見直し</a:t>
            </a:r>
            <a:endParaRPr lang="en-US" altLang="ja-JP" dirty="0">
              <a:latin typeface="+mn-ea"/>
            </a:endParaRPr>
          </a:p>
        </p:txBody>
      </p:sp>
      <p:graphicFrame>
        <p:nvGraphicFramePr>
          <p:cNvPr id="15" name="表 14"/>
          <p:cNvGraphicFramePr>
            <a:graphicFrameLocks noGrp="1"/>
          </p:cNvGraphicFramePr>
          <p:nvPr>
            <p:extLst/>
          </p:nvPr>
        </p:nvGraphicFramePr>
        <p:xfrm>
          <a:off x="827582" y="2132856"/>
          <a:ext cx="8064896" cy="1313280"/>
        </p:xfrm>
        <a:graphic>
          <a:graphicData uri="http://schemas.openxmlformats.org/drawingml/2006/table">
            <a:tbl>
              <a:tblPr firstRow="1" bandRow="1">
                <a:tableStyleId>{B301B821-A1FF-4177-AEE7-76D212191A09}</a:tableStyleId>
              </a:tblPr>
              <a:tblGrid>
                <a:gridCol w="3607980">
                  <a:extLst>
                    <a:ext uri="{9D8B030D-6E8A-4147-A177-3AD203B41FA5}">
                      <a16:colId xmlns:a16="http://schemas.microsoft.com/office/drawing/2014/main" xmlns="" val="20000"/>
                    </a:ext>
                  </a:extLst>
                </a:gridCol>
                <a:gridCol w="707447">
                  <a:extLst>
                    <a:ext uri="{9D8B030D-6E8A-4147-A177-3AD203B41FA5}">
                      <a16:colId xmlns:a16="http://schemas.microsoft.com/office/drawing/2014/main" xmlns="" val="20001"/>
                    </a:ext>
                  </a:extLst>
                </a:gridCol>
                <a:gridCol w="705943">
                  <a:extLst>
                    <a:ext uri="{9D8B030D-6E8A-4147-A177-3AD203B41FA5}">
                      <a16:colId xmlns:a16="http://schemas.microsoft.com/office/drawing/2014/main" xmlns="" val="20002"/>
                    </a:ext>
                  </a:extLst>
                </a:gridCol>
                <a:gridCol w="968395">
                  <a:extLst>
                    <a:ext uri="{9D8B030D-6E8A-4147-A177-3AD203B41FA5}">
                      <a16:colId xmlns:a16="http://schemas.microsoft.com/office/drawing/2014/main" xmlns="" val="20003"/>
                    </a:ext>
                  </a:extLst>
                </a:gridCol>
                <a:gridCol w="2075131">
                  <a:extLst>
                    <a:ext uri="{9D8B030D-6E8A-4147-A177-3AD203B41FA5}">
                      <a16:colId xmlns:a16="http://schemas.microsoft.com/office/drawing/2014/main" xmlns="" val="20004"/>
                    </a:ext>
                  </a:extLst>
                </a:gridCol>
              </a:tblGrid>
              <a:tr h="216024">
                <a:tc>
                  <a:txBody>
                    <a:bodyPr/>
                    <a:lstStyle/>
                    <a:p>
                      <a:pPr algn="ctr"/>
                      <a:r>
                        <a:rPr kumimoji="1" lang="ja-JP" altLang="en-US" sz="1200" b="0" dirty="0">
                          <a:solidFill>
                            <a:schemeClr val="tx1"/>
                          </a:solidFill>
                          <a:latin typeface="ＭＳ Ｐゴシック" pitchFamily="50" charset="-128"/>
                          <a:ea typeface="ＭＳ Ｐゴシック" pitchFamily="50" charset="-128"/>
                          <a:cs typeface="メイリオ" panose="020B0604030504040204" pitchFamily="50" charset="-128"/>
                        </a:rPr>
                        <a:t>主な項目 </a:t>
                      </a:r>
                      <a:r>
                        <a:rPr kumimoji="1" lang="en-US" altLang="ja-JP" sz="1200" b="0" dirty="0">
                          <a:solidFill>
                            <a:schemeClr val="tx1"/>
                          </a:solidFill>
                          <a:latin typeface="ＭＳ Ｐゴシック" pitchFamily="50" charset="-128"/>
                          <a:ea typeface="ＭＳ Ｐゴシック" pitchFamily="50" charset="-128"/>
                          <a:cs typeface="メイリオ" panose="020B0604030504040204" pitchFamily="50" charset="-128"/>
                        </a:rPr>
                        <a:t>【</a:t>
                      </a:r>
                      <a:r>
                        <a:rPr kumimoji="1" lang="ja-JP" altLang="en-US" sz="1200" b="0" kern="1200" dirty="0">
                          <a:solidFill>
                            <a:schemeClr val="tx1"/>
                          </a:solidFill>
                          <a:latin typeface="ＭＳ Ｐゴシック" pitchFamily="50" charset="-128"/>
                          <a:ea typeface="ＭＳ Ｐゴシック" pitchFamily="50" charset="-128"/>
                          <a:cs typeface="メイリオ" panose="020B0604030504040204" pitchFamily="50" charset="-128"/>
                        </a:rPr>
                        <a:t>交付先</a:t>
                      </a:r>
                      <a:r>
                        <a:rPr kumimoji="1" lang="en-US" altLang="ja-JP" sz="1200" b="0" kern="1200" dirty="0">
                          <a:solidFill>
                            <a:schemeClr val="tx1"/>
                          </a:solidFill>
                          <a:latin typeface="ＭＳ Ｐゴシック" pitchFamily="50" charset="-128"/>
                          <a:ea typeface="ＭＳ Ｐゴシック" pitchFamily="50" charset="-128"/>
                          <a:cs typeface="メイリオ" panose="020B0604030504040204" pitchFamily="50" charset="-128"/>
                        </a:rPr>
                        <a:t>】</a:t>
                      </a:r>
                      <a:endParaRPr kumimoji="1" lang="ja-JP" altLang="en-US" sz="1200" b="0" kern="1200" dirty="0">
                        <a:solidFill>
                          <a:schemeClr val="tx1"/>
                        </a:solidFill>
                        <a:latin typeface="ＭＳ Ｐゴシック" pitchFamily="50" charset="-128"/>
                        <a:ea typeface="ＭＳ Ｐゴシック" pitchFamily="50" charset="-128"/>
                        <a:cs typeface="メイリオ" panose="020B0604030504040204" pitchFamily="50" charset="-128"/>
                      </a:endParaRPr>
                    </a:p>
                  </a:txBody>
                  <a:tcPr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40000"/>
                        <a:lumOff val="60000"/>
                      </a:schemeClr>
                    </a:solidFill>
                  </a:tcPr>
                </a:tc>
                <a:tc>
                  <a:txBody>
                    <a:bodyPr/>
                    <a:lstStyle/>
                    <a:p>
                      <a:pPr algn="ctr"/>
                      <a:r>
                        <a:rPr kumimoji="1" lang="ja-JP" altLang="en-US" sz="1200" b="0" dirty="0">
                          <a:solidFill>
                            <a:schemeClr val="tx1"/>
                          </a:solidFill>
                          <a:latin typeface="ＭＳ Ｐゴシック" pitchFamily="50" charset="-128"/>
                          <a:ea typeface="ＭＳ Ｐゴシック" pitchFamily="50" charset="-128"/>
                          <a:cs typeface="メイリオ" panose="020B0604030504040204" pitchFamily="50" charset="-128"/>
                        </a:rPr>
                        <a:t>削減額</a:t>
                      </a:r>
                    </a:p>
                  </a:txBody>
                  <a:tcPr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40000"/>
                        <a:lumOff val="60000"/>
                      </a:schemeClr>
                    </a:solidFill>
                  </a:tcPr>
                </a:tc>
                <a:tc>
                  <a:txBody>
                    <a:bodyPr/>
                    <a:lstStyle/>
                    <a:p>
                      <a:pPr algn="ctr"/>
                      <a:r>
                        <a:rPr kumimoji="1" lang="ja-JP" altLang="en-US" sz="1200" b="0" dirty="0">
                          <a:solidFill>
                            <a:schemeClr val="tx1"/>
                          </a:solidFill>
                          <a:latin typeface="ＭＳ Ｐゴシック" pitchFamily="50" charset="-128"/>
                          <a:ea typeface="ＭＳ Ｐゴシック" pitchFamily="50" charset="-128"/>
                          <a:cs typeface="メイリオ" panose="020B0604030504040204" pitchFamily="50" charset="-128"/>
                        </a:rPr>
                        <a:t>削減率</a:t>
                      </a:r>
                    </a:p>
                  </a:txBody>
                  <a:tcPr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40000"/>
                        <a:lumOff val="60000"/>
                      </a:schemeClr>
                    </a:solidFill>
                  </a:tcPr>
                </a:tc>
                <a:tc>
                  <a:txBody>
                    <a:bodyPr/>
                    <a:lstStyle/>
                    <a:p>
                      <a:pPr algn="ctr"/>
                      <a:r>
                        <a:rPr kumimoji="1" lang="ja-JP" altLang="en-US" sz="1200" b="0" dirty="0">
                          <a:solidFill>
                            <a:schemeClr val="tx1"/>
                          </a:solidFill>
                          <a:latin typeface="ＭＳ Ｐゴシック" pitchFamily="50" charset="-128"/>
                          <a:ea typeface="ＭＳ Ｐゴシック" pitchFamily="50" charset="-128"/>
                          <a:cs typeface="メイリオ" panose="020B0604030504040204" pitchFamily="50" charset="-128"/>
                        </a:rPr>
                        <a:t>見直し時期</a:t>
                      </a:r>
                    </a:p>
                  </a:txBody>
                  <a:tcPr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40000"/>
                        <a:lumOff val="60000"/>
                      </a:schemeClr>
                    </a:solidFill>
                  </a:tcPr>
                </a:tc>
                <a:tc>
                  <a:txBody>
                    <a:bodyPr/>
                    <a:lstStyle/>
                    <a:p>
                      <a:pPr algn="ctr"/>
                      <a:r>
                        <a:rPr kumimoji="1" lang="ja-JP" altLang="en-US" sz="1200" b="0" dirty="0">
                          <a:solidFill>
                            <a:schemeClr val="tx1"/>
                          </a:solidFill>
                          <a:latin typeface="ＭＳ Ｐゴシック" pitchFamily="50" charset="-128"/>
                          <a:ea typeface="ＭＳ Ｐゴシック" pitchFamily="50" charset="-128"/>
                          <a:cs typeface="メイリオ" panose="020B0604030504040204" pitchFamily="50" charset="-128"/>
                        </a:rPr>
                        <a:t>見直し内容等</a:t>
                      </a:r>
                    </a:p>
                  </a:txBody>
                  <a:tcPr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40000"/>
                        <a:lumOff val="60000"/>
                      </a:schemeClr>
                    </a:solidFill>
                  </a:tcPr>
                </a:tc>
                <a:extLst>
                  <a:ext uri="{0D108BD9-81ED-4DB2-BD59-A6C34878D82A}">
                    <a16:rowId xmlns:a16="http://schemas.microsoft.com/office/drawing/2014/main" xmlns="" val="10000"/>
                  </a:ext>
                </a:extLst>
              </a:tr>
              <a:tr h="498023">
                <a:tc>
                  <a:txBody>
                    <a:bodyPr/>
                    <a:lstStyle/>
                    <a:p>
                      <a:r>
                        <a:rPr kumimoji="1" lang="ja-JP" altLang="en-US" sz="1200" dirty="0">
                          <a:solidFill>
                            <a:schemeClr val="tx1"/>
                          </a:solidFill>
                          <a:latin typeface="ＭＳ Ｐゴシック" pitchFamily="50" charset="-128"/>
                          <a:ea typeface="ＭＳ Ｐゴシック" pitchFamily="50" charset="-128"/>
                          <a:cs typeface="メイリオ" panose="020B0604030504040204" pitchFamily="50" charset="-128"/>
                        </a:rPr>
                        <a:t>（公財）大阪市中小企業勤労者福祉サービスセンター管理運営事業補助金</a:t>
                      </a:r>
                      <a:endParaRPr kumimoji="1" lang="en-US" altLang="ja-JP" sz="1200" dirty="0">
                        <a:solidFill>
                          <a:schemeClr val="tx1"/>
                        </a:solidFill>
                        <a:latin typeface="ＭＳ Ｐゴシック" pitchFamily="50" charset="-128"/>
                        <a:ea typeface="ＭＳ Ｐゴシック" pitchFamily="50" charset="-128"/>
                        <a:cs typeface="メイリオ" panose="020B0604030504040204" pitchFamily="50" charset="-128"/>
                      </a:endParaRPr>
                    </a:p>
                    <a:p>
                      <a:r>
                        <a:rPr kumimoji="1" lang="ja-JP" altLang="en-US" sz="1200" dirty="0">
                          <a:solidFill>
                            <a:schemeClr val="tx1"/>
                          </a:solidFill>
                          <a:latin typeface="ＭＳ Ｐゴシック" pitchFamily="50" charset="-128"/>
                          <a:ea typeface="ＭＳ Ｐゴシック" pitchFamily="50" charset="-128"/>
                          <a:cs typeface="メイリオ" panose="020B0604030504040204" pitchFamily="50" charset="-128"/>
                        </a:rPr>
                        <a:t>　　</a:t>
                      </a:r>
                      <a:r>
                        <a:rPr kumimoji="1" lang="en-US" altLang="ja-JP" sz="1100" dirty="0">
                          <a:solidFill>
                            <a:schemeClr val="tx1"/>
                          </a:solidFill>
                          <a:latin typeface="ＭＳ Ｐゴシック" pitchFamily="50" charset="-128"/>
                          <a:ea typeface="ＭＳ Ｐゴシック" pitchFamily="50" charset="-128"/>
                          <a:cs typeface="メイリオ" panose="020B0604030504040204" pitchFamily="50" charset="-128"/>
                        </a:rPr>
                        <a:t>【</a:t>
                      </a:r>
                      <a:r>
                        <a:rPr kumimoji="1" lang="en-US" altLang="ja-JP" sz="1100" kern="1200" dirty="0">
                          <a:solidFill>
                            <a:schemeClr val="tx1"/>
                          </a:solidFill>
                          <a:latin typeface="ＭＳ Ｐゴシック" pitchFamily="50" charset="-128"/>
                          <a:ea typeface="ＭＳ Ｐゴシック" pitchFamily="50" charset="-128"/>
                          <a:cs typeface="メイリオ" panose="020B0604030504040204" pitchFamily="50" charset="-128"/>
                        </a:rPr>
                        <a:t>(</a:t>
                      </a:r>
                      <a:r>
                        <a:rPr kumimoji="1" lang="ja-JP" altLang="en-US" sz="1100" kern="1200" dirty="0">
                          <a:solidFill>
                            <a:schemeClr val="tx1"/>
                          </a:solidFill>
                          <a:latin typeface="ＭＳ Ｐゴシック" pitchFamily="50" charset="-128"/>
                          <a:ea typeface="ＭＳ Ｐゴシック" pitchFamily="50" charset="-128"/>
                          <a:cs typeface="メイリオ" panose="020B0604030504040204" pitchFamily="50" charset="-128"/>
                        </a:rPr>
                        <a:t>公財</a:t>
                      </a:r>
                      <a:r>
                        <a:rPr kumimoji="1" lang="en-US" altLang="ja-JP" sz="1100" dirty="0">
                          <a:solidFill>
                            <a:schemeClr val="tx1"/>
                          </a:solidFill>
                          <a:latin typeface="ＭＳ Ｐゴシック" pitchFamily="50" charset="-128"/>
                          <a:ea typeface="ＭＳ Ｐゴシック" pitchFamily="50" charset="-128"/>
                          <a:cs typeface="メイリオ" panose="020B0604030504040204" pitchFamily="50" charset="-128"/>
                        </a:rPr>
                        <a:t>)</a:t>
                      </a:r>
                      <a:r>
                        <a:rPr kumimoji="1" lang="zh-TW" altLang="en-US" sz="1100" kern="1200" dirty="0">
                          <a:solidFill>
                            <a:schemeClr val="tx1"/>
                          </a:solidFill>
                          <a:latin typeface="ＭＳ Ｐゴシック" pitchFamily="50" charset="-128"/>
                          <a:ea typeface="ＭＳ Ｐゴシック" pitchFamily="50" charset="-128"/>
                          <a:cs typeface="メイリオ" panose="020B0604030504040204" pitchFamily="50" charset="-128"/>
                        </a:rPr>
                        <a:t>大阪市中小企業</a:t>
                      </a:r>
                      <a:r>
                        <a:rPr kumimoji="1" lang="ja-JP" altLang="en-US" sz="1100" kern="1200" dirty="0">
                          <a:solidFill>
                            <a:schemeClr val="tx1"/>
                          </a:solidFill>
                          <a:latin typeface="ＭＳ Ｐゴシック" pitchFamily="50" charset="-128"/>
                          <a:ea typeface="ＭＳ Ｐゴシック" pitchFamily="50" charset="-128"/>
                          <a:cs typeface="メイリオ" panose="020B0604030504040204" pitchFamily="50" charset="-128"/>
                        </a:rPr>
                        <a:t>勤労者福祉サービスセンター</a:t>
                      </a:r>
                      <a:r>
                        <a:rPr kumimoji="1" lang="en-US" altLang="ja-JP" sz="1100" kern="1200" dirty="0">
                          <a:solidFill>
                            <a:schemeClr val="tx1"/>
                          </a:solidFill>
                          <a:latin typeface="ＭＳ Ｐゴシック" pitchFamily="50" charset="-128"/>
                          <a:ea typeface="ＭＳ Ｐゴシック" pitchFamily="50" charset="-128"/>
                          <a:cs typeface="メイリオ" panose="020B0604030504040204" pitchFamily="50" charset="-128"/>
                        </a:rPr>
                        <a:t>】</a:t>
                      </a:r>
                      <a:endParaRPr kumimoji="1" lang="ja-JP" altLang="en-US" sz="1100" kern="1200" dirty="0">
                        <a:solidFill>
                          <a:schemeClr val="tx1"/>
                        </a:solidFill>
                        <a:latin typeface="ＭＳ Ｐゴシック" pitchFamily="50" charset="-128"/>
                        <a:ea typeface="ＭＳ Ｐゴシック" pitchFamily="50" charset="-128"/>
                        <a:cs typeface="メイリオ" panose="020B0604030504040204" pitchFamily="50" charset="-128"/>
                      </a:endParaRPr>
                    </a:p>
                  </a:txBody>
                  <a:tcPr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a:r>
                        <a:rPr kumimoji="1" lang="en-US" altLang="ja-JP" sz="1200" dirty="0">
                          <a:solidFill>
                            <a:schemeClr val="tx1"/>
                          </a:solidFill>
                          <a:latin typeface="ＭＳ Ｐゴシック" pitchFamily="50" charset="-128"/>
                          <a:ea typeface="ＭＳ Ｐゴシック" pitchFamily="50" charset="-128"/>
                          <a:cs typeface="メイリオ" panose="020B0604030504040204" pitchFamily="50" charset="-128"/>
                        </a:rPr>
                        <a:t>52</a:t>
                      </a:r>
                      <a:endParaRPr kumimoji="1" lang="ja-JP" altLang="en-US" sz="1200" dirty="0">
                        <a:solidFill>
                          <a:schemeClr val="tx1"/>
                        </a:solidFill>
                        <a:latin typeface="ＭＳ Ｐゴシック" pitchFamily="50" charset="-128"/>
                        <a:ea typeface="ＭＳ Ｐゴシック" pitchFamily="50" charset="-128"/>
                        <a:cs typeface="メイリオ" panose="020B0604030504040204" pitchFamily="50" charset="-128"/>
                      </a:endParaRPr>
                    </a:p>
                  </a:txBody>
                  <a:tcPr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a:r>
                        <a:rPr kumimoji="1" lang="en-US" altLang="ja-JP" sz="1200" dirty="0">
                          <a:latin typeface="ＭＳ Ｐゴシック" pitchFamily="50" charset="-128"/>
                          <a:ea typeface="ＭＳ Ｐゴシック" pitchFamily="50" charset="-128"/>
                          <a:cs typeface="メイリオ" panose="020B0604030504040204" pitchFamily="50" charset="-128"/>
                        </a:rPr>
                        <a:t>100</a:t>
                      </a:r>
                      <a:r>
                        <a:rPr kumimoji="1" lang="ja-JP" altLang="en-US" sz="1200" dirty="0">
                          <a:latin typeface="ＭＳ Ｐゴシック" pitchFamily="50" charset="-128"/>
                          <a:ea typeface="ＭＳ Ｐゴシック" pitchFamily="50" charset="-128"/>
                          <a:cs typeface="メイリオ" panose="020B0604030504040204" pitchFamily="50" charset="-128"/>
                        </a:rPr>
                        <a:t>％</a:t>
                      </a:r>
                    </a:p>
                  </a:txBody>
                  <a:tcPr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a:r>
                        <a:rPr kumimoji="1" lang="en-US" altLang="ja-JP" sz="1200" dirty="0">
                          <a:latin typeface="ＭＳ Ｐゴシック" pitchFamily="50" charset="-128"/>
                          <a:ea typeface="ＭＳ Ｐゴシック" pitchFamily="50" charset="-128"/>
                          <a:cs typeface="メイリオ" panose="020B0604030504040204" pitchFamily="50" charset="-128"/>
                        </a:rPr>
                        <a:t>2012</a:t>
                      </a:r>
                      <a:r>
                        <a:rPr kumimoji="1" lang="ja-JP" altLang="en-US" sz="1200" dirty="0">
                          <a:latin typeface="ＭＳ Ｐゴシック" pitchFamily="50" charset="-128"/>
                          <a:ea typeface="ＭＳ Ｐゴシック" pitchFamily="50" charset="-128"/>
                          <a:cs typeface="メイリオ" panose="020B0604030504040204" pitchFamily="50" charset="-128"/>
                        </a:rPr>
                        <a:t>～</a:t>
                      </a:r>
                      <a:endParaRPr kumimoji="1" lang="en-US" altLang="ja-JP" sz="1200" dirty="0">
                        <a:latin typeface="ＭＳ Ｐゴシック" pitchFamily="50" charset="-128"/>
                        <a:ea typeface="ＭＳ Ｐゴシック" pitchFamily="50" charset="-128"/>
                        <a:cs typeface="メイリオ" panose="020B0604030504040204" pitchFamily="50" charset="-128"/>
                      </a:endParaRPr>
                    </a:p>
                    <a:p>
                      <a:pPr algn="l"/>
                      <a:r>
                        <a:rPr kumimoji="1" lang="ja-JP" altLang="en-US" sz="1200" dirty="0">
                          <a:latin typeface="ＭＳ Ｐゴシック" pitchFamily="50" charset="-128"/>
                          <a:ea typeface="ＭＳ Ｐゴシック" pitchFamily="50" charset="-128"/>
                          <a:cs typeface="メイリオ" panose="020B0604030504040204" pitchFamily="50" charset="-128"/>
                        </a:rPr>
                        <a:t>　</a:t>
                      </a:r>
                      <a:r>
                        <a:rPr kumimoji="1" lang="en-US" altLang="ja-JP" sz="1200" dirty="0">
                          <a:latin typeface="ＭＳ Ｐゴシック" pitchFamily="50" charset="-128"/>
                          <a:ea typeface="ＭＳ Ｐゴシック" pitchFamily="50" charset="-128"/>
                          <a:cs typeface="メイリオ" panose="020B0604030504040204" pitchFamily="50" charset="-128"/>
                        </a:rPr>
                        <a:t>2014</a:t>
                      </a:r>
                      <a:r>
                        <a:rPr kumimoji="1" lang="ja-JP" altLang="en-US" sz="1200" dirty="0">
                          <a:latin typeface="ＭＳ Ｐゴシック" pitchFamily="50" charset="-128"/>
                          <a:ea typeface="ＭＳ Ｐゴシック" pitchFamily="50" charset="-128"/>
                          <a:cs typeface="メイリオ" panose="020B0604030504040204" pitchFamily="50" charset="-128"/>
                        </a:rPr>
                        <a:t>年度</a:t>
                      </a:r>
                    </a:p>
                  </a:txBody>
                  <a:tcPr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kumimoji="1" lang="ja-JP" altLang="en-US" sz="1200" dirty="0">
                          <a:latin typeface="ＭＳ Ｐゴシック" pitchFamily="50" charset="-128"/>
                          <a:ea typeface="ＭＳ Ｐゴシック" pitchFamily="50" charset="-128"/>
                          <a:cs typeface="メイリオ" panose="020B0604030504040204" pitchFamily="50" charset="-128"/>
                        </a:rPr>
                        <a:t>廃止</a:t>
                      </a:r>
                      <a:r>
                        <a:rPr kumimoji="1" lang="en-US" altLang="ja-JP" sz="1200" dirty="0">
                          <a:latin typeface="ＭＳ Ｐゴシック" pitchFamily="50" charset="-128"/>
                          <a:ea typeface="ＭＳ Ｐゴシック" pitchFamily="50" charset="-128"/>
                          <a:cs typeface="メイリオ" panose="020B0604030504040204" pitchFamily="50" charset="-128"/>
                        </a:rPr>
                        <a:t>(2012</a:t>
                      </a:r>
                      <a:r>
                        <a:rPr kumimoji="1" lang="ja-JP" altLang="en-US" sz="1200" dirty="0">
                          <a:latin typeface="ＭＳ Ｐゴシック" pitchFamily="50" charset="-128"/>
                          <a:ea typeface="ＭＳ Ｐゴシック" pitchFamily="50" charset="-128"/>
                          <a:cs typeface="メイリオ" panose="020B0604030504040204" pitchFamily="50" charset="-128"/>
                        </a:rPr>
                        <a:t>～</a:t>
                      </a:r>
                      <a:r>
                        <a:rPr kumimoji="1" lang="en-US" altLang="ja-JP" sz="1200" dirty="0">
                          <a:latin typeface="ＭＳ Ｐゴシック" pitchFamily="50" charset="-128"/>
                          <a:ea typeface="ＭＳ Ｐゴシック" pitchFamily="50" charset="-128"/>
                          <a:cs typeface="メイリオ" panose="020B0604030504040204" pitchFamily="50" charset="-128"/>
                        </a:rPr>
                        <a:t>2013</a:t>
                      </a:r>
                      <a:r>
                        <a:rPr kumimoji="1" lang="ja-JP" altLang="en-US" sz="1200" dirty="0">
                          <a:latin typeface="ＭＳ Ｐゴシック" pitchFamily="50" charset="-128"/>
                          <a:ea typeface="ＭＳ Ｐゴシック" pitchFamily="50" charset="-128"/>
                          <a:cs typeface="メイリオ" panose="020B0604030504040204" pitchFamily="50" charset="-128"/>
                        </a:rPr>
                        <a:t>年度は経過措置として減額のうえ継続</a:t>
                      </a:r>
                      <a:r>
                        <a:rPr kumimoji="1" lang="en-US" altLang="ja-JP" sz="1200" dirty="0">
                          <a:latin typeface="ＭＳ Ｐゴシック" pitchFamily="50" charset="-128"/>
                          <a:ea typeface="ＭＳ Ｐゴシック" pitchFamily="50" charset="-128"/>
                          <a:cs typeface="メイリオ" panose="020B0604030504040204" pitchFamily="50" charset="-128"/>
                        </a:rPr>
                        <a:t>)</a:t>
                      </a:r>
                    </a:p>
                  </a:txBody>
                  <a:tcPr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xmlns="" val="10001"/>
                  </a:ext>
                </a:extLst>
              </a:tr>
              <a:tr h="310947">
                <a:tc>
                  <a:txBody>
                    <a:bodyPr/>
                    <a:lstStyle/>
                    <a:p>
                      <a:r>
                        <a:rPr kumimoji="1" lang="en-US" altLang="ja-JP" sz="1200" kern="1200" dirty="0">
                          <a:solidFill>
                            <a:schemeClr val="tx1"/>
                          </a:solidFill>
                          <a:latin typeface="ＭＳ Ｐゴシック" pitchFamily="50" charset="-128"/>
                          <a:ea typeface="ＭＳ Ｐゴシック" pitchFamily="50" charset="-128"/>
                          <a:cs typeface="メイリオ" panose="020B0604030504040204" pitchFamily="50" charset="-128"/>
                        </a:rPr>
                        <a:t>UNEP</a:t>
                      </a:r>
                      <a:r>
                        <a:rPr kumimoji="1" lang="ja-JP" altLang="en-US" sz="1200" kern="1200" dirty="0">
                          <a:solidFill>
                            <a:schemeClr val="tx1"/>
                          </a:solidFill>
                          <a:latin typeface="ＭＳ Ｐゴシック" pitchFamily="50" charset="-128"/>
                          <a:ea typeface="ＭＳ Ｐゴシック" pitchFamily="50" charset="-128"/>
                          <a:cs typeface="メイリオ" panose="020B0604030504040204" pitchFamily="50" charset="-128"/>
                        </a:rPr>
                        <a:t>支援事業補助金</a:t>
                      </a:r>
                      <a:endParaRPr kumimoji="1" lang="en-US" altLang="ja-JP" sz="1200" kern="1200" dirty="0">
                        <a:solidFill>
                          <a:schemeClr val="tx1"/>
                        </a:solidFill>
                        <a:latin typeface="ＭＳ Ｐゴシック" pitchFamily="50" charset="-128"/>
                        <a:ea typeface="ＭＳ Ｐゴシック" pitchFamily="50" charset="-128"/>
                        <a:cs typeface="メイリオ" panose="020B0604030504040204" pitchFamily="50" charset="-128"/>
                      </a:endParaRPr>
                    </a:p>
                    <a:p>
                      <a:r>
                        <a:rPr kumimoji="1" lang="ja-JP" altLang="en-US" sz="1200" kern="1200" dirty="0">
                          <a:solidFill>
                            <a:schemeClr val="tx1"/>
                          </a:solidFill>
                          <a:latin typeface="ＭＳ Ｐゴシック" pitchFamily="50" charset="-128"/>
                          <a:ea typeface="ＭＳ Ｐゴシック" pitchFamily="50" charset="-128"/>
                          <a:cs typeface="メイリオ" panose="020B0604030504040204" pitchFamily="50" charset="-128"/>
                        </a:rPr>
                        <a:t>　　</a:t>
                      </a:r>
                      <a:r>
                        <a:rPr kumimoji="1" lang="en-US" altLang="ja-JP" sz="1100" kern="1200" dirty="0">
                          <a:solidFill>
                            <a:schemeClr val="tx1"/>
                          </a:solidFill>
                          <a:latin typeface="ＭＳ Ｐゴシック" pitchFamily="50" charset="-128"/>
                          <a:ea typeface="ＭＳ Ｐゴシック" pitchFamily="50" charset="-128"/>
                          <a:cs typeface="メイリオ" panose="020B0604030504040204" pitchFamily="50" charset="-128"/>
                        </a:rPr>
                        <a:t>【</a:t>
                      </a:r>
                      <a:r>
                        <a:rPr kumimoji="1" lang="ja-JP" altLang="en-US" sz="1100" kern="1200" dirty="0">
                          <a:solidFill>
                            <a:schemeClr val="tx1"/>
                          </a:solidFill>
                          <a:latin typeface="ＭＳ Ｐゴシック" pitchFamily="50" charset="-128"/>
                          <a:ea typeface="ＭＳ Ｐゴシック" pitchFamily="50" charset="-128"/>
                          <a:cs typeface="メイリオ" panose="020B0604030504040204" pitchFamily="50" charset="-128"/>
                        </a:rPr>
                        <a:t>（公財）地球環境センター</a:t>
                      </a:r>
                      <a:r>
                        <a:rPr kumimoji="1" lang="en-US" altLang="ja-JP" sz="1100" kern="1200" dirty="0">
                          <a:solidFill>
                            <a:schemeClr val="tx1"/>
                          </a:solidFill>
                          <a:latin typeface="ＭＳ Ｐゴシック" pitchFamily="50" charset="-128"/>
                          <a:ea typeface="ＭＳ Ｐゴシック" pitchFamily="50" charset="-128"/>
                          <a:cs typeface="メイリオ" panose="020B0604030504040204" pitchFamily="50" charset="-128"/>
                        </a:rPr>
                        <a:t>】</a:t>
                      </a:r>
                      <a:endParaRPr kumimoji="1" lang="ja-JP" altLang="en-US" sz="1100" kern="1200" dirty="0">
                        <a:solidFill>
                          <a:schemeClr val="tx1"/>
                        </a:solidFill>
                        <a:latin typeface="ＭＳ Ｐゴシック" pitchFamily="50" charset="-128"/>
                        <a:ea typeface="ＭＳ Ｐゴシック" pitchFamily="50" charset="-128"/>
                        <a:cs typeface="メイリオ" panose="020B0604030504040204" pitchFamily="50" charset="-128"/>
                      </a:endParaRPr>
                    </a:p>
                  </a:txBody>
                  <a:tcPr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a:r>
                        <a:rPr kumimoji="1" lang="en-US" altLang="ja-JP" sz="1200" dirty="0">
                          <a:solidFill>
                            <a:schemeClr val="tx1"/>
                          </a:solidFill>
                          <a:latin typeface="ＭＳ Ｐゴシック" pitchFamily="50" charset="-128"/>
                          <a:ea typeface="ＭＳ Ｐゴシック" pitchFamily="50" charset="-128"/>
                          <a:cs typeface="メイリオ" panose="020B0604030504040204" pitchFamily="50" charset="-128"/>
                        </a:rPr>
                        <a:t>35</a:t>
                      </a:r>
                      <a:endParaRPr kumimoji="1" lang="ja-JP" altLang="en-US" sz="1200" dirty="0">
                        <a:solidFill>
                          <a:schemeClr val="tx1"/>
                        </a:solidFill>
                        <a:latin typeface="ＭＳ Ｐゴシック" pitchFamily="50" charset="-128"/>
                        <a:ea typeface="ＭＳ Ｐゴシック" pitchFamily="50" charset="-128"/>
                        <a:cs typeface="メイリオ" panose="020B0604030504040204" pitchFamily="50" charset="-128"/>
                      </a:endParaRPr>
                    </a:p>
                  </a:txBody>
                  <a:tcPr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a:r>
                        <a:rPr kumimoji="1" lang="en-US" altLang="ja-JP" sz="1200" dirty="0">
                          <a:latin typeface="ＭＳ Ｐゴシック" pitchFamily="50" charset="-128"/>
                          <a:ea typeface="ＭＳ Ｐゴシック" pitchFamily="50" charset="-128"/>
                          <a:cs typeface="メイリオ" panose="020B0604030504040204" pitchFamily="50" charset="-128"/>
                        </a:rPr>
                        <a:t>100</a:t>
                      </a:r>
                      <a:r>
                        <a:rPr kumimoji="1" lang="ja-JP" altLang="en-US" sz="1200" dirty="0">
                          <a:latin typeface="ＭＳ Ｐゴシック" pitchFamily="50" charset="-128"/>
                          <a:ea typeface="ＭＳ Ｐゴシック" pitchFamily="50" charset="-128"/>
                          <a:cs typeface="メイリオ" panose="020B0604030504040204" pitchFamily="50" charset="-128"/>
                        </a:rPr>
                        <a:t>％</a:t>
                      </a:r>
                    </a:p>
                  </a:txBody>
                  <a:tcPr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a:r>
                        <a:rPr kumimoji="1" lang="en-US" altLang="ja-JP" sz="1200" dirty="0">
                          <a:latin typeface="ＭＳ Ｐゴシック" pitchFamily="50" charset="-128"/>
                          <a:ea typeface="ＭＳ Ｐゴシック" pitchFamily="50" charset="-128"/>
                          <a:cs typeface="メイリオ" panose="020B0604030504040204" pitchFamily="50" charset="-128"/>
                        </a:rPr>
                        <a:t>2012</a:t>
                      </a:r>
                      <a:r>
                        <a:rPr kumimoji="1" lang="ja-JP" altLang="en-US" sz="1200" dirty="0">
                          <a:latin typeface="ＭＳ Ｐゴシック" pitchFamily="50" charset="-128"/>
                          <a:ea typeface="ＭＳ Ｐゴシック" pitchFamily="50" charset="-128"/>
                          <a:cs typeface="メイリオ" panose="020B0604030504040204" pitchFamily="50" charset="-128"/>
                        </a:rPr>
                        <a:t>～</a:t>
                      </a:r>
                      <a:endParaRPr kumimoji="1" lang="en-US" altLang="ja-JP" sz="1200" dirty="0">
                        <a:latin typeface="ＭＳ Ｐゴシック" pitchFamily="50" charset="-128"/>
                        <a:ea typeface="ＭＳ Ｐゴシック" pitchFamily="50" charset="-128"/>
                        <a:cs typeface="メイリオ" panose="020B0604030504040204" pitchFamily="50" charset="-128"/>
                      </a:endParaRPr>
                    </a:p>
                    <a:p>
                      <a:pPr algn="l"/>
                      <a:r>
                        <a:rPr kumimoji="1" lang="ja-JP" altLang="en-US" sz="1200" dirty="0">
                          <a:latin typeface="ＭＳ Ｐゴシック" pitchFamily="50" charset="-128"/>
                          <a:ea typeface="ＭＳ Ｐゴシック" pitchFamily="50" charset="-128"/>
                          <a:cs typeface="メイリオ" panose="020B0604030504040204" pitchFamily="50" charset="-128"/>
                        </a:rPr>
                        <a:t>　</a:t>
                      </a:r>
                      <a:r>
                        <a:rPr kumimoji="1" lang="en-US" altLang="ja-JP" sz="1200" dirty="0">
                          <a:latin typeface="ＭＳ Ｐゴシック" pitchFamily="50" charset="-128"/>
                          <a:ea typeface="ＭＳ Ｐゴシック" pitchFamily="50" charset="-128"/>
                          <a:cs typeface="メイリオ" panose="020B0604030504040204" pitchFamily="50" charset="-128"/>
                        </a:rPr>
                        <a:t>2014</a:t>
                      </a:r>
                      <a:r>
                        <a:rPr kumimoji="1" lang="ja-JP" altLang="en-US" sz="1200" dirty="0">
                          <a:latin typeface="ＭＳ Ｐゴシック" pitchFamily="50" charset="-128"/>
                          <a:ea typeface="ＭＳ Ｐゴシック" pitchFamily="50" charset="-128"/>
                          <a:cs typeface="メイリオ" panose="020B0604030504040204" pitchFamily="50" charset="-128"/>
                        </a:rPr>
                        <a:t>年度</a:t>
                      </a:r>
                    </a:p>
                  </a:txBody>
                  <a:tcPr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kumimoji="1" lang="ja-JP" altLang="en-US" sz="1200" dirty="0">
                          <a:latin typeface="ＭＳ Ｐゴシック" pitchFamily="50" charset="-128"/>
                          <a:ea typeface="ＭＳ Ｐゴシック" pitchFamily="50" charset="-128"/>
                          <a:cs typeface="メイリオ" panose="020B0604030504040204" pitchFamily="50" charset="-128"/>
                        </a:rPr>
                        <a:t>廃止（</a:t>
                      </a:r>
                      <a:r>
                        <a:rPr kumimoji="1" lang="en-US" altLang="ja-JP" sz="1200" dirty="0">
                          <a:latin typeface="ＭＳ Ｐゴシック" pitchFamily="50" charset="-128"/>
                          <a:ea typeface="ＭＳ Ｐゴシック" pitchFamily="50" charset="-128"/>
                          <a:cs typeface="メイリオ" panose="020B0604030504040204" pitchFamily="50" charset="-128"/>
                        </a:rPr>
                        <a:t>2012</a:t>
                      </a:r>
                      <a:r>
                        <a:rPr kumimoji="1" lang="ja-JP" altLang="en-US" sz="1200" dirty="0">
                          <a:latin typeface="ＭＳ Ｐゴシック" pitchFamily="50" charset="-128"/>
                          <a:ea typeface="ＭＳ Ｐゴシック" pitchFamily="50" charset="-128"/>
                          <a:cs typeface="メイリオ" panose="020B0604030504040204" pitchFamily="50" charset="-128"/>
                        </a:rPr>
                        <a:t>年度に事業補助に転換</a:t>
                      </a:r>
                      <a:r>
                        <a:rPr kumimoji="1" lang="en-US" altLang="ja-JP" sz="1200" dirty="0">
                          <a:latin typeface="ＭＳ Ｐゴシック" pitchFamily="50" charset="-128"/>
                          <a:ea typeface="ＭＳ Ｐゴシック" pitchFamily="50" charset="-128"/>
                          <a:cs typeface="メイリオ" panose="020B0604030504040204" pitchFamily="50" charset="-128"/>
                        </a:rPr>
                        <a:t>)</a:t>
                      </a:r>
                    </a:p>
                  </a:txBody>
                  <a:tcPr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xmlns="" val="10002"/>
                  </a:ext>
                </a:extLst>
              </a:tr>
            </a:tbl>
          </a:graphicData>
        </a:graphic>
      </p:graphicFrame>
      <p:sp>
        <p:nvSpPr>
          <p:cNvPr id="16" name="テキスト ボックス 15"/>
          <p:cNvSpPr txBox="1"/>
          <p:nvPr/>
        </p:nvSpPr>
        <p:spPr>
          <a:xfrm>
            <a:off x="557567" y="3501008"/>
            <a:ext cx="5094553" cy="307777"/>
          </a:xfrm>
          <a:prstGeom prst="rect">
            <a:avLst/>
          </a:prstGeom>
          <a:noFill/>
        </p:spPr>
        <p:txBody>
          <a:bodyPr wrap="square" rtlCol="0">
            <a:spAutoFit/>
          </a:bodyPr>
          <a:lstStyle/>
          <a:p>
            <a:r>
              <a:rPr lang="ja-JP" altLang="en-US" sz="1400" dirty="0">
                <a:latin typeface="ＭＳ Ｐゴシック" pitchFamily="50" charset="-128"/>
                <a:ea typeface="ＭＳ Ｐゴシック" pitchFamily="50" charset="-128"/>
                <a:cs typeface="メイリオ" panose="020B0604030504040204" pitchFamily="50" charset="-128"/>
              </a:rPr>
              <a:t>・ </a:t>
            </a:r>
            <a:r>
              <a:rPr kumimoji="1" lang="ja-JP" altLang="en-US" sz="1400" dirty="0">
                <a:latin typeface="ＭＳ Ｐゴシック" pitchFamily="50" charset="-128"/>
                <a:ea typeface="ＭＳ Ｐゴシック" pitchFamily="50" charset="-128"/>
                <a:cs typeface="メイリオ" panose="020B0604030504040204" pitchFamily="50" charset="-128"/>
              </a:rPr>
              <a:t>施設運営補助</a:t>
            </a:r>
            <a:r>
              <a:rPr kumimoji="1" lang="en-US" altLang="ja-JP" sz="1400" dirty="0">
                <a:latin typeface="ＭＳ Ｐゴシック" pitchFamily="50" charset="-128"/>
                <a:ea typeface="ＭＳ Ｐゴシック" pitchFamily="50" charset="-128"/>
                <a:cs typeface="メイリオ" panose="020B0604030504040204" pitchFamily="50" charset="-128"/>
              </a:rPr>
              <a:t>【</a:t>
            </a:r>
            <a:r>
              <a:rPr kumimoji="1" lang="ja-JP" altLang="en-US" sz="1400" dirty="0">
                <a:latin typeface="ＭＳ Ｐゴシック" pitchFamily="50" charset="-128"/>
                <a:ea typeface="ＭＳ Ｐゴシック" pitchFamily="50" charset="-128"/>
                <a:cs typeface="メイリオ" panose="020B0604030504040204" pitchFamily="50" charset="-128"/>
              </a:rPr>
              <a:t>全</a:t>
            </a:r>
            <a:r>
              <a:rPr kumimoji="1" lang="en-US" altLang="ja-JP" sz="1400" dirty="0">
                <a:latin typeface="ＭＳ Ｐゴシック" pitchFamily="50" charset="-128"/>
                <a:ea typeface="ＭＳ Ｐゴシック" pitchFamily="50" charset="-128"/>
                <a:cs typeface="メイリオ" panose="020B0604030504040204" pitchFamily="50" charset="-128"/>
              </a:rPr>
              <a:t>11</a:t>
            </a:r>
            <a:r>
              <a:rPr kumimoji="1" lang="ja-JP" altLang="en-US" sz="1400" dirty="0">
                <a:latin typeface="ＭＳ Ｐゴシック" pitchFamily="50" charset="-128"/>
                <a:ea typeface="ＭＳ Ｐゴシック" pitchFamily="50" charset="-128"/>
                <a:cs typeface="メイリオ" panose="020B0604030504040204" pitchFamily="50" charset="-128"/>
              </a:rPr>
              <a:t>項目　▲</a:t>
            </a:r>
            <a:r>
              <a:rPr kumimoji="1" lang="en-US" altLang="ja-JP" sz="1400" dirty="0">
                <a:latin typeface="ＭＳ Ｐゴシック" pitchFamily="50" charset="-128"/>
                <a:ea typeface="ＭＳ Ｐゴシック" pitchFamily="50" charset="-128"/>
                <a:cs typeface="メイリオ" panose="020B0604030504040204" pitchFamily="50" charset="-128"/>
              </a:rPr>
              <a:t>175</a:t>
            </a:r>
            <a:r>
              <a:rPr lang="ja-JP" altLang="en-US" sz="1400" dirty="0">
                <a:latin typeface="ＭＳ Ｐゴシック" pitchFamily="50" charset="-128"/>
                <a:ea typeface="ＭＳ Ｐゴシック" pitchFamily="50" charset="-128"/>
                <a:cs typeface="メイリオ" panose="020B0604030504040204" pitchFamily="50" charset="-128"/>
              </a:rPr>
              <a:t>百万</a:t>
            </a:r>
            <a:r>
              <a:rPr kumimoji="1" lang="ja-JP" altLang="en-US" sz="1400" dirty="0">
                <a:latin typeface="ＭＳ Ｐゴシック" pitchFamily="50" charset="-128"/>
                <a:ea typeface="ＭＳ Ｐゴシック" pitchFamily="50" charset="-128"/>
                <a:cs typeface="メイリオ" panose="020B0604030504040204" pitchFamily="50" charset="-128"/>
              </a:rPr>
              <a:t>円</a:t>
            </a:r>
            <a:r>
              <a:rPr kumimoji="1" lang="en-US" altLang="ja-JP" sz="1400" dirty="0">
                <a:latin typeface="ＭＳ Ｐゴシック" pitchFamily="50" charset="-128"/>
                <a:ea typeface="ＭＳ Ｐゴシック" pitchFamily="50" charset="-128"/>
                <a:cs typeface="メイリオ" panose="020B0604030504040204" pitchFamily="50" charset="-128"/>
              </a:rPr>
              <a:t>】</a:t>
            </a:r>
            <a:endParaRPr kumimoji="1" lang="ja-JP" altLang="en-US" sz="1400" dirty="0">
              <a:latin typeface="ＭＳ Ｐゴシック" pitchFamily="50" charset="-128"/>
              <a:ea typeface="ＭＳ Ｐゴシック" pitchFamily="50" charset="-128"/>
              <a:cs typeface="メイリオ" panose="020B0604030504040204" pitchFamily="50" charset="-128"/>
            </a:endParaRPr>
          </a:p>
        </p:txBody>
      </p:sp>
      <p:graphicFrame>
        <p:nvGraphicFramePr>
          <p:cNvPr id="22" name="表 21"/>
          <p:cNvGraphicFramePr>
            <a:graphicFrameLocks noGrp="1"/>
          </p:cNvGraphicFramePr>
          <p:nvPr>
            <p:extLst/>
          </p:nvPr>
        </p:nvGraphicFramePr>
        <p:xfrm>
          <a:off x="827583" y="3789040"/>
          <a:ext cx="8064897" cy="1313280"/>
        </p:xfrm>
        <a:graphic>
          <a:graphicData uri="http://schemas.openxmlformats.org/drawingml/2006/table">
            <a:tbl>
              <a:tblPr firstRow="1" bandRow="1">
                <a:tableStyleId>{B301B821-A1FF-4177-AEE7-76D212191A09}</a:tableStyleId>
              </a:tblPr>
              <a:tblGrid>
                <a:gridCol w="3607980">
                  <a:extLst>
                    <a:ext uri="{9D8B030D-6E8A-4147-A177-3AD203B41FA5}">
                      <a16:colId xmlns:a16="http://schemas.microsoft.com/office/drawing/2014/main" xmlns="" val="20000"/>
                    </a:ext>
                  </a:extLst>
                </a:gridCol>
                <a:gridCol w="707447">
                  <a:extLst>
                    <a:ext uri="{9D8B030D-6E8A-4147-A177-3AD203B41FA5}">
                      <a16:colId xmlns:a16="http://schemas.microsoft.com/office/drawing/2014/main" xmlns="" val="20001"/>
                    </a:ext>
                  </a:extLst>
                </a:gridCol>
                <a:gridCol w="716516">
                  <a:extLst>
                    <a:ext uri="{9D8B030D-6E8A-4147-A177-3AD203B41FA5}">
                      <a16:colId xmlns:a16="http://schemas.microsoft.com/office/drawing/2014/main" xmlns="" val="20002"/>
                    </a:ext>
                  </a:extLst>
                </a:gridCol>
                <a:gridCol w="965031">
                  <a:extLst>
                    <a:ext uri="{9D8B030D-6E8A-4147-A177-3AD203B41FA5}">
                      <a16:colId xmlns:a16="http://schemas.microsoft.com/office/drawing/2014/main" xmlns="" val="20003"/>
                    </a:ext>
                  </a:extLst>
                </a:gridCol>
                <a:gridCol w="2067923">
                  <a:extLst>
                    <a:ext uri="{9D8B030D-6E8A-4147-A177-3AD203B41FA5}">
                      <a16:colId xmlns:a16="http://schemas.microsoft.com/office/drawing/2014/main" xmlns="" val="20004"/>
                    </a:ext>
                  </a:extLst>
                </a:gridCol>
              </a:tblGrid>
              <a:tr h="181744">
                <a:tc>
                  <a:txBody>
                    <a:bodyPr/>
                    <a:lstStyle/>
                    <a:p>
                      <a:pPr algn="ctr"/>
                      <a:r>
                        <a:rPr kumimoji="1" lang="ja-JP" altLang="en-US" sz="1200" b="0" dirty="0">
                          <a:solidFill>
                            <a:schemeClr val="tx1"/>
                          </a:solidFill>
                          <a:latin typeface="ＭＳ Ｐゴシック" pitchFamily="50" charset="-128"/>
                          <a:ea typeface="ＭＳ Ｐゴシック" pitchFamily="50" charset="-128"/>
                          <a:cs typeface="メイリオ" panose="020B0604030504040204" pitchFamily="50" charset="-128"/>
                        </a:rPr>
                        <a:t>主な項目　</a:t>
                      </a:r>
                      <a:r>
                        <a:rPr kumimoji="1" lang="en-US" altLang="ja-JP" sz="1200" b="0" dirty="0">
                          <a:solidFill>
                            <a:schemeClr val="tx1"/>
                          </a:solidFill>
                          <a:latin typeface="ＭＳ Ｐゴシック" pitchFamily="50" charset="-128"/>
                          <a:ea typeface="ＭＳ Ｐゴシック" pitchFamily="50" charset="-128"/>
                          <a:cs typeface="メイリオ" panose="020B0604030504040204" pitchFamily="50" charset="-128"/>
                        </a:rPr>
                        <a:t>【</a:t>
                      </a:r>
                      <a:r>
                        <a:rPr kumimoji="1" lang="ja-JP" altLang="en-US" sz="1200" b="0" kern="1200" dirty="0">
                          <a:solidFill>
                            <a:schemeClr val="tx1"/>
                          </a:solidFill>
                          <a:latin typeface="ＭＳ Ｐゴシック" pitchFamily="50" charset="-128"/>
                          <a:ea typeface="ＭＳ Ｐゴシック" pitchFamily="50" charset="-128"/>
                          <a:cs typeface="メイリオ" panose="020B0604030504040204" pitchFamily="50" charset="-128"/>
                        </a:rPr>
                        <a:t>交付先</a:t>
                      </a:r>
                      <a:r>
                        <a:rPr kumimoji="1" lang="en-US" altLang="ja-JP" sz="1200" b="0" kern="1200" dirty="0">
                          <a:solidFill>
                            <a:schemeClr val="tx1"/>
                          </a:solidFill>
                          <a:latin typeface="ＭＳ Ｐゴシック" pitchFamily="50" charset="-128"/>
                          <a:ea typeface="ＭＳ Ｐゴシック" pitchFamily="50" charset="-128"/>
                          <a:cs typeface="メイリオ" panose="020B0604030504040204" pitchFamily="50" charset="-128"/>
                        </a:rPr>
                        <a:t>】</a:t>
                      </a:r>
                      <a:endParaRPr kumimoji="1" lang="ja-JP" altLang="en-US" sz="1200" b="0" kern="1200" dirty="0">
                        <a:solidFill>
                          <a:schemeClr val="tx1"/>
                        </a:solidFill>
                        <a:latin typeface="ＭＳ Ｐゴシック" pitchFamily="50" charset="-128"/>
                        <a:ea typeface="ＭＳ Ｐゴシック" pitchFamily="50" charset="-128"/>
                        <a:cs typeface="メイリオ" panose="020B0604030504040204" pitchFamily="50" charset="-128"/>
                      </a:endParaRPr>
                    </a:p>
                  </a:txBody>
                  <a:tcPr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40000"/>
                        <a:lumOff val="60000"/>
                      </a:schemeClr>
                    </a:solidFill>
                  </a:tcPr>
                </a:tc>
                <a:tc>
                  <a:txBody>
                    <a:bodyPr/>
                    <a:lstStyle/>
                    <a:p>
                      <a:pPr algn="ctr"/>
                      <a:r>
                        <a:rPr kumimoji="1" lang="ja-JP" altLang="en-US" sz="1200" b="0" dirty="0">
                          <a:solidFill>
                            <a:schemeClr val="tx1"/>
                          </a:solidFill>
                          <a:latin typeface="ＭＳ Ｐゴシック" pitchFamily="50" charset="-128"/>
                          <a:ea typeface="ＭＳ Ｐゴシック" pitchFamily="50" charset="-128"/>
                          <a:cs typeface="メイリオ" panose="020B0604030504040204" pitchFamily="50" charset="-128"/>
                        </a:rPr>
                        <a:t>削減額</a:t>
                      </a:r>
                    </a:p>
                  </a:txBody>
                  <a:tcPr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40000"/>
                        <a:lumOff val="6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dirty="0">
                          <a:solidFill>
                            <a:schemeClr val="tx1"/>
                          </a:solidFill>
                          <a:latin typeface="ＭＳ Ｐゴシック" pitchFamily="50" charset="-128"/>
                          <a:ea typeface="ＭＳ Ｐゴシック" pitchFamily="50" charset="-128"/>
                          <a:cs typeface="メイリオ" panose="020B0604030504040204" pitchFamily="50" charset="-128"/>
                        </a:rPr>
                        <a:t>削減率</a:t>
                      </a:r>
                    </a:p>
                  </a:txBody>
                  <a:tcPr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40000"/>
                        <a:lumOff val="60000"/>
                      </a:schemeClr>
                    </a:solidFill>
                  </a:tcPr>
                </a:tc>
                <a:tc>
                  <a:txBody>
                    <a:bodyPr/>
                    <a:lstStyle/>
                    <a:p>
                      <a:pPr algn="ctr"/>
                      <a:r>
                        <a:rPr kumimoji="1" lang="ja-JP" altLang="en-US" sz="1200" b="0">
                          <a:solidFill>
                            <a:schemeClr val="tx1"/>
                          </a:solidFill>
                          <a:latin typeface="ＭＳ Ｐゴシック" pitchFamily="50" charset="-128"/>
                          <a:ea typeface="ＭＳ Ｐゴシック" pitchFamily="50" charset="-128"/>
                          <a:cs typeface="メイリオ" panose="020B0604030504040204" pitchFamily="50" charset="-128"/>
                        </a:rPr>
                        <a:t>見直し時期</a:t>
                      </a:r>
                      <a:endParaRPr kumimoji="1" lang="ja-JP" altLang="en-US" sz="1200" b="0" dirty="0">
                        <a:solidFill>
                          <a:schemeClr val="tx1"/>
                        </a:solidFill>
                        <a:latin typeface="ＭＳ Ｐゴシック" pitchFamily="50" charset="-128"/>
                        <a:ea typeface="ＭＳ Ｐゴシック" pitchFamily="50" charset="-128"/>
                        <a:cs typeface="メイリオ" panose="020B0604030504040204" pitchFamily="50" charset="-128"/>
                      </a:endParaRPr>
                    </a:p>
                  </a:txBody>
                  <a:tcPr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40000"/>
                        <a:lumOff val="60000"/>
                      </a:schemeClr>
                    </a:solidFill>
                  </a:tcPr>
                </a:tc>
                <a:tc>
                  <a:txBody>
                    <a:bodyPr/>
                    <a:lstStyle/>
                    <a:p>
                      <a:pPr algn="ctr"/>
                      <a:r>
                        <a:rPr kumimoji="1" lang="ja-JP" altLang="en-US" sz="1200" b="0" dirty="0">
                          <a:solidFill>
                            <a:schemeClr val="tx1"/>
                          </a:solidFill>
                          <a:latin typeface="ＭＳ Ｐゴシック" pitchFamily="50" charset="-128"/>
                          <a:ea typeface="ＭＳ Ｐゴシック" pitchFamily="50" charset="-128"/>
                          <a:cs typeface="メイリオ" panose="020B0604030504040204" pitchFamily="50" charset="-128"/>
                        </a:rPr>
                        <a:t>見直し内容等</a:t>
                      </a:r>
                    </a:p>
                  </a:txBody>
                  <a:tcPr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40000"/>
                        <a:lumOff val="60000"/>
                      </a:schemeClr>
                    </a:solidFill>
                  </a:tcPr>
                </a:tc>
                <a:extLst>
                  <a:ext uri="{0D108BD9-81ED-4DB2-BD59-A6C34878D82A}">
                    <a16:rowId xmlns:a16="http://schemas.microsoft.com/office/drawing/2014/main" xmlns="" val="10000"/>
                  </a:ext>
                </a:extLst>
              </a:tr>
              <a:tr h="310947">
                <a:tc>
                  <a:txBody>
                    <a:bodyPr/>
                    <a:lstStyle/>
                    <a:p>
                      <a:r>
                        <a:rPr kumimoji="1" lang="ja-JP" altLang="en-US" sz="1200" dirty="0">
                          <a:solidFill>
                            <a:schemeClr val="tx1"/>
                          </a:solidFill>
                          <a:latin typeface="ＭＳ Ｐゴシック" pitchFamily="50" charset="-128"/>
                          <a:ea typeface="ＭＳ Ｐゴシック" pitchFamily="50" charset="-128"/>
                          <a:cs typeface="メイリオ" panose="020B0604030504040204" pitchFamily="50" charset="-128"/>
                        </a:rPr>
                        <a:t>家庭保育・ベビーセンター助成事業補助金</a:t>
                      </a:r>
                      <a:endParaRPr kumimoji="1" lang="en-US" altLang="ja-JP" sz="1200" dirty="0">
                        <a:solidFill>
                          <a:schemeClr val="tx1"/>
                        </a:solidFill>
                        <a:latin typeface="ＭＳ Ｐゴシック" pitchFamily="50" charset="-128"/>
                        <a:ea typeface="ＭＳ Ｐゴシック" pitchFamily="50" charset="-128"/>
                        <a:cs typeface="メイリオ" panose="020B0604030504040204" pitchFamily="50" charset="-128"/>
                      </a:endParaRPr>
                    </a:p>
                    <a:p>
                      <a:r>
                        <a:rPr kumimoji="1" lang="ja-JP" altLang="en-US" sz="1200" kern="1200" dirty="0">
                          <a:solidFill>
                            <a:schemeClr val="tx1"/>
                          </a:solidFill>
                          <a:latin typeface="ＭＳ Ｐゴシック" pitchFamily="50" charset="-128"/>
                          <a:ea typeface="ＭＳ Ｐゴシック" pitchFamily="50" charset="-128"/>
                          <a:cs typeface="メイリオ" panose="020B0604030504040204" pitchFamily="50" charset="-128"/>
                        </a:rPr>
                        <a:t>　</a:t>
                      </a:r>
                      <a:r>
                        <a:rPr kumimoji="1" lang="ja-JP" altLang="en-US" sz="1100" kern="1200" dirty="0">
                          <a:solidFill>
                            <a:schemeClr val="tx1"/>
                          </a:solidFill>
                          <a:latin typeface="ＭＳ Ｐゴシック" pitchFamily="50" charset="-128"/>
                          <a:ea typeface="ＭＳ Ｐゴシック" pitchFamily="50" charset="-128"/>
                          <a:cs typeface="メイリオ" panose="020B0604030504040204" pitchFamily="50" charset="-128"/>
                        </a:rPr>
                        <a:t>　</a:t>
                      </a:r>
                      <a:r>
                        <a:rPr kumimoji="1" lang="en-US" altLang="ja-JP" sz="1100" kern="1200" dirty="0">
                          <a:solidFill>
                            <a:schemeClr val="tx1"/>
                          </a:solidFill>
                          <a:latin typeface="ＭＳ Ｐゴシック" pitchFamily="50" charset="-128"/>
                          <a:ea typeface="ＭＳ Ｐゴシック" pitchFamily="50" charset="-128"/>
                          <a:cs typeface="メイリオ" panose="020B0604030504040204" pitchFamily="50" charset="-128"/>
                        </a:rPr>
                        <a:t>【</a:t>
                      </a:r>
                      <a:r>
                        <a:rPr kumimoji="1" lang="ja-JP" altLang="en-US" sz="1100" kern="1200" dirty="0">
                          <a:solidFill>
                            <a:schemeClr val="tx1"/>
                          </a:solidFill>
                          <a:latin typeface="ＭＳ Ｐゴシック" pitchFamily="50" charset="-128"/>
                          <a:ea typeface="ＭＳ Ｐゴシック" pitchFamily="50" charset="-128"/>
                          <a:cs typeface="メイリオ" panose="020B0604030504040204" pitchFamily="50" charset="-128"/>
                        </a:rPr>
                        <a:t>家庭保育及びベビーセンター実施者</a:t>
                      </a:r>
                      <a:r>
                        <a:rPr kumimoji="1" lang="en-US" altLang="ja-JP" sz="1100" kern="1200" dirty="0">
                          <a:solidFill>
                            <a:schemeClr val="tx1"/>
                          </a:solidFill>
                          <a:latin typeface="ＭＳ Ｐゴシック" pitchFamily="50" charset="-128"/>
                          <a:ea typeface="ＭＳ Ｐゴシック" pitchFamily="50" charset="-128"/>
                          <a:cs typeface="メイリオ" panose="020B0604030504040204" pitchFamily="50" charset="-128"/>
                        </a:rPr>
                        <a:t>】</a:t>
                      </a:r>
                      <a:endParaRPr kumimoji="1" lang="ja-JP" altLang="en-US" sz="1100" kern="1200" dirty="0">
                        <a:solidFill>
                          <a:schemeClr val="tx1"/>
                        </a:solidFill>
                        <a:latin typeface="ＭＳ Ｐゴシック" pitchFamily="50" charset="-128"/>
                        <a:ea typeface="ＭＳ Ｐゴシック" pitchFamily="50" charset="-128"/>
                        <a:cs typeface="メイリオ" panose="020B0604030504040204" pitchFamily="50" charset="-128"/>
                      </a:endParaRPr>
                    </a:p>
                  </a:txBody>
                  <a:tcPr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a:r>
                        <a:rPr kumimoji="1" lang="en-US" altLang="ja-JP" sz="1200" dirty="0">
                          <a:solidFill>
                            <a:schemeClr val="tx1"/>
                          </a:solidFill>
                          <a:latin typeface="ＭＳ Ｐゴシック" pitchFamily="50" charset="-128"/>
                          <a:ea typeface="ＭＳ Ｐゴシック" pitchFamily="50" charset="-128"/>
                          <a:cs typeface="メイリオ" panose="020B0604030504040204" pitchFamily="50" charset="-128"/>
                        </a:rPr>
                        <a:t>99</a:t>
                      </a:r>
                      <a:endParaRPr kumimoji="1" lang="ja-JP" altLang="en-US" sz="1200" dirty="0">
                        <a:solidFill>
                          <a:schemeClr val="tx1"/>
                        </a:solidFill>
                        <a:latin typeface="ＭＳ Ｐゴシック" pitchFamily="50" charset="-128"/>
                        <a:ea typeface="ＭＳ Ｐゴシック" pitchFamily="50" charset="-128"/>
                        <a:cs typeface="メイリオ" panose="020B0604030504040204" pitchFamily="50" charset="-128"/>
                      </a:endParaRPr>
                    </a:p>
                  </a:txBody>
                  <a:tcPr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a:r>
                        <a:rPr kumimoji="1" lang="en-US" altLang="ja-JP" sz="1200" dirty="0">
                          <a:solidFill>
                            <a:schemeClr val="tx1"/>
                          </a:solidFill>
                          <a:latin typeface="ＭＳ Ｐゴシック" pitchFamily="50" charset="-128"/>
                          <a:ea typeface="ＭＳ Ｐゴシック" pitchFamily="50" charset="-128"/>
                          <a:cs typeface="メイリオ" panose="020B0604030504040204" pitchFamily="50" charset="-128"/>
                        </a:rPr>
                        <a:t>100</a:t>
                      </a:r>
                      <a:r>
                        <a:rPr kumimoji="1" lang="ja-JP" altLang="en-US" sz="1200" dirty="0">
                          <a:solidFill>
                            <a:schemeClr val="tx1"/>
                          </a:solidFill>
                          <a:latin typeface="ＭＳ Ｐゴシック" pitchFamily="50" charset="-128"/>
                          <a:ea typeface="ＭＳ Ｐゴシック" pitchFamily="50" charset="-128"/>
                          <a:cs typeface="メイリオ" panose="020B0604030504040204" pitchFamily="50" charset="-128"/>
                        </a:rPr>
                        <a:t>％</a:t>
                      </a:r>
                    </a:p>
                  </a:txBody>
                  <a:tcPr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a:r>
                        <a:rPr kumimoji="1" lang="en-US" altLang="ja-JP" sz="1200" dirty="0">
                          <a:solidFill>
                            <a:schemeClr val="tx1"/>
                          </a:solidFill>
                          <a:latin typeface="ＭＳ Ｐゴシック" pitchFamily="50" charset="-128"/>
                          <a:ea typeface="ＭＳ Ｐゴシック" pitchFamily="50" charset="-128"/>
                          <a:cs typeface="メイリオ" panose="020B0604030504040204" pitchFamily="50" charset="-128"/>
                        </a:rPr>
                        <a:t>2012</a:t>
                      </a:r>
                      <a:r>
                        <a:rPr kumimoji="1" lang="ja-JP" altLang="en-US" sz="1200" dirty="0">
                          <a:solidFill>
                            <a:schemeClr val="tx1"/>
                          </a:solidFill>
                          <a:latin typeface="ＭＳ Ｐゴシック" pitchFamily="50" charset="-128"/>
                          <a:ea typeface="ＭＳ Ｐゴシック" pitchFamily="50" charset="-128"/>
                          <a:cs typeface="メイリオ" panose="020B0604030504040204" pitchFamily="50" charset="-128"/>
                        </a:rPr>
                        <a:t>～</a:t>
                      </a:r>
                      <a:endParaRPr kumimoji="1" lang="en-US" altLang="ja-JP" sz="1200" dirty="0">
                        <a:solidFill>
                          <a:schemeClr val="tx1"/>
                        </a:solidFill>
                        <a:latin typeface="ＭＳ Ｐゴシック" pitchFamily="50" charset="-128"/>
                        <a:ea typeface="ＭＳ Ｐゴシック" pitchFamily="50" charset="-128"/>
                        <a:cs typeface="メイリオ" panose="020B0604030504040204" pitchFamily="50" charset="-128"/>
                      </a:endParaRPr>
                    </a:p>
                    <a:p>
                      <a:pPr algn="l"/>
                      <a:r>
                        <a:rPr kumimoji="1" lang="ja-JP" altLang="en-US" sz="1200" dirty="0">
                          <a:solidFill>
                            <a:schemeClr val="tx1"/>
                          </a:solidFill>
                          <a:latin typeface="ＭＳ Ｐゴシック" pitchFamily="50" charset="-128"/>
                          <a:ea typeface="ＭＳ Ｐゴシック" pitchFamily="50" charset="-128"/>
                          <a:cs typeface="メイリオ" panose="020B0604030504040204" pitchFamily="50" charset="-128"/>
                        </a:rPr>
                        <a:t>　</a:t>
                      </a:r>
                      <a:r>
                        <a:rPr kumimoji="1" lang="en-US" altLang="ja-JP" sz="1200" dirty="0">
                          <a:solidFill>
                            <a:schemeClr val="tx1"/>
                          </a:solidFill>
                          <a:latin typeface="ＭＳ Ｐゴシック" pitchFamily="50" charset="-128"/>
                          <a:ea typeface="ＭＳ Ｐゴシック" pitchFamily="50" charset="-128"/>
                          <a:cs typeface="メイリオ" panose="020B0604030504040204" pitchFamily="50" charset="-128"/>
                        </a:rPr>
                        <a:t>2013</a:t>
                      </a:r>
                      <a:r>
                        <a:rPr kumimoji="1" lang="ja-JP" altLang="en-US" sz="1200" dirty="0">
                          <a:solidFill>
                            <a:schemeClr val="tx1"/>
                          </a:solidFill>
                          <a:latin typeface="ＭＳ Ｐゴシック" pitchFamily="50" charset="-128"/>
                          <a:ea typeface="ＭＳ Ｐゴシック" pitchFamily="50" charset="-128"/>
                          <a:cs typeface="メイリオ" panose="020B0604030504040204" pitchFamily="50" charset="-128"/>
                        </a:rPr>
                        <a:t>年度</a:t>
                      </a:r>
                    </a:p>
                  </a:txBody>
                  <a:tcPr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kumimoji="1" lang="ja-JP" altLang="en-US" sz="1200" dirty="0">
                          <a:solidFill>
                            <a:schemeClr val="tx1"/>
                          </a:solidFill>
                          <a:latin typeface="ＭＳ Ｐゴシック" pitchFamily="50" charset="-128"/>
                          <a:ea typeface="ＭＳ Ｐゴシック" pitchFamily="50" charset="-128"/>
                          <a:cs typeface="メイリオ" panose="020B0604030504040204" pitchFamily="50" charset="-128"/>
                        </a:rPr>
                        <a:t>保育ママ事業</a:t>
                      </a:r>
                      <a:r>
                        <a:rPr kumimoji="1" lang="en-US" altLang="ja-JP" sz="1200" dirty="0">
                          <a:solidFill>
                            <a:schemeClr val="tx1"/>
                          </a:solidFill>
                          <a:latin typeface="ＭＳ Ｐゴシック" pitchFamily="50" charset="-128"/>
                          <a:ea typeface="ＭＳ Ｐゴシック" pitchFamily="50" charset="-128"/>
                          <a:cs typeface="メイリオ" panose="020B0604030504040204" pitchFamily="50" charset="-128"/>
                        </a:rPr>
                        <a:t>(</a:t>
                      </a:r>
                      <a:r>
                        <a:rPr kumimoji="1" lang="ja-JP" altLang="en-US" sz="1200" dirty="0">
                          <a:solidFill>
                            <a:schemeClr val="tx1"/>
                          </a:solidFill>
                          <a:latin typeface="ＭＳ Ｐゴシック" pitchFamily="50" charset="-128"/>
                          <a:ea typeface="ＭＳ Ｐゴシック" pitchFamily="50" charset="-128"/>
                          <a:cs typeface="メイリオ" panose="020B0604030504040204" pitchFamily="50" charset="-128"/>
                        </a:rPr>
                        <a:t>個人実施型</a:t>
                      </a:r>
                      <a:r>
                        <a:rPr kumimoji="1" lang="en-US" altLang="ja-JP" sz="1200" dirty="0">
                          <a:solidFill>
                            <a:schemeClr val="tx1"/>
                          </a:solidFill>
                          <a:latin typeface="ＭＳ Ｐゴシック" pitchFamily="50" charset="-128"/>
                          <a:ea typeface="ＭＳ Ｐゴシック" pitchFamily="50" charset="-128"/>
                          <a:cs typeface="メイリオ" panose="020B0604030504040204" pitchFamily="50" charset="-128"/>
                        </a:rPr>
                        <a:t>)</a:t>
                      </a:r>
                      <a:r>
                        <a:rPr kumimoji="1" lang="ja-JP" altLang="en-US" sz="1200" dirty="0">
                          <a:solidFill>
                            <a:schemeClr val="tx1"/>
                          </a:solidFill>
                          <a:latin typeface="ＭＳ Ｐゴシック" pitchFamily="50" charset="-128"/>
                          <a:ea typeface="ＭＳ Ｐゴシック" pitchFamily="50" charset="-128"/>
                          <a:cs typeface="メイリオ" panose="020B0604030504040204" pitchFamily="50" charset="-128"/>
                        </a:rPr>
                        <a:t>へ移行</a:t>
                      </a:r>
                      <a:r>
                        <a:rPr kumimoji="1" lang="en-US" altLang="ja-JP" sz="1200" dirty="0">
                          <a:solidFill>
                            <a:schemeClr val="tx1"/>
                          </a:solidFill>
                          <a:latin typeface="ＭＳ Ｐゴシック" pitchFamily="50" charset="-128"/>
                          <a:ea typeface="ＭＳ Ｐゴシック" pitchFamily="50" charset="-128"/>
                          <a:cs typeface="メイリオ" panose="020B0604030504040204" pitchFamily="50" charset="-128"/>
                        </a:rPr>
                        <a:t>(2012</a:t>
                      </a:r>
                      <a:r>
                        <a:rPr kumimoji="1" lang="ja-JP" altLang="en-US" sz="1200" dirty="0">
                          <a:solidFill>
                            <a:schemeClr val="tx1"/>
                          </a:solidFill>
                          <a:latin typeface="ＭＳ Ｐゴシック" pitchFamily="50" charset="-128"/>
                          <a:ea typeface="ＭＳ Ｐゴシック" pitchFamily="50" charset="-128"/>
                          <a:cs typeface="メイリオ" panose="020B0604030504040204" pitchFamily="50" charset="-128"/>
                        </a:rPr>
                        <a:t>年度は経過措置として減額のうえ継続</a:t>
                      </a:r>
                      <a:r>
                        <a:rPr kumimoji="1" lang="en-US" altLang="ja-JP" sz="1200" dirty="0">
                          <a:solidFill>
                            <a:schemeClr val="tx1"/>
                          </a:solidFill>
                          <a:latin typeface="ＭＳ Ｐゴシック" pitchFamily="50" charset="-128"/>
                          <a:ea typeface="ＭＳ Ｐゴシック" pitchFamily="50" charset="-128"/>
                          <a:cs typeface="メイリオ" panose="020B0604030504040204" pitchFamily="50" charset="-128"/>
                        </a:rPr>
                        <a:t>)</a:t>
                      </a:r>
                      <a:endParaRPr kumimoji="1" lang="ja-JP" altLang="en-US" sz="1200" dirty="0">
                        <a:solidFill>
                          <a:schemeClr val="tx1"/>
                        </a:solidFill>
                        <a:latin typeface="ＭＳ Ｐゴシック" pitchFamily="50" charset="-128"/>
                        <a:ea typeface="ＭＳ Ｐゴシック" pitchFamily="50" charset="-128"/>
                        <a:cs typeface="メイリオ" panose="020B0604030504040204" pitchFamily="50" charset="-128"/>
                      </a:endParaRPr>
                    </a:p>
                  </a:txBody>
                  <a:tcPr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xmlns="" val="10001"/>
                  </a:ext>
                </a:extLst>
              </a:tr>
              <a:tr h="310947">
                <a:tc>
                  <a:txBody>
                    <a:bodyPr/>
                    <a:lstStyle/>
                    <a:p>
                      <a:r>
                        <a:rPr kumimoji="1" lang="ja-JP" altLang="en-US" sz="1200" kern="1200" dirty="0">
                          <a:solidFill>
                            <a:schemeClr val="tx1"/>
                          </a:solidFill>
                          <a:latin typeface="ＭＳ Ｐゴシック" pitchFamily="50" charset="-128"/>
                          <a:ea typeface="ＭＳ Ｐゴシック" pitchFamily="50" charset="-128"/>
                          <a:cs typeface="メイリオ" panose="020B0604030504040204" pitchFamily="50" charset="-128"/>
                        </a:rPr>
                        <a:t>大阪人権博物館運営費補助</a:t>
                      </a:r>
                      <a:endParaRPr kumimoji="1" lang="en-US" altLang="ja-JP" sz="1200" kern="1200" dirty="0">
                        <a:solidFill>
                          <a:schemeClr val="tx1"/>
                        </a:solidFill>
                        <a:latin typeface="ＭＳ Ｐゴシック" pitchFamily="50" charset="-128"/>
                        <a:ea typeface="ＭＳ Ｐゴシック" pitchFamily="50" charset="-128"/>
                        <a:cs typeface="メイリオ" panose="020B0604030504040204" pitchFamily="50" charset="-128"/>
                      </a:endParaRPr>
                    </a:p>
                    <a:p>
                      <a:r>
                        <a:rPr kumimoji="1" lang="ja-JP" altLang="en-US" sz="1200" kern="1200" dirty="0">
                          <a:solidFill>
                            <a:schemeClr val="tx1"/>
                          </a:solidFill>
                          <a:latin typeface="ＭＳ Ｐゴシック" pitchFamily="50" charset="-128"/>
                          <a:ea typeface="ＭＳ Ｐゴシック" pitchFamily="50" charset="-128"/>
                          <a:cs typeface="メイリオ" panose="020B0604030504040204" pitchFamily="50" charset="-128"/>
                        </a:rPr>
                        <a:t>　　</a:t>
                      </a:r>
                      <a:r>
                        <a:rPr kumimoji="1" lang="en-US" altLang="ja-JP" sz="1100" kern="1200" dirty="0">
                          <a:solidFill>
                            <a:schemeClr val="tx1"/>
                          </a:solidFill>
                          <a:latin typeface="ＭＳ Ｐゴシック" pitchFamily="50" charset="-128"/>
                          <a:ea typeface="ＭＳ Ｐゴシック" pitchFamily="50" charset="-128"/>
                          <a:cs typeface="メイリオ" panose="020B0604030504040204" pitchFamily="50" charset="-128"/>
                        </a:rPr>
                        <a:t>【</a:t>
                      </a:r>
                      <a:r>
                        <a:rPr kumimoji="1" lang="ja-JP" altLang="en-US" sz="1100" kern="1200" dirty="0">
                          <a:solidFill>
                            <a:schemeClr val="tx1"/>
                          </a:solidFill>
                          <a:latin typeface="ＭＳ Ｐゴシック" pitchFamily="50" charset="-128"/>
                          <a:ea typeface="ＭＳ Ｐゴシック" pitchFamily="50" charset="-128"/>
                          <a:cs typeface="メイリオ" panose="020B0604030504040204" pitchFamily="50" charset="-128"/>
                        </a:rPr>
                        <a:t>（公財）大阪人権博物館</a:t>
                      </a:r>
                      <a:r>
                        <a:rPr kumimoji="1" lang="en-US" altLang="ja-JP" sz="1100" kern="1200" dirty="0">
                          <a:solidFill>
                            <a:schemeClr val="tx1"/>
                          </a:solidFill>
                          <a:latin typeface="ＭＳ Ｐゴシック" pitchFamily="50" charset="-128"/>
                          <a:ea typeface="ＭＳ Ｐゴシック" pitchFamily="50" charset="-128"/>
                          <a:cs typeface="メイリオ" panose="020B0604030504040204" pitchFamily="50" charset="-128"/>
                        </a:rPr>
                        <a:t>】</a:t>
                      </a:r>
                      <a:endParaRPr kumimoji="1" lang="ja-JP" altLang="en-US" sz="1100" kern="1200" dirty="0">
                        <a:solidFill>
                          <a:schemeClr val="tx1"/>
                        </a:solidFill>
                        <a:latin typeface="ＭＳ Ｐゴシック" pitchFamily="50" charset="-128"/>
                        <a:ea typeface="ＭＳ Ｐゴシック" pitchFamily="50" charset="-128"/>
                        <a:cs typeface="メイリオ" panose="020B0604030504040204" pitchFamily="50" charset="-128"/>
                      </a:endParaRPr>
                    </a:p>
                  </a:txBody>
                  <a:tcPr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a:r>
                        <a:rPr kumimoji="1" lang="en-US" altLang="ja-JP" sz="1200" dirty="0">
                          <a:solidFill>
                            <a:schemeClr val="tx1"/>
                          </a:solidFill>
                          <a:latin typeface="ＭＳ Ｐゴシック" pitchFamily="50" charset="-128"/>
                          <a:ea typeface="ＭＳ Ｐゴシック" pitchFamily="50" charset="-128"/>
                          <a:cs typeface="メイリオ" panose="020B0604030504040204" pitchFamily="50" charset="-128"/>
                        </a:rPr>
                        <a:t>51</a:t>
                      </a:r>
                      <a:endParaRPr kumimoji="1" lang="ja-JP" altLang="en-US" sz="1200" dirty="0">
                        <a:solidFill>
                          <a:schemeClr val="tx1"/>
                        </a:solidFill>
                        <a:latin typeface="ＭＳ Ｐゴシック" pitchFamily="50" charset="-128"/>
                        <a:ea typeface="ＭＳ Ｐゴシック" pitchFamily="50" charset="-128"/>
                        <a:cs typeface="メイリオ" panose="020B0604030504040204" pitchFamily="50" charset="-128"/>
                      </a:endParaRPr>
                    </a:p>
                  </a:txBody>
                  <a:tcPr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a:r>
                        <a:rPr kumimoji="1" lang="en-US" altLang="ja-JP" sz="1200" dirty="0">
                          <a:solidFill>
                            <a:schemeClr val="tx1"/>
                          </a:solidFill>
                          <a:latin typeface="ＭＳ Ｐゴシック" pitchFamily="50" charset="-128"/>
                          <a:ea typeface="ＭＳ Ｐゴシック" pitchFamily="50" charset="-128"/>
                          <a:cs typeface="メイリオ" panose="020B0604030504040204" pitchFamily="50" charset="-128"/>
                        </a:rPr>
                        <a:t>100</a:t>
                      </a:r>
                      <a:r>
                        <a:rPr kumimoji="1" lang="ja-JP" altLang="en-US" sz="1200" dirty="0">
                          <a:solidFill>
                            <a:schemeClr val="tx1"/>
                          </a:solidFill>
                          <a:latin typeface="ＭＳ Ｐゴシック" pitchFamily="50" charset="-128"/>
                          <a:ea typeface="ＭＳ Ｐゴシック" pitchFamily="50" charset="-128"/>
                          <a:cs typeface="メイリオ" panose="020B0604030504040204" pitchFamily="50" charset="-128"/>
                        </a:rPr>
                        <a:t>％</a:t>
                      </a:r>
                    </a:p>
                  </a:txBody>
                  <a:tcPr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a:r>
                        <a:rPr kumimoji="1" lang="en-US" altLang="ja-JP" sz="1200" dirty="0">
                          <a:solidFill>
                            <a:schemeClr val="tx1"/>
                          </a:solidFill>
                          <a:latin typeface="ＭＳ Ｐゴシック" pitchFamily="50" charset="-128"/>
                          <a:ea typeface="ＭＳ Ｐゴシック" pitchFamily="50" charset="-128"/>
                          <a:cs typeface="メイリオ" panose="020B0604030504040204" pitchFamily="50" charset="-128"/>
                        </a:rPr>
                        <a:t>2012</a:t>
                      </a:r>
                      <a:r>
                        <a:rPr kumimoji="1" lang="ja-JP" altLang="en-US" sz="1200" dirty="0">
                          <a:solidFill>
                            <a:schemeClr val="tx1"/>
                          </a:solidFill>
                          <a:latin typeface="ＭＳ Ｐゴシック" pitchFamily="50" charset="-128"/>
                          <a:ea typeface="ＭＳ Ｐゴシック" pitchFamily="50" charset="-128"/>
                          <a:cs typeface="メイリオ" panose="020B0604030504040204" pitchFamily="50" charset="-128"/>
                        </a:rPr>
                        <a:t>～</a:t>
                      </a:r>
                      <a:endParaRPr kumimoji="1" lang="en-US" altLang="ja-JP" sz="1200" dirty="0">
                        <a:solidFill>
                          <a:schemeClr val="tx1"/>
                        </a:solidFill>
                        <a:latin typeface="ＭＳ Ｐゴシック" pitchFamily="50" charset="-128"/>
                        <a:ea typeface="ＭＳ Ｐゴシック" pitchFamily="50" charset="-128"/>
                        <a:cs typeface="メイリオ" panose="020B0604030504040204" pitchFamily="50" charset="-128"/>
                      </a:endParaRPr>
                    </a:p>
                    <a:p>
                      <a:pPr algn="l"/>
                      <a:r>
                        <a:rPr kumimoji="1" lang="ja-JP" altLang="en-US" sz="1200" dirty="0">
                          <a:solidFill>
                            <a:schemeClr val="tx1"/>
                          </a:solidFill>
                          <a:latin typeface="ＭＳ Ｐゴシック" pitchFamily="50" charset="-128"/>
                          <a:ea typeface="ＭＳ Ｐゴシック" pitchFamily="50" charset="-128"/>
                          <a:cs typeface="メイリオ" panose="020B0604030504040204" pitchFamily="50" charset="-128"/>
                        </a:rPr>
                        <a:t>　</a:t>
                      </a:r>
                      <a:r>
                        <a:rPr kumimoji="1" lang="en-US" altLang="ja-JP" sz="1200" dirty="0">
                          <a:solidFill>
                            <a:schemeClr val="tx1"/>
                          </a:solidFill>
                          <a:latin typeface="ＭＳ Ｐゴシック" pitchFamily="50" charset="-128"/>
                          <a:ea typeface="ＭＳ Ｐゴシック" pitchFamily="50" charset="-128"/>
                          <a:cs typeface="メイリオ" panose="020B0604030504040204" pitchFamily="50" charset="-128"/>
                        </a:rPr>
                        <a:t>2013</a:t>
                      </a:r>
                      <a:r>
                        <a:rPr kumimoji="1" lang="ja-JP" altLang="en-US" sz="1200" dirty="0">
                          <a:solidFill>
                            <a:schemeClr val="tx1"/>
                          </a:solidFill>
                          <a:latin typeface="ＭＳ Ｐゴシック" pitchFamily="50" charset="-128"/>
                          <a:ea typeface="ＭＳ Ｐゴシック" pitchFamily="50" charset="-128"/>
                          <a:cs typeface="メイリオ" panose="020B0604030504040204" pitchFamily="50" charset="-128"/>
                        </a:rPr>
                        <a:t>年度</a:t>
                      </a:r>
                    </a:p>
                  </a:txBody>
                  <a:tcPr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kumimoji="1" lang="en-US" altLang="ja-JP" sz="1200" dirty="0">
                          <a:solidFill>
                            <a:schemeClr val="tx1"/>
                          </a:solidFill>
                          <a:latin typeface="ＭＳ Ｐゴシック" pitchFamily="50" charset="-128"/>
                          <a:ea typeface="ＭＳ Ｐゴシック" pitchFamily="50" charset="-128"/>
                          <a:cs typeface="メイリオ" panose="020B0604030504040204" pitchFamily="50" charset="-128"/>
                        </a:rPr>
                        <a:t>2012</a:t>
                      </a:r>
                      <a:r>
                        <a:rPr kumimoji="1" lang="ja-JP" altLang="en-US" sz="1200" dirty="0">
                          <a:solidFill>
                            <a:schemeClr val="tx1"/>
                          </a:solidFill>
                          <a:latin typeface="ＭＳ Ｐゴシック" pitchFamily="50" charset="-128"/>
                          <a:ea typeface="ＭＳ Ｐゴシック" pitchFamily="50" charset="-128"/>
                          <a:cs typeface="メイリオ" panose="020B0604030504040204" pitchFamily="50" charset="-128"/>
                        </a:rPr>
                        <a:t>年度は経過措置として継続</a:t>
                      </a:r>
                    </a:p>
                  </a:txBody>
                  <a:tcPr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xmlns="" val="10002"/>
                  </a:ext>
                </a:extLst>
              </a:tr>
            </a:tbl>
          </a:graphicData>
        </a:graphic>
      </p:graphicFrame>
      <p:sp>
        <p:nvSpPr>
          <p:cNvPr id="23" name="テキスト ボックス 22"/>
          <p:cNvSpPr txBox="1"/>
          <p:nvPr/>
        </p:nvSpPr>
        <p:spPr>
          <a:xfrm>
            <a:off x="5292080" y="1783849"/>
            <a:ext cx="3672408" cy="276999"/>
          </a:xfrm>
          <a:prstGeom prst="rect">
            <a:avLst/>
          </a:prstGeom>
          <a:noFill/>
        </p:spPr>
        <p:txBody>
          <a:bodyPr wrap="square" rtlCol="0">
            <a:spAutoFit/>
          </a:bodyPr>
          <a:lstStyle/>
          <a:p>
            <a:r>
              <a:rPr lang="en-US" altLang="ja-JP" sz="1200" dirty="0">
                <a:latin typeface="ＭＳ Ｐゴシック" pitchFamily="50" charset="-128"/>
                <a:ea typeface="ＭＳ Ｐゴシック" pitchFamily="50" charset="-128"/>
                <a:cs typeface="メイリオ" panose="020B0604030504040204" pitchFamily="50" charset="-128"/>
              </a:rPr>
              <a:t>※</a:t>
            </a:r>
            <a:r>
              <a:rPr kumimoji="1" lang="ja-JP" altLang="en-US" sz="1200" dirty="0">
                <a:latin typeface="ＭＳ Ｐゴシック" pitchFamily="50" charset="-128"/>
                <a:ea typeface="ＭＳ Ｐゴシック" pitchFamily="50" charset="-128"/>
                <a:cs typeface="メイリオ" panose="020B0604030504040204" pitchFamily="50" charset="-128"/>
              </a:rPr>
              <a:t>削減額は</a:t>
            </a:r>
            <a:r>
              <a:rPr kumimoji="1" lang="en-US" altLang="ja-JP" sz="1200" dirty="0">
                <a:latin typeface="ＭＳ Ｐゴシック" pitchFamily="50" charset="-128"/>
                <a:ea typeface="ＭＳ Ｐゴシック" pitchFamily="50" charset="-128"/>
                <a:cs typeface="メイリオ" panose="020B0604030504040204" pitchFamily="50" charset="-128"/>
              </a:rPr>
              <a:t>2014</a:t>
            </a:r>
            <a:r>
              <a:rPr kumimoji="1" lang="ja-JP" altLang="en-US" sz="1200" dirty="0">
                <a:latin typeface="ＭＳ Ｐゴシック" pitchFamily="50" charset="-128"/>
                <a:ea typeface="ＭＳ Ｐゴシック" pitchFamily="50" charset="-128"/>
                <a:cs typeface="メイリオ" panose="020B0604030504040204" pitchFamily="50" charset="-128"/>
              </a:rPr>
              <a:t>年度一般財源ベース（単位：百万円）</a:t>
            </a:r>
          </a:p>
        </p:txBody>
      </p:sp>
      <p:sp>
        <p:nvSpPr>
          <p:cNvPr id="26" name="テキスト ボックス 25"/>
          <p:cNvSpPr txBox="1"/>
          <p:nvPr/>
        </p:nvSpPr>
        <p:spPr>
          <a:xfrm>
            <a:off x="557567" y="1844824"/>
            <a:ext cx="5094553" cy="307777"/>
          </a:xfrm>
          <a:prstGeom prst="rect">
            <a:avLst/>
          </a:prstGeom>
          <a:noFill/>
        </p:spPr>
        <p:txBody>
          <a:bodyPr wrap="square" rtlCol="0">
            <a:spAutoFit/>
          </a:bodyPr>
          <a:lstStyle/>
          <a:p>
            <a:r>
              <a:rPr lang="ja-JP" altLang="en-US" sz="1400" dirty="0">
                <a:latin typeface="ＭＳ Ｐゴシック" pitchFamily="50" charset="-128"/>
                <a:ea typeface="ＭＳ Ｐゴシック" pitchFamily="50" charset="-128"/>
                <a:cs typeface="メイリオ" panose="020B0604030504040204" pitchFamily="50" charset="-128"/>
              </a:rPr>
              <a:t>・ </a:t>
            </a:r>
            <a:r>
              <a:rPr kumimoji="1" lang="ja-JP" altLang="en-US" sz="1400" dirty="0">
                <a:latin typeface="ＭＳ Ｐゴシック" pitchFamily="50" charset="-128"/>
                <a:ea typeface="ＭＳ Ｐゴシック" pitchFamily="50" charset="-128"/>
                <a:cs typeface="メイリオ" panose="020B0604030504040204" pitchFamily="50" charset="-128"/>
              </a:rPr>
              <a:t>団体運営補助</a:t>
            </a:r>
            <a:r>
              <a:rPr kumimoji="1" lang="en-US" altLang="ja-JP" sz="1400" dirty="0">
                <a:latin typeface="ＭＳ Ｐゴシック" pitchFamily="50" charset="-128"/>
                <a:ea typeface="ＭＳ Ｐゴシック" pitchFamily="50" charset="-128"/>
                <a:cs typeface="メイリオ" panose="020B0604030504040204" pitchFamily="50" charset="-128"/>
              </a:rPr>
              <a:t>【</a:t>
            </a:r>
            <a:r>
              <a:rPr kumimoji="1" lang="ja-JP" altLang="en-US" sz="1400" dirty="0">
                <a:latin typeface="ＭＳ Ｐゴシック" pitchFamily="50" charset="-128"/>
                <a:ea typeface="ＭＳ Ｐゴシック" pitchFamily="50" charset="-128"/>
                <a:cs typeface="メイリオ" panose="020B0604030504040204" pitchFamily="50" charset="-128"/>
              </a:rPr>
              <a:t>全</a:t>
            </a:r>
            <a:r>
              <a:rPr kumimoji="1" lang="en-US" altLang="ja-JP" sz="1400" dirty="0">
                <a:latin typeface="ＭＳ Ｐゴシック" pitchFamily="50" charset="-128"/>
                <a:ea typeface="ＭＳ Ｐゴシック" pitchFamily="50" charset="-128"/>
                <a:cs typeface="メイリオ" panose="020B0604030504040204" pitchFamily="50" charset="-128"/>
              </a:rPr>
              <a:t>14</a:t>
            </a:r>
            <a:r>
              <a:rPr kumimoji="1" lang="ja-JP" altLang="en-US" sz="1400" dirty="0">
                <a:latin typeface="ＭＳ Ｐゴシック" pitchFamily="50" charset="-128"/>
                <a:ea typeface="ＭＳ Ｐゴシック" pitchFamily="50" charset="-128"/>
                <a:cs typeface="メイリオ" panose="020B0604030504040204" pitchFamily="50" charset="-128"/>
              </a:rPr>
              <a:t>項目 </a:t>
            </a:r>
            <a:r>
              <a:rPr lang="ja-JP" altLang="en-US" sz="1400" dirty="0">
                <a:latin typeface="ＭＳ Ｐゴシック" pitchFamily="50" charset="-128"/>
                <a:ea typeface="ＭＳ Ｐゴシック" pitchFamily="50" charset="-128"/>
                <a:cs typeface="メイリオ" panose="020B0604030504040204" pitchFamily="50" charset="-128"/>
              </a:rPr>
              <a:t>▲</a:t>
            </a:r>
            <a:r>
              <a:rPr lang="en-US" altLang="ja-JP" sz="1400" dirty="0">
                <a:latin typeface="ＭＳ Ｐゴシック" pitchFamily="50" charset="-128"/>
                <a:ea typeface="ＭＳ Ｐゴシック" pitchFamily="50" charset="-128"/>
                <a:cs typeface="メイリオ" panose="020B0604030504040204" pitchFamily="50" charset="-128"/>
              </a:rPr>
              <a:t>190</a:t>
            </a:r>
            <a:r>
              <a:rPr lang="ja-JP" altLang="en-US" sz="1400" dirty="0">
                <a:latin typeface="ＭＳ Ｐゴシック" pitchFamily="50" charset="-128"/>
                <a:ea typeface="ＭＳ Ｐゴシック" pitchFamily="50" charset="-128"/>
                <a:cs typeface="メイリオ" panose="020B0604030504040204" pitchFamily="50" charset="-128"/>
              </a:rPr>
              <a:t>百万円</a:t>
            </a:r>
            <a:r>
              <a:rPr kumimoji="1" lang="en-US" altLang="ja-JP" sz="1400" dirty="0">
                <a:latin typeface="ＭＳ Ｐゴシック" pitchFamily="50" charset="-128"/>
                <a:ea typeface="ＭＳ Ｐゴシック" pitchFamily="50" charset="-128"/>
                <a:cs typeface="メイリオ" panose="020B0604030504040204" pitchFamily="50" charset="-128"/>
              </a:rPr>
              <a:t>】</a:t>
            </a:r>
          </a:p>
        </p:txBody>
      </p:sp>
      <p:sp>
        <p:nvSpPr>
          <p:cNvPr id="27" name="テキスト ボックス 26"/>
          <p:cNvSpPr txBox="1"/>
          <p:nvPr/>
        </p:nvSpPr>
        <p:spPr>
          <a:xfrm>
            <a:off x="467544" y="1202849"/>
            <a:ext cx="8352928" cy="600164"/>
          </a:xfrm>
          <a:prstGeom prst="rect">
            <a:avLst/>
          </a:prstGeom>
          <a:noFill/>
        </p:spPr>
        <p:txBody>
          <a:bodyPr wrap="square" rtlCol="0">
            <a:spAutoFit/>
          </a:bodyPr>
          <a:lstStyle/>
          <a:p>
            <a:r>
              <a:rPr kumimoji="1" lang="ja-JP" altLang="en-US" sz="1700" dirty="0"/>
              <a:t>○ 公益法人等の</a:t>
            </a:r>
            <a:r>
              <a:rPr lang="ja-JP" altLang="en-US" sz="1600" dirty="0">
                <a:latin typeface="+mn-ea"/>
              </a:rPr>
              <a:t>団体に対する運営補助、施設運営に対する補助等（８０項目）について、透明性の確保の観点などから見直しを実施し、</a:t>
            </a:r>
            <a:r>
              <a:rPr lang="en-US" altLang="ja-JP" sz="1600" dirty="0">
                <a:latin typeface="+mn-ea"/>
              </a:rPr>
              <a:t> 2014</a:t>
            </a:r>
            <a:r>
              <a:rPr lang="ja-JP" altLang="en-US" sz="1600" dirty="0">
                <a:latin typeface="+mn-ea"/>
              </a:rPr>
              <a:t>年度には</a:t>
            </a:r>
            <a:r>
              <a:rPr lang="en-US" altLang="ja-JP" sz="1600" dirty="0">
                <a:latin typeface="+mn-ea"/>
              </a:rPr>
              <a:t>2012</a:t>
            </a:r>
            <a:r>
              <a:rPr lang="ja-JP" altLang="en-US" sz="1600" dirty="0">
                <a:latin typeface="+mn-ea"/>
              </a:rPr>
              <a:t>年度と比較して</a:t>
            </a:r>
            <a:r>
              <a:rPr lang="en-US" altLang="ja-JP" sz="1600" dirty="0">
                <a:latin typeface="+mn-ea"/>
              </a:rPr>
              <a:t>3.9</a:t>
            </a:r>
            <a:r>
              <a:rPr lang="ja-JP" altLang="en-US" sz="1600" dirty="0">
                <a:latin typeface="+mn-ea"/>
              </a:rPr>
              <a:t>億円を削減。</a:t>
            </a:r>
            <a:endParaRPr kumimoji="1" lang="ja-JP" altLang="en-US" sz="1700" dirty="0"/>
          </a:p>
        </p:txBody>
      </p:sp>
      <p:sp>
        <p:nvSpPr>
          <p:cNvPr id="28" name="テキスト ボックス 27"/>
          <p:cNvSpPr txBox="1"/>
          <p:nvPr/>
        </p:nvSpPr>
        <p:spPr>
          <a:xfrm>
            <a:off x="557567" y="5157192"/>
            <a:ext cx="6390697" cy="307777"/>
          </a:xfrm>
          <a:prstGeom prst="rect">
            <a:avLst/>
          </a:prstGeom>
          <a:noFill/>
        </p:spPr>
        <p:txBody>
          <a:bodyPr wrap="square" rtlCol="0">
            <a:spAutoFit/>
          </a:bodyPr>
          <a:lstStyle/>
          <a:p>
            <a:r>
              <a:rPr lang="ja-JP" altLang="en-US" sz="1400" dirty="0">
                <a:latin typeface="ＭＳ Ｐゴシック" pitchFamily="50" charset="-128"/>
                <a:ea typeface="ＭＳ Ｐゴシック" pitchFamily="50" charset="-128"/>
                <a:cs typeface="メイリオ" panose="020B0604030504040204" pitchFamily="50" charset="-128"/>
              </a:rPr>
              <a:t>・その他、 国関係法人等への支出（賛助会費）等</a:t>
            </a:r>
            <a:r>
              <a:rPr lang="en-US" altLang="ja-JP" sz="1400" dirty="0">
                <a:latin typeface="ＭＳ Ｐゴシック" pitchFamily="50" charset="-128"/>
                <a:ea typeface="ＭＳ Ｐゴシック" pitchFamily="50" charset="-128"/>
                <a:cs typeface="メイリオ" panose="020B0604030504040204" pitchFamily="50" charset="-128"/>
              </a:rPr>
              <a:t>【</a:t>
            </a:r>
            <a:r>
              <a:rPr lang="ja-JP" altLang="en-US" sz="1400" dirty="0">
                <a:latin typeface="ＭＳ Ｐゴシック" pitchFamily="50" charset="-128"/>
                <a:ea typeface="ＭＳ Ｐゴシック" pitchFamily="50" charset="-128"/>
                <a:cs typeface="メイリオ" panose="020B0604030504040204" pitchFamily="50" charset="-128"/>
              </a:rPr>
              <a:t>全</a:t>
            </a:r>
            <a:r>
              <a:rPr lang="en-US" altLang="ja-JP" sz="1400" dirty="0">
                <a:latin typeface="ＭＳ Ｐゴシック" pitchFamily="50" charset="-128"/>
                <a:ea typeface="ＭＳ Ｐゴシック" pitchFamily="50" charset="-128"/>
                <a:cs typeface="メイリオ" panose="020B0604030504040204" pitchFamily="50" charset="-128"/>
              </a:rPr>
              <a:t>55</a:t>
            </a:r>
            <a:r>
              <a:rPr lang="ja-JP" altLang="en-US" sz="1400" dirty="0">
                <a:latin typeface="ＭＳ Ｐゴシック" pitchFamily="50" charset="-128"/>
                <a:ea typeface="ＭＳ Ｐゴシック" pitchFamily="50" charset="-128"/>
                <a:cs typeface="メイリオ" panose="020B0604030504040204" pitchFamily="50" charset="-128"/>
              </a:rPr>
              <a:t>項目　▲</a:t>
            </a:r>
            <a:r>
              <a:rPr lang="en-US" altLang="ja-JP" sz="1400" dirty="0">
                <a:latin typeface="ＭＳ Ｐゴシック" pitchFamily="50" charset="-128"/>
                <a:ea typeface="ＭＳ Ｐゴシック" pitchFamily="50" charset="-128"/>
                <a:cs typeface="メイリオ" panose="020B0604030504040204" pitchFamily="50" charset="-128"/>
              </a:rPr>
              <a:t>22</a:t>
            </a:r>
            <a:r>
              <a:rPr lang="ja-JP" altLang="en-US" sz="1400" dirty="0">
                <a:latin typeface="ＭＳ Ｐゴシック" pitchFamily="50" charset="-128"/>
                <a:ea typeface="ＭＳ Ｐゴシック" pitchFamily="50" charset="-128"/>
                <a:cs typeface="メイリオ" panose="020B0604030504040204" pitchFamily="50" charset="-128"/>
              </a:rPr>
              <a:t>百万円</a:t>
            </a:r>
            <a:r>
              <a:rPr lang="en-US" altLang="ja-JP" sz="1400" dirty="0">
                <a:latin typeface="ＭＳ Ｐゴシック" pitchFamily="50" charset="-128"/>
                <a:ea typeface="ＭＳ Ｐゴシック" pitchFamily="50" charset="-128"/>
                <a:cs typeface="メイリオ" panose="020B0604030504040204" pitchFamily="50" charset="-128"/>
              </a:rPr>
              <a:t>】</a:t>
            </a:r>
            <a:endParaRPr kumimoji="1" lang="ja-JP" altLang="en-US" sz="1400" dirty="0">
              <a:latin typeface="ＭＳ Ｐゴシック" pitchFamily="50" charset="-128"/>
              <a:ea typeface="ＭＳ Ｐゴシック" pitchFamily="50" charset="-128"/>
              <a:cs typeface="メイリオ" panose="020B0604030504040204" pitchFamily="50" charset="-128"/>
            </a:endParaRPr>
          </a:p>
        </p:txBody>
      </p:sp>
      <p:graphicFrame>
        <p:nvGraphicFramePr>
          <p:cNvPr id="29" name="表 28"/>
          <p:cNvGraphicFramePr>
            <a:graphicFrameLocks noGrp="1"/>
          </p:cNvGraphicFramePr>
          <p:nvPr>
            <p:extLst/>
          </p:nvPr>
        </p:nvGraphicFramePr>
        <p:xfrm>
          <a:off x="827584" y="5445224"/>
          <a:ext cx="8064897" cy="692640"/>
        </p:xfrm>
        <a:graphic>
          <a:graphicData uri="http://schemas.openxmlformats.org/drawingml/2006/table">
            <a:tbl>
              <a:tblPr firstRow="1" bandRow="1">
                <a:tableStyleId>{B301B821-A1FF-4177-AEE7-76D212191A09}</a:tableStyleId>
              </a:tblPr>
              <a:tblGrid>
                <a:gridCol w="3607980">
                  <a:extLst>
                    <a:ext uri="{9D8B030D-6E8A-4147-A177-3AD203B41FA5}">
                      <a16:colId xmlns:a16="http://schemas.microsoft.com/office/drawing/2014/main" xmlns="" val="20000"/>
                    </a:ext>
                  </a:extLst>
                </a:gridCol>
                <a:gridCol w="707447">
                  <a:extLst>
                    <a:ext uri="{9D8B030D-6E8A-4147-A177-3AD203B41FA5}">
                      <a16:colId xmlns:a16="http://schemas.microsoft.com/office/drawing/2014/main" xmlns="" val="20001"/>
                    </a:ext>
                  </a:extLst>
                </a:gridCol>
                <a:gridCol w="716516">
                  <a:extLst>
                    <a:ext uri="{9D8B030D-6E8A-4147-A177-3AD203B41FA5}">
                      <a16:colId xmlns:a16="http://schemas.microsoft.com/office/drawing/2014/main" xmlns="" val="20002"/>
                    </a:ext>
                  </a:extLst>
                </a:gridCol>
                <a:gridCol w="965031">
                  <a:extLst>
                    <a:ext uri="{9D8B030D-6E8A-4147-A177-3AD203B41FA5}">
                      <a16:colId xmlns:a16="http://schemas.microsoft.com/office/drawing/2014/main" xmlns="" val="20003"/>
                    </a:ext>
                  </a:extLst>
                </a:gridCol>
                <a:gridCol w="2067923">
                  <a:extLst>
                    <a:ext uri="{9D8B030D-6E8A-4147-A177-3AD203B41FA5}">
                      <a16:colId xmlns:a16="http://schemas.microsoft.com/office/drawing/2014/main" xmlns="" val="20004"/>
                    </a:ext>
                  </a:extLst>
                </a:gridCol>
              </a:tblGrid>
              <a:tr h="181744">
                <a:tc>
                  <a:txBody>
                    <a:bodyPr/>
                    <a:lstStyle/>
                    <a:p>
                      <a:pPr algn="ctr"/>
                      <a:r>
                        <a:rPr kumimoji="1" lang="ja-JP" altLang="en-US" sz="1200" b="0" dirty="0">
                          <a:solidFill>
                            <a:schemeClr val="tx1"/>
                          </a:solidFill>
                          <a:latin typeface="ＭＳ Ｐゴシック" pitchFamily="50" charset="-128"/>
                          <a:ea typeface="ＭＳ Ｐゴシック" pitchFamily="50" charset="-128"/>
                          <a:cs typeface="メイリオ" panose="020B0604030504040204" pitchFamily="50" charset="-128"/>
                        </a:rPr>
                        <a:t>主な項目　</a:t>
                      </a:r>
                      <a:r>
                        <a:rPr kumimoji="1" lang="en-US" altLang="ja-JP" sz="1200" b="0" dirty="0">
                          <a:solidFill>
                            <a:schemeClr val="tx1"/>
                          </a:solidFill>
                          <a:latin typeface="ＭＳ Ｐゴシック" pitchFamily="50" charset="-128"/>
                          <a:ea typeface="ＭＳ Ｐゴシック" pitchFamily="50" charset="-128"/>
                          <a:cs typeface="メイリオ" panose="020B0604030504040204" pitchFamily="50" charset="-128"/>
                        </a:rPr>
                        <a:t>【</a:t>
                      </a:r>
                      <a:r>
                        <a:rPr kumimoji="1" lang="ja-JP" altLang="en-US" sz="1200" b="0" kern="1200" dirty="0">
                          <a:solidFill>
                            <a:schemeClr val="tx1"/>
                          </a:solidFill>
                          <a:latin typeface="ＭＳ Ｐゴシック" pitchFamily="50" charset="-128"/>
                          <a:ea typeface="ＭＳ Ｐゴシック" pitchFamily="50" charset="-128"/>
                          <a:cs typeface="メイリオ" panose="020B0604030504040204" pitchFamily="50" charset="-128"/>
                        </a:rPr>
                        <a:t>交付先</a:t>
                      </a:r>
                      <a:r>
                        <a:rPr kumimoji="1" lang="en-US" altLang="ja-JP" sz="1200" b="0" kern="1200" dirty="0">
                          <a:solidFill>
                            <a:schemeClr val="tx1"/>
                          </a:solidFill>
                          <a:latin typeface="ＭＳ Ｐゴシック" pitchFamily="50" charset="-128"/>
                          <a:ea typeface="ＭＳ Ｐゴシック" pitchFamily="50" charset="-128"/>
                          <a:cs typeface="メイリオ" panose="020B0604030504040204" pitchFamily="50" charset="-128"/>
                        </a:rPr>
                        <a:t>】</a:t>
                      </a:r>
                      <a:endParaRPr kumimoji="1" lang="ja-JP" altLang="en-US" sz="1200" b="0" kern="1200" dirty="0">
                        <a:solidFill>
                          <a:schemeClr val="tx1"/>
                        </a:solidFill>
                        <a:latin typeface="ＭＳ Ｐゴシック" pitchFamily="50" charset="-128"/>
                        <a:ea typeface="ＭＳ Ｐゴシック" pitchFamily="50" charset="-128"/>
                        <a:cs typeface="メイリオ" panose="020B0604030504040204" pitchFamily="50" charset="-128"/>
                      </a:endParaRPr>
                    </a:p>
                  </a:txBody>
                  <a:tcPr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40000"/>
                        <a:lumOff val="60000"/>
                      </a:schemeClr>
                    </a:solidFill>
                  </a:tcPr>
                </a:tc>
                <a:tc>
                  <a:txBody>
                    <a:bodyPr/>
                    <a:lstStyle/>
                    <a:p>
                      <a:pPr algn="ctr"/>
                      <a:r>
                        <a:rPr kumimoji="1" lang="ja-JP" altLang="en-US" sz="1200" b="0" dirty="0">
                          <a:solidFill>
                            <a:schemeClr val="tx1"/>
                          </a:solidFill>
                          <a:latin typeface="ＭＳ Ｐゴシック" pitchFamily="50" charset="-128"/>
                          <a:ea typeface="ＭＳ Ｐゴシック" pitchFamily="50" charset="-128"/>
                          <a:cs typeface="メイリオ" panose="020B0604030504040204" pitchFamily="50" charset="-128"/>
                        </a:rPr>
                        <a:t>削減額</a:t>
                      </a:r>
                    </a:p>
                  </a:txBody>
                  <a:tcPr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40000"/>
                        <a:lumOff val="6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dirty="0">
                          <a:solidFill>
                            <a:schemeClr val="tx1"/>
                          </a:solidFill>
                          <a:latin typeface="ＭＳ Ｐゴシック" pitchFamily="50" charset="-128"/>
                          <a:ea typeface="ＭＳ Ｐゴシック" pitchFamily="50" charset="-128"/>
                          <a:cs typeface="メイリオ" panose="020B0604030504040204" pitchFamily="50" charset="-128"/>
                        </a:rPr>
                        <a:t>削減率</a:t>
                      </a:r>
                    </a:p>
                  </a:txBody>
                  <a:tcPr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40000"/>
                        <a:lumOff val="60000"/>
                      </a:schemeClr>
                    </a:solidFill>
                  </a:tcPr>
                </a:tc>
                <a:tc>
                  <a:txBody>
                    <a:bodyPr/>
                    <a:lstStyle/>
                    <a:p>
                      <a:pPr algn="ctr"/>
                      <a:r>
                        <a:rPr kumimoji="1" lang="ja-JP" altLang="en-US" sz="1200" b="0">
                          <a:solidFill>
                            <a:schemeClr val="tx1"/>
                          </a:solidFill>
                          <a:latin typeface="ＭＳ Ｐゴシック" pitchFamily="50" charset="-128"/>
                          <a:ea typeface="ＭＳ Ｐゴシック" pitchFamily="50" charset="-128"/>
                          <a:cs typeface="メイリオ" panose="020B0604030504040204" pitchFamily="50" charset="-128"/>
                        </a:rPr>
                        <a:t>見直し時期</a:t>
                      </a:r>
                      <a:endParaRPr kumimoji="1" lang="ja-JP" altLang="en-US" sz="1200" b="0" dirty="0">
                        <a:solidFill>
                          <a:schemeClr val="tx1"/>
                        </a:solidFill>
                        <a:latin typeface="ＭＳ Ｐゴシック" pitchFamily="50" charset="-128"/>
                        <a:ea typeface="ＭＳ Ｐゴシック" pitchFamily="50" charset="-128"/>
                        <a:cs typeface="メイリオ" panose="020B0604030504040204" pitchFamily="50" charset="-128"/>
                      </a:endParaRPr>
                    </a:p>
                  </a:txBody>
                  <a:tcPr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40000"/>
                        <a:lumOff val="60000"/>
                      </a:schemeClr>
                    </a:solidFill>
                  </a:tcPr>
                </a:tc>
                <a:tc>
                  <a:txBody>
                    <a:bodyPr/>
                    <a:lstStyle/>
                    <a:p>
                      <a:pPr algn="ctr"/>
                      <a:r>
                        <a:rPr kumimoji="1" lang="ja-JP" altLang="en-US" sz="1200" b="0" dirty="0">
                          <a:solidFill>
                            <a:schemeClr val="tx1"/>
                          </a:solidFill>
                          <a:latin typeface="ＭＳ Ｐゴシック" pitchFamily="50" charset="-128"/>
                          <a:ea typeface="ＭＳ Ｐゴシック" pitchFamily="50" charset="-128"/>
                          <a:cs typeface="メイリオ" panose="020B0604030504040204" pitchFamily="50" charset="-128"/>
                        </a:rPr>
                        <a:t>見直し内容等</a:t>
                      </a:r>
                    </a:p>
                  </a:txBody>
                  <a:tcPr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40000"/>
                        <a:lumOff val="60000"/>
                      </a:schemeClr>
                    </a:solidFill>
                  </a:tcPr>
                </a:tc>
                <a:extLst>
                  <a:ext uri="{0D108BD9-81ED-4DB2-BD59-A6C34878D82A}">
                    <a16:rowId xmlns:a16="http://schemas.microsoft.com/office/drawing/2014/main" xmlns="" val="10000"/>
                  </a:ext>
                </a:extLst>
              </a:tr>
              <a:tr h="310947">
                <a:tc>
                  <a:txBody>
                    <a:bodyPr/>
                    <a:lstStyle/>
                    <a:p>
                      <a:r>
                        <a:rPr kumimoji="1" lang="en-US" altLang="ja-JP" sz="1200" dirty="0">
                          <a:solidFill>
                            <a:schemeClr val="tx1"/>
                          </a:solidFill>
                          <a:latin typeface="ＭＳ Ｐゴシック" pitchFamily="50" charset="-128"/>
                          <a:ea typeface="ＭＳ Ｐゴシック" pitchFamily="50" charset="-128"/>
                          <a:cs typeface="メイリオ" panose="020B0604030504040204" pitchFamily="50" charset="-128"/>
                        </a:rPr>
                        <a:t>(</a:t>
                      </a:r>
                      <a:r>
                        <a:rPr kumimoji="1" lang="ja-JP" altLang="en-US" sz="1200" dirty="0">
                          <a:solidFill>
                            <a:schemeClr val="tx1"/>
                          </a:solidFill>
                          <a:latin typeface="ＭＳ Ｐゴシック" pitchFamily="50" charset="-128"/>
                          <a:ea typeface="ＭＳ Ｐゴシック" pitchFamily="50" charset="-128"/>
                          <a:cs typeface="メイリオ" panose="020B0604030504040204" pitchFamily="50" charset="-128"/>
                        </a:rPr>
                        <a:t>財</a:t>
                      </a:r>
                      <a:r>
                        <a:rPr kumimoji="1" lang="en-US" altLang="ja-JP" sz="1200" dirty="0">
                          <a:solidFill>
                            <a:schemeClr val="tx1"/>
                          </a:solidFill>
                          <a:latin typeface="ＭＳ Ｐゴシック" pitchFamily="50" charset="-128"/>
                          <a:ea typeface="ＭＳ Ｐゴシック" pitchFamily="50" charset="-128"/>
                          <a:cs typeface="メイリオ" panose="020B0604030504040204" pitchFamily="50" charset="-128"/>
                        </a:rPr>
                        <a:t>)</a:t>
                      </a:r>
                      <a:r>
                        <a:rPr kumimoji="1" lang="ja-JP" altLang="en-US" sz="1200" dirty="0">
                          <a:solidFill>
                            <a:schemeClr val="tx1"/>
                          </a:solidFill>
                          <a:latin typeface="ＭＳ Ｐゴシック" pitchFamily="50" charset="-128"/>
                          <a:ea typeface="ＭＳ Ｐゴシック" pitchFamily="50" charset="-128"/>
                          <a:cs typeface="メイリオ" panose="020B0604030504040204" pitchFamily="50" charset="-128"/>
                        </a:rPr>
                        <a:t>アジア太平洋観光交流センター会費等</a:t>
                      </a:r>
                      <a:r>
                        <a:rPr kumimoji="1" lang="en-US" altLang="ja-JP" sz="1200" dirty="0">
                          <a:solidFill>
                            <a:schemeClr val="tx1"/>
                          </a:solidFill>
                          <a:latin typeface="ＭＳ Ｐゴシック" pitchFamily="50" charset="-128"/>
                          <a:ea typeface="ＭＳ Ｐゴシック" pitchFamily="50" charset="-128"/>
                          <a:cs typeface="メイリオ" panose="020B0604030504040204" pitchFamily="50" charset="-128"/>
                        </a:rPr>
                        <a:t>50</a:t>
                      </a:r>
                      <a:r>
                        <a:rPr kumimoji="1" lang="ja-JP" altLang="en-US" sz="1200" dirty="0">
                          <a:solidFill>
                            <a:schemeClr val="tx1"/>
                          </a:solidFill>
                          <a:latin typeface="ＭＳ Ｐゴシック" pitchFamily="50" charset="-128"/>
                          <a:ea typeface="ＭＳ Ｐゴシック" pitchFamily="50" charset="-128"/>
                          <a:cs typeface="メイリオ" panose="020B0604030504040204" pitchFamily="50" charset="-128"/>
                        </a:rPr>
                        <a:t>項目</a:t>
                      </a:r>
                      <a:endParaRPr kumimoji="1" lang="en-US" altLang="ja-JP" sz="1200" dirty="0">
                        <a:solidFill>
                          <a:schemeClr val="tx1"/>
                        </a:solidFill>
                        <a:latin typeface="ＭＳ Ｐゴシック" pitchFamily="50" charset="-128"/>
                        <a:ea typeface="ＭＳ Ｐゴシック" pitchFamily="50" charset="-128"/>
                        <a:cs typeface="メイリオ" panose="020B0604030504040204" pitchFamily="50" charset="-128"/>
                      </a:endParaRPr>
                    </a:p>
                    <a:p>
                      <a:r>
                        <a:rPr kumimoji="1" lang="ja-JP" altLang="en-US" sz="1200" dirty="0">
                          <a:solidFill>
                            <a:schemeClr val="tx1"/>
                          </a:solidFill>
                          <a:latin typeface="ＭＳ Ｐゴシック" pitchFamily="50" charset="-128"/>
                          <a:ea typeface="ＭＳ Ｐゴシック" pitchFamily="50" charset="-128"/>
                          <a:cs typeface="メイリオ" panose="020B0604030504040204" pitchFamily="50" charset="-128"/>
                        </a:rPr>
                        <a:t>　　</a:t>
                      </a:r>
                      <a:r>
                        <a:rPr kumimoji="1" lang="en-US" altLang="ja-JP" sz="1100" dirty="0">
                          <a:solidFill>
                            <a:schemeClr val="tx1"/>
                          </a:solidFill>
                          <a:latin typeface="ＭＳ Ｐゴシック" pitchFamily="50" charset="-128"/>
                          <a:ea typeface="ＭＳ Ｐゴシック" pitchFamily="50" charset="-128"/>
                          <a:cs typeface="メイリオ" panose="020B0604030504040204" pitchFamily="50" charset="-128"/>
                        </a:rPr>
                        <a:t>【(</a:t>
                      </a:r>
                      <a:r>
                        <a:rPr kumimoji="1" lang="ja-JP" altLang="en-US" sz="1100" dirty="0">
                          <a:solidFill>
                            <a:schemeClr val="tx1"/>
                          </a:solidFill>
                          <a:latin typeface="ＭＳ Ｐゴシック" pitchFamily="50" charset="-128"/>
                          <a:ea typeface="ＭＳ Ｐゴシック" pitchFamily="50" charset="-128"/>
                          <a:cs typeface="メイリオ" panose="020B0604030504040204" pitchFamily="50" charset="-128"/>
                        </a:rPr>
                        <a:t>財</a:t>
                      </a:r>
                      <a:r>
                        <a:rPr kumimoji="1" lang="en-US" altLang="ja-JP" sz="1100" dirty="0">
                          <a:solidFill>
                            <a:schemeClr val="tx1"/>
                          </a:solidFill>
                          <a:latin typeface="ＭＳ Ｐゴシック" pitchFamily="50" charset="-128"/>
                          <a:ea typeface="ＭＳ Ｐゴシック" pitchFamily="50" charset="-128"/>
                          <a:cs typeface="メイリオ" panose="020B0604030504040204" pitchFamily="50" charset="-128"/>
                        </a:rPr>
                        <a:t>)</a:t>
                      </a:r>
                      <a:r>
                        <a:rPr kumimoji="1" lang="ja-JP" altLang="en-US" sz="1100" dirty="0">
                          <a:solidFill>
                            <a:schemeClr val="tx1"/>
                          </a:solidFill>
                          <a:latin typeface="ＭＳ Ｐゴシック" pitchFamily="50" charset="-128"/>
                          <a:ea typeface="ＭＳ Ｐゴシック" pitchFamily="50" charset="-128"/>
                          <a:cs typeface="メイリオ" panose="020B0604030504040204" pitchFamily="50" charset="-128"/>
                        </a:rPr>
                        <a:t>アジア太平洋観光交流センター</a:t>
                      </a:r>
                      <a:r>
                        <a:rPr kumimoji="1" lang="en-US" altLang="ja-JP" sz="1100" dirty="0">
                          <a:solidFill>
                            <a:schemeClr val="tx1"/>
                          </a:solidFill>
                          <a:latin typeface="ＭＳ Ｐゴシック" pitchFamily="50" charset="-128"/>
                          <a:ea typeface="ＭＳ Ｐゴシック" pitchFamily="50" charset="-128"/>
                          <a:cs typeface="メイリオ" panose="020B0604030504040204" pitchFamily="50" charset="-128"/>
                        </a:rPr>
                        <a:t>】</a:t>
                      </a:r>
                    </a:p>
                  </a:txBody>
                  <a:tcPr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a:r>
                        <a:rPr kumimoji="1" lang="en-US" altLang="ja-JP" sz="1200" dirty="0">
                          <a:latin typeface="ＭＳ Ｐゴシック" pitchFamily="50" charset="-128"/>
                          <a:ea typeface="ＭＳ Ｐゴシック" pitchFamily="50" charset="-128"/>
                          <a:cs typeface="メイリオ" panose="020B0604030504040204" pitchFamily="50" charset="-128"/>
                        </a:rPr>
                        <a:t>11</a:t>
                      </a:r>
                      <a:endParaRPr kumimoji="1" lang="ja-JP" altLang="en-US" sz="1200" dirty="0">
                        <a:latin typeface="ＭＳ Ｐゴシック" pitchFamily="50" charset="-128"/>
                        <a:ea typeface="ＭＳ Ｐゴシック" pitchFamily="50" charset="-128"/>
                        <a:cs typeface="メイリオ" panose="020B0604030504040204" pitchFamily="50" charset="-128"/>
                      </a:endParaRPr>
                    </a:p>
                  </a:txBody>
                  <a:tcPr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a:r>
                        <a:rPr kumimoji="1" lang="en-US" altLang="ja-JP" sz="1200" dirty="0">
                          <a:latin typeface="ＭＳ Ｐゴシック" pitchFamily="50" charset="-128"/>
                          <a:ea typeface="ＭＳ Ｐゴシック" pitchFamily="50" charset="-128"/>
                          <a:cs typeface="メイリオ" panose="020B0604030504040204" pitchFamily="50" charset="-128"/>
                        </a:rPr>
                        <a:t>100</a:t>
                      </a:r>
                      <a:r>
                        <a:rPr kumimoji="1" lang="ja-JP" altLang="en-US" sz="1200" dirty="0">
                          <a:latin typeface="ＭＳ Ｐゴシック" pitchFamily="50" charset="-128"/>
                          <a:ea typeface="ＭＳ Ｐゴシック" pitchFamily="50" charset="-128"/>
                          <a:cs typeface="メイリオ" panose="020B0604030504040204" pitchFamily="50" charset="-128"/>
                        </a:rPr>
                        <a:t>％</a:t>
                      </a:r>
                    </a:p>
                  </a:txBody>
                  <a:tcPr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kumimoji="1" lang="en-US" altLang="ja-JP" sz="1200" dirty="0">
                          <a:latin typeface="ＭＳ Ｐゴシック" pitchFamily="50" charset="-128"/>
                          <a:ea typeface="ＭＳ Ｐゴシック" pitchFamily="50" charset="-128"/>
                          <a:cs typeface="メイリオ" panose="020B0604030504040204" pitchFamily="50" charset="-128"/>
                        </a:rPr>
                        <a:t>2012</a:t>
                      </a:r>
                      <a:r>
                        <a:rPr kumimoji="1" lang="ja-JP" altLang="en-US" sz="1200" dirty="0">
                          <a:latin typeface="ＭＳ Ｐゴシック" pitchFamily="50" charset="-128"/>
                          <a:ea typeface="ＭＳ Ｐゴシック" pitchFamily="50" charset="-128"/>
                          <a:cs typeface="メイリオ" panose="020B0604030504040204" pitchFamily="50" charset="-128"/>
                        </a:rPr>
                        <a:t>年度</a:t>
                      </a:r>
                    </a:p>
                  </a:txBody>
                  <a:tcPr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kumimoji="1" lang="ja-JP" altLang="en-US" sz="1200" dirty="0">
                          <a:latin typeface="ＭＳ Ｐゴシック" pitchFamily="50" charset="-128"/>
                          <a:ea typeface="ＭＳ Ｐゴシック" pitchFamily="50" charset="-128"/>
                          <a:cs typeface="メイリオ" panose="020B0604030504040204" pitchFamily="50" charset="-128"/>
                        </a:rPr>
                        <a:t>廃止</a:t>
                      </a:r>
                    </a:p>
                  </a:txBody>
                  <a:tcPr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xmlns="" val="10001"/>
                  </a:ext>
                </a:extLst>
              </a:tr>
            </a:tbl>
          </a:graphicData>
        </a:graphic>
      </p:graphicFrame>
      <p:sp>
        <p:nvSpPr>
          <p:cNvPr id="17" name="スライド番号プレースホルダ 16"/>
          <p:cNvSpPr>
            <a:spLocks noGrp="1"/>
          </p:cNvSpPr>
          <p:nvPr>
            <p:ph type="sldNum" sz="quarter" idx="12"/>
          </p:nvPr>
        </p:nvSpPr>
        <p:spPr/>
        <p:txBody>
          <a:bodyPr/>
          <a:lstStyle/>
          <a:p>
            <a:fld id="{CCEC3038-1CF1-4B63-9920-55248DCFBA97}" type="slidenum">
              <a:rPr kumimoji="1" lang="ja-JP" altLang="en-US" smtClean="0"/>
              <a:pPr/>
              <a:t>168</a:t>
            </a:fld>
            <a:endParaRPr kumimoji="1" lang="ja-JP" altLang="en-US"/>
          </a:p>
        </p:txBody>
      </p:sp>
      <p:sp>
        <p:nvSpPr>
          <p:cNvPr id="20" name="テキスト ボックス 36"/>
          <p:cNvSpPr txBox="1"/>
          <p:nvPr/>
        </p:nvSpPr>
        <p:spPr>
          <a:xfrm>
            <a:off x="0" y="0"/>
            <a:ext cx="4427984" cy="261610"/>
          </a:xfrm>
          <a:prstGeom prst="rect">
            <a:avLst/>
          </a:prstGeom>
          <a:noFill/>
        </p:spPr>
        <p:txBody>
          <a:bodyPr wrap="square" rtlCol="0">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r>
              <a:rPr lang="en-US" altLang="ja-JP" sz="1100" dirty="0"/>
              <a:t>Ⅳ</a:t>
            </a:r>
            <a:r>
              <a:rPr lang="ja-JP" altLang="en-US" sz="1100" dirty="0"/>
              <a:t>　行財政改革</a:t>
            </a:r>
            <a:r>
              <a:rPr lang="en-US" altLang="ja-JP" sz="1100" dirty="0"/>
              <a:t>【</a:t>
            </a:r>
            <a:r>
              <a:rPr lang="ja-JP" altLang="en-US" sz="1100" dirty="0"/>
              <a:t>業務執行の刷新</a:t>
            </a:r>
            <a:r>
              <a:rPr lang="en-US" altLang="ja-JP" sz="1100" dirty="0"/>
              <a:t>】</a:t>
            </a:r>
            <a:r>
              <a:rPr lang="ja-JP" altLang="en-US" sz="1100" dirty="0"/>
              <a:t>・補助金等の見直し</a:t>
            </a:r>
            <a:endParaRPr lang="en-US" altLang="ja-JP" sz="1100" dirty="0"/>
          </a:p>
        </p:txBody>
      </p:sp>
      <p:sp>
        <p:nvSpPr>
          <p:cNvPr id="18" name="テキスト ボックス 17"/>
          <p:cNvSpPr txBox="1"/>
          <p:nvPr/>
        </p:nvSpPr>
        <p:spPr>
          <a:xfrm>
            <a:off x="7956376" y="0"/>
            <a:ext cx="936104" cy="338554"/>
          </a:xfrm>
          <a:prstGeom prst="rect">
            <a:avLst/>
          </a:prstGeom>
          <a:noFill/>
        </p:spPr>
        <p:txBody>
          <a:bodyPr wrap="square" rtlCol="0">
            <a:spAutoFit/>
          </a:bodyPr>
          <a:lstStyle/>
          <a:p>
            <a:r>
              <a:rPr kumimoji="1" lang="en-US" altLang="ja-JP" sz="1600" dirty="0"/>
              <a:t>A7.</a:t>
            </a:r>
            <a:r>
              <a:rPr lang="en-US" altLang="ja-JP" sz="1600" dirty="0"/>
              <a:t>(17)</a:t>
            </a:r>
            <a:endParaRPr kumimoji="1" lang="ja-JP" altLang="en-US" sz="1600" dirty="0"/>
          </a:p>
        </p:txBody>
      </p:sp>
    </p:spTree>
    <p:extLst>
      <p:ext uri="{BB962C8B-B14F-4D97-AF65-F5344CB8AC3E}">
        <p14:creationId xmlns:p14="http://schemas.microsoft.com/office/powerpoint/2010/main" val="1983903301"/>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角丸四角形 15"/>
          <p:cNvSpPr/>
          <p:nvPr/>
        </p:nvSpPr>
        <p:spPr>
          <a:xfrm>
            <a:off x="5940153" y="1467645"/>
            <a:ext cx="2880318" cy="4885217"/>
          </a:xfrm>
          <a:prstGeom prst="roundRect">
            <a:avLst>
              <a:gd name="adj" fmla="val 3640"/>
            </a:avLst>
          </a:prstGeom>
          <a:solidFill>
            <a:schemeClr val="accent6">
              <a:lumMod val="60000"/>
              <a:lumOff val="40000"/>
              <a:alpha val="5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aphicFrame>
        <p:nvGraphicFramePr>
          <p:cNvPr id="7" name="表 6"/>
          <p:cNvGraphicFramePr>
            <a:graphicFrameLocks noGrp="1"/>
          </p:cNvGraphicFramePr>
          <p:nvPr>
            <p:extLst>
              <p:ext uri="{D42A27DB-BD31-4B8C-83A1-F6EECF244321}">
                <p14:modId xmlns:p14="http://schemas.microsoft.com/office/powerpoint/2010/main" val="3842502012"/>
              </p:ext>
            </p:extLst>
          </p:nvPr>
        </p:nvGraphicFramePr>
        <p:xfrm>
          <a:off x="252478" y="1105435"/>
          <a:ext cx="8567993" cy="5347431"/>
        </p:xfrm>
        <a:graphic>
          <a:graphicData uri="http://schemas.openxmlformats.org/drawingml/2006/table">
            <a:tbl>
              <a:tblPr firstRow="1" bandRow="1">
                <a:tableStyleId>{5940675A-B579-460E-94D1-54222C63F5DA}</a:tableStyleId>
              </a:tblPr>
              <a:tblGrid>
                <a:gridCol w="507772">
                  <a:extLst>
                    <a:ext uri="{9D8B030D-6E8A-4147-A177-3AD203B41FA5}">
                      <a16:colId xmlns:a16="http://schemas.microsoft.com/office/drawing/2014/main" xmlns="" val="20000"/>
                    </a:ext>
                  </a:extLst>
                </a:gridCol>
                <a:gridCol w="1088082">
                  <a:extLst>
                    <a:ext uri="{9D8B030D-6E8A-4147-A177-3AD203B41FA5}">
                      <a16:colId xmlns:a16="http://schemas.microsoft.com/office/drawing/2014/main" xmlns="" val="20001"/>
                    </a:ext>
                  </a:extLst>
                </a:gridCol>
                <a:gridCol w="1740933">
                  <a:extLst>
                    <a:ext uri="{9D8B030D-6E8A-4147-A177-3AD203B41FA5}">
                      <a16:colId xmlns:a16="http://schemas.microsoft.com/office/drawing/2014/main" xmlns="" val="20002"/>
                    </a:ext>
                  </a:extLst>
                </a:gridCol>
                <a:gridCol w="2321243">
                  <a:extLst>
                    <a:ext uri="{9D8B030D-6E8A-4147-A177-3AD203B41FA5}">
                      <a16:colId xmlns:a16="http://schemas.microsoft.com/office/drawing/2014/main" xmlns="" val="20003"/>
                    </a:ext>
                  </a:extLst>
                </a:gridCol>
                <a:gridCol w="2909963">
                  <a:extLst>
                    <a:ext uri="{9D8B030D-6E8A-4147-A177-3AD203B41FA5}">
                      <a16:colId xmlns:a16="http://schemas.microsoft.com/office/drawing/2014/main" xmlns="" val="20004"/>
                    </a:ext>
                  </a:extLst>
                </a:gridCol>
              </a:tblGrid>
              <a:tr h="206867">
                <a:tc rowSpan="2">
                  <a:txBody>
                    <a:bodyPr/>
                    <a:lstStyle/>
                    <a:p>
                      <a:pPr algn="ctr"/>
                      <a:r>
                        <a:rPr kumimoji="1" lang="ja-JP" altLang="en-US" sz="900" dirty="0"/>
                        <a:t>新規・</a:t>
                      </a:r>
                      <a:endParaRPr kumimoji="1" lang="en-US" altLang="ja-JP" sz="900" dirty="0"/>
                    </a:p>
                    <a:p>
                      <a:pPr algn="ctr"/>
                      <a:r>
                        <a:rPr kumimoji="1" lang="ja-JP" altLang="en-US" sz="900" dirty="0"/>
                        <a:t>拡充</a:t>
                      </a:r>
                    </a:p>
                  </a:txBody>
                  <a:tcPr anchor="ctr"/>
                </a:tc>
                <a:tc rowSpan="2">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1400" dirty="0"/>
                        <a:t>項　目</a:t>
                      </a:r>
                    </a:p>
                  </a:txBody>
                  <a:tcPr anchor="ctr"/>
                </a:tc>
                <a:tc rowSpan="2">
                  <a:txBody>
                    <a:bodyPr/>
                    <a:lstStyle/>
                    <a:p>
                      <a:pPr algn="ctr"/>
                      <a:r>
                        <a:rPr kumimoji="1" lang="ja-JP" altLang="en-US" sz="1400" dirty="0"/>
                        <a:t>以前の状況</a:t>
                      </a:r>
                    </a:p>
                  </a:txBody>
                  <a:tcPr anchor="ctr"/>
                </a:tc>
                <a:tc gridSpan="2">
                  <a:txBody>
                    <a:bodyPr/>
                    <a:lstStyle/>
                    <a:p>
                      <a:pPr algn="ctr"/>
                      <a:r>
                        <a:rPr kumimoji="1" lang="ja-JP" altLang="en-US" sz="1600" dirty="0"/>
                        <a:t>現在の主な取組み</a:t>
                      </a:r>
                    </a:p>
                  </a:txBody>
                  <a:tcPr anchor="ctr">
                    <a:lnB w="12700" cap="flat" cmpd="sng" algn="ctr">
                      <a:solidFill>
                        <a:schemeClr val="tx1"/>
                      </a:solidFill>
                      <a:prstDash val="solid"/>
                      <a:round/>
                      <a:headEnd type="none" w="med" len="med"/>
                      <a:tailEnd type="none" w="med" len="med"/>
                    </a:lnB>
                  </a:tcPr>
                </a:tc>
                <a:tc hMerge="1">
                  <a:txBody>
                    <a:bodyPr/>
                    <a:lstStyle/>
                    <a:p>
                      <a:endParaRPr kumimoji="1" lang="ja-JP" altLang="en-US"/>
                    </a:p>
                  </a:txBody>
                  <a:tcPr/>
                </a:tc>
                <a:extLst>
                  <a:ext uri="{0D108BD9-81ED-4DB2-BD59-A6C34878D82A}">
                    <a16:rowId xmlns:a16="http://schemas.microsoft.com/office/drawing/2014/main" xmlns="" val="10000"/>
                  </a:ext>
                </a:extLst>
              </a:tr>
              <a:tr h="118091">
                <a:tc vMerge="1">
                  <a:txBody>
                    <a:bodyPr/>
                    <a:lstStyle/>
                    <a:p>
                      <a:endParaRPr kumimoji="1" lang="ja-JP" altLang="en-US"/>
                    </a:p>
                  </a:txBody>
                  <a:tcPr/>
                </a:tc>
                <a:tc vMerge="1">
                  <a:txBody>
                    <a:bodyPr/>
                    <a:lstStyle/>
                    <a:p>
                      <a:endParaRPr kumimoji="1" lang="ja-JP" altLang="en-US"/>
                    </a:p>
                  </a:txBody>
                  <a:tcPr/>
                </a:tc>
                <a:tc vMerge="1">
                  <a:txBody>
                    <a:bodyPr/>
                    <a:lstStyle/>
                    <a:p>
                      <a:endParaRPr kumimoji="1" lang="ja-JP" altLang="en-US"/>
                    </a:p>
                  </a:txBody>
                  <a:tcPr/>
                </a:tc>
                <a:tc>
                  <a:txBody>
                    <a:bodyPr/>
                    <a:lstStyle/>
                    <a:p>
                      <a:pPr algn="ctr"/>
                      <a:r>
                        <a:rPr kumimoji="1" lang="ja-JP" altLang="en-US" sz="1200" dirty="0"/>
                        <a:t>前回棚卸し時点（</a:t>
                      </a:r>
                      <a:r>
                        <a:rPr kumimoji="1" lang="en-US" altLang="ja-JP" sz="1200" dirty="0"/>
                        <a:t>2014.9</a:t>
                      </a:r>
                      <a:r>
                        <a:rPr kumimoji="1" lang="ja-JP" altLang="en-US" sz="1200" dirty="0"/>
                        <a:t>）</a:t>
                      </a:r>
                    </a:p>
                  </a:txBody>
                  <a:tcPr anchor="ctr">
                    <a:lnR w="12700" cap="flat" cmpd="sng" algn="ctr">
                      <a:solidFill>
                        <a:schemeClr val="tx1"/>
                      </a:solidFill>
                      <a:prstDash val="lgDash"/>
                      <a:round/>
                      <a:headEnd type="none" w="med" len="med"/>
                      <a:tailEnd type="none" w="med" len="med"/>
                    </a:lnR>
                    <a:lnT w="12700" cap="flat" cmpd="sng" algn="ctr">
                      <a:solidFill>
                        <a:schemeClr val="tx1"/>
                      </a:solidFill>
                      <a:prstDash val="solid"/>
                      <a:round/>
                      <a:headEnd type="none" w="med" len="med"/>
                      <a:tailEnd type="none" w="med" len="med"/>
                    </a:lnT>
                  </a:tcPr>
                </a:tc>
                <a:tc>
                  <a:txBody>
                    <a:bodyPr/>
                    <a:lstStyle/>
                    <a:p>
                      <a:pPr algn="ctr"/>
                      <a:r>
                        <a:rPr kumimoji="1" lang="ja-JP" altLang="en-US" sz="1200" dirty="0"/>
                        <a:t>今回棚卸し時点（</a:t>
                      </a:r>
                      <a:r>
                        <a:rPr kumimoji="1" lang="en-US" altLang="ja-JP" sz="1200" dirty="0"/>
                        <a:t>2018.3</a:t>
                      </a:r>
                      <a:r>
                        <a:rPr kumimoji="1" lang="ja-JP" altLang="en-US" sz="1200" dirty="0"/>
                        <a:t>）</a:t>
                      </a:r>
                      <a:endParaRPr kumimoji="1" lang="ja-JP" altLang="en-US" sz="1600" dirty="0"/>
                    </a:p>
                  </a:txBody>
                  <a:tcPr anchor="ctr">
                    <a:lnL w="12700" cap="flat" cmpd="sng" algn="ctr">
                      <a:solidFill>
                        <a:schemeClr val="tx1"/>
                      </a:solidFill>
                      <a:prstDash val="lgDash"/>
                      <a:round/>
                      <a:headEnd type="none" w="med" len="med"/>
                      <a:tailEnd type="none" w="med" len="med"/>
                    </a:lnL>
                    <a:lnT w="12700" cap="flat" cmpd="sng" algn="ctr">
                      <a:solidFill>
                        <a:schemeClr val="tx1"/>
                      </a:solidFill>
                      <a:prstDash val="solid"/>
                      <a:round/>
                      <a:headEnd type="none" w="med" len="med"/>
                      <a:tailEnd type="none" w="med" len="med"/>
                    </a:lnT>
                  </a:tcPr>
                </a:tc>
                <a:extLst>
                  <a:ext uri="{0D108BD9-81ED-4DB2-BD59-A6C34878D82A}">
                    <a16:rowId xmlns:a16="http://schemas.microsoft.com/office/drawing/2014/main" xmlns="" val="10001"/>
                  </a:ext>
                </a:extLst>
              </a:tr>
              <a:tr h="1075999">
                <a:tc>
                  <a:txBody>
                    <a:bodyPr/>
                    <a:lstStyle/>
                    <a:p>
                      <a:pPr algn="ctr"/>
                      <a:r>
                        <a:rPr kumimoji="1" lang="ja-JP" altLang="en-US" sz="1100" dirty="0"/>
                        <a:t>拡充</a:t>
                      </a:r>
                    </a:p>
                  </a:txBody>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200" baseline="0" dirty="0"/>
                        <a:t>a </a:t>
                      </a:r>
                      <a:r>
                        <a:rPr kumimoji="1" lang="ja-JP" altLang="en-US" sz="1200" baseline="0" dirty="0"/>
                        <a:t> </a:t>
                      </a:r>
                      <a:r>
                        <a:rPr kumimoji="1" lang="ja-JP" altLang="en-US" sz="1200" dirty="0"/>
                        <a:t>普通教室の</a:t>
                      </a:r>
                      <a:endParaRPr kumimoji="1" lang="en-US" altLang="ja-JP" sz="1200" dirty="0"/>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a:t>　 空調機</a:t>
                      </a:r>
                      <a:r>
                        <a:rPr kumimoji="1" lang="ja-JP" altLang="en-US" sz="1200" dirty="0">
                          <a:solidFill>
                            <a:schemeClr val="tx1"/>
                          </a:solidFill>
                        </a:rPr>
                        <a:t>設置</a:t>
                      </a:r>
                    </a:p>
                  </a:txBody>
                  <a:tcPr marL="36000" marR="36000" marT="36000" marB="36000"/>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altLang="ja-JP" sz="1200" dirty="0"/>
                        <a:t>2011</a:t>
                      </a:r>
                      <a:r>
                        <a:rPr lang="ja-JP" altLang="en-US" sz="1200" dirty="0"/>
                        <a:t>予算：</a:t>
                      </a:r>
                      <a:r>
                        <a:rPr lang="en-US" altLang="ja-JP" sz="1200" dirty="0"/>
                        <a:t>1</a:t>
                      </a:r>
                      <a:r>
                        <a:rPr lang="ja-JP" altLang="en-US" sz="1200" dirty="0"/>
                        <a:t>億円</a:t>
                      </a:r>
                      <a:endParaRPr kumimoji="1" lang="ja-JP" altLang="en-US" sz="1200" dirty="0"/>
                    </a:p>
                  </a:txBody>
                  <a:tcPr/>
                </a:tc>
                <a:tc>
                  <a:txBody>
                    <a:bodyPr/>
                    <a:lstStyle/>
                    <a:p>
                      <a:r>
                        <a:rPr lang="en-US" altLang="ja-JP" sz="1200" dirty="0"/>
                        <a:t>2013</a:t>
                      </a:r>
                      <a:r>
                        <a:rPr lang="ja-JP" altLang="en-US" sz="1200" dirty="0"/>
                        <a:t>年度末で全中学校普通教室へ空調機設置</a:t>
                      </a:r>
                      <a:endParaRPr lang="en-US" altLang="ja-JP" sz="1200" dirty="0"/>
                    </a:p>
                    <a:p>
                      <a:r>
                        <a:rPr lang="ja-JP" altLang="en-US" sz="1200" dirty="0"/>
                        <a:t>（</a:t>
                      </a:r>
                      <a:r>
                        <a:rPr lang="en-US" altLang="ja-JP" sz="1200" u="sng" dirty="0"/>
                        <a:t>2014</a:t>
                      </a:r>
                      <a:r>
                        <a:rPr lang="ja-JP" altLang="en-US" sz="1200" u="sng" dirty="0"/>
                        <a:t>予算：</a:t>
                      </a:r>
                      <a:r>
                        <a:rPr lang="en-US" altLang="ja-JP" sz="1200" u="sng" dirty="0"/>
                        <a:t>39</a:t>
                      </a:r>
                      <a:r>
                        <a:rPr lang="ja-JP" altLang="en-US" sz="1200" u="sng" dirty="0"/>
                        <a:t>億円</a:t>
                      </a:r>
                      <a:r>
                        <a:rPr lang="ja-JP" altLang="en-US" sz="1200" dirty="0"/>
                        <a:t>）</a:t>
                      </a:r>
                      <a:endParaRPr kumimoji="1" lang="en-US" altLang="ja-JP" sz="1200" dirty="0"/>
                    </a:p>
                  </a:txBody>
                  <a:tcPr>
                    <a:lnR w="12700" cap="flat" cmpd="sng" algn="ctr">
                      <a:solidFill>
                        <a:schemeClr val="tx1"/>
                      </a:solidFill>
                      <a:prstDash val="lgDash"/>
                      <a:round/>
                      <a:headEnd type="none" w="med" len="med"/>
                      <a:tailEnd type="none" w="med" len="med"/>
                    </a:lnR>
                  </a:tcPr>
                </a:tc>
                <a:tc>
                  <a:txBody>
                    <a:bodyPr/>
                    <a:lstStyle/>
                    <a:p>
                      <a:r>
                        <a:rPr lang="en-US" altLang="ja-JP" sz="1200" dirty="0">
                          <a:solidFill>
                            <a:schemeClr val="tx1"/>
                          </a:solidFill>
                        </a:rPr>
                        <a:t>2016</a:t>
                      </a:r>
                      <a:r>
                        <a:rPr lang="ja-JP" altLang="en-US" sz="1200" dirty="0">
                          <a:solidFill>
                            <a:schemeClr val="tx1"/>
                          </a:solidFill>
                        </a:rPr>
                        <a:t>年度末：全小学校普通教室等へ空調機設置</a:t>
                      </a:r>
                      <a:endParaRPr lang="en-US" altLang="ja-JP" sz="1200" dirty="0">
                        <a:solidFill>
                          <a:schemeClr val="tx1"/>
                        </a:solidFill>
                      </a:endParaRPr>
                    </a:p>
                    <a:p>
                      <a:r>
                        <a:rPr lang="ja-JP" altLang="en-US" sz="1200" dirty="0">
                          <a:solidFill>
                            <a:schemeClr val="tx1"/>
                          </a:solidFill>
                        </a:rPr>
                        <a:t>設置後は、夏休み短縮などにより年間</a:t>
                      </a:r>
                      <a:r>
                        <a:rPr lang="en-US" altLang="ja-JP" sz="1200" dirty="0">
                          <a:solidFill>
                            <a:schemeClr val="tx1"/>
                          </a:solidFill>
                        </a:rPr>
                        <a:t>40</a:t>
                      </a:r>
                      <a:r>
                        <a:rPr lang="ja-JP" altLang="en-US" sz="1200" dirty="0">
                          <a:solidFill>
                            <a:schemeClr val="tx1"/>
                          </a:solidFill>
                        </a:rPr>
                        <a:t>時間程度の授業時間数確保</a:t>
                      </a:r>
                      <a:endParaRPr lang="en-US" altLang="ja-JP" sz="1200" dirty="0">
                        <a:solidFill>
                          <a:schemeClr val="tx1"/>
                        </a:solidFill>
                      </a:endParaRPr>
                    </a:p>
                    <a:p>
                      <a:r>
                        <a:rPr lang="ja-JP" altLang="en-US" sz="1200" dirty="0">
                          <a:solidFill>
                            <a:schemeClr val="tx1"/>
                          </a:solidFill>
                        </a:rPr>
                        <a:t>（</a:t>
                      </a:r>
                      <a:r>
                        <a:rPr lang="en-US" altLang="ja-JP" sz="1200" u="sng" dirty="0">
                          <a:solidFill>
                            <a:schemeClr val="tx1"/>
                          </a:solidFill>
                        </a:rPr>
                        <a:t>2016</a:t>
                      </a:r>
                      <a:r>
                        <a:rPr lang="ja-JP" altLang="en-US" sz="1200" u="sng" dirty="0">
                          <a:solidFill>
                            <a:schemeClr val="tx1"/>
                          </a:solidFill>
                        </a:rPr>
                        <a:t>年度末で事業終了</a:t>
                      </a:r>
                      <a:r>
                        <a:rPr lang="ja-JP" altLang="en-US" sz="1200" dirty="0">
                          <a:solidFill>
                            <a:schemeClr val="tx1"/>
                          </a:solidFill>
                        </a:rPr>
                        <a:t>）</a:t>
                      </a:r>
                      <a:endParaRPr kumimoji="1" lang="en-US" altLang="ja-JP" sz="1200" dirty="0">
                        <a:solidFill>
                          <a:schemeClr val="tx1"/>
                        </a:solidFill>
                      </a:endParaRPr>
                    </a:p>
                  </a:txBody>
                  <a:tcPr>
                    <a:lnL w="12700" cap="flat" cmpd="sng" algn="ctr">
                      <a:solidFill>
                        <a:schemeClr val="tx1"/>
                      </a:solidFill>
                      <a:prstDash val="lgDash"/>
                      <a:round/>
                      <a:headEnd type="none" w="med" len="med"/>
                      <a:tailEnd type="none" w="med" len="med"/>
                    </a:lnL>
                  </a:tcPr>
                </a:tc>
                <a:extLst>
                  <a:ext uri="{0D108BD9-81ED-4DB2-BD59-A6C34878D82A}">
                    <a16:rowId xmlns:a16="http://schemas.microsoft.com/office/drawing/2014/main" xmlns="" val="10002"/>
                  </a:ext>
                </a:extLst>
              </a:tr>
              <a:tr h="1075999">
                <a:tc>
                  <a:txBody>
                    <a:bodyPr/>
                    <a:lstStyle/>
                    <a:p>
                      <a:pPr algn="ctr"/>
                      <a:r>
                        <a:rPr kumimoji="1" lang="ja-JP" altLang="en-US" sz="1100" dirty="0"/>
                        <a:t>拡充</a:t>
                      </a:r>
                    </a:p>
                  </a:txBody>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200" baseline="0" dirty="0"/>
                        <a:t>b</a:t>
                      </a:r>
                      <a:r>
                        <a:rPr kumimoji="1" lang="ja-JP" altLang="en-US" sz="1200" baseline="0" dirty="0"/>
                        <a:t>  </a:t>
                      </a:r>
                      <a:r>
                        <a:rPr kumimoji="1" lang="ja-JP" altLang="en-US" sz="1200" dirty="0"/>
                        <a:t>中学校給食</a:t>
                      </a:r>
                    </a:p>
                  </a:txBody>
                  <a:tcPr marL="36000" marR="36000" marT="36000" marB="36000"/>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200" dirty="0"/>
                        <a:t>家庭弁当との選択制のための設備投資</a:t>
                      </a:r>
                      <a:endParaRPr lang="en-US" altLang="ja-JP" sz="1200" dirty="0"/>
                    </a:p>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200" dirty="0"/>
                        <a:t>（</a:t>
                      </a:r>
                      <a:r>
                        <a:rPr lang="en-US" altLang="ja-JP" sz="1200" dirty="0"/>
                        <a:t>2011</a:t>
                      </a:r>
                      <a:r>
                        <a:rPr lang="ja-JP" altLang="en-US" sz="1200" dirty="0"/>
                        <a:t>予算：</a:t>
                      </a:r>
                      <a:r>
                        <a:rPr lang="en-US" altLang="ja-JP" sz="1200" dirty="0"/>
                        <a:t>1</a:t>
                      </a:r>
                      <a:r>
                        <a:rPr lang="ja-JP" altLang="en-US" sz="1200" dirty="0"/>
                        <a:t>億円）</a:t>
                      </a:r>
                      <a:endParaRPr kumimoji="1" lang="ja-JP" altLang="en-US" sz="1200" dirty="0"/>
                    </a:p>
                  </a:txBody>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200" dirty="0"/>
                        <a:t>市内全</a:t>
                      </a:r>
                      <a:r>
                        <a:rPr lang="en-US" altLang="ja-JP" sz="1200" dirty="0"/>
                        <a:t>128</a:t>
                      </a:r>
                      <a:r>
                        <a:rPr lang="ja-JP" altLang="en-US" sz="1200" dirty="0"/>
                        <a:t>中学校で給食の全員喫食導入（デリバリー方式、うち</a:t>
                      </a:r>
                      <a:r>
                        <a:rPr lang="en-US" altLang="ja-JP" sz="1200" dirty="0"/>
                        <a:t>112</a:t>
                      </a:r>
                      <a:r>
                        <a:rPr lang="ja-JP" altLang="en-US" sz="1200" dirty="0"/>
                        <a:t>校が新</a:t>
                      </a:r>
                      <a:r>
                        <a:rPr lang="en-US" altLang="ja-JP" sz="1200" dirty="0"/>
                        <a:t>1</a:t>
                      </a:r>
                      <a:r>
                        <a:rPr lang="ja-JP" altLang="en-US" sz="1200" dirty="0"/>
                        <a:t>年生から段階的導入） </a:t>
                      </a:r>
                      <a:endParaRPr lang="en-US" altLang="ja-JP" sz="1200" dirty="0"/>
                    </a:p>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200" dirty="0"/>
                        <a:t>（</a:t>
                      </a:r>
                      <a:r>
                        <a:rPr lang="en-US" altLang="ja-JP" sz="1200" u="sng" dirty="0"/>
                        <a:t>2014</a:t>
                      </a:r>
                      <a:r>
                        <a:rPr lang="ja-JP" altLang="en-US" sz="1200" u="sng" dirty="0"/>
                        <a:t>予算：</a:t>
                      </a:r>
                      <a:r>
                        <a:rPr lang="en-US" altLang="ja-JP" sz="1200" u="sng" dirty="0"/>
                        <a:t>18</a:t>
                      </a:r>
                      <a:r>
                        <a:rPr lang="ja-JP" altLang="en-US" sz="1200" u="sng" dirty="0"/>
                        <a:t>億円</a:t>
                      </a:r>
                      <a:r>
                        <a:rPr lang="ja-JP" altLang="en-US" sz="1200" dirty="0"/>
                        <a:t>）</a:t>
                      </a:r>
                      <a:endParaRPr lang="en-US" altLang="ja-JP" sz="1200" dirty="0"/>
                    </a:p>
                    <a:p>
                      <a:pPr marL="0" marR="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dirty="0"/>
                    </a:p>
                  </a:txBody>
                  <a:tcPr>
                    <a:lnR w="12700" cap="flat" cmpd="sng" algn="ctr">
                      <a:solidFill>
                        <a:schemeClr val="tx1"/>
                      </a:solidFill>
                      <a:prstDash val="lgDash"/>
                      <a:round/>
                      <a:headEnd type="none" w="med" len="med"/>
                      <a:tailEnd type="none" w="med" len="med"/>
                    </a:lnR>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altLang="ja-JP" sz="1200" dirty="0">
                          <a:solidFill>
                            <a:schemeClr val="tx1"/>
                          </a:solidFill>
                        </a:rPr>
                        <a:t>2016</a:t>
                      </a:r>
                      <a:r>
                        <a:rPr lang="ja-JP" altLang="en-US" sz="1200" dirty="0">
                          <a:solidFill>
                            <a:schemeClr val="tx1"/>
                          </a:solidFill>
                        </a:rPr>
                        <a:t>年度から、市内全中学校において学校調理方式（親子方式、自校調理方式）へ本格移行することとし、順次移行</a:t>
                      </a:r>
                      <a:endParaRPr lang="en-US" altLang="ja-JP" sz="1200" dirty="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200" dirty="0">
                          <a:solidFill>
                            <a:schemeClr val="tx1"/>
                          </a:solidFill>
                        </a:rPr>
                        <a:t>［</a:t>
                      </a:r>
                      <a:r>
                        <a:rPr lang="en-US" altLang="ja-JP" sz="1200" dirty="0">
                          <a:solidFill>
                            <a:schemeClr val="tx1"/>
                          </a:solidFill>
                        </a:rPr>
                        <a:t>2018</a:t>
                      </a:r>
                      <a:r>
                        <a:rPr lang="ja-JP" altLang="en-US" sz="1200" dirty="0">
                          <a:solidFill>
                            <a:schemeClr val="tx1"/>
                          </a:solidFill>
                        </a:rPr>
                        <a:t>年</a:t>
                      </a:r>
                      <a:r>
                        <a:rPr lang="en-US" altLang="ja-JP" sz="1200" dirty="0">
                          <a:solidFill>
                            <a:schemeClr val="tx1"/>
                          </a:solidFill>
                        </a:rPr>
                        <a:t>8</a:t>
                      </a:r>
                      <a:r>
                        <a:rPr lang="ja-JP" altLang="en-US" sz="1200" dirty="0">
                          <a:solidFill>
                            <a:schemeClr val="tx1"/>
                          </a:solidFill>
                        </a:rPr>
                        <a:t>月時点：計</a:t>
                      </a:r>
                      <a:r>
                        <a:rPr lang="en-US" altLang="ja-JP" sz="1200" dirty="0">
                          <a:solidFill>
                            <a:schemeClr val="tx1"/>
                          </a:solidFill>
                        </a:rPr>
                        <a:t>63</a:t>
                      </a:r>
                      <a:r>
                        <a:rPr lang="ja-JP" altLang="en-US" sz="1200" dirty="0">
                          <a:solidFill>
                            <a:schemeClr val="tx1"/>
                          </a:solidFill>
                        </a:rPr>
                        <a:t>校で提供］</a:t>
                      </a:r>
                      <a:endParaRPr lang="en-US" altLang="ja-JP" sz="1200" dirty="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200" dirty="0">
                          <a:solidFill>
                            <a:schemeClr val="tx1"/>
                          </a:solidFill>
                        </a:rPr>
                        <a:t>（</a:t>
                      </a:r>
                      <a:r>
                        <a:rPr lang="en-US" altLang="ja-JP" sz="1200" u="sng" dirty="0">
                          <a:solidFill>
                            <a:schemeClr val="tx1"/>
                          </a:solidFill>
                        </a:rPr>
                        <a:t>2018</a:t>
                      </a:r>
                      <a:r>
                        <a:rPr lang="ja-JP" altLang="en-US" sz="1200" u="sng" dirty="0">
                          <a:solidFill>
                            <a:schemeClr val="tx1"/>
                          </a:solidFill>
                        </a:rPr>
                        <a:t>予算：</a:t>
                      </a:r>
                      <a:r>
                        <a:rPr lang="en-US" altLang="ja-JP" sz="1200" u="sng" dirty="0">
                          <a:solidFill>
                            <a:schemeClr val="tx1"/>
                          </a:solidFill>
                        </a:rPr>
                        <a:t>63</a:t>
                      </a:r>
                      <a:r>
                        <a:rPr lang="ja-JP" altLang="en-US" sz="1200" u="sng" dirty="0">
                          <a:solidFill>
                            <a:schemeClr val="tx1"/>
                          </a:solidFill>
                        </a:rPr>
                        <a:t>億円</a:t>
                      </a:r>
                      <a:r>
                        <a:rPr lang="ja-JP" altLang="en-US" sz="1200" dirty="0">
                          <a:solidFill>
                            <a:schemeClr val="tx1"/>
                          </a:solidFill>
                        </a:rPr>
                        <a:t>）</a:t>
                      </a:r>
                      <a:endParaRPr kumimoji="1" lang="en-US" altLang="ja-JP" sz="1200" dirty="0">
                        <a:solidFill>
                          <a:schemeClr val="tx1"/>
                        </a:solidFill>
                      </a:endParaRPr>
                    </a:p>
                  </a:txBody>
                  <a:tcPr>
                    <a:lnL w="12700" cap="flat" cmpd="sng" algn="ctr">
                      <a:solidFill>
                        <a:schemeClr val="tx1"/>
                      </a:solidFill>
                      <a:prstDash val="lgDash"/>
                      <a:round/>
                      <a:headEnd type="none" w="med" len="med"/>
                      <a:tailEnd type="none" w="med" len="med"/>
                    </a:lnL>
                  </a:tcPr>
                </a:tc>
                <a:extLst>
                  <a:ext uri="{0D108BD9-81ED-4DB2-BD59-A6C34878D82A}">
                    <a16:rowId xmlns:a16="http://schemas.microsoft.com/office/drawing/2014/main" xmlns="" val="10003"/>
                  </a:ext>
                </a:extLst>
              </a:tr>
              <a:tr h="1467272">
                <a:tc>
                  <a:txBody>
                    <a:bodyPr/>
                    <a:lstStyle/>
                    <a:p>
                      <a:pPr algn="ctr"/>
                      <a:r>
                        <a:rPr kumimoji="1" lang="ja-JP" altLang="en-US" sz="1100" dirty="0"/>
                        <a:t>新規</a:t>
                      </a:r>
                    </a:p>
                  </a:txBody>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200" baseline="0" dirty="0"/>
                        <a:t>c </a:t>
                      </a:r>
                      <a:r>
                        <a:rPr kumimoji="1" lang="ja-JP" altLang="en-US" sz="1200" baseline="0" dirty="0"/>
                        <a:t> </a:t>
                      </a:r>
                      <a:r>
                        <a:rPr kumimoji="1" lang="ja-JP" altLang="en-US" sz="1200" dirty="0"/>
                        <a:t>学校教育・</a:t>
                      </a:r>
                      <a:endParaRPr kumimoji="1" lang="en-US" altLang="ja-JP" sz="1200" dirty="0"/>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a:t>　 校務支援</a:t>
                      </a:r>
                      <a:endParaRPr kumimoji="1" lang="en-US" altLang="ja-JP" sz="1200" dirty="0"/>
                    </a:p>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200" dirty="0"/>
                        <a:t>    </a:t>
                      </a:r>
                      <a:r>
                        <a:rPr kumimoji="1" lang="ja-JP" altLang="en-US" sz="1200" dirty="0"/>
                        <a:t>ＩＣＴ等</a:t>
                      </a:r>
                    </a:p>
                  </a:txBody>
                  <a:tcPr marL="36000" marR="36000" marT="36000" marB="36000"/>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altLang="ja-JP" sz="1200" dirty="0"/>
                        <a:t>2011</a:t>
                      </a:r>
                      <a:r>
                        <a:rPr lang="ja-JP" altLang="en-US" sz="1200" dirty="0"/>
                        <a:t>予算：－</a:t>
                      </a:r>
                      <a:endParaRPr lang="en-US" altLang="ja-JP" sz="1200" dirty="0"/>
                    </a:p>
                  </a:txBody>
                  <a:tcPr/>
                </a:tc>
                <a:tc>
                  <a:txBody>
                    <a:bodyPr/>
                    <a:lstStyle/>
                    <a:p>
                      <a:r>
                        <a:rPr lang="en-US" altLang="ja-JP" sz="1200" dirty="0">
                          <a:solidFill>
                            <a:schemeClr val="tx1"/>
                          </a:solidFill>
                        </a:rPr>
                        <a:t>2012</a:t>
                      </a:r>
                      <a:r>
                        <a:rPr lang="ja-JP" altLang="en-US" sz="1200" dirty="0">
                          <a:solidFill>
                            <a:schemeClr val="tx1"/>
                          </a:solidFill>
                        </a:rPr>
                        <a:t>年度よりモデル校において</a:t>
                      </a:r>
                      <a:r>
                        <a:rPr lang="en-US" altLang="ja-JP" sz="1200" dirty="0">
                          <a:solidFill>
                            <a:schemeClr val="tx1"/>
                          </a:solidFill>
                        </a:rPr>
                        <a:t>ICT</a:t>
                      </a:r>
                      <a:r>
                        <a:rPr lang="ja-JP" altLang="en-US" sz="1200" dirty="0">
                          <a:solidFill>
                            <a:schemeClr val="tx1"/>
                          </a:solidFill>
                        </a:rPr>
                        <a:t>環境などを整備。</a:t>
                      </a:r>
                      <a:r>
                        <a:rPr lang="en-US" altLang="ja-JP" sz="1200" dirty="0">
                          <a:solidFill>
                            <a:schemeClr val="tx1"/>
                          </a:solidFill>
                        </a:rPr>
                        <a:t>2015</a:t>
                      </a:r>
                      <a:r>
                        <a:rPr lang="ja-JP" altLang="en-US" sz="1200" dirty="0">
                          <a:solidFill>
                            <a:schemeClr val="tx1"/>
                          </a:solidFill>
                        </a:rPr>
                        <a:t>年度までに学習用タブレット端末を全小中学校</a:t>
                      </a:r>
                      <a:r>
                        <a:rPr lang="en-US" altLang="ja-JP" sz="1200" dirty="0">
                          <a:solidFill>
                            <a:schemeClr val="tx1"/>
                          </a:solidFill>
                        </a:rPr>
                        <a:t>(</a:t>
                      </a:r>
                      <a:r>
                        <a:rPr lang="ja-JP" altLang="en-US" sz="1200" dirty="0">
                          <a:solidFill>
                            <a:schemeClr val="tx1"/>
                          </a:solidFill>
                        </a:rPr>
                        <a:t>モデル校除く）に</a:t>
                      </a:r>
                      <a:r>
                        <a:rPr lang="en-US" altLang="ja-JP" sz="1200" dirty="0">
                          <a:solidFill>
                            <a:schemeClr val="tx1"/>
                          </a:solidFill>
                        </a:rPr>
                        <a:t>1</a:t>
                      </a:r>
                      <a:r>
                        <a:rPr lang="ja-JP" altLang="en-US" sz="1200" dirty="0">
                          <a:solidFill>
                            <a:schemeClr val="tx1"/>
                          </a:solidFill>
                        </a:rPr>
                        <a:t>校当たり</a:t>
                      </a:r>
                      <a:r>
                        <a:rPr lang="en-US" altLang="ja-JP" sz="1200" dirty="0">
                          <a:solidFill>
                            <a:schemeClr val="tx1"/>
                          </a:solidFill>
                        </a:rPr>
                        <a:t>40</a:t>
                      </a:r>
                      <a:r>
                        <a:rPr lang="ja-JP" altLang="en-US" sz="1200" dirty="0">
                          <a:solidFill>
                            <a:schemeClr val="tx1"/>
                          </a:solidFill>
                        </a:rPr>
                        <a:t>台を貸し出し、</a:t>
                      </a:r>
                      <a:r>
                        <a:rPr lang="ja-JP" altLang="en-US" sz="1200" dirty="0"/>
                        <a:t>教員一人</a:t>
                      </a:r>
                      <a:r>
                        <a:rPr lang="en-US" altLang="ja-JP" sz="1200" dirty="0"/>
                        <a:t>1</a:t>
                      </a:r>
                      <a:r>
                        <a:rPr lang="ja-JP" altLang="en-US" sz="1200" dirty="0"/>
                        <a:t>台パソコン　など</a:t>
                      </a:r>
                      <a:endParaRPr lang="en-US" altLang="ja-JP" sz="1200" dirty="0"/>
                    </a:p>
                    <a:p>
                      <a:r>
                        <a:rPr lang="ja-JP" altLang="en-US" sz="1200" dirty="0"/>
                        <a:t>（</a:t>
                      </a:r>
                      <a:r>
                        <a:rPr lang="en-US" altLang="ja-JP" sz="1200" u="sng" dirty="0"/>
                        <a:t>2014</a:t>
                      </a:r>
                      <a:r>
                        <a:rPr lang="ja-JP" altLang="en-US" sz="1200" u="sng" dirty="0"/>
                        <a:t>予算：</a:t>
                      </a:r>
                      <a:r>
                        <a:rPr lang="en-US" altLang="ja-JP" sz="1200" u="sng" dirty="0"/>
                        <a:t>16</a:t>
                      </a:r>
                      <a:r>
                        <a:rPr lang="ja-JP" altLang="en-US" sz="1200" u="sng" dirty="0"/>
                        <a:t>億円</a:t>
                      </a:r>
                      <a:r>
                        <a:rPr lang="ja-JP" altLang="en-US" sz="1200" dirty="0"/>
                        <a:t>）</a:t>
                      </a:r>
                      <a:endParaRPr kumimoji="1" lang="ja-JP" altLang="en-US" sz="1200" dirty="0"/>
                    </a:p>
                  </a:txBody>
                  <a:tcPr>
                    <a:lnR w="12700" cap="flat" cmpd="sng" algn="ctr">
                      <a:solidFill>
                        <a:schemeClr val="tx1"/>
                      </a:solidFill>
                      <a:prstDash val="lgDash"/>
                      <a:round/>
                      <a:headEnd type="none" w="med" len="med"/>
                      <a:tailEnd type="none" w="med" len="med"/>
                    </a:lnR>
                  </a:tcPr>
                </a:tc>
                <a:tc>
                  <a:txBody>
                    <a:bodyPr/>
                    <a:lstStyle/>
                    <a:p>
                      <a:r>
                        <a:rPr lang="en-US" altLang="ja-JP" sz="1200" dirty="0">
                          <a:solidFill>
                            <a:schemeClr val="tx1"/>
                          </a:solidFill>
                        </a:rPr>
                        <a:t>2016</a:t>
                      </a:r>
                      <a:r>
                        <a:rPr lang="ja-JP" altLang="en-US" sz="1200" dirty="0">
                          <a:solidFill>
                            <a:schemeClr val="tx1"/>
                          </a:solidFill>
                        </a:rPr>
                        <a:t>年度～：全小中学校でタブレット端末等を活用した授業</a:t>
                      </a:r>
                      <a:endParaRPr lang="en-US" altLang="ja-JP" sz="1200" dirty="0">
                        <a:solidFill>
                          <a:schemeClr val="tx1"/>
                        </a:solidFill>
                      </a:endParaRPr>
                    </a:p>
                    <a:p>
                      <a:r>
                        <a:rPr lang="en-US" altLang="ja-JP" sz="1200" dirty="0">
                          <a:solidFill>
                            <a:schemeClr val="tx1"/>
                          </a:solidFill>
                        </a:rPr>
                        <a:t>2017</a:t>
                      </a:r>
                      <a:r>
                        <a:rPr lang="ja-JP" altLang="en-US" sz="1200" dirty="0">
                          <a:solidFill>
                            <a:schemeClr val="tx1"/>
                          </a:solidFill>
                        </a:rPr>
                        <a:t>年度～：全普通教室で電子教材等提示用機器や授業用ノートパソコンを使った授業展開</a:t>
                      </a:r>
                      <a:endParaRPr lang="en-US" altLang="ja-JP" sz="1200" dirty="0">
                        <a:solidFill>
                          <a:schemeClr val="tx1"/>
                        </a:solidFill>
                      </a:endParaRPr>
                    </a:p>
                    <a:p>
                      <a:r>
                        <a:rPr lang="ja-JP" altLang="en-US" sz="1200" dirty="0">
                          <a:solidFill>
                            <a:schemeClr val="tx1"/>
                          </a:solidFill>
                        </a:rPr>
                        <a:t>（</a:t>
                      </a:r>
                      <a:r>
                        <a:rPr lang="en-US" altLang="ja-JP" sz="1200" u="sng" dirty="0">
                          <a:solidFill>
                            <a:schemeClr val="tx1"/>
                          </a:solidFill>
                        </a:rPr>
                        <a:t>2018</a:t>
                      </a:r>
                      <a:r>
                        <a:rPr lang="ja-JP" altLang="en-US" sz="1200" u="sng" dirty="0">
                          <a:solidFill>
                            <a:schemeClr val="tx1"/>
                          </a:solidFill>
                        </a:rPr>
                        <a:t>予算：</a:t>
                      </a:r>
                      <a:r>
                        <a:rPr lang="en-US" altLang="ja-JP" sz="1200" u="sng" dirty="0">
                          <a:solidFill>
                            <a:schemeClr val="tx1"/>
                          </a:solidFill>
                        </a:rPr>
                        <a:t>49</a:t>
                      </a:r>
                      <a:r>
                        <a:rPr lang="ja-JP" altLang="en-US" sz="1200" u="sng" dirty="0">
                          <a:solidFill>
                            <a:schemeClr val="tx1"/>
                          </a:solidFill>
                        </a:rPr>
                        <a:t>億円</a:t>
                      </a:r>
                      <a:r>
                        <a:rPr lang="ja-JP" altLang="en-US" sz="1200" dirty="0">
                          <a:solidFill>
                            <a:schemeClr val="tx1"/>
                          </a:solidFill>
                        </a:rPr>
                        <a:t>）</a:t>
                      </a:r>
                      <a:endParaRPr kumimoji="1" lang="ja-JP" altLang="en-US" sz="1200" dirty="0">
                        <a:solidFill>
                          <a:schemeClr val="tx1"/>
                        </a:solidFill>
                      </a:endParaRPr>
                    </a:p>
                  </a:txBody>
                  <a:tcPr>
                    <a:lnL w="12700" cap="flat" cmpd="sng" algn="ctr">
                      <a:solidFill>
                        <a:schemeClr val="tx1"/>
                      </a:solidFill>
                      <a:prstDash val="lgDash"/>
                      <a:round/>
                      <a:headEnd type="none" w="med" len="med"/>
                      <a:tailEnd type="none" w="med" len="med"/>
                    </a:lnL>
                  </a:tcPr>
                </a:tc>
                <a:extLst>
                  <a:ext uri="{0D108BD9-81ED-4DB2-BD59-A6C34878D82A}">
                    <a16:rowId xmlns:a16="http://schemas.microsoft.com/office/drawing/2014/main" xmlns="" val="10004"/>
                  </a:ext>
                </a:extLst>
              </a:tr>
              <a:tr h="880363">
                <a:tc>
                  <a:txBody>
                    <a:bodyPr/>
                    <a:lstStyle/>
                    <a:p>
                      <a:pPr algn="ctr"/>
                      <a:r>
                        <a:rPr kumimoji="1" lang="ja-JP" altLang="en-US" sz="1100" dirty="0"/>
                        <a:t>新規</a:t>
                      </a:r>
                    </a:p>
                  </a:txBody>
                  <a:tcPr/>
                </a:tc>
                <a:tc>
                  <a:txBody>
                    <a:bodyPr/>
                    <a:lstStyle/>
                    <a:p>
                      <a:r>
                        <a:rPr kumimoji="1" lang="en-US" altLang="ja-JP" sz="1200" dirty="0"/>
                        <a:t>d</a:t>
                      </a:r>
                      <a:r>
                        <a:rPr kumimoji="1" lang="ja-JP" altLang="en-US" sz="1200" dirty="0"/>
                        <a:t>  </a:t>
                      </a:r>
                      <a:r>
                        <a:rPr lang="ja-JP" altLang="en-US" sz="1200" dirty="0"/>
                        <a:t>校長経営</a:t>
                      </a:r>
                      <a:endParaRPr lang="en-US" altLang="ja-JP" sz="1200" dirty="0"/>
                    </a:p>
                    <a:p>
                      <a:r>
                        <a:rPr lang="en-US" altLang="ja-JP" sz="1200" dirty="0"/>
                        <a:t>    </a:t>
                      </a:r>
                      <a:r>
                        <a:rPr lang="ja-JP" altLang="en-US" sz="1200" dirty="0"/>
                        <a:t>戦略支援</a:t>
                      </a:r>
                      <a:endParaRPr lang="en-US" altLang="ja-JP" sz="1200" dirty="0"/>
                    </a:p>
                    <a:p>
                      <a:r>
                        <a:rPr lang="en-US" altLang="ja-JP" sz="1200" dirty="0"/>
                        <a:t>    </a:t>
                      </a:r>
                      <a:r>
                        <a:rPr lang="ja-JP" altLang="en-US" sz="1200" dirty="0"/>
                        <a:t>予算等 </a:t>
                      </a:r>
                      <a:endParaRPr kumimoji="1" lang="ja-JP" altLang="en-US" sz="1200" dirty="0"/>
                    </a:p>
                  </a:txBody>
                  <a:tcPr marL="36000" marR="36000" marT="36000" marB="36000"/>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altLang="ja-JP" sz="1200" dirty="0"/>
                        <a:t>2011</a:t>
                      </a:r>
                      <a:r>
                        <a:rPr lang="ja-JP" altLang="en-US" sz="1200" dirty="0"/>
                        <a:t>予算：－</a:t>
                      </a:r>
                      <a:endParaRPr lang="en-US" altLang="ja-JP" sz="1200" dirty="0"/>
                    </a:p>
                  </a:txBody>
                  <a:tcPr/>
                </a:tc>
                <a:tc>
                  <a:txBody>
                    <a:bodyPr/>
                    <a:lstStyle/>
                    <a:p>
                      <a:pPr lvl="0"/>
                      <a:r>
                        <a:rPr kumimoji="1" lang="en-US" altLang="ja-JP" sz="1200" kern="1200" dirty="0">
                          <a:solidFill>
                            <a:schemeClr val="tx1"/>
                          </a:solidFill>
                          <a:latin typeface="+mn-lt"/>
                          <a:ea typeface="+mn-ea"/>
                          <a:cs typeface="+mn-cs"/>
                        </a:rPr>
                        <a:t>2013</a:t>
                      </a:r>
                      <a:r>
                        <a:rPr kumimoji="1" lang="ja-JP" altLang="en-US" sz="1200" kern="1200" dirty="0">
                          <a:solidFill>
                            <a:schemeClr val="tx1"/>
                          </a:solidFill>
                          <a:latin typeface="+mn-lt"/>
                          <a:ea typeface="+mn-ea"/>
                          <a:cs typeface="+mn-cs"/>
                        </a:rPr>
                        <a:t>年度～：</a:t>
                      </a:r>
                      <a:r>
                        <a:rPr kumimoji="1" lang="ja-JP" altLang="ja-JP" sz="1200" kern="1200" dirty="0">
                          <a:solidFill>
                            <a:schemeClr val="tx1"/>
                          </a:solidFill>
                          <a:latin typeface="+mn-lt"/>
                          <a:ea typeface="+mn-ea"/>
                          <a:cs typeface="+mn-cs"/>
                        </a:rPr>
                        <a:t>校長経営戦略予算</a:t>
                      </a:r>
                      <a:r>
                        <a:rPr kumimoji="1" lang="ja-JP" altLang="en-US" sz="1200" kern="1200" dirty="0">
                          <a:solidFill>
                            <a:schemeClr val="tx1"/>
                          </a:solidFill>
                          <a:latin typeface="+mn-lt"/>
                          <a:ea typeface="+mn-ea"/>
                          <a:cs typeface="+mn-cs"/>
                        </a:rPr>
                        <a:t>、がんばる先生支援、</a:t>
                      </a:r>
                      <a:r>
                        <a:rPr kumimoji="1" lang="ja-JP" altLang="ja-JP" sz="1200" kern="1200" dirty="0">
                          <a:solidFill>
                            <a:schemeClr val="tx1"/>
                          </a:solidFill>
                          <a:latin typeface="+mn-lt"/>
                          <a:ea typeface="+mn-ea"/>
                          <a:cs typeface="+mn-cs"/>
                        </a:rPr>
                        <a:t>英語イノベーション事業</a:t>
                      </a:r>
                      <a:r>
                        <a:rPr kumimoji="1" lang="ja-JP" altLang="en-US" sz="1200" kern="1200" dirty="0">
                          <a:solidFill>
                            <a:schemeClr val="tx1"/>
                          </a:solidFill>
                          <a:latin typeface="+mn-lt"/>
                          <a:ea typeface="+mn-ea"/>
                          <a:cs typeface="+mn-cs"/>
                        </a:rPr>
                        <a:t>等を実施。</a:t>
                      </a:r>
                      <a:endParaRPr kumimoji="1" lang="en-US" altLang="ja-JP" sz="1200" kern="1200" dirty="0">
                        <a:solidFill>
                          <a:schemeClr val="tx1"/>
                        </a:solidFill>
                        <a:latin typeface="+mn-lt"/>
                        <a:ea typeface="+mn-ea"/>
                        <a:cs typeface="+mn-cs"/>
                      </a:endParaRPr>
                    </a:p>
                    <a:p>
                      <a:pPr lvl="0"/>
                      <a:r>
                        <a:rPr kumimoji="1" lang="ja-JP" altLang="en-US" sz="1200" kern="1200" dirty="0">
                          <a:solidFill>
                            <a:schemeClr val="tx1"/>
                          </a:solidFill>
                          <a:latin typeface="+mn-lt"/>
                          <a:ea typeface="+mn-ea"/>
                          <a:cs typeface="+mn-cs"/>
                        </a:rPr>
                        <a:t>（</a:t>
                      </a:r>
                      <a:r>
                        <a:rPr lang="en-US" altLang="ja-JP" sz="1200" u="sng" dirty="0"/>
                        <a:t>2014</a:t>
                      </a:r>
                      <a:r>
                        <a:rPr lang="ja-JP" altLang="en-US" sz="1200" u="sng" dirty="0"/>
                        <a:t>予算：</a:t>
                      </a:r>
                      <a:r>
                        <a:rPr lang="en-US" altLang="ja-JP" sz="1200" u="sng" dirty="0"/>
                        <a:t>27</a:t>
                      </a:r>
                      <a:r>
                        <a:rPr lang="ja-JP" altLang="en-US" sz="1200" u="sng" dirty="0"/>
                        <a:t>億円</a:t>
                      </a:r>
                      <a:r>
                        <a:rPr kumimoji="1" lang="ja-JP" altLang="en-US" sz="1200" kern="1200" dirty="0">
                          <a:solidFill>
                            <a:schemeClr val="tx1"/>
                          </a:solidFill>
                          <a:latin typeface="+mn-lt"/>
                          <a:ea typeface="+mn-ea"/>
                          <a:cs typeface="+mn-cs"/>
                        </a:rPr>
                        <a:t>）</a:t>
                      </a:r>
                      <a:endParaRPr kumimoji="1" lang="en-US" altLang="ja-JP" sz="1200" kern="1200" dirty="0">
                        <a:solidFill>
                          <a:schemeClr val="tx1"/>
                        </a:solidFill>
                        <a:latin typeface="+mn-lt"/>
                        <a:ea typeface="+mn-ea"/>
                        <a:cs typeface="+mn-cs"/>
                      </a:endParaRPr>
                    </a:p>
                    <a:p>
                      <a:pPr lvl="0"/>
                      <a:endParaRPr kumimoji="1" lang="ja-JP" altLang="en-US" sz="1200" dirty="0"/>
                    </a:p>
                  </a:txBody>
                  <a:tcPr>
                    <a:lnR w="12700" cap="flat" cmpd="sng" algn="ctr">
                      <a:solidFill>
                        <a:schemeClr val="tx1"/>
                      </a:solidFill>
                      <a:prstDash val="lgDash"/>
                      <a:round/>
                      <a:headEnd type="none" w="med" len="med"/>
                      <a:tailEnd type="none" w="med" len="med"/>
                    </a:lnR>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kern="1200" dirty="0">
                          <a:solidFill>
                            <a:schemeClr val="tx1"/>
                          </a:solidFill>
                          <a:latin typeface="+mn-lt"/>
                          <a:ea typeface="+mn-ea"/>
                          <a:cs typeface="+mn-cs"/>
                        </a:rPr>
                        <a:t>2016</a:t>
                      </a:r>
                      <a:r>
                        <a:rPr kumimoji="1" lang="ja-JP" altLang="en-US" sz="1200" kern="1200" dirty="0">
                          <a:solidFill>
                            <a:schemeClr val="tx1"/>
                          </a:solidFill>
                          <a:latin typeface="+mn-lt"/>
                          <a:ea typeface="+mn-ea"/>
                          <a:cs typeface="+mn-cs"/>
                        </a:rPr>
                        <a:t>年度：校長経営戦略予算に、区担当教育次長執行枠を設置</a:t>
                      </a:r>
                      <a:endParaRPr kumimoji="1" lang="en-US" altLang="ja-JP" sz="1200" kern="1200" dirty="0">
                        <a:solidFill>
                          <a:schemeClr val="tx1"/>
                        </a:solidFill>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kern="1200" dirty="0">
                          <a:solidFill>
                            <a:schemeClr val="tx1"/>
                          </a:solidFill>
                          <a:latin typeface="+mn-lt"/>
                          <a:ea typeface="+mn-ea"/>
                          <a:cs typeface="+mn-cs"/>
                        </a:rPr>
                        <a:t>（</a:t>
                      </a:r>
                      <a:r>
                        <a:rPr lang="en-US" altLang="ja-JP" sz="1200" u="sng" dirty="0">
                          <a:solidFill>
                            <a:schemeClr val="tx1"/>
                          </a:solidFill>
                        </a:rPr>
                        <a:t>2018</a:t>
                      </a:r>
                      <a:r>
                        <a:rPr lang="ja-JP" altLang="en-US" sz="1200" u="sng" dirty="0">
                          <a:solidFill>
                            <a:schemeClr val="tx1"/>
                          </a:solidFill>
                        </a:rPr>
                        <a:t>予算：</a:t>
                      </a:r>
                      <a:r>
                        <a:rPr lang="en-US" altLang="ja-JP" sz="1200" u="sng" dirty="0">
                          <a:solidFill>
                            <a:schemeClr val="tx1"/>
                          </a:solidFill>
                        </a:rPr>
                        <a:t>34</a:t>
                      </a:r>
                      <a:r>
                        <a:rPr lang="ja-JP" altLang="en-US" sz="1200" u="sng" dirty="0">
                          <a:solidFill>
                            <a:schemeClr val="tx1"/>
                          </a:solidFill>
                        </a:rPr>
                        <a:t>億円</a:t>
                      </a:r>
                      <a:r>
                        <a:rPr kumimoji="1" lang="ja-JP" altLang="en-US" sz="1200" kern="1200" dirty="0">
                          <a:solidFill>
                            <a:schemeClr val="tx1"/>
                          </a:solidFill>
                          <a:latin typeface="+mn-lt"/>
                          <a:ea typeface="+mn-ea"/>
                          <a:cs typeface="+mn-cs"/>
                        </a:rPr>
                        <a:t>）</a:t>
                      </a:r>
                      <a:endParaRPr kumimoji="1" lang="ja-JP" altLang="en-US" sz="1200" dirty="0">
                        <a:solidFill>
                          <a:schemeClr val="tx1"/>
                        </a:solidFill>
                      </a:endParaRPr>
                    </a:p>
                  </a:txBody>
                  <a:tcPr>
                    <a:lnL w="12700" cap="flat" cmpd="sng" algn="ctr">
                      <a:solidFill>
                        <a:schemeClr val="tx1"/>
                      </a:solidFill>
                      <a:prstDash val="lgDash"/>
                      <a:round/>
                      <a:headEnd type="none" w="med" len="med"/>
                      <a:tailEnd type="none" w="med" len="med"/>
                    </a:lnL>
                  </a:tcPr>
                </a:tc>
                <a:extLst>
                  <a:ext uri="{0D108BD9-81ED-4DB2-BD59-A6C34878D82A}">
                    <a16:rowId xmlns:a16="http://schemas.microsoft.com/office/drawing/2014/main" xmlns="" val="10005"/>
                  </a:ext>
                </a:extLst>
              </a:tr>
            </a:tbl>
          </a:graphicData>
        </a:graphic>
      </p:graphicFrame>
      <p:sp>
        <p:nvSpPr>
          <p:cNvPr id="9" name="角丸四角形 8"/>
          <p:cNvSpPr/>
          <p:nvPr/>
        </p:nvSpPr>
        <p:spPr>
          <a:xfrm>
            <a:off x="279300" y="608573"/>
            <a:ext cx="1268364" cy="343689"/>
          </a:xfrm>
          <a:prstGeom prst="roundRect">
            <a:avLst/>
          </a:prstGeom>
          <a:noFill/>
          <a:effectLst/>
        </p:spPr>
        <p:style>
          <a:lnRef idx="1">
            <a:schemeClr val="accent1"/>
          </a:lnRef>
          <a:fillRef idx="2">
            <a:schemeClr val="accent1"/>
          </a:fillRef>
          <a:effectRef idx="1">
            <a:schemeClr val="accent1"/>
          </a:effectRef>
          <a:fontRef idx="minor">
            <a:schemeClr val="dk1"/>
          </a:fontRef>
        </p:style>
        <p:txBody>
          <a:bodyPr vert="horz" rtlCol="0" anchor="ctr"/>
          <a:lstStyle/>
          <a:p>
            <a:pPr algn="ctr"/>
            <a:r>
              <a:rPr lang="ja-JP" altLang="en-US" b="1" dirty="0"/>
              <a:t>教　育　①</a:t>
            </a:r>
            <a:endParaRPr kumimoji="1" lang="ja-JP" altLang="en-US" b="1" dirty="0"/>
          </a:p>
        </p:txBody>
      </p:sp>
      <p:sp>
        <p:nvSpPr>
          <p:cNvPr id="10" name="テキスト ボックス 9"/>
          <p:cNvSpPr txBox="1"/>
          <p:nvPr/>
        </p:nvSpPr>
        <p:spPr>
          <a:xfrm>
            <a:off x="251520" y="232182"/>
            <a:ext cx="7704856" cy="338554"/>
          </a:xfrm>
          <a:prstGeom prst="rect">
            <a:avLst/>
          </a:prstGeom>
          <a:noFill/>
        </p:spPr>
        <p:txBody>
          <a:bodyPr wrap="square" rtlCol="0">
            <a:spAutoFit/>
          </a:bodyPr>
          <a:lstStyle/>
          <a:p>
            <a:r>
              <a:rPr lang="ja-JP" altLang="en-US" sz="1600" b="1" dirty="0"/>
              <a:t>③　新規・拡充した施策・事業の概要</a:t>
            </a:r>
            <a:endParaRPr kumimoji="1" lang="ja-JP" altLang="en-US" sz="1600" b="1" dirty="0"/>
          </a:p>
        </p:txBody>
      </p:sp>
      <p:cxnSp>
        <p:nvCxnSpPr>
          <p:cNvPr id="11" name="直線コネクタ 10"/>
          <p:cNvCxnSpPr/>
          <p:nvPr/>
        </p:nvCxnSpPr>
        <p:spPr>
          <a:xfrm>
            <a:off x="251520" y="520214"/>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2" name="二等辺三角形 11"/>
          <p:cNvSpPr/>
          <p:nvPr/>
        </p:nvSpPr>
        <p:spPr>
          <a:xfrm rot="5400000">
            <a:off x="3469842" y="1190324"/>
            <a:ext cx="216024" cy="459980"/>
          </a:xfrm>
          <a:prstGeom prst="triangle">
            <a:avLst/>
          </a:prstGeom>
        </p:spPr>
        <p:style>
          <a:lnRef idx="1">
            <a:schemeClr val="accent2"/>
          </a:lnRef>
          <a:fillRef idx="2">
            <a:schemeClr val="accent2"/>
          </a:fillRef>
          <a:effectRef idx="1">
            <a:schemeClr val="accent2"/>
          </a:effectRef>
          <a:fontRef idx="minor">
            <a:schemeClr val="dk1"/>
          </a:fontRef>
        </p:style>
        <p:txBody>
          <a:bodyPr rtlCol="0" anchor="ctr"/>
          <a:lstStyle/>
          <a:p>
            <a:pPr algn="ctr"/>
            <a:endParaRPr kumimoji="1" lang="ja-JP" altLang="en-US"/>
          </a:p>
        </p:txBody>
      </p:sp>
      <p:sp>
        <p:nvSpPr>
          <p:cNvPr id="13" name="テキスト ボックス 12"/>
          <p:cNvSpPr txBox="1"/>
          <p:nvPr/>
        </p:nvSpPr>
        <p:spPr>
          <a:xfrm>
            <a:off x="0" y="0"/>
            <a:ext cx="4572000" cy="276999"/>
          </a:xfrm>
          <a:prstGeom prst="rect">
            <a:avLst/>
          </a:prstGeom>
          <a:noFill/>
        </p:spPr>
        <p:txBody>
          <a:bodyPr wrap="square" rtlCol="0">
            <a:spAutoFit/>
          </a:bodyPr>
          <a:lstStyle/>
          <a:p>
            <a:r>
              <a:rPr kumimoji="1" lang="en-US" altLang="ja-JP" sz="1200" dirty="0"/>
              <a:t>Ⅳ</a:t>
            </a:r>
            <a:r>
              <a:rPr kumimoji="1" lang="ja-JP" altLang="en-US" sz="1200" dirty="0"/>
              <a:t>　</a:t>
            </a:r>
            <a:r>
              <a:rPr kumimoji="1" lang="ja-JP" altLang="en-US" sz="1100" dirty="0"/>
              <a:t>政策</a:t>
            </a:r>
            <a:r>
              <a:rPr kumimoji="1" lang="ja-JP" altLang="en-US" sz="1200" dirty="0"/>
              <a:t>の刷新・現役世代の重点投資</a:t>
            </a:r>
            <a:r>
              <a:rPr lang="ja-JP" altLang="en-US" sz="1200" dirty="0"/>
              <a:t>（子育て・教育）</a:t>
            </a:r>
            <a:endParaRPr kumimoji="1" lang="en-US" altLang="ja-JP" sz="1200" dirty="0"/>
          </a:p>
        </p:txBody>
      </p:sp>
      <p:sp>
        <p:nvSpPr>
          <p:cNvPr id="14" name="スライド番号プレースホルダ 13"/>
          <p:cNvSpPr>
            <a:spLocks noGrp="1"/>
          </p:cNvSpPr>
          <p:nvPr>
            <p:ph type="sldNum" sz="quarter" idx="12"/>
          </p:nvPr>
        </p:nvSpPr>
        <p:spPr>
          <a:xfrm>
            <a:off x="8460432" y="6669360"/>
            <a:ext cx="720080" cy="177924"/>
          </a:xfrm>
        </p:spPr>
        <p:txBody>
          <a:bodyPr/>
          <a:lstStyle/>
          <a:p>
            <a:fld id="{CCEC3038-1CF1-4B63-9920-55248DCFBA97}" type="slidenum">
              <a:rPr kumimoji="1" lang="ja-JP" altLang="en-US" smtClean="0"/>
              <a:pPr/>
              <a:t>16</a:t>
            </a:fld>
            <a:endParaRPr kumimoji="1" lang="ja-JP" altLang="en-US" dirty="0"/>
          </a:p>
        </p:txBody>
      </p:sp>
      <p:sp>
        <p:nvSpPr>
          <p:cNvPr id="15" name="テキスト ボックス 14"/>
          <p:cNvSpPr txBox="1"/>
          <p:nvPr/>
        </p:nvSpPr>
        <p:spPr>
          <a:xfrm>
            <a:off x="7812360" y="0"/>
            <a:ext cx="1331640" cy="261610"/>
          </a:xfrm>
          <a:prstGeom prst="rect">
            <a:avLst/>
          </a:prstGeom>
          <a:noFill/>
        </p:spPr>
        <p:txBody>
          <a:bodyPr wrap="square" rtlCol="0">
            <a:spAutoFit/>
          </a:bodyPr>
          <a:lstStyle/>
          <a:p>
            <a:r>
              <a:rPr lang="en-US" altLang="ja-JP" sz="1100" dirty="0">
                <a:latin typeface="Arial" pitchFamily="34" charset="0"/>
                <a:cs typeface="Arial" pitchFamily="34" charset="0"/>
              </a:rPr>
              <a:t>B1</a:t>
            </a:r>
            <a:r>
              <a:rPr lang="en-US" altLang="ja-JP" sz="1100" dirty="0" smtClean="0">
                <a:latin typeface="Arial" pitchFamily="34" charset="0"/>
                <a:cs typeface="Arial" pitchFamily="34" charset="0"/>
              </a:rPr>
              <a:t>.(47)</a:t>
            </a:r>
            <a:r>
              <a:rPr lang="ja-JP" altLang="en-US" sz="1100" dirty="0" smtClean="0">
                <a:latin typeface="Arial" pitchFamily="34" charset="0"/>
                <a:cs typeface="Arial" pitchFamily="34" charset="0"/>
              </a:rPr>
              <a:t>～</a:t>
            </a:r>
            <a:r>
              <a:rPr lang="en-US" altLang="ja-JP" sz="1100" dirty="0" smtClean="0">
                <a:latin typeface="Arial" pitchFamily="34" charset="0"/>
                <a:cs typeface="Arial" pitchFamily="34" charset="0"/>
              </a:rPr>
              <a:t>(58)</a:t>
            </a:r>
            <a:endParaRPr kumimoji="1" lang="en-US" altLang="ja-JP" sz="1100" dirty="0">
              <a:latin typeface="Arial" pitchFamily="34" charset="0"/>
              <a:cs typeface="Arial" pitchFamily="34" charset="0"/>
            </a:endParaRPr>
          </a:p>
        </p:txBody>
      </p:sp>
    </p:spTree>
    <p:extLst>
      <p:ext uri="{BB962C8B-B14F-4D97-AF65-F5344CB8AC3E}">
        <p14:creationId xmlns:p14="http://schemas.microsoft.com/office/powerpoint/2010/main" val="363023916"/>
      </p:ext>
    </p:extLst>
  </p:cSld>
  <p:clrMapOvr>
    <a:masterClrMapping/>
  </p:clrMapOvr>
</p:sld>
</file>

<file path=ppt/slides/slide1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表 3"/>
          <p:cNvGraphicFramePr>
            <a:graphicFrameLocks noGrp="1"/>
          </p:cNvGraphicFramePr>
          <p:nvPr/>
        </p:nvGraphicFramePr>
        <p:xfrm>
          <a:off x="755576" y="1638647"/>
          <a:ext cx="7992888" cy="3374529"/>
        </p:xfrm>
        <a:graphic>
          <a:graphicData uri="http://schemas.openxmlformats.org/drawingml/2006/table">
            <a:tbl>
              <a:tblPr/>
              <a:tblGrid>
                <a:gridCol w="216024">
                  <a:extLst>
                    <a:ext uri="{9D8B030D-6E8A-4147-A177-3AD203B41FA5}">
                      <a16:colId xmlns:a16="http://schemas.microsoft.com/office/drawing/2014/main" xmlns="" val="20000"/>
                    </a:ext>
                  </a:extLst>
                </a:gridCol>
                <a:gridCol w="4464496">
                  <a:extLst>
                    <a:ext uri="{9D8B030D-6E8A-4147-A177-3AD203B41FA5}">
                      <a16:colId xmlns:a16="http://schemas.microsoft.com/office/drawing/2014/main" xmlns="" val="20001"/>
                    </a:ext>
                  </a:extLst>
                </a:gridCol>
                <a:gridCol w="1800200">
                  <a:extLst>
                    <a:ext uri="{9D8B030D-6E8A-4147-A177-3AD203B41FA5}">
                      <a16:colId xmlns:a16="http://schemas.microsoft.com/office/drawing/2014/main" xmlns="" val="20002"/>
                    </a:ext>
                  </a:extLst>
                </a:gridCol>
                <a:gridCol w="864096">
                  <a:extLst>
                    <a:ext uri="{9D8B030D-6E8A-4147-A177-3AD203B41FA5}">
                      <a16:colId xmlns:a16="http://schemas.microsoft.com/office/drawing/2014/main" xmlns="" val="20003"/>
                    </a:ext>
                  </a:extLst>
                </a:gridCol>
                <a:gridCol w="648072">
                  <a:extLst>
                    <a:ext uri="{9D8B030D-6E8A-4147-A177-3AD203B41FA5}">
                      <a16:colId xmlns:a16="http://schemas.microsoft.com/office/drawing/2014/main" xmlns="" val="20004"/>
                    </a:ext>
                  </a:extLst>
                </a:gridCol>
              </a:tblGrid>
              <a:tr h="282575">
                <a:tc>
                  <a:txBody>
                    <a:bodyPr/>
                    <a:lstStyle/>
                    <a:p>
                      <a:pPr algn="ctr" fontAlgn="ctr">
                        <a:lnSpc>
                          <a:spcPts val="1100"/>
                        </a:lnSpc>
                      </a:pPr>
                      <a:endParaRPr lang="zh-TW" altLang="en-US" sz="1000" b="0" i="0" u="none" strike="noStrike" dirty="0">
                        <a:solidFill>
                          <a:schemeClr val="tx1"/>
                        </a:solidFill>
                        <a:latin typeface="ＭＳ Ｐゴシック" pitchFamily="50" charset="-128"/>
                        <a:ea typeface="ＭＳ Ｐゴシック" pitchFamily="50" charset="-128"/>
                      </a:endParaRPr>
                    </a:p>
                  </a:txBody>
                  <a:tcPr marL="36000" marR="360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ap="flat" cmpd="sng" algn="ctr">
                      <a:solidFill>
                        <a:schemeClr val="tx1"/>
                      </a:solidFill>
                      <a:prstDash val="solid"/>
                      <a:round/>
                      <a:headEnd type="none" w="med" len="med"/>
                      <a:tailEnd type="none" w="med" len="med"/>
                    </a:lnTlToBr>
                    <a:solidFill>
                      <a:schemeClr val="accent5">
                        <a:lumMod val="40000"/>
                        <a:lumOff val="60000"/>
                      </a:schemeClr>
                    </a:solidFill>
                  </a:tcPr>
                </a:tc>
                <a:tc>
                  <a:txBody>
                    <a:bodyPr/>
                    <a:lstStyle/>
                    <a:p>
                      <a:pPr algn="ctr" fontAlgn="ctr">
                        <a:lnSpc>
                          <a:spcPts val="1100"/>
                        </a:lnSpc>
                      </a:pPr>
                      <a:r>
                        <a:rPr lang="zh-TW" altLang="en-US" sz="1000" b="0" i="0" u="none" strike="noStrike" dirty="0">
                          <a:solidFill>
                            <a:schemeClr val="tx1"/>
                          </a:solidFill>
                          <a:latin typeface="ＭＳ Ｐゴシック" pitchFamily="50" charset="-128"/>
                          <a:ea typeface="ＭＳ Ｐゴシック" pitchFamily="50" charset="-128"/>
                        </a:rPr>
                        <a:t>項目（補助対象）</a:t>
                      </a:r>
                    </a:p>
                  </a:txBody>
                  <a:tcPr marL="36000" marR="360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40000"/>
                        <a:lumOff val="60000"/>
                      </a:schemeClr>
                    </a:solidFill>
                  </a:tcPr>
                </a:tc>
                <a:tc>
                  <a:txBody>
                    <a:bodyPr/>
                    <a:lstStyle/>
                    <a:p>
                      <a:pPr algn="ctr" fontAlgn="ctr">
                        <a:lnSpc>
                          <a:spcPts val="1100"/>
                        </a:lnSpc>
                      </a:pPr>
                      <a:r>
                        <a:rPr lang="ja-JP" altLang="en-US" sz="1000" b="0" i="0" u="none" strike="noStrike" dirty="0">
                          <a:solidFill>
                            <a:schemeClr val="tx1"/>
                          </a:solidFill>
                          <a:latin typeface="ＭＳ Ｐゴシック" pitchFamily="50" charset="-128"/>
                          <a:ea typeface="ＭＳ Ｐゴシック" pitchFamily="50" charset="-128"/>
                        </a:rPr>
                        <a:t>補助対象</a:t>
                      </a:r>
                    </a:p>
                  </a:txBody>
                  <a:tcPr marL="36000" marR="360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40000"/>
                        <a:lumOff val="60000"/>
                      </a:schemeClr>
                    </a:solidFill>
                  </a:tcPr>
                </a:tc>
                <a:tc>
                  <a:txBody>
                    <a:bodyPr/>
                    <a:lstStyle/>
                    <a:p>
                      <a:pPr algn="ctr" fontAlgn="ctr">
                        <a:lnSpc>
                          <a:spcPts val="1100"/>
                        </a:lnSpc>
                      </a:pPr>
                      <a:r>
                        <a:rPr lang="ja-JP" altLang="en-US" sz="1000" b="0" i="0" u="none" strike="noStrike" dirty="0">
                          <a:solidFill>
                            <a:schemeClr val="tx1"/>
                          </a:solidFill>
                          <a:latin typeface="ＭＳ Ｐゴシック" pitchFamily="50" charset="-128"/>
                          <a:ea typeface="ＭＳ Ｐゴシック" pitchFamily="50" charset="-128"/>
                        </a:rPr>
                        <a:t>削減効果額</a:t>
                      </a:r>
                    </a:p>
                  </a:txBody>
                  <a:tcPr marL="36000" marR="360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40000"/>
                        <a:lumOff val="60000"/>
                      </a:schemeClr>
                    </a:solidFill>
                  </a:tcPr>
                </a:tc>
                <a:tc>
                  <a:txBody>
                    <a:bodyPr/>
                    <a:lstStyle/>
                    <a:p>
                      <a:pPr algn="ctr" fontAlgn="ctr">
                        <a:lnSpc>
                          <a:spcPts val="1100"/>
                        </a:lnSpc>
                      </a:pPr>
                      <a:r>
                        <a:rPr lang="ja-JP" altLang="en-US" sz="1000" b="0" i="0" u="none" strike="noStrike" dirty="0">
                          <a:solidFill>
                            <a:schemeClr val="tx1"/>
                          </a:solidFill>
                          <a:latin typeface="ＭＳ Ｐゴシック" pitchFamily="50" charset="-128"/>
                          <a:ea typeface="ＭＳ Ｐゴシック" pitchFamily="50" charset="-128"/>
                        </a:rPr>
                        <a:t>削減率</a:t>
                      </a:r>
                    </a:p>
                  </a:txBody>
                  <a:tcPr marL="36000" marR="360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40000"/>
                        <a:lumOff val="60000"/>
                      </a:schemeClr>
                    </a:solidFill>
                  </a:tcPr>
                </a:tc>
                <a:extLst>
                  <a:ext uri="{0D108BD9-81ED-4DB2-BD59-A6C34878D82A}">
                    <a16:rowId xmlns:a16="http://schemas.microsoft.com/office/drawing/2014/main" xmlns="" val="10000"/>
                  </a:ext>
                </a:extLst>
              </a:tr>
              <a:tr h="217091">
                <a:tc>
                  <a:txBody>
                    <a:bodyPr/>
                    <a:lstStyle/>
                    <a:p>
                      <a:pPr algn="ctr" fontAlgn="ctr">
                        <a:lnSpc>
                          <a:spcPts val="1100"/>
                        </a:lnSpc>
                      </a:pPr>
                      <a:r>
                        <a:rPr lang="en-US" altLang="ja-JP" sz="1000" b="0" i="0" u="none" strike="noStrike" dirty="0">
                          <a:solidFill>
                            <a:schemeClr val="tx1"/>
                          </a:solidFill>
                          <a:latin typeface="+mn-ea"/>
                          <a:ea typeface="+mn-ea"/>
                        </a:rPr>
                        <a:t>1</a:t>
                      </a:r>
                      <a:endParaRPr lang="ja-JP" altLang="en-US" sz="1000" b="0" i="0" u="none" strike="noStrike" dirty="0">
                        <a:solidFill>
                          <a:schemeClr val="tx1"/>
                        </a:solidFill>
                        <a:latin typeface="+mn-ea"/>
                        <a:ea typeface="+mn-ea"/>
                      </a:endParaRPr>
                    </a:p>
                  </a:txBody>
                  <a:tcPr marL="36000" marR="360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lnSpc>
                          <a:spcPts val="1100"/>
                        </a:lnSpc>
                      </a:pPr>
                      <a:r>
                        <a:rPr lang="ja-JP" altLang="en-US" sz="1000" b="0" i="0" u="none" strike="noStrike" dirty="0">
                          <a:solidFill>
                            <a:schemeClr val="tx1"/>
                          </a:solidFill>
                          <a:latin typeface="+mn-ea"/>
                          <a:ea typeface="+mn-ea"/>
                        </a:rPr>
                        <a:t>学校法人に対する補助金</a:t>
                      </a:r>
                    </a:p>
                  </a:txBody>
                  <a:tcPr marL="36000" marR="360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lnSpc>
                          <a:spcPts val="1100"/>
                        </a:lnSpc>
                      </a:pPr>
                      <a:r>
                        <a:rPr lang="en-US" altLang="ja-JP" sz="1000" b="0" i="0" u="none" strike="noStrike" dirty="0">
                          <a:solidFill>
                            <a:schemeClr val="tx1"/>
                          </a:solidFill>
                          <a:latin typeface="+mj-ea"/>
                          <a:ea typeface="+mj-ea"/>
                        </a:rPr>
                        <a:t>(</a:t>
                      </a:r>
                      <a:r>
                        <a:rPr lang="ja-JP" altLang="en-US" sz="1000" b="0" i="0" u="none" strike="noStrike" dirty="0">
                          <a:solidFill>
                            <a:schemeClr val="tx1"/>
                          </a:solidFill>
                          <a:latin typeface="+mj-ea"/>
                          <a:ea typeface="+mj-ea"/>
                        </a:rPr>
                        <a:t>財</a:t>
                      </a:r>
                      <a:r>
                        <a:rPr lang="en-US" altLang="ja-JP" sz="1000" b="0" i="0" u="none" strike="noStrike" dirty="0">
                          <a:solidFill>
                            <a:schemeClr val="tx1"/>
                          </a:solidFill>
                          <a:latin typeface="+mj-ea"/>
                          <a:ea typeface="+mj-ea"/>
                        </a:rPr>
                        <a:t>)</a:t>
                      </a:r>
                      <a:r>
                        <a:rPr lang="ja-JP" altLang="en-US" sz="1000" b="0" i="0" u="none" strike="noStrike" dirty="0">
                          <a:solidFill>
                            <a:schemeClr val="tx1"/>
                          </a:solidFill>
                          <a:latin typeface="+mj-ea"/>
                          <a:ea typeface="+mj-ea"/>
                        </a:rPr>
                        <a:t>大阪府私学総連合会</a:t>
                      </a:r>
                    </a:p>
                  </a:txBody>
                  <a:tcPr marL="36000" marR="360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r" fontAlgn="ctr">
                        <a:lnSpc>
                          <a:spcPts val="1100"/>
                        </a:lnSpc>
                      </a:pPr>
                      <a:r>
                        <a:rPr lang="ja-JP" altLang="en-US" sz="1000" b="0" i="0" u="none" strike="noStrike" dirty="0">
                          <a:solidFill>
                            <a:schemeClr val="tx1"/>
                          </a:solidFill>
                          <a:latin typeface="+mj-ea"/>
                          <a:ea typeface="+mj-ea"/>
                        </a:rPr>
                        <a:t>▲</a:t>
                      </a:r>
                      <a:r>
                        <a:rPr lang="en-US" altLang="ja-JP" sz="1000" b="0" i="0" u="none" strike="noStrike" dirty="0">
                          <a:solidFill>
                            <a:schemeClr val="tx1"/>
                          </a:solidFill>
                          <a:latin typeface="+mj-ea"/>
                          <a:ea typeface="+mj-ea"/>
                        </a:rPr>
                        <a:t>26,500</a:t>
                      </a:r>
                      <a:endParaRPr lang="ja-JP" altLang="en-US" sz="1000" b="0" i="0" u="none" strike="noStrike" dirty="0">
                        <a:solidFill>
                          <a:schemeClr val="tx1"/>
                        </a:solidFill>
                        <a:latin typeface="+mj-ea"/>
                        <a:ea typeface="+mj-ea"/>
                      </a:endParaRPr>
                    </a:p>
                  </a:txBody>
                  <a:tcPr marL="36000" marR="360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lnSpc>
                          <a:spcPts val="1100"/>
                        </a:lnSpc>
                      </a:pPr>
                      <a:r>
                        <a:rPr lang="en-US" altLang="ja-JP" sz="1000" b="0" i="0" u="none" strike="noStrike" dirty="0">
                          <a:solidFill>
                            <a:schemeClr val="tx1"/>
                          </a:solidFill>
                          <a:latin typeface="+mj-ea"/>
                          <a:ea typeface="+mj-ea"/>
                        </a:rPr>
                        <a:t>100%</a:t>
                      </a:r>
                    </a:p>
                  </a:txBody>
                  <a:tcPr marL="36000" marR="360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xmlns="" val="10001"/>
                  </a:ext>
                </a:extLst>
              </a:tr>
              <a:tr h="216024">
                <a:tc>
                  <a:txBody>
                    <a:bodyPr/>
                    <a:lstStyle/>
                    <a:p>
                      <a:pPr algn="ctr" fontAlgn="ctr">
                        <a:lnSpc>
                          <a:spcPts val="1100"/>
                        </a:lnSpc>
                      </a:pPr>
                      <a:r>
                        <a:rPr lang="en-US" altLang="ja-JP" sz="1000" b="0" i="0" u="none" strike="noStrike" dirty="0">
                          <a:solidFill>
                            <a:schemeClr val="tx1"/>
                          </a:solidFill>
                          <a:latin typeface="+mn-ea"/>
                          <a:ea typeface="+mn-ea"/>
                        </a:rPr>
                        <a:t>2</a:t>
                      </a:r>
                      <a:endParaRPr lang="ja-JP" altLang="en-US" sz="1000" b="0" i="0" u="none" strike="noStrike" dirty="0">
                        <a:solidFill>
                          <a:schemeClr val="tx1"/>
                        </a:solidFill>
                        <a:latin typeface="+mn-ea"/>
                        <a:ea typeface="+mn-ea"/>
                      </a:endParaRPr>
                    </a:p>
                  </a:txBody>
                  <a:tcPr marL="36000" marR="360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lnSpc>
                          <a:spcPts val="1100"/>
                        </a:lnSpc>
                      </a:pPr>
                      <a:r>
                        <a:rPr lang="ja-JP" altLang="en-US" sz="1000" b="0" i="0" u="none" strike="noStrike" dirty="0">
                          <a:solidFill>
                            <a:schemeClr val="tx1"/>
                          </a:solidFill>
                          <a:latin typeface="+mn-ea"/>
                          <a:ea typeface="+mn-ea"/>
                        </a:rPr>
                        <a:t>義務教育に準ずる教育を実施する各種学校を設置する学校法人に対する補助金</a:t>
                      </a:r>
                    </a:p>
                  </a:txBody>
                  <a:tcPr marL="36000" marR="360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lnSpc>
                          <a:spcPts val="1100"/>
                        </a:lnSpc>
                      </a:pPr>
                      <a:r>
                        <a:rPr lang="zh-CN" altLang="en-US" sz="1000" b="0" i="0" u="none" strike="noStrike" dirty="0">
                          <a:solidFill>
                            <a:schemeClr val="tx1"/>
                          </a:solidFill>
                          <a:latin typeface="ＭＳ Ｐゴシック" pitchFamily="50" charset="-128"/>
                          <a:ea typeface="ＭＳ Ｐゴシック" pitchFamily="50" charset="-128"/>
                        </a:rPr>
                        <a:t>学</a:t>
                      </a:r>
                      <a:r>
                        <a:rPr lang="en-US" altLang="zh-CN" sz="1000" b="0" i="0" u="none" strike="noStrike" dirty="0">
                          <a:solidFill>
                            <a:schemeClr val="tx1"/>
                          </a:solidFill>
                          <a:latin typeface="ＭＳ Ｐゴシック" pitchFamily="50" charset="-128"/>
                          <a:ea typeface="ＭＳ Ｐゴシック" pitchFamily="50" charset="-128"/>
                        </a:rPr>
                        <a:t>)</a:t>
                      </a:r>
                      <a:r>
                        <a:rPr lang="zh-CN" altLang="en-US" sz="1000" b="0" i="0" u="none" strike="noStrike" dirty="0">
                          <a:solidFill>
                            <a:schemeClr val="tx1"/>
                          </a:solidFill>
                          <a:latin typeface="ＭＳ Ｐゴシック" pitchFamily="50" charset="-128"/>
                          <a:ea typeface="ＭＳ Ｐゴシック" pitchFamily="50" charset="-128"/>
                        </a:rPr>
                        <a:t>大阪中華学校</a:t>
                      </a:r>
                    </a:p>
                  </a:txBody>
                  <a:tcPr marL="36000" marR="360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r" fontAlgn="ctr">
                        <a:lnSpc>
                          <a:spcPts val="1100"/>
                        </a:lnSpc>
                      </a:pPr>
                      <a:r>
                        <a:rPr lang="ja-JP" altLang="en-US" sz="1000" b="0" i="0" u="none" strike="noStrike" dirty="0">
                          <a:solidFill>
                            <a:schemeClr val="tx1"/>
                          </a:solidFill>
                          <a:latin typeface="+mj-ea"/>
                          <a:ea typeface="+mj-ea"/>
                        </a:rPr>
                        <a:t>▲</a:t>
                      </a:r>
                      <a:r>
                        <a:rPr lang="en-US" altLang="ja-JP" sz="1000" b="0" i="0" u="none" strike="noStrike" dirty="0">
                          <a:solidFill>
                            <a:schemeClr val="tx1"/>
                          </a:solidFill>
                          <a:latin typeface="+mj-ea"/>
                          <a:ea typeface="+mj-ea"/>
                        </a:rPr>
                        <a:t>27,500</a:t>
                      </a:r>
                      <a:endParaRPr lang="ja-JP" altLang="en-US" sz="1000" b="0" i="0" u="none" strike="noStrike" dirty="0">
                        <a:solidFill>
                          <a:schemeClr val="tx1"/>
                        </a:solidFill>
                        <a:latin typeface="+mj-ea"/>
                        <a:ea typeface="+mj-ea"/>
                      </a:endParaRPr>
                    </a:p>
                  </a:txBody>
                  <a:tcPr marL="36000" marR="360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lnSpc>
                          <a:spcPts val="1100"/>
                        </a:lnSpc>
                      </a:pPr>
                      <a:r>
                        <a:rPr lang="en-US" altLang="ja-JP" sz="1000" b="0" i="0" u="none" strike="noStrike" dirty="0">
                          <a:solidFill>
                            <a:schemeClr val="tx1"/>
                          </a:solidFill>
                          <a:latin typeface="+mj-ea"/>
                          <a:ea typeface="+mj-ea"/>
                        </a:rPr>
                        <a:t>100%</a:t>
                      </a:r>
                    </a:p>
                  </a:txBody>
                  <a:tcPr marL="36000" marR="360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xmlns="" val="10002"/>
                  </a:ext>
                </a:extLst>
              </a:tr>
              <a:tr h="216024">
                <a:tc>
                  <a:txBody>
                    <a:bodyPr/>
                    <a:lstStyle/>
                    <a:p>
                      <a:pPr algn="ctr" fontAlgn="ctr">
                        <a:lnSpc>
                          <a:spcPts val="1100"/>
                        </a:lnSpc>
                      </a:pPr>
                      <a:r>
                        <a:rPr lang="en-US" altLang="zh-TW" sz="1000" b="0" i="0" u="none" strike="noStrike" dirty="0">
                          <a:solidFill>
                            <a:schemeClr val="tx1"/>
                          </a:solidFill>
                          <a:latin typeface="ＭＳ Ｐゴシック" pitchFamily="50" charset="-128"/>
                          <a:ea typeface="ＭＳ Ｐゴシック" pitchFamily="50" charset="-128"/>
                        </a:rPr>
                        <a:t>3</a:t>
                      </a:r>
                      <a:endParaRPr lang="zh-TW" altLang="en-US" sz="1000" b="0" i="0" u="none" strike="noStrike" dirty="0">
                        <a:solidFill>
                          <a:schemeClr val="tx1"/>
                        </a:solidFill>
                        <a:latin typeface="ＭＳ Ｐゴシック" pitchFamily="50" charset="-128"/>
                        <a:ea typeface="ＭＳ Ｐゴシック" pitchFamily="50" charset="-128"/>
                      </a:endParaRPr>
                    </a:p>
                  </a:txBody>
                  <a:tcPr marL="36000" marR="360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lnSpc>
                          <a:spcPts val="1100"/>
                        </a:lnSpc>
                      </a:pPr>
                      <a:r>
                        <a:rPr lang="zh-TW" altLang="en-US" sz="1000" b="0" i="0" u="none" strike="noStrike" dirty="0">
                          <a:solidFill>
                            <a:schemeClr val="tx1"/>
                          </a:solidFill>
                          <a:latin typeface="ＭＳ Ｐゴシック" pitchFamily="50" charset="-128"/>
                          <a:ea typeface="ＭＳ Ｐゴシック" pitchFamily="50" charset="-128"/>
                        </a:rPr>
                        <a:t>大阪市消費生活合理化協会運営補助金</a:t>
                      </a:r>
                    </a:p>
                  </a:txBody>
                  <a:tcPr marL="36000" marR="360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lnSpc>
                          <a:spcPts val="1100"/>
                        </a:lnSpc>
                      </a:pPr>
                      <a:r>
                        <a:rPr lang="zh-TW" altLang="en-US" sz="1000" b="0" i="0" u="none" strike="noStrike" dirty="0">
                          <a:solidFill>
                            <a:schemeClr val="tx1"/>
                          </a:solidFill>
                          <a:latin typeface="ＭＳ Ｐゴシック" pitchFamily="50" charset="-128"/>
                          <a:ea typeface="ＭＳ Ｐゴシック" pitchFamily="50" charset="-128"/>
                        </a:rPr>
                        <a:t>大阪市消費生活合理化協会</a:t>
                      </a:r>
                    </a:p>
                  </a:txBody>
                  <a:tcPr marL="36000" marR="360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r" fontAlgn="ctr">
                        <a:lnSpc>
                          <a:spcPts val="1100"/>
                        </a:lnSpc>
                      </a:pPr>
                      <a:r>
                        <a:rPr lang="ja-JP" altLang="en-US" sz="1000" b="0" i="0" u="none" strike="noStrike" dirty="0">
                          <a:solidFill>
                            <a:schemeClr val="tx1"/>
                          </a:solidFill>
                          <a:latin typeface="+mj-ea"/>
                          <a:ea typeface="+mj-ea"/>
                        </a:rPr>
                        <a:t>▲</a:t>
                      </a:r>
                      <a:r>
                        <a:rPr lang="en-US" altLang="ja-JP" sz="1000" b="0" i="0" u="none" strike="noStrike" dirty="0">
                          <a:solidFill>
                            <a:schemeClr val="tx1"/>
                          </a:solidFill>
                          <a:latin typeface="+mj-ea"/>
                          <a:ea typeface="+mj-ea"/>
                        </a:rPr>
                        <a:t>1,230</a:t>
                      </a:r>
                      <a:endParaRPr lang="ja-JP" altLang="en-US" sz="1000" b="0" i="0" u="none" strike="noStrike" dirty="0">
                        <a:solidFill>
                          <a:schemeClr val="tx1"/>
                        </a:solidFill>
                        <a:latin typeface="+mj-ea"/>
                        <a:ea typeface="+mj-ea"/>
                      </a:endParaRPr>
                    </a:p>
                  </a:txBody>
                  <a:tcPr marL="36000" marR="360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lnSpc>
                          <a:spcPts val="1100"/>
                        </a:lnSpc>
                      </a:pPr>
                      <a:r>
                        <a:rPr lang="en-US" altLang="ja-JP" sz="1000" b="0" i="0" u="none" strike="noStrike" dirty="0">
                          <a:solidFill>
                            <a:schemeClr val="tx1"/>
                          </a:solidFill>
                          <a:latin typeface="+mj-ea"/>
                          <a:ea typeface="+mj-ea"/>
                        </a:rPr>
                        <a:t>100%</a:t>
                      </a:r>
                    </a:p>
                  </a:txBody>
                  <a:tcPr marL="36000" marR="360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xmlns="" val="10003"/>
                  </a:ext>
                </a:extLst>
              </a:tr>
              <a:tr h="282575">
                <a:tc>
                  <a:txBody>
                    <a:bodyPr/>
                    <a:lstStyle/>
                    <a:p>
                      <a:pPr algn="ctr" fontAlgn="ctr">
                        <a:lnSpc>
                          <a:spcPts val="1100"/>
                        </a:lnSpc>
                      </a:pPr>
                      <a:r>
                        <a:rPr lang="en-US" altLang="ja-JP" sz="1000" b="0" i="0" u="none" strike="noStrike" dirty="0">
                          <a:solidFill>
                            <a:schemeClr val="tx1"/>
                          </a:solidFill>
                          <a:latin typeface="ＭＳ Ｐゴシック" pitchFamily="50" charset="-128"/>
                          <a:ea typeface="ＭＳ Ｐゴシック" pitchFamily="50" charset="-128"/>
                        </a:rPr>
                        <a:t>4</a:t>
                      </a:r>
                      <a:endParaRPr lang="ja-JP" altLang="en-US" sz="1000" b="0" i="0" u="none" strike="noStrike" dirty="0">
                        <a:solidFill>
                          <a:schemeClr val="tx1"/>
                        </a:solidFill>
                        <a:latin typeface="ＭＳ Ｐゴシック" pitchFamily="50" charset="-128"/>
                        <a:ea typeface="ＭＳ Ｐゴシック" pitchFamily="50" charset="-128"/>
                      </a:endParaRPr>
                    </a:p>
                  </a:txBody>
                  <a:tcPr marL="36000" marR="360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lnSpc>
                          <a:spcPts val="1100"/>
                        </a:lnSpc>
                      </a:pPr>
                      <a:r>
                        <a:rPr lang="ja-JP" altLang="en-US" sz="1000" b="0" i="0" u="none" strike="noStrike" dirty="0">
                          <a:solidFill>
                            <a:schemeClr val="tx1"/>
                          </a:solidFill>
                          <a:latin typeface="ＭＳ Ｐゴシック" pitchFamily="50" charset="-128"/>
                          <a:ea typeface="ＭＳ Ｐゴシック" pitchFamily="50" charset="-128"/>
                        </a:rPr>
                        <a:t>大阪ホームレス就業支援センター事業補助金</a:t>
                      </a:r>
                    </a:p>
                  </a:txBody>
                  <a:tcPr marL="36000" marR="360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lnSpc>
                          <a:spcPts val="1100"/>
                        </a:lnSpc>
                      </a:pPr>
                      <a:r>
                        <a:rPr lang="ja-JP" altLang="en-US" sz="1000" b="0" i="0" u="none" strike="noStrike" dirty="0">
                          <a:solidFill>
                            <a:schemeClr val="tx1"/>
                          </a:solidFill>
                          <a:latin typeface="ＭＳ Ｐゴシック" pitchFamily="50" charset="-128"/>
                          <a:ea typeface="ＭＳ Ｐゴシック" pitchFamily="50" charset="-128"/>
                        </a:rPr>
                        <a:t>大阪ホームレス就業支援センター運営協議会</a:t>
                      </a:r>
                    </a:p>
                  </a:txBody>
                  <a:tcPr marL="36000" marR="360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r" fontAlgn="ctr">
                        <a:lnSpc>
                          <a:spcPts val="1100"/>
                        </a:lnSpc>
                      </a:pPr>
                      <a:r>
                        <a:rPr lang="ja-JP" altLang="en-US" sz="1000" b="0" i="0" u="none" strike="noStrike" dirty="0">
                          <a:solidFill>
                            <a:schemeClr val="tx1"/>
                          </a:solidFill>
                          <a:latin typeface="+mj-ea"/>
                          <a:ea typeface="+mj-ea"/>
                        </a:rPr>
                        <a:t>▲</a:t>
                      </a:r>
                      <a:r>
                        <a:rPr lang="en-US" altLang="ja-JP" sz="1000" b="0" i="0" u="none" strike="noStrike" dirty="0">
                          <a:solidFill>
                            <a:schemeClr val="tx1"/>
                          </a:solidFill>
                          <a:latin typeface="+mj-ea"/>
                          <a:ea typeface="+mj-ea"/>
                        </a:rPr>
                        <a:t>4,500</a:t>
                      </a:r>
                      <a:endParaRPr lang="ja-JP" altLang="en-US" sz="1000" b="0" i="0" u="none" strike="noStrike" dirty="0">
                        <a:solidFill>
                          <a:schemeClr val="tx1"/>
                        </a:solidFill>
                        <a:latin typeface="+mj-ea"/>
                        <a:ea typeface="+mj-ea"/>
                      </a:endParaRPr>
                    </a:p>
                  </a:txBody>
                  <a:tcPr marL="36000" marR="360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lnSpc>
                          <a:spcPts val="1100"/>
                        </a:lnSpc>
                      </a:pPr>
                      <a:r>
                        <a:rPr lang="en-US" altLang="ja-JP" sz="1000" b="0" i="0" u="none" strike="noStrike" dirty="0">
                          <a:solidFill>
                            <a:schemeClr val="tx1"/>
                          </a:solidFill>
                          <a:latin typeface="+mj-ea"/>
                          <a:ea typeface="+mj-ea"/>
                        </a:rPr>
                        <a:t>100%</a:t>
                      </a:r>
                    </a:p>
                  </a:txBody>
                  <a:tcPr marL="36000" marR="360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xmlns="" val="10004"/>
                  </a:ext>
                </a:extLst>
              </a:tr>
              <a:tr h="221481">
                <a:tc>
                  <a:txBody>
                    <a:bodyPr/>
                    <a:lstStyle/>
                    <a:p>
                      <a:pPr algn="ctr" fontAlgn="ctr">
                        <a:lnSpc>
                          <a:spcPts val="1100"/>
                        </a:lnSpc>
                      </a:pPr>
                      <a:r>
                        <a:rPr lang="en-US" altLang="zh-TW" sz="1000" b="0" i="0" u="none" strike="noStrike" dirty="0">
                          <a:solidFill>
                            <a:schemeClr val="tx1"/>
                          </a:solidFill>
                          <a:latin typeface="ＭＳ Ｐゴシック" pitchFamily="50" charset="-128"/>
                          <a:ea typeface="ＭＳ Ｐゴシック" pitchFamily="50" charset="-128"/>
                        </a:rPr>
                        <a:t>5</a:t>
                      </a:r>
                      <a:endParaRPr lang="zh-TW" altLang="en-US" sz="1000" b="0" i="0" u="none" strike="noStrike" dirty="0">
                        <a:solidFill>
                          <a:schemeClr val="tx1"/>
                        </a:solidFill>
                        <a:latin typeface="ＭＳ Ｐゴシック" pitchFamily="50" charset="-128"/>
                        <a:ea typeface="ＭＳ Ｐゴシック" pitchFamily="50" charset="-128"/>
                      </a:endParaRPr>
                    </a:p>
                  </a:txBody>
                  <a:tcPr marL="36000" marR="360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lnSpc>
                          <a:spcPts val="1100"/>
                        </a:lnSpc>
                      </a:pPr>
                      <a:r>
                        <a:rPr lang="zh-TW" altLang="en-US" sz="1000" b="0" i="0" u="none" strike="noStrike" dirty="0">
                          <a:solidFill>
                            <a:schemeClr val="tx1"/>
                          </a:solidFill>
                          <a:latin typeface="ＭＳ Ｐゴシック" pitchFamily="50" charset="-128"/>
                          <a:ea typeface="ＭＳ Ｐゴシック" pitchFamily="50" charset="-128"/>
                        </a:rPr>
                        <a:t>私立保育園連盟運営補助金</a:t>
                      </a:r>
                    </a:p>
                  </a:txBody>
                  <a:tcPr marL="36000" marR="360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lnSpc>
                          <a:spcPts val="1100"/>
                        </a:lnSpc>
                      </a:pPr>
                      <a:r>
                        <a:rPr lang="en-US" altLang="zh-TW" sz="1000" b="0" i="0" u="none" strike="noStrike" dirty="0">
                          <a:solidFill>
                            <a:schemeClr val="tx1"/>
                          </a:solidFill>
                          <a:latin typeface="ＭＳ Ｐゴシック" pitchFamily="50" charset="-128"/>
                          <a:ea typeface="ＭＳ Ｐゴシック" pitchFamily="50" charset="-128"/>
                        </a:rPr>
                        <a:t>(</a:t>
                      </a:r>
                      <a:r>
                        <a:rPr lang="zh-TW" altLang="en-US" sz="1000" b="0" i="0" u="none" strike="noStrike" dirty="0">
                          <a:solidFill>
                            <a:schemeClr val="tx1"/>
                          </a:solidFill>
                          <a:latin typeface="ＭＳ Ｐゴシック" pitchFamily="50" charset="-128"/>
                          <a:ea typeface="ＭＳ Ｐゴシック" pitchFamily="50" charset="-128"/>
                        </a:rPr>
                        <a:t>社</a:t>
                      </a:r>
                      <a:r>
                        <a:rPr lang="en-US" altLang="zh-TW" sz="1000" b="0" i="0" u="none" strike="noStrike" dirty="0">
                          <a:solidFill>
                            <a:schemeClr val="tx1"/>
                          </a:solidFill>
                          <a:latin typeface="ＭＳ Ｐゴシック" pitchFamily="50" charset="-128"/>
                          <a:ea typeface="ＭＳ Ｐゴシック" pitchFamily="50" charset="-128"/>
                        </a:rPr>
                        <a:t>)</a:t>
                      </a:r>
                      <a:r>
                        <a:rPr lang="zh-TW" altLang="en-US" sz="1000" b="0" i="0" u="none" strike="noStrike" dirty="0">
                          <a:solidFill>
                            <a:schemeClr val="tx1"/>
                          </a:solidFill>
                          <a:latin typeface="ＭＳ Ｐゴシック" pitchFamily="50" charset="-128"/>
                          <a:ea typeface="ＭＳ Ｐゴシック" pitchFamily="50" charset="-128"/>
                        </a:rPr>
                        <a:t>大阪市私立保育園連盟</a:t>
                      </a:r>
                    </a:p>
                  </a:txBody>
                  <a:tcPr marL="36000" marR="360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r" fontAlgn="ctr">
                        <a:lnSpc>
                          <a:spcPts val="1100"/>
                        </a:lnSpc>
                      </a:pPr>
                      <a:r>
                        <a:rPr lang="ja-JP" altLang="en-US" sz="1000" b="0" i="0" u="none" strike="noStrike" dirty="0">
                          <a:solidFill>
                            <a:schemeClr val="tx1"/>
                          </a:solidFill>
                          <a:latin typeface="+mj-ea"/>
                          <a:ea typeface="+mj-ea"/>
                        </a:rPr>
                        <a:t>▲</a:t>
                      </a:r>
                      <a:r>
                        <a:rPr lang="en-US" altLang="ja-JP" sz="1000" b="0" i="0" u="none" strike="noStrike" dirty="0">
                          <a:solidFill>
                            <a:schemeClr val="tx1"/>
                          </a:solidFill>
                          <a:latin typeface="+mj-ea"/>
                          <a:ea typeface="+mj-ea"/>
                        </a:rPr>
                        <a:t>14,700</a:t>
                      </a:r>
                      <a:endParaRPr lang="ja-JP" altLang="en-US" sz="1000" b="0" i="0" u="none" strike="noStrike" dirty="0">
                        <a:solidFill>
                          <a:schemeClr val="tx1"/>
                        </a:solidFill>
                        <a:latin typeface="+mj-ea"/>
                        <a:ea typeface="+mj-ea"/>
                      </a:endParaRPr>
                    </a:p>
                  </a:txBody>
                  <a:tcPr marL="36000" marR="360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lnSpc>
                          <a:spcPts val="1100"/>
                        </a:lnSpc>
                      </a:pPr>
                      <a:r>
                        <a:rPr lang="en-US" altLang="ja-JP" sz="1000" b="0" i="0" u="none" strike="noStrike" dirty="0">
                          <a:solidFill>
                            <a:schemeClr val="tx1"/>
                          </a:solidFill>
                          <a:latin typeface="+mj-ea"/>
                          <a:ea typeface="+mj-ea"/>
                        </a:rPr>
                        <a:t>100%</a:t>
                      </a:r>
                    </a:p>
                  </a:txBody>
                  <a:tcPr marL="36000" marR="360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xmlns="" val="10005"/>
                  </a:ext>
                </a:extLst>
              </a:tr>
              <a:tr h="216024">
                <a:tc>
                  <a:txBody>
                    <a:bodyPr/>
                    <a:lstStyle/>
                    <a:p>
                      <a:pPr algn="ctr" fontAlgn="ctr">
                        <a:lnSpc>
                          <a:spcPts val="1100"/>
                        </a:lnSpc>
                      </a:pPr>
                      <a:r>
                        <a:rPr lang="en-US" altLang="ja-JP" sz="1000" b="0" i="0" u="none" strike="noStrike" dirty="0">
                          <a:solidFill>
                            <a:schemeClr val="tx1"/>
                          </a:solidFill>
                          <a:latin typeface="ＭＳ Ｐゴシック" pitchFamily="50" charset="-128"/>
                          <a:ea typeface="ＭＳ Ｐゴシック" pitchFamily="50" charset="-128"/>
                        </a:rPr>
                        <a:t>6</a:t>
                      </a:r>
                      <a:endParaRPr lang="ja-JP" altLang="en-US" sz="1000" b="0" i="0" u="none" strike="noStrike" dirty="0">
                        <a:solidFill>
                          <a:schemeClr val="tx1"/>
                        </a:solidFill>
                        <a:latin typeface="ＭＳ Ｐゴシック" pitchFamily="50" charset="-128"/>
                        <a:ea typeface="ＭＳ Ｐゴシック" pitchFamily="50" charset="-128"/>
                      </a:endParaRPr>
                    </a:p>
                  </a:txBody>
                  <a:tcPr marL="36000" marR="360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lnSpc>
                          <a:spcPts val="1100"/>
                        </a:lnSpc>
                      </a:pPr>
                      <a:r>
                        <a:rPr lang="ja-JP" altLang="en-US" sz="1000" b="0" i="0" u="none" strike="noStrike" dirty="0">
                          <a:solidFill>
                            <a:schemeClr val="tx1"/>
                          </a:solidFill>
                          <a:latin typeface="ＭＳ Ｐゴシック" pitchFamily="50" charset="-128"/>
                          <a:ea typeface="ＭＳ Ｐゴシック" pitchFamily="50" charset="-128"/>
                        </a:rPr>
                        <a:t>大阪市ユースオーケストラ運営補助金</a:t>
                      </a:r>
                    </a:p>
                  </a:txBody>
                  <a:tcPr marL="36000" marR="360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lnSpc>
                          <a:spcPts val="1100"/>
                        </a:lnSpc>
                      </a:pPr>
                      <a:r>
                        <a:rPr lang="ja-JP" altLang="en-US" sz="1000" b="0" i="0" u="none" strike="noStrike" dirty="0">
                          <a:solidFill>
                            <a:schemeClr val="tx1"/>
                          </a:solidFill>
                          <a:latin typeface="ＭＳ Ｐゴシック" pitchFamily="50" charset="-128"/>
                          <a:ea typeface="ＭＳ Ｐゴシック" pitchFamily="50" charset="-128"/>
                        </a:rPr>
                        <a:t>大阪市ユースオーケストラ</a:t>
                      </a:r>
                    </a:p>
                  </a:txBody>
                  <a:tcPr marL="36000" marR="360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r" fontAlgn="ctr">
                        <a:lnSpc>
                          <a:spcPts val="1100"/>
                        </a:lnSpc>
                      </a:pPr>
                      <a:r>
                        <a:rPr lang="ja-JP" altLang="en-US" sz="1000" b="0" i="0" u="none" strike="noStrike" dirty="0">
                          <a:solidFill>
                            <a:schemeClr val="tx1"/>
                          </a:solidFill>
                          <a:latin typeface="+mj-ea"/>
                          <a:ea typeface="+mj-ea"/>
                        </a:rPr>
                        <a:t>▲</a:t>
                      </a:r>
                      <a:r>
                        <a:rPr lang="en-US" altLang="ja-JP" sz="1000" b="0" i="0" u="none" strike="noStrike" dirty="0">
                          <a:solidFill>
                            <a:schemeClr val="tx1"/>
                          </a:solidFill>
                          <a:latin typeface="+mj-ea"/>
                          <a:ea typeface="+mj-ea"/>
                        </a:rPr>
                        <a:t>1,840</a:t>
                      </a:r>
                      <a:endParaRPr lang="ja-JP" altLang="en-US" sz="1000" b="0" i="0" u="none" strike="noStrike" dirty="0">
                        <a:solidFill>
                          <a:schemeClr val="tx1"/>
                        </a:solidFill>
                        <a:latin typeface="+mj-ea"/>
                        <a:ea typeface="+mj-ea"/>
                      </a:endParaRPr>
                    </a:p>
                  </a:txBody>
                  <a:tcPr marL="36000" marR="360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lnSpc>
                          <a:spcPts val="1100"/>
                        </a:lnSpc>
                      </a:pPr>
                      <a:r>
                        <a:rPr lang="en-US" altLang="ja-JP" sz="1000" b="0" i="0" u="none" strike="noStrike" dirty="0">
                          <a:solidFill>
                            <a:schemeClr val="tx1"/>
                          </a:solidFill>
                          <a:latin typeface="+mj-ea"/>
                          <a:ea typeface="+mj-ea"/>
                        </a:rPr>
                        <a:t>100%</a:t>
                      </a:r>
                    </a:p>
                  </a:txBody>
                  <a:tcPr marL="36000" marR="360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xmlns="" val="10006"/>
                  </a:ext>
                </a:extLst>
              </a:tr>
              <a:tr h="282575">
                <a:tc>
                  <a:txBody>
                    <a:bodyPr/>
                    <a:lstStyle/>
                    <a:p>
                      <a:pPr algn="ctr" fontAlgn="ctr">
                        <a:lnSpc>
                          <a:spcPts val="1100"/>
                        </a:lnSpc>
                      </a:pPr>
                      <a:r>
                        <a:rPr lang="en-US" altLang="ja-JP" sz="1000" b="0" i="0" u="none" strike="noStrike" dirty="0">
                          <a:solidFill>
                            <a:schemeClr val="tx1"/>
                          </a:solidFill>
                          <a:latin typeface="ＭＳ Ｐゴシック" pitchFamily="50" charset="-128"/>
                          <a:ea typeface="ＭＳ Ｐゴシック" pitchFamily="50" charset="-128"/>
                        </a:rPr>
                        <a:t>7</a:t>
                      </a:r>
                      <a:endParaRPr lang="ja-JP" altLang="en-US" sz="1000" b="0" i="0" u="none" strike="noStrike" dirty="0">
                        <a:solidFill>
                          <a:schemeClr val="tx1"/>
                        </a:solidFill>
                        <a:latin typeface="ＭＳ Ｐゴシック" pitchFamily="50" charset="-128"/>
                        <a:ea typeface="ＭＳ Ｐゴシック" pitchFamily="50" charset="-128"/>
                      </a:endParaRPr>
                    </a:p>
                  </a:txBody>
                  <a:tcPr marL="36000" marR="360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lnSpc>
                          <a:spcPts val="1100"/>
                        </a:lnSpc>
                      </a:pPr>
                      <a:r>
                        <a:rPr lang="en-US" altLang="ja-JP" sz="1000" b="0" i="0" u="none" strike="noStrike" dirty="0">
                          <a:solidFill>
                            <a:schemeClr val="tx1"/>
                          </a:solidFill>
                          <a:latin typeface="ＭＳ Ｐゴシック" pitchFamily="50" charset="-128"/>
                          <a:ea typeface="ＭＳ Ｐゴシック" pitchFamily="50" charset="-128"/>
                        </a:rPr>
                        <a:t>(</a:t>
                      </a:r>
                      <a:r>
                        <a:rPr lang="ja-JP" altLang="en-US" sz="1000" b="0" i="0" u="none" strike="noStrike" dirty="0">
                          <a:solidFill>
                            <a:schemeClr val="tx1"/>
                          </a:solidFill>
                          <a:latin typeface="ＭＳ Ｐゴシック" pitchFamily="50" charset="-128"/>
                          <a:ea typeface="ＭＳ Ｐゴシック" pitchFamily="50" charset="-128"/>
                        </a:rPr>
                        <a:t>公財</a:t>
                      </a:r>
                      <a:r>
                        <a:rPr lang="en-US" altLang="ja-JP" sz="1000" b="0" i="0" u="none" strike="noStrike" dirty="0">
                          <a:solidFill>
                            <a:schemeClr val="tx1"/>
                          </a:solidFill>
                          <a:latin typeface="ＭＳ Ｐゴシック" pitchFamily="50" charset="-128"/>
                          <a:ea typeface="ＭＳ Ｐゴシック" pitchFamily="50" charset="-128"/>
                        </a:rPr>
                        <a:t>)</a:t>
                      </a:r>
                      <a:r>
                        <a:rPr lang="ja-JP" altLang="en-US" sz="1000" b="0" i="0" u="none" strike="noStrike" dirty="0">
                          <a:solidFill>
                            <a:schemeClr val="tx1"/>
                          </a:solidFill>
                          <a:latin typeface="ＭＳ Ｐゴシック" pitchFamily="50" charset="-128"/>
                          <a:ea typeface="ＭＳ Ｐゴシック" pitchFamily="50" charset="-128"/>
                        </a:rPr>
                        <a:t>大阪市中小企業勤労者福祉サービスセンター管理運営事業補助金</a:t>
                      </a:r>
                    </a:p>
                  </a:txBody>
                  <a:tcPr marL="36000" marR="360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lnSpc>
                          <a:spcPts val="1100"/>
                        </a:lnSpc>
                      </a:pPr>
                      <a:r>
                        <a:rPr lang="en-US" altLang="ja-JP" sz="1000" b="0" i="0" u="none" strike="noStrike" dirty="0">
                          <a:solidFill>
                            <a:schemeClr val="tx1"/>
                          </a:solidFill>
                          <a:latin typeface="ＭＳ Ｐゴシック" pitchFamily="50" charset="-128"/>
                          <a:ea typeface="ＭＳ Ｐゴシック" pitchFamily="50" charset="-128"/>
                        </a:rPr>
                        <a:t>(</a:t>
                      </a:r>
                      <a:r>
                        <a:rPr lang="ja-JP" altLang="en-US" sz="1000" b="0" i="0" u="none" strike="noStrike" dirty="0">
                          <a:solidFill>
                            <a:schemeClr val="tx1"/>
                          </a:solidFill>
                          <a:latin typeface="ＭＳ Ｐゴシック" pitchFamily="50" charset="-128"/>
                          <a:ea typeface="ＭＳ Ｐゴシック" pitchFamily="50" charset="-128"/>
                        </a:rPr>
                        <a:t>財</a:t>
                      </a:r>
                      <a:r>
                        <a:rPr lang="en-US" altLang="ja-JP" sz="1000" b="0" i="0" u="none" strike="noStrike" dirty="0">
                          <a:solidFill>
                            <a:schemeClr val="tx1"/>
                          </a:solidFill>
                          <a:latin typeface="ＭＳ Ｐゴシック" pitchFamily="50" charset="-128"/>
                          <a:ea typeface="ＭＳ Ｐゴシック" pitchFamily="50" charset="-128"/>
                        </a:rPr>
                        <a:t>)</a:t>
                      </a:r>
                      <a:r>
                        <a:rPr lang="ja-JP" altLang="en-US" sz="1000" b="0" i="0" u="none" strike="noStrike" dirty="0">
                          <a:solidFill>
                            <a:schemeClr val="tx1"/>
                          </a:solidFill>
                          <a:latin typeface="ＭＳ Ｐゴシック" pitchFamily="50" charset="-128"/>
                          <a:ea typeface="ＭＳ Ｐゴシック" pitchFamily="50" charset="-128"/>
                        </a:rPr>
                        <a:t>大阪市中小企業勤労者福祉サービスセンター</a:t>
                      </a:r>
                    </a:p>
                  </a:txBody>
                  <a:tcPr marL="36000" marR="360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r" fontAlgn="ctr">
                        <a:lnSpc>
                          <a:spcPts val="1100"/>
                        </a:lnSpc>
                      </a:pPr>
                      <a:r>
                        <a:rPr lang="ja-JP" altLang="en-US" sz="1000" b="0" i="0" u="none" strike="noStrike" dirty="0">
                          <a:solidFill>
                            <a:schemeClr val="tx1"/>
                          </a:solidFill>
                          <a:latin typeface="+mj-ea"/>
                          <a:ea typeface="+mj-ea"/>
                        </a:rPr>
                        <a:t>▲</a:t>
                      </a:r>
                      <a:r>
                        <a:rPr lang="en-US" altLang="ja-JP" sz="1000" b="0" i="0" u="none" strike="noStrike" dirty="0">
                          <a:solidFill>
                            <a:schemeClr val="tx1"/>
                          </a:solidFill>
                          <a:latin typeface="+mj-ea"/>
                          <a:ea typeface="+mj-ea"/>
                        </a:rPr>
                        <a:t>52,000</a:t>
                      </a:r>
                      <a:endParaRPr lang="ja-JP" altLang="en-US" sz="1000" b="0" i="0" u="none" strike="noStrike" dirty="0">
                        <a:solidFill>
                          <a:schemeClr val="tx1"/>
                        </a:solidFill>
                        <a:latin typeface="+mj-ea"/>
                        <a:ea typeface="+mj-ea"/>
                      </a:endParaRPr>
                    </a:p>
                  </a:txBody>
                  <a:tcPr marL="36000" marR="360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lnSpc>
                          <a:spcPts val="1100"/>
                        </a:lnSpc>
                      </a:pPr>
                      <a:r>
                        <a:rPr lang="en-US" altLang="ja-JP" sz="1000" b="0" i="0" u="none" strike="noStrike" dirty="0">
                          <a:solidFill>
                            <a:schemeClr val="tx1"/>
                          </a:solidFill>
                          <a:latin typeface="+mj-ea"/>
                          <a:ea typeface="+mj-ea"/>
                        </a:rPr>
                        <a:t>100%</a:t>
                      </a:r>
                    </a:p>
                  </a:txBody>
                  <a:tcPr marL="36000" marR="360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xmlns="" val="10007"/>
                  </a:ext>
                </a:extLst>
              </a:tr>
              <a:tr h="282575">
                <a:tc>
                  <a:txBody>
                    <a:bodyPr/>
                    <a:lstStyle/>
                    <a:p>
                      <a:pPr algn="ctr" fontAlgn="ctr">
                        <a:lnSpc>
                          <a:spcPts val="1100"/>
                        </a:lnSpc>
                      </a:pPr>
                      <a:r>
                        <a:rPr lang="en-US" altLang="ja-JP" sz="1000" b="0" i="0" u="none" strike="noStrike" dirty="0">
                          <a:solidFill>
                            <a:schemeClr val="tx1"/>
                          </a:solidFill>
                          <a:latin typeface="ＭＳ Ｐゴシック" pitchFamily="50" charset="-128"/>
                          <a:ea typeface="ＭＳ Ｐゴシック" pitchFamily="50" charset="-128"/>
                        </a:rPr>
                        <a:t>8</a:t>
                      </a:r>
                      <a:endParaRPr lang="ja-JP" altLang="en-US" sz="1000" b="0" i="0" u="none" strike="noStrike" dirty="0">
                        <a:solidFill>
                          <a:schemeClr val="tx1"/>
                        </a:solidFill>
                        <a:latin typeface="ＭＳ Ｐゴシック" pitchFamily="50" charset="-128"/>
                        <a:ea typeface="ＭＳ Ｐゴシック" pitchFamily="50" charset="-128"/>
                      </a:endParaRPr>
                    </a:p>
                  </a:txBody>
                  <a:tcPr marL="36000" marR="360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lnSpc>
                          <a:spcPts val="1100"/>
                        </a:lnSpc>
                      </a:pPr>
                      <a:r>
                        <a:rPr lang="ja-JP" altLang="en-US" sz="1000" b="0" i="0" u="none" strike="noStrike" dirty="0">
                          <a:solidFill>
                            <a:schemeClr val="tx1"/>
                          </a:solidFill>
                          <a:latin typeface="ＭＳ Ｐゴシック" pitchFamily="50" charset="-128"/>
                          <a:ea typeface="ＭＳ Ｐゴシック" pitchFamily="50" charset="-128"/>
                        </a:rPr>
                        <a:t>住民参加による街づくりの促進のための助成</a:t>
                      </a:r>
                    </a:p>
                  </a:txBody>
                  <a:tcPr marL="36000" marR="360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lnSpc>
                          <a:spcPts val="1100"/>
                        </a:lnSpc>
                      </a:pPr>
                      <a:r>
                        <a:rPr lang="ja-JP" altLang="en-US" sz="1000" b="0" i="0" u="none" strike="noStrike" dirty="0">
                          <a:solidFill>
                            <a:schemeClr val="tx1"/>
                          </a:solidFill>
                          <a:latin typeface="ＭＳ Ｐゴシック" pitchFamily="50" charset="-128"/>
                          <a:ea typeface="ＭＳ Ｐゴシック" pitchFamily="50" charset="-128"/>
                        </a:rPr>
                        <a:t>フレッシュ鶴橋再開発連絡協議会</a:t>
                      </a:r>
                    </a:p>
                  </a:txBody>
                  <a:tcPr marL="36000" marR="360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r" fontAlgn="ctr">
                        <a:lnSpc>
                          <a:spcPts val="1100"/>
                        </a:lnSpc>
                      </a:pPr>
                      <a:r>
                        <a:rPr lang="ja-JP" altLang="en-US" sz="1000" b="0" i="0" u="none" strike="noStrike" dirty="0">
                          <a:solidFill>
                            <a:schemeClr val="tx1"/>
                          </a:solidFill>
                          <a:latin typeface="+mj-ea"/>
                          <a:ea typeface="+mj-ea"/>
                        </a:rPr>
                        <a:t>▲</a:t>
                      </a:r>
                      <a:r>
                        <a:rPr lang="en-US" altLang="ja-JP" sz="1000" b="0" i="0" u="none" strike="noStrike" dirty="0">
                          <a:solidFill>
                            <a:schemeClr val="tx1"/>
                          </a:solidFill>
                          <a:latin typeface="+mj-ea"/>
                          <a:ea typeface="+mj-ea"/>
                        </a:rPr>
                        <a:t>500</a:t>
                      </a:r>
                      <a:endParaRPr lang="ja-JP" altLang="en-US" sz="1000" b="0" i="0" u="none" strike="noStrike" dirty="0">
                        <a:solidFill>
                          <a:schemeClr val="tx1"/>
                        </a:solidFill>
                        <a:latin typeface="+mj-ea"/>
                        <a:ea typeface="+mj-ea"/>
                      </a:endParaRPr>
                    </a:p>
                  </a:txBody>
                  <a:tcPr marL="36000" marR="360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lnSpc>
                          <a:spcPts val="1100"/>
                        </a:lnSpc>
                      </a:pPr>
                      <a:r>
                        <a:rPr lang="en-US" altLang="ja-JP" sz="1000" b="0" i="0" u="none" strike="noStrike" dirty="0">
                          <a:solidFill>
                            <a:schemeClr val="tx1"/>
                          </a:solidFill>
                          <a:latin typeface="+mj-ea"/>
                          <a:ea typeface="+mj-ea"/>
                        </a:rPr>
                        <a:t>100%</a:t>
                      </a:r>
                    </a:p>
                  </a:txBody>
                  <a:tcPr marL="36000" marR="360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xmlns="" val="10008"/>
                  </a:ext>
                </a:extLst>
              </a:tr>
              <a:tr h="226938">
                <a:tc>
                  <a:txBody>
                    <a:bodyPr/>
                    <a:lstStyle/>
                    <a:p>
                      <a:pPr algn="ctr" fontAlgn="ctr">
                        <a:lnSpc>
                          <a:spcPts val="1100"/>
                        </a:lnSpc>
                      </a:pPr>
                      <a:r>
                        <a:rPr lang="en-US" altLang="zh-TW" sz="1000" b="0" i="0" u="none" strike="noStrike" dirty="0">
                          <a:solidFill>
                            <a:schemeClr val="tx1"/>
                          </a:solidFill>
                          <a:latin typeface="ＭＳ Ｐゴシック" pitchFamily="50" charset="-128"/>
                          <a:ea typeface="ＭＳ Ｐゴシック" pitchFamily="50" charset="-128"/>
                        </a:rPr>
                        <a:t>9</a:t>
                      </a:r>
                      <a:endParaRPr lang="zh-TW" altLang="en-US" sz="1000" b="0" i="0" u="none" strike="noStrike" dirty="0">
                        <a:solidFill>
                          <a:schemeClr val="tx1"/>
                        </a:solidFill>
                        <a:latin typeface="ＭＳ Ｐゴシック" pitchFamily="50" charset="-128"/>
                        <a:ea typeface="ＭＳ Ｐゴシック" pitchFamily="50" charset="-128"/>
                      </a:endParaRPr>
                    </a:p>
                  </a:txBody>
                  <a:tcPr marL="36000" marR="360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lnSpc>
                          <a:spcPts val="1100"/>
                        </a:lnSpc>
                      </a:pPr>
                      <a:r>
                        <a:rPr lang="zh-TW" altLang="en-US" sz="1000" b="0" i="0" u="none" strike="noStrike" dirty="0">
                          <a:solidFill>
                            <a:schemeClr val="tx1"/>
                          </a:solidFill>
                          <a:latin typeface="ＭＳ Ｐゴシック" pitchFamily="50" charset="-128"/>
                          <a:ea typeface="ＭＳ Ｐゴシック" pitchFamily="50" charset="-128"/>
                        </a:rPr>
                        <a:t>ＰＴＡ協議会運営補助金</a:t>
                      </a:r>
                    </a:p>
                  </a:txBody>
                  <a:tcPr marL="36000" marR="360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lnSpc>
                          <a:spcPts val="1100"/>
                        </a:lnSpc>
                      </a:pPr>
                      <a:r>
                        <a:rPr lang="zh-TW" altLang="en-US" sz="1000" b="0" i="0" u="none" strike="noStrike" dirty="0">
                          <a:solidFill>
                            <a:schemeClr val="tx1"/>
                          </a:solidFill>
                          <a:latin typeface="ＭＳ Ｐゴシック" pitchFamily="50" charset="-128"/>
                          <a:ea typeface="ＭＳ Ｐゴシック" pitchFamily="50" charset="-128"/>
                        </a:rPr>
                        <a:t>大阪市ＰＴＡ協議会</a:t>
                      </a:r>
                    </a:p>
                  </a:txBody>
                  <a:tcPr marL="36000" marR="360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r" fontAlgn="ctr">
                        <a:lnSpc>
                          <a:spcPts val="1100"/>
                        </a:lnSpc>
                      </a:pPr>
                      <a:r>
                        <a:rPr lang="ja-JP" altLang="en-US" sz="1000" b="0" i="0" u="none" strike="noStrike" dirty="0">
                          <a:solidFill>
                            <a:schemeClr val="tx1"/>
                          </a:solidFill>
                          <a:latin typeface="+mj-ea"/>
                          <a:ea typeface="+mj-ea"/>
                        </a:rPr>
                        <a:t>▲</a:t>
                      </a:r>
                      <a:r>
                        <a:rPr lang="en-US" altLang="ja-JP" sz="1000" b="0" i="0" u="none" strike="noStrike" dirty="0">
                          <a:solidFill>
                            <a:schemeClr val="tx1"/>
                          </a:solidFill>
                          <a:latin typeface="+mj-ea"/>
                          <a:ea typeface="+mj-ea"/>
                        </a:rPr>
                        <a:t>1,200</a:t>
                      </a:r>
                      <a:endParaRPr lang="ja-JP" altLang="en-US" sz="1000" b="0" i="0" u="none" strike="noStrike" dirty="0">
                        <a:solidFill>
                          <a:schemeClr val="tx1"/>
                        </a:solidFill>
                        <a:latin typeface="+mj-ea"/>
                        <a:ea typeface="+mj-ea"/>
                      </a:endParaRPr>
                    </a:p>
                  </a:txBody>
                  <a:tcPr marL="36000" marR="360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lnSpc>
                          <a:spcPts val="1100"/>
                        </a:lnSpc>
                      </a:pPr>
                      <a:r>
                        <a:rPr lang="en-US" altLang="ja-JP" sz="1000" b="0" i="0" u="none" strike="noStrike" dirty="0">
                          <a:solidFill>
                            <a:schemeClr val="tx1"/>
                          </a:solidFill>
                          <a:latin typeface="+mj-ea"/>
                          <a:ea typeface="+mj-ea"/>
                        </a:rPr>
                        <a:t>100%</a:t>
                      </a:r>
                    </a:p>
                  </a:txBody>
                  <a:tcPr marL="36000" marR="360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xmlns="" val="10009"/>
                  </a:ext>
                </a:extLst>
              </a:tr>
              <a:tr h="216024">
                <a:tc>
                  <a:txBody>
                    <a:bodyPr/>
                    <a:lstStyle/>
                    <a:p>
                      <a:pPr algn="ctr" fontAlgn="ctr">
                        <a:lnSpc>
                          <a:spcPts val="1100"/>
                        </a:lnSpc>
                      </a:pPr>
                      <a:r>
                        <a:rPr lang="en-US" altLang="ja-JP" sz="1000" b="0" i="0" u="none" strike="noStrike" dirty="0">
                          <a:solidFill>
                            <a:schemeClr val="tx1"/>
                          </a:solidFill>
                          <a:latin typeface="ＭＳ Ｐゴシック" pitchFamily="50" charset="-128"/>
                          <a:ea typeface="ＭＳ Ｐゴシック" pitchFamily="50" charset="-128"/>
                        </a:rPr>
                        <a:t>10</a:t>
                      </a:r>
                      <a:endParaRPr lang="ja-JP" altLang="en-US" sz="1000" b="0" i="0" u="none" strike="noStrike" dirty="0">
                        <a:solidFill>
                          <a:schemeClr val="tx1"/>
                        </a:solidFill>
                        <a:latin typeface="ＭＳ Ｐゴシック" pitchFamily="50" charset="-128"/>
                        <a:ea typeface="ＭＳ Ｐゴシック" pitchFamily="50" charset="-128"/>
                      </a:endParaRPr>
                    </a:p>
                  </a:txBody>
                  <a:tcPr marL="36000" marR="360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lnSpc>
                          <a:spcPts val="1100"/>
                        </a:lnSpc>
                      </a:pPr>
                      <a:r>
                        <a:rPr lang="ja-JP" altLang="en-US" sz="1000" b="0" i="0" u="none" strike="noStrike" dirty="0">
                          <a:solidFill>
                            <a:schemeClr val="tx1"/>
                          </a:solidFill>
                          <a:latin typeface="ＭＳ Ｐゴシック" pitchFamily="50" charset="-128"/>
                          <a:ea typeface="ＭＳ Ｐゴシック" pitchFamily="50" charset="-128"/>
                        </a:rPr>
                        <a:t>男女共同参画推進にかかる地域女性団体活動補助金</a:t>
                      </a:r>
                    </a:p>
                  </a:txBody>
                  <a:tcPr marL="36000" marR="360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lnSpc>
                          <a:spcPts val="1100"/>
                        </a:lnSpc>
                      </a:pPr>
                      <a:r>
                        <a:rPr lang="zh-TW" altLang="en-US" sz="1000" b="0" i="0" u="none" strike="noStrike" dirty="0">
                          <a:solidFill>
                            <a:schemeClr val="tx1"/>
                          </a:solidFill>
                          <a:latin typeface="ＭＳ Ｐゴシック" pitchFamily="50" charset="-128"/>
                          <a:ea typeface="ＭＳ Ｐゴシック" pitchFamily="50" charset="-128"/>
                        </a:rPr>
                        <a:t>大阪市地域女性団体協議会</a:t>
                      </a:r>
                    </a:p>
                  </a:txBody>
                  <a:tcPr marL="36000" marR="360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r" fontAlgn="ctr">
                        <a:lnSpc>
                          <a:spcPts val="1100"/>
                        </a:lnSpc>
                      </a:pPr>
                      <a:r>
                        <a:rPr lang="ja-JP" altLang="en-US" sz="1000" b="0" i="0" u="none" strike="noStrike" dirty="0">
                          <a:solidFill>
                            <a:schemeClr val="tx1"/>
                          </a:solidFill>
                          <a:latin typeface="+mj-ea"/>
                          <a:ea typeface="+mj-ea"/>
                        </a:rPr>
                        <a:t>▲</a:t>
                      </a:r>
                      <a:r>
                        <a:rPr lang="en-US" altLang="ja-JP" sz="1000" b="0" i="0" u="none" strike="noStrike" dirty="0">
                          <a:solidFill>
                            <a:schemeClr val="tx1"/>
                          </a:solidFill>
                          <a:latin typeface="+mj-ea"/>
                          <a:ea typeface="+mj-ea"/>
                        </a:rPr>
                        <a:t>3,354</a:t>
                      </a:r>
                      <a:endParaRPr lang="ja-JP" altLang="en-US" sz="1000" b="0" i="0" u="none" strike="noStrike" dirty="0">
                        <a:solidFill>
                          <a:schemeClr val="tx1"/>
                        </a:solidFill>
                        <a:latin typeface="+mj-ea"/>
                        <a:ea typeface="+mj-ea"/>
                      </a:endParaRPr>
                    </a:p>
                  </a:txBody>
                  <a:tcPr marL="36000" marR="360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lnSpc>
                          <a:spcPts val="1100"/>
                        </a:lnSpc>
                      </a:pPr>
                      <a:r>
                        <a:rPr lang="en-US" altLang="ja-JP" sz="1000" b="0" i="0" u="none" strike="noStrike" dirty="0">
                          <a:solidFill>
                            <a:schemeClr val="tx1"/>
                          </a:solidFill>
                          <a:latin typeface="+mj-ea"/>
                          <a:ea typeface="+mj-ea"/>
                        </a:rPr>
                        <a:t>100%</a:t>
                      </a:r>
                    </a:p>
                  </a:txBody>
                  <a:tcPr marL="36000" marR="360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xmlns="" val="10010"/>
                  </a:ext>
                </a:extLst>
              </a:tr>
              <a:tr h="216024">
                <a:tc>
                  <a:txBody>
                    <a:bodyPr/>
                    <a:lstStyle/>
                    <a:p>
                      <a:pPr algn="ctr" fontAlgn="ctr">
                        <a:lnSpc>
                          <a:spcPts val="1100"/>
                        </a:lnSpc>
                      </a:pPr>
                      <a:r>
                        <a:rPr lang="en-US" altLang="zh-TW" sz="1000" b="0" i="0" u="none" strike="noStrike" dirty="0">
                          <a:solidFill>
                            <a:schemeClr val="tx1"/>
                          </a:solidFill>
                          <a:latin typeface="ＭＳ Ｐゴシック" pitchFamily="50" charset="-128"/>
                          <a:ea typeface="ＭＳ Ｐゴシック" pitchFamily="50" charset="-128"/>
                        </a:rPr>
                        <a:t>11</a:t>
                      </a:r>
                      <a:endParaRPr lang="zh-TW" altLang="en-US" sz="1000" b="0" i="0" u="none" strike="noStrike" dirty="0">
                        <a:solidFill>
                          <a:schemeClr val="tx1"/>
                        </a:solidFill>
                        <a:latin typeface="ＭＳ Ｐゴシック" pitchFamily="50" charset="-128"/>
                        <a:ea typeface="ＭＳ Ｐゴシック" pitchFamily="50" charset="-128"/>
                      </a:endParaRPr>
                    </a:p>
                  </a:txBody>
                  <a:tcPr marL="36000" marR="360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lnSpc>
                          <a:spcPts val="1100"/>
                        </a:lnSpc>
                      </a:pPr>
                      <a:r>
                        <a:rPr lang="zh-TW" altLang="en-US" sz="1000" b="0" i="0" u="none" strike="noStrike" dirty="0">
                          <a:solidFill>
                            <a:schemeClr val="tx1"/>
                          </a:solidFill>
                          <a:latin typeface="ＭＳ Ｐゴシック" pitchFamily="50" charset="-128"/>
                          <a:ea typeface="ＭＳ Ｐゴシック" pitchFamily="50" charset="-128"/>
                        </a:rPr>
                        <a:t>大阪第一人権擁護委員協議会事業補助金</a:t>
                      </a:r>
                    </a:p>
                  </a:txBody>
                  <a:tcPr marL="36000" marR="360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lnSpc>
                          <a:spcPts val="1100"/>
                        </a:lnSpc>
                      </a:pPr>
                      <a:r>
                        <a:rPr lang="zh-TW" altLang="en-US" sz="1000" b="0" i="0" u="none" strike="noStrike" dirty="0">
                          <a:solidFill>
                            <a:schemeClr val="tx1"/>
                          </a:solidFill>
                          <a:latin typeface="ＭＳ Ｐゴシック" pitchFamily="50" charset="-128"/>
                          <a:ea typeface="ＭＳ Ｐゴシック" pitchFamily="50" charset="-128"/>
                        </a:rPr>
                        <a:t>大阪第一人権擁護委員協議会</a:t>
                      </a:r>
                    </a:p>
                  </a:txBody>
                  <a:tcPr marL="36000" marR="360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r" fontAlgn="ctr">
                        <a:lnSpc>
                          <a:spcPts val="1100"/>
                        </a:lnSpc>
                      </a:pPr>
                      <a:r>
                        <a:rPr lang="ja-JP" altLang="en-US" sz="1000" b="0" i="0" u="none" strike="noStrike" dirty="0">
                          <a:solidFill>
                            <a:schemeClr val="tx1"/>
                          </a:solidFill>
                          <a:latin typeface="+mj-ea"/>
                          <a:ea typeface="+mj-ea"/>
                        </a:rPr>
                        <a:t>▲</a:t>
                      </a:r>
                      <a:r>
                        <a:rPr lang="en-US" altLang="ja-JP" sz="1000" b="0" i="0" u="none" strike="noStrike" dirty="0">
                          <a:solidFill>
                            <a:schemeClr val="tx1"/>
                          </a:solidFill>
                          <a:latin typeface="+mj-ea"/>
                          <a:ea typeface="+mj-ea"/>
                        </a:rPr>
                        <a:t>2,300</a:t>
                      </a:r>
                      <a:endParaRPr lang="ja-JP" altLang="en-US" sz="1000" b="0" i="0" u="none" strike="noStrike" dirty="0">
                        <a:solidFill>
                          <a:schemeClr val="tx1"/>
                        </a:solidFill>
                        <a:latin typeface="+mj-ea"/>
                        <a:ea typeface="+mj-ea"/>
                      </a:endParaRPr>
                    </a:p>
                  </a:txBody>
                  <a:tcPr marL="36000" marR="360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lnSpc>
                          <a:spcPts val="1100"/>
                        </a:lnSpc>
                      </a:pPr>
                      <a:r>
                        <a:rPr lang="en-US" altLang="ja-JP" sz="1000" b="0" i="0" u="none" strike="noStrike" dirty="0">
                          <a:solidFill>
                            <a:schemeClr val="tx1"/>
                          </a:solidFill>
                          <a:latin typeface="+mj-ea"/>
                          <a:ea typeface="+mj-ea"/>
                        </a:rPr>
                        <a:t>100%</a:t>
                      </a:r>
                    </a:p>
                  </a:txBody>
                  <a:tcPr marL="36000" marR="360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xmlns="" val="10011"/>
                  </a:ext>
                </a:extLst>
              </a:tr>
              <a:tr h="216024">
                <a:tc>
                  <a:txBody>
                    <a:bodyPr/>
                    <a:lstStyle/>
                    <a:p>
                      <a:pPr algn="ctr" fontAlgn="ctr">
                        <a:lnSpc>
                          <a:spcPts val="1100"/>
                        </a:lnSpc>
                      </a:pPr>
                      <a:r>
                        <a:rPr lang="en-US" altLang="ja-JP" sz="1000" b="0" i="0" u="none" strike="noStrike" dirty="0">
                          <a:solidFill>
                            <a:schemeClr val="tx1"/>
                          </a:solidFill>
                          <a:latin typeface="+mn-ea"/>
                          <a:ea typeface="+mn-ea"/>
                        </a:rPr>
                        <a:t>12</a:t>
                      </a:r>
                      <a:endParaRPr lang="ja-JP" altLang="en-US" sz="1000" b="0" i="0" u="none" strike="noStrike" dirty="0">
                        <a:solidFill>
                          <a:schemeClr val="tx1"/>
                        </a:solidFill>
                        <a:latin typeface="+mn-ea"/>
                        <a:ea typeface="+mn-ea"/>
                      </a:endParaRPr>
                    </a:p>
                  </a:txBody>
                  <a:tcPr marL="36000" marR="360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lnSpc>
                          <a:spcPts val="1100"/>
                        </a:lnSpc>
                      </a:pPr>
                      <a:r>
                        <a:rPr lang="ja-JP" altLang="en-US" sz="1000" b="0" i="0" u="none" strike="noStrike" dirty="0">
                          <a:solidFill>
                            <a:schemeClr val="tx1"/>
                          </a:solidFill>
                          <a:latin typeface="+mn-ea"/>
                          <a:ea typeface="+mn-ea"/>
                        </a:rPr>
                        <a:t>ＵＮＥＰ支援事業補助金（</a:t>
                      </a:r>
                      <a:r>
                        <a:rPr lang="en-US" altLang="ja-JP" sz="1000" b="0" i="0" u="none" strike="noStrike" dirty="0">
                          <a:solidFill>
                            <a:schemeClr val="tx1"/>
                          </a:solidFill>
                          <a:latin typeface="+mn-ea"/>
                          <a:ea typeface="+mn-ea"/>
                        </a:rPr>
                        <a:t>(</a:t>
                      </a:r>
                      <a:r>
                        <a:rPr lang="ja-JP" altLang="en-US" sz="1000" b="0" i="0" u="none" strike="noStrike" dirty="0">
                          <a:solidFill>
                            <a:schemeClr val="tx1"/>
                          </a:solidFill>
                          <a:latin typeface="+mn-ea"/>
                          <a:ea typeface="+mn-ea"/>
                        </a:rPr>
                        <a:t>公財</a:t>
                      </a:r>
                      <a:r>
                        <a:rPr lang="en-US" altLang="ja-JP" sz="1000" b="0" i="0" u="none" strike="noStrike" dirty="0">
                          <a:solidFill>
                            <a:schemeClr val="tx1"/>
                          </a:solidFill>
                          <a:latin typeface="+mn-ea"/>
                          <a:ea typeface="+mn-ea"/>
                        </a:rPr>
                        <a:t>)</a:t>
                      </a:r>
                      <a:r>
                        <a:rPr lang="ja-JP" altLang="en-US" sz="1000" b="0" i="0" u="none" strike="noStrike" dirty="0">
                          <a:solidFill>
                            <a:schemeClr val="tx1"/>
                          </a:solidFill>
                          <a:latin typeface="+mn-ea"/>
                          <a:ea typeface="+mn-ea"/>
                        </a:rPr>
                        <a:t>地球環境センター活動支援補助金）</a:t>
                      </a:r>
                    </a:p>
                  </a:txBody>
                  <a:tcPr marL="36000" marR="360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lnSpc>
                          <a:spcPts val="1100"/>
                        </a:lnSpc>
                      </a:pPr>
                      <a:r>
                        <a:rPr lang="en-US" altLang="ja-JP" sz="1000" b="0" i="0" u="none" strike="noStrike" dirty="0">
                          <a:solidFill>
                            <a:schemeClr val="tx1"/>
                          </a:solidFill>
                          <a:latin typeface="ＭＳ Ｐゴシック" pitchFamily="50" charset="-128"/>
                          <a:ea typeface="ＭＳ Ｐゴシック" pitchFamily="50" charset="-128"/>
                        </a:rPr>
                        <a:t>(</a:t>
                      </a:r>
                      <a:r>
                        <a:rPr lang="ja-JP" altLang="en-US" sz="1000" b="0" i="0" u="none" strike="noStrike" dirty="0">
                          <a:solidFill>
                            <a:schemeClr val="tx1"/>
                          </a:solidFill>
                          <a:latin typeface="ＭＳ Ｐゴシック" pitchFamily="50" charset="-128"/>
                          <a:ea typeface="ＭＳ Ｐゴシック" pitchFamily="50" charset="-128"/>
                        </a:rPr>
                        <a:t>公財</a:t>
                      </a:r>
                      <a:r>
                        <a:rPr lang="en-US" altLang="ja-JP" sz="1000" b="0" i="0" u="none" strike="noStrike" dirty="0">
                          <a:solidFill>
                            <a:schemeClr val="tx1"/>
                          </a:solidFill>
                          <a:latin typeface="ＭＳ Ｐゴシック" pitchFamily="50" charset="-128"/>
                          <a:ea typeface="ＭＳ Ｐゴシック" pitchFamily="50" charset="-128"/>
                        </a:rPr>
                        <a:t>)</a:t>
                      </a:r>
                      <a:r>
                        <a:rPr lang="ja-JP" altLang="en-US" sz="1000" b="0" i="0" u="none" strike="noStrike" dirty="0">
                          <a:solidFill>
                            <a:schemeClr val="tx1"/>
                          </a:solidFill>
                          <a:latin typeface="ＭＳ Ｐゴシック" pitchFamily="50" charset="-128"/>
                          <a:ea typeface="ＭＳ Ｐゴシック" pitchFamily="50" charset="-128"/>
                        </a:rPr>
                        <a:t>地球環境センター</a:t>
                      </a:r>
                    </a:p>
                  </a:txBody>
                  <a:tcPr marL="36000" marR="360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r" fontAlgn="ctr">
                        <a:lnSpc>
                          <a:spcPts val="1100"/>
                        </a:lnSpc>
                      </a:pPr>
                      <a:r>
                        <a:rPr lang="ja-JP" altLang="en-US" sz="1000" b="0" i="0" u="none" strike="noStrike" dirty="0">
                          <a:solidFill>
                            <a:schemeClr val="tx1"/>
                          </a:solidFill>
                          <a:latin typeface="+mj-ea"/>
                          <a:ea typeface="+mj-ea"/>
                        </a:rPr>
                        <a:t>▲</a:t>
                      </a:r>
                      <a:r>
                        <a:rPr lang="en-US" altLang="ja-JP" sz="1000" b="0" i="0" u="none" strike="noStrike" dirty="0">
                          <a:solidFill>
                            <a:schemeClr val="tx1"/>
                          </a:solidFill>
                          <a:latin typeface="+mj-ea"/>
                          <a:ea typeface="+mj-ea"/>
                        </a:rPr>
                        <a:t>34,749</a:t>
                      </a:r>
                      <a:endParaRPr lang="ja-JP" altLang="en-US" sz="1000" b="0" i="0" u="none" strike="noStrike" dirty="0">
                        <a:solidFill>
                          <a:schemeClr val="tx1"/>
                        </a:solidFill>
                        <a:latin typeface="+mj-ea"/>
                        <a:ea typeface="+mj-ea"/>
                      </a:endParaRPr>
                    </a:p>
                  </a:txBody>
                  <a:tcPr marL="36000" marR="360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lnSpc>
                          <a:spcPts val="1100"/>
                        </a:lnSpc>
                      </a:pPr>
                      <a:r>
                        <a:rPr lang="en-US" altLang="ja-JP" sz="1000" b="0" i="0" u="none" strike="noStrike" dirty="0">
                          <a:solidFill>
                            <a:schemeClr val="tx1"/>
                          </a:solidFill>
                          <a:latin typeface="+mj-ea"/>
                          <a:ea typeface="+mj-ea"/>
                        </a:rPr>
                        <a:t>100%</a:t>
                      </a:r>
                    </a:p>
                  </a:txBody>
                  <a:tcPr marL="36000" marR="360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xmlns="" val="10012"/>
                  </a:ext>
                </a:extLst>
              </a:tr>
              <a:tr h="282575">
                <a:tc gridSpan="2">
                  <a:txBody>
                    <a:bodyPr/>
                    <a:lstStyle/>
                    <a:p>
                      <a:pPr algn="ctr" fontAlgn="ctr">
                        <a:lnSpc>
                          <a:spcPts val="1100"/>
                        </a:lnSpc>
                      </a:pPr>
                      <a:r>
                        <a:rPr lang="ja-JP" altLang="en-US" sz="1000" b="0" i="0" u="none" strike="noStrike" dirty="0">
                          <a:solidFill>
                            <a:schemeClr val="tx1"/>
                          </a:solidFill>
                          <a:latin typeface="+mn-ea"/>
                          <a:ea typeface="+mn-ea"/>
                        </a:rPr>
                        <a:t>計</a:t>
                      </a:r>
                    </a:p>
                  </a:txBody>
                  <a:tcPr marL="36000" marR="360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40000"/>
                        <a:lumOff val="60000"/>
                      </a:schemeClr>
                    </a:solidFill>
                  </a:tcPr>
                </a:tc>
                <a:tc hMerge="1">
                  <a:txBody>
                    <a:bodyPr/>
                    <a:lstStyle/>
                    <a:p>
                      <a:pPr algn="ctr" fontAlgn="ctr">
                        <a:lnSpc>
                          <a:spcPts val="1100"/>
                        </a:lnSpc>
                      </a:pPr>
                      <a:endParaRPr lang="ja-JP" altLang="en-US" sz="1000" b="0" i="0" u="none" strike="noStrike" dirty="0">
                        <a:solidFill>
                          <a:schemeClr val="tx1"/>
                        </a:solidFill>
                        <a:latin typeface="+mn-ea"/>
                        <a:ea typeface="+mn-ea"/>
                      </a:endParaRP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25400" cap="flat" cmpd="dbl"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40000"/>
                        <a:lumOff val="60000"/>
                      </a:schemeClr>
                    </a:solidFill>
                  </a:tcPr>
                </a:tc>
                <a:tc>
                  <a:txBody>
                    <a:bodyPr/>
                    <a:lstStyle/>
                    <a:p>
                      <a:pPr algn="l" fontAlgn="ctr">
                        <a:lnSpc>
                          <a:spcPts val="1100"/>
                        </a:lnSpc>
                      </a:pPr>
                      <a:r>
                        <a:rPr lang="ja-JP" altLang="en-US" sz="1000" b="0" i="0" u="none" strike="noStrike" dirty="0">
                          <a:solidFill>
                            <a:schemeClr val="tx1"/>
                          </a:solidFill>
                          <a:latin typeface="+mj-ea"/>
                          <a:ea typeface="+mj-ea"/>
                        </a:rPr>
                        <a:t>　</a:t>
                      </a:r>
                    </a:p>
                  </a:txBody>
                  <a:tcPr marL="36000" marR="360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40000"/>
                        <a:lumOff val="60000"/>
                      </a:schemeClr>
                    </a:solidFill>
                  </a:tcPr>
                </a:tc>
                <a:tc>
                  <a:txBody>
                    <a:bodyPr/>
                    <a:lstStyle/>
                    <a:p>
                      <a:pPr algn="r" fontAlgn="ctr">
                        <a:lnSpc>
                          <a:spcPts val="1100"/>
                        </a:lnSpc>
                      </a:pPr>
                      <a:r>
                        <a:rPr lang="ja-JP" altLang="en-US" sz="1000" b="0" i="0" u="none" strike="noStrike" dirty="0">
                          <a:solidFill>
                            <a:schemeClr val="tx1"/>
                          </a:solidFill>
                          <a:latin typeface="+mj-ea"/>
                          <a:ea typeface="+mj-ea"/>
                        </a:rPr>
                        <a:t>▲</a:t>
                      </a:r>
                      <a:r>
                        <a:rPr lang="en-US" altLang="ja-JP" sz="1000" b="0" i="0" u="none" strike="noStrike" dirty="0">
                          <a:solidFill>
                            <a:schemeClr val="tx1"/>
                          </a:solidFill>
                          <a:latin typeface="+mj-ea"/>
                          <a:ea typeface="+mj-ea"/>
                        </a:rPr>
                        <a:t>170,373</a:t>
                      </a:r>
                      <a:endParaRPr lang="ja-JP" altLang="en-US" sz="1000" b="0" i="0" u="none" strike="noStrike" dirty="0">
                        <a:solidFill>
                          <a:schemeClr val="tx1"/>
                        </a:solidFill>
                        <a:latin typeface="+mj-ea"/>
                        <a:ea typeface="+mj-ea"/>
                      </a:endParaRPr>
                    </a:p>
                  </a:txBody>
                  <a:tcPr marL="36000" marR="360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40000"/>
                        <a:lumOff val="60000"/>
                      </a:schemeClr>
                    </a:solidFill>
                  </a:tcPr>
                </a:tc>
                <a:tc>
                  <a:txBody>
                    <a:bodyPr/>
                    <a:lstStyle/>
                    <a:p>
                      <a:pPr algn="l" fontAlgn="ctr">
                        <a:lnSpc>
                          <a:spcPts val="1100"/>
                        </a:lnSpc>
                      </a:pPr>
                      <a:r>
                        <a:rPr lang="ja-JP" altLang="en-US" sz="1000" b="0" i="0" u="none" strike="noStrike" dirty="0">
                          <a:solidFill>
                            <a:schemeClr val="tx1"/>
                          </a:solidFill>
                          <a:latin typeface="+mj-ea"/>
                          <a:ea typeface="+mj-ea"/>
                        </a:rPr>
                        <a:t>　</a:t>
                      </a:r>
                    </a:p>
                  </a:txBody>
                  <a:tcPr marL="36000" marR="360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40000"/>
                        <a:lumOff val="60000"/>
                      </a:schemeClr>
                    </a:solidFill>
                  </a:tcPr>
                </a:tc>
                <a:extLst>
                  <a:ext uri="{0D108BD9-81ED-4DB2-BD59-A6C34878D82A}">
                    <a16:rowId xmlns:a16="http://schemas.microsoft.com/office/drawing/2014/main" xmlns="" val="10013"/>
                  </a:ext>
                </a:extLst>
              </a:tr>
            </a:tbl>
          </a:graphicData>
        </a:graphic>
      </p:graphicFrame>
      <p:sp>
        <p:nvSpPr>
          <p:cNvPr id="5" name="テキスト ボックス 1"/>
          <p:cNvSpPr txBox="1"/>
          <p:nvPr/>
        </p:nvSpPr>
        <p:spPr>
          <a:xfrm>
            <a:off x="4076700" y="200025"/>
            <a:ext cx="184731" cy="264560"/>
          </a:xfrm>
          <a:prstGeom prst="rect">
            <a:avLst/>
          </a:prstGeom>
          <a:noFill/>
        </p:spPr>
        <p:style>
          <a:lnRef idx="0">
            <a:scrgbClr r="0" g="0" b="0"/>
          </a:lnRef>
          <a:fillRef idx="0">
            <a:scrgbClr r="0" g="0" b="0"/>
          </a:fillRef>
          <a:effectRef idx="0">
            <a:scrgbClr r="0" g="0" b="0"/>
          </a:effectRef>
          <a:fontRef idx="minor">
            <a:schemeClr val="tx1"/>
          </a:fontRef>
        </p:style>
        <p:txBody>
          <a:bodyPr wrap="non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endParaRPr kumimoji="1" lang="ja-JP" altLang="en-US" sz="1100"/>
          </a:p>
        </p:txBody>
      </p:sp>
      <p:sp>
        <p:nvSpPr>
          <p:cNvPr id="10" name="正方形/長方形 9"/>
          <p:cNvSpPr/>
          <p:nvPr/>
        </p:nvSpPr>
        <p:spPr>
          <a:xfrm>
            <a:off x="179512" y="719639"/>
            <a:ext cx="5976664" cy="338554"/>
          </a:xfrm>
          <a:prstGeom prst="rect">
            <a:avLst/>
          </a:prstGeom>
        </p:spPr>
        <p:txBody>
          <a:bodyPr wrap="square">
            <a:spAutoFit/>
          </a:bodyPr>
          <a:lstStyle/>
          <a:p>
            <a:r>
              <a:rPr lang="ja-JP" altLang="en-US" sz="1600" dirty="0">
                <a:latin typeface="+mn-ea"/>
              </a:rPr>
              <a:t>○見直しの対象とした補助金等（</a:t>
            </a:r>
            <a:r>
              <a:rPr lang="en-US" altLang="ja-JP" sz="1600" dirty="0">
                <a:latin typeface="+mn-ea"/>
              </a:rPr>
              <a:t>80</a:t>
            </a:r>
            <a:r>
              <a:rPr lang="ja-JP" altLang="en-US" sz="1600" dirty="0">
                <a:latin typeface="+mn-ea"/>
              </a:rPr>
              <a:t>項目）　（１／５）</a:t>
            </a:r>
          </a:p>
        </p:txBody>
      </p:sp>
      <p:sp>
        <p:nvSpPr>
          <p:cNvPr id="11" name="正方形/長方形 10"/>
          <p:cNvSpPr/>
          <p:nvPr/>
        </p:nvSpPr>
        <p:spPr>
          <a:xfrm>
            <a:off x="323528" y="1120388"/>
            <a:ext cx="3312368" cy="292388"/>
          </a:xfrm>
          <a:prstGeom prst="rect">
            <a:avLst/>
          </a:prstGeom>
        </p:spPr>
        <p:txBody>
          <a:bodyPr wrap="square">
            <a:spAutoFit/>
          </a:bodyPr>
          <a:lstStyle/>
          <a:p>
            <a:r>
              <a:rPr lang="ja-JP" altLang="en-US" sz="1300" b="1" dirty="0">
                <a:latin typeface="+mn-ea"/>
              </a:rPr>
              <a:t>Ａ．補助金（団体運営補助）　　</a:t>
            </a:r>
            <a:r>
              <a:rPr lang="en-US" altLang="ja-JP" sz="1300" b="1" dirty="0">
                <a:latin typeface="+mn-ea"/>
              </a:rPr>
              <a:t>【14</a:t>
            </a:r>
            <a:r>
              <a:rPr lang="ja-JP" altLang="en-US" sz="1300" b="1" dirty="0">
                <a:latin typeface="+mn-ea"/>
              </a:rPr>
              <a:t>項目</a:t>
            </a:r>
            <a:r>
              <a:rPr lang="en-US" altLang="ja-JP" sz="1300" b="1" dirty="0">
                <a:latin typeface="+mn-ea"/>
              </a:rPr>
              <a:t>】</a:t>
            </a:r>
            <a:endParaRPr lang="ja-JP" altLang="en-US" sz="1300" b="1" dirty="0">
              <a:latin typeface="+mn-ea"/>
            </a:endParaRPr>
          </a:p>
        </p:txBody>
      </p:sp>
      <p:sp>
        <p:nvSpPr>
          <p:cNvPr id="12" name="正方形/長方形 11"/>
          <p:cNvSpPr/>
          <p:nvPr/>
        </p:nvSpPr>
        <p:spPr>
          <a:xfrm>
            <a:off x="467544" y="1341869"/>
            <a:ext cx="3312368" cy="292388"/>
          </a:xfrm>
          <a:prstGeom prst="rect">
            <a:avLst/>
          </a:prstGeom>
        </p:spPr>
        <p:txBody>
          <a:bodyPr wrap="square">
            <a:spAutoFit/>
          </a:bodyPr>
          <a:lstStyle/>
          <a:p>
            <a:r>
              <a:rPr lang="ja-JP" altLang="en-US" sz="1300" dirty="0">
                <a:latin typeface="+mn-ea"/>
              </a:rPr>
              <a:t>■廃止　（</a:t>
            </a:r>
            <a:r>
              <a:rPr lang="en-US" altLang="ja-JP" sz="1300" dirty="0">
                <a:latin typeface="+mn-ea"/>
              </a:rPr>
              <a:t>12</a:t>
            </a:r>
            <a:r>
              <a:rPr lang="ja-JP" altLang="en-US" sz="1300" dirty="0">
                <a:latin typeface="+mn-ea"/>
              </a:rPr>
              <a:t>項目）</a:t>
            </a:r>
          </a:p>
        </p:txBody>
      </p:sp>
      <p:sp>
        <p:nvSpPr>
          <p:cNvPr id="13" name="正方形/長方形 12"/>
          <p:cNvSpPr/>
          <p:nvPr/>
        </p:nvSpPr>
        <p:spPr>
          <a:xfrm>
            <a:off x="7956376" y="1274217"/>
            <a:ext cx="1008112" cy="246221"/>
          </a:xfrm>
          <a:prstGeom prst="rect">
            <a:avLst/>
          </a:prstGeom>
        </p:spPr>
        <p:txBody>
          <a:bodyPr wrap="square">
            <a:spAutoFit/>
          </a:bodyPr>
          <a:lstStyle/>
          <a:p>
            <a:r>
              <a:rPr lang="ja-JP" altLang="en-US" sz="1000" dirty="0">
                <a:latin typeface="+mn-ea"/>
              </a:rPr>
              <a:t>（単位：千円）</a:t>
            </a:r>
          </a:p>
        </p:txBody>
      </p:sp>
      <p:sp>
        <p:nvSpPr>
          <p:cNvPr id="15" name="正方形/長方形 14"/>
          <p:cNvSpPr/>
          <p:nvPr/>
        </p:nvSpPr>
        <p:spPr>
          <a:xfrm>
            <a:off x="467544" y="5229200"/>
            <a:ext cx="3744416" cy="292388"/>
          </a:xfrm>
          <a:prstGeom prst="rect">
            <a:avLst/>
          </a:prstGeom>
        </p:spPr>
        <p:txBody>
          <a:bodyPr wrap="square">
            <a:spAutoFit/>
          </a:bodyPr>
          <a:lstStyle/>
          <a:p>
            <a:r>
              <a:rPr lang="ja-JP" altLang="en-US" sz="1300" dirty="0">
                <a:latin typeface="+mn-ea"/>
              </a:rPr>
              <a:t>■廃止のうえ、事業補助に転換　（</a:t>
            </a:r>
            <a:r>
              <a:rPr lang="en-US" altLang="ja-JP" sz="1300" dirty="0">
                <a:latin typeface="+mn-ea"/>
              </a:rPr>
              <a:t>2</a:t>
            </a:r>
            <a:r>
              <a:rPr lang="ja-JP" altLang="en-US" sz="1300" dirty="0">
                <a:latin typeface="+mn-ea"/>
              </a:rPr>
              <a:t>項目）</a:t>
            </a:r>
          </a:p>
        </p:txBody>
      </p:sp>
      <p:graphicFrame>
        <p:nvGraphicFramePr>
          <p:cNvPr id="16" name="表 15"/>
          <p:cNvGraphicFramePr>
            <a:graphicFrameLocks noGrp="1"/>
          </p:cNvGraphicFramePr>
          <p:nvPr/>
        </p:nvGraphicFramePr>
        <p:xfrm>
          <a:off x="755576" y="5517232"/>
          <a:ext cx="7992888" cy="1152128"/>
        </p:xfrm>
        <a:graphic>
          <a:graphicData uri="http://schemas.openxmlformats.org/drawingml/2006/table">
            <a:tbl>
              <a:tblPr/>
              <a:tblGrid>
                <a:gridCol w="216024">
                  <a:extLst>
                    <a:ext uri="{9D8B030D-6E8A-4147-A177-3AD203B41FA5}">
                      <a16:colId xmlns:a16="http://schemas.microsoft.com/office/drawing/2014/main" xmlns="" val="20000"/>
                    </a:ext>
                  </a:extLst>
                </a:gridCol>
                <a:gridCol w="4464496">
                  <a:extLst>
                    <a:ext uri="{9D8B030D-6E8A-4147-A177-3AD203B41FA5}">
                      <a16:colId xmlns:a16="http://schemas.microsoft.com/office/drawing/2014/main" xmlns="" val="20001"/>
                    </a:ext>
                  </a:extLst>
                </a:gridCol>
                <a:gridCol w="1800200">
                  <a:extLst>
                    <a:ext uri="{9D8B030D-6E8A-4147-A177-3AD203B41FA5}">
                      <a16:colId xmlns:a16="http://schemas.microsoft.com/office/drawing/2014/main" xmlns="" val="20002"/>
                    </a:ext>
                  </a:extLst>
                </a:gridCol>
                <a:gridCol w="864096">
                  <a:extLst>
                    <a:ext uri="{9D8B030D-6E8A-4147-A177-3AD203B41FA5}">
                      <a16:colId xmlns:a16="http://schemas.microsoft.com/office/drawing/2014/main" xmlns="" val="20003"/>
                    </a:ext>
                  </a:extLst>
                </a:gridCol>
                <a:gridCol w="648072">
                  <a:extLst>
                    <a:ext uri="{9D8B030D-6E8A-4147-A177-3AD203B41FA5}">
                      <a16:colId xmlns:a16="http://schemas.microsoft.com/office/drawing/2014/main" xmlns="" val="20004"/>
                    </a:ext>
                  </a:extLst>
                </a:gridCol>
              </a:tblGrid>
              <a:tr h="288032">
                <a:tc>
                  <a:txBody>
                    <a:bodyPr/>
                    <a:lstStyle/>
                    <a:p>
                      <a:pPr algn="ctr" fontAlgn="ctr">
                        <a:lnSpc>
                          <a:spcPts val="1100"/>
                        </a:lnSpc>
                      </a:pPr>
                      <a:endParaRPr lang="zh-TW" altLang="en-US" sz="1000" b="0" i="0" u="none" strike="noStrike" dirty="0">
                        <a:solidFill>
                          <a:schemeClr val="tx1"/>
                        </a:solidFill>
                        <a:latin typeface="ＭＳ Ｐゴシック" pitchFamily="50" charset="-128"/>
                        <a:ea typeface="ＭＳ Ｐゴシック" pitchFamily="50" charset="-128"/>
                      </a:endParaRPr>
                    </a:p>
                  </a:txBody>
                  <a:tcPr marL="36000" marR="360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ap="flat" cmpd="sng" algn="ctr">
                      <a:solidFill>
                        <a:schemeClr val="tx1"/>
                      </a:solidFill>
                      <a:prstDash val="solid"/>
                      <a:round/>
                      <a:headEnd type="none" w="med" len="med"/>
                      <a:tailEnd type="none" w="med" len="med"/>
                    </a:lnTlToBr>
                    <a:solidFill>
                      <a:schemeClr val="accent5">
                        <a:lumMod val="40000"/>
                        <a:lumOff val="60000"/>
                      </a:schemeClr>
                    </a:solidFill>
                  </a:tcPr>
                </a:tc>
                <a:tc>
                  <a:txBody>
                    <a:bodyPr/>
                    <a:lstStyle/>
                    <a:p>
                      <a:pPr algn="ctr" fontAlgn="ctr">
                        <a:lnSpc>
                          <a:spcPts val="1100"/>
                        </a:lnSpc>
                      </a:pPr>
                      <a:r>
                        <a:rPr lang="zh-TW" altLang="en-US" sz="1000" b="0" i="0" u="none" strike="noStrike" dirty="0">
                          <a:solidFill>
                            <a:schemeClr val="tx1"/>
                          </a:solidFill>
                          <a:latin typeface="ＭＳ Ｐゴシック" pitchFamily="50" charset="-128"/>
                          <a:ea typeface="ＭＳ Ｐゴシック" pitchFamily="50" charset="-128"/>
                        </a:rPr>
                        <a:t>項目（補助対象）</a:t>
                      </a:r>
                    </a:p>
                  </a:txBody>
                  <a:tcPr marL="36000" marR="360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40000"/>
                        <a:lumOff val="60000"/>
                      </a:schemeClr>
                    </a:solidFill>
                  </a:tcPr>
                </a:tc>
                <a:tc>
                  <a:txBody>
                    <a:bodyPr/>
                    <a:lstStyle/>
                    <a:p>
                      <a:pPr algn="ctr" fontAlgn="ctr">
                        <a:lnSpc>
                          <a:spcPts val="1100"/>
                        </a:lnSpc>
                      </a:pPr>
                      <a:r>
                        <a:rPr lang="ja-JP" altLang="en-US" sz="1000" b="0" i="0" u="none" strike="noStrike" dirty="0">
                          <a:solidFill>
                            <a:schemeClr val="tx1"/>
                          </a:solidFill>
                          <a:latin typeface="ＭＳ Ｐゴシック" pitchFamily="50" charset="-128"/>
                          <a:ea typeface="ＭＳ Ｐゴシック" pitchFamily="50" charset="-128"/>
                        </a:rPr>
                        <a:t>補助対象</a:t>
                      </a:r>
                    </a:p>
                  </a:txBody>
                  <a:tcPr marL="36000" marR="360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40000"/>
                        <a:lumOff val="60000"/>
                      </a:schemeClr>
                    </a:solidFill>
                  </a:tcPr>
                </a:tc>
                <a:tc>
                  <a:txBody>
                    <a:bodyPr/>
                    <a:lstStyle/>
                    <a:p>
                      <a:pPr algn="ctr" fontAlgn="ctr">
                        <a:lnSpc>
                          <a:spcPts val="1100"/>
                        </a:lnSpc>
                      </a:pPr>
                      <a:r>
                        <a:rPr lang="ja-JP" altLang="en-US" sz="1000" b="0" i="0" u="none" strike="noStrike" dirty="0">
                          <a:solidFill>
                            <a:schemeClr val="tx1"/>
                          </a:solidFill>
                          <a:latin typeface="ＭＳ Ｐゴシック" pitchFamily="50" charset="-128"/>
                          <a:ea typeface="ＭＳ Ｐゴシック" pitchFamily="50" charset="-128"/>
                        </a:rPr>
                        <a:t>削減効果額</a:t>
                      </a:r>
                    </a:p>
                  </a:txBody>
                  <a:tcPr marL="36000" marR="360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40000"/>
                        <a:lumOff val="60000"/>
                      </a:schemeClr>
                    </a:solidFill>
                  </a:tcPr>
                </a:tc>
                <a:tc>
                  <a:txBody>
                    <a:bodyPr/>
                    <a:lstStyle/>
                    <a:p>
                      <a:pPr algn="ctr" fontAlgn="ctr">
                        <a:lnSpc>
                          <a:spcPts val="1100"/>
                        </a:lnSpc>
                      </a:pPr>
                      <a:r>
                        <a:rPr lang="ja-JP" altLang="en-US" sz="1000" b="0" i="0" u="none" strike="noStrike" dirty="0">
                          <a:solidFill>
                            <a:schemeClr val="tx1"/>
                          </a:solidFill>
                          <a:latin typeface="ＭＳ Ｐゴシック" pitchFamily="50" charset="-128"/>
                          <a:ea typeface="ＭＳ Ｐゴシック" pitchFamily="50" charset="-128"/>
                        </a:rPr>
                        <a:t>削減率</a:t>
                      </a:r>
                    </a:p>
                  </a:txBody>
                  <a:tcPr marL="36000" marR="360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40000"/>
                        <a:lumOff val="60000"/>
                      </a:schemeClr>
                    </a:solidFill>
                  </a:tcPr>
                </a:tc>
                <a:extLst>
                  <a:ext uri="{0D108BD9-81ED-4DB2-BD59-A6C34878D82A}">
                    <a16:rowId xmlns:a16="http://schemas.microsoft.com/office/drawing/2014/main" xmlns="" val="10000"/>
                  </a:ext>
                </a:extLst>
              </a:tr>
              <a:tr h="288032">
                <a:tc>
                  <a:txBody>
                    <a:bodyPr/>
                    <a:lstStyle/>
                    <a:p>
                      <a:pPr algn="ctr" fontAlgn="ctr">
                        <a:lnSpc>
                          <a:spcPts val="1100"/>
                        </a:lnSpc>
                      </a:pPr>
                      <a:r>
                        <a:rPr lang="en-US" altLang="ja-JP" sz="1000" b="0" i="0" u="none" strike="noStrike" dirty="0">
                          <a:solidFill>
                            <a:schemeClr val="tx1"/>
                          </a:solidFill>
                          <a:latin typeface="+mn-ea"/>
                          <a:ea typeface="+mn-ea"/>
                        </a:rPr>
                        <a:t>1</a:t>
                      </a:r>
                      <a:endParaRPr lang="ja-JP" altLang="en-US" sz="1000" b="0" i="0" u="none" strike="noStrike" dirty="0">
                        <a:solidFill>
                          <a:schemeClr val="tx1"/>
                        </a:solidFill>
                        <a:latin typeface="+mn-ea"/>
                        <a:ea typeface="+mn-ea"/>
                      </a:endParaRPr>
                    </a:p>
                  </a:txBody>
                  <a:tcPr marL="36000" marR="360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lnSpc>
                          <a:spcPts val="1100"/>
                        </a:lnSpc>
                      </a:pPr>
                      <a:r>
                        <a:rPr lang="zh-TW" altLang="en-US" sz="1000" b="0" i="0" u="none" strike="noStrike" dirty="0">
                          <a:solidFill>
                            <a:srgbClr val="000000"/>
                          </a:solidFill>
                          <a:latin typeface="ＭＳ Ｐゴシック" pitchFamily="50" charset="-128"/>
                          <a:ea typeface="ＭＳ Ｐゴシック" pitchFamily="50" charset="-128"/>
                        </a:rPr>
                        <a:t>児童遊園活動費補助金</a:t>
                      </a:r>
                    </a:p>
                  </a:txBody>
                  <a:tcPr marL="36000" marR="360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lnSpc>
                          <a:spcPts val="1100"/>
                        </a:lnSpc>
                      </a:pPr>
                      <a:r>
                        <a:rPr lang="ja-JP" altLang="en-US" sz="1000" b="0" i="0" u="none" strike="noStrike" dirty="0">
                          <a:solidFill>
                            <a:srgbClr val="000000"/>
                          </a:solidFill>
                          <a:latin typeface="ＭＳ Ｐゴシック"/>
                        </a:rPr>
                        <a:t>関係児童遊園及びちびっこ広場運営委員会</a:t>
                      </a:r>
                    </a:p>
                  </a:txBody>
                  <a:tcPr marL="36000" marR="360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r" fontAlgn="ctr">
                        <a:lnSpc>
                          <a:spcPts val="1100"/>
                        </a:lnSpc>
                      </a:pPr>
                      <a:r>
                        <a:rPr lang="ja-JP" altLang="en-US" sz="1000" b="0" i="0" u="none" strike="noStrike" dirty="0">
                          <a:solidFill>
                            <a:srgbClr val="000000"/>
                          </a:solidFill>
                          <a:latin typeface="ＭＳ Ｐゴシック"/>
                        </a:rPr>
                        <a:t>▲</a:t>
                      </a:r>
                      <a:r>
                        <a:rPr lang="en-US" altLang="ja-JP" sz="1000" b="0" i="0" u="none" strike="noStrike" dirty="0">
                          <a:solidFill>
                            <a:srgbClr val="000000"/>
                          </a:solidFill>
                          <a:latin typeface="ＭＳ Ｐゴシック"/>
                        </a:rPr>
                        <a:t>4,240</a:t>
                      </a:r>
                      <a:endParaRPr lang="ja-JP" altLang="en-US" sz="1000" b="0" i="0" u="none" strike="noStrike" dirty="0">
                        <a:solidFill>
                          <a:srgbClr val="000000"/>
                        </a:solidFill>
                        <a:latin typeface="ＭＳ Ｐゴシック"/>
                      </a:endParaRPr>
                    </a:p>
                  </a:txBody>
                  <a:tcPr marL="36000" marR="360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lnSpc>
                          <a:spcPts val="1100"/>
                        </a:lnSpc>
                      </a:pPr>
                      <a:r>
                        <a:rPr lang="en-US" altLang="ja-JP" sz="1000" b="0" i="0" u="none" strike="noStrike" dirty="0">
                          <a:solidFill>
                            <a:srgbClr val="000000"/>
                          </a:solidFill>
                          <a:latin typeface="ＭＳ Ｐゴシック"/>
                        </a:rPr>
                        <a:t>27%</a:t>
                      </a:r>
                    </a:p>
                  </a:txBody>
                  <a:tcPr marL="36000" marR="360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xmlns="" val="10001"/>
                  </a:ext>
                </a:extLst>
              </a:tr>
              <a:tr h="288032">
                <a:tc>
                  <a:txBody>
                    <a:bodyPr/>
                    <a:lstStyle/>
                    <a:p>
                      <a:pPr algn="ctr" fontAlgn="ctr">
                        <a:lnSpc>
                          <a:spcPts val="1100"/>
                        </a:lnSpc>
                      </a:pPr>
                      <a:r>
                        <a:rPr lang="en-US" altLang="ja-JP" sz="1000" b="0" i="0" u="none" strike="noStrike" dirty="0">
                          <a:solidFill>
                            <a:schemeClr val="tx1"/>
                          </a:solidFill>
                          <a:latin typeface="+mn-ea"/>
                          <a:ea typeface="+mn-ea"/>
                        </a:rPr>
                        <a:t>2</a:t>
                      </a:r>
                      <a:endParaRPr lang="ja-JP" altLang="en-US" sz="1000" b="0" i="0" u="none" strike="noStrike" dirty="0">
                        <a:solidFill>
                          <a:schemeClr val="tx1"/>
                        </a:solidFill>
                        <a:latin typeface="+mn-ea"/>
                        <a:ea typeface="+mn-ea"/>
                      </a:endParaRPr>
                    </a:p>
                  </a:txBody>
                  <a:tcPr marL="36000" marR="360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lnSpc>
                          <a:spcPts val="1100"/>
                        </a:lnSpc>
                      </a:pPr>
                      <a:r>
                        <a:rPr lang="ja-JP" altLang="en-US" sz="1000" b="0" i="0" u="none" strike="noStrike">
                          <a:solidFill>
                            <a:srgbClr val="000000"/>
                          </a:solidFill>
                          <a:latin typeface="ＭＳ Ｐゴシック"/>
                        </a:rPr>
                        <a:t>住宅地区改良事業等におけるまちづくり協議会助成</a:t>
                      </a:r>
                    </a:p>
                  </a:txBody>
                  <a:tcPr marL="36000" marR="360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lnSpc>
                          <a:spcPts val="1100"/>
                        </a:lnSpc>
                      </a:pPr>
                      <a:r>
                        <a:rPr lang="ja-JP" altLang="en-US" sz="1000" b="0" i="0" u="none" strike="noStrike" dirty="0">
                          <a:solidFill>
                            <a:srgbClr val="000000"/>
                          </a:solidFill>
                          <a:latin typeface="ＭＳ Ｐゴシック"/>
                        </a:rPr>
                        <a:t>各住宅改良地区まちづくり協議会</a:t>
                      </a:r>
                    </a:p>
                  </a:txBody>
                  <a:tcPr marL="36000" marR="360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r" fontAlgn="ctr">
                        <a:lnSpc>
                          <a:spcPts val="1100"/>
                        </a:lnSpc>
                      </a:pPr>
                      <a:r>
                        <a:rPr lang="ja-JP" altLang="en-US" sz="1000" b="0" i="0" u="none" strike="noStrike" dirty="0">
                          <a:solidFill>
                            <a:srgbClr val="000000"/>
                          </a:solidFill>
                          <a:latin typeface="ＭＳ Ｐゴシック"/>
                        </a:rPr>
                        <a:t>▲</a:t>
                      </a:r>
                      <a:r>
                        <a:rPr lang="en-US" altLang="ja-JP" sz="1000" b="0" i="0" u="none" strike="noStrike" dirty="0">
                          <a:solidFill>
                            <a:srgbClr val="000000"/>
                          </a:solidFill>
                          <a:latin typeface="ＭＳ Ｐゴシック"/>
                        </a:rPr>
                        <a:t>14,735</a:t>
                      </a:r>
                      <a:endParaRPr lang="ja-JP" altLang="en-US" sz="1000" b="0" i="0" u="none" strike="noStrike" dirty="0">
                        <a:solidFill>
                          <a:srgbClr val="000000"/>
                        </a:solidFill>
                        <a:latin typeface="ＭＳ Ｐゴシック"/>
                      </a:endParaRPr>
                    </a:p>
                  </a:txBody>
                  <a:tcPr marL="36000" marR="360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lnSpc>
                          <a:spcPts val="1100"/>
                        </a:lnSpc>
                      </a:pPr>
                      <a:r>
                        <a:rPr lang="en-US" altLang="ja-JP" sz="1000" b="0" i="0" u="none" strike="noStrike" dirty="0">
                          <a:solidFill>
                            <a:srgbClr val="000000"/>
                          </a:solidFill>
                          <a:latin typeface="ＭＳ Ｐゴシック"/>
                        </a:rPr>
                        <a:t>50%</a:t>
                      </a:r>
                    </a:p>
                  </a:txBody>
                  <a:tcPr marL="36000" marR="360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xmlns="" val="10002"/>
                  </a:ext>
                </a:extLst>
              </a:tr>
              <a:tr h="288032">
                <a:tc gridSpan="2">
                  <a:txBody>
                    <a:bodyPr/>
                    <a:lstStyle/>
                    <a:p>
                      <a:pPr algn="ctr" fontAlgn="ctr">
                        <a:lnSpc>
                          <a:spcPts val="1100"/>
                        </a:lnSpc>
                      </a:pPr>
                      <a:r>
                        <a:rPr lang="ja-JP" altLang="en-US" sz="1000" b="0" i="0" u="none" strike="noStrike" dirty="0">
                          <a:solidFill>
                            <a:srgbClr val="000000"/>
                          </a:solidFill>
                          <a:latin typeface="ＭＳ Ｐゴシック"/>
                        </a:rPr>
                        <a:t>計</a:t>
                      </a:r>
                    </a:p>
                  </a:txBody>
                  <a:tcPr marL="36000" marR="360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40000"/>
                        <a:lumOff val="60000"/>
                      </a:schemeClr>
                    </a:solidFill>
                  </a:tcPr>
                </a:tc>
                <a:tc hMerge="1">
                  <a:txBody>
                    <a:bodyPr/>
                    <a:lstStyle/>
                    <a:p>
                      <a:pPr algn="ctr" fontAlgn="ctr">
                        <a:lnSpc>
                          <a:spcPts val="1100"/>
                        </a:lnSpc>
                      </a:pPr>
                      <a:endParaRPr lang="ja-JP" altLang="en-US" sz="1000" b="0" i="0" u="none" strike="noStrike" dirty="0">
                        <a:solidFill>
                          <a:srgbClr val="000000"/>
                        </a:solidFill>
                        <a:latin typeface="ＭＳ Ｐゴシック"/>
                      </a:endParaRP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40000"/>
                        <a:lumOff val="60000"/>
                      </a:schemeClr>
                    </a:solidFill>
                  </a:tcPr>
                </a:tc>
                <a:tc>
                  <a:txBody>
                    <a:bodyPr/>
                    <a:lstStyle/>
                    <a:p>
                      <a:pPr algn="l" fontAlgn="ctr">
                        <a:lnSpc>
                          <a:spcPts val="1100"/>
                        </a:lnSpc>
                      </a:pPr>
                      <a:r>
                        <a:rPr lang="ja-JP" altLang="en-US" sz="1000" b="0" i="0" u="none" strike="noStrike" dirty="0">
                          <a:solidFill>
                            <a:srgbClr val="000000"/>
                          </a:solidFill>
                          <a:latin typeface="ＭＳ Ｐゴシック"/>
                        </a:rPr>
                        <a:t>　</a:t>
                      </a:r>
                    </a:p>
                  </a:txBody>
                  <a:tcPr marL="36000" marR="360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40000"/>
                        <a:lumOff val="60000"/>
                      </a:schemeClr>
                    </a:solidFill>
                  </a:tcPr>
                </a:tc>
                <a:tc>
                  <a:txBody>
                    <a:bodyPr/>
                    <a:lstStyle/>
                    <a:p>
                      <a:pPr algn="r" fontAlgn="ctr">
                        <a:lnSpc>
                          <a:spcPts val="1100"/>
                        </a:lnSpc>
                      </a:pPr>
                      <a:r>
                        <a:rPr lang="ja-JP" altLang="en-US" sz="1000" b="0" i="0" u="none" strike="noStrike" dirty="0">
                          <a:solidFill>
                            <a:srgbClr val="000000"/>
                          </a:solidFill>
                          <a:latin typeface="ＭＳ Ｐゴシック"/>
                        </a:rPr>
                        <a:t>▲</a:t>
                      </a:r>
                      <a:r>
                        <a:rPr lang="en-US" altLang="ja-JP" sz="1000" b="0" i="0" u="none" strike="noStrike" dirty="0">
                          <a:solidFill>
                            <a:srgbClr val="000000"/>
                          </a:solidFill>
                          <a:latin typeface="ＭＳ Ｐゴシック"/>
                        </a:rPr>
                        <a:t>18,975</a:t>
                      </a:r>
                      <a:endParaRPr lang="ja-JP" altLang="en-US" sz="1000" b="0" i="0" u="none" strike="noStrike" dirty="0">
                        <a:solidFill>
                          <a:srgbClr val="000000"/>
                        </a:solidFill>
                        <a:latin typeface="ＭＳ Ｐゴシック"/>
                      </a:endParaRPr>
                    </a:p>
                  </a:txBody>
                  <a:tcPr marL="36000" marR="360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40000"/>
                        <a:lumOff val="60000"/>
                      </a:schemeClr>
                    </a:solidFill>
                  </a:tcPr>
                </a:tc>
                <a:tc>
                  <a:txBody>
                    <a:bodyPr/>
                    <a:lstStyle/>
                    <a:p>
                      <a:pPr algn="ctr" fontAlgn="ctr">
                        <a:lnSpc>
                          <a:spcPts val="1100"/>
                        </a:lnSpc>
                      </a:pPr>
                      <a:endParaRPr lang="en-US" altLang="ja-JP" sz="1000" b="0" i="0" u="none" strike="noStrike" dirty="0">
                        <a:solidFill>
                          <a:srgbClr val="000000"/>
                        </a:solidFill>
                        <a:latin typeface="ＭＳ Ｐゴシック"/>
                      </a:endParaRPr>
                    </a:p>
                  </a:txBody>
                  <a:tcPr marL="36000" marR="360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40000"/>
                        <a:lumOff val="60000"/>
                      </a:schemeClr>
                    </a:solidFill>
                  </a:tcPr>
                </a:tc>
                <a:extLst>
                  <a:ext uri="{0D108BD9-81ED-4DB2-BD59-A6C34878D82A}">
                    <a16:rowId xmlns:a16="http://schemas.microsoft.com/office/drawing/2014/main" xmlns="" val="10003"/>
                  </a:ext>
                </a:extLst>
              </a:tr>
            </a:tbl>
          </a:graphicData>
        </a:graphic>
      </p:graphicFrame>
      <p:sp>
        <p:nvSpPr>
          <p:cNvPr id="17" name="正方形/長方形 16"/>
          <p:cNvSpPr/>
          <p:nvPr/>
        </p:nvSpPr>
        <p:spPr>
          <a:xfrm>
            <a:off x="7956376" y="5301208"/>
            <a:ext cx="1008112" cy="246221"/>
          </a:xfrm>
          <a:prstGeom prst="rect">
            <a:avLst/>
          </a:prstGeom>
        </p:spPr>
        <p:txBody>
          <a:bodyPr wrap="square">
            <a:spAutoFit/>
          </a:bodyPr>
          <a:lstStyle/>
          <a:p>
            <a:r>
              <a:rPr lang="ja-JP" altLang="en-US" sz="1000" dirty="0">
                <a:latin typeface="+mn-ea"/>
              </a:rPr>
              <a:t>（単位：千円）</a:t>
            </a:r>
          </a:p>
        </p:txBody>
      </p:sp>
      <p:sp>
        <p:nvSpPr>
          <p:cNvPr id="18" name="正方形/長方形 17"/>
          <p:cNvSpPr/>
          <p:nvPr/>
        </p:nvSpPr>
        <p:spPr>
          <a:xfrm>
            <a:off x="107504" y="179348"/>
            <a:ext cx="7128792" cy="369332"/>
          </a:xfrm>
          <a:prstGeom prst="rect">
            <a:avLst/>
          </a:prstGeom>
        </p:spPr>
        <p:txBody>
          <a:bodyPr wrap="square">
            <a:spAutoFit/>
          </a:bodyPr>
          <a:lstStyle/>
          <a:p>
            <a:r>
              <a:rPr lang="ja-JP" altLang="en-US" b="1" dirty="0">
                <a:solidFill>
                  <a:srgbClr val="000000"/>
                </a:solidFill>
                <a:latin typeface="Calibri" pitchFamily="34" charset="0"/>
              </a:rPr>
              <a:t>　補助金等の見直し（３／３）</a:t>
            </a:r>
          </a:p>
        </p:txBody>
      </p:sp>
      <p:cxnSp>
        <p:nvCxnSpPr>
          <p:cNvPr id="19" name="直線コネクタ 18"/>
          <p:cNvCxnSpPr/>
          <p:nvPr/>
        </p:nvCxnSpPr>
        <p:spPr>
          <a:xfrm>
            <a:off x="179512" y="548680"/>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4" name="スライド番号プレースホルダ 13"/>
          <p:cNvSpPr>
            <a:spLocks noGrp="1"/>
          </p:cNvSpPr>
          <p:nvPr>
            <p:ph type="sldNum" sz="quarter" idx="12"/>
          </p:nvPr>
        </p:nvSpPr>
        <p:spPr/>
        <p:txBody>
          <a:bodyPr/>
          <a:lstStyle/>
          <a:p>
            <a:fld id="{CCEC3038-1CF1-4B63-9920-55248DCFBA97}" type="slidenum">
              <a:rPr kumimoji="1" lang="ja-JP" altLang="en-US" smtClean="0"/>
              <a:pPr/>
              <a:t>169</a:t>
            </a:fld>
            <a:endParaRPr kumimoji="1" lang="ja-JP" altLang="en-US"/>
          </a:p>
        </p:txBody>
      </p:sp>
      <p:sp>
        <p:nvSpPr>
          <p:cNvPr id="20" name="テキスト ボックス 19"/>
          <p:cNvSpPr txBox="1"/>
          <p:nvPr/>
        </p:nvSpPr>
        <p:spPr>
          <a:xfrm>
            <a:off x="7956376" y="0"/>
            <a:ext cx="1187624" cy="338554"/>
          </a:xfrm>
          <a:prstGeom prst="rect">
            <a:avLst/>
          </a:prstGeom>
          <a:noFill/>
        </p:spPr>
        <p:txBody>
          <a:bodyPr wrap="square" rtlCol="0">
            <a:spAutoFit/>
          </a:bodyPr>
          <a:lstStyle/>
          <a:p>
            <a:r>
              <a:rPr lang="en-US" altLang="ja-JP" sz="1600" dirty="0"/>
              <a:t>A7.(17)</a:t>
            </a:r>
            <a:endParaRPr lang="ja-JP" altLang="en-US" sz="1600" dirty="0"/>
          </a:p>
        </p:txBody>
      </p:sp>
      <p:sp>
        <p:nvSpPr>
          <p:cNvPr id="22" name="テキスト ボックス 36"/>
          <p:cNvSpPr txBox="1"/>
          <p:nvPr/>
        </p:nvSpPr>
        <p:spPr>
          <a:xfrm>
            <a:off x="0" y="0"/>
            <a:ext cx="4427984" cy="261610"/>
          </a:xfrm>
          <a:prstGeom prst="rect">
            <a:avLst/>
          </a:prstGeom>
          <a:noFill/>
        </p:spPr>
        <p:txBody>
          <a:bodyPr wrap="square" rtlCol="0">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r>
              <a:rPr lang="en-US" altLang="ja-JP" sz="1100" dirty="0"/>
              <a:t>Ⅳ</a:t>
            </a:r>
            <a:r>
              <a:rPr lang="ja-JP" altLang="en-US" sz="1100" dirty="0"/>
              <a:t>　行財政改革</a:t>
            </a:r>
            <a:r>
              <a:rPr lang="en-US" altLang="ja-JP" sz="1100" dirty="0"/>
              <a:t>【</a:t>
            </a:r>
            <a:r>
              <a:rPr lang="ja-JP" altLang="en-US" sz="1100" dirty="0"/>
              <a:t>業務執行の刷新</a:t>
            </a:r>
            <a:r>
              <a:rPr lang="en-US" altLang="ja-JP" sz="1100" dirty="0"/>
              <a:t>】</a:t>
            </a:r>
            <a:r>
              <a:rPr lang="ja-JP" altLang="en-US" sz="1100" dirty="0"/>
              <a:t>・補助金等の見直し</a:t>
            </a:r>
            <a:endParaRPr lang="en-US" altLang="ja-JP" sz="1100" dirty="0"/>
          </a:p>
        </p:txBody>
      </p:sp>
    </p:spTree>
    <p:extLst>
      <p:ext uri="{BB962C8B-B14F-4D97-AF65-F5344CB8AC3E}">
        <p14:creationId xmlns:p14="http://schemas.microsoft.com/office/powerpoint/2010/main" val="315872167"/>
      </p:ext>
    </p:extLst>
  </p:cSld>
  <p:clrMapOvr>
    <a:masterClrMapping/>
  </p:clrMapOvr>
</p:sld>
</file>

<file path=ppt/slides/slide1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正方形/長方形 9"/>
          <p:cNvSpPr/>
          <p:nvPr/>
        </p:nvSpPr>
        <p:spPr>
          <a:xfrm>
            <a:off x="179512" y="260648"/>
            <a:ext cx="5976664" cy="338554"/>
          </a:xfrm>
          <a:prstGeom prst="rect">
            <a:avLst/>
          </a:prstGeom>
        </p:spPr>
        <p:txBody>
          <a:bodyPr wrap="square">
            <a:spAutoFit/>
          </a:bodyPr>
          <a:lstStyle/>
          <a:p>
            <a:r>
              <a:rPr lang="ja-JP" altLang="en-US" sz="1600" dirty="0">
                <a:latin typeface="+mn-ea"/>
              </a:rPr>
              <a:t>○見直しの対象とした補助金等（</a:t>
            </a:r>
            <a:r>
              <a:rPr lang="en-US" altLang="ja-JP" sz="1600" dirty="0">
                <a:latin typeface="+mn-ea"/>
              </a:rPr>
              <a:t>80</a:t>
            </a:r>
            <a:r>
              <a:rPr lang="ja-JP" altLang="en-US" sz="1600" dirty="0">
                <a:latin typeface="+mn-ea"/>
              </a:rPr>
              <a:t>項目）　（２／５）</a:t>
            </a:r>
          </a:p>
        </p:txBody>
      </p:sp>
      <p:sp>
        <p:nvSpPr>
          <p:cNvPr id="11" name="正方形/長方形 10"/>
          <p:cNvSpPr/>
          <p:nvPr/>
        </p:nvSpPr>
        <p:spPr>
          <a:xfrm>
            <a:off x="323528" y="620688"/>
            <a:ext cx="5112568" cy="292388"/>
          </a:xfrm>
          <a:prstGeom prst="rect">
            <a:avLst/>
          </a:prstGeom>
        </p:spPr>
        <p:txBody>
          <a:bodyPr wrap="square">
            <a:spAutoFit/>
          </a:bodyPr>
          <a:lstStyle/>
          <a:p>
            <a:r>
              <a:rPr lang="ja-JP" altLang="en-US" sz="1300" b="1" dirty="0">
                <a:latin typeface="+mn-ea"/>
              </a:rPr>
              <a:t>Ｂ．補助金（施設運営補助）　　</a:t>
            </a:r>
            <a:r>
              <a:rPr lang="en-US" altLang="ja-JP" sz="1300" b="1" dirty="0">
                <a:latin typeface="+mn-ea"/>
              </a:rPr>
              <a:t>【11</a:t>
            </a:r>
            <a:r>
              <a:rPr lang="ja-JP" altLang="en-US" sz="1300" b="1" dirty="0">
                <a:latin typeface="+mn-ea"/>
              </a:rPr>
              <a:t>項目</a:t>
            </a:r>
            <a:r>
              <a:rPr lang="en-US" altLang="ja-JP" sz="1300" b="1" dirty="0">
                <a:latin typeface="+mn-ea"/>
              </a:rPr>
              <a:t>】</a:t>
            </a:r>
            <a:r>
              <a:rPr lang="ja-JP" altLang="en-US" sz="1300" dirty="0">
                <a:latin typeface="+mn-ea"/>
              </a:rPr>
              <a:t>　 </a:t>
            </a:r>
            <a:r>
              <a:rPr lang="en-US" altLang="ja-JP" sz="1300" dirty="0">
                <a:latin typeface="+mn-ea"/>
              </a:rPr>
              <a:t>(</a:t>
            </a:r>
            <a:r>
              <a:rPr lang="ja-JP" altLang="en-US" sz="1300" dirty="0">
                <a:latin typeface="+mn-ea"/>
              </a:rPr>
              <a:t>うち</a:t>
            </a:r>
            <a:r>
              <a:rPr lang="en-US" altLang="ja-JP" sz="1300" dirty="0">
                <a:latin typeface="+mn-ea"/>
              </a:rPr>
              <a:t>2</a:t>
            </a:r>
            <a:r>
              <a:rPr lang="ja-JP" altLang="en-US" sz="1300" dirty="0">
                <a:latin typeface="+mn-ea"/>
              </a:rPr>
              <a:t>項目は見直し済）</a:t>
            </a:r>
          </a:p>
        </p:txBody>
      </p:sp>
      <p:sp>
        <p:nvSpPr>
          <p:cNvPr id="12" name="正方形/長方形 11"/>
          <p:cNvSpPr/>
          <p:nvPr/>
        </p:nvSpPr>
        <p:spPr>
          <a:xfrm>
            <a:off x="467544" y="975868"/>
            <a:ext cx="3312368" cy="292388"/>
          </a:xfrm>
          <a:prstGeom prst="rect">
            <a:avLst/>
          </a:prstGeom>
        </p:spPr>
        <p:txBody>
          <a:bodyPr wrap="square">
            <a:spAutoFit/>
          </a:bodyPr>
          <a:lstStyle/>
          <a:p>
            <a:r>
              <a:rPr lang="ja-JP" altLang="en-US" sz="1300" dirty="0">
                <a:latin typeface="+mn-ea"/>
              </a:rPr>
              <a:t>■廃止　（</a:t>
            </a:r>
            <a:r>
              <a:rPr lang="en-US" altLang="ja-JP" sz="1300" dirty="0">
                <a:latin typeface="+mn-ea"/>
              </a:rPr>
              <a:t>6</a:t>
            </a:r>
            <a:r>
              <a:rPr lang="ja-JP" altLang="en-US" sz="1300" dirty="0">
                <a:latin typeface="+mn-ea"/>
              </a:rPr>
              <a:t>項目）</a:t>
            </a:r>
          </a:p>
        </p:txBody>
      </p:sp>
      <p:graphicFrame>
        <p:nvGraphicFramePr>
          <p:cNvPr id="13" name="表 12"/>
          <p:cNvGraphicFramePr>
            <a:graphicFrameLocks noGrp="1"/>
          </p:cNvGraphicFramePr>
          <p:nvPr/>
        </p:nvGraphicFramePr>
        <p:xfrm>
          <a:off x="755576" y="1273301"/>
          <a:ext cx="7992888" cy="2371723"/>
        </p:xfrm>
        <a:graphic>
          <a:graphicData uri="http://schemas.openxmlformats.org/drawingml/2006/table">
            <a:tbl>
              <a:tblPr/>
              <a:tblGrid>
                <a:gridCol w="216024">
                  <a:extLst>
                    <a:ext uri="{9D8B030D-6E8A-4147-A177-3AD203B41FA5}">
                      <a16:colId xmlns:a16="http://schemas.microsoft.com/office/drawing/2014/main" xmlns="" val="20000"/>
                    </a:ext>
                  </a:extLst>
                </a:gridCol>
                <a:gridCol w="4464496">
                  <a:extLst>
                    <a:ext uri="{9D8B030D-6E8A-4147-A177-3AD203B41FA5}">
                      <a16:colId xmlns:a16="http://schemas.microsoft.com/office/drawing/2014/main" xmlns="" val="20001"/>
                    </a:ext>
                  </a:extLst>
                </a:gridCol>
                <a:gridCol w="1800200">
                  <a:extLst>
                    <a:ext uri="{9D8B030D-6E8A-4147-A177-3AD203B41FA5}">
                      <a16:colId xmlns:a16="http://schemas.microsoft.com/office/drawing/2014/main" xmlns="" val="20002"/>
                    </a:ext>
                  </a:extLst>
                </a:gridCol>
                <a:gridCol w="864096">
                  <a:extLst>
                    <a:ext uri="{9D8B030D-6E8A-4147-A177-3AD203B41FA5}">
                      <a16:colId xmlns:a16="http://schemas.microsoft.com/office/drawing/2014/main" xmlns="" val="20003"/>
                    </a:ext>
                  </a:extLst>
                </a:gridCol>
                <a:gridCol w="648072">
                  <a:extLst>
                    <a:ext uri="{9D8B030D-6E8A-4147-A177-3AD203B41FA5}">
                      <a16:colId xmlns:a16="http://schemas.microsoft.com/office/drawing/2014/main" xmlns="" val="20004"/>
                    </a:ext>
                  </a:extLst>
                </a:gridCol>
              </a:tblGrid>
              <a:tr h="293914">
                <a:tc>
                  <a:txBody>
                    <a:bodyPr/>
                    <a:lstStyle/>
                    <a:p>
                      <a:pPr algn="ctr" fontAlgn="ctr">
                        <a:lnSpc>
                          <a:spcPts val="1000"/>
                        </a:lnSpc>
                      </a:pPr>
                      <a:endParaRPr lang="zh-TW" altLang="en-US" sz="1000" b="0" i="0" u="none" strike="noStrike" dirty="0">
                        <a:solidFill>
                          <a:schemeClr val="tx1"/>
                        </a:solidFill>
                        <a:latin typeface="ＭＳ Ｐゴシック" pitchFamily="50" charset="-128"/>
                        <a:ea typeface="ＭＳ Ｐゴシック" pitchFamily="50" charset="-128"/>
                      </a:endParaRP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ap="flat" cmpd="sng" algn="ctr">
                      <a:solidFill>
                        <a:schemeClr val="tx1"/>
                      </a:solidFill>
                      <a:prstDash val="solid"/>
                      <a:round/>
                      <a:headEnd type="none" w="med" len="med"/>
                      <a:tailEnd type="none" w="med" len="med"/>
                    </a:lnTlToBr>
                    <a:solidFill>
                      <a:schemeClr val="accent5">
                        <a:lumMod val="40000"/>
                        <a:lumOff val="60000"/>
                      </a:schemeClr>
                    </a:solidFill>
                  </a:tcPr>
                </a:tc>
                <a:tc>
                  <a:txBody>
                    <a:bodyPr/>
                    <a:lstStyle/>
                    <a:p>
                      <a:pPr algn="ctr" fontAlgn="ctr">
                        <a:lnSpc>
                          <a:spcPts val="1000"/>
                        </a:lnSpc>
                      </a:pPr>
                      <a:r>
                        <a:rPr lang="zh-TW" altLang="en-US" sz="1000" b="0" i="0" u="none" strike="noStrike" dirty="0">
                          <a:solidFill>
                            <a:schemeClr val="tx1"/>
                          </a:solidFill>
                          <a:latin typeface="ＭＳ Ｐゴシック" pitchFamily="50" charset="-128"/>
                          <a:ea typeface="ＭＳ Ｐゴシック" pitchFamily="50" charset="-128"/>
                        </a:rPr>
                        <a:t>項目（補助対象）</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40000"/>
                        <a:lumOff val="60000"/>
                      </a:schemeClr>
                    </a:solidFill>
                  </a:tcPr>
                </a:tc>
                <a:tc>
                  <a:txBody>
                    <a:bodyPr/>
                    <a:lstStyle/>
                    <a:p>
                      <a:pPr algn="ctr" fontAlgn="ctr">
                        <a:lnSpc>
                          <a:spcPts val="1000"/>
                        </a:lnSpc>
                      </a:pPr>
                      <a:r>
                        <a:rPr lang="ja-JP" altLang="en-US" sz="1000" b="0" i="0" u="none" strike="noStrike" dirty="0">
                          <a:solidFill>
                            <a:schemeClr val="tx1"/>
                          </a:solidFill>
                          <a:latin typeface="ＭＳ Ｐゴシック" pitchFamily="50" charset="-128"/>
                          <a:ea typeface="ＭＳ Ｐゴシック" pitchFamily="50" charset="-128"/>
                        </a:rPr>
                        <a:t>補助対象</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40000"/>
                        <a:lumOff val="60000"/>
                      </a:schemeClr>
                    </a:solidFill>
                  </a:tcPr>
                </a:tc>
                <a:tc>
                  <a:txBody>
                    <a:bodyPr/>
                    <a:lstStyle/>
                    <a:p>
                      <a:pPr algn="ctr" fontAlgn="ctr">
                        <a:lnSpc>
                          <a:spcPts val="1000"/>
                        </a:lnSpc>
                      </a:pPr>
                      <a:r>
                        <a:rPr lang="ja-JP" altLang="en-US" sz="1000" b="0" i="0" u="none" strike="noStrike" dirty="0">
                          <a:solidFill>
                            <a:schemeClr val="tx1"/>
                          </a:solidFill>
                          <a:latin typeface="ＭＳ Ｐゴシック" pitchFamily="50" charset="-128"/>
                          <a:ea typeface="ＭＳ Ｐゴシック" pitchFamily="50" charset="-128"/>
                        </a:rPr>
                        <a:t>削減効果額</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40000"/>
                        <a:lumOff val="60000"/>
                      </a:schemeClr>
                    </a:solidFill>
                  </a:tcPr>
                </a:tc>
                <a:tc>
                  <a:txBody>
                    <a:bodyPr/>
                    <a:lstStyle/>
                    <a:p>
                      <a:pPr algn="ctr" fontAlgn="ctr">
                        <a:lnSpc>
                          <a:spcPts val="1000"/>
                        </a:lnSpc>
                      </a:pPr>
                      <a:r>
                        <a:rPr lang="ja-JP" altLang="en-US" sz="1000" b="0" i="0" u="none" strike="noStrike" dirty="0">
                          <a:solidFill>
                            <a:schemeClr val="tx1"/>
                          </a:solidFill>
                          <a:latin typeface="ＭＳ Ｐゴシック" pitchFamily="50" charset="-128"/>
                          <a:ea typeface="ＭＳ Ｐゴシック" pitchFamily="50" charset="-128"/>
                        </a:rPr>
                        <a:t>削減率</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40000"/>
                        <a:lumOff val="60000"/>
                      </a:schemeClr>
                    </a:solidFill>
                  </a:tcPr>
                </a:tc>
                <a:extLst>
                  <a:ext uri="{0D108BD9-81ED-4DB2-BD59-A6C34878D82A}">
                    <a16:rowId xmlns:a16="http://schemas.microsoft.com/office/drawing/2014/main" xmlns="" val="10000"/>
                  </a:ext>
                </a:extLst>
              </a:tr>
              <a:tr h="293914">
                <a:tc>
                  <a:txBody>
                    <a:bodyPr/>
                    <a:lstStyle/>
                    <a:p>
                      <a:pPr algn="ctr" fontAlgn="ctr">
                        <a:lnSpc>
                          <a:spcPts val="1000"/>
                        </a:lnSpc>
                      </a:pPr>
                      <a:r>
                        <a:rPr lang="en-US" altLang="ja-JP" sz="1000" b="0" i="0" u="none" strike="noStrike" dirty="0">
                          <a:solidFill>
                            <a:schemeClr val="tx1"/>
                          </a:solidFill>
                          <a:latin typeface="+mn-ea"/>
                          <a:ea typeface="+mn-ea"/>
                        </a:rPr>
                        <a:t>1</a:t>
                      </a:r>
                      <a:endParaRPr lang="ja-JP" altLang="en-US" sz="1000" b="0" i="0" u="none" strike="noStrike" dirty="0">
                        <a:solidFill>
                          <a:schemeClr val="tx1"/>
                        </a:solidFill>
                        <a:latin typeface="+mn-ea"/>
                        <a:ea typeface="+mn-ea"/>
                      </a:endParaRP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zh-TW" altLang="en-US" sz="1000" b="0" i="0" u="none" strike="noStrike" dirty="0">
                          <a:solidFill>
                            <a:srgbClr val="000000"/>
                          </a:solidFill>
                          <a:latin typeface="ＭＳ Ｐゴシック" pitchFamily="50" charset="-128"/>
                          <a:ea typeface="ＭＳ Ｐゴシック" pitchFamily="50" charset="-128"/>
                        </a:rPr>
                        <a:t>大阪人権博物館運営費補助</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spcAft>
                          <a:spcPts val="0"/>
                        </a:spcAft>
                      </a:pPr>
                      <a:r>
                        <a:rPr kumimoji="1" lang="en-US" sz="1000" kern="1200">
                          <a:solidFill>
                            <a:srgbClr val="000000"/>
                          </a:solidFill>
                          <a:latin typeface="ＭＳ Ｐゴシック"/>
                          <a:ea typeface="ＭＳ 明朝"/>
                          <a:cs typeface="Arial"/>
                        </a:rPr>
                        <a:t>(</a:t>
                      </a:r>
                      <a:r>
                        <a:rPr kumimoji="1" lang="zh-TW" sz="1000" kern="1200">
                          <a:solidFill>
                            <a:srgbClr val="000000"/>
                          </a:solidFill>
                          <a:latin typeface="ＭＳ 明朝"/>
                          <a:ea typeface="ＭＳ Ｐゴシック"/>
                          <a:cs typeface="Arial"/>
                        </a:rPr>
                        <a:t>財</a:t>
                      </a:r>
                      <a:r>
                        <a:rPr kumimoji="1" lang="en-US" sz="1000" kern="1200">
                          <a:solidFill>
                            <a:srgbClr val="000000"/>
                          </a:solidFill>
                          <a:latin typeface="ＭＳ Ｐゴシック"/>
                          <a:ea typeface="ＭＳ 明朝"/>
                          <a:cs typeface="Arial"/>
                        </a:rPr>
                        <a:t>)</a:t>
                      </a:r>
                      <a:r>
                        <a:rPr kumimoji="1" lang="zh-TW" sz="1000" kern="1200">
                          <a:solidFill>
                            <a:srgbClr val="000000"/>
                          </a:solidFill>
                          <a:latin typeface="ＭＳ 明朝"/>
                          <a:ea typeface="ＭＳ Ｐゴシック"/>
                          <a:cs typeface="Arial"/>
                        </a:rPr>
                        <a:t>大阪市人権博物館</a:t>
                      </a:r>
                      <a:endParaRPr lang="ja-JP" sz="1000" kern="100">
                        <a:latin typeface="ＭＳ 明朝"/>
                        <a:ea typeface="ＭＳ 明朝"/>
                        <a:cs typeface="Times New Roman"/>
                      </a:endParaRPr>
                    </a:p>
                  </a:txBody>
                  <a:tcPr marL="36195" marR="3619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dirty="0">
                          <a:solidFill>
                            <a:srgbClr val="000000"/>
                          </a:solidFill>
                          <a:latin typeface="ＭＳ Ｐゴシック" pitchFamily="50" charset="-128"/>
                          <a:ea typeface="ＭＳ Ｐゴシック" pitchFamily="50" charset="-128"/>
                        </a:rPr>
                        <a:t>▲</a:t>
                      </a:r>
                      <a:r>
                        <a:rPr lang="en-US" altLang="ja-JP" sz="1000" b="0" i="0" u="none" strike="noStrike" dirty="0">
                          <a:solidFill>
                            <a:srgbClr val="000000"/>
                          </a:solidFill>
                          <a:latin typeface="ＭＳ Ｐゴシック" pitchFamily="50" charset="-128"/>
                          <a:ea typeface="ＭＳ Ｐゴシック" pitchFamily="50" charset="-128"/>
                        </a:rPr>
                        <a:t>51,323</a:t>
                      </a:r>
                      <a:endParaRPr lang="ja-JP" altLang="en-US" sz="1000" b="0" i="0" u="none" strike="noStrike" dirty="0">
                        <a:solidFill>
                          <a:srgbClr val="000000"/>
                        </a:solidFill>
                        <a:latin typeface="ＭＳ Ｐゴシック" pitchFamily="50" charset="-128"/>
                        <a:ea typeface="ＭＳ Ｐゴシック" pitchFamily="50" charset="-128"/>
                      </a:endParaRP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1000" b="0" i="0" u="none" strike="noStrike" dirty="0">
                          <a:solidFill>
                            <a:srgbClr val="000000"/>
                          </a:solidFill>
                          <a:latin typeface="ＭＳ Ｐゴシック" pitchFamily="50" charset="-128"/>
                          <a:ea typeface="ＭＳ Ｐゴシック" pitchFamily="50" charset="-128"/>
                        </a:rPr>
                        <a:t>100%</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1"/>
                  </a:ext>
                </a:extLst>
              </a:tr>
              <a:tr h="293914">
                <a:tc>
                  <a:txBody>
                    <a:bodyPr/>
                    <a:lstStyle/>
                    <a:p>
                      <a:pPr algn="ctr" fontAlgn="ctr">
                        <a:lnSpc>
                          <a:spcPts val="1000"/>
                        </a:lnSpc>
                      </a:pPr>
                      <a:r>
                        <a:rPr lang="en-US" altLang="ja-JP" sz="1000" b="0" i="0" u="none" strike="noStrike" dirty="0">
                          <a:solidFill>
                            <a:schemeClr val="tx1"/>
                          </a:solidFill>
                          <a:latin typeface="+mn-ea"/>
                          <a:ea typeface="+mn-ea"/>
                        </a:rPr>
                        <a:t>2</a:t>
                      </a:r>
                      <a:endParaRPr lang="ja-JP" altLang="en-US" sz="1000" b="0" i="0" u="none" strike="noStrike" dirty="0">
                        <a:solidFill>
                          <a:schemeClr val="tx1"/>
                        </a:solidFill>
                        <a:latin typeface="+mn-ea"/>
                        <a:ea typeface="+mn-ea"/>
                      </a:endParaRP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dirty="0">
                          <a:solidFill>
                            <a:srgbClr val="000000"/>
                          </a:solidFill>
                          <a:latin typeface="ＭＳ Ｐゴシック" pitchFamily="50" charset="-128"/>
                          <a:ea typeface="ＭＳ Ｐゴシック" pitchFamily="50" charset="-128"/>
                        </a:rPr>
                        <a:t>指定老人憩の家運営補助金</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spcAft>
                          <a:spcPts val="0"/>
                        </a:spcAft>
                      </a:pPr>
                      <a:r>
                        <a:rPr kumimoji="1" lang="ja-JP" sz="1000" kern="1200">
                          <a:solidFill>
                            <a:srgbClr val="000000"/>
                          </a:solidFill>
                          <a:latin typeface="ＭＳ 明朝"/>
                          <a:ea typeface="ＭＳ Ｐゴシック"/>
                          <a:cs typeface="Arial"/>
                        </a:rPr>
                        <a:t>老人憩の家運営委員会委員長</a:t>
                      </a:r>
                      <a:endParaRPr lang="ja-JP" sz="1000" kern="100">
                        <a:latin typeface="ＭＳ 明朝"/>
                        <a:ea typeface="ＭＳ 明朝"/>
                        <a:cs typeface="Times New Roman"/>
                      </a:endParaRPr>
                    </a:p>
                  </a:txBody>
                  <a:tcPr marL="36195" marR="3619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dirty="0">
                          <a:solidFill>
                            <a:srgbClr val="000000"/>
                          </a:solidFill>
                          <a:latin typeface="ＭＳ Ｐゴシック" pitchFamily="50" charset="-128"/>
                          <a:ea typeface="ＭＳ Ｐゴシック" pitchFamily="50" charset="-128"/>
                        </a:rPr>
                        <a:t>▲</a:t>
                      </a:r>
                      <a:r>
                        <a:rPr lang="en-US" altLang="ja-JP" sz="1000" b="0" i="0" u="none" strike="noStrike" dirty="0">
                          <a:solidFill>
                            <a:srgbClr val="000000"/>
                          </a:solidFill>
                          <a:latin typeface="ＭＳ Ｐゴシック" pitchFamily="50" charset="-128"/>
                          <a:ea typeface="ＭＳ Ｐゴシック" pitchFamily="50" charset="-128"/>
                        </a:rPr>
                        <a:t>255</a:t>
                      </a:r>
                      <a:endParaRPr lang="ja-JP" altLang="en-US" sz="1000" b="0" i="0" u="none" strike="noStrike" dirty="0">
                        <a:solidFill>
                          <a:srgbClr val="000000"/>
                        </a:solidFill>
                        <a:latin typeface="ＭＳ Ｐゴシック" pitchFamily="50" charset="-128"/>
                        <a:ea typeface="ＭＳ Ｐゴシック" pitchFamily="50" charset="-128"/>
                      </a:endParaRP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1000" b="0" i="0" u="none" strike="noStrike" dirty="0">
                          <a:solidFill>
                            <a:srgbClr val="000000"/>
                          </a:solidFill>
                          <a:latin typeface="ＭＳ Ｐゴシック" pitchFamily="50" charset="-128"/>
                          <a:ea typeface="ＭＳ Ｐゴシック" pitchFamily="50" charset="-128"/>
                        </a:rPr>
                        <a:t>100%</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2"/>
                  </a:ext>
                </a:extLst>
              </a:tr>
              <a:tr h="293914">
                <a:tc>
                  <a:txBody>
                    <a:bodyPr/>
                    <a:lstStyle/>
                    <a:p>
                      <a:pPr algn="ctr" fontAlgn="ctr">
                        <a:lnSpc>
                          <a:spcPts val="1000"/>
                        </a:lnSpc>
                      </a:pPr>
                      <a:r>
                        <a:rPr lang="en-US" altLang="zh-TW" sz="1000" b="0" i="0" u="none" strike="noStrike" dirty="0">
                          <a:solidFill>
                            <a:schemeClr val="tx1"/>
                          </a:solidFill>
                          <a:latin typeface="ＭＳ Ｐゴシック" pitchFamily="50" charset="-128"/>
                          <a:ea typeface="ＭＳ Ｐゴシック" pitchFamily="50" charset="-128"/>
                        </a:rPr>
                        <a:t>3</a:t>
                      </a:r>
                      <a:endParaRPr lang="zh-TW" altLang="en-US" sz="1000" b="0" i="0" u="none" strike="noStrike" dirty="0">
                        <a:solidFill>
                          <a:schemeClr val="tx1"/>
                        </a:solidFill>
                        <a:latin typeface="ＭＳ Ｐゴシック" pitchFamily="50" charset="-128"/>
                        <a:ea typeface="ＭＳ Ｐゴシック" pitchFamily="50" charset="-128"/>
                      </a:endParaRP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dirty="0">
                          <a:solidFill>
                            <a:srgbClr val="000000"/>
                          </a:solidFill>
                          <a:latin typeface="ＭＳ Ｐゴシック" pitchFamily="50" charset="-128"/>
                          <a:ea typeface="ＭＳ Ｐゴシック" pitchFamily="50" charset="-128"/>
                        </a:rPr>
                        <a:t>家庭保育・ベビーセンター助成事業補助金</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spcAft>
                          <a:spcPts val="0"/>
                        </a:spcAft>
                      </a:pPr>
                      <a:r>
                        <a:rPr kumimoji="1" lang="ja-JP" sz="1000" kern="1200">
                          <a:solidFill>
                            <a:srgbClr val="000000"/>
                          </a:solidFill>
                          <a:latin typeface="ＭＳ 明朝"/>
                          <a:ea typeface="ＭＳ Ｐゴシック"/>
                          <a:cs typeface="Arial"/>
                        </a:rPr>
                        <a:t>家庭保育及びベビーセンター実施者</a:t>
                      </a:r>
                      <a:endParaRPr lang="ja-JP" sz="1000" kern="100">
                        <a:latin typeface="ＭＳ 明朝"/>
                        <a:ea typeface="ＭＳ 明朝"/>
                        <a:cs typeface="Times New Roman"/>
                      </a:endParaRPr>
                    </a:p>
                  </a:txBody>
                  <a:tcPr marL="36195" marR="3619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dirty="0">
                          <a:solidFill>
                            <a:srgbClr val="000000"/>
                          </a:solidFill>
                          <a:latin typeface="ＭＳ Ｐゴシック" pitchFamily="50" charset="-128"/>
                          <a:ea typeface="ＭＳ Ｐゴシック" pitchFamily="50" charset="-128"/>
                        </a:rPr>
                        <a:t>▲</a:t>
                      </a:r>
                      <a:r>
                        <a:rPr lang="en-US" altLang="ja-JP" sz="1000" b="0" i="0" u="none" strike="noStrike" dirty="0">
                          <a:solidFill>
                            <a:srgbClr val="000000"/>
                          </a:solidFill>
                          <a:latin typeface="ＭＳ Ｐゴシック" pitchFamily="50" charset="-128"/>
                          <a:ea typeface="ＭＳ Ｐゴシック" pitchFamily="50" charset="-128"/>
                        </a:rPr>
                        <a:t>98,639</a:t>
                      </a:r>
                      <a:endParaRPr lang="ja-JP" altLang="en-US" sz="1000" b="0" i="0" u="none" strike="noStrike" dirty="0">
                        <a:solidFill>
                          <a:srgbClr val="000000"/>
                        </a:solidFill>
                        <a:latin typeface="ＭＳ Ｐゴシック" pitchFamily="50" charset="-128"/>
                        <a:ea typeface="ＭＳ Ｐゴシック" pitchFamily="50" charset="-128"/>
                      </a:endParaRP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1000" b="0" i="0" u="none" strike="noStrike" dirty="0">
                          <a:solidFill>
                            <a:srgbClr val="000000"/>
                          </a:solidFill>
                          <a:latin typeface="ＭＳ Ｐゴシック" pitchFamily="50" charset="-128"/>
                          <a:ea typeface="ＭＳ Ｐゴシック" pitchFamily="50" charset="-128"/>
                        </a:rPr>
                        <a:t>100%</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3"/>
                  </a:ext>
                </a:extLst>
              </a:tr>
              <a:tr h="293914">
                <a:tc>
                  <a:txBody>
                    <a:bodyPr/>
                    <a:lstStyle/>
                    <a:p>
                      <a:pPr algn="ctr" fontAlgn="ctr">
                        <a:lnSpc>
                          <a:spcPts val="1000"/>
                        </a:lnSpc>
                      </a:pPr>
                      <a:r>
                        <a:rPr lang="en-US" altLang="ja-JP" sz="1000" b="0" i="0" u="none" strike="noStrike" dirty="0">
                          <a:solidFill>
                            <a:schemeClr val="tx1"/>
                          </a:solidFill>
                          <a:latin typeface="ＭＳ Ｐゴシック" pitchFamily="50" charset="-128"/>
                          <a:ea typeface="ＭＳ Ｐゴシック" pitchFamily="50" charset="-128"/>
                        </a:rPr>
                        <a:t>4</a:t>
                      </a:r>
                      <a:endParaRPr lang="ja-JP" altLang="en-US" sz="1000" b="0" i="0" u="none" strike="noStrike" dirty="0">
                        <a:solidFill>
                          <a:schemeClr val="tx1"/>
                        </a:solidFill>
                        <a:latin typeface="ＭＳ Ｐゴシック" pitchFamily="50" charset="-128"/>
                        <a:ea typeface="ＭＳ Ｐゴシック" pitchFamily="50" charset="-128"/>
                      </a:endParaRP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zh-TW" altLang="en-US" sz="1000" b="0" i="0" u="none" strike="noStrike" dirty="0">
                          <a:solidFill>
                            <a:srgbClr val="000000"/>
                          </a:solidFill>
                          <a:latin typeface="ＭＳ Ｐゴシック" pitchFamily="50" charset="-128"/>
                          <a:ea typeface="ＭＳ Ｐゴシック" pitchFamily="50" charset="-128"/>
                        </a:rPr>
                        <a:t>民間保育所賃料等補助金</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spcAft>
                          <a:spcPts val="0"/>
                        </a:spcAft>
                      </a:pPr>
                      <a:r>
                        <a:rPr kumimoji="1" lang="zh-CN" sz="1000" kern="1200">
                          <a:solidFill>
                            <a:srgbClr val="000000"/>
                          </a:solidFill>
                          <a:latin typeface="ＭＳ 明朝"/>
                          <a:ea typeface="ＭＳ Ｐゴシック"/>
                          <a:cs typeface="Arial"/>
                        </a:rPr>
                        <a:t>社会福祉法人　外</a:t>
                      </a:r>
                      <a:endParaRPr lang="ja-JP" sz="1000" kern="100">
                        <a:latin typeface="ＭＳ 明朝"/>
                        <a:ea typeface="ＭＳ 明朝"/>
                        <a:cs typeface="Times New Roman"/>
                      </a:endParaRPr>
                    </a:p>
                  </a:txBody>
                  <a:tcPr marL="36195" marR="3619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dirty="0">
                          <a:solidFill>
                            <a:srgbClr val="000000"/>
                          </a:solidFill>
                          <a:latin typeface="ＭＳ Ｐゴシック" pitchFamily="50" charset="-128"/>
                          <a:ea typeface="ＭＳ Ｐゴシック" pitchFamily="50" charset="-128"/>
                        </a:rPr>
                        <a:t>▲</a:t>
                      </a:r>
                      <a:r>
                        <a:rPr lang="en-US" altLang="ja-JP" sz="1000" b="0" i="0" u="none" strike="noStrike" dirty="0">
                          <a:solidFill>
                            <a:srgbClr val="000000"/>
                          </a:solidFill>
                          <a:latin typeface="ＭＳ Ｐゴシック" pitchFamily="50" charset="-128"/>
                          <a:ea typeface="ＭＳ Ｐゴシック" pitchFamily="50" charset="-128"/>
                        </a:rPr>
                        <a:t>7,180</a:t>
                      </a:r>
                      <a:endParaRPr lang="ja-JP" altLang="en-US" sz="1000" b="0" i="0" u="none" strike="noStrike" dirty="0">
                        <a:solidFill>
                          <a:srgbClr val="000000"/>
                        </a:solidFill>
                        <a:latin typeface="ＭＳ Ｐゴシック" pitchFamily="50" charset="-128"/>
                        <a:ea typeface="ＭＳ Ｐゴシック" pitchFamily="50" charset="-128"/>
                      </a:endParaRP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1000" b="0" i="0" u="none" strike="noStrike" dirty="0">
                          <a:solidFill>
                            <a:srgbClr val="000000"/>
                          </a:solidFill>
                          <a:latin typeface="ＭＳ Ｐゴシック" pitchFamily="50" charset="-128"/>
                          <a:ea typeface="ＭＳ Ｐゴシック" pitchFamily="50" charset="-128"/>
                        </a:rPr>
                        <a:t>100%</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4"/>
                  </a:ext>
                </a:extLst>
              </a:tr>
              <a:tr h="293914">
                <a:tc>
                  <a:txBody>
                    <a:bodyPr/>
                    <a:lstStyle/>
                    <a:p>
                      <a:pPr algn="ctr" fontAlgn="ctr">
                        <a:lnSpc>
                          <a:spcPts val="1000"/>
                        </a:lnSpc>
                      </a:pPr>
                      <a:r>
                        <a:rPr lang="en-US" altLang="zh-TW" sz="1000" b="0" i="0" u="none" strike="noStrike" dirty="0">
                          <a:solidFill>
                            <a:schemeClr val="tx1"/>
                          </a:solidFill>
                          <a:latin typeface="ＭＳ Ｐゴシック" pitchFamily="50" charset="-128"/>
                          <a:ea typeface="ＭＳ Ｐゴシック" pitchFamily="50" charset="-128"/>
                        </a:rPr>
                        <a:t>5</a:t>
                      </a:r>
                      <a:endParaRPr lang="zh-TW" altLang="en-US" sz="1000" b="0" i="0" u="none" strike="noStrike" dirty="0">
                        <a:solidFill>
                          <a:schemeClr val="tx1"/>
                        </a:solidFill>
                        <a:latin typeface="ＭＳ Ｐゴシック" pitchFamily="50" charset="-128"/>
                        <a:ea typeface="ＭＳ Ｐゴシック" pitchFamily="50" charset="-128"/>
                      </a:endParaRP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zh-TW" altLang="en-US" sz="1000" b="0" i="0" u="none" strike="noStrike" dirty="0">
                          <a:solidFill>
                            <a:srgbClr val="000000"/>
                          </a:solidFill>
                          <a:latin typeface="ＭＳ Ｐゴシック" pitchFamily="50" charset="-128"/>
                          <a:ea typeface="ＭＳ Ｐゴシック" pitchFamily="50" charset="-128"/>
                        </a:rPr>
                        <a:t>港湾労働者福利厚生事業補助金</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spcAft>
                          <a:spcPts val="0"/>
                        </a:spcAft>
                      </a:pPr>
                      <a:r>
                        <a:rPr kumimoji="1" lang="en-US" sz="1000" kern="1200" dirty="0">
                          <a:solidFill>
                            <a:srgbClr val="000000"/>
                          </a:solidFill>
                          <a:latin typeface="ＭＳ Ｐゴシック"/>
                          <a:ea typeface="ＭＳ 明朝"/>
                          <a:cs typeface="Arial"/>
                        </a:rPr>
                        <a:t>(</a:t>
                      </a:r>
                      <a:r>
                        <a:rPr kumimoji="1" lang="ja-JP" sz="1000" kern="1200" dirty="0">
                          <a:solidFill>
                            <a:srgbClr val="000000"/>
                          </a:solidFill>
                          <a:latin typeface="ＭＳ 明朝"/>
                          <a:ea typeface="ＭＳ Ｐゴシック"/>
                          <a:cs typeface="Arial"/>
                        </a:rPr>
                        <a:t>財</a:t>
                      </a:r>
                      <a:r>
                        <a:rPr kumimoji="1" lang="en-US" sz="1000" kern="1200" dirty="0">
                          <a:solidFill>
                            <a:srgbClr val="000000"/>
                          </a:solidFill>
                          <a:latin typeface="ＭＳ Ｐゴシック"/>
                          <a:ea typeface="ＭＳ 明朝"/>
                          <a:cs typeface="Arial"/>
                        </a:rPr>
                        <a:t>)</a:t>
                      </a:r>
                      <a:r>
                        <a:rPr kumimoji="1" lang="ja-JP" sz="1000" kern="1200" dirty="0">
                          <a:solidFill>
                            <a:srgbClr val="000000"/>
                          </a:solidFill>
                          <a:latin typeface="ＭＳ 明朝"/>
                          <a:ea typeface="ＭＳ Ｐゴシック"/>
                          <a:cs typeface="Arial"/>
                        </a:rPr>
                        <a:t>大阪港湾福利厚生協会</a:t>
                      </a:r>
                      <a:endParaRPr lang="ja-JP" sz="1000" kern="100" dirty="0">
                        <a:latin typeface="ＭＳ 明朝"/>
                        <a:ea typeface="ＭＳ 明朝"/>
                        <a:cs typeface="Times New Roman"/>
                      </a:endParaRPr>
                    </a:p>
                  </a:txBody>
                  <a:tcPr marL="36195" marR="3619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dirty="0">
                          <a:solidFill>
                            <a:srgbClr val="000000"/>
                          </a:solidFill>
                          <a:latin typeface="ＭＳ Ｐゴシック" pitchFamily="50" charset="-128"/>
                          <a:ea typeface="ＭＳ Ｐゴシック" pitchFamily="50" charset="-128"/>
                        </a:rPr>
                        <a:t>▲</a:t>
                      </a:r>
                      <a:r>
                        <a:rPr lang="en-US" altLang="ja-JP" sz="1000" b="0" i="0" u="none" strike="noStrike" dirty="0">
                          <a:solidFill>
                            <a:srgbClr val="000000"/>
                          </a:solidFill>
                          <a:latin typeface="ＭＳ Ｐゴシック" pitchFamily="50" charset="-128"/>
                          <a:ea typeface="ＭＳ Ｐゴシック" pitchFamily="50" charset="-128"/>
                        </a:rPr>
                        <a:t>3,000</a:t>
                      </a:r>
                      <a:endParaRPr lang="ja-JP" altLang="en-US" sz="1000" b="0" i="0" u="none" strike="noStrike" dirty="0">
                        <a:solidFill>
                          <a:srgbClr val="000000"/>
                        </a:solidFill>
                        <a:latin typeface="ＭＳ Ｐゴシック" pitchFamily="50" charset="-128"/>
                        <a:ea typeface="ＭＳ Ｐゴシック" pitchFamily="50" charset="-128"/>
                      </a:endParaRP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1000" b="0" i="0" u="none" strike="noStrike" dirty="0">
                          <a:solidFill>
                            <a:srgbClr val="000000"/>
                          </a:solidFill>
                          <a:latin typeface="ＭＳ Ｐゴシック" pitchFamily="50" charset="-128"/>
                          <a:ea typeface="ＭＳ Ｐゴシック" pitchFamily="50" charset="-128"/>
                        </a:rPr>
                        <a:t>100%</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5"/>
                  </a:ext>
                </a:extLst>
              </a:tr>
              <a:tr h="293914">
                <a:tc>
                  <a:txBody>
                    <a:bodyPr/>
                    <a:lstStyle/>
                    <a:p>
                      <a:pPr algn="ctr" fontAlgn="ctr">
                        <a:lnSpc>
                          <a:spcPts val="1000"/>
                        </a:lnSpc>
                      </a:pPr>
                      <a:r>
                        <a:rPr lang="en-US" altLang="ja-JP" sz="1000" b="0" i="0" u="none" strike="noStrike" dirty="0">
                          <a:solidFill>
                            <a:schemeClr val="tx1"/>
                          </a:solidFill>
                          <a:latin typeface="ＭＳ Ｐゴシック" pitchFamily="50" charset="-128"/>
                          <a:ea typeface="ＭＳ Ｐゴシック" pitchFamily="50" charset="-128"/>
                        </a:rPr>
                        <a:t>6</a:t>
                      </a:r>
                      <a:endParaRPr lang="ja-JP" altLang="en-US" sz="1000" b="0" i="0" u="none" strike="noStrike" dirty="0">
                        <a:solidFill>
                          <a:schemeClr val="tx1"/>
                        </a:solidFill>
                        <a:latin typeface="ＭＳ Ｐゴシック" pitchFamily="50" charset="-128"/>
                        <a:ea typeface="ＭＳ Ｐゴシック" pitchFamily="50" charset="-128"/>
                      </a:endParaRP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dirty="0">
                          <a:solidFill>
                            <a:srgbClr val="000000"/>
                          </a:solidFill>
                          <a:latin typeface="ＭＳ Ｐゴシック" pitchFamily="50" charset="-128"/>
                          <a:ea typeface="ＭＳ Ｐゴシック" pitchFamily="50" charset="-128"/>
                        </a:rPr>
                        <a:t>シルバーボランティアセンター運営事業補助金</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spcAft>
                          <a:spcPts val="0"/>
                        </a:spcAft>
                      </a:pPr>
                      <a:r>
                        <a:rPr kumimoji="1" lang="en-US" sz="1000" kern="1200" dirty="0">
                          <a:solidFill>
                            <a:srgbClr val="000000"/>
                          </a:solidFill>
                          <a:latin typeface="ＭＳ Ｐゴシック"/>
                          <a:ea typeface="ＭＳ 明朝"/>
                          <a:cs typeface="Arial"/>
                        </a:rPr>
                        <a:t>(</a:t>
                      </a:r>
                      <a:r>
                        <a:rPr kumimoji="1" lang="ja-JP" sz="1000" kern="1200" dirty="0">
                          <a:solidFill>
                            <a:srgbClr val="000000"/>
                          </a:solidFill>
                          <a:latin typeface="ＭＳ 明朝"/>
                          <a:ea typeface="ＭＳ Ｐゴシック"/>
                          <a:cs typeface="Arial"/>
                        </a:rPr>
                        <a:t>社</a:t>
                      </a:r>
                      <a:r>
                        <a:rPr kumimoji="1" lang="en-US" sz="1000" kern="1200" dirty="0">
                          <a:solidFill>
                            <a:srgbClr val="000000"/>
                          </a:solidFill>
                          <a:latin typeface="ＭＳ Ｐゴシック"/>
                          <a:ea typeface="ＭＳ 明朝"/>
                          <a:cs typeface="Arial"/>
                        </a:rPr>
                        <a:t>)</a:t>
                      </a:r>
                      <a:r>
                        <a:rPr kumimoji="1" lang="ja-JP" sz="1000" kern="1200" dirty="0">
                          <a:solidFill>
                            <a:srgbClr val="000000"/>
                          </a:solidFill>
                          <a:latin typeface="ＭＳ 明朝"/>
                          <a:ea typeface="ＭＳ Ｐゴシック"/>
                          <a:cs typeface="Arial"/>
                        </a:rPr>
                        <a:t>大阪市老人クラブ連合会</a:t>
                      </a:r>
                      <a:endParaRPr lang="ja-JP" sz="1000" kern="100" dirty="0">
                        <a:latin typeface="ＭＳ 明朝"/>
                        <a:ea typeface="ＭＳ 明朝"/>
                        <a:cs typeface="Times New Roman"/>
                      </a:endParaRPr>
                    </a:p>
                  </a:txBody>
                  <a:tcPr marL="36195" marR="3619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dirty="0">
                          <a:solidFill>
                            <a:srgbClr val="000000"/>
                          </a:solidFill>
                          <a:latin typeface="ＭＳ Ｐゴシック" pitchFamily="50" charset="-128"/>
                          <a:ea typeface="ＭＳ Ｐゴシック" pitchFamily="50" charset="-128"/>
                        </a:rPr>
                        <a:t>▲</a:t>
                      </a:r>
                      <a:r>
                        <a:rPr lang="en-US" altLang="ja-JP" sz="1000" b="0" i="0" u="none" strike="noStrike" dirty="0">
                          <a:solidFill>
                            <a:srgbClr val="000000"/>
                          </a:solidFill>
                          <a:latin typeface="ＭＳ Ｐゴシック" pitchFamily="50" charset="-128"/>
                          <a:ea typeface="ＭＳ Ｐゴシック" pitchFamily="50" charset="-128"/>
                        </a:rPr>
                        <a:t>2,815</a:t>
                      </a:r>
                      <a:endParaRPr lang="ja-JP" altLang="en-US" sz="1000" b="0" i="0" u="none" strike="noStrike" dirty="0">
                        <a:solidFill>
                          <a:srgbClr val="000000"/>
                        </a:solidFill>
                        <a:latin typeface="ＭＳ Ｐゴシック" pitchFamily="50" charset="-128"/>
                        <a:ea typeface="ＭＳ Ｐゴシック" pitchFamily="50" charset="-128"/>
                      </a:endParaRP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1000" b="0" i="0" u="none" strike="noStrike" dirty="0">
                          <a:solidFill>
                            <a:srgbClr val="000000"/>
                          </a:solidFill>
                          <a:latin typeface="ＭＳ Ｐゴシック" pitchFamily="50" charset="-128"/>
                          <a:ea typeface="ＭＳ Ｐゴシック" pitchFamily="50" charset="-128"/>
                        </a:rPr>
                        <a:t>100%</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6"/>
                  </a:ext>
                </a:extLst>
              </a:tr>
              <a:tr h="293914">
                <a:tc gridSpan="2">
                  <a:txBody>
                    <a:bodyPr/>
                    <a:lstStyle/>
                    <a:p>
                      <a:pPr algn="ctr" fontAlgn="ctr">
                        <a:lnSpc>
                          <a:spcPts val="1000"/>
                        </a:lnSpc>
                      </a:pPr>
                      <a:r>
                        <a:rPr lang="ja-JP" altLang="en-US" sz="1000" b="0" i="0" u="none" strike="noStrike" dirty="0">
                          <a:solidFill>
                            <a:schemeClr val="tx1"/>
                          </a:solidFill>
                          <a:latin typeface="+mn-ea"/>
                          <a:ea typeface="+mn-ea"/>
                        </a:rPr>
                        <a:t>計</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40000"/>
                        <a:lumOff val="60000"/>
                      </a:schemeClr>
                    </a:solidFill>
                  </a:tcPr>
                </a:tc>
                <a:tc hMerge="1">
                  <a:txBody>
                    <a:bodyPr/>
                    <a:lstStyle/>
                    <a:p>
                      <a:pPr algn="ctr" fontAlgn="ctr">
                        <a:lnSpc>
                          <a:spcPts val="1000"/>
                        </a:lnSpc>
                      </a:pPr>
                      <a:endParaRPr lang="ja-JP" altLang="en-US" sz="1000" b="0" i="0" u="none" strike="noStrike" dirty="0">
                        <a:solidFill>
                          <a:schemeClr val="tx1"/>
                        </a:solidFill>
                        <a:latin typeface="+mn-ea"/>
                        <a:ea typeface="+mn-ea"/>
                      </a:endParaRP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40000"/>
                        <a:lumOff val="60000"/>
                      </a:schemeClr>
                    </a:solidFill>
                  </a:tcPr>
                </a:tc>
                <a:tc>
                  <a:txBody>
                    <a:bodyPr/>
                    <a:lstStyle/>
                    <a:p>
                      <a:pPr algn="l" fontAlgn="ctr">
                        <a:lnSpc>
                          <a:spcPts val="1000"/>
                        </a:lnSpc>
                      </a:pPr>
                      <a:endParaRPr lang="ja-JP" altLang="en-US" sz="1000" b="0" i="0" u="none" strike="noStrike" dirty="0">
                        <a:solidFill>
                          <a:schemeClr val="tx1"/>
                        </a:solidFill>
                        <a:latin typeface="+mj-ea"/>
                        <a:ea typeface="+mj-ea"/>
                      </a:endParaRP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40000"/>
                        <a:lumOff val="60000"/>
                      </a:schemeClr>
                    </a:solidFill>
                  </a:tcPr>
                </a:tc>
                <a:tc>
                  <a:txBody>
                    <a:bodyPr/>
                    <a:lstStyle/>
                    <a:p>
                      <a:pPr algn="r" fontAlgn="ctr"/>
                      <a:r>
                        <a:rPr lang="ja-JP" altLang="en-US" sz="1000" b="0" i="0" u="none" strike="noStrike" dirty="0">
                          <a:solidFill>
                            <a:srgbClr val="000000"/>
                          </a:solidFill>
                          <a:latin typeface="ＭＳ Ｐゴシック" pitchFamily="50" charset="-128"/>
                          <a:ea typeface="ＭＳ Ｐゴシック" pitchFamily="50" charset="-128"/>
                        </a:rPr>
                        <a:t>▲</a:t>
                      </a:r>
                      <a:r>
                        <a:rPr lang="en-US" altLang="ja-JP" sz="1000" b="0" i="0" u="none" strike="noStrike" dirty="0">
                          <a:solidFill>
                            <a:srgbClr val="000000"/>
                          </a:solidFill>
                          <a:latin typeface="ＭＳ Ｐゴシック" pitchFamily="50" charset="-128"/>
                          <a:ea typeface="ＭＳ Ｐゴシック" pitchFamily="50" charset="-128"/>
                        </a:rPr>
                        <a:t>163,212</a:t>
                      </a:r>
                      <a:endParaRPr lang="ja-JP" altLang="en-US" sz="1000" b="0" i="0" u="none" strike="noStrike" dirty="0">
                        <a:solidFill>
                          <a:srgbClr val="000000"/>
                        </a:solidFill>
                        <a:latin typeface="ＭＳ Ｐゴシック" pitchFamily="50" charset="-128"/>
                        <a:ea typeface="ＭＳ Ｐゴシック" pitchFamily="50" charset="-128"/>
                      </a:endParaRP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40000"/>
                        <a:lumOff val="60000"/>
                      </a:schemeClr>
                    </a:solidFill>
                  </a:tcPr>
                </a:tc>
                <a:tc>
                  <a:txBody>
                    <a:bodyPr/>
                    <a:lstStyle/>
                    <a:p>
                      <a:pPr algn="ctr" fontAlgn="ctr"/>
                      <a:endParaRPr lang="en-US" altLang="ja-JP" sz="1000" b="0" i="0" u="none" strike="noStrike" dirty="0">
                        <a:solidFill>
                          <a:srgbClr val="000000"/>
                        </a:solidFill>
                        <a:latin typeface="ＭＳ Ｐゴシック" pitchFamily="50" charset="-128"/>
                        <a:ea typeface="ＭＳ Ｐゴシック" pitchFamily="50" charset="-128"/>
                      </a:endParaRP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40000"/>
                        <a:lumOff val="60000"/>
                      </a:schemeClr>
                    </a:solidFill>
                  </a:tcPr>
                </a:tc>
                <a:extLst>
                  <a:ext uri="{0D108BD9-81ED-4DB2-BD59-A6C34878D82A}">
                    <a16:rowId xmlns:a16="http://schemas.microsoft.com/office/drawing/2014/main" xmlns="" val="10007"/>
                  </a:ext>
                </a:extLst>
              </a:tr>
            </a:tbl>
          </a:graphicData>
        </a:graphic>
      </p:graphicFrame>
      <p:sp>
        <p:nvSpPr>
          <p:cNvPr id="15" name="正方形/長方形 14"/>
          <p:cNvSpPr/>
          <p:nvPr/>
        </p:nvSpPr>
        <p:spPr>
          <a:xfrm>
            <a:off x="467544" y="3761156"/>
            <a:ext cx="3312368" cy="292388"/>
          </a:xfrm>
          <a:prstGeom prst="rect">
            <a:avLst/>
          </a:prstGeom>
        </p:spPr>
        <p:txBody>
          <a:bodyPr wrap="square">
            <a:spAutoFit/>
          </a:bodyPr>
          <a:lstStyle/>
          <a:p>
            <a:r>
              <a:rPr lang="ja-JP" altLang="en-US" sz="1300" dirty="0">
                <a:latin typeface="+mn-ea"/>
              </a:rPr>
              <a:t>■補助率等を見直し　（</a:t>
            </a:r>
            <a:r>
              <a:rPr lang="en-US" altLang="ja-JP" sz="1300" dirty="0">
                <a:latin typeface="+mn-ea"/>
              </a:rPr>
              <a:t>2</a:t>
            </a:r>
            <a:r>
              <a:rPr lang="ja-JP" altLang="en-US" sz="1300" dirty="0">
                <a:latin typeface="+mn-ea"/>
              </a:rPr>
              <a:t>項目）</a:t>
            </a:r>
          </a:p>
        </p:txBody>
      </p:sp>
      <p:sp>
        <p:nvSpPr>
          <p:cNvPr id="16" name="正方形/長方形 15"/>
          <p:cNvSpPr/>
          <p:nvPr/>
        </p:nvSpPr>
        <p:spPr>
          <a:xfrm>
            <a:off x="7956376" y="1017679"/>
            <a:ext cx="1008112" cy="246221"/>
          </a:xfrm>
          <a:prstGeom prst="rect">
            <a:avLst/>
          </a:prstGeom>
        </p:spPr>
        <p:txBody>
          <a:bodyPr wrap="square">
            <a:spAutoFit/>
          </a:bodyPr>
          <a:lstStyle/>
          <a:p>
            <a:r>
              <a:rPr lang="ja-JP" altLang="en-US" sz="1000" dirty="0">
                <a:latin typeface="+mn-ea"/>
              </a:rPr>
              <a:t>（単位：千円）</a:t>
            </a:r>
          </a:p>
        </p:txBody>
      </p:sp>
      <p:graphicFrame>
        <p:nvGraphicFramePr>
          <p:cNvPr id="17" name="表 16"/>
          <p:cNvGraphicFramePr>
            <a:graphicFrameLocks noGrp="1"/>
          </p:cNvGraphicFramePr>
          <p:nvPr/>
        </p:nvGraphicFramePr>
        <p:xfrm>
          <a:off x="755576" y="4053544"/>
          <a:ext cx="7992888" cy="1175656"/>
        </p:xfrm>
        <a:graphic>
          <a:graphicData uri="http://schemas.openxmlformats.org/drawingml/2006/table">
            <a:tbl>
              <a:tblPr/>
              <a:tblGrid>
                <a:gridCol w="216024">
                  <a:extLst>
                    <a:ext uri="{9D8B030D-6E8A-4147-A177-3AD203B41FA5}">
                      <a16:colId xmlns:a16="http://schemas.microsoft.com/office/drawing/2014/main" xmlns="" val="20000"/>
                    </a:ext>
                  </a:extLst>
                </a:gridCol>
                <a:gridCol w="4464496">
                  <a:extLst>
                    <a:ext uri="{9D8B030D-6E8A-4147-A177-3AD203B41FA5}">
                      <a16:colId xmlns:a16="http://schemas.microsoft.com/office/drawing/2014/main" xmlns="" val="20001"/>
                    </a:ext>
                  </a:extLst>
                </a:gridCol>
                <a:gridCol w="1800200">
                  <a:extLst>
                    <a:ext uri="{9D8B030D-6E8A-4147-A177-3AD203B41FA5}">
                      <a16:colId xmlns:a16="http://schemas.microsoft.com/office/drawing/2014/main" xmlns="" val="20002"/>
                    </a:ext>
                  </a:extLst>
                </a:gridCol>
                <a:gridCol w="864096">
                  <a:extLst>
                    <a:ext uri="{9D8B030D-6E8A-4147-A177-3AD203B41FA5}">
                      <a16:colId xmlns:a16="http://schemas.microsoft.com/office/drawing/2014/main" xmlns="" val="20003"/>
                    </a:ext>
                  </a:extLst>
                </a:gridCol>
                <a:gridCol w="648072">
                  <a:extLst>
                    <a:ext uri="{9D8B030D-6E8A-4147-A177-3AD203B41FA5}">
                      <a16:colId xmlns:a16="http://schemas.microsoft.com/office/drawing/2014/main" xmlns="" val="20004"/>
                    </a:ext>
                  </a:extLst>
                </a:gridCol>
              </a:tblGrid>
              <a:tr h="293914">
                <a:tc>
                  <a:txBody>
                    <a:bodyPr/>
                    <a:lstStyle/>
                    <a:p>
                      <a:pPr algn="ctr" fontAlgn="ctr">
                        <a:lnSpc>
                          <a:spcPts val="1100"/>
                        </a:lnSpc>
                      </a:pPr>
                      <a:endParaRPr lang="zh-TW" altLang="en-US" sz="1000" b="0" i="0" u="none" strike="noStrike" dirty="0">
                        <a:solidFill>
                          <a:schemeClr val="tx1"/>
                        </a:solidFill>
                        <a:latin typeface="ＭＳ Ｐゴシック" pitchFamily="50" charset="-128"/>
                        <a:ea typeface="ＭＳ Ｐゴシック" pitchFamily="50" charset="-128"/>
                      </a:endParaRP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ap="flat" cmpd="sng" algn="ctr">
                      <a:solidFill>
                        <a:schemeClr val="tx1"/>
                      </a:solidFill>
                      <a:prstDash val="solid"/>
                      <a:round/>
                      <a:headEnd type="none" w="med" len="med"/>
                      <a:tailEnd type="none" w="med" len="med"/>
                    </a:lnTlToBr>
                    <a:solidFill>
                      <a:schemeClr val="accent5">
                        <a:lumMod val="40000"/>
                        <a:lumOff val="60000"/>
                      </a:schemeClr>
                    </a:solidFill>
                  </a:tcPr>
                </a:tc>
                <a:tc>
                  <a:txBody>
                    <a:bodyPr/>
                    <a:lstStyle/>
                    <a:p>
                      <a:pPr algn="ctr" fontAlgn="ctr">
                        <a:lnSpc>
                          <a:spcPts val="1100"/>
                        </a:lnSpc>
                      </a:pPr>
                      <a:r>
                        <a:rPr lang="zh-TW" altLang="en-US" sz="1000" b="0" i="0" u="none" strike="noStrike" dirty="0">
                          <a:solidFill>
                            <a:schemeClr val="tx1"/>
                          </a:solidFill>
                          <a:latin typeface="ＭＳ Ｐゴシック" pitchFamily="50" charset="-128"/>
                          <a:ea typeface="ＭＳ Ｐゴシック" pitchFamily="50" charset="-128"/>
                        </a:rPr>
                        <a:t>項目（補助対象）</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40000"/>
                        <a:lumOff val="60000"/>
                      </a:schemeClr>
                    </a:solidFill>
                  </a:tcPr>
                </a:tc>
                <a:tc>
                  <a:txBody>
                    <a:bodyPr/>
                    <a:lstStyle/>
                    <a:p>
                      <a:pPr algn="ctr" fontAlgn="ctr">
                        <a:lnSpc>
                          <a:spcPts val="1100"/>
                        </a:lnSpc>
                      </a:pPr>
                      <a:r>
                        <a:rPr lang="ja-JP" altLang="en-US" sz="1000" b="0" i="0" u="none" strike="noStrike" dirty="0">
                          <a:solidFill>
                            <a:schemeClr val="tx1"/>
                          </a:solidFill>
                          <a:latin typeface="ＭＳ Ｐゴシック" pitchFamily="50" charset="-128"/>
                          <a:ea typeface="ＭＳ Ｐゴシック" pitchFamily="50" charset="-128"/>
                        </a:rPr>
                        <a:t>補助対象</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40000"/>
                        <a:lumOff val="60000"/>
                      </a:schemeClr>
                    </a:solidFill>
                  </a:tcPr>
                </a:tc>
                <a:tc>
                  <a:txBody>
                    <a:bodyPr/>
                    <a:lstStyle/>
                    <a:p>
                      <a:pPr algn="ctr" fontAlgn="ctr">
                        <a:lnSpc>
                          <a:spcPts val="1100"/>
                        </a:lnSpc>
                      </a:pPr>
                      <a:r>
                        <a:rPr lang="ja-JP" altLang="en-US" sz="1000" b="0" i="0" u="none" strike="noStrike" dirty="0">
                          <a:solidFill>
                            <a:schemeClr val="tx1"/>
                          </a:solidFill>
                          <a:latin typeface="ＭＳ Ｐゴシック" pitchFamily="50" charset="-128"/>
                          <a:ea typeface="ＭＳ Ｐゴシック" pitchFamily="50" charset="-128"/>
                        </a:rPr>
                        <a:t>削減効果額</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40000"/>
                        <a:lumOff val="60000"/>
                      </a:schemeClr>
                    </a:solidFill>
                  </a:tcPr>
                </a:tc>
                <a:tc>
                  <a:txBody>
                    <a:bodyPr/>
                    <a:lstStyle/>
                    <a:p>
                      <a:pPr algn="ctr" fontAlgn="ctr">
                        <a:lnSpc>
                          <a:spcPts val="1100"/>
                        </a:lnSpc>
                      </a:pPr>
                      <a:r>
                        <a:rPr lang="ja-JP" altLang="en-US" sz="1000" b="0" i="0" u="none" strike="noStrike" dirty="0">
                          <a:solidFill>
                            <a:schemeClr val="tx1"/>
                          </a:solidFill>
                          <a:latin typeface="ＭＳ Ｐゴシック" pitchFamily="50" charset="-128"/>
                          <a:ea typeface="ＭＳ Ｐゴシック" pitchFamily="50" charset="-128"/>
                        </a:rPr>
                        <a:t>削減率</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40000"/>
                        <a:lumOff val="60000"/>
                      </a:schemeClr>
                    </a:solidFill>
                  </a:tcPr>
                </a:tc>
                <a:extLst>
                  <a:ext uri="{0D108BD9-81ED-4DB2-BD59-A6C34878D82A}">
                    <a16:rowId xmlns:a16="http://schemas.microsoft.com/office/drawing/2014/main" xmlns="" val="10000"/>
                  </a:ext>
                </a:extLst>
              </a:tr>
              <a:tr h="293914">
                <a:tc>
                  <a:txBody>
                    <a:bodyPr/>
                    <a:lstStyle/>
                    <a:p>
                      <a:pPr algn="ctr" fontAlgn="ctr">
                        <a:lnSpc>
                          <a:spcPts val="1100"/>
                        </a:lnSpc>
                      </a:pPr>
                      <a:r>
                        <a:rPr lang="en-US" altLang="ja-JP" sz="1000" b="0" i="0" u="none" strike="noStrike" dirty="0">
                          <a:solidFill>
                            <a:schemeClr val="tx1"/>
                          </a:solidFill>
                          <a:latin typeface="+mn-ea"/>
                          <a:ea typeface="+mn-ea"/>
                        </a:rPr>
                        <a:t>1</a:t>
                      </a:r>
                      <a:endParaRPr lang="ja-JP" altLang="en-US" sz="1000" b="0" i="0" u="none" strike="noStrike" dirty="0">
                        <a:solidFill>
                          <a:schemeClr val="tx1"/>
                        </a:solidFill>
                        <a:latin typeface="+mn-ea"/>
                        <a:ea typeface="+mn-ea"/>
                      </a:endParaRP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lnSpc>
                          <a:spcPts val="1100"/>
                        </a:lnSpc>
                      </a:pPr>
                      <a:r>
                        <a:rPr lang="ja-JP" altLang="en-US" sz="1000" b="0" i="0" u="none" strike="noStrike" dirty="0" err="1">
                          <a:solidFill>
                            <a:srgbClr val="000000"/>
                          </a:solidFill>
                          <a:latin typeface="+mn-ea"/>
                          <a:ea typeface="+mn-ea"/>
                        </a:rPr>
                        <a:t>障がい</a:t>
                      </a:r>
                      <a:r>
                        <a:rPr lang="ja-JP" altLang="en-US" sz="1000" b="0" i="0" u="none" strike="noStrike" dirty="0">
                          <a:solidFill>
                            <a:srgbClr val="000000"/>
                          </a:solidFill>
                          <a:latin typeface="+mn-ea"/>
                          <a:ea typeface="+mn-ea"/>
                        </a:rPr>
                        <a:t>者職業能力開発訓練施設運営助成</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lnSpc>
                          <a:spcPts val="1100"/>
                        </a:lnSpc>
                      </a:pPr>
                      <a:r>
                        <a:rPr lang="en-US" altLang="ja-JP" sz="1000" b="0" i="0" u="none" strike="noStrike" dirty="0">
                          <a:solidFill>
                            <a:srgbClr val="000000"/>
                          </a:solidFill>
                          <a:latin typeface="+mn-ea"/>
                          <a:ea typeface="+mn-ea"/>
                        </a:rPr>
                        <a:t>(</a:t>
                      </a:r>
                      <a:r>
                        <a:rPr lang="ja-JP" altLang="en-US" sz="1000" b="0" i="0" u="none" strike="noStrike" dirty="0">
                          <a:solidFill>
                            <a:srgbClr val="000000"/>
                          </a:solidFill>
                          <a:latin typeface="+mn-ea"/>
                          <a:ea typeface="+mn-ea"/>
                        </a:rPr>
                        <a:t>社福</a:t>
                      </a:r>
                      <a:r>
                        <a:rPr lang="en-US" altLang="ja-JP" sz="1000" b="0" i="0" u="none" strike="noStrike" dirty="0">
                          <a:solidFill>
                            <a:srgbClr val="000000"/>
                          </a:solidFill>
                          <a:latin typeface="+mn-ea"/>
                          <a:ea typeface="+mn-ea"/>
                        </a:rPr>
                        <a:t>)</a:t>
                      </a:r>
                      <a:r>
                        <a:rPr lang="ja-JP" altLang="en-US" sz="1000" b="0" i="0" u="none" strike="noStrike" dirty="0">
                          <a:solidFill>
                            <a:srgbClr val="000000"/>
                          </a:solidFill>
                          <a:latin typeface="+mn-ea"/>
                          <a:ea typeface="+mn-ea"/>
                        </a:rPr>
                        <a:t>大阪市障害者福祉・スポーツ協会</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lnSpc>
                          <a:spcPts val="1100"/>
                        </a:lnSpc>
                      </a:pPr>
                      <a:r>
                        <a:rPr lang="ja-JP" altLang="en-US" sz="1000" b="0" i="0" u="none" strike="noStrike" dirty="0">
                          <a:solidFill>
                            <a:srgbClr val="000000"/>
                          </a:solidFill>
                          <a:latin typeface="+mn-ea"/>
                          <a:ea typeface="+mn-ea"/>
                        </a:rPr>
                        <a:t>▲</a:t>
                      </a:r>
                      <a:r>
                        <a:rPr lang="en-US" altLang="ja-JP" sz="1000" b="0" i="0" u="none" strike="noStrike" dirty="0">
                          <a:solidFill>
                            <a:srgbClr val="000000"/>
                          </a:solidFill>
                          <a:latin typeface="+mn-ea"/>
                          <a:ea typeface="+mn-ea"/>
                        </a:rPr>
                        <a:t>7,464</a:t>
                      </a:r>
                      <a:endParaRPr lang="ja-JP" altLang="en-US" sz="1000" b="0" i="0" u="none" strike="noStrike" dirty="0">
                        <a:solidFill>
                          <a:srgbClr val="000000"/>
                        </a:solidFill>
                        <a:latin typeface="+mn-ea"/>
                        <a:ea typeface="+mn-ea"/>
                      </a:endParaRP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lnSpc>
                          <a:spcPts val="1100"/>
                        </a:lnSpc>
                      </a:pPr>
                      <a:r>
                        <a:rPr lang="en-US" altLang="ja-JP" sz="1000" b="0" i="0" u="none" strike="noStrike" dirty="0">
                          <a:solidFill>
                            <a:srgbClr val="000000"/>
                          </a:solidFill>
                          <a:latin typeface="+mn-ea"/>
                          <a:ea typeface="+mn-ea"/>
                        </a:rPr>
                        <a:t>12%</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1"/>
                  </a:ext>
                </a:extLst>
              </a:tr>
              <a:tr h="293914">
                <a:tc>
                  <a:txBody>
                    <a:bodyPr/>
                    <a:lstStyle/>
                    <a:p>
                      <a:pPr algn="ctr" fontAlgn="ctr">
                        <a:lnSpc>
                          <a:spcPts val="1100"/>
                        </a:lnSpc>
                      </a:pPr>
                      <a:r>
                        <a:rPr lang="en-US" altLang="ja-JP" sz="1000" b="0" i="0" u="none" strike="noStrike" dirty="0">
                          <a:solidFill>
                            <a:schemeClr val="tx1"/>
                          </a:solidFill>
                          <a:latin typeface="+mn-ea"/>
                          <a:ea typeface="+mn-ea"/>
                        </a:rPr>
                        <a:t>2</a:t>
                      </a:r>
                      <a:endParaRPr lang="ja-JP" altLang="en-US" sz="1000" b="0" i="0" u="none" strike="noStrike" dirty="0">
                        <a:solidFill>
                          <a:schemeClr val="tx1"/>
                        </a:solidFill>
                        <a:latin typeface="+mn-ea"/>
                        <a:ea typeface="+mn-ea"/>
                      </a:endParaRP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lnSpc>
                          <a:spcPts val="1100"/>
                        </a:lnSpc>
                      </a:pPr>
                      <a:r>
                        <a:rPr lang="ja-JP" altLang="en-US" sz="1000" b="0" i="0" u="none" strike="noStrike" dirty="0">
                          <a:solidFill>
                            <a:srgbClr val="000000"/>
                          </a:solidFill>
                          <a:latin typeface="+mn-ea"/>
                          <a:ea typeface="+mn-ea"/>
                        </a:rPr>
                        <a:t>点字図書館運営補助金（情報文化センター）</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lnSpc>
                          <a:spcPts val="1100"/>
                        </a:lnSpc>
                      </a:pPr>
                      <a:r>
                        <a:rPr lang="en-US" altLang="ja-JP" sz="1000" b="0" i="0" u="none" strike="noStrike" dirty="0">
                          <a:solidFill>
                            <a:srgbClr val="000000"/>
                          </a:solidFill>
                          <a:latin typeface="+mn-ea"/>
                          <a:ea typeface="+mn-ea"/>
                        </a:rPr>
                        <a:t>(</a:t>
                      </a:r>
                      <a:r>
                        <a:rPr lang="ja-JP" altLang="en-US" sz="1000" b="0" i="0" u="none" strike="noStrike" dirty="0">
                          <a:solidFill>
                            <a:srgbClr val="000000"/>
                          </a:solidFill>
                          <a:latin typeface="+mn-ea"/>
                          <a:ea typeface="+mn-ea"/>
                        </a:rPr>
                        <a:t>社福</a:t>
                      </a:r>
                      <a:r>
                        <a:rPr lang="en-US" altLang="ja-JP" sz="1000" b="0" i="0" u="none" strike="noStrike" dirty="0">
                          <a:solidFill>
                            <a:srgbClr val="000000"/>
                          </a:solidFill>
                          <a:latin typeface="+mn-ea"/>
                          <a:ea typeface="+mn-ea"/>
                        </a:rPr>
                        <a:t>)</a:t>
                      </a:r>
                      <a:r>
                        <a:rPr lang="ja-JP" altLang="en-US" sz="1000" b="0" i="0" u="none" strike="noStrike" dirty="0">
                          <a:solidFill>
                            <a:srgbClr val="000000"/>
                          </a:solidFill>
                          <a:latin typeface="+mn-ea"/>
                          <a:ea typeface="+mn-ea"/>
                        </a:rPr>
                        <a:t>日本ライトハウス</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lnSpc>
                          <a:spcPts val="1100"/>
                        </a:lnSpc>
                      </a:pPr>
                      <a:r>
                        <a:rPr lang="ja-JP" altLang="en-US" sz="1000" b="0" i="0" u="none" strike="noStrike" dirty="0">
                          <a:solidFill>
                            <a:srgbClr val="000000"/>
                          </a:solidFill>
                          <a:latin typeface="+mn-ea"/>
                          <a:ea typeface="+mn-ea"/>
                        </a:rPr>
                        <a:t>▲</a:t>
                      </a:r>
                      <a:r>
                        <a:rPr lang="en-US" altLang="ja-JP" sz="1000" b="0" i="0" u="none" strike="noStrike" dirty="0">
                          <a:solidFill>
                            <a:srgbClr val="000000"/>
                          </a:solidFill>
                          <a:latin typeface="+mn-ea"/>
                          <a:ea typeface="+mn-ea"/>
                        </a:rPr>
                        <a:t>4,663</a:t>
                      </a:r>
                      <a:endParaRPr lang="ja-JP" altLang="en-US" sz="1000" b="0" i="0" u="none" strike="noStrike" dirty="0">
                        <a:solidFill>
                          <a:srgbClr val="000000"/>
                        </a:solidFill>
                        <a:latin typeface="+mn-ea"/>
                        <a:ea typeface="+mn-ea"/>
                      </a:endParaRP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lnSpc>
                          <a:spcPts val="1100"/>
                        </a:lnSpc>
                      </a:pPr>
                      <a:r>
                        <a:rPr lang="en-US" altLang="ja-JP" sz="1000" b="0" i="0" u="none" strike="noStrike" dirty="0">
                          <a:solidFill>
                            <a:srgbClr val="000000"/>
                          </a:solidFill>
                          <a:latin typeface="+mn-ea"/>
                          <a:ea typeface="+mn-ea"/>
                        </a:rPr>
                        <a:t>7%</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2"/>
                  </a:ext>
                </a:extLst>
              </a:tr>
              <a:tr h="293914">
                <a:tc gridSpan="2">
                  <a:txBody>
                    <a:bodyPr/>
                    <a:lstStyle/>
                    <a:p>
                      <a:pPr algn="ctr" fontAlgn="ctr">
                        <a:lnSpc>
                          <a:spcPts val="1100"/>
                        </a:lnSpc>
                      </a:pPr>
                      <a:r>
                        <a:rPr lang="ja-JP" altLang="en-US" sz="1000" b="0" i="0" u="none" strike="noStrike" dirty="0">
                          <a:solidFill>
                            <a:schemeClr val="tx1"/>
                          </a:solidFill>
                          <a:latin typeface="+mn-ea"/>
                          <a:ea typeface="+mn-ea"/>
                        </a:rPr>
                        <a:t>計</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40000"/>
                        <a:lumOff val="60000"/>
                      </a:schemeClr>
                    </a:solidFill>
                  </a:tcPr>
                </a:tc>
                <a:tc hMerge="1">
                  <a:txBody>
                    <a:bodyPr/>
                    <a:lstStyle/>
                    <a:p>
                      <a:pPr algn="ctr" fontAlgn="ctr">
                        <a:lnSpc>
                          <a:spcPts val="1000"/>
                        </a:lnSpc>
                      </a:pPr>
                      <a:endParaRPr lang="ja-JP" altLang="en-US" sz="1000" b="0" i="0" u="none" strike="noStrike" dirty="0">
                        <a:solidFill>
                          <a:schemeClr val="tx1"/>
                        </a:solidFill>
                        <a:latin typeface="+mn-ea"/>
                        <a:ea typeface="+mn-ea"/>
                      </a:endParaRP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40000"/>
                        <a:lumOff val="60000"/>
                      </a:schemeClr>
                    </a:solidFill>
                  </a:tcPr>
                </a:tc>
                <a:tc>
                  <a:txBody>
                    <a:bodyPr/>
                    <a:lstStyle/>
                    <a:p>
                      <a:pPr algn="l" fontAlgn="ctr">
                        <a:lnSpc>
                          <a:spcPts val="1100"/>
                        </a:lnSpc>
                      </a:pPr>
                      <a:endParaRPr lang="ja-JP" altLang="en-US" sz="1000" b="0" i="0" u="none" strike="noStrike" dirty="0">
                        <a:solidFill>
                          <a:schemeClr val="tx1"/>
                        </a:solidFill>
                        <a:latin typeface="+mj-ea"/>
                        <a:ea typeface="+mj-ea"/>
                      </a:endParaRP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40000"/>
                        <a:lumOff val="60000"/>
                      </a:schemeClr>
                    </a:solidFill>
                  </a:tcPr>
                </a:tc>
                <a:tc>
                  <a:txBody>
                    <a:bodyPr/>
                    <a:lstStyle/>
                    <a:p>
                      <a:pPr algn="r" fontAlgn="ctr">
                        <a:lnSpc>
                          <a:spcPts val="1100"/>
                        </a:lnSpc>
                      </a:pPr>
                      <a:r>
                        <a:rPr lang="ja-JP" altLang="en-US" sz="1000" b="0" i="0" u="none" strike="noStrike" dirty="0">
                          <a:solidFill>
                            <a:srgbClr val="000000"/>
                          </a:solidFill>
                          <a:latin typeface="+mn-ea"/>
                          <a:ea typeface="+mn-ea"/>
                        </a:rPr>
                        <a:t>▲</a:t>
                      </a:r>
                      <a:r>
                        <a:rPr lang="en-US" altLang="ja-JP" sz="1000" b="0" i="0" u="none" strike="noStrike" dirty="0">
                          <a:solidFill>
                            <a:srgbClr val="000000"/>
                          </a:solidFill>
                          <a:latin typeface="+mn-ea"/>
                          <a:ea typeface="+mn-ea"/>
                        </a:rPr>
                        <a:t>12,127</a:t>
                      </a:r>
                      <a:endParaRPr lang="ja-JP" altLang="en-US" sz="1000" b="0" i="0" u="none" strike="noStrike" dirty="0">
                        <a:solidFill>
                          <a:srgbClr val="000000"/>
                        </a:solidFill>
                        <a:latin typeface="+mn-ea"/>
                        <a:ea typeface="+mn-ea"/>
                      </a:endParaRP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40000"/>
                        <a:lumOff val="60000"/>
                      </a:schemeClr>
                    </a:solidFill>
                  </a:tcPr>
                </a:tc>
                <a:tc>
                  <a:txBody>
                    <a:bodyPr/>
                    <a:lstStyle/>
                    <a:p>
                      <a:pPr algn="ctr" fontAlgn="ctr">
                        <a:lnSpc>
                          <a:spcPts val="1100"/>
                        </a:lnSpc>
                      </a:pPr>
                      <a:endParaRPr lang="en-US" altLang="ja-JP" sz="1000" b="0" i="0" u="none" strike="noStrike" dirty="0">
                        <a:solidFill>
                          <a:srgbClr val="000000"/>
                        </a:solidFill>
                        <a:latin typeface="ＭＳ Ｐゴシック" pitchFamily="50" charset="-128"/>
                        <a:ea typeface="ＭＳ Ｐゴシック" pitchFamily="50" charset="-128"/>
                      </a:endParaRP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40000"/>
                        <a:lumOff val="60000"/>
                      </a:schemeClr>
                    </a:solidFill>
                  </a:tcPr>
                </a:tc>
                <a:extLst>
                  <a:ext uri="{0D108BD9-81ED-4DB2-BD59-A6C34878D82A}">
                    <a16:rowId xmlns:a16="http://schemas.microsoft.com/office/drawing/2014/main" xmlns="" val="10003"/>
                  </a:ext>
                </a:extLst>
              </a:tr>
            </a:tbl>
          </a:graphicData>
        </a:graphic>
      </p:graphicFrame>
      <p:sp>
        <p:nvSpPr>
          <p:cNvPr id="18" name="正方形/長方形 17"/>
          <p:cNvSpPr/>
          <p:nvPr/>
        </p:nvSpPr>
        <p:spPr>
          <a:xfrm>
            <a:off x="467544" y="5345332"/>
            <a:ext cx="3312368" cy="292388"/>
          </a:xfrm>
          <a:prstGeom prst="rect">
            <a:avLst/>
          </a:prstGeom>
        </p:spPr>
        <p:txBody>
          <a:bodyPr wrap="square">
            <a:spAutoFit/>
          </a:bodyPr>
          <a:lstStyle/>
          <a:p>
            <a:r>
              <a:rPr lang="ja-JP" altLang="en-US" sz="1300" dirty="0">
                <a:latin typeface="+mn-ea"/>
              </a:rPr>
              <a:t>■他制度に移行　（</a:t>
            </a:r>
            <a:r>
              <a:rPr lang="en-US" altLang="ja-JP" sz="1300" dirty="0">
                <a:latin typeface="+mn-ea"/>
              </a:rPr>
              <a:t>1</a:t>
            </a:r>
            <a:r>
              <a:rPr lang="ja-JP" altLang="en-US" sz="1300" dirty="0">
                <a:latin typeface="+mn-ea"/>
              </a:rPr>
              <a:t>項目）</a:t>
            </a:r>
          </a:p>
        </p:txBody>
      </p:sp>
      <p:graphicFrame>
        <p:nvGraphicFramePr>
          <p:cNvPr id="19" name="表 18"/>
          <p:cNvGraphicFramePr>
            <a:graphicFrameLocks noGrp="1"/>
          </p:cNvGraphicFramePr>
          <p:nvPr/>
        </p:nvGraphicFramePr>
        <p:xfrm>
          <a:off x="755576" y="5637720"/>
          <a:ext cx="7992888" cy="881742"/>
        </p:xfrm>
        <a:graphic>
          <a:graphicData uri="http://schemas.openxmlformats.org/drawingml/2006/table">
            <a:tbl>
              <a:tblPr/>
              <a:tblGrid>
                <a:gridCol w="216024">
                  <a:extLst>
                    <a:ext uri="{9D8B030D-6E8A-4147-A177-3AD203B41FA5}">
                      <a16:colId xmlns:a16="http://schemas.microsoft.com/office/drawing/2014/main" xmlns="" val="20000"/>
                    </a:ext>
                  </a:extLst>
                </a:gridCol>
                <a:gridCol w="4464496">
                  <a:extLst>
                    <a:ext uri="{9D8B030D-6E8A-4147-A177-3AD203B41FA5}">
                      <a16:colId xmlns:a16="http://schemas.microsoft.com/office/drawing/2014/main" xmlns="" val="20001"/>
                    </a:ext>
                  </a:extLst>
                </a:gridCol>
                <a:gridCol w="1800200">
                  <a:extLst>
                    <a:ext uri="{9D8B030D-6E8A-4147-A177-3AD203B41FA5}">
                      <a16:colId xmlns:a16="http://schemas.microsoft.com/office/drawing/2014/main" xmlns="" val="20002"/>
                    </a:ext>
                  </a:extLst>
                </a:gridCol>
                <a:gridCol w="864096">
                  <a:extLst>
                    <a:ext uri="{9D8B030D-6E8A-4147-A177-3AD203B41FA5}">
                      <a16:colId xmlns:a16="http://schemas.microsoft.com/office/drawing/2014/main" xmlns="" val="20003"/>
                    </a:ext>
                  </a:extLst>
                </a:gridCol>
                <a:gridCol w="648072">
                  <a:extLst>
                    <a:ext uri="{9D8B030D-6E8A-4147-A177-3AD203B41FA5}">
                      <a16:colId xmlns:a16="http://schemas.microsoft.com/office/drawing/2014/main" xmlns="" val="20004"/>
                    </a:ext>
                  </a:extLst>
                </a:gridCol>
              </a:tblGrid>
              <a:tr h="293914">
                <a:tc>
                  <a:txBody>
                    <a:bodyPr/>
                    <a:lstStyle/>
                    <a:p>
                      <a:pPr algn="ctr" fontAlgn="ctr">
                        <a:lnSpc>
                          <a:spcPts val="1100"/>
                        </a:lnSpc>
                      </a:pPr>
                      <a:endParaRPr lang="zh-TW" altLang="en-US" sz="1000" b="0" i="0" u="none" strike="noStrike" dirty="0">
                        <a:solidFill>
                          <a:schemeClr val="tx1"/>
                        </a:solidFill>
                        <a:latin typeface="ＭＳ Ｐゴシック" pitchFamily="50" charset="-128"/>
                        <a:ea typeface="ＭＳ Ｐゴシック" pitchFamily="50" charset="-128"/>
                      </a:endParaRP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ap="flat" cmpd="sng" algn="ctr">
                      <a:solidFill>
                        <a:schemeClr val="tx1"/>
                      </a:solidFill>
                      <a:prstDash val="solid"/>
                      <a:round/>
                      <a:headEnd type="none" w="med" len="med"/>
                      <a:tailEnd type="none" w="med" len="med"/>
                    </a:lnTlToBr>
                    <a:solidFill>
                      <a:schemeClr val="accent5">
                        <a:lumMod val="40000"/>
                        <a:lumOff val="60000"/>
                      </a:schemeClr>
                    </a:solidFill>
                  </a:tcPr>
                </a:tc>
                <a:tc>
                  <a:txBody>
                    <a:bodyPr/>
                    <a:lstStyle/>
                    <a:p>
                      <a:pPr algn="ctr" fontAlgn="ctr">
                        <a:lnSpc>
                          <a:spcPts val="1100"/>
                        </a:lnSpc>
                      </a:pPr>
                      <a:r>
                        <a:rPr lang="zh-TW" altLang="en-US" sz="1000" b="0" i="0" u="none" strike="noStrike" dirty="0">
                          <a:solidFill>
                            <a:schemeClr val="tx1"/>
                          </a:solidFill>
                          <a:latin typeface="ＭＳ Ｐゴシック" pitchFamily="50" charset="-128"/>
                          <a:ea typeface="ＭＳ Ｐゴシック" pitchFamily="50" charset="-128"/>
                        </a:rPr>
                        <a:t>項目（補助対象）</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40000"/>
                        <a:lumOff val="60000"/>
                      </a:schemeClr>
                    </a:solidFill>
                  </a:tcPr>
                </a:tc>
                <a:tc>
                  <a:txBody>
                    <a:bodyPr/>
                    <a:lstStyle/>
                    <a:p>
                      <a:pPr algn="ctr" fontAlgn="ctr">
                        <a:lnSpc>
                          <a:spcPts val="1100"/>
                        </a:lnSpc>
                      </a:pPr>
                      <a:r>
                        <a:rPr lang="ja-JP" altLang="en-US" sz="1000" b="0" i="0" u="none" strike="noStrike" dirty="0">
                          <a:solidFill>
                            <a:schemeClr val="tx1"/>
                          </a:solidFill>
                          <a:latin typeface="ＭＳ Ｐゴシック" pitchFamily="50" charset="-128"/>
                          <a:ea typeface="ＭＳ Ｐゴシック" pitchFamily="50" charset="-128"/>
                        </a:rPr>
                        <a:t>補助対象</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40000"/>
                        <a:lumOff val="60000"/>
                      </a:schemeClr>
                    </a:solidFill>
                  </a:tcPr>
                </a:tc>
                <a:tc>
                  <a:txBody>
                    <a:bodyPr/>
                    <a:lstStyle/>
                    <a:p>
                      <a:pPr algn="ctr" fontAlgn="ctr">
                        <a:lnSpc>
                          <a:spcPts val="1100"/>
                        </a:lnSpc>
                      </a:pPr>
                      <a:r>
                        <a:rPr lang="ja-JP" altLang="en-US" sz="1000" b="0" i="0" u="none" strike="noStrike" dirty="0">
                          <a:solidFill>
                            <a:schemeClr val="tx1"/>
                          </a:solidFill>
                          <a:latin typeface="ＭＳ Ｐゴシック" pitchFamily="50" charset="-128"/>
                          <a:ea typeface="ＭＳ Ｐゴシック" pitchFamily="50" charset="-128"/>
                        </a:rPr>
                        <a:t>削減効果額</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40000"/>
                        <a:lumOff val="60000"/>
                      </a:schemeClr>
                    </a:solidFill>
                  </a:tcPr>
                </a:tc>
                <a:tc>
                  <a:txBody>
                    <a:bodyPr/>
                    <a:lstStyle/>
                    <a:p>
                      <a:pPr algn="ctr" fontAlgn="ctr">
                        <a:lnSpc>
                          <a:spcPts val="1100"/>
                        </a:lnSpc>
                      </a:pPr>
                      <a:r>
                        <a:rPr lang="ja-JP" altLang="en-US" sz="1000" b="0" i="0" u="none" strike="noStrike" dirty="0">
                          <a:solidFill>
                            <a:schemeClr val="tx1"/>
                          </a:solidFill>
                          <a:latin typeface="ＭＳ Ｐゴシック" pitchFamily="50" charset="-128"/>
                          <a:ea typeface="ＭＳ Ｐゴシック" pitchFamily="50" charset="-128"/>
                        </a:rPr>
                        <a:t>削減率</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40000"/>
                        <a:lumOff val="60000"/>
                      </a:schemeClr>
                    </a:solidFill>
                  </a:tcPr>
                </a:tc>
                <a:extLst>
                  <a:ext uri="{0D108BD9-81ED-4DB2-BD59-A6C34878D82A}">
                    <a16:rowId xmlns:a16="http://schemas.microsoft.com/office/drawing/2014/main" xmlns="" val="10000"/>
                  </a:ext>
                </a:extLst>
              </a:tr>
              <a:tr h="293914">
                <a:tc>
                  <a:txBody>
                    <a:bodyPr/>
                    <a:lstStyle/>
                    <a:p>
                      <a:pPr algn="ctr" fontAlgn="ctr">
                        <a:lnSpc>
                          <a:spcPts val="1100"/>
                        </a:lnSpc>
                      </a:pPr>
                      <a:r>
                        <a:rPr lang="en-US" altLang="ja-JP" sz="1000" b="0" i="0" u="none" strike="noStrike" dirty="0">
                          <a:solidFill>
                            <a:schemeClr val="tx1"/>
                          </a:solidFill>
                          <a:latin typeface="+mn-ea"/>
                          <a:ea typeface="+mn-ea"/>
                        </a:rPr>
                        <a:t>1</a:t>
                      </a:r>
                      <a:endParaRPr lang="ja-JP" altLang="en-US" sz="1000" b="0" i="0" u="none" strike="noStrike" dirty="0">
                        <a:solidFill>
                          <a:schemeClr val="tx1"/>
                        </a:solidFill>
                        <a:latin typeface="+mn-ea"/>
                        <a:ea typeface="+mn-ea"/>
                      </a:endParaRP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lnSpc>
                          <a:spcPts val="1100"/>
                        </a:lnSpc>
                      </a:pPr>
                      <a:r>
                        <a:rPr kumimoji="1" lang="ja-JP" altLang="en-US" sz="1000" b="0" i="0" u="none" strike="noStrike" kern="1200" dirty="0" err="1">
                          <a:solidFill>
                            <a:srgbClr val="000000"/>
                          </a:solidFill>
                          <a:latin typeface="+mj-ea"/>
                          <a:ea typeface="+mn-ea"/>
                          <a:cs typeface="+mn-cs"/>
                        </a:rPr>
                        <a:t>精神障がい</a:t>
                      </a:r>
                      <a:r>
                        <a:rPr kumimoji="1" lang="ja-JP" altLang="en-US" sz="1000" b="0" i="0" u="none" strike="noStrike" kern="1200" dirty="0">
                          <a:solidFill>
                            <a:srgbClr val="000000"/>
                          </a:solidFill>
                          <a:latin typeface="+mj-ea"/>
                          <a:ea typeface="+mn-ea"/>
                          <a:cs typeface="+mn-cs"/>
                        </a:rPr>
                        <a:t>者社会復帰施設運営補助金</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lnSpc>
                          <a:spcPts val="1100"/>
                        </a:lnSpc>
                      </a:pPr>
                      <a:r>
                        <a:rPr lang="zh-TW" altLang="en-US" sz="1000" b="0" i="0" u="none" strike="noStrike" dirty="0">
                          <a:solidFill>
                            <a:srgbClr val="000000"/>
                          </a:solidFill>
                          <a:latin typeface="ＭＳ Ｐゴシック" pitchFamily="50" charset="-128"/>
                          <a:ea typeface="ＭＳ Ｐゴシック" pitchFamily="50" charset="-128"/>
                        </a:rPr>
                        <a:t>大阪市管轄社会復帰施設</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lnSpc>
                          <a:spcPts val="1100"/>
                        </a:lnSpc>
                      </a:pPr>
                      <a:r>
                        <a:rPr lang="en-US" altLang="ja-JP" sz="1000" b="0" i="0" u="none" strike="noStrike" dirty="0">
                          <a:solidFill>
                            <a:srgbClr val="000000"/>
                          </a:solidFill>
                          <a:latin typeface="+mn-ea"/>
                          <a:ea typeface="+mn-ea"/>
                        </a:rPr>
                        <a:t>0</a:t>
                      </a:r>
                      <a:endParaRPr lang="ja-JP" altLang="en-US" sz="1000" b="0" i="0" u="none" strike="noStrike" dirty="0">
                        <a:solidFill>
                          <a:srgbClr val="000000"/>
                        </a:solidFill>
                        <a:latin typeface="+mn-ea"/>
                        <a:ea typeface="+mn-ea"/>
                      </a:endParaRP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lnSpc>
                          <a:spcPts val="1100"/>
                        </a:lnSpc>
                      </a:pPr>
                      <a:r>
                        <a:rPr lang="en-US" altLang="ja-JP" sz="1000" b="0" i="0" u="none" strike="noStrike" dirty="0">
                          <a:solidFill>
                            <a:srgbClr val="000000"/>
                          </a:solidFill>
                          <a:latin typeface="+mn-ea"/>
                          <a:ea typeface="+mn-ea"/>
                        </a:rPr>
                        <a:t>-</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1"/>
                  </a:ext>
                </a:extLst>
              </a:tr>
              <a:tr h="293914">
                <a:tc gridSpan="2">
                  <a:txBody>
                    <a:bodyPr/>
                    <a:lstStyle/>
                    <a:p>
                      <a:pPr algn="ctr" fontAlgn="ctr">
                        <a:lnSpc>
                          <a:spcPts val="1100"/>
                        </a:lnSpc>
                      </a:pPr>
                      <a:r>
                        <a:rPr lang="ja-JP" altLang="en-US" sz="1000" b="0" i="0" u="none" strike="noStrike" dirty="0">
                          <a:solidFill>
                            <a:schemeClr val="tx1"/>
                          </a:solidFill>
                          <a:latin typeface="+mn-ea"/>
                          <a:ea typeface="+mn-ea"/>
                        </a:rPr>
                        <a:t>計</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40000"/>
                        <a:lumOff val="60000"/>
                      </a:schemeClr>
                    </a:solidFill>
                  </a:tcPr>
                </a:tc>
                <a:tc hMerge="1">
                  <a:txBody>
                    <a:bodyPr/>
                    <a:lstStyle/>
                    <a:p>
                      <a:pPr algn="ctr" fontAlgn="ctr">
                        <a:lnSpc>
                          <a:spcPts val="1000"/>
                        </a:lnSpc>
                      </a:pPr>
                      <a:endParaRPr lang="ja-JP" altLang="en-US" sz="1000" b="0" i="0" u="none" strike="noStrike" dirty="0">
                        <a:solidFill>
                          <a:schemeClr val="tx1"/>
                        </a:solidFill>
                        <a:latin typeface="+mn-ea"/>
                        <a:ea typeface="+mn-ea"/>
                      </a:endParaRP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40000"/>
                        <a:lumOff val="60000"/>
                      </a:schemeClr>
                    </a:solidFill>
                  </a:tcPr>
                </a:tc>
                <a:tc>
                  <a:txBody>
                    <a:bodyPr/>
                    <a:lstStyle/>
                    <a:p>
                      <a:pPr algn="l" fontAlgn="ctr">
                        <a:lnSpc>
                          <a:spcPts val="1100"/>
                        </a:lnSpc>
                      </a:pPr>
                      <a:endParaRPr lang="ja-JP" altLang="en-US" sz="1000" b="0" i="0" u="none" strike="noStrike" dirty="0">
                        <a:solidFill>
                          <a:schemeClr val="tx1"/>
                        </a:solidFill>
                        <a:latin typeface="+mj-ea"/>
                        <a:ea typeface="+mj-ea"/>
                      </a:endParaRP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40000"/>
                        <a:lumOff val="60000"/>
                      </a:schemeClr>
                    </a:solidFill>
                  </a:tcPr>
                </a:tc>
                <a:tc>
                  <a:txBody>
                    <a:bodyPr/>
                    <a:lstStyle/>
                    <a:p>
                      <a:pPr algn="r" fontAlgn="ctr">
                        <a:lnSpc>
                          <a:spcPts val="1100"/>
                        </a:lnSpc>
                      </a:pPr>
                      <a:r>
                        <a:rPr lang="en-US" altLang="ja-JP" sz="1000" b="0" i="0" u="none" strike="noStrike" dirty="0">
                          <a:solidFill>
                            <a:srgbClr val="000000"/>
                          </a:solidFill>
                          <a:latin typeface="+mn-ea"/>
                          <a:ea typeface="+mn-ea"/>
                        </a:rPr>
                        <a:t>0</a:t>
                      </a:r>
                      <a:endParaRPr lang="ja-JP" altLang="en-US" sz="1000" b="0" i="0" u="none" strike="noStrike" dirty="0">
                        <a:solidFill>
                          <a:srgbClr val="000000"/>
                        </a:solidFill>
                        <a:latin typeface="+mn-ea"/>
                        <a:ea typeface="+mn-ea"/>
                      </a:endParaRP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40000"/>
                        <a:lumOff val="60000"/>
                      </a:schemeClr>
                    </a:solidFill>
                  </a:tcPr>
                </a:tc>
                <a:tc>
                  <a:txBody>
                    <a:bodyPr/>
                    <a:lstStyle/>
                    <a:p>
                      <a:pPr algn="ctr" fontAlgn="ctr">
                        <a:lnSpc>
                          <a:spcPts val="1100"/>
                        </a:lnSpc>
                      </a:pPr>
                      <a:endParaRPr lang="en-US" altLang="ja-JP" sz="1000" b="0" i="0" u="none" strike="noStrike" dirty="0">
                        <a:solidFill>
                          <a:srgbClr val="000000"/>
                        </a:solidFill>
                        <a:latin typeface="ＭＳ Ｐゴシック" pitchFamily="50" charset="-128"/>
                        <a:ea typeface="ＭＳ Ｐゴシック" pitchFamily="50" charset="-128"/>
                      </a:endParaRP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40000"/>
                        <a:lumOff val="60000"/>
                      </a:schemeClr>
                    </a:solidFill>
                  </a:tcPr>
                </a:tc>
                <a:extLst>
                  <a:ext uri="{0D108BD9-81ED-4DB2-BD59-A6C34878D82A}">
                    <a16:rowId xmlns:a16="http://schemas.microsoft.com/office/drawing/2014/main" xmlns="" val="10002"/>
                  </a:ext>
                </a:extLst>
              </a:tr>
            </a:tbl>
          </a:graphicData>
        </a:graphic>
      </p:graphicFrame>
      <p:sp>
        <p:nvSpPr>
          <p:cNvPr id="20" name="正方形/長方形 19"/>
          <p:cNvSpPr/>
          <p:nvPr/>
        </p:nvSpPr>
        <p:spPr>
          <a:xfrm>
            <a:off x="7956376" y="3807323"/>
            <a:ext cx="1008112" cy="246221"/>
          </a:xfrm>
          <a:prstGeom prst="rect">
            <a:avLst/>
          </a:prstGeom>
        </p:spPr>
        <p:txBody>
          <a:bodyPr wrap="square">
            <a:spAutoFit/>
          </a:bodyPr>
          <a:lstStyle/>
          <a:p>
            <a:r>
              <a:rPr lang="ja-JP" altLang="en-US" sz="1000" dirty="0">
                <a:latin typeface="+mn-ea"/>
              </a:rPr>
              <a:t>（単位：千円）</a:t>
            </a:r>
          </a:p>
        </p:txBody>
      </p:sp>
      <p:sp>
        <p:nvSpPr>
          <p:cNvPr id="21" name="正方形/長方形 20"/>
          <p:cNvSpPr/>
          <p:nvPr/>
        </p:nvSpPr>
        <p:spPr>
          <a:xfrm>
            <a:off x="7956376" y="5415027"/>
            <a:ext cx="1008112" cy="246221"/>
          </a:xfrm>
          <a:prstGeom prst="rect">
            <a:avLst/>
          </a:prstGeom>
        </p:spPr>
        <p:txBody>
          <a:bodyPr wrap="square">
            <a:spAutoFit/>
          </a:bodyPr>
          <a:lstStyle/>
          <a:p>
            <a:r>
              <a:rPr lang="ja-JP" altLang="en-US" sz="1000" dirty="0">
                <a:latin typeface="+mn-ea"/>
              </a:rPr>
              <a:t>（単位：千円）</a:t>
            </a:r>
          </a:p>
        </p:txBody>
      </p:sp>
      <p:sp>
        <p:nvSpPr>
          <p:cNvPr id="14" name="スライド番号プレースホルダ 13"/>
          <p:cNvSpPr>
            <a:spLocks noGrp="1"/>
          </p:cNvSpPr>
          <p:nvPr>
            <p:ph type="sldNum" sz="quarter" idx="12"/>
          </p:nvPr>
        </p:nvSpPr>
        <p:spPr/>
        <p:txBody>
          <a:bodyPr/>
          <a:lstStyle/>
          <a:p>
            <a:fld id="{CCEC3038-1CF1-4B63-9920-55248DCFBA97}" type="slidenum">
              <a:rPr kumimoji="1" lang="ja-JP" altLang="en-US" smtClean="0"/>
              <a:pPr/>
              <a:t>170</a:t>
            </a:fld>
            <a:endParaRPr kumimoji="1" lang="ja-JP" altLang="en-US"/>
          </a:p>
        </p:txBody>
      </p:sp>
      <p:sp>
        <p:nvSpPr>
          <p:cNvPr id="22" name="テキスト ボックス 21"/>
          <p:cNvSpPr txBox="1"/>
          <p:nvPr/>
        </p:nvSpPr>
        <p:spPr>
          <a:xfrm>
            <a:off x="7956376" y="0"/>
            <a:ext cx="1187624" cy="338554"/>
          </a:xfrm>
          <a:prstGeom prst="rect">
            <a:avLst/>
          </a:prstGeom>
          <a:noFill/>
        </p:spPr>
        <p:txBody>
          <a:bodyPr wrap="square" rtlCol="0">
            <a:spAutoFit/>
          </a:bodyPr>
          <a:lstStyle/>
          <a:p>
            <a:r>
              <a:rPr lang="en-US" altLang="ja-JP" sz="1600" dirty="0"/>
              <a:t>A7.(17)</a:t>
            </a:r>
            <a:endParaRPr lang="ja-JP" altLang="en-US" sz="1600" dirty="0"/>
          </a:p>
        </p:txBody>
      </p:sp>
      <p:sp>
        <p:nvSpPr>
          <p:cNvPr id="24" name="テキスト ボックス 36"/>
          <p:cNvSpPr txBox="1"/>
          <p:nvPr/>
        </p:nvSpPr>
        <p:spPr>
          <a:xfrm>
            <a:off x="0" y="0"/>
            <a:ext cx="4427984" cy="261610"/>
          </a:xfrm>
          <a:prstGeom prst="rect">
            <a:avLst/>
          </a:prstGeom>
          <a:noFill/>
        </p:spPr>
        <p:txBody>
          <a:bodyPr wrap="square" rtlCol="0">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r>
              <a:rPr lang="en-US" altLang="ja-JP" sz="1100" dirty="0"/>
              <a:t>Ⅳ</a:t>
            </a:r>
            <a:r>
              <a:rPr lang="ja-JP" altLang="en-US" sz="1100" dirty="0"/>
              <a:t>　行財政改革</a:t>
            </a:r>
            <a:r>
              <a:rPr lang="en-US" altLang="ja-JP" sz="1100" dirty="0"/>
              <a:t>【</a:t>
            </a:r>
            <a:r>
              <a:rPr lang="ja-JP" altLang="en-US" sz="1100" dirty="0"/>
              <a:t>業務執行の刷新</a:t>
            </a:r>
            <a:r>
              <a:rPr lang="en-US" altLang="ja-JP" sz="1100" dirty="0"/>
              <a:t>】</a:t>
            </a:r>
            <a:r>
              <a:rPr lang="ja-JP" altLang="en-US" sz="1100" dirty="0"/>
              <a:t>・補助金等の見直し</a:t>
            </a:r>
            <a:endParaRPr lang="en-US" altLang="ja-JP" sz="1100" dirty="0"/>
          </a:p>
        </p:txBody>
      </p:sp>
    </p:spTree>
    <p:extLst>
      <p:ext uri="{BB962C8B-B14F-4D97-AF65-F5344CB8AC3E}">
        <p14:creationId xmlns:p14="http://schemas.microsoft.com/office/powerpoint/2010/main" val="4198006673"/>
      </p:ext>
    </p:extLst>
  </p:cSld>
  <p:clrMapOvr>
    <a:masterClrMapping/>
  </p:clrMapOvr>
</p:sld>
</file>

<file path=ppt/slides/slide1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正方形/長方形 9"/>
          <p:cNvSpPr/>
          <p:nvPr/>
        </p:nvSpPr>
        <p:spPr>
          <a:xfrm>
            <a:off x="179512" y="260648"/>
            <a:ext cx="5976664" cy="338554"/>
          </a:xfrm>
          <a:prstGeom prst="rect">
            <a:avLst/>
          </a:prstGeom>
        </p:spPr>
        <p:txBody>
          <a:bodyPr wrap="square">
            <a:spAutoFit/>
          </a:bodyPr>
          <a:lstStyle/>
          <a:p>
            <a:r>
              <a:rPr lang="ja-JP" altLang="en-US" sz="1600" dirty="0">
                <a:latin typeface="+mn-ea"/>
              </a:rPr>
              <a:t>○見直しの対象とした補助金等（</a:t>
            </a:r>
            <a:r>
              <a:rPr lang="en-US" altLang="ja-JP" sz="1600" dirty="0">
                <a:latin typeface="+mn-ea"/>
              </a:rPr>
              <a:t>80</a:t>
            </a:r>
            <a:r>
              <a:rPr lang="ja-JP" altLang="en-US" sz="1600" dirty="0">
                <a:latin typeface="+mn-ea"/>
              </a:rPr>
              <a:t>項目）　（３／５）</a:t>
            </a:r>
          </a:p>
        </p:txBody>
      </p:sp>
      <p:sp>
        <p:nvSpPr>
          <p:cNvPr id="11" name="正方形/長方形 10"/>
          <p:cNvSpPr/>
          <p:nvPr/>
        </p:nvSpPr>
        <p:spPr>
          <a:xfrm>
            <a:off x="323528" y="620688"/>
            <a:ext cx="5112568" cy="292388"/>
          </a:xfrm>
          <a:prstGeom prst="rect">
            <a:avLst/>
          </a:prstGeom>
        </p:spPr>
        <p:txBody>
          <a:bodyPr wrap="square">
            <a:spAutoFit/>
          </a:bodyPr>
          <a:lstStyle/>
          <a:p>
            <a:r>
              <a:rPr lang="ja-JP" altLang="en-US" sz="1300" b="1" dirty="0">
                <a:latin typeface="+mn-ea"/>
              </a:rPr>
              <a:t>Ｃ．分担金　　</a:t>
            </a:r>
            <a:r>
              <a:rPr lang="en-US" altLang="ja-JP" sz="1300" b="1" dirty="0">
                <a:latin typeface="+mn-ea"/>
              </a:rPr>
              <a:t>【5</a:t>
            </a:r>
            <a:r>
              <a:rPr lang="ja-JP" altLang="en-US" sz="1300" b="1" dirty="0">
                <a:latin typeface="+mn-ea"/>
              </a:rPr>
              <a:t>項目</a:t>
            </a:r>
            <a:r>
              <a:rPr lang="en-US" altLang="ja-JP" sz="1300" b="1" dirty="0">
                <a:latin typeface="+mn-ea"/>
              </a:rPr>
              <a:t>】</a:t>
            </a:r>
            <a:r>
              <a:rPr lang="ja-JP" altLang="en-US" sz="1300" dirty="0">
                <a:latin typeface="+mn-ea"/>
              </a:rPr>
              <a:t>　</a:t>
            </a:r>
          </a:p>
        </p:txBody>
      </p:sp>
      <p:sp>
        <p:nvSpPr>
          <p:cNvPr id="12" name="正方形/長方形 11"/>
          <p:cNvSpPr/>
          <p:nvPr/>
        </p:nvSpPr>
        <p:spPr>
          <a:xfrm>
            <a:off x="467544" y="1197774"/>
            <a:ext cx="3312368" cy="292388"/>
          </a:xfrm>
          <a:prstGeom prst="rect">
            <a:avLst/>
          </a:prstGeom>
        </p:spPr>
        <p:txBody>
          <a:bodyPr wrap="square">
            <a:spAutoFit/>
          </a:bodyPr>
          <a:lstStyle/>
          <a:p>
            <a:r>
              <a:rPr lang="ja-JP" altLang="en-US" sz="1300" dirty="0">
                <a:latin typeface="+mn-ea"/>
              </a:rPr>
              <a:t>■廃止　（</a:t>
            </a:r>
            <a:r>
              <a:rPr lang="en-US" altLang="ja-JP" sz="1300" dirty="0">
                <a:latin typeface="+mn-ea"/>
              </a:rPr>
              <a:t>3</a:t>
            </a:r>
            <a:r>
              <a:rPr lang="ja-JP" altLang="en-US" sz="1300" dirty="0">
                <a:latin typeface="+mn-ea"/>
              </a:rPr>
              <a:t>項目）</a:t>
            </a:r>
          </a:p>
        </p:txBody>
      </p:sp>
      <p:graphicFrame>
        <p:nvGraphicFramePr>
          <p:cNvPr id="13" name="表 12"/>
          <p:cNvGraphicFramePr>
            <a:graphicFrameLocks noGrp="1"/>
          </p:cNvGraphicFramePr>
          <p:nvPr/>
        </p:nvGraphicFramePr>
        <p:xfrm>
          <a:off x="755576" y="1495207"/>
          <a:ext cx="7992888" cy="1469570"/>
        </p:xfrm>
        <a:graphic>
          <a:graphicData uri="http://schemas.openxmlformats.org/drawingml/2006/table">
            <a:tbl>
              <a:tblPr/>
              <a:tblGrid>
                <a:gridCol w="216024">
                  <a:extLst>
                    <a:ext uri="{9D8B030D-6E8A-4147-A177-3AD203B41FA5}">
                      <a16:colId xmlns:a16="http://schemas.microsoft.com/office/drawing/2014/main" xmlns="" val="20000"/>
                    </a:ext>
                  </a:extLst>
                </a:gridCol>
                <a:gridCol w="4464496">
                  <a:extLst>
                    <a:ext uri="{9D8B030D-6E8A-4147-A177-3AD203B41FA5}">
                      <a16:colId xmlns:a16="http://schemas.microsoft.com/office/drawing/2014/main" xmlns="" val="20001"/>
                    </a:ext>
                  </a:extLst>
                </a:gridCol>
                <a:gridCol w="1800200">
                  <a:extLst>
                    <a:ext uri="{9D8B030D-6E8A-4147-A177-3AD203B41FA5}">
                      <a16:colId xmlns:a16="http://schemas.microsoft.com/office/drawing/2014/main" xmlns="" val="20002"/>
                    </a:ext>
                  </a:extLst>
                </a:gridCol>
                <a:gridCol w="864096">
                  <a:extLst>
                    <a:ext uri="{9D8B030D-6E8A-4147-A177-3AD203B41FA5}">
                      <a16:colId xmlns:a16="http://schemas.microsoft.com/office/drawing/2014/main" xmlns="" val="20003"/>
                    </a:ext>
                  </a:extLst>
                </a:gridCol>
                <a:gridCol w="648072">
                  <a:extLst>
                    <a:ext uri="{9D8B030D-6E8A-4147-A177-3AD203B41FA5}">
                      <a16:colId xmlns:a16="http://schemas.microsoft.com/office/drawing/2014/main" xmlns="" val="20004"/>
                    </a:ext>
                  </a:extLst>
                </a:gridCol>
              </a:tblGrid>
              <a:tr h="293914">
                <a:tc>
                  <a:txBody>
                    <a:bodyPr/>
                    <a:lstStyle/>
                    <a:p>
                      <a:pPr algn="ctr" fontAlgn="ctr">
                        <a:lnSpc>
                          <a:spcPts val="1100"/>
                        </a:lnSpc>
                      </a:pPr>
                      <a:endParaRPr lang="zh-TW" altLang="en-US" sz="1000" b="0" i="0" u="none" strike="noStrike" dirty="0">
                        <a:solidFill>
                          <a:schemeClr val="tx1"/>
                        </a:solidFill>
                        <a:latin typeface="ＭＳ Ｐゴシック" pitchFamily="50" charset="-128"/>
                        <a:ea typeface="ＭＳ Ｐゴシック" pitchFamily="50" charset="-128"/>
                      </a:endParaRP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ap="flat" cmpd="sng" algn="ctr">
                      <a:solidFill>
                        <a:schemeClr val="tx1"/>
                      </a:solidFill>
                      <a:prstDash val="solid"/>
                      <a:round/>
                      <a:headEnd type="none" w="med" len="med"/>
                      <a:tailEnd type="none" w="med" len="med"/>
                    </a:lnTlToBr>
                    <a:solidFill>
                      <a:schemeClr val="accent5">
                        <a:lumMod val="40000"/>
                        <a:lumOff val="60000"/>
                      </a:schemeClr>
                    </a:solidFill>
                  </a:tcPr>
                </a:tc>
                <a:tc>
                  <a:txBody>
                    <a:bodyPr/>
                    <a:lstStyle/>
                    <a:p>
                      <a:pPr algn="ctr" fontAlgn="ctr">
                        <a:lnSpc>
                          <a:spcPts val="1100"/>
                        </a:lnSpc>
                      </a:pPr>
                      <a:r>
                        <a:rPr lang="zh-TW" altLang="en-US" sz="1000" b="0" i="0" u="none" strike="noStrike" dirty="0">
                          <a:solidFill>
                            <a:schemeClr val="tx1"/>
                          </a:solidFill>
                          <a:latin typeface="ＭＳ Ｐゴシック" pitchFamily="50" charset="-128"/>
                          <a:ea typeface="ＭＳ Ｐゴシック" pitchFamily="50" charset="-128"/>
                        </a:rPr>
                        <a:t>項目（補助対象）</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40000"/>
                        <a:lumOff val="60000"/>
                      </a:schemeClr>
                    </a:solidFill>
                  </a:tcPr>
                </a:tc>
                <a:tc>
                  <a:txBody>
                    <a:bodyPr/>
                    <a:lstStyle/>
                    <a:p>
                      <a:pPr algn="ctr" fontAlgn="ctr">
                        <a:lnSpc>
                          <a:spcPts val="1100"/>
                        </a:lnSpc>
                      </a:pPr>
                      <a:r>
                        <a:rPr lang="ja-JP" altLang="en-US" sz="1000" b="0" i="0" u="none" strike="noStrike" dirty="0">
                          <a:solidFill>
                            <a:schemeClr val="tx1"/>
                          </a:solidFill>
                          <a:latin typeface="ＭＳ Ｐゴシック" pitchFamily="50" charset="-128"/>
                          <a:ea typeface="ＭＳ Ｐゴシック" pitchFamily="50" charset="-128"/>
                        </a:rPr>
                        <a:t>補助対象</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40000"/>
                        <a:lumOff val="60000"/>
                      </a:schemeClr>
                    </a:solidFill>
                  </a:tcPr>
                </a:tc>
                <a:tc>
                  <a:txBody>
                    <a:bodyPr/>
                    <a:lstStyle/>
                    <a:p>
                      <a:pPr algn="ctr" fontAlgn="ctr">
                        <a:lnSpc>
                          <a:spcPts val="1100"/>
                        </a:lnSpc>
                      </a:pPr>
                      <a:r>
                        <a:rPr lang="ja-JP" altLang="en-US" sz="1000" b="0" i="0" u="none" strike="noStrike" dirty="0">
                          <a:solidFill>
                            <a:schemeClr val="tx1"/>
                          </a:solidFill>
                          <a:latin typeface="ＭＳ Ｐゴシック" pitchFamily="50" charset="-128"/>
                          <a:ea typeface="ＭＳ Ｐゴシック" pitchFamily="50" charset="-128"/>
                        </a:rPr>
                        <a:t>削減効果額</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40000"/>
                        <a:lumOff val="60000"/>
                      </a:schemeClr>
                    </a:solidFill>
                  </a:tcPr>
                </a:tc>
                <a:tc>
                  <a:txBody>
                    <a:bodyPr/>
                    <a:lstStyle/>
                    <a:p>
                      <a:pPr algn="ctr" fontAlgn="ctr">
                        <a:lnSpc>
                          <a:spcPts val="1100"/>
                        </a:lnSpc>
                      </a:pPr>
                      <a:r>
                        <a:rPr lang="ja-JP" altLang="en-US" sz="1000" b="0" i="0" u="none" strike="noStrike" dirty="0">
                          <a:solidFill>
                            <a:schemeClr val="tx1"/>
                          </a:solidFill>
                          <a:latin typeface="ＭＳ Ｐゴシック" pitchFamily="50" charset="-128"/>
                          <a:ea typeface="ＭＳ Ｐゴシック" pitchFamily="50" charset="-128"/>
                        </a:rPr>
                        <a:t>削減率</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40000"/>
                        <a:lumOff val="60000"/>
                      </a:schemeClr>
                    </a:solidFill>
                  </a:tcPr>
                </a:tc>
                <a:extLst>
                  <a:ext uri="{0D108BD9-81ED-4DB2-BD59-A6C34878D82A}">
                    <a16:rowId xmlns:a16="http://schemas.microsoft.com/office/drawing/2014/main" xmlns="" val="10000"/>
                  </a:ext>
                </a:extLst>
              </a:tr>
              <a:tr h="293914">
                <a:tc>
                  <a:txBody>
                    <a:bodyPr/>
                    <a:lstStyle/>
                    <a:p>
                      <a:pPr algn="ctr" fontAlgn="ctr">
                        <a:lnSpc>
                          <a:spcPts val="1100"/>
                        </a:lnSpc>
                      </a:pPr>
                      <a:r>
                        <a:rPr lang="en-US" altLang="ja-JP" sz="1000" b="0" i="0" u="none" strike="noStrike" dirty="0">
                          <a:solidFill>
                            <a:schemeClr val="tx1"/>
                          </a:solidFill>
                          <a:latin typeface="+mn-ea"/>
                          <a:ea typeface="+mn-ea"/>
                        </a:rPr>
                        <a:t>1</a:t>
                      </a:r>
                      <a:endParaRPr lang="ja-JP" altLang="en-US" sz="1000" b="0" i="0" u="none" strike="noStrike" dirty="0">
                        <a:solidFill>
                          <a:schemeClr val="tx1"/>
                        </a:solidFill>
                        <a:latin typeface="+mn-ea"/>
                        <a:ea typeface="+mn-ea"/>
                      </a:endParaRP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lnSpc>
                          <a:spcPts val="1100"/>
                        </a:lnSpc>
                      </a:pPr>
                      <a:r>
                        <a:rPr lang="zh-TW" altLang="en-US" sz="1000" b="0" i="0" u="none" strike="noStrike" dirty="0">
                          <a:solidFill>
                            <a:srgbClr val="000000"/>
                          </a:solidFill>
                          <a:latin typeface="ＭＳ Ｐゴシック" pitchFamily="50" charset="-128"/>
                          <a:ea typeface="ＭＳ Ｐゴシック" pitchFamily="50" charset="-128"/>
                        </a:rPr>
                        <a:t>地方財務協会分担金</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lnSpc>
                          <a:spcPts val="1100"/>
                        </a:lnSpc>
                      </a:pPr>
                      <a:r>
                        <a:rPr lang="zh-TW" altLang="en-US" sz="1000" b="0" i="0" u="none" strike="noStrike" dirty="0">
                          <a:solidFill>
                            <a:srgbClr val="000000"/>
                          </a:solidFill>
                          <a:latin typeface="ＭＳ Ｐゴシック" pitchFamily="50" charset="-128"/>
                          <a:ea typeface="ＭＳ Ｐゴシック" pitchFamily="50" charset="-128"/>
                        </a:rPr>
                        <a:t>地方財務協会</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lnSpc>
                          <a:spcPts val="1100"/>
                        </a:lnSpc>
                      </a:pPr>
                      <a:r>
                        <a:rPr lang="ja-JP" altLang="en-US" sz="1000" b="0" i="0" u="none" strike="noStrike" dirty="0">
                          <a:solidFill>
                            <a:srgbClr val="000000"/>
                          </a:solidFill>
                          <a:latin typeface="ＭＳ Ｐゴシック" pitchFamily="50" charset="-128"/>
                          <a:ea typeface="ＭＳ Ｐゴシック" pitchFamily="50" charset="-128"/>
                        </a:rPr>
                        <a:t>▲</a:t>
                      </a:r>
                      <a:r>
                        <a:rPr lang="en-US" altLang="ja-JP" sz="1000" b="0" i="0" u="none" strike="noStrike" dirty="0">
                          <a:solidFill>
                            <a:srgbClr val="000000"/>
                          </a:solidFill>
                          <a:latin typeface="ＭＳ Ｐゴシック" pitchFamily="50" charset="-128"/>
                          <a:ea typeface="ＭＳ Ｐゴシック" pitchFamily="50" charset="-128"/>
                        </a:rPr>
                        <a:t>600</a:t>
                      </a:r>
                      <a:endParaRPr lang="ja-JP" altLang="en-US" sz="1000" b="0" i="0" u="none" strike="noStrike" dirty="0">
                        <a:solidFill>
                          <a:srgbClr val="000000"/>
                        </a:solidFill>
                        <a:latin typeface="ＭＳ Ｐゴシック" pitchFamily="50" charset="-128"/>
                        <a:ea typeface="ＭＳ Ｐゴシック" pitchFamily="50" charset="-128"/>
                      </a:endParaRP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lnSpc>
                          <a:spcPts val="1100"/>
                        </a:lnSpc>
                      </a:pPr>
                      <a:r>
                        <a:rPr lang="en-US" altLang="ja-JP" sz="1000" b="0" i="0" u="none" strike="noStrike" dirty="0">
                          <a:solidFill>
                            <a:srgbClr val="000000"/>
                          </a:solidFill>
                          <a:latin typeface="ＭＳ Ｐゴシック" pitchFamily="50" charset="-128"/>
                          <a:ea typeface="ＭＳ Ｐゴシック" pitchFamily="50" charset="-128"/>
                        </a:rPr>
                        <a:t>100%</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1"/>
                  </a:ext>
                </a:extLst>
              </a:tr>
              <a:tr h="293914">
                <a:tc>
                  <a:txBody>
                    <a:bodyPr/>
                    <a:lstStyle/>
                    <a:p>
                      <a:pPr algn="ctr" fontAlgn="ctr">
                        <a:lnSpc>
                          <a:spcPts val="1100"/>
                        </a:lnSpc>
                      </a:pPr>
                      <a:r>
                        <a:rPr lang="en-US" altLang="ja-JP" sz="1000" b="0" i="0" u="none" strike="noStrike" dirty="0">
                          <a:solidFill>
                            <a:schemeClr val="tx1"/>
                          </a:solidFill>
                          <a:latin typeface="+mn-ea"/>
                          <a:ea typeface="+mn-ea"/>
                        </a:rPr>
                        <a:t>2</a:t>
                      </a:r>
                      <a:endParaRPr lang="ja-JP" altLang="en-US" sz="1000" b="0" i="0" u="none" strike="noStrike" dirty="0">
                        <a:solidFill>
                          <a:schemeClr val="tx1"/>
                        </a:solidFill>
                        <a:latin typeface="+mn-ea"/>
                        <a:ea typeface="+mn-ea"/>
                      </a:endParaRP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lnSpc>
                          <a:spcPts val="1100"/>
                        </a:lnSpc>
                      </a:pPr>
                      <a:r>
                        <a:rPr lang="zh-TW" altLang="en-US" sz="1000" b="0" i="0" u="none" strike="noStrike" dirty="0">
                          <a:solidFill>
                            <a:srgbClr val="000000"/>
                          </a:solidFill>
                          <a:latin typeface="ＭＳ Ｐゴシック" pitchFamily="50" charset="-128"/>
                          <a:ea typeface="ＭＳ Ｐゴシック" pitchFamily="50" charset="-128"/>
                        </a:rPr>
                        <a:t>近畿地区幹線道路協議会分担金</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lnSpc>
                          <a:spcPts val="1100"/>
                        </a:lnSpc>
                      </a:pPr>
                      <a:r>
                        <a:rPr lang="zh-TW" altLang="en-US" sz="1000" b="0" i="0" u="none" strike="noStrike">
                          <a:solidFill>
                            <a:srgbClr val="000000"/>
                          </a:solidFill>
                          <a:latin typeface="ＭＳ Ｐゴシック" pitchFamily="50" charset="-128"/>
                          <a:ea typeface="ＭＳ Ｐゴシック" pitchFamily="50" charset="-128"/>
                        </a:rPr>
                        <a:t>近畿地区幹線道路協議会</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lnSpc>
                          <a:spcPts val="1100"/>
                        </a:lnSpc>
                      </a:pPr>
                      <a:r>
                        <a:rPr lang="ja-JP" altLang="en-US" sz="1000" b="0" i="0" u="none" strike="noStrike" dirty="0">
                          <a:solidFill>
                            <a:srgbClr val="000000"/>
                          </a:solidFill>
                          <a:latin typeface="ＭＳ Ｐゴシック" pitchFamily="50" charset="-128"/>
                          <a:ea typeface="ＭＳ Ｐゴシック" pitchFamily="50" charset="-128"/>
                        </a:rPr>
                        <a:t>▲</a:t>
                      </a:r>
                      <a:r>
                        <a:rPr lang="en-US" altLang="ja-JP" sz="1000" b="0" i="0" u="none" strike="noStrike" dirty="0">
                          <a:solidFill>
                            <a:srgbClr val="000000"/>
                          </a:solidFill>
                          <a:latin typeface="ＭＳ Ｐゴシック" pitchFamily="50" charset="-128"/>
                          <a:ea typeface="ＭＳ Ｐゴシック" pitchFamily="50" charset="-128"/>
                        </a:rPr>
                        <a:t>100</a:t>
                      </a:r>
                      <a:endParaRPr lang="ja-JP" altLang="en-US" sz="1000" b="0" i="0" u="none" strike="noStrike" dirty="0">
                        <a:solidFill>
                          <a:srgbClr val="000000"/>
                        </a:solidFill>
                        <a:latin typeface="ＭＳ Ｐゴシック" pitchFamily="50" charset="-128"/>
                        <a:ea typeface="ＭＳ Ｐゴシック" pitchFamily="50" charset="-128"/>
                      </a:endParaRP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lnSpc>
                          <a:spcPts val="1100"/>
                        </a:lnSpc>
                      </a:pPr>
                      <a:r>
                        <a:rPr lang="en-US" altLang="ja-JP" sz="1000" b="0" i="0" u="none" strike="noStrike" dirty="0">
                          <a:solidFill>
                            <a:srgbClr val="000000"/>
                          </a:solidFill>
                          <a:latin typeface="ＭＳ Ｐゴシック" pitchFamily="50" charset="-128"/>
                          <a:ea typeface="ＭＳ Ｐゴシック" pitchFamily="50" charset="-128"/>
                        </a:rPr>
                        <a:t>100%</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2"/>
                  </a:ext>
                </a:extLst>
              </a:tr>
              <a:tr h="293914">
                <a:tc>
                  <a:txBody>
                    <a:bodyPr/>
                    <a:lstStyle/>
                    <a:p>
                      <a:pPr algn="ctr" fontAlgn="ctr">
                        <a:lnSpc>
                          <a:spcPts val="1100"/>
                        </a:lnSpc>
                      </a:pPr>
                      <a:r>
                        <a:rPr lang="en-US" altLang="zh-TW" sz="1000" b="0" i="0" u="none" strike="noStrike" dirty="0">
                          <a:solidFill>
                            <a:schemeClr val="tx1"/>
                          </a:solidFill>
                          <a:latin typeface="ＭＳ Ｐゴシック" pitchFamily="50" charset="-128"/>
                          <a:ea typeface="ＭＳ Ｐゴシック" pitchFamily="50" charset="-128"/>
                        </a:rPr>
                        <a:t>3</a:t>
                      </a:r>
                      <a:endParaRPr lang="zh-TW" altLang="en-US" sz="1000" b="0" i="0" u="none" strike="noStrike" dirty="0">
                        <a:solidFill>
                          <a:schemeClr val="tx1"/>
                        </a:solidFill>
                        <a:latin typeface="ＭＳ Ｐゴシック" pitchFamily="50" charset="-128"/>
                        <a:ea typeface="ＭＳ Ｐゴシック" pitchFamily="50" charset="-128"/>
                      </a:endParaRP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lnSpc>
                          <a:spcPts val="1100"/>
                        </a:lnSpc>
                      </a:pPr>
                      <a:r>
                        <a:rPr lang="en-US" altLang="ja-JP" sz="1000" b="0" i="0" u="none" strike="noStrike" dirty="0">
                          <a:solidFill>
                            <a:srgbClr val="000000"/>
                          </a:solidFill>
                          <a:latin typeface="ＭＳ Ｐゴシック" pitchFamily="50" charset="-128"/>
                          <a:ea typeface="ＭＳ Ｐゴシック" pitchFamily="50" charset="-128"/>
                        </a:rPr>
                        <a:t>(</a:t>
                      </a:r>
                      <a:r>
                        <a:rPr lang="ja-JP" altLang="en-US" sz="1000" b="0" i="0" u="none" strike="noStrike" dirty="0">
                          <a:solidFill>
                            <a:srgbClr val="000000"/>
                          </a:solidFill>
                          <a:latin typeface="ＭＳ Ｐゴシック" pitchFamily="50" charset="-128"/>
                          <a:ea typeface="ＭＳ Ｐゴシック" pitchFamily="50" charset="-128"/>
                        </a:rPr>
                        <a:t>一財</a:t>
                      </a:r>
                      <a:r>
                        <a:rPr lang="en-US" altLang="ja-JP" sz="1000" b="0" i="0" u="none" strike="noStrike" dirty="0">
                          <a:solidFill>
                            <a:srgbClr val="000000"/>
                          </a:solidFill>
                          <a:latin typeface="ＭＳ Ｐゴシック" pitchFamily="50" charset="-128"/>
                          <a:ea typeface="ＭＳ Ｐゴシック" pitchFamily="50" charset="-128"/>
                        </a:rPr>
                        <a:t>)</a:t>
                      </a:r>
                      <a:r>
                        <a:rPr lang="ja-JP" altLang="en-US" sz="1000" b="0" i="0" u="none" strike="noStrike" dirty="0">
                          <a:solidFill>
                            <a:srgbClr val="000000"/>
                          </a:solidFill>
                          <a:latin typeface="ＭＳ Ｐゴシック" pitchFamily="50" charset="-128"/>
                          <a:ea typeface="ＭＳ Ｐゴシック" pitchFamily="50" charset="-128"/>
                        </a:rPr>
                        <a:t>アジア太平洋観光交流センター事業にかかる分担金</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lnSpc>
                          <a:spcPts val="1100"/>
                        </a:lnSpc>
                      </a:pPr>
                      <a:r>
                        <a:rPr lang="en-US" altLang="ja-JP" sz="1000" b="0" i="0" u="none" strike="noStrike" dirty="0">
                          <a:solidFill>
                            <a:srgbClr val="000000"/>
                          </a:solidFill>
                          <a:latin typeface="ＭＳ Ｐゴシック" pitchFamily="50" charset="-128"/>
                          <a:ea typeface="ＭＳ Ｐゴシック" pitchFamily="50" charset="-128"/>
                        </a:rPr>
                        <a:t>(</a:t>
                      </a:r>
                      <a:r>
                        <a:rPr lang="ja-JP" altLang="en-US" sz="1000" b="0" i="0" u="none" strike="noStrike" dirty="0">
                          <a:solidFill>
                            <a:srgbClr val="000000"/>
                          </a:solidFill>
                          <a:latin typeface="ＭＳ Ｐゴシック" pitchFamily="50" charset="-128"/>
                          <a:ea typeface="ＭＳ Ｐゴシック" pitchFamily="50" charset="-128"/>
                        </a:rPr>
                        <a:t>一財</a:t>
                      </a:r>
                      <a:r>
                        <a:rPr lang="en-US" altLang="ja-JP" sz="1000" b="0" i="0" u="none" strike="noStrike" dirty="0">
                          <a:solidFill>
                            <a:srgbClr val="000000"/>
                          </a:solidFill>
                          <a:latin typeface="ＭＳ Ｐゴシック" pitchFamily="50" charset="-128"/>
                          <a:ea typeface="ＭＳ Ｐゴシック" pitchFamily="50" charset="-128"/>
                        </a:rPr>
                        <a:t>)</a:t>
                      </a:r>
                      <a:r>
                        <a:rPr lang="ja-JP" altLang="en-US" sz="1000" b="0" i="0" u="none" strike="noStrike" dirty="0">
                          <a:solidFill>
                            <a:srgbClr val="000000"/>
                          </a:solidFill>
                          <a:latin typeface="ＭＳ Ｐゴシック" pitchFamily="50" charset="-128"/>
                          <a:ea typeface="ＭＳ Ｐゴシック" pitchFamily="50" charset="-128"/>
                        </a:rPr>
                        <a:t>アジア太平洋観光交流センター</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lnSpc>
                          <a:spcPts val="1100"/>
                        </a:lnSpc>
                      </a:pPr>
                      <a:r>
                        <a:rPr lang="ja-JP" altLang="en-US" sz="1000" b="0" i="0" u="none" strike="noStrike" dirty="0">
                          <a:solidFill>
                            <a:srgbClr val="000000"/>
                          </a:solidFill>
                          <a:latin typeface="ＭＳ Ｐゴシック" pitchFamily="50" charset="-128"/>
                          <a:ea typeface="ＭＳ Ｐゴシック" pitchFamily="50" charset="-128"/>
                        </a:rPr>
                        <a:t>▲</a:t>
                      </a:r>
                      <a:r>
                        <a:rPr lang="en-US" altLang="ja-JP" sz="1000" b="0" i="0" u="none" strike="noStrike" dirty="0">
                          <a:solidFill>
                            <a:srgbClr val="000000"/>
                          </a:solidFill>
                          <a:latin typeface="ＭＳ Ｐゴシック" pitchFamily="50" charset="-128"/>
                          <a:ea typeface="ＭＳ Ｐゴシック" pitchFamily="50" charset="-128"/>
                        </a:rPr>
                        <a:t>10,647</a:t>
                      </a:r>
                      <a:endParaRPr lang="ja-JP" altLang="en-US" sz="1000" b="0" i="0" u="none" strike="noStrike" dirty="0">
                        <a:solidFill>
                          <a:srgbClr val="000000"/>
                        </a:solidFill>
                        <a:latin typeface="ＭＳ Ｐゴシック" pitchFamily="50" charset="-128"/>
                        <a:ea typeface="ＭＳ Ｐゴシック" pitchFamily="50" charset="-128"/>
                      </a:endParaRP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lnSpc>
                          <a:spcPts val="1100"/>
                        </a:lnSpc>
                      </a:pPr>
                      <a:r>
                        <a:rPr lang="en-US" altLang="ja-JP" sz="1000" b="0" i="0" u="none" strike="noStrike" dirty="0">
                          <a:solidFill>
                            <a:srgbClr val="000000"/>
                          </a:solidFill>
                          <a:latin typeface="ＭＳ Ｐゴシック" pitchFamily="50" charset="-128"/>
                          <a:ea typeface="ＭＳ Ｐゴシック" pitchFamily="50" charset="-128"/>
                        </a:rPr>
                        <a:t>100%</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3"/>
                  </a:ext>
                </a:extLst>
              </a:tr>
              <a:tr h="293914">
                <a:tc gridSpan="2">
                  <a:txBody>
                    <a:bodyPr/>
                    <a:lstStyle/>
                    <a:p>
                      <a:pPr algn="ctr" fontAlgn="ctr">
                        <a:lnSpc>
                          <a:spcPts val="1100"/>
                        </a:lnSpc>
                      </a:pPr>
                      <a:r>
                        <a:rPr lang="ja-JP" altLang="en-US" sz="1000" b="0" i="0" u="none" strike="noStrike" dirty="0">
                          <a:solidFill>
                            <a:schemeClr val="tx1"/>
                          </a:solidFill>
                          <a:latin typeface="+mn-ea"/>
                          <a:ea typeface="+mn-ea"/>
                        </a:rPr>
                        <a:t>計</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40000"/>
                        <a:lumOff val="60000"/>
                      </a:schemeClr>
                    </a:solidFill>
                  </a:tcPr>
                </a:tc>
                <a:tc hMerge="1">
                  <a:txBody>
                    <a:bodyPr/>
                    <a:lstStyle/>
                    <a:p>
                      <a:pPr algn="ctr" fontAlgn="ctr">
                        <a:lnSpc>
                          <a:spcPts val="1000"/>
                        </a:lnSpc>
                      </a:pPr>
                      <a:endParaRPr lang="ja-JP" altLang="en-US" sz="1000" b="0" i="0" u="none" strike="noStrike" dirty="0">
                        <a:solidFill>
                          <a:schemeClr val="tx1"/>
                        </a:solidFill>
                        <a:latin typeface="+mn-ea"/>
                        <a:ea typeface="+mn-ea"/>
                      </a:endParaRP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40000"/>
                        <a:lumOff val="60000"/>
                      </a:schemeClr>
                    </a:solidFill>
                  </a:tcPr>
                </a:tc>
                <a:tc>
                  <a:txBody>
                    <a:bodyPr/>
                    <a:lstStyle/>
                    <a:p>
                      <a:pPr algn="l" fontAlgn="ctr">
                        <a:lnSpc>
                          <a:spcPts val="1100"/>
                        </a:lnSpc>
                      </a:pPr>
                      <a:endParaRPr lang="ja-JP" altLang="en-US" sz="1000" b="0" i="0" u="none" strike="noStrike" dirty="0">
                        <a:solidFill>
                          <a:schemeClr val="tx1"/>
                        </a:solidFill>
                        <a:latin typeface="+mj-ea"/>
                        <a:ea typeface="+mj-ea"/>
                      </a:endParaRP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40000"/>
                        <a:lumOff val="60000"/>
                      </a:schemeClr>
                    </a:solidFill>
                  </a:tcPr>
                </a:tc>
                <a:tc>
                  <a:txBody>
                    <a:bodyPr/>
                    <a:lstStyle/>
                    <a:p>
                      <a:pPr algn="r" fontAlgn="ctr">
                        <a:lnSpc>
                          <a:spcPts val="1100"/>
                        </a:lnSpc>
                      </a:pPr>
                      <a:r>
                        <a:rPr lang="ja-JP" altLang="en-US" sz="1000" b="0" i="0" u="none" strike="noStrike" dirty="0">
                          <a:solidFill>
                            <a:srgbClr val="000000"/>
                          </a:solidFill>
                          <a:latin typeface="ＭＳ Ｐゴシック" pitchFamily="50" charset="-128"/>
                          <a:ea typeface="ＭＳ Ｐゴシック" pitchFamily="50" charset="-128"/>
                        </a:rPr>
                        <a:t>▲</a:t>
                      </a:r>
                      <a:r>
                        <a:rPr lang="en-US" altLang="ja-JP" sz="1000" b="0" i="0" u="none" strike="noStrike" dirty="0">
                          <a:solidFill>
                            <a:srgbClr val="000000"/>
                          </a:solidFill>
                          <a:latin typeface="ＭＳ Ｐゴシック" pitchFamily="50" charset="-128"/>
                          <a:ea typeface="ＭＳ Ｐゴシック" pitchFamily="50" charset="-128"/>
                        </a:rPr>
                        <a:t>11,347</a:t>
                      </a:r>
                      <a:endParaRPr lang="ja-JP" altLang="en-US" sz="1000" b="0" i="0" u="none" strike="noStrike" dirty="0">
                        <a:solidFill>
                          <a:srgbClr val="000000"/>
                        </a:solidFill>
                        <a:latin typeface="ＭＳ Ｐゴシック" pitchFamily="50" charset="-128"/>
                        <a:ea typeface="ＭＳ Ｐゴシック" pitchFamily="50" charset="-128"/>
                      </a:endParaRP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40000"/>
                        <a:lumOff val="60000"/>
                      </a:schemeClr>
                    </a:solidFill>
                  </a:tcPr>
                </a:tc>
                <a:tc>
                  <a:txBody>
                    <a:bodyPr/>
                    <a:lstStyle/>
                    <a:p>
                      <a:pPr algn="ctr" fontAlgn="ctr">
                        <a:lnSpc>
                          <a:spcPts val="1100"/>
                        </a:lnSpc>
                      </a:pPr>
                      <a:endParaRPr lang="en-US" altLang="ja-JP" sz="1000" b="0" i="0" u="none" strike="noStrike" dirty="0">
                        <a:solidFill>
                          <a:srgbClr val="000000"/>
                        </a:solidFill>
                        <a:latin typeface="ＭＳ Ｐゴシック" pitchFamily="50" charset="-128"/>
                        <a:ea typeface="ＭＳ Ｐゴシック" pitchFamily="50" charset="-128"/>
                      </a:endParaRP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40000"/>
                        <a:lumOff val="60000"/>
                      </a:schemeClr>
                    </a:solidFill>
                  </a:tcPr>
                </a:tc>
                <a:extLst>
                  <a:ext uri="{0D108BD9-81ED-4DB2-BD59-A6C34878D82A}">
                    <a16:rowId xmlns:a16="http://schemas.microsoft.com/office/drawing/2014/main" xmlns="" val="10004"/>
                  </a:ext>
                </a:extLst>
              </a:tr>
            </a:tbl>
          </a:graphicData>
        </a:graphic>
      </p:graphicFrame>
      <p:sp>
        <p:nvSpPr>
          <p:cNvPr id="16" name="正方形/長方形 15"/>
          <p:cNvSpPr/>
          <p:nvPr/>
        </p:nvSpPr>
        <p:spPr>
          <a:xfrm>
            <a:off x="7956376" y="1239585"/>
            <a:ext cx="1008112" cy="246221"/>
          </a:xfrm>
          <a:prstGeom prst="rect">
            <a:avLst/>
          </a:prstGeom>
        </p:spPr>
        <p:txBody>
          <a:bodyPr wrap="square">
            <a:spAutoFit/>
          </a:bodyPr>
          <a:lstStyle/>
          <a:p>
            <a:r>
              <a:rPr lang="ja-JP" altLang="en-US" sz="1000" dirty="0">
                <a:latin typeface="+mn-ea"/>
              </a:rPr>
              <a:t>（単位：千円）</a:t>
            </a:r>
          </a:p>
        </p:txBody>
      </p:sp>
      <p:sp>
        <p:nvSpPr>
          <p:cNvPr id="23" name="正方形/長方形 22"/>
          <p:cNvSpPr/>
          <p:nvPr/>
        </p:nvSpPr>
        <p:spPr>
          <a:xfrm>
            <a:off x="467544" y="3324063"/>
            <a:ext cx="3312368" cy="292388"/>
          </a:xfrm>
          <a:prstGeom prst="rect">
            <a:avLst/>
          </a:prstGeom>
        </p:spPr>
        <p:txBody>
          <a:bodyPr wrap="square">
            <a:spAutoFit/>
          </a:bodyPr>
          <a:lstStyle/>
          <a:p>
            <a:r>
              <a:rPr lang="ja-JP" altLang="en-US" sz="1300" dirty="0">
                <a:latin typeface="+mn-ea"/>
              </a:rPr>
              <a:t>■存続　（</a:t>
            </a:r>
            <a:r>
              <a:rPr lang="en-US" altLang="ja-JP" sz="1300" dirty="0">
                <a:latin typeface="+mn-ea"/>
              </a:rPr>
              <a:t>2</a:t>
            </a:r>
            <a:r>
              <a:rPr lang="ja-JP" altLang="en-US" sz="1300" dirty="0">
                <a:latin typeface="+mn-ea"/>
              </a:rPr>
              <a:t>項目）</a:t>
            </a:r>
          </a:p>
        </p:txBody>
      </p:sp>
      <p:graphicFrame>
        <p:nvGraphicFramePr>
          <p:cNvPr id="24" name="表 23"/>
          <p:cNvGraphicFramePr>
            <a:graphicFrameLocks noGrp="1"/>
          </p:cNvGraphicFramePr>
          <p:nvPr/>
        </p:nvGraphicFramePr>
        <p:xfrm>
          <a:off x="755576" y="3621496"/>
          <a:ext cx="7992888" cy="1175656"/>
        </p:xfrm>
        <a:graphic>
          <a:graphicData uri="http://schemas.openxmlformats.org/drawingml/2006/table">
            <a:tbl>
              <a:tblPr/>
              <a:tblGrid>
                <a:gridCol w="216024">
                  <a:extLst>
                    <a:ext uri="{9D8B030D-6E8A-4147-A177-3AD203B41FA5}">
                      <a16:colId xmlns:a16="http://schemas.microsoft.com/office/drawing/2014/main" xmlns="" val="20000"/>
                    </a:ext>
                  </a:extLst>
                </a:gridCol>
                <a:gridCol w="4464496">
                  <a:extLst>
                    <a:ext uri="{9D8B030D-6E8A-4147-A177-3AD203B41FA5}">
                      <a16:colId xmlns:a16="http://schemas.microsoft.com/office/drawing/2014/main" xmlns="" val="20001"/>
                    </a:ext>
                  </a:extLst>
                </a:gridCol>
                <a:gridCol w="1800200">
                  <a:extLst>
                    <a:ext uri="{9D8B030D-6E8A-4147-A177-3AD203B41FA5}">
                      <a16:colId xmlns:a16="http://schemas.microsoft.com/office/drawing/2014/main" xmlns="" val="20002"/>
                    </a:ext>
                  </a:extLst>
                </a:gridCol>
                <a:gridCol w="864096">
                  <a:extLst>
                    <a:ext uri="{9D8B030D-6E8A-4147-A177-3AD203B41FA5}">
                      <a16:colId xmlns:a16="http://schemas.microsoft.com/office/drawing/2014/main" xmlns="" val="20003"/>
                    </a:ext>
                  </a:extLst>
                </a:gridCol>
                <a:gridCol w="648072">
                  <a:extLst>
                    <a:ext uri="{9D8B030D-6E8A-4147-A177-3AD203B41FA5}">
                      <a16:colId xmlns:a16="http://schemas.microsoft.com/office/drawing/2014/main" xmlns="" val="20004"/>
                    </a:ext>
                  </a:extLst>
                </a:gridCol>
              </a:tblGrid>
              <a:tr h="293914">
                <a:tc>
                  <a:txBody>
                    <a:bodyPr/>
                    <a:lstStyle/>
                    <a:p>
                      <a:pPr algn="ctr" fontAlgn="ctr">
                        <a:lnSpc>
                          <a:spcPts val="1100"/>
                        </a:lnSpc>
                      </a:pPr>
                      <a:endParaRPr lang="zh-TW" altLang="en-US" sz="1000" b="0" i="0" u="none" strike="noStrike" dirty="0">
                        <a:solidFill>
                          <a:schemeClr val="tx1"/>
                        </a:solidFill>
                        <a:latin typeface="ＭＳ Ｐゴシック" pitchFamily="50" charset="-128"/>
                        <a:ea typeface="ＭＳ Ｐゴシック" pitchFamily="50" charset="-128"/>
                      </a:endParaRP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ap="flat" cmpd="sng" algn="ctr">
                      <a:solidFill>
                        <a:schemeClr val="tx1"/>
                      </a:solidFill>
                      <a:prstDash val="solid"/>
                      <a:round/>
                      <a:headEnd type="none" w="med" len="med"/>
                      <a:tailEnd type="none" w="med" len="med"/>
                    </a:lnTlToBr>
                    <a:solidFill>
                      <a:schemeClr val="accent5">
                        <a:lumMod val="40000"/>
                        <a:lumOff val="60000"/>
                      </a:schemeClr>
                    </a:solidFill>
                  </a:tcPr>
                </a:tc>
                <a:tc>
                  <a:txBody>
                    <a:bodyPr/>
                    <a:lstStyle/>
                    <a:p>
                      <a:pPr algn="ctr" fontAlgn="ctr">
                        <a:lnSpc>
                          <a:spcPts val="1100"/>
                        </a:lnSpc>
                      </a:pPr>
                      <a:r>
                        <a:rPr lang="zh-TW" altLang="en-US" sz="1000" b="0" i="0" u="none" strike="noStrike" dirty="0">
                          <a:solidFill>
                            <a:schemeClr val="tx1"/>
                          </a:solidFill>
                          <a:latin typeface="ＭＳ Ｐゴシック" pitchFamily="50" charset="-128"/>
                          <a:ea typeface="ＭＳ Ｐゴシック" pitchFamily="50" charset="-128"/>
                        </a:rPr>
                        <a:t>項目（補助対象）</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40000"/>
                        <a:lumOff val="60000"/>
                      </a:schemeClr>
                    </a:solidFill>
                  </a:tcPr>
                </a:tc>
                <a:tc>
                  <a:txBody>
                    <a:bodyPr/>
                    <a:lstStyle/>
                    <a:p>
                      <a:pPr algn="ctr" fontAlgn="ctr">
                        <a:lnSpc>
                          <a:spcPts val="1100"/>
                        </a:lnSpc>
                      </a:pPr>
                      <a:r>
                        <a:rPr lang="ja-JP" altLang="en-US" sz="1000" b="0" i="0" u="none" strike="noStrike" dirty="0">
                          <a:solidFill>
                            <a:schemeClr val="tx1"/>
                          </a:solidFill>
                          <a:latin typeface="ＭＳ Ｐゴシック" pitchFamily="50" charset="-128"/>
                          <a:ea typeface="ＭＳ Ｐゴシック" pitchFamily="50" charset="-128"/>
                        </a:rPr>
                        <a:t>補助対象</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40000"/>
                        <a:lumOff val="60000"/>
                      </a:schemeClr>
                    </a:solidFill>
                  </a:tcPr>
                </a:tc>
                <a:tc>
                  <a:txBody>
                    <a:bodyPr/>
                    <a:lstStyle/>
                    <a:p>
                      <a:pPr algn="ctr" fontAlgn="ctr">
                        <a:lnSpc>
                          <a:spcPts val="1100"/>
                        </a:lnSpc>
                      </a:pPr>
                      <a:r>
                        <a:rPr lang="ja-JP" altLang="en-US" sz="1000" b="0" i="0" u="none" strike="noStrike" dirty="0">
                          <a:solidFill>
                            <a:schemeClr val="tx1"/>
                          </a:solidFill>
                          <a:latin typeface="ＭＳ Ｐゴシック" pitchFamily="50" charset="-128"/>
                          <a:ea typeface="ＭＳ Ｐゴシック" pitchFamily="50" charset="-128"/>
                        </a:rPr>
                        <a:t>削減効果額</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40000"/>
                        <a:lumOff val="60000"/>
                      </a:schemeClr>
                    </a:solidFill>
                  </a:tcPr>
                </a:tc>
                <a:tc>
                  <a:txBody>
                    <a:bodyPr/>
                    <a:lstStyle/>
                    <a:p>
                      <a:pPr algn="ctr" fontAlgn="ctr">
                        <a:lnSpc>
                          <a:spcPts val="1100"/>
                        </a:lnSpc>
                      </a:pPr>
                      <a:r>
                        <a:rPr lang="ja-JP" altLang="en-US" sz="1000" b="0" i="0" u="none" strike="noStrike" dirty="0">
                          <a:solidFill>
                            <a:schemeClr val="tx1"/>
                          </a:solidFill>
                          <a:latin typeface="ＭＳ Ｐゴシック" pitchFamily="50" charset="-128"/>
                          <a:ea typeface="ＭＳ Ｐゴシック" pitchFamily="50" charset="-128"/>
                        </a:rPr>
                        <a:t>削減率</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40000"/>
                        <a:lumOff val="60000"/>
                      </a:schemeClr>
                    </a:solidFill>
                  </a:tcPr>
                </a:tc>
                <a:extLst>
                  <a:ext uri="{0D108BD9-81ED-4DB2-BD59-A6C34878D82A}">
                    <a16:rowId xmlns:a16="http://schemas.microsoft.com/office/drawing/2014/main" xmlns="" val="10000"/>
                  </a:ext>
                </a:extLst>
              </a:tr>
              <a:tr h="293914">
                <a:tc>
                  <a:txBody>
                    <a:bodyPr/>
                    <a:lstStyle/>
                    <a:p>
                      <a:pPr algn="ctr" fontAlgn="ctr">
                        <a:lnSpc>
                          <a:spcPts val="1100"/>
                        </a:lnSpc>
                      </a:pPr>
                      <a:r>
                        <a:rPr lang="en-US" altLang="ja-JP" sz="1000" b="0" i="0" u="none" strike="noStrike" dirty="0">
                          <a:solidFill>
                            <a:schemeClr val="tx1"/>
                          </a:solidFill>
                          <a:latin typeface="+mn-ea"/>
                          <a:ea typeface="+mn-ea"/>
                        </a:rPr>
                        <a:t>1</a:t>
                      </a:r>
                      <a:endParaRPr lang="ja-JP" altLang="en-US" sz="1000" b="0" i="0" u="none" strike="noStrike" dirty="0">
                        <a:solidFill>
                          <a:schemeClr val="tx1"/>
                        </a:solidFill>
                        <a:latin typeface="+mn-ea"/>
                        <a:ea typeface="+mn-ea"/>
                      </a:endParaRP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lnSpc>
                          <a:spcPts val="1100"/>
                        </a:lnSpc>
                      </a:pPr>
                      <a:r>
                        <a:rPr lang="zh-TW" altLang="en-US" sz="1000" b="0" i="0" u="none" strike="noStrike" dirty="0">
                          <a:solidFill>
                            <a:srgbClr val="000000"/>
                          </a:solidFill>
                          <a:latin typeface="ＭＳ Ｐゴシック" pitchFamily="50" charset="-128"/>
                          <a:ea typeface="ＭＳ Ｐゴシック" pitchFamily="50" charset="-128"/>
                        </a:rPr>
                        <a:t>地方財務協会分担金</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lnSpc>
                          <a:spcPts val="1100"/>
                        </a:lnSpc>
                      </a:pPr>
                      <a:r>
                        <a:rPr lang="zh-TW" altLang="en-US" sz="1000" b="0" i="0" u="none" strike="noStrike" dirty="0">
                          <a:solidFill>
                            <a:srgbClr val="000000"/>
                          </a:solidFill>
                          <a:latin typeface="ＭＳ Ｐゴシック" pitchFamily="50" charset="-128"/>
                          <a:ea typeface="ＭＳ Ｐゴシック" pitchFamily="50" charset="-128"/>
                        </a:rPr>
                        <a:t>地方財務協会</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lnSpc>
                          <a:spcPts val="1100"/>
                        </a:lnSpc>
                      </a:pPr>
                      <a:r>
                        <a:rPr lang="en-US" altLang="ja-JP" sz="1000" b="0" i="0" u="none" strike="noStrike" dirty="0">
                          <a:solidFill>
                            <a:srgbClr val="000000"/>
                          </a:solidFill>
                          <a:latin typeface="ＭＳ Ｐゴシック" pitchFamily="50" charset="-128"/>
                          <a:ea typeface="ＭＳ Ｐゴシック" pitchFamily="50" charset="-128"/>
                        </a:rPr>
                        <a:t>-</a:t>
                      </a:r>
                      <a:endParaRPr lang="ja-JP" altLang="en-US" sz="1000" b="0" i="0" u="none" strike="noStrike" dirty="0">
                        <a:solidFill>
                          <a:srgbClr val="000000"/>
                        </a:solidFill>
                        <a:latin typeface="ＭＳ Ｐゴシック" pitchFamily="50" charset="-128"/>
                        <a:ea typeface="ＭＳ Ｐゴシック" pitchFamily="50" charset="-128"/>
                      </a:endParaRP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lnSpc>
                          <a:spcPts val="1100"/>
                        </a:lnSpc>
                      </a:pPr>
                      <a:r>
                        <a:rPr lang="en-US" altLang="ja-JP" sz="1000" b="0" i="0" u="none" strike="noStrike" dirty="0">
                          <a:solidFill>
                            <a:srgbClr val="000000"/>
                          </a:solidFill>
                          <a:latin typeface="ＭＳ Ｐゴシック" pitchFamily="50" charset="-128"/>
                          <a:ea typeface="ＭＳ Ｐゴシック" pitchFamily="50" charset="-128"/>
                        </a:rPr>
                        <a:t>-</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1"/>
                  </a:ext>
                </a:extLst>
              </a:tr>
              <a:tr h="293914">
                <a:tc>
                  <a:txBody>
                    <a:bodyPr/>
                    <a:lstStyle/>
                    <a:p>
                      <a:pPr algn="ctr" fontAlgn="ctr">
                        <a:lnSpc>
                          <a:spcPts val="1100"/>
                        </a:lnSpc>
                      </a:pPr>
                      <a:r>
                        <a:rPr lang="en-US" altLang="ja-JP" sz="1000" b="0" i="0" u="none" strike="noStrike" dirty="0">
                          <a:solidFill>
                            <a:schemeClr val="tx1"/>
                          </a:solidFill>
                          <a:latin typeface="+mn-ea"/>
                          <a:ea typeface="+mn-ea"/>
                        </a:rPr>
                        <a:t>2</a:t>
                      </a:r>
                      <a:endParaRPr lang="ja-JP" altLang="en-US" sz="1000" b="0" i="0" u="none" strike="noStrike" dirty="0">
                        <a:solidFill>
                          <a:schemeClr val="tx1"/>
                        </a:solidFill>
                        <a:latin typeface="+mn-ea"/>
                        <a:ea typeface="+mn-ea"/>
                      </a:endParaRP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lnSpc>
                          <a:spcPts val="1100"/>
                        </a:lnSpc>
                      </a:pPr>
                      <a:r>
                        <a:rPr lang="zh-TW" altLang="en-US" sz="1000" b="0" i="0" u="none" strike="noStrike" dirty="0">
                          <a:solidFill>
                            <a:srgbClr val="000000"/>
                          </a:solidFill>
                          <a:latin typeface="ＭＳ Ｐゴシック" pitchFamily="50" charset="-128"/>
                          <a:ea typeface="ＭＳ Ｐゴシック" pitchFamily="50" charset="-128"/>
                        </a:rPr>
                        <a:t>近畿地区幹線道路協議会分担金</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lnSpc>
                          <a:spcPts val="1100"/>
                        </a:lnSpc>
                      </a:pPr>
                      <a:r>
                        <a:rPr lang="zh-TW" altLang="en-US" sz="1000" b="0" i="0" u="none" strike="noStrike">
                          <a:solidFill>
                            <a:srgbClr val="000000"/>
                          </a:solidFill>
                          <a:latin typeface="ＭＳ Ｐゴシック" pitchFamily="50" charset="-128"/>
                          <a:ea typeface="ＭＳ Ｐゴシック" pitchFamily="50" charset="-128"/>
                        </a:rPr>
                        <a:t>近畿地区幹線道路協議会</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lnSpc>
                          <a:spcPts val="1100"/>
                        </a:lnSpc>
                      </a:pPr>
                      <a:r>
                        <a:rPr lang="en-US" altLang="ja-JP" sz="1000" b="0" i="0" u="none" strike="noStrike" dirty="0">
                          <a:solidFill>
                            <a:srgbClr val="000000"/>
                          </a:solidFill>
                          <a:latin typeface="ＭＳ Ｐゴシック" pitchFamily="50" charset="-128"/>
                          <a:ea typeface="ＭＳ Ｐゴシック" pitchFamily="50" charset="-128"/>
                        </a:rPr>
                        <a:t>-</a:t>
                      </a:r>
                      <a:endParaRPr lang="ja-JP" altLang="en-US" sz="1000" b="0" i="0" u="none" strike="noStrike" dirty="0">
                        <a:solidFill>
                          <a:srgbClr val="000000"/>
                        </a:solidFill>
                        <a:latin typeface="ＭＳ Ｐゴシック" pitchFamily="50" charset="-128"/>
                        <a:ea typeface="ＭＳ Ｐゴシック" pitchFamily="50" charset="-128"/>
                      </a:endParaRP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lnSpc>
                          <a:spcPts val="1100"/>
                        </a:lnSpc>
                      </a:pPr>
                      <a:r>
                        <a:rPr lang="en-US" altLang="ja-JP" sz="1000" b="0" i="0" u="none" strike="noStrike" dirty="0">
                          <a:solidFill>
                            <a:srgbClr val="000000"/>
                          </a:solidFill>
                          <a:latin typeface="ＭＳ Ｐゴシック" pitchFamily="50" charset="-128"/>
                          <a:ea typeface="ＭＳ Ｐゴシック" pitchFamily="50" charset="-128"/>
                        </a:rPr>
                        <a:t>-</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2"/>
                  </a:ext>
                </a:extLst>
              </a:tr>
              <a:tr h="293914">
                <a:tc gridSpan="2">
                  <a:txBody>
                    <a:bodyPr/>
                    <a:lstStyle/>
                    <a:p>
                      <a:pPr algn="ctr" fontAlgn="ctr">
                        <a:lnSpc>
                          <a:spcPts val="1100"/>
                        </a:lnSpc>
                      </a:pPr>
                      <a:r>
                        <a:rPr lang="ja-JP" altLang="en-US" sz="1000" b="0" i="0" u="none" strike="noStrike" dirty="0">
                          <a:solidFill>
                            <a:schemeClr val="tx1"/>
                          </a:solidFill>
                          <a:latin typeface="+mn-ea"/>
                          <a:ea typeface="+mn-ea"/>
                        </a:rPr>
                        <a:t>計</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40000"/>
                        <a:lumOff val="60000"/>
                      </a:schemeClr>
                    </a:solidFill>
                  </a:tcPr>
                </a:tc>
                <a:tc hMerge="1">
                  <a:txBody>
                    <a:bodyPr/>
                    <a:lstStyle/>
                    <a:p>
                      <a:pPr algn="ctr" fontAlgn="ctr">
                        <a:lnSpc>
                          <a:spcPts val="1000"/>
                        </a:lnSpc>
                      </a:pPr>
                      <a:endParaRPr lang="ja-JP" altLang="en-US" sz="1000" b="0" i="0" u="none" strike="noStrike" dirty="0">
                        <a:solidFill>
                          <a:schemeClr val="tx1"/>
                        </a:solidFill>
                        <a:latin typeface="+mn-ea"/>
                        <a:ea typeface="+mn-ea"/>
                      </a:endParaRP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40000"/>
                        <a:lumOff val="60000"/>
                      </a:schemeClr>
                    </a:solidFill>
                  </a:tcPr>
                </a:tc>
                <a:tc>
                  <a:txBody>
                    <a:bodyPr/>
                    <a:lstStyle/>
                    <a:p>
                      <a:pPr algn="l" fontAlgn="ctr">
                        <a:lnSpc>
                          <a:spcPts val="1100"/>
                        </a:lnSpc>
                      </a:pPr>
                      <a:endParaRPr lang="ja-JP" altLang="en-US" sz="1000" b="0" i="0" u="none" strike="noStrike" dirty="0">
                        <a:solidFill>
                          <a:schemeClr val="tx1"/>
                        </a:solidFill>
                        <a:latin typeface="+mj-ea"/>
                        <a:ea typeface="+mj-ea"/>
                      </a:endParaRP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40000"/>
                        <a:lumOff val="60000"/>
                      </a:schemeClr>
                    </a:solidFill>
                  </a:tcPr>
                </a:tc>
                <a:tc>
                  <a:txBody>
                    <a:bodyPr/>
                    <a:lstStyle/>
                    <a:p>
                      <a:pPr algn="ctr" fontAlgn="ctr">
                        <a:lnSpc>
                          <a:spcPts val="1100"/>
                        </a:lnSpc>
                      </a:pPr>
                      <a:r>
                        <a:rPr lang="en-US" altLang="ja-JP" sz="1000" b="0" i="0" u="none" strike="noStrike" dirty="0">
                          <a:solidFill>
                            <a:srgbClr val="000000"/>
                          </a:solidFill>
                          <a:latin typeface="ＭＳ Ｐゴシック" pitchFamily="50" charset="-128"/>
                          <a:ea typeface="ＭＳ Ｐゴシック" pitchFamily="50" charset="-128"/>
                        </a:rPr>
                        <a:t>-</a:t>
                      </a:r>
                      <a:endParaRPr lang="ja-JP" altLang="en-US" sz="1000" b="0" i="0" u="none" strike="noStrike" dirty="0">
                        <a:solidFill>
                          <a:srgbClr val="000000"/>
                        </a:solidFill>
                        <a:latin typeface="ＭＳ Ｐゴシック" pitchFamily="50" charset="-128"/>
                        <a:ea typeface="ＭＳ Ｐゴシック" pitchFamily="50" charset="-128"/>
                      </a:endParaRP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40000"/>
                        <a:lumOff val="60000"/>
                      </a:schemeClr>
                    </a:solidFill>
                  </a:tcPr>
                </a:tc>
                <a:tc>
                  <a:txBody>
                    <a:bodyPr/>
                    <a:lstStyle/>
                    <a:p>
                      <a:pPr algn="ctr" fontAlgn="ctr">
                        <a:lnSpc>
                          <a:spcPts val="1100"/>
                        </a:lnSpc>
                      </a:pPr>
                      <a:endParaRPr lang="en-US" altLang="ja-JP" sz="1000" b="0" i="0" u="none" strike="noStrike" dirty="0">
                        <a:solidFill>
                          <a:srgbClr val="000000"/>
                        </a:solidFill>
                        <a:latin typeface="ＭＳ Ｐゴシック" pitchFamily="50" charset="-128"/>
                        <a:ea typeface="ＭＳ Ｐゴシック" pitchFamily="50" charset="-128"/>
                      </a:endParaRP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40000"/>
                        <a:lumOff val="60000"/>
                      </a:schemeClr>
                    </a:solidFill>
                  </a:tcPr>
                </a:tc>
                <a:extLst>
                  <a:ext uri="{0D108BD9-81ED-4DB2-BD59-A6C34878D82A}">
                    <a16:rowId xmlns:a16="http://schemas.microsoft.com/office/drawing/2014/main" xmlns="" val="10003"/>
                  </a:ext>
                </a:extLst>
              </a:tr>
            </a:tbl>
          </a:graphicData>
        </a:graphic>
      </p:graphicFrame>
      <p:sp>
        <p:nvSpPr>
          <p:cNvPr id="25" name="正方形/長方形 24"/>
          <p:cNvSpPr/>
          <p:nvPr/>
        </p:nvSpPr>
        <p:spPr>
          <a:xfrm>
            <a:off x="7956376" y="3365874"/>
            <a:ext cx="1008112" cy="246221"/>
          </a:xfrm>
          <a:prstGeom prst="rect">
            <a:avLst/>
          </a:prstGeom>
        </p:spPr>
        <p:txBody>
          <a:bodyPr wrap="square">
            <a:spAutoFit/>
          </a:bodyPr>
          <a:lstStyle/>
          <a:p>
            <a:r>
              <a:rPr lang="ja-JP" altLang="en-US" sz="1000" dirty="0">
                <a:latin typeface="+mn-ea"/>
              </a:rPr>
              <a:t>（単位：千円）</a:t>
            </a:r>
          </a:p>
        </p:txBody>
      </p:sp>
      <p:sp>
        <p:nvSpPr>
          <p:cNvPr id="14" name="スライド番号プレースホルダ 13"/>
          <p:cNvSpPr>
            <a:spLocks noGrp="1"/>
          </p:cNvSpPr>
          <p:nvPr>
            <p:ph type="sldNum" sz="quarter" idx="12"/>
          </p:nvPr>
        </p:nvSpPr>
        <p:spPr/>
        <p:txBody>
          <a:bodyPr/>
          <a:lstStyle/>
          <a:p>
            <a:fld id="{CCEC3038-1CF1-4B63-9920-55248DCFBA97}" type="slidenum">
              <a:rPr kumimoji="1" lang="ja-JP" altLang="en-US" smtClean="0"/>
              <a:pPr/>
              <a:t>171</a:t>
            </a:fld>
            <a:endParaRPr kumimoji="1" lang="ja-JP" altLang="en-US"/>
          </a:p>
        </p:txBody>
      </p:sp>
      <p:sp>
        <p:nvSpPr>
          <p:cNvPr id="15" name="テキスト ボックス 14"/>
          <p:cNvSpPr txBox="1"/>
          <p:nvPr/>
        </p:nvSpPr>
        <p:spPr>
          <a:xfrm>
            <a:off x="7956376" y="0"/>
            <a:ext cx="1187624" cy="338554"/>
          </a:xfrm>
          <a:prstGeom prst="rect">
            <a:avLst/>
          </a:prstGeom>
          <a:noFill/>
        </p:spPr>
        <p:txBody>
          <a:bodyPr wrap="square" rtlCol="0">
            <a:spAutoFit/>
          </a:bodyPr>
          <a:lstStyle/>
          <a:p>
            <a:r>
              <a:rPr lang="en-US" altLang="ja-JP" sz="1600" dirty="0"/>
              <a:t>A7.(17)</a:t>
            </a:r>
            <a:endParaRPr lang="ja-JP" altLang="en-US" sz="1600" dirty="0"/>
          </a:p>
        </p:txBody>
      </p:sp>
      <p:sp>
        <p:nvSpPr>
          <p:cNvPr id="18" name="テキスト ボックス 36"/>
          <p:cNvSpPr txBox="1"/>
          <p:nvPr/>
        </p:nvSpPr>
        <p:spPr>
          <a:xfrm>
            <a:off x="0" y="0"/>
            <a:ext cx="4427984" cy="261610"/>
          </a:xfrm>
          <a:prstGeom prst="rect">
            <a:avLst/>
          </a:prstGeom>
          <a:noFill/>
        </p:spPr>
        <p:txBody>
          <a:bodyPr wrap="square" rtlCol="0">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r>
              <a:rPr lang="en-US" altLang="ja-JP" sz="1100" dirty="0"/>
              <a:t>Ⅳ</a:t>
            </a:r>
            <a:r>
              <a:rPr lang="ja-JP" altLang="en-US" sz="1100" dirty="0"/>
              <a:t>　行財政改革</a:t>
            </a:r>
            <a:r>
              <a:rPr lang="en-US" altLang="ja-JP" sz="1100" dirty="0"/>
              <a:t>【</a:t>
            </a:r>
            <a:r>
              <a:rPr lang="ja-JP" altLang="en-US" sz="1100" dirty="0"/>
              <a:t>業務執行の刷新</a:t>
            </a:r>
            <a:r>
              <a:rPr lang="en-US" altLang="ja-JP" sz="1100" dirty="0"/>
              <a:t>】</a:t>
            </a:r>
            <a:r>
              <a:rPr lang="ja-JP" altLang="en-US" sz="1100" dirty="0"/>
              <a:t>・補助金等の見直し</a:t>
            </a:r>
            <a:endParaRPr lang="en-US" altLang="ja-JP" sz="1100" dirty="0"/>
          </a:p>
        </p:txBody>
      </p:sp>
    </p:spTree>
    <p:extLst>
      <p:ext uri="{BB962C8B-B14F-4D97-AF65-F5344CB8AC3E}">
        <p14:creationId xmlns:p14="http://schemas.microsoft.com/office/powerpoint/2010/main" val="2977961128"/>
      </p:ext>
    </p:extLst>
  </p:cSld>
  <p:clrMapOvr>
    <a:masterClrMapping/>
  </p:clrMapOvr>
</p:sld>
</file>

<file path=ppt/slides/slide1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正方形/長方形 9"/>
          <p:cNvSpPr/>
          <p:nvPr/>
        </p:nvSpPr>
        <p:spPr>
          <a:xfrm>
            <a:off x="179512" y="260648"/>
            <a:ext cx="5976664" cy="338554"/>
          </a:xfrm>
          <a:prstGeom prst="rect">
            <a:avLst/>
          </a:prstGeom>
        </p:spPr>
        <p:txBody>
          <a:bodyPr wrap="square">
            <a:spAutoFit/>
          </a:bodyPr>
          <a:lstStyle/>
          <a:p>
            <a:r>
              <a:rPr lang="ja-JP" altLang="en-US" sz="1600" dirty="0">
                <a:latin typeface="+mn-ea"/>
              </a:rPr>
              <a:t>○見直しの対象とした補助金等（</a:t>
            </a:r>
            <a:r>
              <a:rPr lang="en-US" altLang="ja-JP" sz="1600" dirty="0">
                <a:latin typeface="+mn-ea"/>
              </a:rPr>
              <a:t>80</a:t>
            </a:r>
            <a:r>
              <a:rPr lang="ja-JP" altLang="en-US" sz="1600" dirty="0">
                <a:latin typeface="+mn-ea"/>
              </a:rPr>
              <a:t>項目）　（４／５）</a:t>
            </a:r>
          </a:p>
        </p:txBody>
      </p:sp>
      <p:sp>
        <p:nvSpPr>
          <p:cNvPr id="11" name="正方形/長方形 10"/>
          <p:cNvSpPr/>
          <p:nvPr/>
        </p:nvSpPr>
        <p:spPr>
          <a:xfrm>
            <a:off x="323528" y="620688"/>
            <a:ext cx="5112568" cy="292388"/>
          </a:xfrm>
          <a:prstGeom prst="rect">
            <a:avLst/>
          </a:prstGeom>
        </p:spPr>
        <p:txBody>
          <a:bodyPr wrap="square">
            <a:spAutoFit/>
          </a:bodyPr>
          <a:lstStyle/>
          <a:p>
            <a:r>
              <a:rPr lang="ja-JP" altLang="en-US" sz="1300" b="1" dirty="0">
                <a:latin typeface="+mn-ea"/>
              </a:rPr>
              <a:t>Ｄ．国関係法人等への支出　　</a:t>
            </a:r>
            <a:r>
              <a:rPr lang="en-US" altLang="ja-JP" sz="1300" b="1" dirty="0">
                <a:latin typeface="+mn-ea"/>
              </a:rPr>
              <a:t>【50</a:t>
            </a:r>
            <a:r>
              <a:rPr lang="ja-JP" altLang="en-US" sz="1300" b="1" dirty="0">
                <a:latin typeface="+mn-ea"/>
              </a:rPr>
              <a:t>項目</a:t>
            </a:r>
            <a:r>
              <a:rPr lang="en-US" altLang="ja-JP" sz="1300" b="1" dirty="0">
                <a:latin typeface="+mn-ea"/>
              </a:rPr>
              <a:t>】</a:t>
            </a:r>
            <a:r>
              <a:rPr lang="ja-JP" altLang="en-US" sz="1300" dirty="0">
                <a:latin typeface="+mn-ea"/>
              </a:rPr>
              <a:t>　</a:t>
            </a:r>
          </a:p>
        </p:txBody>
      </p:sp>
      <p:graphicFrame>
        <p:nvGraphicFramePr>
          <p:cNvPr id="14" name="表 13"/>
          <p:cNvGraphicFramePr>
            <a:graphicFrameLocks noGrp="1"/>
          </p:cNvGraphicFramePr>
          <p:nvPr/>
        </p:nvGraphicFramePr>
        <p:xfrm>
          <a:off x="755576" y="1196752"/>
          <a:ext cx="7992888" cy="4896554"/>
        </p:xfrm>
        <a:graphic>
          <a:graphicData uri="http://schemas.openxmlformats.org/drawingml/2006/table">
            <a:tbl>
              <a:tblPr/>
              <a:tblGrid>
                <a:gridCol w="504056">
                  <a:extLst>
                    <a:ext uri="{9D8B030D-6E8A-4147-A177-3AD203B41FA5}">
                      <a16:colId xmlns:a16="http://schemas.microsoft.com/office/drawing/2014/main" xmlns="" val="20000"/>
                    </a:ext>
                  </a:extLst>
                </a:gridCol>
                <a:gridCol w="3816424">
                  <a:extLst>
                    <a:ext uri="{9D8B030D-6E8A-4147-A177-3AD203B41FA5}">
                      <a16:colId xmlns:a16="http://schemas.microsoft.com/office/drawing/2014/main" xmlns="" val="20001"/>
                    </a:ext>
                  </a:extLst>
                </a:gridCol>
                <a:gridCol w="2160240">
                  <a:extLst>
                    <a:ext uri="{9D8B030D-6E8A-4147-A177-3AD203B41FA5}">
                      <a16:colId xmlns:a16="http://schemas.microsoft.com/office/drawing/2014/main" xmlns="" val="20002"/>
                    </a:ext>
                  </a:extLst>
                </a:gridCol>
                <a:gridCol w="864096">
                  <a:extLst>
                    <a:ext uri="{9D8B030D-6E8A-4147-A177-3AD203B41FA5}">
                      <a16:colId xmlns:a16="http://schemas.microsoft.com/office/drawing/2014/main" xmlns="" val="20003"/>
                    </a:ext>
                  </a:extLst>
                </a:gridCol>
                <a:gridCol w="648072">
                  <a:extLst>
                    <a:ext uri="{9D8B030D-6E8A-4147-A177-3AD203B41FA5}">
                      <a16:colId xmlns:a16="http://schemas.microsoft.com/office/drawing/2014/main" xmlns="" val="20004"/>
                    </a:ext>
                  </a:extLst>
                </a:gridCol>
              </a:tblGrid>
              <a:tr h="188329">
                <a:tc>
                  <a:txBody>
                    <a:bodyPr/>
                    <a:lstStyle/>
                    <a:p>
                      <a:pPr algn="ctr" fontAlgn="ctr">
                        <a:lnSpc>
                          <a:spcPts val="1100"/>
                        </a:lnSpc>
                      </a:pPr>
                      <a:endParaRPr lang="zh-TW" altLang="en-US" sz="1000" b="0" i="0" u="none" strike="noStrike" dirty="0">
                        <a:solidFill>
                          <a:schemeClr val="tx1"/>
                        </a:solidFill>
                        <a:latin typeface="ＭＳ Ｐゴシック" pitchFamily="50" charset="-128"/>
                        <a:ea typeface="ＭＳ Ｐゴシック" pitchFamily="50" charset="-128"/>
                      </a:endParaRP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ap="flat" cmpd="sng" algn="ctr">
                      <a:solidFill>
                        <a:schemeClr val="tx1"/>
                      </a:solidFill>
                      <a:prstDash val="solid"/>
                      <a:round/>
                      <a:headEnd type="none" w="med" len="med"/>
                      <a:tailEnd type="none" w="med" len="med"/>
                    </a:lnTlToBr>
                    <a:solidFill>
                      <a:schemeClr val="accent5">
                        <a:lumMod val="40000"/>
                        <a:lumOff val="60000"/>
                      </a:schemeClr>
                    </a:solidFill>
                  </a:tcPr>
                </a:tc>
                <a:tc>
                  <a:txBody>
                    <a:bodyPr/>
                    <a:lstStyle/>
                    <a:p>
                      <a:pPr algn="ctr" fontAlgn="ctr">
                        <a:lnSpc>
                          <a:spcPts val="1100"/>
                        </a:lnSpc>
                      </a:pPr>
                      <a:r>
                        <a:rPr lang="zh-TW" altLang="en-US" sz="1000" b="0" i="0" u="none" strike="noStrike" dirty="0">
                          <a:solidFill>
                            <a:schemeClr val="tx1"/>
                          </a:solidFill>
                          <a:latin typeface="ＭＳ Ｐゴシック" pitchFamily="50" charset="-128"/>
                          <a:ea typeface="ＭＳ Ｐゴシック" pitchFamily="50" charset="-128"/>
                        </a:rPr>
                        <a:t>項目（補助対象）</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40000"/>
                        <a:lumOff val="60000"/>
                      </a:schemeClr>
                    </a:solidFill>
                  </a:tcPr>
                </a:tc>
                <a:tc>
                  <a:txBody>
                    <a:bodyPr/>
                    <a:lstStyle/>
                    <a:p>
                      <a:pPr algn="ctr" fontAlgn="ctr">
                        <a:lnSpc>
                          <a:spcPts val="1100"/>
                        </a:lnSpc>
                      </a:pPr>
                      <a:r>
                        <a:rPr lang="ja-JP" altLang="en-US" sz="1000" b="0" i="0" u="none" strike="noStrike" dirty="0">
                          <a:solidFill>
                            <a:schemeClr val="tx1"/>
                          </a:solidFill>
                          <a:latin typeface="ＭＳ Ｐゴシック" pitchFamily="50" charset="-128"/>
                          <a:ea typeface="ＭＳ Ｐゴシック" pitchFamily="50" charset="-128"/>
                        </a:rPr>
                        <a:t>補助対象</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40000"/>
                        <a:lumOff val="60000"/>
                      </a:schemeClr>
                    </a:solidFill>
                  </a:tcPr>
                </a:tc>
                <a:tc>
                  <a:txBody>
                    <a:bodyPr/>
                    <a:lstStyle/>
                    <a:p>
                      <a:pPr algn="ctr" fontAlgn="ctr">
                        <a:lnSpc>
                          <a:spcPts val="1100"/>
                        </a:lnSpc>
                      </a:pPr>
                      <a:r>
                        <a:rPr lang="ja-JP" altLang="en-US" sz="1000" b="0" i="0" u="none" strike="noStrike" dirty="0">
                          <a:solidFill>
                            <a:schemeClr val="tx1"/>
                          </a:solidFill>
                          <a:latin typeface="ＭＳ Ｐゴシック" pitchFamily="50" charset="-128"/>
                          <a:ea typeface="ＭＳ Ｐゴシック" pitchFamily="50" charset="-128"/>
                        </a:rPr>
                        <a:t>削減効果額</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40000"/>
                        <a:lumOff val="60000"/>
                      </a:schemeClr>
                    </a:solidFill>
                  </a:tcPr>
                </a:tc>
                <a:tc>
                  <a:txBody>
                    <a:bodyPr/>
                    <a:lstStyle/>
                    <a:p>
                      <a:pPr algn="ctr" fontAlgn="ctr">
                        <a:lnSpc>
                          <a:spcPts val="1100"/>
                        </a:lnSpc>
                      </a:pPr>
                      <a:r>
                        <a:rPr lang="ja-JP" altLang="en-US" sz="1000" b="0" i="0" u="none" strike="noStrike" dirty="0">
                          <a:solidFill>
                            <a:schemeClr val="tx1"/>
                          </a:solidFill>
                          <a:latin typeface="ＭＳ Ｐゴシック" pitchFamily="50" charset="-128"/>
                          <a:ea typeface="ＭＳ Ｐゴシック" pitchFamily="50" charset="-128"/>
                        </a:rPr>
                        <a:t>削減率</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40000"/>
                        <a:lumOff val="60000"/>
                      </a:schemeClr>
                    </a:solidFill>
                  </a:tcPr>
                </a:tc>
                <a:extLst>
                  <a:ext uri="{0D108BD9-81ED-4DB2-BD59-A6C34878D82A}">
                    <a16:rowId xmlns:a16="http://schemas.microsoft.com/office/drawing/2014/main" xmlns="" val="10000"/>
                  </a:ext>
                </a:extLst>
              </a:tr>
              <a:tr h="188329">
                <a:tc>
                  <a:txBody>
                    <a:bodyPr/>
                    <a:lstStyle/>
                    <a:p>
                      <a:pPr algn="ctr" fontAlgn="ctr">
                        <a:lnSpc>
                          <a:spcPts val="1100"/>
                        </a:lnSpc>
                      </a:pPr>
                      <a:r>
                        <a:rPr lang="en-US" altLang="ja-JP" sz="1000" b="0" i="0" u="none" strike="noStrike" dirty="0">
                          <a:solidFill>
                            <a:schemeClr val="tx1"/>
                          </a:solidFill>
                          <a:latin typeface="+mn-ea"/>
                          <a:ea typeface="+mn-ea"/>
                        </a:rPr>
                        <a:t>1</a:t>
                      </a:r>
                      <a:endParaRPr lang="ja-JP" altLang="en-US" sz="1000" b="0" i="0" u="none" strike="noStrike" dirty="0">
                        <a:solidFill>
                          <a:schemeClr val="tx1"/>
                        </a:solidFill>
                        <a:latin typeface="+mn-ea"/>
                        <a:ea typeface="+mn-ea"/>
                      </a:endParaRP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lnSpc>
                          <a:spcPts val="1100"/>
                        </a:lnSpc>
                      </a:pPr>
                      <a:r>
                        <a:rPr lang="zh-TW" altLang="en-US" sz="1000" b="0" i="0" u="none" strike="noStrike" dirty="0">
                          <a:solidFill>
                            <a:srgbClr val="000000"/>
                          </a:solidFill>
                          <a:latin typeface="ＭＳ Ｐゴシック" pitchFamily="50" charset="-128"/>
                          <a:ea typeface="ＭＳ Ｐゴシック" pitchFamily="50" charset="-128"/>
                        </a:rPr>
                        <a:t>地方自治研究機構会費</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lnSpc>
                          <a:spcPts val="1100"/>
                        </a:lnSpc>
                      </a:pPr>
                      <a:r>
                        <a:rPr lang="zh-TW" altLang="en-US" sz="1000" b="0" i="0" u="none" strike="noStrike">
                          <a:solidFill>
                            <a:srgbClr val="000000"/>
                          </a:solidFill>
                          <a:latin typeface="ＭＳ Ｐゴシック" pitchFamily="50" charset="-128"/>
                          <a:ea typeface="ＭＳ Ｐゴシック" pitchFamily="50" charset="-128"/>
                        </a:rPr>
                        <a:t>地方自治研究機構会</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lnSpc>
                          <a:spcPts val="1100"/>
                        </a:lnSpc>
                      </a:pPr>
                      <a:r>
                        <a:rPr lang="ja-JP" altLang="en-US" sz="1000" b="0" i="0" u="none" strike="noStrike">
                          <a:solidFill>
                            <a:srgbClr val="000000"/>
                          </a:solidFill>
                          <a:latin typeface="ＭＳ Ｐゴシック" pitchFamily="50" charset="-128"/>
                          <a:ea typeface="ＭＳ Ｐゴシック" pitchFamily="50" charset="-128"/>
                        </a:rPr>
                        <a:t>▲ </a:t>
                      </a:r>
                      <a:r>
                        <a:rPr lang="en-US" altLang="ja-JP" sz="1000" b="0" i="0" u="none" strike="noStrike">
                          <a:solidFill>
                            <a:srgbClr val="000000"/>
                          </a:solidFill>
                          <a:latin typeface="ＭＳ Ｐゴシック" pitchFamily="50" charset="-128"/>
                          <a:ea typeface="ＭＳ Ｐゴシック" pitchFamily="50" charset="-128"/>
                        </a:rPr>
                        <a:t>135</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lnSpc>
                          <a:spcPts val="1100"/>
                        </a:lnSpc>
                      </a:pPr>
                      <a:r>
                        <a:rPr lang="en-US" altLang="ja-JP" sz="1000" b="0" i="0" u="none" strike="noStrike" dirty="0">
                          <a:solidFill>
                            <a:srgbClr val="000000"/>
                          </a:solidFill>
                          <a:latin typeface="ＭＳ Ｐゴシック" pitchFamily="50" charset="-128"/>
                          <a:ea typeface="ＭＳ Ｐゴシック" pitchFamily="50" charset="-128"/>
                        </a:rPr>
                        <a:t>100%</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1"/>
                  </a:ext>
                </a:extLst>
              </a:tr>
              <a:tr h="188329">
                <a:tc>
                  <a:txBody>
                    <a:bodyPr/>
                    <a:lstStyle/>
                    <a:p>
                      <a:pPr algn="ctr" fontAlgn="ctr">
                        <a:lnSpc>
                          <a:spcPts val="1100"/>
                        </a:lnSpc>
                      </a:pPr>
                      <a:r>
                        <a:rPr lang="en-US" altLang="ja-JP" sz="1000" b="0" i="0" u="none" strike="noStrike" dirty="0">
                          <a:solidFill>
                            <a:schemeClr val="tx1"/>
                          </a:solidFill>
                          <a:latin typeface="+mn-ea"/>
                          <a:ea typeface="+mn-ea"/>
                        </a:rPr>
                        <a:t>2</a:t>
                      </a:r>
                      <a:endParaRPr lang="ja-JP" altLang="en-US" sz="1000" b="0" i="0" u="none" strike="noStrike" dirty="0">
                        <a:solidFill>
                          <a:schemeClr val="tx1"/>
                        </a:solidFill>
                        <a:latin typeface="+mn-ea"/>
                        <a:ea typeface="+mn-ea"/>
                      </a:endParaRP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lnSpc>
                          <a:spcPts val="1100"/>
                        </a:lnSpc>
                      </a:pPr>
                      <a:r>
                        <a:rPr lang="zh-TW" altLang="en-US" sz="1000" b="0" i="0" u="none" strike="noStrike" dirty="0">
                          <a:solidFill>
                            <a:srgbClr val="000000"/>
                          </a:solidFill>
                          <a:latin typeface="ＭＳ Ｐゴシック" pitchFamily="50" charset="-128"/>
                          <a:ea typeface="ＭＳ Ｐゴシック" pitchFamily="50" charset="-128"/>
                        </a:rPr>
                        <a:t>公務人材開発協会会費</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lnSpc>
                          <a:spcPts val="1100"/>
                        </a:lnSpc>
                      </a:pPr>
                      <a:r>
                        <a:rPr lang="zh-TW" altLang="en-US" sz="1000" b="0" i="0" u="none" strike="noStrike">
                          <a:solidFill>
                            <a:srgbClr val="000000"/>
                          </a:solidFill>
                          <a:latin typeface="ＭＳ Ｐゴシック" pitchFamily="50" charset="-128"/>
                          <a:ea typeface="ＭＳ Ｐゴシック" pitchFamily="50" charset="-128"/>
                        </a:rPr>
                        <a:t>公務人材開発協会</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lnSpc>
                          <a:spcPts val="1100"/>
                        </a:lnSpc>
                      </a:pPr>
                      <a:r>
                        <a:rPr lang="ja-JP" altLang="en-US" sz="1000" b="0" i="0" u="none" strike="noStrike">
                          <a:solidFill>
                            <a:srgbClr val="000000"/>
                          </a:solidFill>
                          <a:latin typeface="ＭＳ Ｐゴシック" pitchFamily="50" charset="-128"/>
                          <a:ea typeface="ＭＳ Ｐゴシック" pitchFamily="50" charset="-128"/>
                        </a:rPr>
                        <a:t>▲ </a:t>
                      </a:r>
                      <a:r>
                        <a:rPr lang="en-US" altLang="ja-JP" sz="1000" b="0" i="0" u="none" strike="noStrike">
                          <a:solidFill>
                            <a:srgbClr val="000000"/>
                          </a:solidFill>
                          <a:latin typeface="ＭＳ Ｐゴシック" pitchFamily="50" charset="-128"/>
                          <a:ea typeface="ＭＳ Ｐゴシック" pitchFamily="50" charset="-128"/>
                        </a:rPr>
                        <a:t>20</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lnSpc>
                          <a:spcPts val="1100"/>
                        </a:lnSpc>
                      </a:pPr>
                      <a:r>
                        <a:rPr lang="en-US" altLang="ja-JP" sz="1000" b="0" i="0" u="none" strike="noStrike" dirty="0">
                          <a:solidFill>
                            <a:srgbClr val="000000"/>
                          </a:solidFill>
                          <a:latin typeface="ＭＳ Ｐゴシック" pitchFamily="50" charset="-128"/>
                          <a:ea typeface="ＭＳ Ｐゴシック" pitchFamily="50" charset="-128"/>
                        </a:rPr>
                        <a:t>100%</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2"/>
                  </a:ext>
                </a:extLst>
              </a:tr>
              <a:tr h="188329">
                <a:tc>
                  <a:txBody>
                    <a:bodyPr/>
                    <a:lstStyle/>
                    <a:p>
                      <a:pPr algn="ctr" fontAlgn="ctr">
                        <a:lnSpc>
                          <a:spcPts val="1100"/>
                        </a:lnSpc>
                      </a:pPr>
                      <a:r>
                        <a:rPr lang="en-US" altLang="zh-TW" sz="1000" b="0" i="0" u="none" strike="noStrike" dirty="0">
                          <a:solidFill>
                            <a:schemeClr val="tx1"/>
                          </a:solidFill>
                          <a:latin typeface="ＭＳ Ｐゴシック" pitchFamily="50" charset="-128"/>
                          <a:ea typeface="ＭＳ Ｐゴシック" pitchFamily="50" charset="-128"/>
                        </a:rPr>
                        <a:t>3</a:t>
                      </a:r>
                      <a:endParaRPr lang="zh-TW" altLang="en-US" sz="1000" b="0" i="0" u="none" strike="noStrike" dirty="0">
                        <a:solidFill>
                          <a:schemeClr val="tx1"/>
                        </a:solidFill>
                        <a:latin typeface="ＭＳ Ｐゴシック" pitchFamily="50" charset="-128"/>
                        <a:ea typeface="ＭＳ Ｐゴシック" pitchFamily="50" charset="-128"/>
                      </a:endParaRP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lnSpc>
                          <a:spcPts val="1100"/>
                        </a:lnSpc>
                      </a:pPr>
                      <a:r>
                        <a:rPr lang="en-US" altLang="ja-JP" sz="1000" b="0" i="0" u="none" strike="noStrike" dirty="0">
                          <a:solidFill>
                            <a:srgbClr val="000000"/>
                          </a:solidFill>
                          <a:latin typeface="ＭＳ Ｐゴシック" pitchFamily="50" charset="-128"/>
                          <a:ea typeface="ＭＳ Ｐゴシック" pitchFamily="50" charset="-128"/>
                        </a:rPr>
                        <a:t>(</a:t>
                      </a:r>
                      <a:r>
                        <a:rPr lang="ja-JP" altLang="en-US" sz="1000" b="0" i="0" u="none" strike="noStrike" dirty="0">
                          <a:solidFill>
                            <a:srgbClr val="000000"/>
                          </a:solidFill>
                          <a:latin typeface="ＭＳ Ｐゴシック" pitchFamily="50" charset="-128"/>
                          <a:ea typeface="ＭＳ Ｐゴシック" pitchFamily="50" charset="-128"/>
                        </a:rPr>
                        <a:t>財</a:t>
                      </a:r>
                      <a:r>
                        <a:rPr lang="en-US" altLang="ja-JP" sz="1000" b="0" i="0" u="none" strike="noStrike" dirty="0">
                          <a:solidFill>
                            <a:srgbClr val="000000"/>
                          </a:solidFill>
                          <a:latin typeface="ＭＳ Ｐゴシック" pitchFamily="50" charset="-128"/>
                          <a:ea typeface="ＭＳ Ｐゴシック" pitchFamily="50" charset="-128"/>
                        </a:rPr>
                        <a:t>)</a:t>
                      </a:r>
                      <a:r>
                        <a:rPr lang="ja-JP" altLang="en-US" sz="1000" b="0" i="0" u="none" strike="noStrike" dirty="0">
                          <a:solidFill>
                            <a:srgbClr val="000000"/>
                          </a:solidFill>
                          <a:latin typeface="ＭＳ Ｐゴシック" pitchFamily="50" charset="-128"/>
                          <a:ea typeface="ＭＳ Ｐゴシック" pitchFamily="50" charset="-128"/>
                        </a:rPr>
                        <a:t>人権教育啓発推進センター会費</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lnSpc>
                          <a:spcPts val="1100"/>
                        </a:lnSpc>
                      </a:pPr>
                      <a:r>
                        <a:rPr lang="en-US" altLang="ja-JP" sz="1000" b="0" i="0" u="none" strike="noStrike" dirty="0">
                          <a:solidFill>
                            <a:srgbClr val="000000"/>
                          </a:solidFill>
                          <a:latin typeface="ＭＳ Ｐゴシック" pitchFamily="50" charset="-128"/>
                          <a:ea typeface="ＭＳ Ｐゴシック" pitchFamily="50" charset="-128"/>
                        </a:rPr>
                        <a:t>(</a:t>
                      </a:r>
                      <a:r>
                        <a:rPr lang="ja-JP" altLang="en-US" sz="1000" b="0" i="0" u="none" strike="noStrike" dirty="0">
                          <a:solidFill>
                            <a:srgbClr val="000000"/>
                          </a:solidFill>
                          <a:latin typeface="ＭＳ Ｐゴシック" pitchFamily="50" charset="-128"/>
                          <a:ea typeface="ＭＳ Ｐゴシック" pitchFamily="50" charset="-128"/>
                        </a:rPr>
                        <a:t>財</a:t>
                      </a:r>
                      <a:r>
                        <a:rPr lang="en-US" altLang="ja-JP" sz="1000" b="0" i="0" u="none" strike="noStrike" dirty="0">
                          <a:solidFill>
                            <a:srgbClr val="000000"/>
                          </a:solidFill>
                          <a:latin typeface="ＭＳ Ｐゴシック" pitchFamily="50" charset="-128"/>
                          <a:ea typeface="ＭＳ Ｐゴシック" pitchFamily="50" charset="-128"/>
                        </a:rPr>
                        <a:t>)</a:t>
                      </a:r>
                      <a:r>
                        <a:rPr lang="ja-JP" altLang="en-US" sz="1000" b="0" i="0" u="none" strike="noStrike" dirty="0">
                          <a:solidFill>
                            <a:srgbClr val="000000"/>
                          </a:solidFill>
                          <a:latin typeface="ＭＳ Ｐゴシック" pitchFamily="50" charset="-128"/>
                          <a:ea typeface="ＭＳ Ｐゴシック" pitchFamily="50" charset="-128"/>
                        </a:rPr>
                        <a:t>人権教育啓発推進センター</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lnSpc>
                          <a:spcPts val="1100"/>
                        </a:lnSpc>
                      </a:pPr>
                      <a:r>
                        <a:rPr lang="ja-JP" altLang="en-US" sz="1000" b="0" i="0" u="none" strike="noStrike">
                          <a:solidFill>
                            <a:srgbClr val="000000"/>
                          </a:solidFill>
                          <a:latin typeface="ＭＳ Ｐゴシック" pitchFamily="50" charset="-128"/>
                          <a:ea typeface="ＭＳ Ｐゴシック" pitchFamily="50" charset="-128"/>
                        </a:rPr>
                        <a:t>▲ </a:t>
                      </a:r>
                      <a:r>
                        <a:rPr lang="en-US" altLang="ja-JP" sz="1000" b="0" i="0" u="none" strike="noStrike">
                          <a:solidFill>
                            <a:srgbClr val="000000"/>
                          </a:solidFill>
                          <a:latin typeface="ＭＳ Ｐゴシック" pitchFamily="50" charset="-128"/>
                          <a:ea typeface="ＭＳ Ｐゴシック" pitchFamily="50" charset="-128"/>
                        </a:rPr>
                        <a:t>500</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lnSpc>
                          <a:spcPts val="1100"/>
                        </a:lnSpc>
                      </a:pPr>
                      <a:r>
                        <a:rPr lang="en-US" altLang="ja-JP" sz="1000" b="0" i="0" u="none" strike="noStrike" dirty="0">
                          <a:solidFill>
                            <a:srgbClr val="000000"/>
                          </a:solidFill>
                          <a:latin typeface="ＭＳ Ｐゴシック" pitchFamily="50" charset="-128"/>
                          <a:ea typeface="ＭＳ Ｐゴシック" pitchFamily="50" charset="-128"/>
                        </a:rPr>
                        <a:t>100%</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3"/>
                  </a:ext>
                </a:extLst>
              </a:tr>
              <a:tr h="188329">
                <a:tc>
                  <a:txBody>
                    <a:bodyPr/>
                    <a:lstStyle/>
                    <a:p>
                      <a:pPr algn="ctr" fontAlgn="ctr">
                        <a:lnSpc>
                          <a:spcPts val="1100"/>
                        </a:lnSpc>
                      </a:pPr>
                      <a:r>
                        <a:rPr lang="en-US" altLang="ja-JP" sz="1000" b="0" i="0" u="none" strike="noStrike" dirty="0">
                          <a:solidFill>
                            <a:schemeClr val="tx1"/>
                          </a:solidFill>
                          <a:latin typeface="ＭＳ Ｐゴシック" pitchFamily="50" charset="-128"/>
                          <a:ea typeface="ＭＳ Ｐゴシック" pitchFamily="50" charset="-128"/>
                        </a:rPr>
                        <a:t>4</a:t>
                      </a:r>
                      <a:endParaRPr lang="ja-JP" altLang="en-US" sz="1000" b="0" i="0" u="none" strike="noStrike" dirty="0">
                        <a:solidFill>
                          <a:schemeClr val="tx1"/>
                        </a:solidFill>
                        <a:latin typeface="ＭＳ Ｐゴシック" pitchFamily="50" charset="-128"/>
                        <a:ea typeface="ＭＳ Ｐゴシック" pitchFamily="50" charset="-128"/>
                      </a:endParaRP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lnSpc>
                          <a:spcPts val="1100"/>
                        </a:lnSpc>
                      </a:pPr>
                      <a:r>
                        <a:rPr lang="en-US" altLang="zh-CN" sz="1000" b="0" i="0" u="none" strike="noStrike" dirty="0">
                          <a:solidFill>
                            <a:srgbClr val="000000"/>
                          </a:solidFill>
                          <a:latin typeface="ＭＳ Ｐゴシック" pitchFamily="50" charset="-128"/>
                          <a:ea typeface="ＭＳ Ｐゴシック" pitchFamily="50" charset="-128"/>
                        </a:rPr>
                        <a:t>(</a:t>
                      </a:r>
                      <a:r>
                        <a:rPr lang="zh-CN" altLang="en-US" sz="1000" b="0" i="0" u="none" strike="noStrike" dirty="0">
                          <a:solidFill>
                            <a:srgbClr val="000000"/>
                          </a:solidFill>
                          <a:latin typeface="ＭＳ Ｐゴシック" pitchFamily="50" charset="-128"/>
                          <a:ea typeface="ＭＳ Ｐゴシック" pitchFamily="50" charset="-128"/>
                        </a:rPr>
                        <a:t>社</a:t>
                      </a:r>
                      <a:r>
                        <a:rPr lang="en-US" altLang="zh-CN" sz="1000" b="0" i="0" u="none" strike="noStrike" dirty="0">
                          <a:solidFill>
                            <a:srgbClr val="000000"/>
                          </a:solidFill>
                          <a:latin typeface="ＭＳ Ｐゴシック" pitchFamily="50" charset="-128"/>
                          <a:ea typeface="ＭＳ Ｐゴシック" pitchFamily="50" charset="-128"/>
                        </a:rPr>
                        <a:t>)</a:t>
                      </a:r>
                      <a:r>
                        <a:rPr lang="zh-CN" altLang="en-US" sz="1000" b="0" i="0" u="none" strike="noStrike" dirty="0">
                          <a:solidFill>
                            <a:srgbClr val="000000"/>
                          </a:solidFill>
                          <a:latin typeface="ＭＳ Ｐゴシック" pitchFamily="50" charset="-128"/>
                          <a:ea typeface="ＭＳ Ｐゴシック" pitchFamily="50" charset="-128"/>
                        </a:rPr>
                        <a:t>日本租税研究協会年会費</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lnSpc>
                          <a:spcPts val="1100"/>
                        </a:lnSpc>
                      </a:pPr>
                      <a:r>
                        <a:rPr lang="en-US" altLang="zh-CN" sz="1000" b="0" i="0" u="none" strike="noStrike" dirty="0">
                          <a:solidFill>
                            <a:srgbClr val="000000"/>
                          </a:solidFill>
                          <a:latin typeface="ＭＳ Ｐゴシック" pitchFamily="50" charset="-128"/>
                          <a:ea typeface="ＭＳ Ｐゴシック" pitchFamily="50" charset="-128"/>
                        </a:rPr>
                        <a:t>(</a:t>
                      </a:r>
                      <a:r>
                        <a:rPr lang="zh-CN" altLang="en-US" sz="1000" b="0" i="0" u="none" strike="noStrike" dirty="0">
                          <a:solidFill>
                            <a:srgbClr val="000000"/>
                          </a:solidFill>
                          <a:latin typeface="ＭＳ Ｐゴシック" pitchFamily="50" charset="-128"/>
                          <a:ea typeface="ＭＳ Ｐゴシック" pitchFamily="50" charset="-128"/>
                        </a:rPr>
                        <a:t>社</a:t>
                      </a:r>
                      <a:r>
                        <a:rPr lang="en-US" altLang="zh-CN" sz="1000" b="0" i="0" u="none" strike="noStrike" dirty="0">
                          <a:solidFill>
                            <a:srgbClr val="000000"/>
                          </a:solidFill>
                          <a:latin typeface="ＭＳ Ｐゴシック" pitchFamily="50" charset="-128"/>
                          <a:ea typeface="ＭＳ Ｐゴシック" pitchFamily="50" charset="-128"/>
                        </a:rPr>
                        <a:t>)</a:t>
                      </a:r>
                      <a:r>
                        <a:rPr lang="zh-CN" altLang="en-US" sz="1000" b="0" i="0" u="none" strike="noStrike" dirty="0">
                          <a:solidFill>
                            <a:srgbClr val="000000"/>
                          </a:solidFill>
                          <a:latin typeface="ＭＳ Ｐゴシック" pitchFamily="50" charset="-128"/>
                          <a:ea typeface="ＭＳ Ｐゴシック" pitchFamily="50" charset="-128"/>
                        </a:rPr>
                        <a:t>日本租税研究協会</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lnSpc>
                          <a:spcPts val="1100"/>
                        </a:lnSpc>
                      </a:pPr>
                      <a:r>
                        <a:rPr lang="ja-JP" altLang="en-US" sz="1000" b="0" i="0" u="none" strike="noStrike">
                          <a:solidFill>
                            <a:srgbClr val="000000"/>
                          </a:solidFill>
                          <a:latin typeface="ＭＳ Ｐゴシック" pitchFamily="50" charset="-128"/>
                          <a:ea typeface="ＭＳ Ｐゴシック" pitchFamily="50" charset="-128"/>
                        </a:rPr>
                        <a:t>▲ </a:t>
                      </a:r>
                      <a:r>
                        <a:rPr lang="en-US" altLang="ja-JP" sz="1000" b="0" i="0" u="none" strike="noStrike">
                          <a:solidFill>
                            <a:srgbClr val="000000"/>
                          </a:solidFill>
                          <a:latin typeface="ＭＳ Ｐゴシック" pitchFamily="50" charset="-128"/>
                          <a:ea typeface="ＭＳ Ｐゴシック" pitchFamily="50" charset="-128"/>
                        </a:rPr>
                        <a:t>210</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lnSpc>
                          <a:spcPts val="1100"/>
                        </a:lnSpc>
                      </a:pPr>
                      <a:r>
                        <a:rPr lang="en-US" altLang="ja-JP" sz="1000" b="0" i="0" u="none" strike="noStrike">
                          <a:solidFill>
                            <a:srgbClr val="000000"/>
                          </a:solidFill>
                          <a:latin typeface="ＭＳ Ｐゴシック" pitchFamily="50" charset="-128"/>
                          <a:ea typeface="ＭＳ Ｐゴシック" pitchFamily="50" charset="-128"/>
                        </a:rPr>
                        <a:t>100%</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4"/>
                  </a:ext>
                </a:extLst>
              </a:tr>
              <a:tr h="188329">
                <a:tc>
                  <a:txBody>
                    <a:bodyPr/>
                    <a:lstStyle/>
                    <a:p>
                      <a:pPr algn="ctr" fontAlgn="ctr">
                        <a:lnSpc>
                          <a:spcPts val="1100"/>
                        </a:lnSpc>
                      </a:pPr>
                      <a:r>
                        <a:rPr lang="en-US" altLang="zh-TW" sz="1000" b="0" i="0" u="none" strike="noStrike" dirty="0">
                          <a:solidFill>
                            <a:schemeClr val="tx1"/>
                          </a:solidFill>
                          <a:latin typeface="ＭＳ Ｐゴシック" pitchFamily="50" charset="-128"/>
                          <a:ea typeface="ＭＳ Ｐゴシック" pitchFamily="50" charset="-128"/>
                        </a:rPr>
                        <a:t>5</a:t>
                      </a:r>
                      <a:endParaRPr lang="zh-TW" altLang="en-US" sz="1000" b="0" i="0" u="none" strike="noStrike" dirty="0">
                        <a:solidFill>
                          <a:schemeClr val="tx1"/>
                        </a:solidFill>
                        <a:latin typeface="ＭＳ Ｐゴシック" pitchFamily="50" charset="-128"/>
                        <a:ea typeface="ＭＳ Ｐゴシック" pitchFamily="50" charset="-128"/>
                      </a:endParaRP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lnSpc>
                          <a:spcPts val="1100"/>
                        </a:lnSpc>
                      </a:pPr>
                      <a:r>
                        <a:rPr lang="zh-TW" altLang="en-US" sz="1000" b="0" i="0" u="none" strike="noStrike" dirty="0">
                          <a:solidFill>
                            <a:srgbClr val="000000"/>
                          </a:solidFill>
                          <a:latin typeface="ＭＳ Ｐゴシック" pitchFamily="50" charset="-128"/>
                          <a:ea typeface="ＭＳ Ｐゴシック" pitchFamily="50" charset="-128"/>
                        </a:rPr>
                        <a:t>全国収用委員会連絡協議会賛助会費</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lnSpc>
                          <a:spcPts val="1100"/>
                        </a:lnSpc>
                      </a:pPr>
                      <a:r>
                        <a:rPr lang="zh-TW" altLang="en-US" sz="1000" b="0" i="0" u="none" strike="noStrike" dirty="0">
                          <a:solidFill>
                            <a:srgbClr val="000000"/>
                          </a:solidFill>
                          <a:latin typeface="ＭＳ Ｐゴシック" pitchFamily="50" charset="-128"/>
                          <a:ea typeface="ＭＳ Ｐゴシック" pitchFamily="50" charset="-128"/>
                        </a:rPr>
                        <a:t>全国収用委員会連絡協議会</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lnSpc>
                          <a:spcPts val="1100"/>
                        </a:lnSpc>
                      </a:pPr>
                      <a:r>
                        <a:rPr lang="ja-JP" altLang="en-US" sz="1000" b="0" i="0" u="none" strike="noStrike">
                          <a:solidFill>
                            <a:srgbClr val="000000"/>
                          </a:solidFill>
                          <a:latin typeface="ＭＳ Ｐゴシック" pitchFamily="50" charset="-128"/>
                          <a:ea typeface="ＭＳ Ｐゴシック" pitchFamily="50" charset="-128"/>
                        </a:rPr>
                        <a:t>▲ </a:t>
                      </a:r>
                      <a:r>
                        <a:rPr lang="en-US" altLang="ja-JP" sz="1000" b="0" i="0" u="none" strike="noStrike">
                          <a:solidFill>
                            <a:srgbClr val="000000"/>
                          </a:solidFill>
                          <a:latin typeface="ＭＳ Ｐゴシック" pitchFamily="50" charset="-128"/>
                          <a:ea typeface="ＭＳ Ｐゴシック" pitchFamily="50" charset="-128"/>
                        </a:rPr>
                        <a:t>40</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lnSpc>
                          <a:spcPts val="1100"/>
                        </a:lnSpc>
                      </a:pPr>
                      <a:r>
                        <a:rPr lang="en-US" altLang="ja-JP" sz="1000" b="0" i="0" u="none" strike="noStrike" dirty="0">
                          <a:solidFill>
                            <a:srgbClr val="000000"/>
                          </a:solidFill>
                          <a:latin typeface="ＭＳ Ｐゴシック" pitchFamily="50" charset="-128"/>
                          <a:ea typeface="ＭＳ Ｐゴシック" pitchFamily="50" charset="-128"/>
                        </a:rPr>
                        <a:t>100%</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5"/>
                  </a:ext>
                </a:extLst>
              </a:tr>
              <a:tr h="188329">
                <a:tc>
                  <a:txBody>
                    <a:bodyPr/>
                    <a:lstStyle/>
                    <a:p>
                      <a:pPr algn="ctr" fontAlgn="ctr">
                        <a:lnSpc>
                          <a:spcPts val="1100"/>
                        </a:lnSpc>
                      </a:pPr>
                      <a:r>
                        <a:rPr lang="en-US" altLang="zh-TW" sz="1000" b="0" i="0" u="none" strike="noStrike" dirty="0">
                          <a:solidFill>
                            <a:schemeClr val="tx1"/>
                          </a:solidFill>
                          <a:latin typeface="ＭＳ Ｐゴシック" pitchFamily="50" charset="-128"/>
                          <a:ea typeface="ＭＳ Ｐゴシック" pitchFamily="50" charset="-128"/>
                        </a:rPr>
                        <a:t>6</a:t>
                      </a:r>
                      <a:endParaRPr lang="zh-TW" altLang="en-US" sz="1000" b="0" i="0" u="none" strike="noStrike" dirty="0">
                        <a:solidFill>
                          <a:schemeClr val="tx1"/>
                        </a:solidFill>
                        <a:latin typeface="ＭＳ Ｐゴシック" pitchFamily="50" charset="-128"/>
                        <a:ea typeface="ＭＳ Ｐゴシック" pitchFamily="50" charset="-128"/>
                      </a:endParaRP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lnSpc>
                          <a:spcPts val="1100"/>
                        </a:lnSpc>
                      </a:pPr>
                      <a:r>
                        <a:rPr lang="zh-CN" altLang="en-US" sz="1000" b="0" i="0" u="none" strike="noStrike">
                          <a:solidFill>
                            <a:srgbClr val="000000"/>
                          </a:solidFill>
                          <a:latin typeface="ＭＳ Ｐゴシック" pitchFamily="50" charset="-128"/>
                          <a:ea typeface="ＭＳ Ｐゴシック" pitchFamily="50" charset="-128"/>
                        </a:rPr>
                        <a:t>全国土地収用研究会会費</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lnSpc>
                          <a:spcPts val="1100"/>
                        </a:lnSpc>
                      </a:pPr>
                      <a:r>
                        <a:rPr lang="zh-CN" altLang="en-US" sz="1000" b="0" i="0" u="none" strike="noStrike" dirty="0">
                          <a:solidFill>
                            <a:srgbClr val="000000"/>
                          </a:solidFill>
                          <a:latin typeface="ＭＳ Ｐゴシック" pitchFamily="50" charset="-128"/>
                          <a:ea typeface="ＭＳ Ｐゴシック" pitchFamily="50" charset="-128"/>
                        </a:rPr>
                        <a:t>全国土地収用研究会</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lnSpc>
                          <a:spcPts val="1100"/>
                        </a:lnSpc>
                      </a:pPr>
                      <a:r>
                        <a:rPr lang="ja-JP" altLang="en-US" sz="1000" b="0" i="0" u="none" strike="noStrike" dirty="0">
                          <a:solidFill>
                            <a:srgbClr val="000000"/>
                          </a:solidFill>
                          <a:latin typeface="ＭＳ Ｐゴシック" pitchFamily="50" charset="-128"/>
                          <a:ea typeface="ＭＳ Ｐゴシック" pitchFamily="50" charset="-128"/>
                        </a:rPr>
                        <a:t>▲ </a:t>
                      </a:r>
                      <a:r>
                        <a:rPr lang="en-US" altLang="ja-JP" sz="1000" b="0" i="0" u="none" strike="noStrike" dirty="0">
                          <a:solidFill>
                            <a:srgbClr val="000000"/>
                          </a:solidFill>
                          <a:latin typeface="ＭＳ Ｐゴシック" pitchFamily="50" charset="-128"/>
                          <a:ea typeface="ＭＳ Ｐゴシック" pitchFamily="50" charset="-128"/>
                        </a:rPr>
                        <a:t>35</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lnSpc>
                          <a:spcPts val="1100"/>
                        </a:lnSpc>
                      </a:pPr>
                      <a:r>
                        <a:rPr lang="en-US" altLang="ja-JP" sz="1000" b="0" i="0" u="none" strike="noStrike" dirty="0">
                          <a:solidFill>
                            <a:srgbClr val="000000"/>
                          </a:solidFill>
                          <a:latin typeface="ＭＳ Ｐゴシック" pitchFamily="50" charset="-128"/>
                          <a:ea typeface="ＭＳ Ｐゴシック" pitchFamily="50" charset="-128"/>
                        </a:rPr>
                        <a:t>100%</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6"/>
                  </a:ext>
                </a:extLst>
              </a:tr>
              <a:tr h="188329">
                <a:tc>
                  <a:txBody>
                    <a:bodyPr/>
                    <a:lstStyle/>
                    <a:p>
                      <a:pPr algn="ctr" fontAlgn="ctr">
                        <a:lnSpc>
                          <a:spcPts val="1100"/>
                        </a:lnSpc>
                      </a:pPr>
                      <a:r>
                        <a:rPr lang="en-US" altLang="zh-TW" sz="1000" b="0" i="0" u="none" strike="noStrike" dirty="0">
                          <a:solidFill>
                            <a:schemeClr val="tx1"/>
                          </a:solidFill>
                          <a:latin typeface="ＭＳ Ｐゴシック" pitchFamily="50" charset="-128"/>
                          <a:ea typeface="ＭＳ Ｐゴシック" pitchFamily="50" charset="-128"/>
                        </a:rPr>
                        <a:t>7</a:t>
                      </a:r>
                      <a:endParaRPr lang="zh-TW" altLang="en-US" sz="1000" b="0" i="0" u="none" strike="noStrike" dirty="0">
                        <a:solidFill>
                          <a:schemeClr val="tx1"/>
                        </a:solidFill>
                        <a:latin typeface="ＭＳ Ｐゴシック" pitchFamily="50" charset="-128"/>
                        <a:ea typeface="ＭＳ Ｐゴシック" pitchFamily="50" charset="-128"/>
                      </a:endParaRP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lnSpc>
                          <a:spcPts val="1100"/>
                        </a:lnSpc>
                      </a:pPr>
                      <a:r>
                        <a:rPr lang="en-US" altLang="zh-TW" sz="1000" b="0" i="0" u="none" strike="noStrike">
                          <a:solidFill>
                            <a:srgbClr val="000000"/>
                          </a:solidFill>
                          <a:latin typeface="ＭＳ Ｐゴシック" pitchFamily="50" charset="-128"/>
                          <a:ea typeface="ＭＳ Ｐゴシック" pitchFamily="50" charset="-128"/>
                        </a:rPr>
                        <a:t>(</a:t>
                      </a:r>
                      <a:r>
                        <a:rPr lang="zh-TW" altLang="en-US" sz="1000" b="0" i="0" u="none" strike="noStrike">
                          <a:solidFill>
                            <a:srgbClr val="000000"/>
                          </a:solidFill>
                          <a:latin typeface="ＭＳ Ｐゴシック" pitchFamily="50" charset="-128"/>
                          <a:ea typeface="ＭＳ Ｐゴシック" pitchFamily="50" charset="-128"/>
                        </a:rPr>
                        <a:t>財</a:t>
                      </a:r>
                      <a:r>
                        <a:rPr lang="en-US" altLang="zh-TW" sz="1000" b="0" i="0" u="none" strike="noStrike">
                          <a:solidFill>
                            <a:srgbClr val="000000"/>
                          </a:solidFill>
                          <a:latin typeface="ＭＳ Ｐゴシック" pitchFamily="50" charset="-128"/>
                          <a:ea typeface="ＭＳ Ｐゴシック" pitchFamily="50" charset="-128"/>
                        </a:rPr>
                        <a:t>)</a:t>
                      </a:r>
                      <a:r>
                        <a:rPr lang="zh-TW" altLang="en-US" sz="1000" b="0" i="0" u="none" strike="noStrike">
                          <a:solidFill>
                            <a:srgbClr val="000000"/>
                          </a:solidFill>
                          <a:latin typeface="ＭＳ Ｐゴシック" pitchFamily="50" charset="-128"/>
                          <a:ea typeface="ＭＳ Ｐゴシック" pitchFamily="50" charset="-128"/>
                        </a:rPr>
                        <a:t>関西空港調査会会費</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lnSpc>
                          <a:spcPts val="1100"/>
                        </a:lnSpc>
                      </a:pPr>
                      <a:r>
                        <a:rPr lang="en-US" altLang="zh-TW" sz="1000" b="0" i="0" u="none" strike="noStrike" dirty="0">
                          <a:solidFill>
                            <a:srgbClr val="000000"/>
                          </a:solidFill>
                          <a:latin typeface="ＭＳ Ｐゴシック" pitchFamily="50" charset="-128"/>
                          <a:ea typeface="ＭＳ Ｐゴシック" pitchFamily="50" charset="-128"/>
                        </a:rPr>
                        <a:t>(</a:t>
                      </a:r>
                      <a:r>
                        <a:rPr lang="zh-TW" altLang="en-US" sz="1000" b="0" i="0" u="none" strike="noStrike" dirty="0">
                          <a:solidFill>
                            <a:srgbClr val="000000"/>
                          </a:solidFill>
                          <a:latin typeface="ＭＳ Ｐゴシック" pitchFamily="50" charset="-128"/>
                          <a:ea typeface="ＭＳ Ｐゴシック" pitchFamily="50" charset="-128"/>
                        </a:rPr>
                        <a:t>財</a:t>
                      </a:r>
                      <a:r>
                        <a:rPr lang="en-US" altLang="zh-TW" sz="1000" b="0" i="0" u="none" strike="noStrike" dirty="0">
                          <a:solidFill>
                            <a:srgbClr val="000000"/>
                          </a:solidFill>
                          <a:latin typeface="ＭＳ Ｐゴシック" pitchFamily="50" charset="-128"/>
                          <a:ea typeface="ＭＳ Ｐゴシック" pitchFamily="50" charset="-128"/>
                        </a:rPr>
                        <a:t>)</a:t>
                      </a:r>
                      <a:r>
                        <a:rPr lang="zh-TW" altLang="en-US" sz="1000" b="0" i="0" u="none" strike="noStrike" dirty="0">
                          <a:solidFill>
                            <a:srgbClr val="000000"/>
                          </a:solidFill>
                          <a:latin typeface="ＭＳ Ｐゴシック" pitchFamily="50" charset="-128"/>
                          <a:ea typeface="ＭＳ Ｐゴシック" pitchFamily="50" charset="-128"/>
                        </a:rPr>
                        <a:t>関西空港調査会</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lnSpc>
                          <a:spcPts val="1100"/>
                        </a:lnSpc>
                      </a:pPr>
                      <a:r>
                        <a:rPr lang="ja-JP" altLang="en-US" sz="1000" b="0" i="0" u="none" strike="noStrike" dirty="0">
                          <a:solidFill>
                            <a:srgbClr val="000000"/>
                          </a:solidFill>
                          <a:latin typeface="ＭＳ Ｐゴシック" pitchFamily="50" charset="-128"/>
                          <a:ea typeface="ＭＳ Ｐゴシック" pitchFamily="50" charset="-128"/>
                        </a:rPr>
                        <a:t>▲ </a:t>
                      </a:r>
                      <a:r>
                        <a:rPr lang="en-US" altLang="ja-JP" sz="1000" b="0" i="0" u="none" strike="noStrike" dirty="0">
                          <a:solidFill>
                            <a:srgbClr val="000000"/>
                          </a:solidFill>
                          <a:latin typeface="ＭＳ Ｐゴシック" pitchFamily="50" charset="-128"/>
                          <a:ea typeface="ＭＳ Ｐゴシック" pitchFamily="50" charset="-128"/>
                        </a:rPr>
                        <a:t>150</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lnSpc>
                          <a:spcPts val="1100"/>
                        </a:lnSpc>
                      </a:pPr>
                      <a:r>
                        <a:rPr lang="en-US" altLang="ja-JP" sz="1000" b="0" i="0" u="none" strike="noStrike" dirty="0">
                          <a:solidFill>
                            <a:srgbClr val="000000"/>
                          </a:solidFill>
                          <a:latin typeface="ＭＳ Ｐゴシック" pitchFamily="50" charset="-128"/>
                          <a:ea typeface="ＭＳ Ｐゴシック" pitchFamily="50" charset="-128"/>
                        </a:rPr>
                        <a:t>100%</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7"/>
                  </a:ext>
                </a:extLst>
              </a:tr>
              <a:tr h="188329">
                <a:tc>
                  <a:txBody>
                    <a:bodyPr/>
                    <a:lstStyle/>
                    <a:p>
                      <a:pPr algn="ctr" fontAlgn="ctr">
                        <a:lnSpc>
                          <a:spcPts val="1100"/>
                        </a:lnSpc>
                      </a:pPr>
                      <a:r>
                        <a:rPr lang="en-US" altLang="zh-TW" sz="1000" b="0" i="0" u="none" strike="noStrike" dirty="0">
                          <a:solidFill>
                            <a:schemeClr val="tx1"/>
                          </a:solidFill>
                          <a:latin typeface="ＭＳ Ｐゴシック" pitchFamily="50" charset="-128"/>
                          <a:ea typeface="ＭＳ Ｐゴシック" pitchFamily="50" charset="-128"/>
                        </a:rPr>
                        <a:t>8</a:t>
                      </a:r>
                      <a:endParaRPr lang="zh-TW" altLang="en-US" sz="1000" b="0" i="0" u="none" strike="noStrike" dirty="0">
                        <a:solidFill>
                          <a:schemeClr val="tx1"/>
                        </a:solidFill>
                        <a:latin typeface="ＭＳ Ｐゴシック" pitchFamily="50" charset="-128"/>
                        <a:ea typeface="ＭＳ Ｐゴシック" pitchFamily="50" charset="-128"/>
                      </a:endParaRP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lnSpc>
                          <a:spcPts val="1100"/>
                        </a:lnSpc>
                      </a:pPr>
                      <a:r>
                        <a:rPr lang="zh-TW" altLang="en-US" sz="1000" b="0" i="0" u="none" strike="noStrike">
                          <a:solidFill>
                            <a:srgbClr val="000000"/>
                          </a:solidFill>
                          <a:latin typeface="ＭＳ Ｐゴシック" pitchFamily="50" charset="-128"/>
                          <a:ea typeface="ＭＳ Ｐゴシック" pitchFamily="50" charset="-128"/>
                        </a:rPr>
                        <a:t>統計研究会会費</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lnSpc>
                          <a:spcPts val="1100"/>
                        </a:lnSpc>
                      </a:pPr>
                      <a:r>
                        <a:rPr lang="ja-JP" altLang="en-US" sz="1000" b="0" i="0" u="none" strike="noStrike" dirty="0">
                          <a:solidFill>
                            <a:srgbClr val="000000"/>
                          </a:solidFill>
                          <a:latin typeface="ＭＳ Ｐゴシック" pitchFamily="50" charset="-128"/>
                          <a:ea typeface="ＭＳ Ｐゴシック" pitchFamily="50" charset="-128"/>
                        </a:rPr>
                        <a:t>統計研究会</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lnSpc>
                          <a:spcPts val="1100"/>
                        </a:lnSpc>
                      </a:pPr>
                      <a:r>
                        <a:rPr lang="ja-JP" altLang="en-US" sz="1000" b="0" i="0" u="none" strike="noStrike" dirty="0">
                          <a:solidFill>
                            <a:srgbClr val="000000"/>
                          </a:solidFill>
                          <a:latin typeface="ＭＳ Ｐゴシック" pitchFamily="50" charset="-128"/>
                          <a:ea typeface="ＭＳ Ｐゴシック" pitchFamily="50" charset="-128"/>
                        </a:rPr>
                        <a:t>▲ </a:t>
                      </a:r>
                      <a:r>
                        <a:rPr lang="en-US" altLang="ja-JP" sz="1000" b="0" i="0" u="none" strike="noStrike" dirty="0">
                          <a:solidFill>
                            <a:srgbClr val="000000"/>
                          </a:solidFill>
                          <a:latin typeface="ＭＳ Ｐゴシック" pitchFamily="50" charset="-128"/>
                          <a:ea typeface="ＭＳ Ｐゴシック" pitchFamily="50" charset="-128"/>
                        </a:rPr>
                        <a:t>59</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lnSpc>
                          <a:spcPts val="1100"/>
                        </a:lnSpc>
                      </a:pPr>
                      <a:r>
                        <a:rPr lang="en-US" altLang="ja-JP" sz="1000" b="0" i="0" u="none" strike="noStrike" dirty="0">
                          <a:solidFill>
                            <a:srgbClr val="000000"/>
                          </a:solidFill>
                          <a:latin typeface="ＭＳ Ｐゴシック" pitchFamily="50" charset="-128"/>
                          <a:ea typeface="ＭＳ Ｐゴシック" pitchFamily="50" charset="-128"/>
                        </a:rPr>
                        <a:t>100%</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8"/>
                  </a:ext>
                </a:extLst>
              </a:tr>
              <a:tr h="188329">
                <a:tc>
                  <a:txBody>
                    <a:bodyPr/>
                    <a:lstStyle/>
                    <a:p>
                      <a:pPr algn="ctr" fontAlgn="ctr">
                        <a:lnSpc>
                          <a:spcPts val="1100"/>
                        </a:lnSpc>
                      </a:pPr>
                      <a:r>
                        <a:rPr lang="en-US" altLang="zh-TW" sz="1000" b="0" i="0" u="none" strike="noStrike" dirty="0">
                          <a:solidFill>
                            <a:schemeClr val="tx1"/>
                          </a:solidFill>
                          <a:latin typeface="ＭＳ Ｐゴシック" pitchFamily="50" charset="-128"/>
                          <a:ea typeface="ＭＳ Ｐゴシック" pitchFamily="50" charset="-128"/>
                        </a:rPr>
                        <a:t>9</a:t>
                      </a:r>
                      <a:endParaRPr lang="zh-TW" altLang="en-US" sz="1000" b="0" i="0" u="none" strike="noStrike" dirty="0">
                        <a:solidFill>
                          <a:schemeClr val="tx1"/>
                        </a:solidFill>
                        <a:latin typeface="ＭＳ Ｐゴシック" pitchFamily="50" charset="-128"/>
                        <a:ea typeface="ＭＳ Ｐゴシック" pitchFamily="50" charset="-128"/>
                      </a:endParaRP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lnSpc>
                          <a:spcPts val="1100"/>
                        </a:lnSpc>
                      </a:pPr>
                      <a:r>
                        <a:rPr lang="en-US" altLang="ja-JP" sz="1000" b="0" i="0" u="none" strike="noStrike" dirty="0">
                          <a:solidFill>
                            <a:srgbClr val="000000"/>
                          </a:solidFill>
                          <a:latin typeface="ＭＳ Ｐゴシック" pitchFamily="50" charset="-128"/>
                          <a:ea typeface="ＭＳ Ｐゴシック" pitchFamily="50" charset="-128"/>
                        </a:rPr>
                        <a:t>(</a:t>
                      </a:r>
                      <a:r>
                        <a:rPr lang="ja-JP" altLang="en-US" sz="1000" b="0" i="0" u="none" strike="noStrike" dirty="0">
                          <a:solidFill>
                            <a:srgbClr val="000000"/>
                          </a:solidFill>
                          <a:latin typeface="ＭＳ Ｐゴシック" pitchFamily="50" charset="-128"/>
                          <a:ea typeface="ＭＳ Ｐゴシック" pitchFamily="50" charset="-128"/>
                        </a:rPr>
                        <a:t>財</a:t>
                      </a:r>
                      <a:r>
                        <a:rPr lang="en-US" altLang="ja-JP" sz="1000" b="0" i="0" u="none" strike="noStrike" dirty="0">
                          <a:solidFill>
                            <a:srgbClr val="000000"/>
                          </a:solidFill>
                          <a:latin typeface="ＭＳ Ｐゴシック" pitchFamily="50" charset="-128"/>
                          <a:ea typeface="ＭＳ Ｐゴシック" pitchFamily="50" charset="-128"/>
                        </a:rPr>
                        <a:t>)</a:t>
                      </a:r>
                      <a:r>
                        <a:rPr lang="ja-JP" altLang="en-US" sz="1000" b="0" i="0" u="none" strike="noStrike" dirty="0">
                          <a:solidFill>
                            <a:srgbClr val="000000"/>
                          </a:solidFill>
                          <a:latin typeface="ＭＳ Ｐゴシック" pitchFamily="50" charset="-128"/>
                          <a:ea typeface="ＭＳ Ｐゴシック" pitchFamily="50" charset="-128"/>
                        </a:rPr>
                        <a:t>都市みらい推進機構会費</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lnSpc>
                          <a:spcPts val="1100"/>
                        </a:lnSpc>
                      </a:pPr>
                      <a:r>
                        <a:rPr lang="en-US" altLang="ja-JP" sz="1000" b="0" i="0" u="none" strike="noStrike" dirty="0">
                          <a:solidFill>
                            <a:srgbClr val="000000"/>
                          </a:solidFill>
                          <a:latin typeface="ＭＳ Ｐゴシック" pitchFamily="50" charset="-128"/>
                          <a:ea typeface="ＭＳ Ｐゴシック" pitchFamily="50" charset="-128"/>
                        </a:rPr>
                        <a:t>(</a:t>
                      </a:r>
                      <a:r>
                        <a:rPr lang="ja-JP" altLang="en-US" sz="1000" b="0" i="0" u="none" strike="noStrike" dirty="0">
                          <a:solidFill>
                            <a:srgbClr val="000000"/>
                          </a:solidFill>
                          <a:latin typeface="ＭＳ Ｐゴシック" pitchFamily="50" charset="-128"/>
                          <a:ea typeface="ＭＳ Ｐゴシック" pitchFamily="50" charset="-128"/>
                        </a:rPr>
                        <a:t>財</a:t>
                      </a:r>
                      <a:r>
                        <a:rPr lang="en-US" altLang="ja-JP" sz="1000" b="0" i="0" u="none" strike="noStrike" dirty="0">
                          <a:solidFill>
                            <a:srgbClr val="000000"/>
                          </a:solidFill>
                          <a:latin typeface="ＭＳ Ｐゴシック" pitchFamily="50" charset="-128"/>
                          <a:ea typeface="ＭＳ Ｐゴシック" pitchFamily="50" charset="-128"/>
                        </a:rPr>
                        <a:t>)</a:t>
                      </a:r>
                      <a:r>
                        <a:rPr lang="ja-JP" altLang="en-US" sz="1000" b="0" i="0" u="none" strike="noStrike" dirty="0">
                          <a:solidFill>
                            <a:srgbClr val="000000"/>
                          </a:solidFill>
                          <a:latin typeface="ＭＳ Ｐゴシック" pitchFamily="50" charset="-128"/>
                          <a:ea typeface="ＭＳ Ｐゴシック" pitchFamily="50" charset="-128"/>
                        </a:rPr>
                        <a:t>都市みらい推進機構</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lnSpc>
                          <a:spcPts val="1100"/>
                        </a:lnSpc>
                      </a:pPr>
                      <a:r>
                        <a:rPr lang="ja-JP" altLang="en-US" sz="1000" b="0" i="0" u="none" strike="noStrike">
                          <a:solidFill>
                            <a:srgbClr val="000000"/>
                          </a:solidFill>
                          <a:latin typeface="ＭＳ Ｐゴシック" pitchFamily="50" charset="-128"/>
                          <a:ea typeface="ＭＳ Ｐゴシック" pitchFamily="50" charset="-128"/>
                        </a:rPr>
                        <a:t>▲ </a:t>
                      </a:r>
                      <a:r>
                        <a:rPr lang="en-US" altLang="ja-JP" sz="1000" b="0" i="0" u="none" strike="noStrike">
                          <a:solidFill>
                            <a:srgbClr val="000000"/>
                          </a:solidFill>
                          <a:latin typeface="ＭＳ Ｐゴシック" pitchFamily="50" charset="-128"/>
                          <a:ea typeface="ＭＳ Ｐゴシック" pitchFamily="50" charset="-128"/>
                        </a:rPr>
                        <a:t>200</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lnSpc>
                          <a:spcPts val="1100"/>
                        </a:lnSpc>
                      </a:pPr>
                      <a:r>
                        <a:rPr lang="en-US" altLang="ja-JP" sz="1000" b="0" i="0" u="none" strike="noStrike" dirty="0">
                          <a:solidFill>
                            <a:srgbClr val="000000"/>
                          </a:solidFill>
                          <a:latin typeface="ＭＳ Ｐゴシック" pitchFamily="50" charset="-128"/>
                          <a:ea typeface="ＭＳ Ｐゴシック" pitchFamily="50" charset="-128"/>
                        </a:rPr>
                        <a:t>100%</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9"/>
                  </a:ext>
                </a:extLst>
              </a:tr>
              <a:tr h="188329">
                <a:tc>
                  <a:txBody>
                    <a:bodyPr/>
                    <a:lstStyle/>
                    <a:p>
                      <a:pPr algn="ctr" fontAlgn="ctr">
                        <a:lnSpc>
                          <a:spcPts val="1100"/>
                        </a:lnSpc>
                      </a:pPr>
                      <a:r>
                        <a:rPr lang="en-US" altLang="zh-TW" sz="1000" b="0" i="0" u="none" strike="noStrike" dirty="0">
                          <a:solidFill>
                            <a:schemeClr val="tx1"/>
                          </a:solidFill>
                          <a:latin typeface="ＭＳ Ｐゴシック" pitchFamily="50" charset="-128"/>
                          <a:ea typeface="ＭＳ Ｐゴシック" pitchFamily="50" charset="-128"/>
                        </a:rPr>
                        <a:t>10</a:t>
                      </a:r>
                      <a:endParaRPr lang="zh-TW" altLang="en-US" sz="1000" b="0" i="0" u="none" strike="noStrike" dirty="0">
                        <a:solidFill>
                          <a:schemeClr val="tx1"/>
                        </a:solidFill>
                        <a:latin typeface="ＭＳ Ｐゴシック" pitchFamily="50" charset="-128"/>
                        <a:ea typeface="ＭＳ Ｐゴシック" pitchFamily="50" charset="-128"/>
                      </a:endParaRP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lnSpc>
                          <a:spcPts val="1100"/>
                        </a:lnSpc>
                      </a:pPr>
                      <a:r>
                        <a:rPr lang="en-US" altLang="zh-TW" sz="1000" b="0" i="0" u="none" strike="noStrike" dirty="0">
                          <a:solidFill>
                            <a:srgbClr val="000000"/>
                          </a:solidFill>
                          <a:latin typeface="ＭＳ Ｐゴシック" pitchFamily="50" charset="-128"/>
                          <a:ea typeface="ＭＳ Ｐゴシック" pitchFamily="50" charset="-128"/>
                        </a:rPr>
                        <a:t>(</a:t>
                      </a:r>
                      <a:r>
                        <a:rPr lang="zh-TW" altLang="en-US" sz="1000" b="0" i="0" u="none" strike="noStrike" dirty="0">
                          <a:solidFill>
                            <a:srgbClr val="000000"/>
                          </a:solidFill>
                          <a:latin typeface="ＭＳ Ｐゴシック" pitchFamily="50" charset="-128"/>
                          <a:ea typeface="ＭＳ Ｐゴシック" pitchFamily="50" charset="-128"/>
                        </a:rPr>
                        <a:t>財</a:t>
                      </a:r>
                      <a:r>
                        <a:rPr lang="en-US" altLang="zh-TW" sz="1000" b="0" i="0" u="none" strike="noStrike" dirty="0">
                          <a:solidFill>
                            <a:srgbClr val="000000"/>
                          </a:solidFill>
                          <a:latin typeface="ＭＳ Ｐゴシック" pitchFamily="50" charset="-128"/>
                          <a:ea typeface="ＭＳ Ｐゴシック" pitchFamily="50" charset="-128"/>
                        </a:rPr>
                        <a:t>)</a:t>
                      </a:r>
                      <a:r>
                        <a:rPr lang="zh-TW" altLang="en-US" sz="1000" b="0" i="0" u="none" strike="noStrike" dirty="0">
                          <a:solidFill>
                            <a:srgbClr val="000000"/>
                          </a:solidFill>
                          <a:latin typeface="ＭＳ Ｐゴシック" pitchFamily="50" charset="-128"/>
                          <a:ea typeface="ＭＳ Ｐゴシック" pitchFamily="50" charset="-128"/>
                        </a:rPr>
                        <a:t>都市計画協会会費</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lnSpc>
                          <a:spcPts val="1100"/>
                        </a:lnSpc>
                      </a:pPr>
                      <a:r>
                        <a:rPr lang="en-US" altLang="zh-TW" sz="1000" b="0" i="0" u="none" strike="noStrike">
                          <a:solidFill>
                            <a:srgbClr val="000000"/>
                          </a:solidFill>
                          <a:latin typeface="ＭＳ Ｐゴシック" pitchFamily="50" charset="-128"/>
                          <a:ea typeface="ＭＳ Ｐゴシック" pitchFamily="50" charset="-128"/>
                        </a:rPr>
                        <a:t>(</a:t>
                      </a:r>
                      <a:r>
                        <a:rPr lang="zh-TW" altLang="en-US" sz="1000" b="0" i="0" u="none" strike="noStrike">
                          <a:solidFill>
                            <a:srgbClr val="000000"/>
                          </a:solidFill>
                          <a:latin typeface="ＭＳ Ｐゴシック" pitchFamily="50" charset="-128"/>
                          <a:ea typeface="ＭＳ Ｐゴシック" pitchFamily="50" charset="-128"/>
                        </a:rPr>
                        <a:t>財</a:t>
                      </a:r>
                      <a:r>
                        <a:rPr lang="en-US" altLang="zh-TW" sz="1000" b="0" i="0" u="none" strike="noStrike">
                          <a:solidFill>
                            <a:srgbClr val="000000"/>
                          </a:solidFill>
                          <a:latin typeface="ＭＳ Ｐゴシック" pitchFamily="50" charset="-128"/>
                          <a:ea typeface="ＭＳ Ｐゴシック" pitchFamily="50" charset="-128"/>
                        </a:rPr>
                        <a:t>)</a:t>
                      </a:r>
                      <a:r>
                        <a:rPr lang="zh-TW" altLang="en-US" sz="1000" b="0" i="0" u="none" strike="noStrike">
                          <a:solidFill>
                            <a:srgbClr val="000000"/>
                          </a:solidFill>
                          <a:latin typeface="ＭＳ Ｐゴシック" pitchFamily="50" charset="-128"/>
                          <a:ea typeface="ＭＳ Ｐゴシック" pitchFamily="50" charset="-128"/>
                        </a:rPr>
                        <a:t>都市計画協会</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lnSpc>
                          <a:spcPts val="1100"/>
                        </a:lnSpc>
                      </a:pPr>
                      <a:r>
                        <a:rPr lang="ja-JP" altLang="en-US" sz="1000" b="0" i="0" u="none" strike="noStrike">
                          <a:solidFill>
                            <a:srgbClr val="000000"/>
                          </a:solidFill>
                          <a:latin typeface="ＭＳ Ｐゴシック" pitchFamily="50" charset="-128"/>
                          <a:ea typeface="ＭＳ Ｐゴシック" pitchFamily="50" charset="-128"/>
                        </a:rPr>
                        <a:t>▲ </a:t>
                      </a:r>
                      <a:r>
                        <a:rPr lang="en-US" altLang="ja-JP" sz="1000" b="0" i="0" u="none" strike="noStrike">
                          <a:solidFill>
                            <a:srgbClr val="000000"/>
                          </a:solidFill>
                          <a:latin typeface="ＭＳ Ｐゴシック" pitchFamily="50" charset="-128"/>
                          <a:ea typeface="ＭＳ Ｐゴシック" pitchFamily="50" charset="-128"/>
                        </a:rPr>
                        <a:t>380</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lnSpc>
                          <a:spcPts val="1100"/>
                        </a:lnSpc>
                      </a:pPr>
                      <a:r>
                        <a:rPr lang="en-US" altLang="ja-JP" sz="1000" b="0" i="0" u="none" strike="noStrike" dirty="0">
                          <a:solidFill>
                            <a:srgbClr val="000000"/>
                          </a:solidFill>
                          <a:latin typeface="ＭＳ Ｐゴシック" pitchFamily="50" charset="-128"/>
                          <a:ea typeface="ＭＳ Ｐゴシック" pitchFamily="50" charset="-128"/>
                        </a:rPr>
                        <a:t>100%</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0"/>
                  </a:ext>
                </a:extLst>
              </a:tr>
              <a:tr h="188329">
                <a:tc>
                  <a:txBody>
                    <a:bodyPr/>
                    <a:lstStyle/>
                    <a:p>
                      <a:pPr algn="ctr" fontAlgn="ctr">
                        <a:lnSpc>
                          <a:spcPts val="1100"/>
                        </a:lnSpc>
                      </a:pPr>
                      <a:r>
                        <a:rPr lang="en-US" altLang="zh-TW" sz="1000" b="0" i="0" u="none" strike="noStrike" dirty="0">
                          <a:solidFill>
                            <a:schemeClr val="tx1"/>
                          </a:solidFill>
                          <a:latin typeface="ＭＳ Ｐゴシック" pitchFamily="50" charset="-128"/>
                          <a:ea typeface="ＭＳ Ｐゴシック" pitchFamily="50" charset="-128"/>
                        </a:rPr>
                        <a:t>11</a:t>
                      </a:r>
                      <a:r>
                        <a:rPr lang="ja-JP" altLang="en-US" sz="1000" b="0" i="0" u="none" strike="noStrike" dirty="0">
                          <a:solidFill>
                            <a:schemeClr val="tx1"/>
                          </a:solidFill>
                          <a:latin typeface="ＭＳ Ｐゴシック" pitchFamily="50" charset="-128"/>
                          <a:ea typeface="ＭＳ Ｐゴシック" pitchFamily="50" charset="-128"/>
                        </a:rPr>
                        <a:t>～</a:t>
                      </a:r>
                      <a:r>
                        <a:rPr lang="en-US" altLang="zh-TW" sz="1000" b="0" i="0" u="none" strike="noStrike" dirty="0">
                          <a:solidFill>
                            <a:schemeClr val="tx1"/>
                          </a:solidFill>
                          <a:latin typeface="ＭＳ Ｐゴシック" pitchFamily="50" charset="-128"/>
                          <a:ea typeface="ＭＳ Ｐゴシック" pitchFamily="50" charset="-128"/>
                        </a:rPr>
                        <a:t>13</a:t>
                      </a:r>
                      <a:endParaRPr lang="zh-TW" altLang="en-US" sz="1000" b="0" i="0" u="none" strike="noStrike" dirty="0">
                        <a:solidFill>
                          <a:schemeClr val="tx1"/>
                        </a:solidFill>
                        <a:latin typeface="ＭＳ Ｐゴシック" pitchFamily="50" charset="-128"/>
                        <a:ea typeface="ＭＳ Ｐゴシック" pitchFamily="50" charset="-128"/>
                      </a:endParaRP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lnSpc>
                          <a:spcPts val="1100"/>
                        </a:lnSpc>
                      </a:pPr>
                      <a:r>
                        <a:rPr lang="en-US" altLang="zh-CN" sz="1000" b="0" i="0" u="none" strike="noStrike" dirty="0">
                          <a:solidFill>
                            <a:srgbClr val="000000"/>
                          </a:solidFill>
                          <a:latin typeface="ＭＳ Ｐゴシック" pitchFamily="50" charset="-128"/>
                          <a:ea typeface="ＭＳ Ｐゴシック" pitchFamily="50" charset="-128"/>
                        </a:rPr>
                        <a:t>(</a:t>
                      </a:r>
                      <a:r>
                        <a:rPr lang="zh-CN" altLang="en-US" sz="1000" b="0" i="0" u="none" strike="noStrike" dirty="0">
                          <a:solidFill>
                            <a:srgbClr val="000000"/>
                          </a:solidFill>
                          <a:latin typeface="ＭＳ Ｐゴシック" pitchFamily="50" charset="-128"/>
                          <a:ea typeface="ＭＳ Ｐゴシック" pitchFamily="50" charset="-128"/>
                        </a:rPr>
                        <a:t>社</a:t>
                      </a:r>
                      <a:r>
                        <a:rPr lang="en-US" altLang="zh-CN" sz="1000" b="0" i="0" u="none" strike="noStrike" dirty="0">
                          <a:solidFill>
                            <a:srgbClr val="000000"/>
                          </a:solidFill>
                          <a:latin typeface="ＭＳ Ｐゴシック" pitchFamily="50" charset="-128"/>
                          <a:ea typeface="ＭＳ Ｐゴシック" pitchFamily="50" charset="-128"/>
                        </a:rPr>
                        <a:t>)</a:t>
                      </a:r>
                      <a:r>
                        <a:rPr lang="zh-CN" altLang="en-US" sz="1000" b="0" i="0" u="none" strike="noStrike" dirty="0">
                          <a:solidFill>
                            <a:srgbClr val="000000"/>
                          </a:solidFill>
                          <a:latin typeface="ＭＳ Ｐゴシック" pitchFamily="50" charset="-128"/>
                          <a:ea typeface="ＭＳ Ｐゴシック" pitchFamily="50" charset="-128"/>
                        </a:rPr>
                        <a:t>土木学会会費</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lnSpc>
                          <a:spcPts val="1100"/>
                        </a:lnSpc>
                      </a:pPr>
                      <a:r>
                        <a:rPr lang="en-US" altLang="zh-CN" sz="1000" b="0" i="0" u="none" strike="noStrike">
                          <a:solidFill>
                            <a:srgbClr val="000000"/>
                          </a:solidFill>
                          <a:latin typeface="ＭＳ Ｐゴシック" pitchFamily="50" charset="-128"/>
                          <a:ea typeface="ＭＳ Ｐゴシック" pitchFamily="50" charset="-128"/>
                        </a:rPr>
                        <a:t>(</a:t>
                      </a:r>
                      <a:r>
                        <a:rPr lang="zh-CN" altLang="en-US" sz="1000" b="0" i="0" u="none" strike="noStrike">
                          <a:solidFill>
                            <a:srgbClr val="000000"/>
                          </a:solidFill>
                          <a:latin typeface="ＭＳ Ｐゴシック" pitchFamily="50" charset="-128"/>
                          <a:ea typeface="ＭＳ Ｐゴシック" pitchFamily="50" charset="-128"/>
                        </a:rPr>
                        <a:t>社</a:t>
                      </a:r>
                      <a:r>
                        <a:rPr lang="en-US" altLang="zh-CN" sz="1000" b="0" i="0" u="none" strike="noStrike">
                          <a:solidFill>
                            <a:srgbClr val="000000"/>
                          </a:solidFill>
                          <a:latin typeface="ＭＳ Ｐゴシック" pitchFamily="50" charset="-128"/>
                          <a:ea typeface="ＭＳ Ｐゴシック" pitchFamily="50" charset="-128"/>
                        </a:rPr>
                        <a:t>)</a:t>
                      </a:r>
                      <a:r>
                        <a:rPr lang="zh-CN" altLang="en-US" sz="1000" b="0" i="0" u="none" strike="noStrike">
                          <a:solidFill>
                            <a:srgbClr val="000000"/>
                          </a:solidFill>
                          <a:latin typeface="ＭＳ Ｐゴシック" pitchFamily="50" charset="-128"/>
                          <a:ea typeface="ＭＳ Ｐゴシック" pitchFamily="50" charset="-128"/>
                        </a:rPr>
                        <a:t>土木学会会費</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lnSpc>
                          <a:spcPts val="1100"/>
                        </a:lnSpc>
                      </a:pPr>
                      <a:r>
                        <a:rPr lang="ja-JP" altLang="en-US" sz="1000" b="0" i="0" u="none" strike="noStrike">
                          <a:solidFill>
                            <a:srgbClr val="000000"/>
                          </a:solidFill>
                          <a:latin typeface="ＭＳ Ｐゴシック" pitchFamily="50" charset="-128"/>
                          <a:ea typeface="ＭＳ Ｐゴシック" pitchFamily="50" charset="-128"/>
                        </a:rPr>
                        <a:t>▲ </a:t>
                      </a:r>
                      <a:r>
                        <a:rPr lang="en-US" altLang="ja-JP" sz="1000" b="0" i="0" u="none" strike="noStrike">
                          <a:solidFill>
                            <a:srgbClr val="000000"/>
                          </a:solidFill>
                          <a:latin typeface="ＭＳ Ｐゴシック" pitchFamily="50" charset="-128"/>
                          <a:ea typeface="ＭＳ Ｐゴシック" pitchFamily="50" charset="-128"/>
                        </a:rPr>
                        <a:t>90</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lnSpc>
                          <a:spcPts val="1100"/>
                        </a:lnSpc>
                      </a:pPr>
                      <a:r>
                        <a:rPr lang="en-US" altLang="ja-JP" sz="1000" b="0" i="0" u="none" strike="noStrike" dirty="0">
                          <a:solidFill>
                            <a:srgbClr val="000000"/>
                          </a:solidFill>
                          <a:latin typeface="ＭＳ Ｐゴシック" pitchFamily="50" charset="-128"/>
                          <a:ea typeface="ＭＳ Ｐゴシック" pitchFamily="50" charset="-128"/>
                        </a:rPr>
                        <a:t>100%</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1"/>
                  </a:ext>
                </a:extLst>
              </a:tr>
              <a:tr h="188329">
                <a:tc>
                  <a:txBody>
                    <a:bodyPr/>
                    <a:lstStyle/>
                    <a:p>
                      <a:pPr algn="ctr" fontAlgn="ctr">
                        <a:lnSpc>
                          <a:spcPts val="1100"/>
                        </a:lnSpc>
                      </a:pPr>
                      <a:r>
                        <a:rPr lang="en-US" altLang="zh-TW" sz="1000" b="0" i="0" u="none" strike="noStrike" dirty="0">
                          <a:solidFill>
                            <a:schemeClr val="tx1"/>
                          </a:solidFill>
                          <a:latin typeface="ＭＳ Ｐゴシック" pitchFamily="50" charset="-128"/>
                          <a:ea typeface="ＭＳ Ｐゴシック" pitchFamily="50" charset="-128"/>
                        </a:rPr>
                        <a:t>14</a:t>
                      </a:r>
                      <a:r>
                        <a:rPr lang="ja-JP" altLang="en-US" sz="1000" b="0" i="0" u="none" strike="noStrike" dirty="0">
                          <a:solidFill>
                            <a:schemeClr val="tx1"/>
                          </a:solidFill>
                          <a:latin typeface="ＭＳ Ｐゴシック" pitchFamily="50" charset="-128"/>
                          <a:ea typeface="ＭＳ Ｐゴシック" pitchFamily="50" charset="-128"/>
                        </a:rPr>
                        <a:t>・</a:t>
                      </a:r>
                      <a:r>
                        <a:rPr lang="en-US" altLang="zh-TW" sz="1000" b="0" i="0" u="none" strike="noStrike" dirty="0">
                          <a:solidFill>
                            <a:schemeClr val="tx1"/>
                          </a:solidFill>
                          <a:latin typeface="ＭＳ Ｐゴシック" pitchFamily="50" charset="-128"/>
                          <a:ea typeface="ＭＳ Ｐゴシック" pitchFamily="50" charset="-128"/>
                        </a:rPr>
                        <a:t>15</a:t>
                      </a:r>
                      <a:endParaRPr lang="zh-TW" altLang="en-US" sz="1000" b="0" i="0" u="none" strike="noStrike" dirty="0">
                        <a:solidFill>
                          <a:schemeClr val="tx1"/>
                        </a:solidFill>
                        <a:latin typeface="ＭＳ Ｐゴシック" pitchFamily="50" charset="-128"/>
                        <a:ea typeface="ＭＳ Ｐゴシック" pitchFamily="50" charset="-128"/>
                      </a:endParaRP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lnSpc>
                          <a:spcPts val="1100"/>
                        </a:lnSpc>
                      </a:pPr>
                      <a:r>
                        <a:rPr lang="ja-JP" altLang="en-US" sz="1000" b="0" i="0" u="none" strike="noStrike" dirty="0">
                          <a:solidFill>
                            <a:srgbClr val="000000"/>
                          </a:solidFill>
                          <a:latin typeface="ＭＳ Ｐゴシック" pitchFamily="50" charset="-128"/>
                          <a:ea typeface="ＭＳ Ｐゴシック" pitchFamily="50" charset="-128"/>
                        </a:rPr>
                        <a:t>関西ライフライン研究会法人会費</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lnSpc>
                          <a:spcPts val="1100"/>
                        </a:lnSpc>
                      </a:pPr>
                      <a:r>
                        <a:rPr lang="ja-JP" altLang="en-US" sz="1000" b="0" i="0" u="none" strike="noStrike">
                          <a:solidFill>
                            <a:srgbClr val="000000"/>
                          </a:solidFill>
                          <a:latin typeface="ＭＳ Ｐゴシック" pitchFamily="50" charset="-128"/>
                          <a:ea typeface="ＭＳ Ｐゴシック" pitchFamily="50" charset="-128"/>
                        </a:rPr>
                        <a:t>関西ライフライン研究会</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lnSpc>
                          <a:spcPts val="1100"/>
                        </a:lnSpc>
                      </a:pPr>
                      <a:r>
                        <a:rPr lang="ja-JP" altLang="en-US" sz="1000" b="0" i="0" u="none" strike="noStrike">
                          <a:solidFill>
                            <a:srgbClr val="000000"/>
                          </a:solidFill>
                          <a:latin typeface="ＭＳ Ｐゴシック" pitchFamily="50" charset="-128"/>
                          <a:ea typeface="ＭＳ Ｐゴシック" pitchFamily="50" charset="-128"/>
                        </a:rPr>
                        <a:t>▲ </a:t>
                      </a:r>
                      <a:r>
                        <a:rPr lang="en-US" altLang="ja-JP" sz="1000" b="0" i="0" u="none" strike="noStrike">
                          <a:solidFill>
                            <a:srgbClr val="000000"/>
                          </a:solidFill>
                          <a:latin typeface="ＭＳ Ｐゴシック" pitchFamily="50" charset="-128"/>
                          <a:ea typeface="ＭＳ Ｐゴシック" pitchFamily="50" charset="-128"/>
                        </a:rPr>
                        <a:t>40</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lnSpc>
                          <a:spcPts val="1100"/>
                        </a:lnSpc>
                      </a:pPr>
                      <a:r>
                        <a:rPr lang="en-US" altLang="ja-JP" sz="1000" b="0" i="0" u="none" strike="noStrike">
                          <a:solidFill>
                            <a:srgbClr val="000000"/>
                          </a:solidFill>
                          <a:latin typeface="ＭＳ Ｐゴシック" pitchFamily="50" charset="-128"/>
                          <a:ea typeface="ＭＳ Ｐゴシック" pitchFamily="50" charset="-128"/>
                        </a:rPr>
                        <a:t>100%</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2"/>
                  </a:ext>
                </a:extLst>
              </a:tr>
              <a:tr h="188329">
                <a:tc>
                  <a:txBody>
                    <a:bodyPr/>
                    <a:lstStyle/>
                    <a:p>
                      <a:pPr algn="ctr" fontAlgn="ctr">
                        <a:lnSpc>
                          <a:spcPts val="1100"/>
                        </a:lnSpc>
                      </a:pPr>
                      <a:r>
                        <a:rPr lang="en-US" altLang="zh-TW" sz="1000" b="0" i="0" u="none" strike="noStrike" dirty="0">
                          <a:solidFill>
                            <a:schemeClr val="tx1"/>
                          </a:solidFill>
                          <a:latin typeface="ＭＳ Ｐゴシック" pitchFamily="50" charset="-128"/>
                          <a:ea typeface="ＭＳ Ｐゴシック" pitchFamily="50" charset="-128"/>
                        </a:rPr>
                        <a:t>16</a:t>
                      </a:r>
                      <a:endParaRPr lang="zh-TW" altLang="en-US" sz="1000" b="0" i="0" u="none" strike="noStrike" dirty="0">
                        <a:solidFill>
                          <a:schemeClr val="tx1"/>
                        </a:solidFill>
                        <a:latin typeface="ＭＳ Ｐゴシック" pitchFamily="50" charset="-128"/>
                        <a:ea typeface="ＭＳ Ｐゴシック" pitchFamily="50" charset="-128"/>
                      </a:endParaRP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lnSpc>
                          <a:spcPts val="1100"/>
                        </a:lnSpc>
                      </a:pPr>
                      <a:r>
                        <a:rPr lang="ja-JP" altLang="en-US" sz="1000" b="0" i="0" u="none" strike="noStrike" dirty="0">
                          <a:solidFill>
                            <a:srgbClr val="000000"/>
                          </a:solidFill>
                          <a:latin typeface="ＭＳ Ｐゴシック" pitchFamily="50" charset="-128"/>
                          <a:ea typeface="ＭＳ Ｐゴシック" pitchFamily="50" charset="-128"/>
                        </a:rPr>
                        <a:t>日本国民年金協会普通会員費</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lnSpc>
                          <a:spcPts val="1100"/>
                        </a:lnSpc>
                      </a:pPr>
                      <a:r>
                        <a:rPr lang="zh-CN" altLang="en-US" sz="1000" b="0" i="0" u="none" strike="noStrike">
                          <a:solidFill>
                            <a:srgbClr val="000000"/>
                          </a:solidFill>
                          <a:latin typeface="ＭＳ Ｐゴシック" pitchFamily="50" charset="-128"/>
                          <a:ea typeface="ＭＳ Ｐゴシック" pitchFamily="50" charset="-128"/>
                        </a:rPr>
                        <a:t>日本国民年金協会</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lnSpc>
                          <a:spcPts val="1100"/>
                        </a:lnSpc>
                      </a:pPr>
                      <a:r>
                        <a:rPr lang="en-US" altLang="ja-JP" sz="1000" b="0" i="0" u="none" strike="noStrike">
                          <a:solidFill>
                            <a:srgbClr val="000000"/>
                          </a:solidFill>
                          <a:latin typeface="ＭＳ Ｐゴシック" pitchFamily="50" charset="-128"/>
                          <a:ea typeface="ＭＳ Ｐゴシック" pitchFamily="50" charset="-128"/>
                        </a:rPr>
                        <a:t>0</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lnSpc>
                          <a:spcPts val="1100"/>
                        </a:lnSpc>
                      </a:pPr>
                      <a:r>
                        <a:rPr lang="en-US" altLang="ja-JP" sz="1000" b="0" i="0" u="none" strike="noStrike" dirty="0">
                          <a:solidFill>
                            <a:srgbClr val="000000"/>
                          </a:solidFill>
                          <a:latin typeface="ＭＳ Ｐゴシック" pitchFamily="50" charset="-128"/>
                          <a:ea typeface="ＭＳ Ｐゴシック" pitchFamily="50" charset="-128"/>
                        </a:rPr>
                        <a:t>100%</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3"/>
                  </a:ext>
                </a:extLst>
              </a:tr>
              <a:tr h="188329">
                <a:tc>
                  <a:txBody>
                    <a:bodyPr/>
                    <a:lstStyle/>
                    <a:p>
                      <a:pPr algn="ctr" fontAlgn="ctr">
                        <a:lnSpc>
                          <a:spcPts val="1100"/>
                        </a:lnSpc>
                      </a:pPr>
                      <a:r>
                        <a:rPr lang="en-US" altLang="zh-TW" sz="1000" b="0" i="0" u="none" strike="noStrike" dirty="0">
                          <a:solidFill>
                            <a:schemeClr val="tx1"/>
                          </a:solidFill>
                          <a:latin typeface="ＭＳ Ｐゴシック" pitchFamily="50" charset="-128"/>
                          <a:ea typeface="ＭＳ Ｐゴシック" pitchFamily="50" charset="-128"/>
                        </a:rPr>
                        <a:t>17</a:t>
                      </a:r>
                      <a:endParaRPr lang="zh-TW" altLang="en-US" sz="1000" b="0" i="0" u="none" strike="noStrike" dirty="0">
                        <a:solidFill>
                          <a:schemeClr val="tx1"/>
                        </a:solidFill>
                        <a:latin typeface="ＭＳ Ｐゴシック" pitchFamily="50" charset="-128"/>
                        <a:ea typeface="ＭＳ Ｐゴシック" pitchFamily="50" charset="-128"/>
                      </a:endParaRP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lnSpc>
                          <a:spcPts val="1100"/>
                        </a:lnSpc>
                      </a:pPr>
                      <a:r>
                        <a:rPr lang="en-US" altLang="ja-JP" sz="1000" b="0" i="0" u="none" strike="noStrike">
                          <a:solidFill>
                            <a:srgbClr val="000000"/>
                          </a:solidFill>
                          <a:latin typeface="ＭＳ Ｐゴシック" pitchFamily="50" charset="-128"/>
                          <a:ea typeface="ＭＳ Ｐゴシック" pitchFamily="50" charset="-128"/>
                        </a:rPr>
                        <a:t>(</a:t>
                      </a:r>
                      <a:r>
                        <a:rPr lang="ja-JP" altLang="en-US" sz="1000" b="0" i="0" u="none" strike="noStrike">
                          <a:solidFill>
                            <a:srgbClr val="000000"/>
                          </a:solidFill>
                          <a:latin typeface="ＭＳ Ｐゴシック" pitchFamily="50" charset="-128"/>
                          <a:ea typeface="ＭＳ Ｐゴシック" pitchFamily="50" charset="-128"/>
                        </a:rPr>
                        <a:t>財</a:t>
                      </a:r>
                      <a:r>
                        <a:rPr lang="en-US" altLang="ja-JP" sz="1000" b="0" i="0" u="none" strike="noStrike">
                          <a:solidFill>
                            <a:srgbClr val="000000"/>
                          </a:solidFill>
                          <a:latin typeface="ＭＳ Ｐゴシック" pitchFamily="50" charset="-128"/>
                          <a:ea typeface="ＭＳ Ｐゴシック" pitchFamily="50" charset="-128"/>
                        </a:rPr>
                        <a:t>)</a:t>
                      </a:r>
                      <a:r>
                        <a:rPr lang="ja-JP" altLang="en-US" sz="1000" b="0" i="0" u="none" strike="noStrike">
                          <a:solidFill>
                            <a:srgbClr val="000000"/>
                          </a:solidFill>
                          <a:latin typeface="ＭＳ Ｐゴシック" pitchFamily="50" charset="-128"/>
                          <a:ea typeface="ＭＳ Ｐゴシック" pitchFamily="50" charset="-128"/>
                        </a:rPr>
                        <a:t>アジア太平洋観光交流センターにかかる会費</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lnSpc>
                          <a:spcPts val="1100"/>
                        </a:lnSpc>
                      </a:pPr>
                      <a:r>
                        <a:rPr lang="en-US" altLang="ja-JP" sz="1000" b="0" i="0" u="none" strike="noStrike">
                          <a:solidFill>
                            <a:srgbClr val="000000"/>
                          </a:solidFill>
                          <a:latin typeface="ＭＳ Ｐゴシック" pitchFamily="50" charset="-128"/>
                          <a:ea typeface="ＭＳ Ｐゴシック" pitchFamily="50" charset="-128"/>
                        </a:rPr>
                        <a:t>(</a:t>
                      </a:r>
                      <a:r>
                        <a:rPr lang="ja-JP" altLang="en-US" sz="1000" b="0" i="0" u="none" strike="noStrike">
                          <a:solidFill>
                            <a:srgbClr val="000000"/>
                          </a:solidFill>
                          <a:latin typeface="ＭＳ Ｐゴシック" pitchFamily="50" charset="-128"/>
                          <a:ea typeface="ＭＳ Ｐゴシック" pitchFamily="50" charset="-128"/>
                        </a:rPr>
                        <a:t>財</a:t>
                      </a:r>
                      <a:r>
                        <a:rPr lang="en-US" altLang="ja-JP" sz="1000" b="0" i="0" u="none" strike="noStrike">
                          <a:solidFill>
                            <a:srgbClr val="000000"/>
                          </a:solidFill>
                          <a:latin typeface="ＭＳ Ｐゴシック" pitchFamily="50" charset="-128"/>
                          <a:ea typeface="ＭＳ Ｐゴシック" pitchFamily="50" charset="-128"/>
                        </a:rPr>
                        <a:t>)</a:t>
                      </a:r>
                      <a:r>
                        <a:rPr lang="ja-JP" altLang="en-US" sz="1000" b="0" i="0" u="none" strike="noStrike">
                          <a:solidFill>
                            <a:srgbClr val="000000"/>
                          </a:solidFill>
                          <a:latin typeface="ＭＳ Ｐゴシック" pitchFamily="50" charset="-128"/>
                          <a:ea typeface="ＭＳ Ｐゴシック" pitchFamily="50" charset="-128"/>
                        </a:rPr>
                        <a:t>アジア太平洋観光交流センター</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lnSpc>
                          <a:spcPts val="1100"/>
                        </a:lnSpc>
                      </a:pPr>
                      <a:r>
                        <a:rPr lang="ja-JP" altLang="en-US" sz="1000" b="0" i="0" u="none" strike="noStrike">
                          <a:solidFill>
                            <a:srgbClr val="000000"/>
                          </a:solidFill>
                          <a:latin typeface="ＭＳ Ｐゴシック" pitchFamily="50" charset="-128"/>
                          <a:ea typeface="ＭＳ Ｐゴシック" pitchFamily="50" charset="-128"/>
                        </a:rPr>
                        <a:t>▲ </a:t>
                      </a:r>
                      <a:r>
                        <a:rPr lang="en-US" altLang="ja-JP" sz="1000" b="0" i="0" u="none" strike="noStrike">
                          <a:solidFill>
                            <a:srgbClr val="000000"/>
                          </a:solidFill>
                          <a:latin typeface="ＭＳ Ｐゴシック" pitchFamily="50" charset="-128"/>
                          <a:ea typeface="ＭＳ Ｐゴシック" pitchFamily="50" charset="-128"/>
                        </a:rPr>
                        <a:t>3,000</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lnSpc>
                          <a:spcPts val="1100"/>
                        </a:lnSpc>
                      </a:pPr>
                      <a:r>
                        <a:rPr lang="en-US" altLang="ja-JP" sz="1000" b="0" i="0" u="none" strike="noStrike">
                          <a:solidFill>
                            <a:srgbClr val="000000"/>
                          </a:solidFill>
                          <a:latin typeface="ＭＳ Ｐゴシック" pitchFamily="50" charset="-128"/>
                          <a:ea typeface="ＭＳ Ｐゴシック" pitchFamily="50" charset="-128"/>
                        </a:rPr>
                        <a:t>100%</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4"/>
                  </a:ext>
                </a:extLst>
              </a:tr>
              <a:tr h="188329">
                <a:tc>
                  <a:txBody>
                    <a:bodyPr/>
                    <a:lstStyle/>
                    <a:p>
                      <a:pPr algn="ctr" fontAlgn="ctr">
                        <a:lnSpc>
                          <a:spcPts val="1100"/>
                        </a:lnSpc>
                      </a:pPr>
                      <a:r>
                        <a:rPr lang="en-US" altLang="zh-TW" sz="1000" b="0" i="0" u="none" strike="noStrike" dirty="0">
                          <a:solidFill>
                            <a:schemeClr val="tx1"/>
                          </a:solidFill>
                          <a:latin typeface="ＭＳ Ｐゴシック" pitchFamily="50" charset="-128"/>
                          <a:ea typeface="ＭＳ Ｐゴシック" pitchFamily="50" charset="-128"/>
                        </a:rPr>
                        <a:t>18</a:t>
                      </a:r>
                      <a:endParaRPr lang="zh-TW" altLang="en-US" sz="1000" b="0" i="0" u="none" strike="noStrike" dirty="0">
                        <a:solidFill>
                          <a:schemeClr val="tx1"/>
                        </a:solidFill>
                        <a:latin typeface="ＭＳ Ｐゴシック" pitchFamily="50" charset="-128"/>
                        <a:ea typeface="ＭＳ Ｐゴシック" pitchFamily="50" charset="-128"/>
                      </a:endParaRP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lnSpc>
                          <a:spcPts val="1100"/>
                        </a:lnSpc>
                      </a:pPr>
                      <a:r>
                        <a:rPr lang="en-US" altLang="ja-JP" sz="1000" b="0" i="0" u="none" strike="noStrike" dirty="0">
                          <a:solidFill>
                            <a:srgbClr val="000000"/>
                          </a:solidFill>
                          <a:latin typeface="ＭＳ Ｐゴシック" pitchFamily="50" charset="-128"/>
                          <a:ea typeface="ＭＳ Ｐゴシック" pitchFamily="50" charset="-128"/>
                        </a:rPr>
                        <a:t>(</a:t>
                      </a:r>
                      <a:r>
                        <a:rPr lang="ja-JP" altLang="en-US" sz="1000" b="0" i="0" u="none" strike="noStrike" dirty="0">
                          <a:solidFill>
                            <a:srgbClr val="000000"/>
                          </a:solidFill>
                          <a:latin typeface="ＭＳ Ｐゴシック" pitchFamily="50" charset="-128"/>
                          <a:ea typeface="ＭＳ Ｐゴシック" pitchFamily="50" charset="-128"/>
                        </a:rPr>
                        <a:t>社</a:t>
                      </a:r>
                      <a:r>
                        <a:rPr lang="en-US" altLang="ja-JP" sz="1000" b="0" i="0" u="none" strike="noStrike" dirty="0">
                          <a:solidFill>
                            <a:srgbClr val="000000"/>
                          </a:solidFill>
                          <a:latin typeface="ＭＳ Ｐゴシック" pitchFamily="50" charset="-128"/>
                          <a:ea typeface="ＭＳ Ｐゴシック" pitchFamily="50" charset="-128"/>
                        </a:rPr>
                        <a:t>)</a:t>
                      </a:r>
                      <a:r>
                        <a:rPr lang="ja-JP" altLang="en-US" sz="1000" b="0" i="0" u="none" strike="noStrike" dirty="0">
                          <a:solidFill>
                            <a:srgbClr val="000000"/>
                          </a:solidFill>
                          <a:latin typeface="ＭＳ Ｐゴシック" pitchFamily="50" charset="-128"/>
                          <a:ea typeface="ＭＳ Ｐゴシック" pitchFamily="50" charset="-128"/>
                        </a:rPr>
                        <a:t>日本観光振興協会にかかる会費</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lnSpc>
                          <a:spcPts val="1100"/>
                        </a:lnSpc>
                      </a:pPr>
                      <a:r>
                        <a:rPr lang="en-US" altLang="zh-TW" sz="1000" b="0" i="0" u="none" strike="noStrike" dirty="0">
                          <a:solidFill>
                            <a:srgbClr val="000000"/>
                          </a:solidFill>
                          <a:latin typeface="ＭＳ Ｐゴシック" pitchFamily="50" charset="-128"/>
                          <a:ea typeface="ＭＳ Ｐゴシック" pitchFamily="50" charset="-128"/>
                        </a:rPr>
                        <a:t>(</a:t>
                      </a:r>
                      <a:r>
                        <a:rPr lang="zh-TW" altLang="en-US" sz="1000" b="0" i="0" u="none" strike="noStrike" dirty="0">
                          <a:solidFill>
                            <a:srgbClr val="000000"/>
                          </a:solidFill>
                          <a:latin typeface="ＭＳ Ｐゴシック" pitchFamily="50" charset="-128"/>
                          <a:ea typeface="ＭＳ Ｐゴシック" pitchFamily="50" charset="-128"/>
                        </a:rPr>
                        <a:t>社</a:t>
                      </a:r>
                      <a:r>
                        <a:rPr lang="en-US" altLang="zh-TW" sz="1000" b="0" i="0" u="none" strike="noStrike" dirty="0">
                          <a:solidFill>
                            <a:srgbClr val="000000"/>
                          </a:solidFill>
                          <a:latin typeface="ＭＳ Ｐゴシック" pitchFamily="50" charset="-128"/>
                          <a:ea typeface="ＭＳ Ｐゴシック" pitchFamily="50" charset="-128"/>
                        </a:rPr>
                        <a:t>)</a:t>
                      </a:r>
                      <a:r>
                        <a:rPr lang="zh-TW" altLang="en-US" sz="1000" b="0" i="0" u="none" strike="noStrike" dirty="0">
                          <a:solidFill>
                            <a:srgbClr val="000000"/>
                          </a:solidFill>
                          <a:latin typeface="ＭＳ Ｐゴシック" pitchFamily="50" charset="-128"/>
                          <a:ea typeface="ＭＳ Ｐゴシック" pitchFamily="50" charset="-128"/>
                        </a:rPr>
                        <a:t>日本観光振興協会</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lnSpc>
                          <a:spcPts val="1100"/>
                        </a:lnSpc>
                      </a:pPr>
                      <a:r>
                        <a:rPr lang="ja-JP" altLang="en-US" sz="1000" b="0" i="0" u="none" strike="noStrike">
                          <a:solidFill>
                            <a:srgbClr val="000000"/>
                          </a:solidFill>
                          <a:latin typeface="ＭＳ Ｐゴシック" pitchFamily="50" charset="-128"/>
                          <a:ea typeface="ＭＳ Ｐゴシック" pitchFamily="50" charset="-128"/>
                        </a:rPr>
                        <a:t>▲ </a:t>
                      </a:r>
                      <a:r>
                        <a:rPr lang="en-US" altLang="ja-JP" sz="1000" b="0" i="0" u="none" strike="noStrike">
                          <a:solidFill>
                            <a:srgbClr val="000000"/>
                          </a:solidFill>
                          <a:latin typeface="ＭＳ Ｐゴシック" pitchFamily="50" charset="-128"/>
                          <a:ea typeface="ＭＳ Ｐゴシック" pitchFamily="50" charset="-128"/>
                        </a:rPr>
                        <a:t>703</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lnSpc>
                          <a:spcPts val="1100"/>
                        </a:lnSpc>
                      </a:pPr>
                      <a:r>
                        <a:rPr lang="en-US" altLang="ja-JP" sz="1000" b="0" i="0" u="none" strike="noStrike">
                          <a:solidFill>
                            <a:srgbClr val="000000"/>
                          </a:solidFill>
                          <a:latin typeface="ＭＳ Ｐゴシック" pitchFamily="50" charset="-128"/>
                          <a:ea typeface="ＭＳ Ｐゴシック" pitchFamily="50" charset="-128"/>
                        </a:rPr>
                        <a:t>100%</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5"/>
                  </a:ext>
                </a:extLst>
              </a:tr>
              <a:tr h="188329">
                <a:tc>
                  <a:txBody>
                    <a:bodyPr/>
                    <a:lstStyle/>
                    <a:p>
                      <a:pPr algn="ctr" fontAlgn="ctr">
                        <a:lnSpc>
                          <a:spcPts val="1100"/>
                        </a:lnSpc>
                      </a:pPr>
                      <a:r>
                        <a:rPr lang="en-US" altLang="zh-TW" sz="1000" b="0" i="0" u="none" strike="noStrike" dirty="0">
                          <a:solidFill>
                            <a:schemeClr val="tx1"/>
                          </a:solidFill>
                          <a:latin typeface="ＭＳ Ｐゴシック" pitchFamily="50" charset="-128"/>
                          <a:ea typeface="ＭＳ Ｐゴシック" pitchFamily="50" charset="-128"/>
                        </a:rPr>
                        <a:t>19</a:t>
                      </a:r>
                      <a:endParaRPr lang="zh-TW" altLang="en-US" sz="1000" b="0" i="0" u="none" strike="noStrike" dirty="0">
                        <a:solidFill>
                          <a:schemeClr val="tx1"/>
                        </a:solidFill>
                        <a:latin typeface="ＭＳ Ｐゴシック" pitchFamily="50" charset="-128"/>
                        <a:ea typeface="ＭＳ Ｐゴシック" pitchFamily="50" charset="-128"/>
                      </a:endParaRP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lnSpc>
                          <a:spcPts val="1100"/>
                        </a:lnSpc>
                      </a:pPr>
                      <a:r>
                        <a:rPr lang="en-US" altLang="zh-TW" sz="1000" b="0" i="0" u="none" strike="noStrike" dirty="0">
                          <a:solidFill>
                            <a:srgbClr val="000000"/>
                          </a:solidFill>
                          <a:latin typeface="ＭＳ Ｐゴシック" pitchFamily="50" charset="-128"/>
                          <a:ea typeface="ＭＳ Ｐゴシック" pitchFamily="50" charset="-128"/>
                        </a:rPr>
                        <a:t>(</a:t>
                      </a:r>
                      <a:r>
                        <a:rPr lang="zh-TW" altLang="en-US" sz="1000" b="0" i="0" u="none" strike="noStrike" dirty="0">
                          <a:solidFill>
                            <a:srgbClr val="000000"/>
                          </a:solidFill>
                          <a:latin typeface="ＭＳ Ｐゴシック" pitchFamily="50" charset="-128"/>
                          <a:ea typeface="ＭＳ Ｐゴシック" pitchFamily="50" charset="-128"/>
                        </a:rPr>
                        <a:t>社</a:t>
                      </a:r>
                      <a:r>
                        <a:rPr lang="en-US" altLang="zh-TW" sz="1000" b="0" i="0" u="none" strike="noStrike" dirty="0">
                          <a:solidFill>
                            <a:srgbClr val="000000"/>
                          </a:solidFill>
                          <a:latin typeface="ＭＳ Ｐゴシック" pitchFamily="50" charset="-128"/>
                          <a:ea typeface="ＭＳ Ｐゴシック" pitchFamily="50" charset="-128"/>
                        </a:rPr>
                        <a:t>)</a:t>
                      </a:r>
                      <a:r>
                        <a:rPr lang="zh-TW" altLang="en-US" sz="1000" b="0" i="0" u="none" strike="noStrike" dirty="0">
                          <a:solidFill>
                            <a:srgbClr val="000000"/>
                          </a:solidFill>
                          <a:latin typeface="ＭＳ Ｐゴシック" pitchFamily="50" charset="-128"/>
                          <a:ea typeface="ＭＳ Ｐゴシック" pitchFamily="50" charset="-128"/>
                        </a:rPr>
                        <a:t>日本公園緑地協会 会費</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lnSpc>
                          <a:spcPts val="1100"/>
                        </a:lnSpc>
                      </a:pPr>
                      <a:r>
                        <a:rPr lang="en-US" altLang="zh-TW" sz="1000" b="0" i="0" u="none" strike="noStrike">
                          <a:solidFill>
                            <a:srgbClr val="000000"/>
                          </a:solidFill>
                          <a:latin typeface="ＭＳ Ｐゴシック" pitchFamily="50" charset="-128"/>
                          <a:ea typeface="ＭＳ Ｐゴシック" pitchFamily="50" charset="-128"/>
                        </a:rPr>
                        <a:t>(</a:t>
                      </a:r>
                      <a:r>
                        <a:rPr lang="zh-TW" altLang="en-US" sz="1000" b="0" i="0" u="none" strike="noStrike">
                          <a:solidFill>
                            <a:srgbClr val="000000"/>
                          </a:solidFill>
                          <a:latin typeface="ＭＳ Ｐゴシック" pitchFamily="50" charset="-128"/>
                          <a:ea typeface="ＭＳ Ｐゴシック" pitchFamily="50" charset="-128"/>
                        </a:rPr>
                        <a:t>社</a:t>
                      </a:r>
                      <a:r>
                        <a:rPr lang="en-US" altLang="zh-TW" sz="1000" b="0" i="0" u="none" strike="noStrike">
                          <a:solidFill>
                            <a:srgbClr val="000000"/>
                          </a:solidFill>
                          <a:latin typeface="ＭＳ Ｐゴシック" pitchFamily="50" charset="-128"/>
                          <a:ea typeface="ＭＳ Ｐゴシック" pitchFamily="50" charset="-128"/>
                        </a:rPr>
                        <a:t>)</a:t>
                      </a:r>
                      <a:r>
                        <a:rPr lang="zh-TW" altLang="en-US" sz="1000" b="0" i="0" u="none" strike="noStrike">
                          <a:solidFill>
                            <a:srgbClr val="000000"/>
                          </a:solidFill>
                          <a:latin typeface="ＭＳ Ｐゴシック" pitchFamily="50" charset="-128"/>
                          <a:ea typeface="ＭＳ Ｐゴシック" pitchFamily="50" charset="-128"/>
                        </a:rPr>
                        <a:t>日本公園緑地協会</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lnSpc>
                          <a:spcPts val="1100"/>
                        </a:lnSpc>
                      </a:pPr>
                      <a:r>
                        <a:rPr lang="ja-JP" altLang="en-US" sz="1000" b="0" i="0" u="none" strike="noStrike">
                          <a:solidFill>
                            <a:srgbClr val="000000"/>
                          </a:solidFill>
                          <a:latin typeface="ＭＳ Ｐゴシック" pitchFamily="50" charset="-128"/>
                          <a:ea typeface="ＭＳ Ｐゴシック" pitchFamily="50" charset="-128"/>
                        </a:rPr>
                        <a:t>▲ </a:t>
                      </a:r>
                      <a:r>
                        <a:rPr lang="en-US" altLang="ja-JP" sz="1000" b="0" i="0" u="none" strike="noStrike">
                          <a:solidFill>
                            <a:srgbClr val="000000"/>
                          </a:solidFill>
                          <a:latin typeface="ＭＳ Ｐゴシック" pitchFamily="50" charset="-128"/>
                          <a:ea typeface="ＭＳ Ｐゴシック" pitchFamily="50" charset="-128"/>
                        </a:rPr>
                        <a:t>400</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lnSpc>
                          <a:spcPts val="1100"/>
                        </a:lnSpc>
                      </a:pPr>
                      <a:r>
                        <a:rPr lang="en-US" altLang="ja-JP" sz="1000" b="0" i="0" u="none" strike="noStrike" dirty="0">
                          <a:solidFill>
                            <a:srgbClr val="000000"/>
                          </a:solidFill>
                          <a:latin typeface="ＭＳ Ｐゴシック" pitchFamily="50" charset="-128"/>
                          <a:ea typeface="ＭＳ Ｐゴシック" pitchFamily="50" charset="-128"/>
                        </a:rPr>
                        <a:t>100%</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6"/>
                  </a:ext>
                </a:extLst>
              </a:tr>
              <a:tr h="188329">
                <a:tc>
                  <a:txBody>
                    <a:bodyPr/>
                    <a:lstStyle/>
                    <a:p>
                      <a:pPr algn="ctr" fontAlgn="ctr">
                        <a:lnSpc>
                          <a:spcPts val="1100"/>
                        </a:lnSpc>
                      </a:pPr>
                      <a:r>
                        <a:rPr lang="en-US" altLang="zh-TW" sz="1000" b="0" i="0" u="none" strike="noStrike" dirty="0">
                          <a:solidFill>
                            <a:schemeClr val="tx1"/>
                          </a:solidFill>
                          <a:latin typeface="ＭＳ Ｐゴシック" pitchFamily="50" charset="-128"/>
                          <a:ea typeface="ＭＳ Ｐゴシック" pitchFamily="50" charset="-128"/>
                        </a:rPr>
                        <a:t>20</a:t>
                      </a:r>
                      <a:endParaRPr lang="zh-TW" altLang="en-US" sz="1000" b="0" i="0" u="none" strike="noStrike" dirty="0">
                        <a:solidFill>
                          <a:schemeClr val="tx1"/>
                        </a:solidFill>
                        <a:latin typeface="ＭＳ Ｐゴシック" pitchFamily="50" charset="-128"/>
                        <a:ea typeface="ＭＳ Ｐゴシック" pitchFamily="50" charset="-128"/>
                      </a:endParaRP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lnSpc>
                          <a:spcPts val="1100"/>
                        </a:lnSpc>
                      </a:pPr>
                      <a:r>
                        <a:rPr lang="en-US" altLang="ja-JP" sz="1000" b="0" i="0" u="none" strike="noStrike" dirty="0">
                          <a:solidFill>
                            <a:srgbClr val="000000"/>
                          </a:solidFill>
                          <a:latin typeface="ＭＳ Ｐゴシック" pitchFamily="50" charset="-128"/>
                          <a:ea typeface="ＭＳ Ｐゴシック" pitchFamily="50" charset="-128"/>
                        </a:rPr>
                        <a:t>(</a:t>
                      </a:r>
                      <a:r>
                        <a:rPr lang="ja-JP" altLang="en-US" sz="1000" b="0" i="0" u="none" strike="noStrike" dirty="0">
                          <a:solidFill>
                            <a:srgbClr val="000000"/>
                          </a:solidFill>
                          <a:latin typeface="ＭＳ Ｐゴシック" pitchFamily="50" charset="-128"/>
                          <a:ea typeface="ＭＳ Ｐゴシック" pitchFamily="50" charset="-128"/>
                        </a:rPr>
                        <a:t>独</a:t>
                      </a:r>
                      <a:r>
                        <a:rPr lang="en-US" altLang="ja-JP" sz="1000" b="0" i="0" u="none" strike="noStrike" dirty="0">
                          <a:solidFill>
                            <a:srgbClr val="000000"/>
                          </a:solidFill>
                          <a:latin typeface="ＭＳ Ｐゴシック" pitchFamily="50" charset="-128"/>
                          <a:ea typeface="ＭＳ Ｐゴシック" pitchFamily="50" charset="-128"/>
                        </a:rPr>
                        <a:t>)</a:t>
                      </a:r>
                      <a:r>
                        <a:rPr lang="ja-JP" altLang="en-US" sz="1000" b="0" i="0" u="none" strike="noStrike" dirty="0">
                          <a:solidFill>
                            <a:srgbClr val="000000"/>
                          </a:solidFill>
                          <a:latin typeface="ＭＳ Ｐゴシック" pitchFamily="50" charset="-128"/>
                          <a:ea typeface="ＭＳ Ｐゴシック" pitchFamily="50" charset="-128"/>
                        </a:rPr>
                        <a:t>国際観光振興機構にかかる会費</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lnSpc>
                          <a:spcPts val="1100"/>
                        </a:lnSpc>
                      </a:pPr>
                      <a:r>
                        <a:rPr lang="en-US" altLang="zh-TW" sz="1000" b="0" i="0" u="none" strike="noStrike">
                          <a:solidFill>
                            <a:srgbClr val="000000"/>
                          </a:solidFill>
                          <a:latin typeface="ＭＳ Ｐゴシック" pitchFamily="50" charset="-128"/>
                          <a:ea typeface="ＭＳ Ｐゴシック" pitchFamily="50" charset="-128"/>
                        </a:rPr>
                        <a:t>(</a:t>
                      </a:r>
                      <a:r>
                        <a:rPr lang="zh-TW" altLang="en-US" sz="1000" b="0" i="0" u="none" strike="noStrike">
                          <a:solidFill>
                            <a:srgbClr val="000000"/>
                          </a:solidFill>
                          <a:latin typeface="ＭＳ Ｐゴシック" pitchFamily="50" charset="-128"/>
                          <a:ea typeface="ＭＳ Ｐゴシック" pitchFamily="50" charset="-128"/>
                        </a:rPr>
                        <a:t>独</a:t>
                      </a:r>
                      <a:r>
                        <a:rPr lang="en-US" altLang="zh-TW" sz="1000" b="0" i="0" u="none" strike="noStrike">
                          <a:solidFill>
                            <a:srgbClr val="000000"/>
                          </a:solidFill>
                          <a:latin typeface="ＭＳ Ｐゴシック" pitchFamily="50" charset="-128"/>
                          <a:ea typeface="ＭＳ Ｐゴシック" pitchFamily="50" charset="-128"/>
                        </a:rPr>
                        <a:t>)</a:t>
                      </a:r>
                      <a:r>
                        <a:rPr lang="zh-TW" altLang="en-US" sz="1000" b="0" i="0" u="none" strike="noStrike">
                          <a:solidFill>
                            <a:srgbClr val="000000"/>
                          </a:solidFill>
                          <a:latin typeface="ＭＳ Ｐゴシック" pitchFamily="50" charset="-128"/>
                          <a:ea typeface="ＭＳ Ｐゴシック" pitchFamily="50" charset="-128"/>
                        </a:rPr>
                        <a:t>国際観光振興機構</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lnSpc>
                          <a:spcPts val="1100"/>
                        </a:lnSpc>
                      </a:pPr>
                      <a:r>
                        <a:rPr lang="ja-JP" altLang="en-US" sz="1000" b="0" i="0" u="none" strike="noStrike">
                          <a:solidFill>
                            <a:srgbClr val="000000"/>
                          </a:solidFill>
                          <a:latin typeface="ＭＳ Ｐゴシック" pitchFamily="50" charset="-128"/>
                          <a:ea typeface="ＭＳ Ｐゴシック" pitchFamily="50" charset="-128"/>
                        </a:rPr>
                        <a:t>▲ </a:t>
                      </a:r>
                      <a:r>
                        <a:rPr lang="en-US" altLang="ja-JP" sz="1000" b="0" i="0" u="none" strike="noStrike">
                          <a:solidFill>
                            <a:srgbClr val="000000"/>
                          </a:solidFill>
                          <a:latin typeface="ＭＳ Ｐゴシック" pitchFamily="50" charset="-128"/>
                          <a:ea typeface="ＭＳ Ｐゴシック" pitchFamily="50" charset="-128"/>
                        </a:rPr>
                        <a:t>500</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lnSpc>
                          <a:spcPts val="1100"/>
                        </a:lnSpc>
                      </a:pPr>
                      <a:r>
                        <a:rPr lang="en-US" altLang="ja-JP" sz="1000" b="0" i="0" u="none" strike="noStrike">
                          <a:solidFill>
                            <a:srgbClr val="000000"/>
                          </a:solidFill>
                          <a:latin typeface="ＭＳ Ｐゴシック" pitchFamily="50" charset="-128"/>
                          <a:ea typeface="ＭＳ Ｐゴシック" pitchFamily="50" charset="-128"/>
                        </a:rPr>
                        <a:t>100%</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7"/>
                  </a:ext>
                </a:extLst>
              </a:tr>
              <a:tr h="188329">
                <a:tc>
                  <a:txBody>
                    <a:bodyPr/>
                    <a:lstStyle/>
                    <a:p>
                      <a:pPr algn="ctr" fontAlgn="ctr">
                        <a:lnSpc>
                          <a:spcPts val="1100"/>
                        </a:lnSpc>
                      </a:pPr>
                      <a:r>
                        <a:rPr lang="en-US" altLang="zh-TW" sz="1000" b="0" i="0" u="none" strike="noStrike" dirty="0">
                          <a:solidFill>
                            <a:schemeClr val="tx1"/>
                          </a:solidFill>
                          <a:latin typeface="ＭＳ Ｐゴシック" pitchFamily="50" charset="-128"/>
                          <a:ea typeface="ＭＳ Ｐゴシック" pitchFamily="50" charset="-128"/>
                        </a:rPr>
                        <a:t>21</a:t>
                      </a:r>
                      <a:endParaRPr lang="zh-TW" altLang="en-US" sz="1000" b="0" i="0" u="none" strike="noStrike" dirty="0">
                        <a:solidFill>
                          <a:schemeClr val="tx1"/>
                        </a:solidFill>
                        <a:latin typeface="ＭＳ Ｐゴシック" pitchFamily="50" charset="-128"/>
                        <a:ea typeface="ＭＳ Ｐゴシック" pitchFamily="50" charset="-128"/>
                      </a:endParaRP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lnSpc>
                          <a:spcPts val="1100"/>
                        </a:lnSpc>
                      </a:pPr>
                      <a:r>
                        <a:rPr lang="zh-TW" altLang="en-US" sz="1000" b="0" i="0" u="none" strike="noStrike">
                          <a:solidFill>
                            <a:srgbClr val="000000"/>
                          </a:solidFill>
                          <a:latin typeface="ＭＳ Ｐゴシック" pitchFamily="50" charset="-128"/>
                          <a:ea typeface="ＭＳ Ｐゴシック" pitchFamily="50" charset="-128"/>
                        </a:rPr>
                        <a:t>全国都市公園整備促進協議会会費</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lnSpc>
                          <a:spcPts val="1100"/>
                        </a:lnSpc>
                      </a:pPr>
                      <a:r>
                        <a:rPr lang="zh-TW" altLang="en-US" sz="1000" b="0" i="0" u="none" strike="noStrike">
                          <a:solidFill>
                            <a:srgbClr val="000000"/>
                          </a:solidFill>
                          <a:latin typeface="ＭＳ Ｐゴシック" pitchFamily="50" charset="-128"/>
                          <a:ea typeface="ＭＳ Ｐゴシック" pitchFamily="50" charset="-128"/>
                        </a:rPr>
                        <a:t>全国都市公園整備促進協議会</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lnSpc>
                          <a:spcPts val="1100"/>
                        </a:lnSpc>
                      </a:pPr>
                      <a:r>
                        <a:rPr lang="ja-JP" altLang="en-US" sz="1000" b="0" i="0" u="none" strike="noStrike">
                          <a:solidFill>
                            <a:srgbClr val="000000"/>
                          </a:solidFill>
                          <a:latin typeface="ＭＳ Ｐゴシック" pitchFamily="50" charset="-128"/>
                          <a:ea typeface="ＭＳ Ｐゴシック" pitchFamily="50" charset="-128"/>
                        </a:rPr>
                        <a:t>▲ </a:t>
                      </a:r>
                      <a:r>
                        <a:rPr lang="en-US" altLang="ja-JP" sz="1000" b="0" i="0" u="none" strike="noStrike">
                          <a:solidFill>
                            <a:srgbClr val="000000"/>
                          </a:solidFill>
                          <a:latin typeface="ＭＳ Ｐゴシック" pitchFamily="50" charset="-128"/>
                          <a:ea typeface="ＭＳ Ｐゴシック" pitchFamily="50" charset="-128"/>
                        </a:rPr>
                        <a:t>50</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lnSpc>
                          <a:spcPts val="1100"/>
                        </a:lnSpc>
                      </a:pPr>
                      <a:r>
                        <a:rPr lang="en-US" altLang="ja-JP" sz="1000" b="0" i="0" u="none" strike="noStrike" dirty="0">
                          <a:solidFill>
                            <a:srgbClr val="000000"/>
                          </a:solidFill>
                          <a:latin typeface="ＭＳ Ｐゴシック" pitchFamily="50" charset="-128"/>
                          <a:ea typeface="ＭＳ Ｐゴシック" pitchFamily="50" charset="-128"/>
                        </a:rPr>
                        <a:t>100%</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8"/>
                  </a:ext>
                </a:extLst>
              </a:tr>
              <a:tr h="188329">
                <a:tc>
                  <a:txBody>
                    <a:bodyPr/>
                    <a:lstStyle/>
                    <a:p>
                      <a:pPr algn="ctr" fontAlgn="ctr">
                        <a:lnSpc>
                          <a:spcPts val="1100"/>
                        </a:lnSpc>
                      </a:pPr>
                      <a:r>
                        <a:rPr lang="en-US" altLang="zh-TW" sz="1000" b="0" i="0" u="none" strike="noStrike" dirty="0">
                          <a:solidFill>
                            <a:schemeClr val="tx1"/>
                          </a:solidFill>
                          <a:latin typeface="ＭＳ Ｐゴシック" pitchFamily="50" charset="-128"/>
                          <a:ea typeface="ＭＳ Ｐゴシック" pitchFamily="50" charset="-128"/>
                        </a:rPr>
                        <a:t>22</a:t>
                      </a:r>
                      <a:endParaRPr lang="zh-TW" altLang="en-US" sz="1000" b="0" i="0" u="none" strike="noStrike" dirty="0">
                        <a:solidFill>
                          <a:schemeClr val="tx1"/>
                        </a:solidFill>
                        <a:latin typeface="ＭＳ Ｐゴシック" pitchFamily="50" charset="-128"/>
                        <a:ea typeface="ＭＳ Ｐゴシック" pitchFamily="50" charset="-128"/>
                      </a:endParaRP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lnSpc>
                          <a:spcPts val="1100"/>
                        </a:lnSpc>
                      </a:pPr>
                      <a:r>
                        <a:rPr lang="zh-TW" altLang="en-US" sz="1000" b="0" i="0" u="none" strike="noStrike" dirty="0">
                          <a:solidFill>
                            <a:srgbClr val="000000"/>
                          </a:solidFill>
                          <a:latin typeface="ＭＳ Ｐゴシック" pitchFamily="50" charset="-128"/>
                          <a:ea typeface="ＭＳ Ｐゴシック" pitchFamily="50" charset="-128"/>
                        </a:rPr>
                        <a:t>大阪都市公園協議会　会費</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lnSpc>
                          <a:spcPts val="1100"/>
                        </a:lnSpc>
                      </a:pPr>
                      <a:r>
                        <a:rPr lang="zh-TW" altLang="en-US" sz="1000" b="0" i="0" u="none" strike="noStrike">
                          <a:solidFill>
                            <a:srgbClr val="000000"/>
                          </a:solidFill>
                          <a:latin typeface="ＭＳ Ｐゴシック" pitchFamily="50" charset="-128"/>
                          <a:ea typeface="ＭＳ Ｐゴシック" pitchFamily="50" charset="-128"/>
                        </a:rPr>
                        <a:t>大阪都市公園協議会</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lnSpc>
                          <a:spcPts val="1100"/>
                        </a:lnSpc>
                      </a:pPr>
                      <a:r>
                        <a:rPr lang="ja-JP" altLang="en-US" sz="1000" b="0" i="0" u="none" strike="noStrike">
                          <a:solidFill>
                            <a:srgbClr val="000000"/>
                          </a:solidFill>
                          <a:latin typeface="ＭＳ Ｐゴシック" pitchFamily="50" charset="-128"/>
                          <a:ea typeface="ＭＳ Ｐゴシック" pitchFamily="50" charset="-128"/>
                        </a:rPr>
                        <a:t>▲ </a:t>
                      </a:r>
                      <a:r>
                        <a:rPr lang="en-US" altLang="ja-JP" sz="1000" b="0" i="0" u="none" strike="noStrike">
                          <a:solidFill>
                            <a:srgbClr val="000000"/>
                          </a:solidFill>
                          <a:latin typeface="ＭＳ Ｐゴシック" pitchFamily="50" charset="-128"/>
                          <a:ea typeface="ＭＳ Ｐゴシック" pitchFamily="50" charset="-128"/>
                        </a:rPr>
                        <a:t>10</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lnSpc>
                          <a:spcPts val="1100"/>
                        </a:lnSpc>
                      </a:pPr>
                      <a:r>
                        <a:rPr lang="en-US" altLang="ja-JP" sz="1000" b="0" i="0" u="none" strike="noStrike">
                          <a:solidFill>
                            <a:srgbClr val="000000"/>
                          </a:solidFill>
                          <a:latin typeface="ＭＳ Ｐゴシック" pitchFamily="50" charset="-128"/>
                          <a:ea typeface="ＭＳ Ｐゴシック" pitchFamily="50" charset="-128"/>
                        </a:rPr>
                        <a:t>100%</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9"/>
                  </a:ext>
                </a:extLst>
              </a:tr>
              <a:tr h="188329">
                <a:tc>
                  <a:txBody>
                    <a:bodyPr/>
                    <a:lstStyle/>
                    <a:p>
                      <a:pPr algn="ctr" fontAlgn="ctr">
                        <a:lnSpc>
                          <a:spcPts val="1100"/>
                        </a:lnSpc>
                      </a:pPr>
                      <a:r>
                        <a:rPr lang="en-US" altLang="zh-TW" sz="1000" b="0" i="0" u="none" strike="noStrike" dirty="0">
                          <a:solidFill>
                            <a:schemeClr val="tx1"/>
                          </a:solidFill>
                          <a:latin typeface="ＭＳ Ｐゴシック" pitchFamily="50" charset="-128"/>
                          <a:ea typeface="ＭＳ Ｐゴシック" pitchFamily="50" charset="-128"/>
                        </a:rPr>
                        <a:t>23</a:t>
                      </a:r>
                      <a:endParaRPr lang="zh-TW" altLang="en-US" sz="1000" b="0" i="0" u="none" strike="noStrike" dirty="0">
                        <a:solidFill>
                          <a:schemeClr val="tx1"/>
                        </a:solidFill>
                        <a:latin typeface="ＭＳ Ｐゴシック" pitchFamily="50" charset="-128"/>
                        <a:ea typeface="ＭＳ Ｐゴシック" pitchFamily="50" charset="-128"/>
                      </a:endParaRP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lnSpc>
                          <a:spcPts val="1100"/>
                        </a:lnSpc>
                      </a:pPr>
                      <a:r>
                        <a:rPr lang="zh-TW" altLang="en-US" sz="1000" b="0" i="0" u="none" strike="noStrike">
                          <a:solidFill>
                            <a:srgbClr val="000000"/>
                          </a:solidFill>
                          <a:latin typeface="ＭＳ Ｐゴシック" pitchFamily="50" charset="-128"/>
                          <a:ea typeface="ＭＳ Ｐゴシック" pitchFamily="50" charset="-128"/>
                        </a:rPr>
                        <a:t>大都市公園緑地問題協議会会費</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lnSpc>
                          <a:spcPts val="1100"/>
                        </a:lnSpc>
                      </a:pPr>
                      <a:r>
                        <a:rPr lang="zh-TW" altLang="en-US" sz="1000" b="0" i="0" u="none" strike="noStrike">
                          <a:solidFill>
                            <a:srgbClr val="000000"/>
                          </a:solidFill>
                          <a:latin typeface="ＭＳ Ｐゴシック" pitchFamily="50" charset="-128"/>
                          <a:ea typeface="ＭＳ Ｐゴシック" pitchFamily="50" charset="-128"/>
                        </a:rPr>
                        <a:t>大都市公園緑地問題協議会</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lnSpc>
                          <a:spcPts val="1100"/>
                        </a:lnSpc>
                      </a:pPr>
                      <a:r>
                        <a:rPr lang="ja-JP" altLang="en-US" sz="1000" b="0" i="0" u="none" strike="noStrike">
                          <a:solidFill>
                            <a:srgbClr val="000000"/>
                          </a:solidFill>
                          <a:latin typeface="ＭＳ Ｐゴシック" pitchFamily="50" charset="-128"/>
                          <a:ea typeface="ＭＳ Ｐゴシック" pitchFamily="50" charset="-128"/>
                        </a:rPr>
                        <a:t>▲ </a:t>
                      </a:r>
                      <a:r>
                        <a:rPr lang="en-US" altLang="ja-JP" sz="1000" b="0" i="0" u="none" strike="noStrike">
                          <a:solidFill>
                            <a:srgbClr val="000000"/>
                          </a:solidFill>
                          <a:latin typeface="ＭＳ Ｐゴシック" pitchFamily="50" charset="-128"/>
                          <a:ea typeface="ＭＳ Ｐゴシック" pitchFamily="50" charset="-128"/>
                        </a:rPr>
                        <a:t>100</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lnSpc>
                          <a:spcPts val="1100"/>
                        </a:lnSpc>
                      </a:pPr>
                      <a:r>
                        <a:rPr lang="en-US" altLang="ja-JP" sz="1000" b="0" i="0" u="none" strike="noStrike" dirty="0">
                          <a:solidFill>
                            <a:srgbClr val="000000"/>
                          </a:solidFill>
                          <a:latin typeface="ＭＳ Ｐゴシック" pitchFamily="50" charset="-128"/>
                          <a:ea typeface="ＭＳ Ｐゴシック" pitchFamily="50" charset="-128"/>
                        </a:rPr>
                        <a:t>100%</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20"/>
                  </a:ext>
                </a:extLst>
              </a:tr>
              <a:tr h="188329">
                <a:tc>
                  <a:txBody>
                    <a:bodyPr/>
                    <a:lstStyle/>
                    <a:p>
                      <a:pPr algn="ctr" fontAlgn="ctr">
                        <a:lnSpc>
                          <a:spcPts val="1100"/>
                        </a:lnSpc>
                      </a:pPr>
                      <a:r>
                        <a:rPr lang="en-US" altLang="zh-TW" sz="1000" b="0" i="0" u="none" strike="noStrike" dirty="0">
                          <a:solidFill>
                            <a:schemeClr val="tx1"/>
                          </a:solidFill>
                          <a:latin typeface="ＭＳ Ｐゴシック" pitchFamily="50" charset="-128"/>
                          <a:ea typeface="ＭＳ Ｐゴシック" pitchFamily="50" charset="-128"/>
                        </a:rPr>
                        <a:t>24</a:t>
                      </a:r>
                      <a:endParaRPr lang="zh-TW" altLang="en-US" sz="1000" b="0" i="0" u="none" strike="noStrike" dirty="0">
                        <a:solidFill>
                          <a:schemeClr val="tx1"/>
                        </a:solidFill>
                        <a:latin typeface="ＭＳ Ｐゴシック" pitchFamily="50" charset="-128"/>
                        <a:ea typeface="ＭＳ Ｐゴシック" pitchFamily="50" charset="-128"/>
                      </a:endParaRP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lnSpc>
                          <a:spcPts val="1100"/>
                        </a:lnSpc>
                      </a:pPr>
                      <a:r>
                        <a:rPr lang="en-US" altLang="ja-JP" sz="1000" b="0" i="0" u="none" strike="noStrike" dirty="0">
                          <a:solidFill>
                            <a:srgbClr val="000000"/>
                          </a:solidFill>
                          <a:latin typeface="ＭＳ Ｐゴシック" pitchFamily="50" charset="-128"/>
                          <a:ea typeface="ＭＳ Ｐゴシック" pitchFamily="50" charset="-128"/>
                        </a:rPr>
                        <a:t>(</a:t>
                      </a:r>
                      <a:r>
                        <a:rPr lang="ja-JP" altLang="en-US" sz="1000" b="0" i="0" u="none" strike="noStrike" dirty="0">
                          <a:solidFill>
                            <a:srgbClr val="000000"/>
                          </a:solidFill>
                          <a:latin typeface="ＭＳ Ｐゴシック" pitchFamily="50" charset="-128"/>
                          <a:ea typeface="ＭＳ Ｐゴシック" pitchFamily="50" charset="-128"/>
                        </a:rPr>
                        <a:t>公財</a:t>
                      </a:r>
                      <a:r>
                        <a:rPr lang="en-US" altLang="ja-JP" sz="1000" b="0" i="0" u="none" strike="noStrike" dirty="0">
                          <a:solidFill>
                            <a:srgbClr val="000000"/>
                          </a:solidFill>
                          <a:latin typeface="ＭＳ Ｐゴシック" pitchFamily="50" charset="-128"/>
                          <a:ea typeface="ＭＳ Ｐゴシック" pitchFamily="50" charset="-128"/>
                        </a:rPr>
                        <a:t>)</a:t>
                      </a:r>
                      <a:r>
                        <a:rPr lang="ja-JP" altLang="en-US" sz="1000" b="0" i="0" u="none" strike="noStrike" dirty="0">
                          <a:solidFill>
                            <a:srgbClr val="000000"/>
                          </a:solidFill>
                          <a:latin typeface="ＭＳ Ｐゴシック" pitchFamily="50" charset="-128"/>
                          <a:ea typeface="ＭＳ Ｐゴシック" pitchFamily="50" charset="-128"/>
                        </a:rPr>
                        <a:t>廃棄物・３</a:t>
                      </a:r>
                      <a:r>
                        <a:rPr lang="en-US" altLang="ja-JP" sz="1000" b="0" i="0" u="none" strike="noStrike" dirty="0">
                          <a:solidFill>
                            <a:srgbClr val="000000"/>
                          </a:solidFill>
                          <a:latin typeface="ＭＳ Ｐゴシック" pitchFamily="50" charset="-128"/>
                          <a:ea typeface="ＭＳ Ｐゴシック" pitchFamily="50" charset="-128"/>
                        </a:rPr>
                        <a:t>R</a:t>
                      </a:r>
                      <a:r>
                        <a:rPr lang="ja-JP" altLang="en-US" sz="1000" b="0" i="0" u="none" strike="noStrike" dirty="0">
                          <a:solidFill>
                            <a:srgbClr val="000000"/>
                          </a:solidFill>
                          <a:latin typeface="ＭＳ Ｐゴシック" pitchFamily="50" charset="-128"/>
                          <a:ea typeface="ＭＳ Ｐゴシック" pitchFamily="50" charset="-128"/>
                        </a:rPr>
                        <a:t>研究財団への会費</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lnSpc>
                          <a:spcPts val="1100"/>
                        </a:lnSpc>
                      </a:pPr>
                      <a:r>
                        <a:rPr lang="en-US" altLang="ja-JP" sz="1000" b="0" i="0" u="none" strike="noStrike" dirty="0">
                          <a:solidFill>
                            <a:srgbClr val="000000"/>
                          </a:solidFill>
                          <a:latin typeface="ＭＳ Ｐゴシック" pitchFamily="50" charset="-128"/>
                          <a:ea typeface="ＭＳ Ｐゴシック" pitchFamily="50" charset="-128"/>
                        </a:rPr>
                        <a:t>(</a:t>
                      </a:r>
                      <a:r>
                        <a:rPr lang="ja-JP" altLang="en-US" sz="1000" b="0" i="0" u="none" strike="noStrike" dirty="0">
                          <a:solidFill>
                            <a:srgbClr val="000000"/>
                          </a:solidFill>
                          <a:latin typeface="ＭＳ Ｐゴシック" pitchFamily="50" charset="-128"/>
                          <a:ea typeface="ＭＳ Ｐゴシック" pitchFamily="50" charset="-128"/>
                        </a:rPr>
                        <a:t>公財</a:t>
                      </a:r>
                      <a:r>
                        <a:rPr lang="en-US" altLang="ja-JP" sz="1000" b="0" i="0" u="none" strike="noStrike" dirty="0">
                          <a:solidFill>
                            <a:srgbClr val="000000"/>
                          </a:solidFill>
                          <a:latin typeface="ＭＳ Ｐゴシック" pitchFamily="50" charset="-128"/>
                          <a:ea typeface="ＭＳ Ｐゴシック" pitchFamily="50" charset="-128"/>
                        </a:rPr>
                        <a:t>)</a:t>
                      </a:r>
                      <a:r>
                        <a:rPr lang="ja-JP" altLang="en-US" sz="1000" b="0" i="0" u="none" strike="noStrike" dirty="0">
                          <a:solidFill>
                            <a:srgbClr val="000000"/>
                          </a:solidFill>
                          <a:latin typeface="ＭＳ Ｐゴシック" pitchFamily="50" charset="-128"/>
                          <a:ea typeface="ＭＳ Ｐゴシック" pitchFamily="50" charset="-128"/>
                        </a:rPr>
                        <a:t>廃棄物・３</a:t>
                      </a:r>
                      <a:r>
                        <a:rPr lang="en-US" altLang="ja-JP" sz="1000" b="0" i="0" u="none" strike="noStrike" dirty="0">
                          <a:solidFill>
                            <a:srgbClr val="000000"/>
                          </a:solidFill>
                          <a:latin typeface="ＭＳ Ｐゴシック" pitchFamily="50" charset="-128"/>
                          <a:ea typeface="ＭＳ Ｐゴシック" pitchFamily="50" charset="-128"/>
                        </a:rPr>
                        <a:t>R</a:t>
                      </a:r>
                      <a:r>
                        <a:rPr lang="ja-JP" altLang="en-US" sz="1000" b="0" i="0" u="none" strike="noStrike" dirty="0">
                          <a:solidFill>
                            <a:srgbClr val="000000"/>
                          </a:solidFill>
                          <a:latin typeface="ＭＳ Ｐゴシック" pitchFamily="50" charset="-128"/>
                          <a:ea typeface="ＭＳ Ｐゴシック" pitchFamily="50" charset="-128"/>
                        </a:rPr>
                        <a:t>研究財団</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lnSpc>
                          <a:spcPts val="1100"/>
                        </a:lnSpc>
                      </a:pPr>
                      <a:r>
                        <a:rPr lang="ja-JP" altLang="en-US" sz="1000" b="0" i="0" u="none" strike="noStrike">
                          <a:solidFill>
                            <a:srgbClr val="000000"/>
                          </a:solidFill>
                          <a:latin typeface="ＭＳ Ｐゴシック" pitchFamily="50" charset="-128"/>
                          <a:ea typeface="ＭＳ Ｐゴシック" pitchFamily="50" charset="-128"/>
                        </a:rPr>
                        <a:t>▲ </a:t>
                      </a:r>
                      <a:r>
                        <a:rPr lang="en-US" altLang="ja-JP" sz="1000" b="0" i="0" u="none" strike="noStrike">
                          <a:solidFill>
                            <a:srgbClr val="000000"/>
                          </a:solidFill>
                          <a:latin typeface="ＭＳ Ｐゴシック" pitchFamily="50" charset="-128"/>
                          <a:ea typeface="ＭＳ Ｐゴシック" pitchFamily="50" charset="-128"/>
                        </a:rPr>
                        <a:t>200</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lnSpc>
                          <a:spcPts val="1100"/>
                        </a:lnSpc>
                      </a:pPr>
                      <a:r>
                        <a:rPr lang="en-US" altLang="ja-JP" sz="1000" b="0" i="0" u="none" strike="noStrike">
                          <a:solidFill>
                            <a:srgbClr val="000000"/>
                          </a:solidFill>
                          <a:latin typeface="ＭＳ Ｐゴシック" pitchFamily="50" charset="-128"/>
                          <a:ea typeface="ＭＳ Ｐゴシック" pitchFamily="50" charset="-128"/>
                        </a:rPr>
                        <a:t>100%</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21"/>
                  </a:ext>
                </a:extLst>
              </a:tr>
              <a:tr h="188329">
                <a:tc>
                  <a:txBody>
                    <a:bodyPr/>
                    <a:lstStyle/>
                    <a:p>
                      <a:pPr algn="ctr" fontAlgn="ctr">
                        <a:lnSpc>
                          <a:spcPts val="1100"/>
                        </a:lnSpc>
                      </a:pPr>
                      <a:r>
                        <a:rPr lang="en-US" altLang="zh-TW" sz="1000" b="0" i="0" u="none" strike="noStrike" dirty="0">
                          <a:solidFill>
                            <a:schemeClr val="tx1"/>
                          </a:solidFill>
                          <a:latin typeface="ＭＳ Ｐゴシック" pitchFamily="50" charset="-128"/>
                          <a:ea typeface="ＭＳ Ｐゴシック" pitchFamily="50" charset="-128"/>
                        </a:rPr>
                        <a:t>25</a:t>
                      </a:r>
                      <a:endParaRPr lang="zh-TW" altLang="en-US" sz="1000" b="0" i="0" u="none" strike="noStrike" dirty="0">
                        <a:solidFill>
                          <a:schemeClr val="tx1"/>
                        </a:solidFill>
                        <a:latin typeface="ＭＳ Ｐゴシック" pitchFamily="50" charset="-128"/>
                        <a:ea typeface="ＭＳ Ｐゴシック" pitchFamily="50" charset="-128"/>
                      </a:endParaRP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lnSpc>
                          <a:spcPts val="1100"/>
                        </a:lnSpc>
                      </a:pPr>
                      <a:r>
                        <a:rPr lang="zh-TW" altLang="en-US" sz="1000" b="0" i="0" u="none" strike="noStrike">
                          <a:solidFill>
                            <a:srgbClr val="000000"/>
                          </a:solidFill>
                          <a:latin typeface="ＭＳ Ｐゴシック" pitchFamily="50" charset="-128"/>
                          <a:ea typeface="ＭＳ Ｐゴシック" pitchFamily="50" charset="-128"/>
                        </a:rPr>
                        <a:t>火力原子力発電技術協会会費</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lnSpc>
                          <a:spcPts val="1100"/>
                        </a:lnSpc>
                      </a:pPr>
                      <a:r>
                        <a:rPr lang="zh-TW" altLang="en-US" sz="1000" b="0" i="0" u="none" strike="noStrike">
                          <a:solidFill>
                            <a:srgbClr val="000000"/>
                          </a:solidFill>
                          <a:latin typeface="ＭＳ Ｐゴシック" pitchFamily="50" charset="-128"/>
                          <a:ea typeface="ＭＳ Ｐゴシック" pitchFamily="50" charset="-128"/>
                        </a:rPr>
                        <a:t>火力原子力発電技術協会</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lnSpc>
                          <a:spcPts val="1100"/>
                        </a:lnSpc>
                      </a:pPr>
                      <a:r>
                        <a:rPr lang="ja-JP" altLang="en-US" sz="1000" b="0" i="0" u="none" strike="noStrike">
                          <a:solidFill>
                            <a:srgbClr val="000000"/>
                          </a:solidFill>
                          <a:latin typeface="ＭＳ Ｐゴシック" pitchFamily="50" charset="-128"/>
                          <a:ea typeface="ＭＳ Ｐゴシック" pitchFamily="50" charset="-128"/>
                        </a:rPr>
                        <a:t>▲ </a:t>
                      </a:r>
                      <a:r>
                        <a:rPr lang="en-US" altLang="ja-JP" sz="1000" b="0" i="0" u="none" strike="noStrike">
                          <a:solidFill>
                            <a:srgbClr val="000000"/>
                          </a:solidFill>
                          <a:latin typeface="ＭＳ Ｐゴシック" pitchFamily="50" charset="-128"/>
                          <a:ea typeface="ＭＳ Ｐゴシック" pitchFamily="50" charset="-128"/>
                        </a:rPr>
                        <a:t>31</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lnSpc>
                          <a:spcPts val="1100"/>
                        </a:lnSpc>
                      </a:pPr>
                      <a:r>
                        <a:rPr lang="en-US" altLang="ja-JP" sz="1000" b="0" i="0" u="none" strike="noStrike">
                          <a:solidFill>
                            <a:srgbClr val="000000"/>
                          </a:solidFill>
                          <a:latin typeface="ＭＳ Ｐゴシック" pitchFamily="50" charset="-128"/>
                          <a:ea typeface="ＭＳ Ｐゴシック" pitchFamily="50" charset="-128"/>
                        </a:rPr>
                        <a:t>100%</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22"/>
                  </a:ext>
                </a:extLst>
              </a:tr>
              <a:tr h="188329">
                <a:tc>
                  <a:txBody>
                    <a:bodyPr/>
                    <a:lstStyle/>
                    <a:p>
                      <a:pPr algn="ctr" fontAlgn="ctr">
                        <a:lnSpc>
                          <a:spcPts val="1100"/>
                        </a:lnSpc>
                      </a:pPr>
                      <a:r>
                        <a:rPr lang="en-US" altLang="zh-TW" sz="1000" b="0" i="0" u="none" strike="noStrike" dirty="0">
                          <a:solidFill>
                            <a:schemeClr val="tx1"/>
                          </a:solidFill>
                          <a:latin typeface="ＭＳ Ｐゴシック" pitchFamily="50" charset="-128"/>
                          <a:ea typeface="ＭＳ Ｐゴシック" pitchFamily="50" charset="-128"/>
                        </a:rPr>
                        <a:t>26</a:t>
                      </a:r>
                      <a:endParaRPr lang="zh-TW" altLang="en-US" sz="1000" b="0" i="0" u="none" strike="noStrike" dirty="0">
                        <a:solidFill>
                          <a:schemeClr val="tx1"/>
                        </a:solidFill>
                        <a:latin typeface="ＭＳ Ｐゴシック" pitchFamily="50" charset="-128"/>
                        <a:ea typeface="ＭＳ Ｐゴシック" pitchFamily="50" charset="-128"/>
                      </a:endParaRP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lnSpc>
                          <a:spcPts val="1100"/>
                        </a:lnSpc>
                      </a:pPr>
                      <a:r>
                        <a:rPr lang="ja-JP" altLang="en-US" sz="1000" b="0" i="0" u="none" strike="noStrike">
                          <a:solidFill>
                            <a:srgbClr val="000000"/>
                          </a:solidFill>
                          <a:latin typeface="ＭＳ Ｐゴシック" pitchFamily="50" charset="-128"/>
                          <a:ea typeface="ＭＳ Ｐゴシック" pitchFamily="50" charset="-128"/>
                        </a:rPr>
                        <a:t>日本ボイラ協会会費</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lnSpc>
                          <a:spcPts val="1100"/>
                        </a:lnSpc>
                      </a:pPr>
                      <a:r>
                        <a:rPr lang="ja-JP" altLang="en-US" sz="1000" b="0" i="0" u="none" strike="noStrike">
                          <a:solidFill>
                            <a:srgbClr val="000000"/>
                          </a:solidFill>
                          <a:latin typeface="ＭＳ Ｐゴシック" pitchFamily="50" charset="-128"/>
                          <a:ea typeface="ＭＳ Ｐゴシック" pitchFamily="50" charset="-128"/>
                        </a:rPr>
                        <a:t>日本ボイラ協会</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lnSpc>
                          <a:spcPts val="1100"/>
                        </a:lnSpc>
                      </a:pPr>
                      <a:r>
                        <a:rPr lang="ja-JP" altLang="en-US" sz="1000" b="0" i="0" u="none" strike="noStrike">
                          <a:solidFill>
                            <a:srgbClr val="000000"/>
                          </a:solidFill>
                          <a:latin typeface="ＭＳ Ｐゴシック" pitchFamily="50" charset="-128"/>
                          <a:ea typeface="ＭＳ Ｐゴシック" pitchFamily="50" charset="-128"/>
                        </a:rPr>
                        <a:t>▲ </a:t>
                      </a:r>
                      <a:r>
                        <a:rPr lang="en-US" altLang="ja-JP" sz="1000" b="0" i="0" u="none" strike="noStrike">
                          <a:solidFill>
                            <a:srgbClr val="000000"/>
                          </a:solidFill>
                          <a:latin typeface="ＭＳ Ｐゴシック" pitchFamily="50" charset="-128"/>
                          <a:ea typeface="ＭＳ Ｐゴシック" pitchFamily="50" charset="-128"/>
                        </a:rPr>
                        <a:t>48</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lnSpc>
                          <a:spcPts val="1100"/>
                        </a:lnSpc>
                      </a:pPr>
                      <a:r>
                        <a:rPr lang="en-US" altLang="ja-JP" sz="1000" b="0" i="0" u="none" strike="noStrike" dirty="0">
                          <a:solidFill>
                            <a:srgbClr val="000000"/>
                          </a:solidFill>
                          <a:latin typeface="ＭＳ Ｐゴシック" pitchFamily="50" charset="-128"/>
                          <a:ea typeface="ＭＳ Ｐゴシック" pitchFamily="50" charset="-128"/>
                        </a:rPr>
                        <a:t>100%</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23"/>
                  </a:ext>
                </a:extLst>
              </a:tr>
              <a:tr h="188329">
                <a:tc>
                  <a:txBody>
                    <a:bodyPr/>
                    <a:lstStyle/>
                    <a:p>
                      <a:pPr algn="ctr" fontAlgn="ctr">
                        <a:lnSpc>
                          <a:spcPts val="1100"/>
                        </a:lnSpc>
                      </a:pPr>
                      <a:r>
                        <a:rPr lang="en-US" altLang="zh-TW" sz="1000" b="0" i="0" u="none" strike="noStrike" dirty="0">
                          <a:solidFill>
                            <a:schemeClr val="tx1"/>
                          </a:solidFill>
                          <a:latin typeface="ＭＳ Ｐゴシック" pitchFamily="50" charset="-128"/>
                          <a:ea typeface="ＭＳ Ｐゴシック" pitchFamily="50" charset="-128"/>
                        </a:rPr>
                        <a:t>27</a:t>
                      </a:r>
                      <a:endParaRPr lang="zh-TW" altLang="en-US" sz="1000" b="0" i="0" u="none" strike="noStrike" dirty="0">
                        <a:solidFill>
                          <a:schemeClr val="tx1"/>
                        </a:solidFill>
                        <a:latin typeface="ＭＳ Ｐゴシック" pitchFamily="50" charset="-128"/>
                        <a:ea typeface="ＭＳ Ｐゴシック" pitchFamily="50" charset="-128"/>
                      </a:endParaRP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lnSpc>
                          <a:spcPts val="1100"/>
                        </a:lnSpc>
                      </a:pPr>
                      <a:r>
                        <a:rPr lang="zh-TW" altLang="en-US" sz="1000" b="0" i="0" u="none" strike="noStrike">
                          <a:solidFill>
                            <a:srgbClr val="000000"/>
                          </a:solidFill>
                          <a:latin typeface="ＭＳ Ｐゴシック" pitchFamily="50" charset="-128"/>
                          <a:ea typeface="ＭＳ Ｐゴシック" pitchFamily="50" charset="-128"/>
                        </a:rPr>
                        <a:t>日本博物館協会会費</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lnSpc>
                          <a:spcPts val="1100"/>
                        </a:lnSpc>
                      </a:pPr>
                      <a:r>
                        <a:rPr lang="zh-TW" altLang="en-US" sz="1000" b="0" i="0" u="none" strike="noStrike">
                          <a:solidFill>
                            <a:srgbClr val="000000"/>
                          </a:solidFill>
                          <a:latin typeface="ＭＳ Ｐゴシック" pitchFamily="50" charset="-128"/>
                          <a:ea typeface="ＭＳ Ｐゴシック" pitchFamily="50" charset="-128"/>
                        </a:rPr>
                        <a:t>日本博物館協会</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lnSpc>
                          <a:spcPts val="1100"/>
                        </a:lnSpc>
                      </a:pPr>
                      <a:r>
                        <a:rPr lang="ja-JP" altLang="en-US" sz="1000" b="0" i="0" u="none" strike="noStrike">
                          <a:solidFill>
                            <a:srgbClr val="000000"/>
                          </a:solidFill>
                          <a:latin typeface="ＭＳ Ｐゴシック" pitchFamily="50" charset="-128"/>
                          <a:ea typeface="ＭＳ Ｐゴシック" pitchFamily="50" charset="-128"/>
                        </a:rPr>
                        <a:t>▲ </a:t>
                      </a:r>
                      <a:r>
                        <a:rPr lang="en-US" altLang="ja-JP" sz="1000" b="0" i="0" u="none" strike="noStrike">
                          <a:solidFill>
                            <a:srgbClr val="000000"/>
                          </a:solidFill>
                          <a:latin typeface="ＭＳ Ｐゴシック" pitchFamily="50" charset="-128"/>
                          <a:ea typeface="ＭＳ Ｐゴシック" pitchFamily="50" charset="-128"/>
                        </a:rPr>
                        <a:t>28</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lnSpc>
                          <a:spcPts val="1100"/>
                        </a:lnSpc>
                      </a:pPr>
                      <a:r>
                        <a:rPr lang="en-US" altLang="ja-JP" sz="1000" b="0" i="0" u="none" strike="noStrike">
                          <a:solidFill>
                            <a:srgbClr val="000000"/>
                          </a:solidFill>
                          <a:latin typeface="ＭＳ Ｐゴシック" pitchFamily="50" charset="-128"/>
                          <a:ea typeface="ＭＳ Ｐゴシック" pitchFamily="50" charset="-128"/>
                        </a:rPr>
                        <a:t>100%</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24"/>
                  </a:ext>
                </a:extLst>
              </a:tr>
              <a:tr h="188329">
                <a:tc>
                  <a:txBody>
                    <a:bodyPr/>
                    <a:lstStyle/>
                    <a:p>
                      <a:pPr algn="ctr" fontAlgn="ctr">
                        <a:lnSpc>
                          <a:spcPts val="1100"/>
                        </a:lnSpc>
                      </a:pPr>
                      <a:r>
                        <a:rPr lang="en-US" altLang="zh-TW" sz="1000" b="0" i="0" u="none" strike="noStrike" dirty="0">
                          <a:solidFill>
                            <a:schemeClr val="tx1"/>
                          </a:solidFill>
                          <a:latin typeface="ＭＳ Ｐゴシック" pitchFamily="50" charset="-128"/>
                          <a:ea typeface="ＭＳ Ｐゴシック" pitchFamily="50" charset="-128"/>
                        </a:rPr>
                        <a:t>28</a:t>
                      </a:r>
                      <a:endParaRPr lang="zh-TW" altLang="en-US" sz="1000" b="0" i="0" u="none" strike="noStrike" dirty="0">
                        <a:solidFill>
                          <a:schemeClr val="tx1"/>
                        </a:solidFill>
                        <a:latin typeface="ＭＳ Ｐゴシック" pitchFamily="50" charset="-128"/>
                        <a:ea typeface="ＭＳ Ｐゴシック" pitchFamily="50" charset="-128"/>
                      </a:endParaRP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lnSpc>
                          <a:spcPts val="1100"/>
                        </a:lnSpc>
                      </a:pPr>
                      <a:r>
                        <a:rPr lang="zh-TW" altLang="en-US" sz="1000" b="0" i="0" u="none" strike="noStrike">
                          <a:solidFill>
                            <a:srgbClr val="000000"/>
                          </a:solidFill>
                          <a:latin typeface="ＭＳ Ｐゴシック" pitchFamily="50" charset="-128"/>
                          <a:ea typeface="ＭＳ Ｐゴシック" pitchFamily="50" charset="-128"/>
                        </a:rPr>
                        <a:t>公共建築協会会費</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lnSpc>
                          <a:spcPts val="1100"/>
                        </a:lnSpc>
                      </a:pPr>
                      <a:r>
                        <a:rPr lang="zh-TW" altLang="en-US" sz="1000" b="0" i="0" u="none" strike="noStrike" dirty="0">
                          <a:solidFill>
                            <a:srgbClr val="000000"/>
                          </a:solidFill>
                          <a:latin typeface="ＭＳ Ｐゴシック" pitchFamily="50" charset="-128"/>
                          <a:ea typeface="ＭＳ Ｐゴシック" pitchFamily="50" charset="-128"/>
                        </a:rPr>
                        <a:t>公共建築協会</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lnSpc>
                          <a:spcPts val="1100"/>
                        </a:lnSpc>
                      </a:pPr>
                      <a:r>
                        <a:rPr lang="ja-JP" altLang="en-US" sz="1000" b="0" i="0" u="none" strike="noStrike">
                          <a:solidFill>
                            <a:srgbClr val="000000"/>
                          </a:solidFill>
                          <a:latin typeface="ＭＳ Ｐゴシック" pitchFamily="50" charset="-128"/>
                          <a:ea typeface="ＭＳ Ｐゴシック" pitchFamily="50" charset="-128"/>
                        </a:rPr>
                        <a:t>▲ </a:t>
                      </a:r>
                      <a:r>
                        <a:rPr lang="en-US" altLang="ja-JP" sz="1000" b="0" i="0" u="none" strike="noStrike">
                          <a:solidFill>
                            <a:srgbClr val="000000"/>
                          </a:solidFill>
                          <a:latin typeface="ＭＳ Ｐゴシック" pitchFamily="50" charset="-128"/>
                          <a:ea typeface="ＭＳ Ｐゴシック" pitchFamily="50" charset="-128"/>
                        </a:rPr>
                        <a:t>5</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lnSpc>
                          <a:spcPts val="1100"/>
                        </a:lnSpc>
                      </a:pPr>
                      <a:r>
                        <a:rPr lang="en-US" altLang="ja-JP" sz="1000" b="0" i="0" u="none" strike="noStrike" dirty="0">
                          <a:solidFill>
                            <a:srgbClr val="000000"/>
                          </a:solidFill>
                          <a:latin typeface="ＭＳ Ｐゴシック" pitchFamily="50" charset="-128"/>
                          <a:ea typeface="ＭＳ Ｐゴシック" pitchFamily="50" charset="-128"/>
                        </a:rPr>
                        <a:t>100%</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25"/>
                  </a:ext>
                </a:extLst>
              </a:tr>
            </a:tbl>
          </a:graphicData>
        </a:graphic>
      </p:graphicFrame>
      <p:sp>
        <p:nvSpPr>
          <p:cNvPr id="15" name="正方形/長方形 14"/>
          <p:cNvSpPr/>
          <p:nvPr/>
        </p:nvSpPr>
        <p:spPr>
          <a:xfrm>
            <a:off x="467544" y="849412"/>
            <a:ext cx="3312368" cy="292388"/>
          </a:xfrm>
          <a:prstGeom prst="rect">
            <a:avLst/>
          </a:prstGeom>
        </p:spPr>
        <p:txBody>
          <a:bodyPr wrap="square">
            <a:spAutoFit/>
          </a:bodyPr>
          <a:lstStyle/>
          <a:p>
            <a:r>
              <a:rPr lang="ja-JP" altLang="en-US" sz="1300" dirty="0">
                <a:latin typeface="+mn-ea"/>
              </a:rPr>
              <a:t>■廃止　（</a:t>
            </a:r>
            <a:r>
              <a:rPr lang="en-US" altLang="ja-JP" sz="1300" dirty="0">
                <a:latin typeface="+mn-ea"/>
              </a:rPr>
              <a:t>50</a:t>
            </a:r>
            <a:r>
              <a:rPr lang="ja-JP" altLang="en-US" sz="1300" dirty="0">
                <a:latin typeface="+mn-ea"/>
              </a:rPr>
              <a:t>項目）</a:t>
            </a:r>
          </a:p>
        </p:txBody>
      </p:sp>
      <p:sp>
        <p:nvSpPr>
          <p:cNvPr id="18" name="正方形/長方形 17"/>
          <p:cNvSpPr/>
          <p:nvPr/>
        </p:nvSpPr>
        <p:spPr>
          <a:xfrm>
            <a:off x="7452320" y="6237312"/>
            <a:ext cx="1296144" cy="261610"/>
          </a:xfrm>
          <a:prstGeom prst="rect">
            <a:avLst/>
          </a:prstGeom>
        </p:spPr>
        <p:txBody>
          <a:bodyPr wrap="square">
            <a:spAutoFit/>
          </a:bodyPr>
          <a:lstStyle/>
          <a:p>
            <a:r>
              <a:rPr lang="ja-JP" altLang="en-US" sz="1100" dirty="0">
                <a:latin typeface="+mn-ea"/>
              </a:rPr>
              <a:t>（次ページに続く）</a:t>
            </a:r>
          </a:p>
        </p:txBody>
      </p:sp>
      <p:sp>
        <p:nvSpPr>
          <p:cNvPr id="19" name="正方形/長方形 18"/>
          <p:cNvSpPr/>
          <p:nvPr/>
        </p:nvSpPr>
        <p:spPr>
          <a:xfrm>
            <a:off x="7956376" y="950531"/>
            <a:ext cx="1008112" cy="246221"/>
          </a:xfrm>
          <a:prstGeom prst="rect">
            <a:avLst/>
          </a:prstGeom>
        </p:spPr>
        <p:txBody>
          <a:bodyPr wrap="square">
            <a:spAutoFit/>
          </a:bodyPr>
          <a:lstStyle/>
          <a:p>
            <a:r>
              <a:rPr lang="ja-JP" altLang="en-US" sz="1000" dirty="0">
                <a:latin typeface="+mn-ea"/>
              </a:rPr>
              <a:t>（単位：千円）</a:t>
            </a:r>
          </a:p>
        </p:txBody>
      </p:sp>
      <p:sp>
        <p:nvSpPr>
          <p:cNvPr id="8" name="スライド番号プレースホルダ 7"/>
          <p:cNvSpPr>
            <a:spLocks noGrp="1"/>
          </p:cNvSpPr>
          <p:nvPr>
            <p:ph type="sldNum" sz="quarter" idx="12"/>
          </p:nvPr>
        </p:nvSpPr>
        <p:spPr/>
        <p:txBody>
          <a:bodyPr/>
          <a:lstStyle/>
          <a:p>
            <a:fld id="{CCEC3038-1CF1-4B63-9920-55248DCFBA97}" type="slidenum">
              <a:rPr kumimoji="1" lang="ja-JP" altLang="en-US" smtClean="0"/>
              <a:pPr/>
              <a:t>172</a:t>
            </a:fld>
            <a:endParaRPr kumimoji="1" lang="ja-JP" altLang="en-US"/>
          </a:p>
        </p:txBody>
      </p:sp>
      <p:sp>
        <p:nvSpPr>
          <p:cNvPr id="9" name="テキスト ボックス 8"/>
          <p:cNvSpPr txBox="1"/>
          <p:nvPr/>
        </p:nvSpPr>
        <p:spPr>
          <a:xfrm>
            <a:off x="7956376" y="0"/>
            <a:ext cx="1187624" cy="338554"/>
          </a:xfrm>
          <a:prstGeom prst="rect">
            <a:avLst/>
          </a:prstGeom>
          <a:noFill/>
        </p:spPr>
        <p:txBody>
          <a:bodyPr wrap="square" rtlCol="0">
            <a:spAutoFit/>
          </a:bodyPr>
          <a:lstStyle/>
          <a:p>
            <a:r>
              <a:rPr lang="en-US" altLang="ja-JP" sz="1600" dirty="0"/>
              <a:t>A7.(17)</a:t>
            </a:r>
            <a:endParaRPr lang="ja-JP" altLang="en-US" sz="1600" dirty="0"/>
          </a:p>
        </p:txBody>
      </p:sp>
      <p:sp>
        <p:nvSpPr>
          <p:cNvPr id="13" name="テキスト ボックス 36"/>
          <p:cNvSpPr txBox="1"/>
          <p:nvPr/>
        </p:nvSpPr>
        <p:spPr>
          <a:xfrm>
            <a:off x="0" y="0"/>
            <a:ext cx="4427984" cy="261610"/>
          </a:xfrm>
          <a:prstGeom prst="rect">
            <a:avLst/>
          </a:prstGeom>
          <a:noFill/>
        </p:spPr>
        <p:txBody>
          <a:bodyPr wrap="square" rtlCol="0">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r>
              <a:rPr lang="en-US" altLang="ja-JP" sz="1100" dirty="0"/>
              <a:t>Ⅳ</a:t>
            </a:r>
            <a:r>
              <a:rPr lang="ja-JP" altLang="en-US" sz="1100" dirty="0"/>
              <a:t>　行財政改革</a:t>
            </a:r>
            <a:r>
              <a:rPr lang="en-US" altLang="ja-JP" sz="1100" dirty="0"/>
              <a:t>【</a:t>
            </a:r>
            <a:r>
              <a:rPr lang="ja-JP" altLang="en-US" sz="1100" dirty="0"/>
              <a:t>業務執行の刷新</a:t>
            </a:r>
            <a:r>
              <a:rPr lang="en-US" altLang="ja-JP" sz="1100" dirty="0"/>
              <a:t>】</a:t>
            </a:r>
            <a:r>
              <a:rPr lang="ja-JP" altLang="en-US" sz="1100" dirty="0"/>
              <a:t>・補助金等の見直し</a:t>
            </a:r>
            <a:endParaRPr lang="en-US" altLang="ja-JP" sz="1100" dirty="0"/>
          </a:p>
        </p:txBody>
      </p:sp>
    </p:spTree>
    <p:extLst>
      <p:ext uri="{BB962C8B-B14F-4D97-AF65-F5344CB8AC3E}">
        <p14:creationId xmlns:p14="http://schemas.microsoft.com/office/powerpoint/2010/main" val="3611363814"/>
      </p:ext>
    </p:extLst>
  </p:cSld>
  <p:clrMapOvr>
    <a:masterClrMapping/>
  </p:clrMapOvr>
</p:sld>
</file>

<file path=ppt/slides/slide1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正方形/長方形 9"/>
          <p:cNvSpPr/>
          <p:nvPr/>
        </p:nvSpPr>
        <p:spPr>
          <a:xfrm>
            <a:off x="179512" y="260648"/>
            <a:ext cx="5976664" cy="338554"/>
          </a:xfrm>
          <a:prstGeom prst="rect">
            <a:avLst/>
          </a:prstGeom>
        </p:spPr>
        <p:txBody>
          <a:bodyPr wrap="square">
            <a:spAutoFit/>
          </a:bodyPr>
          <a:lstStyle/>
          <a:p>
            <a:r>
              <a:rPr lang="ja-JP" altLang="en-US" sz="1600" dirty="0">
                <a:latin typeface="+mn-ea"/>
              </a:rPr>
              <a:t>○見直しの対象とした補助金等（</a:t>
            </a:r>
            <a:r>
              <a:rPr lang="en-US" altLang="ja-JP" sz="1600" dirty="0">
                <a:latin typeface="+mn-ea"/>
              </a:rPr>
              <a:t>80</a:t>
            </a:r>
            <a:r>
              <a:rPr lang="ja-JP" altLang="en-US" sz="1600" dirty="0">
                <a:latin typeface="+mn-ea"/>
              </a:rPr>
              <a:t>項目）　（５／５）</a:t>
            </a:r>
          </a:p>
        </p:txBody>
      </p:sp>
      <p:sp>
        <p:nvSpPr>
          <p:cNvPr id="11" name="正方形/長方形 10"/>
          <p:cNvSpPr/>
          <p:nvPr/>
        </p:nvSpPr>
        <p:spPr>
          <a:xfrm>
            <a:off x="323528" y="620688"/>
            <a:ext cx="5112568" cy="292388"/>
          </a:xfrm>
          <a:prstGeom prst="rect">
            <a:avLst/>
          </a:prstGeom>
        </p:spPr>
        <p:txBody>
          <a:bodyPr wrap="square">
            <a:spAutoFit/>
          </a:bodyPr>
          <a:lstStyle/>
          <a:p>
            <a:r>
              <a:rPr lang="ja-JP" altLang="en-US" sz="1300" b="1" dirty="0">
                <a:latin typeface="+mn-ea"/>
              </a:rPr>
              <a:t>Ｄ．国関係法人等への支出　　</a:t>
            </a:r>
            <a:r>
              <a:rPr lang="en-US" altLang="ja-JP" sz="1300" b="1" dirty="0">
                <a:latin typeface="+mn-ea"/>
              </a:rPr>
              <a:t>【50</a:t>
            </a:r>
            <a:r>
              <a:rPr lang="ja-JP" altLang="en-US" sz="1300" b="1" dirty="0">
                <a:latin typeface="+mn-ea"/>
              </a:rPr>
              <a:t>項目</a:t>
            </a:r>
            <a:r>
              <a:rPr lang="en-US" altLang="ja-JP" sz="1300" b="1" dirty="0">
                <a:latin typeface="+mn-ea"/>
              </a:rPr>
              <a:t>】</a:t>
            </a:r>
            <a:r>
              <a:rPr lang="ja-JP" altLang="en-US" sz="1300" dirty="0">
                <a:latin typeface="+mn-ea"/>
              </a:rPr>
              <a:t>　</a:t>
            </a:r>
          </a:p>
        </p:txBody>
      </p:sp>
      <p:graphicFrame>
        <p:nvGraphicFramePr>
          <p:cNvPr id="14" name="表 13"/>
          <p:cNvGraphicFramePr>
            <a:graphicFrameLocks noGrp="1"/>
          </p:cNvGraphicFramePr>
          <p:nvPr/>
        </p:nvGraphicFramePr>
        <p:xfrm>
          <a:off x="755576" y="1412785"/>
          <a:ext cx="7992888" cy="4176455"/>
        </p:xfrm>
        <a:graphic>
          <a:graphicData uri="http://schemas.openxmlformats.org/drawingml/2006/table">
            <a:tbl>
              <a:tblPr/>
              <a:tblGrid>
                <a:gridCol w="504056">
                  <a:extLst>
                    <a:ext uri="{9D8B030D-6E8A-4147-A177-3AD203B41FA5}">
                      <a16:colId xmlns:a16="http://schemas.microsoft.com/office/drawing/2014/main" xmlns="" val="20000"/>
                    </a:ext>
                  </a:extLst>
                </a:gridCol>
                <a:gridCol w="3816424">
                  <a:extLst>
                    <a:ext uri="{9D8B030D-6E8A-4147-A177-3AD203B41FA5}">
                      <a16:colId xmlns:a16="http://schemas.microsoft.com/office/drawing/2014/main" xmlns="" val="20001"/>
                    </a:ext>
                  </a:extLst>
                </a:gridCol>
                <a:gridCol w="2160240">
                  <a:extLst>
                    <a:ext uri="{9D8B030D-6E8A-4147-A177-3AD203B41FA5}">
                      <a16:colId xmlns:a16="http://schemas.microsoft.com/office/drawing/2014/main" xmlns="" val="20002"/>
                    </a:ext>
                  </a:extLst>
                </a:gridCol>
                <a:gridCol w="864096">
                  <a:extLst>
                    <a:ext uri="{9D8B030D-6E8A-4147-A177-3AD203B41FA5}">
                      <a16:colId xmlns:a16="http://schemas.microsoft.com/office/drawing/2014/main" xmlns="" val="20003"/>
                    </a:ext>
                  </a:extLst>
                </a:gridCol>
                <a:gridCol w="648072">
                  <a:extLst>
                    <a:ext uri="{9D8B030D-6E8A-4147-A177-3AD203B41FA5}">
                      <a16:colId xmlns:a16="http://schemas.microsoft.com/office/drawing/2014/main" xmlns="" val="20004"/>
                    </a:ext>
                  </a:extLst>
                </a:gridCol>
              </a:tblGrid>
              <a:tr h="181585">
                <a:tc>
                  <a:txBody>
                    <a:bodyPr/>
                    <a:lstStyle/>
                    <a:p>
                      <a:pPr algn="ctr" fontAlgn="ctr">
                        <a:lnSpc>
                          <a:spcPts val="1100"/>
                        </a:lnSpc>
                      </a:pPr>
                      <a:endParaRPr lang="zh-TW" altLang="en-US" sz="1000" b="0" i="0" u="none" strike="noStrike" dirty="0">
                        <a:solidFill>
                          <a:schemeClr val="tx1"/>
                        </a:solidFill>
                        <a:latin typeface="ＭＳ Ｐゴシック" pitchFamily="50" charset="-128"/>
                        <a:ea typeface="ＭＳ Ｐゴシック" pitchFamily="50" charset="-128"/>
                      </a:endParaRP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ap="flat" cmpd="sng" algn="ctr">
                      <a:solidFill>
                        <a:schemeClr val="tx1"/>
                      </a:solidFill>
                      <a:prstDash val="solid"/>
                      <a:round/>
                      <a:headEnd type="none" w="med" len="med"/>
                      <a:tailEnd type="none" w="med" len="med"/>
                    </a:lnTlToBr>
                    <a:solidFill>
                      <a:schemeClr val="accent5">
                        <a:lumMod val="40000"/>
                        <a:lumOff val="60000"/>
                      </a:schemeClr>
                    </a:solidFill>
                  </a:tcPr>
                </a:tc>
                <a:tc>
                  <a:txBody>
                    <a:bodyPr/>
                    <a:lstStyle/>
                    <a:p>
                      <a:pPr algn="ctr" fontAlgn="ctr">
                        <a:lnSpc>
                          <a:spcPts val="1100"/>
                        </a:lnSpc>
                      </a:pPr>
                      <a:r>
                        <a:rPr lang="zh-TW" altLang="en-US" sz="1000" b="0" i="0" u="none" strike="noStrike" dirty="0">
                          <a:solidFill>
                            <a:schemeClr val="tx1"/>
                          </a:solidFill>
                          <a:latin typeface="ＭＳ Ｐゴシック" pitchFamily="50" charset="-128"/>
                          <a:ea typeface="ＭＳ Ｐゴシック" pitchFamily="50" charset="-128"/>
                        </a:rPr>
                        <a:t>項目（補助対象）</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40000"/>
                        <a:lumOff val="60000"/>
                      </a:schemeClr>
                    </a:solidFill>
                  </a:tcPr>
                </a:tc>
                <a:tc>
                  <a:txBody>
                    <a:bodyPr/>
                    <a:lstStyle/>
                    <a:p>
                      <a:pPr algn="ctr" fontAlgn="ctr">
                        <a:lnSpc>
                          <a:spcPts val="1100"/>
                        </a:lnSpc>
                      </a:pPr>
                      <a:r>
                        <a:rPr lang="ja-JP" altLang="en-US" sz="1000" b="0" i="0" u="none" strike="noStrike" dirty="0">
                          <a:solidFill>
                            <a:schemeClr val="tx1"/>
                          </a:solidFill>
                          <a:latin typeface="ＭＳ Ｐゴシック" pitchFamily="50" charset="-128"/>
                          <a:ea typeface="ＭＳ Ｐゴシック" pitchFamily="50" charset="-128"/>
                        </a:rPr>
                        <a:t>補助対象</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40000"/>
                        <a:lumOff val="60000"/>
                      </a:schemeClr>
                    </a:solidFill>
                  </a:tcPr>
                </a:tc>
                <a:tc>
                  <a:txBody>
                    <a:bodyPr/>
                    <a:lstStyle/>
                    <a:p>
                      <a:pPr algn="ctr" fontAlgn="ctr">
                        <a:lnSpc>
                          <a:spcPts val="1100"/>
                        </a:lnSpc>
                      </a:pPr>
                      <a:r>
                        <a:rPr lang="ja-JP" altLang="en-US" sz="1000" b="0" i="0" u="none" strike="noStrike" dirty="0">
                          <a:solidFill>
                            <a:schemeClr val="tx1"/>
                          </a:solidFill>
                          <a:latin typeface="ＭＳ Ｐゴシック" pitchFamily="50" charset="-128"/>
                          <a:ea typeface="ＭＳ Ｐゴシック" pitchFamily="50" charset="-128"/>
                        </a:rPr>
                        <a:t>削減効果額</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40000"/>
                        <a:lumOff val="60000"/>
                      </a:schemeClr>
                    </a:solidFill>
                  </a:tcPr>
                </a:tc>
                <a:tc>
                  <a:txBody>
                    <a:bodyPr/>
                    <a:lstStyle/>
                    <a:p>
                      <a:pPr algn="ctr" fontAlgn="ctr">
                        <a:lnSpc>
                          <a:spcPts val="1100"/>
                        </a:lnSpc>
                      </a:pPr>
                      <a:r>
                        <a:rPr lang="ja-JP" altLang="en-US" sz="1000" b="0" i="0" u="none" strike="noStrike" dirty="0">
                          <a:solidFill>
                            <a:schemeClr val="tx1"/>
                          </a:solidFill>
                          <a:latin typeface="ＭＳ Ｐゴシック" pitchFamily="50" charset="-128"/>
                          <a:ea typeface="ＭＳ Ｐゴシック" pitchFamily="50" charset="-128"/>
                        </a:rPr>
                        <a:t>削減率</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40000"/>
                        <a:lumOff val="60000"/>
                      </a:schemeClr>
                    </a:solidFill>
                  </a:tcPr>
                </a:tc>
                <a:extLst>
                  <a:ext uri="{0D108BD9-81ED-4DB2-BD59-A6C34878D82A}">
                    <a16:rowId xmlns:a16="http://schemas.microsoft.com/office/drawing/2014/main" xmlns="" val="10000"/>
                  </a:ext>
                </a:extLst>
              </a:tr>
              <a:tr h="181585">
                <a:tc>
                  <a:txBody>
                    <a:bodyPr/>
                    <a:lstStyle/>
                    <a:p>
                      <a:pPr algn="ctr" fontAlgn="ctr">
                        <a:lnSpc>
                          <a:spcPts val="1100"/>
                        </a:lnSpc>
                      </a:pPr>
                      <a:r>
                        <a:rPr lang="en-US" altLang="zh-TW" sz="1000" b="0" i="0" u="none" strike="noStrike" dirty="0">
                          <a:solidFill>
                            <a:schemeClr val="tx1"/>
                          </a:solidFill>
                          <a:latin typeface="ＭＳ Ｐゴシック" pitchFamily="50" charset="-128"/>
                          <a:ea typeface="ＭＳ Ｐゴシック" pitchFamily="50" charset="-128"/>
                        </a:rPr>
                        <a:t>29</a:t>
                      </a:r>
                      <a:endParaRPr lang="zh-TW" altLang="en-US" sz="1000" b="0" i="0" u="none" strike="noStrike" dirty="0">
                        <a:solidFill>
                          <a:schemeClr val="tx1"/>
                        </a:solidFill>
                        <a:latin typeface="ＭＳ Ｐゴシック" pitchFamily="50" charset="-128"/>
                        <a:ea typeface="ＭＳ Ｐゴシック" pitchFamily="50" charset="-128"/>
                      </a:endParaRP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lnSpc>
                          <a:spcPts val="1100"/>
                        </a:lnSpc>
                      </a:pPr>
                      <a:r>
                        <a:rPr lang="ja-JP" altLang="en-US" sz="1000" b="0" i="0" u="none" strike="noStrike" dirty="0">
                          <a:solidFill>
                            <a:srgbClr val="000000"/>
                          </a:solidFill>
                          <a:latin typeface="ＭＳ Ｐゴシック" pitchFamily="50" charset="-128"/>
                          <a:ea typeface="ＭＳ Ｐゴシック" pitchFamily="50" charset="-128"/>
                        </a:rPr>
                        <a:t>全国市街地再開発協会会費</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lnSpc>
                          <a:spcPts val="1100"/>
                        </a:lnSpc>
                      </a:pPr>
                      <a:r>
                        <a:rPr lang="ja-JP" altLang="en-US" sz="1000" b="0" i="0" u="none" strike="noStrike">
                          <a:solidFill>
                            <a:srgbClr val="000000"/>
                          </a:solidFill>
                          <a:latin typeface="ＭＳ Ｐゴシック" pitchFamily="50" charset="-128"/>
                          <a:ea typeface="ＭＳ Ｐゴシック" pitchFamily="50" charset="-128"/>
                        </a:rPr>
                        <a:t>全国市街地再開発協会</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lnSpc>
                          <a:spcPts val="1100"/>
                        </a:lnSpc>
                      </a:pPr>
                      <a:r>
                        <a:rPr lang="ja-JP" altLang="en-US" sz="1000" b="0" i="0" u="none" strike="noStrike" dirty="0">
                          <a:solidFill>
                            <a:srgbClr val="000000"/>
                          </a:solidFill>
                          <a:latin typeface="ＭＳ Ｐゴシック" pitchFamily="50" charset="-128"/>
                          <a:ea typeface="ＭＳ Ｐゴシック" pitchFamily="50" charset="-128"/>
                        </a:rPr>
                        <a:t>▲ </a:t>
                      </a:r>
                      <a:r>
                        <a:rPr lang="en-US" altLang="ja-JP" sz="1000" b="0" i="0" u="none" strike="noStrike" dirty="0">
                          <a:solidFill>
                            <a:srgbClr val="000000"/>
                          </a:solidFill>
                          <a:latin typeface="ＭＳ Ｐゴシック" pitchFamily="50" charset="-128"/>
                          <a:ea typeface="ＭＳ Ｐゴシック" pitchFamily="50" charset="-128"/>
                        </a:rPr>
                        <a:t>240</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lnSpc>
                          <a:spcPts val="1100"/>
                        </a:lnSpc>
                      </a:pPr>
                      <a:r>
                        <a:rPr lang="en-US" altLang="ja-JP" sz="1000" b="0" i="0" u="none" strike="noStrike">
                          <a:solidFill>
                            <a:srgbClr val="000000"/>
                          </a:solidFill>
                          <a:latin typeface="ＭＳ Ｐゴシック" pitchFamily="50" charset="-128"/>
                          <a:ea typeface="ＭＳ Ｐゴシック" pitchFamily="50" charset="-128"/>
                        </a:rPr>
                        <a:t>100%</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1"/>
                  </a:ext>
                </a:extLst>
              </a:tr>
              <a:tr h="181585">
                <a:tc>
                  <a:txBody>
                    <a:bodyPr/>
                    <a:lstStyle/>
                    <a:p>
                      <a:pPr algn="ctr" fontAlgn="ctr">
                        <a:lnSpc>
                          <a:spcPts val="1100"/>
                        </a:lnSpc>
                      </a:pPr>
                      <a:r>
                        <a:rPr lang="en-US" altLang="zh-TW" sz="1000" b="0" i="0" u="none" strike="noStrike" dirty="0">
                          <a:solidFill>
                            <a:schemeClr val="tx1"/>
                          </a:solidFill>
                          <a:latin typeface="ＭＳ Ｐゴシック" pitchFamily="50" charset="-128"/>
                          <a:ea typeface="ＭＳ Ｐゴシック" pitchFamily="50" charset="-128"/>
                        </a:rPr>
                        <a:t>30</a:t>
                      </a:r>
                      <a:endParaRPr lang="zh-TW" altLang="en-US" sz="1000" b="0" i="0" u="none" strike="noStrike" dirty="0">
                        <a:solidFill>
                          <a:schemeClr val="tx1"/>
                        </a:solidFill>
                        <a:latin typeface="ＭＳ Ｐゴシック" pitchFamily="50" charset="-128"/>
                        <a:ea typeface="ＭＳ Ｐゴシック" pitchFamily="50" charset="-128"/>
                      </a:endParaRP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lnSpc>
                          <a:spcPts val="1100"/>
                        </a:lnSpc>
                      </a:pPr>
                      <a:r>
                        <a:rPr lang="en-US" altLang="zh-TW" sz="1000" b="0" i="0" u="none" strike="noStrike">
                          <a:solidFill>
                            <a:srgbClr val="000000"/>
                          </a:solidFill>
                          <a:latin typeface="ＭＳ Ｐゴシック" pitchFamily="50" charset="-128"/>
                          <a:ea typeface="ＭＳ Ｐゴシック" pitchFamily="50" charset="-128"/>
                        </a:rPr>
                        <a:t>(</a:t>
                      </a:r>
                      <a:r>
                        <a:rPr lang="zh-TW" altLang="en-US" sz="1000" b="0" i="0" u="none" strike="noStrike">
                          <a:solidFill>
                            <a:srgbClr val="000000"/>
                          </a:solidFill>
                          <a:latin typeface="ＭＳ Ｐゴシック" pitchFamily="50" charset="-128"/>
                          <a:ea typeface="ＭＳ Ｐゴシック" pitchFamily="50" charset="-128"/>
                        </a:rPr>
                        <a:t>社</a:t>
                      </a:r>
                      <a:r>
                        <a:rPr lang="en-US" altLang="zh-TW" sz="1000" b="0" i="0" u="none" strike="noStrike">
                          <a:solidFill>
                            <a:srgbClr val="000000"/>
                          </a:solidFill>
                          <a:latin typeface="ＭＳ Ｐゴシック" pitchFamily="50" charset="-128"/>
                          <a:ea typeface="ＭＳ Ｐゴシック" pitchFamily="50" charset="-128"/>
                        </a:rPr>
                        <a:t>)</a:t>
                      </a:r>
                      <a:r>
                        <a:rPr lang="zh-TW" altLang="en-US" sz="1000" b="0" i="0" u="none" strike="noStrike">
                          <a:solidFill>
                            <a:srgbClr val="000000"/>
                          </a:solidFill>
                          <a:latin typeface="ＭＳ Ｐゴシック" pitchFamily="50" charset="-128"/>
                          <a:ea typeface="ＭＳ Ｐゴシック" pitchFamily="50" charset="-128"/>
                        </a:rPr>
                        <a:t>日本電気協会年会費</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lnSpc>
                          <a:spcPts val="1100"/>
                        </a:lnSpc>
                      </a:pPr>
                      <a:r>
                        <a:rPr lang="en-US" altLang="zh-TW" sz="1000" b="0" i="0" u="none" strike="noStrike">
                          <a:solidFill>
                            <a:srgbClr val="000000"/>
                          </a:solidFill>
                          <a:latin typeface="ＭＳ Ｐゴシック" pitchFamily="50" charset="-128"/>
                          <a:ea typeface="ＭＳ Ｐゴシック" pitchFamily="50" charset="-128"/>
                        </a:rPr>
                        <a:t>(</a:t>
                      </a:r>
                      <a:r>
                        <a:rPr lang="zh-TW" altLang="en-US" sz="1000" b="0" i="0" u="none" strike="noStrike">
                          <a:solidFill>
                            <a:srgbClr val="000000"/>
                          </a:solidFill>
                          <a:latin typeface="ＭＳ Ｐゴシック" pitchFamily="50" charset="-128"/>
                          <a:ea typeface="ＭＳ Ｐゴシック" pitchFamily="50" charset="-128"/>
                        </a:rPr>
                        <a:t>社</a:t>
                      </a:r>
                      <a:r>
                        <a:rPr lang="en-US" altLang="zh-TW" sz="1000" b="0" i="0" u="none" strike="noStrike">
                          <a:solidFill>
                            <a:srgbClr val="000000"/>
                          </a:solidFill>
                          <a:latin typeface="ＭＳ Ｐゴシック" pitchFamily="50" charset="-128"/>
                          <a:ea typeface="ＭＳ Ｐゴシック" pitchFamily="50" charset="-128"/>
                        </a:rPr>
                        <a:t>)</a:t>
                      </a:r>
                      <a:r>
                        <a:rPr lang="zh-TW" altLang="en-US" sz="1000" b="0" i="0" u="none" strike="noStrike">
                          <a:solidFill>
                            <a:srgbClr val="000000"/>
                          </a:solidFill>
                          <a:latin typeface="ＭＳ Ｐゴシック" pitchFamily="50" charset="-128"/>
                          <a:ea typeface="ＭＳ Ｐゴシック" pitchFamily="50" charset="-128"/>
                        </a:rPr>
                        <a:t>日本電気協会</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lnSpc>
                          <a:spcPts val="1100"/>
                        </a:lnSpc>
                      </a:pPr>
                      <a:r>
                        <a:rPr lang="ja-JP" altLang="en-US" sz="1000" b="0" i="0" u="none" strike="noStrike">
                          <a:solidFill>
                            <a:srgbClr val="000000"/>
                          </a:solidFill>
                          <a:latin typeface="ＭＳ Ｐゴシック" pitchFamily="50" charset="-128"/>
                          <a:ea typeface="ＭＳ Ｐゴシック" pitchFamily="50" charset="-128"/>
                        </a:rPr>
                        <a:t>▲ </a:t>
                      </a:r>
                      <a:r>
                        <a:rPr lang="en-US" altLang="ja-JP" sz="1000" b="0" i="0" u="none" strike="noStrike">
                          <a:solidFill>
                            <a:srgbClr val="000000"/>
                          </a:solidFill>
                          <a:latin typeface="ＭＳ Ｐゴシック" pitchFamily="50" charset="-128"/>
                          <a:ea typeface="ＭＳ Ｐゴシック" pitchFamily="50" charset="-128"/>
                        </a:rPr>
                        <a:t>25</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lnSpc>
                          <a:spcPts val="1100"/>
                        </a:lnSpc>
                      </a:pPr>
                      <a:r>
                        <a:rPr lang="en-US" altLang="ja-JP" sz="1000" b="0" i="0" u="none" strike="noStrike" dirty="0">
                          <a:solidFill>
                            <a:srgbClr val="000000"/>
                          </a:solidFill>
                          <a:latin typeface="ＭＳ Ｐゴシック" pitchFamily="50" charset="-128"/>
                          <a:ea typeface="ＭＳ Ｐゴシック" pitchFamily="50" charset="-128"/>
                        </a:rPr>
                        <a:t>100%</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2"/>
                  </a:ext>
                </a:extLst>
              </a:tr>
              <a:tr h="181585">
                <a:tc>
                  <a:txBody>
                    <a:bodyPr/>
                    <a:lstStyle/>
                    <a:p>
                      <a:pPr algn="ctr" fontAlgn="ctr">
                        <a:lnSpc>
                          <a:spcPts val="1100"/>
                        </a:lnSpc>
                      </a:pPr>
                      <a:r>
                        <a:rPr lang="en-US" altLang="zh-TW" sz="1000" b="0" i="0" u="none" strike="noStrike" dirty="0">
                          <a:solidFill>
                            <a:schemeClr val="tx1"/>
                          </a:solidFill>
                          <a:latin typeface="ＭＳ Ｐゴシック" pitchFamily="50" charset="-128"/>
                          <a:ea typeface="ＭＳ Ｐゴシック" pitchFamily="50" charset="-128"/>
                        </a:rPr>
                        <a:t>31</a:t>
                      </a:r>
                      <a:endParaRPr lang="zh-TW" altLang="en-US" sz="1000" b="0" i="0" u="none" strike="noStrike" dirty="0">
                        <a:solidFill>
                          <a:schemeClr val="tx1"/>
                        </a:solidFill>
                        <a:latin typeface="ＭＳ Ｐゴシック" pitchFamily="50" charset="-128"/>
                        <a:ea typeface="ＭＳ Ｐゴシック" pitchFamily="50" charset="-128"/>
                      </a:endParaRP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lnSpc>
                          <a:spcPts val="1100"/>
                        </a:lnSpc>
                      </a:pPr>
                      <a:r>
                        <a:rPr lang="ja-JP" altLang="en-US" sz="1000" b="0" i="0" u="none" strike="noStrike">
                          <a:solidFill>
                            <a:srgbClr val="000000"/>
                          </a:solidFill>
                          <a:latin typeface="ＭＳ Ｐゴシック" pitchFamily="50" charset="-128"/>
                          <a:ea typeface="ＭＳ Ｐゴシック" pitchFamily="50" charset="-128"/>
                        </a:rPr>
                        <a:t>近畿旅客船協会会費</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lnSpc>
                          <a:spcPts val="1100"/>
                        </a:lnSpc>
                      </a:pPr>
                      <a:r>
                        <a:rPr lang="ja-JP" altLang="en-US" sz="1000" b="0" i="0" u="none" strike="noStrike">
                          <a:solidFill>
                            <a:srgbClr val="000000"/>
                          </a:solidFill>
                          <a:latin typeface="ＭＳ Ｐゴシック" pitchFamily="50" charset="-128"/>
                          <a:ea typeface="ＭＳ Ｐゴシック" pitchFamily="50" charset="-128"/>
                        </a:rPr>
                        <a:t>近畿旅客船協会</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lnSpc>
                          <a:spcPts val="1100"/>
                        </a:lnSpc>
                      </a:pPr>
                      <a:r>
                        <a:rPr lang="ja-JP" altLang="en-US" sz="1000" b="0" i="0" u="none" strike="noStrike" dirty="0">
                          <a:solidFill>
                            <a:srgbClr val="000000"/>
                          </a:solidFill>
                          <a:latin typeface="ＭＳ Ｐゴシック" pitchFamily="50" charset="-128"/>
                          <a:ea typeface="ＭＳ Ｐゴシック" pitchFamily="50" charset="-128"/>
                        </a:rPr>
                        <a:t>▲ </a:t>
                      </a:r>
                      <a:r>
                        <a:rPr lang="en-US" altLang="ja-JP" sz="1000" b="0" i="0" u="none" strike="noStrike" dirty="0">
                          <a:solidFill>
                            <a:srgbClr val="000000"/>
                          </a:solidFill>
                          <a:latin typeface="ＭＳ Ｐゴシック" pitchFamily="50" charset="-128"/>
                          <a:ea typeface="ＭＳ Ｐゴシック" pitchFamily="50" charset="-128"/>
                        </a:rPr>
                        <a:t>25</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lnSpc>
                          <a:spcPts val="1100"/>
                        </a:lnSpc>
                      </a:pPr>
                      <a:r>
                        <a:rPr lang="en-US" altLang="ja-JP" sz="1000" b="0" i="0" u="none" strike="noStrike" dirty="0">
                          <a:solidFill>
                            <a:srgbClr val="000000"/>
                          </a:solidFill>
                          <a:latin typeface="ＭＳ Ｐゴシック" pitchFamily="50" charset="-128"/>
                          <a:ea typeface="ＭＳ Ｐゴシック" pitchFamily="50" charset="-128"/>
                        </a:rPr>
                        <a:t>100%</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3"/>
                  </a:ext>
                </a:extLst>
              </a:tr>
              <a:tr h="181585">
                <a:tc>
                  <a:txBody>
                    <a:bodyPr/>
                    <a:lstStyle/>
                    <a:p>
                      <a:pPr algn="ctr" fontAlgn="ctr">
                        <a:lnSpc>
                          <a:spcPts val="1100"/>
                        </a:lnSpc>
                      </a:pPr>
                      <a:r>
                        <a:rPr lang="en-US" altLang="zh-TW" sz="1000" b="0" i="0" u="none" strike="noStrike" dirty="0">
                          <a:solidFill>
                            <a:schemeClr val="tx1"/>
                          </a:solidFill>
                          <a:latin typeface="ＭＳ Ｐゴシック" pitchFamily="50" charset="-128"/>
                          <a:ea typeface="ＭＳ Ｐゴシック" pitchFamily="50" charset="-128"/>
                        </a:rPr>
                        <a:t>32</a:t>
                      </a:r>
                      <a:r>
                        <a:rPr lang="ja-JP" altLang="en-US" sz="1000" b="0" i="0" u="none" strike="noStrike" dirty="0">
                          <a:solidFill>
                            <a:schemeClr val="tx1"/>
                          </a:solidFill>
                          <a:latin typeface="ＭＳ Ｐゴシック" pitchFamily="50" charset="-128"/>
                          <a:ea typeface="ＭＳ Ｐゴシック" pitchFamily="50" charset="-128"/>
                        </a:rPr>
                        <a:t>・</a:t>
                      </a:r>
                      <a:r>
                        <a:rPr lang="en-US" altLang="ja-JP" sz="1000" b="0" i="0" u="none" strike="noStrike" dirty="0">
                          <a:solidFill>
                            <a:schemeClr val="tx1"/>
                          </a:solidFill>
                          <a:latin typeface="ＭＳ Ｐゴシック" pitchFamily="50" charset="-128"/>
                          <a:ea typeface="ＭＳ Ｐゴシック" pitchFamily="50" charset="-128"/>
                        </a:rPr>
                        <a:t>33</a:t>
                      </a:r>
                      <a:endParaRPr lang="zh-TW" altLang="en-US" sz="1000" b="0" i="0" u="none" strike="noStrike" dirty="0">
                        <a:solidFill>
                          <a:schemeClr val="tx1"/>
                        </a:solidFill>
                        <a:latin typeface="ＭＳ Ｐゴシック" pitchFamily="50" charset="-128"/>
                        <a:ea typeface="ＭＳ Ｐゴシック" pitchFamily="50" charset="-128"/>
                      </a:endParaRP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lnSpc>
                          <a:spcPts val="1100"/>
                        </a:lnSpc>
                      </a:pPr>
                      <a:r>
                        <a:rPr lang="en-US" altLang="zh-CN" sz="1000" b="0" i="0" u="none" strike="noStrike">
                          <a:solidFill>
                            <a:srgbClr val="000000"/>
                          </a:solidFill>
                          <a:latin typeface="ＭＳ Ｐゴシック" pitchFamily="50" charset="-128"/>
                          <a:ea typeface="ＭＳ Ｐゴシック" pitchFamily="50" charset="-128"/>
                        </a:rPr>
                        <a:t>(</a:t>
                      </a:r>
                      <a:r>
                        <a:rPr lang="zh-CN" altLang="en-US" sz="1000" b="0" i="0" u="none" strike="noStrike">
                          <a:solidFill>
                            <a:srgbClr val="000000"/>
                          </a:solidFill>
                          <a:latin typeface="ＭＳ Ｐゴシック" pitchFamily="50" charset="-128"/>
                          <a:ea typeface="ＭＳ Ｐゴシック" pitchFamily="50" charset="-128"/>
                        </a:rPr>
                        <a:t>社</a:t>
                      </a:r>
                      <a:r>
                        <a:rPr lang="en-US" altLang="zh-CN" sz="1000" b="0" i="0" u="none" strike="noStrike">
                          <a:solidFill>
                            <a:srgbClr val="000000"/>
                          </a:solidFill>
                          <a:latin typeface="ＭＳ Ｐゴシック" pitchFamily="50" charset="-128"/>
                          <a:ea typeface="ＭＳ Ｐゴシック" pitchFamily="50" charset="-128"/>
                        </a:rPr>
                        <a:t>)</a:t>
                      </a:r>
                      <a:r>
                        <a:rPr lang="zh-CN" altLang="en-US" sz="1000" b="0" i="0" u="none" strike="noStrike">
                          <a:solidFill>
                            <a:srgbClr val="000000"/>
                          </a:solidFill>
                          <a:latin typeface="ＭＳ Ｐゴシック" pitchFamily="50" charset="-128"/>
                          <a:ea typeface="ＭＳ Ｐゴシック" pitchFamily="50" charset="-128"/>
                        </a:rPr>
                        <a:t>地盤工学会会費</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lnSpc>
                          <a:spcPts val="1100"/>
                        </a:lnSpc>
                      </a:pPr>
                      <a:r>
                        <a:rPr lang="en-US" altLang="zh-CN" sz="1000" b="0" i="0" u="none" strike="noStrike">
                          <a:solidFill>
                            <a:srgbClr val="000000"/>
                          </a:solidFill>
                          <a:latin typeface="ＭＳ Ｐゴシック" pitchFamily="50" charset="-128"/>
                          <a:ea typeface="ＭＳ Ｐゴシック" pitchFamily="50" charset="-128"/>
                        </a:rPr>
                        <a:t>(</a:t>
                      </a:r>
                      <a:r>
                        <a:rPr lang="zh-CN" altLang="en-US" sz="1000" b="0" i="0" u="none" strike="noStrike">
                          <a:solidFill>
                            <a:srgbClr val="000000"/>
                          </a:solidFill>
                          <a:latin typeface="ＭＳ Ｐゴシック" pitchFamily="50" charset="-128"/>
                          <a:ea typeface="ＭＳ Ｐゴシック" pitchFamily="50" charset="-128"/>
                        </a:rPr>
                        <a:t>社</a:t>
                      </a:r>
                      <a:r>
                        <a:rPr lang="en-US" altLang="zh-CN" sz="1000" b="0" i="0" u="none" strike="noStrike">
                          <a:solidFill>
                            <a:srgbClr val="000000"/>
                          </a:solidFill>
                          <a:latin typeface="ＭＳ Ｐゴシック" pitchFamily="50" charset="-128"/>
                          <a:ea typeface="ＭＳ Ｐゴシック" pitchFamily="50" charset="-128"/>
                        </a:rPr>
                        <a:t>)</a:t>
                      </a:r>
                      <a:r>
                        <a:rPr lang="zh-CN" altLang="en-US" sz="1000" b="0" i="0" u="none" strike="noStrike">
                          <a:solidFill>
                            <a:srgbClr val="000000"/>
                          </a:solidFill>
                          <a:latin typeface="ＭＳ Ｐゴシック" pitchFamily="50" charset="-128"/>
                          <a:ea typeface="ＭＳ Ｐゴシック" pitchFamily="50" charset="-128"/>
                        </a:rPr>
                        <a:t>地盤工学会</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lnSpc>
                          <a:spcPts val="1100"/>
                        </a:lnSpc>
                      </a:pPr>
                      <a:r>
                        <a:rPr lang="ja-JP" altLang="en-US" sz="1000" b="0" i="0" u="none" strike="noStrike">
                          <a:solidFill>
                            <a:srgbClr val="000000"/>
                          </a:solidFill>
                          <a:latin typeface="ＭＳ Ｐゴシック" pitchFamily="50" charset="-128"/>
                          <a:ea typeface="ＭＳ Ｐゴシック" pitchFamily="50" charset="-128"/>
                        </a:rPr>
                        <a:t>▲ </a:t>
                      </a:r>
                      <a:r>
                        <a:rPr lang="en-US" altLang="ja-JP" sz="1000" b="0" i="0" u="none" strike="noStrike">
                          <a:solidFill>
                            <a:srgbClr val="000000"/>
                          </a:solidFill>
                          <a:latin typeface="ＭＳ Ｐゴシック" pitchFamily="50" charset="-128"/>
                          <a:ea typeface="ＭＳ Ｐゴシック" pitchFamily="50" charset="-128"/>
                        </a:rPr>
                        <a:t>113</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lnSpc>
                          <a:spcPts val="1100"/>
                        </a:lnSpc>
                      </a:pPr>
                      <a:r>
                        <a:rPr lang="en-US" altLang="ja-JP" sz="1000" b="0" i="0" u="none" strike="noStrike" dirty="0">
                          <a:solidFill>
                            <a:srgbClr val="000000"/>
                          </a:solidFill>
                          <a:latin typeface="ＭＳ Ｐゴシック" pitchFamily="50" charset="-128"/>
                          <a:ea typeface="ＭＳ Ｐゴシック" pitchFamily="50" charset="-128"/>
                        </a:rPr>
                        <a:t>100%</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4"/>
                  </a:ext>
                </a:extLst>
              </a:tr>
              <a:tr h="181585">
                <a:tc>
                  <a:txBody>
                    <a:bodyPr/>
                    <a:lstStyle/>
                    <a:p>
                      <a:pPr algn="ctr" fontAlgn="ctr">
                        <a:lnSpc>
                          <a:spcPts val="1100"/>
                        </a:lnSpc>
                      </a:pPr>
                      <a:r>
                        <a:rPr lang="en-US" altLang="zh-TW" sz="1000" b="0" i="0" u="none" strike="noStrike" dirty="0">
                          <a:solidFill>
                            <a:schemeClr val="tx1"/>
                          </a:solidFill>
                          <a:latin typeface="ＭＳ Ｐゴシック" pitchFamily="50" charset="-128"/>
                          <a:ea typeface="ＭＳ Ｐゴシック" pitchFamily="50" charset="-128"/>
                        </a:rPr>
                        <a:t>34</a:t>
                      </a:r>
                      <a:endParaRPr lang="zh-TW" altLang="en-US" sz="1000" b="0" i="0" u="none" strike="noStrike" dirty="0">
                        <a:solidFill>
                          <a:schemeClr val="tx1"/>
                        </a:solidFill>
                        <a:latin typeface="ＭＳ Ｐゴシック" pitchFamily="50" charset="-128"/>
                        <a:ea typeface="ＭＳ Ｐゴシック" pitchFamily="50" charset="-128"/>
                      </a:endParaRP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lnSpc>
                          <a:spcPts val="1100"/>
                        </a:lnSpc>
                      </a:pPr>
                      <a:r>
                        <a:rPr lang="en-US" altLang="ja-JP" sz="1000" b="0" i="0" u="none" strike="noStrike">
                          <a:solidFill>
                            <a:srgbClr val="000000"/>
                          </a:solidFill>
                          <a:latin typeface="ＭＳ Ｐゴシック" pitchFamily="50" charset="-128"/>
                          <a:ea typeface="ＭＳ Ｐゴシック" pitchFamily="50" charset="-128"/>
                        </a:rPr>
                        <a:t>(</a:t>
                      </a:r>
                      <a:r>
                        <a:rPr lang="ja-JP" altLang="en-US" sz="1000" b="0" i="0" u="none" strike="noStrike">
                          <a:solidFill>
                            <a:srgbClr val="000000"/>
                          </a:solidFill>
                          <a:latin typeface="ＭＳ Ｐゴシック" pitchFamily="50" charset="-128"/>
                          <a:ea typeface="ＭＳ Ｐゴシック" pitchFamily="50" charset="-128"/>
                        </a:rPr>
                        <a:t>社</a:t>
                      </a:r>
                      <a:r>
                        <a:rPr lang="en-US" altLang="ja-JP" sz="1000" b="0" i="0" u="none" strike="noStrike">
                          <a:solidFill>
                            <a:srgbClr val="000000"/>
                          </a:solidFill>
                          <a:latin typeface="ＭＳ Ｐゴシック" pitchFamily="50" charset="-128"/>
                          <a:ea typeface="ＭＳ Ｐゴシック" pitchFamily="50" charset="-128"/>
                        </a:rPr>
                        <a:t>)</a:t>
                      </a:r>
                      <a:r>
                        <a:rPr lang="ja-JP" altLang="en-US" sz="1000" b="0" i="0" u="none" strike="noStrike">
                          <a:solidFill>
                            <a:srgbClr val="000000"/>
                          </a:solidFill>
                          <a:latin typeface="ＭＳ Ｐゴシック" pitchFamily="50" charset="-128"/>
                          <a:ea typeface="ＭＳ Ｐゴシック" pitchFamily="50" charset="-128"/>
                        </a:rPr>
                        <a:t>日本交通計画協会会費</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lnSpc>
                          <a:spcPts val="1100"/>
                        </a:lnSpc>
                      </a:pPr>
                      <a:r>
                        <a:rPr lang="en-US" altLang="ja-JP" sz="1000" b="0" i="0" u="none" strike="noStrike">
                          <a:solidFill>
                            <a:srgbClr val="000000"/>
                          </a:solidFill>
                          <a:latin typeface="ＭＳ Ｐゴシック" pitchFamily="50" charset="-128"/>
                          <a:ea typeface="ＭＳ Ｐゴシック" pitchFamily="50" charset="-128"/>
                        </a:rPr>
                        <a:t>(</a:t>
                      </a:r>
                      <a:r>
                        <a:rPr lang="ja-JP" altLang="en-US" sz="1000" b="0" i="0" u="none" strike="noStrike">
                          <a:solidFill>
                            <a:srgbClr val="000000"/>
                          </a:solidFill>
                          <a:latin typeface="ＭＳ Ｐゴシック" pitchFamily="50" charset="-128"/>
                          <a:ea typeface="ＭＳ Ｐゴシック" pitchFamily="50" charset="-128"/>
                        </a:rPr>
                        <a:t>社</a:t>
                      </a:r>
                      <a:r>
                        <a:rPr lang="en-US" altLang="ja-JP" sz="1000" b="0" i="0" u="none" strike="noStrike">
                          <a:solidFill>
                            <a:srgbClr val="000000"/>
                          </a:solidFill>
                          <a:latin typeface="ＭＳ Ｐゴシック" pitchFamily="50" charset="-128"/>
                          <a:ea typeface="ＭＳ Ｐゴシック" pitchFamily="50" charset="-128"/>
                        </a:rPr>
                        <a:t>)</a:t>
                      </a:r>
                      <a:r>
                        <a:rPr lang="ja-JP" altLang="en-US" sz="1000" b="0" i="0" u="none" strike="noStrike">
                          <a:solidFill>
                            <a:srgbClr val="000000"/>
                          </a:solidFill>
                          <a:latin typeface="ＭＳ Ｐゴシック" pitchFamily="50" charset="-128"/>
                          <a:ea typeface="ＭＳ Ｐゴシック" pitchFamily="50" charset="-128"/>
                        </a:rPr>
                        <a:t>日本交通計画協会</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lnSpc>
                          <a:spcPts val="1100"/>
                        </a:lnSpc>
                      </a:pPr>
                      <a:r>
                        <a:rPr lang="ja-JP" altLang="en-US" sz="1000" b="0" i="0" u="none" strike="noStrike">
                          <a:solidFill>
                            <a:srgbClr val="000000"/>
                          </a:solidFill>
                          <a:latin typeface="ＭＳ Ｐゴシック" pitchFamily="50" charset="-128"/>
                          <a:ea typeface="ＭＳ Ｐゴシック" pitchFamily="50" charset="-128"/>
                        </a:rPr>
                        <a:t>▲ </a:t>
                      </a:r>
                      <a:r>
                        <a:rPr lang="en-US" altLang="ja-JP" sz="1000" b="0" i="0" u="none" strike="noStrike">
                          <a:solidFill>
                            <a:srgbClr val="000000"/>
                          </a:solidFill>
                          <a:latin typeface="ＭＳ Ｐゴシック" pitchFamily="50" charset="-128"/>
                          <a:ea typeface="ＭＳ Ｐゴシック" pitchFamily="50" charset="-128"/>
                        </a:rPr>
                        <a:t>100</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lnSpc>
                          <a:spcPts val="1100"/>
                        </a:lnSpc>
                      </a:pPr>
                      <a:r>
                        <a:rPr lang="en-US" altLang="ja-JP" sz="1000" b="0" i="0" u="none" strike="noStrike" dirty="0">
                          <a:solidFill>
                            <a:srgbClr val="000000"/>
                          </a:solidFill>
                          <a:latin typeface="ＭＳ Ｐゴシック" pitchFamily="50" charset="-128"/>
                          <a:ea typeface="ＭＳ Ｐゴシック" pitchFamily="50" charset="-128"/>
                        </a:rPr>
                        <a:t>100%</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5"/>
                  </a:ext>
                </a:extLst>
              </a:tr>
              <a:tr h="181585">
                <a:tc>
                  <a:txBody>
                    <a:bodyPr/>
                    <a:lstStyle/>
                    <a:p>
                      <a:pPr algn="ctr" fontAlgn="ctr">
                        <a:lnSpc>
                          <a:spcPts val="1100"/>
                        </a:lnSpc>
                      </a:pPr>
                      <a:r>
                        <a:rPr lang="en-US" altLang="zh-TW" sz="1000" b="0" i="0" u="none" strike="noStrike" dirty="0">
                          <a:solidFill>
                            <a:schemeClr val="tx1"/>
                          </a:solidFill>
                          <a:latin typeface="ＭＳ Ｐゴシック" pitchFamily="50" charset="-128"/>
                          <a:ea typeface="ＭＳ Ｐゴシック" pitchFamily="50" charset="-128"/>
                        </a:rPr>
                        <a:t>35</a:t>
                      </a:r>
                      <a:endParaRPr lang="zh-TW" altLang="en-US" sz="1000" b="0" i="0" u="none" strike="noStrike" dirty="0">
                        <a:solidFill>
                          <a:schemeClr val="tx1"/>
                        </a:solidFill>
                        <a:latin typeface="ＭＳ Ｐゴシック" pitchFamily="50" charset="-128"/>
                        <a:ea typeface="ＭＳ Ｐゴシック" pitchFamily="50" charset="-128"/>
                      </a:endParaRP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lnSpc>
                          <a:spcPts val="1100"/>
                        </a:lnSpc>
                      </a:pPr>
                      <a:r>
                        <a:rPr lang="en-US" altLang="ja-JP" sz="1000" b="0" i="0" u="none" strike="noStrike">
                          <a:solidFill>
                            <a:srgbClr val="000000"/>
                          </a:solidFill>
                          <a:latin typeface="ＭＳ Ｐゴシック" pitchFamily="50" charset="-128"/>
                          <a:ea typeface="ＭＳ Ｐゴシック" pitchFamily="50" charset="-128"/>
                        </a:rPr>
                        <a:t>(</a:t>
                      </a:r>
                      <a:r>
                        <a:rPr lang="ja-JP" altLang="en-US" sz="1000" b="0" i="0" u="none" strike="noStrike">
                          <a:solidFill>
                            <a:srgbClr val="000000"/>
                          </a:solidFill>
                          <a:latin typeface="ＭＳ Ｐゴシック" pitchFamily="50" charset="-128"/>
                          <a:ea typeface="ＭＳ Ｐゴシック" pitchFamily="50" charset="-128"/>
                        </a:rPr>
                        <a:t>社</a:t>
                      </a:r>
                      <a:r>
                        <a:rPr lang="en-US" altLang="ja-JP" sz="1000" b="0" i="0" u="none" strike="noStrike">
                          <a:solidFill>
                            <a:srgbClr val="000000"/>
                          </a:solidFill>
                          <a:latin typeface="ＭＳ Ｐゴシック" pitchFamily="50" charset="-128"/>
                          <a:ea typeface="ＭＳ Ｐゴシック" pitchFamily="50" charset="-128"/>
                        </a:rPr>
                        <a:t>)</a:t>
                      </a:r>
                      <a:r>
                        <a:rPr lang="ja-JP" altLang="en-US" sz="1000" b="0" i="0" u="none" strike="noStrike">
                          <a:solidFill>
                            <a:srgbClr val="000000"/>
                          </a:solidFill>
                          <a:latin typeface="ＭＳ Ｐゴシック" pitchFamily="50" charset="-128"/>
                          <a:ea typeface="ＭＳ Ｐゴシック" pitchFamily="50" charset="-128"/>
                        </a:rPr>
                        <a:t>日本河川協会会費</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lnSpc>
                          <a:spcPts val="1100"/>
                        </a:lnSpc>
                      </a:pPr>
                      <a:r>
                        <a:rPr lang="en-US" altLang="ja-JP" sz="1000" b="0" i="0" u="none" strike="noStrike">
                          <a:solidFill>
                            <a:srgbClr val="000000"/>
                          </a:solidFill>
                          <a:latin typeface="ＭＳ Ｐゴシック" pitchFamily="50" charset="-128"/>
                          <a:ea typeface="ＭＳ Ｐゴシック" pitchFamily="50" charset="-128"/>
                        </a:rPr>
                        <a:t>(</a:t>
                      </a:r>
                      <a:r>
                        <a:rPr lang="ja-JP" altLang="en-US" sz="1000" b="0" i="0" u="none" strike="noStrike">
                          <a:solidFill>
                            <a:srgbClr val="000000"/>
                          </a:solidFill>
                          <a:latin typeface="ＭＳ Ｐゴシック" pitchFamily="50" charset="-128"/>
                          <a:ea typeface="ＭＳ Ｐゴシック" pitchFamily="50" charset="-128"/>
                        </a:rPr>
                        <a:t>社</a:t>
                      </a:r>
                      <a:r>
                        <a:rPr lang="en-US" altLang="ja-JP" sz="1000" b="0" i="0" u="none" strike="noStrike">
                          <a:solidFill>
                            <a:srgbClr val="000000"/>
                          </a:solidFill>
                          <a:latin typeface="ＭＳ Ｐゴシック" pitchFamily="50" charset="-128"/>
                          <a:ea typeface="ＭＳ Ｐゴシック" pitchFamily="50" charset="-128"/>
                        </a:rPr>
                        <a:t>)</a:t>
                      </a:r>
                      <a:r>
                        <a:rPr lang="ja-JP" altLang="en-US" sz="1000" b="0" i="0" u="none" strike="noStrike">
                          <a:solidFill>
                            <a:srgbClr val="000000"/>
                          </a:solidFill>
                          <a:latin typeface="ＭＳ Ｐゴシック" pitchFamily="50" charset="-128"/>
                          <a:ea typeface="ＭＳ Ｐゴシック" pitchFamily="50" charset="-128"/>
                        </a:rPr>
                        <a:t>日本河川協会</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lnSpc>
                          <a:spcPts val="1100"/>
                        </a:lnSpc>
                      </a:pPr>
                      <a:r>
                        <a:rPr lang="ja-JP" altLang="en-US" sz="1000" b="0" i="0" u="none" strike="noStrike">
                          <a:solidFill>
                            <a:srgbClr val="000000"/>
                          </a:solidFill>
                          <a:latin typeface="ＭＳ Ｐゴシック" pitchFamily="50" charset="-128"/>
                          <a:ea typeface="ＭＳ Ｐゴシック" pitchFamily="50" charset="-128"/>
                        </a:rPr>
                        <a:t>▲ </a:t>
                      </a:r>
                      <a:r>
                        <a:rPr lang="en-US" altLang="ja-JP" sz="1000" b="0" i="0" u="none" strike="noStrike">
                          <a:solidFill>
                            <a:srgbClr val="000000"/>
                          </a:solidFill>
                          <a:latin typeface="ＭＳ Ｐゴシック" pitchFamily="50" charset="-128"/>
                          <a:ea typeface="ＭＳ Ｐゴシック" pitchFamily="50" charset="-128"/>
                        </a:rPr>
                        <a:t>30</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lnSpc>
                          <a:spcPts val="1100"/>
                        </a:lnSpc>
                      </a:pPr>
                      <a:r>
                        <a:rPr lang="en-US" altLang="ja-JP" sz="1000" b="0" i="0" u="none" strike="noStrike" dirty="0">
                          <a:solidFill>
                            <a:srgbClr val="000000"/>
                          </a:solidFill>
                          <a:latin typeface="ＭＳ Ｐゴシック" pitchFamily="50" charset="-128"/>
                          <a:ea typeface="ＭＳ Ｐゴシック" pitchFamily="50" charset="-128"/>
                        </a:rPr>
                        <a:t>100%</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6"/>
                  </a:ext>
                </a:extLst>
              </a:tr>
              <a:tr h="181585">
                <a:tc>
                  <a:txBody>
                    <a:bodyPr/>
                    <a:lstStyle/>
                    <a:p>
                      <a:pPr algn="ctr" fontAlgn="ctr">
                        <a:lnSpc>
                          <a:spcPts val="1100"/>
                        </a:lnSpc>
                      </a:pPr>
                      <a:r>
                        <a:rPr lang="en-US" altLang="zh-TW" sz="1000" b="0" i="0" u="none" strike="noStrike" dirty="0">
                          <a:solidFill>
                            <a:schemeClr val="tx1"/>
                          </a:solidFill>
                          <a:latin typeface="ＭＳ Ｐゴシック" pitchFamily="50" charset="-128"/>
                          <a:ea typeface="ＭＳ Ｐゴシック" pitchFamily="50" charset="-128"/>
                        </a:rPr>
                        <a:t>36</a:t>
                      </a:r>
                      <a:endParaRPr lang="zh-TW" altLang="en-US" sz="1000" b="0" i="0" u="none" strike="noStrike" dirty="0">
                        <a:solidFill>
                          <a:schemeClr val="tx1"/>
                        </a:solidFill>
                        <a:latin typeface="ＭＳ Ｐゴシック" pitchFamily="50" charset="-128"/>
                        <a:ea typeface="ＭＳ Ｐゴシック" pitchFamily="50" charset="-128"/>
                      </a:endParaRP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lnSpc>
                          <a:spcPts val="1100"/>
                        </a:lnSpc>
                      </a:pPr>
                      <a:r>
                        <a:rPr lang="en-US" altLang="ja-JP" sz="1000" b="0" i="0" u="none" strike="noStrike">
                          <a:solidFill>
                            <a:srgbClr val="000000"/>
                          </a:solidFill>
                          <a:latin typeface="ＭＳ Ｐゴシック" pitchFamily="50" charset="-128"/>
                          <a:ea typeface="ＭＳ Ｐゴシック" pitchFamily="50" charset="-128"/>
                        </a:rPr>
                        <a:t>(</a:t>
                      </a:r>
                      <a:r>
                        <a:rPr lang="ja-JP" altLang="en-US" sz="1000" b="0" i="0" u="none" strike="noStrike">
                          <a:solidFill>
                            <a:srgbClr val="000000"/>
                          </a:solidFill>
                          <a:latin typeface="ＭＳ Ｐゴシック" pitchFamily="50" charset="-128"/>
                          <a:ea typeface="ＭＳ Ｐゴシック" pitchFamily="50" charset="-128"/>
                        </a:rPr>
                        <a:t>社</a:t>
                      </a:r>
                      <a:r>
                        <a:rPr lang="en-US" altLang="ja-JP" sz="1000" b="0" i="0" u="none" strike="noStrike">
                          <a:solidFill>
                            <a:srgbClr val="000000"/>
                          </a:solidFill>
                          <a:latin typeface="ＭＳ Ｐゴシック" pitchFamily="50" charset="-128"/>
                          <a:ea typeface="ＭＳ Ｐゴシック" pitchFamily="50" charset="-128"/>
                        </a:rPr>
                        <a:t>)</a:t>
                      </a:r>
                      <a:r>
                        <a:rPr lang="ja-JP" altLang="en-US" sz="1000" b="0" i="0" u="none" strike="noStrike">
                          <a:solidFill>
                            <a:srgbClr val="000000"/>
                          </a:solidFill>
                          <a:latin typeface="ＭＳ Ｐゴシック" pitchFamily="50" charset="-128"/>
                          <a:ea typeface="ＭＳ Ｐゴシック" pitchFamily="50" charset="-128"/>
                        </a:rPr>
                        <a:t>日本道路協会会費</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lnSpc>
                          <a:spcPts val="1100"/>
                        </a:lnSpc>
                      </a:pPr>
                      <a:r>
                        <a:rPr lang="en-US" altLang="ja-JP" sz="1000" b="0" i="0" u="none" strike="noStrike">
                          <a:solidFill>
                            <a:srgbClr val="000000"/>
                          </a:solidFill>
                          <a:latin typeface="ＭＳ Ｐゴシック" pitchFamily="50" charset="-128"/>
                          <a:ea typeface="ＭＳ Ｐゴシック" pitchFamily="50" charset="-128"/>
                        </a:rPr>
                        <a:t>(</a:t>
                      </a:r>
                      <a:r>
                        <a:rPr lang="ja-JP" altLang="en-US" sz="1000" b="0" i="0" u="none" strike="noStrike">
                          <a:solidFill>
                            <a:srgbClr val="000000"/>
                          </a:solidFill>
                          <a:latin typeface="ＭＳ Ｐゴシック" pitchFamily="50" charset="-128"/>
                          <a:ea typeface="ＭＳ Ｐゴシック" pitchFamily="50" charset="-128"/>
                        </a:rPr>
                        <a:t>社</a:t>
                      </a:r>
                      <a:r>
                        <a:rPr lang="en-US" altLang="ja-JP" sz="1000" b="0" i="0" u="none" strike="noStrike">
                          <a:solidFill>
                            <a:srgbClr val="000000"/>
                          </a:solidFill>
                          <a:latin typeface="ＭＳ Ｐゴシック" pitchFamily="50" charset="-128"/>
                          <a:ea typeface="ＭＳ Ｐゴシック" pitchFamily="50" charset="-128"/>
                        </a:rPr>
                        <a:t>)</a:t>
                      </a:r>
                      <a:r>
                        <a:rPr lang="ja-JP" altLang="en-US" sz="1000" b="0" i="0" u="none" strike="noStrike">
                          <a:solidFill>
                            <a:srgbClr val="000000"/>
                          </a:solidFill>
                          <a:latin typeface="ＭＳ Ｐゴシック" pitchFamily="50" charset="-128"/>
                          <a:ea typeface="ＭＳ Ｐゴシック" pitchFamily="50" charset="-128"/>
                        </a:rPr>
                        <a:t>日本道路協会</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lnSpc>
                          <a:spcPts val="1100"/>
                        </a:lnSpc>
                      </a:pPr>
                      <a:r>
                        <a:rPr lang="ja-JP" altLang="en-US" sz="1000" b="0" i="0" u="none" strike="noStrike">
                          <a:solidFill>
                            <a:srgbClr val="000000"/>
                          </a:solidFill>
                          <a:latin typeface="ＭＳ Ｐゴシック" pitchFamily="50" charset="-128"/>
                          <a:ea typeface="ＭＳ Ｐゴシック" pitchFamily="50" charset="-128"/>
                        </a:rPr>
                        <a:t>▲ </a:t>
                      </a:r>
                      <a:r>
                        <a:rPr lang="en-US" altLang="ja-JP" sz="1000" b="0" i="0" u="none" strike="noStrike">
                          <a:solidFill>
                            <a:srgbClr val="000000"/>
                          </a:solidFill>
                          <a:latin typeface="ＭＳ Ｐゴシック" pitchFamily="50" charset="-128"/>
                          <a:ea typeface="ＭＳ Ｐゴシック" pitchFamily="50" charset="-128"/>
                        </a:rPr>
                        <a:t>300</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lnSpc>
                          <a:spcPts val="1100"/>
                        </a:lnSpc>
                      </a:pPr>
                      <a:r>
                        <a:rPr lang="en-US" altLang="ja-JP" sz="1000" b="0" i="0" u="none" strike="noStrike" dirty="0">
                          <a:solidFill>
                            <a:srgbClr val="000000"/>
                          </a:solidFill>
                          <a:latin typeface="ＭＳ Ｐゴシック" pitchFamily="50" charset="-128"/>
                          <a:ea typeface="ＭＳ Ｐゴシック" pitchFamily="50" charset="-128"/>
                        </a:rPr>
                        <a:t>100%</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7"/>
                  </a:ext>
                </a:extLst>
              </a:tr>
              <a:tr h="181585">
                <a:tc>
                  <a:txBody>
                    <a:bodyPr/>
                    <a:lstStyle/>
                    <a:p>
                      <a:pPr algn="ctr" fontAlgn="ctr">
                        <a:lnSpc>
                          <a:spcPts val="1100"/>
                        </a:lnSpc>
                      </a:pPr>
                      <a:r>
                        <a:rPr lang="en-US" altLang="zh-TW" sz="1000" b="0" i="0" u="none" strike="noStrike" dirty="0">
                          <a:solidFill>
                            <a:schemeClr val="tx1"/>
                          </a:solidFill>
                          <a:latin typeface="ＭＳ Ｐゴシック" pitchFamily="50" charset="-128"/>
                          <a:ea typeface="ＭＳ Ｐゴシック" pitchFamily="50" charset="-128"/>
                        </a:rPr>
                        <a:t>37</a:t>
                      </a:r>
                      <a:endParaRPr lang="zh-TW" altLang="en-US" sz="1000" b="0" i="0" u="none" strike="noStrike" dirty="0">
                        <a:solidFill>
                          <a:schemeClr val="tx1"/>
                        </a:solidFill>
                        <a:latin typeface="ＭＳ Ｐゴシック" pitchFamily="50" charset="-128"/>
                        <a:ea typeface="ＭＳ Ｐゴシック" pitchFamily="50" charset="-128"/>
                      </a:endParaRP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lnSpc>
                          <a:spcPts val="1100"/>
                        </a:lnSpc>
                      </a:pPr>
                      <a:r>
                        <a:rPr lang="ja-JP" altLang="en-US" sz="1000" b="0" i="0" u="none" strike="noStrike">
                          <a:solidFill>
                            <a:srgbClr val="000000"/>
                          </a:solidFill>
                          <a:latin typeface="ＭＳ Ｐゴシック" pitchFamily="50" charset="-128"/>
                          <a:ea typeface="ＭＳ Ｐゴシック" pitchFamily="50" charset="-128"/>
                        </a:rPr>
                        <a:t>日本旅客船協会会費</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lnSpc>
                          <a:spcPts val="1100"/>
                        </a:lnSpc>
                      </a:pPr>
                      <a:r>
                        <a:rPr lang="ja-JP" altLang="en-US" sz="1000" b="0" i="0" u="none" strike="noStrike">
                          <a:solidFill>
                            <a:srgbClr val="000000"/>
                          </a:solidFill>
                          <a:latin typeface="ＭＳ Ｐゴシック" pitchFamily="50" charset="-128"/>
                          <a:ea typeface="ＭＳ Ｐゴシック" pitchFamily="50" charset="-128"/>
                        </a:rPr>
                        <a:t>日本旅客船協会会費</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lnSpc>
                          <a:spcPts val="1100"/>
                        </a:lnSpc>
                      </a:pPr>
                      <a:r>
                        <a:rPr lang="ja-JP" altLang="en-US" sz="1000" b="0" i="0" u="none" strike="noStrike">
                          <a:solidFill>
                            <a:srgbClr val="000000"/>
                          </a:solidFill>
                          <a:latin typeface="ＭＳ Ｐゴシック" pitchFamily="50" charset="-128"/>
                          <a:ea typeface="ＭＳ Ｐゴシック" pitchFamily="50" charset="-128"/>
                        </a:rPr>
                        <a:t>▲ </a:t>
                      </a:r>
                      <a:r>
                        <a:rPr lang="en-US" altLang="ja-JP" sz="1000" b="0" i="0" u="none" strike="noStrike">
                          <a:solidFill>
                            <a:srgbClr val="000000"/>
                          </a:solidFill>
                          <a:latin typeface="ＭＳ Ｐゴシック" pitchFamily="50" charset="-128"/>
                          <a:ea typeface="ＭＳ Ｐゴシック" pitchFamily="50" charset="-128"/>
                        </a:rPr>
                        <a:t>42</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lnSpc>
                          <a:spcPts val="1100"/>
                        </a:lnSpc>
                      </a:pPr>
                      <a:r>
                        <a:rPr lang="en-US" altLang="ja-JP" sz="1000" b="0" i="0" u="none" strike="noStrike" dirty="0">
                          <a:solidFill>
                            <a:srgbClr val="000000"/>
                          </a:solidFill>
                          <a:latin typeface="ＭＳ Ｐゴシック" pitchFamily="50" charset="-128"/>
                          <a:ea typeface="ＭＳ Ｐゴシック" pitchFamily="50" charset="-128"/>
                        </a:rPr>
                        <a:t>100%</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8"/>
                  </a:ext>
                </a:extLst>
              </a:tr>
              <a:tr h="181585">
                <a:tc>
                  <a:txBody>
                    <a:bodyPr/>
                    <a:lstStyle/>
                    <a:p>
                      <a:pPr algn="ctr" fontAlgn="ctr">
                        <a:lnSpc>
                          <a:spcPts val="1100"/>
                        </a:lnSpc>
                      </a:pPr>
                      <a:r>
                        <a:rPr lang="en-US" altLang="zh-TW" sz="1000" b="0" i="0" u="none" strike="noStrike" dirty="0">
                          <a:solidFill>
                            <a:schemeClr val="tx1"/>
                          </a:solidFill>
                          <a:latin typeface="ＭＳ Ｐゴシック" pitchFamily="50" charset="-128"/>
                          <a:ea typeface="ＭＳ Ｐゴシック" pitchFamily="50" charset="-128"/>
                        </a:rPr>
                        <a:t>38</a:t>
                      </a:r>
                      <a:endParaRPr lang="zh-TW" altLang="en-US" sz="1000" b="0" i="0" u="none" strike="noStrike" dirty="0">
                        <a:solidFill>
                          <a:schemeClr val="tx1"/>
                        </a:solidFill>
                        <a:latin typeface="ＭＳ Ｐゴシック" pitchFamily="50" charset="-128"/>
                        <a:ea typeface="ＭＳ Ｐゴシック" pitchFamily="50" charset="-128"/>
                      </a:endParaRP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lnSpc>
                          <a:spcPts val="1100"/>
                        </a:lnSpc>
                      </a:pPr>
                      <a:r>
                        <a:rPr lang="ja-JP" altLang="en-US" sz="1000" b="0" i="0" u="none" strike="noStrike" dirty="0">
                          <a:solidFill>
                            <a:srgbClr val="000000"/>
                          </a:solidFill>
                          <a:latin typeface="ＭＳ Ｐゴシック" pitchFamily="50" charset="-128"/>
                          <a:ea typeface="ＭＳ Ｐゴシック" pitchFamily="50" charset="-128"/>
                        </a:rPr>
                        <a:t>海上保安協会会費</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lnSpc>
                          <a:spcPts val="1100"/>
                        </a:lnSpc>
                      </a:pPr>
                      <a:r>
                        <a:rPr lang="ja-JP" altLang="en-US" sz="1000" b="0" i="0" u="none" strike="noStrike" dirty="0">
                          <a:solidFill>
                            <a:srgbClr val="000000"/>
                          </a:solidFill>
                          <a:latin typeface="ＭＳ Ｐゴシック" pitchFamily="50" charset="-128"/>
                          <a:ea typeface="ＭＳ Ｐゴシック" pitchFamily="50" charset="-128"/>
                        </a:rPr>
                        <a:t>海上保安協会</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lnSpc>
                          <a:spcPts val="1100"/>
                        </a:lnSpc>
                      </a:pPr>
                      <a:r>
                        <a:rPr lang="ja-JP" altLang="en-US" sz="1000" b="0" i="0" u="none" strike="noStrike">
                          <a:solidFill>
                            <a:srgbClr val="000000"/>
                          </a:solidFill>
                          <a:latin typeface="+mn-ea"/>
                          <a:ea typeface="+mn-ea"/>
                        </a:rPr>
                        <a:t>▲ </a:t>
                      </a:r>
                      <a:r>
                        <a:rPr lang="en-US" altLang="ja-JP" sz="1000" b="0" i="0" u="none" strike="noStrike">
                          <a:solidFill>
                            <a:srgbClr val="000000"/>
                          </a:solidFill>
                          <a:latin typeface="+mn-ea"/>
                          <a:ea typeface="+mn-ea"/>
                        </a:rPr>
                        <a:t>100</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lnSpc>
                          <a:spcPts val="1100"/>
                        </a:lnSpc>
                      </a:pPr>
                      <a:r>
                        <a:rPr lang="en-US" altLang="ja-JP" sz="1000" b="0" i="0" u="none" strike="noStrike" dirty="0">
                          <a:solidFill>
                            <a:srgbClr val="000000"/>
                          </a:solidFill>
                          <a:latin typeface="+mn-ea"/>
                          <a:ea typeface="+mn-ea"/>
                        </a:rPr>
                        <a:t>100%</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9"/>
                  </a:ext>
                </a:extLst>
              </a:tr>
              <a:tr h="181585">
                <a:tc>
                  <a:txBody>
                    <a:bodyPr/>
                    <a:lstStyle/>
                    <a:p>
                      <a:pPr algn="ctr" fontAlgn="ctr">
                        <a:lnSpc>
                          <a:spcPts val="1100"/>
                        </a:lnSpc>
                      </a:pPr>
                      <a:r>
                        <a:rPr lang="en-US" altLang="zh-TW" sz="1000" b="0" i="0" u="none" strike="noStrike" dirty="0">
                          <a:solidFill>
                            <a:schemeClr val="tx1"/>
                          </a:solidFill>
                          <a:latin typeface="ＭＳ Ｐゴシック" pitchFamily="50" charset="-128"/>
                          <a:ea typeface="ＭＳ Ｐゴシック" pitchFamily="50" charset="-128"/>
                        </a:rPr>
                        <a:t>39</a:t>
                      </a:r>
                      <a:endParaRPr lang="zh-TW" altLang="en-US" sz="1000" b="0" i="0" u="none" strike="noStrike" dirty="0">
                        <a:solidFill>
                          <a:schemeClr val="tx1"/>
                        </a:solidFill>
                        <a:latin typeface="ＭＳ Ｐゴシック" pitchFamily="50" charset="-128"/>
                        <a:ea typeface="ＭＳ Ｐゴシック" pitchFamily="50" charset="-128"/>
                      </a:endParaRP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lnSpc>
                          <a:spcPts val="1100"/>
                        </a:lnSpc>
                      </a:pPr>
                      <a:r>
                        <a:rPr lang="ja-JP" altLang="en-US" sz="1000" b="0" i="0" u="none" strike="noStrike" dirty="0">
                          <a:solidFill>
                            <a:srgbClr val="000000"/>
                          </a:solidFill>
                          <a:latin typeface="ＭＳ Ｐゴシック" pitchFamily="50" charset="-128"/>
                          <a:ea typeface="ＭＳ Ｐゴシック" pitchFamily="50" charset="-128"/>
                        </a:rPr>
                        <a:t>海難防止研究会会費</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lnSpc>
                          <a:spcPts val="1100"/>
                        </a:lnSpc>
                      </a:pPr>
                      <a:r>
                        <a:rPr lang="ja-JP" altLang="en-US" sz="1000" b="0" i="0" u="none" strike="noStrike" dirty="0">
                          <a:solidFill>
                            <a:srgbClr val="000000"/>
                          </a:solidFill>
                          <a:latin typeface="ＭＳ Ｐゴシック" pitchFamily="50" charset="-128"/>
                          <a:ea typeface="ＭＳ Ｐゴシック" pitchFamily="50" charset="-128"/>
                        </a:rPr>
                        <a:t>海難防止研究会</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lnSpc>
                          <a:spcPts val="1100"/>
                        </a:lnSpc>
                      </a:pPr>
                      <a:r>
                        <a:rPr lang="ja-JP" altLang="en-US" sz="1000" b="0" i="0" u="none" strike="noStrike">
                          <a:solidFill>
                            <a:srgbClr val="000000"/>
                          </a:solidFill>
                          <a:latin typeface="+mn-ea"/>
                          <a:ea typeface="+mn-ea"/>
                        </a:rPr>
                        <a:t>▲ </a:t>
                      </a:r>
                      <a:r>
                        <a:rPr lang="en-US" altLang="ja-JP" sz="1000" b="0" i="0" u="none" strike="noStrike">
                          <a:solidFill>
                            <a:srgbClr val="000000"/>
                          </a:solidFill>
                          <a:latin typeface="+mn-ea"/>
                          <a:ea typeface="+mn-ea"/>
                        </a:rPr>
                        <a:t>200</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lnSpc>
                          <a:spcPts val="1100"/>
                        </a:lnSpc>
                      </a:pPr>
                      <a:r>
                        <a:rPr lang="en-US" altLang="ja-JP" sz="1000" b="0" i="0" u="none" strike="noStrike" dirty="0">
                          <a:solidFill>
                            <a:srgbClr val="000000"/>
                          </a:solidFill>
                          <a:latin typeface="+mn-ea"/>
                          <a:ea typeface="+mn-ea"/>
                        </a:rPr>
                        <a:t>100%</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0"/>
                  </a:ext>
                </a:extLst>
              </a:tr>
              <a:tr h="181585">
                <a:tc>
                  <a:txBody>
                    <a:bodyPr/>
                    <a:lstStyle/>
                    <a:p>
                      <a:pPr algn="ctr" fontAlgn="ctr">
                        <a:lnSpc>
                          <a:spcPts val="1100"/>
                        </a:lnSpc>
                      </a:pPr>
                      <a:r>
                        <a:rPr lang="en-US" altLang="zh-TW" sz="1000" b="0" i="0" u="none" strike="noStrike" dirty="0">
                          <a:solidFill>
                            <a:schemeClr val="tx1"/>
                          </a:solidFill>
                          <a:latin typeface="ＭＳ Ｐゴシック" pitchFamily="50" charset="-128"/>
                          <a:ea typeface="ＭＳ Ｐゴシック" pitchFamily="50" charset="-128"/>
                        </a:rPr>
                        <a:t>40</a:t>
                      </a:r>
                      <a:endParaRPr lang="zh-TW" altLang="en-US" sz="1000" b="0" i="0" u="none" strike="noStrike" dirty="0">
                        <a:solidFill>
                          <a:schemeClr val="tx1"/>
                        </a:solidFill>
                        <a:latin typeface="ＭＳ Ｐゴシック" pitchFamily="50" charset="-128"/>
                        <a:ea typeface="ＭＳ Ｐゴシック" pitchFamily="50" charset="-128"/>
                      </a:endParaRP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lnSpc>
                          <a:spcPts val="1100"/>
                        </a:lnSpc>
                      </a:pPr>
                      <a:r>
                        <a:rPr lang="ja-JP" altLang="en-US" sz="1000" b="0" i="0" u="none" strike="noStrike" dirty="0">
                          <a:solidFill>
                            <a:srgbClr val="000000"/>
                          </a:solidFill>
                          <a:latin typeface="ＭＳ Ｐゴシック" pitchFamily="50" charset="-128"/>
                          <a:ea typeface="ＭＳ Ｐゴシック" pitchFamily="50" charset="-128"/>
                        </a:rPr>
                        <a:t>ウォーターフロント開発協会会費</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lnSpc>
                          <a:spcPts val="1100"/>
                        </a:lnSpc>
                      </a:pPr>
                      <a:r>
                        <a:rPr lang="ja-JP" altLang="en-US" sz="1000" b="0" i="0" u="none" strike="noStrike" dirty="0">
                          <a:solidFill>
                            <a:srgbClr val="000000"/>
                          </a:solidFill>
                          <a:latin typeface="ＭＳ Ｐゴシック" pitchFamily="50" charset="-128"/>
                          <a:ea typeface="ＭＳ Ｐゴシック" pitchFamily="50" charset="-128"/>
                        </a:rPr>
                        <a:t>ウォーターフロント開発協会</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lnSpc>
                          <a:spcPts val="1100"/>
                        </a:lnSpc>
                      </a:pPr>
                      <a:r>
                        <a:rPr lang="ja-JP" altLang="en-US" sz="1000" b="0" i="0" u="none" strike="noStrike">
                          <a:solidFill>
                            <a:srgbClr val="000000"/>
                          </a:solidFill>
                          <a:latin typeface="+mn-ea"/>
                          <a:ea typeface="+mn-ea"/>
                        </a:rPr>
                        <a:t>▲ </a:t>
                      </a:r>
                      <a:r>
                        <a:rPr lang="en-US" altLang="ja-JP" sz="1000" b="0" i="0" u="none" strike="noStrike">
                          <a:solidFill>
                            <a:srgbClr val="000000"/>
                          </a:solidFill>
                          <a:latin typeface="+mn-ea"/>
                          <a:ea typeface="+mn-ea"/>
                        </a:rPr>
                        <a:t>100</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lnSpc>
                          <a:spcPts val="1100"/>
                        </a:lnSpc>
                      </a:pPr>
                      <a:r>
                        <a:rPr lang="en-US" altLang="ja-JP" sz="1000" b="0" i="0" u="none" strike="noStrike" dirty="0">
                          <a:solidFill>
                            <a:srgbClr val="000000"/>
                          </a:solidFill>
                          <a:latin typeface="+mn-ea"/>
                          <a:ea typeface="+mn-ea"/>
                        </a:rPr>
                        <a:t>100%</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1"/>
                  </a:ext>
                </a:extLst>
              </a:tr>
              <a:tr h="181585">
                <a:tc>
                  <a:txBody>
                    <a:bodyPr/>
                    <a:lstStyle/>
                    <a:p>
                      <a:pPr algn="ctr" fontAlgn="ctr">
                        <a:lnSpc>
                          <a:spcPts val="1100"/>
                        </a:lnSpc>
                      </a:pPr>
                      <a:r>
                        <a:rPr lang="en-US" altLang="zh-TW" sz="1000" b="0" i="0" u="none" strike="noStrike" dirty="0">
                          <a:solidFill>
                            <a:schemeClr val="tx1"/>
                          </a:solidFill>
                          <a:latin typeface="ＭＳ Ｐゴシック" pitchFamily="50" charset="-128"/>
                          <a:ea typeface="ＭＳ Ｐゴシック" pitchFamily="50" charset="-128"/>
                        </a:rPr>
                        <a:t>41</a:t>
                      </a:r>
                      <a:endParaRPr lang="zh-TW" altLang="en-US" sz="1000" b="0" i="0" u="none" strike="noStrike" dirty="0">
                        <a:solidFill>
                          <a:schemeClr val="tx1"/>
                        </a:solidFill>
                        <a:latin typeface="ＭＳ Ｐゴシック" pitchFamily="50" charset="-128"/>
                        <a:ea typeface="ＭＳ Ｐゴシック" pitchFamily="50" charset="-128"/>
                      </a:endParaRP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lnSpc>
                          <a:spcPts val="1100"/>
                        </a:lnSpc>
                      </a:pPr>
                      <a:r>
                        <a:rPr lang="ja-JP" altLang="en-US" sz="1000" b="0" i="0" u="none" strike="noStrike" dirty="0">
                          <a:solidFill>
                            <a:srgbClr val="000000"/>
                          </a:solidFill>
                          <a:latin typeface="ＭＳ Ｐゴシック" pitchFamily="50" charset="-128"/>
                          <a:ea typeface="ＭＳ Ｐゴシック" pitchFamily="50" charset="-128"/>
                        </a:rPr>
                        <a:t>近畿旅客船協会会費</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lnSpc>
                          <a:spcPts val="1100"/>
                        </a:lnSpc>
                      </a:pPr>
                      <a:r>
                        <a:rPr lang="ja-JP" altLang="en-US" sz="1000" b="0" i="0" u="none" strike="noStrike" dirty="0">
                          <a:solidFill>
                            <a:srgbClr val="000000"/>
                          </a:solidFill>
                          <a:latin typeface="ＭＳ Ｐゴシック" pitchFamily="50" charset="-128"/>
                          <a:ea typeface="ＭＳ Ｐゴシック" pitchFamily="50" charset="-128"/>
                        </a:rPr>
                        <a:t>近畿旅客船協会</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lnSpc>
                          <a:spcPts val="1100"/>
                        </a:lnSpc>
                      </a:pPr>
                      <a:r>
                        <a:rPr lang="ja-JP" altLang="en-US" sz="1000" b="0" i="0" u="none" strike="noStrike">
                          <a:solidFill>
                            <a:srgbClr val="000000"/>
                          </a:solidFill>
                          <a:latin typeface="+mn-ea"/>
                          <a:ea typeface="+mn-ea"/>
                        </a:rPr>
                        <a:t>▲ </a:t>
                      </a:r>
                      <a:r>
                        <a:rPr lang="en-US" altLang="ja-JP" sz="1000" b="0" i="0" u="none" strike="noStrike">
                          <a:solidFill>
                            <a:srgbClr val="000000"/>
                          </a:solidFill>
                          <a:latin typeface="+mn-ea"/>
                          <a:ea typeface="+mn-ea"/>
                        </a:rPr>
                        <a:t>5</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lnSpc>
                          <a:spcPts val="1100"/>
                        </a:lnSpc>
                      </a:pPr>
                      <a:r>
                        <a:rPr lang="en-US" altLang="ja-JP" sz="1000" b="0" i="0" u="none" strike="noStrike" dirty="0">
                          <a:solidFill>
                            <a:srgbClr val="000000"/>
                          </a:solidFill>
                          <a:latin typeface="+mn-ea"/>
                          <a:ea typeface="+mn-ea"/>
                        </a:rPr>
                        <a:t>100%</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2"/>
                  </a:ext>
                </a:extLst>
              </a:tr>
              <a:tr h="181585">
                <a:tc>
                  <a:txBody>
                    <a:bodyPr/>
                    <a:lstStyle/>
                    <a:p>
                      <a:pPr algn="ctr" fontAlgn="ctr">
                        <a:lnSpc>
                          <a:spcPts val="1100"/>
                        </a:lnSpc>
                      </a:pPr>
                      <a:r>
                        <a:rPr lang="en-US" altLang="zh-TW" sz="1000" b="0" i="0" u="none" strike="noStrike" dirty="0">
                          <a:solidFill>
                            <a:schemeClr val="tx1"/>
                          </a:solidFill>
                          <a:latin typeface="ＭＳ Ｐゴシック" pitchFamily="50" charset="-128"/>
                          <a:ea typeface="ＭＳ Ｐゴシック" pitchFamily="50" charset="-128"/>
                        </a:rPr>
                        <a:t>42</a:t>
                      </a:r>
                      <a:endParaRPr lang="zh-TW" altLang="en-US" sz="1000" b="0" i="0" u="none" strike="noStrike" dirty="0">
                        <a:solidFill>
                          <a:schemeClr val="tx1"/>
                        </a:solidFill>
                        <a:latin typeface="ＭＳ Ｐゴシック" pitchFamily="50" charset="-128"/>
                        <a:ea typeface="ＭＳ Ｐゴシック" pitchFamily="50" charset="-128"/>
                      </a:endParaRP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lnSpc>
                          <a:spcPts val="1100"/>
                        </a:lnSpc>
                      </a:pPr>
                      <a:r>
                        <a:rPr lang="en-US" altLang="ja-JP" sz="1000" b="0" i="0" u="none" strike="noStrike" dirty="0">
                          <a:solidFill>
                            <a:srgbClr val="000000"/>
                          </a:solidFill>
                          <a:latin typeface="ＭＳ Ｐゴシック" pitchFamily="50" charset="-128"/>
                          <a:ea typeface="ＭＳ Ｐゴシック" pitchFamily="50" charset="-128"/>
                        </a:rPr>
                        <a:t>(</a:t>
                      </a:r>
                      <a:r>
                        <a:rPr lang="ja-JP" altLang="en-US" sz="1000" b="0" i="0" u="none" strike="noStrike" dirty="0">
                          <a:solidFill>
                            <a:srgbClr val="000000"/>
                          </a:solidFill>
                          <a:latin typeface="ＭＳ Ｐゴシック" pitchFamily="50" charset="-128"/>
                          <a:ea typeface="ＭＳ Ｐゴシック" pitchFamily="50" charset="-128"/>
                        </a:rPr>
                        <a:t>社</a:t>
                      </a:r>
                      <a:r>
                        <a:rPr lang="en-US" altLang="ja-JP" sz="1000" b="0" i="0" u="none" strike="noStrike" dirty="0">
                          <a:solidFill>
                            <a:srgbClr val="000000"/>
                          </a:solidFill>
                          <a:latin typeface="ＭＳ Ｐゴシック" pitchFamily="50" charset="-128"/>
                          <a:ea typeface="ＭＳ Ｐゴシック" pitchFamily="50" charset="-128"/>
                        </a:rPr>
                        <a:t>)</a:t>
                      </a:r>
                      <a:r>
                        <a:rPr lang="ja-JP" altLang="en-US" sz="1000" b="0" i="0" u="none" strike="noStrike" dirty="0">
                          <a:solidFill>
                            <a:srgbClr val="000000"/>
                          </a:solidFill>
                          <a:latin typeface="ＭＳ Ｐゴシック" pitchFamily="50" charset="-128"/>
                          <a:ea typeface="ＭＳ Ｐゴシック" pitchFamily="50" charset="-128"/>
                        </a:rPr>
                        <a:t>日本外航客船協会会費</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lnSpc>
                          <a:spcPts val="1100"/>
                        </a:lnSpc>
                      </a:pPr>
                      <a:r>
                        <a:rPr lang="en-US" altLang="ja-JP" sz="1000" b="0" i="0" u="none" strike="noStrike" dirty="0">
                          <a:solidFill>
                            <a:srgbClr val="000000"/>
                          </a:solidFill>
                          <a:latin typeface="ＭＳ Ｐゴシック" pitchFamily="50" charset="-128"/>
                          <a:ea typeface="ＭＳ Ｐゴシック" pitchFamily="50" charset="-128"/>
                        </a:rPr>
                        <a:t>(</a:t>
                      </a:r>
                      <a:r>
                        <a:rPr lang="ja-JP" altLang="en-US" sz="1000" b="0" i="0" u="none" strike="noStrike" dirty="0">
                          <a:solidFill>
                            <a:srgbClr val="000000"/>
                          </a:solidFill>
                          <a:latin typeface="ＭＳ Ｐゴシック" pitchFamily="50" charset="-128"/>
                          <a:ea typeface="ＭＳ Ｐゴシック" pitchFamily="50" charset="-128"/>
                        </a:rPr>
                        <a:t>社</a:t>
                      </a:r>
                      <a:r>
                        <a:rPr lang="en-US" altLang="ja-JP" sz="1000" b="0" i="0" u="none" strike="noStrike" dirty="0">
                          <a:solidFill>
                            <a:srgbClr val="000000"/>
                          </a:solidFill>
                          <a:latin typeface="ＭＳ Ｐゴシック" pitchFamily="50" charset="-128"/>
                          <a:ea typeface="ＭＳ Ｐゴシック" pitchFamily="50" charset="-128"/>
                        </a:rPr>
                        <a:t>)</a:t>
                      </a:r>
                      <a:r>
                        <a:rPr lang="ja-JP" altLang="en-US" sz="1000" b="0" i="0" u="none" strike="noStrike" dirty="0">
                          <a:solidFill>
                            <a:srgbClr val="000000"/>
                          </a:solidFill>
                          <a:latin typeface="ＭＳ Ｐゴシック" pitchFamily="50" charset="-128"/>
                          <a:ea typeface="ＭＳ Ｐゴシック" pitchFamily="50" charset="-128"/>
                        </a:rPr>
                        <a:t>日本外航客船協会</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lnSpc>
                          <a:spcPts val="1100"/>
                        </a:lnSpc>
                      </a:pPr>
                      <a:r>
                        <a:rPr lang="ja-JP" altLang="en-US" sz="1000" b="0" i="0" u="none" strike="noStrike">
                          <a:solidFill>
                            <a:srgbClr val="000000"/>
                          </a:solidFill>
                          <a:latin typeface="+mn-ea"/>
                          <a:ea typeface="+mn-ea"/>
                        </a:rPr>
                        <a:t>▲ </a:t>
                      </a:r>
                      <a:r>
                        <a:rPr lang="en-US" altLang="ja-JP" sz="1000" b="0" i="0" u="none" strike="noStrike">
                          <a:solidFill>
                            <a:srgbClr val="000000"/>
                          </a:solidFill>
                          <a:latin typeface="+mn-ea"/>
                          <a:ea typeface="+mn-ea"/>
                        </a:rPr>
                        <a:t>300</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lnSpc>
                          <a:spcPts val="1100"/>
                        </a:lnSpc>
                      </a:pPr>
                      <a:r>
                        <a:rPr lang="en-US" altLang="ja-JP" sz="1000" b="0" i="0" u="none" strike="noStrike">
                          <a:solidFill>
                            <a:srgbClr val="000000"/>
                          </a:solidFill>
                          <a:latin typeface="+mn-ea"/>
                          <a:ea typeface="+mn-ea"/>
                        </a:rPr>
                        <a:t>100%</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3"/>
                  </a:ext>
                </a:extLst>
              </a:tr>
              <a:tr h="181585">
                <a:tc>
                  <a:txBody>
                    <a:bodyPr/>
                    <a:lstStyle/>
                    <a:p>
                      <a:pPr algn="ctr" fontAlgn="ctr">
                        <a:lnSpc>
                          <a:spcPts val="1100"/>
                        </a:lnSpc>
                      </a:pPr>
                      <a:r>
                        <a:rPr lang="en-US" altLang="zh-TW" sz="1000" b="0" i="0" u="none" strike="noStrike" dirty="0">
                          <a:solidFill>
                            <a:schemeClr val="tx1"/>
                          </a:solidFill>
                          <a:latin typeface="ＭＳ Ｐゴシック" pitchFamily="50" charset="-128"/>
                          <a:ea typeface="ＭＳ Ｐゴシック" pitchFamily="50" charset="-128"/>
                        </a:rPr>
                        <a:t>43</a:t>
                      </a:r>
                      <a:endParaRPr lang="zh-TW" altLang="en-US" sz="1000" b="0" i="0" u="none" strike="noStrike" dirty="0">
                        <a:solidFill>
                          <a:schemeClr val="tx1"/>
                        </a:solidFill>
                        <a:latin typeface="ＭＳ Ｐゴシック" pitchFamily="50" charset="-128"/>
                        <a:ea typeface="ＭＳ Ｐゴシック" pitchFamily="50" charset="-128"/>
                      </a:endParaRP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lnSpc>
                          <a:spcPts val="1100"/>
                        </a:lnSpc>
                      </a:pPr>
                      <a:r>
                        <a:rPr lang="zh-CN" altLang="en-US" sz="1000" b="0" i="0" u="none" strike="noStrike" dirty="0">
                          <a:solidFill>
                            <a:srgbClr val="000000"/>
                          </a:solidFill>
                          <a:latin typeface="ＭＳ Ｐゴシック" pitchFamily="50" charset="-128"/>
                          <a:ea typeface="ＭＳ Ｐゴシック" pitchFamily="50" charset="-128"/>
                        </a:rPr>
                        <a:t>日本港湾協会会費</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lnSpc>
                          <a:spcPts val="1100"/>
                        </a:lnSpc>
                      </a:pPr>
                      <a:r>
                        <a:rPr lang="zh-CN" altLang="en-US" sz="1000" b="0" i="0" u="none" strike="noStrike" dirty="0">
                          <a:solidFill>
                            <a:srgbClr val="000000"/>
                          </a:solidFill>
                          <a:latin typeface="ＭＳ Ｐゴシック" pitchFamily="50" charset="-128"/>
                          <a:ea typeface="ＭＳ Ｐゴシック" pitchFamily="50" charset="-128"/>
                        </a:rPr>
                        <a:t>日本港湾協会</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lnSpc>
                          <a:spcPts val="1100"/>
                        </a:lnSpc>
                      </a:pPr>
                      <a:r>
                        <a:rPr lang="ja-JP" altLang="en-US" sz="1000" b="0" i="0" u="none" strike="noStrike">
                          <a:solidFill>
                            <a:srgbClr val="000000"/>
                          </a:solidFill>
                          <a:latin typeface="+mn-ea"/>
                          <a:ea typeface="+mn-ea"/>
                        </a:rPr>
                        <a:t>▲ </a:t>
                      </a:r>
                      <a:r>
                        <a:rPr lang="en-US" altLang="ja-JP" sz="1000" b="0" i="0" u="none" strike="noStrike">
                          <a:solidFill>
                            <a:srgbClr val="000000"/>
                          </a:solidFill>
                          <a:latin typeface="+mn-ea"/>
                          <a:ea typeface="+mn-ea"/>
                        </a:rPr>
                        <a:t>900</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lnSpc>
                          <a:spcPts val="1100"/>
                        </a:lnSpc>
                      </a:pPr>
                      <a:r>
                        <a:rPr lang="en-US" altLang="ja-JP" sz="1000" b="0" i="0" u="none" strike="noStrike" dirty="0">
                          <a:solidFill>
                            <a:srgbClr val="000000"/>
                          </a:solidFill>
                          <a:latin typeface="+mn-ea"/>
                          <a:ea typeface="+mn-ea"/>
                        </a:rPr>
                        <a:t>100%</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4"/>
                  </a:ext>
                </a:extLst>
              </a:tr>
              <a:tr h="181585">
                <a:tc>
                  <a:txBody>
                    <a:bodyPr/>
                    <a:lstStyle/>
                    <a:p>
                      <a:pPr algn="ctr" fontAlgn="ctr">
                        <a:lnSpc>
                          <a:spcPts val="1100"/>
                        </a:lnSpc>
                      </a:pPr>
                      <a:r>
                        <a:rPr lang="en-US" altLang="zh-TW" sz="1000" b="0" i="0" u="none" strike="noStrike" dirty="0">
                          <a:solidFill>
                            <a:schemeClr val="tx1"/>
                          </a:solidFill>
                          <a:latin typeface="ＭＳ Ｐゴシック" pitchFamily="50" charset="-128"/>
                          <a:ea typeface="ＭＳ Ｐゴシック" pitchFamily="50" charset="-128"/>
                        </a:rPr>
                        <a:t>44</a:t>
                      </a:r>
                      <a:endParaRPr lang="zh-TW" altLang="en-US" sz="1000" b="0" i="0" u="none" strike="noStrike" dirty="0">
                        <a:solidFill>
                          <a:schemeClr val="tx1"/>
                        </a:solidFill>
                        <a:latin typeface="ＭＳ Ｐゴシック" pitchFamily="50" charset="-128"/>
                        <a:ea typeface="ＭＳ Ｐゴシック" pitchFamily="50" charset="-128"/>
                      </a:endParaRP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lnSpc>
                          <a:spcPts val="1100"/>
                        </a:lnSpc>
                      </a:pPr>
                      <a:r>
                        <a:rPr lang="ja-JP" altLang="en-US" sz="1000" b="0" i="0" u="none" strike="noStrike" dirty="0">
                          <a:solidFill>
                            <a:srgbClr val="000000"/>
                          </a:solidFill>
                          <a:latin typeface="ＭＳ Ｐゴシック" pitchFamily="50" charset="-128"/>
                          <a:ea typeface="ＭＳ Ｐゴシック" pitchFamily="50" charset="-128"/>
                        </a:rPr>
                        <a:t>日本旅客船協会会費</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lnSpc>
                          <a:spcPts val="1100"/>
                        </a:lnSpc>
                      </a:pPr>
                      <a:r>
                        <a:rPr lang="ja-JP" altLang="en-US" sz="1000" b="0" i="0" u="none" strike="noStrike" dirty="0">
                          <a:solidFill>
                            <a:srgbClr val="000000"/>
                          </a:solidFill>
                          <a:latin typeface="ＭＳ Ｐゴシック" pitchFamily="50" charset="-128"/>
                          <a:ea typeface="ＭＳ Ｐゴシック" pitchFamily="50" charset="-128"/>
                        </a:rPr>
                        <a:t>日本旅客船協会</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lnSpc>
                          <a:spcPts val="1100"/>
                        </a:lnSpc>
                      </a:pPr>
                      <a:r>
                        <a:rPr lang="ja-JP" altLang="en-US" sz="1000" b="0" i="0" u="none" strike="noStrike">
                          <a:solidFill>
                            <a:srgbClr val="000000"/>
                          </a:solidFill>
                          <a:latin typeface="+mn-ea"/>
                          <a:ea typeface="+mn-ea"/>
                        </a:rPr>
                        <a:t>▲ </a:t>
                      </a:r>
                      <a:r>
                        <a:rPr lang="en-US" altLang="ja-JP" sz="1000" b="0" i="0" u="none" strike="noStrike">
                          <a:solidFill>
                            <a:srgbClr val="000000"/>
                          </a:solidFill>
                          <a:latin typeface="+mn-ea"/>
                          <a:ea typeface="+mn-ea"/>
                        </a:rPr>
                        <a:t>10</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lnSpc>
                          <a:spcPts val="1100"/>
                        </a:lnSpc>
                      </a:pPr>
                      <a:r>
                        <a:rPr lang="en-US" altLang="ja-JP" sz="1000" b="0" i="0" u="none" strike="noStrike" dirty="0">
                          <a:solidFill>
                            <a:srgbClr val="000000"/>
                          </a:solidFill>
                          <a:latin typeface="+mn-ea"/>
                          <a:ea typeface="+mn-ea"/>
                        </a:rPr>
                        <a:t>100%</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5"/>
                  </a:ext>
                </a:extLst>
              </a:tr>
              <a:tr h="181585">
                <a:tc>
                  <a:txBody>
                    <a:bodyPr/>
                    <a:lstStyle/>
                    <a:p>
                      <a:pPr algn="ctr" fontAlgn="ctr">
                        <a:lnSpc>
                          <a:spcPts val="1100"/>
                        </a:lnSpc>
                      </a:pPr>
                      <a:r>
                        <a:rPr lang="en-US" altLang="zh-TW" sz="1000" b="0" i="0" u="none" strike="noStrike" dirty="0">
                          <a:solidFill>
                            <a:schemeClr val="tx1"/>
                          </a:solidFill>
                          <a:latin typeface="ＭＳ Ｐゴシック" pitchFamily="50" charset="-128"/>
                          <a:ea typeface="ＭＳ Ｐゴシック" pitchFamily="50" charset="-128"/>
                        </a:rPr>
                        <a:t>45</a:t>
                      </a:r>
                      <a:endParaRPr lang="zh-TW" altLang="en-US" sz="1000" b="0" i="0" u="none" strike="noStrike" dirty="0">
                        <a:solidFill>
                          <a:schemeClr val="tx1"/>
                        </a:solidFill>
                        <a:latin typeface="ＭＳ Ｐゴシック" pitchFamily="50" charset="-128"/>
                        <a:ea typeface="ＭＳ Ｐゴシック" pitchFamily="50" charset="-128"/>
                      </a:endParaRP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lnSpc>
                          <a:spcPts val="1100"/>
                        </a:lnSpc>
                      </a:pPr>
                      <a:r>
                        <a:rPr lang="ja-JP" altLang="en-US" sz="1000" b="0" i="0" u="none" strike="noStrike" dirty="0">
                          <a:solidFill>
                            <a:srgbClr val="000000"/>
                          </a:solidFill>
                          <a:latin typeface="ＭＳ Ｐゴシック" pitchFamily="50" charset="-128"/>
                          <a:ea typeface="ＭＳ Ｐゴシック" pitchFamily="50" charset="-128"/>
                        </a:rPr>
                        <a:t>近畿港湾協議会会費</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lnSpc>
                          <a:spcPts val="1100"/>
                        </a:lnSpc>
                      </a:pPr>
                      <a:r>
                        <a:rPr lang="ja-JP" altLang="en-US" sz="1000" b="0" i="0" u="none" strike="noStrike" dirty="0">
                          <a:solidFill>
                            <a:srgbClr val="000000"/>
                          </a:solidFill>
                          <a:latin typeface="ＭＳ Ｐゴシック" pitchFamily="50" charset="-128"/>
                          <a:ea typeface="ＭＳ Ｐゴシック" pitchFamily="50" charset="-128"/>
                        </a:rPr>
                        <a:t>近畿港湾協議会</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lnSpc>
                          <a:spcPts val="1100"/>
                        </a:lnSpc>
                      </a:pPr>
                      <a:r>
                        <a:rPr lang="ja-JP" altLang="en-US" sz="1000" b="0" i="0" u="none" strike="noStrike">
                          <a:solidFill>
                            <a:srgbClr val="000000"/>
                          </a:solidFill>
                          <a:latin typeface="+mn-ea"/>
                          <a:ea typeface="+mn-ea"/>
                        </a:rPr>
                        <a:t>▲ </a:t>
                      </a:r>
                      <a:r>
                        <a:rPr lang="en-US" altLang="ja-JP" sz="1000" b="0" i="0" u="none" strike="noStrike">
                          <a:solidFill>
                            <a:srgbClr val="000000"/>
                          </a:solidFill>
                          <a:latin typeface="+mn-ea"/>
                          <a:ea typeface="+mn-ea"/>
                        </a:rPr>
                        <a:t>96</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lnSpc>
                          <a:spcPts val="1100"/>
                        </a:lnSpc>
                      </a:pPr>
                      <a:r>
                        <a:rPr lang="en-US" altLang="ja-JP" sz="1000" b="0" i="0" u="none" strike="noStrike" dirty="0">
                          <a:solidFill>
                            <a:srgbClr val="000000"/>
                          </a:solidFill>
                          <a:latin typeface="+mn-ea"/>
                          <a:ea typeface="+mn-ea"/>
                        </a:rPr>
                        <a:t>100%</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6"/>
                  </a:ext>
                </a:extLst>
              </a:tr>
              <a:tr h="181585">
                <a:tc>
                  <a:txBody>
                    <a:bodyPr/>
                    <a:lstStyle/>
                    <a:p>
                      <a:pPr algn="ctr" fontAlgn="ctr">
                        <a:lnSpc>
                          <a:spcPts val="1100"/>
                        </a:lnSpc>
                      </a:pPr>
                      <a:r>
                        <a:rPr lang="en-US" altLang="zh-TW" sz="1000" b="0" i="0" u="none" strike="noStrike" dirty="0">
                          <a:solidFill>
                            <a:schemeClr val="tx1"/>
                          </a:solidFill>
                          <a:latin typeface="ＭＳ Ｐゴシック" pitchFamily="50" charset="-128"/>
                          <a:ea typeface="ＭＳ Ｐゴシック" pitchFamily="50" charset="-128"/>
                        </a:rPr>
                        <a:t>46</a:t>
                      </a:r>
                      <a:endParaRPr lang="zh-TW" altLang="en-US" sz="1000" b="0" i="0" u="none" strike="noStrike" dirty="0">
                        <a:solidFill>
                          <a:schemeClr val="tx1"/>
                        </a:solidFill>
                        <a:latin typeface="ＭＳ Ｐゴシック" pitchFamily="50" charset="-128"/>
                        <a:ea typeface="ＭＳ Ｐゴシック" pitchFamily="50" charset="-128"/>
                      </a:endParaRP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lnSpc>
                          <a:spcPts val="1100"/>
                        </a:lnSpc>
                      </a:pPr>
                      <a:r>
                        <a:rPr lang="zh-TW" altLang="en-US" sz="1000" b="0" i="0" u="none" strike="noStrike" dirty="0">
                          <a:solidFill>
                            <a:srgbClr val="000000"/>
                          </a:solidFill>
                          <a:latin typeface="ＭＳ Ｐゴシック" pitchFamily="50" charset="-128"/>
                          <a:ea typeface="ＭＳ Ｐゴシック" pitchFamily="50" charset="-128"/>
                        </a:rPr>
                        <a:t>港湾海岸防災協議会会費</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lnSpc>
                          <a:spcPts val="1100"/>
                        </a:lnSpc>
                      </a:pPr>
                      <a:r>
                        <a:rPr lang="zh-TW" altLang="en-US" sz="1000" b="0" i="0" u="none" strike="noStrike" dirty="0">
                          <a:solidFill>
                            <a:srgbClr val="000000"/>
                          </a:solidFill>
                          <a:latin typeface="ＭＳ Ｐゴシック" pitchFamily="50" charset="-128"/>
                          <a:ea typeface="ＭＳ Ｐゴシック" pitchFamily="50" charset="-128"/>
                        </a:rPr>
                        <a:t>港湾海岸防災協議会</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lnSpc>
                          <a:spcPts val="1100"/>
                        </a:lnSpc>
                      </a:pPr>
                      <a:r>
                        <a:rPr lang="ja-JP" altLang="en-US" sz="1000" b="0" i="0" u="none" strike="noStrike">
                          <a:solidFill>
                            <a:srgbClr val="000000"/>
                          </a:solidFill>
                          <a:latin typeface="+mn-ea"/>
                          <a:ea typeface="+mn-ea"/>
                        </a:rPr>
                        <a:t>▲ </a:t>
                      </a:r>
                      <a:r>
                        <a:rPr lang="en-US" altLang="ja-JP" sz="1000" b="0" i="0" u="none" strike="noStrike">
                          <a:solidFill>
                            <a:srgbClr val="000000"/>
                          </a:solidFill>
                          <a:latin typeface="+mn-ea"/>
                          <a:ea typeface="+mn-ea"/>
                        </a:rPr>
                        <a:t>380</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lnSpc>
                          <a:spcPts val="1100"/>
                        </a:lnSpc>
                      </a:pPr>
                      <a:r>
                        <a:rPr lang="en-US" altLang="ja-JP" sz="1000" b="0" i="0" u="none" strike="noStrike" dirty="0">
                          <a:solidFill>
                            <a:srgbClr val="000000"/>
                          </a:solidFill>
                          <a:latin typeface="+mn-ea"/>
                          <a:ea typeface="+mn-ea"/>
                        </a:rPr>
                        <a:t>100%</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7"/>
                  </a:ext>
                </a:extLst>
              </a:tr>
              <a:tr h="181585">
                <a:tc>
                  <a:txBody>
                    <a:bodyPr/>
                    <a:lstStyle/>
                    <a:p>
                      <a:pPr algn="ctr" fontAlgn="ctr">
                        <a:lnSpc>
                          <a:spcPts val="1100"/>
                        </a:lnSpc>
                      </a:pPr>
                      <a:r>
                        <a:rPr lang="en-US" altLang="zh-TW" sz="1000" b="0" i="0" u="none" strike="noStrike" dirty="0">
                          <a:solidFill>
                            <a:schemeClr val="tx1"/>
                          </a:solidFill>
                          <a:latin typeface="ＭＳ Ｐゴシック" pitchFamily="50" charset="-128"/>
                          <a:ea typeface="ＭＳ Ｐゴシック" pitchFamily="50" charset="-128"/>
                        </a:rPr>
                        <a:t>47</a:t>
                      </a:r>
                      <a:endParaRPr lang="zh-TW" altLang="en-US" sz="1000" b="0" i="0" u="none" strike="noStrike" dirty="0">
                        <a:solidFill>
                          <a:schemeClr val="tx1"/>
                        </a:solidFill>
                        <a:latin typeface="ＭＳ Ｐゴシック" pitchFamily="50" charset="-128"/>
                        <a:ea typeface="ＭＳ Ｐゴシック" pitchFamily="50" charset="-128"/>
                      </a:endParaRP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lnSpc>
                          <a:spcPts val="1100"/>
                        </a:lnSpc>
                      </a:pPr>
                      <a:r>
                        <a:rPr lang="ja-JP" altLang="en-US" sz="1000" b="0" i="0" u="none" strike="noStrike" dirty="0">
                          <a:solidFill>
                            <a:srgbClr val="000000"/>
                          </a:solidFill>
                          <a:latin typeface="ＭＳ Ｐゴシック" pitchFamily="50" charset="-128"/>
                          <a:ea typeface="ＭＳ Ｐゴシック" pitchFamily="50" charset="-128"/>
                        </a:rPr>
                        <a:t>港湾都市協議会会費</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lnSpc>
                          <a:spcPts val="1100"/>
                        </a:lnSpc>
                      </a:pPr>
                      <a:r>
                        <a:rPr lang="ja-JP" altLang="en-US" sz="1000" b="0" i="0" u="none" strike="noStrike" dirty="0">
                          <a:solidFill>
                            <a:srgbClr val="000000"/>
                          </a:solidFill>
                          <a:latin typeface="ＭＳ Ｐゴシック" pitchFamily="50" charset="-128"/>
                          <a:ea typeface="ＭＳ Ｐゴシック" pitchFamily="50" charset="-128"/>
                        </a:rPr>
                        <a:t>港湾都市協議会</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lnSpc>
                          <a:spcPts val="1100"/>
                        </a:lnSpc>
                      </a:pPr>
                      <a:r>
                        <a:rPr lang="ja-JP" altLang="en-US" sz="1000" b="0" i="0" u="none" strike="noStrike" dirty="0">
                          <a:solidFill>
                            <a:srgbClr val="000000"/>
                          </a:solidFill>
                          <a:latin typeface="+mn-ea"/>
                          <a:ea typeface="+mn-ea"/>
                        </a:rPr>
                        <a:t>▲ </a:t>
                      </a:r>
                      <a:r>
                        <a:rPr lang="en-US" altLang="ja-JP" sz="1000" b="0" i="0" u="none" strike="noStrike" dirty="0">
                          <a:solidFill>
                            <a:srgbClr val="000000"/>
                          </a:solidFill>
                          <a:latin typeface="+mn-ea"/>
                          <a:ea typeface="+mn-ea"/>
                        </a:rPr>
                        <a:t>176</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lnSpc>
                          <a:spcPts val="1100"/>
                        </a:lnSpc>
                      </a:pPr>
                      <a:r>
                        <a:rPr lang="en-US" altLang="ja-JP" sz="1000" b="0" i="0" u="none" strike="noStrike" dirty="0">
                          <a:solidFill>
                            <a:srgbClr val="000000"/>
                          </a:solidFill>
                          <a:latin typeface="+mn-ea"/>
                          <a:ea typeface="+mn-ea"/>
                        </a:rPr>
                        <a:t>100%</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8"/>
                  </a:ext>
                </a:extLst>
              </a:tr>
              <a:tr h="181585">
                <a:tc>
                  <a:txBody>
                    <a:bodyPr/>
                    <a:lstStyle/>
                    <a:p>
                      <a:pPr algn="ctr" fontAlgn="ctr">
                        <a:lnSpc>
                          <a:spcPts val="1100"/>
                        </a:lnSpc>
                      </a:pPr>
                      <a:r>
                        <a:rPr lang="en-US" altLang="zh-TW" sz="1000" b="0" i="0" u="none" strike="noStrike" dirty="0">
                          <a:solidFill>
                            <a:schemeClr val="tx1"/>
                          </a:solidFill>
                          <a:latin typeface="ＭＳ Ｐゴシック" pitchFamily="50" charset="-128"/>
                          <a:ea typeface="ＭＳ Ｐゴシック" pitchFamily="50" charset="-128"/>
                        </a:rPr>
                        <a:t>48</a:t>
                      </a:r>
                      <a:endParaRPr lang="zh-TW" altLang="en-US" sz="1000" b="0" i="0" u="none" strike="noStrike" dirty="0">
                        <a:solidFill>
                          <a:schemeClr val="tx1"/>
                        </a:solidFill>
                        <a:latin typeface="ＭＳ Ｐゴシック" pitchFamily="50" charset="-128"/>
                        <a:ea typeface="ＭＳ Ｐゴシック" pitchFamily="50" charset="-128"/>
                      </a:endParaRP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lnSpc>
                          <a:spcPts val="1100"/>
                        </a:lnSpc>
                      </a:pPr>
                      <a:r>
                        <a:rPr lang="zh-CN" altLang="en-US" sz="1000" b="0" i="0" u="none" strike="noStrike" dirty="0">
                          <a:solidFill>
                            <a:srgbClr val="000000"/>
                          </a:solidFill>
                          <a:latin typeface="ＭＳ Ｐゴシック" pitchFamily="50" charset="-128"/>
                          <a:ea typeface="ＭＳ Ｐゴシック" pitchFamily="50" charset="-128"/>
                        </a:rPr>
                        <a:t>国際港湾協会会費</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lnSpc>
                          <a:spcPts val="1100"/>
                        </a:lnSpc>
                      </a:pPr>
                      <a:r>
                        <a:rPr lang="zh-CN" altLang="en-US" sz="1000" b="0" i="0" u="none" strike="noStrike" dirty="0">
                          <a:solidFill>
                            <a:srgbClr val="000000"/>
                          </a:solidFill>
                          <a:latin typeface="ＭＳ Ｐゴシック" pitchFamily="50" charset="-128"/>
                          <a:ea typeface="ＭＳ Ｐゴシック" pitchFamily="50" charset="-128"/>
                        </a:rPr>
                        <a:t>国際港湾協会</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lnSpc>
                          <a:spcPts val="1100"/>
                        </a:lnSpc>
                      </a:pPr>
                      <a:r>
                        <a:rPr lang="ja-JP" altLang="en-US" sz="1000" b="0" i="0" u="none" strike="noStrike">
                          <a:solidFill>
                            <a:srgbClr val="000000"/>
                          </a:solidFill>
                          <a:latin typeface="+mn-ea"/>
                          <a:ea typeface="+mn-ea"/>
                        </a:rPr>
                        <a:t>▲ </a:t>
                      </a:r>
                      <a:r>
                        <a:rPr lang="en-US" altLang="ja-JP" sz="1000" b="0" i="0" u="none" strike="noStrike">
                          <a:solidFill>
                            <a:srgbClr val="000000"/>
                          </a:solidFill>
                          <a:latin typeface="+mn-ea"/>
                          <a:ea typeface="+mn-ea"/>
                        </a:rPr>
                        <a:t>1,047</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lnSpc>
                          <a:spcPts val="1100"/>
                        </a:lnSpc>
                      </a:pPr>
                      <a:r>
                        <a:rPr lang="en-US" altLang="ja-JP" sz="1000" b="0" i="0" u="none" strike="noStrike" dirty="0">
                          <a:solidFill>
                            <a:srgbClr val="000000"/>
                          </a:solidFill>
                          <a:latin typeface="+mn-ea"/>
                          <a:ea typeface="+mn-ea"/>
                        </a:rPr>
                        <a:t>100%</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9"/>
                  </a:ext>
                </a:extLst>
              </a:tr>
              <a:tr h="181585">
                <a:tc>
                  <a:txBody>
                    <a:bodyPr/>
                    <a:lstStyle/>
                    <a:p>
                      <a:pPr algn="ctr" fontAlgn="ctr">
                        <a:lnSpc>
                          <a:spcPts val="1100"/>
                        </a:lnSpc>
                      </a:pPr>
                      <a:r>
                        <a:rPr lang="en-US" altLang="ja-JP" sz="1000" b="0" i="0" u="none" strike="noStrike" dirty="0">
                          <a:solidFill>
                            <a:schemeClr val="tx1"/>
                          </a:solidFill>
                          <a:latin typeface="ＭＳ Ｐゴシック" pitchFamily="50" charset="-128"/>
                          <a:ea typeface="ＭＳ Ｐゴシック" pitchFamily="50" charset="-128"/>
                        </a:rPr>
                        <a:t>49</a:t>
                      </a:r>
                      <a:endParaRPr lang="ja-JP" altLang="en-US" sz="1000" b="0" i="0" u="none" strike="noStrike" dirty="0">
                        <a:solidFill>
                          <a:schemeClr val="tx1"/>
                        </a:solidFill>
                        <a:latin typeface="ＭＳ Ｐゴシック" pitchFamily="50" charset="-128"/>
                        <a:ea typeface="ＭＳ Ｐゴシック" pitchFamily="50" charset="-128"/>
                      </a:endParaRP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lnSpc>
                          <a:spcPts val="1100"/>
                        </a:lnSpc>
                      </a:pPr>
                      <a:r>
                        <a:rPr lang="zh-CN" altLang="en-US" sz="1000" b="0" i="0" u="none" strike="noStrike" dirty="0">
                          <a:solidFill>
                            <a:srgbClr val="000000"/>
                          </a:solidFill>
                          <a:latin typeface="ＭＳ Ｐゴシック" pitchFamily="50" charset="-128"/>
                          <a:ea typeface="ＭＳ Ｐゴシック" pitchFamily="50" charset="-128"/>
                        </a:rPr>
                        <a:t>国際港湾協会日本会議会費</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lnSpc>
                          <a:spcPts val="1100"/>
                        </a:lnSpc>
                      </a:pPr>
                      <a:r>
                        <a:rPr lang="zh-CN" altLang="en-US" sz="1000" b="0" i="0" u="none" strike="noStrike" dirty="0">
                          <a:solidFill>
                            <a:srgbClr val="000000"/>
                          </a:solidFill>
                          <a:latin typeface="ＭＳ Ｐゴシック" pitchFamily="50" charset="-128"/>
                          <a:ea typeface="ＭＳ Ｐゴシック" pitchFamily="50" charset="-128"/>
                        </a:rPr>
                        <a:t>国際港湾協会日本会議会</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lnSpc>
                          <a:spcPts val="1100"/>
                        </a:lnSpc>
                      </a:pPr>
                      <a:r>
                        <a:rPr lang="ja-JP" altLang="en-US" sz="1000" b="0" i="0" u="none" strike="noStrike">
                          <a:solidFill>
                            <a:srgbClr val="000000"/>
                          </a:solidFill>
                          <a:latin typeface="+mn-ea"/>
                          <a:ea typeface="+mn-ea"/>
                        </a:rPr>
                        <a:t>▲ </a:t>
                      </a:r>
                      <a:r>
                        <a:rPr lang="en-US" altLang="ja-JP" sz="1000" b="0" i="0" u="none" strike="noStrike">
                          <a:solidFill>
                            <a:srgbClr val="000000"/>
                          </a:solidFill>
                          <a:latin typeface="+mn-ea"/>
                          <a:ea typeface="+mn-ea"/>
                        </a:rPr>
                        <a:t>20</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lnSpc>
                          <a:spcPts val="1100"/>
                        </a:lnSpc>
                      </a:pPr>
                      <a:r>
                        <a:rPr lang="en-US" altLang="ja-JP" sz="1000" b="0" i="0" u="none" strike="noStrike" dirty="0">
                          <a:solidFill>
                            <a:srgbClr val="000000"/>
                          </a:solidFill>
                          <a:latin typeface="+mn-ea"/>
                          <a:ea typeface="+mn-ea"/>
                        </a:rPr>
                        <a:t>100%</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20"/>
                  </a:ext>
                </a:extLst>
              </a:tr>
              <a:tr h="181585">
                <a:tc>
                  <a:txBody>
                    <a:bodyPr/>
                    <a:lstStyle/>
                    <a:p>
                      <a:pPr algn="ctr" fontAlgn="ctr">
                        <a:lnSpc>
                          <a:spcPts val="1100"/>
                        </a:lnSpc>
                      </a:pPr>
                      <a:r>
                        <a:rPr lang="en-US" altLang="ja-JP" sz="1000" b="0" i="0" u="none" strike="noStrike" dirty="0">
                          <a:solidFill>
                            <a:schemeClr val="tx1"/>
                          </a:solidFill>
                          <a:latin typeface="ＭＳ Ｐゴシック" pitchFamily="50" charset="-128"/>
                          <a:ea typeface="ＭＳ Ｐゴシック" pitchFamily="50" charset="-128"/>
                        </a:rPr>
                        <a:t>50</a:t>
                      </a:r>
                      <a:endParaRPr lang="ja-JP" altLang="en-US" sz="1000" b="0" i="0" u="none" strike="noStrike" dirty="0">
                        <a:solidFill>
                          <a:schemeClr val="tx1"/>
                        </a:solidFill>
                        <a:latin typeface="ＭＳ Ｐゴシック" pitchFamily="50" charset="-128"/>
                        <a:ea typeface="ＭＳ Ｐゴシック" pitchFamily="50" charset="-128"/>
                      </a:endParaRP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lnSpc>
                          <a:spcPts val="1100"/>
                        </a:lnSpc>
                      </a:pPr>
                      <a:r>
                        <a:rPr lang="ja-JP" altLang="en-US" sz="1000" b="0" i="0" u="none" strike="noStrike" dirty="0">
                          <a:solidFill>
                            <a:srgbClr val="000000"/>
                          </a:solidFill>
                          <a:latin typeface="ＭＳ Ｐゴシック" pitchFamily="50" charset="-128"/>
                          <a:ea typeface="ＭＳ Ｐゴシック" pitchFamily="50" charset="-128"/>
                        </a:rPr>
                        <a:t>国際航路協会日本支部会費</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lnSpc>
                          <a:spcPts val="1100"/>
                        </a:lnSpc>
                      </a:pPr>
                      <a:r>
                        <a:rPr lang="zh-CN" altLang="en-US" sz="1000" b="0" i="0" u="none" strike="noStrike" dirty="0">
                          <a:solidFill>
                            <a:srgbClr val="000000"/>
                          </a:solidFill>
                          <a:latin typeface="ＭＳ Ｐゴシック" pitchFamily="50" charset="-128"/>
                          <a:ea typeface="ＭＳ Ｐゴシック" pitchFamily="50" charset="-128"/>
                        </a:rPr>
                        <a:t>国際航路協会日本支部会</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lnSpc>
                          <a:spcPts val="1100"/>
                        </a:lnSpc>
                      </a:pPr>
                      <a:r>
                        <a:rPr lang="ja-JP" altLang="en-US" sz="1000" b="0" i="0" u="none" strike="noStrike">
                          <a:solidFill>
                            <a:srgbClr val="000000"/>
                          </a:solidFill>
                          <a:latin typeface="+mn-ea"/>
                          <a:ea typeface="+mn-ea"/>
                        </a:rPr>
                        <a:t>▲ </a:t>
                      </a:r>
                      <a:r>
                        <a:rPr lang="en-US" altLang="ja-JP" sz="1000" b="0" i="0" u="none" strike="noStrike">
                          <a:solidFill>
                            <a:srgbClr val="000000"/>
                          </a:solidFill>
                          <a:latin typeface="+mn-ea"/>
                          <a:ea typeface="+mn-ea"/>
                        </a:rPr>
                        <a:t>153</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lnSpc>
                          <a:spcPts val="1100"/>
                        </a:lnSpc>
                      </a:pPr>
                      <a:r>
                        <a:rPr lang="en-US" altLang="ja-JP" sz="1000" b="0" i="0" u="none" strike="noStrike" dirty="0">
                          <a:solidFill>
                            <a:srgbClr val="000000"/>
                          </a:solidFill>
                          <a:latin typeface="+mn-ea"/>
                          <a:ea typeface="+mn-ea"/>
                        </a:rPr>
                        <a:t>100%</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21"/>
                  </a:ext>
                </a:extLst>
              </a:tr>
              <a:tr h="181585">
                <a:tc gridSpan="2">
                  <a:txBody>
                    <a:bodyPr/>
                    <a:lstStyle/>
                    <a:p>
                      <a:pPr algn="ctr" fontAlgn="ctr">
                        <a:lnSpc>
                          <a:spcPts val="1100"/>
                        </a:lnSpc>
                      </a:pPr>
                      <a:r>
                        <a:rPr lang="ja-JP" altLang="en-US" sz="1000" b="0" i="0" u="none" strike="noStrike" dirty="0">
                          <a:solidFill>
                            <a:schemeClr val="tx1"/>
                          </a:solidFill>
                          <a:latin typeface="+mn-ea"/>
                          <a:ea typeface="+mn-ea"/>
                        </a:rPr>
                        <a:t>計</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40000"/>
                        <a:lumOff val="60000"/>
                      </a:schemeClr>
                    </a:solidFill>
                  </a:tcPr>
                </a:tc>
                <a:tc hMerge="1">
                  <a:txBody>
                    <a:bodyPr/>
                    <a:lstStyle/>
                    <a:p>
                      <a:pPr algn="ctr" fontAlgn="ctr">
                        <a:lnSpc>
                          <a:spcPts val="1100"/>
                        </a:lnSpc>
                      </a:pPr>
                      <a:endParaRPr lang="ja-JP" altLang="en-US" sz="1000" b="0" i="0" u="none" strike="noStrike" dirty="0">
                        <a:solidFill>
                          <a:schemeClr val="tx1"/>
                        </a:solidFill>
                        <a:latin typeface="+mn-ea"/>
                        <a:ea typeface="+mn-ea"/>
                      </a:endParaRP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25400" cap="flat" cmpd="dbl"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40000"/>
                        <a:lumOff val="60000"/>
                      </a:schemeClr>
                    </a:solidFill>
                  </a:tcPr>
                </a:tc>
                <a:tc>
                  <a:txBody>
                    <a:bodyPr/>
                    <a:lstStyle/>
                    <a:p>
                      <a:pPr algn="l" fontAlgn="ctr">
                        <a:lnSpc>
                          <a:spcPts val="1100"/>
                        </a:lnSpc>
                      </a:pPr>
                      <a:r>
                        <a:rPr lang="ja-JP" altLang="en-US" sz="1000" b="0" i="0" u="none" strike="noStrike" dirty="0">
                          <a:solidFill>
                            <a:schemeClr val="tx1"/>
                          </a:solidFill>
                          <a:latin typeface="+mj-ea"/>
                          <a:ea typeface="+mj-ea"/>
                        </a:rPr>
                        <a:t>　</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40000"/>
                        <a:lumOff val="60000"/>
                      </a:schemeClr>
                    </a:solidFill>
                  </a:tcPr>
                </a:tc>
                <a:tc>
                  <a:txBody>
                    <a:bodyPr/>
                    <a:lstStyle/>
                    <a:p>
                      <a:pPr algn="r" fontAlgn="ctr">
                        <a:lnSpc>
                          <a:spcPts val="1100"/>
                        </a:lnSpc>
                      </a:pPr>
                      <a:r>
                        <a:rPr lang="ja-JP" altLang="en-US" sz="1000" b="0" i="0" u="none" strike="noStrike" dirty="0">
                          <a:solidFill>
                            <a:srgbClr val="000000"/>
                          </a:solidFill>
                          <a:latin typeface="+mn-ea"/>
                          <a:ea typeface="+mn-ea"/>
                        </a:rPr>
                        <a:t>▲</a:t>
                      </a:r>
                      <a:r>
                        <a:rPr lang="en-US" altLang="ja-JP" sz="1000" b="0" i="0" u="none" strike="noStrike" dirty="0">
                          <a:solidFill>
                            <a:srgbClr val="000000"/>
                          </a:solidFill>
                          <a:latin typeface="+mn-ea"/>
                          <a:ea typeface="+mn-ea"/>
                        </a:rPr>
                        <a:t>11,296</a:t>
                      </a:r>
                      <a:endParaRPr lang="ja-JP" altLang="en-US" sz="1000" b="0" i="0" u="none" strike="noStrike" dirty="0">
                        <a:solidFill>
                          <a:srgbClr val="000000"/>
                        </a:solidFill>
                        <a:latin typeface="+mn-ea"/>
                        <a:ea typeface="+mn-ea"/>
                      </a:endParaRP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40000"/>
                        <a:lumOff val="60000"/>
                      </a:schemeClr>
                    </a:solidFill>
                  </a:tcPr>
                </a:tc>
                <a:tc>
                  <a:txBody>
                    <a:bodyPr/>
                    <a:lstStyle/>
                    <a:p>
                      <a:pPr algn="ctr" fontAlgn="ctr">
                        <a:lnSpc>
                          <a:spcPts val="1100"/>
                        </a:lnSpc>
                      </a:pPr>
                      <a:endParaRPr lang="en-US" altLang="ja-JP" sz="1000" b="0" i="0" u="none" strike="noStrike" dirty="0">
                        <a:solidFill>
                          <a:srgbClr val="000000"/>
                        </a:solidFill>
                        <a:latin typeface="+mn-ea"/>
                        <a:ea typeface="+mn-ea"/>
                      </a:endParaRP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40000"/>
                        <a:lumOff val="60000"/>
                      </a:schemeClr>
                    </a:solidFill>
                  </a:tcPr>
                </a:tc>
                <a:extLst>
                  <a:ext uri="{0D108BD9-81ED-4DB2-BD59-A6C34878D82A}">
                    <a16:rowId xmlns:a16="http://schemas.microsoft.com/office/drawing/2014/main" xmlns="" val="10022"/>
                  </a:ext>
                </a:extLst>
              </a:tr>
            </a:tbl>
          </a:graphicData>
        </a:graphic>
      </p:graphicFrame>
      <p:sp>
        <p:nvSpPr>
          <p:cNvPr id="15" name="正方形/長方形 14"/>
          <p:cNvSpPr/>
          <p:nvPr/>
        </p:nvSpPr>
        <p:spPr>
          <a:xfrm>
            <a:off x="611560" y="1151174"/>
            <a:ext cx="1800200" cy="261610"/>
          </a:xfrm>
          <a:prstGeom prst="rect">
            <a:avLst/>
          </a:prstGeom>
        </p:spPr>
        <p:txBody>
          <a:bodyPr wrap="square">
            <a:spAutoFit/>
          </a:bodyPr>
          <a:lstStyle/>
          <a:p>
            <a:r>
              <a:rPr lang="ja-JP" altLang="en-US" sz="1100" dirty="0">
                <a:latin typeface="+mn-ea"/>
              </a:rPr>
              <a:t>（前ページからの続き）</a:t>
            </a:r>
          </a:p>
        </p:txBody>
      </p:sp>
      <p:sp>
        <p:nvSpPr>
          <p:cNvPr id="12" name="正方形/長方形 11"/>
          <p:cNvSpPr/>
          <p:nvPr/>
        </p:nvSpPr>
        <p:spPr>
          <a:xfrm>
            <a:off x="7956376" y="1166563"/>
            <a:ext cx="1008112" cy="246221"/>
          </a:xfrm>
          <a:prstGeom prst="rect">
            <a:avLst/>
          </a:prstGeom>
        </p:spPr>
        <p:txBody>
          <a:bodyPr wrap="square">
            <a:spAutoFit/>
          </a:bodyPr>
          <a:lstStyle/>
          <a:p>
            <a:r>
              <a:rPr lang="ja-JP" altLang="en-US" sz="1000" dirty="0">
                <a:latin typeface="+mn-ea"/>
              </a:rPr>
              <a:t>（単位：千円）</a:t>
            </a:r>
          </a:p>
        </p:txBody>
      </p:sp>
      <p:graphicFrame>
        <p:nvGraphicFramePr>
          <p:cNvPr id="13" name="表 12"/>
          <p:cNvGraphicFramePr>
            <a:graphicFrameLocks noGrp="1"/>
          </p:cNvGraphicFramePr>
          <p:nvPr/>
        </p:nvGraphicFramePr>
        <p:xfrm>
          <a:off x="755576" y="6165304"/>
          <a:ext cx="7992888" cy="288032"/>
        </p:xfrm>
        <a:graphic>
          <a:graphicData uri="http://schemas.openxmlformats.org/drawingml/2006/table">
            <a:tbl>
              <a:tblPr/>
              <a:tblGrid>
                <a:gridCol w="6480720">
                  <a:extLst>
                    <a:ext uri="{9D8B030D-6E8A-4147-A177-3AD203B41FA5}">
                      <a16:colId xmlns:a16="http://schemas.microsoft.com/office/drawing/2014/main" xmlns="" val="20000"/>
                    </a:ext>
                  </a:extLst>
                </a:gridCol>
                <a:gridCol w="1512168">
                  <a:extLst>
                    <a:ext uri="{9D8B030D-6E8A-4147-A177-3AD203B41FA5}">
                      <a16:colId xmlns:a16="http://schemas.microsoft.com/office/drawing/2014/main" xmlns="" val="20001"/>
                    </a:ext>
                  </a:extLst>
                </a:gridCol>
              </a:tblGrid>
              <a:tr h="288032">
                <a:tc>
                  <a:txBody>
                    <a:bodyPr/>
                    <a:lstStyle/>
                    <a:p>
                      <a:pPr algn="ctr" fontAlgn="ctr"/>
                      <a:r>
                        <a:rPr lang="en-US" altLang="ja-JP" sz="1300" b="1" i="0" u="none" strike="noStrike" dirty="0">
                          <a:solidFill>
                            <a:schemeClr val="tx1"/>
                          </a:solidFill>
                          <a:latin typeface="ＭＳ Ｐゴシック" pitchFamily="50" charset="-128"/>
                          <a:ea typeface="ＭＳ Ｐゴシック" pitchFamily="50" charset="-128"/>
                        </a:rPr>
                        <a:t>2014</a:t>
                      </a:r>
                      <a:r>
                        <a:rPr lang="ja-JP" altLang="en-US" sz="1300" b="1" i="0" u="none" strike="noStrike" dirty="0">
                          <a:solidFill>
                            <a:schemeClr val="tx1"/>
                          </a:solidFill>
                          <a:latin typeface="ＭＳ Ｐゴシック" pitchFamily="50" charset="-128"/>
                          <a:ea typeface="ＭＳ Ｐゴシック" pitchFamily="50" charset="-128"/>
                        </a:rPr>
                        <a:t>年度　削減効果額　</a:t>
                      </a:r>
                      <a:r>
                        <a:rPr lang="zh-TW" altLang="en-US" sz="1300" b="1" i="0" u="none" strike="noStrike" dirty="0">
                          <a:solidFill>
                            <a:schemeClr val="tx1"/>
                          </a:solidFill>
                          <a:latin typeface="ＭＳ Ｐゴシック" pitchFamily="50" charset="-128"/>
                          <a:ea typeface="ＭＳ Ｐゴシック" pitchFamily="50" charset="-128"/>
                        </a:rPr>
                        <a:t>合計</a:t>
                      </a:r>
                      <a:r>
                        <a:rPr lang="ja-JP" altLang="en-US" sz="1300" b="1" i="0" u="none" strike="noStrike" dirty="0">
                          <a:solidFill>
                            <a:schemeClr val="tx1"/>
                          </a:solidFill>
                          <a:latin typeface="ＭＳ Ｐゴシック" pitchFamily="50" charset="-128"/>
                          <a:ea typeface="ＭＳ Ｐゴシック" pitchFamily="50" charset="-128"/>
                        </a:rPr>
                        <a:t>　（Ａ～Ｄ合計）</a:t>
                      </a:r>
                      <a:endParaRPr lang="zh-TW" altLang="en-US" sz="1300" b="1" i="0" u="none" strike="noStrike" dirty="0">
                        <a:solidFill>
                          <a:schemeClr val="tx1"/>
                        </a:solidFill>
                        <a:latin typeface="ＭＳ Ｐゴシック" pitchFamily="50" charset="-128"/>
                        <a:ea typeface="ＭＳ Ｐゴシック" pitchFamily="50" charset="-128"/>
                      </a:endParaRPr>
                    </a:p>
                  </a:txBody>
                  <a:tcPr marL="72000" marR="72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40000"/>
                        <a:lumOff val="60000"/>
                      </a:schemeClr>
                    </a:solidFill>
                  </a:tcPr>
                </a:tc>
                <a:tc>
                  <a:txBody>
                    <a:bodyPr/>
                    <a:lstStyle/>
                    <a:p>
                      <a:pPr algn="r" fontAlgn="ctr"/>
                      <a:r>
                        <a:rPr lang="en-US" altLang="ja-JP" sz="1300" b="1" i="0" u="none" strike="noStrike" dirty="0">
                          <a:solidFill>
                            <a:schemeClr val="tx1"/>
                          </a:solidFill>
                          <a:latin typeface="ＭＳ Ｐゴシック"/>
                        </a:rPr>
                        <a:t>3</a:t>
                      </a:r>
                      <a:r>
                        <a:rPr lang="ja-JP" altLang="en-US" sz="1300" b="1" i="0" u="none" strike="noStrike" dirty="0">
                          <a:solidFill>
                            <a:schemeClr val="tx1"/>
                          </a:solidFill>
                          <a:latin typeface="ＭＳ Ｐゴシック"/>
                        </a:rPr>
                        <a:t>億</a:t>
                      </a:r>
                      <a:r>
                        <a:rPr lang="en-US" altLang="ja-JP" sz="1300" b="1" i="0" u="none" strike="noStrike" dirty="0">
                          <a:solidFill>
                            <a:schemeClr val="tx1"/>
                          </a:solidFill>
                          <a:latin typeface="ＭＳ Ｐゴシック"/>
                        </a:rPr>
                        <a:t>8,700 </a:t>
                      </a:r>
                      <a:r>
                        <a:rPr lang="ja-JP" altLang="en-US" sz="1300" b="1" i="0" u="none" strike="noStrike" dirty="0">
                          <a:solidFill>
                            <a:schemeClr val="tx1"/>
                          </a:solidFill>
                          <a:latin typeface="ＭＳ Ｐゴシック"/>
                        </a:rPr>
                        <a:t>万円</a:t>
                      </a:r>
                      <a:endParaRPr lang="en-US" altLang="ja-JP" sz="1300" b="1" i="0" u="none" strike="noStrike" dirty="0">
                        <a:solidFill>
                          <a:schemeClr val="tx1"/>
                        </a:solidFill>
                        <a:latin typeface="ＭＳ Ｐゴシック"/>
                      </a:endParaRPr>
                    </a:p>
                  </a:txBody>
                  <a:tcPr marL="72000" marR="72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40000"/>
                        <a:lumOff val="60000"/>
                      </a:schemeClr>
                    </a:solidFill>
                  </a:tcPr>
                </a:tc>
                <a:extLst>
                  <a:ext uri="{0D108BD9-81ED-4DB2-BD59-A6C34878D82A}">
                    <a16:rowId xmlns:a16="http://schemas.microsoft.com/office/drawing/2014/main" xmlns="" val="10000"/>
                  </a:ext>
                </a:extLst>
              </a:tr>
            </a:tbl>
          </a:graphicData>
        </a:graphic>
      </p:graphicFrame>
      <p:sp>
        <p:nvSpPr>
          <p:cNvPr id="16" name="正方形/長方形 15"/>
          <p:cNvSpPr/>
          <p:nvPr/>
        </p:nvSpPr>
        <p:spPr>
          <a:xfrm>
            <a:off x="467544" y="849412"/>
            <a:ext cx="3312368" cy="292388"/>
          </a:xfrm>
          <a:prstGeom prst="rect">
            <a:avLst/>
          </a:prstGeom>
        </p:spPr>
        <p:txBody>
          <a:bodyPr wrap="square">
            <a:spAutoFit/>
          </a:bodyPr>
          <a:lstStyle/>
          <a:p>
            <a:r>
              <a:rPr lang="ja-JP" altLang="en-US" sz="1300" dirty="0">
                <a:latin typeface="+mn-ea"/>
              </a:rPr>
              <a:t>■廃止　（</a:t>
            </a:r>
            <a:r>
              <a:rPr lang="en-US" altLang="ja-JP" sz="1300" dirty="0">
                <a:latin typeface="+mn-ea"/>
              </a:rPr>
              <a:t>50</a:t>
            </a:r>
            <a:r>
              <a:rPr lang="ja-JP" altLang="en-US" sz="1300" dirty="0">
                <a:latin typeface="+mn-ea"/>
              </a:rPr>
              <a:t>項目）</a:t>
            </a:r>
          </a:p>
        </p:txBody>
      </p:sp>
      <p:sp>
        <p:nvSpPr>
          <p:cNvPr id="9" name="スライド番号プレースホルダ 8"/>
          <p:cNvSpPr>
            <a:spLocks noGrp="1"/>
          </p:cNvSpPr>
          <p:nvPr>
            <p:ph type="sldNum" sz="quarter" idx="12"/>
          </p:nvPr>
        </p:nvSpPr>
        <p:spPr/>
        <p:txBody>
          <a:bodyPr/>
          <a:lstStyle/>
          <a:p>
            <a:fld id="{CCEC3038-1CF1-4B63-9920-55248DCFBA97}" type="slidenum">
              <a:rPr kumimoji="1" lang="ja-JP" altLang="en-US" smtClean="0"/>
              <a:pPr/>
              <a:t>173</a:t>
            </a:fld>
            <a:endParaRPr kumimoji="1" lang="ja-JP" altLang="en-US"/>
          </a:p>
        </p:txBody>
      </p:sp>
      <p:sp>
        <p:nvSpPr>
          <p:cNvPr id="17" name="テキスト ボックス 16"/>
          <p:cNvSpPr txBox="1"/>
          <p:nvPr/>
        </p:nvSpPr>
        <p:spPr>
          <a:xfrm>
            <a:off x="7956376" y="0"/>
            <a:ext cx="1187624" cy="338554"/>
          </a:xfrm>
          <a:prstGeom prst="rect">
            <a:avLst/>
          </a:prstGeom>
          <a:noFill/>
        </p:spPr>
        <p:txBody>
          <a:bodyPr wrap="square" rtlCol="0">
            <a:spAutoFit/>
          </a:bodyPr>
          <a:lstStyle/>
          <a:p>
            <a:r>
              <a:rPr lang="en-US" altLang="ja-JP" sz="1600" dirty="0"/>
              <a:t>A7.(17)</a:t>
            </a:r>
            <a:endParaRPr lang="ja-JP" altLang="en-US" sz="1600" dirty="0"/>
          </a:p>
        </p:txBody>
      </p:sp>
      <p:sp>
        <p:nvSpPr>
          <p:cNvPr id="19" name="テキスト ボックス 36"/>
          <p:cNvSpPr txBox="1"/>
          <p:nvPr/>
        </p:nvSpPr>
        <p:spPr>
          <a:xfrm>
            <a:off x="0" y="0"/>
            <a:ext cx="4427984" cy="261610"/>
          </a:xfrm>
          <a:prstGeom prst="rect">
            <a:avLst/>
          </a:prstGeom>
          <a:noFill/>
        </p:spPr>
        <p:txBody>
          <a:bodyPr wrap="square" rtlCol="0">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r>
              <a:rPr lang="en-US" altLang="ja-JP" sz="1100" dirty="0"/>
              <a:t>Ⅳ</a:t>
            </a:r>
            <a:r>
              <a:rPr lang="ja-JP" altLang="en-US" sz="1100" dirty="0"/>
              <a:t>　行財政改革</a:t>
            </a:r>
            <a:r>
              <a:rPr lang="en-US" altLang="ja-JP" sz="1100" dirty="0"/>
              <a:t>【</a:t>
            </a:r>
            <a:r>
              <a:rPr lang="ja-JP" altLang="en-US" sz="1100" dirty="0"/>
              <a:t>業務執行の刷新</a:t>
            </a:r>
            <a:r>
              <a:rPr lang="en-US" altLang="ja-JP" sz="1100" dirty="0"/>
              <a:t>】</a:t>
            </a:r>
            <a:r>
              <a:rPr lang="ja-JP" altLang="en-US" sz="1100" dirty="0"/>
              <a:t>・補助金等の見直し</a:t>
            </a:r>
            <a:endParaRPr lang="en-US" altLang="ja-JP" sz="1100" dirty="0"/>
          </a:p>
        </p:txBody>
      </p:sp>
    </p:spTree>
    <p:extLst>
      <p:ext uri="{BB962C8B-B14F-4D97-AF65-F5344CB8AC3E}">
        <p14:creationId xmlns:p14="http://schemas.microsoft.com/office/powerpoint/2010/main" val="809635491"/>
      </p:ext>
    </p:extLst>
  </p:cSld>
  <p:clrMapOvr>
    <a:masterClrMapping/>
  </p:clrMapOvr>
</p:sld>
</file>

<file path=ppt/slides/slide1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テキスト ボックス 5"/>
          <p:cNvSpPr txBox="1"/>
          <p:nvPr/>
        </p:nvSpPr>
        <p:spPr>
          <a:xfrm>
            <a:off x="0" y="0"/>
            <a:ext cx="7524328" cy="461665"/>
          </a:xfrm>
          <a:prstGeom prst="rect">
            <a:avLst/>
          </a:prstGeom>
          <a:solidFill>
            <a:srgbClr val="0070C0"/>
          </a:solidFill>
        </p:spPr>
        <p:txBody>
          <a:bodyPr wrap="square" rtlCol="0">
            <a:spAutoFit/>
          </a:bodyPr>
          <a:lstStyle/>
          <a:p>
            <a:r>
              <a:rPr lang="en-US" altLang="ja-JP" sz="2400" b="1" u="sng" dirty="0">
                <a:solidFill>
                  <a:schemeClr val="bg1"/>
                </a:solidFill>
                <a:latin typeface="+mn-ea"/>
              </a:rPr>
              <a:t>Ⅳ【</a:t>
            </a:r>
            <a:r>
              <a:rPr lang="ja-JP" altLang="en-US" sz="2400" b="1" u="sng" dirty="0">
                <a:solidFill>
                  <a:schemeClr val="bg1"/>
                </a:solidFill>
                <a:latin typeface="+mn-ea"/>
              </a:rPr>
              <a:t>業務執行の刷新</a:t>
            </a:r>
            <a:r>
              <a:rPr lang="en-US" altLang="ja-JP" sz="2400" b="1" u="sng" dirty="0">
                <a:solidFill>
                  <a:schemeClr val="bg1"/>
                </a:solidFill>
                <a:latin typeface="+mn-ea"/>
              </a:rPr>
              <a:t>】</a:t>
            </a:r>
            <a:r>
              <a:rPr kumimoji="1" lang="en-US" altLang="ja-JP" sz="2400" b="1" u="sng" dirty="0">
                <a:solidFill>
                  <a:schemeClr val="bg1"/>
                </a:solidFill>
                <a:latin typeface="+mn-ea"/>
                <a:ea typeface="+mn-ea"/>
              </a:rPr>
              <a:t>(</a:t>
            </a:r>
            <a:r>
              <a:rPr lang="en-US" altLang="ja-JP" sz="2400" b="1" u="sng" dirty="0">
                <a:solidFill>
                  <a:schemeClr val="bg1"/>
                </a:solidFill>
                <a:latin typeface="+mn-ea"/>
              </a:rPr>
              <a:t>8</a:t>
            </a:r>
            <a:r>
              <a:rPr kumimoji="1" lang="en-US" altLang="ja-JP" sz="2400" b="1" u="sng" dirty="0">
                <a:solidFill>
                  <a:schemeClr val="bg1"/>
                </a:solidFill>
                <a:latin typeface="+mn-ea"/>
                <a:ea typeface="+mn-ea"/>
              </a:rPr>
              <a:t>) </a:t>
            </a:r>
            <a:r>
              <a:rPr kumimoji="1" lang="ja-JP" altLang="en-US" sz="2400" b="1" u="sng" dirty="0">
                <a:solidFill>
                  <a:schemeClr val="bg1"/>
                </a:solidFill>
                <a:latin typeface="+mn-ea"/>
                <a:ea typeface="+mn-ea"/>
              </a:rPr>
              <a:t>市民利用施設の見直し</a:t>
            </a:r>
          </a:p>
        </p:txBody>
      </p:sp>
      <p:sp>
        <p:nvSpPr>
          <p:cNvPr id="5" name="テキスト ボックス 4"/>
          <p:cNvSpPr txBox="1"/>
          <p:nvPr/>
        </p:nvSpPr>
        <p:spPr>
          <a:xfrm>
            <a:off x="7919864" y="0"/>
            <a:ext cx="1224136" cy="338554"/>
          </a:xfrm>
          <a:prstGeom prst="rect">
            <a:avLst/>
          </a:prstGeom>
          <a:noFill/>
        </p:spPr>
        <p:txBody>
          <a:bodyPr wrap="square" rtlCol="0">
            <a:spAutoFit/>
          </a:bodyPr>
          <a:lstStyle/>
          <a:p>
            <a:pPr fontAlgn="base">
              <a:spcBef>
                <a:spcPct val="0"/>
              </a:spcBef>
              <a:spcAft>
                <a:spcPct val="0"/>
              </a:spcAft>
            </a:pPr>
            <a:r>
              <a:rPr lang="en-US" altLang="ja-JP" sz="1600" dirty="0">
                <a:ea typeface="ＭＳ Ｐゴシック" charset="-128"/>
              </a:rPr>
              <a:t>A8</a:t>
            </a:r>
            <a:endParaRPr lang="ja-JP" altLang="en-US" sz="1600" dirty="0">
              <a:ea typeface="ＭＳ Ｐゴシック" charset="-128"/>
            </a:endParaRPr>
          </a:p>
        </p:txBody>
      </p:sp>
      <p:sp>
        <p:nvSpPr>
          <p:cNvPr id="7" name="スライド番号プレースホルダ 6"/>
          <p:cNvSpPr>
            <a:spLocks noGrp="1"/>
          </p:cNvSpPr>
          <p:nvPr>
            <p:ph type="sldNum" sz="quarter" idx="12"/>
          </p:nvPr>
        </p:nvSpPr>
        <p:spPr/>
        <p:txBody>
          <a:bodyPr/>
          <a:lstStyle/>
          <a:p>
            <a:fld id="{CCEC3038-1CF1-4B63-9920-55248DCFBA97}" type="slidenum">
              <a:rPr kumimoji="1" lang="ja-JP" altLang="en-US" smtClean="0"/>
              <a:pPr/>
              <a:t>174</a:t>
            </a:fld>
            <a:endParaRPr kumimoji="1" lang="ja-JP" altLang="en-US"/>
          </a:p>
        </p:txBody>
      </p:sp>
      <p:sp>
        <p:nvSpPr>
          <p:cNvPr id="9" name="角丸四角形 9">
            <a:extLst>
              <a:ext uri="{FF2B5EF4-FFF2-40B4-BE49-F238E27FC236}">
                <a16:creationId xmlns:a16="http://schemas.microsoft.com/office/drawing/2014/main" xmlns="" id="{EF72D389-4212-4E2F-818D-185BDBAFF48C}"/>
              </a:ext>
            </a:extLst>
          </p:cNvPr>
          <p:cNvSpPr/>
          <p:nvPr/>
        </p:nvSpPr>
        <p:spPr>
          <a:xfrm>
            <a:off x="323528" y="1340768"/>
            <a:ext cx="2088232" cy="1080120"/>
          </a:xfrm>
          <a:prstGeom prst="roundRect">
            <a:avLst>
              <a:gd name="adj" fmla="val 5685"/>
            </a:avLst>
          </a:prstGeom>
          <a:solidFill>
            <a:schemeClr val="accent6">
              <a:lumMod val="60000"/>
              <a:lumOff val="40000"/>
              <a:alpha val="5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 name="角丸四角形 9">
            <a:extLst>
              <a:ext uri="{FF2B5EF4-FFF2-40B4-BE49-F238E27FC236}">
                <a16:creationId xmlns:a16="http://schemas.microsoft.com/office/drawing/2014/main" xmlns="" id="{EF72D389-4212-4E2F-818D-185BDBAFF48C}"/>
              </a:ext>
            </a:extLst>
          </p:cNvPr>
          <p:cNvSpPr/>
          <p:nvPr/>
        </p:nvSpPr>
        <p:spPr>
          <a:xfrm>
            <a:off x="6883584" y="2348881"/>
            <a:ext cx="1360824" cy="288031"/>
          </a:xfrm>
          <a:prstGeom prst="roundRect">
            <a:avLst>
              <a:gd name="adj" fmla="val 5685"/>
            </a:avLst>
          </a:prstGeom>
          <a:solidFill>
            <a:schemeClr val="accent6">
              <a:lumMod val="60000"/>
              <a:lumOff val="40000"/>
              <a:alpha val="5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 name="角丸四角形 9">
            <a:extLst>
              <a:ext uri="{FF2B5EF4-FFF2-40B4-BE49-F238E27FC236}">
                <a16:creationId xmlns:a16="http://schemas.microsoft.com/office/drawing/2014/main" xmlns="" id="{EF72D389-4212-4E2F-818D-185BDBAFF48C}"/>
              </a:ext>
            </a:extLst>
          </p:cNvPr>
          <p:cNvSpPr/>
          <p:nvPr/>
        </p:nvSpPr>
        <p:spPr>
          <a:xfrm>
            <a:off x="8108063" y="2604817"/>
            <a:ext cx="712409" cy="252255"/>
          </a:xfrm>
          <a:prstGeom prst="roundRect">
            <a:avLst>
              <a:gd name="adj" fmla="val 5685"/>
            </a:avLst>
          </a:prstGeom>
          <a:solidFill>
            <a:schemeClr val="accent6">
              <a:lumMod val="60000"/>
              <a:lumOff val="40000"/>
              <a:alpha val="5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 name="角丸四角形 9">
            <a:extLst>
              <a:ext uri="{FF2B5EF4-FFF2-40B4-BE49-F238E27FC236}">
                <a16:creationId xmlns:a16="http://schemas.microsoft.com/office/drawing/2014/main" xmlns="" id="{EF72D389-4212-4E2F-818D-185BDBAFF48C}"/>
              </a:ext>
            </a:extLst>
          </p:cNvPr>
          <p:cNvSpPr/>
          <p:nvPr/>
        </p:nvSpPr>
        <p:spPr>
          <a:xfrm>
            <a:off x="8100393" y="3130098"/>
            <a:ext cx="720080" cy="174030"/>
          </a:xfrm>
          <a:prstGeom prst="roundRect">
            <a:avLst>
              <a:gd name="adj" fmla="val 5685"/>
            </a:avLst>
          </a:prstGeom>
          <a:solidFill>
            <a:schemeClr val="accent6">
              <a:lumMod val="60000"/>
              <a:lumOff val="40000"/>
              <a:alpha val="5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 name="角丸四角形 9">
            <a:extLst>
              <a:ext uri="{FF2B5EF4-FFF2-40B4-BE49-F238E27FC236}">
                <a16:creationId xmlns:a16="http://schemas.microsoft.com/office/drawing/2014/main" xmlns="" id="{EF72D389-4212-4E2F-818D-185BDBAFF48C}"/>
              </a:ext>
            </a:extLst>
          </p:cNvPr>
          <p:cNvSpPr/>
          <p:nvPr/>
        </p:nvSpPr>
        <p:spPr>
          <a:xfrm>
            <a:off x="8094139" y="4168563"/>
            <a:ext cx="720080" cy="174030"/>
          </a:xfrm>
          <a:prstGeom prst="roundRect">
            <a:avLst>
              <a:gd name="adj" fmla="val 5685"/>
            </a:avLst>
          </a:prstGeom>
          <a:solidFill>
            <a:schemeClr val="accent6">
              <a:lumMod val="60000"/>
              <a:lumOff val="40000"/>
              <a:alpha val="5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4" name="角丸四角形 9">
            <a:extLst>
              <a:ext uri="{FF2B5EF4-FFF2-40B4-BE49-F238E27FC236}">
                <a16:creationId xmlns:a16="http://schemas.microsoft.com/office/drawing/2014/main" xmlns="" id="{EF72D389-4212-4E2F-818D-185BDBAFF48C}"/>
              </a:ext>
            </a:extLst>
          </p:cNvPr>
          <p:cNvSpPr/>
          <p:nvPr/>
        </p:nvSpPr>
        <p:spPr>
          <a:xfrm>
            <a:off x="8094139" y="4932622"/>
            <a:ext cx="720080" cy="174030"/>
          </a:xfrm>
          <a:prstGeom prst="roundRect">
            <a:avLst>
              <a:gd name="adj" fmla="val 5685"/>
            </a:avLst>
          </a:prstGeom>
          <a:solidFill>
            <a:schemeClr val="accent6">
              <a:lumMod val="60000"/>
              <a:lumOff val="40000"/>
              <a:alpha val="5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5" name="角丸四角形 9">
            <a:extLst>
              <a:ext uri="{FF2B5EF4-FFF2-40B4-BE49-F238E27FC236}">
                <a16:creationId xmlns:a16="http://schemas.microsoft.com/office/drawing/2014/main" xmlns="" id="{EF72D389-4212-4E2F-818D-185BDBAFF48C}"/>
              </a:ext>
            </a:extLst>
          </p:cNvPr>
          <p:cNvSpPr/>
          <p:nvPr/>
        </p:nvSpPr>
        <p:spPr>
          <a:xfrm>
            <a:off x="7822301" y="5952419"/>
            <a:ext cx="720080" cy="174030"/>
          </a:xfrm>
          <a:prstGeom prst="roundRect">
            <a:avLst>
              <a:gd name="adj" fmla="val 5685"/>
            </a:avLst>
          </a:prstGeom>
          <a:solidFill>
            <a:schemeClr val="accent6">
              <a:lumMod val="60000"/>
              <a:lumOff val="40000"/>
              <a:alpha val="5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6" name="角丸四角形 9">
            <a:extLst>
              <a:ext uri="{FF2B5EF4-FFF2-40B4-BE49-F238E27FC236}">
                <a16:creationId xmlns:a16="http://schemas.microsoft.com/office/drawing/2014/main" xmlns="" id="{EF72D389-4212-4E2F-818D-185BDBAFF48C}"/>
              </a:ext>
            </a:extLst>
          </p:cNvPr>
          <p:cNvSpPr/>
          <p:nvPr/>
        </p:nvSpPr>
        <p:spPr>
          <a:xfrm>
            <a:off x="6660231" y="5157192"/>
            <a:ext cx="2153987" cy="522201"/>
          </a:xfrm>
          <a:prstGeom prst="roundRect">
            <a:avLst>
              <a:gd name="adj" fmla="val 5685"/>
            </a:avLst>
          </a:prstGeom>
          <a:solidFill>
            <a:schemeClr val="accent6">
              <a:lumMod val="60000"/>
              <a:lumOff val="40000"/>
              <a:alpha val="5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8" name="角丸四角形 9">
            <a:extLst>
              <a:ext uri="{FF2B5EF4-FFF2-40B4-BE49-F238E27FC236}">
                <a16:creationId xmlns:a16="http://schemas.microsoft.com/office/drawing/2014/main" xmlns="" id="{EF72D389-4212-4E2F-818D-185BDBAFF48C}"/>
              </a:ext>
            </a:extLst>
          </p:cNvPr>
          <p:cNvSpPr/>
          <p:nvPr/>
        </p:nvSpPr>
        <p:spPr>
          <a:xfrm>
            <a:off x="7687394" y="1628800"/>
            <a:ext cx="720080" cy="174030"/>
          </a:xfrm>
          <a:prstGeom prst="roundRect">
            <a:avLst>
              <a:gd name="adj" fmla="val 5685"/>
            </a:avLst>
          </a:prstGeom>
          <a:solidFill>
            <a:schemeClr val="accent6">
              <a:lumMod val="60000"/>
              <a:lumOff val="40000"/>
              <a:alpha val="5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aphicFrame>
        <p:nvGraphicFramePr>
          <p:cNvPr id="8" name="表 7"/>
          <p:cNvGraphicFramePr>
            <a:graphicFrameLocks noGrp="1"/>
          </p:cNvGraphicFramePr>
          <p:nvPr>
            <p:extLst/>
          </p:nvPr>
        </p:nvGraphicFramePr>
        <p:xfrm>
          <a:off x="323528" y="908720"/>
          <a:ext cx="8496944" cy="5540480"/>
        </p:xfrm>
        <a:graphic>
          <a:graphicData uri="http://schemas.openxmlformats.org/drawingml/2006/table">
            <a:tbl>
              <a:tblPr firstRow="1">
                <a:tableStyleId>{5C22544A-7EE6-4342-B048-85BDC9FD1C3A}</a:tableStyleId>
              </a:tblPr>
              <a:tblGrid>
                <a:gridCol w="2106234">
                  <a:extLst>
                    <a:ext uri="{9D8B030D-6E8A-4147-A177-3AD203B41FA5}">
                      <a16:colId xmlns:a16="http://schemas.microsoft.com/office/drawing/2014/main" xmlns="" val="20000"/>
                    </a:ext>
                  </a:extLst>
                </a:gridCol>
                <a:gridCol w="2106234">
                  <a:extLst>
                    <a:ext uri="{9D8B030D-6E8A-4147-A177-3AD203B41FA5}">
                      <a16:colId xmlns:a16="http://schemas.microsoft.com/office/drawing/2014/main" xmlns="" val="20001"/>
                    </a:ext>
                  </a:extLst>
                </a:gridCol>
                <a:gridCol w="2106234">
                  <a:extLst>
                    <a:ext uri="{9D8B030D-6E8A-4147-A177-3AD203B41FA5}">
                      <a16:colId xmlns:a16="http://schemas.microsoft.com/office/drawing/2014/main" xmlns="" val="20002"/>
                    </a:ext>
                  </a:extLst>
                </a:gridCol>
                <a:gridCol w="2178242">
                  <a:extLst>
                    <a:ext uri="{9D8B030D-6E8A-4147-A177-3AD203B41FA5}">
                      <a16:colId xmlns:a16="http://schemas.microsoft.com/office/drawing/2014/main" xmlns="" val="20003"/>
                    </a:ext>
                  </a:extLst>
                </a:gridCol>
              </a:tblGrid>
              <a:tr h="369040">
                <a:tc>
                  <a:txBody>
                    <a:bodyPr/>
                    <a:lstStyle/>
                    <a:p>
                      <a:pPr algn="ctr">
                        <a:lnSpc>
                          <a:spcPts val="1800"/>
                        </a:lnSpc>
                      </a:pPr>
                      <a:r>
                        <a:rPr kumimoji="1" lang="ja-JP" altLang="en-US" sz="1400" dirty="0">
                          <a:solidFill>
                            <a:schemeClr val="tx1"/>
                          </a:solidFill>
                        </a:rPr>
                        <a:t>＜</a:t>
                      </a:r>
                      <a:r>
                        <a:rPr kumimoji="1" lang="en-US" altLang="ja-JP" sz="1400" dirty="0">
                          <a:solidFill>
                            <a:schemeClr val="tx1"/>
                          </a:solidFill>
                        </a:rPr>
                        <a:t>Why</a:t>
                      </a:r>
                      <a:r>
                        <a:rPr kumimoji="1" lang="ja-JP" altLang="en-US" sz="1400" dirty="0">
                          <a:solidFill>
                            <a:schemeClr val="tx1"/>
                          </a:solidFill>
                        </a:rPr>
                        <a:t>＞</a:t>
                      </a:r>
                    </a:p>
                  </a:txBody>
                  <a:tcPr marL="36000" marR="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ts val="1800"/>
                        </a:lnSpc>
                      </a:pPr>
                      <a:r>
                        <a:rPr kumimoji="1" lang="ja-JP" altLang="en-US" sz="1400" dirty="0">
                          <a:solidFill>
                            <a:schemeClr val="tx1"/>
                          </a:solidFill>
                        </a:rPr>
                        <a:t>＜</a:t>
                      </a:r>
                      <a:r>
                        <a:rPr kumimoji="1" lang="en-US" altLang="ja-JP" sz="1400" dirty="0">
                          <a:solidFill>
                            <a:schemeClr val="tx1"/>
                          </a:solidFill>
                        </a:rPr>
                        <a:t>Vision</a:t>
                      </a:r>
                      <a:r>
                        <a:rPr kumimoji="1" lang="ja-JP" altLang="en-US" sz="1400" dirty="0">
                          <a:solidFill>
                            <a:schemeClr val="tx1"/>
                          </a:solidFill>
                        </a:rPr>
                        <a:t>＞</a:t>
                      </a:r>
                    </a:p>
                  </a:txBody>
                  <a:tcPr marL="36000" marR="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ts val="1800"/>
                        </a:lnSpc>
                      </a:pPr>
                      <a:r>
                        <a:rPr kumimoji="1" lang="ja-JP" altLang="en-US" sz="1400" dirty="0">
                          <a:solidFill>
                            <a:schemeClr val="tx1"/>
                          </a:solidFill>
                        </a:rPr>
                        <a:t>＜</a:t>
                      </a:r>
                      <a:r>
                        <a:rPr kumimoji="1" lang="en-US" altLang="ja-JP" sz="1400" dirty="0">
                          <a:solidFill>
                            <a:schemeClr val="tx1"/>
                          </a:solidFill>
                        </a:rPr>
                        <a:t>What</a:t>
                      </a:r>
                      <a:r>
                        <a:rPr kumimoji="1" lang="ja-JP" altLang="en-US" sz="1400" dirty="0">
                          <a:solidFill>
                            <a:schemeClr val="tx1"/>
                          </a:solidFill>
                        </a:rPr>
                        <a:t>＞</a:t>
                      </a:r>
                    </a:p>
                  </a:txBody>
                  <a:tcPr marL="36000" marR="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ts val="1800"/>
                        </a:lnSpc>
                      </a:pPr>
                      <a:r>
                        <a:rPr kumimoji="1" lang="ja-JP" altLang="en-US" sz="1400" dirty="0">
                          <a:solidFill>
                            <a:schemeClr val="tx1"/>
                          </a:solidFill>
                        </a:rPr>
                        <a:t>＜</a:t>
                      </a:r>
                      <a:r>
                        <a:rPr kumimoji="1" lang="en-US" altLang="ja-JP" sz="1400" dirty="0">
                          <a:solidFill>
                            <a:schemeClr val="tx1"/>
                          </a:solidFill>
                        </a:rPr>
                        <a:t>Outcome</a:t>
                      </a:r>
                      <a:r>
                        <a:rPr kumimoji="1" lang="ja-JP" altLang="en-US" sz="1400" dirty="0">
                          <a:solidFill>
                            <a:schemeClr val="tx1"/>
                          </a:solidFill>
                        </a:rPr>
                        <a:t>＞</a:t>
                      </a:r>
                    </a:p>
                  </a:txBody>
                  <a:tcPr marL="36000" marR="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xmlns="" val="10000"/>
                  </a:ext>
                </a:extLst>
              </a:tr>
              <a:tr h="3231360">
                <a:tc>
                  <a:txBody>
                    <a:bodyPr/>
                    <a:lstStyle/>
                    <a:p>
                      <a:pPr marL="0" marR="0" indent="0" algn="l" defTabSz="914400" rtl="0" eaLnBrk="1" fontAlgn="auto" latinLnBrk="0" hangingPunct="1">
                        <a:lnSpc>
                          <a:spcPts val="2000"/>
                        </a:lnSpc>
                        <a:spcBef>
                          <a:spcPts val="0"/>
                        </a:spcBef>
                        <a:spcAft>
                          <a:spcPts val="0"/>
                        </a:spcAft>
                        <a:buClrTx/>
                        <a:buSzTx/>
                        <a:buFontTx/>
                        <a:buNone/>
                        <a:tabLst/>
                        <a:defRPr/>
                      </a:pPr>
                      <a:r>
                        <a:rPr lang="ja-JP" altLang="en-US" sz="1200" dirty="0">
                          <a:solidFill>
                            <a:schemeClr val="tx1"/>
                          </a:solidFill>
                        </a:rPr>
                        <a:t>・社会福祉施設や地域利用施設等を含む一般施設は、築後</a:t>
                      </a:r>
                      <a:r>
                        <a:rPr lang="en-US" altLang="ja-JP" sz="1200" dirty="0">
                          <a:solidFill>
                            <a:schemeClr val="tx1"/>
                          </a:solidFill>
                        </a:rPr>
                        <a:t>30</a:t>
                      </a:r>
                      <a:r>
                        <a:rPr lang="ja-JP" altLang="en-US" sz="1200" dirty="0">
                          <a:solidFill>
                            <a:schemeClr val="tx1"/>
                          </a:solidFill>
                        </a:rPr>
                        <a:t>年以上経過したものが約</a:t>
                      </a:r>
                      <a:r>
                        <a:rPr lang="en-US" altLang="ja-JP" sz="1200" dirty="0">
                          <a:solidFill>
                            <a:schemeClr val="tx1"/>
                          </a:solidFill>
                        </a:rPr>
                        <a:t>4</a:t>
                      </a:r>
                      <a:r>
                        <a:rPr lang="ja-JP" altLang="en-US" sz="1200" dirty="0">
                          <a:solidFill>
                            <a:schemeClr val="tx1"/>
                          </a:solidFill>
                        </a:rPr>
                        <a:t>割以上。</a:t>
                      </a:r>
                      <a:endParaRPr lang="en-US" altLang="ja-JP" sz="1200" dirty="0">
                        <a:solidFill>
                          <a:schemeClr val="tx1"/>
                        </a:solidFill>
                      </a:endParaRPr>
                    </a:p>
                    <a:p>
                      <a:pPr marL="0" marR="0" indent="0" algn="l" defTabSz="914400" rtl="0" eaLnBrk="1" fontAlgn="auto" latinLnBrk="0" hangingPunct="1">
                        <a:lnSpc>
                          <a:spcPts val="2000"/>
                        </a:lnSpc>
                        <a:spcBef>
                          <a:spcPts val="0"/>
                        </a:spcBef>
                        <a:spcAft>
                          <a:spcPts val="0"/>
                        </a:spcAft>
                        <a:buClrTx/>
                        <a:buSzTx/>
                        <a:buFontTx/>
                        <a:buNone/>
                        <a:tabLst/>
                        <a:defRPr/>
                      </a:pPr>
                      <a:endParaRPr lang="en-US" altLang="ja-JP" sz="1200" dirty="0">
                        <a:solidFill>
                          <a:schemeClr val="tx1"/>
                        </a:solidFill>
                      </a:endParaRPr>
                    </a:p>
                    <a:p>
                      <a:pPr marL="0" marR="0" indent="0" algn="l" defTabSz="914400" rtl="0" eaLnBrk="1" fontAlgn="auto" latinLnBrk="0" hangingPunct="1">
                        <a:lnSpc>
                          <a:spcPts val="2000"/>
                        </a:lnSpc>
                        <a:spcBef>
                          <a:spcPts val="0"/>
                        </a:spcBef>
                        <a:spcAft>
                          <a:spcPts val="0"/>
                        </a:spcAft>
                        <a:buClrTx/>
                        <a:buSzTx/>
                        <a:buFontTx/>
                        <a:buNone/>
                        <a:tabLst/>
                        <a:defRPr/>
                      </a:pPr>
                      <a:r>
                        <a:rPr lang="ja-JP" altLang="en-US" sz="1200" dirty="0">
                          <a:solidFill>
                            <a:schemeClr val="tx1"/>
                          </a:solidFill>
                        </a:rPr>
                        <a:t>・今後、設備更新や大規模改修など維持保全経費の負担が、本市財政の大きな課題。</a:t>
                      </a:r>
                      <a:endParaRPr lang="en-US" altLang="ja-JP" sz="1200" dirty="0">
                        <a:solidFill>
                          <a:schemeClr val="tx1"/>
                        </a:solidFill>
                      </a:endParaRPr>
                    </a:p>
                    <a:p>
                      <a:pPr marL="0" marR="0" indent="0" algn="l" defTabSz="914400" rtl="0" eaLnBrk="1" fontAlgn="auto" latinLnBrk="0" hangingPunct="1">
                        <a:lnSpc>
                          <a:spcPts val="2000"/>
                        </a:lnSpc>
                        <a:spcBef>
                          <a:spcPts val="0"/>
                        </a:spcBef>
                        <a:spcAft>
                          <a:spcPts val="0"/>
                        </a:spcAft>
                        <a:buClrTx/>
                        <a:buSzTx/>
                        <a:buFontTx/>
                        <a:buNone/>
                        <a:tabLst/>
                        <a:defRPr/>
                      </a:pPr>
                      <a:endParaRPr lang="en-US" altLang="ja-JP" sz="1200" dirty="0">
                        <a:solidFill>
                          <a:schemeClr val="tx1"/>
                        </a:solidFill>
                      </a:endParaRPr>
                    </a:p>
                    <a:p>
                      <a:pPr marL="0" marR="0" indent="0" algn="l" defTabSz="914400" rtl="0" eaLnBrk="1" fontAlgn="auto" latinLnBrk="0" hangingPunct="1">
                        <a:lnSpc>
                          <a:spcPts val="2000"/>
                        </a:lnSpc>
                        <a:spcBef>
                          <a:spcPts val="0"/>
                        </a:spcBef>
                        <a:spcAft>
                          <a:spcPts val="0"/>
                        </a:spcAft>
                        <a:buClrTx/>
                        <a:buSzTx/>
                        <a:buFontTx/>
                        <a:buNone/>
                        <a:tabLst/>
                        <a:defRPr/>
                      </a:pPr>
                      <a:r>
                        <a:rPr lang="ja-JP" altLang="en-US" sz="1200" dirty="0">
                          <a:solidFill>
                            <a:schemeClr val="tx1"/>
                          </a:solidFill>
                        </a:rPr>
                        <a:t>・特に、市民利用施設（全</a:t>
                      </a:r>
                      <a:r>
                        <a:rPr lang="en-US" altLang="ja-JP" sz="1200" dirty="0">
                          <a:solidFill>
                            <a:schemeClr val="tx1"/>
                          </a:solidFill>
                        </a:rPr>
                        <a:t>286</a:t>
                      </a:r>
                      <a:r>
                        <a:rPr lang="ja-JP" altLang="en-US" sz="1200" dirty="0">
                          <a:solidFill>
                            <a:schemeClr val="tx1"/>
                          </a:solidFill>
                        </a:rPr>
                        <a:t>施設）については、比較</a:t>
                      </a:r>
                      <a:r>
                        <a:rPr lang="en-US" altLang="ja-JP" sz="1200" dirty="0">
                          <a:solidFill>
                            <a:schemeClr val="tx1"/>
                          </a:solidFill>
                        </a:rPr>
                        <a:t>4</a:t>
                      </a:r>
                      <a:r>
                        <a:rPr lang="ja-JP" altLang="en-US" sz="1200" dirty="0">
                          <a:solidFill>
                            <a:schemeClr val="tx1"/>
                          </a:solidFill>
                        </a:rPr>
                        <a:t>都市（神戸市・京都市・名古屋市・横浜市）の人口あたりの施設規模（床面積や収容人数など）の平均値と比べると、屋内プールやスポーツセンターなど、過剰な水準となっている施設も多々あり、必要性や有効性を見直すべき。</a:t>
                      </a:r>
                      <a:endParaRPr lang="en-US" altLang="ja-JP" sz="1300" dirty="0">
                        <a:solidFill>
                          <a:schemeClr val="tx1"/>
                        </a:solidFill>
                      </a:endParaRPr>
                    </a:p>
                  </a:txBody>
                  <a:tcPr marL="36000" marR="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nSpc>
                          <a:spcPts val="2000"/>
                        </a:lnSpc>
                      </a:pPr>
                      <a:r>
                        <a:rPr lang="ja-JP" altLang="en-US" sz="1200" dirty="0">
                          <a:solidFill>
                            <a:schemeClr val="tx1"/>
                          </a:solidFill>
                        </a:rPr>
                        <a:t>・「比較</a:t>
                      </a:r>
                      <a:r>
                        <a:rPr lang="en-US" altLang="ja-JP" sz="1200" dirty="0">
                          <a:solidFill>
                            <a:schemeClr val="tx1"/>
                          </a:solidFill>
                        </a:rPr>
                        <a:t>4</a:t>
                      </a:r>
                      <a:r>
                        <a:rPr lang="ja-JP" altLang="en-US" sz="1200" dirty="0">
                          <a:solidFill>
                            <a:schemeClr val="tx1"/>
                          </a:solidFill>
                        </a:rPr>
                        <a:t>都市の水準並みに」、「民間にできることは民間に」、「施策目的ごとの施設提供から施設の全体最適化」などの観点から、施設の必要性・有効性、行政と民間の役割分担等を点検・精査。</a:t>
                      </a:r>
                      <a:endParaRPr lang="en-US" altLang="ja-JP" sz="1200" dirty="0">
                        <a:solidFill>
                          <a:schemeClr val="tx1"/>
                        </a:solidFill>
                      </a:endParaRPr>
                    </a:p>
                    <a:p>
                      <a:pPr>
                        <a:lnSpc>
                          <a:spcPts val="2000"/>
                        </a:lnSpc>
                      </a:pPr>
                      <a:endParaRPr lang="en-US" altLang="ja-JP" sz="1200" dirty="0">
                        <a:solidFill>
                          <a:schemeClr val="tx1"/>
                        </a:solidFill>
                      </a:endParaRPr>
                    </a:p>
                    <a:p>
                      <a:pPr>
                        <a:lnSpc>
                          <a:spcPts val="2000"/>
                        </a:lnSpc>
                      </a:pPr>
                      <a:r>
                        <a:rPr lang="ja-JP" altLang="en-US" sz="1200" dirty="0">
                          <a:solidFill>
                            <a:schemeClr val="tx1"/>
                          </a:solidFill>
                        </a:rPr>
                        <a:t>・施設の廃止・縮小・転用や機能統合など抜本的な見直しを行い、維持管理費の縮減や効率化を図る。</a:t>
                      </a:r>
                      <a:endParaRPr lang="en-US" altLang="ja-JP" sz="1200" dirty="0">
                        <a:solidFill>
                          <a:schemeClr val="tx1"/>
                        </a:solidFill>
                      </a:endParaRPr>
                    </a:p>
                    <a:p>
                      <a:pPr>
                        <a:lnSpc>
                          <a:spcPts val="2000"/>
                        </a:lnSpc>
                      </a:pPr>
                      <a:endParaRPr lang="en-US" altLang="ja-JP" sz="1200" dirty="0">
                        <a:solidFill>
                          <a:schemeClr val="tx1"/>
                        </a:solidFill>
                      </a:endParaRPr>
                    </a:p>
                  </a:txBody>
                  <a:tcPr marL="36000" marR="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nSpc>
                          <a:spcPts val="2000"/>
                        </a:lnSpc>
                      </a:pPr>
                      <a:r>
                        <a:rPr lang="ja-JP" altLang="en-US" sz="1200" dirty="0">
                          <a:solidFill>
                            <a:schemeClr val="tx1"/>
                          </a:solidFill>
                        </a:rPr>
                        <a:t>・比較</a:t>
                      </a:r>
                      <a:r>
                        <a:rPr lang="en-US" altLang="ja-JP" sz="1200" dirty="0">
                          <a:solidFill>
                            <a:schemeClr val="tx1"/>
                          </a:solidFill>
                        </a:rPr>
                        <a:t>4</a:t>
                      </a:r>
                      <a:r>
                        <a:rPr lang="ja-JP" altLang="en-US" sz="1200" dirty="0">
                          <a:solidFill>
                            <a:schemeClr val="tx1"/>
                          </a:solidFill>
                        </a:rPr>
                        <a:t>都市と①施設規模の状況、②施設の設置目的の達成状況、③官民の役割分担、④施設間での機能重複、⑤施設配置の妥当性などを検証し、見直し対象施設（</a:t>
                      </a:r>
                      <a:r>
                        <a:rPr lang="en-US" altLang="ja-JP" sz="1200" dirty="0">
                          <a:solidFill>
                            <a:schemeClr val="tx1"/>
                          </a:solidFill>
                        </a:rPr>
                        <a:t>74</a:t>
                      </a:r>
                      <a:r>
                        <a:rPr lang="ja-JP" altLang="en-US" sz="1200" dirty="0">
                          <a:solidFill>
                            <a:schemeClr val="tx1"/>
                          </a:solidFill>
                        </a:rPr>
                        <a:t>施設）をリストアップ。</a:t>
                      </a:r>
                      <a:endParaRPr lang="en-US" altLang="ja-JP" sz="1200" dirty="0">
                        <a:solidFill>
                          <a:schemeClr val="tx1"/>
                        </a:solidFill>
                      </a:endParaRPr>
                    </a:p>
                    <a:p>
                      <a:pPr>
                        <a:lnSpc>
                          <a:spcPts val="2000"/>
                        </a:lnSpc>
                      </a:pPr>
                      <a:endParaRPr lang="en-US" altLang="ja-JP" sz="1200" dirty="0">
                        <a:solidFill>
                          <a:schemeClr val="tx1"/>
                        </a:solidFill>
                      </a:endParaRPr>
                    </a:p>
                    <a:p>
                      <a:pPr>
                        <a:lnSpc>
                          <a:spcPts val="2000"/>
                        </a:lnSpc>
                      </a:pPr>
                      <a:r>
                        <a:rPr lang="ja-JP" altLang="en-US" sz="1200" dirty="0">
                          <a:solidFill>
                            <a:schemeClr val="tx1"/>
                          </a:solidFill>
                        </a:rPr>
                        <a:t>・必要に応じて各施設の設置条例を改正し、見直しを実施。</a:t>
                      </a:r>
                      <a:endParaRPr lang="en-US" altLang="ja-JP" sz="1300" dirty="0">
                        <a:solidFill>
                          <a:schemeClr val="tx1"/>
                        </a:solidFill>
                      </a:endParaRPr>
                    </a:p>
                  </a:txBody>
                  <a:tcPr marL="36000" marR="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ts val="2000"/>
                        </a:lnSpc>
                        <a:spcBef>
                          <a:spcPts val="0"/>
                        </a:spcBef>
                        <a:spcAft>
                          <a:spcPts val="0"/>
                        </a:spcAft>
                        <a:buClrTx/>
                        <a:buSzTx/>
                        <a:buFontTx/>
                        <a:buNone/>
                        <a:tabLst/>
                        <a:defRPr/>
                      </a:pPr>
                      <a:r>
                        <a:rPr lang="ja-JP" altLang="en-US" sz="1200" dirty="0">
                          <a:solidFill>
                            <a:schemeClr val="tx1"/>
                          </a:solidFill>
                          <a:latin typeface="+mn-ea"/>
                        </a:rPr>
                        <a:t>・見直し対象施設（</a:t>
                      </a:r>
                      <a:r>
                        <a:rPr lang="en-US" altLang="ja-JP" sz="1200" dirty="0">
                          <a:solidFill>
                            <a:schemeClr val="tx1"/>
                          </a:solidFill>
                          <a:latin typeface="+mn-lt"/>
                        </a:rPr>
                        <a:t>74</a:t>
                      </a:r>
                      <a:r>
                        <a:rPr lang="ja-JP" altLang="en-US" sz="1200" dirty="0">
                          <a:solidFill>
                            <a:schemeClr val="tx1"/>
                          </a:solidFill>
                          <a:latin typeface="+mn-ea"/>
                        </a:rPr>
                        <a:t>施設）のうち、（Ａ：</a:t>
                      </a:r>
                      <a:r>
                        <a:rPr lang="en-US" altLang="ja-JP" sz="1200" dirty="0">
                          <a:solidFill>
                            <a:schemeClr val="tx1"/>
                          </a:solidFill>
                          <a:latin typeface="+mn-lt"/>
                        </a:rPr>
                        <a:t>23</a:t>
                      </a:r>
                      <a:r>
                        <a:rPr lang="ja-JP" altLang="en-US" sz="1200" dirty="0">
                          <a:solidFill>
                            <a:schemeClr val="tx1"/>
                          </a:solidFill>
                          <a:latin typeface="+mn-ea"/>
                        </a:rPr>
                        <a:t>施設　Ｂ：</a:t>
                      </a:r>
                      <a:r>
                        <a:rPr lang="en-US" altLang="ja-JP" sz="1200" dirty="0">
                          <a:solidFill>
                            <a:schemeClr val="tx1"/>
                          </a:solidFill>
                          <a:latin typeface="+mn-lt"/>
                        </a:rPr>
                        <a:t>25</a:t>
                      </a:r>
                      <a:r>
                        <a:rPr lang="ja-JP" altLang="en-US" sz="1200" dirty="0">
                          <a:solidFill>
                            <a:schemeClr val="tx1"/>
                          </a:solidFill>
                          <a:latin typeface="+mn-ea"/>
                        </a:rPr>
                        <a:t>施設）を見直し済。</a:t>
                      </a:r>
                      <a:endParaRPr lang="ja-JP" altLang="en-US" sz="1200" dirty="0">
                        <a:solidFill>
                          <a:schemeClr val="tx1"/>
                        </a:solidFill>
                      </a:endParaRPr>
                    </a:p>
                    <a:p>
                      <a:pPr marL="0" marR="0" indent="0" algn="l" defTabSz="914400" rtl="0" eaLnBrk="1" fontAlgn="auto" latinLnBrk="0" hangingPunct="1">
                        <a:lnSpc>
                          <a:spcPts val="2000"/>
                        </a:lnSpc>
                        <a:spcBef>
                          <a:spcPts val="0"/>
                        </a:spcBef>
                        <a:spcAft>
                          <a:spcPts val="0"/>
                        </a:spcAft>
                        <a:buClrTx/>
                        <a:buSzTx/>
                        <a:buFontTx/>
                        <a:buNone/>
                        <a:tabLst/>
                        <a:defRPr/>
                      </a:pPr>
                      <a:r>
                        <a:rPr lang="ja-JP" altLang="en-US" sz="1200" dirty="0">
                          <a:solidFill>
                            <a:schemeClr val="tx1"/>
                          </a:solidFill>
                          <a:latin typeface="+mn-ea"/>
                        </a:rPr>
                        <a:t>　　Ａ：</a:t>
                      </a:r>
                      <a:r>
                        <a:rPr lang="en-US" altLang="ja-JP" sz="1200" dirty="0">
                          <a:solidFill>
                            <a:schemeClr val="tx1"/>
                          </a:solidFill>
                        </a:rPr>
                        <a:t>2012</a:t>
                      </a:r>
                      <a:r>
                        <a:rPr lang="ja-JP" altLang="en-US" sz="1200" dirty="0">
                          <a:solidFill>
                            <a:schemeClr val="tx1"/>
                          </a:solidFill>
                        </a:rPr>
                        <a:t>～</a:t>
                      </a:r>
                      <a:r>
                        <a:rPr lang="en-US" altLang="ja-JP" sz="1200" dirty="0">
                          <a:solidFill>
                            <a:schemeClr val="tx1"/>
                          </a:solidFill>
                        </a:rPr>
                        <a:t>2015</a:t>
                      </a:r>
                      <a:r>
                        <a:rPr lang="ja-JP" altLang="en-US" sz="1200" dirty="0">
                          <a:solidFill>
                            <a:schemeClr val="tx1"/>
                          </a:solidFill>
                        </a:rPr>
                        <a:t>年度</a:t>
                      </a:r>
                      <a:endParaRPr lang="en-US" altLang="ja-JP" sz="1200" dirty="0">
                        <a:solidFill>
                          <a:schemeClr val="tx1"/>
                        </a:solidFill>
                        <a:latin typeface="+mn-ea"/>
                      </a:endParaRPr>
                    </a:p>
                    <a:p>
                      <a:pPr marL="0" marR="0" indent="0" algn="l" defTabSz="914400" rtl="0" eaLnBrk="1" fontAlgn="auto" latinLnBrk="0" hangingPunct="1">
                        <a:lnSpc>
                          <a:spcPts val="2000"/>
                        </a:lnSpc>
                        <a:spcBef>
                          <a:spcPts val="0"/>
                        </a:spcBef>
                        <a:spcAft>
                          <a:spcPts val="0"/>
                        </a:spcAft>
                        <a:buClrTx/>
                        <a:buSzTx/>
                        <a:buFontTx/>
                        <a:buNone/>
                        <a:tabLst/>
                        <a:defRPr/>
                      </a:pPr>
                      <a:r>
                        <a:rPr lang="ja-JP" altLang="en-US" sz="1200" dirty="0">
                          <a:solidFill>
                            <a:schemeClr val="tx1"/>
                          </a:solidFill>
                          <a:latin typeface="+mn-ea"/>
                        </a:rPr>
                        <a:t>　　Ｂ：</a:t>
                      </a:r>
                      <a:r>
                        <a:rPr lang="en-US" altLang="ja-JP" sz="1200" dirty="0">
                          <a:solidFill>
                            <a:schemeClr val="tx1"/>
                          </a:solidFill>
                          <a:latin typeface="+mn-lt"/>
                        </a:rPr>
                        <a:t>2012</a:t>
                      </a:r>
                      <a:r>
                        <a:rPr lang="ja-JP" altLang="en-US" sz="1200" dirty="0">
                          <a:solidFill>
                            <a:schemeClr val="tx1"/>
                          </a:solidFill>
                          <a:latin typeface="+mn-lt"/>
                        </a:rPr>
                        <a:t>～</a:t>
                      </a:r>
                      <a:r>
                        <a:rPr lang="en-US" altLang="ja-JP" sz="1200" dirty="0">
                          <a:solidFill>
                            <a:schemeClr val="tx1"/>
                          </a:solidFill>
                          <a:latin typeface="+mn-lt"/>
                        </a:rPr>
                        <a:t>2017</a:t>
                      </a:r>
                      <a:r>
                        <a:rPr lang="ja-JP" altLang="en-US" sz="1200" dirty="0">
                          <a:solidFill>
                            <a:schemeClr val="tx1"/>
                          </a:solidFill>
                          <a:latin typeface="+mn-ea"/>
                        </a:rPr>
                        <a:t>年度</a:t>
                      </a:r>
                      <a:endParaRPr lang="ja-JP" altLang="en-US" sz="1200" dirty="0">
                        <a:solidFill>
                          <a:schemeClr val="tx1"/>
                        </a:solidFill>
                      </a:endParaRPr>
                    </a:p>
                    <a:p>
                      <a:pPr>
                        <a:lnSpc>
                          <a:spcPts val="2000"/>
                        </a:lnSpc>
                      </a:pPr>
                      <a:r>
                        <a:rPr lang="ja-JP" altLang="en-US" sz="1200" dirty="0">
                          <a:solidFill>
                            <a:schemeClr val="tx1"/>
                          </a:solidFill>
                        </a:rPr>
                        <a:t>①廃止 　　Ａ：</a:t>
                      </a:r>
                      <a:r>
                        <a:rPr lang="en-US" altLang="ja-JP" sz="1200" dirty="0">
                          <a:solidFill>
                            <a:schemeClr val="tx1"/>
                          </a:solidFill>
                        </a:rPr>
                        <a:t>15</a:t>
                      </a:r>
                      <a:r>
                        <a:rPr lang="ja-JP" altLang="en-US" sz="1200" dirty="0">
                          <a:solidFill>
                            <a:schemeClr val="tx1"/>
                          </a:solidFill>
                        </a:rPr>
                        <a:t>施設　Ｂ：</a:t>
                      </a:r>
                      <a:r>
                        <a:rPr lang="en-US" altLang="ja-JP" sz="1200" dirty="0">
                          <a:solidFill>
                            <a:schemeClr val="tx1"/>
                          </a:solidFill>
                        </a:rPr>
                        <a:t>16</a:t>
                      </a:r>
                      <a:r>
                        <a:rPr lang="ja-JP" altLang="en-US" sz="1200" dirty="0">
                          <a:solidFill>
                            <a:schemeClr val="tx1"/>
                          </a:solidFill>
                        </a:rPr>
                        <a:t>施設</a:t>
                      </a:r>
                      <a:endParaRPr lang="en-US" altLang="ja-JP" sz="1200" dirty="0">
                        <a:solidFill>
                          <a:schemeClr val="tx1"/>
                        </a:solidFill>
                      </a:endParaRPr>
                    </a:p>
                    <a:p>
                      <a:pPr>
                        <a:lnSpc>
                          <a:spcPts val="2000"/>
                        </a:lnSpc>
                      </a:pPr>
                      <a:r>
                        <a:rPr lang="ja-JP" altLang="en-US" sz="1200" dirty="0">
                          <a:solidFill>
                            <a:schemeClr val="tx1"/>
                          </a:solidFill>
                        </a:rPr>
                        <a:t>②民間事業者による運営 </a:t>
                      </a:r>
                    </a:p>
                    <a:p>
                      <a:pPr>
                        <a:lnSpc>
                          <a:spcPts val="2000"/>
                        </a:lnSpc>
                      </a:pPr>
                      <a:r>
                        <a:rPr lang="ja-JP" altLang="en-US" sz="1200" dirty="0">
                          <a:solidFill>
                            <a:schemeClr val="tx1"/>
                          </a:solidFill>
                        </a:rPr>
                        <a:t>　　　　　　　　Ａ：</a:t>
                      </a:r>
                      <a:r>
                        <a:rPr lang="en-US" altLang="ja-JP" sz="1200" dirty="0">
                          <a:solidFill>
                            <a:schemeClr val="tx1"/>
                          </a:solidFill>
                        </a:rPr>
                        <a:t>3</a:t>
                      </a:r>
                      <a:r>
                        <a:rPr lang="ja-JP" altLang="en-US" sz="1200" dirty="0">
                          <a:solidFill>
                            <a:schemeClr val="tx1"/>
                          </a:solidFill>
                        </a:rPr>
                        <a:t>施設　Ｂ：</a:t>
                      </a:r>
                      <a:r>
                        <a:rPr lang="en-US" altLang="ja-JP" sz="1200" dirty="0">
                          <a:solidFill>
                            <a:schemeClr val="tx1"/>
                          </a:solidFill>
                        </a:rPr>
                        <a:t>3</a:t>
                      </a:r>
                      <a:r>
                        <a:rPr lang="ja-JP" altLang="en-US" sz="1200" dirty="0">
                          <a:solidFill>
                            <a:schemeClr val="tx1"/>
                          </a:solidFill>
                        </a:rPr>
                        <a:t>施設</a:t>
                      </a:r>
                      <a:endParaRPr lang="en-US" altLang="ja-JP" sz="1200" dirty="0">
                        <a:solidFill>
                          <a:schemeClr val="tx1"/>
                        </a:solidFill>
                      </a:endParaRPr>
                    </a:p>
                    <a:p>
                      <a:pPr>
                        <a:lnSpc>
                          <a:spcPts val="2000"/>
                        </a:lnSpc>
                      </a:pPr>
                      <a:r>
                        <a:rPr lang="ja-JP" altLang="en-US" sz="1200" dirty="0">
                          <a:solidFill>
                            <a:schemeClr val="tx1"/>
                          </a:solidFill>
                        </a:rPr>
                        <a:t>③施設の位置付け変更</a:t>
                      </a:r>
                      <a:endParaRPr lang="en-US" altLang="ja-JP" sz="1200" dirty="0">
                        <a:solidFill>
                          <a:schemeClr val="tx1"/>
                        </a:solidFill>
                      </a:endParaRPr>
                    </a:p>
                    <a:p>
                      <a:pPr>
                        <a:lnSpc>
                          <a:spcPts val="2000"/>
                        </a:lnSpc>
                      </a:pPr>
                      <a:r>
                        <a:rPr lang="ja-JP" altLang="en-US" sz="1200" dirty="0">
                          <a:solidFill>
                            <a:schemeClr val="tx1"/>
                          </a:solidFill>
                        </a:rPr>
                        <a:t>　（設置条例の廃止）による</a:t>
                      </a:r>
                      <a:endParaRPr lang="en-US" altLang="ja-JP" sz="1200" dirty="0">
                        <a:solidFill>
                          <a:schemeClr val="tx1"/>
                        </a:solidFill>
                      </a:endParaRPr>
                    </a:p>
                    <a:p>
                      <a:pPr>
                        <a:lnSpc>
                          <a:spcPts val="2000"/>
                        </a:lnSpc>
                      </a:pPr>
                      <a:r>
                        <a:rPr lang="ja-JP" altLang="en-US" sz="1200" dirty="0">
                          <a:solidFill>
                            <a:schemeClr val="tx1"/>
                          </a:solidFill>
                        </a:rPr>
                        <a:t>　管理負担抑制 </a:t>
                      </a:r>
                      <a:endParaRPr lang="en-US" altLang="ja-JP" sz="1200" dirty="0">
                        <a:solidFill>
                          <a:schemeClr val="tx1"/>
                        </a:solidFill>
                      </a:endParaRPr>
                    </a:p>
                    <a:p>
                      <a:pPr>
                        <a:lnSpc>
                          <a:spcPts val="2000"/>
                        </a:lnSpc>
                      </a:pPr>
                      <a:r>
                        <a:rPr lang="ja-JP" altLang="en-US" sz="1200" dirty="0">
                          <a:solidFill>
                            <a:schemeClr val="tx1"/>
                          </a:solidFill>
                        </a:rPr>
                        <a:t>　　　　　　　　Ａ：</a:t>
                      </a:r>
                      <a:r>
                        <a:rPr lang="en-US" altLang="ja-JP" sz="1200" dirty="0">
                          <a:solidFill>
                            <a:schemeClr val="tx1"/>
                          </a:solidFill>
                        </a:rPr>
                        <a:t>2</a:t>
                      </a:r>
                      <a:r>
                        <a:rPr lang="ja-JP" altLang="en-US" sz="1200" dirty="0">
                          <a:solidFill>
                            <a:schemeClr val="tx1"/>
                          </a:solidFill>
                        </a:rPr>
                        <a:t>施設　Ｂ：</a:t>
                      </a:r>
                      <a:r>
                        <a:rPr lang="en-US" altLang="ja-JP" sz="1200" dirty="0">
                          <a:solidFill>
                            <a:schemeClr val="tx1"/>
                          </a:solidFill>
                        </a:rPr>
                        <a:t>2</a:t>
                      </a:r>
                      <a:r>
                        <a:rPr lang="ja-JP" altLang="en-US" sz="1200" dirty="0">
                          <a:solidFill>
                            <a:schemeClr val="tx1"/>
                          </a:solidFill>
                        </a:rPr>
                        <a:t>施設</a:t>
                      </a:r>
                      <a:endParaRPr lang="en-US" altLang="ja-JP" sz="1200" dirty="0">
                        <a:solidFill>
                          <a:schemeClr val="tx1"/>
                        </a:solidFill>
                      </a:endParaRPr>
                    </a:p>
                    <a:p>
                      <a:pPr>
                        <a:lnSpc>
                          <a:spcPts val="2000"/>
                        </a:lnSpc>
                      </a:pPr>
                      <a:r>
                        <a:rPr lang="ja-JP" altLang="en-US" sz="1200" dirty="0">
                          <a:solidFill>
                            <a:schemeClr val="tx1"/>
                          </a:solidFill>
                        </a:rPr>
                        <a:t>④受益者負担（利用料金）</a:t>
                      </a:r>
                      <a:endParaRPr lang="en-US" altLang="ja-JP" sz="1200" dirty="0">
                        <a:solidFill>
                          <a:schemeClr val="tx1"/>
                        </a:solidFill>
                      </a:endParaRPr>
                    </a:p>
                    <a:p>
                      <a:pPr>
                        <a:lnSpc>
                          <a:spcPts val="2000"/>
                        </a:lnSpc>
                      </a:pPr>
                      <a:r>
                        <a:rPr lang="ja-JP" altLang="en-US" sz="1200" dirty="0">
                          <a:solidFill>
                            <a:schemeClr val="tx1"/>
                          </a:solidFill>
                        </a:rPr>
                        <a:t>　の引き上げ等 　　　</a:t>
                      </a:r>
                      <a:endParaRPr lang="en-US" altLang="ja-JP" sz="1200" baseline="0" dirty="0">
                        <a:solidFill>
                          <a:schemeClr val="tx1"/>
                        </a:solidFill>
                      </a:endParaRPr>
                    </a:p>
                    <a:p>
                      <a:pPr>
                        <a:lnSpc>
                          <a:spcPts val="2000"/>
                        </a:lnSpc>
                      </a:pPr>
                      <a:r>
                        <a:rPr lang="ja-JP" altLang="en-US" sz="1200" baseline="0" dirty="0">
                          <a:solidFill>
                            <a:schemeClr val="tx1"/>
                          </a:solidFill>
                        </a:rPr>
                        <a:t>　　　　　　　　Ａ：</a:t>
                      </a:r>
                      <a:r>
                        <a:rPr lang="en-US" altLang="ja-JP" sz="1200" dirty="0">
                          <a:solidFill>
                            <a:schemeClr val="tx1"/>
                          </a:solidFill>
                        </a:rPr>
                        <a:t>3</a:t>
                      </a:r>
                      <a:r>
                        <a:rPr lang="ja-JP" altLang="en-US" sz="1200" dirty="0">
                          <a:solidFill>
                            <a:schemeClr val="tx1"/>
                          </a:solidFill>
                        </a:rPr>
                        <a:t>施設　Ｂ：</a:t>
                      </a:r>
                      <a:r>
                        <a:rPr lang="en-US" altLang="ja-JP" sz="1200" dirty="0">
                          <a:solidFill>
                            <a:schemeClr val="tx1"/>
                          </a:solidFill>
                        </a:rPr>
                        <a:t>3</a:t>
                      </a:r>
                      <a:r>
                        <a:rPr lang="ja-JP" altLang="en-US" sz="1200" dirty="0">
                          <a:solidFill>
                            <a:schemeClr val="tx1"/>
                          </a:solidFill>
                        </a:rPr>
                        <a:t>施設</a:t>
                      </a:r>
                      <a:endParaRPr lang="en-US" altLang="ja-JP" sz="1200" dirty="0">
                        <a:solidFill>
                          <a:schemeClr val="tx1"/>
                        </a:solidFill>
                      </a:endParaRPr>
                    </a:p>
                    <a:p>
                      <a:pPr>
                        <a:lnSpc>
                          <a:spcPts val="2000"/>
                        </a:lnSpc>
                      </a:pPr>
                      <a:r>
                        <a:rPr lang="ja-JP" altLang="en-US" sz="1200" strike="noStrike" dirty="0">
                          <a:solidFill>
                            <a:schemeClr val="tx1"/>
                          </a:solidFill>
                        </a:rPr>
                        <a:t>⑤機能集約等</a:t>
                      </a:r>
                      <a:endParaRPr lang="en-US" altLang="ja-JP" sz="1200" strike="noStrike" dirty="0">
                        <a:solidFill>
                          <a:schemeClr val="tx1"/>
                        </a:solidFill>
                      </a:endParaRPr>
                    </a:p>
                    <a:p>
                      <a:pPr marL="0" marR="0" lvl="0" indent="0" algn="l" defTabSz="914400" rtl="0" eaLnBrk="1" fontAlgn="auto" latinLnBrk="0" hangingPunct="1">
                        <a:lnSpc>
                          <a:spcPts val="2000"/>
                        </a:lnSpc>
                        <a:spcBef>
                          <a:spcPts val="0"/>
                        </a:spcBef>
                        <a:spcAft>
                          <a:spcPts val="0"/>
                        </a:spcAft>
                        <a:buClrTx/>
                        <a:buSzTx/>
                        <a:buFontTx/>
                        <a:buNone/>
                        <a:tabLst/>
                        <a:defRPr/>
                      </a:pPr>
                      <a:r>
                        <a:rPr lang="ja-JP" altLang="en-US" sz="1200" baseline="0" dirty="0">
                          <a:solidFill>
                            <a:schemeClr val="tx1"/>
                          </a:solidFill>
                        </a:rPr>
                        <a:t>　　　　　　　　Ａ：</a:t>
                      </a:r>
                      <a:r>
                        <a:rPr lang="en-US" altLang="ja-JP" sz="1200" baseline="0" dirty="0">
                          <a:solidFill>
                            <a:schemeClr val="tx1"/>
                          </a:solidFill>
                        </a:rPr>
                        <a:t>0</a:t>
                      </a:r>
                      <a:r>
                        <a:rPr lang="ja-JP" altLang="en-US" sz="1200" dirty="0">
                          <a:solidFill>
                            <a:schemeClr val="tx1"/>
                          </a:solidFill>
                        </a:rPr>
                        <a:t>施設　Ｂ：</a:t>
                      </a:r>
                      <a:r>
                        <a:rPr lang="en-US" altLang="ja-JP" sz="1200" dirty="0">
                          <a:solidFill>
                            <a:schemeClr val="tx1"/>
                          </a:solidFill>
                        </a:rPr>
                        <a:t>3</a:t>
                      </a:r>
                      <a:r>
                        <a:rPr lang="ja-JP" altLang="en-US" sz="1200" dirty="0">
                          <a:solidFill>
                            <a:schemeClr val="tx1"/>
                          </a:solidFill>
                        </a:rPr>
                        <a:t>施設</a:t>
                      </a:r>
                      <a:endParaRPr lang="en-US" altLang="ja-JP" sz="1200" dirty="0">
                        <a:solidFill>
                          <a:schemeClr val="tx1"/>
                        </a:solidFill>
                      </a:endParaRPr>
                    </a:p>
                    <a:p>
                      <a:pPr>
                        <a:lnSpc>
                          <a:spcPts val="2000"/>
                        </a:lnSpc>
                      </a:pPr>
                      <a:endParaRPr lang="en-US" altLang="ja-JP" sz="1200" dirty="0">
                        <a:solidFill>
                          <a:schemeClr val="tx1"/>
                        </a:solidFill>
                      </a:endParaRPr>
                    </a:p>
                    <a:p>
                      <a:pPr>
                        <a:lnSpc>
                          <a:spcPts val="2000"/>
                        </a:lnSpc>
                      </a:pPr>
                      <a:r>
                        <a:rPr lang="ja-JP" altLang="en-US" sz="1200" dirty="0">
                          <a:solidFill>
                            <a:schemeClr val="tx1"/>
                          </a:solidFill>
                        </a:rPr>
                        <a:t>・残る（Ａ：</a:t>
                      </a:r>
                      <a:r>
                        <a:rPr lang="en-US" altLang="ja-JP" sz="1200" dirty="0">
                          <a:solidFill>
                            <a:schemeClr val="tx1"/>
                          </a:solidFill>
                        </a:rPr>
                        <a:t>51</a:t>
                      </a:r>
                      <a:r>
                        <a:rPr lang="ja-JP" altLang="en-US" sz="1200" dirty="0">
                          <a:solidFill>
                            <a:schemeClr val="tx1"/>
                          </a:solidFill>
                        </a:rPr>
                        <a:t>施設　Ｂ：</a:t>
                      </a:r>
                      <a:r>
                        <a:rPr lang="en-US" altLang="ja-JP" sz="1200" dirty="0">
                          <a:solidFill>
                            <a:schemeClr val="tx1"/>
                          </a:solidFill>
                        </a:rPr>
                        <a:t>47</a:t>
                      </a:r>
                      <a:r>
                        <a:rPr lang="ja-JP" altLang="en-US" sz="1200" dirty="0">
                          <a:solidFill>
                            <a:schemeClr val="tx1"/>
                          </a:solidFill>
                        </a:rPr>
                        <a:t>施設）についても、引き続き検討中。</a:t>
                      </a:r>
                      <a:endParaRPr lang="en-US" altLang="ja-JP" sz="1200" dirty="0">
                        <a:solidFill>
                          <a:schemeClr val="tx1"/>
                        </a:solidFill>
                      </a:endParaRPr>
                    </a:p>
                  </a:txBody>
                  <a:tcPr marL="36000" marR="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0001"/>
                  </a:ext>
                </a:extLst>
              </a:tr>
            </a:tbl>
          </a:graphicData>
        </a:graphic>
      </p:graphicFrame>
    </p:spTree>
    <p:extLst>
      <p:ext uri="{BB962C8B-B14F-4D97-AF65-F5344CB8AC3E}">
        <p14:creationId xmlns:p14="http://schemas.microsoft.com/office/powerpoint/2010/main" val="566987568"/>
      </p:ext>
    </p:extLst>
  </p:cSld>
  <p:clrMapOvr>
    <a:masterClrMapping/>
  </p:clrMapOvr>
</p:sld>
</file>

<file path=ppt/slides/slide1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 name="角丸四角形 9">
            <a:extLst>
              <a:ext uri="{FF2B5EF4-FFF2-40B4-BE49-F238E27FC236}">
                <a16:creationId xmlns="" xmlns:a16="http://schemas.microsoft.com/office/drawing/2014/main" id="{EF72D389-4212-4E2F-818D-185BDBAFF48C}"/>
              </a:ext>
            </a:extLst>
          </p:cNvPr>
          <p:cNvSpPr/>
          <p:nvPr/>
        </p:nvSpPr>
        <p:spPr>
          <a:xfrm>
            <a:off x="3890487" y="3188156"/>
            <a:ext cx="2973794" cy="3108923"/>
          </a:xfrm>
          <a:prstGeom prst="roundRect">
            <a:avLst>
              <a:gd name="adj" fmla="val 5685"/>
            </a:avLst>
          </a:prstGeom>
          <a:solidFill>
            <a:schemeClr val="accent6">
              <a:lumMod val="60000"/>
              <a:lumOff val="40000"/>
              <a:alpha val="5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cxnSp>
        <p:nvCxnSpPr>
          <p:cNvPr id="27" name="直線コネクタ 26"/>
          <p:cNvCxnSpPr/>
          <p:nvPr/>
        </p:nvCxnSpPr>
        <p:spPr>
          <a:xfrm flipV="1">
            <a:off x="1691680" y="3372966"/>
            <a:ext cx="3672408" cy="432048"/>
          </a:xfrm>
          <a:prstGeom prst="line">
            <a:avLst/>
          </a:prstGeom>
        </p:spPr>
        <p:style>
          <a:lnRef idx="1">
            <a:schemeClr val="accent1"/>
          </a:lnRef>
          <a:fillRef idx="0">
            <a:schemeClr val="accent1"/>
          </a:fillRef>
          <a:effectRef idx="0">
            <a:schemeClr val="accent1"/>
          </a:effectRef>
          <a:fontRef idx="minor">
            <a:schemeClr val="tx1"/>
          </a:fontRef>
        </p:style>
      </p:cxnSp>
      <p:cxnSp>
        <p:nvCxnSpPr>
          <p:cNvPr id="40" name="直線コネクタ 39"/>
          <p:cNvCxnSpPr/>
          <p:nvPr/>
        </p:nvCxnSpPr>
        <p:spPr>
          <a:xfrm>
            <a:off x="2771800" y="4957142"/>
            <a:ext cx="2088232" cy="992138"/>
          </a:xfrm>
          <a:prstGeom prst="line">
            <a:avLst/>
          </a:prstGeom>
        </p:spPr>
        <p:style>
          <a:lnRef idx="1">
            <a:schemeClr val="accent1"/>
          </a:lnRef>
          <a:fillRef idx="0">
            <a:schemeClr val="accent1"/>
          </a:fillRef>
          <a:effectRef idx="0">
            <a:schemeClr val="accent1"/>
          </a:effectRef>
          <a:fontRef idx="minor">
            <a:schemeClr val="tx1"/>
          </a:fontRef>
        </p:style>
      </p:cxnSp>
      <p:sp>
        <p:nvSpPr>
          <p:cNvPr id="17" name="テキスト ボックス 16"/>
          <p:cNvSpPr txBox="1"/>
          <p:nvPr/>
        </p:nvSpPr>
        <p:spPr>
          <a:xfrm>
            <a:off x="7919864" y="0"/>
            <a:ext cx="1224136" cy="338554"/>
          </a:xfrm>
          <a:prstGeom prst="rect">
            <a:avLst/>
          </a:prstGeom>
          <a:noFill/>
        </p:spPr>
        <p:txBody>
          <a:bodyPr wrap="square" rtlCol="0">
            <a:spAutoFit/>
          </a:bodyPr>
          <a:lstStyle/>
          <a:p>
            <a:pPr fontAlgn="base">
              <a:spcBef>
                <a:spcPct val="0"/>
              </a:spcBef>
              <a:spcAft>
                <a:spcPct val="0"/>
              </a:spcAft>
            </a:pPr>
            <a:r>
              <a:rPr lang="en-US" altLang="ja-JP" sz="1600" dirty="0">
                <a:ea typeface="ＭＳ Ｐゴシック" charset="-128"/>
              </a:rPr>
              <a:t>A8.(18)(19)</a:t>
            </a:r>
            <a:endParaRPr lang="ja-JP" altLang="en-US" sz="1600" dirty="0">
              <a:ea typeface="ＭＳ Ｐゴシック" charset="-128"/>
            </a:endParaRPr>
          </a:p>
        </p:txBody>
      </p:sp>
      <p:sp>
        <p:nvSpPr>
          <p:cNvPr id="19" name="正方形/長方形 18"/>
          <p:cNvSpPr/>
          <p:nvPr/>
        </p:nvSpPr>
        <p:spPr>
          <a:xfrm>
            <a:off x="251520" y="260648"/>
            <a:ext cx="3816424" cy="369332"/>
          </a:xfrm>
          <a:prstGeom prst="rect">
            <a:avLst/>
          </a:prstGeom>
        </p:spPr>
        <p:txBody>
          <a:bodyPr wrap="square">
            <a:spAutoFit/>
          </a:bodyPr>
          <a:lstStyle/>
          <a:p>
            <a:r>
              <a:rPr lang="ja-JP" altLang="en-US" dirty="0">
                <a:latin typeface="+mn-ea"/>
              </a:rPr>
              <a:t>見直し対象施設と進捗状況</a:t>
            </a:r>
            <a:endParaRPr lang="ja-JP" altLang="en-US" dirty="0"/>
          </a:p>
        </p:txBody>
      </p:sp>
      <p:cxnSp>
        <p:nvCxnSpPr>
          <p:cNvPr id="20" name="直線コネクタ 19"/>
          <p:cNvCxnSpPr/>
          <p:nvPr/>
        </p:nvCxnSpPr>
        <p:spPr>
          <a:xfrm>
            <a:off x="323528" y="620688"/>
            <a:ext cx="856895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6" name="テキスト ボックス 15"/>
          <p:cNvSpPr txBox="1"/>
          <p:nvPr/>
        </p:nvSpPr>
        <p:spPr>
          <a:xfrm>
            <a:off x="1124986" y="4665619"/>
            <a:ext cx="1107996" cy="461665"/>
          </a:xfrm>
          <a:prstGeom prst="rect">
            <a:avLst/>
          </a:prstGeom>
          <a:noFill/>
        </p:spPr>
        <p:txBody>
          <a:bodyPr wrap="square" rtlCol="0">
            <a:spAutoFit/>
          </a:bodyPr>
          <a:lstStyle/>
          <a:p>
            <a:pPr algn="ctr"/>
            <a:r>
              <a:rPr lang="ja-JP" altLang="en-US" sz="1200" dirty="0">
                <a:latin typeface="+mn-ea"/>
              </a:rPr>
              <a:t>市民利用施設</a:t>
            </a:r>
            <a:endParaRPr lang="en-US" altLang="ja-JP" sz="1200" dirty="0">
              <a:latin typeface="+mn-ea"/>
            </a:endParaRPr>
          </a:p>
          <a:p>
            <a:pPr algn="ctr"/>
            <a:r>
              <a:rPr lang="ja-JP" altLang="en-US" sz="1200" dirty="0">
                <a:latin typeface="+mn-ea"/>
              </a:rPr>
              <a:t>全</a:t>
            </a:r>
            <a:r>
              <a:rPr lang="en-US" altLang="ja-JP" sz="1200" dirty="0">
                <a:latin typeface="+mn-ea"/>
              </a:rPr>
              <a:t>286</a:t>
            </a:r>
            <a:r>
              <a:rPr lang="ja-JP" altLang="en-US" sz="1200" dirty="0">
                <a:latin typeface="+mn-ea"/>
              </a:rPr>
              <a:t>施設</a:t>
            </a:r>
            <a:endParaRPr kumimoji="1" lang="ja-JP" altLang="en-US" sz="1200" dirty="0"/>
          </a:p>
        </p:txBody>
      </p:sp>
      <p:sp>
        <p:nvSpPr>
          <p:cNvPr id="15" name="正方形/長方形 14"/>
          <p:cNvSpPr/>
          <p:nvPr/>
        </p:nvSpPr>
        <p:spPr>
          <a:xfrm>
            <a:off x="1043608" y="6381328"/>
            <a:ext cx="7920880" cy="246221"/>
          </a:xfrm>
          <a:prstGeom prst="rect">
            <a:avLst/>
          </a:prstGeom>
        </p:spPr>
        <p:txBody>
          <a:bodyPr wrap="square">
            <a:spAutoFit/>
          </a:bodyPr>
          <a:lstStyle/>
          <a:p>
            <a:r>
              <a:rPr lang="ja-JP" altLang="en-US" sz="1000" dirty="0"/>
              <a:t>　注：比較４都市（横浜市・名古屋市・京都市・神戸市）における人口当たりの施設規模（床面積や収容人数など）の平均規模と同等のもの</a:t>
            </a:r>
          </a:p>
        </p:txBody>
      </p:sp>
      <p:sp>
        <p:nvSpPr>
          <p:cNvPr id="22" name="スライド番号プレースホルダ 21"/>
          <p:cNvSpPr>
            <a:spLocks noGrp="1"/>
          </p:cNvSpPr>
          <p:nvPr>
            <p:ph type="sldNum" sz="quarter" idx="12"/>
          </p:nvPr>
        </p:nvSpPr>
        <p:spPr/>
        <p:txBody>
          <a:bodyPr/>
          <a:lstStyle/>
          <a:p>
            <a:fld id="{CCEC3038-1CF1-4B63-9920-55248DCFBA97}" type="slidenum">
              <a:rPr kumimoji="1" lang="ja-JP" altLang="en-US" smtClean="0"/>
              <a:pPr/>
              <a:t>175</a:t>
            </a:fld>
            <a:endParaRPr kumimoji="1" lang="ja-JP" altLang="en-US"/>
          </a:p>
        </p:txBody>
      </p:sp>
      <p:sp>
        <p:nvSpPr>
          <p:cNvPr id="18" name="テキスト ボックス 36"/>
          <p:cNvSpPr txBox="1"/>
          <p:nvPr/>
        </p:nvSpPr>
        <p:spPr>
          <a:xfrm>
            <a:off x="0" y="0"/>
            <a:ext cx="4427984" cy="261610"/>
          </a:xfrm>
          <a:prstGeom prst="rect">
            <a:avLst/>
          </a:prstGeom>
          <a:noFill/>
        </p:spPr>
        <p:txBody>
          <a:bodyPr wrap="square" rtlCol="0">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r>
              <a:rPr lang="en-US" altLang="ja-JP" sz="1100" dirty="0"/>
              <a:t>Ⅳ</a:t>
            </a:r>
            <a:r>
              <a:rPr lang="ja-JP" altLang="en-US" sz="1100" dirty="0"/>
              <a:t>　行財政改革</a:t>
            </a:r>
            <a:r>
              <a:rPr lang="en-US" altLang="ja-JP" sz="1100" dirty="0"/>
              <a:t>【</a:t>
            </a:r>
            <a:r>
              <a:rPr lang="ja-JP" altLang="en-US" sz="1100" dirty="0"/>
              <a:t>業務執行の刷新</a:t>
            </a:r>
            <a:r>
              <a:rPr lang="en-US" altLang="ja-JP" sz="1100" dirty="0"/>
              <a:t>】</a:t>
            </a:r>
            <a:r>
              <a:rPr lang="ja-JP" altLang="en-US" sz="1100" dirty="0"/>
              <a:t>・市民利用施設の見直し</a:t>
            </a:r>
            <a:endParaRPr lang="en-US" altLang="ja-JP" sz="1100" dirty="0"/>
          </a:p>
        </p:txBody>
      </p:sp>
      <p:sp>
        <p:nvSpPr>
          <p:cNvPr id="25" name="テキスト ボックス 24"/>
          <p:cNvSpPr txBox="1"/>
          <p:nvPr/>
        </p:nvSpPr>
        <p:spPr>
          <a:xfrm>
            <a:off x="4878495" y="4495477"/>
            <a:ext cx="1107996" cy="461665"/>
          </a:xfrm>
          <a:prstGeom prst="rect">
            <a:avLst/>
          </a:prstGeom>
          <a:noFill/>
        </p:spPr>
        <p:txBody>
          <a:bodyPr wrap="square" rtlCol="0">
            <a:spAutoFit/>
          </a:bodyPr>
          <a:lstStyle/>
          <a:p>
            <a:pPr algn="ctr"/>
            <a:r>
              <a:rPr lang="ja-JP" altLang="en-US" sz="1200" dirty="0">
                <a:latin typeface="+mn-ea"/>
              </a:rPr>
              <a:t>見直し対象</a:t>
            </a:r>
            <a:endParaRPr lang="en-US" altLang="ja-JP" sz="1200" dirty="0">
              <a:latin typeface="+mn-ea"/>
            </a:endParaRPr>
          </a:p>
          <a:p>
            <a:pPr algn="ctr"/>
            <a:r>
              <a:rPr lang="en-US" altLang="ja-JP" sz="1200" dirty="0">
                <a:latin typeface="+mn-ea"/>
              </a:rPr>
              <a:t>74</a:t>
            </a:r>
            <a:r>
              <a:rPr lang="ja-JP" altLang="en-US" sz="1200" dirty="0">
                <a:latin typeface="+mn-ea"/>
              </a:rPr>
              <a:t>施設</a:t>
            </a:r>
            <a:endParaRPr kumimoji="1" lang="ja-JP" altLang="en-US" sz="1200" dirty="0"/>
          </a:p>
        </p:txBody>
      </p:sp>
      <p:sp>
        <p:nvSpPr>
          <p:cNvPr id="26" name="角丸四角形 9">
            <a:extLst>
              <a:ext uri="{FF2B5EF4-FFF2-40B4-BE49-F238E27FC236}">
                <a16:creationId xmlns="" xmlns:a16="http://schemas.microsoft.com/office/drawing/2014/main" id="{EF72D389-4212-4E2F-818D-185BDBAFF48C}"/>
              </a:ext>
            </a:extLst>
          </p:cNvPr>
          <p:cNvSpPr/>
          <p:nvPr/>
        </p:nvSpPr>
        <p:spPr>
          <a:xfrm>
            <a:off x="7308304" y="2276872"/>
            <a:ext cx="1375526" cy="200730"/>
          </a:xfrm>
          <a:prstGeom prst="roundRect">
            <a:avLst>
              <a:gd name="adj" fmla="val 5685"/>
            </a:avLst>
          </a:prstGeom>
          <a:solidFill>
            <a:schemeClr val="accent6">
              <a:lumMod val="60000"/>
              <a:lumOff val="40000"/>
              <a:alpha val="5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8" name="角丸四角形 9">
            <a:extLst>
              <a:ext uri="{FF2B5EF4-FFF2-40B4-BE49-F238E27FC236}">
                <a16:creationId xmlns="" xmlns:a16="http://schemas.microsoft.com/office/drawing/2014/main" id="{EF72D389-4212-4E2F-818D-185BDBAFF48C}"/>
              </a:ext>
            </a:extLst>
          </p:cNvPr>
          <p:cNvSpPr/>
          <p:nvPr/>
        </p:nvSpPr>
        <p:spPr>
          <a:xfrm>
            <a:off x="391392" y="2477601"/>
            <a:ext cx="1841590" cy="204901"/>
          </a:xfrm>
          <a:prstGeom prst="roundRect">
            <a:avLst>
              <a:gd name="adj" fmla="val 5685"/>
            </a:avLst>
          </a:prstGeom>
          <a:solidFill>
            <a:schemeClr val="accent6">
              <a:lumMod val="60000"/>
              <a:lumOff val="40000"/>
              <a:alpha val="5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1" name="正方形/長方形 20"/>
          <p:cNvSpPr/>
          <p:nvPr/>
        </p:nvSpPr>
        <p:spPr>
          <a:xfrm>
            <a:off x="251520" y="799543"/>
            <a:ext cx="8640960" cy="2169825"/>
          </a:xfrm>
          <a:prstGeom prst="rect">
            <a:avLst/>
          </a:prstGeom>
        </p:spPr>
        <p:txBody>
          <a:bodyPr wrap="square">
            <a:spAutoFit/>
          </a:bodyPr>
          <a:lstStyle/>
          <a:p>
            <a:r>
              <a:rPr lang="ja-JP" altLang="en-US" sz="1500" dirty="0"/>
              <a:t>　本市市設建築物のファシリティマネジメント推進のため、従来から資産流動化プロジェクト施設チームにより見直しを進めてきたが、</a:t>
            </a:r>
            <a:r>
              <a:rPr lang="en-US" altLang="ja-JP" sz="1500" dirty="0"/>
              <a:t>2011</a:t>
            </a:r>
            <a:r>
              <a:rPr lang="ja-JP" altLang="en-US" sz="1500" dirty="0"/>
              <a:t>年</a:t>
            </a:r>
            <a:r>
              <a:rPr lang="en-US" altLang="ja-JP" sz="1500" dirty="0"/>
              <a:t>12</a:t>
            </a:r>
            <a:r>
              <a:rPr lang="ja-JP" altLang="en-US" sz="1500" dirty="0"/>
              <a:t>月以降は改革プロジェクトチームを中心に市民利用施設のあり方を検討。</a:t>
            </a:r>
            <a:endParaRPr lang="en-US" altLang="ja-JP" sz="1500" dirty="0"/>
          </a:p>
          <a:p>
            <a:r>
              <a:rPr lang="ja-JP" altLang="en-US" sz="1500" dirty="0">
                <a:latin typeface="+mn-ea"/>
              </a:rPr>
              <a:t>　</a:t>
            </a:r>
            <a:endParaRPr lang="en-US" altLang="ja-JP" sz="1500" dirty="0">
              <a:latin typeface="+mn-ea"/>
            </a:endParaRPr>
          </a:p>
          <a:p>
            <a:r>
              <a:rPr lang="ja-JP" altLang="en-US" sz="1500" dirty="0">
                <a:latin typeface="+mn-ea"/>
              </a:rPr>
              <a:t>　市民利用施設全</a:t>
            </a:r>
            <a:r>
              <a:rPr lang="en-US" altLang="ja-JP" sz="1500" dirty="0">
                <a:latin typeface="+mn-ea"/>
              </a:rPr>
              <a:t>286</a:t>
            </a:r>
            <a:r>
              <a:rPr lang="ja-JP" altLang="en-US" sz="1500" dirty="0">
                <a:latin typeface="+mn-ea"/>
              </a:rPr>
              <a:t>施設から　</a:t>
            </a:r>
            <a:r>
              <a:rPr lang="ja-JP" altLang="en-US" sz="1500" dirty="0"/>
              <a:t>「比較</a:t>
            </a:r>
            <a:r>
              <a:rPr lang="en-US" altLang="ja-JP" sz="1500" dirty="0"/>
              <a:t>4</a:t>
            </a:r>
            <a:r>
              <a:rPr lang="ja-JP" altLang="en-US" sz="1500" dirty="0"/>
              <a:t>都市の水準並み</a:t>
            </a:r>
            <a:r>
              <a:rPr lang="ja-JP" altLang="en-US" sz="1000" dirty="0"/>
              <a:t>（注）</a:t>
            </a:r>
            <a:r>
              <a:rPr lang="ja-JP" altLang="en-US" sz="1500" dirty="0"/>
              <a:t>に」、「民間にできることは民間に」、「施策目的ごとの施設提供から施設の全体最適化」などの観点から、施設の必要性・有効性、行政と民間の役割分担等を点検・精査し、</a:t>
            </a:r>
            <a:r>
              <a:rPr lang="ja-JP" altLang="en-US" sz="1500" dirty="0">
                <a:latin typeface="+mn-ea"/>
              </a:rPr>
              <a:t>見直し対象施設</a:t>
            </a:r>
            <a:r>
              <a:rPr lang="en-US" altLang="ja-JP" sz="1500" dirty="0">
                <a:latin typeface="+mn-ea"/>
              </a:rPr>
              <a:t>74</a:t>
            </a:r>
            <a:r>
              <a:rPr lang="ja-JP" altLang="en-US" sz="1500" dirty="0">
                <a:latin typeface="+mn-ea"/>
              </a:rPr>
              <a:t>施設を抽出。うち</a:t>
            </a:r>
            <a:r>
              <a:rPr lang="en-US" altLang="ja-JP" sz="1500" dirty="0">
                <a:latin typeface="+mn-ea"/>
              </a:rPr>
              <a:t>2013</a:t>
            </a:r>
            <a:r>
              <a:rPr lang="ja-JP" altLang="en-US" sz="1500" dirty="0">
                <a:latin typeface="+mn-ea"/>
              </a:rPr>
              <a:t>末時点で</a:t>
            </a:r>
            <a:r>
              <a:rPr lang="en-US" altLang="ja-JP" sz="1500" dirty="0">
                <a:latin typeface="+mn-ea"/>
              </a:rPr>
              <a:t>23</a:t>
            </a:r>
            <a:r>
              <a:rPr lang="ja-JP" altLang="en-US" sz="1500" dirty="0">
                <a:latin typeface="+mn-ea"/>
              </a:rPr>
              <a:t>施設を見直し済、</a:t>
            </a:r>
            <a:r>
              <a:rPr lang="en-US" altLang="ja-JP" sz="1500" dirty="0">
                <a:latin typeface="+mn-ea"/>
              </a:rPr>
              <a:t>2018</a:t>
            </a:r>
            <a:r>
              <a:rPr lang="ja-JP" altLang="en-US" sz="1500" dirty="0">
                <a:latin typeface="+mn-ea"/>
              </a:rPr>
              <a:t>年３月末時点で</a:t>
            </a:r>
            <a:r>
              <a:rPr lang="en-US" altLang="ja-JP" sz="1500" dirty="0">
                <a:latin typeface="+mn-ea"/>
              </a:rPr>
              <a:t>27</a:t>
            </a:r>
            <a:r>
              <a:rPr lang="ja-JP" altLang="en-US" sz="1500" dirty="0">
                <a:latin typeface="+mn-ea"/>
              </a:rPr>
              <a:t>施設を見直し済。</a:t>
            </a:r>
          </a:p>
          <a:p>
            <a:endParaRPr lang="ja-JP" altLang="en-US" sz="1500" dirty="0"/>
          </a:p>
        </p:txBody>
      </p:sp>
      <p:pic>
        <p:nvPicPr>
          <p:cNvPr id="2" name="図 1"/>
          <p:cNvPicPr>
            <a:picLocks noChangeAspect="1"/>
          </p:cNvPicPr>
          <p:nvPr/>
        </p:nvPicPr>
        <p:blipFill>
          <a:blip r:embed="rId3"/>
          <a:stretch>
            <a:fillRect/>
          </a:stretch>
        </p:blipFill>
        <p:spPr>
          <a:xfrm>
            <a:off x="241628" y="3372966"/>
            <a:ext cx="3639627" cy="2847079"/>
          </a:xfrm>
          <a:prstGeom prst="rect">
            <a:avLst/>
          </a:prstGeom>
        </p:spPr>
      </p:pic>
      <p:pic>
        <p:nvPicPr>
          <p:cNvPr id="3" name="図 2"/>
          <p:cNvPicPr>
            <a:picLocks noChangeAspect="1"/>
          </p:cNvPicPr>
          <p:nvPr/>
        </p:nvPicPr>
        <p:blipFill>
          <a:blip r:embed="rId4"/>
          <a:stretch>
            <a:fillRect/>
          </a:stretch>
        </p:blipFill>
        <p:spPr>
          <a:xfrm>
            <a:off x="3331636" y="2969368"/>
            <a:ext cx="5401524" cy="3279932"/>
          </a:xfrm>
          <a:prstGeom prst="rect">
            <a:avLst/>
          </a:prstGeom>
        </p:spPr>
      </p:pic>
    </p:spTree>
    <p:extLst>
      <p:ext uri="{BB962C8B-B14F-4D97-AF65-F5344CB8AC3E}">
        <p14:creationId xmlns:p14="http://schemas.microsoft.com/office/powerpoint/2010/main" val="3208673586"/>
      </p:ext>
    </p:extLst>
  </p:cSld>
  <p:clrMapOvr>
    <a:masterClrMapping/>
  </p:clrMapOvr>
</p:sld>
</file>

<file path=ppt/slides/slide1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6" name="表 25"/>
          <p:cNvGraphicFramePr>
            <a:graphicFrameLocks noGrp="1"/>
          </p:cNvGraphicFramePr>
          <p:nvPr>
            <p:extLst>
              <p:ext uri="{D42A27DB-BD31-4B8C-83A1-F6EECF244321}">
                <p14:modId xmlns:p14="http://schemas.microsoft.com/office/powerpoint/2010/main" val="441191506"/>
              </p:ext>
            </p:extLst>
          </p:nvPr>
        </p:nvGraphicFramePr>
        <p:xfrm>
          <a:off x="323528" y="836712"/>
          <a:ext cx="8568952" cy="1510672"/>
        </p:xfrm>
        <a:graphic>
          <a:graphicData uri="http://schemas.openxmlformats.org/drawingml/2006/table">
            <a:tbl>
              <a:tblPr/>
              <a:tblGrid>
                <a:gridCol w="504056">
                  <a:extLst>
                    <a:ext uri="{9D8B030D-6E8A-4147-A177-3AD203B41FA5}">
                      <a16:colId xmlns:a16="http://schemas.microsoft.com/office/drawing/2014/main" xmlns="" val="20000"/>
                    </a:ext>
                  </a:extLst>
                </a:gridCol>
                <a:gridCol w="2016224">
                  <a:extLst>
                    <a:ext uri="{9D8B030D-6E8A-4147-A177-3AD203B41FA5}">
                      <a16:colId xmlns:a16="http://schemas.microsoft.com/office/drawing/2014/main" xmlns="" val="20001"/>
                    </a:ext>
                  </a:extLst>
                </a:gridCol>
                <a:gridCol w="3024336">
                  <a:extLst>
                    <a:ext uri="{9D8B030D-6E8A-4147-A177-3AD203B41FA5}">
                      <a16:colId xmlns:a16="http://schemas.microsoft.com/office/drawing/2014/main" xmlns="" val="20002"/>
                    </a:ext>
                  </a:extLst>
                </a:gridCol>
                <a:gridCol w="3024336">
                  <a:extLst>
                    <a:ext uri="{9D8B030D-6E8A-4147-A177-3AD203B41FA5}">
                      <a16:colId xmlns:a16="http://schemas.microsoft.com/office/drawing/2014/main" xmlns="" val="20003"/>
                    </a:ext>
                  </a:extLst>
                </a:gridCol>
              </a:tblGrid>
              <a:tr h="193867">
                <a:tc>
                  <a:txBody>
                    <a:bodyPr/>
                    <a:lstStyle/>
                    <a:p>
                      <a:pPr algn="ctr" fontAlgn="ctr">
                        <a:lnSpc>
                          <a:spcPts val="1140"/>
                        </a:lnSpc>
                      </a:pPr>
                      <a:endParaRPr lang="ja-JP" altLang="en-US" sz="1100" b="0" i="0" u="none" strike="noStrike" dirty="0">
                        <a:solidFill>
                          <a:srgbClr val="000000"/>
                        </a:solidFill>
                        <a:latin typeface="+mn-ea"/>
                        <a:ea typeface="+mn-ea"/>
                      </a:endParaRPr>
                    </a:p>
                  </a:txBody>
                  <a:tcPr marL="36000" marR="36000" marT="18000" marB="18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ap="flat" cmpd="sng" algn="ctr">
                      <a:solidFill>
                        <a:schemeClr val="tx1"/>
                      </a:solidFill>
                      <a:prstDash val="solid"/>
                      <a:round/>
                      <a:headEnd type="none" w="med" len="med"/>
                      <a:tailEnd type="none" w="med" len="med"/>
                    </a:lnTlToBr>
                    <a:solidFill>
                      <a:schemeClr val="accent5">
                        <a:lumMod val="40000"/>
                        <a:lumOff val="60000"/>
                      </a:schemeClr>
                    </a:solidFill>
                  </a:tcPr>
                </a:tc>
                <a:tc>
                  <a:txBody>
                    <a:bodyPr/>
                    <a:lstStyle/>
                    <a:p>
                      <a:pPr algn="ctr" fontAlgn="ctr">
                        <a:lnSpc>
                          <a:spcPts val="1140"/>
                        </a:lnSpc>
                      </a:pPr>
                      <a:r>
                        <a:rPr lang="ja-JP" altLang="en-US" sz="1100" b="0" i="0" u="none" strike="noStrike" dirty="0">
                          <a:solidFill>
                            <a:srgbClr val="000000"/>
                          </a:solidFill>
                          <a:latin typeface="+mn-ea"/>
                          <a:ea typeface="+mn-ea"/>
                        </a:rPr>
                        <a:t>施設名</a:t>
                      </a:r>
                    </a:p>
                  </a:txBody>
                  <a:tcPr marL="36000" marR="36000" marT="18000" marB="18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40000"/>
                        <a:lumOff val="60000"/>
                      </a:schemeClr>
                    </a:solidFill>
                  </a:tcPr>
                </a:tc>
                <a:tc>
                  <a:txBody>
                    <a:bodyPr/>
                    <a:lstStyle/>
                    <a:p>
                      <a:pPr algn="ctr" fontAlgn="ctr">
                        <a:lnSpc>
                          <a:spcPts val="1140"/>
                        </a:lnSpc>
                      </a:pPr>
                      <a:r>
                        <a:rPr lang="ja-JP" altLang="en-US" sz="1100" b="0" i="0" u="none" strike="noStrike" dirty="0">
                          <a:solidFill>
                            <a:srgbClr val="000000"/>
                          </a:solidFill>
                          <a:latin typeface="+mn-ea"/>
                          <a:ea typeface="+mn-ea"/>
                        </a:rPr>
                        <a:t>市政改革プラン策定時（</a:t>
                      </a:r>
                      <a:r>
                        <a:rPr lang="en-US" altLang="ja-JP" sz="1100" b="0" i="0" u="none" strike="noStrike" dirty="0">
                          <a:solidFill>
                            <a:srgbClr val="000000"/>
                          </a:solidFill>
                          <a:latin typeface="+mn-ea"/>
                          <a:ea typeface="+mn-ea"/>
                        </a:rPr>
                        <a:t>2012</a:t>
                      </a:r>
                      <a:r>
                        <a:rPr lang="ja-JP" altLang="en-US" sz="1100" b="0" i="0" u="none" strike="noStrike" dirty="0">
                          <a:solidFill>
                            <a:srgbClr val="000000"/>
                          </a:solidFill>
                          <a:latin typeface="+mn-ea"/>
                          <a:ea typeface="+mn-ea"/>
                        </a:rPr>
                        <a:t>年）の見直し計画</a:t>
                      </a:r>
                    </a:p>
                  </a:txBody>
                  <a:tcPr marL="36000" marR="36000" marT="18000" marB="18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40000"/>
                        <a:lumOff val="60000"/>
                      </a:schemeClr>
                    </a:solidFill>
                  </a:tcPr>
                </a:tc>
                <a:tc>
                  <a:txBody>
                    <a:bodyPr/>
                    <a:lstStyle/>
                    <a:p>
                      <a:pPr algn="ctr" fontAlgn="ctr">
                        <a:lnSpc>
                          <a:spcPts val="1140"/>
                        </a:lnSpc>
                      </a:pPr>
                      <a:r>
                        <a:rPr lang="ja-JP" altLang="en-US" sz="1100" b="0" i="0" u="none" strike="noStrike" dirty="0">
                          <a:solidFill>
                            <a:srgbClr val="000000"/>
                          </a:solidFill>
                          <a:latin typeface="+mn-ea"/>
                          <a:ea typeface="+mn-ea"/>
                        </a:rPr>
                        <a:t>見直し済みの状況　（</a:t>
                      </a:r>
                      <a:r>
                        <a:rPr lang="en-US" altLang="ja-JP" sz="1100" b="0" i="0" u="none" strike="noStrike" dirty="0">
                          <a:solidFill>
                            <a:srgbClr val="000000"/>
                          </a:solidFill>
                          <a:latin typeface="+mn-ea"/>
                          <a:ea typeface="+mn-ea"/>
                        </a:rPr>
                        <a:t>2018</a:t>
                      </a:r>
                      <a:r>
                        <a:rPr lang="ja-JP" altLang="en-US" sz="1100" b="0" i="0" u="none" strike="noStrike" dirty="0">
                          <a:solidFill>
                            <a:srgbClr val="000000"/>
                          </a:solidFill>
                          <a:latin typeface="+mn-ea"/>
                          <a:ea typeface="+mn-ea"/>
                        </a:rPr>
                        <a:t>年</a:t>
                      </a:r>
                      <a:r>
                        <a:rPr lang="en-US" altLang="ja-JP" sz="1100" b="0" i="0" u="none" strike="noStrike" dirty="0">
                          <a:solidFill>
                            <a:srgbClr val="000000"/>
                          </a:solidFill>
                          <a:latin typeface="+mn-ea"/>
                          <a:ea typeface="+mn-ea"/>
                        </a:rPr>
                        <a:t>1</a:t>
                      </a:r>
                      <a:r>
                        <a:rPr lang="ja-JP" altLang="en-US" sz="1100" b="0" i="0" u="none" strike="noStrike" dirty="0" smtClean="0">
                          <a:solidFill>
                            <a:srgbClr val="000000"/>
                          </a:solidFill>
                          <a:latin typeface="+mn-ea"/>
                          <a:ea typeface="+mn-ea"/>
                        </a:rPr>
                        <a:t>月末</a:t>
                      </a:r>
                      <a:r>
                        <a:rPr lang="ja-JP" altLang="en-US" sz="1100" b="0" i="0" u="none" strike="noStrike" dirty="0">
                          <a:solidFill>
                            <a:srgbClr val="000000"/>
                          </a:solidFill>
                          <a:latin typeface="+mn-ea"/>
                          <a:ea typeface="+mn-ea"/>
                        </a:rPr>
                        <a:t>時点）</a:t>
                      </a:r>
                    </a:p>
                  </a:txBody>
                  <a:tcPr marL="36000" marR="36000" marT="18000" marB="18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40000"/>
                        <a:lumOff val="60000"/>
                      </a:schemeClr>
                    </a:solidFill>
                  </a:tcPr>
                </a:tc>
                <a:extLst>
                  <a:ext uri="{0D108BD9-81ED-4DB2-BD59-A6C34878D82A}">
                    <a16:rowId xmlns:a16="http://schemas.microsoft.com/office/drawing/2014/main" xmlns="" val="10000"/>
                  </a:ext>
                </a:extLst>
              </a:tr>
              <a:tr h="166682">
                <a:tc>
                  <a:txBody>
                    <a:bodyPr/>
                    <a:lstStyle/>
                    <a:p>
                      <a:pPr algn="ctr" fontAlgn="ctr">
                        <a:lnSpc>
                          <a:spcPts val="1140"/>
                        </a:lnSpc>
                      </a:pPr>
                      <a:r>
                        <a:rPr lang="en-US" altLang="ja-JP" sz="1000" b="0" i="0" u="none" strike="noStrike" dirty="0">
                          <a:solidFill>
                            <a:srgbClr val="000000"/>
                          </a:solidFill>
                          <a:latin typeface="+mn-ea"/>
                          <a:ea typeface="+mn-ea"/>
                        </a:rPr>
                        <a:t>1</a:t>
                      </a:r>
                      <a:endParaRPr lang="ja-JP" altLang="en-US" sz="1000" b="0" i="0" u="none" strike="noStrike" dirty="0">
                        <a:solidFill>
                          <a:srgbClr val="000000"/>
                        </a:solidFill>
                        <a:latin typeface="+mn-ea"/>
                        <a:ea typeface="+mn-ea"/>
                      </a:endParaRPr>
                    </a:p>
                  </a:txBody>
                  <a:tcPr marL="36000" marR="36000" marT="18000" marB="18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fontAlgn="ctr">
                        <a:lnSpc>
                          <a:spcPts val="1140"/>
                        </a:lnSpc>
                      </a:pPr>
                      <a:r>
                        <a:rPr lang="ja-JP" altLang="en-US" sz="1000" b="0" i="0" u="none" strike="noStrike" dirty="0">
                          <a:solidFill>
                            <a:srgbClr val="000000"/>
                          </a:solidFill>
                          <a:latin typeface="ＭＳ Ｐゴシック" pitchFamily="50" charset="-128"/>
                          <a:ea typeface="ＭＳ Ｐゴシック" pitchFamily="50" charset="-128"/>
                        </a:rPr>
                        <a:t>弁天町市民学習センター</a:t>
                      </a:r>
                      <a:endParaRPr lang="ja-JP" altLang="en-US" sz="1000" b="0" i="0" u="none" strike="noStrike" dirty="0">
                        <a:solidFill>
                          <a:srgbClr val="000000"/>
                        </a:solidFill>
                        <a:latin typeface="+mn-ea"/>
                        <a:ea typeface="+mn-ea"/>
                      </a:endParaRPr>
                    </a:p>
                  </a:txBody>
                  <a:tcPr marL="36000" marR="36000" marT="18000" marB="18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lnSpc>
                          <a:spcPts val="1140"/>
                        </a:lnSpc>
                      </a:pPr>
                      <a:r>
                        <a:rPr lang="ja-JP" altLang="en-US" sz="1000" b="0" i="0" u="none" strike="noStrike" dirty="0">
                          <a:solidFill>
                            <a:srgbClr val="000000"/>
                          </a:solidFill>
                          <a:latin typeface="+mn-ea"/>
                          <a:ea typeface="+mn-ea"/>
                        </a:rPr>
                        <a:t>廃止</a:t>
                      </a:r>
                      <a:endParaRPr lang="en-US" altLang="ja-JP" sz="1000" b="0" i="0" u="none" strike="noStrike" dirty="0">
                        <a:solidFill>
                          <a:srgbClr val="000000"/>
                        </a:solidFill>
                        <a:latin typeface="+mn-ea"/>
                        <a:ea typeface="+mn-ea"/>
                      </a:endParaRPr>
                    </a:p>
                  </a:txBody>
                  <a:tcPr marL="36000" marR="36000" marT="18000" marB="18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pattFill prst="wdUpDiag">
                      <a:fgClr>
                        <a:schemeClr val="bg1">
                          <a:lumMod val="75000"/>
                        </a:schemeClr>
                      </a:fgClr>
                      <a:bgClr>
                        <a:schemeClr val="bg1"/>
                      </a:bgClr>
                    </a:pattFill>
                  </a:tcPr>
                </a:tc>
                <a:tc>
                  <a:txBody>
                    <a:bodyPr/>
                    <a:lstStyle/>
                    <a:p>
                      <a:pPr marL="0" marR="0" indent="0" algn="ctr" defTabSz="914400" rtl="0" eaLnBrk="1" fontAlgn="auto" latinLnBrk="0" hangingPunct="1">
                        <a:lnSpc>
                          <a:spcPts val="1140"/>
                        </a:lnSpc>
                        <a:spcBef>
                          <a:spcPts val="0"/>
                        </a:spcBef>
                        <a:spcAft>
                          <a:spcPts val="0"/>
                        </a:spcAft>
                        <a:buClrTx/>
                        <a:buSzTx/>
                        <a:buFontTx/>
                        <a:buNone/>
                        <a:tabLst/>
                        <a:defRPr/>
                      </a:pPr>
                      <a:r>
                        <a:rPr kumimoji="1" lang="ja-JP" altLang="en-US" sz="1000" dirty="0">
                          <a:latin typeface="+mn-ea"/>
                          <a:ea typeface="+mn-ea"/>
                        </a:rPr>
                        <a:t>廃止</a:t>
                      </a:r>
                      <a:endParaRPr kumimoji="1" lang="en-US" altLang="ja-JP" sz="1000" dirty="0">
                        <a:latin typeface="+mn-ea"/>
                        <a:ea typeface="+mn-ea"/>
                      </a:endParaRPr>
                    </a:p>
                  </a:txBody>
                  <a:tcPr marL="36000" marR="36000" marT="18000" marB="18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pattFill prst="wdUpDiag">
                      <a:fgClr>
                        <a:schemeClr val="bg1">
                          <a:lumMod val="75000"/>
                        </a:schemeClr>
                      </a:fgClr>
                      <a:bgClr>
                        <a:schemeClr val="bg1"/>
                      </a:bgClr>
                    </a:pattFill>
                  </a:tcPr>
                </a:tc>
                <a:extLst>
                  <a:ext uri="{0D108BD9-81ED-4DB2-BD59-A6C34878D82A}">
                    <a16:rowId xmlns:a16="http://schemas.microsoft.com/office/drawing/2014/main" xmlns="" val="10001"/>
                  </a:ext>
                </a:extLst>
              </a:tr>
              <a:tr h="193867">
                <a:tc>
                  <a:txBody>
                    <a:bodyPr/>
                    <a:lstStyle/>
                    <a:p>
                      <a:pPr algn="ctr" fontAlgn="ctr">
                        <a:lnSpc>
                          <a:spcPts val="1140"/>
                        </a:lnSpc>
                      </a:pPr>
                      <a:r>
                        <a:rPr lang="en-US" altLang="ja-JP" sz="1000" b="0" i="0" u="none" strike="noStrike" dirty="0">
                          <a:solidFill>
                            <a:srgbClr val="000000"/>
                          </a:solidFill>
                          <a:latin typeface="+mn-ea"/>
                          <a:ea typeface="+mn-ea"/>
                        </a:rPr>
                        <a:t>2</a:t>
                      </a:r>
                      <a:endParaRPr lang="ja-JP" altLang="en-US" sz="1000" b="0" i="0" u="none" strike="noStrike" dirty="0">
                        <a:solidFill>
                          <a:srgbClr val="000000"/>
                        </a:solidFill>
                        <a:latin typeface="+mn-ea"/>
                        <a:ea typeface="+mn-ea"/>
                      </a:endParaRPr>
                    </a:p>
                  </a:txBody>
                  <a:tcPr marL="36000" marR="36000" marT="18000" marB="18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fontAlgn="ctr">
                        <a:lnSpc>
                          <a:spcPts val="1140"/>
                        </a:lnSpc>
                      </a:pPr>
                      <a:r>
                        <a:rPr lang="ja-JP" altLang="en-US" sz="1000" b="0" i="0" u="none" strike="noStrike" dirty="0">
                          <a:solidFill>
                            <a:srgbClr val="000000"/>
                          </a:solidFill>
                          <a:latin typeface="ＭＳ Ｐゴシック" pitchFamily="50" charset="-128"/>
                          <a:ea typeface="ＭＳ Ｐゴシック" pitchFamily="50" charset="-128"/>
                        </a:rPr>
                        <a:t>城北市民学習センター</a:t>
                      </a:r>
                      <a:endParaRPr lang="ja-JP" altLang="en-US" sz="1000" b="0" i="0" u="none" strike="noStrike" dirty="0">
                        <a:solidFill>
                          <a:srgbClr val="000000"/>
                        </a:solidFill>
                        <a:latin typeface="+mn-ea"/>
                        <a:ea typeface="+mn-ea"/>
                      </a:endParaRPr>
                    </a:p>
                  </a:txBody>
                  <a:tcPr marL="36000" marR="36000" marT="18000" marB="18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lnSpc>
                          <a:spcPts val="1140"/>
                        </a:lnSpc>
                      </a:pPr>
                      <a:r>
                        <a:rPr lang="ja-JP" altLang="en-US" sz="1000" b="0" i="0" u="none" strike="noStrike" dirty="0">
                          <a:solidFill>
                            <a:srgbClr val="000000"/>
                          </a:solidFill>
                          <a:latin typeface="+mn-ea"/>
                          <a:ea typeface="+mn-ea"/>
                        </a:rPr>
                        <a:t>廃止</a:t>
                      </a:r>
                      <a:endParaRPr lang="en-US" altLang="ja-JP" sz="1000" b="0" i="0" u="none" strike="noStrike" dirty="0">
                        <a:solidFill>
                          <a:srgbClr val="000000"/>
                        </a:solidFill>
                        <a:latin typeface="+mn-ea"/>
                        <a:ea typeface="+mn-ea"/>
                      </a:endParaRPr>
                    </a:p>
                  </a:txBody>
                  <a:tcPr marL="36000" marR="36000" marT="18000" marB="18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pattFill prst="wdUpDiag">
                      <a:fgClr>
                        <a:schemeClr val="bg1">
                          <a:lumMod val="75000"/>
                        </a:schemeClr>
                      </a:fgClr>
                      <a:bgClr>
                        <a:schemeClr val="bg1"/>
                      </a:bgClr>
                    </a:pattFill>
                  </a:tcPr>
                </a:tc>
                <a:tc>
                  <a:txBody>
                    <a:bodyPr/>
                    <a:lstStyle/>
                    <a:p>
                      <a:pPr marL="0" marR="0" indent="0" algn="ctr" defTabSz="914400" rtl="0" eaLnBrk="1" fontAlgn="auto" latinLnBrk="0" hangingPunct="1">
                        <a:lnSpc>
                          <a:spcPts val="1140"/>
                        </a:lnSpc>
                        <a:spcBef>
                          <a:spcPts val="0"/>
                        </a:spcBef>
                        <a:spcAft>
                          <a:spcPts val="0"/>
                        </a:spcAft>
                        <a:buClrTx/>
                        <a:buSzTx/>
                        <a:buFontTx/>
                        <a:buNone/>
                        <a:tabLst/>
                        <a:defRPr/>
                      </a:pPr>
                      <a:r>
                        <a:rPr kumimoji="1" lang="ja-JP" altLang="en-US" sz="1000" dirty="0">
                          <a:latin typeface="+mn-ea"/>
                          <a:ea typeface="+mn-ea"/>
                        </a:rPr>
                        <a:t>廃止</a:t>
                      </a:r>
                      <a:endParaRPr kumimoji="1" lang="en-US" altLang="ja-JP" sz="1000" dirty="0">
                        <a:latin typeface="+mn-ea"/>
                        <a:ea typeface="+mn-ea"/>
                      </a:endParaRPr>
                    </a:p>
                  </a:txBody>
                  <a:tcPr marL="36000" marR="36000" marT="18000" marB="18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pattFill prst="wdUpDiag">
                      <a:fgClr>
                        <a:schemeClr val="bg1">
                          <a:lumMod val="75000"/>
                        </a:schemeClr>
                      </a:fgClr>
                      <a:bgClr>
                        <a:schemeClr val="bg1"/>
                      </a:bgClr>
                    </a:pattFill>
                  </a:tcPr>
                </a:tc>
                <a:extLst>
                  <a:ext uri="{0D108BD9-81ED-4DB2-BD59-A6C34878D82A}">
                    <a16:rowId xmlns:a16="http://schemas.microsoft.com/office/drawing/2014/main" xmlns="" val="10002"/>
                  </a:ext>
                </a:extLst>
              </a:tr>
              <a:tr h="193867">
                <a:tc>
                  <a:txBody>
                    <a:bodyPr/>
                    <a:lstStyle/>
                    <a:p>
                      <a:pPr algn="ctr" fontAlgn="ctr">
                        <a:lnSpc>
                          <a:spcPts val="1140"/>
                        </a:lnSpc>
                      </a:pPr>
                      <a:r>
                        <a:rPr lang="en-US" altLang="ja-JP" sz="1000" b="0" i="0" u="none" strike="noStrike" dirty="0">
                          <a:solidFill>
                            <a:srgbClr val="000000"/>
                          </a:solidFill>
                          <a:latin typeface="+mn-ea"/>
                          <a:ea typeface="+mn-ea"/>
                        </a:rPr>
                        <a:t>3</a:t>
                      </a:r>
                      <a:endParaRPr lang="ja-JP" altLang="en-US" sz="1000" b="0" i="0" u="none" strike="noStrike" dirty="0">
                        <a:solidFill>
                          <a:srgbClr val="000000"/>
                        </a:solidFill>
                        <a:latin typeface="+mn-ea"/>
                        <a:ea typeface="+mn-ea"/>
                      </a:endParaRPr>
                    </a:p>
                  </a:txBody>
                  <a:tcPr marL="36000" marR="36000" marT="18000" marB="18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fontAlgn="ctr">
                        <a:lnSpc>
                          <a:spcPts val="1140"/>
                        </a:lnSpc>
                      </a:pPr>
                      <a:r>
                        <a:rPr lang="ja-JP" altLang="en-US" sz="1000" b="0" i="0" u="none" strike="noStrike" dirty="0">
                          <a:solidFill>
                            <a:srgbClr val="000000"/>
                          </a:solidFill>
                          <a:latin typeface="ＭＳ Ｐゴシック" pitchFamily="50" charset="-128"/>
                          <a:ea typeface="ＭＳ Ｐゴシック" pitchFamily="50" charset="-128"/>
                        </a:rPr>
                        <a:t>伊賀青少年野外活動センター</a:t>
                      </a:r>
                      <a:endParaRPr lang="ja-JP" altLang="en-US" sz="1000" b="0" i="0" u="none" strike="noStrike" dirty="0">
                        <a:solidFill>
                          <a:srgbClr val="000000"/>
                        </a:solidFill>
                        <a:latin typeface="+mn-ea"/>
                        <a:ea typeface="+mn-ea"/>
                      </a:endParaRPr>
                    </a:p>
                  </a:txBody>
                  <a:tcPr marL="36000" marR="36000" marT="18000" marB="18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lnSpc>
                          <a:spcPts val="1140"/>
                        </a:lnSpc>
                      </a:pPr>
                      <a:r>
                        <a:rPr lang="ja-JP" altLang="en-US" sz="1000" b="0" i="0" u="none" strike="noStrike" dirty="0">
                          <a:solidFill>
                            <a:srgbClr val="000000"/>
                          </a:solidFill>
                          <a:latin typeface="+mn-ea"/>
                          <a:ea typeface="+mn-ea"/>
                        </a:rPr>
                        <a:t>廃止</a:t>
                      </a:r>
                      <a:endParaRPr lang="en-US" altLang="ja-JP" sz="1000" b="0" i="0" u="none" strike="noStrike" dirty="0">
                        <a:solidFill>
                          <a:srgbClr val="000000"/>
                        </a:solidFill>
                        <a:latin typeface="+mn-ea"/>
                        <a:ea typeface="+mn-ea"/>
                      </a:endParaRPr>
                    </a:p>
                  </a:txBody>
                  <a:tcPr marL="36000" marR="36000" marT="18000" marB="18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pattFill prst="wdUpDiag">
                      <a:fgClr>
                        <a:schemeClr val="bg1">
                          <a:lumMod val="75000"/>
                        </a:schemeClr>
                      </a:fgClr>
                      <a:bgClr>
                        <a:schemeClr val="bg1"/>
                      </a:bgClr>
                    </a:pattFill>
                  </a:tcPr>
                </a:tc>
                <a:tc>
                  <a:txBody>
                    <a:bodyPr/>
                    <a:lstStyle/>
                    <a:p>
                      <a:pPr marL="0" marR="0" indent="0" algn="ctr" defTabSz="914400" rtl="0" eaLnBrk="1" fontAlgn="auto" latinLnBrk="0" hangingPunct="1">
                        <a:lnSpc>
                          <a:spcPts val="1140"/>
                        </a:lnSpc>
                        <a:spcBef>
                          <a:spcPts val="0"/>
                        </a:spcBef>
                        <a:spcAft>
                          <a:spcPts val="0"/>
                        </a:spcAft>
                        <a:buClrTx/>
                        <a:buSzTx/>
                        <a:buFontTx/>
                        <a:buNone/>
                        <a:tabLst/>
                        <a:defRPr/>
                      </a:pPr>
                      <a:r>
                        <a:rPr kumimoji="1" lang="ja-JP" altLang="en-US" sz="1000" dirty="0">
                          <a:latin typeface="+mn-ea"/>
                          <a:ea typeface="+mn-ea"/>
                        </a:rPr>
                        <a:t>廃止</a:t>
                      </a:r>
                      <a:endParaRPr kumimoji="1" lang="en-US" altLang="ja-JP" sz="1000" dirty="0">
                        <a:latin typeface="+mn-ea"/>
                        <a:ea typeface="+mn-ea"/>
                      </a:endParaRPr>
                    </a:p>
                  </a:txBody>
                  <a:tcPr marL="36000" marR="36000" marT="18000" marB="18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pattFill prst="wdUpDiag">
                      <a:fgClr>
                        <a:schemeClr val="bg1">
                          <a:lumMod val="75000"/>
                        </a:schemeClr>
                      </a:fgClr>
                      <a:bgClr>
                        <a:schemeClr val="bg1"/>
                      </a:bgClr>
                    </a:pattFill>
                  </a:tcPr>
                </a:tc>
                <a:extLst>
                  <a:ext uri="{0D108BD9-81ED-4DB2-BD59-A6C34878D82A}">
                    <a16:rowId xmlns:a16="http://schemas.microsoft.com/office/drawing/2014/main" xmlns="" val="10003"/>
                  </a:ext>
                </a:extLst>
              </a:tr>
              <a:tr h="161145">
                <a:tc>
                  <a:txBody>
                    <a:bodyPr/>
                    <a:lstStyle/>
                    <a:p>
                      <a:pPr algn="ctr" fontAlgn="ctr">
                        <a:lnSpc>
                          <a:spcPts val="1140"/>
                        </a:lnSpc>
                      </a:pPr>
                      <a:r>
                        <a:rPr lang="en-US" altLang="ja-JP" sz="1000" b="0" i="0" u="none" strike="noStrike" dirty="0">
                          <a:solidFill>
                            <a:srgbClr val="000000"/>
                          </a:solidFill>
                          <a:latin typeface="+mn-ea"/>
                          <a:ea typeface="+mn-ea"/>
                        </a:rPr>
                        <a:t>4</a:t>
                      </a:r>
                      <a:endParaRPr lang="ja-JP" altLang="en-US" sz="1000" b="0" i="0" u="none" strike="noStrike" dirty="0">
                        <a:solidFill>
                          <a:srgbClr val="000000"/>
                        </a:solidFill>
                        <a:latin typeface="+mn-ea"/>
                        <a:ea typeface="+mn-ea"/>
                      </a:endParaRPr>
                    </a:p>
                  </a:txBody>
                  <a:tcPr marL="36000" marR="36000" marT="18000" marB="18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indent="0" algn="l" defTabSz="914400" rtl="0" eaLnBrk="1" fontAlgn="ctr" latinLnBrk="0" hangingPunct="1">
                        <a:lnSpc>
                          <a:spcPts val="1140"/>
                        </a:lnSpc>
                        <a:spcBef>
                          <a:spcPts val="0"/>
                        </a:spcBef>
                        <a:spcAft>
                          <a:spcPts val="0"/>
                        </a:spcAft>
                        <a:buClrTx/>
                        <a:buSzTx/>
                        <a:buFontTx/>
                        <a:buNone/>
                        <a:tabLst/>
                        <a:defRPr/>
                      </a:pPr>
                      <a:r>
                        <a:rPr lang="ja-JP" altLang="en-US" sz="1000" b="0" i="0" u="none" strike="noStrike" dirty="0">
                          <a:solidFill>
                            <a:srgbClr val="000000"/>
                          </a:solidFill>
                          <a:latin typeface="ＭＳ Ｐゴシック"/>
                        </a:rPr>
                        <a:t>環境学習センター</a:t>
                      </a:r>
                    </a:p>
                  </a:txBody>
                  <a:tcPr marL="36000" marR="36000" marT="18000" marB="18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lnSpc>
                          <a:spcPts val="1140"/>
                        </a:lnSpc>
                      </a:pPr>
                      <a:r>
                        <a:rPr lang="ja-JP" altLang="en-US" sz="1000" b="0" i="0" u="none" strike="noStrike" dirty="0">
                          <a:solidFill>
                            <a:srgbClr val="000000"/>
                          </a:solidFill>
                          <a:latin typeface="+mn-ea"/>
                          <a:ea typeface="+mn-ea"/>
                        </a:rPr>
                        <a:t>廃止　（ただし、自然体験観察園は維持）</a:t>
                      </a:r>
                      <a:endParaRPr lang="en-US" altLang="ja-JP" sz="1000" b="0" i="0" u="none" strike="noStrike" dirty="0">
                        <a:solidFill>
                          <a:srgbClr val="000000"/>
                        </a:solidFill>
                        <a:latin typeface="+mn-ea"/>
                        <a:ea typeface="+mn-ea"/>
                      </a:endParaRPr>
                    </a:p>
                  </a:txBody>
                  <a:tcPr marL="36000" marR="36000" marT="18000" marB="18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pattFill prst="wdUpDiag">
                      <a:fgClr>
                        <a:schemeClr val="bg1">
                          <a:lumMod val="75000"/>
                        </a:schemeClr>
                      </a:fgClr>
                      <a:bgClr>
                        <a:schemeClr val="bg1"/>
                      </a:bgClr>
                    </a:pattFill>
                  </a:tcPr>
                </a:tc>
                <a:tc>
                  <a:txBody>
                    <a:bodyPr/>
                    <a:lstStyle/>
                    <a:p>
                      <a:pPr marL="0" marR="0" indent="0" algn="ctr" defTabSz="914400" rtl="0" eaLnBrk="1" fontAlgn="auto" latinLnBrk="0" hangingPunct="1">
                        <a:lnSpc>
                          <a:spcPts val="1140"/>
                        </a:lnSpc>
                        <a:spcBef>
                          <a:spcPts val="0"/>
                        </a:spcBef>
                        <a:spcAft>
                          <a:spcPts val="0"/>
                        </a:spcAft>
                        <a:buClrTx/>
                        <a:buSzTx/>
                        <a:buFontTx/>
                        <a:buNone/>
                        <a:tabLst/>
                        <a:defRPr/>
                      </a:pPr>
                      <a:r>
                        <a:rPr kumimoji="1" lang="ja-JP" altLang="en-US" sz="1000" dirty="0">
                          <a:latin typeface="+mn-ea"/>
                          <a:ea typeface="+mn-ea"/>
                        </a:rPr>
                        <a:t>廃止　（自然体験観察園と別館は、本市で活用）</a:t>
                      </a:r>
                      <a:endParaRPr kumimoji="1" lang="en-US" altLang="ja-JP" sz="1000" dirty="0">
                        <a:latin typeface="+mn-ea"/>
                        <a:ea typeface="+mn-ea"/>
                      </a:endParaRPr>
                    </a:p>
                  </a:txBody>
                  <a:tcPr marL="36000" marR="36000" marT="18000" marB="18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pattFill prst="wdUpDiag">
                      <a:fgClr>
                        <a:schemeClr val="bg1">
                          <a:lumMod val="75000"/>
                        </a:schemeClr>
                      </a:fgClr>
                      <a:bgClr>
                        <a:schemeClr val="bg1"/>
                      </a:bgClr>
                    </a:pattFill>
                  </a:tcPr>
                </a:tc>
                <a:extLst>
                  <a:ext uri="{0D108BD9-81ED-4DB2-BD59-A6C34878D82A}">
                    <a16:rowId xmlns:a16="http://schemas.microsoft.com/office/drawing/2014/main" xmlns="" val="10004"/>
                  </a:ext>
                </a:extLst>
              </a:tr>
              <a:tr h="193867">
                <a:tc>
                  <a:txBody>
                    <a:bodyPr/>
                    <a:lstStyle/>
                    <a:p>
                      <a:pPr algn="ctr" fontAlgn="ctr">
                        <a:lnSpc>
                          <a:spcPts val="1140"/>
                        </a:lnSpc>
                      </a:pPr>
                      <a:r>
                        <a:rPr lang="en-US" altLang="ja-JP" sz="1000" b="0" i="0" u="none" strike="noStrike" dirty="0">
                          <a:solidFill>
                            <a:srgbClr val="000000"/>
                          </a:solidFill>
                          <a:latin typeface="+mn-ea"/>
                          <a:ea typeface="+mn-ea"/>
                        </a:rPr>
                        <a:t>5</a:t>
                      </a:r>
                      <a:endParaRPr lang="ja-JP" altLang="en-US" sz="1000" b="0" i="0" u="none" strike="noStrike" dirty="0">
                        <a:solidFill>
                          <a:srgbClr val="000000"/>
                        </a:solidFill>
                        <a:latin typeface="+mn-ea"/>
                        <a:ea typeface="+mn-ea"/>
                      </a:endParaRPr>
                    </a:p>
                  </a:txBody>
                  <a:tcPr marL="36000" marR="36000" marT="18000" marB="18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indent="0" algn="l" defTabSz="914400" rtl="0" eaLnBrk="1" fontAlgn="ctr" latinLnBrk="0" hangingPunct="1">
                        <a:lnSpc>
                          <a:spcPts val="1140"/>
                        </a:lnSpc>
                        <a:spcBef>
                          <a:spcPts val="0"/>
                        </a:spcBef>
                        <a:spcAft>
                          <a:spcPts val="0"/>
                        </a:spcAft>
                        <a:buClrTx/>
                        <a:buSzTx/>
                        <a:buFontTx/>
                        <a:buNone/>
                        <a:tabLst/>
                        <a:defRPr/>
                      </a:pPr>
                      <a:r>
                        <a:rPr lang="ja-JP" altLang="en-US" sz="1000" b="0" i="0" u="none" strike="noStrike" dirty="0">
                          <a:solidFill>
                            <a:srgbClr val="000000"/>
                          </a:solidFill>
                          <a:latin typeface="ＭＳ Ｐゴシック"/>
                        </a:rPr>
                        <a:t>いきいきエイジングセンター</a:t>
                      </a:r>
                    </a:p>
                  </a:txBody>
                  <a:tcPr marL="36000" marR="36000" marT="18000" marB="18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lnSpc>
                          <a:spcPts val="1140"/>
                        </a:lnSpc>
                      </a:pPr>
                      <a:r>
                        <a:rPr lang="ja-JP" altLang="en-US" sz="1000" b="0" i="0" u="none" strike="noStrike" dirty="0">
                          <a:solidFill>
                            <a:srgbClr val="000000"/>
                          </a:solidFill>
                          <a:latin typeface="+mn-ea"/>
                          <a:ea typeface="+mn-ea"/>
                        </a:rPr>
                        <a:t>廃止</a:t>
                      </a:r>
                      <a:endParaRPr lang="en-US" altLang="ja-JP" sz="1000" b="0" i="0" u="none" strike="noStrike" dirty="0">
                        <a:solidFill>
                          <a:srgbClr val="000000"/>
                        </a:solidFill>
                        <a:latin typeface="+mn-ea"/>
                        <a:ea typeface="+mn-ea"/>
                      </a:endParaRPr>
                    </a:p>
                  </a:txBody>
                  <a:tcPr marL="36000" marR="36000" marT="18000" marB="18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pattFill prst="wdUpDiag">
                      <a:fgClr>
                        <a:schemeClr val="bg1">
                          <a:lumMod val="75000"/>
                        </a:schemeClr>
                      </a:fgClr>
                      <a:bgClr>
                        <a:schemeClr val="bg1"/>
                      </a:bgClr>
                    </a:pattFill>
                  </a:tcPr>
                </a:tc>
                <a:tc>
                  <a:txBody>
                    <a:bodyPr/>
                    <a:lstStyle/>
                    <a:p>
                      <a:pPr marL="0" marR="0" indent="0" algn="ctr" defTabSz="914400" rtl="0" eaLnBrk="1" fontAlgn="auto" latinLnBrk="0" hangingPunct="1">
                        <a:lnSpc>
                          <a:spcPts val="1140"/>
                        </a:lnSpc>
                        <a:spcBef>
                          <a:spcPts val="0"/>
                        </a:spcBef>
                        <a:spcAft>
                          <a:spcPts val="0"/>
                        </a:spcAft>
                        <a:buClrTx/>
                        <a:buSzTx/>
                        <a:buFontTx/>
                        <a:buNone/>
                        <a:tabLst/>
                        <a:defRPr/>
                      </a:pPr>
                      <a:r>
                        <a:rPr kumimoji="1" lang="ja-JP" altLang="en-US" sz="1000" dirty="0">
                          <a:latin typeface="+mn-ea"/>
                          <a:ea typeface="+mn-ea"/>
                        </a:rPr>
                        <a:t>廃止</a:t>
                      </a:r>
                      <a:endParaRPr kumimoji="1" lang="en-US" altLang="ja-JP" sz="1000" dirty="0">
                        <a:latin typeface="+mn-ea"/>
                        <a:ea typeface="+mn-ea"/>
                      </a:endParaRPr>
                    </a:p>
                  </a:txBody>
                  <a:tcPr marL="36000" marR="36000" marT="18000" marB="18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pattFill prst="wdUpDiag">
                      <a:fgClr>
                        <a:schemeClr val="bg1">
                          <a:lumMod val="75000"/>
                        </a:schemeClr>
                      </a:fgClr>
                      <a:bgClr>
                        <a:schemeClr val="bg1"/>
                      </a:bgClr>
                    </a:pattFill>
                  </a:tcPr>
                </a:tc>
                <a:extLst>
                  <a:ext uri="{0D108BD9-81ED-4DB2-BD59-A6C34878D82A}">
                    <a16:rowId xmlns:a16="http://schemas.microsoft.com/office/drawing/2014/main" xmlns="" val="10005"/>
                  </a:ext>
                </a:extLst>
              </a:tr>
              <a:tr h="190847">
                <a:tc>
                  <a:txBody>
                    <a:bodyPr/>
                    <a:lstStyle/>
                    <a:p>
                      <a:pPr algn="ctr" fontAlgn="ctr">
                        <a:lnSpc>
                          <a:spcPts val="1140"/>
                        </a:lnSpc>
                      </a:pPr>
                      <a:r>
                        <a:rPr lang="en-US" altLang="ja-JP" sz="1000" b="0" i="0" u="none" strike="noStrike" dirty="0">
                          <a:solidFill>
                            <a:srgbClr val="000000"/>
                          </a:solidFill>
                          <a:latin typeface="+mn-ea"/>
                          <a:ea typeface="+mn-ea"/>
                        </a:rPr>
                        <a:t>6</a:t>
                      </a:r>
                      <a:r>
                        <a:rPr lang="ja-JP" altLang="en-US" sz="1000" b="0" i="0" u="none" strike="noStrike" dirty="0">
                          <a:solidFill>
                            <a:srgbClr val="000000"/>
                          </a:solidFill>
                          <a:latin typeface="+mn-ea"/>
                          <a:ea typeface="+mn-ea"/>
                        </a:rPr>
                        <a:t>～</a:t>
                      </a:r>
                      <a:r>
                        <a:rPr lang="en-US" altLang="ja-JP" sz="1000" b="0" i="0" u="none" strike="noStrike" dirty="0">
                          <a:solidFill>
                            <a:srgbClr val="000000"/>
                          </a:solidFill>
                          <a:latin typeface="+mn-ea"/>
                          <a:ea typeface="+mn-ea"/>
                        </a:rPr>
                        <a:t>15</a:t>
                      </a:r>
                      <a:endParaRPr lang="ja-JP" altLang="en-US" sz="1000" b="0" i="0" u="none" strike="noStrike" dirty="0">
                        <a:solidFill>
                          <a:srgbClr val="000000"/>
                        </a:solidFill>
                        <a:latin typeface="+mn-ea"/>
                        <a:ea typeface="+mn-ea"/>
                      </a:endParaRPr>
                    </a:p>
                  </a:txBody>
                  <a:tcPr marL="36000" marR="36000" marT="18000" marB="18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fontAlgn="ctr">
                        <a:lnSpc>
                          <a:spcPts val="1140"/>
                        </a:lnSpc>
                      </a:pPr>
                      <a:r>
                        <a:rPr lang="ja-JP" altLang="en-US" sz="1000" b="0" i="0" u="none" strike="noStrike" dirty="0">
                          <a:solidFill>
                            <a:srgbClr val="000000"/>
                          </a:solidFill>
                          <a:latin typeface="+mn-ea"/>
                          <a:ea typeface="+mn-ea"/>
                        </a:rPr>
                        <a:t>市民交流センター（</a:t>
                      </a:r>
                      <a:r>
                        <a:rPr lang="en-US" altLang="ja-JP" sz="1000" b="0" i="0" u="none" strike="noStrike" dirty="0">
                          <a:solidFill>
                            <a:srgbClr val="000000"/>
                          </a:solidFill>
                          <a:latin typeface="+mn-ea"/>
                          <a:ea typeface="+mn-ea"/>
                        </a:rPr>
                        <a:t>10</a:t>
                      </a:r>
                      <a:r>
                        <a:rPr lang="ja-JP" altLang="en-US" sz="1000" b="0" i="0" u="none" strike="noStrike" dirty="0">
                          <a:solidFill>
                            <a:srgbClr val="000000"/>
                          </a:solidFill>
                          <a:latin typeface="+mn-ea"/>
                          <a:ea typeface="+mn-ea"/>
                        </a:rPr>
                        <a:t>カ所）</a:t>
                      </a:r>
                    </a:p>
                  </a:txBody>
                  <a:tcPr marL="36000" marR="36000" marT="18000" marB="18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lnSpc>
                          <a:spcPts val="1140"/>
                        </a:lnSpc>
                      </a:pPr>
                      <a:r>
                        <a:rPr lang="ja-JP" altLang="en-US" sz="1000" b="0" i="0" u="none" strike="noStrike" dirty="0">
                          <a:solidFill>
                            <a:srgbClr val="000000"/>
                          </a:solidFill>
                          <a:latin typeface="+mn-ea"/>
                          <a:ea typeface="+mn-ea"/>
                        </a:rPr>
                        <a:t>廃止</a:t>
                      </a:r>
                      <a:endParaRPr lang="en-US" altLang="ja-JP" sz="1000" b="0" i="0" u="none" strike="noStrike" dirty="0">
                        <a:solidFill>
                          <a:srgbClr val="000000"/>
                        </a:solidFill>
                        <a:latin typeface="+mn-ea"/>
                        <a:ea typeface="+mn-ea"/>
                      </a:endParaRPr>
                    </a:p>
                  </a:txBody>
                  <a:tcPr marL="36000" marR="36000" marT="18000" marB="18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pattFill prst="wdUpDiag">
                      <a:fgClr>
                        <a:schemeClr val="bg1">
                          <a:lumMod val="75000"/>
                        </a:schemeClr>
                      </a:fgClr>
                      <a:bgClr>
                        <a:schemeClr val="bg1"/>
                      </a:bgClr>
                    </a:pattFill>
                  </a:tcPr>
                </a:tc>
                <a:tc>
                  <a:txBody>
                    <a:bodyPr/>
                    <a:lstStyle/>
                    <a:p>
                      <a:pPr marL="0" marR="0" indent="0" algn="ctr" defTabSz="914400" rtl="0" eaLnBrk="1" fontAlgn="auto" latinLnBrk="0" hangingPunct="1">
                        <a:lnSpc>
                          <a:spcPts val="1140"/>
                        </a:lnSpc>
                        <a:spcBef>
                          <a:spcPts val="0"/>
                        </a:spcBef>
                        <a:spcAft>
                          <a:spcPts val="0"/>
                        </a:spcAft>
                        <a:buClrTx/>
                        <a:buSzTx/>
                        <a:buFontTx/>
                        <a:buNone/>
                        <a:tabLst/>
                        <a:defRPr/>
                      </a:pPr>
                      <a:r>
                        <a:rPr kumimoji="1" lang="ja-JP" altLang="en-US" sz="1000" dirty="0">
                          <a:latin typeface="+mn-ea"/>
                          <a:ea typeface="+mn-ea"/>
                        </a:rPr>
                        <a:t>廃止</a:t>
                      </a:r>
                      <a:r>
                        <a:rPr kumimoji="1" lang="ja-JP" altLang="en-US" sz="1000" dirty="0">
                          <a:solidFill>
                            <a:schemeClr val="tx1"/>
                          </a:solidFill>
                          <a:latin typeface="+mn-ea"/>
                          <a:ea typeface="+mn-ea"/>
                        </a:rPr>
                        <a:t>（</a:t>
                      </a:r>
                      <a:r>
                        <a:rPr kumimoji="1" lang="en-US" altLang="ja-JP" sz="1000" dirty="0">
                          <a:solidFill>
                            <a:schemeClr val="tx1"/>
                          </a:solidFill>
                          <a:latin typeface="+mn-ea"/>
                          <a:ea typeface="+mn-ea"/>
                        </a:rPr>
                        <a:t>2016</a:t>
                      </a:r>
                      <a:r>
                        <a:rPr kumimoji="1" lang="ja-JP" altLang="en-US" sz="1000" dirty="0">
                          <a:solidFill>
                            <a:schemeClr val="tx1"/>
                          </a:solidFill>
                          <a:latin typeface="+mn-ea"/>
                          <a:ea typeface="+mn-ea"/>
                        </a:rPr>
                        <a:t>年度から）</a:t>
                      </a:r>
                      <a:endParaRPr kumimoji="1" lang="en-US" altLang="ja-JP" sz="1000" dirty="0">
                        <a:solidFill>
                          <a:schemeClr val="tx1"/>
                        </a:solidFill>
                        <a:latin typeface="+mn-ea"/>
                        <a:ea typeface="+mn-ea"/>
                      </a:endParaRPr>
                    </a:p>
                  </a:txBody>
                  <a:tcPr marL="36000" marR="36000" marT="18000" marB="18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pattFill prst="wdUpDiag">
                      <a:fgClr>
                        <a:schemeClr val="bg1">
                          <a:lumMod val="75000"/>
                        </a:schemeClr>
                      </a:fgClr>
                      <a:bgClr>
                        <a:schemeClr val="bg1"/>
                      </a:bgClr>
                    </a:pattFill>
                  </a:tcPr>
                </a:tc>
                <a:extLst>
                  <a:ext uri="{0D108BD9-81ED-4DB2-BD59-A6C34878D82A}">
                    <a16:rowId xmlns:a16="http://schemas.microsoft.com/office/drawing/2014/main" xmlns="" val="10006"/>
                  </a:ext>
                </a:extLst>
              </a:tr>
              <a:tr h="192957">
                <a:tc>
                  <a:txBody>
                    <a:bodyPr/>
                    <a:lstStyle/>
                    <a:p>
                      <a:pPr algn="ctr" fontAlgn="ctr">
                        <a:lnSpc>
                          <a:spcPts val="1140"/>
                        </a:lnSpc>
                      </a:pPr>
                      <a:r>
                        <a:rPr lang="en-US" altLang="ja-JP" sz="1000" b="0" i="0" u="none" strike="noStrike" dirty="0">
                          <a:solidFill>
                            <a:srgbClr val="000000"/>
                          </a:solidFill>
                          <a:latin typeface="+mn-ea"/>
                          <a:ea typeface="+mn-ea"/>
                        </a:rPr>
                        <a:t>16</a:t>
                      </a:r>
                      <a:endParaRPr lang="ja-JP" altLang="en-US" sz="1000" b="0" i="0" u="none" strike="noStrike" dirty="0">
                        <a:solidFill>
                          <a:srgbClr val="000000"/>
                        </a:solidFill>
                        <a:latin typeface="+mn-ea"/>
                        <a:ea typeface="+mn-ea"/>
                      </a:endParaRPr>
                    </a:p>
                  </a:txBody>
                  <a:tcPr marL="36000" marR="36000" marT="18000" marB="18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fontAlgn="ctr">
                        <a:lnSpc>
                          <a:spcPts val="1140"/>
                        </a:lnSpc>
                      </a:pPr>
                      <a:r>
                        <a:rPr lang="ja-JP" altLang="en-US" sz="1000" b="0" i="0" u="none" strike="noStrike" dirty="0">
                          <a:solidFill>
                            <a:srgbClr val="000000"/>
                          </a:solidFill>
                          <a:latin typeface="+mn-ea"/>
                          <a:ea typeface="+mn-ea"/>
                        </a:rPr>
                        <a:t>子育ていろいろ相談センター</a:t>
                      </a:r>
                    </a:p>
                  </a:txBody>
                  <a:tcPr marL="36000" marR="36000" marT="18000" marB="18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indent="0" algn="ctr" defTabSz="914400" rtl="0" eaLnBrk="1" fontAlgn="ctr" latinLnBrk="0" hangingPunct="1">
                        <a:lnSpc>
                          <a:spcPts val="1140"/>
                        </a:lnSpc>
                        <a:spcBef>
                          <a:spcPts val="0"/>
                        </a:spcBef>
                        <a:spcAft>
                          <a:spcPts val="0"/>
                        </a:spcAft>
                        <a:buClrTx/>
                        <a:buSzTx/>
                        <a:buFontTx/>
                        <a:buNone/>
                        <a:tabLst/>
                        <a:defRPr/>
                      </a:pPr>
                      <a:r>
                        <a:rPr lang="ja-JP" altLang="en-US" sz="1000" b="0" i="0" u="none" strike="noStrike" dirty="0">
                          <a:solidFill>
                            <a:srgbClr val="000000"/>
                          </a:solidFill>
                          <a:latin typeface="+mn-ea"/>
                          <a:ea typeface="+mn-ea"/>
                        </a:rPr>
                        <a:t>廃止</a:t>
                      </a:r>
                      <a:endParaRPr lang="en-US" altLang="ja-JP" sz="1000" b="0" i="0" u="none" strike="noStrike" dirty="0">
                        <a:solidFill>
                          <a:srgbClr val="000000"/>
                        </a:solidFill>
                        <a:latin typeface="+mn-ea"/>
                        <a:ea typeface="+mn-ea"/>
                      </a:endParaRPr>
                    </a:p>
                  </a:txBody>
                  <a:tcPr marL="36000" marR="36000" marT="18000" marB="18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pattFill prst="wdUpDiag">
                      <a:fgClr>
                        <a:schemeClr val="bg1">
                          <a:lumMod val="75000"/>
                        </a:schemeClr>
                      </a:fgClr>
                      <a:bgClr>
                        <a:schemeClr val="bg1"/>
                      </a:bgClr>
                    </a:pattFill>
                  </a:tcPr>
                </a:tc>
                <a:tc>
                  <a:txBody>
                    <a:bodyPr/>
                    <a:lstStyle/>
                    <a:p>
                      <a:pPr marL="0" marR="0" indent="0" algn="ctr" defTabSz="914400" rtl="0" eaLnBrk="1" fontAlgn="auto" latinLnBrk="0" hangingPunct="1">
                        <a:lnSpc>
                          <a:spcPts val="1140"/>
                        </a:lnSpc>
                        <a:spcBef>
                          <a:spcPts val="0"/>
                        </a:spcBef>
                        <a:spcAft>
                          <a:spcPts val="0"/>
                        </a:spcAft>
                        <a:buClrTx/>
                        <a:buSzTx/>
                        <a:buFontTx/>
                        <a:buNone/>
                        <a:tabLst/>
                        <a:defRPr/>
                      </a:pPr>
                      <a:r>
                        <a:rPr kumimoji="1" lang="ja-JP" altLang="en-US" sz="1000" dirty="0">
                          <a:solidFill>
                            <a:schemeClr val="tx1"/>
                          </a:solidFill>
                          <a:latin typeface="+mn-ea"/>
                          <a:ea typeface="+mn-ea"/>
                        </a:rPr>
                        <a:t>廃止（</a:t>
                      </a:r>
                      <a:r>
                        <a:rPr kumimoji="1" lang="en-US" altLang="ja-JP" sz="1000" dirty="0">
                          <a:solidFill>
                            <a:schemeClr val="tx1"/>
                          </a:solidFill>
                          <a:latin typeface="+mn-ea"/>
                          <a:ea typeface="+mn-ea"/>
                        </a:rPr>
                        <a:t>2015</a:t>
                      </a:r>
                      <a:r>
                        <a:rPr kumimoji="1" lang="ja-JP" altLang="en-US" sz="1000" dirty="0">
                          <a:solidFill>
                            <a:schemeClr val="tx1"/>
                          </a:solidFill>
                          <a:latin typeface="+mn-ea"/>
                          <a:ea typeface="+mn-ea"/>
                        </a:rPr>
                        <a:t>年</a:t>
                      </a:r>
                      <a:r>
                        <a:rPr kumimoji="1" lang="en-US" altLang="ja-JP" sz="1000" dirty="0">
                          <a:solidFill>
                            <a:schemeClr val="tx1"/>
                          </a:solidFill>
                          <a:latin typeface="+mn-ea"/>
                          <a:ea typeface="+mn-ea"/>
                        </a:rPr>
                        <a:t>3</a:t>
                      </a:r>
                      <a:r>
                        <a:rPr kumimoji="1" lang="ja-JP" altLang="en-US" sz="1000" dirty="0">
                          <a:solidFill>
                            <a:schemeClr val="tx1"/>
                          </a:solidFill>
                          <a:latin typeface="+mn-ea"/>
                          <a:ea typeface="+mn-ea"/>
                        </a:rPr>
                        <a:t>月末閉鎖）</a:t>
                      </a:r>
                      <a:endParaRPr kumimoji="1" lang="en-US" altLang="ja-JP" sz="1000" dirty="0">
                        <a:solidFill>
                          <a:schemeClr val="tx1"/>
                        </a:solidFill>
                        <a:latin typeface="+mn-ea"/>
                        <a:ea typeface="+mn-ea"/>
                      </a:endParaRPr>
                    </a:p>
                  </a:txBody>
                  <a:tcPr marL="36000" marR="36000" marT="18000" marB="18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pattFill prst="wdUpDiag">
                      <a:fgClr>
                        <a:schemeClr val="bg1">
                          <a:lumMod val="75000"/>
                        </a:schemeClr>
                      </a:fgClr>
                      <a:bgClr>
                        <a:schemeClr val="bg1"/>
                      </a:bgClr>
                    </a:pattFill>
                  </a:tcPr>
                </a:tc>
                <a:extLst>
                  <a:ext uri="{0D108BD9-81ED-4DB2-BD59-A6C34878D82A}">
                    <a16:rowId xmlns:a16="http://schemas.microsoft.com/office/drawing/2014/main" xmlns="" val="10007"/>
                  </a:ext>
                </a:extLst>
              </a:tr>
            </a:tbl>
          </a:graphicData>
        </a:graphic>
      </p:graphicFrame>
      <p:sp>
        <p:nvSpPr>
          <p:cNvPr id="36" name="角丸四角形 9">
            <a:extLst>
              <a:ext uri="{FF2B5EF4-FFF2-40B4-BE49-F238E27FC236}">
                <a16:creationId xmlns:a16="http://schemas.microsoft.com/office/drawing/2014/main" xmlns="" id="{EF72D389-4212-4E2F-818D-185BDBAFF48C}"/>
              </a:ext>
            </a:extLst>
          </p:cNvPr>
          <p:cNvSpPr/>
          <p:nvPr/>
        </p:nvSpPr>
        <p:spPr>
          <a:xfrm>
            <a:off x="7235084" y="825942"/>
            <a:ext cx="1441371" cy="226793"/>
          </a:xfrm>
          <a:prstGeom prst="roundRect">
            <a:avLst>
              <a:gd name="adj" fmla="val 5685"/>
            </a:avLst>
          </a:prstGeom>
          <a:solidFill>
            <a:schemeClr val="accent6">
              <a:lumMod val="60000"/>
              <a:lumOff val="40000"/>
              <a:alpha val="5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5" name="角丸四角形 9">
            <a:extLst>
              <a:ext uri="{FF2B5EF4-FFF2-40B4-BE49-F238E27FC236}">
                <a16:creationId xmlns:a16="http://schemas.microsoft.com/office/drawing/2014/main" xmlns="" id="{EF72D389-4212-4E2F-818D-185BDBAFF48C}"/>
              </a:ext>
            </a:extLst>
          </p:cNvPr>
          <p:cNvSpPr/>
          <p:nvPr/>
        </p:nvSpPr>
        <p:spPr>
          <a:xfrm>
            <a:off x="1041066" y="567507"/>
            <a:ext cx="720080" cy="259913"/>
          </a:xfrm>
          <a:prstGeom prst="roundRect">
            <a:avLst>
              <a:gd name="adj" fmla="val 5685"/>
            </a:avLst>
          </a:prstGeom>
          <a:solidFill>
            <a:schemeClr val="accent6">
              <a:lumMod val="60000"/>
              <a:lumOff val="40000"/>
              <a:alpha val="5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8" name="角丸四角形 9">
            <a:extLst>
              <a:ext uri="{FF2B5EF4-FFF2-40B4-BE49-F238E27FC236}">
                <a16:creationId xmlns:a16="http://schemas.microsoft.com/office/drawing/2014/main" xmlns="" id="{EF72D389-4212-4E2F-818D-185BDBAFF48C}"/>
              </a:ext>
            </a:extLst>
          </p:cNvPr>
          <p:cNvSpPr/>
          <p:nvPr/>
        </p:nvSpPr>
        <p:spPr>
          <a:xfrm>
            <a:off x="323527" y="5257117"/>
            <a:ext cx="8568951" cy="1105962"/>
          </a:xfrm>
          <a:prstGeom prst="roundRect">
            <a:avLst>
              <a:gd name="adj" fmla="val 5685"/>
            </a:avLst>
          </a:prstGeom>
          <a:solidFill>
            <a:schemeClr val="accent6">
              <a:lumMod val="60000"/>
              <a:lumOff val="40000"/>
              <a:alpha val="5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aphicFrame>
        <p:nvGraphicFramePr>
          <p:cNvPr id="24" name="表 23"/>
          <p:cNvGraphicFramePr>
            <a:graphicFrameLocks noGrp="1"/>
          </p:cNvGraphicFramePr>
          <p:nvPr>
            <p:extLst/>
          </p:nvPr>
        </p:nvGraphicFramePr>
        <p:xfrm>
          <a:off x="323528" y="3681088"/>
          <a:ext cx="8568952" cy="540000"/>
        </p:xfrm>
        <a:graphic>
          <a:graphicData uri="http://schemas.openxmlformats.org/drawingml/2006/table">
            <a:tbl>
              <a:tblPr/>
              <a:tblGrid>
                <a:gridCol w="504056">
                  <a:extLst>
                    <a:ext uri="{9D8B030D-6E8A-4147-A177-3AD203B41FA5}">
                      <a16:colId xmlns:a16="http://schemas.microsoft.com/office/drawing/2014/main" xmlns="" val="20000"/>
                    </a:ext>
                  </a:extLst>
                </a:gridCol>
                <a:gridCol w="2016224">
                  <a:extLst>
                    <a:ext uri="{9D8B030D-6E8A-4147-A177-3AD203B41FA5}">
                      <a16:colId xmlns:a16="http://schemas.microsoft.com/office/drawing/2014/main" xmlns="" val="20001"/>
                    </a:ext>
                  </a:extLst>
                </a:gridCol>
                <a:gridCol w="3024336">
                  <a:extLst>
                    <a:ext uri="{9D8B030D-6E8A-4147-A177-3AD203B41FA5}">
                      <a16:colId xmlns:a16="http://schemas.microsoft.com/office/drawing/2014/main" xmlns="" val="20002"/>
                    </a:ext>
                  </a:extLst>
                </a:gridCol>
                <a:gridCol w="3024336">
                  <a:extLst>
                    <a:ext uri="{9D8B030D-6E8A-4147-A177-3AD203B41FA5}">
                      <a16:colId xmlns:a16="http://schemas.microsoft.com/office/drawing/2014/main" xmlns="" val="20003"/>
                    </a:ext>
                  </a:extLst>
                </a:gridCol>
              </a:tblGrid>
              <a:tr h="180000">
                <a:tc>
                  <a:txBody>
                    <a:bodyPr/>
                    <a:lstStyle/>
                    <a:p>
                      <a:pPr algn="ctr" fontAlgn="ctr">
                        <a:lnSpc>
                          <a:spcPts val="1140"/>
                        </a:lnSpc>
                      </a:pPr>
                      <a:endParaRPr lang="ja-JP" altLang="en-US" sz="1100" b="0" i="0" u="none" strike="noStrike" dirty="0">
                        <a:solidFill>
                          <a:srgbClr val="000000"/>
                        </a:solidFill>
                        <a:latin typeface="+mn-ea"/>
                        <a:ea typeface="+mn-ea"/>
                      </a:endParaRP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ap="flat" cmpd="sng" algn="ctr">
                      <a:solidFill>
                        <a:schemeClr val="tx1"/>
                      </a:solidFill>
                      <a:prstDash val="solid"/>
                      <a:round/>
                      <a:headEnd type="none" w="med" len="med"/>
                      <a:tailEnd type="none" w="med" len="med"/>
                    </a:lnTlToBr>
                    <a:solidFill>
                      <a:schemeClr val="accent5">
                        <a:lumMod val="40000"/>
                        <a:lumOff val="60000"/>
                      </a:schemeClr>
                    </a:solidFill>
                  </a:tcPr>
                </a:tc>
                <a:tc>
                  <a:txBody>
                    <a:bodyPr/>
                    <a:lstStyle/>
                    <a:p>
                      <a:pPr algn="ctr" fontAlgn="ctr">
                        <a:lnSpc>
                          <a:spcPts val="1140"/>
                        </a:lnSpc>
                      </a:pPr>
                      <a:r>
                        <a:rPr lang="ja-JP" altLang="en-US" sz="1100" b="0" i="0" u="none" strike="noStrike" dirty="0">
                          <a:solidFill>
                            <a:srgbClr val="000000"/>
                          </a:solidFill>
                          <a:latin typeface="+mn-ea"/>
                          <a:ea typeface="+mn-ea"/>
                        </a:rPr>
                        <a:t>施設名</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40000"/>
                        <a:lumOff val="60000"/>
                      </a:schemeClr>
                    </a:solidFill>
                  </a:tcPr>
                </a:tc>
                <a:tc>
                  <a:txBody>
                    <a:bodyPr/>
                    <a:lstStyle/>
                    <a:p>
                      <a:pPr algn="ctr" fontAlgn="ctr">
                        <a:lnSpc>
                          <a:spcPts val="1140"/>
                        </a:lnSpc>
                      </a:pPr>
                      <a:r>
                        <a:rPr lang="ja-JP" altLang="en-US" sz="1100" b="0" i="0" u="none" strike="noStrike" dirty="0">
                          <a:solidFill>
                            <a:srgbClr val="000000"/>
                          </a:solidFill>
                          <a:latin typeface="+mn-ea"/>
                          <a:ea typeface="+mn-ea"/>
                        </a:rPr>
                        <a:t>見直し計画</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40000"/>
                        <a:lumOff val="60000"/>
                      </a:schemeClr>
                    </a:solidFill>
                  </a:tcPr>
                </a:tc>
                <a:tc>
                  <a:txBody>
                    <a:bodyPr/>
                    <a:lstStyle/>
                    <a:p>
                      <a:pPr algn="ctr" fontAlgn="ctr">
                        <a:lnSpc>
                          <a:spcPts val="1140"/>
                        </a:lnSpc>
                      </a:pPr>
                      <a:r>
                        <a:rPr lang="ja-JP" altLang="en-US" sz="1100" b="0" i="0" u="none" strike="noStrike" dirty="0">
                          <a:solidFill>
                            <a:srgbClr val="000000"/>
                          </a:solidFill>
                          <a:latin typeface="+mn-ea"/>
                          <a:ea typeface="+mn-ea"/>
                        </a:rPr>
                        <a:t>見直し済みの状況　（</a:t>
                      </a:r>
                      <a:r>
                        <a:rPr lang="en-US" altLang="ja-JP" sz="1100" b="0" i="0" u="none" strike="noStrike" dirty="0">
                          <a:solidFill>
                            <a:srgbClr val="000000"/>
                          </a:solidFill>
                          <a:latin typeface="+mn-ea"/>
                          <a:ea typeface="+mn-ea"/>
                        </a:rPr>
                        <a:t>2018</a:t>
                      </a:r>
                      <a:r>
                        <a:rPr lang="ja-JP" altLang="en-US" sz="1100" b="0" i="0" u="none" strike="noStrike" dirty="0">
                          <a:solidFill>
                            <a:srgbClr val="000000"/>
                          </a:solidFill>
                          <a:latin typeface="+mn-ea"/>
                          <a:ea typeface="+mn-ea"/>
                        </a:rPr>
                        <a:t>年</a:t>
                      </a:r>
                      <a:r>
                        <a:rPr lang="en-US" altLang="ja-JP" sz="1100" b="0" i="0" u="none" strike="noStrike" dirty="0">
                          <a:solidFill>
                            <a:srgbClr val="000000"/>
                          </a:solidFill>
                          <a:latin typeface="+mn-ea"/>
                          <a:ea typeface="+mn-ea"/>
                        </a:rPr>
                        <a:t>1</a:t>
                      </a:r>
                      <a:r>
                        <a:rPr lang="ja-JP" altLang="en-US" sz="1100" b="0" i="0" u="none" strike="noStrike" dirty="0">
                          <a:solidFill>
                            <a:srgbClr val="000000"/>
                          </a:solidFill>
                          <a:latin typeface="+mn-ea"/>
                          <a:ea typeface="+mn-ea"/>
                        </a:rPr>
                        <a:t>月末時点）</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40000"/>
                        <a:lumOff val="60000"/>
                      </a:schemeClr>
                    </a:solidFill>
                  </a:tcPr>
                </a:tc>
                <a:extLst>
                  <a:ext uri="{0D108BD9-81ED-4DB2-BD59-A6C34878D82A}">
                    <a16:rowId xmlns:a16="http://schemas.microsoft.com/office/drawing/2014/main" xmlns="" val="10000"/>
                  </a:ext>
                </a:extLst>
              </a:tr>
              <a:tr h="180000">
                <a:tc>
                  <a:txBody>
                    <a:bodyPr/>
                    <a:lstStyle/>
                    <a:p>
                      <a:pPr algn="ctr" fontAlgn="ctr">
                        <a:lnSpc>
                          <a:spcPts val="1140"/>
                        </a:lnSpc>
                      </a:pPr>
                      <a:r>
                        <a:rPr lang="en-US" altLang="ja-JP" sz="1000" b="0" i="0" u="none" strike="noStrike" dirty="0">
                          <a:solidFill>
                            <a:schemeClr val="tx1"/>
                          </a:solidFill>
                          <a:latin typeface="+mn-ea"/>
                          <a:ea typeface="+mn-ea"/>
                        </a:rPr>
                        <a:t>20</a:t>
                      </a:r>
                      <a:endParaRPr lang="ja-JP" altLang="en-US" sz="1000" b="0" i="0" u="none" strike="noStrike" dirty="0">
                        <a:solidFill>
                          <a:schemeClr val="tx1"/>
                        </a:solidFill>
                        <a:latin typeface="+mn-ea"/>
                        <a:ea typeface="+mn-ea"/>
                      </a:endParaRP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l" fontAlgn="ctr">
                        <a:lnSpc>
                          <a:spcPts val="1140"/>
                        </a:lnSpc>
                      </a:pPr>
                      <a:r>
                        <a:rPr lang="ja-JP" altLang="en-US" sz="1000" b="0" i="0" u="none" strike="noStrike" dirty="0">
                          <a:solidFill>
                            <a:schemeClr val="tx1"/>
                          </a:solidFill>
                          <a:latin typeface="+mn-ea"/>
                          <a:ea typeface="+mn-ea"/>
                        </a:rPr>
                        <a:t>南港魚つり園</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fontAlgn="ctr">
                        <a:lnSpc>
                          <a:spcPts val="1140"/>
                        </a:lnSpc>
                      </a:pPr>
                      <a:r>
                        <a:rPr lang="ja-JP" altLang="en-US" sz="1000" b="0" i="0" u="none" strike="noStrike" dirty="0">
                          <a:solidFill>
                            <a:srgbClr val="000000"/>
                          </a:solidFill>
                          <a:latin typeface="+mn-ea"/>
                          <a:ea typeface="+mn-ea"/>
                        </a:rPr>
                        <a:t>条例施設としては廃止</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pattFill prst="wdUpDiag">
                      <a:fgClr>
                        <a:schemeClr val="bg1">
                          <a:lumMod val="75000"/>
                        </a:schemeClr>
                      </a:fgClr>
                      <a:bgClr>
                        <a:schemeClr val="bg1"/>
                      </a:bgClr>
                    </a:pattFill>
                  </a:tcPr>
                </a:tc>
                <a:tc>
                  <a:txBody>
                    <a:bodyPr/>
                    <a:lstStyle/>
                    <a:p>
                      <a:pPr algn="l" fontAlgn="ctr">
                        <a:lnSpc>
                          <a:spcPts val="1140"/>
                        </a:lnSpc>
                      </a:pPr>
                      <a:r>
                        <a:rPr lang="ja-JP" altLang="en-US" sz="900" b="0" i="0" u="none" strike="noStrike" dirty="0">
                          <a:solidFill>
                            <a:srgbClr val="000000"/>
                          </a:solidFill>
                          <a:latin typeface="+mn-ea"/>
                          <a:ea typeface="+mn-ea"/>
                        </a:rPr>
                        <a:t>施設の位置付け変更（設置条例の廃止）による管理負担抑制</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xmlns="" val="10001"/>
                  </a:ext>
                </a:extLst>
              </a:tr>
              <a:tr h="180000">
                <a:tc>
                  <a:txBody>
                    <a:bodyPr/>
                    <a:lstStyle/>
                    <a:p>
                      <a:pPr algn="ctr" fontAlgn="ctr">
                        <a:lnSpc>
                          <a:spcPts val="1140"/>
                        </a:lnSpc>
                      </a:pPr>
                      <a:r>
                        <a:rPr lang="en-US" altLang="ja-JP" sz="1000" b="0" i="0" u="none" strike="noStrike" dirty="0">
                          <a:solidFill>
                            <a:schemeClr val="tx1"/>
                          </a:solidFill>
                          <a:latin typeface="+mn-ea"/>
                          <a:ea typeface="+mn-ea"/>
                        </a:rPr>
                        <a:t>21</a:t>
                      </a:r>
                      <a:endParaRPr lang="ja-JP" altLang="en-US" sz="1000" b="0" i="0" u="none" strike="noStrike" dirty="0">
                        <a:solidFill>
                          <a:schemeClr val="tx1"/>
                        </a:solidFill>
                        <a:latin typeface="+mn-ea"/>
                        <a:ea typeface="+mn-ea"/>
                      </a:endParaRP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l" fontAlgn="ctr">
                        <a:lnSpc>
                          <a:spcPts val="1140"/>
                        </a:lnSpc>
                      </a:pPr>
                      <a:r>
                        <a:rPr lang="ja-JP" altLang="en-US" sz="1000" b="0" i="0" u="none" strike="noStrike" dirty="0">
                          <a:solidFill>
                            <a:schemeClr val="tx1"/>
                          </a:solidFill>
                          <a:latin typeface="+mn-ea"/>
                          <a:ea typeface="+mn-ea"/>
                        </a:rPr>
                        <a:t>南港野鳥園</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fontAlgn="ctr">
                        <a:lnSpc>
                          <a:spcPts val="1140"/>
                        </a:lnSpc>
                      </a:pPr>
                      <a:r>
                        <a:rPr lang="ja-JP" altLang="en-US" sz="1000" b="0" i="0" u="none" strike="noStrike" dirty="0">
                          <a:solidFill>
                            <a:srgbClr val="000000"/>
                          </a:solidFill>
                          <a:latin typeface="+mn-ea"/>
                          <a:ea typeface="+mn-ea"/>
                        </a:rPr>
                        <a:t>条例施設としては廃止</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pattFill prst="wdUpDiag">
                      <a:fgClr>
                        <a:schemeClr val="bg1">
                          <a:lumMod val="75000"/>
                        </a:schemeClr>
                      </a:fgClr>
                      <a:bgClr>
                        <a:schemeClr val="bg1"/>
                      </a:bgClr>
                    </a:pattFill>
                  </a:tcPr>
                </a:tc>
                <a:tc>
                  <a:txBody>
                    <a:bodyPr/>
                    <a:lstStyle/>
                    <a:p>
                      <a:pPr algn="l" fontAlgn="ctr">
                        <a:lnSpc>
                          <a:spcPts val="1140"/>
                        </a:lnSpc>
                      </a:pPr>
                      <a:r>
                        <a:rPr lang="ja-JP" altLang="en-US" sz="900" b="0" i="0" u="none" strike="noStrike" dirty="0">
                          <a:solidFill>
                            <a:srgbClr val="000000"/>
                          </a:solidFill>
                          <a:latin typeface="+mn-ea"/>
                          <a:ea typeface="+mn-ea"/>
                        </a:rPr>
                        <a:t>施設の位置付け変更（設置条例の廃止）による管理負担抑制</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xmlns="" val="10002"/>
                  </a:ext>
                </a:extLst>
              </a:tr>
            </a:tbl>
          </a:graphicData>
        </a:graphic>
      </p:graphicFrame>
      <p:graphicFrame>
        <p:nvGraphicFramePr>
          <p:cNvPr id="23" name="表 22"/>
          <p:cNvGraphicFramePr>
            <a:graphicFrameLocks noGrp="1"/>
          </p:cNvGraphicFramePr>
          <p:nvPr>
            <p:extLst/>
          </p:nvPr>
        </p:nvGraphicFramePr>
        <p:xfrm>
          <a:off x="323528" y="2636912"/>
          <a:ext cx="8568951" cy="722154"/>
        </p:xfrm>
        <a:graphic>
          <a:graphicData uri="http://schemas.openxmlformats.org/drawingml/2006/table">
            <a:tbl>
              <a:tblPr/>
              <a:tblGrid>
                <a:gridCol w="504054">
                  <a:extLst>
                    <a:ext uri="{9D8B030D-6E8A-4147-A177-3AD203B41FA5}">
                      <a16:colId xmlns:a16="http://schemas.microsoft.com/office/drawing/2014/main" xmlns="" val="20000"/>
                    </a:ext>
                  </a:extLst>
                </a:gridCol>
                <a:gridCol w="2016224">
                  <a:extLst>
                    <a:ext uri="{9D8B030D-6E8A-4147-A177-3AD203B41FA5}">
                      <a16:colId xmlns:a16="http://schemas.microsoft.com/office/drawing/2014/main" xmlns="" val="20001"/>
                    </a:ext>
                  </a:extLst>
                </a:gridCol>
                <a:gridCol w="3024336">
                  <a:extLst>
                    <a:ext uri="{9D8B030D-6E8A-4147-A177-3AD203B41FA5}">
                      <a16:colId xmlns:a16="http://schemas.microsoft.com/office/drawing/2014/main" xmlns="" val="20002"/>
                    </a:ext>
                  </a:extLst>
                </a:gridCol>
                <a:gridCol w="3024337">
                  <a:extLst>
                    <a:ext uri="{9D8B030D-6E8A-4147-A177-3AD203B41FA5}">
                      <a16:colId xmlns:a16="http://schemas.microsoft.com/office/drawing/2014/main" xmlns="" val="20003"/>
                    </a:ext>
                  </a:extLst>
                </a:gridCol>
              </a:tblGrid>
              <a:tr h="144016">
                <a:tc>
                  <a:txBody>
                    <a:bodyPr/>
                    <a:lstStyle/>
                    <a:p>
                      <a:pPr algn="ctr" fontAlgn="ctr">
                        <a:lnSpc>
                          <a:spcPts val="1140"/>
                        </a:lnSpc>
                      </a:pPr>
                      <a:endParaRPr lang="ja-JP" altLang="en-US" sz="1100" b="0" i="0" u="none" strike="noStrike" dirty="0">
                        <a:solidFill>
                          <a:srgbClr val="000000"/>
                        </a:solidFill>
                        <a:latin typeface="+mn-ea"/>
                        <a:ea typeface="+mn-ea"/>
                      </a:endParaRP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ap="flat" cmpd="sng" algn="ctr">
                      <a:solidFill>
                        <a:schemeClr val="tx1"/>
                      </a:solidFill>
                      <a:prstDash val="solid"/>
                      <a:round/>
                      <a:headEnd type="none" w="med" len="med"/>
                      <a:tailEnd type="none" w="med" len="med"/>
                    </a:lnTlToBr>
                    <a:solidFill>
                      <a:schemeClr val="accent5">
                        <a:lumMod val="40000"/>
                        <a:lumOff val="60000"/>
                      </a:schemeClr>
                    </a:solidFill>
                  </a:tcPr>
                </a:tc>
                <a:tc>
                  <a:txBody>
                    <a:bodyPr/>
                    <a:lstStyle/>
                    <a:p>
                      <a:pPr algn="ctr" fontAlgn="ctr">
                        <a:lnSpc>
                          <a:spcPts val="1140"/>
                        </a:lnSpc>
                      </a:pPr>
                      <a:r>
                        <a:rPr lang="ja-JP" altLang="en-US" sz="1100" b="0" i="0" u="none" strike="noStrike" dirty="0">
                          <a:solidFill>
                            <a:srgbClr val="000000"/>
                          </a:solidFill>
                          <a:latin typeface="+mn-ea"/>
                          <a:ea typeface="+mn-ea"/>
                        </a:rPr>
                        <a:t>施設名</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40000"/>
                        <a:lumOff val="60000"/>
                      </a:schemeClr>
                    </a:solidFill>
                  </a:tcPr>
                </a:tc>
                <a:tc>
                  <a:txBody>
                    <a:bodyPr/>
                    <a:lstStyle/>
                    <a:p>
                      <a:pPr algn="ctr" fontAlgn="ctr">
                        <a:lnSpc>
                          <a:spcPts val="1140"/>
                        </a:lnSpc>
                      </a:pPr>
                      <a:r>
                        <a:rPr lang="ja-JP" altLang="en-US" sz="1100" b="0" i="0" u="none" strike="noStrike" dirty="0">
                          <a:solidFill>
                            <a:srgbClr val="000000"/>
                          </a:solidFill>
                          <a:latin typeface="+mn-ea"/>
                          <a:ea typeface="+mn-ea"/>
                        </a:rPr>
                        <a:t>見直し計画</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40000"/>
                        <a:lumOff val="60000"/>
                      </a:schemeClr>
                    </a:solidFill>
                  </a:tcPr>
                </a:tc>
                <a:tc>
                  <a:txBody>
                    <a:bodyPr/>
                    <a:lstStyle/>
                    <a:p>
                      <a:pPr algn="ctr" fontAlgn="ctr">
                        <a:lnSpc>
                          <a:spcPts val="1140"/>
                        </a:lnSpc>
                      </a:pPr>
                      <a:r>
                        <a:rPr lang="ja-JP" altLang="en-US" sz="1100" b="0" i="0" u="none" strike="noStrike" dirty="0">
                          <a:solidFill>
                            <a:srgbClr val="000000"/>
                          </a:solidFill>
                          <a:latin typeface="+mn-ea"/>
                          <a:ea typeface="+mn-ea"/>
                        </a:rPr>
                        <a:t>見直し済みの状況　（</a:t>
                      </a:r>
                      <a:r>
                        <a:rPr lang="en-US" altLang="ja-JP" sz="1100" b="0" i="0" u="none" strike="noStrike" dirty="0">
                          <a:solidFill>
                            <a:srgbClr val="000000"/>
                          </a:solidFill>
                          <a:latin typeface="+mn-ea"/>
                          <a:ea typeface="+mn-ea"/>
                        </a:rPr>
                        <a:t>2018</a:t>
                      </a:r>
                      <a:r>
                        <a:rPr lang="ja-JP" altLang="en-US" sz="1100" b="0" i="0" u="none" strike="noStrike" dirty="0">
                          <a:solidFill>
                            <a:srgbClr val="000000"/>
                          </a:solidFill>
                          <a:latin typeface="+mn-ea"/>
                          <a:ea typeface="+mn-ea"/>
                        </a:rPr>
                        <a:t>年</a:t>
                      </a:r>
                      <a:r>
                        <a:rPr lang="en-US" altLang="ja-JP" sz="1100" b="0" i="0" u="none" strike="noStrike" dirty="0">
                          <a:solidFill>
                            <a:srgbClr val="000000"/>
                          </a:solidFill>
                          <a:latin typeface="+mn-ea"/>
                          <a:ea typeface="+mn-ea"/>
                        </a:rPr>
                        <a:t>1</a:t>
                      </a:r>
                      <a:r>
                        <a:rPr lang="ja-JP" altLang="en-US" sz="1100" b="0" i="0" u="none" strike="noStrike" dirty="0">
                          <a:solidFill>
                            <a:srgbClr val="000000"/>
                          </a:solidFill>
                          <a:latin typeface="+mn-ea"/>
                          <a:ea typeface="+mn-ea"/>
                        </a:rPr>
                        <a:t>月末時点）</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40000"/>
                        <a:lumOff val="60000"/>
                      </a:schemeClr>
                    </a:solidFill>
                  </a:tcPr>
                </a:tc>
                <a:extLst>
                  <a:ext uri="{0D108BD9-81ED-4DB2-BD59-A6C34878D82A}">
                    <a16:rowId xmlns:a16="http://schemas.microsoft.com/office/drawing/2014/main" xmlns="" val="10000"/>
                  </a:ext>
                </a:extLst>
              </a:tr>
              <a:tr h="195054">
                <a:tc>
                  <a:txBody>
                    <a:bodyPr/>
                    <a:lstStyle/>
                    <a:p>
                      <a:pPr algn="ctr" fontAlgn="ctr">
                        <a:lnSpc>
                          <a:spcPts val="1140"/>
                        </a:lnSpc>
                      </a:pPr>
                      <a:r>
                        <a:rPr lang="en-US" altLang="ja-JP" sz="1000" b="0" i="0" u="none" strike="noStrike" dirty="0">
                          <a:solidFill>
                            <a:schemeClr val="tx1"/>
                          </a:solidFill>
                          <a:latin typeface="+mn-ea"/>
                          <a:ea typeface="+mn-ea"/>
                        </a:rPr>
                        <a:t>17</a:t>
                      </a:r>
                      <a:endParaRPr lang="ja-JP" altLang="en-US" sz="1000" b="0" i="0" u="none" strike="noStrike" dirty="0">
                        <a:solidFill>
                          <a:schemeClr val="tx1"/>
                        </a:solidFill>
                        <a:latin typeface="+mn-ea"/>
                        <a:ea typeface="+mn-ea"/>
                      </a:endParaRP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r>
                        <a:rPr lang="ja-JP" altLang="en-US" sz="1000" b="0" i="0" u="none" strike="noStrike" dirty="0">
                          <a:solidFill>
                            <a:schemeClr val="tx1"/>
                          </a:solidFill>
                          <a:latin typeface="ＭＳ Ｐゴシック" pitchFamily="50" charset="-128"/>
                          <a:ea typeface="ＭＳ Ｐゴシック" pitchFamily="50" charset="-128"/>
                        </a:rPr>
                        <a:t>びわ湖青少年の家</a:t>
                      </a:r>
                      <a:endParaRPr lang="ja-JP" altLang="en-US" sz="1000" dirty="0">
                        <a:solidFill>
                          <a:schemeClr val="tx1"/>
                        </a:solidFill>
                      </a:endParaRP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fontAlgn="ctr">
                        <a:lnSpc>
                          <a:spcPts val="1140"/>
                        </a:lnSpc>
                      </a:pPr>
                      <a:r>
                        <a:rPr lang="ja-JP" altLang="en-US" sz="1000" b="0" i="0" u="none" strike="noStrike" dirty="0">
                          <a:solidFill>
                            <a:srgbClr val="000000"/>
                          </a:solidFill>
                          <a:latin typeface="+mn-ea"/>
                          <a:ea typeface="+mn-ea"/>
                        </a:rPr>
                        <a:t>廃止</a:t>
                      </a:r>
                      <a:endParaRPr lang="en-US" altLang="ja-JP" sz="1000" b="0" i="0" u="none" strike="noStrike" dirty="0">
                        <a:solidFill>
                          <a:srgbClr val="000000"/>
                        </a:solidFill>
                        <a:latin typeface="+mn-ea"/>
                        <a:ea typeface="+mn-ea"/>
                      </a:endParaRP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pattFill prst="wdUpDiag">
                      <a:fgClr>
                        <a:schemeClr val="bg1">
                          <a:lumMod val="75000"/>
                        </a:schemeClr>
                      </a:fgClr>
                      <a:bgClr>
                        <a:schemeClr val="bg1"/>
                      </a:bgClr>
                    </a:patt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ja-JP" altLang="en-US" sz="1000" dirty="0">
                          <a:solidFill>
                            <a:schemeClr val="tx1"/>
                          </a:solidFill>
                          <a:latin typeface="+mn-ea"/>
                          <a:ea typeface="+mn-ea"/>
                        </a:rPr>
                        <a:t>民間事業者による運営（廃止、売却）</a:t>
                      </a:r>
                      <a:endParaRPr kumimoji="1" lang="en-US" altLang="ja-JP" sz="1000" dirty="0">
                        <a:solidFill>
                          <a:schemeClr val="tx1"/>
                        </a:solidFill>
                        <a:latin typeface="+mn-ea"/>
                        <a:ea typeface="+mn-ea"/>
                      </a:endParaRP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pattFill prst="pct10">
                      <a:fgClr>
                        <a:schemeClr val="tx1"/>
                      </a:fgClr>
                      <a:bgClr>
                        <a:schemeClr val="bg1"/>
                      </a:bgClr>
                    </a:pattFill>
                  </a:tcPr>
                </a:tc>
                <a:extLst>
                  <a:ext uri="{0D108BD9-81ED-4DB2-BD59-A6C34878D82A}">
                    <a16:rowId xmlns:a16="http://schemas.microsoft.com/office/drawing/2014/main" xmlns="" val="10001"/>
                  </a:ext>
                </a:extLst>
              </a:tr>
              <a:tr h="174982">
                <a:tc>
                  <a:txBody>
                    <a:bodyPr/>
                    <a:lstStyle/>
                    <a:p>
                      <a:pPr algn="ctr" fontAlgn="ctr">
                        <a:lnSpc>
                          <a:spcPts val="1140"/>
                        </a:lnSpc>
                      </a:pPr>
                      <a:r>
                        <a:rPr lang="en-US" altLang="ja-JP" sz="1000" b="0" i="0" u="none" strike="noStrike" dirty="0">
                          <a:solidFill>
                            <a:schemeClr val="tx1"/>
                          </a:solidFill>
                          <a:latin typeface="+mn-ea"/>
                          <a:ea typeface="+mn-ea"/>
                        </a:rPr>
                        <a:t>18</a:t>
                      </a:r>
                      <a:endParaRPr lang="ja-JP" altLang="en-US" sz="1000" b="0" i="0" u="none" strike="noStrike" dirty="0">
                        <a:solidFill>
                          <a:schemeClr val="tx1"/>
                        </a:solidFill>
                        <a:latin typeface="+mn-ea"/>
                        <a:ea typeface="+mn-ea"/>
                      </a:endParaRP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marR="0" indent="0" algn="l" defTabSz="914400" rtl="0" eaLnBrk="1" fontAlgn="ctr" latinLnBrk="0" hangingPunct="1">
                        <a:lnSpc>
                          <a:spcPts val="1140"/>
                        </a:lnSpc>
                        <a:spcBef>
                          <a:spcPts val="0"/>
                        </a:spcBef>
                        <a:spcAft>
                          <a:spcPts val="0"/>
                        </a:spcAft>
                        <a:buClrTx/>
                        <a:buSzTx/>
                        <a:buFontTx/>
                        <a:buNone/>
                        <a:tabLst/>
                        <a:defRPr/>
                      </a:pPr>
                      <a:r>
                        <a:rPr lang="zh-TW" altLang="en-US" sz="1000" b="0" i="0" u="none" strike="noStrike" dirty="0">
                          <a:solidFill>
                            <a:schemeClr val="tx1"/>
                          </a:solidFill>
                          <a:latin typeface="ＭＳ Ｐゴシック" pitchFamily="50" charset="-128"/>
                          <a:ea typeface="ＭＳ Ｐゴシック" pitchFamily="50" charset="-128"/>
                        </a:rPr>
                        <a:t>舞洲野外活動施設</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fontAlgn="ctr">
                        <a:lnSpc>
                          <a:spcPts val="1140"/>
                        </a:lnSpc>
                      </a:pPr>
                      <a:r>
                        <a:rPr lang="ja-JP" altLang="en-US" sz="1000" b="0" i="0" u="none" strike="noStrike" dirty="0">
                          <a:solidFill>
                            <a:srgbClr val="000000"/>
                          </a:solidFill>
                          <a:latin typeface="ＭＳ Ｐゴシック"/>
                        </a:rPr>
                        <a:t>廃止し、売却等を実施</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pattFill prst="wdUpDiag">
                      <a:fgClr>
                        <a:schemeClr val="bg1">
                          <a:lumMod val="75000"/>
                        </a:schemeClr>
                      </a:fgClr>
                      <a:bgClr>
                        <a:schemeClr val="bg1"/>
                      </a:bgClr>
                    </a:pattFill>
                  </a:tcPr>
                </a:tc>
                <a:tc>
                  <a:txBody>
                    <a:bodyPr/>
                    <a:lstStyle/>
                    <a:p>
                      <a:pPr marL="0" marR="0" indent="0" algn="ctr" defTabSz="914400" rtl="0" eaLnBrk="1" fontAlgn="auto" latinLnBrk="0" hangingPunct="1">
                        <a:lnSpc>
                          <a:spcPts val="1140"/>
                        </a:lnSpc>
                        <a:spcBef>
                          <a:spcPts val="0"/>
                        </a:spcBef>
                        <a:spcAft>
                          <a:spcPts val="0"/>
                        </a:spcAft>
                        <a:buClrTx/>
                        <a:buSzTx/>
                        <a:buFontTx/>
                        <a:buNone/>
                        <a:tabLst/>
                        <a:defRPr/>
                      </a:pPr>
                      <a:r>
                        <a:rPr lang="ja-JP" altLang="en-US" sz="1000" dirty="0">
                          <a:solidFill>
                            <a:schemeClr val="tx1"/>
                          </a:solidFill>
                          <a:latin typeface="+mn-ea"/>
                          <a:ea typeface="+mn-ea"/>
                        </a:rPr>
                        <a:t>民間事業者による運営廃止（廃止、売却・賃貸）</a:t>
                      </a:r>
                      <a:endParaRPr kumimoji="1" lang="en-US" altLang="ja-JP" sz="1000" dirty="0">
                        <a:solidFill>
                          <a:schemeClr val="tx1"/>
                        </a:solidFill>
                        <a:latin typeface="+mn-ea"/>
                        <a:ea typeface="+mn-ea"/>
                      </a:endParaRP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pattFill prst="pct10">
                      <a:fgClr>
                        <a:schemeClr val="tx1"/>
                      </a:fgClr>
                      <a:bgClr>
                        <a:schemeClr val="bg1"/>
                      </a:bgClr>
                    </a:pattFill>
                  </a:tcPr>
                </a:tc>
                <a:extLst>
                  <a:ext uri="{0D108BD9-81ED-4DB2-BD59-A6C34878D82A}">
                    <a16:rowId xmlns:a16="http://schemas.microsoft.com/office/drawing/2014/main" xmlns="" val="10002"/>
                  </a:ext>
                </a:extLst>
              </a:tr>
              <a:tr h="174982">
                <a:tc>
                  <a:txBody>
                    <a:bodyPr/>
                    <a:lstStyle/>
                    <a:p>
                      <a:pPr algn="ctr" fontAlgn="ctr">
                        <a:lnSpc>
                          <a:spcPts val="1140"/>
                        </a:lnSpc>
                      </a:pPr>
                      <a:r>
                        <a:rPr lang="en-US" altLang="ja-JP" sz="1000" b="0" i="0" u="none" strike="noStrike" dirty="0">
                          <a:solidFill>
                            <a:schemeClr val="tx1"/>
                          </a:solidFill>
                          <a:latin typeface="+mn-ea"/>
                          <a:ea typeface="+mn-ea"/>
                        </a:rPr>
                        <a:t>19</a:t>
                      </a:r>
                      <a:endParaRPr lang="ja-JP" altLang="en-US" sz="1000" b="0" i="0" u="none" strike="noStrike" dirty="0">
                        <a:solidFill>
                          <a:schemeClr val="tx1"/>
                        </a:solidFill>
                        <a:latin typeface="+mn-ea"/>
                        <a:ea typeface="+mn-ea"/>
                      </a:endParaRP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marR="0" indent="0" algn="l" defTabSz="914400" rtl="0" eaLnBrk="1" fontAlgn="auto" latinLnBrk="0" hangingPunct="1">
                        <a:lnSpc>
                          <a:spcPts val="1140"/>
                        </a:lnSpc>
                        <a:spcBef>
                          <a:spcPts val="0"/>
                        </a:spcBef>
                        <a:spcAft>
                          <a:spcPts val="0"/>
                        </a:spcAft>
                        <a:buClrTx/>
                        <a:buSzTx/>
                        <a:buFontTx/>
                        <a:buNone/>
                        <a:tabLst/>
                        <a:defRPr/>
                      </a:pPr>
                      <a:r>
                        <a:rPr lang="ja-JP" altLang="en-US" sz="1000" b="0" i="0" u="none" strike="noStrike" dirty="0">
                          <a:solidFill>
                            <a:schemeClr val="tx1"/>
                          </a:solidFill>
                          <a:latin typeface="ＭＳ Ｐゴシック"/>
                        </a:rPr>
                        <a:t>北港ヨットハーバー</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marR="0" indent="0" algn="ctr" defTabSz="914400" rtl="0" eaLnBrk="1" fontAlgn="ctr" latinLnBrk="0" hangingPunct="1">
                        <a:lnSpc>
                          <a:spcPts val="1140"/>
                        </a:lnSpc>
                        <a:spcBef>
                          <a:spcPts val="0"/>
                        </a:spcBef>
                        <a:spcAft>
                          <a:spcPts val="0"/>
                        </a:spcAft>
                        <a:buClrTx/>
                        <a:buSzTx/>
                        <a:buFontTx/>
                        <a:buNone/>
                        <a:tabLst/>
                        <a:defRPr/>
                      </a:pPr>
                      <a:r>
                        <a:rPr lang="ja-JP" altLang="en-US" sz="1000" b="0" i="0" u="none" strike="noStrike" dirty="0">
                          <a:solidFill>
                            <a:srgbClr val="000000"/>
                          </a:solidFill>
                          <a:latin typeface="ＭＳ Ｐゴシック"/>
                        </a:rPr>
                        <a:t>条例施設としては廃止し、収支均衡させ民間移管</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pattFill prst="wdUpDiag">
                      <a:fgClr>
                        <a:schemeClr val="bg1">
                          <a:lumMod val="75000"/>
                        </a:schemeClr>
                      </a:fgClr>
                      <a:bgClr>
                        <a:schemeClr val="bg1"/>
                      </a:bgClr>
                    </a:pattFill>
                  </a:tcPr>
                </a:tc>
                <a:tc>
                  <a:txBody>
                    <a:bodyPr/>
                    <a:lstStyle/>
                    <a:p>
                      <a:pPr marL="0" marR="0" indent="0" algn="ctr" defTabSz="914400" rtl="0" eaLnBrk="1" fontAlgn="ctr" latinLnBrk="0" hangingPunct="1">
                        <a:lnSpc>
                          <a:spcPts val="1140"/>
                        </a:lnSpc>
                        <a:spcBef>
                          <a:spcPts val="0"/>
                        </a:spcBef>
                        <a:spcAft>
                          <a:spcPts val="0"/>
                        </a:spcAft>
                        <a:buClrTx/>
                        <a:buSzTx/>
                        <a:buFontTx/>
                        <a:buNone/>
                        <a:tabLst/>
                        <a:defRPr/>
                      </a:pPr>
                      <a:r>
                        <a:rPr lang="ja-JP" altLang="en-US" sz="1000" dirty="0">
                          <a:solidFill>
                            <a:schemeClr val="tx1"/>
                          </a:solidFill>
                          <a:latin typeface="+mn-ea"/>
                          <a:ea typeface="+mn-ea"/>
                        </a:rPr>
                        <a:t>民間事業者による運営廃止（廃止、売却・賃貸）</a:t>
                      </a:r>
                      <a:endParaRPr kumimoji="1" lang="en-US" altLang="ja-JP" sz="1000" dirty="0">
                        <a:solidFill>
                          <a:schemeClr val="tx1"/>
                        </a:solidFill>
                        <a:latin typeface="+mn-ea"/>
                        <a:ea typeface="+mn-ea"/>
                      </a:endParaRP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pattFill prst="pct10">
                      <a:fgClr>
                        <a:schemeClr val="tx1"/>
                      </a:fgClr>
                      <a:bgClr>
                        <a:schemeClr val="bg1"/>
                      </a:bgClr>
                    </a:pattFill>
                  </a:tcPr>
                </a:tc>
                <a:extLst>
                  <a:ext uri="{0D108BD9-81ED-4DB2-BD59-A6C34878D82A}">
                    <a16:rowId xmlns:a16="http://schemas.microsoft.com/office/drawing/2014/main" xmlns="" val="10003"/>
                  </a:ext>
                </a:extLst>
              </a:tr>
            </a:tbl>
          </a:graphicData>
        </a:graphic>
      </p:graphicFrame>
      <p:cxnSp>
        <p:nvCxnSpPr>
          <p:cNvPr id="11" name="直線コネクタ 10"/>
          <p:cNvCxnSpPr/>
          <p:nvPr/>
        </p:nvCxnSpPr>
        <p:spPr>
          <a:xfrm>
            <a:off x="323528" y="548680"/>
            <a:ext cx="856895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5" name="正方形/長方形 14"/>
          <p:cNvSpPr/>
          <p:nvPr/>
        </p:nvSpPr>
        <p:spPr>
          <a:xfrm>
            <a:off x="289620" y="4201343"/>
            <a:ext cx="4644008" cy="307777"/>
          </a:xfrm>
          <a:prstGeom prst="rect">
            <a:avLst/>
          </a:prstGeom>
        </p:spPr>
        <p:txBody>
          <a:bodyPr wrap="square">
            <a:spAutoFit/>
          </a:bodyPr>
          <a:lstStyle/>
          <a:p>
            <a:r>
              <a:rPr lang="ja-JP" altLang="en-US" sz="1400" b="1" dirty="0"/>
              <a:t> ④受益者負担（利用料金）の引き上げ等　</a:t>
            </a:r>
            <a:r>
              <a:rPr lang="en-US" altLang="ja-JP" sz="1400" b="1" dirty="0"/>
              <a:t>【3</a:t>
            </a:r>
            <a:r>
              <a:rPr lang="ja-JP" altLang="en-US" sz="1400" b="1" dirty="0"/>
              <a:t>施設</a:t>
            </a:r>
            <a:r>
              <a:rPr lang="en-US" altLang="ja-JP" sz="1400" b="1" dirty="0"/>
              <a:t>】</a:t>
            </a:r>
            <a:endParaRPr lang="ja-JP" altLang="en-US" sz="1400" b="1" dirty="0"/>
          </a:p>
        </p:txBody>
      </p:sp>
      <p:graphicFrame>
        <p:nvGraphicFramePr>
          <p:cNvPr id="16" name="表 15"/>
          <p:cNvGraphicFramePr>
            <a:graphicFrameLocks noGrp="1"/>
          </p:cNvGraphicFramePr>
          <p:nvPr>
            <p:extLst/>
          </p:nvPr>
        </p:nvGraphicFramePr>
        <p:xfrm>
          <a:off x="323528" y="4509120"/>
          <a:ext cx="8568952" cy="722154"/>
        </p:xfrm>
        <a:graphic>
          <a:graphicData uri="http://schemas.openxmlformats.org/drawingml/2006/table">
            <a:tbl>
              <a:tblPr/>
              <a:tblGrid>
                <a:gridCol w="504056">
                  <a:extLst>
                    <a:ext uri="{9D8B030D-6E8A-4147-A177-3AD203B41FA5}">
                      <a16:colId xmlns:a16="http://schemas.microsoft.com/office/drawing/2014/main" xmlns="" val="20000"/>
                    </a:ext>
                  </a:extLst>
                </a:gridCol>
                <a:gridCol w="2016224">
                  <a:extLst>
                    <a:ext uri="{9D8B030D-6E8A-4147-A177-3AD203B41FA5}">
                      <a16:colId xmlns:a16="http://schemas.microsoft.com/office/drawing/2014/main" xmlns="" val="20001"/>
                    </a:ext>
                  </a:extLst>
                </a:gridCol>
                <a:gridCol w="3024336">
                  <a:extLst>
                    <a:ext uri="{9D8B030D-6E8A-4147-A177-3AD203B41FA5}">
                      <a16:colId xmlns:a16="http://schemas.microsoft.com/office/drawing/2014/main" xmlns="" val="20002"/>
                    </a:ext>
                  </a:extLst>
                </a:gridCol>
                <a:gridCol w="3024336">
                  <a:extLst>
                    <a:ext uri="{9D8B030D-6E8A-4147-A177-3AD203B41FA5}">
                      <a16:colId xmlns:a16="http://schemas.microsoft.com/office/drawing/2014/main" xmlns="" val="20003"/>
                    </a:ext>
                  </a:extLst>
                </a:gridCol>
              </a:tblGrid>
              <a:tr h="174982">
                <a:tc>
                  <a:txBody>
                    <a:bodyPr/>
                    <a:lstStyle/>
                    <a:p>
                      <a:pPr algn="ctr" fontAlgn="ctr">
                        <a:lnSpc>
                          <a:spcPts val="1140"/>
                        </a:lnSpc>
                      </a:pPr>
                      <a:endParaRPr lang="ja-JP" altLang="en-US" sz="1100" b="0" i="0" u="none" strike="noStrike" dirty="0">
                        <a:solidFill>
                          <a:srgbClr val="000000"/>
                        </a:solidFill>
                        <a:latin typeface="+mn-ea"/>
                        <a:ea typeface="+mn-ea"/>
                      </a:endParaRP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ap="flat" cmpd="sng" algn="ctr">
                      <a:solidFill>
                        <a:schemeClr val="tx1"/>
                      </a:solidFill>
                      <a:prstDash val="solid"/>
                      <a:round/>
                      <a:headEnd type="none" w="med" len="med"/>
                      <a:tailEnd type="none" w="med" len="med"/>
                    </a:lnTlToBr>
                    <a:solidFill>
                      <a:schemeClr val="accent5">
                        <a:lumMod val="40000"/>
                        <a:lumOff val="60000"/>
                      </a:schemeClr>
                    </a:solidFill>
                  </a:tcPr>
                </a:tc>
                <a:tc>
                  <a:txBody>
                    <a:bodyPr/>
                    <a:lstStyle/>
                    <a:p>
                      <a:pPr algn="ctr" fontAlgn="ctr">
                        <a:lnSpc>
                          <a:spcPts val="1140"/>
                        </a:lnSpc>
                      </a:pPr>
                      <a:r>
                        <a:rPr lang="ja-JP" altLang="en-US" sz="1100" b="0" i="0" u="none" strike="noStrike" dirty="0">
                          <a:solidFill>
                            <a:srgbClr val="000000"/>
                          </a:solidFill>
                          <a:latin typeface="+mn-ea"/>
                          <a:ea typeface="+mn-ea"/>
                        </a:rPr>
                        <a:t>施設名</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40000"/>
                        <a:lumOff val="60000"/>
                      </a:schemeClr>
                    </a:solidFill>
                  </a:tcPr>
                </a:tc>
                <a:tc>
                  <a:txBody>
                    <a:bodyPr/>
                    <a:lstStyle/>
                    <a:p>
                      <a:pPr algn="ctr" fontAlgn="ctr">
                        <a:lnSpc>
                          <a:spcPts val="1140"/>
                        </a:lnSpc>
                      </a:pPr>
                      <a:r>
                        <a:rPr lang="ja-JP" altLang="en-US" sz="1100" b="0" i="0" u="none" strike="noStrike" dirty="0">
                          <a:solidFill>
                            <a:srgbClr val="000000"/>
                          </a:solidFill>
                          <a:latin typeface="+mn-ea"/>
                          <a:ea typeface="+mn-ea"/>
                        </a:rPr>
                        <a:t>見直し計画</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40000"/>
                        <a:lumOff val="60000"/>
                      </a:schemeClr>
                    </a:solidFill>
                  </a:tcPr>
                </a:tc>
                <a:tc>
                  <a:txBody>
                    <a:bodyPr/>
                    <a:lstStyle/>
                    <a:p>
                      <a:pPr algn="ctr" fontAlgn="ctr">
                        <a:lnSpc>
                          <a:spcPts val="1140"/>
                        </a:lnSpc>
                      </a:pPr>
                      <a:r>
                        <a:rPr lang="ja-JP" altLang="en-US" sz="1100" b="0" i="0" u="none" strike="noStrike" dirty="0">
                          <a:solidFill>
                            <a:srgbClr val="000000"/>
                          </a:solidFill>
                          <a:latin typeface="+mn-ea"/>
                          <a:ea typeface="+mn-ea"/>
                        </a:rPr>
                        <a:t>見直し済みの状況　（</a:t>
                      </a:r>
                      <a:r>
                        <a:rPr lang="en-US" altLang="ja-JP" sz="1100" b="0" i="0" u="none" strike="noStrike" dirty="0">
                          <a:solidFill>
                            <a:srgbClr val="000000"/>
                          </a:solidFill>
                          <a:latin typeface="+mn-ea"/>
                          <a:ea typeface="+mn-ea"/>
                        </a:rPr>
                        <a:t>2018</a:t>
                      </a:r>
                      <a:r>
                        <a:rPr lang="ja-JP" altLang="en-US" sz="1100" b="0" i="0" u="none" strike="noStrike" dirty="0">
                          <a:solidFill>
                            <a:srgbClr val="000000"/>
                          </a:solidFill>
                          <a:latin typeface="+mn-ea"/>
                          <a:ea typeface="+mn-ea"/>
                        </a:rPr>
                        <a:t>年</a:t>
                      </a:r>
                      <a:r>
                        <a:rPr lang="en-US" altLang="ja-JP" sz="1100" b="0" i="0" u="none" strike="noStrike" dirty="0">
                          <a:solidFill>
                            <a:srgbClr val="000000"/>
                          </a:solidFill>
                          <a:latin typeface="+mn-ea"/>
                          <a:ea typeface="+mn-ea"/>
                        </a:rPr>
                        <a:t>1</a:t>
                      </a:r>
                      <a:r>
                        <a:rPr lang="ja-JP" altLang="en-US" sz="1100" b="0" i="0" u="none" strike="noStrike" dirty="0">
                          <a:solidFill>
                            <a:srgbClr val="000000"/>
                          </a:solidFill>
                          <a:latin typeface="+mn-ea"/>
                          <a:ea typeface="+mn-ea"/>
                        </a:rPr>
                        <a:t>月末時点）</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40000"/>
                        <a:lumOff val="60000"/>
                      </a:schemeClr>
                    </a:solidFill>
                  </a:tcPr>
                </a:tc>
                <a:extLst>
                  <a:ext uri="{0D108BD9-81ED-4DB2-BD59-A6C34878D82A}">
                    <a16:rowId xmlns:a16="http://schemas.microsoft.com/office/drawing/2014/main" xmlns="" val="10000"/>
                  </a:ext>
                </a:extLst>
              </a:tr>
              <a:tr h="174982">
                <a:tc>
                  <a:txBody>
                    <a:bodyPr/>
                    <a:lstStyle/>
                    <a:p>
                      <a:pPr algn="ctr" fontAlgn="ctr">
                        <a:lnSpc>
                          <a:spcPts val="1140"/>
                        </a:lnSpc>
                      </a:pPr>
                      <a:r>
                        <a:rPr lang="en-US" altLang="ja-JP" sz="1000" b="0" i="0" u="none" strike="noStrike" dirty="0">
                          <a:solidFill>
                            <a:schemeClr val="tx1"/>
                          </a:solidFill>
                          <a:latin typeface="+mn-ea"/>
                          <a:ea typeface="+mn-ea"/>
                        </a:rPr>
                        <a:t>22</a:t>
                      </a:r>
                      <a:endParaRPr lang="ja-JP" altLang="en-US" sz="1000" b="0" i="0" u="none" strike="noStrike" dirty="0">
                        <a:solidFill>
                          <a:schemeClr val="tx1"/>
                        </a:solidFill>
                        <a:latin typeface="+mn-ea"/>
                        <a:ea typeface="+mn-ea"/>
                      </a:endParaRP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l" fontAlgn="ctr">
                        <a:lnSpc>
                          <a:spcPts val="1140"/>
                        </a:lnSpc>
                      </a:pPr>
                      <a:r>
                        <a:rPr kumimoji="1" lang="ja-JP" altLang="en-US" sz="1000" dirty="0">
                          <a:solidFill>
                            <a:schemeClr val="tx1"/>
                          </a:solidFill>
                          <a:latin typeface="ＭＳ Ｐゴシック" pitchFamily="50" charset="-128"/>
                          <a:ea typeface="ＭＳ Ｐゴシック" pitchFamily="50" charset="-128"/>
                        </a:rPr>
                        <a:t>総合生涯学習センター</a:t>
                      </a:r>
                      <a:endParaRPr lang="ja-JP" altLang="en-US" sz="1000" b="0" i="0" u="none" strike="noStrike" dirty="0">
                        <a:solidFill>
                          <a:schemeClr val="tx1"/>
                        </a:solidFill>
                        <a:latin typeface="+mn-ea"/>
                        <a:ea typeface="+mn-ea"/>
                      </a:endParaRP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marR="0" indent="0" algn="ctr" defTabSz="914400" rtl="0" eaLnBrk="1" fontAlgn="ctr" latinLnBrk="0" hangingPunct="1">
                        <a:lnSpc>
                          <a:spcPts val="1140"/>
                        </a:lnSpc>
                        <a:spcBef>
                          <a:spcPts val="0"/>
                        </a:spcBef>
                        <a:spcAft>
                          <a:spcPts val="0"/>
                        </a:spcAft>
                        <a:buClrTx/>
                        <a:buSzTx/>
                        <a:buFontTx/>
                        <a:buNone/>
                        <a:tabLst/>
                        <a:defRPr/>
                      </a:pPr>
                      <a:r>
                        <a:rPr lang="ja-JP" altLang="en-US" sz="1000" dirty="0">
                          <a:solidFill>
                            <a:schemeClr val="tx1"/>
                          </a:solidFill>
                        </a:rPr>
                        <a:t>受益者負担（利用料金）の引き上げ等を検討</a:t>
                      </a:r>
                      <a:endParaRPr lang="en-US" altLang="ja-JP" sz="1000" b="0" i="0" u="none" strike="noStrike" dirty="0">
                        <a:solidFill>
                          <a:schemeClr val="tx1"/>
                        </a:solidFill>
                        <a:latin typeface="ＭＳ Ｐゴシック" pitchFamily="50" charset="-128"/>
                        <a:ea typeface="ＭＳ Ｐゴシック" pitchFamily="50" charset="-128"/>
                      </a:endParaRP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marR="0" indent="0" algn="l" defTabSz="914400" rtl="0" eaLnBrk="1" fontAlgn="ctr" latinLnBrk="0" hangingPunct="1">
                        <a:lnSpc>
                          <a:spcPts val="1140"/>
                        </a:lnSpc>
                        <a:spcBef>
                          <a:spcPts val="0"/>
                        </a:spcBef>
                        <a:spcAft>
                          <a:spcPts val="0"/>
                        </a:spcAft>
                        <a:buClrTx/>
                        <a:buSzTx/>
                        <a:buFontTx/>
                        <a:buNone/>
                        <a:tabLst/>
                        <a:defRPr/>
                      </a:pPr>
                      <a:r>
                        <a:rPr lang="en-US" altLang="ja-JP" sz="1000" dirty="0">
                          <a:solidFill>
                            <a:schemeClr val="tx1"/>
                          </a:solidFill>
                        </a:rPr>
                        <a:t>2014</a:t>
                      </a:r>
                      <a:r>
                        <a:rPr lang="ja-JP" altLang="en-US" sz="1000" dirty="0">
                          <a:solidFill>
                            <a:schemeClr val="tx1"/>
                          </a:solidFill>
                        </a:rPr>
                        <a:t>年</a:t>
                      </a:r>
                      <a:r>
                        <a:rPr lang="en-US" altLang="ja-JP" sz="1000" dirty="0">
                          <a:solidFill>
                            <a:schemeClr val="tx1"/>
                          </a:solidFill>
                        </a:rPr>
                        <a:t>4</a:t>
                      </a:r>
                      <a:r>
                        <a:rPr lang="ja-JP" altLang="en-US" sz="1000" dirty="0">
                          <a:solidFill>
                            <a:schemeClr val="tx1"/>
                          </a:solidFill>
                        </a:rPr>
                        <a:t>月より、受益者負担（利用料金）の引き上げ等</a:t>
                      </a:r>
                      <a:endParaRPr lang="en-US" altLang="ja-JP" sz="1000" b="0" i="0" u="none" strike="noStrike" dirty="0">
                        <a:solidFill>
                          <a:schemeClr val="tx1"/>
                        </a:solidFill>
                        <a:latin typeface="ＭＳ Ｐゴシック" pitchFamily="50" charset="-128"/>
                        <a:ea typeface="ＭＳ Ｐゴシック" pitchFamily="50" charset="-128"/>
                      </a:endParaRP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xmlns="" val="10001"/>
                  </a:ext>
                </a:extLst>
              </a:tr>
              <a:tr h="195054">
                <a:tc>
                  <a:txBody>
                    <a:bodyPr/>
                    <a:lstStyle/>
                    <a:p>
                      <a:pPr algn="ctr" fontAlgn="ctr">
                        <a:lnSpc>
                          <a:spcPts val="1140"/>
                        </a:lnSpc>
                      </a:pPr>
                      <a:r>
                        <a:rPr lang="en-US" altLang="ja-JP" sz="1000" b="0" i="0" u="none" strike="noStrike" dirty="0">
                          <a:solidFill>
                            <a:schemeClr val="tx1"/>
                          </a:solidFill>
                          <a:latin typeface="+mn-ea"/>
                          <a:ea typeface="+mn-ea"/>
                        </a:rPr>
                        <a:t>23</a:t>
                      </a:r>
                      <a:endParaRPr lang="ja-JP" altLang="en-US" sz="1000" b="0" i="0" u="none" strike="noStrike" dirty="0">
                        <a:solidFill>
                          <a:schemeClr val="tx1"/>
                        </a:solidFill>
                        <a:latin typeface="+mn-ea"/>
                        <a:ea typeface="+mn-ea"/>
                      </a:endParaRP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r>
                        <a:rPr kumimoji="1" lang="ja-JP" altLang="en-US" sz="1000" dirty="0">
                          <a:solidFill>
                            <a:schemeClr val="tx1"/>
                          </a:solidFill>
                          <a:latin typeface="ＭＳ Ｐゴシック" pitchFamily="50" charset="-128"/>
                          <a:ea typeface="ＭＳ Ｐゴシック" pitchFamily="50" charset="-128"/>
                        </a:rPr>
                        <a:t>阿倍野市民学習センター</a:t>
                      </a:r>
                      <a:endParaRPr lang="ja-JP" altLang="en-US" sz="1000" dirty="0">
                        <a:solidFill>
                          <a:schemeClr val="tx1"/>
                        </a:solidFill>
                      </a:endParaRP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marR="0" indent="0" algn="ctr" defTabSz="914400" rtl="0" eaLnBrk="1" fontAlgn="ctr" latinLnBrk="0" hangingPunct="1">
                        <a:lnSpc>
                          <a:spcPts val="1140"/>
                        </a:lnSpc>
                        <a:spcBef>
                          <a:spcPts val="0"/>
                        </a:spcBef>
                        <a:spcAft>
                          <a:spcPts val="0"/>
                        </a:spcAft>
                        <a:buClrTx/>
                        <a:buSzTx/>
                        <a:buFontTx/>
                        <a:buNone/>
                        <a:tabLst/>
                        <a:defRPr/>
                      </a:pPr>
                      <a:r>
                        <a:rPr lang="ja-JP" altLang="en-US" sz="1000" dirty="0">
                          <a:solidFill>
                            <a:schemeClr val="tx1"/>
                          </a:solidFill>
                        </a:rPr>
                        <a:t>受益者負担（利用料金）の引き上げ等を検討</a:t>
                      </a:r>
                      <a:endParaRPr lang="en-US" altLang="ja-JP" sz="1000" b="0" i="0" u="none" strike="noStrike" dirty="0">
                        <a:solidFill>
                          <a:schemeClr val="tx1"/>
                        </a:solidFill>
                        <a:latin typeface="ＭＳ Ｐゴシック" pitchFamily="50" charset="-128"/>
                        <a:ea typeface="ＭＳ Ｐゴシック" pitchFamily="50" charset="-128"/>
                      </a:endParaRP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marR="0" indent="0" algn="l" defTabSz="914400" rtl="0" eaLnBrk="1" fontAlgn="ctr" latinLnBrk="0" hangingPunct="1">
                        <a:lnSpc>
                          <a:spcPts val="1140"/>
                        </a:lnSpc>
                        <a:spcBef>
                          <a:spcPts val="0"/>
                        </a:spcBef>
                        <a:spcAft>
                          <a:spcPts val="0"/>
                        </a:spcAft>
                        <a:buClrTx/>
                        <a:buSzTx/>
                        <a:buFontTx/>
                        <a:buNone/>
                        <a:tabLst/>
                        <a:defRPr/>
                      </a:pPr>
                      <a:r>
                        <a:rPr lang="en-US" altLang="ja-JP" sz="1000" dirty="0">
                          <a:solidFill>
                            <a:schemeClr val="tx1"/>
                          </a:solidFill>
                        </a:rPr>
                        <a:t>2014</a:t>
                      </a:r>
                      <a:r>
                        <a:rPr lang="ja-JP" altLang="en-US" sz="1000" dirty="0">
                          <a:solidFill>
                            <a:schemeClr val="tx1"/>
                          </a:solidFill>
                        </a:rPr>
                        <a:t>年</a:t>
                      </a:r>
                      <a:r>
                        <a:rPr lang="en-US" altLang="ja-JP" sz="1000" dirty="0">
                          <a:solidFill>
                            <a:schemeClr val="tx1"/>
                          </a:solidFill>
                        </a:rPr>
                        <a:t>4</a:t>
                      </a:r>
                      <a:r>
                        <a:rPr lang="ja-JP" altLang="en-US" sz="1000" dirty="0">
                          <a:solidFill>
                            <a:schemeClr val="tx1"/>
                          </a:solidFill>
                        </a:rPr>
                        <a:t>月より、受益者負担（利用料金）の引き上げ等</a:t>
                      </a:r>
                      <a:endParaRPr lang="en-US" altLang="ja-JP" sz="1000" b="0" i="0" u="none" strike="noStrike" dirty="0">
                        <a:solidFill>
                          <a:schemeClr val="tx1"/>
                        </a:solidFill>
                        <a:latin typeface="ＭＳ Ｐゴシック" pitchFamily="50" charset="-128"/>
                        <a:ea typeface="ＭＳ Ｐゴシック" pitchFamily="50" charset="-128"/>
                      </a:endParaRP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xmlns="" val="10002"/>
                  </a:ext>
                </a:extLst>
              </a:tr>
              <a:tr h="174982">
                <a:tc>
                  <a:txBody>
                    <a:bodyPr/>
                    <a:lstStyle/>
                    <a:p>
                      <a:pPr algn="ctr" fontAlgn="ctr">
                        <a:lnSpc>
                          <a:spcPts val="1140"/>
                        </a:lnSpc>
                      </a:pPr>
                      <a:r>
                        <a:rPr lang="en-US" altLang="ja-JP" sz="1000" b="0" i="0" u="none" strike="noStrike" dirty="0">
                          <a:solidFill>
                            <a:schemeClr val="tx1"/>
                          </a:solidFill>
                          <a:latin typeface="+mn-ea"/>
                          <a:ea typeface="+mn-ea"/>
                        </a:rPr>
                        <a:t>24</a:t>
                      </a:r>
                      <a:endParaRPr lang="ja-JP" altLang="en-US" sz="1000" b="0" i="0" u="none" strike="noStrike" dirty="0">
                        <a:solidFill>
                          <a:schemeClr val="tx1"/>
                        </a:solidFill>
                        <a:latin typeface="+mn-ea"/>
                        <a:ea typeface="+mn-ea"/>
                      </a:endParaRP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marR="0" indent="0" algn="l" defTabSz="914400" rtl="0" eaLnBrk="1" fontAlgn="ctr" latinLnBrk="0" hangingPunct="1">
                        <a:lnSpc>
                          <a:spcPts val="1140"/>
                        </a:lnSpc>
                        <a:spcBef>
                          <a:spcPts val="0"/>
                        </a:spcBef>
                        <a:spcAft>
                          <a:spcPts val="0"/>
                        </a:spcAft>
                        <a:buClrTx/>
                        <a:buSzTx/>
                        <a:buFontTx/>
                        <a:buNone/>
                        <a:tabLst/>
                        <a:defRPr/>
                      </a:pPr>
                      <a:r>
                        <a:rPr kumimoji="1" lang="ja-JP" altLang="en-US" sz="1000" dirty="0">
                          <a:solidFill>
                            <a:schemeClr val="tx1"/>
                          </a:solidFill>
                          <a:latin typeface="ＭＳ Ｐゴシック" pitchFamily="50" charset="-128"/>
                          <a:ea typeface="ＭＳ Ｐゴシック" pitchFamily="50" charset="-128"/>
                        </a:rPr>
                        <a:t>難波市民学習センター</a:t>
                      </a:r>
                      <a:endParaRPr lang="zh-TW" altLang="en-US" sz="1000" b="0" i="0" u="none" strike="noStrike" dirty="0">
                        <a:solidFill>
                          <a:schemeClr val="tx1"/>
                        </a:solidFill>
                        <a:latin typeface="ＭＳ Ｐゴシック" pitchFamily="50" charset="-128"/>
                        <a:ea typeface="ＭＳ Ｐゴシック" pitchFamily="50" charset="-128"/>
                      </a:endParaRP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marR="0" indent="0" algn="ctr" defTabSz="914400" rtl="0" eaLnBrk="1" fontAlgn="ctr" latinLnBrk="0" hangingPunct="1">
                        <a:lnSpc>
                          <a:spcPts val="1140"/>
                        </a:lnSpc>
                        <a:spcBef>
                          <a:spcPts val="0"/>
                        </a:spcBef>
                        <a:spcAft>
                          <a:spcPts val="0"/>
                        </a:spcAft>
                        <a:buClrTx/>
                        <a:buSzTx/>
                        <a:buFontTx/>
                        <a:buNone/>
                        <a:tabLst/>
                        <a:defRPr/>
                      </a:pPr>
                      <a:r>
                        <a:rPr lang="ja-JP" altLang="en-US" sz="1000" b="0" i="0" u="none" strike="noStrike" dirty="0">
                          <a:solidFill>
                            <a:schemeClr val="tx1"/>
                          </a:solidFill>
                          <a:latin typeface="+mn-lt"/>
                          <a:ea typeface="+mn-ea"/>
                        </a:rPr>
                        <a:t>廃止</a:t>
                      </a:r>
                      <a:endParaRPr lang="en-US" altLang="ja-JP" sz="1000" b="0" i="0" u="none" strike="noStrike" dirty="0">
                        <a:solidFill>
                          <a:schemeClr val="tx1"/>
                        </a:solidFill>
                        <a:latin typeface="ＭＳ Ｐゴシック" pitchFamily="50" charset="-128"/>
                        <a:ea typeface="ＭＳ Ｐゴシック" pitchFamily="50" charset="-128"/>
                      </a:endParaRP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pattFill prst="wdUpDiag">
                      <a:fgClr>
                        <a:schemeClr val="bg1">
                          <a:lumMod val="75000"/>
                        </a:schemeClr>
                      </a:fgClr>
                      <a:bgClr>
                        <a:schemeClr val="bg1"/>
                      </a:bgClr>
                    </a:pattFill>
                  </a:tcPr>
                </a:tc>
                <a:tc>
                  <a:txBody>
                    <a:bodyPr/>
                    <a:lstStyle/>
                    <a:p>
                      <a:pPr marL="0" marR="0" indent="0" algn="l" defTabSz="914400" rtl="0" eaLnBrk="1" fontAlgn="ctr" latinLnBrk="0" hangingPunct="1">
                        <a:lnSpc>
                          <a:spcPts val="1140"/>
                        </a:lnSpc>
                        <a:spcBef>
                          <a:spcPts val="0"/>
                        </a:spcBef>
                        <a:spcAft>
                          <a:spcPts val="0"/>
                        </a:spcAft>
                        <a:buClrTx/>
                        <a:buSzTx/>
                        <a:buFontTx/>
                        <a:buNone/>
                        <a:tabLst/>
                        <a:defRPr/>
                      </a:pPr>
                      <a:r>
                        <a:rPr lang="en-US" altLang="ja-JP" sz="1000" dirty="0">
                          <a:solidFill>
                            <a:schemeClr val="tx1"/>
                          </a:solidFill>
                        </a:rPr>
                        <a:t>2014</a:t>
                      </a:r>
                      <a:r>
                        <a:rPr lang="ja-JP" altLang="en-US" sz="1000" dirty="0">
                          <a:solidFill>
                            <a:schemeClr val="tx1"/>
                          </a:solidFill>
                        </a:rPr>
                        <a:t>年</a:t>
                      </a:r>
                      <a:r>
                        <a:rPr lang="en-US" altLang="ja-JP" sz="1000" dirty="0">
                          <a:solidFill>
                            <a:schemeClr val="tx1"/>
                          </a:solidFill>
                        </a:rPr>
                        <a:t>4</a:t>
                      </a:r>
                      <a:r>
                        <a:rPr lang="ja-JP" altLang="en-US" sz="1000" dirty="0">
                          <a:solidFill>
                            <a:schemeClr val="tx1"/>
                          </a:solidFill>
                        </a:rPr>
                        <a:t>月より、受益者負担（利用料金）の引き上げ等</a:t>
                      </a:r>
                      <a:endParaRPr lang="en-US" altLang="ja-JP" sz="1000" b="0" i="0" u="none" strike="noStrike" dirty="0">
                        <a:solidFill>
                          <a:schemeClr val="tx1"/>
                        </a:solidFill>
                        <a:latin typeface="ＭＳ Ｐゴシック" pitchFamily="50" charset="-128"/>
                        <a:ea typeface="ＭＳ Ｐゴシック" pitchFamily="50" charset="-128"/>
                      </a:endParaRP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xmlns="" val="10003"/>
                  </a:ext>
                </a:extLst>
              </a:tr>
            </a:tbl>
          </a:graphicData>
        </a:graphic>
      </p:graphicFrame>
      <p:sp>
        <p:nvSpPr>
          <p:cNvPr id="13" name="正方形/長方形 12"/>
          <p:cNvSpPr/>
          <p:nvPr/>
        </p:nvSpPr>
        <p:spPr>
          <a:xfrm>
            <a:off x="323528" y="3356992"/>
            <a:ext cx="3059832" cy="307777"/>
          </a:xfrm>
          <a:prstGeom prst="rect">
            <a:avLst/>
          </a:prstGeom>
        </p:spPr>
        <p:txBody>
          <a:bodyPr wrap="square">
            <a:spAutoFit/>
          </a:bodyPr>
          <a:lstStyle/>
          <a:p>
            <a:r>
              <a:rPr lang="ja-JP" altLang="en-US" sz="1400" b="1" dirty="0"/>
              <a:t>③施設の位置付け変更　</a:t>
            </a:r>
            <a:r>
              <a:rPr lang="en-US" altLang="ja-JP" sz="1400" b="1" dirty="0"/>
              <a:t>【2</a:t>
            </a:r>
            <a:r>
              <a:rPr lang="ja-JP" altLang="en-US" sz="1400" b="1" dirty="0"/>
              <a:t>施設</a:t>
            </a:r>
            <a:r>
              <a:rPr lang="en-US" altLang="ja-JP" sz="1400" b="1" dirty="0"/>
              <a:t>】</a:t>
            </a:r>
            <a:endParaRPr lang="ja-JP" altLang="en-US" sz="1400" b="1" dirty="0"/>
          </a:p>
        </p:txBody>
      </p:sp>
      <p:sp>
        <p:nvSpPr>
          <p:cNvPr id="22" name="正方形/長方形 21"/>
          <p:cNvSpPr/>
          <p:nvPr/>
        </p:nvSpPr>
        <p:spPr>
          <a:xfrm>
            <a:off x="323528" y="2348880"/>
            <a:ext cx="3347864" cy="307777"/>
          </a:xfrm>
          <a:prstGeom prst="rect">
            <a:avLst/>
          </a:prstGeom>
        </p:spPr>
        <p:txBody>
          <a:bodyPr wrap="square">
            <a:spAutoFit/>
          </a:bodyPr>
          <a:lstStyle/>
          <a:p>
            <a:r>
              <a:rPr lang="ja-JP" altLang="en-US" sz="1400" b="1" dirty="0"/>
              <a:t>②民間事業者による運営　</a:t>
            </a:r>
            <a:r>
              <a:rPr lang="en-US" altLang="ja-JP" sz="1400" b="1" dirty="0"/>
              <a:t>【3</a:t>
            </a:r>
            <a:r>
              <a:rPr lang="ja-JP" altLang="en-US" sz="1400" b="1" dirty="0"/>
              <a:t>施設</a:t>
            </a:r>
            <a:r>
              <a:rPr lang="en-US" altLang="ja-JP" sz="1400" b="1" dirty="0"/>
              <a:t>】</a:t>
            </a:r>
            <a:endParaRPr lang="ja-JP" altLang="en-US" sz="1400" b="1" dirty="0"/>
          </a:p>
        </p:txBody>
      </p:sp>
      <p:sp>
        <p:nvSpPr>
          <p:cNvPr id="25" name="正方形/長方形 24"/>
          <p:cNvSpPr/>
          <p:nvPr/>
        </p:nvSpPr>
        <p:spPr>
          <a:xfrm>
            <a:off x="323528" y="548680"/>
            <a:ext cx="2699792" cy="307777"/>
          </a:xfrm>
          <a:prstGeom prst="rect">
            <a:avLst/>
          </a:prstGeom>
        </p:spPr>
        <p:txBody>
          <a:bodyPr wrap="square">
            <a:spAutoFit/>
          </a:bodyPr>
          <a:lstStyle/>
          <a:p>
            <a:r>
              <a:rPr lang="ja-JP" altLang="en-US" sz="1400" b="1" dirty="0"/>
              <a:t>①廃止　</a:t>
            </a:r>
            <a:r>
              <a:rPr lang="en-US" altLang="ja-JP" sz="1400" b="1" dirty="0"/>
              <a:t>【16</a:t>
            </a:r>
            <a:r>
              <a:rPr lang="ja-JP" altLang="en-US" sz="1400" b="1" dirty="0"/>
              <a:t>施設</a:t>
            </a:r>
            <a:r>
              <a:rPr lang="en-US" altLang="ja-JP" sz="1400" b="1" dirty="0"/>
              <a:t>】</a:t>
            </a:r>
            <a:endParaRPr lang="ja-JP" altLang="en-US" sz="1400" b="1" dirty="0"/>
          </a:p>
        </p:txBody>
      </p:sp>
      <p:sp>
        <p:nvSpPr>
          <p:cNvPr id="1031" name="Rectangle 7" descr="右上がり対角線 (太)"/>
          <p:cNvSpPr>
            <a:spLocks noChangeArrowheads="1"/>
          </p:cNvSpPr>
          <p:nvPr/>
        </p:nvSpPr>
        <p:spPr bwMode="auto">
          <a:xfrm>
            <a:off x="4499992" y="6597352"/>
            <a:ext cx="576063" cy="216024"/>
          </a:xfrm>
          <a:prstGeom prst="rect">
            <a:avLst/>
          </a:prstGeom>
          <a:pattFill prst="wdUpDiag">
            <a:fgClr>
              <a:schemeClr val="bg1">
                <a:lumMod val="75000"/>
                <a:alpha val="67000"/>
              </a:schemeClr>
            </a:fgClr>
            <a:bgClr>
              <a:srgbClr val="FFFFFF">
                <a:alpha val="67000"/>
              </a:srgbClr>
            </a:bgClr>
          </a:pattFill>
          <a:ln w="3175">
            <a:solidFill>
              <a:schemeClr val="tx1"/>
            </a:solidFill>
            <a:miter lim="800000"/>
            <a:headEnd/>
            <a:tailEnd/>
          </a:ln>
        </p:spPr>
        <p:txBody>
          <a:bodyPr vert="horz" wrap="square" lIns="74295" tIns="8890" rIns="74295" bIns="8890" numCol="1" anchor="t" anchorCtr="0" compatLnSpc="1">
            <a:prstTxWarp prst="textNoShape">
              <a:avLst/>
            </a:prstTxWarp>
          </a:bodyPr>
          <a:lstStyle/>
          <a:p>
            <a:endParaRPr lang="ja-JP" altLang="en-US"/>
          </a:p>
        </p:txBody>
      </p:sp>
      <p:sp>
        <p:nvSpPr>
          <p:cNvPr id="27" name="Rectangle 9" descr="10%"/>
          <p:cNvSpPr>
            <a:spLocks noChangeArrowheads="1"/>
          </p:cNvSpPr>
          <p:nvPr/>
        </p:nvSpPr>
        <p:spPr bwMode="auto">
          <a:xfrm>
            <a:off x="5796136" y="6597352"/>
            <a:ext cx="576064" cy="216024"/>
          </a:xfrm>
          <a:prstGeom prst="rect">
            <a:avLst/>
          </a:prstGeom>
          <a:pattFill prst="pct10">
            <a:fgClr>
              <a:srgbClr val="000000">
                <a:alpha val="67000"/>
              </a:srgbClr>
            </a:fgClr>
            <a:bgClr>
              <a:srgbClr val="FFFFFF">
                <a:alpha val="67000"/>
              </a:srgbClr>
            </a:bgClr>
          </a:pattFill>
          <a:ln w="3175">
            <a:solidFill>
              <a:schemeClr val="tx1"/>
            </a:solidFill>
            <a:miter lim="800000"/>
            <a:headEnd/>
            <a:tailEnd/>
          </a:ln>
        </p:spPr>
        <p:txBody>
          <a:bodyPr vert="horz" wrap="square" lIns="74295" tIns="8890" rIns="74295" bIns="8890" numCol="1" anchor="t" anchorCtr="0" compatLnSpc="1">
            <a:prstTxWarp prst="textNoShape">
              <a:avLst/>
            </a:prstTxWarp>
          </a:bodyPr>
          <a:lstStyle/>
          <a:p>
            <a:endParaRPr lang="ja-JP" altLang="en-US"/>
          </a:p>
        </p:txBody>
      </p:sp>
      <p:sp>
        <p:nvSpPr>
          <p:cNvPr id="28" name="正方形/長方形 27"/>
          <p:cNvSpPr/>
          <p:nvPr/>
        </p:nvSpPr>
        <p:spPr>
          <a:xfrm>
            <a:off x="5039544" y="6551766"/>
            <a:ext cx="756592" cy="261610"/>
          </a:xfrm>
          <a:prstGeom prst="rect">
            <a:avLst/>
          </a:prstGeom>
        </p:spPr>
        <p:txBody>
          <a:bodyPr wrap="square">
            <a:spAutoFit/>
          </a:bodyPr>
          <a:lstStyle/>
          <a:p>
            <a:r>
              <a:rPr lang="ja-JP" altLang="en-US" sz="1100" dirty="0"/>
              <a:t>：廃止</a:t>
            </a:r>
          </a:p>
        </p:txBody>
      </p:sp>
      <p:sp>
        <p:nvSpPr>
          <p:cNvPr id="29" name="正方形/長方形 28"/>
          <p:cNvSpPr/>
          <p:nvPr/>
        </p:nvSpPr>
        <p:spPr>
          <a:xfrm>
            <a:off x="6372200" y="6551766"/>
            <a:ext cx="2808312" cy="261610"/>
          </a:xfrm>
          <a:prstGeom prst="rect">
            <a:avLst/>
          </a:prstGeom>
        </p:spPr>
        <p:txBody>
          <a:bodyPr wrap="square">
            <a:spAutoFit/>
          </a:bodyPr>
          <a:lstStyle/>
          <a:p>
            <a:r>
              <a:rPr lang="ja-JP" altLang="en-US" sz="1100" dirty="0"/>
              <a:t>：民間事業者による運営（廃止、売却等）</a:t>
            </a:r>
          </a:p>
        </p:txBody>
      </p:sp>
      <p:sp>
        <p:nvSpPr>
          <p:cNvPr id="30" name="スライド番号プレースホルダ 29"/>
          <p:cNvSpPr>
            <a:spLocks noGrp="1"/>
          </p:cNvSpPr>
          <p:nvPr>
            <p:ph type="sldNum" sz="quarter" idx="12"/>
          </p:nvPr>
        </p:nvSpPr>
        <p:spPr/>
        <p:txBody>
          <a:bodyPr/>
          <a:lstStyle/>
          <a:p>
            <a:fld id="{CCEC3038-1CF1-4B63-9920-55248DCFBA97}" type="slidenum">
              <a:rPr kumimoji="1" lang="ja-JP" altLang="en-US" smtClean="0"/>
              <a:pPr/>
              <a:t>176</a:t>
            </a:fld>
            <a:endParaRPr kumimoji="1" lang="ja-JP" altLang="en-US"/>
          </a:p>
        </p:txBody>
      </p:sp>
      <p:sp>
        <p:nvSpPr>
          <p:cNvPr id="31" name="テキスト ボックス 36"/>
          <p:cNvSpPr txBox="1"/>
          <p:nvPr/>
        </p:nvSpPr>
        <p:spPr>
          <a:xfrm>
            <a:off x="0" y="0"/>
            <a:ext cx="4427984" cy="261610"/>
          </a:xfrm>
          <a:prstGeom prst="rect">
            <a:avLst/>
          </a:prstGeom>
          <a:noFill/>
        </p:spPr>
        <p:txBody>
          <a:bodyPr wrap="square" rtlCol="0">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r>
              <a:rPr lang="en-US" altLang="ja-JP" sz="1100" dirty="0"/>
              <a:t>Ⅳ</a:t>
            </a:r>
            <a:r>
              <a:rPr lang="ja-JP" altLang="en-US" sz="1100" dirty="0"/>
              <a:t>　行財政改革</a:t>
            </a:r>
            <a:r>
              <a:rPr lang="en-US" altLang="ja-JP" sz="1100" dirty="0"/>
              <a:t>【</a:t>
            </a:r>
            <a:r>
              <a:rPr lang="ja-JP" altLang="en-US" sz="1100" dirty="0"/>
              <a:t>業務執行の刷新</a:t>
            </a:r>
            <a:r>
              <a:rPr lang="en-US" altLang="ja-JP" sz="1100" dirty="0"/>
              <a:t>】</a:t>
            </a:r>
            <a:r>
              <a:rPr lang="ja-JP" altLang="en-US" sz="1100" dirty="0"/>
              <a:t>・市民利用施設の見直し</a:t>
            </a:r>
            <a:endParaRPr lang="en-US" altLang="ja-JP" sz="1100" dirty="0"/>
          </a:p>
        </p:txBody>
      </p:sp>
      <p:sp>
        <p:nvSpPr>
          <p:cNvPr id="32" name="正方形/長方形 31"/>
          <p:cNvSpPr/>
          <p:nvPr/>
        </p:nvSpPr>
        <p:spPr>
          <a:xfrm>
            <a:off x="288032" y="5229200"/>
            <a:ext cx="4644008" cy="307777"/>
          </a:xfrm>
          <a:prstGeom prst="rect">
            <a:avLst/>
          </a:prstGeom>
        </p:spPr>
        <p:txBody>
          <a:bodyPr wrap="square">
            <a:spAutoFit/>
          </a:bodyPr>
          <a:lstStyle/>
          <a:p>
            <a:r>
              <a:rPr lang="ja-JP" altLang="en-US" sz="1400" b="1" dirty="0"/>
              <a:t> ⑤機能集約等　</a:t>
            </a:r>
            <a:r>
              <a:rPr lang="en-US" altLang="ja-JP" sz="1400" b="1" dirty="0"/>
              <a:t>【3</a:t>
            </a:r>
            <a:r>
              <a:rPr lang="ja-JP" altLang="en-US" sz="1400" b="1" dirty="0"/>
              <a:t>施設</a:t>
            </a:r>
            <a:r>
              <a:rPr lang="en-US" altLang="ja-JP" sz="1400" b="1" dirty="0"/>
              <a:t>】</a:t>
            </a:r>
            <a:endParaRPr lang="ja-JP" altLang="en-US" sz="1400" b="1" dirty="0"/>
          </a:p>
        </p:txBody>
      </p:sp>
      <p:graphicFrame>
        <p:nvGraphicFramePr>
          <p:cNvPr id="34" name="表 33"/>
          <p:cNvGraphicFramePr>
            <a:graphicFrameLocks noGrp="1"/>
          </p:cNvGraphicFramePr>
          <p:nvPr>
            <p:extLst/>
          </p:nvPr>
        </p:nvGraphicFramePr>
        <p:xfrm>
          <a:off x="323528" y="5517232"/>
          <a:ext cx="8568952" cy="842500"/>
        </p:xfrm>
        <a:graphic>
          <a:graphicData uri="http://schemas.openxmlformats.org/drawingml/2006/table">
            <a:tbl>
              <a:tblPr/>
              <a:tblGrid>
                <a:gridCol w="504056">
                  <a:extLst>
                    <a:ext uri="{9D8B030D-6E8A-4147-A177-3AD203B41FA5}">
                      <a16:colId xmlns:a16="http://schemas.microsoft.com/office/drawing/2014/main" xmlns="" val="20000"/>
                    </a:ext>
                  </a:extLst>
                </a:gridCol>
                <a:gridCol w="2016224">
                  <a:extLst>
                    <a:ext uri="{9D8B030D-6E8A-4147-A177-3AD203B41FA5}">
                      <a16:colId xmlns:a16="http://schemas.microsoft.com/office/drawing/2014/main" xmlns="" val="20001"/>
                    </a:ext>
                  </a:extLst>
                </a:gridCol>
                <a:gridCol w="3024336">
                  <a:extLst>
                    <a:ext uri="{9D8B030D-6E8A-4147-A177-3AD203B41FA5}">
                      <a16:colId xmlns:a16="http://schemas.microsoft.com/office/drawing/2014/main" xmlns="" val="20002"/>
                    </a:ext>
                  </a:extLst>
                </a:gridCol>
                <a:gridCol w="3024336">
                  <a:extLst>
                    <a:ext uri="{9D8B030D-6E8A-4147-A177-3AD203B41FA5}">
                      <a16:colId xmlns:a16="http://schemas.microsoft.com/office/drawing/2014/main" xmlns="" val="20003"/>
                    </a:ext>
                  </a:extLst>
                </a:gridCol>
              </a:tblGrid>
              <a:tr h="174982">
                <a:tc>
                  <a:txBody>
                    <a:bodyPr/>
                    <a:lstStyle/>
                    <a:p>
                      <a:pPr algn="ctr" fontAlgn="ctr">
                        <a:lnSpc>
                          <a:spcPts val="1140"/>
                        </a:lnSpc>
                      </a:pPr>
                      <a:endParaRPr lang="ja-JP" altLang="en-US" sz="1100" b="0" i="0" u="none" strike="noStrike" dirty="0">
                        <a:solidFill>
                          <a:srgbClr val="000000"/>
                        </a:solidFill>
                        <a:latin typeface="+mn-ea"/>
                        <a:ea typeface="+mn-ea"/>
                      </a:endParaRP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ap="flat" cmpd="sng" algn="ctr">
                      <a:solidFill>
                        <a:schemeClr val="tx1"/>
                      </a:solidFill>
                      <a:prstDash val="solid"/>
                      <a:round/>
                      <a:headEnd type="none" w="med" len="med"/>
                      <a:tailEnd type="none" w="med" len="med"/>
                    </a:lnTlToBr>
                    <a:solidFill>
                      <a:schemeClr val="accent5">
                        <a:lumMod val="40000"/>
                        <a:lumOff val="60000"/>
                      </a:schemeClr>
                    </a:solidFill>
                  </a:tcPr>
                </a:tc>
                <a:tc>
                  <a:txBody>
                    <a:bodyPr/>
                    <a:lstStyle/>
                    <a:p>
                      <a:pPr algn="ctr" fontAlgn="ctr">
                        <a:lnSpc>
                          <a:spcPts val="1140"/>
                        </a:lnSpc>
                      </a:pPr>
                      <a:r>
                        <a:rPr lang="ja-JP" altLang="en-US" sz="1100" b="0" i="0" u="none" strike="noStrike" dirty="0">
                          <a:solidFill>
                            <a:srgbClr val="000000"/>
                          </a:solidFill>
                          <a:latin typeface="+mn-ea"/>
                          <a:ea typeface="+mn-ea"/>
                        </a:rPr>
                        <a:t>施設名</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40000"/>
                        <a:lumOff val="60000"/>
                      </a:schemeClr>
                    </a:solidFill>
                  </a:tcPr>
                </a:tc>
                <a:tc>
                  <a:txBody>
                    <a:bodyPr/>
                    <a:lstStyle/>
                    <a:p>
                      <a:pPr algn="ctr" fontAlgn="ctr">
                        <a:lnSpc>
                          <a:spcPts val="1140"/>
                        </a:lnSpc>
                      </a:pPr>
                      <a:r>
                        <a:rPr lang="ja-JP" altLang="en-US" sz="1100" b="0" i="0" u="none" strike="noStrike" dirty="0">
                          <a:solidFill>
                            <a:srgbClr val="000000"/>
                          </a:solidFill>
                          <a:latin typeface="+mn-ea"/>
                          <a:ea typeface="+mn-ea"/>
                        </a:rPr>
                        <a:t>見直し計画</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40000"/>
                        <a:lumOff val="60000"/>
                      </a:schemeClr>
                    </a:solidFill>
                  </a:tcPr>
                </a:tc>
                <a:tc>
                  <a:txBody>
                    <a:bodyPr/>
                    <a:lstStyle/>
                    <a:p>
                      <a:pPr algn="ctr" fontAlgn="ctr">
                        <a:lnSpc>
                          <a:spcPts val="1140"/>
                        </a:lnSpc>
                      </a:pPr>
                      <a:r>
                        <a:rPr lang="ja-JP" altLang="en-US" sz="1100" b="0" i="0" u="none" strike="noStrike" dirty="0">
                          <a:solidFill>
                            <a:srgbClr val="000000"/>
                          </a:solidFill>
                          <a:latin typeface="+mn-ea"/>
                          <a:ea typeface="+mn-ea"/>
                        </a:rPr>
                        <a:t>見直し済みの状況　（</a:t>
                      </a:r>
                      <a:r>
                        <a:rPr lang="en-US" altLang="ja-JP" sz="1100" b="0" i="0" u="none" strike="noStrike" dirty="0">
                          <a:solidFill>
                            <a:srgbClr val="000000"/>
                          </a:solidFill>
                          <a:latin typeface="+mn-ea"/>
                          <a:ea typeface="+mn-ea"/>
                        </a:rPr>
                        <a:t>2018</a:t>
                      </a:r>
                      <a:r>
                        <a:rPr lang="ja-JP" altLang="en-US" sz="1100" b="0" i="0" u="none" strike="noStrike" dirty="0">
                          <a:solidFill>
                            <a:srgbClr val="000000"/>
                          </a:solidFill>
                          <a:latin typeface="+mn-ea"/>
                          <a:ea typeface="+mn-ea"/>
                        </a:rPr>
                        <a:t>年</a:t>
                      </a:r>
                      <a:r>
                        <a:rPr lang="en-US" altLang="ja-JP" sz="1100" b="0" i="0" u="none" strike="noStrike" dirty="0">
                          <a:solidFill>
                            <a:srgbClr val="000000"/>
                          </a:solidFill>
                          <a:latin typeface="+mn-ea"/>
                          <a:ea typeface="+mn-ea"/>
                        </a:rPr>
                        <a:t>1</a:t>
                      </a:r>
                      <a:r>
                        <a:rPr lang="ja-JP" altLang="en-US" sz="1100" b="0" i="0" u="none" strike="noStrike" dirty="0">
                          <a:solidFill>
                            <a:srgbClr val="000000"/>
                          </a:solidFill>
                          <a:latin typeface="+mn-ea"/>
                          <a:ea typeface="+mn-ea"/>
                        </a:rPr>
                        <a:t>月末時点）</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40000"/>
                        <a:lumOff val="60000"/>
                      </a:schemeClr>
                    </a:solidFill>
                  </a:tcPr>
                </a:tc>
                <a:extLst>
                  <a:ext uri="{0D108BD9-81ED-4DB2-BD59-A6C34878D82A}">
                    <a16:rowId xmlns:a16="http://schemas.microsoft.com/office/drawing/2014/main" xmlns="" val="10000"/>
                  </a:ext>
                </a:extLst>
              </a:tr>
              <a:tr h="174982">
                <a:tc>
                  <a:txBody>
                    <a:bodyPr/>
                    <a:lstStyle/>
                    <a:p>
                      <a:pPr algn="ctr" fontAlgn="ctr">
                        <a:lnSpc>
                          <a:spcPts val="1140"/>
                        </a:lnSpc>
                      </a:pPr>
                      <a:r>
                        <a:rPr lang="en-US" altLang="ja-JP" sz="1000" b="0" i="0" u="none" strike="noStrike">
                          <a:solidFill>
                            <a:schemeClr val="tx1"/>
                          </a:solidFill>
                          <a:latin typeface="+mn-ea"/>
                          <a:ea typeface="+mn-ea"/>
                        </a:rPr>
                        <a:t>25</a:t>
                      </a:r>
                      <a:endParaRPr lang="ja-JP" altLang="en-US" sz="1000" b="0" i="0" u="none" strike="noStrike" dirty="0">
                        <a:solidFill>
                          <a:schemeClr val="tx1"/>
                        </a:solidFill>
                        <a:latin typeface="+mn-ea"/>
                        <a:ea typeface="+mn-ea"/>
                      </a:endParaRP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l" fontAlgn="ctr">
                        <a:lnSpc>
                          <a:spcPts val="1140"/>
                        </a:lnSpc>
                      </a:pPr>
                      <a:r>
                        <a:rPr kumimoji="1" lang="ja-JP" altLang="en-US" sz="1000" b="0" i="0" u="none" strike="noStrike">
                          <a:solidFill>
                            <a:schemeClr val="tx1"/>
                          </a:solidFill>
                          <a:latin typeface="ＭＳ Ｐゴシック" pitchFamily="50" charset="-128"/>
                          <a:ea typeface="ＭＳ Ｐゴシック" pitchFamily="50" charset="-128"/>
                        </a:rPr>
                        <a:t>こども文化センター</a:t>
                      </a:r>
                      <a:endParaRPr lang="ja-JP" altLang="en-US" sz="1000" b="0" i="0" u="none" strike="noStrike" dirty="0">
                        <a:solidFill>
                          <a:schemeClr val="tx1"/>
                        </a:solidFill>
                        <a:latin typeface="+mn-ea"/>
                        <a:ea typeface="+mn-ea"/>
                      </a:endParaRP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marR="0" indent="0" algn="ctr" defTabSz="914400" rtl="0" eaLnBrk="1" fontAlgn="ctr" latinLnBrk="0" hangingPunct="1">
                        <a:lnSpc>
                          <a:spcPts val="1140"/>
                        </a:lnSpc>
                        <a:spcBef>
                          <a:spcPts val="0"/>
                        </a:spcBef>
                        <a:spcAft>
                          <a:spcPts val="0"/>
                        </a:spcAft>
                        <a:buClrTx/>
                        <a:buSzTx/>
                        <a:buFontTx/>
                        <a:buNone/>
                        <a:tabLst/>
                        <a:defRPr/>
                      </a:pPr>
                      <a:r>
                        <a:rPr lang="ja-JP" altLang="en-US" sz="1000" b="0" i="0" u="none" strike="noStrike" dirty="0">
                          <a:solidFill>
                            <a:schemeClr val="tx1"/>
                          </a:solidFill>
                          <a:latin typeface="ＭＳ Ｐゴシック" pitchFamily="50" charset="-128"/>
                          <a:ea typeface="ＭＳ Ｐゴシック" pitchFamily="50" charset="-128"/>
                        </a:rPr>
                        <a:t>施設のあり方や他の施設への機能集約等を検討</a:t>
                      </a:r>
                      <a:endParaRPr lang="en-US" altLang="ja-JP" sz="1000" b="0" i="0" u="none" strike="noStrike" dirty="0">
                        <a:solidFill>
                          <a:schemeClr val="tx1"/>
                        </a:solidFill>
                        <a:latin typeface="ＭＳ Ｐゴシック" pitchFamily="50" charset="-128"/>
                        <a:ea typeface="ＭＳ Ｐゴシック" pitchFamily="50" charset="-128"/>
                      </a:endParaRP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marR="0" indent="0" algn="ctr" defTabSz="914400" rtl="0" eaLnBrk="1" fontAlgn="ctr" latinLnBrk="0" hangingPunct="1">
                        <a:lnSpc>
                          <a:spcPts val="1140"/>
                        </a:lnSpc>
                        <a:spcBef>
                          <a:spcPts val="0"/>
                        </a:spcBef>
                        <a:spcAft>
                          <a:spcPts val="0"/>
                        </a:spcAft>
                        <a:buClrTx/>
                        <a:buSzTx/>
                        <a:buFontTx/>
                        <a:buNone/>
                        <a:tabLst/>
                        <a:defRPr/>
                      </a:pPr>
                      <a:r>
                        <a:rPr lang="en-US" altLang="ja-JP" sz="1000" b="0" i="0" u="none" strike="noStrike" dirty="0">
                          <a:solidFill>
                            <a:schemeClr val="tx1"/>
                          </a:solidFill>
                          <a:latin typeface="ＭＳ Ｐゴシック" pitchFamily="50" charset="-128"/>
                          <a:ea typeface="ＭＳ Ｐゴシック" pitchFamily="50" charset="-128"/>
                        </a:rPr>
                        <a:t>2016</a:t>
                      </a:r>
                      <a:r>
                        <a:rPr lang="ja-JP" altLang="en-US" sz="1000" b="0" i="0" u="none" strike="noStrike" dirty="0">
                          <a:solidFill>
                            <a:schemeClr val="tx1"/>
                          </a:solidFill>
                          <a:latin typeface="ＭＳ Ｐゴシック" pitchFamily="50" charset="-128"/>
                          <a:ea typeface="ＭＳ Ｐゴシック" pitchFamily="50" charset="-128"/>
                        </a:rPr>
                        <a:t>年</a:t>
                      </a:r>
                      <a:r>
                        <a:rPr lang="en-US" altLang="ja-JP" sz="1000" b="0" i="0" u="none" strike="noStrike" dirty="0">
                          <a:solidFill>
                            <a:schemeClr val="tx1"/>
                          </a:solidFill>
                          <a:latin typeface="ＭＳ Ｐゴシック" pitchFamily="50" charset="-128"/>
                          <a:ea typeface="ＭＳ Ｐゴシック" pitchFamily="50" charset="-128"/>
                        </a:rPr>
                        <a:t>4</a:t>
                      </a:r>
                      <a:r>
                        <a:rPr lang="ja-JP" altLang="en-US" sz="1000" b="0" i="0" u="none" strike="noStrike" dirty="0">
                          <a:solidFill>
                            <a:schemeClr val="tx1"/>
                          </a:solidFill>
                          <a:latin typeface="ＭＳ Ｐゴシック" pitchFamily="50" charset="-128"/>
                          <a:ea typeface="ＭＳ Ｐゴシック" pitchFamily="50" charset="-128"/>
                        </a:rPr>
                        <a:t>月移転（クレオ大阪西）</a:t>
                      </a:r>
                      <a:endParaRPr lang="en-US" altLang="ja-JP" sz="1000" b="0" i="0" u="none" strike="noStrike" dirty="0">
                        <a:solidFill>
                          <a:schemeClr val="tx1"/>
                        </a:solidFill>
                        <a:latin typeface="ＭＳ Ｐゴシック" pitchFamily="50" charset="-128"/>
                        <a:ea typeface="ＭＳ Ｐゴシック" pitchFamily="50" charset="-128"/>
                      </a:endParaRP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xmlns="" val="10001"/>
                  </a:ext>
                </a:extLst>
              </a:tr>
              <a:tr h="174982">
                <a:tc>
                  <a:txBody>
                    <a:bodyPr/>
                    <a:lstStyle/>
                    <a:p>
                      <a:pPr algn="ctr" fontAlgn="ctr">
                        <a:lnSpc>
                          <a:spcPts val="1140"/>
                        </a:lnSpc>
                      </a:pPr>
                      <a:r>
                        <a:rPr lang="en-US" altLang="ja-JP" sz="1000" b="0" i="0" u="none" strike="noStrike" dirty="0">
                          <a:solidFill>
                            <a:schemeClr val="tx1"/>
                          </a:solidFill>
                          <a:latin typeface="+mn-ea"/>
                          <a:ea typeface="+mn-ea"/>
                        </a:rPr>
                        <a:t>26</a:t>
                      </a:r>
                      <a:endParaRPr lang="ja-JP" altLang="en-US" sz="1000" b="0" i="0" u="none" strike="noStrike" dirty="0">
                        <a:solidFill>
                          <a:schemeClr val="tx1"/>
                        </a:solidFill>
                        <a:latin typeface="+mn-ea"/>
                        <a:ea typeface="+mn-ea"/>
                      </a:endParaRP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l" fontAlgn="ctr">
                        <a:lnSpc>
                          <a:spcPts val="1140"/>
                        </a:lnSpc>
                      </a:pPr>
                      <a:r>
                        <a:rPr lang="ja-JP" altLang="en-US" sz="1000" b="0" i="0" u="none" strike="noStrike" dirty="0">
                          <a:solidFill>
                            <a:schemeClr val="tx1"/>
                          </a:solidFill>
                          <a:latin typeface="+mn-ea"/>
                          <a:ea typeface="+mn-ea"/>
                        </a:rPr>
                        <a:t>クレオ大阪（北）</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marR="0" indent="0" algn="ctr" defTabSz="914400" rtl="0" eaLnBrk="1" fontAlgn="ctr" latinLnBrk="0" hangingPunct="1">
                        <a:lnSpc>
                          <a:spcPts val="1140"/>
                        </a:lnSpc>
                        <a:spcBef>
                          <a:spcPts val="0"/>
                        </a:spcBef>
                        <a:spcAft>
                          <a:spcPts val="0"/>
                        </a:spcAft>
                        <a:buClrTx/>
                        <a:buSzTx/>
                        <a:buFontTx/>
                        <a:buNone/>
                        <a:tabLst/>
                        <a:defRPr/>
                      </a:pPr>
                      <a:r>
                        <a:rPr lang="ja-JP" altLang="en-US" sz="1000" b="0" i="0" u="none" strike="noStrike" dirty="0">
                          <a:solidFill>
                            <a:schemeClr val="tx1"/>
                          </a:solidFill>
                          <a:latin typeface="ＭＳ Ｐゴシック" pitchFamily="50" charset="-128"/>
                          <a:ea typeface="ＭＳ Ｐゴシック" pitchFamily="50" charset="-128"/>
                        </a:rPr>
                        <a:t>廃止（業務は区役所・区民センター等で実施）</a:t>
                      </a:r>
                      <a:endParaRPr lang="en-US" altLang="ja-JP" sz="1000" b="0" i="0" u="none" strike="noStrike" dirty="0">
                        <a:solidFill>
                          <a:schemeClr val="tx1"/>
                        </a:solidFill>
                        <a:latin typeface="ＭＳ Ｐゴシック" pitchFamily="50" charset="-128"/>
                        <a:ea typeface="ＭＳ Ｐゴシック" pitchFamily="50" charset="-128"/>
                      </a:endParaRP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marR="0" indent="0" algn="l" defTabSz="914400" rtl="0" eaLnBrk="1" fontAlgn="ctr" latinLnBrk="0" hangingPunct="1">
                        <a:lnSpc>
                          <a:spcPts val="1140"/>
                        </a:lnSpc>
                        <a:spcBef>
                          <a:spcPts val="0"/>
                        </a:spcBef>
                        <a:spcAft>
                          <a:spcPts val="0"/>
                        </a:spcAft>
                        <a:buClrTx/>
                        <a:buSzTx/>
                        <a:buFontTx/>
                        <a:buNone/>
                        <a:tabLst/>
                        <a:defRPr/>
                      </a:pPr>
                      <a:r>
                        <a:rPr lang="en-US" altLang="ja-JP" sz="900" b="0" i="0" u="none" strike="noStrike" dirty="0">
                          <a:solidFill>
                            <a:schemeClr val="tx1"/>
                          </a:solidFill>
                          <a:latin typeface="ＭＳ Ｐゴシック" pitchFamily="50" charset="-128"/>
                          <a:ea typeface="ＭＳ Ｐゴシック" pitchFamily="50" charset="-128"/>
                        </a:rPr>
                        <a:t>2015</a:t>
                      </a:r>
                      <a:r>
                        <a:rPr lang="ja-JP" altLang="en-US" sz="900" b="0" i="0" u="none" strike="noStrike" dirty="0">
                          <a:solidFill>
                            <a:schemeClr val="tx1"/>
                          </a:solidFill>
                          <a:latin typeface="ＭＳ Ｐゴシック" pitchFamily="50" charset="-128"/>
                          <a:ea typeface="ＭＳ Ｐゴシック" pitchFamily="50" charset="-128"/>
                        </a:rPr>
                        <a:t>年</a:t>
                      </a:r>
                      <a:r>
                        <a:rPr lang="en-US" altLang="ja-JP" sz="900" b="0" i="0" u="none" strike="noStrike" dirty="0">
                          <a:solidFill>
                            <a:schemeClr val="tx1"/>
                          </a:solidFill>
                          <a:latin typeface="ＭＳ Ｐゴシック" pitchFamily="50" charset="-128"/>
                          <a:ea typeface="ＭＳ Ｐゴシック" pitchFamily="50" charset="-128"/>
                        </a:rPr>
                        <a:t>4</a:t>
                      </a:r>
                      <a:r>
                        <a:rPr lang="ja-JP" altLang="en-US" sz="900" b="0" i="0" u="none" strike="noStrike" dirty="0">
                          <a:solidFill>
                            <a:schemeClr val="tx1"/>
                          </a:solidFill>
                          <a:latin typeface="ＭＳ Ｐゴシック" pitchFamily="50" charset="-128"/>
                          <a:ea typeface="ＭＳ Ｐゴシック" pitchFamily="50" charset="-128"/>
                        </a:rPr>
                        <a:t>月より男女共同参画と子育て支援を推進する「男女共同参画センター子育て活動支援館」として移転オープン</a:t>
                      </a:r>
                      <a:endParaRPr lang="en-US" altLang="ja-JP" sz="900" b="0" i="0" u="none" strike="noStrike" dirty="0">
                        <a:solidFill>
                          <a:schemeClr val="tx1"/>
                        </a:solidFill>
                        <a:latin typeface="ＭＳ Ｐゴシック" pitchFamily="50" charset="-128"/>
                        <a:ea typeface="ＭＳ Ｐゴシック" pitchFamily="50" charset="-128"/>
                      </a:endParaRP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xmlns="" val="10002"/>
                  </a:ext>
                </a:extLst>
              </a:tr>
              <a:tr h="174982">
                <a:tc>
                  <a:txBody>
                    <a:bodyPr/>
                    <a:lstStyle/>
                    <a:p>
                      <a:pPr algn="ctr" fontAlgn="ctr">
                        <a:lnSpc>
                          <a:spcPts val="1140"/>
                        </a:lnSpc>
                      </a:pPr>
                      <a:r>
                        <a:rPr lang="en-US" altLang="ja-JP" sz="1000" b="0" i="0" u="none" strike="noStrike" dirty="0">
                          <a:solidFill>
                            <a:schemeClr val="tx1"/>
                          </a:solidFill>
                          <a:latin typeface="+mn-ea"/>
                          <a:ea typeface="+mn-ea"/>
                        </a:rPr>
                        <a:t>27</a:t>
                      </a:r>
                      <a:endParaRPr lang="ja-JP" altLang="en-US" sz="1000" b="0" i="0" u="none" strike="noStrike" dirty="0">
                        <a:solidFill>
                          <a:schemeClr val="tx1"/>
                        </a:solidFill>
                        <a:latin typeface="+mn-ea"/>
                        <a:ea typeface="+mn-ea"/>
                      </a:endParaRP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l" fontAlgn="ctr">
                        <a:lnSpc>
                          <a:spcPts val="1140"/>
                        </a:lnSpc>
                      </a:pPr>
                      <a:r>
                        <a:rPr lang="ja-JP" altLang="en-US" sz="1000" b="0" i="0" u="none" strike="noStrike" dirty="0">
                          <a:solidFill>
                            <a:schemeClr val="tx1"/>
                          </a:solidFill>
                          <a:latin typeface="+mn-ea"/>
                          <a:ea typeface="+mn-ea"/>
                        </a:rPr>
                        <a:t>クレオ大阪（西）</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marR="0" indent="0" algn="ctr" defTabSz="914400" rtl="0" eaLnBrk="1" fontAlgn="ctr" latinLnBrk="0" hangingPunct="1">
                        <a:lnSpc>
                          <a:spcPts val="1140"/>
                        </a:lnSpc>
                        <a:spcBef>
                          <a:spcPts val="0"/>
                        </a:spcBef>
                        <a:spcAft>
                          <a:spcPts val="0"/>
                        </a:spcAft>
                        <a:buClrTx/>
                        <a:buSzTx/>
                        <a:buFontTx/>
                        <a:buNone/>
                        <a:tabLst/>
                        <a:defRPr/>
                      </a:pPr>
                      <a:r>
                        <a:rPr lang="ja-JP" altLang="en-US" sz="1000" b="0" i="0" u="none" strike="noStrike" dirty="0">
                          <a:solidFill>
                            <a:schemeClr val="tx1"/>
                          </a:solidFill>
                          <a:latin typeface="ＭＳ Ｐゴシック" pitchFamily="50" charset="-128"/>
                          <a:ea typeface="ＭＳ Ｐゴシック" pitchFamily="50" charset="-128"/>
                        </a:rPr>
                        <a:t>廃止（業務は区役所・区民センター等で実施）</a:t>
                      </a:r>
                      <a:endParaRPr lang="en-US" altLang="ja-JP" sz="1000" b="0" i="0" u="none" strike="noStrike" dirty="0">
                        <a:solidFill>
                          <a:schemeClr val="tx1"/>
                        </a:solidFill>
                        <a:latin typeface="ＭＳ Ｐゴシック" pitchFamily="50" charset="-128"/>
                        <a:ea typeface="ＭＳ Ｐゴシック" pitchFamily="50" charset="-128"/>
                      </a:endParaRP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marR="0" indent="0" algn="l" defTabSz="914400" rtl="0" eaLnBrk="1" fontAlgn="ctr" latinLnBrk="0" hangingPunct="1">
                        <a:lnSpc>
                          <a:spcPts val="1140"/>
                        </a:lnSpc>
                        <a:spcBef>
                          <a:spcPts val="0"/>
                        </a:spcBef>
                        <a:spcAft>
                          <a:spcPts val="0"/>
                        </a:spcAft>
                        <a:buClrTx/>
                        <a:buSzTx/>
                        <a:buFontTx/>
                        <a:buNone/>
                        <a:tabLst/>
                        <a:defRPr/>
                      </a:pPr>
                      <a:r>
                        <a:rPr lang="ja-JP" altLang="en-US" sz="1000" b="0" i="0" u="none" strike="noStrike" dirty="0">
                          <a:solidFill>
                            <a:schemeClr val="tx1"/>
                          </a:solidFill>
                          <a:latin typeface="ＭＳ Ｐゴシック" pitchFamily="50" charset="-128"/>
                          <a:ea typeface="ＭＳ Ｐゴシック" pitchFamily="50" charset="-128"/>
                        </a:rPr>
                        <a:t>こども文化ｾﾝﾀｰを移転させたうえで業務継続</a:t>
                      </a:r>
                      <a:endParaRPr lang="en-US" altLang="ja-JP" sz="1000" b="0" i="0" u="none" strike="noStrike" dirty="0">
                        <a:solidFill>
                          <a:schemeClr val="tx1"/>
                        </a:solidFill>
                        <a:latin typeface="ＭＳ Ｐゴシック" pitchFamily="50" charset="-128"/>
                        <a:ea typeface="ＭＳ Ｐゴシック" pitchFamily="50" charset="-128"/>
                      </a:endParaRP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xmlns="" val="10003"/>
                  </a:ext>
                </a:extLst>
              </a:tr>
            </a:tbl>
          </a:graphicData>
        </a:graphic>
      </p:graphicFrame>
      <p:sp>
        <p:nvSpPr>
          <p:cNvPr id="21" name="角丸四角形 9">
            <a:extLst>
              <a:ext uri="{FF2B5EF4-FFF2-40B4-BE49-F238E27FC236}">
                <a16:creationId xmlns:a16="http://schemas.microsoft.com/office/drawing/2014/main" xmlns="" id="{EF72D389-4212-4E2F-818D-185BDBAFF48C}"/>
              </a:ext>
            </a:extLst>
          </p:cNvPr>
          <p:cNvSpPr/>
          <p:nvPr/>
        </p:nvSpPr>
        <p:spPr>
          <a:xfrm>
            <a:off x="3684074" y="277930"/>
            <a:ext cx="1680013" cy="280042"/>
          </a:xfrm>
          <a:prstGeom prst="roundRect">
            <a:avLst>
              <a:gd name="adj" fmla="val 5685"/>
            </a:avLst>
          </a:prstGeom>
          <a:solidFill>
            <a:schemeClr val="accent6">
              <a:lumMod val="60000"/>
              <a:lumOff val="40000"/>
              <a:alpha val="5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3" name="角丸四角形 9">
            <a:extLst>
              <a:ext uri="{FF2B5EF4-FFF2-40B4-BE49-F238E27FC236}">
                <a16:creationId xmlns:a16="http://schemas.microsoft.com/office/drawing/2014/main" xmlns="" id="{EF72D389-4212-4E2F-818D-185BDBAFF48C}"/>
              </a:ext>
            </a:extLst>
          </p:cNvPr>
          <p:cNvSpPr/>
          <p:nvPr/>
        </p:nvSpPr>
        <p:spPr>
          <a:xfrm>
            <a:off x="2478194" y="243921"/>
            <a:ext cx="1013686" cy="258592"/>
          </a:xfrm>
          <a:prstGeom prst="roundRect">
            <a:avLst>
              <a:gd name="adj" fmla="val 5685"/>
            </a:avLst>
          </a:prstGeom>
          <a:solidFill>
            <a:schemeClr val="accent6">
              <a:lumMod val="60000"/>
              <a:lumOff val="40000"/>
              <a:alpha val="5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 name="正方形/長方形 8"/>
          <p:cNvSpPr/>
          <p:nvPr/>
        </p:nvSpPr>
        <p:spPr>
          <a:xfrm>
            <a:off x="251520" y="188640"/>
            <a:ext cx="6192688" cy="369332"/>
          </a:xfrm>
          <a:prstGeom prst="rect">
            <a:avLst/>
          </a:prstGeom>
        </p:spPr>
        <p:txBody>
          <a:bodyPr wrap="square">
            <a:spAutoFit/>
          </a:bodyPr>
          <a:lstStyle/>
          <a:p>
            <a:r>
              <a:rPr lang="ja-JP" altLang="en-US" dirty="0">
                <a:latin typeface="+mn-ea"/>
              </a:rPr>
              <a:t>見直し実施済み施設</a:t>
            </a:r>
            <a:r>
              <a:rPr lang="ja-JP" altLang="en-US" b="1" dirty="0">
                <a:latin typeface="+mn-ea"/>
              </a:rPr>
              <a:t>　</a:t>
            </a:r>
            <a:r>
              <a:rPr lang="en-US" altLang="ja-JP" b="1" dirty="0">
                <a:latin typeface="+mn-ea"/>
              </a:rPr>
              <a:t>【27</a:t>
            </a:r>
            <a:r>
              <a:rPr lang="ja-JP" altLang="en-US" b="1" dirty="0">
                <a:latin typeface="+mn-ea"/>
              </a:rPr>
              <a:t>施設</a:t>
            </a:r>
            <a:r>
              <a:rPr lang="en-US" altLang="ja-JP" b="1" dirty="0">
                <a:latin typeface="+mn-ea"/>
              </a:rPr>
              <a:t>】</a:t>
            </a:r>
            <a:r>
              <a:rPr lang="ja-JP" altLang="en-US" sz="1200" b="1" dirty="0">
                <a:latin typeface="+mn-ea"/>
              </a:rPr>
              <a:t>　　　</a:t>
            </a:r>
            <a:r>
              <a:rPr lang="en-US" altLang="ja-JP" sz="1200" b="1" dirty="0">
                <a:latin typeface="+mn-ea"/>
              </a:rPr>
              <a:t>※2013</a:t>
            </a:r>
            <a:r>
              <a:rPr lang="ja-JP" altLang="en-US" sz="1200" b="1" dirty="0">
                <a:latin typeface="+mn-ea"/>
              </a:rPr>
              <a:t>年度末は</a:t>
            </a:r>
            <a:r>
              <a:rPr lang="en-US" altLang="ja-JP" sz="1200" b="1" dirty="0">
                <a:latin typeface="+mn-ea"/>
              </a:rPr>
              <a:t>23</a:t>
            </a:r>
            <a:r>
              <a:rPr lang="ja-JP" altLang="en-US" sz="1200" b="1" dirty="0">
                <a:latin typeface="+mn-ea"/>
              </a:rPr>
              <a:t>施設</a:t>
            </a:r>
            <a:r>
              <a:rPr lang="ja-JP" altLang="en-US" sz="1400" dirty="0">
                <a:latin typeface="+mn-ea"/>
              </a:rPr>
              <a:t>　</a:t>
            </a:r>
            <a:endParaRPr lang="ja-JP" altLang="en-US" sz="1400" dirty="0"/>
          </a:p>
        </p:txBody>
      </p:sp>
      <p:sp>
        <p:nvSpPr>
          <p:cNvPr id="37" name="角丸四角形 9">
            <a:extLst>
              <a:ext uri="{FF2B5EF4-FFF2-40B4-BE49-F238E27FC236}">
                <a16:creationId xmlns:a16="http://schemas.microsoft.com/office/drawing/2014/main" xmlns="" id="{EF72D389-4212-4E2F-818D-185BDBAFF48C}"/>
              </a:ext>
            </a:extLst>
          </p:cNvPr>
          <p:cNvSpPr/>
          <p:nvPr/>
        </p:nvSpPr>
        <p:spPr>
          <a:xfrm>
            <a:off x="326123" y="2166690"/>
            <a:ext cx="8566356" cy="189781"/>
          </a:xfrm>
          <a:prstGeom prst="roundRect">
            <a:avLst>
              <a:gd name="adj" fmla="val 5685"/>
            </a:avLst>
          </a:prstGeom>
          <a:solidFill>
            <a:schemeClr val="accent6">
              <a:lumMod val="60000"/>
              <a:lumOff val="40000"/>
              <a:alpha val="5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9" name="テキスト ボックス 38"/>
          <p:cNvSpPr txBox="1"/>
          <p:nvPr/>
        </p:nvSpPr>
        <p:spPr>
          <a:xfrm>
            <a:off x="7919864" y="0"/>
            <a:ext cx="1224136" cy="338554"/>
          </a:xfrm>
          <a:prstGeom prst="rect">
            <a:avLst/>
          </a:prstGeom>
          <a:noFill/>
        </p:spPr>
        <p:txBody>
          <a:bodyPr wrap="square" rtlCol="0">
            <a:spAutoFit/>
          </a:bodyPr>
          <a:lstStyle/>
          <a:p>
            <a:pPr fontAlgn="base">
              <a:spcBef>
                <a:spcPct val="0"/>
              </a:spcBef>
              <a:spcAft>
                <a:spcPct val="0"/>
              </a:spcAft>
            </a:pPr>
            <a:r>
              <a:rPr lang="en-US" altLang="ja-JP" sz="1600" dirty="0">
                <a:ea typeface="ＭＳ Ｐゴシック" charset="-128"/>
              </a:rPr>
              <a:t>A8.(18)(19)</a:t>
            </a:r>
            <a:endParaRPr lang="ja-JP" altLang="en-US" sz="1600" dirty="0">
              <a:ea typeface="ＭＳ Ｐゴシック" charset="-128"/>
            </a:endParaRPr>
          </a:p>
        </p:txBody>
      </p:sp>
    </p:spTree>
    <p:extLst>
      <p:ext uri="{BB962C8B-B14F-4D97-AF65-F5344CB8AC3E}">
        <p14:creationId xmlns:p14="http://schemas.microsoft.com/office/powerpoint/2010/main" val="754181779"/>
      </p:ext>
    </p:extLst>
  </p:cSld>
  <p:clrMapOvr>
    <a:masterClrMapping/>
  </p:clrMapOvr>
</p:sld>
</file>

<file path=ppt/slides/slide1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角丸四角形 9">
            <a:extLst>
              <a:ext uri="{FF2B5EF4-FFF2-40B4-BE49-F238E27FC236}">
                <a16:creationId xmlns:a16="http://schemas.microsoft.com/office/drawing/2014/main" xmlns="" id="{EF72D389-4212-4E2F-818D-185BDBAFF48C}"/>
              </a:ext>
            </a:extLst>
          </p:cNvPr>
          <p:cNvSpPr/>
          <p:nvPr/>
        </p:nvSpPr>
        <p:spPr>
          <a:xfrm>
            <a:off x="3012154" y="301859"/>
            <a:ext cx="1703861" cy="225393"/>
          </a:xfrm>
          <a:prstGeom prst="roundRect">
            <a:avLst>
              <a:gd name="adj" fmla="val 5685"/>
            </a:avLst>
          </a:prstGeom>
          <a:solidFill>
            <a:schemeClr val="accent6">
              <a:lumMod val="60000"/>
              <a:lumOff val="40000"/>
              <a:alpha val="5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 name="角丸四角形 9">
            <a:extLst>
              <a:ext uri="{FF2B5EF4-FFF2-40B4-BE49-F238E27FC236}">
                <a16:creationId xmlns:a16="http://schemas.microsoft.com/office/drawing/2014/main" xmlns="" id="{EF72D389-4212-4E2F-818D-185BDBAFF48C}"/>
              </a:ext>
            </a:extLst>
          </p:cNvPr>
          <p:cNvSpPr/>
          <p:nvPr/>
        </p:nvSpPr>
        <p:spPr>
          <a:xfrm>
            <a:off x="5436096" y="6390620"/>
            <a:ext cx="3384376" cy="310098"/>
          </a:xfrm>
          <a:prstGeom prst="roundRect">
            <a:avLst>
              <a:gd name="adj" fmla="val 5685"/>
            </a:avLst>
          </a:prstGeom>
          <a:solidFill>
            <a:schemeClr val="accent6">
              <a:lumMod val="60000"/>
              <a:lumOff val="40000"/>
              <a:alpha val="5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 name="角丸四角形 9">
            <a:extLst>
              <a:ext uri="{FF2B5EF4-FFF2-40B4-BE49-F238E27FC236}">
                <a16:creationId xmlns:a16="http://schemas.microsoft.com/office/drawing/2014/main" xmlns="" id="{EF72D389-4212-4E2F-818D-185BDBAFF48C}"/>
              </a:ext>
            </a:extLst>
          </p:cNvPr>
          <p:cNvSpPr/>
          <p:nvPr/>
        </p:nvSpPr>
        <p:spPr>
          <a:xfrm>
            <a:off x="5426841" y="2919229"/>
            <a:ext cx="720080" cy="174030"/>
          </a:xfrm>
          <a:prstGeom prst="roundRect">
            <a:avLst>
              <a:gd name="adj" fmla="val 5685"/>
            </a:avLst>
          </a:prstGeom>
          <a:solidFill>
            <a:schemeClr val="accent6">
              <a:lumMod val="60000"/>
              <a:lumOff val="40000"/>
              <a:alpha val="5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 name="角丸四角形 9">
            <a:extLst>
              <a:ext uri="{FF2B5EF4-FFF2-40B4-BE49-F238E27FC236}">
                <a16:creationId xmlns:a16="http://schemas.microsoft.com/office/drawing/2014/main" xmlns="" id="{EF72D389-4212-4E2F-818D-185BDBAFF48C}"/>
              </a:ext>
            </a:extLst>
          </p:cNvPr>
          <p:cNvSpPr/>
          <p:nvPr/>
        </p:nvSpPr>
        <p:spPr>
          <a:xfrm>
            <a:off x="5436096" y="2132856"/>
            <a:ext cx="3401952" cy="504056"/>
          </a:xfrm>
          <a:prstGeom prst="roundRect">
            <a:avLst>
              <a:gd name="adj" fmla="val 5685"/>
            </a:avLst>
          </a:prstGeom>
          <a:solidFill>
            <a:schemeClr val="accent6">
              <a:lumMod val="60000"/>
              <a:lumOff val="40000"/>
              <a:alpha val="5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 name="角丸四角形 9">
            <a:extLst>
              <a:ext uri="{FF2B5EF4-FFF2-40B4-BE49-F238E27FC236}">
                <a16:creationId xmlns:a16="http://schemas.microsoft.com/office/drawing/2014/main" xmlns="" id="{EF72D389-4212-4E2F-818D-185BDBAFF48C}"/>
              </a:ext>
            </a:extLst>
          </p:cNvPr>
          <p:cNvSpPr/>
          <p:nvPr/>
        </p:nvSpPr>
        <p:spPr>
          <a:xfrm>
            <a:off x="5426842" y="3138704"/>
            <a:ext cx="3393630" cy="2882584"/>
          </a:xfrm>
          <a:prstGeom prst="roundRect">
            <a:avLst>
              <a:gd name="adj" fmla="val 5685"/>
            </a:avLst>
          </a:prstGeom>
          <a:solidFill>
            <a:schemeClr val="accent6">
              <a:lumMod val="60000"/>
              <a:lumOff val="40000"/>
              <a:alpha val="5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 name="角丸四角形 9">
            <a:extLst>
              <a:ext uri="{FF2B5EF4-FFF2-40B4-BE49-F238E27FC236}">
                <a16:creationId xmlns:a16="http://schemas.microsoft.com/office/drawing/2014/main" xmlns="" id="{EF72D389-4212-4E2F-818D-185BDBAFF48C}"/>
              </a:ext>
            </a:extLst>
          </p:cNvPr>
          <p:cNvSpPr/>
          <p:nvPr/>
        </p:nvSpPr>
        <p:spPr>
          <a:xfrm>
            <a:off x="2051720" y="220400"/>
            <a:ext cx="936104" cy="260686"/>
          </a:xfrm>
          <a:prstGeom prst="roundRect">
            <a:avLst>
              <a:gd name="adj" fmla="val 5685"/>
            </a:avLst>
          </a:prstGeom>
          <a:solidFill>
            <a:schemeClr val="accent6">
              <a:lumMod val="60000"/>
              <a:lumOff val="40000"/>
              <a:alpha val="5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 name="正方形/長方形 8"/>
          <p:cNvSpPr/>
          <p:nvPr/>
        </p:nvSpPr>
        <p:spPr>
          <a:xfrm>
            <a:off x="9886" y="157921"/>
            <a:ext cx="8666570" cy="369332"/>
          </a:xfrm>
          <a:prstGeom prst="rect">
            <a:avLst/>
          </a:prstGeom>
        </p:spPr>
        <p:txBody>
          <a:bodyPr wrap="square">
            <a:spAutoFit/>
          </a:bodyPr>
          <a:lstStyle/>
          <a:p>
            <a:r>
              <a:rPr lang="ja-JP" altLang="en-US" dirty="0">
                <a:latin typeface="+mn-ea"/>
              </a:rPr>
              <a:t>見直し検討中施設　</a:t>
            </a:r>
            <a:r>
              <a:rPr lang="en-US" altLang="ja-JP" b="1" dirty="0">
                <a:latin typeface="+mn-ea"/>
              </a:rPr>
              <a:t>【47</a:t>
            </a:r>
            <a:r>
              <a:rPr lang="ja-JP" altLang="en-US" b="1" dirty="0">
                <a:latin typeface="+mn-ea"/>
              </a:rPr>
              <a:t>施設</a:t>
            </a:r>
            <a:r>
              <a:rPr lang="en-US" altLang="ja-JP" b="1" dirty="0">
                <a:latin typeface="+mn-ea"/>
              </a:rPr>
              <a:t>】</a:t>
            </a:r>
            <a:r>
              <a:rPr lang="ja-JP" altLang="en-US" b="1" dirty="0">
                <a:latin typeface="+mn-ea"/>
              </a:rPr>
              <a:t>　</a:t>
            </a:r>
            <a:r>
              <a:rPr lang="en-US" altLang="ja-JP" sz="1200" b="1" dirty="0">
                <a:latin typeface="+mn-ea"/>
              </a:rPr>
              <a:t>※2013</a:t>
            </a:r>
            <a:r>
              <a:rPr lang="ja-JP" altLang="en-US" sz="1200" b="1" dirty="0">
                <a:latin typeface="+mn-ea"/>
              </a:rPr>
              <a:t>年度末は</a:t>
            </a:r>
            <a:r>
              <a:rPr lang="en-US" altLang="ja-JP" sz="1200" b="1" dirty="0">
                <a:latin typeface="+mn-ea"/>
              </a:rPr>
              <a:t>51</a:t>
            </a:r>
            <a:r>
              <a:rPr lang="ja-JP" altLang="en-US" sz="1200" b="1" dirty="0">
                <a:latin typeface="+mn-ea"/>
              </a:rPr>
              <a:t>施設</a:t>
            </a:r>
          </a:p>
        </p:txBody>
      </p:sp>
      <p:cxnSp>
        <p:nvCxnSpPr>
          <p:cNvPr id="11" name="直線コネクタ 10"/>
          <p:cNvCxnSpPr/>
          <p:nvPr/>
        </p:nvCxnSpPr>
        <p:spPr>
          <a:xfrm>
            <a:off x="251520" y="629980"/>
            <a:ext cx="856895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aphicFrame>
        <p:nvGraphicFramePr>
          <p:cNvPr id="19" name="表 18"/>
          <p:cNvGraphicFramePr>
            <a:graphicFrameLocks noGrp="1"/>
          </p:cNvGraphicFramePr>
          <p:nvPr>
            <p:extLst/>
          </p:nvPr>
        </p:nvGraphicFramePr>
        <p:xfrm>
          <a:off x="179121" y="527253"/>
          <a:ext cx="8658927" cy="6173465"/>
        </p:xfrm>
        <a:graphic>
          <a:graphicData uri="http://schemas.openxmlformats.org/drawingml/2006/table">
            <a:tbl>
              <a:tblPr/>
              <a:tblGrid>
                <a:gridCol w="533962">
                  <a:extLst>
                    <a:ext uri="{9D8B030D-6E8A-4147-A177-3AD203B41FA5}">
                      <a16:colId xmlns:a16="http://schemas.microsoft.com/office/drawing/2014/main" xmlns="" val="20000"/>
                    </a:ext>
                  </a:extLst>
                </a:gridCol>
                <a:gridCol w="1410254">
                  <a:extLst>
                    <a:ext uri="{9D8B030D-6E8A-4147-A177-3AD203B41FA5}">
                      <a16:colId xmlns:a16="http://schemas.microsoft.com/office/drawing/2014/main" xmlns="" val="20001"/>
                    </a:ext>
                  </a:extLst>
                </a:gridCol>
                <a:gridCol w="3296010">
                  <a:extLst>
                    <a:ext uri="{9D8B030D-6E8A-4147-A177-3AD203B41FA5}">
                      <a16:colId xmlns:a16="http://schemas.microsoft.com/office/drawing/2014/main" xmlns="" val="20002"/>
                    </a:ext>
                  </a:extLst>
                </a:gridCol>
                <a:gridCol w="3418701">
                  <a:extLst>
                    <a:ext uri="{9D8B030D-6E8A-4147-A177-3AD203B41FA5}">
                      <a16:colId xmlns:a16="http://schemas.microsoft.com/office/drawing/2014/main" xmlns="" val="20003"/>
                    </a:ext>
                  </a:extLst>
                </a:gridCol>
              </a:tblGrid>
              <a:tr h="347366">
                <a:tc>
                  <a:txBody>
                    <a:bodyPr/>
                    <a:lstStyle/>
                    <a:p>
                      <a:pPr algn="ctr" fontAlgn="ctr">
                        <a:lnSpc>
                          <a:spcPts val="1100"/>
                        </a:lnSpc>
                      </a:pPr>
                      <a:endParaRPr lang="ja-JP" altLang="en-US" sz="1100" b="0" i="0" u="none" strike="noStrike" dirty="0">
                        <a:solidFill>
                          <a:srgbClr val="000000"/>
                        </a:solidFill>
                        <a:latin typeface="ＭＳ Ｐゴシック"/>
                      </a:endParaRP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ap="flat" cmpd="sng" algn="ctr">
                      <a:solidFill>
                        <a:schemeClr val="tx1"/>
                      </a:solidFill>
                      <a:prstDash val="solid"/>
                      <a:round/>
                      <a:headEnd type="none" w="med" len="med"/>
                      <a:tailEnd type="none" w="med" len="med"/>
                    </a:lnTlToBr>
                    <a:solidFill>
                      <a:schemeClr val="accent5">
                        <a:lumMod val="40000"/>
                        <a:lumOff val="60000"/>
                      </a:schemeClr>
                    </a:solidFill>
                  </a:tcPr>
                </a:tc>
                <a:tc>
                  <a:txBody>
                    <a:bodyPr/>
                    <a:lstStyle/>
                    <a:p>
                      <a:pPr algn="ctr" fontAlgn="ctr">
                        <a:lnSpc>
                          <a:spcPts val="1100"/>
                        </a:lnSpc>
                      </a:pPr>
                      <a:r>
                        <a:rPr lang="ja-JP" altLang="en-US" sz="1100" b="0" i="0" u="none" strike="noStrike" dirty="0">
                          <a:solidFill>
                            <a:srgbClr val="000000"/>
                          </a:solidFill>
                          <a:latin typeface="ＭＳ Ｐゴシック"/>
                        </a:rPr>
                        <a:t>施設名</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40000"/>
                        <a:lumOff val="60000"/>
                      </a:schemeClr>
                    </a:solidFill>
                  </a:tcPr>
                </a:tc>
                <a:tc>
                  <a:txBody>
                    <a:bodyPr/>
                    <a:lstStyle/>
                    <a:p>
                      <a:pPr algn="ctr" fontAlgn="ctr">
                        <a:lnSpc>
                          <a:spcPts val="1100"/>
                        </a:lnSpc>
                      </a:pPr>
                      <a:r>
                        <a:rPr lang="ja-JP" altLang="en-US" sz="1100" b="0" i="0" u="none" strike="noStrike" dirty="0">
                          <a:solidFill>
                            <a:srgbClr val="000000"/>
                          </a:solidFill>
                          <a:latin typeface="ＭＳ Ｐゴシック"/>
                        </a:rPr>
                        <a:t>市政改革プラン策定時（</a:t>
                      </a:r>
                      <a:r>
                        <a:rPr lang="en-US" altLang="ja-JP" sz="1100" b="0" i="0" u="none" strike="noStrike" dirty="0">
                          <a:solidFill>
                            <a:srgbClr val="000000"/>
                          </a:solidFill>
                          <a:latin typeface="ＭＳ Ｐゴシック"/>
                        </a:rPr>
                        <a:t>2012</a:t>
                      </a:r>
                      <a:r>
                        <a:rPr lang="ja-JP" altLang="en-US" sz="1100" b="0" i="0" u="none" strike="noStrike" dirty="0">
                          <a:solidFill>
                            <a:srgbClr val="000000"/>
                          </a:solidFill>
                          <a:latin typeface="ＭＳ Ｐゴシック"/>
                        </a:rPr>
                        <a:t>年）の見直し計画</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40000"/>
                        <a:lumOff val="60000"/>
                      </a:schemeClr>
                    </a:solidFill>
                  </a:tcPr>
                </a:tc>
                <a:tc>
                  <a:txBody>
                    <a:bodyPr/>
                    <a:lstStyle/>
                    <a:p>
                      <a:pPr algn="ctr" fontAlgn="ctr">
                        <a:lnSpc>
                          <a:spcPts val="1100"/>
                        </a:lnSpc>
                      </a:pPr>
                      <a:r>
                        <a:rPr lang="ja-JP" altLang="en-US" sz="1100" b="0" i="0" u="none" strike="noStrike" dirty="0">
                          <a:solidFill>
                            <a:srgbClr val="000000"/>
                          </a:solidFill>
                          <a:latin typeface="ＭＳ Ｐゴシック"/>
                        </a:rPr>
                        <a:t>見直しの検討状況</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40000"/>
                        <a:lumOff val="60000"/>
                      </a:schemeClr>
                    </a:solidFill>
                  </a:tcPr>
                </a:tc>
                <a:extLst>
                  <a:ext uri="{0D108BD9-81ED-4DB2-BD59-A6C34878D82A}">
                    <a16:rowId xmlns:a16="http://schemas.microsoft.com/office/drawing/2014/main" xmlns="" val="10000"/>
                  </a:ext>
                </a:extLst>
              </a:tr>
              <a:tr h="300706">
                <a:tc>
                  <a:txBody>
                    <a:bodyPr/>
                    <a:lstStyle/>
                    <a:p>
                      <a:pPr algn="ctr" fontAlgn="ctr">
                        <a:lnSpc>
                          <a:spcPts val="1100"/>
                        </a:lnSpc>
                      </a:pPr>
                      <a:r>
                        <a:rPr lang="ja-JP" altLang="en-US" sz="1000" b="0" i="0" u="none" strike="noStrike" dirty="0">
                          <a:solidFill>
                            <a:srgbClr val="000000"/>
                          </a:solidFill>
                          <a:latin typeface="ＭＳ Ｐゴシック"/>
                        </a:rPr>
                        <a:t>１～</a:t>
                      </a:r>
                      <a:r>
                        <a:rPr lang="en-US" altLang="ja-JP" sz="1000" b="0" i="0" u="none" strike="noStrike" dirty="0">
                          <a:solidFill>
                            <a:srgbClr val="000000"/>
                          </a:solidFill>
                          <a:latin typeface="ＭＳ Ｐゴシック"/>
                        </a:rPr>
                        <a:t>15</a:t>
                      </a:r>
                      <a:endParaRPr lang="ja-JP" altLang="en-US" sz="1000" b="0" i="0" u="none" strike="noStrike" dirty="0">
                        <a:solidFill>
                          <a:srgbClr val="000000"/>
                        </a:solidFill>
                        <a:latin typeface="ＭＳ Ｐゴシック"/>
                      </a:endParaRP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l" fontAlgn="ctr">
                        <a:lnSpc>
                          <a:spcPts val="1100"/>
                        </a:lnSpc>
                      </a:pPr>
                      <a:r>
                        <a:rPr lang="ja-JP" altLang="en-US" sz="1000" b="0" i="0" u="none" strike="noStrike" dirty="0">
                          <a:solidFill>
                            <a:srgbClr val="000000"/>
                          </a:solidFill>
                          <a:latin typeface="ＭＳ Ｐゴシック"/>
                        </a:rPr>
                        <a:t>屋内プール（</a:t>
                      </a:r>
                      <a:r>
                        <a:rPr lang="en-US" altLang="ja-JP" sz="1000" b="0" i="0" u="none" strike="noStrike" dirty="0">
                          <a:solidFill>
                            <a:srgbClr val="000000"/>
                          </a:solidFill>
                          <a:latin typeface="ＭＳ Ｐゴシック"/>
                        </a:rPr>
                        <a:t>15</a:t>
                      </a:r>
                      <a:r>
                        <a:rPr lang="ja-JP" altLang="en-US" sz="1000" b="0" i="0" u="none" strike="noStrike" dirty="0">
                          <a:solidFill>
                            <a:srgbClr val="000000"/>
                          </a:solidFill>
                          <a:latin typeface="ＭＳ Ｐゴシック"/>
                        </a:rPr>
                        <a:t>カ所）</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fontAlgn="ctr">
                        <a:lnSpc>
                          <a:spcPts val="1100"/>
                        </a:lnSpc>
                      </a:pPr>
                      <a:r>
                        <a:rPr lang="en-US" altLang="ja-JP" sz="1000" b="0" i="0" u="none" strike="noStrike" dirty="0">
                          <a:solidFill>
                            <a:srgbClr val="000000"/>
                          </a:solidFill>
                          <a:latin typeface="ＭＳ Ｐゴシック"/>
                        </a:rPr>
                        <a:t>24</a:t>
                      </a:r>
                      <a:r>
                        <a:rPr lang="ja-JP" altLang="en-US" sz="1000" b="0" i="0" u="none" strike="noStrike" dirty="0">
                          <a:solidFill>
                            <a:srgbClr val="000000"/>
                          </a:solidFill>
                          <a:latin typeface="ＭＳ Ｐゴシック"/>
                        </a:rPr>
                        <a:t>カ所　⇒　</a:t>
                      </a:r>
                      <a:r>
                        <a:rPr lang="en-US" altLang="ja-JP" sz="1000" b="0" i="0" u="none" strike="noStrike" dirty="0">
                          <a:solidFill>
                            <a:srgbClr val="000000"/>
                          </a:solidFill>
                          <a:latin typeface="ＭＳ Ｐゴシック"/>
                        </a:rPr>
                        <a:t>9</a:t>
                      </a:r>
                      <a:r>
                        <a:rPr lang="ja-JP" altLang="en-US" sz="1000" b="0" i="0" u="none" strike="noStrike" dirty="0">
                          <a:solidFill>
                            <a:srgbClr val="000000"/>
                          </a:solidFill>
                          <a:latin typeface="ＭＳ Ｐゴシック"/>
                        </a:rPr>
                        <a:t>カ所</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fontAlgn="ctr">
                        <a:lnSpc>
                          <a:spcPts val="1100"/>
                        </a:lnSpc>
                      </a:pPr>
                      <a:r>
                        <a:rPr lang="ja-JP" altLang="en-US" sz="1000" b="0" i="0" u="none" strike="noStrike" dirty="0">
                          <a:solidFill>
                            <a:schemeClr val="tx1"/>
                          </a:solidFill>
                          <a:latin typeface="ＭＳ Ｐゴシック"/>
                        </a:rPr>
                        <a:t>区割りの絞り込み後に見直し実施予定</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xmlns="" val="10001"/>
                  </a:ext>
                </a:extLst>
              </a:tr>
              <a:tr h="288032">
                <a:tc>
                  <a:txBody>
                    <a:bodyPr/>
                    <a:lstStyle/>
                    <a:p>
                      <a:pPr algn="ctr" fontAlgn="ctr">
                        <a:lnSpc>
                          <a:spcPts val="1100"/>
                        </a:lnSpc>
                      </a:pPr>
                      <a:r>
                        <a:rPr lang="en-US" altLang="ja-JP" sz="1000" b="0" i="0" u="none" strike="noStrike" dirty="0">
                          <a:solidFill>
                            <a:srgbClr val="000000"/>
                          </a:solidFill>
                          <a:latin typeface="ＭＳ Ｐゴシック"/>
                        </a:rPr>
                        <a:t>16</a:t>
                      </a:r>
                      <a:r>
                        <a:rPr lang="ja-JP" altLang="en-US" sz="1000" b="0" i="0" u="none" strike="noStrike" dirty="0">
                          <a:solidFill>
                            <a:srgbClr val="000000"/>
                          </a:solidFill>
                          <a:latin typeface="ＭＳ Ｐゴシック"/>
                        </a:rPr>
                        <a:t>～</a:t>
                      </a:r>
                      <a:r>
                        <a:rPr lang="en-US" altLang="ja-JP" sz="1000" b="0" i="0" u="none" strike="noStrike" dirty="0">
                          <a:solidFill>
                            <a:srgbClr val="000000"/>
                          </a:solidFill>
                          <a:latin typeface="ＭＳ Ｐゴシック"/>
                        </a:rPr>
                        <a:t>21</a:t>
                      </a:r>
                      <a:endParaRPr lang="ja-JP" altLang="en-US" sz="1000" b="0" i="0" u="none" strike="noStrike" dirty="0">
                        <a:solidFill>
                          <a:srgbClr val="000000"/>
                        </a:solidFill>
                        <a:latin typeface="ＭＳ Ｐゴシック"/>
                      </a:endParaRP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l" fontAlgn="ctr">
                        <a:lnSpc>
                          <a:spcPts val="1100"/>
                        </a:lnSpc>
                      </a:pPr>
                      <a:r>
                        <a:rPr lang="ja-JP" altLang="en-US" sz="1000" b="0" i="0" u="none" strike="noStrike" dirty="0">
                          <a:solidFill>
                            <a:srgbClr val="000000"/>
                          </a:solidFill>
                          <a:latin typeface="ＭＳ Ｐゴシック"/>
                        </a:rPr>
                        <a:t>スポーツセンター（６カ所）</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fontAlgn="ctr">
                        <a:lnSpc>
                          <a:spcPts val="1100"/>
                        </a:lnSpc>
                      </a:pPr>
                      <a:r>
                        <a:rPr lang="en-US" altLang="ja-JP" sz="1000" b="0" i="0" u="none" strike="noStrike" dirty="0">
                          <a:solidFill>
                            <a:srgbClr val="000000"/>
                          </a:solidFill>
                          <a:latin typeface="ＭＳ Ｐゴシック"/>
                        </a:rPr>
                        <a:t>24</a:t>
                      </a:r>
                      <a:r>
                        <a:rPr lang="ja-JP" altLang="en-US" sz="1000" b="0" i="0" u="none" strike="noStrike" dirty="0">
                          <a:solidFill>
                            <a:srgbClr val="000000"/>
                          </a:solidFill>
                          <a:latin typeface="ＭＳ Ｐゴシック"/>
                        </a:rPr>
                        <a:t>カ所　⇒ </a:t>
                      </a:r>
                      <a:r>
                        <a:rPr lang="en-US" altLang="ja-JP" sz="1000" b="0" i="0" u="none" strike="noStrike" dirty="0">
                          <a:solidFill>
                            <a:srgbClr val="000000"/>
                          </a:solidFill>
                          <a:latin typeface="ＭＳ Ｐゴシック"/>
                        </a:rPr>
                        <a:t>18</a:t>
                      </a:r>
                      <a:r>
                        <a:rPr lang="ja-JP" altLang="en-US" sz="1000" b="0" i="0" u="none" strike="noStrike" dirty="0">
                          <a:solidFill>
                            <a:srgbClr val="000000"/>
                          </a:solidFill>
                          <a:latin typeface="ＭＳ Ｐゴシック"/>
                        </a:rPr>
                        <a:t>カ所  </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marR="0" indent="0" algn="ctr" defTabSz="914400" rtl="0" eaLnBrk="1" fontAlgn="ctr" latinLnBrk="0" hangingPunct="1">
                        <a:lnSpc>
                          <a:spcPts val="1100"/>
                        </a:lnSpc>
                        <a:spcBef>
                          <a:spcPts val="0"/>
                        </a:spcBef>
                        <a:spcAft>
                          <a:spcPts val="0"/>
                        </a:spcAft>
                        <a:buClrTx/>
                        <a:buSzTx/>
                        <a:buFontTx/>
                        <a:buNone/>
                        <a:tabLst/>
                        <a:defRPr/>
                      </a:pPr>
                      <a:r>
                        <a:rPr lang="ja-JP" altLang="en-US" sz="1000" b="0" i="0" u="none" strike="noStrike" dirty="0">
                          <a:solidFill>
                            <a:schemeClr val="tx1"/>
                          </a:solidFill>
                          <a:latin typeface="ＭＳ Ｐゴシック"/>
                        </a:rPr>
                        <a:t>（同上）</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xmlns="" val="10002"/>
                  </a:ext>
                </a:extLst>
              </a:tr>
              <a:tr h="333982">
                <a:tc>
                  <a:txBody>
                    <a:bodyPr/>
                    <a:lstStyle/>
                    <a:p>
                      <a:pPr algn="ctr" fontAlgn="ctr">
                        <a:lnSpc>
                          <a:spcPts val="1100"/>
                        </a:lnSpc>
                      </a:pPr>
                      <a:r>
                        <a:rPr lang="en-US" altLang="ja-JP" sz="1000" b="0" i="0" u="none" strike="noStrike" dirty="0">
                          <a:solidFill>
                            <a:srgbClr val="000000"/>
                          </a:solidFill>
                          <a:latin typeface="ＭＳ Ｐゴシック"/>
                        </a:rPr>
                        <a:t>22</a:t>
                      </a:r>
                      <a:r>
                        <a:rPr lang="ja-JP" altLang="en-US" sz="1000" b="0" i="0" u="none" strike="noStrike" dirty="0">
                          <a:solidFill>
                            <a:srgbClr val="000000"/>
                          </a:solidFill>
                          <a:latin typeface="ＭＳ Ｐゴシック"/>
                        </a:rPr>
                        <a:t>～</a:t>
                      </a:r>
                      <a:r>
                        <a:rPr lang="en-US" altLang="ja-JP" sz="1000" b="0" i="0" u="none" strike="noStrike" dirty="0">
                          <a:solidFill>
                            <a:srgbClr val="000000"/>
                          </a:solidFill>
                          <a:latin typeface="ＭＳ Ｐゴシック"/>
                        </a:rPr>
                        <a:t>27</a:t>
                      </a:r>
                      <a:endParaRPr lang="ja-JP" altLang="en-US" sz="1000" b="0" i="0" u="none" strike="noStrike" dirty="0">
                        <a:solidFill>
                          <a:srgbClr val="000000"/>
                        </a:solidFill>
                        <a:latin typeface="ＭＳ Ｐゴシック"/>
                      </a:endParaRP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l" fontAlgn="ctr">
                        <a:lnSpc>
                          <a:spcPts val="1100"/>
                        </a:lnSpc>
                      </a:pPr>
                      <a:r>
                        <a:rPr lang="ja-JP" altLang="en-US" sz="1000" b="0" i="0" u="none" strike="noStrike" dirty="0">
                          <a:solidFill>
                            <a:srgbClr val="000000"/>
                          </a:solidFill>
                          <a:latin typeface="ＭＳ Ｐゴシック"/>
                        </a:rPr>
                        <a:t>子育てプラザ（６カ所）</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fontAlgn="ctr">
                        <a:lnSpc>
                          <a:spcPts val="1100"/>
                        </a:lnSpc>
                      </a:pPr>
                      <a:r>
                        <a:rPr lang="en-US" altLang="ja-JP" sz="1000" b="0" i="0" u="none" strike="noStrike" dirty="0">
                          <a:solidFill>
                            <a:srgbClr val="000000"/>
                          </a:solidFill>
                          <a:latin typeface="ＭＳ Ｐゴシック"/>
                        </a:rPr>
                        <a:t>24</a:t>
                      </a:r>
                      <a:r>
                        <a:rPr lang="ja-JP" altLang="en-US" sz="1000" b="0" i="0" u="none" strike="noStrike" dirty="0">
                          <a:solidFill>
                            <a:srgbClr val="000000"/>
                          </a:solidFill>
                          <a:latin typeface="ＭＳ Ｐゴシック"/>
                        </a:rPr>
                        <a:t>カ所　⇒ </a:t>
                      </a:r>
                      <a:r>
                        <a:rPr lang="en-US" altLang="ja-JP" sz="1000" b="0" i="0" u="none" strike="noStrike" dirty="0">
                          <a:solidFill>
                            <a:srgbClr val="000000"/>
                          </a:solidFill>
                          <a:latin typeface="ＭＳ Ｐゴシック"/>
                        </a:rPr>
                        <a:t>18</a:t>
                      </a:r>
                      <a:r>
                        <a:rPr lang="ja-JP" altLang="en-US" sz="1000" b="0" i="0" u="none" strike="noStrike" dirty="0">
                          <a:solidFill>
                            <a:srgbClr val="000000"/>
                          </a:solidFill>
                          <a:latin typeface="ＭＳ Ｐゴシック"/>
                        </a:rPr>
                        <a:t>カ所  </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marR="0" indent="0" algn="ctr" defTabSz="914400" rtl="0" eaLnBrk="1" fontAlgn="ctr" latinLnBrk="0" hangingPunct="1">
                        <a:lnSpc>
                          <a:spcPts val="1100"/>
                        </a:lnSpc>
                        <a:spcBef>
                          <a:spcPts val="0"/>
                        </a:spcBef>
                        <a:spcAft>
                          <a:spcPts val="0"/>
                        </a:spcAft>
                        <a:buClrTx/>
                        <a:buSzTx/>
                        <a:buFontTx/>
                        <a:buNone/>
                        <a:tabLst/>
                        <a:defRPr/>
                      </a:pPr>
                      <a:r>
                        <a:rPr lang="ja-JP" altLang="en-US" sz="1000" b="0" i="0" u="none" strike="noStrike" dirty="0">
                          <a:solidFill>
                            <a:schemeClr val="tx1"/>
                          </a:solidFill>
                          <a:latin typeface="ＭＳ Ｐゴシック"/>
                        </a:rPr>
                        <a:t>（同上）</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xmlns="" val="10003"/>
                  </a:ext>
                </a:extLst>
              </a:tr>
              <a:tr h="333982">
                <a:tc>
                  <a:txBody>
                    <a:bodyPr/>
                    <a:lstStyle/>
                    <a:p>
                      <a:pPr algn="ctr" fontAlgn="ctr">
                        <a:lnSpc>
                          <a:spcPts val="1100"/>
                        </a:lnSpc>
                      </a:pPr>
                      <a:r>
                        <a:rPr lang="en-US" altLang="ja-JP" sz="1000" b="0" i="0" u="none" strike="noStrike" dirty="0">
                          <a:solidFill>
                            <a:srgbClr val="000000"/>
                          </a:solidFill>
                          <a:latin typeface="ＭＳ Ｐゴシック"/>
                        </a:rPr>
                        <a:t>28</a:t>
                      </a:r>
                      <a:r>
                        <a:rPr lang="ja-JP" altLang="en-US" sz="1000" b="0" i="0" u="none" strike="noStrike" dirty="0">
                          <a:solidFill>
                            <a:srgbClr val="000000"/>
                          </a:solidFill>
                          <a:latin typeface="ＭＳ Ｐゴシック"/>
                        </a:rPr>
                        <a:t>～</a:t>
                      </a:r>
                      <a:r>
                        <a:rPr lang="en-US" altLang="ja-JP" sz="1000" b="0" i="0" u="none" strike="noStrike" dirty="0">
                          <a:solidFill>
                            <a:srgbClr val="000000"/>
                          </a:solidFill>
                          <a:latin typeface="ＭＳ Ｐゴシック"/>
                        </a:rPr>
                        <a:t>35</a:t>
                      </a:r>
                      <a:endParaRPr lang="ja-JP" altLang="en-US" sz="1000" b="0" i="0" u="none" strike="noStrike" dirty="0">
                        <a:solidFill>
                          <a:srgbClr val="000000"/>
                        </a:solidFill>
                        <a:latin typeface="ＭＳ Ｐゴシック"/>
                      </a:endParaRP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l" fontAlgn="ctr">
                        <a:lnSpc>
                          <a:spcPts val="1100"/>
                        </a:lnSpc>
                      </a:pPr>
                      <a:r>
                        <a:rPr lang="ja-JP" altLang="en-US" sz="1000" b="0" i="0" u="none" strike="noStrike" dirty="0">
                          <a:solidFill>
                            <a:srgbClr val="000000"/>
                          </a:solidFill>
                          <a:latin typeface="ＭＳ Ｐゴシック"/>
                        </a:rPr>
                        <a:t>委託老人福祉センター（８カ所）</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fontAlgn="ctr">
                        <a:lnSpc>
                          <a:spcPts val="1100"/>
                        </a:lnSpc>
                      </a:pPr>
                      <a:r>
                        <a:rPr lang="en-US" altLang="ja-JP" sz="1000" b="0" i="0" u="none" strike="noStrike" dirty="0">
                          <a:solidFill>
                            <a:srgbClr val="000000"/>
                          </a:solidFill>
                          <a:latin typeface="ＭＳ Ｐゴシック"/>
                        </a:rPr>
                        <a:t>26</a:t>
                      </a:r>
                      <a:r>
                        <a:rPr lang="ja-JP" altLang="en-US" sz="1000" b="0" i="0" u="none" strike="noStrike" dirty="0">
                          <a:solidFill>
                            <a:srgbClr val="000000"/>
                          </a:solidFill>
                          <a:latin typeface="ＭＳ Ｐゴシック"/>
                        </a:rPr>
                        <a:t>カ所　⇒ </a:t>
                      </a:r>
                      <a:r>
                        <a:rPr lang="en-US" altLang="ja-JP" sz="1000" b="0" i="0" u="none" strike="noStrike" dirty="0">
                          <a:solidFill>
                            <a:srgbClr val="000000"/>
                          </a:solidFill>
                          <a:latin typeface="ＭＳ Ｐゴシック"/>
                        </a:rPr>
                        <a:t>18</a:t>
                      </a:r>
                      <a:r>
                        <a:rPr lang="ja-JP" altLang="en-US" sz="1000" b="0" i="0" u="none" strike="noStrike" dirty="0">
                          <a:solidFill>
                            <a:srgbClr val="000000"/>
                          </a:solidFill>
                          <a:latin typeface="ＭＳ Ｐゴシック"/>
                        </a:rPr>
                        <a:t>カ所  </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marR="0" indent="0" algn="ctr" defTabSz="914400" rtl="0" eaLnBrk="1" fontAlgn="ctr" latinLnBrk="0" hangingPunct="1">
                        <a:lnSpc>
                          <a:spcPts val="1100"/>
                        </a:lnSpc>
                        <a:spcBef>
                          <a:spcPts val="0"/>
                        </a:spcBef>
                        <a:spcAft>
                          <a:spcPts val="0"/>
                        </a:spcAft>
                        <a:buClrTx/>
                        <a:buSzTx/>
                        <a:buFontTx/>
                        <a:buNone/>
                        <a:tabLst/>
                        <a:defRPr/>
                      </a:pPr>
                      <a:r>
                        <a:rPr lang="ja-JP" altLang="en-US" sz="1000" b="0" i="0" u="none" strike="noStrike" dirty="0">
                          <a:solidFill>
                            <a:schemeClr val="tx1"/>
                          </a:solidFill>
                          <a:latin typeface="ＭＳ Ｐゴシック"/>
                        </a:rPr>
                        <a:t>（同上）</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xmlns="" val="10004"/>
                  </a:ext>
                </a:extLst>
              </a:tr>
              <a:tr h="260922">
                <a:tc>
                  <a:txBody>
                    <a:bodyPr/>
                    <a:lstStyle/>
                    <a:p>
                      <a:pPr algn="ctr" fontAlgn="ctr">
                        <a:lnSpc>
                          <a:spcPts val="1100"/>
                        </a:lnSpc>
                      </a:pPr>
                      <a:r>
                        <a:rPr lang="en-US" altLang="ja-JP" sz="1000" b="0" i="0" u="none" strike="noStrike" dirty="0">
                          <a:solidFill>
                            <a:schemeClr val="tx1"/>
                          </a:solidFill>
                          <a:latin typeface="ＭＳ Ｐゴシック"/>
                        </a:rPr>
                        <a:t>36</a:t>
                      </a:r>
                      <a:r>
                        <a:rPr lang="ja-JP" altLang="en-US" sz="1000" b="0" i="0" u="none" strike="noStrike" dirty="0" err="1">
                          <a:solidFill>
                            <a:schemeClr val="tx1"/>
                          </a:solidFill>
                          <a:latin typeface="ＭＳ Ｐゴシック"/>
                        </a:rPr>
                        <a:t>、</a:t>
                      </a:r>
                      <a:r>
                        <a:rPr lang="en-US" altLang="ja-JP" sz="1000" b="0" i="0" u="none" strike="noStrike" dirty="0">
                          <a:solidFill>
                            <a:schemeClr val="tx1"/>
                          </a:solidFill>
                          <a:latin typeface="ＭＳ Ｐゴシック"/>
                        </a:rPr>
                        <a:t>37</a:t>
                      </a:r>
                      <a:endParaRPr lang="ja-JP" altLang="en-US" sz="1000" b="0" i="0" u="none" strike="noStrike" dirty="0">
                        <a:solidFill>
                          <a:schemeClr val="tx1"/>
                        </a:solidFill>
                        <a:latin typeface="ＭＳ Ｐゴシック"/>
                      </a:endParaRP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l" fontAlgn="ctr">
                        <a:lnSpc>
                          <a:spcPts val="1100"/>
                        </a:lnSpc>
                      </a:pPr>
                      <a:r>
                        <a:rPr lang="ja-JP" altLang="en-US" sz="1000" b="0" i="0" u="none" strike="noStrike" dirty="0">
                          <a:solidFill>
                            <a:schemeClr val="tx1"/>
                          </a:solidFill>
                          <a:latin typeface="ＭＳ Ｐゴシック"/>
                        </a:rPr>
                        <a:t>クレオ大阪（４カ所）</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fontAlgn="ctr">
                        <a:lnSpc>
                          <a:spcPts val="1100"/>
                        </a:lnSpc>
                      </a:pPr>
                      <a:r>
                        <a:rPr lang="en-US" altLang="ja-JP" sz="1000" b="0" i="0" u="none" strike="noStrike" dirty="0">
                          <a:solidFill>
                            <a:schemeClr val="tx1"/>
                          </a:solidFill>
                          <a:latin typeface="ＭＳ Ｐゴシック"/>
                        </a:rPr>
                        <a:t>5</a:t>
                      </a:r>
                      <a:r>
                        <a:rPr lang="ja-JP" altLang="en-US" sz="1000" b="0" i="0" u="none" strike="noStrike" dirty="0">
                          <a:solidFill>
                            <a:schemeClr val="tx1"/>
                          </a:solidFill>
                          <a:latin typeface="ＭＳ Ｐゴシック"/>
                        </a:rPr>
                        <a:t>カ所　⇒ </a:t>
                      </a:r>
                      <a:r>
                        <a:rPr lang="en-US" altLang="ja-JP" sz="1000" b="0" i="0" u="none" strike="noStrike" dirty="0">
                          <a:solidFill>
                            <a:schemeClr val="tx1"/>
                          </a:solidFill>
                          <a:latin typeface="ＭＳ Ｐゴシック"/>
                        </a:rPr>
                        <a:t>1</a:t>
                      </a:r>
                      <a:r>
                        <a:rPr lang="ja-JP" altLang="en-US" sz="1000" b="0" i="0" u="none" strike="noStrike" dirty="0">
                          <a:solidFill>
                            <a:schemeClr val="tx1"/>
                          </a:solidFill>
                          <a:latin typeface="ＭＳ Ｐゴシック"/>
                        </a:rPr>
                        <a:t>カ所</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marR="0" indent="0" algn="l" defTabSz="914400" rtl="0" eaLnBrk="1" fontAlgn="ctr" latinLnBrk="0" hangingPunct="1">
                        <a:lnSpc>
                          <a:spcPts val="1100"/>
                        </a:lnSpc>
                        <a:spcBef>
                          <a:spcPts val="0"/>
                        </a:spcBef>
                        <a:spcAft>
                          <a:spcPts val="0"/>
                        </a:spcAft>
                        <a:buClrTx/>
                        <a:buSzTx/>
                        <a:buFontTx/>
                        <a:buNone/>
                        <a:tabLst/>
                        <a:defRPr/>
                      </a:pPr>
                      <a:r>
                        <a:rPr lang="ja-JP" altLang="en-US" sz="1000" b="0" i="0" u="none" strike="noStrike" dirty="0">
                          <a:solidFill>
                            <a:schemeClr val="tx1"/>
                          </a:solidFill>
                          <a:latin typeface="ＭＳ Ｐゴシック"/>
                        </a:rPr>
                        <a:t>多機能化・複合化を検討することとし、北館及び西館（クレオ大阪北及び西）については見直しを実施した。南部・東部館（クレオ大阪南・東）については引き続き多機能化複合化を検討する</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xmlns="" val="10005"/>
                  </a:ext>
                </a:extLst>
              </a:tr>
              <a:tr h="481913">
                <a:tc>
                  <a:txBody>
                    <a:bodyPr/>
                    <a:lstStyle/>
                    <a:p>
                      <a:pPr algn="ctr" fontAlgn="ctr">
                        <a:lnSpc>
                          <a:spcPts val="1100"/>
                        </a:lnSpc>
                      </a:pPr>
                      <a:r>
                        <a:rPr lang="en-US" altLang="ja-JP" sz="1000" b="0" i="0" u="none" strike="noStrike" dirty="0">
                          <a:solidFill>
                            <a:schemeClr val="tx1"/>
                          </a:solidFill>
                          <a:latin typeface="ＭＳ Ｐゴシック"/>
                        </a:rPr>
                        <a:t>38</a:t>
                      </a:r>
                      <a:endParaRPr lang="ja-JP" altLang="en-US" sz="1000" b="0" i="0" u="none" strike="noStrike" dirty="0">
                        <a:solidFill>
                          <a:schemeClr val="tx1"/>
                        </a:solidFill>
                        <a:latin typeface="ＭＳ Ｐゴシック"/>
                      </a:endParaRP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l" fontAlgn="ctr">
                        <a:lnSpc>
                          <a:spcPts val="1100"/>
                        </a:lnSpc>
                      </a:pPr>
                      <a:r>
                        <a:rPr lang="ja-JP" altLang="en-US" sz="1000" b="0" i="0" u="none" strike="noStrike" dirty="0">
                          <a:solidFill>
                            <a:schemeClr val="tx1"/>
                          </a:solidFill>
                          <a:latin typeface="ＭＳ Ｐゴシック"/>
                        </a:rPr>
                        <a:t>青少年センター</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l" fontAlgn="ctr">
                        <a:lnSpc>
                          <a:spcPts val="1100"/>
                        </a:lnSpc>
                      </a:pPr>
                      <a:r>
                        <a:rPr lang="ja-JP" altLang="en-US" sz="1000" b="0" i="0" u="none" strike="noStrike" dirty="0">
                          <a:solidFill>
                            <a:schemeClr val="tx1"/>
                          </a:solidFill>
                          <a:latin typeface="ＭＳ Ｐゴシック"/>
                        </a:rPr>
                        <a:t>施設のあり方や他の施設への機能集約等を検討</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marR="0" indent="0" algn="l" defTabSz="914400" rtl="0" eaLnBrk="1" fontAlgn="ctr" latinLnBrk="0" hangingPunct="1">
                        <a:lnSpc>
                          <a:spcPts val="1100"/>
                        </a:lnSpc>
                        <a:spcBef>
                          <a:spcPts val="0"/>
                        </a:spcBef>
                        <a:spcAft>
                          <a:spcPts val="0"/>
                        </a:spcAft>
                        <a:buClrTx/>
                        <a:buSzTx/>
                        <a:buFontTx/>
                        <a:buNone/>
                        <a:tabLst/>
                        <a:defRPr/>
                      </a:pPr>
                      <a:r>
                        <a:rPr lang="ja-JP" altLang="en-US" sz="1000" b="0" i="0" u="none" strike="noStrike" dirty="0">
                          <a:solidFill>
                            <a:schemeClr val="tx1"/>
                          </a:solidFill>
                          <a:latin typeface="ＭＳ Ｐゴシック"/>
                        </a:rPr>
                        <a:t>マーケットサウンディングの状況を踏まえ、行政財産として存続し、指定管理者への業務代行料を負担しない形で施設運営を行っている。</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xmlns="" val="10006"/>
                  </a:ext>
                </a:extLst>
              </a:tr>
              <a:tr h="481913">
                <a:tc>
                  <a:txBody>
                    <a:bodyPr/>
                    <a:lstStyle/>
                    <a:p>
                      <a:pPr algn="ctr" fontAlgn="ctr">
                        <a:lnSpc>
                          <a:spcPts val="1100"/>
                        </a:lnSpc>
                      </a:pPr>
                      <a:r>
                        <a:rPr lang="en-US" altLang="ja-JP" sz="1000" b="0" i="0" u="none" strike="noStrike" dirty="0">
                          <a:solidFill>
                            <a:schemeClr val="tx1"/>
                          </a:solidFill>
                          <a:latin typeface="ＭＳ Ｐゴシック"/>
                        </a:rPr>
                        <a:t>39</a:t>
                      </a:r>
                      <a:endParaRPr lang="ja-JP" altLang="en-US" sz="1000" b="0" i="0" u="none" strike="noStrike" dirty="0">
                        <a:solidFill>
                          <a:schemeClr val="tx1"/>
                        </a:solidFill>
                        <a:latin typeface="ＭＳ Ｐゴシック"/>
                      </a:endParaRP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l" fontAlgn="ctr">
                        <a:lnSpc>
                          <a:spcPts val="1100"/>
                        </a:lnSpc>
                      </a:pPr>
                      <a:r>
                        <a:rPr lang="ja-JP" altLang="en-US" sz="1000" b="0" i="0" u="none" strike="noStrike" dirty="0">
                          <a:solidFill>
                            <a:schemeClr val="tx1"/>
                          </a:solidFill>
                          <a:latin typeface="ＭＳ Ｐゴシック"/>
                        </a:rPr>
                        <a:t>住まい情報センター</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l" fontAlgn="ctr">
                        <a:lnSpc>
                          <a:spcPts val="1100"/>
                        </a:lnSpc>
                      </a:pPr>
                      <a:r>
                        <a:rPr lang="ja-JP" altLang="en-US" sz="1000" b="0" i="0" u="none" strike="noStrike" dirty="0">
                          <a:solidFill>
                            <a:schemeClr val="tx1"/>
                          </a:solidFill>
                          <a:latin typeface="ＭＳ Ｐゴシック"/>
                        </a:rPr>
                        <a:t>区レベルでの実施の観点で整理。センター機能は、施設の全体最適化の中で検討。住まいのミュージアムは効果的・効率的運営を図る。</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l" fontAlgn="ctr">
                        <a:lnSpc>
                          <a:spcPts val="1100"/>
                        </a:lnSpc>
                      </a:pPr>
                      <a:r>
                        <a:rPr lang="ja-JP" altLang="en-US" sz="1000" b="0" i="0" u="none" strike="noStrike" dirty="0">
                          <a:solidFill>
                            <a:schemeClr val="tx1"/>
                          </a:solidFill>
                          <a:latin typeface="ＭＳ Ｐゴシック"/>
                        </a:rPr>
                        <a:t>区レベルでの実施など、住まい情報センター事業に係る事務について、大都市制度の検討の中で「事務分担（案）」として整理した。また、</a:t>
                      </a:r>
                      <a:r>
                        <a:rPr lang="en-US" altLang="ja-JP" sz="1000" b="0" i="0" u="none" strike="noStrike" dirty="0">
                          <a:solidFill>
                            <a:schemeClr val="tx1"/>
                          </a:solidFill>
                          <a:latin typeface="ＭＳ Ｐゴシック"/>
                        </a:rPr>
                        <a:t>2016</a:t>
                      </a:r>
                      <a:r>
                        <a:rPr lang="ja-JP" altLang="en-US" sz="1000" b="0" i="0" u="none" strike="noStrike" dirty="0">
                          <a:solidFill>
                            <a:schemeClr val="tx1"/>
                          </a:solidFill>
                          <a:latin typeface="ＭＳ Ｐゴシック"/>
                        </a:rPr>
                        <a:t>年度から指定管理者への業務代行料を削減するとともに、都市魅力創造戦略に資する施設として住まいのミュージアムの効果的・効率的運営を実施</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xmlns="" val="10007"/>
                  </a:ext>
                </a:extLst>
              </a:tr>
              <a:tr h="446251">
                <a:tc>
                  <a:txBody>
                    <a:bodyPr/>
                    <a:lstStyle/>
                    <a:p>
                      <a:pPr algn="ctr" fontAlgn="ctr">
                        <a:lnSpc>
                          <a:spcPts val="1100"/>
                        </a:lnSpc>
                      </a:pPr>
                      <a:r>
                        <a:rPr lang="en-US" altLang="ja-JP" sz="1000" b="0" i="0" u="none" strike="noStrike" dirty="0">
                          <a:solidFill>
                            <a:schemeClr val="tx1"/>
                          </a:solidFill>
                          <a:latin typeface="ＭＳ Ｐゴシック"/>
                        </a:rPr>
                        <a:t>40</a:t>
                      </a:r>
                      <a:endParaRPr lang="ja-JP" altLang="en-US" sz="1000" b="0" i="0" u="none" strike="noStrike" dirty="0">
                        <a:solidFill>
                          <a:schemeClr val="tx1"/>
                        </a:solidFill>
                        <a:latin typeface="ＭＳ Ｐゴシック"/>
                      </a:endParaRP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l" fontAlgn="ctr">
                        <a:lnSpc>
                          <a:spcPts val="1100"/>
                        </a:lnSpc>
                      </a:pPr>
                      <a:r>
                        <a:rPr lang="ja-JP" altLang="en-US" sz="1000" b="0" i="0" u="none" strike="noStrike" dirty="0">
                          <a:solidFill>
                            <a:schemeClr val="tx1"/>
                          </a:solidFill>
                          <a:latin typeface="ＭＳ Ｐゴシック"/>
                        </a:rPr>
                        <a:t>クラフトパーク</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l" fontAlgn="ctr">
                        <a:lnSpc>
                          <a:spcPts val="1100"/>
                        </a:lnSpc>
                      </a:pPr>
                      <a:r>
                        <a:rPr lang="ja-JP" altLang="en-US" sz="1000" b="0" i="0" u="none" strike="noStrike" dirty="0">
                          <a:solidFill>
                            <a:schemeClr val="tx1"/>
                          </a:solidFill>
                          <a:latin typeface="ＭＳ Ｐゴシック"/>
                        </a:rPr>
                        <a:t>収支均衡、できない場合は普通財産で貸付</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l" fontAlgn="ctr">
                        <a:lnSpc>
                          <a:spcPts val="1100"/>
                        </a:lnSpc>
                      </a:pPr>
                      <a:r>
                        <a:rPr lang="ja-JP" altLang="en-US" sz="1000" b="0" i="0" u="none" strike="noStrike" dirty="0">
                          <a:solidFill>
                            <a:schemeClr val="tx1"/>
                          </a:solidFill>
                          <a:latin typeface="ＭＳ Ｐゴシック"/>
                        </a:rPr>
                        <a:t>収支均衡の実現（収支均衡達成の見通しを検証した結果を踏まえ</a:t>
                      </a:r>
                      <a:r>
                        <a:rPr lang="en-US" altLang="ja-JP" sz="1000" b="0" i="0" u="none" strike="noStrike" dirty="0">
                          <a:solidFill>
                            <a:schemeClr val="tx1"/>
                          </a:solidFill>
                          <a:latin typeface="ＭＳ Ｐゴシック"/>
                        </a:rPr>
                        <a:t>2016</a:t>
                      </a:r>
                      <a:r>
                        <a:rPr lang="ja-JP" altLang="en-US" sz="1000" b="0" i="0" u="none" strike="noStrike" dirty="0">
                          <a:solidFill>
                            <a:schemeClr val="tx1"/>
                          </a:solidFill>
                          <a:latin typeface="ＭＳ Ｐゴシック"/>
                        </a:rPr>
                        <a:t>年度以降も行政財産として存続させ、業務代行料を負担しない形で施設運営を行う</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xmlns="" val="10008"/>
                  </a:ext>
                </a:extLst>
              </a:tr>
              <a:tr h="361092">
                <a:tc>
                  <a:txBody>
                    <a:bodyPr/>
                    <a:lstStyle/>
                    <a:p>
                      <a:pPr algn="ctr" fontAlgn="ctr"/>
                      <a:r>
                        <a:rPr lang="en-US" altLang="ja-JP" sz="1000" b="0" i="0" u="none" strike="noStrike" dirty="0">
                          <a:solidFill>
                            <a:schemeClr val="tx1"/>
                          </a:solidFill>
                          <a:latin typeface="ＭＳ Ｐゴシック"/>
                        </a:rPr>
                        <a:t>41</a:t>
                      </a:r>
                      <a:r>
                        <a:rPr lang="ja-JP" altLang="en-US" sz="1000" b="0" i="0" u="none" strike="noStrike" dirty="0" err="1">
                          <a:solidFill>
                            <a:schemeClr val="tx1"/>
                          </a:solidFill>
                          <a:latin typeface="ＭＳ Ｐゴシック"/>
                        </a:rPr>
                        <a:t>、</a:t>
                      </a:r>
                      <a:r>
                        <a:rPr lang="en-US" altLang="ja-JP" sz="1000" b="0" i="0" u="none" strike="noStrike" dirty="0">
                          <a:solidFill>
                            <a:schemeClr val="tx1"/>
                          </a:solidFill>
                          <a:latin typeface="ＭＳ Ｐゴシック"/>
                        </a:rPr>
                        <a:t>42</a:t>
                      </a:r>
                      <a:endParaRPr lang="ja-JP" altLang="en-US" sz="1000" b="0" i="0" u="none" strike="noStrike" dirty="0">
                        <a:solidFill>
                          <a:schemeClr val="tx1"/>
                        </a:solidFill>
                        <a:latin typeface="ＭＳ Ｐゴシック"/>
                      </a:endParaRPr>
                    </a:p>
                  </a:txBody>
                  <a:tcPr marL="36000" marR="36000"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l" fontAlgn="ctr"/>
                      <a:r>
                        <a:rPr lang="ja-JP" altLang="en-US" sz="1000" b="0" i="0" u="none" strike="noStrike" dirty="0">
                          <a:solidFill>
                            <a:schemeClr val="tx1"/>
                          </a:solidFill>
                          <a:latin typeface="ＭＳ Ｐゴシック"/>
                        </a:rPr>
                        <a:t>水の館ホール、陳列館ホール</a:t>
                      </a:r>
                    </a:p>
                  </a:txBody>
                  <a:tcPr marL="36000" marR="36000"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l" fontAlgn="ctr">
                        <a:lnSpc>
                          <a:spcPts val="1100"/>
                        </a:lnSpc>
                      </a:pPr>
                      <a:r>
                        <a:rPr lang="ja-JP" altLang="en-US" sz="1000" b="0" i="0" u="none" strike="noStrike" dirty="0">
                          <a:solidFill>
                            <a:schemeClr val="tx1"/>
                          </a:solidFill>
                          <a:latin typeface="ＭＳ Ｐゴシック"/>
                        </a:rPr>
                        <a:t>収支改善策と併せて、存廃も検討</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l" fontAlgn="ctr">
                        <a:lnSpc>
                          <a:spcPts val="1100"/>
                        </a:lnSpc>
                      </a:pPr>
                      <a:r>
                        <a:rPr lang="ja-JP" altLang="en-US" sz="1000" b="0" i="0" u="none" strike="noStrike" dirty="0">
                          <a:solidFill>
                            <a:schemeClr val="tx1"/>
                          </a:solidFill>
                          <a:latin typeface="ＭＳ Ｐゴシック"/>
                        </a:rPr>
                        <a:t>収支均衡の実現（公園全体での指定管理者によりホールの管理運営にかかる業務代行料を負担しない形で施設運営を実施（</a:t>
                      </a:r>
                      <a:r>
                        <a:rPr lang="en-US" altLang="ja-JP" sz="1000" b="0" i="0" u="none" strike="noStrike" dirty="0">
                          <a:solidFill>
                            <a:schemeClr val="tx1"/>
                          </a:solidFill>
                          <a:latin typeface="ＭＳ Ｐゴシック"/>
                        </a:rPr>
                        <a:t>2015</a:t>
                      </a:r>
                      <a:r>
                        <a:rPr lang="ja-JP" altLang="en-US" sz="1000" b="0" i="0" u="none" strike="noStrike" dirty="0">
                          <a:solidFill>
                            <a:schemeClr val="tx1"/>
                          </a:solidFill>
                          <a:latin typeface="ＭＳ Ｐゴシック"/>
                        </a:rPr>
                        <a:t>年度～））</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xmlns="" val="10009"/>
                  </a:ext>
                </a:extLst>
              </a:tr>
              <a:tr h="341379">
                <a:tc>
                  <a:txBody>
                    <a:bodyPr/>
                    <a:lstStyle/>
                    <a:p>
                      <a:pPr algn="ctr" fontAlgn="ctr"/>
                      <a:r>
                        <a:rPr lang="en-US" altLang="ja-JP" sz="1000" b="0" i="0" u="none" strike="noStrike" dirty="0">
                          <a:solidFill>
                            <a:schemeClr val="tx1"/>
                          </a:solidFill>
                          <a:latin typeface="ＭＳ Ｐゴシック"/>
                        </a:rPr>
                        <a:t>43</a:t>
                      </a:r>
                      <a:endParaRPr lang="ja-JP" altLang="en-US" sz="1000" b="0" i="0" u="none" strike="noStrike" dirty="0">
                        <a:solidFill>
                          <a:schemeClr val="tx1"/>
                        </a:solidFill>
                        <a:latin typeface="ＭＳ Ｐゴシック"/>
                      </a:endParaRPr>
                    </a:p>
                  </a:txBody>
                  <a:tcPr marL="36000" marR="36000"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l" fontAlgn="ctr"/>
                      <a:r>
                        <a:rPr lang="ja-JP" altLang="en-US" sz="1000" b="0" i="0" u="none" strike="noStrike" dirty="0">
                          <a:solidFill>
                            <a:schemeClr val="tx1"/>
                          </a:solidFill>
                          <a:latin typeface="ＭＳ Ｐゴシック"/>
                        </a:rPr>
                        <a:t>芸術創造館</a:t>
                      </a:r>
                    </a:p>
                  </a:txBody>
                  <a:tcPr marL="36000" marR="36000"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l" fontAlgn="ctr">
                        <a:lnSpc>
                          <a:spcPts val="1100"/>
                        </a:lnSpc>
                      </a:pPr>
                      <a:r>
                        <a:rPr lang="ja-JP" altLang="en-US" sz="1000" b="0" i="0" u="none" strike="noStrike" dirty="0">
                          <a:solidFill>
                            <a:schemeClr val="tx1"/>
                          </a:solidFill>
                          <a:latin typeface="ＭＳ Ｐゴシック"/>
                        </a:rPr>
                        <a:t>青少年センターとの統合、フルコストでの収支均衡を検討</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l" fontAlgn="ctr">
                        <a:lnSpc>
                          <a:spcPts val="1100"/>
                        </a:lnSpc>
                      </a:pPr>
                      <a:r>
                        <a:rPr lang="ja-JP" altLang="en-US" sz="1000" b="0" i="0" u="none" strike="noStrike" dirty="0">
                          <a:solidFill>
                            <a:schemeClr val="tx1"/>
                          </a:solidFill>
                          <a:latin typeface="ＭＳ Ｐゴシック"/>
                        </a:rPr>
                        <a:t>新たな利用促進策による収入増の取り組みなどにより、収支改善を図る。</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xmlns="" val="10010"/>
                  </a:ext>
                </a:extLst>
              </a:tr>
              <a:tr h="341379">
                <a:tc>
                  <a:txBody>
                    <a:bodyPr/>
                    <a:lstStyle/>
                    <a:p>
                      <a:pPr algn="ctr" fontAlgn="ctr"/>
                      <a:r>
                        <a:rPr lang="en-US" altLang="ja-JP" sz="1000" b="0" i="0" u="none" strike="noStrike" dirty="0">
                          <a:solidFill>
                            <a:schemeClr val="tx1"/>
                          </a:solidFill>
                          <a:latin typeface="ＭＳ Ｐゴシック"/>
                        </a:rPr>
                        <a:t>44</a:t>
                      </a:r>
                      <a:endParaRPr lang="ja-JP" altLang="en-US" sz="1000" b="0" i="0" u="none" strike="noStrike" dirty="0">
                        <a:solidFill>
                          <a:schemeClr val="tx1"/>
                        </a:solidFill>
                        <a:latin typeface="ＭＳ Ｐゴシック"/>
                      </a:endParaRPr>
                    </a:p>
                  </a:txBody>
                  <a:tcPr marL="36000" marR="36000"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l" fontAlgn="ctr"/>
                      <a:r>
                        <a:rPr lang="ja-JP" altLang="en-US" sz="1000" b="0" i="0" u="none" strike="noStrike" dirty="0">
                          <a:solidFill>
                            <a:schemeClr val="tx1"/>
                          </a:solidFill>
                          <a:latin typeface="ＭＳ Ｐゴシック"/>
                        </a:rPr>
                        <a:t>社会福祉研修・情報センター</a:t>
                      </a:r>
                    </a:p>
                  </a:txBody>
                  <a:tcPr marL="36000" marR="36000"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marR="0" indent="0" algn="l" defTabSz="914400" rtl="0" eaLnBrk="1" fontAlgn="ctr" latinLnBrk="0" hangingPunct="1">
                        <a:lnSpc>
                          <a:spcPts val="1100"/>
                        </a:lnSpc>
                        <a:spcBef>
                          <a:spcPts val="0"/>
                        </a:spcBef>
                        <a:spcAft>
                          <a:spcPts val="0"/>
                        </a:spcAft>
                        <a:buClrTx/>
                        <a:buSzTx/>
                        <a:buFontTx/>
                        <a:buNone/>
                        <a:tabLst/>
                        <a:defRPr/>
                      </a:pPr>
                      <a:r>
                        <a:rPr lang="ja-JP" altLang="en-US" sz="1000" b="0" i="0" u="none" strike="noStrike" dirty="0">
                          <a:solidFill>
                            <a:schemeClr val="tx1"/>
                          </a:solidFill>
                          <a:latin typeface="ＭＳ Ｐゴシック"/>
                        </a:rPr>
                        <a:t>府市における社会福祉研修事業等の事業統合、財政負担の縮減にむけた事業スキームを検討</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marR="0" indent="0" algn="l" defTabSz="914400" rtl="0" eaLnBrk="1" fontAlgn="ctr" latinLnBrk="0" hangingPunct="1">
                        <a:lnSpc>
                          <a:spcPts val="1100"/>
                        </a:lnSpc>
                        <a:spcBef>
                          <a:spcPts val="0"/>
                        </a:spcBef>
                        <a:spcAft>
                          <a:spcPts val="0"/>
                        </a:spcAft>
                        <a:buClrTx/>
                        <a:buSzTx/>
                        <a:buFontTx/>
                        <a:buNone/>
                        <a:tabLst/>
                        <a:defRPr/>
                      </a:pPr>
                      <a:r>
                        <a:rPr lang="en-US" altLang="ja-JP" sz="1000" b="0" i="0" u="none" strike="noStrike" dirty="0">
                          <a:solidFill>
                            <a:schemeClr val="tx1"/>
                          </a:solidFill>
                          <a:latin typeface="ＭＳ Ｐゴシック"/>
                        </a:rPr>
                        <a:t>2015</a:t>
                      </a:r>
                      <a:r>
                        <a:rPr lang="ja-JP" altLang="en-US" sz="1000" b="0" i="0" u="none" strike="noStrike" dirty="0">
                          <a:solidFill>
                            <a:schemeClr val="tx1"/>
                          </a:solidFill>
                          <a:latin typeface="ＭＳ Ｐゴシック"/>
                        </a:rPr>
                        <a:t>年</a:t>
                      </a:r>
                      <a:r>
                        <a:rPr lang="en-US" altLang="ja-JP" sz="1000" b="0" i="0" u="none" strike="noStrike" dirty="0">
                          <a:solidFill>
                            <a:schemeClr val="tx1"/>
                          </a:solidFill>
                          <a:latin typeface="ＭＳ Ｐゴシック"/>
                        </a:rPr>
                        <a:t>3</a:t>
                      </a:r>
                      <a:r>
                        <a:rPr lang="ja-JP" altLang="en-US" sz="1000" b="0" i="0" u="none" strike="noStrike" dirty="0">
                          <a:solidFill>
                            <a:schemeClr val="tx1"/>
                          </a:solidFill>
                          <a:latin typeface="ＭＳ Ｐゴシック"/>
                        </a:rPr>
                        <a:t>月に本市事業への活用を実施し、一部有償貸付にむけ入札を実施</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xmlns="" val="10011"/>
                  </a:ext>
                </a:extLst>
              </a:tr>
              <a:tr h="285582">
                <a:tc>
                  <a:txBody>
                    <a:bodyPr/>
                    <a:lstStyle/>
                    <a:p>
                      <a:pPr algn="ctr" fontAlgn="ctr"/>
                      <a:r>
                        <a:rPr lang="en-US" altLang="ja-JP" sz="1000" b="0" i="0" u="none" strike="noStrike" dirty="0">
                          <a:solidFill>
                            <a:schemeClr val="tx1"/>
                          </a:solidFill>
                          <a:latin typeface="ＭＳ Ｐゴシック"/>
                        </a:rPr>
                        <a:t>45</a:t>
                      </a:r>
                      <a:endParaRPr lang="ja-JP" altLang="en-US" sz="1000" b="0" i="0" u="none" strike="noStrike" dirty="0">
                        <a:solidFill>
                          <a:schemeClr val="tx1"/>
                        </a:solidFill>
                        <a:latin typeface="ＭＳ Ｐゴシック"/>
                      </a:endParaRPr>
                    </a:p>
                  </a:txBody>
                  <a:tcPr marL="36000" marR="36000"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l" fontAlgn="ctr"/>
                      <a:r>
                        <a:rPr lang="ja-JP" altLang="en-US" sz="1000" b="0" i="0" u="none" strike="noStrike" dirty="0">
                          <a:solidFill>
                            <a:schemeClr val="tx1"/>
                          </a:solidFill>
                          <a:latin typeface="ＭＳ Ｐゴシック"/>
                        </a:rPr>
                        <a:t>愛光会館</a:t>
                      </a:r>
                    </a:p>
                  </a:txBody>
                  <a:tcPr marL="36000" marR="36000"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l" fontAlgn="ctr">
                        <a:lnSpc>
                          <a:spcPts val="1100"/>
                        </a:lnSpc>
                      </a:pPr>
                      <a:r>
                        <a:rPr lang="ja-JP" altLang="en-US" sz="1000" b="0" i="0" u="none" strike="noStrike" dirty="0">
                          <a:solidFill>
                            <a:schemeClr val="tx1"/>
                          </a:solidFill>
                          <a:latin typeface="ＭＳ Ｐゴシック"/>
                        </a:rPr>
                        <a:t>大阪府母子福祉センターとの統合検討</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marR="0" indent="0" algn="l" defTabSz="914400" rtl="0" eaLnBrk="1" fontAlgn="ctr" latinLnBrk="0" hangingPunct="1">
                        <a:lnSpc>
                          <a:spcPts val="1100"/>
                        </a:lnSpc>
                        <a:spcBef>
                          <a:spcPts val="0"/>
                        </a:spcBef>
                        <a:spcAft>
                          <a:spcPts val="0"/>
                        </a:spcAft>
                        <a:buClrTx/>
                        <a:buSzTx/>
                        <a:buFontTx/>
                        <a:buNone/>
                        <a:tabLst/>
                        <a:defRPr/>
                      </a:pPr>
                      <a:r>
                        <a:rPr lang="ja-JP" altLang="en-US" sz="1000" b="0" i="0" u="none" strike="noStrike" dirty="0">
                          <a:solidFill>
                            <a:schemeClr val="tx1"/>
                          </a:solidFill>
                          <a:latin typeface="ＭＳ Ｐゴシック"/>
                        </a:rPr>
                        <a:t>大阪府母子福祉センターが愛光会館以外の施設へ移転することとなったため機能統合は行わず、</a:t>
                      </a:r>
                      <a:r>
                        <a:rPr lang="en-US" altLang="ja-JP" sz="1000" b="0" i="0" u="none" strike="noStrike" dirty="0">
                          <a:solidFill>
                            <a:schemeClr val="tx1"/>
                          </a:solidFill>
                          <a:latin typeface="ＭＳ Ｐゴシック"/>
                        </a:rPr>
                        <a:t>28</a:t>
                      </a:r>
                      <a:r>
                        <a:rPr lang="ja-JP" altLang="en-US" sz="1000" b="0" i="0" u="none" strike="noStrike" dirty="0">
                          <a:solidFill>
                            <a:schemeClr val="tx1"/>
                          </a:solidFill>
                          <a:latin typeface="ＭＳ Ｐゴシック"/>
                        </a:rPr>
                        <a:t>年度以降も指定管理施設として事業を継続するとともに、区保健福祉センターへの機能移転はせず、局事業として実施。</a:t>
                      </a:r>
                      <a:endParaRPr lang="en-US" altLang="ja-JP" sz="1000" b="0" i="0" u="none" strike="noStrike" dirty="0">
                        <a:solidFill>
                          <a:schemeClr val="tx1"/>
                        </a:solidFill>
                        <a:latin typeface="ＭＳ Ｐゴシック"/>
                      </a:endParaRP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xmlns="" val="10012"/>
                  </a:ext>
                </a:extLst>
              </a:tr>
              <a:tr h="341379">
                <a:tc>
                  <a:txBody>
                    <a:bodyPr/>
                    <a:lstStyle/>
                    <a:p>
                      <a:pPr algn="ctr" fontAlgn="ctr"/>
                      <a:r>
                        <a:rPr lang="en-US" altLang="ja-JP" sz="1000" b="0" i="0" u="none" strike="noStrike" dirty="0">
                          <a:solidFill>
                            <a:schemeClr val="tx1"/>
                          </a:solidFill>
                          <a:latin typeface="ＭＳ Ｐゴシック"/>
                        </a:rPr>
                        <a:t>46</a:t>
                      </a:r>
                      <a:endParaRPr lang="ja-JP" altLang="en-US" sz="1000" b="0" i="0" u="none" strike="noStrike" dirty="0">
                        <a:solidFill>
                          <a:schemeClr val="tx1"/>
                        </a:solidFill>
                        <a:latin typeface="ＭＳ Ｐゴシック"/>
                      </a:endParaRPr>
                    </a:p>
                  </a:txBody>
                  <a:tcPr marL="36000" marR="36000"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l" fontAlgn="ctr"/>
                      <a:r>
                        <a:rPr lang="ja-JP" altLang="en-US" sz="1000" b="0" i="0" u="none" strike="noStrike" dirty="0">
                          <a:solidFill>
                            <a:schemeClr val="tx1"/>
                          </a:solidFill>
                          <a:latin typeface="ＭＳ Ｐゴシック"/>
                        </a:rPr>
                        <a:t>社会福祉センター</a:t>
                      </a:r>
                    </a:p>
                  </a:txBody>
                  <a:tcPr marL="36000" marR="36000"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l" fontAlgn="ctr">
                        <a:lnSpc>
                          <a:spcPts val="1100"/>
                        </a:lnSpc>
                      </a:pPr>
                      <a:r>
                        <a:rPr lang="ja-JP" altLang="en-US" sz="1000" b="0" i="0" u="none" strike="noStrike" dirty="0">
                          <a:solidFill>
                            <a:schemeClr val="tx1"/>
                          </a:solidFill>
                          <a:latin typeface="ＭＳ Ｐゴシック"/>
                        </a:rPr>
                        <a:t>増収策や管理経費の縮減を図る。有償貸付で民間経営に委ねるスキームの検討</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l" fontAlgn="ctr">
                        <a:lnSpc>
                          <a:spcPts val="1100"/>
                        </a:lnSpc>
                      </a:pPr>
                      <a:r>
                        <a:rPr lang="en-US" altLang="ja-JP" sz="1000" b="0" i="0" u="none" strike="noStrike" dirty="0">
                          <a:solidFill>
                            <a:schemeClr val="tx1"/>
                          </a:solidFill>
                          <a:latin typeface="ＭＳ Ｐゴシック"/>
                        </a:rPr>
                        <a:t>2014</a:t>
                      </a:r>
                      <a:r>
                        <a:rPr lang="ja-JP" altLang="en-US" sz="1000" b="0" i="0" u="none" strike="noStrike" dirty="0">
                          <a:solidFill>
                            <a:schemeClr val="tx1"/>
                          </a:solidFill>
                          <a:latin typeface="ＭＳ Ｐゴシック"/>
                        </a:rPr>
                        <a:t>年度より使用料負担が可能な団体に有償化を実施</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xmlns="" val="10013"/>
                  </a:ext>
                </a:extLst>
              </a:tr>
              <a:tr h="341379">
                <a:tc>
                  <a:txBody>
                    <a:bodyPr/>
                    <a:lstStyle/>
                    <a:p>
                      <a:pPr algn="ctr" fontAlgn="ctr"/>
                      <a:r>
                        <a:rPr lang="en-US" altLang="ja-JP" sz="1000" b="0" i="0" u="none" strike="noStrike" dirty="0">
                          <a:solidFill>
                            <a:schemeClr val="tx1"/>
                          </a:solidFill>
                          <a:latin typeface="ＭＳ Ｐゴシック"/>
                        </a:rPr>
                        <a:t>47</a:t>
                      </a:r>
                      <a:endParaRPr lang="ja-JP" altLang="en-US" sz="1000" b="0" i="0" u="none" strike="noStrike" dirty="0">
                        <a:solidFill>
                          <a:schemeClr val="tx1"/>
                        </a:solidFill>
                        <a:latin typeface="ＭＳ Ｐゴシック"/>
                      </a:endParaRPr>
                    </a:p>
                  </a:txBody>
                  <a:tcPr marL="36000" marR="36000"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dirty="0">
                          <a:solidFill>
                            <a:schemeClr val="tx1"/>
                          </a:solidFill>
                          <a:latin typeface="ＭＳ Ｐゴシック"/>
                        </a:rPr>
                        <a:t>リフレうりわり</a:t>
                      </a:r>
                    </a:p>
                  </a:txBody>
                  <a:tcPr marL="36000" marR="36000"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marL="0" marR="0" indent="0" algn="l" defTabSz="914400" rtl="0" eaLnBrk="1" fontAlgn="ctr" latinLnBrk="0" hangingPunct="1">
                        <a:lnSpc>
                          <a:spcPts val="1100"/>
                        </a:lnSpc>
                        <a:spcBef>
                          <a:spcPts val="0"/>
                        </a:spcBef>
                        <a:spcAft>
                          <a:spcPts val="0"/>
                        </a:spcAft>
                        <a:buClrTx/>
                        <a:buSzTx/>
                        <a:buFontTx/>
                        <a:buNone/>
                        <a:tabLst/>
                        <a:defRPr/>
                      </a:pPr>
                      <a:r>
                        <a:rPr lang="ja-JP" altLang="en-US" sz="1000" b="0" i="0" u="none" strike="noStrike" dirty="0">
                          <a:solidFill>
                            <a:schemeClr val="tx1"/>
                          </a:solidFill>
                          <a:latin typeface="ＭＳ Ｐゴシック"/>
                        </a:rPr>
                        <a:t>有償貸付で民間経営に委ねるスキームの実現</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marL="0" marR="0" indent="0" algn="l" defTabSz="914400" rtl="0" eaLnBrk="1" fontAlgn="ctr" latinLnBrk="0" hangingPunct="1">
                        <a:lnSpc>
                          <a:spcPts val="1100"/>
                        </a:lnSpc>
                        <a:spcBef>
                          <a:spcPts val="0"/>
                        </a:spcBef>
                        <a:spcAft>
                          <a:spcPts val="0"/>
                        </a:spcAft>
                        <a:buClrTx/>
                        <a:buSzTx/>
                        <a:buFontTx/>
                        <a:buNone/>
                        <a:tabLst/>
                        <a:defRPr/>
                      </a:pPr>
                      <a:r>
                        <a:rPr lang="ja-JP" altLang="en-US" sz="1000" b="0" i="0" u="none" strike="noStrike" dirty="0">
                          <a:solidFill>
                            <a:schemeClr val="tx1"/>
                          </a:solidFill>
                          <a:latin typeface="ＭＳ Ｐゴシック"/>
                        </a:rPr>
                        <a:t>マーケットサウンディングの意見を参考に、早期利活用再開に向け</a:t>
                      </a:r>
                      <a:r>
                        <a:rPr lang="en-US" altLang="ja-JP" sz="1000" b="0" i="0" u="none" strike="noStrike" dirty="0">
                          <a:solidFill>
                            <a:schemeClr val="tx1"/>
                          </a:solidFill>
                          <a:latin typeface="ＭＳ Ｐゴシック"/>
                        </a:rPr>
                        <a:t>2018</a:t>
                      </a:r>
                      <a:r>
                        <a:rPr lang="ja-JP" altLang="en-US" sz="1000" b="0" i="0" u="none" strike="noStrike" dirty="0">
                          <a:solidFill>
                            <a:schemeClr val="tx1"/>
                          </a:solidFill>
                          <a:latin typeface="ＭＳ Ｐゴシック"/>
                        </a:rPr>
                        <a:t>年</a:t>
                      </a:r>
                      <a:r>
                        <a:rPr lang="en-US" altLang="ja-JP" sz="1000" b="0" i="0" u="none" strike="noStrike" dirty="0">
                          <a:solidFill>
                            <a:schemeClr val="tx1"/>
                          </a:solidFill>
                          <a:latin typeface="ＭＳ Ｐゴシック"/>
                        </a:rPr>
                        <a:t>3</a:t>
                      </a:r>
                      <a:r>
                        <a:rPr lang="ja-JP" altLang="en-US" sz="1000" b="0" i="0" u="none" strike="noStrike" dirty="0">
                          <a:solidFill>
                            <a:schemeClr val="tx1"/>
                          </a:solidFill>
                          <a:latin typeface="ＭＳ Ｐゴシック"/>
                        </a:rPr>
                        <a:t>月入札による貸付を実施</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xmlns="" val="10014"/>
                  </a:ext>
                </a:extLst>
              </a:tr>
            </a:tbl>
          </a:graphicData>
        </a:graphic>
      </p:graphicFrame>
      <p:sp>
        <p:nvSpPr>
          <p:cNvPr id="16" name="テキスト ボックス 36"/>
          <p:cNvSpPr txBox="1"/>
          <p:nvPr/>
        </p:nvSpPr>
        <p:spPr>
          <a:xfrm>
            <a:off x="0" y="0"/>
            <a:ext cx="4427984" cy="261610"/>
          </a:xfrm>
          <a:prstGeom prst="rect">
            <a:avLst/>
          </a:prstGeom>
          <a:noFill/>
        </p:spPr>
        <p:txBody>
          <a:bodyPr wrap="square" rtlCol="0">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r>
              <a:rPr lang="en-US" altLang="ja-JP" sz="1100" dirty="0"/>
              <a:t>Ⅳ</a:t>
            </a:r>
            <a:r>
              <a:rPr lang="ja-JP" altLang="en-US" sz="1100" dirty="0"/>
              <a:t>　行財政改革</a:t>
            </a:r>
            <a:r>
              <a:rPr lang="en-US" altLang="ja-JP" sz="1100" dirty="0"/>
              <a:t>【</a:t>
            </a:r>
            <a:r>
              <a:rPr lang="ja-JP" altLang="en-US" sz="1100" dirty="0"/>
              <a:t>業務執行の刷新</a:t>
            </a:r>
            <a:r>
              <a:rPr lang="en-US" altLang="ja-JP" sz="1100" dirty="0"/>
              <a:t>】</a:t>
            </a:r>
            <a:r>
              <a:rPr lang="ja-JP" altLang="en-US" sz="1100" dirty="0"/>
              <a:t>・市民利用施設の見直し</a:t>
            </a:r>
            <a:endParaRPr lang="en-US" altLang="ja-JP" sz="1100" dirty="0"/>
          </a:p>
        </p:txBody>
      </p:sp>
      <p:sp>
        <p:nvSpPr>
          <p:cNvPr id="2" name="スライド番号プレースホルダー 1"/>
          <p:cNvSpPr>
            <a:spLocks noGrp="1"/>
          </p:cNvSpPr>
          <p:nvPr>
            <p:ph type="sldNum" sz="quarter" idx="12"/>
          </p:nvPr>
        </p:nvSpPr>
        <p:spPr/>
        <p:txBody>
          <a:bodyPr/>
          <a:lstStyle/>
          <a:p>
            <a:fld id="{CCEC3038-1CF1-4B63-9920-55248DCFBA97}" type="slidenum">
              <a:rPr kumimoji="1" lang="ja-JP" altLang="en-US" smtClean="0"/>
              <a:pPr/>
              <a:t>177</a:t>
            </a:fld>
            <a:endParaRPr kumimoji="1" lang="ja-JP" altLang="en-US"/>
          </a:p>
        </p:txBody>
      </p:sp>
      <p:sp>
        <p:nvSpPr>
          <p:cNvPr id="15" name="テキスト ボックス 14"/>
          <p:cNvSpPr txBox="1"/>
          <p:nvPr/>
        </p:nvSpPr>
        <p:spPr>
          <a:xfrm>
            <a:off x="7919864" y="0"/>
            <a:ext cx="1224136" cy="338554"/>
          </a:xfrm>
          <a:prstGeom prst="rect">
            <a:avLst/>
          </a:prstGeom>
          <a:noFill/>
        </p:spPr>
        <p:txBody>
          <a:bodyPr wrap="square" rtlCol="0">
            <a:spAutoFit/>
          </a:bodyPr>
          <a:lstStyle/>
          <a:p>
            <a:pPr fontAlgn="base">
              <a:spcBef>
                <a:spcPct val="0"/>
              </a:spcBef>
              <a:spcAft>
                <a:spcPct val="0"/>
              </a:spcAft>
            </a:pPr>
            <a:r>
              <a:rPr lang="en-US" altLang="ja-JP" sz="1600" dirty="0">
                <a:ea typeface="ＭＳ Ｐゴシック" charset="-128"/>
              </a:rPr>
              <a:t>A8.(18)(19)</a:t>
            </a:r>
            <a:endParaRPr lang="ja-JP" altLang="en-US" sz="1600" dirty="0">
              <a:ea typeface="ＭＳ Ｐゴシック" charset="-128"/>
            </a:endParaRPr>
          </a:p>
        </p:txBody>
      </p:sp>
    </p:spTree>
    <p:extLst>
      <p:ext uri="{BB962C8B-B14F-4D97-AF65-F5344CB8AC3E}">
        <p14:creationId xmlns:p14="http://schemas.microsoft.com/office/powerpoint/2010/main" val="616815860"/>
      </p:ext>
    </p:extLst>
  </p:cSld>
  <p:clrMapOvr>
    <a:masterClrMapping/>
  </p:clrMapOvr>
</p:sld>
</file>

<file path=ppt/slides/slide1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テキスト ボックス 5"/>
          <p:cNvSpPr txBox="1"/>
          <p:nvPr/>
        </p:nvSpPr>
        <p:spPr>
          <a:xfrm>
            <a:off x="0" y="0"/>
            <a:ext cx="7524328" cy="461665"/>
          </a:xfrm>
          <a:prstGeom prst="rect">
            <a:avLst/>
          </a:prstGeom>
          <a:solidFill>
            <a:srgbClr val="0070C0"/>
          </a:solidFill>
        </p:spPr>
        <p:txBody>
          <a:bodyPr wrap="square" rtlCol="0">
            <a:spAutoFit/>
          </a:bodyPr>
          <a:lstStyle/>
          <a:p>
            <a:r>
              <a:rPr lang="en-US" altLang="ja-JP" sz="2400" b="1" u="sng" dirty="0">
                <a:solidFill>
                  <a:schemeClr val="bg1"/>
                </a:solidFill>
                <a:latin typeface="+mn-ea"/>
              </a:rPr>
              <a:t>Ⅳ【</a:t>
            </a:r>
            <a:r>
              <a:rPr lang="ja-JP" altLang="en-US" sz="2400" b="1" u="sng" dirty="0">
                <a:solidFill>
                  <a:schemeClr val="bg1"/>
                </a:solidFill>
                <a:latin typeface="+mn-ea"/>
              </a:rPr>
              <a:t>業務執行の刷新</a:t>
            </a:r>
            <a:r>
              <a:rPr lang="en-US" altLang="ja-JP" sz="2400" b="1" u="sng" dirty="0">
                <a:solidFill>
                  <a:schemeClr val="bg1"/>
                </a:solidFill>
                <a:latin typeface="+mn-ea"/>
              </a:rPr>
              <a:t>】</a:t>
            </a:r>
            <a:r>
              <a:rPr kumimoji="1" lang="en-US" altLang="ja-JP" sz="2400" b="1" u="sng" dirty="0">
                <a:solidFill>
                  <a:schemeClr val="bg1"/>
                </a:solidFill>
                <a:latin typeface="+mn-ea"/>
                <a:ea typeface="+mn-ea"/>
              </a:rPr>
              <a:t>(9) </a:t>
            </a:r>
            <a:r>
              <a:rPr kumimoji="1" lang="ja-JP" altLang="en-US" sz="2400" b="1" u="sng" dirty="0">
                <a:solidFill>
                  <a:schemeClr val="bg1"/>
                </a:solidFill>
                <a:latin typeface="+mn-ea"/>
                <a:ea typeface="+mn-ea"/>
              </a:rPr>
              <a:t>ＩＣＴの徹底活用</a:t>
            </a:r>
            <a:r>
              <a:rPr kumimoji="1" lang="ja-JP" altLang="en-US" sz="2400" b="1" dirty="0">
                <a:solidFill>
                  <a:schemeClr val="bg1"/>
                </a:solidFill>
                <a:latin typeface="+mn-ea"/>
                <a:ea typeface="+mn-ea"/>
              </a:rPr>
              <a:t>　</a:t>
            </a:r>
            <a:r>
              <a:rPr kumimoji="1" lang="en-US" altLang="ja-JP" sz="2400" b="1" dirty="0">
                <a:solidFill>
                  <a:schemeClr val="bg1"/>
                </a:solidFill>
                <a:latin typeface="+mn-ea"/>
                <a:ea typeface="+mn-ea"/>
              </a:rPr>
              <a:t>〔</a:t>
            </a:r>
            <a:r>
              <a:rPr kumimoji="1" lang="ja-JP" altLang="en-US" sz="2400" b="1" dirty="0">
                <a:solidFill>
                  <a:schemeClr val="bg1"/>
                </a:solidFill>
                <a:latin typeface="+mn-ea"/>
                <a:ea typeface="+mn-ea"/>
              </a:rPr>
              <a:t>新規</a:t>
            </a:r>
            <a:r>
              <a:rPr kumimoji="1" lang="en-US" altLang="ja-JP" sz="2400" b="1" dirty="0">
                <a:solidFill>
                  <a:schemeClr val="bg1"/>
                </a:solidFill>
                <a:latin typeface="+mn-ea"/>
                <a:ea typeface="+mn-ea"/>
              </a:rPr>
              <a:t>〕</a:t>
            </a:r>
            <a:endParaRPr kumimoji="1" lang="ja-JP" altLang="en-US" sz="2400" b="1" dirty="0">
              <a:solidFill>
                <a:schemeClr val="bg1"/>
              </a:solidFill>
              <a:latin typeface="+mn-ea"/>
              <a:ea typeface="+mn-ea"/>
            </a:endParaRPr>
          </a:p>
        </p:txBody>
      </p:sp>
      <p:graphicFrame>
        <p:nvGraphicFramePr>
          <p:cNvPr id="8" name="表 7"/>
          <p:cNvGraphicFramePr>
            <a:graphicFrameLocks noGrp="1"/>
          </p:cNvGraphicFramePr>
          <p:nvPr>
            <p:extLst/>
          </p:nvPr>
        </p:nvGraphicFramePr>
        <p:xfrm>
          <a:off x="323528" y="620688"/>
          <a:ext cx="8496944" cy="6053560"/>
        </p:xfrm>
        <a:graphic>
          <a:graphicData uri="http://schemas.openxmlformats.org/drawingml/2006/table">
            <a:tbl>
              <a:tblPr firstRow="1">
                <a:tableStyleId>{5C22544A-7EE6-4342-B048-85BDC9FD1C3A}</a:tableStyleId>
              </a:tblPr>
              <a:tblGrid>
                <a:gridCol w="1944216">
                  <a:extLst>
                    <a:ext uri="{9D8B030D-6E8A-4147-A177-3AD203B41FA5}">
                      <a16:colId xmlns:a16="http://schemas.microsoft.com/office/drawing/2014/main" xmlns="" val="20000"/>
                    </a:ext>
                  </a:extLst>
                </a:gridCol>
                <a:gridCol w="1656184">
                  <a:extLst>
                    <a:ext uri="{9D8B030D-6E8A-4147-A177-3AD203B41FA5}">
                      <a16:colId xmlns:a16="http://schemas.microsoft.com/office/drawing/2014/main" xmlns="" val="20001"/>
                    </a:ext>
                  </a:extLst>
                </a:gridCol>
                <a:gridCol w="1944216">
                  <a:extLst>
                    <a:ext uri="{9D8B030D-6E8A-4147-A177-3AD203B41FA5}">
                      <a16:colId xmlns:a16="http://schemas.microsoft.com/office/drawing/2014/main" xmlns="" val="20002"/>
                    </a:ext>
                  </a:extLst>
                </a:gridCol>
                <a:gridCol w="2952328">
                  <a:extLst>
                    <a:ext uri="{9D8B030D-6E8A-4147-A177-3AD203B41FA5}">
                      <a16:colId xmlns:a16="http://schemas.microsoft.com/office/drawing/2014/main" xmlns="" val="20003"/>
                    </a:ext>
                  </a:extLst>
                </a:gridCol>
              </a:tblGrid>
              <a:tr h="369040">
                <a:tc>
                  <a:txBody>
                    <a:bodyPr/>
                    <a:lstStyle/>
                    <a:p>
                      <a:pPr algn="ctr">
                        <a:lnSpc>
                          <a:spcPts val="1800"/>
                        </a:lnSpc>
                      </a:pPr>
                      <a:r>
                        <a:rPr kumimoji="1" lang="ja-JP" altLang="en-US" sz="1400" dirty="0">
                          <a:solidFill>
                            <a:schemeClr val="tx1"/>
                          </a:solidFill>
                        </a:rPr>
                        <a:t>＜</a:t>
                      </a:r>
                      <a:r>
                        <a:rPr kumimoji="1" lang="en-US" altLang="ja-JP" sz="1400" dirty="0">
                          <a:solidFill>
                            <a:schemeClr val="tx1"/>
                          </a:solidFill>
                        </a:rPr>
                        <a:t>Why</a:t>
                      </a:r>
                      <a:r>
                        <a:rPr kumimoji="1" lang="ja-JP" altLang="en-US" sz="1400" dirty="0">
                          <a:solidFill>
                            <a:schemeClr val="tx1"/>
                          </a:solidFill>
                        </a:rPr>
                        <a:t>＞</a:t>
                      </a:r>
                    </a:p>
                  </a:txBody>
                  <a:tcPr marL="36000" marR="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ts val="1800"/>
                        </a:lnSpc>
                      </a:pPr>
                      <a:r>
                        <a:rPr kumimoji="1" lang="ja-JP" altLang="en-US" sz="1400" dirty="0">
                          <a:solidFill>
                            <a:schemeClr val="tx1"/>
                          </a:solidFill>
                        </a:rPr>
                        <a:t>＜</a:t>
                      </a:r>
                      <a:r>
                        <a:rPr kumimoji="1" lang="en-US" altLang="ja-JP" sz="1400" dirty="0">
                          <a:solidFill>
                            <a:schemeClr val="tx1"/>
                          </a:solidFill>
                        </a:rPr>
                        <a:t>Vision</a:t>
                      </a:r>
                      <a:r>
                        <a:rPr kumimoji="1" lang="ja-JP" altLang="en-US" sz="1400" dirty="0">
                          <a:solidFill>
                            <a:schemeClr val="tx1"/>
                          </a:solidFill>
                        </a:rPr>
                        <a:t>＞</a:t>
                      </a:r>
                    </a:p>
                  </a:txBody>
                  <a:tcPr marL="36000" marR="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ts val="1800"/>
                        </a:lnSpc>
                      </a:pPr>
                      <a:r>
                        <a:rPr kumimoji="1" lang="ja-JP" altLang="en-US" sz="1400" dirty="0">
                          <a:solidFill>
                            <a:schemeClr val="tx1"/>
                          </a:solidFill>
                        </a:rPr>
                        <a:t>＜</a:t>
                      </a:r>
                      <a:r>
                        <a:rPr kumimoji="1" lang="en-US" altLang="ja-JP" sz="1400" dirty="0">
                          <a:solidFill>
                            <a:schemeClr val="tx1"/>
                          </a:solidFill>
                        </a:rPr>
                        <a:t>What</a:t>
                      </a:r>
                      <a:r>
                        <a:rPr kumimoji="1" lang="ja-JP" altLang="en-US" sz="1400" dirty="0">
                          <a:solidFill>
                            <a:schemeClr val="tx1"/>
                          </a:solidFill>
                        </a:rPr>
                        <a:t>＞</a:t>
                      </a:r>
                    </a:p>
                  </a:txBody>
                  <a:tcPr marL="36000" marR="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ts val="1800"/>
                        </a:lnSpc>
                      </a:pPr>
                      <a:r>
                        <a:rPr kumimoji="1" lang="ja-JP" altLang="en-US" sz="1400" dirty="0">
                          <a:solidFill>
                            <a:schemeClr val="tx1"/>
                          </a:solidFill>
                        </a:rPr>
                        <a:t>＜</a:t>
                      </a:r>
                      <a:r>
                        <a:rPr kumimoji="1" lang="en-US" altLang="ja-JP" sz="1400" dirty="0">
                          <a:solidFill>
                            <a:schemeClr val="tx1"/>
                          </a:solidFill>
                        </a:rPr>
                        <a:t>Outcome</a:t>
                      </a:r>
                      <a:r>
                        <a:rPr kumimoji="1" lang="ja-JP" altLang="en-US" sz="1400" dirty="0">
                          <a:solidFill>
                            <a:schemeClr val="tx1"/>
                          </a:solidFill>
                        </a:rPr>
                        <a:t>＞</a:t>
                      </a:r>
                    </a:p>
                  </a:txBody>
                  <a:tcPr marL="36000" marR="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xmlns="" val="10000"/>
                  </a:ext>
                </a:extLst>
              </a:tr>
              <a:tr h="495056">
                <a:tc rowSpan="8">
                  <a:txBody>
                    <a:bodyPr/>
                    <a:lstStyle/>
                    <a:p>
                      <a:pPr marL="0" marR="0" indent="0" algn="l" defTabSz="914400" rtl="0" eaLnBrk="1" fontAlgn="auto" latinLnBrk="0" hangingPunct="1">
                        <a:lnSpc>
                          <a:spcPts val="1500"/>
                        </a:lnSpc>
                        <a:spcBef>
                          <a:spcPts val="0"/>
                        </a:spcBef>
                        <a:spcAft>
                          <a:spcPts val="0"/>
                        </a:spcAft>
                        <a:buClrTx/>
                        <a:buSzTx/>
                        <a:buFontTx/>
                        <a:buNone/>
                        <a:tabLst/>
                        <a:defRPr/>
                      </a:pPr>
                      <a:r>
                        <a:rPr lang="ja-JP" altLang="en-US" sz="1300" dirty="0">
                          <a:solidFill>
                            <a:schemeClr val="tx1"/>
                          </a:solidFill>
                          <a:latin typeface="+mn-ea"/>
                          <a:ea typeface="+mn-ea"/>
                        </a:rPr>
                        <a:t>　活力と魅力のある大阪を実現するためには、急速に普及が進むＩＣＴの活用が有効であり、ＩＣＴを徹底活用し、市民サービス向上と行政運営の効率化の取組を進めること必要である。</a:t>
                      </a:r>
                    </a:p>
                    <a:p>
                      <a:pPr marL="0" marR="0" indent="0" algn="l" defTabSz="914400" rtl="0" eaLnBrk="1" fontAlgn="auto" latinLnBrk="0" hangingPunct="1">
                        <a:lnSpc>
                          <a:spcPts val="1500"/>
                        </a:lnSpc>
                        <a:spcBef>
                          <a:spcPts val="0"/>
                        </a:spcBef>
                        <a:spcAft>
                          <a:spcPts val="0"/>
                        </a:spcAft>
                        <a:buClrTx/>
                        <a:buSzTx/>
                        <a:buFontTx/>
                        <a:buNone/>
                        <a:tabLst/>
                        <a:defRPr/>
                      </a:pPr>
                      <a:endParaRPr lang="ja-JP" altLang="en-US" sz="1300" dirty="0">
                        <a:solidFill>
                          <a:schemeClr val="tx1"/>
                        </a:solidFill>
                        <a:latin typeface="+mn-ea"/>
                        <a:ea typeface="+mn-ea"/>
                      </a:endParaRPr>
                    </a:p>
                    <a:p>
                      <a:pPr marL="0" marR="0" indent="0" algn="l" defTabSz="914400" rtl="0" eaLnBrk="1" fontAlgn="auto" latinLnBrk="0" hangingPunct="1">
                        <a:lnSpc>
                          <a:spcPts val="1500"/>
                        </a:lnSpc>
                        <a:spcBef>
                          <a:spcPts val="0"/>
                        </a:spcBef>
                        <a:spcAft>
                          <a:spcPts val="0"/>
                        </a:spcAft>
                        <a:buClrTx/>
                        <a:buSzTx/>
                        <a:buFontTx/>
                        <a:buNone/>
                        <a:tabLst/>
                        <a:defRPr/>
                      </a:pPr>
                      <a:r>
                        <a:rPr lang="ja-JP" altLang="en-US" sz="1300" dirty="0">
                          <a:solidFill>
                            <a:schemeClr val="tx1"/>
                          </a:solidFill>
                          <a:latin typeface="+mn-ea"/>
                          <a:ea typeface="+mn-ea"/>
                        </a:rPr>
                        <a:t>　これまでの実績として、ほぼ全ての定型業務にシステムの導入を行い、併せて庁内パソコンの整備も行ってきたが、クラウド、モバイルなどといった近年のＩＣＴの発展によって、ペーパーレス化やテレワークなどのより一層のＩＣＴ活用による業務改善・効率化を行うことが可能となっている。</a:t>
                      </a:r>
                    </a:p>
                    <a:p>
                      <a:pPr marL="0" marR="0" indent="0" algn="l" defTabSz="914400" rtl="0" eaLnBrk="1" fontAlgn="auto" latinLnBrk="0" hangingPunct="1">
                        <a:lnSpc>
                          <a:spcPts val="1500"/>
                        </a:lnSpc>
                        <a:spcBef>
                          <a:spcPts val="0"/>
                        </a:spcBef>
                        <a:spcAft>
                          <a:spcPts val="0"/>
                        </a:spcAft>
                        <a:buClrTx/>
                        <a:buSzTx/>
                        <a:buFontTx/>
                        <a:buNone/>
                        <a:tabLst/>
                        <a:defRPr/>
                      </a:pPr>
                      <a:endParaRPr lang="ja-JP" altLang="en-US" sz="1300" dirty="0">
                        <a:solidFill>
                          <a:schemeClr val="tx1"/>
                        </a:solidFill>
                        <a:latin typeface="+mn-ea"/>
                        <a:ea typeface="+mn-ea"/>
                      </a:endParaRPr>
                    </a:p>
                    <a:p>
                      <a:pPr marL="0" marR="0" indent="0" algn="l" defTabSz="914400" rtl="0" eaLnBrk="1" fontAlgn="auto" latinLnBrk="0" hangingPunct="1">
                        <a:lnSpc>
                          <a:spcPts val="1500"/>
                        </a:lnSpc>
                        <a:spcBef>
                          <a:spcPts val="0"/>
                        </a:spcBef>
                        <a:spcAft>
                          <a:spcPts val="0"/>
                        </a:spcAft>
                        <a:buClrTx/>
                        <a:buSzTx/>
                        <a:buFontTx/>
                        <a:buNone/>
                        <a:tabLst/>
                        <a:defRPr/>
                      </a:pPr>
                      <a:r>
                        <a:rPr lang="ja-JP" altLang="en-US" sz="1300" dirty="0">
                          <a:solidFill>
                            <a:schemeClr val="tx1"/>
                          </a:solidFill>
                          <a:latin typeface="+mn-ea"/>
                          <a:ea typeface="+mn-ea"/>
                        </a:rPr>
                        <a:t>　また、システムの安全性・信頼性を確保しつつ、投資効果を高めていく取組も進めていく必要がある。</a:t>
                      </a:r>
                    </a:p>
                  </a:txBody>
                  <a:tcPr marL="36000" marR="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rowSpan="8">
                  <a:txBody>
                    <a:bodyPr/>
                    <a:lstStyle/>
                    <a:p>
                      <a:pPr>
                        <a:lnSpc>
                          <a:spcPts val="1500"/>
                        </a:lnSpc>
                      </a:pPr>
                      <a:r>
                        <a:rPr lang="ja-JP" altLang="en-US" sz="1300" dirty="0">
                          <a:solidFill>
                            <a:schemeClr val="tx1"/>
                          </a:solidFill>
                          <a:latin typeface="+mn-ea"/>
                          <a:ea typeface="+mn-ea"/>
                        </a:rPr>
                        <a:t>　・「大阪市ＩＣＴ戦略」及び「大阪市ＩＣＴ戦略アクションプラン」に基づき全庁的なＩＣＴ活用を推進する。</a:t>
                      </a:r>
                    </a:p>
                    <a:p>
                      <a:pPr>
                        <a:lnSpc>
                          <a:spcPts val="1500"/>
                        </a:lnSpc>
                      </a:pPr>
                      <a:endParaRPr lang="ja-JP" altLang="en-US" sz="1300" dirty="0">
                        <a:solidFill>
                          <a:schemeClr val="tx1"/>
                        </a:solidFill>
                        <a:latin typeface="+mn-ea"/>
                        <a:ea typeface="+mn-ea"/>
                      </a:endParaRPr>
                    </a:p>
                    <a:p>
                      <a:pPr>
                        <a:lnSpc>
                          <a:spcPts val="1500"/>
                        </a:lnSpc>
                      </a:pPr>
                      <a:r>
                        <a:rPr lang="ja-JP" altLang="en-US" sz="1300" dirty="0">
                          <a:solidFill>
                            <a:schemeClr val="tx1"/>
                          </a:solidFill>
                          <a:latin typeface="+mn-ea"/>
                          <a:ea typeface="+mn-ea"/>
                        </a:rPr>
                        <a:t>・行政運営にかかる業務遂行においてＩＣＴの徹底活用を進め、効果的・効率的な行政運営をめざす。</a:t>
                      </a:r>
                    </a:p>
                    <a:p>
                      <a:pPr>
                        <a:lnSpc>
                          <a:spcPts val="1500"/>
                        </a:lnSpc>
                      </a:pPr>
                      <a:endParaRPr lang="ja-JP" altLang="en-US" sz="1300" dirty="0">
                        <a:solidFill>
                          <a:schemeClr val="tx1"/>
                        </a:solidFill>
                        <a:latin typeface="+mn-ea"/>
                        <a:ea typeface="+mn-ea"/>
                      </a:endParaRPr>
                    </a:p>
                    <a:p>
                      <a:pPr>
                        <a:lnSpc>
                          <a:spcPts val="1500"/>
                        </a:lnSpc>
                      </a:pPr>
                      <a:r>
                        <a:rPr lang="ja-JP" altLang="en-US" sz="1300" dirty="0">
                          <a:solidFill>
                            <a:schemeClr val="tx1"/>
                          </a:solidFill>
                          <a:latin typeface="+mn-ea"/>
                          <a:ea typeface="+mn-ea"/>
                        </a:rPr>
                        <a:t>・システムの集約の実現性を検討して、効率的なシステム運用及び経常経費の圧縮をめざす。</a:t>
                      </a:r>
                    </a:p>
                    <a:p>
                      <a:pPr>
                        <a:lnSpc>
                          <a:spcPts val="1500"/>
                        </a:lnSpc>
                      </a:pPr>
                      <a:endParaRPr lang="en-US" altLang="ja-JP" sz="1300" dirty="0">
                        <a:solidFill>
                          <a:schemeClr val="tx1"/>
                        </a:solidFill>
                        <a:latin typeface="+mn-ea"/>
                        <a:ea typeface="+mn-ea"/>
                      </a:endParaRPr>
                    </a:p>
                  </a:txBody>
                  <a:tcPr marL="36000" marR="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nSpc>
                          <a:spcPts val="1500"/>
                        </a:lnSpc>
                      </a:pPr>
                      <a:r>
                        <a:rPr lang="ja-JP" altLang="en-US" sz="1300" dirty="0">
                          <a:solidFill>
                            <a:schemeClr val="tx1"/>
                          </a:solidFill>
                          <a:latin typeface="+mn-ea"/>
                          <a:ea typeface="+mn-ea"/>
                        </a:rPr>
                        <a:t>①アクションプランの取組みを関係所属と連携しながら実施</a:t>
                      </a:r>
                    </a:p>
                  </a:txBody>
                  <a:tcPr marL="36000" marR="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ts val="1500"/>
                        </a:lnSpc>
                        <a:spcBef>
                          <a:spcPts val="0"/>
                        </a:spcBef>
                        <a:spcAft>
                          <a:spcPts val="0"/>
                        </a:spcAft>
                        <a:buClrTx/>
                        <a:buSzTx/>
                        <a:buFontTx/>
                        <a:buNone/>
                        <a:tabLst/>
                        <a:defRPr/>
                      </a:pPr>
                      <a:r>
                        <a:rPr lang="ja-JP" altLang="en-US" sz="1300" dirty="0">
                          <a:solidFill>
                            <a:schemeClr val="tx1"/>
                          </a:solidFill>
                          <a:latin typeface="+mn-ea"/>
                          <a:ea typeface="+mn-ea"/>
                        </a:rPr>
                        <a:t>アクションプラン取組件数目標達成</a:t>
                      </a:r>
                    </a:p>
                    <a:p>
                      <a:pPr marL="0" marR="0" indent="0" algn="l" defTabSz="914400" rtl="0" eaLnBrk="1" fontAlgn="auto" latinLnBrk="0" hangingPunct="1">
                        <a:lnSpc>
                          <a:spcPts val="1500"/>
                        </a:lnSpc>
                        <a:spcBef>
                          <a:spcPts val="0"/>
                        </a:spcBef>
                        <a:spcAft>
                          <a:spcPts val="0"/>
                        </a:spcAft>
                        <a:buClrTx/>
                        <a:buSzTx/>
                        <a:buFontTx/>
                        <a:buNone/>
                        <a:tabLst/>
                        <a:defRPr/>
                      </a:pPr>
                      <a:r>
                        <a:rPr lang="ja-JP" altLang="en-US" sz="1300" dirty="0">
                          <a:solidFill>
                            <a:schemeClr val="tx1"/>
                          </a:solidFill>
                          <a:latin typeface="+mn-ea"/>
                          <a:ea typeface="+mn-ea"/>
                        </a:rPr>
                        <a:t>目標：</a:t>
                      </a:r>
                      <a:r>
                        <a:rPr lang="en-US" altLang="ja-JP" sz="1300" dirty="0">
                          <a:solidFill>
                            <a:schemeClr val="tx1"/>
                          </a:solidFill>
                          <a:latin typeface="+mn-ea"/>
                          <a:ea typeface="+mn-ea"/>
                        </a:rPr>
                        <a:t>70</a:t>
                      </a:r>
                      <a:r>
                        <a:rPr lang="ja-JP" altLang="en-US" sz="1300" dirty="0">
                          <a:solidFill>
                            <a:schemeClr val="tx1"/>
                          </a:solidFill>
                          <a:latin typeface="+mn-ea"/>
                          <a:ea typeface="+mn-ea"/>
                        </a:rPr>
                        <a:t>件⇒達成：</a:t>
                      </a:r>
                      <a:r>
                        <a:rPr lang="en-US" altLang="ja-JP" sz="1300" dirty="0">
                          <a:solidFill>
                            <a:schemeClr val="tx1"/>
                          </a:solidFill>
                          <a:latin typeface="+mn-ea"/>
                          <a:ea typeface="+mn-ea"/>
                        </a:rPr>
                        <a:t>74</a:t>
                      </a:r>
                      <a:r>
                        <a:rPr lang="ja-JP" altLang="en-US" sz="1300" dirty="0">
                          <a:solidFill>
                            <a:schemeClr val="tx1"/>
                          </a:solidFill>
                          <a:latin typeface="+mn-ea"/>
                          <a:ea typeface="+mn-ea"/>
                        </a:rPr>
                        <a:t>件（</a:t>
                      </a:r>
                      <a:r>
                        <a:rPr lang="en-US" altLang="ja-JP" sz="1300" dirty="0">
                          <a:solidFill>
                            <a:schemeClr val="tx1"/>
                          </a:solidFill>
                          <a:latin typeface="+mn-ea"/>
                          <a:ea typeface="+mn-ea"/>
                        </a:rPr>
                        <a:t>2017</a:t>
                      </a:r>
                      <a:r>
                        <a:rPr lang="ja-JP" altLang="en-US" sz="1300" dirty="0">
                          <a:solidFill>
                            <a:schemeClr val="tx1"/>
                          </a:solidFill>
                          <a:latin typeface="+mn-ea"/>
                          <a:ea typeface="+mn-ea"/>
                        </a:rPr>
                        <a:t>年度）</a:t>
                      </a:r>
                    </a:p>
                  </a:txBody>
                  <a:tcPr marL="36000" marR="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0001"/>
                  </a:ext>
                </a:extLst>
              </a:tr>
              <a:tr h="365446">
                <a:tc vMerge="1">
                  <a:txBody>
                    <a:bodyPr/>
                    <a:lstStyle/>
                    <a:p>
                      <a:endParaRPr kumimoji="1" lang="ja-JP" altLang="en-US"/>
                    </a:p>
                  </a:txBody>
                  <a:tcPr/>
                </a:tc>
                <a:tc vMerge="1">
                  <a:txBody>
                    <a:bodyPr/>
                    <a:lstStyle/>
                    <a:p>
                      <a:endParaRPr kumimoji="1" lang="ja-JP" altLang="en-US"/>
                    </a:p>
                  </a:txBody>
                  <a:tcPr/>
                </a:tc>
                <a:tc>
                  <a:txBody>
                    <a:bodyPr/>
                    <a:lstStyle/>
                    <a:p>
                      <a:pPr>
                        <a:lnSpc>
                          <a:spcPts val="1500"/>
                        </a:lnSpc>
                      </a:pPr>
                      <a:r>
                        <a:rPr lang="ja-JP" altLang="en-US" sz="1300" dirty="0">
                          <a:solidFill>
                            <a:schemeClr val="tx1"/>
                          </a:solidFill>
                          <a:latin typeface="+mn-ea"/>
                          <a:ea typeface="+mn-ea"/>
                        </a:rPr>
                        <a:t>②オープンデータの取組みを開始</a:t>
                      </a:r>
                    </a:p>
                  </a:txBody>
                  <a:tcPr marL="36000" marR="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ts val="1500"/>
                        </a:lnSpc>
                        <a:spcBef>
                          <a:spcPts val="0"/>
                        </a:spcBef>
                        <a:spcAft>
                          <a:spcPts val="0"/>
                        </a:spcAft>
                        <a:buClrTx/>
                        <a:buSzTx/>
                        <a:buFontTx/>
                        <a:buNone/>
                        <a:tabLst/>
                        <a:defRPr/>
                      </a:pPr>
                      <a:r>
                        <a:rPr lang="ja-JP" altLang="en-US" sz="1300" dirty="0">
                          <a:solidFill>
                            <a:schemeClr val="tx1"/>
                          </a:solidFill>
                          <a:latin typeface="+mn-ea"/>
                          <a:ea typeface="+mn-ea"/>
                        </a:rPr>
                        <a:t>オープンデータ専用サイトの構築</a:t>
                      </a:r>
                    </a:p>
                    <a:p>
                      <a:pPr marL="0" marR="0" indent="0" algn="l" defTabSz="914400" rtl="0" eaLnBrk="1" fontAlgn="auto" latinLnBrk="0" hangingPunct="1">
                        <a:lnSpc>
                          <a:spcPts val="1500"/>
                        </a:lnSpc>
                        <a:spcBef>
                          <a:spcPts val="0"/>
                        </a:spcBef>
                        <a:spcAft>
                          <a:spcPts val="0"/>
                        </a:spcAft>
                        <a:buClrTx/>
                        <a:buSzTx/>
                        <a:buFontTx/>
                        <a:buNone/>
                        <a:tabLst/>
                        <a:defRPr/>
                      </a:pPr>
                      <a:r>
                        <a:rPr lang="ja-JP" altLang="en-US" sz="1300" dirty="0">
                          <a:solidFill>
                            <a:schemeClr val="tx1"/>
                          </a:solidFill>
                          <a:latin typeface="+mn-ea"/>
                          <a:ea typeface="+mn-ea"/>
                        </a:rPr>
                        <a:t>（</a:t>
                      </a:r>
                      <a:r>
                        <a:rPr lang="en-US" altLang="ja-JP" sz="1300" dirty="0">
                          <a:solidFill>
                            <a:schemeClr val="tx1"/>
                          </a:solidFill>
                          <a:latin typeface="+mn-ea"/>
                          <a:ea typeface="+mn-ea"/>
                        </a:rPr>
                        <a:t>2015</a:t>
                      </a:r>
                      <a:r>
                        <a:rPr lang="ja-JP" altLang="en-US" sz="1300" dirty="0">
                          <a:solidFill>
                            <a:schemeClr val="tx1"/>
                          </a:solidFill>
                          <a:latin typeface="+mn-ea"/>
                          <a:ea typeface="+mn-ea"/>
                        </a:rPr>
                        <a:t>年度）、オープンデータデータセット数　</a:t>
                      </a:r>
                      <a:r>
                        <a:rPr lang="en-US" altLang="ja-JP" sz="1300" dirty="0">
                          <a:solidFill>
                            <a:schemeClr val="tx1"/>
                          </a:solidFill>
                          <a:latin typeface="+mn-ea"/>
                          <a:ea typeface="+mn-ea"/>
                        </a:rPr>
                        <a:t>112</a:t>
                      </a:r>
                      <a:r>
                        <a:rPr lang="ja-JP" altLang="en-US" sz="1300" dirty="0">
                          <a:solidFill>
                            <a:schemeClr val="tx1"/>
                          </a:solidFill>
                          <a:latin typeface="+mn-ea"/>
                          <a:ea typeface="+mn-ea"/>
                        </a:rPr>
                        <a:t>セット（</a:t>
                      </a:r>
                      <a:r>
                        <a:rPr lang="en-US" altLang="ja-JP" sz="1300" dirty="0">
                          <a:solidFill>
                            <a:schemeClr val="tx1"/>
                          </a:solidFill>
                          <a:latin typeface="+mn-ea"/>
                          <a:ea typeface="+mn-ea"/>
                        </a:rPr>
                        <a:t>2015</a:t>
                      </a:r>
                      <a:r>
                        <a:rPr lang="ja-JP" altLang="en-US" sz="1300" dirty="0">
                          <a:solidFill>
                            <a:schemeClr val="tx1"/>
                          </a:solidFill>
                          <a:latin typeface="+mn-ea"/>
                          <a:ea typeface="+mn-ea"/>
                        </a:rPr>
                        <a:t>年度）⇒</a:t>
                      </a:r>
                      <a:r>
                        <a:rPr lang="en-US" altLang="ja-JP" sz="1300" dirty="0">
                          <a:solidFill>
                            <a:schemeClr val="tx1"/>
                          </a:solidFill>
                          <a:latin typeface="+mn-ea"/>
                          <a:ea typeface="+mn-ea"/>
                        </a:rPr>
                        <a:t>19,605</a:t>
                      </a:r>
                      <a:r>
                        <a:rPr lang="ja-JP" altLang="en-US" sz="1300" dirty="0">
                          <a:solidFill>
                            <a:schemeClr val="tx1"/>
                          </a:solidFill>
                          <a:latin typeface="+mn-ea"/>
                          <a:ea typeface="+mn-ea"/>
                        </a:rPr>
                        <a:t>セット（</a:t>
                      </a:r>
                      <a:r>
                        <a:rPr lang="en-US" altLang="ja-JP" sz="1300" dirty="0">
                          <a:solidFill>
                            <a:schemeClr val="tx1"/>
                          </a:solidFill>
                          <a:latin typeface="+mn-ea"/>
                          <a:ea typeface="+mn-ea"/>
                        </a:rPr>
                        <a:t>2017</a:t>
                      </a:r>
                      <a:r>
                        <a:rPr lang="ja-JP" altLang="en-US" sz="1300" dirty="0">
                          <a:solidFill>
                            <a:schemeClr val="tx1"/>
                          </a:solidFill>
                          <a:latin typeface="+mn-ea"/>
                          <a:ea typeface="+mn-ea"/>
                        </a:rPr>
                        <a:t>年度）</a:t>
                      </a:r>
                    </a:p>
                  </a:txBody>
                  <a:tcPr marL="36000" marR="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0002"/>
                  </a:ext>
                </a:extLst>
              </a:tr>
              <a:tr h="451860">
                <a:tc vMerge="1">
                  <a:txBody>
                    <a:bodyPr/>
                    <a:lstStyle/>
                    <a:p>
                      <a:endParaRPr kumimoji="1" lang="ja-JP" altLang="en-US"/>
                    </a:p>
                  </a:txBody>
                  <a:tcPr/>
                </a:tc>
                <a:tc vMerge="1">
                  <a:txBody>
                    <a:bodyPr/>
                    <a:lstStyle/>
                    <a:p>
                      <a:endParaRPr kumimoji="1" lang="ja-JP" altLang="en-US"/>
                    </a:p>
                  </a:txBody>
                  <a:tcPr/>
                </a:tc>
                <a:tc>
                  <a:txBody>
                    <a:bodyPr/>
                    <a:lstStyle/>
                    <a:p>
                      <a:pPr>
                        <a:lnSpc>
                          <a:spcPts val="1500"/>
                        </a:lnSpc>
                      </a:pPr>
                      <a:r>
                        <a:rPr lang="ja-JP" altLang="en-US" sz="1300" dirty="0">
                          <a:solidFill>
                            <a:schemeClr val="tx1"/>
                          </a:solidFill>
                          <a:latin typeface="+mn-ea"/>
                          <a:ea typeface="+mn-ea"/>
                        </a:rPr>
                        <a:t>③民間企業・大学と連携したビッグデータの取組み開始</a:t>
                      </a:r>
                    </a:p>
                  </a:txBody>
                  <a:tcPr marL="36000" marR="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ts val="1500"/>
                        </a:lnSpc>
                        <a:spcBef>
                          <a:spcPts val="0"/>
                        </a:spcBef>
                        <a:spcAft>
                          <a:spcPts val="0"/>
                        </a:spcAft>
                        <a:buClrTx/>
                        <a:buSzTx/>
                        <a:buFontTx/>
                        <a:buNone/>
                        <a:tabLst/>
                        <a:defRPr/>
                      </a:pPr>
                      <a:r>
                        <a:rPr lang="ja-JP" altLang="en-US" sz="1300" dirty="0">
                          <a:solidFill>
                            <a:schemeClr val="tx1"/>
                          </a:solidFill>
                          <a:latin typeface="+mn-ea"/>
                          <a:ea typeface="+mn-ea"/>
                        </a:rPr>
                        <a:t>クルマのビッグデータを活用した実証実験（</a:t>
                      </a:r>
                      <a:r>
                        <a:rPr lang="en-US" altLang="ja-JP" sz="1300" dirty="0">
                          <a:solidFill>
                            <a:schemeClr val="tx1"/>
                          </a:solidFill>
                          <a:latin typeface="+mn-ea"/>
                          <a:ea typeface="+mn-ea"/>
                        </a:rPr>
                        <a:t>2015</a:t>
                      </a:r>
                      <a:r>
                        <a:rPr lang="ja-JP" altLang="en-US" sz="1300" dirty="0">
                          <a:solidFill>
                            <a:schemeClr val="tx1"/>
                          </a:solidFill>
                          <a:latin typeface="+mn-ea"/>
                          <a:ea typeface="+mn-ea"/>
                        </a:rPr>
                        <a:t>年度～</a:t>
                      </a:r>
                      <a:r>
                        <a:rPr lang="en-US" altLang="ja-JP" sz="1300" dirty="0">
                          <a:solidFill>
                            <a:schemeClr val="tx1"/>
                          </a:solidFill>
                          <a:latin typeface="+mn-ea"/>
                          <a:ea typeface="+mn-ea"/>
                        </a:rPr>
                        <a:t>2016</a:t>
                      </a:r>
                      <a:r>
                        <a:rPr lang="ja-JP" altLang="en-US" sz="1300" dirty="0">
                          <a:solidFill>
                            <a:schemeClr val="tx1"/>
                          </a:solidFill>
                          <a:latin typeface="+mn-ea"/>
                          <a:ea typeface="+mn-ea"/>
                        </a:rPr>
                        <a:t>年度）及び生活保護のビッグデータ分析（</a:t>
                      </a:r>
                      <a:r>
                        <a:rPr lang="en-US" altLang="ja-JP" sz="1300" dirty="0">
                          <a:solidFill>
                            <a:schemeClr val="tx1"/>
                          </a:solidFill>
                          <a:latin typeface="+mn-ea"/>
                          <a:ea typeface="+mn-ea"/>
                        </a:rPr>
                        <a:t>2016</a:t>
                      </a:r>
                      <a:r>
                        <a:rPr lang="ja-JP" altLang="en-US" sz="1300" dirty="0">
                          <a:solidFill>
                            <a:schemeClr val="tx1"/>
                          </a:solidFill>
                          <a:latin typeface="+mn-ea"/>
                          <a:ea typeface="+mn-ea"/>
                        </a:rPr>
                        <a:t>年度～</a:t>
                      </a:r>
                      <a:r>
                        <a:rPr lang="en-US" altLang="ja-JP" sz="1300" dirty="0">
                          <a:solidFill>
                            <a:schemeClr val="tx1"/>
                          </a:solidFill>
                          <a:latin typeface="+mn-ea"/>
                          <a:ea typeface="+mn-ea"/>
                        </a:rPr>
                        <a:t>2017</a:t>
                      </a:r>
                      <a:r>
                        <a:rPr lang="ja-JP" altLang="en-US" sz="1300" dirty="0">
                          <a:solidFill>
                            <a:schemeClr val="tx1"/>
                          </a:solidFill>
                          <a:latin typeface="+mn-ea"/>
                          <a:ea typeface="+mn-ea"/>
                        </a:rPr>
                        <a:t>年度）の実施</a:t>
                      </a:r>
                    </a:p>
                  </a:txBody>
                  <a:tcPr marL="36000" marR="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0003"/>
                  </a:ext>
                </a:extLst>
              </a:tr>
              <a:tr h="466266">
                <a:tc vMerge="1">
                  <a:txBody>
                    <a:bodyPr/>
                    <a:lstStyle/>
                    <a:p>
                      <a:endParaRPr kumimoji="1" lang="ja-JP" altLang="en-US"/>
                    </a:p>
                  </a:txBody>
                  <a:tcPr/>
                </a:tc>
                <a:tc vMerge="1">
                  <a:txBody>
                    <a:bodyPr/>
                    <a:lstStyle/>
                    <a:p>
                      <a:endParaRPr kumimoji="1" lang="ja-JP" altLang="en-US"/>
                    </a:p>
                  </a:txBody>
                  <a:tcPr/>
                </a:tc>
                <a:tc>
                  <a:txBody>
                    <a:bodyPr/>
                    <a:lstStyle/>
                    <a:p>
                      <a:pPr>
                        <a:lnSpc>
                          <a:spcPts val="1500"/>
                        </a:lnSpc>
                      </a:pPr>
                      <a:r>
                        <a:rPr lang="ja-JP" altLang="en-US" sz="1300" dirty="0">
                          <a:solidFill>
                            <a:schemeClr val="tx1"/>
                          </a:solidFill>
                          <a:latin typeface="+mn-ea"/>
                          <a:ea typeface="+mn-ea"/>
                        </a:rPr>
                        <a:t>④タブレット端末の短期貸与及びモデル事業の取組み開始</a:t>
                      </a:r>
                    </a:p>
                  </a:txBody>
                  <a:tcPr marL="36000" marR="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ts val="1500"/>
                        </a:lnSpc>
                        <a:spcBef>
                          <a:spcPts val="0"/>
                        </a:spcBef>
                        <a:spcAft>
                          <a:spcPts val="0"/>
                        </a:spcAft>
                        <a:buClrTx/>
                        <a:buSzTx/>
                        <a:buFontTx/>
                        <a:buNone/>
                        <a:tabLst/>
                        <a:defRPr/>
                      </a:pPr>
                      <a:r>
                        <a:rPr lang="ja-JP" altLang="en-US" sz="1300" dirty="0">
                          <a:solidFill>
                            <a:schemeClr val="tx1"/>
                          </a:solidFill>
                          <a:latin typeface="+mn-ea"/>
                          <a:ea typeface="+mn-ea"/>
                        </a:rPr>
                        <a:t>タブレット端末短期貸与事業稼働率</a:t>
                      </a:r>
                    </a:p>
                    <a:p>
                      <a:pPr marL="0" marR="0" indent="0" algn="l" defTabSz="914400" rtl="0" eaLnBrk="1" fontAlgn="auto" latinLnBrk="0" hangingPunct="1">
                        <a:lnSpc>
                          <a:spcPts val="1500"/>
                        </a:lnSpc>
                        <a:spcBef>
                          <a:spcPts val="0"/>
                        </a:spcBef>
                        <a:spcAft>
                          <a:spcPts val="0"/>
                        </a:spcAft>
                        <a:buClrTx/>
                        <a:buSzTx/>
                        <a:buFontTx/>
                        <a:buNone/>
                        <a:tabLst/>
                        <a:defRPr/>
                      </a:pPr>
                      <a:r>
                        <a:rPr lang="ja-JP" altLang="en-US" sz="1300" dirty="0">
                          <a:solidFill>
                            <a:schemeClr val="tx1"/>
                          </a:solidFill>
                          <a:latin typeface="+mn-ea"/>
                          <a:ea typeface="+mn-ea"/>
                        </a:rPr>
                        <a:t>目標：</a:t>
                      </a:r>
                      <a:r>
                        <a:rPr lang="en-US" altLang="ja-JP" sz="1300" dirty="0">
                          <a:solidFill>
                            <a:schemeClr val="tx1"/>
                          </a:solidFill>
                          <a:latin typeface="+mn-ea"/>
                          <a:ea typeface="+mn-ea"/>
                        </a:rPr>
                        <a:t>60</a:t>
                      </a:r>
                      <a:r>
                        <a:rPr lang="ja-JP" altLang="en-US" sz="1300" dirty="0">
                          <a:solidFill>
                            <a:schemeClr val="tx1"/>
                          </a:solidFill>
                          <a:latin typeface="+mn-ea"/>
                          <a:ea typeface="+mn-ea"/>
                        </a:rPr>
                        <a:t>％⇒達成：約</a:t>
                      </a:r>
                      <a:r>
                        <a:rPr lang="en-US" altLang="ja-JP" sz="1300" dirty="0">
                          <a:solidFill>
                            <a:schemeClr val="tx1"/>
                          </a:solidFill>
                          <a:latin typeface="+mn-ea"/>
                          <a:ea typeface="+mn-ea"/>
                        </a:rPr>
                        <a:t>70</a:t>
                      </a:r>
                      <a:r>
                        <a:rPr lang="ja-JP" altLang="en-US" sz="1300" dirty="0">
                          <a:solidFill>
                            <a:schemeClr val="tx1"/>
                          </a:solidFill>
                          <a:latin typeface="+mn-ea"/>
                          <a:ea typeface="+mn-ea"/>
                        </a:rPr>
                        <a:t>％（</a:t>
                      </a:r>
                      <a:r>
                        <a:rPr lang="en-US" altLang="ja-JP" sz="1300" dirty="0">
                          <a:solidFill>
                            <a:schemeClr val="tx1"/>
                          </a:solidFill>
                          <a:latin typeface="+mn-ea"/>
                          <a:ea typeface="+mn-ea"/>
                        </a:rPr>
                        <a:t>2017</a:t>
                      </a:r>
                      <a:r>
                        <a:rPr lang="ja-JP" altLang="en-US" sz="1300" dirty="0">
                          <a:solidFill>
                            <a:schemeClr val="tx1"/>
                          </a:solidFill>
                          <a:latin typeface="+mn-ea"/>
                          <a:ea typeface="+mn-ea"/>
                        </a:rPr>
                        <a:t>年度）</a:t>
                      </a:r>
                    </a:p>
                  </a:txBody>
                  <a:tcPr marL="36000" marR="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0004"/>
                  </a:ext>
                </a:extLst>
              </a:tr>
              <a:tr h="408664">
                <a:tc vMerge="1">
                  <a:txBody>
                    <a:bodyPr/>
                    <a:lstStyle/>
                    <a:p>
                      <a:endParaRPr kumimoji="1" lang="ja-JP" altLang="en-US"/>
                    </a:p>
                  </a:txBody>
                  <a:tcPr/>
                </a:tc>
                <a:tc vMerge="1">
                  <a:txBody>
                    <a:bodyPr/>
                    <a:lstStyle/>
                    <a:p>
                      <a:endParaRPr kumimoji="1" lang="ja-JP" altLang="en-US"/>
                    </a:p>
                  </a:txBody>
                  <a:tcPr/>
                </a:tc>
                <a:tc>
                  <a:txBody>
                    <a:bodyPr/>
                    <a:lstStyle/>
                    <a:p>
                      <a:pPr>
                        <a:lnSpc>
                          <a:spcPts val="1500"/>
                        </a:lnSpc>
                      </a:pPr>
                      <a:r>
                        <a:rPr lang="ja-JP" altLang="en-US" sz="1300" dirty="0">
                          <a:solidFill>
                            <a:schemeClr val="tx1"/>
                          </a:solidFill>
                          <a:latin typeface="+mn-ea"/>
                          <a:ea typeface="+mn-ea"/>
                        </a:rPr>
                        <a:t>⑤タブレット端末の活用方法を各所属で検討</a:t>
                      </a:r>
                    </a:p>
                  </a:txBody>
                  <a:tcPr marL="36000" marR="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ts val="1500"/>
                        </a:lnSpc>
                        <a:spcBef>
                          <a:spcPts val="0"/>
                        </a:spcBef>
                        <a:spcAft>
                          <a:spcPts val="0"/>
                        </a:spcAft>
                        <a:buClrTx/>
                        <a:buSzTx/>
                        <a:buFontTx/>
                        <a:buNone/>
                        <a:tabLst/>
                        <a:defRPr/>
                      </a:pPr>
                      <a:r>
                        <a:rPr lang="ja-JP" altLang="en-US" sz="1300" dirty="0">
                          <a:solidFill>
                            <a:schemeClr val="tx1"/>
                          </a:solidFill>
                          <a:latin typeface="+mn-ea"/>
                          <a:ea typeface="+mn-ea"/>
                        </a:rPr>
                        <a:t>タブレット端末導入所属数</a:t>
                      </a:r>
                    </a:p>
                    <a:p>
                      <a:pPr marL="0" marR="0" indent="0" algn="l" defTabSz="914400" rtl="0" eaLnBrk="1" fontAlgn="auto" latinLnBrk="0" hangingPunct="1">
                        <a:lnSpc>
                          <a:spcPts val="1500"/>
                        </a:lnSpc>
                        <a:spcBef>
                          <a:spcPts val="0"/>
                        </a:spcBef>
                        <a:spcAft>
                          <a:spcPts val="0"/>
                        </a:spcAft>
                        <a:buClrTx/>
                        <a:buSzTx/>
                        <a:buFontTx/>
                        <a:buNone/>
                        <a:tabLst/>
                        <a:defRPr/>
                      </a:pPr>
                      <a:r>
                        <a:rPr lang="ja-JP" altLang="en-US" sz="1300" dirty="0">
                          <a:solidFill>
                            <a:schemeClr val="tx1"/>
                          </a:solidFill>
                          <a:latin typeface="+mn-ea"/>
                          <a:ea typeface="+mn-ea"/>
                        </a:rPr>
                        <a:t>全</a:t>
                      </a:r>
                      <a:r>
                        <a:rPr lang="en-US" altLang="ja-JP" sz="1300" dirty="0">
                          <a:solidFill>
                            <a:schemeClr val="tx1"/>
                          </a:solidFill>
                          <a:latin typeface="+mn-ea"/>
                          <a:ea typeface="+mn-ea"/>
                        </a:rPr>
                        <a:t>51</a:t>
                      </a:r>
                      <a:r>
                        <a:rPr lang="ja-JP" altLang="en-US" sz="1300" dirty="0">
                          <a:solidFill>
                            <a:schemeClr val="tx1"/>
                          </a:solidFill>
                          <a:latin typeface="+mn-ea"/>
                          <a:ea typeface="+mn-ea"/>
                        </a:rPr>
                        <a:t>所属中</a:t>
                      </a:r>
                      <a:r>
                        <a:rPr lang="en-US" altLang="ja-JP" sz="1300" dirty="0">
                          <a:solidFill>
                            <a:schemeClr val="tx1"/>
                          </a:solidFill>
                          <a:latin typeface="+mn-ea"/>
                          <a:ea typeface="+mn-ea"/>
                        </a:rPr>
                        <a:t>30</a:t>
                      </a:r>
                      <a:r>
                        <a:rPr lang="ja-JP" altLang="en-US" sz="1300" dirty="0">
                          <a:solidFill>
                            <a:schemeClr val="tx1"/>
                          </a:solidFill>
                          <a:latin typeface="+mn-ea"/>
                          <a:ea typeface="+mn-ea"/>
                        </a:rPr>
                        <a:t>所属（</a:t>
                      </a:r>
                      <a:r>
                        <a:rPr lang="en-US" altLang="ja-JP" sz="1300" dirty="0">
                          <a:solidFill>
                            <a:schemeClr val="tx1"/>
                          </a:solidFill>
                          <a:latin typeface="+mn-ea"/>
                          <a:ea typeface="+mn-ea"/>
                        </a:rPr>
                        <a:t>2017</a:t>
                      </a:r>
                      <a:r>
                        <a:rPr lang="ja-JP" altLang="en-US" sz="1300" dirty="0">
                          <a:solidFill>
                            <a:schemeClr val="tx1"/>
                          </a:solidFill>
                          <a:latin typeface="+mn-ea"/>
                          <a:ea typeface="+mn-ea"/>
                        </a:rPr>
                        <a:t>年度）</a:t>
                      </a:r>
                    </a:p>
                  </a:txBody>
                  <a:tcPr marL="36000" marR="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0005"/>
                  </a:ext>
                </a:extLst>
              </a:tr>
              <a:tr h="423070">
                <a:tc vMerge="1">
                  <a:txBody>
                    <a:bodyPr/>
                    <a:lstStyle/>
                    <a:p>
                      <a:endParaRPr kumimoji="1" lang="ja-JP" altLang="en-US"/>
                    </a:p>
                  </a:txBody>
                  <a:tcPr/>
                </a:tc>
                <a:tc vMerge="1">
                  <a:txBody>
                    <a:bodyPr/>
                    <a:lstStyle/>
                    <a:p>
                      <a:endParaRPr kumimoji="1" lang="ja-JP" altLang="en-US"/>
                    </a:p>
                  </a:txBody>
                  <a:tcPr/>
                </a:tc>
                <a:tc>
                  <a:txBody>
                    <a:bodyPr/>
                    <a:lstStyle/>
                    <a:p>
                      <a:pPr>
                        <a:lnSpc>
                          <a:spcPts val="1500"/>
                        </a:lnSpc>
                      </a:pPr>
                      <a:r>
                        <a:rPr lang="ja-JP" altLang="en-US" sz="1300" dirty="0">
                          <a:solidFill>
                            <a:schemeClr val="tx1"/>
                          </a:solidFill>
                          <a:latin typeface="+mn-ea"/>
                          <a:ea typeface="+mn-ea"/>
                        </a:rPr>
                        <a:t>⑥</a:t>
                      </a:r>
                      <a:r>
                        <a:rPr lang="en-US" altLang="ja-JP" sz="1300" dirty="0">
                          <a:solidFill>
                            <a:schemeClr val="tx1"/>
                          </a:solidFill>
                          <a:latin typeface="+mn-ea"/>
                          <a:ea typeface="+mn-ea"/>
                        </a:rPr>
                        <a:t>Outlook</a:t>
                      </a:r>
                      <a:r>
                        <a:rPr lang="ja-JP" altLang="en-US" sz="1300" dirty="0">
                          <a:solidFill>
                            <a:schemeClr val="tx1"/>
                          </a:solidFill>
                          <a:latin typeface="+mn-ea"/>
                          <a:ea typeface="+mn-ea"/>
                        </a:rPr>
                        <a:t>スケジューラーの徹底活用の推進</a:t>
                      </a:r>
                    </a:p>
                  </a:txBody>
                  <a:tcPr marL="36000" marR="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ts val="1500"/>
                        </a:lnSpc>
                        <a:spcBef>
                          <a:spcPts val="0"/>
                        </a:spcBef>
                        <a:spcAft>
                          <a:spcPts val="0"/>
                        </a:spcAft>
                        <a:buClrTx/>
                        <a:buSzTx/>
                        <a:buFontTx/>
                        <a:buNone/>
                        <a:tabLst/>
                        <a:defRPr/>
                      </a:pPr>
                      <a:r>
                        <a:rPr lang="en-US" altLang="ja-JP" sz="1300" dirty="0">
                          <a:solidFill>
                            <a:schemeClr val="tx1"/>
                          </a:solidFill>
                          <a:latin typeface="+mn-ea"/>
                          <a:ea typeface="+mn-ea"/>
                        </a:rPr>
                        <a:t>Outlook</a:t>
                      </a:r>
                      <a:r>
                        <a:rPr lang="ja-JP" altLang="en-US" sz="1300" dirty="0">
                          <a:solidFill>
                            <a:schemeClr val="tx1"/>
                          </a:solidFill>
                          <a:latin typeface="+mn-ea"/>
                          <a:ea typeface="+mn-ea"/>
                        </a:rPr>
                        <a:t>スケジューラー活用推進の取組み率：約</a:t>
                      </a:r>
                      <a:r>
                        <a:rPr lang="en-US" altLang="ja-JP" sz="1300" dirty="0">
                          <a:solidFill>
                            <a:schemeClr val="tx1"/>
                          </a:solidFill>
                          <a:latin typeface="+mn-ea"/>
                          <a:ea typeface="+mn-ea"/>
                        </a:rPr>
                        <a:t>80%</a:t>
                      </a:r>
                      <a:r>
                        <a:rPr lang="ja-JP" altLang="en-US" sz="1300" dirty="0" err="1">
                          <a:solidFill>
                            <a:schemeClr val="tx1"/>
                          </a:solidFill>
                          <a:latin typeface="+mn-ea"/>
                          <a:ea typeface="+mn-ea"/>
                        </a:rPr>
                        <a:t>、</a:t>
                      </a:r>
                      <a:r>
                        <a:rPr lang="ja-JP" altLang="en-US" sz="1300" dirty="0">
                          <a:solidFill>
                            <a:schemeClr val="tx1"/>
                          </a:solidFill>
                          <a:latin typeface="+mn-ea"/>
                          <a:ea typeface="+mn-ea"/>
                        </a:rPr>
                        <a:t>活用による業務効率化（職員アンケート）</a:t>
                      </a:r>
                      <a:r>
                        <a:rPr lang="en-US" altLang="ja-JP" sz="1300" dirty="0">
                          <a:solidFill>
                            <a:schemeClr val="tx1"/>
                          </a:solidFill>
                          <a:latin typeface="+mn-ea"/>
                          <a:ea typeface="+mn-ea"/>
                        </a:rPr>
                        <a:t>91%</a:t>
                      </a:r>
                    </a:p>
                  </a:txBody>
                  <a:tcPr marL="36000" marR="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0006"/>
                  </a:ext>
                </a:extLst>
              </a:tr>
              <a:tr h="365468">
                <a:tc vMerge="1">
                  <a:txBody>
                    <a:bodyPr/>
                    <a:lstStyle/>
                    <a:p>
                      <a:endParaRPr kumimoji="1" lang="ja-JP" altLang="en-US"/>
                    </a:p>
                  </a:txBody>
                  <a:tcPr/>
                </a:tc>
                <a:tc vMerge="1">
                  <a:txBody>
                    <a:bodyPr/>
                    <a:lstStyle/>
                    <a:p>
                      <a:endParaRPr kumimoji="1" lang="ja-JP" altLang="en-US"/>
                    </a:p>
                  </a:txBody>
                  <a:tcPr/>
                </a:tc>
                <a:tc>
                  <a:txBody>
                    <a:bodyPr/>
                    <a:lstStyle/>
                    <a:p>
                      <a:pPr>
                        <a:lnSpc>
                          <a:spcPts val="1500"/>
                        </a:lnSpc>
                      </a:pPr>
                      <a:r>
                        <a:rPr lang="ja-JP" altLang="en-US" sz="1300" dirty="0">
                          <a:solidFill>
                            <a:schemeClr val="tx1"/>
                          </a:solidFill>
                          <a:latin typeface="+mn-ea"/>
                          <a:ea typeface="+mn-ea"/>
                        </a:rPr>
                        <a:t>⑦無線</a:t>
                      </a:r>
                      <a:r>
                        <a:rPr lang="en-US" altLang="ja-JP" sz="1300" dirty="0">
                          <a:solidFill>
                            <a:schemeClr val="tx1"/>
                          </a:solidFill>
                          <a:latin typeface="+mn-ea"/>
                          <a:ea typeface="+mn-ea"/>
                        </a:rPr>
                        <a:t>LAN</a:t>
                      </a:r>
                      <a:r>
                        <a:rPr lang="ja-JP" altLang="en-US" sz="1300" dirty="0">
                          <a:solidFill>
                            <a:schemeClr val="tx1"/>
                          </a:solidFill>
                          <a:latin typeface="+mn-ea"/>
                          <a:ea typeface="+mn-ea"/>
                        </a:rPr>
                        <a:t>アクセスポイントの設置を開始</a:t>
                      </a:r>
                    </a:p>
                  </a:txBody>
                  <a:tcPr marL="36000" marR="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ts val="1500"/>
                        </a:lnSpc>
                        <a:spcBef>
                          <a:spcPts val="0"/>
                        </a:spcBef>
                        <a:spcAft>
                          <a:spcPts val="0"/>
                        </a:spcAft>
                        <a:buClrTx/>
                        <a:buSzTx/>
                        <a:buFontTx/>
                        <a:buNone/>
                        <a:tabLst/>
                        <a:defRPr/>
                      </a:pPr>
                      <a:r>
                        <a:rPr lang="ja-JP" altLang="en-US" sz="1300" dirty="0">
                          <a:solidFill>
                            <a:schemeClr val="tx1"/>
                          </a:solidFill>
                          <a:latin typeface="+mn-ea"/>
                          <a:ea typeface="+mn-ea"/>
                        </a:rPr>
                        <a:t>無線</a:t>
                      </a:r>
                      <a:r>
                        <a:rPr lang="en-US" altLang="ja-JP" sz="1300" dirty="0">
                          <a:solidFill>
                            <a:schemeClr val="tx1"/>
                          </a:solidFill>
                          <a:latin typeface="+mn-ea"/>
                          <a:ea typeface="+mn-ea"/>
                        </a:rPr>
                        <a:t>LAN</a:t>
                      </a:r>
                      <a:r>
                        <a:rPr lang="ja-JP" altLang="en-US" sz="1300" dirty="0">
                          <a:solidFill>
                            <a:schemeClr val="tx1"/>
                          </a:solidFill>
                          <a:latin typeface="+mn-ea"/>
                          <a:ea typeface="+mn-ea"/>
                        </a:rPr>
                        <a:t>アクセスポイント設置数</a:t>
                      </a:r>
                    </a:p>
                    <a:p>
                      <a:pPr marL="0" marR="0" indent="0" algn="l" defTabSz="914400" rtl="0" eaLnBrk="1" fontAlgn="auto" latinLnBrk="0" hangingPunct="1">
                        <a:lnSpc>
                          <a:spcPts val="1500"/>
                        </a:lnSpc>
                        <a:spcBef>
                          <a:spcPts val="0"/>
                        </a:spcBef>
                        <a:spcAft>
                          <a:spcPts val="0"/>
                        </a:spcAft>
                        <a:buClrTx/>
                        <a:buSzTx/>
                        <a:buFontTx/>
                        <a:buNone/>
                        <a:tabLst/>
                        <a:defRPr/>
                      </a:pPr>
                      <a:r>
                        <a:rPr lang="ja-JP" altLang="en-US" sz="1300" dirty="0">
                          <a:solidFill>
                            <a:schemeClr val="tx1"/>
                          </a:solidFill>
                          <a:latin typeface="+mn-ea"/>
                          <a:ea typeface="+mn-ea"/>
                        </a:rPr>
                        <a:t>本庁舎：</a:t>
                      </a:r>
                      <a:r>
                        <a:rPr lang="en-US" altLang="ja-JP" sz="1300" dirty="0">
                          <a:solidFill>
                            <a:schemeClr val="tx1"/>
                          </a:solidFill>
                          <a:latin typeface="+mn-ea"/>
                          <a:ea typeface="+mn-ea"/>
                        </a:rPr>
                        <a:t>47</a:t>
                      </a:r>
                      <a:r>
                        <a:rPr lang="ja-JP" altLang="en-US" sz="1300" dirty="0">
                          <a:solidFill>
                            <a:schemeClr val="tx1"/>
                          </a:solidFill>
                          <a:latin typeface="+mn-ea"/>
                          <a:ea typeface="+mn-ea"/>
                        </a:rPr>
                        <a:t>か所、区役所：</a:t>
                      </a:r>
                      <a:r>
                        <a:rPr lang="en-US" altLang="ja-JP" sz="1300" dirty="0">
                          <a:solidFill>
                            <a:schemeClr val="tx1"/>
                          </a:solidFill>
                          <a:latin typeface="+mn-ea"/>
                          <a:ea typeface="+mn-ea"/>
                        </a:rPr>
                        <a:t>10</a:t>
                      </a:r>
                      <a:r>
                        <a:rPr lang="ja-JP" altLang="en-US" sz="1300" dirty="0">
                          <a:solidFill>
                            <a:schemeClr val="tx1"/>
                          </a:solidFill>
                          <a:latin typeface="+mn-ea"/>
                          <a:ea typeface="+mn-ea"/>
                        </a:rPr>
                        <a:t>か所</a:t>
                      </a:r>
                    </a:p>
                    <a:p>
                      <a:pPr marL="0" marR="0" indent="0" algn="l" defTabSz="914400" rtl="0" eaLnBrk="1" fontAlgn="auto" latinLnBrk="0" hangingPunct="1">
                        <a:lnSpc>
                          <a:spcPts val="1500"/>
                        </a:lnSpc>
                        <a:spcBef>
                          <a:spcPts val="0"/>
                        </a:spcBef>
                        <a:spcAft>
                          <a:spcPts val="0"/>
                        </a:spcAft>
                        <a:buClrTx/>
                        <a:buSzTx/>
                        <a:buFontTx/>
                        <a:buNone/>
                        <a:tabLst/>
                        <a:defRPr/>
                      </a:pPr>
                      <a:r>
                        <a:rPr lang="ja-JP" altLang="en-US" sz="1300" dirty="0">
                          <a:solidFill>
                            <a:schemeClr val="tx1"/>
                          </a:solidFill>
                          <a:latin typeface="+mn-ea"/>
                          <a:ea typeface="+mn-ea"/>
                        </a:rPr>
                        <a:t>分庁舎：</a:t>
                      </a:r>
                      <a:r>
                        <a:rPr lang="en-US" altLang="ja-JP" sz="1300" dirty="0">
                          <a:solidFill>
                            <a:schemeClr val="tx1"/>
                          </a:solidFill>
                          <a:latin typeface="+mn-ea"/>
                          <a:ea typeface="+mn-ea"/>
                        </a:rPr>
                        <a:t>9</a:t>
                      </a:r>
                      <a:r>
                        <a:rPr lang="ja-JP" altLang="en-US" sz="1300" dirty="0">
                          <a:solidFill>
                            <a:schemeClr val="tx1"/>
                          </a:solidFill>
                          <a:latin typeface="+mn-ea"/>
                          <a:ea typeface="+mn-ea"/>
                        </a:rPr>
                        <a:t>か所（</a:t>
                      </a:r>
                      <a:r>
                        <a:rPr lang="en-US" altLang="ja-JP" sz="1300" dirty="0">
                          <a:solidFill>
                            <a:schemeClr val="tx1"/>
                          </a:solidFill>
                          <a:latin typeface="+mn-ea"/>
                          <a:ea typeface="+mn-ea"/>
                        </a:rPr>
                        <a:t>2017</a:t>
                      </a:r>
                      <a:r>
                        <a:rPr lang="ja-JP" altLang="en-US" sz="1300" dirty="0">
                          <a:solidFill>
                            <a:schemeClr val="tx1"/>
                          </a:solidFill>
                          <a:latin typeface="+mn-ea"/>
                          <a:ea typeface="+mn-ea"/>
                        </a:rPr>
                        <a:t>年度）</a:t>
                      </a:r>
                    </a:p>
                  </a:txBody>
                  <a:tcPr marL="36000" marR="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0007"/>
                  </a:ext>
                </a:extLst>
              </a:tr>
              <a:tr h="741680">
                <a:tc vMerge="1">
                  <a:txBody>
                    <a:bodyPr/>
                    <a:lstStyle/>
                    <a:p>
                      <a:endParaRPr kumimoji="1" lang="ja-JP" altLang="en-US"/>
                    </a:p>
                  </a:txBody>
                  <a:tcPr/>
                </a:tc>
                <a:tc vMerge="1">
                  <a:txBody>
                    <a:bodyPr/>
                    <a:lstStyle/>
                    <a:p>
                      <a:endParaRPr kumimoji="1" lang="ja-JP" altLang="en-US"/>
                    </a:p>
                  </a:txBody>
                  <a:tcPr/>
                </a:tc>
                <a:tc>
                  <a:txBody>
                    <a:bodyPr/>
                    <a:lstStyle/>
                    <a:p>
                      <a:pPr>
                        <a:lnSpc>
                          <a:spcPts val="1500"/>
                        </a:lnSpc>
                      </a:pPr>
                      <a:r>
                        <a:rPr lang="ja-JP" altLang="en-US" sz="1300" dirty="0">
                          <a:solidFill>
                            <a:schemeClr val="tx1"/>
                          </a:solidFill>
                          <a:latin typeface="+mn-ea"/>
                          <a:ea typeface="+mn-ea"/>
                        </a:rPr>
                        <a:t>⑧「大阪市統合基盤システム等整備計画」に基づいた住民情報系基幹システムの基盤統合の完了</a:t>
                      </a:r>
                    </a:p>
                  </a:txBody>
                  <a:tcPr marL="36000" marR="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ts val="1500"/>
                        </a:lnSpc>
                        <a:spcBef>
                          <a:spcPts val="0"/>
                        </a:spcBef>
                        <a:spcAft>
                          <a:spcPts val="0"/>
                        </a:spcAft>
                        <a:buClrTx/>
                        <a:buSzTx/>
                        <a:buFontTx/>
                        <a:buNone/>
                        <a:tabLst/>
                        <a:defRPr/>
                      </a:pPr>
                      <a:r>
                        <a:rPr lang="ja-JP" altLang="en-US" sz="1300" dirty="0">
                          <a:solidFill>
                            <a:schemeClr val="tx1"/>
                          </a:solidFill>
                          <a:latin typeface="+mn-ea"/>
                          <a:ea typeface="+mn-ea"/>
                        </a:rPr>
                        <a:t>・大阪市統合基盤システム等整備効果額（住民情報系基幹システムの経常経費削減額）</a:t>
                      </a:r>
                    </a:p>
                    <a:p>
                      <a:pPr marL="0" marR="0" indent="0" algn="l" defTabSz="914400" rtl="0" eaLnBrk="1" fontAlgn="auto" latinLnBrk="0" hangingPunct="1">
                        <a:lnSpc>
                          <a:spcPts val="1500"/>
                        </a:lnSpc>
                        <a:spcBef>
                          <a:spcPts val="0"/>
                        </a:spcBef>
                        <a:spcAft>
                          <a:spcPts val="0"/>
                        </a:spcAft>
                        <a:buClrTx/>
                        <a:buSzTx/>
                        <a:buFontTx/>
                        <a:buNone/>
                        <a:tabLst/>
                        <a:defRPr/>
                      </a:pPr>
                      <a:r>
                        <a:rPr lang="ja-JP" altLang="en-US" sz="1300" dirty="0">
                          <a:solidFill>
                            <a:schemeClr val="tx1"/>
                          </a:solidFill>
                          <a:latin typeface="+mn-ea"/>
                          <a:ea typeface="+mn-ea"/>
                        </a:rPr>
                        <a:t>　約</a:t>
                      </a:r>
                      <a:r>
                        <a:rPr lang="en-US" altLang="ja-JP" sz="1300" dirty="0">
                          <a:solidFill>
                            <a:schemeClr val="tx1"/>
                          </a:solidFill>
                          <a:latin typeface="+mn-ea"/>
                          <a:ea typeface="+mn-ea"/>
                        </a:rPr>
                        <a:t>4.5</a:t>
                      </a:r>
                      <a:r>
                        <a:rPr lang="ja-JP" altLang="en-US" sz="1300" dirty="0">
                          <a:solidFill>
                            <a:schemeClr val="tx1"/>
                          </a:solidFill>
                          <a:latin typeface="+mn-ea"/>
                          <a:ea typeface="+mn-ea"/>
                        </a:rPr>
                        <a:t>億円（</a:t>
                      </a:r>
                      <a:r>
                        <a:rPr lang="en-US" altLang="ja-JP" sz="1300" dirty="0">
                          <a:solidFill>
                            <a:schemeClr val="tx1"/>
                          </a:solidFill>
                          <a:latin typeface="+mn-ea"/>
                          <a:ea typeface="+mn-ea"/>
                        </a:rPr>
                        <a:t>2011</a:t>
                      </a:r>
                      <a:r>
                        <a:rPr lang="ja-JP" altLang="en-US" sz="1300" dirty="0">
                          <a:solidFill>
                            <a:schemeClr val="tx1"/>
                          </a:solidFill>
                          <a:latin typeface="+mn-ea"/>
                          <a:ea typeface="+mn-ea"/>
                        </a:rPr>
                        <a:t>年度～</a:t>
                      </a:r>
                      <a:r>
                        <a:rPr lang="en-US" altLang="ja-JP" sz="1300" dirty="0">
                          <a:solidFill>
                            <a:schemeClr val="tx1"/>
                          </a:solidFill>
                          <a:latin typeface="+mn-ea"/>
                          <a:ea typeface="+mn-ea"/>
                        </a:rPr>
                        <a:t>2016</a:t>
                      </a:r>
                      <a:r>
                        <a:rPr lang="ja-JP" altLang="en-US" sz="1300" dirty="0">
                          <a:solidFill>
                            <a:schemeClr val="tx1"/>
                          </a:solidFill>
                          <a:latin typeface="+mn-ea"/>
                          <a:ea typeface="+mn-ea"/>
                        </a:rPr>
                        <a:t>年度）</a:t>
                      </a:r>
                    </a:p>
                  </a:txBody>
                  <a:tcPr marL="36000" marR="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0008"/>
                  </a:ext>
                </a:extLst>
              </a:tr>
            </a:tbl>
          </a:graphicData>
        </a:graphic>
      </p:graphicFrame>
      <p:sp>
        <p:nvSpPr>
          <p:cNvPr id="7" name="スライド番号プレースホルダ 6"/>
          <p:cNvSpPr>
            <a:spLocks noGrp="1"/>
          </p:cNvSpPr>
          <p:nvPr>
            <p:ph type="sldNum" sz="quarter" idx="12"/>
          </p:nvPr>
        </p:nvSpPr>
        <p:spPr/>
        <p:txBody>
          <a:bodyPr/>
          <a:lstStyle/>
          <a:p>
            <a:fld id="{CCEC3038-1CF1-4B63-9920-55248DCFBA97}" type="slidenum">
              <a:rPr kumimoji="1" lang="ja-JP" altLang="en-US" smtClean="0"/>
              <a:pPr/>
              <a:t>178</a:t>
            </a:fld>
            <a:endParaRPr kumimoji="1" lang="ja-JP" altLang="en-US" dirty="0"/>
          </a:p>
        </p:txBody>
      </p:sp>
      <p:sp>
        <p:nvSpPr>
          <p:cNvPr id="5" name="正方形/長方形 4"/>
          <p:cNvSpPr/>
          <p:nvPr/>
        </p:nvSpPr>
        <p:spPr>
          <a:xfrm>
            <a:off x="7770935" y="0"/>
            <a:ext cx="1373065" cy="338554"/>
          </a:xfrm>
          <a:prstGeom prst="rect">
            <a:avLst/>
          </a:prstGeom>
        </p:spPr>
        <p:txBody>
          <a:bodyPr wrap="square">
            <a:spAutoFit/>
          </a:bodyPr>
          <a:lstStyle/>
          <a:p>
            <a:r>
              <a:rPr lang="en-US" altLang="ja-JP" sz="1600" dirty="0">
                <a:solidFill>
                  <a:prstClr val="black"/>
                </a:solidFill>
              </a:rPr>
              <a:t>  </a:t>
            </a:r>
            <a:r>
              <a:rPr lang="en-US" altLang="ja-JP" sz="1600" dirty="0" smtClean="0">
                <a:solidFill>
                  <a:prstClr val="black"/>
                </a:solidFill>
              </a:rPr>
              <a:t>A12</a:t>
            </a:r>
            <a:endParaRPr lang="ja-JP" altLang="en-US" sz="1600" dirty="0">
              <a:solidFill>
                <a:prstClr val="black"/>
              </a:solidFill>
            </a:endParaRPr>
          </a:p>
        </p:txBody>
      </p:sp>
    </p:spTree>
    <p:extLst>
      <p:ext uri="{BB962C8B-B14F-4D97-AF65-F5344CB8AC3E}">
        <p14:creationId xmlns:p14="http://schemas.microsoft.com/office/powerpoint/2010/main" val="3899318811"/>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 name="表 6"/>
          <p:cNvGraphicFramePr>
            <a:graphicFrameLocks noGrp="1"/>
          </p:cNvGraphicFramePr>
          <p:nvPr>
            <p:extLst>
              <p:ext uri="{D42A27DB-BD31-4B8C-83A1-F6EECF244321}">
                <p14:modId xmlns:p14="http://schemas.microsoft.com/office/powerpoint/2010/main" val="4270129540"/>
              </p:ext>
            </p:extLst>
          </p:nvPr>
        </p:nvGraphicFramePr>
        <p:xfrm>
          <a:off x="252478" y="1105435"/>
          <a:ext cx="8567993" cy="3718560"/>
        </p:xfrm>
        <a:graphic>
          <a:graphicData uri="http://schemas.openxmlformats.org/drawingml/2006/table">
            <a:tbl>
              <a:tblPr firstRow="1" bandRow="1">
                <a:tableStyleId>{5940675A-B579-460E-94D1-54222C63F5DA}</a:tableStyleId>
              </a:tblPr>
              <a:tblGrid>
                <a:gridCol w="507772">
                  <a:extLst>
                    <a:ext uri="{9D8B030D-6E8A-4147-A177-3AD203B41FA5}">
                      <a16:colId xmlns:a16="http://schemas.microsoft.com/office/drawing/2014/main" xmlns="" val="20000"/>
                    </a:ext>
                  </a:extLst>
                </a:gridCol>
                <a:gridCol w="1088082">
                  <a:extLst>
                    <a:ext uri="{9D8B030D-6E8A-4147-A177-3AD203B41FA5}">
                      <a16:colId xmlns:a16="http://schemas.microsoft.com/office/drawing/2014/main" xmlns="" val="20001"/>
                    </a:ext>
                  </a:extLst>
                </a:gridCol>
                <a:gridCol w="1740933">
                  <a:extLst>
                    <a:ext uri="{9D8B030D-6E8A-4147-A177-3AD203B41FA5}">
                      <a16:colId xmlns:a16="http://schemas.microsoft.com/office/drawing/2014/main" xmlns="" val="20002"/>
                    </a:ext>
                  </a:extLst>
                </a:gridCol>
                <a:gridCol w="2321243">
                  <a:extLst>
                    <a:ext uri="{9D8B030D-6E8A-4147-A177-3AD203B41FA5}">
                      <a16:colId xmlns:a16="http://schemas.microsoft.com/office/drawing/2014/main" xmlns="" val="20003"/>
                    </a:ext>
                  </a:extLst>
                </a:gridCol>
                <a:gridCol w="2909963">
                  <a:extLst>
                    <a:ext uri="{9D8B030D-6E8A-4147-A177-3AD203B41FA5}">
                      <a16:colId xmlns:a16="http://schemas.microsoft.com/office/drawing/2014/main" xmlns="" val="20004"/>
                    </a:ext>
                  </a:extLst>
                </a:gridCol>
              </a:tblGrid>
              <a:tr h="206867">
                <a:tc rowSpan="2">
                  <a:txBody>
                    <a:bodyPr/>
                    <a:lstStyle/>
                    <a:p>
                      <a:pPr algn="ctr"/>
                      <a:r>
                        <a:rPr kumimoji="1" lang="ja-JP" altLang="en-US" sz="900" dirty="0"/>
                        <a:t>新規・</a:t>
                      </a:r>
                      <a:endParaRPr kumimoji="1" lang="en-US" altLang="ja-JP" sz="900" dirty="0"/>
                    </a:p>
                    <a:p>
                      <a:pPr algn="ctr"/>
                      <a:r>
                        <a:rPr kumimoji="1" lang="ja-JP" altLang="en-US" sz="900" dirty="0"/>
                        <a:t>拡充</a:t>
                      </a:r>
                    </a:p>
                  </a:txBody>
                  <a:tcPr anchor="ctr"/>
                </a:tc>
                <a:tc rowSpan="2">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1400" dirty="0"/>
                        <a:t>項　目</a:t>
                      </a:r>
                    </a:p>
                  </a:txBody>
                  <a:tcPr anchor="ctr"/>
                </a:tc>
                <a:tc rowSpan="2">
                  <a:txBody>
                    <a:bodyPr/>
                    <a:lstStyle/>
                    <a:p>
                      <a:pPr algn="ctr"/>
                      <a:r>
                        <a:rPr kumimoji="1" lang="ja-JP" altLang="en-US" sz="1400" dirty="0"/>
                        <a:t>以前の状況</a:t>
                      </a:r>
                    </a:p>
                  </a:txBody>
                  <a:tcPr anchor="ctr"/>
                </a:tc>
                <a:tc gridSpan="2">
                  <a:txBody>
                    <a:bodyPr/>
                    <a:lstStyle/>
                    <a:p>
                      <a:pPr algn="ctr"/>
                      <a:r>
                        <a:rPr kumimoji="1" lang="ja-JP" altLang="en-US" sz="1600" dirty="0"/>
                        <a:t>現在の主な取組み</a:t>
                      </a:r>
                    </a:p>
                  </a:txBody>
                  <a:tcPr anchor="ctr">
                    <a:lnB w="12700" cap="flat" cmpd="sng" algn="ctr">
                      <a:solidFill>
                        <a:schemeClr val="tx1"/>
                      </a:solidFill>
                      <a:prstDash val="solid"/>
                      <a:round/>
                      <a:headEnd type="none" w="med" len="med"/>
                      <a:tailEnd type="none" w="med" len="med"/>
                    </a:lnB>
                  </a:tcPr>
                </a:tc>
                <a:tc hMerge="1">
                  <a:txBody>
                    <a:bodyPr/>
                    <a:lstStyle/>
                    <a:p>
                      <a:endParaRPr kumimoji="1" lang="ja-JP" altLang="en-US"/>
                    </a:p>
                  </a:txBody>
                  <a:tcPr/>
                </a:tc>
                <a:extLst>
                  <a:ext uri="{0D108BD9-81ED-4DB2-BD59-A6C34878D82A}">
                    <a16:rowId xmlns:a16="http://schemas.microsoft.com/office/drawing/2014/main" xmlns="" val="10000"/>
                  </a:ext>
                </a:extLst>
              </a:tr>
              <a:tr h="118091">
                <a:tc vMerge="1">
                  <a:txBody>
                    <a:bodyPr/>
                    <a:lstStyle/>
                    <a:p>
                      <a:endParaRPr kumimoji="1" lang="ja-JP" altLang="en-US"/>
                    </a:p>
                  </a:txBody>
                  <a:tcPr/>
                </a:tc>
                <a:tc vMerge="1">
                  <a:txBody>
                    <a:bodyPr/>
                    <a:lstStyle/>
                    <a:p>
                      <a:endParaRPr kumimoji="1" lang="ja-JP" altLang="en-US"/>
                    </a:p>
                  </a:txBody>
                  <a:tcPr/>
                </a:tc>
                <a:tc vMerge="1">
                  <a:txBody>
                    <a:bodyPr/>
                    <a:lstStyle/>
                    <a:p>
                      <a:endParaRPr kumimoji="1" lang="ja-JP" altLang="en-US"/>
                    </a:p>
                  </a:txBody>
                  <a:tcPr/>
                </a:tc>
                <a:tc>
                  <a:txBody>
                    <a:bodyPr/>
                    <a:lstStyle/>
                    <a:p>
                      <a:pPr algn="ctr"/>
                      <a:r>
                        <a:rPr kumimoji="1" lang="ja-JP" altLang="en-US" sz="1200" dirty="0"/>
                        <a:t>前回棚卸し時点（</a:t>
                      </a:r>
                      <a:r>
                        <a:rPr kumimoji="1" lang="en-US" altLang="ja-JP" sz="1200" dirty="0"/>
                        <a:t>2014.9</a:t>
                      </a:r>
                      <a:r>
                        <a:rPr kumimoji="1" lang="ja-JP" altLang="en-US" sz="1200" dirty="0"/>
                        <a:t>）</a:t>
                      </a:r>
                    </a:p>
                  </a:txBody>
                  <a:tcPr anchor="ctr">
                    <a:lnR w="12700" cap="flat" cmpd="sng" algn="ctr">
                      <a:solidFill>
                        <a:schemeClr val="tx1"/>
                      </a:solidFill>
                      <a:prstDash val="lgDash"/>
                      <a:round/>
                      <a:headEnd type="none" w="med" len="med"/>
                      <a:tailEnd type="none" w="med" len="med"/>
                    </a:lnR>
                    <a:lnT w="12700" cap="flat" cmpd="sng" algn="ctr">
                      <a:solidFill>
                        <a:schemeClr val="tx1"/>
                      </a:solidFill>
                      <a:prstDash val="solid"/>
                      <a:round/>
                      <a:headEnd type="none" w="med" len="med"/>
                      <a:tailEnd type="none" w="med" len="med"/>
                    </a:lnT>
                  </a:tcPr>
                </a:tc>
                <a:tc>
                  <a:txBody>
                    <a:bodyPr/>
                    <a:lstStyle/>
                    <a:p>
                      <a:pPr algn="ctr"/>
                      <a:r>
                        <a:rPr kumimoji="1" lang="ja-JP" altLang="en-US" sz="1200" dirty="0"/>
                        <a:t>今回棚卸し時点（</a:t>
                      </a:r>
                      <a:r>
                        <a:rPr kumimoji="1" lang="en-US" altLang="ja-JP" sz="1200" dirty="0"/>
                        <a:t>2018.3</a:t>
                      </a:r>
                      <a:r>
                        <a:rPr kumimoji="1" lang="ja-JP" altLang="en-US" sz="1200" dirty="0"/>
                        <a:t>）</a:t>
                      </a:r>
                      <a:endParaRPr kumimoji="1" lang="ja-JP" altLang="en-US" sz="1600" dirty="0"/>
                    </a:p>
                  </a:txBody>
                  <a:tcPr anchor="ctr">
                    <a:lnL w="12700" cap="flat" cmpd="sng" algn="ctr">
                      <a:solidFill>
                        <a:schemeClr val="tx1"/>
                      </a:solidFill>
                      <a:prstDash val="lgDash"/>
                      <a:round/>
                      <a:headEnd type="none" w="med" len="med"/>
                      <a:tailEnd type="none" w="med" len="med"/>
                    </a:lnL>
                    <a:lnT w="12700" cap="flat" cmpd="sng" algn="ctr">
                      <a:solidFill>
                        <a:schemeClr val="tx1"/>
                      </a:solidFill>
                      <a:prstDash val="solid"/>
                      <a:round/>
                      <a:headEnd type="none" w="med" len="med"/>
                      <a:tailEnd type="none" w="med" len="med"/>
                    </a:lnT>
                  </a:tcPr>
                </a:tc>
                <a:extLst>
                  <a:ext uri="{0D108BD9-81ED-4DB2-BD59-A6C34878D82A}">
                    <a16:rowId xmlns:a16="http://schemas.microsoft.com/office/drawing/2014/main" xmlns="" val="10001"/>
                  </a:ext>
                </a:extLst>
              </a:tr>
              <a:tr h="1075999">
                <a:tc>
                  <a:txBody>
                    <a:bodyPr/>
                    <a:lstStyle/>
                    <a:p>
                      <a:pPr algn="ctr"/>
                      <a:r>
                        <a:rPr kumimoji="1" lang="ja-JP" altLang="en-US" sz="1100" dirty="0"/>
                        <a:t>新規</a:t>
                      </a:r>
                    </a:p>
                  </a:txBody>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200" baseline="0" dirty="0"/>
                        <a:t>e </a:t>
                      </a:r>
                      <a:r>
                        <a:rPr kumimoji="1" lang="ja-JP" altLang="en-US" sz="1200" baseline="0" dirty="0"/>
                        <a:t> 公設民営学</a:t>
                      </a:r>
                      <a:endParaRPr kumimoji="1" lang="en-US" altLang="ja-JP" sz="1200" baseline="0" dirty="0"/>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baseline="0" dirty="0"/>
                        <a:t>　校（国際バカ</a:t>
                      </a:r>
                      <a:endParaRPr kumimoji="1" lang="en-US" altLang="ja-JP" sz="1200" baseline="0" dirty="0"/>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baseline="0" dirty="0"/>
                        <a:t>　ロレア等）の</a:t>
                      </a:r>
                      <a:endParaRPr kumimoji="1" lang="en-US" altLang="ja-JP" sz="1200" baseline="0" dirty="0"/>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baseline="0" dirty="0"/>
                        <a:t>　設置</a:t>
                      </a:r>
                      <a:endParaRPr kumimoji="1" lang="en-US" altLang="ja-JP" sz="1200" dirty="0"/>
                    </a:p>
                  </a:txBody>
                  <a:tcPr marL="36000" marR="36000" marT="36000" marB="36000"/>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altLang="ja-JP" sz="1200" dirty="0"/>
                        <a:t>2011</a:t>
                      </a:r>
                      <a:r>
                        <a:rPr lang="ja-JP" altLang="en-US" sz="1200" dirty="0"/>
                        <a:t>予算：－</a:t>
                      </a:r>
                      <a:endParaRPr lang="en-US" altLang="ja-JP" sz="1200" dirty="0"/>
                    </a:p>
                  </a:txBody>
                  <a:tcPr/>
                </a:tc>
                <a:tc>
                  <a:txBody>
                    <a:bodyPr/>
                    <a:lstStyle/>
                    <a:p>
                      <a:endParaRPr kumimoji="1" lang="en-US" altLang="ja-JP" sz="1200" dirty="0"/>
                    </a:p>
                  </a:txBody>
                  <a:tcPr>
                    <a:lnR w="12700" cap="flat" cmpd="sng" algn="ctr">
                      <a:solidFill>
                        <a:schemeClr val="tx1"/>
                      </a:solidFill>
                      <a:prstDash val="lgDash"/>
                      <a:round/>
                      <a:headEnd type="none" w="med" len="med"/>
                      <a:tailEnd type="none" w="med" len="med"/>
                    </a:lnR>
                    <a:lnBlToTr w="12700" cap="flat" cmpd="sng" algn="ctr">
                      <a:solidFill>
                        <a:schemeClr val="tx1"/>
                      </a:solidFill>
                      <a:prstDash val="solid"/>
                      <a:round/>
                      <a:headEnd type="none" w="med" len="med"/>
                      <a:tailEnd type="none" w="med" len="med"/>
                    </a:lnBlToTr>
                  </a:tcPr>
                </a:tc>
                <a:tc>
                  <a:txBody>
                    <a:bodyPr/>
                    <a:lstStyle/>
                    <a:p>
                      <a:r>
                        <a:rPr kumimoji="1" lang="ja-JP" altLang="en-US" sz="1200" b="0" i="0" u="none" strike="noStrike" kern="1200" baseline="0" dirty="0">
                          <a:solidFill>
                            <a:schemeClr val="tx1"/>
                          </a:solidFill>
                          <a:latin typeface="+mn-lt"/>
                          <a:ea typeface="+mn-ea"/>
                          <a:cs typeface="+mn-cs"/>
                        </a:rPr>
                        <a:t>グローバル人材の育成を目的に、全国初の公設民営の中高一貫教育校として、</a:t>
                      </a:r>
                    </a:p>
                    <a:p>
                      <a:r>
                        <a:rPr kumimoji="1" lang="en-US" altLang="ja-JP" sz="1200" b="0" i="0" u="none" strike="noStrike" kern="1200" baseline="0" dirty="0">
                          <a:solidFill>
                            <a:schemeClr val="tx1"/>
                          </a:solidFill>
                          <a:latin typeface="+mn-lt"/>
                          <a:ea typeface="+mn-ea"/>
                          <a:cs typeface="+mn-cs"/>
                        </a:rPr>
                        <a:t>2019</a:t>
                      </a:r>
                      <a:r>
                        <a:rPr kumimoji="1" lang="ja-JP" altLang="en-US" sz="1200" b="0" i="0" u="none" strike="noStrike" kern="1200" baseline="0" dirty="0">
                          <a:solidFill>
                            <a:schemeClr val="tx1"/>
                          </a:solidFill>
                          <a:latin typeface="+mn-lt"/>
                          <a:ea typeface="+mn-ea"/>
                          <a:cs typeface="+mn-cs"/>
                        </a:rPr>
                        <a:t>年</a:t>
                      </a:r>
                      <a:r>
                        <a:rPr kumimoji="1" lang="en-US" altLang="ja-JP" sz="1200" b="0" i="0" u="none" strike="noStrike" kern="1200" baseline="0" dirty="0">
                          <a:solidFill>
                            <a:schemeClr val="tx1"/>
                          </a:solidFill>
                          <a:latin typeface="+mn-lt"/>
                          <a:ea typeface="+mn-ea"/>
                          <a:cs typeface="+mn-cs"/>
                        </a:rPr>
                        <a:t>4</a:t>
                      </a:r>
                      <a:r>
                        <a:rPr kumimoji="1" lang="ja-JP" altLang="en-US" sz="1200" b="0" i="0" u="none" strike="noStrike" kern="1200" baseline="0" dirty="0">
                          <a:solidFill>
                            <a:schemeClr val="tx1"/>
                          </a:solidFill>
                          <a:latin typeface="+mn-lt"/>
                          <a:ea typeface="+mn-ea"/>
                          <a:cs typeface="+mn-cs"/>
                        </a:rPr>
                        <a:t>月に「大阪市立水都国際中学校・高等学校」を住之江区で開校</a:t>
                      </a:r>
                      <a:endParaRPr kumimoji="1" lang="en-US" altLang="ja-JP" sz="1200" b="0" i="0" u="none" strike="noStrike" kern="1200" baseline="0" dirty="0">
                        <a:solidFill>
                          <a:schemeClr val="tx1"/>
                        </a:solidFill>
                        <a:latin typeface="+mn-lt"/>
                        <a:ea typeface="+mn-ea"/>
                        <a:cs typeface="+mn-cs"/>
                      </a:endParaRPr>
                    </a:p>
                    <a:p>
                      <a:r>
                        <a:rPr kumimoji="1" lang="en-US" altLang="ja-JP" sz="1200" b="0" i="0" u="none" strike="noStrike" kern="1200" baseline="0" dirty="0">
                          <a:solidFill>
                            <a:schemeClr val="tx1"/>
                          </a:solidFill>
                          <a:latin typeface="+mn-lt"/>
                          <a:ea typeface="+mn-ea"/>
                          <a:cs typeface="+mn-cs"/>
                        </a:rPr>
                        <a:t>2018</a:t>
                      </a:r>
                      <a:r>
                        <a:rPr kumimoji="1" lang="ja-JP" altLang="en-US" sz="1200" b="0" i="0" u="none" strike="noStrike" kern="1200" baseline="0" dirty="0">
                          <a:solidFill>
                            <a:schemeClr val="tx1"/>
                          </a:solidFill>
                          <a:latin typeface="+mn-lt"/>
                          <a:ea typeface="+mn-ea"/>
                          <a:cs typeface="+mn-cs"/>
                        </a:rPr>
                        <a:t>年度は、校舎等の増改築工事の実施</a:t>
                      </a:r>
                    </a:p>
                    <a:p>
                      <a:r>
                        <a:rPr kumimoji="1" lang="ja-JP" altLang="en-US" sz="1200" b="0" i="0" u="none" strike="noStrike" kern="1200" baseline="0" dirty="0">
                          <a:solidFill>
                            <a:schemeClr val="tx1"/>
                          </a:solidFill>
                          <a:latin typeface="+mn-lt"/>
                          <a:ea typeface="+mn-ea"/>
                          <a:cs typeface="+mn-cs"/>
                        </a:rPr>
                        <a:t>、「国際バカロレアコース」の導入に向けた準備</a:t>
                      </a:r>
                      <a:endParaRPr kumimoji="1" lang="en-US" altLang="ja-JP" sz="1200" b="0" i="0" u="none" strike="noStrike" kern="1200" baseline="0" dirty="0">
                        <a:solidFill>
                          <a:schemeClr val="tx1"/>
                        </a:solidFill>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ja-JP" altLang="en-US" sz="1200" dirty="0">
                          <a:solidFill>
                            <a:schemeClr val="tx1"/>
                          </a:solidFill>
                        </a:rPr>
                        <a:t>（</a:t>
                      </a:r>
                      <a:r>
                        <a:rPr lang="en-US" altLang="ja-JP" sz="1200" u="sng" dirty="0">
                          <a:solidFill>
                            <a:schemeClr val="tx1"/>
                          </a:solidFill>
                        </a:rPr>
                        <a:t>2018</a:t>
                      </a:r>
                      <a:r>
                        <a:rPr lang="ja-JP" altLang="en-US" sz="1200" u="sng" dirty="0">
                          <a:solidFill>
                            <a:schemeClr val="tx1"/>
                          </a:solidFill>
                        </a:rPr>
                        <a:t>予算：</a:t>
                      </a:r>
                      <a:r>
                        <a:rPr lang="en-US" altLang="ja-JP" sz="1200" u="sng" dirty="0">
                          <a:solidFill>
                            <a:schemeClr val="tx1"/>
                          </a:solidFill>
                        </a:rPr>
                        <a:t>11</a:t>
                      </a:r>
                      <a:r>
                        <a:rPr lang="ja-JP" altLang="en-US" sz="1200" u="sng" dirty="0">
                          <a:solidFill>
                            <a:schemeClr val="tx1"/>
                          </a:solidFill>
                        </a:rPr>
                        <a:t>億円</a:t>
                      </a:r>
                      <a:r>
                        <a:rPr lang="ja-JP" altLang="en-US" sz="1200" dirty="0">
                          <a:solidFill>
                            <a:schemeClr val="tx1"/>
                          </a:solidFill>
                        </a:rPr>
                        <a:t>）</a:t>
                      </a:r>
                      <a:endParaRPr kumimoji="1" lang="en-US" altLang="ja-JP" sz="1200" dirty="0">
                        <a:solidFill>
                          <a:schemeClr val="tx1"/>
                        </a:solidFill>
                      </a:endParaRPr>
                    </a:p>
                  </a:txBody>
                  <a:tcPr>
                    <a:lnL w="12700" cap="flat" cmpd="sng" algn="ctr">
                      <a:solidFill>
                        <a:schemeClr val="tx1"/>
                      </a:solidFill>
                      <a:prstDash val="lgDash"/>
                      <a:round/>
                      <a:headEnd type="none" w="med" len="med"/>
                      <a:tailEnd type="none" w="med" len="med"/>
                    </a:lnL>
                  </a:tcPr>
                </a:tc>
                <a:extLst>
                  <a:ext uri="{0D108BD9-81ED-4DB2-BD59-A6C34878D82A}">
                    <a16:rowId xmlns:a16="http://schemas.microsoft.com/office/drawing/2014/main" xmlns="" val="10002"/>
                  </a:ext>
                </a:extLst>
              </a:tr>
              <a:tr h="1075999">
                <a:tc>
                  <a:txBody>
                    <a:bodyPr/>
                    <a:lstStyle/>
                    <a:p>
                      <a:pPr algn="ctr"/>
                      <a:r>
                        <a:rPr kumimoji="1" lang="ja-JP" altLang="en-US" sz="1100" dirty="0"/>
                        <a:t>新規</a:t>
                      </a:r>
                    </a:p>
                  </a:txBody>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200" baseline="0" dirty="0"/>
                        <a:t>f</a:t>
                      </a:r>
                      <a:r>
                        <a:rPr kumimoji="1" lang="ja-JP" altLang="en-US" sz="1200" baseline="0" dirty="0"/>
                        <a:t>  児童生徒の</a:t>
                      </a:r>
                      <a:endParaRPr kumimoji="1" lang="en-US" altLang="ja-JP" sz="1200" baseline="0" dirty="0"/>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baseline="0" dirty="0"/>
                        <a:t>　急増に伴う教</a:t>
                      </a:r>
                      <a:endParaRPr kumimoji="1" lang="en-US" altLang="ja-JP" sz="1200" baseline="0" dirty="0"/>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baseline="0" dirty="0"/>
                        <a:t>　育環境改善</a:t>
                      </a:r>
                      <a:endParaRPr kumimoji="1" lang="ja-JP" altLang="en-US" sz="1200" dirty="0"/>
                    </a:p>
                  </a:txBody>
                  <a:tcPr marL="36000" marR="36000" marT="36000" marB="36000"/>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altLang="ja-JP" sz="1200" dirty="0"/>
                        <a:t>6</a:t>
                      </a:r>
                      <a:r>
                        <a:rPr lang="ja-JP" altLang="en-US" sz="1200" dirty="0"/>
                        <a:t>年間の児童数推計をもとに計画的な校舎増築を実施</a:t>
                      </a:r>
                      <a:endParaRPr lang="en-US" altLang="ja-JP" sz="1200" dirty="0"/>
                    </a:p>
                    <a:p>
                      <a:pPr marL="0" marR="0" indent="0" algn="l" defTabSz="914400" rtl="0" eaLnBrk="1" fontAlgn="auto" latinLnBrk="0" hangingPunct="1">
                        <a:lnSpc>
                          <a:spcPct val="100000"/>
                        </a:lnSpc>
                        <a:spcBef>
                          <a:spcPts val="0"/>
                        </a:spcBef>
                        <a:spcAft>
                          <a:spcPts val="0"/>
                        </a:spcAft>
                        <a:buClrTx/>
                        <a:buSzTx/>
                        <a:buFontTx/>
                        <a:buNone/>
                        <a:tabLst/>
                        <a:defRPr/>
                      </a:pPr>
                      <a:r>
                        <a:rPr lang="en-US" altLang="ja-JP" sz="1200" dirty="0"/>
                        <a:t>2011</a:t>
                      </a:r>
                      <a:r>
                        <a:rPr lang="ja-JP" altLang="en-US" sz="1200" dirty="0"/>
                        <a:t>予算：－</a:t>
                      </a:r>
                      <a:endParaRPr lang="en-US" altLang="ja-JP" sz="1200" dirty="0"/>
                    </a:p>
                  </a:txBody>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dirty="0"/>
                    </a:p>
                  </a:txBody>
                  <a:tcPr>
                    <a:lnR w="12700" cap="flat" cmpd="sng" algn="ctr">
                      <a:solidFill>
                        <a:schemeClr val="tx1"/>
                      </a:solidFill>
                      <a:prstDash val="lgDash"/>
                      <a:round/>
                      <a:headEnd type="none" w="med" len="med"/>
                      <a:tailEnd type="none" w="med" len="med"/>
                    </a:lnR>
                    <a:lnBlToTr w="12700" cap="flat" cmpd="sng" algn="ctr">
                      <a:solidFill>
                        <a:schemeClr val="tx1"/>
                      </a:solidFill>
                      <a:prstDash val="solid"/>
                      <a:round/>
                      <a:headEnd type="none" w="med" len="med"/>
                      <a:tailEnd type="none" w="med" len="med"/>
                    </a:lnBlToTr>
                  </a:tcPr>
                </a:tc>
                <a:tc>
                  <a:txBody>
                    <a:bodyPr/>
                    <a:lstStyle/>
                    <a:p>
                      <a:r>
                        <a:rPr kumimoji="1" lang="en-US" altLang="ja-JP" sz="1200" b="0" i="0" u="none" strike="noStrike" kern="1200" baseline="0" dirty="0">
                          <a:solidFill>
                            <a:schemeClr val="tx1"/>
                          </a:solidFill>
                          <a:latin typeface="+mn-lt"/>
                          <a:ea typeface="+mn-ea"/>
                          <a:cs typeface="+mn-cs"/>
                        </a:rPr>
                        <a:t>2017</a:t>
                      </a:r>
                      <a:r>
                        <a:rPr kumimoji="1" lang="ja-JP" altLang="en-US" sz="1200" b="0" i="0" u="none" strike="noStrike" kern="1200" baseline="0" dirty="0">
                          <a:solidFill>
                            <a:schemeClr val="tx1"/>
                          </a:solidFill>
                          <a:latin typeface="+mn-lt"/>
                          <a:ea typeface="+mn-ea"/>
                          <a:cs typeface="+mn-cs"/>
                        </a:rPr>
                        <a:t>年</a:t>
                      </a:r>
                      <a:r>
                        <a:rPr kumimoji="1" lang="en-US" altLang="ja-JP" sz="1200" b="0" i="0" u="none" strike="noStrike" kern="1200" baseline="0" dirty="0">
                          <a:solidFill>
                            <a:schemeClr val="tx1"/>
                          </a:solidFill>
                          <a:latin typeface="+mn-lt"/>
                          <a:ea typeface="+mn-ea"/>
                          <a:cs typeface="+mn-cs"/>
                        </a:rPr>
                        <a:t>5</a:t>
                      </a:r>
                      <a:r>
                        <a:rPr kumimoji="1" lang="ja-JP" altLang="en-US" sz="1200" b="0" i="0" u="none" strike="noStrike" kern="1200" baseline="0" dirty="0">
                          <a:solidFill>
                            <a:schemeClr val="tx1"/>
                          </a:solidFill>
                          <a:latin typeface="+mn-lt"/>
                          <a:ea typeface="+mn-ea"/>
                          <a:cs typeface="+mn-cs"/>
                        </a:rPr>
                        <a:t>月に設置したプロジェクトチームの議論を踏まえ、北区、西区、中央区の</a:t>
                      </a:r>
                    </a:p>
                    <a:p>
                      <a:r>
                        <a:rPr kumimoji="1" lang="ja-JP" altLang="en-US" sz="1200" b="0" i="0" u="none" strike="noStrike" kern="1200" baseline="0" dirty="0">
                          <a:solidFill>
                            <a:schemeClr val="tx1"/>
                          </a:solidFill>
                          <a:latin typeface="+mn-lt"/>
                          <a:ea typeface="+mn-ea"/>
                          <a:cs typeface="+mn-cs"/>
                        </a:rPr>
                        <a:t>小学校において、教室不足（</a:t>
                      </a:r>
                      <a:r>
                        <a:rPr kumimoji="1" lang="en-US" altLang="ja-JP" sz="1200" b="0" i="0" u="none" strike="noStrike" kern="1200" baseline="0" dirty="0">
                          <a:solidFill>
                            <a:schemeClr val="tx1"/>
                          </a:solidFill>
                          <a:latin typeface="+mn-lt"/>
                          <a:ea typeface="+mn-ea"/>
                          <a:cs typeface="+mn-cs"/>
                        </a:rPr>
                        <a:t>163</a:t>
                      </a:r>
                      <a:r>
                        <a:rPr kumimoji="1" lang="ja-JP" altLang="en-US" sz="1200" b="0" i="0" u="none" strike="noStrike" kern="1200" baseline="0" dirty="0">
                          <a:solidFill>
                            <a:schemeClr val="tx1"/>
                          </a:solidFill>
                          <a:latin typeface="+mn-lt"/>
                          <a:ea typeface="+mn-ea"/>
                          <a:cs typeface="+mn-cs"/>
                        </a:rPr>
                        <a:t>教室）が見込まれる学校の校舎の増築等の実施</a:t>
                      </a:r>
                    </a:p>
                    <a:p>
                      <a:r>
                        <a:rPr kumimoji="1" lang="ja-JP" altLang="en-US" sz="1200" b="0" i="0" u="none" strike="noStrike" kern="1200" baseline="0" dirty="0">
                          <a:solidFill>
                            <a:schemeClr val="tx1"/>
                          </a:solidFill>
                          <a:latin typeface="+mn-lt"/>
                          <a:ea typeface="+mn-ea"/>
                          <a:cs typeface="+mn-cs"/>
                        </a:rPr>
                        <a:t>・</a:t>
                      </a:r>
                      <a:r>
                        <a:rPr kumimoji="1" lang="en-US" altLang="ja-JP" sz="1200" b="0" i="0" u="none" strike="noStrike" kern="1200" baseline="0" dirty="0">
                          <a:solidFill>
                            <a:schemeClr val="tx1"/>
                          </a:solidFill>
                          <a:latin typeface="+mn-lt"/>
                          <a:ea typeface="+mn-ea"/>
                          <a:cs typeface="+mn-cs"/>
                        </a:rPr>
                        <a:t>2018</a:t>
                      </a:r>
                      <a:r>
                        <a:rPr kumimoji="1" lang="ja-JP" altLang="en-US" sz="1200" b="0" i="0" u="none" strike="noStrike" kern="1200" baseline="0" dirty="0">
                          <a:solidFill>
                            <a:schemeClr val="tx1"/>
                          </a:solidFill>
                          <a:latin typeface="+mn-lt"/>
                          <a:ea typeface="+mn-ea"/>
                          <a:cs typeface="+mn-cs"/>
                        </a:rPr>
                        <a:t>年度は、不足教室の解消のため、実施設計（</a:t>
                      </a:r>
                      <a:r>
                        <a:rPr kumimoji="1" lang="en-US" altLang="ja-JP" sz="1200" b="0" i="0" u="none" strike="noStrike" kern="1200" baseline="0" dirty="0">
                          <a:solidFill>
                            <a:schemeClr val="tx1"/>
                          </a:solidFill>
                          <a:latin typeface="+mn-lt"/>
                          <a:ea typeface="+mn-ea"/>
                          <a:cs typeface="+mn-cs"/>
                        </a:rPr>
                        <a:t>2</a:t>
                      </a:r>
                      <a:r>
                        <a:rPr kumimoji="1" lang="ja-JP" altLang="en-US" sz="1200" b="0" i="0" u="none" strike="noStrike" kern="1200" baseline="0" dirty="0">
                          <a:solidFill>
                            <a:schemeClr val="tx1"/>
                          </a:solidFill>
                          <a:latin typeface="+mn-lt"/>
                          <a:ea typeface="+mn-ea"/>
                          <a:cs typeface="+mn-cs"/>
                        </a:rPr>
                        <a:t>校）、増築工事（</a:t>
                      </a:r>
                      <a:r>
                        <a:rPr kumimoji="1" lang="en-US" altLang="ja-JP" sz="1200" b="0" i="0" u="none" strike="noStrike" kern="1200" baseline="0" dirty="0">
                          <a:solidFill>
                            <a:schemeClr val="tx1"/>
                          </a:solidFill>
                          <a:latin typeface="+mn-lt"/>
                          <a:ea typeface="+mn-ea"/>
                          <a:cs typeface="+mn-cs"/>
                        </a:rPr>
                        <a:t>6</a:t>
                      </a:r>
                      <a:r>
                        <a:rPr kumimoji="1" lang="ja-JP" altLang="en-US" sz="1200" b="0" i="0" u="none" strike="noStrike" kern="1200" baseline="0" dirty="0">
                          <a:solidFill>
                            <a:schemeClr val="tx1"/>
                          </a:solidFill>
                          <a:latin typeface="+mn-lt"/>
                          <a:ea typeface="+mn-ea"/>
                          <a:cs typeface="+mn-cs"/>
                        </a:rPr>
                        <a:t>校、</a:t>
                      </a:r>
                      <a:r>
                        <a:rPr kumimoji="1" lang="en-US" altLang="ja-JP" sz="1200" b="0" i="0" u="none" strike="noStrike" kern="1200" baseline="0" dirty="0">
                          <a:solidFill>
                            <a:schemeClr val="tx1"/>
                          </a:solidFill>
                          <a:latin typeface="+mn-lt"/>
                          <a:ea typeface="+mn-ea"/>
                          <a:cs typeface="+mn-cs"/>
                        </a:rPr>
                        <a:t>39</a:t>
                      </a:r>
                      <a:r>
                        <a:rPr kumimoji="1" lang="ja-JP" altLang="en-US" sz="1200" b="0" i="0" u="none" strike="noStrike" kern="1200" baseline="0" dirty="0">
                          <a:solidFill>
                            <a:schemeClr val="tx1"/>
                          </a:solidFill>
                          <a:latin typeface="+mn-lt"/>
                          <a:ea typeface="+mn-ea"/>
                          <a:cs typeface="+mn-cs"/>
                        </a:rPr>
                        <a:t>教室）を実施</a:t>
                      </a:r>
                      <a:endParaRPr kumimoji="1" lang="en-US" altLang="ja-JP" sz="1200" b="0" i="0" u="none" strike="noStrike" kern="1200" baseline="0" dirty="0">
                        <a:solidFill>
                          <a:schemeClr val="tx1"/>
                        </a:solidFill>
                        <a:latin typeface="+mn-lt"/>
                        <a:ea typeface="+mn-ea"/>
                        <a:cs typeface="+mn-cs"/>
                      </a:endParaRPr>
                    </a:p>
                    <a:p>
                      <a:r>
                        <a:rPr lang="ja-JP" altLang="en-US" sz="1200" dirty="0">
                          <a:solidFill>
                            <a:schemeClr val="tx1"/>
                          </a:solidFill>
                        </a:rPr>
                        <a:t>（</a:t>
                      </a:r>
                      <a:r>
                        <a:rPr lang="en-US" altLang="ja-JP" sz="1200" u="sng" dirty="0">
                          <a:solidFill>
                            <a:schemeClr val="tx1"/>
                          </a:solidFill>
                        </a:rPr>
                        <a:t>2018</a:t>
                      </a:r>
                      <a:r>
                        <a:rPr lang="ja-JP" altLang="en-US" sz="1200" u="sng" dirty="0">
                          <a:solidFill>
                            <a:schemeClr val="tx1"/>
                          </a:solidFill>
                        </a:rPr>
                        <a:t>予算：</a:t>
                      </a:r>
                      <a:r>
                        <a:rPr lang="en-US" altLang="ja-JP" sz="1200" u="sng" dirty="0">
                          <a:solidFill>
                            <a:schemeClr val="tx1"/>
                          </a:solidFill>
                        </a:rPr>
                        <a:t>8</a:t>
                      </a:r>
                      <a:r>
                        <a:rPr lang="ja-JP" altLang="en-US" sz="1200" u="sng" dirty="0">
                          <a:solidFill>
                            <a:schemeClr val="tx1"/>
                          </a:solidFill>
                        </a:rPr>
                        <a:t>億円</a:t>
                      </a:r>
                      <a:r>
                        <a:rPr lang="ja-JP" altLang="en-US" sz="1200" dirty="0">
                          <a:solidFill>
                            <a:schemeClr val="tx1"/>
                          </a:solidFill>
                        </a:rPr>
                        <a:t>）</a:t>
                      </a:r>
                      <a:endParaRPr kumimoji="1" lang="en-US" altLang="ja-JP" sz="1200" dirty="0">
                        <a:solidFill>
                          <a:schemeClr val="tx1"/>
                        </a:solidFill>
                      </a:endParaRPr>
                    </a:p>
                  </a:txBody>
                  <a:tcPr>
                    <a:lnL w="12700" cap="flat" cmpd="sng" algn="ctr">
                      <a:solidFill>
                        <a:schemeClr val="tx1"/>
                      </a:solidFill>
                      <a:prstDash val="lgDash"/>
                      <a:round/>
                      <a:headEnd type="none" w="med" len="med"/>
                      <a:tailEnd type="none" w="med" len="med"/>
                    </a:lnL>
                  </a:tcPr>
                </a:tc>
                <a:extLst>
                  <a:ext uri="{0D108BD9-81ED-4DB2-BD59-A6C34878D82A}">
                    <a16:rowId xmlns:a16="http://schemas.microsoft.com/office/drawing/2014/main" xmlns="" val="10003"/>
                  </a:ext>
                </a:extLst>
              </a:tr>
            </a:tbl>
          </a:graphicData>
        </a:graphic>
      </p:graphicFrame>
      <p:sp>
        <p:nvSpPr>
          <p:cNvPr id="9" name="角丸四角形 8"/>
          <p:cNvSpPr/>
          <p:nvPr/>
        </p:nvSpPr>
        <p:spPr>
          <a:xfrm>
            <a:off x="279300" y="608573"/>
            <a:ext cx="1268364" cy="343689"/>
          </a:xfrm>
          <a:prstGeom prst="roundRect">
            <a:avLst/>
          </a:prstGeom>
          <a:noFill/>
          <a:effectLst/>
        </p:spPr>
        <p:style>
          <a:lnRef idx="1">
            <a:schemeClr val="accent1"/>
          </a:lnRef>
          <a:fillRef idx="2">
            <a:schemeClr val="accent1"/>
          </a:fillRef>
          <a:effectRef idx="1">
            <a:schemeClr val="accent1"/>
          </a:effectRef>
          <a:fontRef idx="minor">
            <a:schemeClr val="dk1"/>
          </a:fontRef>
        </p:style>
        <p:txBody>
          <a:bodyPr vert="horz" rtlCol="0" anchor="ctr"/>
          <a:lstStyle/>
          <a:p>
            <a:pPr algn="ctr"/>
            <a:r>
              <a:rPr lang="ja-JP" altLang="en-US" b="1" dirty="0"/>
              <a:t>教　育　②</a:t>
            </a:r>
            <a:endParaRPr kumimoji="1" lang="ja-JP" altLang="en-US" b="1" dirty="0"/>
          </a:p>
        </p:txBody>
      </p:sp>
      <p:sp>
        <p:nvSpPr>
          <p:cNvPr id="10" name="テキスト ボックス 9"/>
          <p:cNvSpPr txBox="1"/>
          <p:nvPr/>
        </p:nvSpPr>
        <p:spPr>
          <a:xfrm>
            <a:off x="251520" y="232182"/>
            <a:ext cx="7704856" cy="338554"/>
          </a:xfrm>
          <a:prstGeom prst="rect">
            <a:avLst/>
          </a:prstGeom>
          <a:noFill/>
        </p:spPr>
        <p:txBody>
          <a:bodyPr wrap="square" rtlCol="0">
            <a:spAutoFit/>
          </a:bodyPr>
          <a:lstStyle/>
          <a:p>
            <a:r>
              <a:rPr lang="ja-JP" altLang="en-US" sz="1600" b="1" dirty="0"/>
              <a:t>③　新規・拡充した施策・事業の概要</a:t>
            </a:r>
            <a:endParaRPr kumimoji="1" lang="ja-JP" altLang="en-US" sz="1600" b="1" dirty="0"/>
          </a:p>
        </p:txBody>
      </p:sp>
      <p:cxnSp>
        <p:nvCxnSpPr>
          <p:cNvPr id="11" name="直線コネクタ 10"/>
          <p:cNvCxnSpPr/>
          <p:nvPr/>
        </p:nvCxnSpPr>
        <p:spPr>
          <a:xfrm>
            <a:off x="251520" y="520214"/>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2" name="二等辺三角形 11"/>
          <p:cNvSpPr/>
          <p:nvPr/>
        </p:nvSpPr>
        <p:spPr>
          <a:xfrm rot="5400000">
            <a:off x="3469842" y="1190324"/>
            <a:ext cx="216024" cy="459980"/>
          </a:xfrm>
          <a:prstGeom prst="triangle">
            <a:avLst/>
          </a:prstGeom>
        </p:spPr>
        <p:style>
          <a:lnRef idx="1">
            <a:schemeClr val="accent2"/>
          </a:lnRef>
          <a:fillRef idx="2">
            <a:schemeClr val="accent2"/>
          </a:fillRef>
          <a:effectRef idx="1">
            <a:schemeClr val="accent2"/>
          </a:effectRef>
          <a:fontRef idx="minor">
            <a:schemeClr val="dk1"/>
          </a:fontRef>
        </p:style>
        <p:txBody>
          <a:bodyPr rtlCol="0" anchor="ctr"/>
          <a:lstStyle/>
          <a:p>
            <a:pPr algn="ctr"/>
            <a:endParaRPr kumimoji="1" lang="ja-JP" altLang="en-US"/>
          </a:p>
        </p:txBody>
      </p:sp>
      <p:sp>
        <p:nvSpPr>
          <p:cNvPr id="13" name="テキスト ボックス 12"/>
          <p:cNvSpPr txBox="1"/>
          <p:nvPr/>
        </p:nvSpPr>
        <p:spPr>
          <a:xfrm>
            <a:off x="0" y="0"/>
            <a:ext cx="4572000" cy="276999"/>
          </a:xfrm>
          <a:prstGeom prst="rect">
            <a:avLst/>
          </a:prstGeom>
          <a:noFill/>
        </p:spPr>
        <p:txBody>
          <a:bodyPr wrap="square" rtlCol="0">
            <a:spAutoFit/>
          </a:bodyPr>
          <a:lstStyle/>
          <a:p>
            <a:r>
              <a:rPr kumimoji="1" lang="en-US" altLang="ja-JP" sz="1200" dirty="0"/>
              <a:t>Ⅳ</a:t>
            </a:r>
            <a:r>
              <a:rPr kumimoji="1" lang="ja-JP" altLang="en-US" sz="1200" dirty="0"/>
              <a:t>　</a:t>
            </a:r>
            <a:r>
              <a:rPr kumimoji="1" lang="ja-JP" altLang="en-US" sz="1100" dirty="0"/>
              <a:t>政策</a:t>
            </a:r>
            <a:r>
              <a:rPr kumimoji="1" lang="ja-JP" altLang="en-US" sz="1200" dirty="0"/>
              <a:t>の刷新・現役世代の重点投資</a:t>
            </a:r>
            <a:r>
              <a:rPr lang="ja-JP" altLang="en-US" sz="1200" dirty="0"/>
              <a:t>（子育て・教育）</a:t>
            </a:r>
            <a:endParaRPr kumimoji="1" lang="en-US" altLang="ja-JP" sz="1200" dirty="0"/>
          </a:p>
        </p:txBody>
      </p:sp>
      <p:sp>
        <p:nvSpPr>
          <p:cNvPr id="14" name="スライド番号プレースホルダ 13"/>
          <p:cNvSpPr>
            <a:spLocks noGrp="1"/>
          </p:cNvSpPr>
          <p:nvPr>
            <p:ph type="sldNum" sz="quarter" idx="12"/>
          </p:nvPr>
        </p:nvSpPr>
        <p:spPr>
          <a:xfrm>
            <a:off x="8460432" y="6669360"/>
            <a:ext cx="720080" cy="177924"/>
          </a:xfrm>
        </p:spPr>
        <p:txBody>
          <a:bodyPr/>
          <a:lstStyle/>
          <a:p>
            <a:fld id="{CCEC3038-1CF1-4B63-9920-55248DCFBA97}" type="slidenum">
              <a:rPr kumimoji="1" lang="ja-JP" altLang="en-US" smtClean="0"/>
              <a:pPr/>
              <a:t>17</a:t>
            </a:fld>
            <a:endParaRPr kumimoji="1" lang="ja-JP" altLang="en-US" dirty="0"/>
          </a:p>
        </p:txBody>
      </p:sp>
      <p:sp>
        <p:nvSpPr>
          <p:cNvPr id="16" name="テキスト ボックス 15"/>
          <p:cNvSpPr txBox="1"/>
          <p:nvPr/>
        </p:nvSpPr>
        <p:spPr>
          <a:xfrm>
            <a:off x="7065288" y="77819"/>
            <a:ext cx="646331" cy="369332"/>
          </a:xfrm>
          <a:prstGeom prst="rect">
            <a:avLst/>
          </a:prstGeom>
          <a:solidFill>
            <a:schemeClr val="bg2">
              <a:lumMod val="50000"/>
            </a:schemeClr>
          </a:solidFill>
          <a:ln>
            <a:solidFill>
              <a:schemeClr val="bg2">
                <a:lumMod val="25000"/>
              </a:schemeClr>
            </a:solidFill>
          </a:ln>
        </p:spPr>
        <p:txBody>
          <a:bodyPr wrap="none" rtlCol="0">
            <a:spAutoFit/>
          </a:bodyPr>
          <a:lstStyle/>
          <a:p>
            <a:r>
              <a:rPr lang="ja-JP" altLang="en-US" b="1" dirty="0">
                <a:solidFill>
                  <a:schemeClr val="bg1"/>
                </a:solidFill>
                <a:latin typeface="Meiryo UI" panose="020B0604030504040204" pitchFamily="50" charset="-128"/>
                <a:ea typeface="Meiryo UI" panose="020B0604030504040204" pitchFamily="50" charset="-128"/>
              </a:rPr>
              <a:t>追加</a:t>
            </a:r>
            <a:endParaRPr kumimoji="1" lang="ja-JP" altLang="en-US" b="1" dirty="0">
              <a:solidFill>
                <a:schemeClr val="bg1"/>
              </a:solidFill>
              <a:latin typeface="Meiryo UI" panose="020B0604030504040204" pitchFamily="50" charset="-128"/>
              <a:ea typeface="Meiryo UI" panose="020B0604030504040204" pitchFamily="50" charset="-128"/>
            </a:endParaRPr>
          </a:p>
        </p:txBody>
      </p:sp>
      <p:sp>
        <p:nvSpPr>
          <p:cNvPr id="15" name="テキスト ボックス 14"/>
          <p:cNvSpPr txBox="1"/>
          <p:nvPr/>
        </p:nvSpPr>
        <p:spPr>
          <a:xfrm>
            <a:off x="7812360" y="0"/>
            <a:ext cx="1331640" cy="261610"/>
          </a:xfrm>
          <a:prstGeom prst="rect">
            <a:avLst/>
          </a:prstGeom>
          <a:noFill/>
        </p:spPr>
        <p:txBody>
          <a:bodyPr wrap="square" rtlCol="0">
            <a:spAutoFit/>
          </a:bodyPr>
          <a:lstStyle/>
          <a:p>
            <a:r>
              <a:rPr lang="en-US" altLang="ja-JP" sz="1100" dirty="0">
                <a:latin typeface="Arial" pitchFamily="34" charset="0"/>
                <a:cs typeface="Arial" pitchFamily="34" charset="0"/>
              </a:rPr>
              <a:t>B1</a:t>
            </a:r>
            <a:r>
              <a:rPr lang="en-US" altLang="ja-JP" sz="1100" dirty="0" smtClean="0">
                <a:latin typeface="Arial" pitchFamily="34" charset="0"/>
                <a:cs typeface="Arial" pitchFamily="34" charset="0"/>
              </a:rPr>
              <a:t>.(47)</a:t>
            </a:r>
            <a:r>
              <a:rPr lang="ja-JP" altLang="en-US" sz="1100" dirty="0" smtClean="0">
                <a:latin typeface="Arial" pitchFamily="34" charset="0"/>
                <a:cs typeface="Arial" pitchFamily="34" charset="0"/>
              </a:rPr>
              <a:t>～</a:t>
            </a:r>
            <a:r>
              <a:rPr lang="en-US" altLang="ja-JP" sz="1100" dirty="0" smtClean="0">
                <a:latin typeface="Arial" pitchFamily="34" charset="0"/>
                <a:cs typeface="Arial" pitchFamily="34" charset="0"/>
              </a:rPr>
              <a:t>(58)</a:t>
            </a:r>
            <a:endParaRPr kumimoji="1" lang="en-US" altLang="ja-JP" sz="1100" dirty="0">
              <a:latin typeface="Arial" pitchFamily="34" charset="0"/>
              <a:cs typeface="Arial" pitchFamily="34" charset="0"/>
            </a:endParaRPr>
          </a:p>
        </p:txBody>
      </p:sp>
    </p:spTree>
    <p:extLst>
      <p:ext uri="{BB962C8B-B14F-4D97-AF65-F5344CB8AC3E}">
        <p14:creationId xmlns:p14="http://schemas.microsoft.com/office/powerpoint/2010/main" val="2452044168"/>
      </p:ext>
    </p:extLst>
  </p:cSld>
  <p:clrMapOvr>
    <a:masterClrMapping/>
  </p:clrMapOvr>
</p:sld>
</file>

<file path=ppt/slides/slide1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31" name="直線コネクタ 30"/>
          <p:cNvCxnSpPr/>
          <p:nvPr/>
        </p:nvCxnSpPr>
        <p:spPr>
          <a:xfrm flipH="1">
            <a:off x="995454" y="3348185"/>
            <a:ext cx="7259007" cy="0"/>
          </a:xfrm>
          <a:prstGeom prst="line">
            <a:avLst/>
          </a:prstGeom>
          <a:noFill/>
          <a:ln w="25400" cap="flat">
            <a:solidFill>
              <a:schemeClr val="bg1">
                <a:lumMod val="50000"/>
              </a:schemeClr>
            </a:solidFill>
            <a:prstDash val="solid"/>
            <a:miter lim="400000"/>
          </a:ln>
          <a:effectLst/>
          <a:sp3d/>
        </p:spPr>
        <p:style>
          <a:lnRef idx="0">
            <a:scrgbClr r="0" g="0" b="0"/>
          </a:lnRef>
          <a:fillRef idx="0">
            <a:scrgbClr r="0" g="0" b="0"/>
          </a:fillRef>
          <a:effectRef idx="0">
            <a:scrgbClr r="0" g="0" b="0"/>
          </a:effectRef>
          <a:fontRef idx="none"/>
        </p:style>
      </p:cxnSp>
      <p:pic>
        <p:nvPicPr>
          <p:cNvPr id="2" name="図 1"/>
          <p:cNvPicPr>
            <a:picLocks noChangeAspect="1"/>
          </p:cNvPicPr>
          <p:nvPr/>
        </p:nvPicPr>
        <p:blipFill>
          <a:blip r:embed="rId2"/>
          <a:stretch>
            <a:fillRect/>
          </a:stretch>
        </p:blipFill>
        <p:spPr>
          <a:xfrm>
            <a:off x="424517" y="1773081"/>
            <a:ext cx="6090432" cy="4858933"/>
          </a:xfrm>
          <a:prstGeom prst="rect">
            <a:avLst/>
          </a:prstGeom>
        </p:spPr>
      </p:pic>
      <p:sp>
        <p:nvSpPr>
          <p:cNvPr id="53" name="正方形/長方形 52"/>
          <p:cNvSpPr/>
          <p:nvPr/>
        </p:nvSpPr>
        <p:spPr>
          <a:xfrm>
            <a:off x="6876256" y="402658"/>
            <a:ext cx="2206181" cy="369332"/>
          </a:xfrm>
          <a:prstGeom prst="rect">
            <a:avLst/>
          </a:prstGeom>
          <a:noFill/>
        </p:spPr>
        <p:txBody>
          <a:bodyPr wrap="none">
            <a:spAutoFit/>
          </a:bodyPr>
          <a:lstStyle/>
          <a:p>
            <a:pPr algn="ctr"/>
            <a:r>
              <a:rPr lang="ja-JP" altLang="en-US" dirty="0"/>
              <a:t>＜</a:t>
            </a:r>
            <a:r>
              <a:rPr lang="en-US" altLang="ja-JP" dirty="0"/>
              <a:t>What</a:t>
            </a:r>
            <a:r>
              <a:rPr lang="ja-JP" altLang="en-US" dirty="0" err="1"/>
              <a:t>、</a:t>
            </a:r>
            <a:r>
              <a:rPr lang="en-US" altLang="ja-JP" dirty="0"/>
              <a:t>Outcome</a:t>
            </a:r>
            <a:r>
              <a:rPr lang="ja-JP" altLang="en-US" dirty="0"/>
              <a:t>＞</a:t>
            </a:r>
          </a:p>
        </p:txBody>
      </p:sp>
      <p:sp>
        <p:nvSpPr>
          <p:cNvPr id="48" name="スライド番号プレースホルダ 47"/>
          <p:cNvSpPr>
            <a:spLocks noGrp="1"/>
          </p:cNvSpPr>
          <p:nvPr>
            <p:ph type="sldNum" sz="quarter" idx="12"/>
          </p:nvPr>
        </p:nvSpPr>
        <p:spPr/>
        <p:txBody>
          <a:bodyPr/>
          <a:lstStyle/>
          <a:p>
            <a:fld id="{CCEC3038-1CF1-4B63-9920-55248DCFBA97}" type="slidenum">
              <a:rPr kumimoji="1" lang="ja-JP" altLang="en-US" smtClean="0"/>
              <a:pPr/>
              <a:t>179</a:t>
            </a:fld>
            <a:endParaRPr kumimoji="1" lang="ja-JP" altLang="en-US"/>
          </a:p>
        </p:txBody>
      </p:sp>
      <p:sp>
        <p:nvSpPr>
          <p:cNvPr id="59" name="正方形/長方形 58"/>
          <p:cNvSpPr/>
          <p:nvPr/>
        </p:nvSpPr>
        <p:spPr>
          <a:xfrm>
            <a:off x="323528" y="323364"/>
            <a:ext cx="5544616" cy="369332"/>
          </a:xfrm>
          <a:prstGeom prst="rect">
            <a:avLst/>
          </a:prstGeom>
        </p:spPr>
        <p:txBody>
          <a:bodyPr wrap="square">
            <a:spAutoFit/>
          </a:bodyPr>
          <a:lstStyle/>
          <a:p>
            <a:r>
              <a:rPr lang="ja-JP" altLang="en-US" b="1" dirty="0">
                <a:latin typeface="+mn-ea"/>
              </a:rPr>
              <a:t>①　アクションプランの取組み</a:t>
            </a:r>
          </a:p>
        </p:txBody>
      </p:sp>
      <p:cxnSp>
        <p:nvCxnSpPr>
          <p:cNvPr id="60" name="直線コネクタ 59"/>
          <p:cNvCxnSpPr/>
          <p:nvPr/>
        </p:nvCxnSpPr>
        <p:spPr>
          <a:xfrm>
            <a:off x="323528" y="692696"/>
            <a:ext cx="856895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4" name="正方形/長方形 23"/>
          <p:cNvSpPr/>
          <p:nvPr/>
        </p:nvSpPr>
        <p:spPr>
          <a:xfrm>
            <a:off x="179512" y="764704"/>
            <a:ext cx="8892480" cy="646331"/>
          </a:xfrm>
          <a:prstGeom prst="rect">
            <a:avLst/>
          </a:prstGeom>
        </p:spPr>
        <p:txBody>
          <a:bodyPr wrap="square">
            <a:spAutoFit/>
          </a:bodyPr>
          <a:lstStyle/>
          <a:p>
            <a:r>
              <a:rPr lang="ja-JP" altLang="en-US" dirty="0">
                <a:latin typeface="Calibri" pitchFamily="34" charset="0"/>
              </a:rPr>
              <a:t>　アクションプランの取組み開始時（</a:t>
            </a:r>
            <a:r>
              <a:rPr lang="en-US" altLang="ja-JP" dirty="0">
                <a:latin typeface="Calibri" pitchFamily="34" charset="0"/>
              </a:rPr>
              <a:t>2015</a:t>
            </a:r>
            <a:r>
              <a:rPr lang="ja-JP" altLang="en-US" dirty="0">
                <a:latin typeface="Calibri" pitchFamily="34" charset="0"/>
              </a:rPr>
              <a:t>年度）に設定した全</a:t>
            </a:r>
            <a:r>
              <a:rPr lang="en-US" altLang="ja-JP" dirty="0">
                <a:latin typeface="Calibri" pitchFamily="34" charset="0"/>
              </a:rPr>
              <a:t>55</a:t>
            </a:r>
            <a:r>
              <a:rPr lang="ja-JP" altLang="en-US" dirty="0">
                <a:latin typeface="Calibri" pitchFamily="34" charset="0"/>
              </a:rPr>
              <a:t>件中</a:t>
            </a:r>
            <a:r>
              <a:rPr lang="en-US" altLang="ja-JP" dirty="0">
                <a:latin typeface="Calibri" pitchFamily="34" charset="0"/>
              </a:rPr>
              <a:t>53</a:t>
            </a:r>
            <a:r>
              <a:rPr lang="ja-JP" altLang="en-US" dirty="0">
                <a:latin typeface="Calibri" pitchFamily="34" charset="0"/>
              </a:rPr>
              <a:t>件（</a:t>
            </a:r>
            <a:r>
              <a:rPr lang="en-US" altLang="ja-JP" dirty="0">
                <a:latin typeface="Calibri" pitchFamily="34" charset="0"/>
              </a:rPr>
              <a:t>96%</a:t>
            </a:r>
            <a:r>
              <a:rPr lang="ja-JP" altLang="en-US" dirty="0">
                <a:latin typeface="Calibri" pitchFamily="34" charset="0"/>
              </a:rPr>
              <a:t>）及び追加企画</a:t>
            </a:r>
            <a:r>
              <a:rPr lang="en-US" altLang="ja-JP" dirty="0">
                <a:latin typeface="Calibri" pitchFamily="34" charset="0"/>
              </a:rPr>
              <a:t>21</a:t>
            </a:r>
            <a:r>
              <a:rPr lang="ja-JP" altLang="en-US" dirty="0">
                <a:latin typeface="Calibri" pitchFamily="34" charset="0"/>
              </a:rPr>
              <a:t>件の合計</a:t>
            </a:r>
            <a:r>
              <a:rPr lang="en-US" altLang="ja-JP" dirty="0">
                <a:latin typeface="Calibri" pitchFamily="34" charset="0"/>
              </a:rPr>
              <a:t>74</a:t>
            </a:r>
            <a:r>
              <a:rPr lang="ja-JP" altLang="en-US" dirty="0">
                <a:latin typeface="Calibri" pitchFamily="34" charset="0"/>
              </a:rPr>
              <a:t>件を実施。当初に設定した</a:t>
            </a:r>
            <a:r>
              <a:rPr lang="en-US" altLang="ja-JP" dirty="0">
                <a:latin typeface="Calibri" pitchFamily="34" charset="0"/>
              </a:rPr>
              <a:t>2017</a:t>
            </a:r>
            <a:r>
              <a:rPr lang="ja-JP" altLang="en-US" dirty="0">
                <a:latin typeface="Calibri" pitchFamily="34" charset="0"/>
              </a:rPr>
              <a:t>年度末までの目標件数</a:t>
            </a:r>
            <a:r>
              <a:rPr lang="en-US" altLang="ja-JP" dirty="0">
                <a:latin typeface="Calibri" pitchFamily="34" charset="0"/>
              </a:rPr>
              <a:t>70</a:t>
            </a:r>
            <a:r>
              <a:rPr lang="ja-JP" altLang="en-US" dirty="0">
                <a:latin typeface="Calibri" pitchFamily="34" charset="0"/>
              </a:rPr>
              <a:t>件を上回った。</a:t>
            </a:r>
            <a:endParaRPr lang="en-US" altLang="ja-JP" dirty="0"/>
          </a:p>
        </p:txBody>
      </p:sp>
      <p:sp>
        <p:nvSpPr>
          <p:cNvPr id="26" name="テキスト ボックス 25"/>
          <p:cNvSpPr txBox="1"/>
          <p:nvPr/>
        </p:nvSpPr>
        <p:spPr>
          <a:xfrm>
            <a:off x="1139209" y="4665163"/>
            <a:ext cx="795089" cy="379591"/>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none" lIns="50800" tIns="50800" rIns="50800" bIns="50800" numCol="1" spcCol="38100" rtlCol="0" anchor="ctr">
            <a:spAutoFit/>
          </a:bodyPr>
          <a:lstStyle/>
          <a:p>
            <a:pPr defTabSz="584229"/>
            <a:r>
              <a:rPr lang="ja-JP" altLang="en-US" sz="1800" dirty="0">
                <a:solidFill>
                  <a:schemeClr val="bg1"/>
                </a:solidFill>
                <a:latin typeface="メイリオ" panose="020B0604030504040204" pitchFamily="50" charset="-128"/>
                <a:ea typeface="メイリオ" panose="020B0604030504040204" pitchFamily="50" charset="-128"/>
              </a:rPr>
              <a:t>実施済</a:t>
            </a:r>
          </a:p>
        </p:txBody>
      </p:sp>
      <p:sp>
        <p:nvSpPr>
          <p:cNvPr id="27" name="テキスト ボックス 26"/>
          <p:cNvSpPr txBox="1"/>
          <p:nvPr/>
        </p:nvSpPr>
        <p:spPr>
          <a:xfrm>
            <a:off x="1147825" y="3421961"/>
            <a:ext cx="795089" cy="379591"/>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none" lIns="50800" tIns="50800" rIns="50800" bIns="50800" numCol="1" spcCol="38100" rtlCol="0" anchor="ctr">
            <a:spAutoFit/>
          </a:bodyPr>
          <a:lstStyle/>
          <a:p>
            <a:pPr defTabSz="584229"/>
            <a:r>
              <a:rPr lang="ja-JP" altLang="en-US" sz="1800" dirty="0">
                <a:solidFill>
                  <a:schemeClr val="bg1"/>
                </a:solidFill>
                <a:latin typeface="メイリオ" panose="020B0604030504040204" pitchFamily="50" charset="-128"/>
                <a:ea typeface="メイリオ" panose="020B0604030504040204" pitchFamily="50" charset="-128"/>
              </a:rPr>
              <a:t>未実施</a:t>
            </a:r>
          </a:p>
        </p:txBody>
      </p:sp>
      <p:cxnSp>
        <p:nvCxnSpPr>
          <p:cNvPr id="28" name="直線コネクタ 27"/>
          <p:cNvCxnSpPr/>
          <p:nvPr/>
        </p:nvCxnSpPr>
        <p:spPr>
          <a:xfrm flipV="1">
            <a:off x="1934298" y="3857744"/>
            <a:ext cx="1170828" cy="490304"/>
          </a:xfrm>
          <a:prstGeom prst="line">
            <a:avLst/>
          </a:prstGeom>
          <a:noFill/>
          <a:ln w="25400" cap="flat">
            <a:solidFill>
              <a:srgbClr val="000000"/>
            </a:solidFill>
            <a:prstDash val="dash"/>
            <a:miter lim="400000"/>
          </a:ln>
          <a:effectLst/>
          <a:sp3d/>
        </p:spPr>
        <p:style>
          <a:lnRef idx="0">
            <a:scrgbClr r="0" g="0" b="0"/>
          </a:lnRef>
          <a:fillRef idx="0">
            <a:scrgbClr r="0" g="0" b="0"/>
          </a:fillRef>
          <a:effectRef idx="0">
            <a:scrgbClr r="0" g="0" b="0"/>
          </a:effectRef>
          <a:fontRef idx="none"/>
        </p:style>
      </p:cxnSp>
      <p:cxnSp>
        <p:nvCxnSpPr>
          <p:cNvPr id="29" name="直線コネクタ 28"/>
          <p:cNvCxnSpPr/>
          <p:nvPr/>
        </p:nvCxnSpPr>
        <p:spPr>
          <a:xfrm flipV="1">
            <a:off x="3852782" y="3451538"/>
            <a:ext cx="1221494" cy="421360"/>
          </a:xfrm>
          <a:prstGeom prst="line">
            <a:avLst/>
          </a:prstGeom>
          <a:noFill/>
          <a:ln w="25400" cap="flat">
            <a:solidFill>
              <a:srgbClr val="000000"/>
            </a:solidFill>
            <a:prstDash val="dash"/>
            <a:miter lim="400000"/>
          </a:ln>
          <a:effectLst/>
          <a:sp3d/>
        </p:spPr>
        <p:style>
          <a:lnRef idx="0">
            <a:scrgbClr r="0" g="0" b="0"/>
          </a:lnRef>
          <a:fillRef idx="0">
            <a:scrgbClr r="0" g="0" b="0"/>
          </a:fillRef>
          <a:effectRef idx="0">
            <a:scrgbClr r="0" g="0" b="0"/>
          </a:effectRef>
          <a:fontRef idx="none"/>
        </p:style>
      </p:cxnSp>
      <p:sp>
        <p:nvSpPr>
          <p:cNvPr id="30" name="テキスト ボックス 29"/>
          <p:cNvSpPr txBox="1"/>
          <p:nvPr/>
        </p:nvSpPr>
        <p:spPr>
          <a:xfrm rot="16200000">
            <a:off x="-293628" y="4674144"/>
            <a:ext cx="2154436" cy="718145"/>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none" lIns="50800" tIns="50800" rIns="50800" bIns="50800" numCol="1" spcCol="38100" rtlCol="0" anchor="ctr">
            <a:spAutoFit/>
          </a:bodyPr>
          <a:lstStyle/>
          <a:p>
            <a:pPr defTabSz="584229"/>
            <a:r>
              <a:rPr lang="ja-JP" altLang="en-US" sz="2000" b="1" dirty="0">
                <a:latin typeface="メイリオ" panose="020B0604030504040204" pitchFamily="50" charset="-128"/>
                <a:ea typeface="メイリオ" panose="020B0604030504040204" pitchFamily="50" charset="-128"/>
              </a:rPr>
              <a:t>アクションプラン</a:t>
            </a:r>
            <a:r>
              <a:rPr lang="en-US" altLang="ja-JP" sz="2000" b="1" dirty="0">
                <a:latin typeface="メイリオ" panose="020B0604030504040204" pitchFamily="50" charset="-128"/>
                <a:ea typeface="メイリオ" panose="020B0604030504040204" pitchFamily="50" charset="-128"/>
              </a:rPr>
              <a:t/>
            </a:r>
            <a:br>
              <a:rPr lang="en-US" altLang="ja-JP" sz="2000" b="1" dirty="0">
                <a:latin typeface="メイリオ" panose="020B0604030504040204" pitchFamily="50" charset="-128"/>
                <a:ea typeface="メイリオ" panose="020B0604030504040204" pitchFamily="50" charset="-128"/>
              </a:rPr>
            </a:br>
            <a:r>
              <a:rPr lang="ja-JP" altLang="en-US" sz="2000" b="1" dirty="0">
                <a:latin typeface="メイリオ" panose="020B0604030504040204" pitchFamily="50" charset="-128"/>
                <a:ea typeface="メイリオ" panose="020B0604030504040204" pitchFamily="50" charset="-128"/>
              </a:rPr>
              <a:t>（全</a:t>
            </a:r>
            <a:r>
              <a:rPr lang="en-US" altLang="ja-JP" sz="2000" b="1" dirty="0">
                <a:latin typeface="メイリオ" panose="020B0604030504040204" pitchFamily="50" charset="-128"/>
                <a:ea typeface="メイリオ" panose="020B0604030504040204" pitchFamily="50" charset="-128"/>
              </a:rPr>
              <a:t>55</a:t>
            </a:r>
            <a:r>
              <a:rPr lang="ja-JP" altLang="en-US" sz="2000" b="1" dirty="0">
                <a:latin typeface="メイリオ" panose="020B0604030504040204" pitchFamily="50" charset="-128"/>
                <a:ea typeface="メイリオ" panose="020B0604030504040204" pitchFamily="50" charset="-128"/>
              </a:rPr>
              <a:t>件）</a:t>
            </a:r>
          </a:p>
        </p:txBody>
      </p:sp>
      <p:sp>
        <p:nvSpPr>
          <p:cNvPr id="32" name="テキスト ボックス 31"/>
          <p:cNvSpPr txBox="1"/>
          <p:nvPr/>
        </p:nvSpPr>
        <p:spPr>
          <a:xfrm rot="16200000">
            <a:off x="243311" y="2381300"/>
            <a:ext cx="1128514" cy="718145"/>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none" lIns="50800" tIns="50800" rIns="50800" bIns="50800" numCol="1" spcCol="38100" rtlCol="0" anchor="ctr">
            <a:spAutoFit/>
          </a:bodyPr>
          <a:lstStyle/>
          <a:p>
            <a:pPr defTabSz="584229"/>
            <a:r>
              <a:rPr lang="ja-JP" altLang="en-US" sz="2000" b="1" dirty="0">
                <a:latin typeface="メイリオ" panose="020B0604030504040204" pitchFamily="50" charset="-128"/>
                <a:ea typeface="メイリオ" panose="020B0604030504040204" pitchFamily="50" charset="-128"/>
              </a:rPr>
              <a:t>追加企画</a:t>
            </a:r>
            <a:r>
              <a:rPr lang="en-US" altLang="ja-JP" sz="2000" b="1" dirty="0">
                <a:latin typeface="メイリオ" panose="020B0604030504040204" pitchFamily="50" charset="-128"/>
                <a:ea typeface="メイリオ" panose="020B0604030504040204" pitchFamily="50" charset="-128"/>
              </a:rPr>
              <a:t/>
            </a:r>
            <a:br>
              <a:rPr lang="en-US" altLang="ja-JP" sz="2000" b="1" dirty="0">
                <a:latin typeface="メイリオ" panose="020B0604030504040204" pitchFamily="50" charset="-128"/>
                <a:ea typeface="メイリオ" panose="020B0604030504040204" pitchFamily="50" charset="-128"/>
              </a:rPr>
            </a:br>
            <a:r>
              <a:rPr lang="ja-JP" altLang="en-US" sz="2000" b="1" dirty="0">
                <a:latin typeface="メイリオ" panose="020B0604030504040204" pitchFamily="50" charset="-128"/>
                <a:ea typeface="メイリオ" panose="020B0604030504040204" pitchFamily="50" charset="-128"/>
              </a:rPr>
              <a:t>（累計）</a:t>
            </a:r>
          </a:p>
        </p:txBody>
      </p:sp>
      <p:sp>
        <p:nvSpPr>
          <p:cNvPr id="33" name="テキスト ボックス 32"/>
          <p:cNvSpPr txBox="1"/>
          <p:nvPr/>
        </p:nvSpPr>
        <p:spPr>
          <a:xfrm>
            <a:off x="6170831" y="4443628"/>
            <a:ext cx="2625720" cy="841256"/>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none" lIns="50800" tIns="50800" rIns="50800" bIns="50800" numCol="1" spcCol="38100" rtlCol="0" anchor="ctr">
            <a:spAutoFit/>
          </a:bodyPr>
          <a:lstStyle/>
          <a:p>
            <a:pPr defTabSz="584229"/>
            <a:r>
              <a:rPr lang="en-US" altLang="ja-JP" sz="2400" dirty="0">
                <a:latin typeface="メイリオ" panose="020B0604030504040204" pitchFamily="50" charset="-128"/>
                <a:ea typeface="メイリオ" panose="020B0604030504040204" pitchFamily="50" charset="-128"/>
              </a:rPr>
              <a:t>53/55</a:t>
            </a:r>
            <a:r>
              <a:rPr lang="ja-JP" altLang="en-US" sz="2400" dirty="0">
                <a:latin typeface="メイリオ" panose="020B0604030504040204" pitchFamily="50" charset="-128"/>
                <a:ea typeface="メイリオ" panose="020B0604030504040204" pitchFamily="50" charset="-128"/>
              </a:rPr>
              <a:t>件（</a:t>
            </a:r>
            <a:r>
              <a:rPr lang="en-US" altLang="ja-JP" sz="2400" dirty="0">
                <a:latin typeface="メイリオ" panose="020B0604030504040204" pitchFamily="50" charset="-128"/>
                <a:ea typeface="メイリオ" panose="020B0604030504040204" pitchFamily="50" charset="-128"/>
              </a:rPr>
              <a:t>96%</a:t>
            </a:r>
            <a:r>
              <a:rPr lang="ja-JP" altLang="en-US" sz="2400" dirty="0">
                <a:latin typeface="メイリオ" panose="020B0604030504040204" pitchFamily="50" charset="-128"/>
                <a:ea typeface="メイリオ" panose="020B0604030504040204" pitchFamily="50" charset="-128"/>
              </a:rPr>
              <a:t>）</a:t>
            </a:r>
            <a:r>
              <a:rPr lang="en-US" altLang="ja-JP" sz="2400" dirty="0">
                <a:latin typeface="メイリオ" panose="020B0604030504040204" pitchFamily="50" charset="-128"/>
                <a:ea typeface="メイリオ" panose="020B0604030504040204" pitchFamily="50" charset="-128"/>
              </a:rPr>
              <a:t/>
            </a:r>
            <a:br>
              <a:rPr lang="en-US" altLang="ja-JP" sz="2400" dirty="0">
                <a:latin typeface="メイリオ" panose="020B0604030504040204" pitchFamily="50" charset="-128"/>
                <a:ea typeface="メイリオ" panose="020B0604030504040204" pitchFamily="50" charset="-128"/>
              </a:rPr>
            </a:br>
            <a:r>
              <a:rPr lang="ja-JP" altLang="en-US" sz="2400" dirty="0">
                <a:latin typeface="メイリオ" panose="020B0604030504040204" pitchFamily="50" charset="-128"/>
                <a:ea typeface="メイリオ" panose="020B0604030504040204" pitchFamily="50" charset="-128"/>
              </a:rPr>
              <a:t>達成見込み</a:t>
            </a:r>
          </a:p>
        </p:txBody>
      </p:sp>
      <p:sp>
        <p:nvSpPr>
          <p:cNvPr id="34" name="テキスト ボックス 33"/>
          <p:cNvSpPr txBox="1"/>
          <p:nvPr/>
        </p:nvSpPr>
        <p:spPr>
          <a:xfrm>
            <a:off x="6020498" y="2385867"/>
            <a:ext cx="2022991" cy="841256"/>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none" lIns="50800" tIns="50800" rIns="50800" bIns="50800" numCol="1" spcCol="38100" rtlCol="0" anchor="ctr">
            <a:spAutoFit/>
          </a:bodyPr>
          <a:lstStyle/>
          <a:p>
            <a:pPr defTabSz="584229"/>
            <a:r>
              <a:rPr lang="ja-JP" altLang="en-US" sz="2400" dirty="0">
                <a:latin typeface="メイリオ" panose="020B0604030504040204" pitchFamily="50" charset="-128"/>
                <a:ea typeface="メイリオ" panose="020B0604030504040204" pitchFamily="50" charset="-128"/>
              </a:rPr>
              <a:t>追加企画</a:t>
            </a:r>
            <a:r>
              <a:rPr lang="en-US" altLang="ja-JP" sz="2400" dirty="0">
                <a:latin typeface="メイリオ" panose="020B0604030504040204" pitchFamily="50" charset="-128"/>
                <a:ea typeface="メイリオ" panose="020B0604030504040204" pitchFamily="50" charset="-128"/>
              </a:rPr>
              <a:t>21</a:t>
            </a:r>
            <a:r>
              <a:rPr lang="ja-JP" altLang="en-US" sz="2400" dirty="0">
                <a:latin typeface="メイリオ" panose="020B0604030504040204" pitchFamily="50" charset="-128"/>
                <a:ea typeface="メイリオ" panose="020B0604030504040204" pitchFamily="50" charset="-128"/>
              </a:rPr>
              <a:t>件</a:t>
            </a:r>
            <a:r>
              <a:rPr lang="en-US" altLang="ja-JP" sz="2400" dirty="0">
                <a:latin typeface="メイリオ" panose="020B0604030504040204" pitchFamily="50" charset="-128"/>
                <a:ea typeface="メイリオ" panose="020B0604030504040204" pitchFamily="50" charset="-128"/>
              </a:rPr>
              <a:t/>
            </a:r>
            <a:br>
              <a:rPr lang="en-US" altLang="ja-JP" sz="2400" dirty="0">
                <a:latin typeface="メイリオ" panose="020B0604030504040204" pitchFamily="50" charset="-128"/>
                <a:ea typeface="メイリオ" panose="020B0604030504040204" pitchFamily="50" charset="-128"/>
              </a:rPr>
            </a:br>
            <a:r>
              <a:rPr lang="ja-JP" altLang="en-US" sz="2400" dirty="0">
                <a:latin typeface="メイリオ" panose="020B0604030504040204" pitchFamily="50" charset="-128"/>
                <a:ea typeface="メイリオ" panose="020B0604030504040204" pitchFamily="50" charset="-128"/>
              </a:rPr>
              <a:t>実施見込み</a:t>
            </a:r>
          </a:p>
        </p:txBody>
      </p:sp>
      <p:cxnSp>
        <p:nvCxnSpPr>
          <p:cNvPr id="35" name="直線コネクタ 34"/>
          <p:cNvCxnSpPr/>
          <p:nvPr/>
        </p:nvCxnSpPr>
        <p:spPr>
          <a:xfrm flipV="1">
            <a:off x="3904878" y="2283853"/>
            <a:ext cx="1082251" cy="489856"/>
          </a:xfrm>
          <a:prstGeom prst="line">
            <a:avLst/>
          </a:prstGeom>
          <a:noFill/>
          <a:ln w="25400" cap="flat">
            <a:solidFill>
              <a:srgbClr val="000000"/>
            </a:solidFill>
            <a:prstDash val="dash"/>
            <a:miter lim="400000"/>
          </a:ln>
          <a:effectLst/>
          <a:sp3d/>
        </p:spPr>
        <p:style>
          <a:lnRef idx="0">
            <a:scrgbClr r="0" g="0" b="0"/>
          </a:lnRef>
          <a:fillRef idx="0">
            <a:scrgbClr r="0" g="0" b="0"/>
          </a:fillRef>
          <a:effectRef idx="0">
            <a:scrgbClr r="0" g="0" b="0"/>
          </a:effectRef>
          <a:fontRef idx="none"/>
        </p:style>
      </p:cxnSp>
      <p:sp>
        <p:nvSpPr>
          <p:cNvPr id="20" name="テキスト ボックス 36"/>
          <p:cNvSpPr txBox="1"/>
          <p:nvPr/>
        </p:nvSpPr>
        <p:spPr>
          <a:xfrm>
            <a:off x="0" y="0"/>
            <a:ext cx="4427984" cy="261610"/>
          </a:xfrm>
          <a:prstGeom prst="rect">
            <a:avLst/>
          </a:prstGeom>
          <a:noFill/>
        </p:spPr>
        <p:txBody>
          <a:bodyPr wrap="square" rtlCol="0">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r>
              <a:rPr lang="en-US" altLang="ja-JP" sz="1100" dirty="0"/>
              <a:t>Ⅳ</a:t>
            </a:r>
            <a:r>
              <a:rPr lang="ja-JP" altLang="en-US" sz="1100" dirty="0"/>
              <a:t>　行財政改革</a:t>
            </a:r>
            <a:r>
              <a:rPr lang="en-US" altLang="ja-JP" sz="1100" dirty="0"/>
              <a:t>【</a:t>
            </a:r>
            <a:r>
              <a:rPr lang="ja-JP" altLang="en-US" sz="1100" dirty="0"/>
              <a:t>業務執行の刷新</a:t>
            </a:r>
            <a:r>
              <a:rPr lang="en-US" altLang="ja-JP" sz="1100" dirty="0"/>
              <a:t>】</a:t>
            </a:r>
            <a:r>
              <a:rPr lang="ja-JP" altLang="en-US" sz="1100" dirty="0"/>
              <a:t>・</a:t>
            </a:r>
            <a:r>
              <a:rPr lang="en-US" altLang="ja-JP" sz="1100" dirty="0"/>
              <a:t>ICT</a:t>
            </a:r>
            <a:r>
              <a:rPr lang="ja-JP" altLang="en-US" sz="1100" dirty="0"/>
              <a:t>の徹底活用</a:t>
            </a:r>
            <a:endParaRPr lang="en-US" altLang="ja-JP" sz="1100" dirty="0"/>
          </a:p>
        </p:txBody>
      </p:sp>
      <p:sp>
        <p:nvSpPr>
          <p:cNvPr id="19" name="テキスト ボックス 18"/>
          <p:cNvSpPr txBox="1"/>
          <p:nvPr/>
        </p:nvSpPr>
        <p:spPr>
          <a:xfrm>
            <a:off x="7956376" y="0"/>
            <a:ext cx="1187624" cy="338554"/>
          </a:xfrm>
          <a:prstGeom prst="rect">
            <a:avLst/>
          </a:prstGeom>
          <a:noFill/>
        </p:spPr>
        <p:txBody>
          <a:bodyPr wrap="square" rtlCol="0">
            <a:spAutoFit/>
          </a:bodyPr>
          <a:lstStyle/>
          <a:p>
            <a:r>
              <a:rPr lang="en-US" altLang="ja-JP" sz="1600" dirty="0" smtClean="0"/>
              <a:t>A12.(32)</a:t>
            </a:r>
            <a:endParaRPr lang="ja-JP" altLang="en-US" sz="1600" dirty="0"/>
          </a:p>
        </p:txBody>
      </p:sp>
    </p:spTree>
    <p:extLst>
      <p:ext uri="{BB962C8B-B14F-4D97-AF65-F5344CB8AC3E}">
        <p14:creationId xmlns:p14="http://schemas.microsoft.com/office/powerpoint/2010/main" val="2329995159"/>
      </p:ext>
    </p:extLst>
  </p:cSld>
  <p:clrMapOvr>
    <a:masterClrMapping/>
  </p:clrMapOvr>
</p:sld>
</file>

<file path=ppt/slides/slide1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フリーフォーム 26"/>
          <p:cNvSpPr/>
          <p:nvPr/>
        </p:nvSpPr>
        <p:spPr>
          <a:xfrm rot="17252740">
            <a:off x="3439916" y="2691362"/>
            <a:ext cx="1006155" cy="4191382"/>
          </a:xfrm>
          <a:custGeom>
            <a:avLst/>
            <a:gdLst>
              <a:gd name="connsiteX0" fmla="*/ 547528 w 1095056"/>
              <a:gd name="connsiteY0" fmla="*/ 0 h 2742569"/>
              <a:gd name="connsiteX1" fmla="*/ 719322 w 1095056"/>
              <a:gd name="connsiteY1" fmla="*/ 2348509 h 2742569"/>
              <a:gd name="connsiteX2" fmla="*/ 1095056 w 1095056"/>
              <a:gd name="connsiteY2" fmla="*/ 2348509 h 2742569"/>
              <a:gd name="connsiteX3" fmla="*/ 547528 w 1095056"/>
              <a:gd name="connsiteY3" fmla="*/ 2742569 h 2742569"/>
              <a:gd name="connsiteX4" fmla="*/ 0 w 1095056"/>
              <a:gd name="connsiteY4" fmla="*/ 2348509 h 2742569"/>
              <a:gd name="connsiteX5" fmla="*/ 375733 w 1095056"/>
              <a:gd name="connsiteY5" fmla="*/ 2348509 h 2742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5056" h="2742569">
                <a:moveTo>
                  <a:pt x="547528" y="0"/>
                </a:moveTo>
                <a:lnTo>
                  <a:pt x="719322" y="2348509"/>
                </a:lnTo>
                <a:lnTo>
                  <a:pt x="1095056" y="2348509"/>
                </a:lnTo>
                <a:lnTo>
                  <a:pt x="547528" y="2742569"/>
                </a:lnTo>
                <a:lnTo>
                  <a:pt x="0" y="2348509"/>
                </a:lnTo>
                <a:lnTo>
                  <a:pt x="375733" y="2348509"/>
                </a:lnTo>
                <a:close/>
              </a:path>
            </a:pathLst>
          </a:custGeom>
          <a:solidFill>
            <a:srgbClr val="FFC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8" name="スライド番号プレースホルダ 47"/>
          <p:cNvSpPr>
            <a:spLocks noGrp="1"/>
          </p:cNvSpPr>
          <p:nvPr>
            <p:ph type="sldNum" sz="quarter" idx="12"/>
          </p:nvPr>
        </p:nvSpPr>
        <p:spPr/>
        <p:txBody>
          <a:bodyPr/>
          <a:lstStyle/>
          <a:p>
            <a:fld id="{CCEC3038-1CF1-4B63-9920-55248DCFBA97}" type="slidenum">
              <a:rPr kumimoji="1" lang="ja-JP" altLang="en-US" smtClean="0"/>
              <a:pPr/>
              <a:t>180</a:t>
            </a:fld>
            <a:endParaRPr kumimoji="1" lang="ja-JP" altLang="en-US"/>
          </a:p>
        </p:txBody>
      </p:sp>
      <p:sp>
        <p:nvSpPr>
          <p:cNvPr id="59" name="正方形/長方形 58"/>
          <p:cNvSpPr/>
          <p:nvPr/>
        </p:nvSpPr>
        <p:spPr>
          <a:xfrm>
            <a:off x="323528" y="323364"/>
            <a:ext cx="5544616" cy="369332"/>
          </a:xfrm>
          <a:prstGeom prst="rect">
            <a:avLst/>
          </a:prstGeom>
        </p:spPr>
        <p:txBody>
          <a:bodyPr wrap="square">
            <a:spAutoFit/>
          </a:bodyPr>
          <a:lstStyle/>
          <a:p>
            <a:r>
              <a:rPr lang="ja-JP" altLang="en-US" b="1" dirty="0">
                <a:latin typeface="+mn-ea"/>
              </a:rPr>
              <a:t>②　オープンデータの取組み</a:t>
            </a:r>
          </a:p>
        </p:txBody>
      </p:sp>
      <p:cxnSp>
        <p:nvCxnSpPr>
          <p:cNvPr id="60" name="直線コネクタ 59"/>
          <p:cNvCxnSpPr/>
          <p:nvPr/>
        </p:nvCxnSpPr>
        <p:spPr>
          <a:xfrm>
            <a:off x="323528" y="692696"/>
            <a:ext cx="856895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7" name="正方形/長方形 6"/>
          <p:cNvSpPr/>
          <p:nvPr/>
        </p:nvSpPr>
        <p:spPr>
          <a:xfrm>
            <a:off x="61020" y="910461"/>
            <a:ext cx="5537695" cy="2185214"/>
          </a:xfrm>
          <a:prstGeom prst="rect">
            <a:avLst/>
          </a:prstGeom>
        </p:spPr>
        <p:txBody>
          <a:bodyPr wrap="square">
            <a:spAutoFit/>
          </a:bodyPr>
          <a:lstStyle/>
          <a:p>
            <a:r>
              <a:rPr lang="en-US" altLang="ja-JP" sz="1700" dirty="0"/>
              <a:t>2015</a:t>
            </a:r>
            <a:r>
              <a:rPr lang="ja-JP" altLang="en-US" sz="1700" dirty="0"/>
              <a:t>年</a:t>
            </a:r>
            <a:r>
              <a:rPr lang="en-US" altLang="ja-JP" sz="1700" dirty="0"/>
              <a:t>1</a:t>
            </a:r>
            <a:r>
              <a:rPr lang="ja-JP" altLang="en-US" sz="1700" dirty="0"/>
              <a:t>月　「大阪市オープンデータの取り組み</a:t>
            </a:r>
            <a:endParaRPr lang="en-US" altLang="ja-JP" sz="1700" dirty="0"/>
          </a:p>
          <a:p>
            <a:r>
              <a:rPr lang="ja-JP" altLang="en-US" sz="1700" dirty="0"/>
              <a:t>　　　　　　　　　 に関する指針」策定</a:t>
            </a:r>
          </a:p>
          <a:p>
            <a:r>
              <a:rPr lang="en-US" altLang="ja-JP" sz="1700" dirty="0"/>
              <a:t>2016</a:t>
            </a:r>
            <a:r>
              <a:rPr lang="ja-JP" altLang="en-US" sz="1700" dirty="0"/>
              <a:t>年</a:t>
            </a:r>
            <a:r>
              <a:rPr lang="en-US" altLang="ja-JP" sz="1700" dirty="0"/>
              <a:t>3</a:t>
            </a:r>
            <a:r>
              <a:rPr lang="ja-JP" altLang="en-US" sz="1700" dirty="0"/>
              <a:t>月　大阪市オープンデータポータルサイト</a:t>
            </a:r>
            <a:endParaRPr lang="en-US" altLang="ja-JP" sz="1700" dirty="0"/>
          </a:p>
          <a:p>
            <a:r>
              <a:rPr lang="ja-JP" altLang="en-US" sz="1700" dirty="0"/>
              <a:t>　　　　　　　　　 開設</a:t>
            </a:r>
          </a:p>
          <a:p>
            <a:r>
              <a:rPr lang="en-US" altLang="ja-JP" sz="1700" dirty="0"/>
              <a:t>2017</a:t>
            </a:r>
            <a:r>
              <a:rPr lang="ja-JP" altLang="en-US" sz="1700" dirty="0"/>
              <a:t>年</a:t>
            </a:r>
            <a:r>
              <a:rPr lang="en-US" altLang="ja-JP" sz="1700" dirty="0"/>
              <a:t>1</a:t>
            </a:r>
            <a:r>
              <a:rPr lang="ja-JP" altLang="en-US" sz="1700" dirty="0"/>
              <a:t>月　大阪市ホームページリニューアルに</a:t>
            </a:r>
            <a:endParaRPr lang="en-US" altLang="ja-JP" sz="1700" dirty="0"/>
          </a:p>
          <a:p>
            <a:r>
              <a:rPr lang="ja-JP" altLang="en-US" sz="1700" dirty="0"/>
              <a:t>　　　　　　　　　 合わせ、ＣＭＳと連携</a:t>
            </a:r>
          </a:p>
          <a:p>
            <a:r>
              <a:rPr lang="ja-JP" altLang="en-US" sz="1700" dirty="0"/>
              <a:t>　→　データセット数は約１００件から</a:t>
            </a:r>
            <a:endParaRPr lang="en-US" altLang="ja-JP" sz="1700" dirty="0"/>
          </a:p>
          <a:p>
            <a:r>
              <a:rPr lang="ja-JP" altLang="en-US" sz="1700" dirty="0"/>
              <a:t>　　　約２０，０００件と大幅増加した。</a:t>
            </a:r>
          </a:p>
        </p:txBody>
      </p:sp>
      <p:sp>
        <p:nvSpPr>
          <p:cNvPr id="8" name="正方形/長方形 7"/>
          <p:cNvSpPr/>
          <p:nvPr/>
        </p:nvSpPr>
        <p:spPr>
          <a:xfrm>
            <a:off x="179512" y="5913307"/>
            <a:ext cx="6589118" cy="571274"/>
          </a:xfrm>
          <a:prstGeom prst="rect">
            <a:avLst/>
          </a:prstGeom>
          <a:solidFill>
            <a:schemeClr val="accent5">
              <a:lumMod val="20000"/>
              <a:lumOff val="80000"/>
              <a:alpha val="30000"/>
            </a:schemeClr>
          </a:solidFill>
          <a:ln w="12700" cap="flat">
            <a:noFill/>
            <a:prstDash val="dash"/>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50800" tIns="50800" rIns="50800" bIns="50800" numCol="1" spcCol="38100" rtlCol="0" anchor="ctr">
            <a:noAutofit/>
          </a:bodyPr>
          <a:lstStyle/>
          <a:p>
            <a:pPr defTabSz="584229"/>
            <a:endParaRPr lang="ja-JP" altLang="en-US" sz="2400">
              <a:solidFill>
                <a:srgbClr val="FFFFFF"/>
              </a:solidFill>
              <a:latin typeface="メイリオ" panose="020B0604030504040204" pitchFamily="50" charset="-128"/>
              <a:ea typeface="メイリオ" panose="020B0604030504040204" pitchFamily="50" charset="-128"/>
            </a:endParaRPr>
          </a:p>
        </p:txBody>
      </p:sp>
      <p:sp>
        <p:nvSpPr>
          <p:cNvPr id="10" name="正方形/長方形 9"/>
          <p:cNvSpPr/>
          <p:nvPr/>
        </p:nvSpPr>
        <p:spPr>
          <a:xfrm>
            <a:off x="235267" y="3406072"/>
            <a:ext cx="5034757" cy="400110"/>
          </a:xfrm>
          <a:prstGeom prst="rect">
            <a:avLst/>
          </a:prstGeom>
        </p:spPr>
        <p:txBody>
          <a:bodyPr wrap="square">
            <a:spAutoFit/>
          </a:bodyPr>
          <a:lstStyle/>
          <a:p>
            <a:pPr marL="285764" indent="-285764" algn="l" defTabSz="914446" hangingPunct="1">
              <a:defRPr sz="2600"/>
            </a:pPr>
            <a:r>
              <a:rPr lang="ja-JP" altLang="en-US" sz="2000" b="1" dirty="0">
                <a:solidFill>
                  <a:schemeClr val="tx1"/>
                </a:solidFill>
                <a:latin typeface="メイリオ" panose="020B0604030504040204" pitchFamily="50" charset="-128"/>
                <a:ea typeface="メイリオ" panose="020B0604030504040204" pitchFamily="50" charset="-128"/>
              </a:rPr>
              <a:t>データセット数の推移</a:t>
            </a:r>
          </a:p>
        </p:txBody>
      </p:sp>
      <p:grpSp>
        <p:nvGrpSpPr>
          <p:cNvPr id="3" name="グループ化 2"/>
          <p:cNvGrpSpPr/>
          <p:nvPr/>
        </p:nvGrpSpPr>
        <p:grpSpPr>
          <a:xfrm>
            <a:off x="2099611" y="4968971"/>
            <a:ext cx="4678454" cy="324000"/>
            <a:chOff x="2629850" y="4969400"/>
            <a:chExt cx="4678454" cy="324000"/>
          </a:xfrm>
        </p:grpSpPr>
        <p:sp>
          <p:nvSpPr>
            <p:cNvPr id="11" name="正方形/長方形 10"/>
            <p:cNvSpPr/>
            <p:nvPr/>
          </p:nvSpPr>
          <p:spPr>
            <a:xfrm>
              <a:off x="3267177" y="4969400"/>
              <a:ext cx="4041127" cy="284287"/>
            </a:xfrm>
            <a:prstGeom prst="rect">
              <a:avLst/>
            </a:prstGeom>
            <a:noFill/>
          </p:spPr>
          <p:txBody>
            <a:bodyPr wrap="square">
              <a:spAutoFit/>
            </a:bodyPr>
            <a:lstStyle/>
            <a:p>
              <a:pPr marL="285764" indent="-285764" algn="l" defTabSz="914446" hangingPunct="1">
                <a:defRPr sz="2600"/>
              </a:pPr>
              <a:r>
                <a:rPr lang="ja-JP" altLang="en-US" sz="1400" dirty="0">
                  <a:solidFill>
                    <a:schemeClr val="tx1"/>
                  </a:solidFill>
                  <a:latin typeface="メイリオ" panose="020B0604030504040204" pitchFamily="50" charset="-128"/>
                  <a:ea typeface="メイリオ" panose="020B0604030504040204" pitchFamily="50" charset="-128"/>
                </a:rPr>
                <a:t>ホームページリニューアル</a:t>
              </a:r>
              <a:endParaRPr lang="en-US" altLang="ja-JP" sz="1400" dirty="0">
                <a:solidFill>
                  <a:schemeClr val="tx1"/>
                </a:solidFill>
                <a:latin typeface="メイリオ" panose="020B0604030504040204" pitchFamily="50" charset="-128"/>
                <a:ea typeface="メイリオ" panose="020B0604030504040204" pitchFamily="50" charset="-128"/>
              </a:endParaRPr>
            </a:p>
          </p:txBody>
        </p:sp>
        <p:sp>
          <p:nvSpPr>
            <p:cNvPr id="13" name="正方形/長方形 12"/>
            <p:cNvSpPr/>
            <p:nvPr/>
          </p:nvSpPr>
          <p:spPr>
            <a:xfrm>
              <a:off x="2629850" y="4985623"/>
              <a:ext cx="4041127" cy="307777"/>
            </a:xfrm>
            <a:prstGeom prst="rect">
              <a:avLst/>
            </a:prstGeom>
            <a:noFill/>
          </p:spPr>
          <p:txBody>
            <a:bodyPr wrap="square">
              <a:spAutoFit/>
            </a:bodyPr>
            <a:lstStyle/>
            <a:p>
              <a:pPr marL="285764" indent="-285764" algn="l" defTabSz="914446" hangingPunct="1">
                <a:defRPr sz="2600"/>
              </a:pPr>
              <a:r>
                <a:rPr lang="en-US" altLang="ja-JP" sz="1400" dirty="0">
                  <a:latin typeface="メイリオ" panose="020B0604030504040204" pitchFamily="50" charset="-128"/>
                  <a:ea typeface="メイリオ" panose="020B0604030504040204" pitchFamily="50" charset="-128"/>
                </a:rPr>
                <a:t>2017</a:t>
              </a:r>
              <a:r>
                <a:rPr lang="en-US" altLang="ja-JP" sz="1400" dirty="0">
                  <a:solidFill>
                    <a:schemeClr val="tx1"/>
                  </a:solidFill>
                  <a:latin typeface="メイリオ" panose="020B0604030504040204" pitchFamily="50" charset="-128"/>
                  <a:ea typeface="メイリオ" panose="020B0604030504040204" pitchFamily="50" charset="-128"/>
                </a:rPr>
                <a:t>.1</a:t>
              </a:r>
            </a:p>
          </p:txBody>
        </p:sp>
      </p:grpSp>
      <p:grpSp>
        <p:nvGrpSpPr>
          <p:cNvPr id="4" name="グループ化 3"/>
          <p:cNvGrpSpPr/>
          <p:nvPr/>
        </p:nvGrpSpPr>
        <p:grpSpPr>
          <a:xfrm>
            <a:off x="2070591" y="4336272"/>
            <a:ext cx="4733657" cy="307777"/>
            <a:chOff x="2142599" y="4336272"/>
            <a:chExt cx="4733657" cy="307777"/>
          </a:xfrm>
        </p:grpSpPr>
        <p:sp>
          <p:nvSpPr>
            <p:cNvPr id="14" name="正方形/長方形 13"/>
            <p:cNvSpPr/>
            <p:nvPr/>
          </p:nvSpPr>
          <p:spPr>
            <a:xfrm>
              <a:off x="2142599" y="4336272"/>
              <a:ext cx="4041127" cy="307777"/>
            </a:xfrm>
            <a:prstGeom prst="rect">
              <a:avLst/>
            </a:prstGeom>
            <a:noFill/>
          </p:spPr>
          <p:txBody>
            <a:bodyPr wrap="square">
              <a:spAutoFit/>
            </a:bodyPr>
            <a:lstStyle/>
            <a:p>
              <a:pPr marL="285764" indent="-285764" algn="l" defTabSz="914446" hangingPunct="1">
                <a:defRPr sz="2600"/>
              </a:pPr>
              <a:r>
                <a:rPr lang="en-US" altLang="ja-JP" sz="1400" dirty="0">
                  <a:latin typeface="メイリオ" panose="020B0604030504040204" pitchFamily="50" charset="-128"/>
                  <a:ea typeface="メイリオ" panose="020B0604030504040204" pitchFamily="50" charset="-128"/>
                </a:rPr>
                <a:t>2016</a:t>
              </a:r>
              <a:r>
                <a:rPr lang="en-US" altLang="ja-JP" sz="1400" dirty="0">
                  <a:solidFill>
                    <a:schemeClr val="tx1"/>
                  </a:solidFill>
                  <a:latin typeface="メイリオ" panose="020B0604030504040204" pitchFamily="50" charset="-128"/>
                  <a:ea typeface="メイリオ" panose="020B0604030504040204" pitchFamily="50" charset="-128"/>
                </a:rPr>
                <a:t>.12</a:t>
              </a:r>
            </a:p>
          </p:txBody>
        </p:sp>
        <p:sp>
          <p:nvSpPr>
            <p:cNvPr id="15" name="正方形/長方形 14"/>
            <p:cNvSpPr/>
            <p:nvPr/>
          </p:nvSpPr>
          <p:spPr>
            <a:xfrm>
              <a:off x="2835129" y="4336272"/>
              <a:ext cx="4041127" cy="284287"/>
            </a:xfrm>
            <a:prstGeom prst="rect">
              <a:avLst/>
            </a:prstGeom>
            <a:noFill/>
          </p:spPr>
          <p:txBody>
            <a:bodyPr wrap="square">
              <a:spAutoFit/>
            </a:bodyPr>
            <a:lstStyle/>
            <a:p>
              <a:pPr marL="285764" indent="-285764" algn="l" defTabSz="914446" hangingPunct="1">
                <a:defRPr sz="2600"/>
              </a:pPr>
              <a:r>
                <a:rPr lang="ja-JP" altLang="en-US" sz="1400" dirty="0">
                  <a:solidFill>
                    <a:schemeClr val="tx1"/>
                  </a:solidFill>
                  <a:latin typeface="メイリオ" panose="020B0604030504040204" pitchFamily="50" charset="-128"/>
                  <a:ea typeface="メイリオ" panose="020B0604030504040204" pitchFamily="50" charset="-128"/>
                </a:rPr>
                <a:t>オープンデータ職員研修実施</a:t>
              </a:r>
              <a:endParaRPr lang="en-US" altLang="ja-JP" sz="1400" dirty="0">
                <a:solidFill>
                  <a:schemeClr val="tx1"/>
                </a:solidFill>
                <a:latin typeface="メイリオ" panose="020B0604030504040204" pitchFamily="50" charset="-128"/>
                <a:ea typeface="メイリオ" panose="020B0604030504040204" pitchFamily="50" charset="-128"/>
              </a:endParaRPr>
            </a:p>
          </p:txBody>
        </p:sp>
      </p:grpSp>
      <p:pic>
        <p:nvPicPr>
          <p:cNvPr id="16" name="図 15"/>
          <p:cNvPicPr>
            <a:picLocks noChangeAspect="1"/>
          </p:cNvPicPr>
          <p:nvPr/>
        </p:nvPicPr>
        <p:blipFill rotWithShape="1">
          <a:blip r:embed="rId2"/>
          <a:srcRect l="6727" t="9081" r="7303"/>
          <a:stretch/>
        </p:blipFill>
        <p:spPr>
          <a:xfrm>
            <a:off x="4932040" y="1556792"/>
            <a:ext cx="4052361" cy="2429193"/>
          </a:xfrm>
          <a:prstGeom prst="rect">
            <a:avLst/>
          </a:prstGeom>
          <a:ln w="133350" cap="sq">
            <a:solidFill>
              <a:srgbClr val="C8C6BD">
                <a:alpha val="59000"/>
              </a:srgbClr>
            </a:solidFill>
            <a:prstDash val="solid"/>
            <a:miter lim="800000"/>
          </a:ln>
          <a:effectLst>
            <a:outerShdw blurRad="254000" algn="bl" rotWithShape="0">
              <a:srgbClr val="000000">
                <a:alpha val="43000"/>
              </a:srgbClr>
            </a:outerShdw>
          </a:effectLst>
          <a:scene3d>
            <a:camera prst="perspectiveFront" fov="5400000"/>
            <a:lightRig rig="threePt" dir="t">
              <a:rot lat="0" lon="0" rev="2100000"/>
            </a:lightRig>
          </a:scene3d>
          <a:sp3d extrusionH="25400">
            <a:bevelT w="304800" h="152400" prst="hardEdge"/>
            <a:extrusionClr>
              <a:srgbClr val="000000"/>
            </a:extrusionClr>
          </a:sp3d>
        </p:spPr>
      </p:pic>
      <p:sp>
        <p:nvSpPr>
          <p:cNvPr id="17" name="正方形/長方形 16"/>
          <p:cNvSpPr/>
          <p:nvPr/>
        </p:nvSpPr>
        <p:spPr>
          <a:xfrm>
            <a:off x="1626425" y="3987235"/>
            <a:ext cx="4041127" cy="307777"/>
          </a:xfrm>
          <a:prstGeom prst="rect">
            <a:avLst/>
          </a:prstGeom>
          <a:noFill/>
        </p:spPr>
        <p:txBody>
          <a:bodyPr wrap="square">
            <a:spAutoFit/>
          </a:bodyPr>
          <a:lstStyle/>
          <a:p>
            <a:pPr marL="285764" indent="-285764" algn="l" defTabSz="914446" hangingPunct="1">
              <a:defRPr sz="2600"/>
            </a:pPr>
            <a:r>
              <a:rPr lang="ja-JP" altLang="en-US" sz="1400" dirty="0">
                <a:solidFill>
                  <a:schemeClr val="tx1"/>
                </a:solidFill>
                <a:latin typeface="メイリオ" panose="020B0604030504040204" pitchFamily="50" charset="-128"/>
                <a:ea typeface="メイリオ" panose="020B0604030504040204" pitchFamily="50" charset="-128"/>
              </a:rPr>
              <a:t>オープンデータ</a:t>
            </a:r>
            <a:r>
              <a:rPr lang="ja-JP" altLang="en-US" sz="1400" dirty="0">
                <a:latin typeface="メイリオ" panose="020B0604030504040204" pitchFamily="50" charset="-128"/>
                <a:ea typeface="メイリオ" panose="020B0604030504040204" pitchFamily="50" charset="-128"/>
              </a:rPr>
              <a:t>ポータルサイト構築</a:t>
            </a:r>
            <a:endParaRPr lang="en-US" altLang="ja-JP" sz="1400" dirty="0">
              <a:solidFill>
                <a:schemeClr val="tx1"/>
              </a:solidFill>
              <a:latin typeface="メイリオ" panose="020B0604030504040204" pitchFamily="50" charset="-128"/>
              <a:ea typeface="メイリオ" panose="020B0604030504040204" pitchFamily="50" charset="-128"/>
            </a:endParaRPr>
          </a:p>
        </p:txBody>
      </p:sp>
      <p:sp>
        <p:nvSpPr>
          <p:cNvPr id="18" name="正方形/長方形 17"/>
          <p:cNvSpPr/>
          <p:nvPr/>
        </p:nvSpPr>
        <p:spPr>
          <a:xfrm>
            <a:off x="6876256" y="402658"/>
            <a:ext cx="2206181" cy="369332"/>
          </a:xfrm>
          <a:prstGeom prst="rect">
            <a:avLst/>
          </a:prstGeom>
          <a:noFill/>
        </p:spPr>
        <p:txBody>
          <a:bodyPr wrap="none">
            <a:spAutoFit/>
          </a:bodyPr>
          <a:lstStyle/>
          <a:p>
            <a:pPr algn="ctr"/>
            <a:r>
              <a:rPr lang="ja-JP" altLang="en-US" dirty="0"/>
              <a:t>＜</a:t>
            </a:r>
            <a:r>
              <a:rPr lang="en-US" altLang="ja-JP" dirty="0"/>
              <a:t>What</a:t>
            </a:r>
            <a:r>
              <a:rPr lang="ja-JP" altLang="en-US" dirty="0" err="1"/>
              <a:t>、</a:t>
            </a:r>
            <a:r>
              <a:rPr lang="en-US" altLang="ja-JP" dirty="0"/>
              <a:t>Outcome</a:t>
            </a:r>
            <a:r>
              <a:rPr lang="ja-JP" altLang="en-US" dirty="0"/>
              <a:t>＞</a:t>
            </a:r>
          </a:p>
        </p:txBody>
      </p:sp>
      <p:sp>
        <p:nvSpPr>
          <p:cNvPr id="5" name="右矢印 4"/>
          <p:cNvSpPr/>
          <p:nvPr/>
        </p:nvSpPr>
        <p:spPr>
          <a:xfrm flipH="1">
            <a:off x="1171960" y="4331196"/>
            <a:ext cx="844141" cy="275561"/>
          </a:xfrm>
          <a:prstGeom prst="rightArrow">
            <a:avLst>
              <a:gd name="adj1" fmla="val 40783"/>
              <a:gd name="adj2" fmla="val 50000"/>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3" name="右矢印 22"/>
          <p:cNvSpPr/>
          <p:nvPr/>
        </p:nvSpPr>
        <p:spPr>
          <a:xfrm flipH="1">
            <a:off x="1171960" y="4967863"/>
            <a:ext cx="844141" cy="275561"/>
          </a:xfrm>
          <a:prstGeom prst="rightArrow">
            <a:avLst>
              <a:gd name="adj1" fmla="val 40783"/>
              <a:gd name="adj2" fmla="val 50000"/>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2" name="テキスト ボックス 36"/>
          <p:cNvSpPr txBox="1"/>
          <p:nvPr/>
        </p:nvSpPr>
        <p:spPr>
          <a:xfrm>
            <a:off x="0" y="0"/>
            <a:ext cx="4427984" cy="261610"/>
          </a:xfrm>
          <a:prstGeom prst="rect">
            <a:avLst/>
          </a:prstGeom>
          <a:noFill/>
        </p:spPr>
        <p:txBody>
          <a:bodyPr wrap="square" rtlCol="0">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r>
              <a:rPr lang="en-US" altLang="ja-JP" sz="1100" dirty="0"/>
              <a:t>Ⅳ</a:t>
            </a:r>
            <a:r>
              <a:rPr lang="ja-JP" altLang="en-US" sz="1100" dirty="0"/>
              <a:t>　行財政改革</a:t>
            </a:r>
            <a:r>
              <a:rPr lang="en-US" altLang="ja-JP" sz="1100" dirty="0"/>
              <a:t>【</a:t>
            </a:r>
            <a:r>
              <a:rPr lang="ja-JP" altLang="en-US" sz="1100" dirty="0"/>
              <a:t>業務執行の刷新</a:t>
            </a:r>
            <a:r>
              <a:rPr lang="en-US" altLang="ja-JP" sz="1100" dirty="0"/>
              <a:t>】</a:t>
            </a:r>
            <a:r>
              <a:rPr lang="ja-JP" altLang="en-US" sz="1100" dirty="0"/>
              <a:t>・</a:t>
            </a:r>
            <a:r>
              <a:rPr lang="en-US" altLang="ja-JP" sz="1100" dirty="0"/>
              <a:t>ICT</a:t>
            </a:r>
            <a:r>
              <a:rPr lang="ja-JP" altLang="en-US" sz="1100" dirty="0"/>
              <a:t>の徹底活用</a:t>
            </a:r>
            <a:endParaRPr lang="en-US" altLang="ja-JP" sz="1100" dirty="0"/>
          </a:p>
        </p:txBody>
      </p:sp>
      <p:sp>
        <p:nvSpPr>
          <p:cNvPr id="25" name="テキスト ボックス 24"/>
          <p:cNvSpPr txBox="1"/>
          <p:nvPr/>
        </p:nvSpPr>
        <p:spPr>
          <a:xfrm>
            <a:off x="7956376" y="0"/>
            <a:ext cx="1187624" cy="338554"/>
          </a:xfrm>
          <a:prstGeom prst="rect">
            <a:avLst/>
          </a:prstGeom>
          <a:noFill/>
        </p:spPr>
        <p:txBody>
          <a:bodyPr wrap="square" rtlCol="0">
            <a:spAutoFit/>
          </a:bodyPr>
          <a:lstStyle/>
          <a:p>
            <a:r>
              <a:rPr lang="en-US" altLang="ja-JP" sz="1600" dirty="0" smtClean="0"/>
              <a:t>A12.(32)</a:t>
            </a:r>
            <a:endParaRPr lang="ja-JP" altLang="en-US" sz="1600" dirty="0"/>
          </a:p>
        </p:txBody>
      </p:sp>
      <p:pic>
        <p:nvPicPr>
          <p:cNvPr id="2" name="図 1"/>
          <p:cNvPicPr>
            <a:picLocks noChangeAspect="1"/>
          </p:cNvPicPr>
          <p:nvPr/>
        </p:nvPicPr>
        <p:blipFill>
          <a:blip r:embed="rId3"/>
          <a:stretch>
            <a:fillRect/>
          </a:stretch>
        </p:blipFill>
        <p:spPr>
          <a:xfrm>
            <a:off x="180266" y="3282173"/>
            <a:ext cx="6602540" cy="3371380"/>
          </a:xfrm>
          <a:prstGeom prst="rect">
            <a:avLst/>
          </a:prstGeom>
        </p:spPr>
      </p:pic>
    </p:spTree>
    <p:extLst>
      <p:ext uri="{BB962C8B-B14F-4D97-AF65-F5344CB8AC3E}">
        <p14:creationId xmlns:p14="http://schemas.microsoft.com/office/powerpoint/2010/main" val="1396500555"/>
      </p:ext>
    </p:extLst>
  </p:cSld>
  <p:clrMapOvr>
    <a:masterClrMapping/>
  </p:clrMapOvr>
</p:sld>
</file>

<file path=ppt/slides/slide1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 name="スライド番号プレースホルダ 47"/>
          <p:cNvSpPr>
            <a:spLocks noGrp="1"/>
          </p:cNvSpPr>
          <p:nvPr>
            <p:ph type="sldNum" sz="quarter" idx="12"/>
          </p:nvPr>
        </p:nvSpPr>
        <p:spPr/>
        <p:txBody>
          <a:bodyPr/>
          <a:lstStyle/>
          <a:p>
            <a:fld id="{CCEC3038-1CF1-4B63-9920-55248DCFBA97}" type="slidenum">
              <a:rPr kumimoji="1" lang="ja-JP" altLang="en-US" smtClean="0"/>
              <a:pPr/>
              <a:t>181</a:t>
            </a:fld>
            <a:endParaRPr kumimoji="1" lang="ja-JP" altLang="en-US"/>
          </a:p>
        </p:txBody>
      </p:sp>
      <p:sp>
        <p:nvSpPr>
          <p:cNvPr id="59" name="正方形/長方形 58"/>
          <p:cNvSpPr/>
          <p:nvPr/>
        </p:nvSpPr>
        <p:spPr>
          <a:xfrm>
            <a:off x="323528" y="323364"/>
            <a:ext cx="5544616" cy="369332"/>
          </a:xfrm>
          <a:prstGeom prst="rect">
            <a:avLst/>
          </a:prstGeom>
        </p:spPr>
        <p:txBody>
          <a:bodyPr wrap="square">
            <a:spAutoFit/>
          </a:bodyPr>
          <a:lstStyle/>
          <a:p>
            <a:r>
              <a:rPr lang="ja-JP" altLang="en-US" b="1" dirty="0">
                <a:latin typeface="+mn-ea"/>
              </a:rPr>
              <a:t>③　民間企業・大学と連携したビッグデータの取組み</a:t>
            </a:r>
          </a:p>
        </p:txBody>
      </p:sp>
      <p:cxnSp>
        <p:nvCxnSpPr>
          <p:cNvPr id="60" name="直線コネクタ 59"/>
          <p:cNvCxnSpPr/>
          <p:nvPr/>
        </p:nvCxnSpPr>
        <p:spPr>
          <a:xfrm>
            <a:off x="323528" y="692696"/>
            <a:ext cx="856895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9" name="テキスト ボックス 18"/>
          <p:cNvSpPr txBox="1"/>
          <p:nvPr/>
        </p:nvSpPr>
        <p:spPr>
          <a:xfrm>
            <a:off x="332099" y="1078285"/>
            <a:ext cx="7227789" cy="1846659"/>
          </a:xfrm>
          <a:prstGeom prst="rect">
            <a:avLst/>
          </a:prstGeom>
          <a:noFill/>
        </p:spPr>
        <p:txBody>
          <a:bodyPr wrap="square" rtlCol="0">
            <a:spAutoFit/>
          </a:bodyPr>
          <a:lstStyle/>
          <a:p>
            <a:r>
              <a:rPr lang="ja-JP" altLang="en-US" b="1" dirty="0">
                <a:latin typeface="+mj-ea"/>
                <a:ea typeface="+mj-ea"/>
              </a:rPr>
              <a:t>クルマのビッグデータを活用した実証実験（</a:t>
            </a:r>
            <a:r>
              <a:rPr lang="en-US" altLang="ja-JP" b="1" dirty="0">
                <a:latin typeface="+mj-ea"/>
                <a:ea typeface="+mj-ea"/>
              </a:rPr>
              <a:t>2015</a:t>
            </a:r>
            <a:r>
              <a:rPr lang="ja-JP" altLang="en-US" b="1" dirty="0" err="1">
                <a:latin typeface="+mj-ea"/>
                <a:ea typeface="+mj-ea"/>
              </a:rPr>
              <a:t>、</a:t>
            </a:r>
            <a:r>
              <a:rPr lang="en-US" altLang="ja-JP" b="1" dirty="0">
                <a:latin typeface="+mj-ea"/>
                <a:ea typeface="+mj-ea"/>
              </a:rPr>
              <a:t>2016</a:t>
            </a:r>
            <a:r>
              <a:rPr lang="ja-JP" altLang="en-US" b="1" dirty="0">
                <a:latin typeface="+mj-ea"/>
                <a:ea typeface="+mj-ea"/>
              </a:rPr>
              <a:t>年度）</a:t>
            </a:r>
            <a:endParaRPr lang="en-US" altLang="ja-JP" b="1" dirty="0">
              <a:latin typeface="+mj-ea"/>
              <a:ea typeface="+mj-ea"/>
            </a:endParaRPr>
          </a:p>
          <a:p>
            <a:endParaRPr kumimoji="1" lang="en-US" altLang="ja-JP" sz="1600" b="1" dirty="0">
              <a:solidFill>
                <a:srgbClr val="0033CC"/>
              </a:solidFill>
              <a:latin typeface="HGS創英角ｺﾞｼｯｸUB" panose="020B0900000000000000" pitchFamily="50" charset="-128"/>
              <a:ea typeface="HGS創英角ｺﾞｼｯｸUB" panose="020B0900000000000000" pitchFamily="50" charset="-128"/>
            </a:endParaRPr>
          </a:p>
          <a:p>
            <a:pPr marL="342900" indent="-342900">
              <a:buFont typeface="Arial" panose="020B0604020202020204" pitchFamily="34" charset="0"/>
              <a:buChar char="•"/>
            </a:pPr>
            <a:r>
              <a:rPr lang="ja-JP" altLang="en-US" sz="1600" dirty="0">
                <a:latin typeface="+mn-ea"/>
              </a:rPr>
              <a:t>トヨタＩＴ開発センター</a:t>
            </a:r>
            <a:r>
              <a:rPr lang="en-US" altLang="ja-JP" sz="1600" dirty="0">
                <a:latin typeface="+mn-ea"/>
              </a:rPr>
              <a:t>(2015</a:t>
            </a:r>
            <a:r>
              <a:rPr lang="ja-JP" altLang="en-US" sz="1600" dirty="0">
                <a:latin typeface="+mn-ea"/>
              </a:rPr>
              <a:t>～</a:t>
            </a:r>
            <a:r>
              <a:rPr lang="en-US" altLang="ja-JP" sz="1600" dirty="0">
                <a:latin typeface="+mn-ea"/>
              </a:rPr>
              <a:t>2016)</a:t>
            </a:r>
            <a:r>
              <a:rPr lang="ja-JP" altLang="en-US" sz="1600" dirty="0" err="1">
                <a:latin typeface="+mn-ea"/>
              </a:rPr>
              <a:t>、</a:t>
            </a:r>
            <a:r>
              <a:rPr lang="ja-JP" altLang="en-US" sz="1600" dirty="0">
                <a:latin typeface="+mn-ea"/>
              </a:rPr>
              <a:t>ヤマト運輸（</a:t>
            </a:r>
            <a:r>
              <a:rPr lang="en-US" altLang="ja-JP" sz="1600" dirty="0">
                <a:latin typeface="+mn-ea"/>
              </a:rPr>
              <a:t>2016</a:t>
            </a:r>
            <a:r>
              <a:rPr lang="ja-JP" altLang="en-US" sz="1600" dirty="0">
                <a:latin typeface="+mn-ea"/>
              </a:rPr>
              <a:t>）と協働。</a:t>
            </a:r>
            <a:r>
              <a:rPr lang="en-US" altLang="ja-JP" sz="1600" dirty="0">
                <a:latin typeface="+mn-ea"/>
              </a:rPr>
              <a:t>80</a:t>
            </a:r>
            <a:r>
              <a:rPr lang="ja-JP" altLang="en-US" sz="1600" dirty="0">
                <a:latin typeface="+mn-ea"/>
              </a:rPr>
              <a:t>台の走行データ</a:t>
            </a:r>
            <a:r>
              <a:rPr lang="en-US" altLang="ja-JP" sz="1600" dirty="0">
                <a:latin typeface="+mn-ea"/>
              </a:rPr>
              <a:t>(1</a:t>
            </a:r>
            <a:r>
              <a:rPr lang="ja-JP" altLang="en-US" sz="1600" dirty="0">
                <a:latin typeface="+mn-ea"/>
              </a:rPr>
              <a:t>秒間に１回送信</a:t>
            </a:r>
            <a:r>
              <a:rPr lang="en-US" altLang="ja-JP" sz="1600" dirty="0">
                <a:latin typeface="+mn-ea"/>
              </a:rPr>
              <a:t>)</a:t>
            </a:r>
            <a:r>
              <a:rPr lang="ja-JP" altLang="en-US" sz="1600" dirty="0">
                <a:latin typeface="+mn-ea"/>
              </a:rPr>
              <a:t>を収集、合計約</a:t>
            </a:r>
            <a:r>
              <a:rPr lang="en-US" altLang="ja-JP" sz="1600" dirty="0">
                <a:latin typeface="+mn-ea"/>
              </a:rPr>
              <a:t>7000</a:t>
            </a:r>
            <a:r>
              <a:rPr lang="ja-JP" altLang="en-US" sz="1600" dirty="0">
                <a:latin typeface="+mn-ea"/>
              </a:rPr>
              <a:t>万件のデータを分析</a:t>
            </a:r>
            <a:endParaRPr lang="en-US" altLang="ja-JP" sz="1600" dirty="0">
              <a:latin typeface="+mn-ea"/>
            </a:endParaRPr>
          </a:p>
          <a:p>
            <a:pPr marL="342900" indent="-342900">
              <a:buFont typeface="Arial" panose="020B0604020202020204" pitchFamily="34" charset="0"/>
              <a:buChar char="•"/>
            </a:pPr>
            <a:r>
              <a:rPr lang="ja-JP" altLang="en-US" sz="1600" dirty="0">
                <a:latin typeface="+mn-ea"/>
              </a:rPr>
              <a:t>ヒヤリハットマップ作成</a:t>
            </a:r>
            <a:r>
              <a:rPr lang="en-US" altLang="ja-JP" sz="1600" dirty="0">
                <a:latin typeface="+mn-ea"/>
              </a:rPr>
              <a:t>(</a:t>
            </a:r>
            <a:r>
              <a:rPr lang="ja-JP" altLang="en-US" sz="1600" dirty="0">
                <a:latin typeface="+mn-ea"/>
              </a:rPr>
              <a:t>北区、中央区、福島区</a:t>
            </a:r>
            <a:r>
              <a:rPr lang="en-US" altLang="ja-JP" sz="1600" dirty="0">
                <a:latin typeface="+mn-ea"/>
              </a:rPr>
              <a:t>)</a:t>
            </a:r>
          </a:p>
          <a:p>
            <a:pPr marL="342900" indent="-342900">
              <a:buFont typeface="Arial" panose="020B0604020202020204" pitchFamily="34" charset="0"/>
              <a:buChar char="•"/>
            </a:pPr>
            <a:r>
              <a:rPr lang="ja-JP" altLang="en-US" sz="1600" dirty="0">
                <a:latin typeface="+mj-ea"/>
              </a:rPr>
              <a:t>自動車メーカー、阪神高速</a:t>
            </a:r>
            <a:r>
              <a:rPr lang="en-US" altLang="ja-JP" sz="1600" dirty="0">
                <a:latin typeface="+mj-ea"/>
              </a:rPr>
              <a:t>(</a:t>
            </a:r>
            <a:r>
              <a:rPr lang="ja-JP" altLang="en-US" sz="1600" dirty="0">
                <a:latin typeface="+mj-ea"/>
              </a:rPr>
              <a:t>株</a:t>
            </a:r>
            <a:r>
              <a:rPr lang="en-US" altLang="ja-JP" sz="1600" dirty="0">
                <a:latin typeface="+mj-ea"/>
              </a:rPr>
              <a:t>)</a:t>
            </a:r>
            <a:r>
              <a:rPr lang="ja-JP" altLang="en-US" sz="1600" dirty="0" err="1">
                <a:latin typeface="+mj-ea"/>
              </a:rPr>
              <a:t>、</a:t>
            </a:r>
            <a:r>
              <a:rPr lang="ja-JP" altLang="en-US" sz="1600" dirty="0">
                <a:latin typeface="+mj-ea"/>
              </a:rPr>
              <a:t>大阪府警等、データホルダーと条件が一致した場合、データを提供してもらえる</a:t>
            </a:r>
            <a:r>
              <a:rPr lang="ja-JP" altLang="en-US" sz="1600" u="sng" dirty="0">
                <a:latin typeface="+mj-ea"/>
              </a:rPr>
              <a:t>関係</a:t>
            </a:r>
            <a:r>
              <a:rPr lang="ja-JP" altLang="en-US" sz="1600" dirty="0">
                <a:latin typeface="+mj-ea"/>
              </a:rPr>
              <a:t>を構築</a:t>
            </a:r>
            <a:endParaRPr lang="en-US" altLang="ja-JP" sz="1600" dirty="0">
              <a:latin typeface="+mj-ea"/>
            </a:endParaRPr>
          </a:p>
        </p:txBody>
      </p:sp>
      <p:pic>
        <p:nvPicPr>
          <p:cNvPr id="20" name="図 19"/>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3580806" y="3169367"/>
            <a:ext cx="1560535" cy="979713"/>
          </a:xfrm>
          <a:prstGeom prst="rect">
            <a:avLst/>
          </a:prstGeom>
        </p:spPr>
      </p:pic>
      <p:pic>
        <p:nvPicPr>
          <p:cNvPr id="21" name="図 20"/>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5492666" y="3156675"/>
            <a:ext cx="1523492" cy="989208"/>
          </a:xfrm>
          <a:prstGeom prst="rect">
            <a:avLst/>
          </a:prstGeom>
        </p:spPr>
      </p:pic>
      <p:pic>
        <p:nvPicPr>
          <p:cNvPr id="22" name="図 21"/>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7467760" y="1587691"/>
            <a:ext cx="1611703" cy="1193237"/>
          </a:xfrm>
          <a:prstGeom prst="rect">
            <a:avLst/>
          </a:prstGeom>
        </p:spPr>
      </p:pic>
      <p:sp>
        <p:nvSpPr>
          <p:cNvPr id="23" name="ストライプ矢印 22"/>
          <p:cNvSpPr/>
          <p:nvPr/>
        </p:nvSpPr>
        <p:spPr>
          <a:xfrm rot="18959493">
            <a:off x="6976955" y="3208857"/>
            <a:ext cx="1165864" cy="358288"/>
          </a:xfrm>
          <a:prstGeom prst="stripedRightArrow">
            <a:avLst>
              <a:gd name="adj1" fmla="val 35545"/>
              <a:gd name="adj2" fmla="val 85656"/>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ja-JP"/>
            </a:defPPr>
            <a:lvl1pPr marL="0" algn="l" defTabSz="914400" rtl="0" eaLnBrk="1" latinLnBrk="0" hangingPunct="1">
              <a:defRPr kumimoji="1" sz="1800" kern="1200">
                <a:solidFill>
                  <a:schemeClr val="lt1"/>
                </a:solidFill>
                <a:latin typeface="+mn-lt"/>
                <a:ea typeface="+mn-ea"/>
                <a:cs typeface="+mn-cs"/>
              </a:defRPr>
            </a:lvl1pPr>
            <a:lvl2pPr marL="457200" algn="l" defTabSz="914400" rtl="0" eaLnBrk="1" latinLnBrk="0" hangingPunct="1">
              <a:defRPr kumimoji="1" sz="1800" kern="1200">
                <a:solidFill>
                  <a:schemeClr val="lt1"/>
                </a:solidFill>
                <a:latin typeface="+mn-lt"/>
                <a:ea typeface="+mn-ea"/>
                <a:cs typeface="+mn-cs"/>
              </a:defRPr>
            </a:lvl2pPr>
            <a:lvl3pPr marL="914400" algn="l" defTabSz="914400" rtl="0" eaLnBrk="1" latinLnBrk="0" hangingPunct="1">
              <a:defRPr kumimoji="1" sz="1800" kern="1200">
                <a:solidFill>
                  <a:schemeClr val="lt1"/>
                </a:solidFill>
                <a:latin typeface="+mn-lt"/>
                <a:ea typeface="+mn-ea"/>
                <a:cs typeface="+mn-cs"/>
              </a:defRPr>
            </a:lvl3pPr>
            <a:lvl4pPr marL="1371600" algn="l" defTabSz="914400" rtl="0" eaLnBrk="1" latinLnBrk="0" hangingPunct="1">
              <a:defRPr kumimoji="1" sz="1800" kern="1200">
                <a:solidFill>
                  <a:schemeClr val="lt1"/>
                </a:solidFill>
                <a:latin typeface="+mn-lt"/>
                <a:ea typeface="+mn-ea"/>
                <a:cs typeface="+mn-cs"/>
              </a:defRPr>
            </a:lvl4pPr>
            <a:lvl5pPr marL="1828800" algn="l" defTabSz="914400" rtl="0" eaLnBrk="1" latinLnBrk="0" hangingPunct="1">
              <a:defRPr kumimoji="1" sz="1800" kern="1200">
                <a:solidFill>
                  <a:schemeClr val="lt1"/>
                </a:solidFill>
                <a:latin typeface="+mn-lt"/>
                <a:ea typeface="+mn-ea"/>
                <a:cs typeface="+mn-cs"/>
              </a:defRPr>
            </a:lvl5pPr>
            <a:lvl6pPr marL="2286000" algn="l" defTabSz="914400" rtl="0" eaLnBrk="1" latinLnBrk="0" hangingPunct="1">
              <a:defRPr kumimoji="1" sz="1800" kern="1200">
                <a:solidFill>
                  <a:schemeClr val="lt1"/>
                </a:solidFill>
                <a:latin typeface="+mn-lt"/>
                <a:ea typeface="+mn-ea"/>
                <a:cs typeface="+mn-cs"/>
              </a:defRPr>
            </a:lvl6pPr>
            <a:lvl7pPr marL="2743200" algn="l" defTabSz="914400" rtl="0" eaLnBrk="1" latinLnBrk="0" hangingPunct="1">
              <a:defRPr kumimoji="1" sz="1800" kern="1200">
                <a:solidFill>
                  <a:schemeClr val="lt1"/>
                </a:solidFill>
                <a:latin typeface="+mn-lt"/>
                <a:ea typeface="+mn-ea"/>
                <a:cs typeface="+mn-cs"/>
              </a:defRPr>
            </a:lvl7pPr>
            <a:lvl8pPr marL="3200400" algn="l" defTabSz="914400" rtl="0" eaLnBrk="1" latinLnBrk="0" hangingPunct="1">
              <a:defRPr kumimoji="1" sz="1800" kern="1200">
                <a:solidFill>
                  <a:schemeClr val="lt1"/>
                </a:solidFill>
                <a:latin typeface="+mn-lt"/>
                <a:ea typeface="+mn-ea"/>
                <a:cs typeface="+mn-cs"/>
              </a:defRPr>
            </a:lvl8pPr>
            <a:lvl9pPr marL="3657600" algn="l" defTabSz="914400" rtl="0" eaLnBrk="1" latinLnBrk="0" hangingPunct="1">
              <a:defRPr kumimoji="1" sz="1800" kern="1200">
                <a:solidFill>
                  <a:schemeClr val="lt1"/>
                </a:solidFill>
                <a:latin typeface="+mn-lt"/>
                <a:ea typeface="+mn-ea"/>
                <a:cs typeface="+mn-cs"/>
              </a:defRPr>
            </a:lvl9pPr>
          </a:lstStyle>
          <a:p>
            <a:pPr algn="ctr"/>
            <a:endParaRPr kumimoji="1" lang="ja-JP" altLang="en-US" sz="1600" b="1" dirty="0">
              <a:solidFill>
                <a:schemeClr val="tx1"/>
              </a:solidFill>
              <a:latin typeface="+mn-ea"/>
            </a:endParaRPr>
          </a:p>
        </p:txBody>
      </p:sp>
      <p:pic>
        <p:nvPicPr>
          <p:cNvPr id="36" name="図 35"/>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1730396" y="3164008"/>
            <a:ext cx="1516233" cy="977128"/>
          </a:xfrm>
          <a:prstGeom prst="rect">
            <a:avLst/>
          </a:prstGeom>
        </p:spPr>
      </p:pic>
      <p:sp>
        <p:nvSpPr>
          <p:cNvPr id="37" name="テキスト ボックス 36"/>
          <p:cNvSpPr txBox="1"/>
          <p:nvPr/>
        </p:nvSpPr>
        <p:spPr>
          <a:xfrm>
            <a:off x="7897615" y="3289891"/>
            <a:ext cx="1181848" cy="738664"/>
          </a:xfrm>
          <a:prstGeom prst="rect">
            <a:avLst/>
          </a:prstGeom>
          <a:noFill/>
        </p:spPr>
        <p:txBody>
          <a:bodyPr wrap="square" rtlCol="0">
            <a:spAutoFit/>
          </a:bodyPr>
          <a:lstStyle/>
          <a:p>
            <a:r>
              <a:rPr lang="ja-JP" altLang="en-US" sz="1400" b="1" dirty="0">
                <a:solidFill>
                  <a:srgbClr val="FF0000"/>
                </a:solidFill>
              </a:rPr>
              <a:t>アイコンを</a:t>
            </a:r>
            <a:endParaRPr lang="en-US" altLang="ja-JP" sz="1400" b="1" dirty="0">
              <a:solidFill>
                <a:srgbClr val="FF0000"/>
              </a:solidFill>
            </a:endParaRPr>
          </a:p>
          <a:p>
            <a:r>
              <a:rPr lang="ja-JP" altLang="en-US" sz="1400" b="1" dirty="0">
                <a:solidFill>
                  <a:srgbClr val="FF0000"/>
                </a:solidFill>
              </a:rPr>
              <a:t>タップすると</a:t>
            </a:r>
            <a:endParaRPr lang="en-US" altLang="ja-JP" sz="1400" b="1" dirty="0">
              <a:solidFill>
                <a:srgbClr val="FF0000"/>
              </a:solidFill>
            </a:endParaRPr>
          </a:p>
          <a:p>
            <a:r>
              <a:rPr lang="ja-JP" altLang="en-US" sz="1400" b="1" dirty="0">
                <a:solidFill>
                  <a:srgbClr val="FF0000"/>
                </a:solidFill>
              </a:rPr>
              <a:t>内容表示</a:t>
            </a:r>
            <a:endParaRPr kumimoji="1" lang="ja-JP" altLang="en-US" sz="1400" b="1" dirty="0">
              <a:solidFill>
                <a:srgbClr val="FF0000"/>
              </a:solidFill>
            </a:endParaRPr>
          </a:p>
        </p:txBody>
      </p:sp>
      <p:sp>
        <p:nvSpPr>
          <p:cNvPr id="39" name="正方形/長方形 38"/>
          <p:cNvSpPr/>
          <p:nvPr/>
        </p:nvSpPr>
        <p:spPr>
          <a:xfrm>
            <a:off x="353968" y="4699010"/>
            <a:ext cx="8186192" cy="1754326"/>
          </a:xfrm>
          <a:prstGeom prst="rect">
            <a:avLst/>
          </a:prstGeom>
        </p:spPr>
        <p:txBody>
          <a:bodyPr wrap="square">
            <a:spAutoFit/>
          </a:bodyPr>
          <a:lstStyle/>
          <a:p>
            <a:r>
              <a:rPr lang="ja-JP" altLang="en-US" b="1" dirty="0">
                <a:latin typeface="+mn-ea"/>
              </a:rPr>
              <a:t>生活保護のビッグデータ分析（</a:t>
            </a:r>
            <a:r>
              <a:rPr lang="en-US" altLang="ja-JP" b="1" dirty="0">
                <a:latin typeface="+mn-ea"/>
              </a:rPr>
              <a:t>2016</a:t>
            </a:r>
            <a:r>
              <a:rPr lang="ja-JP" altLang="en-US" b="1" dirty="0">
                <a:latin typeface="+mn-ea"/>
              </a:rPr>
              <a:t>年度～</a:t>
            </a:r>
            <a:r>
              <a:rPr lang="en-US" altLang="ja-JP" b="1" dirty="0">
                <a:latin typeface="+mn-ea"/>
              </a:rPr>
              <a:t>2017</a:t>
            </a:r>
            <a:r>
              <a:rPr lang="ja-JP" altLang="en-US" b="1" dirty="0">
                <a:latin typeface="+mn-ea"/>
              </a:rPr>
              <a:t>年度）　</a:t>
            </a:r>
            <a:r>
              <a:rPr lang="ja-JP" altLang="en-US" b="1" dirty="0">
                <a:solidFill>
                  <a:srgbClr val="FF0000"/>
                </a:solidFill>
                <a:latin typeface="+mn-ea"/>
              </a:rPr>
              <a:t>（全国初）</a:t>
            </a:r>
          </a:p>
          <a:p>
            <a:endParaRPr lang="en-US" altLang="ja-JP" dirty="0">
              <a:solidFill>
                <a:srgbClr val="0033CC"/>
              </a:solidFill>
              <a:latin typeface="+mn-ea"/>
            </a:endParaRPr>
          </a:p>
          <a:p>
            <a:pPr marL="342900" indent="-342900">
              <a:buFont typeface="Arial" panose="020B0604020202020204" pitchFamily="34" charset="0"/>
              <a:buChar char="•"/>
            </a:pPr>
            <a:r>
              <a:rPr lang="ja-JP" altLang="en-US" dirty="0">
                <a:latin typeface="+mn-ea"/>
              </a:rPr>
              <a:t>本市保有の行政データを用いる初のケース。大阪市立大学と連携</a:t>
            </a:r>
            <a:endParaRPr lang="en-US" altLang="ja-JP" dirty="0">
              <a:latin typeface="+mn-ea"/>
            </a:endParaRPr>
          </a:p>
          <a:p>
            <a:pPr marL="342900" indent="-342900">
              <a:buFont typeface="Arial" panose="020B0604020202020204" pitchFamily="34" charset="0"/>
              <a:buChar char="•"/>
            </a:pPr>
            <a:r>
              <a:rPr lang="ja-JP" altLang="en-US" dirty="0">
                <a:latin typeface="+mn-ea"/>
              </a:rPr>
              <a:t>これまで経験や感覚で言われる事に対し、はじめてデータに基く分析を実施</a:t>
            </a:r>
            <a:endParaRPr lang="en-US" altLang="ja-JP" dirty="0">
              <a:latin typeface="+mn-ea"/>
            </a:endParaRPr>
          </a:p>
          <a:p>
            <a:pPr marL="342900" indent="-342900">
              <a:buFont typeface="Arial" panose="020B0604020202020204" pitchFamily="34" charset="0"/>
              <a:buChar char="•"/>
            </a:pPr>
            <a:r>
              <a:rPr lang="ja-JP" altLang="en-US" dirty="0">
                <a:latin typeface="+mn-ea"/>
              </a:rPr>
              <a:t>被保護世帯数などマクロ的な統計から、男女別、受給期間、保護廃止理由等のクロス集計からより詳細な分析が可能になった。</a:t>
            </a:r>
            <a:endParaRPr lang="en-US" altLang="ja-JP" dirty="0">
              <a:latin typeface="+mn-ea"/>
            </a:endParaRPr>
          </a:p>
        </p:txBody>
      </p:sp>
      <p:sp>
        <p:nvSpPr>
          <p:cNvPr id="40" name="正方形/長方形 39"/>
          <p:cNvSpPr/>
          <p:nvPr/>
        </p:nvSpPr>
        <p:spPr>
          <a:xfrm>
            <a:off x="6876256" y="402658"/>
            <a:ext cx="2206181" cy="369332"/>
          </a:xfrm>
          <a:prstGeom prst="rect">
            <a:avLst/>
          </a:prstGeom>
          <a:noFill/>
        </p:spPr>
        <p:txBody>
          <a:bodyPr wrap="none">
            <a:spAutoFit/>
          </a:bodyPr>
          <a:lstStyle/>
          <a:p>
            <a:pPr algn="ctr"/>
            <a:r>
              <a:rPr lang="ja-JP" altLang="en-US" dirty="0"/>
              <a:t>＜</a:t>
            </a:r>
            <a:r>
              <a:rPr lang="en-US" altLang="ja-JP" dirty="0"/>
              <a:t>What</a:t>
            </a:r>
            <a:r>
              <a:rPr lang="ja-JP" altLang="en-US" dirty="0" err="1"/>
              <a:t>、</a:t>
            </a:r>
            <a:r>
              <a:rPr lang="en-US" altLang="ja-JP" dirty="0"/>
              <a:t>Outcome</a:t>
            </a:r>
            <a:r>
              <a:rPr lang="ja-JP" altLang="en-US" dirty="0"/>
              <a:t>＞</a:t>
            </a:r>
          </a:p>
        </p:txBody>
      </p:sp>
      <p:sp>
        <p:nvSpPr>
          <p:cNvPr id="16" name="テキスト ボックス 36"/>
          <p:cNvSpPr txBox="1"/>
          <p:nvPr/>
        </p:nvSpPr>
        <p:spPr>
          <a:xfrm>
            <a:off x="0" y="0"/>
            <a:ext cx="4427984" cy="261610"/>
          </a:xfrm>
          <a:prstGeom prst="rect">
            <a:avLst/>
          </a:prstGeom>
          <a:noFill/>
        </p:spPr>
        <p:txBody>
          <a:bodyPr wrap="square" rtlCol="0">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r>
              <a:rPr lang="en-US" altLang="ja-JP" sz="1100" dirty="0"/>
              <a:t>Ⅳ</a:t>
            </a:r>
            <a:r>
              <a:rPr lang="ja-JP" altLang="en-US" sz="1100" dirty="0"/>
              <a:t>　行財政改革</a:t>
            </a:r>
            <a:r>
              <a:rPr lang="en-US" altLang="ja-JP" sz="1100" dirty="0"/>
              <a:t>【</a:t>
            </a:r>
            <a:r>
              <a:rPr lang="ja-JP" altLang="en-US" sz="1100" dirty="0"/>
              <a:t>業務執行の刷新</a:t>
            </a:r>
            <a:r>
              <a:rPr lang="en-US" altLang="ja-JP" sz="1100" dirty="0"/>
              <a:t>】</a:t>
            </a:r>
            <a:r>
              <a:rPr lang="ja-JP" altLang="en-US" sz="1100" dirty="0"/>
              <a:t>・</a:t>
            </a:r>
            <a:r>
              <a:rPr lang="en-US" altLang="ja-JP" sz="1100" dirty="0"/>
              <a:t>ICT</a:t>
            </a:r>
            <a:r>
              <a:rPr lang="ja-JP" altLang="en-US" sz="1100" dirty="0"/>
              <a:t>の徹底活用</a:t>
            </a:r>
            <a:endParaRPr lang="en-US" altLang="ja-JP" sz="1100" dirty="0"/>
          </a:p>
        </p:txBody>
      </p:sp>
      <p:sp>
        <p:nvSpPr>
          <p:cNvPr id="17" name="テキスト ボックス 16"/>
          <p:cNvSpPr txBox="1"/>
          <p:nvPr/>
        </p:nvSpPr>
        <p:spPr>
          <a:xfrm>
            <a:off x="7956376" y="0"/>
            <a:ext cx="1187624" cy="338554"/>
          </a:xfrm>
          <a:prstGeom prst="rect">
            <a:avLst/>
          </a:prstGeom>
          <a:noFill/>
        </p:spPr>
        <p:txBody>
          <a:bodyPr wrap="square" rtlCol="0">
            <a:spAutoFit/>
          </a:bodyPr>
          <a:lstStyle/>
          <a:p>
            <a:r>
              <a:rPr lang="en-US" altLang="ja-JP" sz="1600" dirty="0" smtClean="0"/>
              <a:t>A12.(32)</a:t>
            </a:r>
            <a:endParaRPr lang="ja-JP" altLang="en-US" sz="1600" dirty="0"/>
          </a:p>
        </p:txBody>
      </p:sp>
    </p:spTree>
    <p:extLst>
      <p:ext uri="{BB962C8B-B14F-4D97-AF65-F5344CB8AC3E}">
        <p14:creationId xmlns:p14="http://schemas.microsoft.com/office/powerpoint/2010/main" val="1758858288"/>
      </p:ext>
    </p:extLst>
  </p:cSld>
  <p:clrMapOvr>
    <a:masterClrMapping/>
  </p:clrMapOvr>
</p:sld>
</file>

<file path=ppt/slides/slide1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 name="スライド番号プレースホルダ 47"/>
          <p:cNvSpPr>
            <a:spLocks noGrp="1"/>
          </p:cNvSpPr>
          <p:nvPr>
            <p:ph type="sldNum" sz="quarter" idx="12"/>
          </p:nvPr>
        </p:nvSpPr>
        <p:spPr/>
        <p:txBody>
          <a:bodyPr/>
          <a:lstStyle/>
          <a:p>
            <a:fld id="{CCEC3038-1CF1-4B63-9920-55248DCFBA97}" type="slidenum">
              <a:rPr kumimoji="1" lang="ja-JP" altLang="en-US" smtClean="0"/>
              <a:pPr/>
              <a:t>182</a:t>
            </a:fld>
            <a:endParaRPr kumimoji="1" lang="ja-JP" altLang="en-US"/>
          </a:p>
        </p:txBody>
      </p:sp>
      <p:sp>
        <p:nvSpPr>
          <p:cNvPr id="59" name="正方形/長方形 58"/>
          <p:cNvSpPr/>
          <p:nvPr/>
        </p:nvSpPr>
        <p:spPr>
          <a:xfrm>
            <a:off x="323528" y="323364"/>
            <a:ext cx="6336704" cy="369332"/>
          </a:xfrm>
          <a:prstGeom prst="rect">
            <a:avLst/>
          </a:prstGeom>
        </p:spPr>
        <p:txBody>
          <a:bodyPr wrap="square">
            <a:spAutoFit/>
          </a:bodyPr>
          <a:lstStyle/>
          <a:p>
            <a:r>
              <a:rPr lang="ja-JP" altLang="en-US" b="1" dirty="0">
                <a:latin typeface="+mn-ea"/>
              </a:rPr>
              <a:t>④　タブレット端末の短期貸与及びモデル事業の取組み</a:t>
            </a:r>
          </a:p>
        </p:txBody>
      </p:sp>
      <p:cxnSp>
        <p:nvCxnSpPr>
          <p:cNvPr id="60" name="直線コネクタ 59"/>
          <p:cNvCxnSpPr/>
          <p:nvPr/>
        </p:nvCxnSpPr>
        <p:spPr>
          <a:xfrm>
            <a:off x="323528" y="692696"/>
            <a:ext cx="856895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8" name="テキスト ボックス 7"/>
          <p:cNvSpPr txBox="1"/>
          <p:nvPr/>
        </p:nvSpPr>
        <p:spPr>
          <a:xfrm>
            <a:off x="3715915" y="3143903"/>
            <a:ext cx="712069" cy="646331"/>
          </a:xfrm>
          <a:prstGeom prst="rect">
            <a:avLst/>
          </a:prstGeom>
          <a:noFill/>
        </p:spPr>
        <p:txBody>
          <a:bodyPr wrap="square" rtlCol="0">
            <a:spAutoFit/>
          </a:bodyPr>
          <a:lstStyle/>
          <a:p>
            <a:r>
              <a:rPr lang="ja-JP" altLang="en-US" dirty="0"/>
              <a:t>目標</a:t>
            </a:r>
            <a:endParaRPr lang="en-US" altLang="ja-JP" dirty="0"/>
          </a:p>
          <a:p>
            <a:r>
              <a:rPr kumimoji="1" lang="en-US" altLang="ja-JP" dirty="0"/>
              <a:t>60%</a:t>
            </a:r>
            <a:endParaRPr kumimoji="1" lang="ja-JP" altLang="en-US" dirty="0"/>
          </a:p>
        </p:txBody>
      </p:sp>
      <p:sp>
        <p:nvSpPr>
          <p:cNvPr id="9" name="正方形/長方形 8"/>
          <p:cNvSpPr/>
          <p:nvPr/>
        </p:nvSpPr>
        <p:spPr>
          <a:xfrm>
            <a:off x="179512" y="764704"/>
            <a:ext cx="8892480" cy="646331"/>
          </a:xfrm>
          <a:prstGeom prst="rect">
            <a:avLst/>
          </a:prstGeom>
        </p:spPr>
        <p:txBody>
          <a:bodyPr wrap="square">
            <a:spAutoFit/>
          </a:bodyPr>
          <a:lstStyle/>
          <a:p>
            <a:r>
              <a:rPr lang="ja-JP" altLang="en-US" dirty="0">
                <a:latin typeface="Calibri" pitchFamily="34" charset="0"/>
              </a:rPr>
              <a:t>・タブレット端末短期貸与は目標の</a:t>
            </a:r>
            <a:r>
              <a:rPr lang="en-US" altLang="ja-JP" dirty="0">
                <a:latin typeface="Calibri" pitchFamily="34" charset="0"/>
              </a:rPr>
              <a:t>60%</a:t>
            </a:r>
            <a:r>
              <a:rPr lang="ja-JP" altLang="en-US" dirty="0">
                <a:latin typeface="Calibri" pitchFamily="34" charset="0"/>
              </a:rPr>
              <a:t>を上回る稼働率を達成</a:t>
            </a:r>
            <a:endParaRPr lang="en-US" altLang="ja-JP" dirty="0">
              <a:latin typeface="Calibri" pitchFamily="34" charset="0"/>
            </a:endParaRPr>
          </a:p>
          <a:p>
            <a:r>
              <a:rPr lang="ja-JP" altLang="en-US" dirty="0"/>
              <a:t>・モデル事業</a:t>
            </a:r>
            <a:r>
              <a:rPr lang="en-US" altLang="ja-JP" sz="1200" dirty="0"/>
              <a:t>※</a:t>
            </a:r>
            <a:r>
              <a:rPr lang="ja-JP" altLang="en-US" dirty="0"/>
              <a:t>の活用事例数は</a:t>
            </a:r>
            <a:r>
              <a:rPr lang="en-US" altLang="ja-JP" dirty="0"/>
              <a:t>44</a:t>
            </a:r>
            <a:r>
              <a:rPr lang="ja-JP" altLang="en-US" dirty="0"/>
              <a:t>件に上り、多様な事業で活用されている。</a:t>
            </a:r>
            <a:endParaRPr lang="en-US" altLang="ja-JP" dirty="0"/>
          </a:p>
        </p:txBody>
      </p:sp>
      <p:sp>
        <p:nvSpPr>
          <p:cNvPr id="10" name="テキスト ボックス 1"/>
          <p:cNvSpPr txBox="1"/>
          <p:nvPr/>
        </p:nvSpPr>
        <p:spPr>
          <a:xfrm>
            <a:off x="333659" y="5199139"/>
            <a:ext cx="3312368" cy="246167"/>
          </a:xfrm>
          <a:prstGeom prst="rect">
            <a:avLst/>
          </a:prstGeom>
          <a:solidFill>
            <a:schemeClr val="bg1"/>
          </a:solidFill>
          <a:ln w="9525" cmpd="sng">
            <a:solidFill>
              <a:schemeClr val="lt1">
                <a:shade val="50000"/>
              </a:schemeClr>
            </a:solid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r>
              <a:rPr kumimoji="1" lang="en-US" altLang="ja-JP" sz="1100" dirty="0">
                <a:solidFill>
                  <a:schemeClr val="tx1"/>
                </a:solidFill>
              </a:rPr>
              <a:t>※</a:t>
            </a:r>
            <a:r>
              <a:rPr lang="en-US" altLang="ja-JP" dirty="0">
                <a:solidFill>
                  <a:schemeClr val="tx1"/>
                </a:solidFill>
              </a:rPr>
              <a:t>2017</a:t>
            </a:r>
            <a:r>
              <a:rPr kumimoji="1" lang="ja-JP" altLang="en-US" sz="1100" dirty="0">
                <a:solidFill>
                  <a:schemeClr val="tx1"/>
                </a:solidFill>
              </a:rPr>
              <a:t>年</a:t>
            </a:r>
            <a:r>
              <a:rPr kumimoji="1" lang="en-US" altLang="ja-JP" sz="1100" dirty="0">
                <a:solidFill>
                  <a:schemeClr val="tx1"/>
                </a:solidFill>
              </a:rPr>
              <a:t>6</a:t>
            </a:r>
            <a:r>
              <a:rPr kumimoji="1" lang="ja-JP" altLang="en-US" sz="1100" dirty="0">
                <a:solidFill>
                  <a:schemeClr val="tx1"/>
                </a:solidFill>
              </a:rPr>
              <a:t>月</a:t>
            </a:r>
            <a:r>
              <a:rPr kumimoji="1" lang="en-US" altLang="ja-JP" sz="1100" dirty="0">
                <a:solidFill>
                  <a:schemeClr val="tx1"/>
                </a:solidFill>
              </a:rPr>
              <a:t>1</a:t>
            </a:r>
            <a:r>
              <a:rPr kumimoji="1" lang="ja-JP" altLang="en-US" sz="1100" dirty="0">
                <a:solidFill>
                  <a:schemeClr val="tx1"/>
                </a:solidFill>
              </a:rPr>
              <a:t>日より貸与台数を</a:t>
            </a:r>
            <a:r>
              <a:rPr kumimoji="1" lang="en-US" altLang="ja-JP" sz="1100" dirty="0">
                <a:solidFill>
                  <a:schemeClr val="tx1"/>
                </a:solidFill>
              </a:rPr>
              <a:t>7</a:t>
            </a:r>
            <a:r>
              <a:rPr kumimoji="1" lang="ja-JP" altLang="en-US" sz="1100" dirty="0">
                <a:solidFill>
                  <a:schemeClr val="tx1"/>
                </a:solidFill>
              </a:rPr>
              <a:t>台→</a:t>
            </a:r>
            <a:r>
              <a:rPr kumimoji="1" lang="en-US" altLang="ja-JP" sz="1100" dirty="0">
                <a:solidFill>
                  <a:schemeClr val="tx1"/>
                </a:solidFill>
              </a:rPr>
              <a:t>10</a:t>
            </a:r>
            <a:r>
              <a:rPr kumimoji="1" lang="ja-JP" altLang="en-US" sz="1100" dirty="0">
                <a:solidFill>
                  <a:schemeClr val="tx1"/>
                </a:solidFill>
              </a:rPr>
              <a:t>台へ変更</a:t>
            </a:r>
          </a:p>
        </p:txBody>
      </p:sp>
      <p:sp>
        <p:nvSpPr>
          <p:cNvPr id="12" name="正方形/長方形 11"/>
          <p:cNvSpPr/>
          <p:nvPr/>
        </p:nvSpPr>
        <p:spPr>
          <a:xfrm>
            <a:off x="6876256" y="402658"/>
            <a:ext cx="2206181" cy="369332"/>
          </a:xfrm>
          <a:prstGeom prst="rect">
            <a:avLst/>
          </a:prstGeom>
          <a:noFill/>
        </p:spPr>
        <p:txBody>
          <a:bodyPr wrap="none">
            <a:spAutoFit/>
          </a:bodyPr>
          <a:lstStyle/>
          <a:p>
            <a:pPr algn="ctr"/>
            <a:r>
              <a:rPr lang="ja-JP" altLang="en-US" dirty="0"/>
              <a:t>＜</a:t>
            </a:r>
            <a:r>
              <a:rPr lang="en-US" altLang="ja-JP" dirty="0"/>
              <a:t>What</a:t>
            </a:r>
            <a:r>
              <a:rPr lang="ja-JP" altLang="en-US" dirty="0" err="1"/>
              <a:t>、</a:t>
            </a:r>
            <a:r>
              <a:rPr lang="en-US" altLang="ja-JP" dirty="0"/>
              <a:t>Outcome</a:t>
            </a:r>
            <a:r>
              <a:rPr lang="ja-JP" altLang="en-US" dirty="0"/>
              <a:t>＞</a:t>
            </a:r>
          </a:p>
        </p:txBody>
      </p:sp>
      <p:sp>
        <p:nvSpPr>
          <p:cNvPr id="14" name="テキスト ボックス 36"/>
          <p:cNvSpPr txBox="1"/>
          <p:nvPr/>
        </p:nvSpPr>
        <p:spPr>
          <a:xfrm>
            <a:off x="0" y="0"/>
            <a:ext cx="4427984" cy="261610"/>
          </a:xfrm>
          <a:prstGeom prst="rect">
            <a:avLst/>
          </a:prstGeom>
          <a:noFill/>
        </p:spPr>
        <p:txBody>
          <a:bodyPr wrap="square" rtlCol="0">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r>
              <a:rPr lang="en-US" altLang="ja-JP" sz="1100" dirty="0"/>
              <a:t>Ⅳ</a:t>
            </a:r>
            <a:r>
              <a:rPr lang="ja-JP" altLang="en-US" sz="1100" dirty="0"/>
              <a:t>　行財政改革</a:t>
            </a:r>
            <a:r>
              <a:rPr lang="en-US" altLang="ja-JP" sz="1100" dirty="0"/>
              <a:t>【</a:t>
            </a:r>
            <a:r>
              <a:rPr lang="ja-JP" altLang="en-US" sz="1100" dirty="0"/>
              <a:t>業務執行の刷新</a:t>
            </a:r>
            <a:r>
              <a:rPr lang="en-US" altLang="ja-JP" sz="1100" dirty="0"/>
              <a:t>】</a:t>
            </a:r>
            <a:r>
              <a:rPr lang="ja-JP" altLang="en-US" sz="1100" dirty="0"/>
              <a:t>・</a:t>
            </a:r>
            <a:r>
              <a:rPr lang="en-US" altLang="ja-JP" sz="1100" dirty="0"/>
              <a:t>ICT</a:t>
            </a:r>
            <a:r>
              <a:rPr lang="ja-JP" altLang="en-US" sz="1100" dirty="0"/>
              <a:t>の徹底活用</a:t>
            </a:r>
            <a:endParaRPr lang="en-US" altLang="ja-JP" sz="1100" dirty="0"/>
          </a:p>
        </p:txBody>
      </p:sp>
      <p:sp>
        <p:nvSpPr>
          <p:cNvPr id="15" name="四角形吹き出し 14"/>
          <p:cNvSpPr/>
          <p:nvPr/>
        </p:nvSpPr>
        <p:spPr>
          <a:xfrm>
            <a:off x="845970" y="5737490"/>
            <a:ext cx="4235830" cy="538814"/>
          </a:xfrm>
          <a:prstGeom prst="wedgeRectCallout">
            <a:avLst>
              <a:gd name="adj1" fmla="val -38601"/>
              <a:gd name="adj2" fmla="val -2276"/>
            </a:avLst>
          </a:prstGeom>
          <a:ln w="38100">
            <a:noFill/>
            <a:prstDash val="sysDash"/>
          </a:ln>
        </p:spPr>
        <p:style>
          <a:lnRef idx="2">
            <a:schemeClr val="accent6"/>
          </a:lnRef>
          <a:fillRef idx="1">
            <a:schemeClr val="lt1"/>
          </a:fillRef>
          <a:effectRef idx="0">
            <a:schemeClr val="accent6"/>
          </a:effectRef>
          <a:fontRef idx="minor">
            <a:schemeClr val="dk1"/>
          </a:fontRef>
        </p:style>
        <p:txBody>
          <a:bodyPr rtlCol="0" anchor="ctr"/>
          <a:lstStyle/>
          <a:p>
            <a:r>
              <a:rPr lang="en-US" altLang="ja-JP" sz="1100" dirty="0"/>
              <a:t>※</a:t>
            </a:r>
            <a:r>
              <a:rPr lang="ja-JP" altLang="en-US" sz="1100" dirty="0"/>
              <a:t>モデル事業：</a:t>
            </a:r>
            <a:r>
              <a:rPr lang="en-US" altLang="ja-JP" sz="1100" dirty="0"/>
              <a:t>ICT</a:t>
            </a:r>
            <a:r>
              <a:rPr lang="ja-JP" altLang="en-US" sz="1100" dirty="0"/>
              <a:t>戦略室の行っている短期貸与を利用し、各所属が自発的に担当業務でのタブレット端末の使い方を検討した事業</a:t>
            </a:r>
          </a:p>
        </p:txBody>
      </p:sp>
      <p:sp>
        <p:nvSpPr>
          <p:cNvPr id="16" name="テキスト ボックス 15"/>
          <p:cNvSpPr txBox="1"/>
          <p:nvPr/>
        </p:nvSpPr>
        <p:spPr>
          <a:xfrm>
            <a:off x="7956376" y="0"/>
            <a:ext cx="1187624" cy="338554"/>
          </a:xfrm>
          <a:prstGeom prst="rect">
            <a:avLst/>
          </a:prstGeom>
          <a:noFill/>
        </p:spPr>
        <p:txBody>
          <a:bodyPr wrap="square" rtlCol="0">
            <a:spAutoFit/>
          </a:bodyPr>
          <a:lstStyle/>
          <a:p>
            <a:r>
              <a:rPr lang="en-US" altLang="ja-JP" sz="1600" dirty="0" smtClean="0"/>
              <a:t>A12.(32)</a:t>
            </a:r>
            <a:endParaRPr lang="ja-JP" altLang="en-US" sz="1600" dirty="0"/>
          </a:p>
        </p:txBody>
      </p:sp>
      <p:pic>
        <p:nvPicPr>
          <p:cNvPr id="2" name="図 1"/>
          <p:cNvPicPr>
            <a:picLocks noChangeAspect="1"/>
          </p:cNvPicPr>
          <p:nvPr/>
        </p:nvPicPr>
        <p:blipFill>
          <a:blip r:embed="rId2"/>
          <a:stretch>
            <a:fillRect/>
          </a:stretch>
        </p:blipFill>
        <p:spPr>
          <a:xfrm>
            <a:off x="333659" y="1446069"/>
            <a:ext cx="4462659" cy="4041998"/>
          </a:xfrm>
          <a:prstGeom prst="rect">
            <a:avLst/>
          </a:prstGeom>
        </p:spPr>
      </p:pic>
      <p:pic>
        <p:nvPicPr>
          <p:cNvPr id="3" name="図 2"/>
          <p:cNvPicPr>
            <a:picLocks noChangeAspect="1"/>
          </p:cNvPicPr>
          <p:nvPr/>
        </p:nvPicPr>
        <p:blipFill>
          <a:blip r:embed="rId3"/>
          <a:stretch>
            <a:fillRect/>
          </a:stretch>
        </p:blipFill>
        <p:spPr>
          <a:xfrm>
            <a:off x="4931463" y="1446069"/>
            <a:ext cx="3889585" cy="5054022"/>
          </a:xfrm>
          <a:prstGeom prst="rect">
            <a:avLst/>
          </a:prstGeom>
        </p:spPr>
      </p:pic>
    </p:spTree>
    <p:extLst>
      <p:ext uri="{BB962C8B-B14F-4D97-AF65-F5344CB8AC3E}">
        <p14:creationId xmlns:p14="http://schemas.microsoft.com/office/powerpoint/2010/main" val="4164007937"/>
      </p:ext>
    </p:extLst>
  </p:cSld>
  <p:clrMapOvr>
    <a:masterClrMapping/>
  </p:clrMapOvr>
</p:sld>
</file>

<file path=ppt/slides/slide1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 name="スライド番号プレースホルダ 47"/>
          <p:cNvSpPr>
            <a:spLocks noGrp="1"/>
          </p:cNvSpPr>
          <p:nvPr>
            <p:ph type="sldNum" sz="quarter" idx="12"/>
          </p:nvPr>
        </p:nvSpPr>
        <p:spPr/>
        <p:txBody>
          <a:bodyPr/>
          <a:lstStyle/>
          <a:p>
            <a:fld id="{CCEC3038-1CF1-4B63-9920-55248DCFBA97}" type="slidenum">
              <a:rPr kumimoji="1" lang="ja-JP" altLang="en-US" smtClean="0"/>
              <a:pPr/>
              <a:t>183</a:t>
            </a:fld>
            <a:endParaRPr kumimoji="1" lang="ja-JP" altLang="en-US"/>
          </a:p>
        </p:txBody>
      </p:sp>
      <p:sp>
        <p:nvSpPr>
          <p:cNvPr id="59" name="正方形/長方形 58"/>
          <p:cNvSpPr/>
          <p:nvPr/>
        </p:nvSpPr>
        <p:spPr>
          <a:xfrm>
            <a:off x="323528" y="323364"/>
            <a:ext cx="5544616" cy="369332"/>
          </a:xfrm>
          <a:prstGeom prst="rect">
            <a:avLst/>
          </a:prstGeom>
        </p:spPr>
        <p:txBody>
          <a:bodyPr wrap="square">
            <a:spAutoFit/>
          </a:bodyPr>
          <a:lstStyle/>
          <a:p>
            <a:r>
              <a:rPr lang="ja-JP" altLang="en-US" b="1" dirty="0">
                <a:latin typeface="+mn-ea"/>
              </a:rPr>
              <a:t>⑤　タブレット端末の活用検討（各所属）</a:t>
            </a:r>
          </a:p>
        </p:txBody>
      </p:sp>
      <p:cxnSp>
        <p:nvCxnSpPr>
          <p:cNvPr id="60" name="直線コネクタ 59"/>
          <p:cNvCxnSpPr/>
          <p:nvPr/>
        </p:nvCxnSpPr>
        <p:spPr>
          <a:xfrm>
            <a:off x="323528" y="692696"/>
            <a:ext cx="856895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7" name="正方形/長方形 6"/>
          <p:cNvSpPr/>
          <p:nvPr/>
        </p:nvSpPr>
        <p:spPr>
          <a:xfrm>
            <a:off x="179512" y="764704"/>
            <a:ext cx="8892480" cy="369332"/>
          </a:xfrm>
          <a:prstGeom prst="rect">
            <a:avLst/>
          </a:prstGeom>
        </p:spPr>
        <p:txBody>
          <a:bodyPr wrap="square">
            <a:spAutoFit/>
          </a:bodyPr>
          <a:lstStyle/>
          <a:p>
            <a:r>
              <a:rPr lang="ja-JP" altLang="en-US" dirty="0">
                <a:latin typeface="Calibri" pitchFamily="34" charset="0"/>
              </a:rPr>
              <a:t>・タブレット端末は短期貸与以外にも、約</a:t>
            </a:r>
            <a:r>
              <a:rPr lang="en-US" altLang="ja-JP" dirty="0">
                <a:latin typeface="Calibri" pitchFamily="34" charset="0"/>
              </a:rPr>
              <a:t>60%</a:t>
            </a:r>
            <a:r>
              <a:rPr lang="ja-JP" altLang="en-US" dirty="0">
                <a:latin typeface="Calibri" pitchFamily="34" charset="0"/>
              </a:rPr>
              <a:t>の所属で導入され、事業に活用されている。</a:t>
            </a:r>
            <a:endParaRPr lang="en-US" altLang="ja-JP" dirty="0"/>
          </a:p>
        </p:txBody>
      </p:sp>
      <p:sp>
        <p:nvSpPr>
          <p:cNvPr id="9" name="正方形/長方形 8"/>
          <p:cNvSpPr/>
          <p:nvPr/>
        </p:nvSpPr>
        <p:spPr>
          <a:xfrm>
            <a:off x="6876256" y="402658"/>
            <a:ext cx="2206181" cy="369332"/>
          </a:xfrm>
          <a:prstGeom prst="rect">
            <a:avLst/>
          </a:prstGeom>
          <a:noFill/>
        </p:spPr>
        <p:txBody>
          <a:bodyPr wrap="none">
            <a:spAutoFit/>
          </a:bodyPr>
          <a:lstStyle/>
          <a:p>
            <a:pPr algn="ctr"/>
            <a:r>
              <a:rPr lang="ja-JP" altLang="en-US" dirty="0"/>
              <a:t>＜</a:t>
            </a:r>
            <a:r>
              <a:rPr lang="en-US" altLang="ja-JP" dirty="0"/>
              <a:t>What</a:t>
            </a:r>
            <a:r>
              <a:rPr lang="ja-JP" altLang="en-US" dirty="0" err="1"/>
              <a:t>、</a:t>
            </a:r>
            <a:r>
              <a:rPr lang="en-US" altLang="ja-JP" dirty="0"/>
              <a:t>Outcome</a:t>
            </a:r>
            <a:r>
              <a:rPr lang="ja-JP" altLang="en-US" dirty="0"/>
              <a:t>＞</a:t>
            </a:r>
          </a:p>
        </p:txBody>
      </p:sp>
      <p:sp>
        <p:nvSpPr>
          <p:cNvPr id="11" name="テキスト ボックス 36"/>
          <p:cNvSpPr txBox="1"/>
          <p:nvPr/>
        </p:nvSpPr>
        <p:spPr>
          <a:xfrm>
            <a:off x="0" y="0"/>
            <a:ext cx="4427984" cy="261610"/>
          </a:xfrm>
          <a:prstGeom prst="rect">
            <a:avLst/>
          </a:prstGeom>
          <a:noFill/>
        </p:spPr>
        <p:txBody>
          <a:bodyPr wrap="square" rtlCol="0">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r>
              <a:rPr lang="en-US" altLang="ja-JP" sz="1100" dirty="0"/>
              <a:t>Ⅳ</a:t>
            </a:r>
            <a:r>
              <a:rPr lang="ja-JP" altLang="en-US" sz="1100" dirty="0"/>
              <a:t>　行財政改革</a:t>
            </a:r>
            <a:r>
              <a:rPr lang="en-US" altLang="ja-JP" sz="1100" dirty="0"/>
              <a:t>【</a:t>
            </a:r>
            <a:r>
              <a:rPr lang="ja-JP" altLang="en-US" sz="1100" dirty="0"/>
              <a:t>業務執行の刷新</a:t>
            </a:r>
            <a:r>
              <a:rPr lang="en-US" altLang="ja-JP" sz="1100" dirty="0"/>
              <a:t>】</a:t>
            </a:r>
            <a:r>
              <a:rPr lang="ja-JP" altLang="en-US" sz="1100" dirty="0"/>
              <a:t>・</a:t>
            </a:r>
            <a:r>
              <a:rPr lang="en-US" altLang="ja-JP" sz="1100" dirty="0"/>
              <a:t>ICT</a:t>
            </a:r>
            <a:r>
              <a:rPr lang="ja-JP" altLang="en-US" sz="1100" dirty="0"/>
              <a:t>の徹底活用</a:t>
            </a:r>
            <a:endParaRPr lang="en-US" altLang="ja-JP" sz="1100" dirty="0"/>
          </a:p>
        </p:txBody>
      </p:sp>
      <p:sp>
        <p:nvSpPr>
          <p:cNvPr id="12" name="テキスト ボックス 11"/>
          <p:cNvSpPr txBox="1"/>
          <p:nvPr/>
        </p:nvSpPr>
        <p:spPr>
          <a:xfrm>
            <a:off x="7956376" y="0"/>
            <a:ext cx="1187624" cy="338554"/>
          </a:xfrm>
          <a:prstGeom prst="rect">
            <a:avLst/>
          </a:prstGeom>
          <a:noFill/>
        </p:spPr>
        <p:txBody>
          <a:bodyPr wrap="square" rtlCol="0">
            <a:spAutoFit/>
          </a:bodyPr>
          <a:lstStyle/>
          <a:p>
            <a:r>
              <a:rPr lang="en-US" altLang="ja-JP" sz="1600" dirty="0" smtClean="0"/>
              <a:t>A12.(32)</a:t>
            </a:r>
            <a:endParaRPr lang="ja-JP" altLang="en-US" sz="1600" dirty="0"/>
          </a:p>
        </p:txBody>
      </p:sp>
      <p:pic>
        <p:nvPicPr>
          <p:cNvPr id="2" name="図 1"/>
          <p:cNvPicPr>
            <a:picLocks noChangeAspect="1"/>
          </p:cNvPicPr>
          <p:nvPr/>
        </p:nvPicPr>
        <p:blipFill>
          <a:blip r:embed="rId2"/>
          <a:stretch>
            <a:fillRect/>
          </a:stretch>
        </p:blipFill>
        <p:spPr>
          <a:xfrm>
            <a:off x="215381" y="1637130"/>
            <a:ext cx="8650974" cy="4895512"/>
          </a:xfrm>
          <a:prstGeom prst="rect">
            <a:avLst/>
          </a:prstGeom>
        </p:spPr>
      </p:pic>
    </p:spTree>
    <p:extLst>
      <p:ext uri="{BB962C8B-B14F-4D97-AF65-F5344CB8AC3E}">
        <p14:creationId xmlns:p14="http://schemas.microsoft.com/office/powerpoint/2010/main" val="837926152"/>
      </p:ext>
    </p:extLst>
  </p:cSld>
  <p:clrMapOvr>
    <a:masterClrMapping/>
  </p:clrMapOvr>
</p:sld>
</file>

<file path=ppt/slides/slide1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 name="正方形/長方形 58"/>
          <p:cNvSpPr/>
          <p:nvPr/>
        </p:nvSpPr>
        <p:spPr>
          <a:xfrm>
            <a:off x="323528" y="323364"/>
            <a:ext cx="5544616" cy="369332"/>
          </a:xfrm>
          <a:prstGeom prst="rect">
            <a:avLst/>
          </a:prstGeom>
        </p:spPr>
        <p:txBody>
          <a:bodyPr wrap="square">
            <a:spAutoFit/>
          </a:bodyPr>
          <a:lstStyle/>
          <a:p>
            <a:r>
              <a:rPr lang="ja-JP" altLang="en-US" b="1" dirty="0">
                <a:latin typeface="+mn-ea"/>
              </a:rPr>
              <a:t>⑥　</a:t>
            </a:r>
            <a:r>
              <a:rPr lang="en-US" altLang="ja-JP" b="1" dirty="0">
                <a:latin typeface="+mn-ea"/>
              </a:rPr>
              <a:t>Outlook</a:t>
            </a:r>
            <a:r>
              <a:rPr lang="ja-JP" altLang="en-US" b="1" dirty="0">
                <a:latin typeface="+mn-ea"/>
              </a:rPr>
              <a:t>スケジューラーの徹底活用</a:t>
            </a:r>
          </a:p>
        </p:txBody>
      </p:sp>
      <p:cxnSp>
        <p:nvCxnSpPr>
          <p:cNvPr id="60" name="直線コネクタ 59"/>
          <p:cNvCxnSpPr/>
          <p:nvPr/>
        </p:nvCxnSpPr>
        <p:spPr>
          <a:xfrm>
            <a:off x="323528" y="692696"/>
            <a:ext cx="856895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7" name="正方形/長方形 6"/>
          <p:cNvSpPr/>
          <p:nvPr/>
        </p:nvSpPr>
        <p:spPr>
          <a:xfrm>
            <a:off x="251520" y="836712"/>
            <a:ext cx="8722083" cy="477054"/>
          </a:xfrm>
          <a:prstGeom prst="rect">
            <a:avLst/>
          </a:prstGeom>
        </p:spPr>
        <p:txBody>
          <a:bodyPr wrap="square">
            <a:spAutoFit/>
          </a:bodyPr>
          <a:lstStyle/>
          <a:p>
            <a:pPr>
              <a:lnSpc>
                <a:spcPts val="1500"/>
              </a:lnSpc>
            </a:pPr>
            <a:r>
              <a:rPr lang="ja-JP" altLang="en-US" sz="1600" dirty="0">
                <a:solidFill>
                  <a:srgbClr val="000000"/>
                </a:solidFill>
                <a:latin typeface="Calibri" pitchFamily="34" charset="0"/>
              </a:rPr>
              <a:t>・各局のスケジューラ活用は</a:t>
            </a:r>
            <a:r>
              <a:rPr lang="en-US" altLang="ja-JP" sz="1600" dirty="0">
                <a:solidFill>
                  <a:srgbClr val="000000"/>
                </a:solidFill>
                <a:latin typeface="Calibri" pitchFamily="34" charset="0"/>
              </a:rPr>
              <a:t>80%</a:t>
            </a:r>
            <a:r>
              <a:rPr lang="ja-JP" altLang="en-US" sz="1600" dirty="0">
                <a:solidFill>
                  <a:srgbClr val="000000"/>
                </a:solidFill>
                <a:latin typeface="Calibri" pitchFamily="34" charset="0"/>
              </a:rPr>
              <a:t>を超えており、進んでいる。</a:t>
            </a:r>
            <a:endParaRPr lang="en-US" altLang="ja-JP" sz="1600" dirty="0">
              <a:solidFill>
                <a:srgbClr val="000000"/>
              </a:solidFill>
              <a:latin typeface="Calibri" pitchFamily="34" charset="0"/>
            </a:endParaRPr>
          </a:p>
          <a:p>
            <a:pPr>
              <a:lnSpc>
                <a:spcPts val="1500"/>
              </a:lnSpc>
            </a:pPr>
            <a:r>
              <a:rPr lang="ja-JP" altLang="en-US" sz="1600" dirty="0">
                <a:solidFill>
                  <a:srgbClr val="000000"/>
                </a:solidFill>
                <a:latin typeface="Calibri" pitchFamily="34" charset="0"/>
              </a:rPr>
              <a:t>・効率化の実感は高く、単なる作業効率化だけでなく、マネジメントの観点でも効果が出でいる。</a:t>
            </a:r>
          </a:p>
        </p:txBody>
      </p:sp>
      <p:grpSp>
        <p:nvGrpSpPr>
          <p:cNvPr id="8" name="グループ化 7"/>
          <p:cNvGrpSpPr/>
          <p:nvPr/>
        </p:nvGrpSpPr>
        <p:grpSpPr>
          <a:xfrm>
            <a:off x="1341463" y="3670806"/>
            <a:ext cx="1315436" cy="1296143"/>
            <a:chOff x="4389620" y="4811867"/>
            <a:chExt cx="1526228" cy="1775957"/>
          </a:xfrm>
        </p:grpSpPr>
        <p:sp>
          <p:nvSpPr>
            <p:cNvPr id="10" name="テキスト ボックス 9"/>
            <p:cNvSpPr txBox="1"/>
            <p:nvPr/>
          </p:nvSpPr>
          <p:spPr>
            <a:xfrm>
              <a:off x="5320965" y="6152056"/>
              <a:ext cx="594883" cy="435768"/>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none" lIns="50800" tIns="50800" rIns="50800" bIns="50800" numCol="1" spcCol="38100" rtlCol="0" anchor="ctr">
              <a:spAutoFit/>
            </a:bodyPr>
            <a:lstStyle/>
            <a:p>
              <a:pPr marL="0" marR="0" indent="0" algn="ctr" defTabSz="584200" rtl="0" fontAlgn="auto" latinLnBrk="0" hangingPunct="0">
                <a:lnSpc>
                  <a:spcPct val="100000"/>
                </a:lnSpc>
                <a:spcBef>
                  <a:spcPts val="0"/>
                </a:spcBef>
                <a:spcAft>
                  <a:spcPts val="0"/>
                </a:spcAft>
                <a:buClrTx/>
                <a:buSzTx/>
                <a:buFontTx/>
                <a:buNone/>
                <a:tabLst/>
              </a:pPr>
              <a:r>
                <a:rPr kumimoji="0" lang="ja-JP" altLang="en-US" sz="1400" b="0" i="0" u="none" strike="noStrike" cap="none" spc="0" normalizeH="0" baseline="0" dirty="0">
                  <a:ln>
                    <a:noFill/>
                  </a:ln>
                  <a:solidFill>
                    <a:schemeClr val="bg1"/>
                  </a:solidFill>
                  <a:effectLst/>
                  <a:uFillTx/>
                  <a:latin typeface="メイリオ" panose="020B0604030504040204" pitchFamily="50" charset="-128"/>
                  <a:ea typeface="メイリオ" panose="020B0604030504040204" pitchFamily="50" charset="-128"/>
                  <a:sym typeface="Helvetica Light"/>
                </a:rPr>
                <a:t>実施</a:t>
              </a:r>
            </a:p>
          </p:txBody>
        </p:sp>
        <p:sp>
          <p:nvSpPr>
            <p:cNvPr id="11" name="テキスト ボックス 10"/>
            <p:cNvSpPr txBox="1"/>
            <p:nvPr/>
          </p:nvSpPr>
          <p:spPr>
            <a:xfrm>
              <a:off x="4389620" y="4811867"/>
              <a:ext cx="826226" cy="435768"/>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none" lIns="50800" tIns="50800" rIns="50800" bIns="50800" numCol="1" spcCol="38100" rtlCol="0" anchor="ctr">
              <a:spAutoFit/>
            </a:bodyPr>
            <a:lstStyle/>
            <a:p>
              <a:pPr marL="0" marR="0" indent="0" algn="ctr" defTabSz="584200" rtl="0" fontAlgn="auto" latinLnBrk="0" hangingPunct="0">
                <a:lnSpc>
                  <a:spcPct val="100000"/>
                </a:lnSpc>
                <a:spcBef>
                  <a:spcPts val="0"/>
                </a:spcBef>
                <a:spcAft>
                  <a:spcPts val="0"/>
                </a:spcAft>
                <a:buClrTx/>
                <a:buSzTx/>
                <a:buFontTx/>
                <a:buNone/>
                <a:tabLst/>
              </a:pPr>
              <a:r>
                <a:rPr kumimoji="0" lang="ja-JP" altLang="en-US" sz="1400" b="0" i="0" u="none" strike="noStrike" cap="none" spc="0" normalizeH="0" baseline="0" dirty="0">
                  <a:ln>
                    <a:noFill/>
                  </a:ln>
                  <a:solidFill>
                    <a:schemeClr val="bg1"/>
                  </a:solidFill>
                  <a:effectLst/>
                  <a:uFillTx/>
                  <a:latin typeface="メイリオ" panose="020B0604030504040204" pitchFamily="50" charset="-128"/>
                  <a:ea typeface="メイリオ" panose="020B0604030504040204" pitchFamily="50" charset="-128"/>
                  <a:sym typeface="Helvetica Light"/>
                </a:rPr>
                <a:t>未実施</a:t>
              </a:r>
            </a:p>
          </p:txBody>
        </p:sp>
      </p:grpSp>
      <p:sp>
        <p:nvSpPr>
          <p:cNvPr id="12" name="Shape 128"/>
          <p:cNvSpPr/>
          <p:nvPr/>
        </p:nvSpPr>
        <p:spPr>
          <a:xfrm>
            <a:off x="107504" y="1844824"/>
            <a:ext cx="4153381" cy="1179810"/>
          </a:xfrm>
          <a:prstGeom prst="rect">
            <a:avLst/>
          </a:prstGeom>
          <a:ln w="12700">
            <a:miter lim="400000"/>
          </a:ln>
          <a:extLst>
            <a:ext uri="{C572A759-6A51-4108-AA02-DFA0A04FC94B}">
              <ma14:wrappingTextBoxFlag xmlns="" xmlns:ma14="http://schemas.microsoft.com/office/mac/drawingml/2011/main" val="1"/>
            </a:ext>
          </a:extLst>
        </p:spPr>
        <p:txBody>
          <a:bodyPr wrap="none" lIns="50800" tIns="50800" rIns="50800" bIns="50800" anchor="ctr">
            <a:spAutoFit/>
          </a:bodyPr>
          <a:lstStyle/>
          <a:p>
            <a:pPr marL="285764" indent="-285764" algn="l">
              <a:buFont typeface="Arial" panose="020B0604020202020204" pitchFamily="34" charset="0"/>
              <a:buChar char="•"/>
              <a:defRPr sz="2600"/>
            </a:pPr>
            <a:r>
              <a:rPr lang="en-US" altLang="ja-JP" sz="1400" dirty="0">
                <a:latin typeface="+mn-ea"/>
              </a:rPr>
              <a:t>2016.6 		</a:t>
            </a:r>
            <a:r>
              <a:rPr lang="ja-JP" altLang="en-US" sz="1400" dirty="0">
                <a:latin typeface="+mn-ea"/>
              </a:rPr>
              <a:t>総務担当課長会周知</a:t>
            </a:r>
            <a:endParaRPr lang="en-US" altLang="ja-JP" sz="1400" dirty="0">
              <a:latin typeface="+mn-ea"/>
            </a:endParaRPr>
          </a:p>
          <a:p>
            <a:pPr marL="285764" indent="-285764" algn="l">
              <a:buFont typeface="Arial" panose="020B0604020202020204" pitchFamily="34" charset="0"/>
              <a:buChar char="•"/>
              <a:defRPr sz="2600"/>
            </a:pPr>
            <a:r>
              <a:rPr lang="en-US" altLang="ja-JP" sz="1400" dirty="0">
                <a:latin typeface="+mn-ea"/>
              </a:rPr>
              <a:t>2016.11, 2017.1 	</a:t>
            </a:r>
            <a:r>
              <a:rPr lang="ja-JP" altLang="en-US" sz="1400" dirty="0">
                <a:latin typeface="+mn-ea"/>
              </a:rPr>
              <a:t>課長アンケート実施（</a:t>
            </a:r>
            <a:r>
              <a:rPr lang="en-US" altLang="ja-JP" sz="1400" dirty="0">
                <a:latin typeface="+mn-ea"/>
              </a:rPr>
              <a:t>2</a:t>
            </a:r>
            <a:r>
              <a:rPr lang="ja-JP" altLang="en-US" sz="1400" dirty="0">
                <a:latin typeface="+mn-ea"/>
              </a:rPr>
              <a:t>回）</a:t>
            </a:r>
            <a:endParaRPr lang="en-US" altLang="ja-JP" sz="1400" dirty="0">
              <a:latin typeface="+mn-ea"/>
            </a:endParaRPr>
          </a:p>
          <a:p>
            <a:pPr marL="285764" indent="-285764" algn="l">
              <a:buFont typeface="Arial" panose="020B0604020202020204" pitchFamily="34" charset="0"/>
              <a:buChar char="•"/>
              <a:defRPr sz="2600"/>
            </a:pPr>
            <a:r>
              <a:rPr lang="en-US" altLang="ja-JP" sz="1400" dirty="0">
                <a:latin typeface="+mn-ea"/>
              </a:rPr>
              <a:t>2016.7</a:t>
            </a:r>
            <a:r>
              <a:rPr lang="ja-JP" altLang="en-US" sz="1400" dirty="0">
                <a:latin typeface="+mn-ea"/>
              </a:rPr>
              <a:t>～</a:t>
            </a:r>
            <a:r>
              <a:rPr lang="en-US" altLang="ja-JP" sz="1400" dirty="0">
                <a:latin typeface="+mn-ea"/>
              </a:rPr>
              <a:t>2017.1	</a:t>
            </a:r>
            <a:r>
              <a:rPr lang="ja-JP" altLang="en-US" sz="1400" dirty="0">
                <a:latin typeface="+mn-ea"/>
              </a:rPr>
              <a:t>利用状況調査（システムより）</a:t>
            </a:r>
            <a:endParaRPr lang="en-US" altLang="ja-JP" sz="1400" dirty="0">
              <a:latin typeface="+mn-ea"/>
            </a:endParaRPr>
          </a:p>
          <a:p>
            <a:pPr marL="285764" indent="-285764" algn="l">
              <a:buFont typeface="Arial" panose="020B0604020202020204" pitchFamily="34" charset="0"/>
              <a:buChar char="•"/>
              <a:defRPr sz="2600"/>
            </a:pPr>
            <a:r>
              <a:rPr lang="en-US" altLang="ja-JP" sz="1400" dirty="0">
                <a:latin typeface="+mn-ea"/>
              </a:rPr>
              <a:t>2017.2		</a:t>
            </a:r>
            <a:r>
              <a:rPr lang="ja-JP" altLang="en-US" sz="1400" dirty="0">
                <a:latin typeface="+mn-ea"/>
              </a:rPr>
              <a:t>所属説明会実施</a:t>
            </a:r>
            <a:endParaRPr lang="en-US" altLang="ja-JP" sz="1400" dirty="0">
              <a:latin typeface="+mn-ea"/>
            </a:endParaRPr>
          </a:p>
          <a:p>
            <a:pPr marL="285764" indent="-285764" algn="l">
              <a:buFont typeface="Arial" panose="020B0604020202020204" pitchFamily="34" charset="0"/>
              <a:buChar char="•"/>
              <a:defRPr sz="2600"/>
            </a:pPr>
            <a:r>
              <a:rPr lang="en-US" altLang="ja-JP" sz="1400" dirty="0">
                <a:latin typeface="+mn-ea"/>
              </a:rPr>
              <a:t>2017.3		</a:t>
            </a:r>
            <a:r>
              <a:rPr lang="ja-JP" altLang="en-US" sz="1400" dirty="0">
                <a:latin typeface="+mn-ea"/>
              </a:rPr>
              <a:t>大阪市ルール策定</a:t>
            </a:r>
            <a:endParaRPr lang="en-US" altLang="ja-JP" sz="1400" dirty="0">
              <a:latin typeface="+mn-ea"/>
            </a:endParaRPr>
          </a:p>
        </p:txBody>
      </p:sp>
      <p:sp>
        <p:nvSpPr>
          <p:cNvPr id="13" name="テキスト ボックス 12"/>
          <p:cNvSpPr txBox="1"/>
          <p:nvPr/>
        </p:nvSpPr>
        <p:spPr>
          <a:xfrm>
            <a:off x="1000972" y="1500173"/>
            <a:ext cx="2505494" cy="348813"/>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none" lIns="50800" tIns="50800" rIns="50800" bIns="50800" numCol="1" spcCol="38100" rtlCol="0" anchor="ctr">
            <a:spAutoFit/>
          </a:bodyPr>
          <a:lstStyle/>
          <a:p>
            <a:pPr marL="0" marR="0" indent="0" algn="ctr" defTabSz="584200" rtl="0" fontAlgn="auto" latinLnBrk="0" hangingPunct="0">
              <a:lnSpc>
                <a:spcPct val="100000"/>
              </a:lnSpc>
              <a:spcBef>
                <a:spcPts val="0"/>
              </a:spcBef>
              <a:spcAft>
                <a:spcPts val="0"/>
              </a:spcAft>
              <a:buClrTx/>
              <a:buSzTx/>
              <a:buFontTx/>
              <a:buNone/>
              <a:tabLst/>
            </a:pPr>
            <a:r>
              <a:rPr kumimoji="0" lang="en-US" altLang="ja-JP" sz="1600" b="0" i="0" u="none" strike="noStrike" cap="none" spc="0" normalizeH="0" baseline="0" dirty="0">
                <a:ln>
                  <a:noFill/>
                </a:ln>
                <a:solidFill>
                  <a:srgbClr val="000000"/>
                </a:solidFill>
                <a:effectLst/>
                <a:uFillTx/>
                <a:latin typeface="メイリオ" panose="020B0604030504040204" pitchFamily="50" charset="-128"/>
                <a:ea typeface="メイリオ" panose="020B0604030504040204" pitchFamily="50" charset="-128"/>
                <a:sym typeface="Helvetica Light"/>
              </a:rPr>
              <a:t>ICT</a:t>
            </a:r>
            <a:r>
              <a:rPr kumimoji="0" lang="ja-JP" altLang="en-US" sz="1600" b="0" i="0" u="none" strike="noStrike" cap="none" spc="0" normalizeH="0" baseline="0" dirty="0">
                <a:ln>
                  <a:noFill/>
                </a:ln>
                <a:solidFill>
                  <a:srgbClr val="000000"/>
                </a:solidFill>
                <a:effectLst/>
                <a:uFillTx/>
                <a:latin typeface="メイリオ" panose="020B0604030504040204" pitchFamily="50" charset="-128"/>
                <a:ea typeface="メイリオ" panose="020B0604030504040204" pitchFamily="50" charset="-128"/>
                <a:sym typeface="Helvetica Light"/>
              </a:rPr>
              <a:t>戦略室の主な取り組み</a:t>
            </a:r>
          </a:p>
        </p:txBody>
      </p:sp>
      <p:cxnSp>
        <p:nvCxnSpPr>
          <p:cNvPr id="14" name="直線コネクタ 13"/>
          <p:cNvCxnSpPr/>
          <p:nvPr/>
        </p:nvCxnSpPr>
        <p:spPr>
          <a:xfrm>
            <a:off x="126280" y="1864375"/>
            <a:ext cx="4189331" cy="0"/>
          </a:xfrm>
          <a:prstGeom prst="line">
            <a:avLst/>
          </a:prstGeom>
          <a:noFill/>
          <a:ln w="19050" cap="flat">
            <a:solidFill>
              <a:srgbClr val="000000"/>
            </a:solidFill>
            <a:prstDash val="dash"/>
            <a:miter lim="400000"/>
          </a:ln>
          <a:effectLst/>
          <a:sp3d/>
        </p:spPr>
        <p:style>
          <a:lnRef idx="0">
            <a:scrgbClr r="0" g="0" b="0"/>
          </a:lnRef>
          <a:fillRef idx="0">
            <a:scrgbClr r="0" g="0" b="0"/>
          </a:fillRef>
          <a:effectRef idx="0">
            <a:scrgbClr r="0" g="0" b="0"/>
          </a:effectRef>
          <a:fontRef idx="none"/>
        </p:style>
      </p:cxnSp>
      <p:sp>
        <p:nvSpPr>
          <p:cNvPr id="15" name="正方形/長方形 14"/>
          <p:cNvSpPr/>
          <p:nvPr/>
        </p:nvSpPr>
        <p:spPr>
          <a:xfrm>
            <a:off x="-670896" y="5488744"/>
            <a:ext cx="5153734" cy="1269578"/>
          </a:xfrm>
          <a:prstGeom prst="rect">
            <a:avLst/>
          </a:prstGeom>
        </p:spPr>
        <p:txBody>
          <a:bodyPr wrap="square">
            <a:spAutoFit/>
          </a:bodyPr>
          <a:lstStyle/>
          <a:p>
            <a:pPr marR="13100" algn="ctr"/>
            <a:r>
              <a:rPr lang="ja-JP" altLang="en-US" sz="1400" u="sng" dirty="0">
                <a:solidFill>
                  <a:srgbClr val="000000"/>
                </a:solidFill>
                <a:latin typeface="ＭＳD.載..."/>
              </a:rPr>
              <a:t>活用を行った（行っている）ことで</a:t>
            </a:r>
            <a:r>
              <a:rPr lang="en-US" altLang="ja-JP" sz="1400" u="sng" dirty="0">
                <a:solidFill>
                  <a:srgbClr val="000000"/>
                </a:solidFill>
                <a:latin typeface="ＭＳD.載..."/>
              </a:rPr>
              <a:t/>
            </a:r>
            <a:br>
              <a:rPr lang="en-US" altLang="ja-JP" sz="1400" u="sng" dirty="0">
                <a:solidFill>
                  <a:srgbClr val="000000"/>
                </a:solidFill>
                <a:latin typeface="ＭＳD.載..."/>
              </a:rPr>
            </a:br>
            <a:r>
              <a:rPr lang="ja-JP" altLang="en-US" sz="1400" u="sng" dirty="0">
                <a:solidFill>
                  <a:srgbClr val="000000"/>
                </a:solidFill>
                <a:latin typeface="ＭＳD.載..."/>
              </a:rPr>
              <a:t>業務が効率化されたかどうか</a:t>
            </a:r>
            <a:r>
              <a:rPr lang="ja-JP" altLang="en-US" sz="1400" dirty="0">
                <a:solidFill>
                  <a:srgbClr val="000000"/>
                </a:solidFill>
                <a:latin typeface="ＭＳD.載..."/>
              </a:rPr>
              <a:t>　</a:t>
            </a:r>
          </a:p>
          <a:p>
            <a:pPr marR="105980" algn="ctr"/>
            <a:r>
              <a:rPr lang="ja-JP" altLang="en-US" sz="1400" dirty="0">
                <a:latin typeface="ＭＳD.載..."/>
              </a:rPr>
              <a:t>　</a:t>
            </a:r>
            <a:r>
              <a:rPr lang="ja-JP" altLang="en-US" sz="1400" dirty="0" smtClean="0">
                <a:latin typeface="ＭＳD.載..."/>
              </a:rPr>
              <a:t>　　　　効率化</a:t>
            </a:r>
            <a:r>
              <a:rPr lang="ja-JP" altLang="en-US" sz="1400" dirty="0">
                <a:latin typeface="ＭＳD.載..."/>
              </a:rPr>
              <a:t>されなかった　　　　効率化された（されている）</a:t>
            </a:r>
            <a:r>
              <a:rPr lang="ja-JP" altLang="en-US" dirty="0">
                <a:latin typeface="ＭＳD.載..."/>
              </a:rPr>
              <a:t> </a:t>
            </a:r>
          </a:p>
          <a:p>
            <a:pPr algn="ctr"/>
            <a:r>
              <a:rPr lang="ja-JP" altLang="en-US" sz="2000" dirty="0">
                <a:latin typeface="ＭＳD.載..."/>
              </a:rPr>
              <a:t>９％　　 ＜　　 ９１％ </a:t>
            </a:r>
            <a:endParaRPr lang="en-US" altLang="ja-JP" sz="2000" dirty="0">
              <a:latin typeface="ＭＳD.載..."/>
            </a:endParaRPr>
          </a:p>
          <a:p>
            <a:pPr algn="r"/>
            <a:r>
              <a:rPr lang="ja-JP" altLang="en-US" sz="1050" dirty="0">
                <a:latin typeface="ＭＳD.載..."/>
              </a:rPr>
              <a:t>（</a:t>
            </a:r>
            <a:r>
              <a:rPr lang="en-US" altLang="ja-JP" sz="1050" dirty="0">
                <a:latin typeface="ＭＳD.載..."/>
              </a:rPr>
              <a:t>2017.2 Outlook</a:t>
            </a:r>
            <a:r>
              <a:rPr lang="ja-JP" altLang="en-US" sz="1050" dirty="0">
                <a:latin typeface="ＭＳD.載..."/>
              </a:rPr>
              <a:t>スケジューラ徹底活用に係るアンケート</a:t>
            </a:r>
            <a:r>
              <a:rPr lang="en-US" altLang="ja-JP" sz="1050" dirty="0">
                <a:latin typeface="ＭＳD.載..."/>
              </a:rPr>
              <a:t>2</a:t>
            </a:r>
            <a:r>
              <a:rPr lang="ja-JP" altLang="en-US" sz="1050" dirty="0">
                <a:latin typeface="ＭＳD.載..."/>
              </a:rPr>
              <a:t>回目より）</a:t>
            </a:r>
          </a:p>
        </p:txBody>
      </p:sp>
      <p:cxnSp>
        <p:nvCxnSpPr>
          <p:cNvPr id="47" name="カギ線コネクタ 46"/>
          <p:cNvCxnSpPr/>
          <p:nvPr/>
        </p:nvCxnSpPr>
        <p:spPr>
          <a:xfrm>
            <a:off x="6185008" y="4330895"/>
            <a:ext cx="236123" cy="193997"/>
          </a:xfrm>
          <a:prstGeom prst="bentConnector3">
            <a:avLst/>
          </a:prstGeom>
        </p:spPr>
        <p:style>
          <a:lnRef idx="1">
            <a:schemeClr val="dk1"/>
          </a:lnRef>
          <a:fillRef idx="0">
            <a:schemeClr val="dk1"/>
          </a:fillRef>
          <a:effectRef idx="0">
            <a:schemeClr val="dk1"/>
          </a:effectRef>
          <a:fontRef idx="minor">
            <a:schemeClr val="tx1"/>
          </a:fontRef>
        </p:style>
      </p:cxnSp>
      <p:cxnSp>
        <p:nvCxnSpPr>
          <p:cNvPr id="49" name="カギ線コネクタ 48"/>
          <p:cNvCxnSpPr/>
          <p:nvPr/>
        </p:nvCxnSpPr>
        <p:spPr>
          <a:xfrm>
            <a:off x="7355445" y="4402212"/>
            <a:ext cx="236123" cy="193997"/>
          </a:xfrm>
          <a:prstGeom prst="bentConnector3">
            <a:avLst/>
          </a:prstGeom>
        </p:spPr>
        <p:style>
          <a:lnRef idx="1">
            <a:schemeClr val="dk1"/>
          </a:lnRef>
          <a:fillRef idx="0">
            <a:schemeClr val="dk1"/>
          </a:fillRef>
          <a:effectRef idx="0">
            <a:schemeClr val="dk1"/>
          </a:effectRef>
          <a:fontRef idx="minor">
            <a:schemeClr val="tx1"/>
          </a:fontRef>
        </p:style>
      </p:cxnSp>
      <p:sp>
        <p:nvSpPr>
          <p:cNvPr id="51" name="正方形/長方形 50"/>
          <p:cNvSpPr/>
          <p:nvPr/>
        </p:nvSpPr>
        <p:spPr>
          <a:xfrm>
            <a:off x="6876256" y="402658"/>
            <a:ext cx="2206181" cy="369332"/>
          </a:xfrm>
          <a:prstGeom prst="rect">
            <a:avLst/>
          </a:prstGeom>
          <a:noFill/>
        </p:spPr>
        <p:txBody>
          <a:bodyPr wrap="none">
            <a:spAutoFit/>
          </a:bodyPr>
          <a:lstStyle/>
          <a:p>
            <a:pPr algn="ctr"/>
            <a:r>
              <a:rPr lang="ja-JP" altLang="en-US" dirty="0"/>
              <a:t>＜</a:t>
            </a:r>
            <a:r>
              <a:rPr lang="en-US" altLang="ja-JP" dirty="0"/>
              <a:t>What</a:t>
            </a:r>
            <a:r>
              <a:rPr lang="ja-JP" altLang="en-US" dirty="0" err="1"/>
              <a:t>、</a:t>
            </a:r>
            <a:r>
              <a:rPr lang="en-US" altLang="ja-JP" dirty="0"/>
              <a:t>Outcome</a:t>
            </a:r>
            <a:r>
              <a:rPr lang="ja-JP" altLang="en-US" dirty="0"/>
              <a:t>＞</a:t>
            </a:r>
          </a:p>
        </p:txBody>
      </p:sp>
      <p:sp>
        <p:nvSpPr>
          <p:cNvPr id="50" name="テキスト ボックス 36"/>
          <p:cNvSpPr txBox="1"/>
          <p:nvPr/>
        </p:nvSpPr>
        <p:spPr>
          <a:xfrm>
            <a:off x="0" y="0"/>
            <a:ext cx="4427984" cy="261610"/>
          </a:xfrm>
          <a:prstGeom prst="rect">
            <a:avLst/>
          </a:prstGeom>
          <a:noFill/>
        </p:spPr>
        <p:txBody>
          <a:bodyPr wrap="square" rtlCol="0">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r>
              <a:rPr lang="en-US" altLang="ja-JP" sz="1100" dirty="0"/>
              <a:t>Ⅳ</a:t>
            </a:r>
            <a:r>
              <a:rPr lang="ja-JP" altLang="en-US" sz="1100" dirty="0"/>
              <a:t>　行財政改革</a:t>
            </a:r>
            <a:r>
              <a:rPr lang="en-US" altLang="ja-JP" sz="1100" dirty="0"/>
              <a:t>【</a:t>
            </a:r>
            <a:r>
              <a:rPr lang="ja-JP" altLang="en-US" sz="1100" dirty="0"/>
              <a:t>業務執行の刷新</a:t>
            </a:r>
            <a:r>
              <a:rPr lang="en-US" altLang="ja-JP" sz="1100" dirty="0"/>
              <a:t>】</a:t>
            </a:r>
            <a:r>
              <a:rPr lang="ja-JP" altLang="en-US" sz="1100" dirty="0"/>
              <a:t>・</a:t>
            </a:r>
            <a:r>
              <a:rPr lang="en-US" altLang="ja-JP" sz="1100" dirty="0"/>
              <a:t>ICT</a:t>
            </a:r>
            <a:r>
              <a:rPr lang="ja-JP" altLang="en-US" sz="1100" dirty="0"/>
              <a:t>の徹底活用</a:t>
            </a:r>
            <a:endParaRPr lang="en-US" altLang="ja-JP" sz="1100" dirty="0"/>
          </a:p>
        </p:txBody>
      </p:sp>
      <p:grpSp>
        <p:nvGrpSpPr>
          <p:cNvPr id="5" name="グループ化 4"/>
          <p:cNvGrpSpPr/>
          <p:nvPr/>
        </p:nvGrpSpPr>
        <p:grpSpPr>
          <a:xfrm>
            <a:off x="4622600" y="5219589"/>
            <a:ext cx="3318334" cy="1675298"/>
            <a:chOff x="12209374" y="5414488"/>
            <a:chExt cx="3318334" cy="1675298"/>
          </a:xfrm>
        </p:grpSpPr>
        <p:sp>
          <p:nvSpPr>
            <p:cNvPr id="54" name="正方形/長方形 53"/>
            <p:cNvSpPr/>
            <p:nvPr/>
          </p:nvSpPr>
          <p:spPr>
            <a:xfrm>
              <a:off x="12726020" y="5520126"/>
              <a:ext cx="2801688" cy="1569660"/>
            </a:xfrm>
            <a:prstGeom prst="rect">
              <a:avLst/>
            </a:prstGeom>
          </p:spPr>
          <p:txBody>
            <a:bodyPr wrap="square">
              <a:spAutoFit/>
            </a:bodyPr>
            <a:lstStyle/>
            <a:p>
              <a:pPr algn="l"/>
              <a:r>
                <a:rPr lang="en-US" altLang="ja-JP" sz="1200" dirty="0">
                  <a:latin typeface="メイリオ" panose="020B0604030504040204" pitchFamily="50" charset="-128"/>
                  <a:ea typeface="メイリオ" panose="020B0604030504040204" pitchFamily="50" charset="-128"/>
                </a:rPr>
                <a:t>Lv4</a:t>
              </a:r>
              <a:r>
                <a:rPr lang="ja-JP" altLang="en-US" sz="1200" dirty="0">
                  <a:latin typeface="メイリオ" panose="020B0604030504040204" pitchFamily="50" charset="-128"/>
                  <a:ea typeface="メイリオ" panose="020B0604030504040204" pitchFamily="50" charset="-128"/>
                </a:rPr>
                <a:t>：会議出席依頼に活用</a:t>
              </a:r>
              <a:endParaRPr lang="en-US" altLang="ja-JP" sz="1200" dirty="0">
                <a:latin typeface="メイリオ" panose="020B0604030504040204" pitchFamily="50" charset="-128"/>
                <a:ea typeface="メイリオ" panose="020B0604030504040204" pitchFamily="50" charset="-128"/>
              </a:endParaRPr>
            </a:p>
            <a:p>
              <a:pPr algn="l"/>
              <a:endParaRPr lang="en-US" altLang="ja-JP" sz="1200" dirty="0">
                <a:latin typeface="メイリオ" panose="020B0604030504040204" pitchFamily="50" charset="-128"/>
                <a:ea typeface="メイリオ" panose="020B0604030504040204" pitchFamily="50" charset="-128"/>
              </a:endParaRPr>
            </a:p>
            <a:p>
              <a:pPr algn="l"/>
              <a:r>
                <a:rPr lang="en-US" altLang="ja-JP" sz="1200" dirty="0">
                  <a:latin typeface="メイリオ" panose="020B0604030504040204" pitchFamily="50" charset="-128"/>
                  <a:ea typeface="メイリオ" panose="020B0604030504040204" pitchFamily="50" charset="-128"/>
                </a:rPr>
                <a:t>Lv3</a:t>
              </a:r>
              <a:r>
                <a:rPr lang="ja-JP" altLang="en-US" sz="1200" dirty="0">
                  <a:latin typeface="メイリオ" panose="020B0604030504040204" pitchFamily="50" charset="-128"/>
                  <a:ea typeface="メイリオ" panose="020B0604030504040204" pitchFamily="50" charset="-128"/>
                </a:rPr>
                <a:t>：職員間で共有</a:t>
              </a:r>
              <a:endParaRPr lang="en-US" altLang="ja-JP" sz="1200" dirty="0">
                <a:latin typeface="メイリオ" panose="020B0604030504040204" pitchFamily="50" charset="-128"/>
                <a:ea typeface="メイリオ" panose="020B0604030504040204" pitchFamily="50" charset="-128"/>
              </a:endParaRPr>
            </a:p>
            <a:p>
              <a:pPr algn="l"/>
              <a:endParaRPr lang="en-US" altLang="ja-JP" sz="1200" dirty="0">
                <a:latin typeface="メイリオ" panose="020B0604030504040204" pitchFamily="50" charset="-128"/>
                <a:ea typeface="メイリオ" panose="020B0604030504040204" pitchFamily="50" charset="-128"/>
              </a:endParaRPr>
            </a:p>
            <a:p>
              <a:pPr algn="l"/>
              <a:r>
                <a:rPr lang="en-US" altLang="ja-JP" sz="1200" dirty="0">
                  <a:latin typeface="メイリオ" panose="020B0604030504040204" pitchFamily="50" charset="-128"/>
                  <a:ea typeface="メイリオ" panose="020B0604030504040204" pitchFamily="50" charset="-128"/>
                </a:rPr>
                <a:t>Lv2</a:t>
              </a:r>
              <a:r>
                <a:rPr lang="ja-JP" altLang="en-US" sz="1200" dirty="0">
                  <a:latin typeface="メイリオ" panose="020B0604030504040204" pitchFamily="50" charset="-128"/>
                  <a:ea typeface="メイリオ" panose="020B0604030504040204" pitchFamily="50" charset="-128"/>
                </a:rPr>
                <a:t>：会議室予約に活用</a:t>
              </a:r>
              <a:endParaRPr lang="en-US" altLang="ja-JP" sz="1200" dirty="0">
                <a:latin typeface="メイリオ" panose="020B0604030504040204" pitchFamily="50" charset="-128"/>
                <a:ea typeface="メイリオ" panose="020B0604030504040204" pitchFamily="50" charset="-128"/>
              </a:endParaRPr>
            </a:p>
            <a:p>
              <a:pPr algn="l"/>
              <a:endParaRPr lang="en-US" altLang="ja-JP" sz="1200" dirty="0">
                <a:latin typeface="メイリオ" panose="020B0604030504040204" pitchFamily="50" charset="-128"/>
                <a:ea typeface="メイリオ" panose="020B0604030504040204" pitchFamily="50" charset="-128"/>
              </a:endParaRPr>
            </a:p>
            <a:p>
              <a:pPr algn="l"/>
              <a:r>
                <a:rPr lang="en-US" altLang="ja-JP" sz="1200" dirty="0">
                  <a:latin typeface="メイリオ" panose="020B0604030504040204" pitchFamily="50" charset="-128"/>
                  <a:ea typeface="メイリオ" panose="020B0604030504040204" pitchFamily="50" charset="-128"/>
                </a:rPr>
                <a:t>Lv1</a:t>
              </a:r>
              <a:r>
                <a:rPr lang="ja-JP" altLang="en-US" sz="1200" dirty="0">
                  <a:latin typeface="メイリオ" panose="020B0604030504040204" pitchFamily="50" charset="-128"/>
                  <a:ea typeface="メイリオ" panose="020B0604030504040204" pitchFamily="50" charset="-128"/>
                </a:rPr>
                <a:t>：自身のスケジュールを管理</a:t>
              </a:r>
              <a:endParaRPr lang="en-US" altLang="ja-JP" sz="1200" dirty="0">
                <a:latin typeface="メイリオ" panose="020B0604030504040204" pitchFamily="50" charset="-128"/>
                <a:ea typeface="メイリオ" panose="020B0604030504040204" pitchFamily="50" charset="-128"/>
              </a:endParaRPr>
            </a:p>
            <a:p>
              <a:pPr algn="l"/>
              <a:endParaRPr lang="ja-JP" altLang="en-US" sz="1200" dirty="0">
                <a:latin typeface="メイリオ" panose="020B0604030504040204" pitchFamily="50" charset="-128"/>
                <a:ea typeface="メイリオ" panose="020B0604030504040204" pitchFamily="50" charset="-128"/>
              </a:endParaRPr>
            </a:p>
          </p:txBody>
        </p:sp>
        <p:sp>
          <p:nvSpPr>
            <p:cNvPr id="70" name="正方形/長方形 69"/>
            <p:cNvSpPr/>
            <p:nvPr/>
          </p:nvSpPr>
          <p:spPr>
            <a:xfrm>
              <a:off x="12457940" y="5520126"/>
              <a:ext cx="216000" cy="216000"/>
            </a:xfrm>
            <a:prstGeom prst="rect">
              <a:avLst/>
            </a:prstGeom>
            <a:solidFill>
              <a:schemeClr val="accent4"/>
            </a:solid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50800" tIns="50800" rIns="50800" bIns="50800" numCol="1" spcCol="38100" rtlCol="0" anchor="ctr">
              <a:spAutoFit/>
            </a:bodyPr>
            <a:lstStyle/>
            <a:p>
              <a:pPr marL="0" marR="0" indent="0" algn="ctr" defTabSz="584200" rtl="0" fontAlgn="auto" latinLnBrk="0" hangingPunct="0">
                <a:lnSpc>
                  <a:spcPct val="100000"/>
                </a:lnSpc>
                <a:spcBef>
                  <a:spcPts val="0"/>
                </a:spcBef>
                <a:spcAft>
                  <a:spcPts val="0"/>
                </a:spcAft>
                <a:buClrTx/>
                <a:buSzTx/>
                <a:buFontTx/>
                <a:buNone/>
                <a:tabLst/>
              </a:pPr>
              <a:endParaRPr kumimoji="0" lang="ja-JP" altLang="en-US" sz="2400" b="0" i="0" u="none" strike="noStrike" cap="none" spc="0" normalizeH="0" baseline="0">
                <a:ln>
                  <a:noFill/>
                </a:ln>
                <a:solidFill>
                  <a:srgbClr val="FFFFFF"/>
                </a:solidFill>
                <a:effectLst/>
                <a:uFillTx/>
                <a:latin typeface="メイリオ" panose="020B0604030504040204" pitchFamily="50" charset="-128"/>
                <a:ea typeface="メイリオ" panose="020B0604030504040204" pitchFamily="50" charset="-128"/>
                <a:sym typeface="Helvetica Light"/>
              </a:endParaRPr>
            </a:p>
          </p:txBody>
        </p:sp>
        <p:sp>
          <p:nvSpPr>
            <p:cNvPr id="71" name="正方形/長方形 70"/>
            <p:cNvSpPr/>
            <p:nvPr/>
          </p:nvSpPr>
          <p:spPr>
            <a:xfrm>
              <a:off x="12464286" y="5884170"/>
              <a:ext cx="216000" cy="216000"/>
            </a:xfrm>
            <a:prstGeom prst="rect">
              <a:avLst/>
            </a:prstGeom>
            <a:solidFill>
              <a:schemeClr val="accent3"/>
            </a:solid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50800" tIns="50800" rIns="50800" bIns="50800" numCol="1" spcCol="38100" rtlCol="0" anchor="ctr">
              <a:spAutoFit/>
            </a:bodyPr>
            <a:lstStyle/>
            <a:p>
              <a:pPr marL="0" marR="0" indent="0" algn="ctr" defTabSz="584200" rtl="0" fontAlgn="auto" latinLnBrk="0" hangingPunct="0">
                <a:lnSpc>
                  <a:spcPct val="100000"/>
                </a:lnSpc>
                <a:spcBef>
                  <a:spcPts val="0"/>
                </a:spcBef>
                <a:spcAft>
                  <a:spcPts val="0"/>
                </a:spcAft>
                <a:buClrTx/>
                <a:buSzTx/>
                <a:buFontTx/>
                <a:buNone/>
                <a:tabLst/>
              </a:pPr>
              <a:endParaRPr kumimoji="0" lang="ja-JP" altLang="en-US" sz="2400" b="0" i="0" u="none" strike="noStrike" cap="none" spc="0" normalizeH="0" baseline="0">
                <a:ln>
                  <a:noFill/>
                </a:ln>
                <a:solidFill>
                  <a:srgbClr val="FFFFFF"/>
                </a:solidFill>
                <a:effectLst/>
                <a:uFillTx/>
                <a:latin typeface="メイリオ" panose="020B0604030504040204" pitchFamily="50" charset="-128"/>
                <a:ea typeface="メイリオ" panose="020B0604030504040204" pitchFamily="50" charset="-128"/>
                <a:sym typeface="Helvetica Light"/>
              </a:endParaRPr>
            </a:p>
          </p:txBody>
        </p:sp>
        <p:sp>
          <p:nvSpPr>
            <p:cNvPr id="72" name="正方形/長方形 71"/>
            <p:cNvSpPr/>
            <p:nvPr/>
          </p:nvSpPr>
          <p:spPr>
            <a:xfrm>
              <a:off x="12466324" y="6242737"/>
              <a:ext cx="216000" cy="216000"/>
            </a:xfrm>
            <a:prstGeom prst="rect">
              <a:avLst/>
            </a:prstGeom>
            <a:solidFill>
              <a:schemeClr val="accent2"/>
            </a:solid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50800" tIns="50800" rIns="50800" bIns="50800" numCol="1" spcCol="38100" rtlCol="0" anchor="ctr">
              <a:spAutoFit/>
            </a:bodyPr>
            <a:lstStyle/>
            <a:p>
              <a:pPr marL="0" marR="0" indent="0" algn="ctr" defTabSz="584200" rtl="0" fontAlgn="auto" latinLnBrk="0" hangingPunct="0">
                <a:lnSpc>
                  <a:spcPct val="100000"/>
                </a:lnSpc>
                <a:spcBef>
                  <a:spcPts val="0"/>
                </a:spcBef>
                <a:spcAft>
                  <a:spcPts val="0"/>
                </a:spcAft>
                <a:buClrTx/>
                <a:buSzTx/>
                <a:buFontTx/>
                <a:buNone/>
                <a:tabLst/>
              </a:pPr>
              <a:endParaRPr kumimoji="0" lang="ja-JP" altLang="en-US" sz="2400" b="0" i="0" u="none" strike="noStrike" cap="none" spc="0" normalizeH="0" baseline="0">
                <a:ln>
                  <a:noFill/>
                </a:ln>
                <a:solidFill>
                  <a:srgbClr val="FFFFFF"/>
                </a:solidFill>
                <a:effectLst/>
                <a:uFillTx/>
                <a:latin typeface="メイリオ" panose="020B0604030504040204" pitchFamily="50" charset="-128"/>
                <a:ea typeface="メイリオ" panose="020B0604030504040204" pitchFamily="50" charset="-128"/>
                <a:sym typeface="Helvetica Light"/>
              </a:endParaRPr>
            </a:p>
          </p:txBody>
        </p:sp>
        <p:sp>
          <p:nvSpPr>
            <p:cNvPr id="73" name="正方形/長方形 72"/>
            <p:cNvSpPr/>
            <p:nvPr/>
          </p:nvSpPr>
          <p:spPr>
            <a:xfrm>
              <a:off x="12457939" y="6578119"/>
              <a:ext cx="216000" cy="216000"/>
            </a:xfrm>
            <a:prstGeom prst="rect">
              <a:avLst/>
            </a:prstGeom>
            <a:solidFill>
              <a:schemeClr val="accent1"/>
            </a:solid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50800" tIns="50800" rIns="50800" bIns="50800" numCol="1" spcCol="38100" rtlCol="0" anchor="ctr">
              <a:spAutoFit/>
            </a:bodyPr>
            <a:lstStyle/>
            <a:p>
              <a:pPr marL="0" marR="0" indent="0" algn="ctr" defTabSz="584200" rtl="0" fontAlgn="auto" latinLnBrk="0" hangingPunct="0">
                <a:lnSpc>
                  <a:spcPct val="100000"/>
                </a:lnSpc>
                <a:spcBef>
                  <a:spcPts val="0"/>
                </a:spcBef>
                <a:spcAft>
                  <a:spcPts val="0"/>
                </a:spcAft>
                <a:buClrTx/>
                <a:buSzTx/>
                <a:buFontTx/>
                <a:buNone/>
                <a:tabLst/>
              </a:pPr>
              <a:endParaRPr kumimoji="0" lang="ja-JP" altLang="en-US" sz="2400" b="0" i="0" u="none" strike="noStrike" cap="none" spc="0" normalizeH="0" baseline="0">
                <a:ln>
                  <a:noFill/>
                </a:ln>
                <a:solidFill>
                  <a:srgbClr val="FFFFFF"/>
                </a:solidFill>
                <a:effectLst/>
                <a:uFillTx/>
                <a:latin typeface="メイリオ" panose="020B0604030504040204" pitchFamily="50" charset="-128"/>
                <a:ea typeface="メイリオ" panose="020B0604030504040204" pitchFamily="50" charset="-128"/>
                <a:sym typeface="Helvetica Light"/>
              </a:endParaRPr>
            </a:p>
          </p:txBody>
        </p:sp>
        <p:sp>
          <p:nvSpPr>
            <p:cNvPr id="74" name="正方形/長方形 73"/>
            <p:cNvSpPr/>
            <p:nvPr/>
          </p:nvSpPr>
          <p:spPr>
            <a:xfrm>
              <a:off x="12239808" y="6206986"/>
              <a:ext cx="3061384" cy="720000"/>
            </a:xfrm>
            <a:prstGeom prst="rect">
              <a:avLst/>
            </a:prstGeom>
            <a:noFill/>
            <a:ln w="38100" cap="flat">
              <a:solidFill>
                <a:schemeClr val="accent2"/>
              </a:solidFill>
              <a:prstDash val="dash"/>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50800" tIns="50800" rIns="50800" bIns="50800" numCol="1" spcCol="38100" rtlCol="0" anchor="ctr">
              <a:noAutofit/>
            </a:bodyPr>
            <a:lstStyle/>
            <a:p>
              <a:pPr marL="0" marR="0" indent="0" algn="ctr" defTabSz="584200" rtl="0" fontAlgn="auto" latinLnBrk="0" hangingPunct="0">
                <a:lnSpc>
                  <a:spcPct val="100000"/>
                </a:lnSpc>
                <a:spcBef>
                  <a:spcPts val="0"/>
                </a:spcBef>
                <a:spcAft>
                  <a:spcPts val="0"/>
                </a:spcAft>
                <a:buClrTx/>
                <a:buSzTx/>
                <a:buFontTx/>
                <a:buNone/>
                <a:tabLst/>
              </a:pPr>
              <a:endParaRPr kumimoji="0" lang="ja-JP" altLang="en-US" sz="2400" b="0" i="0" u="none" strike="noStrike" cap="none" spc="0" normalizeH="0" baseline="0">
                <a:ln>
                  <a:noFill/>
                </a:ln>
                <a:solidFill>
                  <a:srgbClr val="FFFFFF"/>
                </a:solidFill>
                <a:effectLst/>
                <a:uFillTx/>
                <a:latin typeface="メイリオ" panose="020B0604030504040204" pitchFamily="50" charset="-128"/>
                <a:ea typeface="メイリオ" panose="020B0604030504040204" pitchFamily="50" charset="-128"/>
                <a:sym typeface="Helvetica Light"/>
              </a:endParaRPr>
            </a:p>
          </p:txBody>
        </p:sp>
        <p:sp>
          <p:nvSpPr>
            <p:cNvPr id="77" name="正方形/長方形 76"/>
            <p:cNvSpPr/>
            <p:nvPr/>
          </p:nvSpPr>
          <p:spPr>
            <a:xfrm>
              <a:off x="12209374" y="5414488"/>
              <a:ext cx="3060000" cy="720000"/>
            </a:xfrm>
            <a:prstGeom prst="rect">
              <a:avLst/>
            </a:prstGeom>
            <a:noFill/>
            <a:ln w="38100" cap="flat">
              <a:solidFill>
                <a:schemeClr val="accent5"/>
              </a:solidFill>
              <a:prstDash val="dash"/>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50800" tIns="50800" rIns="50800" bIns="50800" numCol="1" spcCol="38100" rtlCol="0" anchor="ctr">
              <a:noAutofit/>
            </a:bodyPr>
            <a:lstStyle/>
            <a:p>
              <a:pPr marL="0" marR="0" indent="0" algn="ctr" defTabSz="584200" rtl="0" fontAlgn="auto" latinLnBrk="0" hangingPunct="0">
                <a:lnSpc>
                  <a:spcPct val="100000"/>
                </a:lnSpc>
                <a:spcBef>
                  <a:spcPts val="0"/>
                </a:spcBef>
                <a:spcAft>
                  <a:spcPts val="0"/>
                </a:spcAft>
                <a:buClrTx/>
                <a:buSzTx/>
                <a:buFontTx/>
                <a:buNone/>
                <a:tabLst/>
              </a:pPr>
              <a:endParaRPr kumimoji="0" lang="ja-JP" altLang="en-US" sz="2400" b="0" i="0" u="none" strike="noStrike" cap="none" spc="0" normalizeH="0" baseline="0">
                <a:ln>
                  <a:noFill/>
                </a:ln>
                <a:solidFill>
                  <a:srgbClr val="FFFFFF"/>
                </a:solidFill>
                <a:effectLst/>
                <a:uFillTx/>
                <a:latin typeface="メイリオ" panose="020B0604030504040204" pitchFamily="50" charset="-128"/>
                <a:ea typeface="メイリオ" panose="020B0604030504040204" pitchFamily="50" charset="-128"/>
                <a:sym typeface="Helvetica Light"/>
              </a:endParaRPr>
            </a:p>
          </p:txBody>
        </p:sp>
      </p:grpSp>
      <p:sp>
        <p:nvSpPr>
          <p:cNvPr id="78" name="テキスト ボックス 77"/>
          <p:cNvSpPr txBox="1"/>
          <p:nvPr/>
        </p:nvSpPr>
        <p:spPr>
          <a:xfrm>
            <a:off x="7805341" y="6160416"/>
            <a:ext cx="872034" cy="287258"/>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none" lIns="50800" tIns="50800" rIns="50800" bIns="50800" numCol="1" spcCol="38100" rtlCol="0" anchor="ctr">
            <a:spAutoFit/>
          </a:bodyPr>
          <a:lstStyle/>
          <a:p>
            <a:pPr marL="0" marR="0" indent="0" algn="ctr" defTabSz="584200" rtl="0" fontAlgn="auto" latinLnBrk="0" hangingPunct="0">
              <a:lnSpc>
                <a:spcPct val="100000"/>
              </a:lnSpc>
              <a:spcBef>
                <a:spcPts val="0"/>
              </a:spcBef>
              <a:spcAft>
                <a:spcPts val="0"/>
              </a:spcAft>
              <a:buClrTx/>
              <a:buSzTx/>
              <a:buFontTx/>
              <a:buNone/>
              <a:tabLst/>
            </a:pPr>
            <a:r>
              <a:rPr kumimoji="0" lang="ja-JP" altLang="en-US" sz="1200" b="0" i="1" u="none" strike="noStrike" cap="none" spc="0" normalizeH="0" baseline="0" dirty="0">
                <a:ln>
                  <a:noFill/>
                </a:ln>
                <a:solidFill>
                  <a:schemeClr val="accent2"/>
                </a:solidFill>
                <a:effectLst/>
                <a:uFillTx/>
                <a:latin typeface="メイリオ" panose="020B0604030504040204" pitchFamily="50" charset="-128"/>
                <a:ea typeface="メイリオ" panose="020B0604030504040204" pitchFamily="50" charset="-128"/>
                <a:sym typeface="Helvetica Light"/>
              </a:rPr>
              <a:t>作業効率化</a:t>
            </a:r>
          </a:p>
        </p:txBody>
      </p:sp>
      <p:sp>
        <p:nvSpPr>
          <p:cNvPr id="79" name="テキスト ボックス 78"/>
          <p:cNvSpPr txBox="1"/>
          <p:nvPr/>
        </p:nvSpPr>
        <p:spPr>
          <a:xfrm>
            <a:off x="7656413" y="5382474"/>
            <a:ext cx="1487587" cy="287258"/>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none" lIns="50800" tIns="50800" rIns="50800" bIns="50800" numCol="1" spcCol="38100" rtlCol="0" anchor="ctr">
            <a:spAutoFit/>
          </a:bodyPr>
          <a:lstStyle/>
          <a:p>
            <a:pPr marL="0" marR="0" indent="0" algn="ctr" defTabSz="584200" rtl="0" fontAlgn="auto" latinLnBrk="0" hangingPunct="0">
              <a:lnSpc>
                <a:spcPct val="100000"/>
              </a:lnSpc>
              <a:spcBef>
                <a:spcPts val="0"/>
              </a:spcBef>
              <a:spcAft>
                <a:spcPts val="0"/>
              </a:spcAft>
              <a:buClrTx/>
              <a:buSzTx/>
              <a:buFontTx/>
              <a:buNone/>
              <a:tabLst/>
            </a:pPr>
            <a:r>
              <a:rPr kumimoji="0" lang="ja-JP" altLang="en-US" sz="1200" b="0" i="1" u="none" strike="noStrike" cap="none" spc="0" normalizeH="0" baseline="0" dirty="0">
                <a:ln>
                  <a:noFill/>
                </a:ln>
                <a:solidFill>
                  <a:schemeClr val="accent5"/>
                </a:solidFill>
                <a:effectLst/>
                <a:uFillTx/>
                <a:latin typeface="メイリオ" panose="020B0604030504040204" pitchFamily="50" charset="-128"/>
                <a:ea typeface="メイリオ" panose="020B0604030504040204" pitchFamily="50" charset="-128"/>
                <a:sym typeface="Helvetica Light"/>
              </a:rPr>
              <a:t>マネジメントに活用</a:t>
            </a:r>
          </a:p>
        </p:txBody>
      </p:sp>
      <p:sp>
        <p:nvSpPr>
          <p:cNvPr id="84" name="スライド番号プレースホルダー 2"/>
          <p:cNvSpPr txBox="1">
            <a:spLocks/>
          </p:cNvSpPr>
          <p:nvPr/>
        </p:nvSpPr>
        <p:spPr>
          <a:xfrm>
            <a:off x="16989465" y="9423402"/>
            <a:ext cx="222817" cy="333425"/>
          </a:xfrm>
          <a:prstGeom prst="rect">
            <a:avLst/>
          </a:prstGeom>
        </p:spPr>
        <p:txBody>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fld id="{86CB4B4D-7CA3-9044-876B-883B54F8677D}" type="slidenum">
              <a:rPr lang="en-US" altLang="ja-JP" smtClean="0">
                <a:latin typeface="メイリオ" panose="020B0604030504040204" pitchFamily="50" charset="-128"/>
                <a:ea typeface="メイリオ" panose="020B0604030504040204" pitchFamily="50" charset="-128"/>
              </a:rPr>
              <a:pPr/>
              <a:t>184</a:t>
            </a:fld>
            <a:endParaRPr lang="ja-JP" altLang="en-US">
              <a:latin typeface="メイリオ" panose="020B0604030504040204" pitchFamily="50" charset="-128"/>
              <a:ea typeface="メイリオ" panose="020B0604030504040204" pitchFamily="50" charset="-128"/>
            </a:endParaRPr>
          </a:p>
        </p:txBody>
      </p:sp>
      <p:sp>
        <p:nvSpPr>
          <p:cNvPr id="2" name="スライド番号プレースホルダー 1"/>
          <p:cNvSpPr>
            <a:spLocks noGrp="1"/>
          </p:cNvSpPr>
          <p:nvPr>
            <p:ph type="sldNum" sz="quarter" idx="12"/>
          </p:nvPr>
        </p:nvSpPr>
        <p:spPr/>
        <p:txBody>
          <a:bodyPr/>
          <a:lstStyle/>
          <a:p>
            <a:fld id="{CCEC3038-1CF1-4B63-9920-55248DCFBA97}" type="slidenum">
              <a:rPr kumimoji="1" lang="ja-JP" altLang="en-US" smtClean="0"/>
              <a:pPr/>
              <a:t>184</a:t>
            </a:fld>
            <a:endParaRPr kumimoji="1" lang="ja-JP" altLang="en-US"/>
          </a:p>
        </p:txBody>
      </p:sp>
      <p:sp>
        <p:nvSpPr>
          <p:cNvPr id="53" name="テキスト ボックス 52"/>
          <p:cNvSpPr txBox="1"/>
          <p:nvPr/>
        </p:nvSpPr>
        <p:spPr>
          <a:xfrm>
            <a:off x="7956376" y="0"/>
            <a:ext cx="1187624" cy="338554"/>
          </a:xfrm>
          <a:prstGeom prst="rect">
            <a:avLst/>
          </a:prstGeom>
          <a:noFill/>
        </p:spPr>
        <p:txBody>
          <a:bodyPr wrap="square" rtlCol="0">
            <a:spAutoFit/>
          </a:bodyPr>
          <a:lstStyle/>
          <a:p>
            <a:r>
              <a:rPr lang="en-US" altLang="ja-JP" sz="1600" dirty="0" smtClean="0"/>
              <a:t>A12.(32)</a:t>
            </a:r>
            <a:endParaRPr lang="ja-JP" altLang="en-US" sz="1600" dirty="0"/>
          </a:p>
        </p:txBody>
      </p:sp>
      <p:pic>
        <p:nvPicPr>
          <p:cNvPr id="3" name="図 2"/>
          <p:cNvPicPr>
            <a:picLocks noChangeAspect="1"/>
          </p:cNvPicPr>
          <p:nvPr/>
        </p:nvPicPr>
        <p:blipFill>
          <a:blip r:embed="rId3"/>
          <a:stretch>
            <a:fillRect/>
          </a:stretch>
        </p:blipFill>
        <p:spPr>
          <a:xfrm>
            <a:off x="126280" y="2930146"/>
            <a:ext cx="3938357" cy="2700762"/>
          </a:xfrm>
          <a:prstGeom prst="rect">
            <a:avLst/>
          </a:prstGeom>
        </p:spPr>
      </p:pic>
      <p:pic>
        <p:nvPicPr>
          <p:cNvPr id="4" name="図 3"/>
          <p:cNvPicPr>
            <a:picLocks noChangeAspect="1"/>
          </p:cNvPicPr>
          <p:nvPr/>
        </p:nvPicPr>
        <p:blipFill>
          <a:blip r:embed="rId4"/>
          <a:stretch>
            <a:fillRect/>
          </a:stretch>
        </p:blipFill>
        <p:spPr>
          <a:xfrm>
            <a:off x="4818848" y="1212409"/>
            <a:ext cx="3316511" cy="4090771"/>
          </a:xfrm>
          <a:prstGeom prst="rect">
            <a:avLst/>
          </a:prstGeom>
        </p:spPr>
      </p:pic>
    </p:spTree>
    <p:extLst>
      <p:ext uri="{BB962C8B-B14F-4D97-AF65-F5344CB8AC3E}">
        <p14:creationId xmlns:p14="http://schemas.microsoft.com/office/powerpoint/2010/main" val="2288240655"/>
      </p:ext>
    </p:extLst>
  </p:cSld>
  <p:clrMapOvr>
    <a:masterClrMapping/>
  </p:clrMapOvr>
</p:sld>
</file>

<file path=ppt/slides/slide1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 name="スライド番号プレースホルダ 47"/>
          <p:cNvSpPr>
            <a:spLocks noGrp="1"/>
          </p:cNvSpPr>
          <p:nvPr>
            <p:ph type="sldNum" sz="quarter" idx="12"/>
          </p:nvPr>
        </p:nvSpPr>
        <p:spPr/>
        <p:txBody>
          <a:bodyPr/>
          <a:lstStyle/>
          <a:p>
            <a:fld id="{CCEC3038-1CF1-4B63-9920-55248DCFBA97}" type="slidenum">
              <a:rPr kumimoji="1" lang="ja-JP" altLang="en-US" smtClean="0"/>
              <a:pPr/>
              <a:t>185</a:t>
            </a:fld>
            <a:endParaRPr kumimoji="1" lang="ja-JP" altLang="en-US"/>
          </a:p>
        </p:txBody>
      </p:sp>
      <p:sp>
        <p:nvSpPr>
          <p:cNvPr id="59" name="正方形/長方形 58"/>
          <p:cNvSpPr/>
          <p:nvPr/>
        </p:nvSpPr>
        <p:spPr>
          <a:xfrm>
            <a:off x="323528" y="323364"/>
            <a:ext cx="5544616" cy="369332"/>
          </a:xfrm>
          <a:prstGeom prst="rect">
            <a:avLst/>
          </a:prstGeom>
        </p:spPr>
        <p:txBody>
          <a:bodyPr wrap="square">
            <a:spAutoFit/>
          </a:bodyPr>
          <a:lstStyle/>
          <a:p>
            <a:r>
              <a:rPr lang="ja-JP" altLang="en-US" b="1" dirty="0">
                <a:latin typeface="+mn-ea"/>
              </a:rPr>
              <a:t>⑦　無線</a:t>
            </a:r>
            <a:r>
              <a:rPr lang="en-US" altLang="ja-JP" b="1" dirty="0">
                <a:latin typeface="+mn-ea"/>
              </a:rPr>
              <a:t>LAN</a:t>
            </a:r>
            <a:r>
              <a:rPr lang="ja-JP" altLang="en-US" b="1" dirty="0">
                <a:latin typeface="+mn-ea"/>
              </a:rPr>
              <a:t>アクセスポイントの設置</a:t>
            </a:r>
          </a:p>
        </p:txBody>
      </p:sp>
      <p:cxnSp>
        <p:nvCxnSpPr>
          <p:cNvPr id="60" name="直線コネクタ 59"/>
          <p:cNvCxnSpPr/>
          <p:nvPr/>
        </p:nvCxnSpPr>
        <p:spPr>
          <a:xfrm>
            <a:off x="323528" y="692696"/>
            <a:ext cx="856895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7" name="正方形/長方形 6"/>
          <p:cNvSpPr/>
          <p:nvPr/>
        </p:nvSpPr>
        <p:spPr>
          <a:xfrm>
            <a:off x="107504" y="910461"/>
            <a:ext cx="8784976" cy="646331"/>
          </a:xfrm>
          <a:prstGeom prst="rect">
            <a:avLst/>
          </a:prstGeom>
        </p:spPr>
        <p:txBody>
          <a:bodyPr wrap="square">
            <a:spAutoFit/>
          </a:bodyPr>
          <a:lstStyle/>
          <a:p>
            <a:pPr>
              <a:defRPr/>
            </a:pPr>
            <a:r>
              <a:rPr lang="ja-JP" altLang="en-US" dirty="0"/>
              <a:t>無線</a:t>
            </a:r>
            <a:r>
              <a:rPr lang="en-US" altLang="ja-JP" dirty="0"/>
              <a:t>LAN</a:t>
            </a:r>
            <a:r>
              <a:rPr lang="ja-JP" altLang="en-US" dirty="0"/>
              <a:t>アクセスポイントの設置は</a:t>
            </a:r>
            <a:r>
              <a:rPr lang="en-US" altLang="ja-JP" dirty="0"/>
              <a:t>2016</a:t>
            </a:r>
            <a:r>
              <a:rPr lang="ja-JP" altLang="en-US" dirty="0"/>
              <a:t>年度から開始し、本庁舎を中心に</a:t>
            </a:r>
            <a:r>
              <a:rPr lang="en-US" altLang="ja-JP" dirty="0"/>
              <a:t>66</a:t>
            </a:r>
            <a:r>
              <a:rPr lang="ja-JP" altLang="en-US" dirty="0"/>
              <a:t>か所（本庁舎：</a:t>
            </a:r>
            <a:r>
              <a:rPr lang="en-US" altLang="ja-JP" dirty="0"/>
              <a:t>47</a:t>
            </a:r>
            <a:r>
              <a:rPr lang="ja-JP" altLang="en-US" dirty="0"/>
              <a:t>か所、分庁舎：</a:t>
            </a:r>
            <a:r>
              <a:rPr lang="en-US" altLang="ja-JP" dirty="0"/>
              <a:t>9</a:t>
            </a:r>
            <a:r>
              <a:rPr lang="ja-JP" altLang="en-US" dirty="0"/>
              <a:t>か所、区役所：</a:t>
            </a:r>
            <a:r>
              <a:rPr lang="en-US" altLang="ja-JP" dirty="0"/>
              <a:t>10</a:t>
            </a:r>
            <a:r>
              <a:rPr lang="ja-JP" altLang="en-US" dirty="0"/>
              <a:t>か所）に設置した。</a:t>
            </a:r>
            <a:endParaRPr lang="en-US" altLang="ja-JP" dirty="0"/>
          </a:p>
        </p:txBody>
      </p:sp>
      <p:sp>
        <p:nvSpPr>
          <p:cNvPr id="9" name="正方形/長方形 8"/>
          <p:cNvSpPr/>
          <p:nvPr/>
        </p:nvSpPr>
        <p:spPr>
          <a:xfrm>
            <a:off x="6876256" y="402658"/>
            <a:ext cx="2206181" cy="369332"/>
          </a:xfrm>
          <a:prstGeom prst="rect">
            <a:avLst/>
          </a:prstGeom>
          <a:noFill/>
        </p:spPr>
        <p:txBody>
          <a:bodyPr wrap="none">
            <a:spAutoFit/>
          </a:bodyPr>
          <a:lstStyle/>
          <a:p>
            <a:pPr algn="ctr"/>
            <a:r>
              <a:rPr lang="ja-JP" altLang="en-US" dirty="0"/>
              <a:t>＜</a:t>
            </a:r>
            <a:r>
              <a:rPr lang="en-US" altLang="ja-JP" dirty="0"/>
              <a:t>What</a:t>
            </a:r>
            <a:r>
              <a:rPr lang="ja-JP" altLang="en-US" dirty="0" err="1"/>
              <a:t>、</a:t>
            </a:r>
            <a:r>
              <a:rPr lang="en-US" altLang="ja-JP" dirty="0"/>
              <a:t>Outcome</a:t>
            </a:r>
            <a:r>
              <a:rPr lang="ja-JP" altLang="en-US" dirty="0"/>
              <a:t>＞</a:t>
            </a:r>
          </a:p>
        </p:txBody>
      </p:sp>
      <p:sp>
        <p:nvSpPr>
          <p:cNvPr id="10" name="テキスト ボックス 36"/>
          <p:cNvSpPr txBox="1"/>
          <p:nvPr/>
        </p:nvSpPr>
        <p:spPr>
          <a:xfrm>
            <a:off x="0" y="0"/>
            <a:ext cx="4427984" cy="261610"/>
          </a:xfrm>
          <a:prstGeom prst="rect">
            <a:avLst/>
          </a:prstGeom>
          <a:noFill/>
        </p:spPr>
        <p:txBody>
          <a:bodyPr wrap="square" rtlCol="0">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r>
              <a:rPr lang="en-US" altLang="ja-JP" sz="1100" dirty="0"/>
              <a:t>Ⅳ</a:t>
            </a:r>
            <a:r>
              <a:rPr lang="ja-JP" altLang="en-US" sz="1100" dirty="0"/>
              <a:t>　行財政改革</a:t>
            </a:r>
            <a:r>
              <a:rPr lang="en-US" altLang="ja-JP" sz="1100" dirty="0"/>
              <a:t>【</a:t>
            </a:r>
            <a:r>
              <a:rPr lang="ja-JP" altLang="en-US" sz="1100" dirty="0"/>
              <a:t>業務執行の刷新</a:t>
            </a:r>
            <a:r>
              <a:rPr lang="en-US" altLang="ja-JP" sz="1100" dirty="0"/>
              <a:t>】</a:t>
            </a:r>
            <a:r>
              <a:rPr lang="ja-JP" altLang="en-US" sz="1100" dirty="0"/>
              <a:t>・</a:t>
            </a:r>
            <a:r>
              <a:rPr lang="en-US" altLang="ja-JP" sz="1100" dirty="0"/>
              <a:t>ICT</a:t>
            </a:r>
            <a:r>
              <a:rPr lang="ja-JP" altLang="en-US" sz="1100" dirty="0"/>
              <a:t>の徹底活用</a:t>
            </a:r>
            <a:endParaRPr lang="en-US" altLang="ja-JP" sz="1100" dirty="0"/>
          </a:p>
        </p:txBody>
      </p:sp>
      <p:sp>
        <p:nvSpPr>
          <p:cNvPr id="12" name="テキスト ボックス 11"/>
          <p:cNvSpPr txBox="1"/>
          <p:nvPr/>
        </p:nvSpPr>
        <p:spPr>
          <a:xfrm>
            <a:off x="7956376" y="0"/>
            <a:ext cx="1187624" cy="338554"/>
          </a:xfrm>
          <a:prstGeom prst="rect">
            <a:avLst/>
          </a:prstGeom>
          <a:noFill/>
        </p:spPr>
        <p:txBody>
          <a:bodyPr wrap="square" rtlCol="0">
            <a:spAutoFit/>
          </a:bodyPr>
          <a:lstStyle/>
          <a:p>
            <a:r>
              <a:rPr lang="en-US" altLang="ja-JP" sz="1600" dirty="0" smtClean="0"/>
              <a:t>A12.(32)</a:t>
            </a:r>
            <a:endParaRPr lang="ja-JP" altLang="en-US" sz="1600" dirty="0"/>
          </a:p>
        </p:txBody>
      </p:sp>
      <p:pic>
        <p:nvPicPr>
          <p:cNvPr id="2" name="図 1"/>
          <p:cNvPicPr>
            <a:picLocks noChangeAspect="1"/>
          </p:cNvPicPr>
          <p:nvPr/>
        </p:nvPicPr>
        <p:blipFill>
          <a:blip r:embed="rId2"/>
          <a:stretch>
            <a:fillRect/>
          </a:stretch>
        </p:blipFill>
        <p:spPr>
          <a:xfrm>
            <a:off x="780486" y="2205643"/>
            <a:ext cx="7779170" cy="4072481"/>
          </a:xfrm>
          <a:prstGeom prst="rect">
            <a:avLst/>
          </a:prstGeom>
        </p:spPr>
      </p:pic>
    </p:spTree>
    <p:extLst>
      <p:ext uri="{BB962C8B-B14F-4D97-AF65-F5344CB8AC3E}">
        <p14:creationId xmlns:p14="http://schemas.microsoft.com/office/powerpoint/2010/main" val="873189233"/>
      </p:ext>
    </p:extLst>
  </p:cSld>
  <p:clrMapOvr>
    <a:masterClrMapping/>
  </p:clrMapOvr>
</p:sld>
</file>

<file path=ppt/slides/slide1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 name="スライド番号プレースホルダ 47"/>
          <p:cNvSpPr>
            <a:spLocks noGrp="1"/>
          </p:cNvSpPr>
          <p:nvPr>
            <p:ph type="sldNum" sz="quarter" idx="12"/>
          </p:nvPr>
        </p:nvSpPr>
        <p:spPr/>
        <p:txBody>
          <a:bodyPr/>
          <a:lstStyle/>
          <a:p>
            <a:fld id="{CCEC3038-1CF1-4B63-9920-55248DCFBA97}" type="slidenum">
              <a:rPr kumimoji="1" lang="ja-JP" altLang="en-US" smtClean="0"/>
              <a:pPr/>
              <a:t>186</a:t>
            </a:fld>
            <a:endParaRPr kumimoji="1" lang="ja-JP" altLang="en-US"/>
          </a:p>
        </p:txBody>
      </p:sp>
      <p:sp>
        <p:nvSpPr>
          <p:cNvPr id="59" name="正方形/長方形 58"/>
          <p:cNvSpPr/>
          <p:nvPr/>
        </p:nvSpPr>
        <p:spPr>
          <a:xfrm>
            <a:off x="323528" y="323364"/>
            <a:ext cx="5544616" cy="646331"/>
          </a:xfrm>
          <a:prstGeom prst="rect">
            <a:avLst/>
          </a:prstGeom>
        </p:spPr>
        <p:txBody>
          <a:bodyPr wrap="square">
            <a:spAutoFit/>
          </a:bodyPr>
          <a:lstStyle/>
          <a:p>
            <a:r>
              <a:rPr lang="ja-JP" altLang="en-US" b="1" dirty="0">
                <a:latin typeface="+mn-ea"/>
              </a:rPr>
              <a:t>⑧　「大阪市統合基盤システム等整備計画」に基づいた </a:t>
            </a:r>
            <a:endParaRPr lang="en-US" altLang="ja-JP" b="1" dirty="0">
              <a:latin typeface="+mn-ea"/>
            </a:endParaRPr>
          </a:p>
          <a:p>
            <a:r>
              <a:rPr lang="ja-JP" altLang="en-US" b="1" dirty="0">
                <a:latin typeface="+mn-ea"/>
              </a:rPr>
              <a:t>　 　住民情報系基幹システムの基盤統合</a:t>
            </a:r>
          </a:p>
        </p:txBody>
      </p:sp>
      <p:cxnSp>
        <p:nvCxnSpPr>
          <p:cNvPr id="60" name="直線コネクタ 59"/>
          <p:cNvCxnSpPr/>
          <p:nvPr/>
        </p:nvCxnSpPr>
        <p:spPr>
          <a:xfrm>
            <a:off x="323528" y="1052736"/>
            <a:ext cx="856895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5" name="正方形/長方形 14"/>
          <p:cNvSpPr/>
          <p:nvPr/>
        </p:nvSpPr>
        <p:spPr>
          <a:xfrm>
            <a:off x="107504" y="1221447"/>
            <a:ext cx="9073008" cy="646331"/>
          </a:xfrm>
          <a:prstGeom prst="rect">
            <a:avLst/>
          </a:prstGeom>
        </p:spPr>
        <p:txBody>
          <a:bodyPr wrap="square">
            <a:spAutoFit/>
          </a:bodyPr>
          <a:lstStyle/>
          <a:p>
            <a:r>
              <a:rPr lang="ja-JP" altLang="en-US" dirty="0">
                <a:solidFill>
                  <a:schemeClr val="dk1"/>
                </a:solidFill>
              </a:rPr>
              <a:t>大阪市統合基盤システム等整備効果額（住民情報系基幹システムの経常経費削減額）</a:t>
            </a:r>
          </a:p>
          <a:p>
            <a:r>
              <a:rPr lang="ja-JP" altLang="en-US" dirty="0">
                <a:solidFill>
                  <a:schemeClr val="dk1"/>
                </a:solidFill>
              </a:rPr>
              <a:t>は予算額比較で、</a:t>
            </a:r>
            <a:r>
              <a:rPr lang="en-US" altLang="ja-JP" dirty="0"/>
              <a:t>4.2</a:t>
            </a:r>
            <a:r>
              <a:rPr lang="ja-JP" altLang="en-US" dirty="0">
                <a:solidFill>
                  <a:schemeClr val="dk1"/>
                </a:solidFill>
              </a:rPr>
              <a:t>億円であった。</a:t>
            </a:r>
          </a:p>
        </p:txBody>
      </p:sp>
      <p:cxnSp>
        <p:nvCxnSpPr>
          <p:cNvPr id="17" name="直線コネクタ 16"/>
          <p:cNvCxnSpPr/>
          <p:nvPr/>
        </p:nvCxnSpPr>
        <p:spPr>
          <a:xfrm>
            <a:off x="3851920" y="3885743"/>
            <a:ext cx="2232248" cy="0"/>
          </a:xfrm>
          <a:prstGeom prst="line">
            <a:avLst/>
          </a:prstGeom>
          <a:ln w="19050">
            <a:solidFill>
              <a:schemeClr val="tx1"/>
            </a:solidFill>
            <a:prstDash val="sysDash"/>
          </a:ln>
        </p:spPr>
        <p:style>
          <a:lnRef idx="1">
            <a:schemeClr val="dk1"/>
          </a:lnRef>
          <a:fillRef idx="0">
            <a:schemeClr val="dk1"/>
          </a:fillRef>
          <a:effectRef idx="0">
            <a:schemeClr val="dk1"/>
          </a:effectRef>
          <a:fontRef idx="minor">
            <a:schemeClr val="tx1"/>
          </a:fontRef>
        </p:style>
      </p:cxnSp>
      <p:sp>
        <p:nvSpPr>
          <p:cNvPr id="18" name="正方形/長方形 17"/>
          <p:cNvSpPr/>
          <p:nvPr/>
        </p:nvSpPr>
        <p:spPr>
          <a:xfrm>
            <a:off x="6876256" y="402658"/>
            <a:ext cx="2206181" cy="369332"/>
          </a:xfrm>
          <a:prstGeom prst="rect">
            <a:avLst/>
          </a:prstGeom>
          <a:noFill/>
        </p:spPr>
        <p:txBody>
          <a:bodyPr wrap="none">
            <a:spAutoFit/>
          </a:bodyPr>
          <a:lstStyle/>
          <a:p>
            <a:pPr algn="ctr"/>
            <a:r>
              <a:rPr lang="ja-JP" altLang="en-US" dirty="0"/>
              <a:t>＜</a:t>
            </a:r>
            <a:r>
              <a:rPr lang="en-US" altLang="ja-JP" dirty="0"/>
              <a:t>What</a:t>
            </a:r>
            <a:r>
              <a:rPr lang="ja-JP" altLang="en-US" dirty="0" err="1"/>
              <a:t>、</a:t>
            </a:r>
            <a:r>
              <a:rPr lang="en-US" altLang="ja-JP" dirty="0"/>
              <a:t>Outcome</a:t>
            </a:r>
            <a:r>
              <a:rPr lang="ja-JP" altLang="en-US" dirty="0"/>
              <a:t>＞</a:t>
            </a:r>
          </a:p>
        </p:txBody>
      </p:sp>
      <p:sp>
        <p:nvSpPr>
          <p:cNvPr id="10" name="テキスト ボックス 36"/>
          <p:cNvSpPr txBox="1"/>
          <p:nvPr/>
        </p:nvSpPr>
        <p:spPr>
          <a:xfrm>
            <a:off x="0" y="0"/>
            <a:ext cx="4427984" cy="261610"/>
          </a:xfrm>
          <a:prstGeom prst="rect">
            <a:avLst/>
          </a:prstGeom>
          <a:noFill/>
        </p:spPr>
        <p:txBody>
          <a:bodyPr wrap="square" rtlCol="0">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r>
              <a:rPr lang="en-US" altLang="ja-JP" sz="1100" dirty="0"/>
              <a:t>Ⅳ</a:t>
            </a:r>
            <a:r>
              <a:rPr lang="ja-JP" altLang="en-US" sz="1100" dirty="0"/>
              <a:t>　行財政改革</a:t>
            </a:r>
            <a:r>
              <a:rPr lang="en-US" altLang="ja-JP" sz="1100" dirty="0"/>
              <a:t>【</a:t>
            </a:r>
            <a:r>
              <a:rPr lang="ja-JP" altLang="en-US" sz="1100" dirty="0"/>
              <a:t>業務執行の刷新</a:t>
            </a:r>
            <a:r>
              <a:rPr lang="en-US" altLang="ja-JP" sz="1100" dirty="0"/>
              <a:t>】</a:t>
            </a:r>
            <a:r>
              <a:rPr lang="ja-JP" altLang="en-US" sz="1100" dirty="0"/>
              <a:t>・</a:t>
            </a:r>
            <a:r>
              <a:rPr lang="en-US" altLang="ja-JP" sz="1100" dirty="0"/>
              <a:t>ICT</a:t>
            </a:r>
            <a:r>
              <a:rPr lang="ja-JP" altLang="en-US" sz="1100" dirty="0"/>
              <a:t>の徹底活用</a:t>
            </a:r>
            <a:endParaRPr lang="en-US" altLang="ja-JP" sz="1100" dirty="0"/>
          </a:p>
        </p:txBody>
      </p:sp>
      <p:sp>
        <p:nvSpPr>
          <p:cNvPr id="12" name="テキスト ボックス 11"/>
          <p:cNvSpPr txBox="1"/>
          <p:nvPr/>
        </p:nvSpPr>
        <p:spPr>
          <a:xfrm>
            <a:off x="7956376" y="0"/>
            <a:ext cx="1187624" cy="338554"/>
          </a:xfrm>
          <a:prstGeom prst="rect">
            <a:avLst/>
          </a:prstGeom>
          <a:noFill/>
        </p:spPr>
        <p:txBody>
          <a:bodyPr wrap="square" rtlCol="0">
            <a:spAutoFit/>
          </a:bodyPr>
          <a:lstStyle/>
          <a:p>
            <a:r>
              <a:rPr lang="en-US" altLang="ja-JP" sz="1600" dirty="0" smtClean="0"/>
              <a:t>A12.(32)</a:t>
            </a:r>
            <a:endParaRPr lang="ja-JP" altLang="en-US" sz="1600" dirty="0"/>
          </a:p>
        </p:txBody>
      </p:sp>
      <p:pic>
        <p:nvPicPr>
          <p:cNvPr id="2" name="図 1"/>
          <p:cNvPicPr>
            <a:picLocks noChangeAspect="1"/>
          </p:cNvPicPr>
          <p:nvPr/>
        </p:nvPicPr>
        <p:blipFill>
          <a:blip r:embed="rId2"/>
          <a:stretch>
            <a:fillRect/>
          </a:stretch>
        </p:blipFill>
        <p:spPr>
          <a:xfrm>
            <a:off x="1077539" y="2034191"/>
            <a:ext cx="7132938" cy="4468755"/>
          </a:xfrm>
          <a:prstGeom prst="rect">
            <a:avLst/>
          </a:prstGeom>
        </p:spPr>
      </p:pic>
    </p:spTree>
    <p:extLst>
      <p:ext uri="{BB962C8B-B14F-4D97-AF65-F5344CB8AC3E}">
        <p14:creationId xmlns:p14="http://schemas.microsoft.com/office/powerpoint/2010/main" val="1566505822"/>
      </p:ext>
    </p:extLst>
  </p:cSld>
  <p:clrMapOvr>
    <a:masterClrMapping/>
  </p:clrMapOvr>
</p:sld>
</file>

<file path=ppt/slides/slide1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テキスト ボックス 5"/>
          <p:cNvSpPr txBox="1"/>
          <p:nvPr/>
        </p:nvSpPr>
        <p:spPr>
          <a:xfrm>
            <a:off x="0" y="0"/>
            <a:ext cx="7524328" cy="461665"/>
          </a:xfrm>
          <a:prstGeom prst="rect">
            <a:avLst/>
          </a:prstGeom>
          <a:solidFill>
            <a:srgbClr val="0070C0"/>
          </a:solidFill>
        </p:spPr>
        <p:txBody>
          <a:bodyPr wrap="square" rtlCol="0">
            <a:spAutoFit/>
          </a:bodyPr>
          <a:lstStyle/>
          <a:p>
            <a:r>
              <a:rPr lang="en-US" altLang="ja-JP" sz="2400" b="1" u="sng" dirty="0">
                <a:solidFill>
                  <a:schemeClr val="bg1"/>
                </a:solidFill>
                <a:latin typeface="+mn-ea"/>
              </a:rPr>
              <a:t>Ⅳ【</a:t>
            </a:r>
            <a:r>
              <a:rPr lang="ja-JP" altLang="en-US" sz="2400" b="1" u="sng" dirty="0">
                <a:solidFill>
                  <a:schemeClr val="bg1"/>
                </a:solidFill>
                <a:latin typeface="+mn-ea"/>
              </a:rPr>
              <a:t>業務執行の刷新</a:t>
            </a:r>
            <a:r>
              <a:rPr lang="en-US" altLang="ja-JP" sz="2400" b="1" u="sng" dirty="0">
                <a:solidFill>
                  <a:schemeClr val="bg1"/>
                </a:solidFill>
                <a:latin typeface="+mn-ea"/>
              </a:rPr>
              <a:t>】</a:t>
            </a:r>
            <a:r>
              <a:rPr kumimoji="1" lang="en-US" altLang="ja-JP" sz="2400" b="1" u="sng" dirty="0">
                <a:solidFill>
                  <a:schemeClr val="bg1"/>
                </a:solidFill>
                <a:latin typeface="+mn-ea"/>
                <a:ea typeface="+mn-ea"/>
              </a:rPr>
              <a:t>(10) </a:t>
            </a:r>
            <a:r>
              <a:rPr lang="ja-JP" altLang="en-US" sz="2400" b="1" u="sng" dirty="0">
                <a:solidFill>
                  <a:schemeClr val="bg1"/>
                </a:solidFill>
                <a:latin typeface="+mn-ea"/>
              </a:rPr>
              <a:t>働き方改革</a:t>
            </a:r>
            <a:r>
              <a:rPr lang="ja-JP" altLang="en-US" sz="2400" b="1" dirty="0">
                <a:solidFill>
                  <a:schemeClr val="bg1"/>
                </a:solidFill>
                <a:latin typeface="+mn-ea"/>
              </a:rPr>
              <a:t>　</a:t>
            </a:r>
            <a:r>
              <a:rPr lang="en-US" altLang="ja-JP" sz="2400" b="1" dirty="0">
                <a:solidFill>
                  <a:schemeClr val="bg1"/>
                </a:solidFill>
                <a:latin typeface="+mn-ea"/>
              </a:rPr>
              <a:t>〔</a:t>
            </a:r>
            <a:r>
              <a:rPr lang="ja-JP" altLang="en-US" sz="2400" b="1" dirty="0">
                <a:solidFill>
                  <a:schemeClr val="bg1"/>
                </a:solidFill>
                <a:latin typeface="+mn-ea"/>
              </a:rPr>
              <a:t>新規</a:t>
            </a:r>
            <a:r>
              <a:rPr lang="en-US" altLang="ja-JP" sz="2400" b="1" dirty="0">
                <a:solidFill>
                  <a:schemeClr val="bg1"/>
                </a:solidFill>
                <a:latin typeface="+mn-ea"/>
              </a:rPr>
              <a:t>〕</a:t>
            </a:r>
            <a:endParaRPr kumimoji="1" lang="ja-JP" altLang="en-US" sz="2400" b="1" dirty="0">
              <a:solidFill>
                <a:schemeClr val="bg1"/>
              </a:solidFill>
              <a:latin typeface="+mn-ea"/>
            </a:endParaRPr>
          </a:p>
        </p:txBody>
      </p:sp>
      <p:graphicFrame>
        <p:nvGraphicFramePr>
          <p:cNvPr id="8" name="表 7"/>
          <p:cNvGraphicFramePr>
            <a:graphicFrameLocks noGrp="1"/>
          </p:cNvGraphicFramePr>
          <p:nvPr>
            <p:extLst/>
          </p:nvPr>
        </p:nvGraphicFramePr>
        <p:xfrm>
          <a:off x="323528" y="740659"/>
          <a:ext cx="8496944" cy="4831880"/>
        </p:xfrm>
        <a:graphic>
          <a:graphicData uri="http://schemas.openxmlformats.org/drawingml/2006/table">
            <a:tbl>
              <a:tblPr firstRow="1">
                <a:tableStyleId>{5C22544A-7EE6-4342-B048-85BDC9FD1C3A}</a:tableStyleId>
              </a:tblPr>
              <a:tblGrid>
                <a:gridCol w="1944216">
                  <a:extLst>
                    <a:ext uri="{9D8B030D-6E8A-4147-A177-3AD203B41FA5}">
                      <a16:colId xmlns:a16="http://schemas.microsoft.com/office/drawing/2014/main" xmlns="" val="20000"/>
                    </a:ext>
                  </a:extLst>
                </a:gridCol>
                <a:gridCol w="2016224">
                  <a:extLst>
                    <a:ext uri="{9D8B030D-6E8A-4147-A177-3AD203B41FA5}">
                      <a16:colId xmlns:a16="http://schemas.microsoft.com/office/drawing/2014/main" xmlns="" val="20001"/>
                    </a:ext>
                  </a:extLst>
                </a:gridCol>
                <a:gridCol w="1872208">
                  <a:extLst>
                    <a:ext uri="{9D8B030D-6E8A-4147-A177-3AD203B41FA5}">
                      <a16:colId xmlns:a16="http://schemas.microsoft.com/office/drawing/2014/main" xmlns="" val="20002"/>
                    </a:ext>
                  </a:extLst>
                </a:gridCol>
                <a:gridCol w="2664296">
                  <a:extLst>
                    <a:ext uri="{9D8B030D-6E8A-4147-A177-3AD203B41FA5}">
                      <a16:colId xmlns:a16="http://schemas.microsoft.com/office/drawing/2014/main" xmlns="" val="20003"/>
                    </a:ext>
                  </a:extLst>
                </a:gridCol>
              </a:tblGrid>
              <a:tr h="387723">
                <a:tc>
                  <a:txBody>
                    <a:bodyPr/>
                    <a:lstStyle/>
                    <a:p>
                      <a:pPr algn="ctr">
                        <a:lnSpc>
                          <a:spcPts val="1800"/>
                        </a:lnSpc>
                      </a:pPr>
                      <a:r>
                        <a:rPr kumimoji="1" lang="ja-JP" altLang="en-US" sz="1400" dirty="0">
                          <a:solidFill>
                            <a:schemeClr val="tx1"/>
                          </a:solidFill>
                        </a:rPr>
                        <a:t>＜</a:t>
                      </a:r>
                      <a:r>
                        <a:rPr kumimoji="1" lang="en-US" altLang="ja-JP" sz="1400" dirty="0">
                          <a:solidFill>
                            <a:schemeClr val="tx1"/>
                          </a:solidFill>
                        </a:rPr>
                        <a:t>Why</a:t>
                      </a:r>
                      <a:r>
                        <a:rPr kumimoji="1" lang="ja-JP" altLang="en-US" sz="1400" dirty="0">
                          <a:solidFill>
                            <a:schemeClr val="tx1"/>
                          </a:solidFill>
                        </a:rPr>
                        <a:t>＞</a:t>
                      </a:r>
                    </a:p>
                  </a:txBody>
                  <a:tcPr marL="36000" marR="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ts val="1800"/>
                        </a:lnSpc>
                      </a:pPr>
                      <a:r>
                        <a:rPr kumimoji="1" lang="ja-JP" altLang="en-US" sz="1400" dirty="0">
                          <a:solidFill>
                            <a:schemeClr val="tx1"/>
                          </a:solidFill>
                        </a:rPr>
                        <a:t>＜</a:t>
                      </a:r>
                      <a:r>
                        <a:rPr kumimoji="1" lang="en-US" altLang="ja-JP" sz="1400" dirty="0">
                          <a:solidFill>
                            <a:schemeClr val="tx1"/>
                          </a:solidFill>
                        </a:rPr>
                        <a:t>Vision</a:t>
                      </a:r>
                      <a:r>
                        <a:rPr kumimoji="1" lang="ja-JP" altLang="en-US" sz="1400" dirty="0">
                          <a:solidFill>
                            <a:schemeClr val="tx1"/>
                          </a:solidFill>
                        </a:rPr>
                        <a:t>＞</a:t>
                      </a:r>
                    </a:p>
                  </a:txBody>
                  <a:tcPr marL="36000" marR="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ts val="1800"/>
                        </a:lnSpc>
                      </a:pPr>
                      <a:r>
                        <a:rPr kumimoji="1" lang="ja-JP" altLang="en-US" sz="1400" dirty="0">
                          <a:solidFill>
                            <a:schemeClr val="tx1"/>
                          </a:solidFill>
                        </a:rPr>
                        <a:t>＜</a:t>
                      </a:r>
                      <a:r>
                        <a:rPr kumimoji="1" lang="en-US" altLang="ja-JP" sz="1400" dirty="0">
                          <a:solidFill>
                            <a:schemeClr val="tx1"/>
                          </a:solidFill>
                        </a:rPr>
                        <a:t>What</a:t>
                      </a:r>
                      <a:r>
                        <a:rPr kumimoji="1" lang="ja-JP" altLang="en-US" sz="1400" dirty="0">
                          <a:solidFill>
                            <a:schemeClr val="tx1"/>
                          </a:solidFill>
                        </a:rPr>
                        <a:t>＞</a:t>
                      </a:r>
                    </a:p>
                  </a:txBody>
                  <a:tcPr marL="36000" marR="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ts val="1800"/>
                        </a:lnSpc>
                      </a:pPr>
                      <a:r>
                        <a:rPr kumimoji="1" lang="ja-JP" altLang="en-US" sz="1400" dirty="0">
                          <a:solidFill>
                            <a:schemeClr val="tx1"/>
                          </a:solidFill>
                        </a:rPr>
                        <a:t>＜</a:t>
                      </a:r>
                      <a:r>
                        <a:rPr kumimoji="1" lang="en-US" altLang="ja-JP" sz="1400" dirty="0">
                          <a:solidFill>
                            <a:schemeClr val="tx1"/>
                          </a:solidFill>
                        </a:rPr>
                        <a:t>Outcome</a:t>
                      </a:r>
                      <a:r>
                        <a:rPr kumimoji="1" lang="ja-JP" altLang="en-US" sz="1400" dirty="0">
                          <a:solidFill>
                            <a:schemeClr val="tx1"/>
                          </a:solidFill>
                        </a:rPr>
                        <a:t>＞</a:t>
                      </a:r>
                    </a:p>
                  </a:txBody>
                  <a:tcPr marL="36000" marR="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xmlns="" val="10000"/>
                  </a:ext>
                </a:extLst>
              </a:tr>
              <a:tr h="1220498">
                <a:tc rowSpan="4">
                  <a:txBody>
                    <a:bodyPr/>
                    <a:lstStyle/>
                    <a:p>
                      <a:pPr marL="0" marR="0" indent="0" algn="l" defTabSz="914400" rtl="0" eaLnBrk="1" fontAlgn="auto" latinLnBrk="0" hangingPunct="1">
                        <a:lnSpc>
                          <a:spcPts val="2000"/>
                        </a:lnSpc>
                        <a:spcBef>
                          <a:spcPts val="0"/>
                        </a:spcBef>
                        <a:spcAft>
                          <a:spcPts val="0"/>
                        </a:spcAft>
                        <a:buClrTx/>
                        <a:buSzTx/>
                        <a:buFontTx/>
                        <a:buNone/>
                        <a:tabLst/>
                        <a:defRPr/>
                      </a:pPr>
                      <a:r>
                        <a:rPr lang="ja-JP" altLang="en-US" sz="1300" dirty="0">
                          <a:solidFill>
                            <a:schemeClr val="tx1"/>
                          </a:solidFill>
                        </a:rPr>
                        <a:t>・</a:t>
                      </a:r>
                      <a:r>
                        <a:rPr lang="en-US" altLang="ja-JP" sz="1300" dirty="0">
                          <a:solidFill>
                            <a:schemeClr val="tx1"/>
                          </a:solidFill>
                        </a:rPr>
                        <a:t>2003</a:t>
                      </a:r>
                      <a:r>
                        <a:rPr lang="ja-JP" altLang="en-US" sz="1300" dirty="0">
                          <a:solidFill>
                            <a:schemeClr val="tx1"/>
                          </a:solidFill>
                        </a:rPr>
                        <a:t>年の次世代育成支援対策推進法や</a:t>
                      </a:r>
                      <a:r>
                        <a:rPr lang="en-US" altLang="ja-JP" sz="1300" dirty="0">
                          <a:solidFill>
                            <a:schemeClr val="tx1"/>
                          </a:solidFill>
                        </a:rPr>
                        <a:t>2015</a:t>
                      </a:r>
                      <a:r>
                        <a:rPr lang="ja-JP" altLang="en-US" sz="1300" dirty="0">
                          <a:solidFill>
                            <a:schemeClr val="tx1"/>
                          </a:solidFill>
                        </a:rPr>
                        <a:t>年の女性活躍推進法などの制定に伴い、職員が働きやすい職場づくりが必要。</a:t>
                      </a:r>
                    </a:p>
                    <a:p>
                      <a:pPr marL="0" marR="0" indent="0" algn="l" defTabSz="914400" rtl="0" eaLnBrk="1" fontAlgn="auto" latinLnBrk="0" hangingPunct="1">
                        <a:lnSpc>
                          <a:spcPts val="2000"/>
                        </a:lnSpc>
                        <a:spcBef>
                          <a:spcPts val="0"/>
                        </a:spcBef>
                        <a:spcAft>
                          <a:spcPts val="0"/>
                        </a:spcAft>
                        <a:buClrTx/>
                        <a:buSzTx/>
                        <a:buFontTx/>
                        <a:buNone/>
                        <a:tabLst/>
                        <a:defRPr/>
                      </a:pPr>
                      <a:r>
                        <a:rPr lang="ja-JP" altLang="en-US" sz="1300" dirty="0">
                          <a:solidFill>
                            <a:schemeClr val="tx1"/>
                          </a:solidFill>
                        </a:rPr>
                        <a:t>・国においても働き方改革実行計画が取りまとめられた。</a:t>
                      </a:r>
                    </a:p>
                  </a:txBody>
                  <a:tcPr marL="36000" marR="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rowSpan="4">
                  <a:txBody>
                    <a:bodyPr/>
                    <a:lstStyle/>
                    <a:p>
                      <a:pPr>
                        <a:lnSpc>
                          <a:spcPts val="2000"/>
                        </a:lnSpc>
                      </a:pPr>
                      <a:r>
                        <a:rPr lang="ja-JP" altLang="en-US" sz="1300" dirty="0">
                          <a:solidFill>
                            <a:schemeClr val="tx1"/>
                          </a:solidFill>
                        </a:rPr>
                        <a:t>・全ての職員が「仕事と生活の調和（ワーク・ライフ・バランス）」を確保でき、育児や介護をしながらでも職業生活との両立ができ、働きやすいと実感できる職場環境づくりを実施していく。</a:t>
                      </a:r>
                      <a:endParaRPr lang="en-US" altLang="ja-JP" sz="1300" dirty="0">
                        <a:solidFill>
                          <a:schemeClr val="tx1"/>
                        </a:solidFill>
                      </a:endParaRPr>
                    </a:p>
                  </a:txBody>
                  <a:tcPr marL="36000" marR="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nSpc>
                          <a:spcPts val="2000"/>
                        </a:lnSpc>
                      </a:pPr>
                      <a:r>
                        <a:rPr lang="ja-JP" altLang="en-US" sz="1300" dirty="0">
                          <a:solidFill>
                            <a:schemeClr val="tx1"/>
                          </a:solidFill>
                        </a:rPr>
                        <a:t>①トップからのメッセージ発信</a:t>
                      </a:r>
                      <a:endParaRPr lang="en-US" altLang="ja-JP" sz="1300" dirty="0">
                        <a:solidFill>
                          <a:schemeClr val="tx1"/>
                        </a:solidFill>
                      </a:endParaRPr>
                    </a:p>
                  </a:txBody>
                  <a:tcPr marL="36000" marR="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ts val="2000"/>
                        </a:lnSpc>
                        <a:spcBef>
                          <a:spcPts val="0"/>
                        </a:spcBef>
                        <a:spcAft>
                          <a:spcPts val="0"/>
                        </a:spcAft>
                        <a:buClrTx/>
                        <a:buSzTx/>
                        <a:buFontTx/>
                        <a:buNone/>
                        <a:tabLst/>
                        <a:defRPr/>
                      </a:pPr>
                      <a:r>
                        <a:rPr lang="ja-JP" altLang="en-US" sz="1300" dirty="0">
                          <a:solidFill>
                            <a:schemeClr val="tx1"/>
                          </a:solidFill>
                        </a:rPr>
                        <a:t>・イクボス宣言</a:t>
                      </a:r>
                    </a:p>
                    <a:p>
                      <a:pPr marL="0" marR="0" indent="0" algn="l" defTabSz="914400" rtl="0" eaLnBrk="1" fontAlgn="auto" latinLnBrk="0" hangingPunct="1">
                        <a:lnSpc>
                          <a:spcPts val="2000"/>
                        </a:lnSpc>
                        <a:spcBef>
                          <a:spcPts val="0"/>
                        </a:spcBef>
                        <a:spcAft>
                          <a:spcPts val="0"/>
                        </a:spcAft>
                        <a:buClrTx/>
                        <a:buSzTx/>
                        <a:buFontTx/>
                        <a:buNone/>
                        <a:tabLst/>
                        <a:defRPr/>
                      </a:pPr>
                      <a:r>
                        <a:rPr lang="ja-JP" altLang="en-US" sz="1300" dirty="0">
                          <a:solidFill>
                            <a:schemeClr val="tx1"/>
                          </a:solidFill>
                        </a:rPr>
                        <a:t>→市長、副市長、所属長一同が実施</a:t>
                      </a:r>
                    </a:p>
                  </a:txBody>
                  <a:tcPr marL="36000" marR="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0001"/>
                  </a:ext>
                </a:extLst>
              </a:tr>
              <a:tr h="1163506">
                <a:tc vMerge="1">
                  <a:txBody>
                    <a:bodyPr/>
                    <a:lstStyle/>
                    <a:p>
                      <a:pPr marL="0" marR="0" indent="0" algn="l" defTabSz="914400" rtl="0" eaLnBrk="1" fontAlgn="auto" latinLnBrk="0" hangingPunct="1">
                        <a:lnSpc>
                          <a:spcPts val="2000"/>
                        </a:lnSpc>
                        <a:spcBef>
                          <a:spcPts val="0"/>
                        </a:spcBef>
                        <a:spcAft>
                          <a:spcPts val="0"/>
                        </a:spcAft>
                        <a:buClrTx/>
                        <a:buSzTx/>
                        <a:buFontTx/>
                        <a:buNone/>
                        <a:tabLst/>
                        <a:defRPr/>
                      </a:pPr>
                      <a:endParaRPr lang="en-US" altLang="ja-JP" sz="1300" dirty="0">
                        <a:solidFill>
                          <a:schemeClr val="tx1"/>
                        </a:solidFill>
                      </a:endParaRPr>
                    </a:p>
                  </a:txBody>
                  <a:tcPr marL="36000" marR="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pPr>
                        <a:lnSpc>
                          <a:spcPts val="2000"/>
                        </a:lnSpc>
                      </a:pPr>
                      <a:endParaRPr lang="en-US" altLang="ja-JP" sz="1300" dirty="0">
                        <a:solidFill>
                          <a:schemeClr val="tx1"/>
                        </a:solidFill>
                      </a:endParaRPr>
                    </a:p>
                  </a:txBody>
                  <a:tcPr marL="36000" marR="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nSpc>
                          <a:spcPts val="2000"/>
                        </a:lnSpc>
                      </a:pPr>
                      <a:r>
                        <a:rPr lang="ja-JP" altLang="en-US" sz="1300" dirty="0">
                          <a:solidFill>
                            <a:schemeClr val="tx1"/>
                          </a:solidFill>
                        </a:rPr>
                        <a:t>②多様化するニーズに合わせた柔軟な働き方の推進</a:t>
                      </a:r>
                      <a:endParaRPr lang="en-US" altLang="ja-JP" sz="1300" dirty="0">
                        <a:solidFill>
                          <a:schemeClr val="tx1"/>
                        </a:solidFill>
                      </a:endParaRPr>
                    </a:p>
                    <a:p>
                      <a:pPr>
                        <a:lnSpc>
                          <a:spcPts val="2000"/>
                        </a:lnSpc>
                      </a:pPr>
                      <a:endParaRPr lang="ja-JP" altLang="en-US" sz="1300" dirty="0">
                        <a:solidFill>
                          <a:schemeClr val="tx1"/>
                        </a:solidFill>
                      </a:endParaRPr>
                    </a:p>
                  </a:txBody>
                  <a:tcPr marL="36000" marR="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ts val="2000"/>
                        </a:lnSpc>
                        <a:spcBef>
                          <a:spcPts val="0"/>
                        </a:spcBef>
                        <a:spcAft>
                          <a:spcPts val="0"/>
                        </a:spcAft>
                        <a:buClrTx/>
                        <a:buSzTx/>
                        <a:buFontTx/>
                        <a:buNone/>
                        <a:tabLst/>
                        <a:defRPr/>
                      </a:pPr>
                      <a:r>
                        <a:rPr lang="ja-JP" altLang="en-US" sz="1300" dirty="0">
                          <a:solidFill>
                            <a:schemeClr val="tx1"/>
                          </a:solidFill>
                        </a:rPr>
                        <a:t>・時差勤務制度の導入</a:t>
                      </a:r>
                    </a:p>
                    <a:p>
                      <a:pPr marL="0" marR="0" indent="0" algn="l" defTabSz="914400" rtl="0" eaLnBrk="1" fontAlgn="auto" latinLnBrk="0" hangingPunct="1">
                        <a:lnSpc>
                          <a:spcPts val="2000"/>
                        </a:lnSpc>
                        <a:spcBef>
                          <a:spcPts val="0"/>
                        </a:spcBef>
                        <a:spcAft>
                          <a:spcPts val="0"/>
                        </a:spcAft>
                        <a:buClrTx/>
                        <a:buSzTx/>
                        <a:buFontTx/>
                        <a:buNone/>
                        <a:tabLst/>
                        <a:defRPr/>
                      </a:pPr>
                      <a:r>
                        <a:rPr lang="ja-JP" altLang="en-US" sz="1300" dirty="0">
                          <a:solidFill>
                            <a:schemeClr val="tx1"/>
                          </a:solidFill>
                        </a:rPr>
                        <a:t>・テレワークのモデル実施</a:t>
                      </a:r>
                    </a:p>
                    <a:p>
                      <a:pPr marL="0" marR="0" indent="0" algn="l" defTabSz="914400" rtl="0" eaLnBrk="1" fontAlgn="auto" latinLnBrk="0" hangingPunct="1">
                        <a:lnSpc>
                          <a:spcPts val="2000"/>
                        </a:lnSpc>
                        <a:spcBef>
                          <a:spcPts val="0"/>
                        </a:spcBef>
                        <a:spcAft>
                          <a:spcPts val="0"/>
                        </a:spcAft>
                        <a:buClrTx/>
                        <a:buSzTx/>
                        <a:buFontTx/>
                        <a:buNone/>
                        <a:tabLst/>
                        <a:defRPr/>
                      </a:pPr>
                      <a:r>
                        <a:rPr lang="ja-JP" altLang="en-US" sz="1300" dirty="0">
                          <a:solidFill>
                            <a:schemeClr val="tx1"/>
                          </a:solidFill>
                        </a:rPr>
                        <a:t>・休憩時間の選択制の導入</a:t>
                      </a:r>
                    </a:p>
                  </a:txBody>
                  <a:tcPr marL="36000" marR="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0002"/>
                  </a:ext>
                </a:extLst>
              </a:tr>
              <a:tr h="896647">
                <a:tc vMerge="1">
                  <a:txBody>
                    <a:bodyPr/>
                    <a:lstStyle/>
                    <a:p>
                      <a:pPr marL="0" marR="0" indent="0" algn="l" defTabSz="914400" rtl="0" eaLnBrk="1" fontAlgn="auto" latinLnBrk="0" hangingPunct="1">
                        <a:lnSpc>
                          <a:spcPts val="2000"/>
                        </a:lnSpc>
                        <a:spcBef>
                          <a:spcPts val="0"/>
                        </a:spcBef>
                        <a:spcAft>
                          <a:spcPts val="0"/>
                        </a:spcAft>
                        <a:buClrTx/>
                        <a:buSzTx/>
                        <a:buFontTx/>
                        <a:buNone/>
                        <a:tabLst/>
                        <a:defRPr/>
                      </a:pPr>
                      <a:endParaRPr lang="en-US" altLang="ja-JP" sz="1300" dirty="0">
                        <a:solidFill>
                          <a:schemeClr val="tx1"/>
                        </a:solidFill>
                      </a:endParaRPr>
                    </a:p>
                  </a:txBody>
                  <a:tcPr marL="36000" marR="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pPr>
                        <a:lnSpc>
                          <a:spcPts val="2000"/>
                        </a:lnSpc>
                      </a:pPr>
                      <a:endParaRPr lang="en-US" altLang="ja-JP" sz="1300" dirty="0">
                        <a:solidFill>
                          <a:schemeClr val="tx1"/>
                        </a:solidFill>
                      </a:endParaRPr>
                    </a:p>
                  </a:txBody>
                  <a:tcPr marL="36000" marR="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nSpc>
                          <a:spcPts val="2000"/>
                        </a:lnSpc>
                      </a:pPr>
                      <a:r>
                        <a:rPr lang="ja-JP" altLang="en-US" sz="1300" dirty="0">
                          <a:solidFill>
                            <a:schemeClr val="tx1"/>
                          </a:solidFill>
                        </a:rPr>
                        <a:t>③管理職の意識啓発</a:t>
                      </a:r>
                      <a:endParaRPr lang="en-US" altLang="ja-JP" sz="1300" dirty="0">
                        <a:solidFill>
                          <a:schemeClr val="tx1"/>
                        </a:solidFill>
                      </a:endParaRPr>
                    </a:p>
                  </a:txBody>
                  <a:tcPr marL="36000" marR="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ts val="2000"/>
                        </a:lnSpc>
                        <a:spcBef>
                          <a:spcPts val="0"/>
                        </a:spcBef>
                        <a:spcAft>
                          <a:spcPts val="0"/>
                        </a:spcAft>
                        <a:buClrTx/>
                        <a:buSzTx/>
                        <a:buFontTx/>
                        <a:buNone/>
                        <a:tabLst/>
                        <a:defRPr/>
                      </a:pPr>
                      <a:r>
                        <a:rPr lang="ja-JP" altLang="en-US" sz="1300" dirty="0">
                          <a:solidFill>
                            <a:schemeClr val="tx1"/>
                          </a:solidFill>
                        </a:rPr>
                        <a:t>・イクボス研修、階層別研修の実施</a:t>
                      </a:r>
                    </a:p>
                    <a:p>
                      <a:pPr marL="0" marR="0" indent="0" algn="l" defTabSz="914400" rtl="0" eaLnBrk="1" fontAlgn="auto" latinLnBrk="0" hangingPunct="1">
                        <a:lnSpc>
                          <a:spcPts val="2000"/>
                        </a:lnSpc>
                        <a:spcBef>
                          <a:spcPts val="0"/>
                        </a:spcBef>
                        <a:spcAft>
                          <a:spcPts val="0"/>
                        </a:spcAft>
                        <a:buClrTx/>
                        <a:buSzTx/>
                        <a:buFontTx/>
                        <a:buNone/>
                        <a:tabLst/>
                        <a:defRPr/>
                      </a:pPr>
                      <a:r>
                        <a:rPr lang="ja-JP" altLang="en-US" sz="1300" dirty="0">
                          <a:solidFill>
                            <a:schemeClr val="tx1"/>
                          </a:solidFill>
                        </a:rPr>
                        <a:t>・イクボス説明書の発行</a:t>
                      </a:r>
                    </a:p>
                    <a:p>
                      <a:pPr marL="0" marR="0" indent="0" algn="l" defTabSz="914400" rtl="0" eaLnBrk="1" fontAlgn="auto" latinLnBrk="0" hangingPunct="1">
                        <a:lnSpc>
                          <a:spcPts val="2000"/>
                        </a:lnSpc>
                        <a:spcBef>
                          <a:spcPts val="0"/>
                        </a:spcBef>
                        <a:spcAft>
                          <a:spcPts val="0"/>
                        </a:spcAft>
                        <a:buClrTx/>
                        <a:buSzTx/>
                        <a:buFontTx/>
                        <a:buNone/>
                        <a:tabLst/>
                        <a:defRPr/>
                      </a:pPr>
                      <a:endParaRPr lang="en-US" altLang="ja-JP" sz="1300" dirty="0">
                        <a:solidFill>
                          <a:schemeClr val="tx1"/>
                        </a:solidFill>
                      </a:endParaRPr>
                    </a:p>
                  </a:txBody>
                  <a:tcPr marL="36000" marR="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0003"/>
                  </a:ext>
                </a:extLst>
              </a:tr>
              <a:tr h="1163506">
                <a:tc vMerge="1">
                  <a:txBody>
                    <a:bodyPr/>
                    <a:lstStyle/>
                    <a:p>
                      <a:pPr marL="0" marR="0" indent="0" algn="l" defTabSz="914400" rtl="0" eaLnBrk="1" fontAlgn="auto" latinLnBrk="0" hangingPunct="1">
                        <a:lnSpc>
                          <a:spcPts val="2000"/>
                        </a:lnSpc>
                        <a:spcBef>
                          <a:spcPts val="0"/>
                        </a:spcBef>
                        <a:spcAft>
                          <a:spcPts val="0"/>
                        </a:spcAft>
                        <a:buClrTx/>
                        <a:buSzTx/>
                        <a:buFontTx/>
                        <a:buNone/>
                        <a:tabLst/>
                        <a:defRPr/>
                      </a:pPr>
                      <a:endParaRPr lang="en-US" altLang="ja-JP" sz="1300" dirty="0">
                        <a:solidFill>
                          <a:schemeClr val="tx1"/>
                        </a:solidFill>
                      </a:endParaRPr>
                    </a:p>
                  </a:txBody>
                  <a:tcPr marL="36000" marR="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pPr>
                        <a:lnSpc>
                          <a:spcPts val="2000"/>
                        </a:lnSpc>
                      </a:pPr>
                      <a:endParaRPr lang="en-US" altLang="ja-JP" sz="1300" dirty="0">
                        <a:solidFill>
                          <a:schemeClr val="tx1"/>
                        </a:solidFill>
                      </a:endParaRPr>
                    </a:p>
                  </a:txBody>
                  <a:tcPr marL="36000" marR="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nSpc>
                          <a:spcPts val="2000"/>
                        </a:lnSpc>
                      </a:pPr>
                      <a:r>
                        <a:rPr lang="ja-JP" altLang="en-US" sz="1300" dirty="0">
                          <a:solidFill>
                            <a:schemeClr val="tx1"/>
                          </a:solidFill>
                        </a:rPr>
                        <a:t>④長時間労働の是正</a:t>
                      </a:r>
                      <a:endParaRPr lang="en-US" altLang="ja-JP" sz="1300" dirty="0">
                        <a:solidFill>
                          <a:schemeClr val="tx1"/>
                        </a:solidFill>
                      </a:endParaRPr>
                    </a:p>
                  </a:txBody>
                  <a:tcPr marL="36000" marR="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ts val="2000"/>
                        </a:lnSpc>
                        <a:spcBef>
                          <a:spcPts val="0"/>
                        </a:spcBef>
                        <a:spcAft>
                          <a:spcPts val="0"/>
                        </a:spcAft>
                        <a:buClrTx/>
                        <a:buSzTx/>
                        <a:buFontTx/>
                        <a:buNone/>
                        <a:tabLst/>
                        <a:defRPr/>
                      </a:pPr>
                      <a:r>
                        <a:rPr lang="ja-JP" altLang="en-US" sz="1300" dirty="0">
                          <a:solidFill>
                            <a:schemeClr val="tx1"/>
                          </a:solidFill>
                        </a:rPr>
                        <a:t>・時間外勤務縮減の指針の改訂</a:t>
                      </a:r>
                    </a:p>
                    <a:p>
                      <a:pPr marL="0" marR="0" indent="0" algn="l" defTabSz="914400" rtl="0" eaLnBrk="1" fontAlgn="auto" latinLnBrk="0" hangingPunct="1">
                        <a:lnSpc>
                          <a:spcPts val="2000"/>
                        </a:lnSpc>
                        <a:spcBef>
                          <a:spcPts val="0"/>
                        </a:spcBef>
                        <a:spcAft>
                          <a:spcPts val="0"/>
                        </a:spcAft>
                        <a:buClrTx/>
                        <a:buSzTx/>
                        <a:buFontTx/>
                        <a:buNone/>
                        <a:tabLst/>
                        <a:defRPr/>
                      </a:pPr>
                      <a:r>
                        <a:rPr lang="ja-JP" altLang="en-US" sz="1300" dirty="0">
                          <a:solidFill>
                            <a:schemeClr val="tx1"/>
                          </a:solidFill>
                        </a:rPr>
                        <a:t>・ノー残業デーの追加</a:t>
                      </a:r>
                    </a:p>
                    <a:p>
                      <a:pPr marL="0" marR="0" indent="0" algn="l" defTabSz="914400" rtl="0" eaLnBrk="1" fontAlgn="auto" latinLnBrk="0" hangingPunct="1">
                        <a:lnSpc>
                          <a:spcPts val="2000"/>
                        </a:lnSpc>
                        <a:spcBef>
                          <a:spcPts val="0"/>
                        </a:spcBef>
                        <a:spcAft>
                          <a:spcPts val="0"/>
                        </a:spcAft>
                        <a:buClrTx/>
                        <a:buSzTx/>
                        <a:buFontTx/>
                        <a:buNone/>
                        <a:tabLst/>
                        <a:defRPr/>
                      </a:pPr>
                      <a:r>
                        <a:rPr lang="ja-JP" altLang="en-US" sz="1300" dirty="0">
                          <a:solidFill>
                            <a:schemeClr val="tx1"/>
                          </a:solidFill>
                        </a:rPr>
                        <a:t>・ワーク・ライフ・バランス推進期間</a:t>
                      </a:r>
                    </a:p>
                    <a:p>
                      <a:pPr marL="0" marR="0" indent="0" algn="l" defTabSz="914400" rtl="0" eaLnBrk="1" fontAlgn="auto" latinLnBrk="0" hangingPunct="1">
                        <a:lnSpc>
                          <a:spcPts val="2000"/>
                        </a:lnSpc>
                        <a:spcBef>
                          <a:spcPts val="0"/>
                        </a:spcBef>
                        <a:spcAft>
                          <a:spcPts val="0"/>
                        </a:spcAft>
                        <a:buClrTx/>
                        <a:buSzTx/>
                        <a:buFontTx/>
                        <a:buNone/>
                        <a:tabLst/>
                        <a:defRPr/>
                      </a:pPr>
                      <a:r>
                        <a:rPr lang="ja-JP" altLang="en-US" sz="1300" dirty="0">
                          <a:solidFill>
                            <a:schemeClr val="tx1"/>
                          </a:solidFill>
                        </a:rPr>
                        <a:t>の設定</a:t>
                      </a:r>
                    </a:p>
                  </a:txBody>
                  <a:tcPr marL="36000" marR="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0004"/>
                  </a:ext>
                </a:extLst>
              </a:tr>
            </a:tbl>
          </a:graphicData>
        </a:graphic>
      </p:graphicFrame>
      <p:sp>
        <p:nvSpPr>
          <p:cNvPr id="7" name="スライド番号プレースホルダ 6"/>
          <p:cNvSpPr>
            <a:spLocks noGrp="1"/>
          </p:cNvSpPr>
          <p:nvPr>
            <p:ph type="sldNum" sz="quarter" idx="12"/>
          </p:nvPr>
        </p:nvSpPr>
        <p:spPr/>
        <p:txBody>
          <a:bodyPr/>
          <a:lstStyle/>
          <a:p>
            <a:fld id="{CCEC3038-1CF1-4B63-9920-55248DCFBA97}" type="slidenum">
              <a:rPr kumimoji="1" lang="ja-JP" altLang="en-US" smtClean="0"/>
              <a:pPr/>
              <a:t>187</a:t>
            </a:fld>
            <a:endParaRPr kumimoji="1" lang="ja-JP" altLang="en-US" dirty="0"/>
          </a:p>
        </p:txBody>
      </p:sp>
      <p:sp>
        <p:nvSpPr>
          <p:cNvPr id="5" name="テキスト ボックス 4"/>
          <p:cNvSpPr txBox="1"/>
          <p:nvPr/>
        </p:nvSpPr>
        <p:spPr>
          <a:xfrm>
            <a:off x="7956376" y="0"/>
            <a:ext cx="1187624" cy="338554"/>
          </a:xfrm>
          <a:prstGeom prst="rect">
            <a:avLst/>
          </a:prstGeom>
          <a:noFill/>
        </p:spPr>
        <p:txBody>
          <a:bodyPr wrap="square" rtlCol="0">
            <a:spAutoFit/>
          </a:bodyPr>
          <a:lstStyle/>
          <a:p>
            <a:r>
              <a:rPr lang="en-US" altLang="ja-JP" sz="1600" dirty="0" smtClean="0"/>
              <a:t>A13</a:t>
            </a:r>
            <a:endParaRPr lang="ja-JP" altLang="en-US" sz="1600" dirty="0"/>
          </a:p>
        </p:txBody>
      </p:sp>
    </p:spTree>
    <p:extLst>
      <p:ext uri="{BB962C8B-B14F-4D97-AF65-F5344CB8AC3E}">
        <p14:creationId xmlns:p14="http://schemas.microsoft.com/office/powerpoint/2010/main" val="1900024677"/>
      </p:ext>
    </p:extLst>
  </p:cSld>
  <p:clrMapOvr>
    <a:masterClrMapping/>
  </p:clrMapOvr>
</p:sld>
</file>

<file path=ppt/slides/slide1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 name="正方形/長方形 52"/>
          <p:cNvSpPr/>
          <p:nvPr/>
        </p:nvSpPr>
        <p:spPr>
          <a:xfrm>
            <a:off x="7814824" y="402658"/>
            <a:ext cx="1158779" cy="369332"/>
          </a:xfrm>
          <a:prstGeom prst="rect">
            <a:avLst/>
          </a:prstGeom>
          <a:noFill/>
        </p:spPr>
        <p:txBody>
          <a:bodyPr wrap="none">
            <a:spAutoFit/>
          </a:bodyPr>
          <a:lstStyle/>
          <a:p>
            <a:pPr algn="ctr"/>
            <a:r>
              <a:rPr lang="ja-JP" altLang="en-US" dirty="0"/>
              <a:t>＜</a:t>
            </a:r>
            <a:r>
              <a:rPr lang="en-US" altLang="ja-JP" dirty="0"/>
              <a:t>What</a:t>
            </a:r>
            <a:r>
              <a:rPr lang="ja-JP" altLang="en-US" dirty="0"/>
              <a:t>＞</a:t>
            </a:r>
          </a:p>
        </p:txBody>
      </p:sp>
      <p:sp>
        <p:nvSpPr>
          <p:cNvPr id="48" name="スライド番号プレースホルダ 47"/>
          <p:cNvSpPr>
            <a:spLocks noGrp="1"/>
          </p:cNvSpPr>
          <p:nvPr>
            <p:ph type="sldNum" sz="quarter" idx="12"/>
          </p:nvPr>
        </p:nvSpPr>
        <p:spPr/>
        <p:txBody>
          <a:bodyPr/>
          <a:lstStyle/>
          <a:p>
            <a:fld id="{CCEC3038-1CF1-4B63-9920-55248DCFBA97}" type="slidenum">
              <a:rPr kumimoji="1" lang="ja-JP" altLang="en-US" smtClean="0"/>
              <a:pPr/>
              <a:t>188</a:t>
            </a:fld>
            <a:endParaRPr kumimoji="1" lang="ja-JP" altLang="en-US"/>
          </a:p>
        </p:txBody>
      </p:sp>
      <p:sp>
        <p:nvSpPr>
          <p:cNvPr id="59" name="正方形/長方形 58"/>
          <p:cNvSpPr/>
          <p:nvPr/>
        </p:nvSpPr>
        <p:spPr>
          <a:xfrm>
            <a:off x="323528" y="323364"/>
            <a:ext cx="5544616" cy="369332"/>
          </a:xfrm>
          <a:prstGeom prst="rect">
            <a:avLst/>
          </a:prstGeom>
        </p:spPr>
        <p:txBody>
          <a:bodyPr wrap="square">
            <a:spAutoFit/>
          </a:bodyPr>
          <a:lstStyle/>
          <a:p>
            <a:r>
              <a:rPr lang="ja-JP" altLang="en-US" b="1" dirty="0">
                <a:latin typeface="+mn-ea"/>
              </a:rPr>
              <a:t>働き方改革（ワーク・ライフ・バランスの推進）</a:t>
            </a:r>
            <a:endParaRPr lang="ja-JP" altLang="en-US" b="1" dirty="0"/>
          </a:p>
        </p:txBody>
      </p:sp>
      <p:cxnSp>
        <p:nvCxnSpPr>
          <p:cNvPr id="60" name="直線コネクタ 59"/>
          <p:cNvCxnSpPr/>
          <p:nvPr/>
        </p:nvCxnSpPr>
        <p:spPr>
          <a:xfrm>
            <a:off x="323528" y="692696"/>
            <a:ext cx="856895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61" name="正方形/長方形 60"/>
          <p:cNvSpPr/>
          <p:nvPr/>
        </p:nvSpPr>
        <p:spPr>
          <a:xfrm>
            <a:off x="323528" y="828001"/>
            <a:ext cx="8568952" cy="338554"/>
          </a:xfrm>
          <a:prstGeom prst="rect">
            <a:avLst/>
          </a:prstGeom>
        </p:spPr>
        <p:txBody>
          <a:bodyPr wrap="square">
            <a:spAutoFit/>
          </a:bodyPr>
          <a:lstStyle/>
          <a:p>
            <a:r>
              <a:rPr lang="ja-JP" altLang="en-US" sz="1600" dirty="0"/>
              <a:t>　職員のワーク・ライフ・バランスの推進を図るため、全庁をあげて働き方改革を推進	</a:t>
            </a:r>
          </a:p>
        </p:txBody>
      </p:sp>
      <p:sp>
        <p:nvSpPr>
          <p:cNvPr id="63" name="正方形/長方形 62"/>
          <p:cNvSpPr/>
          <p:nvPr/>
        </p:nvSpPr>
        <p:spPr>
          <a:xfrm>
            <a:off x="537797" y="1504738"/>
            <a:ext cx="8136904" cy="1241876"/>
          </a:xfrm>
          <a:prstGeom prst="rect">
            <a:avLst/>
          </a:prstGeom>
          <a:noFill/>
        </p:spPr>
        <p:style>
          <a:lnRef idx="2">
            <a:schemeClr val="accent2"/>
          </a:lnRef>
          <a:fillRef idx="1">
            <a:schemeClr val="lt1"/>
          </a:fillRef>
          <a:effectRef idx="0">
            <a:schemeClr val="accent2"/>
          </a:effectRef>
          <a:fontRef idx="minor">
            <a:schemeClr val="dk1"/>
          </a:fontRef>
        </p:style>
        <p:txBody>
          <a:bodyPr rtlCol="0" anchor="ctr"/>
          <a:lstStyle/>
          <a:p>
            <a:pPr algn="ctr"/>
            <a:endParaRPr kumimoji="1" lang="ja-JP" altLang="en-US"/>
          </a:p>
        </p:txBody>
      </p:sp>
      <p:sp>
        <p:nvSpPr>
          <p:cNvPr id="64" name="角丸四角形 63"/>
          <p:cNvSpPr/>
          <p:nvPr/>
        </p:nvSpPr>
        <p:spPr>
          <a:xfrm>
            <a:off x="3234085" y="1830810"/>
            <a:ext cx="2318633" cy="758422"/>
          </a:xfrm>
          <a:prstGeom prst="roundRect">
            <a:avLst/>
          </a:prstGeom>
        </p:spPr>
        <p:style>
          <a:lnRef idx="1">
            <a:schemeClr val="accent2"/>
          </a:lnRef>
          <a:fillRef idx="2">
            <a:schemeClr val="accent2"/>
          </a:fillRef>
          <a:effectRef idx="1">
            <a:schemeClr val="accent2"/>
          </a:effectRef>
          <a:fontRef idx="minor">
            <a:schemeClr val="dk1"/>
          </a:fontRef>
        </p:style>
        <p:txBody>
          <a:bodyPr rtlCol="0" anchor="ctr"/>
          <a:lstStyle/>
          <a:p>
            <a:pPr algn="ctr"/>
            <a:r>
              <a:rPr kumimoji="1" lang="ja-JP" altLang="en-US" sz="1200" dirty="0">
                <a:latin typeface="ＭＳ ゴシック" panose="020B0609070205080204" pitchFamily="49" charset="-128"/>
                <a:ea typeface="ＭＳ ゴシック" panose="020B0609070205080204" pitchFamily="49" charset="-128"/>
                <a:cs typeface="Meiryo UI" panose="020B0604030504040204" pitchFamily="50" charset="-128"/>
              </a:rPr>
              <a:t>イクボス宣言</a:t>
            </a:r>
            <a:r>
              <a:rPr lang="ja-JP" altLang="en-US" sz="1200" dirty="0">
                <a:latin typeface="ＭＳ ゴシック" panose="020B0609070205080204" pitchFamily="49" charset="-128"/>
                <a:ea typeface="ＭＳ ゴシック" panose="020B0609070205080204" pitchFamily="49" charset="-128"/>
                <a:cs typeface="Meiryo UI" panose="020B0604030504040204" pitchFamily="50" charset="-128"/>
              </a:rPr>
              <a:t>（</a:t>
            </a:r>
            <a:r>
              <a:rPr lang="en-US" altLang="ja-JP" sz="1200" dirty="0">
                <a:latin typeface="ＭＳ ゴシック" panose="020B0609070205080204" pitchFamily="49" charset="-128"/>
                <a:ea typeface="ＭＳ ゴシック" panose="020B0609070205080204" pitchFamily="49" charset="-128"/>
                <a:cs typeface="Meiryo UI" panose="020B0604030504040204" pitchFamily="50" charset="-128"/>
              </a:rPr>
              <a:t>2016</a:t>
            </a:r>
            <a:r>
              <a:rPr lang="ja-JP" altLang="en-US" sz="1200" dirty="0">
                <a:latin typeface="ＭＳ ゴシック" panose="020B0609070205080204" pitchFamily="49" charset="-128"/>
                <a:ea typeface="ＭＳ ゴシック" panose="020B0609070205080204" pitchFamily="49" charset="-128"/>
                <a:cs typeface="Meiryo UI" panose="020B0604030504040204" pitchFamily="50" charset="-128"/>
              </a:rPr>
              <a:t>年５月）</a:t>
            </a:r>
            <a:endParaRPr lang="en-US" altLang="ja-JP" sz="1200" dirty="0">
              <a:latin typeface="ＭＳ ゴシック" panose="020B0609070205080204" pitchFamily="49" charset="-128"/>
              <a:ea typeface="ＭＳ ゴシック" panose="020B0609070205080204" pitchFamily="49" charset="-128"/>
              <a:cs typeface="Meiryo UI" panose="020B0604030504040204" pitchFamily="50" charset="-128"/>
            </a:endParaRPr>
          </a:p>
          <a:p>
            <a:r>
              <a:rPr kumimoji="1" lang="ja-JP" altLang="en-US" sz="1050" dirty="0">
                <a:latin typeface="ＭＳ ゴシック" panose="020B0609070205080204" pitchFamily="49" charset="-128"/>
                <a:ea typeface="ＭＳ ゴシック" panose="020B0609070205080204" pitchFamily="49" charset="-128"/>
                <a:cs typeface="Meiryo UI" panose="020B0604030504040204" pitchFamily="50" charset="-128"/>
              </a:rPr>
              <a:t>・</a:t>
            </a:r>
            <a:r>
              <a:rPr lang="zh-TW" altLang="en-US" sz="1050" dirty="0">
                <a:latin typeface="ＭＳ ゴシック" panose="020B0609070205080204" pitchFamily="49" charset="-128"/>
                <a:ea typeface="ＭＳ ゴシック" panose="020B0609070205080204" pitchFamily="49" charset="-128"/>
                <a:cs typeface="Meiryo UI" panose="020B0604030504040204" pitchFamily="50" charset="-128"/>
              </a:rPr>
              <a:t>市長、副市長、所属長一同</a:t>
            </a:r>
            <a:r>
              <a:rPr lang="ja-JP" altLang="en-US" sz="1050" dirty="0">
                <a:latin typeface="ＭＳ ゴシック" panose="020B0609070205080204" pitchFamily="49" charset="-128"/>
                <a:ea typeface="ＭＳ ゴシック" panose="020B0609070205080204" pitchFamily="49" charset="-128"/>
                <a:cs typeface="Meiryo UI" panose="020B0604030504040204" pitchFamily="50" charset="-128"/>
              </a:rPr>
              <a:t>に</a:t>
            </a:r>
            <a:endParaRPr lang="en-US" altLang="ja-JP" sz="1050" dirty="0">
              <a:latin typeface="ＭＳ ゴシック" panose="020B0609070205080204" pitchFamily="49" charset="-128"/>
              <a:ea typeface="ＭＳ ゴシック" panose="020B0609070205080204" pitchFamily="49" charset="-128"/>
              <a:cs typeface="Meiryo UI" panose="020B0604030504040204" pitchFamily="50" charset="-128"/>
            </a:endParaRPr>
          </a:p>
          <a:p>
            <a:r>
              <a:rPr lang="ja-JP" altLang="en-US" sz="1050" dirty="0">
                <a:latin typeface="ＭＳ ゴシック" panose="020B0609070205080204" pitchFamily="49" charset="-128"/>
                <a:ea typeface="ＭＳ ゴシック" panose="020B0609070205080204" pitchFamily="49" charset="-128"/>
                <a:cs typeface="Meiryo UI" panose="020B0604030504040204" pitchFamily="50" charset="-128"/>
              </a:rPr>
              <a:t>　よる宣言を実施。</a:t>
            </a:r>
            <a:endParaRPr kumimoji="1" lang="ja-JP" altLang="en-US" sz="1050" dirty="0">
              <a:latin typeface="ＭＳ ゴシック" panose="020B0609070205080204" pitchFamily="49" charset="-128"/>
              <a:ea typeface="ＭＳ ゴシック" panose="020B0609070205080204" pitchFamily="49" charset="-128"/>
              <a:cs typeface="Meiryo UI" panose="020B0604030504040204" pitchFamily="50" charset="-128"/>
            </a:endParaRPr>
          </a:p>
        </p:txBody>
      </p:sp>
      <p:sp>
        <p:nvSpPr>
          <p:cNvPr id="65" name="角丸四角形 64"/>
          <p:cNvSpPr/>
          <p:nvPr/>
        </p:nvSpPr>
        <p:spPr>
          <a:xfrm>
            <a:off x="5859052" y="1830810"/>
            <a:ext cx="2628274" cy="758422"/>
          </a:xfrm>
          <a:prstGeom prst="roundRect">
            <a:avLst/>
          </a:prstGeom>
        </p:spPr>
        <p:style>
          <a:lnRef idx="1">
            <a:schemeClr val="accent2"/>
          </a:lnRef>
          <a:fillRef idx="2">
            <a:schemeClr val="accent2"/>
          </a:fillRef>
          <a:effectRef idx="1">
            <a:schemeClr val="accent2"/>
          </a:effectRef>
          <a:fontRef idx="minor">
            <a:schemeClr val="dk1"/>
          </a:fontRef>
        </p:style>
        <p:txBody>
          <a:bodyPr rtlCol="0" anchor="ctr"/>
          <a:lstStyle/>
          <a:p>
            <a:pPr algn="ctr"/>
            <a:r>
              <a:rPr kumimoji="1" lang="ja-JP" altLang="en-US" sz="1200" dirty="0">
                <a:latin typeface="ＭＳ ゴシック" panose="020B0609070205080204" pitchFamily="49" charset="-128"/>
                <a:ea typeface="ＭＳ ゴシック" panose="020B0609070205080204" pitchFamily="49" charset="-128"/>
                <a:cs typeface="Meiryo UI" panose="020B0604030504040204" pitchFamily="50" charset="-128"/>
              </a:rPr>
              <a:t>ワーク・ライフ・バランス推進</a:t>
            </a:r>
            <a:endParaRPr kumimoji="1" lang="en-US" altLang="ja-JP" sz="1200" dirty="0">
              <a:latin typeface="ＭＳ ゴシック" panose="020B0609070205080204" pitchFamily="49" charset="-128"/>
              <a:ea typeface="ＭＳ ゴシック" panose="020B0609070205080204" pitchFamily="49" charset="-128"/>
              <a:cs typeface="Meiryo UI" panose="020B0604030504040204" pitchFamily="50" charset="-128"/>
            </a:endParaRPr>
          </a:p>
          <a:p>
            <a:pPr algn="ctr"/>
            <a:r>
              <a:rPr kumimoji="1" lang="ja-JP" altLang="en-US" sz="1200" dirty="0">
                <a:latin typeface="ＭＳ ゴシック" panose="020B0609070205080204" pitchFamily="49" charset="-128"/>
                <a:ea typeface="ＭＳ ゴシック" panose="020B0609070205080204" pitchFamily="49" charset="-128"/>
                <a:cs typeface="Meiryo UI" panose="020B0604030504040204" pitchFamily="50" charset="-128"/>
              </a:rPr>
              <a:t>プランの策定</a:t>
            </a:r>
            <a:r>
              <a:rPr lang="ja-JP" altLang="en-US" sz="1200" dirty="0">
                <a:latin typeface="ＭＳ ゴシック" panose="020B0609070205080204" pitchFamily="49" charset="-128"/>
                <a:ea typeface="ＭＳ ゴシック" panose="020B0609070205080204" pitchFamily="49" charset="-128"/>
                <a:cs typeface="Meiryo UI" panose="020B0604030504040204" pitchFamily="50" charset="-128"/>
              </a:rPr>
              <a:t>（</a:t>
            </a:r>
            <a:r>
              <a:rPr lang="en-US" altLang="ja-JP" sz="1200" dirty="0">
                <a:latin typeface="ＭＳ ゴシック" panose="020B0609070205080204" pitchFamily="49" charset="-128"/>
                <a:ea typeface="ＭＳ ゴシック" panose="020B0609070205080204" pitchFamily="49" charset="-128"/>
                <a:cs typeface="Meiryo UI" panose="020B0604030504040204" pitchFamily="50" charset="-128"/>
              </a:rPr>
              <a:t>2016</a:t>
            </a:r>
            <a:r>
              <a:rPr lang="ja-JP" altLang="en-US" sz="1200" dirty="0">
                <a:latin typeface="ＭＳ ゴシック" panose="020B0609070205080204" pitchFamily="49" charset="-128"/>
                <a:ea typeface="ＭＳ ゴシック" panose="020B0609070205080204" pitchFamily="49" charset="-128"/>
                <a:cs typeface="Meiryo UI" panose="020B0604030504040204" pitchFamily="50" charset="-128"/>
              </a:rPr>
              <a:t>年５月）</a:t>
            </a:r>
            <a:endParaRPr lang="en-US" altLang="ja-JP" sz="1200" dirty="0">
              <a:latin typeface="ＭＳ ゴシック" panose="020B0609070205080204" pitchFamily="49" charset="-128"/>
              <a:ea typeface="ＭＳ ゴシック" panose="020B0609070205080204" pitchFamily="49" charset="-128"/>
              <a:cs typeface="Meiryo UI" panose="020B0604030504040204" pitchFamily="50" charset="-128"/>
            </a:endParaRPr>
          </a:p>
          <a:p>
            <a:r>
              <a:rPr kumimoji="1" lang="ja-JP" altLang="en-US" sz="1050" dirty="0">
                <a:latin typeface="ＭＳ ゴシック" panose="020B0609070205080204" pitchFamily="49" charset="-128"/>
                <a:ea typeface="ＭＳ ゴシック" panose="020B0609070205080204" pitchFamily="49" charset="-128"/>
                <a:cs typeface="Meiryo UI" panose="020B0604030504040204" pitchFamily="50" charset="-128"/>
              </a:rPr>
              <a:t>・市全体で実施するワーク・ライフ・</a:t>
            </a:r>
            <a:endParaRPr kumimoji="1" lang="en-US" altLang="ja-JP" sz="1050" dirty="0">
              <a:latin typeface="ＭＳ ゴシック" panose="020B0609070205080204" pitchFamily="49" charset="-128"/>
              <a:ea typeface="ＭＳ ゴシック" panose="020B0609070205080204" pitchFamily="49" charset="-128"/>
              <a:cs typeface="Meiryo UI" panose="020B0604030504040204" pitchFamily="50" charset="-128"/>
            </a:endParaRPr>
          </a:p>
          <a:p>
            <a:r>
              <a:rPr lang="ja-JP" altLang="en-US" sz="1050" dirty="0">
                <a:latin typeface="ＭＳ ゴシック" panose="020B0609070205080204" pitchFamily="49" charset="-128"/>
                <a:ea typeface="ＭＳ ゴシック" panose="020B0609070205080204" pitchFamily="49" charset="-128"/>
                <a:cs typeface="Meiryo UI" panose="020B0604030504040204" pitchFamily="50" charset="-128"/>
              </a:rPr>
              <a:t>　</a:t>
            </a:r>
            <a:r>
              <a:rPr kumimoji="1" lang="ja-JP" altLang="en-US" sz="1050" dirty="0">
                <a:latin typeface="ＭＳ ゴシック" panose="020B0609070205080204" pitchFamily="49" charset="-128"/>
                <a:ea typeface="ＭＳ ゴシック" panose="020B0609070205080204" pitchFamily="49" charset="-128"/>
                <a:cs typeface="Meiryo UI" panose="020B0604030504040204" pitchFamily="50" charset="-128"/>
              </a:rPr>
              <a:t>バランスに関する取組みを策定。</a:t>
            </a:r>
          </a:p>
        </p:txBody>
      </p:sp>
      <p:sp>
        <p:nvSpPr>
          <p:cNvPr id="70" name="角丸四角形 69"/>
          <p:cNvSpPr/>
          <p:nvPr/>
        </p:nvSpPr>
        <p:spPr>
          <a:xfrm>
            <a:off x="619114" y="1804540"/>
            <a:ext cx="2243439" cy="758422"/>
          </a:xfrm>
          <a:prstGeom prst="roundRect">
            <a:avLst/>
          </a:prstGeom>
        </p:spPr>
        <p:style>
          <a:lnRef idx="1">
            <a:schemeClr val="accent2"/>
          </a:lnRef>
          <a:fillRef idx="2">
            <a:schemeClr val="accent2"/>
          </a:fillRef>
          <a:effectRef idx="1">
            <a:schemeClr val="accent2"/>
          </a:effectRef>
          <a:fontRef idx="minor">
            <a:schemeClr val="dk1"/>
          </a:fontRef>
        </p:style>
        <p:txBody>
          <a:bodyPr rtlCol="0" anchor="ctr"/>
          <a:lstStyle/>
          <a:p>
            <a:pPr algn="ctr"/>
            <a:r>
              <a:rPr kumimoji="1" lang="ja-JP" altLang="en-US" sz="1200" dirty="0">
                <a:latin typeface="ＭＳ ゴシック" panose="020B0609070205080204" pitchFamily="49" charset="-128"/>
                <a:ea typeface="ＭＳ ゴシック" panose="020B0609070205080204" pitchFamily="49" charset="-128"/>
                <a:cs typeface="Meiryo UI" panose="020B0604030504040204" pitchFamily="50" charset="-128"/>
              </a:rPr>
              <a:t>特定事業主行動計画の改訂</a:t>
            </a:r>
            <a:endParaRPr kumimoji="1" lang="en-US" altLang="ja-JP" sz="1200" dirty="0">
              <a:latin typeface="ＭＳ ゴシック" panose="020B0609070205080204" pitchFamily="49" charset="-128"/>
              <a:ea typeface="ＭＳ ゴシック" panose="020B0609070205080204" pitchFamily="49" charset="-128"/>
              <a:cs typeface="Meiryo UI" panose="020B0604030504040204" pitchFamily="50" charset="-128"/>
            </a:endParaRPr>
          </a:p>
          <a:p>
            <a:r>
              <a:rPr lang="ja-JP" altLang="en-US" sz="1200" dirty="0">
                <a:latin typeface="ＭＳ ゴシック" panose="020B0609070205080204" pitchFamily="49" charset="-128"/>
                <a:ea typeface="ＭＳ ゴシック" panose="020B0609070205080204" pitchFamily="49" charset="-128"/>
                <a:cs typeface="Meiryo UI" panose="020B0604030504040204" pitchFamily="50" charset="-128"/>
              </a:rPr>
              <a:t>（</a:t>
            </a:r>
            <a:r>
              <a:rPr lang="en-US" altLang="ja-JP" sz="1200" dirty="0">
                <a:latin typeface="ＭＳ ゴシック" panose="020B0609070205080204" pitchFamily="49" charset="-128"/>
                <a:ea typeface="ＭＳ ゴシック" panose="020B0609070205080204" pitchFamily="49" charset="-128"/>
                <a:cs typeface="Meiryo UI" panose="020B0604030504040204" pitchFamily="50" charset="-128"/>
              </a:rPr>
              <a:t>2015</a:t>
            </a:r>
            <a:r>
              <a:rPr lang="ja-JP" altLang="en-US" sz="1200" dirty="0">
                <a:latin typeface="ＭＳ ゴシック" panose="020B0609070205080204" pitchFamily="49" charset="-128"/>
                <a:ea typeface="ＭＳ ゴシック" panose="020B0609070205080204" pitchFamily="49" charset="-128"/>
                <a:cs typeface="Meiryo UI" panose="020B0604030504040204" pitchFamily="50" charset="-128"/>
              </a:rPr>
              <a:t>年３月）</a:t>
            </a:r>
            <a:endParaRPr lang="en-US" altLang="ja-JP" sz="1200" dirty="0">
              <a:latin typeface="ＭＳ ゴシック" panose="020B0609070205080204" pitchFamily="49" charset="-128"/>
              <a:ea typeface="ＭＳ ゴシック" panose="020B0609070205080204" pitchFamily="49" charset="-128"/>
              <a:cs typeface="Meiryo UI" panose="020B0604030504040204" pitchFamily="50" charset="-128"/>
            </a:endParaRPr>
          </a:p>
          <a:p>
            <a:r>
              <a:rPr kumimoji="1" lang="ja-JP" altLang="en-US" sz="1050" dirty="0">
                <a:latin typeface="ＭＳ ゴシック" panose="020B0609070205080204" pitchFamily="49" charset="-128"/>
                <a:ea typeface="ＭＳ ゴシック" panose="020B0609070205080204" pitchFamily="49" charset="-128"/>
                <a:cs typeface="Meiryo UI" panose="020B0604030504040204" pitchFamily="50" charset="-128"/>
              </a:rPr>
              <a:t>・次世代育成支援法、女性活躍</a:t>
            </a:r>
            <a:endParaRPr kumimoji="1" lang="en-US" altLang="ja-JP" sz="1050" dirty="0">
              <a:latin typeface="ＭＳ ゴシック" panose="020B0609070205080204" pitchFamily="49" charset="-128"/>
              <a:ea typeface="ＭＳ ゴシック" panose="020B0609070205080204" pitchFamily="49" charset="-128"/>
              <a:cs typeface="Meiryo UI" panose="020B0604030504040204" pitchFamily="50" charset="-128"/>
            </a:endParaRPr>
          </a:p>
          <a:p>
            <a:r>
              <a:rPr lang="ja-JP" altLang="en-US" sz="1050" dirty="0">
                <a:latin typeface="ＭＳ ゴシック" panose="020B0609070205080204" pitchFamily="49" charset="-128"/>
                <a:ea typeface="ＭＳ ゴシック" panose="020B0609070205080204" pitchFamily="49" charset="-128"/>
                <a:cs typeface="Meiryo UI" panose="020B0604030504040204" pitchFamily="50" charset="-128"/>
              </a:rPr>
              <a:t>　</a:t>
            </a:r>
            <a:r>
              <a:rPr kumimoji="1" lang="ja-JP" altLang="en-US" sz="1050" dirty="0">
                <a:latin typeface="ＭＳ ゴシック" panose="020B0609070205080204" pitchFamily="49" charset="-128"/>
                <a:ea typeface="ＭＳ ゴシック" panose="020B0609070205080204" pitchFamily="49" charset="-128"/>
                <a:cs typeface="Meiryo UI" panose="020B0604030504040204" pitchFamily="50" charset="-128"/>
              </a:rPr>
              <a:t>推進法の取組みを記載。</a:t>
            </a:r>
          </a:p>
        </p:txBody>
      </p:sp>
      <p:sp>
        <p:nvSpPr>
          <p:cNvPr id="71" name="円/楕円 70"/>
          <p:cNvSpPr/>
          <p:nvPr/>
        </p:nvSpPr>
        <p:spPr>
          <a:xfrm>
            <a:off x="3024993" y="1164646"/>
            <a:ext cx="2785739" cy="561238"/>
          </a:xfrm>
          <a:prstGeom prst="ellipse">
            <a:avLst/>
          </a:prstGeom>
        </p:spPr>
        <p:style>
          <a:lnRef idx="1">
            <a:schemeClr val="accent2"/>
          </a:lnRef>
          <a:fillRef idx="3">
            <a:schemeClr val="accent2"/>
          </a:fillRef>
          <a:effectRef idx="2">
            <a:schemeClr val="accent2"/>
          </a:effectRef>
          <a:fontRef idx="minor">
            <a:schemeClr val="lt1"/>
          </a:fontRef>
        </p:style>
        <p:txBody>
          <a:bodyPr rtlCol="0" anchor="ctr"/>
          <a:lstStyle/>
          <a:p>
            <a:pPr algn="ctr"/>
            <a:r>
              <a:rPr kumimoji="1" lang="ja-JP" altLang="en-US" sz="1200" dirty="0">
                <a:latin typeface="ＭＳ ゴシック" panose="020B0609070205080204" pitchFamily="49" charset="-128"/>
                <a:ea typeface="ＭＳ ゴシック" panose="020B0609070205080204" pitchFamily="49" charset="-128"/>
              </a:rPr>
              <a:t>全体方針等</a:t>
            </a:r>
          </a:p>
        </p:txBody>
      </p:sp>
      <p:sp>
        <p:nvSpPr>
          <p:cNvPr id="72" name="角丸四角形 71"/>
          <p:cNvSpPr/>
          <p:nvPr/>
        </p:nvSpPr>
        <p:spPr>
          <a:xfrm>
            <a:off x="38018" y="3577038"/>
            <a:ext cx="3071721" cy="760761"/>
          </a:xfrm>
          <a:prstGeom prst="roundRect">
            <a:avLst/>
          </a:prstGeom>
        </p:spPr>
        <p:style>
          <a:lnRef idx="1">
            <a:schemeClr val="accent2"/>
          </a:lnRef>
          <a:fillRef idx="2">
            <a:schemeClr val="accent2"/>
          </a:fillRef>
          <a:effectRef idx="1">
            <a:schemeClr val="accent2"/>
          </a:effectRef>
          <a:fontRef idx="minor">
            <a:schemeClr val="dk1"/>
          </a:fontRef>
        </p:style>
        <p:txBody>
          <a:bodyPr rtlCol="0" anchor="ctr"/>
          <a:lstStyle/>
          <a:p>
            <a:pPr algn="ctr"/>
            <a:r>
              <a:rPr kumimoji="1" lang="ja-JP" altLang="en-US" sz="1200" dirty="0">
                <a:latin typeface="ＭＳ ゴシック" panose="020B0609070205080204" pitchFamily="49" charset="-128"/>
                <a:ea typeface="ＭＳ ゴシック" panose="020B0609070205080204" pitchFamily="49" charset="-128"/>
                <a:cs typeface="Meiryo UI" panose="020B0604030504040204" pitchFamily="50" charset="-128"/>
              </a:rPr>
              <a:t>時差勤務制度</a:t>
            </a:r>
            <a:r>
              <a:rPr lang="ja-JP" altLang="en-US" sz="1200" dirty="0">
                <a:latin typeface="ＭＳ ゴシック" panose="020B0609070205080204" pitchFamily="49" charset="-128"/>
                <a:ea typeface="ＭＳ ゴシック" panose="020B0609070205080204" pitchFamily="49" charset="-128"/>
                <a:cs typeface="Meiryo UI" panose="020B0604030504040204" pitchFamily="50" charset="-128"/>
              </a:rPr>
              <a:t>の導入</a:t>
            </a:r>
            <a:r>
              <a:rPr kumimoji="1" lang="ja-JP" altLang="en-US" sz="1200" dirty="0">
                <a:latin typeface="ＭＳ ゴシック" panose="020B0609070205080204" pitchFamily="49" charset="-128"/>
                <a:ea typeface="ＭＳ ゴシック" panose="020B0609070205080204" pitchFamily="49" charset="-128"/>
                <a:cs typeface="Meiryo UI" panose="020B0604030504040204" pitchFamily="50" charset="-128"/>
              </a:rPr>
              <a:t>（</a:t>
            </a:r>
            <a:r>
              <a:rPr kumimoji="1" lang="en-US" altLang="ja-JP" sz="1200" dirty="0">
                <a:latin typeface="ＭＳ ゴシック" panose="020B0609070205080204" pitchFamily="49" charset="-128"/>
                <a:ea typeface="ＭＳ ゴシック" panose="020B0609070205080204" pitchFamily="49" charset="-128"/>
                <a:cs typeface="Meiryo UI" panose="020B0604030504040204" pitchFamily="50" charset="-128"/>
              </a:rPr>
              <a:t>2016</a:t>
            </a:r>
            <a:r>
              <a:rPr kumimoji="1" lang="ja-JP" altLang="en-US" sz="1200" dirty="0">
                <a:latin typeface="ＭＳ ゴシック" panose="020B0609070205080204" pitchFamily="49" charset="-128"/>
                <a:ea typeface="ＭＳ ゴシック" panose="020B0609070205080204" pitchFamily="49" charset="-128"/>
                <a:cs typeface="Meiryo UI" panose="020B0604030504040204" pitchFamily="50" charset="-128"/>
              </a:rPr>
              <a:t>年７月）</a:t>
            </a:r>
            <a:endParaRPr kumimoji="1" lang="en-US" altLang="ja-JP" sz="1200" dirty="0">
              <a:latin typeface="ＭＳ ゴシック" panose="020B0609070205080204" pitchFamily="49" charset="-128"/>
              <a:ea typeface="ＭＳ ゴシック" panose="020B0609070205080204" pitchFamily="49" charset="-128"/>
              <a:cs typeface="Meiryo UI" panose="020B0604030504040204" pitchFamily="50" charset="-128"/>
            </a:endParaRPr>
          </a:p>
          <a:p>
            <a:r>
              <a:rPr lang="ja-JP" altLang="en-US" sz="1050" dirty="0">
                <a:latin typeface="ＭＳ ゴシック" panose="020B0609070205080204" pitchFamily="49" charset="-128"/>
                <a:ea typeface="ＭＳ ゴシック" panose="020B0609070205080204" pitchFamily="49" charset="-128"/>
                <a:cs typeface="Meiryo UI" panose="020B0604030504040204" pitchFamily="50" charset="-128"/>
              </a:rPr>
              <a:t>・職員の希望に応じて、公務に支障のない</a:t>
            </a:r>
            <a:endParaRPr lang="en-US" altLang="ja-JP" sz="1050" dirty="0">
              <a:latin typeface="ＭＳ ゴシック" panose="020B0609070205080204" pitchFamily="49" charset="-128"/>
              <a:ea typeface="ＭＳ ゴシック" panose="020B0609070205080204" pitchFamily="49" charset="-128"/>
              <a:cs typeface="Meiryo UI" panose="020B0604030504040204" pitchFamily="50" charset="-128"/>
            </a:endParaRPr>
          </a:p>
          <a:p>
            <a:r>
              <a:rPr lang="ja-JP" altLang="en-US" sz="1050" dirty="0">
                <a:latin typeface="ＭＳ ゴシック" panose="020B0609070205080204" pitchFamily="49" charset="-128"/>
                <a:ea typeface="ＭＳ ゴシック" panose="020B0609070205080204" pitchFamily="49" charset="-128"/>
                <a:cs typeface="Meiryo UI" panose="020B0604030504040204" pitchFamily="50" charset="-128"/>
              </a:rPr>
              <a:t>　範囲で５種類の勤務時間を選択可能とする。</a:t>
            </a:r>
            <a:endParaRPr kumimoji="1" lang="ja-JP" altLang="en-US" sz="1050" dirty="0">
              <a:latin typeface="ＭＳ ゴシック" panose="020B0609070205080204" pitchFamily="49" charset="-128"/>
              <a:ea typeface="ＭＳ ゴシック" panose="020B0609070205080204" pitchFamily="49" charset="-128"/>
              <a:cs typeface="Meiryo UI" panose="020B0604030504040204" pitchFamily="50" charset="-128"/>
            </a:endParaRPr>
          </a:p>
        </p:txBody>
      </p:sp>
      <p:sp>
        <p:nvSpPr>
          <p:cNvPr id="73" name="角丸四角形 72"/>
          <p:cNvSpPr/>
          <p:nvPr/>
        </p:nvSpPr>
        <p:spPr>
          <a:xfrm>
            <a:off x="38018" y="4394133"/>
            <a:ext cx="3086101" cy="762964"/>
          </a:xfrm>
          <a:prstGeom prst="roundRect">
            <a:avLst/>
          </a:prstGeom>
        </p:spPr>
        <p:style>
          <a:lnRef idx="1">
            <a:schemeClr val="accent2"/>
          </a:lnRef>
          <a:fillRef idx="2">
            <a:schemeClr val="accent2"/>
          </a:fillRef>
          <a:effectRef idx="1">
            <a:schemeClr val="accent2"/>
          </a:effectRef>
          <a:fontRef idx="minor">
            <a:schemeClr val="dk1"/>
          </a:fontRef>
        </p:style>
        <p:txBody>
          <a:bodyPr rtlCol="0" anchor="ctr"/>
          <a:lstStyle/>
          <a:p>
            <a:pPr algn="ctr"/>
            <a:r>
              <a:rPr kumimoji="1" lang="ja-JP" altLang="en-US" sz="1200" dirty="0">
                <a:latin typeface="ＭＳ ゴシック" panose="020B0609070205080204" pitchFamily="49" charset="-128"/>
                <a:ea typeface="ＭＳ ゴシック" panose="020B0609070205080204" pitchFamily="49" charset="-128"/>
                <a:cs typeface="Meiryo UI" panose="020B0604030504040204" pitchFamily="50" charset="-128"/>
              </a:rPr>
              <a:t>テレワークの推進</a:t>
            </a:r>
            <a:r>
              <a:rPr lang="ja-JP" altLang="en-US" sz="1200" dirty="0">
                <a:latin typeface="ＭＳ ゴシック" panose="020B0609070205080204" pitchFamily="49" charset="-128"/>
                <a:ea typeface="ＭＳ ゴシック" panose="020B0609070205080204" pitchFamily="49" charset="-128"/>
                <a:cs typeface="Meiryo UI" panose="020B0604030504040204" pitchFamily="50" charset="-128"/>
              </a:rPr>
              <a:t>（</a:t>
            </a:r>
            <a:r>
              <a:rPr lang="en-US" altLang="ja-JP" sz="1200" dirty="0">
                <a:latin typeface="ＭＳ ゴシック" panose="020B0609070205080204" pitchFamily="49" charset="-128"/>
                <a:ea typeface="ＭＳ ゴシック" panose="020B0609070205080204" pitchFamily="49" charset="-128"/>
                <a:cs typeface="Meiryo UI" panose="020B0604030504040204" pitchFamily="50" charset="-128"/>
              </a:rPr>
              <a:t>2015</a:t>
            </a:r>
            <a:r>
              <a:rPr lang="ja-JP" altLang="en-US" sz="1200" dirty="0">
                <a:latin typeface="ＭＳ ゴシック" panose="020B0609070205080204" pitchFamily="49" charset="-128"/>
                <a:ea typeface="ＭＳ ゴシック" panose="020B0609070205080204" pitchFamily="49" charset="-128"/>
                <a:cs typeface="Meiryo UI" panose="020B0604030504040204" pitchFamily="50" charset="-128"/>
              </a:rPr>
              <a:t>年～人事室、</a:t>
            </a:r>
            <a:r>
              <a:rPr lang="en-US" altLang="ja-JP" sz="1200" dirty="0">
                <a:latin typeface="ＭＳ ゴシック" panose="020B0609070205080204" pitchFamily="49" charset="-128"/>
                <a:ea typeface="ＭＳ ゴシック" panose="020B0609070205080204" pitchFamily="49" charset="-128"/>
                <a:cs typeface="Meiryo UI" panose="020B0604030504040204" pitchFamily="50" charset="-128"/>
              </a:rPr>
              <a:t>2017</a:t>
            </a:r>
            <a:r>
              <a:rPr lang="ja-JP" altLang="en-US" sz="1200" dirty="0">
                <a:latin typeface="ＭＳ ゴシック" panose="020B0609070205080204" pitchFamily="49" charset="-128"/>
                <a:ea typeface="ＭＳ ゴシック" panose="020B0609070205080204" pitchFamily="49" charset="-128"/>
                <a:cs typeface="Meiryo UI" panose="020B0604030504040204" pitchFamily="50" charset="-128"/>
              </a:rPr>
              <a:t>年～全所属モデル実施）</a:t>
            </a:r>
            <a:endParaRPr lang="en-US" altLang="ja-JP" sz="1200" dirty="0">
              <a:latin typeface="ＭＳ ゴシック" panose="020B0609070205080204" pitchFamily="49" charset="-128"/>
              <a:ea typeface="ＭＳ ゴシック" panose="020B0609070205080204" pitchFamily="49" charset="-128"/>
              <a:cs typeface="Meiryo UI" panose="020B0604030504040204" pitchFamily="50" charset="-128"/>
            </a:endParaRPr>
          </a:p>
          <a:p>
            <a:r>
              <a:rPr kumimoji="1" lang="ja-JP" altLang="en-US" sz="1050" dirty="0">
                <a:latin typeface="ＭＳ ゴシック" panose="020B0609070205080204" pitchFamily="49" charset="-128"/>
                <a:ea typeface="ＭＳ ゴシック" panose="020B0609070205080204" pitchFamily="49" charset="-128"/>
                <a:cs typeface="Meiryo UI" panose="020B0604030504040204" pitchFamily="50" charset="-128"/>
              </a:rPr>
              <a:t>・育児、介護などの理由がある職員について、</a:t>
            </a:r>
            <a:endParaRPr kumimoji="1" lang="en-US" altLang="ja-JP" sz="1050" dirty="0">
              <a:latin typeface="ＭＳ ゴシック" panose="020B0609070205080204" pitchFamily="49" charset="-128"/>
              <a:ea typeface="ＭＳ ゴシック" panose="020B0609070205080204" pitchFamily="49" charset="-128"/>
              <a:cs typeface="Meiryo UI" panose="020B0604030504040204" pitchFamily="50" charset="-128"/>
            </a:endParaRPr>
          </a:p>
          <a:p>
            <a:r>
              <a:rPr lang="ja-JP" altLang="en-US" sz="1050" dirty="0">
                <a:latin typeface="ＭＳ ゴシック" panose="020B0609070205080204" pitchFamily="49" charset="-128"/>
                <a:ea typeface="ＭＳ ゴシック" panose="020B0609070205080204" pitchFamily="49" charset="-128"/>
                <a:cs typeface="Meiryo UI" panose="020B0604030504040204" pitchFamily="50" charset="-128"/>
              </a:rPr>
              <a:t>　</a:t>
            </a:r>
            <a:r>
              <a:rPr kumimoji="1" lang="ja-JP" altLang="en-US" sz="1050" dirty="0">
                <a:latin typeface="ＭＳ ゴシック" panose="020B0609070205080204" pitchFamily="49" charset="-128"/>
                <a:ea typeface="ＭＳ ゴシック" panose="020B0609070205080204" pitchFamily="49" charset="-128"/>
                <a:cs typeface="Meiryo UI" panose="020B0604030504040204" pitchFamily="50" charset="-128"/>
              </a:rPr>
              <a:t>在宅勤務を可能とする。</a:t>
            </a:r>
          </a:p>
        </p:txBody>
      </p:sp>
      <p:sp>
        <p:nvSpPr>
          <p:cNvPr id="74" name="角丸四角形 73"/>
          <p:cNvSpPr/>
          <p:nvPr/>
        </p:nvSpPr>
        <p:spPr>
          <a:xfrm>
            <a:off x="38018" y="5220562"/>
            <a:ext cx="3054984" cy="712868"/>
          </a:xfrm>
          <a:prstGeom prst="roundRect">
            <a:avLst/>
          </a:prstGeom>
        </p:spPr>
        <p:style>
          <a:lnRef idx="1">
            <a:schemeClr val="accent2"/>
          </a:lnRef>
          <a:fillRef idx="2">
            <a:schemeClr val="accent2"/>
          </a:fillRef>
          <a:effectRef idx="1">
            <a:schemeClr val="accent2"/>
          </a:effectRef>
          <a:fontRef idx="minor">
            <a:schemeClr val="dk1"/>
          </a:fontRef>
        </p:style>
        <p:txBody>
          <a:bodyPr rtlCol="0" anchor="ctr"/>
          <a:lstStyle/>
          <a:p>
            <a:pPr algn="ctr"/>
            <a:r>
              <a:rPr kumimoji="1" lang="ja-JP" altLang="en-US" sz="1200" dirty="0">
                <a:latin typeface="ＭＳ ゴシック" panose="020B0609070205080204" pitchFamily="49" charset="-128"/>
                <a:ea typeface="ＭＳ ゴシック" panose="020B0609070205080204" pitchFamily="49" charset="-128"/>
                <a:cs typeface="Meiryo UI" panose="020B0604030504040204" pitchFamily="50" charset="-128"/>
              </a:rPr>
              <a:t>休憩時間の選択制の導入</a:t>
            </a:r>
            <a:r>
              <a:rPr lang="ja-JP" altLang="en-US" sz="1200" dirty="0">
                <a:latin typeface="ＭＳ ゴシック" panose="020B0609070205080204" pitchFamily="49" charset="-128"/>
                <a:ea typeface="ＭＳ ゴシック" panose="020B0609070205080204" pitchFamily="49" charset="-128"/>
                <a:cs typeface="Meiryo UI" panose="020B0604030504040204" pitchFamily="50" charset="-128"/>
              </a:rPr>
              <a:t>（</a:t>
            </a:r>
            <a:r>
              <a:rPr lang="en-US" altLang="ja-JP" sz="1200" dirty="0">
                <a:latin typeface="ＭＳ ゴシック" panose="020B0609070205080204" pitchFamily="49" charset="-128"/>
                <a:ea typeface="ＭＳ ゴシック" panose="020B0609070205080204" pitchFamily="49" charset="-128"/>
                <a:cs typeface="Meiryo UI" panose="020B0604030504040204" pitchFamily="50" charset="-128"/>
              </a:rPr>
              <a:t>2018</a:t>
            </a:r>
            <a:r>
              <a:rPr lang="ja-JP" altLang="en-US" sz="1200" dirty="0">
                <a:latin typeface="ＭＳ ゴシック" panose="020B0609070205080204" pitchFamily="49" charset="-128"/>
                <a:ea typeface="ＭＳ ゴシック" panose="020B0609070205080204" pitchFamily="49" charset="-128"/>
                <a:cs typeface="Meiryo UI" panose="020B0604030504040204" pitchFamily="50" charset="-128"/>
              </a:rPr>
              <a:t>年２月）</a:t>
            </a:r>
            <a:endParaRPr lang="en-US" altLang="ja-JP" sz="1200" dirty="0">
              <a:latin typeface="ＭＳ ゴシック" panose="020B0609070205080204" pitchFamily="49" charset="-128"/>
              <a:ea typeface="ＭＳ ゴシック" panose="020B0609070205080204" pitchFamily="49" charset="-128"/>
              <a:cs typeface="Meiryo UI" panose="020B0604030504040204" pitchFamily="50" charset="-128"/>
            </a:endParaRPr>
          </a:p>
          <a:p>
            <a:r>
              <a:rPr kumimoji="1" lang="ja-JP" altLang="en-US" sz="1050" dirty="0">
                <a:latin typeface="ＭＳ ゴシック" panose="020B0609070205080204" pitchFamily="49" charset="-128"/>
                <a:ea typeface="ＭＳ ゴシック" panose="020B0609070205080204" pitchFamily="49" charset="-128"/>
                <a:cs typeface="Meiryo UI" panose="020B0604030504040204" pitchFamily="50" charset="-128"/>
              </a:rPr>
              <a:t>・職員の希望に応じて、公務に支障のない</a:t>
            </a:r>
            <a:endParaRPr kumimoji="1" lang="en-US" altLang="ja-JP" sz="1050" dirty="0">
              <a:latin typeface="ＭＳ ゴシック" panose="020B0609070205080204" pitchFamily="49" charset="-128"/>
              <a:ea typeface="ＭＳ ゴシック" panose="020B0609070205080204" pitchFamily="49" charset="-128"/>
              <a:cs typeface="Meiryo UI" panose="020B0604030504040204" pitchFamily="50" charset="-128"/>
            </a:endParaRPr>
          </a:p>
          <a:p>
            <a:r>
              <a:rPr lang="ja-JP" altLang="en-US" sz="1050" dirty="0">
                <a:latin typeface="ＭＳ ゴシック" panose="020B0609070205080204" pitchFamily="49" charset="-128"/>
                <a:ea typeface="ＭＳ ゴシック" panose="020B0609070205080204" pitchFamily="49" charset="-128"/>
                <a:cs typeface="Meiryo UI" panose="020B0604030504040204" pitchFamily="50" charset="-128"/>
              </a:rPr>
              <a:t>　</a:t>
            </a:r>
            <a:r>
              <a:rPr kumimoji="1" lang="ja-JP" altLang="en-US" sz="1050" dirty="0">
                <a:latin typeface="ＭＳ ゴシック" panose="020B0609070205080204" pitchFamily="49" charset="-128"/>
                <a:ea typeface="ＭＳ ゴシック" panose="020B0609070205080204" pitchFamily="49" charset="-128"/>
                <a:cs typeface="Meiryo UI" panose="020B0604030504040204" pitchFamily="50" charset="-128"/>
              </a:rPr>
              <a:t>範囲で３種類の休憩時間を選択可能とする。</a:t>
            </a:r>
            <a:endParaRPr kumimoji="1" lang="en-US" altLang="ja-JP" sz="1050" dirty="0">
              <a:latin typeface="ＭＳ ゴシック" panose="020B0609070205080204" pitchFamily="49" charset="-128"/>
              <a:ea typeface="ＭＳ ゴシック" panose="020B0609070205080204" pitchFamily="49" charset="-128"/>
              <a:cs typeface="Meiryo UI" panose="020B0604030504040204" pitchFamily="50" charset="-128"/>
            </a:endParaRPr>
          </a:p>
          <a:p>
            <a:r>
              <a:rPr lang="ja-JP" altLang="en-US" sz="1050" dirty="0">
                <a:latin typeface="ＭＳ ゴシック" panose="020B0609070205080204" pitchFamily="49" charset="-128"/>
                <a:ea typeface="ＭＳ ゴシック" panose="020B0609070205080204" pitchFamily="49" charset="-128"/>
                <a:cs typeface="Meiryo UI" panose="020B0604030504040204" pitchFamily="50" charset="-128"/>
              </a:rPr>
              <a:t>　</a:t>
            </a:r>
            <a:r>
              <a:rPr lang="en-US" altLang="ja-JP" sz="1050" dirty="0">
                <a:latin typeface="ＭＳ ゴシック" panose="020B0609070205080204" pitchFamily="49" charset="-128"/>
                <a:ea typeface="ＭＳ ゴシック" panose="020B0609070205080204" pitchFamily="49" charset="-128"/>
                <a:cs typeface="Meiryo UI" panose="020B0604030504040204" pitchFamily="50" charset="-128"/>
              </a:rPr>
              <a:t>※</a:t>
            </a:r>
            <a:r>
              <a:rPr lang="ja-JP" altLang="en-US" sz="1050" dirty="0">
                <a:latin typeface="ＭＳ ゴシック" panose="020B0609070205080204" pitchFamily="49" charset="-128"/>
                <a:ea typeface="ＭＳ ゴシック" panose="020B0609070205080204" pitchFamily="49" charset="-128"/>
                <a:cs typeface="Meiryo UI" panose="020B0604030504040204" pitchFamily="50" charset="-128"/>
              </a:rPr>
              <a:t>市役所本庁舎のみ</a:t>
            </a:r>
            <a:endParaRPr kumimoji="1" lang="ja-JP" altLang="en-US" sz="1050" dirty="0">
              <a:latin typeface="ＭＳ ゴシック" panose="020B0609070205080204" pitchFamily="49" charset="-128"/>
              <a:ea typeface="ＭＳ ゴシック" panose="020B0609070205080204" pitchFamily="49" charset="-128"/>
              <a:cs typeface="Meiryo UI" panose="020B0604030504040204" pitchFamily="50" charset="-128"/>
            </a:endParaRPr>
          </a:p>
        </p:txBody>
      </p:sp>
      <p:sp>
        <p:nvSpPr>
          <p:cNvPr id="75" name="円/楕円 74"/>
          <p:cNvSpPr/>
          <p:nvPr/>
        </p:nvSpPr>
        <p:spPr>
          <a:xfrm>
            <a:off x="253172" y="2829442"/>
            <a:ext cx="2675488" cy="642566"/>
          </a:xfrm>
          <a:prstGeom prst="ellipse">
            <a:avLst/>
          </a:prstGeom>
        </p:spPr>
        <p:style>
          <a:lnRef idx="1">
            <a:schemeClr val="accent2"/>
          </a:lnRef>
          <a:fillRef idx="3">
            <a:schemeClr val="accent2"/>
          </a:fillRef>
          <a:effectRef idx="2">
            <a:schemeClr val="accent2"/>
          </a:effectRef>
          <a:fontRef idx="minor">
            <a:schemeClr val="lt1"/>
          </a:fontRef>
        </p:style>
        <p:txBody>
          <a:bodyPr rtlCol="0" anchor="ctr"/>
          <a:lstStyle/>
          <a:p>
            <a:pPr algn="ctr"/>
            <a:r>
              <a:rPr kumimoji="1" lang="ja-JP" altLang="en-US" sz="1200" dirty="0">
                <a:latin typeface="ＭＳ ゴシック" panose="020B0609070205080204" pitchFamily="49" charset="-128"/>
                <a:ea typeface="ＭＳ ゴシック" panose="020B0609070205080204" pitchFamily="49" charset="-128"/>
              </a:rPr>
              <a:t>多様化するニーズに</a:t>
            </a:r>
            <a:endParaRPr kumimoji="1" lang="en-US" altLang="ja-JP" sz="1200" dirty="0">
              <a:latin typeface="ＭＳ ゴシック" panose="020B0609070205080204" pitchFamily="49" charset="-128"/>
              <a:ea typeface="ＭＳ ゴシック" panose="020B0609070205080204" pitchFamily="49" charset="-128"/>
            </a:endParaRPr>
          </a:p>
          <a:p>
            <a:pPr algn="ctr"/>
            <a:r>
              <a:rPr kumimoji="1" lang="ja-JP" altLang="en-US" sz="1200" dirty="0">
                <a:latin typeface="ＭＳ ゴシック" panose="020B0609070205080204" pitchFamily="49" charset="-128"/>
                <a:ea typeface="ＭＳ ゴシック" panose="020B0609070205080204" pitchFamily="49" charset="-128"/>
              </a:rPr>
              <a:t>合わせた柔軟な</a:t>
            </a:r>
            <a:endParaRPr kumimoji="1" lang="en-US" altLang="ja-JP" sz="1200" dirty="0">
              <a:latin typeface="ＭＳ ゴシック" panose="020B0609070205080204" pitchFamily="49" charset="-128"/>
              <a:ea typeface="ＭＳ ゴシック" panose="020B0609070205080204" pitchFamily="49" charset="-128"/>
            </a:endParaRPr>
          </a:p>
          <a:p>
            <a:pPr algn="ctr"/>
            <a:r>
              <a:rPr kumimoji="1" lang="ja-JP" altLang="en-US" sz="1200" dirty="0">
                <a:latin typeface="ＭＳ ゴシック" panose="020B0609070205080204" pitchFamily="49" charset="-128"/>
                <a:ea typeface="ＭＳ ゴシック" panose="020B0609070205080204" pitchFamily="49" charset="-128"/>
              </a:rPr>
              <a:t>働き方の推進</a:t>
            </a:r>
          </a:p>
        </p:txBody>
      </p:sp>
      <p:sp>
        <p:nvSpPr>
          <p:cNvPr id="76" name="角丸四角形 75"/>
          <p:cNvSpPr/>
          <p:nvPr/>
        </p:nvSpPr>
        <p:spPr>
          <a:xfrm>
            <a:off x="3173506" y="3597438"/>
            <a:ext cx="2904565" cy="1103690"/>
          </a:xfrm>
          <a:prstGeom prst="roundRect">
            <a:avLst/>
          </a:prstGeom>
        </p:spPr>
        <p:style>
          <a:lnRef idx="1">
            <a:schemeClr val="accent2"/>
          </a:lnRef>
          <a:fillRef idx="2">
            <a:schemeClr val="accent2"/>
          </a:fillRef>
          <a:effectRef idx="1">
            <a:schemeClr val="accent2"/>
          </a:effectRef>
          <a:fontRef idx="minor">
            <a:schemeClr val="dk1"/>
          </a:fontRef>
        </p:style>
        <p:txBody>
          <a:bodyPr rtlCol="0" anchor="ctr"/>
          <a:lstStyle/>
          <a:p>
            <a:pPr algn="ctr"/>
            <a:r>
              <a:rPr kumimoji="1" lang="ja-JP" altLang="en-US" sz="1200" dirty="0">
                <a:latin typeface="ＭＳ ゴシック" panose="020B0609070205080204" pitchFamily="49" charset="-128"/>
                <a:ea typeface="ＭＳ ゴシック" panose="020B0609070205080204" pitchFamily="49" charset="-128"/>
                <a:cs typeface="Meiryo UI" panose="020B0604030504040204" pitchFamily="50" charset="-128"/>
              </a:rPr>
              <a:t>イクボス研修</a:t>
            </a:r>
            <a:r>
              <a:rPr lang="ja-JP" altLang="en-US" sz="1200" dirty="0">
                <a:latin typeface="ＭＳ ゴシック" panose="020B0609070205080204" pitchFamily="49" charset="-128"/>
                <a:ea typeface="ＭＳ ゴシック" panose="020B0609070205080204" pitchFamily="49" charset="-128"/>
                <a:cs typeface="Meiryo UI" panose="020B0604030504040204" pitchFamily="50" charset="-128"/>
              </a:rPr>
              <a:t>・階層別研修</a:t>
            </a:r>
            <a:endParaRPr lang="en-US" altLang="ja-JP" sz="1200" dirty="0">
              <a:latin typeface="ＭＳ ゴシック" panose="020B0609070205080204" pitchFamily="49" charset="-128"/>
              <a:ea typeface="ＭＳ ゴシック" panose="020B0609070205080204" pitchFamily="49" charset="-128"/>
              <a:cs typeface="Meiryo UI" panose="020B0604030504040204" pitchFamily="50" charset="-128"/>
            </a:endParaRPr>
          </a:p>
          <a:p>
            <a:pPr algn="ctr"/>
            <a:r>
              <a:rPr kumimoji="1" lang="ja-JP" altLang="en-US" sz="1200" dirty="0">
                <a:latin typeface="ＭＳ ゴシック" panose="020B0609070205080204" pitchFamily="49" charset="-128"/>
                <a:ea typeface="ＭＳ ゴシック" panose="020B0609070205080204" pitchFamily="49" charset="-128"/>
                <a:cs typeface="Meiryo UI" panose="020B0604030504040204" pitchFamily="50" charset="-128"/>
              </a:rPr>
              <a:t>（</a:t>
            </a:r>
            <a:r>
              <a:rPr kumimoji="1" lang="en-US" altLang="ja-JP" sz="1200" dirty="0">
                <a:latin typeface="ＭＳ ゴシック" panose="020B0609070205080204" pitchFamily="49" charset="-128"/>
                <a:ea typeface="ＭＳ ゴシック" panose="020B0609070205080204" pitchFamily="49" charset="-128"/>
                <a:cs typeface="Meiryo UI" panose="020B0604030504040204" pitchFamily="50" charset="-128"/>
              </a:rPr>
              <a:t>2016</a:t>
            </a:r>
            <a:r>
              <a:rPr kumimoji="1" lang="ja-JP" altLang="en-US" sz="1200" dirty="0">
                <a:latin typeface="ＭＳ ゴシック" panose="020B0609070205080204" pitchFamily="49" charset="-128"/>
                <a:ea typeface="ＭＳ ゴシック" panose="020B0609070205080204" pitchFamily="49" charset="-128"/>
                <a:cs typeface="Meiryo UI" panose="020B0604030504040204" pitchFamily="50" charset="-128"/>
              </a:rPr>
              <a:t>年～）</a:t>
            </a:r>
            <a:endParaRPr kumimoji="1" lang="en-US" altLang="ja-JP" sz="1200" dirty="0">
              <a:latin typeface="ＭＳ ゴシック" panose="020B0609070205080204" pitchFamily="49" charset="-128"/>
              <a:ea typeface="ＭＳ ゴシック" panose="020B0609070205080204" pitchFamily="49" charset="-128"/>
              <a:cs typeface="Meiryo UI" panose="020B0604030504040204" pitchFamily="50" charset="-128"/>
            </a:endParaRPr>
          </a:p>
          <a:p>
            <a:r>
              <a:rPr lang="ja-JP" altLang="en-US" sz="1050" dirty="0">
                <a:latin typeface="ＭＳ ゴシック" panose="020B0609070205080204" pitchFamily="49" charset="-128"/>
                <a:ea typeface="ＭＳ ゴシック" panose="020B0609070205080204" pitchFamily="49" charset="-128"/>
                <a:cs typeface="Meiryo UI" panose="020B0604030504040204" pitchFamily="50" charset="-128"/>
              </a:rPr>
              <a:t>・課長級に対して、イクボスの意識を醸成</a:t>
            </a:r>
            <a:endParaRPr lang="en-US" altLang="ja-JP" sz="1050" dirty="0">
              <a:latin typeface="ＭＳ ゴシック" panose="020B0609070205080204" pitchFamily="49" charset="-128"/>
              <a:ea typeface="ＭＳ ゴシック" panose="020B0609070205080204" pitchFamily="49" charset="-128"/>
              <a:cs typeface="Meiryo UI" panose="020B0604030504040204" pitchFamily="50" charset="-128"/>
            </a:endParaRPr>
          </a:p>
          <a:p>
            <a:r>
              <a:rPr lang="ja-JP" altLang="en-US" sz="1050" dirty="0">
                <a:latin typeface="ＭＳ ゴシック" panose="020B0609070205080204" pitchFamily="49" charset="-128"/>
                <a:ea typeface="ＭＳ ゴシック" panose="020B0609070205080204" pitchFamily="49" charset="-128"/>
                <a:cs typeface="Meiryo UI" panose="020B0604030504040204" pitchFamily="50" charset="-128"/>
              </a:rPr>
              <a:t>　するため、新規で研修を実施。</a:t>
            </a:r>
            <a:endParaRPr lang="en-US" altLang="ja-JP" sz="1050" dirty="0">
              <a:latin typeface="ＭＳ ゴシック" panose="020B0609070205080204" pitchFamily="49" charset="-128"/>
              <a:ea typeface="ＭＳ ゴシック" panose="020B0609070205080204" pitchFamily="49" charset="-128"/>
              <a:cs typeface="Meiryo UI" panose="020B0604030504040204" pitchFamily="50" charset="-128"/>
            </a:endParaRPr>
          </a:p>
          <a:p>
            <a:r>
              <a:rPr lang="ja-JP" altLang="en-US" sz="1050" dirty="0">
                <a:latin typeface="ＭＳ ゴシック" panose="020B0609070205080204" pitchFamily="49" charset="-128"/>
                <a:ea typeface="ＭＳ ゴシック" panose="020B0609070205080204" pitchFamily="49" charset="-128"/>
                <a:cs typeface="Meiryo UI" panose="020B0604030504040204" pitchFamily="50" charset="-128"/>
              </a:rPr>
              <a:t>　各階別研修でワーク・ライフ・バランス</a:t>
            </a:r>
            <a:endParaRPr lang="en-US" altLang="ja-JP" sz="1050" dirty="0">
              <a:latin typeface="ＭＳ ゴシック" panose="020B0609070205080204" pitchFamily="49" charset="-128"/>
              <a:ea typeface="ＭＳ ゴシック" panose="020B0609070205080204" pitchFamily="49" charset="-128"/>
              <a:cs typeface="Meiryo UI" panose="020B0604030504040204" pitchFamily="50" charset="-128"/>
            </a:endParaRPr>
          </a:p>
          <a:p>
            <a:r>
              <a:rPr lang="ja-JP" altLang="en-US" sz="1050" dirty="0">
                <a:latin typeface="ＭＳ ゴシック" panose="020B0609070205080204" pitchFamily="49" charset="-128"/>
                <a:ea typeface="ＭＳ ゴシック" panose="020B0609070205080204" pitchFamily="49" charset="-128"/>
                <a:cs typeface="Meiryo UI" panose="020B0604030504040204" pitchFamily="50" charset="-128"/>
              </a:rPr>
              <a:t>　に関する研修を実施。</a:t>
            </a:r>
            <a:endParaRPr kumimoji="1" lang="en-US" altLang="ja-JP" sz="1050" dirty="0">
              <a:latin typeface="ＭＳ ゴシック" panose="020B0609070205080204" pitchFamily="49" charset="-128"/>
              <a:ea typeface="ＭＳ ゴシック" panose="020B0609070205080204" pitchFamily="49" charset="-128"/>
              <a:cs typeface="Meiryo UI" panose="020B0604030504040204" pitchFamily="50" charset="-128"/>
            </a:endParaRPr>
          </a:p>
        </p:txBody>
      </p:sp>
      <p:sp>
        <p:nvSpPr>
          <p:cNvPr id="77" name="角丸四角形 76"/>
          <p:cNvSpPr/>
          <p:nvPr/>
        </p:nvSpPr>
        <p:spPr>
          <a:xfrm>
            <a:off x="3179379" y="4797200"/>
            <a:ext cx="2898692" cy="1136230"/>
          </a:xfrm>
          <a:prstGeom prst="roundRect">
            <a:avLst/>
          </a:prstGeom>
        </p:spPr>
        <p:style>
          <a:lnRef idx="1">
            <a:schemeClr val="accent2"/>
          </a:lnRef>
          <a:fillRef idx="2">
            <a:schemeClr val="accent2"/>
          </a:fillRef>
          <a:effectRef idx="1">
            <a:schemeClr val="accent2"/>
          </a:effectRef>
          <a:fontRef idx="minor">
            <a:schemeClr val="dk1"/>
          </a:fontRef>
        </p:style>
        <p:txBody>
          <a:bodyPr rtlCol="0" anchor="ctr"/>
          <a:lstStyle/>
          <a:p>
            <a:pPr algn="ctr"/>
            <a:r>
              <a:rPr kumimoji="1" lang="ja-JP" altLang="en-US" sz="1200" dirty="0">
                <a:latin typeface="ＭＳ ゴシック" panose="020B0609070205080204" pitchFamily="49" charset="-128"/>
                <a:ea typeface="ＭＳ ゴシック" panose="020B0609070205080204" pitchFamily="49" charset="-128"/>
                <a:cs typeface="Meiryo UI" panose="020B0604030504040204" pitchFamily="50" charset="-128"/>
              </a:rPr>
              <a:t>イクボス説明書</a:t>
            </a:r>
            <a:r>
              <a:rPr lang="ja-JP" altLang="en-US" sz="1200" dirty="0">
                <a:latin typeface="ＭＳ ゴシック" panose="020B0609070205080204" pitchFamily="49" charset="-128"/>
                <a:ea typeface="ＭＳ ゴシック" panose="020B0609070205080204" pitchFamily="49" charset="-128"/>
                <a:cs typeface="Meiryo UI" panose="020B0604030504040204" pitchFamily="50" charset="-128"/>
              </a:rPr>
              <a:t>（</a:t>
            </a:r>
            <a:r>
              <a:rPr lang="en-US" altLang="ja-JP" sz="1200" dirty="0">
                <a:latin typeface="ＭＳ ゴシック" panose="020B0609070205080204" pitchFamily="49" charset="-128"/>
                <a:ea typeface="ＭＳ ゴシック" panose="020B0609070205080204" pitchFamily="49" charset="-128"/>
                <a:cs typeface="Meiryo UI" panose="020B0604030504040204" pitchFamily="50" charset="-128"/>
              </a:rPr>
              <a:t>2017</a:t>
            </a:r>
            <a:r>
              <a:rPr lang="ja-JP" altLang="en-US" sz="1200" dirty="0">
                <a:latin typeface="ＭＳ ゴシック" panose="020B0609070205080204" pitchFamily="49" charset="-128"/>
                <a:ea typeface="ＭＳ ゴシック" panose="020B0609070205080204" pitchFamily="49" charset="-128"/>
                <a:cs typeface="Meiryo UI" panose="020B0604030504040204" pitchFamily="50" charset="-128"/>
              </a:rPr>
              <a:t>年１月）</a:t>
            </a:r>
            <a:endParaRPr lang="en-US" altLang="ja-JP" sz="1200" dirty="0">
              <a:latin typeface="ＭＳ ゴシック" panose="020B0609070205080204" pitchFamily="49" charset="-128"/>
              <a:ea typeface="ＭＳ ゴシック" panose="020B0609070205080204" pitchFamily="49" charset="-128"/>
              <a:cs typeface="Meiryo UI" panose="020B0604030504040204" pitchFamily="50" charset="-128"/>
            </a:endParaRPr>
          </a:p>
          <a:p>
            <a:r>
              <a:rPr kumimoji="1" lang="ja-JP" altLang="en-US" sz="1050" dirty="0">
                <a:latin typeface="ＭＳ ゴシック" panose="020B0609070205080204" pitchFamily="49" charset="-128"/>
                <a:ea typeface="ＭＳ ゴシック" panose="020B0609070205080204" pitchFamily="49" charset="-128"/>
                <a:cs typeface="Meiryo UI" panose="020B0604030504040204" pitchFamily="50" charset="-128"/>
              </a:rPr>
              <a:t>・上司と部下とのコミュニケーションを</a:t>
            </a:r>
            <a:endParaRPr kumimoji="1" lang="en-US" altLang="ja-JP" sz="1050" dirty="0">
              <a:latin typeface="ＭＳ ゴシック" panose="020B0609070205080204" pitchFamily="49" charset="-128"/>
              <a:ea typeface="ＭＳ ゴシック" panose="020B0609070205080204" pitchFamily="49" charset="-128"/>
              <a:cs typeface="Meiryo UI" panose="020B0604030504040204" pitchFamily="50" charset="-128"/>
            </a:endParaRPr>
          </a:p>
          <a:p>
            <a:r>
              <a:rPr lang="ja-JP" altLang="en-US" sz="1050" dirty="0">
                <a:latin typeface="ＭＳ ゴシック" panose="020B0609070205080204" pitchFamily="49" charset="-128"/>
                <a:ea typeface="ＭＳ ゴシック" panose="020B0609070205080204" pitchFamily="49" charset="-128"/>
                <a:cs typeface="Meiryo UI" panose="020B0604030504040204" pitchFamily="50" charset="-128"/>
              </a:rPr>
              <a:t>　</a:t>
            </a:r>
            <a:r>
              <a:rPr kumimoji="1" lang="ja-JP" altLang="en-US" sz="1050" dirty="0">
                <a:latin typeface="ＭＳ ゴシック" panose="020B0609070205080204" pitchFamily="49" charset="-128"/>
                <a:ea typeface="ＭＳ ゴシック" panose="020B0609070205080204" pitchFamily="49" charset="-128"/>
                <a:cs typeface="Meiryo UI" panose="020B0604030504040204" pitchFamily="50" charset="-128"/>
              </a:rPr>
              <a:t>促進するための手引書を作成し、庁内</a:t>
            </a:r>
            <a:endParaRPr kumimoji="1" lang="en-US" altLang="ja-JP" sz="1050" dirty="0">
              <a:latin typeface="ＭＳ ゴシック" panose="020B0609070205080204" pitchFamily="49" charset="-128"/>
              <a:ea typeface="ＭＳ ゴシック" panose="020B0609070205080204" pitchFamily="49" charset="-128"/>
              <a:cs typeface="Meiryo UI" panose="020B0604030504040204" pitchFamily="50" charset="-128"/>
            </a:endParaRPr>
          </a:p>
          <a:p>
            <a:r>
              <a:rPr lang="ja-JP" altLang="en-US" sz="1050" dirty="0">
                <a:latin typeface="ＭＳ ゴシック" panose="020B0609070205080204" pitchFamily="49" charset="-128"/>
                <a:ea typeface="ＭＳ ゴシック" panose="020B0609070205080204" pitchFamily="49" charset="-128"/>
                <a:cs typeface="Meiryo UI" panose="020B0604030504040204" pitchFamily="50" charset="-128"/>
              </a:rPr>
              <a:t>　</a:t>
            </a:r>
            <a:r>
              <a:rPr kumimoji="1" lang="ja-JP" altLang="en-US" sz="1050" dirty="0">
                <a:latin typeface="ＭＳ ゴシック" panose="020B0609070205080204" pitchFamily="49" charset="-128"/>
                <a:ea typeface="ＭＳ ゴシック" panose="020B0609070205080204" pitchFamily="49" charset="-128"/>
                <a:cs typeface="Meiryo UI" panose="020B0604030504040204" pitchFamily="50" charset="-128"/>
              </a:rPr>
              <a:t>ポータルに掲載。</a:t>
            </a:r>
          </a:p>
        </p:txBody>
      </p:sp>
      <p:sp>
        <p:nvSpPr>
          <p:cNvPr id="78" name="円/楕円 77"/>
          <p:cNvSpPr/>
          <p:nvPr/>
        </p:nvSpPr>
        <p:spPr>
          <a:xfrm>
            <a:off x="3332617" y="2829442"/>
            <a:ext cx="2545524" cy="642566"/>
          </a:xfrm>
          <a:prstGeom prst="ellipse">
            <a:avLst/>
          </a:prstGeom>
        </p:spPr>
        <p:style>
          <a:lnRef idx="1">
            <a:schemeClr val="accent2"/>
          </a:lnRef>
          <a:fillRef idx="3">
            <a:schemeClr val="accent2"/>
          </a:fillRef>
          <a:effectRef idx="2">
            <a:schemeClr val="accent2"/>
          </a:effectRef>
          <a:fontRef idx="minor">
            <a:schemeClr val="lt1"/>
          </a:fontRef>
        </p:style>
        <p:txBody>
          <a:bodyPr rtlCol="0" anchor="ctr"/>
          <a:lstStyle/>
          <a:p>
            <a:pPr algn="ctr"/>
            <a:r>
              <a:rPr lang="ja-JP" altLang="en-US" sz="1200" dirty="0">
                <a:latin typeface="ＭＳ ゴシック" panose="020B0609070205080204" pitchFamily="49" charset="-128"/>
                <a:ea typeface="ＭＳ ゴシック" panose="020B0609070205080204" pitchFamily="49" charset="-128"/>
              </a:rPr>
              <a:t>管理職の</a:t>
            </a:r>
            <a:endParaRPr lang="en-US" altLang="ja-JP" sz="1200" dirty="0">
              <a:latin typeface="ＭＳ ゴシック" panose="020B0609070205080204" pitchFamily="49" charset="-128"/>
              <a:ea typeface="ＭＳ ゴシック" panose="020B0609070205080204" pitchFamily="49" charset="-128"/>
            </a:endParaRPr>
          </a:p>
          <a:p>
            <a:pPr algn="ctr"/>
            <a:r>
              <a:rPr lang="ja-JP" altLang="en-US" sz="1200" dirty="0">
                <a:latin typeface="ＭＳ ゴシック" panose="020B0609070205080204" pitchFamily="49" charset="-128"/>
                <a:ea typeface="ＭＳ ゴシック" panose="020B0609070205080204" pitchFamily="49" charset="-128"/>
              </a:rPr>
              <a:t>意識啓発</a:t>
            </a:r>
          </a:p>
        </p:txBody>
      </p:sp>
      <p:sp>
        <p:nvSpPr>
          <p:cNvPr id="79" name="角丸四角形 78"/>
          <p:cNvSpPr/>
          <p:nvPr/>
        </p:nvSpPr>
        <p:spPr>
          <a:xfrm>
            <a:off x="6163808" y="4836769"/>
            <a:ext cx="2886818" cy="1100517"/>
          </a:xfrm>
          <a:prstGeom prst="roundRect">
            <a:avLst/>
          </a:prstGeom>
        </p:spPr>
        <p:style>
          <a:lnRef idx="1">
            <a:schemeClr val="accent2"/>
          </a:lnRef>
          <a:fillRef idx="2">
            <a:schemeClr val="accent2"/>
          </a:fillRef>
          <a:effectRef idx="1">
            <a:schemeClr val="accent2"/>
          </a:effectRef>
          <a:fontRef idx="minor">
            <a:schemeClr val="dk1"/>
          </a:fontRef>
        </p:style>
        <p:txBody>
          <a:bodyPr rtlCol="0" anchor="ctr"/>
          <a:lstStyle/>
          <a:p>
            <a:pPr algn="ctr"/>
            <a:r>
              <a:rPr kumimoji="1" lang="ja-JP" altLang="en-US" sz="1200" dirty="0">
                <a:latin typeface="ＭＳ ゴシック" panose="020B0609070205080204" pitchFamily="49" charset="-128"/>
                <a:ea typeface="ＭＳ ゴシック" panose="020B0609070205080204" pitchFamily="49" charset="-128"/>
                <a:cs typeface="Meiryo UI" panose="020B0604030504040204" pitchFamily="50" charset="-128"/>
              </a:rPr>
              <a:t>ワーク・ライフ・バランス推進期間の設定</a:t>
            </a:r>
            <a:r>
              <a:rPr lang="ja-JP" altLang="en-US" sz="1200" dirty="0">
                <a:latin typeface="ＭＳ ゴシック" panose="020B0609070205080204" pitchFamily="49" charset="-128"/>
                <a:ea typeface="ＭＳ ゴシック" panose="020B0609070205080204" pitchFamily="49" charset="-128"/>
                <a:cs typeface="Meiryo UI" panose="020B0604030504040204" pitchFamily="50" charset="-128"/>
              </a:rPr>
              <a:t>（</a:t>
            </a:r>
            <a:r>
              <a:rPr lang="en-US" altLang="ja-JP" sz="1200" dirty="0">
                <a:latin typeface="ＭＳ ゴシック" panose="020B0609070205080204" pitchFamily="49" charset="-128"/>
                <a:ea typeface="ＭＳ ゴシック" panose="020B0609070205080204" pitchFamily="49" charset="-128"/>
                <a:cs typeface="Meiryo UI" panose="020B0604030504040204" pitchFamily="50" charset="-128"/>
              </a:rPr>
              <a:t>2015</a:t>
            </a:r>
            <a:r>
              <a:rPr lang="ja-JP" altLang="en-US" sz="1200" dirty="0">
                <a:latin typeface="ＭＳ ゴシック" panose="020B0609070205080204" pitchFamily="49" charset="-128"/>
                <a:ea typeface="ＭＳ ゴシック" panose="020B0609070205080204" pitchFamily="49" charset="-128"/>
                <a:cs typeface="Meiryo UI" panose="020B0604030504040204" pitchFamily="50" charset="-128"/>
              </a:rPr>
              <a:t>年～）</a:t>
            </a:r>
            <a:endParaRPr lang="en-US" altLang="ja-JP" sz="1200" dirty="0">
              <a:latin typeface="ＭＳ ゴシック" panose="020B0609070205080204" pitchFamily="49" charset="-128"/>
              <a:ea typeface="ＭＳ ゴシック" panose="020B0609070205080204" pitchFamily="49" charset="-128"/>
              <a:cs typeface="Meiryo UI" panose="020B0604030504040204" pitchFamily="50" charset="-128"/>
            </a:endParaRPr>
          </a:p>
          <a:p>
            <a:r>
              <a:rPr kumimoji="1" lang="ja-JP" altLang="en-US" sz="1050" dirty="0">
                <a:latin typeface="ＭＳ ゴシック" panose="020B0609070205080204" pitchFamily="49" charset="-128"/>
                <a:ea typeface="ＭＳ ゴシック" panose="020B0609070205080204" pitchFamily="49" charset="-128"/>
                <a:cs typeface="Meiryo UI" panose="020B0604030504040204" pitchFamily="50" charset="-128"/>
              </a:rPr>
              <a:t>・７</a:t>
            </a:r>
            <a:r>
              <a:rPr lang="ja-JP" altLang="en-US" sz="1050" dirty="0">
                <a:latin typeface="ＭＳ ゴシック" panose="020B0609070205080204" pitchFamily="49" charset="-128"/>
                <a:ea typeface="ＭＳ ゴシック" panose="020B0609070205080204" pitchFamily="49" charset="-128"/>
                <a:cs typeface="Meiryo UI" panose="020B0604030504040204" pitchFamily="50" charset="-128"/>
              </a:rPr>
              <a:t>～</a:t>
            </a:r>
            <a:r>
              <a:rPr kumimoji="1" lang="ja-JP" altLang="en-US" sz="1050" dirty="0">
                <a:latin typeface="ＭＳ ゴシック" panose="020B0609070205080204" pitchFamily="49" charset="-128"/>
                <a:ea typeface="ＭＳ ゴシック" panose="020B0609070205080204" pitchFamily="49" charset="-128"/>
                <a:cs typeface="Meiryo UI" panose="020B0604030504040204" pitchFamily="50" charset="-128"/>
              </a:rPr>
              <a:t>８月を推進期間として設定し、定時</a:t>
            </a:r>
            <a:endParaRPr kumimoji="1" lang="en-US" altLang="ja-JP" sz="1050" dirty="0">
              <a:latin typeface="ＭＳ ゴシック" panose="020B0609070205080204" pitchFamily="49" charset="-128"/>
              <a:ea typeface="ＭＳ ゴシック" panose="020B0609070205080204" pitchFamily="49" charset="-128"/>
              <a:cs typeface="Meiryo UI" panose="020B0604030504040204" pitchFamily="50" charset="-128"/>
            </a:endParaRPr>
          </a:p>
          <a:p>
            <a:r>
              <a:rPr lang="ja-JP" altLang="en-US" sz="1050" dirty="0">
                <a:latin typeface="ＭＳ ゴシック" panose="020B0609070205080204" pitchFamily="49" charset="-128"/>
                <a:ea typeface="ＭＳ ゴシック" panose="020B0609070205080204" pitchFamily="49" charset="-128"/>
                <a:cs typeface="Meiryo UI" panose="020B0604030504040204" pitchFamily="50" charset="-128"/>
              </a:rPr>
              <a:t>　</a:t>
            </a:r>
            <a:r>
              <a:rPr kumimoji="1" lang="ja-JP" altLang="en-US" sz="1050" dirty="0">
                <a:latin typeface="ＭＳ ゴシック" panose="020B0609070205080204" pitchFamily="49" charset="-128"/>
                <a:ea typeface="ＭＳ ゴシック" panose="020B0609070205080204" pitchFamily="49" charset="-128"/>
                <a:cs typeface="Meiryo UI" panose="020B0604030504040204" pitchFamily="50" charset="-128"/>
              </a:rPr>
              <a:t>退庁の促進ややむを得ない時間外勤務に</a:t>
            </a:r>
            <a:endParaRPr kumimoji="1" lang="en-US" altLang="ja-JP" sz="1050" dirty="0">
              <a:latin typeface="ＭＳ ゴシック" panose="020B0609070205080204" pitchFamily="49" charset="-128"/>
              <a:ea typeface="ＭＳ ゴシック" panose="020B0609070205080204" pitchFamily="49" charset="-128"/>
              <a:cs typeface="Meiryo UI" panose="020B0604030504040204" pitchFamily="50" charset="-128"/>
            </a:endParaRPr>
          </a:p>
          <a:p>
            <a:r>
              <a:rPr lang="ja-JP" altLang="en-US" sz="1050" dirty="0">
                <a:latin typeface="ＭＳ ゴシック" panose="020B0609070205080204" pitchFamily="49" charset="-128"/>
                <a:ea typeface="ＭＳ ゴシック" panose="020B0609070205080204" pitchFamily="49" charset="-128"/>
                <a:cs typeface="Meiryo UI" panose="020B0604030504040204" pitchFamily="50" charset="-128"/>
              </a:rPr>
              <a:t>　</a:t>
            </a:r>
            <a:r>
              <a:rPr kumimoji="1" lang="ja-JP" altLang="en-US" sz="1050" dirty="0">
                <a:latin typeface="ＭＳ ゴシック" panose="020B0609070205080204" pitchFamily="49" charset="-128"/>
                <a:ea typeface="ＭＳ ゴシック" panose="020B0609070205080204" pitchFamily="49" charset="-128"/>
                <a:cs typeface="Meiryo UI" panose="020B0604030504040204" pitchFamily="50" charset="-128"/>
              </a:rPr>
              <a:t>ついて朝への振替を推進。</a:t>
            </a:r>
          </a:p>
        </p:txBody>
      </p:sp>
      <p:sp>
        <p:nvSpPr>
          <p:cNvPr id="80" name="角丸四角形 79"/>
          <p:cNvSpPr/>
          <p:nvPr/>
        </p:nvSpPr>
        <p:spPr>
          <a:xfrm>
            <a:off x="6146959" y="3609207"/>
            <a:ext cx="2886818" cy="1118161"/>
          </a:xfrm>
          <a:prstGeom prst="roundRect">
            <a:avLst/>
          </a:prstGeom>
        </p:spPr>
        <p:style>
          <a:lnRef idx="1">
            <a:schemeClr val="accent2"/>
          </a:lnRef>
          <a:fillRef idx="2">
            <a:schemeClr val="accent2"/>
          </a:fillRef>
          <a:effectRef idx="1">
            <a:schemeClr val="accent2"/>
          </a:effectRef>
          <a:fontRef idx="minor">
            <a:schemeClr val="dk1"/>
          </a:fontRef>
        </p:style>
        <p:txBody>
          <a:bodyPr rtlCol="0" anchor="ctr"/>
          <a:lstStyle/>
          <a:p>
            <a:pPr algn="ctr"/>
            <a:r>
              <a:rPr kumimoji="1" lang="ja-JP" altLang="en-US" sz="1200" dirty="0">
                <a:latin typeface="ＭＳ ゴシック" panose="020B0609070205080204" pitchFamily="49" charset="-128"/>
                <a:ea typeface="ＭＳ ゴシック" panose="020B0609070205080204" pitchFamily="49" charset="-128"/>
                <a:cs typeface="Meiryo UI" panose="020B0604030504040204" pitchFamily="50" charset="-128"/>
              </a:rPr>
              <a:t>時間外勤務の縮減にかかる指針の改訂</a:t>
            </a:r>
            <a:r>
              <a:rPr lang="ja-JP" altLang="en-US" sz="1200" dirty="0">
                <a:latin typeface="ＭＳ ゴシック" panose="020B0609070205080204" pitchFamily="49" charset="-128"/>
                <a:ea typeface="ＭＳ ゴシック" panose="020B0609070205080204" pitchFamily="49" charset="-128"/>
                <a:cs typeface="Meiryo UI" panose="020B0604030504040204" pitchFamily="50" charset="-128"/>
              </a:rPr>
              <a:t>（</a:t>
            </a:r>
            <a:r>
              <a:rPr lang="en-US" altLang="ja-JP" sz="1200" dirty="0">
                <a:latin typeface="ＭＳ ゴシック" panose="020B0609070205080204" pitchFamily="49" charset="-128"/>
                <a:ea typeface="ＭＳ ゴシック" panose="020B0609070205080204" pitchFamily="49" charset="-128"/>
                <a:cs typeface="Meiryo UI" panose="020B0604030504040204" pitchFamily="50" charset="-128"/>
              </a:rPr>
              <a:t>2016</a:t>
            </a:r>
            <a:r>
              <a:rPr lang="ja-JP" altLang="en-US" sz="1200" dirty="0">
                <a:latin typeface="ＭＳ ゴシック" panose="020B0609070205080204" pitchFamily="49" charset="-128"/>
                <a:ea typeface="ＭＳ ゴシック" panose="020B0609070205080204" pitchFamily="49" charset="-128"/>
                <a:cs typeface="Meiryo UI" panose="020B0604030504040204" pitchFamily="50" charset="-128"/>
              </a:rPr>
              <a:t>年６月）</a:t>
            </a:r>
            <a:endParaRPr lang="en-US" altLang="ja-JP" sz="1200" dirty="0">
              <a:latin typeface="ＭＳ ゴシック" panose="020B0609070205080204" pitchFamily="49" charset="-128"/>
              <a:ea typeface="ＭＳ ゴシック" panose="020B0609070205080204" pitchFamily="49" charset="-128"/>
              <a:cs typeface="Meiryo UI" panose="020B0604030504040204" pitchFamily="50" charset="-128"/>
            </a:endParaRPr>
          </a:p>
          <a:p>
            <a:r>
              <a:rPr kumimoji="1" lang="ja-JP" altLang="en-US" sz="1050" dirty="0">
                <a:latin typeface="ＭＳ ゴシック" panose="020B0609070205080204" pitchFamily="49" charset="-128"/>
                <a:ea typeface="ＭＳ ゴシック" panose="020B0609070205080204" pitchFamily="49" charset="-128"/>
                <a:cs typeface="Meiryo UI" panose="020B0604030504040204" pitchFamily="50" charset="-128"/>
              </a:rPr>
              <a:t>・ノー残業デーの追加のほか、一定の時間</a:t>
            </a:r>
            <a:endParaRPr kumimoji="1" lang="en-US" altLang="ja-JP" sz="1050" dirty="0">
              <a:latin typeface="ＭＳ ゴシック" panose="020B0609070205080204" pitchFamily="49" charset="-128"/>
              <a:ea typeface="ＭＳ ゴシック" panose="020B0609070205080204" pitchFamily="49" charset="-128"/>
              <a:cs typeface="Meiryo UI" panose="020B0604030504040204" pitchFamily="50" charset="-128"/>
            </a:endParaRPr>
          </a:p>
          <a:p>
            <a:r>
              <a:rPr lang="ja-JP" altLang="en-US" sz="1050" dirty="0">
                <a:latin typeface="ＭＳ ゴシック" panose="020B0609070205080204" pitchFamily="49" charset="-128"/>
                <a:ea typeface="ＭＳ ゴシック" panose="020B0609070205080204" pitchFamily="49" charset="-128"/>
                <a:cs typeface="Meiryo UI" panose="020B0604030504040204" pitchFamily="50" charset="-128"/>
              </a:rPr>
              <a:t>　</a:t>
            </a:r>
            <a:r>
              <a:rPr kumimoji="1" lang="ja-JP" altLang="en-US" sz="1050" dirty="0">
                <a:latin typeface="ＭＳ ゴシック" panose="020B0609070205080204" pitchFamily="49" charset="-128"/>
                <a:ea typeface="ＭＳ ゴシック" panose="020B0609070205080204" pitchFamily="49" charset="-128"/>
                <a:cs typeface="Meiryo UI" panose="020B0604030504040204" pitchFamily="50" charset="-128"/>
              </a:rPr>
              <a:t>外勤務をした職員に対する所属長の報告</a:t>
            </a:r>
            <a:endParaRPr kumimoji="1" lang="en-US" altLang="ja-JP" sz="1050" dirty="0">
              <a:latin typeface="ＭＳ ゴシック" panose="020B0609070205080204" pitchFamily="49" charset="-128"/>
              <a:ea typeface="ＭＳ ゴシック" panose="020B0609070205080204" pitchFamily="49" charset="-128"/>
              <a:cs typeface="Meiryo UI" panose="020B0604030504040204" pitchFamily="50" charset="-128"/>
            </a:endParaRPr>
          </a:p>
          <a:p>
            <a:r>
              <a:rPr lang="ja-JP" altLang="en-US" sz="1050" dirty="0">
                <a:latin typeface="ＭＳ ゴシック" panose="020B0609070205080204" pitchFamily="49" charset="-128"/>
                <a:ea typeface="ＭＳ ゴシック" panose="020B0609070205080204" pitchFamily="49" charset="-128"/>
                <a:cs typeface="Meiryo UI" panose="020B0604030504040204" pitchFamily="50" charset="-128"/>
              </a:rPr>
              <a:t>　</a:t>
            </a:r>
            <a:r>
              <a:rPr kumimoji="1" lang="ja-JP" altLang="en-US" sz="1050" dirty="0">
                <a:latin typeface="ＭＳ ゴシック" panose="020B0609070205080204" pitchFamily="49" charset="-128"/>
                <a:ea typeface="ＭＳ ゴシック" panose="020B0609070205080204" pitchFamily="49" charset="-128"/>
                <a:cs typeface="Meiryo UI" panose="020B0604030504040204" pitchFamily="50" charset="-128"/>
              </a:rPr>
              <a:t>義務等を記載。</a:t>
            </a:r>
          </a:p>
        </p:txBody>
      </p:sp>
      <p:sp>
        <p:nvSpPr>
          <p:cNvPr id="81" name="円/楕円 80"/>
          <p:cNvSpPr/>
          <p:nvPr/>
        </p:nvSpPr>
        <p:spPr>
          <a:xfrm>
            <a:off x="6254830" y="2860407"/>
            <a:ext cx="2679033" cy="639399"/>
          </a:xfrm>
          <a:prstGeom prst="ellipse">
            <a:avLst/>
          </a:prstGeom>
        </p:spPr>
        <p:style>
          <a:lnRef idx="1">
            <a:schemeClr val="accent2"/>
          </a:lnRef>
          <a:fillRef idx="3">
            <a:schemeClr val="accent2"/>
          </a:fillRef>
          <a:effectRef idx="2">
            <a:schemeClr val="accent2"/>
          </a:effectRef>
          <a:fontRef idx="minor">
            <a:schemeClr val="lt1"/>
          </a:fontRef>
        </p:style>
        <p:txBody>
          <a:bodyPr rtlCol="0" anchor="ctr"/>
          <a:lstStyle/>
          <a:p>
            <a:pPr algn="ctr"/>
            <a:r>
              <a:rPr lang="ja-JP" altLang="en-US" sz="1200" dirty="0">
                <a:latin typeface="ＭＳ ゴシック" panose="020B0609070205080204" pitchFamily="49" charset="-128"/>
                <a:ea typeface="ＭＳ ゴシック" panose="020B0609070205080204" pitchFamily="49" charset="-128"/>
              </a:rPr>
              <a:t>長時間労働の是正</a:t>
            </a:r>
          </a:p>
        </p:txBody>
      </p:sp>
      <p:sp>
        <p:nvSpPr>
          <p:cNvPr id="82" name="角丸四角形 81"/>
          <p:cNvSpPr/>
          <p:nvPr/>
        </p:nvSpPr>
        <p:spPr>
          <a:xfrm>
            <a:off x="57109" y="6066684"/>
            <a:ext cx="8976668" cy="525732"/>
          </a:xfrm>
          <a:prstGeom prst="roundRect">
            <a:avLst/>
          </a:prstGeom>
          <a:ln w="6350">
            <a:prstDash val="sysDash"/>
          </a:ln>
        </p:spPr>
        <p:style>
          <a:lnRef idx="2">
            <a:schemeClr val="accent2"/>
          </a:lnRef>
          <a:fillRef idx="1">
            <a:schemeClr val="lt1"/>
          </a:fillRef>
          <a:effectRef idx="0">
            <a:schemeClr val="accent2"/>
          </a:effectRef>
          <a:fontRef idx="minor">
            <a:schemeClr val="dk1"/>
          </a:fontRef>
        </p:style>
        <p:txBody>
          <a:bodyPr rtlCol="0" anchor="ctr"/>
          <a:lstStyle/>
          <a:p>
            <a:pPr algn="ctr"/>
            <a:r>
              <a:rPr kumimoji="1" lang="ja-JP" altLang="en-US" sz="1200" dirty="0">
                <a:latin typeface="ＭＳ ゴシック" panose="020B0609070205080204" pitchFamily="49" charset="-128"/>
                <a:ea typeface="ＭＳ ゴシック" panose="020B0609070205080204" pitchFamily="49" charset="-128"/>
                <a:cs typeface="Meiryo UI" panose="020B0604030504040204" pitchFamily="50" charset="-128"/>
              </a:rPr>
              <a:t>各所属においても独自の取組みを実施</a:t>
            </a:r>
            <a:endParaRPr kumimoji="1" lang="en-US" altLang="ja-JP" sz="1200" dirty="0">
              <a:latin typeface="ＭＳ ゴシック" panose="020B0609070205080204" pitchFamily="49" charset="-128"/>
              <a:ea typeface="ＭＳ ゴシック" panose="020B0609070205080204" pitchFamily="49" charset="-128"/>
              <a:cs typeface="Meiryo UI" panose="020B0604030504040204" pitchFamily="50" charset="-128"/>
            </a:endParaRPr>
          </a:p>
          <a:p>
            <a:pPr algn="ctr"/>
            <a:r>
              <a:rPr lang="ja-JP" altLang="en-US" sz="1200" dirty="0">
                <a:latin typeface="ＭＳ ゴシック" panose="020B0609070205080204" pitchFamily="49" charset="-128"/>
                <a:ea typeface="ＭＳ ゴシック" panose="020B0609070205080204" pitchFamily="49" charset="-128"/>
                <a:cs typeface="Meiryo UI" panose="020B0604030504040204" pitchFamily="50" charset="-128"/>
              </a:rPr>
              <a:t>（ノー残業デーの追加、休暇促進のための記念日休暇の設定など）</a:t>
            </a:r>
            <a:endParaRPr kumimoji="1" lang="ja-JP" altLang="en-US" sz="1200" dirty="0">
              <a:latin typeface="ＭＳ ゴシック" panose="020B0609070205080204" pitchFamily="49" charset="-128"/>
              <a:ea typeface="ＭＳ ゴシック" panose="020B0609070205080204" pitchFamily="49" charset="-128"/>
              <a:cs typeface="Meiryo UI" panose="020B0604030504040204" pitchFamily="50" charset="-128"/>
            </a:endParaRPr>
          </a:p>
        </p:txBody>
      </p:sp>
      <p:sp>
        <p:nvSpPr>
          <p:cNvPr id="24" name="テキスト ボックス 36"/>
          <p:cNvSpPr txBox="1"/>
          <p:nvPr/>
        </p:nvSpPr>
        <p:spPr>
          <a:xfrm>
            <a:off x="0" y="0"/>
            <a:ext cx="4427984" cy="261610"/>
          </a:xfrm>
          <a:prstGeom prst="rect">
            <a:avLst/>
          </a:prstGeom>
          <a:noFill/>
        </p:spPr>
        <p:txBody>
          <a:bodyPr wrap="square" rtlCol="0">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r>
              <a:rPr lang="en-US" altLang="ja-JP" sz="1100" dirty="0"/>
              <a:t>Ⅳ</a:t>
            </a:r>
            <a:r>
              <a:rPr lang="ja-JP" altLang="en-US" sz="1100" dirty="0"/>
              <a:t>　行財政改革</a:t>
            </a:r>
            <a:r>
              <a:rPr lang="en-US" altLang="ja-JP" sz="1100" dirty="0"/>
              <a:t>【</a:t>
            </a:r>
            <a:r>
              <a:rPr lang="ja-JP" altLang="en-US" sz="1100" dirty="0"/>
              <a:t>業務執行の刷新</a:t>
            </a:r>
            <a:r>
              <a:rPr lang="en-US" altLang="ja-JP" sz="1100" dirty="0"/>
              <a:t>】</a:t>
            </a:r>
            <a:r>
              <a:rPr lang="ja-JP" altLang="en-US" sz="1100" dirty="0"/>
              <a:t>・働き方改革</a:t>
            </a:r>
            <a:endParaRPr lang="en-US" altLang="ja-JP" sz="1100" dirty="0"/>
          </a:p>
        </p:txBody>
      </p:sp>
      <p:sp>
        <p:nvSpPr>
          <p:cNvPr id="25" name="テキスト ボックス 24"/>
          <p:cNvSpPr txBox="1"/>
          <p:nvPr/>
        </p:nvSpPr>
        <p:spPr>
          <a:xfrm>
            <a:off x="7923673" y="0"/>
            <a:ext cx="1187624" cy="338554"/>
          </a:xfrm>
          <a:prstGeom prst="rect">
            <a:avLst/>
          </a:prstGeom>
          <a:noFill/>
        </p:spPr>
        <p:txBody>
          <a:bodyPr wrap="square" rtlCol="0">
            <a:spAutoFit/>
          </a:bodyPr>
          <a:lstStyle/>
          <a:p>
            <a:r>
              <a:rPr lang="en-US" altLang="ja-JP" sz="1600" dirty="0" smtClean="0"/>
              <a:t>A13.(33)</a:t>
            </a:r>
            <a:endParaRPr lang="ja-JP" altLang="en-US" sz="1600" dirty="0"/>
          </a:p>
        </p:txBody>
      </p:sp>
    </p:spTree>
    <p:extLst>
      <p:ext uri="{BB962C8B-B14F-4D97-AF65-F5344CB8AC3E}">
        <p14:creationId xmlns:p14="http://schemas.microsoft.com/office/powerpoint/2010/main" val="784226037"/>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テキスト ボックス 7"/>
          <p:cNvSpPr txBox="1"/>
          <p:nvPr/>
        </p:nvSpPr>
        <p:spPr>
          <a:xfrm>
            <a:off x="0" y="-27384"/>
            <a:ext cx="7524328" cy="461665"/>
          </a:xfrm>
          <a:prstGeom prst="rect">
            <a:avLst/>
          </a:prstGeom>
          <a:solidFill>
            <a:srgbClr val="0070C0"/>
          </a:solidFill>
        </p:spPr>
        <p:txBody>
          <a:bodyPr wrap="square" rtlCol="0">
            <a:spAutoFit/>
          </a:bodyPr>
          <a:lstStyle/>
          <a:p>
            <a:r>
              <a:rPr lang="ja-JP" altLang="en-US" sz="2400" b="1" dirty="0">
                <a:solidFill>
                  <a:schemeClr val="bg1"/>
                </a:solidFill>
                <a:latin typeface="ＭＳ Ｐゴシック" panose="020B0600070205080204" pitchFamily="50" charset="-128"/>
                <a:ea typeface="ＭＳ Ｐゴシック" panose="020B0600070205080204" pitchFamily="50" charset="-128"/>
              </a:rPr>
              <a:t> </a:t>
            </a:r>
            <a:r>
              <a:rPr lang="en-US" altLang="ja-JP" sz="2400" b="1" u="sng" dirty="0">
                <a:solidFill>
                  <a:schemeClr val="bg1"/>
                </a:solidFill>
                <a:latin typeface="ＭＳ Ｐゴシック" panose="020B0600070205080204" pitchFamily="50" charset="-128"/>
                <a:ea typeface="ＭＳ Ｐゴシック" panose="020B0600070205080204" pitchFamily="50" charset="-128"/>
              </a:rPr>
              <a:t>Ⅰ</a:t>
            </a:r>
            <a:r>
              <a:rPr lang="ja-JP" altLang="en-US" sz="2400" b="1" u="sng" dirty="0" smtClean="0">
                <a:solidFill>
                  <a:schemeClr val="bg1"/>
                </a:solidFill>
                <a:latin typeface="ＭＳ Ｐゴシック" panose="020B0600070205080204" pitchFamily="50" charset="-128"/>
                <a:ea typeface="ＭＳ Ｐゴシック" panose="020B0600070205080204" pitchFamily="50" charset="-128"/>
              </a:rPr>
              <a:t>（</a:t>
            </a:r>
            <a:r>
              <a:rPr lang="en-US" altLang="ja-JP" sz="2400" b="1" u="sng" dirty="0" smtClean="0">
                <a:solidFill>
                  <a:schemeClr val="bg1"/>
                </a:solidFill>
                <a:latin typeface="ＭＳ Ｐゴシック" panose="020B0600070205080204" pitchFamily="50" charset="-128"/>
                <a:ea typeface="ＭＳ Ｐゴシック" panose="020B0600070205080204" pitchFamily="50" charset="-128"/>
              </a:rPr>
              <a:t>2</a:t>
            </a:r>
            <a:r>
              <a:rPr lang="ja-JP" altLang="en-US" sz="2400" b="1" u="sng" dirty="0" smtClean="0">
                <a:solidFill>
                  <a:schemeClr val="bg1"/>
                </a:solidFill>
                <a:latin typeface="ＭＳ Ｐゴシック" panose="020B0600070205080204" pitchFamily="50" charset="-128"/>
                <a:ea typeface="ＭＳ Ｐゴシック" panose="020B0600070205080204" pitchFamily="50" charset="-128"/>
              </a:rPr>
              <a:t>）</a:t>
            </a:r>
            <a:r>
              <a:rPr lang="ja-JP" altLang="en-US" sz="2400" b="1" u="sng" dirty="0">
                <a:solidFill>
                  <a:schemeClr val="bg1"/>
                </a:solidFill>
                <a:latin typeface="ＭＳ Ｐゴシック" panose="020B0600070205080204" pitchFamily="50" charset="-128"/>
                <a:ea typeface="ＭＳ Ｐゴシック" panose="020B0600070205080204" pitchFamily="50" charset="-128"/>
              </a:rPr>
              <a:t>教育改革</a:t>
            </a:r>
            <a:endParaRPr lang="en-US" altLang="ja-JP" sz="2400" b="1" u="sng" dirty="0">
              <a:solidFill>
                <a:schemeClr val="bg1"/>
              </a:solidFill>
              <a:latin typeface="ＭＳ Ｐゴシック" panose="020B0600070205080204" pitchFamily="50" charset="-128"/>
              <a:ea typeface="ＭＳ Ｐゴシック" panose="020B0600070205080204" pitchFamily="50" charset="-128"/>
            </a:endParaRPr>
          </a:p>
        </p:txBody>
      </p:sp>
      <p:sp>
        <p:nvSpPr>
          <p:cNvPr id="6" name="テキスト ボックス 5"/>
          <p:cNvSpPr txBox="1"/>
          <p:nvPr/>
        </p:nvSpPr>
        <p:spPr>
          <a:xfrm>
            <a:off x="7812360" y="0"/>
            <a:ext cx="1331640" cy="307777"/>
          </a:xfrm>
          <a:prstGeom prst="rect">
            <a:avLst/>
          </a:prstGeom>
          <a:noFill/>
        </p:spPr>
        <p:txBody>
          <a:bodyPr wrap="square" rtlCol="0">
            <a:spAutoFit/>
          </a:bodyPr>
          <a:lstStyle/>
          <a:p>
            <a:r>
              <a:rPr lang="en-US" altLang="ja-JP" sz="1400" dirty="0">
                <a:latin typeface="Arial" pitchFamily="34" charset="0"/>
                <a:cs typeface="Arial" pitchFamily="34" charset="0"/>
              </a:rPr>
              <a:t>B2</a:t>
            </a:r>
            <a:endParaRPr kumimoji="1" lang="en-US" altLang="ja-JP" sz="1400" dirty="0">
              <a:latin typeface="Arial" pitchFamily="34" charset="0"/>
              <a:cs typeface="Arial" pitchFamily="34" charset="0"/>
            </a:endParaRPr>
          </a:p>
        </p:txBody>
      </p:sp>
      <p:sp>
        <p:nvSpPr>
          <p:cNvPr id="5" name="スライド番号プレースホルダ 4"/>
          <p:cNvSpPr>
            <a:spLocks noGrp="1"/>
          </p:cNvSpPr>
          <p:nvPr>
            <p:ph type="sldNum" sz="quarter" idx="12"/>
          </p:nvPr>
        </p:nvSpPr>
        <p:spPr/>
        <p:txBody>
          <a:bodyPr/>
          <a:lstStyle/>
          <a:p>
            <a:fld id="{CCEC3038-1CF1-4B63-9920-55248DCFBA97}" type="slidenum">
              <a:rPr kumimoji="1" lang="ja-JP" altLang="en-US" smtClean="0"/>
              <a:pPr/>
              <a:t>18</a:t>
            </a:fld>
            <a:endParaRPr kumimoji="1" lang="ja-JP" altLang="en-US" dirty="0"/>
          </a:p>
        </p:txBody>
      </p:sp>
      <p:sp>
        <p:nvSpPr>
          <p:cNvPr id="13" name="角丸四角形 12"/>
          <p:cNvSpPr/>
          <p:nvPr/>
        </p:nvSpPr>
        <p:spPr>
          <a:xfrm>
            <a:off x="2483768" y="2132856"/>
            <a:ext cx="1152128" cy="216024"/>
          </a:xfrm>
          <a:prstGeom prst="roundRect">
            <a:avLst>
              <a:gd name="adj" fmla="val 3640"/>
            </a:avLst>
          </a:prstGeom>
          <a:solidFill>
            <a:schemeClr val="accent6">
              <a:lumMod val="60000"/>
              <a:lumOff val="40000"/>
              <a:alpha val="5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4" name="角丸四角形 13"/>
          <p:cNvSpPr/>
          <p:nvPr/>
        </p:nvSpPr>
        <p:spPr>
          <a:xfrm>
            <a:off x="1834117" y="3620990"/>
            <a:ext cx="1801779" cy="2256282"/>
          </a:xfrm>
          <a:prstGeom prst="roundRect">
            <a:avLst>
              <a:gd name="adj" fmla="val 3640"/>
            </a:avLst>
          </a:prstGeom>
          <a:solidFill>
            <a:schemeClr val="accent6">
              <a:lumMod val="60000"/>
              <a:lumOff val="40000"/>
              <a:alpha val="5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5" name="角丸四角形 14"/>
          <p:cNvSpPr/>
          <p:nvPr/>
        </p:nvSpPr>
        <p:spPr>
          <a:xfrm>
            <a:off x="1966833" y="2319263"/>
            <a:ext cx="504056" cy="216024"/>
          </a:xfrm>
          <a:prstGeom prst="roundRect">
            <a:avLst>
              <a:gd name="adj" fmla="val 3640"/>
            </a:avLst>
          </a:prstGeom>
          <a:solidFill>
            <a:schemeClr val="accent6">
              <a:lumMod val="60000"/>
              <a:lumOff val="40000"/>
              <a:alpha val="5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6" name="角丸四角形 15"/>
          <p:cNvSpPr/>
          <p:nvPr/>
        </p:nvSpPr>
        <p:spPr>
          <a:xfrm>
            <a:off x="3763031" y="2348880"/>
            <a:ext cx="2321137" cy="432048"/>
          </a:xfrm>
          <a:prstGeom prst="roundRect">
            <a:avLst>
              <a:gd name="adj" fmla="val 3640"/>
            </a:avLst>
          </a:prstGeom>
          <a:solidFill>
            <a:schemeClr val="accent6">
              <a:lumMod val="60000"/>
              <a:lumOff val="40000"/>
              <a:alpha val="5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7" name="角丸四角形 16"/>
          <p:cNvSpPr/>
          <p:nvPr/>
        </p:nvSpPr>
        <p:spPr>
          <a:xfrm>
            <a:off x="3791780" y="3658684"/>
            <a:ext cx="2868452" cy="274372"/>
          </a:xfrm>
          <a:prstGeom prst="roundRect">
            <a:avLst>
              <a:gd name="adj" fmla="val 3640"/>
            </a:avLst>
          </a:prstGeom>
          <a:solidFill>
            <a:schemeClr val="accent6">
              <a:lumMod val="60000"/>
              <a:lumOff val="40000"/>
              <a:alpha val="5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8" name="角丸四角形 17"/>
          <p:cNvSpPr/>
          <p:nvPr/>
        </p:nvSpPr>
        <p:spPr>
          <a:xfrm>
            <a:off x="3762164" y="5782938"/>
            <a:ext cx="2868452" cy="382365"/>
          </a:xfrm>
          <a:prstGeom prst="roundRect">
            <a:avLst>
              <a:gd name="adj" fmla="val 3640"/>
            </a:avLst>
          </a:prstGeom>
          <a:solidFill>
            <a:schemeClr val="accent6">
              <a:lumMod val="60000"/>
              <a:lumOff val="40000"/>
              <a:alpha val="5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9" name="角丸四角形 18"/>
          <p:cNvSpPr/>
          <p:nvPr/>
        </p:nvSpPr>
        <p:spPr>
          <a:xfrm>
            <a:off x="8244408" y="980729"/>
            <a:ext cx="504056" cy="204061"/>
          </a:xfrm>
          <a:prstGeom prst="roundRect">
            <a:avLst>
              <a:gd name="adj" fmla="val 3640"/>
            </a:avLst>
          </a:prstGeom>
          <a:solidFill>
            <a:schemeClr val="accent6">
              <a:lumMod val="60000"/>
              <a:lumOff val="40000"/>
              <a:alpha val="5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0" name="角丸四角形 19"/>
          <p:cNvSpPr/>
          <p:nvPr/>
        </p:nvSpPr>
        <p:spPr>
          <a:xfrm>
            <a:off x="7236296" y="2857951"/>
            <a:ext cx="432048" cy="283017"/>
          </a:xfrm>
          <a:prstGeom prst="roundRect">
            <a:avLst>
              <a:gd name="adj" fmla="val 3640"/>
            </a:avLst>
          </a:prstGeom>
          <a:solidFill>
            <a:schemeClr val="accent6">
              <a:lumMod val="60000"/>
              <a:lumOff val="40000"/>
              <a:alpha val="5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1" name="角丸四角形 20"/>
          <p:cNvSpPr/>
          <p:nvPr/>
        </p:nvSpPr>
        <p:spPr>
          <a:xfrm>
            <a:off x="6682160" y="3467501"/>
            <a:ext cx="2210320" cy="753587"/>
          </a:xfrm>
          <a:prstGeom prst="roundRect">
            <a:avLst>
              <a:gd name="adj" fmla="val 3640"/>
            </a:avLst>
          </a:prstGeom>
          <a:solidFill>
            <a:schemeClr val="accent6">
              <a:lumMod val="60000"/>
              <a:lumOff val="40000"/>
              <a:alpha val="5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2" name="角丸四角形 21"/>
          <p:cNvSpPr/>
          <p:nvPr/>
        </p:nvSpPr>
        <p:spPr>
          <a:xfrm>
            <a:off x="6745294" y="4763094"/>
            <a:ext cx="2147186" cy="753587"/>
          </a:xfrm>
          <a:prstGeom prst="roundRect">
            <a:avLst>
              <a:gd name="adj" fmla="val 3640"/>
            </a:avLst>
          </a:prstGeom>
          <a:solidFill>
            <a:schemeClr val="accent6">
              <a:lumMod val="60000"/>
              <a:lumOff val="40000"/>
              <a:alpha val="5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3" name="角丸四角形 22"/>
          <p:cNvSpPr/>
          <p:nvPr/>
        </p:nvSpPr>
        <p:spPr>
          <a:xfrm>
            <a:off x="6808132" y="1184790"/>
            <a:ext cx="572180" cy="191182"/>
          </a:xfrm>
          <a:prstGeom prst="roundRect">
            <a:avLst>
              <a:gd name="adj" fmla="val 3640"/>
            </a:avLst>
          </a:prstGeom>
          <a:solidFill>
            <a:schemeClr val="accent6">
              <a:lumMod val="60000"/>
              <a:lumOff val="40000"/>
              <a:alpha val="5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4" name="角丸四角形 23"/>
          <p:cNvSpPr/>
          <p:nvPr/>
        </p:nvSpPr>
        <p:spPr>
          <a:xfrm>
            <a:off x="5338331" y="4391917"/>
            <a:ext cx="529814" cy="238893"/>
          </a:xfrm>
          <a:prstGeom prst="roundRect">
            <a:avLst>
              <a:gd name="adj" fmla="val 3640"/>
            </a:avLst>
          </a:prstGeom>
          <a:solidFill>
            <a:schemeClr val="accent6">
              <a:lumMod val="60000"/>
              <a:lumOff val="40000"/>
              <a:alpha val="5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aphicFrame>
        <p:nvGraphicFramePr>
          <p:cNvPr id="3" name="表 2"/>
          <p:cNvGraphicFramePr>
            <a:graphicFrameLocks noGrp="1"/>
          </p:cNvGraphicFramePr>
          <p:nvPr>
            <p:extLst/>
          </p:nvPr>
        </p:nvGraphicFramePr>
        <p:xfrm>
          <a:off x="179512" y="620688"/>
          <a:ext cx="8712968" cy="5976664"/>
        </p:xfrm>
        <a:graphic>
          <a:graphicData uri="http://schemas.openxmlformats.org/drawingml/2006/table">
            <a:tbl>
              <a:tblPr firstRow="1" bandRow="1">
                <a:tableStyleId>{5940675A-B579-460E-94D1-54222C63F5DA}</a:tableStyleId>
              </a:tblPr>
              <a:tblGrid>
                <a:gridCol w="1656184">
                  <a:extLst>
                    <a:ext uri="{9D8B030D-6E8A-4147-A177-3AD203B41FA5}">
                      <a16:colId xmlns:a16="http://schemas.microsoft.com/office/drawing/2014/main" xmlns="" val="20000"/>
                    </a:ext>
                  </a:extLst>
                </a:gridCol>
                <a:gridCol w="1872208">
                  <a:extLst>
                    <a:ext uri="{9D8B030D-6E8A-4147-A177-3AD203B41FA5}">
                      <a16:colId xmlns:a16="http://schemas.microsoft.com/office/drawing/2014/main" xmlns="" val="20001"/>
                    </a:ext>
                  </a:extLst>
                </a:gridCol>
                <a:gridCol w="3006334">
                  <a:extLst>
                    <a:ext uri="{9D8B030D-6E8A-4147-A177-3AD203B41FA5}">
                      <a16:colId xmlns:a16="http://schemas.microsoft.com/office/drawing/2014/main" xmlns="" val="20002"/>
                    </a:ext>
                  </a:extLst>
                </a:gridCol>
                <a:gridCol w="2178242">
                  <a:extLst>
                    <a:ext uri="{9D8B030D-6E8A-4147-A177-3AD203B41FA5}">
                      <a16:colId xmlns:a16="http://schemas.microsoft.com/office/drawing/2014/main" xmlns="" val="20003"/>
                    </a:ext>
                  </a:extLst>
                </a:gridCol>
              </a:tblGrid>
              <a:tr h="354790">
                <a:tc>
                  <a:txBody>
                    <a:bodyPr/>
                    <a:lstStyle/>
                    <a:p>
                      <a:pPr algn="ctr">
                        <a:lnSpc>
                          <a:spcPts val="1500"/>
                        </a:lnSpc>
                      </a:pPr>
                      <a:r>
                        <a:rPr kumimoji="1" lang="ja-JP" altLang="en-US" dirty="0">
                          <a:solidFill>
                            <a:schemeClr val="tx1"/>
                          </a:solidFill>
                        </a:rPr>
                        <a:t>＜</a:t>
                      </a:r>
                      <a:r>
                        <a:rPr kumimoji="1" lang="en-US" altLang="ja-JP" dirty="0">
                          <a:solidFill>
                            <a:schemeClr val="tx1"/>
                          </a:solidFill>
                        </a:rPr>
                        <a:t>Why</a:t>
                      </a:r>
                      <a:r>
                        <a:rPr kumimoji="1" lang="ja-JP" altLang="en-US" dirty="0">
                          <a:solidFill>
                            <a:schemeClr val="tx1"/>
                          </a:solidFill>
                        </a:rPr>
                        <a:t>＞</a:t>
                      </a:r>
                    </a:p>
                  </a:txBody>
                  <a:tcPr anchor="ct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lnSpc>
                          <a:spcPts val="1500"/>
                        </a:lnSpc>
                      </a:pPr>
                      <a:r>
                        <a:rPr kumimoji="1" lang="ja-JP" altLang="en-US" dirty="0">
                          <a:solidFill>
                            <a:schemeClr val="tx1"/>
                          </a:solidFill>
                        </a:rPr>
                        <a:t>＜</a:t>
                      </a:r>
                      <a:r>
                        <a:rPr kumimoji="1" lang="en-US" altLang="ja-JP" dirty="0">
                          <a:solidFill>
                            <a:schemeClr val="tx1"/>
                          </a:solidFill>
                        </a:rPr>
                        <a:t>Vision</a:t>
                      </a:r>
                      <a:r>
                        <a:rPr kumimoji="1" lang="ja-JP" altLang="en-US" dirty="0">
                          <a:solidFill>
                            <a:schemeClr val="tx1"/>
                          </a:solidFill>
                        </a:rPr>
                        <a:t>＞</a:t>
                      </a:r>
                    </a:p>
                  </a:txBody>
                  <a:tcPr anchor="ct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lnSpc>
                          <a:spcPts val="1500"/>
                        </a:lnSpc>
                      </a:pPr>
                      <a:r>
                        <a:rPr kumimoji="1" lang="ja-JP" altLang="en-US" dirty="0">
                          <a:solidFill>
                            <a:schemeClr val="tx1"/>
                          </a:solidFill>
                        </a:rPr>
                        <a:t>＜</a:t>
                      </a:r>
                      <a:r>
                        <a:rPr kumimoji="1" lang="en-US" altLang="ja-JP" dirty="0">
                          <a:solidFill>
                            <a:schemeClr val="tx1"/>
                          </a:solidFill>
                        </a:rPr>
                        <a:t>What</a:t>
                      </a:r>
                      <a:r>
                        <a:rPr kumimoji="1" lang="ja-JP" altLang="en-US" dirty="0">
                          <a:solidFill>
                            <a:schemeClr val="tx1"/>
                          </a:solidFill>
                        </a:rPr>
                        <a:t>＞</a:t>
                      </a:r>
                    </a:p>
                  </a:txBody>
                  <a:tcPr anchor="ct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lnSpc>
                          <a:spcPts val="1500"/>
                        </a:lnSpc>
                      </a:pPr>
                      <a:r>
                        <a:rPr kumimoji="1" lang="ja-JP" altLang="en-US" dirty="0">
                          <a:solidFill>
                            <a:schemeClr val="tx1"/>
                          </a:solidFill>
                        </a:rPr>
                        <a:t>＜</a:t>
                      </a:r>
                      <a:r>
                        <a:rPr kumimoji="1" lang="en-US" altLang="ja-JP" dirty="0">
                          <a:solidFill>
                            <a:schemeClr val="tx1"/>
                          </a:solidFill>
                        </a:rPr>
                        <a:t>Outcome</a:t>
                      </a:r>
                      <a:r>
                        <a:rPr kumimoji="1" lang="ja-JP" altLang="en-US" dirty="0">
                          <a:solidFill>
                            <a:schemeClr val="tx1"/>
                          </a:solidFill>
                        </a:rPr>
                        <a:t>＞</a:t>
                      </a:r>
                    </a:p>
                  </a:txBody>
                  <a:tcPr anchor="ct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xmlns="" val="10000"/>
                  </a:ext>
                </a:extLst>
              </a:tr>
              <a:tr h="5621874">
                <a:tc>
                  <a:txBody>
                    <a:bodyPr/>
                    <a:lstStyle/>
                    <a:p>
                      <a:pPr marL="92075" indent="-92075">
                        <a:lnSpc>
                          <a:spcPts val="1500"/>
                        </a:lnSpc>
                      </a:pPr>
                      <a:r>
                        <a:rPr kumimoji="1" lang="ja-JP" altLang="en-US" sz="1400" dirty="0">
                          <a:solidFill>
                            <a:schemeClr val="tx1"/>
                          </a:solidFill>
                        </a:rPr>
                        <a:t>・</a:t>
                      </a:r>
                      <a:r>
                        <a:rPr lang="ja-JP" altLang="en-US" sz="1400" dirty="0">
                          <a:solidFill>
                            <a:schemeClr val="tx1"/>
                          </a:solidFill>
                        </a:rPr>
                        <a:t>小中学生の学力・体力が全国最低レベル</a:t>
                      </a:r>
                      <a:endParaRPr lang="en-US" altLang="ja-JP" sz="1400" dirty="0">
                        <a:solidFill>
                          <a:schemeClr val="tx1"/>
                        </a:solidFill>
                      </a:endParaRPr>
                    </a:p>
                    <a:p>
                      <a:pPr marL="92075" indent="-92075">
                        <a:lnSpc>
                          <a:spcPts val="1500"/>
                        </a:lnSpc>
                      </a:pPr>
                      <a:r>
                        <a:rPr kumimoji="1" lang="ja-JP" altLang="en-US" sz="1400" dirty="0">
                          <a:solidFill>
                            <a:schemeClr val="tx1"/>
                          </a:solidFill>
                        </a:rPr>
                        <a:t>・</a:t>
                      </a:r>
                      <a:r>
                        <a:rPr lang="ja-JP" altLang="en-US" sz="1400" dirty="0">
                          <a:solidFill>
                            <a:schemeClr val="tx1"/>
                          </a:solidFill>
                        </a:rPr>
                        <a:t>市民や首長の意向が教育方針に反映されない仕組みになっていた</a:t>
                      </a:r>
                      <a:endParaRPr kumimoji="1" lang="ja-JP" altLang="en-US" sz="1400" dirty="0">
                        <a:solidFill>
                          <a:schemeClr val="tx1"/>
                        </a:solidFill>
                      </a:endParaRPr>
                    </a:p>
                    <a:p>
                      <a:pPr>
                        <a:lnSpc>
                          <a:spcPts val="1500"/>
                        </a:lnSpc>
                      </a:pPr>
                      <a:endParaRPr kumimoji="1" lang="ja-JP" altLang="en-US" sz="1400" dirty="0">
                        <a:solidFill>
                          <a:schemeClr val="tx1"/>
                        </a:solidFill>
                      </a:endParaRPr>
                    </a:p>
                  </a:txBody>
                  <a:tcP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92075" indent="-92075">
                        <a:lnSpc>
                          <a:spcPts val="1500"/>
                        </a:lnSpc>
                      </a:pPr>
                      <a:r>
                        <a:rPr kumimoji="1" lang="ja-JP" altLang="en-US" sz="1400" u="none" dirty="0">
                          <a:solidFill>
                            <a:schemeClr val="tx1"/>
                          </a:solidFill>
                        </a:rPr>
                        <a:t>・</a:t>
                      </a:r>
                      <a:r>
                        <a:rPr lang="ja-JP" altLang="en-US" sz="1400" u="none" dirty="0">
                          <a:solidFill>
                            <a:schemeClr val="tx1"/>
                          </a:solidFill>
                        </a:rPr>
                        <a:t>市会・市長・教育委員会が緊密に連携 し、教育行政をマネジメント</a:t>
                      </a:r>
                      <a:endParaRPr kumimoji="1" lang="ja-JP" altLang="en-US" sz="1400" u="none" dirty="0">
                        <a:solidFill>
                          <a:schemeClr val="tx1"/>
                        </a:solidFill>
                      </a:endParaRPr>
                    </a:p>
                    <a:p>
                      <a:pPr marL="92075" indent="-92075">
                        <a:lnSpc>
                          <a:spcPts val="1500"/>
                        </a:lnSpc>
                      </a:pPr>
                      <a:r>
                        <a:rPr kumimoji="1" lang="ja-JP" altLang="en-US" sz="1400" u="none" dirty="0">
                          <a:solidFill>
                            <a:schemeClr val="tx1"/>
                          </a:solidFill>
                        </a:rPr>
                        <a:t>・</a:t>
                      </a:r>
                      <a:r>
                        <a:rPr lang="ja-JP" altLang="en-US" sz="1400" u="none" dirty="0">
                          <a:solidFill>
                            <a:schemeClr val="tx1"/>
                          </a:solidFill>
                        </a:rPr>
                        <a:t>教育内容、教育関係の仕組みを刷新する。</a:t>
                      </a:r>
                      <a:endParaRPr lang="en-US" altLang="ja-JP" sz="1400" u="none" dirty="0">
                        <a:solidFill>
                          <a:schemeClr val="tx1"/>
                        </a:solidFill>
                      </a:endParaRPr>
                    </a:p>
                    <a:p>
                      <a:pPr marL="92075" indent="-92075">
                        <a:lnSpc>
                          <a:spcPts val="1500"/>
                        </a:lnSpc>
                      </a:pPr>
                      <a:r>
                        <a:rPr kumimoji="1" lang="ja-JP" altLang="en-US" sz="1400" u="none" dirty="0">
                          <a:solidFill>
                            <a:schemeClr val="tx1"/>
                          </a:solidFill>
                        </a:rPr>
                        <a:t>・</a:t>
                      </a:r>
                      <a:r>
                        <a:rPr kumimoji="1" lang="en-US" altLang="ja-JP" sz="1400" u="none" dirty="0">
                          <a:solidFill>
                            <a:schemeClr val="tx1"/>
                          </a:solidFill>
                        </a:rPr>
                        <a:t>2013</a:t>
                      </a:r>
                      <a:r>
                        <a:rPr lang="ja-JP" altLang="en-US" sz="1400" u="none" dirty="0">
                          <a:solidFill>
                            <a:schemeClr val="tx1"/>
                          </a:solidFill>
                        </a:rPr>
                        <a:t>～</a:t>
                      </a:r>
                      <a:r>
                        <a:rPr lang="en-US" altLang="ja-JP" sz="1400" u="none" dirty="0">
                          <a:solidFill>
                            <a:schemeClr val="tx1"/>
                          </a:solidFill>
                        </a:rPr>
                        <a:t>2016</a:t>
                      </a:r>
                      <a:r>
                        <a:rPr lang="ja-JP" altLang="en-US" sz="1400" u="none" dirty="0">
                          <a:solidFill>
                            <a:schemeClr val="tx1"/>
                          </a:solidFill>
                        </a:rPr>
                        <a:t>年度の４年間で「カリキュラム改革」「グローバル改革」「マネジメント改革」「ガバナンス改革」「学校サポート改革」の５つの柱で改革する。</a:t>
                      </a:r>
                      <a:endParaRPr lang="en-US" altLang="ja-JP" sz="1400" u="none" dirty="0">
                        <a:solidFill>
                          <a:schemeClr val="tx1"/>
                        </a:solidFill>
                      </a:endParaRPr>
                    </a:p>
                    <a:p>
                      <a:pPr marL="92075" marR="0" indent="-92075" algn="l" defTabSz="914400" rtl="0" eaLnBrk="1" fontAlgn="auto" latinLnBrk="0" hangingPunct="1">
                        <a:lnSpc>
                          <a:spcPts val="1500"/>
                        </a:lnSpc>
                        <a:spcBef>
                          <a:spcPts val="0"/>
                        </a:spcBef>
                        <a:spcAft>
                          <a:spcPts val="0"/>
                        </a:spcAft>
                        <a:buClrTx/>
                        <a:buSzTx/>
                        <a:buFontTx/>
                        <a:buNone/>
                        <a:tabLst/>
                        <a:defRPr/>
                      </a:pPr>
                      <a:r>
                        <a:rPr lang="ja-JP" altLang="en-US" sz="1400" u="none" dirty="0">
                          <a:solidFill>
                            <a:schemeClr val="tx1"/>
                          </a:solidFill>
                        </a:rPr>
                        <a:t>・</a:t>
                      </a:r>
                      <a:r>
                        <a:rPr lang="en-US" altLang="ja-JP" sz="1400" u="none" dirty="0">
                          <a:solidFill>
                            <a:schemeClr val="tx1"/>
                          </a:solidFill>
                        </a:rPr>
                        <a:t>2017</a:t>
                      </a:r>
                      <a:r>
                        <a:rPr lang="ja-JP" altLang="en-US" sz="1400" u="none" dirty="0">
                          <a:solidFill>
                            <a:schemeClr val="tx1"/>
                          </a:solidFill>
                        </a:rPr>
                        <a:t>～</a:t>
                      </a:r>
                      <a:r>
                        <a:rPr lang="en-US" altLang="ja-JP" sz="1400" u="none" dirty="0">
                          <a:solidFill>
                            <a:schemeClr val="tx1"/>
                          </a:solidFill>
                        </a:rPr>
                        <a:t>2020</a:t>
                      </a:r>
                      <a:r>
                        <a:rPr lang="ja-JP" altLang="en-US" sz="1400" u="none" dirty="0">
                          <a:solidFill>
                            <a:schemeClr val="tx1"/>
                          </a:solidFill>
                        </a:rPr>
                        <a:t>年度の４年間で、５つの改革によって構築した教育制度の基盤を堅持しながら、「成果と課題の見える化」「改革のさらなる浸透」「支援の重点化」を施策実施の基本となる視点とし、教育改革の浸透を図る。</a:t>
                      </a:r>
                    </a:p>
                    <a:p>
                      <a:pPr marL="92075" indent="-92075">
                        <a:lnSpc>
                          <a:spcPts val="1500"/>
                        </a:lnSpc>
                      </a:pPr>
                      <a:endParaRPr kumimoji="1" lang="ja-JP" altLang="en-US" sz="1400" u="none" dirty="0">
                        <a:solidFill>
                          <a:schemeClr val="tx1"/>
                        </a:solidFill>
                      </a:endParaRPr>
                    </a:p>
                    <a:p>
                      <a:pPr>
                        <a:lnSpc>
                          <a:spcPts val="1500"/>
                        </a:lnSpc>
                      </a:pPr>
                      <a:endParaRPr kumimoji="1" lang="ja-JP" altLang="en-US" sz="1400" u="none" dirty="0">
                        <a:solidFill>
                          <a:schemeClr val="tx1"/>
                        </a:solidFill>
                      </a:endParaRP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noFill/>
                  </a:tcPr>
                </a:tc>
                <a:tc>
                  <a:txBody>
                    <a:bodyPr/>
                    <a:lstStyle/>
                    <a:p>
                      <a:pPr>
                        <a:lnSpc>
                          <a:spcPts val="1500"/>
                        </a:lnSpc>
                      </a:pPr>
                      <a:r>
                        <a:rPr lang="en-US" altLang="ja-JP" sz="1400" u="none" dirty="0">
                          <a:solidFill>
                            <a:schemeClr val="tx1"/>
                          </a:solidFill>
                        </a:rPr>
                        <a:t>2012</a:t>
                      </a:r>
                      <a:r>
                        <a:rPr lang="ja-JP" altLang="en-US" sz="1400" u="none" dirty="0">
                          <a:solidFill>
                            <a:schemeClr val="tx1"/>
                          </a:solidFill>
                        </a:rPr>
                        <a:t>年度以降、順次以下の取組みを進めている（１）</a:t>
                      </a:r>
                      <a:endParaRPr lang="en-US" altLang="ja-JP" sz="1400" u="none" dirty="0">
                        <a:solidFill>
                          <a:schemeClr val="tx1"/>
                        </a:solidFill>
                      </a:endParaRPr>
                    </a:p>
                    <a:p>
                      <a:pPr>
                        <a:lnSpc>
                          <a:spcPts val="1500"/>
                        </a:lnSpc>
                      </a:pPr>
                      <a:r>
                        <a:rPr lang="en-US" altLang="ja-JP" sz="1400" u="sng" dirty="0">
                          <a:solidFill>
                            <a:schemeClr val="tx1"/>
                          </a:solidFill>
                        </a:rPr>
                        <a:t>Ⅰ</a:t>
                      </a:r>
                      <a:r>
                        <a:rPr lang="ja-JP" altLang="en-US" sz="1400" u="sng" dirty="0">
                          <a:solidFill>
                            <a:schemeClr val="tx1"/>
                          </a:solidFill>
                        </a:rPr>
                        <a:t>教育行政の制度改革</a:t>
                      </a:r>
                      <a:endParaRPr lang="en-US" altLang="ja-JP" sz="1400" u="sng" dirty="0">
                        <a:solidFill>
                          <a:schemeClr val="tx1"/>
                        </a:solidFill>
                      </a:endParaRPr>
                    </a:p>
                    <a:p>
                      <a:pPr>
                        <a:lnSpc>
                          <a:spcPts val="1500"/>
                        </a:lnSpc>
                      </a:pPr>
                      <a:r>
                        <a:rPr lang="ja-JP" altLang="en-US" sz="1200" u="none" dirty="0">
                          <a:solidFill>
                            <a:schemeClr val="tx1"/>
                          </a:solidFill>
                        </a:rPr>
                        <a:t>・教育行政基本条例、大阪市立学校活性化条例制定 </a:t>
                      </a:r>
                      <a:r>
                        <a:rPr lang="ja-JP" altLang="en-US" sz="1200" u="none" baseline="0" dirty="0">
                          <a:solidFill>
                            <a:schemeClr val="tx1"/>
                          </a:solidFill>
                        </a:rPr>
                        <a:t> </a:t>
                      </a:r>
                      <a:endParaRPr lang="en-US" altLang="ja-JP" sz="1200" u="none" dirty="0">
                        <a:solidFill>
                          <a:schemeClr val="tx1"/>
                        </a:solidFill>
                      </a:endParaRPr>
                    </a:p>
                    <a:p>
                      <a:pPr>
                        <a:lnSpc>
                          <a:spcPts val="1500"/>
                        </a:lnSpc>
                      </a:pPr>
                      <a:r>
                        <a:rPr lang="ja-JP" altLang="en-US" sz="1200" u="none" dirty="0">
                          <a:solidFill>
                            <a:schemeClr val="tx1"/>
                          </a:solidFill>
                        </a:rPr>
                        <a:t>・市長と教育委員の協議の場設置（総合教育会議の先取り）</a:t>
                      </a:r>
                      <a:endParaRPr lang="en-US" altLang="ja-JP" sz="1200" u="none" dirty="0">
                        <a:solidFill>
                          <a:schemeClr val="tx1"/>
                        </a:solidFill>
                      </a:endParaRPr>
                    </a:p>
                    <a:p>
                      <a:pPr>
                        <a:lnSpc>
                          <a:spcPts val="1500"/>
                        </a:lnSpc>
                      </a:pPr>
                      <a:r>
                        <a:rPr lang="ja-JP" altLang="en-US" sz="1200" u="none" dirty="0">
                          <a:solidFill>
                            <a:schemeClr val="tx1"/>
                          </a:solidFill>
                          <a:latin typeface="+mn-ea"/>
                          <a:ea typeface="+mn-ea"/>
                        </a:rPr>
                        <a:t>・総合教育会議の設置（</a:t>
                      </a:r>
                      <a:r>
                        <a:rPr lang="en-US" altLang="ja-JP" sz="1200" u="none" dirty="0">
                          <a:solidFill>
                            <a:schemeClr val="tx1"/>
                          </a:solidFill>
                          <a:latin typeface="+mn-ea"/>
                          <a:ea typeface="+mn-ea"/>
                        </a:rPr>
                        <a:t>2015</a:t>
                      </a:r>
                      <a:r>
                        <a:rPr lang="ja-JP" altLang="en-US" sz="1200" u="none" dirty="0">
                          <a:solidFill>
                            <a:schemeClr val="tx1"/>
                          </a:solidFill>
                          <a:latin typeface="+mn-ea"/>
                          <a:ea typeface="+mn-ea"/>
                        </a:rPr>
                        <a:t>）</a:t>
                      </a:r>
                      <a:endParaRPr lang="en-US" altLang="ja-JP" sz="1200" u="none" dirty="0">
                        <a:solidFill>
                          <a:schemeClr val="tx1"/>
                        </a:solidFill>
                        <a:latin typeface="+mn-ea"/>
                        <a:ea typeface="+mn-ea"/>
                      </a:endParaRPr>
                    </a:p>
                    <a:p>
                      <a:pPr marL="0" marR="0" indent="0" algn="l" defTabSz="914400" rtl="0" eaLnBrk="1" fontAlgn="auto" latinLnBrk="0" hangingPunct="1">
                        <a:lnSpc>
                          <a:spcPts val="1500"/>
                        </a:lnSpc>
                        <a:spcBef>
                          <a:spcPts val="0"/>
                        </a:spcBef>
                        <a:spcAft>
                          <a:spcPts val="0"/>
                        </a:spcAft>
                        <a:buClrTx/>
                        <a:buSzTx/>
                        <a:buFontTx/>
                        <a:buNone/>
                        <a:tabLst/>
                        <a:defRPr/>
                      </a:pPr>
                      <a:r>
                        <a:rPr lang="ja-JP" altLang="en-US" sz="1200" u="none" dirty="0">
                          <a:solidFill>
                            <a:schemeClr val="tx1"/>
                          </a:solidFill>
                          <a:latin typeface="+mn-ea"/>
                          <a:ea typeface="+mn-ea"/>
                        </a:rPr>
                        <a:t>・分権型教育行政への転換（</a:t>
                      </a:r>
                      <a:r>
                        <a:rPr lang="en-US" altLang="ja-JP" sz="1200" u="none" dirty="0">
                          <a:solidFill>
                            <a:schemeClr val="tx1"/>
                          </a:solidFill>
                          <a:latin typeface="+mn-ea"/>
                          <a:ea typeface="+mn-ea"/>
                        </a:rPr>
                        <a:t>2015</a:t>
                      </a:r>
                      <a:r>
                        <a:rPr lang="ja-JP" altLang="en-US" sz="1200" u="none" dirty="0">
                          <a:solidFill>
                            <a:schemeClr val="tx1"/>
                          </a:solidFill>
                          <a:latin typeface="+mn-ea"/>
                          <a:ea typeface="+mn-ea"/>
                        </a:rPr>
                        <a:t>）</a:t>
                      </a:r>
                      <a:endParaRPr lang="en-US" altLang="ja-JP" sz="1200" u="none" dirty="0">
                        <a:solidFill>
                          <a:schemeClr val="tx1"/>
                        </a:solidFill>
                        <a:latin typeface="+mn-ea"/>
                        <a:ea typeface="+mn-ea"/>
                      </a:endParaRPr>
                    </a:p>
                    <a:p>
                      <a:pPr>
                        <a:lnSpc>
                          <a:spcPts val="1500"/>
                        </a:lnSpc>
                      </a:pPr>
                      <a:endParaRPr lang="en-US" altLang="ja-JP" sz="1200" u="none" dirty="0">
                        <a:solidFill>
                          <a:schemeClr val="tx1"/>
                        </a:solidFill>
                      </a:endParaRPr>
                    </a:p>
                    <a:p>
                      <a:pPr>
                        <a:lnSpc>
                          <a:spcPts val="1500"/>
                        </a:lnSpc>
                      </a:pPr>
                      <a:r>
                        <a:rPr lang="en-US" altLang="ja-JP" sz="1400" u="sng" dirty="0">
                          <a:solidFill>
                            <a:schemeClr val="tx1"/>
                          </a:solidFill>
                        </a:rPr>
                        <a:t>Ⅱ</a:t>
                      </a:r>
                      <a:r>
                        <a:rPr lang="ja-JP" altLang="en-US" sz="1400" u="sng" dirty="0">
                          <a:solidFill>
                            <a:schemeClr val="tx1"/>
                          </a:solidFill>
                        </a:rPr>
                        <a:t>学校運営の制度改革</a:t>
                      </a:r>
                      <a:endParaRPr lang="en-US" altLang="ja-JP" sz="1400" u="sng" dirty="0">
                        <a:solidFill>
                          <a:schemeClr val="tx1"/>
                        </a:solidFill>
                      </a:endParaRPr>
                    </a:p>
                    <a:p>
                      <a:pPr>
                        <a:lnSpc>
                          <a:spcPts val="1500"/>
                        </a:lnSpc>
                      </a:pPr>
                      <a:r>
                        <a:rPr lang="ja-JP" altLang="en-US" sz="1200" u="none" dirty="0">
                          <a:solidFill>
                            <a:schemeClr val="tx1"/>
                          </a:solidFill>
                        </a:rPr>
                        <a:t>・校長公募の実施、副校長のモデル配置、予算・人事の校長裁量の強化</a:t>
                      </a:r>
                      <a:endParaRPr lang="en-US" altLang="ja-JP" sz="1200" u="none" dirty="0">
                        <a:solidFill>
                          <a:schemeClr val="tx1"/>
                        </a:solidFill>
                      </a:endParaRPr>
                    </a:p>
                    <a:p>
                      <a:pPr>
                        <a:lnSpc>
                          <a:spcPts val="1500"/>
                        </a:lnSpc>
                      </a:pPr>
                      <a:r>
                        <a:rPr lang="ja-JP" altLang="en-US" sz="1200" dirty="0"/>
                        <a:t>・</a:t>
                      </a:r>
                      <a:r>
                        <a:rPr lang="ja-JP" altLang="en-US" sz="1200" u="none" dirty="0">
                          <a:solidFill>
                            <a:schemeClr val="tx1"/>
                          </a:solidFill>
                        </a:rPr>
                        <a:t>学校選択制の実施、学校協議会の設置</a:t>
                      </a:r>
                      <a:endParaRPr lang="en-US" altLang="ja-JP" sz="1200" u="none" dirty="0">
                        <a:solidFill>
                          <a:schemeClr val="tx1"/>
                        </a:solidFill>
                      </a:endParaRPr>
                    </a:p>
                    <a:p>
                      <a:pPr>
                        <a:lnSpc>
                          <a:spcPts val="1500"/>
                        </a:lnSpc>
                      </a:pPr>
                      <a:r>
                        <a:rPr lang="ja-JP" altLang="en-US" sz="1200" u="none" dirty="0">
                          <a:solidFill>
                            <a:schemeClr val="tx1"/>
                          </a:solidFill>
                          <a:latin typeface="+mn-ea"/>
                          <a:ea typeface="+mn-ea"/>
                        </a:rPr>
                        <a:t>・大阪市小学校学力経年調査の実施（</a:t>
                      </a:r>
                      <a:r>
                        <a:rPr lang="en-US" altLang="ja-JP" sz="1200" u="none" dirty="0">
                          <a:solidFill>
                            <a:schemeClr val="tx1"/>
                          </a:solidFill>
                          <a:latin typeface="+mn-ea"/>
                          <a:ea typeface="+mn-ea"/>
                        </a:rPr>
                        <a:t>2016</a:t>
                      </a:r>
                      <a:r>
                        <a:rPr lang="ja-JP" altLang="en-US" sz="1200" u="none" dirty="0">
                          <a:solidFill>
                            <a:schemeClr val="tx1"/>
                          </a:solidFill>
                          <a:latin typeface="+mn-ea"/>
                          <a:ea typeface="+mn-ea"/>
                        </a:rPr>
                        <a:t>）</a:t>
                      </a:r>
                      <a:endParaRPr lang="en-US" altLang="ja-JP" sz="1200" u="none" dirty="0">
                        <a:solidFill>
                          <a:schemeClr val="tx1"/>
                        </a:solidFill>
                        <a:latin typeface="+mn-ea"/>
                        <a:ea typeface="+mn-ea"/>
                      </a:endParaRPr>
                    </a:p>
                    <a:p>
                      <a:pPr>
                        <a:lnSpc>
                          <a:spcPts val="1500"/>
                        </a:lnSpc>
                      </a:pPr>
                      <a:endParaRPr lang="en-US" altLang="ja-JP" sz="1200" u="none" dirty="0">
                        <a:solidFill>
                          <a:schemeClr val="tx1"/>
                        </a:solidFill>
                      </a:endParaRPr>
                    </a:p>
                    <a:p>
                      <a:pPr>
                        <a:lnSpc>
                          <a:spcPts val="1500"/>
                        </a:lnSpc>
                      </a:pPr>
                      <a:r>
                        <a:rPr lang="en-US" altLang="ja-JP" sz="1400" u="sng" dirty="0">
                          <a:solidFill>
                            <a:schemeClr val="tx1"/>
                          </a:solidFill>
                        </a:rPr>
                        <a:t>Ⅲ</a:t>
                      </a:r>
                      <a:r>
                        <a:rPr lang="ja-JP" altLang="en-US" sz="1400" u="sng" dirty="0">
                          <a:solidFill>
                            <a:schemeClr val="tx1"/>
                          </a:solidFill>
                        </a:rPr>
                        <a:t>教育実践のイノベーション</a:t>
                      </a:r>
                      <a:endParaRPr lang="en-US" altLang="ja-JP" sz="1400" u="sng" dirty="0">
                        <a:solidFill>
                          <a:schemeClr val="tx1"/>
                        </a:solidFill>
                      </a:endParaRPr>
                    </a:p>
                    <a:p>
                      <a:pPr>
                        <a:lnSpc>
                          <a:spcPts val="1500"/>
                        </a:lnSpc>
                      </a:pPr>
                      <a:r>
                        <a:rPr lang="ja-JP" altLang="en-US" sz="1200" u="none" dirty="0">
                          <a:solidFill>
                            <a:schemeClr val="tx1"/>
                          </a:solidFill>
                        </a:rPr>
                        <a:t>・幼稚園・保育所に共通の就学前教育カリキュラムの作成、小学校低学年からの英語指導、学校教育への</a:t>
                      </a:r>
                      <a:r>
                        <a:rPr lang="en-US" altLang="ja-JP" sz="1200" u="none" dirty="0">
                          <a:solidFill>
                            <a:schemeClr val="tx1"/>
                          </a:solidFill>
                        </a:rPr>
                        <a:t>ICT</a:t>
                      </a:r>
                      <a:r>
                        <a:rPr lang="ja-JP" altLang="en-US" sz="1200" u="none" dirty="0">
                          <a:solidFill>
                            <a:schemeClr val="tx1"/>
                          </a:solidFill>
                        </a:rPr>
                        <a:t>活用</a:t>
                      </a:r>
                      <a:endParaRPr lang="en-US" altLang="ja-JP" sz="1200" u="none" dirty="0">
                        <a:solidFill>
                          <a:schemeClr val="tx1"/>
                        </a:solidFill>
                      </a:endParaRPr>
                    </a:p>
                    <a:p>
                      <a:pPr>
                        <a:lnSpc>
                          <a:spcPts val="1500"/>
                        </a:lnSpc>
                      </a:pPr>
                      <a:r>
                        <a:rPr lang="ja-JP" altLang="en-US" sz="1200" u="none" dirty="0">
                          <a:solidFill>
                            <a:schemeClr val="tx1"/>
                          </a:solidFill>
                        </a:rPr>
                        <a:t>・小・中学校の普通教室に空調機を段階的に設置、中学校給食の実施、教員個人やグループの主体的な研究活動の支援、校務の効率化に向けた</a:t>
                      </a:r>
                      <a:r>
                        <a:rPr lang="en-US" altLang="ja-JP" sz="1200" u="none" dirty="0">
                          <a:solidFill>
                            <a:schemeClr val="tx1"/>
                          </a:solidFill>
                        </a:rPr>
                        <a:t>ICT</a:t>
                      </a:r>
                      <a:r>
                        <a:rPr lang="ja-JP" altLang="en-US" sz="1200" u="none" dirty="0">
                          <a:solidFill>
                            <a:schemeClr val="tx1"/>
                          </a:solidFill>
                        </a:rPr>
                        <a:t>活用、学習サポーターの配置、生活指導支援員の配置　など</a:t>
                      </a:r>
                      <a:endParaRPr lang="en-US" altLang="ja-JP" sz="1200" u="none" dirty="0">
                        <a:solidFill>
                          <a:schemeClr val="tx1"/>
                        </a:solidFill>
                      </a:endParaRPr>
                    </a:p>
                    <a:p>
                      <a:pPr>
                        <a:lnSpc>
                          <a:spcPts val="1500"/>
                        </a:lnSpc>
                      </a:pPr>
                      <a:r>
                        <a:rPr lang="ja-JP" altLang="en-US" sz="1200" u="none" dirty="0">
                          <a:solidFill>
                            <a:schemeClr val="tx1"/>
                          </a:solidFill>
                        </a:rPr>
                        <a:t>・学校力ＵＰ支援事業・民間事業者を活用した課外授業　など</a:t>
                      </a:r>
                      <a:endParaRPr lang="en-US" altLang="ja-JP" sz="1200" u="none" dirty="0">
                        <a:solidFill>
                          <a:schemeClr val="tx1"/>
                        </a:solidFill>
                      </a:endParaRPr>
                    </a:p>
                    <a:p>
                      <a:pPr>
                        <a:lnSpc>
                          <a:spcPts val="1500"/>
                        </a:lnSpc>
                      </a:pPr>
                      <a:r>
                        <a:rPr lang="ja-JP" altLang="en-US" sz="1400" u="none" dirty="0">
                          <a:solidFill>
                            <a:schemeClr val="tx1"/>
                          </a:solidFill>
                        </a:rPr>
                        <a:t>上記にかかる予算の推移（２）</a:t>
                      </a:r>
                      <a:endParaRPr lang="en-US" altLang="ja-JP" sz="1400" u="none" dirty="0">
                        <a:solidFill>
                          <a:schemeClr val="tx1"/>
                        </a:solidFill>
                      </a:endParaRPr>
                    </a:p>
                    <a:p>
                      <a:pPr>
                        <a:lnSpc>
                          <a:spcPts val="1500"/>
                        </a:lnSpc>
                      </a:pPr>
                      <a:r>
                        <a:rPr lang="ja-JP" altLang="en-US" sz="1400" u="none" dirty="0">
                          <a:solidFill>
                            <a:schemeClr val="tx1"/>
                          </a:solidFill>
                        </a:rPr>
                        <a:t>主な改革の概要（３）　</a:t>
                      </a:r>
                      <a:endParaRPr lang="en-US" altLang="ja-JP" sz="1400" u="none" dirty="0">
                        <a:solidFill>
                          <a:schemeClr val="tx1"/>
                        </a:solidFill>
                      </a:endParaRP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noFill/>
                  </a:tcPr>
                </a:tc>
                <a:tc>
                  <a:txBody>
                    <a:bodyPr/>
                    <a:lstStyle/>
                    <a:p>
                      <a:pPr marL="0" marR="0" lvl="0" indent="0" algn="l" defTabSz="914400" rtl="0" eaLnBrk="1" fontAlgn="auto" latinLnBrk="0" hangingPunct="1">
                        <a:lnSpc>
                          <a:spcPts val="1500"/>
                        </a:lnSpc>
                        <a:spcBef>
                          <a:spcPts val="0"/>
                        </a:spcBef>
                        <a:spcAft>
                          <a:spcPts val="0"/>
                        </a:spcAft>
                        <a:buClrTx/>
                        <a:buSzTx/>
                        <a:buFontTx/>
                        <a:buNone/>
                        <a:tabLst/>
                        <a:defRPr/>
                      </a:pPr>
                      <a:r>
                        <a:rPr lang="ja-JP" altLang="en-US" sz="1400" u="none" dirty="0">
                          <a:solidFill>
                            <a:schemeClr val="tx1"/>
                          </a:solidFill>
                        </a:rPr>
                        <a:t>・首長意向の反映（</a:t>
                      </a:r>
                      <a:r>
                        <a:rPr kumimoji="1" lang="ja-JP" altLang="en-US" sz="1400" u="none" kern="1200" dirty="0">
                          <a:solidFill>
                            <a:schemeClr val="tx1"/>
                          </a:solidFill>
                          <a:latin typeface="+mn-lt"/>
                          <a:ea typeface="+mn-ea"/>
                          <a:cs typeface="+mn-cs"/>
                        </a:rPr>
                        <a:t>総合教育会議による</a:t>
                      </a:r>
                      <a:r>
                        <a:rPr kumimoji="1" lang="ja-JP" altLang="ja-JP" sz="1400" u="none" kern="1200" dirty="0">
                          <a:solidFill>
                            <a:schemeClr val="tx1"/>
                          </a:solidFill>
                          <a:latin typeface="+mn-lt"/>
                          <a:ea typeface="+mn-ea"/>
                          <a:cs typeface="+mn-cs"/>
                        </a:rPr>
                        <a:t>、教育目標とその達成のための施策</a:t>
                      </a:r>
                      <a:r>
                        <a:rPr kumimoji="1" lang="ja-JP" altLang="en-US" sz="1400" u="none" kern="1200" dirty="0">
                          <a:solidFill>
                            <a:schemeClr val="tx1"/>
                          </a:solidFill>
                          <a:latin typeface="+mn-lt"/>
                          <a:ea typeface="+mn-ea"/>
                          <a:cs typeface="+mn-cs"/>
                        </a:rPr>
                        <a:t>設定</a:t>
                      </a:r>
                      <a:r>
                        <a:rPr lang="ja-JP" altLang="en-US" sz="1400" u="none" dirty="0">
                          <a:solidFill>
                            <a:schemeClr val="tx1"/>
                          </a:solidFill>
                        </a:rPr>
                        <a:t>）及び教育内容と仕組みの改革が進んでいる。</a:t>
                      </a:r>
                      <a:endParaRPr lang="en-US" altLang="ja-JP" sz="1400" u="none" strike="sngStrike" dirty="0">
                        <a:solidFill>
                          <a:schemeClr val="tx1"/>
                        </a:solidFill>
                      </a:endParaRPr>
                    </a:p>
                    <a:p>
                      <a:pPr>
                        <a:lnSpc>
                          <a:spcPts val="1500"/>
                        </a:lnSpc>
                      </a:pPr>
                      <a:r>
                        <a:rPr lang="ja-JP" altLang="en-US" sz="1400" u="none" dirty="0">
                          <a:solidFill>
                            <a:schemeClr val="tx1"/>
                          </a:solidFill>
                        </a:rPr>
                        <a:t>・保護者や地域住民の学校運営への参画が促進している</a:t>
                      </a:r>
                      <a:r>
                        <a:rPr lang="ja-JP" altLang="en-US" sz="1400" u="none" dirty="0" smtClean="0">
                          <a:solidFill>
                            <a:schemeClr val="tx1"/>
                          </a:solidFill>
                        </a:rPr>
                        <a:t>。</a:t>
                      </a:r>
                      <a:endParaRPr lang="en-US" altLang="ja-JP" sz="1400" u="none" dirty="0">
                        <a:solidFill>
                          <a:schemeClr val="tx1"/>
                        </a:solidFill>
                      </a:endParaRPr>
                    </a:p>
                    <a:p>
                      <a:pPr>
                        <a:lnSpc>
                          <a:spcPts val="1500"/>
                        </a:lnSpc>
                      </a:pPr>
                      <a:r>
                        <a:rPr lang="ja-JP" altLang="en-US" sz="1400" dirty="0"/>
                        <a:t>・小中学校の学力が全国</a:t>
                      </a:r>
                      <a:r>
                        <a:rPr lang="ja-JP" altLang="en-US" sz="1400" u="none" dirty="0">
                          <a:solidFill>
                            <a:schemeClr val="tx1"/>
                          </a:solidFill>
                        </a:rPr>
                        <a:t>平均にはまだ及ばないものの、概ね上向いている。</a:t>
                      </a:r>
                      <a:endParaRPr lang="en-US" altLang="ja-JP" sz="1400" u="none" dirty="0">
                        <a:solidFill>
                          <a:schemeClr val="tx1"/>
                        </a:solidFill>
                      </a:endParaRPr>
                    </a:p>
                    <a:p>
                      <a:pPr>
                        <a:lnSpc>
                          <a:spcPts val="1500"/>
                        </a:lnSpc>
                      </a:pPr>
                      <a:r>
                        <a:rPr lang="en-US" altLang="ja-JP" sz="1300" u="none" dirty="0">
                          <a:solidFill>
                            <a:schemeClr val="tx1"/>
                          </a:solidFill>
                        </a:rPr>
                        <a:t>※</a:t>
                      </a:r>
                      <a:r>
                        <a:rPr lang="ja-JP" altLang="en-US" sz="1300" u="none" baseline="0" dirty="0">
                          <a:solidFill>
                            <a:schemeClr val="tx1"/>
                          </a:solidFill>
                        </a:rPr>
                        <a:t> 全国学力・学習状況調査</a:t>
                      </a:r>
                      <a:endParaRPr lang="en-US" altLang="ja-JP" sz="1300" u="none" baseline="0" dirty="0">
                        <a:solidFill>
                          <a:schemeClr val="tx1"/>
                        </a:solidFill>
                      </a:endParaRPr>
                    </a:p>
                    <a:p>
                      <a:pPr>
                        <a:lnSpc>
                          <a:spcPts val="1500"/>
                        </a:lnSpc>
                      </a:pPr>
                      <a:r>
                        <a:rPr lang="ja-JP" altLang="en-US" sz="1300" u="none" baseline="0" dirty="0">
                          <a:solidFill>
                            <a:schemeClr val="tx1"/>
                          </a:solidFill>
                        </a:rPr>
                        <a:t>　　（④）</a:t>
                      </a:r>
                      <a:r>
                        <a:rPr lang="en-US" altLang="ja-JP" sz="1300" u="none" dirty="0">
                          <a:solidFill>
                            <a:schemeClr val="tx1"/>
                          </a:solidFill>
                        </a:rPr>
                        <a:t> </a:t>
                      </a:r>
                    </a:p>
                    <a:p>
                      <a:pPr>
                        <a:lnSpc>
                          <a:spcPts val="1500"/>
                        </a:lnSpc>
                      </a:pPr>
                      <a:r>
                        <a:rPr lang="ja-JP" altLang="en-US" sz="1400" u="none" dirty="0">
                          <a:solidFill>
                            <a:schemeClr val="tx1"/>
                          </a:solidFill>
                        </a:rPr>
                        <a:t>・中学校卒業段階で英検</a:t>
                      </a:r>
                      <a:r>
                        <a:rPr lang="en-US" altLang="ja-JP" sz="1400" u="none" dirty="0">
                          <a:solidFill>
                            <a:schemeClr val="tx1"/>
                          </a:solidFill>
                        </a:rPr>
                        <a:t>3</a:t>
                      </a:r>
                      <a:r>
                        <a:rPr lang="ja-JP" altLang="en-US" sz="1400" u="none" dirty="0">
                          <a:solidFill>
                            <a:schemeClr val="tx1"/>
                          </a:solidFill>
                        </a:rPr>
                        <a:t>級程度以上の英語力を有する生徒の割合</a:t>
                      </a:r>
                      <a:r>
                        <a:rPr lang="ja-JP" altLang="en-US" sz="1400" u="none" dirty="0" smtClean="0">
                          <a:solidFill>
                            <a:schemeClr val="tx1"/>
                          </a:solidFill>
                        </a:rPr>
                        <a:t>が</a:t>
                      </a:r>
                      <a:r>
                        <a:rPr lang="en-US" altLang="ja-JP" sz="1400" u="none" dirty="0" smtClean="0">
                          <a:solidFill>
                            <a:schemeClr val="tx1"/>
                          </a:solidFill>
                        </a:rPr>
                        <a:t>52.2%</a:t>
                      </a:r>
                      <a:r>
                        <a:rPr lang="ja-JP" altLang="en-US" sz="1400" u="none" dirty="0">
                          <a:solidFill>
                            <a:schemeClr val="tx1"/>
                          </a:solidFill>
                        </a:rPr>
                        <a:t>となった。</a:t>
                      </a:r>
                      <a:r>
                        <a:rPr lang="ja-JP" altLang="en-US" sz="1400" u="none" dirty="0" smtClean="0">
                          <a:solidFill>
                            <a:schemeClr val="tx1"/>
                          </a:solidFill>
                        </a:rPr>
                        <a:t>（</a:t>
                      </a:r>
                      <a:r>
                        <a:rPr lang="en-US" altLang="ja-JP" sz="1400" u="none" dirty="0" smtClean="0">
                          <a:solidFill>
                            <a:schemeClr val="tx1"/>
                          </a:solidFill>
                        </a:rPr>
                        <a:t>2017</a:t>
                      </a:r>
                      <a:r>
                        <a:rPr lang="ja-JP" altLang="en-US" sz="1400" u="none" dirty="0" smtClean="0">
                          <a:solidFill>
                            <a:schemeClr val="tx1"/>
                          </a:solidFill>
                        </a:rPr>
                        <a:t>年度</a:t>
                      </a:r>
                      <a:r>
                        <a:rPr lang="ja-JP" altLang="en-US" sz="1400" u="none" dirty="0">
                          <a:solidFill>
                            <a:schemeClr val="tx1"/>
                          </a:solidFill>
                        </a:rPr>
                        <a:t>）</a:t>
                      </a:r>
                      <a:endParaRPr lang="en-US" altLang="ja-JP" sz="1400" u="none" dirty="0">
                        <a:solidFill>
                          <a:schemeClr val="tx1"/>
                        </a:solidFill>
                      </a:endParaRPr>
                    </a:p>
                    <a:p>
                      <a:pPr>
                        <a:lnSpc>
                          <a:spcPts val="1500"/>
                        </a:lnSpc>
                      </a:pPr>
                      <a:r>
                        <a:rPr lang="ja-JP" altLang="en-US" sz="1400" u="none" dirty="0">
                          <a:solidFill>
                            <a:schemeClr val="tx1"/>
                          </a:solidFill>
                        </a:rPr>
                        <a:t>・強力な発信により、国の教育改革にも影響を与えた。</a:t>
                      </a:r>
                      <a:endParaRPr lang="en-US" altLang="ja-JP" sz="1400" u="none" dirty="0">
                        <a:solidFill>
                          <a:schemeClr val="tx1"/>
                        </a:solidFill>
                      </a:endParaRPr>
                    </a:p>
                    <a:p>
                      <a:pPr marL="0" marR="0" indent="0" algn="l" defTabSz="914400" rtl="0" eaLnBrk="1" fontAlgn="auto" latinLnBrk="0" hangingPunct="1">
                        <a:lnSpc>
                          <a:spcPts val="1500"/>
                        </a:lnSpc>
                        <a:spcBef>
                          <a:spcPts val="0"/>
                        </a:spcBef>
                        <a:spcAft>
                          <a:spcPts val="0"/>
                        </a:spcAft>
                        <a:buClrTx/>
                        <a:buSzTx/>
                        <a:buFontTx/>
                        <a:buNone/>
                        <a:tabLst/>
                        <a:defRPr/>
                      </a:pPr>
                      <a:r>
                        <a:rPr lang="ja-JP" altLang="en-US" sz="1400" u="none" strike="noStrike" dirty="0">
                          <a:solidFill>
                            <a:schemeClr val="tx1"/>
                          </a:solidFill>
                          <a:latin typeface="+mn-ea"/>
                          <a:ea typeface="+mn-ea"/>
                        </a:rPr>
                        <a:t>・分権型教育行政への転換により、学校の実情に応じたサポートに繋げている。</a:t>
                      </a:r>
                      <a:endParaRPr lang="en-US" altLang="ja-JP" sz="1400" u="none" strike="noStrike" dirty="0">
                        <a:solidFill>
                          <a:schemeClr val="tx1"/>
                        </a:solidFill>
                        <a:latin typeface="+mn-ea"/>
                        <a:ea typeface="+mn-ea"/>
                      </a:endParaRPr>
                    </a:p>
                    <a:p>
                      <a:pPr>
                        <a:lnSpc>
                          <a:spcPts val="1500"/>
                        </a:lnSpc>
                      </a:pPr>
                      <a:endParaRPr kumimoji="1" lang="ja-JP" altLang="en-US" sz="1400" u="none" dirty="0">
                        <a:solidFill>
                          <a:schemeClr val="tx1"/>
                        </a:solidFill>
                      </a:endParaRPr>
                    </a:p>
                    <a:p>
                      <a:pPr marL="92075" indent="-92075">
                        <a:lnSpc>
                          <a:spcPts val="1500"/>
                        </a:lnSpc>
                      </a:pPr>
                      <a:endParaRPr kumimoji="1" lang="en-US" altLang="ja-JP" sz="1400" u="none" dirty="0">
                        <a:solidFill>
                          <a:schemeClr val="tx1"/>
                        </a:solidFill>
                      </a:endParaRPr>
                    </a:p>
                    <a:p>
                      <a:pPr>
                        <a:lnSpc>
                          <a:spcPts val="1500"/>
                        </a:lnSpc>
                      </a:pPr>
                      <a:r>
                        <a:rPr lang="ja-JP" altLang="en-US" sz="1100" u="none" dirty="0">
                          <a:solidFill>
                            <a:schemeClr val="tx1"/>
                          </a:solidFill>
                        </a:rPr>
                        <a:t>　</a:t>
                      </a:r>
                      <a:r>
                        <a:rPr kumimoji="1" lang="ja-JP" altLang="en-US" sz="1100" u="none" dirty="0">
                          <a:solidFill>
                            <a:schemeClr val="tx1"/>
                          </a:solidFill>
                        </a:rPr>
                        <a:t>　</a:t>
                      </a:r>
                    </a:p>
                    <a:p>
                      <a:pPr>
                        <a:lnSpc>
                          <a:spcPts val="1500"/>
                        </a:lnSpc>
                      </a:pPr>
                      <a:endParaRPr kumimoji="1" lang="ja-JP" altLang="en-US" sz="1400" u="none" dirty="0">
                        <a:solidFill>
                          <a:schemeClr val="tx1"/>
                        </a:solidFill>
                      </a:endParaRPr>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noFill/>
                  </a:tcPr>
                </a:tc>
                <a:extLst>
                  <a:ext uri="{0D108BD9-81ED-4DB2-BD59-A6C34878D82A}">
                    <a16:rowId xmlns:a16="http://schemas.microsoft.com/office/drawing/2014/main" xmlns="" val="10001"/>
                  </a:ext>
                </a:extLst>
              </a:tr>
            </a:tbl>
          </a:graphicData>
        </a:graphic>
      </p:graphicFrame>
    </p:spTree>
    <p:extLst>
      <p:ext uri="{BB962C8B-B14F-4D97-AF65-F5344CB8AC3E}">
        <p14:creationId xmlns:p14="http://schemas.microsoft.com/office/powerpoint/2010/main" val="3605858728"/>
      </p:ext>
    </p:extLst>
  </p:cSld>
  <p:clrMapOvr>
    <a:masterClrMapping/>
  </p:clrMapOvr>
</p:sld>
</file>

<file path=ppt/slides/slide1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a:xfrm>
            <a:off x="678532" y="1484784"/>
            <a:ext cx="7772400" cy="2304256"/>
          </a:xfrm>
        </p:spPr>
        <p:txBody>
          <a:bodyPr>
            <a:normAutofit/>
          </a:bodyPr>
          <a:lstStyle/>
          <a:p>
            <a:r>
              <a:rPr kumimoji="1" lang="ja-JP" altLang="en-US" dirty="0"/>
              <a:t>参考資料</a:t>
            </a:r>
            <a:r>
              <a:rPr lang="en-US" altLang="ja-JP" dirty="0"/>
              <a:t/>
            </a:r>
            <a:br>
              <a:rPr lang="en-US" altLang="ja-JP" dirty="0"/>
            </a:br>
            <a:r>
              <a:rPr lang="en-US" altLang="ja-JP" dirty="0"/>
              <a:t/>
            </a:r>
            <a:br>
              <a:rPr lang="en-US" altLang="ja-JP" dirty="0"/>
            </a:br>
            <a:r>
              <a:rPr lang="ja-JP" altLang="en-US" dirty="0">
                <a:latin typeface="ＭＳ Ｐゴシック" panose="020B0600070205080204" pitchFamily="50" charset="-128"/>
                <a:ea typeface="ＭＳ Ｐゴシック" panose="020B0600070205080204" pitchFamily="50" charset="-128"/>
              </a:rPr>
              <a:t>市役所における改革の一覧、個票</a:t>
            </a:r>
            <a:endParaRPr kumimoji="1" lang="ja-JP" altLang="en-US" dirty="0"/>
          </a:p>
        </p:txBody>
      </p:sp>
      <p:sp>
        <p:nvSpPr>
          <p:cNvPr id="5" name="スライド番号プレースホルダ 56"/>
          <p:cNvSpPr>
            <a:spLocks noGrp="1"/>
          </p:cNvSpPr>
          <p:nvPr>
            <p:ph type="sldNum" sz="quarter" idx="12"/>
          </p:nvPr>
        </p:nvSpPr>
        <p:spPr>
          <a:xfrm>
            <a:off x="8407474" y="6669360"/>
            <a:ext cx="720080" cy="177924"/>
          </a:xfrm>
        </p:spPr>
        <p:txBody>
          <a:bodyPr/>
          <a:lstStyle/>
          <a:p>
            <a:fld id="{CCEC3038-1CF1-4B63-9920-55248DCFBA97}" type="slidenum">
              <a:rPr kumimoji="1" lang="ja-JP" altLang="en-US" smtClean="0"/>
              <a:pPr/>
              <a:t>189</a:t>
            </a:fld>
            <a:endParaRPr kumimoji="1" lang="ja-JP" altLang="en-US" dirty="0"/>
          </a:p>
        </p:txBody>
      </p:sp>
    </p:spTree>
    <p:extLst>
      <p:ext uri="{BB962C8B-B14F-4D97-AF65-F5344CB8AC3E}">
        <p14:creationId xmlns:p14="http://schemas.microsoft.com/office/powerpoint/2010/main" val="2155746428"/>
      </p:ext>
    </p:extLst>
  </p:cSld>
  <p:clrMapOvr>
    <a:masterClrMapping/>
  </p:clrMapOvr>
</p:sld>
</file>

<file path=ppt/slides/slide1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 name="表 6"/>
          <p:cNvGraphicFramePr>
            <a:graphicFrameLocks noGrp="1"/>
          </p:cNvGraphicFramePr>
          <p:nvPr>
            <p:extLst>
              <p:ext uri="{D42A27DB-BD31-4B8C-83A1-F6EECF244321}">
                <p14:modId xmlns:p14="http://schemas.microsoft.com/office/powerpoint/2010/main" val="3050651812"/>
              </p:ext>
            </p:extLst>
          </p:nvPr>
        </p:nvGraphicFramePr>
        <p:xfrm>
          <a:off x="179514" y="188635"/>
          <a:ext cx="8784970" cy="6479998"/>
        </p:xfrm>
        <a:graphic>
          <a:graphicData uri="http://schemas.openxmlformats.org/drawingml/2006/table">
            <a:tbl>
              <a:tblPr/>
              <a:tblGrid>
                <a:gridCol w="285017">
                  <a:extLst>
                    <a:ext uri="{9D8B030D-6E8A-4147-A177-3AD203B41FA5}">
                      <a16:colId xmlns:a16="http://schemas.microsoft.com/office/drawing/2014/main" xmlns="" val="20000"/>
                    </a:ext>
                  </a:extLst>
                </a:gridCol>
                <a:gridCol w="227554">
                  <a:extLst>
                    <a:ext uri="{9D8B030D-6E8A-4147-A177-3AD203B41FA5}">
                      <a16:colId xmlns:a16="http://schemas.microsoft.com/office/drawing/2014/main" xmlns="" val="20001"/>
                    </a:ext>
                  </a:extLst>
                </a:gridCol>
                <a:gridCol w="321795">
                  <a:extLst>
                    <a:ext uri="{9D8B030D-6E8A-4147-A177-3AD203B41FA5}">
                      <a16:colId xmlns:a16="http://schemas.microsoft.com/office/drawing/2014/main" xmlns="" val="20002"/>
                    </a:ext>
                  </a:extLst>
                </a:gridCol>
                <a:gridCol w="227554">
                  <a:extLst>
                    <a:ext uri="{9D8B030D-6E8A-4147-A177-3AD203B41FA5}">
                      <a16:colId xmlns:a16="http://schemas.microsoft.com/office/drawing/2014/main" xmlns="" val="20003"/>
                    </a:ext>
                  </a:extLst>
                </a:gridCol>
                <a:gridCol w="1130876">
                  <a:extLst>
                    <a:ext uri="{9D8B030D-6E8A-4147-A177-3AD203B41FA5}">
                      <a16:colId xmlns:a16="http://schemas.microsoft.com/office/drawing/2014/main" xmlns="" val="20004"/>
                    </a:ext>
                  </a:extLst>
                </a:gridCol>
                <a:gridCol w="4192515">
                  <a:extLst>
                    <a:ext uri="{9D8B030D-6E8A-4147-A177-3AD203B41FA5}">
                      <a16:colId xmlns:a16="http://schemas.microsoft.com/office/drawing/2014/main" xmlns="" val="20005"/>
                    </a:ext>
                  </a:extLst>
                </a:gridCol>
                <a:gridCol w="285017">
                  <a:extLst>
                    <a:ext uri="{9D8B030D-6E8A-4147-A177-3AD203B41FA5}">
                      <a16:colId xmlns:a16="http://schemas.microsoft.com/office/drawing/2014/main" xmlns="" val="20006"/>
                    </a:ext>
                  </a:extLst>
                </a:gridCol>
                <a:gridCol w="285017">
                  <a:extLst>
                    <a:ext uri="{9D8B030D-6E8A-4147-A177-3AD203B41FA5}">
                      <a16:colId xmlns:a16="http://schemas.microsoft.com/office/drawing/2014/main" xmlns="" val="20007"/>
                    </a:ext>
                  </a:extLst>
                </a:gridCol>
                <a:gridCol w="285017">
                  <a:extLst>
                    <a:ext uri="{9D8B030D-6E8A-4147-A177-3AD203B41FA5}">
                      <a16:colId xmlns:a16="http://schemas.microsoft.com/office/drawing/2014/main" xmlns="" val="20008"/>
                    </a:ext>
                  </a:extLst>
                </a:gridCol>
                <a:gridCol w="285017">
                  <a:extLst>
                    <a:ext uri="{9D8B030D-6E8A-4147-A177-3AD203B41FA5}">
                      <a16:colId xmlns:a16="http://schemas.microsoft.com/office/drawing/2014/main" xmlns="" val="20009"/>
                    </a:ext>
                  </a:extLst>
                </a:gridCol>
                <a:gridCol w="285017">
                  <a:extLst>
                    <a:ext uri="{9D8B030D-6E8A-4147-A177-3AD203B41FA5}">
                      <a16:colId xmlns:a16="http://schemas.microsoft.com/office/drawing/2014/main" xmlns="" val="20010"/>
                    </a:ext>
                  </a:extLst>
                </a:gridCol>
                <a:gridCol w="285017">
                  <a:extLst>
                    <a:ext uri="{9D8B030D-6E8A-4147-A177-3AD203B41FA5}">
                      <a16:colId xmlns:a16="http://schemas.microsoft.com/office/drawing/2014/main" xmlns="" val="20011"/>
                    </a:ext>
                  </a:extLst>
                </a:gridCol>
                <a:gridCol w="689557">
                  <a:extLst>
                    <a:ext uri="{9D8B030D-6E8A-4147-A177-3AD203B41FA5}">
                      <a16:colId xmlns:a16="http://schemas.microsoft.com/office/drawing/2014/main" xmlns="" val="20012"/>
                    </a:ext>
                  </a:extLst>
                </a:gridCol>
              </a:tblGrid>
              <a:tr h="250062">
                <a:tc rowSpan="2" gridSpan="2">
                  <a:txBody>
                    <a:bodyPr/>
                    <a:lstStyle/>
                    <a:p>
                      <a:pPr algn="ctr" fontAlgn="ctr"/>
                      <a:r>
                        <a:rPr lang="en-US" altLang="ja-JP" sz="1000" b="1" i="0" u="none" strike="noStrike" dirty="0">
                          <a:solidFill>
                            <a:srgbClr val="000000"/>
                          </a:solidFill>
                          <a:latin typeface="ＭＳ Ｐゴシック"/>
                        </a:rPr>
                        <a:t>4</a:t>
                      </a:r>
                      <a:r>
                        <a:rPr lang="ja-JP" altLang="en-US" sz="1000" b="1" i="0" u="none" strike="noStrike" dirty="0">
                          <a:solidFill>
                            <a:srgbClr val="000000"/>
                          </a:solidFill>
                          <a:latin typeface="ＭＳ Ｐゴシック"/>
                        </a:rPr>
                        <a:t>象限</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tcPr>
                </a:tc>
                <a:tc rowSpan="2" hMerge="1">
                  <a:txBody>
                    <a:bodyPr/>
                    <a:lstStyle/>
                    <a:p>
                      <a:endParaRPr kumimoji="1" lang="ja-JP" altLang="en-US"/>
                    </a:p>
                  </a:txBody>
                  <a:tcPr/>
                </a:tc>
                <a:tc rowSpan="3">
                  <a:txBody>
                    <a:bodyPr/>
                    <a:lstStyle/>
                    <a:p>
                      <a:pPr algn="ctr" fontAlgn="ctr"/>
                      <a:r>
                        <a:rPr lang="ja-JP" altLang="en-US" sz="1000" b="1" i="0" u="none" strike="noStrike" dirty="0">
                          <a:solidFill>
                            <a:srgbClr val="000000"/>
                          </a:solidFill>
                          <a:latin typeface="ＭＳ Ｐゴシック"/>
                        </a:rPr>
                        <a:t>通し番号</a:t>
                      </a:r>
                    </a:p>
                  </a:txBody>
                  <a:tcPr marL="4630" marR="4630" marT="4630" marB="0" vert="eaVert"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rowSpan="3" gridSpan="2">
                  <a:txBody>
                    <a:bodyPr/>
                    <a:lstStyle/>
                    <a:p>
                      <a:pPr algn="ctr" fontAlgn="ctr"/>
                      <a:r>
                        <a:rPr lang="ja-JP" altLang="en-US" sz="1000" b="1" i="0" u="none" strike="noStrike" dirty="0">
                          <a:solidFill>
                            <a:srgbClr val="000000"/>
                          </a:solidFill>
                          <a:latin typeface="ＭＳ Ｐゴシック"/>
                        </a:rPr>
                        <a:t>章立て</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rowSpan="3" hMerge="1">
                  <a:txBody>
                    <a:bodyPr/>
                    <a:lstStyle/>
                    <a:p>
                      <a:endParaRPr kumimoji="1" lang="ja-JP" altLang="en-US"/>
                    </a:p>
                  </a:txBody>
                  <a:tcPr/>
                </a:tc>
                <a:tc rowSpan="3">
                  <a:txBody>
                    <a:bodyPr/>
                    <a:lstStyle/>
                    <a:p>
                      <a:pPr algn="ctr" rtl="0" fontAlgn="ctr"/>
                      <a:r>
                        <a:rPr lang="ja-JP" altLang="en-US" sz="1000" b="1" i="0" u="none" strike="noStrike" dirty="0">
                          <a:solidFill>
                            <a:srgbClr val="000000"/>
                          </a:solidFill>
                          <a:latin typeface="ＭＳ Ｐゴシック"/>
                        </a:rPr>
                        <a:t>改革項目</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gridSpan="2">
                  <a:txBody>
                    <a:bodyPr/>
                    <a:lstStyle/>
                    <a:p>
                      <a:pPr algn="ctr" fontAlgn="ctr"/>
                      <a:r>
                        <a:rPr lang="ja-JP" altLang="en-US" sz="1000" b="1" i="0" u="none" strike="noStrike">
                          <a:solidFill>
                            <a:srgbClr val="000000"/>
                          </a:solidFill>
                          <a:latin typeface="ＭＳ Ｐゴシック"/>
                        </a:rPr>
                        <a:t>タイプ</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tcPr>
                </a:tc>
                <a:tc hMerge="1">
                  <a:txBody>
                    <a:bodyPr/>
                    <a:lstStyle/>
                    <a:p>
                      <a:endParaRPr kumimoji="1" lang="ja-JP" altLang="en-US"/>
                    </a:p>
                  </a:txBody>
                  <a:tcPr/>
                </a:tc>
                <a:tc gridSpan="4">
                  <a:txBody>
                    <a:bodyPr/>
                    <a:lstStyle/>
                    <a:p>
                      <a:pPr algn="ctr" fontAlgn="ctr"/>
                      <a:r>
                        <a:rPr lang="ja-JP" altLang="en-US" sz="1000" b="1" i="0" u="none" strike="noStrike">
                          <a:solidFill>
                            <a:srgbClr val="000000"/>
                          </a:solidFill>
                          <a:latin typeface="ＭＳ Ｐゴシック"/>
                        </a:rPr>
                        <a:t>改革スタイル</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rowSpan="3">
                  <a:txBody>
                    <a:bodyPr/>
                    <a:lstStyle/>
                    <a:p>
                      <a:pPr algn="ctr" fontAlgn="ctr"/>
                      <a:r>
                        <a:rPr lang="ja-JP" altLang="en-US" sz="1000" b="1" i="0" u="none" strike="noStrike">
                          <a:solidFill>
                            <a:srgbClr val="000000"/>
                          </a:solidFill>
                          <a:latin typeface="ＭＳ Ｐゴシック"/>
                        </a:rPr>
                        <a:t>部局</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0"/>
                  </a:ext>
                </a:extLst>
              </a:tr>
              <a:tr h="47697">
                <a:tc gridSpan="2" vMerge="1">
                  <a:txBody>
                    <a:bodyPr/>
                    <a:lstStyle/>
                    <a:p>
                      <a:endParaRPr kumimoji="1" lang="ja-JP" altLang="en-US"/>
                    </a:p>
                  </a:txBody>
                  <a:tcPr/>
                </a:tc>
                <a:tc hMerge="1" vMerge="1">
                  <a:txBody>
                    <a:bodyPr/>
                    <a:lstStyle/>
                    <a:p>
                      <a:endParaRPr kumimoji="1" lang="ja-JP" altLang="en-US"/>
                    </a:p>
                  </a:txBody>
                  <a:tcPr/>
                </a:tc>
                <a:tc vMerge="1">
                  <a:txBody>
                    <a:bodyPr/>
                    <a:lstStyle/>
                    <a:p>
                      <a:endParaRPr kumimoji="1" lang="ja-JP" altLang="en-US"/>
                    </a:p>
                  </a:txBody>
                  <a:tcPr/>
                </a:tc>
                <a:tc gridSpan="2" vMerge="1">
                  <a:txBody>
                    <a:bodyPr/>
                    <a:lstStyle/>
                    <a:p>
                      <a:endParaRPr kumimoji="1" lang="ja-JP" altLang="en-US"/>
                    </a:p>
                  </a:txBody>
                  <a:tcPr/>
                </a:tc>
                <a:tc hMerge="1" vMerge="1">
                  <a:txBody>
                    <a:bodyPr/>
                    <a:lstStyle/>
                    <a:p>
                      <a:endParaRPr kumimoji="1" lang="ja-JP" altLang="en-US"/>
                    </a:p>
                  </a:txBody>
                  <a:tcPr/>
                </a:tc>
                <a:tc vMerge="1">
                  <a:txBody>
                    <a:bodyPr/>
                    <a:lstStyle/>
                    <a:p>
                      <a:endParaRPr kumimoji="1" lang="ja-JP" altLang="en-US"/>
                    </a:p>
                  </a:txBody>
                  <a:tcPr/>
                </a:tc>
                <a:tc rowSpan="2">
                  <a:txBody>
                    <a:bodyPr/>
                    <a:lstStyle/>
                    <a:p>
                      <a:pPr algn="ctr" fontAlgn="ctr"/>
                      <a:r>
                        <a:rPr lang="ja-JP" altLang="en-US" sz="1000" b="1" i="0" u="none" strike="noStrike">
                          <a:solidFill>
                            <a:srgbClr val="000000"/>
                          </a:solidFill>
                          <a:latin typeface="ＭＳ Ｐゴシック"/>
                        </a:rPr>
                        <a:t>政策の刷新</a:t>
                      </a:r>
                    </a:p>
                  </a:txBody>
                  <a:tcPr marL="4630" marR="4630" marT="4630" marB="0" vert="eaVert"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tcPr>
                </a:tc>
                <a:tc rowSpan="2">
                  <a:txBody>
                    <a:bodyPr/>
                    <a:lstStyle/>
                    <a:p>
                      <a:pPr algn="ctr" fontAlgn="ctr"/>
                      <a:r>
                        <a:rPr lang="ja-JP" altLang="en-US" sz="1000" b="1" i="0" u="none" strike="noStrike">
                          <a:solidFill>
                            <a:srgbClr val="000000"/>
                          </a:solidFill>
                          <a:latin typeface="ＭＳ Ｐゴシック"/>
                        </a:rPr>
                        <a:t>執行の刷新</a:t>
                      </a: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tcPr>
                </a:tc>
                <a:tc rowSpan="2">
                  <a:txBody>
                    <a:bodyPr/>
                    <a:lstStyle/>
                    <a:p>
                      <a:pPr algn="ctr" fontAlgn="ctr"/>
                      <a:r>
                        <a:rPr lang="ja-JP" altLang="en-US" sz="1000" b="1" i="0" u="none" strike="noStrike" dirty="0">
                          <a:solidFill>
                            <a:srgbClr val="000000"/>
                          </a:solidFill>
                          <a:latin typeface="ＭＳ Ｐゴシック"/>
                        </a:rPr>
                        <a:t>投資・予算</a:t>
                      </a:r>
                    </a:p>
                  </a:txBody>
                  <a:tcPr marL="4630" marR="4630" marT="4630" marB="0" vert="eaVert"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tcPr>
                </a:tc>
                <a:tc rowSpan="2">
                  <a:txBody>
                    <a:bodyPr/>
                    <a:lstStyle/>
                    <a:p>
                      <a:pPr algn="ctr" fontAlgn="ctr"/>
                      <a:r>
                        <a:rPr lang="ja-JP" altLang="en-US" sz="1000" b="1" i="0" u="none" strike="noStrike">
                          <a:solidFill>
                            <a:srgbClr val="000000"/>
                          </a:solidFill>
                          <a:latin typeface="ＭＳ Ｐゴシック"/>
                        </a:rPr>
                        <a:t>条例・規則・</a:t>
                      </a:r>
                      <a:br>
                        <a:rPr lang="ja-JP" altLang="en-US" sz="1000" b="1" i="0" u="none" strike="noStrike">
                          <a:solidFill>
                            <a:srgbClr val="000000"/>
                          </a:solidFill>
                          <a:latin typeface="ＭＳ Ｐゴシック"/>
                        </a:rPr>
                      </a:br>
                      <a:r>
                        <a:rPr lang="ja-JP" altLang="en-US" sz="1000" b="1" i="0" u="none" strike="noStrike">
                          <a:solidFill>
                            <a:srgbClr val="000000"/>
                          </a:solidFill>
                          <a:latin typeface="ＭＳ Ｐゴシック"/>
                        </a:rPr>
                        <a:t>運用ルール</a:t>
                      </a: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tcPr>
                </a:tc>
                <a:tc rowSpan="2">
                  <a:txBody>
                    <a:bodyPr/>
                    <a:lstStyle/>
                    <a:p>
                      <a:pPr algn="ctr" fontAlgn="ctr"/>
                      <a:r>
                        <a:rPr lang="ja-JP" altLang="en-US" sz="1000" b="1" i="0" u="none" strike="noStrike" dirty="0">
                          <a:solidFill>
                            <a:srgbClr val="000000"/>
                          </a:solidFill>
                          <a:latin typeface="ＭＳ Ｐゴシック"/>
                        </a:rPr>
                        <a:t>組織・経営形態</a:t>
                      </a: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tcPr>
                </a:tc>
                <a:tc rowSpan="2">
                  <a:txBody>
                    <a:bodyPr/>
                    <a:lstStyle/>
                    <a:p>
                      <a:pPr algn="ctr" fontAlgn="ctr"/>
                      <a:r>
                        <a:rPr lang="ja-JP" altLang="en-US" sz="1000" b="1" i="0" u="none" strike="noStrike">
                          <a:solidFill>
                            <a:srgbClr val="000000"/>
                          </a:solidFill>
                          <a:latin typeface="ＭＳ Ｐゴシック"/>
                        </a:rPr>
                        <a:t>権限移譲</a:t>
                      </a: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tcPr>
                </a:tc>
                <a:tc vMerge="1">
                  <a:txBody>
                    <a:bodyPr/>
                    <a:lstStyle/>
                    <a:p>
                      <a:endParaRPr kumimoji="1" lang="ja-JP" altLang="en-US"/>
                    </a:p>
                  </a:txBody>
                  <a:tcPr/>
                </a:tc>
                <a:extLst>
                  <a:ext uri="{0D108BD9-81ED-4DB2-BD59-A6C34878D82A}">
                    <a16:rowId xmlns:a16="http://schemas.microsoft.com/office/drawing/2014/main" xmlns="" val="10001"/>
                  </a:ext>
                </a:extLst>
              </a:tr>
              <a:tr h="956119">
                <a:tc>
                  <a:txBody>
                    <a:bodyPr/>
                    <a:lstStyle/>
                    <a:p>
                      <a:pPr algn="ctr" fontAlgn="ctr"/>
                      <a:r>
                        <a:rPr lang="ja-JP" altLang="en-US" sz="1000" b="1" i="0" u="none" strike="noStrike">
                          <a:solidFill>
                            <a:srgbClr val="000000"/>
                          </a:solidFill>
                          <a:latin typeface="ＭＳ Ｐゴシック"/>
                        </a:rPr>
                        <a:t>象限</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ja-JP" altLang="en-US" sz="1000" b="1" i="0" u="none" strike="noStrike">
                          <a:solidFill>
                            <a:srgbClr val="000000"/>
                          </a:solidFill>
                          <a:latin typeface="ＭＳ Ｐゴシック"/>
                        </a:rPr>
                        <a:t>大項目通し番号</a:t>
                      </a: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tcPr>
                </a:tc>
                <a:tc vMerge="1">
                  <a:txBody>
                    <a:bodyPr/>
                    <a:lstStyle/>
                    <a:p>
                      <a:endParaRPr kumimoji="1" lang="ja-JP" altLang="en-US"/>
                    </a:p>
                  </a:txBody>
                  <a:tcPr/>
                </a:tc>
                <a:tc gridSpan="2" vMerge="1">
                  <a:txBody>
                    <a:bodyPr/>
                    <a:lstStyle/>
                    <a:p>
                      <a:endParaRPr kumimoji="1" lang="ja-JP" altLang="en-US"/>
                    </a:p>
                  </a:txBody>
                  <a:tcPr/>
                </a:tc>
                <a:tc hMerge="1" vMerge="1">
                  <a:txBody>
                    <a:bodyPr/>
                    <a:lstStyle/>
                    <a:p>
                      <a:endParaRPr kumimoji="1" lang="ja-JP" altLang="en-US"/>
                    </a:p>
                  </a:txBody>
                  <a:tcPr/>
                </a:tc>
                <a:tc vMerge="1">
                  <a:txBody>
                    <a:bodyPr/>
                    <a:lstStyle/>
                    <a:p>
                      <a:endParaRPr kumimoji="1" lang="ja-JP" altLang="en-US"/>
                    </a:p>
                  </a:txBody>
                  <a:tcPr/>
                </a:tc>
                <a:tc vMerge="1">
                  <a:txBody>
                    <a:bodyPr/>
                    <a:lstStyle/>
                    <a:p>
                      <a:endParaRPr kumimoji="1" lang="ja-JP" altLang="en-US"/>
                    </a:p>
                  </a:txBody>
                  <a:tcPr/>
                </a:tc>
                <a:tc vMerge="1">
                  <a:txBody>
                    <a:bodyPr/>
                    <a:lstStyle/>
                    <a:p>
                      <a:endParaRPr kumimoji="1" lang="ja-JP" altLang="en-US"/>
                    </a:p>
                  </a:txBody>
                  <a:tcPr/>
                </a:tc>
                <a:tc vMerge="1">
                  <a:txBody>
                    <a:bodyPr/>
                    <a:lstStyle/>
                    <a:p>
                      <a:endParaRPr kumimoji="1" lang="ja-JP" altLang="en-US"/>
                    </a:p>
                  </a:txBody>
                  <a:tcPr/>
                </a:tc>
                <a:tc vMerge="1">
                  <a:txBody>
                    <a:bodyPr/>
                    <a:lstStyle/>
                    <a:p>
                      <a:endParaRPr kumimoji="1" lang="ja-JP" altLang="en-US"/>
                    </a:p>
                  </a:txBody>
                  <a:tcPr/>
                </a:tc>
                <a:tc vMerge="1">
                  <a:txBody>
                    <a:bodyPr/>
                    <a:lstStyle/>
                    <a:p>
                      <a:endParaRPr kumimoji="1" lang="ja-JP" altLang="en-US"/>
                    </a:p>
                  </a:txBody>
                  <a:tcPr/>
                </a:tc>
                <a:tc vMerge="1">
                  <a:txBody>
                    <a:bodyPr/>
                    <a:lstStyle/>
                    <a:p>
                      <a:endParaRPr kumimoji="1" lang="ja-JP" altLang="en-US"/>
                    </a:p>
                  </a:txBody>
                  <a:tcPr/>
                </a:tc>
                <a:tc vMerge="1">
                  <a:txBody>
                    <a:bodyPr/>
                    <a:lstStyle/>
                    <a:p>
                      <a:endParaRPr kumimoji="1" lang="ja-JP" altLang="en-US"/>
                    </a:p>
                  </a:txBody>
                  <a:tcPr/>
                </a:tc>
                <a:extLst>
                  <a:ext uri="{0D108BD9-81ED-4DB2-BD59-A6C34878D82A}">
                    <a16:rowId xmlns:a16="http://schemas.microsoft.com/office/drawing/2014/main" xmlns="" val="10002"/>
                  </a:ext>
                </a:extLst>
              </a:tr>
              <a:tr h="522612">
                <a:tc>
                  <a:txBody>
                    <a:bodyPr/>
                    <a:lstStyle/>
                    <a:p>
                      <a:pPr algn="ctr" fontAlgn="ctr"/>
                      <a:r>
                        <a:rPr lang="en-US" sz="1000" b="0" i="0" u="none" strike="noStrike" dirty="0">
                          <a:solidFill>
                            <a:srgbClr val="000000"/>
                          </a:solidFill>
                          <a:latin typeface="ＭＳ Ｐゴシック"/>
                        </a:rPr>
                        <a:t>A</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en-US" altLang="ja-JP" sz="1000" b="0" i="0" u="none" strike="noStrike" dirty="0">
                          <a:solidFill>
                            <a:srgbClr val="000000"/>
                          </a:solidFill>
                          <a:latin typeface="ＭＳ Ｐゴシック"/>
                        </a:rPr>
                        <a:t>1.</a:t>
                      </a:r>
                    </a:p>
                  </a:txBody>
                  <a:tcPr marL="4630" marR="4630" marT="463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en-US" altLang="ja-JP" sz="1000" b="0" i="0" u="none" strike="noStrike" dirty="0">
                          <a:solidFill>
                            <a:srgbClr val="000000"/>
                          </a:solidFill>
                          <a:latin typeface="ＭＳ Ｐゴシック"/>
                        </a:rPr>
                        <a:t>(1)</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en-US" altLang="ja-JP" sz="1000" b="0" i="0" u="none" strike="noStrike" dirty="0">
                          <a:solidFill>
                            <a:srgbClr val="000000"/>
                          </a:solidFill>
                          <a:latin typeface="ＭＳ Ｐゴシック"/>
                        </a:rPr>
                        <a:t>Ⅳ</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ctr"/>
                      <a:r>
                        <a:rPr lang="en-US" altLang="zh-TW" sz="1000" b="0" i="0" u="none" strike="noStrike">
                          <a:solidFill>
                            <a:srgbClr val="000000"/>
                          </a:solidFill>
                          <a:latin typeface="ＭＳ Ｐゴシック" pitchFamily="50" charset="-128"/>
                          <a:ea typeface="ＭＳ Ｐゴシック" pitchFamily="50" charset="-128"/>
                        </a:rPr>
                        <a:t>【</a:t>
                      </a:r>
                      <a:r>
                        <a:rPr lang="zh-TW" altLang="en-US" sz="1000" b="0" i="0" u="none" strike="noStrike">
                          <a:solidFill>
                            <a:srgbClr val="000000"/>
                          </a:solidFill>
                          <a:latin typeface="ＭＳ Ｐゴシック" pitchFamily="50" charset="-128"/>
                          <a:ea typeface="ＭＳ Ｐゴシック" pitchFamily="50" charset="-128"/>
                        </a:rPr>
                        <a:t>財政</a:t>
                      </a:r>
                      <a:r>
                        <a:rPr lang="en-US" altLang="zh-TW" sz="1000" b="0" i="0" u="none" strike="noStrike">
                          <a:solidFill>
                            <a:srgbClr val="000000"/>
                          </a:solidFill>
                          <a:latin typeface="ＭＳ Ｐゴシック" pitchFamily="50" charset="-128"/>
                          <a:ea typeface="ＭＳ Ｐゴシック" pitchFamily="50" charset="-128"/>
                        </a:rPr>
                        <a:t>】</a:t>
                      </a:r>
                      <a:br>
                        <a:rPr lang="en-US" altLang="zh-TW" sz="1000" b="0" i="0" u="none" strike="noStrike">
                          <a:solidFill>
                            <a:srgbClr val="000000"/>
                          </a:solidFill>
                          <a:latin typeface="ＭＳ Ｐゴシック" pitchFamily="50" charset="-128"/>
                          <a:ea typeface="ＭＳ Ｐゴシック" pitchFamily="50" charset="-128"/>
                        </a:rPr>
                      </a:br>
                      <a:r>
                        <a:rPr lang="en-US" altLang="zh-TW" sz="1000" b="0" i="0" u="none" strike="noStrike">
                          <a:solidFill>
                            <a:srgbClr val="000000"/>
                          </a:solidFill>
                          <a:latin typeface="ＭＳ Ｐゴシック" pitchFamily="50" charset="-128"/>
                          <a:ea typeface="ＭＳ Ｐゴシック" pitchFamily="50" charset="-128"/>
                        </a:rPr>
                        <a:t>(1) </a:t>
                      </a:r>
                      <a:r>
                        <a:rPr lang="zh-TW" altLang="en-US" sz="1000" b="0" i="0" u="none" strike="noStrike">
                          <a:solidFill>
                            <a:srgbClr val="000000"/>
                          </a:solidFill>
                          <a:latin typeface="ＭＳ Ｐゴシック" pitchFamily="50" charset="-128"/>
                          <a:ea typeface="ＭＳ Ｐゴシック" pitchFamily="50" charset="-128"/>
                        </a:rPr>
                        <a:t>財政再建</a:t>
                      </a:r>
                    </a:p>
                  </a:txBody>
                  <a:tcPr marL="4630" marR="4630" marT="463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rtl="0" fontAlgn="ctr"/>
                      <a:r>
                        <a:rPr lang="ja-JP" altLang="en-US" sz="1000" b="0" i="0" u="none" strike="noStrike" dirty="0">
                          <a:solidFill>
                            <a:srgbClr val="000000"/>
                          </a:solidFill>
                          <a:latin typeface="ＭＳ Ｐゴシック"/>
                        </a:rPr>
                        <a:t>人件費の削減等</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a:solidFill>
                            <a:srgbClr val="000000"/>
                          </a:solidFill>
                          <a:latin typeface="ＭＳ Ｐゴシック"/>
                        </a:rPr>
                        <a:t>　</a:t>
                      </a:r>
                    </a:p>
                  </a:txBody>
                  <a:tcPr marL="4630" marR="4630" marT="4630" marB="0" vert="eaVert"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a:solidFill>
                            <a:srgbClr val="000000"/>
                          </a:solidFill>
                          <a:latin typeface="ＭＳ Ｐゴシック"/>
                        </a:rPr>
                        <a:t>✔</a:t>
                      </a: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a:solidFill>
                            <a:srgbClr val="000000"/>
                          </a:solidFill>
                          <a:latin typeface="ＭＳ Ｐゴシック"/>
                        </a:rPr>
                        <a:t>✔</a:t>
                      </a:r>
                    </a:p>
                  </a:txBody>
                  <a:tcPr marL="4630" marR="4630" marT="4630" marB="0" vert="eaVert"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a:solidFill>
                            <a:srgbClr val="000000"/>
                          </a:solidFill>
                          <a:latin typeface="ＭＳ Ｐゴシック"/>
                        </a:rPr>
                        <a:t>✔</a:t>
                      </a: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dirty="0">
                          <a:solidFill>
                            <a:srgbClr val="000000"/>
                          </a:solidFill>
                          <a:latin typeface="ＭＳ Ｐゴシック"/>
                        </a:rPr>
                        <a:t>　</a:t>
                      </a: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a:solidFill>
                            <a:srgbClr val="000000"/>
                          </a:solidFill>
                          <a:latin typeface="ＭＳ Ｐゴシック"/>
                        </a:rPr>
                        <a:t>　</a:t>
                      </a: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ctr"/>
                      <a:r>
                        <a:rPr lang="ja-JP" altLang="en-US" sz="1000" b="0" i="0" u="none" strike="noStrike">
                          <a:solidFill>
                            <a:srgbClr val="000000"/>
                          </a:solidFill>
                          <a:latin typeface="ＭＳ Ｐゴシック"/>
                        </a:rPr>
                        <a:t>人事室</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tcPr>
                </a:tc>
                <a:extLst>
                  <a:ext uri="{0D108BD9-81ED-4DB2-BD59-A6C34878D82A}">
                    <a16:rowId xmlns:a16="http://schemas.microsoft.com/office/drawing/2014/main" xmlns="" val="10003"/>
                  </a:ext>
                </a:extLst>
              </a:tr>
              <a:tr h="522612">
                <a:tc>
                  <a:txBody>
                    <a:bodyPr/>
                    <a:lstStyle/>
                    <a:p>
                      <a:pPr algn="ctr" fontAlgn="ctr"/>
                      <a:r>
                        <a:rPr lang="en-US" sz="1000" b="0" i="0" u="none" strike="noStrike">
                          <a:solidFill>
                            <a:srgbClr val="000000"/>
                          </a:solidFill>
                          <a:latin typeface="ＭＳ Ｐゴシック"/>
                        </a:rPr>
                        <a:t>A</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en-US" altLang="ja-JP" sz="1000" b="0" i="0" u="none" strike="noStrike">
                          <a:solidFill>
                            <a:srgbClr val="000000"/>
                          </a:solidFill>
                          <a:latin typeface="ＭＳ Ｐゴシック"/>
                        </a:rPr>
                        <a:t>1.</a:t>
                      </a:r>
                    </a:p>
                  </a:txBody>
                  <a:tcPr marL="4630" marR="4630" marT="463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en-US" altLang="ja-JP" sz="1000" b="0" i="0" u="none" strike="noStrike">
                          <a:solidFill>
                            <a:srgbClr val="000000"/>
                          </a:solidFill>
                          <a:latin typeface="ＭＳ Ｐゴシック"/>
                        </a:rPr>
                        <a:t>(2)</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en-US" altLang="ja-JP" sz="1000" b="0" i="0" u="none" strike="noStrike" dirty="0">
                          <a:solidFill>
                            <a:srgbClr val="000000"/>
                          </a:solidFill>
                          <a:latin typeface="ＭＳ Ｐゴシック"/>
                        </a:rPr>
                        <a:t>Ⅳ</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ctr"/>
                      <a:r>
                        <a:rPr lang="en-US" altLang="zh-TW" sz="1000" b="0" i="0" u="none" strike="noStrike" dirty="0">
                          <a:solidFill>
                            <a:srgbClr val="000000"/>
                          </a:solidFill>
                          <a:latin typeface="ＭＳ Ｐゴシック" pitchFamily="50" charset="-128"/>
                          <a:ea typeface="ＭＳ Ｐゴシック" pitchFamily="50" charset="-128"/>
                        </a:rPr>
                        <a:t>【</a:t>
                      </a:r>
                      <a:r>
                        <a:rPr lang="zh-TW" altLang="en-US" sz="1000" b="0" i="0" u="none" strike="noStrike" dirty="0">
                          <a:solidFill>
                            <a:srgbClr val="000000"/>
                          </a:solidFill>
                          <a:latin typeface="ＭＳ Ｐゴシック" pitchFamily="50" charset="-128"/>
                          <a:ea typeface="ＭＳ Ｐゴシック" pitchFamily="50" charset="-128"/>
                        </a:rPr>
                        <a:t>財政</a:t>
                      </a:r>
                      <a:r>
                        <a:rPr lang="en-US" altLang="zh-TW" sz="1000" b="0" i="0" u="none" strike="noStrike" dirty="0">
                          <a:solidFill>
                            <a:srgbClr val="000000"/>
                          </a:solidFill>
                          <a:latin typeface="ＭＳ Ｐゴシック" pitchFamily="50" charset="-128"/>
                          <a:ea typeface="ＭＳ Ｐゴシック" pitchFamily="50" charset="-128"/>
                        </a:rPr>
                        <a:t>】</a:t>
                      </a:r>
                      <a:br>
                        <a:rPr lang="en-US" altLang="zh-TW" sz="1000" b="0" i="0" u="none" strike="noStrike" dirty="0">
                          <a:solidFill>
                            <a:srgbClr val="000000"/>
                          </a:solidFill>
                          <a:latin typeface="ＭＳ Ｐゴシック" pitchFamily="50" charset="-128"/>
                          <a:ea typeface="ＭＳ Ｐゴシック" pitchFamily="50" charset="-128"/>
                        </a:rPr>
                      </a:br>
                      <a:r>
                        <a:rPr lang="en-US" altLang="zh-TW" sz="1000" b="0" i="0" u="none" strike="noStrike" dirty="0">
                          <a:solidFill>
                            <a:srgbClr val="000000"/>
                          </a:solidFill>
                          <a:latin typeface="ＭＳ Ｐゴシック" pitchFamily="50" charset="-128"/>
                          <a:ea typeface="ＭＳ Ｐゴシック" pitchFamily="50" charset="-128"/>
                        </a:rPr>
                        <a:t>(1) </a:t>
                      </a:r>
                      <a:r>
                        <a:rPr lang="zh-TW" altLang="en-US" sz="1000" b="0" i="0" u="none" strike="noStrike" dirty="0">
                          <a:solidFill>
                            <a:srgbClr val="000000"/>
                          </a:solidFill>
                          <a:latin typeface="ＭＳ Ｐゴシック" pitchFamily="50" charset="-128"/>
                          <a:ea typeface="ＭＳ Ｐゴシック" pitchFamily="50" charset="-128"/>
                        </a:rPr>
                        <a:t>財政再建</a:t>
                      </a:r>
                    </a:p>
                  </a:txBody>
                  <a:tcPr marL="4630" marR="4630" marT="463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rtl="0" fontAlgn="ctr"/>
                      <a:r>
                        <a:rPr lang="ja-JP" altLang="en-US" sz="1000" b="0" i="0" u="none" strike="noStrike">
                          <a:solidFill>
                            <a:srgbClr val="000000"/>
                          </a:solidFill>
                          <a:latin typeface="ＭＳ Ｐゴシック"/>
                        </a:rPr>
                        <a:t>職員数の削減</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a:solidFill>
                            <a:srgbClr val="000000"/>
                          </a:solidFill>
                          <a:latin typeface="ＭＳ Ｐゴシック"/>
                        </a:rPr>
                        <a:t>　</a:t>
                      </a:r>
                    </a:p>
                  </a:txBody>
                  <a:tcPr marL="4630" marR="4630" marT="4630" marB="0" vert="eaVert"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a:solidFill>
                            <a:srgbClr val="000000"/>
                          </a:solidFill>
                          <a:latin typeface="ＭＳ Ｐゴシック"/>
                        </a:rPr>
                        <a:t>✔</a:t>
                      </a: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a:solidFill>
                            <a:srgbClr val="000000"/>
                          </a:solidFill>
                          <a:latin typeface="ＭＳ Ｐゴシック"/>
                        </a:rPr>
                        <a:t>✔</a:t>
                      </a:r>
                    </a:p>
                  </a:txBody>
                  <a:tcPr marL="4630" marR="4630" marT="4630" marB="0" vert="eaVert"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a:solidFill>
                            <a:srgbClr val="000000"/>
                          </a:solidFill>
                          <a:latin typeface="ＭＳ Ｐゴシック"/>
                        </a:rPr>
                        <a:t>✔</a:t>
                      </a: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a:solidFill>
                            <a:srgbClr val="000000"/>
                          </a:solidFill>
                          <a:latin typeface="ＭＳ Ｐゴシック"/>
                        </a:rPr>
                        <a:t>　</a:t>
                      </a: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a:solidFill>
                            <a:srgbClr val="000000"/>
                          </a:solidFill>
                          <a:latin typeface="ＭＳ Ｐゴシック"/>
                        </a:rPr>
                        <a:t>　</a:t>
                      </a: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ctr"/>
                      <a:r>
                        <a:rPr lang="ja-JP" altLang="en-US" sz="1000" b="0" i="0" u="none" strike="noStrike">
                          <a:solidFill>
                            <a:srgbClr val="000000"/>
                          </a:solidFill>
                          <a:latin typeface="ＭＳ Ｐゴシック"/>
                        </a:rPr>
                        <a:t>人事室</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extLst>
                  <a:ext uri="{0D108BD9-81ED-4DB2-BD59-A6C34878D82A}">
                    <a16:rowId xmlns:a16="http://schemas.microsoft.com/office/drawing/2014/main" xmlns="" val="10004"/>
                  </a:ext>
                </a:extLst>
              </a:tr>
              <a:tr h="522612">
                <a:tc>
                  <a:txBody>
                    <a:bodyPr/>
                    <a:lstStyle/>
                    <a:p>
                      <a:pPr algn="ctr" fontAlgn="ctr"/>
                      <a:r>
                        <a:rPr lang="en-US" sz="1000" b="0" i="0" u="none" strike="noStrike">
                          <a:solidFill>
                            <a:srgbClr val="000000"/>
                          </a:solidFill>
                          <a:latin typeface="ＭＳ Ｐゴシック"/>
                        </a:rPr>
                        <a:t>A</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en-US" altLang="ja-JP" sz="1000" b="0" i="0" u="none" strike="noStrike">
                          <a:solidFill>
                            <a:srgbClr val="000000"/>
                          </a:solidFill>
                          <a:latin typeface="ＭＳ Ｐゴシック"/>
                        </a:rPr>
                        <a:t>1.</a:t>
                      </a:r>
                    </a:p>
                  </a:txBody>
                  <a:tcPr marL="4630" marR="4630" marT="463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en-US" altLang="ja-JP" sz="1000" b="0" i="0" u="none" strike="noStrike">
                          <a:solidFill>
                            <a:srgbClr val="000000"/>
                          </a:solidFill>
                          <a:latin typeface="ＭＳ Ｐゴシック"/>
                        </a:rPr>
                        <a:t>(3)</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en-US" altLang="ja-JP" sz="1000" b="0" i="0" u="none" strike="noStrike" dirty="0">
                          <a:solidFill>
                            <a:srgbClr val="000000"/>
                          </a:solidFill>
                          <a:latin typeface="ＭＳ Ｐゴシック"/>
                        </a:rPr>
                        <a:t>Ⅳ</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ctr"/>
                      <a:r>
                        <a:rPr lang="en-US" altLang="zh-TW" sz="1000" b="0" i="0" u="none" strike="noStrike" dirty="0">
                          <a:solidFill>
                            <a:srgbClr val="000000"/>
                          </a:solidFill>
                          <a:latin typeface="ＭＳ Ｐゴシック" pitchFamily="50" charset="-128"/>
                          <a:ea typeface="ＭＳ Ｐゴシック" pitchFamily="50" charset="-128"/>
                        </a:rPr>
                        <a:t>【</a:t>
                      </a:r>
                      <a:r>
                        <a:rPr lang="zh-TW" altLang="en-US" sz="1000" b="0" i="0" u="none" strike="noStrike" dirty="0">
                          <a:solidFill>
                            <a:srgbClr val="000000"/>
                          </a:solidFill>
                          <a:latin typeface="ＭＳ Ｐゴシック" pitchFamily="50" charset="-128"/>
                          <a:ea typeface="ＭＳ Ｐゴシック" pitchFamily="50" charset="-128"/>
                        </a:rPr>
                        <a:t>財政</a:t>
                      </a:r>
                      <a:r>
                        <a:rPr lang="en-US" altLang="zh-TW" sz="1000" b="0" i="0" u="none" strike="noStrike" dirty="0">
                          <a:solidFill>
                            <a:srgbClr val="000000"/>
                          </a:solidFill>
                          <a:latin typeface="ＭＳ Ｐゴシック" pitchFamily="50" charset="-128"/>
                          <a:ea typeface="ＭＳ Ｐゴシック" pitchFamily="50" charset="-128"/>
                        </a:rPr>
                        <a:t>】</a:t>
                      </a:r>
                      <a:br>
                        <a:rPr lang="en-US" altLang="zh-TW" sz="1000" b="0" i="0" u="none" strike="noStrike" dirty="0">
                          <a:solidFill>
                            <a:srgbClr val="000000"/>
                          </a:solidFill>
                          <a:latin typeface="ＭＳ Ｐゴシック" pitchFamily="50" charset="-128"/>
                          <a:ea typeface="ＭＳ Ｐゴシック" pitchFamily="50" charset="-128"/>
                        </a:rPr>
                      </a:br>
                      <a:r>
                        <a:rPr lang="en-US" altLang="zh-TW" sz="1000" b="0" i="0" u="none" strike="noStrike" dirty="0">
                          <a:solidFill>
                            <a:srgbClr val="000000"/>
                          </a:solidFill>
                          <a:latin typeface="ＭＳ Ｐゴシック" pitchFamily="50" charset="-128"/>
                          <a:ea typeface="ＭＳ Ｐゴシック" pitchFamily="50" charset="-128"/>
                        </a:rPr>
                        <a:t>(1) </a:t>
                      </a:r>
                      <a:r>
                        <a:rPr lang="zh-TW" altLang="en-US" sz="1000" b="0" i="0" u="none" strike="noStrike" dirty="0">
                          <a:solidFill>
                            <a:srgbClr val="000000"/>
                          </a:solidFill>
                          <a:latin typeface="ＭＳ Ｐゴシック" pitchFamily="50" charset="-128"/>
                          <a:ea typeface="ＭＳ Ｐゴシック" pitchFamily="50" charset="-128"/>
                        </a:rPr>
                        <a:t>財政再建</a:t>
                      </a:r>
                    </a:p>
                  </a:txBody>
                  <a:tcPr marL="4630" marR="4630" marT="463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rtl="0" fontAlgn="ctr"/>
                      <a:r>
                        <a:rPr lang="ja-JP" altLang="en-US" sz="1000" b="0" i="0" u="none" strike="noStrike" dirty="0">
                          <a:solidFill>
                            <a:srgbClr val="000000"/>
                          </a:solidFill>
                          <a:latin typeface="ＭＳ Ｐゴシック"/>
                        </a:rPr>
                        <a:t>施策・事業のゼロベースの見直しと再構築</a:t>
                      </a:r>
                      <a:br>
                        <a:rPr lang="ja-JP" altLang="en-US" sz="1000" b="0" i="0" u="none" strike="noStrike" dirty="0">
                          <a:solidFill>
                            <a:srgbClr val="000000"/>
                          </a:solidFill>
                          <a:latin typeface="ＭＳ Ｐゴシック"/>
                        </a:rPr>
                      </a:br>
                      <a:r>
                        <a:rPr lang="ja-JP" altLang="en-US" sz="1000" b="0" i="0" u="none" strike="noStrike" dirty="0">
                          <a:solidFill>
                            <a:srgbClr val="000000"/>
                          </a:solidFill>
                          <a:latin typeface="ＭＳ Ｐゴシック"/>
                        </a:rPr>
                        <a:t>（市営交通料金福祉措置（敬老パス）への利用者負担導入 など</a:t>
                      </a:r>
                      <a:r>
                        <a:rPr lang="en-US" altLang="ja-JP" sz="1000" b="0" i="0" u="none" strike="noStrike" dirty="0">
                          <a:solidFill>
                            <a:srgbClr val="000000"/>
                          </a:solidFill>
                          <a:latin typeface="ＭＳ Ｐゴシック"/>
                        </a:rPr>
                        <a:t>11</a:t>
                      </a:r>
                      <a:r>
                        <a:rPr lang="ja-JP" altLang="en-US" sz="1000" b="0" i="0" u="none" strike="noStrike" dirty="0">
                          <a:solidFill>
                            <a:srgbClr val="000000"/>
                          </a:solidFill>
                          <a:latin typeface="ＭＳ Ｐゴシック"/>
                        </a:rPr>
                        <a:t>項目）</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a:solidFill>
                            <a:srgbClr val="000000"/>
                          </a:solidFill>
                          <a:latin typeface="ＭＳ Ｐゴシック"/>
                        </a:rPr>
                        <a:t>　</a:t>
                      </a:r>
                    </a:p>
                  </a:txBody>
                  <a:tcPr marL="4630" marR="4630" marT="4630" marB="0" vert="eaVert"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a:solidFill>
                            <a:srgbClr val="000000"/>
                          </a:solidFill>
                          <a:latin typeface="ＭＳ Ｐゴシック"/>
                        </a:rPr>
                        <a:t>✔</a:t>
                      </a: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a:solidFill>
                            <a:srgbClr val="000000"/>
                          </a:solidFill>
                          <a:latin typeface="ＭＳ Ｐゴシック"/>
                        </a:rPr>
                        <a:t>✔</a:t>
                      </a:r>
                    </a:p>
                  </a:txBody>
                  <a:tcPr marL="4630" marR="4630" marT="4630" marB="0" vert="eaVert"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a:solidFill>
                            <a:srgbClr val="000000"/>
                          </a:solidFill>
                          <a:latin typeface="ＭＳ Ｐゴシック"/>
                        </a:rPr>
                        <a:t>✔</a:t>
                      </a: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a:solidFill>
                            <a:srgbClr val="000000"/>
                          </a:solidFill>
                          <a:latin typeface="ＭＳ Ｐゴシック"/>
                        </a:rPr>
                        <a:t>　</a:t>
                      </a: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a:solidFill>
                            <a:srgbClr val="000000"/>
                          </a:solidFill>
                          <a:latin typeface="ＭＳ Ｐゴシック"/>
                        </a:rPr>
                        <a:t>　</a:t>
                      </a: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ctr"/>
                      <a:r>
                        <a:rPr lang="ja-JP" altLang="en-US" sz="1000" b="0" i="0" u="none" strike="noStrike">
                          <a:solidFill>
                            <a:srgbClr val="000000"/>
                          </a:solidFill>
                          <a:latin typeface="ＭＳ Ｐゴシック"/>
                        </a:rPr>
                        <a:t>市政改革室</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extLst>
                  <a:ext uri="{0D108BD9-81ED-4DB2-BD59-A6C34878D82A}">
                    <a16:rowId xmlns:a16="http://schemas.microsoft.com/office/drawing/2014/main" xmlns="" val="10005"/>
                  </a:ext>
                </a:extLst>
              </a:tr>
              <a:tr h="522612">
                <a:tc>
                  <a:txBody>
                    <a:bodyPr/>
                    <a:lstStyle/>
                    <a:p>
                      <a:pPr algn="ctr" fontAlgn="ctr"/>
                      <a:r>
                        <a:rPr lang="en-US" sz="1000" b="0" i="0" u="none" strike="noStrike">
                          <a:solidFill>
                            <a:srgbClr val="000000"/>
                          </a:solidFill>
                          <a:latin typeface="ＭＳ Ｐゴシック"/>
                        </a:rPr>
                        <a:t>A</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en-US" altLang="ja-JP" sz="1000" b="0" i="0" u="none" strike="noStrike">
                          <a:solidFill>
                            <a:srgbClr val="000000"/>
                          </a:solidFill>
                          <a:latin typeface="ＭＳ Ｐゴシック"/>
                        </a:rPr>
                        <a:t>2.</a:t>
                      </a:r>
                    </a:p>
                  </a:txBody>
                  <a:tcPr marL="4630" marR="4630" marT="463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en-US" altLang="ja-JP" sz="1000" b="0" i="0" u="none" strike="noStrike" dirty="0">
                          <a:solidFill>
                            <a:srgbClr val="000000"/>
                          </a:solidFill>
                          <a:latin typeface="ＭＳ Ｐゴシック"/>
                        </a:rPr>
                        <a:t>(4)</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en-US" altLang="ja-JP" sz="1000" b="0" i="0" u="none" strike="noStrike" dirty="0">
                          <a:solidFill>
                            <a:srgbClr val="000000"/>
                          </a:solidFill>
                          <a:latin typeface="ＭＳ Ｐゴシック"/>
                        </a:rPr>
                        <a:t>Ⅳ</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ctr"/>
                      <a:r>
                        <a:rPr lang="en-US" altLang="ja-JP" sz="1000" b="0" i="0" u="none" strike="noStrike">
                          <a:solidFill>
                            <a:srgbClr val="000000"/>
                          </a:solidFill>
                          <a:latin typeface="ＭＳ Ｐゴシック"/>
                        </a:rPr>
                        <a:t>【</a:t>
                      </a:r>
                      <a:r>
                        <a:rPr lang="ja-JP" altLang="en-US" sz="1000" b="0" i="0" u="none" strike="noStrike">
                          <a:solidFill>
                            <a:srgbClr val="000000"/>
                          </a:solidFill>
                          <a:latin typeface="ＭＳ Ｐゴシック"/>
                        </a:rPr>
                        <a:t>財政</a:t>
                      </a:r>
                      <a:r>
                        <a:rPr lang="en-US" altLang="ja-JP" sz="1000" b="0" i="0" u="none" strike="noStrike">
                          <a:solidFill>
                            <a:srgbClr val="000000"/>
                          </a:solidFill>
                          <a:latin typeface="ＭＳ Ｐゴシック"/>
                        </a:rPr>
                        <a:t>】</a:t>
                      </a:r>
                      <a:br>
                        <a:rPr lang="en-US" altLang="ja-JP" sz="1000" b="0" i="0" u="none" strike="noStrike">
                          <a:solidFill>
                            <a:srgbClr val="000000"/>
                          </a:solidFill>
                          <a:latin typeface="ＭＳ Ｐゴシック"/>
                        </a:rPr>
                      </a:br>
                      <a:r>
                        <a:rPr lang="en-US" altLang="ja-JP" sz="1000" b="0" i="0" u="none" strike="noStrike">
                          <a:solidFill>
                            <a:srgbClr val="000000"/>
                          </a:solidFill>
                          <a:latin typeface="ＭＳ Ｐゴシック"/>
                        </a:rPr>
                        <a:t>(2) </a:t>
                      </a:r>
                      <a:r>
                        <a:rPr lang="ja-JP" altLang="en-US" sz="1000" b="0" i="0" u="none" strike="noStrike">
                          <a:solidFill>
                            <a:srgbClr val="000000"/>
                          </a:solidFill>
                          <a:latin typeface="ＭＳ Ｐゴシック"/>
                        </a:rPr>
                        <a:t>財務マネジメント</a:t>
                      </a:r>
                    </a:p>
                  </a:txBody>
                  <a:tcPr marL="4630" marR="4630" marT="463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rtl="0" fontAlgn="ctr"/>
                      <a:r>
                        <a:rPr lang="ja-JP" altLang="en-US" sz="1000" b="0" i="0" u="none" strike="noStrike" dirty="0">
                          <a:solidFill>
                            <a:srgbClr val="000000"/>
                          </a:solidFill>
                          <a:latin typeface="ＭＳ Ｐゴシック"/>
                        </a:rPr>
                        <a:t>広告事業の拡充による増収</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a:solidFill>
                            <a:srgbClr val="000000"/>
                          </a:solidFill>
                          <a:latin typeface="ＭＳ Ｐゴシック"/>
                        </a:rPr>
                        <a:t>　</a:t>
                      </a:r>
                    </a:p>
                  </a:txBody>
                  <a:tcPr marL="4630" marR="4630" marT="4630" marB="0" vert="eaVert"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a:solidFill>
                            <a:srgbClr val="000000"/>
                          </a:solidFill>
                          <a:latin typeface="ＭＳ Ｐゴシック"/>
                        </a:rPr>
                        <a:t>✔</a:t>
                      </a: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a:solidFill>
                            <a:srgbClr val="000000"/>
                          </a:solidFill>
                          <a:latin typeface="ＭＳ Ｐゴシック"/>
                        </a:rPr>
                        <a:t>✔</a:t>
                      </a:r>
                    </a:p>
                  </a:txBody>
                  <a:tcPr marL="4630" marR="4630" marT="4630" marB="0" vert="eaVert"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a:solidFill>
                            <a:srgbClr val="000000"/>
                          </a:solidFill>
                          <a:latin typeface="ＭＳ Ｐゴシック"/>
                        </a:rPr>
                        <a:t>✔</a:t>
                      </a: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a:solidFill>
                            <a:srgbClr val="000000"/>
                          </a:solidFill>
                          <a:latin typeface="ＭＳ Ｐゴシック"/>
                        </a:rPr>
                        <a:t>　</a:t>
                      </a: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a:solidFill>
                            <a:srgbClr val="000000"/>
                          </a:solidFill>
                          <a:latin typeface="ＭＳ Ｐゴシック"/>
                        </a:rPr>
                        <a:t>　</a:t>
                      </a: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ctr"/>
                      <a:r>
                        <a:rPr lang="ja-JP" altLang="en-US" sz="1000" b="0" i="0" u="none" strike="noStrike">
                          <a:solidFill>
                            <a:srgbClr val="000000"/>
                          </a:solidFill>
                          <a:latin typeface="ＭＳ Ｐゴシック"/>
                        </a:rPr>
                        <a:t>財政局</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extLst>
                  <a:ext uri="{0D108BD9-81ED-4DB2-BD59-A6C34878D82A}">
                    <a16:rowId xmlns:a16="http://schemas.microsoft.com/office/drawing/2014/main" xmlns="" val="10006"/>
                  </a:ext>
                </a:extLst>
              </a:tr>
              <a:tr h="522612">
                <a:tc>
                  <a:txBody>
                    <a:bodyPr/>
                    <a:lstStyle/>
                    <a:p>
                      <a:pPr algn="ctr" fontAlgn="ctr"/>
                      <a:r>
                        <a:rPr lang="en-US" sz="1000" b="0" i="0" u="none" strike="noStrike">
                          <a:solidFill>
                            <a:srgbClr val="000000"/>
                          </a:solidFill>
                          <a:latin typeface="ＭＳ Ｐゴシック"/>
                        </a:rPr>
                        <a:t>A</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en-US" altLang="ja-JP" sz="1000" b="0" i="0" u="none" strike="noStrike">
                          <a:solidFill>
                            <a:srgbClr val="000000"/>
                          </a:solidFill>
                          <a:latin typeface="ＭＳ Ｐゴシック"/>
                        </a:rPr>
                        <a:t>2.</a:t>
                      </a:r>
                    </a:p>
                  </a:txBody>
                  <a:tcPr marL="4630" marR="4630" marT="463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en-US" altLang="ja-JP" sz="1000" b="0" i="0" u="none" strike="noStrike">
                          <a:solidFill>
                            <a:srgbClr val="000000"/>
                          </a:solidFill>
                          <a:latin typeface="ＭＳ Ｐゴシック"/>
                        </a:rPr>
                        <a:t>(5)</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en-US" altLang="ja-JP" sz="1000" b="0" i="0" u="none" strike="noStrike" dirty="0">
                          <a:solidFill>
                            <a:srgbClr val="000000"/>
                          </a:solidFill>
                          <a:latin typeface="ＭＳ Ｐゴシック"/>
                        </a:rPr>
                        <a:t>Ⅳ</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ctr"/>
                      <a:r>
                        <a:rPr lang="en-US" altLang="ja-JP" sz="1000" b="0" i="0" u="none" strike="noStrike">
                          <a:solidFill>
                            <a:srgbClr val="000000"/>
                          </a:solidFill>
                          <a:latin typeface="ＭＳ Ｐゴシック"/>
                        </a:rPr>
                        <a:t>【</a:t>
                      </a:r>
                      <a:r>
                        <a:rPr lang="ja-JP" altLang="en-US" sz="1000" b="0" i="0" u="none" strike="noStrike">
                          <a:solidFill>
                            <a:srgbClr val="000000"/>
                          </a:solidFill>
                          <a:latin typeface="ＭＳ Ｐゴシック"/>
                        </a:rPr>
                        <a:t>財政</a:t>
                      </a:r>
                      <a:r>
                        <a:rPr lang="en-US" altLang="ja-JP" sz="1000" b="0" i="0" u="none" strike="noStrike">
                          <a:solidFill>
                            <a:srgbClr val="000000"/>
                          </a:solidFill>
                          <a:latin typeface="ＭＳ Ｐゴシック"/>
                        </a:rPr>
                        <a:t>】</a:t>
                      </a:r>
                      <a:br>
                        <a:rPr lang="en-US" altLang="ja-JP" sz="1000" b="0" i="0" u="none" strike="noStrike">
                          <a:solidFill>
                            <a:srgbClr val="000000"/>
                          </a:solidFill>
                          <a:latin typeface="ＭＳ Ｐゴシック"/>
                        </a:rPr>
                      </a:br>
                      <a:r>
                        <a:rPr lang="en-US" altLang="ja-JP" sz="1000" b="0" i="0" u="none" strike="noStrike">
                          <a:solidFill>
                            <a:srgbClr val="000000"/>
                          </a:solidFill>
                          <a:latin typeface="ＭＳ Ｐゴシック"/>
                        </a:rPr>
                        <a:t>(2) </a:t>
                      </a:r>
                      <a:r>
                        <a:rPr lang="ja-JP" altLang="en-US" sz="1000" b="0" i="0" u="none" strike="noStrike">
                          <a:solidFill>
                            <a:srgbClr val="000000"/>
                          </a:solidFill>
                          <a:latin typeface="ＭＳ Ｐゴシック"/>
                        </a:rPr>
                        <a:t>財務マネジメント</a:t>
                      </a:r>
                    </a:p>
                  </a:txBody>
                  <a:tcPr marL="4630" marR="4630" marT="463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rtl="0" fontAlgn="ctr"/>
                      <a:r>
                        <a:rPr lang="ja-JP" altLang="en-US" sz="1000" b="0" i="0" u="none" strike="noStrike" dirty="0">
                          <a:solidFill>
                            <a:srgbClr val="000000"/>
                          </a:solidFill>
                          <a:latin typeface="ＭＳ Ｐゴシック"/>
                        </a:rPr>
                        <a:t>不用資産の売却</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a:solidFill>
                            <a:srgbClr val="000000"/>
                          </a:solidFill>
                          <a:latin typeface="ＭＳ Ｐゴシック"/>
                        </a:rPr>
                        <a:t>　</a:t>
                      </a:r>
                    </a:p>
                  </a:txBody>
                  <a:tcPr marL="4630" marR="4630" marT="4630" marB="0" vert="eaVert"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a:solidFill>
                            <a:srgbClr val="000000"/>
                          </a:solidFill>
                          <a:latin typeface="ＭＳ Ｐゴシック"/>
                        </a:rPr>
                        <a:t>✔</a:t>
                      </a: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a:solidFill>
                            <a:srgbClr val="000000"/>
                          </a:solidFill>
                          <a:latin typeface="ＭＳ Ｐゴシック"/>
                        </a:rPr>
                        <a:t>✔</a:t>
                      </a:r>
                    </a:p>
                  </a:txBody>
                  <a:tcPr marL="4630" marR="4630" marT="4630" marB="0" vert="eaVert"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a:solidFill>
                            <a:srgbClr val="000000"/>
                          </a:solidFill>
                          <a:latin typeface="ＭＳ Ｐゴシック"/>
                        </a:rPr>
                        <a:t>✔</a:t>
                      </a: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a:solidFill>
                            <a:srgbClr val="000000"/>
                          </a:solidFill>
                          <a:latin typeface="ＭＳ Ｐゴシック"/>
                        </a:rPr>
                        <a:t>　</a:t>
                      </a: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a:solidFill>
                            <a:srgbClr val="000000"/>
                          </a:solidFill>
                          <a:latin typeface="ＭＳ Ｐゴシック"/>
                        </a:rPr>
                        <a:t>　</a:t>
                      </a: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ctr"/>
                      <a:r>
                        <a:rPr lang="ja-JP" altLang="en-US" sz="1000" b="0" i="0" u="none" strike="noStrike">
                          <a:solidFill>
                            <a:srgbClr val="000000"/>
                          </a:solidFill>
                          <a:latin typeface="ＭＳ Ｐゴシック"/>
                        </a:rPr>
                        <a:t>契約管財局</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extLst>
                  <a:ext uri="{0D108BD9-81ED-4DB2-BD59-A6C34878D82A}">
                    <a16:rowId xmlns:a16="http://schemas.microsoft.com/office/drawing/2014/main" xmlns="" val="10007"/>
                  </a:ext>
                </a:extLst>
              </a:tr>
              <a:tr h="522612">
                <a:tc>
                  <a:txBody>
                    <a:bodyPr/>
                    <a:lstStyle/>
                    <a:p>
                      <a:pPr algn="ctr" fontAlgn="ctr"/>
                      <a:r>
                        <a:rPr lang="en-US" sz="1000" b="0" i="0" u="none" strike="noStrike">
                          <a:solidFill>
                            <a:srgbClr val="000000"/>
                          </a:solidFill>
                          <a:latin typeface="ＭＳ Ｐゴシック"/>
                        </a:rPr>
                        <a:t>A</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en-US" altLang="ja-JP" sz="1000" b="0" i="0" u="none" strike="noStrike">
                          <a:solidFill>
                            <a:srgbClr val="000000"/>
                          </a:solidFill>
                          <a:latin typeface="ＭＳ Ｐゴシック"/>
                        </a:rPr>
                        <a:t>2.</a:t>
                      </a:r>
                    </a:p>
                  </a:txBody>
                  <a:tcPr marL="4630" marR="4630" marT="463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en-US" altLang="ja-JP" sz="1000" b="0" i="0" u="none" strike="noStrike">
                          <a:solidFill>
                            <a:srgbClr val="000000"/>
                          </a:solidFill>
                          <a:latin typeface="ＭＳ Ｐゴシック"/>
                        </a:rPr>
                        <a:t>(6)</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en-US" altLang="ja-JP" sz="1000" b="0" i="0" u="none" strike="noStrike" dirty="0">
                          <a:solidFill>
                            <a:srgbClr val="000000"/>
                          </a:solidFill>
                          <a:latin typeface="ＭＳ Ｐゴシック"/>
                        </a:rPr>
                        <a:t>Ⅳ</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ctr"/>
                      <a:r>
                        <a:rPr lang="en-US" altLang="ja-JP" sz="1000" b="0" i="0" u="none" strike="noStrike">
                          <a:solidFill>
                            <a:srgbClr val="000000"/>
                          </a:solidFill>
                          <a:latin typeface="ＭＳ Ｐゴシック"/>
                        </a:rPr>
                        <a:t>【</a:t>
                      </a:r>
                      <a:r>
                        <a:rPr lang="ja-JP" altLang="en-US" sz="1000" b="0" i="0" u="none" strike="noStrike">
                          <a:solidFill>
                            <a:srgbClr val="000000"/>
                          </a:solidFill>
                          <a:latin typeface="ＭＳ Ｐゴシック"/>
                        </a:rPr>
                        <a:t>財政</a:t>
                      </a:r>
                      <a:r>
                        <a:rPr lang="en-US" altLang="ja-JP" sz="1000" b="0" i="0" u="none" strike="noStrike">
                          <a:solidFill>
                            <a:srgbClr val="000000"/>
                          </a:solidFill>
                          <a:latin typeface="ＭＳ Ｐゴシック"/>
                        </a:rPr>
                        <a:t>】</a:t>
                      </a:r>
                      <a:br>
                        <a:rPr lang="en-US" altLang="ja-JP" sz="1000" b="0" i="0" u="none" strike="noStrike">
                          <a:solidFill>
                            <a:srgbClr val="000000"/>
                          </a:solidFill>
                          <a:latin typeface="ＭＳ Ｐゴシック"/>
                        </a:rPr>
                      </a:br>
                      <a:r>
                        <a:rPr lang="en-US" altLang="ja-JP" sz="1000" b="0" i="0" u="none" strike="noStrike">
                          <a:solidFill>
                            <a:srgbClr val="000000"/>
                          </a:solidFill>
                          <a:latin typeface="ＭＳ Ｐゴシック"/>
                        </a:rPr>
                        <a:t>(2) </a:t>
                      </a:r>
                      <a:r>
                        <a:rPr lang="ja-JP" altLang="en-US" sz="1000" b="0" i="0" u="none" strike="noStrike">
                          <a:solidFill>
                            <a:srgbClr val="000000"/>
                          </a:solidFill>
                          <a:latin typeface="ＭＳ Ｐゴシック"/>
                        </a:rPr>
                        <a:t>財務マネジメント</a:t>
                      </a:r>
                    </a:p>
                  </a:txBody>
                  <a:tcPr marL="4630" marR="4630" marT="463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rtl="0" fontAlgn="ctr"/>
                      <a:r>
                        <a:rPr lang="ja-JP" altLang="en-US" sz="1000" b="0" i="0" u="none" strike="noStrike" dirty="0">
                          <a:solidFill>
                            <a:srgbClr val="000000"/>
                          </a:solidFill>
                          <a:latin typeface="ＭＳ Ｐゴシック"/>
                        </a:rPr>
                        <a:t>未収金回収の徹底</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a:solidFill>
                            <a:srgbClr val="000000"/>
                          </a:solidFill>
                          <a:latin typeface="ＭＳ Ｐゴシック"/>
                        </a:rPr>
                        <a:t>　</a:t>
                      </a:r>
                    </a:p>
                  </a:txBody>
                  <a:tcPr marL="4630" marR="4630" marT="4630" marB="0" vert="eaVert"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a:solidFill>
                            <a:srgbClr val="000000"/>
                          </a:solidFill>
                          <a:latin typeface="ＭＳ Ｐゴシック"/>
                        </a:rPr>
                        <a:t>✔</a:t>
                      </a: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a:solidFill>
                            <a:srgbClr val="000000"/>
                          </a:solidFill>
                          <a:latin typeface="ＭＳ Ｐゴシック"/>
                        </a:rPr>
                        <a:t>✔</a:t>
                      </a:r>
                    </a:p>
                  </a:txBody>
                  <a:tcPr marL="4630" marR="4630" marT="4630" marB="0" vert="eaVert"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a:solidFill>
                            <a:srgbClr val="000000"/>
                          </a:solidFill>
                          <a:latin typeface="ＭＳ Ｐゴシック"/>
                        </a:rPr>
                        <a:t>✔</a:t>
                      </a: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a:solidFill>
                            <a:srgbClr val="000000"/>
                          </a:solidFill>
                          <a:latin typeface="ＭＳ Ｐゴシック"/>
                        </a:rPr>
                        <a:t>　</a:t>
                      </a: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a:solidFill>
                            <a:srgbClr val="000000"/>
                          </a:solidFill>
                          <a:latin typeface="ＭＳ Ｐゴシック"/>
                        </a:rPr>
                        <a:t>　</a:t>
                      </a: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ctr"/>
                      <a:r>
                        <a:rPr lang="ja-JP" altLang="en-US" sz="1000" b="0" i="0" u="none" strike="noStrike">
                          <a:solidFill>
                            <a:srgbClr val="000000"/>
                          </a:solidFill>
                          <a:latin typeface="ＭＳ Ｐゴシック"/>
                        </a:rPr>
                        <a:t>財政局</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extLst>
                  <a:ext uri="{0D108BD9-81ED-4DB2-BD59-A6C34878D82A}">
                    <a16:rowId xmlns:a16="http://schemas.microsoft.com/office/drawing/2014/main" xmlns="" val="10008"/>
                  </a:ext>
                </a:extLst>
              </a:tr>
              <a:tr h="522612">
                <a:tc>
                  <a:txBody>
                    <a:bodyPr/>
                    <a:lstStyle/>
                    <a:p>
                      <a:pPr algn="ctr" fontAlgn="ctr"/>
                      <a:r>
                        <a:rPr lang="en-US" sz="1000" b="0" i="0" u="none" strike="noStrike">
                          <a:solidFill>
                            <a:srgbClr val="000000"/>
                          </a:solidFill>
                          <a:latin typeface="ＭＳ Ｐゴシック"/>
                        </a:rPr>
                        <a:t>A</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en-US" altLang="ja-JP" sz="1000" b="0" i="0" u="none" strike="noStrike">
                          <a:solidFill>
                            <a:srgbClr val="000000"/>
                          </a:solidFill>
                          <a:latin typeface="ＭＳ Ｐゴシック"/>
                        </a:rPr>
                        <a:t>2.</a:t>
                      </a:r>
                    </a:p>
                  </a:txBody>
                  <a:tcPr marL="4630" marR="4630" marT="463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en-US" altLang="ja-JP" sz="1000" b="0" i="0" u="none" strike="noStrike">
                          <a:solidFill>
                            <a:srgbClr val="000000"/>
                          </a:solidFill>
                          <a:latin typeface="ＭＳ Ｐゴシック"/>
                        </a:rPr>
                        <a:t>(7)</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en-US" altLang="ja-JP" sz="1000" b="0" i="0" u="none" strike="noStrike" dirty="0">
                          <a:solidFill>
                            <a:srgbClr val="000000"/>
                          </a:solidFill>
                          <a:latin typeface="ＭＳ Ｐゴシック"/>
                        </a:rPr>
                        <a:t>Ⅳ</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ctr"/>
                      <a:r>
                        <a:rPr lang="en-US" altLang="ja-JP" sz="1000" b="0" i="0" u="none" strike="noStrike">
                          <a:solidFill>
                            <a:srgbClr val="000000"/>
                          </a:solidFill>
                          <a:latin typeface="ＭＳ Ｐゴシック"/>
                        </a:rPr>
                        <a:t>【</a:t>
                      </a:r>
                      <a:r>
                        <a:rPr lang="ja-JP" altLang="en-US" sz="1000" b="0" i="0" u="none" strike="noStrike">
                          <a:solidFill>
                            <a:srgbClr val="000000"/>
                          </a:solidFill>
                          <a:latin typeface="ＭＳ Ｐゴシック"/>
                        </a:rPr>
                        <a:t>財政</a:t>
                      </a:r>
                      <a:r>
                        <a:rPr lang="en-US" altLang="ja-JP" sz="1000" b="0" i="0" u="none" strike="noStrike">
                          <a:solidFill>
                            <a:srgbClr val="000000"/>
                          </a:solidFill>
                          <a:latin typeface="ＭＳ Ｐゴシック"/>
                        </a:rPr>
                        <a:t>】</a:t>
                      </a:r>
                      <a:br>
                        <a:rPr lang="en-US" altLang="ja-JP" sz="1000" b="0" i="0" u="none" strike="noStrike">
                          <a:solidFill>
                            <a:srgbClr val="000000"/>
                          </a:solidFill>
                          <a:latin typeface="ＭＳ Ｐゴシック"/>
                        </a:rPr>
                      </a:br>
                      <a:r>
                        <a:rPr lang="en-US" altLang="ja-JP" sz="1000" b="0" i="0" u="none" strike="noStrike">
                          <a:solidFill>
                            <a:srgbClr val="000000"/>
                          </a:solidFill>
                          <a:latin typeface="ＭＳ Ｐゴシック"/>
                        </a:rPr>
                        <a:t>(2) </a:t>
                      </a:r>
                      <a:r>
                        <a:rPr lang="ja-JP" altLang="en-US" sz="1000" b="0" i="0" u="none" strike="noStrike">
                          <a:solidFill>
                            <a:srgbClr val="000000"/>
                          </a:solidFill>
                          <a:latin typeface="ＭＳ Ｐゴシック"/>
                        </a:rPr>
                        <a:t>財務マネジメント</a:t>
                      </a:r>
                    </a:p>
                  </a:txBody>
                  <a:tcPr marL="4630" marR="4630" marT="463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rtl="0" fontAlgn="ctr"/>
                      <a:r>
                        <a:rPr lang="ja-JP" altLang="en-US" sz="1000" b="0" i="0" u="none" strike="noStrike" dirty="0">
                          <a:solidFill>
                            <a:srgbClr val="000000"/>
                          </a:solidFill>
                          <a:latin typeface="ＭＳ Ｐゴシック"/>
                        </a:rPr>
                        <a:t>三セクの破たん処理</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a:solidFill>
                            <a:srgbClr val="000000"/>
                          </a:solidFill>
                          <a:latin typeface="ＭＳ Ｐゴシック"/>
                        </a:rPr>
                        <a:t>　</a:t>
                      </a:r>
                    </a:p>
                  </a:txBody>
                  <a:tcPr marL="4630" marR="4630" marT="4630" marB="0" vert="eaVert"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dirty="0">
                          <a:solidFill>
                            <a:srgbClr val="000000"/>
                          </a:solidFill>
                          <a:latin typeface="ＭＳ Ｐゴシック"/>
                        </a:rPr>
                        <a:t>✔</a:t>
                      </a: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a:solidFill>
                            <a:srgbClr val="000000"/>
                          </a:solidFill>
                          <a:latin typeface="ＭＳ Ｐゴシック"/>
                        </a:rPr>
                        <a:t>✔</a:t>
                      </a:r>
                    </a:p>
                  </a:txBody>
                  <a:tcPr marL="4630" marR="4630" marT="4630" marB="0" vert="eaVert"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a:solidFill>
                            <a:srgbClr val="000000"/>
                          </a:solidFill>
                          <a:latin typeface="ＭＳ Ｐゴシック"/>
                        </a:rPr>
                        <a:t>✔</a:t>
                      </a: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a:solidFill>
                            <a:srgbClr val="000000"/>
                          </a:solidFill>
                          <a:latin typeface="ＭＳ Ｐゴシック"/>
                        </a:rPr>
                        <a:t>　</a:t>
                      </a: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a:solidFill>
                            <a:srgbClr val="000000"/>
                          </a:solidFill>
                          <a:latin typeface="ＭＳ Ｐゴシック"/>
                        </a:rPr>
                        <a:t>　</a:t>
                      </a: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ctr"/>
                      <a:r>
                        <a:rPr lang="ja-JP" altLang="en-US" sz="1000" b="0" i="0" u="none" strike="noStrike">
                          <a:solidFill>
                            <a:srgbClr val="000000"/>
                          </a:solidFill>
                          <a:latin typeface="ＭＳ Ｐゴシック"/>
                        </a:rPr>
                        <a:t>市政改革室</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extLst>
                  <a:ext uri="{0D108BD9-81ED-4DB2-BD59-A6C34878D82A}">
                    <a16:rowId xmlns:a16="http://schemas.microsoft.com/office/drawing/2014/main" xmlns="" val="10009"/>
                  </a:ext>
                </a:extLst>
              </a:tr>
              <a:tr h="522612">
                <a:tc>
                  <a:txBody>
                    <a:bodyPr/>
                    <a:lstStyle/>
                    <a:p>
                      <a:pPr algn="ctr" fontAlgn="ctr"/>
                      <a:r>
                        <a:rPr lang="en-US" sz="1000" b="0" i="0" u="none" strike="noStrike">
                          <a:solidFill>
                            <a:srgbClr val="000000"/>
                          </a:solidFill>
                          <a:latin typeface="ＭＳ Ｐゴシック"/>
                        </a:rPr>
                        <a:t>A</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en-US" altLang="ja-JP" sz="1000" b="0" i="0" u="none" strike="noStrike">
                          <a:solidFill>
                            <a:srgbClr val="000000"/>
                          </a:solidFill>
                          <a:latin typeface="ＭＳ Ｐゴシック"/>
                        </a:rPr>
                        <a:t>2.</a:t>
                      </a:r>
                    </a:p>
                  </a:txBody>
                  <a:tcPr marL="4630" marR="4630" marT="463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en-US" altLang="ja-JP" sz="1000" b="0" i="0" u="none" strike="noStrike">
                          <a:solidFill>
                            <a:srgbClr val="000000"/>
                          </a:solidFill>
                          <a:latin typeface="ＭＳ Ｐゴシック"/>
                        </a:rPr>
                        <a:t>(8)</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en-US" altLang="ja-JP" sz="1000" b="0" i="0" u="none" strike="noStrike" dirty="0">
                          <a:solidFill>
                            <a:srgbClr val="000000"/>
                          </a:solidFill>
                          <a:latin typeface="ＭＳ Ｐゴシック"/>
                        </a:rPr>
                        <a:t>Ⅳ</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ctr"/>
                      <a:r>
                        <a:rPr lang="en-US" altLang="ja-JP" sz="1000" b="0" i="0" u="none" strike="noStrike">
                          <a:solidFill>
                            <a:srgbClr val="000000"/>
                          </a:solidFill>
                          <a:latin typeface="ＭＳ Ｐゴシック"/>
                        </a:rPr>
                        <a:t>【</a:t>
                      </a:r>
                      <a:r>
                        <a:rPr lang="ja-JP" altLang="en-US" sz="1000" b="0" i="0" u="none" strike="noStrike">
                          <a:solidFill>
                            <a:srgbClr val="000000"/>
                          </a:solidFill>
                          <a:latin typeface="ＭＳ Ｐゴシック"/>
                        </a:rPr>
                        <a:t>財政</a:t>
                      </a:r>
                      <a:r>
                        <a:rPr lang="en-US" altLang="ja-JP" sz="1000" b="0" i="0" u="none" strike="noStrike">
                          <a:solidFill>
                            <a:srgbClr val="000000"/>
                          </a:solidFill>
                          <a:latin typeface="ＭＳ Ｐゴシック"/>
                        </a:rPr>
                        <a:t>】</a:t>
                      </a:r>
                      <a:br>
                        <a:rPr lang="en-US" altLang="ja-JP" sz="1000" b="0" i="0" u="none" strike="noStrike">
                          <a:solidFill>
                            <a:srgbClr val="000000"/>
                          </a:solidFill>
                          <a:latin typeface="ＭＳ Ｐゴシック"/>
                        </a:rPr>
                      </a:br>
                      <a:r>
                        <a:rPr lang="en-US" altLang="ja-JP" sz="1000" b="0" i="0" u="none" strike="noStrike">
                          <a:solidFill>
                            <a:srgbClr val="000000"/>
                          </a:solidFill>
                          <a:latin typeface="ＭＳ Ｐゴシック"/>
                        </a:rPr>
                        <a:t>(2) </a:t>
                      </a:r>
                      <a:r>
                        <a:rPr lang="ja-JP" altLang="en-US" sz="1000" b="0" i="0" u="none" strike="noStrike">
                          <a:solidFill>
                            <a:srgbClr val="000000"/>
                          </a:solidFill>
                          <a:latin typeface="ＭＳ Ｐゴシック"/>
                        </a:rPr>
                        <a:t>財務マネジメント</a:t>
                      </a:r>
                    </a:p>
                  </a:txBody>
                  <a:tcPr marL="4630" marR="4630" marT="463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rtl="0" fontAlgn="ctr"/>
                      <a:r>
                        <a:rPr lang="ja-JP" altLang="en-US" sz="1000" b="0" i="0" u="none" strike="noStrike">
                          <a:solidFill>
                            <a:srgbClr val="000000"/>
                          </a:solidFill>
                          <a:latin typeface="ＭＳ Ｐゴシック"/>
                        </a:rPr>
                        <a:t>多様なＩＲの展開</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a:solidFill>
                            <a:srgbClr val="000000"/>
                          </a:solidFill>
                          <a:latin typeface="ＭＳ Ｐゴシック"/>
                        </a:rPr>
                        <a:t>　</a:t>
                      </a:r>
                    </a:p>
                  </a:txBody>
                  <a:tcPr marL="4630" marR="4630" marT="4630" marB="0" vert="eaVert"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a:solidFill>
                            <a:srgbClr val="000000"/>
                          </a:solidFill>
                          <a:latin typeface="ＭＳ Ｐゴシック"/>
                        </a:rPr>
                        <a:t>✔</a:t>
                      </a: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dirty="0">
                          <a:solidFill>
                            <a:srgbClr val="000000"/>
                          </a:solidFill>
                          <a:latin typeface="ＭＳ Ｐゴシック"/>
                        </a:rPr>
                        <a:t>✔</a:t>
                      </a:r>
                    </a:p>
                  </a:txBody>
                  <a:tcPr marL="4630" marR="4630" marT="4630" marB="0" vert="eaVert"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dirty="0">
                          <a:solidFill>
                            <a:srgbClr val="000000"/>
                          </a:solidFill>
                          <a:latin typeface="ＭＳ Ｐゴシック"/>
                        </a:rPr>
                        <a:t>✔</a:t>
                      </a: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dirty="0">
                          <a:solidFill>
                            <a:srgbClr val="000000"/>
                          </a:solidFill>
                          <a:latin typeface="ＭＳ Ｐゴシック"/>
                        </a:rPr>
                        <a:t>　</a:t>
                      </a: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a:solidFill>
                            <a:srgbClr val="000000"/>
                          </a:solidFill>
                          <a:latin typeface="ＭＳ Ｐゴシック"/>
                        </a:rPr>
                        <a:t>　</a:t>
                      </a: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ctr"/>
                      <a:r>
                        <a:rPr lang="ja-JP" altLang="en-US" sz="1000" b="0" i="0" u="none" strike="noStrike">
                          <a:solidFill>
                            <a:srgbClr val="000000"/>
                          </a:solidFill>
                          <a:latin typeface="ＭＳ Ｐゴシック"/>
                        </a:rPr>
                        <a:t>財政局</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extLst>
                  <a:ext uri="{0D108BD9-81ED-4DB2-BD59-A6C34878D82A}">
                    <a16:rowId xmlns:a16="http://schemas.microsoft.com/office/drawing/2014/main" xmlns="" val="10010"/>
                  </a:ext>
                </a:extLst>
              </a:tr>
              <a:tr h="522612">
                <a:tc>
                  <a:txBody>
                    <a:bodyPr/>
                    <a:lstStyle/>
                    <a:p>
                      <a:pPr algn="ctr" fontAlgn="ctr"/>
                      <a:r>
                        <a:rPr lang="en-US" sz="1000" b="0" i="0" u="none" strike="noStrike" dirty="0">
                          <a:solidFill>
                            <a:srgbClr val="000000"/>
                          </a:solidFill>
                          <a:latin typeface="ＭＳ Ｐゴシック"/>
                        </a:rPr>
                        <a:t>A</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en-US" altLang="ja-JP" sz="1000" b="0" i="0" u="none" strike="noStrike" dirty="0">
                          <a:solidFill>
                            <a:srgbClr val="000000"/>
                          </a:solidFill>
                          <a:latin typeface="ＭＳ Ｐゴシック"/>
                        </a:rPr>
                        <a:t>3.</a:t>
                      </a:r>
                    </a:p>
                  </a:txBody>
                  <a:tcPr marL="4630" marR="4630" marT="463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en-US" altLang="ja-JP" sz="1000" b="0" i="0" u="none" strike="noStrike" dirty="0">
                          <a:solidFill>
                            <a:srgbClr val="000000"/>
                          </a:solidFill>
                          <a:latin typeface="ＭＳ Ｐゴシック"/>
                        </a:rPr>
                        <a:t>(9)</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en-US" altLang="ja-JP" sz="1000" b="0" i="0" u="none" strike="noStrike" dirty="0">
                          <a:solidFill>
                            <a:srgbClr val="000000"/>
                          </a:solidFill>
                          <a:latin typeface="ＭＳ Ｐゴシック"/>
                        </a:rPr>
                        <a:t>Ⅳ</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ctr"/>
                      <a:r>
                        <a:rPr lang="en-US" altLang="ja-JP" sz="1000" b="0" i="0" u="none" strike="noStrike" dirty="0">
                          <a:solidFill>
                            <a:srgbClr val="000000"/>
                          </a:solidFill>
                          <a:latin typeface="ＭＳ Ｐゴシック"/>
                        </a:rPr>
                        <a:t>【</a:t>
                      </a:r>
                      <a:r>
                        <a:rPr lang="ja-JP" altLang="en-US" sz="1000" b="0" i="0" u="none" strike="noStrike" dirty="0">
                          <a:solidFill>
                            <a:srgbClr val="000000"/>
                          </a:solidFill>
                          <a:latin typeface="ＭＳ Ｐゴシック"/>
                        </a:rPr>
                        <a:t>人事</a:t>
                      </a:r>
                      <a:r>
                        <a:rPr lang="en-US" altLang="ja-JP" sz="1000" b="0" i="0" u="none" strike="noStrike" dirty="0">
                          <a:solidFill>
                            <a:srgbClr val="000000"/>
                          </a:solidFill>
                          <a:latin typeface="ＭＳ Ｐゴシック"/>
                        </a:rPr>
                        <a:t>】</a:t>
                      </a:r>
                      <a:br>
                        <a:rPr lang="en-US" altLang="ja-JP" sz="1000" b="0" i="0" u="none" strike="noStrike" dirty="0">
                          <a:solidFill>
                            <a:srgbClr val="000000"/>
                          </a:solidFill>
                          <a:latin typeface="ＭＳ Ｐゴシック"/>
                        </a:rPr>
                      </a:br>
                      <a:r>
                        <a:rPr lang="en-US" altLang="ja-JP" sz="1000" b="0" i="0" u="none" strike="noStrike" dirty="0">
                          <a:solidFill>
                            <a:srgbClr val="000000"/>
                          </a:solidFill>
                          <a:latin typeface="ＭＳ Ｐゴシック"/>
                        </a:rPr>
                        <a:t>(3) </a:t>
                      </a:r>
                      <a:r>
                        <a:rPr lang="ja-JP" altLang="en-US" sz="1000" b="0" i="0" u="none" strike="noStrike" dirty="0">
                          <a:solidFill>
                            <a:srgbClr val="000000"/>
                          </a:solidFill>
                          <a:latin typeface="ＭＳ Ｐゴシック"/>
                        </a:rPr>
                        <a:t>人事・給与制度</a:t>
                      </a:r>
                    </a:p>
                  </a:txBody>
                  <a:tcPr marL="4630" marR="4630" marT="463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rtl="0" fontAlgn="ctr"/>
                      <a:r>
                        <a:rPr lang="ja-JP" altLang="en-US" sz="1000" b="0" i="0" u="none" strike="noStrike">
                          <a:solidFill>
                            <a:srgbClr val="000000"/>
                          </a:solidFill>
                          <a:latin typeface="ＭＳ Ｐゴシック"/>
                        </a:rPr>
                        <a:t>職員の政治的行為の禁止、服務規律の厳格化</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dirty="0">
                          <a:solidFill>
                            <a:srgbClr val="000000"/>
                          </a:solidFill>
                          <a:latin typeface="ＭＳ Ｐゴシック"/>
                        </a:rPr>
                        <a:t>　</a:t>
                      </a:r>
                    </a:p>
                  </a:txBody>
                  <a:tcPr marL="4630" marR="4630" marT="4630" marB="0" vert="eaVert"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dirty="0">
                          <a:solidFill>
                            <a:srgbClr val="000000"/>
                          </a:solidFill>
                          <a:latin typeface="ＭＳ Ｐゴシック"/>
                        </a:rPr>
                        <a:t>✔</a:t>
                      </a: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dirty="0">
                          <a:solidFill>
                            <a:srgbClr val="000000"/>
                          </a:solidFill>
                          <a:latin typeface="ＭＳ Ｐゴシック"/>
                        </a:rPr>
                        <a:t>　</a:t>
                      </a:r>
                    </a:p>
                  </a:txBody>
                  <a:tcPr marL="4630" marR="4630" marT="4630" marB="0" vert="eaVert"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dirty="0">
                          <a:solidFill>
                            <a:srgbClr val="000000"/>
                          </a:solidFill>
                          <a:latin typeface="ＭＳ Ｐゴシック"/>
                        </a:rPr>
                        <a:t>✔</a:t>
                      </a: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dirty="0">
                          <a:solidFill>
                            <a:srgbClr val="000000"/>
                          </a:solidFill>
                          <a:latin typeface="ＭＳ Ｐゴシック"/>
                        </a:rPr>
                        <a:t>　</a:t>
                      </a: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dirty="0">
                          <a:solidFill>
                            <a:srgbClr val="000000"/>
                          </a:solidFill>
                          <a:latin typeface="ＭＳ Ｐゴシック"/>
                        </a:rPr>
                        <a:t>　</a:t>
                      </a: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ctr"/>
                      <a:r>
                        <a:rPr lang="zh-CN" altLang="en-US" sz="1000" b="0" i="0" u="none" strike="noStrike" dirty="0" smtClean="0">
                          <a:solidFill>
                            <a:srgbClr val="000000"/>
                          </a:solidFill>
                          <a:latin typeface="ＭＳ Ｐゴシック" pitchFamily="50" charset="-128"/>
                          <a:ea typeface="ＭＳ Ｐゴシック" pitchFamily="50" charset="-128"/>
                        </a:rPr>
                        <a:t>人事室</a:t>
                      </a:r>
                      <a:endParaRPr lang="zh-CN" altLang="en-US" sz="1000" b="0" i="0" u="none" strike="noStrike" dirty="0">
                        <a:solidFill>
                          <a:srgbClr val="000000"/>
                        </a:solidFill>
                        <a:latin typeface="ＭＳ Ｐゴシック" pitchFamily="50" charset="-128"/>
                        <a:ea typeface="ＭＳ Ｐゴシック" pitchFamily="50" charset="-128"/>
                      </a:endParaRP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extLst>
                  <a:ext uri="{0D108BD9-81ED-4DB2-BD59-A6C34878D82A}">
                    <a16:rowId xmlns:a16="http://schemas.microsoft.com/office/drawing/2014/main" xmlns="" val="10011"/>
                  </a:ext>
                </a:extLst>
              </a:tr>
              <a:tr h="522612">
                <a:tc>
                  <a:txBody>
                    <a:bodyPr/>
                    <a:lstStyle/>
                    <a:p>
                      <a:pPr algn="ctr" fontAlgn="ctr"/>
                      <a:r>
                        <a:rPr lang="en-US" sz="1000" b="0" i="0" u="none" strike="noStrike">
                          <a:solidFill>
                            <a:srgbClr val="000000"/>
                          </a:solidFill>
                          <a:latin typeface="ＭＳ Ｐゴシック"/>
                        </a:rPr>
                        <a:t>A</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1000" b="0" i="0" u="none" strike="noStrike">
                          <a:solidFill>
                            <a:srgbClr val="000000"/>
                          </a:solidFill>
                          <a:latin typeface="ＭＳ Ｐゴシック"/>
                        </a:rPr>
                        <a:t>3.</a:t>
                      </a:r>
                    </a:p>
                  </a:txBody>
                  <a:tcPr marL="4630" marR="4630" marT="463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1000" b="0" i="0" u="none" strike="noStrike">
                          <a:solidFill>
                            <a:srgbClr val="000000"/>
                          </a:solidFill>
                          <a:latin typeface="ＭＳ Ｐゴシック"/>
                        </a:rPr>
                        <a:t>(10)</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1000" b="0" i="0" u="none" strike="noStrike" dirty="0">
                          <a:solidFill>
                            <a:srgbClr val="000000"/>
                          </a:solidFill>
                          <a:latin typeface="ＭＳ Ｐゴシック"/>
                        </a:rPr>
                        <a:t>Ⅳ</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en-US" altLang="ja-JP" sz="1000" b="0" i="0" u="none" strike="noStrike" dirty="0">
                          <a:solidFill>
                            <a:srgbClr val="000000"/>
                          </a:solidFill>
                          <a:latin typeface="ＭＳ Ｐゴシック"/>
                        </a:rPr>
                        <a:t>【</a:t>
                      </a:r>
                      <a:r>
                        <a:rPr lang="ja-JP" altLang="en-US" sz="1000" b="0" i="0" u="none" strike="noStrike" dirty="0">
                          <a:solidFill>
                            <a:srgbClr val="000000"/>
                          </a:solidFill>
                          <a:latin typeface="ＭＳ Ｐゴシック"/>
                        </a:rPr>
                        <a:t>人事</a:t>
                      </a:r>
                      <a:r>
                        <a:rPr lang="en-US" altLang="ja-JP" sz="1000" b="0" i="0" u="none" strike="noStrike" dirty="0">
                          <a:solidFill>
                            <a:srgbClr val="000000"/>
                          </a:solidFill>
                          <a:latin typeface="ＭＳ Ｐゴシック"/>
                        </a:rPr>
                        <a:t>】</a:t>
                      </a:r>
                      <a:br>
                        <a:rPr lang="en-US" altLang="ja-JP" sz="1000" b="0" i="0" u="none" strike="noStrike" dirty="0">
                          <a:solidFill>
                            <a:srgbClr val="000000"/>
                          </a:solidFill>
                          <a:latin typeface="ＭＳ Ｐゴシック"/>
                        </a:rPr>
                      </a:br>
                      <a:r>
                        <a:rPr lang="en-US" altLang="ja-JP" sz="1000" b="0" i="0" u="none" strike="noStrike" dirty="0">
                          <a:solidFill>
                            <a:srgbClr val="000000"/>
                          </a:solidFill>
                          <a:latin typeface="ＭＳ Ｐゴシック"/>
                        </a:rPr>
                        <a:t>(3) </a:t>
                      </a:r>
                      <a:r>
                        <a:rPr lang="ja-JP" altLang="en-US" sz="1000" b="0" i="0" u="none" strike="noStrike" dirty="0">
                          <a:solidFill>
                            <a:srgbClr val="000000"/>
                          </a:solidFill>
                          <a:latin typeface="ＭＳ Ｐゴシック"/>
                        </a:rPr>
                        <a:t>人事・給与制度</a:t>
                      </a:r>
                    </a:p>
                  </a:txBody>
                  <a:tcPr marL="4630" marR="4630" marT="463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rtl="0" fontAlgn="ctr"/>
                      <a:r>
                        <a:rPr lang="ja-JP" altLang="en-US" sz="1000" b="0" i="0" u="none" strike="noStrike" dirty="0">
                          <a:solidFill>
                            <a:srgbClr val="000000"/>
                          </a:solidFill>
                          <a:latin typeface="ＭＳ Ｐゴシック"/>
                        </a:rPr>
                        <a:t>人事評価への相対評価等の導入</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ja-JP" altLang="en-US" sz="1000" b="0" i="0" u="none" strike="noStrike">
                          <a:solidFill>
                            <a:srgbClr val="000000"/>
                          </a:solidFill>
                          <a:latin typeface="ＭＳ Ｐゴシック"/>
                        </a:rPr>
                        <a:t>　</a:t>
                      </a:r>
                    </a:p>
                  </a:txBody>
                  <a:tcPr marL="4630" marR="4630" marT="4630" marB="0" vert="eaVert"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ja-JP" altLang="en-US" sz="1000" b="0" i="0" u="none" strike="noStrike">
                          <a:solidFill>
                            <a:srgbClr val="000000"/>
                          </a:solidFill>
                          <a:latin typeface="ＭＳ Ｐゴシック"/>
                        </a:rPr>
                        <a:t>✔</a:t>
                      </a: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ja-JP" altLang="en-US" sz="1000" b="0" i="0" u="none" strike="noStrike">
                          <a:solidFill>
                            <a:srgbClr val="000000"/>
                          </a:solidFill>
                          <a:latin typeface="ＭＳ Ｐゴシック"/>
                        </a:rPr>
                        <a:t>　</a:t>
                      </a:r>
                    </a:p>
                  </a:txBody>
                  <a:tcPr marL="4630" marR="4630" marT="4630" marB="0" vert="eaVert"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ja-JP" altLang="en-US" sz="1000" b="0" i="0" u="none" strike="noStrike" dirty="0">
                          <a:solidFill>
                            <a:srgbClr val="000000"/>
                          </a:solidFill>
                          <a:latin typeface="ＭＳ Ｐゴシック"/>
                        </a:rPr>
                        <a:t>✔</a:t>
                      </a: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ja-JP" altLang="en-US" sz="1000" b="0" i="0" u="none" strike="noStrike" dirty="0">
                          <a:solidFill>
                            <a:srgbClr val="000000"/>
                          </a:solidFill>
                          <a:latin typeface="ＭＳ Ｐゴシック"/>
                        </a:rPr>
                        <a:t>　</a:t>
                      </a: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ja-JP" altLang="en-US" sz="1000" b="0" i="0" u="none" strike="noStrike" dirty="0">
                          <a:solidFill>
                            <a:srgbClr val="000000"/>
                          </a:solidFill>
                          <a:latin typeface="ＭＳ Ｐゴシック"/>
                        </a:rPr>
                        <a:t>　</a:t>
                      </a: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dirty="0">
                          <a:solidFill>
                            <a:srgbClr val="000000"/>
                          </a:solidFill>
                          <a:latin typeface="ＭＳ Ｐゴシック"/>
                        </a:rPr>
                        <a:t>人事室</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2"/>
                  </a:ext>
                </a:extLst>
              </a:tr>
            </a:tbl>
          </a:graphicData>
        </a:graphic>
      </p:graphicFrame>
      <p:sp>
        <p:nvSpPr>
          <p:cNvPr id="4" name="スライド番号プレースホルダ 56"/>
          <p:cNvSpPr>
            <a:spLocks noGrp="1"/>
          </p:cNvSpPr>
          <p:nvPr>
            <p:ph type="sldNum" sz="quarter" idx="12"/>
          </p:nvPr>
        </p:nvSpPr>
        <p:spPr>
          <a:xfrm>
            <a:off x="8407474" y="6669360"/>
            <a:ext cx="720080" cy="177924"/>
          </a:xfrm>
        </p:spPr>
        <p:txBody>
          <a:bodyPr/>
          <a:lstStyle/>
          <a:p>
            <a:fld id="{CCEC3038-1CF1-4B63-9920-55248DCFBA97}" type="slidenum">
              <a:rPr kumimoji="1" lang="ja-JP" altLang="en-US" smtClean="0"/>
              <a:pPr/>
              <a:t>190</a:t>
            </a:fld>
            <a:endParaRPr kumimoji="1" lang="ja-JP" altLang="en-US" dirty="0"/>
          </a:p>
        </p:txBody>
      </p:sp>
    </p:spTree>
    <p:extLst>
      <p:ext uri="{BB962C8B-B14F-4D97-AF65-F5344CB8AC3E}">
        <p14:creationId xmlns:p14="http://schemas.microsoft.com/office/powerpoint/2010/main" val="1006898803"/>
      </p:ext>
    </p:extLst>
  </p:cSld>
  <p:clrMapOvr>
    <a:masterClrMapping/>
  </p:clrMapOvr>
</p:sld>
</file>

<file path=ppt/slides/slide1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表 2"/>
          <p:cNvGraphicFramePr>
            <a:graphicFrameLocks noGrp="1"/>
          </p:cNvGraphicFramePr>
          <p:nvPr>
            <p:extLst>
              <p:ext uri="{D42A27DB-BD31-4B8C-83A1-F6EECF244321}">
                <p14:modId xmlns:p14="http://schemas.microsoft.com/office/powerpoint/2010/main" val="1858284086"/>
              </p:ext>
            </p:extLst>
          </p:nvPr>
        </p:nvGraphicFramePr>
        <p:xfrm>
          <a:off x="179518" y="188636"/>
          <a:ext cx="8784969" cy="6480002"/>
        </p:xfrm>
        <a:graphic>
          <a:graphicData uri="http://schemas.openxmlformats.org/drawingml/2006/table">
            <a:tbl>
              <a:tblPr/>
              <a:tblGrid>
                <a:gridCol w="285017">
                  <a:extLst>
                    <a:ext uri="{9D8B030D-6E8A-4147-A177-3AD203B41FA5}">
                      <a16:colId xmlns:a16="http://schemas.microsoft.com/office/drawing/2014/main" xmlns="" val="20000"/>
                    </a:ext>
                  </a:extLst>
                </a:gridCol>
                <a:gridCol w="227554">
                  <a:extLst>
                    <a:ext uri="{9D8B030D-6E8A-4147-A177-3AD203B41FA5}">
                      <a16:colId xmlns:a16="http://schemas.microsoft.com/office/drawing/2014/main" xmlns="" val="20001"/>
                    </a:ext>
                  </a:extLst>
                </a:gridCol>
                <a:gridCol w="321795">
                  <a:extLst>
                    <a:ext uri="{9D8B030D-6E8A-4147-A177-3AD203B41FA5}">
                      <a16:colId xmlns:a16="http://schemas.microsoft.com/office/drawing/2014/main" xmlns="" val="20002"/>
                    </a:ext>
                  </a:extLst>
                </a:gridCol>
                <a:gridCol w="227554">
                  <a:extLst>
                    <a:ext uri="{9D8B030D-6E8A-4147-A177-3AD203B41FA5}">
                      <a16:colId xmlns:a16="http://schemas.microsoft.com/office/drawing/2014/main" xmlns="" val="20003"/>
                    </a:ext>
                  </a:extLst>
                </a:gridCol>
                <a:gridCol w="1130875">
                  <a:extLst>
                    <a:ext uri="{9D8B030D-6E8A-4147-A177-3AD203B41FA5}">
                      <a16:colId xmlns:a16="http://schemas.microsoft.com/office/drawing/2014/main" xmlns="" val="20004"/>
                    </a:ext>
                  </a:extLst>
                </a:gridCol>
                <a:gridCol w="4192514">
                  <a:extLst>
                    <a:ext uri="{9D8B030D-6E8A-4147-A177-3AD203B41FA5}">
                      <a16:colId xmlns:a16="http://schemas.microsoft.com/office/drawing/2014/main" xmlns="" val="20005"/>
                    </a:ext>
                  </a:extLst>
                </a:gridCol>
                <a:gridCol w="285017">
                  <a:extLst>
                    <a:ext uri="{9D8B030D-6E8A-4147-A177-3AD203B41FA5}">
                      <a16:colId xmlns:a16="http://schemas.microsoft.com/office/drawing/2014/main" xmlns="" val="20006"/>
                    </a:ext>
                  </a:extLst>
                </a:gridCol>
                <a:gridCol w="285017">
                  <a:extLst>
                    <a:ext uri="{9D8B030D-6E8A-4147-A177-3AD203B41FA5}">
                      <a16:colId xmlns:a16="http://schemas.microsoft.com/office/drawing/2014/main" xmlns="" val="20007"/>
                    </a:ext>
                  </a:extLst>
                </a:gridCol>
                <a:gridCol w="285017">
                  <a:extLst>
                    <a:ext uri="{9D8B030D-6E8A-4147-A177-3AD203B41FA5}">
                      <a16:colId xmlns:a16="http://schemas.microsoft.com/office/drawing/2014/main" xmlns="" val="20008"/>
                    </a:ext>
                  </a:extLst>
                </a:gridCol>
                <a:gridCol w="285017">
                  <a:extLst>
                    <a:ext uri="{9D8B030D-6E8A-4147-A177-3AD203B41FA5}">
                      <a16:colId xmlns:a16="http://schemas.microsoft.com/office/drawing/2014/main" xmlns="" val="20009"/>
                    </a:ext>
                  </a:extLst>
                </a:gridCol>
                <a:gridCol w="285017">
                  <a:extLst>
                    <a:ext uri="{9D8B030D-6E8A-4147-A177-3AD203B41FA5}">
                      <a16:colId xmlns:a16="http://schemas.microsoft.com/office/drawing/2014/main" xmlns="" val="20010"/>
                    </a:ext>
                  </a:extLst>
                </a:gridCol>
                <a:gridCol w="285017">
                  <a:extLst>
                    <a:ext uri="{9D8B030D-6E8A-4147-A177-3AD203B41FA5}">
                      <a16:colId xmlns:a16="http://schemas.microsoft.com/office/drawing/2014/main" xmlns="" val="20011"/>
                    </a:ext>
                  </a:extLst>
                </a:gridCol>
                <a:gridCol w="689558">
                  <a:extLst>
                    <a:ext uri="{9D8B030D-6E8A-4147-A177-3AD203B41FA5}">
                      <a16:colId xmlns:a16="http://schemas.microsoft.com/office/drawing/2014/main" xmlns="" val="20012"/>
                    </a:ext>
                  </a:extLst>
                </a:gridCol>
              </a:tblGrid>
              <a:tr h="254993">
                <a:tc rowSpan="2" gridSpan="2">
                  <a:txBody>
                    <a:bodyPr/>
                    <a:lstStyle/>
                    <a:p>
                      <a:pPr algn="ctr" fontAlgn="ctr"/>
                      <a:r>
                        <a:rPr lang="en-US" altLang="ja-JP" sz="1000" b="1" i="0" u="none" strike="noStrike" dirty="0">
                          <a:solidFill>
                            <a:srgbClr val="000000"/>
                          </a:solidFill>
                          <a:latin typeface="+mn-ea"/>
                          <a:ea typeface="+mn-ea"/>
                        </a:rPr>
                        <a:t>4</a:t>
                      </a:r>
                      <a:r>
                        <a:rPr lang="ja-JP" altLang="en-US" sz="1000" b="1" i="0" u="none" strike="noStrike" dirty="0">
                          <a:solidFill>
                            <a:srgbClr val="000000"/>
                          </a:solidFill>
                          <a:latin typeface="+mn-ea"/>
                          <a:ea typeface="+mn-ea"/>
                        </a:rPr>
                        <a:t>象限</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tcPr>
                </a:tc>
                <a:tc rowSpan="2" hMerge="1">
                  <a:txBody>
                    <a:bodyPr/>
                    <a:lstStyle/>
                    <a:p>
                      <a:endParaRPr kumimoji="1" lang="ja-JP" altLang="en-US"/>
                    </a:p>
                  </a:txBody>
                  <a:tcPr/>
                </a:tc>
                <a:tc rowSpan="3">
                  <a:txBody>
                    <a:bodyPr/>
                    <a:lstStyle/>
                    <a:p>
                      <a:pPr algn="ctr" fontAlgn="ctr"/>
                      <a:r>
                        <a:rPr lang="ja-JP" altLang="en-US" sz="1000" b="1" i="0" u="none" strike="noStrike" dirty="0">
                          <a:solidFill>
                            <a:srgbClr val="000000"/>
                          </a:solidFill>
                          <a:latin typeface="+mn-ea"/>
                          <a:ea typeface="+mn-ea"/>
                        </a:rPr>
                        <a:t>通し番号</a:t>
                      </a:r>
                    </a:p>
                  </a:txBody>
                  <a:tcPr marL="4630" marR="4630" marT="4630" marB="0" vert="eaVert"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rowSpan="3" gridSpan="2">
                  <a:txBody>
                    <a:bodyPr/>
                    <a:lstStyle/>
                    <a:p>
                      <a:pPr algn="ctr" fontAlgn="ctr"/>
                      <a:r>
                        <a:rPr lang="ja-JP" altLang="en-US" sz="1000" b="1" i="0" u="none" strike="noStrike" dirty="0">
                          <a:solidFill>
                            <a:srgbClr val="000000"/>
                          </a:solidFill>
                          <a:latin typeface="+mn-ea"/>
                          <a:ea typeface="+mn-ea"/>
                        </a:rPr>
                        <a:t>章立て</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rowSpan="3" hMerge="1">
                  <a:txBody>
                    <a:bodyPr/>
                    <a:lstStyle/>
                    <a:p>
                      <a:endParaRPr kumimoji="1" lang="ja-JP" altLang="en-US"/>
                    </a:p>
                  </a:txBody>
                  <a:tcPr/>
                </a:tc>
                <a:tc rowSpan="3">
                  <a:txBody>
                    <a:bodyPr/>
                    <a:lstStyle/>
                    <a:p>
                      <a:pPr algn="ctr" rtl="0" fontAlgn="ctr"/>
                      <a:r>
                        <a:rPr lang="ja-JP" altLang="en-US" sz="1000" b="1" i="0" u="none" strike="noStrike">
                          <a:solidFill>
                            <a:srgbClr val="000000"/>
                          </a:solidFill>
                          <a:latin typeface="+mn-ea"/>
                          <a:ea typeface="+mn-ea"/>
                        </a:rPr>
                        <a:t>改革項目</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gridSpan="2">
                  <a:txBody>
                    <a:bodyPr/>
                    <a:lstStyle/>
                    <a:p>
                      <a:pPr algn="ctr" fontAlgn="ctr"/>
                      <a:r>
                        <a:rPr lang="ja-JP" altLang="en-US" sz="1000" b="1" i="0" u="none" strike="noStrike">
                          <a:solidFill>
                            <a:srgbClr val="000000"/>
                          </a:solidFill>
                          <a:latin typeface="+mn-ea"/>
                          <a:ea typeface="+mn-ea"/>
                        </a:rPr>
                        <a:t>タイプ</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tcPr>
                </a:tc>
                <a:tc hMerge="1">
                  <a:txBody>
                    <a:bodyPr/>
                    <a:lstStyle/>
                    <a:p>
                      <a:endParaRPr kumimoji="1" lang="ja-JP" altLang="en-US"/>
                    </a:p>
                  </a:txBody>
                  <a:tcPr/>
                </a:tc>
                <a:tc gridSpan="4">
                  <a:txBody>
                    <a:bodyPr/>
                    <a:lstStyle/>
                    <a:p>
                      <a:pPr algn="ctr" fontAlgn="ctr"/>
                      <a:r>
                        <a:rPr lang="ja-JP" altLang="en-US" sz="1000" b="1" i="0" u="none" strike="noStrike">
                          <a:solidFill>
                            <a:srgbClr val="000000"/>
                          </a:solidFill>
                          <a:latin typeface="+mn-ea"/>
                          <a:ea typeface="+mn-ea"/>
                        </a:rPr>
                        <a:t>改革スタイル</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rowSpan="3">
                  <a:txBody>
                    <a:bodyPr/>
                    <a:lstStyle/>
                    <a:p>
                      <a:pPr algn="ctr" fontAlgn="ctr"/>
                      <a:r>
                        <a:rPr lang="ja-JP" altLang="en-US" sz="1000" b="1" i="0" u="none" strike="noStrike">
                          <a:solidFill>
                            <a:srgbClr val="000000"/>
                          </a:solidFill>
                          <a:latin typeface="+mn-ea"/>
                          <a:ea typeface="+mn-ea"/>
                        </a:rPr>
                        <a:t>部局</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0"/>
                  </a:ext>
                </a:extLst>
              </a:tr>
              <a:tr h="48638">
                <a:tc gridSpan="2" vMerge="1">
                  <a:txBody>
                    <a:bodyPr/>
                    <a:lstStyle/>
                    <a:p>
                      <a:endParaRPr kumimoji="1" lang="ja-JP" altLang="en-US"/>
                    </a:p>
                  </a:txBody>
                  <a:tcPr/>
                </a:tc>
                <a:tc hMerge="1" vMerge="1">
                  <a:txBody>
                    <a:bodyPr/>
                    <a:lstStyle/>
                    <a:p>
                      <a:endParaRPr kumimoji="1" lang="ja-JP" altLang="en-US"/>
                    </a:p>
                  </a:txBody>
                  <a:tcPr/>
                </a:tc>
                <a:tc vMerge="1">
                  <a:txBody>
                    <a:bodyPr/>
                    <a:lstStyle/>
                    <a:p>
                      <a:endParaRPr kumimoji="1" lang="ja-JP" altLang="en-US"/>
                    </a:p>
                  </a:txBody>
                  <a:tcPr/>
                </a:tc>
                <a:tc gridSpan="2" vMerge="1">
                  <a:txBody>
                    <a:bodyPr/>
                    <a:lstStyle/>
                    <a:p>
                      <a:endParaRPr kumimoji="1" lang="ja-JP" altLang="en-US"/>
                    </a:p>
                  </a:txBody>
                  <a:tcPr/>
                </a:tc>
                <a:tc hMerge="1" vMerge="1">
                  <a:txBody>
                    <a:bodyPr/>
                    <a:lstStyle/>
                    <a:p>
                      <a:endParaRPr kumimoji="1" lang="ja-JP" altLang="en-US"/>
                    </a:p>
                  </a:txBody>
                  <a:tcPr/>
                </a:tc>
                <a:tc vMerge="1">
                  <a:txBody>
                    <a:bodyPr/>
                    <a:lstStyle/>
                    <a:p>
                      <a:endParaRPr kumimoji="1" lang="ja-JP" altLang="en-US"/>
                    </a:p>
                  </a:txBody>
                  <a:tcPr/>
                </a:tc>
                <a:tc rowSpan="2">
                  <a:txBody>
                    <a:bodyPr/>
                    <a:lstStyle/>
                    <a:p>
                      <a:pPr algn="ctr" fontAlgn="ctr"/>
                      <a:r>
                        <a:rPr lang="ja-JP" altLang="en-US" sz="1000" b="1" i="0" u="none" strike="noStrike">
                          <a:solidFill>
                            <a:srgbClr val="000000"/>
                          </a:solidFill>
                          <a:latin typeface="+mn-ea"/>
                          <a:ea typeface="+mn-ea"/>
                        </a:rPr>
                        <a:t>政策の刷新</a:t>
                      </a:r>
                    </a:p>
                  </a:txBody>
                  <a:tcPr marL="4630" marR="4630" marT="4630" marB="0" vert="eaVert"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tcPr>
                </a:tc>
                <a:tc rowSpan="2">
                  <a:txBody>
                    <a:bodyPr/>
                    <a:lstStyle/>
                    <a:p>
                      <a:pPr algn="ctr" fontAlgn="ctr"/>
                      <a:r>
                        <a:rPr lang="ja-JP" altLang="en-US" sz="1000" b="1" i="0" u="none" strike="noStrike">
                          <a:solidFill>
                            <a:srgbClr val="000000"/>
                          </a:solidFill>
                          <a:latin typeface="+mn-ea"/>
                          <a:ea typeface="+mn-ea"/>
                        </a:rPr>
                        <a:t>執行の刷新</a:t>
                      </a: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tcPr>
                </a:tc>
                <a:tc rowSpan="2">
                  <a:txBody>
                    <a:bodyPr/>
                    <a:lstStyle/>
                    <a:p>
                      <a:pPr algn="ctr" fontAlgn="ctr"/>
                      <a:r>
                        <a:rPr lang="ja-JP" altLang="en-US" sz="1000" b="1" i="0" u="none" strike="noStrike">
                          <a:solidFill>
                            <a:srgbClr val="000000"/>
                          </a:solidFill>
                          <a:latin typeface="+mn-ea"/>
                          <a:ea typeface="+mn-ea"/>
                        </a:rPr>
                        <a:t>投資・予算</a:t>
                      </a:r>
                    </a:p>
                  </a:txBody>
                  <a:tcPr marL="4630" marR="4630" marT="4630" marB="0" vert="eaVert"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tcPr>
                </a:tc>
                <a:tc rowSpan="2">
                  <a:txBody>
                    <a:bodyPr/>
                    <a:lstStyle/>
                    <a:p>
                      <a:pPr algn="ctr" fontAlgn="ctr"/>
                      <a:r>
                        <a:rPr lang="ja-JP" altLang="en-US" sz="1000" b="1" i="0" u="none" strike="noStrike">
                          <a:solidFill>
                            <a:srgbClr val="000000"/>
                          </a:solidFill>
                          <a:latin typeface="+mn-ea"/>
                          <a:ea typeface="+mn-ea"/>
                        </a:rPr>
                        <a:t>条例・規則・</a:t>
                      </a:r>
                      <a:br>
                        <a:rPr lang="ja-JP" altLang="en-US" sz="1000" b="1" i="0" u="none" strike="noStrike">
                          <a:solidFill>
                            <a:srgbClr val="000000"/>
                          </a:solidFill>
                          <a:latin typeface="+mn-ea"/>
                          <a:ea typeface="+mn-ea"/>
                        </a:rPr>
                      </a:br>
                      <a:r>
                        <a:rPr lang="ja-JP" altLang="en-US" sz="1000" b="1" i="0" u="none" strike="noStrike">
                          <a:solidFill>
                            <a:srgbClr val="000000"/>
                          </a:solidFill>
                          <a:latin typeface="+mn-ea"/>
                          <a:ea typeface="+mn-ea"/>
                        </a:rPr>
                        <a:t>運用ルール</a:t>
                      </a: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tcPr>
                </a:tc>
                <a:tc rowSpan="2">
                  <a:txBody>
                    <a:bodyPr/>
                    <a:lstStyle/>
                    <a:p>
                      <a:pPr algn="ctr" fontAlgn="ctr"/>
                      <a:r>
                        <a:rPr lang="ja-JP" altLang="en-US" sz="1000" b="1" i="0" u="none" strike="noStrike" dirty="0">
                          <a:solidFill>
                            <a:srgbClr val="000000"/>
                          </a:solidFill>
                          <a:latin typeface="+mn-ea"/>
                          <a:ea typeface="+mn-ea"/>
                        </a:rPr>
                        <a:t>組織・経営形態</a:t>
                      </a: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tcPr>
                </a:tc>
                <a:tc rowSpan="2">
                  <a:txBody>
                    <a:bodyPr/>
                    <a:lstStyle/>
                    <a:p>
                      <a:pPr algn="ctr" fontAlgn="ctr"/>
                      <a:r>
                        <a:rPr lang="ja-JP" altLang="en-US" sz="1000" b="1" i="0" u="none" strike="noStrike">
                          <a:solidFill>
                            <a:srgbClr val="000000"/>
                          </a:solidFill>
                          <a:latin typeface="+mn-ea"/>
                          <a:ea typeface="+mn-ea"/>
                        </a:rPr>
                        <a:t>権限移譲</a:t>
                      </a: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tcPr>
                </a:tc>
                <a:tc vMerge="1">
                  <a:txBody>
                    <a:bodyPr/>
                    <a:lstStyle/>
                    <a:p>
                      <a:endParaRPr kumimoji="1" lang="ja-JP" altLang="en-US"/>
                    </a:p>
                  </a:txBody>
                  <a:tcPr/>
                </a:tc>
                <a:extLst>
                  <a:ext uri="{0D108BD9-81ED-4DB2-BD59-A6C34878D82A}">
                    <a16:rowId xmlns:a16="http://schemas.microsoft.com/office/drawing/2014/main" xmlns="" val="10001"/>
                  </a:ext>
                </a:extLst>
              </a:tr>
              <a:tr h="943690">
                <a:tc>
                  <a:txBody>
                    <a:bodyPr/>
                    <a:lstStyle/>
                    <a:p>
                      <a:pPr algn="ctr" fontAlgn="ctr"/>
                      <a:r>
                        <a:rPr lang="ja-JP" altLang="en-US" sz="1000" b="1" i="0" u="none" strike="noStrike">
                          <a:solidFill>
                            <a:srgbClr val="000000"/>
                          </a:solidFill>
                          <a:latin typeface="+mn-ea"/>
                          <a:ea typeface="+mn-ea"/>
                        </a:rPr>
                        <a:t>象限</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ja-JP" altLang="en-US" sz="1000" b="1" i="0" u="none" strike="noStrike" dirty="0">
                          <a:solidFill>
                            <a:srgbClr val="000000"/>
                          </a:solidFill>
                          <a:latin typeface="+mn-ea"/>
                          <a:ea typeface="+mn-ea"/>
                        </a:rPr>
                        <a:t>大項目通し番号</a:t>
                      </a: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tcPr>
                </a:tc>
                <a:tc vMerge="1">
                  <a:txBody>
                    <a:bodyPr/>
                    <a:lstStyle/>
                    <a:p>
                      <a:endParaRPr kumimoji="1" lang="ja-JP" altLang="en-US"/>
                    </a:p>
                  </a:txBody>
                  <a:tcPr/>
                </a:tc>
                <a:tc gridSpan="2" vMerge="1">
                  <a:txBody>
                    <a:bodyPr/>
                    <a:lstStyle/>
                    <a:p>
                      <a:endParaRPr kumimoji="1" lang="ja-JP" altLang="en-US"/>
                    </a:p>
                  </a:txBody>
                  <a:tcPr/>
                </a:tc>
                <a:tc hMerge="1" vMerge="1">
                  <a:txBody>
                    <a:bodyPr/>
                    <a:lstStyle/>
                    <a:p>
                      <a:endParaRPr kumimoji="1" lang="ja-JP" altLang="en-US"/>
                    </a:p>
                  </a:txBody>
                  <a:tcPr/>
                </a:tc>
                <a:tc vMerge="1">
                  <a:txBody>
                    <a:bodyPr/>
                    <a:lstStyle/>
                    <a:p>
                      <a:endParaRPr kumimoji="1" lang="ja-JP" altLang="en-US"/>
                    </a:p>
                  </a:txBody>
                  <a:tcPr/>
                </a:tc>
                <a:tc vMerge="1">
                  <a:txBody>
                    <a:bodyPr/>
                    <a:lstStyle/>
                    <a:p>
                      <a:endParaRPr kumimoji="1" lang="ja-JP" altLang="en-US"/>
                    </a:p>
                  </a:txBody>
                  <a:tcPr/>
                </a:tc>
                <a:tc vMerge="1">
                  <a:txBody>
                    <a:bodyPr/>
                    <a:lstStyle/>
                    <a:p>
                      <a:endParaRPr kumimoji="1" lang="ja-JP" altLang="en-US"/>
                    </a:p>
                  </a:txBody>
                  <a:tcPr/>
                </a:tc>
                <a:tc vMerge="1">
                  <a:txBody>
                    <a:bodyPr/>
                    <a:lstStyle/>
                    <a:p>
                      <a:endParaRPr kumimoji="1" lang="ja-JP" altLang="en-US"/>
                    </a:p>
                  </a:txBody>
                  <a:tcPr/>
                </a:tc>
                <a:tc vMerge="1">
                  <a:txBody>
                    <a:bodyPr/>
                    <a:lstStyle/>
                    <a:p>
                      <a:endParaRPr kumimoji="1" lang="ja-JP" altLang="en-US"/>
                    </a:p>
                  </a:txBody>
                  <a:tcPr/>
                </a:tc>
                <a:tc vMerge="1">
                  <a:txBody>
                    <a:bodyPr/>
                    <a:lstStyle/>
                    <a:p>
                      <a:endParaRPr kumimoji="1" lang="ja-JP" altLang="en-US"/>
                    </a:p>
                  </a:txBody>
                  <a:tcPr/>
                </a:tc>
                <a:tc vMerge="1">
                  <a:txBody>
                    <a:bodyPr/>
                    <a:lstStyle/>
                    <a:p>
                      <a:endParaRPr kumimoji="1" lang="ja-JP" altLang="en-US"/>
                    </a:p>
                  </a:txBody>
                  <a:tcPr/>
                </a:tc>
                <a:tc vMerge="1">
                  <a:txBody>
                    <a:bodyPr/>
                    <a:lstStyle/>
                    <a:p>
                      <a:endParaRPr kumimoji="1" lang="ja-JP" altLang="en-US"/>
                    </a:p>
                  </a:txBody>
                  <a:tcPr/>
                </a:tc>
                <a:extLst>
                  <a:ext uri="{0D108BD9-81ED-4DB2-BD59-A6C34878D82A}">
                    <a16:rowId xmlns:a16="http://schemas.microsoft.com/office/drawing/2014/main" xmlns="" val="10002"/>
                  </a:ext>
                </a:extLst>
              </a:tr>
              <a:tr h="489701">
                <a:tc>
                  <a:txBody>
                    <a:bodyPr/>
                    <a:lstStyle/>
                    <a:p>
                      <a:pPr algn="ctr" fontAlgn="ctr"/>
                      <a:r>
                        <a:rPr lang="en-US" sz="1000" b="0" i="0" u="none" strike="noStrike" dirty="0">
                          <a:solidFill>
                            <a:srgbClr val="000000"/>
                          </a:solidFill>
                          <a:latin typeface="ＭＳ Ｐゴシック"/>
                        </a:rPr>
                        <a:t>A</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en-US" altLang="ja-JP" sz="1000" b="0" i="0" u="none" strike="noStrike" dirty="0">
                          <a:solidFill>
                            <a:srgbClr val="000000"/>
                          </a:solidFill>
                          <a:latin typeface="ＭＳ Ｐゴシック"/>
                        </a:rPr>
                        <a:t>3.</a:t>
                      </a:r>
                    </a:p>
                  </a:txBody>
                  <a:tcPr marL="4630" marR="4630" marT="463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en-US" altLang="ja-JP" sz="1000" b="0" i="0" u="none" strike="noStrike" dirty="0" smtClean="0">
                          <a:solidFill>
                            <a:srgbClr val="000000"/>
                          </a:solidFill>
                          <a:latin typeface="ＭＳ Ｐゴシック"/>
                        </a:rPr>
                        <a:t>(11)</a:t>
                      </a:r>
                      <a:endParaRPr lang="en-US" altLang="ja-JP" sz="1000" b="0" i="0" u="none" strike="noStrike" dirty="0">
                        <a:solidFill>
                          <a:srgbClr val="000000"/>
                        </a:solidFill>
                        <a:latin typeface="ＭＳ Ｐゴシック"/>
                      </a:endParaRP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en-US" altLang="ja-JP" sz="1000" b="0" i="0" u="none" strike="noStrike" dirty="0">
                          <a:solidFill>
                            <a:srgbClr val="000000"/>
                          </a:solidFill>
                          <a:latin typeface="ＭＳ Ｐゴシック"/>
                        </a:rPr>
                        <a:t>Ⅳ</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ctr"/>
                      <a:r>
                        <a:rPr lang="en-US" altLang="ja-JP" sz="1000" b="0" i="0" u="none" strike="noStrike" dirty="0">
                          <a:solidFill>
                            <a:srgbClr val="000000"/>
                          </a:solidFill>
                          <a:latin typeface="ＭＳ Ｐゴシック"/>
                        </a:rPr>
                        <a:t>【</a:t>
                      </a:r>
                      <a:r>
                        <a:rPr lang="ja-JP" altLang="en-US" sz="1000" b="0" i="0" u="none" strike="noStrike" dirty="0">
                          <a:solidFill>
                            <a:srgbClr val="000000"/>
                          </a:solidFill>
                          <a:latin typeface="ＭＳ Ｐゴシック"/>
                        </a:rPr>
                        <a:t>人事</a:t>
                      </a:r>
                      <a:r>
                        <a:rPr lang="en-US" altLang="ja-JP" sz="1000" b="0" i="0" u="none" strike="noStrike" dirty="0">
                          <a:solidFill>
                            <a:srgbClr val="000000"/>
                          </a:solidFill>
                          <a:latin typeface="ＭＳ Ｐゴシック"/>
                        </a:rPr>
                        <a:t>】</a:t>
                      </a:r>
                      <a:br>
                        <a:rPr lang="en-US" altLang="ja-JP" sz="1000" b="0" i="0" u="none" strike="noStrike" dirty="0">
                          <a:solidFill>
                            <a:srgbClr val="000000"/>
                          </a:solidFill>
                          <a:latin typeface="ＭＳ Ｐゴシック"/>
                        </a:rPr>
                      </a:br>
                      <a:r>
                        <a:rPr lang="en-US" altLang="ja-JP" sz="1000" b="0" i="0" u="none" strike="noStrike" dirty="0">
                          <a:solidFill>
                            <a:srgbClr val="000000"/>
                          </a:solidFill>
                          <a:latin typeface="ＭＳ Ｐゴシック"/>
                        </a:rPr>
                        <a:t>(3) </a:t>
                      </a:r>
                      <a:r>
                        <a:rPr lang="ja-JP" altLang="en-US" sz="1000" b="0" i="0" u="none" strike="noStrike" dirty="0">
                          <a:solidFill>
                            <a:srgbClr val="000000"/>
                          </a:solidFill>
                          <a:latin typeface="ＭＳ Ｐゴシック"/>
                        </a:rPr>
                        <a:t>人事・給与制度</a:t>
                      </a:r>
                    </a:p>
                  </a:txBody>
                  <a:tcPr marL="4630" marR="4630" marT="463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rtl="0" fontAlgn="ctr"/>
                      <a:r>
                        <a:rPr lang="ja-JP" altLang="en-US" sz="1000" b="0" i="0" u="none" strike="noStrike" dirty="0" smtClean="0">
                          <a:solidFill>
                            <a:srgbClr val="000000"/>
                          </a:solidFill>
                          <a:latin typeface="+mn-ea"/>
                          <a:ea typeface="+mn-ea"/>
                        </a:rPr>
                        <a:t>給与制度改革</a:t>
                      </a:r>
                      <a:endParaRPr lang="ja-JP" altLang="en-US" sz="1000" b="0" i="0" u="none" strike="noStrike" dirty="0">
                        <a:solidFill>
                          <a:srgbClr val="000000"/>
                        </a:solidFill>
                        <a:latin typeface="+mn-ea"/>
                        <a:ea typeface="+mn-ea"/>
                      </a:endParaRP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dirty="0">
                          <a:solidFill>
                            <a:srgbClr val="000000"/>
                          </a:solidFill>
                          <a:latin typeface="ＭＳ Ｐゴシック"/>
                        </a:rPr>
                        <a:t>　</a:t>
                      </a:r>
                    </a:p>
                  </a:txBody>
                  <a:tcPr marL="4630" marR="4630" marT="4630" marB="0" vert="eaVert"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dirty="0">
                          <a:solidFill>
                            <a:srgbClr val="000000"/>
                          </a:solidFill>
                          <a:latin typeface="ＭＳ Ｐゴシック"/>
                        </a:rPr>
                        <a:t>✔</a:t>
                      </a: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dirty="0">
                          <a:solidFill>
                            <a:srgbClr val="000000"/>
                          </a:solidFill>
                          <a:latin typeface="ＭＳ Ｐゴシック"/>
                        </a:rPr>
                        <a:t>　</a:t>
                      </a:r>
                    </a:p>
                  </a:txBody>
                  <a:tcPr marL="4630" marR="4630" marT="4630" marB="0" vert="eaVert"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dirty="0">
                          <a:solidFill>
                            <a:srgbClr val="000000"/>
                          </a:solidFill>
                          <a:latin typeface="ＭＳ Ｐゴシック"/>
                        </a:rPr>
                        <a:t>✔</a:t>
                      </a: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a:solidFill>
                            <a:srgbClr val="000000"/>
                          </a:solidFill>
                          <a:latin typeface="ＭＳ Ｐゴシック"/>
                        </a:rPr>
                        <a:t>　</a:t>
                      </a: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a:solidFill>
                            <a:srgbClr val="000000"/>
                          </a:solidFill>
                          <a:latin typeface="ＭＳ Ｐゴシック"/>
                        </a:rPr>
                        <a:t>　</a:t>
                      </a: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ctr"/>
                      <a:r>
                        <a:rPr lang="ja-JP" altLang="en-US" sz="1000" b="0" i="0" u="none" strike="noStrike" dirty="0" smtClean="0">
                          <a:solidFill>
                            <a:srgbClr val="000000"/>
                          </a:solidFill>
                          <a:latin typeface="+mn-ea"/>
                          <a:ea typeface="+mn-ea"/>
                        </a:rPr>
                        <a:t>人事室</a:t>
                      </a:r>
                      <a:endParaRPr lang="ja-JP" altLang="en-US" sz="1000" b="0" i="0" u="none" strike="noStrike" dirty="0">
                        <a:solidFill>
                          <a:srgbClr val="000000"/>
                        </a:solidFill>
                        <a:latin typeface="+mn-ea"/>
                        <a:ea typeface="+mn-ea"/>
                      </a:endParaRP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tcPr>
                </a:tc>
                <a:extLst>
                  <a:ext uri="{0D108BD9-81ED-4DB2-BD59-A6C34878D82A}">
                    <a16:rowId xmlns:a16="http://schemas.microsoft.com/office/drawing/2014/main" xmlns="" val="10003"/>
                  </a:ext>
                </a:extLst>
              </a:tr>
              <a:tr h="518737">
                <a:tc>
                  <a:txBody>
                    <a:bodyPr/>
                    <a:lstStyle/>
                    <a:p>
                      <a:pPr algn="ctr" fontAlgn="ctr"/>
                      <a:r>
                        <a:rPr lang="en-US" sz="1000" b="0" i="0" u="none" strike="noStrike">
                          <a:solidFill>
                            <a:srgbClr val="000000"/>
                          </a:solidFill>
                          <a:latin typeface="ＭＳ Ｐゴシック"/>
                        </a:rPr>
                        <a:t>A</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en-US" altLang="ja-JP" sz="1000" b="0" i="0" u="none" strike="noStrike">
                          <a:solidFill>
                            <a:srgbClr val="000000"/>
                          </a:solidFill>
                          <a:latin typeface="ＭＳ Ｐゴシック"/>
                        </a:rPr>
                        <a:t>3.</a:t>
                      </a:r>
                    </a:p>
                  </a:txBody>
                  <a:tcPr marL="4630" marR="4630" marT="463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en-US" altLang="ja-JP" sz="1000" b="0" i="0" u="none" strike="noStrike" dirty="0">
                          <a:solidFill>
                            <a:srgbClr val="000000"/>
                          </a:solidFill>
                          <a:latin typeface="ＭＳ Ｐゴシック"/>
                        </a:rPr>
                        <a:t>(</a:t>
                      </a:r>
                      <a:r>
                        <a:rPr lang="en-US" altLang="ja-JP" sz="1000" b="0" i="0" u="none" strike="noStrike" dirty="0" smtClean="0">
                          <a:solidFill>
                            <a:srgbClr val="000000"/>
                          </a:solidFill>
                          <a:latin typeface="ＭＳ Ｐゴシック"/>
                        </a:rPr>
                        <a:t>12)</a:t>
                      </a:r>
                      <a:endParaRPr lang="en-US" altLang="ja-JP" sz="1000" b="0" i="0" u="none" strike="noStrike" dirty="0">
                        <a:solidFill>
                          <a:srgbClr val="000000"/>
                        </a:solidFill>
                        <a:latin typeface="ＭＳ Ｐゴシック"/>
                      </a:endParaRP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en-US" altLang="ja-JP" sz="1000" b="0" i="0" u="none" strike="noStrike" dirty="0">
                          <a:solidFill>
                            <a:srgbClr val="000000"/>
                          </a:solidFill>
                          <a:latin typeface="ＭＳ Ｐゴシック"/>
                        </a:rPr>
                        <a:t>Ⅳ</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ctr"/>
                      <a:r>
                        <a:rPr lang="en-US" altLang="ja-JP" sz="1000" b="0" i="0" u="none" strike="noStrike" dirty="0">
                          <a:solidFill>
                            <a:srgbClr val="000000"/>
                          </a:solidFill>
                          <a:latin typeface="ＭＳ Ｐゴシック"/>
                        </a:rPr>
                        <a:t>【</a:t>
                      </a:r>
                      <a:r>
                        <a:rPr lang="ja-JP" altLang="en-US" sz="1000" b="0" i="0" u="none" strike="noStrike" dirty="0">
                          <a:solidFill>
                            <a:srgbClr val="000000"/>
                          </a:solidFill>
                          <a:latin typeface="ＭＳ Ｐゴシック"/>
                        </a:rPr>
                        <a:t>人事</a:t>
                      </a:r>
                      <a:r>
                        <a:rPr lang="en-US" altLang="ja-JP" sz="1000" b="0" i="0" u="none" strike="noStrike" dirty="0">
                          <a:solidFill>
                            <a:srgbClr val="000000"/>
                          </a:solidFill>
                          <a:latin typeface="ＭＳ Ｐゴシック"/>
                        </a:rPr>
                        <a:t>】</a:t>
                      </a:r>
                      <a:br>
                        <a:rPr lang="en-US" altLang="ja-JP" sz="1000" b="0" i="0" u="none" strike="noStrike" dirty="0">
                          <a:solidFill>
                            <a:srgbClr val="000000"/>
                          </a:solidFill>
                          <a:latin typeface="ＭＳ Ｐゴシック"/>
                        </a:rPr>
                      </a:br>
                      <a:r>
                        <a:rPr lang="en-US" altLang="ja-JP" sz="1000" b="0" i="0" u="none" strike="noStrike" dirty="0">
                          <a:solidFill>
                            <a:srgbClr val="000000"/>
                          </a:solidFill>
                          <a:latin typeface="ＭＳ Ｐゴシック"/>
                        </a:rPr>
                        <a:t>(3) </a:t>
                      </a:r>
                      <a:r>
                        <a:rPr lang="ja-JP" altLang="en-US" sz="1000" b="0" i="0" u="none" strike="noStrike" dirty="0">
                          <a:solidFill>
                            <a:srgbClr val="000000"/>
                          </a:solidFill>
                          <a:latin typeface="ＭＳ Ｐゴシック"/>
                        </a:rPr>
                        <a:t>人事・給与制度</a:t>
                      </a:r>
                    </a:p>
                  </a:txBody>
                  <a:tcPr marL="4630" marR="4630" marT="463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rtl="0" fontAlgn="ctr"/>
                      <a:r>
                        <a:rPr lang="ja-JP" altLang="en-US" sz="1000" b="0" i="0" u="none" strike="noStrike" dirty="0" smtClean="0">
                          <a:solidFill>
                            <a:srgbClr val="000000"/>
                          </a:solidFill>
                          <a:latin typeface="+mn-ea"/>
                          <a:ea typeface="+mn-ea"/>
                        </a:rPr>
                        <a:t>職員採用試験の抜本的見直し等</a:t>
                      </a:r>
                      <a:endParaRPr lang="ja-JP" altLang="en-US" sz="1000" b="0" i="0" u="none" strike="noStrike" dirty="0">
                        <a:solidFill>
                          <a:srgbClr val="000000"/>
                        </a:solidFill>
                        <a:latin typeface="+mn-ea"/>
                        <a:ea typeface="+mn-ea"/>
                      </a:endParaRP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a:solidFill>
                            <a:srgbClr val="000000"/>
                          </a:solidFill>
                          <a:latin typeface="ＭＳ Ｐゴシック"/>
                        </a:rPr>
                        <a:t>　</a:t>
                      </a:r>
                    </a:p>
                  </a:txBody>
                  <a:tcPr marL="4630" marR="4630" marT="4630" marB="0" vert="eaVert"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a:solidFill>
                            <a:srgbClr val="000000"/>
                          </a:solidFill>
                          <a:latin typeface="ＭＳ Ｐゴシック"/>
                        </a:rPr>
                        <a:t>✔</a:t>
                      </a: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a:solidFill>
                            <a:srgbClr val="000000"/>
                          </a:solidFill>
                          <a:latin typeface="ＭＳ Ｐゴシック"/>
                        </a:rPr>
                        <a:t>　</a:t>
                      </a:r>
                    </a:p>
                  </a:txBody>
                  <a:tcPr marL="4630" marR="4630" marT="4630" marB="0" vert="eaVert"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dirty="0">
                          <a:solidFill>
                            <a:srgbClr val="000000"/>
                          </a:solidFill>
                          <a:latin typeface="ＭＳ Ｐゴシック"/>
                        </a:rPr>
                        <a:t>✔</a:t>
                      </a: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dirty="0">
                          <a:solidFill>
                            <a:srgbClr val="000000"/>
                          </a:solidFill>
                          <a:latin typeface="ＭＳ Ｐゴシック"/>
                        </a:rPr>
                        <a:t>　</a:t>
                      </a: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dirty="0">
                          <a:solidFill>
                            <a:srgbClr val="000000"/>
                          </a:solidFill>
                          <a:latin typeface="ＭＳ Ｐゴシック"/>
                        </a:rPr>
                        <a:t>　</a:t>
                      </a: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ctr"/>
                      <a:r>
                        <a:rPr lang="ja-JP" altLang="en-US" sz="1000" b="0" i="0" u="none" strike="noStrike" dirty="0" smtClean="0">
                          <a:solidFill>
                            <a:srgbClr val="000000"/>
                          </a:solidFill>
                          <a:latin typeface="+mn-ea"/>
                          <a:ea typeface="+mn-ea"/>
                        </a:rPr>
                        <a:t>人事室</a:t>
                      </a:r>
                      <a:endParaRPr lang="en-US" altLang="ja-JP" sz="1000" b="0" i="0" u="none" strike="noStrike" dirty="0" smtClean="0">
                        <a:solidFill>
                          <a:srgbClr val="000000"/>
                        </a:solidFill>
                        <a:latin typeface="+mn-ea"/>
                        <a:ea typeface="+mn-ea"/>
                      </a:endParaRPr>
                    </a:p>
                    <a:p>
                      <a:pPr algn="l" fontAlgn="ctr"/>
                      <a:r>
                        <a:rPr lang="ja-JP" altLang="en-US" sz="1000" b="0" i="0" u="none" strike="noStrike" dirty="0" smtClean="0">
                          <a:solidFill>
                            <a:srgbClr val="000000"/>
                          </a:solidFill>
                          <a:latin typeface="+mn-ea"/>
                          <a:ea typeface="+mn-ea"/>
                        </a:rPr>
                        <a:t>行政委員会事務局</a:t>
                      </a:r>
                      <a:endParaRPr lang="ja-JP" altLang="en-US" sz="1000" b="0" i="0" u="none" strike="noStrike" dirty="0">
                        <a:solidFill>
                          <a:srgbClr val="000000"/>
                        </a:solidFill>
                        <a:latin typeface="+mn-ea"/>
                        <a:ea typeface="+mn-ea"/>
                      </a:endParaRP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extLst>
                  <a:ext uri="{0D108BD9-81ED-4DB2-BD59-A6C34878D82A}">
                    <a16:rowId xmlns:a16="http://schemas.microsoft.com/office/drawing/2014/main" xmlns="" val="10004"/>
                  </a:ext>
                </a:extLst>
              </a:tr>
              <a:tr h="652935">
                <a:tc>
                  <a:txBody>
                    <a:bodyPr/>
                    <a:lstStyle/>
                    <a:p>
                      <a:pPr algn="ctr" fontAlgn="ctr"/>
                      <a:r>
                        <a:rPr lang="en-US" sz="1000" b="0" i="0" u="none" strike="noStrike">
                          <a:solidFill>
                            <a:srgbClr val="000000"/>
                          </a:solidFill>
                          <a:latin typeface="+mn-ea"/>
                          <a:ea typeface="+mn-ea"/>
                        </a:rPr>
                        <a:t>A</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en-US" altLang="ja-JP" sz="1000" b="0" i="0" u="none" strike="noStrike">
                          <a:solidFill>
                            <a:srgbClr val="000000"/>
                          </a:solidFill>
                          <a:latin typeface="+mn-ea"/>
                          <a:ea typeface="+mn-ea"/>
                        </a:rPr>
                        <a:t>4.</a:t>
                      </a:r>
                    </a:p>
                  </a:txBody>
                  <a:tcPr marL="4630" marR="4630" marT="463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en-US" altLang="ja-JP" sz="1000" b="0" i="0" u="none" strike="noStrike">
                          <a:solidFill>
                            <a:srgbClr val="000000"/>
                          </a:solidFill>
                          <a:latin typeface="+mn-ea"/>
                          <a:ea typeface="+mn-ea"/>
                        </a:rPr>
                        <a:t>(13)</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en-US" altLang="ja-JP" sz="1000" b="0" i="0" u="none" strike="noStrike" dirty="0">
                          <a:solidFill>
                            <a:srgbClr val="000000"/>
                          </a:solidFill>
                          <a:latin typeface="+mn-ea"/>
                          <a:ea typeface="+mn-ea"/>
                        </a:rPr>
                        <a:t>Ⅳ</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ctr"/>
                      <a:r>
                        <a:rPr lang="en-US" altLang="ja-JP" sz="1000" b="0" i="0" u="none" strike="noStrike">
                          <a:solidFill>
                            <a:srgbClr val="000000"/>
                          </a:solidFill>
                          <a:latin typeface="+mn-ea"/>
                          <a:ea typeface="+mn-ea"/>
                        </a:rPr>
                        <a:t>【</a:t>
                      </a:r>
                      <a:r>
                        <a:rPr lang="ja-JP" altLang="en-US" sz="1000" b="0" i="0" u="none" strike="noStrike">
                          <a:solidFill>
                            <a:srgbClr val="000000"/>
                          </a:solidFill>
                          <a:latin typeface="+mn-ea"/>
                          <a:ea typeface="+mn-ea"/>
                        </a:rPr>
                        <a:t>人事</a:t>
                      </a:r>
                      <a:r>
                        <a:rPr lang="en-US" altLang="ja-JP" sz="1000" b="0" i="0" u="none" strike="noStrike">
                          <a:solidFill>
                            <a:srgbClr val="000000"/>
                          </a:solidFill>
                          <a:latin typeface="+mn-ea"/>
                          <a:ea typeface="+mn-ea"/>
                        </a:rPr>
                        <a:t>】</a:t>
                      </a:r>
                      <a:br>
                        <a:rPr lang="en-US" altLang="ja-JP" sz="1000" b="0" i="0" u="none" strike="noStrike">
                          <a:solidFill>
                            <a:srgbClr val="000000"/>
                          </a:solidFill>
                          <a:latin typeface="+mn-ea"/>
                          <a:ea typeface="+mn-ea"/>
                        </a:rPr>
                      </a:br>
                      <a:r>
                        <a:rPr lang="en-US" altLang="ja-JP" sz="1000" b="0" i="0" u="none" strike="noStrike">
                          <a:solidFill>
                            <a:srgbClr val="000000"/>
                          </a:solidFill>
                          <a:latin typeface="+mn-ea"/>
                          <a:ea typeface="+mn-ea"/>
                        </a:rPr>
                        <a:t>(4) </a:t>
                      </a:r>
                      <a:r>
                        <a:rPr lang="ja-JP" altLang="en-US" sz="1000" b="0" i="0" u="none" strike="noStrike">
                          <a:solidFill>
                            <a:srgbClr val="000000"/>
                          </a:solidFill>
                          <a:latin typeface="+mn-ea"/>
                          <a:ea typeface="+mn-ea"/>
                        </a:rPr>
                        <a:t>公募制度</a:t>
                      </a:r>
                    </a:p>
                  </a:txBody>
                  <a:tcPr marL="4630" marR="4630" marT="463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rtl="0" fontAlgn="ctr"/>
                      <a:r>
                        <a:rPr lang="ja-JP" altLang="en-US" sz="1000" b="0" i="0" u="none" strike="noStrike" dirty="0" smtClean="0">
                          <a:solidFill>
                            <a:srgbClr val="000000"/>
                          </a:solidFill>
                          <a:latin typeface="+mn-ea"/>
                          <a:ea typeface="+mn-ea"/>
                        </a:rPr>
                        <a:t>区長・局長・校長</a:t>
                      </a:r>
                      <a:r>
                        <a:rPr lang="ja-JP" altLang="en-US" sz="1000" b="0" i="0" u="none" strike="noStrike" dirty="0">
                          <a:solidFill>
                            <a:srgbClr val="000000"/>
                          </a:solidFill>
                          <a:latin typeface="+mn-ea"/>
                          <a:ea typeface="+mn-ea"/>
                        </a:rPr>
                        <a:t>の公募</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a:solidFill>
                            <a:srgbClr val="000000"/>
                          </a:solidFill>
                          <a:latin typeface="+mn-ea"/>
                          <a:ea typeface="+mn-ea"/>
                        </a:rPr>
                        <a:t>　</a:t>
                      </a:r>
                    </a:p>
                  </a:txBody>
                  <a:tcPr marL="4630" marR="4630" marT="4630" marB="0" vert="eaVert"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a:solidFill>
                            <a:srgbClr val="000000"/>
                          </a:solidFill>
                          <a:latin typeface="+mn-ea"/>
                          <a:ea typeface="+mn-ea"/>
                        </a:rPr>
                        <a:t>✔</a:t>
                      </a: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a:solidFill>
                            <a:srgbClr val="000000"/>
                          </a:solidFill>
                          <a:latin typeface="+mn-ea"/>
                          <a:ea typeface="+mn-ea"/>
                        </a:rPr>
                        <a:t>　</a:t>
                      </a:r>
                    </a:p>
                  </a:txBody>
                  <a:tcPr marL="4630" marR="4630" marT="4630" marB="0" vert="eaVert"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a:solidFill>
                            <a:srgbClr val="000000"/>
                          </a:solidFill>
                          <a:latin typeface="+mn-ea"/>
                          <a:ea typeface="+mn-ea"/>
                        </a:rPr>
                        <a:t>　</a:t>
                      </a: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dirty="0">
                          <a:solidFill>
                            <a:srgbClr val="000000"/>
                          </a:solidFill>
                          <a:latin typeface="+mn-ea"/>
                          <a:ea typeface="+mn-ea"/>
                        </a:rPr>
                        <a:t>✔</a:t>
                      </a: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a:solidFill>
                            <a:srgbClr val="000000"/>
                          </a:solidFill>
                          <a:latin typeface="+mn-ea"/>
                          <a:ea typeface="+mn-ea"/>
                        </a:rPr>
                        <a:t>　</a:t>
                      </a: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ctr"/>
                      <a:r>
                        <a:rPr lang="ja-JP" altLang="en-US" sz="1000" b="0" i="0" u="none" strike="noStrike" dirty="0" smtClean="0">
                          <a:solidFill>
                            <a:srgbClr val="000000"/>
                          </a:solidFill>
                          <a:latin typeface="+mn-ea"/>
                          <a:ea typeface="+mn-ea"/>
                        </a:rPr>
                        <a:t>人事室</a:t>
                      </a:r>
                      <a:endParaRPr lang="en-US" altLang="ja-JP" sz="1000" b="0" i="0" u="none" strike="noStrike" dirty="0" smtClean="0">
                        <a:solidFill>
                          <a:srgbClr val="000000"/>
                        </a:solidFill>
                        <a:latin typeface="+mn-ea"/>
                        <a:ea typeface="+mn-ea"/>
                      </a:endParaRPr>
                    </a:p>
                    <a:p>
                      <a:pPr algn="l" fontAlgn="ctr"/>
                      <a:r>
                        <a:rPr lang="ja-JP" altLang="en-US" sz="1000" b="0" i="0" u="none" strike="noStrike" dirty="0" smtClean="0">
                          <a:solidFill>
                            <a:srgbClr val="000000"/>
                          </a:solidFill>
                          <a:latin typeface="+mn-ea"/>
                          <a:ea typeface="+mn-ea"/>
                        </a:rPr>
                        <a:t>市民局</a:t>
                      </a:r>
                    </a:p>
                    <a:p>
                      <a:pPr algn="l" fontAlgn="ctr"/>
                      <a:r>
                        <a:rPr lang="zh-TW" altLang="en-US" sz="1000" b="0" i="0" u="none" strike="noStrike" dirty="0" smtClean="0">
                          <a:solidFill>
                            <a:srgbClr val="000000"/>
                          </a:solidFill>
                          <a:latin typeface="ＭＳ Ｐゴシック" pitchFamily="50" charset="-128"/>
                          <a:ea typeface="ＭＳ Ｐゴシック" pitchFamily="50" charset="-128"/>
                        </a:rPr>
                        <a:t>教育</a:t>
                      </a:r>
                      <a:r>
                        <a:rPr lang="zh-TW" altLang="en-US" sz="1000" b="0" i="0" u="none" strike="noStrike" dirty="0">
                          <a:solidFill>
                            <a:srgbClr val="000000"/>
                          </a:solidFill>
                          <a:latin typeface="ＭＳ Ｐゴシック" pitchFamily="50" charset="-128"/>
                          <a:ea typeface="ＭＳ Ｐゴシック" pitchFamily="50" charset="-128"/>
                        </a:rPr>
                        <a:t>委員会事務局</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extLst>
                  <a:ext uri="{0D108BD9-81ED-4DB2-BD59-A6C34878D82A}">
                    <a16:rowId xmlns:a16="http://schemas.microsoft.com/office/drawing/2014/main" xmlns="" val="10005"/>
                  </a:ext>
                </a:extLst>
              </a:tr>
              <a:tr h="489701">
                <a:tc>
                  <a:txBody>
                    <a:bodyPr/>
                    <a:lstStyle/>
                    <a:p>
                      <a:pPr algn="ctr" fontAlgn="ctr"/>
                      <a:r>
                        <a:rPr lang="en-US" sz="1000" b="0" i="0" u="none" strike="noStrike">
                          <a:solidFill>
                            <a:srgbClr val="000000"/>
                          </a:solidFill>
                          <a:latin typeface="+mn-ea"/>
                          <a:ea typeface="+mn-ea"/>
                        </a:rPr>
                        <a:t>A</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en-US" altLang="ja-JP" sz="1000" b="0" i="0" u="none" strike="noStrike">
                          <a:solidFill>
                            <a:srgbClr val="000000"/>
                          </a:solidFill>
                          <a:latin typeface="+mn-ea"/>
                          <a:ea typeface="+mn-ea"/>
                        </a:rPr>
                        <a:t>5.</a:t>
                      </a:r>
                    </a:p>
                  </a:txBody>
                  <a:tcPr marL="4630" marR="4630" marT="463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en-US" altLang="ja-JP" sz="1000" b="0" i="0" u="none" strike="noStrike">
                          <a:solidFill>
                            <a:srgbClr val="000000"/>
                          </a:solidFill>
                          <a:latin typeface="+mn-ea"/>
                          <a:ea typeface="+mn-ea"/>
                        </a:rPr>
                        <a:t>(14)</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en-US" altLang="ja-JP" sz="1000" b="0" i="0" u="none" strike="noStrike" dirty="0">
                          <a:solidFill>
                            <a:srgbClr val="000000"/>
                          </a:solidFill>
                          <a:latin typeface="+mn-ea"/>
                          <a:ea typeface="+mn-ea"/>
                        </a:rPr>
                        <a:t>Ⅳ</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ctr"/>
                      <a:r>
                        <a:rPr lang="en-US" altLang="ja-JP" sz="1000" b="0" i="0" u="none" strike="noStrike">
                          <a:solidFill>
                            <a:srgbClr val="000000"/>
                          </a:solidFill>
                          <a:latin typeface="+mn-ea"/>
                          <a:ea typeface="+mn-ea"/>
                        </a:rPr>
                        <a:t>(1) </a:t>
                      </a:r>
                      <a:r>
                        <a:rPr lang="ja-JP" altLang="en-US" sz="1000" b="0" i="0" u="none" strike="noStrike">
                          <a:solidFill>
                            <a:srgbClr val="000000"/>
                          </a:solidFill>
                          <a:latin typeface="+mn-ea"/>
                          <a:ea typeface="+mn-ea"/>
                        </a:rPr>
                        <a:t>サービス改善</a:t>
                      </a:r>
                    </a:p>
                  </a:txBody>
                  <a:tcPr marL="4630" marR="4630" marT="463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rtl="0" fontAlgn="ctr"/>
                      <a:r>
                        <a:rPr lang="ja-JP" altLang="en-US" sz="1000" b="0" i="0" u="none" strike="noStrike" dirty="0">
                          <a:solidFill>
                            <a:srgbClr val="000000"/>
                          </a:solidFill>
                          <a:latin typeface="+mn-ea"/>
                          <a:ea typeface="+mn-ea"/>
                        </a:rPr>
                        <a:t>市民目線に立ったサービス等の改善</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a:solidFill>
                            <a:srgbClr val="000000"/>
                          </a:solidFill>
                          <a:latin typeface="+mn-ea"/>
                          <a:ea typeface="+mn-ea"/>
                        </a:rPr>
                        <a:t>　</a:t>
                      </a:r>
                    </a:p>
                  </a:txBody>
                  <a:tcPr marL="4630" marR="4630" marT="4630" marB="0" vert="eaVert"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a:solidFill>
                            <a:srgbClr val="000000"/>
                          </a:solidFill>
                          <a:latin typeface="+mn-ea"/>
                          <a:ea typeface="+mn-ea"/>
                        </a:rPr>
                        <a:t>✔</a:t>
                      </a: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a:solidFill>
                            <a:srgbClr val="000000"/>
                          </a:solidFill>
                          <a:latin typeface="+mn-ea"/>
                          <a:ea typeface="+mn-ea"/>
                        </a:rPr>
                        <a:t>✔</a:t>
                      </a:r>
                    </a:p>
                  </a:txBody>
                  <a:tcPr marL="4630" marR="4630" marT="4630" marB="0" vert="eaVert"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a:solidFill>
                            <a:srgbClr val="000000"/>
                          </a:solidFill>
                          <a:latin typeface="+mn-ea"/>
                          <a:ea typeface="+mn-ea"/>
                        </a:rPr>
                        <a:t>　</a:t>
                      </a: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a:solidFill>
                            <a:srgbClr val="000000"/>
                          </a:solidFill>
                          <a:latin typeface="+mn-ea"/>
                          <a:ea typeface="+mn-ea"/>
                        </a:rPr>
                        <a:t>　</a:t>
                      </a: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a:solidFill>
                            <a:srgbClr val="000000"/>
                          </a:solidFill>
                          <a:latin typeface="+mn-ea"/>
                          <a:ea typeface="+mn-ea"/>
                        </a:rPr>
                        <a:t>　</a:t>
                      </a: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ctr"/>
                      <a:r>
                        <a:rPr lang="ja-JP" altLang="en-US" sz="1000" b="0" i="0" u="none" strike="noStrike" dirty="0">
                          <a:solidFill>
                            <a:srgbClr val="000000"/>
                          </a:solidFill>
                          <a:latin typeface="+mn-ea"/>
                          <a:ea typeface="+mn-ea"/>
                        </a:rPr>
                        <a:t>経済戦略局</a:t>
                      </a:r>
                      <a:endParaRPr lang="en-US" altLang="ja-JP" sz="1000" b="0" i="0" u="none" strike="noStrike" dirty="0">
                        <a:solidFill>
                          <a:srgbClr val="000000"/>
                        </a:solidFill>
                        <a:latin typeface="+mn-ea"/>
                        <a:ea typeface="+mn-ea"/>
                      </a:endParaRP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extLst>
                  <a:ext uri="{0D108BD9-81ED-4DB2-BD59-A6C34878D82A}">
                    <a16:rowId xmlns:a16="http://schemas.microsoft.com/office/drawing/2014/main" xmlns="" val="10006"/>
                  </a:ext>
                </a:extLst>
              </a:tr>
              <a:tr h="625862">
                <a:tc>
                  <a:txBody>
                    <a:bodyPr/>
                    <a:lstStyle/>
                    <a:p>
                      <a:pPr algn="ctr" fontAlgn="ctr"/>
                      <a:r>
                        <a:rPr lang="en-US" sz="1000" b="0" i="0" u="none" strike="noStrike">
                          <a:solidFill>
                            <a:srgbClr val="000000"/>
                          </a:solidFill>
                          <a:latin typeface="+mn-ea"/>
                          <a:ea typeface="+mn-ea"/>
                        </a:rPr>
                        <a:t>A</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en-US" altLang="ja-JP" sz="1000" b="0" i="0" u="none" strike="noStrike">
                          <a:solidFill>
                            <a:srgbClr val="000000"/>
                          </a:solidFill>
                          <a:latin typeface="+mn-ea"/>
                          <a:ea typeface="+mn-ea"/>
                        </a:rPr>
                        <a:t>5.</a:t>
                      </a:r>
                    </a:p>
                  </a:txBody>
                  <a:tcPr marL="4630" marR="4630" marT="463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en-US" altLang="ja-JP" sz="1000" b="0" i="0" u="none" strike="noStrike">
                          <a:solidFill>
                            <a:srgbClr val="000000"/>
                          </a:solidFill>
                          <a:latin typeface="+mn-ea"/>
                          <a:ea typeface="+mn-ea"/>
                        </a:rPr>
                        <a:t>(15)</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en-US" altLang="ja-JP" sz="1000" b="0" i="0" u="none" strike="noStrike" dirty="0">
                          <a:solidFill>
                            <a:srgbClr val="000000"/>
                          </a:solidFill>
                          <a:latin typeface="+mn-ea"/>
                          <a:ea typeface="+mn-ea"/>
                        </a:rPr>
                        <a:t>Ⅳ</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ctr"/>
                      <a:r>
                        <a:rPr lang="en-US" altLang="ja-JP" sz="1000" b="0" i="0" u="none" strike="noStrike">
                          <a:solidFill>
                            <a:srgbClr val="000000"/>
                          </a:solidFill>
                          <a:latin typeface="+mn-ea"/>
                          <a:ea typeface="+mn-ea"/>
                        </a:rPr>
                        <a:t>(1) </a:t>
                      </a:r>
                      <a:r>
                        <a:rPr lang="ja-JP" altLang="en-US" sz="1000" b="0" i="0" u="none" strike="noStrike">
                          <a:solidFill>
                            <a:srgbClr val="000000"/>
                          </a:solidFill>
                          <a:latin typeface="+mn-ea"/>
                          <a:ea typeface="+mn-ea"/>
                        </a:rPr>
                        <a:t>サービス改善</a:t>
                      </a:r>
                    </a:p>
                  </a:txBody>
                  <a:tcPr marL="4630" marR="4630" marT="463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rtl="0" fontAlgn="ctr"/>
                      <a:r>
                        <a:rPr lang="ja-JP" altLang="en-US" sz="1000" b="0" i="0" u="none" strike="noStrike" dirty="0">
                          <a:solidFill>
                            <a:srgbClr val="000000"/>
                          </a:solidFill>
                          <a:latin typeface="+mn-ea"/>
                          <a:ea typeface="+mn-ea"/>
                        </a:rPr>
                        <a:t>天王寺動物園及び天王寺公園の課題改善</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dirty="0">
                          <a:solidFill>
                            <a:srgbClr val="000000"/>
                          </a:solidFill>
                          <a:latin typeface="+mn-ea"/>
                          <a:ea typeface="+mn-ea"/>
                        </a:rPr>
                        <a:t>　</a:t>
                      </a:r>
                    </a:p>
                  </a:txBody>
                  <a:tcPr marL="4630" marR="4630" marT="4630" marB="0" vert="eaVert"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dirty="0">
                          <a:solidFill>
                            <a:srgbClr val="000000"/>
                          </a:solidFill>
                          <a:latin typeface="+mn-ea"/>
                          <a:ea typeface="+mn-ea"/>
                        </a:rPr>
                        <a:t>✔</a:t>
                      </a: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dirty="0">
                          <a:solidFill>
                            <a:srgbClr val="000000"/>
                          </a:solidFill>
                          <a:latin typeface="+mn-ea"/>
                          <a:ea typeface="+mn-ea"/>
                        </a:rPr>
                        <a:t>✔</a:t>
                      </a:r>
                    </a:p>
                  </a:txBody>
                  <a:tcPr marL="4630" marR="4630" marT="4630" marB="0" vert="eaVert"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dirty="0">
                          <a:solidFill>
                            <a:srgbClr val="000000"/>
                          </a:solidFill>
                          <a:latin typeface="+mn-ea"/>
                          <a:ea typeface="+mn-ea"/>
                        </a:rPr>
                        <a:t>　</a:t>
                      </a: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a:solidFill>
                            <a:srgbClr val="000000"/>
                          </a:solidFill>
                          <a:latin typeface="+mn-ea"/>
                          <a:ea typeface="+mn-ea"/>
                        </a:rPr>
                        <a:t>　</a:t>
                      </a: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a:solidFill>
                            <a:srgbClr val="000000"/>
                          </a:solidFill>
                          <a:latin typeface="+mn-ea"/>
                          <a:ea typeface="+mn-ea"/>
                        </a:rPr>
                        <a:t>　</a:t>
                      </a: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ctr"/>
                      <a:r>
                        <a:rPr lang="ja-JP" altLang="en-US" sz="1000" b="0" i="0" u="none" strike="noStrike" dirty="0">
                          <a:solidFill>
                            <a:srgbClr val="000000"/>
                          </a:solidFill>
                          <a:latin typeface="+mn-ea"/>
                          <a:ea typeface="+mn-ea"/>
                        </a:rPr>
                        <a:t>経済戦略局</a:t>
                      </a:r>
                      <a:endParaRPr lang="en-US" altLang="ja-JP" sz="1000" b="0" i="0" u="none" strike="noStrike" dirty="0">
                        <a:solidFill>
                          <a:srgbClr val="000000"/>
                        </a:solidFill>
                        <a:latin typeface="+mn-ea"/>
                        <a:ea typeface="+mn-ea"/>
                      </a:endParaRPr>
                    </a:p>
                    <a:p>
                      <a:pPr algn="l" fontAlgn="ctr"/>
                      <a:r>
                        <a:rPr lang="ja-JP" altLang="en-US" sz="1000" b="0" i="0" u="none" strike="noStrike" dirty="0">
                          <a:solidFill>
                            <a:srgbClr val="000000"/>
                          </a:solidFill>
                          <a:latin typeface="+mn-ea"/>
                          <a:ea typeface="+mn-ea"/>
                        </a:rPr>
                        <a:t>建設局</a:t>
                      </a:r>
                      <a:endParaRPr lang="en-US" altLang="ja-JP" sz="1000" b="0" i="0" u="none" strike="noStrike" dirty="0">
                        <a:solidFill>
                          <a:srgbClr val="000000"/>
                        </a:solidFill>
                        <a:latin typeface="+mn-ea"/>
                        <a:ea typeface="+mn-ea"/>
                      </a:endParaRPr>
                    </a:p>
                    <a:p>
                      <a:pPr marL="0" marR="0" indent="0" algn="l" defTabSz="914400" rtl="0" eaLnBrk="1" fontAlgn="ctr" latinLnBrk="0" hangingPunct="1">
                        <a:lnSpc>
                          <a:spcPct val="100000"/>
                        </a:lnSpc>
                        <a:spcBef>
                          <a:spcPts val="0"/>
                        </a:spcBef>
                        <a:spcAft>
                          <a:spcPts val="0"/>
                        </a:spcAft>
                        <a:buClrTx/>
                        <a:buSzTx/>
                        <a:buFontTx/>
                        <a:buNone/>
                        <a:tabLst/>
                        <a:defRPr/>
                      </a:pPr>
                      <a:r>
                        <a:rPr lang="zh-TW" altLang="en-US" sz="1000" b="0" i="0" u="none" strike="noStrike" dirty="0">
                          <a:solidFill>
                            <a:srgbClr val="000000"/>
                          </a:solidFill>
                          <a:latin typeface="ＭＳ Ｐゴシック" pitchFamily="50" charset="-128"/>
                          <a:ea typeface="ＭＳ Ｐゴシック" pitchFamily="50" charset="-128"/>
                        </a:rPr>
                        <a:t>教育委員会事務局</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extLst>
                  <a:ext uri="{0D108BD9-81ED-4DB2-BD59-A6C34878D82A}">
                    <a16:rowId xmlns:a16="http://schemas.microsoft.com/office/drawing/2014/main" xmlns="" val="10007"/>
                  </a:ext>
                </a:extLst>
              </a:tr>
              <a:tr h="491149">
                <a:tc>
                  <a:txBody>
                    <a:bodyPr/>
                    <a:lstStyle/>
                    <a:p>
                      <a:pPr algn="ctr" fontAlgn="ctr"/>
                      <a:r>
                        <a:rPr lang="en-US" sz="1000" b="0" i="0" u="none" strike="noStrike" dirty="0">
                          <a:solidFill>
                            <a:srgbClr val="000000"/>
                          </a:solidFill>
                          <a:latin typeface="+mn-ea"/>
                          <a:ea typeface="+mn-ea"/>
                        </a:rPr>
                        <a:t>A</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en-US" altLang="ja-JP" sz="1000" b="0" i="0" u="none" strike="noStrike" dirty="0">
                          <a:solidFill>
                            <a:srgbClr val="000000"/>
                          </a:solidFill>
                          <a:latin typeface="+mn-ea"/>
                          <a:ea typeface="+mn-ea"/>
                        </a:rPr>
                        <a:t>6.</a:t>
                      </a:r>
                    </a:p>
                  </a:txBody>
                  <a:tcPr marL="4630" marR="4630" marT="463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en-US" altLang="ja-JP" sz="1000" b="0" i="0" u="none" strike="noStrike" dirty="0">
                          <a:solidFill>
                            <a:srgbClr val="000000"/>
                          </a:solidFill>
                          <a:latin typeface="+mn-ea"/>
                          <a:ea typeface="+mn-ea"/>
                        </a:rPr>
                        <a:t>(16)</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en-US" altLang="ja-JP" sz="1000" b="0" i="0" u="none" strike="noStrike" dirty="0">
                          <a:solidFill>
                            <a:srgbClr val="000000"/>
                          </a:solidFill>
                          <a:latin typeface="+mn-ea"/>
                          <a:ea typeface="+mn-ea"/>
                        </a:rPr>
                        <a:t>Ⅳ</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ctr"/>
                      <a:r>
                        <a:rPr lang="en-US" altLang="ja-JP" sz="1000" b="0" i="0" u="none" strike="noStrike" dirty="0">
                          <a:solidFill>
                            <a:srgbClr val="000000"/>
                          </a:solidFill>
                          <a:latin typeface="+mn-ea"/>
                          <a:ea typeface="+mn-ea"/>
                        </a:rPr>
                        <a:t>(2) </a:t>
                      </a:r>
                      <a:r>
                        <a:rPr lang="ja-JP" altLang="en-US" sz="1000" b="0" i="0" u="none" strike="noStrike" dirty="0">
                          <a:solidFill>
                            <a:srgbClr val="000000"/>
                          </a:solidFill>
                          <a:latin typeface="+mn-ea"/>
                          <a:ea typeface="+mn-ea"/>
                        </a:rPr>
                        <a:t>区役所への</a:t>
                      </a:r>
                      <a:br>
                        <a:rPr lang="ja-JP" altLang="en-US" sz="1000" b="0" i="0" u="none" strike="noStrike" dirty="0">
                          <a:solidFill>
                            <a:srgbClr val="000000"/>
                          </a:solidFill>
                          <a:latin typeface="+mn-ea"/>
                          <a:ea typeface="+mn-ea"/>
                        </a:rPr>
                      </a:br>
                      <a:r>
                        <a:rPr lang="ja-JP" altLang="en-US" sz="1000" b="0" i="0" u="none" strike="noStrike" dirty="0">
                          <a:solidFill>
                            <a:srgbClr val="000000"/>
                          </a:solidFill>
                          <a:latin typeface="+mn-ea"/>
                          <a:ea typeface="+mn-ea"/>
                        </a:rPr>
                        <a:t>    権限移譲</a:t>
                      </a:r>
                    </a:p>
                  </a:txBody>
                  <a:tcPr marL="4630" marR="4630" marT="463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rtl="0" fontAlgn="ctr"/>
                      <a:r>
                        <a:rPr lang="ja-JP" altLang="en-US" sz="1000" b="0" i="0" u="none" strike="noStrike" dirty="0">
                          <a:solidFill>
                            <a:srgbClr val="000000"/>
                          </a:solidFill>
                          <a:latin typeface="+mn-ea"/>
                          <a:ea typeface="+mn-ea"/>
                        </a:rPr>
                        <a:t>区役所への権限移譲</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a:solidFill>
                            <a:srgbClr val="000000"/>
                          </a:solidFill>
                          <a:latin typeface="+mn-ea"/>
                          <a:ea typeface="+mn-ea"/>
                        </a:rPr>
                        <a:t>　</a:t>
                      </a:r>
                    </a:p>
                  </a:txBody>
                  <a:tcPr marL="4630" marR="4630" marT="4630" marB="0" vert="eaVert"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a:solidFill>
                            <a:srgbClr val="000000"/>
                          </a:solidFill>
                          <a:latin typeface="+mn-ea"/>
                          <a:ea typeface="+mn-ea"/>
                        </a:rPr>
                        <a:t>✔</a:t>
                      </a: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a:solidFill>
                            <a:srgbClr val="000000"/>
                          </a:solidFill>
                          <a:latin typeface="+mn-ea"/>
                          <a:ea typeface="+mn-ea"/>
                        </a:rPr>
                        <a:t>　</a:t>
                      </a:r>
                    </a:p>
                  </a:txBody>
                  <a:tcPr marL="4630" marR="4630" marT="4630" marB="0" vert="eaVert"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dirty="0">
                          <a:solidFill>
                            <a:srgbClr val="000000"/>
                          </a:solidFill>
                          <a:latin typeface="+mn-ea"/>
                          <a:ea typeface="+mn-ea"/>
                        </a:rPr>
                        <a:t>✔</a:t>
                      </a: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dirty="0">
                          <a:solidFill>
                            <a:srgbClr val="000000"/>
                          </a:solidFill>
                          <a:latin typeface="+mn-ea"/>
                          <a:ea typeface="+mn-ea"/>
                        </a:rPr>
                        <a:t>✔</a:t>
                      </a: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a:solidFill>
                            <a:srgbClr val="000000"/>
                          </a:solidFill>
                          <a:latin typeface="+mn-ea"/>
                          <a:ea typeface="+mn-ea"/>
                        </a:rPr>
                        <a:t>✔</a:t>
                      </a: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ctr"/>
                      <a:r>
                        <a:rPr lang="ja-JP" altLang="en-US" sz="1000" b="0" i="0" u="none" strike="noStrike" dirty="0">
                          <a:solidFill>
                            <a:srgbClr val="000000"/>
                          </a:solidFill>
                          <a:latin typeface="+mn-ea"/>
                          <a:ea typeface="+mn-ea"/>
                        </a:rPr>
                        <a:t>市民局</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extLst>
                  <a:ext uri="{0D108BD9-81ED-4DB2-BD59-A6C34878D82A}">
                    <a16:rowId xmlns:a16="http://schemas.microsoft.com/office/drawing/2014/main" xmlns="" val="10008"/>
                  </a:ext>
                </a:extLst>
              </a:tr>
              <a:tr h="491149">
                <a:tc>
                  <a:txBody>
                    <a:bodyPr/>
                    <a:lstStyle/>
                    <a:p>
                      <a:pPr algn="ctr" fontAlgn="ctr"/>
                      <a:r>
                        <a:rPr lang="en-US" sz="1000" b="0" i="0" u="none" strike="noStrike">
                          <a:solidFill>
                            <a:srgbClr val="000000"/>
                          </a:solidFill>
                          <a:latin typeface="+mn-ea"/>
                          <a:ea typeface="+mn-ea"/>
                        </a:rPr>
                        <a:t>A</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en-US" altLang="ja-JP" sz="1000" b="0" i="0" u="none" strike="noStrike">
                          <a:solidFill>
                            <a:srgbClr val="000000"/>
                          </a:solidFill>
                          <a:latin typeface="+mn-ea"/>
                          <a:ea typeface="+mn-ea"/>
                        </a:rPr>
                        <a:t>7.</a:t>
                      </a:r>
                    </a:p>
                  </a:txBody>
                  <a:tcPr marL="4630" marR="4630" marT="463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en-US" altLang="ja-JP" sz="1000" b="0" i="0" u="none" strike="noStrike">
                          <a:solidFill>
                            <a:srgbClr val="000000"/>
                          </a:solidFill>
                          <a:latin typeface="+mn-ea"/>
                          <a:ea typeface="+mn-ea"/>
                        </a:rPr>
                        <a:t>(17)</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en-US" altLang="ja-JP" sz="1000" b="0" i="0" u="none" strike="noStrike" dirty="0">
                          <a:solidFill>
                            <a:srgbClr val="000000"/>
                          </a:solidFill>
                          <a:latin typeface="+mn-ea"/>
                          <a:ea typeface="+mn-ea"/>
                        </a:rPr>
                        <a:t>Ⅳ</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ctr"/>
                      <a:r>
                        <a:rPr lang="en-US" altLang="ja-JP" sz="1000" b="0" i="0" u="none" strike="noStrike" dirty="0">
                          <a:solidFill>
                            <a:srgbClr val="000000"/>
                          </a:solidFill>
                          <a:latin typeface="+mn-ea"/>
                          <a:ea typeface="+mn-ea"/>
                        </a:rPr>
                        <a:t>(3) </a:t>
                      </a:r>
                      <a:r>
                        <a:rPr lang="ja-JP" altLang="en-US" sz="1000" b="0" i="0" u="none" strike="noStrike" dirty="0">
                          <a:solidFill>
                            <a:srgbClr val="000000"/>
                          </a:solidFill>
                          <a:latin typeface="+mn-ea"/>
                          <a:ea typeface="+mn-ea"/>
                        </a:rPr>
                        <a:t>補助金等の</a:t>
                      </a:r>
                      <a:br>
                        <a:rPr lang="ja-JP" altLang="en-US" sz="1000" b="0" i="0" u="none" strike="noStrike" dirty="0">
                          <a:solidFill>
                            <a:srgbClr val="000000"/>
                          </a:solidFill>
                          <a:latin typeface="+mn-ea"/>
                          <a:ea typeface="+mn-ea"/>
                        </a:rPr>
                      </a:br>
                      <a:r>
                        <a:rPr lang="ja-JP" altLang="en-US" sz="1000" b="0" i="0" u="none" strike="noStrike" dirty="0">
                          <a:solidFill>
                            <a:srgbClr val="000000"/>
                          </a:solidFill>
                          <a:latin typeface="+mn-ea"/>
                          <a:ea typeface="+mn-ea"/>
                        </a:rPr>
                        <a:t>     見直し</a:t>
                      </a:r>
                    </a:p>
                  </a:txBody>
                  <a:tcPr marL="4630" marR="4630" marT="463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rtl="0" fontAlgn="ctr"/>
                      <a:r>
                        <a:rPr lang="ja-JP" altLang="en-US" sz="1000" b="0" i="0" u="none" strike="noStrike" dirty="0">
                          <a:solidFill>
                            <a:srgbClr val="000000"/>
                          </a:solidFill>
                          <a:latin typeface="+mn-ea"/>
                          <a:ea typeface="+mn-ea"/>
                        </a:rPr>
                        <a:t>補助金等の見直し</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dirty="0">
                          <a:solidFill>
                            <a:srgbClr val="000000"/>
                          </a:solidFill>
                          <a:latin typeface="+mn-ea"/>
                          <a:ea typeface="+mn-ea"/>
                        </a:rPr>
                        <a:t>　</a:t>
                      </a:r>
                    </a:p>
                  </a:txBody>
                  <a:tcPr marL="4630" marR="4630" marT="4630" marB="0" vert="eaVert"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a:solidFill>
                            <a:srgbClr val="000000"/>
                          </a:solidFill>
                          <a:latin typeface="+mn-ea"/>
                          <a:ea typeface="+mn-ea"/>
                        </a:rPr>
                        <a:t>✔</a:t>
                      </a: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a:solidFill>
                            <a:srgbClr val="000000"/>
                          </a:solidFill>
                          <a:latin typeface="+mn-ea"/>
                          <a:ea typeface="+mn-ea"/>
                        </a:rPr>
                        <a:t>✔</a:t>
                      </a:r>
                    </a:p>
                  </a:txBody>
                  <a:tcPr marL="4630" marR="4630" marT="4630" marB="0" vert="eaVert"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a:solidFill>
                            <a:srgbClr val="000000"/>
                          </a:solidFill>
                          <a:latin typeface="+mn-ea"/>
                          <a:ea typeface="+mn-ea"/>
                        </a:rPr>
                        <a:t>　</a:t>
                      </a: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a:solidFill>
                            <a:srgbClr val="000000"/>
                          </a:solidFill>
                          <a:latin typeface="+mn-ea"/>
                          <a:ea typeface="+mn-ea"/>
                        </a:rPr>
                        <a:t>　</a:t>
                      </a: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dirty="0">
                          <a:solidFill>
                            <a:srgbClr val="000000"/>
                          </a:solidFill>
                          <a:latin typeface="+mn-ea"/>
                          <a:ea typeface="+mn-ea"/>
                        </a:rPr>
                        <a:t>　</a:t>
                      </a: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ctr"/>
                      <a:r>
                        <a:rPr lang="ja-JP" altLang="en-US" sz="1000" b="0" i="0" u="none" strike="noStrike" dirty="0">
                          <a:solidFill>
                            <a:srgbClr val="000000"/>
                          </a:solidFill>
                          <a:latin typeface="+mn-ea"/>
                          <a:ea typeface="+mn-ea"/>
                        </a:rPr>
                        <a:t>市政改革室</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extLst>
                  <a:ext uri="{0D108BD9-81ED-4DB2-BD59-A6C34878D82A}">
                    <a16:rowId xmlns:a16="http://schemas.microsoft.com/office/drawing/2014/main" xmlns="" val="10009"/>
                  </a:ext>
                </a:extLst>
              </a:tr>
              <a:tr h="491149">
                <a:tc>
                  <a:txBody>
                    <a:bodyPr/>
                    <a:lstStyle/>
                    <a:p>
                      <a:pPr algn="ctr" fontAlgn="ctr"/>
                      <a:r>
                        <a:rPr lang="en-US" sz="1000" b="0" i="0" u="none" strike="noStrike">
                          <a:solidFill>
                            <a:srgbClr val="000000"/>
                          </a:solidFill>
                          <a:latin typeface="+mn-ea"/>
                          <a:ea typeface="+mn-ea"/>
                        </a:rPr>
                        <a:t>A</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en-US" altLang="ja-JP" sz="1000" b="0" i="0" u="none" strike="noStrike">
                          <a:solidFill>
                            <a:srgbClr val="000000"/>
                          </a:solidFill>
                          <a:latin typeface="+mn-ea"/>
                          <a:ea typeface="+mn-ea"/>
                        </a:rPr>
                        <a:t>8.</a:t>
                      </a:r>
                    </a:p>
                  </a:txBody>
                  <a:tcPr marL="4630" marR="4630" marT="463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en-US" altLang="ja-JP" sz="1000" b="0" i="0" u="none" strike="noStrike">
                          <a:solidFill>
                            <a:srgbClr val="000000"/>
                          </a:solidFill>
                          <a:latin typeface="+mn-ea"/>
                          <a:ea typeface="+mn-ea"/>
                        </a:rPr>
                        <a:t>(18)</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en-US" altLang="ja-JP" sz="1000" b="0" i="0" u="none" strike="noStrike" dirty="0">
                          <a:solidFill>
                            <a:srgbClr val="000000"/>
                          </a:solidFill>
                          <a:latin typeface="+mn-ea"/>
                          <a:ea typeface="+mn-ea"/>
                        </a:rPr>
                        <a:t>Ⅳ</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ctr"/>
                      <a:r>
                        <a:rPr lang="en-US" altLang="ja-JP" sz="1000" b="0" i="0" u="none" strike="noStrike">
                          <a:solidFill>
                            <a:srgbClr val="000000"/>
                          </a:solidFill>
                          <a:latin typeface="+mn-ea"/>
                          <a:ea typeface="+mn-ea"/>
                        </a:rPr>
                        <a:t>(4) </a:t>
                      </a:r>
                      <a:r>
                        <a:rPr lang="ja-JP" altLang="en-US" sz="1000" b="0" i="0" u="none" strike="noStrike">
                          <a:solidFill>
                            <a:srgbClr val="000000"/>
                          </a:solidFill>
                          <a:latin typeface="+mn-ea"/>
                          <a:ea typeface="+mn-ea"/>
                        </a:rPr>
                        <a:t>市民利用施設</a:t>
                      </a:r>
                      <a:br>
                        <a:rPr lang="ja-JP" altLang="en-US" sz="1000" b="0" i="0" u="none" strike="noStrike">
                          <a:solidFill>
                            <a:srgbClr val="000000"/>
                          </a:solidFill>
                          <a:latin typeface="+mn-ea"/>
                          <a:ea typeface="+mn-ea"/>
                        </a:rPr>
                      </a:br>
                      <a:r>
                        <a:rPr lang="ja-JP" altLang="en-US" sz="1000" b="0" i="0" u="none" strike="noStrike">
                          <a:solidFill>
                            <a:srgbClr val="000000"/>
                          </a:solidFill>
                          <a:latin typeface="+mn-ea"/>
                          <a:ea typeface="+mn-ea"/>
                        </a:rPr>
                        <a:t>     の見直し</a:t>
                      </a:r>
                    </a:p>
                  </a:txBody>
                  <a:tcPr marL="4630" marR="4630" marT="463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rtl="0" fontAlgn="ctr"/>
                      <a:r>
                        <a:rPr lang="ja-JP" altLang="en-US" sz="1000" b="0" i="0" u="none" strike="noStrike" dirty="0">
                          <a:solidFill>
                            <a:srgbClr val="000000"/>
                          </a:solidFill>
                          <a:latin typeface="+mn-ea"/>
                          <a:ea typeface="+mn-ea"/>
                        </a:rPr>
                        <a:t>市民利用施設の見直し</a:t>
                      </a:r>
                      <a:br>
                        <a:rPr lang="ja-JP" altLang="en-US" sz="1000" b="0" i="0" u="none" strike="noStrike" dirty="0">
                          <a:solidFill>
                            <a:srgbClr val="000000"/>
                          </a:solidFill>
                          <a:latin typeface="+mn-ea"/>
                          <a:ea typeface="+mn-ea"/>
                        </a:rPr>
                      </a:br>
                      <a:r>
                        <a:rPr lang="ja-JP" altLang="en-US" sz="1000" b="0" i="0" u="none" strike="noStrike" dirty="0">
                          <a:solidFill>
                            <a:srgbClr val="000000"/>
                          </a:solidFill>
                          <a:latin typeface="+mn-ea"/>
                          <a:ea typeface="+mn-ea"/>
                        </a:rPr>
                        <a:t>（市民交流センターの廃止など</a:t>
                      </a:r>
                      <a:r>
                        <a:rPr lang="en-US" altLang="ja-JP" sz="1000" b="0" i="0" u="none" strike="noStrike" dirty="0">
                          <a:solidFill>
                            <a:srgbClr val="000000"/>
                          </a:solidFill>
                          <a:latin typeface="+mn-ea"/>
                          <a:ea typeface="+mn-ea"/>
                        </a:rPr>
                        <a:t>7</a:t>
                      </a:r>
                      <a:r>
                        <a:rPr lang="ja-JP" altLang="en-US" sz="1000" b="0" i="0" u="none" strike="noStrike" dirty="0">
                          <a:solidFill>
                            <a:srgbClr val="000000"/>
                          </a:solidFill>
                          <a:latin typeface="+mn-ea"/>
                          <a:ea typeface="+mn-ea"/>
                        </a:rPr>
                        <a:t>項目）</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dirty="0">
                          <a:solidFill>
                            <a:srgbClr val="000000"/>
                          </a:solidFill>
                          <a:latin typeface="+mn-ea"/>
                          <a:ea typeface="+mn-ea"/>
                        </a:rPr>
                        <a:t>　</a:t>
                      </a:r>
                    </a:p>
                  </a:txBody>
                  <a:tcPr marL="4630" marR="4630" marT="4630" marB="0" vert="eaVert"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dirty="0">
                          <a:solidFill>
                            <a:srgbClr val="000000"/>
                          </a:solidFill>
                          <a:latin typeface="+mn-ea"/>
                          <a:ea typeface="+mn-ea"/>
                        </a:rPr>
                        <a:t>✔</a:t>
                      </a: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dirty="0">
                          <a:solidFill>
                            <a:srgbClr val="000000"/>
                          </a:solidFill>
                          <a:latin typeface="+mn-ea"/>
                          <a:ea typeface="+mn-ea"/>
                        </a:rPr>
                        <a:t>✔</a:t>
                      </a:r>
                    </a:p>
                  </a:txBody>
                  <a:tcPr marL="4630" marR="4630" marT="4630" marB="0" vert="eaVert"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a:solidFill>
                            <a:srgbClr val="000000"/>
                          </a:solidFill>
                          <a:latin typeface="+mn-ea"/>
                          <a:ea typeface="+mn-ea"/>
                        </a:rPr>
                        <a:t>　</a:t>
                      </a: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a:solidFill>
                            <a:srgbClr val="000000"/>
                          </a:solidFill>
                          <a:latin typeface="+mn-ea"/>
                          <a:ea typeface="+mn-ea"/>
                        </a:rPr>
                        <a:t>　</a:t>
                      </a: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a:solidFill>
                            <a:srgbClr val="000000"/>
                          </a:solidFill>
                          <a:latin typeface="+mn-ea"/>
                          <a:ea typeface="+mn-ea"/>
                        </a:rPr>
                        <a:t>　</a:t>
                      </a: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ctr"/>
                      <a:r>
                        <a:rPr lang="ja-JP" altLang="en-US" sz="1000" b="0" i="0" u="none" strike="noStrike" dirty="0">
                          <a:solidFill>
                            <a:srgbClr val="000000"/>
                          </a:solidFill>
                          <a:latin typeface="+mn-ea"/>
                          <a:ea typeface="+mn-ea"/>
                        </a:rPr>
                        <a:t>市政改革室</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extLst>
                  <a:ext uri="{0D108BD9-81ED-4DB2-BD59-A6C34878D82A}">
                    <a16:rowId xmlns:a16="http://schemas.microsoft.com/office/drawing/2014/main" xmlns="" val="10010"/>
                  </a:ext>
                </a:extLst>
              </a:tr>
              <a:tr h="491149">
                <a:tc>
                  <a:txBody>
                    <a:bodyPr/>
                    <a:lstStyle/>
                    <a:p>
                      <a:pPr algn="ctr" fontAlgn="ctr"/>
                      <a:r>
                        <a:rPr lang="en-US" sz="1000" b="0" i="0" u="none" strike="noStrike">
                          <a:solidFill>
                            <a:srgbClr val="000000"/>
                          </a:solidFill>
                          <a:latin typeface="+mn-ea"/>
                          <a:ea typeface="+mn-ea"/>
                        </a:rPr>
                        <a:t>A</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en-US" altLang="ja-JP" sz="1000" b="0" i="0" u="none" strike="noStrike">
                          <a:solidFill>
                            <a:srgbClr val="000000"/>
                          </a:solidFill>
                          <a:latin typeface="+mn-ea"/>
                          <a:ea typeface="+mn-ea"/>
                        </a:rPr>
                        <a:t>8.</a:t>
                      </a:r>
                    </a:p>
                  </a:txBody>
                  <a:tcPr marL="4630" marR="4630" marT="463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en-US" altLang="ja-JP" sz="1000" b="0" i="0" u="none" strike="noStrike">
                          <a:solidFill>
                            <a:srgbClr val="000000"/>
                          </a:solidFill>
                          <a:latin typeface="+mn-ea"/>
                          <a:ea typeface="+mn-ea"/>
                        </a:rPr>
                        <a:t>(19)</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en-US" altLang="ja-JP" sz="1000" b="0" i="0" u="none" strike="noStrike" dirty="0">
                          <a:solidFill>
                            <a:srgbClr val="000000"/>
                          </a:solidFill>
                          <a:latin typeface="+mn-ea"/>
                          <a:ea typeface="+mn-ea"/>
                        </a:rPr>
                        <a:t>Ⅳ</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ctr"/>
                      <a:r>
                        <a:rPr lang="en-US" altLang="ja-JP" sz="1000" b="0" i="0" u="none" strike="noStrike">
                          <a:solidFill>
                            <a:srgbClr val="000000"/>
                          </a:solidFill>
                          <a:latin typeface="+mn-ea"/>
                          <a:ea typeface="+mn-ea"/>
                        </a:rPr>
                        <a:t>(4) </a:t>
                      </a:r>
                      <a:r>
                        <a:rPr lang="ja-JP" altLang="en-US" sz="1000" b="0" i="0" u="none" strike="noStrike">
                          <a:solidFill>
                            <a:srgbClr val="000000"/>
                          </a:solidFill>
                          <a:latin typeface="+mn-ea"/>
                          <a:ea typeface="+mn-ea"/>
                        </a:rPr>
                        <a:t>市民利用施設</a:t>
                      </a:r>
                      <a:br>
                        <a:rPr lang="ja-JP" altLang="en-US" sz="1000" b="0" i="0" u="none" strike="noStrike">
                          <a:solidFill>
                            <a:srgbClr val="000000"/>
                          </a:solidFill>
                          <a:latin typeface="+mn-ea"/>
                          <a:ea typeface="+mn-ea"/>
                        </a:rPr>
                      </a:br>
                      <a:r>
                        <a:rPr lang="ja-JP" altLang="en-US" sz="1000" b="0" i="0" u="none" strike="noStrike">
                          <a:solidFill>
                            <a:srgbClr val="000000"/>
                          </a:solidFill>
                          <a:latin typeface="+mn-ea"/>
                          <a:ea typeface="+mn-ea"/>
                        </a:rPr>
                        <a:t>     の見直し</a:t>
                      </a:r>
                    </a:p>
                  </a:txBody>
                  <a:tcPr marL="4630" marR="4630" marT="463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rtl="0" fontAlgn="ctr"/>
                      <a:r>
                        <a:rPr lang="ja-JP" altLang="en-US" sz="1000" b="0" i="0" u="none" strike="noStrike" dirty="0">
                          <a:solidFill>
                            <a:srgbClr val="000000"/>
                          </a:solidFill>
                          <a:latin typeface="+mn-ea"/>
                          <a:ea typeface="+mn-ea"/>
                        </a:rPr>
                        <a:t>市設建築物におけるファシリティマネジメントの推進</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dirty="0">
                          <a:solidFill>
                            <a:srgbClr val="000000"/>
                          </a:solidFill>
                          <a:latin typeface="+mn-ea"/>
                          <a:ea typeface="+mn-ea"/>
                        </a:rPr>
                        <a:t>　</a:t>
                      </a:r>
                    </a:p>
                  </a:txBody>
                  <a:tcPr marL="4630" marR="4630" marT="4630" marB="0" vert="eaVert"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dirty="0">
                          <a:solidFill>
                            <a:srgbClr val="000000"/>
                          </a:solidFill>
                          <a:latin typeface="+mn-ea"/>
                          <a:ea typeface="+mn-ea"/>
                        </a:rPr>
                        <a:t>✔</a:t>
                      </a: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dirty="0">
                          <a:solidFill>
                            <a:srgbClr val="000000"/>
                          </a:solidFill>
                          <a:latin typeface="+mn-ea"/>
                          <a:ea typeface="+mn-ea"/>
                        </a:rPr>
                        <a:t>✔</a:t>
                      </a:r>
                    </a:p>
                  </a:txBody>
                  <a:tcPr marL="4630" marR="4630" marT="4630" marB="0" vert="eaVert"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dirty="0">
                          <a:solidFill>
                            <a:srgbClr val="000000"/>
                          </a:solidFill>
                          <a:latin typeface="+mn-ea"/>
                          <a:ea typeface="+mn-ea"/>
                        </a:rPr>
                        <a:t>　</a:t>
                      </a: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dirty="0">
                          <a:solidFill>
                            <a:srgbClr val="000000"/>
                          </a:solidFill>
                          <a:latin typeface="+mn-ea"/>
                          <a:ea typeface="+mn-ea"/>
                        </a:rPr>
                        <a:t>　</a:t>
                      </a: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dirty="0">
                          <a:solidFill>
                            <a:srgbClr val="000000"/>
                          </a:solidFill>
                          <a:latin typeface="+mn-ea"/>
                          <a:ea typeface="+mn-ea"/>
                        </a:rPr>
                        <a:t>　</a:t>
                      </a: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ctr"/>
                      <a:r>
                        <a:rPr lang="ja-JP" altLang="en-US" sz="1000" b="0" i="0" u="none" strike="noStrike" dirty="0">
                          <a:solidFill>
                            <a:srgbClr val="000000"/>
                          </a:solidFill>
                          <a:latin typeface="+mn-ea"/>
                          <a:ea typeface="+mn-ea"/>
                        </a:rPr>
                        <a:t>都市整備局</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extLst>
                  <a:ext uri="{0D108BD9-81ED-4DB2-BD59-A6C34878D82A}">
                    <a16:rowId xmlns:a16="http://schemas.microsoft.com/office/drawing/2014/main" xmlns="" val="10011"/>
                  </a:ext>
                </a:extLst>
              </a:tr>
              <a:tr h="491149">
                <a:tc>
                  <a:txBody>
                    <a:bodyPr/>
                    <a:lstStyle/>
                    <a:p>
                      <a:pPr algn="ctr" fontAlgn="ctr"/>
                      <a:r>
                        <a:rPr lang="en-US" sz="1000" b="0" i="0" u="none" strike="noStrike">
                          <a:solidFill>
                            <a:srgbClr val="000000"/>
                          </a:solidFill>
                          <a:latin typeface="+mn-ea"/>
                          <a:ea typeface="+mn-ea"/>
                        </a:rPr>
                        <a:t>A</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1000" b="0" i="0" u="none" strike="noStrike">
                          <a:solidFill>
                            <a:srgbClr val="000000"/>
                          </a:solidFill>
                          <a:latin typeface="+mn-ea"/>
                          <a:ea typeface="+mn-ea"/>
                        </a:rPr>
                        <a:t>9.</a:t>
                      </a:r>
                    </a:p>
                  </a:txBody>
                  <a:tcPr marL="4630" marR="4630" marT="463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1000" b="0" i="0" u="none" strike="noStrike">
                          <a:solidFill>
                            <a:srgbClr val="000000"/>
                          </a:solidFill>
                          <a:latin typeface="+mn-ea"/>
                          <a:ea typeface="+mn-ea"/>
                        </a:rPr>
                        <a:t>(20)</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1000" b="0" i="0" u="none" strike="noStrike" dirty="0">
                          <a:solidFill>
                            <a:srgbClr val="000000"/>
                          </a:solidFill>
                          <a:latin typeface="+mn-ea"/>
                          <a:ea typeface="+mn-ea"/>
                        </a:rPr>
                        <a:t>Ⅱ</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en-US" altLang="ja-JP" sz="1000" b="0" i="0" u="none" strike="noStrike" dirty="0">
                          <a:solidFill>
                            <a:srgbClr val="000000"/>
                          </a:solidFill>
                          <a:latin typeface="+mn-ea"/>
                          <a:ea typeface="+mn-ea"/>
                        </a:rPr>
                        <a:t>【</a:t>
                      </a:r>
                      <a:r>
                        <a:rPr lang="ja-JP" altLang="en-US" sz="1000" b="0" i="0" u="none" strike="noStrike" dirty="0">
                          <a:solidFill>
                            <a:srgbClr val="000000"/>
                          </a:solidFill>
                          <a:latin typeface="+mn-ea"/>
                          <a:ea typeface="+mn-ea"/>
                        </a:rPr>
                        <a:t>民営化の取組</a:t>
                      </a:r>
                      <a:r>
                        <a:rPr lang="en-US" altLang="ja-JP" sz="1000" b="0" i="0" u="none" strike="noStrike" dirty="0">
                          <a:solidFill>
                            <a:srgbClr val="000000"/>
                          </a:solidFill>
                          <a:latin typeface="+mn-ea"/>
                          <a:ea typeface="+mn-ea"/>
                        </a:rPr>
                        <a:t>】</a:t>
                      </a:r>
                      <a:br>
                        <a:rPr lang="en-US" altLang="ja-JP" sz="1000" b="0" i="0" u="none" strike="noStrike" dirty="0">
                          <a:solidFill>
                            <a:srgbClr val="000000"/>
                          </a:solidFill>
                          <a:latin typeface="+mn-ea"/>
                          <a:ea typeface="+mn-ea"/>
                        </a:rPr>
                      </a:br>
                      <a:r>
                        <a:rPr lang="en-US" altLang="ja-JP" sz="1000" b="0" i="0" u="none" strike="noStrike" dirty="0">
                          <a:solidFill>
                            <a:srgbClr val="000000"/>
                          </a:solidFill>
                          <a:latin typeface="+mn-ea"/>
                          <a:ea typeface="+mn-ea"/>
                        </a:rPr>
                        <a:t>(1) </a:t>
                      </a:r>
                      <a:r>
                        <a:rPr lang="ja-JP" altLang="en-US" sz="1000" b="0" i="0" u="none" strike="noStrike" dirty="0">
                          <a:solidFill>
                            <a:srgbClr val="000000"/>
                          </a:solidFill>
                          <a:latin typeface="+mn-ea"/>
                          <a:ea typeface="+mn-ea"/>
                        </a:rPr>
                        <a:t>地下鉄</a:t>
                      </a:r>
                    </a:p>
                  </a:txBody>
                  <a:tcPr marL="4630" marR="4630" marT="463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rtl="0" fontAlgn="ctr"/>
                      <a:r>
                        <a:rPr lang="ja-JP" altLang="en-US" sz="1000" b="0" i="0" u="none" strike="noStrike">
                          <a:solidFill>
                            <a:srgbClr val="000000"/>
                          </a:solidFill>
                          <a:latin typeface="+mn-ea"/>
                          <a:ea typeface="+mn-ea"/>
                        </a:rPr>
                        <a:t>交通局長の民間人材登用</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ja-JP" altLang="en-US" sz="1000" b="0" i="0" u="none" strike="noStrike">
                          <a:solidFill>
                            <a:srgbClr val="000000"/>
                          </a:solidFill>
                          <a:latin typeface="+mn-ea"/>
                          <a:ea typeface="+mn-ea"/>
                        </a:rPr>
                        <a:t>　</a:t>
                      </a:r>
                    </a:p>
                  </a:txBody>
                  <a:tcPr marL="4630" marR="4630" marT="4630" marB="0" vert="eaVert"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ja-JP" altLang="en-US" sz="1000" b="0" i="0" u="none" strike="noStrike" dirty="0">
                          <a:solidFill>
                            <a:srgbClr val="000000"/>
                          </a:solidFill>
                          <a:latin typeface="+mn-ea"/>
                          <a:ea typeface="+mn-ea"/>
                        </a:rPr>
                        <a:t>✔</a:t>
                      </a: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ja-JP" altLang="en-US" sz="1000" b="0" i="0" u="none" strike="noStrike" dirty="0">
                          <a:solidFill>
                            <a:srgbClr val="000000"/>
                          </a:solidFill>
                          <a:latin typeface="+mn-ea"/>
                          <a:ea typeface="+mn-ea"/>
                        </a:rPr>
                        <a:t>　</a:t>
                      </a:r>
                    </a:p>
                  </a:txBody>
                  <a:tcPr marL="4630" marR="4630" marT="4630" marB="0" vert="eaVert"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ja-JP" altLang="en-US" sz="1000" b="0" i="0" u="none" strike="noStrike" dirty="0">
                          <a:solidFill>
                            <a:srgbClr val="000000"/>
                          </a:solidFill>
                          <a:latin typeface="+mn-ea"/>
                          <a:ea typeface="+mn-ea"/>
                        </a:rPr>
                        <a:t>　</a:t>
                      </a: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ja-JP" altLang="en-US" sz="1000" b="0" i="0" u="none" strike="noStrike" dirty="0">
                          <a:solidFill>
                            <a:srgbClr val="000000"/>
                          </a:solidFill>
                          <a:latin typeface="+mn-ea"/>
                          <a:ea typeface="+mn-ea"/>
                        </a:rPr>
                        <a:t>✔</a:t>
                      </a: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ja-JP" altLang="en-US" sz="1000" b="0" i="0" u="none" strike="noStrike" dirty="0">
                          <a:solidFill>
                            <a:srgbClr val="000000"/>
                          </a:solidFill>
                          <a:latin typeface="+mn-ea"/>
                          <a:ea typeface="+mn-ea"/>
                        </a:rPr>
                        <a:t>　</a:t>
                      </a: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dirty="0">
                          <a:solidFill>
                            <a:srgbClr val="000000"/>
                          </a:solidFill>
                          <a:latin typeface="+mn-ea"/>
                          <a:ea typeface="+mn-ea"/>
                        </a:rPr>
                        <a:t>都市交通局</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2"/>
                  </a:ext>
                </a:extLst>
              </a:tr>
            </a:tbl>
          </a:graphicData>
        </a:graphic>
      </p:graphicFrame>
      <p:sp>
        <p:nvSpPr>
          <p:cNvPr id="5" name="スライド番号プレースホルダ 56"/>
          <p:cNvSpPr>
            <a:spLocks noGrp="1"/>
          </p:cNvSpPr>
          <p:nvPr>
            <p:ph type="sldNum" sz="quarter" idx="12"/>
          </p:nvPr>
        </p:nvSpPr>
        <p:spPr>
          <a:xfrm>
            <a:off x="8407474" y="6669360"/>
            <a:ext cx="720080" cy="177924"/>
          </a:xfrm>
        </p:spPr>
        <p:txBody>
          <a:bodyPr/>
          <a:lstStyle/>
          <a:p>
            <a:fld id="{CCEC3038-1CF1-4B63-9920-55248DCFBA97}" type="slidenum">
              <a:rPr kumimoji="1" lang="ja-JP" altLang="en-US" smtClean="0"/>
              <a:pPr/>
              <a:t>191</a:t>
            </a:fld>
            <a:endParaRPr kumimoji="1" lang="ja-JP" altLang="en-US" dirty="0"/>
          </a:p>
        </p:txBody>
      </p:sp>
    </p:spTree>
    <p:extLst>
      <p:ext uri="{BB962C8B-B14F-4D97-AF65-F5344CB8AC3E}">
        <p14:creationId xmlns:p14="http://schemas.microsoft.com/office/powerpoint/2010/main" val="2892824799"/>
      </p:ext>
    </p:extLst>
  </p:cSld>
  <p:clrMapOvr>
    <a:masterClrMapping/>
  </p:clrMapOvr>
</p:sld>
</file>

<file path=ppt/slides/slide1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表 2"/>
          <p:cNvGraphicFramePr>
            <a:graphicFrameLocks noGrp="1"/>
          </p:cNvGraphicFramePr>
          <p:nvPr>
            <p:extLst>
              <p:ext uri="{D42A27DB-BD31-4B8C-83A1-F6EECF244321}">
                <p14:modId xmlns:p14="http://schemas.microsoft.com/office/powerpoint/2010/main" val="1124751334"/>
              </p:ext>
            </p:extLst>
          </p:nvPr>
        </p:nvGraphicFramePr>
        <p:xfrm>
          <a:off x="179512" y="140775"/>
          <a:ext cx="8784970" cy="6480001"/>
        </p:xfrm>
        <a:graphic>
          <a:graphicData uri="http://schemas.openxmlformats.org/drawingml/2006/table">
            <a:tbl>
              <a:tblPr/>
              <a:tblGrid>
                <a:gridCol w="285017">
                  <a:extLst>
                    <a:ext uri="{9D8B030D-6E8A-4147-A177-3AD203B41FA5}">
                      <a16:colId xmlns:a16="http://schemas.microsoft.com/office/drawing/2014/main" xmlns="" val="20000"/>
                    </a:ext>
                  </a:extLst>
                </a:gridCol>
                <a:gridCol w="227554">
                  <a:extLst>
                    <a:ext uri="{9D8B030D-6E8A-4147-A177-3AD203B41FA5}">
                      <a16:colId xmlns:a16="http://schemas.microsoft.com/office/drawing/2014/main" xmlns="" val="20001"/>
                    </a:ext>
                  </a:extLst>
                </a:gridCol>
                <a:gridCol w="321795">
                  <a:extLst>
                    <a:ext uri="{9D8B030D-6E8A-4147-A177-3AD203B41FA5}">
                      <a16:colId xmlns:a16="http://schemas.microsoft.com/office/drawing/2014/main" xmlns="" val="20002"/>
                    </a:ext>
                  </a:extLst>
                </a:gridCol>
                <a:gridCol w="227554">
                  <a:extLst>
                    <a:ext uri="{9D8B030D-6E8A-4147-A177-3AD203B41FA5}">
                      <a16:colId xmlns:a16="http://schemas.microsoft.com/office/drawing/2014/main" xmlns="" val="20003"/>
                    </a:ext>
                  </a:extLst>
                </a:gridCol>
                <a:gridCol w="1130875">
                  <a:extLst>
                    <a:ext uri="{9D8B030D-6E8A-4147-A177-3AD203B41FA5}">
                      <a16:colId xmlns:a16="http://schemas.microsoft.com/office/drawing/2014/main" xmlns="" val="20004"/>
                    </a:ext>
                  </a:extLst>
                </a:gridCol>
                <a:gridCol w="4192514">
                  <a:extLst>
                    <a:ext uri="{9D8B030D-6E8A-4147-A177-3AD203B41FA5}">
                      <a16:colId xmlns:a16="http://schemas.microsoft.com/office/drawing/2014/main" xmlns="" val="20005"/>
                    </a:ext>
                  </a:extLst>
                </a:gridCol>
                <a:gridCol w="285017">
                  <a:extLst>
                    <a:ext uri="{9D8B030D-6E8A-4147-A177-3AD203B41FA5}">
                      <a16:colId xmlns:a16="http://schemas.microsoft.com/office/drawing/2014/main" xmlns="" val="20006"/>
                    </a:ext>
                  </a:extLst>
                </a:gridCol>
                <a:gridCol w="285017">
                  <a:extLst>
                    <a:ext uri="{9D8B030D-6E8A-4147-A177-3AD203B41FA5}">
                      <a16:colId xmlns:a16="http://schemas.microsoft.com/office/drawing/2014/main" xmlns="" val="20007"/>
                    </a:ext>
                  </a:extLst>
                </a:gridCol>
                <a:gridCol w="285017">
                  <a:extLst>
                    <a:ext uri="{9D8B030D-6E8A-4147-A177-3AD203B41FA5}">
                      <a16:colId xmlns:a16="http://schemas.microsoft.com/office/drawing/2014/main" xmlns="" val="20008"/>
                    </a:ext>
                  </a:extLst>
                </a:gridCol>
                <a:gridCol w="285017">
                  <a:extLst>
                    <a:ext uri="{9D8B030D-6E8A-4147-A177-3AD203B41FA5}">
                      <a16:colId xmlns:a16="http://schemas.microsoft.com/office/drawing/2014/main" xmlns="" val="20009"/>
                    </a:ext>
                  </a:extLst>
                </a:gridCol>
                <a:gridCol w="285017">
                  <a:extLst>
                    <a:ext uri="{9D8B030D-6E8A-4147-A177-3AD203B41FA5}">
                      <a16:colId xmlns:a16="http://schemas.microsoft.com/office/drawing/2014/main" xmlns="" val="20010"/>
                    </a:ext>
                  </a:extLst>
                </a:gridCol>
                <a:gridCol w="285017">
                  <a:extLst>
                    <a:ext uri="{9D8B030D-6E8A-4147-A177-3AD203B41FA5}">
                      <a16:colId xmlns:a16="http://schemas.microsoft.com/office/drawing/2014/main" xmlns="" val="20011"/>
                    </a:ext>
                  </a:extLst>
                </a:gridCol>
                <a:gridCol w="689559">
                  <a:extLst>
                    <a:ext uri="{9D8B030D-6E8A-4147-A177-3AD203B41FA5}">
                      <a16:colId xmlns:a16="http://schemas.microsoft.com/office/drawing/2014/main" xmlns="" val="20012"/>
                    </a:ext>
                  </a:extLst>
                </a:gridCol>
              </a:tblGrid>
              <a:tr h="255689">
                <a:tc rowSpan="2" gridSpan="2">
                  <a:txBody>
                    <a:bodyPr/>
                    <a:lstStyle/>
                    <a:p>
                      <a:pPr algn="ctr" fontAlgn="ctr"/>
                      <a:r>
                        <a:rPr lang="en-US" altLang="ja-JP" sz="1000" b="1" i="0" u="none" strike="noStrike" dirty="0">
                          <a:solidFill>
                            <a:srgbClr val="000000"/>
                          </a:solidFill>
                          <a:latin typeface="ＭＳ Ｐゴシック"/>
                        </a:rPr>
                        <a:t>4</a:t>
                      </a:r>
                      <a:r>
                        <a:rPr lang="ja-JP" altLang="en-US" sz="1000" b="1" i="0" u="none" strike="noStrike" dirty="0">
                          <a:solidFill>
                            <a:srgbClr val="000000"/>
                          </a:solidFill>
                          <a:latin typeface="ＭＳ Ｐゴシック"/>
                        </a:rPr>
                        <a:t>象限</a:t>
                      </a:r>
                      <a:r>
                        <a:rPr lang="en-US" altLang="ja-JP" sz="1000" b="1" i="0" u="none" strike="noStrike" dirty="0">
                          <a:solidFill>
                            <a:srgbClr val="000000"/>
                          </a:solidFill>
                          <a:latin typeface="ＭＳ Ｐゴシック"/>
                        </a:rPr>
                        <a:t>A</a:t>
                      </a:r>
                      <a:endParaRPr lang="ja-JP" altLang="en-US" sz="1000" b="1" i="0" u="none" strike="noStrike" dirty="0">
                        <a:solidFill>
                          <a:srgbClr val="000000"/>
                        </a:solidFill>
                        <a:latin typeface="ＭＳ Ｐゴシック"/>
                      </a:endParaRP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tcPr>
                </a:tc>
                <a:tc rowSpan="2" hMerge="1">
                  <a:txBody>
                    <a:bodyPr/>
                    <a:lstStyle/>
                    <a:p>
                      <a:endParaRPr kumimoji="1" lang="ja-JP" altLang="en-US"/>
                    </a:p>
                  </a:txBody>
                  <a:tcPr/>
                </a:tc>
                <a:tc rowSpan="3">
                  <a:txBody>
                    <a:bodyPr/>
                    <a:lstStyle/>
                    <a:p>
                      <a:pPr algn="ctr" fontAlgn="ctr"/>
                      <a:r>
                        <a:rPr lang="ja-JP" altLang="en-US" sz="1000" b="1" i="0" u="none" strike="noStrike" dirty="0">
                          <a:solidFill>
                            <a:srgbClr val="000000"/>
                          </a:solidFill>
                          <a:latin typeface="ＭＳ Ｐゴシック"/>
                        </a:rPr>
                        <a:t>通し番号</a:t>
                      </a:r>
                    </a:p>
                  </a:txBody>
                  <a:tcPr marL="4630" marR="4630" marT="4630" marB="0" vert="eaVert"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rowSpan="3" gridSpan="2">
                  <a:txBody>
                    <a:bodyPr/>
                    <a:lstStyle/>
                    <a:p>
                      <a:pPr algn="ctr" fontAlgn="ctr"/>
                      <a:r>
                        <a:rPr lang="ja-JP" altLang="en-US" sz="1000" b="1" i="0" u="none" strike="noStrike">
                          <a:solidFill>
                            <a:srgbClr val="000000"/>
                          </a:solidFill>
                          <a:latin typeface="ＭＳ Ｐゴシック"/>
                        </a:rPr>
                        <a:t>章立て</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rowSpan="3" hMerge="1">
                  <a:txBody>
                    <a:bodyPr/>
                    <a:lstStyle/>
                    <a:p>
                      <a:endParaRPr kumimoji="1" lang="ja-JP" altLang="en-US"/>
                    </a:p>
                  </a:txBody>
                  <a:tcPr/>
                </a:tc>
                <a:tc rowSpan="3">
                  <a:txBody>
                    <a:bodyPr/>
                    <a:lstStyle/>
                    <a:p>
                      <a:pPr algn="ctr" rtl="0" fontAlgn="ctr"/>
                      <a:r>
                        <a:rPr lang="ja-JP" altLang="en-US" sz="1000" b="1" i="0" u="none" strike="noStrike">
                          <a:solidFill>
                            <a:srgbClr val="000000"/>
                          </a:solidFill>
                          <a:latin typeface="ＭＳ Ｐゴシック"/>
                        </a:rPr>
                        <a:t>改革項目</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gridSpan="2">
                  <a:txBody>
                    <a:bodyPr/>
                    <a:lstStyle/>
                    <a:p>
                      <a:pPr algn="ctr" fontAlgn="ctr"/>
                      <a:r>
                        <a:rPr lang="ja-JP" altLang="en-US" sz="1000" b="1" i="0" u="none" strike="noStrike">
                          <a:solidFill>
                            <a:srgbClr val="000000"/>
                          </a:solidFill>
                          <a:latin typeface="ＭＳ Ｐゴシック"/>
                        </a:rPr>
                        <a:t>タイプ</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tcPr>
                </a:tc>
                <a:tc hMerge="1">
                  <a:txBody>
                    <a:bodyPr/>
                    <a:lstStyle/>
                    <a:p>
                      <a:endParaRPr kumimoji="1" lang="ja-JP" altLang="en-US"/>
                    </a:p>
                  </a:txBody>
                  <a:tcPr/>
                </a:tc>
                <a:tc gridSpan="4">
                  <a:txBody>
                    <a:bodyPr/>
                    <a:lstStyle/>
                    <a:p>
                      <a:pPr algn="ctr" fontAlgn="ctr"/>
                      <a:r>
                        <a:rPr lang="ja-JP" altLang="en-US" sz="1000" b="1" i="0" u="none" strike="noStrike">
                          <a:solidFill>
                            <a:srgbClr val="000000"/>
                          </a:solidFill>
                          <a:latin typeface="ＭＳ Ｐゴシック"/>
                        </a:rPr>
                        <a:t>改革スタイル</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rowSpan="3">
                  <a:txBody>
                    <a:bodyPr/>
                    <a:lstStyle/>
                    <a:p>
                      <a:pPr algn="ctr" fontAlgn="ctr"/>
                      <a:r>
                        <a:rPr lang="ja-JP" altLang="en-US" sz="1000" b="1" i="0" u="none" strike="noStrike" dirty="0">
                          <a:solidFill>
                            <a:srgbClr val="000000"/>
                          </a:solidFill>
                          <a:latin typeface="ＭＳ Ｐゴシック"/>
                        </a:rPr>
                        <a:t>部局</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0"/>
                  </a:ext>
                </a:extLst>
              </a:tr>
              <a:tr h="48771">
                <a:tc gridSpan="2" vMerge="1">
                  <a:txBody>
                    <a:bodyPr/>
                    <a:lstStyle/>
                    <a:p>
                      <a:endParaRPr kumimoji="1" lang="ja-JP" altLang="en-US"/>
                    </a:p>
                  </a:txBody>
                  <a:tcPr/>
                </a:tc>
                <a:tc hMerge="1" vMerge="1">
                  <a:txBody>
                    <a:bodyPr/>
                    <a:lstStyle/>
                    <a:p>
                      <a:endParaRPr kumimoji="1" lang="ja-JP" altLang="en-US"/>
                    </a:p>
                  </a:txBody>
                  <a:tcPr/>
                </a:tc>
                <a:tc vMerge="1">
                  <a:txBody>
                    <a:bodyPr/>
                    <a:lstStyle/>
                    <a:p>
                      <a:endParaRPr kumimoji="1" lang="ja-JP" altLang="en-US"/>
                    </a:p>
                  </a:txBody>
                  <a:tcPr/>
                </a:tc>
                <a:tc gridSpan="2" vMerge="1">
                  <a:txBody>
                    <a:bodyPr/>
                    <a:lstStyle/>
                    <a:p>
                      <a:endParaRPr kumimoji="1" lang="ja-JP" altLang="en-US"/>
                    </a:p>
                  </a:txBody>
                  <a:tcPr/>
                </a:tc>
                <a:tc hMerge="1" vMerge="1">
                  <a:txBody>
                    <a:bodyPr/>
                    <a:lstStyle/>
                    <a:p>
                      <a:endParaRPr kumimoji="1" lang="ja-JP" altLang="en-US"/>
                    </a:p>
                  </a:txBody>
                  <a:tcPr/>
                </a:tc>
                <a:tc vMerge="1">
                  <a:txBody>
                    <a:bodyPr/>
                    <a:lstStyle/>
                    <a:p>
                      <a:endParaRPr kumimoji="1" lang="ja-JP" altLang="en-US"/>
                    </a:p>
                  </a:txBody>
                  <a:tcPr/>
                </a:tc>
                <a:tc rowSpan="2">
                  <a:txBody>
                    <a:bodyPr/>
                    <a:lstStyle/>
                    <a:p>
                      <a:pPr algn="ctr" fontAlgn="ctr"/>
                      <a:r>
                        <a:rPr lang="ja-JP" altLang="en-US" sz="1000" b="1" i="0" u="none" strike="noStrike">
                          <a:solidFill>
                            <a:srgbClr val="000000"/>
                          </a:solidFill>
                          <a:latin typeface="ＭＳ Ｐゴシック"/>
                        </a:rPr>
                        <a:t>政策の刷新</a:t>
                      </a:r>
                    </a:p>
                  </a:txBody>
                  <a:tcPr marL="4630" marR="4630" marT="4630" marB="0" vert="eaVert"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tcPr>
                </a:tc>
                <a:tc rowSpan="2">
                  <a:txBody>
                    <a:bodyPr/>
                    <a:lstStyle/>
                    <a:p>
                      <a:pPr algn="ctr" fontAlgn="ctr"/>
                      <a:r>
                        <a:rPr lang="ja-JP" altLang="en-US" sz="1000" b="1" i="0" u="none" strike="noStrike">
                          <a:solidFill>
                            <a:srgbClr val="000000"/>
                          </a:solidFill>
                          <a:latin typeface="ＭＳ Ｐゴシック"/>
                        </a:rPr>
                        <a:t>執行の刷新</a:t>
                      </a: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tcPr>
                </a:tc>
                <a:tc rowSpan="2">
                  <a:txBody>
                    <a:bodyPr/>
                    <a:lstStyle/>
                    <a:p>
                      <a:pPr algn="ctr" fontAlgn="ctr"/>
                      <a:r>
                        <a:rPr lang="ja-JP" altLang="en-US" sz="1000" b="1" i="0" u="none" strike="noStrike">
                          <a:solidFill>
                            <a:srgbClr val="000000"/>
                          </a:solidFill>
                          <a:latin typeface="ＭＳ Ｐゴシック"/>
                        </a:rPr>
                        <a:t>投資・予算</a:t>
                      </a:r>
                    </a:p>
                  </a:txBody>
                  <a:tcPr marL="4630" marR="4630" marT="4630" marB="0" vert="eaVert"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tcPr>
                </a:tc>
                <a:tc rowSpan="2">
                  <a:txBody>
                    <a:bodyPr/>
                    <a:lstStyle/>
                    <a:p>
                      <a:pPr algn="ctr" fontAlgn="ctr"/>
                      <a:r>
                        <a:rPr lang="ja-JP" altLang="en-US" sz="1000" b="1" i="0" u="none" strike="noStrike">
                          <a:solidFill>
                            <a:srgbClr val="000000"/>
                          </a:solidFill>
                          <a:latin typeface="ＭＳ Ｐゴシック"/>
                        </a:rPr>
                        <a:t>条例・規則・</a:t>
                      </a:r>
                      <a:br>
                        <a:rPr lang="ja-JP" altLang="en-US" sz="1000" b="1" i="0" u="none" strike="noStrike">
                          <a:solidFill>
                            <a:srgbClr val="000000"/>
                          </a:solidFill>
                          <a:latin typeface="ＭＳ Ｐゴシック"/>
                        </a:rPr>
                      </a:br>
                      <a:r>
                        <a:rPr lang="ja-JP" altLang="en-US" sz="1000" b="1" i="0" u="none" strike="noStrike">
                          <a:solidFill>
                            <a:srgbClr val="000000"/>
                          </a:solidFill>
                          <a:latin typeface="ＭＳ Ｐゴシック"/>
                        </a:rPr>
                        <a:t>運用ルール</a:t>
                      </a: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tcPr>
                </a:tc>
                <a:tc rowSpan="2">
                  <a:txBody>
                    <a:bodyPr/>
                    <a:lstStyle/>
                    <a:p>
                      <a:pPr algn="ctr" fontAlgn="ctr"/>
                      <a:r>
                        <a:rPr lang="ja-JP" altLang="en-US" sz="1000" b="1" i="0" u="none" strike="noStrike" dirty="0">
                          <a:solidFill>
                            <a:srgbClr val="000000"/>
                          </a:solidFill>
                          <a:latin typeface="ＭＳ Ｐゴシック"/>
                        </a:rPr>
                        <a:t>組織・経営形態</a:t>
                      </a: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tcPr>
                </a:tc>
                <a:tc rowSpan="2">
                  <a:txBody>
                    <a:bodyPr/>
                    <a:lstStyle/>
                    <a:p>
                      <a:pPr algn="ctr" fontAlgn="ctr"/>
                      <a:r>
                        <a:rPr lang="ja-JP" altLang="en-US" sz="1000" b="1" i="0" u="none" strike="noStrike">
                          <a:solidFill>
                            <a:srgbClr val="000000"/>
                          </a:solidFill>
                          <a:latin typeface="ＭＳ Ｐゴシック"/>
                        </a:rPr>
                        <a:t>権限移譲</a:t>
                      </a: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tcPr>
                </a:tc>
                <a:tc vMerge="1">
                  <a:txBody>
                    <a:bodyPr/>
                    <a:lstStyle/>
                    <a:p>
                      <a:endParaRPr kumimoji="1" lang="ja-JP" altLang="en-US"/>
                    </a:p>
                  </a:txBody>
                  <a:tcPr/>
                </a:tc>
                <a:extLst>
                  <a:ext uri="{0D108BD9-81ED-4DB2-BD59-A6C34878D82A}">
                    <a16:rowId xmlns:a16="http://schemas.microsoft.com/office/drawing/2014/main" xmlns="" val="10001"/>
                  </a:ext>
                </a:extLst>
              </a:tr>
              <a:tr h="977634">
                <a:tc>
                  <a:txBody>
                    <a:bodyPr/>
                    <a:lstStyle/>
                    <a:p>
                      <a:pPr algn="ctr" fontAlgn="ctr"/>
                      <a:r>
                        <a:rPr lang="ja-JP" altLang="en-US" sz="1000" b="1" i="0" u="none" strike="noStrike">
                          <a:solidFill>
                            <a:srgbClr val="000000"/>
                          </a:solidFill>
                          <a:latin typeface="ＭＳ Ｐゴシック"/>
                        </a:rPr>
                        <a:t>象限</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ja-JP" altLang="en-US" sz="1000" b="1" i="0" u="none" strike="noStrike" dirty="0">
                          <a:solidFill>
                            <a:srgbClr val="000000"/>
                          </a:solidFill>
                          <a:latin typeface="ＭＳ Ｐゴシック"/>
                        </a:rPr>
                        <a:t>大項目通し番号</a:t>
                      </a: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tcPr>
                </a:tc>
                <a:tc vMerge="1">
                  <a:txBody>
                    <a:bodyPr/>
                    <a:lstStyle/>
                    <a:p>
                      <a:endParaRPr kumimoji="1" lang="ja-JP" altLang="en-US"/>
                    </a:p>
                  </a:txBody>
                  <a:tcPr/>
                </a:tc>
                <a:tc gridSpan="2" vMerge="1">
                  <a:txBody>
                    <a:bodyPr/>
                    <a:lstStyle/>
                    <a:p>
                      <a:endParaRPr kumimoji="1" lang="ja-JP" altLang="en-US"/>
                    </a:p>
                  </a:txBody>
                  <a:tcPr/>
                </a:tc>
                <a:tc hMerge="1" vMerge="1">
                  <a:txBody>
                    <a:bodyPr/>
                    <a:lstStyle/>
                    <a:p>
                      <a:endParaRPr kumimoji="1" lang="ja-JP" altLang="en-US"/>
                    </a:p>
                  </a:txBody>
                  <a:tcPr/>
                </a:tc>
                <a:tc vMerge="1">
                  <a:txBody>
                    <a:bodyPr/>
                    <a:lstStyle/>
                    <a:p>
                      <a:endParaRPr kumimoji="1" lang="ja-JP" altLang="en-US"/>
                    </a:p>
                  </a:txBody>
                  <a:tcPr/>
                </a:tc>
                <a:tc vMerge="1">
                  <a:txBody>
                    <a:bodyPr/>
                    <a:lstStyle/>
                    <a:p>
                      <a:endParaRPr kumimoji="1" lang="ja-JP" altLang="en-US"/>
                    </a:p>
                  </a:txBody>
                  <a:tcPr/>
                </a:tc>
                <a:tc vMerge="1">
                  <a:txBody>
                    <a:bodyPr/>
                    <a:lstStyle/>
                    <a:p>
                      <a:endParaRPr kumimoji="1" lang="ja-JP" altLang="en-US"/>
                    </a:p>
                  </a:txBody>
                  <a:tcPr/>
                </a:tc>
                <a:tc vMerge="1">
                  <a:txBody>
                    <a:bodyPr/>
                    <a:lstStyle/>
                    <a:p>
                      <a:endParaRPr kumimoji="1" lang="ja-JP" altLang="en-US"/>
                    </a:p>
                  </a:txBody>
                  <a:tcPr/>
                </a:tc>
                <a:tc vMerge="1">
                  <a:txBody>
                    <a:bodyPr/>
                    <a:lstStyle/>
                    <a:p>
                      <a:endParaRPr kumimoji="1" lang="ja-JP" altLang="en-US"/>
                    </a:p>
                  </a:txBody>
                  <a:tcPr/>
                </a:tc>
                <a:tc vMerge="1">
                  <a:txBody>
                    <a:bodyPr/>
                    <a:lstStyle/>
                    <a:p>
                      <a:endParaRPr kumimoji="1" lang="ja-JP" altLang="en-US"/>
                    </a:p>
                  </a:txBody>
                  <a:tcPr/>
                </a:tc>
                <a:tc vMerge="1">
                  <a:txBody>
                    <a:bodyPr/>
                    <a:lstStyle/>
                    <a:p>
                      <a:endParaRPr kumimoji="1" lang="ja-JP" altLang="en-US"/>
                    </a:p>
                  </a:txBody>
                  <a:tcPr/>
                </a:tc>
                <a:tc vMerge="1">
                  <a:txBody>
                    <a:bodyPr/>
                    <a:lstStyle/>
                    <a:p>
                      <a:endParaRPr kumimoji="1" lang="ja-JP" altLang="en-US"/>
                    </a:p>
                  </a:txBody>
                  <a:tcPr/>
                </a:tc>
                <a:extLst>
                  <a:ext uri="{0D108BD9-81ED-4DB2-BD59-A6C34878D82A}">
                    <a16:rowId xmlns:a16="http://schemas.microsoft.com/office/drawing/2014/main" xmlns="" val="10002"/>
                  </a:ext>
                </a:extLst>
              </a:tr>
              <a:tr h="531351">
                <a:tc>
                  <a:txBody>
                    <a:bodyPr/>
                    <a:lstStyle/>
                    <a:p>
                      <a:pPr algn="ctr" fontAlgn="ctr"/>
                      <a:r>
                        <a:rPr lang="en-US" sz="1000" b="0" i="0" u="none" strike="noStrike" dirty="0">
                          <a:solidFill>
                            <a:srgbClr val="000000"/>
                          </a:solidFill>
                          <a:latin typeface="ＭＳ Ｐゴシック"/>
                        </a:rPr>
                        <a:t>A</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en-US" altLang="ja-JP" sz="1000" b="0" i="0" u="none" strike="noStrike">
                          <a:solidFill>
                            <a:srgbClr val="000000"/>
                          </a:solidFill>
                          <a:latin typeface="ＭＳ Ｐゴシック"/>
                        </a:rPr>
                        <a:t>9.</a:t>
                      </a:r>
                    </a:p>
                  </a:txBody>
                  <a:tcPr marL="4630" marR="4630" marT="463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en-US" altLang="ja-JP" sz="1000" b="0" i="0" u="none" strike="noStrike" dirty="0">
                          <a:solidFill>
                            <a:srgbClr val="000000"/>
                          </a:solidFill>
                          <a:latin typeface="ＭＳ Ｐゴシック"/>
                        </a:rPr>
                        <a:t>(21)</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en-US" altLang="ja-JP" sz="1000" b="0" i="0" u="none" strike="noStrike" dirty="0">
                          <a:solidFill>
                            <a:srgbClr val="000000"/>
                          </a:solidFill>
                          <a:latin typeface="ＭＳ Ｐゴシック"/>
                        </a:rPr>
                        <a:t>Ⅱ</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ctr"/>
                      <a:r>
                        <a:rPr lang="en-US" altLang="ja-JP" sz="1000" b="0" i="0" u="none" strike="noStrike" dirty="0">
                          <a:solidFill>
                            <a:srgbClr val="000000"/>
                          </a:solidFill>
                          <a:latin typeface="ＭＳ Ｐゴシック"/>
                        </a:rPr>
                        <a:t>【</a:t>
                      </a:r>
                      <a:r>
                        <a:rPr lang="ja-JP" altLang="en-US" sz="1000" b="0" i="0" u="none" strike="noStrike" dirty="0">
                          <a:solidFill>
                            <a:srgbClr val="000000"/>
                          </a:solidFill>
                          <a:latin typeface="ＭＳ Ｐゴシック"/>
                        </a:rPr>
                        <a:t>民営化の取組</a:t>
                      </a:r>
                      <a:r>
                        <a:rPr lang="en-US" altLang="ja-JP" sz="1000" b="0" i="0" u="none" strike="noStrike" dirty="0">
                          <a:solidFill>
                            <a:srgbClr val="000000"/>
                          </a:solidFill>
                          <a:latin typeface="ＭＳ Ｐゴシック"/>
                        </a:rPr>
                        <a:t>】</a:t>
                      </a:r>
                      <a:br>
                        <a:rPr lang="en-US" altLang="ja-JP" sz="1000" b="0" i="0" u="none" strike="noStrike" dirty="0">
                          <a:solidFill>
                            <a:srgbClr val="000000"/>
                          </a:solidFill>
                          <a:latin typeface="ＭＳ Ｐゴシック"/>
                        </a:rPr>
                      </a:br>
                      <a:r>
                        <a:rPr lang="en-US" altLang="ja-JP" sz="1000" b="0" i="0" u="none" strike="noStrike" dirty="0">
                          <a:solidFill>
                            <a:srgbClr val="000000"/>
                          </a:solidFill>
                          <a:latin typeface="ＭＳ Ｐゴシック"/>
                        </a:rPr>
                        <a:t>(1) </a:t>
                      </a:r>
                      <a:r>
                        <a:rPr lang="ja-JP" altLang="en-US" sz="1000" b="0" i="0" u="none" strike="noStrike" dirty="0">
                          <a:solidFill>
                            <a:srgbClr val="000000"/>
                          </a:solidFill>
                          <a:latin typeface="ＭＳ Ｐゴシック"/>
                        </a:rPr>
                        <a:t>地下鉄</a:t>
                      </a:r>
                    </a:p>
                  </a:txBody>
                  <a:tcPr marL="4630" marR="4630" marT="463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ctr"/>
                      <a:r>
                        <a:rPr lang="ja-JP" altLang="en-US" sz="1000" b="0" i="0" u="none" strike="noStrike">
                          <a:solidFill>
                            <a:srgbClr val="000000"/>
                          </a:solidFill>
                          <a:latin typeface="ＭＳ Ｐゴシック"/>
                        </a:rPr>
                        <a:t>快適なトイレへの改修</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a:solidFill>
                            <a:srgbClr val="000000"/>
                          </a:solidFill>
                          <a:latin typeface="ＭＳ Ｐゴシック"/>
                        </a:rPr>
                        <a:t>　</a:t>
                      </a:r>
                    </a:p>
                  </a:txBody>
                  <a:tcPr marL="4630" marR="4630" marT="4630" marB="0" vert="eaVert"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a:solidFill>
                            <a:srgbClr val="000000"/>
                          </a:solidFill>
                          <a:latin typeface="ＭＳ Ｐゴシック"/>
                        </a:rPr>
                        <a:t>✔</a:t>
                      </a: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a:solidFill>
                            <a:srgbClr val="000000"/>
                          </a:solidFill>
                          <a:latin typeface="ＭＳ Ｐゴシック"/>
                        </a:rPr>
                        <a:t>　</a:t>
                      </a:r>
                    </a:p>
                  </a:txBody>
                  <a:tcPr marL="4630" marR="4630" marT="4630" marB="0" vert="eaVert"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a:solidFill>
                            <a:srgbClr val="000000"/>
                          </a:solidFill>
                          <a:latin typeface="ＭＳ Ｐゴシック"/>
                        </a:rPr>
                        <a:t>　</a:t>
                      </a: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dirty="0">
                          <a:solidFill>
                            <a:srgbClr val="000000"/>
                          </a:solidFill>
                          <a:latin typeface="ＭＳ Ｐゴシック"/>
                        </a:rPr>
                        <a:t>✔</a:t>
                      </a: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a:solidFill>
                            <a:srgbClr val="000000"/>
                          </a:solidFill>
                          <a:latin typeface="ＭＳ Ｐゴシック"/>
                        </a:rPr>
                        <a:t>　</a:t>
                      </a: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ctr"/>
                      <a:r>
                        <a:rPr lang="ja-JP" altLang="en-US" sz="1000" b="0" i="0" u="none" strike="noStrike" dirty="0">
                          <a:solidFill>
                            <a:srgbClr val="000000"/>
                          </a:solidFill>
                          <a:latin typeface="ＭＳ Ｐゴシック"/>
                        </a:rPr>
                        <a:t>都市交通局</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tcPr>
                </a:tc>
                <a:extLst>
                  <a:ext uri="{0D108BD9-81ED-4DB2-BD59-A6C34878D82A}">
                    <a16:rowId xmlns:a16="http://schemas.microsoft.com/office/drawing/2014/main" xmlns="" val="10003"/>
                  </a:ext>
                </a:extLst>
              </a:tr>
              <a:tr h="531351">
                <a:tc>
                  <a:txBody>
                    <a:bodyPr/>
                    <a:lstStyle/>
                    <a:p>
                      <a:pPr algn="ctr" fontAlgn="ctr"/>
                      <a:r>
                        <a:rPr lang="en-US" sz="1000" b="0" i="0" u="none" strike="noStrike">
                          <a:solidFill>
                            <a:srgbClr val="000000"/>
                          </a:solidFill>
                          <a:latin typeface="ＭＳ Ｐゴシック"/>
                        </a:rPr>
                        <a:t>A</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en-US" altLang="ja-JP" sz="1000" b="0" i="0" u="none" strike="noStrike">
                          <a:solidFill>
                            <a:srgbClr val="000000"/>
                          </a:solidFill>
                          <a:latin typeface="ＭＳ Ｐゴシック"/>
                        </a:rPr>
                        <a:t>9.</a:t>
                      </a:r>
                    </a:p>
                  </a:txBody>
                  <a:tcPr marL="4630" marR="4630" marT="463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en-US" altLang="ja-JP" sz="1000" b="0" i="0" u="none" strike="noStrike">
                          <a:solidFill>
                            <a:srgbClr val="000000"/>
                          </a:solidFill>
                          <a:latin typeface="ＭＳ Ｐゴシック"/>
                        </a:rPr>
                        <a:t>(22)</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en-US" altLang="ja-JP" sz="1000" b="0" i="0" u="none" strike="noStrike" dirty="0">
                          <a:solidFill>
                            <a:srgbClr val="000000"/>
                          </a:solidFill>
                          <a:latin typeface="ＭＳ Ｐゴシック"/>
                        </a:rPr>
                        <a:t>Ⅱ</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ctr"/>
                      <a:r>
                        <a:rPr lang="en-US" altLang="ja-JP" sz="1000" b="0" i="0" u="none" strike="noStrike" dirty="0">
                          <a:solidFill>
                            <a:srgbClr val="000000"/>
                          </a:solidFill>
                          <a:latin typeface="ＭＳ Ｐゴシック"/>
                        </a:rPr>
                        <a:t>【</a:t>
                      </a:r>
                      <a:r>
                        <a:rPr lang="ja-JP" altLang="en-US" sz="1000" b="0" i="0" u="none" strike="noStrike" dirty="0">
                          <a:solidFill>
                            <a:srgbClr val="000000"/>
                          </a:solidFill>
                          <a:latin typeface="ＭＳ Ｐゴシック"/>
                        </a:rPr>
                        <a:t>民営化の取組</a:t>
                      </a:r>
                      <a:r>
                        <a:rPr lang="en-US" altLang="ja-JP" sz="1000" b="0" i="0" u="none" strike="noStrike" dirty="0">
                          <a:solidFill>
                            <a:srgbClr val="000000"/>
                          </a:solidFill>
                          <a:latin typeface="ＭＳ Ｐゴシック"/>
                        </a:rPr>
                        <a:t>】</a:t>
                      </a:r>
                      <a:br>
                        <a:rPr lang="en-US" altLang="ja-JP" sz="1000" b="0" i="0" u="none" strike="noStrike" dirty="0">
                          <a:solidFill>
                            <a:srgbClr val="000000"/>
                          </a:solidFill>
                          <a:latin typeface="ＭＳ Ｐゴシック"/>
                        </a:rPr>
                      </a:br>
                      <a:r>
                        <a:rPr lang="en-US" altLang="ja-JP" sz="1000" b="0" i="0" u="none" strike="noStrike" dirty="0">
                          <a:solidFill>
                            <a:srgbClr val="000000"/>
                          </a:solidFill>
                          <a:latin typeface="ＭＳ Ｐゴシック"/>
                        </a:rPr>
                        <a:t>(1) </a:t>
                      </a:r>
                      <a:r>
                        <a:rPr lang="ja-JP" altLang="en-US" sz="1000" b="0" i="0" u="none" strike="noStrike" dirty="0">
                          <a:solidFill>
                            <a:srgbClr val="000000"/>
                          </a:solidFill>
                          <a:latin typeface="ＭＳ Ｐゴシック"/>
                        </a:rPr>
                        <a:t>地下鉄</a:t>
                      </a:r>
                    </a:p>
                  </a:txBody>
                  <a:tcPr marL="4630" marR="4630" marT="463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ctr"/>
                      <a:r>
                        <a:rPr lang="ja-JP" altLang="en-US" sz="1000" b="0" i="0" u="none" strike="noStrike" dirty="0">
                          <a:solidFill>
                            <a:srgbClr val="000000"/>
                          </a:solidFill>
                          <a:latin typeface="ＭＳ Ｐゴシック"/>
                        </a:rPr>
                        <a:t>地下鉄の終発時間の延長</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a:solidFill>
                            <a:srgbClr val="000000"/>
                          </a:solidFill>
                          <a:latin typeface="ＭＳ Ｐゴシック"/>
                        </a:rPr>
                        <a:t>　</a:t>
                      </a:r>
                    </a:p>
                  </a:txBody>
                  <a:tcPr marL="4630" marR="4630" marT="4630" marB="0" vert="eaVert"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a:solidFill>
                            <a:srgbClr val="000000"/>
                          </a:solidFill>
                          <a:latin typeface="ＭＳ Ｐゴシック"/>
                        </a:rPr>
                        <a:t>✔</a:t>
                      </a: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a:solidFill>
                            <a:srgbClr val="000000"/>
                          </a:solidFill>
                          <a:latin typeface="ＭＳ Ｐゴシック"/>
                        </a:rPr>
                        <a:t>　</a:t>
                      </a:r>
                    </a:p>
                  </a:txBody>
                  <a:tcPr marL="4630" marR="4630" marT="4630" marB="0" vert="eaVert"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a:solidFill>
                            <a:srgbClr val="000000"/>
                          </a:solidFill>
                          <a:latin typeface="ＭＳ Ｐゴシック"/>
                        </a:rPr>
                        <a:t>　</a:t>
                      </a: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a:solidFill>
                            <a:srgbClr val="000000"/>
                          </a:solidFill>
                          <a:latin typeface="ＭＳ Ｐゴシック"/>
                        </a:rPr>
                        <a:t>✔</a:t>
                      </a: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a:solidFill>
                            <a:srgbClr val="000000"/>
                          </a:solidFill>
                          <a:latin typeface="ＭＳ Ｐゴシック"/>
                        </a:rPr>
                        <a:t>　</a:t>
                      </a: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ctr"/>
                      <a:r>
                        <a:rPr lang="ja-JP" altLang="en-US" sz="1000" b="0" i="0" u="none" strike="noStrike" dirty="0">
                          <a:solidFill>
                            <a:srgbClr val="000000"/>
                          </a:solidFill>
                          <a:latin typeface="ＭＳ Ｐゴシック"/>
                        </a:rPr>
                        <a:t>都市交通局</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extLst>
                  <a:ext uri="{0D108BD9-81ED-4DB2-BD59-A6C34878D82A}">
                    <a16:rowId xmlns:a16="http://schemas.microsoft.com/office/drawing/2014/main" xmlns="" val="10004"/>
                  </a:ext>
                </a:extLst>
              </a:tr>
              <a:tr h="415748">
                <a:tc>
                  <a:txBody>
                    <a:bodyPr/>
                    <a:lstStyle/>
                    <a:p>
                      <a:pPr algn="ctr" fontAlgn="ctr"/>
                      <a:r>
                        <a:rPr lang="en-US" sz="1000" b="0" i="0" u="none" strike="noStrike">
                          <a:solidFill>
                            <a:srgbClr val="000000"/>
                          </a:solidFill>
                          <a:latin typeface="ＭＳ Ｐゴシック"/>
                        </a:rPr>
                        <a:t>A</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en-US" altLang="ja-JP" sz="1000" b="0" i="0" u="none" strike="noStrike">
                          <a:solidFill>
                            <a:srgbClr val="000000"/>
                          </a:solidFill>
                          <a:latin typeface="ＭＳ Ｐゴシック"/>
                        </a:rPr>
                        <a:t>9.</a:t>
                      </a:r>
                    </a:p>
                  </a:txBody>
                  <a:tcPr marL="4630" marR="4630" marT="463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en-US" altLang="ja-JP" sz="1000" b="0" i="0" u="none" strike="noStrike">
                          <a:solidFill>
                            <a:srgbClr val="000000"/>
                          </a:solidFill>
                          <a:latin typeface="ＭＳ Ｐゴシック"/>
                        </a:rPr>
                        <a:t>(23)</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en-US" altLang="ja-JP" sz="1000" b="0" i="0" u="none" strike="noStrike" dirty="0">
                          <a:solidFill>
                            <a:srgbClr val="000000"/>
                          </a:solidFill>
                          <a:latin typeface="ＭＳ Ｐゴシック"/>
                        </a:rPr>
                        <a:t>Ⅱ</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ctr"/>
                      <a:r>
                        <a:rPr lang="en-US" altLang="ja-JP" sz="1000" b="0" i="0" u="none" strike="noStrike">
                          <a:solidFill>
                            <a:srgbClr val="000000"/>
                          </a:solidFill>
                          <a:latin typeface="ＭＳ Ｐゴシック"/>
                        </a:rPr>
                        <a:t>【</a:t>
                      </a:r>
                      <a:r>
                        <a:rPr lang="ja-JP" altLang="en-US" sz="1000" b="0" i="0" u="none" strike="noStrike">
                          <a:solidFill>
                            <a:srgbClr val="000000"/>
                          </a:solidFill>
                          <a:latin typeface="ＭＳ Ｐゴシック"/>
                        </a:rPr>
                        <a:t>民営化の取組</a:t>
                      </a:r>
                      <a:r>
                        <a:rPr lang="en-US" altLang="ja-JP" sz="1000" b="0" i="0" u="none" strike="noStrike">
                          <a:solidFill>
                            <a:srgbClr val="000000"/>
                          </a:solidFill>
                          <a:latin typeface="ＭＳ Ｐゴシック"/>
                        </a:rPr>
                        <a:t>】</a:t>
                      </a:r>
                      <a:br>
                        <a:rPr lang="en-US" altLang="ja-JP" sz="1000" b="0" i="0" u="none" strike="noStrike">
                          <a:solidFill>
                            <a:srgbClr val="000000"/>
                          </a:solidFill>
                          <a:latin typeface="ＭＳ Ｐゴシック"/>
                        </a:rPr>
                      </a:br>
                      <a:r>
                        <a:rPr lang="en-US" altLang="ja-JP" sz="1000" b="0" i="0" u="none" strike="noStrike">
                          <a:solidFill>
                            <a:srgbClr val="000000"/>
                          </a:solidFill>
                          <a:latin typeface="ＭＳ Ｐゴシック"/>
                        </a:rPr>
                        <a:t>(1) </a:t>
                      </a:r>
                      <a:r>
                        <a:rPr lang="ja-JP" altLang="en-US" sz="1000" b="0" i="0" u="none" strike="noStrike">
                          <a:solidFill>
                            <a:srgbClr val="000000"/>
                          </a:solidFill>
                          <a:latin typeface="ＭＳ Ｐゴシック"/>
                        </a:rPr>
                        <a:t>地下鉄</a:t>
                      </a:r>
                    </a:p>
                  </a:txBody>
                  <a:tcPr marL="4630" marR="4630" marT="463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ctr"/>
                      <a:r>
                        <a:rPr lang="ja-JP" altLang="en-US" sz="1000" b="0" i="0" u="none" strike="noStrike" dirty="0">
                          <a:solidFill>
                            <a:srgbClr val="000000"/>
                          </a:solidFill>
                          <a:latin typeface="ＭＳ Ｐゴシック"/>
                        </a:rPr>
                        <a:t>運賃の値下げ</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a:solidFill>
                            <a:srgbClr val="000000"/>
                          </a:solidFill>
                          <a:latin typeface="ＭＳ Ｐゴシック"/>
                        </a:rPr>
                        <a:t>　</a:t>
                      </a:r>
                    </a:p>
                  </a:txBody>
                  <a:tcPr marL="4630" marR="4630" marT="4630" marB="0" vert="eaVert"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a:solidFill>
                            <a:srgbClr val="000000"/>
                          </a:solidFill>
                          <a:latin typeface="ＭＳ Ｐゴシック"/>
                        </a:rPr>
                        <a:t>✔</a:t>
                      </a: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a:solidFill>
                            <a:srgbClr val="000000"/>
                          </a:solidFill>
                          <a:latin typeface="ＭＳ Ｐゴシック"/>
                        </a:rPr>
                        <a:t>　</a:t>
                      </a:r>
                    </a:p>
                  </a:txBody>
                  <a:tcPr marL="4630" marR="4630" marT="4630" marB="0" vert="eaVert"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a:solidFill>
                            <a:srgbClr val="000000"/>
                          </a:solidFill>
                          <a:latin typeface="ＭＳ Ｐゴシック"/>
                        </a:rPr>
                        <a:t>　</a:t>
                      </a: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a:solidFill>
                            <a:srgbClr val="000000"/>
                          </a:solidFill>
                          <a:latin typeface="ＭＳ Ｐゴシック"/>
                        </a:rPr>
                        <a:t>✔</a:t>
                      </a: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a:solidFill>
                            <a:srgbClr val="000000"/>
                          </a:solidFill>
                          <a:latin typeface="ＭＳ Ｐゴシック"/>
                        </a:rPr>
                        <a:t>　</a:t>
                      </a: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ctr"/>
                      <a:r>
                        <a:rPr lang="ja-JP" altLang="en-US" sz="1000" b="0" i="0" u="none" strike="noStrike" dirty="0">
                          <a:solidFill>
                            <a:srgbClr val="000000"/>
                          </a:solidFill>
                          <a:latin typeface="ＭＳ Ｐゴシック"/>
                        </a:rPr>
                        <a:t>都市交通局</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extLst>
                  <a:ext uri="{0D108BD9-81ED-4DB2-BD59-A6C34878D82A}">
                    <a16:rowId xmlns:a16="http://schemas.microsoft.com/office/drawing/2014/main" xmlns="" val="10005"/>
                  </a:ext>
                </a:extLst>
              </a:tr>
              <a:tr h="531351">
                <a:tc>
                  <a:txBody>
                    <a:bodyPr/>
                    <a:lstStyle/>
                    <a:p>
                      <a:pPr algn="ctr" fontAlgn="ctr"/>
                      <a:r>
                        <a:rPr lang="en-US" sz="1000" b="0" i="0" u="none" strike="noStrike">
                          <a:solidFill>
                            <a:srgbClr val="000000"/>
                          </a:solidFill>
                          <a:latin typeface="ＭＳ Ｐゴシック"/>
                        </a:rPr>
                        <a:t>A</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en-US" altLang="ja-JP" sz="1000" b="0" i="0" u="none" strike="noStrike">
                          <a:solidFill>
                            <a:srgbClr val="000000"/>
                          </a:solidFill>
                          <a:latin typeface="ＭＳ Ｐゴシック"/>
                        </a:rPr>
                        <a:t>9.</a:t>
                      </a:r>
                    </a:p>
                  </a:txBody>
                  <a:tcPr marL="4630" marR="4630" marT="463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en-US" altLang="ja-JP" sz="1000" b="0" i="0" u="none" strike="noStrike">
                          <a:solidFill>
                            <a:srgbClr val="000000"/>
                          </a:solidFill>
                          <a:latin typeface="ＭＳ Ｐゴシック"/>
                        </a:rPr>
                        <a:t>(24)</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en-US" altLang="ja-JP" sz="1000" b="0" i="0" u="none" strike="noStrike" dirty="0">
                          <a:solidFill>
                            <a:srgbClr val="000000"/>
                          </a:solidFill>
                          <a:latin typeface="ＭＳ Ｐゴシック"/>
                        </a:rPr>
                        <a:t>Ⅱ</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ctr"/>
                      <a:r>
                        <a:rPr lang="en-US" altLang="ja-JP" sz="1000" b="0" i="0" u="none" strike="noStrike">
                          <a:solidFill>
                            <a:srgbClr val="000000"/>
                          </a:solidFill>
                          <a:latin typeface="ＭＳ Ｐゴシック"/>
                        </a:rPr>
                        <a:t>【</a:t>
                      </a:r>
                      <a:r>
                        <a:rPr lang="ja-JP" altLang="en-US" sz="1000" b="0" i="0" u="none" strike="noStrike">
                          <a:solidFill>
                            <a:srgbClr val="000000"/>
                          </a:solidFill>
                          <a:latin typeface="ＭＳ Ｐゴシック"/>
                        </a:rPr>
                        <a:t>民営化の取組</a:t>
                      </a:r>
                      <a:r>
                        <a:rPr lang="en-US" altLang="ja-JP" sz="1000" b="0" i="0" u="none" strike="noStrike">
                          <a:solidFill>
                            <a:srgbClr val="000000"/>
                          </a:solidFill>
                          <a:latin typeface="ＭＳ Ｐゴシック"/>
                        </a:rPr>
                        <a:t>】</a:t>
                      </a:r>
                      <a:br>
                        <a:rPr lang="en-US" altLang="ja-JP" sz="1000" b="0" i="0" u="none" strike="noStrike">
                          <a:solidFill>
                            <a:srgbClr val="000000"/>
                          </a:solidFill>
                          <a:latin typeface="ＭＳ Ｐゴシック"/>
                        </a:rPr>
                      </a:br>
                      <a:r>
                        <a:rPr lang="en-US" altLang="ja-JP" sz="1000" b="0" i="0" u="none" strike="noStrike">
                          <a:solidFill>
                            <a:srgbClr val="000000"/>
                          </a:solidFill>
                          <a:latin typeface="ＭＳ Ｐゴシック"/>
                        </a:rPr>
                        <a:t>(1) </a:t>
                      </a:r>
                      <a:r>
                        <a:rPr lang="ja-JP" altLang="en-US" sz="1000" b="0" i="0" u="none" strike="noStrike">
                          <a:solidFill>
                            <a:srgbClr val="000000"/>
                          </a:solidFill>
                          <a:latin typeface="ＭＳ Ｐゴシック"/>
                        </a:rPr>
                        <a:t>地下鉄</a:t>
                      </a:r>
                    </a:p>
                  </a:txBody>
                  <a:tcPr marL="4630" marR="4630" marT="463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rtl="0" fontAlgn="ctr"/>
                      <a:r>
                        <a:rPr lang="ja-JP" altLang="en-US" sz="1000" b="0" i="0" u="none" strike="noStrike" dirty="0">
                          <a:solidFill>
                            <a:srgbClr val="000000"/>
                          </a:solidFill>
                          <a:latin typeface="ＭＳ Ｐゴシック"/>
                        </a:rPr>
                        <a:t>地下鉄売店の運営者公募</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a:solidFill>
                            <a:srgbClr val="000000"/>
                          </a:solidFill>
                          <a:latin typeface="ＭＳ Ｐゴシック"/>
                        </a:rPr>
                        <a:t>　</a:t>
                      </a:r>
                    </a:p>
                  </a:txBody>
                  <a:tcPr marL="4630" marR="4630" marT="4630" marB="0" vert="eaVert"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a:solidFill>
                            <a:srgbClr val="000000"/>
                          </a:solidFill>
                          <a:latin typeface="ＭＳ Ｐゴシック"/>
                        </a:rPr>
                        <a:t>✔</a:t>
                      </a: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a:solidFill>
                            <a:srgbClr val="000000"/>
                          </a:solidFill>
                          <a:latin typeface="ＭＳ Ｐゴシック"/>
                        </a:rPr>
                        <a:t>　</a:t>
                      </a:r>
                    </a:p>
                  </a:txBody>
                  <a:tcPr marL="4630" marR="4630" marT="4630" marB="0" vert="eaVert"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a:solidFill>
                            <a:srgbClr val="000000"/>
                          </a:solidFill>
                          <a:latin typeface="ＭＳ Ｐゴシック"/>
                        </a:rPr>
                        <a:t>　</a:t>
                      </a: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a:solidFill>
                            <a:srgbClr val="000000"/>
                          </a:solidFill>
                          <a:latin typeface="ＭＳ Ｐゴシック"/>
                        </a:rPr>
                        <a:t>✔</a:t>
                      </a: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a:solidFill>
                            <a:srgbClr val="000000"/>
                          </a:solidFill>
                          <a:latin typeface="ＭＳ Ｐゴシック"/>
                        </a:rPr>
                        <a:t>　</a:t>
                      </a: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ctr"/>
                      <a:r>
                        <a:rPr lang="ja-JP" altLang="en-US" sz="1000" b="0" i="0" u="none" strike="noStrike" dirty="0">
                          <a:solidFill>
                            <a:srgbClr val="000000"/>
                          </a:solidFill>
                          <a:latin typeface="ＭＳ Ｐゴシック"/>
                        </a:rPr>
                        <a:t>都市交通局</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extLst>
                  <a:ext uri="{0D108BD9-81ED-4DB2-BD59-A6C34878D82A}">
                    <a16:rowId xmlns:a16="http://schemas.microsoft.com/office/drawing/2014/main" xmlns="" val="10006"/>
                  </a:ext>
                </a:extLst>
              </a:tr>
              <a:tr h="531351">
                <a:tc>
                  <a:txBody>
                    <a:bodyPr/>
                    <a:lstStyle/>
                    <a:p>
                      <a:pPr algn="ctr" fontAlgn="ctr"/>
                      <a:r>
                        <a:rPr lang="en-US" sz="1000" b="0" i="0" u="none" strike="noStrike">
                          <a:solidFill>
                            <a:srgbClr val="000000"/>
                          </a:solidFill>
                          <a:latin typeface="ＭＳ Ｐゴシック"/>
                        </a:rPr>
                        <a:t>A</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en-US" altLang="ja-JP" sz="1000" b="0" i="0" u="none" strike="noStrike">
                          <a:solidFill>
                            <a:srgbClr val="000000"/>
                          </a:solidFill>
                          <a:latin typeface="ＭＳ Ｐゴシック"/>
                        </a:rPr>
                        <a:t>9.</a:t>
                      </a:r>
                    </a:p>
                  </a:txBody>
                  <a:tcPr marL="4630" marR="4630" marT="463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en-US" altLang="ja-JP" sz="1000" b="0" i="0" u="none" strike="noStrike">
                          <a:solidFill>
                            <a:srgbClr val="000000"/>
                          </a:solidFill>
                          <a:latin typeface="ＭＳ Ｐゴシック"/>
                        </a:rPr>
                        <a:t>(25)</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en-US" altLang="ja-JP" sz="1000" b="0" i="0" u="none" strike="noStrike" dirty="0">
                          <a:solidFill>
                            <a:srgbClr val="000000"/>
                          </a:solidFill>
                          <a:latin typeface="ＭＳ Ｐゴシック"/>
                        </a:rPr>
                        <a:t>Ⅱ</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ctr"/>
                      <a:r>
                        <a:rPr lang="en-US" altLang="ja-JP" sz="1000" b="0" i="0" u="none" strike="noStrike" dirty="0">
                          <a:solidFill>
                            <a:srgbClr val="000000"/>
                          </a:solidFill>
                          <a:latin typeface="ＭＳ Ｐゴシック"/>
                        </a:rPr>
                        <a:t>【</a:t>
                      </a:r>
                      <a:r>
                        <a:rPr lang="ja-JP" altLang="en-US" sz="1000" b="0" i="0" u="none" strike="noStrike" dirty="0">
                          <a:solidFill>
                            <a:srgbClr val="000000"/>
                          </a:solidFill>
                          <a:latin typeface="ＭＳ Ｐゴシック"/>
                        </a:rPr>
                        <a:t>民営化の取組</a:t>
                      </a:r>
                      <a:r>
                        <a:rPr lang="en-US" altLang="ja-JP" sz="1000" b="0" i="0" u="none" strike="noStrike" dirty="0">
                          <a:solidFill>
                            <a:srgbClr val="000000"/>
                          </a:solidFill>
                          <a:latin typeface="ＭＳ Ｐゴシック"/>
                        </a:rPr>
                        <a:t>】</a:t>
                      </a:r>
                      <a:br>
                        <a:rPr lang="en-US" altLang="ja-JP" sz="1000" b="0" i="0" u="none" strike="noStrike" dirty="0">
                          <a:solidFill>
                            <a:srgbClr val="000000"/>
                          </a:solidFill>
                          <a:latin typeface="ＭＳ Ｐゴシック"/>
                        </a:rPr>
                      </a:br>
                      <a:r>
                        <a:rPr lang="en-US" altLang="ja-JP" sz="1000" b="0" i="0" u="none" strike="noStrike" dirty="0">
                          <a:solidFill>
                            <a:srgbClr val="000000"/>
                          </a:solidFill>
                          <a:latin typeface="ＭＳ Ｐゴシック"/>
                        </a:rPr>
                        <a:t>(1) </a:t>
                      </a:r>
                      <a:r>
                        <a:rPr lang="ja-JP" altLang="en-US" sz="1000" b="0" i="0" u="none" strike="noStrike" dirty="0">
                          <a:solidFill>
                            <a:srgbClr val="000000"/>
                          </a:solidFill>
                          <a:latin typeface="ＭＳ Ｐゴシック"/>
                        </a:rPr>
                        <a:t>地下鉄</a:t>
                      </a:r>
                    </a:p>
                  </a:txBody>
                  <a:tcPr marL="4630" marR="4630" marT="463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rtl="0" fontAlgn="ctr"/>
                      <a:r>
                        <a:rPr lang="ja-JP" altLang="en-US" sz="1000" b="0" i="0" u="none" strike="noStrike" dirty="0">
                          <a:solidFill>
                            <a:srgbClr val="000000"/>
                          </a:solidFill>
                          <a:latin typeface="ＭＳ Ｐゴシック"/>
                        </a:rPr>
                        <a:t>駅ナカ事業の展開（</a:t>
                      </a:r>
                      <a:r>
                        <a:rPr lang="en-US" altLang="ja-JP" sz="1000" b="0" i="0" u="none" strike="noStrike" dirty="0" err="1">
                          <a:solidFill>
                            <a:srgbClr val="000000"/>
                          </a:solidFill>
                          <a:latin typeface="ＭＳ Ｐゴシック"/>
                        </a:rPr>
                        <a:t>ekimo</a:t>
                      </a:r>
                      <a:r>
                        <a:rPr lang="ja-JP" altLang="en-US" sz="1000" b="0" i="0" u="none" strike="noStrike" dirty="0">
                          <a:solidFill>
                            <a:srgbClr val="000000"/>
                          </a:solidFill>
                          <a:latin typeface="ＭＳ Ｐゴシック"/>
                        </a:rPr>
                        <a:t>）</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a:solidFill>
                            <a:srgbClr val="000000"/>
                          </a:solidFill>
                          <a:latin typeface="ＭＳ Ｐゴシック"/>
                        </a:rPr>
                        <a:t>　</a:t>
                      </a:r>
                    </a:p>
                  </a:txBody>
                  <a:tcPr marL="4630" marR="4630" marT="4630" marB="0" vert="eaVert"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a:solidFill>
                            <a:srgbClr val="000000"/>
                          </a:solidFill>
                          <a:latin typeface="ＭＳ Ｐゴシック"/>
                        </a:rPr>
                        <a:t>✔</a:t>
                      </a: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a:solidFill>
                            <a:srgbClr val="000000"/>
                          </a:solidFill>
                          <a:latin typeface="ＭＳ Ｐゴシック"/>
                        </a:rPr>
                        <a:t>　</a:t>
                      </a:r>
                    </a:p>
                  </a:txBody>
                  <a:tcPr marL="4630" marR="4630" marT="4630" marB="0" vert="eaVert"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a:solidFill>
                            <a:srgbClr val="000000"/>
                          </a:solidFill>
                          <a:latin typeface="ＭＳ Ｐゴシック"/>
                        </a:rPr>
                        <a:t>　</a:t>
                      </a: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a:solidFill>
                            <a:srgbClr val="000000"/>
                          </a:solidFill>
                          <a:latin typeface="ＭＳ Ｐゴシック"/>
                        </a:rPr>
                        <a:t>✔</a:t>
                      </a: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a:solidFill>
                            <a:srgbClr val="000000"/>
                          </a:solidFill>
                          <a:latin typeface="ＭＳ Ｐゴシック"/>
                        </a:rPr>
                        <a:t>　</a:t>
                      </a: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ctr"/>
                      <a:r>
                        <a:rPr lang="ja-JP" altLang="en-US" sz="1000" b="0" i="0" u="none" strike="noStrike" dirty="0">
                          <a:solidFill>
                            <a:srgbClr val="000000"/>
                          </a:solidFill>
                          <a:latin typeface="ＭＳ Ｐゴシック"/>
                        </a:rPr>
                        <a:t>都市交通局</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extLst>
                  <a:ext uri="{0D108BD9-81ED-4DB2-BD59-A6C34878D82A}">
                    <a16:rowId xmlns:a16="http://schemas.microsoft.com/office/drawing/2014/main" xmlns="" val="10007"/>
                  </a:ext>
                </a:extLst>
              </a:tr>
              <a:tr h="531351">
                <a:tc>
                  <a:txBody>
                    <a:bodyPr/>
                    <a:lstStyle/>
                    <a:p>
                      <a:pPr algn="ctr" fontAlgn="ctr"/>
                      <a:r>
                        <a:rPr lang="en-US" sz="1000" b="0" i="0" u="none" strike="noStrike">
                          <a:solidFill>
                            <a:srgbClr val="000000"/>
                          </a:solidFill>
                          <a:latin typeface="ＭＳ Ｐゴシック"/>
                        </a:rPr>
                        <a:t>A</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en-US" altLang="ja-JP" sz="1000" b="0" i="0" u="none" strike="noStrike">
                          <a:solidFill>
                            <a:srgbClr val="000000"/>
                          </a:solidFill>
                          <a:latin typeface="ＭＳ Ｐゴシック"/>
                        </a:rPr>
                        <a:t>10.</a:t>
                      </a:r>
                    </a:p>
                  </a:txBody>
                  <a:tcPr marL="4630" marR="4630" marT="463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en-US" altLang="ja-JP" sz="1000" b="0" i="0" u="none" strike="noStrike">
                          <a:solidFill>
                            <a:srgbClr val="000000"/>
                          </a:solidFill>
                          <a:latin typeface="ＭＳ Ｐゴシック"/>
                        </a:rPr>
                        <a:t>(26)</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en-US" altLang="ja-JP" sz="1000" b="0" i="0" u="none" strike="noStrike" dirty="0">
                          <a:solidFill>
                            <a:srgbClr val="000000"/>
                          </a:solidFill>
                          <a:latin typeface="ＭＳ Ｐゴシック"/>
                        </a:rPr>
                        <a:t>Ⅱ</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ctr"/>
                      <a:r>
                        <a:rPr lang="en-US" altLang="ja-JP" sz="1000" b="0" i="0" u="none" strike="noStrike" dirty="0">
                          <a:solidFill>
                            <a:srgbClr val="000000"/>
                          </a:solidFill>
                          <a:latin typeface="ＭＳ Ｐゴシック"/>
                        </a:rPr>
                        <a:t>【</a:t>
                      </a:r>
                      <a:r>
                        <a:rPr lang="ja-JP" altLang="en-US" sz="1000" b="0" i="0" u="none" strike="noStrike" dirty="0">
                          <a:solidFill>
                            <a:srgbClr val="000000"/>
                          </a:solidFill>
                          <a:latin typeface="ＭＳ Ｐゴシック"/>
                        </a:rPr>
                        <a:t>独立行政法人化</a:t>
                      </a:r>
                      <a:r>
                        <a:rPr lang="en-US" altLang="ja-JP" sz="1000" b="0" i="0" u="none" strike="noStrike" dirty="0">
                          <a:solidFill>
                            <a:srgbClr val="000000"/>
                          </a:solidFill>
                          <a:latin typeface="ＭＳ Ｐゴシック"/>
                        </a:rPr>
                        <a:t>】</a:t>
                      </a:r>
                      <a:br>
                        <a:rPr lang="en-US" altLang="ja-JP" sz="1000" b="0" i="0" u="none" strike="noStrike" dirty="0">
                          <a:solidFill>
                            <a:srgbClr val="000000"/>
                          </a:solidFill>
                          <a:latin typeface="ＭＳ Ｐゴシック"/>
                        </a:rPr>
                      </a:br>
                      <a:r>
                        <a:rPr lang="en-US" altLang="ja-JP" sz="1000" b="0" i="0" u="none" strike="noStrike" dirty="0">
                          <a:solidFill>
                            <a:srgbClr val="000000"/>
                          </a:solidFill>
                          <a:latin typeface="ＭＳ Ｐゴシック"/>
                        </a:rPr>
                        <a:t>(7) </a:t>
                      </a:r>
                      <a:r>
                        <a:rPr lang="ja-JP" altLang="en-US" sz="1000" b="0" i="0" u="none" strike="noStrike" dirty="0">
                          <a:solidFill>
                            <a:srgbClr val="000000"/>
                          </a:solidFill>
                          <a:latin typeface="ＭＳ Ｐゴシック"/>
                        </a:rPr>
                        <a:t>病院</a:t>
                      </a:r>
                    </a:p>
                  </a:txBody>
                  <a:tcPr marL="4630" marR="4630" marT="463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rtl="0" fontAlgn="ctr"/>
                      <a:r>
                        <a:rPr lang="ja-JP" altLang="en-US" sz="1000" b="0" i="0" u="none" strike="noStrike" dirty="0">
                          <a:solidFill>
                            <a:srgbClr val="000000"/>
                          </a:solidFill>
                          <a:latin typeface="ＭＳ Ｐゴシック"/>
                        </a:rPr>
                        <a:t>市民病院の独立行政法人化</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a:solidFill>
                            <a:srgbClr val="000000"/>
                          </a:solidFill>
                          <a:latin typeface="ＭＳ Ｐゴシック"/>
                        </a:rPr>
                        <a:t>　</a:t>
                      </a:r>
                    </a:p>
                  </a:txBody>
                  <a:tcPr marL="4630" marR="4630" marT="4630" marB="0" vert="eaVert"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dirty="0">
                          <a:solidFill>
                            <a:srgbClr val="000000"/>
                          </a:solidFill>
                          <a:latin typeface="ＭＳ Ｐゴシック"/>
                        </a:rPr>
                        <a:t>✔</a:t>
                      </a: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a:solidFill>
                            <a:srgbClr val="000000"/>
                          </a:solidFill>
                          <a:latin typeface="ＭＳ Ｐゴシック"/>
                        </a:rPr>
                        <a:t>　</a:t>
                      </a:r>
                    </a:p>
                  </a:txBody>
                  <a:tcPr marL="4630" marR="4630" marT="4630" marB="0" vert="eaVert"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a:solidFill>
                            <a:srgbClr val="000000"/>
                          </a:solidFill>
                          <a:latin typeface="ＭＳ Ｐゴシック"/>
                        </a:rPr>
                        <a:t>　</a:t>
                      </a: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a:solidFill>
                            <a:srgbClr val="000000"/>
                          </a:solidFill>
                          <a:latin typeface="ＭＳ Ｐゴシック"/>
                        </a:rPr>
                        <a:t>✔</a:t>
                      </a: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a:solidFill>
                            <a:srgbClr val="000000"/>
                          </a:solidFill>
                          <a:latin typeface="ＭＳ Ｐゴシック"/>
                        </a:rPr>
                        <a:t>　</a:t>
                      </a: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ctr"/>
                      <a:r>
                        <a:rPr lang="ja-JP" altLang="en-US" sz="1000" b="0" i="0" u="none" strike="noStrike" dirty="0">
                          <a:solidFill>
                            <a:srgbClr val="000000"/>
                          </a:solidFill>
                          <a:latin typeface="ＭＳ Ｐゴシック"/>
                        </a:rPr>
                        <a:t>健康局</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extLst>
                  <a:ext uri="{0D108BD9-81ED-4DB2-BD59-A6C34878D82A}">
                    <a16:rowId xmlns:a16="http://schemas.microsoft.com/office/drawing/2014/main" xmlns="" val="10008"/>
                  </a:ext>
                </a:extLst>
              </a:tr>
              <a:tr h="531351">
                <a:tc>
                  <a:txBody>
                    <a:bodyPr/>
                    <a:lstStyle/>
                    <a:p>
                      <a:pPr algn="ctr" fontAlgn="ctr"/>
                      <a:r>
                        <a:rPr lang="en-US" sz="1000" b="0" i="0" u="none" strike="noStrike">
                          <a:solidFill>
                            <a:srgbClr val="000000"/>
                          </a:solidFill>
                          <a:latin typeface="ＭＳ Ｐゴシック"/>
                        </a:rPr>
                        <a:t>A</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en-US" altLang="ja-JP" sz="1000" b="0" i="0" u="none" strike="noStrike">
                          <a:solidFill>
                            <a:srgbClr val="000000"/>
                          </a:solidFill>
                          <a:latin typeface="ＭＳ Ｐゴシック"/>
                        </a:rPr>
                        <a:t>10.</a:t>
                      </a:r>
                    </a:p>
                  </a:txBody>
                  <a:tcPr marL="4630" marR="4630" marT="463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en-US" altLang="ja-JP" sz="1000" b="0" i="0" u="none" strike="noStrike" dirty="0">
                          <a:solidFill>
                            <a:srgbClr val="000000"/>
                          </a:solidFill>
                          <a:latin typeface="ＭＳ Ｐゴシック"/>
                        </a:rPr>
                        <a:t>(</a:t>
                      </a:r>
                      <a:r>
                        <a:rPr lang="en-US" altLang="ja-JP" sz="1000" b="0" i="0" u="none" strike="noStrike" dirty="0" smtClean="0">
                          <a:solidFill>
                            <a:srgbClr val="000000"/>
                          </a:solidFill>
                          <a:latin typeface="ＭＳ Ｐゴシック"/>
                        </a:rPr>
                        <a:t>27)</a:t>
                      </a:r>
                      <a:endParaRPr lang="en-US" altLang="ja-JP" sz="1000" b="0" i="0" u="none" strike="noStrike" dirty="0">
                        <a:solidFill>
                          <a:srgbClr val="000000"/>
                        </a:solidFill>
                        <a:latin typeface="ＭＳ Ｐゴシック"/>
                      </a:endParaRP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en-US" altLang="ja-JP" sz="1000" b="0" i="0" u="none" strike="noStrike" dirty="0">
                          <a:solidFill>
                            <a:srgbClr val="000000"/>
                          </a:solidFill>
                          <a:latin typeface="ＭＳ Ｐゴシック"/>
                        </a:rPr>
                        <a:t>Ⅱ</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lang="en-US" altLang="ja-JP" sz="1000" b="0" i="0" u="none" strike="noStrike" dirty="0">
                          <a:solidFill>
                            <a:srgbClr val="000000"/>
                          </a:solidFill>
                          <a:latin typeface="ＭＳ Ｐゴシック"/>
                        </a:rPr>
                        <a:t>【</a:t>
                      </a:r>
                      <a:r>
                        <a:rPr lang="ja-JP" altLang="en-US" sz="1000" b="0" i="0" u="none" strike="noStrike" dirty="0">
                          <a:solidFill>
                            <a:srgbClr val="000000"/>
                          </a:solidFill>
                          <a:latin typeface="ＭＳ Ｐゴシック"/>
                        </a:rPr>
                        <a:t>独立行政法人化</a:t>
                      </a:r>
                      <a:r>
                        <a:rPr lang="en-US" altLang="ja-JP" sz="1000" b="0" i="0" u="none" strike="noStrike" dirty="0">
                          <a:solidFill>
                            <a:srgbClr val="000000"/>
                          </a:solidFill>
                          <a:latin typeface="ＭＳ Ｐゴシック"/>
                        </a:rPr>
                        <a:t>】</a:t>
                      </a:r>
                      <a:br>
                        <a:rPr lang="en-US" altLang="ja-JP" sz="1000" b="0" i="0" u="none" strike="noStrike" dirty="0">
                          <a:solidFill>
                            <a:srgbClr val="000000"/>
                          </a:solidFill>
                          <a:latin typeface="ＭＳ Ｐゴシック"/>
                        </a:rPr>
                      </a:br>
                      <a:r>
                        <a:rPr lang="en-US" altLang="ja-JP" sz="1000" b="0" i="0" u="none" strike="noStrike" dirty="0">
                          <a:solidFill>
                            <a:srgbClr val="000000"/>
                          </a:solidFill>
                          <a:latin typeface="ＭＳ Ｐゴシック"/>
                        </a:rPr>
                        <a:t>(8) </a:t>
                      </a:r>
                      <a:r>
                        <a:rPr lang="ja-JP" altLang="en-US" sz="1000" b="0" i="0" u="none" strike="noStrike" dirty="0">
                          <a:solidFill>
                            <a:srgbClr val="000000"/>
                          </a:solidFill>
                          <a:latin typeface="ＭＳ Ｐゴシック"/>
                        </a:rPr>
                        <a:t>博物館</a:t>
                      </a:r>
                    </a:p>
                  </a:txBody>
                  <a:tcPr marL="4630" marR="4630" marT="463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lang="ja-JP" altLang="en-US" sz="1000" b="0" i="0" u="none" strike="noStrike" dirty="0">
                          <a:solidFill>
                            <a:srgbClr val="000000"/>
                          </a:solidFill>
                          <a:latin typeface="ＭＳ Ｐゴシック"/>
                        </a:rPr>
                        <a:t>博物館・美術館の独立行政法人化</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endParaRPr lang="ja-JP" altLang="en-US" sz="1000" b="0" i="0" u="none" strike="noStrike" dirty="0">
                        <a:solidFill>
                          <a:srgbClr val="000000"/>
                        </a:solidFill>
                        <a:latin typeface="ＭＳ Ｐゴシック"/>
                      </a:endParaRPr>
                    </a:p>
                  </a:txBody>
                  <a:tcPr marL="4630" marR="4630" marT="4630" marB="0" vert="eaVert"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ja-JP" altLang="en-US" sz="1000" b="0" i="0" u="none" strike="noStrike" dirty="0">
                          <a:solidFill>
                            <a:srgbClr val="000000"/>
                          </a:solidFill>
                          <a:latin typeface="ＭＳ Ｐゴシック"/>
                        </a:rPr>
                        <a:t>✔</a:t>
                      </a: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endParaRPr lang="ja-JP" altLang="en-US" sz="1000" b="0" i="0" u="none" strike="noStrike" dirty="0">
                        <a:solidFill>
                          <a:srgbClr val="000000"/>
                        </a:solidFill>
                        <a:latin typeface="ＭＳ Ｐゴシック"/>
                      </a:endParaRPr>
                    </a:p>
                  </a:txBody>
                  <a:tcPr marL="4630" marR="4630" marT="4630" marB="0" vert="eaVert"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endParaRPr lang="ja-JP" altLang="en-US" sz="1000" b="0" i="0" u="none" strike="noStrike" dirty="0">
                        <a:solidFill>
                          <a:srgbClr val="000000"/>
                        </a:solidFill>
                        <a:latin typeface="ＭＳ Ｐゴシック"/>
                      </a:endParaRP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ja-JP" altLang="en-US" sz="1000" b="0" i="0" u="none" strike="noStrike" dirty="0">
                          <a:solidFill>
                            <a:srgbClr val="000000"/>
                          </a:solidFill>
                          <a:latin typeface="ＭＳ Ｐゴシック"/>
                        </a:rPr>
                        <a:t>✔</a:t>
                      </a: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endParaRPr lang="ja-JP" altLang="en-US" sz="1000" b="0" i="0" u="none" strike="noStrike" dirty="0">
                        <a:solidFill>
                          <a:srgbClr val="000000"/>
                        </a:solidFill>
                        <a:latin typeface="ＭＳ Ｐゴシック"/>
                      </a:endParaRP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lang="ja-JP" altLang="en-US" sz="1000" b="0" i="0" u="none" strike="noStrike" dirty="0">
                          <a:solidFill>
                            <a:srgbClr val="000000"/>
                          </a:solidFill>
                          <a:latin typeface="ＭＳ Ｐゴシック"/>
                        </a:rPr>
                        <a:t>経済戦略局</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extLst>
                  <a:ext uri="{0D108BD9-81ED-4DB2-BD59-A6C34878D82A}">
                    <a16:rowId xmlns:a16="http://schemas.microsoft.com/office/drawing/2014/main" xmlns="" val="10009"/>
                  </a:ext>
                </a:extLst>
              </a:tr>
              <a:tr h="531351">
                <a:tc>
                  <a:txBody>
                    <a:bodyPr/>
                    <a:lstStyle/>
                    <a:p>
                      <a:pPr algn="ctr" fontAlgn="ctr"/>
                      <a:r>
                        <a:rPr lang="en-US" sz="1000" b="0" i="0" u="none" strike="noStrike" dirty="0">
                          <a:solidFill>
                            <a:srgbClr val="000000"/>
                          </a:solidFill>
                          <a:latin typeface="ＭＳ Ｐゴシック"/>
                        </a:rPr>
                        <a:t>A</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en-US" altLang="ja-JP" sz="1000" b="0" i="0" u="none" strike="noStrike" dirty="0">
                          <a:solidFill>
                            <a:srgbClr val="000000"/>
                          </a:solidFill>
                          <a:latin typeface="ＭＳ Ｐゴシック"/>
                        </a:rPr>
                        <a:t>11</a:t>
                      </a:r>
                      <a:r>
                        <a:rPr lang="en-US" altLang="ja-JP" sz="1000" b="0" i="0" u="none" strike="noStrike" dirty="0" smtClean="0">
                          <a:solidFill>
                            <a:srgbClr val="000000"/>
                          </a:solidFill>
                          <a:latin typeface="ＭＳ Ｐゴシック"/>
                        </a:rPr>
                        <a:t>.</a:t>
                      </a:r>
                      <a:endParaRPr lang="en-US" altLang="ja-JP" sz="1000" b="0" i="0" u="none" strike="noStrike" dirty="0">
                        <a:solidFill>
                          <a:srgbClr val="000000"/>
                        </a:solidFill>
                        <a:latin typeface="ＭＳ Ｐゴシック"/>
                      </a:endParaRPr>
                    </a:p>
                  </a:txBody>
                  <a:tcPr marL="4630" marR="4630" marT="463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en-US" altLang="ja-JP" sz="1000" b="0" i="0" u="none" strike="noStrike" dirty="0" smtClean="0">
                          <a:solidFill>
                            <a:srgbClr val="000000"/>
                          </a:solidFill>
                          <a:latin typeface="ＭＳ Ｐゴシック"/>
                        </a:rPr>
                        <a:t>(</a:t>
                      </a:r>
                      <a:r>
                        <a:rPr lang="en-US" altLang="ja-JP" sz="1000" b="0" i="0" u="none" strike="noStrike" dirty="0">
                          <a:solidFill>
                            <a:srgbClr val="000000"/>
                          </a:solidFill>
                          <a:latin typeface="ＭＳ Ｐゴシック"/>
                        </a:rPr>
                        <a:t>28</a:t>
                      </a:r>
                      <a:r>
                        <a:rPr lang="en-US" altLang="ja-JP" sz="1000" b="0" i="0" u="none" strike="noStrike" dirty="0" smtClean="0">
                          <a:solidFill>
                            <a:srgbClr val="000000"/>
                          </a:solidFill>
                          <a:latin typeface="ＭＳ Ｐゴシック"/>
                        </a:rPr>
                        <a:t>)</a:t>
                      </a:r>
                      <a:endParaRPr lang="en-US" altLang="ja-JP" sz="1000" b="0" i="0" u="none" strike="noStrike" dirty="0">
                        <a:solidFill>
                          <a:srgbClr val="000000"/>
                        </a:solidFill>
                        <a:latin typeface="ＭＳ Ｐゴシック"/>
                      </a:endParaRP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en-US" altLang="ja-JP" sz="1000" b="0" i="0" u="none" strike="noStrike" dirty="0">
                          <a:solidFill>
                            <a:srgbClr val="000000"/>
                          </a:solidFill>
                          <a:latin typeface="ＭＳ Ｐゴシック"/>
                        </a:rPr>
                        <a:t>Ⅱ</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ctr"/>
                      <a:r>
                        <a:rPr lang="en-US" altLang="ja-JP" sz="1000" b="0" i="0" u="none" strike="noStrike" dirty="0" smtClean="0">
                          <a:solidFill>
                            <a:srgbClr val="000000"/>
                          </a:solidFill>
                          <a:latin typeface="ＭＳ Ｐゴシック"/>
                        </a:rPr>
                        <a:t>【</a:t>
                      </a:r>
                      <a:r>
                        <a:rPr lang="ja-JP" altLang="en-US" sz="1000" b="0" i="0" u="none" strike="noStrike" dirty="0" smtClean="0">
                          <a:solidFill>
                            <a:srgbClr val="000000"/>
                          </a:solidFill>
                          <a:latin typeface="ＭＳ Ｐゴシック"/>
                        </a:rPr>
                        <a:t>公民連携の推進</a:t>
                      </a:r>
                      <a:r>
                        <a:rPr lang="en-US" altLang="ja-JP" sz="1000" b="0" i="0" u="none" strike="noStrike" dirty="0" smtClean="0">
                          <a:solidFill>
                            <a:srgbClr val="000000"/>
                          </a:solidFill>
                          <a:latin typeface="ＭＳ Ｐゴシック"/>
                        </a:rPr>
                        <a:t>】</a:t>
                      </a:r>
                      <a:endParaRPr lang="en-US" altLang="ja-JP" sz="1000" b="0" i="0" u="none" strike="noStrike" dirty="0">
                        <a:solidFill>
                          <a:srgbClr val="000000"/>
                        </a:solidFill>
                        <a:latin typeface="ＭＳ Ｐゴシック"/>
                      </a:endParaRPr>
                    </a:p>
                    <a:p>
                      <a:pPr algn="l" fontAlgn="ctr"/>
                      <a:r>
                        <a:rPr lang="ja-JP" altLang="en-US" sz="1000" b="0" i="0" u="none" strike="noStrike" dirty="0" smtClean="0">
                          <a:solidFill>
                            <a:srgbClr val="000000"/>
                          </a:solidFill>
                          <a:latin typeface="ＭＳ Ｐゴシック"/>
                        </a:rPr>
                        <a:t>（</a:t>
                      </a:r>
                      <a:r>
                        <a:rPr lang="en-US" altLang="ja-JP" sz="1000" b="0" i="0" u="none" strike="noStrike" dirty="0" smtClean="0">
                          <a:solidFill>
                            <a:srgbClr val="000000"/>
                          </a:solidFill>
                          <a:latin typeface="ＭＳ Ｐゴシック"/>
                        </a:rPr>
                        <a:t>9</a:t>
                      </a:r>
                      <a:r>
                        <a:rPr lang="ja-JP" altLang="en-US" sz="1000" b="0" i="0" u="none" strike="noStrike" dirty="0" smtClean="0">
                          <a:solidFill>
                            <a:srgbClr val="000000"/>
                          </a:solidFill>
                          <a:latin typeface="ＭＳ Ｐゴシック"/>
                        </a:rPr>
                        <a:t>）</a:t>
                      </a:r>
                      <a:r>
                        <a:rPr lang="ja-JP" altLang="en-US" sz="900" b="0" i="0" u="none" strike="noStrike" dirty="0" smtClean="0">
                          <a:solidFill>
                            <a:srgbClr val="000000"/>
                          </a:solidFill>
                          <a:latin typeface="ＭＳ Ｐゴシック"/>
                        </a:rPr>
                        <a:t>ＰＦＩ・指定管理者制度の活用</a:t>
                      </a:r>
                      <a:endParaRPr lang="en-US" altLang="ja-JP" sz="900" b="0" i="0" u="none" strike="noStrike" dirty="0" smtClean="0">
                        <a:solidFill>
                          <a:srgbClr val="000000"/>
                        </a:solidFill>
                        <a:latin typeface="ＭＳ Ｐゴシック"/>
                      </a:endParaRPr>
                    </a:p>
                  </a:txBody>
                  <a:tcPr marL="4630" marR="4630" marT="463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lang="ja-JP" altLang="en-US" sz="1000" b="0" i="0" u="none" strike="noStrike" dirty="0" smtClean="0">
                          <a:solidFill>
                            <a:srgbClr val="000000"/>
                          </a:solidFill>
                          <a:latin typeface="ＭＳ Ｐゴシック"/>
                        </a:rPr>
                        <a:t>ＰＦＩ・指定管理者制度の活用</a:t>
                      </a:r>
                      <a:endParaRPr lang="en-US" altLang="ja-JP" sz="1000" b="0" i="0" u="none" strike="noStrike" dirty="0" smtClean="0">
                        <a:solidFill>
                          <a:srgbClr val="000000"/>
                        </a:solidFill>
                        <a:latin typeface="ＭＳ Ｐゴシック"/>
                      </a:endParaRP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dirty="0">
                          <a:solidFill>
                            <a:srgbClr val="000000"/>
                          </a:solidFill>
                          <a:latin typeface="ＭＳ Ｐゴシック"/>
                        </a:rPr>
                        <a:t>　</a:t>
                      </a:r>
                    </a:p>
                  </a:txBody>
                  <a:tcPr marL="4630" marR="4630" marT="4630" marB="0" vert="eaVert"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dirty="0">
                          <a:solidFill>
                            <a:srgbClr val="000000"/>
                          </a:solidFill>
                          <a:latin typeface="ＭＳ Ｐゴシック"/>
                        </a:rPr>
                        <a:t>✔</a:t>
                      </a: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dirty="0">
                          <a:solidFill>
                            <a:srgbClr val="000000"/>
                          </a:solidFill>
                          <a:latin typeface="ＭＳ Ｐゴシック"/>
                        </a:rPr>
                        <a:t>　</a:t>
                      </a:r>
                    </a:p>
                  </a:txBody>
                  <a:tcPr marL="4630" marR="4630" marT="4630" marB="0" vert="eaVert"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dirty="0">
                          <a:solidFill>
                            <a:srgbClr val="000000"/>
                          </a:solidFill>
                          <a:latin typeface="ＭＳ Ｐゴシック"/>
                        </a:rPr>
                        <a:t>　</a:t>
                      </a: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dirty="0">
                          <a:solidFill>
                            <a:srgbClr val="000000"/>
                          </a:solidFill>
                          <a:latin typeface="ＭＳ Ｐゴシック"/>
                        </a:rPr>
                        <a:t>✔</a:t>
                      </a: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dirty="0">
                          <a:solidFill>
                            <a:srgbClr val="000000"/>
                          </a:solidFill>
                          <a:latin typeface="ＭＳ Ｐゴシック"/>
                        </a:rPr>
                        <a:t>　</a:t>
                      </a: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ctr"/>
                      <a:r>
                        <a:rPr lang="ja-JP" altLang="en-US" sz="1000" b="0" i="0" u="none" strike="noStrike" dirty="0" smtClean="0">
                          <a:solidFill>
                            <a:srgbClr val="000000"/>
                          </a:solidFill>
                          <a:latin typeface="ＭＳ Ｐゴシック"/>
                        </a:rPr>
                        <a:t>契約管財局</a:t>
                      </a:r>
                      <a:endParaRPr lang="ja-JP" altLang="en-US" sz="1000" b="0" i="0" u="none" strike="noStrike" dirty="0">
                        <a:solidFill>
                          <a:srgbClr val="000000"/>
                        </a:solidFill>
                        <a:latin typeface="ＭＳ Ｐゴシック"/>
                      </a:endParaRP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extLst>
                  <a:ext uri="{0D108BD9-81ED-4DB2-BD59-A6C34878D82A}">
                    <a16:rowId xmlns:a16="http://schemas.microsoft.com/office/drawing/2014/main" xmlns="" val="10010"/>
                  </a:ext>
                </a:extLst>
              </a:tr>
              <a:tr h="531351">
                <a:tc>
                  <a:txBody>
                    <a:bodyPr/>
                    <a:lstStyle/>
                    <a:p>
                      <a:pPr algn="ctr" fontAlgn="ctr"/>
                      <a:r>
                        <a:rPr lang="en-US" sz="1000" b="0" i="0" u="none" strike="noStrike" dirty="0">
                          <a:solidFill>
                            <a:srgbClr val="000000"/>
                          </a:solidFill>
                          <a:latin typeface="ＭＳ Ｐゴシック"/>
                        </a:rPr>
                        <a:t>A</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en-US" altLang="ja-JP" sz="1000" b="0" i="0" u="none" strike="noStrike" dirty="0">
                          <a:solidFill>
                            <a:srgbClr val="000000"/>
                          </a:solidFill>
                          <a:latin typeface="ＭＳ Ｐゴシック"/>
                        </a:rPr>
                        <a:t>11</a:t>
                      </a:r>
                      <a:r>
                        <a:rPr lang="en-US" altLang="ja-JP" sz="1000" b="0" i="0" u="none" strike="noStrike" dirty="0" smtClean="0">
                          <a:solidFill>
                            <a:srgbClr val="000000"/>
                          </a:solidFill>
                          <a:latin typeface="ＭＳ Ｐゴシック"/>
                        </a:rPr>
                        <a:t>.</a:t>
                      </a:r>
                      <a:endParaRPr lang="en-US" altLang="ja-JP" sz="1000" b="0" i="0" u="none" strike="noStrike" dirty="0">
                        <a:solidFill>
                          <a:srgbClr val="000000"/>
                        </a:solidFill>
                        <a:latin typeface="ＭＳ Ｐゴシック"/>
                      </a:endParaRPr>
                    </a:p>
                  </a:txBody>
                  <a:tcPr marL="4630" marR="4630" marT="463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en-US" altLang="ja-JP" sz="1000" b="0" i="0" u="none" strike="noStrike" dirty="0" smtClean="0">
                          <a:solidFill>
                            <a:srgbClr val="000000"/>
                          </a:solidFill>
                          <a:latin typeface="ＭＳ Ｐゴシック"/>
                        </a:rPr>
                        <a:t>(29)</a:t>
                      </a:r>
                      <a:endParaRPr lang="en-US" altLang="ja-JP" sz="1000" b="0" i="0" u="none" strike="noStrike" dirty="0">
                        <a:solidFill>
                          <a:srgbClr val="000000"/>
                        </a:solidFill>
                        <a:latin typeface="ＭＳ Ｐゴシック"/>
                      </a:endParaRP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en-US" altLang="ja-JP" sz="1000" b="0" i="0" u="none" strike="noStrike" dirty="0">
                          <a:solidFill>
                            <a:srgbClr val="000000"/>
                          </a:solidFill>
                          <a:latin typeface="ＭＳ Ｐゴシック"/>
                        </a:rPr>
                        <a:t>Ⅱ</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ctr"/>
                      <a:r>
                        <a:rPr lang="en-US" altLang="ja-JP" sz="1000" b="0" i="0" u="none" strike="noStrike" dirty="0" smtClean="0">
                          <a:solidFill>
                            <a:srgbClr val="000000"/>
                          </a:solidFill>
                          <a:latin typeface="ＭＳ Ｐゴシック"/>
                        </a:rPr>
                        <a:t>【</a:t>
                      </a:r>
                      <a:r>
                        <a:rPr lang="ja-JP" altLang="en-US" sz="1000" b="0" i="0" u="none" strike="noStrike" dirty="0" smtClean="0">
                          <a:solidFill>
                            <a:srgbClr val="000000"/>
                          </a:solidFill>
                          <a:latin typeface="ＭＳ Ｐゴシック"/>
                        </a:rPr>
                        <a:t>公民連携の推進</a:t>
                      </a:r>
                      <a:r>
                        <a:rPr lang="en-US" altLang="ja-JP" sz="1000" b="0" i="0" u="none" strike="noStrike" dirty="0" smtClean="0">
                          <a:solidFill>
                            <a:srgbClr val="000000"/>
                          </a:solidFill>
                          <a:latin typeface="ＭＳ Ｐゴシック"/>
                        </a:rPr>
                        <a:t>】</a:t>
                      </a:r>
                      <a:endParaRPr lang="en-US" altLang="ja-JP" sz="1000" b="0" i="0" u="none" strike="noStrike" dirty="0">
                        <a:solidFill>
                          <a:srgbClr val="000000"/>
                        </a:solidFill>
                        <a:latin typeface="ＭＳ Ｐゴシック"/>
                      </a:endParaRPr>
                    </a:p>
                    <a:p>
                      <a:pPr algn="l" fontAlgn="ctr"/>
                      <a:r>
                        <a:rPr lang="ja-JP" altLang="en-US" sz="1000" b="0" i="0" u="none" strike="noStrike" dirty="0" smtClean="0">
                          <a:solidFill>
                            <a:srgbClr val="000000"/>
                          </a:solidFill>
                          <a:latin typeface="ＭＳ Ｐゴシック"/>
                        </a:rPr>
                        <a:t>（</a:t>
                      </a:r>
                      <a:r>
                        <a:rPr lang="en-US" altLang="ja-JP" sz="1000" b="0" i="0" u="none" strike="noStrike" dirty="0" smtClean="0">
                          <a:solidFill>
                            <a:srgbClr val="000000"/>
                          </a:solidFill>
                          <a:latin typeface="ＭＳ Ｐゴシック"/>
                        </a:rPr>
                        <a:t>10</a:t>
                      </a:r>
                      <a:r>
                        <a:rPr lang="ja-JP" altLang="en-US" sz="1000" b="0" i="0" u="none" strike="noStrike" dirty="0" smtClean="0">
                          <a:solidFill>
                            <a:srgbClr val="000000"/>
                          </a:solidFill>
                          <a:latin typeface="ＭＳ Ｐゴシック"/>
                        </a:rPr>
                        <a:t>）</a:t>
                      </a:r>
                      <a:r>
                        <a:rPr lang="ja-JP" altLang="en-US" sz="900" b="0" i="0" u="none" strike="noStrike" dirty="0" smtClean="0">
                          <a:solidFill>
                            <a:srgbClr val="000000"/>
                          </a:solidFill>
                          <a:latin typeface="ＭＳ Ｐゴシック"/>
                        </a:rPr>
                        <a:t>サウンディング型市場調査の実施</a:t>
                      </a:r>
                      <a:endParaRPr lang="ja-JP" altLang="en-US" sz="1000" b="0" i="0" u="none" strike="noStrike" dirty="0">
                        <a:solidFill>
                          <a:srgbClr val="000000"/>
                        </a:solidFill>
                        <a:latin typeface="ＭＳ Ｐゴシック"/>
                      </a:endParaRPr>
                    </a:p>
                  </a:txBody>
                  <a:tcPr marL="4630" marR="4630" marT="463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lang="ja-JP" altLang="en-US" sz="1000" b="0" i="0" u="none" strike="noStrike" dirty="0" smtClean="0">
                          <a:solidFill>
                            <a:srgbClr val="000000"/>
                          </a:solidFill>
                          <a:latin typeface="ＭＳ Ｐゴシック"/>
                        </a:rPr>
                        <a:t>サウンディング型市場調査の実施</a:t>
                      </a:r>
                      <a:endParaRPr lang="ja-JP" altLang="en-US" sz="1050" b="0" i="0" u="none" strike="noStrike" dirty="0" smtClean="0">
                        <a:solidFill>
                          <a:srgbClr val="000000"/>
                        </a:solidFill>
                        <a:latin typeface="ＭＳ Ｐゴシック"/>
                      </a:endParaRP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endParaRPr lang="ja-JP" altLang="en-US" sz="1000" b="0" i="0" u="none" strike="noStrike" dirty="0">
                        <a:solidFill>
                          <a:srgbClr val="000000"/>
                        </a:solidFill>
                        <a:latin typeface="ＭＳ Ｐゴシック"/>
                      </a:endParaRPr>
                    </a:p>
                  </a:txBody>
                  <a:tcPr marL="4630" marR="4630" marT="4630" marB="0" vert="eaVert"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dirty="0">
                          <a:solidFill>
                            <a:srgbClr val="000000"/>
                          </a:solidFill>
                          <a:latin typeface="ＭＳ Ｐゴシック"/>
                        </a:rPr>
                        <a:t>✔</a:t>
                      </a: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dirty="0">
                          <a:solidFill>
                            <a:srgbClr val="000000"/>
                          </a:solidFill>
                          <a:latin typeface="ＭＳ Ｐゴシック"/>
                        </a:rPr>
                        <a:t>　</a:t>
                      </a:r>
                    </a:p>
                  </a:txBody>
                  <a:tcPr marL="4630" marR="4630" marT="4630" marB="0" vert="eaVert"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dirty="0">
                          <a:solidFill>
                            <a:srgbClr val="000000"/>
                          </a:solidFill>
                          <a:latin typeface="ＭＳ Ｐゴシック"/>
                        </a:rPr>
                        <a:t>　</a:t>
                      </a: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dirty="0">
                          <a:solidFill>
                            <a:srgbClr val="000000"/>
                          </a:solidFill>
                          <a:latin typeface="ＭＳ Ｐゴシック"/>
                        </a:rPr>
                        <a:t>✔</a:t>
                      </a: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dirty="0">
                          <a:solidFill>
                            <a:srgbClr val="000000"/>
                          </a:solidFill>
                          <a:latin typeface="ＭＳ Ｐゴシック"/>
                        </a:rPr>
                        <a:t>　</a:t>
                      </a: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ctr"/>
                      <a:r>
                        <a:rPr lang="ja-JP" altLang="en-US" sz="1000" b="0" i="0" u="none" strike="noStrike" dirty="0" smtClean="0">
                          <a:solidFill>
                            <a:srgbClr val="000000"/>
                          </a:solidFill>
                          <a:latin typeface="ＭＳ Ｐゴシック"/>
                        </a:rPr>
                        <a:t>契約管財局</a:t>
                      </a:r>
                      <a:endParaRPr lang="ja-JP" altLang="en-US" sz="1000" b="0" i="0" u="none" strike="noStrike" dirty="0">
                        <a:solidFill>
                          <a:srgbClr val="000000"/>
                        </a:solidFill>
                        <a:latin typeface="ＭＳ Ｐゴシック"/>
                      </a:endParaRP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extLst>
                  <a:ext uri="{0D108BD9-81ED-4DB2-BD59-A6C34878D82A}">
                    <a16:rowId xmlns:a16="http://schemas.microsoft.com/office/drawing/2014/main" xmlns="" val="10011"/>
                  </a:ext>
                </a:extLst>
              </a:tr>
              <a:tr h="531351">
                <a:tc>
                  <a:txBody>
                    <a:bodyPr/>
                    <a:lstStyle/>
                    <a:p>
                      <a:pPr algn="ctr" fontAlgn="ctr"/>
                      <a:r>
                        <a:rPr lang="en-US" sz="1000" b="0" i="0" u="none" strike="noStrike" dirty="0">
                          <a:solidFill>
                            <a:srgbClr val="000000"/>
                          </a:solidFill>
                          <a:latin typeface="ＭＳ Ｐゴシック"/>
                        </a:rPr>
                        <a:t>A</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1000" b="0" i="0" u="none" strike="noStrike" dirty="0">
                          <a:solidFill>
                            <a:srgbClr val="000000"/>
                          </a:solidFill>
                          <a:latin typeface="ＭＳ Ｐゴシック"/>
                        </a:rPr>
                        <a:t>11</a:t>
                      </a:r>
                      <a:r>
                        <a:rPr lang="en-US" altLang="ja-JP" sz="1000" b="0" i="0" u="none" strike="noStrike" dirty="0" smtClean="0">
                          <a:solidFill>
                            <a:srgbClr val="000000"/>
                          </a:solidFill>
                          <a:latin typeface="ＭＳ Ｐゴシック"/>
                        </a:rPr>
                        <a:t>.</a:t>
                      </a:r>
                      <a:endParaRPr lang="en-US" altLang="ja-JP" sz="1000" b="0" i="0" u="none" strike="noStrike" dirty="0">
                        <a:solidFill>
                          <a:srgbClr val="000000"/>
                        </a:solidFill>
                        <a:latin typeface="ＭＳ Ｐゴシック"/>
                      </a:endParaRPr>
                    </a:p>
                  </a:txBody>
                  <a:tcPr marL="4630" marR="4630" marT="463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1000" b="0" i="0" u="none" strike="noStrike" dirty="0" smtClean="0">
                          <a:solidFill>
                            <a:srgbClr val="000000"/>
                          </a:solidFill>
                          <a:latin typeface="ＭＳ Ｐゴシック"/>
                        </a:rPr>
                        <a:t>(30)</a:t>
                      </a:r>
                      <a:endParaRPr lang="en-US" altLang="ja-JP" sz="1000" b="0" i="0" u="none" strike="noStrike" dirty="0">
                        <a:solidFill>
                          <a:srgbClr val="000000"/>
                        </a:solidFill>
                        <a:latin typeface="ＭＳ Ｐゴシック"/>
                      </a:endParaRP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1000" b="0" i="0" u="none" strike="noStrike" dirty="0">
                          <a:solidFill>
                            <a:srgbClr val="000000"/>
                          </a:solidFill>
                          <a:latin typeface="ＭＳ Ｐゴシック"/>
                        </a:rPr>
                        <a:t>Ⅱ</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en-US" altLang="ja-JP" sz="1000" b="0" i="0" u="none" strike="noStrike" dirty="0" smtClean="0">
                          <a:solidFill>
                            <a:srgbClr val="000000"/>
                          </a:solidFill>
                          <a:latin typeface="ＭＳ Ｐゴシック"/>
                        </a:rPr>
                        <a:t>【</a:t>
                      </a:r>
                      <a:r>
                        <a:rPr lang="ja-JP" altLang="en-US" sz="1000" b="0" i="0" u="none" strike="noStrike" dirty="0" smtClean="0">
                          <a:solidFill>
                            <a:srgbClr val="000000"/>
                          </a:solidFill>
                          <a:latin typeface="ＭＳ Ｐゴシック"/>
                        </a:rPr>
                        <a:t>公民連携の推進</a:t>
                      </a:r>
                      <a:r>
                        <a:rPr lang="en-US" altLang="ja-JP" sz="1000" b="0" i="0" u="none" strike="noStrike" dirty="0" smtClean="0">
                          <a:solidFill>
                            <a:srgbClr val="000000"/>
                          </a:solidFill>
                          <a:latin typeface="ＭＳ Ｐゴシック"/>
                        </a:rPr>
                        <a:t>】</a:t>
                      </a:r>
                      <a:endParaRPr lang="en-US" altLang="ja-JP" sz="1000" b="0" i="0" u="none" strike="noStrike" dirty="0">
                        <a:solidFill>
                          <a:srgbClr val="000000"/>
                        </a:solidFill>
                        <a:latin typeface="ＭＳ Ｐゴシック"/>
                      </a:endParaRPr>
                    </a:p>
                    <a:p>
                      <a:pPr algn="l" fontAlgn="ctr"/>
                      <a:r>
                        <a:rPr lang="ja-JP" altLang="en-US" sz="1000" b="0" i="0" u="none" strike="noStrike" dirty="0" smtClean="0">
                          <a:solidFill>
                            <a:srgbClr val="000000"/>
                          </a:solidFill>
                          <a:latin typeface="ＭＳ Ｐゴシック"/>
                        </a:rPr>
                        <a:t>（</a:t>
                      </a:r>
                      <a:r>
                        <a:rPr lang="en-US" altLang="ja-JP" sz="1000" b="0" i="0" u="none" strike="noStrike" dirty="0" smtClean="0">
                          <a:solidFill>
                            <a:srgbClr val="000000"/>
                          </a:solidFill>
                          <a:latin typeface="ＭＳ Ｐゴシック"/>
                        </a:rPr>
                        <a:t>11</a:t>
                      </a:r>
                      <a:r>
                        <a:rPr lang="ja-JP" altLang="en-US" sz="1000" b="0" i="0" u="none" strike="noStrike" dirty="0" smtClean="0">
                          <a:solidFill>
                            <a:srgbClr val="000000"/>
                          </a:solidFill>
                          <a:latin typeface="ＭＳ Ｐゴシック"/>
                        </a:rPr>
                        <a:t>）</a:t>
                      </a:r>
                      <a:r>
                        <a:rPr lang="ja-JP" altLang="en-US" sz="900" b="0" i="0" u="none" strike="noStrike" dirty="0">
                          <a:solidFill>
                            <a:srgbClr val="000000"/>
                          </a:solidFill>
                          <a:latin typeface="ＭＳ Ｐゴシック"/>
                        </a:rPr>
                        <a:t>企業等との連携</a:t>
                      </a:r>
                      <a:endParaRPr lang="ja-JP" altLang="en-US" sz="1000" b="0" i="0" u="none" strike="noStrike" dirty="0">
                        <a:solidFill>
                          <a:srgbClr val="000000"/>
                        </a:solidFill>
                        <a:latin typeface="ＭＳ Ｐゴシック"/>
                      </a:endParaRPr>
                    </a:p>
                  </a:txBody>
                  <a:tcPr marL="4630" marR="4630" marT="463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rtl="0" fontAlgn="ctr"/>
                      <a:r>
                        <a:rPr lang="ja-JP" altLang="en-US" sz="1000" b="0" i="0" u="none" strike="noStrike" dirty="0">
                          <a:solidFill>
                            <a:srgbClr val="000000"/>
                          </a:solidFill>
                          <a:latin typeface="ＭＳ Ｐゴシック"/>
                        </a:rPr>
                        <a:t>企業等との連携</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ja-JP" altLang="en-US" sz="1000" b="0" i="0" u="none" strike="noStrike" dirty="0">
                          <a:solidFill>
                            <a:srgbClr val="000000"/>
                          </a:solidFill>
                          <a:latin typeface="ＭＳ Ｐゴシック"/>
                        </a:rPr>
                        <a:t>　</a:t>
                      </a:r>
                    </a:p>
                  </a:txBody>
                  <a:tcPr marL="4630" marR="4630" marT="4630" marB="0" vert="eaVert"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ja-JP" altLang="en-US" sz="1000" b="0" i="0" u="none" strike="noStrike" dirty="0">
                          <a:solidFill>
                            <a:srgbClr val="000000"/>
                          </a:solidFill>
                          <a:latin typeface="ＭＳ Ｐゴシック"/>
                        </a:rPr>
                        <a:t>✔</a:t>
                      </a: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ja-JP" altLang="en-US" sz="1000" b="0" i="0" u="none" strike="noStrike" dirty="0">
                          <a:solidFill>
                            <a:srgbClr val="000000"/>
                          </a:solidFill>
                          <a:latin typeface="ＭＳ Ｐゴシック"/>
                        </a:rPr>
                        <a:t>　</a:t>
                      </a:r>
                    </a:p>
                  </a:txBody>
                  <a:tcPr marL="4630" marR="4630" marT="4630" marB="0" vert="eaVert"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ja-JP" altLang="en-US" sz="1000" b="0" i="0" u="none" strike="noStrike" dirty="0">
                          <a:solidFill>
                            <a:srgbClr val="000000"/>
                          </a:solidFill>
                          <a:latin typeface="ＭＳ Ｐゴシック"/>
                        </a:rPr>
                        <a:t>　</a:t>
                      </a: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ja-JP" altLang="en-US" sz="1000" b="0" i="0" u="none" strike="noStrike" dirty="0">
                          <a:solidFill>
                            <a:srgbClr val="000000"/>
                          </a:solidFill>
                          <a:latin typeface="ＭＳ Ｐゴシック"/>
                        </a:rPr>
                        <a:t>✔</a:t>
                      </a: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ja-JP" altLang="en-US" sz="1000" b="0" i="0" u="none" strike="noStrike" dirty="0">
                          <a:solidFill>
                            <a:srgbClr val="000000"/>
                          </a:solidFill>
                          <a:latin typeface="ＭＳ Ｐゴシック"/>
                        </a:rPr>
                        <a:t>　</a:t>
                      </a: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dirty="0">
                          <a:solidFill>
                            <a:srgbClr val="000000"/>
                          </a:solidFill>
                          <a:latin typeface="ＭＳ Ｐゴシック"/>
                        </a:rPr>
                        <a:t>市民局</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2"/>
                  </a:ext>
                </a:extLst>
              </a:tr>
            </a:tbl>
          </a:graphicData>
        </a:graphic>
      </p:graphicFrame>
      <p:sp>
        <p:nvSpPr>
          <p:cNvPr id="5" name="スライド番号プレースホルダ 56"/>
          <p:cNvSpPr>
            <a:spLocks noGrp="1"/>
          </p:cNvSpPr>
          <p:nvPr>
            <p:ph type="sldNum" sz="quarter" idx="12"/>
          </p:nvPr>
        </p:nvSpPr>
        <p:spPr>
          <a:xfrm>
            <a:off x="8407474" y="6669360"/>
            <a:ext cx="720080" cy="177924"/>
          </a:xfrm>
        </p:spPr>
        <p:txBody>
          <a:bodyPr/>
          <a:lstStyle/>
          <a:p>
            <a:fld id="{CCEC3038-1CF1-4B63-9920-55248DCFBA97}" type="slidenum">
              <a:rPr kumimoji="1" lang="ja-JP" altLang="en-US" smtClean="0"/>
              <a:pPr/>
              <a:t>192</a:t>
            </a:fld>
            <a:endParaRPr kumimoji="1" lang="ja-JP" altLang="en-US" dirty="0"/>
          </a:p>
        </p:txBody>
      </p:sp>
    </p:spTree>
    <p:extLst>
      <p:ext uri="{BB962C8B-B14F-4D97-AF65-F5344CB8AC3E}">
        <p14:creationId xmlns:p14="http://schemas.microsoft.com/office/powerpoint/2010/main" val="31463108"/>
      </p:ext>
    </p:extLst>
  </p:cSld>
  <p:clrMapOvr>
    <a:masterClrMapping/>
  </p:clrMapOvr>
</p:sld>
</file>

<file path=ppt/slides/slide1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表 2"/>
          <p:cNvGraphicFramePr>
            <a:graphicFrameLocks noGrp="1"/>
          </p:cNvGraphicFramePr>
          <p:nvPr>
            <p:extLst>
              <p:ext uri="{D42A27DB-BD31-4B8C-83A1-F6EECF244321}">
                <p14:modId xmlns:p14="http://schemas.microsoft.com/office/powerpoint/2010/main" val="3091029995"/>
              </p:ext>
            </p:extLst>
          </p:nvPr>
        </p:nvGraphicFramePr>
        <p:xfrm>
          <a:off x="179515" y="188636"/>
          <a:ext cx="8784970" cy="6479999"/>
        </p:xfrm>
        <a:graphic>
          <a:graphicData uri="http://schemas.openxmlformats.org/drawingml/2006/table">
            <a:tbl>
              <a:tblPr/>
              <a:tblGrid>
                <a:gridCol w="285017">
                  <a:extLst>
                    <a:ext uri="{9D8B030D-6E8A-4147-A177-3AD203B41FA5}">
                      <a16:colId xmlns:a16="http://schemas.microsoft.com/office/drawing/2014/main" xmlns="" val="20000"/>
                    </a:ext>
                  </a:extLst>
                </a:gridCol>
                <a:gridCol w="227554">
                  <a:extLst>
                    <a:ext uri="{9D8B030D-6E8A-4147-A177-3AD203B41FA5}">
                      <a16:colId xmlns:a16="http://schemas.microsoft.com/office/drawing/2014/main" xmlns="" val="20001"/>
                    </a:ext>
                  </a:extLst>
                </a:gridCol>
                <a:gridCol w="321795">
                  <a:extLst>
                    <a:ext uri="{9D8B030D-6E8A-4147-A177-3AD203B41FA5}">
                      <a16:colId xmlns:a16="http://schemas.microsoft.com/office/drawing/2014/main" xmlns="" val="20002"/>
                    </a:ext>
                  </a:extLst>
                </a:gridCol>
                <a:gridCol w="227554">
                  <a:extLst>
                    <a:ext uri="{9D8B030D-6E8A-4147-A177-3AD203B41FA5}">
                      <a16:colId xmlns:a16="http://schemas.microsoft.com/office/drawing/2014/main" xmlns="" val="20003"/>
                    </a:ext>
                  </a:extLst>
                </a:gridCol>
                <a:gridCol w="1130875">
                  <a:extLst>
                    <a:ext uri="{9D8B030D-6E8A-4147-A177-3AD203B41FA5}">
                      <a16:colId xmlns:a16="http://schemas.microsoft.com/office/drawing/2014/main" xmlns="" val="20004"/>
                    </a:ext>
                  </a:extLst>
                </a:gridCol>
                <a:gridCol w="4192514">
                  <a:extLst>
                    <a:ext uri="{9D8B030D-6E8A-4147-A177-3AD203B41FA5}">
                      <a16:colId xmlns:a16="http://schemas.microsoft.com/office/drawing/2014/main" xmlns="" val="20005"/>
                    </a:ext>
                  </a:extLst>
                </a:gridCol>
                <a:gridCol w="285017">
                  <a:extLst>
                    <a:ext uri="{9D8B030D-6E8A-4147-A177-3AD203B41FA5}">
                      <a16:colId xmlns:a16="http://schemas.microsoft.com/office/drawing/2014/main" xmlns="" val="20006"/>
                    </a:ext>
                  </a:extLst>
                </a:gridCol>
                <a:gridCol w="285017">
                  <a:extLst>
                    <a:ext uri="{9D8B030D-6E8A-4147-A177-3AD203B41FA5}">
                      <a16:colId xmlns:a16="http://schemas.microsoft.com/office/drawing/2014/main" xmlns="" val="20007"/>
                    </a:ext>
                  </a:extLst>
                </a:gridCol>
                <a:gridCol w="285017">
                  <a:extLst>
                    <a:ext uri="{9D8B030D-6E8A-4147-A177-3AD203B41FA5}">
                      <a16:colId xmlns:a16="http://schemas.microsoft.com/office/drawing/2014/main" xmlns="" val="20008"/>
                    </a:ext>
                  </a:extLst>
                </a:gridCol>
                <a:gridCol w="285017">
                  <a:extLst>
                    <a:ext uri="{9D8B030D-6E8A-4147-A177-3AD203B41FA5}">
                      <a16:colId xmlns:a16="http://schemas.microsoft.com/office/drawing/2014/main" xmlns="" val="20009"/>
                    </a:ext>
                  </a:extLst>
                </a:gridCol>
                <a:gridCol w="285017">
                  <a:extLst>
                    <a:ext uri="{9D8B030D-6E8A-4147-A177-3AD203B41FA5}">
                      <a16:colId xmlns:a16="http://schemas.microsoft.com/office/drawing/2014/main" xmlns="" val="20010"/>
                    </a:ext>
                  </a:extLst>
                </a:gridCol>
                <a:gridCol w="285017">
                  <a:extLst>
                    <a:ext uri="{9D8B030D-6E8A-4147-A177-3AD203B41FA5}">
                      <a16:colId xmlns:a16="http://schemas.microsoft.com/office/drawing/2014/main" xmlns="" val="20011"/>
                    </a:ext>
                  </a:extLst>
                </a:gridCol>
                <a:gridCol w="689559">
                  <a:extLst>
                    <a:ext uri="{9D8B030D-6E8A-4147-A177-3AD203B41FA5}">
                      <a16:colId xmlns:a16="http://schemas.microsoft.com/office/drawing/2014/main" xmlns="" val="20012"/>
                    </a:ext>
                  </a:extLst>
                </a:gridCol>
              </a:tblGrid>
              <a:tr h="253603">
                <a:tc rowSpan="2" gridSpan="2">
                  <a:txBody>
                    <a:bodyPr/>
                    <a:lstStyle/>
                    <a:p>
                      <a:pPr algn="ctr" fontAlgn="ctr"/>
                      <a:r>
                        <a:rPr lang="en-US" altLang="ja-JP" sz="1000" b="1" i="0" u="none" strike="noStrike" dirty="0">
                          <a:solidFill>
                            <a:srgbClr val="000000"/>
                          </a:solidFill>
                          <a:latin typeface="ＭＳ Ｐゴシック"/>
                        </a:rPr>
                        <a:t>4</a:t>
                      </a:r>
                      <a:r>
                        <a:rPr lang="ja-JP" altLang="en-US" sz="1000" b="1" i="0" u="none" strike="noStrike" dirty="0">
                          <a:solidFill>
                            <a:srgbClr val="000000"/>
                          </a:solidFill>
                          <a:latin typeface="ＭＳ Ｐゴシック"/>
                        </a:rPr>
                        <a:t>象限</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tcPr>
                </a:tc>
                <a:tc rowSpan="2" hMerge="1">
                  <a:txBody>
                    <a:bodyPr/>
                    <a:lstStyle/>
                    <a:p>
                      <a:endParaRPr kumimoji="1" lang="ja-JP" altLang="en-US"/>
                    </a:p>
                  </a:txBody>
                  <a:tcPr/>
                </a:tc>
                <a:tc rowSpan="3">
                  <a:txBody>
                    <a:bodyPr/>
                    <a:lstStyle/>
                    <a:p>
                      <a:pPr algn="ctr" fontAlgn="ctr"/>
                      <a:r>
                        <a:rPr lang="ja-JP" altLang="en-US" sz="1000" b="1" i="0" u="none" strike="noStrike" dirty="0">
                          <a:solidFill>
                            <a:srgbClr val="000000"/>
                          </a:solidFill>
                          <a:latin typeface="ＭＳ Ｐゴシック"/>
                        </a:rPr>
                        <a:t>通し番号</a:t>
                      </a:r>
                    </a:p>
                  </a:txBody>
                  <a:tcPr marL="4630" marR="4630" marT="4630" marB="0" vert="eaVert"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rowSpan="3" gridSpan="2">
                  <a:txBody>
                    <a:bodyPr/>
                    <a:lstStyle/>
                    <a:p>
                      <a:pPr algn="ctr" fontAlgn="ctr"/>
                      <a:r>
                        <a:rPr lang="ja-JP" altLang="en-US" sz="1000" b="1" i="0" u="none" strike="noStrike" dirty="0">
                          <a:solidFill>
                            <a:srgbClr val="000000"/>
                          </a:solidFill>
                          <a:latin typeface="ＭＳ Ｐゴシック"/>
                        </a:rPr>
                        <a:t>章立て</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rowSpan="3" hMerge="1">
                  <a:txBody>
                    <a:bodyPr/>
                    <a:lstStyle/>
                    <a:p>
                      <a:endParaRPr kumimoji="1" lang="ja-JP" altLang="en-US"/>
                    </a:p>
                  </a:txBody>
                  <a:tcPr/>
                </a:tc>
                <a:tc rowSpan="3">
                  <a:txBody>
                    <a:bodyPr/>
                    <a:lstStyle/>
                    <a:p>
                      <a:pPr algn="ctr" rtl="0" fontAlgn="ctr"/>
                      <a:r>
                        <a:rPr lang="ja-JP" altLang="en-US" sz="1000" b="1" i="0" u="none" strike="noStrike" dirty="0">
                          <a:solidFill>
                            <a:srgbClr val="000000"/>
                          </a:solidFill>
                          <a:latin typeface="ＭＳ Ｐゴシック"/>
                        </a:rPr>
                        <a:t>改革項目</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gridSpan="2">
                  <a:txBody>
                    <a:bodyPr/>
                    <a:lstStyle/>
                    <a:p>
                      <a:pPr algn="ctr" fontAlgn="ctr"/>
                      <a:r>
                        <a:rPr lang="ja-JP" altLang="en-US" sz="1000" b="1" i="0" u="none" strike="noStrike">
                          <a:solidFill>
                            <a:srgbClr val="000000"/>
                          </a:solidFill>
                          <a:latin typeface="ＭＳ Ｐゴシック"/>
                        </a:rPr>
                        <a:t>タイプ</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tcPr>
                </a:tc>
                <a:tc hMerge="1">
                  <a:txBody>
                    <a:bodyPr/>
                    <a:lstStyle/>
                    <a:p>
                      <a:endParaRPr kumimoji="1" lang="ja-JP" altLang="en-US"/>
                    </a:p>
                  </a:txBody>
                  <a:tcPr/>
                </a:tc>
                <a:tc gridSpan="4">
                  <a:txBody>
                    <a:bodyPr/>
                    <a:lstStyle/>
                    <a:p>
                      <a:pPr algn="ctr" fontAlgn="ctr"/>
                      <a:r>
                        <a:rPr lang="ja-JP" altLang="en-US" sz="1000" b="1" i="0" u="none" strike="noStrike">
                          <a:solidFill>
                            <a:srgbClr val="000000"/>
                          </a:solidFill>
                          <a:latin typeface="ＭＳ Ｐゴシック"/>
                        </a:rPr>
                        <a:t>改革スタイル</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rowSpan="3">
                  <a:txBody>
                    <a:bodyPr/>
                    <a:lstStyle/>
                    <a:p>
                      <a:pPr algn="ctr" fontAlgn="ctr"/>
                      <a:r>
                        <a:rPr lang="ja-JP" altLang="en-US" sz="1000" b="1" i="0" u="none" strike="noStrike">
                          <a:solidFill>
                            <a:srgbClr val="000000"/>
                          </a:solidFill>
                          <a:latin typeface="ＭＳ Ｐゴシック"/>
                        </a:rPr>
                        <a:t>部局</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0"/>
                  </a:ext>
                </a:extLst>
              </a:tr>
              <a:tr h="48373">
                <a:tc gridSpan="2" vMerge="1">
                  <a:txBody>
                    <a:bodyPr/>
                    <a:lstStyle/>
                    <a:p>
                      <a:endParaRPr kumimoji="1" lang="ja-JP" altLang="en-US"/>
                    </a:p>
                  </a:txBody>
                  <a:tcPr/>
                </a:tc>
                <a:tc hMerge="1" vMerge="1">
                  <a:txBody>
                    <a:bodyPr/>
                    <a:lstStyle/>
                    <a:p>
                      <a:endParaRPr kumimoji="1" lang="ja-JP" altLang="en-US"/>
                    </a:p>
                  </a:txBody>
                  <a:tcPr/>
                </a:tc>
                <a:tc vMerge="1">
                  <a:txBody>
                    <a:bodyPr/>
                    <a:lstStyle/>
                    <a:p>
                      <a:endParaRPr kumimoji="1" lang="ja-JP" altLang="en-US"/>
                    </a:p>
                  </a:txBody>
                  <a:tcPr/>
                </a:tc>
                <a:tc gridSpan="2" vMerge="1">
                  <a:txBody>
                    <a:bodyPr/>
                    <a:lstStyle/>
                    <a:p>
                      <a:endParaRPr kumimoji="1" lang="ja-JP" altLang="en-US"/>
                    </a:p>
                  </a:txBody>
                  <a:tcPr/>
                </a:tc>
                <a:tc hMerge="1" vMerge="1">
                  <a:txBody>
                    <a:bodyPr/>
                    <a:lstStyle/>
                    <a:p>
                      <a:endParaRPr kumimoji="1" lang="ja-JP" altLang="en-US"/>
                    </a:p>
                  </a:txBody>
                  <a:tcPr/>
                </a:tc>
                <a:tc vMerge="1">
                  <a:txBody>
                    <a:bodyPr/>
                    <a:lstStyle/>
                    <a:p>
                      <a:endParaRPr kumimoji="1" lang="ja-JP" altLang="en-US"/>
                    </a:p>
                  </a:txBody>
                  <a:tcPr/>
                </a:tc>
                <a:tc rowSpan="2">
                  <a:txBody>
                    <a:bodyPr/>
                    <a:lstStyle/>
                    <a:p>
                      <a:pPr algn="ctr" fontAlgn="ctr"/>
                      <a:r>
                        <a:rPr lang="ja-JP" altLang="en-US" sz="1000" b="1" i="0" u="none" strike="noStrike">
                          <a:solidFill>
                            <a:srgbClr val="000000"/>
                          </a:solidFill>
                          <a:latin typeface="ＭＳ Ｐゴシック"/>
                        </a:rPr>
                        <a:t>政策の刷新</a:t>
                      </a:r>
                    </a:p>
                  </a:txBody>
                  <a:tcPr marL="4630" marR="4630" marT="4630" marB="0" vert="eaVert"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tcPr>
                </a:tc>
                <a:tc rowSpan="2">
                  <a:txBody>
                    <a:bodyPr/>
                    <a:lstStyle/>
                    <a:p>
                      <a:pPr algn="ctr" fontAlgn="ctr"/>
                      <a:r>
                        <a:rPr lang="ja-JP" altLang="en-US" sz="1000" b="1" i="0" u="none" strike="noStrike">
                          <a:solidFill>
                            <a:srgbClr val="000000"/>
                          </a:solidFill>
                          <a:latin typeface="ＭＳ Ｐゴシック"/>
                        </a:rPr>
                        <a:t>執行の刷新</a:t>
                      </a: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tcPr>
                </a:tc>
                <a:tc rowSpan="2">
                  <a:txBody>
                    <a:bodyPr/>
                    <a:lstStyle/>
                    <a:p>
                      <a:pPr algn="ctr" fontAlgn="ctr"/>
                      <a:r>
                        <a:rPr lang="ja-JP" altLang="en-US" sz="1000" b="1" i="0" u="none" strike="noStrike">
                          <a:solidFill>
                            <a:srgbClr val="000000"/>
                          </a:solidFill>
                          <a:latin typeface="ＭＳ Ｐゴシック"/>
                        </a:rPr>
                        <a:t>投資・予算</a:t>
                      </a:r>
                    </a:p>
                  </a:txBody>
                  <a:tcPr marL="4630" marR="4630" marT="4630" marB="0" vert="eaVert"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tcPr>
                </a:tc>
                <a:tc rowSpan="2">
                  <a:txBody>
                    <a:bodyPr/>
                    <a:lstStyle/>
                    <a:p>
                      <a:pPr algn="ctr" fontAlgn="ctr"/>
                      <a:r>
                        <a:rPr lang="ja-JP" altLang="en-US" sz="1000" b="1" i="0" u="none" strike="noStrike" dirty="0">
                          <a:solidFill>
                            <a:srgbClr val="000000"/>
                          </a:solidFill>
                          <a:latin typeface="ＭＳ Ｐゴシック"/>
                        </a:rPr>
                        <a:t>条例・規則・</a:t>
                      </a:r>
                      <a:br>
                        <a:rPr lang="ja-JP" altLang="en-US" sz="1000" b="1" i="0" u="none" strike="noStrike" dirty="0">
                          <a:solidFill>
                            <a:srgbClr val="000000"/>
                          </a:solidFill>
                          <a:latin typeface="ＭＳ Ｐゴシック"/>
                        </a:rPr>
                      </a:br>
                      <a:r>
                        <a:rPr lang="ja-JP" altLang="en-US" sz="1000" b="1" i="0" u="none" strike="noStrike" dirty="0">
                          <a:solidFill>
                            <a:srgbClr val="000000"/>
                          </a:solidFill>
                          <a:latin typeface="ＭＳ Ｐゴシック"/>
                        </a:rPr>
                        <a:t>運用ルール</a:t>
                      </a: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tcPr>
                </a:tc>
                <a:tc rowSpan="2">
                  <a:txBody>
                    <a:bodyPr/>
                    <a:lstStyle/>
                    <a:p>
                      <a:pPr algn="ctr" fontAlgn="ctr"/>
                      <a:r>
                        <a:rPr lang="ja-JP" altLang="en-US" sz="1000" b="1" i="0" u="none" strike="noStrike" dirty="0">
                          <a:solidFill>
                            <a:srgbClr val="000000"/>
                          </a:solidFill>
                          <a:latin typeface="ＭＳ Ｐゴシック"/>
                        </a:rPr>
                        <a:t>組織・経営形態</a:t>
                      </a: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tcPr>
                </a:tc>
                <a:tc rowSpan="2">
                  <a:txBody>
                    <a:bodyPr/>
                    <a:lstStyle/>
                    <a:p>
                      <a:pPr algn="ctr" fontAlgn="ctr"/>
                      <a:r>
                        <a:rPr lang="ja-JP" altLang="en-US" sz="1000" b="1" i="0" u="none" strike="noStrike">
                          <a:solidFill>
                            <a:srgbClr val="000000"/>
                          </a:solidFill>
                          <a:latin typeface="ＭＳ Ｐゴシック"/>
                        </a:rPr>
                        <a:t>権限移譲</a:t>
                      </a: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tcPr>
                </a:tc>
                <a:tc vMerge="1">
                  <a:txBody>
                    <a:bodyPr/>
                    <a:lstStyle/>
                    <a:p>
                      <a:endParaRPr kumimoji="1" lang="ja-JP" altLang="en-US"/>
                    </a:p>
                  </a:txBody>
                  <a:tcPr/>
                </a:tc>
                <a:extLst>
                  <a:ext uri="{0D108BD9-81ED-4DB2-BD59-A6C34878D82A}">
                    <a16:rowId xmlns:a16="http://schemas.microsoft.com/office/drawing/2014/main" xmlns="" val="10001"/>
                  </a:ext>
                </a:extLst>
              </a:tr>
              <a:tr h="969655">
                <a:tc>
                  <a:txBody>
                    <a:bodyPr/>
                    <a:lstStyle/>
                    <a:p>
                      <a:pPr algn="ctr" fontAlgn="ctr"/>
                      <a:r>
                        <a:rPr lang="ja-JP" altLang="en-US" sz="1000" b="1" i="0" u="none" strike="noStrike" dirty="0">
                          <a:solidFill>
                            <a:srgbClr val="000000"/>
                          </a:solidFill>
                          <a:latin typeface="ＭＳ Ｐゴシック"/>
                        </a:rPr>
                        <a:t>象限</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ja-JP" altLang="en-US" sz="1000" b="1" i="0" u="none" strike="noStrike" dirty="0">
                          <a:solidFill>
                            <a:srgbClr val="000000"/>
                          </a:solidFill>
                          <a:latin typeface="ＭＳ Ｐゴシック"/>
                        </a:rPr>
                        <a:t>大項目通し番号</a:t>
                      </a: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tcPr>
                </a:tc>
                <a:tc vMerge="1">
                  <a:txBody>
                    <a:bodyPr/>
                    <a:lstStyle/>
                    <a:p>
                      <a:endParaRPr kumimoji="1" lang="ja-JP" altLang="en-US"/>
                    </a:p>
                  </a:txBody>
                  <a:tcPr/>
                </a:tc>
                <a:tc gridSpan="2" vMerge="1">
                  <a:txBody>
                    <a:bodyPr/>
                    <a:lstStyle/>
                    <a:p>
                      <a:endParaRPr kumimoji="1" lang="ja-JP" altLang="en-US"/>
                    </a:p>
                  </a:txBody>
                  <a:tcPr/>
                </a:tc>
                <a:tc hMerge="1" vMerge="1">
                  <a:txBody>
                    <a:bodyPr/>
                    <a:lstStyle/>
                    <a:p>
                      <a:endParaRPr kumimoji="1" lang="ja-JP" altLang="en-US"/>
                    </a:p>
                  </a:txBody>
                  <a:tcPr/>
                </a:tc>
                <a:tc vMerge="1">
                  <a:txBody>
                    <a:bodyPr/>
                    <a:lstStyle/>
                    <a:p>
                      <a:endParaRPr kumimoji="1" lang="ja-JP" altLang="en-US"/>
                    </a:p>
                  </a:txBody>
                  <a:tcPr/>
                </a:tc>
                <a:tc vMerge="1">
                  <a:txBody>
                    <a:bodyPr/>
                    <a:lstStyle/>
                    <a:p>
                      <a:endParaRPr kumimoji="1" lang="ja-JP" altLang="en-US"/>
                    </a:p>
                  </a:txBody>
                  <a:tcPr/>
                </a:tc>
                <a:tc vMerge="1">
                  <a:txBody>
                    <a:bodyPr/>
                    <a:lstStyle/>
                    <a:p>
                      <a:endParaRPr kumimoji="1" lang="ja-JP" altLang="en-US"/>
                    </a:p>
                  </a:txBody>
                  <a:tcPr/>
                </a:tc>
                <a:tc vMerge="1">
                  <a:txBody>
                    <a:bodyPr/>
                    <a:lstStyle/>
                    <a:p>
                      <a:endParaRPr kumimoji="1" lang="ja-JP" altLang="en-US"/>
                    </a:p>
                  </a:txBody>
                  <a:tcPr/>
                </a:tc>
                <a:tc vMerge="1">
                  <a:txBody>
                    <a:bodyPr/>
                    <a:lstStyle/>
                    <a:p>
                      <a:endParaRPr kumimoji="1" lang="ja-JP" altLang="en-US"/>
                    </a:p>
                  </a:txBody>
                  <a:tcPr/>
                </a:tc>
                <a:tc vMerge="1">
                  <a:txBody>
                    <a:bodyPr/>
                    <a:lstStyle/>
                    <a:p>
                      <a:endParaRPr kumimoji="1" lang="ja-JP" altLang="en-US"/>
                    </a:p>
                  </a:txBody>
                  <a:tcPr/>
                </a:tc>
                <a:tc vMerge="1">
                  <a:txBody>
                    <a:bodyPr/>
                    <a:lstStyle/>
                    <a:p>
                      <a:endParaRPr kumimoji="1" lang="ja-JP" altLang="en-US"/>
                    </a:p>
                  </a:txBody>
                  <a:tcPr/>
                </a:tc>
                <a:tc vMerge="1">
                  <a:txBody>
                    <a:bodyPr/>
                    <a:lstStyle/>
                    <a:p>
                      <a:endParaRPr kumimoji="1" lang="ja-JP" altLang="en-US"/>
                    </a:p>
                  </a:txBody>
                  <a:tcPr/>
                </a:tc>
                <a:extLst>
                  <a:ext uri="{0D108BD9-81ED-4DB2-BD59-A6C34878D82A}">
                    <a16:rowId xmlns:a16="http://schemas.microsoft.com/office/drawing/2014/main" xmlns="" val="10002"/>
                  </a:ext>
                </a:extLst>
              </a:tr>
              <a:tr h="628241">
                <a:tc>
                  <a:txBody>
                    <a:bodyPr/>
                    <a:lstStyle/>
                    <a:p>
                      <a:pPr algn="ctr" fontAlgn="ctr"/>
                      <a:r>
                        <a:rPr lang="en-US" altLang="ja-JP" sz="1000" b="0" i="0" u="none" strike="noStrike" dirty="0">
                          <a:solidFill>
                            <a:srgbClr val="000000"/>
                          </a:solidFill>
                          <a:latin typeface="ＭＳ Ｐゴシック"/>
                        </a:rPr>
                        <a:t>A</a:t>
                      </a:r>
                      <a:endParaRPr lang="en-US" sz="1000" b="0" i="0" u="none" strike="noStrike" dirty="0">
                        <a:solidFill>
                          <a:srgbClr val="000000"/>
                        </a:solidFill>
                        <a:latin typeface="ＭＳ Ｐゴシック"/>
                      </a:endParaRP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en-US" altLang="ja-JP" sz="1000" b="0" i="0" u="none" strike="noStrike" dirty="0">
                          <a:solidFill>
                            <a:srgbClr val="000000"/>
                          </a:solidFill>
                          <a:latin typeface="ＭＳ Ｐゴシック"/>
                        </a:rPr>
                        <a:t>11</a:t>
                      </a:r>
                      <a:r>
                        <a:rPr lang="en-US" altLang="ja-JP" sz="1000" b="0" i="0" u="none" strike="noStrike" dirty="0" smtClean="0">
                          <a:solidFill>
                            <a:srgbClr val="000000"/>
                          </a:solidFill>
                          <a:latin typeface="ＭＳ Ｐゴシック"/>
                        </a:rPr>
                        <a:t>.</a:t>
                      </a:r>
                      <a:endParaRPr lang="en-US" altLang="ja-JP" sz="1000" b="0" i="0" u="none" strike="noStrike" dirty="0">
                        <a:solidFill>
                          <a:srgbClr val="000000"/>
                        </a:solidFill>
                        <a:latin typeface="ＭＳ Ｐゴシック"/>
                      </a:endParaRPr>
                    </a:p>
                  </a:txBody>
                  <a:tcPr marL="4630" marR="4630" marT="463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dirty="0" smtClean="0">
                          <a:solidFill>
                            <a:srgbClr val="000000"/>
                          </a:solidFill>
                          <a:latin typeface="ＭＳ Ｐゴシック"/>
                        </a:rPr>
                        <a:t>（</a:t>
                      </a:r>
                      <a:r>
                        <a:rPr lang="en-US" altLang="ja-JP" sz="1000" b="0" i="0" u="none" strike="noStrike" dirty="0" smtClean="0">
                          <a:solidFill>
                            <a:srgbClr val="000000"/>
                          </a:solidFill>
                          <a:latin typeface="ＭＳ Ｐゴシック"/>
                        </a:rPr>
                        <a:t>31</a:t>
                      </a:r>
                      <a:r>
                        <a:rPr lang="ja-JP" altLang="en-US" sz="1000" b="0" i="0" u="none" strike="noStrike" dirty="0" smtClean="0">
                          <a:solidFill>
                            <a:srgbClr val="000000"/>
                          </a:solidFill>
                          <a:latin typeface="ＭＳ Ｐゴシック"/>
                        </a:rPr>
                        <a:t>）</a:t>
                      </a:r>
                      <a:endParaRPr lang="en-US" altLang="ja-JP" sz="1000" b="0" i="0" u="none" strike="noStrike" dirty="0">
                        <a:solidFill>
                          <a:srgbClr val="000000"/>
                        </a:solidFill>
                        <a:latin typeface="ＭＳ Ｐゴシック"/>
                      </a:endParaRP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en-US" altLang="ja-JP" sz="1000" b="0" i="0" u="none" strike="noStrike" dirty="0">
                          <a:solidFill>
                            <a:srgbClr val="000000"/>
                          </a:solidFill>
                          <a:latin typeface="ＭＳ Ｐゴシック"/>
                        </a:rPr>
                        <a:t>Ⅱ</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just" fontAlgn="ctr"/>
                      <a:r>
                        <a:rPr lang="en-US" altLang="ja-JP" sz="1000" b="0" i="0" u="none" strike="noStrike" dirty="0" smtClean="0">
                          <a:solidFill>
                            <a:srgbClr val="000000"/>
                          </a:solidFill>
                          <a:latin typeface="ＭＳ Ｐゴシック" pitchFamily="50" charset="-128"/>
                          <a:ea typeface="ＭＳ Ｐゴシック" pitchFamily="50" charset="-128"/>
                        </a:rPr>
                        <a:t>【</a:t>
                      </a:r>
                      <a:r>
                        <a:rPr lang="ja-JP" altLang="en-US" sz="1000" b="0" i="0" u="none" strike="noStrike" dirty="0" smtClean="0">
                          <a:solidFill>
                            <a:srgbClr val="000000"/>
                          </a:solidFill>
                          <a:latin typeface="ＭＳ Ｐゴシック" pitchFamily="50" charset="-128"/>
                          <a:ea typeface="ＭＳ Ｐゴシック" pitchFamily="50" charset="-128"/>
                        </a:rPr>
                        <a:t>公民連携の推進</a:t>
                      </a:r>
                      <a:r>
                        <a:rPr lang="en-US" altLang="ja-JP" sz="1000" b="0" i="0" u="none" strike="noStrike" dirty="0" smtClean="0">
                          <a:solidFill>
                            <a:srgbClr val="000000"/>
                          </a:solidFill>
                          <a:latin typeface="ＭＳ Ｐゴシック" pitchFamily="50" charset="-128"/>
                          <a:ea typeface="ＭＳ Ｐゴシック" pitchFamily="50" charset="-128"/>
                        </a:rPr>
                        <a:t>】</a:t>
                      </a:r>
                      <a:endParaRPr lang="en-US" altLang="ja-JP" sz="1000" b="0" i="0" u="none" strike="noStrike" dirty="0">
                        <a:solidFill>
                          <a:srgbClr val="000000"/>
                        </a:solidFill>
                        <a:latin typeface="ＭＳ Ｐゴシック" pitchFamily="50" charset="-128"/>
                        <a:ea typeface="ＭＳ Ｐゴシック" pitchFamily="50" charset="-128"/>
                      </a:endParaRPr>
                    </a:p>
                    <a:p>
                      <a:pPr marL="180975" indent="-180975" algn="just" fontAlgn="ctr">
                        <a:lnSpc>
                          <a:spcPts val="900"/>
                        </a:lnSpc>
                        <a:tabLst>
                          <a:tab pos="1076325" algn="l"/>
                        </a:tabLst>
                      </a:pPr>
                      <a:r>
                        <a:rPr lang="ja-JP" altLang="en-US" sz="900" b="0" i="0" u="none" strike="noStrike" dirty="0" smtClean="0">
                          <a:solidFill>
                            <a:srgbClr val="000000"/>
                          </a:solidFill>
                          <a:latin typeface="ＭＳ Ｐゴシック" pitchFamily="50" charset="-128"/>
                          <a:ea typeface="ＭＳ Ｐゴシック" pitchFamily="50" charset="-128"/>
                        </a:rPr>
                        <a:t>（</a:t>
                      </a:r>
                      <a:r>
                        <a:rPr lang="en-US" altLang="ja-JP" sz="900" b="0" i="0" u="none" strike="noStrike" dirty="0" smtClean="0">
                          <a:solidFill>
                            <a:srgbClr val="000000"/>
                          </a:solidFill>
                          <a:latin typeface="ＭＳ Ｐゴシック" pitchFamily="50" charset="-128"/>
                          <a:ea typeface="ＭＳ Ｐゴシック" pitchFamily="50" charset="-128"/>
                        </a:rPr>
                        <a:t>12</a:t>
                      </a:r>
                      <a:r>
                        <a:rPr lang="ja-JP" altLang="en-US" sz="900" b="0" i="0" u="none" strike="noStrike" dirty="0" smtClean="0">
                          <a:solidFill>
                            <a:srgbClr val="000000"/>
                          </a:solidFill>
                          <a:latin typeface="ＭＳ Ｐゴシック" pitchFamily="50" charset="-128"/>
                          <a:ea typeface="ＭＳ Ｐゴシック" pitchFamily="50" charset="-128"/>
                        </a:rPr>
                        <a:t>）</a:t>
                      </a:r>
                      <a:r>
                        <a:rPr lang="ja-JP" altLang="en-US" sz="900" b="0" i="0" u="none" strike="noStrike" dirty="0">
                          <a:solidFill>
                            <a:srgbClr val="000000"/>
                          </a:solidFill>
                          <a:latin typeface="ＭＳ Ｐゴシック" pitchFamily="50" charset="-128"/>
                          <a:ea typeface="ＭＳ Ｐゴシック" pitchFamily="50" charset="-128"/>
                        </a:rPr>
                        <a:t>天王寺</a:t>
                      </a:r>
                      <a:r>
                        <a:rPr lang="ja-JP" altLang="en-US" sz="900" b="0" i="0" u="none" strike="noStrike" dirty="0" smtClean="0">
                          <a:solidFill>
                            <a:srgbClr val="000000"/>
                          </a:solidFill>
                          <a:latin typeface="ＭＳ Ｐゴシック" pitchFamily="50" charset="-128"/>
                          <a:ea typeface="ＭＳ Ｐゴシック" pitchFamily="50" charset="-128"/>
                        </a:rPr>
                        <a:t>公園エン</a:t>
                      </a:r>
                      <a:endParaRPr lang="en-US" altLang="ja-JP" sz="900" b="0" i="0" u="none" strike="noStrike" dirty="0" smtClean="0">
                        <a:solidFill>
                          <a:srgbClr val="000000"/>
                        </a:solidFill>
                        <a:latin typeface="ＭＳ Ｐゴシック" pitchFamily="50" charset="-128"/>
                        <a:ea typeface="ＭＳ Ｐゴシック" pitchFamily="50" charset="-128"/>
                      </a:endParaRPr>
                    </a:p>
                    <a:p>
                      <a:pPr marL="180975" indent="0" algn="just" fontAlgn="ctr">
                        <a:lnSpc>
                          <a:spcPts val="900"/>
                        </a:lnSpc>
                        <a:tabLst>
                          <a:tab pos="1076325" algn="l"/>
                        </a:tabLst>
                      </a:pPr>
                      <a:r>
                        <a:rPr lang="ja-JP" altLang="en-US" sz="900" b="0" i="0" u="none" strike="noStrike" dirty="0" smtClean="0">
                          <a:solidFill>
                            <a:srgbClr val="000000"/>
                          </a:solidFill>
                          <a:latin typeface="ＭＳ Ｐゴシック" pitchFamily="50" charset="-128"/>
                          <a:ea typeface="ＭＳ Ｐゴシック" pitchFamily="50" charset="-128"/>
                        </a:rPr>
                        <a:t>トランスエリア</a:t>
                      </a:r>
                      <a:endParaRPr lang="en-US" altLang="ja-JP" sz="900" b="0" i="0" u="none" strike="noStrike" dirty="0" smtClean="0">
                        <a:solidFill>
                          <a:srgbClr val="000000"/>
                        </a:solidFill>
                        <a:latin typeface="ＭＳ Ｐゴシック" pitchFamily="50" charset="-128"/>
                        <a:ea typeface="ＭＳ Ｐゴシック" pitchFamily="50" charset="-128"/>
                      </a:endParaRPr>
                    </a:p>
                    <a:p>
                      <a:pPr marL="180975" indent="0" algn="just" fontAlgn="ctr">
                        <a:lnSpc>
                          <a:spcPts val="900"/>
                        </a:lnSpc>
                        <a:tabLst>
                          <a:tab pos="1076325" algn="l"/>
                        </a:tabLst>
                      </a:pPr>
                      <a:r>
                        <a:rPr lang="ja-JP" altLang="en-US" sz="900" b="0" i="0" u="none" strike="noStrike" dirty="0" smtClean="0">
                          <a:solidFill>
                            <a:srgbClr val="000000"/>
                          </a:solidFill>
                          <a:latin typeface="ＭＳ Ｐゴシック" pitchFamily="50" charset="-128"/>
                          <a:ea typeface="ＭＳ Ｐゴシック" pitchFamily="50" charset="-128"/>
                        </a:rPr>
                        <a:t>（愛称：てんしば）・</a:t>
                      </a:r>
                      <a:endParaRPr lang="en-US" altLang="ja-JP" sz="900" b="0" i="0" u="none" strike="noStrike" dirty="0" smtClean="0">
                        <a:solidFill>
                          <a:srgbClr val="000000"/>
                        </a:solidFill>
                        <a:latin typeface="ＭＳ Ｐゴシック" pitchFamily="50" charset="-128"/>
                        <a:ea typeface="ＭＳ Ｐゴシック" pitchFamily="50" charset="-128"/>
                      </a:endParaRPr>
                    </a:p>
                    <a:p>
                      <a:pPr marL="180975" indent="0" algn="just" fontAlgn="ctr">
                        <a:lnSpc>
                          <a:spcPts val="900"/>
                        </a:lnSpc>
                      </a:pPr>
                      <a:r>
                        <a:rPr lang="ja-JP" altLang="en-US" sz="900" b="0" i="0" u="none" strike="noStrike" dirty="0" smtClean="0">
                          <a:solidFill>
                            <a:srgbClr val="000000"/>
                          </a:solidFill>
                          <a:latin typeface="ＭＳ Ｐゴシック" pitchFamily="50" charset="-128"/>
                          <a:ea typeface="ＭＳ Ｐゴシック" pitchFamily="50" charset="-128"/>
                        </a:rPr>
                        <a:t>大阪城公園</a:t>
                      </a:r>
                      <a:r>
                        <a:rPr lang="en-US" altLang="ja-JP" sz="900" b="0" i="0" u="none" strike="noStrike" dirty="0" smtClean="0">
                          <a:solidFill>
                            <a:srgbClr val="000000"/>
                          </a:solidFill>
                          <a:latin typeface="ＭＳ Ｐゴシック" pitchFamily="50" charset="-128"/>
                          <a:ea typeface="ＭＳ Ｐゴシック" pitchFamily="50" charset="-128"/>
                        </a:rPr>
                        <a:t>PMO</a:t>
                      </a:r>
                      <a:endParaRPr lang="en-US" altLang="ja-JP" sz="900" b="0" i="0" u="none" strike="noStrike" dirty="0">
                        <a:solidFill>
                          <a:srgbClr val="000000"/>
                        </a:solidFill>
                        <a:latin typeface="ＭＳ Ｐゴシック" pitchFamily="50" charset="-128"/>
                        <a:ea typeface="ＭＳ Ｐゴシック" pitchFamily="50" charset="-128"/>
                      </a:endParaRPr>
                    </a:p>
                  </a:txBody>
                  <a:tcPr marL="4630" marR="4630" marT="463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rtl="0" fontAlgn="ctr"/>
                      <a:r>
                        <a:rPr lang="ja-JP" altLang="en-US" sz="1000" b="0" i="0" u="none" strike="noStrike" dirty="0">
                          <a:solidFill>
                            <a:srgbClr val="000000"/>
                          </a:solidFill>
                          <a:latin typeface="ＭＳ Ｐゴシック" pitchFamily="50" charset="-128"/>
                          <a:ea typeface="ＭＳ Ｐゴシック" pitchFamily="50" charset="-128"/>
                        </a:rPr>
                        <a:t>天王寺</a:t>
                      </a:r>
                      <a:r>
                        <a:rPr lang="ja-JP" altLang="en-US" sz="1000" b="0" i="0" u="none" strike="noStrike" dirty="0" smtClean="0">
                          <a:solidFill>
                            <a:srgbClr val="000000"/>
                          </a:solidFill>
                          <a:latin typeface="ＭＳ Ｐゴシック" pitchFamily="50" charset="-128"/>
                          <a:ea typeface="+mn-ea"/>
                        </a:rPr>
                        <a:t>公園エントランスエリア（愛称：てんしば）・</a:t>
                      </a:r>
                      <a:r>
                        <a:rPr lang="ja-JP" altLang="en-US" sz="1000" b="0" i="0" u="none" strike="noStrike" dirty="0" smtClean="0">
                          <a:solidFill>
                            <a:srgbClr val="000000"/>
                          </a:solidFill>
                          <a:latin typeface="ＭＳ Ｐゴシック" pitchFamily="50" charset="-128"/>
                          <a:ea typeface="ＭＳ Ｐゴシック" pitchFamily="50" charset="-128"/>
                        </a:rPr>
                        <a:t>大阪城公園</a:t>
                      </a:r>
                      <a:r>
                        <a:rPr lang="en-US" altLang="ja-JP" sz="1000" b="0" i="0" u="none" strike="noStrike" dirty="0" smtClean="0">
                          <a:solidFill>
                            <a:srgbClr val="000000"/>
                          </a:solidFill>
                          <a:latin typeface="ＭＳ Ｐゴシック" pitchFamily="50" charset="-128"/>
                          <a:ea typeface="ＭＳ Ｐゴシック" pitchFamily="50" charset="-128"/>
                        </a:rPr>
                        <a:t>PMO</a:t>
                      </a:r>
                      <a:endParaRPr lang="zh-TW" altLang="en-US" sz="1000" b="0" i="0" u="none" strike="noStrike" dirty="0">
                        <a:solidFill>
                          <a:srgbClr val="000000"/>
                        </a:solidFill>
                        <a:latin typeface="ＭＳ Ｐゴシック" pitchFamily="50" charset="-128"/>
                        <a:ea typeface="ＭＳ Ｐゴシック" pitchFamily="50" charset="-128"/>
                      </a:endParaRP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endParaRPr lang="ja-JP" altLang="en-US" sz="1000" b="0" i="0" u="none" strike="noStrike" dirty="0">
                        <a:solidFill>
                          <a:srgbClr val="000000"/>
                        </a:solidFill>
                        <a:latin typeface="ＭＳ Ｐゴシック"/>
                      </a:endParaRPr>
                    </a:p>
                  </a:txBody>
                  <a:tcPr marL="4630" marR="4630" marT="4630" marB="0" vert="eaVert"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ja-JP" altLang="en-US" sz="1000" b="0" i="0" u="none" strike="noStrike" dirty="0" smtClean="0">
                          <a:solidFill>
                            <a:srgbClr val="000000"/>
                          </a:solidFill>
                          <a:latin typeface="ＭＳ Ｐゴシック"/>
                        </a:rPr>
                        <a:t>✔</a:t>
                      </a: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endParaRPr lang="ja-JP" altLang="en-US" sz="1000" b="0" i="0" u="none" strike="noStrike" dirty="0">
                        <a:solidFill>
                          <a:srgbClr val="000000"/>
                        </a:solidFill>
                        <a:latin typeface="ＭＳ Ｐゴシック"/>
                      </a:endParaRPr>
                    </a:p>
                  </a:txBody>
                  <a:tcPr marL="4630" marR="4630" marT="4630" marB="0" vert="eaVert"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endParaRPr lang="ja-JP" altLang="en-US" sz="1000" b="0" i="0" u="none" strike="noStrike" dirty="0">
                        <a:solidFill>
                          <a:srgbClr val="000000"/>
                        </a:solidFill>
                        <a:latin typeface="ＭＳ Ｐゴシック"/>
                      </a:endParaRP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ja-JP" altLang="en-US" sz="1000" b="0" i="0" u="none" strike="noStrike" dirty="0" smtClean="0">
                          <a:solidFill>
                            <a:srgbClr val="000000"/>
                          </a:solidFill>
                          <a:latin typeface="ＭＳ Ｐゴシック"/>
                        </a:rPr>
                        <a:t>✔</a:t>
                      </a: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endParaRPr lang="ja-JP" altLang="en-US" sz="1000" b="0" i="0" u="none" strike="noStrike" dirty="0">
                        <a:solidFill>
                          <a:srgbClr val="000000"/>
                        </a:solidFill>
                        <a:latin typeface="ＭＳ Ｐゴシック"/>
                      </a:endParaRP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ctr"/>
                      <a:r>
                        <a:rPr lang="ja-JP" altLang="en-US" sz="800" b="0" i="0" u="none" strike="noStrike" dirty="0">
                          <a:solidFill>
                            <a:srgbClr val="000000"/>
                          </a:solidFill>
                          <a:latin typeface="ＭＳ Ｐゴシック"/>
                        </a:rPr>
                        <a:t>経済戦略局</a:t>
                      </a:r>
                      <a:endParaRPr lang="en-US" altLang="ja-JP" sz="800" b="0" i="0" u="none" strike="noStrike" dirty="0">
                        <a:solidFill>
                          <a:srgbClr val="000000"/>
                        </a:solidFill>
                        <a:latin typeface="ＭＳ Ｐゴシック"/>
                      </a:endParaRPr>
                    </a:p>
                    <a:p>
                      <a:pPr algn="l" fontAlgn="ctr"/>
                      <a:r>
                        <a:rPr lang="ja-JP" altLang="en-US" sz="800" b="0" i="0" u="none" strike="noStrike" dirty="0">
                          <a:solidFill>
                            <a:srgbClr val="000000"/>
                          </a:solidFill>
                          <a:latin typeface="ＭＳ Ｐゴシック"/>
                        </a:rPr>
                        <a:t>建設局</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tcPr>
                </a:tc>
                <a:extLst>
                  <a:ext uri="{0D108BD9-81ED-4DB2-BD59-A6C34878D82A}">
                    <a16:rowId xmlns:a16="http://schemas.microsoft.com/office/drawing/2014/main" xmlns="" val="10003"/>
                  </a:ext>
                </a:extLst>
              </a:tr>
              <a:tr h="508903">
                <a:tc>
                  <a:txBody>
                    <a:bodyPr/>
                    <a:lstStyle/>
                    <a:p>
                      <a:pPr algn="ctr" fontAlgn="ctr"/>
                      <a:r>
                        <a:rPr lang="en-US" altLang="ja-JP" sz="1000" b="0" i="0" u="none" strike="noStrike" dirty="0">
                          <a:solidFill>
                            <a:srgbClr val="000000"/>
                          </a:solidFill>
                          <a:latin typeface="ＭＳ Ｐゴシック"/>
                        </a:rPr>
                        <a:t>A</a:t>
                      </a:r>
                      <a:endParaRPr lang="en-US" sz="1000" b="0" i="0" u="none" strike="noStrike" dirty="0">
                        <a:solidFill>
                          <a:srgbClr val="000000"/>
                        </a:solidFill>
                        <a:latin typeface="ＭＳ Ｐゴシック"/>
                      </a:endParaRP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en-US" altLang="ja-JP" sz="1000" b="0" i="0" u="none" strike="noStrike" dirty="0">
                          <a:solidFill>
                            <a:srgbClr val="000000"/>
                          </a:solidFill>
                          <a:latin typeface="ＭＳ Ｐゴシック"/>
                        </a:rPr>
                        <a:t>12</a:t>
                      </a:r>
                      <a:r>
                        <a:rPr lang="en-US" altLang="ja-JP" sz="1000" b="0" i="0" u="none" strike="noStrike" dirty="0" smtClean="0">
                          <a:solidFill>
                            <a:srgbClr val="000000"/>
                          </a:solidFill>
                          <a:latin typeface="ＭＳ Ｐゴシック"/>
                        </a:rPr>
                        <a:t>.</a:t>
                      </a:r>
                      <a:endParaRPr lang="en-US" altLang="ja-JP" sz="1000" b="0" i="0" u="none" strike="noStrike" dirty="0">
                        <a:solidFill>
                          <a:srgbClr val="000000"/>
                        </a:solidFill>
                        <a:latin typeface="ＭＳ Ｐゴシック"/>
                      </a:endParaRPr>
                    </a:p>
                  </a:txBody>
                  <a:tcPr marL="4630" marR="4630" marT="463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dirty="0" smtClean="0">
                          <a:solidFill>
                            <a:srgbClr val="000000"/>
                          </a:solidFill>
                          <a:latin typeface="ＭＳ Ｐゴシック"/>
                        </a:rPr>
                        <a:t>（</a:t>
                      </a:r>
                      <a:r>
                        <a:rPr lang="en-US" altLang="ja-JP" sz="1000" b="0" i="0" u="none" strike="noStrike" dirty="0" smtClean="0">
                          <a:solidFill>
                            <a:srgbClr val="000000"/>
                          </a:solidFill>
                          <a:latin typeface="ＭＳ Ｐゴシック"/>
                        </a:rPr>
                        <a:t>32</a:t>
                      </a:r>
                      <a:r>
                        <a:rPr lang="ja-JP" altLang="en-US" sz="1000" b="0" i="0" u="none" strike="noStrike" dirty="0" smtClean="0">
                          <a:solidFill>
                            <a:srgbClr val="000000"/>
                          </a:solidFill>
                          <a:latin typeface="ＭＳ Ｐゴシック"/>
                        </a:rPr>
                        <a:t>）</a:t>
                      </a:r>
                      <a:endParaRPr lang="en-US" altLang="ja-JP" sz="1000" b="0" i="0" u="none" strike="noStrike" dirty="0">
                        <a:solidFill>
                          <a:srgbClr val="000000"/>
                        </a:solidFill>
                        <a:latin typeface="ＭＳ Ｐゴシック"/>
                      </a:endParaRP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en-US" altLang="ja-JP" sz="1000" b="0" i="0" u="none" strike="noStrike" dirty="0">
                          <a:solidFill>
                            <a:srgbClr val="000000"/>
                          </a:solidFill>
                          <a:latin typeface="ＭＳ Ｐゴシック"/>
                        </a:rPr>
                        <a:t>Ⅳ</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ctr"/>
                      <a:r>
                        <a:rPr lang="en-US" altLang="ja-JP" sz="1000" b="0" i="0" u="none" strike="noStrike" dirty="0">
                          <a:solidFill>
                            <a:srgbClr val="000000"/>
                          </a:solidFill>
                          <a:latin typeface="ＭＳ Ｐゴシック"/>
                        </a:rPr>
                        <a:t>【ICT</a:t>
                      </a:r>
                      <a:r>
                        <a:rPr lang="ja-JP" altLang="en-US" sz="1000" b="0" i="0" u="none" strike="noStrike" dirty="0">
                          <a:solidFill>
                            <a:srgbClr val="000000"/>
                          </a:solidFill>
                          <a:latin typeface="ＭＳ Ｐゴシック"/>
                        </a:rPr>
                        <a:t>の徹底活用</a:t>
                      </a:r>
                      <a:r>
                        <a:rPr lang="en-US" altLang="ja-JP" sz="1000" b="0" i="0" u="none" strike="noStrike" dirty="0">
                          <a:solidFill>
                            <a:srgbClr val="000000"/>
                          </a:solidFill>
                          <a:latin typeface="ＭＳ Ｐゴシック"/>
                        </a:rPr>
                        <a:t>】</a:t>
                      </a:r>
                    </a:p>
                    <a:p>
                      <a:pPr algn="l" fontAlgn="ctr"/>
                      <a:r>
                        <a:rPr lang="ja-JP" altLang="en-US" sz="1000" b="0" i="0" u="none" strike="noStrike" dirty="0" smtClean="0">
                          <a:solidFill>
                            <a:srgbClr val="000000"/>
                          </a:solidFill>
                          <a:latin typeface="ＭＳ Ｐゴシック"/>
                        </a:rPr>
                        <a:t>（</a:t>
                      </a:r>
                      <a:r>
                        <a:rPr lang="en-US" altLang="ja-JP" sz="1000" b="0" i="0" u="none" strike="noStrike" dirty="0" smtClean="0">
                          <a:solidFill>
                            <a:srgbClr val="000000"/>
                          </a:solidFill>
                          <a:latin typeface="ＭＳ Ｐゴシック"/>
                        </a:rPr>
                        <a:t>9</a:t>
                      </a:r>
                      <a:r>
                        <a:rPr lang="ja-JP" altLang="en-US" sz="1000" b="0" i="0" u="none" strike="noStrike" dirty="0" smtClean="0">
                          <a:solidFill>
                            <a:srgbClr val="000000"/>
                          </a:solidFill>
                          <a:latin typeface="ＭＳ Ｐゴシック"/>
                        </a:rPr>
                        <a:t>）</a:t>
                      </a:r>
                      <a:r>
                        <a:rPr lang="en-US" altLang="ja-JP" sz="1000" b="0" i="0" u="none" strike="noStrike" dirty="0">
                          <a:solidFill>
                            <a:srgbClr val="000000"/>
                          </a:solidFill>
                          <a:latin typeface="ＭＳ Ｐゴシック"/>
                        </a:rPr>
                        <a:t>ICT</a:t>
                      </a:r>
                      <a:r>
                        <a:rPr lang="ja-JP" altLang="en-US" sz="1000" b="0" i="0" u="none" strike="noStrike" dirty="0">
                          <a:solidFill>
                            <a:srgbClr val="000000"/>
                          </a:solidFill>
                          <a:latin typeface="ＭＳ Ｐゴシック"/>
                        </a:rPr>
                        <a:t>の徹底活用</a:t>
                      </a:r>
                    </a:p>
                  </a:txBody>
                  <a:tcPr marL="4630" marR="4630" marT="463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rtl="0" fontAlgn="ctr"/>
                      <a:r>
                        <a:rPr lang="en-US" altLang="ja-JP" sz="1000" b="0" i="0" u="none" strike="noStrike" dirty="0">
                          <a:solidFill>
                            <a:srgbClr val="000000"/>
                          </a:solidFill>
                          <a:latin typeface="ＭＳ Ｐゴシック"/>
                        </a:rPr>
                        <a:t>ICT</a:t>
                      </a:r>
                      <a:r>
                        <a:rPr lang="ja-JP" altLang="en-US" sz="1000" b="0" i="0" u="none" strike="noStrike" dirty="0">
                          <a:solidFill>
                            <a:srgbClr val="000000"/>
                          </a:solidFill>
                          <a:latin typeface="ＭＳ Ｐゴシック"/>
                        </a:rPr>
                        <a:t>の徹底活用</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endParaRPr lang="ja-JP" altLang="en-US" sz="1000" b="0" i="0" u="none" strike="noStrike" dirty="0">
                        <a:solidFill>
                          <a:srgbClr val="000000"/>
                        </a:solidFill>
                        <a:latin typeface="ＭＳ Ｐゴシック"/>
                      </a:endParaRPr>
                    </a:p>
                  </a:txBody>
                  <a:tcPr marL="4630" marR="4630" marT="4630" marB="0" vert="eaVert"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ja-JP" altLang="en-US" sz="1000" b="0" i="0" u="none" strike="noStrike" dirty="0" smtClean="0">
                          <a:solidFill>
                            <a:srgbClr val="000000"/>
                          </a:solidFill>
                          <a:latin typeface="ＭＳ Ｐゴシック"/>
                        </a:rPr>
                        <a:t>✔</a:t>
                      </a: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endParaRPr lang="ja-JP" altLang="en-US" sz="1000" b="0" i="0" u="none" strike="noStrike" dirty="0">
                        <a:solidFill>
                          <a:srgbClr val="000000"/>
                        </a:solidFill>
                        <a:latin typeface="ＭＳ Ｐゴシック"/>
                      </a:endParaRPr>
                    </a:p>
                  </a:txBody>
                  <a:tcPr marL="4630" marR="4630" marT="4630" marB="0" vert="eaVert"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endParaRPr lang="ja-JP" altLang="en-US" sz="1000" b="0" i="0" u="none" strike="noStrike" dirty="0">
                        <a:solidFill>
                          <a:srgbClr val="000000"/>
                        </a:solidFill>
                        <a:latin typeface="ＭＳ Ｐゴシック"/>
                      </a:endParaRP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ja-JP" altLang="en-US" sz="1000" b="0" i="0" u="none" strike="noStrike" dirty="0" smtClean="0">
                          <a:solidFill>
                            <a:srgbClr val="000000"/>
                          </a:solidFill>
                          <a:latin typeface="ＭＳ Ｐゴシック"/>
                        </a:rPr>
                        <a:t>✔</a:t>
                      </a: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endParaRPr lang="ja-JP" altLang="en-US" sz="1000" b="0" i="0" u="none" strike="noStrike" dirty="0">
                        <a:solidFill>
                          <a:srgbClr val="000000"/>
                        </a:solidFill>
                        <a:latin typeface="ＭＳ Ｐゴシック"/>
                      </a:endParaRP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ctr"/>
                      <a:r>
                        <a:rPr lang="en-US" altLang="ja-JP" sz="1000" b="0" i="0" u="none" strike="noStrike" dirty="0">
                          <a:solidFill>
                            <a:srgbClr val="000000"/>
                          </a:solidFill>
                          <a:latin typeface="ＭＳ Ｐゴシック"/>
                        </a:rPr>
                        <a:t>ICT</a:t>
                      </a:r>
                      <a:r>
                        <a:rPr lang="ja-JP" altLang="en-US" sz="1000" b="0" i="0" u="none" strike="noStrike" dirty="0">
                          <a:solidFill>
                            <a:srgbClr val="000000"/>
                          </a:solidFill>
                          <a:latin typeface="ＭＳ Ｐゴシック"/>
                        </a:rPr>
                        <a:t>戦略室</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extLst>
                  <a:ext uri="{0D108BD9-81ED-4DB2-BD59-A6C34878D82A}">
                    <a16:rowId xmlns:a16="http://schemas.microsoft.com/office/drawing/2014/main" xmlns="" val="10004"/>
                  </a:ext>
                </a:extLst>
              </a:tr>
              <a:tr h="508903">
                <a:tc>
                  <a:txBody>
                    <a:bodyPr/>
                    <a:lstStyle/>
                    <a:p>
                      <a:pPr algn="ctr" fontAlgn="ctr"/>
                      <a:r>
                        <a:rPr lang="en-US" altLang="ja-JP" sz="1000" b="0" i="0" u="none" strike="noStrike" dirty="0">
                          <a:solidFill>
                            <a:srgbClr val="000000"/>
                          </a:solidFill>
                          <a:latin typeface="ＭＳ Ｐゴシック"/>
                        </a:rPr>
                        <a:t>A</a:t>
                      </a:r>
                      <a:endParaRPr lang="en-US" sz="1000" b="0" i="0" u="none" strike="noStrike" dirty="0">
                        <a:solidFill>
                          <a:srgbClr val="000000"/>
                        </a:solidFill>
                        <a:latin typeface="ＭＳ Ｐゴシック"/>
                      </a:endParaRP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en-US" altLang="ja-JP" sz="1000" b="0" i="0" u="none" strike="noStrike" dirty="0">
                          <a:solidFill>
                            <a:srgbClr val="000000"/>
                          </a:solidFill>
                          <a:latin typeface="ＭＳ Ｐゴシック"/>
                        </a:rPr>
                        <a:t>13</a:t>
                      </a:r>
                      <a:r>
                        <a:rPr lang="en-US" altLang="ja-JP" sz="1000" b="0" i="0" u="none" strike="noStrike" dirty="0" smtClean="0">
                          <a:solidFill>
                            <a:srgbClr val="000000"/>
                          </a:solidFill>
                          <a:latin typeface="ＭＳ Ｐゴシック"/>
                        </a:rPr>
                        <a:t>.</a:t>
                      </a:r>
                      <a:endParaRPr lang="en-US" altLang="ja-JP" sz="1000" b="0" i="0" u="none" strike="noStrike" dirty="0">
                        <a:solidFill>
                          <a:srgbClr val="000000"/>
                        </a:solidFill>
                        <a:latin typeface="ＭＳ Ｐゴシック"/>
                      </a:endParaRPr>
                    </a:p>
                  </a:txBody>
                  <a:tcPr marL="4630" marR="4630" marT="463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dirty="0" smtClean="0">
                          <a:solidFill>
                            <a:srgbClr val="000000"/>
                          </a:solidFill>
                          <a:latin typeface="ＭＳ Ｐゴシック"/>
                        </a:rPr>
                        <a:t>（</a:t>
                      </a:r>
                      <a:r>
                        <a:rPr lang="en-US" altLang="ja-JP" sz="1000" b="0" i="0" u="none" strike="noStrike" dirty="0" smtClean="0">
                          <a:solidFill>
                            <a:srgbClr val="000000"/>
                          </a:solidFill>
                          <a:latin typeface="ＭＳ Ｐゴシック"/>
                        </a:rPr>
                        <a:t>33</a:t>
                      </a:r>
                      <a:r>
                        <a:rPr lang="ja-JP" altLang="en-US" sz="1000" b="0" i="0" u="none" strike="noStrike" dirty="0" smtClean="0">
                          <a:solidFill>
                            <a:srgbClr val="000000"/>
                          </a:solidFill>
                          <a:latin typeface="ＭＳ Ｐゴシック"/>
                        </a:rPr>
                        <a:t>）</a:t>
                      </a:r>
                      <a:endParaRPr lang="en-US" altLang="ja-JP" sz="1000" b="0" i="0" u="none" strike="noStrike" dirty="0">
                        <a:solidFill>
                          <a:srgbClr val="000000"/>
                        </a:solidFill>
                        <a:latin typeface="ＭＳ Ｐゴシック"/>
                      </a:endParaRP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en-US" altLang="ja-JP" sz="1000" b="0" i="0" u="none" strike="noStrike" dirty="0">
                          <a:solidFill>
                            <a:srgbClr val="000000"/>
                          </a:solidFill>
                          <a:latin typeface="ＭＳ Ｐゴシック"/>
                        </a:rPr>
                        <a:t>Ⅳ</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ctr"/>
                      <a:r>
                        <a:rPr lang="en-US" altLang="ja-JP" sz="1000" b="0" i="0" u="none" strike="noStrike" dirty="0">
                          <a:solidFill>
                            <a:srgbClr val="000000"/>
                          </a:solidFill>
                          <a:latin typeface="ＭＳ Ｐゴシック"/>
                        </a:rPr>
                        <a:t>【</a:t>
                      </a:r>
                      <a:r>
                        <a:rPr lang="ja-JP" altLang="en-US" sz="1000" b="0" i="0" u="none" strike="noStrike" dirty="0">
                          <a:solidFill>
                            <a:srgbClr val="000000"/>
                          </a:solidFill>
                          <a:latin typeface="ＭＳ Ｐゴシック"/>
                        </a:rPr>
                        <a:t>働き方改革</a:t>
                      </a:r>
                      <a:r>
                        <a:rPr lang="en-US" altLang="ja-JP" sz="1000" b="0" i="0" u="none" strike="noStrike" dirty="0">
                          <a:solidFill>
                            <a:srgbClr val="000000"/>
                          </a:solidFill>
                          <a:latin typeface="ＭＳ Ｐゴシック"/>
                        </a:rPr>
                        <a:t>】</a:t>
                      </a:r>
                    </a:p>
                    <a:p>
                      <a:pPr algn="l" fontAlgn="ctr"/>
                      <a:r>
                        <a:rPr lang="ja-JP" altLang="en-US" sz="1000" b="0" i="0" u="none" strike="noStrike" dirty="0" smtClean="0">
                          <a:solidFill>
                            <a:srgbClr val="000000"/>
                          </a:solidFill>
                          <a:latin typeface="ＭＳ Ｐゴシック"/>
                        </a:rPr>
                        <a:t>（</a:t>
                      </a:r>
                      <a:r>
                        <a:rPr lang="en-US" altLang="ja-JP" sz="1000" b="0" i="0" u="none" strike="noStrike" dirty="0" smtClean="0">
                          <a:solidFill>
                            <a:srgbClr val="000000"/>
                          </a:solidFill>
                          <a:latin typeface="ＭＳ Ｐゴシック"/>
                        </a:rPr>
                        <a:t>10</a:t>
                      </a:r>
                      <a:r>
                        <a:rPr lang="ja-JP" altLang="en-US" sz="1000" b="0" i="0" u="none" strike="noStrike" dirty="0" smtClean="0">
                          <a:solidFill>
                            <a:srgbClr val="000000"/>
                          </a:solidFill>
                          <a:latin typeface="ＭＳ Ｐゴシック"/>
                        </a:rPr>
                        <a:t>）</a:t>
                      </a:r>
                      <a:r>
                        <a:rPr lang="ja-JP" altLang="en-US" sz="1000" b="0" i="0" u="none" strike="noStrike" dirty="0">
                          <a:solidFill>
                            <a:srgbClr val="000000"/>
                          </a:solidFill>
                          <a:latin typeface="ＭＳ Ｐゴシック"/>
                        </a:rPr>
                        <a:t>働き方改革</a:t>
                      </a:r>
                    </a:p>
                  </a:txBody>
                  <a:tcPr marL="4630" marR="4630" marT="463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rtl="0" fontAlgn="ctr"/>
                      <a:r>
                        <a:rPr lang="ja-JP" altLang="en-US" sz="1000" b="0" i="0" u="none" strike="noStrike" dirty="0">
                          <a:solidFill>
                            <a:srgbClr val="000000"/>
                          </a:solidFill>
                          <a:latin typeface="ＭＳ Ｐゴシック"/>
                        </a:rPr>
                        <a:t>働き方改革</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endParaRPr lang="ja-JP" altLang="en-US" sz="1000" b="0" i="0" u="none" strike="noStrike" dirty="0">
                        <a:solidFill>
                          <a:srgbClr val="000000"/>
                        </a:solidFill>
                        <a:latin typeface="ＭＳ Ｐゴシック"/>
                      </a:endParaRPr>
                    </a:p>
                  </a:txBody>
                  <a:tcPr marL="4630" marR="4630" marT="4630" marB="0" vert="eaVert"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ja-JP" altLang="en-US" sz="1000" b="0" i="0" u="none" strike="noStrike" dirty="0" smtClean="0">
                          <a:solidFill>
                            <a:srgbClr val="000000"/>
                          </a:solidFill>
                          <a:latin typeface="ＭＳ Ｐゴシック"/>
                        </a:rPr>
                        <a:t>✔</a:t>
                      </a: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endParaRPr lang="ja-JP" altLang="en-US" sz="1000" b="0" i="0" u="none" strike="noStrike" dirty="0">
                        <a:solidFill>
                          <a:srgbClr val="000000"/>
                        </a:solidFill>
                        <a:latin typeface="ＭＳ Ｐゴシック"/>
                      </a:endParaRPr>
                    </a:p>
                  </a:txBody>
                  <a:tcPr marL="4630" marR="4630" marT="4630" marB="0" vert="eaVert"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endParaRPr lang="ja-JP" altLang="en-US" sz="1000" b="0" i="0" u="none" strike="noStrike" dirty="0">
                        <a:solidFill>
                          <a:srgbClr val="000000"/>
                        </a:solidFill>
                        <a:latin typeface="ＭＳ Ｐゴシック"/>
                      </a:endParaRP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ja-JP" altLang="en-US" sz="1000" b="0" i="0" u="none" strike="noStrike" dirty="0" smtClean="0">
                          <a:solidFill>
                            <a:srgbClr val="000000"/>
                          </a:solidFill>
                          <a:latin typeface="ＭＳ Ｐゴシック"/>
                        </a:rPr>
                        <a:t>✔</a:t>
                      </a: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endParaRPr lang="ja-JP" altLang="en-US" sz="1000" b="0" i="0" u="none" strike="noStrike" dirty="0">
                        <a:solidFill>
                          <a:srgbClr val="000000"/>
                        </a:solidFill>
                        <a:latin typeface="ＭＳ Ｐゴシック"/>
                      </a:endParaRP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ctr"/>
                      <a:r>
                        <a:rPr lang="ja-JP" altLang="en-US" sz="1000" b="0" i="0" u="none" strike="noStrike" dirty="0">
                          <a:solidFill>
                            <a:srgbClr val="000000"/>
                          </a:solidFill>
                          <a:latin typeface="ＭＳ Ｐゴシック"/>
                        </a:rPr>
                        <a:t>人事室</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extLst>
                  <a:ext uri="{0D108BD9-81ED-4DB2-BD59-A6C34878D82A}">
                    <a16:rowId xmlns:a16="http://schemas.microsoft.com/office/drawing/2014/main" xmlns="" val="10005"/>
                  </a:ext>
                </a:extLst>
              </a:tr>
              <a:tr h="508903">
                <a:tc>
                  <a:txBody>
                    <a:bodyPr/>
                    <a:lstStyle/>
                    <a:p>
                      <a:pPr algn="ctr" fontAlgn="ctr"/>
                      <a:r>
                        <a:rPr lang="en-US" sz="1000" b="0" i="0" u="none" strike="noStrike" dirty="0">
                          <a:solidFill>
                            <a:srgbClr val="000000"/>
                          </a:solidFill>
                          <a:latin typeface="ＭＳ Ｐゴシック"/>
                        </a:rPr>
                        <a:t>A</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en-US" altLang="ja-JP" sz="1000" b="0" i="0" u="none" strike="noStrike" dirty="0" smtClean="0">
                          <a:solidFill>
                            <a:srgbClr val="000000"/>
                          </a:solidFill>
                          <a:latin typeface="ＭＳ Ｐゴシック"/>
                        </a:rPr>
                        <a:t>14.</a:t>
                      </a:r>
                      <a:endParaRPr lang="en-US" altLang="ja-JP" sz="1000" b="0" i="0" u="none" strike="noStrike" dirty="0">
                        <a:solidFill>
                          <a:srgbClr val="000000"/>
                        </a:solidFill>
                        <a:latin typeface="ＭＳ Ｐゴシック"/>
                      </a:endParaRPr>
                    </a:p>
                  </a:txBody>
                  <a:tcPr marL="4630" marR="4630" marT="463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en-US" altLang="ja-JP" sz="1000" b="0" i="0" u="none" strike="noStrike" dirty="0" smtClean="0">
                          <a:solidFill>
                            <a:srgbClr val="000000"/>
                          </a:solidFill>
                          <a:latin typeface="ＭＳ Ｐゴシック"/>
                        </a:rPr>
                        <a:t>(34)</a:t>
                      </a:r>
                      <a:endParaRPr lang="en-US" altLang="ja-JP" sz="1000" b="0" i="0" u="none" strike="noStrike" dirty="0">
                        <a:solidFill>
                          <a:srgbClr val="000000"/>
                        </a:solidFill>
                        <a:latin typeface="ＭＳ Ｐゴシック"/>
                      </a:endParaRP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en-US" altLang="ja-JP" sz="1000" b="0" i="0" u="none" strike="noStrike" dirty="0">
                          <a:solidFill>
                            <a:srgbClr val="000000"/>
                          </a:solidFill>
                          <a:latin typeface="ＭＳ Ｐゴシック"/>
                        </a:rPr>
                        <a:t>Ⅲ</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just" fontAlgn="ctr"/>
                      <a:r>
                        <a:rPr lang="en-US" altLang="zh-TW" sz="1000" b="0" i="0" u="none" strike="noStrike" dirty="0" smtClean="0">
                          <a:solidFill>
                            <a:schemeClr val="tx1"/>
                          </a:solidFill>
                          <a:latin typeface="ＭＳ Ｐゴシック"/>
                        </a:rPr>
                        <a:t>(1</a:t>
                      </a:r>
                      <a:r>
                        <a:rPr lang="en-US" altLang="zh-TW" sz="900" b="0" i="0" u="none" strike="noStrike" dirty="0" smtClean="0">
                          <a:solidFill>
                            <a:schemeClr val="tx1"/>
                          </a:solidFill>
                          <a:latin typeface="ＭＳ Ｐゴシック"/>
                        </a:rPr>
                        <a:t>) </a:t>
                      </a:r>
                      <a:r>
                        <a:rPr lang="zh-TW" altLang="en-US" sz="900" b="0" i="0" u="none" strike="noStrike" dirty="0">
                          <a:solidFill>
                            <a:schemeClr val="tx1"/>
                          </a:solidFill>
                          <a:latin typeface="ＭＳ Ｐゴシック" pitchFamily="50" charset="-128"/>
                          <a:ea typeface="ＭＳ Ｐゴシック" pitchFamily="50" charset="-128"/>
                        </a:rPr>
                        <a:t>大阪府市統合本部</a:t>
                      </a:r>
                      <a:endParaRPr lang="en-US" altLang="zh-TW" sz="900" b="0" i="0" u="none" strike="noStrike" dirty="0">
                        <a:solidFill>
                          <a:schemeClr val="tx1"/>
                        </a:solidFill>
                        <a:latin typeface="ＭＳ Ｐゴシック" pitchFamily="50" charset="-128"/>
                        <a:ea typeface="ＭＳ Ｐゴシック" pitchFamily="50" charset="-128"/>
                      </a:endParaRPr>
                    </a:p>
                    <a:p>
                      <a:pPr algn="just" fontAlgn="ctr"/>
                      <a:r>
                        <a:rPr lang="ja-JP" altLang="en-US" sz="900" b="0" i="0" u="none" strike="noStrike" dirty="0">
                          <a:solidFill>
                            <a:schemeClr val="tx1"/>
                          </a:solidFill>
                          <a:latin typeface="ＭＳ Ｐゴシック" pitchFamily="50" charset="-128"/>
                          <a:ea typeface="ＭＳ Ｐゴシック" pitchFamily="50" charset="-128"/>
                        </a:rPr>
                        <a:t>　　・副首都推進本部</a:t>
                      </a:r>
                      <a:endParaRPr lang="zh-TW" altLang="en-US" sz="900" b="0" i="0" u="none" strike="noStrike" dirty="0">
                        <a:solidFill>
                          <a:schemeClr val="tx1"/>
                        </a:solidFill>
                        <a:latin typeface="ＭＳ Ｐゴシック" pitchFamily="50" charset="-128"/>
                        <a:ea typeface="ＭＳ Ｐゴシック" pitchFamily="50" charset="-128"/>
                      </a:endParaRPr>
                    </a:p>
                  </a:txBody>
                  <a:tcPr marL="4630" marR="4630" marT="463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rtl="0" fontAlgn="ctr"/>
                      <a:r>
                        <a:rPr lang="zh-TW" altLang="en-US" sz="1000" b="0" i="0" u="none" strike="noStrike" dirty="0">
                          <a:solidFill>
                            <a:schemeClr val="tx1"/>
                          </a:solidFill>
                          <a:latin typeface="ＭＳ Ｐゴシック" pitchFamily="50" charset="-128"/>
                          <a:ea typeface="ＭＳ Ｐゴシック" pitchFamily="50" charset="-128"/>
                        </a:rPr>
                        <a:t>大阪府市統合本部</a:t>
                      </a:r>
                      <a:r>
                        <a:rPr lang="ja-JP" altLang="en-US" sz="1000" b="0" i="0" u="none" strike="noStrike" dirty="0">
                          <a:solidFill>
                            <a:schemeClr val="tx1"/>
                          </a:solidFill>
                          <a:latin typeface="ＭＳ Ｐゴシック" pitchFamily="50" charset="-128"/>
                          <a:ea typeface="ＭＳ Ｐゴシック" pitchFamily="50" charset="-128"/>
                        </a:rPr>
                        <a:t>・副首都推進本部</a:t>
                      </a:r>
                      <a:endParaRPr lang="zh-TW" altLang="en-US" sz="1000" b="0" i="0" u="none" strike="noStrike" dirty="0">
                        <a:solidFill>
                          <a:schemeClr val="tx1"/>
                        </a:solidFill>
                        <a:latin typeface="ＭＳ Ｐゴシック" pitchFamily="50" charset="-128"/>
                        <a:ea typeface="ＭＳ Ｐゴシック" pitchFamily="50" charset="-128"/>
                      </a:endParaRP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dirty="0">
                          <a:solidFill>
                            <a:schemeClr val="tx1"/>
                          </a:solidFill>
                          <a:latin typeface="ＭＳ Ｐゴシック"/>
                        </a:rPr>
                        <a:t>　</a:t>
                      </a:r>
                    </a:p>
                  </a:txBody>
                  <a:tcPr marL="4630" marR="4630" marT="4630" marB="0" vert="eaVert"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a:solidFill>
                            <a:schemeClr val="tx1"/>
                          </a:solidFill>
                          <a:latin typeface="ＭＳ Ｐゴシック"/>
                        </a:rPr>
                        <a:t>✔</a:t>
                      </a: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a:solidFill>
                            <a:schemeClr val="tx1"/>
                          </a:solidFill>
                          <a:latin typeface="ＭＳ Ｐゴシック"/>
                        </a:rPr>
                        <a:t>　</a:t>
                      </a:r>
                    </a:p>
                  </a:txBody>
                  <a:tcPr marL="4630" marR="4630" marT="4630" marB="0" vert="eaVert"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dirty="0">
                          <a:solidFill>
                            <a:schemeClr val="tx1"/>
                          </a:solidFill>
                          <a:latin typeface="ＭＳ Ｐゴシック"/>
                        </a:rPr>
                        <a:t>　</a:t>
                      </a: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dirty="0">
                          <a:solidFill>
                            <a:schemeClr val="tx1"/>
                          </a:solidFill>
                          <a:latin typeface="ＭＳ Ｐゴシック"/>
                        </a:rPr>
                        <a:t>✔</a:t>
                      </a: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dirty="0">
                          <a:solidFill>
                            <a:schemeClr val="tx1"/>
                          </a:solidFill>
                          <a:latin typeface="ＭＳ Ｐゴシック"/>
                        </a:rPr>
                        <a:t>　</a:t>
                      </a: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ctr"/>
                      <a:r>
                        <a:rPr lang="ja-JP" altLang="en-US" sz="800" b="0" i="0" u="none" strike="noStrike" dirty="0">
                          <a:solidFill>
                            <a:schemeClr val="tx1"/>
                          </a:solidFill>
                          <a:latin typeface="ＭＳ Ｐゴシック"/>
                        </a:rPr>
                        <a:t>副首都推進局</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extLst>
                  <a:ext uri="{0D108BD9-81ED-4DB2-BD59-A6C34878D82A}">
                    <a16:rowId xmlns:a16="http://schemas.microsoft.com/office/drawing/2014/main" xmlns="" val="10006"/>
                  </a:ext>
                </a:extLst>
              </a:tr>
              <a:tr h="508903">
                <a:tc>
                  <a:txBody>
                    <a:bodyPr/>
                    <a:lstStyle/>
                    <a:p>
                      <a:pPr algn="ctr" fontAlgn="ctr"/>
                      <a:r>
                        <a:rPr lang="en-US" sz="1000" b="0" i="0" u="none" strike="noStrike" dirty="0">
                          <a:solidFill>
                            <a:srgbClr val="000000"/>
                          </a:solidFill>
                          <a:latin typeface="ＭＳ Ｐゴシック"/>
                        </a:rPr>
                        <a:t>A</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en-US" altLang="ja-JP" sz="1000" b="0" i="0" u="none" strike="noStrike" dirty="0" smtClean="0">
                          <a:solidFill>
                            <a:srgbClr val="000000"/>
                          </a:solidFill>
                          <a:latin typeface="ＭＳ Ｐゴシック"/>
                        </a:rPr>
                        <a:t>15.</a:t>
                      </a:r>
                      <a:endParaRPr lang="en-US" altLang="ja-JP" sz="1000" b="0" i="0" u="none" strike="noStrike" dirty="0">
                        <a:solidFill>
                          <a:srgbClr val="000000"/>
                        </a:solidFill>
                        <a:latin typeface="ＭＳ Ｐゴシック"/>
                      </a:endParaRPr>
                    </a:p>
                  </a:txBody>
                  <a:tcPr marL="4630" marR="4630" marT="463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en-US" altLang="ja-JP" sz="1000" b="0" i="0" u="none" strike="noStrike" dirty="0">
                          <a:solidFill>
                            <a:srgbClr val="000000"/>
                          </a:solidFill>
                          <a:latin typeface="ＭＳ Ｐゴシック"/>
                        </a:rPr>
                        <a:t>(</a:t>
                      </a:r>
                      <a:r>
                        <a:rPr lang="en-US" altLang="ja-JP" sz="1000" b="0" i="0" u="none" strike="noStrike" dirty="0" smtClean="0">
                          <a:solidFill>
                            <a:srgbClr val="000000"/>
                          </a:solidFill>
                          <a:latin typeface="ＭＳ Ｐゴシック"/>
                        </a:rPr>
                        <a:t>35)</a:t>
                      </a:r>
                      <a:endParaRPr lang="en-US" altLang="ja-JP" sz="1000" b="0" i="0" u="none" strike="noStrike" dirty="0">
                        <a:solidFill>
                          <a:srgbClr val="000000"/>
                        </a:solidFill>
                        <a:latin typeface="ＭＳ Ｐゴシック"/>
                      </a:endParaRP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en-US" altLang="ja-JP" sz="1000" b="0" i="0" u="none" strike="noStrike" dirty="0">
                          <a:solidFill>
                            <a:srgbClr val="000000"/>
                          </a:solidFill>
                          <a:latin typeface="ＭＳ Ｐゴシック"/>
                        </a:rPr>
                        <a:t>Ⅲ</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just" fontAlgn="ctr"/>
                      <a:r>
                        <a:rPr lang="en-US" altLang="ja-JP" sz="1000" b="0" i="0" u="none" strike="noStrike" dirty="0" smtClean="0">
                          <a:solidFill>
                            <a:schemeClr val="tx1"/>
                          </a:solidFill>
                          <a:latin typeface="ＭＳ Ｐゴシック"/>
                        </a:rPr>
                        <a:t>(7) </a:t>
                      </a:r>
                      <a:r>
                        <a:rPr lang="ja-JP" altLang="en-US" sz="1000" b="0" i="0" u="none" strike="noStrike" dirty="0">
                          <a:solidFill>
                            <a:schemeClr val="tx1"/>
                          </a:solidFill>
                          <a:latin typeface="ＭＳ Ｐゴシック"/>
                        </a:rPr>
                        <a:t>組織・事業の</a:t>
                      </a:r>
                      <a:endParaRPr lang="en-US" altLang="ja-JP" sz="1000" b="0" i="0" u="none" strike="noStrike" dirty="0">
                        <a:solidFill>
                          <a:schemeClr val="tx1"/>
                        </a:solidFill>
                        <a:latin typeface="ＭＳ Ｐゴシック"/>
                      </a:endParaRPr>
                    </a:p>
                    <a:p>
                      <a:pPr algn="just" fontAlgn="ctr"/>
                      <a:r>
                        <a:rPr lang="ja-JP" altLang="en-US" sz="1000" b="0" i="0" u="none" strike="noStrike" dirty="0">
                          <a:solidFill>
                            <a:schemeClr val="tx1"/>
                          </a:solidFill>
                          <a:latin typeface="ＭＳ Ｐゴシック"/>
                        </a:rPr>
                        <a:t>　一元化</a:t>
                      </a:r>
                    </a:p>
                  </a:txBody>
                  <a:tcPr marL="4630" marR="4630" marT="463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rtl="0" fontAlgn="ctr"/>
                      <a:r>
                        <a:rPr lang="zh-TW" altLang="en-US" sz="1000" b="0" i="0" u="none" strike="noStrike" dirty="0" smtClean="0">
                          <a:solidFill>
                            <a:schemeClr val="tx1"/>
                          </a:solidFill>
                          <a:latin typeface="ＭＳ Ｐゴシック" panose="020B0600070205080204" pitchFamily="50" charset="-128"/>
                          <a:ea typeface="ＭＳ Ｐゴシック" panose="020B0600070205080204" pitchFamily="50" charset="-128"/>
                        </a:rPr>
                        <a:t>大阪府中小企業信用保証協会／大阪市信用保証協会</a:t>
                      </a:r>
                      <a:endParaRPr lang="ja-JP" altLang="en-US" sz="1000" b="0" i="0" u="none" strike="noStrike" dirty="0">
                        <a:solidFill>
                          <a:schemeClr val="tx1"/>
                        </a:solidFill>
                        <a:latin typeface="ＭＳ Ｐゴシック" panose="020B0600070205080204" pitchFamily="50" charset="-128"/>
                        <a:ea typeface="ＭＳ Ｐゴシック" panose="020B0600070205080204" pitchFamily="50" charset="-128"/>
                      </a:endParaRP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dirty="0">
                          <a:solidFill>
                            <a:schemeClr val="tx1"/>
                          </a:solidFill>
                          <a:latin typeface="ＭＳ Ｐゴシック"/>
                        </a:rPr>
                        <a:t>　</a:t>
                      </a:r>
                    </a:p>
                  </a:txBody>
                  <a:tcPr marL="4630" marR="4630" marT="4630" marB="0" vert="eaVert"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dirty="0">
                          <a:solidFill>
                            <a:schemeClr val="tx1"/>
                          </a:solidFill>
                          <a:latin typeface="ＭＳ Ｐゴシック"/>
                        </a:rPr>
                        <a:t>✔</a:t>
                      </a: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dirty="0">
                          <a:solidFill>
                            <a:schemeClr val="tx1"/>
                          </a:solidFill>
                          <a:latin typeface="ＭＳ Ｐゴシック"/>
                        </a:rPr>
                        <a:t>　</a:t>
                      </a:r>
                    </a:p>
                  </a:txBody>
                  <a:tcPr marL="4630" marR="4630" marT="4630" marB="0" vert="eaVert"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dirty="0">
                          <a:solidFill>
                            <a:schemeClr val="tx1"/>
                          </a:solidFill>
                          <a:latin typeface="ＭＳ Ｐゴシック"/>
                        </a:rPr>
                        <a:t>　</a:t>
                      </a: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a:solidFill>
                            <a:schemeClr val="tx1"/>
                          </a:solidFill>
                          <a:latin typeface="ＭＳ Ｐゴシック"/>
                        </a:rPr>
                        <a:t>✔</a:t>
                      </a: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a:solidFill>
                            <a:schemeClr val="tx1"/>
                          </a:solidFill>
                          <a:latin typeface="ＭＳ Ｐゴシック"/>
                        </a:rPr>
                        <a:t>　</a:t>
                      </a: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ctr"/>
                      <a:r>
                        <a:rPr lang="ja-JP" altLang="en-US" sz="1000" b="0" i="0" u="none" strike="noStrike" dirty="0" smtClean="0">
                          <a:solidFill>
                            <a:schemeClr val="tx1"/>
                          </a:solidFill>
                          <a:latin typeface="ＭＳ Ｐゴシック"/>
                        </a:rPr>
                        <a:t>経済戦略局</a:t>
                      </a:r>
                      <a:endParaRPr lang="ja-JP" altLang="en-US" sz="1000" b="0" i="0" u="none" strike="noStrike" dirty="0">
                        <a:solidFill>
                          <a:schemeClr val="tx1"/>
                        </a:solidFill>
                        <a:latin typeface="ＭＳ Ｐゴシック"/>
                      </a:endParaRP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extLst>
                  <a:ext uri="{0D108BD9-81ED-4DB2-BD59-A6C34878D82A}">
                    <a16:rowId xmlns:a16="http://schemas.microsoft.com/office/drawing/2014/main" xmlns="" val="10007"/>
                  </a:ext>
                </a:extLst>
              </a:tr>
              <a:tr h="508903">
                <a:tc>
                  <a:txBody>
                    <a:bodyPr/>
                    <a:lstStyle/>
                    <a:p>
                      <a:pPr algn="ctr" fontAlgn="ctr"/>
                      <a:r>
                        <a:rPr lang="en-US" sz="1000" b="0" i="0" u="none" strike="noStrike" dirty="0">
                          <a:solidFill>
                            <a:srgbClr val="000000"/>
                          </a:solidFill>
                          <a:latin typeface="ＭＳ Ｐゴシック"/>
                        </a:rPr>
                        <a:t>A</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en-US" altLang="ja-JP" sz="1000" b="0" i="0" u="none" strike="noStrike" dirty="0" smtClean="0">
                          <a:solidFill>
                            <a:srgbClr val="000000"/>
                          </a:solidFill>
                          <a:latin typeface="ＭＳ Ｐゴシック"/>
                        </a:rPr>
                        <a:t>15.</a:t>
                      </a:r>
                      <a:endParaRPr lang="en-US" altLang="ja-JP" sz="1000" b="0" i="0" u="none" strike="noStrike" dirty="0">
                        <a:solidFill>
                          <a:srgbClr val="000000"/>
                        </a:solidFill>
                        <a:latin typeface="ＭＳ Ｐゴシック"/>
                      </a:endParaRPr>
                    </a:p>
                  </a:txBody>
                  <a:tcPr marL="4630" marR="4630" marT="463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en-US" altLang="ja-JP" sz="1000" b="0" i="0" u="none" strike="noStrike" dirty="0">
                          <a:solidFill>
                            <a:srgbClr val="000000"/>
                          </a:solidFill>
                          <a:latin typeface="ＭＳ Ｐゴシック"/>
                        </a:rPr>
                        <a:t>(</a:t>
                      </a:r>
                      <a:r>
                        <a:rPr lang="en-US" altLang="ja-JP" sz="1000" b="0" i="0" u="none" strike="noStrike" dirty="0" smtClean="0">
                          <a:solidFill>
                            <a:srgbClr val="000000"/>
                          </a:solidFill>
                          <a:latin typeface="ＭＳ Ｐゴシック"/>
                        </a:rPr>
                        <a:t>36)</a:t>
                      </a:r>
                      <a:endParaRPr lang="en-US" altLang="ja-JP" sz="1000" b="0" i="0" u="none" strike="noStrike" dirty="0">
                        <a:solidFill>
                          <a:srgbClr val="000000"/>
                        </a:solidFill>
                        <a:latin typeface="ＭＳ Ｐゴシック"/>
                      </a:endParaRP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en-US" altLang="ja-JP" sz="1000" b="0" i="0" u="none" strike="noStrike" dirty="0">
                          <a:solidFill>
                            <a:srgbClr val="000000"/>
                          </a:solidFill>
                          <a:latin typeface="ＭＳ Ｐゴシック"/>
                        </a:rPr>
                        <a:t>Ⅲ</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marL="0" marR="0" lvl="0" indent="0" algn="just" defTabSz="914400" rtl="0" eaLnBrk="1" fontAlgn="ctr"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smtClean="0">
                          <a:ln>
                            <a:noFill/>
                          </a:ln>
                          <a:solidFill>
                            <a:schemeClr val="tx1"/>
                          </a:solidFill>
                          <a:effectLst/>
                          <a:uLnTx/>
                          <a:uFillTx/>
                          <a:latin typeface="ＭＳ Ｐゴシック"/>
                          <a:ea typeface="+mn-ea"/>
                          <a:cs typeface="+mn-cs"/>
                        </a:rPr>
                        <a:t>(7) </a:t>
                      </a:r>
                      <a:r>
                        <a:rPr kumimoji="1" lang="ja-JP" altLang="en-US" sz="1000" b="0" i="0" u="none" strike="noStrike" kern="1200" cap="none" spc="0" normalizeH="0" baseline="0" noProof="0" dirty="0">
                          <a:ln>
                            <a:noFill/>
                          </a:ln>
                          <a:solidFill>
                            <a:schemeClr val="tx1"/>
                          </a:solidFill>
                          <a:effectLst/>
                          <a:uLnTx/>
                          <a:uFillTx/>
                          <a:latin typeface="ＭＳ Ｐゴシック"/>
                          <a:ea typeface="+mn-ea"/>
                          <a:cs typeface="+mn-cs"/>
                        </a:rPr>
                        <a:t>組織・事業の</a:t>
                      </a:r>
                      <a:endParaRPr kumimoji="1" lang="en-US" altLang="ja-JP" sz="1000" b="0" i="0" u="none" strike="noStrike" kern="1200" cap="none" spc="0" normalizeH="0" baseline="0" noProof="0" dirty="0">
                        <a:ln>
                          <a:noFill/>
                        </a:ln>
                        <a:solidFill>
                          <a:schemeClr val="tx1"/>
                        </a:solidFill>
                        <a:effectLst/>
                        <a:uLnTx/>
                        <a:uFillTx/>
                        <a:latin typeface="ＭＳ Ｐゴシック"/>
                        <a:ea typeface="+mn-ea"/>
                        <a:cs typeface="+mn-cs"/>
                      </a:endParaRPr>
                    </a:p>
                    <a:p>
                      <a:pPr marL="0" marR="0" lvl="0" indent="0" algn="just" defTabSz="914400" rtl="0" eaLnBrk="1" fontAlgn="ctr"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chemeClr val="tx1"/>
                          </a:solidFill>
                          <a:effectLst/>
                          <a:uLnTx/>
                          <a:uFillTx/>
                          <a:latin typeface="ＭＳ Ｐゴシック"/>
                          <a:ea typeface="+mn-ea"/>
                          <a:cs typeface="+mn-cs"/>
                        </a:rPr>
                        <a:t>　一元化</a:t>
                      </a:r>
                    </a:p>
                  </a:txBody>
                  <a:tcPr marL="4630" marR="4630" marT="463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rtl="0" fontAlgn="ctr"/>
                      <a:r>
                        <a:rPr lang="zh-TW" altLang="en-US" sz="1000" b="0" i="0" u="none" strike="noStrike" dirty="0" smtClean="0">
                          <a:solidFill>
                            <a:schemeClr val="tx1"/>
                          </a:solidFill>
                          <a:latin typeface="ＭＳ Ｐゴシック" panose="020B0600070205080204" pitchFamily="50" charset="-128"/>
                          <a:ea typeface="ＭＳ Ｐゴシック" panose="020B0600070205080204" pitchFamily="50" charset="-128"/>
                        </a:rPr>
                        <a:t>大阪府立公衆衛生研究所／大阪市立環境科学研究所</a:t>
                      </a:r>
                      <a:endParaRPr lang="ja-JP" altLang="en-US" sz="1000" b="0" i="0" u="none" strike="noStrike" dirty="0">
                        <a:solidFill>
                          <a:schemeClr val="tx1"/>
                        </a:solidFill>
                        <a:latin typeface="ＭＳ Ｐゴシック" panose="020B0600070205080204" pitchFamily="50" charset="-128"/>
                        <a:ea typeface="ＭＳ Ｐゴシック" panose="020B0600070205080204" pitchFamily="50" charset="-128"/>
                      </a:endParaRP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dirty="0">
                          <a:solidFill>
                            <a:schemeClr val="tx1"/>
                          </a:solidFill>
                          <a:latin typeface="ＭＳ Ｐゴシック"/>
                        </a:rPr>
                        <a:t>✔</a:t>
                      </a:r>
                    </a:p>
                  </a:txBody>
                  <a:tcPr marL="4630" marR="4630" marT="4630" marB="0" vert="eaVert"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dirty="0">
                          <a:solidFill>
                            <a:schemeClr val="tx1"/>
                          </a:solidFill>
                          <a:latin typeface="ＭＳ Ｐゴシック"/>
                        </a:rPr>
                        <a:t>　</a:t>
                      </a: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dirty="0">
                          <a:solidFill>
                            <a:schemeClr val="tx1"/>
                          </a:solidFill>
                          <a:latin typeface="ＭＳ Ｐゴシック"/>
                        </a:rPr>
                        <a:t>　</a:t>
                      </a:r>
                    </a:p>
                  </a:txBody>
                  <a:tcPr marL="4630" marR="4630" marT="4630" marB="0" vert="eaVert"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dirty="0">
                          <a:solidFill>
                            <a:schemeClr val="tx1"/>
                          </a:solidFill>
                          <a:latin typeface="ＭＳ Ｐゴシック"/>
                        </a:rPr>
                        <a:t>　</a:t>
                      </a: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dirty="0">
                          <a:solidFill>
                            <a:schemeClr val="tx1"/>
                          </a:solidFill>
                          <a:latin typeface="ＭＳ Ｐゴシック"/>
                        </a:rPr>
                        <a:t>✔</a:t>
                      </a: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dirty="0">
                          <a:solidFill>
                            <a:schemeClr val="tx1"/>
                          </a:solidFill>
                          <a:latin typeface="ＭＳ Ｐゴシック"/>
                        </a:rPr>
                        <a:t>　</a:t>
                      </a: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smtClean="0">
                          <a:ln>
                            <a:noFill/>
                          </a:ln>
                          <a:solidFill>
                            <a:schemeClr val="tx1"/>
                          </a:solidFill>
                          <a:effectLst/>
                          <a:uLnTx/>
                          <a:uFillTx/>
                          <a:latin typeface="ＭＳ Ｐゴシック"/>
                          <a:ea typeface="+mn-ea"/>
                          <a:cs typeface="+mn-cs"/>
                        </a:rPr>
                        <a:t>健康局</a:t>
                      </a:r>
                      <a:endParaRPr kumimoji="1" lang="ja-JP" altLang="en-US" sz="1000" b="0" i="0" u="none" strike="noStrike" kern="1200" cap="none" spc="0" normalizeH="0" baseline="0" noProof="0" dirty="0">
                        <a:ln>
                          <a:noFill/>
                        </a:ln>
                        <a:solidFill>
                          <a:schemeClr val="tx1"/>
                        </a:solidFill>
                        <a:effectLst/>
                        <a:uLnTx/>
                        <a:uFillTx/>
                        <a:latin typeface="ＭＳ Ｐゴシック"/>
                        <a:ea typeface="+mn-ea"/>
                        <a:cs typeface="+mn-cs"/>
                      </a:endParaRP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extLst>
                  <a:ext uri="{0D108BD9-81ED-4DB2-BD59-A6C34878D82A}">
                    <a16:rowId xmlns:a16="http://schemas.microsoft.com/office/drawing/2014/main" xmlns="" val="10008"/>
                  </a:ext>
                </a:extLst>
              </a:tr>
              <a:tr h="508903">
                <a:tc>
                  <a:txBody>
                    <a:bodyPr/>
                    <a:lstStyle/>
                    <a:p>
                      <a:pPr algn="ctr" fontAlgn="ctr"/>
                      <a:r>
                        <a:rPr lang="en-US" sz="1000" b="0" i="0" u="none" strike="noStrike" dirty="0" smtClean="0">
                          <a:solidFill>
                            <a:srgbClr val="000000"/>
                          </a:solidFill>
                          <a:latin typeface="ＭＳ Ｐゴシック"/>
                        </a:rPr>
                        <a:t>A</a:t>
                      </a:r>
                      <a:endParaRPr lang="en-US" sz="1000" b="0" i="0" u="none" strike="noStrike" dirty="0">
                        <a:solidFill>
                          <a:srgbClr val="000000"/>
                        </a:solidFill>
                        <a:latin typeface="ＭＳ Ｐゴシック"/>
                      </a:endParaRP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en-US" altLang="ja-JP" sz="1000" b="0" i="0" u="none" strike="noStrike" smtClean="0">
                          <a:solidFill>
                            <a:srgbClr val="000000"/>
                          </a:solidFill>
                          <a:latin typeface="ＭＳ Ｐゴシック"/>
                        </a:rPr>
                        <a:t>15.</a:t>
                      </a:r>
                      <a:endParaRPr lang="en-US" altLang="ja-JP" sz="1000" b="0" i="0" u="none" strike="noStrike" dirty="0">
                        <a:solidFill>
                          <a:srgbClr val="000000"/>
                        </a:solidFill>
                        <a:latin typeface="ＭＳ Ｐゴシック"/>
                      </a:endParaRPr>
                    </a:p>
                  </a:txBody>
                  <a:tcPr marL="4630" marR="4630" marT="463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en-US" altLang="ja-JP" sz="1000" b="0" i="0" u="none" strike="noStrike" dirty="0" smtClean="0">
                          <a:solidFill>
                            <a:srgbClr val="000000"/>
                          </a:solidFill>
                          <a:latin typeface="ＭＳ Ｐゴシック"/>
                        </a:rPr>
                        <a:t>(37)</a:t>
                      </a:r>
                      <a:endParaRPr lang="en-US" altLang="ja-JP" sz="1000" b="0" i="0" u="none" strike="noStrike" dirty="0">
                        <a:solidFill>
                          <a:srgbClr val="000000"/>
                        </a:solidFill>
                        <a:latin typeface="ＭＳ Ｐゴシック"/>
                      </a:endParaRP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en-US" altLang="ja-JP" sz="1000" b="0" i="0" u="none" strike="noStrike" smtClean="0">
                          <a:solidFill>
                            <a:srgbClr val="000000"/>
                          </a:solidFill>
                          <a:latin typeface="ＭＳ Ｐゴシック"/>
                        </a:rPr>
                        <a:t>Ⅲ</a:t>
                      </a:r>
                      <a:endParaRPr lang="en-US" altLang="ja-JP" sz="1000" b="0" i="0" u="none" strike="noStrike" dirty="0">
                        <a:solidFill>
                          <a:srgbClr val="000000"/>
                        </a:solidFill>
                        <a:latin typeface="ＭＳ Ｐゴシック"/>
                      </a:endParaRP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marL="0" marR="0" lvl="0" indent="0" algn="just" defTabSz="914400" rtl="0" eaLnBrk="1" fontAlgn="ctr"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smtClean="0">
                          <a:ln>
                            <a:noFill/>
                          </a:ln>
                          <a:solidFill>
                            <a:schemeClr val="tx1"/>
                          </a:solidFill>
                          <a:effectLst/>
                          <a:uLnTx/>
                          <a:uFillTx/>
                          <a:latin typeface="ＭＳ Ｐゴシック"/>
                          <a:ea typeface="+mn-ea"/>
                          <a:cs typeface="+mn-cs"/>
                        </a:rPr>
                        <a:t>(7) </a:t>
                      </a:r>
                      <a:r>
                        <a:rPr kumimoji="1" lang="ja-JP" altLang="en-US" sz="1000" b="0" i="0" u="none" strike="noStrike" kern="1200" cap="none" spc="0" normalizeH="0" baseline="0" noProof="0" smtClean="0">
                          <a:ln>
                            <a:noFill/>
                          </a:ln>
                          <a:solidFill>
                            <a:schemeClr val="tx1"/>
                          </a:solidFill>
                          <a:effectLst/>
                          <a:uLnTx/>
                          <a:uFillTx/>
                          <a:latin typeface="ＭＳ Ｐゴシック"/>
                          <a:ea typeface="+mn-ea"/>
                          <a:cs typeface="+mn-cs"/>
                        </a:rPr>
                        <a:t>組織・事業の</a:t>
                      </a:r>
                      <a:endParaRPr kumimoji="1" lang="en-US" altLang="ja-JP" sz="1000" b="0" i="0" u="none" strike="noStrike" kern="1200" cap="none" spc="0" normalizeH="0" baseline="0" noProof="0" smtClean="0">
                        <a:ln>
                          <a:noFill/>
                        </a:ln>
                        <a:solidFill>
                          <a:schemeClr val="tx1"/>
                        </a:solidFill>
                        <a:effectLst/>
                        <a:uLnTx/>
                        <a:uFillTx/>
                        <a:latin typeface="ＭＳ Ｐゴシック"/>
                        <a:ea typeface="+mn-ea"/>
                        <a:cs typeface="+mn-cs"/>
                      </a:endParaRPr>
                    </a:p>
                    <a:p>
                      <a:pPr marL="0" marR="0" lvl="0" indent="0" algn="just" defTabSz="914400" rtl="0" eaLnBrk="1" fontAlgn="ctr"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smtClean="0">
                          <a:ln>
                            <a:noFill/>
                          </a:ln>
                          <a:solidFill>
                            <a:schemeClr val="tx1"/>
                          </a:solidFill>
                          <a:effectLst/>
                          <a:uLnTx/>
                          <a:uFillTx/>
                          <a:latin typeface="ＭＳ Ｐゴシック"/>
                          <a:ea typeface="+mn-ea"/>
                          <a:cs typeface="+mn-cs"/>
                        </a:rPr>
                        <a:t>　一元化</a:t>
                      </a:r>
                      <a:endParaRPr kumimoji="1" lang="ja-JP" altLang="en-US" sz="1000" b="0" i="0" u="none" strike="noStrike" kern="1200" cap="none" spc="0" normalizeH="0" baseline="0" noProof="0" dirty="0">
                        <a:ln>
                          <a:noFill/>
                        </a:ln>
                        <a:solidFill>
                          <a:schemeClr val="tx1"/>
                        </a:solidFill>
                        <a:effectLst/>
                        <a:uLnTx/>
                        <a:uFillTx/>
                        <a:latin typeface="ＭＳ Ｐゴシック"/>
                        <a:ea typeface="+mn-ea"/>
                        <a:cs typeface="+mn-cs"/>
                      </a:endParaRPr>
                    </a:p>
                  </a:txBody>
                  <a:tcPr marL="4630" marR="4630" marT="463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rtl="0" fontAlgn="ctr"/>
                      <a:r>
                        <a:rPr lang="ja-JP" altLang="en-US" sz="1000" b="0" i="0" u="none" strike="noStrike" dirty="0" smtClean="0">
                          <a:solidFill>
                            <a:schemeClr val="tx1"/>
                          </a:solidFill>
                          <a:latin typeface="ＭＳ Ｐゴシック"/>
                        </a:rPr>
                        <a:t>府立消防学校</a:t>
                      </a:r>
                      <a:r>
                        <a:rPr lang="zh-TW" altLang="en-US" sz="1000" b="0" i="0" u="none" strike="noStrike" dirty="0" smtClean="0">
                          <a:solidFill>
                            <a:schemeClr val="tx1"/>
                          </a:solidFill>
                          <a:latin typeface="ＭＳ Ｐゴシック"/>
                        </a:rPr>
                        <a:t>／</a:t>
                      </a:r>
                      <a:r>
                        <a:rPr lang="ja-JP" altLang="en-US" sz="1000" b="0" i="0" u="none" strike="noStrike" dirty="0" smtClean="0">
                          <a:solidFill>
                            <a:schemeClr val="tx1"/>
                          </a:solidFill>
                          <a:latin typeface="ＭＳ Ｐゴシック"/>
                        </a:rPr>
                        <a:t>市立消防学校</a:t>
                      </a:r>
                      <a:endParaRPr lang="ja-JP" altLang="en-US" sz="1000" b="0" i="0" u="none" strike="noStrike" dirty="0">
                        <a:solidFill>
                          <a:schemeClr val="tx1"/>
                        </a:solidFill>
                        <a:latin typeface="ＭＳ Ｐゴシック"/>
                      </a:endParaRP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dirty="0" smtClean="0">
                          <a:solidFill>
                            <a:schemeClr val="tx1"/>
                          </a:solidFill>
                          <a:latin typeface="ＭＳ Ｐゴシック"/>
                        </a:rPr>
                        <a:t>✔</a:t>
                      </a:r>
                      <a:endParaRPr lang="ja-JP" altLang="en-US" sz="1000" b="0" i="0" u="none" strike="noStrike" dirty="0">
                        <a:solidFill>
                          <a:schemeClr val="tx1"/>
                        </a:solidFill>
                        <a:latin typeface="ＭＳ Ｐゴシック"/>
                      </a:endParaRPr>
                    </a:p>
                  </a:txBody>
                  <a:tcPr marL="4630" marR="4630" marT="4630" marB="0" vert="eaVert"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dirty="0" smtClean="0">
                          <a:solidFill>
                            <a:schemeClr val="tx1"/>
                          </a:solidFill>
                          <a:latin typeface="ＭＳ Ｐゴシック"/>
                        </a:rPr>
                        <a:t>　</a:t>
                      </a:r>
                      <a:endParaRPr lang="ja-JP" altLang="en-US" sz="1000" b="0" i="0" u="none" strike="noStrike" dirty="0">
                        <a:solidFill>
                          <a:schemeClr val="tx1"/>
                        </a:solidFill>
                        <a:latin typeface="ＭＳ Ｐゴシック"/>
                      </a:endParaRP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smtClean="0">
                          <a:solidFill>
                            <a:schemeClr val="tx1"/>
                          </a:solidFill>
                          <a:latin typeface="ＭＳ Ｐゴシック"/>
                        </a:rPr>
                        <a:t>　</a:t>
                      </a:r>
                      <a:endParaRPr lang="ja-JP" altLang="en-US" sz="1000" b="0" i="0" u="none" strike="noStrike">
                        <a:solidFill>
                          <a:schemeClr val="tx1"/>
                        </a:solidFill>
                        <a:latin typeface="ＭＳ Ｐゴシック"/>
                      </a:endParaRPr>
                    </a:p>
                  </a:txBody>
                  <a:tcPr marL="4630" marR="4630" marT="4630" marB="0" vert="eaVert"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smtClean="0">
                          <a:solidFill>
                            <a:schemeClr val="tx1"/>
                          </a:solidFill>
                          <a:latin typeface="ＭＳ Ｐゴシック"/>
                        </a:rPr>
                        <a:t>　</a:t>
                      </a:r>
                      <a:endParaRPr lang="ja-JP" altLang="en-US" sz="1000" b="0" i="0" u="none" strike="noStrike">
                        <a:solidFill>
                          <a:schemeClr val="tx1"/>
                        </a:solidFill>
                        <a:latin typeface="ＭＳ Ｐゴシック"/>
                      </a:endParaRP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smtClean="0">
                          <a:solidFill>
                            <a:schemeClr val="tx1"/>
                          </a:solidFill>
                          <a:latin typeface="ＭＳ Ｐゴシック"/>
                        </a:rPr>
                        <a:t>✔</a:t>
                      </a:r>
                      <a:endParaRPr lang="ja-JP" altLang="en-US" sz="1000" b="0" i="0" u="none" strike="noStrike">
                        <a:solidFill>
                          <a:schemeClr val="tx1"/>
                        </a:solidFill>
                        <a:latin typeface="ＭＳ Ｐゴシック"/>
                      </a:endParaRP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smtClean="0">
                          <a:solidFill>
                            <a:schemeClr val="tx1"/>
                          </a:solidFill>
                          <a:latin typeface="ＭＳ Ｐゴシック"/>
                        </a:rPr>
                        <a:t>　</a:t>
                      </a:r>
                      <a:endParaRPr lang="ja-JP" altLang="en-US" sz="1000" b="0" i="0" u="none" strike="noStrike">
                        <a:solidFill>
                          <a:schemeClr val="tx1"/>
                        </a:solidFill>
                        <a:latin typeface="ＭＳ Ｐゴシック"/>
                      </a:endParaRP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smtClean="0">
                          <a:ln>
                            <a:noFill/>
                          </a:ln>
                          <a:solidFill>
                            <a:schemeClr val="tx1"/>
                          </a:solidFill>
                          <a:effectLst/>
                          <a:uLnTx/>
                          <a:uFillTx/>
                          <a:latin typeface="ＭＳ Ｐゴシック"/>
                          <a:ea typeface="+mn-ea"/>
                          <a:cs typeface="+mn-cs"/>
                        </a:rPr>
                        <a:t>消防局</a:t>
                      </a:r>
                      <a:endParaRPr kumimoji="1" lang="ja-JP" altLang="en-US" sz="1100" b="0" i="0" u="none" strike="noStrike" kern="1200" cap="none" spc="0" normalizeH="0" baseline="0" noProof="0" dirty="0">
                        <a:ln>
                          <a:noFill/>
                        </a:ln>
                        <a:solidFill>
                          <a:schemeClr val="tx1"/>
                        </a:solidFill>
                        <a:effectLst/>
                        <a:uLnTx/>
                        <a:uFillTx/>
                        <a:latin typeface="ＭＳ Ｐゴシック"/>
                        <a:ea typeface="+mn-ea"/>
                        <a:cs typeface="+mn-cs"/>
                      </a:endParaRP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extLst>
                  <a:ext uri="{0D108BD9-81ED-4DB2-BD59-A6C34878D82A}">
                    <a16:rowId xmlns:a16="http://schemas.microsoft.com/office/drawing/2014/main" xmlns="" val="10009"/>
                  </a:ext>
                </a:extLst>
              </a:tr>
              <a:tr h="508903">
                <a:tc>
                  <a:txBody>
                    <a:bodyPr/>
                    <a:lstStyle/>
                    <a:p>
                      <a:pPr algn="ctr" fontAlgn="ctr"/>
                      <a:r>
                        <a:rPr lang="en-US" sz="1000" b="0" i="0" u="none" strike="noStrike" smtClean="0">
                          <a:solidFill>
                            <a:srgbClr val="000000"/>
                          </a:solidFill>
                          <a:latin typeface="ＭＳ Ｐゴシック"/>
                        </a:rPr>
                        <a:t>A</a:t>
                      </a:r>
                      <a:endParaRPr lang="en-US" sz="1000" b="0" i="0" u="none" strike="noStrike">
                        <a:solidFill>
                          <a:srgbClr val="000000"/>
                        </a:solidFill>
                        <a:latin typeface="ＭＳ Ｐゴシック"/>
                      </a:endParaRP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en-US" altLang="ja-JP" sz="1000" b="0" i="0" u="none" strike="noStrike" smtClean="0">
                          <a:solidFill>
                            <a:srgbClr val="000000"/>
                          </a:solidFill>
                          <a:latin typeface="ＭＳ Ｐゴシック"/>
                        </a:rPr>
                        <a:t>16.</a:t>
                      </a:r>
                      <a:endParaRPr lang="en-US" altLang="ja-JP" sz="1000" b="0" i="0" u="none" strike="noStrike" dirty="0">
                        <a:solidFill>
                          <a:srgbClr val="000000"/>
                        </a:solidFill>
                        <a:latin typeface="ＭＳ Ｐゴシック"/>
                      </a:endParaRPr>
                    </a:p>
                  </a:txBody>
                  <a:tcPr marL="4630" marR="4630" marT="463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en-US" altLang="ja-JP" sz="1000" b="0" i="0" u="none" strike="noStrike" dirty="0" smtClean="0">
                          <a:solidFill>
                            <a:srgbClr val="000000"/>
                          </a:solidFill>
                          <a:latin typeface="ＭＳ Ｐゴシック"/>
                        </a:rPr>
                        <a:t>(38)</a:t>
                      </a:r>
                      <a:endParaRPr lang="en-US" altLang="ja-JP" sz="1000" b="0" i="0" u="none" strike="noStrike" dirty="0">
                        <a:solidFill>
                          <a:srgbClr val="000000"/>
                        </a:solidFill>
                        <a:latin typeface="ＭＳ Ｐゴシック"/>
                      </a:endParaRP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en-US" altLang="ja-JP" sz="1000" b="0" i="0" u="none" strike="noStrike" smtClean="0">
                          <a:solidFill>
                            <a:srgbClr val="000000"/>
                          </a:solidFill>
                          <a:latin typeface="ＭＳ Ｐゴシック"/>
                        </a:rPr>
                        <a:t>Ⅲ</a:t>
                      </a:r>
                      <a:endParaRPr lang="en-US" altLang="ja-JP" sz="1000" b="0" i="0" u="none" strike="noStrike" dirty="0">
                        <a:solidFill>
                          <a:srgbClr val="000000"/>
                        </a:solidFill>
                        <a:latin typeface="ＭＳ Ｐゴシック"/>
                      </a:endParaRP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marL="0" marR="0" lvl="0" indent="0" algn="just" defTabSz="914400" rtl="0" eaLnBrk="1" fontAlgn="ctr"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smtClean="0">
                          <a:ln>
                            <a:noFill/>
                          </a:ln>
                          <a:solidFill>
                            <a:schemeClr val="tx1"/>
                          </a:solidFill>
                          <a:effectLst/>
                          <a:uLnTx/>
                          <a:uFillTx/>
                          <a:latin typeface="ＭＳ Ｐゴシック"/>
                          <a:ea typeface="+mn-ea"/>
                          <a:cs typeface="+mn-cs"/>
                        </a:rPr>
                        <a:t>(7) </a:t>
                      </a:r>
                      <a:r>
                        <a:rPr kumimoji="1" lang="ja-JP" altLang="en-US" sz="1000" b="0" i="0" u="none" strike="noStrike" kern="1200" cap="none" spc="0" normalizeH="0" baseline="0" noProof="0" smtClean="0">
                          <a:ln>
                            <a:noFill/>
                          </a:ln>
                          <a:solidFill>
                            <a:schemeClr val="tx1"/>
                          </a:solidFill>
                          <a:effectLst/>
                          <a:uLnTx/>
                          <a:uFillTx/>
                          <a:latin typeface="ＭＳ Ｐゴシック"/>
                          <a:ea typeface="+mn-ea"/>
                          <a:cs typeface="+mn-cs"/>
                        </a:rPr>
                        <a:t>組織・事業の</a:t>
                      </a:r>
                      <a:endParaRPr kumimoji="1" lang="en-US" altLang="ja-JP" sz="1000" b="0" i="0" u="none" strike="noStrike" kern="1200" cap="none" spc="0" normalizeH="0" baseline="0" noProof="0" smtClean="0">
                        <a:ln>
                          <a:noFill/>
                        </a:ln>
                        <a:solidFill>
                          <a:schemeClr val="tx1"/>
                        </a:solidFill>
                        <a:effectLst/>
                        <a:uLnTx/>
                        <a:uFillTx/>
                        <a:latin typeface="ＭＳ Ｐゴシック"/>
                        <a:ea typeface="+mn-ea"/>
                        <a:cs typeface="+mn-cs"/>
                      </a:endParaRPr>
                    </a:p>
                    <a:p>
                      <a:pPr marL="0" marR="0" lvl="0" indent="0" algn="just" defTabSz="914400" rtl="0" eaLnBrk="1" fontAlgn="ctr"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smtClean="0">
                          <a:ln>
                            <a:noFill/>
                          </a:ln>
                          <a:solidFill>
                            <a:schemeClr val="tx1"/>
                          </a:solidFill>
                          <a:effectLst/>
                          <a:uLnTx/>
                          <a:uFillTx/>
                          <a:latin typeface="ＭＳ Ｐゴシック"/>
                          <a:ea typeface="+mn-ea"/>
                          <a:cs typeface="+mn-cs"/>
                        </a:rPr>
                        <a:t>　一元化</a:t>
                      </a:r>
                      <a:endParaRPr kumimoji="1" lang="ja-JP" altLang="en-US" sz="1000" b="0" i="0" u="none" strike="noStrike" kern="1200" cap="none" spc="0" normalizeH="0" baseline="0" noProof="0" dirty="0">
                        <a:ln>
                          <a:noFill/>
                        </a:ln>
                        <a:solidFill>
                          <a:schemeClr val="tx1"/>
                        </a:solidFill>
                        <a:effectLst/>
                        <a:uLnTx/>
                        <a:uFillTx/>
                        <a:latin typeface="ＭＳ Ｐゴシック"/>
                        <a:ea typeface="+mn-ea"/>
                        <a:cs typeface="+mn-cs"/>
                      </a:endParaRPr>
                    </a:p>
                  </a:txBody>
                  <a:tcPr marL="4630" marR="4630" marT="463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rtl="0" fontAlgn="ctr"/>
                      <a:r>
                        <a:rPr lang="ja-JP" altLang="en-US" sz="1000" b="0" i="0" u="none" strike="noStrike" dirty="0" smtClean="0">
                          <a:solidFill>
                            <a:schemeClr val="tx1"/>
                          </a:solidFill>
                          <a:latin typeface="ＭＳ Ｐゴシック"/>
                        </a:rPr>
                        <a:t>府営住宅／市営住宅</a:t>
                      </a:r>
                      <a:endParaRPr lang="ja-JP" altLang="en-US" sz="1000" b="0" i="0" u="none" strike="noStrike" dirty="0">
                        <a:solidFill>
                          <a:schemeClr val="tx1"/>
                        </a:solidFill>
                        <a:latin typeface="ＭＳ Ｐゴシック"/>
                      </a:endParaRP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smtClean="0">
                          <a:solidFill>
                            <a:schemeClr val="tx1"/>
                          </a:solidFill>
                          <a:latin typeface="ＭＳ Ｐゴシック"/>
                        </a:rPr>
                        <a:t>✔</a:t>
                      </a:r>
                      <a:endParaRPr lang="ja-JP" altLang="en-US" sz="1000" b="0" i="0" u="none" strike="noStrike" dirty="0">
                        <a:solidFill>
                          <a:schemeClr val="tx1"/>
                        </a:solidFill>
                        <a:latin typeface="ＭＳ Ｐゴシック"/>
                      </a:endParaRPr>
                    </a:p>
                  </a:txBody>
                  <a:tcPr marL="4630" marR="4630" marT="4630" marB="0" vert="eaVert"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dirty="0" smtClean="0">
                          <a:solidFill>
                            <a:schemeClr val="tx1"/>
                          </a:solidFill>
                          <a:latin typeface="ＭＳ Ｐゴシック"/>
                        </a:rPr>
                        <a:t>　</a:t>
                      </a:r>
                      <a:endParaRPr lang="ja-JP" altLang="en-US" sz="1000" b="0" i="0" u="none" strike="noStrike" dirty="0">
                        <a:solidFill>
                          <a:schemeClr val="tx1"/>
                        </a:solidFill>
                        <a:latin typeface="ＭＳ Ｐゴシック"/>
                      </a:endParaRP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dirty="0" smtClean="0">
                          <a:solidFill>
                            <a:schemeClr val="tx1"/>
                          </a:solidFill>
                          <a:latin typeface="ＭＳ Ｐゴシック"/>
                        </a:rPr>
                        <a:t>　</a:t>
                      </a:r>
                      <a:endParaRPr lang="ja-JP" altLang="en-US" sz="1000" b="0" i="0" u="none" strike="noStrike" dirty="0">
                        <a:solidFill>
                          <a:schemeClr val="tx1"/>
                        </a:solidFill>
                        <a:latin typeface="ＭＳ Ｐゴシック"/>
                      </a:endParaRPr>
                    </a:p>
                  </a:txBody>
                  <a:tcPr marL="4630" marR="4630" marT="4630" marB="0" vert="eaVert"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smtClean="0">
                          <a:solidFill>
                            <a:schemeClr val="tx1"/>
                          </a:solidFill>
                          <a:latin typeface="ＭＳ Ｐゴシック"/>
                        </a:rPr>
                        <a:t>　</a:t>
                      </a:r>
                      <a:endParaRPr lang="ja-JP" altLang="en-US" sz="1000" b="0" i="0" u="none" strike="noStrike" dirty="0">
                        <a:solidFill>
                          <a:schemeClr val="tx1"/>
                        </a:solidFill>
                        <a:latin typeface="ＭＳ Ｐゴシック"/>
                      </a:endParaRP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dirty="0" smtClean="0">
                          <a:solidFill>
                            <a:schemeClr val="tx1"/>
                          </a:solidFill>
                          <a:latin typeface="ＭＳ Ｐゴシック"/>
                        </a:rPr>
                        <a:t>✔</a:t>
                      </a:r>
                      <a:endParaRPr lang="ja-JP" altLang="en-US" sz="1000" b="0" i="0" u="none" strike="noStrike" dirty="0">
                        <a:solidFill>
                          <a:schemeClr val="tx1"/>
                        </a:solidFill>
                        <a:latin typeface="ＭＳ Ｐゴシック"/>
                      </a:endParaRP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smtClean="0">
                          <a:solidFill>
                            <a:schemeClr val="tx1"/>
                          </a:solidFill>
                          <a:latin typeface="ＭＳ Ｐゴシック"/>
                        </a:rPr>
                        <a:t>　</a:t>
                      </a:r>
                      <a:endParaRPr lang="ja-JP" altLang="en-US" sz="1000" b="0" i="0" u="none" strike="noStrike" dirty="0">
                        <a:solidFill>
                          <a:schemeClr val="tx1"/>
                        </a:solidFill>
                        <a:latin typeface="ＭＳ Ｐゴシック"/>
                      </a:endParaRP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smtClean="0">
                          <a:ln>
                            <a:noFill/>
                          </a:ln>
                          <a:solidFill>
                            <a:schemeClr val="tx1"/>
                          </a:solidFill>
                          <a:effectLst/>
                          <a:uLnTx/>
                          <a:uFillTx/>
                          <a:latin typeface="ＭＳ Ｐゴシック"/>
                          <a:ea typeface="+mn-ea"/>
                          <a:cs typeface="+mn-cs"/>
                        </a:rPr>
                        <a:t>都市整備局</a:t>
                      </a:r>
                      <a:endParaRPr kumimoji="1" lang="ja-JP" altLang="en-US" sz="1000" b="0" i="0" u="none" strike="noStrike" kern="1200" cap="none" spc="0" normalizeH="0" baseline="0" noProof="0" dirty="0">
                        <a:ln>
                          <a:noFill/>
                        </a:ln>
                        <a:solidFill>
                          <a:schemeClr val="tx1"/>
                        </a:solidFill>
                        <a:effectLst/>
                        <a:uLnTx/>
                        <a:uFillTx/>
                        <a:latin typeface="ＭＳ Ｐゴシック"/>
                        <a:ea typeface="+mn-ea"/>
                        <a:cs typeface="+mn-cs"/>
                      </a:endParaRP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extLst>
                  <a:ext uri="{0D108BD9-81ED-4DB2-BD59-A6C34878D82A}">
                    <a16:rowId xmlns:a16="http://schemas.microsoft.com/office/drawing/2014/main" xmlns="" val="10010"/>
                  </a:ext>
                </a:extLst>
              </a:tr>
              <a:tr h="508903">
                <a:tc>
                  <a:txBody>
                    <a:bodyPr/>
                    <a:lstStyle/>
                    <a:p>
                      <a:pPr algn="ctr" fontAlgn="ctr"/>
                      <a:r>
                        <a:rPr lang="en-US" sz="1000" b="0" i="0" u="none" strike="noStrike" dirty="0">
                          <a:solidFill>
                            <a:srgbClr val="000000"/>
                          </a:solidFill>
                          <a:latin typeface="ＭＳ Ｐゴシック"/>
                        </a:rPr>
                        <a:t>A</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en-US" altLang="ja-JP" sz="1000" b="0" i="0" u="none" strike="noStrike" dirty="0">
                          <a:solidFill>
                            <a:srgbClr val="000000"/>
                          </a:solidFill>
                          <a:latin typeface="ＭＳ Ｐゴシック"/>
                        </a:rPr>
                        <a:t>-</a:t>
                      </a:r>
                    </a:p>
                  </a:txBody>
                  <a:tcPr marL="4630" marR="4630" marT="463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en-US" altLang="ja-JP" sz="1000" b="0" i="0" u="none" strike="noStrike" dirty="0">
                          <a:solidFill>
                            <a:srgbClr val="000000"/>
                          </a:solidFill>
                          <a:latin typeface="ＭＳ Ｐゴシック"/>
                        </a:rPr>
                        <a:t>(</a:t>
                      </a:r>
                      <a:r>
                        <a:rPr lang="en-US" altLang="ja-JP" sz="1000" b="0" i="0" u="none" strike="noStrike" dirty="0" smtClean="0">
                          <a:solidFill>
                            <a:srgbClr val="000000"/>
                          </a:solidFill>
                          <a:latin typeface="ＭＳ Ｐゴシック"/>
                        </a:rPr>
                        <a:t>39)</a:t>
                      </a:r>
                      <a:endParaRPr lang="en-US" altLang="ja-JP" sz="1000" b="0" i="0" u="none" strike="noStrike" dirty="0">
                        <a:solidFill>
                          <a:srgbClr val="000000"/>
                        </a:solidFill>
                        <a:latin typeface="ＭＳ Ｐゴシック"/>
                      </a:endParaRP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dirty="0">
                          <a:solidFill>
                            <a:srgbClr val="000000"/>
                          </a:solidFill>
                          <a:latin typeface="ＭＳ Ｐゴシック"/>
                        </a:rPr>
                        <a:t>　</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ctr"/>
                      <a:r>
                        <a:rPr lang="zh-TW" altLang="en-US" sz="1000" b="0" i="0" u="none" strike="noStrike" dirty="0">
                          <a:solidFill>
                            <a:schemeClr val="tx1"/>
                          </a:solidFill>
                          <a:latin typeface="ＭＳ Ｐゴシック" pitchFamily="50" charset="-128"/>
                          <a:ea typeface="ＭＳ Ｐゴシック" pitchFamily="50" charset="-128"/>
                        </a:rPr>
                        <a:t>参考資料（個票）</a:t>
                      </a:r>
                    </a:p>
                  </a:txBody>
                  <a:tcPr marL="4630" marR="4630" marT="463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rtl="0" fontAlgn="ctr"/>
                      <a:r>
                        <a:rPr lang="ja-JP" altLang="en-US" sz="1000" b="0" i="0" u="none" strike="noStrike" dirty="0">
                          <a:solidFill>
                            <a:schemeClr val="tx1"/>
                          </a:solidFill>
                          <a:latin typeface="ＭＳ Ｐゴシック"/>
                        </a:rPr>
                        <a:t>新公会計制度の導入</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dirty="0">
                          <a:solidFill>
                            <a:schemeClr val="tx1"/>
                          </a:solidFill>
                          <a:latin typeface="ＭＳ Ｐゴシック"/>
                        </a:rPr>
                        <a:t>　</a:t>
                      </a:r>
                    </a:p>
                  </a:txBody>
                  <a:tcPr marL="4630" marR="4630" marT="4630" marB="0" vert="eaVert"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a:solidFill>
                            <a:schemeClr val="tx1"/>
                          </a:solidFill>
                          <a:latin typeface="ＭＳ Ｐゴシック"/>
                        </a:rPr>
                        <a:t>✔</a:t>
                      </a: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dirty="0">
                          <a:solidFill>
                            <a:schemeClr val="tx1"/>
                          </a:solidFill>
                          <a:latin typeface="ＭＳ Ｐゴシック"/>
                        </a:rPr>
                        <a:t>　</a:t>
                      </a:r>
                    </a:p>
                  </a:txBody>
                  <a:tcPr marL="4630" marR="4630" marT="4630" marB="0" vert="eaVert"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dirty="0">
                          <a:solidFill>
                            <a:schemeClr val="tx1"/>
                          </a:solidFill>
                          <a:latin typeface="ＭＳ Ｐゴシック"/>
                        </a:rPr>
                        <a:t>✔</a:t>
                      </a: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dirty="0">
                          <a:solidFill>
                            <a:schemeClr val="tx1"/>
                          </a:solidFill>
                          <a:latin typeface="ＭＳ Ｐゴシック"/>
                        </a:rPr>
                        <a:t>　</a:t>
                      </a: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dirty="0">
                          <a:solidFill>
                            <a:schemeClr val="tx1"/>
                          </a:solidFill>
                          <a:latin typeface="ＭＳ Ｐゴシック"/>
                        </a:rPr>
                        <a:t>　</a:t>
                      </a: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ctr"/>
                      <a:r>
                        <a:rPr lang="ja-JP" altLang="en-US" sz="1000" b="0" i="0" u="none" strike="noStrike" dirty="0">
                          <a:solidFill>
                            <a:schemeClr val="tx1"/>
                          </a:solidFill>
                          <a:latin typeface="ＭＳ Ｐゴシック"/>
                        </a:rPr>
                        <a:t>会計室</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extLst>
                  <a:ext uri="{0D108BD9-81ED-4DB2-BD59-A6C34878D82A}">
                    <a16:rowId xmlns:a16="http://schemas.microsoft.com/office/drawing/2014/main" xmlns="" val="10011"/>
                  </a:ext>
                </a:extLst>
              </a:tr>
              <a:tr h="508903">
                <a:tc>
                  <a:txBody>
                    <a:bodyPr/>
                    <a:lstStyle/>
                    <a:p>
                      <a:pPr algn="ctr" fontAlgn="ctr"/>
                      <a:r>
                        <a:rPr lang="en-US" sz="1000" b="0" i="0" u="none" strike="noStrike" dirty="0">
                          <a:solidFill>
                            <a:srgbClr val="000000"/>
                          </a:solidFill>
                          <a:latin typeface="ＭＳ Ｐゴシック"/>
                        </a:rPr>
                        <a:t>A</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1000" b="0" i="0" u="none" strike="noStrike">
                          <a:solidFill>
                            <a:srgbClr val="000000"/>
                          </a:solidFill>
                          <a:latin typeface="ＭＳ Ｐゴシック"/>
                        </a:rPr>
                        <a:t>-</a:t>
                      </a:r>
                    </a:p>
                  </a:txBody>
                  <a:tcPr marL="4630" marR="4630" marT="463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1000" b="0" i="0" u="none" strike="noStrike" dirty="0" smtClean="0">
                          <a:solidFill>
                            <a:srgbClr val="000000"/>
                          </a:solidFill>
                          <a:latin typeface="ＭＳ Ｐゴシック"/>
                        </a:rPr>
                        <a:t>(40)</a:t>
                      </a:r>
                      <a:endParaRPr lang="en-US" altLang="ja-JP" sz="1000" b="0" i="0" u="none" strike="noStrike" dirty="0">
                        <a:solidFill>
                          <a:srgbClr val="000000"/>
                        </a:solidFill>
                        <a:latin typeface="ＭＳ Ｐゴシック"/>
                      </a:endParaRP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ja-JP" altLang="en-US" sz="1000" b="0" i="0" u="none" strike="noStrike" dirty="0">
                          <a:solidFill>
                            <a:srgbClr val="000000"/>
                          </a:solidFill>
                          <a:latin typeface="ＭＳ Ｐゴシック"/>
                        </a:rPr>
                        <a:t>　</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zh-TW" altLang="en-US" sz="1000" b="0" i="0" u="none" strike="noStrike" dirty="0">
                          <a:solidFill>
                            <a:srgbClr val="000000"/>
                          </a:solidFill>
                          <a:latin typeface="ＭＳ Ｐゴシック" pitchFamily="50" charset="-128"/>
                          <a:ea typeface="ＭＳ Ｐゴシック" pitchFamily="50" charset="-128"/>
                        </a:rPr>
                        <a:t>参考資料（個票）</a:t>
                      </a:r>
                    </a:p>
                  </a:txBody>
                  <a:tcPr marL="4630" marR="4630" marT="463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rtl="0" fontAlgn="ctr"/>
                      <a:r>
                        <a:rPr lang="ja-JP" altLang="en-US" sz="1000" b="0" i="0" u="none" strike="noStrike" dirty="0">
                          <a:solidFill>
                            <a:srgbClr val="000000"/>
                          </a:solidFill>
                          <a:latin typeface="ＭＳ Ｐゴシック"/>
                        </a:rPr>
                        <a:t>市税・使用料の減免措置の見直し</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ja-JP" altLang="en-US" sz="1000" b="0" i="0" u="none" strike="noStrike">
                          <a:solidFill>
                            <a:srgbClr val="000000"/>
                          </a:solidFill>
                          <a:latin typeface="ＭＳ Ｐゴシック"/>
                        </a:rPr>
                        <a:t>　</a:t>
                      </a:r>
                    </a:p>
                  </a:txBody>
                  <a:tcPr marL="4630" marR="4630" marT="4630" marB="0" vert="eaVert"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ja-JP" altLang="en-US" sz="1000" b="0" i="0" u="none" strike="noStrike">
                          <a:solidFill>
                            <a:srgbClr val="000000"/>
                          </a:solidFill>
                          <a:latin typeface="ＭＳ Ｐゴシック"/>
                        </a:rPr>
                        <a:t>✔</a:t>
                      </a: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ja-JP" altLang="en-US" sz="1000" b="0" i="0" u="none" strike="noStrike">
                          <a:solidFill>
                            <a:srgbClr val="000000"/>
                          </a:solidFill>
                          <a:latin typeface="ＭＳ Ｐゴシック"/>
                        </a:rPr>
                        <a:t>　</a:t>
                      </a:r>
                    </a:p>
                  </a:txBody>
                  <a:tcPr marL="4630" marR="4630" marT="4630" marB="0" vert="eaVert"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ja-JP" altLang="en-US" sz="1000" b="0" i="0" u="none" strike="noStrike">
                          <a:solidFill>
                            <a:srgbClr val="000000"/>
                          </a:solidFill>
                          <a:latin typeface="ＭＳ Ｐゴシック"/>
                        </a:rPr>
                        <a:t>✔</a:t>
                      </a: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ja-JP" altLang="en-US" sz="1000" b="0" i="0" u="none" strike="noStrike" dirty="0">
                          <a:solidFill>
                            <a:srgbClr val="000000"/>
                          </a:solidFill>
                          <a:latin typeface="ＭＳ Ｐゴシック"/>
                        </a:rPr>
                        <a:t>　</a:t>
                      </a: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ja-JP" altLang="en-US" sz="1000" b="0" i="0" u="none" strike="noStrike" dirty="0">
                          <a:solidFill>
                            <a:srgbClr val="000000"/>
                          </a:solidFill>
                          <a:latin typeface="ＭＳ Ｐゴシック"/>
                        </a:rPr>
                        <a:t>　</a:t>
                      </a: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zh-TW" altLang="en-US" sz="1000" b="0" i="0" u="none" strike="noStrike" dirty="0">
                          <a:solidFill>
                            <a:srgbClr val="000000"/>
                          </a:solidFill>
                          <a:latin typeface="ＭＳ Ｐゴシック" pitchFamily="50" charset="-128"/>
                          <a:ea typeface="ＭＳ Ｐゴシック" pitchFamily="50" charset="-128"/>
                        </a:rPr>
                        <a:t>財政局</a:t>
                      </a:r>
                      <a:br>
                        <a:rPr lang="zh-TW" altLang="en-US" sz="1000" b="0" i="0" u="none" strike="noStrike" dirty="0">
                          <a:solidFill>
                            <a:srgbClr val="000000"/>
                          </a:solidFill>
                          <a:latin typeface="ＭＳ Ｐゴシック" pitchFamily="50" charset="-128"/>
                          <a:ea typeface="ＭＳ Ｐゴシック" pitchFamily="50" charset="-128"/>
                        </a:rPr>
                      </a:br>
                      <a:r>
                        <a:rPr lang="zh-TW" altLang="en-US" sz="1000" b="0" i="0" u="none" strike="noStrike" dirty="0">
                          <a:solidFill>
                            <a:srgbClr val="000000"/>
                          </a:solidFill>
                          <a:latin typeface="ＭＳ Ｐゴシック" pitchFamily="50" charset="-128"/>
                          <a:ea typeface="ＭＳ Ｐゴシック" pitchFamily="50" charset="-128"/>
                        </a:rPr>
                        <a:t>契約管財局</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2"/>
                  </a:ext>
                </a:extLst>
              </a:tr>
            </a:tbl>
          </a:graphicData>
        </a:graphic>
      </p:graphicFrame>
      <p:sp>
        <p:nvSpPr>
          <p:cNvPr id="5" name="スライド番号プレースホルダ 56"/>
          <p:cNvSpPr>
            <a:spLocks noGrp="1"/>
          </p:cNvSpPr>
          <p:nvPr>
            <p:ph type="sldNum" sz="quarter" idx="12"/>
          </p:nvPr>
        </p:nvSpPr>
        <p:spPr>
          <a:xfrm>
            <a:off x="8407474" y="6669360"/>
            <a:ext cx="720080" cy="177924"/>
          </a:xfrm>
        </p:spPr>
        <p:txBody>
          <a:bodyPr/>
          <a:lstStyle/>
          <a:p>
            <a:fld id="{CCEC3038-1CF1-4B63-9920-55248DCFBA97}" type="slidenum">
              <a:rPr kumimoji="1" lang="ja-JP" altLang="en-US" smtClean="0"/>
              <a:pPr/>
              <a:t>193</a:t>
            </a:fld>
            <a:endParaRPr kumimoji="1" lang="ja-JP" altLang="en-US" dirty="0"/>
          </a:p>
        </p:txBody>
      </p:sp>
    </p:spTree>
    <p:extLst>
      <p:ext uri="{BB962C8B-B14F-4D97-AF65-F5344CB8AC3E}">
        <p14:creationId xmlns:p14="http://schemas.microsoft.com/office/powerpoint/2010/main" val="1645462134"/>
      </p:ext>
    </p:extLst>
  </p:cSld>
  <p:clrMapOvr>
    <a:masterClrMapping/>
  </p:clrMapOvr>
</p:sld>
</file>

<file path=ppt/slides/slide1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表 2"/>
          <p:cNvGraphicFramePr>
            <a:graphicFrameLocks noGrp="1"/>
          </p:cNvGraphicFramePr>
          <p:nvPr>
            <p:extLst>
              <p:ext uri="{D42A27DB-BD31-4B8C-83A1-F6EECF244321}">
                <p14:modId xmlns:p14="http://schemas.microsoft.com/office/powerpoint/2010/main" val="3679877713"/>
              </p:ext>
            </p:extLst>
          </p:nvPr>
        </p:nvGraphicFramePr>
        <p:xfrm>
          <a:off x="179510" y="188636"/>
          <a:ext cx="8784980" cy="6479997"/>
        </p:xfrm>
        <a:graphic>
          <a:graphicData uri="http://schemas.openxmlformats.org/drawingml/2006/table">
            <a:tbl>
              <a:tblPr/>
              <a:tblGrid>
                <a:gridCol w="284943">
                  <a:extLst>
                    <a:ext uri="{9D8B030D-6E8A-4147-A177-3AD203B41FA5}">
                      <a16:colId xmlns:a16="http://schemas.microsoft.com/office/drawing/2014/main" xmlns="" val="20000"/>
                    </a:ext>
                  </a:extLst>
                </a:gridCol>
                <a:gridCol w="229794">
                  <a:extLst>
                    <a:ext uri="{9D8B030D-6E8A-4147-A177-3AD203B41FA5}">
                      <a16:colId xmlns:a16="http://schemas.microsoft.com/office/drawing/2014/main" xmlns="" val="20001"/>
                    </a:ext>
                  </a:extLst>
                </a:gridCol>
                <a:gridCol w="321710">
                  <a:extLst>
                    <a:ext uri="{9D8B030D-6E8A-4147-A177-3AD203B41FA5}">
                      <a16:colId xmlns:a16="http://schemas.microsoft.com/office/drawing/2014/main" xmlns="" val="20002"/>
                    </a:ext>
                  </a:extLst>
                </a:gridCol>
                <a:gridCol w="227496">
                  <a:extLst>
                    <a:ext uri="{9D8B030D-6E8A-4147-A177-3AD203B41FA5}">
                      <a16:colId xmlns:a16="http://schemas.microsoft.com/office/drawing/2014/main" xmlns="" val="20003"/>
                    </a:ext>
                  </a:extLst>
                </a:gridCol>
                <a:gridCol w="1130581">
                  <a:extLst>
                    <a:ext uri="{9D8B030D-6E8A-4147-A177-3AD203B41FA5}">
                      <a16:colId xmlns:a16="http://schemas.microsoft.com/office/drawing/2014/main" xmlns="" val="20004"/>
                    </a:ext>
                  </a:extLst>
                </a:gridCol>
                <a:gridCol w="4191419">
                  <a:extLst>
                    <a:ext uri="{9D8B030D-6E8A-4147-A177-3AD203B41FA5}">
                      <a16:colId xmlns:a16="http://schemas.microsoft.com/office/drawing/2014/main" xmlns="" val="20005"/>
                    </a:ext>
                  </a:extLst>
                </a:gridCol>
                <a:gridCol w="284943">
                  <a:extLst>
                    <a:ext uri="{9D8B030D-6E8A-4147-A177-3AD203B41FA5}">
                      <a16:colId xmlns:a16="http://schemas.microsoft.com/office/drawing/2014/main" xmlns="" val="20006"/>
                    </a:ext>
                  </a:extLst>
                </a:gridCol>
                <a:gridCol w="284943">
                  <a:extLst>
                    <a:ext uri="{9D8B030D-6E8A-4147-A177-3AD203B41FA5}">
                      <a16:colId xmlns:a16="http://schemas.microsoft.com/office/drawing/2014/main" xmlns="" val="20007"/>
                    </a:ext>
                  </a:extLst>
                </a:gridCol>
                <a:gridCol w="284943">
                  <a:extLst>
                    <a:ext uri="{9D8B030D-6E8A-4147-A177-3AD203B41FA5}">
                      <a16:colId xmlns:a16="http://schemas.microsoft.com/office/drawing/2014/main" xmlns="" val="20008"/>
                    </a:ext>
                  </a:extLst>
                </a:gridCol>
                <a:gridCol w="284943">
                  <a:extLst>
                    <a:ext uri="{9D8B030D-6E8A-4147-A177-3AD203B41FA5}">
                      <a16:colId xmlns:a16="http://schemas.microsoft.com/office/drawing/2014/main" xmlns="" val="20009"/>
                    </a:ext>
                  </a:extLst>
                </a:gridCol>
                <a:gridCol w="284943">
                  <a:extLst>
                    <a:ext uri="{9D8B030D-6E8A-4147-A177-3AD203B41FA5}">
                      <a16:colId xmlns:a16="http://schemas.microsoft.com/office/drawing/2014/main" xmlns="" val="20010"/>
                    </a:ext>
                  </a:extLst>
                </a:gridCol>
                <a:gridCol w="284943">
                  <a:extLst>
                    <a:ext uri="{9D8B030D-6E8A-4147-A177-3AD203B41FA5}">
                      <a16:colId xmlns:a16="http://schemas.microsoft.com/office/drawing/2014/main" xmlns="" val="20011"/>
                    </a:ext>
                  </a:extLst>
                </a:gridCol>
                <a:gridCol w="689379">
                  <a:extLst>
                    <a:ext uri="{9D8B030D-6E8A-4147-A177-3AD203B41FA5}">
                      <a16:colId xmlns:a16="http://schemas.microsoft.com/office/drawing/2014/main" xmlns="" val="20012"/>
                    </a:ext>
                  </a:extLst>
                </a:gridCol>
              </a:tblGrid>
              <a:tr h="253038">
                <a:tc rowSpan="2" gridSpan="2">
                  <a:txBody>
                    <a:bodyPr/>
                    <a:lstStyle/>
                    <a:p>
                      <a:pPr algn="ctr" fontAlgn="ctr"/>
                      <a:r>
                        <a:rPr lang="en-US" altLang="ja-JP" sz="1000" b="1" i="0" u="none" strike="noStrike" dirty="0">
                          <a:solidFill>
                            <a:srgbClr val="000000"/>
                          </a:solidFill>
                          <a:latin typeface="ＭＳ Ｐゴシック"/>
                        </a:rPr>
                        <a:t>4</a:t>
                      </a:r>
                      <a:r>
                        <a:rPr lang="ja-JP" altLang="en-US" sz="1000" b="1" i="0" u="none" strike="noStrike" dirty="0">
                          <a:solidFill>
                            <a:srgbClr val="000000"/>
                          </a:solidFill>
                          <a:latin typeface="ＭＳ Ｐゴシック"/>
                        </a:rPr>
                        <a:t>象限</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tcPr>
                </a:tc>
                <a:tc rowSpan="2" hMerge="1">
                  <a:txBody>
                    <a:bodyPr/>
                    <a:lstStyle/>
                    <a:p>
                      <a:endParaRPr kumimoji="1" lang="ja-JP" altLang="en-US"/>
                    </a:p>
                  </a:txBody>
                  <a:tcPr/>
                </a:tc>
                <a:tc rowSpan="3">
                  <a:txBody>
                    <a:bodyPr/>
                    <a:lstStyle/>
                    <a:p>
                      <a:pPr algn="ctr" fontAlgn="ctr"/>
                      <a:r>
                        <a:rPr lang="ja-JP" altLang="en-US" sz="1000" b="1" i="0" u="none" strike="noStrike" dirty="0">
                          <a:solidFill>
                            <a:srgbClr val="000000"/>
                          </a:solidFill>
                          <a:latin typeface="ＭＳ Ｐゴシック"/>
                        </a:rPr>
                        <a:t>通し番号</a:t>
                      </a:r>
                    </a:p>
                  </a:txBody>
                  <a:tcPr marL="4630" marR="4630" marT="4630" marB="0" vert="eaVert"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rowSpan="3" gridSpan="2">
                  <a:txBody>
                    <a:bodyPr/>
                    <a:lstStyle/>
                    <a:p>
                      <a:pPr algn="ctr" fontAlgn="ctr"/>
                      <a:r>
                        <a:rPr lang="ja-JP" altLang="en-US" sz="1000" b="1" i="0" u="none" strike="noStrike">
                          <a:solidFill>
                            <a:srgbClr val="000000"/>
                          </a:solidFill>
                          <a:latin typeface="ＭＳ Ｐゴシック"/>
                        </a:rPr>
                        <a:t>章立て</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rowSpan="3" hMerge="1">
                  <a:txBody>
                    <a:bodyPr/>
                    <a:lstStyle/>
                    <a:p>
                      <a:endParaRPr kumimoji="1" lang="ja-JP" altLang="en-US"/>
                    </a:p>
                  </a:txBody>
                  <a:tcPr/>
                </a:tc>
                <a:tc rowSpan="3">
                  <a:txBody>
                    <a:bodyPr/>
                    <a:lstStyle/>
                    <a:p>
                      <a:pPr algn="ctr" rtl="0" fontAlgn="ctr"/>
                      <a:r>
                        <a:rPr lang="ja-JP" altLang="en-US" sz="1000" b="1" i="0" u="none" strike="noStrike">
                          <a:solidFill>
                            <a:srgbClr val="000000"/>
                          </a:solidFill>
                          <a:latin typeface="ＭＳ Ｐゴシック"/>
                        </a:rPr>
                        <a:t>改革項目</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gridSpan="2">
                  <a:txBody>
                    <a:bodyPr/>
                    <a:lstStyle/>
                    <a:p>
                      <a:pPr algn="ctr" fontAlgn="ctr"/>
                      <a:r>
                        <a:rPr lang="ja-JP" altLang="en-US" sz="1000" b="1" i="0" u="none" strike="noStrike" dirty="0">
                          <a:solidFill>
                            <a:srgbClr val="000000"/>
                          </a:solidFill>
                          <a:latin typeface="ＭＳ Ｐゴシック"/>
                        </a:rPr>
                        <a:t>タイプ</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tcPr>
                </a:tc>
                <a:tc hMerge="1">
                  <a:txBody>
                    <a:bodyPr/>
                    <a:lstStyle/>
                    <a:p>
                      <a:endParaRPr kumimoji="1" lang="ja-JP" altLang="en-US"/>
                    </a:p>
                  </a:txBody>
                  <a:tcPr/>
                </a:tc>
                <a:tc gridSpan="4">
                  <a:txBody>
                    <a:bodyPr/>
                    <a:lstStyle/>
                    <a:p>
                      <a:pPr algn="ctr" fontAlgn="ctr"/>
                      <a:r>
                        <a:rPr lang="ja-JP" altLang="en-US" sz="1000" b="1" i="0" u="none" strike="noStrike">
                          <a:solidFill>
                            <a:srgbClr val="000000"/>
                          </a:solidFill>
                          <a:latin typeface="ＭＳ Ｐゴシック"/>
                        </a:rPr>
                        <a:t>改革スタイル</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rowSpan="3">
                  <a:txBody>
                    <a:bodyPr/>
                    <a:lstStyle/>
                    <a:p>
                      <a:pPr algn="ctr" fontAlgn="ctr"/>
                      <a:r>
                        <a:rPr lang="ja-JP" altLang="en-US" sz="1000" b="1" i="0" u="none" strike="noStrike">
                          <a:solidFill>
                            <a:srgbClr val="000000"/>
                          </a:solidFill>
                          <a:latin typeface="ＭＳ Ｐゴシック"/>
                        </a:rPr>
                        <a:t>部局</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0"/>
                  </a:ext>
                </a:extLst>
              </a:tr>
              <a:tr h="48265">
                <a:tc gridSpan="2" vMerge="1">
                  <a:txBody>
                    <a:bodyPr/>
                    <a:lstStyle/>
                    <a:p>
                      <a:endParaRPr kumimoji="1" lang="ja-JP" altLang="en-US"/>
                    </a:p>
                  </a:txBody>
                  <a:tcPr/>
                </a:tc>
                <a:tc hMerge="1" vMerge="1">
                  <a:txBody>
                    <a:bodyPr/>
                    <a:lstStyle/>
                    <a:p>
                      <a:endParaRPr kumimoji="1" lang="ja-JP" altLang="en-US"/>
                    </a:p>
                  </a:txBody>
                  <a:tcPr/>
                </a:tc>
                <a:tc vMerge="1">
                  <a:txBody>
                    <a:bodyPr/>
                    <a:lstStyle/>
                    <a:p>
                      <a:endParaRPr kumimoji="1" lang="ja-JP" altLang="en-US"/>
                    </a:p>
                  </a:txBody>
                  <a:tcPr/>
                </a:tc>
                <a:tc gridSpan="2" vMerge="1">
                  <a:txBody>
                    <a:bodyPr/>
                    <a:lstStyle/>
                    <a:p>
                      <a:endParaRPr kumimoji="1" lang="ja-JP" altLang="en-US"/>
                    </a:p>
                  </a:txBody>
                  <a:tcPr/>
                </a:tc>
                <a:tc hMerge="1" vMerge="1">
                  <a:txBody>
                    <a:bodyPr/>
                    <a:lstStyle/>
                    <a:p>
                      <a:endParaRPr kumimoji="1" lang="ja-JP" altLang="en-US"/>
                    </a:p>
                  </a:txBody>
                  <a:tcPr/>
                </a:tc>
                <a:tc vMerge="1">
                  <a:txBody>
                    <a:bodyPr/>
                    <a:lstStyle/>
                    <a:p>
                      <a:endParaRPr kumimoji="1" lang="ja-JP" altLang="en-US"/>
                    </a:p>
                  </a:txBody>
                  <a:tcPr/>
                </a:tc>
                <a:tc rowSpan="2">
                  <a:txBody>
                    <a:bodyPr/>
                    <a:lstStyle/>
                    <a:p>
                      <a:pPr algn="ctr" fontAlgn="ctr"/>
                      <a:r>
                        <a:rPr lang="ja-JP" altLang="en-US" sz="1000" b="1" i="0" u="none" strike="noStrike">
                          <a:solidFill>
                            <a:srgbClr val="000000"/>
                          </a:solidFill>
                          <a:latin typeface="ＭＳ Ｐゴシック"/>
                        </a:rPr>
                        <a:t>政策の刷新</a:t>
                      </a:r>
                    </a:p>
                  </a:txBody>
                  <a:tcPr marL="4630" marR="4630" marT="4630" marB="0" vert="eaVert"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tcPr>
                </a:tc>
                <a:tc rowSpan="2">
                  <a:txBody>
                    <a:bodyPr/>
                    <a:lstStyle/>
                    <a:p>
                      <a:pPr algn="ctr" fontAlgn="ctr"/>
                      <a:r>
                        <a:rPr lang="ja-JP" altLang="en-US" sz="1000" b="1" i="0" u="none" strike="noStrike">
                          <a:solidFill>
                            <a:srgbClr val="000000"/>
                          </a:solidFill>
                          <a:latin typeface="ＭＳ Ｐゴシック"/>
                        </a:rPr>
                        <a:t>執行の刷新</a:t>
                      </a: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tcPr>
                </a:tc>
                <a:tc rowSpan="2">
                  <a:txBody>
                    <a:bodyPr/>
                    <a:lstStyle/>
                    <a:p>
                      <a:pPr algn="ctr" fontAlgn="ctr"/>
                      <a:r>
                        <a:rPr lang="ja-JP" altLang="en-US" sz="1000" b="1" i="0" u="none" strike="noStrike">
                          <a:solidFill>
                            <a:srgbClr val="000000"/>
                          </a:solidFill>
                          <a:latin typeface="ＭＳ Ｐゴシック"/>
                        </a:rPr>
                        <a:t>投資・予算</a:t>
                      </a:r>
                    </a:p>
                  </a:txBody>
                  <a:tcPr marL="4630" marR="4630" marT="4630" marB="0" vert="eaVert"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tcPr>
                </a:tc>
                <a:tc rowSpan="2">
                  <a:txBody>
                    <a:bodyPr/>
                    <a:lstStyle/>
                    <a:p>
                      <a:pPr algn="ctr" fontAlgn="ctr"/>
                      <a:r>
                        <a:rPr lang="ja-JP" altLang="en-US" sz="1000" b="1" i="0" u="none" strike="noStrike">
                          <a:solidFill>
                            <a:srgbClr val="000000"/>
                          </a:solidFill>
                          <a:latin typeface="ＭＳ Ｐゴシック"/>
                        </a:rPr>
                        <a:t>条例・規則・</a:t>
                      </a:r>
                      <a:br>
                        <a:rPr lang="ja-JP" altLang="en-US" sz="1000" b="1" i="0" u="none" strike="noStrike">
                          <a:solidFill>
                            <a:srgbClr val="000000"/>
                          </a:solidFill>
                          <a:latin typeface="ＭＳ Ｐゴシック"/>
                        </a:rPr>
                      </a:br>
                      <a:r>
                        <a:rPr lang="ja-JP" altLang="en-US" sz="1000" b="1" i="0" u="none" strike="noStrike">
                          <a:solidFill>
                            <a:srgbClr val="000000"/>
                          </a:solidFill>
                          <a:latin typeface="ＭＳ Ｐゴシック"/>
                        </a:rPr>
                        <a:t>運用ルール</a:t>
                      </a: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tcPr>
                </a:tc>
                <a:tc rowSpan="2">
                  <a:txBody>
                    <a:bodyPr/>
                    <a:lstStyle/>
                    <a:p>
                      <a:pPr algn="ctr" fontAlgn="ctr"/>
                      <a:r>
                        <a:rPr lang="ja-JP" altLang="en-US" sz="1000" b="1" i="0" u="none" strike="noStrike" dirty="0">
                          <a:solidFill>
                            <a:srgbClr val="000000"/>
                          </a:solidFill>
                          <a:latin typeface="ＭＳ Ｐゴシック"/>
                        </a:rPr>
                        <a:t>組織・経営形態</a:t>
                      </a: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tcPr>
                </a:tc>
                <a:tc rowSpan="2">
                  <a:txBody>
                    <a:bodyPr/>
                    <a:lstStyle/>
                    <a:p>
                      <a:pPr algn="ctr" fontAlgn="ctr"/>
                      <a:r>
                        <a:rPr lang="ja-JP" altLang="en-US" sz="1000" b="1" i="0" u="none" strike="noStrike">
                          <a:solidFill>
                            <a:srgbClr val="000000"/>
                          </a:solidFill>
                          <a:latin typeface="ＭＳ Ｐゴシック"/>
                        </a:rPr>
                        <a:t>権限移譲</a:t>
                      </a: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tcPr>
                </a:tc>
                <a:tc vMerge="1">
                  <a:txBody>
                    <a:bodyPr/>
                    <a:lstStyle/>
                    <a:p>
                      <a:endParaRPr kumimoji="1" lang="ja-JP" altLang="en-US"/>
                    </a:p>
                  </a:txBody>
                  <a:tcPr/>
                </a:tc>
                <a:extLst>
                  <a:ext uri="{0D108BD9-81ED-4DB2-BD59-A6C34878D82A}">
                    <a16:rowId xmlns:a16="http://schemas.microsoft.com/office/drawing/2014/main" xmlns="" val="10001"/>
                  </a:ext>
                </a:extLst>
              </a:tr>
              <a:tr h="967493">
                <a:tc>
                  <a:txBody>
                    <a:bodyPr/>
                    <a:lstStyle/>
                    <a:p>
                      <a:pPr algn="ctr" fontAlgn="ctr"/>
                      <a:r>
                        <a:rPr lang="ja-JP" altLang="en-US" sz="1000" b="1" i="0" u="none" strike="noStrike">
                          <a:solidFill>
                            <a:srgbClr val="000000"/>
                          </a:solidFill>
                          <a:latin typeface="ＭＳ Ｐゴシック"/>
                        </a:rPr>
                        <a:t>象限</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ja-JP" altLang="en-US" sz="1000" b="1" i="0" u="none" strike="noStrike">
                          <a:solidFill>
                            <a:srgbClr val="000000"/>
                          </a:solidFill>
                          <a:latin typeface="ＭＳ Ｐゴシック"/>
                        </a:rPr>
                        <a:t>大項目通し番号</a:t>
                      </a: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tcPr>
                </a:tc>
                <a:tc vMerge="1">
                  <a:txBody>
                    <a:bodyPr/>
                    <a:lstStyle/>
                    <a:p>
                      <a:endParaRPr kumimoji="1" lang="ja-JP" altLang="en-US"/>
                    </a:p>
                  </a:txBody>
                  <a:tcPr/>
                </a:tc>
                <a:tc gridSpan="2" vMerge="1">
                  <a:txBody>
                    <a:bodyPr/>
                    <a:lstStyle/>
                    <a:p>
                      <a:endParaRPr kumimoji="1" lang="ja-JP" altLang="en-US"/>
                    </a:p>
                  </a:txBody>
                  <a:tcPr/>
                </a:tc>
                <a:tc hMerge="1" vMerge="1">
                  <a:txBody>
                    <a:bodyPr/>
                    <a:lstStyle/>
                    <a:p>
                      <a:endParaRPr kumimoji="1" lang="ja-JP" altLang="en-US"/>
                    </a:p>
                  </a:txBody>
                  <a:tcPr/>
                </a:tc>
                <a:tc vMerge="1">
                  <a:txBody>
                    <a:bodyPr/>
                    <a:lstStyle/>
                    <a:p>
                      <a:endParaRPr kumimoji="1" lang="ja-JP" altLang="en-US"/>
                    </a:p>
                  </a:txBody>
                  <a:tcPr/>
                </a:tc>
                <a:tc vMerge="1">
                  <a:txBody>
                    <a:bodyPr/>
                    <a:lstStyle/>
                    <a:p>
                      <a:endParaRPr kumimoji="1" lang="ja-JP" altLang="en-US"/>
                    </a:p>
                  </a:txBody>
                  <a:tcPr/>
                </a:tc>
                <a:tc vMerge="1">
                  <a:txBody>
                    <a:bodyPr/>
                    <a:lstStyle/>
                    <a:p>
                      <a:endParaRPr kumimoji="1" lang="ja-JP" altLang="en-US"/>
                    </a:p>
                  </a:txBody>
                  <a:tcPr/>
                </a:tc>
                <a:tc vMerge="1">
                  <a:txBody>
                    <a:bodyPr/>
                    <a:lstStyle/>
                    <a:p>
                      <a:endParaRPr kumimoji="1" lang="ja-JP" altLang="en-US"/>
                    </a:p>
                  </a:txBody>
                  <a:tcPr/>
                </a:tc>
                <a:tc vMerge="1">
                  <a:txBody>
                    <a:bodyPr/>
                    <a:lstStyle/>
                    <a:p>
                      <a:endParaRPr kumimoji="1" lang="ja-JP" altLang="en-US"/>
                    </a:p>
                  </a:txBody>
                  <a:tcPr/>
                </a:tc>
                <a:tc vMerge="1">
                  <a:txBody>
                    <a:bodyPr/>
                    <a:lstStyle/>
                    <a:p>
                      <a:endParaRPr kumimoji="1" lang="ja-JP" altLang="en-US"/>
                    </a:p>
                  </a:txBody>
                  <a:tcPr/>
                </a:tc>
                <a:tc vMerge="1">
                  <a:txBody>
                    <a:bodyPr/>
                    <a:lstStyle/>
                    <a:p>
                      <a:endParaRPr kumimoji="1" lang="ja-JP" altLang="en-US"/>
                    </a:p>
                  </a:txBody>
                  <a:tcPr/>
                </a:tc>
                <a:tc vMerge="1">
                  <a:txBody>
                    <a:bodyPr/>
                    <a:lstStyle/>
                    <a:p>
                      <a:endParaRPr kumimoji="1" lang="ja-JP" altLang="en-US"/>
                    </a:p>
                  </a:txBody>
                  <a:tcPr/>
                </a:tc>
                <a:extLst>
                  <a:ext uri="{0D108BD9-81ED-4DB2-BD59-A6C34878D82A}">
                    <a16:rowId xmlns:a16="http://schemas.microsoft.com/office/drawing/2014/main" xmlns="" val="10002"/>
                  </a:ext>
                </a:extLst>
              </a:tr>
              <a:tr h="521550">
                <a:tc>
                  <a:txBody>
                    <a:bodyPr/>
                    <a:lstStyle/>
                    <a:p>
                      <a:pPr algn="ctr" fontAlgn="ctr"/>
                      <a:r>
                        <a:rPr lang="en-US" sz="1000" b="0" i="0" u="none" strike="noStrike" dirty="0">
                          <a:solidFill>
                            <a:srgbClr val="000000"/>
                          </a:solidFill>
                          <a:latin typeface="ＭＳ Ｐゴシック"/>
                        </a:rPr>
                        <a:t>A</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en-US" altLang="ja-JP" sz="1000" b="0" i="0" u="none" strike="noStrike" dirty="0">
                          <a:solidFill>
                            <a:srgbClr val="000000"/>
                          </a:solidFill>
                          <a:latin typeface="ＭＳ Ｐゴシック"/>
                        </a:rPr>
                        <a:t>-</a:t>
                      </a:r>
                    </a:p>
                  </a:txBody>
                  <a:tcPr marL="4630" marR="4630" marT="463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en-US" altLang="ja-JP" sz="1000" b="0" i="0" u="none" strike="noStrike" dirty="0" smtClean="0">
                          <a:solidFill>
                            <a:srgbClr val="000000"/>
                          </a:solidFill>
                          <a:latin typeface="ＭＳ Ｐゴシック"/>
                        </a:rPr>
                        <a:t>(41)</a:t>
                      </a:r>
                      <a:endParaRPr lang="en-US" altLang="ja-JP" sz="1000" b="0" i="0" u="none" strike="noStrike" dirty="0">
                        <a:solidFill>
                          <a:srgbClr val="000000"/>
                        </a:solidFill>
                        <a:latin typeface="ＭＳ Ｐゴシック"/>
                      </a:endParaRP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dirty="0">
                          <a:solidFill>
                            <a:srgbClr val="000000"/>
                          </a:solidFill>
                          <a:latin typeface="ＭＳ Ｐゴシック"/>
                        </a:rPr>
                        <a:t>　</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ctr"/>
                      <a:r>
                        <a:rPr lang="zh-TW" altLang="en-US" sz="1000" b="0" i="0" u="none" strike="noStrike" dirty="0">
                          <a:solidFill>
                            <a:srgbClr val="000000"/>
                          </a:solidFill>
                          <a:latin typeface="ＭＳ Ｐゴシック" pitchFamily="50" charset="-128"/>
                          <a:ea typeface="ＭＳ Ｐゴシック" pitchFamily="50" charset="-128"/>
                        </a:rPr>
                        <a:t>参考資料（個票）</a:t>
                      </a:r>
                    </a:p>
                  </a:txBody>
                  <a:tcPr marL="4630" marR="4630" marT="463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rtl="0" fontAlgn="ctr"/>
                      <a:r>
                        <a:rPr lang="ja-JP" altLang="en-US" sz="1000" b="0" i="0" u="none" strike="noStrike" dirty="0">
                          <a:solidFill>
                            <a:srgbClr val="000000"/>
                          </a:solidFill>
                          <a:latin typeface="ＭＳ Ｐゴシック"/>
                        </a:rPr>
                        <a:t>外郭団体数の削減、</a:t>
                      </a:r>
                      <a:r>
                        <a:rPr lang="en-US" altLang="ja-JP" sz="1000" b="0" i="0" u="none" strike="noStrike" dirty="0">
                          <a:solidFill>
                            <a:srgbClr val="000000"/>
                          </a:solidFill>
                          <a:latin typeface="ＭＳ Ｐゴシック"/>
                        </a:rPr>
                        <a:t>OB</a:t>
                      </a:r>
                      <a:r>
                        <a:rPr lang="ja-JP" altLang="en-US" sz="1000" b="0" i="0" u="none" strike="noStrike" dirty="0">
                          <a:solidFill>
                            <a:srgbClr val="000000"/>
                          </a:solidFill>
                          <a:latin typeface="ＭＳ Ｐゴシック"/>
                        </a:rPr>
                        <a:t>再就職の適正化</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dirty="0">
                          <a:solidFill>
                            <a:srgbClr val="000000"/>
                          </a:solidFill>
                          <a:latin typeface="ＭＳ Ｐゴシック"/>
                        </a:rPr>
                        <a:t>　</a:t>
                      </a:r>
                    </a:p>
                  </a:txBody>
                  <a:tcPr marL="4630" marR="4630" marT="4630" marB="0" vert="eaVert"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a:solidFill>
                            <a:srgbClr val="000000"/>
                          </a:solidFill>
                          <a:latin typeface="ＭＳ Ｐゴシック"/>
                        </a:rPr>
                        <a:t>✔</a:t>
                      </a: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a:solidFill>
                            <a:srgbClr val="000000"/>
                          </a:solidFill>
                          <a:latin typeface="ＭＳ Ｐゴシック"/>
                        </a:rPr>
                        <a:t>　</a:t>
                      </a:r>
                    </a:p>
                  </a:txBody>
                  <a:tcPr marL="4630" marR="4630" marT="4630" marB="0" vert="eaVert"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a:solidFill>
                            <a:srgbClr val="000000"/>
                          </a:solidFill>
                          <a:latin typeface="ＭＳ Ｐゴシック"/>
                        </a:rPr>
                        <a:t>✔</a:t>
                      </a: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a:solidFill>
                            <a:srgbClr val="000000"/>
                          </a:solidFill>
                          <a:latin typeface="ＭＳ Ｐゴシック"/>
                        </a:rPr>
                        <a:t>　</a:t>
                      </a: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a:solidFill>
                            <a:srgbClr val="000000"/>
                          </a:solidFill>
                          <a:latin typeface="ＭＳ Ｐゴシック"/>
                        </a:rPr>
                        <a:t>　</a:t>
                      </a: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ctr"/>
                      <a:r>
                        <a:rPr lang="ja-JP" altLang="en-US" sz="1000" b="0" i="0" u="none" strike="noStrike">
                          <a:solidFill>
                            <a:srgbClr val="000000"/>
                          </a:solidFill>
                          <a:latin typeface="ＭＳ Ｐゴシック"/>
                        </a:rPr>
                        <a:t>総務局</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tcPr>
                </a:tc>
                <a:extLst>
                  <a:ext uri="{0D108BD9-81ED-4DB2-BD59-A6C34878D82A}">
                    <a16:rowId xmlns:a16="http://schemas.microsoft.com/office/drawing/2014/main" xmlns="" val="10003"/>
                  </a:ext>
                </a:extLst>
              </a:tr>
              <a:tr h="521550">
                <a:tc>
                  <a:txBody>
                    <a:bodyPr/>
                    <a:lstStyle/>
                    <a:p>
                      <a:pPr algn="ctr" fontAlgn="ctr"/>
                      <a:r>
                        <a:rPr lang="en-US" sz="1000" b="0" i="0" u="none" strike="noStrike">
                          <a:solidFill>
                            <a:srgbClr val="000000"/>
                          </a:solidFill>
                          <a:latin typeface="ＭＳ Ｐゴシック"/>
                        </a:rPr>
                        <a:t>A</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en-US" altLang="ja-JP" sz="1000" b="0" i="0" u="none" strike="noStrike">
                          <a:solidFill>
                            <a:srgbClr val="000000"/>
                          </a:solidFill>
                          <a:latin typeface="ＭＳ Ｐゴシック"/>
                        </a:rPr>
                        <a:t>-</a:t>
                      </a:r>
                    </a:p>
                  </a:txBody>
                  <a:tcPr marL="4630" marR="4630" marT="463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en-US" altLang="ja-JP" sz="1000" b="0" i="0" u="none" strike="noStrike" dirty="0" smtClean="0">
                          <a:solidFill>
                            <a:srgbClr val="000000"/>
                          </a:solidFill>
                          <a:latin typeface="ＭＳ Ｐゴシック"/>
                        </a:rPr>
                        <a:t>(42)</a:t>
                      </a:r>
                      <a:endParaRPr lang="en-US" altLang="ja-JP" sz="1000" b="0" i="0" u="none" strike="noStrike" dirty="0">
                        <a:solidFill>
                          <a:srgbClr val="000000"/>
                        </a:solidFill>
                        <a:latin typeface="ＭＳ Ｐゴシック"/>
                      </a:endParaRP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dirty="0">
                          <a:solidFill>
                            <a:srgbClr val="000000"/>
                          </a:solidFill>
                          <a:latin typeface="ＭＳ Ｐゴシック"/>
                        </a:rPr>
                        <a:t>　</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ctr"/>
                      <a:r>
                        <a:rPr lang="zh-TW" altLang="en-US" sz="1000" b="0" i="0" u="none" strike="noStrike" dirty="0">
                          <a:solidFill>
                            <a:srgbClr val="000000"/>
                          </a:solidFill>
                          <a:latin typeface="ＭＳ Ｐゴシック" pitchFamily="50" charset="-128"/>
                          <a:ea typeface="ＭＳ Ｐゴシック" pitchFamily="50" charset="-128"/>
                        </a:rPr>
                        <a:t>参考資料（個票）</a:t>
                      </a:r>
                    </a:p>
                  </a:txBody>
                  <a:tcPr marL="4630" marR="4630" marT="463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rtl="0" fontAlgn="ctr"/>
                      <a:r>
                        <a:rPr lang="ja-JP" altLang="en-US" sz="1000" b="0" i="0" u="none" strike="noStrike" dirty="0">
                          <a:solidFill>
                            <a:srgbClr val="000000"/>
                          </a:solidFill>
                          <a:latin typeface="ＭＳ Ｐゴシック"/>
                        </a:rPr>
                        <a:t>外郭団体との随意契約の削減</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dirty="0">
                          <a:solidFill>
                            <a:srgbClr val="000000"/>
                          </a:solidFill>
                          <a:latin typeface="ＭＳ Ｐゴシック"/>
                        </a:rPr>
                        <a:t>　</a:t>
                      </a:r>
                    </a:p>
                  </a:txBody>
                  <a:tcPr marL="4630" marR="4630" marT="4630" marB="0" vert="eaVert"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dirty="0">
                          <a:solidFill>
                            <a:srgbClr val="000000"/>
                          </a:solidFill>
                          <a:latin typeface="ＭＳ Ｐゴシック"/>
                        </a:rPr>
                        <a:t>✔</a:t>
                      </a: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dirty="0">
                          <a:solidFill>
                            <a:srgbClr val="000000"/>
                          </a:solidFill>
                          <a:latin typeface="ＭＳ Ｐゴシック"/>
                        </a:rPr>
                        <a:t>　</a:t>
                      </a:r>
                    </a:p>
                  </a:txBody>
                  <a:tcPr marL="4630" marR="4630" marT="4630" marB="0" vert="eaVert"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dirty="0">
                          <a:solidFill>
                            <a:srgbClr val="000000"/>
                          </a:solidFill>
                          <a:latin typeface="ＭＳ Ｐゴシック"/>
                        </a:rPr>
                        <a:t>✔</a:t>
                      </a: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dirty="0">
                          <a:solidFill>
                            <a:srgbClr val="000000"/>
                          </a:solidFill>
                          <a:latin typeface="ＭＳ Ｐゴシック"/>
                        </a:rPr>
                        <a:t>　</a:t>
                      </a: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dirty="0">
                          <a:solidFill>
                            <a:srgbClr val="000000"/>
                          </a:solidFill>
                          <a:latin typeface="ＭＳ Ｐゴシック"/>
                        </a:rPr>
                        <a:t>　</a:t>
                      </a: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ctr"/>
                      <a:r>
                        <a:rPr lang="ja-JP" altLang="en-US" sz="1000" b="0" i="0" u="none" strike="noStrike" dirty="0">
                          <a:solidFill>
                            <a:srgbClr val="000000"/>
                          </a:solidFill>
                          <a:latin typeface="ＭＳ Ｐゴシック"/>
                        </a:rPr>
                        <a:t>総務局</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extLst>
                  <a:ext uri="{0D108BD9-81ED-4DB2-BD59-A6C34878D82A}">
                    <a16:rowId xmlns:a16="http://schemas.microsoft.com/office/drawing/2014/main" xmlns="" val="10004"/>
                  </a:ext>
                </a:extLst>
              </a:tr>
              <a:tr h="521550">
                <a:tc>
                  <a:txBody>
                    <a:bodyPr/>
                    <a:lstStyle/>
                    <a:p>
                      <a:pPr algn="ctr" fontAlgn="ctr"/>
                      <a:r>
                        <a:rPr lang="en-US" sz="1000" b="0" i="0" u="none" strike="noStrike" dirty="0">
                          <a:solidFill>
                            <a:srgbClr val="000000"/>
                          </a:solidFill>
                          <a:latin typeface="ＭＳ Ｐゴシック"/>
                        </a:rPr>
                        <a:t>A</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en-US" altLang="ja-JP" sz="1000" b="0" i="0" u="none" strike="noStrike" dirty="0">
                          <a:solidFill>
                            <a:srgbClr val="000000"/>
                          </a:solidFill>
                          <a:latin typeface="ＭＳ Ｐゴシック"/>
                        </a:rPr>
                        <a:t>-</a:t>
                      </a:r>
                    </a:p>
                  </a:txBody>
                  <a:tcPr marL="4630" marR="4630" marT="463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en-US" altLang="ja-JP" sz="1000" b="0" i="0" u="none" strike="noStrike" dirty="0" smtClean="0">
                          <a:solidFill>
                            <a:srgbClr val="000000"/>
                          </a:solidFill>
                          <a:latin typeface="ＭＳ Ｐゴシック"/>
                        </a:rPr>
                        <a:t>(43)</a:t>
                      </a:r>
                      <a:endParaRPr lang="en-US" altLang="ja-JP" sz="1000" b="0" i="0" u="none" strike="noStrike" dirty="0">
                        <a:solidFill>
                          <a:srgbClr val="000000"/>
                        </a:solidFill>
                        <a:latin typeface="ＭＳ Ｐゴシック"/>
                      </a:endParaRP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dirty="0">
                          <a:solidFill>
                            <a:srgbClr val="000000"/>
                          </a:solidFill>
                          <a:latin typeface="ＭＳ Ｐゴシック"/>
                        </a:rPr>
                        <a:t>　</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ctr"/>
                      <a:r>
                        <a:rPr lang="zh-TW" altLang="en-US" sz="1000" b="0" i="0" u="none" strike="noStrike" dirty="0">
                          <a:solidFill>
                            <a:srgbClr val="000000"/>
                          </a:solidFill>
                          <a:latin typeface="ＭＳ Ｐゴシック" pitchFamily="50" charset="-128"/>
                          <a:ea typeface="ＭＳ Ｐゴシック" pitchFamily="50" charset="-128"/>
                        </a:rPr>
                        <a:t>参考資料（個票）</a:t>
                      </a:r>
                    </a:p>
                  </a:txBody>
                  <a:tcPr marL="4630" marR="4630" marT="463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rtl="0" fontAlgn="ctr"/>
                      <a:r>
                        <a:rPr lang="ja-JP" altLang="en-US" sz="1000" b="0" i="0" u="none" strike="noStrike" dirty="0">
                          <a:solidFill>
                            <a:srgbClr val="000000"/>
                          </a:solidFill>
                          <a:latin typeface="ＭＳ Ｐゴシック"/>
                        </a:rPr>
                        <a:t>長期未着手の都市計画道路・公園・緑地等の見直し</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a:solidFill>
                            <a:srgbClr val="000000"/>
                          </a:solidFill>
                          <a:latin typeface="ＭＳ Ｐゴシック"/>
                        </a:rPr>
                        <a:t>　</a:t>
                      </a:r>
                    </a:p>
                  </a:txBody>
                  <a:tcPr marL="4630" marR="4630" marT="4630" marB="0" vert="eaVert"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a:solidFill>
                            <a:srgbClr val="000000"/>
                          </a:solidFill>
                          <a:latin typeface="ＭＳ Ｐゴシック"/>
                        </a:rPr>
                        <a:t>✔</a:t>
                      </a: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dirty="0">
                          <a:solidFill>
                            <a:srgbClr val="000000"/>
                          </a:solidFill>
                          <a:latin typeface="ＭＳ Ｐゴシック"/>
                        </a:rPr>
                        <a:t>　</a:t>
                      </a:r>
                    </a:p>
                  </a:txBody>
                  <a:tcPr marL="4630" marR="4630" marT="4630" marB="0" vert="eaVert"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dirty="0">
                          <a:solidFill>
                            <a:srgbClr val="000000"/>
                          </a:solidFill>
                          <a:latin typeface="ＭＳ Ｐゴシック"/>
                        </a:rPr>
                        <a:t>✔</a:t>
                      </a: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a:solidFill>
                            <a:srgbClr val="000000"/>
                          </a:solidFill>
                          <a:latin typeface="ＭＳ Ｐゴシック"/>
                        </a:rPr>
                        <a:t>　</a:t>
                      </a: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a:solidFill>
                            <a:srgbClr val="000000"/>
                          </a:solidFill>
                          <a:latin typeface="ＭＳ Ｐゴシック"/>
                        </a:rPr>
                        <a:t>　</a:t>
                      </a: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ctr"/>
                      <a:r>
                        <a:rPr lang="ja-JP" altLang="en-US" sz="1000" b="0" i="0" u="none" strike="noStrike">
                          <a:solidFill>
                            <a:srgbClr val="000000"/>
                          </a:solidFill>
                          <a:latin typeface="ＭＳ Ｐゴシック"/>
                        </a:rPr>
                        <a:t>都市計画局</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extLst>
                  <a:ext uri="{0D108BD9-81ED-4DB2-BD59-A6C34878D82A}">
                    <a16:rowId xmlns:a16="http://schemas.microsoft.com/office/drawing/2014/main" xmlns="" val="10005"/>
                  </a:ext>
                </a:extLst>
              </a:tr>
              <a:tr h="521550">
                <a:tc>
                  <a:txBody>
                    <a:bodyPr/>
                    <a:lstStyle/>
                    <a:p>
                      <a:pPr algn="ctr" fontAlgn="ctr"/>
                      <a:r>
                        <a:rPr lang="en-US" sz="1000" b="0" i="0" u="none" strike="noStrike">
                          <a:solidFill>
                            <a:srgbClr val="000000"/>
                          </a:solidFill>
                          <a:latin typeface="ＭＳ Ｐゴシック"/>
                        </a:rPr>
                        <a:t>A</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en-US" altLang="ja-JP" sz="1000" b="0" i="0" u="none" strike="noStrike">
                          <a:solidFill>
                            <a:srgbClr val="000000"/>
                          </a:solidFill>
                          <a:latin typeface="ＭＳ Ｐゴシック"/>
                        </a:rPr>
                        <a:t>-</a:t>
                      </a:r>
                    </a:p>
                  </a:txBody>
                  <a:tcPr marL="4630" marR="4630" marT="463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en-US" altLang="ja-JP" sz="1000" b="0" i="0" u="none" strike="noStrike" dirty="0" smtClean="0">
                          <a:solidFill>
                            <a:srgbClr val="000000"/>
                          </a:solidFill>
                          <a:latin typeface="ＭＳ Ｐゴシック"/>
                        </a:rPr>
                        <a:t>(44)</a:t>
                      </a:r>
                      <a:endParaRPr lang="en-US" altLang="ja-JP" sz="1000" b="0" i="0" u="none" strike="noStrike" dirty="0">
                        <a:solidFill>
                          <a:srgbClr val="000000"/>
                        </a:solidFill>
                        <a:latin typeface="ＭＳ Ｐゴシック"/>
                      </a:endParaRP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a:solidFill>
                            <a:srgbClr val="000000"/>
                          </a:solidFill>
                          <a:latin typeface="ＭＳ Ｐゴシック"/>
                        </a:rPr>
                        <a:t>　</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ctr"/>
                      <a:r>
                        <a:rPr lang="zh-TW" altLang="en-US" sz="1000" b="0" i="0" u="none" strike="noStrike" dirty="0">
                          <a:solidFill>
                            <a:srgbClr val="000000"/>
                          </a:solidFill>
                          <a:latin typeface="ＭＳ Ｐゴシック" pitchFamily="50" charset="-128"/>
                          <a:ea typeface="ＭＳ Ｐゴシック" pitchFamily="50" charset="-128"/>
                        </a:rPr>
                        <a:t>参考資料（個票）</a:t>
                      </a:r>
                    </a:p>
                  </a:txBody>
                  <a:tcPr marL="4630" marR="4630" marT="463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rtl="0" fontAlgn="ctr"/>
                      <a:r>
                        <a:rPr lang="ja-JP" altLang="en-US" sz="1000" b="0" i="0" u="none" strike="noStrike" dirty="0">
                          <a:solidFill>
                            <a:srgbClr val="000000"/>
                          </a:solidFill>
                          <a:latin typeface="ＭＳ Ｐゴシック"/>
                        </a:rPr>
                        <a:t>条例・審査基準の見直し</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dirty="0">
                          <a:solidFill>
                            <a:srgbClr val="000000"/>
                          </a:solidFill>
                          <a:latin typeface="ＭＳ Ｐゴシック"/>
                        </a:rPr>
                        <a:t>　</a:t>
                      </a:r>
                    </a:p>
                  </a:txBody>
                  <a:tcPr marL="4630" marR="4630" marT="4630" marB="0" vert="eaVert"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dirty="0">
                          <a:solidFill>
                            <a:srgbClr val="000000"/>
                          </a:solidFill>
                          <a:latin typeface="ＭＳ Ｐゴシック"/>
                        </a:rPr>
                        <a:t>✔</a:t>
                      </a: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dirty="0">
                          <a:solidFill>
                            <a:srgbClr val="000000"/>
                          </a:solidFill>
                          <a:latin typeface="ＭＳ Ｐゴシック"/>
                        </a:rPr>
                        <a:t>　</a:t>
                      </a:r>
                    </a:p>
                  </a:txBody>
                  <a:tcPr marL="4630" marR="4630" marT="4630" marB="0" vert="eaVert"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dirty="0">
                          <a:solidFill>
                            <a:srgbClr val="000000"/>
                          </a:solidFill>
                          <a:latin typeface="ＭＳ Ｐゴシック"/>
                        </a:rPr>
                        <a:t>✔</a:t>
                      </a: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dirty="0">
                          <a:solidFill>
                            <a:srgbClr val="000000"/>
                          </a:solidFill>
                          <a:latin typeface="ＭＳ Ｐゴシック"/>
                        </a:rPr>
                        <a:t>　</a:t>
                      </a: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dirty="0">
                          <a:solidFill>
                            <a:srgbClr val="000000"/>
                          </a:solidFill>
                          <a:latin typeface="ＭＳ Ｐゴシック"/>
                        </a:rPr>
                        <a:t>　</a:t>
                      </a: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ctr"/>
                      <a:r>
                        <a:rPr lang="ja-JP" altLang="en-US" sz="1000" b="0" i="0" u="none" strike="noStrike" dirty="0">
                          <a:solidFill>
                            <a:srgbClr val="000000"/>
                          </a:solidFill>
                          <a:latin typeface="ＭＳ Ｐゴシック"/>
                        </a:rPr>
                        <a:t>市政改革室</a:t>
                      </a:r>
                      <a:br>
                        <a:rPr lang="ja-JP" altLang="en-US" sz="1000" b="0" i="0" u="none" strike="noStrike" dirty="0">
                          <a:solidFill>
                            <a:srgbClr val="000000"/>
                          </a:solidFill>
                          <a:latin typeface="ＭＳ Ｐゴシック"/>
                        </a:rPr>
                      </a:br>
                      <a:r>
                        <a:rPr lang="ja-JP" altLang="en-US" sz="1000" b="0" i="0" u="none" strike="noStrike" dirty="0">
                          <a:solidFill>
                            <a:srgbClr val="000000"/>
                          </a:solidFill>
                          <a:latin typeface="ＭＳ Ｐゴシック"/>
                        </a:rPr>
                        <a:t>政策企画室</a:t>
                      </a:r>
                      <a:br>
                        <a:rPr lang="ja-JP" altLang="en-US" sz="1000" b="0" i="0" u="none" strike="noStrike" dirty="0">
                          <a:solidFill>
                            <a:srgbClr val="000000"/>
                          </a:solidFill>
                          <a:latin typeface="ＭＳ Ｐゴシック"/>
                        </a:rPr>
                      </a:br>
                      <a:r>
                        <a:rPr lang="ja-JP" altLang="en-US" sz="1000" b="0" i="0" u="none" strike="noStrike" dirty="0">
                          <a:solidFill>
                            <a:srgbClr val="000000"/>
                          </a:solidFill>
                          <a:latin typeface="ＭＳ Ｐゴシック"/>
                        </a:rPr>
                        <a:t>総務局</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extLst>
                  <a:ext uri="{0D108BD9-81ED-4DB2-BD59-A6C34878D82A}">
                    <a16:rowId xmlns:a16="http://schemas.microsoft.com/office/drawing/2014/main" xmlns="" val="10006"/>
                  </a:ext>
                </a:extLst>
              </a:tr>
              <a:tr h="521550">
                <a:tc>
                  <a:txBody>
                    <a:bodyPr/>
                    <a:lstStyle/>
                    <a:p>
                      <a:pPr algn="ctr" fontAlgn="ctr"/>
                      <a:r>
                        <a:rPr lang="en-US" sz="1000" b="0" i="0" u="none" strike="noStrike" dirty="0">
                          <a:solidFill>
                            <a:srgbClr val="000000"/>
                          </a:solidFill>
                          <a:latin typeface="ＭＳ Ｐゴシック"/>
                        </a:rPr>
                        <a:t>A</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en-US" altLang="ja-JP" sz="1000" b="0" i="0" u="none" strike="noStrike">
                          <a:solidFill>
                            <a:srgbClr val="000000"/>
                          </a:solidFill>
                          <a:latin typeface="ＭＳ Ｐゴシック"/>
                        </a:rPr>
                        <a:t>-</a:t>
                      </a:r>
                    </a:p>
                  </a:txBody>
                  <a:tcPr marL="4630" marR="4630" marT="463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en-US" altLang="ja-JP" sz="1000" b="0" i="0" u="none" strike="noStrike" dirty="0">
                          <a:solidFill>
                            <a:srgbClr val="000000"/>
                          </a:solidFill>
                          <a:latin typeface="ＭＳ Ｐゴシック"/>
                        </a:rPr>
                        <a:t>(</a:t>
                      </a:r>
                      <a:r>
                        <a:rPr lang="en-US" altLang="ja-JP" sz="1000" b="0" i="0" u="none" strike="noStrike" dirty="0" smtClean="0">
                          <a:solidFill>
                            <a:srgbClr val="000000"/>
                          </a:solidFill>
                          <a:latin typeface="ＭＳ Ｐゴシック"/>
                        </a:rPr>
                        <a:t>45)</a:t>
                      </a:r>
                      <a:endParaRPr lang="en-US" altLang="ja-JP" sz="1000" b="0" i="0" u="none" strike="noStrike" dirty="0">
                        <a:solidFill>
                          <a:srgbClr val="000000"/>
                        </a:solidFill>
                        <a:latin typeface="ＭＳ Ｐゴシック"/>
                      </a:endParaRP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a:solidFill>
                            <a:srgbClr val="000000"/>
                          </a:solidFill>
                          <a:latin typeface="ＭＳ Ｐゴシック"/>
                        </a:rPr>
                        <a:t>　</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ctr"/>
                      <a:r>
                        <a:rPr lang="zh-TW" altLang="en-US" sz="1000" b="0" i="0" u="none" strike="noStrike" dirty="0">
                          <a:solidFill>
                            <a:srgbClr val="000000"/>
                          </a:solidFill>
                          <a:latin typeface="ＭＳ Ｐゴシック" pitchFamily="50" charset="-128"/>
                          <a:ea typeface="ＭＳ Ｐゴシック" pitchFamily="50" charset="-128"/>
                        </a:rPr>
                        <a:t>参考資料（個票）</a:t>
                      </a:r>
                    </a:p>
                  </a:txBody>
                  <a:tcPr marL="4630" marR="4630" marT="463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rtl="0" fontAlgn="ctr"/>
                      <a:r>
                        <a:rPr lang="ja-JP" altLang="en-US" sz="1000" b="0" i="0" u="none" strike="noStrike" dirty="0">
                          <a:solidFill>
                            <a:srgbClr val="000000"/>
                          </a:solidFill>
                          <a:latin typeface="ＭＳ Ｐゴシック"/>
                        </a:rPr>
                        <a:t>市政情報の見える化（オープン市役所）</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dirty="0">
                          <a:solidFill>
                            <a:srgbClr val="000000"/>
                          </a:solidFill>
                          <a:latin typeface="ＭＳ Ｐゴシック"/>
                        </a:rPr>
                        <a:t>　</a:t>
                      </a:r>
                    </a:p>
                  </a:txBody>
                  <a:tcPr marL="4630" marR="4630" marT="4630" marB="0" vert="eaVert"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dirty="0">
                          <a:solidFill>
                            <a:srgbClr val="000000"/>
                          </a:solidFill>
                          <a:latin typeface="ＭＳ Ｐゴシック"/>
                        </a:rPr>
                        <a:t>✔</a:t>
                      </a: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dirty="0">
                          <a:solidFill>
                            <a:srgbClr val="000000"/>
                          </a:solidFill>
                          <a:latin typeface="ＭＳ Ｐゴシック"/>
                        </a:rPr>
                        <a:t>　</a:t>
                      </a:r>
                    </a:p>
                  </a:txBody>
                  <a:tcPr marL="4630" marR="4630" marT="4630" marB="0" vert="eaVert"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dirty="0">
                          <a:solidFill>
                            <a:srgbClr val="000000"/>
                          </a:solidFill>
                          <a:latin typeface="ＭＳ Ｐゴシック"/>
                        </a:rPr>
                        <a:t>✔</a:t>
                      </a: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dirty="0">
                          <a:solidFill>
                            <a:srgbClr val="000000"/>
                          </a:solidFill>
                          <a:latin typeface="ＭＳ Ｐゴシック"/>
                        </a:rPr>
                        <a:t>　</a:t>
                      </a: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dirty="0">
                          <a:solidFill>
                            <a:srgbClr val="000000"/>
                          </a:solidFill>
                          <a:latin typeface="ＭＳ Ｐゴシック"/>
                        </a:rPr>
                        <a:t>　</a:t>
                      </a: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ctr"/>
                      <a:r>
                        <a:rPr lang="ja-JP" altLang="en-US" sz="1000" b="0" i="0" u="none" strike="noStrike" dirty="0">
                          <a:solidFill>
                            <a:srgbClr val="000000"/>
                          </a:solidFill>
                          <a:latin typeface="ＭＳ Ｐゴシック"/>
                        </a:rPr>
                        <a:t>政策企画室</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extLst>
                  <a:ext uri="{0D108BD9-81ED-4DB2-BD59-A6C34878D82A}">
                    <a16:rowId xmlns:a16="http://schemas.microsoft.com/office/drawing/2014/main" xmlns="" val="10007"/>
                  </a:ext>
                </a:extLst>
              </a:tr>
              <a:tr h="521550">
                <a:tc>
                  <a:txBody>
                    <a:bodyPr/>
                    <a:lstStyle/>
                    <a:p>
                      <a:pPr algn="ctr" fontAlgn="ctr"/>
                      <a:r>
                        <a:rPr lang="en-US" sz="1000" b="0" i="0" u="none" strike="noStrike" dirty="0">
                          <a:solidFill>
                            <a:srgbClr val="000000"/>
                          </a:solidFill>
                          <a:latin typeface="ＭＳ Ｐゴシック"/>
                        </a:rPr>
                        <a:t>A</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en-US" altLang="ja-JP" sz="1000" b="0" i="0" u="none" strike="noStrike">
                          <a:solidFill>
                            <a:srgbClr val="000000"/>
                          </a:solidFill>
                          <a:latin typeface="ＭＳ Ｐゴシック"/>
                        </a:rPr>
                        <a:t>-</a:t>
                      </a:r>
                    </a:p>
                  </a:txBody>
                  <a:tcPr marL="4630" marR="4630" marT="463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en-US" altLang="ja-JP" sz="1000" b="0" i="0" u="none" strike="noStrike" dirty="0">
                          <a:solidFill>
                            <a:srgbClr val="000000"/>
                          </a:solidFill>
                          <a:latin typeface="ＭＳ Ｐゴシック"/>
                        </a:rPr>
                        <a:t>(</a:t>
                      </a:r>
                      <a:r>
                        <a:rPr lang="en-US" altLang="ja-JP" sz="1000" b="0" i="0" u="none" strike="noStrike" dirty="0" smtClean="0">
                          <a:solidFill>
                            <a:srgbClr val="000000"/>
                          </a:solidFill>
                          <a:latin typeface="ＭＳ Ｐゴシック"/>
                        </a:rPr>
                        <a:t>46)</a:t>
                      </a:r>
                      <a:endParaRPr lang="en-US" altLang="ja-JP" sz="1000" b="0" i="0" u="none" strike="noStrike" dirty="0">
                        <a:solidFill>
                          <a:srgbClr val="000000"/>
                        </a:solidFill>
                        <a:latin typeface="ＭＳ Ｐゴシック"/>
                      </a:endParaRP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a:solidFill>
                            <a:srgbClr val="000000"/>
                          </a:solidFill>
                          <a:latin typeface="ＭＳ Ｐゴシック"/>
                        </a:rPr>
                        <a:t>　</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ctr"/>
                      <a:r>
                        <a:rPr lang="zh-TW" altLang="en-US" sz="1000" b="0" i="0" u="none" strike="noStrike" dirty="0">
                          <a:solidFill>
                            <a:srgbClr val="000000"/>
                          </a:solidFill>
                          <a:latin typeface="ＭＳ Ｐゴシック" pitchFamily="50" charset="-128"/>
                          <a:ea typeface="ＭＳ Ｐゴシック" pitchFamily="50" charset="-128"/>
                        </a:rPr>
                        <a:t>参考資料（個票）</a:t>
                      </a:r>
                    </a:p>
                  </a:txBody>
                  <a:tcPr marL="4630" marR="4630" marT="463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rtl="0" fontAlgn="ctr"/>
                      <a:r>
                        <a:rPr lang="ja-JP" altLang="en-US" sz="1000" b="0" i="0" u="none" strike="noStrike" dirty="0">
                          <a:solidFill>
                            <a:srgbClr val="000000"/>
                          </a:solidFill>
                          <a:latin typeface="ＭＳ Ｐゴシック"/>
                        </a:rPr>
                        <a:t>意思決定の見える化（戦略会議）</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dirty="0">
                          <a:solidFill>
                            <a:srgbClr val="000000"/>
                          </a:solidFill>
                          <a:latin typeface="ＭＳ Ｐゴシック"/>
                        </a:rPr>
                        <a:t>　</a:t>
                      </a:r>
                    </a:p>
                  </a:txBody>
                  <a:tcPr marL="4630" marR="4630" marT="4630" marB="0" vert="eaVert"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a:solidFill>
                            <a:srgbClr val="000000"/>
                          </a:solidFill>
                          <a:latin typeface="ＭＳ Ｐゴシック"/>
                        </a:rPr>
                        <a:t>✔</a:t>
                      </a: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a:solidFill>
                            <a:srgbClr val="000000"/>
                          </a:solidFill>
                          <a:latin typeface="ＭＳ Ｐゴシック"/>
                        </a:rPr>
                        <a:t>　</a:t>
                      </a:r>
                    </a:p>
                  </a:txBody>
                  <a:tcPr marL="4630" marR="4630" marT="4630" marB="0" vert="eaVert"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dirty="0">
                          <a:solidFill>
                            <a:srgbClr val="000000"/>
                          </a:solidFill>
                          <a:latin typeface="ＭＳ Ｐゴシック"/>
                        </a:rPr>
                        <a:t>✔</a:t>
                      </a: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a:solidFill>
                            <a:srgbClr val="000000"/>
                          </a:solidFill>
                          <a:latin typeface="ＭＳ Ｐゴシック"/>
                        </a:rPr>
                        <a:t>　</a:t>
                      </a: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dirty="0">
                          <a:solidFill>
                            <a:srgbClr val="000000"/>
                          </a:solidFill>
                          <a:latin typeface="ＭＳ Ｐゴシック"/>
                        </a:rPr>
                        <a:t>　</a:t>
                      </a: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ctr"/>
                      <a:r>
                        <a:rPr lang="ja-JP" altLang="en-US" sz="1000" b="0" i="0" u="none" strike="noStrike" dirty="0">
                          <a:solidFill>
                            <a:srgbClr val="000000"/>
                          </a:solidFill>
                          <a:latin typeface="ＭＳ Ｐゴシック"/>
                        </a:rPr>
                        <a:t>政策企画室</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extLst>
                  <a:ext uri="{0D108BD9-81ED-4DB2-BD59-A6C34878D82A}">
                    <a16:rowId xmlns:a16="http://schemas.microsoft.com/office/drawing/2014/main" xmlns="" val="10008"/>
                  </a:ext>
                </a:extLst>
              </a:tr>
              <a:tr h="521550">
                <a:tc>
                  <a:txBody>
                    <a:bodyPr/>
                    <a:lstStyle/>
                    <a:p>
                      <a:pPr algn="ctr" fontAlgn="ctr"/>
                      <a:r>
                        <a:rPr lang="en-US" sz="1000" b="0" i="0" u="none" strike="noStrike" dirty="0">
                          <a:solidFill>
                            <a:srgbClr val="000000"/>
                          </a:solidFill>
                          <a:latin typeface="ＭＳ Ｐゴシック"/>
                        </a:rPr>
                        <a:t>B</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en-US" altLang="ja-JP" sz="1000" b="0" i="0" u="none" strike="noStrike">
                          <a:solidFill>
                            <a:srgbClr val="000000"/>
                          </a:solidFill>
                          <a:latin typeface="ＭＳ Ｐゴシック"/>
                        </a:rPr>
                        <a:t>1.</a:t>
                      </a:r>
                    </a:p>
                  </a:txBody>
                  <a:tcPr marL="4630" marR="4630" marT="463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en-US" altLang="ja-JP" sz="1000" b="0" i="0" u="none" strike="noStrike" dirty="0">
                          <a:solidFill>
                            <a:srgbClr val="000000"/>
                          </a:solidFill>
                          <a:latin typeface="ＭＳ Ｐゴシック"/>
                        </a:rPr>
                        <a:t>(</a:t>
                      </a:r>
                      <a:r>
                        <a:rPr lang="en-US" altLang="ja-JP" sz="1000" b="0" i="0" u="none" strike="noStrike" dirty="0" smtClean="0">
                          <a:solidFill>
                            <a:srgbClr val="000000"/>
                          </a:solidFill>
                          <a:latin typeface="ＭＳ Ｐゴシック"/>
                        </a:rPr>
                        <a:t>47)</a:t>
                      </a:r>
                      <a:endParaRPr lang="en-US" altLang="ja-JP" sz="1000" b="0" i="0" u="none" strike="noStrike" dirty="0">
                        <a:solidFill>
                          <a:srgbClr val="000000"/>
                        </a:solidFill>
                        <a:latin typeface="ＭＳ Ｐゴシック"/>
                      </a:endParaRP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en-US" altLang="ja-JP" sz="1000" b="0" i="0" u="none" strike="noStrike" dirty="0">
                          <a:solidFill>
                            <a:srgbClr val="000000"/>
                          </a:solidFill>
                          <a:latin typeface="ＭＳ Ｐゴシック"/>
                        </a:rPr>
                        <a:t>Ⅰ</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ctr"/>
                      <a:r>
                        <a:rPr lang="en-US" altLang="ja-JP" sz="1000" b="0" i="0" u="none" strike="noStrike" dirty="0">
                          <a:solidFill>
                            <a:srgbClr val="000000"/>
                          </a:solidFill>
                          <a:latin typeface="ＭＳ Ｐゴシック"/>
                        </a:rPr>
                        <a:t>(1) </a:t>
                      </a:r>
                      <a:r>
                        <a:rPr lang="ja-JP" altLang="en-US" sz="1000" b="0" i="0" u="none" strike="noStrike" dirty="0">
                          <a:solidFill>
                            <a:srgbClr val="000000"/>
                          </a:solidFill>
                          <a:latin typeface="ＭＳ Ｐゴシック"/>
                        </a:rPr>
                        <a:t>現役世代への</a:t>
                      </a:r>
                      <a:br>
                        <a:rPr lang="ja-JP" altLang="en-US" sz="1000" b="0" i="0" u="none" strike="noStrike" dirty="0">
                          <a:solidFill>
                            <a:srgbClr val="000000"/>
                          </a:solidFill>
                          <a:latin typeface="ＭＳ Ｐゴシック"/>
                        </a:rPr>
                      </a:br>
                      <a:r>
                        <a:rPr lang="ja-JP" altLang="en-US" sz="1000" b="0" i="0" u="none" strike="noStrike" dirty="0">
                          <a:solidFill>
                            <a:srgbClr val="000000"/>
                          </a:solidFill>
                          <a:latin typeface="ＭＳ Ｐゴシック"/>
                        </a:rPr>
                        <a:t>     重点投資</a:t>
                      </a:r>
                    </a:p>
                  </a:txBody>
                  <a:tcPr marL="4630" marR="4630" marT="463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rtl="0" fontAlgn="ctr"/>
                      <a:r>
                        <a:rPr lang="ja-JP" altLang="en-US" sz="1000" b="0" i="0" u="none" strike="noStrike" dirty="0">
                          <a:solidFill>
                            <a:srgbClr val="000000"/>
                          </a:solidFill>
                          <a:latin typeface="ＭＳ Ｐゴシック"/>
                        </a:rPr>
                        <a:t>予算にメリハリを付け、生み出した財源を子育て・教育関連に投資</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a:solidFill>
                            <a:srgbClr val="000000"/>
                          </a:solidFill>
                          <a:latin typeface="ＭＳ Ｐゴシック"/>
                        </a:rPr>
                        <a:t>✔</a:t>
                      </a:r>
                    </a:p>
                  </a:txBody>
                  <a:tcPr marL="4630" marR="4630" marT="4630" marB="0" vert="eaVert"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a:solidFill>
                            <a:srgbClr val="000000"/>
                          </a:solidFill>
                          <a:latin typeface="ＭＳ Ｐゴシック"/>
                        </a:rPr>
                        <a:t>　</a:t>
                      </a: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a:solidFill>
                            <a:srgbClr val="000000"/>
                          </a:solidFill>
                          <a:latin typeface="ＭＳ Ｐゴシック"/>
                        </a:rPr>
                        <a:t>✔</a:t>
                      </a:r>
                    </a:p>
                  </a:txBody>
                  <a:tcPr marL="4630" marR="4630" marT="4630" marB="0" vert="eaVert"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a:solidFill>
                            <a:srgbClr val="000000"/>
                          </a:solidFill>
                          <a:latin typeface="ＭＳ Ｐゴシック"/>
                        </a:rPr>
                        <a:t>　</a:t>
                      </a: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a:solidFill>
                            <a:srgbClr val="000000"/>
                          </a:solidFill>
                          <a:latin typeface="ＭＳ Ｐゴシック"/>
                        </a:rPr>
                        <a:t>　</a:t>
                      </a: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a:solidFill>
                            <a:srgbClr val="000000"/>
                          </a:solidFill>
                          <a:latin typeface="ＭＳ Ｐゴシック"/>
                        </a:rPr>
                        <a:t>　</a:t>
                      </a: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ctr"/>
                      <a:r>
                        <a:rPr lang="ja-JP" altLang="en-US" sz="1000" b="0" i="0" u="none" strike="noStrike">
                          <a:solidFill>
                            <a:srgbClr val="000000"/>
                          </a:solidFill>
                          <a:latin typeface="ＭＳ Ｐゴシック"/>
                        </a:rPr>
                        <a:t>－</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extLst>
                  <a:ext uri="{0D108BD9-81ED-4DB2-BD59-A6C34878D82A}">
                    <a16:rowId xmlns:a16="http://schemas.microsoft.com/office/drawing/2014/main" xmlns="" val="10009"/>
                  </a:ext>
                </a:extLst>
              </a:tr>
              <a:tr h="521550">
                <a:tc>
                  <a:txBody>
                    <a:bodyPr/>
                    <a:lstStyle/>
                    <a:p>
                      <a:pPr algn="ctr" fontAlgn="ctr"/>
                      <a:r>
                        <a:rPr lang="en-US" sz="1000" b="0" i="0" u="none" strike="noStrike">
                          <a:solidFill>
                            <a:srgbClr val="000000"/>
                          </a:solidFill>
                          <a:latin typeface="ＭＳ Ｐゴシック"/>
                        </a:rPr>
                        <a:t>B</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en-US" altLang="ja-JP" sz="1000" b="0" i="0" u="none" strike="noStrike">
                          <a:solidFill>
                            <a:srgbClr val="000000"/>
                          </a:solidFill>
                          <a:latin typeface="ＭＳ Ｐゴシック"/>
                        </a:rPr>
                        <a:t>1.</a:t>
                      </a:r>
                    </a:p>
                  </a:txBody>
                  <a:tcPr marL="4630" marR="4630" marT="463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en-US" altLang="ja-JP" sz="1000" b="0" i="0" u="none" strike="noStrike" dirty="0">
                          <a:solidFill>
                            <a:srgbClr val="000000"/>
                          </a:solidFill>
                          <a:latin typeface="ＭＳ Ｐゴシック"/>
                        </a:rPr>
                        <a:t>(</a:t>
                      </a:r>
                      <a:r>
                        <a:rPr lang="en-US" altLang="ja-JP" sz="1000" b="0" i="0" u="none" strike="noStrike" dirty="0" smtClean="0">
                          <a:solidFill>
                            <a:srgbClr val="000000"/>
                          </a:solidFill>
                          <a:latin typeface="ＭＳ Ｐゴシック"/>
                        </a:rPr>
                        <a:t>48)</a:t>
                      </a:r>
                      <a:endParaRPr lang="en-US" altLang="ja-JP" sz="1000" b="0" i="0" u="none" strike="noStrike" dirty="0">
                        <a:solidFill>
                          <a:srgbClr val="000000"/>
                        </a:solidFill>
                        <a:latin typeface="ＭＳ Ｐゴシック"/>
                      </a:endParaRP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en-US" altLang="ja-JP" sz="1000" b="0" i="0" u="none" strike="noStrike" dirty="0">
                          <a:solidFill>
                            <a:srgbClr val="000000"/>
                          </a:solidFill>
                          <a:latin typeface="ＭＳ Ｐゴシック"/>
                        </a:rPr>
                        <a:t>Ⅰ</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ctr"/>
                      <a:r>
                        <a:rPr lang="en-US" altLang="ja-JP" sz="1000" b="0" i="0" u="none" strike="noStrike" dirty="0">
                          <a:solidFill>
                            <a:srgbClr val="000000"/>
                          </a:solidFill>
                          <a:latin typeface="ＭＳ Ｐゴシック"/>
                        </a:rPr>
                        <a:t>(1) </a:t>
                      </a:r>
                      <a:r>
                        <a:rPr lang="ja-JP" altLang="en-US" sz="1000" b="0" i="0" u="none" strike="noStrike" dirty="0">
                          <a:solidFill>
                            <a:srgbClr val="000000"/>
                          </a:solidFill>
                          <a:latin typeface="ＭＳ Ｐゴシック"/>
                        </a:rPr>
                        <a:t>現役世代への</a:t>
                      </a:r>
                      <a:br>
                        <a:rPr lang="ja-JP" altLang="en-US" sz="1000" b="0" i="0" u="none" strike="noStrike" dirty="0">
                          <a:solidFill>
                            <a:srgbClr val="000000"/>
                          </a:solidFill>
                          <a:latin typeface="ＭＳ Ｐゴシック"/>
                        </a:rPr>
                      </a:br>
                      <a:r>
                        <a:rPr lang="ja-JP" altLang="en-US" sz="1000" b="0" i="0" u="none" strike="noStrike" dirty="0">
                          <a:solidFill>
                            <a:srgbClr val="000000"/>
                          </a:solidFill>
                          <a:latin typeface="ＭＳ Ｐゴシック"/>
                        </a:rPr>
                        <a:t>     重点投資</a:t>
                      </a:r>
                    </a:p>
                  </a:txBody>
                  <a:tcPr marL="4630" marR="4630" marT="463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ctr"/>
                      <a:r>
                        <a:rPr lang="ja-JP" altLang="en-US" sz="1000" b="0" i="0" u="none" strike="noStrike" dirty="0">
                          <a:solidFill>
                            <a:srgbClr val="000000"/>
                          </a:solidFill>
                          <a:latin typeface="ＭＳ Ｐゴシック"/>
                        </a:rPr>
                        <a:t>教室への空調機設置</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dirty="0">
                          <a:solidFill>
                            <a:srgbClr val="000000"/>
                          </a:solidFill>
                          <a:latin typeface="ＭＳ Ｐゴシック"/>
                        </a:rPr>
                        <a:t>✔</a:t>
                      </a:r>
                    </a:p>
                  </a:txBody>
                  <a:tcPr marL="4630" marR="4630" marT="4630" marB="0" vert="eaVert"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dirty="0">
                          <a:solidFill>
                            <a:srgbClr val="000000"/>
                          </a:solidFill>
                          <a:latin typeface="ＭＳ Ｐゴシック"/>
                        </a:rPr>
                        <a:t>　</a:t>
                      </a: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dirty="0">
                          <a:solidFill>
                            <a:srgbClr val="000000"/>
                          </a:solidFill>
                          <a:latin typeface="ＭＳ Ｐゴシック"/>
                        </a:rPr>
                        <a:t>✔</a:t>
                      </a:r>
                    </a:p>
                  </a:txBody>
                  <a:tcPr marL="4630" marR="4630" marT="4630" marB="0" vert="eaVert"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dirty="0">
                          <a:solidFill>
                            <a:srgbClr val="000000"/>
                          </a:solidFill>
                          <a:latin typeface="ＭＳ Ｐゴシック"/>
                        </a:rPr>
                        <a:t>　</a:t>
                      </a: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dirty="0">
                          <a:solidFill>
                            <a:srgbClr val="000000"/>
                          </a:solidFill>
                          <a:latin typeface="ＭＳ Ｐゴシック"/>
                        </a:rPr>
                        <a:t>　</a:t>
                      </a: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dirty="0">
                          <a:solidFill>
                            <a:srgbClr val="000000"/>
                          </a:solidFill>
                          <a:latin typeface="ＭＳ Ｐゴシック"/>
                        </a:rPr>
                        <a:t>　</a:t>
                      </a: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ctr"/>
                      <a:r>
                        <a:rPr lang="zh-TW" altLang="en-US" sz="1000" b="0" i="0" u="none" strike="noStrike" dirty="0">
                          <a:solidFill>
                            <a:srgbClr val="000000"/>
                          </a:solidFill>
                          <a:latin typeface="ＭＳ Ｐゴシック" pitchFamily="50" charset="-128"/>
                          <a:ea typeface="ＭＳ Ｐゴシック" pitchFamily="50" charset="-128"/>
                        </a:rPr>
                        <a:t>教育委員会事務局</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extLst>
                  <a:ext uri="{0D108BD9-81ED-4DB2-BD59-A6C34878D82A}">
                    <a16:rowId xmlns:a16="http://schemas.microsoft.com/office/drawing/2014/main" xmlns="" val="10010"/>
                  </a:ext>
                </a:extLst>
              </a:tr>
              <a:tr h="521550">
                <a:tc>
                  <a:txBody>
                    <a:bodyPr/>
                    <a:lstStyle/>
                    <a:p>
                      <a:pPr algn="ctr" fontAlgn="ctr"/>
                      <a:r>
                        <a:rPr lang="en-US" sz="1000" b="0" i="0" u="none" strike="noStrike" dirty="0">
                          <a:solidFill>
                            <a:srgbClr val="000000"/>
                          </a:solidFill>
                          <a:latin typeface="ＭＳ Ｐゴシック"/>
                        </a:rPr>
                        <a:t>B</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en-US" altLang="ja-JP" sz="1000" b="0" i="0" u="none" strike="noStrike">
                          <a:solidFill>
                            <a:srgbClr val="000000"/>
                          </a:solidFill>
                          <a:latin typeface="ＭＳ Ｐゴシック"/>
                        </a:rPr>
                        <a:t>1.</a:t>
                      </a:r>
                    </a:p>
                  </a:txBody>
                  <a:tcPr marL="4630" marR="4630" marT="463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en-US" altLang="ja-JP" sz="1000" b="0" i="0" u="none" strike="noStrike" dirty="0">
                          <a:solidFill>
                            <a:srgbClr val="000000"/>
                          </a:solidFill>
                          <a:latin typeface="ＭＳ Ｐゴシック"/>
                        </a:rPr>
                        <a:t>(</a:t>
                      </a:r>
                      <a:r>
                        <a:rPr lang="en-US" altLang="ja-JP" sz="1000" b="0" i="0" u="none" strike="noStrike" dirty="0" smtClean="0">
                          <a:solidFill>
                            <a:srgbClr val="000000"/>
                          </a:solidFill>
                          <a:latin typeface="ＭＳ Ｐゴシック"/>
                        </a:rPr>
                        <a:t>49)</a:t>
                      </a:r>
                      <a:endParaRPr lang="en-US" altLang="ja-JP" sz="1000" b="0" i="0" u="none" strike="noStrike" dirty="0">
                        <a:solidFill>
                          <a:srgbClr val="000000"/>
                        </a:solidFill>
                        <a:latin typeface="ＭＳ Ｐゴシック"/>
                      </a:endParaRP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en-US" altLang="ja-JP" sz="1000" b="0" i="0" u="none" strike="noStrike" dirty="0">
                          <a:solidFill>
                            <a:srgbClr val="000000"/>
                          </a:solidFill>
                          <a:latin typeface="ＭＳ Ｐゴシック"/>
                        </a:rPr>
                        <a:t>Ⅰ</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ctr"/>
                      <a:r>
                        <a:rPr lang="en-US" altLang="ja-JP" sz="1000" b="0" i="0" u="none" strike="noStrike" dirty="0">
                          <a:solidFill>
                            <a:srgbClr val="000000"/>
                          </a:solidFill>
                          <a:latin typeface="ＭＳ Ｐゴシック"/>
                        </a:rPr>
                        <a:t>(1) </a:t>
                      </a:r>
                      <a:r>
                        <a:rPr lang="ja-JP" altLang="en-US" sz="1000" b="0" i="0" u="none" strike="noStrike" dirty="0">
                          <a:solidFill>
                            <a:srgbClr val="000000"/>
                          </a:solidFill>
                          <a:latin typeface="ＭＳ Ｐゴシック"/>
                        </a:rPr>
                        <a:t>現役世代への</a:t>
                      </a:r>
                      <a:br>
                        <a:rPr lang="ja-JP" altLang="en-US" sz="1000" b="0" i="0" u="none" strike="noStrike" dirty="0">
                          <a:solidFill>
                            <a:srgbClr val="000000"/>
                          </a:solidFill>
                          <a:latin typeface="ＭＳ Ｐゴシック"/>
                        </a:rPr>
                      </a:br>
                      <a:r>
                        <a:rPr lang="ja-JP" altLang="en-US" sz="1000" b="0" i="0" u="none" strike="noStrike" dirty="0">
                          <a:solidFill>
                            <a:srgbClr val="000000"/>
                          </a:solidFill>
                          <a:latin typeface="ＭＳ Ｐゴシック"/>
                        </a:rPr>
                        <a:t>     重点投資</a:t>
                      </a:r>
                    </a:p>
                  </a:txBody>
                  <a:tcPr marL="4630" marR="4630" marT="463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ctr"/>
                      <a:r>
                        <a:rPr lang="ja-JP" altLang="en-US" sz="1000" b="0" i="0" u="none" strike="noStrike" dirty="0">
                          <a:solidFill>
                            <a:srgbClr val="000000"/>
                          </a:solidFill>
                          <a:latin typeface="ＭＳ Ｐゴシック"/>
                        </a:rPr>
                        <a:t>中学校給食の実施</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dirty="0">
                          <a:solidFill>
                            <a:srgbClr val="000000"/>
                          </a:solidFill>
                          <a:latin typeface="ＭＳ Ｐゴシック"/>
                        </a:rPr>
                        <a:t>✔</a:t>
                      </a:r>
                    </a:p>
                  </a:txBody>
                  <a:tcPr marL="4630" marR="4630" marT="4630" marB="0" vert="eaVert"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dirty="0">
                          <a:solidFill>
                            <a:srgbClr val="000000"/>
                          </a:solidFill>
                          <a:latin typeface="ＭＳ Ｐゴシック"/>
                        </a:rPr>
                        <a:t>　</a:t>
                      </a: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dirty="0">
                          <a:solidFill>
                            <a:srgbClr val="000000"/>
                          </a:solidFill>
                          <a:latin typeface="ＭＳ Ｐゴシック"/>
                        </a:rPr>
                        <a:t>✔</a:t>
                      </a:r>
                    </a:p>
                  </a:txBody>
                  <a:tcPr marL="4630" marR="4630" marT="4630" marB="0" vert="eaVert"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dirty="0">
                          <a:solidFill>
                            <a:srgbClr val="000000"/>
                          </a:solidFill>
                          <a:latin typeface="ＭＳ Ｐゴシック"/>
                        </a:rPr>
                        <a:t>　</a:t>
                      </a: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dirty="0">
                          <a:solidFill>
                            <a:srgbClr val="000000"/>
                          </a:solidFill>
                          <a:latin typeface="ＭＳ Ｐゴシック"/>
                        </a:rPr>
                        <a:t>　</a:t>
                      </a: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dirty="0">
                          <a:solidFill>
                            <a:srgbClr val="000000"/>
                          </a:solidFill>
                          <a:latin typeface="ＭＳ Ｐゴシック"/>
                        </a:rPr>
                        <a:t>　</a:t>
                      </a: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ctr"/>
                      <a:r>
                        <a:rPr lang="zh-TW" altLang="en-US" sz="1000" b="0" i="0" u="none" strike="noStrike" dirty="0">
                          <a:solidFill>
                            <a:srgbClr val="000000"/>
                          </a:solidFill>
                          <a:latin typeface="ＭＳ Ｐゴシック" pitchFamily="50" charset="-128"/>
                          <a:ea typeface="ＭＳ Ｐゴシック" pitchFamily="50" charset="-128"/>
                        </a:rPr>
                        <a:t>教育委員会事務局</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extLst>
                  <a:ext uri="{0D108BD9-81ED-4DB2-BD59-A6C34878D82A}">
                    <a16:rowId xmlns:a16="http://schemas.microsoft.com/office/drawing/2014/main" xmlns="" val="10011"/>
                  </a:ext>
                </a:extLst>
              </a:tr>
              <a:tr h="517251">
                <a:tc>
                  <a:txBody>
                    <a:bodyPr/>
                    <a:lstStyle/>
                    <a:p>
                      <a:pPr algn="ctr" fontAlgn="ctr"/>
                      <a:r>
                        <a:rPr lang="en-US" sz="1000" b="0" i="0" u="none" strike="noStrike" dirty="0">
                          <a:solidFill>
                            <a:srgbClr val="000000"/>
                          </a:solidFill>
                          <a:latin typeface="ＭＳ Ｐゴシック"/>
                        </a:rPr>
                        <a:t>B</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1000" b="0" i="0" u="none" strike="noStrike">
                          <a:solidFill>
                            <a:srgbClr val="000000"/>
                          </a:solidFill>
                          <a:latin typeface="ＭＳ Ｐゴシック"/>
                        </a:rPr>
                        <a:t>1.</a:t>
                      </a:r>
                    </a:p>
                  </a:txBody>
                  <a:tcPr marL="4630" marR="4630" marT="463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1000" b="0" i="0" u="none" strike="noStrike" dirty="0" smtClean="0">
                          <a:solidFill>
                            <a:srgbClr val="000000"/>
                          </a:solidFill>
                          <a:latin typeface="ＭＳ Ｐゴシック"/>
                        </a:rPr>
                        <a:t>(50)</a:t>
                      </a:r>
                      <a:endParaRPr lang="en-US" altLang="ja-JP" sz="1000" b="0" i="0" u="none" strike="noStrike" dirty="0">
                        <a:solidFill>
                          <a:srgbClr val="000000"/>
                        </a:solidFill>
                        <a:latin typeface="ＭＳ Ｐゴシック"/>
                      </a:endParaRP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1000" b="0" i="0" u="none" strike="noStrike" dirty="0">
                          <a:solidFill>
                            <a:srgbClr val="000000"/>
                          </a:solidFill>
                          <a:latin typeface="ＭＳ Ｐゴシック"/>
                        </a:rPr>
                        <a:t>Ⅰ</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en-US" altLang="ja-JP" sz="1000" b="0" i="0" u="none" strike="noStrike" dirty="0">
                          <a:solidFill>
                            <a:srgbClr val="000000"/>
                          </a:solidFill>
                          <a:latin typeface="ＭＳ Ｐゴシック"/>
                        </a:rPr>
                        <a:t>(1) </a:t>
                      </a:r>
                      <a:r>
                        <a:rPr lang="ja-JP" altLang="en-US" sz="1000" b="0" i="0" u="none" strike="noStrike" dirty="0">
                          <a:solidFill>
                            <a:srgbClr val="000000"/>
                          </a:solidFill>
                          <a:latin typeface="ＭＳ Ｐゴシック"/>
                        </a:rPr>
                        <a:t>現役世代への</a:t>
                      </a:r>
                      <a:br>
                        <a:rPr lang="ja-JP" altLang="en-US" sz="1000" b="0" i="0" u="none" strike="noStrike" dirty="0">
                          <a:solidFill>
                            <a:srgbClr val="000000"/>
                          </a:solidFill>
                          <a:latin typeface="ＭＳ Ｐゴシック"/>
                        </a:rPr>
                      </a:br>
                      <a:r>
                        <a:rPr lang="ja-JP" altLang="en-US" sz="1000" b="0" i="0" u="none" strike="noStrike" dirty="0">
                          <a:solidFill>
                            <a:srgbClr val="000000"/>
                          </a:solidFill>
                          <a:latin typeface="ＭＳ Ｐゴシック"/>
                        </a:rPr>
                        <a:t>     重点投資</a:t>
                      </a:r>
                    </a:p>
                  </a:txBody>
                  <a:tcPr marL="4630" marR="4630" marT="463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dirty="0">
                          <a:solidFill>
                            <a:srgbClr val="000000"/>
                          </a:solidFill>
                          <a:latin typeface="ＭＳ Ｐゴシック"/>
                        </a:rPr>
                        <a:t>塾代助成</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ja-JP" altLang="en-US" sz="1000" b="0" i="0" u="none" strike="noStrike">
                          <a:solidFill>
                            <a:srgbClr val="000000"/>
                          </a:solidFill>
                          <a:latin typeface="ＭＳ Ｐゴシック"/>
                        </a:rPr>
                        <a:t>✔</a:t>
                      </a:r>
                    </a:p>
                  </a:txBody>
                  <a:tcPr marL="4630" marR="4630" marT="4630" marB="0" vert="eaVert"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ja-JP" altLang="en-US" sz="1000" b="0" i="0" u="none" strike="noStrike">
                          <a:solidFill>
                            <a:srgbClr val="000000"/>
                          </a:solidFill>
                          <a:latin typeface="ＭＳ Ｐゴシック"/>
                        </a:rPr>
                        <a:t>　</a:t>
                      </a: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ja-JP" altLang="en-US" sz="1000" b="0" i="0" u="none" strike="noStrike">
                          <a:solidFill>
                            <a:srgbClr val="000000"/>
                          </a:solidFill>
                          <a:latin typeface="ＭＳ Ｐゴシック"/>
                        </a:rPr>
                        <a:t>✔</a:t>
                      </a:r>
                    </a:p>
                  </a:txBody>
                  <a:tcPr marL="4630" marR="4630" marT="4630" marB="0" vert="eaVert"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ja-JP" altLang="en-US" sz="1000" b="0" i="0" u="none" strike="noStrike" dirty="0">
                          <a:solidFill>
                            <a:srgbClr val="000000"/>
                          </a:solidFill>
                          <a:latin typeface="ＭＳ Ｐゴシック"/>
                        </a:rPr>
                        <a:t>　</a:t>
                      </a: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ja-JP" altLang="en-US" sz="1000" b="0" i="0" u="none" strike="noStrike" dirty="0">
                          <a:solidFill>
                            <a:srgbClr val="000000"/>
                          </a:solidFill>
                          <a:latin typeface="ＭＳ Ｐゴシック"/>
                        </a:rPr>
                        <a:t>　</a:t>
                      </a: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ja-JP" altLang="en-US" sz="1000" b="0" i="0" u="none" strike="noStrike" dirty="0">
                          <a:solidFill>
                            <a:srgbClr val="000000"/>
                          </a:solidFill>
                          <a:latin typeface="ＭＳ Ｐゴシック"/>
                        </a:rPr>
                        <a:t>　</a:t>
                      </a: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dirty="0">
                          <a:solidFill>
                            <a:srgbClr val="000000"/>
                          </a:solidFill>
                          <a:latin typeface="ＭＳ Ｐゴシック" pitchFamily="50" charset="-128"/>
                          <a:ea typeface="ＭＳ Ｐゴシック" pitchFamily="50" charset="-128"/>
                        </a:rPr>
                        <a:t>こども青少年局</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2"/>
                  </a:ext>
                </a:extLst>
              </a:tr>
            </a:tbl>
          </a:graphicData>
        </a:graphic>
      </p:graphicFrame>
      <p:sp>
        <p:nvSpPr>
          <p:cNvPr id="5" name="スライド番号プレースホルダ 56"/>
          <p:cNvSpPr>
            <a:spLocks noGrp="1"/>
          </p:cNvSpPr>
          <p:nvPr>
            <p:ph type="sldNum" sz="quarter" idx="12"/>
          </p:nvPr>
        </p:nvSpPr>
        <p:spPr>
          <a:xfrm>
            <a:off x="8407474" y="6669360"/>
            <a:ext cx="720080" cy="177924"/>
          </a:xfrm>
        </p:spPr>
        <p:txBody>
          <a:bodyPr/>
          <a:lstStyle/>
          <a:p>
            <a:fld id="{CCEC3038-1CF1-4B63-9920-55248DCFBA97}" type="slidenum">
              <a:rPr kumimoji="1" lang="ja-JP" altLang="en-US" smtClean="0"/>
              <a:pPr/>
              <a:t>194</a:t>
            </a:fld>
            <a:endParaRPr kumimoji="1" lang="ja-JP" altLang="en-US" dirty="0"/>
          </a:p>
        </p:txBody>
      </p:sp>
    </p:spTree>
    <p:extLst>
      <p:ext uri="{BB962C8B-B14F-4D97-AF65-F5344CB8AC3E}">
        <p14:creationId xmlns:p14="http://schemas.microsoft.com/office/powerpoint/2010/main" val="2087569773"/>
      </p:ext>
    </p:extLst>
  </p:cSld>
  <p:clrMapOvr>
    <a:masterClrMapping/>
  </p:clrMapOvr>
</p:sld>
</file>

<file path=ppt/slides/slide1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表 2"/>
          <p:cNvGraphicFramePr>
            <a:graphicFrameLocks noGrp="1"/>
          </p:cNvGraphicFramePr>
          <p:nvPr>
            <p:extLst>
              <p:ext uri="{D42A27DB-BD31-4B8C-83A1-F6EECF244321}">
                <p14:modId xmlns:p14="http://schemas.microsoft.com/office/powerpoint/2010/main" val="2382375327"/>
              </p:ext>
            </p:extLst>
          </p:nvPr>
        </p:nvGraphicFramePr>
        <p:xfrm>
          <a:off x="179515" y="188636"/>
          <a:ext cx="8784970" cy="6480727"/>
        </p:xfrm>
        <a:graphic>
          <a:graphicData uri="http://schemas.openxmlformats.org/drawingml/2006/table">
            <a:tbl>
              <a:tblPr/>
              <a:tblGrid>
                <a:gridCol w="285017">
                  <a:extLst>
                    <a:ext uri="{9D8B030D-6E8A-4147-A177-3AD203B41FA5}">
                      <a16:colId xmlns:a16="http://schemas.microsoft.com/office/drawing/2014/main" xmlns="" val="20000"/>
                    </a:ext>
                  </a:extLst>
                </a:gridCol>
                <a:gridCol w="227554">
                  <a:extLst>
                    <a:ext uri="{9D8B030D-6E8A-4147-A177-3AD203B41FA5}">
                      <a16:colId xmlns:a16="http://schemas.microsoft.com/office/drawing/2014/main" xmlns="" val="20001"/>
                    </a:ext>
                  </a:extLst>
                </a:gridCol>
                <a:gridCol w="321795">
                  <a:extLst>
                    <a:ext uri="{9D8B030D-6E8A-4147-A177-3AD203B41FA5}">
                      <a16:colId xmlns:a16="http://schemas.microsoft.com/office/drawing/2014/main" xmlns="" val="20002"/>
                    </a:ext>
                  </a:extLst>
                </a:gridCol>
                <a:gridCol w="227554">
                  <a:extLst>
                    <a:ext uri="{9D8B030D-6E8A-4147-A177-3AD203B41FA5}">
                      <a16:colId xmlns:a16="http://schemas.microsoft.com/office/drawing/2014/main" xmlns="" val="20003"/>
                    </a:ext>
                  </a:extLst>
                </a:gridCol>
                <a:gridCol w="1130875">
                  <a:extLst>
                    <a:ext uri="{9D8B030D-6E8A-4147-A177-3AD203B41FA5}">
                      <a16:colId xmlns:a16="http://schemas.microsoft.com/office/drawing/2014/main" xmlns="" val="20004"/>
                    </a:ext>
                  </a:extLst>
                </a:gridCol>
                <a:gridCol w="4192514">
                  <a:extLst>
                    <a:ext uri="{9D8B030D-6E8A-4147-A177-3AD203B41FA5}">
                      <a16:colId xmlns:a16="http://schemas.microsoft.com/office/drawing/2014/main" xmlns="" val="20005"/>
                    </a:ext>
                  </a:extLst>
                </a:gridCol>
                <a:gridCol w="285017">
                  <a:extLst>
                    <a:ext uri="{9D8B030D-6E8A-4147-A177-3AD203B41FA5}">
                      <a16:colId xmlns:a16="http://schemas.microsoft.com/office/drawing/2014/main" xmlns="" val="20006"/>
                    </a:ext>
                  </a:extLst>
                </a:gridCol>
                <a:gridCol w="285017">
                  <a:extLst>
                    <a:ext uri="{9D8B030D-6E8A-4147-A177-3AD203B41FA5}">
                      <a16:colId xmlns:a16="http://schemas.microsoft.com/office/drawing/2014/main" xmlns="" val="20007"/>
                    </a:ext>
                  </a:extLst>
                </a:gridCol>
                <a:gridCol w="285017">
                  <a:extLst>
                    <a:ext uri="{9D8B030D-6E8A-4147-A177-3AD203B41FA5}">
                      <a16:colId xmlns:a16="http://schemas.microsoft.com/office/drawing/2014/main" xmlns="" val="20008"/>
                    </a:ext>
                  </a:extLst>
                </a:gridCol>
                <a:gridCol w="285017">
                  <a:extLst>
                    <a:ext uri="{9D8B030D-6E8A-4147-A177-3AD203B41FA5}">
                      <a16:colId xmlns:a16="http://schemas.microsoft.com/office/drawing/2014/main" xmlns="" val="20009"/>
                    </a:ext>
                  </a:extLst>
                </a:gridCol>
                <a:gridCol w="285017">
                  <a:extLst>
                    <a:ext uri="{9D8B030D-6E8A-4147-A177-3AD203B41FA5}">
                      <a16:colId xmlns:a16="http://schemas.microsoft.com/office/drawing/2014/main" xmlns="" val="20010"/>
                    </a:ext>
                  </a:extLst>
                </a:gridCol>
                <a:gridCol w="285017">
                  <a:extLst>
                    <a:ext uri="{9D8B030D-6E8A-4147-A177-3AD203B41FA5}">
                      <a16:colId xmlns:a16="http://schemas.microsoft.com/office/drawing/2014/main" xmlns="" val="20011"/>
                    </a:ext>
                  </a:extLst>
                </a:gridCol>
                <a:gridCol w="689559">
                  <a:extLst>
                    <a:ext uri="{9D8B030D-6E8A-4147-A177-3AD203B41FA5}">
                      <a16:colId xmlns:a16="http://schemas.microsoft.com/office/drawing/2014/main" xmlns="" val="20012"/>
                    </a:ext>
                  </a:extLst>
                </a:gridCol>
              </a:tblGrid>
              <a:tr h="250254">
                <a:tc rowSpan="2" gridSpan="2">
                  <a:txBody>
                    <a:bodyPr/>
                    <a:lstStyle/>
                    <a:p>
                      <a:pPr algn="ctr" fontAlgn="ctr"/>
                      <a:r>
                        <a:rPr lang="en-US" altLang="ja-JP" sz="1000" b="1" i="0" u="none" strike="noStrike" dirty="0">
                          <a:solidFill>
                            <a:srgbClr val="000000"/>
                          </a:solidFill>
                          <a:latin typeface="+mn-ea"/>
                          <a:ea typeface="+mn-ea"/>
                        </a:rPr>
                        <a:t>4</a:t>
                      </a:r>
                      <a:r>
                        <a:rPr lang="ja-JP" altLang="en-US" sz="1000" b="1" i="0" u="none" strike="noStrike" dirty="0">
                          <a:solidFill>
                            <a:srgbClr val="000000"/>
                          </a:solidFill>
                          <a:latin typeface="+mn-ea"/>
                          <a:ea typeface="+mn-ea"/>
                        </a:rPr>
                        <a:t>象限</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tcPr>
                </a:tc>
                <a:tc rowSpan="2" hMerge="1">
                  <a:txBody>
                    <a:bodyPr/>
                    <a:lstStyle/>
                    <a:p>
                      <a:endParaRPr kumimoji="1" lang="ja-JP" altLang="en-US"/>
                    </a:p>
                  </a:txBody>
                  <a:tcPr/>
                </a:tc>
                <a:tc rowSpan="3">
                  <a:txBody>
                    <a:bodyPr/>
                    <a:lstStyle/>
                    <a:p>
                      <a:pPr algn="ctr" fontAlgn="ctr"/>
                      <a:r>
                        <a:rPr lang="ja-JP" altLang="en-US" sz="1000" b="1" i="0" u="none" strike="noStrike" dirty="0">
                          <a:solidFill>
                            <a:srgbClr val="000000"/>
                          </a:solidFill>
                          <a:latin typeface="+mn-ea"/>
                          <a:ea typeface="+mn-ea"/>
                        </a:rPr>
                        <a:t>通し番号</a:t>
                      </a:r>
                    </a:p>
                  </a:txBody>
                  <a:tcPr marL="4630" marR="4630" marT="4630" marB="0" vert="eaVert"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rowSpan="3" gridSpan="2">
                  <a:txBody>
                    <a:bodyPr/>
                    <a:lstStyle/>
                    <a:p>
                      <a:pPr algn="ctr" fontAlgn="ctr"/>
                      <a:r>
                        <a:rPr lang="ja-JP" altLang="en-US" sz="1000" b="1" i="0" u="none" strike="noStrike" dirty="0">
                          <a:solidFill>
                            <a:srgbClr val="000000"/>
                          </a:solidFill>
                          <a:latin typeface="+mn-ea"/>
                          <a:ea typeface="+mn-ea"/>
                        </a:rPr>
                        <a:t>章立て</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rowSpan="3" hMerge="1">
                  <a:txBody>
                    <a:bodyPr/>
                    <a:lstStyle/>
                    <a:p>
                      <a:endParaRPr kumimoji="1" lang="ja-JP" altLang="en-US"/>
                    </a:p>
                  </a:txBody>
                  <a:tcPr/>
                </a:tc>
                <a:tc rowSpan="3">
                  <a:txBody>
                    <a:bodyPr/>
                    <a:lstStyle/>
                    <a:p>
                      <a:pPr algn="ctr" rtl="0" fontAlgn="ctr"/>
                      <a:r>
                        <a:rPr lang="ja-JP" altLang="en-US" sz="1000" b="1" i="0" u="none" strike="noStrike" dirty="0">
                          <a:solidFill>
                            <a:srgbClr val="000000"/>
                          </a:solidFill>
                          <a:latin typeface="+mn-ea"/>
                          <a:ea typeface="+mn-ea"/>
                        </a:rPr>
                        <a:t>改革項目</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gridSpan="2">
                  <a:txBody>
                    <a:bodyPr/>
                    <a:lstStyle/>
                    <a:p>
                      <a:pPr algn="ctr" fontAlgn="ctr"/>
                      <a:r>
                        <a:rPr lang="ja-JP" altLang="en-US" sz="1000" b="1" i="0" u="none" strike="noStrike" dirty="0">
                          <a:solidFill>
                            <a:srgbClr val="000000"/>
                          </a:solidFill>
                          <a:latin typeface="ＭＳ Ｐゴシック"/>
                        </a:rPr>
                        <a:t>タイプ</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tcPr>
                </a:tc>
                <a:tc hMerge="1">
                  <a:txBody>
                    <a:bodyPr/>
                    <a:lstStyle/>
                    <a:p>
                      <a:endParaRPr kumimoji="1" lang="ja-JP" altLang="en-US"/>
                    </a:p>
                  </a:txBody>
                  <a:tcPr/>
                </a:tc>
                <a:tc gridSpan="4">
                  <a:txBody>
                    <a:bodyPr/>
                    <a:lstStyle/>
                    <a:p>
                      <a:pPr algn="ctr" fontAlgn="ctr"/>
                      <a:r>
                        <a:rPr lang="ja-JP" altLang="en-US" sz="1000" b="1" i="0" u="none" strike="noStrike" dirty="0">
                          <a:solidFill>
                            <a:srgbClr val="000000"/>
                          </a:solidFill>
                          <a:latin typeface="ＭＳ Ｐゴシック"/>
                        </a:rPr>
                        <a:t>改革スタイル</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rowSpan="3">
                  <a:txBody>
                    <a:bodyPr/>
                    <a:lstStyle/>
                    <a:p>
                      <a:pPr algn="ctr" fontAlgn="ctr"/>
                      <a:r>
                        <a:rPr lang="ja-JP" altLang="en-US" sz="1000" b="1" i="0" u="none" strike="noStrike">
                          <a:solidFill>
                            <a:srgbClr val="000000"/>
                          </a:solidFill>
                          <a:latin typeface="+mn-ea"/>
                          <a:ea typeface="+mn-ea"/>
                        </a:rPr>
                        <a:t>部局</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0"/>
                  </a:ext>
                </a:extLst>
              </a:tr>
              <a:tr h="47734">
                <a:tc gridSpan="2" vMerge="1">
                  <a:txBody>
                    <a:bodyPr/>
                    <a:lstStyle/>
                    <a:p>
                      <a:endParaRPr kumimoji="1" lang="ja-JP" altLang="en-US"/>
                    </a:p>
                  </a:txBody>
                  <a:tcPr/>
                </a:tc>
                <a:tc hMerge="1" vMerge="1">
                  <a:txBody>
                    <a:bodyPr/>
                    <a:lstStyle/>
                    <a:p>
                      <a:endParaRPr kumimoji="1" lang="ja-JP" altLang="en-US"/>
                    </a:p>
                  </a:txBody>
                  <a:tcPr/>
                </a:tc>
                <a:tc vMerge="1">
                  <a:txBody>
                    <a:bodyPr/>
                    <a:lstStyle/>
                    <a:p>
                      <a:endParaRPr kumimoji="1" lang="ja-JP" altLang="en-US"/>
                    </a:p>
                  </a:txBody>
                  <a:tcPr/>
                </a:tc>
                <a:tc gridSpan="2" vMerge="1">
                  <a:txBody>
                    <a:bodyPr/>
                    <a:lstStyle/>
                    <a:p>
                      <a:endParaRPr kumimoji="1" lang="ja-JP" altLang="en-US"/>
                    </a:p>
                  </a:txBody>
                  <a:tcPr/>
                </a:tc>
                <a:tc hMerge="1" vMerge="1">
                  <a:txBody>
                    <a:bodyPr/>
                    <a:lstStyle/>
                    <a:p>
                      <a:endParaRPr kumimoji="1" lang="ja-JP" altLang="en-US"/>
                    </a:p>
                  </a:txBody>
                  <a:tcPr/>
                </a:tc>
                <a:tc vMerge="1">
                  <a:txBody>
                    <a:bodyPr/>
                    <a:lstStyle/>
                    <a:p>
                      <a:endParaRPr kumimoji="1" lang="ja-JP" altLang="en-US"/>
                    </a:p>
                  </a:txBody>
                  <a:tcPr/>
                </a:tc>
                <a:tc rowSpan="2">
                  <a:txBody>
                    <a:bodyPr/>
                    <a:lstStyle/>
                    <a:p>
                      <a:pPr algn="ctr" fontAlgn="ctr"/>
                      <a:r>
                        <a:rPr lang="ja-JP" altLang="en-US" sz="1000" b="1" i="0" u="none" strike="noStrike">
                          <a:solidFill>
                            <a:srgbClr val="000000"/>
                          </a:solidFill>
                          <a:latin typeface="+mn-ea"/>
                          <a:ea typeface="+mn-ea"/>
                        </a:rPr>
                        <a:t>政策の刷新</a:t>
                      </a:r>
                    </a:p>
                  </a:txBody>
                  <a:tcPr marL="4630" marR="4630" marT="4630" marB="0" vert="eaVert"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tcPr>
                </a:tc>
                <a:tc rowSpan="2">
                  <a:txBody>
                    <a:bodyPr/>
                    <a:lstStyle/>
                    <a:p>
                      <a:pPr algn="ctr" fontAlgn="ctr"/>
                      <a:r>
                        <a:rPr lang="ja-JP" altLang="en-US" sz="1000" b="1" i="0" u="none" strike="noStrike" dirty="0">
                          <a:solidFill>
                            <a:srgbClr val="000000"/>
                          </a:solidFill>
                          <a:latin typeface="+mn-ea"/>
                          <a:ea typeface="+mn-ea"/>
                        </a:rPr>
                        <a:t>執行の刷新</a:t>
                      </a: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tcPr>
                </a:tc>
                <a:tc rowSpan="2">
                  <a:txBody>
                    <a:bodyPr/>
                    <a:lstStyle/>
                    <a:p>
                      <a:pPr algn="ctr" fontAlgn="ctr"/>
                      <a:r>
                        <a:rPr lang="ja-JP" altLang="en-US" sz="1000" b="1" i="0" u="none" strike="noStrike">
                          <a:solidFill>
                            <a:srgbClr val="000000"/>
                          </a:solidFill>
                          <a:latin typeface="+mn-ea"/>
                          <a:ea typeface="+mn-ea"/>
                        </a:rPr>
                        <a:t>投資・予算</a:t>
                      </a:r>
                    </a:p>
                  </a:txBody>
                  <a:tcPr marL="4630" marR="4630" marT="4630" marB="0" vert="eaVert"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tcPr>
                </a:tc>
                <a:tc rowSpan="2">
                  <a:txBody>
                    <a:bodyPr/>
                    <a:lstStyle/>
                    <a:p>
                      <a:pPr algn="ctr" fontAlgn="ctr"/>
                      <a:r>
                        <a:rPr lang="ja-JP" altLang="en-US" sz="1000" b="1" i="0" u="none" strike="noStrike">
                          <a:solidFill>
                            <a:srgbClr val="000000"/>
                          </a:solidFill>
                          <a:latin typeface="+mn-ea"/>
                          <a:ea typeface="+mn-ea"/>
                        </a:rPr>
                        <a:t>条例・規則・</a:t>
                      </a:r>
                      <a:br>
                        <a:rPr lang="ja-JP" altLang="en-US" sz="1000" b="1" i="0" u="none" strike="noStrike">
                          <a:solidFill>
                            <a:srgbClr val="000000"/>
                          </a:solidFill>
                          <a:latin typeface="+mn-ea"/>
                          <a:ea typeface="+mn-ea"/>
                        </a:rPr>
                      </a:br>
                      <a:r>
                        <a:rPr lang="ja-JP" altLang="en-US" sz="1000" b="1" i="0" u="none" strike="noStrike">
                          <a:solidFill>
                            <a:srgbClr val="000000"/>
                          </a:solidFill>
                          <a:latin typeface="+mn-ea"/>
                          <a:ea typeface="+mn-ea"/>
                        </a:rPr>
                        <a:t>運用ルール</a:t>
                      </a: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tcPr>
                </a:tc>
                <a:tc rowSpan="2">
                  <a:txBody>
                    <a:bodyPr/>
                    <a:lstStyle/>
                    <a:p>
                      <a:pPr algn="ctr" fontAlgn="ctr"/>
                      <a:r>
                        <a:rPr lang="ja-JP" altLang="en-US" sz="1000" b="1" i="0" u="none" strike="noStrike" dirty="0">
                          <a:solidFill>
                            <a:srgbClr val="000000"/>
                          </a:solidFill>
                          <a:latin typeface="+mn-ea"/>
                          <a:ea typeface="+mn-ea"/>
                        </a:rPr>
                        <a:t>組織・経営形態</a:t>
                      </a: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tcPr>
                </a:tc>
                <a:tc rowSpan="2">
                  <a:txBody>
                    <a:bodyPr/>
                    <a:lstStyle/>
                    <a:p>
                      <a:pPr algn="ctr" fontAlgn="ctr"/>
                      <a:r>
                        <a:rPr lang="ja-JP" altLang="en-US" sz="1000" b="1" i="0" u="none" strike="noStrike">
                          <a:solidFill>
                            <a:srgbClr val="000000"/>
                          </a:solidFill>
                          <a:latin typeface="+mn-ea"/>
                          <a:ea typeface="+mn-ea"/>
                        </a:rPr>
                        <a:t>権限移譲</a:t>
                      </a: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tcPr>
                </a:tc>
                <a:tc vMerge="1">
                  <a:txBody>
                    <a:bodyPr/>
                    <a:lstStyle/>
                    <a:p>
                      <a:endParaRPr kumimoji="1" lang="ja-JP" altLang="en-US"/>
                    </a:p>
                  </a:txBody>
                  <a:tcPr/>
                </a:tc>
                <a:extLst>
                  <a:ext uri="{0D108BD9-81ED-4DB2-BD59-A6C34878D82A}">
                    <a16:rowId xmlns:a16="http://schemas.microsoft.com/office/drawing/2014/main" xmlns="" val="10001"/>
                  </a:ext>
                </a:extLst>
              </a:tr>
              <a:tr h="956849">
                <a:tc>
                  <a:txBody>
                    <a:bodyPr/>
                    <a:lstStyle/>
                    <a:p>
                      <a:pPr algn="ctr" fontAlgn="ctr"/>
                      <a:r>
                        <a:rPr lang="ja-JP" altLang="en-US" sz="1000" b="1" i="0" u="none" strike="noStrike">
                          <a:solidFill>
                            <a:srgbClr val="000000"/>
                          </a:solidFill>
                          <a:latin typeface="+mn-ea"/>
                          <a:ea typeface="+mn-ea"/>
                        </a:rPr>
                        <a:t>象限</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ja-JP" altLang="en-US" sz="1000" b="1" i="0" u="none" strike="noStrike">
                          <a:solidFill>
                            <a:srgbClr val="000000"/>
                          </a:solidFill>
                          <a:latin typeface="+mn-ea"/>
                          <a:ea typeface="+mn-ea"/>
                        </a:rPr>
                        <a:t>大項目通し番号</a:t>
                      </a: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tcPr>
                </a:tc>
                <a:tc vMerge="1">
                  <a:txBody>
                    <a:bodyPr/>
                    <a:lstStyle/>
                    <a:p>
                      <a:endParaRPr kumimoji="1" lang="ja-JP" altLang="en-US"/>
                    </a:p>
                  </a:txBody>
                  <a:tcPr/>
                </a:tc>
                <a:tc gridSpan="2" vMerge="1">
                  <a:txBody>
                    <a:bodyPr/>
                    <a:lstStyle/>
                    <a:p>
                      <a:endParaRPr kumimoji="1" lang="ja-JP" altLang="en-US"/>
                    </a:p>
                  </a:txBody>
                  <a:tcPr/>
                </a:tc>
                <a:tc hMerge="1" vMerge="1">
                  <a:txBody>
                    <a:bodyPr/>
                    <a:lstStyle/>
                    <a:p>
                      <a:endParaRPr kumimoji="1" lang="ja-JP" altLang="en-US"/>
                    </a:p>
                  </a:txBody>
                  <a:tcPr/>
                </a:tc>
                <a:tc vMerge="1">
                  <a:txBody>
                    <a:bodyPr/>
                    <a:lstStyle/>
                    <a:p>
                      <a:endParaRPr kumimoji="1" lang="ja-JP" altLang="en-US"/>
                    </a:p>
                  </a:txBody>
                  <a:tcPr/>
                </a:tc>
                <a:tc vMerge="1">
                  <a:txBody>
                    <a:bodyPr/>
                    <a:lstStyle/>
                    <a:p>
                      <a:endParaRPr kumimoji="1" lang="ja-JP" altLang="en-US"/>
                    </a:p>
                  </a:txBody>
                  <a:tcPr/>
                </a:tc>
                <a:tc vMerge="1">
                  <a:txBody>
                    <a:bodyPr/>
                    <a:lstStyle/>
                    <a:p>
                      <a:endParaRPr kumimoji="1" lang="ja-JP" altLang="en-US"/>
                    </a:p>
                  </a:txBody>
                  <a:tcPr/>
                </a:tc>
                <a:tc vMerge="1">
                  <a:txBody>
                    <a:bodyPr/>
                    <a:lstStyle/>
                    <a:p>
                      <a:endParaRPr kumimoji="1" lang="ja-JP" altLang="en-US"/>
                    </a:p>
                  </a:txBody>
                  <a:tcPr/>
                </a:tc>
                <a:tc vMerge="1">
                  <a:txBody>
                    <a:bodyPr/>
                    <a:lstStyle/>
                    <a:p>
                      <a:endParaRPr kumimoji="1" lang="ja-JP" altLang="en-US"/>
                    </a:p>
                  </a:txBody>
                  <a:tcPr/>
                </a:tc>
                <a:tc vMerge="1">
                  <a:txBody>
                    <a:bodyPr/>
                    <a:lstStyle/>
                    <a:p>
                      <a:endParaRPr kumimoji="1" lang="ja-JP" altLang="en-US"/>
                    </a:p>
                  </a:txBody>
                  <a:tcPr/>
                </a:tc>
                <a:tc vMerge="1">
                  <a:txBody>
                    <a:bodyPr/>
                    <a:lstStyle/>
                    <a:p>
                      <a:endParaRPr kumimoji="1" lang="ja-JP" altLang="en-US"/>
                    </a:p>
                  </a:txBody>
                  <a:tcPr/>
                </a:tc>
                <a:tc vMerge="1">
                  <a:txBody>
                    <a:bodyPr/>
                    <a:lstStyle/>
                    <a:p>
                      <a:endParaRPr kumimoji="1" lang="ja-JP" altLang="en-US"/>
                    </a:p>
                  </a:txBody>
                  <a:tcPr/>
                </a:tc>
                <a:extLst>
                  <a:ext uri="{0D108BD9-81ED-4DB2-BD59-A6C34878D82A}">
                    <a16:rowId xmlns:a16="http://schemas.microsoft.com/office/drawing/2014/main" xmlns="" val="10002"/>
                  </a:ext>
                </a:extLst>
              </a:tr>
              <a:tr h="522589">
                <a:tc>
                  <a:txBody>
                    <a:bodyPr/>
                    <a:lstStyle/>
                    <a:p>
                      <a:pPr algn="ctr" fontAlgn="ctr"/>
                      <a:r>
                        <a:rPr lang="en-US" sz="1000" b="0" i="0" u="none" strike="noStrike" dirty="0">
                          <a:solidFill>
                            <a:srgbClr val="000000"/>
                          </a:solidFill>
                          <a:latin typeface="ＭＳ Ｐゴシック"/>
                        </a:rPr>
                        <a:t>B</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en-US" altLang="ja-JP" sz="1000" b="0" i="0" u="none" strike="noStrike">
                          <a:solidFill>
                            <a:srgbClr val="000000"/>
                          </a:solidFill>
                          <a:latin typeface="ＭＳ Ｐゴシック"/>
                        </a:rPr>
                        <a:t>1.</a:t>
                      </a:r>
                    </a:p>
                  </a:txBody>
                  <a:tcPr marL="4630" marR="4630" marT="463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en-US" altLang="ja-JP" sz="1000" b="0" i="0" u="none" strike="noStrike" dirty="0" smtClean="0">
                          <a:solidFill>
                            <a:srgbClr val="000000"/>
                          </a:solidFill>
                          <a:latin typeface="ＭＳ Ｐゴシック"/>
                        </a:rPr>
                        <a:t>(51)</a:t>
                      </a:r>
                      <a:endParaRPr lang="en-US" altLang="ja-JP" sz="1000" b="0" i="0" u="none" strike="noStrike" dirty="0">
                        <a:solidFill>
                          <a:srgbClr val="000000"/>
                        </a:solidFill>
                        <a:latin typeface="ＭＳ Ｐゴシック"/>
                      </a:endParaRP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en-US" altLang="ja-JP" sz="1000" b="0" i="0" u="none" strike="noStrike" dirty="0">
                          <a:solidFill>
                            <a:srgbClr val="000000"/>
                          </a:solidFill>
                          <a:latin typeface="ＭＳ Ｐゴシック"/>
                        </a:rPr>
                        <a:t>Ⅰ</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ctr"/>
                      <a:r>
                        <a:rPr lang="en-US" altLang="ja-JP" sz="1000" b="0" i="0" u="none" strike="noStrike" dirty="0">
                          <a:solidFill>
                            <a:srgbClr val="000000"/>
                          </a:solidFill>
                          <a:latin typeface="ＭＳ Ｐゴシック"/>
                        </a:rPr>
                        <a:t>(1) </a:t>
                      </a:r>
                      <a:r>
                        <a:rPr lang="ja-JP" altLang="en-US" sz="1000" b="0" i="0" u="none" strike="noStrike" dirty="0">
                          <a:solidFill>
                            <a:srgbClr val="000000"/>
                          </a:solidFill>
                          <a:latin typeface="ＭＳ Ｐゴシック"/>
                        </a:rPr>
                        <a:t>現役世代への</a:t>
                      </a:r>
                      <a:br>
                        <a:rPr lang="ja-JP" altLang="en-US" sz="1000" b="0" i="0" u="none" strike="noStrike" dirty="0">
                          <a:solidFill>
                            <a:srgbClr val="000000"/>
                          </a:solidFill>
                          <a:latin typeface="ＭＳ Ｐゴシック"/>
                        </a:rPr>
                      </a:br>
                      <a:r>
                        <a:rPr lang="ja-JP" altLang="en-US" sz="1000" b="0" i="0" u="none" strike="noStrike" dirty="0">
                          <a:solidFill>
                            <a:srgbClr val="000000"/>
                          </a:solidFill>
                          <a:latin typeface="ＭＳ Ｐゴシック"/>
                        </a:rPr>
                        <a:t>     重点投資</a:t>
                      </a:r>
                    </a:p>
                  </a:txBody>
                  <a:tcPr marL="4630" marR="4630" marT="463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rtl="0" fontAlgn="ctr"/>
                      <a:r>
                        <a:rPr lang="ja-JP" altLang="en-US" sz="1000" b="0" i="0" u="none" strike="noStrike" dirty="0">
                          <a:solidFill>
                            <a:srgbClr val="000000"/>
                          </a:solidFill>
                          <a:latin typeface="ＭＳ Ｐゴシック"/>
                        </a:rPr>
                        <a:t>学校教育ＩＣＴの導入</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dirty="0">
                          <a:solidFill>
                            <a:srgbClr val="000000"/>
                          </a:solidFill>
                          <a:latin typeface="ＭＳ Ｐゴシック"/>
                        </a:rPr>
                        <a:t>✔</a:t>
                      </a:r>
                    </a:p>
                  </a:txBody>
                  <a:tcPr marL="4630" marR="4630" marT="4630" marB="0" vert="eaVert"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a:solidFill>
                            <a:srgbClr val="000000"/>
                          </a:solidFill>
                          <a:latin typeface="ＭＳ Ｐゴシック"/>
                        </a:rPr>
                        <a:t>　</a:t>
                      </a: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a:solidFill>
                            <a:srgbClr val="000000"/>
                          </a:solidFill>
                          <a:latin typeface="ＭＳ Ｐゴシック"/>
                        </a:rPr>
                        <a:t>✔</a:t>
                      </a:r>
                    </a:p>
                  </a:txBody>
                  <a:tcPr marL="4630" marR="4630" marT="4630" marB="0" vert="eaVert"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dirty="0">
                          <a:solidFill>
                            <a:srgbClr val="000000"/>
                          </a:solidFill>
                          <a:latin typeface="ＭＳ Ｐゴシック"/>
                        </a:rPr>
                        <a:t>　</a:t>
                      </a: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dirty="0">
                          <a:solidFill>
                            <a:srgbClr val="000000"/>
                          </a:solidFill>
                          <a:latin typeface="ＭＳ Ｐゴシック"/>
                        </a:rPr>
                        <a:t>　</a:t>
                      </a: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dirty="0">
                          <a:solidFill>
                            <a:srgbClr val="000000"/>
                          </a:solidFill>
                          <a:latin typeface="ＭＳ Ｐゴシック"/>
                        </a:rPr>
                        <a:t>　</a:t>
                      </a: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ctr"/>
                      <a:r>
                        <a:rPr lang="zh-TW" altLang="en-US" sz="1000" b="0" i="0" u="none" strike="noStrike" dirty="0">
                          <a:solidFill>
                            <a:srgbClr val="000000"/>
                          </a:solidFill>
                          <a:latin typeface="ＭＳ Ｐゴシック" pitchFamily="50" charset="-128"/>
                          <a:ea typeface="ＭＳ Ｐゴシック" pitchFamily="50" charset="-128"/>
                        </a:rPr>
                        <a:t>教育委員会事務局</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tcPr>
                </a:tc>
                <a:extLst>
                  <a:ext uri="{0D108BD9-81ED-4DB2-BD59-A6C34878D82A}">
                    <a16:rowId xmlns:a16="http://schemas.microsoft.com/office/drawing/2014/main" xmlns="" val="10003"/>
                  </a:ext>
                </a:extLst>
              </a:tr>
              <a:tr h="522589">
                <a:tc>
                  <a:txBody>
                    <a:bodyPr/>
                    <a:lstStyle/>
                    <a:p>
                      <a:pPr algn="ctr" fontAlgn="ctr"/>
                      <a:r>
                        <a:rPr lang="en-US" sz="1000" b="0" i="0" u="none" strike="noStrike">
                          <a:solidFill>
                            <a:srgbClr val="000000"/>
                          </a:solidFill>
                          <a:latin typeface="ＭＳ Ｐゴシック"/>
                        </a:rPr>
                        <a:t>B</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en-US" altLang="ja-JP" sz="1000" b="0" i="0" u="none" strike="noStrike">
                          <a:solidFill>
                            <a:srgbClr val="000000"/>
                          </a:solidFill>
                          <a:latin typeface="ＭＳ Ｐゴシック"/>
                        </a:rPr>
                        <a:t>1.</a:t>
                      </a:r>
                    </a:p>
                  </a:txBody>
                  <a:tcPr marL="4630" marR="4630" marT="463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en-US" altLang="ja-JP" sz="1000" b="0" i="0" u="none" strike="noStrike" dirty="0" smtClean="0">
                          <a:solidFill>
                            <a:srgbClr val="000000"/>
                          </a:solidFill>
                          <a:latin typeface="ＭＳ Ｐゴシック"/>
                        </a:rPr>
                        <a:t>(52)</a:t>
                      </a:r>
                      <a:endParaRPr lang="en-US" altLang="ja-JP" sz="1000" b="0" i="0" u="none" strike="noStrike" dirty="0">
                        <a:solidFill>
                          <a:srgbClr val="000000"/>
                        </a:solidFill>
                        <a:latin typeface="ＭＳ Ｐゴシック"/>
                      </a:endParaRP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en-US" altLang="ja-JP" sz="1000" b="0" i="0" u="none" strike="noStrike" dirty="0">
                          <a:solidFill>
                            <a:srgbClr val="000000"/>
                          </a:solidFill>
                          <a:latin typeface="ＭＳ Ｐゴシック"/>
                        </a:rPr>
                        <a:t>Ⅰ</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ctr"/>
                      <a:r>
                        <a:rPr lang="en-US" altLang="ja-JP" sz="1000" b="0" i="0" u="none" strike="noStrike" dirty="0">
                          <a:solidFill>
                            <a:srgbClr val="000000"/>
                          </a:solidFill>
                          <a:latin typeface="ＭＳ Ｐゴシック"/>
                        </a:rPr>
                        <a:t>(1) </a:t>
                      </a:r>
                      <a:r>
                        <a:rPr lang="ja-JP" altLang="en-US" sz="1000" b="0" i="0" u="none" strike="noStrike" dirty="0">
                          <a:solidFill>
                            <a:srgbClr val="000000"/>
                          </a:solidFill>
                          <a:latin typeface="ＭＳ Ｐゴシック"/>
                        </a:rPr>
                        <a:t>現役世代への</a:t>
                      </a:r>
                      <a:br>
                        <a:rPr lang="ja-JP" altLang="en-US" sz="1000" b="0" i="0" u="none" strike="noStrike" dirty="0">
                          <a:solidFill>
                            <a:srgbClr val="000000"/>
                          </a:solidFill>
                          <a:latin typeface="ＭＳ Ｐゴシック"/>
                        </a:rPr>
                      </a:br>
                      <a:r>
                        <a:rPr lang="ja-JP" altLang="en-US" sz="1000" b="0" i="0" u="none" strike="noStrike" dirty="0">
                          <a:solidFill>
                            <a:srgbClr val="000000"/>
                          </a:solidFill>
                          <a:latin typeface="ＭＳ Ｐゴシック"/>
                        </a:rPr>
                        <a:t>     重点投資</a:t>
                      </a:r>
                    </a:p>
                  </a:txBody>
                  <a:tcPr marL="4630" marR="4630" marT="463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rtl="0" fontAlgn="ctr"/>
                      <a:r>
                        <a:rPr lang="ja-JP" altLang="en-US" sz="1000" b="0" i="0" u="none" strike="noStrike" dirty="0">
                          <a:solidFill>
                            <a:srgbClr val="000000"/>
                          </a:solidFill>
                          <a:latin typeface="ＭＳ Ｐゴシック"/>
                        </a:rPr>
                        <a:t>校務支援ＩＣＴの導入</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dirty="0">
                          <a:solidFill>
                            <a:srgbClr val="000000"/>
                          </a:solidFill>
                          <a:latin typeface="ＭＳ Ｐゴシック"/>
                        </a:rPr>
                        <a:t>✔</a:t>
                      </a:r>
                    </a:p>
                  </a:txBody>
                  <a:tcPr marL="4630" marR="4630" marT="4630" marB="0" vert="eaVert"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a:solidFill>
                            <a:srgbClr val="000000"/>
                          </a:solidFill>
                          <a:latin typeface="ＭＳ Ｐゴシック"/>
                        </a:rPr>
                        <a:t>　</a:t>
                      </a: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dirty="0">
                          <a:solidFill>
                            <a:srgbClr val="000000"/>
                          </a:solidFill>
                          <a:latin typeface="ＭＳ Ｐゴシック"/>
                        </a:rPr>
                        <a:t>✔</a:t>
                      </a:r>
                    </a:p>
                  </a:txBody>
                  <a:tcPr marL="4630" marR="4630" marT="4630" marB="0" vert="eaVert"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dirty="0">
                          <a:solidFill>
                            <a:srgbClr val="000000"/>
                          </a:solidFill>
                          <a:latin typeface="ＭＳ Ｐゴシック"/>
                        </a:rPr>
                        <a:t>　</a:t>
                      </a: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dirty="0">
                          <a:solidFill>
                            <a:srgbClr val="000000"/>
                          </a:solidFill>
                          <a:latin typeface="ＭＳ Ｐゴシック"/>
                        </a:rPr>
                        <a:t>　</a:t>
                      </a: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dirty="0">
                          <a:solidFill>
                            <a:srgbClr val="000000"/>
                          </a:solidFill>
                          <a:latin typeface="ＭＳ Ｐゴシック"/>
                        </a:rPr>
                        <a:t>　</a:t>
                      </a: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ctr"/>
                      <a:r>
                        <a:rPr lang="zh-TW" altLang="en-US" sz="1000" b="0" i="0" u="none" strike="noStrike" dirty="0">
                          <a:solidFill>
                            <a:srgbClr val="000000"/>
                          </a:solidFill>
                          <a:latin typeface="ＭＳ Ｐゴシック" pitchFamily="50" charset="-128"/>
                          <a:ea typeface="ＭＳ Ｐゴシック" pitchFamily="50" charset="-128"/>
                        </a:rPr>
                        <a:t>教育委員会事務局</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extLst>
                  <a:ext uri="{0D108BD9-81ED-4DB2-BD59-A6C34878D82A}">
                    <a16:rowId xmlns:a16="http://schemas.microsoft.com/office/drawing/2014/main" xmlns="" val="10004"/>
                  </a:ext>
                </a:extLst>
              </a:tr>
              <a:tr h="522589">
                <a:tc>
                  <a:txBody>
                    <a:bodyPr/>
                    <a:lstStyle/>
                    <a:p>
                      <a:pPr algn="ctr" fontAlgn="ctr"/>
                      <a:r>
                        <a:rPr lang="en-US" sz="1000" b="0" i="0" u="none" strike="noStrike" dirty="0">
                          <a:solidFill>
                            <a:srgbClr val="000000"/>
                          </a:solidFill>
                          <a:latin typeface="ＭＳ Ｐゴシック"/>
                        </a:rPr>
                        <a:t>B</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en-US" altLang="ja-JP" sz="1000" b="0" i="0" u="none" strike="noStrike" dirty="0">
                          <a:solidFill>
                            <a:srgbClr val="000000"/>
                          </a:solidFill>
                          <a:latin typeface="ＭＳ Ｐゴシック"/>
                        </a:rPr>
                        <a:t>1.</a:t>
                      </a:r>
                    </a:p>
                  </a:txBody>
                  <a:tcPr marL="4630" marR="4630" marT="463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en-US" altLang="ja-JP" sz="1000" b="0" i="0" u="none" strike="noStrike" dirty="0" smtClean="0">
                          <a:solidFill>
                            <a:srgbClr val="000000"/>
                          </a:solidFill>
                          <a:latin typeface="ＭＳ Ｐゴシック"/>
                        </a:rPr>
                        <a:t>(53)</a:t>
                      </a:r>
                      <a:endParaRPr lang="en-US" altLang="ja-JP" sz="1000" b="0" i="0" u="none" strike="noStrike" dirty="0">
                        <a:solidFill>
                          <a:srgbClr val="000000"/>
                        </a:solidFill>
                        <a:latin typeface="ＭＳ Ｐゴシック"/>
                      </a:endParaRP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en-US" altLang="ja-JP" sz="1000" b="0" i="0" u="none" strike="noStrike" dirty="0">
                          <a:solidFill>
                            <a:srgbClr val="000000"/>
                          </a:solidFill>
                          <a:latin typeface="ＭＳ Ｐゴシック"/>
                        </a:rPr>
                        <a:t>Ⅰ</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ctr"/>
                      <a:r>
                        <a:rPr lang="en-US" altLang="ja-JP" sz="1000" b="0" i="0" u="none" strike="noStrike" dirty="0">
                          <a:solidFill>
                            <a:srgbClr val="000000"/>
                          </a:solidFill>
                          <a:latin typeface="ＭＳ Ｐゴシック"/>
                        </a:rPr>
                        <a:t>(1) </a:t>
                      </a:r>
                      <a:r>
                        <a:rPr lang="ja-JP" altLang="en-US" sz="1000" b="0" i="0" u="none" strike="noStrike" dirty="0">
                          <a:solidFill>
                            <a:srgbClr val="000000"/>
                          </a:solidFill>
                          <a:latin typeface="ＭＳ Ｐゴシック"/>
                        </a:rPr>
                        <a:t>現役世代への</a:t>
                      </a:r>
                      <a:br>
                        <a:rPr lang="ja-JP" altLang="en-US" sz="1000" b="0" i="0" u="none" strike="noStrike" dirty="0">
                          <a:solidFill>
                            <a:srgbClr val="000000"/>
                          </a:solidFill>
                          <a:latin typeface="ＭＳ Ｐゴシック"/>
                        </a:rPr>
                      </a:br>
                      <a:r>
                        <a:rPr lang="ja-JP" altLang="en-US" sz="1000" b="0" i="0" u="none" strike="noStrike" dirty="0">
                          <a:solidFill>
                            <a:srgbClr val="000000"/>
                          </a:solidFill>
                          <a:latin typeface="ＭＳ Ｐゴシック"/>
                        </a:rPr>
                        <a:t>     重点投資</a:t>
                      </a:r>
                    </a:p>
                  </a:txBody>
                  <a:tcPr marL="4630" marR="4630" marT="463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rtl="0" fontAlgn="ctr"/>
                      <a:r>
                        <a:rPr lang="ja-JP" altLang="en-US" sz="1000" b="0" i="0" u="none" strike="noStrike" dirty="0" smtClean="0">
                          <a:solidFill>
                            <a:srgbClr val="000000"/>
                          </a:solidFill>
                          <a:latin typeface="ＭＳ Ｐゴシック"/>
                        </a:rPr>
                        <a:t>公設民営学校の設置</a:t>
                      </a:r>
                      <a:endParaRPr lang="ja-JP" altLang="en-US" sz="1000" b="0" i="0" u="none" strike="noStrike" dirty="0">
                        <a:solidFill>
                          <a:srgbClr val="000000"/>
                        </a:solidFill>
                        <a:latin typeface="ＭＳ Ｐゴシック"/>
                      </a:endParaRP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dirty="0">
                          <a:solidFill>
                            <a:srgbClr val="000000"/>
                          </a:solidFill>
                          <a:latin typeface="ＭＳ Ｐゴシック"/>
                        </a:rPr>
                        <a:t>✔</a:t>
                      </a:r>
                    </a:p>
                  </a:txBody>
                  <a:tcPr marL="4630" marR="4630" marT="4630" marB="0" vert="eaVert"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dirty="0">
                          <a:solidFill>
                            <a:srgbClr val="000000"/>
                          </a:solidFill>
                          <a:latin typeface="ＭＳ Ｐゴシック"/>
                        </a:rPr>
                        <a:t>　</a:t>
                      </a: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dirty="0">
                          <a:solidFill>
                            <a:srgbClr val="000000"/>
                          </a:solidFill>
                          <a:latin typeface="ＭＳ Ｐゴシック"/>
                        </a:rPr>
                        <a:t>✔</a:t>
                      </a:r>
                    </a:p>
                  </a:txBody>
                  <a:tcPr marL="4630" marR="4630" marT="4630" marB="0" vert="eaVert"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dirty="0">
                          <a:solidFill>
                            <a:srgbClr val="000000"/>
                          </a:solidFill>
                          <a:latin typeface="ＭＳ Ｐゴシック"/>
                        </a:rPr>
                        <a:t>　</a:t>
                      </a: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dirty="0">
                          <a:solidFill>
                            <a:srgbClr val="000000"/>
                          </a:solidFill>
                          <a:latin typeface="ＭＳ Ｐゴシック"/>
                        </a:rPr>
                        <a:t>　</a:t>
                      </a: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dirty="0">
                          <a:solidFill>
                            <a:srgbClr val="000000"/>
                          </a:solidFill>
                          <a:latin typeface="ＭＳ Ｐゴシック"/>
                        </a:rPr>
                        <a:t>　</a:t>
                      </a: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ctr"/>
                      <a:r>
                        <a:rPr lang="ja-JP" altLang="en-US" sz="1000" b="0" i="0" u="none" strike="noStrike" dirty="0" smtClean="0">
                          <a:solidFill>
                            <a:srgbClr val="000000"/>
                          </a:solidFill>
                          <a:latin typeface="ＭＳ Ｐゴシック"/>
                        </a:rPr>
                        <a:t>教育委員会事務局</a:t>
                      </a:r>
                      <a:endParaRPr lang="ja-JP" altLang="en-US" sz="1000" b="0" i="0" u="none" strike="noStrike" dirty="0">
                        <a:solidFill>
                          <a:srgbClr val="000000"/>
                        </a:solidFill>
                        <a:latin typeface="ＭＳ Ｐゴシック"/>
                      </a:endParaRP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extLst>
                  <a:ext uri="{0D108BD9-81ED-4DB2-BD59-A6C34878D82A}">
                    <a16:rowId xmlns:a16="http://schemas.microsoft.com/office/drawing/2014/main" xmlns="" val="10005"/>
                  </a:ext>
                </a:extLst>
              </a:tr>
              <a:tr h="522589">
                <a:tc>
                  <a:txBody>
                    <a:bodyPr/>
                    <a:lstStyle/>
                    <a:p>
                      <a:pPr algn="ctr" fontAlgn="ctr"/>
                      <a:r>
                        <a:rPr lang="en-US" sz="1000" b="0" i="0" u="none" strike="noStrike" dirty="0">
                          <a:solidFill>
                            <a:srgbClr val="000000"/>
                          </a:solidFill>
                          <a:latin typeface="ＭＳ Ｐゴシック"/>
                        </a:rPr>
                        <a:t>B</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en-US" altLang="ja-JP" sz="1000" b="0" i="0" u="none" strike="noStrike">
                          <a:solidFill>
                            <a:srgbClr val="000000"/>
                          </a:solidFill>
                          <a:latin typeface="ＭＳ Ｐゴシック"/>
                        </a:rPr>
                        <a:t>1.</a:t>
                      </a:r>
                    </a:p>
                  </a:txBody>
                  <a:tcPr marL="4630" marR="4630" marT="463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en-US" altLang="ja-JP" sz="1000" b="0" i="0" u="none" strike="noStrike" dirty="0" smtClean="0">
                          <a:solidFill>
                            <a:srgbClr val="000000"/>
                          </a:solidFill>
                          <a:latin typeface="ＭＳ Ｐゴシック"/>
                        </a:rPr>
                        <a:t>(54)</a:t>
                      </a:r>
                      <a:endParaRPr lang="en-US" altLang="ja-JP" sz="1000" b="0" i="0" u="none" strike="noStrike" dirty="0">
                        <a:solidFill>
                          <a:srgbClr val="000000"/>
                        </a:solidFill>
                        <a:latin typeface="ＭＳ Ｐゴシック"/>
                      </a:endParaRP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en-US" altLang="ja-JP" sz="1000" b="0" i="0" u="none" strike="noStrike" dirty="0">
                          <a:solidFill>
                            <a:srgbClr val="000000"/>
                          </a:solidFill>
                          <a:latin typeface="ＭＳ Ｐゴシック"/>
                        </a:rPr>
                        <a:t>Ⅰ</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ctr"/>
                      <a:r>
                        <a:rPr lang="en-US" altLang="ja-JP" sz="1000" b="0" i="0" u="none" strike="noStrike" dirty="0">
                          <a:solidFill>
                            <a:srgbClr val="000000"/>
                          </a:solidFill>
                          <a:latin typeface="ＭＳ Ｐゴシック"/>
                        </a:rPr>
                        <a:t>(1) </a:t>
                      </a:r>
                      <a:r>
                        <a:rPr lang="ja-JP" altLang="en-US" sz="1000" b="0" i="0" u="none" strike="noStrike" dirty="0">
                          <a:solidFill>
                            <a:srgbClr val="000000"/>
                          </a:solidFill>
                          <a:latin typeface="ＭＳ Ｐゴシック"/>
                        </a:rPr>
                        <a:t>現役世代への</a:t>
                      </a:r>
                      <a:br>
                        <a:rPr lang="ja-JP" altLang="en-US" sz="1000" b="0" i="0" u="none" strike="noStrike" dirty="0">
                          <a:solidFill>
                            <a:srgbClr val="000000"/>
                          </a:solidFill>
                          <a:latin typeface="ＭＳ Ｐゴシック"/>
                        </a:rPr>
                      </a:br>
                      <a:r>
                        <a:rPr lang="ja-JP" altLang="en-US" sz="1000" b="0" i="0" u="none" strike="noStrike" dirty="0">
                          <a:solidFill>
                            <a:srgbClr val="000000"/>
                          </a:solidFill>
                          <a:latin typeface="ＭＳ Ｐゴシック"/>
                        </a:rPr>
                        <a:t>     重点投資</a:t>
                      </a:r>
                    </a:p>
                  </a:txBody>
                  <a:tcPr marL="4630" marR="4630" marT="463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rtl="0" fontAlgn="ctr"/>
                      <a:r>
                        <a:rPr lang="ja-JP" altLang="en-US" sz="1000" b="0" i="0" u="none" strike="noStrike" dirty="0">
                          <a:solidFill>
                            <a:srgbClr val="000000"/>
                          </a:solidFill>
                          <a:latin typeface="ＭＳ Ｐゴシック"/>
                        </a:rPr>
                        <a:t>待機児童の解消等</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dirty="0">
                          <a:solidFill>
                            <a:srgbClr val="000000"/>
                          </a:solidFill>
                          <a:latin typeface="ＭＳ Ｐゴシック"/>
                        </a:rPr>
                        <a:t>✔</a:t>
                      </a:r>
                    </a:p>
                  </a:txBody>
                  <a:tcPr marL="4630" marR="4630" marT="4630" marB="0" vert="eaVert"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dirty="0">
                          <a:solidFill>
                            <a:srgbClr val="000000"/>
                          </a:solidFill>
                          <a:latin typeface="ＭＳ Ｐゴシック"/>
                        </a:rPr>
                        <a:t>　</a:t>
                      </a: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dirty="0">
                          <a:solidFill>
                            <a:srgbClr val="000000"/>
                          </a:solidFill>
                          <a:latin typeface="ＭＳ Ｐゴシック"/>
                        </a:rPr>
                        <a:t>✔</a:t>
                      </a:r>
                    </a:p>
                  </a:txBody>
                  <a:tcPr marL="4630" marR="4630" marT="4630" marB="0" vert="eaVert"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dirty="0">
                          <a:solidFill>
                            <a:srgbClr val="000000"/>
                          </a:solidFill>
                          <a:latin typeface="ＭＳ Ｐゴシック"/>
                        </a:rPr>
                        <a:t>　</a:t>
                      </a: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dirty="0">
                          <a:solidFill>
                            <a:srgbClr val="000000"/>
                          </a:solidFill>
                          <a:latin typeface="ＭＳ Ｐゴシック"/>
                        </a:rPr>
                        <a:t>　</a:t>
                      </a: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dirty="0">
                          <a:solidFill>
                            <a:srgbClr val="000000"/>
                          </a:solidFill>
                          <a:latin typeface="ＭＳ Ｐゴシック"/>
                        </a:rPr>
                        <a:t>　</a:t>
                      </a: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ctr"/>
                      <a:r>
                        <a:rPr lang="ja-JP" altLang="en-US" sz="1000" b="0" i="0" u="none" strike="noStrike" dirty="0">
                          <a:solidFill>
                            <a:srgbClr val="000000"/>
                          </a:solidFill>
                          <a:latin typeface="ＭＳ Ｐゴシック"/>
                        </a:rPr>
                        <a:t>こども青少年局</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extLst>
                  <a:ext uri="{0D108BD9-81ED-4DB2-BD59-A6C34878D82A}">
                    <a16:rowId xmlns:a16="http://schemas.microsoft.com/office/drawing/2014/main" xmlns="" val="10006"/>
                  </a:ext>
                </a:extLst>
              </a:tr>
              <a:tr h="522589">
                <a:tc>
                  <a:txBody>
                    <a:bodyPr/>
                    <a:lstStyle/>
                    <a:p>
                      <a:pPr algn="ctr" fontAlgn="ctr"/>
                      <a:r>
                        <a:rPr lang="en-US" sz="1000" b="0" i="0" u="none" strike="noStrike" dirty="0">
                          <a:solidFill>
                            <a:srgbClr val="000000"/>
                          </a:solidFill>
                          <a:latin typeface="ＭＳ Ｐゴシック"/>
                        </a:rPr>
                        <a:t>B</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en-US" altLang="ja-JP" sz="1000" b="0" i="0" u="none" strike="noStrike" dirty="0">
                          <a:solidFill>
                            <a:srgbClr val="000000"/>
                          </a:solidFill>
                          <a:latin typeface="ＭＳ Ｐゴシック"/>
                        </a:rPr>
                        <a:t>1.</a:t>
                      </a:r>
                    </a:p>
                  </a:txBody>
                  <a:tcPr marL="4630" marR="4630" marT="463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en-US" altLang="ja-JP" sz="1000" b="0" i="0" u="none" strike="noStrike" dirty="0" smtClean="0">
                          <a:solidFill>
                            <a:srgbClr val="000000"/>
                          </a:solidFill>
                          <a:latin typeface="ＭＳ Ｐゴシック"/>
                        </a:rPr>
                        <a:t>(55)</a:t>
                      </a:r>
                      <a:endParaRPr lang="en-US" altLang="ja-JP" sz="1000" b="0" i="0" u="none" strike="noStrike" dirty="0">
                        <a:solidFill>
                          <a:srgbClr val="000000"/>
                        </a:solidFill>
                        <a:latin typeface="ＭＳ Ｐゴシック"/>
                      </a:endParaRP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en-US" altLang="ja-JP" sz="1000" b="0" i="0" u="none" strike="noStrike" dirty="0">
                          <a:solidFill>
                            <a:srgbClr val="000000"/>
                          </a:solidFill>
                          <a:latin typeface="ＭＳ Ｐゴシック"/>
                        </a:rPr>
                        <a:t>Ⅰ</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ctr"/>
                      <a:r>
                        <a:rPr lang="en-US" altLang="ja-JP" sz="1000" b="0" i="0" u="none" strike="noStrike" dirty="0">
                          <a:solidFill>
                            <a:srgbClr val="000000"/>
                          </a:solidFill>
                          <a:latin typeface="ＭＳ Ｐゴシック"/>
                        </a:rPr>
                        <a:t>(1) </a:t>
                      </a:r>
                      <a:r>
                        <a:rPr lang="ja-JP" altLang="en-US" sz="1000" b="0" i="0" u="none" strike="noStrike" dirty="0">
                          <a:solidFill>
                            <a:srgbClr val="000000"/>
                          </a:solidFill>
                          <a:latin typeface="ＭＳ Ｐゴシック"/>
                        </a:rPr>
                        <a:t>現役世代への</a:t>
                      </a:r>
                      <a:br>
                        <a:rPr lang="ja-JP" altLang="en-US" sz="1000" b="0" i="0" u="none" strike="noStrike" dirty="0">
                          <a:solidFill>
                            <a:srgbClr val="000000"/>
                          </a:solidFill>
                          <a:latin typeface="ＭＳ Ｐゴシック"/>
                        </a:rPr>
                      </a:br>
                      <a:r>
                        <a:rPr lang="ja-JP" altLang="en-US" sz="1000" b="0" i="0" u="none" strike="noStrike" dirty="0">
                          <a:solidFill>
                            <a:srgbClr val="000000"/>
                          </a:solidFill>
                          <a:latin typeface="ＭＳ Ｐゴシック"/>
                        </a:rPr>
                        <a:t>     重点投資</a:t>
                      </a:r>
                    </a:p>
                  </a:txBody>
                  <a:tcPr marL="4630" marR="4630" marT="463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rtl="0" fontAlgn="ctr"/>
                      <a:r>
                        <a:rPr lang="ja-JP" altLang="en-US" sz="1000" b="0" i="0" u="none" strike="noStrike" dirty="0">
                          <a:solidFill>
                            <a:srgbClr val="000000"/>
                          </a:solidFill>
                          <a:latin typeface="ＭＳ Ｐゴシック"/>
                        </a:rPr>
                        <a:t>こども医療費助成の拡充</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dirty="0">
                          <a:solidFill>
                            <a:srgbClr val="000000"/>
                          </a:solidFill>
                          <a:latin typeface="ＭＳ Ｐゴシック"/>
                        </a:rPr>
                        <a:t>✔</a:t>
                      </a:r>
                    </a:p>
                  </a:txBody>
                  <a:tcPr marL="4630" marR="4630" marT="4630" marB="0" vert="eaVert"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dirty="0">
                          <a:solidFill>
                            <a:srgbClr val="000000"/>
                          </a:solidFill>
                          <a:latin typeface="ＭＳ Ｐゴシック"/>
                        </a:rPr>
                        <a:t>　</a:t>
                      </a: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dirty="0">
                          <a:solidFill>
                            <a:srgbClr val="000000"/>
                          </a:solidFill>
                          <a:latin typeface="ＭＳ Ｐゴシック"/>
                        </a:rPr>
                        <a:t>✔</a:t>
                      </a:r>
                    </a:p>
                  </a:txBody>
                  <a:tcPr marL="4630" marR="4630" marT="4630" marB="0" vert="eaVert"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dirty="0">
                          <a:solidFill>
                            <a:srgbClr val="000000"/>
                          </a:solidFill>
                          <a:latin typeface="ＭＳ Ｐゴシック"/>
                        </a:rPr>
                        <a:t>　</a:t>
                      </a: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a:solidFill>
                            <a:srgbClr val="000000"/>
                          </a:solidFill>
                          <a:latin typeface="ＭＳ Ｐゴシック"/>
                        </a:rPr>
                        <a:t>　</a:t>
                      </a: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dirty="0">
                          <a:solidFill>
                            <a:srgbClr val="000000"/>
                          </a:solidFill>
                          <a:latin typeface="ＭＳ Ｐゴシック"/>
                        </a:rPr>
                        <a:t>　</a:t>
                      </a: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ctr"/>
                      <a:r>
                        <a:rPr lang="ja-JP" altLang="en-US" sz="1000" b="0" i="0" u="none" strike="noStrike" dirty="0">
                          <a:solidFill>
                            <a:srgbClr val="000000"/>
                          </a:solidFill>
                          <a:latin typeface="ＭＳ Ｐゴシック"/>
                        </a:rPr>
                        <a:t>こども青少年局</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extLst>
                  <a:ext uri="{0D108BD9-81ED-4DB2-BD59-A6C34878D82A}">
                    <a16:rowId xmlns:a16="http://schemas.microsoft.com/office/drawing/2014/main" xmlns="" val="10007"/>
                  </a:ext>
                </a:extLst>
              </a:tr>
              <a:tr h="522589">
                <a:tc>
                  <a:txBody>
                    <a:bodyPr/>
                    <a:lstStyle/>
                    <a:p>
                      <a:pPr algn="ctr" fontAlgn="ctr"/>
                      <a:r>
                        <a:rPr lang="en-US" sz="1000" b="0" i="0" u="none" strike="noStrike" dirty="0">
                          <a:solidFill>
                            <a:srgbClr val="000000"/>
                          </a:solidFill>
                          <a:latin typeface="ＭＳ Ｐゴシック"/>
                        </a:rPr>
                        <a:t>B</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en-US" altLang="ja-JP" sz="1000" b="0" i="0" u="none" strike="noStrike" dirty="0">
                          <a:solidFill>
                            <a:srgbClr val="000000"/>
                          </a:solidFill>
                          <a:latin typeface="ＭＳ Ｐゴシック"/>
                        </a:rPr>
                        <a:t>1.</a:t>
                      </a:r>
                    </a:p>
                  </a:txBody>
                  <a:tcPr marL="4630" marR="4630" marT="463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en-US" altLang="ja-JP" sz="1000" b="0" i="0" u="none" strike="noStrike" dirty="0">
                          <a:solidFill>
                            <a:srgbClr val="000000"/>
                          </a:solidFill>
                          <a:latin typeface="ＭＳ Ｐゴシック"/>
                        </a:rPr>
                        <a:t>(</a:t>
                      </a:r>
                      <a:r>
                        <a:rPr lang="en-US" altLang="ja-JP" sz="1000" b="0" i="0" u="none" strike="noStrike" dirty="0" smtClean="0">
                          <a:solidFill>
                            <a:srgbClr val="000000"/>
                          </a:solidFill>
                          <a:latin typeface="ＭＳ Ｐゴシック"/>
                        </a:rPr>
                        <a:t>56)</a:t>
                      </a:r>
                      <a:endParaRPr lang="en-US" altLang="ja-JP" sz="1000" b="0" i="0" u="none" strike="noStrike" dirty="0">
                        <a:solidFill>
                          <a:srgbClr val="000000"/>
                        </a:solidFill>
                        <a:latin typeface="ＭＳ Ｐゴシック"/>
                      </a:endParaRP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en-US" altLang="ja-JP" sz="1000" b="0" i="0" u="none" strike="noStrike" dirty="0">
                          <a:solidFill>
                            <a:srgbClr val="000000"/>
                          </a:solidFill>
                          <a:latin typeface="ＭＳ Ｐゴシック"/>
                        </a:rPr>
                        <a:t>Ⅰ</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ctr"/>
                      <a:r>
                        <a:rPr lang="en-US" altLang="ja-JP" sz="1000" b="0" i="0" u="none" strike="noStrike" dirty="0">
                          <a:solidFill>
                            <a:srgbClr val="000000"/>
                          </a:solidFill>
                          <a:latin typeface="ＭＳ Ｐゴシック"/>
                        </a:rPr>
                        <a:t>(1) </a:t>
                      </a:r>
                      <a:r>
                        <a:rPr lang="ja-JP" altLang="en-US" sz="1000" b="0" i="0" u="none" strike="noStrike" dirty="0">
                          <a:solidFill>
                            <a:srgbClr val="000000"/>
                          </a:solidFill>
                          <a:latin typeface="ＭＳ Ｐゴシック"/>
                        </a:rPr>
                        <a:t>現役世代への</a:t>
                      </a:r>
                      <a:br>
                        <a:rPr lang="ja-JP" altLang="en-US" sz="1000" b="0" i="0" u="none" strike="noStrike" dirty="0">
                          <a:solidFill>
                            <a:srgbClr val="000000"/>
                          </a:solidFill>
                          <a:latin typeface="ＭＳ Ｐゴシック"/>
                        </a:rPr>
                      </a:br>
                      <a:r>
                        <a:rPr lang="ja-JP" altLang="en-US" sz="1000" b="0" i="0" u="none" strike="noStrike" dirty="0">
                          <a:solidFill>
                            <a:srgbClr val="000000"/>
                          </a:solidFill>
                          <a:latin typeface="ＭＳ Ｐゴシック"/>
                        </a:rPr>
                        <a:t>     重点投資</a:t>
                      </a:r>
                    </a:p>
                  </a:txBody>
                  <a:tcPr marL="4630" marR="4630" marT="463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rtl="0" fontAlgn="ctr"/>
                      <a:r>
                        <a:rPr lang="ja-JP" altLang="en-US" sz="1000" b="0" i="0" u="none" strike="noStrike" dirty="0">
                          <a:solidFill>
                            <a:srgbClr val="000000"/>
                          </a:solidFill>
                          <a:latin typeface="ＭＳ Ｐゴシック"/>
                        </a:rPr>
                        <a:t>妊婦健康診査の拡充</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dirty="0">
                          <a:solidFill>
                            <a:srgbClr val="000000"/>
                          </a:solidFill>
                          <a:latin typeface="ＭＳ Ｐゴシック"/>
                        </a:rPr>
                        <a:t>✔</a:t>
                      </a:r>
                    </a:p>
                  </a:txBody>
                  <a:tcPr marL="4630" marR="4630" marT="4630" marB="0" vert="eaVert"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dirty="0">
                          <a:solidFill>
                            <a:srgbClr val="000000"/>
                          </a:solidFill>
                          <a:latin typeface="ＭＳ Ｐゴシック"/>
                        </a:rPr>
                        <a:t>　</a:t>
                      </a: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dirty="0">
                          <a:solidFill>
                            <a:srgbClr val="000000"/>
                          </a:solidFill>
                          <a:latin typeface="ＭＳ Ｐゴシック"/>
                        </a:rPr>
                        <a:t>✔</a:t>
                      </a:r>
                    </a:p>
                  </a:txBody>
                  <a:tcPr marL="4630" marR="4630" marT="4630" marB="0" vert="eaVert"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dirty="0">
                          <a:solidFill>
                            <a:srgbClr val="000000"/>
                          </a:solidFill>
                          <a:latin typeface="ＭＳ Ｐゴシック"/>
                        </a:rPr>
                        <a:t>　</a:t>
                      </a: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dirty="0">
                          <a:solidFill>
                            <a:srgbClr val="000000"/>
                          </a:solidFill>
                          <a:latin typeface="ＭＳ Ｐゴシック"/>
                        </a:rPr>
                        <a:t>　</a:t>
                      </a: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dirty="0">
                          <a:solidFill>
                            <a:srgbClr val="000000"/>
                          </a:solidFill>
                          <a:latin typeface="ＭＳ Ｐゴシック"/>
                        </a:rPr>
                        <a:t>　</a:t>
                      </a: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ctr"/>
                      <a:r>
                        <a:rPr lang="ja-JP" altLang="en-US" sz="1000" b="0" i="0" u="none" strike="noStrike" dirty="0">
                          <a:solidFill>
                            <a:srgbClr val="000000"/>
                          </a:solidFill>
                          <a:latin typeface="ＭＳ Ｐゴシック"/>
                        </a:rPr>
                        <a:t>こども青少年局</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extLst>
                  <a:ext uri="{0D108BD9-81ED-4DB2-BD59-A6C34878D82A}">
                    <a16:rowId xmlns:a16="http://schemas.microsoft.com/office/drawing/2014/main" xmlns="" val="10008"/>
                  </a:ext>
                </a:extLst>
              </a:tr>
              <a:tr h="522589">
                <a:tc>
                  <a:txBody>
                    <a:bodyPr/>
                    <a:lstStyle/>
                    <a:p>
                      <a:pPr algn="ctr" fontAlgn="ctr"/>
                      <a:r>
                        <a:rPr lang="en-US" sz="1000" b="0" i="0" u="none" strike="noStrike" dirty="0">
                          <a:solidFill>
                            <a:srgbClr val="000000"/>
                          </a:solidFill>
                          <a:latin typeface="ＭＳ Ｐゴシック"/>
                        </a:rPr>
                        <a:t>B</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en-US" altLang="ja-JP" sz="1000" b="0" i="0" u="none" strike="noStrike" dirty="0">
                          <a:solidFill>
                            <a:srgbClr val="000000"/>
                          </a:solidFill>
                          <a:latin typeface="ＭＳ Ｐゴシック"/>
                        </a:rPr>
                        <a:t>1.</a:t>
                      </a:r>
                    </a:p>
                  </a:txBody>
                  <a:tcPr marL="4630" marR="4630" marT="463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dirty="0" smtClean="0">
                          <a:solidFill>
                            <a:srgbClr val="000000"/>
                          </a:solidFill>
                          <a:latin typeface="+mn-ea"/>
                          <a:ea typeface="+mn-ea"/>
                        </a:rPr>
                        <a:t>（</a:t>
                      </a:r>
                      <a:r>
                        <a:rPr lang="en-US" altLang="ja-JP" sz="1000" b="0" i="0" u="none" strike="noStrike" dirty="0" smtClean="0">
                          <a:solidFill>
                            <a:srgbClr val="000000"/>
                          </a:solidFill>
                          <a:latin typeface="+mn-ea"/>
                          <a:ea typeface="+mn-ea"/>
                        </a:rPr>
                        <a:t>57</a:t>
                      </a:r>
                      <a:r>
                        <a:rPr lang="ja-JP" altLang="en-US" sz="1000" b="0" i="0" u="none" strike="noStrike" dirty="0" smtClean="0">
                          <a:solidFill>
                            <a:srgbClr val="000000"/>
                          </a:solidFill>
                          <a:latin typeface="+mn-ea"/>
                          <a:ea typeface="+mn-ea"/>
                        </a:rPr>
                        <a:t>）</a:t>
                      </a:r>
                      <a:endParaRPr lang="en-US" altLang="ja-JP" sz="1000" b="0" i="0" u="none" strike="noStrike" dirty="0">
                        <a:solidFill>
                          <a:srgbClr val="000000"/>
                        </a:solidFill>
                        <a:latin typeface="+mn-ea"/>
                        <a:ea typeface="+mn-ea"/>
                      </a:endParaRP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en-US" altLang="ja-JP" sz="1000" b="0" i="0" u="none" strike="noStrike" dirty="0">
                          <a:solidFill>
                            <a:srgbClr val="000000"/>
                          </a:solidFill>
                          <a:latin typeface="ＭＳ Ｐゴシック"/>
                        </a:rPr>
                        <a:t>Ⅰ</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ctr"/>
                      <a:r>
                        <a:rPr lang="en-US" altLang="ja-JP" sz="1000" b="0" i="0" u="none" strike="noStrike" dirty="0">
                          <a:solidFill>
                            <a:srgbClr val="000000"/>
                          </a:solidFill>
                          <a:latin typeface="ＭＳ Ｐゴシック"/>
                        </a:rPr>
                        <a:t>(1) </a:t>
                      </a:r>
                      <a:r>
                        <a:rPr lang="ja-JP" altLang="en-US" sz="1000" b="0" i="0" u="none" strike="noStrike" dirty="0">
                          <a:solidFill>
                            <a:srgbClr val="000000"/>
                          </a:solidFill>
                          <a:latin typeface="ＭＳ Ｐゴシック"/>
                        </a:rPr>
                        <a:t>現役世代への</a:t>
                      </a:r>
                      <a:br>
                        <a:rPr lang="ja-JP" altLang="en-US" sz="1000" b="0" i="0" u="none" strike="noStrike" dirty="0">
                          <a:solidFill>
                            <a:srgbClr val="000000"/>
                          </a:solidFill>
                          <a:latin typeface="ＭＳ Ｐゴシック"/>
                        </a:rPr>
                      </a:br>
                      <a:r>
                        <a:rPr lang="ja-JP" altLang="en-US" sz="1000" b="0" i="0" u="none" strike="noStrike" dirty="0">
                          <a:solidFill>
                            <a:srgbClr val="000000"/>
                          </a:solidFill>
                          <a:latin typeface="ＭＳ Ｐゴシック"/>
                        </a:rPr>
                        <a:t>     重点投資</a:t>
                      </a:r>
                    </a:p>
                  </a:txBody>
                  <a:tcPr marL="4630" marR="4630" marT="463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rtl="0" fontAlgn="ctr"/>
                      <a:r>
                        <a:rPr lang="ja-JP" altLang="en-US" sz="1000" b="0" i="0" u="none" strike="noStrike" dirty="0" smtClean="0">
                          <a:solidFill>
                            <a:srgbClr val="000000"/>
                          </a:solidFill>
                          <a:latin typeface="+mn-ea"/>
                          <a:ea typeface="+mn-ea"/>
                        </a:rPr>
                        <a:t>幼児教育無償化</a:t>
                      </a:r>
                      <a:endParaRPr lang="ja-JP" altLang="en-US" sz="1000" b="0" i="0" u="none" strike="noStrike" dirty="0">
                        <a:solidFill>
                          <a:srgbClr val="000000"/>
                        </a:solidFill>
                        <a:latin typeface="+mn-ea"/>
                        <a:ea typeface="+mn-ea"/>
                      </a:endParaRP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dirty="0">
                          <a:solidFill>
                            <a:srgbClr val="000000"/>
                          </a:solidFill>
                          <a:latin typeface="ＭＳ Ｐゴシック"/>
                        </a:rPr>
                        <a:t>✔</a:t>
                      </a:r>
                    </a:p>
                  </a:txBody>
                  <a:tcPr marL="4630" marR="4630" marT="4630" marB="0" vert="eaVert"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dirty="0">
                          <a:solidFill>
                            <a:srgbClr val="000000"/>
                          </a:solidFill>
                          <a:latin typeface="ＭＳ Ｐゴシック"/>
                        </a:rPr>
                        <a:t>　</a:t>
                      </a: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a:solidFill>
                            <a:srgbClr val="000000"/>
                          </a:solidFill>
                          <a:latin typeface="ＭＳ Ｐゴシック"/>
                        </a:rPr>
                        <a:t>✔</a:t>
                      </a:r>
                    </a:p>
                  </a:txBody>
                  <a:tcPr marL="4630" marR="4630" marT="4630" marB="0" vert="eaVert"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endParaRPr lang="ja-JP" altLang="en-US" sz="1000" b="0" i="0" u="none" strike="noStrike">
                        <a:solidFill>
                          <a:srgbClr val="000000"/>
                        </a:solidFill>
                        <a:latin typeface="+mn-ea"/>
                        <a:ea typeface="+mn-ea"/>
                      </a:endParaRP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endParaRPr lang="ja-JP" altLang="en-US" sz="1000" b="0" i="0" u="none" strike="noStrike">
                        <a:solidFill>
                          <a:srgbClr val="000000"/>
                        </a:solidFill>
                        <a:latin typeface="+mn-ea"/>
                        <a:ea typeface="+mn-ea"/>
                      </a:endParaRP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endParaRPr lang="ja-JP" altLang="en-US" sz="1000" b="0" i="0" u="none" strike="noStrike" dirty="0">
                        <a:solidFill>
                          <a:srgbClr val="000000"/>
                        </a:solidFill>
                        <a:latin typeface="+mn-ea"/>
                        <a:ea typeface="+mn-ea"/>
                      </a:endParaRP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ctr"/>
                      <a:r>
                        <a:rPr lang="ja-JP" altLang="en-US" sz="1000" b="0" i="0" u="none" strike="noStrike" dirty="0" smtClean="0">
                          <a:solidFill>
                            <a:srgbClr val="000000"/>
                          </a:solidFill>
                          <a:latin typeface="ＭＳ Ｐゴシック" pitchFamily="50" charset="-128"/>
                          <a:ea typeface="ＭＳ Ｐゴシック" pitchFamily="50" charset="-128"/>
                        </a:rPr>
                        <a:t>こども青少年局</a:t>
                      </a:r>
                      <a:endParaRPr lang="zh-TW" altLang="en-US" sz="1000" b="0" i="0" u="none" strike="noStrike" dirty="0">
                        <a:solidFill>
                          <a:srgbClr val="000000"/>
                        </a:solidFill>
                        <a:latin typeface="ＭＳ Ｐゴシック" pitchFamily="50" charset="-128"/>
                        <a:ea typeface="ＭＳ Ｐゴシック" pitchFamily="50" charset="-128"/>
                      </a:endParaRP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extLst>
                  <a:ext uri="{0D108BD9-81ED-4DB2-BD59-A6C34878D82A}">
                    <a16:rowId xmlns:a16="http://schemas.microsoft.com/office/drawing/2014/main" xmlns="" val="10009"/>
                  </a:ext>
                </a:extLst>
              </a:tr>
              <a:tr h="522589">
                <a:tc>
                  <a:txBody>
                    <a:bodyPr/>
                    <a:lstStyle/>
                    <a:p>
                      <a:pPr algn="ctr" fontAlgn="ctr"/>
                      <a:r>
                        <a:rPr lang="en-US" sz="1000" b="0" i="0" u="none" strike="noStrike" dirty="0">
                          <a:solidFill>
                            <a:srgbClr val="000000"/>
                          </a:solidFill>
                          <a:latin typeface="+mn-ea"/>
                          <a:ea typeface="+mn-ea"/>
                        </a:rPr>
                        <a:t>B</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en-US" altLang="ja-JP" sz="1000" b="0" i="0" u="none" strike="noStrike" dirty="0" smtClean="0">
                          <a:solidFill>
                            <a:srgbClr val="000000"/>
                          </a:solidFill>
                          <a:latin typeface="+mn-ea"/>
                          <a:ea typeface="+mn-ea"/>
                        </a:rPr>
                        <a:t>1.</a:t>
                      </a:r>
                      <a:endParaRPr lang="en-US" altLang="ja-JP" sz="1000" b="0" i="0" u="none" strike="noStrike" dirty="0">
                        <a:solidFill>
                          <a:srgbClr val="000000"/>
                        </a:solidFill>
                        <a:latin typeface="+mn-ea"/>
                        <a:ea typeface="+mn-ea"/>
                      </a:endParaRPr>
                    </a:p>
                  </a:txBody>
                  <a:tcPr marL="4630" marR="4630" marT="463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dirty="0" smtClean="0">
                          <a:solidFill>
                            <a:srgbClr val="000000"/>
                          </a:solidFill>
                          <a:latin typeface="+mn-ea"/>
                          <a:ea typeface="+mn-ea"/>
                        </a:rPr>
                        <a:t>（</a:t>
                      </a:r>
                      <a:r>
                        <a:rPr lang="en-US" altLang="ja-JP" sz="1000" b="0" i="0" u="none" strike="noStrike" dirty="0" smtClean="0">
                          <a:solidFill>
                            <a:srgbClr val="000000"/>
                          </a:solidFill>
                          <a:latin typeface="+mn-ea"/>
                          <a:ea typeface="+mn-ea"/>
                        </a:rPr>
                        <a:t>58</a:t>
                      </a:r>
                      <a:r>
                        <a:rPr lang="ja-JP" altLang="en-US" sz="1000" b="0" i="0" u="none" strike="noStrike" dirty="0" smtClean="0">
                          <a:solidFill>
                            <a:srgbClr val="000000"/>
                          </a:solidFill>
                          <a:latin typeface="+mn-ea"/>
                          <a:ea typeface="+mn-ea"/>
                        </a:rPr>
                        <a:t>）</a:t>
                      </a:r>
                      <a:endParaRPr lang="en-US" altLang="ja-JP" sz="1000" b="0" i="0" u="none" strike="noStrike" dirty="0">
                        <a:solidFill>
                          <a:srgbClr val="000000"/>
                        </a:solidFill>
                        <a:latin typeface="+mn-ea"/>
                        <a:ea typeface="+mn-ea"/>
                      </a:endParaRP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en-US" altLang="ja-JP" sz="1000" b="0" i="0" u="none" strike="noStrike" dirty="0">
                          <a:solidFill>
                            <a:srgbClr val="000000"/>
                          </a:solidFill>
                          <a:latin typeface="ＭＳ Ｐゴシック"/>
                        </a:rPr>
                        <a:t>Ⅰ</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ctr"/>
                      <a:r>
                        <a:rPr lang="en-US" altLang="ja-JP" sz="1000" b="0" i="0" u="none" strike="noStrike" dirty="0">
                          <a:solidFill>
                            <a:srgbClr val="000000"/>
                          </a:solidFill>
                          <a:latin typeface="ＭＳ Ｐゴシック"/>
                        </a:rPr>
                        <a:t>(1) </a:t>
                      </a:r>
                      <a:r>
                        <a:rPr lang="ja-JP" altLang="en-US" sz="1000" b="0" i="0" u="none" strike="noStrike" dirty="0">
                          <a:solidFill>
                            <a:srgbClr val="000000"/>
                          </a:solidFill>
                          <a:latin typeface="ＭＳ Ｐゴシック"/>
                        </a:rPr>
                        <a:t>現役世代への</a:t>
                      </a:r>
                      <a:br>
                        <a:rPr lang="ja-JP" altLang="en-US" sz="1000" b="0" i="0" u="none" strike="noStrike" dirty="0">
                          <a:solidFill>
                            <a:srgbClr val="000000"/>
                          </a:solidFill>
                          <a:latin typeface="ＭＳ Ｐゴシック"/>
                        </a:rPr>
                      </a:br>
                      <a:r>
                        <a:rPr lang="ja-JP" altLang="en-US" sz="1000" b="0" i="0" u="none" strike="noStrike" dirty="0">
                          <a:solidFill>
                            <a:srgbClr val="000000"/>
                          </a:solidFill>
                          <a:latin typeface="ＭＳ Ｐゴシック"/>
                        </a:rPr>
                        <a:t>     重点投資</a:t>
                      </a:r>
                    </a:p>
                  </a:txBody>
                  <a:tcPr marL="4630" marR="4630" marT="463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rtl="0" fontAlgn="ctr"/>
                      <a:r>
                        <a:rPr lang="ja-JP" altLang="en-US" sz="1000" b="0" i="0" u="none" strike="noStrike" dirty="0" smtClean="0">
                          <a:solidFill>
                            <a:srgbClr val="000000"/>
                          </a:solidFill>
                          <a:latin typeface="+mn-ea"/>
                          <a:ea typeface="+mn-ea"/>
                        </a:rPr>
                        <a:t>こどもの貧困対策</a:t>
                      </a:r>
                      <a:endParaRPr lang="ja-JP" altLang="en-US" sz="1000" b="0" i="0" u="none" strike="noStrike" dirty="0">
                        <a:solidFill>
                          <a:srgbClr val="000000"/>
                        </a:solidFill>
                        <a:latin typeface="+mn-ea"/>
                        <a:ea typeface="+mn-ea"/>
                      </a:endParaRP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dirty="0">
                          <a:solidFill>
                            <a:srgbClr val="000000"/>
                          </a:solidFill>
                          <a:latin typeface="+mn-ea"/>
                          <a:ea typeface="+mn-ea"/>
                        </a:rPr>
                        <a:t>✔</a:t>
                      </a:r>
                    </a:p>
                  </a:txBody>
                  <a:tcPr marL="4630" marR="4630" marT="4630" marB="0" vert="eaVert"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dirty="0">
                          <a:solidFill>
                            <a:srgbClr val="000000"/>
                          </a:solidFill>
                          <a:latin typeface="+mn-ea"/>
                          <a:ea typeface="+mn-ea"/>
                        </a:rPr>
                        <a:t>　</a:t>
                      </a: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dirty="0">
                          <a:solidFill>
                            <a:srgbClr val="000000"/>
                          </a:solidFill>
                          <a:latin typeface="+mn-ea"/>
                          <a:ea typeface="+mn-ea"/>
                        </a:rPr>
                        <a:t>✔</a:t>
                      </a:r>
                    </a:p>
                  </a:txBody>
                  <a:tcPr marL="4630" marR="4630" marT="4630" marB="0" vert="eaVert"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endParaRPr lang="ja-JP" altLang="en-US" sz="1000" b="0" i="0" u="none" strike="noStrike" dirty="0">
                        <a:solidFill>
                          <a:srgbClr val="000000"/>
                        </a:solidFill>
                        <a:latin typeface="+mn-ea"/>
                        <a:ea typeface="+mn-ea"/>
                      </a:endParaRP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endParaRPr lang="ja-JP" altLang="en-US" sz="1000" b="0" i="0" u="none" strike="noStrike" dirty="0">
                        <a:solidFill>
                          <a:srgbClr val="000000"/>
                        </a:solidFill>
                        <a:latin typeface="+mn-ea"/>
                        <a:ea typeface="+mn-ea"/>
                      </a:endParaRP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endParaRPr lang="ja-JP" altLang="en-US" sz="1000" b="0" i="0" u="none" strike="noStrike" dirty="0">
                        <a:solidFill>
                          <a:srgbClr val="000000"/>
                        </a:solidFill>
                        <a:latin typeface="+mn-ea"/>
                        <a:ea typeface="+mn-ea"/>
                      </a:endParaRP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ctr"/>
                      <a:r>
                        <a:rPr lang="ja-JP" altLang="en-US" sz="1000" b="0" i="0" u="none" strike="noStrike" dirty="0" smtClean="0">
                          <a:solidFill>
                            <a:srgbClr val="000000"/>
                          </a:solidFill>
                          <a:latin typeface="ＭＳ Ｐゴシック" pitchFamily="50" charset="-128"/>
                          <a:ea typeface="ＭＳ Ｐゴシック" pitchFamily="50" charset="-128"/>
                        </a:rPr>
                        <a:t>こども青少年局</a:t>
                      </a:r>
                      <a:endParaRPr lang="zh-TW" altLang="en-US" sz="1000" b="0" i="0" u="none" strike="noStrike" dirty="0">
                        <a:solidFill>
                          <a:srgbClr val="000000"/>
                        </a:solidFill>
                        <a:latin typeface="ＭＳ Ｐゴシック" pitchFamily="50" charset="-128"/>
                        <a:ea typeface="ＭＳ Ｐゴシック" pitchFamily="50" charset="-128"/>
                      </a:endParaRP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extLst>
                  <a:ext uri="{0D108BD9-81ED-4DB2-BD59-A6C34878D82A}">
                    <a16:rowId xmlns:a16="http://schemas.microsoft.com/office/drawing/2014/main" xmlns="" val="10010"/>
                  </a:ext>
                </a:extLst>
              </a:tr>
              <a:tr h="522589">
                <a:tc>
                  <a:txBody>
                    <a:bodyPr/>
                    <a:lstStyle/>
                    <a:p>
                      <a:pPr algn="ctr" fontAlgn="ctr"/>
                      <a:r>
                        <a:rPr lang="en-US" sz="1000" b="0" i="0" u="none" strike="noStrike" dirty="0">
                          <a:solidFill>
                            <a:srgbClr val="000000"/>
                          </a:solidFill>
                          <a:latin typeface="+mn-ea"/>
                          <a:ea typeface="+mn-ea"/>
                        </a:rPr>
                        <a:t>B</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en-US" altLang="ja-JP" sz="1000" b="0" i="0" u="none" strike="noStrike" dirty="0">
                          <a:solidFill>
                            <a:srgbClr val="000000"/>
                          </a:solidFill>
                          <a:latin typeface="+mn-ea"/>
                          <a:ea typeface="+mn-ea"/>
                        </a:rPr>
                        <a:t>2.</a:t>
                      </a:r>
                    </a:p>
                  </a:txBody>
                  <a:tcPr marL="4630" marR="4630" marT="463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en-US" altLang="ja-JP" sz="1000" b="0" i="0" u="none" strike="noStrike" dirty="0">
                          <a:solidFill>
                            <a:srgbClr val="000000"/>
                          </a:solidFill>
                          <a:latin typeface="+mn-ea"/>
                          <a:ea typeface="+mn-ea"/>
                        </a:rPr>
                        <a:t>(</a:t>
                      </a:r>
                      <a:r>
                        <a:rPr lang="en-US" altLang="ja-JP" sz="1000" b="0" i="0" u="none" strike="noStrike" dirty="0" smtClean="0">
                          <a:solidFill>
                            <a:srgbClr val="000000"/>
                          </a:solidFill>
                          <a:latin typeface="+mn-ea"/>
                          <a:ea typeface="+mn-ea"/>
                        </a:rPr>
                        <a:t>59)</a:t>
                      </a:r>
                      <a:endParaRPr lang="en-US" altLang="ja-JP" sz="1000" b="0" i="0" u="none" strike="noStrike" dirty="0">
                        <a:solidFill>
                          <a:srgbClr val="000000"/>
                        </a:solidFill>
                        <a:latin typeface="+mn-ea"/>
                        <a:ea typeface="+mn-ea"/>
                      </a:endParaRP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en-US" altLang="ja-JP" sz="1000" b="0" i="0" u="none" strike="noStrike" dirty="0">
                          <a:solidFill>
                            <a:srgbClr val="000000"/>
                          </a:solidFill>
                          <a:latin typeface="+mn-ea"/>
                          <a:ea typeface="+mn-ea"/>
                        </a:rPr>
                        <a:t>Ⅰ</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ctr"/>
                      <a:r>
                        <a:rPr lang="en-US" altLang="ja-JP" sz="1000" b="0" i="0" u="none" strike="noStrike" dirty="0">
                          <a:solidFill>
                            <a:srgbClr val="000000"/>
                          </a:solidFill>
                          <a:latin typeface="+mn-ea"/>
                          <a:ea typeface="+mn-ea"/>
                        </a:rPr>
                        <a:t>(2) </a:t>
                      </a:r>
                      <a:r>
                        <a:rPr lang="ja-JP" altLang="en-US" sz="1000" b="0" i="0" u="none" strike="noStrike" dirty="0">
                          <a:solidFill>
                            <a:srgbClr val="000000"/>
                          </a:solidFill>
                          <a:latin typeface="+mn-ea"/>
                          <a:ea typeface="+mn-ea"/>
                        </a:rPr>
                        <a:t>教育改革</a:t>
                      </a:r>
                    </a:p>
                  </a:txBody>
                  <a:tcPr marL="4630" marR="4630" marT="463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rtl="0" fontAlgn="ctr"/>
                      <a:r>
                        <a:rPr lang="ja-JP" altLang="en-US" sz="1000" b="0" i="0" u="none" strike="noStrike" dirty="0">
                          <a:solidFill>
                            <a:srgbClr val="000000"/>
                          </a:solidFill>
                          <a:latin typeface="+mn-ea"/>
                          <a:ea typeface="+mn-ea"/>
                        </a:rPr>
                        <a:t>校長の権限強化</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dirty="0">
                          <a:solidFill>
                            <a:srgbClr val="000000"/>
                          </a:solidFill>
                          <a:latin typeface="+mn-ea"/>
                          <a:ea typeface="+mn-ea"/>
                        </a:rPr>
                        <a:t>✔</a:t>
                      </a:r>
                    </a:p>
                  </a:txBody>
                  <a:tcPr marL="4630" marR="4630" marT="4630" marB="0" vert="eaVert"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dirty="0">
                          <a:solidFill>
                            <a:srgbClr val="000000"/>
                          </a:solidFill>
                          <a:latin typeface="+mn-ea"/>
                          <a:ea typeface="+mn-ea"/>
                        </a:rPr>
                        <a:t>　</a:t>
                      </a: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dirty="0">
                          <a:solidFill>
                            <a:srgbClr val="000000"/>
                          </a:solidFill>
                          <a:latin typeface="+mn-ea"/>
                          <a:ea typeface="+mn-ea"/>
                        </a:rPr>
                        <a:t>✔</a:t>
                      </a:r>
                    </a:p>
                  </a:txBody>
                  <a:tcPr marL="4630" marR="4630" marT="4630" marB="0" vert="eaVert"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dirty="0">
                          <a:solidFill>
                            <a:srgbClr val="000000"/>
                          </a:solidFill>
                          <a:latin typeface="+mn-ea"/>
                          <a:ea typeface="+mn-ea"/>
                        </a:rPr>
                        <a:t>　</a:t>
                      </a: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dirty="0">
                          <a:solidFill>
                            <a:srgbClr val="000000"/>
                          </a:solidFill>
                          <a:latin typeface="+mn-ea"/>
                          <a:ea typeface="+mn-ea"/>
                        </a:rPr>
                        <a:t>　</a:t>
                      </a: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dirty="0">
                          <a:solidFill>
                            <a:srgbClr val="000000"/>
                          </a:solidFill>
                          <a:latin typeface="+mn-ea"/>
                          <a:ea typeface="+mn-ea"/>
                        </a:rPr>
                        <a:t>　</a:t>
                      </a: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ctr"/>
                      <a:r>
                        <a:rPr lang="zh-TW" altLang="en-US" sz="1000" b="0" i="0" u="none" strike="noStrike" dirty="0">
                          <a:solidFill>
                            <a:srgbClr val="000000"/>
                          </a:solidFill>
                          <a:latin typeface="ＭＳ Ｐゴシック" pitchFamily="50" charset="-128"/>
                          <a:ea typeface="ＭＳ Ｐゴシック" pitchFamily="50" charset="-128"/>
                        </a:rPr>
                        <a:t>教育委員会事務局</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extLst>
                  <a:ext uri="{0D108BD9-81ED-4DB2-BD59-A6C34878D82A}">
                    <a16:rowId xmlns:a16="http://schemas.microsoft.com/office/drawing/2014/main" xmlns="" val="10011"/>
                  </a:ext>
                </a:extLst>
              </a:tr>
              <a:tr h="522589">
                <a:tc>
                  <a:txBody>
                    <a:bodyPr/>
                    <a:lstStyle/>
                    <a:p>
                      <a:pPr algn="ctr" fontAlgn="ctr"/>
                      <a:r>
                        <a:rPr lang="en-US" sz="1000" b="0" i="0" u="none" strike="noStrike" dirty="0">
                          <a:solidFill>
                            <a:srgbClr val="000000"/>
                          </a:solidFill>
                          <a:latin typeface="+mn-ea"/>
                          <a:ea typeface="+mn-ea"/>
                        </a:rPr>
                        <a:t>B</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1000" b="0" i="0" u="none" strike="noStrike">
                          <a:solidFill>
                            <a:srgbClr val="000000"/>
                          </a:solidFill>
                          <a:latin typeface="+mn-ea"/>
                          <a:ea typeface="+mn-ea"/>
                        </a:rPr>
                        <a:t>2.</a:t>
                      </a:r>
                    </a:p>
                  </a:txBody>
                  <a:tcPr marL="4630" marR="4630" marT="463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1000" b="0" i="0" u="none" strike="noStrike" dirty="0" smtClean="0">
                          <a:solidFill>
                            <a:srgbClr val="000000"/>
                          </a:solidFill>
                          <a:latin typeface="+mn-ea"/>
                          <a:ea typeface="+mn-ea"/>
                        </a:rPr>
                        <a:t>(60)</a:t>
                      </a:r>
                      <a:endParaRPr lang="en-US" altLang="ja-JP" sz="1000" b="0" i="0" u="none" strike="noStrike" dirty="0">
                        <a:solidFill>
                          <a:srgbClr val="000000"/>
                        </a:solidFill>
                        <a:latin typeface="+mn-ea"/>
                        <a:ea typeface="+mn-ea"/>
                      </a:endParaRP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1000" b="0" i="0" u="none" strike="noStrike" dirty="0">
                          <a:solidFill>
                            <a:srgbClr val="000000"/>
                          </a:solidFill>
                          <a:latin typeface="+mn-ea"/>
                          <a:ea typeface="+mn-ea"/>
                        </a:rPr>
                        <a:t>Ⅰ</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en-US" altLang="ja-JP" sz="1000" b="0" i="0" u="none" strike="noStrike" dirty="0">
                          <a:solidFill>
                            <a:srgbClr val="000000"/>
                          </a:solidFill>
                          <a:latin typeface="+mn-ea"/>
                          <a:ea typeface="+mn-ea"/>
                        </a:rPr>
                        <a:t>(2) </a:t>
                      </a:r>
                      <a:r>
                        <a:rPr lang="ja-JP" altLang="en-US" sz="1000" b="0" i="0" u="none" strike="noStrike" dirty="0">
                          <a:solidFill>
                            <a:srgbClr val="000000"/>
                          </a:solidFill>
                          <a:latin typeface="+mn-ea"/>
                          <a:ea typeface="+mn-ea"/>
                        </a:rPr>
                        <a:t>教育改革</a:t>
                      </a:r>
                    </a:p>
                  </a:txBody>
                  <a:tcPr marL="4630" marR="4630" marT="463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rtl="0" fontAlgn="ctr"/>
                      <a:r>
                        <a:rPr lang="ja-JP" altLang="en-US" sz="1000" b="0" i="0" u="none" strike="noStrike" dirty="0">
                          <a:solidFill>
                            <a:srgbClr val="000000"/>
                          </a:solidFill>
                          <a:latin typeface="+mn-ea"/>
                          <a:ea typeface="+mn-ea"/>
                        </a:rPr>
                        <a:t>教育行政基本条例・市立学校活性化条例の制定と教育振興基本計画の改訂</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ja-JP" altLang="en-US" sz="1000" b="0" i="0" u="none" strike="noStrike" dirty="0">
                          <a:solidFill>
                            <a:srgbClr val="000000"/>
                          </a:solidFill>
                          <a:latin typeface="+mn-ea"/>
                          <a:ea typeface="+mn-ea"/>
                        </a:rPr>
                        <a:t>✔</a:t>
                      </a:r>
                    </a:p>
                  </a:txBody>
                  <a:tcPr marL="4630" marR="4630" marT="4630" marB="0" vert="eaVert"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ja-JP" altLang="en-US" sz="1000" b="0" i="0" u="none" strike="noStrike">
                          <a:solidFill>
                            <a:srgbClr val="000000"/>
                          </a:solidFill>
                          <a:latin typeface="+mn-ea"/>
                          <a:ea typeface="+mn-ea"/>
                        </a:rPr>
                        <a:t>　</a:t>
                      </a: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ja-JP" altLang="en-US" sz="1000" b="0" i="0" u="none" strike="noStrike">
                          <a:solidFill>
                            <a:srgbClr val="000000"/>
                          </a:solidFill>
                          <a:latin typeface="+mn-ea"/>
                          <a:ea typeface="+mn-ea"/>
                        </a:rPr>
                        <a:t>✔</a:t>
                      </a:r>
                    </a:p>
                  </a:txBody>
                  <a:tcPr marL="4630" marR="4630" marT="4630" marB="0" vert="eaVert"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ja-JP" altLang="en-US" sz="1000" b="0" i="0" u="none" strike="noStrike">
                          <a:solidFill>
                            <a:srgbClr val="000000"/>
                          </a:solidFill>
                          <a:latin typeface="+mn-ea"/>
                          <a:ea typeface="+mn-ea"/>
                        </a:rPr>
                        <a:t>✔</a:t>
                      </a: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ja-JP" altLang="en-US" sz="1000" b="0" i="0" u="none" strike="noStrike">
                          <a:solidFill>
                            <a:srgbClr val="000000"/>
                          </a:solidFill>
                          <a:latin typeface="+mn-ea"/>
                          <a:ea typeface="+mn-ea"/>
                        </a:rPr>
                        <a:t>　</a:t>
                      </a: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ja-JP" altLang="en-US" sz="1000" b="0" i="0" u="none" strike="noStrike" dirty="0">
                          <a:solidFill>
                            <a:srgbClr val="000000"/>
                          </a:solidFill>
                          <a:latin typeface="+mn-ea"/>
                          <a:ea typeface="+mn-ea"/>
                        </a:rPr>
                        <a:t>　</a:t>
                      </a: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zh-TW" altLang="en-US" sz="1000" b="0" i="0" u="none" strike="noStrike" dirty="0">
                          <a:solidFill>
                            <a:srgbClr val="000000"/>
                          </a:solidFill>
                          <a:latin typeface="ＭＳ Ｐゴシック" pitchFamily="50" charset="-128"/>
                          <a:ea typeface="ＭＳ Ｐゴシック" pitchFamily="50" charset="-128"/>
                        </a:rPr>
                        <a:t>教育委員会事務局</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2"/>
                  </a:ext>
                </a:extLst>
              </a:tr>
            </a:tbl>
          </a:graphicData>
        </a:graphic>
      </p:graphicFrame>
      <p:sp>
        <p:nvSpPr>
          <p:cNvPr id="5" name="スライド番号プレースホルダ 56"/>
          <p:cNvSpPr>
            <a:spLocks noGrp="1"/>
          </p:cNvSpPr>
          <p:nvPr>
            <p:ph type="sldNum" sz="quarter" idx="12"/>
          </p:nvPr>
        </p:nvSpPr>
        <p:spPr>
          <a:xfrm>
            <a:off x="8407474" y="6669360"/>
            <a:ext cx="720080" cy="177924"/>
          </a:xfrm>
        </p:spPr>
        <p:txBody>
          <a:bodyPr/>
          <a:lstStyle/>
          <a:p>
            <a:fld id="{CCEC3038-1CF1-4B63-9920-55248DCFBA97}" type="slidenum">
              <a:rPr kumimoji="1" lang="ja-JP" altLang="en-US" smtClean="0"/>
              <a:pPr/>
              <a:t>195</a:t>
            </a:fld>
            <a:endParaRPr kumimoji="1" lang="ja-JP" altLang="en-US" dirty="0"/>
          </a:p>
        </p:txBody>
      </p:sp>
    </p:spTree>
    <p:extLst>
      <p:ext uri="{BB962C8B-B14F-4D97-AF65-F5344CB8AC3E}">
        <p14:creationId xmlns:p14="http://schemas.microsoft.com/office/powerpoint/2010/main" val="2058748099"/>
      </p:ext>
    </p:extLst>
  </p:cSld>
  <p:clrMapOvr>
    <a:masterClrMapping/>
  </p:clrMapOvr>
</p:sld>
</file>

<file path=ppt/slides/slide1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表 2"/>
          <p:cNvGraphicFramePr>
            <a:graphicFrameLocks noGrp="1"/>
          </p:cNvGraphicFramePr>
          <p:nvPr>
            <p:extLst>
              <p:ext uri="{D42A27DB-BD31-4B8C-83A1-F6EECF244321}">
                <p14:modId xmlns:p14="http://schemas.microsoft.com/office/powerpoint/2010/main" val="4098957726"/>
              </p:ext>
            </p:extLst>
          </p:nvPr>
        </p:nvGraphicFramePr>
        <p:xfrm>
          <a:off x="179510" y="188636"/>
          <a:ext cx="8784980" cy="6479998"/>
        </p:xfrm>
        <a:graphic>
          <a:graphicData uri="http://schemas.openxmlformats.org/drawingml/2006/table">
            <a:tbl>
              <a:tblPr/>
              <a:tblGrid>
                <a:gridCol w="284943">
                  <a:extLst>
                    <a:ext uri="{9D8B030D-6E8A-4147-A177-3AD203B41FA5}">
                      <a16:colId xmlns:a16="http://schemas.microsoft.com/office/drawing/2014/main" xmlns="" val="20000"/>
                    </a:ext>
                  </a:extLst>
                </a:gridCol>
                <a:gridCol w="229794">
                  <a:extLst>
                    <a:ext uri="{9D8B030D-6E8A-4147-A177-3AD203B41FA5}">
                      <a16:colId xmlns:a16="http://schemas.microsoft.com/office/drawing/2014/main" xmlns="" val="20001"/>
                    </a:ext>
                  </a:extLst>
                </a:gridCol>
                <a:gridCol w="321710">
                  <a:extLst>
                    <a:ext uri="{9D8B030D-6E8A-4147-A177-3AD203B41FA5}">
                      <a16:colId xmlns:a16="http://schemas.microsoft.com/office/drawing/2014/main" xmlns="" val="20002"/>
                    </a:ext>
                  </a:extLst>
                </a:gridCol>
                <a:gridCol w="227496">
                  <a:extLst>
                    <a:ext uri="{9D8B030D-6E8A-4147-A177-3AD203B41FA5}">
                      <a16:colId xmlns:a16="http://schemas.microsoft.com/office/drawing/2014/main" xmlns="" val="20003"/>
                    </a:ext>
                  </a:extLst>
                </a:gridCol>
                <a:gridCol w="1130581">
                  <a:extLst>
                    <a:ext uri="{9D8B030D-6E8A-4147-A177-3AD203B41FA5}">
                      <a16:colId xmlns:a16="http://schemas.microsoft.com/office/drawing/2014/main" xmlns="" val="20004"/>
                    </a:ext>
                  </a:extLst>
                </a:gridCol>
                <a:gridCol w="4191419">
                  <a:extLst>
                    <a:ext uri="{9D8B030D-6E8A-4147-A177-3AD203B41FA5}">
                      <a16:colId xmlns:a16="http://schemas.microsoft.com/office/drawing/2014/main" xmlns="" val="20005"/>
                    </a:ext>
                  </a:extLst>
                </a:gridCol>
                <a:gridCol w="284943">
                  <a:extLst>
                    <a:ext uri="{9D8B030D-6E8A-4147-A177-3AD203B41FA5}">
                      <a16:colId xmlns:a16="http://schemas.microsoft.com/office/drawing/2014/main" xmlns="" val="20006"/>
                    </a:ext>
                  </a:extLst>
                </a:gridCol>
                <a:gridCol w="284943">
                  <a:extLst>
                    <a:ext uri="{9D8B030D-6E8A-4147-A177-3AD203B41FA5}">
                      <a16:colId xmlns:a16="http://schemas.microsoft.com/office/drawing/2014/main" xmlns="" val="20007"/>
                    </a:ext>
                  </a:extLst>
                </a:gridCol>
                <a:gridCol w="284943">
                  <a:extLst>
                    <a:ext uri="{9D8B030D-6E8A-4147-A177-3AD203B41FA5}">
                      <a16:colId xmlns:a16="http://schemas.microsoft.com/office/drawing/2014/main" xmlns="" val="20008"/>
                    </a:ext>
                  </a:extLst>
                </a:gridCol>
                <a:gridCol w="284943">
                  <a:extLst>
                    <a:ext uri="{9D8B030D-6E8A-4147-A177-3AD203B41FA5}">
                      <a16:colId xmlns:a16="http://schemas.microsoft.com/office/drawing/2014/main" xmlns="" val="20009"/>
                    </a:ext>
                  </a:extLst>
                </a:gridCol>
                <a:gridCol w="284943">
                  <a:extLst>
                    <a:ext uri="{9D8B030D-6E8A-4147-A177-3AD203B41FA5}">
                      <a16:colId xmlns:a16="http://schemas.microsoft.com/office/drawing/2014/main" xmlns="" val="20010"/>
                    </a:ext>
                  </a:extLst>
                </a:gridCol>
                <a:gridCol w="284943">
                  <a:extLst>
                    <a:ext uri="{9D8B030D-6E8A-4147-A177-3AD203B41FA5}">
                      <a16:colId xmlns:a16="http://schemas.microsoft.com/office/drawing/2014/main" xmlns="" val="20011"/>
                    </a:ext>
                  </a:extLst>
                </a:gridCol>
                <a:gridCol w="689379">
                  <a:extLst>
                    <a:ext uri="{9D8B030D-6E8A-4147-A177-3AD203B41FA5}">
                      <a16:colId xmlns:a16="http://schemas.microsoft.com/office/drawing/2014/main" xmlns="" val="20012"/>
                    </a:ext>
                  </a:extLst>
                </a:gridCol>
              </a:tblGrid>
              <a:tr h="250697">
                <a:tc rowSpan="2" gridSpan="2">
                  <a:txBody>
                    <a:bodyPr/>
                    <a:lstStyle/>
                    <a:p>
                      <a:pPr algn="ctr" fontAlgn="ctr"/>
                      <a:r>
                        <a:rPr lang="en-US" altLang="ja-JP" sz="1000" b="1" i="0" u="none" strike="noStrike" dirty="0">
                          <a:solidFill>
                            <a:srgbClr val="000000"/>
                          </a:solidFill>
                          <a:latin typeface="ＭＳ Ｐゴシック"/>
                        </a:rPr>
                        <a:t>4</a:t>
                      </a:r>
                      <a:r>
                        <a:rPr lang="ja-JP" altLang="en-US" sz="1000" b="1" i="0" u="none" strike="noStrike" dirty="0">
                          <a:solidFill>
                            <a:srgbClr val="000000"/>
                          </a:solidFill>
                          <a:latin typeface="ＭＳ Ｐゴシック"/>
                        </a:rPr>
                        <a:t>象限</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tcPr>
                </a:tc>
                <a:tc rowSpan="2" hMerge="1">
                  <a:txBody>
                    <a:bodyPr/>
                    <a:lstStyle/>
                    <a:p>
                      <a:endParaRPr kumimoji="1" lang="ja-JP" altLang="en-US"/>
                    </a:p>
                  </a:txBody>
                  <a:tcPr/>
                </a:tc>
                <a:tc rowSpan="3">
                  <a:txBody>
                    <a:bodyPr/>
                    <a:lstStyle/>
                    <a:p>
                      <a:pPr algn="ctr" fontAlgn="ctr"/>
                      <a:r>
                        <a:rPr lang="ja-JP" altLang="en-US" sz="1000" b="1" i="0" u="none" strike="noStrike" dirty="0">
                          <a:solidFill>
                            <a:srgbClr val="000000"/>
                          </a:solidFill>
                          <a:latin typeface="ＭＳ Ｐゴシック"/>
                        </a:rPr>
                        <a:t>通し番号</a:t>
                      </a:r>
                    </a:p>
                  </a:txBody>
                  <a:tcPr marL="4630" marR="4630" marT="4630" marB="0" vert="eaVert"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rowSpan="3" gridSpan="2">
                  <a:txBody>
                    <a:bodyPr/>
                    <a:lstStyle/>
                    <a:p>
                      <a:pPr algn="ctr" fontAlgn="ctr"/>
                      <a:r>
                        <a:rPr lang="ja-JP" altLang="en-US" sz="1000" b="1" i="0" u="none" strike="noStrike" dirty="0">
                          <a:solidFill>
                            <a:srgbClr val="000000"/>
                          </a:solidFill>
                          <a:latin typeface="ＭＳ Ｐゴシック"/>
                        </a:rPr>
                        <a:t>章立て</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rowSpan="3" hMerge="1">
                  <a:txBody>
                    <a:bodyPr/>
                    <a:lstStyle/>
                    <a:p>
                      <a:endParaRPr kumimoji="1" lang="ja-JP" altLang="en-US"/>
                    </a:p>
                  </a:txBody>
                  <a:tcPr/>
                </a:tc>
                <a:tc rowSpan="3">
                  <a:txBody>
                    <a:bodyPr/>
                    <a:lstStyle/>
                    <a:p>
                      <a:pPr algn="ctr" rtl="0" fontAlgn="ctr"/>
                      <a:r>
                        <a:rPr lang="ja-JP" altLang="en-US" sz="1000" b="1" i="0" u="none" strike="noStrike" dirty="0">
                          <a:solidFill>
                            <a:srgbClr val="000000"/>
                          </a:solidFill>
                          <a:latin typeface="ＭＳ Ｐゴシック"/>
                        </a:rPr>
                        <a:t>改革項目</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gridSpan="2">
                  <a:txBody>
                    <a:bodyPr/>
                    <a:lstStyle/>
                    <a:p>
                      <a:pPr algn="ctr" fontAlgn="ctr"/>
                      <a:r>
                        <a:rPr lang="ja-JP" altLang="en-US" sz="1000" b="1" i="0" u="none" strike="noStrike" dirty="0">
                          <a:solidFill>
                            <a:srgbClr val="000000"/>
                          </a:solidFill>
                          <a:latin typeface="ＭＳ Ｐゴシック"/>
                        </a:rPr>
                        <a:t>タイプ</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tcPr>
                </a:tc>
                <a:tc hMerge="1">
                  <a:txBody>
                    <a:bodyPr/>
                    <a:lstStyle/>
                    <a:p>
                      <a:endParaRPr kumimoji="1" lang="ja-JP" altLang="en-US"/>
                    </a:p>
                  </a:txBody>
                  <a:tcPr/>
                </a:tc>
                <a:tc gridSpan="4">
                  <a:txBody>
                    <a:bodyPr/>
                    <a:lstStyle/>
                    <a:p>
                      <a:pPr algn="ctr" fontAlgn="ctr"/>
                      <a:r>
                        <a:rPr lang="ja-JP" altLang="en-US" sz="1000" b="1" i="0" u="none" strike="noStrike" dirty="0">
                          <a:solidFill>
                            <a:srgbClr val="000000"/>
                          </a:solidFill>
                          <a:latin typeface="ＭＳ Ｐゴシック"/>
                        </a:rPr>
                        <a:t>改革スタイル</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rowSpan="3">
                  <a:txBody>
                    <a:bodyPr/>
                    <a:lstStyle/>
                    <a:p>
                      <a:pPr algn="ctr" fontAlgn="ctr"/>
                      <a:r>
                        <a:rPr lang="ja-JP" altLang="en-US" sz="1000" b="1" i="0" u="none" strike="noStrike">
                          <a:solidFill>
                            <a:srgbClr val="000000"/>
                          </a:solidFill>
                          <a:latin typeface="ＭＳ Ｐゴシック"/>
                        </a:rPr>
                        <a:t>部局</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0"/>
                  </a:ext>
                </a:extLst>
              </a:tr>
              <a:tr h="47818">
                <a:tc gridSpan="2" vMerge="1">
                  <a:txBody>
                    <a:bodyPr/>
                    <a:lstStyle/>
                    <a:p>
                      <a:endParaRPr kumimoji="1" lang="ja-JP" altLang="en-US"/>
                    </a:p>
                  </a:txBody>
                  <a:tcPr/>
                </a:tc>
                <a:tc hMerge="1" vMerge="1">
                  <a:txBody>
                    <a:bodyPr/>
                    <a:lstStyle/>
                    <a:p>
                      <a:endParaRPr kumimoji="1" lang="ja-JP" altLang="en-US"/>
                    </a:p>
                  </a:txBody>
                  <a:tcPr/>
                </a:tc>
                <a:tc vMerge="1">
                  <a:txBody>
                    <a:bodyPr/>
                    <a:lstStyle/>
                    <a:p>
                      <a:endParaRPr kumimoji="1" lang="ja-JP" altLang="en-US"/>
                    </a:p>
                  </a:txBody>
                  <a:tcPr/>
                </a:tc>
                <a:tc gridSpan="2" vMerge="1">
                  <a:txBody>
                    <a:bodyPr/>
                    <a:lstStyle/>
                    <a:p>
                      <a:endParaRPr kumimoji="1" lang="ja-JP" altLang="en-US"/>
                    </a:p>
                  </a:txBody>
                  <a:tcPr/>
                </a:tc>
                <a:tc hMerge="1" vMerge="1">
                  <a:txBody>
                    <a:bodyPr/>
                    <a:lstStyle/>
                    <a:p>
                      <a:endParaRPr kumimoji="1" lang="ja-JP" altLang="en-US"/>
                    </a:p>
                  </a:txBody>
                  <a:tcPr/>
                </a:tc>
                <a:tc vMerge="1">
                  <a:txBody>
                    <a:bodyPr/>
                    <a:lstStyle/>
                    <a:p>
                      <a:endParaRPr kumimoji="1" lang="ja-JP" altLang="en-US"/>
                    </a:p>
                  </a:txBody>
                  <a:tcPr/>
                </a:tc>
                <a:tc rowSpan="2">
                  <a:txBody>
                    <a:bodyPr/>
                    <a:lstStyle/>
                    <a:p>
                      <a:pPr algn="ctr" fontAlgn="ctr"/>
                      <a:r>
                        <a:rPr lang="ja-JP" altLang="en-US" sz="1000" b="1" i="0" u="none" strike="noStrike">
                          <a:solidFill>
                            <a:srgbClr val="000000"/>
                          </a:solidFill>
                          <a:latin typeface="ＭＳ Ｐゴシック"/>
                        </a:rPr>
                        <a:t>政策の刷新</a:t>
                      </a:r>
                    </a:p>
                  </a:txBody>
                  <a:tcPr marL="4630" marR="4630" marT="4630" marB="0" vert="eaVert"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tcPr>
                </a:tc>
                <a:tc rowSpan="2">
                  <a:txBody>
                    <a:bodyPr/>
                    <a:lstStyle/>
                    <a:p>
                      <a:pPr algn="ctr" fontAlgn="ctr"/>
                      <a:r>
                        <a:rPr lang="ja-JP" altLang="en-US" sz="1000" b="1" i="0" u="none" strike="noStrike">
                          <a:solidFill>
                            <a:srgbClr val="000000"/>
                          </a:solidFill>
                          <a:latin typeface="ＭＳ Ｐゴシック"/>
                        </a:rPr>
                        <a:t>執行の刷新</a:t>
                      </a: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tcPr>
                </a:tc>
                <a:tc rowSpan="2">
                  <a:txBody>
                    <a:bodyPr/>
                    <a:lstStyle/>
                    <a:p>
                      <a:pPr algn="ctr" fontAlgn="ctr"/>
                      <a:r>
                        <a:rPr lang="ja-JP" altLang="en-US" sz="1000" b="1" i="0" u="none" strike="noStrike">
                          <a:solidFill>
                            <a:srgbClr val="000000"/>
                          </a:solidFill>
                          <a:latin typeface="ＭＳ Ｐゴシック"/>
                        </a:rPr>
                        <a:t>投資・予算</a:t>
                      </a:r>
                    </a:p>
                  </a:txBody>
                  <a:tcPr marL="4630" marR="4630" marT="4630" marB="0" vert="eaVert"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tcPr>
                </a:tc>
                <a:tc rowSpan="2">
                  <a:txBody>
                    <a:bodyPr/>
                    <a:lstStyle/>
                    <a:p>
                      <a:pPr algn="ctr" fontAlgn="ctr"/>
                      <a:r>
                        <a:rPr lang="ja-JP" altLang="en-US" sz="1000" b="1" i="0" u="none" strike="noStrike">
                          <a:solidFill>
                            <a:srgbClr val="000000"/>
                          </a:solidFill>
                          <a:latin typeface="ＭＳ Ｐゴシック"/>
                        </a:rPr>
                        <a:t>条例・規則・</a:t>
                      </a:r>
                      <a:br>
                        <a:rPr lang="ja-JP" altLang="en-US" sz="1000" b="1" i="0" u="none" strike="noStrike">
                          <a:solidFill>
                            <a:srgbClr val="000000"/>
                          </a:solidFill>
                          <a:latin typeface="ＭＳ Ｐゴシック"/>
                        </a:rPr>
                      </a:br>
                      <a:r>
                        <a:rPr lang="ja-JP" altLang="en-US" sz="1000" b="1" i="0" u="none" strike="noStrike">
                          <a:solidFill>
                            <a:srgbClr val="000000"/>
                          </a:solidFill>
                          <a:latin typeface="ＭＳ Ｐゴシック"/>
                        </a:rPr>
                        <a:t>運用ルール</a:t>
                      </a: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tcPr>
                </a:tc>
                <a:tc rowSpan="2">
                  <a:txBody>
                    <a:bodyPr/>
                    <a:lstStyle/>
                    <a:p>
                      <a:pPr algn="ctr" fontAlgn="ctr"/>
                      <a:r>
                        <a:rPr lang="ja-JP" altLang="en-US" sz="1000" b="1" i="0" u="none" strike="noStrike" dirty="0">
                          <a:solidFill>
                            <a:srgbClr val="000000"/>
                          </a:solidFill>
                          <a:latin typeface="ＭＳ Ｐゴシック"/>
                        </a:rPr>
                        <a:t>組織・経営形態</a:t>
                      </a: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tcPr>
                </a:tc>
                <a:tc rowSpan="2">
                  <a:txBody>
                    <a:bodyPr/>
                    <a:lstStyle/>
                    <a:p>
                      <a:pPr algn="ctr" fontAlgn="ctr"/>
                      <a:r>
                        <a:rPr lang="ja-JP" altLang="en-US" sz="1000" b="1" i="0" u="none" strike="noStrike">
                          <a:solidFill>
                            <a:srgbClr val="000000"/>
                          </a:solidFill>
                          <a:latin typeface="ＭＳ Ｐゴシック"/>
                        </a:rPr>
                        <a:t>権限移譲</a:t>
                      </a: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tcPr>
                </a:tc>
                <a:tc vMerge="1">
                  <a:txBody>
                    <a:bodyPr/>
                    <a:lstStyle/>
                    <a:p>
                      <a:endParaRPr kumimoji="1" lang="ja-JP" altLang="en-US"/>
                    </a:p>
                  </a:txBody>
                  <a:tcPr/>
                </a:tc>
                <a:extLst>
                  <a:ext uri="{0D108BD9-81ED-4DB2-BD59-A6C34878D82A}">
                    <a16:rowId xmlns:a16="http://schemas.microsoft.com/office/drawing/2014/main" xmlns="" val="10001"/>
                  </a:ext>
                </a:extLst>
              </a:tr>
              <a:tr h="958543">
                <a:tc>
                  <a:txBody>
                    <a:bodyPr/>
                    <a:lstStyle/>
                    <a:p>
                      <a:pPr algn="ctr" fontAlgn="ctr"/>
                      <a:r>
                        <a:rPr lang="ja-JP" altLang="en-US" sz="1000" b="1" i="0" u="none" strike="noStrike">
                          <a:solidFill>
                            <a:srgbClr val="000000"/>
                          </a:solidFill>
                          <a:latin typeface="ＭＳ Ｐゴシック"/>
                        </a:rPr>
                        <a:t>象限</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ja-JP" altLang="en-US" sz="1000" b="1" i="0" u="none" strike="noStrike">
                          <a:solidFill>
                            <a:srgbClr val="000000"/>
                          </a:solidFill>
                          <a:latin typeface="ＭＳ Ｐゴシック"/>
                        </a:rPr>
                        <a:t>大項目通し番号</a:t>
                      </a: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tcPr>
                </a:tc>
                <a:tc vMerge="1">
                  <a:txBody>
                    <a:bodyPr/>
                    <a:lstStyle/>
                    <a:p>
                      <a:endParaRPr kumimoji="1" lang="ja-JP" altLang="en-US"/>
                    </a:p>
                  </a:txBody>
                  <a:tcPr/>
                </a:tc>
                <a:tc gridSpan="2" vMerge="1">
                  <a:txBody>
                    <a:bodyPr/>
                    <a:lstStyle/>
                    <a:p>
                      <a:endParaRPr kumimoji="1" lang="ja-JP" altLang="en-US"/>
                    </a:p>
                  </a:txBody>
                  <a:tcPr/>
                </a:tc>
                <a:tc hMerge="1" vMerge="1">
                  <a:txBody>
                    <a:bodyPr/>
                    <a:lstStyle/>
                    <a:p>
                      <a:endParaRPr kumimoji="1" lang="ja-JP" altLang="en-US"/>
                    </a:p>
                  </a:txBody>
                  <a:tcPr/>
                </a:tc>
                <a:tc vMerge="1">
                  <a:txBody>
                    <a:bodyPr/>
                    <a:lstStyle/>
                    <a:p>
                      <a:endParaRPr kumimoji="1" lang="ja-JP" altLang="en-US"/>
                    </a:p>
                  </a:txBody>
                  <a:tcPr/>
                </a:tc>
                <a:tc vMerge="1">
                  <a:txBody>
                    <a:bodyPr/>
                    <a:lstStyle/>
                    <a:p>
                      <a:endParaRPr kumimoji="1" lang="ja-JP" altLang="en-US"/>
                    </a:p>
                  </a:txBody>
                  <a:tcPr/>
                </a:tc>
                <a:tc vMerge="1">
                  <a:txBody>
                    <a:bodyPr/>
                    <a:lstStyle/>
                    <a:p>
                      <a:endParaRPr kumimoji="1" lang="ja-JP" altLang="en-US"/>
                    </a:p>
                  </a:txBody>
                  <a:tcPr/>
                </a:tc>
                <a:tc vMerge="1">
                  <a:txBody>
                    <a:bodyPr/>
                    <a:lstStyle/>
                    <a:p>
                      <a:endParaRPr kumimoji="1" lang="ja-JP" altLang="en-US"/>
                    </a:p>
                  </a:txBody>
                  <a:tcPr/>
                </a:tc>
                <a:tc vMerge="1">
                  <a:txBody>
                    <a:bodyPr/>
                    <a:lstStyle/>
                    <a:p>
                      <a:endParaRPr kumimoji="1" lang="ja-JP" altLang="en-US"/>
                    </a:p>
                  </a:txBody>
                  <a:tcPr/>
                </a:tc>
                <a:tc vMerge="1">
                  <a:txBody>
                    <a:bodyPr/>
                    <a:lstStyle/>
                    <a:p>
                      <a:endParaRPr kumimoji="1" lang="ja-JP" altLang="en-US"/>
                    </a:p>
                  </a:txBody>
                  <a:tcPr/>
                </a:tc>
                <a:tc vMerge="1">
                  <a:txBody>
                    <a:bodyPr/>
                    <a:lstStyle/>
                    <a:p>
                      <a:endParaRPr kumimoji="1" lang="ja-JP" altLang="en-US"/>
                    </a:p>
                  </a:txBody>
                  <a:tcPr/>
                </a:tc>
                <a:tc vMerge="1">
                  <a:txBody>
                    <a:bodyPr/>
                    <a:lstStyle/>
                    <a:p>
                      <a:endParaRPr kumimoji="1" lang="ja-JP" altLang="en-US"/>
                    </a:p>
                  </a:txBody>
                  <a:tcPr/>
                </a:tc>
                <a:extLst>
                  <a:ext uri="{0D108BD9-81ED-4DB2-BD59-A6C34878D82A}">
                    <a16:rowId xmlns:a16="http://schemas.microsoft.com/office/drawing/2014/main" xmlns="" val="10002"/>
                  </a:ext>
                </a:extLst>
              </a:tr>
              <a:tr h="522294">
                <a:tc>
                  <a:txBody>
                    <a:bodyPr/>
                    <a:lstStyle/>
                    <a:p>
                      <a:pPr algn="ctr" fontAlgn="ctr"/>
                      <a:r>
                        <a:rPr lang="en-US" sz="1000" b="0" i="0" u="none" strike="noStrike" dirty="0">
                          <a:solidFill>
                            <a:srgbClr val="000000"/>
                          </a:solidFill>
                          <a:latin typeface="+mn-ea"/>
                          <a:ea typeface="+mn-ea"/>
                        </a:rPr>
                        <a:t>B</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en-US" altLang="ja-JP" sz="1000" b="0" i="0" u="none" strike="noStrike" dirty="0">
                          <a:solidFill>
                            <a:srgbClr val="000000"/>
                          </a:solidFill>
                          <a:latin typeface="+mn-ea"/>
                          <a:ea typeface="+mn-ea"/>
                        </a:rPr>
                        <a:t>2.</a:t>
                      </a:r>
                    </a:p>
                  </a:txBody>
                  <a:tcPr marL="4630" marR="4630" marT="463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en-US" altLang="ja-JP" sz="1000" b="0" i="0" u="none" strike="noStrike" dirty="0" smtClean="0">
                          <a:solidFill>
                            <a:srgbClr val="000000"/>
                          </a:solidFill>
                          <a:latin typeface="+mn-ea"/>
                          <a:ea typeface="+mn-ea"/>
                        </a:rPr>
                        <a:t>(61)</a:t>
                      </a:r>
                      <a:endParaRPr lang="en-US" altLang="ja-JP" sz="1000" b="0" i="0" u="none" strike="noStrike" dirty="0">
                        <a:solidFill>
                          <a:srgbClr val="000000"/>
                        </a:solidFill>
                        <a:latin typeface="+mn-ea"/>
                        <a:ea typeface="+mn-ea"/>
                      </a:endParaRP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en-US" altLang="ja-JP" sz="1000" b="0" i="0" u="none" strike="noStrike" dirty="0">
                          <a:solidFill>
                            <a:srgbClr val="000000"/>
                          </a:solidFill>
                          <a:latin typeface="+mn-ea"/>
                          <a:ea typeface="+mn-ea"/>
                        </a:rPr>
                        <a:t>Ⅰ</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ctr"/>
                      <a:r>
                        <a:rPr lang="en-US" altLang="ja-JP" sz="1000" b="0" i="0" u="none" strike="noStrike" dirty="0">
                          <a:solidFill>
                            <a:srgbClr val="000000"/>
                          </a:solidFill>
                          <a:latin typeface="+mn-ea"/>
                          <a:ea typeface="+mn-ea"/>
                        </a:rPr>
                        <a:t>(2) </a:t>
                      </a:r>
                      <a:r>
                        <a:rPr lang="ja-JP" altLang="en-US" sz="1000" b="0" i="0" u="none" strike="noStrike" dirty="0">
                          <a:solidFill>
                            <a:srgbClr val="000000"/>
                          </a:solidFill>
                          <a:latin typeface="+mn-ea"/>
                          <a:ea typeface="+mn-ea"/>
                        </a:rPr>
                        <a:t>教育改革</a:t>
                      </a:r>
                    </a:p>
                  </a:txBody>
                  <a:tcPr marL="4630" marR="4630" marT="463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rtl="0" fontAlgn="ctr"/>
                      <a:r>
                        <a:rPr lang="ja-JP" altLang="en-US" sz="1000" b="0" i="0" u="none" strike="noStrike" dirty="0">
                          <a:solidFill>
                            <a:srgbClr val="000000"/>
                          </a:solidFill>
                          <a:latin typeface="+mn-ea"/>
                          <a:ea typeface="+mn-ea"/>
                        </a:rPr>
                        <a:t>学力テスト等の結果公表</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dirty="0">
                          <a:solidFill>
                            <a:srgbClr val="000000"/>
                          </a:solidFill>
                          <a:latin typeface="+mn-ea"/>
                          <a:ea typeface="+mn-ea"/>
                        </a:rPr>
                        <a:t>✔</a:t>
                      </a:r>
                    </a:p>
                  </a:txBody>
                  <a:tcPr marL="4630" marR="4630" marT="4630" marB="0" vert="eaVert"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dirty="0">
                          <a:solidFill>
                            <a:srgbClr val="000000"/>
                          </a:solidFill>
                          <a:latin typeface="+mn-ea"/>
                          <a:ea typeface="+mn-ea"/>
                        </a:rPr>
                        <a:t>　</a:t>
                      </a: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dirty="0">
                          <a:solidFill>
                            <a:srgbClr val="000000"/>
                          </a:solidFill>
                          <a:latin typeface="+mn-ea"/>
                          <a:ea typeface="+mn-ea"/>
                        </a:rPr>
                        <a:t>　</a:t>
                      </a:r>
                    </a:p>
                  </a:txBody>
                  <a:tcPr marL="4630" marR="4630" marT="4630" marB="0" vert="eaVert"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dirty="0">
                          <a:solidFill>
                            <a:srgbClr val="000000"/>
                          </a:solidFill>
                          <a:latin typeface="+mn-ea"/>
                          <a:ea typeface="+mn-ea"/>
                        </a:rPr>
                        <a:t>✔</a:t>
                      </a: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dirty="0">
                          <a:solidFill>
                            <a:srgbClr val="000000"/>
                          </a:solidFill>
                          <a:latin typeface="+mn-ea"/>
                          <a:ea typeface="+mn-ea"/>
                        </a:rPr>
                        <a:t>　</a:t>
                      </a: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dirty="0">
                          <a:solidFill>
                            <a:srgbClr val="000000"/>
                          </a:solidFill>
                          <a:latin typeface="+mn-ea"/>
                          <a:ea typeface="+mn-ea"/>
                        </a:rPr>
                        <a:t>　</a:t>
                      </a: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ctr"/>
                      <a:r>
                        <a:rPr lang="zh-TW" altLang="en-US" sz="1000" b="0" i="0" u="none" strike="noStrike" dirty="0">
                          <a:solidFill>
                            <a:srgbClr val="000000"/>
                          </a:solidFill>
                          <a:latin typeface="ＭＳ Ｐゴシック" pitchFamily="50" charset="-128"/>
                          <a:ea typeface="ＭＳ Ｐゴシック" pitchFamily="50" charset="-128"/>
                        </a:rPr>
                        <a:t>教育委員会事務局</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tcPr>
                </a:tc>
                <a:extLst>
                  <a:ext uri="{0D108BD9-81ED-4DB2-BD59-A6C34878D82A}">
                    <a16:rowId xmlns:a16="http://schemas.microsoft.com/office/drawing/2014/main" xmlns="" val="10003"/>
                  </a:ext>
                </a:extLst>
              </a:tr>
              <a:tr h="522294">
                <a:tc>
                  <a:txBody>
                    <a:bodyPr/>
                    <a:lstStyle/>
                    <a:p>
                      <a:pPr algn="ctr" fontAlgn="ctr"/>
                      <a:r>
                        <a:rPr lang="en-US" sz="1000" b="0" i="0" u="none" strike="noStrike">
                          <a:solidFill>
                            <a:srgbClr val="000000"/>
                          </a:solidFill>
                          <a:latin typeface="+mn-ea"/>
                          <a:ea typeface="+mn-ea"/>
                        </a:rPr>
                        <a:t>B</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en-US" altLang="ja-JP" sz="1000" b="0" i="0" u="none" strike="noStrike">
                          <a:solidFill>
                            <a:srgbClr val="000000"/>
                          </a:solidFill>
                          <a:latin typeface="+mn-ea"/>
                          <a:ea typeface="+mn-ea"/>
                        </a:rPr>
                        <a:t>2.</a:t>
                      </a:r>
                    </a:p>
                  </a:txBody>
                  <a:tcPr marL="4630" marR="4630" marT="463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en-US" altLang="ja-JP" sz="1000" b="0" i="0" u="none" strike="noStrike" dirty="0" smtClean="0">
                          <a:solidFill>
                            <a:srgbClr val="000000"/>
                          </a:solidFill>
                          <a:latin typeface="+mn-ea"/>
                          <a:ea typeface="+mn-ea"/>
                        </a:rPr>
                        <a:t>(62)</a:t>
                      </a:r>
                      <a:endParaRPr lang="en-US" altLang="ja-JP" sz="1000" b="0" i="0" u="none" strike="noStrike" dirty="0">
                        <a:solidFill>
                          <a:srgbClr val="000000"/>
                        </a:solidFill>
                        <a:latin typeface="+mn-ea"/>
                        <a:ea typeface="+mn-ea"/>
                      </a:endParaRP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en-US" altLang="ja-JP" sz="1000" b="0" i="0" u="none" strike="noStrike" dirty="0">
                          <a:solidFill>
                            <a:srgbClr val="000000"/>
                          </a:solidFill>
                          <a:latin typeface="+mn-ea"/>
                          <a:ea typeface="+mn-ea"/>
                        </a:rPr>
                        <a:t>Ⅰ</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ctr"/>
                      <a:r>
                        <a:rPr lang="en-US" altLang="ja-JP" sz="1000" b="0" i="0" u="none" strike="noStrike" dirty="0">
                          <a:solidFill>
                            <a:srgbClr val="000000"/>
                          </a:solidFill>
                          <a:latin typeface="+mn-ea"/>
                          <a:ea typeface="+mn-ea"/>
                        </a:rPr>
                        <a:t>(2) </a:t>
                      </a:r>
                      <a:r>
                        <a:rPr lang="ja-JP" altLang="en-US" sz="1000" b="0" i="0" u="none" strike="noStrike" dirty="0">
                          <a:solidFill>
                            <a:srgbClr val="000000"/>
                          </a:solidFill>
                          <a:latin typeface="+mn-ea"/>
                          <a:ea typeface="+mn-ea"/>
                        </a:rPr>
                        <a:t>教育改革</a:t>
                      </a:r>
                    </a:p>
                  </a:txBody>
                  <a:tcPr marL="4630" marR="4630" marT="463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rtl="0" fontAlgn="ctr"/>
                      <a:r>
                        <a:rPr lang="ja-JP" altLang="en-US" sz="1000" b="0" i="0" u="none" strike="noStrike" dirty="0">
                          <a:solidFill>
                            <a:srgbClr val="000000"/>
                          </a:solidFill>
                          <a:latin typeface="+mn-ea"/>
                          <a:ea typeface="+mn-ea"/>
                        </a:rPr>
                        <a:t>学校選択制の導入</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dirty="0">
                          <a:solidFill>
                            <a:srgbClr val="000000"/>
                          </a:solidFill>
                          <a:latin typeface="+mn-ea"/>
                          <a:ea typeface="+mn-ea"/>
                        </a:rPr>
                        <a:t>✔</a:t>
                      </a:r>
                    </a:p>
                  </a:txBody>
                  <a:tcPr marL="4630" marR="4630" marT="4630" marB="0" vert="eaVert"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dirty="0">
                          <a:solidFill>
                            <a:srgbClr val="000000"/>
                          </a:solidFill>
                          <a:latin typeface="+mn-ea"/>
                          <a:ea typeface="+mn-ea"/>
                        </a:rPr>
                        <a:t>　</a:t>
                      </a: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a:solidFill>
                            <a:srgbClr val="000000"/>
                          </a:solidFill>
                          <a:latin typeface="+mn-ea"/>
                          <a:ea typeface="+mn-ea"/>
                        </a:rPr>
                        <a:t>　</a:t>
                      </a:r>
                    </a:p>
                  </a:txBody>
                  <a:tcPr marL="4630" marR="4630" marT="4630" marB="0" vert="eaVert"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dirty="0">
                          <a:solidFill>
                            <a:srgbClr val="000000"/>
                          </a:solidFill>
                          <a:latin typeface="+mn-ea"/>
                          <a:ea typeface="+mn-ea"/>
                        </a:rPr>
                        <a:t>✔</a:t>
                      </a: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dirty="0">
                          <a:solidFill>
                            <a:srgbClr val="000000"/>
                          </a:solidFill>
                          <a:latin typeface="+mn-ea"/>
                          <a:ea typeface="+mn-ea"/>
                        </a:rPr>
                        <a:t>　</a:t>
                      </a: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dirty="0">
                          <a:solidFill>
                            <a:srgbClr val="000000"/>
                          </a:solidFill>
                          <a:latin typeface="+mn-ea"/>
                          <a:ea typeface="+mn-ea"/>
                        </a:rPr>
                        <a:t>　</a:t>
                      </a: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ctr"/>
                      <a:r>
                        <a:rPr lang="zh-TW" altLang="en-US" sz="1000" b="0" i="0" u="none" strike="noStrike" dirty="0">
                          <a:solidFill>
                            <a:srgbClr val="000000"/>
                          </a:solidFill>
                          <a:latin typeface="ＭＳ Ｐゴシック" pitchFamily="50" charset="-128"/>
                          <a:ea typeface="ＭＳ Ｐゴシック" pitchFamily="50" charset="-128"/>
                        </a:rPr>
                        <a:t>教育委員会事務局</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extLst>
                  <a:ext uri="{0D108BD9-81ED-4DB2-BD59-A6C34878D82A}">
                    <a16:rowId xmlns:a16="http://schemas.microsoft.com/office/drawing/2014/main" xmlns="" val="10004"/>
                  </a:ext>
                </a:extLst>
              </a:tr>
              <a:tr h="522294">
                <a:tc>
                  <a:txBody>
                    <a:bodyPr/>
                    <a:lstStyle/>
                    <a:p>
                      <a:pPr algn="ctr" fontAlgn="ctr"/>
                      <a:r>
                        <a:rPr lang="en-US" sz="1000" b="0" i="0" u="none" strike="noStrike" dirty="0">
                          <a:solidFill>
                            <a:srgbClr val="000000"/>
                          </a:solidFill>
                          <a:latin typeface="+mn-ea"/>
                          <a:ea typeface="+mn-ea"/>
                        </a:rPr>
                        <a:t>B</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en-US" altLang="ja-JP" sz="1000" b="0" i="0" u="none" strike="noStrike" dirty="0">
                          <a:solidFill>
                            <a:srgbClr val="000000"/>
                          </a:solidFill>
                          <a:latin typeface="+mn-ea"/>
                          <a:ea typeface="+mn-ea"/>
                        </a:rPr>
                        <a:t>2.</a:t>
                      </a:r>
                    </a:p>
                  </a:txBody>
                  <a:tcPr marL="4630" marR="4630" marT="463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en-US" altLang="ja-JP" sz="1000" b="0" i="0" u="none" strike="noStrike" dirty="0" smtClean="0">
                          <a:solidFill>
                            <a:srgbClr val="000000"/>
                          </a:solidFill>
                          <a:latin typeface="+mn-ea"/>
                          <a:ea typeface="+mn-ea"/>
                        </a:rPr>
                        <a:t>(63)</a:t>
                      </a:r>
                      <a:endParaRPr lang="en-US" altLang="ja-JP" sz="1000" b="0" i="0" u="none" strike="noStrike" dirty="0">
                        <a:solidFill>
                          <a:srgbClr val="000000"/>
                        </a:solidFill>
                        <a:latin typeface="+mn-ea"/>
                        <a:ea typeface="+mn-ea"/>
                      </a:endParaRP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en-US" altLang="ja-JP" sz="1000" b="0" i="0" u="none" strike="noStrike" dirty="0">
                          <a:solidFill>
                            <a:srgbClr val="000000"/>
                          </a:solidFill>
                          <a:latin typeface="+mn-ea"/>
                          <a:ea typeface="+mn-ea"/>
                        </a:rPr>
                        <a:t>Ⅰ</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ctr"/>
                      <a:r>
                        <a:rPr lang="en-US" altLang="ja-JP" sz="1000" b="0" i="0" u="none" strike="noStrike" dirty="0">
                          <a:solidFill>
                            <a:srgbClr val="000000"/>
                          </a:solidFill>
                          <a:latin typeface="+mn-ea"/>
                          <a:ea typeface="+mn-ea"/>
                        </a:rPr>
                        <a:t>(2 )</a:t>
                      </a:r>
                      <a:r>
                        <a:rPr lang="ja-JP" altLang="en-US" sz="1000" b="0" i="0" u="none" strike="noStrike" dirty="0">
                          <a:solidFill>
                            <a:srgbClr val="000000"/>
                          </a:solidFill>
                          <a:latin typeface="+mn-ea"/>
                          <a:ea typeface="+mn-ea"/>
                        </a:rPr>
                        <a:t>教育改革</a:t>
                      </a:r>
                    </a:p>
                  </a:txBody>
                  <a:tcPr marL="4630" marR="4630" marT="463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rtl="0" fontAlgn="ctr"/>
                      <a:r>
                        <a:rPr lang="ja-JP" altLang="en-US" sz="1000" b="0" i="0" u="none" strike="noStrike" dirty="0">
                          <a:solidFill>
                            <a:srgbClr val="000000"/>
                          </a:solidFill>
                          <a:latin typeface="+mn-ea"/>
                          <a:ea typeface="+mn-ea"/>
                        </a:rPr>
                        <a:t>小中学校の英語教育の充実</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dirty="0">
                          <a:solidFill>
                            <a:srgbClr val="000000"/>
                          </a:solidFill>
                          <a:latin typeface="+mn-ea"/>
                          <a:ea typeface="+mn-ea"/>
                        </a:rPr>
                        <a:t>✔</a:t>
                      </a:r>
                    </a:p>
                  </a:txBody>
                  <a:tcPr marL="4630" marR="4630" marT="4630" marB="0" vert="eaVert"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a:solidFill>
                            <a:srgbClr val="000000"/>
                          </a:solidFill>
                          <a:latin typeface="+mn-ea"/>
                          <a:ea typeface="+mn-ea"/>
                        </a:rPr>
                        <a:t>　</a:t>
                      </a: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a:solidFill>
                            <a:srgbClr val="000000"/>
                          </a:solidFill>
                          <a:latin typeface="+mn-ea"/>
                          <a:ea typeface="+mn-ea"/>
                        </a:rPr>
                        <a:t>✔</a:t>
                      </a:r>
                    </a:p>
                  </a:txBody>
                  <a:tcPr marL="4630" marR="4630" marT="4630" marB="0" vert="eaVert"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a:solidFill>
                            <a:srgbClr val="000000"/>
                          </a:solidFill>
                          <a:latin typeface="+mn-ea"/>
                          <a:ea typeface="+mn-ea"/>
                        </a:rPr>
                        <a:t>　</a:t>
                      </a: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a:solidFill>
                            <a:srgbClr val="000000"/>
                          </a:solidFill>
                          <a:latin typeface="+mn-ea"/>
                          <a:ea typeface="+mn-ea"/>
                        </a:rPr>
                        <a:t>　</a:t>
                      </a: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a:solidFill>
                            <a:srgbClr val="000000"/>
                          </a:solidFill>
                          <a:latin typeface="+mn-ea"/>
                          <a:ea typeface="+mn-ea"/>
                        </a:rPr>
                        <a:t>　</a:t>
                      </a: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ctr"/>
                      <a:r>
                        <a:rPr lang="zh-TW" altLang="en-US" sz="1000" b="0" i="0" u="none" strike="noStrike" dirty="0">
                          <a:solidFill>
                            <a:srgbClr val="000000"/>
                          </a:solidFill>
                          <a:latin typeface="ＭＳ Ｐゴシック" pitchFamily="50" charset="-128"/>
                          <a:ea typeface="ＭＳ Ｐゴシック" pitchFamily="50" charset="-128"/>
                        </a:rPr>
                        <a:t>教育委員会事務局</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extLst>
                  <a:ext uri="{0D108BD9-81ED-4DB2-BD59-A6C34878D82A}">
                    <a16:rowId xmlns:a16="http://schemas.microsoft.com/office/drawing/2014/main" xmlns="" val="10005"/>
                  </a:ext>
                </a:extLst>
              </a:tr>
              <a:tr h="522294">
                <a:tc>
                  <a:txBody>
                    <a:bodyPr/>
                    <a:lstStyle/>
                    <a:p>
                      <a:pPr algn="ctr" fontAlgn="ctr"/>
                      <a:r>
                        <a:rPr lang="en-US" sz="1000" b="0" i="0" u="none" strike="noStrike">
                          <a:solidFill>
                            <a:srgbClr val="000000"/>
                          </a:solidFill>
                          <a:latin typeface="+mn-ea"/>
                          <a:ea typeface="+mn-ea"/>
                        </a:rPr>
                        <a:t>B</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en-US" altLang="ja-JP" sz="1000" b="0" i="0" u="none" strike="noStrike">
                          <a:solidFill>
                            <a:srgbClr val="000000"/>
                          </a:solidFill>
                          <a:latin typeface="+mn-ea"/>
                          <a:ea typeface="+mn-ea"/>
                        </a:rPr>
                        <a:t>3.</a:t>
                      </a:r>
                    </a:p>
                  </a:txBody>
                  <a:tcPr marL="4630" marR="4630" marT="463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en-US" altLang="ja-JP" sz="1000" b="0" i="0" u="none" strike="noStrike" dirty="0" smtClean="0">
                          <a:solidFill>
                            <a:srgbClr val="000000"/>
                          </a:solidFill>
                          <a:latin typeface="+mn-ea"/>
                          <a:ea typeface="+mn-ea"/>
                        </a:rPr>
                        <a:t>(64)</a:t>
                      </a:r>
                      <a:endParaRPr lang="en-US" altLang="ja-JP" sz="1000" b="0" i="0" u="none" strike="noStrike" dirty="0">
                        <a:solidFill>
                          <a:srgbClr val="000000"/>
                        </a:solidFill>
                        <a:latin typeface="+mn-ea"/>
                        <a:ea typeface="+mn-ea"/>
                      </a:endParaRP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en-US" altLang="ja-JP" sz="1000" b="0" i="0" u="none" strike="noStrike" dirty="0">
                          <a:solidFill>
                            <a:srgbClr val="000000"/>
                          </a:solidFill>
                          <a:latin typeface="+mn-ea"/>
                          <a:ea typeface="+mn-ea"/>
                        </a:rPr>
                        <a:t>Ⅰ</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ctr"/>
                      <a:r>
                        <a:rPr lang="en-US" altLang="ja-JP" sz="1000" b="0" i="0" u="none" strike="noStrike">
                          <a:solidFill>
                            <a:srgbClr val="000000"/>
                          </a:solidFill>
                          <a:latin typeface="+mn-ea"/>
                          <a:ea typeface="+mn-ea"/>
                        </a:rPr>
                        <a:t>(3) </a:t>
                      </a:r>
                      <a:r>
                        <a:rPr lang="ja-JP" altLang="en-US" sz="1000" b="0" i="0" u="none" strike="noStrike">
                          <a:solidFill>
                            <a:srgbClr val="000000"/>
                          </a:solidFill>
                          <a:latin typeface="+mn-ea"/>
                          <a:ea typeface="+mn-ea"/>
                        </a:rPr>
                        <a:t>西成特区構想</a:t>
                      </a:r>
                    </a:p>
                  </a:txBody>
                  <a:tcPr marL="4630" marR="4630" marT="463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rtl="0" fontAlgn="ctr"/>
                      <a:r>
                        <a:rPr lang="ja-JP" altLang="en-US" sz="1000" b="0" i="0" u="none" strike="noStrike" dirty="0">
                          <a:solidFill>
                            <a:srgbClr val="000000"/>
                          </a:solidFill>
                          <a:latin typeface="+mn-ea"/>
                          <a:ea typeface="+mn-ea"/>
                        </a:rPr>
                        <a:t>あいりん地域の環境整備</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dirty="0">
                          <a:solidFill>
                            <a:srgbClr val="000000"/>
                          </a:solidFill>
                          <a:latin typeface="+mn-ea"/>
                          <a:ea typeface="+mn-ea"/>
                        </a:rPr>
                        <a:t>✔</a:t>
                      </a:r>
                    </a:p>
                  </a:txBody>
                  <a:tcPr marL="4630" marR="4630" marT="4630" marB="0" vert="eaVert"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dirty="0">
                          <a:solidFill>
                            <a:srgbClr val="000000"/>
                          </a:solidFill>
                          <a:latin typeface="+mn-ea"/>
                          <a:ea typeface="+mn-ea"/>
                        </a:rPr>
                        <a:t>　</a:t>
                      </a: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dirty="0">
                          <a:solidFill>
                            <a:srgbClr val="000000"/>
                          </a:solidFill>
                          <a:latin typeface="+mn-ea"/>
                          <a:ea typeface="+mn-ea"/>
                        </a:rPr>
                        <a:t>✔</a:t>
                      </a:r>
                    </a:p>
                  </a:txBody>
                  <a:tcPr marL="4630" marR="4630" marT="4630" marB="0" vert="eaVert"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dirty="0">
                          <a:solidFill>
                            <a:srgbClr val="000000"/>
                          </a:solidFill>
                          <a:latin typeface="+mn-ea"/>
                          <a:ea typeface="+mn-ea"/>
                        </a:rPr>
                        <a:t>　</a:t>
                      </a: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dirty="0">
                          <a:solidFill>
                            <a:srgbClr val="000000"/>
                          </a:solidFill>
                          <a:latin typeface="+mn-ea"/>
                          <a:ea typeface="+mn-ea"/>
                        </a:rPr>
                        <a:t>　</a:t>
                      </a: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dirty="0">
                          <a:solidFill>
                            <a:srgbClr val="000000"/>
                          </a:solidFill>
                          <a:latin typeface="+mn-ea"/>
                          <a:ea typeface="+mn-ea"/>
                        </a:rPr>
                        <a:t>　</a:t>
                      </a: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ctr"/>
                      <a:r>
                        <a:rPr lang="ja-JP" altLang="en-US" sz="1000" b="0" i="0" u="none" strike="noStrike" dirty="0">
                          <a:solidFill>
                            <a:srgbClr val="000000"/>
                          </a:solidFill>
                          <a:latin typeface="ＭＳ Ｐゴシック" pitchFamily="50" charset="-128"/>
                          <a:ea typeface="ＭＳ Ｐゴシック" pitchFamily="50" charset="-128"/>
                        </a:rPr>
                        <a:t>西成区</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extLst>
                  <a:ext uri="{0D108BD9-81ED-4DB2-BD59-A6C34878D82A}">
                    <a16:rowId xmlns:a16="http://schemas.microsoft.com/office/drawing/2014/main" xmlns="" val="10006"/>
                  </a:ext>
                </a:extLst>
              </a:tr>
              <a:tr h="522294">
                <a:tc>
                  <a:txBody>
                    <a:bodyPr/>
                    <a:lstStyle/>
                    <a:p>
                      <a:pPr algn="ctr" fontAlgn="ctr"/>
                      <a:r>
                        <a:rPr lang="en-US" sz="1000" b="0" i="0" u="none" strike="noStrike" dirty="0">
                          <a:solidFill>
                            <a:srgbClr val="000000"/>
                          </a:solidFill>
                          <a:latin typeface="+mn-ea"/>
                          <a:ea typeface="+mn-ea"/>
                        </a:rPr>
                        <a:t>B</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en-US" altLang="ja-JP" sz="1000" b="0" i="0" u="none" strike="noStrike">
                          <a:solidFill>
                            <a:srgbClr val="000000"/>
                          </a:solidFill>
                          <a:latin typeface="+mn-ea"/>
                          <a:ea typeface="+mn-ea"/>
                        </a:rPr>
                        <a:t>3.</a:t>
                      </a:r>
                    </a:p>
                  </a:txBody>
                  <a:tcPr marL="4630" marR="4630" marT="463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en-US" altLang="ja-JP" sz="1000" b="0" i="0" u="none" strike="noStrike" dirty="0" smtClean="0">
                          <a:solidFill>
                            <a:srgbClr val="000000"/>
                          </a:solidFill>
                          <a:latin typeface="+mn-ea"/>
                          <a:ea typeface="+mn-ea"/>
                        </a:rPr>
                        <a:t>(65)</a:t>
                      </a:r>
                      <a:endParaRPr lang="en-US" altLang="ja-JP" sz="1000" b="0" i="0" u="none" strike="noStrike" dirty="0">
                        <a:solidFill>
                          <a:srgbClr val="000000"/>
                        </a:solidFill>
                        <a:latin typeface="+mn-ea"/>
                        <a:ea typeface="+mn-ea"/>
                      </a:endParaRP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en-US" altLang="ja-JP" sz="1000" b="0" i="0" u="none" strike="noStrike" dirty="0">
                          <a:solidFill>
                            <a:srgbClr val="000000"/>
                          </a:solidFill>
                          <a:latin typeface="+mn-ea"/>
                          <a:ea typeface="+mn-ea"/>
                        </a:rPr>
                        <a:t>Ⅰ</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ctr"/>
                      <a:r>
                        <a:rPr lang="en-US" altLang="ja-JP" sz="1000" b="0" i="0" u="none" strike="noStrike" dirty="0">
                          <a:solidFill>
                            <a:srgbClr val="000000"/>
                          </a:solidFill>
                          <a:latin typeface="+mn-ea"/>
                          <a:ea typeface="+mn-ea"/>
                        </a:rPr>
                        <a:t>(3) </a:t>
                      </a:r>
                      <a:r>
                        <a:rPr lang="ja-JP" altLang="en-US" sz="1000" b="0" i="0" u="none" strike="noStrike" dirty="0">
                          <a:solidFill>
                            <a:srgbClr val="000000"/>
                          </a:solidFill>
                          <a:latin typeface="+mn-ea"/>
                          <a:ea typeface="+mn-ea"/>
                        </a:rPr>
                        <a:t>西成特区構想</a:t>
                      </a:r>
                    </a:p>
                  </a:txBody>
                  <a:tcPr marL="4630" marR="4630" marT="463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ctr"/>
                      <a:r>
                        <a:rPr lang="ja-JP" altLang="en-US" sz="1000" b="0" i="0" u="none" strike="noStrike" dirty="0">
                          <a:solidFill>
                            <a:srgbClr val="000000"/>
                          </a:solidFill>
                          <a:latin typeface="+mn-ea"/>
                          <a:ea typeface="+mn-ea"/>
                        </a:rPr>
                        <a:t>あいりん地域の日雇労働者等の自立支援</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dirty="0">
                          <a:solidFill>
                            <a:srgbClr val="000000"/>
                          </a:solidFill>
                          <a:latin typeface="+mn-ea"/>
                          <a:ea typeface="+mn-ea"/>
                        </a:rPr>
                        <a:t>✔</a:t>
                      </a:r>
                    </a:p>
                  </a:txBody>
                  <a:tcPr marL="4630" marR="4630" marT="4630" marB="0" vert="eaVert"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a:solidFill>
                            <a:srgbClr val="000000"/>
                          </a:solidFill>
                          <a:latin typeface="+mn-ea"/>
                          <a:ea typeface="+mn-ea"/>
                        </a:rPr>
                        <a:t>　</a:t>
                      </a: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a:solidFill>
                            <a:srgbClr val="000000"/>
                          </a:solidFill>
                          <a:latin typeface="+mn-ea"/>
                          <a:ea typeface="+mn-ea"/>
                        </a:rPr>
                        <a:t>✔</a:t>
                      </a:r>
                    </a:p>
                  </a:txBody>
                  <a:tcPr marL="4630" marR="4630" marT="4630" marB="0" vert="eaVert"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a:solidFill>
                            <a:srgbClr val="000000"/>
                          </a:solidFill>
                          <a:latin typeface="+mn-ea"/>
                          <a:ea typeface="+mn-ea"/>
                        </a:rPr>
                        <a:t>　</a:t>
                      </a: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dirty="0">
                          <a:solidFill>
                            <a:srgbClr val="000000"/>
                          </a:solidFill>
                          <a:latin typeface="+mn-ea"/>
                          <a:ea typeface="+mn-ea"/>
                        </a:rPr>
                        <a:t>　</a:t>
                      </a: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dirty="0">
                          <a:solidFill>
                            <a:srgbClr val="000000"/>
                          </a:solidFill>
                          <a:latin typeface="+mn-ea"/>
                          <a:ea typeface="+mn-ea"/>
                        </a:rPr>
                        <a:t>　</a:t>
                      </a: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ctr"/>
                      <a:r>
                        <a:rPr lang="ja-JP" altLang="en-US" sz="1000" b="0" i="0" u="none" strike="noStrike" dirty="0" smtClean="0">
                          <a:solidFill>
                            <a:srgbClr val="000000"/>
                          </a:solidFill>
                          <a:latin typeface="+mn-ea"/>
                          <a:ea typeface="+mn-ea"/>
                        </a:rPr>
                        <a:t>福祉局</a:t>
                      </a:r>
                      <a:endParaRPr lang="en-US" altLang="ja-JP" sz="1000" b="0" i="0" u="none" strike="noStrike" dirty="0" smtClean="0">
                        <a:solidFill>
                          <a:srgbClr val="000000"/>
                        </a:solidFill>
                        <a:latin typeface="+mn-ea"/>
                        <a:ea typeface="+mn-ea"/>
                      </a:endParaRPr>
                    </a:p>
                    <a:p>
                      <a:pPr algn="l" fontAlgn="ctr"/>
                      <a:r>
                        <a:rPr lang="ja-JP" altLang="en-US" sz="1000" b="0" i="0" u="none" strike="noStrike" dirty="0" smtClean="0">
                          <a:solidFill>
                            <a:srgbClr val="000000"/>
                          </a:solidFill>
                          <a:latin typeface="+mn-ea"/>
                          <a:ea typeface="+mn-ea"/>
                        </a:rPr>
                        <a:t>建設局</a:t>
                      </a:r>
                      <a:endParaRPr lang="en-US" altLang="ja-JP" sz="1000" b="0" i="0" u="none" strike="noStrike" dirty="0" smtClean="0">
                        <a:solidFill>
                          <a:srgbClr val="000000"/>
                        </a:solidFill>
                        <a:latin typeface="+mn-ea"/>
                        <a:ea typeface="+mn-ea"/>
                      </a:endParaRPr>
                    </a:p>
                    <a:p>
                      <a:pPr algn="l" fontAlgn="ctr"/>
                      <a:r>
                        <a:rPr lang="ja-JP" altLang="en-US" sz="1000" b="0" i="0" u="none" strike="noStrike" dirty="0" smtClean="0">
                          <a:solidFill>
                            <a:srgbClr val="000000"/>
                          </a:solidFill>
                          <a:latin typeface="+mn-ea"/>
                          <a:ea typeface="+mn-ea"/>
                        </a:rPr>
                        <a:t>環境局</a:t>
                      </a:r>
                      <a:endParaRPr lang="ja-JP" altLang="en-US" sz="1000" b="0" i="0" u="none" strike="noStrike" dirty="0">
                        <a:solidFill>
                          <a:srgbClr val="000000"/>
                        </a:solidFill>
                        <a:latin typeface="+mn-ea"/>
                        <a:ea typeface="+mn-ea"/>
                      </a:endParaRP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extLst>
                  <a:ext uri="{0D108BD9-81ED-4DB2-BD59-A6C34878D82A}">
                    <a16:rowId xmlns:a16="http://schemas.microsoft.com/office/drawing/2014/main" xmlns="" val="10007"/>
                  </a:ext>
                </a:extLst>
              </a:tr>
              <a:tr h="522294">
                <a:tc>
                  <a:txBody>
                    <a:bodyPr/>
                    <a:lstStyle/>
                    <a:p>
                      <a:pPr algn="ctr" fontAlgn="ctr"/>
                      <a:r>
                        <a:rPr lang="en-US" sz="1000" b="0" i="0" u="none" strike="noStrike" dirty="0">
                          <a:solidFill>
                            <a:srgbClr val="000000"/>
                          </a:solidFill>
                          <a:latin typeface="+mn-ea"/>
                          <a:ea typeface="+mn-ea"/>
                        </a:rPr>
                        <a:t>B</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en-US" altLang="ja-JP" sz="1000" b="0" i="0" u="none" strike="noStrike" dirty="0">
                          <a:solidFill>
                            <a:srgbClr val="000000"/>
                          </a:solidFill>
                          <a:latin typeface="+mn-ea"/>
                          <a:ea typeface="+mn-ea"/>
                        </a:rPr>
                        <a:t>3.</a:t>
                      </a:r>
                    </a:p>
                  </a:txBody>
                  <a:tcPr marL="4630" marR="4630" marT="463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en-US" altLang="ja-JP" sz="1000" b="0" i="0" u="none" strike="noStrike" dirty="0" smtClean="0">
                          <a:solidFill>
                            <a:srgbClr val="000000"/>
                          </a:solidFill>
                          <a:latin typeface="+mn-ea"/>
                          <a:ea typeface="+mn-ea"/>
                        </a:rPr>
                        <a:t>(66)</a:t>
                      </a:r>
                      <a:endParaRPr lang="en-US" altLang="ja-JP" sz="1000" b="0" i="0" u="none" strike="noStrike" dirty="0">
                        <a:solidFill>
                          <a:srgbClr val="000000"/>
                        </a:solidFill>
                        <a:latin typeface="+mn-ea"/>
                        <a:ea typeface="+mn-ea"/>
                      </a:endParaRP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en-US" altLang="ja-JP" sz="1000" b="0" i="0" u="none" strike="noStrike" dirty="0">
                          <a:solidFill>
                            <a:srgbClr val="000000"/>
                          </a:solidFill>
                          <a:latin typeface="+mn-ea"/>
                          <a:ea typeface="+mn-ea"/>
                        </a:rPr>
                        <a:t>Ⅰ</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ctr"/>
                      <a:r>
                        <a:rPr lang="en-US" altLang="ja-JP" sz="1000" b="0" i="0" u="none" strike="noStrike" dirty="0">
                          <a:solidFill>
                            <a:srgbClr val="000000"/>
                          </a:solidFill>
                          <a:latin typeface="+mn-ea"/>
                          <a:ea typeface="+mn-ea"/>
                        </a:rPr>
                        <a:t>(3) </a:t>
                      </a:r>
                      <a:r>
                        <a:rPr lang="ja-JP" altLang="en-US" sz="1000" b="0" i="0" u="none" strike="noStrike" dirty="0">
                          <a:solidFill>
                            <a:srgbClr val="000000"/>
                          </a:solidFill>
                          <a:latin typeface="+mn-ea"/>
                          <a:ea typeface="+mn-ea"/>
                        </a:rPr>
                        <a:t>西成特区構想</a:t>
                      </a:r>
                    </a:p>
                  </a:txBody>
                  <a:tcPr marL="4630" marR="4630" marT="463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rtl="0" fontAlgn="ctr"/>
                      <a:r>
                        <a:rPr lang="ja-JP" altLang="en-US" sz="1000" b="0" i="0" u="none" strike="noStrike" dirty="0" smtClean="0">
                          <a:solidFill>
                            <a:srgbClr val="000000"/>
                          </a:solidFill>
                          <a:latin typeface="+mn-ea"/>
                          <a:ea typeface="+mn-ea"/>
                        </a:rPr>
                        <a:t>単身高齢生活</a:t>
                      </a:r>
                      <a:r>
                        <a:rPr lang="ja-JP" altLang="en-US" sz="1000" b="0" i="0" u="none" strike="noStrike" dirty="0">
                          <a:solidFill>
                            <a:srgbClr val="000000"/>
                          </a:solidFill>
                          <a:latin typeface="+mn-ea"/>
                          <a:ea typeface="+mn-ea"/>
                        </a:rPr>
                        <a:t>保護受給者の社会的つながりづくり</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dirty="0">
                          <a:solidFill>
                            <a:srgbClr val="000000"/>
                          </a:solidFill>
                          <a:latin typeface="+mn-ea"/>
                          <a:ea typeface="+mn-ea"/>
                        </a:rPr>
                        <a:t>✔</a:t>
                      </a:r>
                    </a:p>
                  </a:txBody>
                  <a:tcPr marL="4630" marR="4630" marT="4630" marB="0" vert="eaVert"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dirty="0">
                          <a:solidFill>
                            <a:srgbClr val="000000"/>
                          </a:solidFill>
                          <a:latin typeface="+mn-ea"/>
                          <a:ea typeface="+mn-ea"/>
                        </a:rPr>
                        <a:t>　</a:t>
                      </a: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dirty="0">
                          <a:solidFill>
                            <a:srgbClr val="000000"/>
                          </a:solidFill>
                          <a:latin typeface="+mn-ea"/>
                          <a:ea typeface="+mn-ea"/>
                        </a:rPr>
                        <a:t>✔</a:t>
                      </a:r>
                    </a:p>
                  </a:txBody>
                  <a:tcPr marL="4630" marR="4630" marT="4630" marB="0" vert="eaVert"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dirty="0">
                          <a:solidFill>
                            <a:srgbClr val="000000"/>
                          </a:solidFill>
                          <a:latin typeface="+mn-ea"/>
                          <a:ea typeface="+mn-ea"/>
                        </a:rPr>
                        <a:t>　</a:t>
                      </a: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dirty="0">
                          <a:solidFill>
                            <a:srgbClr val="000000"/>
                          </a:solidFill>
                          <a:latin typeface="+mn-ea"/>
                          <a:ea typeface="+mn-ea"/>
                        </a:rPr>
                        <a:t>　</a:t>
                      </a: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dirty="0">
                          <a:solidFill>
                            <a:srgbClr val="000000"/>
                          </a:solidFill>
                          <a:latin typeface="+mn-ea"/>
                          <a:ea typeface="+mn-ea"/>
                        </a:rPr>
                        <a:t>　</a:t>
                      </a: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ctr"/>
                      <a:r>
                        <a:rPr lang="ja-JP" altLang="en-US" sz="1000" b="0" i="0" u="none" strike="noStrike" dirty="0">
                          <a:solidFill>
                            <a:srgbClr val="000000"/>
                          </a:solidFill>
                          <a:latin typeface="+mn-ea"/>
                          <a:ea typeface="+mn-ea"/>
                        </a:rPr>
                        <a:t>西成区</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extLst>
                  <a:ext uri="{0D108BD9-81ED-4DB2-BD59-A6C34878D82A}">
                    <a16:rowId xmlns:a16="http://schemas.microsoft.com/office/drawing/2014/main" xmlns="" val="10008"/>
                  </a:ext>
                </a:extLst>
              </a:tr>
              <a:tr h="522294">
                <a:tc>
                  <a:txBody>
                    <a:bodyPr/>
                    <a:lstStyle/>
                    <a:p>
                      <a:pPr algn="ctr" fontAlgn="ctr"/>
                      <a:r>
                        <a:rPr lang="en-US" sz="1000" b="0" i="0" u="none" strike="noStrike" dirty="0">
                          <a:solidFill>
                            <a:srgbClr val="000000"/>
                          </a:solidFill>
                          <a:latin typeface="+mn-ea"/>
                          <a:ea typeface="+mn-ea"/>
                        </a:rPr>
                        <a:t>B</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en-US" altLang="ja-JP" sz="1000" b="0" i="0" u="none" strike="noStrike" dirty="0">
                          <a:solidFill>
                            <a:srgbClr val="000000"/>
                          </a:solidFill>
                          <a:latin typeface="+mn-ea"/>
                          <a:ea typeface="+mn-ea"/>
                        </a:rPr>
                        <a:t>3.</a:t>
                      </a:r>
                    </a:p>
                  </a:txBody>
                  <a:tcPr marL="4630" marR="4630" marT="463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en-US" altLang="ja-JP" sz="1000" b="0" i="0" u="none" strike="noStrike" dirty="0" smtClean="0">
                          <a:solidFill>
                            <a:srgbClr val="000000"/>
                          </a:solidFill>
                          <a:latin typeface="+mn-ea"/>
                          <a:ea typeface="+mn-ea"/>
                        </a:rPr>
                        <a:t>(67)</a:t>
                      </a:r>
                      <a:endParaRPr lang="en-US" altLang="ja-JP" sz="1000" b="0" i="0" u="none" strike="noStrike" dirty="0">
                        <a:solidFill>
                          <a:srgbClr val="000000"/>
                        </a:solidFill>
                        <a:latin typeface="+mn-ea"/>
                        <a:ea typeface="+mn-ea"/>
                      </a:endParaRP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en-US" altLang="ja-JP" sz="1000" b="0" i="0" u="none" strike="noStrike" dirty="0">
                          <a:solidFill>
                            <a:srgbClr val="000000"/>
                          </a:solidFill>
                          <a:latin typeface="+mn-ea"/>
                          <a:ea typeface="+mn-ea"/>
                        </a:rPr>
                        <a:t>Ⅰ</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ctr"/>
                      <a:r>
                        <a:rPr lang="en-US" altLang="ja-JP" sz="1000" b="0" i="0" u="none" strike="noStrike" dirty="0">
                          <a:solidFill>
                            <a:srgbClr val="000000"/>
                          </a:solidFill>
                          <a:latin typeface="+mn-ea"/>
                          <a:ea typeface="+mn-ea"/>
                        </a:rPr>
                        <a:t>(3) </a:t>
                      </a:r>
                      <a:r>
                        <a:rPr lang="ja-JP" altLang="en-US" sz="1000" b="0" i="0" u="none" strike="noStrike" dirty="0">
                          <a:solidFill>
                            <a:srgbClr val="000000"/>
                          </a:solidFill>
                          <a:latin typeface="+mn-ea"/>
                          <a:ea typeface="+mn-ea"/>
                        </a:rPr>
                        <a:t>西成特区構想</a:t>
                      </a:r>
                    </a:p>
                  </a:txBody>
                  <a:tcPr marL="4630" marR="4630" marT="463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rtl="0" fontAlgn="ctr"/>
                      <a:r>
                        <a:rPr lang="ja-JP" altLang="en-US" sz="1000" b="0" i="0" u="none" strike="noStrike" dirty="0">
                          <a:solidFill>
                            <a:srgbClr val="000000"/>
                          </a:solidFill>
                          <a:latin typeface="+mn-ea"/>
                          <a:ea typeface="+mn-ea"/>
                        </a:rPr>
                        <a:t>あいりん地域を中心とした結核対策</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dirty="0">
                          <a:solidFill>
                            <a:srgbClr val="000000"/>
                          </a:solidFill>
                          <a:latin typeface="+mn-ea"/>
                          <a:ea typeface="+mn-ea"/>
                        </a:rPr>
                        <a:t>✔</a:t>
                      </a:r>
                    </a:p>
                  </a:txBody>
                  <a:tcPr marL="4630" marR="4630" marT="4630" marB="0" vert="eaVert"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dirty="0">
                          <a:solidFill>
                            <a:srgbClr val="000000"/>
                          </a:solidFill>
                          <a:latin typeface="+mn-ea"/>
                          <a:ea typeface="+mn-ea"/>
                        </a:rPr>
                        <a:t>　</a:t>
                      </a: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dirty="0">
                          <a:solidFill>
                            <a:srgbClr val="000000"/>
                          </a:solidFill>
                          <a:latin typeface="+mn-ea"/>
                          <a:ea typeface="+mn-ea"/>
                        </a:rPr>
                        <a:t>✔</a:t>
                      </a:r>
                    </a:p>
                  </a:txBody>
                  <a:tcPr marL="4630" marR="4630" marT="4630" marB="0" vert="eaVert"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dirty="0">
                          <a:solidFill>
                            <a:srgbClr val="000000"/>
                          </a:solidFill>
                          <a:latin typeface="+mn-ea"/>
                          <a:ea typeface="+mn-ea"/>
                        </a:rPr>
                        <a:t>　</a:t>
                      </a: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dirty="0">
                          <a:solidFill>
                            <a:srgbClr val="000000"/>
                          </a:solidFill>
                          <a:latin typeface="+mn-ea"/>
                          <a:ea typeface="+mn-ea"/>
                        </a:rPr>
                        <a:t>　</a:t>
                      </a: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dirty="0">
                          <a:solidFill>
                            <a:srgbClr val="000000"/>
                          </a:solidFill>
                          <a:latin typeface="+mn-ea"/>
                          <a:ea typeface="+mn-ea"/>
                        </a:rPr>
                        <a:t>　</a:t>
                      </a: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ctr"/>
                      <a:r>
                        <a:rPr lang="ja-JP" altLang="en-US" sz="1000" b="0" i="0" u="none" strike="noStrike">
                          <a:solidFill>
                            <a:srgbClr val="000000"/>
                          </a:solidFill>
                          <a:latin typeface="+mn-ea"/>
                          <a:ea typeface="+mn-ea"/>
                        </a:rPr>
                        <a:t>西成区</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extLst>
                  <a:ext uri="{0D108BD9-81ED-4DB2-BD59-A6C34878D82A}">
                    <a16:rowId xmlns:a16="http://schemas.microsoft.com/office/drawing/2014/main" xmlns="" val="10009"/>
                  </a:ext>
                </a:extLst>
              </a:tr>
              <a:tr h="522294">
                <a:tc>
                  <a:txBody>
                    <a:bodyPr/>
                    <a:lstStyle/>
                    <a:p>
                      <a:pPr algn="ctr" fontAlgn="ctr"/>
                      <a:r>
                        <a:rPr lang="en-US" sz="1000" b="0" i="0" u="none" strike="noStrike">
                          <a:solidFill>
                            <a:srgbClr val="000000"/>
                          </a:solidFill>
                          <a:latin typeface="+mn-ea"/>
                          <a:ea typeface="+mn-ea"/>
                        </a:rPr>
                        <a:t>B</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en-US" altLang="ja-JP" sz="1000" b="0" i="0" u="none" strike="noStrike">
                          <a:solidFill>
                            <a:srgbClr val="000000"/>
                          </a:solidFill>
                          <a:latin typeface="+mn-ea"/>
                          <a:ea typeface="+mn-ea"/>
                        </a:rPr>
                        <a:t>3.</a:t>
                      </a:r>
                    </a:p>
                  </a:txBody>
                  <a:tcPr marL="4630" marR="4630" marT="463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en-US" altLang="ja-JP" sz="1000" b="0" i="0" u="none" strike="noStrike" dirty="0">
                          <a:solidFill>
                            <a:srgbClr val="000000"/>
                          </a:solidFill>
                          <a:latin typeface="+mn-ea"/>
                          <a:ea typeface="+mn-ea"/>
                        </a:rPr>
                        <a:t>(</a:t>
                      </a:r>
                      <a:r>
                        <a:rPr lang="en-US" altLang="ja-JP" sz="1000" b="0" i="0" u="none" strike="noStrike" dirty="0" smtClean="0">
                          <a:solidFill>
                            <a:srgbClr val="000000"/>
                          </a:solidFill>
                          <a:latin typeface="+mn-ea"/>
                          <a:ea typeface="+mn-ea"/>
                        </a:rPr>
                        <a:t>68)</a:t>
                      </a:r>
                      <a:endParaRPr lang="en-US" altLang="ja-JP" sz="1000" b="0" i="0" u="none" strike="noStrike" dirty="0">
                        <a:solidFill>
                          <a:srgbClr val="000000"/>
                        </a:solidFill>
                        <a:latin typeface="+mn-ea"/>
                        <a:ea typeface="+mn-ea"/>
                      </a:endParaRP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en-US" altLang="ja-JP" sz="1000" b="0" i="0" u="none" strike="noStrike" dirty="0">
                          <a:solidFill>
                            <a:srgbClr val="000000"/>
                          </a:solidFill>
                          <a:latin typeface="+mn-ea"/>
                          <a:ea typeface="+mn-ea"/>
                        </a:rPr>
                        <a:t>Ⅰ</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ctr"/>
                      <a:r>
                        <a:rPr lang="en-US" altLang="ja-JP" sz="1000" b="0" i="0" u="none" strike="noStrike">
                          <a:solidFill>
                            <a:srgbClr val="000000"/>
                          </a:solidFill>
                          <a:latin typeface="+mn-ea"/>
                          <a:ea typeface="+mn-ea"/>
                        </a:rPr>
                        <a:t>(3) </a:t>
                      </a:r>
                      <a:r>
                        <a:rPr lang="ja-JP" altLang="en-US" sz="1000" b="0" i="0" u="none" strike="noStrike">
                          <a:solidFill>
                            <a:srgbClr val="000000"/>
                          </a:solidFill>
                          <a:latin typeface="+mn-ea"/>
                          <a:ea typeface="+mn-ea"/>
                        </a:rPr>
                        <a:t>西成特区構想</a:t>
                      </a:r>
                    </a:p>
                  </a:txBody>
                  <a:tcPr marL="4630" marR="4630" marT="463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rtl="0" fontAlgn="ctr"/>
                      <a:r>
                        <a:rPr lang="ja-JP" altLang="en-US" sz="1000" b="0" i="0" u="none" strike="noStrike" dirty="0">
                          <a:solidFill>
                            <a:srgbClr val="000000"/>
                          </a:solidFill>
                          <a:latin typeface="+mn-ea"/>
                          <a:ea typeface="+mn-ea"/>
                        </a:rPr>
                        <a:t>基礎学力アップ事業（西成まなび塾）、</a:t>
                      </a:r>
                      <a:r>
                        <a:rPr lang="ja-JP" altLang="en-US" sz="1000" b="0" i="0" u="none" strike="noStrike" dirty="0" smtClean="0">
                          <a:solidFill>
                            <a:srgbClr val="000000"/>
                          </a:solidFill>
                          <a:latin typeface="+mn-ea"/>
                          <a:ea typeface="+mn-ea"/>
                        </a:rPr>
                        <a:t>プレーパーク</a:t>
                      </a:r>
                      <a:endParaRPr lang="ja-JP" altLang="en-US" sz="1000" b="0" i="0" u="none" strike="noStrike" dirty="0">
                        <a:solidFill>
                          <a:srgbClr val="000000"/>
                        </a:solidFill>
                        <a:latin typeface="+mn-ea"/>
                        <a:ea typeface="+mn-ea"/>
                      </a:endParaRP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dirty="0">
                          <a:solidFill>
                            <a:srgbClr val="000000"/>
                          </a:solidFill>
                          <a:latin typeface="+mn-ea"/>
                          <a:ea typeface="+mn-ea"/>
                        </a:rPr>
                        <a:t>✔</a:t>
                      </a:r>
                    </a:p>
                  </a:txBody>
                  <a:tcPr marL="4630" marR="4630" marT="4630" marB="0" vert="eaVert"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dirty="0">
                          <a:solidFill>
                            <a:srgbClr val="000000"/>
                          </a:solidFill>
                          <a:latin typeface="+mn-ea"/>
                          <a:ea typeface="+mn-ea"/>
                        </a:rPr>
                        <a:t>　</a:t>
                      </a: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dirty="0">
                          <a:solidFill>
                            <a:srgbClr val="000000"/>
                          </a:solidFill>
                          <a:latin typeface="+mn-ea"/>
                          <a:ea typeface="+mn-ea"/>
                        </a:rPr>
                        <a:t>✔</a:t>
                      </a:r>
                    </a:p>
                  </a:txBody>
                  <a:tcPr marL="4630" marR="4630" marT="4630" marB="0" vert="eaVert"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dirty="0">
                          <a:solidFill>
                            <a:srgbClr val="000000"/>
                          </a:solidFill>
                          <a:latin typeface="+mn-ea"/>
                          <a:ea typeface="+mn-ea"/>
                        </a:rPr>
                        <a:t>　</a:t>
                      </a: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dirty="0">
                          <a:solidFill>
                            <a:srgbClr val="000000"/>
                          </a:solidFill>
                          <a:latin typeface="+mn-ea"/>
                          <a:ea typeface="+mn-ea"/>
                        </a:rPr>
                        <a:t>　</a:t>
                      </a: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dirty="0">
                          <a:solidFill>
                            <a:srgbClr val="000000"/>
                          </a:solidFill>
                          <a:latin typeface="+mn-ea"/>
                          <a:ea typeface="+mn-ea"/>
                        </a:rPr>
                        <a:t>　</a:t>
                      </a: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ctr"/>
                      <a:r>
                        <a:rPr lang="ja-JP" altLang="en-US" sz="1000" b="0" i="0" u="none" strike="noStrike" dirty="0">
                          <a:solidFill>
                            <a:srgbClr val="000000"/>
                          </a:solidFill>
                          <a:latin typeface="+mn-ea"/>
                          <a:ea typeface="+mn-ea"/>
                        </a:rPr>
                        <a:t>西成区</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extLst>
                  <a:ext uri="{0D108BD9-81ED-4DB2-BD59-A6C34878D82A}">
                    <a16:rowId xmlns:a16="http://schemas.microsoft.com/office/drawing/2014/main" xmlns="" val="10010"/>
                  </a:ext>
                </a:extLst>
              </a:tr>
              <a:tr h="522294">
                <a:tc>
                  <a:txBody>
                    <a:bodyPr/>
                    <a:lstStyle/>
                    <a:p>
                      <a:pPr algn="ctr" fontAlgn="ctr"/>
                      <a:r>
                        <a:rPr lang="en-US" sz="1000" b="0" i="0" u="none" strike="noStrike" dirty="0">
                          <a:solidFill>
                            <a:srgbClr val="000000"/>
                          </a:solidFill>
                          <a:latin typeface="ＭＳ Ｐゴシック"/>
                        </a:rPr>
                        <a:t>B</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en-US" altLang="ja-JP" sz="1000" b="0" i="0" u="none" strike="noStrike" dirty="0">
                          <a:solidFill>
                            <a:srgbClr val="000000"/>
                          </a:solidFill>
                          <a:latin typeface="ＭＳ Ｐゴシック"/>
                        </a:rPr>
                        <a:t>4.</a:t>
                      </a:r>
                    </a:p>
                  </a:txBody>
                  <a:tcPr marL="4630" marR="4630" marT="463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en-US" altLang="ja-JP" sz="1000" b="0" i="0" u="none" strike="noStrike" dirty="0">
                          <a:solidFill>
                            <a:srgbClr val="000000"/>
                          </a:solidFill>
                          <a:latin typeface="ＭＳ Ｐゴシック"/>
                        </a:rPr>
                        <a:t>(</a:t>
                      </a:r>
                      <a:r>
                        <a:rPr lang="en-US" altLang="ja-JP" sz="1000" b="0" i="0" u="none" strike="noStrike" dirty="0" smtClean="0">
                          <a:solidFill>
                            <a:srgbClr val="000000"/>
                          </a:solidFill>
                          <a:latin typeface="ＭＳ Ｐゴシック"/>
                        </a:rPr>
                        <a:t>69)</a:t>
                      </a:r>
                      <a:endParaRPr lang="en-US" altLang="ja-JP" sz="1000" b="0" i="0" u="none" strike="noStrike" dirty="0">
                        <a:solidFill>
                          <a:srgbClr val="000000"/>
                        </a:solidFill>
                        <a:latin typeface="ＭＳ Ｐゴシック"/>
                      </a:endParaRP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en-US" altLang="ja-JP" sz="1000" b="0" i="0" u="none" strike="noStrike" dirty="0">
                          <a:solidFill>
                            <a:srgbClr val="000000"/>
                          </a:solidFill>
                          <a:latin typeface="ＭＳ Ｐゴシック"/>
                        </a:rPr>
                        <a:t>Ⅰ</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ctr"/>
                      <a:r>
                        <a:rPr lang="en-US" altLang="ja-JP" sz="1000" b="0" i="0" u="none" strike="noStrike" dirty="0">
                          <a:solidFill>
                            <a:srgbClr val="000000"/>
                          </a:solidFill>
                          <a:latin typeface="ＭＳ Ｐゴシック"/>
                        </a:rPr>
                        <a:t>(4) </a:t>
                      </a:r>
                      <a:r>
                        <a:rPr lang="ja-JP" altLang="en-US" sz="1000" b="0" i="0" u="none" strike="noStrike" dirty="0">
                          <a:solidFill>
                            <a:srgbClr val="000000"/>
                          </a:solidFill>
                          <a:latin typeface="ＭＳ Ｐゴシック"/>
                        </a:rPr>
                        <a:t>福祉施策の</a:t>
                      </a:r>
                      <a:br>
                        <a:rPr lang="ja-JP" altLang="en-US" sz="1000" b="0" i="0" u="none" strike="noStrike" dirty="0">
                          <a:solidFill>
                            <a:srgbClr val="000000"/>
                          </a:solidFill>
                          <a:latin typeface="ＭＳ Ｐゴシック"/>
                        </a:rPr>
                      </a:br>
                      <a:r>
                        <a:rPr lang="ja-JP" altLang="en-US" sz="1000" b="0" i="0" u="none" strike="noStrike" dirty="0">
                          <a:solidFill>
                            <a:srgbClr val="000000"/>
                          </a:solidFill>
                          <a:latin typeface="ＭＳ Ｐゴシック"/>
                        </a:rPr>
                        <a:t>     再構築</a:t>
                      </a:r>
                    </a:p>
                  </a:txBody>
                  <a:tcPr marL="4630" marR="4630" marT="463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rtl="0" fontAlgn="ctr"/>
                      <a:r>
                        <a:rPr lang="ja-JP" altLang="en-US" sz="1000" b="0" i="0" u="none" strike="noStrike" dirty="0">
                          <a:solidFill>
                            <a:srgbClr val="000000"/>
                          </a:solidFill>
                          <a:latin typeface="ＭＳ Ｐゴシック"/>
                        </a:rPr>
                        <a:t>特別養護老人ホーム待機者の解消</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dirty="0">
                          <a:solidFill>
                            <a:srgbClr val="000000"/>
                          </a:solidFill>
                          <a:latin typeface="ＭＳ Ｐゴシック"/>
                        </a:rPr>
                        <a:t>✔</a:t>
                      </a:r>
                    </a:p>
                  </a:txBody>
                  <a:tcPr marL="4630" marR="4630" marT="4630" marB="0" vert="eaVert"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dirty="0">
                          <a:solidFill>
                            <a:srgbClr val="000000"/>
                          </a:solidFill>
                          <a:latin typeface="ＭＳ Ｐゴシック"/>
                        </a:rPr>
                        <a:t>　</a:t>
                      </a: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dirty="0">
                          <a:solidFill>
                            <a:srgbClr val="000000"/>
                          </a:solidFill>
                          <a:latin typeface="ＭＳ Ｐゴシック"/>
                        </a:rPr>
                        <a:t>✔</a:t>
                      </a:r>
                    </a:p>
                  </a:txBody>
                  <a:tcPr marL="4630" marR="4630" marT="4630" marB="0" vert="eaVert"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dirty="0">
                          <a:solidFill>
                            <a:srgbClr val="000000"/>
                          </a:solidFill>
                          <a:latin typeface="ＭＳ Ｐゴシック"/>
                        </a:rPr>
                        <a:t>　</a:t>
                      </a: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dirty="0">
                          <a:solidFill>
                            <a:srgbClr val="000000"/>
                          </a:solidFill>
                          <a:latin typeface="ＭＳ Ｐゴシック"/>
                        </a:rPr>
                        <a:t>　</a:t>
                      </a: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dirty="0">
                          <a:solidFill>
                            <a:srgbClr val="000000"/>
                          </a:solidFill>
                          <a:latin typeface="ＭＳ Ｐゴシック"/>
                        </a:rPr>
                        <a:t>　</a:t>
                      </a: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ctr"/>
                      <a:r>
                        <a:rPr lang="ja-JP" altLang="en-US" sz="1000" b="0" i="0" u="none" strike="noStrike" dirty="0">
                          <a:solidFill>
                            <a:srgbClr val="000000"/>
                          </a:solidFill>
                          <a:latin typeface="ＭＳ Ｐゴシック"/>
                        </a:rPr>
                        <a:t>福祉局</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extLst>
                  <a:ext uri="{0D108BD9-81ED-4DB2-BD59-A6C34878D82A}">
                    <a16:rowId xmlns:a16="http://schemas.microsoft.com/office/drawing/2014/main" xmlns="" val="10011"/>
                  </a:ext>
                </a:extLst>
              </a:tr>
              <a:tr h="522294">
                <a:tc>
                  <a:txBody>
                    <a:bodyPr/>
                    <a:lstStyle/>
                    <a:p>
                      <a:pPr algn="ctr" fontAlgn="ctr"/>
                      <a:r>
                        <a:rPr lang="en-US" sz="1000" b="0" i="0" u="none" strike="noStrike" dirty="0">
                          <a:solidFill>
                            <a:srgbClr val="000000"/>
                          </a:solidFill>
                          <a:latin typeface="ＭＳ Ｐゴシック"/>
                        </a:rPr>
                        <a:t>B</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1000" b="0" i="0" u="none" strike="noStrike" dirty="0">
                          <a:solidFill>
                            <a:srgbClr val="000000"/>
                          </a:solidFill>
                          <a:latin typeface="ＭＳ Ｐゴシック"/>
                        </a:rPr>
                        <a:t>4.</a:t>
                      </a:r>
                    </a:p>
                  </a:txBody>
                  <a:tcPr marL="4630" marR="4630" marT="463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1000" b="0" i="0" u="none" strike="noStrike" dirty="0" smtClean="0">
                          <a:solidFill>
                            <a:srgbClr val="000000"/>
                          </a:solidFill>
                          <a:latin typeface="ＭＳ Ｐゴシック"/>
                        </a:rPr>
                        <a:t>(70)</a:t>
                      </a:r>
                      <a:endParaRPr lang="en-US" altLang="ja-JP" sz="1000" b="0" i="0" u="none" strike="noStrike" dirty="0">
                        <a:solidFill>
                          <a:srgbClr val="000000"/>
                        </a:solidFill>
                        <a:latin typeface="ＭＳ Ｐゴシック"/>
                      </a:endParaRP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1000" b="0" i="0" u="none" strike="noStrike" dirty="0">
                          <a:solidFill>
                            <a:srgbClr val="000000"/>
                          </a:solidFill>
                          <a:latin typeface="ＭＳ Ｐゴシック"/>
                        </a:rPr>
                        <a:t>Ⅰ</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en-US" altLang="ja-JP" sz="1000" b="0" i="0" u="none" strike="noStrike" dirty="0">
                          <a:solidFill>
                            <a:srgbClr val="000000"/>
                          </a:solidFill>
                          <a:latin typeface="ＭＳ Ｐゴシック"/>
                        </a:rPr>
                        <a:t>(4) </a:t>
                      </a:r>
                      <a:r>
                        <a:rPr lang="ja-JP" altLang="en-US" sz="1000" b="0" i="0" u="none" strike="noStrike" dirty="0">
                          <a:solidFill>
                            <a:srgbClr val="000000"/>
                          </a:solidFill>
                          <a:latin typeface="ＭＳ Ｐゴシック"/>
                        </a:rPr>
                        <a:t>福祉施策の</a:t>
                      </a:r>
                      <a:br>
                        <a:rPr lang="ja-JP" altLang="en-US" sz="1000" b="0" i="0" u="none" strike="noStrike" dirty="0">
                          <a:solidFill>
                            <a:srgbClr val="000000"/>
                          </a:solidFill>
                          <a:latin typeface="ＭＳ Ｐゴシック"/>
                        </a:rPr>
                      </a:br>
                      <a:r>
                        <a:rPr lang="ja-JP" altLang="en-US" sz="1000" b="0" i="0" u="none" strike="noStrike" dirty="0">
                          <a:solidFill>
                            <a:srgbClr val="000000"/>
                          </a:solidFill>
                          <a:latin typeface="ＭＳ Ｐゴシック"/>
                        </a:rPr>
                        <a:t>     再構築</a:t>
                      </a:r>
                    </a:p>
                  </a:txBody>
                  <a:tcPr marL="4630" marR="4630" marT="463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rtl="0" fontAlgn="ctr"/>
                      <a:r>
                        <a:rPr lang="ja-JP" altLang="en-US" sz="1000" b="0" i="0" u="none" strike="noStrike" dirty="0">
                          <a:solidFill>
                            <a:srgbClr val="000000"/>
                          </a:solidFill>
                          <a:latin typeface="ＭＳ Ｐゴシック"/>
                        </a:rPr>
                        <a:t>認知症高齢者等支援の充実</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ja-JP" altLang="en-US" sz="1000" b="0" i="0" u="none" strike="noStrike">
                          <a:solidFill>
                            <a:srgbClr val="000000"/>
                          </a:solidFill>
                          <a:latin typeface="ＭＳ Ｐゴシック"/>
                        </a:rPr>
                        <a:t>✔</a:t>
                      </a:r>
                    </a:p>
                  </a:txBody>
                  <a:tcPr marL="4630" marR="4630" marT="4630" marB="0" vert="eaVert"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ja-JP" altLang="en-US" sz="1000" b="0" i="0" u="none" strike="noStrike" dirty="0">
                          <a:solidFill>
                            <a:srgbClr val="000000"/>
                          </a:solidFill>
                          <a:latin typeface="ＭＳ Ｐゴシック"/>
                        </a:rPr>
                        <a:t>　</a:t>
                      </a: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ja-JP" altLang="en-US" sz="1000" b="0" i="0" u="none" strike="noStrike" dirty="0">
                          <a:solidFill>
                            <a:srgbClr val="000000"/>
                          </a:solidFill>
                          <a:latin typeface="ＭＳ Ｐゴシック"/>
                        </a:rPr>
                        <a:t>✔</a:t>
                      </a:r>
                    </a:p>
                  </a:txBody>
                  <a:tcPr marL="4630" marR="4630" marT="4630" marB="0" vert="eaVert"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ja-JP" altLang="en-US" sz="1000" b="0" i="0" u="none" strike="noStrike" dirty="0">
                          <a:solidFill>
                            <a:srgbClr val="000000"/>
                          </a:solidFill>
                          <a:latin typeface="ＭＳ Ｐゴシック"/>
                        </a:rPr>
                        <a:t>　</a:t>
                      </a: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ja-JP" altLang="en-US" sz="1000" b="0" i="0" u="none" strike="noStrike" dirty="0">
                          <a:solidFill>
                            <a:srgbClr val="000000"/>
                          </a:solidFill>
                          <a:latin typeface="ＭＳ Ｐゴシック"/>
                        </a:rPr>
                        <a:t>　</a:t>
                      </a: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ja-JP" altLang="en-US" sz="1000" b="0" i="0" u="none" strike="noStrike" dirty="0">
                          <a:solidFill>
                            <a:srgbClr val="000000"/>
                          </a:solidFill>
                          <a:latin typeface="ＭＳ Ｐゴシック"/>
                        </a:rPr>
                        <a:t>　</a:t>
                      </a: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dirty="0">
                          <a:solidFill>
                            <a:srgbClr val="000000"/>
                          </a:solidFill>
                          <a:latin typeface="ＭＳ Ｐゴシック"/>
                        </a:rPr>
                        <a:t>福祉局</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2"/>
                  </a:ext>
                </a:extLst>
              </a:tr>
            </a:tbl>
          </a:graphicData>
        </a:graphic>
      </p:graphicFrame>
      <p:sp>
        <p:nvSpPr>
          <p:cNvPr id="5" name="スライド番号プレースホルダ 56"/>
          <p:cNvSpPr>
            <a:spLocks noGrp="1"/>
          </p:cNvSpPr>
          <p:nvPr>
            <p:ph type="sldNum" sz="quarter" idx="12"/>
          </p:nvPr>
        </p:nvSpPr>
        <p:spPr>
          <a:xfrm>
            <a:off x="8407474" y="6669360"/>
            <a:ext cx="720080" cy="177924"/>
          </a:xfrm>
        </p:spPr>
        <p:txBody>
          <a:bodyPr/>
          <a:lstStyle/>
          <a:p>
            <a:fld id="{CCEC3038-1CF1-4B63-9920-55248DCFBA97}" type="slidenum">
              <a:rPr kumimoji="1" lang="ja-JP" altLang="en-US" smtClean="0"/>
              <a:pPr/>
              <a:t>196</a:t>
            </a:fld>
            <a:endParaRPr kumimoji="1" lang="ja-JP" altLang="en-US" dirty="0"/>
          </a:p>
        </p:txBody>
      </p:sp>
    </p:spTree>
    <p:extLst>
      <p:ext uri="{BB962C8B-B14F-4D97-AF65-F5344CB8AC3E}">
        <p14:creationId xmlns:p14="http://schemas.microsoft.com/office/powerpoint/2010/main" val="461960909"/>
      </p:ext>
    </p:extLst>
  </p:cSld>
  <p:clrMapOvr>
    <a:masterClrMapping/>
  </p:clrMapOvr>
</p:sld>
</file>

<file path=ppt/slides/slide1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表 2"/>
          <p:cNvGraphicFramePr>
            <a:graphicFrameLocks noGrp="1"/>
          </p:cNvGraphicFramePr>
          <p:nvPr>
            <p:extLst>
              <p:ext uri="{D42A27DB-BD31-4B8C-83A1-F6EECF244321}">
                <p14:modId xmlns:p14="http://schemas.microsoft.com/office/powerpoint/2010/main" val="2169833066"/>
              </p:ext>
            </p:extLst>
          </p:nvPr>
        </p:nvGraphicFramePr>
        <p:xfrm>
          <a:off x="179510" y="188636"/>
          <a:ext cx="8784980" cy="6480728"/>
        </p:xfrm>
        <a:graphic>
          <a:graphicData uri="http://schemas.openxmlformats.org/drawingml/2006/table">
            <a:tbl>
              <a:tblPr/>
              <a:tblGrid>
                <a:gridCol w="284943">
                  <a:extLst>
                    <a:ext uri="{9D8B030D-6E8A-4147-A177-3AD203B41FA5}">
                      <a16:colId xmlns:a16="http://schemas.microsoft.com/office/drawing/2014/main" xmlns="" val="20000"/>
                    </a:ext>
                  </a:extLst>
                </a:gridCol>
                <a:gridCol w="229794">
                  <a:extLst>
                    <a:ext uri="{9D8B030D-6E8A-4147-A177-3AD203B41FA5}">
                      <a16:colId xmlns:a16="http://schemas.microsoft.com/office/drawing/2014/main" xmlns="" val="20001"/>
                    </a:ext>
                  </a:extLst>
                </a:gridCol>
                <a:gridCol w="321710">
                  <a:extLst>
                    <a:ext uri="{9D8B030D-6E8A-4147-A177-3AD203B41FA5}">
                      <a16:colId xmlns:a16="http://schemas.microsoft.com/office/drawing/2014/main" xmlns="" val="20002"/>
                    </a:ext>
                  </a:extLst>
                </a:gridCol>
                <a:gridCol w="227496">
                  <a:extLst>
                    <a:ext uri="{9D8B030D-6E8A-4147-A177-3AD203B41FA5}">
                      <a16:colId xmlns:a16="http://schemas.microsoft.com/office/drawing/2014/main" xmlns="" val="20003"/>
                    </a:ext>
                  </a:extLst>
                </a:gridCol>
                <a:gridCol w="1130581">
                  <a:extLst>
                    <a:ext uri="{9D8B030D-6E8A-4147-A177-3AD203B41FA5}">
                      <a16:colId xmlns:a16="http://schemas.microsoft.com/office/drawing/2014/main" xmlns="" val="20004"/>
                    </a:ext>
                  </a:extLst>
                </a:gridCol>
                <a:gridCol w="4191419">
                  <a:extLst>
                    <a:ext uri="{9D8B030D-6E8A-4147-A177-3AD203B41FA5}">
                      <a16:colId xmlns:a16="http://schemas.microsoft.com/office/drawing/2014/main" xmlns="" val="20005"/>
                    </a:ext>
                  </a:extLst>
                </a:gridCol>
                <a:gridCol w="284943">
                  <a:extLst>
                    <a:ext uri="{9D8B030D-6E8A-4147-A177-3AD203B41FA5}">
                      <a16:colId xmlns:a16="http://schemas.microsoft.com/office/drawing/2014/main" xmlns="" val="20006"/>
                    </a:ext>
                  </a:extLst>
                </a:gridCol>
                <a:gridCol w="284943">
                  <a:extLst>
                    <a:ext uri="{9D8B030D-6E8A-4147-A177-3AD203B41FA5}">
                      <a16:colId xmlns:a16="http://schemas.microsoft.com/office/drawing/2014/main" xmlns="" val="20007"/>
                    </a:ext>
                  </a:extLst>
                </a:gridCol>
                <a:gridCol w="284943">
                  <a:extLst>
                    <a:ext uri="{9D8B030D-6E8A-4147-A177-3AD203B41FA5}">
                      <a16:colId xmlns:a16="http://schemas.microsoft.com/office/drawing/2014/main" xmlns="" val="20008"/>
                    </a:ext>
                  </a:extLst>
                </a:gridCol>
                <a:gridCol w="284943">
                  <a:extLst>
                    <a:ext uri="{9D8B030D-6E8A-4147-A177-3AD203B41FA5}">
                      <a16:colId xmlns:a16="http://schemas.microsoft.com/office/drawing/2014/main" xmlns="" val="20009"/>
                    </a:ext>
                  </a:extLst>
                </a:gridCol>
                <a:gridCol w="284943">
                  <a:extLst>
                    <a:ext uri="{9D8B030D-6E8A-4147-A177-3AD203B41FA5}">
                      <a16:colId xmlns:a16="http://schemas.microsoft.com/office/drawing/2014/main" xmlns="" val="20010"/>
                    </a:ext>
                  </a:extLst>
                </a:gridCol>
                <a:gridCol w="284943">
                  <a:extLst>
                    <a:ext uri="{9D8B030D-6E8A-4147-A177-3AD203B41FA5}">
                      <a16:colId xmlns:a16="http://schemas.microsoft.com/office/drawing/2014/main" xmlns="" val="20011"/>
                    </a:ext>
                  </a:extLst>
                </a:gridCol>
                <a:gridCol w="689379">
                  <a:extLst>
                    <a:ext uri="{9D8B030D-6E8A-4147-A177-3AD203B41FA5}">
                      <a16:colId xmlns:a16="http://schemas.microsoft.com/office/drawing/2014/main" xmlns="" val="20012"/>
                    </a:ext>
                  </a:extLst>
                </a:gridCol>
              </a:tblGrid>
              <a:tr h="250254">
                <a:tc rowSpan="2" gridSpan="2">
                  <a:txBody>
                    <a:bodyPr/>
                    <a:lstStyle/>
                    <a:p>
                      <a:pPr algn="ctr" fontAlgn="ctr"/>
                      <a:r>
                        <a:rPr lang="en-US" altLang="ja-JP" sz="1000" b="1" i="0" u="none" strike="noStrike" dirty="0">
                          <a:solidFill>
                            <a:srgbClr val="000000"/>
                          </a:solidFill>
                          <a:latin typeface="ＭＳ Ｐゴシック"/>
                        </a:rPr>
                        <a:t>4</a:t>
                      </a:r>
                      <a:r>
                        <a:rPr lang="ja-JP" altLang="en-US" sz="1000" b="1" i="0" u="none" strike="noStrike" dirty="0">
                          <a:solidFill>
                            <a:srgbClr val="000000"/>
                          </a:solidFill>
                          <a:latin typeface="ＭＳ Ｐゴシック"/>
                        </a:rPr>
                        <a:t>象限</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tcPr>
                </a:tc>
                <a:tc rowSpan="2" hMerge="1">
                  <a:txBody>
                    <a:bodyPr/>
                    <a:lstStyle/>
                    <a:p>
                      <a:endParaRPr kumimoji="1" lang="ja-JP" altLang="en-US"/>
                    </a:p>
                  </a:txBody>
                  <a:tcPr/>
                </a:tc>
                <a:tc rowSpan="3">
                  <a:txBody>
                    <a:bodyPr/>
                    <a:lstStyle/>
                    <a:p>
                      <a:pPr algn="ctr" fontAlgn="ctr"/>
                      <a:r>
                        <a:rPr lang="ja-JP" altLang="en-US" sz="1000" b="1" i="0" u="none" strike="noStrike" dirty="0">
                          <a:solidFill>
                            <a:srgbClr val="000000"/>
                          </a:solidFill>
                          <a:latin typeface="ＭＳ Ｐゴシック"/>
                        </a:rPr>
                        <a:t>通し番号</a:t>
                      </a:r>
                    </a:p>
                  </a:txBody>
                  <a:tcPr marL="4630" marR="4630" marT="4630" marB="0" vert="eaVert"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rowSpan="3" gridSpan="2">
                  <a:txBody>
                    <a:bodyPr/>
                    <a:lstStyle/>
                    <a:p>
                      <a:pPr algn="ctr" fontAlgn="ctr"/>
                      <a:r>
                        <a:rPr lang="ja-JP" altLang="en-US" sz="1000" b="1" i="0" u="none" strike="noStrike">
                          <a:solidFill>
                            <a:srgbClr val="000000"/>
                          </a:solidFill>
                          <a:latin typeface="ＭＳ Ｐゴシック"/>
                        </a:rPr>
                        <a:t>章立て</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rowSpan="3" hMerge="1">
                  <a:txBody>
                    <a:bodyPr/>
                    <a:lstStyle/>
                    <a:p>
                      <a:endParaRPr kumimoji="1" lang="ja-JP" altLang="en-US"/>
                    </a:p>
                  </a:txBody>
                  <a:tcPr/>
                </a:tc>
                <a:tc rowSpan="3">
                  <a:txBody>
                    <a:bodyPr/>
                    <a:lstStyle/>
                    <a:p>
                      <a:pPr algn="ctr" rtl="0" fontAlgn="ctr"/>
                      <a:r>
                        <a:rPr lang="ja-JP" altLang="en-US" sz="1000" b="1" i="0" u="none" strike="noStrike">
                          <a:solidFill>
                            <a:srgbClr val="000000"/>
                          </a:solidFill>
                          <a:latin typeface="ＭＳ Ｐゴシック"/>
                        </a:rPr>
                        <a:t>改革項目</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gridSpan="2">
                  <a:txBody>
                    <a:bodyPr/>
                    <a:lstStyle/>
                    <a:p>
                      <a:pPr algn="ctr" fontAlgn="ctr"/>
                      <a:r>
                        <a:rPr lang="ja-JP" altLang="en-US" sz="1000" b="1" i="0" u="none" strike="noStrike">
                          <a:solidFill>
                            <a:srgbClr val="000000"/>
                          </a:solidFill>
                          <a:latin typeface="ＭＳ Ｐゴシック"/>
                        </a:rPr>
                        <a:t>タイプ</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tcPr>
                </a:tc>
                <a:tc hMerge="1">
                  <a:txBody>
                    <a:bodyPr/>
                    <a:lstStyle/>
                    <a:p>
                      <a:endParaRPr kumimoji="1" lang="ja-JP" altLang="en-US"/>
                    </a:p>
                  </a:txBody>
                  <a:tcPr/>
                </a:tc>
                <a:tc gridSpan="4">
                  <a:txBody>
                    <a:bodyPr/>
                    <a:lstStyle/>
                    <a:p>
                      <a:pPr algn="ctr" fontAlgn="ctr"/>
                      <a:r>
                        <a:rPr lang="ja-JP" altLang="en-US" sz="1000" b="1" i="0" u="none" strike="noStrike">
                          <a:solidFill>
                            <a:srgbClr val="000000"/>
                          </a:solidFill>
                          <a:latin typeface="ＭＳ Ｐゴシック"/>
                        </a:rPr>
                        <a:t>改革スタイル</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rowSpan="3">
                  <a:txBody>
                    <a:bodyPr/>
                    <a:lstStyle/>
                    <a:p>
                      <a:pPr algn="ctr" fontAlgn="ctr"/>
                      <a:r>
                        <a:rPr lang="ja-JP" altLang="en-US" sz="1000" b="1" i="0" u="none" strike="noStrike">
                          <a:solidFill>
                            <a:srgbClr val="000000"/>
                          </a:solidFill>
                          <a:latin typeface="ＭＳ Ｐゴシック"/>
                        </a:rPr>
                        <a:t>部局</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0"/>
                  </a:ext>
                </a:extLst>
              </a:tr>
              <a:tr h="47734">
                <a:tc gridSpan="2" vMerge="1">
                  <a:txBody>
                    <a:bodyPr/>
                    <a:lstStyle/>
                    <a:p>
                      <a:endParaRPr kumimoji="1" lang="ja-JP" altLang="en-US"/>
                    </a:p>
                  </a:txBody>
                  <a:tcPr/>
                </a:tc>
                <a:tc hMerge="1" vMerge="1">
                  <a:txBody>
                    <a:bodyPr/>
                    <a:lstStyle/>
                    <a:p>
                      <a:endParaRPr kumimoji="1" lang="ja-JP" altLang="en-US"/>
                    </a:p>
                  </a:txBody>
                  <a:tcPr/>
                </a:tc>
                <a:tc vMerge="1">
                  <a:txBody>
                    <a:bodyPr/>
                    <a:lstStyle/>
                    <a:p>
                      <a:endParaRPr kumimoji="1" lang="ja-JP" altLang="en-US"/>
                    </a:p>
                  </a:txBody>
                  <a:tcPr/>
                </a:tc>
                <a:tc gridSpan="2" vMerge="1">
                  <a:txBody>
                    <a:bodyPr/>
                    <a:lstStyle/>
                    <a:p>
                      <a:endParaRPr kumimoji="1" lang="ja-JP" altLang="en-US"/>
                    </a:p>
                  </a:txBody>
                  <a:tcPr/>
                </a:tc>
                <a:tc hMerge="1" vMerge="1">
                  <a:txBody>
                    <a:bodyPr/>
                    <a:lstStyle/>
                    <a:p>
                      <a:endParaRPr kumimoji="1" lang="ja-JP" altLang="en-US"/>
                    </a:p>
                  </a:txBody>
                  <a:tcPr/>
                </a:tc>
                <a:tc vMerge="1">
                  <a:txBody>
                    <a:bodyPr/>
                    <a:lstStyle/>
                    <a:p>
                      <a:endParaRPr kumimoji="1" lang="ja-JP" altLang="en-US"/>
                    </a:p>
                  </a:txBody>
                  <a:tcPr/>
                </a:tc>
                <a:tc rowSpan="2">
                  <a:txBody>
                    <a:bodyPr/>
                    <a:lstStyle/>
                    <a:p>
                      <a:pPr algn="ctr" fontAlgn="ctr"/>
                      <a:r>
                        <a:rPr lang="ja-JP" altLang="en-US" sz="1000" b="1" i="0" u="none" strike="noStrike">
                          <a:solidFill>
                            <a:srgbClr val="000000"/>
                          </a:solidFill>
                          <a:latin typeface="ＭＳ Ｐゴシック"/>
                        </a:rPr>
                        <a:t>政策の刷新</a:t>
                      </a:r>
                    </a:p>
                  </a:txBody>
                  <a:tcPr marL="4630" marR="4630" marT="4630" marB="0" vert="eaVert"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tcPr>
                </a:tc>
                <a:tc rowSpan="2">
                  <a:txBody>
                    <a:bodyPr/>
                    <a:lstStyle/>
                    <a:p>
                      <a:pPr algn="ctr" fontAlgn="ctr"/>
                      <a:r>
                        <a:rPr lang="ja-JP" altLang="en-US" sz="1000" b="1" i="0" u="none" strike="noStrike">
                          <a:solidFill>
                            <a:srgbClr val="000000"/>
                          </a:solidFill>
                          <a:latin typeface="ＭＳ Ｐゴシック"/>
                        </a:rPr>
                        <a:t>執行の刷新</a:t>
                      </a: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tcPr>
                </a:tc>
                <a:tc rowSpan="2">
                  <a:txBody>
                    <a:bodyPr/>
                    <a:lstStyle/>
                    <a:p>
                      <a:pPr algn="ctr" fontAlgn="ctr"/>
                      <a:r>
                        <a:rPr lang="ja-JP" altLang="en-US" sz="1000" b="1" i="0" u="none" strike="noStrike">
                          <a:solidFill>
                            <a:srgbClr val="000000"/>
                          </a:solidFill>
                          <a:latin typeface="ＭＳ Ｐゴシック"/>
                        </a:rPr>
                        <a:t>投資・予算</a:t>
                      </a:r>
                    </a:p>
                  </a:txBody>
                  <a:tcPr marL="4630" marR="4630" marT="4630" marB="0" vert="eaVert"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tcPr>
                </a:tc>
                <a:tc rowSpan="2">
                  <a:txBody>
                    <a:bodyPr/>
                    <a:lstStyle/>
                    <a:p>
                      <a:pPr algn="ctr" fontAlgn="ctr"/>
                      <a:r>
                        <a:rPr lang="ja-JP" altLang="en-US" sz="1000" b="1" i="0" u="none" strike="noStrike">
                          <a:solidFill>
                            <a:srgbClr val="000000"/>
                          </a:solidFill>
                          <a:latin typeface="ＭＳ Ｐゴシック"/>
                        </a:rPr>
                        <a:t>条例・規則・</a:t>
                      </a:r>
                      <a:br>
                        <a:rPr lang="ja-JP" altLang="en-US" sz="1000" b="1" i="0" u="none" strike="noStrike">
                          <a:solidFill>
                            <a:srgbClr val="000000"/>
                          </a:solidFill>
                          <a:latin typeface="ＭＳ Ｐゴシック"/>
                        </a:rPr>
                      </a:br>
                      <a:r>
                        <a:rPr lang="ja-JP" altLang="en-US" sz="1000" b="1" i="0" u="none" strike="noStrike">
                          <a:solidFill>
                            <a:srgbClr val="000000"/>
                          </a:solidFill>
                          <a:latin typeface="ＭＳ Ｐゴシック"/>
                        </a:rPr>
                        <a:t>運用ルール</a:t>
                      </a: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tcPr>
                </a:tc>
                <a:tc rowSpan="2">
                  <a:txBody>
                    <a:bodyPr/>
                    <a:lstStyle/>
                    <a:p>
                      <a:pPr algn="ctr" fontAlgn="ctr"/>
                      <a:r>
                        <a:rPr lang="ja-JP" altLang="en-US" sz="1000" b="1" i="0" u="none" strike="noStrike" dirty="0">
                          <a:solidFill>
                            <a:srgbClr val="000000"/>
                          </a:solidFill>
                          <a:latin typeface="ＭＳ Ｐゴシック"/>
                        </a:rPr>
                        <a:t>組織・経営形態</a:t>
                      </a: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tcPr>
                </a:tc>
                <a:tc rowSpan="2">
                  <a:txBody>
                    <a:bodyPr/>
                    <a:lstStyle/>
                    <a:p>
                      <a:pPr algn="ctr" fontAlgn="ctr"/>
                      <a:r>
                        <a:rPr lang="ja-JP" altLang="en-US" sz="1000" b="1" i="0" u="none" strike="noStrike">
                          <a:solidFill>
                            <a:srgbClr val="000000"/>
                          </a:solidFill>
                          <a:latin typeface="ＭＳ Ｐゴシック"/>
                        </a:rPr>
                        <a:t>権限移譲</a:t>
                      </a: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tcPr>
                </a:tc>
                <a:tc vMerge="1">
                  <a:txBody>
                    <a:bodyPr/>
                    <a:lstStyle/>
                    <a:p>
                      <a:endParaRPr kumimoji="1" lang="ja-JP" altLang="en-US"/>
                    </a:p>
                  </a:txBody>
                  <a:tcPr/>
                </a:tc>
                <a:extLst>
                  <a:ext uri="{0D108BD9-81ED-4DB2-BD59-A6C34878D82A}">
                    <a16:rowId xmlns:a16="http://schemas.microsoft.com/office/drawing/2014/main" xmlns="" val="10001"/>
                  </a:ext>
                </a:extLst>
              </a:tr>
              <a:tr h="956850">
                <a:tc>
                  <a:txBody>
                    <a:bodyPr/>
                    <a:lstStyle/>
                    <a:p>
                      <a:pPr algn="ctr" fontAlgn="ctr"/>
                      <a:r>
                        <a:rPr lang="ja-JP" altLang="en-US" sz="1000" b="1" i="0" u="none" strike="noStrike">
                          <a:solidFill>
                            <a:srgbClr val="000000"/>
                          </a:solidFill>
                          <a:latin typeface="ＭＳ Ｐゴシック"/>
                        </a:rPr>
                        <a:t>象限</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ja-JP" altLang="en-US" sz="1000" b="1" i="0" u="none" strike="noStrike" dirty="0">
                          <a:solidFill>
                            <a:srgbClr val="000000"/>
                          </a:solidFill>
                          <a:latin typeface="ＭＳ Ｐゴシック"/>
                        </a:rPr>
                        <a:t>大項目通し番号</a:t>
                      </a: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tcPr>
                </a:tc>
                <a:tc vMerge="1">
                  <a:txBody>
                    <a:bodyPr/>
                    <a:lstStyle/>
                    <a:p>
                      <a:endParaRPr kumimoji="1" lang="ja-JP" altLang="en-US"/>
                    </a:p>
                  </a:txBody>
                  <a:tcPr/>
                </a:tc>
                <a:tc gridSpan="2" vMerge="1">
                  <a:txBody>
                    <a:bodyPr/>
                    <a:lstStyle/>
                    <a:p>
                      <a:endParaRPr kumimoji="1" lang="ja-JP" altLang="en-US"/>
                    </a:p>
                  </a:txBody>
                  <a:tcPr/>
                </a:tc>
                <a:tc hMerge="1" vMerge="1">
                  <a:txBody>
                    <a:bodyPr/>
                    <a:lstStyle/>
                    <a:p>
                      <a:endParaRPr kumimoji="1" lang="ja-JP" altLang="en-US"/>
                    </a:p>
                  </a:txBody>
                  <a:tcPr/>
                </a:tc>
                <a:tc vMerge="1">
                  <a:txBody>
                    <a:bodyPr/>
                    <a:lstStyle/>
                    <a:p>
                      <a:endParaRPr kumimoji="1" lang="ja-JP" altLang="en-US"/>
                    </a:p>
                  </a:txBody>
                  <a:tcPr/>
                </a:tc>
                <a:tc vMerge="1">
                  <a:txBody>
                    <a:bodyPr/>
                    <a:lstStyle/>
                    <a:p>
                      <a:endParaRPr kumimoji="1" lang="ja-JP" altLang="en-US"/>
                    </a:p>
                  </a:txBody>
                  <a:tcPr/>
                </a:tc>
                <a:tc vMerge="1">
                  <a:txBody>
                    <a:bodyPr/>
                    <a:lstStyle/>
                    <a:p>
                      <a:endParaRPr kumimoji="1" lang="ja-JP" altLang="en-US"/>
                    </a:p>
                  </a:txBody>
                  <a:tcPr/>
                </a:tc>
                <a:tc vMerge="1">
                  <a:txBody>
                    <a:bodyPr/>
                    <a:lstStyle/>
                    <a:p>
                      <a:endParaRPr kumimoji="1" lang="ja-JP" altLang="en-US"/>
                    </a:p>
                  </a:txBody>
                  <a:tcPr/>
                </a:tc>
                <a:tc vMerge="1">
                  <a:txBody>
                    <a:bodyPr/>
                    <a:lstStyle/>
                    <a:p>
                      <a:endParaRPr kumimoji="1" lang="ja-JP" altLang="en-US"/>
                    </a:p>
                  </a:txBody>
                  <a:tcPr/>
                </a:tc>
                <a:tc vMerge="1">
                  <a:txBody>
                    <a:bodyPr/>
                    <a:lstStyle/>
                    <a:p>
                      <a:endParaRPr kumimoji="1" lang="ja-JP" altLang="en-US"/>
                    </a:p>
                  </a:txBody>
                  <a:tcPr/>
                </a:tc>
                <a:tc vMerge="1">
                  <a:txBody>
                    <a:bodyPr/>
                    <a:lstStyle/>
                    <a:p>
                      <a:endParaRPr kumimoji="1" lang="ja-JP" altLang="en-US"/>
                    </a:p>
                  </a:txBody>
                  <a:tcPr/>
                </a:tc>
                <a:tc vMerge="1">
                  <a:txBody>
                    <a:bodyPr/>
                    <a:lstStyle/>
                    <a:p>
                      <a:endParaRPr kumimoji="1" lang="ja-JP" altLang="en-US"/>
                    </a:p>
                  </a:txBody>
                  <a:tcPr/>
                </a:tc>
                <a:extLst>
                  <a:ext uri="{0D108BD9-81ED-4DB2-BD59-A6C34878D82A}">
                    <a16:rowId xmlns:a16="http://schemas.microsoft.com/office/drawing/2014/main" xmlns="" val="10002"/>
                  </a:ext>
                </a:extLst>
              </a:tr>
              <a:tr h="522589">
                <a:tc>
                  <a:txBody>
                    <a:bodyPr/>
                    <a:lstStyle/>
                    <a:p>
                      <a:pPr algn="ctr" fontAlgn="ctr"/>
                      <a:r>
                        <a:rPr lang="en-US" sz="1000" b="0" i="0" u="none" strike="noStrike" dirty="0">
                          <a:solidFill>
                            <a:srgbClr val="000000"/>
                          </a:solidFill>
                          <a:latin typeface="ＭＳ Ｐゴシック"/>
                        </a:rPr>
                        <a:t>B</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en-US" altLang="ja-JP" sz="1000" b="0" i="0" u="none" strike="noStrike" dirty="0">
                          <a:solidFill>
                            <a:srgbClr val="000000"/>
                          </a:solidFill>
                          <a:latin typeface="ＭＳ Ｐゴシック"/>
                        </a:rPr>
                        <a:t>4.</a:t>
                      </a:r>
                    </a:p>
                  </a:txBody>
                  <a:tcPr marL="4630" marR="4630" marT="463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en-US" altLang="ja-JP" sz="1000" b="0" i="0" u="none" strike="noStrike" dirty="0" smtClean="0">
                          <a:solidFill>
                            <a:srgbClr val="000000"/>
                          </a:solidFill>
                          <a:latin typeface="ＭＳ Ｐゴシック"/>
                        </a:rPr>
                        <a:t>(71)</a:t>
                      </a:r>
                      <a:endParaRPr lang="en-US" altLang="ja-JP" sz="1000" b="0" i="0" u="none" strike="noStrike" dirty="0">
                        <a:solidFill>
                          <a:srgbClr val="000000"/>
                        </a:solidFill>
                        <a:latin typeface="ＭＳ Ｐゴシック"/>
                      </a:endParaRP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en-US" altLang="ja-JP" sz="1000" b="0" i="0" u="none" strike="noStrike" dirty="0">
                          <a:solidFill>
                            <a:srgbClr val="000000"/>
                          </a:solidFill>
                          <a:latin typeface="ＭＳ Ｐゴシック"/>
                        </a:rPr>
                        <a:t>Ⅰ</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ctr"/>
                      <a:r>
                        <a:rPr lang="en-US" altLang="ja-JP" sz="1000" b="0" i="0" u="none" strike="noStrike" dirty="0">
                          <a:solidFill>
                            <a:srgbClr val="000000"/>
                          </a:solidFill>
                          <a:latin typeface="ＭＳ Ｐゴシック"/>
                        </a:rPr>
                        <a:t>(4) </a:t>
                      </a:r>
                      <a:r>
                        <a:rPr lang="ja-JP" altLang="en-US" sz="1000" b="0" i="0" u="none" strike="noStrike" dirty="0">
                          <a:solidFill>
                            <a:srgbClr val="000000"/>
                          </a:solidFill>
                          <a:latin typeface="ＭＳ Ｐゴシック"/>
                        </a:rPr>
                        <a:t>福祉施策の</a:t>
                      </a:r>
                      <a:br>
                        <a:rPr lang="ja-JP" altLang="en-US" sz="1000" b="0" i="0" u="none" strike="noStrike" dirty="0">
                          <a:solidFill>
                            <a:srgbClr val="000000"/>
                          </a:solidFill>
                          <a:latin typeface="ＭＳ Ｐゴシック"/>
                        </a:rPr>
                      </a:br>
                      <a:r>
                        <a:rPr lang="ja-JP" altLang="en-US" sz="1000" b="0" i="0" u="none" strike="noStrike" dirty="0">
                          <a:solidFill>
                            <a:srgbClr val="000000"/>
                          </a:solidFill>
                          <a:latin typeface="ＭＳ Ｐゴシック"/>
                        </a:rPr>
                        <a:t>     再構築</a:t>
                      </a:r>
                    </a:p>
                  </a:txBody>
                  <a:tcPr marL="4630" marR="4630" marT="463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ctr"/>
                      <a:r>
                        <a:rPr lang="ja-JP" altLang="en-US" sz="1000" b="0" i="0" u="none" strike="noStrike" dirty="0" err="1">
                          <a:solidFill>
                            <a:srgbClr val="000000"/>
                          </a:solidFill>
                          <a:latin typeface="ＭＳ Ｐゴシック"/>
                        </a:rPr>
                        <a:t>発達障がい</a:t>
                      </a:r>
                      <a:r>
                        <a:rPr lang="ja-JP" altLang="en-US" sz="1000" b="0" i="0" u="none" strike="noStrike" dirty="0">
                          <a:solidFill>
                            <a:srgbClr val="000000"/>
                          </a:solidFill>
                          <a:latin typeface="ＭＳ Ｐゴシック"/>
                        </a:rPr>
                        <a:t>者支援体制の構築</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dirty="0">
                          <a:solidFill>
                            <a:srgbClr val="000000"/>
                          </a:solidFill>
                          <a:latin typeface="ＭＳ Ｐゴシック"/>
                        </a:rPr>
                        <a:t>✔</a:t>
                      </a:r>
                    </a:p>
                  </a:txBody>
                  <a:tcPr marL="4630" marR="4630" marT="4630" marB="0" vert="eaVert"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a:solidFill>
                            <a:srgbClr val="000000"/>
                          </a:solidFill>
                          <a:latin typeface="ＭＳ Ｐゴシック"/>
                        </a:rPr>
                        <a:t>　</a:t>
                      </a: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dirty="0">
                          <a:solidFill>
                            <a:srgbClr val="000000"/>
                          </a:solidFill>
                          <a:latin typeface="ＭＳ Ｐゴシック"/>
                        </a:rPr>
                        <a:t>✔</a:t>
                      </a:r>
                    </a:p>
                  </a:txBody>
                  <a:tcPr marL="4630" marR="4630" marT="4630" marB="0" vert="eaVert"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a:solidFill>
                            <a:srgbClr val="000000"/>
                          </a:solidFill>
                          <a:latin typeface="ＭＳ Ｐゴシック"/>
                        </a:rPr>
                        <a:t>　</a:t>
                      </a: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dirty="0">
                          <a:solidFill>
                            <a:srgbClr val="000000"/>
                          </a:solidFill>
                          <a:latin typeface="ＭＳ Ｐゴシック"/>
                        </a:rPr>
                        <a:t>　</a:t>
                      </a: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dirty="0">
                          <a:solidFill>
                            <a:srgbClr val="000000"/>
                          </a:solidFill>
                          <a:latin typeface="ＭＳ Ｐゴシック"/>
                        </a:rPr>
                        <a:t>　</a:t>
                      </a: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ctr"/>
                      <a:r>
                        <a:rPr lang="ja-JP" altLang="en-US" sz="1000" b="0" i="0" u="none" strike="noStrike">
                          <a:solidFill>
                            <a:srgbClr val="000000"/>
                          </a:solidFill>
                          <a:latin typeface="ＭＳ Ｐゴシック"/>
                        </a:rPr>
                        <a:t>福祉局</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tcPr>
                </a:tc>
                <a:extLst>
                  <a:ext uri="{0D108BD9-81ED-4DB2-BD59-A6C34878D82A}">
                    <a16:rowId xmlns:a16="http://schemas.microsoft.com/office/drawing/2014/main" xmlns="" val="10003"/>
                  </a:ext>
                </a:extLst>
              </a:tr>
              <a:tr h="522589">
                <a:tc>
                  <a:txBody>
                    <a:bodyPr/>
                    <a:lstStyle/>
                    <a:p>
                      <a:pPr algn="ctr" fontAlgn="ctr"/>
                      <a:r>
                        <a:rPr lang="en-US" sz="1000" b="0" i="0" u="none" strike="noStrike">
                          <a:solidFill>
                            <a:srgbClr val="000000"/>
                          </a:solidFill>
                          <a:latin typeface="ＭＳ Ｐゴシック"/>
                        </a:rPr>
                        <a:t>B</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en-US" altLang="ja-JP" sz="1000" b="0" i="0" u="none" strike="noStrike">
                          <a:solidFill>
                            <a:srgbClr val="000000"/>
                          </a:solidFill>
                          <a:latin typeface="ＭＳ Ｐゴシック"/>
                        </a:rPr>
                        <a:t>4.</a:t>
                      </a:r>
                    </a:p>
                  </a:txBody>
                  <a:tcPr marL="4630" marR="4630" marT="463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en-US" altLang="ja-JP" sz="1000" b="0" i="0" u="none" strike="noStrike" dirty="0" smtClean="0">
                          <a:solidFill>
                            <a:srgbClr val="000000"/>
                          </a:solidFill>
                          <a:latin typeface="ＭＳ Ｐゴシック"/>
                        </a:rPr>
                        <a:t>(72)</a:t>
                      </a:r>
                      <a:endParaRPr lang="en-US" altLang="ja-JP" sz="1000" b="0" i="0" u="none" strike="noStrike" dirty="0">
                        <a:solidFill>
                          <a:srgbClr val="000000"/>
                        </a:solidFill>
                        <a:latin typeface="ＭＳ Ｐゴシック"/>
                      </a:endParaRP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en-US" altLang="ja-JP" sz="1000" b="0" i="0" u="none" strike="noStrike" dirty="0">
                          <a:solidFill>
                            <a:srgbClr val="000000"/>
                          </a:solidFill>
                          <a:latin typeface="ＭＳ Ｐゴシック"/>
                        </a:rPr>
                        <a:t>Ⅰ</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ctr"/>
                      <a:r>
                        <a:rPr lang="en-US" altLang="ja-JP" sz="1000" b="0" i="0" u="none" strike="noStrike" dirty="0">
                          <a:solidFill>
                            <a:srgbClr val="000000"/>
                          </a:solidFill>
                          <a:latin typeface="ＭＳ Ｐゴシック"/>
                        </a:rPr>
                        <a:t>(4) </a:t>
                      </a:r>
                      <a:r>
                        <a:rPr lang="ja-JP" altLang="en-US" sz="1000" b="0" i="0" u="none" strike="noStrike" dirty="0">
                          <a:solidFill>
                            <a:srgbClr val="000000"/>
                          </a:solidFill>
                          <a:latin typeface="ＭＳ Ｐゴシック"/>
                        </a:rPr>
                        <a:t>福祉施策の</a:t>
                      </a:r>
                      <a:br>
                        <a:rPr lang="ja-JP" altLang="en-US" sz="1000" b="0" i="0" u="none" strike="noStrike" dirty="0">
                          <a:solidFill>
                            <a:srgbClr val="000000"/>
                          </a:solidFill>
                          <a:latin typeface="ＭＳ Ｐゴシック"/>
                        </a:rPr>
                      </a:br>
                      <a:r>
                        <a:rPr lang="ja-JP" altLang="en-US" sz="1000" b="0" i="0" u="none" strike="noStrike" dirty="0">
                          <a:solidFill>
                            <a:srgbClr val="000000"/>
                          </a:solidFill>
                          <a:latin typeface="ＭＳ Ｐゴシック"/>
                        </a:rPr>
                        <a:t>     再構築</a:t>
                      </a:r>
                    </a:p>
                  </a:txBody>
                  <a:tcPr marL="4630" marR="4630" marT="463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rtl="0" fontAlgn="ctr"/>
                      <a:r>
                        <a:rPr lang="ja-JP" altLang="en-US" sz="1000" b="0" i="0" u="none" strike="noStrike" dirty="0">
                          <a:solidFill>
                            <a:srgbClr val="000000"/>
                          </a:solidFill>
                          <a:latin typeface="ＭＳ Ｐゴシック"/>
                        </a:rPr>
                        <a:t>重症心身障が</a:t>
                      </a:r>
                      <a:r>
                        <a:rPr lang="ja-JP" altLang="en-US" sz="1000" b="0" i="0" u="none" strike="noStrike" dirty="0" err="1">
                          <a:solidFill>
                            <a:srgbClr val="000000"/>
                          </a:solidFill>
                          <a:latin typeface="ＭＳ Ｐゴシック"/>
                        </a:rPr>
                        <a:t>い</a:t>
                      </a:r>
                      <a:r>
                        <a:rPr lang="ja-JP" altLang="en-US" sz="1000" b="0" i="0" u="none" strike="noStrike" dirty="0">
                          <a:solidFill>
                            <a:srgbClr val="000000"/>
                          </a:solidFill>
                          <a:latin typeface="ＭＳ Ｐゴシック"/>
                        </a:rPr>
                        <a:t>児者支援の充実</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dirty="0">
                          <a:solidFill>
                            <a:srgbClr val="000000"/>
                          </a:solidFill>
                          <a:latin typeface="ＭＳ Ｐゴシック"/>
                        </a:rPr>
                        <a:t>✔</a:t>
                      </a:r>
                    </a:p>
                  </a:txBody>
                  <a:tcPr marL="4630" marR="4630" marT="4630" marB="0" vert="eaVert"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a:solidFill>
                            <a:srgbClr val="000000"/>
                          </a:solidFill>
                          <a:latin typeface="ＭＳ Ｐゴシック"/>
                        </a:rPr>
                        <a:t>　</a:t>
                      </a: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dirty="0">
                          <a:solidFill>
                            <a:srgbClr val="000000"/>
                          </a:solidFill>
                          <a:latin typeface="ＭＳ Ｐゴシック"/>
                        </a:rPr>
                        <a:t>✔</a:t>
                      </a:r>
                    </a:p>
                  </a:txBody>
                  <a:tcPr marL="4630" marR="4630" marT="4630" marB="0" vert="eaVert"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dirty="0">
                          <a:solidFill>
                            <a:srgbClr val="000000"/>
                          </a:solidFill>
                          <a:latin typeface="ＭＳ Ｐゴシック"/>
                        </a:rPr>
                        <a:t>　</a:t>
                      </a: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dirty="0">
                          <a:solidFill>
                            <a:srgbClr val="000000"/>
                          </a:solidFill>
                          <a:latin typeface="ＭＳ Ｐゴシック"/>
                        </a:rPr>
                        <a:t>　</a:t>
                      </a: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dirty="0">
                          <a:solidFill>
                            <a:srgbClr val="000000"/>
                          </a:solidFill>
                          <a:latin typeface="ＭＳ Ｐゴシック"/>
                        </a:rPr>
                        <a:t>　</a:t>
                      </a: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ctr"/>
                      <a:r>
                        <a:rPr lang="ja-JP" altLang="en-US" sz="1000" b="0" i="0" u="none" strike="noStrike" dirty="0">
                          <a:solidFill>
                            <a:srgbClr val="000000"/>
                          </a:solidFill>
                          <a:latin typeface="ＭＳ Ｐゴシック"/>
                        </a:rPr>
                        <a:t>福祉局</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extLst>
                  <a:ext uri="{0D108BD9-81ED-4DB2-BD59-A6C34878D82A}">
                    <a16:rowId xmlns:a16="http://schemas.microsoft.com/office/drawing/2014/main" xmlns="" val="10004"/>
                  </a:ext>
                </a:extLst>
              </a:tr>
              <a:tr h="522589">
                <a:tc>
                  <a:txBody>
                    <a:bodyPr/>
                    <a:lstStyle/>
                    <a:p>
                      <a:pPr algn="ctr" fontAlgn="ctr"/>
                      <a:r>
                        <a:rPr lang="en-US" sz="1000" b="0" i="0" u="none" strike="noStrike" dirty="0">
                          <a:solidFill>
                            <a:srgbClr val="000000"/>
                          </a:solidFill>
                          <a:latin typeface="ＭＳ Ｐゴシック"/>
                        </a:rPr>
                        <a:t>B</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en-US" altLang="ja-JP" sz="1000" b="0" i="0" u="none" strike="noStrike" dirty="0">
                          <a:solidFill>
                            <a:srgbClr val="000000"/>
                          </a:solidFill>
                          <a:latin typeface="ＭＳ Ｐゴシック"/>
                        </a:rPr>
                        <a:t>4.</a:t>
                      </a:r>
                    </a:p>
                  </a:txBody>
                  <a:tcPr marL="4630" marR="4630" marT="463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en-US" altLang="ja-JP" sz="1000" b="0" i="0" u="none" strike="noStrike" dirty="0" smtClean="0">
                          <a:solidFill>
                            <a:srgbClr val="000000"/>
                          </a:solidFill>
                          <a:latin typeface="ＭＳ Ｐゴシック"/>
                        </a:rPr>
                        <a:t>(73)</a:t>
                      </a:r>
                      <a:endParaRPr lang="en-US" altLang="ja-JP" sz="1000" b="0" i="0" u="none" strike="noStrike" dirty="0">
                        <a:solidFill>
                          <a:srgbClr val="000000"/>
                        </a:solidFill>
                        <a:latin typeface="ＭＳ Ｐゴシック"/>
                      </a:endParaRP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en-US" altLang="ja-JP" sz="1000" b="0" i="0" u="none" strike="noStrike" dirty="0">
                          <a:solidFill>
                            <a:srgbClr val="000000"/>
                          </a:solidFill>
                          <a:latin typeface="ＭＳ Ｐゴシック"/>
                        </a:rPr>
                        <a:t>Ⅰ</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ctr"/>
                      <a:r>
                        <a:rPr lang="en-US" altLang="ja-JP" sz="1000" b="0" i="0" u="none" strike="noStrike" dirty="0">
                          <a:solidFill>
                            <a:srgbClr val="000000"/>
                          </a:solidFill>
                          <a:latin typeface="ＭＳ Ｐゴシック"/>
                        </a:rPr>
                        <a:t>(4) </a:t>
                      </a:r>
                      <a:r>
                        <a:rPr lang="ja-JP" altLang="en-US" sz="1000" b="0" i="0" u="none" strike="noStrike" dirty="0">
                          <a:solidFill>
                            <a:srgbClr val="000000"/>
                          </a:solidFill>
                          <a:latin typeface="ＭＳ Ｐゴシック"/>
                        </a:rPr>
                        <a:t>福祉施策の</a:t>
                      </a:r>
                      <a:br>
                        <a:rPr lang="ja-JP" altLang="en-US" sz="1000" b="0" i="0" u="none" strike="noStrike" dirty="0">
                          <a:solidFill>
                            <a:srgbClr val="000000"/>
                          </a:solidFill>
                          <a:latin typeface="ＭＳ Ｐゴシック"/>
                        </a:rPr>
                      </a:br>
                      <a:r>
                        <a:rPr lang="ja-JP" altLang="en-US" sz="1000" b="0" i="0" u="none" strike="noStrike" dirty="0">
                          <a:solidFill>
                            <a:srgbClr val="000000"/>
                          </a:solidFill>
                          <a:latin typeface="ＭＳ Ｐゴシック"/>
                        </a:rPr>
                        <a:t>     再構築</a:t>
                      </a:r>
                    </a:p>
                  </a:txBody>
                  <a:tcPr marL="4630" marR="4630" marT="463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rtl="0" fontAlgn="ctr"/>
                      <a:r>
                        <a:rPr lang="ja-JP" altLang="en-US" sz="1000" b="0" i="0" u="none" strike="noStrike" dirty="0">
                          <a:solidFill>
                            <a:srgbClr val="000000"/>
                          </a:solidFill>
                          <a:latin typeface="ＭＳ Ｐゴシック"/>
                        </a:rPr>
                        <a:t>福祉施策推進パイロット事業</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dirty="0">
                          <a:solidFill>
                            <a:srgbClr val="000000"/>
                          </a:solidFill>
                          <a:latin typeface="ＭＳ Ｐゴシック"/>
                        </a:rPr>
                        <a:t>✔</a:t>
                      </a:r>
                    </a:p>
                  </a:txBody>
                  <a:tcPr marL="4630" marR="4630" marT="4630" marB="0" vert="eaVert"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a:solidFill>
                            <a:srgbClr val="000000"/>
                          </a:solidFill>
                          <a:latin typeface="ＭＳ Ｐゴシック"/>
                        </a:rPr>
                        <a:t>　</a:t>
                      </a: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a:solidFill>
                            <a:srgbClr val="000000"/>
                          </a:solidFill>
                          <a:latin typeface="ＭＳ Ｐゴシック"/>
                        </a:rPr>
                        <a:t>✔</a:t>
                      </a:r>
                    </a:p>
                  </a:txBody>
                  <a:tcPr marL="4630" marR="4630" marT="4630" marB="0" vert="eaVert"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a:solidFill>
                            <a:srgbClr val="000000"/>
                          </a:solidFill>
                          <a:latin typeface="ＭＳ Ｐゴシック"/>
                        </a:rPr>
                        <a:t>　</a:t>
                      </a: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a:solidFill>
                            <a:srgbClr val="000000"/>
                          </a:solidFill>
                          <a:latin typeface="ＭＳ Ｐゴシック"/>
                        </a:rPr>
                        <a:t>　</a:t>
                      </a: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a:solidFill>
                            <a:srgbClr val="000000"/>
                          </a:solidFill>
                          <a:latin typeface="ＭＳ Ｐゴシック"/>
                        </a:rPr>
                        <a:t>　</a:t>
                      </a: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ctr"/>
                      <a:r>
                        <a:rPr lang="ja-JP" altLang="en-US" sz="1000" b="0" i="0" u="none" strike="noStrike">
                          <a:solidFill>
                            <a:srgbClr val="000000"/>
                          </a:solidFill>
                          <a:latin typeface="ＭＳ Ｐゴシック"/>
                        </a:rPr>
                        <a:t>福祉局</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extLst>
                  <a:ext uri="{0D108BD9-81ED-4DB2-BD59-A6C34878D82A}">
                    <a16:rowId xmlns:a16="http://schemas.microsoft.com/office/drawing/2014/main" xmlns="" val="10005"/>
                  </a:ext>
                </a:extLst>
              </a:tr>
              <a:tr h="522589">
                <a:tc>
                  <a:txBody>
                    <a:bodyPr/>
                    <a:lstStyle/>
                    <a:p>
                      <a:pPr algn="ctr" fontAlgn="ctr"/>
                      <a:r>
                        <a:rPr lang="en-US" sz="1000" b="0" i="0" u="none" strike="noStrike">
                          <a:solidFill>
                            <a:srgbClr val="000000"/>
                          </a:solidFill>
                          <a:latin typeface="ＭＳ Ｐゴシック"/>
                        </a:rPr>
                        <a:t>B</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en-US" altLang="ja-JP" sz="1000" b="0" i="0" u="none" strike="noStrike">
                          <a:solidFill>
                            <a:srgbClr val="000000"/>
                          </a:solidFill>
                          <a:latin typeface="ＭＳ Ｐゴシック"/>
                        </a:rPr>
                        <a:t>4.</a:t>
                      </a:r>
                    </a:p>
                  </a:txBody>
                  <a:tcPr marL="4630" marR="4630" marT="463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en-US" altLang="ja-JP" sz="1000" b="0" i="0" u="none" strike="noStrike" dirty="0" smtClean="0">
                          <a:solidFill>
                            <a:srgbClr val="000000"/>
                          </a:solidFill>
                          <a:latin typeface="ＭＳ Ｐゴシック"/>
                        </a:rPr>
                        <a:t>(74)</a:t>
                      </a:r>
                      <a:endParaRPr lang="en-US" altLang="ja-JP" sz="1000" b="0" i="0" u="none" strike="noStrike" dirty="0">
                        <a:solidFill>
                          <a:srgbClr val="000000"/>
                        </a:solidFill>
                        <a:latin typeface="ＭＳ Ｐゴシック"/>
                      </a:endParaRP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en-US" altLang="ja-JP" sz="1000" b="0" i="0" u="none" strike="noStrike" dirty="0">
                          <a:solidFill>
                            <a:srgbClr val="000000"/>
                          </a:solidFill>
                          <a:latin typeface="ＭＳ Ｐゴシック"/>
                        </a:rPr>
                        <a:t>Ⅰ</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ctr"/>
                      <a:r>
                        <a:rPr lang="en-US" altLang="ja-JP" sz="1000" b="0" i="0" u="none" strike="noStrike">
                          <a:solidFill>
                            <a:srgbClr val="000000"/>
                          </a:solidFill>
                          <a:latin typeface="ＭＳ Ｐゴシック"/>
                        </a:rPr>
                        <a:t>(4) </a:t>
                      </a:r>
                      <a:r>
                        <a:rPr lang="ja-JP" altLang="en-US" sz="1000" b="0" i="0" u="none" strike="noStrike">
                          <a:solidFill>
                            <a:srgbClr val="000000"/>
                          </a:solidFill>
                          <a:latin typeface="ＭＳ Ｐゴシック"/>
                        </a:rPr>
                        <a:t>福祉施策の</a:t>
                      </a:r>
                      <a:br>
                        <a:rPr lang="ja-JP" altLang="en-US" sz="1000" b="0" i="0" u="none" strike="noStrike">
                          <a:solidFill>
                            <a:srgbClr val="000000"/>
                          </a:solidFill>
                          <a:latin typeface="ＭＳ Ｐゴシック"/>
                        </a:rPr>
                      </a:br>
                      <a:r>
                        <a:rPr lang="ja-JP" altLang="en-US" sz="1000" b="0" i="0" u="none" strike="noStrike">
                          <a:solidFill>
                            <a:srgbClr val="000000"/>
                          </a:solidFill>
                          <a:latin typeface="ＭＳ Ｐゴシック"/>
                        </a:rPr>
                        <a:t>     再構築</a:t>
                      </a:r>
                    </a:p>
                  </a:txBody>
                  <a:tcPr marL="4630" marR="4630" marT="463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rtl="0" fontAlgn="ctr"/>
                      <a:r>
                        <a:rPr lang="ja-JP" altLang="en-US" sz="1000" b="0" i="0" u="none" strike="noStrike" dirty="0">
                          <a:solidFill>
                            <a:srgbClr val="000000"/>
                          </a:solidFill>
                          <a:latin typeface="ＭＳ Ｐゴシック"/>
                        </a:rPr>
                        <a:t>「ごみ屋敷」対策</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dirty="0">
                          <a:solidFill>
                            <a:srgbClr val="000000"/>
                          </a:solidFill>
                          <a:latin typeface="ＭＳ Ｐゴシック"/>
                        </a:rPr>
                        <a:t>✔</a:t>
                      </a:r>
                    </a:p>
                  </a:txBody>
                  <a:tcPr marL="4630" marR="4630" marT="4630" marB="0" vert="eaVert"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dirty="0">
                          <a:solidFill>
                            <a:srgbClr val="000000"/>
                          </a:solidFill>
                          <a:latin typeface="ＭＳ Ｐゴシック"/>
                        </a:rPr>
                        <a:t>　</a:t>
                      </a: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dirty="0">
                          <a:solidFill>
                            <a:srgbClr val="000000"/>
                          </a:solidFill>
                          <a:latin typeface="ＭＳ Ｐゴシック"/>
                        </a:rPr>
                        <a:t>✔</a:t>
                      </a:r>
                    </a:p>
                  </a:txBody>
                  <a:tcPr marL="4630" marR="4630" marT="4630" marB="0" vert="eaVert"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dirty="0">
                          <a:solidFill>
                            <a:srgbClr val="000000"/>
                          </a:solidFill>
                          <a:latin typeface="ＭＳ Ｐゴシック"/>
                        </a:rPr>
                        <a:t>✔</a:t>
                      </a: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dirty="0">
                          <a:solidFill>
                            <a:srgbClr val="000000"/>
                          </a:solidFill>
                          <a:latin typeface="ＭＳ Ｐゴシック"/>
                        </a:rPr>
                        <a:t>　</a:t>
                      </a: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dirty="0">
                          <a:solidFill>
                            <a:srgbClr val="000000"/>
                          </a:solidFill>
                          <a:latin typeface="ＭＳ Ｐゴシック"/>
                        </a:rPr>
                        <a:t>　</a:t>
                      </a: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ctr"/>
                      <a:r>
                        <a:rPr lang="ja-JP" altLang="en-US" sz="1000" b="0" i="0" u="none" strike="noStrike" dirty="0">
                          <a:solidFill>
                            <a:srgbClr val="000000"/>
                          </a:solidFill>
                          <a:latin typeface="ＭＳ Ｐゴシック"/>
                        </a:rPr>
                        <a:t>福祉局</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extLst>
                  <a:ext uri="{0D108BD9-81ED-4DB2-BD59-A6C34878D82A}">
                    <a16:rowId xmlns:a16="http://schemas.microsoft.com/office/drawing/2014/main" xmlns="" val="10006"/>
                  </a:ext>
                </a:extLst>
              </a:tr>
              <a:tr h="522589">
                <a:tc>
                  <a:txBody>
                    <a:bodyPr/>
                    <a:lstStyle/>
                    <a:p>
                      <a:pPr algn="ctr" fontAlgn="ctr"/>
                      <a:r>
                        <a:rPr lang="en-US" sz="1000" b="0" i="0" u="none" strike="noStrike" dirty="0">
                          <a:solidFill>
                            <a:srgbClr val="000000"/>
                          </a:solidFill>
                          <a:latin typeface="ＭＳ Ｐゴシック"/>
                        </a:rPr>
                        <a:t>B</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en-US" altLang="ja-JP" sz="1000" b="0" i="0" u="none" strike="noStrike" dirty="0">
                          <a:solidFill>
                            <a:srgbClr val="000000"/>
                          </a:solidFill>
                          <a:latin typeface="ＭＳ Ｐゴシック"/>
                        </a:rPr>
                        <a:t>5.</a:t>
                      </a:r>
                    </a:p>
                  </a:txBody>
                  <a:tcPr marL="4630" marR="4630" marT="463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en-US" altLang="ja-JP" sz="1000" b="0" i="0" u="none" strike="noStrike" dirty="0" smtClean="0">
                          <a:solidFill>
                            <a:srgbClr val="000000"/>
                          </a:solidFill>
                          <a:latin typeface="ＭＳ Ｐゴシック"/>
                        </a:rPr>
                        <a:t>(75)</a:t>
                      </a:r>
                      <a:endParaRPr lang="en-US" altLang="ja-JP" sz="1000" b="0" i="0" u="none" strike="noStrike" dirty="0">
                        <a:solidFill>
                          <a:srgbClr val="000000"/>
                        </a:solidFill>
                        <a:latin typeface="ＭＳ Ｐゴシック"/>
                      </a:endParaRP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en-US" altLang="ja-JP" sz="1000" b="0" i="0" u="none" strike="noStrike" dirty="0">
                          <a:solidFill>
                            <a:srgbClr val="000000"/>
                          </a:solidFill>
                          <a:latin typeface="ＭＳ Ｐゴシック"/>
                        </a:rPr>
                        <a:t>Ⅲ</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marL="0" marR="0" lvl="0" indent="0" algn="just" defTabSz="914400" rtl="0" eaLnBrk="1" fontAlgn="ctr"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smtClean="0">
                          <a:ln>
                            <a:noFill/>
                          </a:ln>
                          <a:solidFill>
                            <a:schemeClr val="tx1"/>
                          </a:solidFill>
                          <a:effectLst/>
                          <a:uLnTx/>
                          <a:uFillTx/>
                          <a:latin typeface="ＭＳ Ｐゴシック"/>
                          <a:ea typeface="+mn-ea"/>
                          <a:cs typeface="+mn-cs"/>
                        </a:rPr>
                        <a:t>(7) </a:t>
                      </a:r>
                      <a:r>
                        <a:rPr kumimoji="1" lang="ja-JP" altLang="en-US" sz="1000" b="0" i="0" u="none" strike="noStrike" kern="1200" cap="none" spc="0" normalizeH="0" baseline="0" noProof="0" dirty="0">
                          <a:ln>
                            <a:noFill/>
                          </a:ln>
                          <a:solidFill>
                            <a:schemeClr val="tx1"/>
                          </a:solidFill>
                          <a:effectLst/>
                          <a:uLnTx/>
                          <a:uFillTx/>
                          <a:latin typeface="ＭＳ Ｐゴシック"/>
                          <a:ea typeface="+mn-ea"/>
                          <a:cs typeface="+mn-cs"/>
                        </a:rPr>
                        <a:t>組織・事業の</a:t>
                      </a:r>
                      <a:endParaRPr kumimoji="1" lang="en-US" altLang="ja-JP" sz="1000" b="0" i="0" u="none" strike="noStrike" kern="1200" cap="none" spc="0" normalizeH="0" baseline="0" noProof="0" dirty="0">
                        <a:ln>
                          <a:noFill/>
                        </a:ln>
                        <a:solidFill>
                          <a:schemeClr val="tx1"/>
                        </a:solidFill>
                        <a:effectLst/>
                        <a:uLnTx/>
                        <a:uFillTx/>
                        <a:latin typeface="ＭＳ Ｐゴシック"/>
                        <a:ea typeface="+mn-ea"/>
                        <a:cs typeface="+mn-cs"/>
                      </a:endParaRPr>
                    </a:p>
                    <a:p>
                      <a:pPr marL="0" marR="0" lvl="0" indent="0" algn="just" defTabSz="914400" rtl="0" eaLnBrk="1" fontAlgn="ctr"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chemeClr val="tx1"/>
                          </a:solidFill>
                          <a:effectLst/>
                          <a:uLnTx/>
                          <a:uFillTx/>
                          <a:latin typeface="ＭＳ Ｐゴシック"/>
                          <a:ea typeface="+mn-ea"/>
                          <a:cs typeface="+mn-cs"/>
                        </a:rPr>
                        <a:t>　一元化</a:t>
                      </a:r>
                    </a:p>
                  </a:txBody>
                  <a:tcPr marL="4630" marR="4630" marT="463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rtl="0" fontAlgn="ctr"/>
                      <a:r>
                        <a:rPr lang="ja-JP" altLang="en-US" sz="1000" b="0" i="0" u="none" strike="noStrike" dirty="0" smtClean="0">
                          <a:solidFill>
                            <a:schemeClr val="tx1"/>
                          </a:solidFill>
                          <a:latin typeface="ＭＳ Ｐゴシック"/>
                        </a:rPr>
                        <a:t>大阪急性期・総合医療センター／市立住吉市民病院</a:t>
                      </a:r>
                      <a:endParaRPr lang="ja-JP" altLang="en-US" sz="1000" b="0" i="0" u="none" strike="noStrike" dirty="0">
                        <a:solidFill>
                          <a:schemeClr val="tx1"/>
                        </a:solidFill>
                        <a:latin typeface="ＭＳ Ｐゴシック"/>
                      </a:endParaRP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a:solidFill>
                            <a:schemeClr val="tx1"/>
                          </a:solidFill>
                          <a:latin typeface="ＭＳ Ｐゴシック"/>
                        </a:rPr>
                        <a:t>✔</a:t>
                      </a:r>
                    </a:p>
                  </a:txBody>
                  <a:tcPr marL="4630" marR="4630" marT="4630" marB="0" vert="eaVert"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a:solidFill>
                            <a:schemeClr val="tx1"/>
                          </a:solidFill>
                          <a:latin typeface="ＭＳ Ｐゴシック"/>
                        </a:rPr>
                        <a:t>　</a:t>
                      </a: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dirty="0">
                          <a:solidFill>
                            <a:schemeClr val="tx1"/>
                          </a:solidFill>
                          <a:latin typeface="ＭＳ Ｐゴシック"/>
                        </a:rPr>
                        <a:t>　</a:t>
                      </a:r>
                    </a:p>
                  </a:txBody>
                  <a:tcPr marL="4630" marR="4630" marT="4630" marB="0" vert="eaVert"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dirty="0">
                          <a:solidFill>
                            <a:schemeClr val="tx1"/>
                          </a:solidFill>
                          <a:latin typeface="ＭＳ Ｐゴシック"/>
                        </a:rPr>
                        <a:t>　</a:t>
                      </a: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dirty="0">
                          <a:solidFill>
                            <a:schemeClr val="tx1"/>
                          </a:solidFill>
                          <a:latin typeface="ＭＳ Ｐゴシック"/>
                        </a:rPr>
                        <a:t>✔</a:t>
                      </a: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dirty="0">
                          <a:solidFill>
                            <a:schemeClr val="tx1"/>
                          </a:solidFill>
                          <a:latin typeface="ＭＳ Ｐゴシック"/>
                        </a:rPr>
                        <a:t>　</a:t>
                      </a: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ctr"/>
                      <a:r>
                        <a:rPr lang="ja-JP" altLang="en-US" sz="1000" b="0" i="0" u="none" strike="noStrike" dirty="0" smtClean="0">
                          <a:solidFill>
                            <a:schemeClr val="tx1"/>
                          </a:solidFill>
                          <a:latin typeface="ＭＳ Ｐゴシック"/>
                        </a:rPr>
                        <a:t>健康局</a:t>
                      </a:r>
                      <a:endParaRPr lang="ja-JP" altLang="en-US" sz="1000" b="0" i="0" u="none" strike="noStrike" dirty="0">
                        <a:solidFill>
                          <a:schemeClr val="tx1"/>
                        </a:solidFill>
                        <a:latin typeface="ＭＳ Ｐゴシック"/>
                      </a:endParaRP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extLst>
                  <a:ext uri="{0D108BD9-81ED-4DB2-BD59-A6C34878D82A}">
                    <a16:rowId xmlns:a16="http://schemas.microsoft.com/office/drawing/2014/main" xmlns="" val="10007"/>
                  </a:ext>
                </a:extLst>
              </a:tr>
              <a:tr h="522589">
                <a:tc>
                  <a:txBody>
                    <a:bodyPr/>
                    <a:lstStyle/>
                    <a:p>
                      <a:pPr algn="ctr" fontAlgn="ctr"/>
                      <a:r>
                        <a:rPr lang="en-US" sz="1000" b="0" i="0" u="none" strike="noStrike" dirty="0">
                          <a:solidFill>
                            <a:srgbClr val="000000"/>
                          </a:solidFill>
                          <a:latin typeface="ＭＳ Ｐゴシック"/>
                        </a:rPr>
                        <a:t>B</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en-US" altLang="ja-JP" sz="1000" b="0" i="0" u="none" strike="noStrike" dirty="0">
                          <a:solidFill>
                            <a:srgbClr val="000000"/>
                          </a:solidFill>
                          <a:latin typeface="ＭＳ Ｐゴシック"/>
                        </a:rPr>
                        <a:t>6.</a:t>
                      </a:r>
                    </a:p>
                  </a:txBody>
                  <a:tcPr marL="4630" marR="4630" marT="463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en-US" altLang="ja-JP" sz="1000" b="0" i="0" u="none" strike="noStrike" dirty="0" smtClean="0">
                          <a:solidFill>
                            <a:srgbClr val="000000"/>
                          </a:solidFill>
                          <a:latin typeface="ＭＳ Ｐゴシック"/>
                        </a:rPr>
                        <a:t>(76)</a:t>
                      </a:r>
                      <a:endParaRPr lang="en-US" altLang="ja-JP" sz="1000" b="0" i="0" u="none" strike="noStrike" dirty="0">
                        <a:solidFill>
                          <a:srgbClr val="000000"/>
                        </a:solidFill>
                        <a:latin typeface="ＭＳ Ｐゴシック"/>
                      </a:endParaRP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en-US" altLang="ja-JP" sz="1000" b="0" i="0" u="none" strike="noStrike" dirty="0">
                          <a:solidFill>
                            <a:srgbClr val="000000"/>
                          </a:solidFill>
                          <a:latin typeface="ＭＳ Ｐゴシック"/>
                        </a:rPr>
                        <a:t>Ⅲ</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marL="0" marR="0" lvl="0" indent="0" algn="just" defTabSz="914400" rtl="0" eaLnBrk="1" fontAlgn="ctr"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smtClean="0">
                          <a:ln>
                            <a:noFill/>
                          </a:ln>
                          <a:solidFill>
                            <a:schemeClr val="tx1"/>
                          </a:solidFill>
                          <a:effectLst/>
                          <a:uLnTx/>
                          <a:uFillTx/>
                          <a:latin typeface="ＭＳ Ｐゴシック"/>
                          <a:ea typeface="+mn-ea"/>
                          <a:cs typeface="+mn-cs"/>
                        </a:rPr>
                        <a:t>(7) </a:t>
                      </a:r>
                      <a:r>
                        <a:rPr kumimoji="1" lang="ja-JP" altLang="en-US" sz="1000" b="0" i="0" u="none" strike="noStrike" kern="1200" cap="none" spc="0" normalizeH="0" baseline="0" noProof="0" dirty="0">
                          <a:ln>
                            <a:noFill/>
                          </a:ln>
                          <a:solidFill>
                            <a:schemeClr val="tx1"/>
                          </a:solidFill>
                          <a:effectLst/>
                          <a:uLnTx/>
                          <a:uFillTx/>
                          <a:latin typeface="ＭＳ Ｐゴシック"/>
                          <a:ea typeface="+mn-ea"/>
                          <a:cs typeface="+mn-cs"/>
                        </a:rPr>
                        <a:t>組織・事業の</a:t>
                      </a:r>
                      <a:endParaRPr kumimoji="1" lang="en-US" altLang="ja-JP" sz="1000" b="0" i="0" u="none" strike="noStrike" kern="1200" cap="none" spc="0" normalizeH="0" baseline="0" noProof="0" dirty="0">
                        <a:ln>
                          <a:noFill/>
                        </a:ln>
                        <a:solidFill>
                          <a:schemeClr val="tx1"/>
                        </a:solidFill>
                        <a:effectLst/>
                        <a:uLnTx/>
                        <a:uFillTx/>
                        <a:latin typeface="ＭＳ Ｐゴシック"/>
                        <a:ea typeface="+mn-ea"/>
                        <a:cs typeface="+mn-cs"/>
                      </a:endParaRPr>
                    </a:p>
                    <a:p>
                      <a:pPr marL="0" marR="0" lvl="0" indent="0" algn="just" defTabSz="914400" rtl="0" eaLnBrk="1" fontAlgn="ctr"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chemeClr val="tx1"/>
                          </a:solidFill>
                          <a:effectLst/>
                          <a:uLnTx/>
                          <a:uFillTx/>
                          <a:latin typeface="ＭＳ Ｐゴシック"/>
                          <a:ea typeface="+mn-ea"/>
                          <a:cs typeface="+mn-cs"/>
                        </a:rPr>
                        <a:t>　一元化</a:t>
                      </a:r>
                    </a:p>
                  </a:txBody>
                  <a:tcPr marL="4630" marR="4630" marT="463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rtl="0" fontAlgn="ctr"/>
                      <a:r>
                        <a:rPr lang="ja-JP" altLang="en-US" sz="1000" b="0" i="0" u="none" strike="noStrike" dirty="0" smtClean="0">
                          <a:solidFill>
                            <a:schemeClr val="tx1"/>
                          </a:solidFill>
                          <a:latin typeface="ＭＳ Ｐゴシック"/>
                        </a:rPr>
                        <a:t>府立特別支援学校／市立特別支援学校</a:t>
                      </a:r>
                      <a:endParaRPr lang="ja-JP" altLang="en-US" sz="1000" b="0" i="0" u="none" strike="noStrike" dirty="0">
                        <a:solidFill>
                          <a:schemeClr val="tx1"/>
                        </a:solidFill>
                        <a:latin typeface="ＭＳ Ｐゴシック"/>
                      </a:endParaRP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dirty="0">
                          <a:solidFill>
                            <a:schemeClr val="tx1"/>
                          </a:solidFill>
                          <a:latin typeface="ＭＳ Ｐゴシック"/>
                        </a:rPr>
                        <a:t>✔</a:t>
                      </a:r>
                    </a:p>
                  </a:txBody>
                  <a:tcPr marL="4630" marR="4630" marT="4630" marB="0" vert="eaVert"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dirty="0">
                          <a:solidFill>
                            <a:schemeClr val="tx1"/>
                          </a:solidFill>
                          <a:latin typeface="ＭＳ Ｐゴシック"/>
                        </a:rPr>
                        <a:t>　</a:t>
                      </a: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dirty="0">
                          <a:solidFill>
                            <a:schemeClr val="tx1"/>
                          </a:solidFill>
                          <a:latin typeface="ＭＳ Ｐゴシック"/>
                        </a:rPr>
                        <a:t>　</a:t>
                      </a:r>
                    </a:p>
                  </a:txBody>
                  <a:tcPr marL="4630" marR="4630" marT="4630" marB="0" vert="eaVert"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dirty="0">
                          <a:solidFill>
                            <a:schemeClr val="tx1"/>
                          </a:solidFill>
                          <a:latin typeface="ＭＳ Ｐゴシック"/>
                        </a:rPr>
                        <a:t>　</a:t>
                      </a: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dirty="0">
                          <a:solidFill>
                            <a:schemeClr val="tx1"/>
                          </a:solidFill>
                          <a:latin typeface="ＭＳ Ｐゴシック"/>
                        </a:rPr>
                        <a:t>✔</a:t>
                      </a: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dirty="0">
                          <a:solidFill>
                            <a:schemeClr val="tx1"/>
                          </a:solidFill>
                          <a:latin typeface="ＭＳ Ｐゴシック"/>
                        </a:rPr>
                        <a:t>　</a:t>
                      </a: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ctr"/>
                      <a:r>
                        <a:rPr kumimoji="1" lang="ja-JP" altLang="en-US" sz="1000" b="0" i="0" u="none" strike="noStrike" kern="1200" cap="none" spc="0" normalizeH="0" baseline="0" noProof="0" dirty="0" smtClean="0">
                          <a:ln>
                            <a:noFill/>
                          </a:ln>
                          <a:solidFill>
                            <a:schemeClr val="tx1"/>
                          </a:solidFill>
                          <a:effectLst/>
                          <a:uLnTx/>
                          <a:uFillTx/>
                          <a:latin typeface="ＭＳ Ｐゴシック"/>
                          <a:ea typeface="+mn-ea"/>
                          <a:cs typeface="+mn-cs"/>
                        </a:rPr>
                        <a:t>教育委員会事務局</a:t>
                      </a:r>
                      <a:endParaRPr lang="ja-JP" altLang="en-US" sz="1000" b="0" i="0" u="none" strike="noStrike" dirty="0">
                        <a:solidFill>
                          <a:schemeClr val="tx1"/>
                        </a:solidFill>
                        <a:latin typeface="ＭＳ Ｐゴシック"/>
                      </a:endParaRP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extLst>
                  <a:ext uri="{0D108BD9-81ED-4DB2-BD59-A6C34878D82A}">
                    <a16:rowId xmlns:a16="http://schemas.microsoft.com/office/drawing/2014/main" xmlns="" val="10008"/>
                  </a:ext>
                </a:extLst>
              </a:tr>
              <a:tr h="522589">
                <a:tc>
                  <a:txBody>
                    <a:bodyPr/>
                    <a:lstStyle/>
                    <a:p>
                      <a:pPr algn="ctr" fontAlgn="ctr"/>
                      <a:r>
                        <a:rPr lang="en-US" sz="1000" b="0" i="0" u="none" strike="noStrike" dirty="0">
                          <a:solidFill>
                            <a:srgbClr val="000000"/>
                          </a:solidFill>
                          <a:latin typeface="ＭＳ Ｐゴシック"/>
                        </a:rPr>
                        <a:t>B</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en-US" altLang="ja-JP" sz="1000" b="0" i="0" u="none" strike="noStrike">
                          <a:solidFill>
                            <a:srgbClr val="000000"/>
                          </a:solidFill>
                          <a:latin typeface="ＭＳ Ｐゴシック"/>
                        </a:rPr>
                        <a:t>6.</a:t>
                      </a:r>
                    </a:p>
                  </a:txBody>
                  <a:tcPr marL="4630" marR="4630" marT="463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en-US" altLang="ja-JP" sz="1000" b="0" i="0" u="none" strike="noStrike" dirty="0" smtClean="0">
                          <a:solidFill>
                            <a:srgbClr val="000000"/>
                          </a:solidFill>
                          <a:latin typeface="ＭＳ Ｐゴシック"/>
                        </a:rPr>
                        <a:t>(77)</a:t>
                      </a:r>
                      <a:endParaRPr lang="en-US" altLang="ja-JP" sz="1000" b="0" i="0" u="none" strike="noStrike" dirty="0">
                        <a:solidFill>
                          <a:srgbClr val="000000"/>
                        </a:solidFill>
                        <a:latin typeface="ＭＳ Ｐゴシック"/>
                      </a:endParaRP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en-US" altLang="ja-JP" sz="1000" b="0" i="0" u="none" strike="noStrike" dirty="0">
                          <a:solidFill>
                            <a:srgbClr val="000000"/>
                          </a:solidFill>
                          <a:latin typeface="ＭＳ Ｐゴシック"/>
                        </a:rPr>
                        <a:t>Ⅲ</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marL="0" marR="0" lvl="0" indent="0" algn="just" defTabSz="914400" rtl="0" eaLnBrk="1" fontAlgn="ctr"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smtClean="0">
                          <a:ln>
                            <a:noFill/>
                          </a:ln>
                          <a:solidFill>
                            <a:schemeClr val="tx1"/>
                          </a:solidFill>
                          <a:effectLst/>
                          <a:uLnTx/>
                          <a:uFillTx/>
                          <a:latin typeface="ＭＳ Ｐゴシック"/>
                          <a:ea typeface="+mn-ea"/>
                          <a:cs typeface="+mn-cs"/>
                        </a:rPr>
                        <a:t>(7) </a:t>
                      </a:r>
                      <a:r>
                        <a:rPr kumimoji="1" lang="ja-JP" altLang="en-US" sz="1000" b="0" i="0" u="none" strike="noStrike" kern="1200" cap="none" spc="0" normalizeH="0" baseline="0" noProof="0" dirty="0">
                          <a:ln>
                            <a:noFill/>
                          </a:ln>
                          <a:solidFill>
                            <a:schemeClr val="tx1"/>
                          </a:solidFill>
                          <a:effectLst/>
                          <a:uLnTx/>
                          <a:uFillTx/>
                          <a:latin typeface="ＭＳ Ｐゴシック"/>
                          <a:ea typeface="+mn-ea"/>
                          <a:cs typeface="+mn-cs"/>
                        </a:rPr>
                        <a:t>組織・事業の</a:t>
                      </a:r>
                      <a:endParaRPr kumimoji="1" lang="en-US" altLang="ja-JP" sz="1000" b="0" i="0" u="none" strike="noStrike" kern="1200" cap="none" spc="0" normalizeH="0" baseline="0" noProof="0" dirty="0">
                        <a:ln>
                          <a:noFill/>
                        </a:ln>
                        <a:solidFill>
                          <a:schemeClr val="tx1"/>
                        </a:solidFill>
                        <a:effectLst/>
                        <a:uLnTx/>
                        <a:uFillTx/>
                        <a:latin typeface="ＭＳ Ｐゴシック"/>
                        <a:ea typeface="+mn-ea"/>
                        <a:cs typeface="+mn-cs"/>
                      </a:endParaRPr>
                    </a:p>
                    <a:p>
                      <a:pPr marL="0" marR="0" lvl="0" indent="0" algn="just" defTabSz="914400" rtl="0" eaLnBrk="1" fontAlgn="ctr"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chemeClr val="tx1"/>
                          </a:solidFill>
                          <a:effectLst/>
                          <a:uLnTx/>
                          <a:uFillTx/>
                          <a:latin typeface="ＭＳ Ｐゴシック"/>
                          <a:ea typeface="+mn-ea"/>
                          <a:cs typeface="+mn-cs"/>
                        </a:rPr>
                        <a:t>　一元化</a:t>
                      </a:r>
                    </a:p>
                  </a:txBody>
                  <a:tcPr marL="4630" marR="4630" marT="463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rtl="0" fontAlgn="ctr"/>
                      <a:r>
                        <a:rPr lang="ja-JP" altLang="en-US" sz="1000" b="0" i="0" u="none" strike="noStrike" dirty="0" smtClean="0">
                          <a:solidFill>
                            <a:schemeClr val="tx1"/>
                          </a:solidFill>
                          <a:latin typeface="ＭＳ Ｐゴシック"/>
                        </a:rPr>
                        <a:t>府立高校／市立高校</a:t>
                      </a:r>
                      <a:endParaRPr lang="ja-JP" altLang="en-US" sz="1000" b="0" i="0" u="none" strike="noStrike" dirty="0">
                        <a:solidFill>
                          <a:schemeClr val="tx1"/>
                        </a:solidFill>
                        <a:latin typeface="ＭＳ Ｐゴシック"/>
                      </a:endParaRP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dirty="0">
                          <a:solidFill>
                            <a:schemeClr val="tx1"/>
                          </a:solidFill>
                          <a:latin typeface="ＭＳ Ｐゴシック"/>
                        </a:rPr>
                        <a:t>✔</a:t>
                      </a:r>
                    </a:p>
                  </a:txBody>
                  <a:tcPr marL="4630" marR="4630" marT="4630" marB="0" vert="eaVert"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a:solidFill>
                            <a:schemeClr val="tx1"/>
                          </a:solidFill>
                          <a:latin typeface="ＭＳ Ｐゴシック"/>
                        </a:rPr>
                        <a:t>　</a:t>
                      </a: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dirty="0">
                          <a:solidFill>
                            <a:schemeClr val="tx1"/>
                          </a:solidFill>
                          <a:latin typeface="ＭＳ Ｐゴシック"/>
                        </a:rPr>
                        <a:t>　</a:t>
                      </a:r>
                    </a:p>
                  </a:txBody>
                  <a:tcPr marL="4630" marR="4630" marT="4630" marB="0" vert="eaVert"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dirty="0">
                          <a:solidFill>
                            <a:schemeClr val="tx1"/>
                          </a:solidFill>
                          <a:latin typeface="ＭＳ Ｐゴシック"/>
                        </a:rPr>
                        <a:t>　</a:t>
                      </a: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dirty="0">
                          <a:solidFill>
                            <a:schemeClr val="tx1"/>
                          </a:solidFill>
                          <a:latin typeface="ＭＳ Ｐゴシック"/>
                        </a:rPr>
                        <a:t>✔</a:t>
                      </a: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dirty="0">
                          <a:solidFill>
                            <a:schemeClr val="tx1"/>
                          </a:solidFill>
                          <a:latin typeface="ＭＳ Ｐゴシック"/>
                        </a:rPr>
                        <a:t>　</a:t>
                      </a: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ctr"/>
                      <a:r>
                        <a:rPr kumimoji="1" lang="zh-TW" altLang="en-US" sz="1000" b="0" i="0" u="none" strike="noStrike" kern="1200" cap="none" spc="0" normalizeH="0" baseline="0" noProof="0" dirty="0" smtClean="0">
                          <a:ln>
                            <a:noFill/>
                          </a:ln>
                          <a:solidFill>
                            <a:schemeClr val="tx1"/>
                          </a:solidFill>
                          <a:effectLst/>
                          <a:uLnTx/>
                          <a:uFillTx/>
                          <a:latin typeface="ＭＳ Ｐゴシック"/>
                          <a:ea typeface="+mn-ea"/>
                          <a:cs typeface="+mn-cs"/>
                        </a:rPr>
                        <a:t>教育委員会事務局</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extLst>
                  <a:ext uri="{0D108BD9-81ED-4DB2-BD59-A6C34878D82A}">
                    <a16:rowId xmlns:a16="http://schemas.microsoft.com/office/drawing/2014/main" xmlns="" val="10009"/>
                  </a:ext>
                </a:extLst>
              </a:tr>
              <a:tr h="522589">
                <a:tc>
                  <a:txBody>
                    <a:bodyPr/>
                    <a:lstStyle/>
                    <a:p>
                      <a:pPr algn="ctr" fontAlgn="ctr"/>
                      <a:r>
                        <a:rPr lang="en-US" sz="1000" b="0" i="0" u="none" strike="noStrike">
                          <a:solidFill>
                            <a:srgbClr val="000000"/>
                          </a:solidFill>
                          <a:latin typeface="ＭＳ Ｐゴシック"/>
                        </a:rPr>
                        <a:t>B</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en-US" altLang="ja-JP" sz="1000" b="0" i="0" u="none" strike="noStrike">
                          <a:solidFill>
                            <a:srgbClr val="000000"/>
                          </a:solidFill>
                          <a:latin typeface="ＭＳ Ｐゴシック"/>
                        </a:rPr>
                        <a:t>-</a:t>
                      </a:r>
                    </a:p>
                  </a:txBody>
                  <a:tcPr marL="4630" marR="4630" marT="463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en-US" altLang="ja-JP" sz="1000" b="0" i="0" u="none" strike="noStrike" dirty="0">
                          <a:solidFill>
                            <a:srgbClr val="000000"/>
                          </a:solidFill>
                          <a:latin typeface="ＭＳ Ｐゴシック"/>
                        </a:rPr>
                        <a:t>(</a:t>
                      </a:r>
                      <a:r>
                        <a:rPr lang="en-US" altLang="ja-JP" sz="1000" b="0" i="0" u="none" strike="noStrike" dirty="0" smtClean="0">
                          <a:solidFill>
                            <a:srgbClr val="000000"/>
                          </a:solidFill>
                          <a:latin typeface="ＭＳ Ｐゴシック"/>
                        </a:rPr>
                        <a:t>78)</a:t>
                      </a:r>
                      <a:endParaRPr lang="en-US" altLang="ja-JP" sz="1000" b="0" i="0" u="none" strike="noStrike" dirty="0">
                        <a:solidFill>
                          <a:srgbClr val="000000"/>
                        </a:solidFill>
                        <a:latin typeface="ＭＳ Ｐゴシック"/>
                      </a:endParaRP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a:solidFill>
                            <a:srgbClr val="000000"/>
                          </a:solidFill>
                          <a:latin typeface="ＭＳ Ｐゴシック"/>
                        </a:rPr>
                        <a:t>　</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ctr"/>
                      <a:r>
                        <a:rPr lang="zh-TW" altLang="en-US" sz="1000" b="0" i="0" u="none" strike="noStrike" dirty="0">
                          <a:solidFill>
                            <a:srgbClr val="000000"/>
                          </a:solidFill>
                          <a:latin typeface="ＭＳ Ｐゴシック" pitchFamily="50" charset="-128"/>
                          <a:ea typeface="ＭＳ Ｐゴシック" pitchFamily="50" charset="-128"/>
                        </a:rPr>
                        <a:t>参考資料（個票）</a:t>
                      </a:r>
                    </a:p>
                  </a:txBody>
                  <a:tcPr marL="4630" marR="4630" marT="463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rtl="0" fontAlgn="ctr"/>
                      <a:r>
                        <a:rPr lang="ja-JP" altLang="en-US" sz="1000" b="0" i="0" u="none" strike="noStrike" dirty="0">
                          <a:solidFill>
                            <a:srgbClr val="000000"/>
                          </a:solidFill>
                          <a:latin typeface="ＭＳ Ｐゴシック"/>
                        </a:rPr>
                        <a:t>生活保護の適正実施</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dirty="0">
                          <a:solidFill>
                            <a:srgbClr val="000000"/>
                          </a:solidFill>
                          <a:latin typeface="ＭＳ Ｐゴシック"/>
                        </a:rPr>
                        <a:t>✔</a:t>
                      </a:r>
                    </a:p>
                  </a:txBody>
                  <a:tcPr marL="4630" marR="4630" marT="4630" marB="0" vert="eaVert"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dirty="0">
                          <a:solidFill>
                            <a:srgbClr val="000000"/>
                          </a:solidFill>
                          <a:latin typeface="ＭＳ Ｐゴシック"/>
                        </a:rPr>
                        <a:t>　</a:t>
                      </a: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dirty="0">
                          <a:solidFill>
                            <a:srgbClr val="000000"/>
                          </a:solidFill>
                          <a:latin typeface="ＭＳ Ｐゴシック"/>
                        </a:rPr>
                        <a:t>　</a:t>
                      </a:r>
                    </a:p>
                  </a:txBody>
                  <a:tcPr marL="4630" marR="4630" marT="4630" marB="0" vert="eaVert"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dirty="0">
                          <a:solidFill>
                            <a:srgbClr val="000000"/>
                          </a:solidFill>
                          <a:latin typeface="ＭＳ Ｐゴシック"/>
                        </a:rPr>
                        <a:t>✔</a:t>
                      </a: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dirty="0">
                          <a:solidFill>
                            <a:srgbClr val="000000"/>
                          </a:solidFill>
                          <a:latin typeface="ＭＳ Ｐゴシック"/>
                        </a:rPr>
                        <a:t>　</a:t>
                      </a: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dirty="0">
                          <a:solidFill>
                            <a:srgbClr val="000000"/>
                          </a:solidFill>
                          <a:latin typeface="ＭＳ Ｐゴシック"/>
                        </a:rPr>
                        <a:t>　</a:t>
                      </a: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ctr"/>
                      <a:r>
                        <a:rPr lang="ja-JP" altLang="en-US" sz="1000" b="0" i="0" u="none" strike="noStrike" dirty="0">
                          <a:solidFill>
                            <a:srgbClr val="000000"/>
                          </a:solidFill>
                          <a:latin typeface="ＭＳ Ｐゴシック"/>
                        </a:rPr>
                        <a:t>福祉局</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extLst>
                  <a:ext uri="{0D108BD9-81ED-4DB2-BD59-A6C34878D82A}">
                    <a16:rowId xmlns:a16="http://schemas.microsoft.com/office/drawing/2014/main" xmlns="" val="10010"/>
                  </a:ext>
                </a:extLst>
              </a:tr>
              <a:tr h="522589">
                <a:tc>
                  <a:txBody>
                    <a:bodyPr/>
                    <a:lstStyle/>
                    <a:p>
                      <a:pPr algn="ctr" fontAlgn="ctr"/>
                      <a:r>
                        <a:rPr lang="en-US" altLang="ja-JP" sz="1000" b="0" i="0" u="none" strike="noStrike" dirty="0">
                          <a:solidFill>
                            <a:srgbClr val="000000"/>
                          </a:solidFill>
                          <a:latin typeface="ＭＳ Ｐゴシック"/>
                        </a:rPr>
                        <a:t>B</a:t>
                      </a:r>
                      <a:endParaRPr lang="en-US" sz="1000" b="0" i="0" u="none" strike="noStrike" dirty="0">
                        <a:solidFill>
                          <a:srgbClr val="000000"/>
                        </a:solidFill>
                        <a:latin typeface="ＭＳ Ｐゴシック"/>
                      </a:endParaRP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dirty="0">
                          <a:solidFill>
                            <a:srgbClr val="000000"/>
                          </a:solidFill>
                          <a:latin typeface="ＭＳ Ｐゴシック"/>
                        </a:rPr>
                        <a:t>－</a:t>
                      </a:r>
                      <a:endParaRPr lang="en-US" altLang="ja-JP" sz="1000" b="0" i="0" u="none" strike="noStrike" dirty="0">
                        <a:solidFill>
                          <a:srgbClr val="000000"/>
                        </a:solidFill>
                        <a:latin typeface="ＭＳ Ｐゴシック"/>
                      </a:endParaRPr>
                    </a:p>
                  </a:txBody>
                  <a:tcPr marL="4630" marR="4630" marT="463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dirty="0" smtClean="0">
                          <a:solidFill>
                            <a:srgbClr val="000000"/>
                          </a:solidFill>
                          <a:latin typeface="ＭＳ Ｐゴシック"/>
                        </a:rPr>
                        <a:t>（</a:t>
                      </a:r>
                      <a:r>
                        <a:rPr lang="en-US" altLang="ja-JP" sz="1000" b="0" i="0" u="none" strike="noStrike" dirty="0" smtClean="0">
                          <a:solidFill>
                            <a:srgbClr val="000000"/>
                          </a:solidFill>
                          <a:latin typeface="ＭＳ Ｐゴシック"/>
                        </a:rPr>
                        <a:t>79</a:t>
                      </a:r>
                      <a:r>
                        <a:rPr lang="ja-JP" altLang="en-US" sz="1000" b="0" i="0" u="none" strike="noStrike" dirty="0" smtClean="0">
                          <a:solidFill>
                            <a:srgbClr val="000000"/>
                          </a:solidFill>
                          <a:latin typeface="ＭＳ Ｐゴシック"/>
                        </a:rPr>
                        <a:t>）</a:t>
                      </a:r>
                      <a:endParaRPr lang="en-US" altLang="ja-JP" sz="1000" b="0" i="0" u="none" strike="noStrike" dirty="0">
                        <a:solidFill>
                          <a:srgbClr val="000000"/>
                        </a:solidFill>
                        <a:latin typeface="ＭＳ Ｐゴシック"/>
                      </a:endParaRP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endParaRPr lang="en-US" altLang="ja-JP" sz="1000" b="0" i="0" u="none" strike="noStrike">
                        <a:solidFill>
                          <a:srgbClr val="000000"/>
                        </a:solidFill>
                        <a:latin typeface="ＭＳ Ｐゴシック"/>
                      </a:endParaRP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lang="zh-TW" altLang="en-US" sz="1000" b="0" i="0" u="none" strike="noStrike" dirty="0">
                          <a:solidFill>
                            <a:srgbClr val="000000"/>
                          </a:solidFill>
                          <a:latin typeface="ＭＳ Ｐゴシック" pitchFamily="50" charset="-128"/>
                          <a:ea typeface="ＭＳ Ｐゴシック" pitchFamily="50" charset="-128"/>
                        </a:rPr>
                        <a:t>参考資料（個票）</a:t>
                      </a:r>
                    </a:p>
                  </a:txBody>
                  <a:tcPr marL="4630" marR="4630" marT="463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rtl="0" fontAlgn="ctr"/>
                      <a:r>
                        <a:rPr lang="ja-JP" altLang="en-US" sz="1000" b="0" i="0" u="none" strike="noStrike" dirty="0">
                          <a:solidFill>
                            <a:srgbClr val="000000"/>
                          </a:solidFill>
                          <a:latin typeface="ＭＳ Ｐゴシック"/>
                        </a:rPr>
                        <a:t>女性の活躍推進</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ja-JP" altLang="en-US" sz="1000" b="0" i="0" u="none" strike="noStrike" dirty="0" smtClean="0">
                          <a:solidFill>
                            <a:srgbClr val="000000"/>
                          </a:solidFill>
                          <a:latin typeface="ＭＳ Ｐゴシック"/>
                        </a:rPr>
                        <a:t>✔</a:t>
                      </a:r>
                    </a:p>
                  </a:txBody>
                  <a:tcPr marL="4630" marR="4630" marT="4630" marB="0" vert="eaVert"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endParaRPr lang="ja-JP" altLang="en-US" sz="1000" b="0" i="0" u="none" strike="noStrike" dirty="0">
                        <a:solidFill>
                          <a:srgbClr val="000000"/>
                        </a:solidFill>
                        <a:latin typeface="ＭＳ Ｐゴシック"/>
                      </a:endParaRP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ja-JP" altLang="en-US" sz="1000" b="0" i="0" u="none" strike="noStrike" dirty="0" smtClean="0">
                          <a:solidFill>
                            <a:srgbClr val="000000"/>
                          </a:solidFill>
                          <a:latin typeface="ＭＳ Ｐゴシック"/>
                        </a:rPr>
                        <a:t>✔</a:t>
                      </a:r>
                    </a:p>
                  </a:txBody>
                  <a:tcPr marL="4630" marR="4630" marT="4630" marB="0" vert="eaVert"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endParaRPr lang="ja-JP" altLang="en-US" sz="1000" b="0" i="0" u="none" strike="noStrike" dirty="0">
                        <a:solidFill>
                          <a:srgbClr val="000000"/>
                        </a:solidFill>
                        <a:latin typeface="ＭＳ Ｐゴシック"/>
                      </a:endParaRP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endParaRPr lang="ja-JP" altLang="en-US" sz="1000" b="0" i="0" u="none" strike="noStrike" dirty="0">
                        <a:solidFill>
                          <a:srgbClr val="000000"/>
                        </a:solidFill>
                        <a:latin typeface="ＭＳ Ｐゴシック"/>
                      </a:endParaRP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endParaRPr lang="ja-JP" altLang="en-US" sz="1000" b="0" i="0" u="none" strike="noStrike" dirty="0">
                        <a:solidFill>
                          <a:srgbClr val="000000"/>
                        </a:solidFill>
                        <a:latin typeface="ＭＳ Ｐゴシック"/>
                      </a:endParaRP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ctr"/>
                      <a:r>
                        <a:rPr lang="ja-JP" altLang="en-US" sz="1000" b="0" i="0" u="none" strike="noStrike" dirty="0">
                          <a:solidFill>
                            <a:srgbClr val="000000"/>
                          </a:solidFill>
                          <a:latin typeface="ＭＳ Ｐゴシック"/>
                        </a:rPr>
                        <a:t>市民局</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extLst>
                  <a:ext uri="{0D108BD9-81ED-4DB2-BD59-A6C34878D82A}">
                    <a16:rowId xmlns:a16="http://schemas.microsoft.com/office/drawing/2014/main" xmlns="" val="10011"/>
                  </a:ext>
                </a:extLst>
              </a:tr>
              <a:tr h="522589">
                <a:tc>
                  <a:txBody>
                    <a:bodyPr/>
                    <a:lstStyle/>
                    <a:p>
                      <a:pPr algn="ctr" fontAlgn="ctr"/>
                      <a:r>
                        <a:rPr lang="en-US" sz="1000" b="0" i="0" u="none" strike="noStrike" dirty="0">
                          <a:solidFill>
                            <a:srgbClr val="000000"/>
                          </a:solidFill>
                          <a:latin typeface="ＭＳ Ｐゴシック"/>
                        </a:rPr>
                        <a:t>C</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1000" b="0" i="0" u="none" strike="noStrike" dirty="0">
                          <a:solidFill>
                            <a:srgbClr val="000000"/>
                          </a:solidFill>
                          <a:latin typeface="ＭＳ Ｐゴシック"/>
                        </a:rPr>
                        <a:t>1.</a:t>
                      </a:r>
                    </a:p>
                  </a:txBody>
                  <a:tcPr marL="4630" marR="4630" marT="463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1000" b="0" i="0" u="none" strike="noStrike" dirty="0" smtClean="0">
                          <a:solidFill>
                            <a:srgbClr val="000000"/>
                          </a:solidFill>
                          <a:latin typeface="ＭＳ Ｐゴシック"/>
                        </a:rPr>
                        <a:t>(80)</a:t>
                      </a:r>
                      <a:endParaRPr lang="en-US" altLang="ja-JP" sz="1000" b="0" i="0" u="none" strike="noStrike" dirty="0">
                        <a:solidFill>
                          <a:srgbClr val="000000"/>
                        </a:solidFill>
                        <a:latin typeface="ＭＳ Ｐゴシック"/>
                      </a:endParaRP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1000" b="0" i="0" u="none" strike="noStrike" dirty="0">
                          <a:solidFill>
                            <a:srgbClr val="000000"/>
                          </a:solidFill>
                          <a:latin typeface="ＭＳ Ｐゴシック"/>
                        </a:rPr>
                        <a:t>Ⅱ</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en-US" altLang="ja-JP" sz="1000" b="0" i="0" u="none" strike="noStrike" dirty="0">
                          <a:solidFill>
                            <a:srgbClr val="000000"/>
                          </a:solidFill>
                          <a:latin typeface="ＭＳ Ｐゴシック"/>
                        </a:rPr>
                        <a:t>【</a:t>
                      </a:r>
                      <a:r>
                        <a:rPr lang="ja-JP" altLang="en-US" sz="1000" b="0" i="0" u="none" strike="noStrike" dirty="0">
                          <a:solidFill>
                            <a:srgbClr val="000000"/>
                          </a:solidFill>
                          <a:latin typeface="ＭＳ Ｐゴシック"/>
                        </a:rPr>
                        <a:t>民営化の取組</a:t>
                      </a:r>
                      <a:r>
                        <a:rPr lang="en-US" altLang="ja-JP" sz="1000" b="0" i="0" u="none" strike="noStrike" dirty="0">
                          <a:solidFill>
                            <a:srgbClr val="000000"/>
                          </a:solidFill>
                          <a:latin typeface="ＭＳ Ｐゴシック"/>
                        </a:rPr>
                        <a:t>】</a:t>
                      </a:r>
                      <a:br>
                        <a:rPr lang="en-US" altLang="ja-JP" sz="1000" b="0" i="0" u="none" strike="noStrike" dirty="0">
                          <a:solidFill>
                            <a:srgbClr val="000000"/>
                          </a:solidFill>
                          <a:latin typeface="ＭＳ Ｐゴシック"/>
                        </a:rPr>
                      </a:br>
                      <a:r>
                        <a:rPr lang="en-US" altLang="ja-JP" sz="1000" b="0" i="0" u="none" strike="noStrike" dirty="0">
                          <a:solidFill>
                            <a:srgbClr val="000000"/>
                          </a:solidFill>
                          <a:latin typeface="ＭＳ Ｐゴシック"/>
                        </a:rPr>
                        <a:t>(1) </a:t>
                      </a:r>
                      <a:r>
                        <a:rPr lang="ja-JP" altLang="en-US" sz="1000" b="0" i="0" u="none" strike="noStrike" dirty="0">
                          <a:solidFill>
                            <a:srgbClr val="000000"/>
                          </a:solidFill>
                          <a:latin typeface="ＭＳ Ｐゴシック"/>
                        </a:rPr>
                        <a:t>地下鉄</a:t>
                      </a:r>
                    </a:p>
                  </a:txBody>
                  <a:tcPr marL="4630" marR="4630" marT="463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rtl="0" fontAlgn="ctr"/>
                      <a:r>
                        <a:rPr lang="ja-JP" altLang="en-US" sz="1000" b="0" i="0" u="none" strike="noStrike" dirty="0">
                          <a:solidFill>
                            <a:srgbClr val="000000"/>
                          </a:solidFill>
                          <a:latin typeface="ＭＳ Ｐゴシック"/>
                        </a:rPr>
                        <a:t>地下鉄事業の民営化</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ja-JP" altLang="en-US" sz="1000" b="0" i="0" u="none" strike="noStrike" dirty="0">
                          <a:solidFill>
                            <a:srgbClr val="000000"/>
                          </a:solidFill>
                          <a:latin typeface="ＭＳ Ｐゴシック"/>
                        </a:rPr>
                        <a:t>　</a:t>
                      </a:r>
                    </a:p>
                  </a:txBody>
                  <a:tcPr marL="4630" marR="4630" marT="4630" marB="0" vert="eaVert"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ja-JP" altLang="en-US" sz="1000" b="0" i="0" u="none" strike="noStrike" dirty="0">
                          <a:solidFill>
                            <a:srgbClr val="000000"/>
                          </a:solidFill>
                          <a:latin typeface="ＭＳ Ｐゴシック"/>
                        </a:rPr>
                        <a:t>✔</a:t>
                      </a: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ja-JP" altLang="en-US" sz="1000" b="0" i="0" u="none" strike="noStrike" dirty="0">
                          <a:solidFill>
                            <a:srgbClr val="000000"/>
                          </a:solidFill>
                          <a:latin typeface="ＭＳ Ｐゴシック"/>
                        </a:rPr>
                        <a:t>　</a:t>
                      </a:r>
                    </a:p>
                  </a:txBody>
                  <a:tcPr marL="4630" marR="4630" marT="4630" marB="0" vert="eaVert"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ja-JP" altLang="en-US" sz="1000" b="0" i="0" u="none" strike="noStrike" dirty="0">
                          <a:solidFill>
                            <a:srgbClr val="000000"/>
                          </a:solidFill>
                          <a:latin typeface="ＭＳ Ｐゴシック"/>
                        </a:rPr>
                        <a:t>　</a:t>
                      </a: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ja-JP" altLang="en-US" sz="1000" b="0" i="0" u="none" strike="noStrike" dirty="0">
                          <a:solidFill>
                            <a:srgbClr val="000000"/>
                          </a:solidFill>
                          <a:latin typeface="ＭＳ Ｐゴシック"/>
                        </a:rPr>
                        <a:t>✔</a:t>
                      </a: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ja-JP" altLang="en-US" sz="1000" b="0" i="0" u="none" strike="noStrike" dirty="0">
                          <a:solidFill>
                            <a:srgbClr val="000000"/>
                          </a:solidFill>
                          <a:latin typeface="ＭＳ Ｐゴシック"/>
                        </a:rPr>
                        <a:t>　</a:t>
                      </a: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dirty="0">
                          <a:solidFill>
                            <a:srgbClr val="000000"/>
                          </a:solidFill>
                          <a:latin typeface="ＭＳ Ｐゴシック"/>
                        </a:rPr>
                        <a:t>都市交通局</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2"/>
                  </a:ext>
                </a:extLst>
              </a:tr>
            </a:tbl>
          </a:graphicData>
        </a:graphic>
      </p:graphicFrame>
      <p:sp>
        <p:nvSpPr>
          <p:cNvPr id="5" name="スライド番号プレースホルダ 56"/>
          <p:cNvSpPr>
            <a:spLocks noGrp="1"/>
          </p:cNvSpPr>
          <p:nvPr>
            <p:ph type="sldNum" sz="quarter" idx="12"/>
          </p:nvPr>
        </p:nvSpPr>
        <p:spPr>
          <a:xfrm>
            <a:off x="8407474" y="6669360"/>
            <a:ext cx="720080" cy="177924"/>
          </a:xfrm>
        </p:spPr>
        <p:txBody>
          <a:bodyPr/>
          <a:lstStyle/>
          <a:p>
            <a:fld id="{CCEC3038-1CF1-4B63-9920-55248DCFBA97}" type="slidenum">
              <a:rPr kumimoji="1" lang="ja-JP" altLang="en-US" smtClean="0"/>
              <a:pPr/>
              <a:t>197</a:t>
            </a:fld>
            <a:endParaRPr kumimoji="1" lang="ja-JP" altLang="en-US" dirty="0"/>
          </a:p>
        </p:txBody>
      </p:sp>
    </p:spTree>
    <p:extLst>
      <p:ext uri="{BB962C8B-B14F-4D97-AF65-F5344CB8AC3E}">
        <p14:creationId xmlns:p14="http://schemas.microsoft.com/office/powerpoint/2010/main" val="3948098500"/>
      </p:ext>
    </p:extLst>
  </p:cSld>
  <p:clrMapOvr>
    <a:masterClrMapping/>
  </p:clrMapOvr>
</p:sld>
</file>

<file path=ppt/slides/slide1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表 4"/>
          <p:cNvGraphicFramePr>
            <a:graphicFrameLocks noGrp="1"/>
          </p:cNvGraphicFramePr>
          <p:nvPr>
            <p:extLst>
              <p:ext uri="{D42A27DB-BD31-4B8C-83A1-F6EECF244321}">
                <p14:modId xmlns:p14="http://schemas.microsoft.com/office/powerpoint/2010/main" val="3020129106"/>
              </p:ext>
            </p:extLst>
          </p:nvPr>
        </p:nvGraphicFramePr>
        <p:xfrm>
          <a:off x="179515" y="188636"/>
          <a:ext cx="8784970" cy="6480728"/>
        </p:xfrm>
        <a:graphic>
          <a:graphicData uri="http://schemas.openxmlformats.org/drawingml/2006/table">
            <a:tbl>
              <a:tblPr/>
              <a:tblGrid>
                <a:gridCol w="285017">
                  <a:extLst>
                    <a:ext uri="{9D8B030D-6E8A-4147-A177-3AD203B41FA5}">
                      <a16:colId xmlns:a16="http://schemas.microsoft.com/office/drawing/2014/main" xmlns="" val="20000"/>
                    </a:ext>
                  </a:extLst>
                </a:gridCol>
                <a:gridCol w="227554">
                  <a:extLst>
                    <a:ext uri="{9D8B030D-6E8A-4147-A177-3AD203B41FA5}">
                      <a16:colId xmlns:a16="http://schemas.microsoft.com/office/drawing/2014/main" xmlns="" val="20001"/>
                    </a:ext>
                  </a:extLst>
                </a:gridCol>
                <a:gridCol w="321795">
                  <a:extLst>
                    <a:ext uri="{9D8B030D-6E8A-4147-A177-3AD203B41FA5}">
                      <a16:colId xmlns:a16="http://schemas.microsoft.com/office/drawing/2014/main" xmlns="" val="20002"/>
                    </a:ext>
                  </a:extLst>
                </a:gridCol>
                <a:gridCol w="227554">
                  <a:extLst>
                    <a:ext uri="{9D8B030D-6E8A-4147-A177-3AD203B41FA5}">
                      <a16:colId xmlns:a16="http://schemas.microsoft.com/office/drawing/2014/main" xmlns="" val="20003"/>
                    </a:ext>
                  </a:extLst>
                </a:gridCol>
                <a:gridCol w="1130875">
                  <a:extLst>
                    <a:ext uri="{9D8B030D-6E8A-4147-A177-3AD203B41FA5}">
                      <a16:colId xmlns:a16="http://schemas.microsoft.com/office/drawing/2014/main" xmlns="" val="20004"/>
                    </a:ext>
                  </a:extLst>
                </a:gridCol>
                <a:gridCol w="4192514">
                  <a:extLst>
                    <a:ext uri="{9D8B030D-6E8A-4147-A177-3AD203B41FA5}">
                      <a16:colId xmlns:a16="http://schemas.microsoft.com/office/drawing/2014/main" xmlns="" val="20005"/>
                    </a:ext>
                  </a:extLst>
                </a:gridCol>
                <a:gridCol w="285017">
                  <a:extLst>
                    <a:ext uri="{9D8B030D-6E8A-4147-A177-3AD203B41FA5}">
                      <a16:colId xmlns:a16="http://schemas.microsoft.com/office/drawing/2014/main" xmlns="" val="20006"/>
                    </a:ext>
                  </a:extLst>
                </a:gridCol>
                <a:gridCol w="285017">
                  <a:extLst>
                    <a:ext uri="{9D8B030D-6E8A-4147-A177-3AD203B41FA5}">
                      <a16:colId xmlns:a16="http://schemas.microsoft.com/office/drawing/2014/main" xmlns="" val="20007"/>
                    </a:ext>
                  </a:extLst>
                </a:gridCol>
                <a:gridCol w="285017">
                  <a:extLst>
                    <a:ext uri="{9D8B030D-6E8A-4147-A177-3AD203B41FA5}">
                      <a16:colId xmlns:a16="http://schemas.microsoft.com/office/drawing/2014/main" xmlns="" val="20008"/>
                    </a:ext>
                  </a:extLst>
                </a:gridCol>
                <a:gridCol w="285017">
                  <a:extLst>
                    <a:ext uri="{9D8B030D-6E8A-4147-A177-3AD203B41FA5}">
                      <a16:colId xmlns:a16="http://schemas.microsoft.com/office/drawing/2014/main" xmlns="" val="20009"/>
                    </a:ext>
                  </a:extLst>
                </a:gridCol>
                <a:gridCol w="285017">
                  <a:extLst>
                    <a:ext uri="{9D8B030D-6E8A-4147-A177-3AD203B41FA5}">
                      <a16:colId xmlns:a16="http://schemas.microsoft.com/office/drawing/2014/main" xmlns="" val="20010"/>
                    </a:ext>
                  </a:extLst>
                </a:gridCol>
                <a:gridCol w="285017">
                  <a:extLst>
                    <a:ext uri="{9D8B030D-6E8A-4147-A177-3AD203B41FA5}">
                      <a16:colId xmlns:a16="http://schemas.microsoft.com/office/drawing/2014/main" xmlns="" val="20011"/>
                    </a:ext>
                  </a:extLst>
                </a:gridCol>
                <a:gridCol w="689559">
                  <a:extLst>
                    <a:ext uri="{9D8B030D-6E8A-4147-A177-3AD203B41FA5}">
                      <a16:colId xmlns:a16="http://schemas.microsoft.com/office/drawing/2014/main" xmlns="" val="20012"/>
                    </a:ext>
                  </a:extLst>
                </a:gridCol>
              </a:tblGrid>
              <a:tr h="250254">
                <a:tc rowSpan="2" gridSpan="2">
                  <a:txBody>
                    <a:bodyPr/>
                    <a:lstStyle/>
                    <a:p>
                      <a:pPr algn="ctr" fontAlgn="ctr"/>
                      <a:r>
                        <a:rPr lang="en-US" altLang="ja-JP" sz="1000" b="1" i="0" u="none" strike="noStrike" dirty="0">
                          <a:solidFill>
                            <a:srgbClr val="000000"/>
                          </a:solidFill>
                          <a:latin typeface="ＭＳ Ｐゴシック"/>
                        </a:rPr>
                        <a:t>4</a:t>
                      </a:r>
                      <a:r>
                        <a:rPr lang="ja-JP" altLang="en-US" sz="1000" b="1" i="0" u="none" strike="noStrike" dirty="0">
                          <a:solidFill>
                            <a:srgbClr val="000000"/>
                          </a:solidFill>
                          <a:latin typeface="ＭＳ Ｐゴシック"/>
                        </a:rPr>
                        <a:t>象限</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tcPr>
                </a:tc>
                <a:tc rowSpan="2" hMerge="1">
                  <a:txBody>
                    <a:bodyPr/>
                    <a:lstStyle/>
                    <a:p>
                      <a:endParaRPr kumimoji="1" lang="ja-JP" altLang="en-US"/>
                    </a:p>
                  </a:txBody>
                  <a:tcPr/>
                </a:tc>
                <a:tc rowSpan="3">
                  <a:txBody>
                    <a:bodyPr/>
                    <a:lstStyle/>
                    <a:p>
                      <a:pPr algn="ctr" fontAlgn="ctr"/>
                      <a:r>
                        <a:rPr lang="ja-JP" altLang="en-US" sz="1000" b="1" i="0" u="none" strike="noStrike" dirty="0">
                          <a:solidFill>
                            <a:srgbClr val="000000"/>
                          </a:solidFill>
                          <a:latin typeface="ＭＳ Ｐゴシック"/>
                        </a:rPr>
                        <a:t>通し番号</a:t>
                      </a:r>
                    </a:p>
                  </a:txBody>
                  <a:tcPr marL="4630" marR="4630" marT="4630" marB="0" vert="eaVert"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rowSpan="3" gridSpan="2">
                  <a:txBody>
                    <a:bodyPr/>
                    <a:lstStyle/>
                    <a:p>
                      <a:pPr algn="ctr" fontAlgn="ctr"/>
                      <a:r>
                        <a:rPr lang="ja-JP" altLang="en-US" sz="1000" b="1" i="0" u="none" strike="noStrike">
                          <a:solidFill>
                            <a:srgbClr val="000000"/>
                          </a:solidFill>
                          <a:latin typeface="ＭＳ Ｐゴシック"/>
                        </a:rPr>
                        <a:t>章立て</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rowSpan="3" hMerge="1">
                  <a:txBody>
                    <a:bodyPr/>
                    <a:lstStyle/>
                    <a:p>
                      <a:endParaRPr kumimoji="1" lang="ja-JP" altLang="en-US"/>
                    </a:p>
                  </a:txBody>
                  <a:tcPr/>
                </a:tc>
                <a:tc rowSpan="3">
                  <a:txBody>
                    <a:bodyPr/>
                    <a:lstStyle/>
                    <a:p>
                      <a:pPr algn="ctr" rtl="0" fontAlgn="ctr"/>
                      <a:r>
                        <a:rPr lang="ja-JP" altLang="en-US" sz="1000" b="1" i="0" u="none" strike="noStrike">
                          <a:solidFill>
                            <a:srgbClr val="000000"/>
                          </a:solidFill>
                          <a:latin typeface="ＭＳ Ｐゴシック"/>
                        </a:rPr>
                        <a:t>改革項目</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gridSpan="2">
                  <a:txBody>
                    <a:bodyPr/>
                    <a:lstStyle/>
                    <a:p>
                      <a:pPr algn="ctr" fontAlgn="ctr"/>
                      <a:r>
                        <a:rPr lang="ja-JP" altLang="en-US" sz="1000" b="1" i="0" u="none" strike="noStrike">
                          <a:solidFill>
                            <a:srgbClr val="000000"/>
                          </a:solidFill>
                          <a:latin typeface="ＭＳ Ｐゴシック"/>
                        </a:rPr>
                        <a:t>タイプ</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tcPr>
                </a:tc>
                <a:tc hMerge="1">
                  <a:txBody>
                    <a:bodyPr/>
                    <a:lstStyle/>
                    <a:p>
                      <a:endParaRPr kumimoji="1" lang="ja-JP" altLang="en-US"/>
                    </a:p>
                  </a:txBody>
                  <a:tcPr/>
                </a:tc>
                <a:tc gridSpan="4">
                  <a:txBody>
                    <a:bodyPr/>
                    <a:lstStyle/>
                    <a:p>
                      <a:pPr algn="ctr" fontAlgn="ctr"/>
                      <a:r>
                        <a:rPr lang="ja-JP" altLang="en-US" sz="1000" b="1" i="0" u="none" strike="noStrike">
                          <a:solidFill>
                            <a:srgbClr val="000000"/>
                          </a:solidFill>
                          <a:latin typeface="ＭＳ Ｐゴシック"/>
                        </a:rPr>
                        <a:t>改革スタイル</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rowSpan="3">
                  <a:txBody>
                    <a:bodyPr/>
                    <a:lstStyle/>
                    <a:p>
                      <a:pPr algn="ctr" fontAlgn="ctr"/>
                      <a:r>
                        <a:rPr lang="ja-JP" altLang="en-US" sz="1000" b="1" i="0" u="none" strike="noStrike">
                          <a:solidFill>
                            <a:srgbClr val="000000"/>
                          </a:solidFill>
                          <a:latin typeface="ＭＳ Ｐゴシック"/>
                        </a:rPr>
                        <a:t>部局</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0"/>
                  </a:ext>
                </a:extLst>
              </a:tr>
              <a:tr h="47734">
                <a:tc gridSpan="2" vMerge="1">
                  <a:txBody>
                    <a:bodyPr/>
                    <a:lstStyle/>
                    <a:p>
                      <a:endParaRPr kumimoji="1" lang="ja-JP" altLang="en-US"/>
                    </a:p>
                  </a:txBody>
                  <a:tcPr/>
                </a:tc>
                <a:tc hMerge="1" vMerge="1">
                  <a:txBody>
                    <a:bodyPr/>
                    <a:lstStyle/>
                    <a:p>
                      <a:endParaRPr kumimoji="1" lang="ja-JP" altLang="en-US"/>
                    </a:p>
                  </a:txBody>
                  <a:tcPr/>
                </a:tc>
                <a:tc vMerge="1">
                  <a:txBody>
                    <a:bodyPr/>
                    <a:lstStyle/>
                    <a:p>
                      <a:endParaRPr kumimoji="1" lang="ja-JP" altLang="en-US"/>
                    </a:p>
                  </a:txBody>
                  <a:tcPr/>
                </a:tc>
                <a:tc gridSpan="2" vMerge="1">
                  <a:txBody>
                    <a:bodyPr/>
                    <a:lstStyle/>
                    <a:p>
                      <a:endParaRPr kumimoji="1" lang="ja-JP" altLang="en-US"/>
                    </a:p>
                  </a:txBody>
                  <a:tcPr/>
                </a:tc>
                <a:tc hMerge="1" vMerge="1">
                  <a:txBody>
                    <a:bodyPr/>
                    <a:lstStyle/>
                    <a:p>
                      <a:endParaRPr kumimoji="1" lang="ja-JP" altLang="en-US"/>
                    </a:p>
                  </a:txBody>
                  <a:tcPr/>
                </a:tc>
                <a:tc vMerge="1">
                  <a:txBody>
                    <a:bodyPr/>
                    <a:lstStyle/>
                    <a:p>
                      <a:endParaRPr kumimoji="1" lang="ja-JP" altLang="en-US"/>
                    </a:p>
                  </a:txBody>
                  <a:tcPr/>
                </a:tc>
                <a:tc rowSpan="2">
                  <a:txBody>
                    <a:bodyPr/>
                    <a:lstStyle/>
                    <a:p>
                      <a:pPr algn="ctr" fontAlgn="ctr"/>
                      <a:r>
                        <a:rPr lang="ja-JP" altLang="en-US" sz="1000" b="1" i="0" u="none" strike="noStrike">
                          <a:solidFill>
                            <a:srgbClr val="000000"/>
                          </a:solidFill>
                          <a:latin typeface="ＭＳ Ｐゴシック"/>
                        </a:rPr>
                        <a:t>政策の刷新</a:t>
                      </a:r>
                    </a:p>
                  </a:txBody>
                  <a:tcPr marL="4630" marR="4630" marT="4630" marB="0" vert="eaVert"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tcPr>
                </a:tc>
                <a:tc rowSpan="2">
                  <a:txBody>
                    <a:bodyPr/>
                    <a:lstStyle/>
                    <a:p>
                      <a:pPr algn="ctr" fontAlgn="ctr"/>
                      <a:r>
                        <a:rPr lang="ja-JP" altLang="en-US" sz="1000" b="1" i="0" u="none" strike="noStrike">
                          <a:solidFill>
                            <a:srgbClr val="000000"/>
                          </a:solidFill>
                          <a:latin typeface="ＭＳ Ｐゴシック"/>
                        </a:rPr>
                        <a:t>執行の刷新</a:t>
                      </a: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tcPr>
                </a:tc>
                <a:tc rowSpan="2">
                  <a:txBody>
                    <a:bodyPr/>
                    <a:lstStyle/>
                    <a:p>
                      <a:pPr algn="ctr" fontAlgn="ctr"/>
                      <a:r>
                        <a:rPr lang="ja-JP" altLang="en-US" sz="1000" b="1" i="0" u="none" strike="noStrike">
                          <a:solidFill>
                            <a:srgbClr val="000000"/>
                          </a:solidFill>
                          <a:latin typeface="ＭＳ Ｐゴシック"/>
                        </a:rPr>
                        <a:t>投資・予算</a:t>
                      </a:r>
                    </a:p>
                  </a:txBody>
                  <a:tcPr marL="4630" marR="4630" marT="4630" marB="0" vert="eaVert"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tcPr>
                </a:tc>
                <a:tc rowSpan="2">
                  <a:txBody>
                    <a:bodyPr/>
                    <a:lstStyle/>
                    <a:p>
                      <a:pPr algn="ctr" fontAlgn="ctr"/>
                      <a:r>
                        <a:rPr lang="ja-JP" altLang="en-US" sz="1000" b="1" i="0" u="none" strike="noStrike">
                          <a:solidFill>
                            <a:srgbClr val="000000"/>
                          </a:solidFill>
                          <a:latin typeface="ＭＳ Ｐゴシック"/>
                        </a:rPr>
                        <a:t>条例・規則・</a:t>
                      </a:r>
                      <a:br>
                        <a:rPr lang="ja-JP" altLang="en-US" sz="1000" b="1" i="0" u="none" strike="noStrike">
                          <a:solidFill>
                            <a:srgbClr val="000000"/>
                          </a:solidFill>
                          <a:latin typeface="ＭＳ Ｐゴシック"/>
                        </a:rPr>
                      </a:br>
                      <a:r>
                        <a:rPr lang="ja-JP" altLang="en-US" sz="1000" b="1" i="0" u="none" strike="noStrike">
                          <a:solidFill>
                            <a:srgbClr val="000000"/>
                          </a:solidFill>
                          <a:latin typeface="ＭＳ Ｐゴシック"/>
                        </a:rPr>
                        <a:t>運用ルール</a:t>
                      </a: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tcPr>
                </a:tc>
                <a:tc rowSpan="2">
                  <a:txBody>
                    <a:bodyPr/>
                    <a:lstStyle/>
                    <a:p>
                      <a:pPr algn="ctr" fontAlgn="ctr"/>
                      <a:r>
                        <a:rPr lang="ja-JP" altLang="en-US" sz="1000" b="1" i="0" u="none" strike="noStrike">
                          <a:solidFill>
                            <a:srgbClr val="000000"/>
                          </a:solidFill>
                          <a:latin typeface="ＭＳ Ｐゴシック"/>
                        </a:rPr>
                        <a:t>組織・経営形態</a:t>
                      </a: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tcPr>
                </a:tc>
                <a:tc rowSpan="2">
                  <a:txBody>
                    <a:bodyPr/>
                    <a:lstStyle/>
                    <a:p>
                      <a:pPr algn="ctr" fontAlgn="ctr"/>
                      <a:r>
                        <a:rPr lang="ja-JP" altLang="en-US" sz="1000" b="1" i="0" u="none" strike="noStrike">
                          <a:solidFill>
                            <a:srgbClr val="000000"/>
                          </a:solidFill>
                          <a:latin typeface="ＭＳ Ｐゴシック"/>
                        </a:rPr>
                        <a:t>権限移譲</a:t>
                      </a: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tcPr>
                </a:tc>
                <a:tc vMerge="1">
                  <a:txBody>
                    <a:bodyPr/>
                    <a:lstStyle/>
                    <a:p>
                      <a:endParaRPr kumimoji="1" lang="ja-JP" altLang="en-US"/>
                    </a:p>
                  </a:txBody>
                  <a:tcPr/>
                </a:tc>
                <a:extLst>
                  <a:ext uri="{0D108BD9-81ED-4DB2-BD59-A6C34878D82A}">
                    <a16:rowId xmlns:a16="http://schemas.microsoft.com/office/drawing/2014/main" xmlns="" val="10001"/>
                  </a:ext>
                </a:extLst>
              </a:tr>
              <a:tr h="956850">
                <a:tc>
                  <a:txBody>
                    <a:bodyPr/>
                    <a:lstStyle/>
                    <a:p>
                      <a:pPr algn="ctr" fontAlgn="ctr"/>
                      <a:r>
                        <a:rPr lang="ja-JP" altLang="en-US" sz="1000" b="1" i="0" u="none" strike="noStrike">
                          <a:solidFill>
                            <a:srgbClr val="000000"/>
                          </a:solidFill>
                          <a:latin typeface="ＭＳ Ｐゴシック"/>
                        </a:rPr>
                        <a:t>象限</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ja-JP" altLang="en-US" sz="1000" b="1" i="0" u="none" strike="noStrike">
                          <a:solidFill>
                            <a:srgbClr val="000000"/>
                          </a:solidFill>
                          <a:latin typeface="ＭＳ Ｐゴシック"/>
                        </a:rPr>
                        <a:t>大項目通し番号</a:t>
                      </a: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tcPr>
                </a:tc>
                <a:tc vMerge="1">
                  <a:txBody>
                    <a:bodyPr/>
                    <a:lstStyle/>
                    <a:p>
                      <a:endParaRPr kumimoji="1" lang="ja-JP" altLang="en-US"/>
                    </a:p>
                  </a:txBody>
                  <a:tcPr/>
                </a:tc>
                <a:tc gridSpan="2" vMerge="1">
                  <a:txBody>
                    <a:bodyPr/>
                    <a:lstStyle/>
                    <a:p>
                      <a:endParaRPr kumimoji="1" lang="ja-JP" altLang="en-US"/>
                    </a:p>
                  </a:txBody>
                  <a:tcPr/>
                </a:tc>
                <a:tc hMerge="1" vMerge="1">
                  <a:txBody>
                    <a:bodyPr/>
                    <a:lstStyle/>
                    <a:p>
                      <a:endParaRPr kumimoji="1" lang="ja-JP" altLang="en-US"/>
                    </a:p>
                  </a:txBody>
                  <a:tcPr/>
                </a:tc>
                <a:tc vMerge="1">
                  <a:txBody>
                    <a:bodyPr/>
                    <a:lstStyle/>
                    <a:p>
                      <a:endParaRPr kumimoji="1" lang="ja-JP" altLang="en-US"/>
                    </a:p>
                  </a:txBody>
                  <a:tcPr/>
                </a:tc>
                <a:tc vMerge="1">
                  <a:txBody>
                    <a:bodyPr/>
                    <a:lstStyle/>
                    <a:p>
                      <a:endParaRPr kumimoji="1" lang="ja-JP" altLang="en-US"/>
                    </a:p>
                  </a:txBody>
                  <a:tcPr/>
                </a:tc>
                <a:tc vMerge="1">
                  <a:txBody>
                    <a:bodyPr/>
                    <a:lstStyle/>
                    <a:p>
                      <a:endParaRPr kumimoji="1" lang="ja-JP" altLang="en-US"/>
                    </a:p>
                  </a:txBody>
                  <a:tcPr/>
                </a:tc>
                <a:tc vMerge="1">
                  <a:txBody>
                    <a:bodyPr/>
                    <a:lstStyle/>
                    <a:p>
                      <a:endParaRPr kumimoji="1" lang="ja-JP" altLang="en-US"/>
                    </a:p>
                  </a:txBody>
                  <a:tcPr/>
                </a:tc>
                <a:tc vMerge="1">
                  <a:txBody>
                    <a:bodyPr/>
                    <a:lstStyle/>
                    <a:p>
                      <a:endParaRPr kumimoji="1" lang="ja-JP" altLang="en-US"/>
                    </a:p>
                  </a:txBody>
                  <a:tcPr/>
                </a:tc>
                <a:tc vMerge="1">
                  <a:txBody>
                    <a:bodyPr/>
                    <a:lstStyle/>
                    <a:p>
                      <a:endParaRPr kumimoji="1" lang="ja-JP" altLang="en-US"/>
                    </a:p>
                  </a:txBody>
                  <a:tcPr/>
                </a:tc>
                <a:tc vMerge="1">
                  <a:txBody>
                    <a:bodyPr/>
                    <a:lstStyle/>
                    <a:p>
                      <a:endParaRPr kumimoji="1" lang="ja-JP" altLang="en-US"/>
                    </a:p>
                  </a:txBody>
                  <a:tcPr/>
                </a:tc>
                <a:tc vMerge="1">
                  <a:txBody>
                    <a:bodyPr/>
                    <a:lstStyle/>
                    <a:p>
                      <a:endParaRPr kumimoji="1" lang="ja-JP" altLang="en-US"/>
                    </a:p>
                  </a:txBody>
                  <a:tcPr/>
                </a:tc>
                <a:extLst>
                  <a:ext uri="{0D108BD9-81ED-4DB2-BD59-A6C34878D82A}">
                    <a16:rowId xmlns:a16="http://schemas.microsoft.com/office/drawing/2014/main" xmlns="" val="10002"/>
                  </a:ext>
                </a:extLst>
              </a:tr>
              <a:tr h="522589">
                <a:tc>
                  <a:txBody>
                    <a:bodyPr/>
                    <a:lstStyle/>
                    <a:p>
                      <a:pPr algn="ctr" fontAlgn="ctr"/>
                      <a:r>
                        <a:rPr lang="en-US" sz="1000" b="0" i="0" u="none" strike="noStrike" dirty="0">
                          <a:solidFill>
                            <a:srgbClr val="000000"/>
                          </a:solidFill>
                          <a:latin typeface="ＭＳ Ｐゴシック"/>
                        </a:rPr>
                        <a:t>C</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en-US" altLang="ja-JP" sz="1000" b="0" i="0" u="none" strike="noStrike" dirty="0">
                          <a:solidFill>
                            <a:srgbClr val="000000"/>
                          </a:solidFill>
                          <a:latin typeface="ＭＳ Ｐゴシック"/>
                        </a:rPr>
                        <a:t>2.</a:t>
                      </a:r>
                    </a:p>
                  </a:txBody>
                  <a:tcPr marL="4630" marR="4630" marT="463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en-US" altLang="ja-JP" sz="1000" b="0" i="0" u="none" strike="noStrike" dirty="0" smtClean="0">
                          <a:solidFill>
                            <a:srgbClr val="000000"/>
                          </a:solidFill>
                          <a:latin typeface="ＭＳ Ｐゴシック"/>
                        </a:rPr>
                        <a:t>(81)</a:t>
                      </a:r>
                      <a:endParaRPr lang="en-US" altLang="ja-JP" sz="1000" b="0" i="0" u="none" strike="noStrike" dirty="0">
                        <a:solidFill>
                          <a:srgbClr val="000000"/>
                        </a:solidFill>
                        <a:latin typeface="ＭＳ Ｐゴシック"/>
                      </a:endParaRP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en-US" altLang="ja-JP" sz="1000" b="0" i="0" u="none" strike="noStrike" dirty="0">
                          <a:solidFill>
                            <a:srgbClr val="000000"/>
                          </a:solidFill>
                          <a:latin typeface="ＭＳ Ｐゴシック"/>
                        </a:rPr>
                        <a:t>Ⅱ</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ctr"/>
                      <a:r>
                        <a:rPr lang="en-US" altLang="ja-JP" sz="1000" b="0" i="0" u="none" strike="noStrike" dirty="0">
                          <a:solidFill>
                            <a:srgbClr val="000000"/>
                          </a:solidFill>
                          <a:latin typeface="ＭＳ Ｐゴシック"/>
                        </a:rPr>
                        <a:t>【</a:t>
                      </a:r>
                      <a:r>
                        <a:rPr lang="ja-JP" altLang="en-US" sz="1000" b="0" i="0" u="none" strike="noStrike" dirty="0">
                          <a:solidFill>
                            <a:srgbClr val="000000"/>
                          </a:solidFill>
                          <a:latin typeface="ＭＳ Ｐゴシック"/>
                        </a:rPr>
                        <a:t>民営化の取組</a:t>
                      </a:r>
                      <a:r>
                        <a:rPr lang="en-US" altLang="ja-JP" sz="1000" b="0" i="0" u="none" strike="noStrike" dirty="0">
                          <a:solidFill>
                            <a:srgbClr val="000000"/>
                          </a:solidFill>
                          <a:latin typeface="ＭＳ Ｐゴシック"/>
                        </a:rPr>
                        <a:t>】</a:t>
                      </a:r>
                      <a:br>
                        <a:rPr lang="en-US" altLang="ja-JP" sz="1000" b="0" i="0" u="none" strike="noStrike" dirty="0">
                          <a:solidFill>
                            <a:srgbClr val="000000"/>
                          </a:solidFill>
                          <a:latin typeface="ＭＳ Ｐゴシック"/>
                        </a:rPr>
                      </a:br>
                      <a:r>
                        <a:rPr lang="en-US" altLang="ja-JP" sz="1000" b="0" i="0" u="none" strike="noStrike" dirty="0">
                          <a:solidFill>
                            <a:srgbClr val="000000"/>
                          </a:solidFill>
                          <a:latin typeface="ＭＳ Ｐゴシック"/>
                        </a:rPr>
                        <a:t>(2) </a:t>
                      </a:r>
                      <a:r>
                        <a:rPr lang="ja-JP" altLang="en-US" sz="1000" b="0" i="0" u="none" strike="noStrike" dirty="0">
                          <a:solidFill>
                            <a:srgbClr val="000000"/>
                          </a:solidFill>
                          <a:latin typeface="ＭＳ Ｐゴシック"/>
                        </a:rPr>
                        <a:t>バス</a:t>
                      </a:r>
                    </a:p>
                  </a:txBody>
                  <a:tcPr marL="4630" marR="4630" marT="463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rtl="0" fontAlgn="ctr"/>
                      <a:r>
                        <a:rPr lang="ja-JP" altLang="en-US" sz="1000" b="0" i="0" u="none" strike="noStrike" dirty="0">
                          <a:solidFill>
                            <a:srgbClr val="000000"/>
                          </a:solidFill>
                          <a:latin typeface="ＭＳ Ｐゴシック"/>
                        </a:rPr>
                        <a:t>市バス事業の黒字化</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dirty="0">
                          <a:solidFill>
                            <a:srgbClr val="000000"/>
                          </a:solidFill>
                          <a:latin typeface="ＭＳ Ｐゴシック"/>
                        </a:rPr>
                        <a:t>　</a:t>
                      </a:r>
                    </a:p>
                  </a:txBody>
                  <a:tcPr marL="4630" marR="4630" marT="4630" marB="0" vert="eaVert"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a:solidFill>
                            <a:srgbClr val="000000"/>
                          </a:solidFill>
                          <a:latin typeface="ＭＳ Ｐゴシック"/>
                        </a:rPr>
                        <a:t>✔</a:t>
                      </a: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dirty="0">
                          <a:solidFill>
                            <a:srgbClr val="000000"/>
                          </a:solidFill>
                          <a:latin typeface="ＭＳ Ｐゴシック"/>
                        </a:rPr>
                        <a:t>　</a:t>
                      </a:r>
                    </a:p>
                  </a:txBody>
                  <a:tcPr marL="4630" marR="4630" marT="4630" marB="0" vert="eaVert"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dirty="0">
                          <a:solidFill>
                            <a:srgbClr val="000000"/>
                          </a:solidFill>
                          <a:latin typeface="ＭＳ Ｐゴシック"/>
                        </a:rPr>
                        <a:t>　</a:t>
                      </a: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dirty="0">
                          <a:solidFill>
                            <a:srgbClr val="000000"/>
                          </a:solidFill>
                          <a:latin typeface="ＭＳ Ｐゴシック"/>
                        </a:rPr>
                        <a:t>✔</a:t>
                      </a: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dirty="0">
                          <a:solidFill>
                            <a:srgbClr val="000000"/>
                          </a:solidFill>
                          <a:latin typeface="ＭＳ Ｐゴシック"/>
                        </a:rPr>
                        <a:t>　</a:t>
                      </a: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ctr"/>
                      <a:r>
                        <a:rPr lang="ja-JP" altLang="en-US" sz="1000" b="0" i="0" u="none" strike="noStrike" dirty="0">
                          <a:solidFill>
                            <a:srgbClr val="000000"/>
                          </a:solidFill>
                          <a:latin typeface="ＭＳ Ｐゴシック"/>
                        </a:rPr>
                        <a:t>都市交通局</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tcPr>
                </a:tc>
                <a:extLst>
                  <a:ext uri="{0D108BD9-81ED-4DB2-BD59-A6C34878D82A}">
                    <a16:rowId xmlns:a16="http://schemas.microsoft.com/office/drawing/2014/main" xmlns="" val="10003"/>
                  </a:ext>
                </a:extLst>
              </a:tr>
              <a:tr h="522589">
                <a:tc>
                  <a:txBody>
                    <a:bodyPr/>
                    <a:lstStyle/>
                    <a:p>
                      <a:pPr algn="ctr" fontAlgn="ctr"/>
                      <a:r>
                        <a:rPr lang="en-US" sz="1000" b="0" i="0" u="none" strike="noStrike" dirty="0">
                          <a:solidFill>
                            <a:srgbClr val="000000"/>
                          </a:solidFill>
                          <a:latin typeface="ＭＳ Ｐゴシック"/>
                        </a:rPr>
                        <a:t>C</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en-US" altLang="ja-JP" sz="1000" b="0" i="0" u="none" strike="noStrike">
                          <a:solidFill>
                            <a:srgbClr val="000000"/>
                          </a:solidFill>
                          <a:latin typeface="ＭＳ Ｐゴシック"/>
                        </a:rPr>
                        <a:t>2.</a:t>
                      </a:r>
                    </a:p>
                  </a:txBody>
                  <a:tcPr marL="4630" marR="4630" marT="463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en-US" altLang="ja-JP" sz="1000" b="0" i="0" u="none" strike="noStrike" dirty="0" smtClean="0">
                          <a:solidFill>
                            <a:srgbClr val="000000"/>
                          </a:solidFill>
                          <a:latin typeface="ＭＳ Ｐゴシック"/>
                        </a:rPr>
                        <a:t>(82)</a:t>
                      </a:r>
                      <a:endParaRPr lang="en-US" altLang="ja-JP" sz="1000" b="0" i="0" u="none" strike="noStrike" dirty="0">
                        <a:solidFill>
                          <a:srgbClr val="000000"/>
                        </a:solidFill>
                        <a:latin typeface="ＭＳ Ｐゴシック"/>
                      </a:endParaRP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en-US" altLang="ja-JP" sz="1000" b="0" i="0" u="none" strike="noStrike" dirty="0">
                          <a:solidFill>
                            <a:srgbClr val="000000"/>
                          </a:solidFill>
                          <a:latin typeface="ＭＳ Ｐゴシック"/>
                        </a:rPr>
                        <a:t>Ⅱ</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ctr"/>
                      <a:r>
                        <a:rPr lang="en-US" altLang="ja-JP" sz="1000" b="0" i="0" u="none" strike="noStrike" dirty="0">
                          <a:solidFill>
                            <a:srgbClr val="000000"/>
                          </a:solidFill>
                          <a:latin typeface="ＭＳ Ｐゴシック"/>
                        </a:rPr>
                        <a:t>【</a:t>
                      </a:r>
                      <a:r>
                        <a:rPr lang="ja-JP" altLang="en-US" sz="1000" b="0" i="0" u="none" strike="noStrike" dirty="0">
                          <a:solidFill>
                            <a:srgbClr val="000000"/>
                          </a:solidFill>
                          <a:latin typeface="ＭＳ Ｐゴシック"/>
                        </a:rPr>
                        <a:t>民営化の取組</a:t>
                      </a:r>
                      <a:r>
                        <a:rPr lang="en-US" altLang="ja-JP" sz="1000" b="0" i="0" u="none" strike="noStrike" dirty="0">
                          <a:solidFill>
                            <a:srgbClr val="000000"/>
                          </a:solidFill>
                          <a:latin typeface="ＭＳ Ｐゴシック"/>
                        </a:rPr>
                        <a:t>】</a:t>
                      </a:r>
                      <a:br>
                        <a:rPr lang="en-US" altLang="ja-JP" sz="1000" b="0" i="0" u="none" strike="noStrike" dirty="0">
                          <a:solidFill>
                            <a:srgbClr val="000000"/>
                          </a:solidFill>
                          <a:latin typeface="ＭＳ Ｐゴシック"/>
                        </a:rPr>
                      </a:br>
                      <a:r>
                        <a:rPr lang="en-US" altLang="ja-JP" sz="1000" b="0" i="0" u="none" strike="noStrike" dirty="0">
                          <a:solidFill>
                            <a:srgbClr val="000000"/>
                          </a:solidFill>
                          <a:latin typeface="ＭＳ Ｐゴシック"/>
                        </a:rPr>
                        <a:t>(2) </a:t>
                      </a:r>
                      <a:r>
                        <a:rPr lang="ja-JP" altLang="en-US" sz="1000" b="0" i="0" u="none" strike="noStrike" dirty="0">
                          <a:solidFill>
                            <a:srgbClr val="000000"/>
                          </a:solidFill>
                          <a:latin typeface="ＭＳ Ｐゴシック"/>
                        </a:rPr>
                        <a:t>バス</a:t>
                      </a:r>
                    </a:p>
                  </a:txBody>
                  <a:tcPr marL="4630" marR="4630" marT="463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rtl="0" fontAlgn="ctr"/>
                      <a:r>
                        <a:rPr lang="ja-JP" altLang="en-US" sz="1000" b="0" i="0" u="none" strike="noStrike" dirty="0">
                          <a:solidFill>
                            <a:srgbClr val="000000"/>
                          </a:solidFill>
                          <a:latin typeface="ＭＳ Ｐゴシック"/>
                        </a:rPr>
                        <a:t>バス事業の民営化</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dirty="0">
                          <a:solidFill>
                            <a:srgbClr val="000000"/>
                          </a:solidFill>
                          <a:latin typeface="ＭＳ Ｐゴシック"/>
                        </a:rPr>
                        <a:t>　</a:t>
                      </a:r>
                    </a:p>
                  </a:txBody>
                  <a:tcPr marL="4630" marR="4630" marT="4630" marB="0" vert="eaVert"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dirty="0">
                          <a:solidFill>
                            <a:srgbClr val="000000"/>
                          </a:solidFill>
                          <a:latin typeface="ＭＳ Ｐゴシック"/>
                        </a:rPr>
                        <a:t>✔</a:t>
                      </a: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dirty="0">
                          <a:solidFill>
                            <a:srgbClr val="000000"/>
                          </a:solidFill>
                          <a:latin typeface="ＭＳ Ｐゴシック"/>
                        </a:rPr>
                        <a:t>　</a:t>
                      </a:r>
                    </a:p>
                  </a:txBody>
                  <a:tcPr marL="4630" marR="4630" marT="4630" marB="0" vert="eaVert"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dirty="0">
                          <a:solidFill>
                            <a:srgbClr val="000000"/>
                          </a:solidFill>
                          <a:latin typeface="ＭＳ Ｐゴシック"/>
                        </a:rPr>
                        <a:t>　</a:t>
                      </a: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dirty="0">
                          <a:solidFill>
                            <a:srgbClr val="000000"/>
                          </a:solidFill>
                          <a:latin typeface="ＭＳ Ｐゴシック"/>
                        </a:rPr>
                        <a:t>✔</a:t>
                      </a: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dirty="0">
                          <a:solidFill>
                            <a:srgbClr val="000000"/>
                          </a:solidFill>
                          <a:latin typeface="ＭＳ Ｐゴシック"/>
                        </a:rPr>
                        <a:t>　</a:t>
                      </a: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ctr"/>
                      <a:r>
                        <a:rPr lang="ja-JP" altLang="en-US" sz="1000" b="0" i="0" u="none" strike="noStrike" dirty="0">
                          <a:solidFill>
                            <a:srgbClr val="000000"/>
                          </a:solidFill>
                          <a:latin typeface="ＭＳ Ｐゴシック"/>
                        </a:rPr>
                        <a:t>都市交通局</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extLst>
                  <a:ext uri="{0D108BD9-81ED-4DB2-BD59-A6C34878D82A}">
                    <a16:rowId xmlns:a16="http://schemas.microsoft.com/office/drawing/2014/main" xmlns="" val="10004"/>
                  </a:ext>
                </a:extLst>
              </a:tr>
              <a:tr h="522589">
                <a:tc>
                  <a:txBody>
                    <a:bodyPr/>
                    <a:lstStyle/>
                    <a:p>
                      <a:pPr algn="ctr" fontAlgn="ctr"/>
                      <a:r>
                        <a:rPr lang="en-US" sz="1000" b="0" i="0" u="none" strike="noStrike" dirty="0">
                          <a:solidFill>
                            <a:srgbClr val="000000"/>
                          </a:solidFill>
                          <a:latin typeface="ＭＳ Ｐゴシック"/>
                        </a:rPr>
                        <a:t>C</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en-US" altLang="ja-JP" sz="1000" b="0" i="0" u="none" strike="noStrike" dirty="0">
                          <a:solidFill>
                            <a:srgbClr val="000000"/>
                          </a:solidFill>
                          <a:latin typeface="ＭＳ Ｐゴシック"/>
                        </a:rPr>
                        <a:t>3.</a:t>
                      </a:r>
                    </a:p>
                  </a:txBody>
                  <a:tcPr marL="4630" marR="4630" marT="463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en-US" altLang="ja-JP" sz="1000" b="0" i="0" u="none" strike="noStrike" dirty="0" smtClean="0">
                          <a:solidFill>
                            <a:srgbClr val="000000"/>
                          </a:solidFill>
                          <a:latin typeface="ＭＳ Ｐゴシック"/>
                        </a:rPr>
                        <a:t>(83)</a:t>
                      </a:r>
                      <a:endParaRPr lang="en-US" altLang="ja-JP" sz="1000" b="0" i="0" u="none" strike="noStrike" dirty="0">
                        <a:solidFill>
                          <a:srgbClr val="000000"/>
                        </a:solidFill>
                        <a:latin typeface="ＭＳ Ｐゴシック"/>
                      </a:endParaRP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en-US" altLang="ja-JP" sz="1000" b="0" i="0" u="none" strike="noStrike" dirty="0">
                          <a:solidFill>
                            <a:srgbClr val="000000"/>
                          </a:solidFill>
                          <a:latin typeface="ＭＳ Ｐゴシック"/>
                        </a:rPr>
                        <a:t>Ⅱ</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ctr"/>
                      <a:r>
                        <a:rPr lang="en-US" altLang="ja-JP" sz="1000" b="0" i="0" u="none" strike="noStrike" dirty="0">
                          <a:solidFill>
                            <a:srgbClr val="000000"/>
                          </a:solidFill>
                          <a:latin typeface="ＭＳ Ｐゴシック"/>
                        </a:rPr>
                        <a:t>【</a:t>
                      </a:r>
                      <a:r>
                        <a:rPr lang="ja-JP" altLang="en-US" sz="1000" b="0" i="0" u="none" strike="noStrike" dirty="0">
                          <a:solidFill>
                            <a:srgbClr val="000000"/>
                          </a:solidFill>
                          <a:latin typeface="ＭＳ Ｐゴシック"/>
                        </a:rPr>
                        <a:t>民営化の取組</a:t>
                      </a:r>
                      <a:r>
                        <a:rPr lang="en-US" altLang="ja-JP" sz="1000" b="0" i="0" u="none" strike="noStrike" dirty="0">
                          <a:solidFill>
                            <a:srgbClr val="000000"/>
                          </a:solidFill>
                          <a:latin typeface="ＭＳ Ｐゴシック"/>
                        </a:rPr>
                        <a:t>】</a:t>
                      </a:r>
                      <a:br>
                        <a:rPr lang="en-US" altLang="ja-JP" sz="1000" b="0" i="0" u="none" strike="noStrike" dirty="0">
                          <a:solidFill>
                            <a:srgbClr val="000000"/>
                          </a:solidFill>
                          <a:latin typeface="ＭＳ Ｐゴシック"/>
                        </a:rPr>
                      </a:br>
                      <a:r>
                        <a:rPr lang="en-US" altLang="ja-JP" sz="1000" b="0" i="0" u="none" strike="noStrike" dirty="0">
                          <a:solidFill>
                            <a:srgbClr val="000000"/>
                          </a:solidFill>
                          <a:latin typeface="ＭＳ Ｐゴシック"/>
                        </a:rPr>
                        <a:t>(3) </a:t>
                      </a:r>
                      <a:r>
                        <a:rPr lang="ja-JP" altLang="en-US" sz="1000" b="0" i="0" u="none" strike="noStrike" dirty="0">
                          <a:solidFill>
                            <a:srgbClr val="000000"/>
                          </a:solidFill>
                          <a:latin typeface="ＭＳ Ｐゴシック"/>
                        </a:rPr>
                        <a:t>水道</a:t>
                      </a:r>
                    </a:p>
                  </a:txBody>
                  <a:tcPr marL="4630" marR="4630" marT="463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rtl="0" fontAlgn="ctr"/>
                      <a:r>
                        <a:rPr lang="ja-JP" altLang="en-US" sz="1000" b="0" i="0" u="none" strike="noStrike" dirty="0">
                          <a:solidFill>
                            <a:srgbClr val="000000"/>
                          </a:solidFill>
                          <a:latin typeface="ＭＳ Ｐゴシック"/>
                        </a:rPr>
                        <a:t>水道事業の民営化</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dirty="0">
                          <a:solidFill>
                            <a:srgbClr val="000000"/>
                          </a:solidFill>
                          <a:latin typeface="ＭＳ Ｐゴシック"/>
                        </a:rPr>
                        <a:t>　</a:t>
                      </a:r>
                    </a:p>
                  </a:txBody>
                  <a:tcPr marL="4630" marR="4630" marT="4630" marB="0" vert="eaVert"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a:solidFill>
                            <a:srgbClr val="000000"/>
                          </a:solidFill>
                          <a:latin typeface="ＭＳ Ｐゴシック"/>
                        </a:rPr>
                        <a:t>✔</a:t>
                      </a: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a:solidFill>
                            <a:srgbClr val="000000"/>
                          </a:solidFill>
                          <a:latin typeface="ＭＳ Ｐゴシック"/>
                        </a:rPr>
                        <a:t>　</a:t>
                      </a:r>
                    </a:p>
                  </a:txBody>
                  <a:tcPr marL="4630" marR="4630" marT="4630" marB="0" vert="eaVert"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a:solidFill>
                            <a:srgbClr val="000000"/>
                          </a:solidFill>
                          <a:latin typeface="ＭＳ Ｐゴシック"/>
                        </a:rPr>
                        <a:t>　</a:t>
                      </a: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a:solidFill>
                            <a:srgbClr val="000000"/>
                          </a:solidFill>
                          <a:latin typeface="ＭＳ Ｐゴシック"/>
                        </a:rPr>
                        <a:t>✔</a:t>
                      </a: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a:solidFill>
                            <a:srgbClr val="000000"/>
                          </a:solidFill>
                          <a:latin typeface="ＭＳ Ｐゴシック"/>
                        </a:rPr>
                        <a:t>　</a:t>
                      </a: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ctr"/>
                      <a:r>
                        <a:rPr lang="ja-JP" altLang="en-US" sz="1000" b="0" i="0" u="none" strike="noStrike" dirty="0">
                          <a:solidFill>
                            <a:srgbClr val="000000"/>
                          </a:solidFill>
                          <a:latin typeface="ＭＳ Ｐゴシック"/>
                        </a:rPr>
                        <a:t>水道局</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extLst>
                  <a:ext uri="{0D108BD9-81ED-4DB2-BD59-A6C34878D82A}">
                    <a16:rowId xmlns:a16="http://schemas.microsoft.com/office/drawing/2014/main" xmlns="" val="10005"/>
                  </a:ext>
                </a:extLst>
              </a:tr>
              <a:tr h="522589">
                <a:tc>
                  <a:txBody>
                    <a:bodyPr/>
                    <a:lstStyle/>
                    <a:p>
                      <a:pPr algn="ctr" fontAlgn="ctr"/>
                      <a:r>
                        <a:rPr lang="en-US" sz="1000" b="0" i="0" u="none" strike="noStrike">
                          <a:solidFill>
                            <a:srgbClr val="000000"/>
                          </a:solidFill>
                          <a:latin typeface="ＭＳ Ｐゴシック"/>
                        </a:rPr>
                        <a:t>C</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en-US" altLang="ja-JP" sz="1000" b="0" i="0" u="none" strike="noStrike">
                          <a:solidFill>
                            <a:srgbClr val="000000"/>
                          </a:solidFill>
                          <a:latin typeface="ＭＳ Ｐゴシック"/>
                        </a:rPr>
                        <a:t>4.</a:t>
                      </a:r>
                    </a:p>
                  </a:txBody>
                  <a:tcPr marL="4630" marR="4630" marT="463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en-US" altLang="ja-JP" sz="1000" b="0" i="0" u="none" strike="noStrike" dirty="0" smtClean="0">
                          <a:solidFill>
                            <a:srgbClr val="000000"/>
                          </a:solidFill>
                          <a:latin typeface="ＭＳ Ｐゴシック"/>
                        </a:rPr>
                        <a:t>(84)</a:t>
                      </a:r>
                      <a:endParaRPr lang="en-US" altLang="ja-JP" sz="1000" b="0" i="0" u="none" strike="noStrike" dirty="0">
                        <a:solidFill>
                          <a:srgbClr val="000000"/>
                        </a:solidFill>
                        <a:latin typeface="ＭＳ Ｐゴシック"/>
                      </a:endParaRP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en-US" altLang="ja-JP" sz="1000" b="0" i="0" u="none" strike="noStrike" dirty="0">
                          <a:solidFill>
                            <a:srgbClr val="000000"/>
                          </a:solidFill>
                          <a:latin typeface="ＭＳ Ｐゴシック"/>
                        </a:rPr>
                        <a:t>Ⅱ</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ctr"/>
                      <a:r>
                        <a:rPr lang="en-US" altLang="ja-JP" sz="1000" b="0" i="0" u="none" strike="noStrike" dirty="0">
                          <a:solidFill>
                            <a:srgbClr val="000000"/>
                          </a:solidFill>
                          <a:latin typeface="ＭＳ Ｐゴシック"/>
                        </a:rPr>
                        <a:t>【</a:t>
                      </a:r>
                      <a:r>
                        <a:rPr lang="ja-JP" altLang="en-US" sz="1000" b="0" i="0" u="none" strike="noStrike" dirty="0">
                          <a:solidFill>
                            <a:srgbClr val="000000"/>
                          </a:solidFill>
                          <a:latin typeface="ＭＳ Ｐゴシック"/>
                        </a:rPr>
                        <a:t>民営化の取組</a:t>
                      </a:r>
                      <a:r>
                        <a:rPr lang="en-US" altLang="ja-JP" sz="1000" b="0" i="0" u="none" strike="noStrike" dirty="0">
                          <a:solidFill>
                            <a:srgbClr val="000000"/>
                          </a:solidFill>
                          <a:latin typeface="ＭＳ Ｐゴシック"/>
                        </a:rPr>
                        <a:t>】</a:t>
                      </a:r>
                      <a:br>
                        <a:rPr lang="en-US" altLang="ja-JP" sz="1000" b="0" i="0" u="none" strike="noStrike" dirty="0">
                          <a:solidFill>
                            <a:srgbClr val="000000"/>
                          </a:solidFill>
                          <a:latin typeface="ＭＳ Ｐゴシック"/>
                        </a:rPr>
                      </a:br>
                      <a:r>
                        <a:rPr lang="en-US" altLang="ja-JP" sz="1000" b="0" i="0" u="none" strike="noStrike" dirty="0" smtClean="0">
                          <a:solidFill>
                            <a:srgbClr val="000000"/>
                          </a:solidFill>
                          <a:latin typeface="ＭＳ Ｐゴシック"/>
                        </a:rPr>
                        <a:t>(6)</a:t>
                      </a:r>
                      <a:r>
                        <a:rPr lang="ja-JP" altLang="en-US" sz="1000" b="0" i="0" u="none" strike="noStrike" dirty="0" smtClean="0">
                          <a:solidFill>
                            <a:srgbClr val="000000"/>
                          </a:solidFill>
                          <a:latin typeface="ＭＳ Ｐゴシック"/>
                        </a:rPr>
                        <a:t>ごみ</a:t>
                      </a:r>
                      <a:endParaRPr lang="en-US" altLang="ja-JP" sz="1000" b="0" i="0" u="none" strike="noStrike" dirty="0">
                        <a:solidFill>
                          <a:srgbClr val="000000"/>
                        </a:solidFill>
                        <a:latin typeface="ＭＳ Ｐゴシック"/>
                      </a:endParaRPr>
                    </a:p>
                    <a:p>
                      <a:pPr algn="l" fontAlgn="ctr"/>
                      <a:r>
                        <a:rPr lang="ja-JP" altLang="en-US" sz="1000" b="0" i="0" u="none" strike="noStrike" dirty="0">
                          <a:solidFill>
                            <a:srgbClr val="000000"/>
                          </a:solidFill>
                          <a:latin typeface="ＭＳ Ｐゴシック"/>
                        </a:rPr>
                        <a:t>　　（一般廃棄物）</a:t>
                      </a:r>
                    </a:p>
                  </a:txBody>
                  <a:tcPr marL="4630" marR="4630" marT="463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ctr"/>
                      <a:r>
                        <a:rPr lang="ja-JP" altLang="en-US" sz="1000" b="0" i="0" u="none" strike="noStrike" dirty="0">
                          <a:solidFill>
                            <a:srgbClr val="000000"/>
                          </a:solidFill>
                          <a:latin typeface="ＭＳ Ｐゴシック"/>
                        </a:rPr>
                        <a:t>家庭系ごみ収集輸送事業の新たな経営形態への移行</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dirty="0">
                          <a:solidFill>
                            <a:srgbClr val="000000"/>
                          </a:solidFill>
                          <a:latin typeface="ＭＳ Ｐゴシック"/>
                        </a:rPr>
                        <a:t>　</a:t>
                      </a:r>
                    </a:p>
                  </a:txBody>
                  <a:tcPr marL="4630" marR="4630" marT="4630" marB="0" vert="eaVert"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dirty="0">
                          <a:solidFill>
                            <a:srgbClr val="000000"/>
                          </a:solidFill>
                          <a:latin typeface="ＭＳ Ｐゴシック"/>
                        </a:rPr>
                        <a:t>✔</a:t>
                      </a: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dirty="0">
                          <a:solidFill>
                            <a:srgbClr val="000000"/>
                          </a:solidFill>
                          <a:latin typeface="ＭＳ Ｐゴシック"/>
                        </a:rPr>
                        <a:t>　</a:t>
                      </a:r>
                    </a:p>
                  </a:txBody>
                  <a:tcPr marL="4630" marR="4630" marT="4630" marB="0" vert="eaVert"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dirty="0">
                          <a:solidFill>
                            <a:srgbClr val="000000"/>
                          </a:solidFill>
                          <a:latin typeface="ＭＳ Ｐゴシック"/>
                        </a:rPr>
                        <a:t>　</a:t>
                      </a: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dirty="0">
                          <a:solidFill>
                            <a:srgbClr val="000000"/>
                          </a:solidFill>
                          <a:latin typeface="ＭＳ Ｐゴシック"/>
                        </a:rPr>
                        <a:t>✔</a:t>
                      </a: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dirty="0">
                          <a:solidFill>
                            <a:srgbClr val="000000"/>
                          </a:solidFill>
                          <a:latin typeface="ＭＳ Ｐゴシック"/>
                        </a:rPr>
                        <a:t>　</a:t>
                      </a: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ctr"/>
                      <a:r>
                        <a:rPr lang="ja-JP" altLang="en-US" sz="1000" b="0" i="0" u="none" strike="noStrike" dirty="0">
                          <a:solidFill>
                            <a:srgbClr val="000000"/>
                          </a:solidFill>
                          <a:latin typeface="ＭＳ Ｐゴシック"/>
                        </a:rPr>
                        <a:t>環境局</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extLst>
                  <a:ext uri="{0D108BD9-81ED-4DB2-BD59-A6C34878D82A}">
                    <a16:rowId xmlns:a16="http://schemas.microsoft.com/office/drawing/2014/main" xmlns="" val="10006"/>
                  </a:ext>
                </a:extLst>
              </a:tr>
              <a:tr h="522589">
                <a:tc>
                  <a:txBody>
                    <a:bodyPr/>
                    <a:lstStyle/>
                    <a:p>
                      <a:pPr algn="ctr" fontAlgn="ctr"/>
                      <a:r>
                        <a:rPr lang="en-US" sz="1000" b="0" i="0" u="none" strike="noStrike" dirty="0">
                          <a:solidFill>
                            <a:srgbClr val="000000"/>
                          </a:solidFill>
                          <a:latin typeface="ＭＳ Ｐゴシック"/>
                        </a:rPr>
                        <a:t>C</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en-US" altLang="ja-JP" sz="1000" b="0" i="0" u="none" strike="noStrike">
                          <a:solidFill>
                            <a:srgbClr val="000000"/>
                          </a:solidFill>
                          <a:latin typeface="ＭＳ Ｐゴシック"/>
                        </a:rPr>
                        <a:t>5.</a:t>
                      </a:r>
                    </a:p>
                  </a:txBody>
                  <a:tcPr marL="4630" marR="4630" marT="463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en-US" altLang="ja-JP" sz="1000" b="0" i="0" u="none" strike="noStrike" dirty="0" smtClean="0">
                          <a:solidFill>
                            <a:srgbClr val="000000"/>
                          </a:solidFill>
                          <a:latin typeface="ＭＳ Ｐゴシック"/>
                        </a:rPr>
                        <a:t>(85)</a:t>
                      </a:r>
                      <a:endParaRPr lang="en-US" altLang="ja-JP" sz="1000" b="0" i="0" u="none" strike="noStrike" dirty="0">
                        <a:solidFill>
                          <a:srgbClr val="000000"/>
                        </a:solidFill>
                        <a:latin typeface="ＭＳ Ｐゴシック"/>
                      </a:endParaRP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en-US" altLang="ja-JP" sz="1000" b="0" i="0" u="none" strike="noStrike" dirty="0">
                          <a:solidFill>
                            <a:srgbClr val="000000"/>
                          </a:solidFill>
                          <a:latin typeface="ＭＳ Ｐゴシック"/>
                        </a:rPr>
                        <a:t>Ⅱ</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ctr"/>
                      <a:r>
                        <a:rPr lang="en-US" altLang="ja-JP" sz="1000" b="0" i="0" u="none" strike="noStrike" dirty="0">
                          <a:solidFill>
                            <a:srgbClr val="000000"/>
                          </a:solidFill>
                          <a:latin typeface="ＭＳ Ｐゴシック"/>
                        </a:rPr>
                        <a:t>【</a:t>
                      </a:r>
                      <a:r>
                        <a:rPr lang="ja-JP" altLang="en-US" sz="1000" b="0" i="0" u="none" strike="noStrike" dirty="0">
                          <a:solidFill>
                            <a:srgbClr val="000000"/>
                          </a:solidFill>
                          <a:latin typeface="ＭＳ Ｐゴシック"/>
                        </a:rPr>
                        <a:t>民営化の取組</a:t>
                      </a:r>
                      <a:r>
                        <a:rPr lang="en-US" altLang="ja-JP" sz="1000" b="0" i="0" u="none" strike="noStrike" dirty="0">
                          <a:solidFill>
                            <a:srgbClr val="000000"/>
                          </a:solidFill>
                          <a:latin typeface="ＭＳ Ｐゴシック"/>
                        </a:rPr>
                        <a:t>】</a:t>
                      </a:r>
                      <a:br>
                        <a:rPr lang="en-US" altLang="ja-JP" sz="1000" b="0" i="0" u="none" strike="noStrike" dirty="0">
                          <a:solidFill>
                            <a:srgbClr val="000000"/>
                          </a:solidFill>
                          <a:latin typeface="ＭＳ Ｐゴシック"/>
                        </a:rPr>
                      </a:br>
                      <a:r>
                        <a:rPr lang="en-US" altLang="ja-JP" sz="1000" b="0" i="0" u="none" strike="noStrike" dirty="0" smtClean="0">
                          <a:solidFill>
                            <a:srgbClr val="000000"/>
                          </a:solidFill>
                          <a:latin typeface="ＭＳ Ｐゴシック"/>
                        </a:rPr>
                        <a:t>(4) </a:t>
                      </a:r>
                      <a:r>
                        <a:rPr lang="ja-JP" altLang="en-US" sz="1000" b="0" i="0" u="none" strike="noStrike" dirty="0">
                          <a:solidFill>
                            <a:srgbClr val="000000"/>
                          </a:solidFill>
                          <a:latin typeface="ＭＳ Ｐゴシック"/>
                        </a:rPr>
                        <a:t>下水道</a:t>
                      </a:r>
                    </a:p>
                  </a:txBody>
                  <a:tcPr marL="4630" marR="4630" marT="463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rtl="0" fontAlgn="ctr"/>
                      <a:r>
                        <a:rPr lang="ja-JP" altLang="en-US" sz="1000" b="0" i="0" u="none" strike="noStrike" dirty="0">
                          <a:solidFill>
                            <a:srgbClr val="000000"/>
                          </a:solidFill>
                          <a:latin typeface="ＭＳ Ｐゴシック"/>
                        </a:rPr>
                        <a:t>下水道事業の経営形態の見直し</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dirty="0">
                          <a:solidFill>
                            <a:srgbClr val="000000"/>
                          </a:solidFill>
                          <a:latin typeface="ＭＳ Ｐゴシック"/>
                        </a:rPr>
                        <a:t>　</a:t>
                      </a:r>
                    </a:p>
                  </a:txBody>
                  <a:tcPr marL="4630" marR="4630" marT="4630" marB="0" vert="eaVert"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dirty="0">
                          <a:solidFill>
                            <a:srgbClr val="000000"/>
                          </a:solidFill>
                          <a:latin typeface="ＭＳ Ｐゴシック"/>
                        </a:rPr>
                        <a:t>✔</a:t>
                      </a: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dirty="0">
                          <a:solidFill>
                            <a:srgbClr val="000000"/>
                          </a:solidFill>
                          <a:latin typeface="ＭＳ Ｐゴシック"/>
                        </a:rPr>
                        <a:t>　</a:t>
                      </a:r>
                    </a:p>
                  </a:txBody>
                  <a:tcPr marL="4630" marR="4630" marT="4630" marB="0" vert="eaVert"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a:solidFill>
                            <a:srgbClr val="000000"/>
                          </a:solidFill>
                          <a:latin typeface="ＭＳ Ｐゴシック"/>
                        </a:rPr>
                        <a:t>　</a:t>
                      </a: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dirty="0">
                          <a:solidFill>
                            <a:srgbClr val="000000"/>
                          </a:solidFill>
                          <a:latin typeface="ＭＳ Ｐゴシック"/>
                        </a:rPr>
                        <a:t>✔</a:t>
                      </a: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dirty="0">
                          <a:solidFill>
                            <a:srgbClr val="000000"/>
                          </a:solidFill>
                          <a:latin typeface="ＭＳ Ｐゴシック"/>
                        </a:rPr>
                        <a:t>　</a:t>
                      </a: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ctr"/>
                      <a:r>
                        <a:rPr lang="ja-JP" altLang="en-US" sz="1000" b="0" i="0" u="none" strike="noStrike" dirty="0">
                          <a:solidFill>
                            <a:srgbClr val="000000"/>
                          </a:solidFill>
                          <a:latin typeface="ＭＳ Ｐゴシック"/>
                        </a:rPr>
                        <a:t>建設局</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extLst>
                  <a:ext uri="{0D108BD9-81ED-4DB2-BD59-A6C34878D82A}">
                    <a16:rowId xmlns:a16="http://schemas.microsoft.com/office/drawing/2014/main" xmlns="" val="10007"/>
                  </a:ext>
                </a:extLst>
              </a:tr>
              <a:tr h="522589">
                <a:tc>
                  <a:txBody>
                    <a:bodyPr/>
                    <a:lstStyle/>
                    <a:p>
                      <a:pPr algn="ctr" fontAlgn="ctr"/>
                      <a:r>
                        <a:rPr lang="en-US" sz="1000" b="0" i="0" u="none" strike="noStrike" dirty="0">
                          <a:solidFill>
                            <a:srgbClr val="000000"/>
                          </a:solidFill>
                          <a:latin typeface="ＭＳ Ｐゴシック"/>
                        </a:rPr>
                        <a:t>C</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en-US" altLang="ja-JP" sz="1000" b="0" i="0" u="none" strike="noStrike" dirty="0">
                          <a:solidFill>
                            <a:srgbClr val="000000"/>
                          </a:solidFill>
                          <a:latin typeface="ＭＳ Ｐゴシック"/>
                        </a:rPr>
                        <a:t>6.</a:t>
                      </a:r>
                    </a:p>
                  </a:txBody>
                  <a:tcPr marL="4630" marR="4630" marT="463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en-US" altLang="ja-JP" sz="1000" b="0" i="0" u="none" strike="noStrike" dirty="0" smtClean="0">
                          <a:solidFill>
                            <a:srgbClr val="000000"/>
                          </a:solidFill>
                          <a:latin typeface="ＭＳ Ｐゴシック"/>
                        </a:rPr>
                        <a:t>(86)</a:t>
                      </a:r>
                      <a:endParaRPr lang="en-US" altLang="ja-JP" sz="1000" b="0" i="0" u="none" strike="noStrike" dirty="0">
                        <a:solidFill>
                          <a:srgbClr val="000000"/>
                        </a:solidFill>
                        <a:latin typeface="ＭＳ Ｐゴシック"/>
                      </a:endParaRP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en-US" altLang="ja-JP" sz="1000" b="0" i="0" u="none" strike="noStrike" dirty="0">
                          <a:solidFill>
                            <a:srgbClr val="000000"/>
                          </a:solidFill>
                          <a:latin typeface="ＭＳ Ｐゴシック"/>
                        </a:rPr>
                        <a:t>Ⅱ</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ctr"/>
                      <a:r>
                        <a:rPr lang="en-US" altLang="ja-JP" sz="1000" b="0" i="0" u="none" strike="noStrike" dirty="0">
                          <a:solidFill>
                            <a:srgbClr val="000000"/>
                          </a:solidFill>
                          <a:latin typeface="ＭＳ Ｐゴシック"/>
                        </a:rPr>
                        <a:t>【</a:t>
                      </a:r>
                      <a:r>
                        <a:rPr lang="ja-JP" altLang="en-US" sz="1000" b="0" i="0" u="none" strike="noStrike" dirty="0">
                          <a:solidFill>
                            <a:srgbClr val="000000"/>
                          </a:solidFill>
                          <a:latin typeface="ＭＳ Ｐゴシック"/>
                        </a:rPr>
                        <a:t>民営化の取組</a:t>
                      </a:r>
                      <a:r>
                        <a:rPr lang="en-US" altLang="ja-JP" sz="1000" b="0" i="0" u="none" strike="noStrike" dirty="0">
                          <a:solidFill>
                            <a:srgbClr val="000000"/>
                          </a:solidFill>
                          <a:latin typeface="ＭＳ Ｐゴシック"/>
                        </a:rPr>
                        <a:t>】</a:t>
                      </a:r>
                      <a:br>
                        <a:rPr lang="en-US" altLang="ja-JP" sz="1000" b="0" i="0" u="none" strike="noStrike" dirty="0">
                          <a:solidFill>
                            <a:srgbClr val="000000"/>
                          </a:solidFill>
                          <a:latin typeface="ＭＳ Ｐゴシック"/>
                        </a:rPr>
                      </a:br>
                      <a:r>
                        <a:rPr lang="en-US" altLang="ja-JP" sz="1000" b="0" i="0" u="none" strike="noStrike" dirty="0" smtClean="0">
                          <a:solidFill>
                            <a:srgbClr val="000000"/>
                          </a:solidFill>
                          <a:latin typeface="ＭＳ Ｐゴシック"/>
                        </a:rPr>
                        <a:t>(5) </a:t>
                      </a:r>
                      <a:r>
                        <a:rPr lang="ja-JP" altLang="en-US" sz="1000" b="0" i="0" u="none" strike="noStrike" dirty="0">
                          <a:solidFill>
                            <a:srgbClr val="000000"/>
                          </a:solidFill>
                          <a:latin typeface="ＭＳ Ｐゴシック"/>
                        </a:rPr>
                        <a:t>幼稚園・保育所</a:t>
                      </a:r>
                    </a:p>
                  </a:txBody>
                  <a:tcPr marL="4630" marR="4630" marT="463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ctr"/>
                      <a:r>
                        <a:rPr lang="ja-JP" altLang="en-US" sz="1000" b="0" i="0" u="none" strike="noStrike" dirty="0">
                          <a:solidFill>
                            <a:srgbClr val="000000"/>
                          </a:solidFill>
                          <a:latin typeface="ＭＳ Ｐゴシック"/>
                        </a:rPr>
                        <a:t>幼稚園・保育所の民営化</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dirty="0">
                          <a:solidFill>
                            <a:srgbClr val="000000"/>
                          </a:solidFill>
                          <a:latin typeface="ＭＳ Ｐゴシック"/>
                        </a:rPr>
                        <a:t>　</a:t>
                      </a:r>
                    </a:p>
                  </a:txBody>
                  <a:tcPr marL="4630" marR="4630" marT="4630" marB="0" vert="eaVert"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dirty="0">
                          <a:solidFill>
                            <a:srgbClr val="000000"/>
                          </a:solidFill>
                          <a:latin typeface="ＭＳ Ｐゴシック"/>
                        </a:rPr>
                        <a:t>✔</a:t>
                      </a: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dirty="0">
                          <a:solidFill>
                            <a:srgbClr val="000000"/>
                          </a:solidFill>
                          <a:latin typeface="ＭＳ Ｐゴシック"/>
                        </a:rPr>
                        <a:t>　</a:t>
                      </a:r>
                    </a:p>
                  </a:txBody>
                  <a:tcPr marL="4630" marR="4630" marT="4630" marB="0" vert="eaVert"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dirty="0">
                          <a:solidFill>
                            <a:srgbClr val="000000"/>
                          </a:solidFill>
                          <a:latin typeface="ＭＳ Ｐゴシック"/>
                        </a:rPr>
                        <a:t>　</a:t>
                      </a: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dirty="0">
                          <a:solidFill>
                            <a:srgbClr val="000000"/>
                          </a:solidFill>
                          <a:latin typeface="ＭＳ Ｐゴシック"/>
                        </a:rPr>
                        <a:t>✔</a:t>
                      </a: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dirty="0">
                          <a:solidFill>
                            <a:srgbClr val="000000"/>
                          </a:solidFill>
                          <a:latin typeface="ＭＳ Ｐゴシック"/>
                        </a:rPr>
                        <a:t>　</a:t>
                      </a: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ctr"/>
                      <a:r>
                        <a:rPr lang="ja-JP" altLang="en-US" sz="1000" b="0" i="0" u="none" strike="noStrike" dirty="0">
                          <a:solidFill>
                            <a:srgbClr val="000000"/>
                          </a:solidFill>
                          <a:latin typeface="ＭＳ Ｐゴシック"/>
                        </a:rPr>
                        <a:t>こども青少年局</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extLst>
                  <a:ext uri="{0D108BD9-81ED-4DB2-BD59-A6C34878D82A}">
                    <a16:rowId xmlns:a16="http://schemas.microsoft.com/office/drawing/2014/main" xmlns="" val="10008"/>
                  </a:ext>
                </a:extLst>
              </a:tr>
              <a:tr h="522589">
                <a:tc>
                  <a:txBody>
                    <a:bodyPr/>
                    <a:lstStyle/>
                    <a:p>
                      <a:pPr algn="ctr" fontAlgn="ctr"/>
                      <a:r>
                        <a:rPr lang="en-US" sz="1000" b="0" i="0" u="none" strike="noStrike" dirty="0">
                          <a:solidFill>
                            <a:srgbClr val="000000"/>
                          </a:solidFill>
                          <a:latin typeface="ＭＳ Ｐゴシック"/>
                        </a:rPr>
                        <a:t>C</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en-US" altLang="ja-JP" sz="1000" b="0" i="0" u="none" strike="noStrike" dirty="0">
                          <a:solidFill>
                            <a:srgbClr val="000000"/>
                          </a:solidFill>
                          <a:latin typeface="ＭＳ Ｐゴシック"/>
                        </a:rPr>
                        <a:t>7.</a:t>
                      </a:r>
                    </a:p>
                  </a:txBody>
                  <a:tcPr marL="4630" marR="4630" marT="463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en-US" altLang="ja-JP" sz="1000" b="0" i="0" u="none" strike="noStrike" dirty="0" smtClean="0">
                          <a:solidFill>
                            <a:srgbClr val="000000"/>
                          </a:solidFill>
                          <a:latin typeface="ＭＳ Ｐゴシック"/>
                        </a:rPr>
                        <a:t>(87)</a:t>
                      </a:r>
                      <a:endParaRPr lang="en-US" altLang="ja-JP" sz="1000" b="0" i="0" u="none" strike="noStrike" dirty="0">
                        <a:solidFill>
                          <a:srgbClr val="000000"/>
                        </a:solidFill>
                        <a:latin typeface="ＭＳ Ｐゴシック"/>
                      </a:endParaRP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en-US" altLang="ja-JP" sz="1000" b="0" i="0" u="none" strike="noStrike" dirty="0">
                          <a:solidFill>
                            <a:srgbClr val="000000"/>
                          </a:solidFill>
                          <a:latin typeface="ＭＳ Ｐゴシック"/>
                        </a:rPr>
                        <a:t>Ⅰ</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ctr"/>
                      <a:r>
                        <a:rPr lang="en-US" altLang="ja-JP" sz="1000" b="0" i="0" u="none" strike="noStrike" dirty="0">
                          <a:solidFill>
                            <a:srgbClr val="000000"/>
                          </a:solidFill>
                          <a:latin typeface="ＭＳ Ｐゴシック"/>
                        </a:rPr>
                        <a:t>(5) </a:t>
                      </a:r>
                      <a:r>
                        <a:rPr lang="ja-JP" altLang="en-US" sz="1000" b="0" i="0" u="none" strike="noStrike" dirty="0">
                          <a:solidFill>
                            <a:srgbClr val="000000"/>
                          </a:solidFill>
                          <a:latin typeface="ＭＳ Ｐゴシック"/>
                        </a:rPr>
                        <a:t>インフラ整備</a:t>
                      </a:r>
                    </a:p>
                  </a:txBody>
                  <a:tcPr marL="4630" marR="4630" marT="463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ctr"/>
                      <a:r>
                        <a:rPr lang="zh-TW" altLang="en-US" sz="1000" b="0" i="0" u="none" strike="noStrike" dirty="0">
                          <a:solidFill>
                            <a:srgbClr val="000000"/>
                          </a:solidFill>
                          <a:latin typeface="ＭＳ Ｐゴシック" pitchFamily="50" charset="-128"/>
                          <a:ea typeface="ＭＳ Ｐゴシック" pitchFamily="50" charset="-128"/>
                        </a:rPr>
                        <a:t>大阪駅地下駅化（東海道線支線地下化事業、新駅設置事業）</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dirty="0">
                          <a:solidFill>
                            <a:srgbClr val="000000"/>
                          </a:solidFill>
                          <a:latin typeface="ＭＳ Ｐゴシック"/>
                        </a:rPr>
                        <a:t>✔</a:t>
                      </a:r>
                    </a:p>
                  </a:txBody>
                  <a:tcPr marL="4630" marR="4630" marT="4630" marB="0" vert="eaVert"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dirty="0">
                          <a:solidFill>
                            <a:srgbClr val="000000"/>
                          </a:solidFill>
                          <a:latin typeface="ＭＳ Ｐゴシック"/>
                        </a:rPr>
                        <a:t>　</a:t>
                      </a: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dirty="0">
                          <a:solidFill>
                            <a:srgbClr val="000000"/>
                          </a:solidFill>
                          <a:latin typeface="ＭＳ Ｐゴシック"/>
                        </a:rPr>
                        <a:t>✔</a:t>
                      </a:r>
                    </a:p>
                  </a:txBody>
                  <a:tcPr marL="4630" marR="4630" marT="4630" marB="0" vert="eaVert"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dirty="0">
                          <a:solidFill>
                            <a:srgbClr val="000000"/>
                          </a:solidFill>
                          <a:latin typeface="ＭＳ Ｐゴシック"/>
                        </a:rPr>
                        <a:t>　</a:t>
                      </a: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dirty="0">
                          <a:solidFill>
                            <a:srgbClr val="000000"/>
                          </a:solidFill>
                          <a:latin typeface="ＭＳ Ｐゴシック"/>
                        </a:rPr>
                        <a:t>　</a:t>
                      </a: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a:solidFill>
                            <a:srgbClr val="000000"/>
                          </a:solidFill>
                          <a:latin typeface="ＭＳ Ｐゴシック"/>
                        </a:rPr>
                        <a:t>　</a:t>
                      </a: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ctr"/>
                      <a:r>
                        <a:rPr lang="ja-JP" altLang="en-US" sz="1000" b="0" i="0" u="none" strike="noStrike">
                          <a:solidFill>
                            <a:srgbClr val="000000"/>
                          </a:solidFill>
                          <a:latin typeface="ＭＳ Ｐゴシック"/>
                        </a:rPr>
                        <a:t>都市計画局</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extLst>
                  <a:ext uri="{0D108BD9-81ED-4DB2-BD59-A6C34878D82A}">
                    <a16:rowId xmlns:a16="http://schemas.microsoft.com/office/drawing/2014/main" xmlns="" val="10009"/>
                  </a:ext>
                </a:extLst>
              </a:tr>
              <a:tr h="522589">
                <a:tc>
                  <a:txBody>
                    <a:bodyPr/>
                    <a:lstStyle/>
                    <a:p>
                      <a:pPr algn="ctr" fontAlgn="ctr"/>
                      <a:r>
                        <a:rPr lang="en-US" sz="1000" b="0" i="0" u="none" strike="noStrike">
                          <a:solidFill>
                            <a:srgbClr val="000000"/>
                          </a:solidFill>
                          <a:latin typeface="ＭＳ Ｐゴシック"/>
                        </a:rPr>
                        <a:t>C</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en-US" altLang="ja-JP" sz="1000" b="0" i="0" u="none" strike="noStrike">
                          <a:solidFill>
                            <a:srgbClr val="000000"/>
                          </a:solidFill>
                          <a:latin typeface="ＭＳ Ｐゴシック"/>
                        </a:rPr>
                        <a:t>7.</a:t>
                      </a:r>
                    </a:p>
                  </a:txBody>
                  <a:tcPr marL="4630" marR="4630" marT="463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en-US" altLang="ja-JP" sz="1000" b="0" i="0" u="none" strike="noStrike" dirty="0" smtClean="0">
                          <a:solidFill>
                            <a:srgbClr val="000000"/>
                          </a:solidFill>
                          <a:latin typeface="ＭＳ Ｐゴシック"/>
                        </a:rPr>
                        <a:t>(88)</a:t>
                      </a:r>
                      <a:endParaRPr lang="en-US" altLang="ja-JP" sz="1000" b="0" i="0" u="none" strike="noStrike" dirty="0">
                        <a:solidFill>
                          <a:srgbClr val="000000"/>
                        </a:solidFill>
                        <a:latin typeface="ＭＳ Ｐゴシック"/>
                      </a:endParaRP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en-US" altLang="ja-JP" sz="1000" b="0" i="0" u="none" strike="noStrike" dirty="0">
                          <a:solidFill>
                            <a:srgbClr val="000000"/>
                          </a:solidFill>
                          <a:latin typeface="ＭＳ Ｐゴシック"/>
                        </a:rPr>
                        <a:t>Ⅰ</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ctr"/>
                      <a:r>
                        <a:rPr lang="en-US" altLang="ja-JP" sz="1000" b="0" i="0" u="none" strike="noStrike">
                          <a:solidFill>
                            <a:srgbClr val="000000"/>
                          </a:solidFill>
                          <a:latin typeface="ＭＳ Ｐゴシック"/>
                        </a:rPr>
                        <a:t>(5) </a:t>
                      </a:r>
                      <a:r>
                        <a:rPr lang="ja-JP" altLang="en-US" sz="1000" b="0" i="0" u="none" strike="noStrike">
                          <a:solidFill>
                            <a:srgbClr val="000000"/>
                          </a:solidFill>
                          <a:latin typeface="ＭＳ Ｐゴシック"/>
                        </a:rPr>
                        <a:t>インフラ整備</a:t>
                      </a:r>
                    </a:p>
                  </a:txBody>
                  <a:tcPr marL="4630" marR="4630" marT="463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rtl="0" fontAlgn="ctr"/>
                      <a:r>
                        <a:rPr lang="ja-JP" altLang="en-US" sz="1000" b="0" i="0" u="none" strike="noStrike" dirty="0">
                          <a:solidFill>
                            <a:srgbClr val="000000"/>
                          </a:solidFill>
                          <a:latin typeface="ＭＳ Ｐゴシック"/>
                        </a:rPr>
                        <a:t>なにわ筋線</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dirty="0">
                          <a:solidFill>
                            <a:srgbClr val="000000"/>
                          </a:solidFill>
                          <a:latin typeface="ＭＳ Ｐゴシック"/>
                        </a:rPr>
                        <a:t>✔</a:t>
                      </a:r>
                    </a:p>
                  </a:txBody>
                  <a:tcPr marL="4630" marR="4630" marT="4630" marB="0" vert="eaVert"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dirty="0">
                          <a:solidFill>
                            <a:srgbClr val="000000"/>
                          </a:solidFill>
                          <a:latin typeface="ＭＳ Ｐゴシック"/>
                        </a:rPr>
                        <a:t>　</a:t>
                      </a: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dirty="0">
                          <a:solidFill>
                            <a:srgbClr val="000000"/>
                          </a:solidFill>
                          <a:latin typeface="ＭＳ Ｐゴシック"/>
                        </a:rPr>
                        <a:t>✔</a:t>
                      </a:r>
                    </a:p>
                  </a:txBody>
                  <a:tcPr marL="4630" marR="4630" marT="4630" marB="0" vert="eaVert"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dirty="0">
                          <a:solidFill>
                            <a:srgbClr val="000000"/>
                          </a:solidFill>
                          <a:latin typeface="ＭＳ Ｐゴシック"/>
                        </a:rPr>
                        <a:t>　</a:t>
                      </a: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dirty="0">
                          <a:solidFill>
                            <a:srgbClr val="000000"/>
                          </a:solidFill>
                          <a:latin typeface="ＭＳ Ｐゴシック"/>
                        </a:rPr>
                        <a:t>　</a:t>
                      </a: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dirty="0">
                          <a:solidFill>
                            <a:srgbClr val="000000"/>
                          </a:solidFill>
                          <a:latin typeface="ＭＳ Ｐゴシック"/>
                        </a:rPr>
                        <a:t>　</a:t>
                      </a: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ctr"/>
                      <a:r>
                        <a:rPr lang="ja-JP" altLang="en-US" sz="1000" b="0" i="0" u="none" strike="noStrike" dirty="0">
                          <a:solidFill>
                            <a:srgbClr val="000000"/>
                          </a:solidFill>
                          <a:latin typeface="ＭＳ Ｐゴシック"/>
                        </a:rPr>
                        <a:t>都市計画局</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extLst>
                  <a:ext uri="{0D108BD9-81ED-4DB2-BD59-A6C34878D82A}">
                    <a16:rowId xmlns:a16="http://schemas.microsoft.com/office/drawing/2014/main" xmlns="" val="10010"/>
                  </a:ext>
                </a:extLst>
              </a:tr>
              <a:tr h="522589">
                <a:tc>
                  <a:txBody>
                    <a:bodyPr/>
                    <a:lstStyle/>
                    <a:p>
                      <a:pPr algn="ctr" fontAlgn="ctr"/>
                      <a:r>
                        <a:rPr lang="en-US" sz="1000" b="0" i="0" u="none" strike="noStrike" dirty="0">
                          <a:solidFill>
                            <a:srgbClr val="000000"/>
                          </a:solidFill>
                          <a:latin typeface="ＭＳ Ｐゴシック"/>
                        </a:rPr>
                        <a:t>C</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en-US" altLang="ja-JP" sz="1000" b="0" i="0" u="none" strike="noStrike">
                          <a:solidFill>
                            <a:srgbClr val="000000"/>
                          </a:solidFill>
                          <a:latin typeface="ＭＳ Ｐゴシック"/>
                        </a:rPr>
                        <a:t>7.</a:t>
                      </a:r>
                    </a:p>
                  </a:txBody>
                  <a:tcPr marL="4630" marR="4630" marT="463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en-US" altLang="ja-JP" sz="1000" b="0" i="0" u="none" strike="noStrike" dirty="0">
                          <a:solidFill>
                            <a:srgbClr val="000000"/>
                          </a:solidFill>
                          <a:latin typeface="ＭＳ Ｐゴシック"/>
                        </a:rPr>
                        <a:t>(</a:t>
                      </a:r>
                      <a:r>
                        <a:rPr lang="en-US" altLang="ja-JP" sz="1000" b="0" i="0" u="none" strike="noStrike" dirty="0" smtClean="0">
                          <a:solidFill>
                            <a:srgbClr val="000000"/>
                          </a:solidFill>
                          <a:latin typeface="ＭＳ Ｐゴシック"/>
                        </a:rPr>
                        <a:t>89)</a:t>
                      </a:r>
                      <a:endParaRPr lang="en-US" altLang="ja-JP" sz="1000" b="0" i="0" u="none" strike="noStrike" dirty="0">
                        <a:solidFill>
                          <a:srgbClr val="000000"/>
                        </a:solidFill>
                        <a:latin typeface="ＭＳ Ｐゴシック"/>
                      </a:endParaRP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en-US" altLang="ja-JP" sz="1000" b="0" i="0" u="none" strike="noStrike" dirty="0">
                          <a:solidFill>
                            <a:srgbClr val="000000"/>
                          </a:solidFill>
                          <a:latin typeface="ＭＳ Ｐゴシック"/>
                        </a:rPr>
                        <a:t>Ⅰ</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ctr"/>
                      <a:r>
                        <a:rPr lang="en-US" altLang="ja-JP" sz="1000" b="0" i="0" u="none" strike="noStrike" dirty="0">
                          <a:solidFill>
                            <a:srgbClr val="000000"/>
                          </a:solidFill>
                          <a:latin typeface="ＭＳ Ｐゴシック"/>
                        </a:rPr>
                        <a:t>(5) </a:t>
                      </a:r>
                      <a:r>
                        <a:rPr lang="ja-JP" altLang="en-US" sz="1000" b="0" i="0" u="none" strike="noStrike" dirty="0">
                          <a:solidFill>
                            <a:srgbClr val="000000"/>
                          </a:solidFill>
                          <a:latin typeface="ＭＳ Ｐゴシック"/>
                        </a:rPr>
                        <a:t>インフラ整備</a:t>
                      </a:r>
                    </a:p>
                  </a:txBody>
                  <a:tcPr marL="4630" marR="4630" marT="463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ctr"/>
                      <a:r>
                        <a:rPr lang="ja-JP" altLang="en-US" sz="1000" b="0" i="0" u="none" strike="noStrike" dirty="0">
                          <a:solidFill>
                            <a:srgbClr val="000000"/>
                          </a:solidFill>
                          <a:latin typeface="ＭＳ Ｐゴシック"/>
                        </a:rPr>
                        <a:t>淀川左岸線の延伸</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dirty="0">
                          <a:solidFill>
                            <a:srgbClr val="000000"/>
                          </a:solidFill>
                          <a:latin typeface="ＭＳ Ｐゴシック"/>
                        </a:rPr>
                        <a:t>✔</a:t>
                      </a:r>
                    </a:p>
                  </a:txBody>
                  <a:tcPr marL="4630" marR="4630" marT="4630" marB="0" vert="eaVert"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dirty="0">
                          <a:solidFill>
                            <a:srgbClr val="000000"/>
                          </a:solidFill>
                          <a:latin typeface="ＭＳ Ｐゴシック"/>
                        </a:rPr>
                        <a:t>　</a:t>
                      </a: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dirty="0">
                          <a:solidFill>
                            <a:srgbClr val="000000"/>
                          </a:solidFill>
                          <a:latin typeface="ＭＳ Ｐゴシック"/>
                        </a:rPr>
                        <a:t>✔</a:t>
                      </a:r>
                    </a:p>
                  </a:txBody>
                  <a:tcPr marL="4630" marR="4630" marT="4630" marB="0" vert="eaVert"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dirty="0">
                          <a:solidFill>
                            <a:srgbClr val="000000"/>
                          </a:solidFill>
                          <a:latin typeface="ＭＳ Ｐゴシック"/>
                        </a:rPr>
                        <a:t>　</a:t>
                      </a: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dirty="0">
                          <a:solidFill>
                            <a:srgbClr val="000000"/>
                          </a:solidFill>
                          <a:latin typeface="ＭＳ Ｐゴシック"/>
                        </a:rPr>
                        <a:t>　</a:t>
                      </a: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dirty="0">
                          <a:solidFill>
                            <a:srgbClr val="000000"/>
                          </a:solidFill>
                          <a:latin typeface="ＭＳ Ｐゴシック"/>
                        </a:rPr>
                        <a:t>　</a:t>
                      </a: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ctr"/>
                      <a:r>
                        <a:rPr lang="ja-JP" altLang="en-US" sz="1000" b="0" i="0" u="none" strike="noStrike" dirty="0">
                          <a:solidFill>
                            <a:srgbClr val="000000"/>
                          </a:solidFill>
                          <a:latin typeface="ＭＳ Ｐゴシック"/>
                        </a:rPr>
                        <a:t>都市計画局</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extLst>
                  <a:ext uri="{0D108BD9-81ED-4DB2-BD59-A6C34878D82A}">
                    <a16:rowId xmlns:a16="http://schemas.microsoft.com/office/drawing/2014/main" xmlns="" val="10011"/>
                  </a:ext>
                </a:extLst>
              </a:tr>
              <a:tr h="522589">
                <a:tc>
                  <a:txBody>
                    <a:bodyPr/>
                    <a:lstStyle/>
                    <a:p>
                      <a:pPr algn="ctr" fontAlgn="ctr"/>
                      <a:r>
                        <a:rPr lang="en-US" sz="1000" b="0" i="0" u="none" strike="noStrike" dirty="0">
                          <a:solidFill>
                            <a:srgbClr val="000000"/>
                          </a:solidFill>
                          <a:latin typeface="ＭＳ Ｐゴシック"/>
                        </a:rPr>
                        <a:t>C</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1000" b="0" i="0" u="none" strike="noStrike" dirty="0">
                          <a:solidFill>
                            <a:srgbClr val="000000"/>
                          </a:solidFill>
                          <a:latin typeface="ＭＳ Ｐゴシック"/>
                        </a:rPr>
                        <a:t>8.</a:t>
                      </a:r>
                    </a:p>
                  </a:txBody>
                  <a:tcPr marL="4630" marR="4630" marT="463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1000" b="0" i="0" u="none" strike="noStrike" dirty="0" smtClean="0">
                          <a:solidFill>
                            <a:srgbClr val="000000"/>
                          </a:solidFill>
                          <a:latin typeface="ＭＳ Ｐゴシック"/>
                        </a:rPr>
                        <a:t>(90)</a:t>
                      </a:r>
                      <a:endParaRPr lang="en-US" altLang="ja-JP" sz="1000" b="0" i="0" u="none" strike="noStrike" dirty="0">
                        <a:solidFill>
                          <a:srgbClr val="000000"/>
                        </a:solidFill>
                        <a:latin typeface="ＭＳ Ｐゴシック"/>
                      </a:endParaRP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1000" b="0" i="0" u="none" strike="noStrike" dirty="0">
                          <a:solidFill>
                            <a:srgbClr val="000000"/>
                          </a:solidFill>
                          <a:latin typeface="ＭＳ Ｐゴシック"/>
                        </a:rPr>
                        <a:t>Ⅲ</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marL="0" marR="0" lvl="0" indent="0" algn="just" defTabSz="914400" rtl="0" eaLnBrk="1" fontAlgn="ctr"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smtClean="0">
                          <a:ln>
                            <a:noFill/>
                          </a:ln>
                          <a:solidFill>
                            <a:schemeClr val="tx1"/>
                          </a:solidFill>
                          <a:effectLst/>
                          <a:uLnTx/>
                          <a:uFillTx/>
                          <a:latin typeface="ＭＳ Ｐゴシック"/>
                          <a:ea typeface="+mn-ea"/>
                          <a:cs typeface="+mn-cs"/>
                        </a:rPr>
                        <a:t>(7) </a:t>
                      </a:r>
                      <a:r>
                        <a:rPr kumimoji="1" lang="ja-JP" altLang="en-US" sz="1000" b="0" i="0" u="none" strike="noStrike" kern="1200" cap="none" spc="0" normalizeH="0" baseline="0" noProof="0" dirty="0">
                          <a:ln>
                            <a:noFill/>
                          </a:ln>
                          <a:solidFill>
                            <a:schemeClr val="tx1"/>
                          </a:solidFill>
                          <a:effectLst/>
                          <a:uLnTx/>
                          <a:uFillTx/>
                          <a:latin typeface="ＭＳ Ｐゴシック"/>
                          <a:ea typeface="+mn-ea"/>
                          <a:cs typeface="+mn-cs"/>
                        </a:rPr>
                        <a:t>組織・事業の</a:t>
                      </a:r>
                      <a:endParaRPr kumimoji="1" lang="en-US" altLang="ja-JP" sz="1000" b="0" i="0" u="none" strike="noStrike" kern="1200" cap="none" spc="0" normalizeH="0" baseline="0" noProof="0" dirty="0">
                        <a:ln>
                          <a:noFill/>
                        </a:ln>
                        <a:solidFill>
                          <a:schemeClr val="tx1"/>
                        </a:solidFill>
                        <a:effectLst/>
                        <a:uLnTx/>
                        <a:uFillTx/>
                        <a:latin typeface="ＭＳ Ｐゴシック"/>
                        <a:ea typeface="+mn-ea"/>
                        <a:cs typeface="+mn-cs"/>
                      </a:endParaRPr>
                    </a:p>
                    <a:p>
                      <a:pPr marL="0" marR="0" lvl="0" indent="0" algn="just" defTabSz="914400" rtl="0" eaLnBrk="1" fontAlgn="ctr"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chemeClr val="tx1"/>
                          </a:solidFill>
                          <a:effectLst/>
                          <a:uLnTx/>
                          <a:uFillTx/>
                          <a:latin typeface="ＭＳ Ｐゴシック"/>
                          <a:ea typeface="+mn-ea"/>
                          <a:cs typeface="+mn-cs"/>
                        </a:rPr>
                        <a:t>　一元化</a:t>
                      </a:r>
                    </a:p>
                  </a:txBody>
                  <a:tcPr marL="4630" marR="4630" marT="463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rtl="0" fontAlgn="ctr"/>
                      <a:r>
                        <a:rPr lang="ja-JP" altLang="en-US" sz="1000" b="0" i="0" u="none" strike="noStrike" dirty="0" smtClean="0">
                          <a:solidFill>
                            <a:schemeClr val="tx1"/>
                          </a:solidFill>
                          <a:latin typeface="ＭＳ Ｐゴシック"/>
                        </a:rPr>
                        <a:t>府営港湾／市営港湾</a:t>
                      </a:r>
                      <a:endParaRPr lang="ja-JP" altLang="en-US" sz="1000" b="0" i="0" u="none" strike="noStrike" dirty="0">
                        <a:solidFill>
                          <a:schemeClr val="tx1"/>
                        </a:solidFill>
                        <a:latin typeface="ＭＳ Ｐゴシック"/>
                      </a:endParaRP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ja-JP" altLang="en-US" sz="1000" b="0" i="0" u="none" strike="noStrike" dirty="0">
                          <a:solidFill>
                            <a:schemeClr val="tx1"/>
                          </a:solidFill>
                          <a:latin typeface="ＭＳ Ｐゴシック"/>
                        </a:rPr>
                        <a:t>✔</a:t>
                      </a:r>
                    </a:p>
                  </a:txBody>
                  <a:tcPr marL="4630" marR="4630" marT="4630" marB="0" vert="eaVert"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ja-JP" altLang="en-US" sz="1000" b="0" i="0" u="none" strike="noStrike" dirty="0">
                          <a:solidFill>
                            <a:schemeClr val="tx1"/>
                          </a:solidFill>
                          <a:latin typeface="ＭＳ Ｐゴシック"/>
                        </a:rPr>
                        <a:t>　</a:t>
                      </a: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ja-JP" altLang="en-US" sz="1000" b="0" i="0" u="none" strike="noStrike" dirty="0">
                          <a:solidFill>
                            <a:schemeClr val="tx1"/>
                          </a:solidFill>
                          <a:latin typeface="ＭＳ Ｐゴシック"/>
                        </a:rPr>
                        <a:t>　</a:t>
                      </a:r>
                    </a:p>
                  </a:txBody>
                  <a:tcPr marL="4630" marR="4630" marT="4630" marB="0" vert="eaVert"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ja-JP" altLang="en-US" sz="1000" b="0" i="0" u="none" strike="noStrike">
                          <a:solidFill>
                            <a:schemeClr val="tx1"/>
                          </a:solidFill>
                          <a:latin typeface="ＭＳ Ｐゴシック"/>
                        </a:rPr>
                        <a:t>　</a:t>
                      </a: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ja-JP" altLang="en-US" sz="1000" b="0" i="0" u="none" strike="noStrike">
                          <a:solidFill>
                            <a:schemeClr val="tx1"/>
                          </a:solidFill>
                          <a:latin typeface="ＭＳ Ｐゴシック"/>
                        </a:rPr>
                        <a:t>✔</a:t>
                      </a: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ja-JP" altLang="en-US" sz="1000" b="0" i="0" u="none" strike="noStrike" dirty="0">
                          <a:solidFill>
                            <a:schemeClr val="tx1"/>
                          </a:solidFill>
                          <a:latin typeface="ＭＳ Ｐゴシック"/>
                        </a:rPr>
                        <a:t>　</a:t>
                      </a: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kumimoji="1" lang="ja-JP" altLang="en-US" sz="1000" b="0" i="0" u="none" strike="noStrike" kern="1200" cap="none" spc="0" normalizeH="0" baseline="0" noProof="0" dirty="0" smtClean="0">
                          <a:ln>
                            <a:noFill/>
                          </a:ln>
                          <a:solidFill>
                            <a:schemeClr val="tx1"/>
                          </a:solidFill>
                          <a:effectLst/>
                          <a:uLnTx/>
                          <a:uFillTx/>
                          <a:latin typeface="ＭＳ Ｐゴシック"/>
                          <a:ea typeface="+mn-ea"/>
                          <a:cs typeface="+mn-cs"/>
                        </a:rPr>
                        <a:t>港湾局</a:t>
                      </a:r>
                      <a:endParaRPr lang="ja-JP" altLang="en-US" sz="1000" b="0" i="0" u="none" strike="noStrike" dirty="0">
                        <a:solidFill>
                          <a:schemeClr val="tx1"/>
                        </a:solidFill>
                        <a:latin typeface="ＭＳ Ｐゴシック"/>
                      </a:endParaRP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2"/>
                  </a:ext>
                </a:extLst>
              </a:tr>
            </a:tbl>
          </a:graphicData>
        </a:graphic>
      </p:graphicFrame>
      <p:sp>
        <p:nvSpPr>
          <p:cNvPr id="4" name="スライド番号プレースホルダ 56"/>
          <p:cNvSpPr>
            <a:spLocks noGrp="1"/>
          </p:cNvSpPr>
          <p:nvPr>
            <p:ph type="sldNum" sz="quarter" idx="12"/>
          </p:nvPr>
        </p:nvSpPr>
        <p:spPr>
          <a:xfrm>
            <a:off x="8407474" y="6669360"/>
            <a:ext cx="720080" cy="177924"/>
          </a:xfrm>
        </p:spPr>
        <p:txBody>
          <a:bodyPr/>
          <a:lstStyle/>
          <a:p>
            <a:fld id="{CCEC3038-1CF1-4B63-9920-55248DCFBA97}" type="slidenum">
              <a:rPr kumimoji="1" lang="ja-JP" altLang="en-US" smtClean="0"/>
              <a:pPr/>
              <a:t>198</a:t>
            </a:fld>
            <a:endParaRPr kumimoji="1" lang="ja-JP" altLang="en-US" dirty="0"/>
          </a:p>
        </p:txBody>
      </p:sp>
    </p:spTree>
    <p:extLst>
      <p:ext uri="{BB962C8B-B14F-4D97-AF65-F5344CB8AC3E}">
        <p14:creationId xmlns:p14="http://schemas.microsoft.com/office/powerpoint/2010/main" val="1015849745"/>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正方形/長方形 10"/>
          <p:cNvSpPr/>
          <p:nvPr/>
        </p:nvSpPr>
        <p:spPr>
          <a:xfrm>
            <a:off x="244298" y="693887"/>
            <a:ext cx="4161097" cy="5373266"/>
          </a:xfrm>
          <a:prstGeom prst="rect">
            <a:avLst/>
          </a:prstGeom>
        </p:spPr>
        <p:txBody>
          <a:bodyPr wrap="square" lIns="36000" tIns="0" rIns="36000" bIns="0">
            <a:spAutoFit/>
          </a:bodyPr>
          <a:lstStyle/>
          <a:p>
            <a:pPr algn="just">
              <a:lnSpc>
                <a:spcPts val="1400"/>
              </a:lnSpc>
            </a:pPr>
            <a:r>
              <a:rPr lang="en-US" altLang="ja-JP" sz="1600" dirty="0" smtClean="0">
                <a:latin typeface="+mn-ea"/>
                <a:cs typeface="Meiryo UI" pitchFamily="50" charset="-128"/>
              </a:rPr>
              <a:t>Ⅰ</a:t>
            </a:r>
            <a:r>
              <a:rPr lang="ja-JP" altLang="en-US" sz="1600" dirty="0">
                <a:latin typeface="+mn-ea"/>
                <a:cs typeface="Meiryo UI" pitchFamily="50" charset="-128"/>
              </a:rPr>
              <a:t>　政策の刷新（主なもの）</a:t>
            </a:r>
            <a:endParaRPr lang="en-US" altLang="ja-JP" sz="1400" dirty="0">
              <a:solidFill>
                <a:srgbClr val="0070C0"/>
              </a:solidFill>
              <a:latin typeface="+mn-ea"/>
              <a:cs typeface="Meiryo UI" pitchFamily="50" charset="-128"/>
            </a:endParaRPr>
          </a:p>
          <a:p>
            <a:pPr algn="just">
              <a:lnSpc>
                <a:spcPts val="1400"/>
              </a:lnSpc>
            </a:pPr>
            <a:endParaRPr lang="en-US" altLang="ja-JP" sz="1400" dirty="0">
              <a:latin typeface="+mn-ea"/>
              <a:cs typeface="Meiryo UI" pitchFamily="50" charset="-128"/>
            </a:endParaRPr>
          </a:p>
          <a:p>
            <a:pPr algn="just">
              <a:lnSpc>
                <a:spcPts val="1400"/>
              </a:lnSpc>
            </a:pPr>
            <a:r>
              <a:rPr lang="ja-JP" altLang="en-US" sz="1400" dirty="0">
                <a:latin typeface="+mn-ea"/>
                <a:cs typeface="Meiryo UI" pitchFamily="50" charset="-128"/>
              </a:rPr>
              <a:t>　　</a:t>
            </a:r>
            <a:r>
              <a:rPr lang="en-US" altLang="ja-JP" sz="1400" dirty="0">
                <a:latin typeface="+mn-ea"/>
                <a:cs typeface="Meiryo UI" pitchFamily="50" charset="-128"/>
              </a:rPr>
              <a:t>(1)</a:t>
            </a:r>
            <a:r>
              <a:rPr lang="ja-JP" altLang="en-US" sz="1400" dirty="0">
                <a:latin typeface="+mn-ea"/>
                <a:cs typeface="Meiryo UI" pitchFamily="50" charset="-128"/>
              </a:rPr>
              <a:t>　現役世代への重点投資</a:t>
            </a:r>
            <a:endParaRPr lang="en-US" altLang="ja-JP" sz="1400" dirty="0">
              <a:latin typeface="+mn-ea"/>
              <a:cs typeface="Meiryo UI" pitchFamily="50" charset="-128"/>
            </a:endParaRPr>
          </a:p>
          <a:p>
            <a:pPr algn="just">
              <a:lnSpc>
                <a:spcPts val="1400"/>
              </a:lnSpc>
            </a:pPr>
            <a:r>
              <a:rPr lang="ja-JP" altLang="en-US" sz="1400" dirty="0">
                <a:latin typeface="+mn-ea"/>
                <a:cs typeface="Meiryo UI" pitchFamily="50" charset="-128"/>
              </a:rPr>
              <a:t>　　　　　（子育て</a:t>
            </a:r>
            <a:r>
              <a:rPr lang="en-US" altLang="ja-JP" sz="1400" dirty="0">
                <a:latin typeface="+mn-ea"/>
                <a:cs typeface="Meiryo UI" pitchFamily="50" charset="-128"/>
              </a:rPr>
              <a:t>/</a:t>
            </a:r>
            <a:r>
              <a:rPr lang="ja-JP" altLang="en-US" sz="1400" dirty="0">
                <a:latin typeface="+mn-ea"/>
                <a:cs typeface="Meiryo UI" pitchFamily="50" charset="-128"/>
              </a:rPr>
              <a:t>教育）</a:t>
            </a:r>
            <a:r>
              <a:rPr lang="en-US" altLang="ja-JP" sz="1400" dirty="0">
                <a:latin typeface="+mn-ea"/>
                <a:cs typeface="Meiryo UI" pitchFamily="50" charset="-128"/>
              </a:rPr>
              <a:t>		</a:t>
            </a:r>
            <a:r>
              <a:rPr lang="ja-JP" altLang="en-US" sz="1400" dirty="0">
                <a:latin typeface="+mn-ea"/>
                <a:cs typeface="Meiryo UI" pitchFamily="50" charset="-128"/>
              </a:rPr>
              <a:t>　　　</a:t>
            </a:r>
            <a:r>
              <a:rPr lang="ja-JP" altLang="en-US" sz="1400" dirty="0" smtClean="0">
                <a:latin typeface="+mn-ea"/>
                <a:cs typeface="Meiryo UI" pitchFamily="50" charset="-128"/>
              </a:rPr>
              <a:t> 　</a:t>
            </a:r>
            <a:r>
              <a:rPr lang="en-US" altLang="ja-JP" sz="1400" dirty="0" smtClean="0">
                <a:latin typeface="+mn-ea"/>
                <a:cs typeface="Meiryo UI" pitchFamily="50" charset="-128"/>
              </a:rPr>
              <a:t>11</a:t>
            </a:r>
            <a:r>
              <a:rPr lang="ja-JP" altLang="en-US" sz="1400" dirty="0" smtClean="0">
                <a:latin typeface="+mn-ea"/>
                <a:cs typeface="Meiryo UI" pitchFamily="50" charset="-128"/>
              </a:rPr>
              <a:t>頁</a:t>
            </a:r>
            <a:endParaRPr lang="en-US" altLang="ja-JP" sz="1400" dirty="0">
              <a:latin typeface="+mn-ea"/>
              <a:cs typeface="Meiryo UI" pitchFamily="50" charset="-128"/>
            </a:endParaRPr>
          </a:p>
          <a:p>
            <a:pPr algn="just">
              <a:lnSpc>
                <a:spcPts val="1400"/>
              </a:lnSpc>
            </a:pPr>
            <a:r>
              <a:rPr lang="ja-JP" altLang="en-US" sz="1400" dirty="0">
                <a:latin typeface="+mn-ea"/>
                <a:cs typeface="Meiryo UI" pitchFamily="50" charset="-128"/>
              </a:rPr>
              <a:t>　　</a:t>
            </a:r>
            <a:r>
              <a:rPr lang="en-US" altLang="ja-JP" sz="1400" dirty="0">
                <a:latin typeface="+mn-ea"/>
                <a:cs typeface="Meiryo UI" pitchFamily="50" charset="-128"/>
              </a:rPr>
              <a:t>(2)</a:t>
            </a:r>
            <a:r>
              <a:rPr lang="ja-JP" altLang="en-US" sz="1400" dirty="0">
                <a:latin typeface="+mn-ea"/>
                <a:cs typeface="Meiryo UI" pitchFamily="50" charset="-128"/>
              </a:rPr>
              <a:t>　教育改革</a:t>
            </a:r>
            <a:r>
              <a:rPr lang="en-US" altLang="ja-JP" sz="1400" dirty="0">
                <a:latin typeface="+mn-ea"/>
                <a:cs typeface="Meiryo UI" pitchFamily="50" charset="-128"/>
              </a:rPr>
              <a:t>		</a:t>
            </a:r>
            <a:r>
              <a:rPr lang="ja-JP" altLang="en-US" sz="1400" dirty="0">
                <a:latin typeface="+mn-ea"/>
                <a:cs typeface="Meiryo UI" pitchFamily="50" charset="-128"/>
              </a:rPr>
              <a:t>　　　</a:t>
            </a:r>
            <a:r>
              <a:rPr lang="ja-JP" altLang="en-US" sz="1400" dirty="0" smtClean="0">
                <a:latin typeface="+mn-ea"/>
                <a:cs typeface="Meiryo UI" pitchFamily="50" charset="-128"/>
              </a:rPr>
              <a:t> 　</a:t>
            </a:r>
            <a:r>
              <a:rPr lang="en-US" altLang="ja-JP" sz="1400" dirty="0" smtClean="0">
                <a:latin typeface="+mn-ea"/>
                <a:cs typeface="Meiryo UI" pitchFamily="50" charset="-128"/>
              </a:rPr>
              <a:t>18</a:t>
            </a:r>
            <a:r>
              <a:rPr lang="ja-JP" altLang="en-US" sz="1400" dirty="0" smtClean="0">
                <a:latin typeface="+mn-ea"/>
                <a:cs typeface="Meiryo UI" pitchFamily="50" charset="-128"/>
              </a:rPr>
              <a:t>頁</a:t>
            </a:r>
            <a:endParaRPr lang="en-US" altLang="ja-JP" sz="1400" dirty="0">
              <a:latin typeface="+mn-ea"/>
              <a:cs typeface="Meiryo UI" pitchFamily="50" charset="-128"/>
            </a:endParaRPr>
          </a:p>
          <a:p>
            <a:pPr algn="just">
              <a:lnSpc>
                <a:spcPts val="1400"/>
              </a:lnSpc>
            </a:pPr>
            <a:r>
              <a:rPr lang="ja-JP" altLang="en-US" sz="1400" dirty="0">
                <a:latin typeface="+mn-ea"/>
                <a:cs typeface="Meiryo UI" pitchFamily="50" charset="-128"/>
              </a:rPr>
              <a:t>　　</a:t>
            </a:r>
            <a:r>
              <a:rPr lang="en-US" altLang="ja-JP" sz="1400" dirty="0">
                <a:latin typeface="+mn-ea"/>
                <a:cs typeface="Meiryo UI" pitchFamily="50" charset="-128"/>
              </a:rPr>
              <a:t>(3)</a:t>
            </a:r>
            <a:r>
              <a:rPr lang="ja-JP" altLang="en-US" sz="1400" dirty="0">
                <a:latin typeface="+mn-ea"/>
                <a:cs typeface="Meiryo UI" pitchFamily="50" charset="-128"/>
              </a:rPr>
              <a:t>　西成特区構想</a:t>
            </a:r>
            <a:r>
              <a:rPr lang="en-US" altLang="ja-JP" sz="1400" dirty="0">
                <a:latin typeface="+mn-ea"/>
                <a:cs typeface="Meiryo UI" pitchFamily="50" charset="-128"/>
              </a:rPr>
              <a:t>	</a:t>
            </a:r>
            <a:r>
              <a:rPr lang="ja-JP" altLang="en-US" sz="1400" dirty="0">
                <a:latin typeface="+mn-ea"/>
                <a:cs typeface="Meiryo UI" pitchFamily="50" charset="-128"/>
              </a:rPr>
              <a:t>　　　　</a:t>
            </a:r>
            <a:r>
              <a:rPr lang="en-US" altLang="ja-JP" sz="1400" dirty="0">
                <a:latin typeface="+mn-ea"/>
                <a:cs typeface="Meiryo UI" pitchFamily="50" charset="-128"/>
              </a:rPr>
              <a:t>	</a:t>
            </a:r>
            <a:r>
              <a:rPr lang="ja-JP" altLang="en-US" sz="1400" dirty="0">
                <a:latin typeface="+mn-ea"/>
                <a:cs typeface="Meiryo UI" pitchFamily="50" charset="-128"/>
              </a:rPr>
              <a:t>　　　</a:t>
            </a:r>
            <a:r>
              <a:rPr lang="ja-JP" altLang="en-US" sz="1400" dirty="0" smtClean="0">
                <a:latin typeface="+mn-ea"/>
                <a:cs typeface="Meiryo UI" pitchFamily="50" charset="-128"/>
              </a:rPr>
              <a:t> 　</a:t>
            </a:r>
            <a:r>
              <a:rPr lang="en-US" altLang="ja-JP" sz="1400" dirty="0" smtClean="0">
                <a:latin typeface="+mn-ea"/>
                <a:cs typeface="Meiryo UI" pitchFamily="50" charset="-128"/>
              </a:rPr>
              <a:t>25</a:t>
            </a:r>
            <a:r>
              <a:rPr lang="ja-JP" altLang="en-US" sz="1400" dirty="0" smtClean="0">
                <a:latin typeface="+mn-ea"/>
                <a:cs typeface="Meiryo UI" pitchFamily="50" charset="-128"/>
              </a:rPr>
              <a:t>頁</a:t>
            </a:r>
            <a:endParaRPr lang="en-US" altLang="ja-JP" sz="1400" dirty="0">
              <a:latin typeface="+mn-ea"/>
              <a:cs typeface="Meiryo UI" pitchFamily="50" charset="-128"/>
            </a:endParaRPr>
          </a:p>
          <a:p>
            <a:pPr algn="just">
              <a:lnSpc>
                <a:spcPts val="1400"/>
              </a:lnSpc>
            </a:pPr>
            <a:r>
              <a:rPr lang="ja-JP" altLang="en-US" sz="1400" dirty="0">
                <a:latin typeface="+mn-ea"/>
                <a:cs typeface="Meiryo UI" pitchFamily="50" charset="-128"/>
              </a:rPr>
              <a:t>　　</a:t>
            </a:r>
            <a:r>
              <a:rPr lang="en-US" altLang="ja-JP" sz="1400" dirty="0">
                <a:latin typeface="+mn-ea"/>
                <a:cs typeface="Meiryo UI" pitchFamily="50" charset="-128"/>
              </a:rPr>
              <a:t>(4)</a:t>
            </a:r>
            <a:r>
              <a:rPr lang="ja-JP" altLang="en-US" sz="1400" dirty="0">
                <a:latin typeface="+mn-ea"/>
                <a:cs typeface="Meiryo UI" pitchFamily="50" charset="-128"/>
              </a:rPr>
              <a:t>　福祉施策の再構築　　　　</a:t>
            </a:r>
            <a:r>
              <a:rPr lang="en-US" altLang="ja-JP" sz="1400" dirty="0">
                <a:latin typeface="+mn-ea"/>
                <a:cs typeface="Meiryo UI" pitchFamily="50" charset="-128"/>
              </a:rPr>
              <a:t>	</a:t>
            </a:r>
            <a:r>
              <a:rPr lang="ja-JP" altLang="en-US" sz="1400" dirty="0">
                <a:latin typeface="+mn-ea"/>
                <a:cs typeface="Meiryo UI" pitchFamily="50" charset="-128"/>
              </a:rPr>
              <a:t>　　　</a:t>
            </a:r>
            <a:r>
              <a:rPr lang="ja-JP" altLang="en-US" sz="1400" dirty="0" smtClean="0">
                <a:latin typeface="+mn-ea"/>
                <a:cs typeface="Meiryo UI" pitchFamily="50" charset="-128"/>
              </a:rPr>
              <a:t> 　</a:t>
            </a:r>
            <a:r>
              <a:rPr lang="en-US" altLang="ja-JP" sz="1400" dirty="0" smtClean="0">
                <a:latin typeface="+mn-ea"/>
                <a:cs typeface="Meiryo UI" pitchFamily="50" charset="-128"/>
              </a:rPr>
              <a:t>38</a:t>
            </a:r>
            <a:r>
              <a:rPr lang="ja-JP" altLang="en-US" sz="1400" dirty="0" smtClean="0">
                <a:latin typeface="+mn-ea"/>
                <a:cs typeface="Meiryo UI" pitchFamily="50" charset="-128"/>
              </a:rPr>
              <a:t>頁</a:t>
            </a:r>
            <a:endParaRPr lang="en-US" altLang="ja-JP" sz="1400" dirty="0">
              <a:latin typeface="+mn-ea"/>
              <a:cs typeface="Meiryo UI" pitchFamily="50" charset="-128"/>
            </a:endParaRPr>
          </a:p>
          <a:p>
            <a:pPr algn="just">
              <a:lnSpc>
                <a:spcPts val="1400"/>
              </a:lnSpc>
            </a:pPr>
            <a:r>
              <a:rPr lang="ja-JP" altLang="en-US" sz="1400" dirty="0">
                <a:latin typeface="+mn-ea"/>
                <a:cs typeface="Meiryo UI" pitchFamily="50" charset="-128"/>
              </a:rPr>
              <a:t>　　</a:t>
            </a:r>
            <a:r>
              <a:rPr lang="en-US" altLang="ja-JP" sz="1400" dirty="0">
                <a:latin typeface="+mn-ea"/>
                <a:cs typeface="Meiryo UI" pitchFamily="50" charset="-128"/>
              </a:rPr>
              <a:t>(5)</a:t>
            </a:r>
            <a:r>
              <a:rPr lang="ja-JP" altLang="en-US" sz="1400" dirty="0">
                <a:latin typeface="+mn-ea"/>
                <a:cs typeface="Meiryo UI" pitchFamily="50" charset="-128"/>
              </a:rPr>
              <a:t>　インフラ整備</a:t>
            </a:r>
            <a:r>
              <a:rPr lang="en-US" altLang="ja-JP" sz="1400" dirty="0">
                <a:latin typeface="+mn-ea"/>
                <a:cs typeface="Meiryo UI" pitchFamily="50" charset="-128"/>
              </a:rPr>
              <a:t>	</a:t>
            </a:r>
            <a:r>
              <a:rPr lang="ja-JP" altLang="en-US" sz="1400" dirty="0">
                <a:latin typeface="+mn-ea"/>
                <a:cs typeface="Meiryo UI" pitchFamily="50" charset="-128"/>
              </a:rPr>
              <a:t>　　　　　</a:t>
            </a:r>
            <a:r>
              <a:rPr lang="en-US" altLang="ja-JP" sz="1400" dirty="0">
                <a:latin typeface="+mn-ea"/>
                <a:cs typeface="Meiryo UI" pitchFamily="50" charset="-128"/>
              </a:rPr>
              <a:t>	</a:t>
            </a:r>
            <a:r>
              <a:rPr lang="ja-JP" altLang="en-US" sz="1400" dirty="0">
                <a:latin typeface="+mn-ea"/>
                <a:cs typeface="Meiryo UI" pitchFamily="50" charset="-128"/>
              </a:rPr>
              <a:t>　　　</a:t>
            </a:r>
            <a:r>
              <a:rPr lang="ja-JP" altLang="en-US" sz="1400" dirty="0" smtClean="0">
                <a:latin typeface="+mn-ea"/>
                <a:cs typeface="Meiryo UI" pitchFamily="50" charset="-128"/>
              </a:rPr>
              <a:t> 　</a:t>
            </a:r>
            <a:r>
              <a:rPr lang="en-US" altLang="ja-JP" sz="1400" dirty="0" smtClean="0">
                <a:latin typeface="+mn-ea"/>
                <a:cs typeface="Meiryo UI" pitchFamily="50" charset="-128"/>
              </a:rPr>
              <a:t>40</a:t>
            </a:r>
            <a:r>
              <a:rPr lang="ja-JP" altLang="en-US" sz="1400" dirty="0" smtClean="0">
                <a:latin typeface="+mn-ea"/>
                <a:cs typeface="Meiryo UI" pitchFamily="50" charset="-128"/>
              </a:rPr>
              <a:t>頁</a:t>
            </a:r>
            <a:endParaRPr lang="en-US" altLang="ja-JP" sz="1400" dirty="0">
              <a:latin typeface="+mn-ea"/>
              <a:cs typeface="Meiryo UI" pitchFamily="50" charset="-128"/>
            </a:endParaRPr>
          </a:p>
          <a:p>
            <a:pPr algn="just">
              <a:lnSpc>
                <a:spcPts val="1400"/>
              </a:lnSpc>
            </a:pPr>
            <a:endParaRPr lang="en-US" altLang="ja-JP" sz="1600" dirty="0">
              <a:latin typeface="+mn-ea"/>
              <a:cs typeface="Meiryo UI" pitchFamily="50" charset="-128"/>
            </a:endParaRPr>
          </a:p>
          <a:p>
            <a:pPr algn="just">
              <a:lnSpc>
                <a:spcPts val="1400"/>
              </a:lnSpc>
            </a:pPr>
            <a:r>
              <a:rPr lang="en-US" altLang="ja-JP" sz="1600" dirty="0">
                <a:latin typeface="+mn-ea"/>
                <a:cs typeface="Meiryo UI" pitchFamily="50" charset="-128"/>
              </a:rPr>
              <a:t>Ⅱ</a:t>
            </a:r>
            <a:r>
              <a:rPr lang="ja-JP" altLang="en-US" sz="1600" dirty="0">
                <a:latin typeface="+mn-ea"/>
                <a:cs typeface="Meiryo UI" pitchFamily="50" charset="-128"/>
              </a:rPr>
              <a:t>　公民連携</a:t>
            </a:r>
            <a:r>
              <a:rPr lang="en-US" altLang="ja-JP" sz="1600" dirty="0">
                <a:latin typeface="+mn-ea"/>
                <a:cs typeface="Meiryo UI" pitchFamily="50" charset="-128"/>
              </a:rPr>
              <a:t>/</a:t>
            </a:r>
            <a:r>
              <a:rPr lang="ja-JP" altLang="en-US" sz="1600" dirty="0">
                <a:latin typeface="+mn-ea"/>
                <a:cs typeface="Meiryo UI" pitchFamily="50" charset="-128"/>
              </a:rPr>
              <a:t>経営形態の見直し</a:t>
            </a:r>
            <a:endParaRPr lang="en-US" altLang="ja-JP" sz="1400" dirty="0">
              <a:latin typeface="+mn-ea"/>
              <a:cs typeface="Meiryo UI" pitchFamily="50" charset="-128"/>
            </a:endParaRPr>
          </a:p>
          <a:p>
            <a:pPr algn="just">
              <a:lnSpc>
                <a:spcPts val="1400"/>
              </a:lnSpc>
            </a:pPr>
            <a:endParaRPr lang="en-US" altLang="ja-JP" sz="1400" dirty="0">
              <a:latin typeface="+mn-ea"/>
              <a:cs typeface="Meiryo UI" pitchFamily="50" charset="-128"/>
            </a:endParaRPr>
          </a:p>
          <a:p>
            <a:pPr algn="just">
              <a:lnSpc>
                <a:spcPts val="1400"/>
              </a:lnSpc>
            </a:pPr>
            <a:r>
              <a:rPr lang="ja-JP" altLang="en-US" sz="1400" dirty="0">
                <a:latin typeface="+mn-ea"/>
                <a:cs typeface="Meiryo UI" pitchFamily="50" charset="-128"/>
              </a:rPr>
              <a:t>　</a:t>
            </a:r>
            <a:r>
              <a:rPr lang="en-US" altLang="ja-JP" sz="1400" dirty="0">
                <a:latin typeface="+mn-ea"/>
                <a:cs typeface="Meiryo UI" pitchFamily="50" charset="-128"/>
              </a:rPr>
              <a:t>【</a:t>
            </a:r>
            <a:r>
              <a:rPr lang="ja-JP" altLang="en-US" sz="1400" dirty="0">
                <a:latin typeface="+mn-ea"/>
                <a:cs typeface="Meiryo UI" pitchFamily="50" charset="-128"/>
              </a:rPr>
              <a:t>民営化の取組</a:t>
            </a:r>
            <a:r>
              <a:rPr lang="en-US" altLang="ja-JP" sz="1400" dirty="0">
                <a:latin typeface="+mn-ea"/>
                <a:cs typeface="Meiryo UI" pitchFamily="50" charset="-128"/>
              </a:rPr>
              <a:t>】</a:t>
            </a:r>
          </a:p>
          <a:p>
            <a:pPr algn="just">
              <a:lnSpc>
                <a:spcPts val="1400"/>
              </a:lnSpc>
            </a:pPr>
            <a:r>
              <a:rPr lang="ja-JP" altLang="en-US" sz="1400" dirty="0">
                <a:latin typeface="+mn-ea"/>
                <a:cs typeface="Meiryo UI" pitchFamily="50" charset="-128"/>
              </a:rPr>
              <a:t>　　</a:t>
            </a:r>
            <a:r>
              <a:rPr lang="en-US" altLang="ja-JP" sz="1400" dirty="0">
                <a:latin typeface="+mn-ea"/>
                <a:cs typeface="Meiryo UI" pitchFamily="50" charset="-128"/>
              </a:rPr>
              <a:t>(1)</a:t>
            </a:r>
            <a:r>
              <a:rPr lang="ja-JP" altLang="en-US" sz="1400" dirty="0">
                <a:latin typeface="+mn-ea"/>
                <a:cs typeface="Meiryo UI" pitchFamily="50" charset="-128"/>
              </a:rPr>
              <a:t>　</a:t>
            </a:r>
            <a:r>
              <a:rPr lang="ja-JP" altLang="en-US" sz="1400" dirty="0" smtClean="0">
                <a:latin typeface="+mn-ea"/>
                <a:cs typeface="Meiryo UI" pitchFamily="50" charset="-128"/>
              </a:rPr>
              <a:t>地下鉄</a:t>
            </a:r>
            <a:r>
              <a:rPr lang="en-US" altLang="ja-JP" sz="1400" dirty="0" smtClean="0">
                <a:latin typeface="+mn-ea"/>
                <a:cs typeface="Meiryo UI" pitchFamily="50" charset="-128"/>
              </a:rPr>
              <a:t>		</a:t>
            </a:r>
            <a:r>
              <a:rPr lang="ja-JP" altLang="en-US" sz="1400" dirty="0" smtClean="0">
                <a:latin typeface="+mn-ea"/>
                <a:cs typeface="Meiryo UI" pitchFamily="50" charset="-128"/>
              </a:rPr>
              <a:t>　　　   </a:t>
            </a:r>
            <a:r>
              <a:rPr lang="en-US" altLang="ja-JP" sz="1400" dirty="0" smtClean="0">
                <a:latin typeface="+mn-ea"/>
                <a:cs typeface="Meiryo UI" pitchFamily="50" charset="-128"/>
              </a:rPr>
              <a:t>46</a:t>
            </a:r>
            <a:r>
              <a:rPr lang="ja-JP" altLang="en-US" sz="1400" dirty="0" smtClean="0">
                <a:latin typeface="+mn-ea"/>
                <a:cs typeface="Meiryo UI" pitchFamily="50" charset="-128"/>
              </a:rPr>
              <a:t>頁</a:t>
            </a:r>
            <a:endParaRPr lang="en-US" altLang="ja-JP" sz="1400" dirty="0">
              <a:latin typeface="+mn-ea"/>
              <a:cs typeface="Meiryo UI" pitchFamily="50" charset="-128"/>
            </a:endParaRPr>
          </a:p>
          <a:p>
            <a:pPr algn="just">
              <a:lnSpc>
                <a:spcPts val="1400"/>
              </a:lnSpc>
            </a:pPr>
            <a:r>
              <a:rPr lang="ja-JP" altLang="en-US" sz="1400" dirty="0">
                <a:latin typeface="+mn-ea"/>
                <a:cs typeface="Meiryo UI" pitchFamily="50" charset="-128"/>
              </a:rPr>
              <a:t>　　</a:t>
            </a:r>
            <a:r>
              <a:rPr lang="en-US" altLang="ja-JP" sz="1400" dirty="0">
                <a:latin typeface="+mn-ea"/>
                <a:cs typeface="Meiryo UI" pitchFamily="50" charset="-128"/>
              </a:rPr>
              <a:t>(2)</a:t>
            </a:r>
            <a:r>
              <a:rPr lang="ja-JP" altLang="en-US" sz="1400" dirty="0">
                <a:latin typeface="+mn-ea"/>
                <a:cs typeface="Meiryo UI" pitchFamily="50" charset="-128"/>
              </a:rPr>
              <a:t>　</a:t>
            </a:r>
            <a:r>
              <a:rPr lang="ja-JP" altLang="en-US" sz="1400" dirty="0" smtClean="0">
                <a:latin typeface="+mn-ea"/>
                <a:cs typeface="Meiryo UI" pitchFamily="50" charset="-128"/>
              </a:rPr>
              <a:t>バス</a:t>
            </a:r>
            <a:r>
              <a:rPr lang="en-US" altLang="ja-JP" sz="1400" dirty="0" smtClean="0">
                <a:latin typeface="+mn-ea"/>
                <a:cs typeface="Meiryo UI" pitchFamily="50" charset="-128"/>
              </a:rPr>
              <a:t>			</a:t>
            </a:r>
            <a:r>
              <a:rPr lang="ja-JP" altLang="en-US" sz="1400" dirty="0" smtClean="0">
                <a:latin typeface="+mn-ea"/>
                <a:cs typeface="Meiryo UI" pitchFamily="50" charset="-128"/>
              </a:rPr>
              <a:t>　　　   </a:t>
            </a:r>
            <a:r>
              <a:rPr lang="en-US" altLang="ja-JP" sz="1400" dirty="0" smtClean="0">
                <a:latin typeface="+mn-ea"/>
                <a:cs typeface="Meiryo UI" pitchFamily="50" charset="-128"/>
              </a:rPr>
              <a:t>58</a:t>
            </a:r>
            <a:r>
              <a:rPr lang="ja-JP" altLang="en-US" sz="1400" dirty="0" smtClean="0">
                <a:latin typeface="+mn-ea"/>
                <a:cs typeface="Meiryo UI" pitchFamily="50" charset="-128"/>
              </a:rPr>
              <a:t>頁</a:t>
            </a:r>
            <a:endParaRPr lang="en-US" altLang="ja-JP" sz="1400" dirty="0">
              <a:latin typeface="+mn-ea"/>
              <a:cs typeface="Meiryo UI" pitchFamily="50" charset="-128"/>
            </a:endParaRPr>
          </a:p>
          <a:p>
            <a:pPr algn="just">
              <a:lnSpc>
                <a:spcPts val="1400"/>
              </a:lnSpc>
            </a:pPr>
            <a:r>
              <a:rPr lang="ja-JP" altLang="en-US" sz="1400" dirty="0">
                <a:latin typeface="+mn-ea"/>
                <a:cs typeface="Meiryo UI" pitchFamily="50" charset="-128"/>
              </a:rPr>
              <a:t>　　</a:t>
            </a:r>
            <a:r>
              <a:rPr lang="en-US" altLang="ja-JP" sz="1400" dirty="0">
                <a:latin typeface="+mn-ea"/>
                <a:cs typeface="Meiryo UI" pitchFamily="50" charset="-128"/>
              </a:rPr>
              <a:t>(3)</a:t>
            </a:r>
            <a:r>
              <a:rPr lang="ja-JP" altLang="en-US" sz="1400" dirty="0">
                <a:latin typeface="+mn-ea"/>
                <a:cs typeface="Meiryo UI" pitchFamily="50" charset="-128"/>
              </a:rPr>
              <a:t>　</a:t>
            </a:r>
            <a:r>
              <a:rPr lang="ja-JP" altLang="en-US" sz="1400" dirty="0" smtClean="0">
                <a:latin typeface="+mn-ea"/>
                <a:cs typeface="Meiryo UI" pitchFamily="50" charset="-128"/>
              </a:rPr>
              <a:t>水道</a:t>
            </a:r>
            <a:r>
              <a:rPr lang="en-US" altLang="ja-JP" sz="1400" dirty="0" smtClean="0">
                <a:latin typeface="+mn-ea"/>
                <a:cs typeface="Meiryo UI" pitchFamily="50" charset="-128"/>
              </a:rPr>
              <a:t>			</a:t>
            </a:r>
            <a:r>
              <a:rPr lang="ja-JP" altLang="en-US" sz="1400" dirty="0" smtClean="0">
                <a:latin typeface="+mn-ea"/>
                <a:cs typeface="Meiryo UI" pitchFamily="50" charset="-128"/>
              </a:rPr>
              <a:t>　　　   </a:t>
            </a:r>
            <a:r>
              <a:rPr lang="en-US" altLang="ja-JP" sz="1400" dirty="0" smtClean="0">
                <a:latin typeface="+mn-ea"/>
                <a:cs typeface="Meiryo UI" pitchFamily="50" charset="-128"/>
              </a:rPr>
              <a:t>67</a:t>
            </a:r>
            <a:r>
              <a:rPr lang="ja-JP" altLang="en-US" sz="1400" dirty="0" smtClean="0">
                <a:latin typeface="+mn-ea"/>
                <a:cs typeface="Meiryo UI" pitchFamily="50" charset="-128"/>
              </a:rPr>
              <a:t>頁</a:t>
            </a:r>
            <a:endParaRPr lang="en-US" altLang="ja-JP" sz="1400" dirty="0">
              <a:latin typeface="+mn-ea"/>
              <a:cs typeface="Meiryo UI" pitchFamily="50" charset="-128"/>
            </a:endParaRPr>
          </a:p>
          <a:p>
            <a:pPr algn="just">
              <a:lnSpc>
                <a:spcPts val="1400"/>
              </a:lnSpc>
            </a:pPr>
            <a:r>
              <a:rPr lang="ja-JP" altLang="en-US" sz="1400" dirty="0">
                <a:latin typeface="+mn-ea"/>
                <a:cs typeface="Meiryo UI" pitchFamily="50" charset="-128"/>
              </a:rPr>
              <a:t>　　</a:t>
            </a:r>
            <a:r>
              <a:rPr lang="en-US" altLang="ja-JP" sz="1400" dirty="0">
                <a:latin typeface="+mn-ea"/>
                <a:cs typeface="Meiryo UI" pitchFamily="50" charset="-128"/>
              </a:rPr>
              <a:t>(4)</a:t>
            </a:r>
            <a:r>
              <a:rPr lang="ja-JP" altLang="en-US" sz="1400" dirty="0">
                <a:latin typeface="+mn-ea"/>
                <a:cs typeface="Meiryo UI" pitchFamily="50" charset="-128"/>
              </a:rPr>
              <a:t>　</a:t>
            </a:r>
            <a:r>
              <a:rPr lang="ja-JP" altLang="en-US" sz="1400" dirty="0" smtClean="0">
                <a:latin typeface="+mn-ea"/>
                <a:cs typeface="Meiryo UI" pitchFamily="50" charset="-128"/>
              </a:rPr>
              <a:t>下水道</a:t>
            </a:r>
            <a:r>
              <a:rPr lang="en-US" altLang="ja-JP" sz="1400" dirty="0" smtClean="0">
                <a:latin typeface="+mn-ea"/>
                <a:cs typeface="Meiryo UI" pitchFamily="50" charset="-128"/>
              </a:rPr>
              <a:t>		</a:t>
            </a:r>
            <a:r>
              <a:rPr lang="ja-JP" altLang="en-US" sz="1400" dirty="0" smtClean="0">
                <a:latin typeface="+mn-ea"/>
                <a:cs typeface="Meiryo UI" pitchFamily="50" charset="-128"/>
              </a:rPr>
              <a:t>　　　</a:t>
            </a:r>
            <a:r>
              <a:rPr lang="ja-JP" altLang="en-US" sz="1400" dirty="0">
                <a:latin typeface="+mn-ea"/>
                <a:cs typeface="Meiryo UI" pitchFamily="50" charset="-128"/>
              </a:rPr>
              <a:t>　 </a:t>
            </a:r>
            <a:r>
              <a:rPr lang="en-US" altLang="ja-JP" sz="1400" dirty="0" smtClean="0">
                <a:latin typeface="+mn-ea"/>
                <a:cs typeface="Meiryo UI" pitchFamily="50" charset="-128"/>
              </a:rPr>
              <a:t>82</a:t>
            </a:r>
            <a:r>
              <a:rPr lang="ja-JP" altLang="en-US" sz="1400" dirty="0" smtClean="0">
                <a:latin typeface="+mn-ea"/>
                <a:cs typeface="Meiryo UI" pitchFamily="50" charset="-128"/>
              </a:rPr>
              <a:t>頁</a:t>
            </a:r>
            <a:endParaRPr lang="en-US" altLang="ja-JP" sz="1400" dirty="0">
              <a:latin typeface="+mn-ea"/>
              <a:cs typeface="Meiryo UI" pitchFamily="50" charset="-128"/>
            </a:endParaRPr>
          </a:p>
          <a:p>
            <a:pPr algn="just">
              <a:lnSpc>
                <a:spcPts val="1400"/>
              </a:lnSpc>
            </a:pPr>
            <a:r>
              <a:rPr lang="ja-JP" altLang="en-US" sz="1400" dirty="0">
                <a:latin typeface="+mn-ea"/>
                <a:cs typeface="Meiryo UI" pitchFamily="50" charset="-128"/>
              </a:rPr>
              <a:t>　　</a:t>
            </a:r>
            <a:r>
              <a:rPr lang="en-US" altLang="ja-JP" sz="1400" dirty="0">
                <a:latin typeface="+mn-ea"/>
                <a:cs typeface="Meiryo UI" pitchFamily="50" charset="-128"/>
              </a:rPr>
              <a:t>(5)</a:t>
            </a:r>
            <a:r>
              <a:rPr lang="ja-JP" altLang="en-US" sz="1400" dirty="0">
                <a:latin typeface="+mn-ea"/>
                <a:cs typeface="Meiryo UI" pitchFamily="50" charset="-128"/>
              </a:rPr>
              <a:t>　幼稚園・</a:t>
            </a:r>
            <a:r>
              <a:rPr lang="ja-JP" altLang="en-US" sz="1400" dirty="0" smtClean="0">
                <a:latin typeface="+mn-ea"/>
                <a:cs typeface="Meiryo UI" pitchFamily="50" charset="-128"/>
              </a:rPr>
              <a:t>保育所</a:t>
            </a:r>
            <a:r>
              <a:rPr lang="en-US" altLang="ja-JP" sz="1400" dirty="0" smtClean="0">
                <a:latin typeface="+mn-ea"/>
                <a:cs typeface="Meiryo UI" pitchFamily="50" charset="-128"/>
              </a:rPr>
              <a:t>		</a:t>
            </a:r>
            <a:r>
              <a:rPr lang="ja-JP" altLang="en-US" sz="1400" dirty="0" smtClean="0">
                <a:latin typeface="+mn-ea"/>
                <a:cs typeface="Meiryo UI" pitchFamily="50" charset="-128"/>
              </a:rPr>
              <a:t>　　　   </a:t>
            </a:r>
            <a:r>
              <a:rPr lang="en-US" altLang="ja-JP" sz="1400" dirty="0" smtClean="0">
                <a:latin typeface="+mn-ea"/>
                <a:cs typeface="Meiryo UI" pitchFamily="50" charset="-128"/>
              </a:rPr>
              <a:t>90</a:t>
            </a:r>
            <a:r>
              <a:rPr lang="ja-JP" altLang="en-US" sz="1400" dirty="0" smtClean="0">
                <a:latin typeface="+mn-ea"/>
                <a:cs typeface="Meiryo UI" pitchFamily="50" charset="-128"/>
              </a:rPr>
              <a:t>頁</a:t>
            </a:r>
            <a:endParaRPr lang="en-US" altLang="ja-JP" sz="1400" dirty="0">
              <a:latin typeface="+mn-ea"/>
              <a:cs typeface="Meiryo UI" pitchFamily="50" charset="-128"/>
            </a:endParaRPr>
          </a:p>
          <a:p>
            <a:pPr algn="just">
              <a:lnSpc>
                <a:spcPts val="1400"/>
              </a:lnSpc>
            </a:pPr>
            <a:r>
              <a:rPr lang="ja-JP" altLang="en-US" sz="1400" dirty="0">
                <a:latin typeface="+mn-ea"/>
                <a:cs typeface="Meiryo UI" pitchFamily="50" charset="-128"/>
              </a:rPr>
              <a:t>　　</a:t>
            </a:r>
            <a:r>
              <a:rPr lang="en-US" altLang="ja-JP" sz="1400" dirty="0">
                <a:latin typeface="+mn-ea"/>
                <a:cs typeface="Meiryo UI" pitchFamily="50" charset="-128"/>
              </a:rPr>
              <a:t>(6)</a:t>
            </a:r>
            <a:r>
              <a:rPr lang="ja-JP" altLang="en-US" sz="1400" dirty="0">
                <a:latin typeface="+mn-ea"/>
                <a:cs typeface="Meiryo UI" pitchFamily="50" charset="-128"/>
              </a:rPr>
              <a:t>　ごみ（一般</a:t>
            </a:r>
            <a:r>
              <a:rPr lang="ja-JP" altLang="en-US" sz="1400" dirty="0" smtClean="0">
                <a:latin typeface="+mn-ea"/>
                <a:cs typeface="Meiryo UI" pitchFamily="50" charset="-128"/>
              </a:rPr>
              <a:t>廃棄物）</a:t>
            </a:r>
            <a:r>
              <a:rPr lang="en-US" altLang="ja-JP" sz="1400" dirty="0">
                <a:latin typeface="+mn-ea"/>
                <a:cs typeface="Meiryo UI" pitchFamily="50" charset="-128"/>
              </a:rPr>
              <a:t>	</a:t>
            </a:r>
            <a:r>
              <a:rPr lang="ja-JP" altLang="en-US" sz="1400" dirty="0">
                <a:latin typeface="+mn-ea"/>
                <a:cs typeface="Meiryo UI" pitchFamily="50" charset="-128"/>
              </a:rPr>
              <a:t>　</a:t>
            </a:r>
            <a:r>
              <a:rPr lang="ja-JP" altLang="en-US" sz="1400" dirty="0" smtClean="0">
                <a:latin typeface="+mn-ea"/>
                <a:cs typeface="Meiryo UI" pitchFamily="50" charset="-128"/>
              </a:rPr>
              <a:t>　　   </a:t>
            </a:r>
            <a:r>
              <a:rPr lang="en-US" altLang="ja-JP" sz="1400" dirty="0" smtClean="0">
                <a:latin typeface="+mn-ea"/>
                <a:cs typeface="Meiryo UI" pitchFamily="50" charset="-128"/>
              </a:rPr>
              <a:t>93</a:t>
            </a:r>
            <a:r>
              <a:rPr lang="ja-JP" altLang="en-US" sz="1400" dirty="0" smtClean="0">
                <a:latin typeface="+mn-ea"/>
                <a:cs typeface="Meiryo UI" pitchFamily="50" charset="-128"/>
              </a:rPr>
              <a:t>頁</a:t>
            </a:r>
            <a:endParaRPr lang="en-US" altLang="ja-JP" sz="1400" dirty="0">
              <a:latin typeface="+mn-ea"/>
              <a:cs typeface="Meiryo UI" pitchFamily="50" charset="-128"/>
            </a:endParaRPr>
          </a:p>
          <a:p>
            <a:pPr algn="just">
              <a:lnSpc>
                <a:spcPts val="1400"/>
              </a:lnSpc>
            </a:pPr>
            <a:endParaRPr lang="en-US" altLang="ja-JP" sz="1400" dirty="0">
              <a:latin typeface="+mn-ea"/>
              <a:cs typeface="Meiryo UI" pitchFamily="50" charset="-128"/>
            </a:endParaRPr>
          </a:p>
          <a:p>
            <a:pPr algn="just">
              <a:lnSpc>
                <a:spcPts val="1400"/>
              </a:lnSpc>
            </a:pPr>
            <a:r>
              <a:rPr lang="ja-JP" altLang="en-US" sz="1400" dirty="0">
                <a:latin typeface="+mn-ea"/>
                <a:cs typeface="Meiryo UI" pitchFamily="50" charset="-128"/>
              </a:rPr>
              <a:t>　</a:t>
            </a:r>
            <a:r>
              <a:rPr lang="en-US" altLang="ja-JP" sz="1400" dirty="0">
                <a:latin typeface="+mn-ea"/>
                <a:cs typeface="Meiryo UI" pitchFamily="50" charset="-128"/>
              </a:rPr>
              <a:t>【</a:t>
            </a:r>
            <a:r>
              <a:rPr lang="ja-JP" altLang="en-US" sz="1400" dirty="0">
                <a:latin typeface="+mn-ea"/>
                <a:cs typeface="Meiryo UI" pitchFamily="50" charset="-128"/>
              </a:rPr>
              <a:t>独立行政法人化</a:t>
            </a:r>
            <a:r>
              <a:rPr lang="en-US" altLang="ja-JP" sz="1400" dirty="0">
                <a:latin typeface="+mn-ea"/>
                <a:cs typeface="Meiryo UI" pitchFamily="50" charset="-128"/>
              </a:rPr>
              <a:t>】</a:t>
            </a:r>
          </a:p>
          <a:p>
            <a:pPr algn="just">
              <a:lnSpc>
                <a:spcPts val="1400"/>
              </a:lnSpc>
            </a:pPr>
            <a:r>
              <a:rPr lang="ja-JP" altLang="en-US" sz="1400" dirty="0">
                <a:latin typeface="+mn-ea"/>
                <a:cs typeface="Meiryo UI" pitchFamily="50" charset="-128"/>
              </a:rPr>
              <a:t>　　</a:t>
            </a:r>
            <a:r>
              <a:rPr lang="en-US" altLang="ja-JP" sz="1400" dirty="0">
                <a:latin typeface="+mn-ea"/>
                <a:cs typeface="Meiryo UI" pitchFamily="50" charset="-128"/>
              </a:rPr>
              <a:t>(7)</a:t>
            </a:r>
            <a:r>
              <a:rPr lang="ja-JP" altLang="en-US" sz="1400" dirty="0">
                <a:latin typeface="+mn-ea"/>
                <a:cs typeface="Meiryo UI" pitchFamily="50" charset="-128"/>
              </a:rPr>
              <a:t>　病院</a:t>
            </a:r>
            <a:r>
              <a:rPr lang="en-US" altLang="ja-JP" sz="1400" dirty="0">
                <a:latin typeface="+mn-ea"/>
                <a:cs typeface="Meiryo UI" pitchFamily="50" charset="-128"/>
              </a:rPr>
              <a:t>		</a:t>
            </a:r>
            <a:r>
              <a:rPr lang="ja-JP" altLang="en-US" sz="1400" dirty="0">
                <a:latin typeface="+mn-ea"/>
                <a:cs typeface="Meiryo UI" pitchFamily="50" charset="-128"/>
              </a:rPr>
              <a:t>　　 　</a:t>
            </a:r>
            <a:r>
              <a:rPr lang="en-US" altLang="ja-JP" sz="1400" dirty="0">
                <a:latin typeface="+mn-ea"/>
                <a:cs typeface="Meiryo UI" pitchFamily="50" charset="-128"/>
              </a:rPr>
              <a:t>	</a:t>
            </a:r>
            <a:r>
              <a:rPr lang="ja-JP" altLang="en-US" sz="1400" dirty="0">
                <a:latin typeface="+mn-ea"/>
                <a:cs typeface="Meiryo UI" pitchFamily="50" charset="-128"/>
              </a:rPr>
              <a:t>   　</a:t>
            </a:r>
            <a:r>
              <a:rPr lang="ja-JP" altLang="en-US" sz="1400" dirty="0" smtClean="0">
                <a:latin typeface="+mn-ea"/>
                <a:cs typeface="Meiryo UI" pitchFamily="50" charset="-128"/>
              </a:rPr>
              <a:t>   </a:t>
            </a:r>
            <a:r>
              <a:rPr lang="en-US" altLang="ja-JP" sz="1400" dirty="0" smtClean="0">
                <a:latin typeface="+mn-ea"/>
                <a:cs typeface="Meiryo UI" pitchFamily="50" charset="-128"/>
              </a:rPr>
              <a:t>103</a:t>
            </a:r>
            <a:r>
              <a:rPr lang="ja-JP" altLang="en-US" sz="1400" dirty="0" smtClean="0">
                <a:latin typeface="+mn-ea"/>
                <a:cs typeface="Meiryo UI" pitchFamily="50" charset="-128"/>
              </a:rPr>
              <a:t>頁</a:t>
            </a:r>
            <a:endParaRPr lang="en-US" altLang="ja-JP" sz="1400" dirty="0">
              <a:latin typeface="+mn-ea"/>
              <a:cs typeface="Meiryo UI" pitchFamily="50" charset="-128"/>
            </a:endParaRPr>
          </a:p>
          <a:p>
            <a:pPr algn="just">
              <a:lnSpc>
                <a:spcPts val="1400"/>
              </a:lnSpc>
            </a:pPr>
            <a:r>
              <a:rPr lang="ja-JP" altLang="en-US" sz="1400" dirty="0">
                <a:latin typeface="+mn-ea"/>
                <a:cs typeface="Meiryo UI" pitchFamily="50" charset="-128"/>
              </a:rPr>
              <a:t>　　</a:t>
            </a:r>
            <a:r>
              <a:rPr lang="en-US" altLang="ja-JP" sz="1400" dirty="0">
                <a:latin typeface="+mn-ea"/>
                <a:cs typeface="Meiryo UI" pitchFamily="50" charset="-128"/>
              </a:rPr>
              <a:t>(8)</a:t>
            </a:r>
            <a:r>
              <a:rPr lang="ja-JP" altLang="en-US" sz="1400" dirty="0">
                <a:latin typeface="+mn-ea"/>
                <a:cs typeface="Meiryo UI" pitchFamily="50" charset="-128"/>
              </a:rPr>
              <a:t>　博物館</a:t>
            </a:r>
            <a:r>
              <a:rPr lang="en-US" altLang="ja-JP" sz="1400" dirty="0">
                <a:latin typeface="+mn-ea"/>
                <a:cs typeface="Meiryo UI" pitchFamily="50" charset="-128"/>
              </a:rPr>
              <a:t>	</a:t>
            </a:r>
            <a:r>
              <a:rPr lang="ja-JP" altLang="en-US" sz="1400" dirty="0">
                <a:latin typeface="+mn-ea"/>
                <a:cs typeface="Meiryo UI" pitchFamily="50" charset="-128"/>
              </a:rPr>
              <a:t>　 　　</a:t>
            </a:r>
            <a:r>
              <a:rPr lang="en-US" altLang="ja-JP" sz="1400" dirty="0">
                <a:latin typeface="+mn-ea"/>
                <a:cs typeface="Meiryo UI" pitchFamily="50" charset="-128"/>
              </a:rPr>
              <a:t>	</a:t>
            </a:r>
            <a:r>
              <a:rPr lang="ja-JP" altLang="en-US" sz="1400" dirty="0">
                <a:latin typeface="+mn-ea"/>
                <a:cs typeface="Meiryo UI" pitchFamily="50" charset="-128"/>
              </a:rPr>
              <a:t>   　</a:t>
            </a:r>
            <a:r>
              <a:rPr lang="ja-JP" altLang="en-US" sz="1400" dirty="0" smtClean="0">
                <a:latin typeface="+mn-ea"/>
                <a:cs typeface="Meiryo UI" pitchFamily="50" charset="-128"/>
              </a:rPr>
              <a:t>   </a:t>
            </a:r>
            <a:r>
              <a:rPr lang="en-US" altLang="ja-JP" sz="1400" dirty="0" smtClean="0">
                <a:latin typeface="+mn-ea"/>
                <a:cs typeface="Meiryo UI" pitchFamily="50" charset="-128"/>
              </a:rPr>
              <a:t>106</a:t>
            </a:r>
            <a:r>
              <a:rPr lang="ja-JP" altLang="en-US" sz="1400" dirty="0" smtClean="0">
                <a:latin typeface="+mn-ea"/>
                <a:cs typeface="Meiryo UI" pitchFamily="50" charset="-128"/>
              </a:rPr>
              <a:t>頁</a:t>
            </a:r>
            <a:r>
              <a:rPr lang="ja-JP" altLang="en-US" sz="1400" dirty="0">
                <a:latin typeface="+mn-ea"/>
                <a:cs typeface="Meiryo UI" pitchFamily="50" charset="-128"/>
              </a:rPr>
              <a:t>　　</a:t>
            </a:r>
            <a:endParaRPr lang="en-US" altLang="ja-JP" sz="1400" dirty="0">
              <a:latin typeface="+mn-ea"/>
              <a:cs typeface="Meiryo UI" pitchFamily="50" charset="-128"/>
            </a:endParaRPr>
          </a:p>
          <a:p>
            <a:pPr algn="just">
              <a:lnSpc>
                <a:spcPts val="1400"/>
              </a:lnSpc>
            </a:pPr>
            <a:endParaRPr lang="en-US" altLang="ja-JP" sz="1400" dirty="0">
              <a:latin typeface="+mn-ea"/>
              <a:cs typeface="Meiryo UI" pitchFamily="50" charset="-128"/>
            </a:endParaRPr>
          </a:p>
          <a:p>
            <a:pPr algn="just">
              <a:lnSpc>
                <a:spcPts val="1400"/>
              </a:lnSpc>
            </a:pPr>
            <a:r>
              <a:rPr lang="ja-JP" altLang="en-US" sz="1400" dirty="0">
                <a:latin typeface="+mn-ea"/>
                <a:cs typeface="Meiryo UI" pitchFamily="50" charset="-128"/>
              </a:rPr>
              <a:t>　</a:t>
            </a:r>
            <a:r>
              <a:rPr lang="en-US" altLang="ja-JP" sz="1400" dirty="0" smtClean="0">
                <a:latin typeface="+mn-ea"/>
                <a:cs typeface="Meiryo UI" pitchFamily="50" charset="-128"/>
              </a:rPr>
              <a:t>【</a:t>
            </a:r>
            <a:r>
              <a:rPr lang="ja-JP" altLang="en-US" sz="1400" dirty="0" smtClean="0">
                <a:latin typeface="+mn-ea"/>
                <a:cs typeface="Meiryo UI" pitchFamily="50" charset="-128"/>
              </a:rPr>
              <a:t>公民連携の推進</a:t>
            </a:r>
            <a:r>
              <a:rPr lang="en-US" altLang="ja-JP" sz="1400" dirty="0" smtClean="0">
                <a:latin typeface="+mn-ea"/>
                <a:cs typeface="Meiryo UI" pitchFamily="50" charset="-128"/>
              </a:rPr>
              <a:t>】</a:t>
            </a:r>
          </a:p>
          <a:p>
            <a:pPr algn="just">
              <a:lnSpc>
                <a:spcPts val="1400"/>
              </a:lnSpc>
            </a:pPr>
            <a:r>
              <a:rPr lang="ja-JP" altLang="en-US" sz="1400" dirty="0">
                <a:latin typeface="+mn-ea"/>
                <a:cs typeface="Meiryo UI" pitchFamily="50" charset="-128"/>
              </a:rPr>
              <a:t>　</a:t>
            </a:r>
            <a:r>
              <a:rPr lang="ja-JP" altLang="en-US" sz="1400" dirty="0" smtClean="0">
                <a:latin typeface="+mn-ea"/>
                <a:cs typeface="Meiryo UI" pitchFamily="50" charset="-128"/>
              </a:rPr>
              <a:t>　</a:t>
            </a:r>
            <a:r>
              <a:rPr lang="en-US" altLang="ja-JP" sz="1400" dirty="0" smtClean="0">
                <a:latin typeface="+mn-ea"/>
                <a:cs typeface="Meiryo UI" pitchFamily="50" charset="-128"/>
              </a:rPr>
              <a:t>(9)</a:t>
            </a:r>
            <a:r>
              <a:rPr lang="ja-JP" altLang="en-US" sz="1400" dirty="0" smtClean="0">
                <a:latin typeface="+mn-ea"/>
                <a:cs typeface="Meiryo UI" pitchFamily="50" charset="-128"/>
              </a:rPr>
              <a:t>　ＰＦＩ・指定管理者制度の活用</a:t>
            </a:r>
            <a:r>
              <a:rPr lang="ja-JP" altLang="en-US" sz="1400" dirty="0">
                <a:latin typeface="+mn-ea"/>
                <a:cs typeface="Meiryo UI" pitchFamily="50" charset="-128"/>
              </a:rPr>
              <a:t> </a:t>
            </a:r>
            <a:r>
              <a:rPr lang="ja-JP" altLang="en-US" sz="1400" dirty="0" smtClean="0">
                <a:latin typeface="+mn-ea"/>
                <a:cs typeface="Meiryo UI" pitchFamily="50" charset="-128"/>
              </a:rPr>
              <a:t>        </a:t>
            </a:r>
            <a:r>
              <a:rPr lang="en-US" altLang="ja-JP" sz="1400" dirty="0" smtClean="0">
                <a:latin typeface="+mn-ea"/>
                <a:cs typeface="Meiryo UI" pitchFamily="50" charset="-128"/>
              </a:rPr>
              <a:t>113</a:t>
            </a:r>
            <a:r>
              <a:rPr lang="ja-JP" altLang="en-US" sz="1400" dirty="0" smtClean="0">
                <a:latin typeface="+mn-ea"/>
                <a:cs typeface="Meiryo UI" pitchFamily="50" charset="-128"/>
              </a:rPr>
              <a:t>頁</a:t>
            </a:r>
            <a:endParaRPr lang="en-US" altLang="ja-JP" sz="1400" dirty="0">
              <a:latin typeface="+mn-ea"/>
              <a:cs typeface="Meiryo UI" pitchFamily="50" charset="-128"/>
            </a:endParaRPr>
          </a:p>
          <a:p>
            <a:pPr algn="just">
              <a:lnSpc>
                <a:spcPts val="1400"/>
              </a:lnSpc>
            </a:pPr>
            <a:r>
              <a:rPr lang="ja-JP" altLang="en-US" sz="1400" dirty="0">
                <a:latin typeface="+mn-ea"/>
                <a:cs typeface="Meiryo UI" pitchFamily="50" charset="-128"/>
              </a:rPr>
              <a:t>　　</a:t>
            </a:r>
            <a:r>
              <a:rPr lang="en-US" altLang="ja-JP" sz="1400" dirty="0" smtClean="0">
                <a:latin typeface="+mn-ea"/>
                <a:cs typeface="Meiryo UI" pitchFamily="50" charset="-128"/>
              </a:rPr>
              <a:t>(10)</a:t>
            </a:r>
            <a:r>
              <a:rPr lang="ja-JP" altLang="en-US" sz="1400" dirty="0" smtClean="0">
                <a:latin typeface="+mn-ea"/>
                <a:cs typeface="Meiryo UI" pitchFamily="50" charset="-128"/>
              </a:rPr>
              <a:t> サウンディング型市場調査の実施  </a:t>
            </a:r>
            <a:r>
              <a:rPr lang="en-US" altLang="ja-JP" sz="1400" dirty="0" smtClean="0">
                <a:latin typeface="+mn-ea"/>
                <a:cs typeface="Meiryo UI" pitchFamily="50" charset="-128"/>
              </a:rPr>
              <a:t>114</a:t>
            </a:r>
            <a:r>
              <a:rPr lang="ja-JP" altLang="en-US" sz="1400" dirty="0" smtClean="0">
                <a:latin typeface="+mn-ea"/>
                <a:cs typeface="Meiryo UI" pitchFamily="50" charset="-128"/>
              </a:rPr>
              <a:t>頁</a:t>
            </a:r>
            <a:endParaRPr lang="en-US" altLang="ja-JP" sz="1400" dirty="0" smtClean="0">
              <a:latin typeface="+mn-ea"/>
              <a:cs typeface="Meiryo UI" pitchFamily="50" charset="-128"/>
            </a:endParaRPr>
          </a:p>
          <a:p>
            <a:pPr algn="just">
              <a:lnSpc>
                <a:spcPts val="1400"/>
              </a:lnSpc>
            </a:pPr>
            <a:r>
              <a:rPr lang="ja-JP" altLang="en-US" sz="1400" dirty="0">
                <a:latin typeface="+mn-ea"/>
                <a:cs typeface="Meiryo UI" pitchFamily="50" charset="-128"/>
              </a:rPr>
              <a:t>　</a:t>
            </a:r>
            <a:r>
              <a:rPr lang="ja-JP" altLang="en-US" sz="1400" dirty="0" smtClean="0">
                <a:latin typeface="+mn-ea"/>
                <a:cs typeface="Meiryo UI" pitchFamily="50" charset="-128"/>
              </a:rPr>
              <a:t>　</a:t>
            </a:r>
            <a:r>
              <a:rPr lang="en-US" altLang="ja-JP" sz="1400" dirty="0" smtClean="0">
                <a:latin typeface="+mn-ea"/>
                <a:cs typeface="Meiryo UI" pitchFamily="50" charset="-128"/>
              </a:rPr>
              <a:t>(11)</a:t>
            </a:r>
            <a:r>
              <a:rPr lang="ja-JP" altLang="en-US" sz="1400" dirty="0" smtClean="0">
                <a:latin typeface="+mn-ea"/>
                <a:cs typeface="Meiryo UI" pitchFamily="50" charset="-128"/>
              </a:rPr>
              <a:t> 企業</a:t>
            </a:r>
            <a:r>
              <a:rPr lang="ja-JP" altLang="en-US" sz="1400" dirty="0">
                <a:latin typeface="+mn-ea"/>
                <a:cs typeface="Meiryo UI" pitchFamily="50" charset="-128"/>
              </a:rPr>
              <a:t>等との</a:t>
            </a:r>
            <a:r>
              <a:rPr lang="ja-JP" altLang="en-US" sz="1400" dirty="0" smtClean="0">
                <a:latin typeface="+mn-ea"/>
                <a:cs typeface="Meiryo UI" pitchFamily="50" charset="-128"/>
              </a:rPr>
              <a:t>連携</a:t>
            </a:r>
            <a:r>
              <a:rPr lang="en-US" altLang="ja-JP" sz="1400" dirty="0">
                <a:latin typeface="+mn-ea"/>
                <a:cs typeface="Meiryo UI" pitchFamily="50" charset="-128"/>
              </a:rPr>
              <a:t>	</a:t>
            </a:r>
            <a:r>
              <a:rPr lang="en-US" altLang="ja-JP" sz="1400" dirty="0" smtClean="0">
                <a:latin typeface="+mn-ea"/>
                <a:cs typeface="Meiryo UI" pitchFamily="50" charset="-128"/>
              </a:rPr>
              <a:t>	</a:t>
            </a:r>
            <a:r>
              <a:rPr lang="ja-JP" altLang="en-US" sz="1400" dirty="0" smtClean="0">
                <a:latin typeface="+mn-ea"/>
                <a:cs typeface="Meiryo UI" pitchFamily="50" charset="-128"/>
              </a:rPr>
              <a:t>　　　　</a:t>
            </a:r>
            <a:r>
              <a:rPr lang="en-US" altLang="ja-JP" sz="1400" dirty="0" smtClean="0">
                <a:latin typeface="+mn-ea"/>
                <a:cs typeface="Meiryo UI" pitchFamily="50" charset="-128"/>
              </a:rPr>
              <a:t>115</a:t>
            </a:r>
            <a:r>
              <a:rPr lang="ja-JP" altLang="en-US" sz="1400" dirty="0" smtClean="0">
                <a:latin typeface="+mn-ea"/>
                <a:cs typeface="Meiryo UI" pitchFamily="50" charset="-128"/>
              </a:rPr>
              <a:t>頁</a:t>
            </a:r>
            <a:endParaRPr lang="en-US" altLang="ja-JP" sz="1400" dirty="0">
              <a:latin typeface="+mn-ea"/>
              <a:cs typeface="Meiryo UI" pitchFamily="50" charset="-128"/>
            </a:endParaRPr>
          </a:p>
          <a:p>
            <a:pPr algn="just">
              <a:lnSpc>
                <a:spcPts val="1400"/>
              </a:lnSpc>
            </a:pPr>
            <a:r>
              <a:rPr lang="ja-JP" altLang="en-US" sz="1400" dirty="0">
                <a:latin typeface="+mn-ea"/>
                <a:cs typeface="Meiryo UI" pitchFamily="50" charset="-128"/>
              </a:rPr>
              <a:t>　　</a:t>
            </a:r>
            <a:r>
              <a:rPr lang="en-US" altLang="ja-JP" sz="1400" dirty="0">
                <a:latin typeface="+mn-ea"/>
                <a:cs typeface="Meiryo UI" pitchFamily="50" charset="-128"/>
              </a:rPr>
              <a:t>(</a:t>
            </a:r>
            <a:r>
              <a:rPr lang="en-US" altLang="ja-JP" sz="1400" dirty="0" smtClean="0">
                <a:latin typeface="+mn-ea"/>
                <a:cs typeface="Meiryo UI" pitchFamily="50" charset="-128"/>
              </a:rPr>
              <a:t>12)</a:t>
            </a:r>
            <a:r>
              <a:rPr lang="ja-JP" altLang="en-US" sz="1400" dirty="0" smtClean="0">
                <a:latin typeface="+mn-ea"/>
                <a:cs typeface="Meiryo UI" pitchFamily="50" charset="-128"/>
              </a:rPr>
              <a:t> 天王寺</a:t>
            </a:r>
            <a:r>
              <a:rPr lang="ja-JP" altLang="en-US" sz="1400" dirty="0">
                <a:latin typeface="+mn-ea"/>
                <a:cs typeface="Meiryo UI" pitchFamily="50" charset="-128"/>
              </a:rPr>
              <a:t>公園</a:t>
            </a:r>
            <a:r>
              <a:rPr lang="ja-JP" altLang="en-US" sz="1400" dirty="0" smtClean="0">
                <a:latin typeface="+mn-ea"/>
                <a:cs typeface="Meiryo UI" pitchFamily="50" charset="-128"/>
              </a:rPr>
              <a:t>エントランスエリア</a:t>
            </a:r>
            <a:endParaRPr lang="en-US" altLang="ja-JP" sz="1400" dirty="0" smtClean="0">
              <a:latin typeface="+mn-ea"/>
              <a:cs typeface="Meiryo UI" pitchFamily="50" charset="-128"/>
            </a:endParaRPr>
          </a:p>
          <a:p>
            <a:pPr algn="just">
              <a:lnSpc>
                <a:spcPts val="1400"/>
              </a:lnSpc>
            </a:pPr>
            <a:r>
              <a:rPr lang="ja-JP" altLang="en-US" sz="1400" dirty="0">
                <a:latin typeface="+mn-ea"/>
                <a:cs typeface="Meiryo UI" pitchFamily="50" charset="-128"/>
              </a:rPr>
              <a:t>　</a:t>
            </a:r>
            <a:r>
              <a:rPr lang="ja-JP" altLang="en-US" sz="1400" dirty="0" smtClean="0">
                <a:latin typeface="+mn-ea"/>
                <a:cs typeface="Meiryo UI" pitchFamily="50" charset="-128"/>
              </a:rPr>
              <a:t>　　 　（</a:t>
            </a:r>
            <a:r>
              <a:rPr lang="ja-JP" altLang="en-US" sz="1400" dirty="0">
                <a:latin typeface="+mn-ea"/>
                <a:cs typeface="Meiryo UI" pitchFamily="50" charset="-128"/>
              </a:rPr>
              <a:t>愛称：てんしば）</a:t>
            </a:r>
            <a:r>
              <a:rPr lang="ja-JP" altLang="en-US" sz="1400" dirty="0" smtClean="0">
                <a:latin typeface="+mn-ea"/>
                <a:cs typeface="Meiryo UI" pitchFamily="50" charset="-128"/>
              </a:rPr>
              <a:t>・大阪城</a:t>
            </a:r>
            <a:r>
              <a:rPr lang="ja-JP" altLang="en-US" sz="1400" dirty="0">
                <a:latin typeface="+mn-ea"/>
                <a:cs typeface="Meiryo UI" pitchFamily="50" charset="-128"/>
              </a:rPr>
              <a:t>公園</a:t>
            </a:r>
            <a:r>
              <a:rPr lang="en-US" altLang="ja-JP" sz="1400" dirty="0" smtClean="0">
                <a:latin typeface="+mn-ea"/>
                <a:cs typeface="Meiryo UI" pitchFamily="50" charset="-128"/>
              </a:rPr>
              <a:t>PMO</a:t>
            </a:r>
            <a:r>
              <a:rPr lang="ja-JP" altLang="en-US" sz="1400" dirty="0" smtClean="0">
                <a:latin typeface="+mn-ea"/>
                <a:cs typeface="Meiryo UI" pitchFamily="50" charset="-128"/>
              </a:rPr>
              <a:t> </a:t>
            </a:r>
            <a:r>
              <a:rPr lang="en-US" altLang="ja-JP" sz="1400" dirty="0" smtClean="0">
                <a:latin typeface="+mn-ea"/>
                <a:cs typeface="Meiryo UI" pitchFamily="50" charset="-128"/>
              </a:rPr>
              <a:t>121</a:t>
            </a:r>
            <a:r>
              <a:rPr lang="ja-JP" altLang="en-US" sz="1400" dirty="0" smtClean="0">
                <a:latin typeface="+mn-ea"/>
                <a:cs typeface="Meiryo UI" pitchFamily="50" charset="-128"/>
              </a:rPr>
              <a:t>頁</a:t>
            </a:r>
            <a:endParaRPr lang="en-US" altLang="ja-JP" sz="1400" dirty="0">
              <a:latin typeface="+mn-ea"/>
              <a:cs typeface="Meiryo UI" pitchFamily="50" charset="-128"/>
            </a:endParaRPr>
          </a:p>
          <a:p>
            <a:pPr>
              <a:lnSpc>
                <a:spcPts val="1300"/>
              </a:lnSpc>
            </a:pPr>
            <a:endParaRPr lang="en-US" altLang="ja-JP" sz="1400" dirty="0">
              <a:latin typeface="+mn-ea"/>
              <a:cs typeface="Meiryo UI" pitchFamily="50" charset="-128"/>
            </a:endParaRPr>
          </a:p>
        </p:txBody>
      </p:sp>
      <p:sp>
        <p:nvSpPr>
          <p:cNvPr id="14" name="正方形/長方形 13"/>
          <p:cNvSpPr/>
          <p:nvPr/>
        </p:nvSpPr>
        <p:spPr>
          <a:xfrm>
            <a:off x="4139952" y="693887"/>
            <a:ext cx="4765183" cy="6091411"/>
          </a:xfrm>
          <a:prstGeom prst="rect">
            <a:avLst/>
          </a:prstGeom>
        </p:spPr>
        <p:txBody>
          <a:bodyPr wrap="square" lIns="36000" tIns="0" rIns="36000" bIns="0">
            <a:spAutoFit/>
          </a:bodyPr>
          <a:lstStyle/>
          <a:p>
            <a:pPr>
              <a:lnSpc>
                <a:spcPts val="1400"/>
              </a:lnSpc>
            </a:pPr>
            <a:r>
              <a:rPr lang="en-US" altLang="ja-JP" sz="1600" dirty="0" smtClean="0">
                <a:latin typeface="+mn-ea"/>
              </a:rPr>
              <a:t>Ⅲ</a:t>
            </a:r>
            <a:r>
              <a:rPr lang="ja-JP" altLang="en-US" sz="1600" dirty="0">
                <a:latin typeface="+mn-ea"/>
              </a:rPr>
              <a:t>　大阪府市の連携</a:t>
            </a:r>
            <a:endParaRPr lang="en-US" altLang="ja-JP" sz="1600" dirty="0">
              <a:latin typeface="+mn-ea"/>
              <a:cs typeface="Meiryo UI" pitchFamily="50" charset="-128"/>
            </a:endParaRPr>
          </a:p>
          <a:p>
            <a:pPr>
              <a:lnSpc>
                <a:spcPts val="1400"/>
              </a:lnSpc>
            </a:pPr>
            <a:r>
              <a:rPr lang="ja-JP" altLang="en-US" sz="1400" dirty="0">
                <a:latin typeface="+mn-ea"/>
              </a:rPr>
              <a:t>　</a:t>
            </a:r>
            <a:endParaRPr lang="en-US" altLang="ja-JP" sz="1400" dirty="0">
              <a:latin typeface="+mn-ea"/>
            </a:endParaRPr>
          </a:p>
          <a:p>
            <a:pPr>
              <a:lnSpc>
                <a:spcPts val="1400"/>
              </a:lnSpc>
            </a:pPr>
            <a:r>
              <a:rPr lang="ja-JP" altLang="en-US" sz="1400" b="0" dirty="0" smtClean="0">
                <a:latin typeface="+mn-ea"/>
              </a:rPr>
              <a:t>　　（</a:t>
            </a:r>
            <a:r>
              <a:rPr lang="en-US" altLang="ja-JP" sz="1400" b="0" dirty="0">
                <a:latin typeface="+mn-ea"/>
              </a:rPr>
              <a:t>1</a:t>
            </a:r>
            <a:r>
              <a:rPr lang="ja-JP" altLang="en-US" sz="1400" dirty="0" smtClean="0">
                <a:latin typeface="+mn-ea"/>
              </a:rPr>
              <a:t>） 大阪府</a:t>
            </a:r>
            <a:r>
              <a:rPr lang="ja-JP" altLang="en-US" sz="1400" dirty="0">
                <a:latin typeface="+mn-ea"/>
              </a:rPr>
              <a:t>市統合本部・副首都推進本部</a:t>
            </a:r>
            <a:r>
              <a:rPr lang="en-US" altLang="ja-JP" sz="1400" dirty="0">
                <a:latin typeface="+mn-ea"/>
              </a:rPr>
              <a:t>	</a:t>
            </a:r>
            <a:r>
              <a:rPr lang="ja-JP" altLang="en-US" sz="1400" b="0" dirty="0" smtClean="0">
                <a:latin typeface="+mn-ea"/>
              </a:rPr>
              <a:t>別冊  </a:t>
            </a:r>
            <a:r>
              <a:rPr lang="en-US" altLang="ja-JP" sz="1400" dirty="0" smtClean="0">
                <a:latin typeface="+mn-ea"/>
              </a:rPr>
              <a:t>1</a:t>
            </a:r>
            <a:r>
              <a:rPr lang="ja-JP" altLang="en-US" sz="1400" b="0" dirty="0" smtClean="0">
                <a:latin typeface="+mn-ea"/>
              </a:rPr>
              <a:t>頁</a:t>
            </a:r>
            <a:r>
              <a:rPr lang="en-US" altLang="ja-JP" sz="1400" b="0" dirty="0">
                <a:latin typeface="+mn-ea"/>
              </a:rPr>
              <a:t/>
            </a:r>
            <a:br>
              <a:rPr lang="en-US" altLang="ja-JP" sz="1400" b="0" dirty="0">
                <a:latin typeface="+mn-ea"/>
              </a:rPr>
            </a:br>
            <a:r>
              <a:rPr lang="ja-JP" altLang="en-US" sz="1400" b="0" dirty="0" smtClean="0">
                <a:latin typeface="+mn-ea"/>
              </a:rPr>
              <a:t>　　（</a:t>
            </a:r>
            <a:r>
              <a:rPr lang="en-US" altLang="ja-JP" sz="1400" b="0" dirty="0">
                <a:latin typeface="+mn-ea"/>
              </a:rPr>
              <a:t>2</a:t>
            </a:r>
            <a:r>
              <a:rPr lang="ja-JP" altLang="en-US" sz="1400" dirty="0" smtClean="0">
                <a:latin typeface="+mn-ea"/>
              </a:rPr>
              <a:t>） 有識者</a:t>
            </a:r>
            <a:r>
              <a:rPr lang="ja-JP" altLang="en-US" sz="1400" dirty="0">
                <a:latin typeface="+mn-ea"/>
              </a:rPr>
              <a:t>を交えた府市合同の戦略会議</a:t>
            </a:r>
            <a:r>
              <a:rPr lang="en-US" altLang="ja-JP" sz="1400" dirty="0">
                <a:latin typeface="+mn-ea"/>
              </a:rPr>
              <a:t>	</a:t>
            </a:r>
            <a:r>
              <a:rPr lang="ja-JP" altLang="en-US" sz="1400" b="0" dirty="0" smtClean="0">
                <a:latin typeface="+mn-ea"/>
              </a:rPr>
              <a:t>別冊　</a:t>
            </a:r>
            <a:r>
              <a:rPr lang="en-US" altLang="ja-JP" sz="1400" b="0" dirty="0" smtClean="0">
                <a:latin typeface="+mn-ea"/>
              </a:rPr>
              <a:t>5</a:t>
            </a:r>
            <a:r>
              <a:rPr lang="ja-JP" altLang="en-US" sz="1400" b="0" dirty="0" smtClean="0">
                <a:latin typeface="+mn-ea"/>
              </a:rPr>
              <a:t>頁</a:t>
            </a:r>
            <a:r>
              <a:rPr lang="en-US" altLang="ja-JP" sz="1400" b="0" dirty="0">
                <a:latin typeface="+mn-ea"/>
              </a:rPr>
              <a:t/>
            </a:r>
            <a:br>
              <a:rPr lang="en-US" altLang="ja-JP" sz="1400" b="0" dirty="0">
                <a:latin typeface="+mn-ea"/>
              </a:rPr>
            </a:br>
            <a:r>
              <a:rPr lang="ja-JP" altLang="en-US" sz="1400" b="0" dirty="0" smtClean="0">
                <a:latin typeface="+mn-ea"/>
              </a:rPr>
              <a:t>　　（</a:t>
            </a:r>
            <a:r>
              <a:rPr lang="en-US" altLang="ja-JP" sz="1400" b="0" dirty="0">
                <a:latin typeface="+mn-ea"/>
              </a:rPr>
              <a:t>3</a:t>
            </a:r>
            <a:r>
              <a:rPr lang="ja-JP" altLang="en-US" sz="1400" dirty="0" smtClean="0">
                <a:latin typeface="+mn-ea"/>
              </a:rPr>
              <a:t>） 万博</a:t>
            </a:r>
            <a:r>
              <a:rPr lang="ja-JP" altLang="en-US" sz="1400" dirty="0">
                <a:latin typeface="+mn-ea"/>
              </a:rPr>
              <a:t>開催に向けた</a:t>
            </a:r>
            <a:r>
              <a:rPr lang="ja-JP" altLang="en-US" sz="1400" dirty="0" smtClean="0">
                <a:latin typeface="+mn-ea"/>
              </a:rPr>
              <a:t>取組み</a:t>
            </a:r>
            <a:r>
              <a:rPr lang="ja-JP" altLang="en-US" sz="1400" b="0" dirty="0">
                <a:latin typeface="+mn-ea"/>
              </a:rPr>
              <a:t>　　　　　　　　　　</a:t>
            </a:r>
            <a:r>
              <a:rPr lang="en-US" altLang="ja-JP" sz="1400" dirty="0">
                <a:latin typeface="+mn-ea"/>
              </a:rPr>
              <a:t>	</a:t>
            </a:r>
            <a:r>
              <a:rPr lang="ja-JP" altLang="en-US" sz="1400" b="0" dirty="0" smtClean="0">
                <a:latin typeface="+mn-ea"/>
              </a:rPr>
              <a:t>別冊 </a:t>
            </a:r>
            <a:r>
              <a:rPr lang="en-US" altLang="ja-JP" sz="1400" b="0" dirty="0" smtClean="0">
                <a:latin typeface="+mn-ea"/>
              </a:rPr>
              <a:t>12</a:t>
            </a:r>
            <a:r>
              <a:rPr lang="ja-JP" altLang="en-US" sz="1400" b="0" dirty="0" smtClean="0">
                <a:latin typeface="+mn-ea"/>
              </a:rPr>
              <a:t>頁</a:t>
            </a:r>
            <a:r>
              <a:rPr lang="en-US" altLang="ja-JP" sz="1400" b="0" dirty="0">
                <a:latin typeface="+mn-ea"/>
              </a:rPr>
              <a:t/>
            </a:r>
            <a:br>
              <a:rPr lang="en-US" altLang="ja-JP" sz="1400" b="0" dirty="0">
                <a:latin typeface="+mn-ea"/>
              </a:rPr>
            </a:br>
            <a:r>
              <a:rPr lang="ja-JP" altLang="en-US" sz="1400" b="0" dirty="0" smtClean="0">
                <a:latin typeface="+mn-ea"/>
              </a:rPr>
              <a:t>　　（</a:t>
            </a:r>
            <a:r>
              <a:rPr lang="en-US" altLang="ja-JP" sz="1400" b="0" dirty="0">
                <a:latin typeface="+mn-ea"/>
              </a:rPr>
              <a:t>4</a:t>
            </a:r>
            <a:r>
              <a:rPr lang="ja-JP" altLang="en-US" sz="1400" dirty="0" smtClean="0">
                <a:latin typeface="+mn-ea"/>
              </a:rPr>
              <a:t>） ＩＲ</a:t>
            </a:r>
            <a:r>
              <a:rPr lang="ja-JP" altLang="en-US" sz="1400" dirty="0">
                <a:latin typeface="+mn-ea"/>
              </a:rPr>
              <a:t>実現に向けた</a:t>
            </a:r>
            <a:r>
              <a:rPr lang="ja-JP" altLang="en-US" sz="1400" dirty="0" smtClean="0">
                <a:latin typeface="+mn-ea"/>
              </a:rPr>
              <a:t>検討　　　　　　　　　　　　　</a:t>
            </a:r>
            <a:r>
              <a:rPr lang="en-US" altLang="ja-JP" sz="1400" dirty="0" smtClean="0">
                <a:latin typeface="+mn-ea"/>
              </a:rPr>
              <a:t>	</a:t>
            </a:r>
            <a:r>
              <a:rPr lang="ja-JP" altLang="en-US" sz="1400" dirty="0" smtClean="0">
                <a:latin typeface="+mn-ea"/>
              </a:rPr>
              <a:t>別冊 </a:t>
            </a:r>
            <a:r>
              <a:rPr lang="en-US" altLang="ja-JP" sz="1400" dirty="0" smtClean="0">
                <a:latin typeface="+mn-ea"/>
              </a:rPr>
              <a:t>17</a:t>
            </a:r>
            <a:r>
              <a:rPr lang="ja-JP" altLang="en-US" sz="1400" dirty="0" smtClean="0">
                <a:latin typeface="+mn-ea"/>
              </a:rPr>
              <a:t>頁</a:t>
            </a:r>
            <a:r>
              <a:rPr lang="en-US" altLang="ja-JP" sz="1400" b="0" u="sng" dirty="0" smtClean="0">
                <a:solidFill>
                  <a:srgbClr val="FF0000"/>
                </a:solidFill>
                <a:latin typeface="+mn-ea"/>
              </a:rPr>
              <a:t/>
            </a:r>
            <a:br>
              <a:rPr lang="en-US" altLang="ja-JP" sz="1400" b="0" u="sng" dirty="0" smtClean="0">
                <a:solidFill>
                  <a:srgbClr val="FF0000"/>
                </a:solidFill>
                <a:latin typeface="+mn-ea"/>
              </a:rPr>
            </a:br>
            <a:r>
              <a:rPr lang="ja-JP" altLang="en-US" sz="1400" b="0" dirty="0" smtClean="0">
                <a:solidFill>
                  <a:srgbClr val="FF0000"/>
                </a:solidFill>
                <a:latin typeface="+mn-ea"/>
              </a:rPr>
              <a:t>　　</a:t>
            </a:r>
            <a:r>
              <a:rPr lang="ja-JP" altLang="en-US" sz="1400" b="0" dirty="0" smtClean="0">
                <a:latin typeface="+mn-ea"/>
              </a:rPr>
              <a:t>（</a:t>
            </a:r>
            <a:r>
              <a:rPr lang="en-US" altLang="ja-JP" sz="1400" b="0" dirty="0" smtClean="0">
                <a:latin typeface="+mn-ea"/>
              </a:rPr>
              <a:t>5</a:t>
            </a:r>
            <a:r>
              <a:rPr lang="ja-JP" altLang="en-US" sz="1400" dirty="0" smtClean="0">
                <a:latin typeface="+mn-ea"/>
              </a:rPr>
              <a:t>） Ｇ</a:t>
            </a:r>
            <a:r>
              <a:rPr lang="en-US" altLang="ja-JP" sz="1400" dirty="0">
                <a:latin typeface="+mn-ea"/>
              </a:rPr>
              <a:t>20</a:t>
            </a:r>
            <a:r>
              <a:rPr lang="ja-JP" altLang="en-US" sz="1400" dirty="0">
                <a:latin typeface="+mn-ea"/>
              </a:rPr>
              <a:t>大阪サミット開催に向けた</a:t>
            </a:r>
            <a:r>
              <a:rPr lang="ja-JP" altLang="en-US" sz="1400" dirty="0" smtClean="0">
                <a:latin typeface="+mn-ea"/>
              </a:rPr>
              <a:t>取組み</a:t>
            </a:r>
            <a:r>
              <a:rPr lang="en-US" altLang="ja-JP" sz="1400" b="0" dirty="0" smtClean="0">
                <a:latin typeface="+mn-ea"/>
              </a:rPr>
              <a:t>	</a:t>
            </a:r>
            <a:r>
              <a:rPr lang="ja-JP" altLang="en-US" sz="1400" b="0" dirty="0" smtClean="0">
                <a:latin typeface="+mn-ea"/>
              </a:rPr>
              <a:t>別冊 </a:t>
            </a:r>
            <a:r>
              <a:rPr lang="en-US" altLang="ja-JP" sz="1400" b="0" dirty="0" smtClean="0">
                <a:latin typeface="+mn-ea"/>
              </a:rPr>
              <a:t>22</a:t>
            </a:r>
            <a:r>
              <a:rPr lang="ja-JP" altLang="en-US" sz="1400" b="0" dirty="0" smtClean="0">
                <a:latin typeface="+mn-ea"/>
              </a:rPr>
              <a:t>頁</a:t>
            </a:r>
            <a:r>
              <a:rPr lang="en-US" altLang="ja-JP" sz="1400" b="0" dirty="0" smtClean="0">
                <a:latin typeface="+mn-ea"/>
              </a:rPr>
              <a:t/>
            </a:r>
            <a:br>
              <a:rPr lang="en-US" altLang="ja-JP" sz="1400" b="0" dirty="0" smtClean="0">
                <a:latin typeface="+mn-ea"/>
              </a:rPr>
            </a:br>
            <a:r>
              <a:rPr lang="ja-JP" altLang="en-US" sz="1400" b="0" dirty="0" smtClean="0">
                <a:latin typeface="+mn-ea"/>
              </a:rPr>
              <a:t>　　</a:t>
            </a:r>
            <a:r>
              <a:rPr lang="ja-JP" altLang="en-US" sz="1400" dirty="0" smtClean="0">
                <a:latin typeface="+mn-ea"/>
              </a:rPr>
              <a:t>（</a:t>
            </a:r>
            <a:r>
              <a:rPr lang="en-US" altLang="ja-JP" sz="1400" dirty="0" smtClean="0">
                <a:latin typeface="+mn-ea"/>
              </a:rPr>
              <a:t>6</a:t>
            </a:r>
            <a:r>
              <a:rPr lang="ja-JP" altLang="en-US" sz="1400" dirty="0" smtClean="0">
                <a:latin typeface="+mn-ea"/>
              </a:rPr>
              <a:t>） 特</a:t>
            </a:r>
            <a:r>
              <a:rPr lang="ja-JP" altLang="en-US" sz="1400" dirty="0">
                <a:latin typeface="+mn-ea"/>
              </a:rPr>
              <a:t>区制度の</a:t>
            </a:r>
            <a:r>
              <a:rPr lang="ja-JP" altLang="en-US" sz="1400" dirty="0" smtClean="0">
                <a:latin typeface="+mn-ea"/>
              </a:rPr>
              <a:t>活用　　　　</a:t>
            </a:r>
            <a:r>
              <a:rPr lang="en-US" altLang="ja-JP" sz="1400" b="0" dirty="0" smtClean="0">
                <a:latin typeface="+mn-ea"/>
              </a:rPr>
              <a:t>	</a:t>
            </a:r>
            <a:r>
              <a:rPr lang="ja-JP" altLang="en-US" sz="1400" b="0" dirty="0" smtClean="0">
                <a:latin typeface="+mn-ea"/>
              </a:rPr>
              <a:t>　　　　　</a:t>
            </a:r>
            <a:r>
              <a:rPr lang="en-US" altLang="ja-JP" sz="1400" b="0" dirty="0" smtClean="0">
                <a:latin typeface="+mn-ea"/>
              </a:rPr>
              <a:t>	</a:t>
            </a:r>
            <a:r>
              <a:rPr lang="ja-JP" altLang="en-US" sz="1400" b="0" dirty="0" smtClean="0">
                <a:latin typeface="+mn-ea"/>
              </a:rPr>
              <a:t>別冊 </a:t>
            </a:r>
            <a:r>
              <a:rPr lang="en-US" altLang="ja-JP" sz="1400" b="0" dirty="0" smtClean="0">
                <a:latin typeface="+mn-ea"/>
              </a:rPr>
              <a:t>24</a:t>
            </a:r>
            <a:r>
              <a:rPr lang="ja-JP" altLang="en-US" sz="1400" b="0" dirty="0" smtClean="0">
                <a:latin typeface="+mn-ea"/>
              </a:rPr>
              <a:t>頁</a:t>
            </a:r>
            <a:r>
              <a:rPr lang="en-US" altLang="ja-JP" sz="1400" b="0" dirty="0" smtClean="0">
                <a:latin typeface="+mn-ea"/>
              </a:rPr>
              <a:t/>
            </a:r>
            <a:br>
              <a:rPr lang="en-US" altLang="ja-JP" sz="1400" b="0" dirty="0" smtClean="0">
                <a:latin typeface="+mn-ea"/>
              </a:rPr>
            </a:br>
            <a:r>
              <a:rPr lang="ja-JP" altLang="en-US" sz="1400" b="0" dirty="0" smtClean="0">
                <a:latin typeface="+mn-ea"/>
              </a:rPr>
              <a:t>　　（</a:t>
            </a:r>
            <a:r>
              <a:rPr lang="en-US" altLang="ja-JP" sz="1400" dirty="0">
                <a:latin typeface="+mn-ea"/>
              </a:rPr>
              <a:t>7</a:t>
            </a:r>
            <a:r>
              <a:rPr lang="ja-JP" altLang="en-US" sz="1400" b="0" dirty="0" smtClean="0">
                <a:latin typeface="+mn-ea"/>
              </a:rPr>
              <a:t>） 組織・事業の一元化　　　　　　</a:t>
            </a:r>
            <a:r>
              <a:rPr lang="ja-JP" altLang="en-US" sz="1400" dirty="0" smtClean="0">
                <a:latin typeface="+mn-ea"/>
              </a:rPr>
              <a:t>　　　</a:t>
            </a:r>
            <a:r>
              <a:rPr lang="en-US" altLang="ja-JP" sz="1400" dirty="0" smtClean="0">
                <a:latin typeface="+mn-ea"/>
              </a:rPr>
              <a:t>	</a:t>
            </a:r>
            <a:endParaRPr lang="en-US" altLang="ja-JP" sz="1400" b="0" dirty="0" smtClean="0">
              <a:latin typeface="+mn-ea"/>
            </a:endParaRPr>
          </a:p>
          <a:p>
            <a:pPr>
              <a:lnSpc>
                <a:spcPts val="1400"/>
              </a:lnSpc>
            </a:pPr>
            <a:r>
              <a:rPr lang="ja-JP" altLang="en-US" sz="1400" dirty="0">
                <a:latin typeface="+mn-ea"/>
              </a:rPr>
              <a:t>　</a:t>
            </a:r>
            <a:r>
              <a:rPr lang="ja-JP" altLang="en-US" sz="1400" dirty="0" smtClean="0">
                <a:latin typeface="+mn-ea"/>
              </a:rPr>
              <a:t>　　① 大阪府</a:t>
            </a:r>
            <a:r>
              <a:rPr lang="ja-JP" altLang="en-US" sz="1400" dirty="0">
                <a:latin typeface="+mn-ea"/>
              </a:rPr>
              <a:t>中小企業信用保証協会／大阪市信用保証協会</a:t>
            </a:r>
            <a:r>
              <a:rPr lang="en-US" altLang="ja-JP" sz="1400" b="0" dirty="0" smtClean="0">
                <a:latin typeface="+mn-ea"/>
              </a:rPr>
              <a:t/>
            </a:r>
            <a:br>
              <a:rPr lang="en-US" altLang="ja-JP" sz="1400" b="0" dirty="0" smtClean="0">
                <a:latin typeface="+mn-ea"/>
              </a:rPr>
            </a:br>
            <a:r>
              <a:rPr lang="ja-JP" altLang="en-US" sz="1400" b="0" dirty="0" smtClean="0">
                <a:latin typeface="+mn-ea"/>
              </a:rPr>
              <a:t> 　　　</a:t>
            </a:r>
            <a:r>
              <a:rPr lang="en-US" altLang="ja-JP" sz="1400" b="0" dirty="0" smtClean="0">
                <a:latin typeface="+mn-ea"/>
              </a:rPr>
              <a:t>	</a:t>
            </a:r>
            <a:r>
              <a:rPr lang="ja-JP" altLang="en-US" sz="1400" b="0" dirty="0" smtClean="0">
                <a:latin typeface="+mn-ea"/>
              </a:rPr>
              <a:t>　　　　　　</a:t>
            </a:r>
            <a:r>
              <a:rPr lang="en-US" altLang="ja-JP" sz="1400" b="0" dirty="0" smtClean="0">
                <a:latin typeface="+mn-ea"/>
              </a:rPr>
              <a:t>			</a:t>
            </a:r>
            <a:r>
              <a:rPr lang="ja-JP" altLang="en-US" sz="1400" b="0" dirty="0" smtClean="0">
                <a:latin typeface="+mn-ea"/>
              </a:rPr>
              <a:t>別冊 </a:t>
            </a:r>
            <a:r>
              <a:rPr lang="en-US" altLang="ja-JP" sz="1400" b="0" dirty="0" smtClean="0">
                <a:latin typeface="+mn-ea"/>
              </a:rPr>
              <a:t>37</a:t>
            </a:r>
            <a:r>
              <a:rPr lang="ja-JP" altLang="en-US" sz="1400" b="0" dirty="0" smtClean="0">
                <a:latin typeface="+mn-ea"/>
              </a:rPr>
              <a:t>頁</a:t>
            </a:r>
            <a:r>
              <a:rPr lang="en-US" altLang="ja-JP" sz="1400" b="0" dirty="0" smtClean="0">
                <a:latin typeface="+mn-ea"/>
              </a:rPr>
              <a:t/>
            </a:r>
            <a:br>
              <a:rPr lang="en-US" altLang="ja-JP" sz="1400" b="0" dirty="0" smtClean="0">
                <a:latin typeface="+mn-ea"/>
              </a:rPr>
            </a:br>
            <a:r>
              <a:rPr lang="ja-JP" altLang="en-US" sz="1400" b="0" dirty="0" smtClean="0">
                <a:latin typeface="+mn-ea"/>
              </a:rPr>
              <a:t>　　　</a:t>
            </a:r>
            <a:r>
              <a:rPr lang="zh-TW" altLang="en-US" sz="1400" dirty="0" smtClean="0">
                <a:latin typeface="ＭＳ Ｐゴシック" panose="020B0600070205080204" pitchFamily="50" charset="-128"/>
                <a:ea typeface="ＭＳ Ｐゴシック" panose="020B0600070205080204" pitchFamily="50" charset="-128"/>
              </a:rPr>
              <a:t>②</a:t>
            </a:r>
            <a:r>
              <a:rPr lang="ja-JP" altLang="en-US" sz="1400" dirty="0" smtClean="0">
                <a:latin typeface="ＭＳ Ｐゴシック" panose="020B0600070205080204" pitchFamily="50" charset="-128"/>
              </a:rPr>
              <a:t> </a:t>
            </a:r>
            <a:r>
              <a:rPr lang="zh-TW" altLang="en-US" sz="1400" dirty="0">
                <a:latin typeface="ＭＳ Ｐゴシック" panose="020B0600070205080204" pitchFamily="50" charset="-128"/>
                <a:ea typeface="ＭＳ Ｐゴシック" panose="020B0600070205080204" pitchFamily="50" charset="-128"/>
              </a:rPr>
              <a:t>大阪府立公衆衛生研究所／大阪市立環境科学研究所</a:t>
            </a:r>
            <a:endParaRPr lang="en-US" altLang="zh-TW" sz="1400" dirty="0">
              <a:latin typeface="ＭＳ Ｐゴシック" panose="020B0600070205080204" pitchFamily="50" charset="-128"/>
              <a:ea typeface="ＭＳ Ｐゴシック" panose="020B0600070205080204" pitchFamily="50" charset="-128"/>
            </a:endParaRPr>
          </a:p>
          <a:p>
            <a:pPr>
              <a:lnSpc>
                <a:spcPts val="1400"/>
              </a:lnSpc>
            </a:pPr>
            <a:r>
              <a:rPr lang="en-US" altLang="ja-JP" sz="1400" b="0" dirty="0" smtClean="0">
                <a:latin typeface="+mn-ea"/>
              </a:rPr>
              <a:t>				</a:t>
            </a:r>
            <a:r>
              <a:rPr lang="ja-JP" altLang="en-US" sz="1400" b="0" dirty="0" smtClean="0">
                <a:latin typeface="+mn-ea"/>
              </a:rPr>
              <a:t>別冊</a:t>
            </a:r>
            <a:r>
              <a:rPr lang="ja-JP" altLang="en-US" sz="1400" dirty="0">
                <a:latin typeface="+mn-ea"/>
              </a:rPr>
              <a:t> </a:t>
            </a:r>
            <a:r>
              <a:rPr lang="en-US" altLang="ja-JP" sz="1400" dirty="0" smtClean="0">
                <a:latin typeface="+mn-ea"/>
              </a:rPr>
              <a:t>38</a:t>
            </a:r>
            <a:r>
              <a:rPr lang="ja-JP" altLang="en-US" sz="1400" b="0" dirty="0" smtClean="0">
                <a:latin typeface="+mn-ea"/>
              </a:rPr>
              <a:t>頁</a:t>
            </a:r>
            <a:endParaRPr lang="en-US" altLang="ja-JP" sz="1400" b="0" dirty="0" smtClean="0">
              <a:latin typeface="+mn-ea"/>
            </a:endParaRPr>
          </a:p>
          <a:p>
            <a:pPr>
              <a:lnSpc>
                <a:spcPts val="1400"/>
              </a:lnSpc>
            </a:pPr>
            <a:r>
              <a:rPr lang="ja-JP" altLang="en-US" sz="1400" dirty="0">
                <a:latin typeface="+mn-ea"/>
              </a:rPr>
              <a:t>　</a:t>
            </a:r>
            <a:r>
              <a:rPr lang="ja-JP" altLang="en-US" sz="1400" dirty="0" smtClean="0">
                <a:latin typeface="+mn-ea"/>
              </a:rPr>
              <a:t>　　</a:t>
            </a:r>
            <a:r>
              <a:rPr lang="zh-TW" altLang="en-US" sz="1400" dirty="0" smtClean="0">
                <a:latin typeface="ＭＳ Ｐゴシック" panose="020B0600070205080204" pitchFamily="50" charset="-128"/>
                <a:ea typeface="ＭＳ Ｐゴシック" panose="020B0600070205080204" pitchFamily="50" charset="-128"/>
              </a:rPr>
              <a:t>③</a:t>
            </a:r>
            <a:r>
              <a:rPr lang="ja-JP" altLang="en-US" sz="1400" dirty="0" smtClean="0">
                <a:latin typeface="ＭＳ Ｐゴシック" panose="020B0600070205080204" pitchFamily="50" charset="-128"/>
                <a:ea typeface="ＭＳ Ｐゴシック" panose="020B0600070205080204" pitchFamily="50" charset="-128"/>
              </a:rPr>
              <a:t> </a:t>
            </a:r>
            <a:r>
              <a:rPr lang="zh-TW" altLang="en-US" sz="1400" dirty="0" smtClean="0">
                <a:latin typeface="ＭＳ Ｐゴシック" panose="020B0600070205080204" pitchFamily="50" charset="-128"/>
                <a:ea typeface="ＭＳ Ｐゴシック" panose="020B0600070205080204" pitchFamily="50" charset="-128"/>
              </a:rPr>
              <a:t>大阪</a:t>
            </a:r>
            <a:r>
              <a:rPr lang="zh-TW" altLang="en-US" sz="1400" dirty="0">
                <a:latin typeface="ＭＳ Ｐゴシック" panose="020B0600070205080204" pitchFamily="50" charset="-128"/>
                <a:ea typeface="ＭＳ Ｐゴシック" panose="020B0600070205080204" pitchFamily="50" charset="-128"/>
              </a:rPr>
              <a:t>府立産業技術研究所／大阪市立工業研究所</a:t>
            </a:r>
            <a:endParaRPr lang="en-US" altLang="ja-JP" sz="1400" b="0" dirty="0">
              <a:latin typeface="ＭＳ Ｐゴシック" panose="020B0600070205080204" pitchFamily="50" charset="-128"/>
              <a:ea typeface="ＭＳ Ｐゴシック" panose="020B0600070205080204" pitchFamily="50" charset="-128"/>
            </a:endParaRPr>
          </a:p>
          <a:p>
            <a:pPr>
              <a:lnSpc>
                <a:spcPts val="1400"/>
              </a:lnSpc>
            </a:pPr>
            <a:r>
              <a:rPr lang="en-US" altLang="ja-JP" sz="1400" b="0" dirty="0">
                <a:latin typeface="+mn-ea"/>
              </a:rPr>
              <a:t>			</a:t>
            </a:r>
            <a:r>
              <a:rPr lang="ja-JP" altLang="en-US" sz="1400" b="0" dirty="0">
                <a:latin typeface="+mn-ea"/>
              </a:rPr>
              <a:t>　　　　　　</a:t>
            </a:r>
            <a:r>
              <a:rPr lang="en-US" altLang="ja-JP" sz="1400" b="0" dirty="0">
                <a:latin typeface="+mn-ea"/>
              </a:rPr>
              <a:t>	</a:t>
            </a:r>
            <a:r>
              <a:rPr lang="ja-JP" altLang="en-US" sz="1400" b="0" dirty="0" smtClean="0">
                <a:latin typeface="+mn-ea"/>
              </a:rPr>
              <a:t>別冊 </a:t>
            </a:r>
            <a:r>
              <a:rPr lang="en-US" altLang="ja-JP" sz="1400" dirty="0" smtClean="0">
                <a:latin typeface="+mn-ea"/>
              </a:rPr>
              <a:t>39</a:t>
            </a:r>
            <a:r>
              <a:rPr lang="ja-JP" altLang="en-US" sz="1400" b="0" dirty="0" smtClean="0">
                <a:latin typeface="+mn-ea"/>
              </a:rPr>
              <a:t>頁</a:t>
            </a:r>
            <a:endParaRPr lang="en-US" altLang="ja-JP" sz="1400" b="0" dirty="0" smtClean="0">
              <a:latin typeface="+mn-ea"/>
            </a:endParaRPr>
          </a:p>
          <a:p>
            <a:pPr>
              <a:lnSpc>
                <a:spcPts val="1400"/>
              </a:lnSpc>
            </a:pPr>
            <a:r>
              <a:rPr lang="ja-JP" altLang="en-US" sz="1400" dirty="0">
                <a:latin typeface="+mn-ea"/>
              </a:rPr>
              <a:t>　</a:t>
            </a:r>
            <a:r>
              <a:rPr lang="ja-JP" altLang="en-US" sz="1400" dirty="0" smtClean="0">
                <a:latin typeface="+mn-ea"/>
              </a:rPr>
              <a:t>　　④ </a:t>
            </a:r>
            <a:r>
              <a:rPr lang="zh-CN" altLang="en-US" sz="1400" dirty="0" smtClean="0">
                <a:latin typeface="ＭＳ Ｐゴシック" panose="020B0600070205080204" pitchFamily="50" charset="-128"/>
                <a:ea typeface="ＭＳ Ｐゴシック" panose="020B0600070205080204" pitchFamily="50" charset="-128"/>
              </a:rPr>
              <a:t>府立</a:t>
            </a:r>
            <a:r>
              <a:rPr lang="zh-CN" altLang="en-US" sz="1400" dirty="0">
                <a:latin typeface="ＭＳ Ｐゴシック" panose="020B0600070205080204" pitchFamily="50" charset="-128"/>
                <a:ea typeface="ＭＳ Ｐゴシック" panose="020B0600070205080204" pitchFamily="50" charset="-128"/>
              </a:rPr>
              <a:t>消防学校／市立消防</a:t>
            </a:r>
            <a:r>
              <a:rPr lang="zh-CN" altLang="en-US" sz="1400" dirty="0" smtClean="0">
                <a:latin typeface="ＭＳ Ｐゴシック" panose="020B0600070205080204" pitchFamily="50" charset="-128"/>
                <a:ea typeface="ＭＳ Ｐゴシック" panose="020B0600070205080204" pitchFamily="50" charset="-128"/>
              </a:rPr>
              <a:t>学校</a:t>
            </a:r>
            <a:r>
              <a:rPr lang="ja-JP" altLang="en-US" sz="1400" dirty="0" smtClean="0">
                <a:latin typeface="+mn-ea"/>
              </a:rPr>
              <a:t>　　　　　　</a:t>
            </a:r>
            <a:r>
              <a:rPr lang="ja-JP" altLang="en-US" sz="1400" dirty="0">
                <a:latin typeface="+mn-ea"/>
              </a:rPr>
              <a:t> </a:t>
            </a:r>
            <a:r>
              <a:rPr lang="ja-JP" altLang="en-US" sz="1400" b="0" dirty="0" smtClean="0">
                <a:latin typeface="+mn-ea"/>
              </a:rPr>
              <a:t>別冊</a:t>
            </a:r>
            <a:r>
              <a:rPr lang="ja-JP" altLang="en-US" sz="1400" dirty="0">
                <a:latin typeface="+mn-ea"/>
              </a:rPr>
              <a:t> </a:t>
            </a:r>
            <a:r>
              <a:rPr lang="en-US" altLang="ja-JP" sz="1400" dirty="0" smtClean="0">
                <a:latin typeface="+mn-ea"/>
              </a:rPr>
              <a:t>40</a:t>
            </a:r>
            <a:r>
              <a:rPr lang="ja-JP" altLang="en-US" sz="1400" b="0" dirty="0" smtClean="0">
                <a:latin typeface="+mn-ea"/>
              </a:rPr>
              <a:t>頁</a:t>
            </a:r>
            <a:r>
              <a:rPr lang="en-US" altLang="ja-JP" sz="1400" b="0" dirty="0">
                <a:latin typeface="+mn-ea"/>
              </a:rPr>
              <a:t/>
            </a:r>
            <a:br>
              <a:rPr lang="en-US" altLang="ja-JP" sz="1400" b="0" dirty="0">
                <a:latin typeface="+mn-ea"/>
              </a:rPr>
            </a:br>
            <a:r>
              <a:rPr lang="ja-JP" altLang="en-US" sz="1400" b="0" dirty="0">
                <a:latin typeface="+mn-ea"/>
              </a:rPr>
              <a:t>　</a:t>
            </a:r>
            <a:r>
              <a:rPr lang="ja-JP" altLang="en-US" sz="1400" b="0" dirty="0" smtClean="0">
                <a:latin typeface="+mn-ea"/>
              </a:rPr>
              <a:t>　　⑤ 府営</a:t>
            </a:r>
            <a:r>
              <a:rPr lang="ja-JP" altLang="en-US" sz="1400" b="0" dirty="0">
                <a:latin typeface="+mn-ea"/>
              </a:rPr>
              <a:t>住宅／市営住宅　　　　　　　　　　　　</a:t>
            </a:r>
            <a:r>
              <a:rPr lang="en-US" altLang="ja-JP" sz="1400" b="0" dirty="0">
                <a:latin typeface="+mn-ea"/>
              </a:rPr>
              <a:t>	</a:t>
            </a:r>
            <a:r>
              <a:rPr lang="ja-JP" altLang="en-US" sz="1400" b="0" dirty="0" smtClean="0">
                <a:latin typeface="+mn-ea"/>
              </a:rPr>
              <a:t>別冊 </a:t>
            </a:r>
            <a:r>
              <a:rPr lang="en-US" altLang="ja-JP" sz="1400" b="0" dirty="0" smtClean="0">
                <a:latin typeface="+mn-ea"/>
              </a:rPr>
              <a:t>41</a:t>
            </a:r>
            <a:r>
              <a:rPr lang="ja-JP" altLang="en-US" sz="1400" b="0" dirty="0" smtClean="0">
                <a:latin typeface="+mn-ea"/>
              </a:rPr>
              <a:t>頁</a:t>
            </a:r>
            <a:r>
              <a:rPr lang="en-US" altLang="ja-JP" sz="1400" b="0" dirty="0">
                <a:latin typeface="+mn-ea"/>
              </a:rPr>
              <a:t/>
            </a:r>
            <a:br>
              <a:rPr lang="en-US" altLang="ja-JP" sz="1400" b="0" dirty="0">
                <a:latin typeface="+mn-ea"/>
              </a:rPr>
            </a:br>
            <a:r>
              <a:rPr lang="ja-JP" altLang="en-US" sz="1400" b="0" dirty="0">
                <a:latin typeface="+mn-ea"/>
              </a:rPr>
              <a:t>　</a:t>
            </a:r>
            <a:r>
              <a:rPr lang="ja-JP" altLang="en-US" sz="1400" b="0" dirty="0" smtClean="0">
                <a:latin typeface="+mn-ea"/>
              </a:rPr>
              <a:t>　　⑥ 府立</a:t>
            </a:r>
            <a:r>
              <a:rPr lang="ja-JP" altLang="en-US" sz="1400" b="0" dirty="0">
                <a:latin typeface="+mn-ea"/>
              </a:rPr>
              <a:t>特別支援学校／市立特別支援</a:t>
            </a:r>
            <a:r>
              <a:rPr lang="ja-JP" altLang="en-US" sz="1400" b="0" dirty="0" smtClean="0">
                <a:latin typeface="+mn-ea"/>
              </a:rPr>
              <a:t>学校</a:t>
            </a:r>
            <a:r>
              <a:rPr lang="en-US" altLang="ja-JP" sz="1400" dirty="0">
                <a:latin typeface="+mn-ea"/>
              </a:rPr>
              <a:t>	</a:t>
            </a:r>
            <a:r>
              <a:rPr lang="ja-JP" altLang="en-US" sz="1400" b="0" dirty="0" smtClean="0">
                <a:latin typeface="+mn-ea"/>
              </a:rPr>
              <a:t>別冊</a:t>
            </a:r>
            <a:r>
              <a:rPr lang="ja-JP" altLang="en-US" sz="1400" dirty="0">
                <a:latin typeface="+mn-ea"/>
              </a:rPr>
              <a:t> </a:t>
            </a:r>
            <a:r>
              <a:rPr lang="en-US" altLang="ja-JP" sz="1400" dirty="0" smtClean="0">
                <a:latin typeface="+mn-ea"/>
              </a:rPr>
              <a:t>42</a:t>
            </a:r>
            <a:r>
              <a:rPr lang="ja-JP" altLang="en-US" sz="1400" b="0" dirty="0" smtClean="0">
                <a:latin typeface="+mn-ea"/>
              </a:rPr>
              <a:t>頁</a:t>
            </a:r>
            <a:r>
              <a:rPr lang="en-US" altLang="ja-JP" sz="1400" b="0" dirty="0">
                <a:latin typeface="+mn-ea"/>
              </a:rPr>
              <a:t/>
            </a:r>
            <a:br>
              <a:rPr lang="en-US" altLang="ja-JP" sz="1400" b="0" dirty="0">
                <a:latin typeface="+mn-ea"/>
              </a:rPr>
            </a:br>
            <a:r>
              <a:rPr lang="ja-JP" altLang="en-US" sz="1400" b="0" dirty="0">
                <a:latin typeface="+mn-ea"/>
              </a:rPr>
              <a:t>　</a:t>
            </a:r>
            <a:r>
              <a:rPr lang="ja-JP" altLang="en-US" sz="1400" b="0" dirty="0" smtClean="0">
                <a:latin typeface="+mn-ea"/>
              </a:rPr>
              <a:t>　　⑦ 大阪急性期</a:t>
            </a:r>
            <a:r>
              <a:rPr lang="ja-JP" altLang="en-US" sz="1400" b="0" dirty="0">
                <a:latin typeface="+mn-ea"/>
              </a:rPr>
              <a:t>・総合医療センター／市立住吉市民病院</a:t>
            </a:r>
            <a:r>
              <a:rPr lang="en-US" altLang="ja-JP" sz="1400" b="0" dirty="0">
                <a:latin typeface="+mn-ea"/>
              </a:rPr>
              <a:t/>
            </a:r>
            <a:br>
              <a:rPr lang="en-US" altLang="ja-JP" sz="1400" b="0" dirty="0">
                <a:latin typeface="+mn-ea"/>
              </a:rPr>
            </a:br>
            <a:r>
              <a:rPr lang="ja-JP" altLang="en-US" sz="1400" b="0" dirty="0">
                <a:latin typeface="+mn-ea"/>
              </a:rPr>
              <a:t>　　</a:t>
            </a:r>
            <a:r>
              <a:rPr lang="en-US" altLang="ja-JP" sz="1400" b="0" dirty="0">
                <a:latin typeface="+mn-ea"/>
              </a:rPr>
              <a:t>			</a:t>
            </a:r>
            <a:r>
              <a:rPr lang="ja-JP" altLang="en-US" sz="1400" b="0" dirty="0">
                <a:latin typeface="+mn-ea"/>
              </a:rPr>
              <a:t>　　　　　　</a:t>
            </a:r>
            <a:r>
              <a:rPr lang="en-US" altLang="ja-JP" sz="1400" b="0" dirty="0">
                <a:latin typeface="+mn-ea"/>
              </a:rPr>
              <a:t>	</a:t>
            </a:r>
            <a:r>
              <a:rPr lang="ja-JP" altLang="en-US" sz="1400" b="0" dirty="0" smtClean="0">
                <a:latin typeface="+mn-ea"/>
              </a:rPr>
              <a:t>別冊 </a:t>
            </a:r>
            <a:r>
              <a:rPr lang="en-US" altLang="ja-JP" sz="1400" b="0" dirty="0" smtClean="0">
                <a:latin typeface="+mn-ea"/>
              </a:rPr>
              <a:t>43</a:t>
            </a:r>
            <a:r>
              <a:rPr lang="ja-JP" altLang="en-US" sz="1400" b="0" dirty="0" smtClean="0">
                <a:latin typeface="+mn-ea"/>
              </a:rPr>
              <a:t>頁</a:t>
            </a:r>
            <a:endParaRPr lang="en-US" altLang="ja-JP" sz="1400" b="0" dirty="0">
              <a:latin typeface="+mn-ea"/>
            </a:endParaRPr>
          </a:p>
          <a:p>
            <a:pPr>
              <a:lnSpc>
                <a:spcPts val="1400"/>
              </a:lnSpc>
            </a:pPr>
            <a:r>
              <a:rPr lang="ja-JP" altLang="en-US" sz="1400" dirty="0">
                <a:latin typeface="+mn-ea"/>
              </a:rPr>
              <a:t>　</a:t>
            </a:r>
            <a:r>
              <a:rPr lang="ja-JP" altLang="en-US" sz="1400" dirty="0" smtClean="0">
                <a:latin typeface="+mn-ea"/>
              </a:rPr>
              <a:t>　　</a:t>
            </a:r>
            <a:r>
              <a:rPr lang="ja-JP" altLang="en-US" sz="1400" b="0" dirty="0" smtClean="0">
                <a:latin typeface="+mn-ea"/>
              </a:rPr>
              <a:t>⑧ 大阪府</a:t>
            </a:r>
            <a:r>
              <a:rPr lang="ja-JP" altLang="en-US" sz="1400" b="0" dirty="0">
                <a:latin typeface="+mn-ea"/>
              </a:rPr>
              <a:t>立大学／大阪市立大学　　　　　  </a:t>
            </a:r>
            <a:r>
              <a:rPr lang="en-US" altLang="ja-JP" sz="1400" b="0" dirty="0">
                <a:latin typeface="+mn-ea"/>
              </a:rPr>
              <a:t>	</a:t>
            </a:r>
            <a:r>
              <a:rPr lang="ja-JP" altLang="en-US" sz="1400" b="0" dirty="0" smtClean="0">
                <a:latin typeface="+mn-ea"/>
              </a:rPr>
              <a:t>別冊 </a:t>
            </a:r>
            <a:r>
              <a:rPr lang="en-US" altLang="ja-JP" sz="1400" b="0" dirty="0" smtClean="0">
                <a:latin typeface="+mn-ea"/>
              </a:rPr>
              <a:t>44</a:t>
            </a:r>
            <a:r>
              <a:rPr lang="ja-JP" altLang="en-US" sz="1400" b="0" dirty="0" smtClean="0">
                <a:latin typeface="+mn-ea"/>
              </a:rPr>
              <a:t>頁</a:t>
            </a:r>
            <a:r>
              <a:rPr lang="en-US" altLang="ja-JP" sz="1400" b="0" dirty="0">
                <a:latin typeface="+mn-ea"/>
              </a:rPr>
              <a:t/>
            </a:r>
            <a:br>
              <a:rPr lang="en-US" altLang="ja-JP" sz="1400" b="0" dirty="0">
                <a:latin typeface="+mn-ea"/>
              </a:rPr>
            </a:br>
            <a:r>
              <a:rPr lang="ja-JP" altLang="en-US" sz="1400" b="0" dirty="0">
                <a:latin typeface="+mn-ea"/>
              </a:rPr>
              <a:t>　</a:t>
            </a:r>
            <a:r>
              <a:rPr lang="ja-JP" altLang="en-US" sz="1400" b="0" dirty="0" smtClean="0">
                <a:latin typeface="+mn-ea"/>
              </a:rPr>
              <a:t>　　⑨ 大阪</a:t>
            </a:r>
            <a:r>
              <a:rPr lang="ja-JP" altLang="en-US" sz="1400" b="0" dirty="0">
                <a:latin typeface="+mn-ea"/>
              </a:rPr>
              <a:t>産業振興機構／大阪市都市型産業振興センター</a:t>
            </a:r>
            <a:endParaRPr lang="en-US" altLang="ja-JP" sz="1400" b="0" dirty="0">
              <a:latin typeface="+mn-ea"/>
            </a:endParaRPr>
          </a:p>
          <a:p>
            <a:pPr>
              <a:lnSpc>
                <a:spcPts val="1400"/>
              </a:lnSpc>
            </a:pPr>
            <a:r>
              <a:rPr lang="en-US" altLang="ja-JP" sz="1400" b="0" dirty="0">
                <a:latin typeface="+mn-ea"/>
              </a:rPr>
              <a:t>			</a:t>
            </a:r>
            <a:r>
              <a:rPr lang="ja-JP" altLang="en-US" sz="1400" b="0" dirty="0">
                <a:latin typeface="+mn-ea"/>
              </a:rPr>
              <a:t>　　　　　　</a:t>
            </a:r>
            <a:r>
              <a:rPr lang="en-US" altLang="ja-JP" sz="1400" b="0" dirty="0">
                <a:latin typeface="+mn-ea"/>
              </a:rPr>
              <a:t>	</a:t>
            </a:r>
            <a:r>
              <a:rPr lang="ja-JP" altLang="en-US" sz="1400" b="0" dirty="0" smtClean="0">
                <a:latin typeface="+mn-ea"/>
              </a:rPr>
              <a:t>別冊 </a:t>
            </a:r>
            <a:r>
              <a:rPr lang="en-US" altLang="ja-JP" sz="1400" b="0" dirty="0" smtClean="0">
                <a:latin typeface="+mn-ea"/>
              </a:rPr>
              <a:t>45</a:t>
            </a:r>
            <a:r>
              <a:rPr lang="ja-JP" altLang="en-US" sz="1400" b="0" dirty="0" smtClean="0">
                <a:latin typeface="+mn-ea"/>
              </a:rPr>
              <a:t>頁</a:t>
            </a:r>
            <a:r>
              <a:rPr lang="en-US" altLang="ja-JP" sz="1400" b="0" dirty="0">
                <a:solidFill>
                  <a:srgbClr val="FF0000"/>
                </a:solidFill>
                <a:latin typeface="+mn-ea"/>
              </a:rPr>
              <a:t/>
            </a:r>
            <a:br>
              <a:rPr lang="en-US" altLang="ja-JP" sz="1400" b="0" dirty="0">
                <a:solidFill>
                  <a:srgbClr val="FF0000"/>
                </a:solidFill>
                <a:latin typeface="+mn-ea"/>
              </a:rPr>
            </a:br>
            <a:r>
              <a:rPr lang="ja-JP" altLang="en-US" sz="1400" b="0" dirty="0">
                <a:latin typeface="+mn-ea"/>
              </a:rPr>
              <a:t>　</a:t>
            </a:r>
            <a:r>
              <a:rPr lang="ja-JP" altLang="en-US" sz="1400" b="0" dirty="0" smtClean="0">
                <a:latin typeface="+mn-ea"/>
              </a:rPr>
              <a:t>　　⑩ 府営</a:t>
            </a:r>
            <a:r>
              <a:rPr lang="ja-JP" altLang="en-US" sz="1400" b="0" dirty="0">
                <a:latin typeface="+mn-ea"/>
              </a:rPr>
              <a:t>港湾／市営港湾</a:t>
            </a:r>
            <a:r>
              <a:rPr lang="en-US" altLang="ja-JP" sz="1400" b="0" dirty="0">
                <a:latin typeface="+mn-ea"/>
              </a:rPr>
              <a:t>	</a:t>
            </a:r>
            <a:r>
              <a:rPr lang="ja-JP" altLang="en-US" sz="1400" b="0" dirty="0">
                <a:latin typeface="+mn-ea"/>
              </a:rPr>
              <a:t>　　　　　　</a:t>
            </a:r>
            <a:r>
              <a:rPr lang="en-US" altLang="ja-JP" sz="1400" b="0" dirty="0">
                <a:latin typeface="+mn-ea"/>
              </a:rPr>
              <a:t>	</a:t>
            </a:r>
            <a:r>
              <a:rPr lang="ja-JP" altLang="en-US" sz="1400" b="0" dirty="0" smtClean="0">
                <a:latin typeface="+mn-ea"/>
              </a:rPr>
              <a:t>別冊 </a:t>
            </a:r>
            <a:r>
              <a:rPr lang="en-US" altLang="ja-JP" sz="1400" b="0" dirty="0" smtClean="0">
                <a:latin typeface="+mn-ea"/>
              </a:rPr>
              <a:t>46</a:t>
            </a:r>
            <a:r>
              <a:rPr lang="ja-JP" altLang="en-US" sz="1400" b="0" dirty="0" smtClean="0">
                <a:latin typeface="+mn-ea"/>
              </a:rPr>
              <a:t>頁</a:t>
            </a:r>
            <a:endParaRPr lang="en-US" altLang="ja-JP" sz="1400" dirty="0">
              <a:latin typeface="+mn-ea"/>
            </a:endParaRPr>
          </a:p>
          <a:p>
            <a:pPr>
              <a:lnSpc>
                <a:spcPts val="1400"/>
              </a:lnSpc>
            </a:pPr>
            <a:r>
              <a:rPr lang="ja-JP" altLang="en-US" sz="1400" dirty="0">
                <a:latin typeface="+mn-ea"/>
                <a:cs typeface="Meiryo UI" pitchFamily="50" charset="-128"/>
              </a:rPr>
              <a:t>　</a:t>
            </a:r>
            <a:r>
              <a:rPr lang="ja-JP" altLang="en-US" sz="1400" dirty="0" smtClean="0">
                <a:latin typeface="+mn-ea"/>
                <a:cs typeface="Meiryo UI" pitchFamily="50" charset="-128"/>
              </a:rPr>
              <a:t>　　⑪ 府立</a:t>
            </a:r>
            <a:r>
              <a:rPr lang="ja-JP" altLang="en-US" sz="1400" dirty="0">
                <a:latin typeface="+mn-ea"/>
                <a:cs typeface="Meiryo UI" pitchFamily="50" charset="-128"/>
              </a:rPr>
              <a:t>高校／市立</a:t>
            </a:r>
            <a:r>
              <a:rPr lang="ja-JP" altLang="en-US" sz="1400" dirty="0" smtClean="0">
                <a:latin typeface="+mn-ea"/>
                <a:cs typeface="Meiryo UI" pitchFamily="50" charset="-128"/>
              </a:rPr>
              <a:t>高校</a:t>
            </a:r>
            <a:r>
              <a:rPr lang="en-US" altLang="ja-JP" sz="1400" dirty="0">
                <a:latin typeface="+mn-ea"/>
                <a:cs typeface="Meiryo UI" pitchFamily="50" charset="-128"/>
              </a:rPr>
              <a:t>	</a:t>
            </a:r>
            <a:r>
              <a:rPr lang="en-US" altLang="ja-JP" sz="1400" dirty="0" smtClean="0">
                <a:latin typeface="+mn-ea"/>
                <a:cs typeface="Meiryo UI" pitchFamily="50" charset="-128"/>
              </a:rPr>
              <a:t>	</a:t>
            </a:r>
            <a:r>
              <a:rPr lang="ja-JP" altLang="en-US" sz="1400" dirty="0" smtClean="0">
                <a:latin typeface="+mn-ea"/>
                <a:cs typeface="Meiryo UI" pitchFamily="50" charset="-128"/>
              </a:rPr>
              <a:t>別冊 </a:t>
            </a:r>
            <a:r>
              <a:rPr lang="en-US" altLang="ja-JP" sz="1400" dirty="0" smtClean="0">
                <a:latin typeface="+mn-ea"/>
                <a:cs typeface="Meiryo UI" pitchFamily="50" charset="-128"/>
              </a:rPr>
              <a:t>47</a:t>
            </a:r>
            <a:r>
              <a:rPr lang="ja-JP" altLang="en-US" sz="1400" dirty="0" smtClean="0">
                <a:latin typeface="+mn-ea"/>
                <a:cs typeface="Meiryo UI" pitchFamily="50" charset="-128"/>
              </a:rPr>
              <a:t>頁</a:t>
            </a:r>
            <a:endParaRPr lang="en-US" altLang="ja-JP" sz="1400" dirty="0" smtClean="0">
              <a:latin typeface="+mn-ea"/>
              <a:cs typeface="Meiryo UI" pitchFamily="50" charset="-128"/>
            </a:endParaRPr>
          </a:p>
          <a:p>
            <a:pPr>
              <a:lnSpc>
                <a:spcPts val="1400"/>
              </a:lnSpc>
            </a:pPr>
            <a:r>
              <a:rPr lang="ja-JP" altLang="en-US" sz="1400" dirty="0">
                <a:latin typeface="+mn-ea"/>
                <a:cs typeface="Meiryo UI" pitchFamily="50" charset="-128"/>
              </a:rPr>
              <a:t>　</a:t>
            </a:r>
            <a:r>
              <a:rPr lang="ja-JP" altLang="en-US" sz="1400" dirty="0" smtClean="0">
                <a:latin typeface="+mn-ea"/>
                <a:cs typeface="Meiryo UI" pitchFamily="50" charset="-128"/>
              </a:rPr>
              <a:t>　　⑫ 大阪</a:t>
            </a:r>
            <a:r>
              <a:rPr lang="ja-JP" altLang="en-US" sz="1400" dirty="0">
                <a:latin typeface="+mn-ea"/>
                <a:cs typeface="Meiryo UI" pitchFamily="50" charset="-128"/>
              </a:rPr>
              <a:t>観光局の</a:t>
            </a:r>
            <a:r>
              <a:rPr lang="ja-JP" altLang="en-US" sz="1400" dirty="0" smtClean="0">
                <a:latin typeface="+mn-ea"/>
                <a:cs typeface="Meiryo UI" pitchFamily="50" charset="-128"/>
              </a:rPr>
              <a:t>設置　　　　　　　　　　　　　　別冊 </a:t>
            </a:r>
            <a:r>
              <a:rPr lang="en-US" altLang="ja-JP" sz="1400" dirty="0" smtClean="0">
                <a:latin typeface="+mn-ea"/>
                <a:cs typeface="Meiryo UI" pitchFamily="50" charset="-128"/>
              </a:rPr>
              <a:t>48</a:t>
            </a:r>
            <a:r>
              <a:rPr lang="ja-JP" altLang="en-US" sz="1400" dirty="0" smtClean="0">
                <a:latin typeface="+mn-ea"/>
                <a:cs typeface="Meiryo UI" pitchFamily="50" charset="-128"/>
              </a:rPr>
              <a:t>頁</a:t>
            </a:r>
            <a:endParaRPr lang="en-US" altLang="ja-JP" sz="1400" dirty="0">
              <a:latin typeface="+mn-ea"/>
              <a:cs typeface="Meiryo UI" pitchFamily="50" charset="-128"/>
            </a:endParaRPr>
          </a:p>
          <a:p>
            <a:pPr>
              <a:lnSpc>
                <a:spcPts val="1400"/>
              </a:lnSpc>
            </a:pPr>
            <a:r>
              <a:rPr lang="ja-JP" altLang="en-US" sz="1400" dirty="0" smtClean="0">
                <a:latin typeface="+mn-ea"/>
              </a:rPr>
              <a:t>　　（</a:t>
            </a:r>
            <a:r>
              <a:rPr lang="en-US" altLang="ja-JP" sz="1400" dirty="0">
                <a:latin typeface="+mn-ea"/>
              </a:rPr>
              <a:t>8</a:t>
            </a:r>
            <a:r>
              <a:rPr lang="ja-JP" altLang="en-US" sz="1400" dirty="0">
                <a:latin typeface="+mn-ea"/>
              </a:rPr>
              <a:t>） その他事業</a:t>
            </a:r>
            <a:r>
              <a:rPr lang="ja-JP" altLang="en-US" sz="1400" dirty="0" smtClean="0">
                <a:latin typeface="+mn-ea"/>
              </a:rPr>
              <a:t>連携</a:t>
            </a:r>
            <a:endParaRPr lang="en-US" altLang="ja-JP" sz="1400" dirty="0" smtClean="0">
              <a:latin typeface="+mn-ea"/>
            </a:endParaRPr>
          </a:p>
          <a:p>
            <a:pPr>
              <a:lnSpc>
                <a:spcPts val="1400"/>
              </a:lnSpc>
            </a:pPr>
            <a:r>
              <a:rPr lang="ja-JP" altLang="en-US" sz="1400" dirty="0">
                <a:latin typeface="+mn-ea"/>
              </a:rPr>
              <a:t>　</a:t>
            </a:r>
            <a:r>
              <a:rPr lang="ja-JP" altLang="en-US" sz="1400" dirty="0" smtClean="0">
                <a:latin typeface="+mn-ea"/>
              </a:rPr>
              <a:t>　　① 都市</a:t>
            </a:r>
            <a:r>
              <a:rPr lang="ja-JP" altLang="en-US" sz="1400" dirty="0">
                <a:latin typeface="+mn-ea"/>
              </a:rPr>
              <a:t>魅力に関するイベントの</a:t>
            </a:r>
            <a:r>
              <a:rPr lang="ja-JP" altLang="en-US" sz="1400" dirty="0" smtClean="0">
                <a:latin typeface="+mn-ea"/>
              </a:rPr>
              <a:t>開催　　　　  別冊 </a:t>
            </a:r>
            <a:r>
              <a:rPr lang="en-US" altLang="ja-JP" sz="1400" dirty="0" smtClean="0">
                <a:latin typeface="+mn-ea"/>
              </a:rPr>
              <a:t>49</a:t>
            </a:r>
            <a:r>
              <a:rPr lang="ja-JP" altLang="en-US" sz="1400" dirty="0" smtClean="0">
                <a:latin typeface="+mn-ea"/>
              </a:rPr>
              <a:t>頁</a:t>
            </a:r>
            <a:endParaRPr lang="en-US" altLang="ja-JP" sz="1400" dirty="0" smtClean="0">
              <a:latin typeface="+mn-ea"/>
            </a:endParaRPr>
          </a:p>
          <a:p>
            <a:pPr>
              <a:lnSpc>
                <a:spcPts val="1400"/>
              </a:lnSpc>
            </a:pPr>
            <a:r>
              <a:rPr lang="ja-JP" altLang="en-US" sz="1400" dirty="0">
                <a:latin typeface="+mn-ea"/>
              </a:rPr>
              <a:t>　</a:t>
            </a:r>
            <a:r>
              <a:rPr lang="ja-JP" altLang="en-US" sz="1400" dirty="0" smtClean="0">
                <a:latin typeface="+mn-ea"/>
              </a:rPr>
              <a:t>　　② 大阪府</a:t>
            </a:r>
            <a:r>
              <a:rPr lang="ja-JP" altLang="en-US" sz="1400" dirty="0">
                <a:latin typeface="+mn-ea"/>
              </a:rPr>
              <a:t>市文化振興会議・アーツカウンシル部会の設置</a:t>
            </a:r>
            <a:br>
              <a:rPr lang="ja-JP" altLang="en-US" sz="1400" dirty="0">
                <a:latin typeface="+mn-ea"/>
              </a:rPr>
            </a:br>
            <a:r>
              <a:rPr lang="ja-JP" altLang="en-US" sz="1400" dirty="0" smtClean="0">
                <a:latin typeface="+mn-ea"/>
              </a:rPr>
              <a:t>　　　　　　　　　　　　　　　　　　　　　　　　　　　　　　　別冊 </a:t>
            </a:r>
            <a:r>
              <a:rPr lang="en-US" altLang="ja-JP" sz="1400" dirty="0" smtClean="0">
                <a:latin typeface="+mn-ea"/>
              </a:rPr>
              <a:t>51</a:t>
            </a:r>
            <a:r>
              <a:rPr lang="ja-JP" altLang="en-US" sz="1400" dirty="0" smtClean="0">
                <a:latin typeface="+mn-ea"/>
              </a:rPr>
              <a:t>頁</a:t>
            </a:r>
            <a:endParaRPr lang="en-US" altLang="ja-JP" sz="1400" dirty="0" smtClean="0">
              <a:latin typeface="+mn-ea"/>
            </a:endParaRPr>
          </a:p>
          <a:p>
            <a:pPr>
              <a:lnSpc>
                <a:spcPts val="1400"/>
              </a:lnSpc>
            </a:pPr>
            <a:r>
              <a:rPr lang="ja-JP" altLang="en-US" sz="1400" dirty="0">
                <a:latin typeface="+mn-ea"/>
                <a:cs typeface="Meiryo UI" pitchFamily="50" charset="-128"/>
              </a:rPr>
              <a:t>　</a:t>
            </a:r>
            <a:r>
              <a:rPr lang="ja-JP" altLang="en-US" sz="1400" dirty="0" smtClean="0">
                <a:latin typeface="+mn-ea"/>
                <a:cs typeface="Meiryo UI" pitchFamily="50" charset="-128"/>
              </a:rPr>
              <a:t>　　③ 大阪</a:t>
            </a:r>
            <a:r>
              <a:rPr lang="ja-JP" altLang="en-US" sz="1400" dirty="0">
                <a:latin typeface="+mn-ea"/>
                <a:cs typeface="Meiryo UI" pitchFamily="50" charset="-128"/>
              </a:rPr>
              <a:t>府立中之島図書館・大阪市中央公会堂の</a:t>
            </a:r>
            <a:r>
              <a:rPr lang="ja-JP" altLang="en-US" sz="1400" dirty="0" smtClean="0">
                <a:latin typeface="+mn-ea"/>
                <a:cs typeface="Meiryo UI" pitchFamily="50" charset="-128"/>
              </a:rPr>
              <a:t>連携</a:t>
            </a:r>
            <a:endParaRPr lang="en-US" altLang="ja-JP" sz="1400" dirty="0" smtClean="0">
              <a:latin typeface="+mn-ea"/>
              <a:cs typeface="Meiryo UI" pitchFamily="50" charset="-128"/>
            </a:endParaRPr>
          </a:p>
          <a:p>
            <a:pPr>
              <a:lnSpc>
                <a:spcPts val="1400"/>
              </a:lnSpc>
            </a:pPr>
            <a:r>
              <a:rPr lang="ja-JP" altLang="en-US" sz="1400" dirty="0">
                <a:latin typeface="+mn-ea"/>
                <a:cs typeface="Meiryo UI" pitchFamily="50" charset="-128"/>
              </a:rPr>
              <a:t>　</a:t>
            </a:r>
            <a:r>
              <a:rPr lang="en-US" altLang="ja-JP" sz="1400" dirty="0" smtClean="0">
                <a:latin typeface="+mn-ea"/>
                <a:cs typeface="Meiryo UI" pitchFamily="50" charset="-128"/>
              </a:rPr>
              <a:t>				</a:t>
            </a:r>
            <a:r>
              <a:rPr lang="ja-JP" altLang="en-US" sz="1400" dirty="0" smtClean="0">
                <a:latin typeface="+mn-ea"/>
                <a:cs typeface="Meiryo UI" pitchFamily="50" charset="-128"/>
              </a:rPr>
              <a:t>別冊 </a:t>
            </a:r>
            <a:r>
              <a:rPr lang="en-US" altLang="ja-JP" sz="1400" dirty="0" smtClean="0">
                <a:latin typeface="+mn-ea"/>
                <a:cs typeface="Meiryo UI" pitchFamily="50" charset="-128"/>
              </a:rPr>
              <a:t>52</a:t>
            </a:r>
            <a:r>
              <a:rPr lang="ja-JP" altLang="en-US" sz="1400" dirty="0" smtClean="0">
                <a:latin typeface="+mn-ea"/>
                <a:cs typeface="Meiryo UI" pitchFamily="50" charset="-128"/>
              </a:rPr>
              <a:t>頁</a:t>
            </a:r>
            <a:endParaRPr lang="en-US" altLang="ja-JP" sz="1400" dirty="0" smtClean="0">
              <a:latin typeface="+mn-ea"/>
              <a:cs typeface="Meiryo UI" pitchFamily="50" charset="-128"/>
            </a:endParaRPr>
          </a:p>
          <a:p>
            <a:pPr>
              <a:lnSpc>
                <a:spcPts val="1300"/>
              </a:lnSpc>
            </a:pPr>
            <a:endParaRPr lang="en-US" altLang="ja-JP" sz="1400" dirty="0">
              <a:latin typeface="+mn-ea"/>
              <a:cs typeface="Meiryo UI" pitchFamily="50" charset="-128"/>
            </a:endParaRPr>
          </a:p>
        </p:txBody>
      </p:sp>
      <p:sp>
        <p:nvSpPr>
          <p:cNvPr id="13" name="正方形/長方形 12"/>
          <p:cNvSpPr/>
          <p:nvPr/>
        </p:nvSpPr>
        <p:spPr>
          <a:xfrm>
            <a:off x="3635896" y="44624"/>
            <a:ext cx="1538998" cy="400110"/>
          </a:xfrm>
          <a:prstGeom prst="rect">
            <a:avLst/>
          </a:prstGeom>
        </p:spPr>
        <p:txBody>
          <a:bodyPr wrap="square">
            <a:spAutoFit/>
          </a:bodyPr>
          <a:lstStyle/>
          <a:p>
            <a:pPr algn="dist"/>
            <a:r>
              <a:rPr lang="ja-JP" altLang="en-US" sz="2000" dirty="0"/>
              <a:t>目次</a:t>
            </a:r>
            <a:endParaRPr lang="ja-JP" altLang="en-US" sz="2000" dirty="0">
              <a:solidFill>
                <a:srgbClr val="FF0000"/>
              </a:solidFill>
            </a:endParaRPr>
          </a:p>
        </p:txBody>
      </p:sp>
      <p:sp>
        <p:nvSpPr>
          <p:cNvPr id="7" name="スライド番号プレースホルダ 6"/>
          <p:cNvSpPr>
            <a:spLocks noGrp="1"/>
          </p:cNvSpPr>
          <p:nvPr>
            <p:ph type="sldNum" sz="quarter" idx="12"/>
          </p:nvPr>
        </p:nvSpPr>
        <p:spPr/>
        <p:txBody>
          <a:bodyPr/>
          <a:lstStyle/>
          <a:p>
            <a:fld id="{CCEC3038-1CF1-4B63-9920-55248DCFBA97}" type="slidenum">
              <a:rPr kumimoji="1" lang="ja-JP" altLang="en-US" smtClean="0"/>
              <a:pPr/>
              <a:t>1</a:t>
            </a:fld>
            <a:endParaRPr kumimoji="1" lang="ja-JP" altLang="en-US" dirty="0"/>
          </a:p>
        </p:txBody>
      </p:sp>
    </p:spTree>
    <p:extLst>
      <p:ext uri="{BB962C8B-B14F-4D97-AF65-F5344CB8AC3E}">
        <p14:creationId xmlns:p14="http://schemas.microsoft.com/office/powerpoint/2010/main" val="1878362527"/>
      </p:ext>
    </p:extLst>
  </p:cSld>
  <p:clrMapOvr>
    <a:masterClrMapping/>
  </p:clrMapOvr>
  <p:timing>
    <p:tnLst>
      <p:par>
        <p:cTn id="1" dur="indefinite" restart="never" nodeType="tmRoot"/>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 name="テキスト ボックス 34"/>
          <p:cNvSpPr txBox="1"/>
          <p:nvPr/>
        </p:nvSpPr>
        <p:spPr>
          <a:xfrm>
            <a:off x="251520" y="232182"/>
            <a:ext cx="7704856" cy="338554"/>
          </a:xfrm>
          <a:prstGeom prst="rect">
            <a:avLst/>
          </a:prstGeom>
          <a:noFill/>
        </p:spPr>
        <p:txBody>
          <a:bodyPr wrap="square" rtlCol="0">
            <a:spAutoFit/>
          </a:bodyPr>
          <a:lstStyle/>
          <a:p>
            <a:r>
              <a:rPr lang="ja-JP" altLang="en-US" sz="1600" b="1" dirty="0" smtClean="0"/>
              <a:t>①</a:t>
            </a:r>
            <a:r>
              <a:rPr lang="ja-JP" altLang="en-US" sz="1600" b="1" dirty="0"/>
              <a:t>　</a:t>
            </a:r>
            <a:r>
              <a:rPr lang="ja-JP" altLang="en-US" sz="1600" b="1" dirty="0" smtClean="0"/>
              <a:t>主な取組経過</a:t>
            </a:r>
            <a:endParaRPr kumimoji="1" lang="ja-JP" altLang="en-US" sz="1600" b="1" dirty="0"/>
          </a:p>
        </p:txBody>
      </p:sp>
      <p:sp>
        <p:nvSpPr>
          <p:cNvPr id="42" name="テキスト ボックス 41"/>
          <p:cNvSpPr txBox="1"/>
          <p:nvPr/>
        </p:nvSpPr>
        <p:spPr>
          <a:xfrm>
            <a:off x="0" y="0"/>
            <a:ext cx="4572000" cy="276999"/>
          </a:xfrm>
          <a:prstGeom prst="rect">
            <a:avLst/>
          </a:prstGeom>
          <a:noFill/>
        </p:spPr>
        <p:txBody>
          <a:bodyPr wrap="square" rtlCol="0">
            <a:spAutoFit/>
          </a:bodyPr>
          <a:lstStyle/>
          <a:p>
            <a:r>
              <a:rPr kumimoji="1" lang="en-US" altLang="ja-JP" sz="1200" dirty="0"/>
              <a:t>Ⅳ</a:t>
            </a:r>
            <a:r>
              <a:rPr kumimoji="1" lang="ja-JP" altLang="en-US" sz="1200" dirty="0"/>
              <a:t>　</a:t>
            </a:r>
            <a:r>
              <a:rPr kumimoji="1" lang="ja-JP" altLang="en-US" sz="1100" dirty="0"/>
              <a:t>政策</a:t>
            </a:r>
            <a:r>
              <a:rPr kumimoji="1" lang="ja-JP" altLang="en-US" sz="1200" dirty="0"/>
              <a:t>の刷新・現役世代の重点投資</a:t>
            </a:r>
            <a:r>
              <a:rPr lang="ja-JP" altLang="en-US" sz="1200" dirty="0"/>
              <a:t>（子育て・教育）</a:t>
            </a:r>
            <a:endParaRPr kumimoji="1" lang="en-US" altLang="ja-JP" sz="1200" dirty="0"/>
          </a:p>
        </p:txBody>
      </p:sp>
      <p:cxnSp>
        <p:nvCxnSpPr>
          <p:cNvPr id="40" name="直線コネクタ 39"/>
          <p:cNvCxnSpPr/>
          <p:nvPr/>
        </p:nvCxnSpPr>
        <p:spPr>
          <a:xfrm>
            <a:off x="251520" y="520214"/>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45" name="テキスト ボックス 44"/>
          <p:cNvSpPr txBox="1"/>
          <p:nvPr/>
        </p:nvSpPr>
        <p:spPr>
          <a:xfrm>
            <a:off x="7812360" y="0"/>
            <a:ext cx="1331640" cy="261610"/>
          </a:xfrm>
          <a:prstGeom prst="rect">
            <a:avLst/>
          </a:prstGeom>
          <a:noFill/>
        </p:spPr>
        <p:txBody>
          <a:bodyPr wrap="square" rtlCol="0">
            <a:spAutoFit/>
          </a:bodyPr>
          <a:lstStyle/>
          <a:p>
            <a:r>
              <a:rPr lang="en-US" altLang="ja-JP" sz="1100" dirty="0" smtClean="0">
                <a:latin typeface="Arial" pitchFamily="34" charset="0"/>
                <a:cs typeface="Arial" pitchFamily="34" charset="0"/>
              </a:rPr>
              <a:t>B2.(59)</a:t>
            </a:r>
            <a:r>
              <a:rPr lang="ja-JP" altLang="en-US" sz="1100" dirty="0" smtClean="0">
                <a:latin typeface="Arial" pitchFamily="34" charset="0"/>
                <a:cs typeface="Arial" pitchFamily="34" charset="0"/>
              </a:rPr>
              <a:t>～</a:t>
            </a:r>
            <a:r>
              <a:rPr lang="en-US" altLang="ja-JP" sz="1100" dirty="0" smtClean="0">
                <a:latin typeface="Arial" pitchFamily="34" charset="0"/>
                <a:cs typeface="Arial" pitchFamily="34" charset="0"/>
              </a:rPr>
              <a:t>(63)</a:t>
            </a:r>
            <a:endParaRPr kumimoji="1" lang="en-US" altLang="ja-JP" sz="1100" dirty="0">
              <a:latin typeface="Arial" pitchFamily="34" charset="0"/>
              <a:cs typeface="Arial" pitchFamily="34" charset="0"/>
            </a:endParaRPr>
          </a:p>
        </p:txBody>
      </p:sp>
      <p:sp>
        <p:nvSpPr>
          <p:cNvPr id="34" name="角丸四角形 33"/>
          <p:cNvSpPr/>
          <p:nvPr/>
        </p:nvSpPr>
        <p:spPr>
          <a:xfrm>
            <a:off x="4008508" y="618176"/>
            <a:ext cx="4955392" cy="6010017"/>
          </a:xfrm>
          <a:prstGeom prst="roundRect">
            <a:avLst>
              <a:gd name="adj" fmla="val 3640"/>
            </a:avLst>
          </a:prstGeom>
          <a:solidFill>
            <a:schemeClr val="accent6">
              <a:lumMod val="60000"/>
              <a:lumOff val="40000"/>
              <a:alpha val="5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9" name="テキスト ボックス 38"/>
          <p:cNvSpPr txBox="1"/>
          <p:nvPr/>
        </p:nvSpPr>
        <p:spPr>
          <a:xfrm>
            <a:off x="539552" y="2369381"/>
            <a:ext cx="2052000" cy="216000"/>
          </a:xfrm>
          <a:prstGeom prst="rect">
            <a:avLst/>
          </a:prstGeom>
          <a:noFill/>
        </p:spPr>
        <p:txBody>
          <a:bodyPr wrap="square" rtlCol="0">
            <a:spAutoFit/>
          </a:bodyPr>
          <a:lstStyle/>
          <a:p>
            <a:r>
              <a:rPr kumimoji="1" lang="en-US" altLang="ja-JP" sz="1200" dirty="0"/>
              <a:t>【Ⅱ.</a:t>
            </a:r>
            <a:r>
              <a:rPr kumimoji="1" lang="ja-JP" altLang="en-US" sz="1200" dirty="0"/>
              <a:t>学校運営の制度改革</a:t>
            </a:r>
            <a:r>
              <a:rPr lang="en-US" altLang="ja-JP" sz="1200" dirty="0"/>
              <a:t>】</a:t>
            </a:r>
            <a:endParaRPr kumimoji="1" lang="ja-JP" altLang="en-US" sz="1200" dirty="0"/>
          </a:p>
        </p:txBody>
      </p:sp>
      <p:graphicFrame>
        <p:nvGraphicFramePr>
          <p:cNvPr id="2" name="表 1"/>
          <p:cNvGraphicFramePr>
            <a:graphicFrameLocks noGrp="1"/>
          </p:cNvGraphicFramePr>
          <p:nvPr>
            <p:extLst/>
          </p:nvPr>
        </p:nvGraphicFramePr>
        <p:xfrm>
          <a:off x="179508" y="629697"/>
          <a:ext cx="8856988" cy="5998496"/>
        </p:xfrm>
        <a:graphic>
          <a:graphicData uri="http://schemas.openxmlformats.org/drawingml/2006/table">
            <a:tbl>
              <a:tblPr firstRow="1" bandRow="1">
                <a:tableStyleId>{5940675A-B579-460E-94D1-54222C63F5DA}</a:tableStyleId>
              </a:tblPr>
              <a:tblGrid>
                <a:gridCol w="319551">
                  <a:extLst>
                    <a:ext uri="{9D8B030D-6E8A-4147-A177-3AD203B41FA5}">
                      <a16:colId xmlns:a16="http://schemas.microsoft.com/office/drawing/2014/main" xmlns="" val="20000"/>
                    </a:ext>
                  </a:extLst>
                </a:gridCol>
                <a:gridCol w="1336633">
                  <a:extLst>
                    <a:ext uri="{9D8B030D-6E8A-4147-A177-3AD203B41FA5}">
                      <a16:colId xmlns:a16="http://schemas.microsoft.com/office/drawing/2014/main" xmlns="" val="20001"/>
                    </a:ext>
                  </a:extLst>
                </a:gridCol>
                <a:gridCol w="1094522">
                  <a:extLst>
                    <a:ext uri="{9D8B030D-6E8A-4147-A177-3AD203B41FA5}">
                      <a16:colId xmlns:a16="http://schemas.microsoft.com/office/drawing/2014/main" xmlns="" val="20002"/>
                    </a:ext>
                  </a:extLst>
                </a:gridCol>
                <a:gridCol w="1094522">
                  <a:extLst>
                    <a:ext uri="{9D8B030D-6E8A-4147-A177-3AD203B41FA5}">
                      <a16:colId xmlns:a16="http://schemas.microsoft.com/office/drawing/2014/main" xmlns="" val="20003"/>
                    </a:ext>
                  </a:extLst>
                </a:gridCol>
                <a:gridCol w="1094522">
                  <a:extLst>
                    <a:ext uri="{9D8B030D-6E8A-4147-A177-3AD203B41FA5}">
                      <a16:colId xmlns:a16="http://schemas.microsoft.com/office/drawing/2014/main" xmlns="" val="20004"/>
                    </a:ext>
                  </a:extLst>
                </a:gridCol>
                <a:gridCol w="1094522">
                  <a:extLst>
                    <a:ext uri="{9D8B030D-6E8A-4147-A177-3AD203B41FA5}">
                      <a16:colId xmlns:a16="http://schemas.microsoft.com/office/drawing/2014/main" xmlns="" val="20005"/>
                    </a:ext>
                  </a:extLst>
                </a:gridCol>
                <a:gridCol w="1094522">
                  <a:extLst>
                    <a:ext uri="{9D8B030D-6E8A-4147-A177-3AD203B41FA5}">
                      <a16:colId xmlns:a16="http://schemas.microsoft.com/office/drawing/2014/main" xmlns="" val="20006"/>
                    </a:ext>
                  </a:extLst>
                </a:gridCol>
                <a:gridCol w="1728194">
                  <a:extLst>
                    <a:ext uri="{9D8B030D-6E8A-4147-A177-3AD203B41FA5}">
                      <a16:colId xmlns:a16="http://schemas.microsoft.com/office/drawing/2014/main" xmlns="" val="20007"/>
                    </a:ext>
                  </a:extLst>
                </a:gridCol>
              </a:tblGrid>
              <a:tr h="357420">
                <a:tc>
                  <a:txBody>
                    <a:bodyPr/>
                    <a:lstStyle/>
                    <a:p>
                      <a:endParaRPr kumimoji="1" lang="ja-JP" altLang="en-US" sz="1800" dirty="0"/>
                    </a:p>
                  </a:txBody>
                  <a:tcPr marT="42203" marB="42203"/>
                </a:tc>
                <a:tc>
                  <a:txBody>
                    <a:bodyPr/>
                    <a:lstStyle/>
                    <a:p>
                      <a:pPr algn="ctr"/>
                      <a:r>
                        <a:rPr kumimoji="1" lang="en-US" altLang="ja-JP" sz="1400" dirty="0"/>
                        <a:t>2012</a:t>
                      </a:r>
                      <a:endParaRPr kumimoji="1" lang="ja-JP" altLang="en-US" sz="1400" dirty="0"/>
                    </a:p>
                  </a:txBody>
                  <a:tcPr marT="42203" marB="42203" anchor="ctr" anchorCtr="1"/>
                </a:tc>
                <a:tc>
                  <a:txBody>
                    <a:bodyPr/>
                    <a:lstStyle/>
                    <a:p>
                      <a:pPr algn="ctr"/>
                      <a:r>
                        <a:rPr kumimoji="1" lang="en-US" altLang="ja-JP" sz="1400" dirty="0"/>
                        <a:t>2013</a:t>
                      </a:r>
                      <a:endParaRPr kumimoji="1" lang="ja-JP" altLang="en-US" sz="1400" dirty="0"/>
                    </a:p>
                  </a:txBody>
                  <a:tcPr marT="42203" marB="42203" anchor="ctr" anchorCtr="1"/>
                </a:tc>
                <a:tc>
                  <a:txBody>
                    <a:bodyPr/>
                    <a:lstStyle/>
                    <a:p>
                      <a:pPr algn="ctr"/>
                      <a:r>
                        <a:rPr kumimoji="1" lang="en-US" altLang="ja-JP" sz="1400" dirty="0"/>
                        <a:t>2014</a:t>
                      </a:r>
                      <a:endParaRPr kumimoji="1" lang="ja-JP" altLang="en-US" sz="1400" dirty="0"/>
                    </a:p>
                  </a:txBody>
                  <a:tcPr marT="42203" marB="42203" anchor="ctr" anchorCtr="1">
                    <a:lnR w="12700" cap="flat" cmpd="sng" algn="ctr">
                      <a:solidFill>
                        <a:schemeClr val="tx1"/>
                      </a:solidFill>
                      <a:prstDash val="lgDash"/>
                      <a:round/>
                      <a:headEnd type="none" w="med" len="med"/>
                      <a:tailEnd type="none" w="med" len="med"/>
                    </a:lnR>
                  </a:tcPr>
                </a:tc>
                <a:tc>
                  <a:txBody>
                    <a:bodyPr/>
                    <a:lstStyle/>
                    <a:p>
                      <a:pPr algn="ctr"/>
                      <a:r>
                        <a:rPr kumimoji="1" lang="en-US" altLang="ja-JP" sz="1400" dirty="0"/>
                        <a:t>2015</a:t>
                      </a:r>
                      <a:endParaRPr kumimoji="1" lang="ja-JP" altLang="en-US" sz="1400" dirty="0"/>
                    </a:p>
                  </a:txBody>
                  <a:tcPr marT="42203" marB="42203" anchor="ctr" anchorCtr="1">
                    <a:lnL w="12700" cap="flat" cmpd="sng" algn="ctr">
                      <a:solidFill>
                        <a:schemeClr val="tx1"/>
                      </a:solidFill>
                      <a:prstDash val="lgDash"/>
                      <a:round/>
                      <a:headEnd type="none" w="med" len="med"/>
                      <a:tailEnd type="none" w="med" len="med"/>
                    </a:lnL>
                    <a:noFill/>
                  </a:tcPr>
                </a:tc>
                <a:tc>
                  <a:txBody>
                    <a:bodyPr/>
                    <a:lstStyle/>
                    <a:p>
                      <a:pPr algn="ctr"/>
                      <a:r>
                        <a:rPr kumimoji="1" lang="en-US" altLang="ja-JP" sz="1400" dirty="0"/>
                        <a:t>2016</a:t>
                      </a:r>
                      <a:endParaRPr kumimoji="1" lang="ja-JP" altLang="en-US" sz="1400" dirty="0"/>
                    </a:p>
                  </a:txBody>
                  <a:tcPr marT="42203" marB="42203" anchor="ctr" anchorCtr="1">
                    <a:noFill/>
                  </a:tcPr>
                </a:tc>
                <a:tc>
                  <a:txBody>
                    <a:bodyPr/>
                    <a:lstStyle/>
                    <a:p>
                      <a:pPr algn="ctr"/>
                      <a:r>
                        <a:rPr kumimoji="1" lang="en-US" altLang="ja-JP" sz="1400" dirty="0"/>
                        <a:t>2017</a:t>
                      </a:r>
                      <a:endParaRPr kumimoji="1" lang="ja-JP" altLang="en-US" sz="1400" dirty="0"/>
                    </a:p>
                  </a:txBody>
                  <a:tcPr marT="42203" marB="42203" anchor="ctr" anchorCtr="1">
                    <a:lnR w="28575" cap="flat" cmpd="sng" algn="ctr">
                      <a:solidFill>
                        <a:schemeClr val="tx1"/>
                      </a:solidFill>
                      <a:prstDash val="solid"/>
                      <a:round/>
                      <a:headEnd type="none" w="med" len="med"/>
                      <a:tailEnd type="none" w="med" len="med"/>
                    </a:lnR>
                    <a:noFill/>
                  </a:tcPr>
                </a:tc>
                <a:tc>
                  <a:txBody>
                    <a:bodyPr/>
                    <a:lstStyle/>
                    <a:p>
                      <a:pPr algn="ctr"/>
                      <a:r>
                        <a:rPr kumimoji="1" lang="ja-JP" altLang="en-US" sz="1400" dirty="0"/>
                        <a:t>現状と課題</a:t>
                      </a:r>
                    </a:p>
                  </a:txBody>
                  <a:tcPr marT="42203" marB="42203" anchor="ctr" anchorCtr="1">
                    <a:lnL w="28575" cap="flat" cmpd="sng" algn="ctr">
                      <a:solidFill>
                        <a:schemeClr val="tx1"/>
                      </a:solidFill>
                      <a:prstDash val="solid"/>
                      <a:round/>
                      <a:headEnd type="none" w="med" len="med"/>
                      <a:tailEnd type="none" w="med" len="med"/>
                    </a:lnL>
                  </a:tcPr>
                </a:tc>
                <a:extLst>
                  <a:ext uri="{0D108BD9-81ED-4DB2-BD59-A6C34878D82A}">
                    <a16:rowId xmlns:a16="http://schemas.microsoft.com/office/drawing/2014/main" xmlns="" val="10000"/>
                  </a:ext>
                </a:extLst>
              </a:tr>
              <a:tr h="1359598">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600" dirty="0"/>
                        <a:t>教 育 行 政</a:t>
                      </a:r>
                    </a:p>
                  </a:txBody>
                  <a:tcPr marT="42203" marB="42203" vert="eaVert" anchor="ctr" anchorCtr="1"/>
                </a:tc>
                <a:tc>
                  <a:txBody>
                    <a:bodyPr/>
                    <a:lstStyle/>
                    <a:p>
                      <a:pPr algn="ctr"/>
                      <a:endParaRPr kumimoji="1" lang="ja-JP" altLang="en-US" sz="1800" dirty="0"/>
                    </a:p>
                  </a:txBody>
                  <a:tcPr marT="42203" marB="42203"/>
                </a:tc>
                <a:tc>
                  <a:txBody>
                    <a:bodyPr/>
                    <a:lstStyle/>
                    <a:p>
                      <a:pPr algn="ctr"/>
                      <a:endParaRPr kumimoji="1" lang="ja-JP" altLang="en-US" sz="1800" dirty="0"/>
                    </a:p>
                  </a:txBody>
                  <a:tcPr marT="42203" marB="42203"/>
                </a:tc>
                <a:tc>
                  <a:txBody>
                    <a:bodyPr/>
                    <a:lstStyle/>
                    <a:p>
                      <a:pPr algn="ctr"/>
                      <a:endParaRPr kumimoji="1" lang="ja-JP" altLang="en-US" sz="1800" dirty="0"/>
                    </a:p>
                  </a:txBody>
                  <a:tcPr marT="42203" marB="42203">
                    <a:lnR w="12700" cap="flat" cmpd="sng" algn="ctr">
                      <a:solidFill>
                        <a:schemeClr val="tx1"/>
                      </a:solidFill>
                      <a:prstDash val="lgDash"/>
                      <a:round/>
                      <a:headEnd type="none" w="med" len="med"/>
                      <a:tailEnd type="none" w="med" len="med"/>
                    </a:lnR>
                  </a:tcPr>
                </a:tc>
                <a:tc>
                  <a:txBody>
                    <a:bodyPr/>
                    <a:lstStyle/>
                    <a:p>
                      <a:pPr algn="ctr"/>
                      <a:endParaRPr kumimoji="1" lang="ja-JP" altLang="en-US" sz="1800" dirty="0"/>
                    </a:p>
                  </a:txBody>
                  <a:tcPr marT="42203" marB="42203">
                    <a:lnL w="12700" cap="flat" cmpd="sng" algn="ctr">
                      <a:solidFill>
                        <a:schemeClr val="tx1"/>
                      </a:solidFill>
                      <a:prstDash val="lgDash"/>
                      <a:round/>
                      <a:headEnd type="none" w="med" len="med"/>
                      <a:tailEnd type="none" w="med" len="med"/>
                    </a:lnL>
                    <a:noFill/>
                  </a:tcPr>
                </a:tc>
                <a:tc>
                  <a:txBody>
                    <a:bodyPr/>
                    <a:lstStyle/>
                    <a:p>
                      <a:pPr algn="ctr"/>
                      <a:endParaRPr kumimoji="1" lang="ja-JP" altLang="en-US" sz="1800" dirty="0"/>
                    </a:p>
                  </a:txBody>
                  <a:tcPr marT="42203" marB="42203">
                    <a:noFill/>
                  </a:tcPr>
                </a:tc>
                <a:tc>
                  <a:txBody>
                    <a:bodyPr/>
                    <a:lstStyle/>
                    <a:p>
                      <a:pPr algn="ctr"/>
                      <a:endParaRPr kumimoji="1" lang="ja-JP" altLang="en-US" sz="1800" dirty="0"/>
                    </a:p>
                  </a:txBody>
                  <a:tcPr marT="42203" marB="42203">
                    <a:lnR w="28575" cap="flat" cmpd="sng" algn="ctr">
                      <a:solidFill>
                        <a:schemeClr val="tx1"/>
                      </a:solidFill>
                      <a:prstDash val="solid"/>
                      <a:round/>
                      <a:headEnd type="none" w="med" len="med"/>
                      <a:tailEnd type="none" w="med" len="med"/>
                    </a:lnR>
                    <a:noFill/>
                  </a:tcPr>
                </a:tc>
                <a:tc>
                  <a:txBody>
                    <a:bodyPr/>
                    <a:lstStyle/>
                    <a:p>
                      <a:pPr algn="l"/>
                      <a:r>
                        <a:rPr kumimoji="1" lang="ja-JP" altLang="en-US" sz="1100" u="none" dirty="0">
                          <a:solidFill>
                            <a:schemeClr val="tx1"/>
                          </a:solidFill>
                        </a:rPr>
                        <a:t>・総合教育会議</a:t>
                      </a:r>
                      <a:endParaRPr kumimoji="1" lang="en-US" altLang="ja-JP" sz="1100" u="none" dirty="0">
                        <a:solidFill>
                          <a:schemeClr val="tx1"/>
                        </a:solidFill>
                      </a:endParaRPr>
                    </a:p>
                    <a:p>
                      <a:pPr algn="l">
                        <a:lnSpc>
                          <a:spcPts val="1240"/>
                        </a:lnSpc>
                      </a:pPr>
                      <a:r>
                        <a:rPr kumimoji="1" lang="ja-JP" altLang="en-US" sz="1100" u="none" dirty="0">
                          <a:solidFill>
                            <a:schemeClr val="tx1"/>
                          </a:solidFill>
                        </a:rPr>
                        <a:t>　</a:t>
                      </a:r>
                      <a:r>
                        <a:rPr kumimoji="1" lang="en-US" altLang="ja-JP" sz="1100" u="none" dirty="0">
                          <a:solidFill>
                            <a:schemeClr val="tx1"/>
                          </a:solidFill>
                        </a:rPr>
                        <a:t>2015</a:t>
                      </a:r>
                      <a:r>
                        <a:rPr kumimoji="1" lang="ja-JP" altLang="en-US" sz="1100" u="none" dirty="0">
                          <a:solidFill>
                            <a:schemeClr val="tx1"/>
                          </a:solidFill>
                        </a:rPr>
                        <a:t>年　</a:t>
                      </a:r>
                      <a:r>
                        <a:rPr kumimoji="1" lang="en-US" altLang="ja-JP" sz="1100" u="none" dirty="0">
                          <a:solidFill>
                            <a:schemeClr val="tx1"/>
                          </a:solidFill>
                        </a:rPr>
                        <a:t>2</a:t>
                      </a:r>
                      <a:r>
                        <a:rPr kumimoji="1" lang="ja-JP" altLang="en-US" sz="1100" u="none" dirty="0">
                          <a:solidFill>
                            <a:schemeClr val="tx1"/>
                          </a:solidFill>
                        </a:rPr>
                        <a:t>回</a:t>
                      </a:r>
                      <a:endParaRPr kumimoji="1" lang="en-US" altLang="ja-JP" sz="1100" u="none" dirty="0">
                        <a:solidFill>
                          <a:schemeClr val="tx1"/>
                        </a:solidFill>
                      </a:endParaRPr>
                    </a:p>
                    <a:p>
                      <a:pPr algn="l">
                        <a:lnSpc>
                          <a:spcPts val="1240"/>
                        </a:lnSpc>
                      </a:pPr>
                      <a:r>
                        <a:rPr kumimoji="1" lang="ja-JP" altLang="en-US" sz="1100" u="none" baseline="0" dirty="0">
                          <a:solidFill>
                            <a:schemeClr val="tx1"/>
                          </a:solidFill>
                        </a:rPr>
                        <a:t>　</a:t>
                      </a:r>
                      <a:r>
                        <a:rPr kumimoji="1" lang="en-US" altLang="ja-JP" sz="1100" u="none" baseline="0" dirty="0">
                          <a:solidFill>
                            <a:schemeClr val="tx1"/>
                          </a:solidFill>
                        </a:rPr>
                        <a:t>2016</a:t>
                      </a:r>
                      <a:r>
                        <a:rPr kumimoji="1" lang="ja-JP" altLang="en-US" sz="1100" u="none" baseline="0" dirty="0">
                          <a:solidFill>
                            <a:schemeClr val="tx1"/>
                          </a:solidFill>
                        </a:rPr>
                        <a:t>年　</a:t>
                      </a:r>
                      <a:r>
                        <a:rPr kumimoji="1" lang="en-US" altLang="ja-JP" sz="1100" u="none" baseline="0" dirty="0">
                          <a:solidFill>
                            <a:schemeClr val="tx1"/>
                          </a:solidFill>
                        </a:rPr>
                        <a:t>8</a:t>
                      </a:r>
                      <a:r>
                        <a:rPr kumimoji="1" lang="ja-JP" altLang="en-US" sz="1100" u="none" baseline="0" dirty="0">
                          <a:solidFill>
                            <a:schemeClr val="tx1"/>
                          </a:solidFill>
                        </a:rPr>
                        <a:t>回</a:t>
                      </a:r>
                      <a:endParaRPr kumimoji="1" lang="en-US" altLang="ja-JP" sz="1100" u="none" baseline="0" dirty="0">
                        <a:solidFill>
                          <a:schemeClr val="tx1"/>
                        </a:solidFill>
                      </a:endParaRPr>
                    </a:p>
                    <a:p>
                      <a:pPr algn="l">
                        <a:lnSpc>
                          <a:spcPts val="1240"/>
                        </a:lnSpc>
                      </a:pPr>
                      <a:r>
                        <a:rPr kumimoji="1" lang="ja-JP" altLang="en-US" sz="1100" u="none" baseline="0" dirty="0">
                          <a:solidFill>
                            <a:schemeClr val="tx1"/>
                          </a:solidFill>
                        </a:rPr>
                        <a:t>　</a:t>
                      </a:r>
                      <a:r>
                        <a:rPr kumimoji="1" lang="en-US" altLang="ja-JP" sz="1100" u="none" baseline="0" dirty="0">
                          <a:solidFill>
                            <a:schemeClr val="tx1"/>
                          </a:solidFill>
                        </a:rPr>
                        <a:t>2017</a:t>
                      </a:r>
                      <a:r>
                        <a:rPr kumimoji="1" lang="ja-JP" altLang="en-US" sz="1100" u="none" baseline="0" dirty="0">
                          <a:solidFill>
                            <a:schemeClr val="tx1"/>
                          </a:solidFill>
                        </a:rPr>
                        <a:t>年　</a:t>
                      </a:r>
                      <a:r>
                        <a:rPr kumimoji="1" lang="en-US" altLang="ja-JP" sz="1100" u="none" baseline="0" dirty="0">
                          <a:solidFill>
                            <a:schemeClr val="tx1"/>
                          </a:solidFill>
                        </a:rPr>
                        <a:t>3</a:t>
                      </a:r>
                      <a:r>
                        <a:rPr kumimoji="1" lang="ja-JP" altLang="en-US" sz="1100" u="none" baseline="0" dirty="0">
                          <a:solidFill>
                            <a:schemeClr val="tx1"/>
                          </a:solidFill>
                        </a:rPr>
                        <a:t>回</a:t>
                      </a:r>
                      <a:endParaRPr kumimoji="1" lang="en-US" altLang="ja-JP" sz="1100" u="none" baseline="0" dirty="0">
                        <a:solidFill>
                          <a:schemeClr val="tx1"/>
                        </a:solidFill>
                      </a:endParaRPr>
                    </a:p>
                    <a:p>
                      <a:pPr algn="l">
                        <a:lnSpc>
                          <a:spcPts val="1240"/>
                        </a:lnSpc>
                      </a:pPr>
                      <a:r>
                        <a:rPr kumimoji="1" lang="ja-JP" altLang="en-US" sz="1100" u="none" baseline="0" dirty="0">
                          <a:solidFill>
                            <a:schemeClr val="tx1"/>
                          </a:solidFill>
                        </a:rPr>
                        <a:t>（</a:t>
                      </a:r>
                      <a:r>
                        <a:rPr kumimoji="1" lang="en-US" altLang="ja-JP" sz="1100" u="none" baseline="0" dirty="0">
                          <a:solidFill>
                            <a:schemeClr val="tx1"/>
                          </a:solidFill>
                        </a:rPr>
                        <a:t>2018.3</a:t>
                      </a:r>
                      <a:r>
                        <a:rPr kumimoji="1" lang="ja-JP" altLang="en-US" sz="1100" u="none" baseline="0" dirty="0">
                          <a:solidFill>
                            <a:schemeClr val="tx1"/>
                          </a:solidFill>
                        </a:rPr>
                        <a:t>月時点）</a:t>
                      </a:r>
                      <a:endParaRPr kumimoji="1" lang="en-US" altLang="ja-JP" sz="1100" u="none" baseline="0" dirty="0">
                        <a:solidFill>
                          <a:schemeClr val="tx1"/>
                        </a:solidFill>
                      </a:endParaRPr>
                    </a:p>
                    <a:p>
                      <a:pPr algn="l"/>
                      <a:r>
                        <a:rPr kumimoji="1" lang="ja-JP" altLang="en-US" sz="1100" u="none" baseline="0" dirty="0">
                          <a:solidFill>
                            <a:schemeClr val="tx1"/>
                          </a:solidFill>
                        </a:rPr>
                        <a:t>・保護者区民等参画のための会議や区教育行政連絡会議を開催。</a:t>
                      </a:r>
                      <a:endParaRPr kumimoji="1" lang="en-US" altLang="ja-JP" sz="1100" u="none" baseline="0" dirty="0">
                        <a:solidFill>
                          <a:schemeClr val="tx1"/>
                        </a:solidFill>
                      </a:endParaRPr>
                    </a:p>
                  </a:txBody>
                  <a:tcPr marT="42203" marB="42203">
                    <a:lnL w="28575" cap="flat" cmpd="sng" algn="ctr">
                      <a:solidFill>
                        <a:schemeClr val="tx1"/>
                      </a:solidFill>
                      <a:prstDash val="solid"/>
                      <a:round/>
                      <a:headEnd type="none" w="med" len="med"/>
                      <a:tailEnd type="none" w="med" len="med"/>
                    </a:lnL>
                  </a:tcPr>
                </a:tc>
                <a:extLst>
                  <a:ext uri="{0D108BD9-81ED-4DB2-BD59-A6C34878D82A}">
                    <a16:rowId xmlns:a16="http://schemas.microsoft.com/office/drawing/2014/main" xmlns="" val="10001"/>
                  </a:ext>
                </a:extLst>
              </a:tr>
              <a:tr h="1483481">
                <a:tc rowSpan="2">
                  <a:txBody>
                    <a:bodyPr/>
                    <a:lstStyle/>
                    <a:p>
                      <a:pPr algn="ctr"/>
                      <a:r>
                        <a:rPr kumimoji="1" lang="ja-JP" altLang="en-US" sz="1600" dirty="0"/>
                        <a:t>小　学　校　・　中　学　校</a:t>
                      </a:r>
                    </a:p>
                  </a:txBody>
                  <a:tcPr marT="42203" marB="42203" vert="eaVert" anchor="ctr" anchorCtr="1"/>
                </a:tc>
                <a:tc>
                  <a:txBody>
                    <a:bodyPr/>
                    <a:lstStyle/>
                    <a:p>
                      <a:endParaRPr kumimoji="1" lang="ja-JP" altLang="en-US" sz="1600" dirty="0"/>
                    </a:p>
                  </a:txBody>
                  <a:tcPr marT="42203" marB="42203">
                    <a:lnB w="12700" cap="flat" cmpd="sng" algn="ctr">
                      <a:solidFill>
                        <a:schemeClr val="tx1"/>
                      </a:solidFill>
                      <a:prstDash val="sysDot"/>
                      <a:round/>
                      <a:headEnd type="none" w="med" len="med"/>
                      <a:tailEnd type="none" w="med" len="med"/>
                    </a:lnB>
                  </a:tcPr>
                </a:tc>
                <a:tc>
                  <a:txBody>
                    <a:bodyPr/>
                    <a:lstStyle/>
                    <a:p>
                      <a:endParaRPr kumimoji="1" lang="ja-JP" altLang="en-US" sz="1800" dirty="0"/>
                    </a:p>
                  </a:txBody>
                  <a:tcPr marT="42203" marB="42203">
                    <a:lnB w="12700" cap="flat" cmpd="sng" algn="ctr">
                      <a:solidFill>
                        <a:schemeClr val="tx1"/>
                      </a:solidFill>
                      <a:prstDash val="sysDot"/>
                      <a:round/>
                      <a:headEnd type="none" w="med" len="med"/>
                      <a:tailEnd type="none" w="med" len="med"/>
                    </a:lnB>
                  </a:tcPr>
                </a:tc>
                <a:tc>
                  <a:txBody>
                    <a:bodyPr/>
                    <a:lstStyle/>
                    <a:p>
                      <a:endParaRPr kumimoji="1" lang="ja-JP" altLang="en-US" sz="1800" dirty="0"/>
                    </a:p>
                  </a:txBody>
                  <a:tcPr marT="42203" marB="42203">
                    <a:lnR w="12700" cap="flat" cmpd="sng" algn="ctr">
                      <a:solidFill>
                        <a:schemeClr val="tx1"/>
                      </a:solidFill>
                      <a:prstDash val="lgDash"/>
                      <a:round/>
                      <a:headEnd type="none" w="med" len="med"/>
                      <a:tailEnd type="none" w="med" len="med"/>
                    </a:lnR>
                    <a:lnB w="12700" cap="flat" cmpd="sng" algn="ctr">
                      <a:solidFill>
                        <a:schemeClr val="tx1"/>
                      </a:solidFill>
                      <a:prstDash val="sysDot"/>
                      <a:round/>
                      <a:headEnd type="none" w="med" len="med"/>
                      <a:tailEnd type="none" w="med" len="med"/>
                    </a:lnB>
                  </a:tcPr>
                </a:tc>
                <a:tc>
                  <a:txBody>
                    <a:bodyPr/>
                    <a:lstStyle/>
                    <a:p>
                      <a:endParaRPr kumimoji="1" lang="ja-JP" altLang="en-US" sz="1800" dirty="0"/>
                    </a:p>
                  </a:txBody>
                  <a:tcPr marT="42203" marB="42203">
                    <a:lnL w="12700" cap="flat" cmpd="sng" algn="ctr">
                      <a:solidFill>
                        <a:schemeClr val="tx1"/>
                      </a:solidFill>
                      <a:prstDash val="lgDash"/>
                      <a:round/>
                      <a:headEnd type="none" w="med" len="med"/>
                      <a:tailEnd type="none" w="med" len="med"/>
                    </a:lnL>
                    <a:lnB w="12700" cap="flat" cmpd="sng" algn="ctr">
                      <a:solidFill>
                        <a:schemeClr val="tx1"/>
                      </a:solidFill>
                      <a:prstDash val="sysDot"/>
                      <a:round/>
                      <a:headEnd type="none" w="med" len="med"/>
                      <a:tailEnd type="none" w="med" len="med"/>
                    </a:lnB>
                    <a:noFill/>
                  </a:tcPr>
                </a:tc>
                <a:tc>
                  <a:txBody>
                    <a:bodyPr/>
                    <a:lstStyle/>
                    <a:p>
                      <a:endParaRPr kumimoji="1" lang="ja-JP" altLang="en-US" sz="1800" dirty="0"/>
                    </a:p>
                  </a:txBody>
                  <a:tcPr marT="42203" marB="42203">
                    <a:lnB w="12700" cap="flat" cmpd="sng" algn="ctr">
                      <a:solidFill>
                        <a:schemeClr val="tx1"/>
                      </a:solidFill>
                      <a:prstDash val="sysDot"/>
                      <a:round/>
                      <a:headEnd type="none" w="med" len="med"/>
                      <a:tailEnd type="none" w="med" len="med"/>
                    </a:lnB>
                    <a:noFill/>
                  </a:tcPr>
                </a:tc>
                <a:tc>
                  <a:txBody>
                    <a:bodyPr/>
                    <a:lstStyle/>
                    <a:p>
                      <a:endParaRPr kumimoji="1" lang="ja-JP" altLang="en-US" sz="1800" dirty="0"/>
                    </a:p>
                  </a:txBody>
                  <a:tcPr marT="42203" marB="42203">
                    <a:lnR w="28575" cap="flat" cmpd="sng" algn="ctr">
                      <a:solidFill>
                        <a:schemeClr val="tx1"/>
                      </a:solidFill>
                      <a:prstDash val="solid"/>
                      <a:round/>
                      <a:headEnd type="none" w="med" len="med"/>
                      <a:tailEnd type="none" w="med" len="med"/>
                    </a:lnR>
                    <a:lnB w="12700" cap="flat" cmpd="sng" algn="ctr">
                      <a:solidFill>
                        <a:schemeClr val="tx1"/>
                      </a:solidFill>
                      <a:prstDash val="sysDot"/>
                      <a:round/>
                      <a:headEnd type="none" w="med" len="med"/>
                      <a:tailEnd type="none" w="med" len="med"/>
                    </a:lnB>
                    <a:noFill/>
                  </a:tcPr>
                </a:tc>
                <a:tc>
                  <a:txBody>
                    <a:bodyPr/>
                    <a:lstStyle/>
                    <a:p>
                      <a:r>
                        <a:rPr kumimoji="1" lang="ja-JP" altLang="en-US" sz="1100" u="none" dirty="0">
                          <a:solidFill>
                            <a:schemeClr val="tx1"/>
                          </a:solidFill>
                        </a:rPr>
                        <a:t>・学校選択制全区で導入（</a:t>
                      </a:r>
                      <a:r>
                        <a:rPr kumimoji="1" lang="en-US" altLang="ja-JP" sz="1100" u="none" dirty="0">
                          <a:solidFill>
                            <a:schemeClr val="tx1"/>
                          </a:solidFill>
                        </a:rPr>
                        <a:t>2018</a:t>
                      </a:r>
                      <a:r>
                        <a:rPr kumimoji="1" lang="ja-JP" altLang="en-US" sz="1100" u="none" dirty="0" smtClean="0">
                          <a:solidFill>
                            <a:schemeClr val="tx1"/>
                          </a:solidFill>
                        </a:rPr>
                        <a:t>年度）</a:t>
                      </a:r>
                      <a:endParaRPr kumimoji="1" lang="en-US" altLang="ja-JP" sz="1100" u="none" dirty="0">
                        <a:solidFill>
                          <a:schemeClr val="tx1"/>
                        </a:solidFill>
                      </a:endParaRPr>
                    </a:p>
                    <a:p>
                      <a:r>
                        <a:rPr kumimoji="1" lang="ja-JP" altLang="en-US" sz="1100" u="none" dirty="0">
                          <a:solidFill>
                            <a:schemeClr val="tx1"/>
                          </a:solidFill>
                        </a:rPr>
                        <a:t>・大阪市小学校学力経年調査</a:t>
                      </a:r>
                      <a:endParaRPr kumimoji="1" lang="en-US" altLang="ja-JP" sz="1100" u="none" dirty="0">
                        <a:solidFill>
                          <a:schemeClr val="tx1"/>
                        </a:solidFill>
                      </a:endParaRPr>
                    </a:p>
                    <a:p>
                      <a:r>
                        <a:rPr kumimoji="1" lang="ja-JP" altLang="en-US" sz="1100" u="none" dirty="0">
                          <a:solidFill>
                            <a:schemeClr val="tx1"/>
                          </a:solidFill>
                        </a:rPr>
                        <a:t>全小学校</a:t>
                      </a:r>
                      <a:r>
                        <a:rPr kumimoji="1" lang="en-US" altLang="ja-JP" sz="1100" u="none" dirty="0">
                          <a:solidFill>
                            <a:schemeClr val="tx1"/>
                          </a:solidFill>
                        </a:rPr>
                        <a:t>3</a:t>
                      </a:r>
                      <a:r>
                        <a:rPr kumimoji="1" lang="ja-JP" altLang="en-US" sz="1100" u="none" dirty="0">
                          <a:solidFill>
                            <a:schemeClr val="tx1"/>
                          </a:solidFill>
                        </a:rPr>
                        <a:t>～</a:t>
                      </a:r>
                      <a:r>
                        <a:rPr kumimoji="1" lang="en-US" altLang="ja-JP" sz="1100" u="none" dirty="0">
                          <a:solidFill>
                            <a:schemeClr val="tx1"/>
                          </a:solidFill>
                        </a:rPr>
                        <a:t>6</a:t>
                      </a:r>
                      <a:r>
                        <a:rPr kumimoji="1" lang="ja-JP" altLang="en-US" sz="1100" u="none" dirty="0">
                          <a:solidFill>
                            <a:schemeClr val="tx1"/>
                          </a:solidFill>
                        </a:rPr>
                        <a:t>年対象で実施。結果の経年分析や小中連携に係るシステム構築が必要。</a:t>
                      </a:r>
                    </a:p>
                  </a:txBody>
                  <a:tcPr marT="42203" marB="42203">
                    <a:lnL w="28575" cap="flat" cmpd="sng" algn="ctr">
                      <a:solidFill>
                        <a:schemeClr val="tx1"/>
                      </a:solidFill>
                      <a:prstDash val="solid"/>
                      <a:round/>
                      <a:headEnd type="none" w="med" len="med"/>
                      <a:tailEnd type="none" w="med" len="med"/>
                    </a:lnL>
                    <a:lnB w="12700" cap="flat" cmpd="sng" algn="ctr">
                      <a:solidFill>
                        <a:schemeClr val="tx1"/>
                      </a:solidFill>
                      <a:prstDash val="sysDot"/>
                      <a:round/>
                      <a:headEnd type="none" w="med" len="med"/>
                      <a:tailEnd type="none" w="med" len="med"/>
                    </a:lnB>
                  </a:tcPr>
                </a:tc>
                <a:extLst>
                  <a:ext uri="{0D108BD9-81ED-4DB2-BD59-A6C34878D82A}">
                    <a16:rowId xmlns:a16="http://schemas.microsoft.com/office/drawing/2014/main" xmlns="" val="10002"/>
                  </a:ext>
                </a:extLst>
              </a:tr>
              <a:tr h="2791723">
                <a:tc vMerge="1">
                  <a:txBody>
                    <a:bodyPr/>
                    <a:lstStyle/>
                    <a:p>
                      <a:pPr algn="ctr"/>
                      <a:endParaRPr kumimoji="1" lang="ja-JP" altLang="en-US" sz="1500" dirty="0"/>
                    </a:p>
                  </a:txBody>
                  <a:tcPr marT="42203" marB="42203" anchor="ctr">
                    <a:lnR w="12700" cap="flat" cmpd="sng" algn="ctr">
                      <a:solidFill>
                        <a:schemeClr val="tx1"/>
                      </a:solidFill>
                      <a:prstDash val="sysDot"/>
                      <a:round/>
                      <a:headEnd type="none" w="med" len="med"/>
                      <a:tailEnd type="none" w="med" len="med"/>
                    </a:lnR>
                    <a:lnT w="12700" cap="flat" cmpd="sng" algn="ctr">
                      <a:solidFill>
                        <a:schemeClr val="tx1"/>
                      </a:solidFill>
                      <a:prstDash val="sysDot"/>
                      <a:round/>
                      <a:headEnd type="none" w="med" len="med"/>
                      <a:tailEnd type="none" w="med" len="med"/>
                    </a:lnT>
                  </a:tcPr>
                </a:tc>
                <a:tc>
                  <a:txBody>
                    <a:bodyPr/>
                    <a:lstStyle/>
                    <a:p>
                      <a:endParaRPr kumimoji="1" lang="ja-JP" altLang="en-US" sz="1600" dirty="0"/>
                    </a:p>
                  </a:txBody>
                  <a:tcPr marT="42203" marB="42203">
                    <a:lnT w="12700" cap="flat" cmpd="sng" algn="ctr">
                      <a:solidFill>
                        <a:schemeClr val="tx1"/>
                      </a:solidFill>
                      <a:prstDash val="sysDot"/>
                      <a:round/>
                      <a:headEnd type="none" w="med" len="med"/>
                      <a:tailEnd type="none" w="med" len="med"/>
                    </a:lnT>
                  </a:tcPr>
                </a:tc>
                <a:tc>
                  <a:txBody>
                    <a:bodyPr/>
                    <a:lstStyle/>
                    <a:p>
                      <a:endParaRPr kumimoji="1" lang="ja-JP" altLang="en-US" sz="1800" dirty="0"/>
                    </a:p>
                  </a:txBody>
                  <a:tcPr marT="42203" marB="42203">
                    <a:lnT w="12700" cap="flat" cmpd="sng" algn="ctr">
                      <a:solidFill>
                        <a:schemeClr val="tx1"/>
                      </a:solidFill>
                      <a:prstDash val="sysDot"/>
                      <a:round/>
                      <a:headEnd type="none" w="med" len="med"/>
                      <a:tailEnd type="none" w="med" len="med"/>
                    </a:lnT>
                  </a:tcPr>
                </a:tc>
                <a:tc>
                  <a:txBody>
                    <a:bodyPr/>
                    <a:lstStyle/>
                    <a:p>
                      <a:endParaRPr kumimoji="1" lang="ja-JP" altLang="en-US" sz="1800" dirty="0"/>
                    </a:p>
                  </a:txBody>
                  <a:tcPr marT="42203" marB="42203">
                    <a:lnR w="12700" cap="flat" cmpd="sng" algn="ctr">
                      <a:solidFill>
                        <a:schemeClr val="tx1"/>
                      </a:solidFill>
                      <a:prstDash val="lgDash"/>
                      <a:round/>
                      <a:headEnd type="none" w="med" len="med"/>
                      <a:tailEnd type="none" w="med" len="med"/>
                    </a:lnR>
                    <a:lnT w="12700" cap="flat" cmpd="sng" algn="ctr">
                      <a:solidFill>
                        <a:schemeClr val="tx1"/>
                      </a:solidFill>
                      <a:prstDash val="sysDot"/>
                      <a:round/>
                      <a:headEnd type="none" w="med" len="med"/>
                      <a:tailEnd type="none" w="med" len="med"/>
                    </a:lnT>
                  </a:tcPr>
                </a:tc>
                <a:tc>
                  <a:txBody>
                    <a:bodyPr/>
                    <a:lstStyle/>
                    <a:p>
                      <a:endParaRPr kumimoji="1" lang="ja-JP" altLang="en-US" sz="1800" dirty="0"/>
                    </a:p>
                  </a:txBody>
                  <a:tcPr marT="42203" marB="42203">
                    <a:lnL w="12700" cap="flat" cmpd="sng" algn="ctr">
                      <a:solidFill>
                        <a:schemeClr val="tx1"/>
                      </a:solidFill>
                      <a:prstDash val="lgDash"/>
                      <a:round/>
                      <a:headEnd type="none" w="med" len="med"/>
                      <a:tailEnd type="none" w="med" len="med"/>
                    </a:lnL>
                    <a:lnT w="12700" cap="flat" cmpd="sng" algn="ctr">
                      <a:solidFill>
                        <a:schemeClr val="tx1"/>
                      </a:solidFill>
                      <a:prstDash val="sysDot"/>
                      <a:round/>
                      <a:headEnd type="none" w="med" len="med"/>
                      <a:tailEnd type="none" w="med" len="med"/>
                    </a:lnT>
                    <a:noFill/>
                  </a:tcPr>
                </a:tc>
                <a:tc>
                  <a:txBody>
                    <a:bodyPr/>
                    <a:lstStyle/>
                    <a:p>
                      <a:endParaRPr kumimoji="1" lang="ja-JP" altLang="en-US" sz="1800" dirty="0"/>
                    </a:p>
                  </a:txBody>
                  <a:tcPr marT="42203" marB="42203">
                    <a:lnT w="12700" cap="flat" cmpd="sng" algn="ctr">
                      <a:solidFill>
                        <a:schemeClr val="tx1"/>
                      </a:solidFill>
                      <a:prstDash val="sysDot"/>
                      <a:round/>
                      <a:headEnd type="none" w="med" len="med"/>
                      <a:tailEnd type="none" w="med" len="med"/>
                    </a:lnT>
                    <a:noFill/>
                  </a:tcPr>
                </a:tc>
                <a:tc>
                  <a:txBody>
                    <a:bodyPr/>
                    <a:lstStyle/>
                    <a:p>
                      <a:endParaRPr kumimoji="1" lang="ja-JP" altLang="en-US" sz="1800" dirty="0"/>
                    </a:p>
                  </a:txBody>
                  <a:tcPr marT="42203" marB="42203">
                    <a:lnR w="28575" cap="flat" cmpd="sng" algn="ctr">
                      <a:solidFill>
                        <a:schemeClr val="tx1"/>
                      </a:solidFill>
                      <a:prstDash val="solid"/>
                      <a:round/>
                      <a:headEnd type="none" w="med" len="med"/>
                      <a:tailEnd type="none" w="med" len="med"/>
                    </a:lnR>
                    <a:lnT w="12700" cap="flat" cmpd="sng" algn="ctr">
                      <a:solidFill>
                        <a:schemeClr val="tx1"/>
                      </a:solidFill>
                      <a:prstDash val="sysDot"/>
                      <a:round/>
                      <a:headEnd type="none" w="med" len="med"/>
                      <a:tailEnd type="none" w="med" len="med"/>
                    </a:lnT>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100" u="none" dirty="0">
                          <a:solidFill>
                            <a:schemeClr val="tx1"/>
                          </a:solidFill>
                        </a:rPr>
                        <a:t>①全小中学校普通教室に設置完了</a:t>
                      </a:r>
                      <a:endParaRPr kumimoji="1" lang="en-US" altLang="ja-JP" sz="1100" u="none" dirty="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100" u="none" dirty="0">
                          <a:solidFill>
                            <a:schemeClr val="tx1"/>
                          </a:solidFill>
                        </a:rPr>
                        <a:t>②</a:t>
                      </a:r>
                      <a:r>
                        <a:rPr kumimoji="1" lang="en-US" altLang="ja-JP" sz="1100" u="none" dirty="0">
                          <a:solidFill>
                            <a:schemeClr val="tx1"/>
                          </a:solidFill>
                        </a:rPr>
                        <a:t>2019</a:t>
                      </a:r>
                      <a:r>
                        <a:rPr kumimoji="1" lang="ja-JP" altLang="en-US" sz="1100" u="none" dirty="0">
                          <a:solidFill>
                            <a:schemeClr val="tx1"/>
                          </a:solidFill>
                        </a:rPr>
                        <a:t>年度</a:t>
                      </a:r>
                      <a:r>
                        <a:rPr kumimoji="1" lang="en-US" altLang="ja-JP" sz="1100" u="none" dirty="0">
                          <a:solidFill>
                            <a:schemeClr val="tx1"/>
                          </a:solidFill>
                        </a:rPr>
                        <a:t>2</a:t>
                      </a:r>
                      <a:r>
                        <a:rPr kumimoji="1" lang="ja-JP" altLang="en-US" sz="1100" u="none" dirty="0">
                          <a:solidFill>
                            <a:schemeClr val="tx1"/>
                          </a:solidFill>
                        </a:rPr>
                        <a:t>学期までに学校調理方式へ移行</a:t>
                      </a:r>
                      <a:endParaRPr kumimoji="1" lang="en-US" altLang="ja-JP" sz="1100" u="none" dirty="0">
                        <a:solidFill>
                          <a:schemeClr val="tx1"/>
                        </a:solidFill>
                      </a:endParaRPr>
                    </a:p>
                    <a:p>
                      <a:r>
                        <a:rPr kumimoji="1" lang="ja-JP" altLang="en-US" sz="1100" u="none" dirty="0">
                          <a:solidFill>
                            <a:schemeClr val="tx1"/>
                          </a:solidFill>
                        </a:rPr>
                        <a:t>③全小中学校でＩＣＴ学習環境を活用した授業を展開</a:t>
                      </a:r>
                      <a:endParaRPr kumimoji="1" lang="en-US" altLang="ja-JP" sz="1100" u="none" dirty="0">
                        <a:solidFill>
                          <a:schemeClr val="tx1"/>
                        </a:solidFill>
                      </a:endParaRPr>
                    </a:p>
                    <a:p>
                      <a:r>
                        <a:rPr kumimoji="1" lang="ja-JP" altLang="en-US" sz="1100" u="none" dirty="0">
                          <a:solidFill>
                            <a:schemeClr val="tx1"/>
                          </a:solidFill>
                        </a:rPr>
                        <a:t>④</a:t>
                      </a:r>
                      <a:r>
                        <a:rPr kumimoji="1" lang="en-US" altLang="ja-JP" sz="1100" u="none" dirty="0">
                          <a:solidFill>
                            <a:schemeClr val="tx1"/>
                          </a:solidFill>
                        </a:rPr>
                        <a:t>2018</a:t>
                      </a:r>
                      <a:r>
                        <a:rPr kumimoji="1" lang="ja-JP" altLang="en-US" sz="1100" u="none" dirty="0">
                          <a:solidFill>
                            <a:schemeClr val="tx1"/>
                          </a:solidFill>
                        </a:rPr>
                        <a:t>年度から全校実施予定</a:t>
                      </a:r>
                      <a:endParaRPr kumimoji="1" lang="en-US" altLang="ja-JP" sz="1100" u="none" dirty="0">
                        <a:solidFill>
                          <a:schemeClr val="tx1"/>
                        </a:solidFill>
                      </a:endParaRPr>
                    </a:p>
                    <a:p>
                      <a:r>
                        <a:rPr kumimoji="1" lang="ja-JP" altLang="en-US" sz="1100" u="none" dirty="0">
                          <a:solidFill>
                            <a:schemeClr val="tx1"/>
                          </a:solidFill>
                        </a:rPr>
                        <a:t>⑤</a:t>
                      </a:r>
                      <a:r>
                        <a:rPr kumimoji="1" lang="en-US" altLang="ja-JP" sz="1100" u="none" dirty="0">
                          <a:solidFill>
                            <a:schemeClr val="tx1"/>
                          </a:solidFill>
                        </a:rPr>
                        <a:t>2019</a:t>
                      </a:r>
                      <a:r>
                        <a:rPr kumimoji="1" lang="ja-JP" altLang="en-US" sz="1100" u="none" dirty="0">
                          <a:solidFill>
                            <a:schemeClr val="tx1"/>
                          </a:solidFill>
                        </a:rPr>
                        <a:t>年</a:t>
                      </a:r>
                      <a:r>
                        <a:rPr kumimoji="1" lang="en-US" altLang="ja-JP" sz="1100" u="none" dirty="0">
                          <a:solidFill>
                            <a:schemeClr val="tx1"/>
                          </a:solidFill>
                        </a:rPr>
                        <a:t>4</a:t>
                      </a:r>
                      <a:r>
                        <a:rPr kumimoji="1" lang="ja-JP" altLang="en-US" sz="1100" u="none" dirty="0">
                          <a:solidFill>
                            <a:schemeClr val="tx1"/>
                          </a:solidFill>
                        </a:rPr>
                        <a:t>月開校予定</a:t>
                      </a:r>
                      <a:endParaRPr kumimoji="1" lang="en-US" altLang="ja-JP" sz="1100" u="none" dirty="0">
                        <a:solidFill>
                          <a:schemeClr val="tx1"/>
                        </a:solidFill>
                      </a:endParaRPr>
                    </a:p>
                    <a:p>
                      <a:r>
                        <a:rPr kumimoji="1" lang="ja-JP" altLang="en-US" sz="1100" u="none" dirty="0">
                          <a:solidFill>
                            <a:schemeClr val="tx1"/>
                          </a:solidFill>
                          <a:latin typeface="+mn-ea"/>
                          <a:ea typeface="+mn-ea"/>
                        </a:rPr>
                        <a:t>⑥</a:t>
                      </a:r>
                      <a:r>
                        <a:rPr kumimoji="1" lang="en-US" altLang="ja-JP" sz="1100" u="none" dirty="0">
                          <a:solidFill>
                            <a:schemeClr val="tx1"/>
                          </a:solidFill>
                          <a:latin typeface="+mn-ea"/>
                          <a:ea typeface="+mn-ea"/>
                        </a:rPr>
                        <a:t>2017</a:t>
                      </a:r>
                      <a:r>
                        <a:rPr kumimoji="1" lang="ja-JP" altLang="en-US" sz="1100" u="none" dirty="0">
                          <a:solidFill>
                            <a:schemeClr val="tx1"/>
                          </a:solidFill>
                          <a:latin typeface="+mn-ea"/>
                          <a:ea typeface="+mn-ea"/>
                        </a:rPr>
                        <a:t>年度大</a:t>
                      </a:r>
                      <a:r>
                        <a:rPr kumimoji="1" lang="ja-JP" altLang="en-US" sz="1100" b="0" i="0" u="none" strike="noStrike" kern="1200" dirty="0">
                          <a:solidFill>
                            <a:schemeClr val="tx1"/>
                          </a:solidFill>
                          <a:effectLst/>
                          <a:latin typeface="+mn-ea"/>
                          <a:ea typeface="+mn-ea"/>
                        </a:rPr>
                        <a:t>阪市図書標準達成</a:t>
                      </a:r>
                      <a:endParaRPr kumimoji="1" lang="en-US" altLang="ja-JP" sz="1100" u="none" dirty="0">
                        <a:solidFill>
                          <a:schemeClr val="tx1"/>
                        </a:solidFill>
                        <a:latin typeface="+mn-ea"/>
                        <a:ea typeface="+mn-ea"/>
                      </a:endParaRPr>
                    </a:p>
                    <a:p>
                      <a:r>
                        <a:rPr kumimoji="1" lang="ja-JP" altLang="en-US" sz="1100" u="none" dirty="0">
                          <a:solidFill>
                            <a:schemeClr val="tx1"/>
                          </a:solidFill>
                        </a:rPr>
                        <a:t>⑦</a:t>
                      </a:r>
                      <a:r>
                        <a:rPr kumimoji="1" lang="en-US" altLang="ja-JP" sz="1100" u="none" dirty="0">
                          <a:solidFill>
                            <a:schemeClr val="tx1"/>
                          </a:solidFill>
                        </a:rPr>
                        <a:t>2017</a:t>
                      </a:r>
                      <a:r>
                        <a:rPr kumimoji="1" lang="ja-JP" altLang="en-US" sz="1100" u="none" dirty="0">
                          <a:solidFill>
                            <a:schemeClr val="tx1"/>
                          </a:solidFill>
                        </a:rPr>
                        <a:t>年度全市展開</a:t>
                      </a:r>
                      <a:endParaRPr kumimoji="1" lang="en-US" altLang="ja-JP" sz="1100" u="none" dirty="0">
                        <a:solidFill>
                          <a:schemeClr val="tx1"/>
                        </a:solidFill>
                      </a:endParaRPr>
                    </a:p>
                    <a:p>
                      <a:r>
                        <a:rPr kumimoji="1" lang="ja-JP" altLang="en-US" sz="1100" u="none" dirty="0">
                          <a:solidFill>
                            <a:schemeClr val="tx1"/>
                          </a:solidFill>
                        </a:rPr>
                        <a:t>⑧継続して課題のある学校への重点支援</a:t>
                      </a:r>
                      <a:endParaRPr kumimoji="1" lang="en-US" altLang="ja-JP" sz="1100" u="none" dirty="0">
                        <a:solidFill>
                          <a:schemeClr val="tx1"/>
                        </a:solidFill>
                      </a:endParaRPr>
                    </a:p>
                  </a:txBody>
                  <a:tcPr marT="42203" marB="42203">
                    <a:lnL w="28575" cap="flat" cmpd="sng" algn="ctr">
                      <a:solidFill>
                        <a:schemeClr val="tx1"/>
                      </a:solidFill>
                      <a:prstDash val="solid"/>
                      <a:round/>
                      <a:headEnd type="none" w="med" len="med"/>
                      <a:tailEnd type="none" w="med" len="med"/>
                    </a:lnL>
                    <a:lnT w="12700" cap="flat" cmpd="sng" algn="ctr">
                      <a:solidFill>
                        <a:schemeClr val="tx1"/>
                      </a:solidFill>
                      <a:prstDash val="sysDot"/>
                      <a:round/>
                      <a:headEnd type="none" w="med" len="med"/>
                      <a:tailEnd type="none" w="med" len="med"/>
                    </a:lnT>
                  </a:tcPr>
                </a:tc>
                <a:extLst>
                  <a:ext uri="{0D108BD9-81ED-4DB2-BD59-A6C34878D82A}">
                    <a16:rowId xmlns:a16="http://schemas.microsoft.com/office/drawing/2014/main" xmlns="" val="10003"/>
                  </a:ext>
                </a:extLst>
              </a:tr>
            </a:tbl>
          </a:graphicData>
        </a:graphic>
      </p:graphicFrame>
      <p:sp>
        <p:nvSpPr>
          <p:cNvPr id="22" name="ホームベース 21"/>
          <p:cNvSpPr/>
          <p:nvPr/>
        </p:nvSpPr>
        <p:spPr>
          <a:xfrm>
            <a:off x="6228184" y="6314769"/>
            <a:ext cx="1008000" cy="216000"/>
          </a:xfrm>
          <a:prstGeom prst="homePlate">
            <a:avLst/>
          </a:prstGeom>
          <a:ln w="3175"/>
        </p:spPr>
        <p:style>
          <a:lnRef idx="2">
            <a:schemeClr val="accent1">
              <a:shade val="50000"/>
            </a:schemeClr>
          </a:lnRef>
          <a:fillRef idx="1">
            <a:schemeClr val="accent1"/>
          </a:fillRef>
          <a:effectRef idx="0">
            <a:schemeClr val="accent1"/>
          </a:effectRef>
          <a:fontRef idx="minor">
            <a:schemeClr val="lt1"/>
          </a:fontRef>
        </p:style>
        <p:txBody>
          <a:bodyPr lIns="36000" rIns="36000" rtlCol="0" anchor="ctr"/>
          <a:lstStyle/>
          <a:p>
            <a:pPr algn="ctr">
              <a:defRPr/>
            </a:pPr>
            <a:r>
              <a:rPr lang="ja-JP" altLang="en-US" sz="900" dirty="0">
                <a:solidFill>
                  <a:schemeClr val="bg1"/>
                </a:solidFill>
              </a:rPr>
              <a:t>⑧学校力ＵＰ支援</a:t>
            </a:r>
          </a:p>
        </p:txBody>
      </p:sp>
      <p:sp>
        <p:nvSpPr>
          <p:cNvPr id="28" name="ホームベース 27"/>
          <p:cNvSpPr/>
          <p:nvPr/>
        </p:nvSpPr>
        <p:spPr>
          <a:xfrm>
            <a:off x="683568" y="4298521"/>
            <a:ext cx="5436000" cy="216000"/>
          </a:xfrm>
          <a:prstGeom prst="homePlate">
            <a:avLst/>
          </a:prstGeom>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1108" dirty="0">
                <a:solidFill>
                  <a:schemeClr val="bg1"/>
                </a:solidFill>
              </a:rPr>
              <a:t>中学校給食の導入（デリバリー方式による全員喫食を全学年に拡大）</a:t>
            </a:r>
            <a:endParaRPr lang="en-US" altLang="ja-JP" sz="1108" dirty="0">
              <a:solidFill>
                <a:schemeClr val="bg1"/>
              </a:solidFill>
            </a:endParaRPr>
          </a:p>
        </p:txBody>
      </p:sp>
      <p:sp>
        <p:nvSpPr>
          <p:cNvPr id="32" name="ホームベース 31"/>
          <p:cNvSpPr/>
          <p:nvPr/>
        </p:nvSpPr>
        <p:spPr>
          <a:xfrm>
            <a:off x="2267392" y="4862729"/>
            <a:ext cx="4968312" cy="227832"/>
          </a:xfrm>
          <a:prstGeom prst="homePlate">
            <a:avLst/>
          </a:prstGeom>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1108" dirty="0">
                <a:solidFill>
                  <a:schemeClr val="bg1"/>
                </a:solidFill>
              </a:rPr>
              <a:t>③ＩＣＴ活用（学校教育、校務効率化）、電子教材活用</a:t>
            </a:r>
          </a:p>
        </p:txBody>
      </p:sp>
      <p:sp>
        <p:nvSpPr>
          <p:cNvPr id="33" name="ホームベース 32"/>
          <p:cNvSpPr/>
          <p:nvPr/>
        </p:nvSpPr>
        <p:spPr>
          <a:xfrm>
            <a:off x="1907704" y="5162641"/>
            <a:ext cx="5328000" cy="216000"/>
          </a:xfrm>
          <a:prstGeom prst="homePlate">
            <a:avLst/>
          </a:prstGeom>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1110" dirty="0">
                <a:solidFill>
                  <a:schemeClr val="bg1"/>
                </a:solidFill>
              </a:rPr>
              <a:t>④小学校低学年からの英語教育の実施</a:t>
            </a:r>
            <a:r>
              <a:rPr lang="ja-JP" altLang="en-US" sz="1000" strike="sngStrike" dirty="0">
                <a:solidFill>
                  <a:schemeClr val="bg1"/>
                </a:solidFill>
              </a:rPr>
              <a:t>　</a:t>
            </a:r>
            <a:endParaRPr lang="ja-JP" altLang="en-US" sz="1000" dirty="0">
              <a:solidFill>
                <a:schemeClr val="bg1"/>
              </a:solidFill>
            </a:endParaRPr>
          </a:p>
        </p:txBody>
      </p:sp>
      <p:sp>
        <p:nvSpPr>
          <p:cNvPr id="37" name="ホームベース 36"/>
          <p:cNvSpPr/>
          <p:nvPr/>
        </p:nvSpPr>
        <p:spPr>
          <a:xfrm>
            <a:off x="1907704" y="2920535"/>
            <a:ext cx="5328000" cy="216000"/>
          </a:xfrm>
          <a:prstGeom prst="homePlate">
            <a:avLst/>
          </a:prstGeom>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1108" dirty="0">
                <a:solidFill>
                  <a:schemeClr val="bg1"/>
                </a:solidFill>
              </a:rPr>
              <a:t>学校協議会の設置</a:t>
            </a:r>
          </a:p>
        </p:txBody>
      </p:sp>
      <p:sp>
        <p:nvSpPr>
          <p:cNvPr id="38" name="ホームベース 37"/>
          <p:cNvSpPr/>
          <p:nvPr/>
        </p:nvSpPr>
        <p:spPr>
          <a:xfrm>
            <a:off x="3211909" y="3226600"/>
            <a:ext cx="4032000" cy="216000"/>
          </a:xfrm>
          <a:prstGeom prst="homePlate">
            <a:avLst/>
          </a:prstGeom>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1108" dirty="0">
                <a:solidFill>
                  <a:schemeClr val="bg1"/>
                </a:solidFill>
              </a:rPr>
              <a:t>学校選択制</a:t>
            </a:r>
          </a:p>
        </p:txBody>
      </p:sp>
      <p:sp>
        <p:nvSpPr>
          <p:cNvPr id="43" name="ホームベース 42"/>
          <p:cNvSpPr/>
          <p:nvPr/>
        </p:nvSpPr>
        <p:spPr>
          <a:xfrm>
            <a:off x="1907704" y="1326307"/>
            <a:ext cx="5328000" cy="216000"/>
          </a:xfrm>
          <a:prstGeom prst="homePlate">
            <a:avLst/>
          </a:prstGeom>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1108" dirty="0">
                <a:solidFill>
                  <a:schemeClr val="bg1"/>
                </a:solidFill>
              </a:rPr>
              <a:t>大阪市教育振興基本計画（</a:t>
            </a:r>
            <a:r>
              <a:rPr lang="en-US" altLang="ja-JP" sz="1108" dirty="0">
                <a:solidFill>
                  <a:schemeClr val="bg1"/>
                </a:solidFill>
              </a:rPr>
              <a:t>1</a:t>
            </a:r>
            <a:r>
              <a:rPr lang="ja-JP" altLang="en-US" sz="1108" dirty="0">
                <a:solidFill>
                  <a:schemeClr val="bg1"/>
                </a:solidFill>
              </a:rPr>
              <a:t>次改訂：</a:t>
            </a:r>
            <a:r>
              <a:rPr lang="en-US" altLang="ja-JP" sz="1108" dirty="0">
                <a:solidFill>
                  <a:schemeClr val="bg1"/>
                </a:solidFill>
              </a:rPr>
              <a:t>2013.3</a:t>
            </a:r>
            <a:r>
              <a:rPr lang="ja-JP" altLang="en-US" sz="1108" dirty="0">
                <a:solidFill>
                  <a:schemeClr val="bg1"/>
                </a:solidFill>
              </a:rPr>
              <a:t>／延長：</a:t>
            </a:r>
            <a:r>
              <a:rPr lang="en-US" altLang="ja-JP" sz="1108" dirty="0">
                <a:solidFill>
                  <a:schemeClr val="bg1"/>
                </a:solidFill>
              </a:rPr>
              <a:t>2016.3</a:t>
            </a:r>
            <a:r>
              <a:rPr lang="ja-JP" altLang="en-US" sz="1108" dirty="0">
                <a:solidFill>
                  <a:schemeClr val="bg1"/>
                </a:solidFill>
              </a:rPr>
              <a:t>／</a:t>
            </a:r>
            <a:r>
              <a:rPr lang="en-US" altLang="ja-JP" sz="1108" dirty="0">
                <a:solidFill>
                  <a:schemeClr val="bg1"/>
                </a:solidFill>
              </a:rPr>
              <a:t>2</a:t>
            </a:r>
            <a:r>
              <a:rPr lang="ja-JP" altLang="en-US" sz="1108" dirty="0">
                <a:solidFill>
                  <a:schemeClr val="bg1"/>
                </a:solidFill>
              </a:rPr>
              <a:t>次改訂</a:t>
            </a:r>
            <a:r>
              <a:rPr lang="en-US" altLang="ja-JP" sz="1108" dirty="0">
                <a:solidFill>
                  <a:schemeClr val="bg1"/>
                </a:solidFill>
              </a:rPr>
              <a:t>2017.3</a:t>
            </a:r>
            <a:r>
              <a:rPr lang="ja-JP" altLang="en-US" sz="1108" dirty="0">
                <a:solidFill>
                  <a:schemeClr val="bg1"/>
                </a:solidFill>
              </a:rPr>
              <a:t>）</a:t>
            </a:r>
          </a:p>
        </p:txBody>
      </p:sp>
      <p:sp>
        <p:nvSpPr>
          <p:cNvPr id="44" name="ホームベース 43"/>
          <p:cNvSpPr/>
          <p:nvPr/>
        </p:nvSpPr>
        <p:spPr>
          <a:xfrm>
            <a:off x="2968111" y="1615587"/>
            <a:ext cx="1044000" cy="335310"/>
          </a:xfrm>
          <a:prstGeom prst="homePlate">
            <a:avLst/>
          </a:prstGeom>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1108" dirty="0">
                <a:solidFill>
                  <a:schemeClr val="bg1"/>
                </a:solidFill>
              </a:rPr>
              <a:t>市長と教育</a:t>
            </a:r>
            <a:endParaRPr lang="en-US" altLang="ja-JP" sz="1108" dirty="0">
              <a:solidFill>
                <a:schemeClr val="bg1"/>
              </a:solidFill>
            </a:endParaRPr>
          </a:p>
          <a:p>
            <a:pPr algn="ctr"/>
            <a:r>
              <a:rPr lang="ja-JP" altLang="en-US" sz="1108" dirty="0">
                <a:solidFill>
                  <a:schemeClr val="bg1"/>
                </a:solidFill>
              </a:rPr>
              <a:t>委員の協議</a:t>
            </a:r>
          </a:p>
        </p:txBody>
      </p:sp>
      <p:sp>
        <p:nvSpPr>
          <p:cNvPr id="47" name="スライド番号プレースホルダ 46"/>
          <p:cNvSpPr>
            <a:spLocks noGrp="1"/>
          </p:cNvSpPr>
          <p:nvPr>
            <p:ph type="sldNum" sz="quarter" idx="12"/>
          </p:nvPr>
        </p:nvSpPr>
        <p:spPr>
          <a:xfrm>
            <a:off x="8407474" y="6669360"/>
            <a:ext cx="720080" cy="177924"/>
          </a:xfrm>
        </p:spPr>
        <p:txBody>
          <a:bodyPr/>
          <a:lstStyle/>
          <a:p>
            <a:fld id="{37EF5067-3AB7-4642-9103-42CBD40CC6D9}" type="slidenum">
              <a:rPr kumimoji="1" lang="ja-JP" altLang="en-US" smtClean="0"/>
              <a:pPr/>
              <a:t>19</a:t>
            </a:fld>
            <a:endParaRPr kumimoji="1" lang="ja-JP" altLang="en-US" dirty="0"/>
          </a:p>
        </p:txBody>
      </p:sp>
      <p:sp>
        <p:nvSpPr>
          <p:cNvPr id="4" name="テキスト ボックス 3"/>
          <p:cNvSpPr txBox="1"/>
          <p:nvPr/>
        </p:nvSpPr>
        <p:spPr>
          <a:xfrm>
            <a:off x="539552" y="3809541"/>
            <a:ext cx="2232000" cy="216000"/>
          </a:xfrm>
          <a:prstGeom prst="rect">
            <a:avLst/>
          </a:prstGeom>
          <a:noFill/>
        </p:spPr>
        <p:txBody>
          <a:bodyPr wrap="square" rtlCol="0">
            <a:spAutoFit/>
          </a:bodyPr>
          <a:lstStyle/>
          <a:p>
            <a:r>
              <a:rPr kumimoji="1" lang="en-US" altLang="ja-JP" sz="1200" dirty="0"/>
              <a:t>【Ⅲ.</a:t>
            </a:r>
            <a:r>
              <a:rPr kumimoji="1" lang="ja-JP" altLang="en-US" sz="1200" dirty="0"/>
              <a:t>教育実践のイノベーション</a:t>
            </a:r>
            <a:r>
              <a:rPr lang="en-US" altLang="ja-JP" sz="1200" dirty="0"/>
              <a:t>】</a:t>
            </a:r>
            <a:endParaRPr kumimoji="1" lang="ja-JP" altLang="en-US" sz="1200" dirty="0"/>
          </a:p>
        </p:txBody>
      </p:sp>
      <p:sp>
        <p:nvSpPr>
          <p:cNvPr id="48" name="ホームベース 47"/>
          <p:cNvSpPr/>
          <p:nvPr/>
        </p:nvSpPr>
        <p:spPr>
          <a:xfrm>
            <a:off x="4211960" y="1641004"/>
            <a:ext cx="3024000" cy="311967"/>
          </a:xfrm>
          <a:prstGeom prst="homePlate">
            <a:avLst/>
          </a:prstGeom>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1108" dirty="0">
                <a:solidFill>
                  <a:schemeClr val="bg1"/>
                </a:solidFill>
              </a:rPr>
              <a:t>総合教育会議</a:t>
            </a:r>
          </a:p>
        </p:txBody>
      </p:sp>
      <p:sp>
        <p:nvSpPr>
          <p:cNvPr id="18" name="テキスト ボックス 17"/>
          <p:cNvSpPr txBox="1"/>
          <p:nvPr/>
        </p:nvSpPr>
        <p:spPr>
          <a:xfrm>
            <a:off x="539552" y="1002915"/>
            <a:ext cx="2052000" cy="276999"/>
          </a:xfrm>
          <a:prstGeom prst="rect">
            <a:avLst/>
          </a:prstGeom>
          <a:noFill/>
        </p:spPr>
        <p:txBody>
          <a:bodyPr wrap="square" rtlCol="0">
            <a:spAutoFit/>
          </a:bodyPr>
          <a:lstStyle/>
          <a:p>
            <a:r>
              <a:rPr kumimoji="1" lang="en-US" altLang="ja-JP" sz="1200" dirty="0"/>
              <a:t>【</a:t>
            </a:r>
            <a:r>
              <a:rPr lang="en-US" altLang="ja-JP" sz="1200" dirty="0"/>
              <a:t>Ⅰ.</a:t>
            </a:r>
            <a:r>
              <a:rPr lang="ja-JP" altLang="en-US" sz="1200" dirty="0"/>
              <a:t>教育行政の制度</a:t>
            </a:r>
            <a:r>
              <a:rPr kumimoji="1" lang="ja-JP" altLang="en-US" sz="1200" dirty="0"/>
              <a:t>改革</a:t>
            </a:r>
            <a:r>
              <a:rPr lang="en-US" altLang="ja-JP" sz="1200" dirty="0"/>
              <a:t>】</a:t>
            </a:r>
            <a:endParaRPr kumimoji="1" lang="ja-JP" altLang="en-US" sz="1200" dirty="0"/>
          </a:p>
        </p:txBody>
      </p:sp>
      <p:sp>
        <p:nvSpPr>
          <p:cNvPr id="36" name="ホームベース 35"/>
          <p:cNvSpPr/>
          <p:nvPr/>
        </p:nvSpPr>
        <p:spPr>
          <a:xfrm>
            <a:off x="4211960" y="2067983"/>
            <a:ext cx="2988000" cy="216000"/>
          </a:xfrm>
          <a:prstGeom prst="homePlate">
            <a:avLst/>
          </a:prstGeom>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1108" dirty="0">
                <a:solidFill>
                  <a:schemeClr val="bg1"/>
                </a:solidFill>
              </a:rPr>
              <a:t>分権型教育行政への転換</a:t>
            </a:r>
          </a:p>
        </p:txBody>
      </p:sp>
      <p:sp>
        <p:nvSpPr>
          <p:cNvPr id="20" name="ホームベース 19"/>
          <p:cNvSpPr/>
          <p:nvPr/>
        </p:nvSpPr>
        <p:spPr>
          <a:xfrm>
            <a:off x="1907704" y="2617952"/>
            <a:ext cx="5328000" cy="216000"/>
          </a:xfrm>
          <a:prstGeom prst="homePlate">
            <a:avLst/>
          </a:prstGeom>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1108" dirty="0">
                <a:solidFill>
                  <a:schemeClr val="bg1"/>
                </a:solidFill>
              </a:rPr>
              <a:t>校長のマネジメントの強化（校長の公募、副校長の配置、校長経営戦略支援予算等）</a:t>
            </a:r>
          </a:p>
        </p:txBody>
      </p:sp>
      <p:sp>
        <p:nvSpPr>
          <p:cNvPr id="21" name="ホームベース 20"/>
          <p:cNvSpPr/>
          <p:nvPr/>
        </p:nvSpPr>
        <p:spPr>
          <a:xfrm>
            <a:off x="5148064" y="3521509"/>
            <a:ext cx="2088000" cy="216000"/>
          </a:xfrm>
          <a:prstGeom prst="homePlate">
            <a:avLst/>
          </a:prstGeom>
          <a:ln w="3175">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960" dirty="0">
                <a:solidFill>
                  <a:schemeClr val="bg1"/>
                </a:solidFill>
              </a:rPr>
              <a:t>大阪市小学校学力経年調査の実施</a:t>
            </a:r>
          </a:p>
        </p:txBody>
      </p:sp>
      <p:sp>
        <p:nvSpPr>
          <p:cNvPr id="23" name="ホームベース 22"/>
          <p:cNvSpPr/>
          <p:nvPr/>
        </p:nvSpPr>
        <p:spPr>
          <a:xfrm>
            <a:off x="4067944" y="4586553"/>
            <a:ext cx="3168000" cy="216000"/>
          </a:xfrm>
          <a:prstGeom prst="homePlate">
            <a:avLst/>
          </a:prstGeom>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1108" dirty="0">
                <a:solidFill>
                  <a:schemeClr val="bg1"/>
                </a:solidFill>
              </a:rPr>
              <a:t>②中学校給食の充実（学校調理方式への移行）</a:t>
            </a:r>
            <a:endParaRPr lang="en-US" altLang="ja-JP" sz="1108" dirty="0">
              <a:solidFill>
                <a:schemeClr val="bg1"/>
              </a:solidFill>
            </a:endParaRPr>
          </a:p>
        </p:txBody>
      </p:sp>
      <p:sp>
        <p:nvSpPr>
          <p:cNvPr id="29" name="ホームベース 28"/>
          <p:cNvSpPr/>
          <p:nvPr/>
        </p:nvSpPr>
        <p:spPr>
          <a:xfrm>
            <a:off x="6228184" y="4298521"/>
            <a:ext cx="1008000" cy="216000"/>
          </a:xfrm>
          <a:prstGeom prst="homePlate">
            <a:avLst/>
          </a:prstGeom>
          <a:ln w="3175">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tLang="ja-JP" sz="1108" u="sng" dirty="0">
              <a:solidFill>
                <a:srgbClr val="FF0000"/>
              </a:solidFill>
            </a:endParaRPr>
          </a:p>
        </p:txBody>
      </p:sp>
      <p:sp>
        <p:nvSpPr>
          <p:cNvPr id="30" name="ホームベース 29"/>
          <p:cNvSpPr/>
          <p:nvPr/>
        </p:nvSpPr>
        <p:spPr>
          <a:xfrm>
            <a:off x="3384296" y="5450649"/>
            <a:ext cx="3852000" cy="216000"/>
          </a:xfrm>
          <a:prstGeom prst="homePlate">
            <a:avLst/>
          </a:prstGeom>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r>
              <a:rPr lang="ja-JP" altLang="en-US" sz="1108" dirty="0">
                <a:solidFill>
                  <a:schemeClr val="bg1"/>
                </a:solidFill>
              </a:rPr>
              <a:t>⑤公設民営の手法による中高一貫教育校の設置</a:t>
            </a:r>
          </a:p>
        </p:txBody>
      </p:sp>
      <p:sp>
        <p:nvSpPr>
          <p:cNvPr id="31" name="ホームベース 30"/>
          <p:cNvSpPr/>
          <p:nvPr/>
        </p:nvSpPr>
        <p:spPr>
          <a:xfrm>
            <a:off x="4067944" y="6026737"/>
            <a:ext cx="3168000" cy="222278"/>
          </a:xfrm>
          <a:prstGeom prst="homePlate">
            <a:avLst/>
          </a:prstGeom>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r>
              <a:rPr lang="ja-JP" altLang="en-US" sz="1108" dirty="0">
                <a:solidFill>
                  <a:schemeClr val="bg1"/>
                </a:solidFill>
              </a:rPr>
              <a:t>⑦民間事業者を活用した課外授業</a:t>
            </a:r>
          </a:p>
        </p:txBody>
      </p:sp>
      <p:sp>
        <p:nvSpPr>
          <p:cNvPr id="41" name="角丸四角形 40"/>
          <p:cNvSpPr/>
          <p:nvPr/>
        </p:nvSpPr>
        <p:spPr>
          <a:xfrm>
            <a:off x="594027" y="1276433"/>
            <a:ext cx="1169661" cy="332322"/>
          </a:xfrm>
          <a:prstGeom prst="roundRect">
            <a:avLst/>
          </a:prstGeom>
          <a:ln w="3175"/>
        </p:spPr>
        <p:style>
          <a:lnRef idx="2">
            <a:schemeClr val="accent1">
              <a:shade val="50000"/>
            </a:schemeClr>
          </a:lnRef>
          <a:fillRef idx="1">
            <a:schemeClr val="accent1"/>
          </a:fillRef>
          <a:effectRef idx="0">
            <a:schemeClr val="accent1"/>
          </a:effectRef>
          <a:fontRef idx="minor">
            <a:schemeClr val="lt1"/>
          </a:fontRef>
        </p:style>
        <p:txBody>
          <a:bodyPr lIns="33231" tIns="0" rIns="33231" bIns="0" rtlCol="0" anchor="ctr"/>
          <a:lstStyle/>
          <a:p>
            <a:r>
              <a:rPr lang="ja-JP" altLang="en-US" sz="1015" dirty="0"/>
              <a:t>教育行政基本条例</a:t>
            </a:r>
            <a:endParaRPr lang="en-US" altLang="ja-JP" sz="1015" dirty="0"/>
          </a:p>
          <a:p>
            <a:r>
              <a:rPr lang="ja-JP" altLang="en-US" sz="1015" dirty="0"/>
              <a:t>学校活性化条例</a:t>
            </a:r>
          </a:p>
        </p:txBody>
      </p:sp>
      <p:sp>
        <p:nvSpPr>
          <p:cNvPr id="26" name="ホームベース 25"/>
          <p:cNvSpPr/>
          <p:nvPr/>
        </p:nvSpPr>
        <p:spPr>
          <a:xfrm>
            <a:off x="4067944" y="5738681"/>
            <a:ext cx="3168000" cy="216000"/>
          </a:xfrm>
          <a:prstGeom prst="homePlate">
            <a:avLst/>
          </a:prstGeom>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r>
              <a:rPr lang="ja-JP" altLang="en-US" sz="1108" dirty="0">
                <a:solidFill>
                  <a:schemeClr val="bg1"/>
                </a:solidFill>
              </a:rPr>
              <a:t>⑥図書館の活用推進</a:t>
            </a:r>
            <a:endParaRPr lang="en-US" altLang="ja-JP" sz="1108" dirty="0">
              <a:solidFill>
                <a:schemeClr val="bg1"/>
              </a:solidFill>
            </a:endParaRPr>
          </a:p>
        </p:txBody>
      </p:sp>
      <p:sp>
        <p:nvSpPr>
          <p:cNvPr id="27" name="ホームベース 26"/>
          <p:cNvSpPr/>
          <p:nvPr/>
        </p:nvSpPr>
        <p:spPr>
          <a:xfrm>
            <a:off x="683568" y="4063009"/>
            <a:ext cx="5436000" cy="216000"/>
          </a:xfrm>
          <a:prstGeom prst="homePlate">
            <a:avLst/>
          </a:prstGeom>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1108" dirty="0">
                <a:solidFill>
                  <a:schemeClr val="bg1"/>
                </a:solidFill>
              </a:rPr>
              <a:t>①空調機の設置</a:t>
            </a:r>
            <a:endParaRPr lang="en-US" altLang="ja-JP" sz="1108" dirty="0">
              <a:solidFill>
                <a:schemeClr val="bg1"/>
              </a:solidFill>
            </a:endParaRPr>
          </a:p>
        </p:txBody>
      </p:sp>
      <p:sp>
        <p:nvSpPr>
          <p:cNvPr id="5" name="屈折矢印 4"/>
          <p:cNvSpPr/>
          <p:nvPr/>
        </p:nvSpPr>
        <p:spPr>
          <a:xfrm rot="5400000">
            <a:off x="3783874" y="4510583"/>
            <a:ext cx="220672" cy="228596"/>
          </a:xfrm>
          <a:prstGeom prst="bentUpArrow">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kumimoji="1" lang="ja-JP" altLang="en-US"/>
          </a:p>
        </p:txBody>
      </p:sp>
    </p:spTree>
    <p:extLst>
      <p:ext uri="{BB962C8B-B14F-4D97-AF65-F5344CB8AC3E}">
        <p14:creationId xmlns:p14="http://schemas.microsoft.com/office/powerpoint/2010/main" val="288495291"/>
      </p:ext>
    </p:extLst>
  </p:cSld>
  <p:clrMapOvr>
    <a:masterClrMapping/>
  </p:clrMapOvr>
</p:sld>
</file>

<file path=ppt/slides/slide2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表 3"/>
          <p:cNvGraphicFramePr>
            <a:graphicFrameLocks noGrp="1"/>
          </p:cNvGraphicFramePr>
          <p:nvPr>
            <p:extLst>
              <p:ext uri="{D42A27DB-BD31-4B8C-83A1-F6EECF244321}">
                <p14:modId xmlns:p14="http://schemas.microsoft.com/office/powerpoint/2010/main" val="3950356165"/>
              </p:ext>
            </p:extLst>
          </p:nvPr>
        </p:nvGraphicFramePr>
        <p:xfrm>
          <a:off x="179515" y="188636"/>
          <a:ext cx="8784970" cy="6480728"/>
        </p:xfrm>
        <a:graphic>
          <a:graphicData uri="http://schemas.openxmlformats.org/drawingml/2006/table">
            <a:tbl>
              <a:tblPr/>
              <a:tblGrid>
                <a:gridCol w="285017">
                  <a:extLst>
                    <a:ext uri="{9D8B030D-6E8A-4147-A177-3AD203B41FA5}">
                      <a16:colId xmlns:a16="http://schemas.microsoft.com/office/drawing/2014/main" xmlns="" val="20000"/>
                    </a:ext>
                  </a:extLst>
                </a:gridCol>
                <a:gridCol w="227554">
                  <a:extLst>
                    <a:ext uri="{9D8B030D-6E8A-4147-A177-3AD203B41FA5}">
                      <a16:colId xmlns:a16="http://schemas.microsoft.com/office/drawing/2014/main" xmlns="" val="20001"/>
                    </a:ext>
                  </a:extLst>
                </a:gridCol>
                <a:gridCol w="321795">
                  <a:extLst>
                    <a:ext uri="{9D8B030D-6E8A-4147-A177-3AD203B41FA5}">
                      <a16:colId xmlns:a16="http://schemas.microsoft.com/office/drawing/2014/main" xmlns="" val="20002"/>
                    </a:ext>
                  </a:extLst>
                </a:gridCol>
                <a:gridCol w="227554">
                  <a:extLst>
                    <a:ext uri="{9D8B030D-6E8A-4147-A177-3AD203B41FA5}">
                      <a16:colId xmlns:a16="http://schemas.microsoft.com/office/drawing/2014/main" xmlns="" val="20003"/>
                    </a:ext>
                  </a:extLst>
                </a:gridCol>
                <a:gridCol w="1130875">
                  <a:extLst>
                    <a:ext uri="{9D8B030D-6E8A-4147-A177-3AD203B41FA5}">
                      <a16:colId xmlns:a16="http://schemas.microsoft.com/office/drawing/2014/main" xmlns="" val="20004"/>
                    </a:ext>
                  </a:extLst>
                </a:gridCol>
                <a:gridCol w="4192514">
                  <a:extLst>
                    <a:ext uri="{9D8B030D-6E8A-4147-A177-3AD203B41FA5}">
                      <a16:colId xmlns:a16="http://schemas.microsoft.com/office/drawing/2014/main" xmlns="" val="20005"/>
                    </a:ext>
                  </a:extLst>
                </a:gridCol>
                <a:gridCol w="285017">
                  <a:extLst>
                    <a:ext uri="{9D8B030D-6E8A-4147-A177-3AD203B41FA5}">
                      <a16:colId xmlns:a16="http://schemas.microsoft.com/office/drawing/2014/main" xmlns="" val="20006"/>
                    </a:ext>
                  </a:extLst>
                </a:gridCol>
                <a:gridCol w="285017">
                  <a:extLst>
                    <a:ext uri="{9D8B030D-6E8A-4147-A177-3AD203B41FA5}">
                      <a16:colId xmlns:a16="http://schemas.microsoft.com/office/drawing/2014/main" xmlns="" val="20007"/>
                    </a:ext>
                  </a:extLst>
                </a:gridCol>
                <a:gridCol w="285017">
                  <a:extLst>
                    <a:ext uri="{9D8B030D-6E8A-4147-A177-3AD203B41FA5}">
                      <a16:colId xmlns:a16="http://schemas.microsoft.com/office/drawing/2014/main" xmlns="" val="20008"/>
                    </a:ext>
                  </a:extLst>
                </a:gridCol>
                <a:gridCol w="285017">
                  <a:extLst>
                    <a:ext uri="{9D8B030D-6E8A-4147-A177-3AD203B41FA5}">
                      <a16:colId xmlns:a16="http://schemas.microsoft.com/office/drawing/2014/main" xmlns="" val="20009"/>
                    </a:ext>
                  </a:extLst>
                </a:gridCol>
                <a:gridCol w="285017">
                  <a:extLst>
                    <a:ext uri="{9D8B030D-6E8A-4147-A177-3AD203B41FA5}">
                      <a16:colId xmlns:a16="http://schemas.microsoft.com/office/drawing/2014/main" xmlns="" val="20010"/>
                    </a:ext>
                  </a:extLst>
                </a:gridCol>
                <a:gridCol w="285017">
                  <a:extLst>
                    <a:ext uri="{9D8B030D-6E8A-4147-A177-3AD203B41FA5}">
                      <a16:colId xmlns:a16="http://schemas.microsoft.com/office/drawing/2014/main" xmlns="" val="20011"/>
                    </a:ext>
                  </a:extLst>
                </a:gridCol>
                <a:gridCol w="689559">
                  <a:extLst>
                    <a:ext uri="{9D8B030D-6E8A-4147-A177-3AD203B41FA5}">
                      <a16:colId xmlns:a16="http://schemas.microsoft.com/office/drawing/2014/main" xmlns="" val="20012"/>
                    </a:ext>
                  </a:extLst>
                </a:gridCol>
              </a:tblGrid>
              <a:tr h="250254">
                <a:tc rowSpan="2" gridSpan="2">
                  <a:txBody>
                    <a:bodyPr/>
                    <a:lstStyle/>
                    <a:p>
                      <a:pPr algn="ctr" fontAlgn="ctr"/>
                      <a:r>
                        <a:rPr lang="en-US" altLang="ja-JP" sz="1000" b="1" i="0" u="none" strike="noStrike" dirty="0">
                          <a:solidFill>
                            <a:srgbClr val="000000"/>
                          </a:solidFill>
                          <a:latin typeface="ＭＳ Ｐゴシック"/>
                        </a:rPr>
                        <a:t>4</a:t>
                      </a:r>
                      <a:r>
                        <a:rPr lang="ja-JP" altLang="en-US" sz="1000" b="1" i="0" u="none" strike="noStrike" dirty="0">
                          <a:solidFill>
                            <a:srgbClr val="000000"/>
                          </a:solidFill>
                          <a:latin typeface="ＭＳ Ｐゴシック"/>
                        </a:rPr>
                        <a:t>象限</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tcPr>
                </a:tc>
                <a:tc rowSpan="2" hMerge="1">
                  <a:txBody>
                    <a:bodyPr/>
                    <a:lstStyle/>
                    <a:p>
                      <a:endParaRPr kumimoji="1" lang="ja-JP" altLang="en-US"/>
                    </a:p>
                  </a:txBody>
                  <a:tcPr/>
                </a:tc>
                <a:tc rowSpan="3">
                  <a:txBody>
                    <a:bodyPr/>
                    <a:lstStyle/>
                    <a:p>
                      <a:pPr algn="ctr" fontAlgn="ctr"/>
                      <a:r>
                        <a:rPr lang="ja-JP" altLang="en-US" sz="1000" b="1" i="0" u="none" strike="noStrike" dirty="0">
                          <a:solidFill>
                            <a:srgbClr val="000000"/>
                          </a:solidFill>
                          <a:latin typeface="ＭＳ Ｐゴシック"/>
                        </a:rPr>
                        <a:t>通し番号</a:t>
                      </a:r>
                    </a:p>
                  </a:txBody>
                  <a:tcPr marL="4630" marR="4630" marT="4630" marB="0" vert="eaVert"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rowSpan="3" gridSpan="2">
                  <a:txBody>
                    <a:bodyPr/>
                    <a:lstStyle/>
                    <a:p>
                      <a:pPr algn="ctr" fontAlgn="ctr"/>
                      <a:r>
                        <a:rPr lang="ja-JP" altLang="en-US" sz="1000" b="1" i="0" u="none" strike="noStrike" dirty="0">
                          <a:solidFill>
                            <a:srgbClr val="000000"/>
                          </a:solidFill>
                          <a:latin typeface="ＭＳ Ｐゴシック"/>
                        </a:rPr>
                        <a:t>章立て</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rowSpan="3" hMerge="1">
                  <a:txBody>
                    <a:bodyPr/>
                    <a:lstStyle/>
                    <a:p>
                      <a:endParaRPr kumimoji="1" lang="ja-JP" altLang="en-US"/>
                    </a:p>
                  </a:txBody>
                  <a:tcPr/>
                </a:tc>
                <a:tc rowSpan="3">
                  <a:txBody>
                    <a:bodyPr/>
                    <a:lstStyle/>
                    <a:p>
                      <a:pPr algn="ctr" rtl="0" fontAlgn="ctr"/>
                      <a:r>
                        <a:rPr lang="ja-JP" altLang="en-US" sz="1000" b="1" i="0" u="none" strike="noStrike">
                          <a:solidFill>
                            <a:srgbClr val="000000"/>
                          </a:solidFill>
                          <a:latin typeface="ＭＳ Ｐゴシック"/>
                        </a:rPr>
                        <a:t>改革項目</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gridSpan="2">
                  <a:txBody>
                    <a:bodyPr/>
                    <a:lstStyle/>
                    <a:p>
                      <a:pPr algn="ctr" fontAlgn="ctr"/>
                      <a:r>
                        <a:rPr lang="ja-JP" altLang="en-US" sz="1000" b="1" i="0" u="none" strike="noStrike">
                          <a:solidFill>
                            <a:srgbClr val="000000"/>
                          </a:solidFill>
                          <a:latin typeface="ＭＳ Ｐゴシック"/>
                        </a:rPr>
                        <a:t>タイプ</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tcPr>
                </a:tc>
                <a:tc hMerge="1">
                  <a:txBody>
                    <a:bodyPr/>
                    <a:lstStyle/>
                    <a:p>
                      <a:endParaRPr kumimoji="1" lang="ja-JP" altLang="en-US"/>
                    </a:p>
                  </a:txBody>
                  <a:tcPr/>
                </a:tc>
                <a:tc gridSpan="4">
                  <a:txBody>
                    <a:bodyPr/>
                    <a:lstStyle/>
                    <a:p>
                      <a:pPr algn="ctr" fontAlgn="ctr"/>
                      <a:r>
                        <a:rPr lang="ja-JP" altLang="en-US" sz="1000" b="1" i="0" u="none" strike="noStrike">
                          <a:solidFill>
                            <a:srgbClr val="000000"/>
                          </a:solidFill>
                          <a:latin typeface="ＭＳ Ｐゴシック"/>
                        </a:rPr>
                        <a:t>改革スタイル</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rowSpan="3">
                  <a:txBody>
                    <a:bodyPr/>
                    <a:lstStyle/>
                    <a:p>
                      <a:pPr algn="ctr" fontAlgn="ctr"/>
                      <a:r>
                        <a:rPr lang="ja-JP" altLang="en-US" sz="1000" b="1" i="0" u="none" strike="noStrike">
                          <a:solidFill>
                            <a:srgbClr val="000000"/>
                          </a:solidFill>
                          <a:latin typeface="ＭＳ Ｐゴシック"/>
                        </a:rPr>
                        <a:t>部局</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0"/>
                  </a:ext>
                </a:extLst>
              </a:tr>
              <a:tr h="47734">
                <a:tc gridSpan="2" vMerge="1">
                  <a:txBody>
                    <a:bodyPr/>
                    <a:lstStyle/>
                    <a:p>
                      <a:endParaRPr kumimoji="1" lang="ja-JP" altLang="en-US"/>
                    </a:p>
                  </a:txBody>
                  <a:tcPr/>
                </a:tc>
                <a:tc hMerge="1" vMerge="1">
                  <a:txBody>
                    <a:bodyPr/>
                    <a:lstStyle/>
                    <a:p>
                      <a:endParaRPr kumimoji="1" lang="ja-JP" altLang="en-US"/>
                    </a:p>
                  </a:txBody>
                  <a:tcPr/>
                </a:tc>
                <a:tc vMerge="1">
                  <a:txBody>
                    <a:bodyPr/>
                    <a:lstStyle/>
                    <a:p>
                      <a:endParaRPr kumimoji="1" lang="ja-JP" altLang="en-US"/>
                    </a:p>
                  </a:txBody>
                  <a:tcPr/>
                </a:tc>
                <a:tc gridSpan="2" vMerge="1">
                  <a:txBody>
                    <a:bodyPr/>
                    <a:lstStyle/>
                    <a:p>
                      <a:endParaRPr kumimoji="1" lang="ja-JP" altLang="en-US"/>
                    </a:p>
                  </a:txBody>
                  <a:tcPr/>
                </a:tc>
                <a:tc hMerge="1" vMerge="1">
                  <a:txBody>
                    <a:bodyPr/>
                    <a:lstStyle/>
                    <a:p>
                      <a:endParaRPr kumimoji="1" lang="ja-JP" altLang="en-US"/>
                    </a:p>
                  </a:txBody>
                  <a:tcPr/>
                </a:tc>
                <a:tc vMerge="1">
                  <a:txBody>
                    <a:bodyPr/>
                    <a:lstStyle/>
                    <a:p>
                      <a:endParaRPr kumimoji="1" lang="ja-JP" altLang="en-US"/>
                    </a:p>
                  </a:txBody>
                  <a:tcPr/>
                </a:tc>
                <a:tc rowSpan="2">
                  <a:txBody>
                    <a:bodyPr/>
                    <a:lstStyle/>
                    <a:p>
                      <a:pPr algn="ctr" fontAlgn="ctr"/>
                      <a:r>
                        <a:rPr lang="ja-JP" altLang="en-US" sz="1000" b="1" i="0" u="none" strike="noStrike">
                          <a:solidFill>
                            <a:srgbClr val="000000"/>
                          </a:solidFill>
                          <a:latin typeface="ＭＳ Ｐゴシック"/>
                        </a:rPr>
                        <a:t>政策の刷新</a:t>
                      </a:r>
                    </a:p>
                  </a:txBody>
                  <a:tcPr marL="4630" marR="4630" marT="4630" marB="0" vert="eaVert"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tcPr>
                </a:tc>
                <a:tc rowSpan="2">
                  <a:txBody>
                    <a:bodyPr/>
                    <a:lstStyle/>
                    <a:p>
                      <a:pPr algn="ctr" fontAlgn="ctr"/>
                      <a:r>
                        <a:rPr lang="ja-JP" altLang="en-US" sz="1000" b="1" i="0" u="none" strike="noStrike">
                          <a:solidFill>
                            <a:srgbClr val="000000"/>
                          </a:solidFill>
                          <a:latin typeface="ＭＳ Ｐゴシック"/>
                        </a:rPr>
                        <a:t>執行の刷新</a:t>
                      </a: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tcPr>
                </a:tc>
                <a:tc rowSpan="2">
                  <a:txBody>
                    <a:bodyPr/>
                    <a:lstStyle/>
                    <a:p>
                      <a:pPr algn="ctr" fontAlgn="ctr"/>
                      <a:r>
                        <a:rPr lang="ja-JP" altLang="en-US" sz="1000" b="1" i="0" u="none" strike="noStrike">
                          <a:solidFill>
                            <a:srgbClr val="000000"/>
                          </a:solidFill>
                          <a:latin typeface="ＭＳ Ｐゴシック"/>
                        </a:rPr>
                        <a:t>投資・予算</a:t>
                      </a:r>
                    </a:p>
                  </a:txBody>
                  <a:tcPr marL="4630" marR="4630" marT="4630" marB="0" vert="eaVert"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tcPr>
                </a:tc>
                <a:tc rowSpan="2">
                  <a:txBody>
                    <a:bodyPr/>
                    <a:lstStyle/>
                    <a:p>
                      <a:pPr algn="ctr" fontAlgn="ctr"/>
                      <a:r>
                        <a:rPr lang="ja-JP" altLang="en-US" sz="1000" b="1" i="0" u="none" strike="noStrike">
                          <a:solidFill>
                            <a:srgbClr val="000000"/>
                          </a:solidFill>
                          <a:latin typeface="ＭＳ Ｐゴシック"/>
                        </a:rPr>
                        <a:t>条例・規則・</a:t>
                      </a:r>
                      <a:br>
                        <a:rPr lang="ja-JP" altLang="en-US" sz="1000" b="1" i="0" u="none" strike="noStrike">
                          <a:solidFill>
                            <a:srgbClr val="000000"/>
                          </a:solidFill>
                          <a:latin typeface="ＭＳ Ｐゴシック"/>
                        </a:rPr>
                      </a:br>
                      <a:r>
                        <a:rPr lang="ja-JP" altLang="en-US" sz="1000" b="1" i="0" u="none" strike="noStrike">
                          <a:solidFill>
                            <a:srgbClr val="000000"/>
                          </a:solidFill>
                          <a:latin typeface="ＭＳ Ｐゴシック"/>
                        </a:rPr>
                        <a:t>運用ルール</a:t>
                      </a: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tcPr>
                </a:tc>
                <a:tc rowSpan="2">
                  <a:txBody>
                    <a:bodyPr/>
                    <a:lstStyle/>
                    <a:p>
                      <a:pPr algn="ctr" fontAlgn="ctr"/>
                      <a:r>
                        <a:rPr lang="ja-JP" altLang="en-US" sz="1000" b="1" i="0" u="none" strike="noStrike">
                          <a:solidFill>
                            <a:srgbClr val="000000"/>
                          </a:solidFill>
                          <a:latin typeface="ＭＳ Ｐゴシック"/>
                        </a:rPr>
                        <a:t>組織・経営形態</a:t>
                      </a: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tcPr>
                </a:tc>
                <a:tc rowSpan="2">
                  <a:txBody>
                    <a:bodyPr/>
                    <a:lstStyle/>
                    <a:p>
                      <a:pPr algn="ctr" fontAlgn="ctr"/>
                      <a:r>
                        <a:rPr lang="ja-JP" altLang="en-US" sz="1000" b="1" i="0" u="none" strike="noStrike">
                          <a:solidFill>
                            <a:srgbClr val="000000"/>
                          </a:solidFill>
                          <a:latin typeface="ＭＳ Ｐゴシック"/>
                        </a:rPr>
                        <a:t>権限移譲</a:t>
                      </a: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tcPr>
                </a:tc>
                <a:tc vMerge="1">
                  <a:txBody>
                    <a:bodyPr/>
                    <a:lstStyle/>
                    <a:p>
                      <a:endParaRPr kumimoji="1" lang="ja-JP" altLang="en-US"/>
                    </a:p>
                  </a:txBody>
                  <a:tcPr/>
                </a:tc>
                <a:extLst>
                  <a:ext uri="{0D108BD9-81ED-4DB2-BD59-A6C34878D82A}">
                    <a16:rowId xmlns:a16="http://schemas.microsoft.com/office/drawing/2014/main" xmlns="" val="10001"/>
                  </a:ext>
                </a:extLst>
              </a:tr>
              <a:tr h="956850">
                <a:tc>
                  <a:txBody>
                    <a:bodyPr/>
                    <a:lstStyle/>
                    <a:p>
                      <a:pPr algn="ctr" fontAlgn="ctr"/>
                      <a:r>
                        <a:rPr lang="ja-JP" altLang="en-US" sz="1000" b="1" i="0" u="none" strike="noStrike">
                          <a:solidFill>
                            <a:srgbClr val="000000"/>
                          </a:solidFill>
                          <a:latin typeface="ＭＳ Ｐゴシック"/>
                        </a:rPr>
                        <a:t>象限</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ja-JP" altLang="en-US" sz="1000" b="1" i="0" u="none" strike="noStrike">
                          <a:solidFill>
                            <a:srgbClr val="000000"/>
                          </a:solidFill>
                          <a:latin typeface="ＭＳ Ｐゴシック"/>
                        </a:rPr>
                        <a:t>大項目通し番号</a:t>
                      </a: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tcPr>
                </a:tc>
                <a:tc vMerge="1">
                  <a:txBody>
                    <a:bodyPr/>
                    <a:lstStyle/>
                    <a:p>
                      <a:endParaRPr kumimoji="1" lang="ja-JP" altLang="en-US"/>
                    </a:p>
                  </a:txBody>
                  <a:tcPr/>
                </a:tc>
                <a:tc gridSpan="2" vMerge="1">
                  <a:txBody>
                    <a:bodyPr/>
                    <a:lstStyle/>
                    <a:p>
                      <a:endParaRPr kumimoji="1" lang="ja-JP" altLang="en-US"/>
                    </a:p>
                  </a:txBody>
                  <a:tcPr/>
                </a:tc>
                <a:tc hMerge="1" vMerge="1">
                  <a:txBody>
                    <a:bodyPr/>
                    <a:lstStyle/>
                    <a:p>
                      <a:endParaRPr kumimoji="1" lang="ja-JP" altLang="en-US"/>
                    </a:p>
                  </a:txBody>
                  <a:tcPr/>
                </a:tc>
                <a:tc vMerge="1">
                  <a:txBody>
                    <a:bodyPr/>
                    <a:lstStyle/>
                    <a:p>
                      <a:endParaRPr kumimoji="1" lang="ja-JP" altLang="en-US"/>
                    </a:p>
                  </a:txBody>
                  <a:tcPr/>
                </a:tc>
                <a:tc vMerge="1">
                  <a:txBody>
                    <a:bodyPr/>
                    <a:lstStyle/>
                    <a:p>
                      <a:endParaRPr kumimoji="1" lang="ja-JP" altLang="en-US"/>
                    </a:p>
                  </a:txBody>
                  <a:tcPr/>
                </a:tc>
                <a:tc vMerge="1">
                  <a:txBody>
                    <a:bodyPr/>
                    <a:lstStyle/>
                    <a:p>
                      <a:endParaRPr kumimoji="1" lang="ja-JP" altLang="en-US"/>
                    </a:p>
                  </a:txBody>
                  <a:tcPr/>
                </a:tc>
                <a:tc vMerge="1">
                  <a:txBody>
                    <a:bodyPr/>
                    <a:lstStyle/>
                    <a:p>
                      <a:endParaRPr kumimoji="1" lang="ja-JP" altLang="en-US"/>
                    </a:p>
                  </a:txBody>
                  <a:tcPr/>
                </a:tc>
                <a:tc vMerge="1">
                  <a:txBody>
                    <a:bodyPr/>
                    <a:lstStyle/>
                    <a:p>
                      <a:endParaRPr kumimoji="1" lang="ja-JP" altLang="en-US"/>
                    </a:p>
                  </a:txBody>
                  <a:tcPr/>
                </a:tc>
                <a:tc vMerge="1">
                  <a:txBody>
                    <a:bodyPr/>
                    <a:lstStyle/>
                    <a:p>
                      <a:endParaRPr kumimoji="1" lang="ja-JP" altLang="en-US"/>
                    </a:p>
                  </a:txBody>
                  <a:tcPr/>
                </a:tc>
                <a:tc vMerge="1">
                  <a:txBody>
                    <a:bodyPr/>
                    <a:lstStyle/>
                    <a:p>
                      <a:endParaRPr kumimoji="1" lang="ja-JP" altLang="en-US"/>
                    </a:p>
                  </a:txBody>
                  <a:tcPr/>
                </a:tc>
                <a:tc vMerge="1">
                  <a:txBody>
                    <a:bodyPr/>
                    <a:lstStyle/>
                    <a:p>
                      <a:endParaRPr kumimoji="1" lang="ja-JP" altLang="en-US"/>
                    </a:p>
                  </a:txBody>
                  <a:tcPr/>
                </a:tc>
                <a:extLst>
                  <a:ext uri="{0D108BD9-81ED-4DB2-BD59-A6C34878D82A}">
                    <a16:rowId xmlns:a16="http://schemas.microsoft.com/office/drawing/2014/main" xmlns="" val="10002"/>
                  </a:ext>
                </a:extLst>
              </a:tr>
              <a:tr h="522589">
                <a:tc>
                  <a:txBody>
                    <a:bodyPr/>
                    <a:lstStyle/>
                    <a:p>
                      <a:pPr algn="ctr" fontAlgn="ctr"/>
                      <a:r>
                        <a:rPr lang="en-US" sz="1000" b="0" i="0" u="none" strike="noStrike" dirty="0">
                          <a:solidFill>
                            <a:srgbClr val="000000"/>
                          </a:solidFill>
                          <a:latin typeface="ＭＳ Ｐゴシック"/>
                        </a:rPr>
                        <a:t>C</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en-US" altLang="ja-JP" sz="1000" b="0" i="0" u="none" strike="noStrike" dirty="0">
                          <a:solidFill>
                            <a:srgbClr val="000000"/>
                          </a:solidFill>
                          <a:latin typeface="ＭＳ Ｐゴシック"/>
                        </a:rPr>
                        <a:t>-</a:t>
                      </a:r>
                    </a:p>
                  </a:txBody>
                  <a:tcPr marL="4630" marR="4630" marT="463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en-US" altLang="ja-JP" sz="1000" b="0" i="0" u="none" strike="noStrike" dirty="0" smtClean="0">
                          <a:solidFill>
                            <a:srgbClr val="000000"/>
                          </a:solidFill>
                          <a:latin typeface="ＭＳ Ｐゴシック"/>
                        </a:rPr>
                        <a:t>(91)</a:t>
                      </a:r>
                      <a:endParaRPr lang="en-US" altLang="ja-JP" sz="1000" b="0" i="0" u="none" strike="noStrike" dirty="0">
                        <a:solidFill>
                          <a:srgbClr val="000000"/>
                        </a:solidFill>
                        <a:latin typeface="ＭＳ Ｐゴシック"/>
                      </a:endParaRP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dirty="0">
                          <a:solidFill>
                            <a:srgbClr val="000000"/>
                          </a:solidFill>
                          <a:latin typeface="ＭＳ Ｐゴシック"/>
                        </a:rPr>
                        <a:t>　</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ctr"/>
                      <a:r>
                        <a:rPr lang="zh-TW" altLang="en-US" sz="1000" b="0" i="0" u="none" strike="noStrike" dirty="0">
                          <a:solidFill>
                            <a:schemeClr val="tx1"/>
                          </a:solidFill>
                          <a:latin typeface="ＭＳ Ｐゴシック" pitchFamily="50" charset="-128"/>
                          <a:ea typeface="ＭＳ Ｐゴシック" pitchFamily="50" charset="-128"/>
                        </a:rPr>
                        <a:t>参考資料（個票）</a:t>
                      </a:r>
                    </a:p>
                  </a:txBody>
                  <a:tcPr marL="4630" marR="4630" marT="463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rtl="0" fontAlgn="ctr"/>
                      <a:r>
                        <a:rPr lang="ja-JP" altLang="en-US" sz="1000" b="0" i="0" u="none" strike="noStrike" dirty="0">
                          <a:solidFill>
                            <a:schemeClr val="tx1"/>
                          </a:solidFill>
                          <a:latin typeface="ＭＳ Ｐゴシック"/>
                        </a:rPr>
                        <a:t>密集住宅市街地整備の推進</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dirty="0">
                          <a:solidFill>
                            <a:schemeClr val="tx1"/>
                          </a:solidFill>
                          <a:latin typeface="ＭＳ Ｐゴシック"/>
                        </a:rPr>
                        <a:t>✔</a:t>
                      </a:r>
                    </a:p>
                  </a:txBody>
                  <a:tcPr marL="4630" marR="4630" marT="4630" marB="0" vert="eaVert"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dirty="0">
                          <a:solidFill>
                            <a:schemeClr val="tx1"/>
                          </a:solidFill>
                          <a:latin typeface="ＭＳ Ｐゴシック"/>
                        </a:rPr>
                        <a:t>　</a:t>
                      </a: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dirty="0">
                          <a:solidFill>
                            <a:schemeClr val="tx1"/>
                          </a:solidFill>
                          <a:latin typeface="ＭＳ Ｐゴシック"/>
                        </a:rPr>
                        <a:t>　</a:t>
                      </a:r>
                    </a:p>
                  </a:txBody>
                  <a:tcPr marL="4630" marR="4630" marT="4630" marB="0" vert="eaVert"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dirty="0">
                          <a:solidFill>
                            <a:schemeClr val="tx1"/>
                          </a:solidFill>
                          <a:latin typeface="ＭＳ Ｐゴシック"/>
                        </a:rPr>
                        <a:t>✔</a:t>
                      </a: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dirty="0">
                          <a:solidFill>
                            <a:schemeClr val="tx1"/>
                          </a:solidFill>
                          <a:latin typeface="ＭＳ Ｐゴシック"/>
                        </a:rPr>
                        <a:t>✔</a:t>
                      </a: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dirty="0">
                          <a:solidFill>
                            <a:schemeClr val="tx1"/>
                          </a:solidFill>
                          <a:latin typeface="ＭＳ Ｐゴシック"/>
                        </a:rPr>
                        <a:t>　</a:t>
                      </a: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ctr"/>
                      <a:r>
                        <a:rPr lang="ja-JP" altLang="en-US" sz="1000" b="0" i="0" u="none" strike="noStrike">
                          <a:solidFill>
                            <a:schemeClr val="tx1"/>
                          </a:solidFill>
                          <a:latin typeface="ＭＳ Ｐゴシック"/>
                        </a:rPr>
                        <a:t>都市整備局</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tcPr>
                </a:tc>
                <a:extLst>
                  <a:ext uri="{0D108BD9-81ED-4DB2-BD59-A6C34878D82A}">
                    <a16:rowId xmlns:a16="http://schemas.microsoft.com/office/drawing/2014/main" xmlns="" val="10003"/>
                  </a:ext>
                </a:extLst>
              </a:tr>
              <a:tr h="522589">
                <a:tc>
                  <a:txBody>
                    <a:bodyPr/>
                    <a:lstStyle/>
                    <a:p>
                      <a:pPr algn="ctr" fontAlgn="ctr"/>
                      <a:r>
                        <a:rPr lang="en-US" sz="1000" b="0" i="0" u="none" strike="noStrike">
                          <a:solidFill>
                            <a:srgbClr val="000000"/>
                          </a:solidFill>
                          <a:latin typeface="ＭＳ Ｐゴシック"/>
                        </a:rPr>
                        <a:t>D</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en-US" altLang="ja-JP" sz="1000" b="0" i="0" u="none" strike="noStrike">
                          <a:solidFill>
                            <a:srgbClr val="000000"/>
                          </a:solidFill>
                          <a:latin typeface="ＭＳ Ｐゴシック"/>
                        </a:rPr>
                        <a:t>1.</a:t>
                      </a:r>
                    </a:p>
                  </a:txBody>
                  <a:tcPr marL="4630" marR="4630" marT="463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en-US" altLang="ja-JP" sz="1000" b="0" i="0" u="none" strike="noStrike" dirty="0" smtClean="0">
                          <a:solidFill>
                            <a:srgbClr val="000000"/>
                          </a:solidFill>
                          <a:latin typeface="ＭＳ Ｐゴシック"/>
                        </a:rPr>
                        <a:t>(92)</a:t>
                      </a:r>
                      <a:endParaRPr lang="en-US" altLang="ja-JP" sz="1000" b="0" i="0" u="none" strike="noStrike" dirty="0">
                        <a:solidFill>
                          <a:srgbClr val="000000"/>
                        </a:solidFill>
                        <a:latin typeface="ＭＳ Ｐゴシック"/>
                      </a:endParaRP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en-US" altLang="ja-JP" sz="1000" b="0" i="0" u="none" strike="noStrike" dirty="0">
                          <a:solidFill>
                            <a:srgbClr val="000000"/>
                          </a:solidFill>
                          <a:latin typeface="ＭＳ Ｐゴシック"/>
                        </a:rPr>
                        <a:t>Ⅲ</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ctr"/>
                      <a:r>
                        <a:rPr lang="en-US" altLang="ja-JP" sz="1000" b="0" i="0" u="none" strike="noStrike" dirty="0" smtClean="0">
                          <a:solidFill>
                            <a:schemeClr val="tx1"/>
                          </a:solidFill>
                          <a:latin typeface="ＭＳ Ｐゴシック"/>
                        </a:rPr>
                        <a:t>(6) </a:t>
                      </a:r>
                      <a:r>
                        <a:rPr lang="ja-JP" altLang="en-US" sz="1000" b="0" i="0" u="none" strike="noStrike" dirty="0">
                          <a:solidFill>
                            <a:schemeClr val="tx1"/>
                          </a:solidFill>
                          <a:latin typeface="ＭＳ Ｐゴシック"/>
                        </a:rPr>
                        <a:t>特区制度の</a:t>
                      </a:r>
                      <a:br>
                        <a:rPr lang="ja-JP" altLang="en-US" sz="1000" b="0" i="0" u="none" strike="noStrike" dirty="0">
                          <a:solidFill>
                            <a:schemeClr val="tx1"/>
                          </a:solidFill>
                          <a:latin typeface="ＭＳ Ｐゴシック"/>
                        </a:rPr>
                      </a:br>
                      <a:r>
                        <a:rPr lang="ja-JP" altLang="en-US" sz="1000" b="0" i="0" u="none" strike="noStrike" dirty="0">
                          <a:solidFill>
                            <a:schemeClr val="tx1"/>
                          </a:solidFill>
                          <a:latin typeface="ＭＳ Ｐゴシック"/>
                        </a:rPr>
                        <a:t>     </a:t>
                      </a:r>
                      <a:r>
                        <a:rPr lang="ja-JP" altLang="en-US" sz="1000" b="0" i="0" u="none" strike="noStrike" dirty="0" smtClean="0">
                          <a:solidFill>
                            <a:schemeClr val="tx1"/>
                          </a:solidFill>
                          <a:latin typeface="ＭＳ Ｐゴシック"/>
                        </a:rPr>
                        <a:t>活用</a:t>
                      </a:r>
                      <a:endParaRPr lang="ja-JP" altLang="en-US" sz="1000" b="0" i="0" u="none" strike="noStrike" dirty="0">
                        <a:solidFill>
                          <a:schemeClr val="tx1"/>
                        </a:solidFill>
                        <a:latin typeface="ＭＳ Ｐゴシック"/>
                      </a:endParaRPr>
                    </a:p>
                  </a:txBody>
                  <a:tcPr marL="4630" marR="4630" marT="463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rtl="0" fontAlgn="ctr"/>
                      <a:r>
                        <a:rPr lang="ja-JP" altLang="en-US" sz="1000" b="0" i="0" u="none" strike="noStrike" dirty="0">
                          <a:solidFill>
                            <a:schemeClr val="tx1"/>
                          </a:solidFill>
                          <a:latin typeface="ＭＳ Ｐゴシック"/>
                        </a:rPr>
                        <a:t>特区制度</a:t>
                      </a:r>
                      <a:r>
                        <a:rPr lang="ja-JP" altLang="en-US" sz="1000" b="0" i="0" u="none" strike="noStrike" dirty="0" smtClean="0">
                          <a:solidFill>
                            <a:schemeClr val="tx1"/>
                          </a:solidFill>
                          <a:latin typeface="ＭＳ Ｐゴシック"/>
                        </a:rPr>
                        <a:t>の活用</a:t>
                      </a:r>
                      <a:endParaRPr lang="ja-JP" altLang="en-US" sz="1000" b="0" i="0" u="none" strike="noStrike" dirty="0">
                        <a:solidFill>
                          <a:schemeClr val="tx1"/>
                        </a:solidFill>
                        <a:latin typeface="ＭＳ Ｐゴシック"/>
                      </a:endParaRP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a:solidFill>
                            <a:schemeClr val="tx1"/>
                          </a:solidFill>
                          <a:latin typeface="ＭＳ Ｐゴシック"/>
                        </a:rPr>
                        <a:t>✔</a:t>
                      </a:r>
                    </a:p>
                  </a:txBody>
                  <a:tcPr marL="4630" marR="4630" marT="4630" marB="0" vert="eaVert"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dirty="0">
                          <a:solidFill>
                            <a:schemeClr val="tx1"/>
                          </a:solidFill>
                          <a:latin typeface="ＭＳ Ｐゴシック"/>
                        </a:rPr>
                        <a:t>　</a:t>
                      </a: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dirty="0">
                          <a:solidFill>
                            <a:schemeClr val="tx1"/>
                          </a:solidFill>
                          <a:latin typeface="ＭＳ Ｐゴシック"/>
                        </a:rPr>
                        <a:t>✔</a:t>
                      </a:r>
                    </a:p>
                  </a:txBody>
                  <a:tcPr marL="4630" marR="4630" marT="4630" marB="0" vert="eaVert"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dirty="0">
                          <a:solidFill>
                            <a:schemeClr val="tx1"/>
                          </a:solidFill>
                          <a:latin typeface="ＭＳ Ｐゴシック"/>
                        </a:rPr>
                        <a:t>✔</a:t>
                      </a: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dirty="0">
                          <a:solidFill>
                            <a:schemeClr val="tx1"/>
                          </a:solidFill>
                          <a:latin typeface="ＭＳ Ｐゴシック"/>
                        </a:rPr>
                        <a:t>　</a:t>
                      </a: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dirty="0">
                          <a:solidFill>
                            <a:schemeClr val="tx1"/>
                          </a:solidFill>
                          <a:latin typeface="ＭＳ Ｐゴシック"/>
                        </a:rPr>
                        <a:t>　</a:t>
                      </a: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ctr"/>
                      <a:r>
                        <a:rPr lang="ja-JP" altLang="en-US" sz="1000" b="0" i="0" u="none" strike="noStrike" dirty="0">
                          <a:solidFill>
                            <a:schemeClr val="tx1"/>
                          </a:solidFill>
                          <a:latin typeface="ＭＳ Ｐゴシック"/>
                        </a:rPr>
                        <a:t>経済戦略局</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extLst>
                  <a:ext uri="{0D108BD9-81ED-4DB2-BD59-A6C34878D82A}">
                    <a16:rowId xmlns:a16="http://schemas.microsoft.com/office/drawing/2014/main" xmlns="" val="10004"/>
                  </a:ext>
                </a:extLst>
              </a:tr>
              <a:tr h="522589">
                <a:tc>
                  <a:txBody>
                    <a:bodyPr/>
                    <a:lstStyle/>
                    <a:p>
                      <a:pPr algn="ctr" fontAlgn="ctr"/>
                      <a:r>
                        <a:rPr lang="en-US" altLang="ja-JP" sz="1000" b="0" i="0" u="none" strike="noStrike" dirty="0">
                          <a:solidFill>
                            <a:srgbClr val="000000"/>
                          </a:solidFill>
                          <a:latin typeface="ＭＳ Ｐゴシック"/>
                        </a:rPr>
                        <a:t>D</a:t>
                      </a:r>
                      <a:endParaRPr lang="en-US" sz="1000" b="0" i="0" u="none" strike="noStrike" dirty="0">
                        <a:solidFill>
                          <a:srgbClr val="000000"/>
                        </a:solidFill>
                        <a:latin typeface="ＭＳ Ｐゴシック"/>
                      </a:endParaRP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en-US" altLang="ja-JP" sz="1000" b="0" i="0" u="none" strike="noStrike" dirty="0" smtClean="0">
                          <a:solidFill>
                            <a:srgbClr val="000000"/>
                          </a:solidFill>
                          <a:latin typeface="ＭＳ Ｐゴシック"/>
                        </a:rPr>
                        <a:t>2.</a:t>
                      </a:r>
                      <a:endParaRPr lang="en-US" altLang="ja-JP" sz="1000" b="0" i="0" u="none" strike="noStrike" dirty="0">
                        <a:solidFill>
                          <a:srgbClr val="000000"/>
                        </a:solidFill>
                        <a:latin typeface="ＭＳ Ｐゴシック"/>
                      </a:endParaRPr>
                    </a:p>
                  </a:txBody>
                  <a:tcPr marL="4630" marR="4630" marT="463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dirty="0" smtClean="0">
                          <a:solidFill>
                            <a:srgbClr val="000000"/>
                          </a:solidFill>
                          <a:latin typeface="ＭＳ Ｐゴシック"/>
                        </a:rPr>
                        <a:t>（</a:t>
                      </a:r>
                      <a:r>
                        <a:rPr lang="en-US" altLang="ja-JP" sz="1000" b="0" i="0" u="none" strike="noStrike" dirty="0" smtClean="0">
                          <a:solidFill>
                            <a:srgbClr val="000000"/>
                          </a:solidFill>
                          <a:latin typeface="ＭＳ Ｐゴシック"/>
                        </a:rPr>
                        <a:t>93</a:t>
                      </a:r>
                      <a:r>
                        <a:rPr lang="ja-JP" altLang="en-US" sz="1000" b="0" i="0" u="none" strike="noStrike" dirty="0" smtClean="0">
                          <a:solidFill>
                            <a:srgbClr val="000000"/>
                          </a:solidFill>
                          <a:latin typeface="ＭＳ Ｐゴシック"/>
                        </a:rPr>
                        <a:t>）</a:t>
                      </a:r>
                      <a:endParaRPr lang="en-US" altLang="ja-JP" sz="1000" b="0" i="0" u="none" strike="noStrike" dirty="0">
                        <a:solidFill>
                          <a:srgbClr val="000000"/>
                        </a:solidFill>
                        <a:latin typeface="ＭＳ Ｐゴシック"/>
                      </a:endParaRP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en-US" altLang="ja-JP" sz="1000" b="0" i="0" u="none" strike="noStrike" dirty="0">
                          <a:solidFill>
                            <a:srgbClr val="000000"/>
                          </a:solidFill>
                          <a:latin typeface="ＭＳ Ｐゴシック"/>
                        </a:rPr>
                        <a:t>Ⅲ</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ctr"/>
                      <a:r>
                        <a:rPr lang="en-US" altLang="ja-JP" sz="1000" b="0" i="0" u="none" strike="noStrike" dirty="0" smtClean="0">
                          <a:solidFill>
                            <a:schemeClr val="tx1"/>
                          </a:solidFill>
                          <a:latin typeface="ＭＳ Ｐゴシック"/>
                        </a:rPr>
                        <a:t>(3)</a:t>
                      </a:r>
                      <a:r>
                        <a:rPr lang="ja-JP" altLang="en-US" sz="1000" b="0" i="0" u="none" strike="noStrike" dirty="0">
                          <a:solidFill>
                            <a:schemeClr val="tx1"/>
                          </a:solidFill>
                          <a:latin typeface="ＭＳ Ｐゴシック"/>
                        </a:rPr>
                        <a:t>万博実現に</a:t>
                      </a:r>
                      <a:endParaRPr lang="en-US" altLang="ja-JP" sz="1000" b="0" i="0" u="none" strike="noStrike" dirty="0">
                        <a:solidFill>
                          <a:schemeClr val="tx1"/>
                        </a:solidFill>
                        <a:latin typeface="ＭＳ Ｐゴシック"/>
                      </a:endParaRPr>
                    </a:p>
                    <a:p>
                      <a:pPr algn="l" fontAlgn="ctr"/>
                      <a:r>
                        <a:rPr lang="ja-JP" altLang="en-US" sz="1000" b="0" i="0" u="none" strike="noStrike" dirty="0">
                          <a:solidFill>
                            <a:schemeClr val="tx1"/>
                          </a:solidFill>
                          <a:latin typeface="ＭＳ Ｐゴシック"/>
                        </a:rPr>
                        <a:t>　向けた検討</a:t>
                      </a:r>
                      <a:endParaRPr lang="en-US" altLang="ja-JP" sz="1000" b="0" i="0" u="none" strike="noStrike" dirty="0">
                        <a:solidFill>
                          <a:schemeClr val="tx1"/>
                        </a:solidFill>
                        <a:latin typeface="ＭＳ Ｐゴシック"/>
                      </a:endParaRPr>
                    </a:p>
                  </a:txBody>
                  <a:tcPr marL="4630" marR="4630" marT="463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rtl="0" fontAlgn="ctr"/>
                      <a:r>
                        <a:rPr lang="ja-JP" altLang="en-US" sz="1000" b="0" i="0" u="none" strike="noStrike" dirty="0" smtClean="0">
                          <a:solidFill>
                            <a:schemeClr val="tx1"/>
                          </a:solidFill>
                          <a:latin typeface="ＭＳ Ｐゴシック"/>
                        </a:rPr>
                        <a:t>万博開催に向けた取組み</a:t>
                      </a:r>
                      <a:endParaRPr lang="ja-JP" altLang="en-US" sz="1000" b="0" i="0" u="none" strike="noStrike" dirty="0">
                        <a:solidFill>
                          <a:schemeClr val="tx1"/>
                        </a:solidFill>
                        <a:latin typeface="ＭＳ Ｐゴシック"/>
                      </a:endParaRP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ja-JP" altLang="en-US" sz="1000" b="0" i="0" u="none" strike="noStrike" dirty="0" smtClean="0">
                          <a:solidFill>
                            <a:schemeClr val="tx1"/>
                          </a:solidFill>
                          <a:latin typeface="ＭＳ Ｐゴシック"/>
                        </a:rPr>
                        <a:t>✔</a:t>
                      </a:r>
                    </a:p>
                  </a:txBody>
                  <a:tcPr marL="4630" marR="4630" marT="4630" marB="0" vert="eaVert"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endParaRPr lang="ja-JP" altLang="en-US" sz="1000" b="0" i="0" u="none" strike="noStrike" dirty="0">
                        <a:solidFill>
                          <a:schemeClr val="tx1"/>
                        </a:solidFill>
                        <a:latin typeface="ＭＳ Ｐゴシック"/>
                      </a:endParaRP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ja-JP" altLang="en-US" sz="1000" b="0" i="0" u="none" strike="noStrike" dirty="0" smtClean="0">
                          <a:solidFill>
                            <a:schemeClr val="tx1"/>
                          </a:solidFill>
                          <a:latin typeface="ＭＳ Ｐゴシック"/>
                        </a:rPr>
                        <a:t>✔</a:t>
                      </a:r>
                    </a:p>
                  </a:txBody>
                  <a:tcPr marL="4630" marR="4630" marT="4630" marB="0" vert="eaVert"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endParaRPr lang="ja-JP" altLang="en-US" sz="1000" b="0" i="0" u="none" strike="noStrike" dirty="0">
                        <a:solidFill>
                          <a:schemeClr val="tx1"/>
                        </a:solidFill>
                        <a:latin typeface="ＭＳ Ｐゴシック"/>
                      </a:endParaRP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endParaRPr lang="ja-JP" altLang="en-US" sz="1000" b="0" i="0" u="none" strike="noStrike" dirty="0">
                        <a:solidFill>
                          <a:schemeClr val="tx1"/>
                        </a:solidFill>
                        <a:latin typeface="ＭＳ Ｐゴシック"/>
                      </a:endParaRP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endParaRPr lang="ja-JP" altLang="en-US" sz="1000" b="0" i="0" u="none" strike="noStrike" dirty="0">
                        <a:solidFill>
                          <a:schemeClr val="tx1"/>
                        </a:solidFill>
                        <a:latin typeface="ＭＳ Ｐゴシック"/>
                      </a:endParaRP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ctr"/>
                      <a:r>
                        <a:rPr kumimoji="1" lang="ja-JP" altLang="en-US" sz="1000" b="0" i="0" u="none" strike="noStrike" kern="1200" cap="none" spc="0" normalizeH="0" baseline="0" noProof="0" dirty="0" smtClean="0">
                          <a:ln>
                            <a:noFill/>
                          </a:ln>
                          <a:solidFill>
                            <a:schemeClr val="tx1"/>
                          </a:solidFill>
                          <a:effectLst/>
                          <a:uLnTx/>
                          <a:uFillTx/>
                          <a:latin typeface="ＭＳ Ｐゴシック"/>
                          <a:ea typeface="+mn-ea"/>
                          <a:cs typeface="+mn-cs"/>
                        </a:rPr>
                        <a:t>経済戦略局</a:t>
                      </a:r>
                      <a:endParaRPr lang="ja-JP" altLang="en-US" sz="1000" b="0" i="0" u="none" strike="noStrike" dirty="0">
                        <a:solidFill>
                          <a:schemeClr val="tx1"/>
                        </a:solidFill>
                        <a:latin typeface="ＭＳ Ｐゴシック"/>
                      </a:endParaRP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extLst>
                  <a:ext uri="{0D108BD9-81ED-4DB2-BD59-A6C34878D82A}">
                    <a16:rowId xmlns:a16="http://schemas.microsoft.com/office/drawing/2014/main" xmlns="" val="10005"/>
                  </a:ext>
                </a:extLst>
              </a:tr>
              <a:tr h="522589">
                <a:tc>
                  <a:txBody>
                    <a:bodyPr/>
                    <a:lstStyle/>
                    <a:p>
                      <a:pPr algn="ctr" fontAlgn="ctr"/>
                      <a:r>
                        <a:rPr lang="en-US" sz="1000" b="0" i="0" u="none" strike="noStrike" dirty="0">
                          <a:solidFill>
                            <a:srgbClr val="000000"/>
                          </a:solidFill>
                          <a:latin typeface="ＭＳ Ｐゴシック"/>
                        </a:rPr>
                        <a:t>D</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en-US" altLang="ja-JP" sz="1000" b="0" i="0" u="none" strike="noStrike" dirty="0" smtClean="0">
                          <a:solidFill>
                            <a:srgbClr val="000000"/>
                          </a:solidFill>
                          <a:latin typeface="ＭＳ Ｐゴシック"/>
                        </a:rPr>
                        <a:t>3.</a:t>
                      </a:r>
                      <a:endParaRPr lang="en-US" altLang="ja-JP" sz="1000" b="0" i="0" u="none" strike="noStrike" dirty="0">
                        <a:solidFill>
                          <a:srgbClr val="000000"/>
                        </a:solidFill>
                        <a:latin typeface="ＭＳ Ｐゴシック"/>
                      </a:endParaRPr>
                    </a:p>
                  </a:txBody>
                  <a:tcPr marL="4630" marR="4630" marT="463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en-US" altLang="ja-JP" sz="1000" b="0" i="0" u="none" strike="noStrike" dirty="0" smtClean="0">
                          <a:solidFill>
                            <a:srgbClr val="000000"/>
                          </a:solidFill>
                          <a:latin typeface="ＭＳ Ｐゴシック"/>
                        </a:rPr>
                        <a:t>(94)</a:t>
                      </a:r>
                      <a:endParaRPr lang="en-US" altLang="ja-JP" sz="1000" b="0" i="0" u="none" strike="noStrike" dirty="0">
                        <a:solidFill>
                          <a:srgbClr val="000000"/>
                        </a:solidFill>
                        <a:latin typeface="ＭＳ Ｐゴシック"/>
                      </a:endParaRP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en-US" altLang="ja-JP" sz="1000" b="0" i="0" u="none" strike="noStrike" dirty="0">
                          <a:solidFill>
                            <a:srgbClr val="000000"/>
                          </a:solidFill>
                          <a:latin typeface="ＭＳ Ｐゴシック"/>
                        </a:rPr>
                        <a:t>Ⅲ</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ctr"/>
                      <a:r>
                        <a:rPr lang="en-US" altLang="ja-JP" sz="1000" b="0" i="0" u="none" strike="noStrike" dirty="0" smtClean="0">
                          <a:solidFill>
                            <a:schemeClr val="tx1"/>
                          </a:solidFill>
                          <a:latin typeface="ＭＳ Ｐゴシック"/>
                        </a:rPr>
                        <a:t>(4) </a:t>
                      </a:r>
                      <a:r>
                        <a:rPr lang="ja-JP" altLang="en-US" sz="1000" b="0" i="0" u="none" strike="noStrike" dirty="0">
                          <a:solidFill>
                            <a:schemeClr val="tx1"/>
                          </a:solidFill>
                          <a:latin typeface="ＭＳ Ｐゴシック"/>
                        </a:rPr>
                        <a:t>ＩＲ実現に向けた</a:t>
                      </a:r>
                      <a:br>
                        <a:rPr lang="ja-JP" altLang="en-US" sz="1000" b="0" i="0" u="none" strike="noStrike" dirty="0">
                          <a:solidFill>
                            <a:schemeClr val="tx1"/>
                          </a:solidFill>
                          <a:latin typeface="ＭＳ Ｐゴシック"/>
                        </a:rPr>
                      </a:br>
                      <a:r>
                        <a:rPr lang="ja-JP" altLang="en-US" sz="1000" b="0" i="0" u="none" strike="noStrike" dirty="0">
                          <a:solidFill>
                            <a:schemeClr val="tx1"/>
                          </a:solidFill>
                          <a:latin typeface="ＭＳ Ｐゴシック"/>
                        </a:rPr>
                        <a:t>    検討</a:t>
                      </a:r>
                    </a:p>
                  </a:txBody>
                  <a:tcPr marL="4630" marR="4630" marT="463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rtl="0" fontAlgn="ctr"/>
                      <a:r>
                        <a:rPr lang="ja-JP" altLang="en-US" sz="1000" b="0" i="0" u="none" strike="noStrike" dirty="0">
                          <a:solidFill>
                            <a:schemeClr val="tx1"/>
                          </a:solidFill>
                          <a:latin typeface="ＭＳ Ｐゴシック"/>
                        </a:rPr>
                        <a:t>ＩＲ実現に向けた検討</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dirty="0">
                          <a:solidFill>
                            <a:schemeClr val="tx1"/>
                          </a:solidFill>
                          <a:latin typeface="ＭＳ Ｐゴシック"/>
                        </a:rPr>
                        <a:t>✔</a:t>
                      </a:r>
                    </a:p>
                  </a:txBody>
                  <a:tcPr marL="4630" marR="4630" marT="4630" marB="0" vert="eaVert"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a:solidFill>
                            <a:schemeClr val="tx1"/>
                          </a:solidFill>
                          <a:latin typeface="ＭＳ Ｐゴシック"/>
                        </a:rPr>
                        <a:t>　</a:t>
                      </a: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dirty="0">
                          <a:solidFill>
                            <a:schemeClr val="tx1"/>
                          </a:solidFill>
                          <a:latin typeface="ＭＳ Ｐゴシック"/>
                        </a:rPr>
                        <a:t>　</a:t>
                      </a:r>
                    </a:p>
                  </a:txBody>
                  <a:tcPr marL="4630" marR="4630" marT="4630" marB="0" vert="eaVert"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dirty="0">
                          <a:solidFill>
                            <a:schemeClr val="tx1"/>
                          </a:solidFill>
                          <a:latin typeface="ＭＳ Ｐゴシック"/>
                        </a:rPr>
                        <a:t>✔</a:t>
                      </a: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dirty="0">
                          <a:solidFill>
                            <a:schemeClr val="tx1"/>
                          </a:solidFill>
                          <a:latin typeface="ＭＳ Ｐゴシック"/>
                        </a:rPr>
                        <a:t>　</a:t>
                      </a: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dirty="0">
                          <a:solidFill>
                            <a:schemeClr val="tx1"/>
                          </a:solidFill>
                          <a:latin typeface="ＭＳ Ｐゴシック"/>
                        </a:rPr>
                        <a:t>　</a:t>
                      </a: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ctr"/>
                      <a:r>
                        <a:rPr lang="en-US" altLang="ja-JP" sz="1000" b="0" i="0" u="none" strike="noStrike" dirty="0" smtClean="0">
                          <a:solidFill>
                            <a:schemeClr val="tx1"/>
                          </a:solidFill>
                          <a:latin typeface="ＭＳ Ｐゴシック"/>
                        </a:rPr>
                        <a:t>IR</a:t>
                      </a:r>
                      <a:r>
                        <a:rPr lang="ja-JP" altLang="en-US" sz="1000" b="0" i="0" u="none" strike="noStrike" dirty="0" smtClean="0">
                          <a:solidFill>
                            <a:schemeClr val="tx1"/>
                          </a:solidFill>
                          <a:latin typeface="ＭＳ Ｐゴシック"/>
                        </a:rPr>
                        <a:t>推進局</a:t>
                      </a:r>
                      <a:endParaRPr lang="ja-JP" altLang="en-US" sz="1000" b="0" i="0" u="none" strike="noStrike" dirty="0">
                        <a:solidFill>
                          <a:schemeClr val="tx1"/>
                        </a:solidFill>
                        <a:latin typeface="ＭＳ Ｐゴシック"/>
                      </a:endParaRP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extLst>
                  <a:ext uri="{0D108BD9-81ED-4DB2-BD59-A6C34878D82A}">
                    <a16:rowId xmlns:a16="http://schemas.microsoft.com/office/drawing/2014/main" xmlns="" val="10006"/>
                  </a:ext>
                </a:extLst>
              </a:tr>
              <a:tr h="522589">
                <a:tc>
                  <a:txBody>
                    <a:bodyPr/>
                    <a:lstStyle/>
                    <a:p>
                      <a:pPr algn="ctr" fontAlgn="ctr"/>
                      <a:r>
                        <a:rPr lang="en-US" sz="1000" b="0" i="0" u="none" strike="noStrike" dirty="0">
                          <a:solidFill>
                            <a:srgbClr val="000000"/>
                          </a:solidFill>
                          <a:latin typeface="ＭＳ Ｐゴシック"/>
                        </a:rPr>
                        <a:t>D</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en-US" altLang="ja-JP" sz="1000" b="0" i="0" u="none" strike="noStrike" dirty="0" smtClean="0">
                          <a:solidFill>
                            <a:srgbClr val="000000"/>
                          </a:solidFill>
                          <a:latin typeface="ＭＳ Ｐゴシック"/>
                        </a:rPr>
                        <a:t>4.</a:t>
                      </a:r>
                      <a:endParaRPr lang="en-US" altLang="ja-JP" sz="1000" b="0" i="0" u="none" strike="noStrike" dirty="0">
                        <a:solidFill>
                          <a:srgbClr val="000000"/>
                        </a:solidFill>
                        <a:latin typeface="ＭＳ Ｐゴシック"/>
                      </a:endParaRPr>
                    </a:p>
                  </a:txBody>
                  <a:tcPr marL="4630" marR="4630" marT="463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en-US" altLang="ja-JP" sz="1000" b="0" i="0" u="none" strike="noStrike" dirty="0" smtClean="0">
                          <a:solidFill>
                            <a:srgbClr val="000000"/>
                          </a:solidFill>
                          <a:latin typeface="ＭＳ Ｐゴシック"/>
                        </a:rPr>
                        <a:t>(95)</a:t>
                      </a:r>
                      <a:endParaRPr lang="en-US" altLang="ja-JP" sz="1000" b="0" i="0" u="none" strike="noStrike" dirty="0">
                        <a:solidFill>
                          <a:srgbClr val="000000"/>
                        </a:solidFill>
                        <a:latin typeface="ＭＳ Ｐゴシック"/>
                      </a:endParaRP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en-US" altLang="ja-JP" sz="1000" b="0" i="0" u="none" strike="noStrike" dirty="0">
                          <a:solidFill>
                            <a:srgbClr val="000000"/>
                          </a:solidFill>
                          <a:latin typeface="ＭＳ Ｐゴシック"/>
                        </a:rPr>
                        <a:t>Ⅲ</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marL="88900" indent="-88900" algn="l" fontAlgn="ctr"/>
                      <a:r>
                        <a:rPr lang="en-US" altLang="ja-JP" sz="1000" b="0" i="0" u="none" strike="noStrike" dirty="0" smtClean="0">
                          <a:solidFill>
                            <a:schemeClr val="tx1"/>
                          </a:solidFill>
                          <a:latin typeface="ＭＳ Ｐゴシック"/>
                        </a:rPr>
                        <a:t>(5) </a:t>
                      </a:r>
                      <a:r>
                        <a:rPr lang="en-US" altLang="ja-JP" sz="900" b="0" i="0" u="none" strike="noStrike" dirty="0" smtClean="0">
                          <a:solidFill>
                            <a:schemeClr val="tx1"/>
                          </a:solidFill>
                          <a:latin typeface="ＭＳ Ｐゴシック"/>
                        </a:rPr>
                        <a:t>G20</a:t>
                      </a:r>
                      <a:r>
                        <a:rPr lang="ja-JP" altLang="en-US" sz="900" b="0" i="0" u="none" strike="noStrike" dirty="0">
                          <a:solidFill>
                            <a:schemeClr val="tx1"/>
                          </a:solidFill>
                          <a:latin typeface="ＭＳ Ｐゴシック"/>
                        </a:rPr>
                        <a:t>大阪</a:t>
                      </a:r>
                      <a:r>
                        <a:rPr lang="ja-JP" altLang="en-US" sz="900" b="0" i="0" u="none" strike="noStrike" dirty="0" smtClean="0">
                          <a:solidFill>
                            <a:schemeClr val="tx1"/>
                          </a:solidFill>
                          <a:latin typeface="ＭＳ Ｐゴシック"/>
                        </a:rPr>
                        <a:t>サミット開催に</a:t>
                      </a:r>
                      <a:r>
                        <a:rPr lang="ja-JP" altLang="en-US" sz="900" b="0" i="0" u="none" strike="noStrike" dirty="0">
                          <a:solidFill>
                            <a:schemeClr val="tx1"/>
                          </a:solidFill>
                          <a:latin typeface="ＭＳ Ｐゴシック"/>
                        </a:rPr>
                        <a:t>向けた取組み</a:t>
                      </a:r>
                      <a:endParaRPr lang="ja-JP" altLang="en-US" sz="1000" b="0" i="0" u="none" strike="noStrike" dirty="0">
                        <a:solidFill>
                          <a:schemeClr val="tx1"/>
                        </a:solidFill>
                        <a:latin typeface="ＭＳ Ｐゴシック"/>
                      </a:endParaRPr>
                    </a:p>
                  </a:txBody>
                  <a:tcPr marL="4630" marR="4630" marT="463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lang="en-US" altLang="ja-JP" sz="1000" b="0" i="0" u="none" strike="noStrike" dirty="0" smtClean="0">
                          <a:solidFill>
                            <a:schemeClr val="tx1"/>
                          </a:solidFill>
                          <a:latin typeface="ＭＳ Ｐゴシック"/>
                        </a:rPr>
                        <a:t>G20</a:t>
                      </a:r>
                      <a:r>
                        <a:rPr lang="ja-JP" altLang="en-US" sz="1000" b="0" i="0" u="none" strike="noStrike" dirty="0" smtClean="0">
                          <a:solidFill>
                            <a:schemeClr val="tx1"/>
                          </a:solidFill>
                          <a:latin typeface="ＭＳ Ｐゴシック"/>
                        </a:rPr>
                        <a:t>大阪サミット開催に向けた取組み</a:t>
                      </a:r>
                      <a:endParaRPr lang="ja-JP" altLang="en-US" sz="1000" b="0" i="0" u="none" strike="noStrike" dirty="0">
                        <a:solidFill>
                          <a:schemeClr val="tx1"/>
                        </a:solidFill>
                        <a:latin typeface="ＭＳ Ｐゴシック"/>
                      </a:endParaRP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ja-JP" altLang="en-US" sz="1000" b="0" i="0" u="none" strike="noStrike" dirty="0" smtClean="0">
                          <a:solidFill>
                            <a:schemeClr val="tx1"/>
                          </a:solidFill>
                          <a:latin typeface="ＭＳ Ｐゴシック"/>
                        </a:rPr>
                        <a:t>✔</a:t>
                      </a:r>
                    </a:p>
                  </a:txBody>
                  <a:tcPr marL="4630" marR="4630" marT="4630" marB="0" vert="eaVert"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dirty="0">
                          <a:solidFill>
                            <a:schemeClr val="tx1"/>
                          </a:solidFill>
                          <a:latin typeface="ＭＳ Ｐゴシック"/>
                        </a:rPr>
                        <a:t>　</a:t>
                      </a: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ja-JP" altLang="en-US" sz="1000" b="0" i="0" u="none" strike="noStrike" dirty="0" smtClean="0">
                          <a:solidFill>
                            <a:schemeClr val="tx1"/>
                          </a:solidFill>
                          <a:latin typeface="ＭＳ Ｐゴシック"/>
                        </a:rPr>
                        <a:t>✔</a:t>
                      </a:r>
                    </a:p>
                  </a:txBody>
                  <a:tcPr marL="4630" marR="4630" marT="4630" marB="0" vert="eaVert"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dirty="0">
                          <a:solidFill>
                            <a:schemeClr val="tx1"/>
                          </a:solidFill>
                          <a:latin typeface="ＭＳ Ｐゴシック"/>
                        </a:rPr>
                        <a:t>　</a:t>
                      </a: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dirty="0">
                          <a:solidFill>
                            <a:schemeClr val="tx1"/>
                          </a:solidFill>
                          <a:latin typeface="ＭＳ Ｐゴシック"/>
                        </a:rPr>
                        <a:t>　</a:t>
                      </a: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dirty="0">
                          <a:solidFill>
                            <a:schemeClr val="tx1"/>
                          </a:solidFill>
                          <a:latin typeface="ＭＳ Ｐゴシック"/>
                        </a:rPr>
                        <a:t>　</a:t>
                      </a: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ctr"/>
                      <a:r>
                        <a:rPr kumimoji="1" lang="ja-JP" altLang="en-US" sz="1000" b="0" i="0" u="none" strike="noStrike" kern="1200" cap="none" spc="0" normalizeH="0" baseline="0" noProof="0" dirty="0" smtClean="0">
                          <a:ln>
                            <a:noFill/>
                          </a:ln>
                          <a:solidFill>
                            <a:schemeClr val="tx1"/>
                          </a:solidFill>
                          <a:effectLst/>
                          <a:uLnTx/>
                          <a:uFillTx/>
                          <a:latin typeface="ＭＳ Ｐゴシック"/>
                          <a:ea typeface="+mn-ea"/>
                          <a:cs typeface="+mn-cs"/>
                        </a:rPr>
                        <a:t>経済戦略局</a:t>
                      </a:r>
                      <a:endParaRPr lang="ja-JP" altLang="en-US" sz="1000" b="0" i="0" u="none" strike="noStrike" dirty="0">
                        <a:solidFill>
                          <a:schemeClr val="tx1"/>
                        </a:solidFill>
                        <a:latin typeface="ＭＳ Ｐゴシック"/>
                      </a:endParaRP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extLst>
                  <a:ext uri="{0D108BD9-81ED-4DB2-BD59-A6C34878D82A}">
                    <a16:rowId xmlns:a16="http://schemas.microsoft.com/office/drawing/2014/main" xmlns="" val="10007"/>
                  </a:ext>
                </a:extLst>
              </a:tr>
              <a:tr h="522589">
                <a:tc>
                  <a:txBody>
                    <a:bodyPr/>
                    <a:lstStyle/>
                    <a:p>
                      <a:pPr algn="ctr" fontAlgn="ctr"/>
                      <a:r>
                        <a:rPr lang="en-US" sz="1000" b="0" i="0" u="none" strike="noStrike" dirty="0">
                          <a:solidFill>
                            <a:srgbClr val="000000"/>
                          </a:solidFill>
                          <a:latin typeface="ＭＳ Ｐゴシック"/>
                        </a:rPr>
                        <a:t>D</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en-US" altLang="ja-JP" sz="1000" b="0" i="0" u="none" strike="noStrike" dirty="0" smtClean="0">
                          <a:solidFill>
                            <a:srgbClr val="000000"/>
                          </a:solidFill>
                          <a:latin typeface="ＭＳ Ｐゴシック"/>
                        </a:rPr>
                        <a:t>5.</a:t>
                      </a:r>
                      <a:endParaRPr lang="en-US" altLang="ja-JP" sz="1000" b="0" i="0" u="none" strike="noStrike" dirty="0">
                        <a:solidFill>
                          <a:srgbClr val="000000"/>
                        </a:solidFill>
                        <a:latin typeface="ＭＳ Ｐゴシック"/>
                      </a:endParaRPr>
                    </a:p>
                  </a:txBody>
                  <a:tcPr marL="4630" marR="4630" marT="463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en-US" altLang="ja-JP" sz="1000" b="0" i="0" u="none" strike="noStrike" dirty="0" smtClean="0">
                          <a:solidFill>
                            <a:srgbClr val="000000"/>
                          </a:solidFill>
                          <a:latin typeface="ＭＳ Ｐゴシック"/>
                        </a:rPr>
                        <a:t>(96)</a:t>
                      </a:r>
                      <a:endParaRPr lang="en-US" altLang="ja-JP" sz="1000" b="0" i="0" u="none" strike="noStrike" dirty="0">
                        <a:solidFill>
                          <a:srgbClr val="000000"/>
                        </a:solidFill>
                        <a:latin typeface="ＭＳ Ｐゴシック"/>
                      </a:endParaRP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en-US" altLang="ja-JP" sz="1000" b="0" i="0" u="none" strike="noStrike" dirty="0">
                          <a:solidFill>
                            <a:srgbClr val="000000"/>
                          </a:solidFill>
                          <a:latin typeface="ＭＳ Ｐゴシック"/>
                        </a:rPr>
                        <a:t>Ⅲ</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ctr"/>
                      <a:r>
                        <a:rPr lang="en-US" altLang="ja-JP" sz="1000" b="0" i="0" u="none" strike="noStrike" dirty="0" smtClean="0">
                          <a:solidFill>
                            <a:schemeClr val="tx1"/>
                          </a:solidFill>
                          <a:latin typeface="ＭＳ Ｐゴシック"/>
                        </a:rPr>
                        <a:t>(2) </a:t>
                      </a:r>
                      <a:r>
                        <a:rPr lang="ja-JP" altLang="en-US" sz="900" b="0" i="0" u="none" strike="noStrike" dirty="0">
                          <a:solidFill>
                            <a:schemeClr val="tx1"/>
                          </a:solidFill>
                          <a:latin typeface="ＭＳ Ｐゴシック"/>
                        </a:rPr>
                        <a:t>有識者を交えた</a:t>
                      </a:r>
                      <a:br>
                        <a:rPr lang="ja-JP" altLang="en-US" sz="900" b="0" i="0" u="none" strike="noStrike" dirty="0">
                          <a:solidFill>
                            <a:schemeClr val="tx1"/>
                          </a:solidFill>
                          <a:latin typeface="ＭＳ Ｐゴシック"/>
                        </a:rPr>
                      </a:br>
                      <a:r>
                        <a:rPr lang="ja-JP" altLang="en-US" sz="900" b="0" i="0" u="none" strike="noStrike" dirty="0">
                          <a:solidFill>
                            <a:schemeClr val="tx1"/>
                          </a:solidFill>
                          <a:latin typeface="ＭＳ Ｐゴシック"/>
                        </a:rPr>
                        <a:t>府市合同の戦略会議</a:t>
                      </a:r>
                      <a:endParaRPr lang="ja-JP" altLang="en-US" sz="1000" b="0" i="0" u="none" strike="noStrike" dirty="0">
                        <a:solidFill>
                          <a:schemeClr val="tx1"/>
                        </a:solidFill>
                        <a:latin typeface="ＭＳ Ｐゴシック"/>
                      </a:endParaRPr>
                    </a:p>
                  </a:txBody>
                  <a:tcPr marL="4630" marR="4630" marT="463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rtl="0" fontAlgn="ctr"/>
                      <a:r>
                        <a:rPr lang="zh-TW" altLang="en-US" sz="1000" b="0" i="0" u="none" strike="noStrike" dirty="0">
                          <a:solidFill>
                            <a:schemeClr val="tx1"/>
                          </a:solidFill>
                          <a:latin typeface="ＭＳ Ｐゴシック" pitchFamily="50" charset="-128"/>
                          <a:ea typeface="ＭＳ Ｐゴシック" pitchFamily="50" charset="-128"/>
                        </a:rPr>
                        <a:t>大阪府市都市魅力戦略推進会議</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dirty="0">
                          <a:solidFill>
                            <a:schemeClr val="tx1"/>
                          </a:solidFill>
                          <a:latin typeface="ＭＳ Ｐゴシック"/>
                        </a:rPr>
                        <a:t>✔</a:t>
                      </a:r>
                    </a:p>
                  </a:txBody>
                  <a:tcPr marL="4630" marR="4630" marT="4630" marB="0" vert="eaVert"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dirty="0">
                          <a:solidFill>
                            <a:schemeClr val="tx1"/>
                          </a:solidFill>
                          <a:latin typeface="ＭＳ Ｐゴシック"/>
                        </a:rPr>
                        <a:t>　</a:t>
                      </a: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dirty="0">
                          <a:solidFill>
                            <a:schemeClr val="tx1"/>
                          </a:solidFill>
                          <a:latin typeface="ＭＳ Ｐゴシック"/>
                        </a:rPr>
                        <a:t>✔</a:t>
                      </a:r>
                    </a:p>
                  </a:txBody>
                  <a:tcPr marL="4630" marR="4630" marT="4630" marB="0" vert="eaVert"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dirty="0">
                          <a:solidFill>
                            <a:schemeClr val="tx1"/>
                          </a:solidFill>
                          <a:latin typeface="ＭＳ Ｐゴシック"/>
                        </a:rPr>
                        <a:t>　</a:t>
                      </a: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dirty="0">
                          <a:solidFill>
                            <a:schemeClr val="tx1"/>
                          </a:solidFill>
                          <a:latin typeface="ＭＳ Ｐゴシック"/>
                        </a:rPr>
                        <a:t>　</a:t>
                      </a: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dirty="0">
                          <a:solidFill>
                            <a:schemeClr val="tx1"/>
                          </a:solidFill>
                          <a:latin typeface="ＭＳ Ｐゴシック"/>
                        </a:rPr>
                        <a:t>　</a:t>
                      </a: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ctr"/>
                      <a:r>
                        <a:rPr lang="ja-JP" altLang="en-US" sz="1000" b="0" i="0" u="none" strike="noStrike" dirty="0">
                          <a:solidFill>
                            <a:schemeClr val="tx1"/>
                          </a:solidFill>
                          <a:latin typeface="ＭＳ Ｐゴシック"/>
                        </a:rPr>
                        <a:t>経済戦略局</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extLst>
                  <a:ext uri="{0D108BD9-81ED-4DB2-BD59-A6C34878D82A}">
                    <a16:rowId xmlns:a16="http://schemas.microsoft.com/office/drawing/2014/main" xmlns="" val="10008"/>
                  </a:ext>
                </a:extLst>
              </a:tr>
              <a:tr h="522589">
                <a:tc>
                  <a:txBody>
                    <a:bodyPr/>
                    <a:lstStyle/>
                    <a:p>
                      <a:pPr algn="ctr" fontAlgn="ctr"/>
                      <a:r>
                        <a:rPr lang="en-US" sz="1000" b="0" i="0" u="none" strike="noStrike" dirty="0">
                          <a:solidFill>
                            <a:srgbClr val="000000"/>
                          </a:solidFill>
                          <a:latin typeface="ＭＳ Ｐゴシック"/>
                        </a:rPr>
                        <a:t>D</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en-US" altLang="ja-JP" sz="1000" b="0" i="0" u="none" strike="noStrike" dirty="0" smtClean="0">
                          <a:solidFill>
                            <a:srgbClr val="000000"/>
                          </a:solidFill>
                          <a:latin typeface="ＭＳ Ｐゴシック"/>
                        </a:rPr>
                        <a:t>5.</a:t>
                      </a:r>
                      <a:endParaRPr lang="en-US" altLang="ja-JP" sz="1000" b="0" i="0" u="none" strike="noStrike" dirty="0">
                        <a:solidFill>
                          <a:srgbClr val="000000"/>
                        </a:solidFill>
                        <a:latin typeface="ＭＳ Ｐゴシック"/>
                      </a:endParaRPr>
                    </a:p>
                  </a:txBody>
                  <a:tcPr marL="4630" marR="4630" marT="463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en-US" altLang="ja-JP" sz="1000" b="0" i="0" u="none" strike="noStrike" dirty="0" smtClean="0">
                          <a:solidFill>
                            <a:srgbClr val="000000"/>
                          </a:solidFill>
                          <a:latin typeface="ＭＳ Ｐゴシック"/>
                        </a:rPr>
                        <a:t>(97)</a:t>
                      </a:r>
                      <a:endParaRPr lang="en-US" altLang="ja-JP" sz="1000" b="0" i="0" u="none" strike="noStrike" dirty="0">
                        <a:solidFill>
                          <a:srgbClr val="000000"/>
                        </a:solidFill>
                        <a:latin typeface="ＭＳ Ｐゴシック"/>
                      </a:endParaRP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en-US" altLang="ja-JP" sz="1000" b="0" i="0" u="none" strike="noStrike" dirty="0">
                          <a:solidFill>
                            <a:srgbClr val="000000"/>
                          </a:solidFill>
                          <a:latin typeface="ＭＳ Ｐゴシック"/>
                        </a:rPr>
                        <a:t>Ⅲ</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ctr"/>
                      <a:r>
                        <a:rPr lang="en-US" altLang="ja-JP" sz="1000" b="0" i="0" u="none" strike="noStrike" dirty="0" smtClean="0">
                          <a:solidFill>
                            <a:schemeClr val="tx1"/>
                          </a:solidFill>
                          <a:latin typeface="ＭＳ Ｐゴシック"/>
                        </a:rPr>
                        <a:t>(2) </a:t>
                      </a:r>
                      <a:r>
                        <a:rPr lang="ja-JP" altLang="en-US" sz="900" b="0" i="0" u="none" strike="noStrike" dirty="0">
                          <a:solidFill>
                            <a:schemeClr val="tx1"/>
                          </a:solidFill>
                          <a:latin typeface="ＭＳ Ｐゴシック"/>
                        </a:rPr>
                        <a:t>有識者を交えた</a:t>
                      </a:r>
                      <a:br>
                        <a:rPr lang="ja-JP" altLang="en-US" sz="900" b="0" i="0" u="none" strike="noStrike" dirty="0">
                          <a:solidFill>
                            <a:schemeClr val="tx1"/>
                          </a:solidFill>
                          <a:latin typeface="ＭＳ Ｐゴシック"/>
                        </a:rPr>
                      </a:br>
                      <a:r>
                        <a:rPr lang="ja-JP" altLang="en-US" sz="900" b="0" i="0" u="none" strike="noStrike" dirty="0">
                          <a:solidFill>
                            <a:schemeClr val="tx1"/>
                          </a:solidFill>
                          <a:latin typeface="ＭＳ Ｐゴシック"/>
                        </a:rPr>
                        <a:t>府市合同の戦略会議</a:t>
                      </a:r>
                      <a:endParaRPr lang="ja-JP" altLang="en-US" sz="1000" b="0" i="0" u="none" strike="noStrike" dirty="0">
                        <a:solidFill>
                          <a:schemeClr val="tx1"/>
                        </a:solidFill>
                        <a:latin typeface="ＭＳ Ｐゴシック"/>
                      </a:endParaRPr>
                    </a:p>
                  </a:txBody>
                  <a:tcPr marL="4630" marR="4630" marT="463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rtl="0" fontAlgn="ctr"/>
                      <a:r>
                        <a:rPr lang="ja-JP" altLang="en-US" sz="1000" b="0" i="0" u="none" strike="noStrike" dirty="0">
                          <a:solidFill>
                            <a:schemeClr val="tx1"/>
                          </a:solidFill>
                          <a:latin typeface="ＭＳ Ｐゴシック"/>
                        </a:rPr>
                        <a:t>大阪府市新大学構想会議</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dirty="0">
                          <a:solidFill>
                            <a:schemeClr val="tx1"/>
                          </a:solidFill>
                          <a:latin typeface="ＭＳ Ｐゴシック"/>
                        </a:rPr>
                        <a:t>✔</a:t>
                      </a:r>
                    </a:p>
                  </a:txBody>
                  <a:tcPr marL="4630" marR="4630" marT="4630" marB="0" vert="eaVert"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dirty="0">
                          <a:solidFill>
                            <a:schemeClr val="tx1"/>
                          </a:solidFill>
                          <a:latin typeface="ＭＳ Ｐゴシック"/>
                        </a:rPr>
                        <a:t>　</a:t>
                      </a: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dirty="0">
                          <a:solidFill>
                            <a:schemeClr val="tx1"/>
                          </a:solidFill>
                          <a:latin typeface="ＭＳ Ｐゴシック"/>
                        </a:rPr>
                        <a:t>✔</a:t>
                      </a:r>
                    </a:p>
                  </a:txBody>
                  <a:tcPr marL="4630" marR="4630" marT="4630" marB="0" vert="eaVert"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dirty="0">
                          <a:solidFill>
                            <a:schemeClr val="tx1"/>
                          </a:solidFill>
                          <a:latin typeface="ＭＳ Ｐゴシック"/>
                        </a:rPr>
                        <a:t>　</a:t>
                      </a: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dirty="0">
                          <a:solidFill>
                            <a:schemeClr val="tx1"/>
                          </a:solidFill>
                          <a:latin typeface="ＭＳ Ｐゴシック"/>
                        </a:rPr>
                        <a:t>✔</a:t>
                      </a: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dirty="0">
                          <a:solidFill>
                            <a:schemeClr val="tx1"/>
                          </a:solidFill>
                          <a:latin typeface="ＭＳ Ｐゴシック"/>
                        </a:rPr>
                        <a:t>　</a:t>
                      </a: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ctr"/>
                      <a:r>
                        <a:rPr lang="ja-JP" altLang="en-US" sz="1000" b="0" i="0" u="none" strike="noStrike" dirty="0">
                          <a:solidFill>
                            <a:schemeClr val="tx1"/>
                          </a:solidFill>
                          <a:latin typeface="ＭＳ Ｐゴシック"/>
                        </a:rPr>
                        <a:t>経済戦略局</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extLst>
                  <a:ext uri="{0D108BD9-81ED-4DB2-BD59-A6C34878D82A}">
                    <a16:rowId xmlns:a16="http://schemas.microsoft.com/office/drawing/2014/main" xmlns="" val="10009"/>
                  </a:ext>
                </a:extLst>
              </a:tr>
              <a:tr h="522589">
                <a:tc>
                  <a:txBody>
                    <a:bodyPr/>
                    <a:lstStyle/>
                    <a:p>
                      <a:pPr algn="ctr" fontAlgn="ctr"/>
                      <a:r>
                        <a:rPr lang="en-US" sz="1000" b="0" i="0" u="none" strike="noStrike">
                          <a:solidFill>
                            <a:srgbClr val="000000"/>
                          </a:solidFill>
                          <a:latin typeface="ＭＳ Ｐゴシック"/>
                        </a:rPr>
                        <a:t>D</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en-US" altLang="ja-JP" sz="1000" b="0" i="0" u="none" strike="noStrike" dirty="0">
                          <a:solidFill>
                            <a:srgbClr val="000000"/>
                          </a:solidFill>
                          <a:latin typeface="ＭＳ Ｐゴシック"/>
                        </a:rPr>
                        <a:t>5</a:t>
                      </a:r>
                      <a:r>
                        <a:rPr lang="en-US" altLang="ja-JP" sz="1000" b="0" i="0" u="none" strike="noStrike" dirty="0" smtClean="0">
                          <a:solidFill>
                            <a:srgbClr val="000000"/>
                          </a:solidFill>
                          <a:latin typeface="ＭＳ Ｐゴシック"/>
                        </a:rPr>
                        <a:t>.</a:t>
                      </a:r>
                      <a:endParaRPr lang="en-US" altLang="ja-JP" sz="1000" b="0" i="0" u="none" strike="noStrike" dirty="0">
                        <a:solidFill>
                          <a:srgbClr val="000000"/>
                        </a:solidFill>
                        <a:latin typeface="ＭＳ Ｐゴシック"/>
                      </a:endParaRPr>
                    </a:p>
                  </a:txBody>
                  <a:tcPr marL="4630" marR="4630" marT="463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en-US" altLang="ja-JP" sz="1000" b="0" i="0" u="none" strike="noStrike" dirty="0" smtClean="0">
                          <a:solidFill>
                            <a:srgbClr val="000000"/>
                          </a:solidFill>
                          <a:latin typeface="ＭＳ Ｐゴシック"/>
                        </a:rPr>
                        <a:t>(98)</a:t>
                      </a:r>
                      <a:endParaRPr lang="en-US" altLang="ja-JP" sz="1000" b="0" i="0" u="none" strike="noStrike" dirty="0">
                        <a:solidFill>
                          <a:srgbClr val="000000"/>
                        </a:solidFill>
                        <a:latin typeface="ＭＳ Ｐゴシック"/>
                      </a:endParaRP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en-US" altLang="ja-JP" sz="1000" b="0" i="0" u="none" strike="noStrike" dirty="0">
                          <a:solidFill>
                            <a:srgbClr val="000000"/>
                          </a:solidFill>
                          <a:latin typeface="ＭＳ Ｐゴシック"/>
                        </a:rPr>
                        <a:t>Ⅲ</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ctr"/>
                      <a:r>
                        <a:rPr lang="en-US" altLang="ja-JP" sz="1000" b="0" i="0" u="none" strike="noStrike" dirty="0" smtClean="0">
                          <a:solidFill>
                            <a:schemeClr val="tx1"/>
                          </a:solidFill>
                          <a:latin typeface="ＭＳ Ｐゴシック"/>
                        </a:rPr>
                        <a:t>(2) </a:t>
                      </a:r>
                      <a:r>
                        <a:rPr lang="ja-JP" altLang="en-US" sz="900" b="0" i="0" u="none" strike="noStrike" dirty="0">
                          <a:solidFill>
                            <a:schemeClr val="tx1"/>
                          </a:solidFill>
                          <a:latin typeface="ＭＳ Ｐゴシック"/>
                        </a:rPr>
                        <a:t>有識者を交えた</a:t>
                      </a:r>
                      <a:br>
                        <a:rPr lang="ja-JP" altLang="en-US" sz="900" b="0" i="0" u="none" strike="noStrike" dirty="0">
                          <a:solidFill>
                            <a:schemeClr val="tx1"/>
                          </a:solidFill>
                          <a:latin typeface="ＭＳ Ｐゴシック"/>
                        </a:rPr>
                      </a:br>
                      <a:r>
                        <a:rPr lang="ja-JP" altLang="en-US" sz="900" b="0" i="0" u="none" strike="noStrike" dirty="0">
                          <a:solidFill>
                            <a:schemeClr val="tx1"/>
                          </a:solidFill>
                          <a:latin typeface="ＭＳ Ｐゴシック"/>
                        </a:rPr>
                        <a:t>府市合同の戦略会議</a:t>
                      </a:r>
                      <a:endParaRPr lang="ja-JP" altLang="en-US" sz="1000" b="0" i="0" u="none" strike="noStrike" dirty="0">
                        <a:solidFill>
                          <a:schemeClr val="tx1"/>
                        </a:solidFill>
                        <a:latin typeface="ＭＳ Ｐゴシック"/>
                      </a:endParaRPr>
                    </a:p>
                  </a:txBody>
                  <a:tcPr marL="4630" marR="4630" marT="463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rtl="0" fontAlgn="ctr"/>
                      <a:r>
                        <a:rPr lang="ja-JP" altLang="en-US" sz="1000" b="0" i="0" u="none" strike="noStrike" dirty="0">
                          <a:solidFill>
                            <a:schemeClr val="tx1"/>
                          </a:solidFill>
                          <a:latin typeface="ＭＳ Ｐゴシック"/>
                        </a:rPr>
                        <a:t>大阪府市エネルギー戦略会議</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dirty="0">
                          <a:solidFill>
                            <a:schemeClr val="tx1"/>
                          </a:solidFill>
                          <a:latin typeface="ＭＳ Ｐゴシック"/>
                        </a:rPr>
                        <a:t>✔</a:t>
                      </a:r>
                    </a:p>
                  </a:txBody>
                  <a:tcPr marL="4630" marR="4630" marT="4630" marB="0" vert="eaVert"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dirty="0">
                          <a:solidFill>
                            <a:schemeClr val="tx1"/>
                          </a:solidFill>
                          <a:latin typeface="ＭＳ Ｐゴシック"/>
                        </a:rPr>
                        <a:t>　</a:t>
                      </a: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dirty="0">
                          <a:solidFill>
                            <a:schemeClr val="tx1"/>
                          </a:solidFill>
                          <a:latin typeface="ＭＳ Ｐゴシック"/>
                        </a:rPr>
                        <a:t>✔</a:t>
                      </a:r>
                    </a:p>
                  </a:txBody>
                  <a:tcPr marL="4630" marR="4630" marT="4630" marB="0" vert="eaVert"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dirty="0">
                          <a:solidFill>
                            <a:schemeClr val="tx1"/>
                          </a:solidFill>
                          <a:latin typeface="ＭＳ Ｐゴシック"/>
                        </a:rPr>
                        <a:t>　</a:t>
                      </a: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dirty="0">
                          <a:solidFill>
                            <a:schemeClr val="tx1"/>
                          </a:solidFill>
                          <a:latin typeface="ＭＳ Ｐゴシック"/>
                        </a:rPr>
                        <a:t>　</a:t>
                      </a: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dirty="0">
                          <a:solidFill>
                            <a:schemeClr val="tx1"/>
                          </a:solidFill>
                          <a:latin typeface="ＭＳ Ｐゴシック"/>
                        </a:rPr>
                        <a:t>　</a:t>
                      </a: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ctr"/>
                      <a:r>
                        <a:rPr lang="ja-JP" altLang="en-US" sz="1000" b="0" i="0" u="none" strike="noStrike" dirty="0">
                          <a:solidFill>
                            <a:schemeClr val="tx1"/>
                          </a:solidFill>
                          <a:latin typeface="ＭＳ Ｐゴシック"/>
                        </a:rPr>
                        <a:t>環境局</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extLst>
                  <a:ext uri="{0D108BD9-81ED-4DB2-BD59-A6C34878D82A}">
                    <a16:rowId xmlns:a16="http://schemas.microsoft.com/office/drawing/2014/main" xmlns="" val="10010"/>
                  </a:ext>
                </a:extLst>
              </a:tr>
              <a:tr h="522589">
                <a:tc>
                  <a:txBody>
                    <a:bodyPr/>
                    <a:lstStyle/>
                    <a:p>
                      <a:pPr algn="ctr" fontAlgn="ctr"/>
                      <a:r>
                        <a:rPr lang="en-US" sz="1000" b="0" i="0" u="none" strike="noStrike" dirty="0">
                          <a:solidFill>
                            <a:srgbClr val="000000"/>
                          </a:solidFill>
                          <a:latin typeface="ＭＳ Ｐゴシック"/>
                        </a:rPr>
                        <a:t>D</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en-US" altLang="ja-JP" sz="1000" b="0" i="0" u="none" strike="noStrike" dirty="0">
                          <a:solidFill>
                            <a:srgbClr val="000000"/>
                          </a:solidFill>
                          <a:latin typeface="ＭＳ Ｐゴシック"/>
                        </a:rPr>
                        <a:t>5</a:t>
                      </a:r>
                      <a:r>
                        <a:rPr lang="en-US" altLang="ja-JP" sz="1000" b="0" i="0" u="none" strike="noStrike" dirty="0" smtClean="0">
                          <a:solidFill>
                            <a:srgbClr val="000000"/>
                          </a:solidFill>
                          <a:latin typeface="ＭＳ Ｐゴシック"/>
                        </a:rPr>
                        <a:t>.</a:t>
                      </a:r>
                      <a:endParaRPr lang="en-US" altLang="ja-JP" sz="1000" b="0" i="0" u="none" strike="noStrike" dirty="0">
                        <a:solidFill>
                          <a:srgbClr val="000000"/>
                        </a:solidFill>
                        <a:latin typeface="ＭＳ Ｐゴシック"/>
                      </a:endParaRPr>
                    </a:p>
                  </a:txBody>
                  <a:tcPr marL="4630" marR="4630" marT="463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en-US" altLang="ja-JP" sz="1000" b="0" i="0" u="none" strike="noStrike" dirty="0" smtClean="0">
                          <a:solidFill>
                            <a:srgbClr val="000000"/>
                          </a:solidFill>
                          <a:latin typeface="ＭＳ Ｐゴシック"/>
                        </a:rPr>
                        <a:t>(99)</a:t>
                      </a:r>
                      <a:endParaRPr lang="en-US" altLang="ja-JP" sz="1000" b="0" i="0" u="none" strike="noStrike" dirty="0">
                        <a:solidFill>
                          <a:srgbClr val="000000"/>
                        </a:solidFill>
                        <a:latin typeface="ＭＳ Ｐゴシック"/>
                      </a:endParaRP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en-US" altLang="ja-JP" sz="1000" b="0" i="0" u="none" strike="noStrike" dirty="0">
                          <a:solidFill>
                            <a:srgbClr val="000000"/>
                          </a:solidFill>
                          <a:latin typeface="ＭＳ Ｐゴシック"/>
                        </a:rPr>
                        <a:t>Ⅲ</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ctr"/>
                      <a:r>
                        <a:rPr lang="en-US" altLang="ja-JP" sz="1000" b="0" i="0" u="none" strike="noStrike" dirty="0" smtClean="0">
                          <a:solidFill>
                            <a:schemeClr val="tx1"/>
                          </a:solidFill>
                          <a:latin typeface="ＭＳ Ｐゴシック"/>
                        </a:rPr>
                        <a:t>(2) </a:t>
                      </a:r>
                      <a:r>
                        <a:rPr lang="ja-JP" altLang="en-US" sz="900" b="0" i="0" u="none" strike="noStrike" dirty="0">
                          <a:solidFill>
                            <a:schemeClr val="tx1"/>
                          </a:solidFill>
                          <a:latin typeface="ＭＳ Ｐゴシック"/>
                        </a:rPr>
                        <a:t>有識者を交えた</a:t>
                      </a:r>
                      <a:br>
                        <a:rPr lang="ja-JP" altLang="en-US" sz="900" b="0" i="0" u="none" strike="noStrike" dirty="0">
                          <a:solidFill>
                            <a:schemeClr val="tx1"/>
                          </a:solidFill>
                          <a:latin typeface="ＭＳ Ｐゴシック"/>
                        </a:rPr>
                      </a:br>
                      <a:r>
                        <a:rPr lang="ja-JP" altLang="en-US" sz="900" b="0" i="0" u="none" strike="noStrike" dirty="0">
                          <a:solidFill>
                            <a:schemeClr val="tx1"/>
                          </a:solidFill>
                          <a:latin typeface="ＭＳ Ｐゴシック"/>
                        </a:rPr>
                        <a:t>府市合同の戦略会議</a:t>
                      </a:r>
                      <a:endParaRPr lang="ja-JP" altLang="en-US" sz="1000" b="0" i="0" u="none" strike="noStrike" dirty="0">
                        <a:solidFill>
                          <a:schemeClr val="tx1"/>
                        </a:solidFill>
                        <a:latin typeface="ＭＳ Ｐゴシック"/>
                      </a:endParaRPr>
                    </a:p>
                  </a:txBody>
                  <a:tcPr marL="4630" marR="4630" marT="463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rtl="0" fontAlgn="ctr"/>
                      <a:r>
                        <a:rPr lang="ja-JP" altLang="en-US" sz="1000" b="0" i="0" u="none" strike="noStrike" dirty="0">
                          <a:solidFill>
                            <a:schemeClr val="tx1"/>
                          </a:solidFill>
                          <a:latin typeface="ＭＳ Ｐゴシック"/>
                        </a:rPr>
                        <a:t>大阪府市医療戦略会議</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dirty="0">
                          <a:solidFill>
                            <a:schemeClr val="tx1"/>
                          </a:solidFill>
                          <a:latin typeface="ＭＳ Ｐゴシック"/>
                        </a:rPr>
                        <a:t>✔</a:t>
                      </a:r>
                    </a:p>
                  </a:txBody>
                  <a:tcPr marL="4630" marR="4630" marT="4630" marB="0" vert="eaVert"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dirty="0">
                          <a:solidFill>
                            <a:schemeClr val="tx1"/>
                          </a:solidFill>
                          <a:latin typeface="ＭＳ Ｐゴシック"/>
                        </a:rPr>
                        <a:t>　</a:t>
                      </a: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dirty="0">
                          <a:solidFill>
                            <a:schemeClr val="tx1"/>
                          </a:solidFill>
                          <a:latin typeface="ＭＳ Ｐゴシック"/>
                        </a:rPr>
                        <a:t>✔</a:t>
                      </a:r>
                    </a:p>
                  </a:txBody>
                  <a:tcPr marL="4630" marR="4630" marT="4630" marB="0" vert="eaVert"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a:solidFill>
                            <a:schemeClr val="tx1"/>
                          </a:solidFill>
                          <a:latin typeface="ＭＳ Ｐゴシック"/>
                        </a:rPr>
                        <a:t>　</a:t>
                      </a: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dirty="0">
                          <a:solidFill>
                            <a:schemeClr val="tx1"/>
                          </a:solidFill>
                          <a:latin typeface="ＭＳ Ｐゴシック"/>
                        </a:rPr>
                        <a:t>　</a:t>
                      </a: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dirty="0">
                          <a:solidFill>
                            <a:schemeClr val="tx1"/>
                          </a:solidFill>
                          <a:latin typeface="ＭＳ Ｐゴシック"/>
                        </a:rPr>
                        <a:t>　</a:t>
                      </a: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ctr"/>
                      <a:r>
                        <a:rPr lang="ja-JP" altLang="en-US" sz="1000" b="0" i="0" u="none" strike="noStrike" dirty="0">
                          <a:solidFill>
                            <a:schemeClr val="tx1"/>
                          </a:solidFill>
                          <a:latin typeface="ＭＳ Ｐゴシック"/>
                        </a:rPr>
                        <a:t>政策企画室</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extLst>
                  <a:ext uri="{0D108BD9-81ED-4DB2-BD59-A6C34878D82A}">
                    <a16:rowId xmlns:a16="http://schemas.microsoft.com/office/drawing/2014/main" xmlns="" val="10011"/>
                  </a:ext>
                </a:extLst>
              </a:tr>
              <a:tr h="522589">
                <a:tc>
                  <a:txBody>
                    <a:bodyPr/>
                    <a:lstStyle/>
                    <a:p>
                      <a:pPr algn="ctr" fontAlgn="ctr"/>
                      <a:r>
                        <a:rPr lang="en-US" sz="1000" b="0" i="0" u="none" strike="noStrike" dirty="0">
                          <a:solidFill>
                            <a:srgbClr val="000000"/>
                          </a:solidFill>
                          <a:latin typeface="ＭＳ Ｐゴシック"/>
                        </a:rPr>
                        <a:t>D</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1000" b="0" i="0" u="none" strike="noStrike" dirty="0">
                          <a:solidFill>
                            <a:srgbClr val="000000"/>
                          </a:solidFill>
                          <a:latin typeface="ＭＳ Ｐゴシック"/>
                        </a:rPr>
                        <a:t>5</a:t>
                      </a:r>
                      <a:r>
                        <a:rPr lang="en-US" altLang="ja-JP" sz="1000" b="0" i="0" u="none" strike="noStrike" dirty="0" smtClean="0">
                          <a:solidFill>
                            <a:srgbClr val="000000"/>
                          </a:solidFill>
                          <a:latin typeface="ＭＳ Ｐゴシック"/>
                        </a:rPr>
                        <a:t>.</a:t>
                      </a:r>
                      <a:endParaRPr lang="en-US" altLang="ja-JP" sz="1000" b="0" i="0" u="none" strike="noStrike" dirty="0">
                        <a:solidFill>
                          <a:srgbClr val="000000"/>
                        </a:solidFill>
                        <a:latin typeface="ＭＳ Ｐゴシック"/>
                      </a:endParaRPr>
                    </a:p>
                  </a:txBody>
                  <a:tcPr marL="4630" marR="4630" marT="463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1000" b="0" i="0" u="none" strike="noStrike" dirty="0" smtClean="0">
                          <a:solidFill>
                            <a:srgbClr val="000000"/>
                          </a:solidFill>
                          <a:latin typeface="ＭＳ Ｐゴシック"/>
                        </a:rPr>
                        <a:t>(100)</a:t>
                      </a:r>
                      <a:endParaRPr lang="en-US" altLang="ja-JP" sz="1000" b="0" i="0" u="none" strike="noStrike" dirty="0">
                        <a:solidFill>
                          <a:srgbClr val="000000"/>
                        </a:solidFill>
                        <a:latin typeface="ＭＳ Ｐゴシック"/>
                      </a:endParaRP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1000" b="0" i="0" u="none" strike="noStrike" dirty="0">
                          <a:solidFill>
                            <a:srgbClr val="000000"/>
                          </a:solidFill>
                          <a:latin typeface="ＭＳ Ｐゴシック"/>
                        </a:rPr>
                        <a:t>Ⅲ</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en-US" altLang="ja-JP" sz="1000" b="0" i="0" u="none" strike="noStrike" dirty="0" smtClean="0">
                          <a:solidFill>
                            <a:schemeClr val="tx1"/>
                          </a:solidFill>
                          <a:latin typeface="ＭＳ Ｐゴシック"/>
                        </a:rPr>
                        <a:t>(2) </a:t>
                      </a:r>
                      <a:r>
                        <a:rPr lang="ja-JP" altLang="en-US" sz="900" b="0" i="0" u="none" strike="noStrike" dirty="0">
                          <a:solidFill>
                            <a:schemeClr val="tx1"/>
                          </a:solidFill>
                          <a:latin typeface="ＭＳ Ｐゴシック"/>
                        </a:rPr>
                        <a:t>有識者を交えた</a:t>
                      </a:r>
                      <a:br>
                        <a:rPr lang="ja-JP" altLang="en-US" sz="900" b="0" i="0" u="none" strike="noStrike" dirty="0">
                          <a:solidFill>
                            <a:schemeClr val="tx1"/>
                          </a:solidFill>
                          <a:latin typeface="ＭＳ Ｐゴシック"/>
                        </a:rPr>
                      </a:br>
                      <a:r>
                        <a:rPr lang="ja-JP" altLang="en-US" sz="900" b="0" i="0" u="none" strike="noStrike" dirty="0">
                          <a:solidFill>
                            <a:schemeClr val="tx1"/>
                          </a:solidFill>
                          <a:latin typeface="ＭＳ Ｐゴシック"/>
                        </a:rPr>
                        <a:t>府市合同の戦略会議</a:t>
                      </a:r>
                      <a:endParaRPr lang="ja-JP" altLang="en-US" sz="1000" b="0" i="0" u="none" strike="noStrike" dirty="0">
                        <a:solidFill>
                          <a:schemeClr val="tx1"/>
                        </a:solidFill>
                        <a:latin typeface="ＭＳ Ｐゴシック"/>
                      </a:endParaRPr>
                    </a:p>
                  </a:txBody>
                  <a:tcPr marL="4630" marR="4630" marT="463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rtl="0" fontAlgn="ctr"/>
                      <a:r>
                        <a:rPr lang="zh-TW" altLang="en-US" sz="1000" b="0" i="0" u="none" strike="noStrike" dirty="0">
                          <a:solidFill>
                            <a:schemeClr val="tx1"/>
                          </a:solidFill>
                          <a:latin typeface="ＭＳ Ｐゴシック" pitchFamily="50" charset="-128"/>
                          <a:ea typeface="ＭＳ Ｐゴシック" pitchFamily="50" charset="-128"/>
                        </a:rPr>
                        <a:t>大阪府市規制改革会議</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ja-JP" altLang="en-US" sz="1000" b="0" i="0" u="none" strike="noStrike">
                          <a:solidFill>
                            <a:schemeClr val="tx1"/>
                          </a:solidFill>
                          <a:latin typeface="ＭＳ Ｐゴシック"/>
                        </a:rPr>
                        <a:t>✔</a:t>
                      </a:r>
                    </a:p>
                  </a:txBody>
                  <a:tcPr marL="4630" marR="4630" marT="4630" marB="0" vert="eaVert"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ja-JP" altLang="en-US" sz="1000" b="0" i="0" u="none" strike="noStrike">
                          <a:solidFill>
                            <a:schemeClr val="tx1"/>
                          </a:solidFill>
                          <a:latin typeface="ＭＳ Ｐゴシック"/>
                        </a:rPr>
                        <a:t>　</a:t>
                      </a: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ja-JP" altLang="en-US" sz="1000" b="0" i="0" u="none" strike="noStrike">
                          <a:solidFill>
                            <a:schemeClr val="tx1"/>
                          </a:solidFill>
                          <a:latin typeface="ＭＳ Ｐゴシック"/>
                        </a:rPr>
                        <a:t>　</a:t>
                      </a:r>
                    </a:p>
                  </a:txBody>
                  <a:tcPr marL="4630" marR="4630" marT="4630" marB="0" vert="eaVert"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ja-JP" altLang="en-US" sz="1000" b="0" i="0" u="none" strike="noStrike">
                          <a:solidFill>
                            <a:schemeClr val="tx1"/>
                          </a:solidFill>
                          <a:latin typeface="ＭＳ Ｐゴシック"/>
                        </a:rPr>
                        <a:t>✔</a:t>
                      </a: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ja-JP" altLang="en-US" sz="1000" b="0" i="0" u="none" strike="noStrike">
                          <a:solidFill>
                            <a:schemeClr val="tx1"/>
                          </a:solidFill>
                          <a:latin typeface="ＭＳ Ｐゴシック"/>
                        </a:rPr>
                        <a:t>　</a:t>
                      </a: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ja-JP" altLang="en-US" sz="1000" b="0" i="0" u="none" strike="noStrike" dirty="0">
                          <a:solidFill>
                            <a:schemeClr val="tx1"/>
                          </a:solidFill>
                          <a:latin typeface="ＭＳ Ｐゴシック"/>
                        </a:rPr>
                        <a:t>　</a:t>
                      </a: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dirty="0">
                          <a:solidFill>
                            <a:schemeClr val="tx1"/>
                          </a:solidFill>
                          <a:latin typeface="ＭＳ Ｐゴシック"/>
                        </a:rPr>
                        <a:t>政策企画室</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2"/>
                  </a:ext>
                </a:extLst>
              </a:tr>
            </a:tbl>
          </a:graphicData>
        </a:graphic>
      </p:graphicFrame>
      <p:sp>
        <p:nvSpPr>
          <p:cNvPr id="5" name="スライド番号プレースホルダ 56"/>
          <p:cNvSpPr>
            <a:spLocks noGrp="1"/>
          </p:cNvSpPr>
          <p:nvPr>
            <p:ph type="sldNum" sz="quarter" idx="12"/>
          </p:nvPr>
        </p:nvSpPr>
        <p:spPr>
          <a:xfrm>
            <a:off x="8407474" y="6669360"/>
            <a:ext cx="720080" cy="177924"/>
          </a:xfrm>
        </p:spPr>
        <p:txBody>
          <a:bodyPr/>
          <a:lstStyle/>
          <a:p>
            <a:fld id="{CCEC3038-1CF1-4B63-9920-55248DCFBA97}" type="slidenum">
              <a:rPr kumimoji="1" lang="ja-JP" altLang="en-US" smtClean="0"/>
              <a:pPr/>
              <a:t>199</a:t>
            </a:fld>
            <a:endParaRPr kumimoji="1" lang="ja-JP" altLang="en-US" dirty="0"/>
          </a:p>
        </p:txBody>
      </p:sp>
    </p:spTree>
    <p:extLst>
      <p:ext uri="{BB962C8B-B14F-4D97-AF65-F5344CB8AC3E}">
        <p14:creationId xmlns:p14="http://schemas.microsoft.com/office/powerpoint/2010/main" val="3768347063"/>
      </p:ext>
    </p:extLst>
  </p:cSld>
  <p:clrMapOvr>
    <a:masterClrMapping/>
  </p:clrMapOvr>
</p:sld>
</file>

<file path=ppt/slides/slide2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表 3"/>
          <p:cNvGraphicFramePr>
            <a:graphicFrameLocks noGrp="1"/>
          </p:cNvGraphicFramePr>
          <p:nvPr>
            <p:extLst>
              <p:ext uri="{D42A27DB-BD31-4B8C-83A1-F6EECF244321}">
                <p14:modId xmlns:p14="http://schemas.microsoft.com/office/powerpoint/2010/main" val="2680421695"/>
              </p:ext>
            </p:extLst>
          </p:nvPr>
        </p:nvGraphicFramePr>
        <p:xfrm>
          <a:off x="179515" y="188636"/>
          <a:ext cx="8784970" cy="6480728"/>
        </p:xfrm>
        <a:graphic>
          <a:graphicData uri="http://schemas.openxmlformats.org/drawingml/2006/table">
            <a:tbl>
              <a:tblPr/>
              <a:tblGrid>
                <a:gridCol w="285017">
                  <a:extLst>
                    <a:ext uri="{9D8B030D-6E8A-4147-A177-3AD203B41FA5}">
                      <a16:colId xmlns:a16="http://schemas.microsoft.com/office/drawing/2014/main" xmlns="" val="20000"/>
                    </a:ext>
                  </a:extLst>
                </a:gridCol>
                <a:gridCol w="227554">
                  <a:extLst>
                    <a:ext uri="{9D8B030D-6E8A-4147-A177-3AD203B41FA5}">
                      <a16:colId xmlns:a16="http://schemas.microsoft.com/office/drawing/2014/main" xmlns="" val="20001"/>
                    </a:ext>
                  </a:extLst>
                </a:gridCol>
                <a:gridCol w="321795">
                  <a:extLst>
                    <a:ext uri="{9D8B030D-6E8A-4147-A177-3AD203B41FA5}">
                      <a16:colId xmlns:a16="http://schemas.microsoft.com/office/drawing/2014/main" xmlns="" val="20002"/>
                    </a:ext>
                  </a:extLst>
                </a:gridCol>
                <a:gridCol w="227554">
                  <a:extLst>
                    <a:ext uri="{9D8B030D-6E8A-4147-A177-3AD203B41FA5}">
                      <a16:colId xmlns:a16="http://schemas.microsoft.com/office/drawing/2014/main" xmlns="" val="20003"/>
                    </a:ext>
                  </a:extLst>
                </a:gridCol>
                <a:gridCol w="1130875">
                  <a:extLst>
                    <a:ext uri="{9D8B030D-6E8A-4147-A177-3AD203B41FA5}">
                      <a16:colId xmlns:a16="http://schemas.microsoft.com/office/drawing/2014/main" xmlns="" val="20004"/>
                    </a:ext>
                  </a:extLst>
                </a:gridCol>
                <a:gridCol w="4192514">
                  <a:extLst>
                    <a:ext uri="{9D8B030D-6E8A-4147-A177-3AD203B41FA5}">
                      <a16:colId xmlns:a16="http://schemas.microsoft.com/office/drawing/2014/main" xmlns="" val="20005"/>
                    </a:ext>
                  </a:extLst>
                </a:gridCol>
                <a:gridCol w="285017">
                  <a:extLst>
                    <a:ext uri="{9D8B030D-6E8A-4147-A177-3AD203B41FA5}">
                      <a16:colId xmlns:a16="http://schemas.microsoft.com/office/drawing/2014/main" xmlns="" val="20006"/>
                    </a:ext>
                  </a:extLst>
                </a:gridCol>
                <a:gridCol w="285017">
                  <a:extLst>
                    <a:ext uri="{9D8B030D-6E8A-4147-A177-3AD203B41FA5}">
                      <a16:colId xmlns:a16="http://schemas.microsoft.com/office/drawing/2014/main" xmlns="" val="20007"/>
                    </a:ext>
                  </a:extLst>
                </a:gridCol>
                <a:gridCol w="285017">
                  <a:extLst>
                    <a:ext uri="{9D8B030D-6E8A-4147-A177-3AD203B41FA5}">
                      <a16:colId xmlns:a16="http://schemas.microsoft.com/office/drawing/2014/main" xmlns="" val="20008"/>
                    </a:ext>
                  </a:extLst>
                </a:gridCol>
                <a:gridCol w="285017">
                  <a:extLst>
                    <a:ext uri="{9D8B030D-6E8A-4147-A177-3AD203B41FA5}">
                      <a16:colId xmlns:a16="http://schemas.microsoft.com/office/drawing/2014/main" xmlns="" val="20009"/>
                    </a:ext>
                  </a:extLst>
                </a:gridCol>
                <a:gridCol w="285017">
                  <a:extLst>
                    <a:ext uri="{9D8B030D-6E8A-4147-A177-3AD203B41FA5}">
                      <a16:colId xmlns:a16="http://schemas.microsoft.com/office/drawing/2014/main" xmlns="" val="20010"/>
                    </a:ext>
                  </a:extLst>
                </a:gridCol>
                <a:gridCol w="285017">
                  <a:extLst>
                    <a:ext uri="{9D8B030D-6E8A-4147-A177-3AD203B41FA5}">
                      <a16:colId xmlns:a16="http://schemas.microsoft.com/office/drawing/2014/main" xmlns="" val="20011"/>
                    </a:ext>
                  </a:extLst>
                </a:gridCol>
                <a:gridCol w="689559">
                  <a:extLst>
                    <a:ext uri="{9D8B030D-6E8A-4147-A177-3AD203B41FA5}">
                      <a16:colId xmlns:a16="http://schemas.microsoft.com/office/drawing/2014/main" xmlns="" val="20012"/>
                    </a:ext>
                  </a:extLst>
                </a:gridCol>
              </a:tblGrid>
              <a:tr h="250254">
                <a:tc rowSpan="2" gridSpan="2">
                  <a:txBody>
                    <a:bodyPr/>
                    <a:lstStyle/>
                    <a:p>
                      <a:pPr algn="ctr" fontAlgn="ctr"/>
                      <a:r>
                        <a:rPr lang="en-US" altLang="ja-JP" sz="1000" b="1" i="0" u="none" strike="noStrike" dirty="0">
                          <a:solidFill>
                            <a:srgbClr val="000000"/>
                          </a:solidFill>
                          <a:latin typeface="ＭＳ Ｐゴシック"/>
                        </a:rPr>
                        <a:t>4</a:t>
                      </a:r>
                      <a:r>
                        <a:rPr lang="ja-JP" altLang="en-US" sz="1000" b="1" i="0" u="none" strike="noStrike" dirty="0">
                          <a:solidFill>
                            <a:srgbClr val="000000"/>
                          </a:solidFill>
                          <a:latin typeface="ＭＳ Ｐゴシック"/>
                        </a:rPr>
                        <a:t>象限</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tcPr>
                </a:tc>
                <a:tc rowSpan="2" hMerge="1">
                  <a:txBody>
                    <a:bodyPr/>
                    <a:lstStyle/>
                    <a:p>
                      <a:endParaRPr kumimoji="1" lang="ja-JP" altLang="en-US"/>
                    </a:p>
                  </a:txBody>
                  <a:tcPr/>
                </a:tc>
                <a:tc rowSpan="3">
                  <a:txBody>
                    <a:bodyPr/>
                    <a:lstStyle/>
                    <a:p>
                      <a:pPr algn="ctr" fontAlgn="ctr"/>
                      <a:r>
                        <a:rPr lang="ja-JP" altLang="en-US" sz="1000" b="1" i="0" u="none" strike="noStrike" dirty="0">
                          <a:solidFill>
                            <a:srgbClr val="000000"/>
                          </a:solidFill>
                          <a:latin typeface="ＭＳ Ｐゴシック"/>
                        </a:rPr>
                        <a:t>通し番号</a:t>
                      </a:r>
                    </a:p>
                  </a:txBody>
                  <a:tcPr marL="4630" marR="4630" marT="4630" marB="0" vert="eaVert"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rowSpan="3" gridSpan="2">
                  <a:txBody>
                    <a:bodyPr/>
                    <a:lstStyle/>
                    <a:p>
                      <a:pPr algn="ctr" fontAlgn="ctr"/>
                      <a:r>
                        <a:rPr lang="ja-JP" altLang="en-US" sz="1000" b="1" i="0" u="none" strike="noStrike" dirty="0">
                          <a:solidFill>
                            <a:srgbClr val="000000"/>
                          </a:solidFill>
                          <a:latin typeface="ＭＳ Ｐゴシック"/>
                        </a:rPr>
                        <a:t>章立て</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rowSpan="3" hMerge="1">
                  <a:txBody>
                    <a:bodyPr/>
                    <a:lstStyle/>
                    <a:p>
                      <a:endParaRPr kumimoji="1" lang="ja-JP" altLang="en-US"/>
                    </a:p>
                  </a:txBody>
                  <a:tcPr/>
                </a:tc>
                <a:tc rowSpan="3">
                  <a:txBody>
                    <a:bodyPr/>
                    <a:lstStyle/>
                    <a:p>
                      <a:pPr algn="ctr" rtl="0" fontAlgn="ctr"/>
                      <a:r>
                        <a:rPr lang="ja-JP" altLang="en-US" sz="1000" b="1" i="0" u="none" strike="noStrike">
                          <a:solidFill>
                            <a:srgbClr val="000000"/>
                          </a:solidFill>
                          <a:latin typeface="ＭＳ Ｐゴシック"/>
                        </a:rPr>
                        <a:t>改革項目</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gridSpan="2">
                  <a:txBody>
                    <a:bodyPr/>
                    <a:lstStyle/>
                    <a:p>
                      <a:pPr algn="ctr" fontAlgn="ctr"/>
                      <a:r>
                        <a:rPr lang="ja-JP" altLang="en-US" sz="1000" b="1" i="0" u="none" strike="noStrike">
                          <a:solidFill>
                            <a:srgbClr val="000000"/>
                          </a:solidFill>
                          <a:latin typeface="ＭＳ Ｐゴシック"/>
                        </a:rPr>
                        <a:t>タイプ</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tcPr>
                </a:tc>
                <a:tc hMerge="1">
                  <a:txBody>
                    <a:bodyPr/>
                    <a:lstStyle/>
                    <a:p>
                      <a:endParaRPr kumimoji="1" lang="ja-JP" altLang="en-US"/>
                    </a:p>
                  </a:txBody>
                  <a:tcPr/>
                </a:tc>
                <a:tc gridSpan="4">
                  <a:txBody>
                    <a:bodyPr/>
                    <a:lstStyle/>
                    <a:p>
                      <a:pPr algn="ctr" fontAlgn="ctr"/>
                      <a:r>
                        <a:rPr lang="ja-JP" altLang="en-US" sz="1000" b="1" i="0" u="none" strike="noStrike">
                          <a:solidFill>
                            <a:srgbClr val="000000"/>
                          </a:solidFill>
                          <a:latin typeface="ＭＳ Ｐゴシック"/>
                        </a:rPr>
                        <a:t>改革スタイル</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rowSpan="3">
                  <a:txBody>
                    <a:bodyPr/>
                    <a:lstStyle/>
                    <a:p>
                      <a:pPr algn="ctr" fontAlgn="ctr"/>
                      <a:r>
                        <a:rPr lang="ja-JP" altLang="en-US" sz="1000" b="1" i="0" u="none" strike="noStrike">
                          <a:solidFill>
                            <a:srgbClr val="000000"/>
                          </a:solidFill>
                          <a:latin typeface="ＭＳ Ｐゴシック"/>
                        </a:rPr>
                        <a:t>部局</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0"/>
                  </a:ext>
                </a:extLst>
              </a:tr>
              <a:tr h="47734">
                <a:tc gridSpan="2" vMerge="1">
                  <a:txBody>
                    <a:bodyPr/>
                    <a:lstStyle/>
                    <a:p>
                      <a:endParaRPr kumimoji="1" lang="ja-JP" altLang="en-US"/>
                    </a:p>
                  </a:txBody>
                  <a:tcPr/>
                </a:tc>
                <a:tc hMerge="1" vMerge="1">
                  <a:txBody>
                    <a:bodyPr/>
                    <a:lstStyle/>
                    <a:p>
                      <a:endParaRPr kumimoji="1" lang="ja-JP" altLang="en-US"/>
                    </a:p>
                  </a:txBody>
                  <a:tcPr/>
                </a:tc>
                <a:tc vMerge="1">
                  <a:txBody>
                    <a:bodyPr/>
                    <a:lstStyle/>
                    <a:p>
                      <a:endParaRPr kumimoji="1" lang="ja-JP" altLang="en-US"/>
                    </a:p>
                  </a:txBody>
                  <a:tcPr/>
                </a:tc>
                <a:tc gridSpan="2" vMerge="1">
                  <a:txBody>
                    <a:bodyPr/>
                    <a:lstStyle/>
                    <a:p>
                      <a:endParaRPr kumimoji="1" lang="ja-JP" altLang="en-US"/>
                    </a:p>
                  </a:txBody>
                  <a:tcPr/>
                </a:tc>
                <a:tc hMerge="1" vMerge="1">
                  <a:txBody>
                    <a:bodyPr/>
                    <a:lstStyle/>
                    <a:p>
                      <a:endParaRPr kumimoji="1" lang="ja-JP" altLang="en-US"/>
                    </a:p>
                  </a:txBody>
                  <a:tcPr/>
                </a:tc>
                <a:tc vMerge="1">
                  <a:txBody>
                    <a:bodyPr/>
                    <a:lstStyle/>
                    <a:p>
                      <a:endParaRPr kumimoji="1" lang="ja-JP" altLang="en-US"/>
                    </a:p>
                  </a:txBody>
                  <a:tcPr/>
                </a:tc>
                <a:tc rowSpan="2">
                  <a:txBody>
                    <a:bodyPr/>
                    <a:lstStyle/>
                    <a:p>
                      <a:pPr algn="ctr" fontAlgn="ctr"/>
                      <a:r>
                        <a:rPr lang="ja-JP" altLang="en-US" sz="1000" b="1" i="0" u="none" strike="noStrike">
                          <a:solidFill>
                            <a:srgbClr val="000000"/>
                          </a:solidFill>
                          <a:latin typeface="ＭＳ Ｐゴシック"/>
                        </a:rPr>
                        <a:t>政策の刷新</a:t>
                      </a:r>
                    </a:p>
                  </a:txBody>
                  <a:tcPr marL="4630" marR="4630" marT="4630" marB="0" vert="eaVert"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tcPr>
                </a:tc>
                <a:tc rowSpan="2">
                  <a:txBody>
                    <a:bodyPr/>
                    <a:lstStyle/>
                    <a:p>
                      <a:pPr algn="ctr" fontAlgn="ctr"/>
                      <a:r>
                        <a:rPr lang="ja-JP" altLang="en-US" sz="1000" b="1" i="0" u="none" strike="noStrike">
                          <a:solidFill>
                            <a:srgbClr val="000000"/>
                          </a:solidFill>
                          <a:latin typeface="ＭＳ Ｐゴシック"/>
                        </a:rPr>
                        <a:t>執行の刷新</a:t>
                      </a: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tcPr>
                </a:tc>
                <a:tc rowSpan="2">
                  <a:txBody>
                    <a:bodyPr/>
                    <a:lstStyle/>
                    <a:p>
                      <a:pPr algn="ctr" fontAlgn="ctr"/>
                      <a:r>
                        <a:rPr lang="ja-JP" altLang="en-US" sz="1000" b="1" i="0" u="none" strike="noStrike">
                          <a:solidFill>
                            <a:srgbClr val="000000"/>
                          </a:solidFill>
                          <a:latin typeface="ＭＳ Ｐゴシック"/>
                        </a:rPr>
                        <a:t>投資・予算</a:t>
                      </a:r>
                    </a:p>
                  </a:txBody>
                  <a:tcPr marL="4630" marR="4630" marT="4630" marB="0" vert="eaVert"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tcPr>
                </a:tc>
                <a:tc rowSpan="2">
                  <a:txBody>
                    <a:bodyPr/>
                    <a:lstStyle/>
                    <a:p>
                      <a:pPr algn="ctr" fontAlgn="ctr"/>
                      <a:r>
                        <a:rPr lang="ja-JP" altLang="en-US" sz="1000" b="1" i="0" u="none" strike="noStrike">
                          <a:solidFill>
                            <a:srgbClr val="000000"/>
                          </a:solidFill>
                          <a:latin typeface="ＭＳ Ｐゴシック"/>
                        </a:rPr>
                        <a:t>条例・規則・</a:t>
                      </a:r>
                      <a:br>
                        <a:rPr lang="ja-JP" altLang="en-US" sz="1000" b="1" i="0" u="none" strike="noStrike">
                          <a:solidFill>
                            <a:srgbClr val="000000"/>
                          </a:solidFill>
                          <a:latin typeface="ＭＳ Ｐゴシック"/>
                        </a:rPr>
                      </a:br>
                      <a:r>
                        <a:rPr lang="ja-JP" altLang="en-US" sz="1000" b="1" i="0" u="none" strike="noStrike">
                          <a:solidFill>
                            <a:srgbClr val="000000"/>
                          </a:solidFill>
                          <a:latin typeface="ＭＳ Ｐゴシック"/>
                        </a:rPr>
                        <a:t>運用ルール</a:t>
                      </a: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tcPr>
                </a:tc>
                <a:tc rowSpan="2">
                  <a:txBody>
                    <a:bodyPr/>
                    <a:lstStyle/>
                    <a:p>
                      <a:pPr algn="ctr" fontAlgn="ctr"/>
                      <a:r>
                        <a:rPr lang="ja-JP" altLang="en-US" sz="1000" b="1" i="0" u="none" strike="noStrike">
                          <a:solidFill>
                            <a:srgbClr val="000000"/>
                          </a:solidFill>
                          <a:latin typeface="ＭＳ Ｐゴシック"/>
                        </a:rPr>
                        <a:t>組織・経営形態</a:t>
                      </a: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tcPr>
                </a:tc>
                <a:tc rowSpan="2">
                  <a:txBody>
                    <a:bodyPr/>
                    <a:lstStyle/>
                    <a:p>
                      <a:pPr algn="ctr" fontAlgn="ctr"/>
                      <a:r>
                        <a:rPr lang="ja-JP" altLang="en-US" sz="1000" b="1" i="0" u="none" strike="noStrike">
                          <a:solidFill>
                            <a:srgbClr val="000000"/>
                          </a:solidFill>
                          <a:latin typeface="ＭＳ Ｐゴシック"/>
                        </a:rPr>
                        <a:t>権限移譲</a:t>
                      </a: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tcPr>
                </a:tc>
                <a:tc vMerge="1">
                  <a:txBody>
                    <a:bodyPr/>
                    <a:lstStyle/>
                    <a:p>
                      <a:endParaRPr kumimoji="1" lang="ja-JP" altLang="en-US"/>
                    </a:p>
                  </a:txBody>
                  <a:tcPr/>
                </a:tc>
                <a:extLst>
                  <a:ext uri="{0D108BD9-81ED-4DB2-BD59-A6C34878D82A}">
                    <a16:rowId xmlns:a16="http://schemas.microsoft.com/office/drawing/2014/main" xmlns="" val="10001"/>
                  </a:ext>
                </a:extLst>
              </a:tr>
              <a:tr h="956850">
                <a:tc>
                  <a:txBody>
                    <a:bodyPr/>
                    <a:lstStyle/>
                    <a:p>
                      <a:pPr algn="ctr" fontAlgn="ctr"/>
                      <a:r>
                        <a:rPr lang="ja-JP" altLang="en-US" sz="1000" b="1" i="0" u="none" strike="noStrike">
                          <a:solidFill>
                            <a:srgbClr val="000000"/>
                          </a:solidFill>
                          <a:latin typeface="ＭＳ Ｐゴシック"/>
                        </a:rPr>
                        <a:t>象限</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ja-JP" altLang="en-US" sz="1000" b="1" i="0" u="none" strike="noStrike">
                          <a:solidFill>
                            <a:srgbClr val="000000"/>
                          </a:solidFill>
                          <a:latin typeface="ＭＳ Ｐゴシック"/>
                        </a:rPr>
                        <a:t>大項目通し番号</a:t>
                      </a: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tcPr>
                </a:tc>
                <a:tc vMerge="1">
                  <a:txBody>
                    <a:bodyPr/>
                    <a:lstStyle/>
                    <a:p>
                      <a:endParaRPr kumimoji="1" lang="ja-JP" altLang="en-US"/>
                    </a:p>
                  </a:txBody>
                  <a:tcPr/>
                </a:tc>
                <a:tc gridSpan="2" vMerge="1">
                  <a:txBody>
                    <a:bodyPr/>
                    <a:lstStyle/>
                    <a:p>
                      <a:endParaRPr kumimoji="1" lang="ja-JP" altLang="en-US"/>
                    </a:p>
                  </a:txBody>
                  <a:tcPr/>
                </a:tc>
                <a:tc hMerge="1" vMerge="1">
                  <a:txBody>
                    <a:bodyPr/>
                    <a:lstStyle/>
                    <a:p>
                      <a:endParaRPr kumimoji="1" lang="ja-JP" altLang="en-US"/>
                    </a:p>
                  </a:txBody>
                  <a:tcPr/>
                </a:tc>
                <a:tc vMerge="1">
                  <a:txBody>
                    <a:bodyPr/>
                    <a:lstStyle/>
                    <a:p>
                      <a:endParaRPr kumimoji="1" lang="ja-JP" altLang="en-US"/>
                    </a:p>
                  </a:txBody>
                  <a:tcPr/>
                </a:tc>
                <a:tc vMerge="1">
                  <a:txBody>
                    <a:bodyPr/>
                    <a:lstStyle/>
                    <a:p>
                      <a:endParaRPr kumimoji="1" lang="ja-JP" altLang="en-US"/>
                    </a:p>
                  </a:txBody>
                  <a:tcPr/>
                </a:tc>
                <a:tc vMerge="1">
                  <a:txBody>
                    <a:bodyPr/>
                    <a:lstStyle/>
                    <a:p>
                      <a:endParaRPr kumimoji="1" lang="ja-JP" altLang="en-US"/>
                    </a:p>
                  </a:txBody>
                  <a:tcPr/>
                </a:tc>
                <a:tc vMerge="1">
                  <a:txBody>
                    <a:bodyPr/>
                    <a:lstStyle/>
                    <a:p>
                      <a:endParaRPr kumimoji="1" lang="ja-JP" altLang="en-US"/>
                    </a:p>
                  </a:txBody>
                  <a:tcPr/>
                </a:tc>
                <a:tc vMerge="1">
                  <a:txBody>
                    <a:bodyPr/>
                    <a:lstStyle/>
                    <a:p>
                      <a:endParaRPr kumimoji="1" lang="ja-JP" altLang="en-US"/>
                    </a:p>
                  </a:txBody>
                  <a:tcPr/>
                </a:tc>
                <a:tc vMerge="1">
                  <a:txBody>
                    <a:bodyPr/>
                    <a:lstStyle/>
                    <a:p>
                      <a:endParaRPr kumimoji="1" lang="ja-JP" altLang="en-US"/>
                    </a:p>
                  </a:txBody>
                  <a:tcPr/>
                </a:tc>
                <a:tc vMerge="1">
                  <a:txBody>
                    <a:bodyPr/>
                    <a:lstStyle/>
                    <a:p>
                      <a:endParaRPr kumimoji="1" lang="ja-JP" altLang="en-US"/>
                    </a:p>
                  </a:txBody>
                  <a:tcPr/>
                </a:tc>
                <a:tc vMerge="1">
                  <a:txBody>
                    <a:bodyPr/>
                    <a:lstStyle/>
                    <a:p>
                      <a:endParaRPr kumimoji="1" lang="ja-JP" altLang="en-US"/>
                    </a:p>
                  </a:txBody>
                  <a:tcPr/>
                </a:tc>
                <a:extLst>
                  <a:ext uri="{0D108BD9-81ED-4DB2-BD59-A6C34878D82A}">
                    <a16:rowId xmlns:a16="http://schemas.microsoft.com/office/drawing/2014/main" xmlns="" val="10002"/>
                  </a:ext>
                </a:extLst>
              </a:tr>
              <a:tr h="522589">
                <a:tc>
                  <a:txBody>
                    <a:bodyPr/>
                    <a:lstStyle/>
                    <a:p>
                      <a:pPr algn="ctr" fontAlgn="ctr"/>
                      <a:r>
                        <a:rPr lang="en-US" sz="1000" b="0" i="0" u="none" strike="noStrike" dirty="0">
                          <a:solidFill>
                            <a:srgbClr val="000000"/>
                          </a:solidFill>
                          <a:latin typeface="ＭＳ Ｐゴシック"/>
                        </a:rPr>
                        <a:t>D</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en-US" altLang="ja-JP" sz="1000" b="0" i="0" u="none" strike="noStrike" dirty="0">
                          <a:solidFill>
                            <a:srgbClr val="000000"/>
                          </a:solidFill>
                          <a:latin typeface="ＭＳ Ｐゴシック"/>
                        </a:rPr>
                        <a:t>6</a:t>
                      </a:r>
                      <a:r>
                        <a:rPr lang="en-US" altLang="ja-JP" sz="1000" b="0" i="0" u="none" strike="noStrike" dirty="0" smtClean="0">
                          <a:solidFill>
                            <a:srgbClr val="000000"/>
                          </a:solidFill>
                          <a:latin typeface="ＭＳ Ｐゴシック"/>
                        </a:rPr>
                        <a:t>.</a:t>
                      </a:r>
                      <a:endParaRPr lang="en-US" altLang="ja-JP" sz="1000" b="0" i="0" u="none" strike="noStrike" dirty="0">
                        <a:solidFill>
                          <a:srgbClr val="000000"/>
                        </a:solidFill>
                        <a:latin typeface="ＭＳ Ｐゴシック"/>
                      </a:endParaRPr>
                    </a:p>
                  </a:txBody>
                  <a:tcPr marL="4630" marR="4630" marT="463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en-US" altLang="ja-JP" sz="1000" b="0" i="0" u="none" strike="noStrike" dirty="0" smtClean="0">
                          <a:solidFill>
                            <a:srgbClr val="000000"/>
                          </a:solidFill>
                          <a:latin typeface="ＭＳ Ｐゴシック"/>
                        </a:rPr>
                        <a:t>(101)</a:t>
                      </a:r>
                      <a:endParaRPr lang="en-US" altLang="ja-JP" sz="1000" b="0" i="0" u="none" strike="noStrike" dirty="0">
                        <a:solidFill>
                          <a:srgbClr val="000000"/>
                        </a:solidFill>
                        <a:latin typeface="ＭＳ Ｐゴシック"/>
                      </a:endParaRP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en-US" altLang="ja-JP" sz="1000" b="0" i="0" u="none" strike="noStrike" dirty="0">
                          <a:solidFill>
                            <a:srgbClr val="000000"/>
                          </a:solidFill>
                          <a:latin typeface="ＭＳ Ｐゴシック"/>
                        </a:rPr>
                        <a:t>Ⅲ</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marL="0" marR="0" lvl="0" indent="0" algn="just" defTabSz="914400" rtl="0" eaLnBrk="1" fontAlgn="ctr"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smtClean="0">
                          <a:ln>
                            <a:noFill/>
                          </a:ln>
                          <a:solidFill>
                            <a:schemeClr val="tx1"/>
                          </a:solidFill>
                          <a:effectLst/>
                          <a:uLnTx/>
                          <a:uFillTx/>
                          <a:latin typeface="ＭＳ Ｐゴシック"/>
                          <a:ea typeface="+mn-ea"/>
                          <a:cs typeface="+mn-cs"/>
                        </a:rPr>
                        <a:t>(7) </a:t>
                      </a:r>
                      <a:r>
                        <a:rPr kumimoji="1" lang="ja-JP" altLang="en-US" sz="1000" b="0" i="0" u="none" strike="noStrike" kern="1200" cap="none" spc="0" normalizeH="0" baseline="0" noProof="0" dirty="0">
                          <a:ln>
                            <a:noFill/>
                          </a:ln>
                          <a:solidFill>
                            <a:schemeClr val="tx1"/>
                          </a:solidFill>
                          <a:effectLst/>
                          <a:uLnTx/>
                          <a:uFillTx/>
                          <a:latin typeface="ＭＳ Ｐゴシック"/>
                          <a:ea typeface="+mn-ea"/>
                          <a:cs typeface="+mn-cs"/>
                        </a:rPr>
                        <a:t>組織・事業の</a:t>
                      </a:r>
                      <a:endParaRPr kumimoji="1" lang="en-US" altLang="ja-JP" sz="1000" b="0" i="0" u="none" strike="noStrike" kern="1200" cap="none" spc="0" normalizeH="0" baseline="0" noProof="0" dirty="0">
                        <a:ln>
                          <a:noFill/>
                        </a:ln>
                        <a:solidFill>
                          <a:schemeClr val="tx1"/>
                        </a:solidFill>
                        <a:effectLst/>
                        <a:uLnTx/>
                        <a:uFillTx/>
                        <a:latin typeface="ＭＳ Ｐゴシック"/>
                        <a:ea typeface="+mn-ea"/>
                        <a:cs typeface="+mn-cs"/>
                      </a:endParaRPr>
                    </a:p>
                    <a:p>
                      <a:pPr marL="0" marR="0" lvl="0" indent="0" algn="just" defTabSz="914400" rtl="0" eaLnBrk="1" fontAlgn="ctr"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chemeClr val="tx1"/>
                          </a:solidFill>
                          <a:effectLst/>
                          <a:uLnTx/>
                          <a:uFillTx/>
                          <a:latin typeface="ＭＳ Ｐゴシック"/>
                          <a:ea typeface="+mn-ea"/>
                          <a:cs typeface="+mn-cs"/>
                        </a:rPr>
                        <a:t>　一元化</a:t>
                      </a:r>
                    </a:p>
                  </a:txBody>
                  <a:tcPr marL="4630" marR="4630" marT="463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rtl="0" fontAlgn="ctr"/>
                      <a:r>
                        <a:rPr lang="ja-JP" altLang="en-US" sz="1000" b="0" i="0" u="none" strike="noStrike" dirty="0" smtClean="0">
                          <a:solidFill>
                            <a:schemeClr val="tx1"/>
                          </a:solidFill>
                          <a:latin typeface="ＭＳ Ｐゴシック"/>
                        </a:rPr>
                        <a:t>大阪府立大学／大阪市立大学</a:t>
                      </a:r>
                      <a:endParaRPr lang="ja-JP" altLang="en-US" sz="1000" b="0" i="0" u="none" strike="noStrike" dirty="0">
                        <a:solidFill>
                          <a:schemeClr val="tx1"/>
                        </a:solidFill>
                        <a:latin typeface="ＭＳ Ｐゴシック"/>
                      </a:endParaRP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dirty="0">
                          <a:solidFill>
                            <a:schemeClr val="tx1"/>
                          </a:solidFill>
                          <a:latin typeface="ＭＳ Ｐゴシック"/>
                        </a:rPr>
                        <a:t>✔</a:t>
                      </a:r>
                    </a:p>
                  </a:txBody>
                  <a:tcPr marL="4630" marR="4630" marT="4630" marB="0" vert="eaVert"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dirty="0">
                          <a:solidFill>
                            <a:schemeClr val="tx1"/>
                          </a:solidFill>
                          <a:latin typeface="ＭＳ Ｐゴシック"/>
                        </a:rPr>
                        <a:t>　</a:t>
                      </a: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dirty="0">
                          <a:solidFill>
                            <a:schemeClr val="tx1"/>
                          </a:solidFill>
                          <a:latin typeface="ＭＳ Ｐゴシック"/>
                        </a:rPr>
                        <a:t>　</a:t>
                      </a:r>
                    </a:p>
                  </a:txBody>
                  <a:tcPr marL="4630" marR="4630" marT="4630" marB="0" vert="eaVert"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dirty="0">
                          <a:solidFill>
                            <a:schemeClr val="tx1"/>
                          </a:solidFill>
                          <a:latin typeface="ＭＳ Ｐゴシック"/>
                        </a:rPr>
                        <a:t>　</a:t>
                      </a: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a:solidFill>
                            <a:schemeClr val="tx1"/>
                          </a:solidFill>
                          <a:latin typeface="ＭＳ Ｐゴシック"/>
                        </a:rPr>
                        <a:t>✔</a:t>
                      </a: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a:solidFill>
                            <a:schemeClr val="tx1"/>
                          </a:solidFill>
                          <a:latin typeface="ＭＳ Ｐゴシック"/>
                        </a:rPr>
                        <a:t>　</a:t>
                      </a: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ctr"/>
                      <a:r>
                        <a:rPr kumimoji="1" lang="ja-JP" altLang="en-US" sz="1000" b="0" i="0" u="none" strike="noStrike" kern="1200" cap="none" spc="0" normalizeH="0" baseline="0" noProof="0" dirty="0" smtClean="0">
                          <a:ln>
                            <a:noFill/>
                          </a:ln>
                          <a:solidFill>
                            <a:schemeClr val="tx1"/>
                          </a:solidFill>
                          <a:effectLst/>
                          <a:uLnTx/>
                          <a:uFillTx/>
                          <a:latin typeface="ＭＳ Ｐゴシック"/>
                          <a:ea typeface="+mn-ea"/>
                          <a:cs typeface="+mn-cs"/>
                        </a:rPr>
                        <a:t>経済戦略局</a:t>
                      </a:r>
                      <a:endParaRPr lang="ja-JP" altLang="en-US" sz="1000" b="0" i="0" u="none" strike="noStrike" dirty="0">
                        <a:solidFill>
                          <a:schemeClr val="tx1"/>
                        </a:solidFill>
                        <a:latin typeface="ＭＳ Ｐゴシック"/>
                      </a:endParaRP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tcPr>
                </a:tc>
                <a:extLst>
                  <a:ext uri="{0D108BD9-81ED-4DB2-BD59-A6C34878D82A}">
                    <a16:rowId xmlns:a16="http://schemas.microsoft.com/office/drawing/2014/main" xmlns="" val="10003"/>
                  </a:ext>
                </a:extLst>
              </a:tr>
              <a:tr h="522589">
                <a:tc>
                  <a:txBody>
                    <a:bodyPr/>
                    <a:lstStyle/>
                    <a:p>
                      <a:pPr algn="ctr" fontAlgn="ctr"/>
                      <a:r>
                        <a:rPr lang="en-US" sz="1000" b="0" i="0" u="none" strike="noStrike" dirty="0">
                          <a:solidFill>
                            <a:srgbClr val="000000"/>
                          </a:solidFill>
                          <a:latin typeface="ＭＳ Ｐゴシック"/>
                        </a:rPr>
                        <a:t>D</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en-US" altLang="ja-JP" sz="1000" b="0" i="0" u="none" strike="noStrike" dirty="0">
                          <a:solidFill>
                            <a:srgbClr val="000000"/>
                          </a:solidFill>
                          <a:latin typeface="ＭＳ Ｐゴシック"/>
                        </a:rPr>
                        <a:t>6</a:t>
                      </a:r>
                      <a:r>
                        <a:rPr lang="en-US" altLang="ja-JP" sz="1000" b="0" i="0" u="none" strike="noStrike" dirty="0" smtClean="0">
                          <a:solidFill>
                            <a:srgbClr val="000000"/>
                          </a:solidFill>
                          <a:latin typeface="ＭＳ Ｐゴシック"/>
                        </a:rPr>
                        <a:t>.</a:t>
                      </a:r>
                      <a:endParaRPr lang="en-US" altLang="ja-JP" sz="1000" b="0" i="0" u="none" strike="noStrike" dirty="0">
                        <a:solidFill>
                          <a:srgbClr val="000000"/>
                        </a:solidFill>
                        <a:latin typeface="ＭＳ Ｐゴシック"/>
                      </a:endParaRPr>
                    </a:p>
                  </a:txBody>
                  <a:tcPr marL="4630" marR="4630" marT="463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en-US" altLang="ja-JP" sz="1000" b="0" i="0" u="none" strike="noStrike" dirty="0" smtClean="0">
                          <a:solidFill>
                            <a:srgbClr val="000000"/>
                          </a:solidFill>
                          <a:latin typeface="ＭＳ Ｐゴシック"/>
                        </a:rPr>
                        <a:t>(102)</a:t>
                      </a:r>
                      <a:endParaRPr lang="en-US" altLang="ja-JP" sz="1000" b="0" i="0" u="none" strike="noStrike" dirty="0">
                        <a:solidFill>
                          <a:srgbClr val="000000"/>
                        </a:solidFill>
                        <a:latin typeface="ＭＳ Ｐゴシック"/>
                      </a:endParaRP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en-US" altLang="ja-JP" sz="1000" b="0" i="0" u="none" strike="noStrike" dirty="0">
                          <a:solidFill>
                            <a:srgbClr val="000000"/>
                          </a:solidFill>
                          <a:latin typeface="ＭＳ Ｐゴシック"/>
                        </a:rPr>
                        <a:t>Ⅲ</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marL="0" marR="0" lvl="0" indent="0" algn="just" defTabSz="914400" rtl="0" eaLnBrk="1" fontAlgn="ctr"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smtClean="0">
                          <a:ln>
                            <a:noFill/>
                          </a:ln>
                          <a:solidFill>
                            <a:schemeClr val="tx1"/>
                          </a:solidFill>
                          <a:effectLst/>
                          <a:uLnTx/>
                          <a:uFillTx/>
                          <a:latin typeface="ＭＳ Ｐゴシック"/>
                          <a:ea typeface="+mn-ea"/>
                          <a:cs typeface="+mn-cs"/>
                        </a:rPr>
                        <a:t>(7) </a:t>
                      </a:r>
                      <a:r>
                        <a:rPr kumimoji="1" lang="ja-JP" altLang="en-US" sz="1000" b="0" i="0" u="none" strike="noStrike" kern="1200" cap="none" spc="0" normalizeH="0" baseline="0" noProof="0" dirty="0" smtClean="0">
                          <a:ln>
                            <a:noFill/>
                          </a:ln>
                          <a:solidFill>
                            <a:schemeClr val="tx1"/>
                          </a:solidFill>
                          <a:effectLst/>
                          <a:uLnTx/>
                          <a:uFillTx/>
                          <a:latin typeface="ＭＳ Ｐゴシック"/>
                          <a:ea typeface="+mn-ea"/>
                          <a:cs typeface="+mn-cs"/>
                        </a:rPr>
                        <a:t>組織・事業の</a:t>
                      </a:r>
                      <a:endParaRPr kumimoji="1" lang="en-US" altLang="ja-JP" sz="1000" b="0" i="0" u="none" strike="noStrike" kern="1200" cap="none" spc="0" normalizeH="0" baseline="0" noProof="0" dirty="0" smtClean="0">
                        <a:ln>
                          <a:noFill/>
                        </a:ln>
                        <a:solidFill>
                          <a:schemeClr val="tx1"/>
                        </a:solidFill>
                        <a:effectLst/>
                        <a:uLnTx/>
                        <a:uFillTx/>
                        <a:latin typeface="ＭＳ Ｐゴシック"/>
                        <a:ea typeface="+mn-ea"/>
                        <a:cs typeface="+mn-cs"/>
                      </a:endParaRPr>
                    </a:p>
                    <a:p>
                      <a:pPr marL="0" marR="0" lvl="0" indent="0" algn="just" defTabSz="914400" rtl="0" eaLnBrk="1" fontAlgn="ctr"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smtClean="0">
                          <a:ln>
                            <a:noFill/>
                          </a:ln>
                          <a:solidFill>
                            <a:schemeClr val="tx1"/>
                          </a:solidFill>
                          <a:effectLst/>
                          <a:uLnTx/>
                          <a:uFillTx/>
                          <a:latin typeface="ＭＳ Ｐゴシック"/>
                          <a:ea typeface="+mn-ea"/>
                          <a:cs typeface="+mn-cs"/>
                        </a:rPr>
                        <a:t>　一元化</a:t>
                      </a:r>
                      <a:endParaRPr kumimoji="1" lang="ja-JP" altLang="en-US" sz="1000" b="0" i="0" u="none" strike="noStrike" kern="1200" cap="none" spc="0" normalizeH="0" baseline="0" noProof="0" dirty="0">
                        <a:ln>
                          <a:noFill/>
                        </a:ln>
                        <a:solidFill>
                          <a:schemeClr val="tx1"/>
                        </a:solidFill>
                        <a:effectLst/>
                        <a:uLnTx/>
                        <a:uFillTx/>
                        <a:latin typeface="ＭＳ Ｐゴシック"/>
                        <a:ea typeface="+mn-ea"/>
                        <a:cs typeface="+mn-cs"/>
                      </a:endParaRPr>
                    </a:p>
                  </a:txBody>
                  <a:tcPr marL="4630" marR="4630" marT="463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rtl="0" fontAlgn="ctr"/>
                      <a:r>
                        <a:rPr lang="ja-JP" altLang="en-US" sz="1000" b="0" i="0" u="none" strike="noStrike" dirty="0">
                          <a:solidFill>
                            <a:schemeClr val="tx1"/>
                          </a:solidFill>
                          <a:latin typeface="ＭＳ Ｐゴシック"/>
                        </a:rPr>
                        <a:t>大阪観光局の設置</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dirty="0">
                          <a:solidFill>
                            <a:schemeClr val="tx1"/>
                          </a:solidFill>
                          <a:latin typeface="ＭＳ Ｐゴシック"/>
                        </a:rPr>
                        <a:t>✔</a:t>
                      </a:r>
                    </a:p>
                  </a:txBody>
                  <a:tcPr marL="4630" marR="4630" marT="4630" marB="0" vert="eaVert"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dirty="0">
                          <a:solidFill>
                            <a:schemeClr val="tx1"/>
                          </a:solidFill>
                          <a:latin typeface="ＭＳ Ｐゴシック"/>
                        </a:rPr>
                        <a:t>　</a:t>
                      </a: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dirty="0">
                          <a:solidFill>
                            <a:schemeClr val="tx1"/>
                          </a:solidFill>
                          <a:latin typeface="ＭＳ Ｐゴシック"/>
                        </a:rPr>
                        <a:t>✔</a:t>
                      </a:r>
                    </a:p>
                  </a:txBody>
                  <a:tcPr marL="4630" marR="4630" marT="4630" marB="0" vert="eaVert"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dirty="0">
                          <a:solidFill>
                            <a:schemeClr val="tx1"/>
                          </a:solidFill>
                          <a:latin typeface="ＭＳ Ｐゴシック"/>
                        </a:rPr>
                        <a:t>　</a:t>
                      </a: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dirty="0">
                          <a:solidFill>
                            <a:schemeClr val="tx1"/>
                          </a:solidFill>
                          <a:latin typeface="ＭＳ Ｐゴシック"/>
                        </a:rPr>
                        <a:t>✔</a:t>
                      </a: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dirty="0">
                          <a:solidFill>
                            <a:schemeClr val="tx1"/>
                          </a:solidFill>
                          <a:latin typeface="ＭＳ Ｐゴシック"/>
                        </a:rPr>
                        <a:t>　</a:t>
                      </a: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ctr"/>
                      <a:r>
                        <a:rPr lang="ja-JP" altLang="en-US" sz="1000" b="0" i="0" u="none" strike="noStrike" dirty="0">
                          <a:solidFill>
                            <a:schemeClr val="tx1"/>
                          </a:solidFill>
                          <a:latin typeface="ＭＳ Ｐゴシック"/>
                        </a:rPr>
                        <a:t>経済戦略局</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extLst>
                  <a:ext uri="{0D108BD9-81ED-4DB2-BD59-A6C34878D82A}">
                    <a16:rowId xmlns:a16="http://schemas.microsoft.com/office/drawing/2014/main" xmlns="" val="10004"/>
                  </a:ext>
                </a:extLst>
              </a:tr>
              <a:tr h="522589">
                <a:tc>
                  <a:txBody>
                    <a:bodyPr/>
                    <a:lstStyle/>
                    <a:p>
                      <a:pPr algn="ctr" fontAlgn="ctr"/>
                      <a:r>
                        <a:rPr lang="en-US" sz="1000" b="0" i="0" u="none" strike="noStrike" dirty="0">
                          <a:solidFill>
                            <a:srgbClr val="000000"/>
                          </a:solidFill>
                          <a:latin typeface="ＭＳ Ｐゴシック"/>
                        </a:rPr>
                        <a:t>D</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en-US" altLang="ja-JP" sz="1000" b="0" i="0" u="none" strike="noStrike" dirty="0">
                          <a:solidFill>
                            <a:srgbClr val="000000"/>
                          </a:solidFill>
                          <a:latin typeface="ＭＳ Ｐゴシック"/>
                        </a:rPr>
                        <a:t>6</a:t>
                      </a:r>
                      <a:r>
                        <a:rPr lang="en-US" altLang="ja-JP" sz="1000" b="0" i="0" u="none" strike="noStrike" dirty="0" smtClean="0">
                          <a:solidFill>
                            <a:srgbClr val="000000"/>
                          </a:solidFill>
                          <a:latin typeface="ＭＳ Ｐゴシック"/>
                        </a:rPr>
                        <a:t>.</a:t>
                      </a:r>
                      <a:endParaRPr lang="en-US" altLang="ja-JP" sz="1000" b="0" i="0" u="none" strike="noStrike" dirty="0">
                        <a:solidFill>
                          <a:srgbClr val="000000"/>
                        </a:solidFill>
                        <a:latin typeface="ＭＳ Ｐゴシック"/>
                      </a:endParaRPr>
                    </a:p>
                  </a:txBody>
                  <a:tcPr marL="4630" marR="4630" marT="463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en-US" altLang="ja-JP" sz="1000" b="0" i="0" u="none" strike="noStrike" dirty="0" smtClean="0">
                          <a:solidFill>
                            <a:srgbClr val="000000"/>
                          </a:solidFill>
                          <a:latin typeface="ＭＳ Ｐゴシック"/>
                        </a:rPr>
                        <a:t>(103)</a:t>
                      </a:r>
                      <a:endParaRPr lang="en-US" altLang="ja-JP" sz="1000" b="0" i="0" u="none" strike="noStrike" dirty="0">
                        <a:solidFill>
                          <a:srgbClr val="000000"/>
                        </a:solidFill>
                        <a:latin typeface="ＭＳ Ｐゴシック"/>
                      </a:endParaRP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en-US" altLang="ja-JP" sz="1000" b="0" i="0" u="none" strike="noStrike" dirty="0">
                          <a:solidFill>
                            <a:srgbClr val="000000"/>
                          </a:solidFill>
                          <a:latin typeface="ＭＳ Ｐゴシック"/>
                        </a:rPr>
                        <a:t>Ⅲ</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marL="0" marR="0" lvl="0" indent="0" algn="just" defTabSz="914400" rtl="0" eaLnBrk="1" fontAlgn="ctr"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smtClean="0">
                          <a:ln>
                            <a:noFill/>
                          </a:ln>
                          <a:solidFill>
                            <a:schemeClr val="tx1"/>
                          </a:solidFill>
                          <a:effectLst/>
                          <a:uLnTx/>
                          <a:uFillTx/>
                          <a:latin typeface="ＭＳ Ｐゴシック"/>
                          <a:ea typeface="+mn-ea"/>
                          <a:cs typeface="+mn-cs"/>
                        </a:rPr>
                        <a:t>(7) </a:t>
                      </a:r>
                      <a:r>
                        <a:rPr kumimoji="1" lang="ja-JP" altLang="en-US" sz="1000" b="0" i="0" u="none" strike="noStrike" kern="1200" cap="none" spc="0" normalizeH="0" baseline="0" noProof="0" dirty="0">
                          <a:ln>
                            <a:noFill/>
                          </a:ln>
                          <a:solidFill>
                            <a:schemeClr val="tx1"/>
                          </a:solidFill>
                          <a:effectLst/>
                          <a:uLnTx/>
                          <a:uFillTx/>
                          <a:latin typeface="ＭＳ Ｐゴシック"/>
                          <a:ea typeface="+mn-ea"/>
                          <a:cs typeface="+mn-cs"/>
                        </a:rPr>
                        <a:t>組織・事業の</a:t>
                      </a:r>
                      <a:endParaRPr kumimoji="1" lang="en-US" altLang="ja-JP" sz="1000" b="0" i="0" u="none" strike="noStrike" kern="1200" cap="none" spc="0" normalizeH="0" baseline="0" noProof="0" dirty="0">
                        <a:ln>
                          <a:noFill/>
                        </a:ln>
                        <a:solidFill>
                          <a:schemeClr val="tx1"/>
                        </a:solidFill>
                        <a:effectLst/>
                        <a:uLnTx/>
                        <a:uFillTx/>
                        <a:latin typeface="ＭＳ Ｐゴシック"/>
                        <a:ea typeface="+mn-ea"/>
                        <a:cs typeface="+mn-cs"/>
                      </a:endParaRPr>
                    </a:p>
                    <a:p>
                      <a:pPr marL="0" marR="0" lvl="0" indent="0" algn="just" defTabSz="914400" rtl="0" eaLnBrk="1" fontAlgn="ctr"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chemeClr val="tx1"/>
                          </a:solidFill>
                          <a:effectLst/>
                          <a:uLnTx/>
                          <a:uFillTx/>
                          <a:latin typeface="ＭＳ Ｐゴシック"/>
                          <a:ea typeface="+mn-ea"/>
                          <a:cs typeface="+mn-cs"/>
                        </a:rPr>
                        <a:t>　一元化</a:t>
                      </a:r>
                    </a:p>
                  </a:txBody>
                  <a:tcPr marL="4630" marR="4630" marT="463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rtl="0" fontAlgn="ctr"/>
                      <a:r>
                        <a:rPr lang="zh-TW" altLang="en-US" sz="1000" b="0" i="0" u="none" strike="noStrike" dirty="0" smtClean="0">
                          <a:solidFill>
                            <a:schemeClr val="tx1"/>
                          </a:solidFill>
                          <a:latin typeface="ＭＳ Ｐゴシック" panose="020B0600070205080204" pitchFamily="50" charset="-128"/>
                          <a:ea typeface="ＭＳ Ｐゴシック" panose="020B0600070205080204" pitchFamily="50" charset="-128"/>
                        </a:rPr>
                        <a:t>大阪府立産業技術研究所／大阪市立工業研究所</a:t>
                      </a:r>
                      <a:endParaRPr lang="ja-JP" altLang="en-US" sz="1000" b="0" i="0" u="none" strike="noStrike" dirty="0">
                        <a:solidFill>
                          <a:schemeClr val="tx1"/>
                        </a:solidFill>
                        <a:latin typeface="ＭＳ Ｐゴシック" panose="020B0600070205080204" pitchFamily="50" charset="-128"/>
                        <a:ea typeface="ＭＳ Ｐゴシック" panose="020B0600070205080204" pitchFamily="50" charset="-128"/>
                      </a:endParaRP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dirty="0">
                          <a:solidFill>
                            <a:schemeClr val="tx1"/>
                          </a:solidFill>
                          <a:latin typeface="ＭＳ Ｐゴシック"/>
                        </a:rPr>
                        <a:t>✔</a:t>
                      </a:r>
                    </a:p>
                  </a:txBody>
                  <a:tcPr marL="4630" marR="4630" marT="4630" marB="0" vert="eaVert"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a:solidFill>
                            <a:schemeClr val="tx1"/>
                          </a:solidFill>
                          <a:latin typeface="ＭＳ Ｐゴシック"/>
                        </a:rPr>
                        <a:t>　</a:t>
                      </a: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dirty="0">
                          <a:solidFill>
                            <a:schemeClr val="tx1"/>
                          </a:solidFill>
                          <a:latin typeface="ＭＳ Ｐゴシック"/>
                        </a:rPr>
                        <a:t>　</a:t>
                      </a:r>
                    </a:p>
                  </a:txBody>
                  <a:tcPr marL="4630" marR="4630" marT="4630" marB="0" vert="eaVert"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dirty="0">
                          <a:solidFill>
                            <a:schemeClr val="tx1"/>
                          </a:solidFill>
                          <a:latin typeface="ＭＳ Ｐゴシック"/>
                        </a:rPr>
                        <a:t>　</a:t>
                      </a: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dirty="0">
                          <a:solidFill>
                            <a:schemeClr val="tx1"/>
                          </a:solidFill>
                          <a:latin typeface="ＭＳ Ｐゴシック"/>
                        </a:rPr>
                        <a:t>✔</a:t>
                      </a: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dirty="0">
                          <a:solidFill>
                            <a:schemeClr val="tx1"/>
                          </a:solidFill>
                          <a:latin typeface="ＭＳ Ｐゴシック"/>
                        </a:rPr>
                        <a:t>　</a:t>
                      </a: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ctr"/>
                      <a:r>
                        <a:rPr kumimoji="1" lang="ja-JP" altLang="en-US" sz="1000" b="0" i="0" u="none" strike="noStrike" kern="1200" cap="none" spc="0" normalizeH="0" baseline="0" noProof="0" dirty="0" smtClean="0">
                          <a:ln>
                            <a:noFill/>
                          </a:ln>
                          <a:solidFill>
                            <a:schemeClr val="tx1"/>
                          </a:solidFill>
                          <a:effectLst/>
                          <a:uLnTx/>
                          <a:uFillTx/>
                          <a:latin typeface="ＭＳ Ｐゴシック"/>
                          <a:ea typeface="+mn-ea"/>
                          <a:cs typeface="+mn-cs"/>
                        </a:rPr>
                        <a:t>経済戦略局</a:t>
                      </a:r>
                      <a:endParaRPr lang="ja-JP" altLang="en-US" sz="1100" b="0" i="0" u="none" strike="noStrike" dirty="0">
                        <a:solidFill>
                          <a:schemeClr val="tx1"/>
                        </a:solidFill>
                        <a:latin typeface="ＭＳ Ｐゴシック"/>
                      </a:endParaRP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extLst>
                  <a:ext uri="{0D108BD9-81ED-4DB2-BD59-A6C34878D82A}">
                    <a16:rowId xmlns:a16="http://schemas.microsoft.com/office/drawing/2014/main" xmlns="" val="10005"/>
                  </a:ext>
                </a:extLst>
              </a:tr>
              <a:tr h="522589">
                <a:tc>
                  <a:txBody>
                    <a:bodyPr/>
                    <a:lstStyle/>
                    <a:p>
                      <a:pPr algn="ctr" fontAlgn="ctr"/>
                      <a:r>
                        <a:rPr lang="en-US" sz="1000" b="0" i="0" u="none" strike="noStrike" dirty="0">
                          <a:solidFill>
                            <a:srgbClr val="000000"/>
                          </a:solidFill>
                          <a:latin typeface="ＭＳ Ｐゴシック"/>
                        </a:rPr>
                        <a:t>D</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en-US" altLang="ja-JP" sz="1000" b="0" i="0" u="none" strike="noStrike" dirty="0">
                          <a:solidFill>
                            <a:srgbClr val="000000"/>
                          </a:solidFill>
                          <a:latin typeface="ＭＳ Ｐゴシック"/>
                        </a:rPr>
                        <a:t>6</a:t>
                      </a:r>
                      <a:r>
                        <a:rPr lang="en-US" altLang="ja-JP" sz="1000" b="0" i="0" u="none" strike="noStrike" dirty="0" smtClean="0">
                          <a:solidFill>
                            <a:srgbClr val="000000"/>
                          </a:solidFill>
                          <a:latin typeface="ＭＳ Ｐゴシック"/>
                        </a:rPr>
                        <a:t>.</a:t>
                      </a:r>
                      <a:endParaRPr lang="en-US" altLang="ja-JP" sz="1000" b="0" i="0" u="none" strike="noStrike" dirty="0">
                        <a:solidFill>
                          <a:srgbClr val="000000"/>
                        </a:solidFill>
                        <a:latin typeface="ＭＳ Ｐゴシック"/>
                      </a:endParaRPr>
                    </a:p>
                  </a:txBody>
                  <a:tcPr marL="4630" marR="4630" marT="463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en-US" altLang="ja-JP" sz="1000" b="0" i="0" u="none" strike="noStrike" dirty="0" smtClean="0">
                          <a:solidFill>
                            <a:srgbClr val="000000"/>
                          </a:solidFill>
                          <a:latin typeface="ＭＳ Ｐゴシック"/>
                        </a:rPr>
                        <a:t>(104)</a:t>
                      </a:r>
                      <a:endParaRPr lang="en-US" altLang="ja-JP" sz="1000" b="0" i="0" u="none" strike="noStrike" dirty="0">
                        <a:solidFill>
                          <a:srgbClr val="000000"/>
                        </a:solidFill>
                        <a:latin typeface="ＭＳ Ｐゴシック"/>
                      </a:endParaRP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en-US" altLang="ja-JP" sz="1000" b="0" i="0" u="none" strike="noStrike" dirty="0">
                          <a:solidFill>
                            <a:srgbClr val="000000"/>
                          </a:solidFill>
                          <a:latin typeface="ＭＳ Ｐゴシック"/>
                        </a:rPr>
                        <a:t>Ⅲ</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marL="0" marR="0" lvl="0" indent="0" algn="just" defTabSz="914400" rtl="0" eaLnBrk="1" fontAlgn="ctr"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smtClean="0">
                          <a:ln>
                            <a:noFill/>
                          </a:ln>
                          <a:solidFill>
                            <a:schemeClr val="tx1"/>
                          </a:solidFill>
                          <a:effectLst/>
                          <a:uLnTx/>
                          <a:uFillTx/>
                          <a:latin typeface="ＭＳ Ｐゴシック"/>
                          <a:ea typeface="+mn-ea"/>
                          <a:cs typeface="+mn-cs"/>
                        </a:rPr>
                        <a:t>(7) </a:t>
                      </a:r>
                      <a:r>
                        <a:rPr kumimoji="1" lang="ja-JP" altLang="en-US" sz="1000" b="0" i="0" u="none" strike="noStrike" kern="1200" cap="none" spc="0" normalizeH="0" baseline="0" noProof="0" dirty="0">
                          <a:ln>
                            <a:noFill/>
                          </a:ln>
                          <a:solidFill>
                            <a:schemeClr val="tx1"/>
                          </a:solidFill>
                          <a:effectLst/>
                          <a:uLnTx/>
                          <a:uFillTx/>
                          <a:latin typeface="ＭＳ Ｐゴシック"/>
                          <a:ea typeface="+mn-ea"/>
                          <a:cs typeface="+mn-cs"/>
                        </a:rPr>
                        <a:t>組織・事業の</a:t>
                      </a:r>
                      <a:endParaRPr kumimoji="1" lang="en-US" altLang="ja-JP" sz="1000" b="0" i="0" u="none" strike="noStrike" kern="1200" cap="none" spc="0" normalizeH="0" baseline="0" noProof="0" dirty="0">
                        <a:ln>
                          <a:noFill/>
                        </a:ln>
                        <a:solidFill>
                          <a:schemeClr val="tx1"/>
                        </a:solidFill>
                        <a:effectLst/>
                        <a:uLnTx/>
                        <a:uFillTx/>
                        <a:latin typeface="ＭＳ Ｐゴシック"/>
                        <a:ea typeface="+mn-ea"/>
                        <a:cs typeface="+mn-cs"/>
                      </a:endParaRPr>
                    </a:p>
                    <a:p>
                      <a:pPr marL="0" marR="0" lvl="0" indent="0" algn="just" defTabSz="914400" rtl="0" eaLnBrk="1" fontAlgn="ctr"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chemeClr val="tx1"/>
                          </a:solidFill>
                          <a:effectLst/>
                          <a:uLnTx/>
                          <a:uFillTx/>
                          <a:latin typeface="ＭＳ Ｐゴシック"/>
                          <a:ea typeface="+mn-ea"/>
                          <a:cs typeface="+mn-cs"/>
                        </a:rPr>
                        <a:t>　一元化</a:t>
                      </a:r>
                    </a:p>
                  </a:txBody>
                  <a:tcPr marL="4630" marR="4630" marT="463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rtl="0" fontAlgn="ctr"/>
                      <a:r>
                        <a:rPr lang="ja-JP" altLang="en-US" sz="1000" b="0" i="0" u="none" strike="noStrike" dirty="0" smtClean="0">
                          <a:solidFill>
                            <a:schemeClr val="tx1"/>
                          </a:solidFill>
                          <a:latin typeface="ＭＳ Ｐゴシック"/>
                        </a:rPr>
                        <a:t>大阪産業振興機構／大阪市都市型産業振興センター</a:t>
                      </a:r>
                      <a:endParaRPr lang="ja-JP" altLang="en-US" sz="1000" b="0" i="0" u="none" strike="noStrike" dirty="0">
                        <a:solidFill>
                          <a:schemeClr val="tx1"/>
                        </a:solidFill>
                        <a:latin typeface="ＭＳ Ｐゴシック"/>
                      </a:endParaRP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dirty="0">
                          <a:solidFill>
                            <a:schemeClr val="tx1"/>
                          </a:solidFill>
                          <a:latin typeface="ＭＳ Ｐゴシック"/>
                        </a:rPr>
                        <a:t>✔</a:t>
                      </a:r>
                    </a:p>
                  </a:txBody>
                  <a:tcPr marL="4630" marR="4630" marT="4630" marB="0" vert="eaVert"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dirty="0">
                          <a:solidFill>
                            <a:schemeClr val="tx1"/>
                          </a:solidFill>
                          <a:latin typeface="ＭＳ Ｐゴシック"/>
                        </a:rPr>
                        <a:t>　</a:t>
                      </a: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dirty="0">
                          <a:solidFill>
                            <a:schemeClr val="tx1"/>
                          </a:solidFill>
                          <a:latin typeface="ＭＳ Ｐゴシック"/>
                        </a:rPr>
                        <a:t>　</a:t>
                      </a:r>
                    </a:p>
                  </a:txBody>
                  <a:tcPr marL="4630" marR="4630" marT="4630" marB="0" vert="eaVert"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dirty="0">
                          <a:solidFill>
                            <a:schemeClr val="tx1"/>
                          </a:solidFill>
                          <a:latin typeface="ＭＳ Ｐゴシック"/>
                        </a:rPr>
                        <a:t>　</a:t>
                      </a: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dirty="0">
                          <a:solidFill>
                            <a:schemeClr val="tx1"/>
                          </a:solidFill>
                          <a:latin typeface="ＭＳ Ｐゴシック"/>
                        </a:rPr>
                        <a:t>✔</a:t>
                      </a: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dirty="0">
                          <a:solidFill>
                            <a:schemeClr val="tx1"/>
                          </a:solidFill>
                          <a:latin typeface="ＭＳ Ｐゴシック"/>
                        </a:rPr>
                        <a:t>　</a:t>
                      </a: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ctr"/>
                      <a:r>
                        <a:rPr kumimoji="1" lang="ja-JP" altLang="en-US" sz="1000" b="0" i="0" u="none" strike="noStrike" kern="1200" cap="none" spc="0" normalizeH="0" baseline="0" noProof="0" dirty="0" smtClean="0">
                          <a:ln>
                            <a:noFill/>
                          </a:ln>
                          <a:solidFill>
                            <a:schemeClr val="tx1"/>
                          </a:solidFill>
                          <a:effectLst/>
                          <a:uLnTx/>
                          <a:uFillTx/>
                          <a:latin typeface="ＭＳ Ｐゴシック"/>
                          <a:ea typeface="+mn-ea"/>
                          <a:cs typeface="+mn-cs"/>
                        </a:rPr>
                        <a:t>経済戦略局</a:t>
                      </a:r>
                      <a:endParaRPr lang="ja-JP" altLang="en-US" sz="1100" b="0" i="0" u="none" strike="noStrike" dirty="0">
                        <a:solidFill>
                          <a:schemeClr val="tx1"/>
                        </a:solidFill>
                        <a:latin typeface="ＭＳ Ｐゴシック"/>
                      </a:endParaRP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extLst>
                  <a:ext uri="{0D108BD9-81ED-4DB2-BD59-A6C34878D82A}">
                    <a16:rowId xmlns:a16="http://schemas.microsoft.com/office/drawing/2014/main" xmlns="" val="10006"/>
                  </a:ext>
                </a:extLst>
              </a:tr>
              <a:tr h="522589">
                <a:tc>
                  <a:txBody>
                    <a:bodyPr/>
                    <a:lstStyle/>
                    <a:p>
                      <a:pPr algn="ctr" fontAlgn="ctr"/>
                      <a:r>
                        <a:rPr lang="en-US" sz="1000" b="0" i="0" u="none" strike="noStrike">
                          <a:solidFill>
                            <a:srgbClr val="000000"/>
                          </a:solidFill>
                          <a:latin typeface="ＭＳ Ｐゴシック"/>
                        </a:rPr>
                        <a:t>D</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en-US" altLang="ja-JP" sz="1000" b="0" i="0" u="none" strike="noStrike" dirty="0">
                          <a:solidFill>
                            <a:srgbClr val="000000"/>
                          </a:solidFill>
                          <a:latin typeface="ＭＳ Ｐゴシック"/>
                        </a:rPr>
                        <a:t>7</a:t>
                      </a:r>
                      <a:r>
                        <a:rPr lang="en-US" altLang="ja-JP" sz="1000" b="0" i="0" u="none" strike="noStrike" dirty="0" smtClean="0">
                          <a:solidFill>
                            <a:srgbClr val="000000"/>
                          </a:solidFill>
                          <a:latin typeface="ＭＳ Ｐゴシック"/>
                        </a:rPr>
                        <a:t>.</a:t>
                      </a:r>
                      <a:endParaRPr lang="en-US" altLang="ja-JP" sz="1000" b="0" i="0" u="none" strike="noStrike" dirty="0">
                        <a:solidFill>
                          <a:srgbClr val="000000"/>
                        </a:solidFill>
                        <a:latin typeface="ＭＳ Ｐゴシック"/>
                      </a:endParaRPr>
                    </a:p>
                  </a:txBody>
                  <a:tcPr marL="4630" marR="4630" marT="463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en-US" altLang="ja-JP" sz="1000" b="0" i="0" u="none" strike="noStrike" dirty="0" smtClean="0">
                          <a:solidFill>
                            <a:srgbClr val="000000"/>
                          </a:solidFill>
                          <a:latin typeface="ＭＳ Ｐゴシック"/>
                        </a:rPr>
                        <a:t>(105)</a:t>
                      </a:r>
                      <a:endParaRPr lang="en-US" altLang="ja-JP" sz="1000" b="0" i="0" u="none" strike="noStrike" dirty="0">
                        <a:solidFill>
                          <a:srgbClr val="000000"/>
                        </a:solidFill>
                        <a:latin typeface="ＭＳ Ｐゴシック"/>
                      </a:endParaRP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en-US" altLang="ja-JP" sz="1000" b="0" i="0" u="none" strike="noStrike" dirty="0">
                          <a:solidFill>
                            <a:srgbClr val="000000"/>
                          </a:solidFill>
                          <a:latin typeface="ＭＳ Ｐゴシック"/>
                        </a:rPr>
                        <a:t>Ⅲ</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marL="0" marR="0" lvl="0" indent="0" algn="just" defTabSz="914400" rtl="0" eaLnBrk="1" fontAlgn="ctr"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smtClean="0">
                          <a:ln>
                            <a:noFill/>
                          </a:ln>
                          <a:solidFill>
                            <a:schemeClr val="tx1"/>
                          </a:solidFill>
                          <a:effectLst/>
                          <a:uLnTx/>
                          <a:uFillTx/>
                          <a:latin typeface="ＭＳ Ｐゴシック"/>
                          <a:ea typeface="+mn-ea"/>
                          <a:cs typeface="+mn-cs"/>
                        </a:rPr>
                        <a:t>(8)</a:t>
                      </a:r>
                      <a:r>
                        <a:rPr kumimoji="1" lang="ja-JP" altLang="en-US" sz="1000" b="0" i="0" u="none" strike="noStrike" kern="1200" cap="none" spc="0" normalizeH="0" baseline="0" noProof="0" dirty="0" smtClean="0">
                          <a:ln>
                            <a:noFill/>
                          </a:ln>
                          <a:solidFill>
                            <a:schemeClr val="tx1"/>
                          </a:solidFill>
                          <a:effectLst/>
                          <a:uLnTx/>
                          <a:uFillTx/>
                          <a:latin typeface="ＭＳ Ｐゴシック"/>
                          <a:ea typeface="+mn-ea"/>
                          <a:cs typeface="+mn-cs"/>
                        </a:rPr>
                        <a:t>その他事業連携等</a:t>
                      </a:r>
                    </a:p>
                  </a:txBody>
                  <a:tcPr marL="4630" marR="4630" marT="463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rtl="0" fontAlgn="ctr"/>
                      <a:r>
                        <a:rPr lang="ja-JP" altLang="en-US" sz="1000" b="0" i="0" u="none" strike="noStrike" dirty="0">
                          <a:solidFill>
                            <a:schemeClr val="tx1"/>
                          </a:solidFill>
                          <a:latin typeface="ＭＳ Ｐゴシック"/>
                        </a:rPr>
                        <a:t>大阪府立中之島図書館・大阪市中央公会堂の連携</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a:solidFill>
                            <a:schemeClr val="tx1"/>
                          </a:solidFill>
                          <a:latin typeface="ＭＳ Ｐゴシック"/>
                        </a:rPr>
                        <a:t>✔</a:t>
                      </a:r>
                    </a:p>
                  </a:txBody>
                  <a:tcPr marL="4630" marR="4630" marT="4630" marB="0" vert="eaVert"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a:solidFill>
                            <a:schemeClr val="tx1"/>
                          </a:solidFill>
                          <a:latin typeface="ＭＳ Ｐゴシック"/>
                        </a:rPr>
                        <a:t>　</a:t>
                      </a: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dirty="0">
                          <a:solidFill>
                            <a:schemeClr val="tx1"/>
                          </a:solidFill>
                          <a:latin typeface="ＭＳ Ｐゴシック"/>
                        </a:rPr>
                        <a:t>　</a:t>
                      </a:r>
                    </a:p>
                  </a:txBody>
                  <a:tcPr marL="4630" marR="4630" marT="4630" marB="0" vert="eaVert"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dirty="0">
                          <a:solidFill>
                            <a:schemeClr val="tx1"/>
                          </a:solidFill>
                          <a:latin typeface="ＭＳ Ｐゴシック"/>
                        </a:rPr>
                        <a:t>　</a:t>
                      </a: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dirty="0">
                          <a:solidFill>
                            <a:schemeClr val="tx1"/>
                          </a:solidFill>
                          <a:latin typeface="ＭＳ Ｐゴシック"/>
                        </a:rPr>
                        <a:t>✔</a:t>
                      </a: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dirty="0">
                          <a:solidFill>
                            <a:schemeClr val="tx1"/>
                          </a:solidFill>
                          <a:latin typeface="ＭＳ Ｐゴシック"/>
                        </a:rPr>
                        <a:t>　</a:t>
                      </a: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ctr"/>
                      <a:r>
                        <a:rPr kumimoji="1" lang="ja-JP" altLang="en-US" sz="1000" b="0" i="0" u="none" strike="noStrike" kern="1200" cap="none" spc="0" normalizeH="0" baseline="0" noProof="0" dirty="0" smtClean="0">
                          <a:ln>
                            <a:noFill/>
                          </a:ln>
                          <a:solidFill>
                            <a:schemeClr val="tx1"/>
                          </a:solidFill>
                          <a:effectLst/>
                          <a:uLnTx/>
                          <a:uFillTx/>
                          <a:latin typeface="ＭＳ Ｐゴシック"/>
                          <a:ea typeface="+mn-ea"/>
                          <a:cs typeface="+mn-cs"/>
                        </a:rPr>
                        <a:t>経済戦略局</a:t>
                      </a:r>
                      <a:endParaRPr lang="ja-JP" altLang="en-US" sz="1100" b="0" i="0" u="none" strike="noStrike" dirty="0">
                        <a:solidFill>
                          <a:schemeClr val="tx1"/>
                        </a:solidFill>
                        <a:latin typeface="ＭＳ Ｐゴシック"/>
                      </a:endParaRP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extLst>
                  <a:ext uri="{0D108BD9-81ED-4DB2-BD59-A6C34878D82A}">
                    <a16:rowId xmlns:a16="http://schemas.microsoft.com/office/drawing/2014/main" xmlns="" val="10007"/>
                  </a:ext>
                </a:extLst>
              </a:tr>
              <a:tr h="522589">
                <a:tc>
                  <a:txBody>
                    <a:bodyPr/>
                    <a:lstStyle/>
                    <a:p>
                      <a:pPr algn="ctr" fontAlgn="ctr"/>
                      <a:r>
                        <a:rPr lang="en-US" sz="1000" b="0" i="0" u="none" strike="noStrike" dirty="0">
                          <a:solidFill>
                            <a:srgbClr val="000000"/>
                          </a:solidFill>
                          <a:latin typeface="ＭＳ Ｐゴシック"/>
                        </a:rPr>
                        <a:t>D</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en-US" altLang="ja-JP" sz="1000" b="0" i="0" u="none" strike="noStrike" dirty="0" smtClean="0">
                          <a:solidFill>
                            <a:srgbClr val="000000"/>
                          </a:solidFill>
                          <a:latin typeface="ＭＳ Ｐゴシック"/>
                        </a:rPr>
                        <a:t>7.</a:t>
                      </a:r>
                      <a:endParaRPr lang="en-US" altLang="ja-JP" sz="1000" b="0" i="0" u="none" strike="noStrike" dirty="0">
                        <a:solidFill>
                          <a:srgbClr val="000000"/>
                        </a:solidFill>
                        <a:latin typeface="ＭＳ Ｐゴシック"/>
                      </a:endParaRPr>
                    </a:p>
                  </a:txBody>
                  <a:tcPr marL="4630" marR="4630" marT="463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en-US" altLang="ja-JP" sz="1000" b="0" i="0" u="none" strike="noStrike" dirty="0" smtClean="0">
                          <a:solidFill>
                            <a:srgbClr val="000000"/>
                          </a:solidFill>
                          <a:latin typeface="ＭＳ Ｐゴシック"/>
                        </a:rPr>
                        <a:t>(106)</a:t>
                      </a:r>
                      <a:endParaRPr lang="en-US" altLang="ja-JP" sz="1000" b="0" i="0" u="none" strike="noStrike" dirty="0">
                        <a:solidFill>
                          <a:srgbClr val="000000"/>
                        </a:solidFill>
                        <a:latin typeface="ＭＳ Ｐゴシック"/>
                      </a:endParaRP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en-US" altLang="ja-JP" sz="1000" b="0" i="0" u="none" strike="noStrike" dirty="0">
                          <a:solidFill>
                            <a:srgbClr val="000000"/>
                          </a:solidFill>
                          <a:latin typeface="ＭＳ Ｐゴシック"/>
                        </a:rPr>
                        <a:t>Ⅲ</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marL="0" marR="0" lvl="0" indent="0" algn="just" defTabSz="914400" rtl="0" eaLnBrk="1" fontAlgn="ctr"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smtClean="0">
                          <a:ln>
                            <a:noFill/>
                          </a:ln>
                          <a:solidFill>
                            <a:schemeClr val="tx1"/>
                          </a:solidFill>
                          <a:effectLst/>
                          <a:uLnTx/>
                          <a:uFillTx/>
                          <a:latin typeface="ＭＳ Ｐゴシック"/>
                          <a:ea typeface="+mn-ea"/>
                          <a:cs typeface="+mn-cs"/>
                        </a:rPr>
                        <a:t>(8)</a:t>
                      </a:r>
                      <a:r>
                        <a:rPr kumimoji="1" lang="ja-JP" altLang="en-US" sz="1000" b="0" i="0" u="none" strike="noStrike" kern="1200" cap="none" spc="0" normalizeH="0" baseline="0" noProof="0" dirty="0" smtClean="0">
                          <a:ln>
                            <a:noFill/>
                          </a:ln>
                          <a:solidFill>
                            <a:schemeClr val="tx1"/>
                          </a:solidFill>
                          <a:effectLst/>
                          <a:uLnTx/>
                          <a:uFillTx/>
                          <a:latin typeface="ＭＳ Ｐゴシック"/>
                          <a:ea typeface="+mn-ea"/>
                          <a:cs typeface="+mn-cs"/>
                        </a:rPr>
                        <a:t>その他事業連携等</a:t>
                      </a:r>
                      <a:endParaRPr kumimoji="1" lang="ja-JP" altLang="en-US" sz="1000" b="0" i="0" u="none" strike="noStrike" kern="1200" cap="none" spc="0" normalizeH="0" baseline="0" noProof="0" dirty="0">
                        <a:ln>
                          <a:noFill/>
                        </a:ln>
                        <a:solidFill>
                          <a:schemeClr val="tx1"/>
                        </a:solidFill>
                        <a:effectLst/>
                        <a:uLnTx/>
                        <a:uFillTx/>
                        <a:latin typeface="ＭＳ Ｐゴシック"/>
                        <a:ea typeface="+mn-ea"/>
                        <a:cs typeface="+mn-cs"/>
                      </a:endParaRPr>
                    </a:p>
                  </a:txBody>
                  <a:tcPr marL="4630" marR="4630" marT="463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rtl="0" fontAlgn="ctr"/>
                      <a:r>
                        <a:rPr lang="ja-JP" altLang="en-US" sz="1000" b="0" i="0" u="none" strike="noStrike" dirty="0">
                          <a:solidFill>
                            <a:schemeClr val="tx1"/>
                          </a:solidFill>
                          <a:latin typeface="ＭＳ Ｐゴシック"/>
                        </a:rPr>
                        <a:t>府市文化振興会議・アーツカウンシル部会の設置</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a:solidFill>
                            <a:schemeClr val="tx1"/>
                          </a:solidFill>
                          <a:latin typeface="ＭＳ Ｐゴシック"/>
                        </a:rPr>
                        <a:t>✔</a:t>
                      </a:r>
                    </a:p>
                  </a:txBody>
                  <a:tcPr marL="4630" marR="4630" marT="4630" marB="0" vert="eaVert"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a:solidFill>
                            <a:schemeClr val="tx1"/>
                          </a:solidFill>
                          <a:latin typeface="ＭＳ Ｐゴシック"/>
                        </a:rPr>
                        <a:t>　</a:t>
                      </a: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dirty="0">
                          <a:solidFill>
                            <a:schemeClr val="tx1"/>
                          </a:solidFill>
                          <a:latin typeface="ＭＳ Ｐゴシック"/>
                        </a:rPr>
                        <a:t>　</a:t>
                      </a:r>
                    </a:p>
                  </a:txBody>
                  <a:tcPr marL="4630" marR="4630" marT="4630" marB="0" vert="eaVert"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dirty="0">
                          <a:solidFill>
                            <a:schemeClr val="tx1"/>
                          </a:solidFill>
                          <a:latin typeface="ＭＳ Ｐゴシック"/>
                        </a:rPr>
                        <a:t>　</a:t>
                      </a: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dirty="0">
                          <a:solidFill>
                            <a:schemeClr val="tx1"/>
                          </a:solidFill>
                          <a:latin typeface="ＭＳ Ｐゴシック"/>
                        </a:rPr>
                        <a:t>✔</a:t>
                      </a: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dirty="0">
                          <a:solidFill>
                            <a:schemeClr val="tx1"/>
                          </a:solidFill>
                          <a:latin typeface="ＭＳ Ｐゴシック"/>
                        </a:rPr>
                        <a:t>　</a:t>
                      </a: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ctr"/>
                      <a:r>
                        <a:rPr kumimoji="1" lang="ja-JP" altLang="en-US" sz="1000" b="0" i="0" u="none" strike="noStrike" kern="1200" cap="none" spc="0" normalizeH="0" baseline="0" noProof="0" dirty="0" smtClean="0">
                          <a:ln>
                            <a:noFill/>
                          </a:ln>
                          <a:solidFill>
                            <a:schemeClr val="tx1"/>
                          </a:solidFill>
                          <a:effectLst/>
                          <a:uLnTx/>
                          <a:uFillTx/>
                          <a:latin typeface="ＭＳ Ｐゴシック"/>
                          <a:ea typeface="+mn-ea"/>
                          <a:cs typeface="+mn-cs"/>
                        </a:rPr>
                        <a:t>経済戦略局</a:t>
                      </a:r>
                      <a:endParaRPr lang="ja-JP" altLang="en-US" sz="1100" b="0" i="0" u="none" strike="noStrike" dirty="0">
                        <a:solidFill>
                          <a:schemeClr val="tx1"/>
                        </a:solidFill>
                        <a:latin typeface="ＭＳ Ｐゴシック"/>
                      </a:endParaRP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extLst>
                  <a:ext uri="{0D108BD9-81ED-4DB2-BD59-A6C34878D82A}">
                    <a16:rowId xmlns:a16="http://schemas.microsoft.com/office/drawing/2014/main" xmlns="" val="10008"/>
                  </a:ext>
                </a:extLst>
              </a:tr>
              <a:tr h="522589">
                <a:tc>
                  <a:txBody>
                    <a:bodyPr/>
                    <a:lstStyle/>
                    <a:p>
                      <a:pPr algn="ctr" fontAlgn="ctr"/>
                      <a:r>
                        <a:rPr lang="en-US" sz="1000" b="0" i="0" u="none" strike="noStrike" dirty="0">
                          <a:solidFill>
                            <a:srgbClr val="000000"/>
                          </a:solidFill>
                          <a:latin typeface="ＭＳ Ｐゴシック"/>
                        </a:rPr>
                        <a:t>D</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en-US" altLang="ja-JP" sz="1000" b="0" i="0" u="none" strike="noStrike" dirty="0">
                          <a:solidFill>
                            <a:srgbClr val="000000"/>
                          </a:solidFill>
                          <a:latin typeface="ＭＳ Ｐゴシック"/>
                        </a:rPr>
                        <a:t>7</a:t>
                      </a:r>
                      <a:r>
                        <a:rPr lang="en-US" altLang="ja-JP" sz="1000" b="0" i="0" u="none" strike="noStrike" dirty="0" smtClean="0">
                          <a:solidFill>
                            <a:srgbClr val="000000"/>
                          </a:solidFill>
                          <a:latin typeface="ＭＳ Ｐゴシック"/>
                        </a:rPr>
                        <a:t>.</a:t>
                      </a:r>
                      <a:endParaRPr lang="en-US" altLang="ja-JP" sz="1000" b="0" i="0" u="none" strike="noStrike" dirty="0">
                        <a:solidFill>
                          <a:srgbClr val="000000"/>
                        </a:solidFill>
                        <a:latin typeface="ＭＳ Ｐゴシック"/>
                      </a:endParaRPr>
                    </a:p>
                  </a:txBody>
                  <a:tcPr marL="4630" marR="4630" marT="463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en-US" altLang="ja-JP" sz="1000" b="0" i="0" u="none" strike="noStrike" dirty="0" smtClean="0">
                          <a:solidFill>
                            <a:srgbClr val="000000"/>
                          </a:solidFill>
                          <a:latin typeface="ＭＳ Ｐゴシック"/>
                        </a:rPr>
                        <a:t>(107)</a:t>
                      </a:r>
                      <a:endParaRPr lang="en-US" altLang="ja-JP" sz="1000" b="0" i="0" u="none" strike="noStrike" dirty="0">
                        <a:solidFill>
                          <a:srgbClr val="000000"/>
                        </a:solidFill>
                        <a:latin typeface="ＭＳ Ｐゴシック"/>
                      </a:endParaRP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en-US" altLang="ja-JP" sz="1000" b="0" i="0" u="none" strike="noStrike" dirty="0">
                          <a:solidFill>
                            <a:srgbClr val="000000"/>
                          </a:solidFill>
                          <a:latin typeface="ＭＳ Ｐゴシック"/>
                        </a:rPr>
                        <a:t>Ⅲ</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marL="0" marR="0" lvl="0" indent="0" algn="just" defTabSz="914400" rtl="0" eaLnBrk="1" fontAlgn="ctr"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smtClean="0">
                          <a:ln>
                            <a:noFill/>
                          </a:ln>
                          <a:solidFill>
                            <a:schemeClr val="tx1"/>
                          </a:solidFill>
                          <a:effectLst/>
                          <a:uLnTx/>
                          <a:uFillTx/>
                          <a:latin typeface="ＭＳ Ｐゴシック"/>
                          <a:ea typeface="+mn-ea"/>
                          <a:cs typeface="+mn-cs"/>
                        </a:rPr>
                        <a:t>(8)</a:t>
                      </a:r>
                      <a:r>
                        <a:rPr kumimoji="1" lang="ja-JP" altLang="en-US" sz="1000" b="0" i="0" u="none" strike="noStrike" kern="1200" cap="none" spc="0" normalizeH="0" baseline="0" noProof="0" dirty="0" smtClean="0">
                          <a:ln>
                            <a:noFill/>
                          </a:ln>
                          <a:solidFill>
                            <a:schemeClr val="tx1"/>
                          </a:solidFill>
                          <a:effectLst/>
                          <a:uLnTx/>
                          <a:uFillTx/>
                          <a:latin typeface="ＭＳ Ｐゴシック"/>
                          <a:ea typeface="+mn-ea"/>
                          <a:cs typeface="+mn-cs"/>
                        </a:rPr>
                        <a:t>その他事業連携等</a:t>
                      </a:r>
                      <a:endParaRPr kumimoji="1" lang="en-US" altLang="ja-JP" sz="1000" b="0" i="0" u="none" strike="noStrike" kern="1200" cap="none" spc="0" normalizeH="0" baseline="0" noProof="0" dirty="0">
                        <a:ln>
                          <a:noFill/>
                        </a:ln>
                        <a:solidFill>
                          <a:schemeClr val="tx1"/>
                        </a:solidFill>
                        <a:effectLst/>
                        <a:uLnTx/>
                        <a:uFillTx/>
                        <a:latin typeface="ＭＳ Ｐゴシック"/>
                        <a:ea typeface="+mn-ea"/>
                        <a:cs typeface="+mn-cs"/>
                      </a:endParaRPr>
                    </a:p>
                  </a:txBody>
                  <a:tcPr marL="4630" marR="4630" marT="463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rtl="0" fontAlgn="ctr"/>
                      <a:r>
                        <a:rPr lang="ja-JP" altLang="en-US" sz="1000" b="0" i="0" u="none" strike="noStrike" dirty="0" smtClean="0">
                          <a:solidFill>
                            <a:schemeClr val="tx1"/>
                          </a:solidFill>
                          <a:latin typeface="ＭＳ Ｐゴシック"/>
                        </a:rPr>
                        <a:t>都市魅力に関するイベントの開催</a:t>
                      </a:r>
                      <a:endParaRPr lang="ja-JP" altLang="en-US" sz="1000" b="0" i="0" u="none" strike="noStrike" dirty="0">
                        <a:solidFill>
                          <a:schemeClr val="tx1"/>
                        </a:solidFill>
                        <a:latin typeface="ＭＳ Ｐゴシック"/>
                      </a:endParaRP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a:solidFill>
                            <a:schemeClr val="tx1"/>
                          </a:solidFill>
                          <a:latin typeface="ＭＳ Ｐゴシック"/>
                        </a:rPr>
                        <a:t>✔</a:t>
                      </a:r>
                    </a:p>
                  </a:txBody>
                  <a:tcPr marL="4630" marR="4630" marT="4630" marB="0" vert="eaVert"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a:solidFill>
                            <a:schemeClr val="tx1"/>
                          </a:solidFill>
                          <a:latin typeface="ＭＳ Ｐゴシック"/>
                        </a:rPr>
                        <a:t>　</a:t>
                      </a: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a:solidFill>
                            <a:schemeClr val="tx1"/>
                          </a:solidFill>
                          <a:latin typeface="ＭＳ Ｐゴシック"/>
                        </a:rPr>
                        <a:t>✔</a:t>
                      </a:r>
                    </a:p>
                  </a:txBody>
                  <a:tcPr marL="4630" marR="4630" marT="4630" marB="0" vert="eaVert"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a:solidFill>
                            <a:schemeClr val="tx1"/>
                          </a:solidFill>
                          <a:latin typeface="ＭＳ Ｐゴシック"/>
                        </a:rPr>
                        <a:t>　</a:t>
                      </a: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a:solidFill>
                            <a:schemeClr val="tx1"/>
                          </a:solidFill>
                          <a:latin typeface="ＭＳ Ｐゴシック"/>
                        </a:rPr>
                        <a:t>　</a:t>
                      </a: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a:solidFill>
                            <a:schemeClr val="tx1"/>
                          </a:solidFill>
                          <a:latin typeface="ＭＳ Ｐゴシック"/>
                        </a:rPr>
                        <a:t>　</a:t>
                      </a: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ctr"/>
                      <a:r>
                        <a:rPr lang="ja-JP" altLang="en-US" sz="1000" b="0" i="0" u="none" strike="noStrike" dirty="0">
                          <a:solidFill>
                            <a:schemeClr val="tx1"/>
                          </a:solidFill>
                          <a:latin typeface="ＭＳ Ｐゴシック"/>
                        </a:rPr>
                        <a:t>経済戦略局</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extLst>
                  <a:ext uri="{0D108BD9-81ED-4DB2-BD59-A6C34878D82A}">
                    <a16:rowId xmlns:a16="http://schemas.microsoft.com/office/drawing/2014/main" xmlns="" val="10009"/>
                  </a:ext>
                </a:extLst>
              </a:tr>
              <a:tr h="522589">
                <a:tc>
                  <a:txBody>
                    <a:bodyPr/>
                    <a:lstStyle/>
                    <a:p>
                      <a:pPr algn="ctr" fontAlgn="ctr"/>
                      <a:r>
                        <a:rPr lang="en-US" sz="1000" b="0" i="0" u="none" strike="noStrike">
                          <a:solidFill>
                            <a:srgbClr val="000000"/>
                          </a:solidFill>
                          <a:latin typeface="ＭＳ Ｐゴシック"/>
                        </a:rPr>
                        <a:t>D</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en-US" altLang="ja-JP" sz="1000" b="0" i="0" u="none" strike="noStrike">
                          <a:solidFill>
                            <a:srgbClr val="000000"/>
                          </a:solidFill>
                          <a:latin typeface="ＭＳ Ｐゴシック"/>
                        </a:rPr>
                        <a:t>-</a:t>
                      </a:r>
                    </a:p>
                  </a:txBody>
                  <a:tcPr marL="4630" marR="4630" marT="463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en-US" altLang="ja-JP" sz="1000" b="0" i="0" u="none" strike="noStrike" dirty="0" smtClean="0">
                          <a:solidFill>
                            <a:srgbClr val="000000"/>
                          </a:solidFill>
                          <a:latin typeface="ＭＳ Ｐゴシック"/>
                        </a:rPr>
                        <a:t>(108)</a:t>
                      </a:r>
                      <a:endParaRPr lang="en-US" altLang="ja-JP" sz="1000" b="0" i="0" u="none" strike="noStrike" dirty="0">
                        <a:solidFill>
                          <a:srgbClr val="000000"/>
                        </a:solidFill>
                        <a:latin typeface="ＭＳ Ｐゴシック"/>
                      </a:endParaRP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a:solidFill>
                            <a:srgbClr val="000000"/>
                          </a:solidFill>
                          <a:latin typeface="ＭＳ Ｐゴシック"/>
                        </a:rPr>
                        <a:t>　</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ctr"/>
                      <a:r>
                        <a:rPr lang="zh-TW" altLang="en-US" sz="1000" b="0" i="0" u="none" strike="noStrike" dirty="0">
                          <a:solidFill>
                            <a:srgbClr val="000000"/>
                          </a:solidFill>
                          <a:latin typeface="ＭＳ Ｐゴシック" pitchFamily="50" charset="-128"/>
                          <a:ea typeface="ＭＳ Ｐゴシック" pitchFamily="50" charset="-128"/>
                        </a:rPr>
                        <a:t>参考資料（個票）</a:t>
                      </a:r>
                    </a:p>
                  </a:txBody>
                  <a:tcPr marL="4630" marR="4630" marT="463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rtl="0" fontAlgn="ctr"/>
                      <a:r>
                        <a:rPr lang="ja-JP" altLang="en-US" sz="1000" b="0" i="0" u="none" strike="noStrike" dirty="0">
                          <a:solidFill>
                            <a:srgbClr val="000000"/>
                          </a:solidFill>
                          <a:latin typeface="ＭＳ Ｐゴシック"/>
                        </a:rPr>
                        <a:t>グローバルイノベーション創出支援拠点（うめきた）</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dirty="0">
                          <a:solidFill>
                            <a:srgbClr val="000000"/>
                          </a:solidFill>
                          <a:latin typeface="ＭＳ Ｐゴシック"/>
                        </a:rPr>
                        <a:t>✔</a:t>
                      </a:r>
                    </a:p>
                  </a:txBody>
                  <a:tcPr marL="4630" marR="4630" marT="4630" marB="0" vert="eaVert"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dirty="0">
                          <a:solidFill>
                            <a:srgbClr val="000000"/>
                          </a:solidFill>
                          <a:latin typeface="ＭＳ Ｐゴシック"/>
                        </a:rPr>
                        <a:t>　</a:t>
                      </a: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a:solidFill>
                            <a:srgbClr val="000000"/>
                          </a:solidFill>
                          <a:latin typeface="ＭＳ Ｐゴシック"/>
                        </a:rPr>
                        <a:t>✔</a:t>
                      </a:r>
                    </a:p>
                  </a:txBody>
                  <a:tcPr marL="4630" marR="4630" marT="4630" marB="0" vert="eaVert"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dirty="0">
                          <a:solidFill>
                            <a:srgbClr val="000000"/>
                          </a:solidFill>
                          <a:latin typeface="ＭＳ Ｐゴシック"/>
                        </a:rPr>
                        <a:t>　</a:t>
                      </a: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dirty="0">
                          <a:solidFill>
                            <a:srgbClr val="000000"/>
                          </a:solidFill>
                          <a:latin typeface="ＭＳ Ｐゴシック"/>
                        </a:rPr>
                        <a:t>　</a:t>
                      </a: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dirty="0">
                          <a:solidFill>
                            <a:srgbClr val="000000"/>
                          </a:solidFill>
                          <a:latin typeface="ＭＳ Ｐゴシック"/>
                        </a:rPr>
                        <a:t>　</a:t>
                      </a: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ctr"/>
                      <a:r>
                        <a:rPr lang="ja-JP" altLang="en-US" sz="1000" b="0" i="0" u="none" strike="noStrike" dirty="0" smtClean="0">
                          <a:solidFill>
                            <a:srgbClr val="000000"/>
                          </a:solidFill>
                          <a:latin typeface="ＭＳ Ｐゴシック"/>
                        </a:rPr>
                        <a:t>経済戦略局</a:t>
                      </a:r>
                      <a:endParaRPr lang="ja-JP" altLang="en-US" sz="1000" b="0" i="0" u="none" strike="noStrike" dirty="0">
                        <a:solidFill>
                          <a:srgbClr val="000000"/>
                        </a:solidFill>
                        <a:latin typeface="ＭＳ Ｐゴシック"/>
                      </a:endParaRP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extLst>
                  <a:ext uri="{0D108BD9-81ED-4DB2-BD59-A6C34878D82A}">
                    <a16:rowId xmlns:a16="http://schemas.microsoft.com/office/drawing/2014/main" xmlns="" val="10010"/>
                  </a:ext>
                </a:extLst>
              </a:tr>
              <a:tr h="522589">
                <a:tc>
                  <a:txBody>
                    <a:bodyPr/>
                    <a:lstStyle/>
                    <a:p>
                      <a:pPr algn="ctr" fontAlgn="ctr"/>
                      <a:r>
                        <a:rPr lang="en-US" sz="1000" b="0" i="0" u="none" strike="noStrike">
                          <a:solidFill>
                            <a:srgbClr val="000000"/>
                          </a:solidFill>
                          <a:latin typeface="ＭＳ Ｐゴシック"/>
                        </a:rPr>
                        <a:t>D</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en-US" altLang="ja-JP" sz="1000" b="0" i="0" u="none" strike="noStrike">
                          <a:solidFill>
                            <a:srgbClr val="000000"/>
                          </a:solidFill>
                          <a:latin typeface="ＭＳ Ｐゴシック"/>
                        </a:rPr>
                        <a:t>-</a:t>
                      </a:r>
                    </a:p>
                  </a:txBody>
                  <a:tcPr marL="4630" marR="4630" marT="463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en-US" altLang="ja-JP" sz="1000" b="0" i="0" u="none" strike="noStrike" dirty="0" smtClean="0">
                          <a:solidFill>
                            <a:srgbClr val="000000"/>
                          </a:solidFill>
                          <a:latin typeface="ＭＳ Ｐゴシック"/>
                        </a:rPr>
                        <a:t>(109)</a:t>
                      </a:r>
                      <a:endParaRPr lang="en-US" altLang="ja-JP" sz="1000" b="0" i="0" u="none" strike="noStrike" dirty="0">
                        <a:solidFill>
                          <a:srgbClr val="000000"/>
                        </a:solidFill>
                        <a:latin typeface="ＭＳ Ｐゴシック"/>
                      </a:endParaRP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a:solidFill>
                            <a:srgbClr val="000000"/>
                          </a:solidFill>
                          <a:latin typeface="ＭＳ Ｐゴシック"/>
                        </a:rPr>
                        <a:t>　</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ctr"/>
                      <a:r>
                        <a:rPr lang="zh-TW" altLang="en-US" sz="1000" b="0" i="0" u="none" strike="noStrike" dirty="0">
                          <a:solidFill>
                            <a:srgbClr val="000000"/>
                          </a:solidFill>
                          <a:latin typeface="ＭＳ Ｐゴシック" pitchFamily="50" charset="-128"/>
                          <a:ea typeface="ＭＳ Ｐゴシック" pitchFamily="50" charset="-128"/>
                        </a:rPr>
                        <a:t>参考資料（個票）</a:t>
                      </a:r>
                    </a:p>
                  </a:txBody>
                  <a:tcPr marL="4630" marR="4630" marT="463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rtl="0" fontAlgn="ctr"/>
                      <a:r>
                        <a:rPr lang="ja-JP" altLang="en-US" sz="1000" b="0" i="0" u="none" strike="noStrike" dirty="0">
                          <a:solidFill>
                            <a:srgbClr val="000000"/>
                          </a:solidFill>
                          <a:latin typeface="ＭＳ Ｐゴシック"/>
                        </a:rPr>
                        <a:t>エリアマネジメント活動促進制度の創設（うめきた）</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a:solidFill>
                            <a:srgbClr val="000000"/>
                          </a:solidFill>
                          <a:latin typeface="ＭＳ Ｐゴシック"/>
                        </a:rPr>
                        <a:t>✔</a:t>
                      </a:r>
                    </a:p>
                  </a:txBody>
                  <a:tcPr marL="4630" marR="4630" marT="4630" marB="0" vert="eaVert"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dirty="0">
                          <a:solidFill>
                            <a:srgbClr val="000000"/>
                          </a:solidFill>
                          <a:latin typeface="ＭＳ Ｐゴシック"/>
                        </a:rPr>
                        <a:t>　</a:t>
                      </a: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dirty="0">
                          <a:solidFill>
                            <a:srgbClr val="000000"/>
                          </a:solidFill>
                          <a:latin typeface="ＭＳ Ｐゴシック"/>
                        </a:rPr>
                        <a:t>　</a:t>
                      </a:r>
                    </a:p>
                  </a:txBody>
                  <a:tcPr marL="4630" marR="4630" marT="4630" marB="0" vert="eaVert"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dirty="0">
                          <a:solidFill>
                            <a:srgbClr val="000000"/>
                          </a:solidFill>
                          <a:latin typeface="ＭＳ Ｐゴシック"/>
                        </a:rPr>
                        <a:t>✔</a:t>
                      </a: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dirty="0">
                          <a:solidFill>
                            <a:srgbClr val="000000"/>
                          </a:solidFill>
                          <a:latin typeface="ＭＳ Ｐゴシック"/>
                        </a:rPr>
                        <a:t>　</a:t>
                      </a: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000" b="0" i="0" u="none" strike="noStrike" dirty="0">
                          <a:solidFill>
                            <a:srgbClr val="000000"/>
                          </a:solidFill>
                          <a:latin typeface="ＭＳ Ｐゴシック"/>
                        </a:rPr>
                        <a:t>　</a:t>
                      </a: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ctr"/>
                      <a:r>
                        <a:rPr lang="ja-JP" altLang="en-US" sz="1000" b="0" i="0" u="none" strike="noStrike" dirty="0">
                          <a:solidFill>
                            <a:srgbClr val="000000"/>
                          </a:solidFill>
                          <a:latin typeface="ＭＳ Ｐゴシック"/>
                        </a:rPr>
                        <a:t>都市計画局</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extLst>
                  <a:ext uri="{0D108BD9-81ED-4DB2-BD59-A6C34878D82A}">
                    <a16:rowId xmlns:a16="http://schemas.microsoft.com/office/drawing/2014/main" xmlns="" val="10011"/>
                  </a:ext>
                </a:extLst>
              </a:tr>
              <a:tr h="522589">
                <a:tc>
                  <a:txBody>
                    <a:bodyPr/>
                    <a:lstStyle/>
                    <a:p>
                      <a:pPr algn="ctr" fontAlgn="ctr"/>
                      <a:r>
                        <a:rPr lang="en-US" sz="1000" b="0" i="0" u="none" strike="noStrike">
                          <a:solidFill>
                            <a:srgbClr val="000000"/>
                          </a:solidFill>
                          <a:latin typeface="ＭＳ Ｐゴシック"/>
                        </a:rPr>
                        <a:t>D</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1000" b="0" i="0" u="none" strike="noStrike">
                          <a:solidFill>
                            <a:srgbClr val="000000"/>
                          </a:solidFill>
                          <a:latin typeface="ＭＳ Ｐゴシック"/>
                        </a:rPr>
                        <a:t>-</a:t>
                      </a:r>
                    </a:p>
                  </a:txBody>
                  <a:tcPr marL="4630" marR="4630" marT="463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1000" b="0" i="0" u="none" strike="noStrike" dirty="0" smtClean="0">
                          <a:solidFill>
                            <a:srgbClr val="000000"/>
                          </a:solidFill>
                          <a:latin typeface="ＭＳ Ｐゴシック"/>
                        </a:rPr>
                        <a:t>(110)</a:t>
                      </a:r>
                      <a:endParaRPr lang="en-US" altLang="ja-JP" sz="1000" b="0" i="0" u="none" strike="noStrike" dirty="0">
                        <a:solidFill>
                          <a:srgbClr val="000000"/>
                        </a:solidFill>
                        <a:latin typeface="ＭＳ Ｐゴシック"/>
                      </a:endParaRP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ja-JP" altLang="en-US" sz="1000" b="0" i="0" u="none" strike="noStrike">
                          <a:solidFill>
                            <a:srgbClr val="000000"/>
                          </a:solidFill>
                          <a:latin typeface="ＭＳ Ｐゴシック"/>
                        </a:rPr>
                        <a:t>　</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zh-TW" altLang="en-US" sz="1000" b="0" i="0" u="none" strike="noStrike" dirty="0">
                          <a:solidFill>
                            <a:srgbClr val="000000"/>
                          </a:solidFill>
                          <a:latin typeface="ＭＳ Ｐゴシック" pitchFamily="50" charset="-128"/>
                          <a:ea typeface="ＭＳ Ｐゴシック" pitchFamily="50" charset="-128"/>
                        </a:rPr>
                        <a:t>参考資料（個票）</a:t>
                      </a:r>
                    </a:p>
                  </a:txBody>
                  <a:tcPr marL="4630" marR="4630" marT="463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rtl="0" fontAlgn="ctr"/>
                      <a:r>
                        <a:rPr lang="ja-JP" altLang="en-US" sz="1000" b="0" i="0" u="none" strike="noStrike" dirty="0">
                          <a:solidFill>
                            <a:srgbClr val="000000"/>
                          </a:solidFill>
                          <a:latin typeface="ＭＳ Ｐゴシック"/>
                        </a:rPr>
                        <a:t>うめきた２期開発</a:t>
                      </a:r>
                      <a:r>
                        <a:rPr lang="ja-JP" altLang="en-US" sz="1000" b="0" i="0" u="none" strike="noStrike" dirty="0" smtClean="0">
                          <a:solidFill>
                            <a:srgbClr val="000000"/>
                          </a:solidFill>
                          <a:latin typeface="ＭＳ Ｐゴシック"/>
                        </a:rPr>
                        <a:t>の計画づくり</a:t>
                      </a:r>
                      <a:endParaRPr lang="ja-JP" altLang="en-US" sz="1000" b="0" i="0" u="none" strike="noStrike" dirty="0">
                        <a:solidFill>
                          <a:srgbClr val="000000"/>
                        </a:solidFill>
                        <a:latin typeface="ＭＳ Ｐゴシック"/>
                      </a:endParaRP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ja-JP" altLang="en-US" sz="1000" b="0" i="0" u="none" strike="noStrike">
                          <a:solidFill>
                            <a:srgbClr val="000000"/>
                          </a:solidFill>
                          <a:latin typeface="ＭＳ Ｐゴシック"/>
                        </a:rPr>
                        <a:t>✔</a:t>
                      </a:r>
                    </a:p>
                  </a:txBody>
                  <a:tcPr marL="4630" marR="4630" marT="4630" marB="0" vert="eaVert"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ja-JP" altLang="en-US" sz="1000" b="0" i="0" u="none" strike="noStrike">
                          <a:solidFill>
                            <a:srgbClr val="000000"/>
                          </a:solidFill>
                          <a:latin typeface="ＭＳ Ｐゴシック"/>
                        </a:rPr>
                        <a:t>　</a:t>
                      </a: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ja-JP" altLang="en-US" sz="1000" b="0" i="0" u="none" strike="noStrike">
                          <a:solidFill>
                            <a:srgbClr val="000000"/>
                          </a:solidFill>
                          <a:latin typeface="ＭＳ Ｐゴシック"/>
                        </a:rPr>
                        <a:t>✔</a:t>
                      </a:r>
                    </a:p>
                  </a:txBody>
                  <a:tcPr marL="4630" marR="4630" marT="4630" marB="0" vert="eaVert"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ja-JP" altLang="en-US" sz="1000" b="0" i="0" u="none" strike="noStrike">
                          <a:solidFill>
                            <a:srgbClr val="000000"/>
                          </a:solidFill>
                          <a:latin typeface="ＭＳ Ｐゴシック"/>
                        </a:rPr>
                        <a:t>　</a:t>
                      </a: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ja-JP" altLang="en-US" sz="1000" b="0" i="0" u="none" strike="noStrike" dirty="0">
                          <a:solidFill>
                            <a:srgbClr val="000000"/>
                          </a:solidFill>
                          <a:latin typeface="ＭＳ Ｐゴシック"/>
                        </a:rPr>
                        <a:t>　</a:t>
                      </a: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ja-JP" altLang="en-US" sz="1000" b="0" i="0" u="none" strike="noStrike" dirty="0">
                          <a:solidFill>
                            <a:srgbClr val="000000"/>
                          </a:solidFill>
                          <a:latin typeface="ＭＳ Ｐゴシック"/>
                        </a:rPr>
                        <a:t>　</a:t>
                      </a: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dirty="0">
                          <a:solidFill>
                            <a:srgbClr val="000000"/>
                          </a:solidFill>
                          <a:latin typeface="ＭＳ Ｐゴシック"/>
                        </a:rPr>
                        <a:t>都市計画局</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2"/>
                  </a:ext>
                </a:extLst>
              </a:tr>
            </a:tbl>
          </a:graphicData>
        </a:graphic>
      </p:graphicFrame>
      <p:sp>
        <p:nvSpPr>
          <p:cNvPr id="5" name="スライド番号プレースホルダ 56"/>
          <p:cNvSpPr>
            <a:spLocks noGrp="1"/>
          </p:cNvSpPr>
          <p:nvPr>
            <p:ph type="sldNum" sz="quarter" idx="12"/>
          </p:nvPr>
        </p:nvSpPr>
        <p:spPr>
          <a:xfrm>
            <a:off x="8407474" y="6669360"/>
            <a:ext cx="720080" cy="177924"/>
          </a:xfrm>
        </p:spPr>
        <p:txBody>
          <a:bodyPr/>
          <a:lstStyle/>
          <a:p>
            <a:fld id="{CCEC3038-1CF1-4B63-9920-55248DCFBA97}" type="slidenum">
              <a:rPr kumimoji="1" lang="ja-JP" altLang="en-US" smtClean="0"/>
              <a:pPr/>
              <a:t>200</a:t>
            </a:fld>
            <a:endParaRPr kumimoji="1" lang="ja-JP" altLang="en-US" dirty="0"/>
          </a:p>
        </p:txBody>
      </p:sp>
    </p:spTree>
    <p:extLst>
      <p:ext uri="{BB962C8B-B14F-4D97-AF65-F5344CB8AC3E}">
        <p14:creationId xmlns:p14="http://schemas.microsoft.com/office/powerpoint/2010/main" val="1391559793"/>
      </p:ext>
    </p:extLst>
  </p:cSld>
  <p:clrMapOvr>
    <a:masterClrMapping/>
  </p:clrMapOvr>
</p:sld>
</file>

<file path=ppt/slides/slide2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表 3"/>
          <p:cNvGraphicFramePr>
            <a:graphicFrameLocks noGrp="1"/>
          </p:cNvGraphicFramePr>
          <p:nvPr>
            <p:extLst>
              <p:ext uri="{D42A27DB-BD31-4B8C-83A1-F6EECF244321}">
                <p14:modId xmlns:p14="http://schemas.microsoft.com/office/powerpoint/2010/main" val="3506969159"/>
              </p:ext>
            </p:extLst>
          </p:nvPr>
        </p:nvGraphicFramePr>
        <p:xfrm>
          <a:off x="179515" y="188636"/>
          <a:ext cx="8784970" cy="1872212"/>
        </p:xfrm>
        <a:graphic>
          <a:graphicData uri="http://schemas.openxmlformats.org/drawingml/2006/table">
            <a:tbl>
              <a:tblPr/>
              <a:tblGrid>
                <a:gridCol w="285017">
                  <a:extLst>
                    <a:ext uri="{9D8B030D-6E8A-4147-A177-3AD203B41FA5}">
                      <a16:colId xmlns:a16="http://schemas.microsoft.com/office/drawing/2014/main" xmlns="" val="20000"/>
                    </a:ext>
                  </a:extLst>
                </a:gridCol>
                <a:gridCol w="227554">
                  <a:extLst>
                    <a:ext uri="{9D8B030D-6E8A-4147-A177-3AD203B41FA5}">
                      <a16:colId xmlns:a16="http://schemas.microsoft.com/office/drawing/2014/main" xmlns="" val="20001"/>
                    </a:ext>
                  </a:extLst>
                </a:gridCol>
                <a:gridCol w="321795">
                  <a:extLst>
                    <a:ext uri="{9D8B030D-6E8A-4147-A177-3AD203B41FA5}">
                      <a16:colId xmlns:a16="http://schemas.microsoft.com/office/drawing/2014/main" xmlns="" val="20002"/>
                    </a:ext>
                  </a:extLst>
                </a:gridCol>
                <a:gridCol w="227554">
                  <a:extLst>
                    <a:ext uri="{9D8B030D-6E8A-4147-A177-3AD203B41FA5}">
                      <a16:colId xmlns:a16="http://schemas.microsoft.com/office/drawing/2014/main" xmlns="" val="20003"/>
                    </a:ext>
                  </a:extLst>
                </a:gridCol>
                <a:gridCol w="1130875">
                  <a:extLst>
                    <a:ext uri="{9D8B030D-6E8A-4147-A177-3AD203B41FA5}">
                      <a16:colId xmlns:a16="http://schemas.microsoft.com/office/drawing/2014/main" xmlns="" val="20004"/>
                    </a:ext>
                  </a:extLst>
                </a:gridCol>
                <a:gridCol w="4192514">
                  <a:extLst>
                    <a:ext uri="{9D8B030D-6E8A-4147-A177-3AD203B41FA5}">
                      <a16:colId xmlns:a16="http://schemas.microsoft.com/office/drawing/2014/main" xmlns="" val="20005"/>
                    </a:ext>
                  </a:extLst>
                </a:gridCol>
                <a:gridCol w="285017">
                  <a:extLst>
                    <a:ext uri="{9D8B030D-6E8A-4147-A177-3AD203B41FA5}">
                      <a16:colId xmlns:a16="http://schemas.microsoft.com/office/drawing/2014/main" xmlns="" val="20006"/>
                    </a:ext>
                  </a:extLst>
                </a:gridCol>
                <a:gridCol w="285017">
                  <a:extLst>
                    <a:ext uri="{9D8B030D-6E8A-4147-A177-3AD203B41FA5}">
                      <a16:colId xmlns:a16="http://schemas.microsoft.com/office/drawing/2014/main" xmlns="" val="20007"/>
                    </a:ext>
                  </a:extLst>
                </a:gridCol>
                <a:gridCol w="285017">
                  <a:extLst>
                    <a:ext uri="{9D8B030D-6E8A-4147-A177-3AD203B41FA5}">
                      <a16:colId xmlns:a16="http://schemas.microsoft.com/office/drawing/2014/main" xmlns="" val="20008"/>
                    </a:ext>
                  </a:extLst>
                </a:gridCol>
                <a:gridCol w="285017">
                  <a:extLst>
                    <a:ext uri="{9D8B030D-6E8A-4147-A177-3AD203B41FA5}">
                      <a16:colId xmlns:a16="http://schemas.microsoft.com/office/drawing/2014/main" xmlns="" val="20009"/>
                    </a:ext>
                  </a:extLst>
                </a:gridCol>
                <a:gridCol w="285017">
                  <a:extLst>
                    <a:ext uri="{9D8B030D-6E8A-4147-A177-3AD203B41FA5}">
                      <a16:colId xmlns:a16="http://schemas.microsoft.com/office/drawing/2014/main" xmlns="" val="20010"/>
                    </a:ext>
                  </a:extLst>
                </a:gridCol>
                <a:gridCol w="285017">
                  <a:extLst>
                    <a:ext uri="{9D8B030D-6E8A-4147-A177-3AD203B41FA5}">
                      <a16:colId xmlns:a16="http://schemas.microsoft.com/office/drawing/2014/main" xmlns="" val="20011"/>
                    </a:ext>
                  </a:extLst>
                </a:gridCol>
                <a:gridCol w="689559">
                  <a:extLst>
                    <a:ext uri="{9D8B030D-6E8A-4147-A177-3AD203B41FA5}">
                      <a16:colId xmlns:a16="http://schemas.microsoft.com/office/drawing/2014/main" xmlns="" val="20012"/>
                    </a:ext>
                  </a:extLst>
                </a:gridCol>
              </a:tblGrid>
              <a:tr h="250254">
                <a:tc rowSpan="2" gridSpan="2">
                  <a:txBody>
                    <a:bodyPr/>
                    <a:lstStyle/>
                    <a:p>
                      <a:pPr algn="ctr" fontAlgn="ctr"/>
                      <a:r>
                        <a:rPr lang="en-US" altLang="ja-JP" sz="1000" b="1" i="0" u="none" strike="noStrike" dirty="0">
                          <a:solidFill>
                            <a:srgbClr val="000000"/>
                          </a:solidFill>
                          <a:latin typeface="ＭＳ Ｐゴシック"/>
                        </a:rPr>
                        <a:t>4</a:t>
                      </a:r>
                      <a:r>
                        <a:rPr lang="ja-JP" altLang="en-US" sz="1000" b="1" i="0" u="none" strike="noStrike" dirty="0">
                          <a:solidFill>
                            <a:srgbClr val="000000"/>
                          </a:solidFill>
                          <a:latin typeface="ＭＳ Ｐゴシック"/>
                        </a:rPr>
                        <a:t>象限</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tcPr>
                </a:tc>
                <a:tc rowSpan="2" hMerge="1">
                  <a:txBody>
                    <a:bodyPr/>
                    <a:lstStyle/>
                    <a:p>
                      <a:endParaRPr kumimoji="1" lang="ja-JP" altLang="en-US"/>
                    </a:p>
                  </a:txBody>
                  <a:tcPr/>
                </a:tc>
                <a:tc rowSpan="3">
                  <a:txBody>
                    <a:bodyPr/>
                    <a:lstStyle/>
                    <a:p>
                      <a:pPr algn="ctr" fontAlgn="ctr"/>
                      <a:r>
                        <a:rPr lang="ja-JP" altLang="en-US" sz="1000" b="1" i="0" u="none" strike="noStrike" dirty="0">
                          <a:solidFill>
                            <a:srgbClr val="000000"/>
                          </a:solidFill>
                          <a:latin typeface="ＭＳ Ｐゴシック"/>
                        </a:rPr>
                        <a:t>通し番号</a:t>
                      </a:r>
                    </a:p>
                  </a:txBody>
                  <a:tcPr marL="4630" marR="4630" marT="4630" marB="0" vert="eaVert"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rowSpan="3" gridSpan="2">
                  <a:txBody>
                    <a:bodyPr/>
                    <a:lstStyle/>
                    <a:p>
                      <a:pPr algn="ctr" fontAlgn="ctr"/>
                      <a:r>
                        <a:rPr lang="ja-JP" altLang="en-US" sz="1000" b="1" i="0" u="none" strike="noStrike" dirty="0">
                          <a:solidFill>
                            <a:srgbClr val="000000"/>
                          </a:solidFill>
                          <a:latin typeface="ＭＳ Ｐゴシック"/>
                        </a:rPr>
                        <a:t>章立て</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rowSpan="3" hMerge="1">
                  <a:txBody>
                    <a:bodyPr/>
                    <a:lstStyle/>
                    <a:p>
                      <a:endParaRPr kumimoji="1" lang="ja-JP" altLang="en-US"/>
                    </a:p>
                  </a:txBody>
                  <a:tcPr/>
                </a:tc>
                <a:tc rowSpan="3">
                  <a:txBody>
                    <a:bodyPr/>
                    <a:lstStyle/>
                    <a:p>
                      <a:pPr algn="ctr" rtl="0" fontAlgn="ctr"/>
                      <a:r>
                        <a:rPr lang="ja-JP" altLang="en-US" sz="1000" b="1" i="0" u="none" strike="noStrike">
                          <a:solidFill>
                            <a:srgbClr val="000000"/>
                          </a:solidFill>
                          <a:latin typeface="ＭＳ Ｐゴシック"/>
                        </a:rPr>
                        <a:t>改革項目</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gridSpan="2">
                  <a:txBody>
                    <a:bodyPr/>
                    <a:lstStyle/>
                    <a:p>
                      <a:pPr algn="ctr" fontAlgn="ctr"/>
                      <a:r>
                        <a:rPr lang="ja-JP" altLang="en-US" sz="1000" b="1" i="0" u="none" strike="noStrike">
                          <a:solidFill>
                            <a:srgbClr val="000000"/>
                          </a:solidFill>
                          <a:latin typeface="ＭＳ Ｐゴシック"/>
                        </a:rPr>
                        <a:t>タイプ</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tcPr>
                </a:tc>
                <a:tc hMerge="1">
                  <a:txBody>
                    <a:bodyPr/>
                    <a:lstStyle/>
                    <a:p>
                      <a:endParaRPr kumimoji="1" lang="ja-JP" altLang="en-US"/>
                    </a:p>
                  </a:txBody>
                  <a:tcPr/>
                </a:tc>
                <a:tc gridSpan="4">
                  <a:txBody>
                    <a:bodyPr/>
                    <a:lstStyle/>
                    <a:p>
                      <a:pPr algn="ctr" fontAlgn="ctr"/>
                      <a:r>
                        <a:rPr lang="ja-JP" altLang="en-US" sz="1000" b="1" i="0" u="none" strike="noStrike">
                          <a:solidFill>
                            <a:srgbClr val="000000"/>
                          </a:solidFill>
                          <a:latin typeface="ＭＳ Ｐゴシック"/>
                        </a:rPr>
                        <a:t>改革スタイル</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rowSpan="3">
                  <a:txBody>
                    <a:bodyPr/>
                    <a:lstStyle/>
                    <a:p>
                      <a:pPr algn="ctr" fontAlgn="ctr"/>
                      <a:r>
                        <a:rPr lang="ja-JP" altLang="en-US" sz="1000" b="1" i="0" u="none" strike="noStrike">
                          <a:solidFill>
                            <a:srgbClr val="000000"/>
                          </a:solidFill>
                          <a:latin typeface="ＭＳ Ｐゴシック"/>
                        </a:rPr>
                        <a:t>部局</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0"/>
                  </a:ext>
                </a:extLst>
              </a:tr>
              <a:tr h="47734">
                <a:tc gridSpan="2" vMerge="1">
                  <a:txBody>
                    <a:bodyPr/>
                    <a:lstStyle/>
                    <a:p>
                      <a:endParaRPr kumimoji="1" lang="ja-JP" altLang="en-US"/>
                    </a:p>
                  </a:txBody>
                  <a:tcPr/>
                </a:tc>
                <a:tc hMerge="1" vMerge="1">
                  <a:txBody>
                    <a:bodyPr/>
                    <a:lstStyle/>
                    <a:p>
                      <a:endParaRPr kumimoji="1" lang="ja-JP" altLang="en-US"/>
                    </a:p>
                  </a:txBody>
                  <a:tcPr/>
                </a:tc>
                <a:tc vMerge="1">
                  <a:txBody>
                    <a:bodyPr/>
                    <a:lstStyle/>
                    <a:p>
                      <a:endParaRPr kumimoji="1" lang="ja-JP" altLang="en-US"/>
                    </a:p>
                  </a:txBody>
                  <a:tcPr/>
                </a:tc>
                <a:tc gridSpan="2" vMerge="1">
                  <a:txBody>
                    <a:bodyPr/>
                    <a:lstStyle/>
                    <a:p>
                      <a:endParaRPr kumimoji="1" lang="ja-JP" altLang="en-US"/>
                    </a:p>
                  </a:txBody>
                  <a:tcPr/>
                </a:tc>
                <a:tc hMerge="1" vMerge="1">
                  <a:txBody>
                    <a:bodyPr/>
                    <a:lstStyle/>
                    <a:p>
                      <a:endParaRPr kumimoji="1" lang="ja-JP" altLang="en-US"/>
                    </a:p>
                  </a:txBody>
                  <a:tcPr/>
                </a:tc>
                <a:tc vMerge="1">
                  <a:txBody>
                    <a:bodyPr/>
                    <a:lstStyle/>
                    <a:p>
                      <a:endParaRPr kumimoji="1" lang="ja-JP" altLang="en-US"/>
                    </a:p>
                  </a:txBody>
                  <a:tcPr/>
                </a:tc>
                <a:tc rowSpan="2">
                  <a:txBody>
                    <a:bodyPr/>
                    <a:lstStyle/>
                    <a:p>
                      <a:pPr algn="ctr" fontAlgn="ctr"/>
                      <a:r>
                        <a:rPr lang="ja-JP" altLang="en-US" sz="1000" b="1" i="0" u="none" strike="noStrike">
                          <a:solidFill>
                            <a:srgbClr val="000000"/>
                          </a:solidFill>
                          <a:latin typeface="ＭＳ Ｐゴシック"/>
                        </a:rPr>
                        <a:t>政策の刷新</a:t>
                      </a:r>
                    </a:p>
                  </a:txBody>
                  <a:tcPr marL="4630" marR="4630" marT="4630" marB="0" vert="eaVert"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tcPr>
                </a:tc>
                <a:tc rowSpan="2">
                  <a:txBody>
                    <a:bodyPr/>
                    <a:lstStyle/>
                    <a:p>
                      <a:pPr algn="ctr" fontAlgn="ctr"/>
                      <a:r>
                        <a:rPr lang="ja-JP" altLang="en-US" sz="1000" b="1" i="0" u="none" strike="noStrike">
                          <a:solidFill>
                            <a:srgbClr val="000000"/>
                          </a:solidFill>
                          <a:latin typeface="ＭＳ Ｐゴシック"/>
                        </a:rPr>
                        <a:t>執行の刷新</a:t>
                      </a: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tcPr>
                </a:tc>
                <a:tc rowSpan="2">
                  <a:txBody>
                    <a:bodyPr/>
                    <a:lstStyle/>
                    <a:p>
                      <a:pPr algn="ctr" fontAlgn="ctr"/>
                      <a:r>
                        <a:rPr lang="ja-JP" altLang="en-US" sz="1000" b="1" i="0" u="none" strike="noStrike">
                          <a:solidFill>
                            <a:srgbClr val="000000"/>
                          </a:solidFill>
                          <a:latin typeface="ＭＳ Ｐゴシック"/>
                        </a:rPr>
                        <a:t>投資・予算</a:t>
                      </a:r>
                    </a:p>
                  </a:txBody>
                  <a:tcPr marL="4630" marR="4630" marT="4630" marB="0" vert="eaVert"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tcPr>
                </a:tc>
                <a:tc rowSpan="2">
                  <a:txBody>
                    <a:bodyPr/>
                    <a:lstStyle/>
                    <a:p>
                      <a:pPr algn="ctr" fontAlgn="ctr"/>
                      <a:r>
                        <a:rPr lang="ja-JP" altLang="en-US" sz="1000" b="1" i="0" u="none" strike="noStrike">
                          <a:solidFill>
                            <a:srgbClr val="000000"/>
                          </a:solidFill>
                          <a:latin typeface="ＭＳ Ｐゴシック"/>
                        </a:rPr>
                        <a:t>条例・規則・</a:t>
                      </a:r>
                      <a:br>
                        <a:rPr lang="ja-JP" altLang="en-US" sz="1000" b="1" i="0" u="none" strike="noStrike">
                          <a:solidFill>
                            <a:srgbClr val="000000"/>
                          </a:solidFill>
                          <a:latin typeface="ＭＳ Ｐゴシック"/>
                        </a:rPr>
                      </a:br>
                      <a:r>
                        <a:rPr lang="ja-JP" altLang="en-US" sz="1000" b="1" i="0" u="none" strike="noStrike">
                          <a:solidFill>
                            <a:srgbClr val="000000"/>
                          </a:solidFill>
                          <a:latin typeface="ＭＳ Ｐゴシック"/>
                        </a:rPr>
                        <a:t>運用ルール</a:t>
                      </a: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tcPr>
                </a:tc>
                <a:tc rowSpan="2">
                  <a:txBody>
                    <a:bodyPr/>
                    <a:lstStyle/>
                    <a:p>
                      <a:pPr algn="ctr" fontAlgn="ctr"/>
                      <a:r>
                        <a:rPr lang="ja-JP" altLang="en-US" sz="1000" b="1" i="0" u="none" strike="noStrike">
                          <a:solidFill>
                            <a:srgbClr val="000000"/>
                          </a:solidFill>
                          <a:latin typeface="ＭＳ Ｐゴシック"/>
                        </a:rPr>
                        <a:t>組織・経営形態</a:t>
                      </a: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tcPr>
                </a:tc>
                <a:tc rowSpan="2">
                  <a:txBody>
                    <a:bodyPr/>
                    <a:lstStyle/>
                    <a:p>
                      <a:pPr algn="ctr" fontAlgn="ctr"/>
                      <a:r>
                        <a:rPr lang="ja-JP" altLang="en-US" sz="1000" b="1" i="0" u="none" strike="noStrike">
                          <a:solidFill>
                            <a:srgbClr val="000000"/>
                          </a:solidFill>
                          <a:latin typeface="ＭＳ Ｐゴシック"/>
                        </a:rPr>
                        <a:t>権限移譲</a:t>
                      </a: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tcPr>
                </a:tc>
                <a:tc vMerge="1">
                  <a:txBody>
                    <a:bodyPr/>
                    <a:lstStyle/>
                    <a:p>
                      <a:endParaRPr kumimoji="1" lang="ja-JP" altLang="en-US"/>
                    </a:p>
                  </a:txBody>
                  <a:tcPr/>
                </a:tc>
                <a:extLst>
                  <a:ext uri="{0D108BD9-81ED-4DB2-BD59-A6C34878D82A}">
                    <a16:rowId xmlns:a16="http://schemas.microsoft.com/office/drawing/2014/main" xmlns="" val="10001"/>
                  </a:ext>
                </a:extLst>
              </a:tr>
              <a:tr h="956850">
                <a:tc>
                  <a:txBody>
                    <a:bodyPr/>
                    <a:lstStyle/>
                    <a:p>
                      <a:pPr algn="ctr" fontAlgn="ctr"/>
                      <a:r>
                        <a:rPr lang="ja-JP" altLang="en-US" sz="1000" b="1" i="0" u="none" strike="noStrike">
                          <a:solidFill>
                            <a:srgbClr val="000000"/>
                          </a:solidFill>
                          <a:latin typeface="ＭＳ Ｐゴシック"/>
                        </a:rPr>
                        <a:t>象限</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ja-JP" altLang="en-US" sz="1000" b="1" i="0" u="none" strike="noStrike">
                          <a:solidFill>
                            <a:srgbClr val="000000"/>
                          </a:solidFill>
                          <a:latin typeface="ＭＳ Ｐゴシック"/>
                        </a:rPr>
                        <a:t>大項目通し番号</a:t>
                      </a: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tcPr>
                </a:tc>
                <a:tc vMerge="1">
                  <a:txBody>
                    <a:bodyPr/>
                    <a:lstStyle/>
                    <a:p>
                      <a:endParaRPr kumimoji="1" lang="ja-JP" altLang="en-US"/>
                    </a:p>
                  </a:txBody>
                  <a:tcPr/>
                </a:tc>
                <a:tc gridSpan="2" vMerge="1">
                  <a:txBody>
                    <a:bodyPr/>
                    <a:lstStyle/>
                    <a:p>
                      <a:endParaRPr kumimoji="1" lang="ja-JP" altLang="en-US"/>
                    </a:p>
                  </a:txBody>
                  <a:tcPr/>
                </a:tc>
                <a:tc hMerge="1" vMerge="1">
                  <a:txBody>
                    <a:bodyPr/>
                    <a:lstStyle/>
                    <a:p>
                      <a:endParaRPr kumimoji="1" lang="ja-JP" altLang="en-US"/>
                    </a:p>
                  </a:txBody>
                  <a:tcPr/>
                </a:tc>
                <a:tc vMerge="1">
                  <a:txBody>
                    <a:bodyPr/>
                    <a:lstStyle/>
                    <a:p>
                      <a:endParaRPr kumimoji="1" lang="ja-JP" altLang="en-US"/>
                    </a:p>
                  </a:txBody>
                  <a:tcPr/>
                </a:tc>
                <a:tc vMerge="1">
                  <a:txBody>
                    <a:bodyPr/>
                    <a:lstStyle/>
                    <a:p>
                      <a:endParaRPr kumimoji="1" lang="ja-JP" altLang="en-US"/>
                    </a:p>
                  </a:txBody>
                  <a:tcPr/>
                </a:tc>
                <a:tc vMerge="1">
                  <a:txBody>
                    <a:bodyPr/>
                    <a:lstStyle/>
                    <a:p>
                      <a:endParaRPr kumimoji="1" lang="ja-JP" altLang="en-US"/>
                    </a:p>
                  </a:txBody>
                  <a:tcPr/>
                </a:tc>
                <a:tc vMerge="1">
                  <a:txBody>
                    <a:bodyPr/>
                    <a:lstStyle/>
                    <a:p>
                      <a:endParaRPr kumimoji="1" lang="ja-JP" altLang="en-US"/>
                    </a:p>
                  </a:txBody>
                  <a:tcPr/>
                </a:tc>
                <a:tc vMerge="1">
                  <a:txBody>
                    <a:bodyPr/>
                    <a:lstStyle/>
                    <a:p>
                      <a:endParaRPr kumimoji="1" lang="ja-JP" altLang="en-US"/>
                    </a:p>
                  </a:txBody>
                  <a:tcPr/>
                </a:tc>
                <a:tc vMerge="1">
                  <a:txBody>
                    <a:bodyPr/>
                    <a:lstStyle/>
                    <a:p>
                      <a:endParaRPr kumimoji="1" lang="ja-JP" altLang="en-US"/>
                    </a:p>
                  </a:txBody>
                  <a:tcPr/>
                </a:tc>
                <a:tc vMerge="1">
                  <a:txBody>
                    <a:bodyPr/>
                    <a:lstStyle/>
                    <a:p>
                      <a:endParaRPr kumimoji="1" lang="ja-JP" altLang="en-US"/>
                    </a:p>
                  </a:txBody>
                  <a:tcPr/>
                </a:tc>
                <a:tc vMerge="1">
                  <a:txBody>
                    <a:bodyPr/>
                    <a:lstStyle/>
                    <a:p>
                      <a:endParaRPr kumimoji="1" lang="ja-JP" altLang="en-US"/>
                    </a:p>
                  </a:txBody>
                  <a:tcPr/>
                </a:tc>
                <a:extLst>
                  <a:ext uri="{0D108BD9-81ED-4DB2-BD59-A6C34878D82A}">
                    <a16:rowId xmlns:a16="http://schemas.microsoft.com/office/drawing/2014/main" xmlns="" val="10002"/>
                  </a:ext>
                </a:extLst>
              </a:tr>
              <a:tr h="617374">
                <a:tc>
                  <a:txBody>
                    <a:bodyPr/>
                    <a:lstStyle/>
                    <a:p>
                      <a:pPr algn="ctr" fontAlgn="ctr"/>
                      <a:r>
                        <a:rPr lang="en-US" sz="1000" b="0" i="0" u="none" strike="noStrike" dirty="0">
                          <a:solidFill>
                            <a:srgbClr val="000000"/>
                          </a:solidFill>
                          <a:latin typeface="ＭＳ Ｐゴシック"/>
                        </a:rPr>
                        <a:t>D</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1000" b="0" i="0" u="none" strike="noStrike">
                          <a:solidFill>
                            <a:srgbClr val="000000"/>
                          </a:solidFill>
                          <a:latin typeface="ＭＳ Ｐゴシック"/>
                        </a:rPr>
                        <a:t>-</a:t>
                      </a:r>
                    </a:p>
                  </a:txBody>
                  <a:tcPr marL="4630" marR="4630" marT="463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1000" b="0" i="0" u="none" strike="noStrike" dirty="0">
                          <a:solidFill>
                            <a:srgbClr val="000000"/>
                          </a:solidFill>
                          <a:latin typeface="ＭＳ Ｐゴシック"/>
                        </a:rPr>
                        <a:t>(</a:t>
                      </a:r>
                      <a:r>
                        <a:rPr lang="en-US" altLang="ja-JP" sz="1000" b="0" i="0" u="none" strike="noStrike" dirty="0" smtClean="0">
                          <a:solidFill>
                            <a:srgbClr val="000000"/>
                          </a:solidFill>
                          <a:latin typeface="ＭＳ Ｐゴシック"/>
                        </a:rPr>
                        <a:t>111)</a:t>
                      </a:r>
                      <a:endParaRPr lang="en-US" altLang="ja-JP" sz="1000" b="0" i="0" u="none" strike="noStrike" dirty="0">
                        <a:solidFill>
                          <a:srgbClr val="000000"/>
                        </a:solidFill>
                        <a:latin typeface="ＭＳ Ｐゴシック"/>
                      </a:endParaRP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ja-JP" altLang="en-US" sz="1000" b="0" i="0" u="none" strike="noStrike" dirty="0">
                          <a:solidFill>
                            <a:srgbClr val="000000"/>
                          </a:solidFill>
                          <a:latin typeface="ＭＳ Ｐゴシック"/>
                        </a:rPr>
                        <a:t>　</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zh-TW" altLang="en-US" sz="1000" b="0" i="0" u="none" strike="noStrike" dirty="0">
                          <a:solidFill>
                            <a:srgbClr val="000000"/>
                          </a:solidFill>
                          <a:latin typeface="ＭＳ Ｐゴシック" pitchFamily="50" charset="-128"/>
                          <a:ea typeface="ＭＳ Ｐゴシック" pitchFamily="50" charset="-128"/>
                        </a:rPr>
                        <a:t>参考資料（個票）</a:t>
                      </a:r>
                    </a:p>
                  </a:txBody>
                  <a:tcPr marL="4630" marR="4630" marT="4630"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rtl="0" fontAlgn="ctr"/>
                      <a:r>
                        <a:rPr lang="ja-JP" altLang="en-US" sz="1000" b="0" i="0" u="none" strike="noStrike" dirty="0">
                          <a:solidFill>
                            <a:srgbClr val="000000"/>
                          </a:solidFill>
                          <a:latin typeface="ＭＳ Ｐゴシック"/>
                        </a:rPr>
                        <a:t>御堂筋のあり方の抜本的な見直し</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ja-JP" altLang="en-US" sz="1000" b="0" i="0" u="none" strike="noStrike" dirty="0">
                          <a:solidFill>
                            <a:srgbClr val="000000"/>
                          </a:solidFill>
                          <a:latin typeface="ＭＳ Ｐゴシック"/>
                        </a:rPr>
                        <a:t>✔</a:t>
                      </a:r>
                    </a:p>
                  </a:txBody>
                  <a:tcPr marL="4630" marR="4630" marT="4630" marB="0" vert="eaVert"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ja-JP" altLang="en-US" sz="1000" b="0" i="0" u="none" strike="noStrike">
                          <a:solidFill>
                            <a:srgbClr val="000000"/>
                          </a:solidFill>
                          <a:latin typeface="ＭＳ Ｐゴシック"/>
                        </a:rPr>
                        <a:t>　</a:t>
                      </a: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ja-JP" altLang="en-US" sz="1000" b="0" i="0" u="none" strike="noStrike" dirty="0">
                          <a:solidFill>
                            <a:srgbClr val="000000"/>
                          </a:solidFill>
                          <a:latin typeface="ＭＳ Ｐゴシック"/>
                        </a:rPr>
                        <a:t>　</a:t>
                      </a:r>
                    </a:p>
                  </a:txBody>
                  <a:tcPr marL="4630" marR="4630" marT="4630" marB="0" vert="eaVert"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ja-JP" altLang="en-US" sz="1000" b="0" i="0" u="none" strike="noStrike" dirty="0">
                          <a:solidFill>
                            <a:srgbClr val="000000"/>
                          </a:solidFill>
                          <a:latin typeface="ＭＳ Ｐゴシック"/>
                        </a:rPr>
                        <a:t>✔</a:t>
                      </a: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ja-JP" altLang="en-US" sz="1000" b="0" i="0" u="none" strike="noStrike" dirty="0">
                          <a:solidFill>
                            <a:srgbClr val="000000"/>
                          </a:solidFill>
                          <a:latin typeface="ＭＳ Ｐゴシック"/>
                        </a:rPr>
                        <a:t>　</a:t>
                      </a: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ja-JP" altLang="en-US" sz="1000" b="0" i="0" u="none" strike="noStrike" dirty="0">
                          <a:solidFill>
                            <a:srgbClr val="000000"/>
                          </a:solidFill>
                          <a:latin typeface="ＭＳ Ｐゴシック"/>
                        </a:rPr>
                        <a:t>　</a:t>
                      </a:r>
                    </a:p>
                  </a:txBody>
                  <a:tcPr marL="4630" marR="4630" marT="4630" marB="0" vert="eaVert"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dirty="0">
                          <a:solidFill>
                            <a:srgbClr val="000000"/>
                          </a:solidFill>
                          <a:latin typeface="ＭＳ Ｐゴシック"/>
                        </a:rPr>
                        <a:t>都市計画局</a:t>
                      </a:r>
                    </a:p>
                  </a:txBody>
                  <a:tcPr marL="4630" marR="4630" marT="46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3"/>
                  </a:ext>
                </a:extLst>
              </a:tr>
            </a:tbl>
          </a:graphicData>
        </a:graphic>
      </p:graphicFrame>
      <p:sp>
        <p:nvSpPr>
          <p:cNvPr id="5" name="スライド番号プレースホルダ 56"/>
          <p:cNvSpPr>
            <a:spLocks noGrp="1"/>
          </p:cNvSpPr>
          <p:nvPr>
            <p:ph type="sldNum" sz="quarter" idx="12"/>
          </p:nvPr>
        </p:nvSpPr>
        <p:spPr>
          <a:xfrm>
            <a:off x="8407474" y="6669360"/>
            <a:ext cx="720080" cy="177924"/>
          </a:xfrm>
        </p:spPr>
        <p:txBody>
          <a:bodyPr/>
          <a:lstStyle/>
          <a:p>
            <a:fld id="{CCEC3038-1CF1-4B63-9920-55248DCFBA97}" type="slidenum">
              <a:rPr kumimoji="1" lang="ja-JP" altLang="en-US" smtClean="0"/>
              <a:pPr/>
              <a:t>201</a:t>
            </a:fld>
            <a:endParaRPr kumimoji="1" lang="ja-JP" altLang="en-US" dirty="0"/>
          </a:p>
        </p:txBody>
      </p:sp>
    </p:spTree>
    <p:extLst>
      <p:ext uri="{BB962C8B-B14F-4D97-AF65-F5344CB8AC3E}">
        <p14:creationId xmlns:p14="http://schemas.microsoft.com/office/powerpoint/2010/main" val="3271329223"/>
      </p:ext>
    </p:extLst>
  </p:cSld>
  <p:clrMapOvr>
    <a:masterClrMapping/>
  </p:clrMapOvr>
</p:sld>
</file>

<file path=ppt/slides/slide2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角丸四角形 15"/>
          <p:cNvSpPr/>
          <p:nvPr/>
        </p:nvSpPr>
        <p:spPr>
          <a:xfrm>
            <a:off x="7345662" y="4508954"/>
            <a:ext cx="1546818" cy="566541"/>
          </a:xfrm>
          <a:prstGeom prst="roundRect">
            <a:avLst>
              <a:gd name="adj" fmla="val 5685"/>
            </a:avLst>
          </a:prstGeom>
          <a:solidFill>
            <a:schemeClr val="accent6">
              <a:lumMod val="60000"/>
              <a:lumOff val="40000"/>
              <a:alpha val="5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 name="角丸四角形 11"/>
          <p:cNvSpPr/>
          <p:nvPr/>
        </p:nvSpPr>
        <p:spPr>
          <a:xfrm>
            <a:off x="8415504" y="3595456"/>
            <a:ext cx="476975" cy="232900"/>
          </a:xfrm>
          <a:prstGeom prst="roundRect">
            <a:avLst>
              <a:gd name="adj" fmla="val 5685"/>
            </a:avLst>
          </a:prstGeom>
          <a:solidFill>
            <a:schemeClr val="accent6">
              <a:lumMod val="60000"/>
              <a:lumOff val="40000"/>
              <a:alpha val="5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7" name="角丸四角形 16"/>
          <p:cNvSpPr/>
          <p:nvPr/>
        </p:nvSpPr>
        <p:spPr>
          <a:xfrm>
            <a:off x="7345662" y="2996952"/>
            <a:ext cx="1546818" cy="590948"/>
          </a:xfrm>
          <a:prstGeom prst="roundRect">
            <a:avLst>
              <a:gd name="adj" fmla="val 5685"/>
            </a:avLst>
          </a:prstGeom>
          <a:solidFill>
            <a:schemeClr val="accent6">
              <a:lumMod val="60000"/>
              <a:lumOff val="40000"/>
              <a:alpha val="5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5" name="角丸四角形 14"/>
          <p:cNvSpPr/>
          <p:nvPr/>
        </p:nvSpPr>
        <p:spPr>
          <a:xfrm>
            <a:off x="5641156" y="3421661"/>
            <a:ext cx="1624301" cy="809885"/>
          </a:xfrm>
          <a:prstGeom prst="roundRect">
            <a:avLst>
              <a:gd name="adj" fmla="val 5685"/>
            </a:avLst>
          </a:prstGeom>
          <a:solidFill>
            <a:schemeClr val="accent6">
              <a:lumMod val="60000"/>
              <a:lumOff val="40000"/>
              <a:alpha val="5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8" name="角丸四角形 17"/>
          <p:cNvSpPr/>
          <p:nvPr/>
        </p:nvSpPr>
        <p:spPr>
          <a:xfrm>
            <a:off x="7488316" y="1606601"/>
            <a:ext cx="1404164" cy="382239"/>
          </a:xfrm>
          <a:prstGeom prst="roundRect">
            <a:avLst>
              <a:gd name="adj" fmla="val 5685"/>
            </a:avLst>
          </a:prstGeom>
          <a:solidFill>
            <a:schemeClr val="accent6">
              <a:lumMod val="60000"/>
              <a:lumOff val="40000"/>
              <a:alpha val="5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 name="テキスト ボックス 3"/>
          <p:cNvSpPr txBox="1"/>
          <p:nvPr/>
        </p:nvSpPr>
        <p:spPr>
          <a:xfrm>
            <a:off x="0" y="0"/>
            <a:ext cx="5004048" cy="338554"/>
          </a:xfrm>
          <a:prstGeom prst="rect">
            <a:avLst/>
          </a:prstGeom>
          <a:noFill/>
        </p:spPr>
        <p:txBody>
          <a:bodyPr wrap="square" rtlCol="0">
            <a:spAutoFit/>
          </a:bodyPr>
          <a:lstStyle/>
          <a:p>
            <a:pPr lvl="0"/>
            <a:r>
              <a:rPr lang="ja-JP" altLang="en-US" sz="1600" u="sng" dirty="0" smtClean="0">
                <a:latin typeface="+mn-ea"/>
                <a:cs typeface="Meiryo UI" pitchFamily="50" charset="-128"/>
              </a:rPr>
              <a:t>新公会計制度の導入</a:t>
            </a:r>
            <a:endParaRPr kumimoji="1" lang="en-US" altLang="ja-JP" sz="1600" u="sng" dirty="0" smtClean="0"/>
          </a:p>
        </p:txBody>
      </p:sp>
      <p:sp>
        <p:nvSpPr>
          <p:cNvPr id="5" name="テキスト ボックス 4"/>
          <p:cNvSpPr txBox="1"/>
          <p:nvPr/>
        </p:nvSpPr>
        <p:spPr>
          <a:xfrm>
            <a:off x="0" y="476672"/>
            <a:ext cx="2411760" cy="3754874"/>
          </a:xfrm>
          <a:prstGeom prst="rect">
            <a:avLst/>
          </a:prstGeom>
          <a:noFill/>
        </p:spPr>
        <p:txBody>
          <a:bodyPr wrap="square" rtlCol="0">
            <a:spAutoFit/>
          </a:bodyPr>
          <a:lstStyle/>
          <a:p>
            <a:r>
              <a:rPr kumimoji="1" lang="ja-JP" altLang="en-US" sz="1400" dirty="0" smtClean="0"/>
              <a:t>①分野：　</a:t>
            </a:r>
            <a:r>
              <a:rPr lang="ja-JP" altLang="en-US" sz="1400" dirty="0" smtClean="0"/>
              <a:t>－</a:t>
            </a:r>
            <a:endParaRPr kumimoji="1" lang="en-US" altLang="ja-JP" sz="1400" dirty="0" smtClean="0"/>
          </a:p>
          <a:p>
            <a:endParaRPr lang="en-US" altLang="ja-JP" sz="1400" dirty="0"/>
          </a:p>
          <a:p>
            <a:r>
              <a:rPr kumimoji="1" lang="ja-JP" altLang="en-US" sz="1400" dirty="0" smtClean="0"/>
              <a:t>②タイプ</a:t>
            </a:r>
            <a:endParaRPr kumimoji="1" lang="en-US" altLang="ja-JP" sz="1400" dirty="0" smtClean="0"/>
          </a:p>
          <a:p>
            <a:r>
              <a:rPr lang="ja-JP" altLang="en-US" sz="1400" dirty="0"/>
              <a:t>　</a:t>
            </a:r>
            <a:r>
              <a:rPr lang="ja-JP" altLang="en-US" sz="1400" dirty="0" smtClean="0"/>
              <a:t>   □ 　政策イノベーション</a:t>
            </a:r>
            <a:endParaRPr lang="en-US" altLang="ja-JP" sz="1400" dirty="0" smtClean="0"/>
          </a:p>
          <a:p>
            <a:r>
              <a:rPr lang="ja-JP" altLang="en-US" sz="1400" dirty="0"/>
              <a:t> </a:t>
            </a:r>
            <a:r>
              <a:rPr lang="ja-JP" altLang="en-US" sz="1400" dirty="0" smtClean="0"/>
              <a:t> </a:t>
            </a:r>
            <a:r>
              <a:rPr kumimoji="1" lang="ja-JP" altLang="en-US" sz="1400" dirty="0" smtClean="0"/>
              <a:t>　</a:t>
            </a:r>
            <a:r>
              <a:rPr lang="ja-JP" altLang="en-US" sz="1400" dirty="0" smtClean="0"/>
              <a:t> ☑ 　</a:t>
            </a:r>
            <a:r>
              <a:rPr kumimoji="1" lang="ja-JP" altLang="en-US" sz="1400" dirty="0" smtClean="0"/>
              <a:t>執行の刷新</a:t>
            </a:r>
            <a:endParaRPr kumimoji="1" lang="en-US" altLang="ja-JP" sz="1400" dirty="0" smtClean="0"/>
          </a:p>
          <a:p>
            <a:endParaRPr lang="en-US" altLang="ja-JP" sz="1400" dirty="0"/>
          </a:p>
          <a:p>
            <a:r>
              <a:rPr lang="ja-JP" altLang="en-US" sz="1400" dirty="0" smtClean="0"/>
              <a:t>③改革スタイル</a:t>
            </a:r>
            <a:endParaRPr lang="en-US" altLang="ja-JP" sz="1400" dirty="0" smtClean="0"/>
          </a:p>
          <a:p>
            <a:r>
              <a:rPr lang="ja-JP" altLang="en-US" sz="1400" dirty="0"/>
              <a:t>　</a:t>
            </a:r>
            <a:r>
              <a:rPr lang="ja-JP" altLang="en-US" sz="1400" dirty="0" smtClean="0"/>
              <a:t>　□　投資・予算</a:t>
            </a:r>
            <a:endParaRPr lang="en-US" altLang="ja-JP" sz="1400" dirty="0" smtClean="0"/>
          </a:p>
          <a:p>
            <a:r>
              <a:rPr lang="ja-JP" altLang="en-US" sz="1400" dirty="0"/>
              <a:t>　</a:t>
            </a:r>
            <a:r>
              <a:rPr lang="ja-JP" altLang="en-US" sz="1400" dirty="0" smtClean="0"/>
              <a:t>　☑ 　条例・規則・運用ﾙｰﾙ</a:t>
            </a:r>
            <a:endParaRPr lang="en-US" altLang="ja-JP" sz="1400" dirty="0" smtClean="0"/>
          </a:p>
          <a:p>
            <a:r>
              <a:rPr lang="ja-JP" altLang="en-US" sz="1400" dirty="0"/>
              <a:t>　</a:t>
            </a:r>
            <a:r>
              <a:rPr lang="ja-JP" altLang="en-US" sz="1400" dirty="0" smtClean="0"/>
              <a:t>　□　組織・経営形態</a:t>
            </a:r>
            <a:endParaRPr lang="en-US" altLang="ja-JP" sz="1400" dirty="0" smtClean="0"/>
          </a:p>
          <a:p>
            <a:r>
              <a:rPr lang="ja-JP" altLang="en-US" sz="1400" dirty="0"/>
              <a:t>　</a:t>
            </a:r>
            <a:r>
              <a:rPr lang="ja-JP" altLang="en-US" sz="1400" dirty="0" smtClean="0"/>
              <a:t>　□　権限移譲</a:t>
            </a:r>
            <a:endParaRPr lang="en-US" altLang="ja-JP" sz="1400" dirty="0" smtClean="0"/>
          </a:p>
          <a:p>
            <a:endParaRPr kumimoji="1" lang="en-US" altLang="ja-JP" sz="1400" dirty="0"/>
          </a:p>
          <a:p>
            <a:r>
              <a:rPr lang="ja-JP" altLang="en-US" sz="1400" dirty="0" smtClean="0"/>
              <a:t>④担当部局</a:t>
            </a:r>
            <a:endParaRPr lang="en-US" altLang="ja-JP" sz="1400" dirty="0" smtClean="0"/>
          </a:p>
          <a:p>
            <a:r>
              <a:rPr kumimoji="1" lang="ja-JP" altLang="en-US" sz="1400" dirty="0" smtClean="0"/>
              <a:t>　　市　会計室</a:t>
            </a:r>
            <a:endParaRPr lang="en-US" altLang="ja-JP" sz="1400" dirty="0" smtClean="0"/>
          </a:p>
          <a:p>
            <a:endParaRPr kumimoji="1" lang="en-US" altLang="ja-JP" sz="1400" dirty="0"/>
          </a:p>
          <a:p>
            <a:r>
              <a:rPr lang="ja-JP" altLang="en-US" sz="1400" dirty="0" smtClean="0"/>
              <a:t>⑤時期</a:t>
            </a:r>
            <a:endParaRPr lang="en-US" altLang="ja-JP" sz="1400" dirty="0" smtClean="0"/>
          </a:p>
          <a:p>
            <a:r>
              <a:rPr kumimoji="1" lang="ja-JP" altLang="en-US" sz="1400" dirty="0"/>
              <a:t>　</a:t>
            </a:r>
            <a:r>
              <a:rPr kumimoji="1" lang="en-US" altLang="ja-JP" sz="1400" dirty="0" smtClean="0"/>
              <a:t>2015</a:t>
            </a:r>
            <a:r>
              <a:rPr kumimoji="1" lang="ja-JP" altLang="en-US" sz="1400" dirty="0" smtClean="0"/>
              <a:t>年度</a:t>
            </a:r>
            <a:r>
              <a:rPr lang="ja-JP" altLang="en-US" sz="1400" dirty="0" smtClean="0"/>
              <a:t>（導入）</a:t>
            </a:r>
            <a:endParaRPr kumimoji="1" lang="ja-JP" altLang="en-US" sz="1400" dirty="0"/>
          </a:p>
        </p:txBody>
      </p:sp>
      <p:sp>
        <p:nvSpPr>
          <p:cNvPr id="6" name="テキスト ボックス 5"/>
          <p:cNvSpPr txBox="1"/>
          <p:nvPr/>
        </p:nvSpPr>
        <p:spPr>
          <a:xfrm>
            <a:off x="8388424" y="0"/>
            <a:ext cx="683568" cy="307777"/>
          </a:xfrm>
          <a:prstGeom prst="rect">
            <a:avLst/>
          </a:prstGeom>
          <a:noFill/>
        </p:spPr>
        <p:txBody>
          <a:bodyPr wrap="square" rtlCol="0">
            <a:spAutoFit/>
          </a:bodyPr>
          <a:lstStyle/>
          <a:p>
            <a:r>
              <a:rPr kumimoji="1" lang="en-US" altLang="ja-JP" sz="1400" dirty="0" smtClean="0"/>
              <a:t>A(39) </a:t>
            </a:r>
            <a:endParaRPr kumimoji="1" lang="ja-JP" altLang="en-US" sz="1400" dirty="0"/>
          </a:p>
        </p:txBody>
      </p:sp>
      <p:sp>
        <p:nvSpPr>
          <p:cNvPr id="8" name="スライド番号プレースホルダ 7"/>
          <p:cNvSpPr>
            <a:spLocks noGrp="1"/>
          </p:cNvSpPr>
          <p:nvPr>
            <p:ph type="sldNum" sz="quarter" idx="12"/>
          </p:nvPr>
        </p:nvSpPr>
        <p:spPr/>
        <p:txBody>
          <a:bodyPr/>
          <a:lstStyle/>
          <a:p>
            <a:fld id="{CCEC3038-1CF1-4B63-9920-55248DCFBA97}" type="slidenum">
              <a:rPr kumimoji="1" lang="ja-JP" altLang="en-US" smtClean="0"/>
              <a:pPr/>
              <a:t>202</a:t>
            </a:fld>
            <a:endParaRPr kumimoji="1" lang="ja-JP" altLang="en-US" dirty="0"/>
          </a:p>
        </p:txBody>
      </p:sp>
      <p:sp>
        <p:nvSpPr>
          <p:cNvPr id="20" name="角丸四角形 19"/>
          <p:cNvSpPr/>
          <p:nvPr/>
        </p:nvSpPr>
        <p:spPr>
          <a:xfrm>
            <a:off x="8060527" y="3943478"/>
            <a:ext cx="315113" cy="209898"/>
          </a:xfrm>
          <a:prstGeom prst="roundRect">
            <a:avLst>
              <a:gd name="adj" fmla="val 5685"/>
            </a:avLst>
          </a:prstGeom>
          <a:solidFill>
            <a:schemeClr val="accent6">
              <a:lumMod val="60000"/>
              <a:lumOff val="40000"/>
              <a:alpha val="5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2" name="角丸四角形 21"/>
          <p:cNvSpPr/>
          <p:nvPr/>
        </p:nvSpPr>
        <p:spPr>
          <a:xfrm>
            <a:off x="8577366" y="4153376"/>
            <a:ext cx="315113" cy="209898"/>
          </a:xfrm>
          <a:prstGeom prst="roundRect">
            <a:avLst>
              <a:gd name="adj" fmla="val 5685"/>
            </a:avLst>
          </a:prstGeom>
          <a:solidFill>
            <a:schemeClr val="accent6">
              <a:lumMod val="60000"/>
              <a:lumOff val="40000"/>
              <a:alpha val="5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3" name="角丸四角形 22"/>
          <p:cNvSpPr/>
          <p:nvPr/>
        </p:nvSpPr>
        <p:spPr>
          <a:xfrm>
            <a:off x="7349199" y="4324045"/>
            <a:ext cx="315113" cy="209898"/>
          </a:xfrm>
          <a:prstGeom prst="roundRect">
            <a:avLst>
              <a:gd name="adj" fmla="val 5685"/>
            </a:avLst>
          </a:prstGeom>
          <a:solidFill>
            <a:schemeClr val="accent6">
              <a:lumMod val="60000"/>
              <a:lumOff val="40000"/>
              <a:alpha val="5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aphicFrame>
        <p:nvGraphicFramePr>
          <p:cNvPr id="7" name="表 6"/>
          <p:cNvGraphicFramePr>
            <a:graphicFrameLocks noGrp="1"/>
          </p:cNvGraphicFramePr>
          <p:nvPr>
            <p:extLst>
              <p:ext uri="{D42A27DB-BD31-4B8C-83A1-F6EECF244321}">
                <p14:modId xmlns:p14="http://schemas.microsoft.com/office/powerpoint/2010/main" val="208334338"/>
              </p:ext>
            </p:extLst>
          </p:nvPr>
        </p:nvGraphicFramePr>
        <p:xfrm>
          <a:off x="2275940" y="476672"/>
          <a:ext cx="6696744" cy="5400600"/>
        </p:xfrm>
        <a:graphic>
          <a:graphicData uri="http://schemas.openxmlformats.org/drawingml/2006/table">
            <a:tbl>
              <a:tblPr firstRow="1">
                <a:tableStyleId>{5C22544A-7EE6-4342-B048-85BDC9FD1C3A}</a:tableStyleId>
              </a:tblPr>
              <a:tblGrid>
                <a:gridCol w="1674186"/>
                <a:gridCol w="1674186"/>
                <a:gridCol w="1674186"/>
                <a:gridCol w="1674186"/>
              </a:tblGrid>
              <a:tr h="500292">
                <a:tc>
                  <a:txBody>
                    <a:bodyPr/>
                    <a:lstStyle/>
                    <a:p>
                      <a:pPr algn="ctr"/>
                      <a:r>
                        <a:rPr kumimoji="1" lang="ja-JP" altLang="en-US" sz="1400" dirty="0" smtClean="0"/>
                        <a:t>改革前の課題</a:t>
                      </a:r>
                      <a:endParaRPr kumimoji="1" lang="en-US" altLang="ja-JP" sz="1400" dirty="0" smtClean="0"/>
                    </a:p>
                    <a:p>
                      <a:pPr algn="ctr"/>
                      <a:r>
                        <a:rPr kumimoji="1" lang="ja-JP" altLang="en-US" sz="1400" dirty="0" smtClean="0"/>
                        <a:t>（</a:t>
                      </a:r>
                      <a:r>
                        <a:rPr kumimoji="1" lang="en-US" altLang="ja-JP" sz="1400" dirty="0" smtClean="0"/>
                        <a:t>Why</a:t>
                      </a:r>
                      <a:r>
                        <a:rPr kumimoji="1" lang="ja-JP" altLang="en-US" sz="1400" dirty="0" smtClean="0"/>
                        <a:t>）</a:t>
                      </a:r>
                      <a:endParaRPr kumimoji="1" lang="ja-JP" altLang="en-US" sz="14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ja-JP" altLang="en-US" sz="1400" dirty="0" smtClean="0"/>
                        <a:t>改革の方向性</a:t>
                      </a:r>
                      <a:endParaRPr kumimoji="1" lang="en-US" altLang="ja-JP" sz="1400" dirty="0" smtClean="0"/>
                    </a:p>
                    <a:p>
                      <a:pPr algn="ctr"/>
                      <a:r>
                        <a:rPr kumimoji="1" lang="ja-JP" altLang="en-US" sz="1400" dirty="0" smtClean="0"/>
                        <a:t>（</a:t>
                      </a:r>
                      <a:r>
                        <a:rPr kumimoji="1" lang="en-US" altLang="ja-JP" sz="1400" dirty="0" smtClean="0"/>
                        <a:t>Vision</a:t>
                      </a:r>
                      <a:r>
                        <a:rPr kumimoji="1" lang="ja-JP" altLang="en-US" sz="1400" dirty="0" smtClean="0"/>
                        <a:t>）</a:t>
                      </a:r>
                      <a:endParaRPr kumimoji="1" lang="ja-JP" altLang="en-US" sz="14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ja-JP" altLang="en-US" sz="1400" dirty="0" smtClean="0"/>
                        <a:t>何をどう改革したか</a:t>
                      </a:r>
                      <a:endParaRPr kumimoji="1" lang="en-US" altLang="ja-JP" sz="1400" dirty="0" smtClean="0"/>
                    </a:p>
                    <a:p>
                      <a:pPr algn="ctr"/>
                      <a:r>
                        <a:rPr kumimoji="1" lang="ja-JP" altLang="en-US" sz="1400" dirty="0" smtClean="0"/>
                        <a:t>（</a:t>
                      </a:r>
                      <a:r>
                        <a:rPr kumimoji="1" lang="en-US" altLang="ja-JP" sz="1400" dirty="0" smtClean="0"/>
                        <a:t>What</a:t>
                      </a:r>
                      <a:r>
                        <a:rPr kumimoji="1" lang="ja-JP" altLang="en-US" sz="1400" dirty="0" smtClean="0"/>
                        <a:t>）</a:t>
                      </a:r>
                      <a:endParaRPr kumimoji="1" lang="ja-JP" altLang="en-US" sz="14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ja-JP" altLang="en-US" sz="1400" dirty="0" smtClean="0"/>
                        <a:t>主な成果</a:t>
                      </a:r>
                      <a:endParaRPr kumimoji="1" lang="en-US" altLang="ja-JP" sz="1400" dirty="0" smtClean="0"/>
                    </a:p>
                    <a:p>
                      <a:pPr algn="ctr"/>
                      <a:r>
                        <a:rPr kumimoji="1" lang="ja-JP" altLang="en-US" sz="1400" dirty="0" smtClean="0"/>
                        <a:t>（</a:t>
                      </a:r>
                      <a:r>
                        <a:rPr kumimoji="1" lang="en-US" altLang="ja-JP" sz="1400" dirty="0" smtClean="0"/>
                        <a:t>Outcome</a:t>
                      </a:r>
                      <a:r>
                        <a:rPr kumimoji="1" lang="ja-JP" altLang="en-US" sz="1400" dirty="0" smtClean="0"/>
                        <a:t>）</a:t>
                      </a:r>
                      <a:endParaRPr kumimoji="1" lang="ja-JP" altLang="en-US" sz="14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r>
              <a:tr h="4882440">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kumimoji="1" lang="en-US" altLang="ja-JP" sz="900" kern="1200" dirty="0" smtClean="0">
                        <a:solidFill>
                          <a:schemeClr val="tx1"/>
                        </a:solidFill>
                        <a:latin typeface="+mn-lt"/>
                        <a:ea typeface="+mn-ea"/>
                        <a:cs typeface="+mn-cs"/>
                      </a:endParaRPr>
                    </a:p>
                    <a:p>
                      <a:pPr marL="0" marR="0" indent="0" algn="just" defTabSz="914400" rtl="0" eaLnBrk="1" fontAlgn="auto" latinLnBrk="0" hangingPunct="1">
                        <a:lnSpc>
                          <a:spcPct val="100000"/>
                        </a:lnSpc>
                        <a:spcBef>
                          <a:spcPts val="0"/>
                        </a:spcBef>
                        <a:spcAft>
                          <a:spcPts val="0"/>
                        </a:spcAft>
                        <a:buClrTx/>
                        <a:buSzTx/>
                        <a:buFontTx/>
                        <a:buNone/>
                        <a:tabLst/>
                        <a:defRPr/>
                      </a:pPr>
                      <a:r>
                        <a:rPr kumimoji="1" lang="ja-JP" altLang="en-US" sz="1200" kern="1200" dirty="0" smtClean="0">
                          <a:solidFill>
                            <a:schemeClr val="dk1"/>
                          </a:solidFill>
                          <a:latin typeface="+mn-lt"/>
                          <a:ea typeface="+mn-ea"/>
                          <a:cs typeface="+mn-cs"/>
                        </a:rPr>
                        <a:t>　旧来の官庁会計である現金主義・単式簿記は、次のような課題を抱えている。</a:t>
                      </a:r>
                      <a:endParaRPr kumimoji="1" lang="en-US" altLang="ja-JP" sz="1200" kern="1200" dirty="0" smtClean="0">
                        <a:solidFill>
                          <a:schemeClr val="dk1"/>
                        </a:solidFill>
                        <a:latin typeface="+mn-lt"/>
                        <a:ea typeface="+mn-ea"/>
                        <a:cs typeface="+mn-cs"/>
                      </a:endParaRPr>
                    </a:p>
                    <a:p>
                      <a:pPr algn="just">
                        <a:lnSpc>
                          <a:spcPct val="100000"/>
                        </a:lnSpc>
                      </a:pPr>
                      <a:endParaRPr kumimoji="1" lang="en-US" altLang="ja-JP" sz="1200" kern="1200" dirty="0" smtClean="0">
                        <a:solidFill>
                          <a:schemeClr val="dk1"/>
                        </a:solidFill>
                        <a:latin typeface="+mn-lt"/>
                        <a:ea typeface="+mn-ea"/>
                        <a:cs typeface="+mn-cs"/>
                      </a:endParaRPr>
                    </a:p>
                    <a:p>
                      <a:pPr algn="just">
                        <a:lnSpc>
                          <a:spcPct val="100000"/>
                        </a:lnSpc>
                      </a:pPr>
                      <a:r>
                        <a:rPr kumimoji="1" lang="ja-JP" altLang="en-US" sz="1200" kern="1200" dirty="0" smtClean="0">
                          <a:solidFill>
                            <a:schemeClr val="dk1"/>
                          </a:solidFill>
                          <a:latin typeface="+mn-lt"/>
                          <a:ea typeface="+mn-ea"/>
                          <a:cs typeface="+mn-cs"/>
                        </a:rPr>
                        <a:t>・資産・負債に関するストック情報が不十分</a:t>
                      </a:r>
                      <a:endParaRPr kumimoji="1" lang="en-US" altLang="ja-JP" sz="1200" kern="1200" dirty="0" smtClean="0">
                        <a:solidFill>
                          <a:schemeClr val="dk1"/>
                        </a:solidFill>
                        <a:latin typeface="+mn-lt"/>
                        <a:ea typeface="+mn-ea"/>
                        <a:cs typeface="+mn-cs"/>
                      </a:endParaRPr>
                    </a:p>
                    <a:p>
                      <a:pPr algn="just">
                        <a:lnSpc>
                          <a:spcPct val="100000"/>
                        </a:lnSpc>
                      </a:pPr>
                      <a:r>
                        <a:rPr kumimoji="1" lang="ja-JP" altLang="en-US" sz="1200" kern="1200" dirty="0" smtClean="0">
                          <a:solidFill>
                            <a:schemeClr val="dk1"/>
                          </a:solidFill>
                          <a:latin typeface="+mn-lt"/>
                          <a:ea typeface="+mn-ea"/>
                          <a:cs typeface="+mn-cs"/>
                        </a:rPr>
                        <a:t>・減価償却費等のコスト情報が不十分</a:t>
                      </a:r>
                    </a:p>
                    <a:p>
                      <a:pPr algn="just">
                        <a:lnSpc>
                          <a:spcPct val="100000"/>
                        </a:lnSpc>
                      </a:pPr>
                      <a:r>
                        <a:rPr kumimoji="1" lang="ja-JP" altLang="en-US" sz="1200" kern="1200" dirty="0" smtClean="0">
                          <a:solidFill>
                            <a:schemeClr val="dk1"/>
                          </a:solidFill>
                          <a:latin typeface="+mn-lt"/>
                          <a:ea typeface="+mn-ea"/>
                          <a:cs typeface="+mn-cs"/>
                        </a:rPr>
                        <a:t>・財務情報の開示に関する一定のルールがなく、説明責任を果たせない</a:t>
                      </a:r>
                      <a:endParaRPr kumimoji="1" lang="en-US" altLang="ja-JP" sz="1200" kern="1200" dirty="0" smtClean="0">
                        <a:solidFill>
                          <a:schemeClr val="dk1"/>
                        </a:solidFill>
                        <a:latin typeface="+mn-lt"/>
                        <a:ea typeface="+mn-ea"/>
                        <a:cs typeface="+mn-cs"/>
                      </a:endParaRPr>
                    </a:p>
                    <a:p>
                      <a:pPr algn="just">
                        <a:lnSpc>
                          <a:spcPct val="100000"/>
                        </a:lnSpc>
                      </a:pPr>
                      <a:r>
                        <a:rPr kumimoji="1" lang="ja-JP" altLang="en-US" sz="1200" kern="1200" dirty="0" smtClean="0">
                          <a:solidFill>
                            <a:schemeClr val="dk1"/>
                          </a:solidFill>
                          <a:latin typeface="+mn-lt"/>
                          <a:ea typeface="+mn-ea"/>
                          <a:cs typeface="+mn-cs"/>
                        </a:rPr>
                        <a:t>・予算（</a:t>
                      </a:r>
                      <a:r>
                        <a:rPr kumimoji="1" lang="en-US" altLang="ja-JP" sz="1200" kern="1200" dirty="0" smtClean="0">
                          <a:solidFill>
                            <a:schemeClr val="dk1"/>
                          </a:solidFill>
                          <a:latin typeface="+mn-lt"/>
                          <a:ea typeface="+mn-ea"/>
                          <a:cs typeface="+mn-cs"/>
                        </a:rPr>
                        <a:t>Plan</a:t>
                      </a:r>
                      <a:r>
                        <a:rPr kumimoji="1" lang="ja-JP" altLang="en-US" sz="1200" kern="1200" dirty="0" smtClean="0">
                          <a:solidFill>
                            <a:schemeClr val="dk1"/>
                          </a:solidFill>
                          <a:latin typeface="+mn-lt"/>
                          <a:ea typeface="+mn-ea"/>
                          <a:cs typeface="+mn-cs"/>
                        </a:rPr>
                        <a:t>）と執行（</a:t>
                      </a:r>
                      <a:r>
                        <a:rPr kumimoji="1" lang="en-US" altLang="ja-JP" sz="1200" kern="1200" dirty="0" smtClean="0">
                          <a:solidFill>
                            <a:schemeClr val="dk1"/>
                          </a:solidFill>
                          <a:latin typeface="+mn-lt"/>
                          <a:ea typeface="+mn-ea"/>
                          <a:cs typeface="+mn-cs"/>
                        </a:rPr>
                        <a:t>Do</a:t>
                      </a:r>
                      <a:r>
                        <a:rPr kumimoji="1" lang="ja-JP" altLang="en-US" sz="1200" kern="1200" dirty="0" smtClean="0">
                          <a:solidFill>
                            <a:schemeClr val="dk1"/>
                          </a:solidFill>
                          <a:latin typeface="+mn-lt"/>
                          <a:ea typeface="+mn-ea"/>
                          <a:cs typeface="+mn-cs"/>
                        </a:rPr>
                        <a:t>）が重視され、検証（</a:t>
                      </a:r>
                      <a:r>
                        <a:rPr kumimoji="1" lang="en-US" altLang="ja-JP" sz="1200" kern="1200" dirty="0" smtClean="0">
                          <a:solidFill>
                            <a:schemeClr val="dk1"/>
                          </a:solidFill>
                          <a:latin typeface="+mn-lt"/>
                          <a:ea typeface="+mn-ea"/>
                          <a:cs typeface="+mn-cs"/>
                        </a:rPr>
                        <a:t>Check</a:t>
                      </a:r>
                      <a:r>
                        <a:rPr kumimoji="1" lang="ja-JP" altLang="en-US" sz="1200" kern="1200" dirty="0" smtClean="0">
                          <a:solidFill>
                            <a:schemeClr val="dk1"/>
                          </a:solidFill>
                          <a:latin typeface="+mn-lt"/>
                          <a:ea typeface="+mn-ea"/>
                          <a:cs typeface="+mn-cs"/>
                        </a:rPr>
                        <a:t>） や見直し（</a:t>
                      </a:r>
                      <a:r>
                        <a:rPr kumimoji="1" lang="en-US" altLang="ja-JP" sz="1200" kern="1200" dirty="0" smtClean="0">
                          <a:solidFill>
                            <a:schemeClr val="dk1"/>
                          </a:solidFill>
                          <a:latin typeface="+mn-lt"/>
                          <a:ea typeface="+mn-ea"/>
                          <a:cs typeface="+mn-cs"/>
                        </a:rPr>
                        <a:t>Action</a:t>
                      </a:r>
                      <a:r>
                        <a:rPr kumimoji="1" lang="ja-JP" altLang="en-US" sz="1200" kern="1200" dirty="0" smtClean="0">
                          <a:solidFill>
                            <a:schemeClr val="dk1"/>
                          </a:solidFill>
                          <a:latin typeface="+mn-lt"/>
                          <a:ea typeface="+mn-ea"/>
                          <a:cs typeface="+mn-cs"/>
                        </a:rPr>
                        <a:t>）が十分ではない </a:t>
                      </a:r>
                      <a:endParaRPr kumimoji="1" lang="en-US" altLang="ja-JP" sz="1200" kern="1200" dirty="0" smtClean="0">
                        <a:solidFill>
                          <a:schemeClr val="dk1"/>
                        </a:solidFill>
                        <a:latin typeface="+mn-lt"/>
                        <a:ea typeface="+mn-ea"/>
                        <a:cs typeface="+mn-cs"/>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algn="l" defTabSz="914400" rtl="0" eaLnBrk="1" latinLnBrk="0" hangingPunct="1"/>
                      <a:endParaRPr kumimoji="1" lang="en-US" altLang="ja-JP" sz="1200" kern="1200" dirty="0" smtClean="0">
                        <a:solidFill>
                          <a:schemeClr val="dk1"/>
                        </a:solidFill>
                        <a:latin typeface="+mn-lt"/>
                        <a:ea typeface="+mn-ea"/>
                        <a:cs typeface="+mn-cs"/>
                      </a:endParaRPr>
                    </a:p>
                    <a:p>
                      <a:pPr marL="0" algn="just" defTabSz="914400" rtl="0" eaLnBrk="1" latinLnBrk="0" hangingPunct="1"/>
                      <a:r>
                        <a:rPr kumimoji="1" lang="ja-JP" altLang="en-US" sz="1200" kern="1200" dirty="0" smtClean="0">
                          <a:solidFill>
                            <a:schemeClr val="dk1"/>
                          </a:solidFill>
                          <a:latin typeface="+mn-lt"/>
                          <a:ea typeface="+mn-ea"/>
                          <a:cs typeface="+mn-cs"/>
                        </a:rPr>
                        <a:t>　全国的にも先進性の高い大阪府と同様の新公会計制度（発生主義・複式簿記・日々仕訳）を導入する。</a:t>
                      </a:r>
                      <a:endParaRPr kumimoji="1" lang="en-US" altLang="ja-JP" sz="1200" kern="1200" dirty="0" smtClean="0">
                        <a:solidFill>
                          <a:schemeClr val="dk1"/>
                        </a:solidFill>
                        <a:latin typeface="+mn-lt"/>
                        <a:ea typeface="+mn-ea"/>
                        <a:cs typeface="+mn-cs"/>
                      </a:endParaRPr>
                    </a:p>
                    <a:p>
                      <a:pPr marL="0" algn="l" defTabSz="914400" rtl="0" eaLnBrk="1" latinLnBrk="0" hangingPunct="1"/>
                      <a:endParaRPr kumimoji="1" lang="en-US" altLang="ja-JP" sz="1200" kern="1200" dirty="0" smtClean="0">
                        <a:solidFill>
                          <a:schemeClr val="dk1"/>
                        </a:solidFill>
                        <a:latin typeface="+mn-lt"/>
                        <a:ea typeface="+mn-ea"/>
                        <a:cs typeface="+mn-cs"/>
                      </a:endParaRPr>
                    </a:p>
                    <a:p>
                      <a:pPr marL="0" algn="just" defTabSz="914400" rtl="0" eaLnBrk="1" latinLnBrk="0" hangingPunct="1"/>
                      <a:r>
                        <a:rPr kumimoji="1" lang="ja-JP" altLang="en-US" sz="1200" kern="1200" dirty="0" smtClean="0">
                          <a:solidFill>
                            <a:schemeClr val="dk1"/>
                          </a:solidFill>
                          <a:latin typeface="+mn-lt"/>
                          <a:ea typeface="+mn-ea"/>
                          <a:cs typeface="+mn-cs"/>
                        </a:rPr>
                        <a:t>　財務諸表を作成し、従来の官庁会計では見えにくかったストック情報やコスト情報を明らかにする。</a:t>
                      </a:r>
                      <a:endParaRPr kumimoji="1" lang="en-US" altLang="ja-JP" sz="1200" kern="1200" dirty="0" smtClean="0">
                        <a:solidFill>
                          <a:schemeClr val="dk1"/>
                        </a:solidFill>
                        <a:latin typeface="+mn-lt"/>
                        <a:ea typeface="+mn-ea"/>
                        <a:cs typeface="+mn-cs"/>
                      </a:endParaRPr>
                    </a:p>
                    <a:p>
                      <a:pPr marL="0" algn="l" defTabSz="914400" rtl="0" eaLnBrk="1" latinLnBrk="0" hangingPunct="1"/>
                      <a:endParaRPr kumimoji="1" lang="en-US" altLang="ja-JP" sz="1200" kern="1200" dirty="0" smtClean="0">
                        <a:solidFill>
                          <a:schemeClr val="dk1"/>
                        </a:solidFill>
                        <a:latin typeface="+mn-lt"/>
                        <a:ea typeface="+mn-ea"/>
                        <a:cs typeface="+mn-cs"/>
                      </a:endParaRPr>
                    </a:p>
                    <a:p>
                      <a:pPr marL="0" algn="just" defTabSz="914400" rtl="0" eaLnBrk="1" latinLnBrk="0" hangingPunct="1"/>
                      <a:r>
                        <a:rPr kumimoji="1" lang="ja-JP" altLang="en-US" sz="1200" kern="1200" dirty="0" smtClean="0">
                          <a:solidFill>
                            <a:schemeClr val="dk1"/>
                          </a:solidFill>
                          <a:latin typeface="+mn-lt"/>
                          <a:ea typeface="+mn-ea"/>
                          <a:cs typeface="+mn-cs"/>
                        </a:rPr>
                        <a:t>　各事業部門が自ら財務諸表を分析し、フルコスト情報等を把握して事業の分析や改善に生かせるよう、職員一人ひとりの能力を向上させる。</a:t>
                      </a:r>
                      <a:endParaRPr kumimoji="1" lang="en-US" altLang="ja-JP" sz="1200" kern="1200" dirty="0" smtClean="0">
                        <a:solidFill>
                          <a:srgbClr val="FF0000"/>
                        </a:solidFill>
                        <a:latin typeface="+mn-lt"/>
                        <a:ea typeface="+mn-ea"/>
                        <a:cs typeface="+mn-cs"/>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indent="0">
                        <a:spcBef>
                          <a:spcPts val="0"/>
                        </a:spcBef>
                      </a:pPr>
                      <a:endParaRPr kumimoji="1" lang="en-US" altLang="ja-JP" sz="1200" kern="1200" dirty="0" smtClean="0">
                        <a:solidFill>
                          <a:schemeClr val="dk1"/>
                        </a:solidFill>
                        <a:latin typeface="+mn-lt"/>
                        <a:ea typeface="+mn-ea"/>
                        <a:cs typeface="+mn-cs"/>
                      </a:endParaRPr>
                    </a:p>
                    <a:p>
                      <a:pPr marL="0" indent="0" algn="just">
                        <a:spcBef>
                          <a:spcPts val="0"/>
                        </a:spcBef>
                      </a:pPr>
                      <a:r>
                        <a:rPr kumimoji="1" lang="ja-JP" altLang="en-US" sz="1200" kern="1200" dirty="0" smtClean="0">
                          <a:solidFill>
                            <a:schemeClr val="dk1"/>
                          </a:solidFill>
                          <a:latin typeface="+mn-lt"/>
                          <a:ea typeface="+mn-ea"/>
                          <a:cs typeface="+mn-cs"/>
                        </a:rPr>
                        <a:t>・財務諸表作成基準等の策定</a:t>
                      </a:r>
                      <a:endParaRPr kumimoji="1" lang="en-US" altLang="ja-JP" sz="1200" kern="1200" dirty="0" smtClean="0">
                        <a:solidFill>
                          <a:schemeClr val="dk1"/>
                        </a:solidFill>
                        <a:latin typeface="+mn-lt"/>
                        <a:ea typeface="+mn-ea"/>
                        <a:cs typeface="+mn-cs"/>
                      </a:endParaRPr>
                    </a:p>
                    <a:p>
                      <a:pPr marL="0" indent="0" algn="just">
                        <a:spcBef>
                          <a:spcPts val="0"/>
                        </a:spcBef>
                      </a:pPr>
                      <a:r>
                        <a:rPr kumimoji="1" lang="ja-JP" altLang="en-US" sz="1200" kern="1200" dirty="0" smtClean="0">
                          <a:solidFill>
                            <a:schemeClr val="dk1"/>
                          </a:solidFill>
                          <a:latin typeface="+mn-lt"/>
                          <a:ea typeface="+mn-ea"/>
                          <a:cs typeface="+mn-cs"/>
                        </a:rPr>
                        <a:t>・システム改修の実施</a:t>
                      </a:r>
                      <a:endParaRPr kumimoji="1" lang="en-US" altLang="ja-JP" sz="1200" kern="1200" dirty="0" smtClean="0">
                        <a:solidFill>
                          <a:schemeClr val="dk1"/>
                        </a:solidFill>
                        <a:latin typeface="+mn-lt"/>
                        <a:ea typeface="+mn-ea"/>
                        <a:cs typeface="+mn-cs"/>
                      </a:endParaRPr>
                    </a:p>
                    <a:p>
                      <a:pPr marL="0" indent="0">
                        <a:spcBef>
                          <a:spcPts val="0"/>
                        </a:spcBef>
                      </a:pPr>
                      <a:endParaRPr kumimoji="1" lang="en-US" altLang="ja-JP" sz="1200" kern="1200" dirty="0" smtClean="0">
                        <a:solidFill>
                          <a:schemeClr val="dk1"/>
                        </a:solidFill>
                        <a:latin typeface="+mn-lt"/>
                        <a:ea typeface="+mn-ea"/>
                        <a:cs typeface="+mn-cs"/>
                      </a:endParaRPr>
                    </a:p>
                    <a:p>
                      <a:pPr marL="0" marR="0" indent="0" algn="just" defTabSz="914400" rtl="0" eaLnBrk="1" fontAlgn="auto" latinLnBrk="0" hangingPunct="1">
                        <a:lnSpc>
                          <a:spcPct val="100000"/>
                        </a:lnSpc>
                        <a:spcBef>
                          <a:spcPts val="0"/>
                        </a:spcBef>
                        <a:spcAft>
                          <a:spcPts val="0"/>
                        </a:spcAft>
                        <a:buClrTx/>
                        <a:buSzTx/>
                        <a:buFontTx/>
                        <a:buNone/>
                        <a:tabLst/>
                        <a:defRPr/>
                      </a:pPr>
                      <a:r>
                        <a:rPr kumimoji="1" lang="ja-JP" altLang="en-US" sz="1200" kern="1200" dirty="0" smtClean="0">
                          <a:solidFill>
                            <a:schemeClr val="dk1"/>
                          </a:solidFill>
                          <a:latin typeface="+mn-lt"/>
                          <a:ea typeface="+mn-ea"/>
                          <a:cs typeface="+mn-cs"/>
                        </a:rPr>
                        <a:t>・事業別財務諸表の作成単位の決定</a:t>
                      </a:r>
                      <a:endParaRPr kumimoji="1" lang="en-US" altLang="ja-JP" sz="1200" kern="1200" dirty="0" smtClean="0">
                        <a:solidFill>
                          <a:schemeClr val="dk1"/>
                        </a:solidFill>
                        <a:latin typeface="+mn-lt"/>
                        <a:ea typeface="+mn-ea"/>
                        <a:cs typeface="+mn-cs"/>
                      </a:endParaRPr>
                    </a:p>
                    <a:p>
                      <a:pPr marL="0" indent="0">
                        <a:spcBef>
                          <a:spcPts val="0"/>
                        </a:spcBef>
                      </a:pPr>
                      <a:endParaRPr kumimoji="1" lang="en-US" altLang="ja-JP" sz="1200" kern="1200" dirty="0" smtClean="0">
                        <a:solidFill>
                          <a:schemeClr val="dk1"/>
                        </a:solidFill>
                        <a:latin typeface="+mn-lt"/>
                        <a:ea typeface="+mn-ea"/>
                        <a:cs typeface="+mn-cs"/>
                      </a:endParaRPr>
                    </a:p>
                    <a:p>
                      <a:pPr marL="0" indent="0" algn="just">
                        <a:spcBef>
                          <a:spcPts val="0"/>
                        </a:spcBef>
                      </a:pPr>
                      <a:r>
                        <a:rPr kumimoji="1" lang="ja-JP" altLang="en-US" sz="1200" kern="1200" dirty="0" smtClean="0">
                          <a:solidFill>
                            <a:schemeClr val="dk1"/>
                          </a:solidFill>
                          <a:latin typeface="+mn-lt"/>
                          <a:ea typeface="+mn-ea"/>
                          <a:cs typeface="+mn-cs"/>
                        </a:rPr>
                        <a:t>・新公会計制度や財務諸表の基礎知識等に関する職員研修の実施</a:t>
                      </a:r>
                      <a:endParaRPr kumimoji="1" lang="en-US" altLang="ja-JP" sz="1200" kern="1200" dirty="0" smtClean="0">
                        <a:solidFill>
                          <a:schemeClr val="dk1"/>
                        </a:solidFill>
                        <a:latin typeface="+mn-lt"/>
                        <a:ea typeface="+mn-ea"/>
                        <a:cs typeface="+mn-cs"/>
                      </a:endParaRPr>
                    </a:p>
                    <a:p>
                      <a:pPr marL="0" indent="0">
                        <a:spcBef>
                          <a:spcPts val="0"/>
                        </a:spcBef>
                      </a:pPr>
                      <a:endParaRPr kumimoji="1" lang="en-US" altLang="ja-JP" sz="1200" kern="1200" dirty="0" smtClean="0">
                        <a:solidFill>
                          <a:schemeClr val="dk1"/>
                        </a:solidFill>
                        <a:latin typeface="+mn-lt"/>
                        <a:ea typeface="+mn-ea"/>
                        <a:cs typeface="+mn-cs"/>
                      </a:endParaRPr>
                    </a:p>
                    <a:p>
                      <a:pPr marL="0" indent="0" algn="just">
                        <a:spcBef>
                          <a:spcPts val="0"/>
                        </a:spcBef>
                      </a:pPr>
                      <a:r>
                        <a:rPr kumimoji="1" lang="ja-JP" altLang="en-US" sz="1200" kern="1200" dirty="0" smtClean="0">
                          <a:solidFill>
                            <a:schemeClr val="tx1"/>
                          </a:solidFill>
                          <a:latin typeface="+mn-lt"/>
                          <a:ea typeface="+mn-ea"/>
                          <a:cs typeface="+mn-cs"/>
                        </a:rPr>
                        <a:t>・上記の財務諸表作成基準等に基づく資産・負債の評価及び公有財産台帳の整備</a:t>
                      </a:r>
                      <a:endParaRPr kumimoji="1" lang="en-US" altLang="ja-JP" sz="1200" kern="1200" dirty="0" smtClean="0">
                        <a:solidFill>
                          <a:schemeClr val="tx1"/>
                        </a:solidFill>
                        <a:latin typeface="+mn-lt"/>
                        <a:ea typeface="+mn-ea"/>
                        <a:cs typeface="+mn-cs"/>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a:endParaRPr kumimoji="1" lang="en-US" altLang="ja-JP" sz="1200" dirty="0" smtClean="0"/>
                    </a:p>
                    <a:p>
                      <a:pPr marL="0" algn="l" defTabSz="914400" rtl="0" eaLnBrk="1" latinLnBrk="0" hangingPunct="1"/>
                      <a:r>
                        <a:rPr kumimoji="1" lang="ja-JP" altLang="en-US" sz="1200" kern="1200" dirty="0" smtClean="0">
                          <a:solidFill>
                            <a:schemeClr val="dk1"/>
                          </a:solidFill>
                          <a:latin typeface="+mn-lt"/>
                          <a:ea typeface="+mn-ea"/>
                          <a:cs typeface="+mn-cs"/>
                        </a:rPr>
                        <a:t>・職員研修の実施実績</a:t>
                      </a:r>
                      <a:endParaRPr kumimoji="1" lang="en-US" altLang="ja-JP" sz="1200" kern="1200" dirty="0" smtClean="0">
                        <a:solidFill>
                          <a:schemeClr val="dk1"/>
                        </a:solidFill>
                        <a:latin typeface="+mn-lt"/>
                        <a:ea typeface="+mn-ea"/>
                        <a:cs typeface="+mn-cs"/>
                      </a:endParaRPr>
                    </a:p>
                    <a:p>
                      <a:pPr marL="0" algn="l" defTabSz="914400" rtl="0" eaLnBrk="1" latinLnBrk="0" hangingPunct="1"/>
                      <a:r>
                        <a:rPr kumimoji="1" lang="ja-JP" altLang="en-US" sz="1200" strike="noStrike" kern="1200" dirty="0" smtClean="0">
                          <a:solidFill>
                            <a:srgbClr val="FF0000"/>
                          </a:solidFill>
                          <a:latin typeface="+mn-lt"/>
                          <a:ea typeface="+mn-ea"/>
                          <a:cs typeface="+mn-cs"/>
                        </a:rPr>
                        <a:t>　</a:t>
                      </a:r>
                      <a:r>
                        <a:rPr kumimoji="1" lang="ja-JP" altLang="en-US" sz="1200" strike="noStrike" kern="1200" baseline="0" dirty="0" smtClean="0">
                          <a:solidFill>
                            <a:srgbClr val="FF0000"/>
                          </a:solidFill>
                          <a:latin typeface="+mn-lt"/>
                          <a:ea typeface="+mn-ea"/>
                          <a:cs typeface="+mn-cs"/>
                        </a:rPr>
                        <a:t>　</a:t>
                      </a:r>
                      <a:r>
                        <a:rPr kumimoji="1" lang="en-US" altLang="ja-JP" sz="1200" strike="noStrike" kern="1200" baseline="0" dirty="0" smtClean="0">
                          <a:solidFill>
                            <a:schemeClr val="tx1"/>
                          </a:solidFill>
                          <a:latin typeface="+mn-lt"/>
                          <a:ea typeface="+mn-ea"/>
                          <a:cs typeface="+mn-cs"/>
                        </a:rPr>
                        <a:t>4,400</a:t>
                      </a:r>
                      <a:r>
                        <a:rPr kumimoji="1" lang="ja-JP" altLang="en-US" sz="1200" strike="noStrike" kern="1200" baseline="0" dirty="0" smtClean="0">
                          <a:solidFill>
                            <a:schemeClr val="tx1"/>
                          </a:solidFill>
                          <a:latin typeface="+mn-lt"/>
                          <a:ea typeface="+mn-ea"/>
                          <a:cs typeface="+mn-cs"/>
                        </a:rPr>
                        <a:t>人</a:t>
                      </a:r>
                      <a:r>
                        <a:rPr kumimoji="1" lang="en-US" altLang="ja-JP" sz="1200" strike="noStrike" kern="1200" baseline="0" dirty="0" smtClean="0">
                          <a:solidFill>
                            <a:schemeClr val="tx1"/>
                          </a:solidFill>
                          <a:latin typeface="+mn-lt"/>
                          <a:ea typeface="+mn-ea"/>
                          <a:cs typeface="+mn-cs"/>
                        </a:rPr>
                        <a:t>(2013</a:t>
                      </a:r>
                      <a:r>
                        <a:rPr kumimoji="1" lang="ja-JP" altLang="en-US" sz="1200" strike="noStrike" kern="1200" baseline="0" dirty="0" smtClean="0">
                          <a:solidFill>
                            <a:schemeClr val="tx1"/>
                          </a:solidFill>
                          <a:latin typeface="+mn-lt"/>
                          <a:ea typeface="+mn-ea"/>
                          <a:cs typeface="+mn-cs"/>
                        </a:rPr>
                        <a:t>年度</a:t>
                      </a:r>
                      <a:r>
                        <a:rPr kumimoji="1" lang="en-US" altLang="ja-JP" sz="1200" strike="noStrike" kern="1200" baseline="0" dirty="0" smtClean="0">
                          <a:solidFill>
                            <a:schemeClr val="tx1"/>
                          </a:solidFill>
                          <a:latin typeface="+mn-lt"/>
                          <a:ea typeface="+mn-ea"/>
                          <a:cs typeface="+mn-cs"/>
                        </a:rPr>
                        <a:t>)</a:t>
                      </a:r>
                    </a:p>
                    <a:p>
                      <a:pPr marL="808038" marR="0" indent="-808038" algn="l" defTabSz="914400" rtl="0" eaLnBrk="1" fontAlgn="auto" latinLnBrk="0" hangingPunct="1">
                        <a:lnSpc>
                          <a:spcPct val="100000"/>
                        </a:lnSpc>
                        <a:spcBef>
                          <a:spcPts val="0"/>
                        </a:spcBef>
                        <a:spcAft>
                          <a:spcPts val="0"/>
                        </a:spcAft>
                        <a:buClrTx/>
                        <a:buSzTx/>
                        <a:buFontTx/>
                        <a:buNone/>
                        <a:tabLst/>
                        <a:defRPr/>
                      </a:pPr>
                      <a:r>
                        <a:rPr kumimoji="1" lang="ja-JP" altLang="en-US" sz="1200" kern="1200" dirty="0" smtClean="0">
                          <a:solidFill>
                            <a:srgbClr val="FF0000"/>
                          </a:solidFill>
                          <a:latin typeface="+mn-lt"/>
                          <a:ea typeface="+mn-ea"/>
                          <a:cs typeface="+mn-cs"/>
                        </a:rPr>
                        <a:t>　　</a:t>
                      </a:r>
                      <a:r>
                        <a:rPr kumimoji="1" lang="en-US" altLang="ja-JP" sz="1200" kern="1200" baseline="0" dirty="0" smtClean="0">
                          <a:solidFill>
                            <a:schemeClr val="tx1"/>
                          </a:solidFill>
                          <a:latin typeface="+mn-lt"/>
                          <a:ea typeface="+mn-ea"/>
                          <a:cs typeface="+mn-cs"/>
                        </a:rPr>
                        <a:t>12,500</a:t>
                      </a:r>
                      <a:r>
                        <a:rPr kumimoji="1" lang="ja-JP" altLang="en-US" sz="1200" kern="1200" dirty="0" smtClean="0">
                          <a:solidFill>
                            <a:schemeClr val="tx1"/>
                          </a:solidFill>
                          <a:latin typeface="+mn-lt"/>
                          <a:ea typeface="+mn-ea"/>
                          <a:cs typeface="+mn-cs"/>
                        </a:rPr>
                        <a:t>人</a:t>
                      </a:r>
                      <a:r>
                        <a:rPr kumimoji="1" lang="en-US" altLang="ja-JP" sz="1200" kern="1200" dirty="0" smtClean="0">
                          <a:solidFill>
                            <a:schemeClr val="tx1"/>
                          </a:solidFill>
                          <a:latin typeface="+mn-lt"/>
                          <a:ea typeface="+mn-ea"/>
                          <a:cs typeface="+mn-cs"/>
                        </a:rPr>
                        <a:t>(2014</a:t>
                      </a:r>
                      <a:r>
                        <a:rPr kumimoji="1" lang="ja-JP" altLang="en-US" sz="1200" kern="1200" dirty="0" smtClean="0">
                          <a:solidFill>
                            <a:schemeClr val="tx1"/>
                          </a:solidFill>
                          <a:latin typeface="+mn-lt"/>
                          <a:ea typeface="+mn-ea"/>
                          <a:cs typeface="+mn-cs"/>
                        </a:rPr>
                        <a:t>～</a:t>
                      </a:r>
                      <a:r>
                        <a:rPr kumimoji="1" lang="en-US" altLang="ja-JP" sz="1200" kern="1200" dirty="0" smtClean="0">
                          <a:solidFill>
                            <a:schemeClr val="tx1"/>
                          </a:solidFill>
                          <a:latin typeface="+mn-lt"/>
                          <a:ea typeface="+mn-ea"/>
                          <a:cs typeface="+mn-cs"/>
                        </a:rPr>
                        <a:t>2017</a:t>
                      </a:r>
                      <a:r>
                        <a:rPr kumimoji="1" lang="ja-JP" altLang="en-US" sz="1200" kern="1200" dirty="0" smtClean="0">
                          <a:solidFill>
                            <a:schemeClr val="tx1"/>
                          </a:solidFill>
                          <a:latin typeface="+mn-lt"/>
                          <a:ea typeface="+mn-ea"/>
                          <a:cs typeface="+mn-cs"/>
                        </a:rPr>
                        <a:t>年度</a:t>
                      </a:r>
                      <a:r>
                        <a:rPr kumimoji="1" lang="en-US" altLang="ja-JP" sz="1200" kern="1200" dirty="0" smtClean="0">
                          <a:solidFill>
                            <a:schemeClr val="tx1"/>
                          </a:solidFill>
                          <a:latin typeface="+mn-lt"/>
                          <a:ea typeface="+mn-ea"/>
                          <a:cs typeface="+mn-cs"/>
                        </a:rPr>
                        <a:t>)</a:t>
                      </a:r>
                    </a:p>
                    <a:p>
                      <a:pPr marL="0" algn="l" defTabSz="914400" rtl="0" eaLnBrk="1" latinLnBrk="0" hangingPunct="1"/>
                      <a:endParaRPr kumimoji="1" lang="en-US" altLang="ja-JP" sz="1200" strike="noStrike" kern="1200" baseline="0" dirty="0" smtClean="0">
                        <a:solidFill>
                          <a:schemeClr val="tx1"/>
                        </a:solidFill>
                        <a:latin typeface="+mn-lt"/>
                        <a:ea typeface="+mn-ea"/>
                        <a:cs typeface="+mn-cs"/>
                      </a:endParaRPr>
                    </a:p>
                    <a:p>
                      <a:pPr marL="0" algn="just" defTabSz="914400" rtl="0" eaLnBrk="1" latinLnBrk="0" hangingPunct="1"/>
                      <a:r>
                        <a:rPr kumimoji="1" lang="ja-JP" altLang="en-US" sz="1200" kern="1200" dirty="0" smtClean="0">
                          <a:solidFill>
                            <a:schemeClr val="dk1"/>
                          </a:solidFill>
                          <a:latin typeface="+mn-lt"/>
                          <a:ea typeface="+mn-ea"/>
                          <a:cs typeface="+mn-cs"/>
                        </a:rPr>
                        <a:t>（各課長級、会計事務従事職員、新規採用者などを対象）</a:t>
                      </a:r>
                      <a:endParaRPr kumimoji="1" lang="en-US" altLang="ja-JP" sz="1200" kern="1200" dirty="0" smtClean="0">
                        <a:solidFill>
                          <a:schemeClr val="dk1"/>
                        </a:solidFill>
                        <a:latin typeface="+mn-lt"/>
                        <a:ea typeface="+mn-ea"/>
                        <a:cs typeface="+mn-cs"/>
                      </a:endParaRPr>
                    </a:p>
                    <a:p>
                      <a:pPr marL="0" algn="l" defTabSz="914400" rtl="0" eaLnBrk="1" latinLnBrk="0" hangingPunct="1"/>
                      <a:endParaRPr kumimoji="1" lang="en-US" altLang="ja-JP" sz="1200" kern="1200" dirty="0" smtClean="0">
                        <a:solidFill>
                          <a:schemeClr val="dk1"/>
                        </a:solidFill>
                        <a:latin typeface="+mn-lt"/>
                        <a:ea typeface="+mn-ea"/>
                        <a:cs typeface="+mn-cs"/>
                      </a:endParaRPr>
                    </a:p>
                    <a:p>
                      <a:pPr marL="0" algn="l" defTabSz="914400" rtl="0" eaLnBrk="1" latinLnBrk="0" hangingPunct="1"/>
                      <a:r>
                        <a:rPr kumimoji="1" lang="ja-JP" altLang="en-US" sz="1200" kern="1200" dirty="0" smtClean="0">
                          <a:solidFill>
                            <a:schemeClr val="dk1"/>
                          </a:solidFill>
                          <a:latin typeface="+mn-lt"/>
                          <a:ea typeface="+mn-ea"/>
                          <a:cs typeface="+mn-cs"/>
                        </a:rPr>
                        <a:t>・</a:t>
                      </a:r>
                      <a:r>
                        <a:rPr kumimoji="1" lang="en-US" altLang="ja-JP" sz="1200" kern="1200" dirty="0" smtClean="0">
                          <a:solidFill>
                            <a:schemeClr val="dk1"/>
                          </a:solidFill>
                          <a:latin typeface="+mn-lt"/>
                          <a:ea typeface="+mn-ea"/>
                          <a:cs typeface="+mn-cs"/>
                        </a:rPr>
                        <a:t>2015</a:t>
                      </a:r>
                      <a:r>
                        <a:rPr kumimoji="1" lang="ja-JP" altLang="en-US" sz="1200" kern="1200" dirty="0" smtClean="0">
                          <a:solidFill>
                            <a:schemeClr val="dk1"/>
                          </a:solidFill>
                          <a:latin typeface="+mn-lt"/>
                          <a:ea typeface="+mn-ea"/>
                          <a:cs typeface="+mn-cs"/>
                        </a:rPr>
                        <a:t>年度</a:t>
                      </a:r>
                      <a:endParaRPr kumimoji="1" lang="en-US" altLang="ja-JP" sz="1200" strike="sngStrike" kern="1200" dirty="0" smtClean="0">
                        <a:solidFill>
                          <a:srgbClr val="FF0000"/>
                        </a:solidFill>
                        <a:latin typeface="+mn-lt"/>
                        <a:ea typeface="+mn-ea"/>
                        <a:cs typeface="+mn-cs"/>
                      </a:endParaRPr>
                    </a:p>
                    <a:p>
                      <a:pPr marL="0" algn="l" defTabSz="914400" rtl="0" eaLnBrk="1" latinLnBrk="0" hangingPunct="1"/>
                      <a:r>
                        <a:rPr kumimoji="1" lang="ja-JP" altLang="en-US" sz="1200" kern="1200" dirty="0" smtClean="0">
                          <a:solidFill>
                            <a:srgbClr val="FF0000"/>
                          </a:solidFill>
                          <a:latin typeface="+mn-lt"/>
                          <a:ea typeface="+mn-ea"/>
                          <a:cs typeface="+mn-cs"/>
                        </a:rPr>
                        <a:t>　</a:t>
                      </a:r>
                      <a:r>
                        <a:rPr kumimoji="1" lang="ja-JP" altLang="en-US" sz="1200" kern="1200" dirty="0" smtClean="0">
                          <a:solidFill>
                            <a:schemeClr val="tx1"/>
                          </a:solidFill>
                          <a:latin typeface="+mn-lt"/>
                          <a:ea typeface="+mn-ea"/>
                          <a:cs typeface="+mn-cs"/>
                        </a:rPr>
                        <a:t>政令市初の本格的な</a:t>
                      </a:r>
                      <a:endParaRPr kumimoji="1" lang="en-US" altLang="ja-JP" sz="1200" kern="1200" dirty="0" smtClean="0">
                        <a:solidFill>
                          <a:schemeClr val="tx1"/>
                        </a:solidFill>
                        <a:latin typeface="+mn-lt"/>
                        <a:ea typeface="+mn-ea"/>
                        <a:cs typeface="+mn-cs"/>
                      </a:endParaRPr>
                    </a:p>
                    <a:p>
                      <a:pPr marL="0" algn="just" defTabSz="914400" rtl="0" eaLnBrk="1" latinLnBrk="0" hangingPunct="1"/>
                      <a:r>
                        <a:rPr kumimoji="1" lang="ja-JP" altLang="en-US" sz="1200" kern="1200" dirty="0" smtClean="0">
                          <a:solidFill>
                            <a:schemeClr val="tx1"/>
                          </a:solidFill>
                          <a:latin typeface="+mn-lt"/>
                          <a:ea typeface="+mn-ea"/>
                          <a:cs typeface="+mn-cs"/>
                        </a:rPr>
                        <a:t>新公会計制度の運用を開始</a:t>
                      </a:r>
                      <a:endParaRPr kumimoji="1" lang="en-US" altLang="ja-JP" sz="1200" kern="1200" dirty="0" smtClean="0">
                        <a:solidFill>
                          <a:schemeClr val="tx1"/>
                        </a:solidFill>
                        <a:latin typeface="+mn-lt"/>
                        <a:ea typeface="+mn-ea"/>
                        <a:cs typeface="+mn-cs"/>
                      </a:endParaRPr>
                    </a:p>
                    <a:p>
                      <a:pPr marL="0" algn="just" defTabSz="914400" rtl="0" eaLnBrk="1" latinLnBrk="0" hangingPunct="1"/>
                      <a:r>
                        <a:rPr kumimoji="1" lang="ja-JP" altLang="en-US" sz="1200" kern="1200" dirty="0" smtClean="0">
                          <a:solidFill>
                            <a:schemeClr val="dk1"/>
                          </a:solidFill>
                          <a:latin typeface="+mn-lt"/>
                          <a:ea typeface="+mn-ea"/>
                          <a:cs typeface="+mn-cs"/>
                        </a:rPr>
                        <a:t>　開始</a:t>
                      </a:r>
                      <a:r>
                        <a:rPr kumimoji="1" lang="en-US" altLang="ja-JP" sz="1200" kern="1200" dirty="0" smtClean="0">
                          <a:solidFill>
                            <a:schemeClr val="dk1"/>
                          </a:solidFill>
                          <a:latin typeface="+mn-lt"/>
                          <a:ea typeface="+mn-ea"/>
                          <a:cs typeface="+mn-cs"/>
                        </a:rPr>
                        <a:t>BS</a:t>
                      </a:r>
                      <a:r>
                        <a:rPr kumimoji="1" lang="ja-JP" altLang="en-US" sz="1200" kern="1200" dirty="0" smtClean="0">
                          <a:solidFill>
                            <a:schemeClr val="dk1"/>
                          </a:solidFill>
                          <a:latin typeface="+mn-lt"/>
                          <a:ea typeface="+mn-ea"/>
                          <a:cs typeface="+mn-cs"/>
                        </a:rPr>
                        <a:t>の作成</a:t>
                      </a:r>
                      <a:r>
                        <a:rPr kumimoji="1" lang="ja-JP" altLang="en-US" sz="1200" kern="1200" dirty="0" smtClean="0">
                          <a:solidFill>
                            <a:schemeClr val="tx1"/>
                          </a:solidFill>
                          <a:latin typeface="+mn-lt"/>
                          <a:ea typeface="+mn-ea"/>
                          <a:cs typeface="+mn-cs"/>
                        </a:rPr>
                        <a:t>・公表</a:t>
                      </a:r>
                      <a:endParaRPr kumimoji="1" lang="en-US" altLang="ja-JP" sz="1200" kern="1200" dirty="0" smtClean="0">
                        <a:solidFill>
                          <a:schemeClr val="tx1"/>
                        </a:solidFill>
                        <a:latin typeface="+mn-lt"/>
                        <a:ea typeface="+mn-ea"/>
                        <a:cs typeface="+mn-cs"/>
                      </a:endParaRPr>
                    </a:p>
                    <a:p>
                      <a:pPr marL="0" algn="l" defTabSz="914400" rtl="0" eaLnBrk="1" latinLnBrk="0" hangingPunct="1"/>
                      <a:endParaRPr kumimoji="1" lang="en-US" altLang="ja-JP" sz="1200" kern="1200" dirty="0" smtClean="0">
                        <a:solidFill>
                          <a:srgbClr val="FF0000"/>
                        </a:solidFill>
                        <a:latin typeface="+mn-lt"/>
                        <a:ea typeface="+mn-ea"/>
                        <a:cs typeface="+mn-cs"/>
                      </a:endParaRPr>
                    </a:p>
                    <a:p>
                      <a:r>
                        <a:rPr lang="ja-JP" altLang="en-US" sz="1200" dirty="0" smtClean="0"/>
                        <a:t>・</a:t>
                      </a:r>
                      <a:r>
                        <a:rPr lang="en-US" altLang="ja-JP" sz="1200" dirty="0" smtClean="0"/>
                        <a:t>2016</a:t>
                      </a:r>
                      <a:r>
                        <a:rPr lang="ja-JP" altLang="en-US" sz="1200" dirty="0" smtClean="0"/>
                        <a:t>年度～</a:t>
                      </a:r>
                      <a:endParaRPr lang="en-US" altLang="ja-JP" sz="1200" dirty="0" smtClean="0"/>
                    </a:p>
                    <a:p>
                      <a:pPr algn="just"/>
                      <a:r>
                        <a:rPr lang="ja-JP" altLang="en-US" sz="1200" dirty="0" smtClean="0">
                          <a:solidFill>
                            <a:schemeClr val="dk1"/>
                          </a:solidFill>
                        </a:rPr>
                        <a:t>　</a:t>
                      </a:r>
                      <a:r>
                        <a:rPr lang="ja-JP" altLang="en-US" sz="1200" dirty="0" smtClean="0"/>
                        <a:t>財務諸表の作成・公表</a:t>
                      </a:r>
                    </a:p>
                    <a:p>
                      <a:pPr algn="just"/>
                      <a:r>
                        <a:rPr lang="ja-JP" altLang="en-US" sz="1200" dirty="0" smtClean="0">
                          <a:solidFill>
                            <a:srgbClr val="FF0000"/>
                          </a:solidFill>
                        </a:rPr>
                        <a:t>　</a:t>
                      </a:r>
                      <a:r>
                        <a:rPr lang="ja-JP" altLang="en-US" sz="1200" dirty="0" smtClean="0"/>
                        <a:t>活用方策</a:t>
                      </a:r>
                      <a:r>
                        <a:rPr lang="ja-JP" altLang="en-US" sz="1200" dirty="0" smtClean="0">
                          <a:solidFill>
                            <a:schemeClr val="tx1"/>
                          </a:solidFill>
                        </a:rPr>
                        <a:t>（財務諸表等の汎用的な活用例など）の作成・</a:t>
                      </a:r>
                      <a:r>
                        <a:rPr lang="ja-JP" altLang="en-US" sz="1200" dirty="0" smtClean="0"/>
                        <a:t>周知</a:t>
                      </a:r>
                      <a:endParaRPr lang="en-US" altLang="ja-JP" sz="1200" dirty="0" smtClean="0"/>
                    </a:p>
                    <a:p>
                      <a:pPr marL="0" algn="l" defTabSz="914400" rtl="0" eaLnBrk="1" latinLnBrk="0" hangingPunct="1"/>
                      <a:endParaRPr kumimoji="1" lang="en-US" altLang="ja-JP" sz="1200" kern="1200" dirty="0" smtClean="0">
                        <a:solidFill>
                          <a:srgbClr val="FF0000"/>
                        </a:solidFill>
                        <a:latin typeface="+mn-lt"/>
                        <a:ea typeface="+mn-ea"/>
                        <a:cs typeface="+mn-cs"/>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r>
            </a:tbl>
          </a:graphicData>
        </a:graphic>
      </p:graphicFrame>
    </p:spTree>
    <p:extLst>
      <p:ext uri="{BB962C8B-B14F-4D97-AF65-F5344CB8AC3E}">
        <p14:creationId xmlns:p14="http://schemas.microsoft.com/office/powerpoint/2010/main" val="2805210747"/>
      </p:ext>
    </p:extLst>
  </p:cSld>
  <p:clrMapOvr>
    <a:masterClrMapping/>
  </p:clrMapOvr>
  <p:timing>
    <p:tnLst>
      <p:par>
        <p:cTn id="1" dur="indefinite" restart="never" nodeType="tmRoot"/>
      </p:par>
    </p:tnLst>
  </p:timing>
</p:sld>
</file>

<file path=ppt/slides/slide2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角丸四角形 8"/>
          <p:cNvSpPr/>
          <p:nvPr/>
        </p:nvSpPr>
        <p:spPr>
          <a:xfrm>
            <a:off x="7812360" y="2852936"/>
            <a:ext cx="1296144" cy="1152128"/>
          </a:xfrm>
          <a:prstGeom prst="roundRect">
            <a:avLst>
              <a:gd name="adj" fmla="val 5685"/>
            </a:avLst>
          </a:prstGeom>
          <a:solidFill>
            <a:schemeClr val="accent6">
              <a:lumMod val="60000"/>
              <a:lumOff val="40000"/>
              <a:alpha val="5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10" name="角丸四角形 9"/>
          <p:cNvSpPr/>
          <p:nvPr/>
        </p:nvSpPr>
        <p:spPr>
          <a:xfrm>
            <a:off x="5308309" y="1921137"/>
            <a:ext cx="720080" cy="448428"/>
          </a:xfrm>
          <a:prstGeom prst="roundRect">
            <a:avLst>
              <a:gd name="adj" fmla="val 5685"/>
            </a:avLst>
          </a:prstGeom>
          <a:solidFill>
            <a:schemeClr val="accent6">
              <a:lumMod val="60000"/>
              <a:lumOff val="40000"/>
              <a:alpha val="5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4" name="テキスト ボックス 3"/>
          <p:cNvSpPr txBox="1"/>
          <p:nvPr/>
        </p:nvSpPr>
        <p:spPr>
          <a:xfrm>
            <a:off x="0" y="0"/>
            <a:ext cx="3563888" cy="338554"/>
          </a:xfrm>
          <a:prstGeom prst="rect">
            <a:avLst/>
          </a:prstGeom>
          <a:noFill/>
        </p:spPr>
        <p:txBody>
          <a:bodyPr wrap="square" rtlCol="0">
            <a:spAutoFit/>
          </a:bodyPr>
          <a:lstStyle/>
          <a:p>
            <a:r>
              <a:rPr lang="ja-JP" altLang="en-US" sz="1600" u="sng" dirty="0">
                <a:solidFill>
                  <a:prstClr val="black"/>
                </a:solidFill>
                <a:latin typeface="ＭＳ Ｐゴシック" panose="020B0600070205080204" pitchFamily="50" charset="-128"/>
                <a:cs typeface="Meiryo UI" pitchFamily="50" charset="-128"/>
              </a:rPr>
              <a:t>市税・使用料の減免措置の見直し</a:t>
            </a:r>
            <a:endParaRPr lang="en-US" altLang="ja-JP" sz="1600" u="sng" dirty="0">
              <a:solidFill>
                <a:prstClr val="black"/>
              </a:solidFill>
            </a:endParaRPr>
          </a:p>
        </p:txBody>
      </p:sp>
      <p:sp>
        <p:nvSpPr>
          <p:cNvPr id="5" name="テキスト ボックス 4"/>
          <p:cNvSpPr txBox="1"/>
          <p:nvPr/>
        </p:nvSpPr>
        <p:spPr>
          <a:xfrm>
            <a:off x="0" y="476672"/>
            <a:ext cx="2411760" cy="3754874"/>
          </a:xfrm>
          <a:prstGeom prst="rect">
            <a:avLst/>
          </a:prstGeom>
          <a:noFill/>
        </p:spPr>
        <p:txBody>
          <a:bodyPr wrap="square" rtlCol="0">
            <a:spAutoFit/>
          </a:bodyPr>
          <a:lstStyle/>
          <a:p>
            <a:r>
              <a:rPr lang="ja-JP" altLang="en-US" sz="1400" dirty="0">
                <a:solidFill>
                  <a:prstClr val="black"/>
                </a:solidFill>
              </a:rPr>
              <a:t>①分野：</a:t>
            </a:r>
            <a:r>
              <a:rPr lang="ja-JP" altLang="en-US" sz="1400">
                <a:solidFill>
                  <a:prstClr val="black"/>
                </a:solidFill>
              </a:rPr>
              <a:t>　－</a:t>
            </a:r>
            <a:endParaRPr lang="en-US" altLang="ja-JP" sz="1400" dirty="0">
              <a:solidFill>
                <a:prstClr val="black"/>
              </a:solidFill>
            </a:endParaRPr>
          </a:p>
          <a:p>
            <a:endParaRPr lang="en-US" altLang="ja-JP" sz="1400" dirty="0">
              <a:solidFill>
                <a:prstClr val="black"/>
              </a:solidFill>
            </a:endParaRPr>
          </a:p>
          <a:p>
            <a:r>
              <a:rPr lang="ja-JP" altLang="en-US" sz="1400" dirty="0">
                <a:solidFill>
                  <a:prstClr val="black"/>
                </a:solidFill>
              </a:rPr>
              <a:t>②タイプ</a:t>
            </a:r>
            <a:endParaRPr lang="en-US" altLang="ja-JP" sz="1400" dirty="0">
              <a:solidFill>
                <a:prstClr val="black"/>
              </a:solidFill>
            </a:endParaRPr>
          </a:p>
          <a:p>
            <a:r>
              <a:rPr lang="ja-JP" altLang="en-US" sz="1400" dirty="0">
                <a:solidFill>
                  <a:prstClr val="black"/>
                </a:solidFill>
              </a:rPr>
              <a:t>　   □ 　政策イノベーション</a:t>
            </a:r>
            <a:endParaRPr lang="en-US" altLang="ja-JP" sz="1400" dirty="0">
              <a:solidFill>
                <a:prstClr val="black"/>
              </a:solidFill>
            </a:endParaRPr>
          </a:p>
          <a:p>
            <a:r>
              <a:rPr lang="ja-JP" altLang="en-US" sz="1400" dirty="0">
                <a:solidFill>
                  <a:prstClr val="black"/>
                </a:solidFill>
              </a:rPr>
              <a:t>  　 ☑ 　執行の刷新</a:t>
            </a:r>
            <a:endParaRPr lang="en-US" altLang="ja-JP" sz="1400" dirty="0">
              <a:solidFill>
                <a:prstClr val="black"/>
              </a:solidFill>
            </a:endParaRPr>
          </a:p>
          <a:p>
            <a:endParaRPr lang="en-US" altLang="ja-JP" sz="1400" dirty="0">
              <a:solidFill>
                <a:prstClr val="black"/>
              </a:solidFill>
            </a:endParaRPr>
          </a:p>
          <a:p>
            <a:r>
              <a:rPr lang="ja-JP" altLang="en-US" sz="1400" dirty="0">
                <a:solidFill>
                  <a:prstClr val="black"/>
                </a:solidFill>
              </a:rPr>
              <a:t>③改革スタイル</a:t>
            </a:r>
            <a:endParaRPr lang="en-US" altLang="ja-JP" sz="1400" dirty="0">
              <a:solidFill>
                <a:prstClr val="black"/>
              </a:solidFill>
            </a:endParaRPr>
          </a:p>
          <a:p>
            <a:r>
              <a:rPr lang="ja-JP" altLang="en-US" sz="1400" dirty="0">
                <a:solidFill>
                  <a:prstClr val="black"/>
                </a:solidFill>
              </a:rPr>
              <a:t>　　□　投資・予算</a:t>
            </a:r>
            <a:endParaRPr lang="en-US" altLang="ja-JP" sz="1400" dirty="0">
              <a:solidFill>
                <a:prstClr val="black"/>
              </a:solidFill>
            </a:endParaRPr>
          </a:p>
          <a:p>
            <a:r>
              <a:rPr lang="ja-JP" altLang="en-US" sz="1400" dirty="0">
                <a:solidFill>
                  <a:prstClr val="black"/>
                </a:solidFill>
              </a:rPr>
              <a:t>　　☑ 　条例・規則・運用ﾙｰﾙ</a:t>
            </a:r>
            <a:endParaRPr lang="en-US" altLang="ja-JP" sz="1400" dirty="0">
              <a:solidFill>
                <a:prstClr val="black"/>
              </a:solidFill>
            </a:endParaRPr>
          </a:p>
          <a:p>
            <a:r>
              <a:rPr lang="ja-JP" altLang="en-US" sz="1400" dirty="0">
                <a:solidFill>
                  <a:prstClr val="black"/>
                </a:solidFill>
              </a:rPr>
              <a:t>　　□　組織・経営形態</a:t>
            </a:r>
            <a:endParaRPr lang="en-US" altLang="ja-JP" sz="1400" dirty="0">
              <a:solidFill>
                <a:prstClr val="black"/>
              </a:solidFill>
            </a:endParaRPr>
          </a:p>
          <a:p>
            <a:r>
              <a:rPr lang="ja-JP" altLang="en-US" sz="1400" dirty="0">
                <a:solidFill>
                  <a:prstClr val="black"/>
                </a:solidFill>
              </a:rPr>
              <a:t>　　□　権限移譲</a:t>
            </a:r>
            <a:endParaRPr lang="en-US" altLang="ja-JP" sz="1400" dirty="0">
              <a:solidFill>
                <a:prstClr val="black"/>
              </a:solidFill>
            </a:endParaRPr>
          </a:p>
          <a:p>
            <a:endParaRPr lang="en-US" altLang="ja-JP" sz="1400" dirty="0">
              <a:solidFill>
                <a:prstClr val="black"/>
              </a:solidFill>
            </a:endParaRPr>
          </a:p>
          <a:p>
            <a:r>
              <a:rPr lang="ja-JP" altLang="en-US" sz="1400" dirty="0">
                <a:solidFill>
                  <a:prstClr val="black"/>
                </a:solidFill>
              </a:rPr>
              <a:t>④担当部局</a:t>
            </a:r>
            <a:endParaRPr lang="en-US" altLang="ja-JP" sz="1400" dirty="0">
              <a:solidFill>
                <a:prstClr val="black"/>
              </a:solidFill>
            </a:endParaRPr>
          </a:p>
          <a:p>
            <a:r>
              <a:rPr lang="ja-JP" altLang="en-US" sz="1400" dirty="0">
                <a:solidFill>
                  <a:prstClr val="black"/>
                </a:solidFill>
              </a:rPr>
              <a:t>　　市　財政局・契約管財局</a:t>
            </a:r>
            <a:endParaRPr lang="en-US" altLang="ja-JP" sz="1400" dirty="0">
              <a:solidFill>
                <a:prstClr val="black"/>
              </a:solidFill>
            </a:endParaRPr>
          </a:p>
          <a:p>
            <a:endParaRPr lang="en-US" altLang="ja-JP" sz="1400" dirty="0">
              <a:solidFill>
                <a:prstClr val="black"/>
              </a:solidFill>
            </a:endParaRPr>
          </a:p>
          <a:p>
            <a:r>
              <a:rPr lang="ja-JP" altLang="en-US" sz="1400" dirty="0">
                <a:solidFill>
                  <a:prstClr val="black"/>
                </a:solidFill>
              </a:rPr>
              <a:t>⑤時期</a:t>
            </a:r>
            <a:endParaRPr lang="en-US" altLang="ja-JP" sz="1400" dirty="0">
              <a:solidFill>
                <a:prstClr val="black"/>
              </a:solidFill>
            </a:endParaRPr>
          </a:p>
          <a:p>
            <a:r>
              <a:rPr lang="ja-JP" altLang="en-US" sz="1400" dirty="0">
                <a:solidFill>
                  <a:prstClr val="black"/>
                </a:solidFill>
              </a:rPr>
              <a:t>　</a:t>
            </a:r>
            <a:r>
              <a:rPr lang="en-US" altLang="ja-JP" sz="1400" dirty="0">
                <a:solidFill>
                  <a:prstClr val="black"/>
                </a:solidFill>
              </a:rPr>
              <a:t>2012</a:t>
            </a:r>
            <a:r>
              <a:rPr lang="ja-JP" altLang="en-US" sz="1400" dirty="0">
                <a:solidFill>
                  <a:prstClr val="black"/>
                </a:solidFill>
              </a:rPr>
              <a:t>年度～</a:t>
            </a:r>
          </a:p>
        </p:txBody>
      </p:sp>
      <p:sp>
        <p:nvSpPr>
          <p:cNvPr id="6" name="テキスト ボックス 5"/>
          <p:cNvSpPr txBox="1"/>
          <p:nvPr/>
        </p:nvSpPr>
        <p:spPr>
          <a:xfrm>
            <a:off x="8388424" y="0"/>
            <a:ext cx="720080" cy="307777"/>
          </a:xfrm>
          <a:prstGeom prst="rect">
            <a:avLst/>
          </a:prstGeom>
          <a:noFill/>
        </p:spPr>
        <p:txBody>
          <a:bodyPr wrap="square" rtlCol="0">
            <a:spAutoFit/>
          </a:bodyPr>
          <a:lstStyle/>
          <a:p>
            <a:r>
              <a:rPr lang="en-US" altLang="ja-JP" sz="1400" dirty="0" smtClean="0">
                <a:solidFill>
                  <a:prstClr val="black"/>
                </a:solidFill>
              </a:rPr>
              <a:t>A(40)</a:t>
            </a:r>
            <a:endParaRPr lang="ja-JP" altLang="en-US" sz="1400" dirty="0">
              <a:solidFill>
                <a:prstClr val="black"/>
              </a:solidFill>
            </a:endParaRPr>
          </a:p>
        </p:txBody>
      </p:sp>
      <p:sp>
        <p:nvSpPr>
          <p:cNvPr id="8" name="スライド番号プレースホルダ 7"/>
          <p:cNvSpPr>
            <a:spLocks noGrp="1"/>
          </p:cNvSpPr>
          <p:nvPr>
            <p:ph type="sldNum" sz="quarter" idx="12"/>
          </p:nvPr>
        </p:nvSpPr>
        <p:spPr/>
        <p:txBody>
          <a:bodyPr/>
          <a:lstStyle/>
          <a:p>
            <a:fld id="{2943C3E7-3944-4F1E-A7B9-AF4B15D90800}" type="slidenum">
              <a:rPr lang="en-US" altLang="ja-JP" smtClean="0">
                <a:solidFill>
                  <a:prstClr val="black">
                    <a:tint val="75000"/>
                  </a:prstClr>
                </a:solidFill>
              </a:rPr>
              <a:t>203</a:t>
            </a:fld>
            <a:endParaRPr lang="ja-JP" altLang="en-US" dirty="0">
              <a:solidFill>
                <a:prstClr val="black">
                  <a:tint val="75000"/>
                </a:prstClr>
              </a:solidFill>
            </a:endParaRPr>
          </a:p>
        </p:txBody>
      </p:sp>
      <p:sp>
        <p:nvSpPr>
          <p:cNvPr id="11" name="二等辺三角形 10"/>
          <p:cNvSpPr/>
          <p:nvPr/>
        </p:nvSpPr>
        <p:spPr>
          <a:xfrm rot="5400000">
            <a:off x="7585262" y="1875251"/>
            <a:ext cx="324000" cy="72008"/>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12" name="二等辺三角形 11"/>
          <p:cNvSpPr/>
          <p:nvPr/>
        </p:nvSpPr>
        <p:spPr>
          <a:xfrm rot="5400000">
            <a:off x="7585262" y="3447020"/>
            <a:ext cx="324000" cy="72008"/>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13" name="角丸四角形 12"/>
          <p:cNvSpPr/>
          <p:nvPr/>
        </p:nvSpPr>
        <p:spPr>
          <a:xfrm>
            <a:off x="7812360" y="1329616"/>
            <a:ext cx="1224136" cy="1163279"/>
          </a:xfrm>
          <a:prstGeom prst="roundRect">
            <a:avLst>
              <a:gd name="adj" fmla="val 5685"/>
            </a:avLst>
          </a:prstGeom>
          <a:solidFill>
            <a:schemeClr val="accent6">
              <a:lumMod val="60000"/>
              <a:lumOff val="40000"/>
              <a:alpha val="5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graphicFrame>
        <p:nvGraphicFramePr>
          <p:cNvPr id="7" name="表 6"/>
          <p:cNvGraphicFramePr>
            <a:graphicFrameLocks noGrp="1"/>
          </p:cNvGraphicFramePr>
          <p:nvPr>
            <p:extLst/>
          </p:nvPr>
        </p:nvGraphicFramePr>
        <p:xfrm>
          <a:off x="2267744" y="404665"/>
          <a:ext cx="6840760" cy="5854183"/>
        </p:xfrm>
        <a:graphic>
          <a:graphicData uri="http://schemas.openxmlformats.org/drawingml/2006/table">
            <a:tbl>
              <a:tblPr firstRow="1">
                <a:tableStyleId>{5C22544A-7EE6-4342-B048-85BDC9FD1C3A}</a:tableStyleId>
              </a:tblPr>
              <a:tblGrid>
                <a:gridCol w="1296144">
                  <a:extLst>
                    <a:ext uri="{9D8B030D-6E8A-4147-A177-3AD203B41FA5}">
                      <a16:colId xmlns:a16="http://schemas.microsoft.com/office/drawing/2014/main" xmlns="" val="20000"/>
                    </a:ext>
                  </a:extLst>
                </a:gridCol>
                <a:gridCol w="1224136">
                  <a:extLst>
                    <a:ext uri="{9D8B030D-6E8A-4147-A177-3AD203B41FA5}">
                      <a16:colId xmlns:a16="http://schemas.microsoft.com/office/drawing/2014/main" xmlns="" val="20001"/>
                    </a:ext>
                  </a:extLst>
                </a:gridCol>
                <a:gridCol w="1512168">
                  <a:extLst>
                    <a:ext uri="{9D8B030D-6E8A-4147-A177-3AD203B41FA5}">
                      <a16:colId xmlns:a16="http://schemas.microsoft.com/office/drawing/2014/main" xmlns="" val="20002"/>
                    </a:ext>
                  </a:extLst>
                </a:gridCol>
                <a:gridCol w="2808312">
                  <a:extLst>
                    <a:ext uri="{9D8B030D-6E8A-4147-A177-3AD203B41FA5}">
                      <a16:colId xmlns:a16="http://schemas.microsoft.com/office/drawing/2014/main" xmlns="" val="20003"/>
                    </a:ext>
                  </a:extLst>
                </a:gridCol>
              </a:tblGrid>
              <a:tr h="504055">
                <a:tc>
                  <a:txBody>
                    <a:bodyPr/>
                    <a:lstStyle/>
                    <a:p>
                      <a:pPr algn="ctr"/>
                      <a:r>
                        <a:rPr kumimoji="1" lang="ja-JP" altLang="en-US" sz="1400" spc="-110" baseline="0" dirty="0"/>
                        <a:t>改革前の課題</a:t>
                      </a:r>
                      <a:endParaRPr kumimoji="1" lang="en-US" altLang="ja-JP" sz="1400" spc="-110" baseline="0" dirty="0"/>
                    </a:p>
                    <a:p>
                      <a:pPr algn="ctr"/>
                      <a:r>
                        <a:rPr kumimoji="1" lang="ja-JP" altLang="en-US" sz="1400" dirty="0"/>
                        <a:t>（</a:t>
                      </a:r>
                      <a:r>
                        <a:rPr kumimoji="1" lang="en-US" altLang="ja-JP" sz="1400" dirty="0"/>
                        <a:t>Why</a:t>
                      </a:r>
                      <a:r>
                        <a:rPr kumimoji="1" lang="ja-JP" altLang="en-US" sz="1400" dirty="0"/>
                        <a:t>）</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ja-JP" altLang="en-US" sz="1400" spc="-110" baseline="0" dirty="0"/>
                        <a:t>改革の方向性</a:t>
                      </a:r>
                      <a:endParaRPr kumimoji="1" lang="en-US" altLang="ja-JP" sz="1400" spc="-110" baseline="0" dirty="0"/>
                    </a:p>
                    <a:p>
                      <a:pPr algn="ctr"/>
                      <a:r>
                        <a:rPr kumimoji="1" lang="ja-JP" altLang="en-US" sz="1400" dirty="0"/>
                        <a:t>（</a:t>
                      </a:r>
                      <a:r>
                        <a:rPr kumimoji="1" lang="en-US" altLang="ja-JP" sz="1400" dirty="0"/>
                        <a:t>Vision</a:t>
                      </a:r>
                      <a:r>
                        <a:rPr kumimoji="1" lang="ja-JP" altLang="en-US" sz="1400" dirty="0"/>
                        <a:t>）</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ja-JP" altLang="en-US" sz="1400" spc="-140" baseline="0" dirty="0"/>
                        <a:t>何をどう改革したか</a:t>
                      </a:r>
                      <a:endParaRPr kumimoji="1" lang="en-US" altLang="ja-JP" sz="1400" spc="-140" baseline="0" dirty="0"/>
                    </a:p>
                    <a:p>
                      <a:pPr algn="ctr"/>
                      <a:r>
                        <a:rPr kumimoji="1" lang="ja-JP" altLang="en-US" sz="1400" dirty="0"/>
                        <a:t>（</a:t>
                      </a:r>
                      <a:r>
                        <a:rPr kumimoji="1" lang="en-US" altLang="ja-JP" sz="1400" dirty="0"/>
                        <a:t>What</a:t>
                      </a:r>
                      <a:r>
                        <a:rPr kumimoji="1" lang="ja-JP" altLang="en-US" sz="1400" dirty="0"/>
                        <a:t>）</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ja-JP" altLang="en-US" sz="1400" dirty="0"/>
                        <a:t>主な成果</a:t>
                      </a:r>
                      <a:endParaRPr kumimoji="1" lang="en-US" altLang="ja-JP" sz="1400" dirty="0"/>
                    </a:p>
                    <a:p>
                      <a:pPr algn="ctr"/>
                      <a:r>
                        <a:rPr kumimoji="1" lang="ja-JP" altLang="en-US" sz="1400" dirty="0"/>
                        <a:t>（</a:t>
                      </a:r>
                      <a:r>
                        <a:rPr kumimoji="1" lang="en-US" altLang="ja-JP" sz="1400" dirty="0"/>
                        <a:t>Outcome</a:t>
                      </a:r>
                      <a:r>
                        <a:rPr kumimoji="1" lang="ja-JP" altLang="en-US" sz="1400" dirty="0"/>
                        <a:t>）</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xmlns="" val="10000"/>
                  </a:ext>
                </a:extLst>
              </a:tr>
              <a:tr h="5336023">
                <a:tc>
                  <a:txBody>
                    <a:bodyPr/>
                    <a:lstStyle/>
                    <a:p>
                      <a:pPr algn="l">
                        <a:lnSpc>
                          <a:spcPts val="1500"/>
                        </a:lnSpc>
                      </a:pPr>
                      <a:r>
                        <a:rPr kumimoji="1" lang="ja-JP" altLang="en-US" sz="1200" dirty="0"/>
                        <a:t>　</a:t>
                      </a:r>
                      <a:r>
                        <a:rPr kumimoji="1" lang="ja-JP" altLang="en-US" sz="1200" spc="-110" baseline="0" dirty="0"/>
                        <a:t>市税や不動産使用料・貸付料の減免措置を通じた財政的支援については、その目的と減免額（支援額）を明らかにして透明性を確保する必要がある。</a:t>
                      </a:r>
                      <a:endParaRPr kumimoji="1" lang="en-US" altLang="ja-JP" sz="1200" spc="-110" baseline="0" dirty="0"/>
                    </a:p>
                    <a:p>
                      <a:pPr algn="l">
                        <a:lnSpc>
                          <a:spcPts val="1500"/>
                        </a:lnSpc>
                      </a:pPr>
                      <a:endParaRPr kumimoji="1" lang="en-US" altLang="ja-JP" sz="1200" spc="-110" baseline="0" dirty="0"/>
                    </a:p>
                    <a:p>
                      <a:pPr algn="l">
                        <a:lnSpc>
                          <a:spcPts val="1500"/>
                        </a:lnSpc>
                      </a:pPr>
                      <a:r>
                        <a:rPr kumimoji="1" lang="ja-JP" altLang="en-US" sz="1200" spc="-110" baseline="0" dirty="0"/>
                        <a:t>　また、本来の目的とは異なる名目の下での隠れた支援や見えにくい支援は、排除していく必要がある。</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a:lnSpc>
                          <a:spcPts val="1500"/>
                        </a:lnSpc>
                      </a:pPr>
                      <a:r>
                        <a:rPr kumimoji="1" lang="ja-JP" altLang="en-US" sz="1200" spc="-110" baseline="0" dirty="0"/>
                        <a:t>　市税、不動産使用料等の減免措置について、減免（財政的支援）の目的と減免額（支援額）を公表する。</a:t>
                      </a:r>
                      <a:endParaRPr kumimoji="1" lang="en-US" altLang="ja-JP" sz="1200" spc="-110" baseline="0" dirty="0"/>
                    </a:p>
                    <a:p>
                      <a:pPr algn="l">
                        <a:lnSpc>
                          <a:spcPts val="1500"/>
                        </a:lnSpc>
                      </a:pPr>
                      <a:endParaRPr kumimoji="1" lang="en-US" altLang="ja-JP" sz="1200" spc="-110" baseline="0" dirty="0"/>
                    </a:p>
                    <a:p>
                      <a:pPr algn="l">
                        <a:lnSpc>
                          <a:spcPts val="1500"/>
                        </a:lnSpc>
                      </a:pPr>
                      <a:r>
                        <a:rPr kumimoji="1" lang="ja-JP" altLang="en-US" sz="1200" spc="-110" baseline="0" dirty="0"/>
                        <a:t>　また、減免（財政的支援）の必要性を再点検するとともに、その効果を検証する。</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a:lnSpc>
                          <a:spcPts val="1500"/>
                        </a:lnSpc>
                      </a:pPr>
                      <a:r>
                        <a:rPr kumimoji="1" lang="ja-JP" altLang="en-US" sz="1200" spc="-110" dirty="0"/>
                        <a:t>・</a:t>
                      </a:r>
                      <a:r>
                        <a:rPr kumimoji="1" lang="ja-JP" altLang="en-US" sz="1200" spc="-110" baseline="0" dirty="0"/>
                        <a:t>減免措置状況の公表</a:t>
                      </a:r>
                      <a:endParaRPr kumimoji="1" lang="en-US" altLang="ja-JP" sz="1200" spc="-110" baseline="0" dirty="0"/>
                    </a:p>
                    <a:p>
                      <a:pPr algn="l">
                        <a:lnSpc>
                          <a:spcPts val="1500"/>
                        </a:lnSpc>
                      </a:pPr>
                      <a:endParaRPr kumimoji="1" lang="en-US" altLang="ja-JP" sz="1200" spc="-110" dirty="0"/>
                    </a:p>
                    <a:p>
                      <a:pPr algn="l">
                        <a:lnSpc>
                          <a:spcPts val="1500"/>
                        </a:lnSpc>
                      </a:pPr>
                      <a:r>
                        <a:rPr kumimoji="1" lang="ja-JP" altLang="en-US" sz="1200" spc="-110" dirty="0"/>
                        <a:t>・減免措置の見直しの実施</a:t>
                      </a:r>
                      <a:endParaRPr kumimoji="1" lang="en-US" altLang="ja-JP" sz="1200" spc="-110" dirty="0"/>
                    </a:p>
                    <a:p>
                      <a:pPr algn="l">
                        <a:lnSpc>
                          <a:spcPts val="1500"/>
                        </a:lnSpc>
                      </a:pPr>
                      <a:r>
                        <a:rPr kumimoji="1" lang="ja-JP" altLang="en-US" sz="1200" spc="-110" dirty="0"/>
                        <a:t>　　　　　（</a:t>
                      </a:r>
                      <a:r>
                        <a:rPr kumimoji="1" lang="en-US" altLang="ja-JP" sz="1200" spc="-110" dirty="0"/>
                        <a:t>2012</a:t>
                      </a:r>
                      <a:r>
                        <a:rPr kumimoji="1" lang="ja-JP" altLang="en-US" sz="1200" spc="-110" dirty="0"/>
                        <a:t>年度）</a:t>
                      </a:r>
                      <a:endParaRPr kumimoji="1" lang="en-US" altLang="ja-JP" sz="1200" spc="-110" dirty="0"/>
                    </a:p>
                    <a:p>
                      <a:pPr algn="l">
                        <a:lnSpc>
                          <a:spcPts val="1500"/>
                        </a:lnSpc>
                      </a:pPr>
                      <a:r>
                        <a:rPr kumimoji="1" lang="ja-JP" altLang="en-US" sz="1200" spc="-110" dirty="0"/>
                        <a:t>　　　　</a:t>
                      </a:r>
                      <a:r>
                        <a:rPr kumimoji="1" lang="ja-JP" altLang="en-US" sz="1200" spc="-110" dirty="0">
                          <a:solidFill>
                            <a:schemeClr val="tx1"/>
                          </a:solidFill>
                        </a:rPr>
                        <a:t>　</a:t>
                      </a:r>
                      <a:r>
                        <a:rPr kumimoji="1" lang="ja-JP" altLang="en-US" sz="1200" b="0" spc="-110" dirty="0">
                          <a:solidFill>
                            <a:schemeClr val="tx1"/>
                          </a:solidFill>
                        </a:rPr>
                        <a:t>（</a:t>
                      </a:r>
                      <a:r>
                        <a:rPr kumimoji="1" lang="en-US" altLang="ja-JP" sz="1200" b="0" spc="-110" dirty="0">
                          <a:solidFill>
                            <a:schemeClr val="tx1"/>
                          </a:solidFill>
                        </a:rPr>
                        <a:t>2015</a:t>
                      </a:r>
                      <a:r>
                        <a:rPr kumimoji="1" lang="ja-JP" altLang="en-US" sz="1200" b="0" spc="-110" dirty="0">
                          <a:solidFill>
                            <a:schemeClr val="tx1"/>
                          </a:solidFill>
                        </a:rPr>
                        <a:t>年度）</a:t>
                      </a:r>
                      <a:endParaRPr kumimoji="1" lang="en-US" altLang="ja-JP" sz="1200" b="0" spc="-110" dirty="0">
                        <a:solidFill>
                          <a:schemeClr val="tx1"/>
                        </a:solidFill>
                      </a:endParaRPr>
                    </a:p>
                    <a:p>
                      <a:pPr algn="l">
                        <a:lnSpc>
                          <a:spcPts val="1500"/>
                        </a:lnSpc>
                      </a:pPr>
                      <a:r>
                        <a:rPr kumimoji="1" lang="ja-JP" altLang="en-US" sz="1200" b="0" spc="-110" dirty="0">
                          <a:solidFill>
                            <a:schemeClr val="tx1"/>
                          </a:solidFill>
                        </a:rPr>
                        <a:t>　　　　　（</a:t>
                      </a:r>
                      <a:r>
                        <a:rPr kumimoji="1" lang="en-US" altLang="ja-JP" sz="1200" b="0" spc="-110" dirty="0">
                          <a:solidFill>
                            <a:schemeClr val="tx1"/>
                          </a:solidFill>
                        </a:rPr>
                        <a:t>2016</a:t>
                      </a:r>
                      <a:r>
                        <a:rPr kumimoji="1" lang="ja-JP" altLang="en-US" sz="1200" b="0" spc="-110" dirty="0">
                          <a:solidFill>
                            <a:schemeClr val="tx1"/>
                          </a:solidFill>
                        </a:rPr>
                        <a:t>年度</a:t>
                      </a:r>
                      <a:r>
                        <a:rPr kumimoji="1" lang="ja-JP" altLang="en-US" sz="1200" b="0" dirty="0">
                          <a:solidFill>
                            <a:schemeClr val="tx1"/>
                          </a:solidFill>
                        </a:rPr>
                        <a:t>）</a:t>
                      </a:r>
                      <a:endParaRPr kumimoji="1" lang="en-US" altLang="ja-JP" sz="1200" b="0" dirty="0">
                        <a:solidFill>
                          <a:schemeClr val="tx1"/>
                        </a:solidFill>
                      </a:endParaRPr>
                    </a:p>
                    <a:p>
                      <a:pPr algn="l">
                        <a:lnSpc>
                          <a:spcPts val="1500"/>
                        </a:lnSpc>
                      </a:pPr>
                      <a:endParaRPr kumimoji="1" lang="en-US" altLang="ja-JP" sz="12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algn="l" defTabSz="914400" rtl="0" eaLnBrk="1" latinLnBrk="0" hangingPunct="1">
                        <a:lnSpc>
                          <a:spcPts val="1400"/>
                        </a:lnSpc>
                      </a:pPr>
                      <a:r>
                        <a:rPr kumimoji="1" lang="ja-JP" altLang="ja-JP" sz="1200" kern="1200" spc="-110" dirty="0">
                          <a:solidFill>
                            <a:schemeClr val="dk1"/>
                          </a:solidFill>
                          <a:latin typeface="+mn-lt"/>
                          <a:ea typeface="+mn-ea"/>
                          <a:cs typeface="+mn-cs"/>
                        </a:rPr>
                        <a:t>・市税の減免措置の見直し</a:t>
                      </a:r>
                    </a:p>
                    <a:p>
                      <a:pPr marL="0" algn="l" defTabSz="914400" rtl="0" eaLnBrk="1" latinLnBrk="0" hangingPunct="1">
                        <a:lnSpc>
                          <a:spcPts val="1400"/>
                        </a:lnSpc>
                      </a:pPr>
                      <a:r>
                        <a:rPr kumimoji="1" lang="ja-JP" altLang="en-US" sz="1200" kern="1200" spc="-110" dirty="0">
                          <a:solidFill>
                            <a:schemeClr val="dk1"/>
                          </a:solidFill>
                          <a:latin typeface="+mn-lt"/>
                          <a:ea typeface="+mn-ea"/>
                          <a:cs typeface="+mn-cs"/>
                        </a:rPr>
                        <a:t>    →減免項目</a:t>
                      </a:r>
                      <a:r>
                        <a:rPr kumimoji="1" lang="en-US" altLang="ja-JP" sz="1200" kern="1200" spc="-110" dirty="0">
                          <a:solidFill>
                            <a:schemeClr val="dk1"/>
                          </a:solidFill>
                          <a:latin typeface="+mn-lt"/>
                          <a:ea typeface="+mn-ea"/>
                          <a:cs typeface="+mn-cs"/>
                        </a:rPr>
                        <a:t>88</a:t>
                      </a:r>
                      <a:r>
                        <a:rPr kumimoji="1" lang="ja-JP" altLang="en-US" sz="1200" kern="1200" spc="-110" dirty="0">
                          <a:solidFill>
                            <a:schemeClr val="dk1"/>
                          </a:solidFill>
                          <a:latin typeface="+mn-lt"/>
                          <a:ea typeface="+mn-ea"/>
                          <a:cs typeface="+mn-cs"/>
                        </a:rPr>
                        <a:t>件中、　</a:t>
                      </a:r>
                      <a:endParaRPr kumimoji="1" lang="en-US" altLang="ja-JP" sz="1200" kern="1200" spc="-110" dirty="0">
                        <a:solidFill>
                          <a:schemeClr val="dk1"/>
                        </a:solidFill>
                        <a:latin typeface="+mn-lt"/>
                        <a:ea typeface="+mn-ea"/>
                        <a:cs typeface="+mn-cs"/>
                      </a:endParaRPr>
                    </a:p>
                    <a:p>
                      <a:pPr marL="0" algn="l" defTabSz="914400" rtl="0" eaLnBrk="1" latinLnBrk="0" hangingPunct="1">
                        <a:lnSpc>
                          <a:spcPts val="1400"/>
                        </a:lnSpc>
                      </a:pPr>
                      <a:r>
                        <a:rPr kumimoji="1" lang="ja-JP" altLang="en-US" sz="1200" kern="1200" spc="-110" dirty="0">
                          <a:solidFill>
                            <a:schemeClr val="dk1"/>
                          </a:solidFill>
                          <a:latin typeface="+mn-lt"/>
                          <a:ea typeface="+mn-ea"/>
                          <a:cs typeface="+mn-cs"/>
                        </a:rPr>
                        <a:t>　（</a:t>
                      </a:r>
                      <a:r>
                        <a:rPr kumimoji="1" lang="en-US" altLang="ja-JP" sz="1200" kern="1200" spc="-110" dirty="0">
                          <a:solidFill>
                            <a:schemeClr val="dk1"/>
                          </a:solidFill>
                          <a:latin typeface="+mn-lt"/>
                          <a:ea typeface="+mn-ea"/>
                          <a:cs typeface="+mn-cs"/>
                        </a:rPr>
                        <a:t>2012</a:t>
                      </a:r>
                      <a:r>
                        <a:rPr kumimoji="1" lang="ja-JP" altLang="en-US" sz="1200" kern="1200" spc="-110" dirty="0">
                          <a:solidFill>
                            <a:schemeClr val="dk1"/>
                          </a:solidFill>
                          <a:latin typeface="+mn-lt"/>
                          <a:ea typeface="+mn-ea"/>
                          <a:cs typeface="+mn-cs"/>
                        </a:rPr>
                        <a:t>～</a:t>
                      </a:r>
                      <a:r>
                        <a:rPr kumimoji="1" lang="en-US" altLang="ja-JP" sz="1200" kern="1200" spc="-110" dirty="0">
                          <a:solidFill>
                            <a:schemeClr val="dk1"/>
                          </a:solidFill>
                          <a:latin typeface="+mn-lt"/>
                          <a:ea typeface="+mn-ea"/>
                          <a:cs typeface="+mn-cs"/>
                        </a:rPr>
                        <a:t>2013</a:t>
                      </a:r>
                      <a:r>
                        <a:rPr kumimoji="1" lang="ja-JP" altLang="en-US" sz="1200" kern="1200" spc="-110" dirty="0">
                          <a:solidFill>
                            <a:schemeClr val="dk1"/>
                          </a:solidFill>
                          <a:latin typeface="+mn-lt"/>
                          <a:ea typeface="+mn-ea"/>
                          <a:cs typeface="+mn-cs"/>
                        </a:rPr>
                        <a:t>年度）</a:t>
                      </a:r>
                      <a:r>
                        <a:rPr kumimoji="1" lang="ja-JP" altLang="en-US" sz="1200" b="0" kern="1200" spc="-110" dirty="0">
                          <a:solidFill>
                            <a:schemeClr val="tx1"/>
                          </a:solidFill>
                          <a:latin typeface="+mn-lt"/>
                          <a:ea typeface="+mn-ea"/>
                          <a:cs typeface="+mn-cs"/>
                        </a:rPr>
                        <a:t> 　   　 （</a:t>
                      </a:r>
                      <a:r>
                        <a:rPr kumimoji="1" lang="en-US" altLang="ja-JP" sz="1200" b="0" kern="1200" spc="-110" dirty="0">
                          <a:solidFill>
                            <a:schemeClr val="tx1"/>
                          </a:solidFill>
                          <a:latin typeface="+mn-lt"/>
                          <a:ea typeface="+mn-ea"/>
                          <a:cs typeface="+mn-cs"/>
                        </a:rPr>
                        <a:t>2012</a:t>
                      </a:r>
                      <a:r>
                        <a:rPr kumimoji="1" lang="ja-JP" altLang="en-US" sz="1200" b="0" kern="1200" spc="-110" dirty="0">
                          <a:solidFill>
                            <a:schemeClr val="tx1"/>
                          </a:solidFill>
                          <a:latin typeface="+mn-lt"/>
                          <a:ea typeface="+mn-ea"/>
                          <a:cs typeface="+mn-cs"/>
                        </a:rPr>
                        <a:t>～</a:t>
                      </a:r>
                      <a:r>
                        <a:rPr kumimoji="1" lang="en-US" altLang="ja-JP" sz="1200" b="0" kern="1200" spc="-110" dirty="0">
                          <a:solidFill>
                            <a:schemeClr val="tx1"/>
                          </a:solidFill>
                          <a:latin typeface="+mn-lt"/>
                          <a:ea typeface="+mn-ea"/>
                          <a:cs typeface="+mn-cs"/>
                        </a:rPr>
                        <a:t>2017</a:t>
                      </a:r>
                      <a:r>
                        <a:rPr kumimoji="1" lang="ja-JP" altLang="en-US" sz="1200" b="0" kern="1200" spc="-110" dirty="0">
                          <a:solidFill>
                            <a:schemeClr val="tx1"/>
                          </a:solidFill>
                          <a:latin typeface="+mn-lt"/>
                          <a:ea typeface="+mn-ea"/>
                          <a:cs typeface="+mn-cs"/>
                        </a:rPr>
                        <a:t>年度）</a:t>
                      </a:r>
                      <a:endParaRPr kumimoji="1" lang="en-US" altLang="ja-JP" sz="1200" kern="1200" spc="-110" dirty="0">
                        <a:solidFill>
                          <a:schemeClr val="dk1"/>
                        </a:solidFill>
                        <a:latin typeface="+mn-lt"/>
                        <a:ea typeface="+mn-ea"/>
                        <a:cs typeface="+mn-cs"/>
                      </a:endParaRPr>
                    </a:p>
                    <a:p>
                      <a:pPr marL="0" algn="l" defTabSz="914400" rtl="0" eaLnBrk="1" latinLnBrk="0" hangingPunct="1">
                        <a:lnSpc>
                          <a:spcPts val="1400"/>
                        </a:lnSpc>
                      </a:pPr>
                      <a:r>
                        <a:rPr kumimoji="1" lang="ja-JP" altLang="en-US" sz="1200" kern="1200" spc="-110" dirty="0">
                          <a:solidFill>
                            <a:schemeClr val="dk1"/>
                          </a:solidFill>
                          <a:latin typeface="+mn-lt"/>
                          <a:ea typeface="+mn-ea"/>
                          <a:cs typeface="+mn-cs"/>
                        </a:rPr>
                        <a:t>　 ・</a:t>
                      </a:r>
                      <a:r>
                        <a:rPr kumimoji="1" lang="ja-JP" altLang="ja-JP" sz="1200" kern="1200" spc="-110" dirty="0">
                          <a:solidFill>
                            <a:schemeClr val="dk1"/>
                          </a:solidFill>
                          <a:latin typeface="+mn-lt"/>
                          <a:ea typeface="+mn-ea"/>
                          <a:cs typeface="+mn-cs"/>
                        </a:rPr>
                        <a:t>廃止</a:t>
                      </a:r>
                      <a:r>
                        <a:rPr kumimoji="1" lang="en-US" altLang="ja-JP" sz="1200" kern="1200" spc="-110" dirty="0">
                          <a:solidFill>
                            <a:schemeClr val="dk1"/>
                          </a:solidFill>
                          <a:latin typeface="+mn-lt"/>
                          <a:ea typeface="+mn-ea"/>
                          <a:cs typeface="+mn-cs"/>
                        </a:rPr>
                        <a:t>61</a:t>
                      </a:r>
                      <a:r>
                        <a:rPr kumimoji="1" lang="ja-JP" altLang="ja-JP" sz="1200" kern="1200" spc="-110" dirty="0">
                          <a:solidFill>
                            <a:schemeClr val="dk1"/>
                          </a:solidFill>
                          <a:latin typeface="+mn-lt"/>
                          <a:ea typeface="+mn-ea"/>
                          <a:cs typeface="+mn-cs"/>
                        </a:rPr>
                        <a:t>件</a:t>
                      </a:r>
                      <a:r>
                        <a:rPr kumimoji="1" lang="ja-JP" altLang="en-US" sz="1200" kern="1200" spc="-110" dirty="0">
                          <a:solidFill>
                            <a:schemeClr val="dk1"/>
                          </a:solidFill>
                          <a:latin typeface="+mn-lt"/>
                          <a:ea typeface="+mn-ea"/>
                          <a:cs typeface="+mn-cs"/>
                        </a:rPr>
                        <a:t>　　　　　　　　 ・ </a:t>
                      </a:r>
                      <a:r>
                        <a:rPr kumimoji="1" lang="ja-JP" altLang="en-US" sz="1200" b="0" kern="1200" spc="-110" dirty="0">
                          <a:solidFill>
                            <a:schemeClr val="tx1"/>
                          </a:solidFill>
                          <a:latin typeface="+mn-lt"/>
                          <a:ea typeface="+mn-ea"/>
                          <a:cs typeface="+mn-cs"/>
                        </a:rPr>
                        <a:t>廃止</a:t>
                      </a:r>
                      <a:r>
                        <a:rPr kumimoji="1" lang="en-US" altLang="ja-JP" sz="1200" b="0" kern="1200" spc="-110" dirty="0">
                          <a:solidFill>
                            <a:schemeClr val="tx1"/>
                          </a:solidFill>
                          <a:latin typeface="+mn-lt"/>
                          <a:ea typeface="+mn-ea"/>
                          <a:cs typeface="+mn-cs"/>
                        </a:rPr>
                        <a:t>62</a:t>
                      </a:r>
                      <a:r>
                        <a:rPr kumimoji="1" lang="ja-JP" altLang="en-US" sz="1200" b="0" kern="1200" spc="-110" dirty="0">
                          <a:solidFill>
                            <a:schemeClr val="tx1"/>
                          </a:solidFill>
                          <a:latin typeface="+mn-lt"/>
                          <a:ea typeface="+mn-ea"/>
                          <a:cs typeface="+mn-cs"/>
                        </a:rPr>
                        <a:t>件</a:t>
                      </a:r>
                      <a:endParaRPr kumimoji="1" lang="en-US" altLang="ja-JP" sz="1200" kern="1200" spc="-110" dirty="0">
                        <a:solidFill>
                          <a:schemeClr val="dk1"/>
                        </a:solidFill>
                        <a:latin typeface="+mn-lt"/>
                        <a:ea typeface="+mn-ea"/>
                        <a:cs typeface="+mn-cs"/>
                      </a:endParaRPr>
                    </a:p>
                    <a:p>
                      <a:pPr marL="0" marR="0" indent="0" algn="l" defTabSz="914400" rtl="0" eaLnBrk="1" fontAlgn="auto" latinLnBrk="0" hangingPunct="1">
                        <a:lnSpc>
                          <a:spcPts val="1400"/>
                        </a:lnSpc>
                        <a:spcBef>
                          <a:spcPts val="0"/>
                        </a:spcBef>
                        <a:spcAft>
                          <a:spcPts val="0"/>
                        </a:spcAft>
                        <a:buClrTx/>
                        <a:buSzTx/>
                        <a:buFontTx/>
                        <a:buNone/>
                        <a:tabLst/>
                        <a:defRPr/>
                      </a:pPr>
                      <a:r>
                        <a:rPr kumimoji="1" lang="ja-JP" altLang="en-US" sz="1200" kern="1200" spc="-110" dirty="0">
                          <a:solidFill>
                            <a:schemeClr val="dk1"/>
                          </a:solidFill>
                          <a:latin typeface="+mn-lt"/>
                          <a:ea typeface="+mn-ea"/>
                          <a:cs typeface="+mn-cs"/>
                        </a:rPr>
                        <a:t>　    </a:t>
                      </a:r>
                      <a:r>
                        <a:rPr kumimoji="1" lang="ja-JP" altLang="ja-JP" sz="1200" kern="1200" spc="-110" dirty="0">
                          <a:solidFill>
                            <a:schemeClr val="dk1"/>
                          </a:solidFill>
                          <a:latin typeface="+mn-lt"/>
                          <a:ea typeface="+mn-ea"/>
                          <a:cs typeface="+mn-cs"/>
                        </a:rPr>
                        <a:t>基準等見直し</a:t>
                      </a:r>
                      <a:r>
                        <a:rPr kumimoji="1" lang="en-US" altLang="ja-JP" sz="1200" kern="1200" spc="-110" dirty="0">
                          <a:solidFill>
                            <a:schemeClr val="dk1"/>
                          </a:solidFill>
                          <a:latin typeface="+mn-lt"/>
                          <a:ea typeface="+mn-ea"/>
                          <a:cs typeface="+mn-cs"/>
                        </a:rPr>
                        <a:t>11</a:t>
                      </a:r>
                      <a:r>
                        <a:rPr kumimoji="1" lang="ja-JP" altLang="ja-JP" sz="1200" kern="1200" spc="-110" dirty="0">
                          <a:solidFill>
                            <a:schemeClr val="dk1"/>
                          </a:solidFill>
                          <a:latin typeface="+mn-lt"/>
                          <a:ea typeface="+mn-ea"/>
                          <a:cs typeface="+mn-cs"/>
                        </a:rPr>
                        <a:t>件</a:t>
                      </a:r>
                      <a:r>
                        <a:rPr kumimoji="1" lang="ja-JP" altLang="en-US" sz="1200" kern="1200" spc="-110" dirty="0">
                          <a:solidFill>
                            <a:schemeClr val="dk1"/>
                          </a:solidFill>
                          <a:latin typeface="+mn-lt"/>
                          <a:ea typeface="+mn-ea"/>
                          <a:cs typeface="+mn-cs"/>
                        </a:rPr>
                        <a:t>　　    </a:t>
                      </a:r>
                      <a:r>
                        <a:rPr kumimoji="1" lang="ja-JP" altLang="en-US" sz="1200" b="0" kern="1200" spc="-110" dirty="0">
                          <a:solidFill>
                            <a:schemeClr val="tx1"/>
                          </a:solidFill>
                          <a:latin typeface="+mn-lt"/>
                          <a:ea typeface="+mn-ea"/>
                          <a:cs typeface="+mn-cs"/>
                        </a:rPr>
                        <a:t>基準等見直し</a:t>
                      </a:r>
                      <a:r>
                        <a:rPr kumimoji="1" lang="en-US" altLang="ja-JP" sz="1200" b="0" kern="1200" spc="-110" dirty="0">
                          <a:solidFill>
                            <a:schemeClr val="tx1"/>
                          </a:solidFill>
                          <a:latin typeface="+mn-lt"/>
                          <a:ea typeface="+mn-ea"/>
                          <a:cs typeface="+mn-cs"/>
                        </a:rPr>
                        <a:t>11</a:t>
                      </a:r>
                      <a:r>
                        <a:rPr kumimoji="1" lang="ja-JP" altLang="en-US" sz="1200" b="0" kern="1200" spc="-110" dirty="0">
                          <a:solidFill>
                            <a:schemeClr val="tx1"/>
                          </a:solidFill>
                          <a:latin typeface="+mn-lt"/>
                          <a:ea typeface="+mn-ea"/>
                          <a:cs typeface="+mn-cs"/>
                        </a:rPr>
                        <a:t>件　　</a:t>
                      </a:r>
                      <a:endParaRPr kumimoji="1" lang="en-US" altLang="ja-JP" sz="1200" b="0" kern="1200" spc="-110" dirty="0">
                        <a:solidFill>
                          <a:schemeClr val="tx1"/>
                        </a:solidFill>
                        <a:latin typeface="+mn-lt"/>
                        <a:ea typeface="+mn-ea"/>
                        <a:cs typeface="+mn-cs"/>
                      </a:endParaRPr>
                    </a:p>
                    <a:p>
                      <a:pPr marL="0" marR="0" indent="0" algn="l" defTabSz="914400" rtl="0" eaLnBrk="1" fontAlgn="auto" latinLnBrk="0" hangingPunct="1">
                        <a:lnSpc>
                          <a:spcPts val="1400"/>
                        </a:lnSpc>
                        <a:spcBef>
                          <a:spcPts val="0"/>
                        </a:spcBef>
                        <a:spcAft>
                          <a:spcPts val="0"/>
                        </a:spcAft>
                        <a:buClrTx/>
                        <a:buSzTx/>
                        <a:buFontTx/>
                        <a:buNone/>
                        <a:tabLst/>
                        <a:defRPr/>
                      </a:pPr>
                      <a:r>
                        <a:rPr kumimoji="1" lang="ja-JP" altLang="en-US" sz="1200" b="0" kern="1200" spc="-110" dirty="0">
                          <a:solidFill>
                            <a:schemeClr val="tx1"/>
                          </a:solidFill>
                          <a:latin typeface="+mn-lt"/>
                          <a:ea typeface="+mn-ea"/>
                          <a:cs typeface="+mn-cs"/>
                        </a:rPr>
                        <a:t>　 </a:t>
                      </a:r>
                      <a:r>
                        <a:rPr kumimoji="1" lang="ja-JP" altLang="en-US" sz="1200" kern="1200" spc="-110" baseline="0" dirty="0">
                          <a:solidFill>
                            <a:schemeClr val="dk1"/>
                          </a:solidFill>
                          <a:latin typeface="+mn-lt"/>
                          <a:ea typeface="+mn-ea"/>
                          <a:cs typeface="+mn-cs"/>
                        </a:rPr>
                        <a:t>・減免額　　　　　　　　　   </a:t>
                      </a:r>
                      <a:r>
                        <a:rPr kumimoji="1" lang="ja-JP" altLang="en-US" sz="1200" b="0" kern="1200" spc="-110" baseline="0" dirty="0">
                          <a:solidFill>
                            <a:schemeClr val="tx1"/>
                          </a:solidFill>
                          <a:latin typeface="+mn-lt"/>
                          <a:ea typeface="+mn-ea"/>
                          <a:cs typeface="+mn-cs"/>
                        </a:rPr>
                        <a:t>・</a:t>
                      </a:r>
                      <a:r>
                        <a:rPr kumimoji="1" lang="ja-JP" altLang="en-US" sz="1200" b="0" kern="1200" spc="-110" dirty="0">
                          <a:solidFill>
                            <a:schemeClr val="tx1"/>
                          </a:solidFill>
                          <a:latin typeface="+mn-lt"/>
                          <a:ea typeface="+mn-ea"/>
                          <a:cs typeface="+mn-cs"/>
                        </a:rPr>
                        <a:t>減免額</a:t>
                      </a:r>
                      <a:endParaRPr kumimoji="1" lang="en-US" altLang="ja-JP" sz="1200" kern="1200" spc="-110" baseline="0" dirty="0">
                        <a:solidFill>
                          <a:schemeClr val="dk1"/>
                        </a:solidFill>
                        <a:latin typeface="+mn-lt"/>
                        <a:ea typeface="+mn-ea"/>
                        <a:cs typeface="+mn-cs"/>
                      </a:endParaRPr>
                    </a:p>
                    <a:p>
                      <a:pPr marL="0" algn="l" defTabSz="914400" rtl="0" eaLnBrk="1" latinLnBrk="0" hangingPunct="1">
                        <a:lnSpc>
                          <a:spcPts val="1400"/>
                        </a:lnSpc>
                      </a:pPr>
                      <a:r>
                        <a:rPr kumimoji="1" lang="ja-JP" altLang="en-US" sz="1200" kern="1200" spc="-110" baseline="0" dirty="0">
                          <a:solidFill>
                            <a:schemeClr val="dk1"/>
                          </a:solidFill>
                          <a:latin typeface="+mn-lt"/>
                          <a:ea typeface="+mn-ea"/>
                          <a:cs typeface="+mn-cs"/>
                        </a:rPr>
                        <a:t>　    見直し前</a:t>
                      </a:r>
                      <a:r>
                        <a:rPr kumimoji="1" lang="en-US" altLang="ja-JP" sz="1200" kern="1200" spc="-110" baseline="0" dirty="0">
                          <a:solidFill>
                            <a:schemeClr val="dk1"/>
                          </a:solidFill>
                          <a:latin typeface="+mn-lt"/>
                          <a:ea typeface="+mn-ea"/>
                          <a:cs typeface="+mn-cs"/>
                        </a:rPr>
                        <a:t>15.0</a:t>
                      </a:r>
                      <a:r>
                        <a:rPr kumimoji="1" lang="ja-JP" altLang="en-US" sz="1200" kern="1200" spc="-110" baseline="0" dirty="0">
                          <a:solidFill>
                            <a:schemeClr val="dk1"/>
                          </a:solidFill>
                          <a:latin typeface="+mn-lt"/>
                          <a:ea typeface="+mn-ea"/>
                          <a:cs typeface="+mn-cs"/>
                        </a:rPr>
                        <a:t>億円　　　   </a:t>
                      </a:r>
                      <a:r>
                        <a:rPr kumimoji="1" lang="ja-JP" altLang="en-US" sz="1200" b="0" kern="1200" spc="-110" dirty="0">
                          <a:solidFill>
                            <a:schemeClr val="tx1"/>
                          </a:solidFill>
                          <a:latin typeface="+mn-lt"/>
                          <a:ea typeface="+mn-ea"/>
                          <a:cs typeface="+mn-cs"/>
                        </a:rPr>
                        <a:t>見直し前</a:t>
                      </a:r>
                      <a:r>
                        <a:rPr kumimoji="1" lang="en-US" altLang="ja-JP" sz="1200" b="0" kern="1200" spc="-110" dirty="0">
                          <a:solidFill>
                            <a:schemeClr val="tx1"/>
                          </a:solidFill>
                          <a:latin typeface="+mn-lt"/>
                          <a:ea typeface="+mn-ea"/>
                          <a:cs typeface="+mn-cs"/>
                        </a:rPr>
                        <a:t>15.0</a:t>
                      </a:r>
                      <a:r>
                        <a:rPr kumimoji="1" lang="ja-JP" altLang="en-US" sz="1200" b="0" kern="1200" spc="-110" dirty="0">
                          <a:solidFill>
                            <a:schemeClr val="tx1"/>
                          </a:solidFill>
                          <a:latin typeface="+mn-lt"/>
                          <a:ea typeface="+mn-ea"/>
                          <a:cs typeface="+mn-cs"/>
                        </a:rPr>
                        <a:t>億円</a:t>
                      </a:r>
                      <a:endParaRPr kumimoji="1" lang="en-US" altLang="ja-JP" sz="1200" kern="1200" spc="-110" baseline="0" dirty="0">
                        <a:solidFill>
                          <a:schemeClr val="dk1"/>
                        </a:solidFill>
                        <a:latin typeface="+mn-lt"/>
                        <a:ea typeface="+mn-ea"/>
                        <a:cs typeface="+mn-cs"/>
                      </a:endParaRPr>
                    </a:p>
                    <a:p>
                      <a:pPr marL="0" marR="0" indent="0" algn="l" defTabSz="914400" rtl="0" eaLnBrk="1" fontAlgn="auto" latinLnBrk="0" hangingPunct="1">
                        <a:lnSpc>
                          <a:spcPts val="1400"/>
                        </a:lnSpc>
                        <a:spcBef>
                          <a:spcPts val="0"/>
                        </a:spcBef>
                        <a:spcAft>
                          <a:spcPts val="0"/>
                        </a:spcAft>
                        <a:buClrTx/>
                        <a:buSzTx/>
                        <a:buFontTx/>
                        <a:buNone/>
                        <a:tabLst/>
                        <a:defRPr/>
                      </a:pPr>
                      <a:r>
                        <a:rPr kumimoji="1" lang="ja-JP" altLang="en-US" sz="1200" kern="1200" spc="-110" baseline="0" dirty="0">
                          <a:solidFill>
                            <a:schemeClr val="dk1"/>
                          </a:solidFill>
                          <a:latin typeface="+mn-lt"/>
                          <a:ea typeface="+mn-ea"/>
                          <a:cs typeface="+mn-cs"/>
                        </a:rPr>
                        <a:t>　    →見直し後</a:t>
                      </a:r>
                      <a:r>
                        <a:rPr kumimoji="1" lang="en-US" altLang="ja-JP" sz="1200" kern="1200" spc="-110" baseline="0" dirty="0">
                          <a:solidFill>
                            <a:schemeClr val="dk1"/>
                          </a:solidFill>
                          <a:latin typeface="+mn-lt"/>
                          <a:ea typeface="+mn-ea"/>
                          <a:cs typeface="+mn-cs"/>
                        </a:rPr>
                        <a:t>10.6</a:t>
                      </a:r>
                      <a:r>
                        <a:rPr kumimoji="1" lang="ja-JP" altLang="en-US" sz="1200" kern="1200" spc="-110" baseline="0" dirty="0">
                          <a:solidFill>
                            <a:schemeClr val="dk1"/>
                          </a:solidFill>
                          <a:latin typeface="+mn-lt"/>
                          <a:ea typeface="+mn-ea"/>
                          <a:cs typeface="+mn-cs"/>
                        </a:rPr>
                        <a:t>億円　　</a:t>
                      </a:r>
                      <a:r>
                        <a:rPr kumimoji="1" lang="ja-JP" altLang="en-US" sz="1200" b="0" kern="1200" spc="-110" dirty="0">
                          <a:solidFill>
                            <a:schemeClr val="tx1"/>
                          </a:solidFill>
                          <a:latin typeface="+mn-lt"/>
                          <a:ea typeface="+mn-ea"/>
                          <a:cs typeface="+mn-cs"/>
                        </a:rPr>
                        <a:t>→見直し後</a:t>
                      </a:r>
                      <a:r>
                        <a:rPr kumimoji="1" lang="en-US" altLang="ja-JP" sz="1200" b="0" kern="1200" spc="-110" dirty="0">
                          <a:solidFill>
                            <a:schemeClr val="tx1"/>
                          </a:solidFill>
                          <a:latin typeface="+mn-lt"/>
                          <a:ea typeface="+mn-ea"/>
                          <a:cs typeface="+mn-cs"/>
                        </a:rPr>
                        <a:t>6.3</a:t>
                      </a:r>
                      <a:r>
                        <a:rPr kumimoji="1" lang="ja-JP" altLang="en-US" sz="1200" b="0" kern="1200" spc="-110" dirty="0">
                          <a:solidFill>
                            <a:schemeClr val="tx1"/>
                          </a:solidFill>
                          <a:latin typeface="+mn-lt"/>
                          <a:ea typeface="+mn-ea"/>
                          <a:cs typeface="+mn-cs"/>
                        </a:rPr>
                        <a:t>億円</a:t>
                      </a:r>
                    </a:p>
                    <a:p>
                      <a:pPr marL="0" algn="l" defTabSz="914400" rtl="0" eaLnBrk="1" latinLnBrk="0" hangingPunct="1">
                        <a:lnSpc>
                          <a:spcPts val="1400"/>
                        </a:lnSpc>
                      </a:pPr>
                      <a:r>
                        <a:rPr kumimoji="1" lang="ja-JP" altLang="en-US" sz="1200" b="0" kern="1200" spc="-110" dirty="0">
                          <a:solidFill>
                            <a:schemeClr val="tx1"/>
                          </a:solidFill>
                          <a:latin typeface="+mn-lt"/>
                          <a:ea typeface="+mn-ea"/>
                          <a:cs typeface="+mn-cs"/>
                        </a:rPr>
                        <a:t>　　　　　      　　</a:t>
                      </a:r>
                    </a:p>
                    <a:p>
                      <a:pPr marL="0" algn="l" defTabSz="914400" rtl="0" eaLnBrk="1" latinLnBrk="0" hangingPunct="1">
                        <a:lnSpc>
                          <a:spcPts val="1400"/>
                        </a:lnSpc>
                      </a:pPr>
                      <a:r>
                        <a:rPr kumimoji="1" lang="ja-JP" altLang="ja-JP" sz="1200" kern="1200" spc="-110" dirty="0">
                          <a:solidFill>
                            <a:schemeClr val="dk1"/>
                          </a:solidFill>
                          <a:latin typeface="+mn-lt"/>
                          <a:ea typeface="+mn-ea"/>
                          <a:cs typeface="+mn-cs"/>
                        </a:rPr>
                        <a:t>・</a:t>
                      </a:r>
                      <a:r>
                        <a:rPr kumimoji="1" lang="ja-JP" altLang="en-US" sz="1200" kern="1200" spc="-110" dirty="0">
                          <a:solidFill>
                            <a:schemeClr val="dk1"/>
                          </a:solidFill>
                          <a:latin typeface="+mn-lt"/>
                          <a:ea typeface="+mn-ea"/>
                          <a:cs typeface="+mn-cs"/>
                        </a:rPr>
                        <a:t>不動産</a:t>
                      </a:r>
                      <a:r>
                        <a:rPr kumimoji="1" lang="ja-JP" altLang="ja-JP" sz="1200" kern="1200" spc="-110" dirty="0">
                          <a:solidFill>
                            <a:schemeClr val="dk1"/>
                          </a:solidFill>
                          <a:latin typeface="+mn-lt"/>
                          <a:ea typeface="+mn-ea"/>
                          <a:cs typeface="+mn-cs"/>
                        </a:rPr>
                        <a:t>使用料の減免措置の見直し</a:t>
                      </a:r>
                      <a:endParaRPr kumimoji="1" lang="en-US" altLang="ja-JP" sz="1200" kern="1200" spc="-110" dirty="0">
                        <a:solidFill>
                          <a:schemeClr val="dk1"/>
                        </a:solidFill>
                        <a:latin typeface="+mn-lt"/>
                        <a:ea typeface="+mn-ea"/>
                        <a:cs typeface="+mn-cs"/>
                      </a:endParaRPr>
                    </a:p>
                    <a:p>
                      <a:pPr marL="0" algn="l" defTabSz="914400" rtl="0" eaLnBrk="1" latinLnBrk="0" hangingPunct="1">
                        <a:lnSpc>
                          <a:spcPts val="1400"/>
                        </a:lnSpc>
                      </a:pPr>
                      <a:r>
                        <a:rPr kumimoji="1" lang="ja-JP" altLang="en-US" sz="1200" kern="1200" spc="-110" dirty="0">
                          <a:solidFill>
                            <a:schemeClr val="dk1"/>
                          </a:solidFill>
                          <a:latin typeface="+mn-lt"/>
                          <a:ea typeface="+mn-ea"/>
                          <a:cs typeface="+mn-cs"/>
                        </a:rPr>
                        <a:t>   →減免件数</a:t>
                      </a:r>
                      <a:r>
                        <a:rPr kumimoji="1" lang="en-US" altLang="ja-JP" sz="1200" kern="1200" spc="-110" dirty="0">
                          <a:solidFill>
                            <a:schemeClr val="dk1"/>
                          </a:solidFill>
                          <a:latin typeface="+mn-lt"/>
                          <a:ea typeface="+mn-ea"/>
                          <a:cs typeface="+mn-cs"/>
                        </a:rPr>
                        <a:t>1,424</a:t>
                      </a:r>
                      <a:r>
                        <a:rPr kumimoji="1" lang="ja-JP" altLang="en-US" sz="1200" kern="1200" spc="-110" dirty="0">
                          <a:solidFill>
                            <a:schemeClr val="dk1"/>
                          </a:solidFill>
                          <a:latin typeface="+mn-lt"/>
                          <a:ea typeface="+mn-ea"/>
                          <a:cs typeface="+mn-cs"/>
                        </a:rPr>
                        <a:t>件中、</a:t>
                      </a:r>
                      <a:endParaRPr kumimoji="1" lang="ja-JP" altLang="ja-JP" sz="1200" kern="1200" spc="-110" dirty="0">
                        <a:solidFill>
                          <a:schemeClr val="dk1"/>
                        </a:solidFill>
                        <a:latin typeface="+mn-lt"/>
                        <a:ea typeface="+mn-ea"/>
                        <a:cs typeface="+mn-cs"/>
                      </a:endParaRPr>
                    </a:p>
                    <a:p>
                      <a:pPr marL="0" marR="0" indent="0" algn="l" defTabSz="914400" rtl="0" eaLnBrk="1" fontAlgn="auto" latinLnBrk="0" hangingPunct="1">
                        <a:lnSpc>
                          <a:spcPts val="1400"/>
                        </a:lnSpc>
                        <a:spcBef>
                          <a:spcPts val="0"/>
                        </a:spcBef>
                        <a:spcAft>
                          <a:spcPts val="0"/>
                        </a:spcAft>
                        <a:buClrTx/>
                        <a:buSzTx/>
                        <a:buFontTx/>
                        <a:buNone/>
                        <a:tabLst/>
                        <a:defRPr/>
                      </a:pPr>
                      <a:r>
                        <a:rPr kumimoji="1" lang="ja-JP" altLang="en-US" sz="1200" kern="1200" spc="-110" dirty="0">
                          <a:solidFill>
                            <a:schemeClr val="dk1"/>
                          </a:solidFill>
                          <a:latin typeface="+mn-lt"/>
                          <a:ea typeface="+mn-ea"/>
                          <a:cs typeface="+mn-cs"/>
                        </a:rPr>
                        <a:t>   （</a:t>
                      </a:r>
                      <a:r>
                        <a:rPr kumimoji="1" lang="en-US" altLang="ja-JP" sz="1200" kern="1200" spc="-110" dirty="0">
                          <a:solidFill>
                            <a:schemeClr val="dk1"/>
                          </a:solidFill>
                          <a:latin typeface="+mn-lt"/>
                          <a:ea typeface="+mn-ea"/>
                          <a:cs typeface="+mn-cs"/>
                        </a:rPr>
                        <a:t>2012</a:t>
                      </a:r>
                      <a:r>
                        <a:rPr kumimoji="1" lang="ja-JP" altLang="en-US" sz="1200" kern="1200" spc="-110" dirty="0">
                          <a:solidFill>
                            <a:schemeClr val="dk1"/>
                          </a:solidFill>
                          <a:latin typeface="+mn-lt"/>
                          <a:ea typeface="+mn-ea"/>
                          <a:cs typeface="+mn-cs"/>
                        </a:rPr>
                        <a:t>～</a:t>
                      </a:r>
                      <a:r>
                        <a:rPr kumimoji="1" lang="en-US" altLang="ja-JP" sz="1200" kern="1200" spc="-110" dirty="0">
                          <a:solidFill>
                            <a:schemeClr val="dk1"/>
                          </a:solidFill>
                          <a:latin typeface="+mn-lt"/>
                          <a:ea typeface="+mn-ea"/>
                          <a:cs typeface="+mn-cs"/>
                        </a:rPr>
                        <a:t>2013</a:t>
                      </a:r>
                      <a:r>
                        <a:rPr kumimoji="1" lang="ja-JP" altLang="en-US" sz="1200" kern="1200" spc="-110" dirty="0">
                          <a:solidFill>
                            <a:schemeClr val="dk1"/>
                          </a:solidFill>
                          <a:latin typeface="+mn-lt"/>
                          <a:ea typeface="+mn-ea"/>
                          <a:cs typeface="+mn-cs"/>
                        </a:rPr>
                        <a:t>年度）　　 　 （</a:t>
                      </a:r>
                      <a:r>
                        <a:rPr kumimoji="1" lang="en-US" altLang="ja-JP" sz="1200" kern="1200" spc="-110" dirty="0">
                          <a:solidFill>
                            <a:schemeClr val="dk1"/>
                          </a:solidFill>
                          <a:latin typeface="+mn-lt"/>
                          <a:ea typeface="+mn-ea"/>
                          <a:cs typeface="+mn-cs"/>
                        </a:rPr>
                        <a:t>2012</a:t>
                      </a:r>
                      <a:r>
                        <a:rPr kumimoji="1" lang="ja-JP" altLang="en-US" sz="1200" kern="1200" spc="-110" dirty="0">
                          <a:solidFill>
                            <a:schemeClr val="dk1"/>
                          </a:solidFill>
                          <a:latin typeface="+mn-lt"/>
                          <a:ea typeface="+mn-ea"/>
                          <a:cs typeface="+mn-cs"/>
                        </a:rPr>
                        <a:t>～</a:t>
                      </a:r>
                      <a:r>
                        <a:rPr kumimoji="1" lang="en-US" altLang="ja-JP" sz="1200" kern="1200" spc="-110" dirty="0">
                          <a:solidFill>
                            <a:schemeClr val="dk1"/>
                          </a:solidFill>
                          <a:latin typeface="+mn-lt"/>
                          <a:ea typeface="+mn-ea"/>
                          <a:cs typeface="+mn-cs"/>
                        </a:rPr>
                        <a:t>2014</a:t>
                      </a:r>
                      <a:r>
                        <a:rPr kumimoji="1" lang="ja-JP" altLang="en-US" sz="1200" kern="1200" spc="-110" dirty="0">
                          <a:solidFill>
                            <a:schemeClr val="dk1"/>
                          </a:solidFill>
                          <a:latin typeface="+mn-lt"/>
                          <a:ea typeface="+mn-ea"/>
                          <a:cs typeface="+mn-cs"/>
                        </a:rPr>
                        <a:t>年度）</a:t>
                      </a:r>
                      <a:endParaRPr kumimoji="1" lang="en-US" altLang="ja-JP" sz="1200" kern="1200" spc="-110" dirty="0">
                        <a:solidFill>
                          <a:schemeClr val="dk1"/>
                        </a:solidFill>
                        <a:latin typeface="+mn-lt"/>
                        <a:ea typeface="+mn-ea"/>
                        <a:cs typeface="+mn-cs"/>
                      </a:endParaRPr>
                    </a:p>
                    <a:p>
                      <a:pPr marL="0" marR="0" indent="0" algn="l" defTabSz="914400" rtl="0" eaLnBrk="1" fontAlgn="auto" latinLnBrk="0" hangingPunct="1">
                        <a:lnSpc>
                          <a:spcPts val="1400"/>
                        </a:lnSpc>
                        <a:spcBef>
                          <a:spcPts val="0"/>
                        </a:spcBef>
                        <a:spcAft>
                          <a:spcPts val="0"/>
                        </a:spcAft>
                        <a:buClrTx/>
                        <a:buSzTx/>
                        <a:buFontTx/>
                        <a:buNone/>
                        <a:tabLst/>
                        <a:defRPr/>
                      </a:pPr>
                      <a:r>
                        <a:rPr kumimoji="1" lang="ja-JP" altLang="en-US" sz="1200" kern="1200" spc="-110" dirty="0">
                          <a:solidFill>
                            <a:schemeClr val="dk1"/>
                          </a:solidFill>
                          <a:latin typeface="+mn-lt"/>
                          <a:ea typeface="+mn-ea"/>
                          <a:cs typeface="+mn-cs"/>
                        </a:rPr>
                        <a:t>    ・ 減免率見直し・減免　 ・減免率見直し・減免</a:t>
                      </a:r>
                    </a:p>
                    <a:p>
                      <a:pPr marL="0" marR="0" indent="0" algn="l" defTabSz="914400" rtl="0" eaLnBrk="1" fontAlgn="auto" latinLnBrk="0" hangingPunct="1">
                        <a:lnSpc>
                          <a:spcPts val="1400"/>
                        </a:lnSpc>
                        <a:spcBef>
                          <a:spcPts val="0"/>
                        </a:spcBef>
                        <a:spcAft>
                          <a:spcPts val="0"/>
                        </a:spcAft>
                        <a:buClrTx/>
                        <a:buSzTx/>
                        <a:buFontTx/>
                        <a:buNone/>
                        <a:tabLst/>
                        <a:defRPr/>
                      </a:pPr>
                      <a:r>
                        <a:rPr kumimoji="1" lang="ja-JP" altLang="en-US" sz="1200" kern="1200" spc="-110" dirty="0">
                          <a:solidFill>
                            <a:schemeClr val="dk1"/>
                          </a:solidFill>
                          <a:latin typeface="+mn-lt"/>
                          <a:ea typeface="+mn-ea"/>
                          <a:cs typeface="+mn-cs"/>
                        </a:rPr>
                        <a:t>　   廃止</a:t>
                      </a:r>
                      <a:r>
                        <a:rPr kumimoji="1" lang="en-US" altLang="ja-JP" sz="1200" kern="1200" spc="-110" dirty="0">
                          <a:solidFill>
                            <a:schemeClr val="dk1"/>
                          </a:solidFill>
                          <a:latin typeface="+mn-lt"/>
                          <a:ea typeface="+mn-ea"/>
                          <a:cs typeface="+mn-cs"/>
                        </a:rPr>
                        <a:t>97</a:t>
                      </a:r>
                      <a:r>
                        <a:rPr kumimoji="1" lang="ja-JP" altLang="en-US" sz="1200" kern="1200" spc="-110" dirty="0">
                          <a:solidFill>
                            <a:schemeClr val="dk1"/>
                          </a:solidFill>
                          <a:latin typeface="+mn-lt"/>
                          <a:ea typeface="+mn-ea"/>
                          <a:cs typeface="+mn-cs"/>
                        </a:rPr>
                        <a:t>件　　　　　　　　　廃止</a:t>
                      </a:r>
                      <a:r>
                        <a:rPr kumimoji="1" lang="en-US" altLang="ja-JP" sz="1200" kern="1200" spc="-110" dirty="0">
                          <a:solidFill>
                            <a:schemeClr val="dk1"/>
                          </a:solidFill>
                          <a:latin typeface="+mn-lt"/>
                          <a:ea typeface="+mn-ea"/>
                          <a:cs typeface="+mn-cs"/>
                        </a:rPr>
                        <a:t>198</a:t>
                      </a:r>
                      <a:r>
                        <a:rPr kumimoji="1" lang="ja-JP" altLang="en-US" sz="1200" kern="1200" spc="-110" dirty="0">
                          <a:solidFill>
                            <a:schemeClr val="dk1"/>
                          </a:solidFill>
                          <a:latin typeface="+mn-lt"/>
                          <a:ea typeface="+mn-ea"/>
                          <a:cs typeface="+mn-cs"/>
                        </a:rPr>
                        <a:t>件</a:t>
                      </a:r>
                    </a:p>
                    <a:p>
                      <a:pPr marL="0" marR="0" indent="0" algn="l" defTabSz="914400" rtl="0" eaLnBrk="1" fontAlgn="auto" latinLnBrk="0" hangingPunct="1">
                        <a:lnSpc>
                          <a:spcPts val="1400"/>
                        </a:lnSpc>
                        <a:spcBef>
                          <a:spcPts val="0"/>
                        </a:spcBef>
                        <a:spcAft>
                          <a:spcPts val="0"/>
                        </a:spcAft>
                        <a:buClrTx/>
                        <a:buSzTx/>
                        <a:buFontTx/>
                        <a:buNone/>
                        <a:tabLst/>
                        <a:defRPr/>
                      </a:pPr>
                      <a:r>
                        <a:rPr kumimoji="1" lang="ja-JP" altLang="en-US" sz="1200" kern="1200" spc="-110" dirty="0">
                          <a:solidFill>
                            <a:schemeClr val="dk1"/>
                          </a:solidFill>
                          <a:latin typeface="+mn-lt"/>
                          <a:ea typeface="+mn-ea"/>
                          <a:cs typeface="+mn-cs"/>
                        </a:rPr>
                        <a:t>    ・減免額　　　　　　　　　　・減免額</a:t>
                      </a:r>
                    </a:p>
                    <a:p>
                      <a:pPr marL="0" algn="l" defTabSz="914400" rtl="0" eaLnBrk="1" latinLnBrk="0" hangingPunct="1">
                        <a:lnSpc>
                          <a:spcPts val="1400"/>
                        </a:lnSpc>
                      </a:pPr>
                      <a:r>
                        <a:rPr kumimoji="1" lang="ja-JP" altLang="en-US" sz="1200" kern="1200" spc="-110" dirty="0">
                          <a:solidFill>
                            <a:schemeClr val="dk1"/>
                          </a:solidFill>
                          <a:latin typeface="+mn-lt"/>
                          <a:ea typeface="+mn-ea"/>
                          <a:cs typeface="+mn-cs"/>
                        </a:rPr>
                        <a:t>　   見直し前</a:t>
                      </a:r>
                      <a:r>
                        <a:rPr kumimoji="1" lang="en-US" altLang="ja-JP" sz="1200" kern="1200" spc="-110" dirty="0">
                          <a:solidFill>
                            <a:schemeClr val="dk1"/>
                          </a:solidFill>
                          <a:latin typeface="+mn-lt"/>
                          <a:ea typeface="+mn-ea"/>
                          <a:cs typeface="+mn-cs"/>
                        </a:rPr>
                        <a:t>72.7</a:t>
                      </a:r>
                      <a:r>
                        <a:rPr kumimoji="1" lang="ja-JP" altLang="en-US" sz="1200" kern="1200" spc="-110" dirty="0">
                          <a:solidFill>
                            <a:schemeClr val="dk1"/>
                          </a:solidFill>
                          <a:latin typeface="+mn-lt"/>
                          <a:ea typeface="+mn-ea"/>
                          <a:cs typeface="+mn-cs"/>
                        </a:rPr>
                        <a:t>億円　　　   見直し前</a:t>
                      </a:r>
                      <a:r>
                        <a:rPr kumimoji="1" lang="en-US" altLang="ja-JP" sz="1200" kern="1200" spc="-110" dirty="0">
                          <a:solidFill>
                            <a:schemeClr val="dk1"/>
                          </a:solidFill>
                          <a:latin typeface="+mn-lt"/>
                          <a:ea typeface="+mn-ea"/>
                          <a:cs typeface="+mn-cs"/>
                        </a:rPr>
                        <a:t>72.7</a:t>
                      </a:r>
                      <a:r>
                        <a:rPr kumimoji="1" lang="ja-JP" altLang="en-US" sz="1200" kern="1200" spc="-110" dirty="0">
                          <a:solidFill>
                            <a:schemeClr val="dk1"/>
                          </a:solidFill>
                          <a:latin typeface="+mn-lt"/>
                          <a:ea typeface="+mn-ea"/>
                          <a:cs typeface="+mn-cs"/>
                        </a:rPr>
                        <a:t>億円</a:t>
                      </a:r>
                    </a:p>
                    <a:p>
                      <a:pPr marL="0" marR="0" indent="0" algn="l" defTabSz="914400" rtl="0" eaLnBrk="1" fontAlgn="auto" latinLnBrk="0" hangingPunct="1">
                        <a:lnSpc>
                          <a:spcPts val="1400"/>
                        </a:lnSpc>
                        <a:spcBef>
                          <a:spcPts val="0"/>
                        </a:spcBef>
                        <a:spcAft>
                          <a:spcPts val="0"/>
                        </a:spcAft>
                        <a:buClrTx/>
                        <a:buSzTx/>
                        <a:buFontTx/>
                        <a:buNone/>
                        <a:tabLst/>
                        <a:defRPr/>
                      </a:pPr>
                      <a:r>
                        <a:rPr kumimoji="1" lang="ja-JP" altLang="en-US" sz="1200" kern="1200" spc="-110" dirty="0">
                          <a:solidFill>
                            <a:schemeClr val="dk1"/>
                          </a:solidFill>
                          <a:latin typeface="+mn-lt"/>
                          <a:ea typeface="+mn-ea"/>
                          <a:cs typeface="+mn-cs"/>
                        </a:rPr>
                        <a:t>　   →見直し後</a:t>
                      </a:r>
                      <a:r>
                        <a:rPr kumimoji="1" lang="en-US" altLang="ja-JP" sz="1200" kern="1200" spc="-110" dirty="0">
                          <a:solidFill>
                            <a:schemeClr val="dk1"/>
                          </a:solidFill>
                          <a:latin typeface="+mn-lt"/>
                          <a:ea typeface="+mn-ea"/>
                          <a:cs typeface="+mn-cs"/>
                        </a:rPr>
                        <a:t>70.5</a:t>
                      </a:r>
                      <a:r>
                        <a:rPr kumimoji="1" lang="ja-JP" altLang="en-US" sz="1200" kern="1200" spc="-110" dirty="0">
                          <a:solidFill>
                            <a:schemeClr val="dk1"/>
                          </a:solidFill>
                          <a:latin typeface="+mn-lt"/>
                          <a:ea typeface="+mn-ea"/>
                          <a:cs typeface="+mn-cs"/>
                        </a:rPr>
                        <a:t>億円　　 →見直し後</a:t>
                      </a:r>
                      <a:r>
                        <a:rPr kumimoji="1" lang="en-US" altLang="ja-JP" sz="1200" kern="1200" spc="-110" dirty="0">
                          <a:solidFill>
                            <a:schemeClr val="dk1"/>
                          </a:solidFill>
                          <a:latin typeface="+mn-lt"/>
                          <a:ea typeface="+mn-ea"/>
                          <a:cs typeface="+mn-cs"/>
                        </a:rPr>
                        <a:t>58.8</a:t>
                      </a:r>
                      <a:r>
                        <a:rPr kumimoji="1" lang="ja-JP" altLang="en-US" sz="1200" kern="1200" spc="-110" dirty="0">
                          <a:solidFill>
                            <a:schemeClr val="dk1"/>
                          </a:solidFill>
                          <a:latin typeface="+mn-lt"/>
                          <a:ea typeface="+mn-ea"/>
                          <a:cs typeface="+mn-cs"/>
                        </a:rPr>
                        <a:t>億円</a:t>
                      </a:r>
                    </a:p>
                    <a:p>
                      <a:pPr marL="0" algn="l" defTabSz="914400" rtl="0" eaLnBrk="1" latinLnBrk="0" hangingPunct="1">
                        <a:lnSpc>
                          <a:spcPts val="1400"/>
                        </a:lnSpc>
                      </a:pPr>
                      <a:endParaRPr kumimoji="1" lang="ja-JP" altLang="ja-JP" sz="1200" kern="1200" spc="-110" dirty="0">
                        <a:solidFill>
                          <a:schemeClr val="dk1"/>
                        </a:solidFill>
                        <a:latin typeface="+mn-lt"/>
                        <a:ea typeface="+mn-ea"/>
                        <a:cs typeface="+mn-cs"/>
                      </a:endParaRPr>
                    </a:p>
                    <a:p>
                      <a:pPr marL="0" algn="l" defTabSz="914400" rtl="0" eaLnBrk="1" latinLnBrk="0" hangingPunct="1">
                        <a:lnSpc>
                          <a:spcPts val="1400"/>
                        </a:lnSpc>
                      </a:pPr>
                      <a:endParaRPr kumimoji="1" lang="en-US" altLang="ja-JP" sz="1200" kern="1200" spc="-110" dirty="0">
                        <a:solidFill>
                          <a:schemeClr val="dk1"/>
                        </a:solidFill>
                        <a:latin typeface="+mn-lt"/>
                        <a:ea typeface="+mn-ea"/>
                        <a:cs typeface="+mn-cs"/>
                      </a:endParaRPr>
                    </a:p>
                    <a:p>
                      <a:pPr marL="0" algn="l" defTabSz="914400" rtl="0" eaLnBrk="1" latinLnBrk="0" hangingPunct="1">
                        <a:lnSpc>
                          <a:spcPts val="1400"/>
                        </a:lnSpc>
                      </a:pPr>
                      <a:r>
                        <a:rPr kumimoji="1" lang="en-US" altLang="ja-JP" sz="1200" kern="1200" spc="-110" dirty="0">
                          <a:solidFill>
                            <a:schemeClr val="dk1"/>
                          </a:solidFill>
                          <a:latin typeface="+mn-lt"/>
                          <a:ea typeface="+mn-ea"/>
                          <a:cs typeface="+mn-cs"/>
                        </a:rPr>
                        <a:t>※</a:t>
                      </a:r>
                      <a:r>
                        <a:rPr kumimoji="1" lang="ja-JP" altLang="en-US" sz="1200" kern="1200" spc="-110" dirty="0">
                          <a:solidFill>
                            <a:schemeClr val="dk1"/>
                          </a:solidFill>
                          <a:latin typeface="+mn-lt"/>
                          <a:ea typeface="+mn-ea"/>
                          <a:cs typeface="+mn-cs"/>
                        </a:rPr>
                        <a:t>全項目一覧は下記を参照。</a:t>
                      </a:r>
                      <a:endParaRPr kumimoji="1" lang="en-US" altLang="ja-JP" sz="1200" kern="1200" spc="-110" dirty="0">
                        <a:solidFill>
                          <a:schemeClr val="dk1"/>
                        </a:solidFill>
                        <a:latin typeface="+mn-lt"/>
                        <a:ea typeface="+mn-ea"/>
                        <a:cs typeface="+mn-cs"/>
                      </a:endParaRPr>
                    </a:p>
                    <a:p>
                      <a:pPr marL="0" marR="0" indent="0" algn="l" defTabSz="914400" rtl="0" eaLnBrk="1" fontAlgn="auto" latinLnBrk="0" hangingPunct="1">
                        <a:lnSpc>
                          <a:spcPts val="1400"/>
                        </a:lnSpc>
                        <a:spcBef>
                          <a:spcPts val="0"/>
                        </a:spcBef>
                        <a:spcAft>
                          <a:spcPts val="0"/>
                        </a:spcAft>
                        <a:buClrTx/>
                        <a:buSzTx/>
                        <a:buFontTx/>
                        <a:buNone/>
                        <a:tabLst/>
                        <a:defRPr/>
                      </a:pPr>
                      <a:r>
                        <a:rPr kumimoji="1" lang="ja-JP" altLang="en-US" sz="1200" kern="1200" spc="-110" dirty="0">
                          <a:solidFill>
                            <a:schemeClr val="dk1"/>
                          </a:solidFill>
                          <a:latin typeface="+mn-lt"/>
                          <a:ea typeface="+mn-ea"/>
                          <a:cs typeface="+mn-cs"/>
                        </a:rPr>
                        <a:t>・</a:t>
                      </a:r>
                      <a:r>
                        <a:rPr kumimoji="1" lang="ja-JP" altLang="en-US" sz="1200" kern="1200" spc="-110" dirty="0">
                          <a:solidFill>
                            <a:schemeClr val="tx1"/>
                          </a:solidFill>
                          <a:latin typeface="+mn-lt"/>
                          <a:ea typeface="+mn-ea"/>
                          <a:cs typeface="+mn-cs"/>
                        </a:rPr>
                        <a:t>付属資料２（市税の減免措置の見直し）</a:t>
                      </a:r>
                      <a:endParaRPr kumimoji="1" lang="en-US" altLang="ja-JP" sz="1200" kern="1200" spc="-110" dirty="0">
                        <a:solidFill>
                          <a:schemeClr val="tx1"/>
                        </a:solidFill>
                        <a:latin typeface="+mn-lt"/>
                        <a:ea typeface="+mn-ea"/>
                        <a:cs typeface="+mn-cs"/>
                      </a:endParaRPr>
                    </a:p>
                    <a:p>
                      <a:pPr marL="0" marR="0" indent="0" algn="l" defTabSz="914400" rtl="0" eaLnBrk="1" fontAlgn="auto" latinLnBrk="0" hangingPunct="1">
                        <a:lnSpc>
                          <a:spcPts val="1400"/>
                        </a:lnSpc>
                        <a:spcBef>
                          <a:spcPts val="0"/>
                        </a:spcBef>
                        <a:spcAft>
                          <a:spcPts val="0"/>
                        </a:spcAft>
                        <a:buClrTx/>
                        <a:buSzTx/>
                        <a:buFontTx/>
                        <a:buNone/>
                        <a:tabLst/>
                        <a:defRPr/>
                      </a:pPr>
                      <a:r>
                        <a:rPr kumimoji="1" lang="ja-JP" altLang="en-US" sz="1200" kern="1200" spc="-110" dirty="0">
                          <a:solidFill>
                            <a:schemeClr val="tx1"/>
                          </a:solidFill>
                          <a:latin typeface="+mn-lt"/>
                          <a:ea typeface="+mn-ea"/>
                          <a:cs typeface="+mn-cs"/>
                        </a:rPr>
                        <a:t>・付属資料３（使用料の減免措置の見直し）</a:t>
                      </a:r>
                      <a:endParaRPr kumimoji="1" lang="en-US" altLang="ja-JP" sz="1200" kern="1200" spc="-110" dirty="0">
                        <a:solidFill>
                          <a:schemeClr val="tx1"/>
                        </a:solidFill>
                        <a:latin typeface="+mn-lt"/>
                        <a:ea typeface="+mn-ea"/>
                        <a:cs typeface="+mn-cs"/>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xmlns="" val="10001"/>
                  </a:ext>
                </a:extLst>
              </a:tr>
            </a:tbl>
          </a:graphicData>
        </a:graphic>
      </p:graphicFrame>
    </p:spTree>
    <p:extLst>
      <p:ext uri="{BB962C8B-B14F-4D97-AF65-F5344CB8AC3E}">
        <p14:creationId xmlns:p14="http://schemas.microsoft.com/office/powerpoint/2010/main" val="3545036057"/>
      </p:ext>
    </p:extLst>
  </p:cSld>
  <p:clrMapOvr>
    <a:masterClrMapping/>
  </p:clrMapOvr>
</p:sld>
</file>

<file path=ppt/slides/slide2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角丸四角形 9">
            <a:extLst>
              <a:ext uri="{FF2B5EF4-FFF2-40B4-BE49-F238E27FC236}">
                <a16:creationId xmlns:a16="http://schemas.microsoft.com/office/drawing/2014/main" xmlns="" id="{F27775B8-21EC-4BE2-9504-A2D04C2CD6C3}"/>
              </a:ext>
            </a:extLst>
          </p:cNvPr>
          <p:cNvSpPr/>
          <p:nvPr/>
        </p:nvSpPr>
        <p:spPr>
          <a:xfrm>
            <a:off x="7346320" y="2636912"/>
            <a:ext cx="1523890" cy="823203"/>
          </a:xfrm>
          <a:prstGeom prst="roundRect">
            <a:avLst>
              <a:gd name="adj" fmla="val 5685"/>
            </a:avLst>
          </a:prstGeom>
          <a:solidFill>
            <a:schemeClr val="accent6">
              <a:lumMod val="60000"/>
              <a:lumOff val="40000"/>
              <a:alpha val="5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 name="角丸四角形 9">
            <a:extLst>
              <a:ext uri="{FF2B5EF4-FFF2-40B4-BE49-F238E27FC236}">
                <a16:creationId xmlns:a16="http://schemas.microsoft.com/office/drawing/2014/main" xmlns="" id="{EF72D389-4212-4E2F-818D-185BDBAFF48C}"/>
              </a:ext>
            </a:extLst>
          </p:cNvPr>
          <p:cNvSpPr/>
          <p:nvPr/>
        </p:nvSpPr>
        <p:spPr>
          <a:xfrm>
            <a:off x="5652120" y="2708920"/>
            <a:ext cx="1523890" cy="683559"/>
          </a:xfrm>
          <a:prstGeom prst="roundRect">
            <a:avLst>
              <a:gd name="adj" fmla="val 5685"/>
            </a:avLst>
          </a:prstGeom>
          <a:solidFill>
            <a:schemeClr val="accent6">
              <a:lumMod val="60000"/>
              <a:lumOff val="40000"/>
              <a:alpha val="5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5" name="角丸四角形 9">
            <a:extLst>
              <a:ext uri="{FF2B5EF4-FFF2-40B4-BE49-F238E27FC236}">
                <a16:creationId xmlns:a16="http://schemas.microsoft.com/office/drawing/2014/main" xmlns="" id="{A10FCC4A-BDEE-4B7A-AC84-50D58B316121}"/>
              </a:ext>
            </a:extLst>
          </p:cNvPr>
          <p:cNvSpPr/>
          <p:nvPr/>
        </p:nvSpPr>
        <p:spPr>
          <a:xfrm>
            <a:off x="7385478" y="4725144"/>
            <a:ext cx="1484731" cy="1296144"/>
          </a:xfrm>
          <a:prstGeom prst="roundRect">
            <a:avLst>
              <a:gd name="adj" fmla="val 5685"/>
            </a:avLst>
          </a:prstGeom>
          <a:solidFill>
            <a:schemeClr val="accent6">
              <a:lumMod val="60000"/>
              <a:lumOff val="40000"/>
              <a:alpha val="5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 name="テキスト ボックス 4"/>
          <p:cNvSpPr txBox="1"/>
          <p:nvPr/>
        </p:nvSpPr>
        <p:spPr>
          <a:xfrm>
            <a:off x="0" y="476672"/>
            <a:ext cx="2411760" cy="4616648"/>
          </a:xfrm>
          <a:prstGeom prst="rect">
            <a:avLst/>
          </a:prstGeom>
          <a:noFill/>
        </p:spPr>
        <p:txBody>
          <a:bodyPr wrap="square" rtlCol="0">
            <a:spAutoFit/>
          </a:bodyPr>
          <a:lstStyle/>
          <a:p>
            <a:r>
              <a:rPr kumimoji="1" lang="ja-JP" altLang="en-US" sz="1400" dirty="0"/>
              <a:t>①分野：　</a:t>
            </a:r>
            <a:r>
              <a:rPr kumimoji="1" lang="en-US" altLang="ja-JP" sz="1400" dirty="0"/>
              <a:t>―</a:t>
            </a:r>
          </a:p>
          <a:p>
            <a:endParaRPr lang="en-US" altLang="ja-JP" sz="1400" dirty="0"/>
          </a:p>
          <a:p>
            <a:r>
              <a:rPr kumimoji="1" lang="ja-JP" altLang="en-US" sz="1400" dirty="0"/>
              <a:t>②タイプ</a:t>
            </a:r>
            <a:endParaRPr kumimoji="1" lang="en-US" altLang="ja-JP" sz="1400" dirty="0"/>
          </a:p>
          <a:p>
            <a:r>
              <a:rPr lang="ja-JP" altLang="en-US" sz="1400" dirty="0"/>
              <a:t>　　□ 　政策イノベーション</a:t>
            </a:r>
            <a:endParaRPr lang="en-US" altLang="ja-JP" sz="1400" dirty="0"/>
          </a:p>
          <a:p>
            <a:r>
              <a:rPr kumimoji="1" lang="ja-JP" altLang="en-US" sz="1400" dirty="0"/>
              <a:t>　　</a:t>
            </a:r>
            <a:r>
              <a:rPr lang="ja-JP" altLang="en-US" sz="1400" dirty="0"/>
              <a:t>☑ 　</a:t>
            </a:r>
            <a:r>
              <a:rPr kumimoji="1" lang="ja-JP" altLang="en-US" sz="1400" dirty="0"/>
              <a:t>執行の刷新</a:t>
            </a:r>
            <a:endParaRPr kumimoji="1" lang="en-US" altLang="ja-JP" sz="1400" dirty="0"/>
          </a:p>
          <a:p>
            <a:endParaRPr lang="en-US" altLang="ja-JP" sz="1400" dirty="0"/>
          </a:p>
          <a:p>
            <a:r>
              <a:rPr lang="ja-JP" altLang="en-US" sz="1400" dirty="0"/>
              <a:t>③改革スタイル</a:t>
            </a:r>
            <a:endParaRPr lang="en-US" altLang="ja-JP" sz="1400" dirty="0"/>
          </a:p>
          <a:p>
            <a:r>
              <a:rPr lang="ja-JP" altLang="en-US" sz="1400" dirty="0"/>
              <a:t>　　□　投資・予算</a:t>
            </a:r>
            <a:endParaRPr lang="en-US" altLang="ja-JP" sz="1400" dirty="0"/>
          </a:p>
          <a:p>
            <a:r>
              <a:rPr lang="ja-JP" altLang="en-US" sz="1400" dirty="0"/>
              <a:t>　　☑　条例・規則・運用ﾙｰﾙ</a:t>
            </a:r>
            <a:endParaRPr lang="en-US" altLang="ja-JP" sz="1400" dirty="0"/>
          </a:p>
          <a:p>
            <a:r>
              <a:rPr lang="ja-JP" altLang="en-US" sz="1400" dirty="0"/>
              <a:t>　　□　組織・経営形態</a:t>
            </a:r>
            <a:endParaRPr lang="en-US" altLang="ja-JP" sz="1400" dirty="0"/>
          </a:p>
          <a:p>
            <a:r>
              <a:rPr lang="ja-JP" altLang="en-US" sz="1400" dirty="0"/>
              <a:t>　　□　権限移譲</a:t>
            </a:r>
            <a:endParaRPr lang="en-US" altLang="ja-JP" sz="1400" dirty="0"/>
          </a:p>
          <a:p>
            <a:endParaRPr kumimoji="1" lang="en-US" altLang="ja-JP" sz="1400" dirty="0"/>
          </a:p>
          <a:p>
            <a:r>
              <a:rPr lang="ja-JP" altLang="en-US" sz="1400" dirty="0"/>
              <a:t>④担当部局</a:t>
            </a:r>
            <a:endParaRPr lang="en-US" altLang="ja-JP" sz="1400" dirty="0"/>
          </a:p>
          <a:p>
            <a:r>
              <a:rPr kumimoji="1" lang="ja-JP" altLang="en-US" sz="1400" dirty="0"/>
              <a:t>　　市　　総務局</a:t>
            </a:r>
            <a:endParaRPr kumimoji="1" lang="en-US" altLang="ja-JP" sz="1400" dirty="0"/>
          </a:p>
          <a:p>
            <a:endParaRPr kumimoji="1" lang="en-US" altLang="ja-JP" sz="1400" dirty="0"/>
          </a:p>
          <a:p>
            <a:r>
              <a:rPr lang="ja-JP" altLang="en-US" sz="1400" dirty="0"/>
              <a:t>⑤時期</a:t>
            </a:r>
            <a:endParaRPr lang="en-US" altLang="ja-JP" sz="1400" dirty="0"/>
          </a:p>
          <a:p>
            <a:r>
              <a:rPr kumimoji="1" lang="ja-JP" altLang="en-US" sz="1400" dirty="0"/>
              <a:t>　　</a:t>
            </a:r>
            <a:r>
              <a:rPr lang="ja-JP" altLang="en-US" sz="1400" dirty="0"/>
              <a:t>市政改革プランによる</a:t>
            </a:r>
            <a:endParaRPr lang="en-US" altLang="ja-JP" sz="1400" dirty="0"/>
          </a:p>
          <a:p>
            <a:r>
              <a:rPr lang="ja-JP" altLang="en-US" sz="1400" dirty="0"/>
              <a:t>　　取組み　</a:t>
            </a:r>
            <a:r>
              <a:rPr lang="en-US" altLang="ja-JP" sz="1400" dirty="0"/>
              <a:t>2012</a:t>
            </a:r>
            <a:r>
              <a:rPr kumimoji="1" lang="ja-JP" altLang="en-US" sz="1400" dirty="0"/>
              <a:t>年～</a:t>
            </a:r>
            <a:endParaRPr kumimoji="1" lang="en-US" altLang="ja-JP" sz="1400" dirty="0"/>
          </a:p>
          <a:p>
            <a:r>
              <a:rPr lang="ja-JP" altLang="en-US" sz="1400" dirty="0"/>
              <a:t>　　市政改革による取組み</a:t>
            </a:r>
            <a:endParaRPr lang="en-US" altLang="ja-JP" sz="1400" dirty="0"/>
          </a:p>
          <a:p>
            <a:r>
              <a:rPr lang="ja-JP" altLang="en-US" sz="1400" dirty="0"/>
              <a:t>　　</a:t>
            </a:r>
            <a:r>
              <a:rPr lang="en-US" altLang="ja-JP" sz="1400" dirty="0"/>
              <a:t>2005</a:t>
            </a:r>
            <a:r>
              <a:rPr lang="ja-JP" altLang="en-US" sz="1400" dirty="0"/>
              <a:t>年～</a:t>
            </a:r>
            <a:endParaRPr lang="en-US" altLang="ja-JP" sz="1400" dirty="0"/>
          </a:p>
          <a:p>
            <a:endParaRPr kumimoji="1" lang="ja-JP" altLang="en-US" sz="1400" dirty="0">
              <a:solidFill>
                <a:srgbClr val="FF0000"/>
              </a:solidFill>
            </a:endParaRPr>
          </a:p>
        </p:txBody>
      </p:sp>
      <p:sp>
        <p:nvSpPr>
          <p:cNvPr id="4" name="テキスト ボックス 3"/>
          <p:cNvSpPr txBox="1"/>
          <p:nvPr/>
        </p:nvSpPr>
        <p:spPr>
          <a:xfrm>
            <a:off x="0" y="0"/>
            <a:ext cx="1907704" cy="338554"/>
          </a:xfrm>
          <a:prstGeom prst="rect">
            <a:avLst/>
          </a:prstGeom>
          <a:noFill/>
        </p:spPr>
        <p:txBody>
          <a:bodyPr wrap="square" rtlCol="0">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r>
              <a:rPr lang="ja-JP" altLang="en-US" sz="1600" u="sng" dirty="0"/>
              <a:t>外郭団体改革</a:t>
            </a:r>
            <a:endParaRPr kumimoji="1" lang="en-US" altLang="ja-JP" sz="1600" u="sng" dirty="0"/>
          </a:p>
        </p:txBody>
      </p:sp>
      <p:sp>
        <p:nvSpPr>
          <p:cNvPr id="7" name="大かっこ 6"/>
          <p:cNvSpPr/>
          <p:nvPr/>
        </p:nvSpPr>
        <p:spPr>
          <a:xfrm>
            <a:off x="251520" y="4365104"/>
            <a:ext cx="1872208" cy="432048"/>
          </a:xfrm>
          <a:prstGeom prst="bracketPair">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a:p>
        </p:txBody>
      </p:sp>
      <p:sp>
        <p:nvSpPr>
          <p:cNvPr id="8" name="大かっこ 7"/>
          <p:cNvSpPr/>
          <p:nvPr/>
        </p:nvSpPr>
        <p:spPr>
          <a:xfrm>
            <a:off x="7346320" y="1806724"/>
            <a:ext cx="1549984" cy="832152"/>
          </a:xfrm>
          <a:prstGeom prst="bracketPair">
            <a:avLst>
              <a:gd name="adj" fmla="val 11130"/>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dirty="0"/>
          </a:p>
        </p:txBody>
      </p:sp>
      <p:sp>
        <p:nvSpPr>
          <p:cNvPr id="9" name="テキスト ボックス 134"/>
          <p:cNvSpPr txBox="1"/>
          <p:nvPr/>
        </p:nvSpPr>
        <p:spPr>
          <a:xfrm>
            <a:off x="8172400" y="0"/>
            <a:ext cx="971600" cy="307777"/>
          </a:xfrm>
          <a:prstGeom prst="rect">
            <a:avLst/>
          </a:prstGeom>
          <a:noFill/>
        </p:spPr>
        <p:txBody>
          <a:bodyPr wrap="square" rtlCol="0">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r>
              <a:rPr kumimoji="1" lang="en-US" altLang="ja-JP" sz="1400" dirty="0" smtClean="0"/>
              <a:t>A(41)(42)</a:t>
            </a:r>
            <a:endParaRPr kumimoji="1" lang="ja-JP" altLang="en-US" sz="1400" dirty="0"/>
          </a:p>
        </p:txBody>
      </p:sp>
      <p:sp>
        <p:nvSpPr>
          <p:cNvPr id="10" name="スライド番号プレースホルダ 9"/>
          <p:cNvSpPr>
            <a:spLocks noGrp="1"/>
          </p:cNvSpPr>
          <p:nvPr>
            <p:ph type="sldNum" sz="quarter" idx="12"/>
          </p:nvPr>
        </p:nvSpPr>
        <p:spPr/>
        <p:txBody>
          <a:bodyPr/>
          <a:lstStyle/>
          <a:p>
            <a:fld id="{B1B2801E-BBD8-4D9C-BE85-8B410919E375}" type="slidenum">
              <a:rPr kumimoji="1" lang="en-US" altLang="ja-JP" smtClean="0"/>
              <a:t>204</a:t>
            </a:fld>
            <a:endParaRPr kumimoji="1" lang="ja-JP" altLang="en-US" dirty="0"/>
          </a:p>
        </p:txBody>
      </p:sp>
      <p:graphicFrame>
        <p:nvGraphicFramePr>
          <p:cNvPr id="6" name="表 5"/>
          <p:cNvGraphicFramePr>
            <a:graphicFrameLocks noGrp="1"/>
          </p:cNvGraphicFramePr>
          <p:nvPr>
            <p:extLst>
              <p:ext uri="{D42A27DB-BD31-4B8C-83A1-F6EECF244321}">
                <p14:modId xmlns:p14="http://schemas.microsoft.com/office/powerpoint/2010/main" val="3145450"/>
              </p:ext>
            </p:extLst>
          </p:nvPr>
        </p:nvGraphicFramePr>
        <p:xfrm>
          <a:off x="2298700" y="404664"/>
          <a:ext cx="6665788" cy="6235784"/>
        </p:xfrm>
        <a:graphic>
          <a:graphicData uri="http://schemas.openxmlformats.org/drawingml/2006/table">
            <a:tbl>
              <a:tblPr firstRow="1">
                <a:tableStyleId>{5C22544A-7EE6-4342-B048-85BDC9FD1C3A}</a:tableStyleId>
              </a:tblPr>
              <a:tblGrid>
                <a:gridCol w="1666447">
                  <a:extLst>
                    <a:ext uri="{9D8B030D-6E8A-4147-A177-3AD203B41FA5}">
                      <a16:colId xmlns:a16="http://schemas.microsoft.com/office/drawing/2014/main" xmlns="" val="20000"/>
                    </a:ext>
                  </a:extLst>
                </a:gridCol>
                <a:gridCol w="1666447">
                  <a:extLst>
                    <a:ext uri="{9D8B030D-6E8A-4147-A177-3AD203B41FA5}">
                      <a16:colId xmlns:a16="http://schemas.microsoft.com/office/drawing/2014/main" xmlns="" val="20001"/>
                    </a:ext>
                  </a:extLst>
                </a:gridCol>
                <a:gridCol w="1666447">
                  <a:extLst>
                    <a:ext uri="{9D8B030D-6E8A-4147-A177-3AD203B41FA5}">
                      <a16:colId xmlns:a16="http://schemas.microsoft.com/office/drawing/2014/main" xmlns="" val="20002"/>
                    </a:ext>
                  </a:extLst>
                </a:gridCol>
                <a:gridCol w="1666447">
                  <a:extLst>
                    <a:ext uri="{9D8B030D-6E8A-4147-A177-3AD203B41FA5}">
                      <a16:colId xmlns:a16="http://schemas.microsoft.com/office/drawing/2014/main" xmlns="" val="20003"/>
                    </a:ext>
                  </a:extLst>
                </a:gridCol>
              </a:tblGrid>
              <a:tr h="520850">
                <a:tc>
                  <a:txBody>
                    <a:bodyPr/>
                    <a:lstStyle/>
                    <a:p>
                      <a:pPr algn="ctr"/>
                      <a:r>
                        <a:rPr kumimoji="1" lang="ja-JP" altLang="en-US" sz="1400" dirty="0"/>
                        <a:t>改革前の課題</a:t>
                      </a:r>
                      <a:endParaRPr kumimoji="1" lang="en-US" altLang="ja-JP" sz="1400" dirty="0"/>
                    </a:p>
                    <a:p>
                      <a:pPr algn="ctr"/>
                      <a:r>
                        <a:rPr kumimoji="1" lang="ja-JP" altLang="en-US" sz="1400" dirty="0"/>
                        <a:t>（</a:t>
                      </a:r>
                      <a:r>
                        <a:rPr kumimoji="1" lang="en-US" altLang="ja-JP" sz="1400" dirty="0"/>
                        <a:t>Why</a:t>
                      </a:r>
                      <a:r>
                        <a:rPr kumimoji="1" lang="ja-JP" altLang="en-US" sz="1400" dirty="0"/>
                        <a:t>）</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ja-JP" altLang="en-US" sz="1400" dirty="0"/>
                        <a:t>改革の方向性</a:t>
                      </a:r>
                      <a:endParaRPr kumimoji="1" lang="en-US" altLang="ja-JP" sz="1400" dirty="0"/>
                    </a:p>
                    <a:p>
                      <a:pPr algn="ctr"/>
                      <a:r>
                        <a:rPr kumimoji="1" lang="ja-JP" altLang="en-US" sz="1400" dirty="0"/>
                        <a:t>（</a:t>
                      </a:r>
                      <a:r>
                        <a:rPr kumimoji="1" lang="en-US" altLang="ja-JP" sz="1400" dirty="0"/>
                        <a:t>Vision</a:t>
                      </a:r>
                      <a:r>
                        <a:rPr kumimoji="1" lang="ja-JP" altLang="en-US" sz="1400" dirty="0"/>
                        <a:t>）</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ja-JP" altLang="en-US" sz="1400" dirty="0"/>
                        <a:t>何をどう改革したか</a:t>
                      </a:r>
                      <a:endParaRPr kumimoji="1" lang="en-US" altLang="ja-JP" sz="1400" dirty="0"/>
                    </a:p>
                    <a:p>
                      <a:pPr algn="ctr"/>
                      <a:r>
                        <a:rPr kumimoji="1" lang="ja-JP" altLang="en-US" sz="1400" dirty="0"/>
                        <a:t>（</a:t>
                      </a:r>
                      <a:r>
                        <a:rPr kumimoji="1" lang="en-US" altLang="ja-JP" sz="1400" dirty="0"/>
                        <a:t>What</a:t>
                      </a:r>
                      <a:r>
                        <a:rPr kumimoji="1" lang="ja-JP" altLang="en-US" sz="1400" dirty="0"/>
                        <a:t>）</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ja-JP" altLang="en-US" sz="1400" dirty="0"/>
                        <a:t>主な成果</a:t>
                      </a:r>
                      <a:endParaRPr kumimoji="1" lang="en-US" altLang="ja-JP" sz="1400" dirty="0"/>
                    </a:p>
                    <a:p>
                      <a:pPr algn="ctr"/>
                      <a:r>
                        <a:rPr kumimoji="1" lang="ja-JP" altLang="en-US" sz="1400" dirty="0"/>
                        <a:t>（</a:t>
                      </a:r>
                      <a:r>
                        <a:rPr kumimoji="1" lang="en-US" altLang="ja-JP" sz="1400" dirty="0"/>
                        <a:t>Outcome</a:t>
                      </a:r>
                      <a:r>
                        <a:rPr kumimoji="1" lang="ja-JP" altLang="en-US" sz="1400" dirty="0"/>
                        <a:t>）</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xmlns="" val="10000"/>
                  </a:ext>
                </a:extLst>
              </a:tr>
              <a:tr h="2575494">
                <a:tc rowSpan="2">
                  <a:txBody>
                    <a:bodyPr/>
                    <a:lstStyle/>
                    <a:p>
                      <a:pPr algn="l">
                        <a:lnSpc>
                          <a:spcPts val="1240"/>
                        </a:lnSpc>
                      </a:pPr>
                      <a:r>
                        <a:rPr kumimoji="1" lang="ja-JP" altLang="en-US" sz="1200" b="0" dirty="0">
                          <a:solidFill>
                            <a:schemeClr val="tx1"/>
                          </a:solidFill>
                        </a:rPr>
                        <a:t>・「民間でできることは民間に」という市政改革の方針に沿って、外郭団体のあり方や市としての関与を抜本的に見直す</a:t>
                      </a:r>
                      <a:endParaRPr kumimoji="1" lang="en-US" altLang="ja-JP" sz="1200" b="0" dirty="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a:lnSpc>
                          <a:spcPts val="1240"/>
                        </a:lnSpc>
                      </a:pPr>
                      <a:r>
                        <a:rPr kumimoji="1" lang="en-US" altLang="ja-JP" sz="1200" b="0" dirty="0">
                          <a:solidFill>
                            <a:schemeClr val="tx1"/>
                          </a:solidFill>
                        </a:rPr>
                        <a:t>【</a:t>
                      </a:r>
                      <a:r>
                        <a:rPr kumimoji="1" lang="ja-JP" altLang="en-US" sz="1200" b="0" dirty="0">
                          <a:solidFill>
                            <a:schemeClr val="tx1"/>
                          </a:solidFill>
                        </a:rPr>
                        <a:t>外郭団体の必要性の精査</a:t>
                      </a:r>
                      <a:r>
                        <a:rPr kumimoji="1" lang="en-US" altLang="ja-JP" sz="1200" b="0" dirty="0">
                          <a:solidFill>
                            <a:schemeClr val="tx1"/>
                          </a:solidFill>
                        </a:rPr>
                        <a:t>】</a:t>
                      </a:r>
                    </a:p>
                    <a:p>
                      <a:pPr algn="l">
                        <a:lnSpc>
                          <a:spcPts val="1240"/>
                        </a:lnSpc>
                      </a:pPr>
                      <a:r>
                        <a:rPr kumimoji="1" lang="ja-JP" altLang="en-US" sz="1200" b="0" dirty="0">
                          <a:solidFill>
                            <a:schemeClr val="tx1"/>
                          </a:solidFill>
                        </a:rPr>
                        <a:t>・現在の資本的関与（出資・出えん）や人的関与（役職員の派遣）が本市の施策目的を達成する上で真に必要かどうかを改めて精査し、その結果に基づき、廃止、民営化、広域化などの見直しを行う</a:t>
                      </a:r>
                      <a:endParaRPr kumimoji="1" lang="en-US" altLang="ja-JP" sz="1200" b="0" dirty="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a:lnSpc>
                          <a:spcPts val="1000"/>
                        </a:lnSpc>
                      </a:pPr>
                      <a:r>
                        <a:rPr kumimoji="1" lang="ja-JP" altLang="en-US" sz="1000" b="0" dirty="0">
                          <a:solidFill>
                            <a:schemeClr val="tx1"/>
                          </a:solidFill>
                        </a:rPr>
                        <a:t>・「外郭団体見直しの方向性について」策定（</a:t>
                      </a:r>
                      <a:r>
                        <a:rPr kumimoji="1" lang="en-US" altLang="ja-JP" sz="1000" b="0" dirty="0">
                          <a:solidFill>
                            <a:schemeClr val="tx1"/>
                          </a:solidFill>
                        </a:rPr>
                        <a:t>2012</a:t>
                      </a:r>
                      <a:r>
                        <a:rPr kumimoji="1" lang="ja-JP" altLang="en-US" sz="1000" b="0" dirty="0">
                          <a:solidFill>
                            <a:schemeClr val="tx1"/>
                          </a:solidFill>
                        </a:rPr>
                        <a:t>年</a:t>
                      </a:r>
                      <a:r>
                        <a:rPr kumimoji="1" lang="en-US" altLang="ja-JP" sz="1000" b="0" dirty="0">
                          <a:solidFill>
                            <a:schemeClr val="tx1"/>
                          </a:solidFill>
                        </a:rPr>
                        <a:t>7</a:t>
                      </a:r>
                      <a:r>
                        <a:rPr kumimoji="1" lang="ja-JP" altLang="en-US" sz="1000" b="0" dirty="0">
                          <a:solidFill>
                            <a:schemeClr val="tx1"/>
                          </a:solidFill>
                        </a:rPr>
                        <a:t>月）</a:t>
                      </a:r>
                      <a:endParaRPr kumimoji="1" lang="en-US" altLang="ja-JP" sz="1000" b="0" dirty="0">
                        <a:solidFill>
                          <a:schemeClr val="tx1"/>
                        </a:solidFill>
                      </a:endParaRPr>
                    </a:p>
                    <a:p>
                      <a:pPr algn="l">
                        <a:lnSpc>
                          <a:spcPts val="1000"/>
                        </a:lnSpc>
                      </a:pPr>
                      <a:r>
                        <a:rPr kumimoji="1" lang="ja-JP" altLang="en-US" sz="1000" b="0" dirty="0">
                          <a:solidFill>
                            <a:schemeClr val="tx1"/>
                          </a:solidFill>
                        </a:rPr>
                        <a:t>・「大阪市外郭団体等への関与及び監理事項等に関する条例」制定（</a:t>
                      </a:r>
                      <a:r>
                        <a:rPr kumimoji="1" lang="en-US" altLang="ja-JP" sz="1000" b="0" dirty="0">
                          <a:solidFill>
                            <a:schemeClr val="tx1"/>
                          </a:solidFill>
                        </a:rPr>
                        <a:t>2013</a:t>
                      </a:r>
                      <a:r>
                        <a:rPr kumimoji="1" lang="ja-JP" altLang="en-US" sz="1000" b="0" dirty="0">
                          <a:solidFill>
                            <a:schemeClr val="tx1"/>
                          </a:solidFill>
                        </a:rPr>
                        <a:t>年</a:t>
                      </a:r>
                      <a:r>
                        <a:rPr kumimoji="1" lang="en-US" altLang="ja-JP" sz="1000" b="0" dirty="0">
                          <a:solidFill>
                            <a:schemeClr val="tx1"/>
                          </a:solidFill>
                        </a:rPr>
                        <a:t>3</a:t>
                      </a:r>
                      <a:r>
                        <a:rPr kumimoji="1" lang="ja-JP" altLang="en-US" sz="1000" b="0" dirty="0">
                          <a:solidFill>
                            <a:schemeClr val="tx1"/>
                          </a:solidFill>
                        </a:rPr>
                        <a:t>月）</a:t>
                      </a:r>
                      <a:endParaRPr kumimoji="1" lang="en-US" altLang="ja-JP" sz="1000" b="0" dirty="0">
                        <a:solidFill>
                          <a:schemeClr val="tx1"/>
                        </a:solidFill>
                      </a:endParaRPr>
                    </a:p>
                    <a:p>
                      <a:pPr algn="l">
                        <a:lnSpc>
                          <a:spcPts val="1000"/>
                        </a:lnSpc>
                      </a:pPr>
                      <a:r>
                        <a:rPr kumimoji="1" lang="ja-JP" altLang="en-US" sz="1000" b="0" dirty="0">
                          <a:solidFill>
                            <a:schemeClr val="tx1"/>
                          </a:solidFill>
                        </a:rPr>
                        <a:t>・「同条例施行規則」制定（</a:t>
                      </a:r>
                      <a:r>
                        <a:rPr kumimoji="1" lang="en-US" altLang="ja-JP" sz="1000" b="0" dirty="0">
                          <a:solidFill>
                            <a:schemeClr val="tx1"/>
                          </a:solidFill>
                        </a:rPr>
                        <a:t>2013</a:t>
                      </a:r>
                      <a:r>
                        <a:rPr kumimoji="1" lang="ja-JP" altLang="en-US" sz="1000" b="0" dirty="0">
                          <a:solidFill>
                            <a:schemeClr val="tx1"/>
                          </a:solidFill>
                        </a:rPr>
                        <a:t>年</a:t>
                      </a:r>
                      <a:r>
                        <a:rPr kumimoji="1" lang="en-US" altLang="ja-JP" sz="1000" b="0" dirty="0">
                          <a:solidFill>
                            <a:schemeClr val="tx1"/>
                          </a:solidFill>
                        </a:rPr>
                        <a:t>7</a:t>
                      </a:r>
                      <a:r>
                        <a:rPr kumimoji="1" lang="ja-JP" altLang="en-US" sz="1000" b="0" dirty="0">
                          <a:solidFill>
                            <a:schemeClr val="tx1"/>
                          </a:solidFill>
                        </a:rPr>
                        <a:t>月）</a:t>
                      </a:r>
                      <a:endParaRPr kumimoji="1" lang="en-US" altLang="ja-JP" sz="1000" b="0" dirty="0">
                        <a:solidFill>
                          <a:schemeClr val="tx1"/>
                        </a:solidFill>
                      </a:endParaRPr>
                    </a:p>
                    <a:p>
                      <a:pPr algn="l">
                        <a:lnSpc>
                          <a:spcPts val="1000"/>
                        </a:lnSpc>
                      </a:pPr>
                      <a:r>
                        <a:rPr kumimoji="1" lang="ja-JP" altLang="en-US" sz="1000" b="0" dirty="0">
                          <a:solidFill>
                            <a:schemeClr val="tx1"/>
                          </a:solidFill>
                        </a:rPr>
                        <a:t>・「大阪市外郭団体指定に関する基準について」制定（</a:t>
                      </a:r>
                      <a:r>
                        <a:rPr kumimoji="1" lang="en-US" altLang="ja-JP" sz="1000" b="0" dirty="0">
                          <a:solidFill>
                            <a:schemeClr val="tx1"/>
                          </a:solidFill>
                        </a:rPr>
                        <a:t>2013</a:t>
                      </a:r>
                      <a:r>
                        <a:rPr kumimoji="1" lang="ja-JP" altLang="en-US" sz="1000" b="0" dirty="0">
                          <a:solidFill>
                            <a:schemeClr val="tx1"/>
                          </a:solidFill>
                        </a:rPr>
                        <a:t>年</a:t>
                      </a:r>
                      <a:r>
                        <a:rPr kumimoji="1" lang="en-US" altLang="ja-JP" sz="1000" b="0" dirty="0">
                          <a:solidFill>
                            <a:schemeClr val="tx1"/>
                          </a:solidFill>
                        </a:rPr>
                        <a:t>7</a:t>
                      </a:r>
                      <a:r>
                        <a:rPr kumimoji="1" lang="ja-JP" altLang="en-US" sz="1000" b="0" dirty="0">
                          <a:solidFill>
                            <a:schemeClr val="tx1"/>
                          </a:solidFill>
                        </a:rPr>
                        <a:t>月）</a:t>
                      </a:r>
                      <a:endParaRPr kumimoji="1" lang="en-US" altLang="ja-JP" sz="1000" b="0" dirty="0">
                        <a:solidFill>
                          <a:schemeClr val="tx1"/>
                        </a:solidFill>
                      </a:endParaRPr>
                    </a:p>
                    <a:p>
                      <a:pPr algn="l">
                        <a:lnSpc>
                          <a:spcPts val="1000"/>
                        </a:lnSpc>
                      </a:pPr>
                      <a:r>
                        <a:rPr kumimoji="1" lang="ja-JP" altLang="en-US" sz="1000" b="0" dirty="0">
                          <a:solidFill>
                            <a:schemeClr val="tx1"/>
                          </a:solidFill>
                        </a:rPr>
                        <a:t>・「外郭団体関与・監理見直し計画」策定（</a:t>
                      </a:r>
                      <a:r>
                        <a:rPr kumimoji="1" lang="en-US" altLang="ja-JP" sz="1000" b="0" dirty="0">
                          <a:solidFill>
                            <a:schemeClr val="tx1"/>
                          </a:solidFill>
                        </a:rPr>
                        <a:t>2014</a:t>
                      </a:r>
                      <a:r>
                        <a:rPr kumimoji="1" lang="ja-JP" altLang="en-US" sz="1000" b="0" dirty="0">
                          <a:solidFill>
                            <a:schemeClr val="tx1"/>
                          </a:solidFill>
                        </a:rPr>
                        <a:t>年</a:t>
                      </a:r>
                      <a:r>
                        <a:rPr kumimoji="1" lang="en-US" altLang="ja-JP" sz="1000" b="0" dirty="0">
                          <a:solidFill>
                            <a:schemeClr val="tx1"/>
                          </a:solidFill>
                        </a:rPr>
                        <a:t>2</a:t>
                      </a:r>
                      <a:r>
                        <a:rPr kumimoji="1" lang="ja-JP" altLang="en-US" sz="1000" b="0" dirty="0">
                          <a:solidFill>
                            <a:schemeClr val="tx1"/>
                          </a:solidFill>
                        </a:rPr>
                        <a:t>月）</a:t>
                      </a:r>
                      <a:endParaRPr kumimoji="1" lang="en-US" altLang="ja-JP" sz="1000" b="0" dirty="0">
                        <a:solidFill>
                          <a:schemeClr val="tx1"/>
                        </a:solidFill>
                      </a:endParaRPr>
                    </a:p>
                    <a:p>
                      <a:pPr algn="l">
                        <a:lnSpc>
                          <a:spcPts val="1000"/>
                        </a:lnSpc>
                      </a:pPr>
                      <a:r>
                        <a:rPr kumimoji="1" lang="ja-JP" altLang="en-US" sz="1000" b="0" dirty="0">
                          <a:solidFill>
                            <a:schemeClr val="tx1"/>
                          </a:solidFill>
                        </a:rPr>
                        <a:t>・「外郭団体関与・監理見直し計画</a:t>
                      </a:r>
                      <a:r>
                        <a:rPr kumimoji="1" lang="en-US" altLang="ja-JP" sz="1000" b="0" dirty="0">
                          <a:solidFill>
                            <a:schemeClr val="tx1"/>
                          </a:solidFill>
                        </a:rPr>
                        <a:t>(</a:t>
                      </a:r>
                      <a:r>
                        <a:rPr kumimoji="1" lang="ja-JP" altLang="en-US" sz="1000" b="0" dirty="0">
                          <a:solidFill>
                            <a:schemeClr val="tx1"/>
                          </a:solidFill>
                        </a:rPr>
                        <a:t>更新版</a:t>
                      </a:r>
                      <a:r>
                        <a:rPr kumimoji="1" lang="en-US" altLang="ja-JP" sz="1000" b="0" dirty="0">
                          <a:solidFill>
                            <a:schemeClr val="tx1"/>
                          </a:solidFill>
                        </a:rPr>
                        <a:t>)</a:t>
                      </a:r>
                      <a:r>
                        <a:rPr kumimoji="1" lang="ja-JP" altLang="en-US" sz="1000" b="0" dirty="0">
                          <a:solidFill>
                            <a:schemeClr val="tx1"/>
                          </a:solidFill>
                        </a:rPr>
                        <a:t>」策定（</a:t>
                      </a:r>
                      <a:r>
                        <a:rPr kumimoji="1" lang="en-US" altLang="ja-JP" sz="1000" b="0" dirty="0">
                          <a:solidFill>
                            <a:schemeClr val="tx1"/>
                          </a:solidFill>
                        </a:rPr>
                        <a:t>2015</a:t>
                      </a:r>
                      <a:r>
                        <a:rPr kumimoji="1" lang="ja-JP" altLang="en-US" sz="1000" b="0" dirty="0">
                          <a:solidFill>
                            <a:schemeClr val="tx1"/>
                          </a:solidFill>
                        </a:rPr>
                        <a:t>年</a:t>
                      </a:r>
                      <a:r>
                        <a:rPr kumimoji="1" lang="en-US" altLang="ja-JP" sz="1000" b="0" dirty="0">
                          <a:solidFill>
                            <a:schemeClr val="tx1"/>
                          </a:solidFill>
                        </a:rPr>
                        <a:t>2</a:t>
                      </a:r>
                      <a:r>
                        <a:rPr kumimoji="1" lang="ja-JP" altLang="en-US" sz="1000" b="0" dirty="0">
                          <a:solidFill>
                            <a:schemeClr val="tx1"/>
                          </a:solidFill>
                        </a:rPr>
                        <a:t>月）</a:t>
                      </a:r>
                      <a:endParaRPr kumimoji="1" lang="en-US" altLang="ja-JP" sz="1000" b="0" dirty="0">
                        <a:solidFill>
                          <a:schemeClr val="tx1"/>
                        </a:solidFill>
                      </a:endParaRPr>
                    </a:p>
                    <a:p>
                      <a:pPr algn="l">
                        <a:lnSpc>
                          <a:spcPts val="1000"/>
                        </a:lnSpc>
                      </a:pPr>
                      <a:r>
                        <a:rPr kumimoji="1" lang="ja-JP" altLang="en-US" sz="1000" b="0" dirty="0">
                          <a:solidFill>
                            <a:schemeClr val="tx1"/>
                          </a:solidFill>
                        </a:rPr>
                        <a:t>・「外郭団体の方向性について」策定</a:t>
                      </a:r>
                      <a:r>
                        <a:rPr kumimoji="1" lang="en-US" altLang="ja-JP" sz="1000" b="0" dirty="0">
                          <a:solidFill>
                            <a:schemeClr val="tx1"/>
                          </a:solidFill>
                        </a:rPr>
                        <a:t>(2017</a:t>
                      </a:r>
                      <a:r>
                        <a:rPr kumimoji="1" lang="ja-JP" altLang="en-US" sz="1000" b="0" dirty="0">
                          <a:solidFill>
                            <a:schemeClr val="tx1"/>
                          </a:solidFill>
                        </a:rPr>
                        <a:t>年</a:t>
                      </a:r>
                      <a:r>
                        <a:rPr kumimoji="1" lang="en-US" altLang="ja-JP" sz="1000" b="0" dirty="0">
                          <a:solidFill>
                            <a:schemeClr val="tx1"/>
                          </a:solidFill>
                        </a:rPr>
                        <a:t>3</a:t>
                      </a:r>
                      <a:r>
                        <a:rPr kumimoji="1" lang="ja-JP" altLang="en-US" sz="1000" b="0" dirty="0">
                          <a:solidFill>
                            <a:schemeClr val="tx1"/>
                          </a:solidFill>
                        </a:rPr>
                        <a:t>月</a:t>
                      </a:r>
                      <a:r>
                        <a:rPr kumimoji="1" lang="en-US" altLang="ja-JP" sz="1000" b="0" dirty="0">
                          <a:solidFill>
                            <a:schemeClr val="tx1"/>
                          </a:solidFill>
                        </a:rPr>
                        <a:t>)</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a:lnSpc>
                          <a:spcPts val="1240"/>
                        </a:lnSpc>
                      </a:pPr>
                      <a:r>
                        <a:rPr kumimoji="1" lang="ja-JP" altLang="en-US" sz="1100" b="0" dirty="0">
                          <a:solidFill>
                            <a:schemeClr val="tx1"/>
                          </a:solidFill>
                        </a:rPr>
                        <a:t>・</a:t>
                      </a:r>
                      <a:r>
                        <a:rPr kumimoji="1" lang="en-US" altLang="ja-JP" sz="1100" b="0" dirty="0">
                          <a:solidFill>
                            <a:schemeClr val="tx1"/>
                          </a:solidFill>
                        </a:rPr>
                        <a:t>2014</a:t>
                      </a:r>
                      <a:r>
                        <a:rPr kumimoji="1" lang="ja-JP" altLang="en-US" sz="1100" b="0" dirty="0">
                          <a:solidFill>
                            <a:schemeClr val="tx1"/>
                          </a:solidFill>
                        </a:rPr>
                        <a:t>年</a:t>
                      </a:r>
                      <a:r>
                        <a:rPr kumimoji="1" lang="en-US" altLang="ja-JP" sz="1100" b="0" dirty="0">
                          <a:solidFill>
                            <a:schemeClr val="tx1"/>
                          </a:solidFill>
                        </a:rPr>
                        <a:t>4</a:t>
                      </a:r>
                      <a:r>
                        <a:rPr kumimoji="1" lang="ja-JP" altLang="en-US" sz="1100" b="0" dirty="0">
                          <a:solidFill>
                            <a:schemeClr val="tx1"/>
                          </a:solidFill>
                        </a:rPr>
                        <a:t>月</a:t>
                      </a:r>
                      <a:r>
                        <a:rPr kumimoji="1" lang="en-US" altLang="ja-JP" sz="1100" b="0" dirty="0">
                          <a:solidFill>
                            <a:schemeClr val="tx1"/>
                          </a:solidFill>
                        </a:rPr>
                        <a:t>1</a:t>
                      </a:r>
                      <a:r>
                        <a:rPr kumimoji="1" lang="ja-JP" altLang="en-US" sz="1100" b="0" dirty="0">
                          <a:solidFill>
                            <a:schemeClr val="tx1"/>
                          </a:solidFill>
                        </a:rPr>
                        <a:t>日現在で、</a:t>
                      </a:r>
                      <a:r>
                        <a:rPr kumimoji="1" lang="en-US" altLang="ja-JP" sz="1100" b="0" dirty="0">
                          <a:solidFill>
                            <a:schemeClr val="tx1"/>
                          </a:solidFill>
                        </a:rPr>
                        <a:t>2011</a:t>
                      </a:r>
                      <a:r>
                        <a:rPr kumimoji="1" lang="ja-JP" altLang="en-US" sz="1100" b="0" dirty="0">
                          <a:solidFill>
                            <a:schemeClr val="tx1"/>
                          </a:solidFill>
                        </a:rPr>
                        <a:t>年度と比較して</a:t>
                      </a:r>
                      <a:r>
                        <a:rPr kumimoji="1" lang="en-US" altLang="ja-JP" sz="1100" b="0" dirty="0">
                          <a:solidFill>
                            <a:schemeClr val="tx1"/>
                          </a:solidFill>
                        </a:rPr>
                        <a:t>48.6</a:t>
                      </a:r>
                      <a:r>
                        <a:rPr kumimoji="1" lang="ja-JP" altLang="en-US" sz="1100" b="0" dirty="0">
                          <a:solidFill>
                            <a:schemeClr val="tx1"/>
                          </a:solidFill>
                        </a:rPr>
                        <a:t>％の減</a:t>
                      </a:r>
                      <a:endParaRPr kumimoji="1" lang="en-US" altLang="ja-JP" sz="1100" b="0" dirty="0">
                        <a:solidFill>
                          <a:schemeClr val="tx1"/>
                        </a:solidFill>
                      </a:endParaRPr>
                    </a:p>
                    <a:p>
                      <a:pPr algn="l">
                        <a:lnSpc>
                          <a:spcPts val="1240"/>
                        </a:lnSpc>
                      </a:pPr>
                      <a:r>
                        <a:rPr kumimoji="1" lang="en-US" altLang="ja-JP" sz="1100" b="0" dirty="0">
                          <a:solidFill>
                            <a:schemeClr val="tx1"/>
                          </a:solidFill>
                        </a:rPr>
                        <a:t>72</a:t>
                      </a:r>
                      <a:r>
                        <a:rPr kumimoji="1" lang="ja-JP" altLang="en-US" sz="1100" b="0" dirty="0">
                          <a:solidFill>
                            <a:schemeClr val="tx1"/>
                          </a:solidFill>
                        </a:rPr>
                        <a:t>団体→</a:t>
                      </a:r>
                      <a:r>
                        <a:rPr kumimoji="1" lang="en-US" altLang="ja-JP" sz="1100" b="0" dirty="0">
                          <a:solidFill>
                            <a:schemeClr val="tx1"/>
                          </a:solidFill>
                        </a:rPr>
                        <a:t>37</a:t>
                      </a:r>
                      <a:r>
                        <a:rPr kumimoji="1" lang="ja-JP" altLang="en-US" sz="1100" b="0" dirty="0">
                          <a:solidFill>
                            <a:schemeClr val="tx1"/>
                          </a:solidFill>
                        </a:rPr>
                        <a:t>団体</a:t>
                      </a:r>
                      <a:endParaRPr kumimoji="1" lang="en-US" altLang="ja-JP" sz="1100" b="0" dirty="0">
                        <a:solidFill>
                          <a:schemeClr val="tx1"/>
                        </a:solidFill>
                      </a:endParaRPr>
                    </a:p>
                    <a:p>
                      <a:pPr algn="l">
                        <a:lnSpc>
                          <a:spcPts val="1240"/>
                        </a:lnSpc>
                      </a:pPr>
                      <a:r>
                        <a:rPr kumimoji="1" lang="ja-JP" altLang="en-US" sz="1100" b="0" dirty="0">
                          <a:solidFill>
                            <a:schemeClr val="tx1"/>
                          </a:solidFill>
                        </a:rPr>
                        <a:t>（▲</a:t>
                      </a:r>
                      <a:r>
                        <a:rPr kumimoji="1" lang="en-US" altLang="ja-JP" sz="1100" b="0" dirty="0">
                          <a:solidFill>
                            <a:schemeClr val="tx1"/>
                          </a:solidFill>
                        </a:rPr>
                        <a:t>35</a:t>
                      </a:r>
                      <a:r>
                        <a:rPr kumimoji="1" lang="ja-JP" altLang="en-US" sz="1100" b="0" dirty="0">
                          <a:solidFill>
                            <a:schemeClr val="tx1"/>
                          </a:solidFill>
                        </a:rPr>
                        <a:t>団体）</a:t>
                      </a:r>
                      <a:endParaRPr kumimoji="1" lang="en-US" altLang="ja-JP" sz="1100" b="0" dirty="0">
                        <a:solidFill>
                          <a:schemeClr val="tx1"/>
                        </a:solidFill>
                      </a:endParaRPr>
                    </a:p>
                    <a:p>
                      <a:pPr algn="l">
                        <a:lnSpc>
                          <a:spcPts val="1240"/>
                        </a:lnSpc>
                      </a:pPr>
                      <a:r>
                        <a:rPr kumimoji="1" lang="ja-JP" altLang="en-US" sz="1100" b="0" dirty="0">
                          <a:solidFill>
                            <a:schemeClr val="tx1"/>
                          </a:solidFill>
                        </a:rPr>
                        <a:t>・</a:t>
                      </a:r>
                      <a:r>
                        <a:rPr kumimoji="1" lang="en-US" altLang="ja-JP" sz="1100" b="0" dirty="0">
                          <a:solidFill>
                            <a:schemeClr val="tx1"/>
                          </a:solidFill>
                        </a:rPr>
                        <a:t>2014</a:t>
                      </a:r>
                      <a:r>
                        <a:rPr kumimoji="1" lang="ja-JP" altLang="en-US" sz="1100" b="0" dirty="0">
                          <a:solidFill>
                            <a:schemeClr val="tx1"/>
                          </a:solidFill>
                        </a:rPr>
                        <a:t>年</a:t>
                      </a:r>
                      <a:r>
                        <a:rPr kumimoji="1" lang="en-US" altLang="ja-JP" sz="1100" b="0" dirty="0">
                          <a:solidFill>
                            <a:schemeClr val="tx1"/>
                          </a:solidFill>
                        </a:rPr>
                        <a:t>4</a:t>
                      </a:r>
                      <a:r>
                        <a:rPr kumimoji="1" lang="ja-JP" altLang="en-US" sz="1100" b="0" dirty="0">
                          <a:solidFill>
                            <a:schemeClr val="tx1"/>
                          </a:solidFill>
                        </a:rPr>
                        <a:t>月</a:t>
                      </a:r>
                      <a:r>
                        <a:rPr kumimoji="1" lang="en-US" altLang="ja-JP" sz="1100" b="0" dirty="0">
                          <a:solidFill>
                            <a:schemeClr val="tx1"/>
                          </a:solidFill>
                        </a:rPr>
                        <a:t>1</a:t>
                      </a:r>
                      <a:r>
                        <a:rPr kumimoji="1" lang="ja-JP" altLang="en-US" sz="1100" b="0" dirty="0">
                          <a:solidFill>
                            <a:schemeClr val="tx1"/>
                          </a:solidFill>
                        </a:rPr>
                        <a:t>日現在で、  　　　　　　　　　　　　</a:t>
                      </a:r>
                      <a:endParaRPr kumimoji="1" lang="en-US" altLang="ja-JP" sz="1100" b="0" dirty="0">
                        <a:solidFill>
                          <a:schemeClr val="tx1"/>
                        </a:solidFill>
                      </a:endParaRPr>
                    </a:p>
                    <a:p>
                      <a:pPr algn="l">
                        <a:lnSpc>
                          <a:spcPts val="1240"/>
                        </a:lnSpc>
                      </a:pPr>
                      <a:r>
                        <a:rPr kumimoji="1" lang="ja-JP" altLang="en-US" sz="1100" b="0" baseline="0" dirty="0">
                          <a:solidFill>
                            <a:schemeClr val="tx1"/>
                          </a:solidFill>
                        </a:rPr>
                        <a:t> </a:t>
                      </a:r>
                      <a:r>
                        <a:rPr kumimoji="1" lang="en-US" altLang="ja-JP" sz="1100" b="0" dirty="0">
                          <a:solidFill>
                            <a:schemeClr val="tx1"/>
                          </a:solidFill>
                        </a:rPr>
                        <a:t>2005</a:t>
                      </a:r>
                      <a:r>
                        <a:rPr kumimoji="1" lang="ja-JP" altLang="en-US" sz="1100" b="0" dirty="0">
                          <a:solidFill>
                            <a:schemeClr val="tx1"/>
                          </a:solidFill>
                        </a:rPr>
                        <a:t>年度と比較して</a:t>
                      </a:r>
                      <a:endParaRPr kumimoji="1" lang="en-US" altLang="ja-JP" sz="1100" b="0" dirty="0">
                        <a:solidFill>
                          <a:schemeClr val="tx1"/>
                        </a:solidFill>
                      </a:endParaRPr>
                    </a:p>
                    <a:p>
                      <a:pPr algn="l">
                        <a:lnSpc>
                          <a:spcPts val="1240"/>
                        </a:lnSpc>
                      </a:pPr>
                      <a:r>
                        <a:rPr kumimoji="1" lang="ja-JP" altLang="en-US" sz="1100" b="0" dirty="0">
                          <a:solidFill>
                            <a:schemeClr val="tx1"/>
                          </a:solidFill>
                        </a:rPr>
                        <a:t> </a:t>
                      </a:r>
                      <a:r>
                        <a:rPr kumimoji="1" lang="en-US" altLang="ja-JP" sz="1100" b="0" dirty="0">
                          <a:solidFill>
                            <a:schemeClr val="tx1"/>
                          </a:solidFill>
                        </a:rPr>
                        <a:t>74.7</a:t>
                      </a:r>
                      <a:r>
                        <a:rPr kumimoji="1" lang="ja-JP" altLang="en-US" sz="1100" b="0" dirty="0">
                          <a:solidFill>
                            <a:schemeClr val="tx1"/>
                          </a:solidFill>
                        </a:rPr>
                        <a:t>％の減</a:t>
                      </a:r>
                      <a:endParaRPr kumimoji="1" lang="en-US" altLang="ja-JP" sz="1100" b="0" dirty="0">
                        <a:solidFill>
                          <a:schemeClr val="tx1"/>
                        </a:solidFill>
                      </a:endParaRPr>
                    </a:p>
                    <a:p>
                      <a:pPr algn="l">
                        <a:lnSpc>
                          <a:spcPts val="1240"/>
                        </a:lnSpc>
                      </a:pPr>
                      <a:r>
                        <a:rPr kumimoji="1" lang="ja-JP" altLang="en-US" sz="1100" b="0" dirty="0">
                          <a:solidFill>
                            <a:schemeClr val="tx1"/>
                          </a:solidFill>
                        </a:rPr>
                        <a:t> </a:t>
                      </a:r>
                      <a:r>
                        <a:rPr kumimoji="1" lang="en-US" altLang="ja-JP" sz="1100" b="0" dirty="0">
                          <a:solidFill>
                            <a:schemeClr val="tx1"/>
                          </a:solidFill>
                        </a:rPr>
                        <a:t>146</a:t>
                      </a:r>
                      <a:r>
                        <a:rPr kumimoji="1" lang="ja-JP" altLang="en-US" sz="1100" b="0" dirty="0">
                          <a:solidFill>
                            <a:schemeClr val="tx1"/>
                          </a:solidFill>
                        </a:rPr>
                        <a:t>団体→</a:t>
                      </a:r>
                      <a:r>
                        <a:rPr kumimoji="1" lang="en-US" altLang="ja-JP" sz="1100" b="0" dirty="0">
                          <a:solidFill>
                            <a:schemeClr val="tx1"/>
                          </a:solidFill>
                        </a:rPr>
                        <a:t>37</a:t>
                      </a:r>
                      <a:r>
                        <a:rPr kumimoji="1" lang="ja-JP" altLang="en-US" sz="1100" b="0" dirty="0">
                          <a:solidFill>
                            <a:schemeClr val="tx1"/>
                          </a:solidFill>
                        </a:rPr>
                        <a:t>団体</a:t>
                      </a:r>
                      <a:endParaRPr kumimoji="1" lang="en-US" altLang="ja-JP" sz="1100" b="0" dirty="0">
                        <a:solidFill>
                          <a:schemeClr val="tx1"/>
                        </a:solidFill>
                      </a:endParaRPr>
                    </a:p>
                    <a:p>
                      <a:pPr algn="l">
                        <a:lnSpc>
                          <a:spcPts val="1240"/>
                        </a:lnSpc>
                      </a:pPr>
                      <a:r>
                        <a:rPr kumimoji="1" lang="ja-JP" altLang="en-US" sz="1100" b="0" dirty="0">
                          <a:solidFill>
                            <a:schemeClr val="tx1"/>
                          </a:solidFill>
                        </a:rPr>
                        <a:t> （▲</a:t>
                      </a:r>
                      <a:r>
                        <a:rPr kumimoji="1" lang="en-US" altLang="ja-JP" sz="1100" b="0" dirty="0">
                          <a:solidFill>
                            <a:schemeClr val="tx1"/>
                          </a:solidFill>
                        </a:rPr>
                        <a:t>109</a:t>
                      </a:r>
                      <a:r>
                        <a:rPr kumimoji="1" lang="ja-JP" altLang="en-US" sz="1100" b="0" dirty="0">
                          <a:solidFill>
                            <a:schemeClr val="tx1"/>
                          </a:solidFill>
                        </a:rPr>
                        <a:t>団体）</a:t>
                      </a:r>
                      <a:endParaRPr kumimoji="1" lang="en-US" altLang="ja-JP" sz="1100" b="0" dirty="0">
                        <a:solidFill>
                          <a:schemeClr val="tx1"/>
                        </a:solidFill>
                      </a:endParaRPr>
                    </a:p>
                    <a:p>
                      <a:pPr algn="l">
                        <a:lnSpc>
                          <a:spcPts val="1240"/>
                        </a:lnSpc>
                      </a:pPr>
                      <a:endParaRPr kumimoji="1" lang="en-US" altLang="ja-JP" sz="1100" b="0" dirty="0">
                        <a:solidFill>
                          <a:srgbClr val="FF0000"/>
                        </a:solidFill>
                      </a:endParaRPr>
                    </a:p>
                    <a:p>
                      <a:pPr algn="l">
                        <a:lnSpc>
                          <a:spcPts val="1240"/>
                        </a:lnSpc>
                      </a:pPr>
                      <a:r>
                        <a:rPr kumimoji="1" lang="ja-JP" altLang="en-US" sz="1100" b="0" dirty="0">
                          <a:solidFill>
                            <a:schemeClr val="tx1"/>
                          </a:solidFill>
                        </a:rPr>
                        <a:t>・</a:t>
                      </a:r>
                      <a:r>
                        <a:rPr kumimoji="1" lang="en-US" altLang="ja-JP" sz="1100" b="0" dirty="0">
                          <a:solidFill>
                            <a:schemeClr val="tx1"/>
                          </a:solidFill>
                        </a:rPr>
                        <a:t>2018</a:t>
                      </a:r>
                      <a:r>
                        <a:rPr kumimoji="1" lang="ja-JP" altLang="en-US" sz="1100" b="0" dirty="0">
                          <a:solidFill>
                            <a:schemeClr val="tx1"/>
                          </a:solidFill>
                        </a:rPr>
                        <a:t>年</a:t>
                      </a:r>
                      <a:r>
                        <a:rPr kumimoji="1" lang="en-US" altLang="ja-JP" sz="1100" b="0" dirty="0">
                          <a:solidFill>
                            <a:schemeClr val="tx1"/>
                          </a:solidFill>
                        </a:rPr>
                        <a:t>3</a:t>
                      </a:r>
                      <a:r>
                        <a:rPr kumimoji="1" lang="ja-JP" altLang="en-US" sz="1100" b="0" dirty="0">
                          <a:solidFill>
                            <a:schemeClr val="tx1"/>
                          </a:solidFill>
                        </a:rPr>
                        <a:t>月末現在で、</a:t>
                      </a:r>
                      <a:r>
                        <a:rPr kumimoji="1" lang="en-US" altLang="ja-JP" sz="1100" b="0" dirty="0">
                          <a:solidFill>
                            <a:schemeClr val="tx1"/>
                          </a:solidFill>
                        </a:rPr>
                        <a:t>2014</a:t>
                      </a:r>
                      <a:r>
                        <a:rPr kumimoji="1" lang="ja-JP" altLang="en-US" sz="1100" b="0" dirty="0">
                          <a:solidFill>
                            <a:schemeClr val="tx1"/>
                          </a:solidFill>
                        </a:rPr>
                        <a:t>年</a:t>
                      </a:r>
                      <a:r>
                        <a:rPr kumimoji="1" lang="en-US" altLang="ja-JP" sz="1100" b="0" dirty="0">
                          <a:solidFill>
                            <a:schemeClr val="tx1"/>
                          </a:solidFill>
                        </a:rPr>
                        <a:t>4</a:t>
                      </a:r>
                      <a:r>
                        <a:rPr kumimoji="1" lang="ja-JP" altLang="en-US" sz="1100" b="0" dirty="0">
                          <a:solidFill>
                            <a:schemeClr val="tx1"/>
                          </a:solidFill>
                        </a:rPr>
                        <a:t>月</a:t>
                      </a:r>
                      <a:r>
                        <a:rPr kumimoji="1" lang="en-US" altLang="ja-JP" sz="1100" b="0" dirty="0">
                          <a:solidFill>
                            <a:schemeClr val="tx1"/>
                          </a:solidFill>
                        </a:rPr>
                        <a:t>1</a:t>
                      </a:r>
                      <a:r>
                        <a:rPr kumimoji="1" lang="ja-JP" altLang="en-US" sz="1100" b="0" dirty="0">
                          <a:solidFill>
                            <a:schemeClr val="tx1"/>
                          </a:solidFill>
                        </a:rPr>
                        <a:t>日と比較して</a:t>
                      </a:r>
                      <a:r>
                        <a:rPr kumimoji="1" lang="en-US" altLang="ja-JP" sz="1100" b="0" dirty="0">
                          <a:solidFill>
                            <a:schemeClr val="tx1"/>
                          </a:solidFill>
                        </a:rPr>
                        <a:t>29.7</a:t>
                      </a:r>
                      <a:r>
                        <a:rPr kumimoji="1" lang="ja-JP" altLang="en-US" sz="1100" b="0" dirty="0">
                          <a:solidFill>
                            <a:schemeClr val="tx1"/>
                          </a:solidFill>
                        </a:rPr>
                        <a:t>％の減</a:t>
                      </a:r>
                      <a:endParaRPr kumimoji="1" lang="en-US" altLang="ja-JP" sz="1100" b="0" dirty="0">
                        <a:solidFill>
                          <a:schemeClr val="tx1"/>
                        </a:solidFill>
                      </a:endParaRPr>
                    </a:p>
                    <a:p>
                      <a:pPr algn="l">
                        <a:lnSpc>
                          <a:spcPts val="1240"/>
                        </a:lnSpc>
                      </a:pPr>
                      <a:r>
                        <a:rPr kumimoji="1" lang="en-US" altLang="ja-JP" sz="1100" b="0" dirty="0">
                          <a:solidFill>
                            <a:schemeClr val="tx1"/>
                          </a:solidFill>
                        </a:rPr>
                        <a:t>37</a:t>
                      </a:r>
                      <a:r>
                        <a:rPr kumimoji="1" lang="ja-JP" altLang="en-US" sz="1100" b="0" dirty="0">
                          <a:solidFill>
                            <a:schemeClr val="tx1"/>
                          </a:solidFill>
                        </a:rPr>
                        <a:t>団体→</a:t>
                      </a:r>
                      <a:r>
                        <a:rPr kumimoji="1" lang="en-US" altLang="ja-JP" sz="1100" b="0" dirty="0">
                          <a:solidFill>
                            <a:schemeClr val="tx1"/>
                          </a:solidFill>
                        </a:rPr>
                        <a:t>26</a:t>
                      </a:r>
                      <a:r>
                        <a:rPr kumimoji="1" lang="ja-JP" altLang="en-US" sz="1100" b="0" dirty="0">
                          <a:solidFill>
                            <a:schemeClr val="tx1"/>
                          </a:solidFill>
                        </a:rPr>
                        <a:t>団体</a:t>
                      </a:r>
                      <a:endParaRPr kumimoji="1" lang="en-US" altLang="ja-JP" sz="1100" b="0" dirty="0">
                        <a:solidFill>
                          <a:schemeClr val="tx1"/>
                        </a:solidFill>
                      </a:endParaRPr>
                    </a:p>
                    <a:p>
                      <a:pPr algn="l">
                        <a:lnSpc>
                          <a:spcPts val="1240"/>
                        </a:lnSpc>
                      </a:pPr>
                      <a:r>
                        <a:rPr kumimoji="1" lang="ja-JP" altLang="en-US" sz="1100" b="0" dirty="0">
                          <a:solidFill>
                            <a:schemeClr val="tx1"/>
                          </a:solidFill>
                        </a:rPr>
                        <a:t>（▲</a:t>
                      </a:r>
                      <a:r>
                        <a:rPr kumimoji="1" lang="en-US" altLang="ja-JP" sz="1100" b="0" dirty="0">
                          <a:solidFill>
                            <a:schemeClr val="tx1"/>
                          </a:solidFill>
                        </a:rPr>
                        <a:t>11</a:t>
                      </a:r>
                      <a:r>
                        <a:rPr kumimoji="1" lang="ja-JP" altLang="en-US" sz="1100" b="0" dirty="0">
                          <a:solidFill>
                            <a:schemeClr val="tx1"/>
                          </a:solidFill>
                        </a:rPr>
                        <a:t>団体）</a:t>
                      </a:r>
                      <a:endParaRPr kumimoji="1" lang="en-US" altLang="ja-JP" sz="1100" b="0" dirty="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xmlns="" val="10001"/>
                  </a:ext>
                </a:extLst>
              </a:tr>
              <a:tr h="2389781">
                <a:tc vMerge="1">
                  <a:txBody>
                    <a:bodyPr/>
                    <a:lstStyle/>
                    <a:p>
                      <a:pPr algn="l">
                        <a:lnSpc>
                          <a:spcPts val="1240"/>
                        </a:lnSpc>
                      </a:pPr>
                      <a:endParaRPr kumimoji="1" lang="en-US" altLang="ja-JP" sz="1200" b="0" dirty="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a:lnSpc>
                          <a:spcPts val="1240"/>
                        </a:lnSpc>
                      </a:pPr>
                      <a:r>
                        <a:rPr kumimoji="1" lang="en-US" altLang="ja-JP" sz="1200" b="0" dirty="0">
                          <a:solidFill>
                            <a:schemeClr val="tx1"/>
                          </a:solidFill>
                        </a:rPr>
                        <a:t>【</a:t>
                      </a:r>
                      <a:r>
                        <a:rPr kumimoji="1" lang="ja-JP" altLang="en-US" sz="1200" b="0" dirty="0">
                          <a:solidFill>
                            <a:schemeClr val="tx1"/>
                          </a:solidFill>
                        </a:rPr>
                        <a:t>外郭団体との随意契約の見直し</a:t>
                      </a:r>
                      <a:r>
                        <a:rPr kumimoji="1" lang="en-US" altLang="ja-JP" sz="1200" b="0" dirty="0">
                          <a:solidFill>
                            <a:schemeClr val="tx1"/>
                          </a:solidFill>
                        </a:rPr>
                        <a:t>】</a:t>
                      </a:r>
                    </a:p>
                    <a:p>
                      <a:pPr algn="l">
                        <a:lnSpc>
                          <a:spcPts val="1240"/>
                        </a:lnSpc>
                      </a:pPr>
                      <a:r>
                        <a:rPr kumimoji="1" lang="ja-JP" altLang="en-US" sz="1200" b="0" dirty="0">
                          <a:solidFill>
                            <a:schemeClr val="tx1"/>
                          </a:solidFill>
                        </a:rPr>
                        <a:t>・外郭団体との競争性のない随意契約について、外郭団体への支援といった誤解を招くことのないよう、徹底した見直しを行う</a:t>
                      </a:r>
                      <a:endParaRPr kumimoji="1" lang="en-US" altLang="ja-JP" sz="1200" b="0" dirty="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indent="0" algn="l" defTabSz="914400" rtl="0" eaLnBrk="1" fontAlgn="auto" latinLnBrk="0" hangingPunct="1">
                        <a:lnSpc>
                          <a:spcPts val="1240"/>
                        </a:lnSpc>
                        <a:spcBef>
                          <a:spcPts val="0"/>
                        </a:spcBef>
                        <a:spcAft>
                          <a:spcPts val="0"/>
                        </a:spcAft>
                        <a:buClrTx/>
                        <a:buSzTx/>
                        <a:buFontTx/>
                        <a:buNone/>
                        <a:tabLst/>
                        <a:defRPr/>
                      </a:pPr>
                      <a:r>
                        <a:rPr kumimoji="1" lang="ja-JP" altLang="en-US" sz="1200" b="0" dirty="0">
                          <a:solidFill>
                            <a:schemeClr val="tx1"/>
                          </a:solidFill>
                        </a:rPr>
                        <a:t>・「外郭団体への競争性のない随意契約による事業委託の見直しについて」策定（</a:t>
                      </a:r>
                      <a:r>
                        <a:rPr kumimoji="1" lang="en-US" altLang="ja-JP" sz="1200" b="0" dirty="0">
                          <a:solidFill>
                            <a:schemeClr val="tx1"/>
                          </a:solidFill>
                        </a:rPr>
                        <a:t>2012</a:t>
                      </a:r>
                      <a:r>
                        <a:rPr kumimoji="1" lang="ja-JP" altLang="en-US" sz="1200" b="0" dirty="0">
                          <a:solidFill>
                            <a:schemeClr val="tx1"/>
                          </a:solidFill>
                        </a:rPr>
                        <a:t>年</a:t>
                      </a:r>
                      <a:r>
                        <a:rPr kumimoji="1" lang="en-US" altLang="ja-JP" sz="1200" b="0" dirty="0">
                          <a:solidFill>
                            <a:schemeClr val="tx1"/>
                          </a:solidFill>
                        </a:rPr>
                        <a:t>7</a:t>
                      </a:r>
                      <a:r>
                        <a:rPr kumimoji="1" lang="ja-JP" altLang="en-US" sz="1200" b="0" dirty="0">
                          <a:solidFill>
                            <a:schemeClr val="tx1"/>
                          </a:solidFill>
                        </a:rPr>
                        <a:t>月）</a:t>
                      </a:r>
                      <a:endParaRPr kumimoji="1" lang="en-US" altLang="ja-JP" sz="1200" b="0" dirty="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a:lnSpc>
                          <a:spcPts val="1240"/>
                        </a:lnSpc>
                      </a:pPr>
                      <a:r>
                        <a:rPr kumimoji="1" lang="ja-JP" altLang="en-US" sz="1000" b="0" dirty="0">
                          <a:solidFill>
                            <a:schemeClr val="tx1"/>
                          </a:solidFill>
                        </a:rPr>
                        <a:t>・</a:t>
                      </a:r>
                      <a:r>
                        <a:rPr kumimoji="1" lang="en-US" altLang="ja-JP" sz="1000" b="0" dirty="0">
                          <a:solidFill>
                            <a:schemeClr val="tx1"/>
                          </a:solidFill>
                        </a:rPr>
                        <a:t>2013</a:t>
                      </a:r>
                      <a:r>
                        <a:rPr kumimoji="1" lang="ja-JP" altLang="en-US" sz="1000" b="0" dirty="0">
                          <a:solidFill>
                            <a:schemeClr val="tx1"/>
                          </a:solidFill>
                        </a:rPr>
                        <a:t>年度決算において、</a:t>
                      </a:r>
                      <a:r>
                        <a:rPr kumimoji="1" lang="en-US" altLang="ja-JP" sz="1000" b="0" dirty="0">
                          <a:solidFill>
                            <a:schemeClr val="tx1"/>
                          </a:solidFill>
                        </a:rPr>
                        <a:t>2010</a:t>
                      </a:r>
                      <a:r>
                        <a:rPr kumimoji="1" lang="ja-JP" altLang="en-US" sz="1000" b="0" dirty="0">
                          <a:solidFill>
                            <a:schemeClr val="tx1"/>
                          </a:solidFill>
                        </a:rPr>
                        <a:t>年度決算と比較して、金額は</a:t>
                      </a:r>
                      <a:r>
                        <a:rPr kumimoji="1" lang="en-US" altLang="ja-JP" sz="1000" b="0" dirty="0">
                          <a:solidFill>
                            <a:schemeClr val="tx1"/>
                          </a:solidFill>
                        </a:rPr>
                        <a:t>87.5</a:t>
                      </a:r>
                      <a:r>
                        <a:rPr kumimoji="1" lang="ja-JP" altLang="en-US" sz="1000" b="0" dirty="0">
                          <a:solidFill>
                            <a:schemeClr val="tx1"/>
                          </a:solidFill>
                        </a:rPr>
                        <a:t>％の減</a:t>
                      </a:r>
                      <a:endParaRPr kumimoji="1" lang="en-US" altLang="ja-JP" sz="1000" b="0" dirty="0">
                        <a:solidFill>
                          <a:schemeClr val="tx1"/>
                        </a:solidFill>
                      </a:endParaRPr>
                    </a:p>
                    <a:p>
                      <a:pPr algn="l">
                        <a:lnSpc>
                          <a:spcPts val="1240"/>
                        </a:lnSpc>
                      </a:pPr>
                      <a:r>
                        <a:rPr kumimoji="1" lang="en-US" altLang="ja-JP" sz="1000" b="0" dirty="0">
                          <a:solidFill>
                            <a:schemeClr val="tx1"/>
                          </a:solidFill>
                        </a:rPr>
                        <a:t>321</a:t>
                      </a:r>
                      <a:r>
                        <a:rPr kumimoji="1" lang="ja-JP" altLang="en-US" sz="1000" b="0" dirty="0">
                          <a:solidFill>
                            <a:schemeClr val="tx1"/>
                          </a:solidFill>
                        </a:rPr>
                        <a:t>億円→</a:t>
                      </a:r>
                      <a:r>
                        <a:rPr kumimoji="1" lang="en-US" altLang="ja-JP" sz="1000" b="0" dirty="0">
                          <a:solidFill>
                            <a:schemeClr val="tx1"/>
                          </a:solidFill>
                        </a:rPr>
                        <a:t>40</a:t>
                      </a:r>
                      <a:r>
                        <a:rPr kumimoji="1" lang="ja-JP" altLang="en-US" sz="1000" b="0" dirty="0">
                          <a:solidFill>
                            <a:schemeClr val="tx1"/>
                          </a:solidFill>
                        </a:rPr>
                        <a:t>億円</a:t>
                      </a:r>
                      <a:endParaRPr kumimoji="1" lang="en-US" altLang="ja-JP" sz="1000" b="0" dirty="0">
                        <a:solidFill>
                          <a:schemeClr val="tx1"/>
                        </a:solidFill>
                      </a:endParaRPr>
                    </a:p>
                    <a:p>
                      <a:pPr algn="l">
                        <a:lnSpc>
                          <a:spcPts val="1240"/>
                        </a:lnSpc>
                      </a:pPr>
                      <a:r>
                        <a:rPr kumimoji="1" lang="ja-JP" altLang="en-US" sz="1000" b="0" dirty="0">
                          <a:solidFill>
                            <a:schemeClr val="tx1"/>
                          </a:solidFill>
                        </a:rPr>
                        <a:t>（▲</a:t>
                      </a:r>
                      <a:r>
                        <a:rPr kumimoji="1" lang="en-US" altLang="ja-JP" sz="1000" b="0" dirty="0">
                          <a:solidFill>
                            <a:schemeClr val="tx1"/>
                          </a:solidFill>
                        </a:rPr>
                        <a:t>281</a:t>
                      </a:r>
                      <a:r>
                        <a:rPr kumimoji="1" lang="ja-JP" altLang="en-US" sz="1000" b="0" dirty="0">
                          <a:solidFill>
                            <a:schemeClr val="tx1"/>
                          </a:solidFill>
                        </a:rPr>
                        <a:t>億円）</a:t>
                      </a:r>
                      <a:endParaRPr kumimoji="1" lang="en-US" altLang="ja-JP" sz="1000" b="0" dirty="0">
                        <a:solidFill>
                          <a:schemeClr val="tx1"/>
                        </a:solidFill>
                      </a:endParaRPr>
                    </a:p>
                    <a:p>
                      <a:pPr algn="l">
                        <a:lnSpc>
                          <a:spcPts val="1240"/>
                        </a:lnSpc>
                      </a:pPr>
                      <a:r>
                        <a:rPr kumimoji="1" lang="ja-JP" altLang="en-US" sz="1000" b="0" dirty="0">
                          <a:solidFill>
                            <a:schemeClr val="tx1"/>
                          </a:solidFill>
                        </a:rPr>
                        <a:t>件数は</a:t>
                      </a:r>
                      <a:r>
                        <a:rPr kumimoji="1" lang="en-US" altLang="ja-JP" sz="1000" b="0" dirty="0">
                          <a:solidFill>
                            <a:schemeClr val="tx1"/>
                          </a:solidFill>
                        </a:rPr>
                        <a:t>94.2</a:t>
                      </a:r>
                      <a:r>
                        <a:rPr kumimoji="1" lang="ja-JP" altLang="en-US" sz="1000" b="0" dirty="0">
                          <a:solidFill>
                            <a:schemeClr val="tx1"/>
                          </a:solidFill>
                        </a:rPr>
                        <a:t>％の減</a:t>
                      </a:r>
                      <a:endParaRPr kumimoji="1" lang="en-US" altLang="ja-JP" sz="1000" b="0" dirty="0">
                        <a:solidFill>
                          <a:schemeClr val="tx1"/>
                        </a:solidFill>
                      </a:endParaRPr>
                    </a:p>
                    <a:p>
                      <a:pPr algn="l">
                        <a:lnSpc>
                          <a:spcPts val="1240"/>
                        </a:lnSpc>
                      </a:pPr>
                      <a:r>
                        <a:rPr kumimoji="1" lang="en-US" altLang="ja-JP" sz="1000" b="0" dirty="0">
                          <a:solidFill>
                            <a:schemeClr val="tx1"/>
                          </a:solidFill>
                        </a:rPr>
                        <a:t>325</a:t>
                      </a:r>
                      <a:r>
                        <a:rPr kumimoji="1" lang="ja-JP" altLang="en-US" sz="1000" b="0" dirty="0">
                          <a:solidFill>
                            <a:schemeClr val="tx1"/>
                          </a:solidFill>
                        </a:rPr>
                        <a:t>件→</a:t>
                      </a:r>
                      <a:r>
                        <a:rPr kumimoji="1" lang="en-US" altLang="ja-JP" sz="1000" b="0" dirty="0">
                          <a:solidFill>
                            <a:schemeClr val="tx1"/>
                          </a:solidFill>
                        </a:rPr>
                        <a:t>19</a:t>
                      </a:r>
                      <a:r>
                        <a:rPr kumimoji="1" lang="ja-JP" altLang="en-US" sz="1000" b="0" dirty="0">
                          <a:solidFill>
                            <a:schemeClr val="tx1"/>
                          </a:solidFill>
                        </a:rPr>
                        <a:t>件</a:t>
                      </a:r>
                      <a:endParaRPr kumimoji="1" lang="en-US" altLang="ja-JP" sz="1000" b="0" dirty="0">
                        <a:solidFill>
                          <a:schemeClr val="tx1"/>
                        </a:solidFill>
                      </a:endParaRPr>
                    </a:p>
                    <a:p>
                      <a:pPr algn="l">
                        <a:lnSpc>
                          <a:spcPts val="1240"/>
                        </a:lnSpc>
                      </a:pPr>
                      <a:r>
                        <a:rPr kumimoji="1" lang="ja-JP" altLang="en-US" sz="1000" b="0" dirty="0">
                          <a:solidFill>
                            <a:schemeClr val="tx1"/>
                          </a:solidFill>
                        </a:rPr>
                        <a:t>（▲</a:t>
                      </a:r>
                      <a:r>
                        <a:rPr kumimoji="1" lang="en-US" altLang="ja-JP" sz="1000" b="0" dirty="0">
                          <a:solidFill>
                            <a:schemeClr val="tx1"/>
                          </a:solidFill>
                        </a:rPr>
                        <a:t>306</a:t>
                      </a:r>
                      <a:r>
                        <a:rPr kumimoji="1" lang="ja-JP" altLang="en-US" sz="1000" b="0" dirty="0">
                          <a:solidFill>
                            <a:schemeClr val="tx1"/>
                          </a:solidFill>
                        </a:rPr>
                        <a:t>件）</a:t>
                      </a:r>
                      <a:endParaRPr kumimoji="1" lang="en-US" altLang="ja-JP" sz="1000" b="0" dirty="0">
                        <a:solidFill>
                          <a:schemeClr val="tx1"/>
                        </a:solidFill>
                      </a:endParaRPr>
                    </a:p>
                    <a:p>
                      <a:pPr algn="l">
                        <a:lnSpc>
                          <a:spcPts val="1240"/>
                        </a:lnSpc>
                      </a:pPr>
                      <a:r>
                        <a:rPr kumimoji="1" lang="ja-JP" altLang="en-US" sz="1000" b="0" dirty="0">
                          <a:solidFill>
                            <a:schemeClr val="tx1"/>
                          </a:solidFill>
                        </a:rPr>
                        <a:t>・</a:t>
                      </a:r>
                      <a:r>
                        <a:rPr kumimoji="1" lang="en-US" altLang="ja-JP" sz="1000" b="0" dirty="0">
                          <a:solidFill>
                            <a:schemeClr val="tx1"/>
                          </a:solidFill>
                        </a:rPr>
                        <a:t>2014</a:t>
                      </a:r>
                      <a:r>
                        <a:rPr kumimoji="1" lang="ja-JP" altLang="en-US" sz="1000" b="0" dirty="0">
                          <a:solidFill>
                            <a:schemeClr val="tx1"/>
                          </a:solidFill>
                        </a:rPr>
                        <a:t>年度決算において、</a:t>
                      </a:r>
                      <a:r>
                        <a:rPr kumimoji="1" lang="en-US" altLang="ja-JP" sz="1000" b="0" dirty="0">
                          <a:solidFill>
                            <a:schemeClr val="tx1"/>
                          </a:solidFill>
                        </a:rPr>
                        <a:t>2010</a:t>
                      </a:r>
                      <a:r>
                        <a:rPr kumimoji="1" lang="ja-JP" altLang="en-US" sz="1000" b="0" dirty="0">
                          <a:solidFill>
                            <a:schemeClr val="tx1"/>
                          </a:solidFill>
                        </a:rPr>
                        <a:t>年度決算と比較して、</a:t>
                      </a:r>
                      <a:endParaRPr kumimoji="1" lang="en-US" altLang="ja-JP" sz="1000" b="0" dirty="0">
                        <a:solidFill>
                          <a:schemeClr val="tx1"/>
                        </a:solidFill>
                      </a:endParaRPr>
                    </a:p>
                    <a:p>
                      <a:pPr algn="l">
                        <a:lnSpc>
                          <a:spcPts val="1240"/>
                        </a:lnSpc>
                      </a:pPr>
                      <a:r>
                        <a:rPr kumimoji="1" lang="ja-JP" altLang="en-US" sz="1000" b="0" dirty="0">
                          <a:solidFill>
                            <a:schemeClr val="tx1"/>
                          </a:solidFill>
                        </a:rPr>
                        <a:t>金額は</a:t>
                      </a:r>
                      <a:r>
                        <a:rPr kumimoji="1" lang="en-US" altLang="ja-JP" sz="1000" b="0" dirty="0">
                          <a:solidFill>
                            <a:schemeClr val="tx1"/>
                          </a:solidFill>
                        </a:rPr>
                        <a:t>88.8</a:t>
                      </a:r>
                      <a:r>
                        <a:rPr kumimoji="1" lang="ja-JP" altLang="en-US" sz="1000" b="0" dirty="0">
                          <a:solidFill>
                            <a:schemeClr val="tx1"/>
                          </a:solidFill>
                        </a:rPr>
                        <a:t>％の減</a:t>
                      </a:r>
                      <a:endParaRPr kumimoji="1" lang="en-US" altLang="ja-JP" sz="1000" b="0" dirty="0">
                        <a:solidFill>
                          <a:schemeClr val="tx1"/>
                        </a:solidFill>
                      </a:endParaRPr>
                    </a:p>
                    <a:p>
                      <a:pPr algn="l">
                        <a:lnSpc>
                          <a:spcPts val="1240"/>
                        </a:lnSpc>
                      </a:pPr>
                      <a:r>
                        <a:rPr kumimoji="1" lang="en-US" altLang="ja-JP" sz="1000" b="0" dirty="0">
                          <a:solidFill>
                            <a:schemeClr val="tx1"/>
                          </a:solidFill>
                        </a:rPr>
                        <a:t>321</a:t>
                      </a:r>
                      <a:r>
                        <a:rPr kumimoji="1" lang="ja-JP" altLang="en-US" sz="1000" b="0" dirty="0">
                          <a:solidFill>
                            <a:schemeClr val="tx1"/>
                          </a:solidFill>
                        </a:rPr>
                        <a:t>億円→</a:t>
                      </a:r>
                      <a:r>
                        <a:rPr kumimoji="1" lang="en-US" altLang="ja-JP" sz="1000" b="0" dirty="0">
                          <a:solidFill>
                            <a:schemeClr val="tx1"/>
                          </a:solidFill>
                        </a:rPr>
                        <a:t>36</a:t>
                      </a:r>
                      <a:r>
                        <a:rPr kumimoji="1" lang="ja-JP" altLang="en-US" sz="1000" b="0" dirty="0">
                          <a:solidFill>
                            <a:schemeClr val="tx1"/>
                          </a:solidFill>
                        </a:rPr>
                        <a:t>億円</a:t>
                      </a:r>
                      <a:endParaRPr kumimoji="1" lang="en-US" altLang="ja-JP" sz="1000" b="0" dirty="0">
                        <a:solidFill>
                          <a:schemeClr val="tx1"/>
                        </a:solidFill>
                      </a:endParaRPr>
                    </a:p>
                    <a:p>
                      <a:pPr algn="l">
                        <a:lnSpc>
                          <a:spcPts val="1240"/>
                        </a:lnSpc>
                      </a:pPr>
                      <a:r>
                        <a:rPr kumimoji="1" lang="ja-JP" altLang="en-US" sz="1000" b="0" dirty="0">
                          <a:solidFill>
                            <a:schemeClr val="tx1"/>
                          </a:solidFill>
                        </a:rPr>
                        <a:t>（▲</a:t>
                      </a:r>
                      <a:r>
                        <a:rPr kumimoji="1" lang="en-US" altLang="ja-JP" sz="1000" b="0" dirty="0">
                          <a:solidFill>
                            <a:schemeClr val="tx1"/>
                          </a:solidFill>
                        </a:rPr>
                        <a:t>285</a:t>
                      </a:r>
                      <a:r>
                        <a:rPr kumimoji="1" lang="ja-JP" altLang="en-US" sz="1000" b="0" dirty="0">
                          <a:solidFill>
                            <a:schemeClr val="tx1"/>
                          </a:solidFill>
                        </a:rPr>
                        <a:t>億円）</a:t>
                      </a:r>
                      <a:endParaRPr kumimoji="1" lang="en-US" altLang="ja-JP" sz="1000" b="0" dirty="0">
                        <a:solidFill>
                          <a:schemeClr val="tx1"/>
                        </a:solidFill>
                      </a:endParaRPr>
                    </a:p>
                    <a:p>
                      <a:pPr algn="l">
                        <a:lnSpc>
                          <a:spcPts val="1240"/>
                        </a:lnSpc>
                      </a:pPr>
                      <a:r>
                        <a:rPr kumimoji="1" lang="ja-JP" altLang="en-US" sz="1000" b="0" dirty="0">
                          <a:solidFill>
                            <a:schemeClr val="tx1"/>
                          </a:solidFill>
                        </a:rPr>
                        <a:t>件数は</a:t>
                      </a:r>
                      <a:r>
                        <a:rPr kumimoji="1" lang="en-US" altLang="ja-JP" sz="1000" b="0" dirty="0">
                          <a:solidFill>
                            <a:schemeClr val="tx1"/>
                          </a:solidFill>
                        </a:rPr>
                        <a:t>96.0</a:t>
                      </a:r>
                      <a:r>
                        <a:rPr kumimoji="1" lang="ja-JP" altLang="en-US" sz="1000" b="0" dirty="0">
                          <a:solidFill>
                            <a:schemeClr val="tx1"/>
                          </a:solidFill>
                        </a:rPr>
                        <a:t>％の減</a:t>
                      </a:r>
                      <a:endParaRPr kumimoji="1" lang="en-US" altLang="ja-JP" sz="1000" b="0" dirty="0">
                        <a:solidFill>
                          <a:schemeClr val="tx1"/>
                        </a:solidFill>
                      </a:endParaRPr>
                    </a:p>
                    <a:p>
                      <a:pPr algn="l">
                        <a:lnSpc>
                          <a:spcPts val="1240"/>
                        </a:lnSpc>
                      </a:pPr>
                      <a:r>
                        <a:rPr kumimoji="1" lang="en-US" altLang="ja-JP" sz="1000" b="0" dirty="0">
                          <a:solidFill>
                            <a:schemeClr val="tx1"/>
                          </a:solidFill>
                        </a:rPr>
                        <a:t>325</a:t>
                      </a:r>
                      <a:r>
                        <a:rPr kumimoji="1" lang="ja-JP" altLang="en-US" sz="1000" b="0" dirty="0">
                          <a:solidFill>
                            <a:schemeClr val="tx1"/>
                          </a:solidFill>
                        </a:rPr>
                        <a:t>件→</a:t>
                      </a:r>
                      <a:r>
                        <a:rPr kumimoji="1" lang="en-US" altLang="ja-JP" sz="1000" b="0" dirty="0">
                          <a:solidFill>
                            <a:schemeClr val="tx1"/>
                          </a:solidFill>
                        </a:rPr>
                        <a:t>13</a:t>
                      </a:r>
                      <a:r>
                        <a:rPr kumimoji="1" lang="ja-JP" altLang="en-US" sz="1000" b="0" dirty="0">
                          <a:solidFill>
                            <a:schemeClr val="tx1"/>
                          </a:solidFill>
                        </a:rPr>
                        <a:t>件</a:t>
                      </a:r>
                      <a:endParaRPr kumimoji="1" lang="en-US" altLang="ja-JP" sz="1000" b="0" dirty="0">
                        <a:solidFill>
                          <a:schemeClr val="tx1"/>
                        </a:solidFill>
                      </a:endParaRPr>
                    </a:p>
                    <a:p>
                      <a:pPr algn="l">
                        <a:lnSpc>
                          <a:spcPts val="1240"/>
                        </a:lnSpc>
                      </a:pPr>
                      <a:r>
                        <a:rPr kumimoji="1" lang="ja-JP" altLang="en-US" sz="1000" b="0" dirty="0">
                          <a:solidFill>
                            <a:schemeClr val="tx1"/>
                          </a:solidFill>
                        </a:rPr>
                        <a:t>（▲</a:t>
                      </a:r>
                      <a:r>
                        <a:rPr kumimoji="1" lang="en-US" altLang="ja-JP" sz="1000" b="0" dirty="0">
                          <a:solidFill>
                            <a:schemeClr val="tx1"/>
                          </a:solidFill>
                        </a:rPr>
                        <a:t>312</a:t>
                      </a:r>
                      <a:r>
                        <a:rPr kumimoji="1" lang="ja-JP" altLang="en-US" sz="1000" b="0" dirty="0">
                          <a:solidFill>
                            <a:schemeClr val="tx1"/>
                          </a:solidFill>
                        </a:rPr>
                        <a:t>件）</a:t>
                      </a:r>
                      <a:endParaRPr kumimoji="1" lang="en-US" altLang="ja-JP" sz="1000" b="0" dirty="0">
                        <a:solidFill>
                          <a:schemeClr val="tx1"/>
                        </a:solidFill>
                      </a:endParaRPr>
                    </a:p>
                    <a:p>
                      <a:pPr marL="0" algn="l" defTabSz="914400" rtl="0" eaLnBrk="1" latinLnBrk="0" hangingPunct="1">
                        <a:lnSpc>
                          <a:spcPts val="1240"/>
                        </a:lnSpc>
                      </a:pPr>
                      <a:r>
                        <a:rPr kumimoji="1" lang="en-US" altLang="ja-JP" sz="1000" b="0" dirty="0">
                          <a:solidFill>
                            <a:schemeClr val="tx1"/>
                          </a:solidFill>
                        </a:rPr>
                        <a:t>※</a:t>
                      </a:r>
                      <a:r>
                        <a:rPr kumimoji="1" lang="ja-JP" altLang="en-US" sz="1000" kern="1200" dirty="0">
                          <a:solidFill>
                            <a:schemeClr val="dk1"/>
                          </a:solidFill>
                          <a:latin typeface="+mn-lt"/>
                          <a:ea typeface="+mn-ea"/>
                          <a:cs typeface="+mn-cs"/>
                        </a:rPr>
                        <a:t>全項目一覧は</a:t>
                      </a:r>
                      <a:endParaRPr kumimoji="1" lang="en-US" altLang="ja-JP" sz="1000" kern="1200" dirty="0">
                        <a:solidFill>
                          <a:schemeClr val="dk1"/>
                        </a:solidFill>
                        <a:latin typeface="+mn-lt"/>
                        <a:ea typeface="+mn-ea"/>
                        <a:cs typeface="+mn-cs"/>
                      </a:endParaRPr>
                    </a:p>
                    <a:p>
                      <a:pPr marL="0" algn="l" defTabSz="914400" rtl="0" eaLnBrk="1" latinLnBrk="0" hangingPunct="1">
                        <a:lnSpc>
                          <a:spcPts val="1240"/>
                        </a:lnSpc>
                      </a:pPr>
                      <a:r>
                        <a:rPr kumimoji="1" lang="ja-JP" altLang="en-US" sz="1000" kern="1200" dirty="0">
                          <a:solidFill>
                            <a:schemeClr val="tx1"/>
                          </a:solidFill>
                          <a:latin typeface="+mn-lt"/>
                          <a:ea typeface="+mn-ea"/>
                          <a:cs typeface="+mn-cs"/>
                        </a:rPr>
                        <a:t>付属資料４（外郭団体との競争性のない随意契約の見直し）を参照</a:t>
                      </a:r>
                      <a:endParaRPr kumimoji="1" lang="en-US" altLang="ja-JP" sz="1000" kern="1200" dirty="0">
                        <a:solidFill>
                          <a:schemeClr val="tx1"/>
                        </a:solidFill>
                        <a:latin typeface="+mn-lt"/>
                        <a:ea typeface="+mn-ea"/>
                        <a:cs typeface="+mn-cs"/>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xmlns="" val="10002"/>
                  </a:ext>
                </a:extLst>
              </a:tr>
            </a:tbl>
          </a:graphicData>
        </a:graphic>
      </p:graphicFrame>
    </p:spTree>
    <p:extLst>
      <p:ext uri="{BB962C8B-B14F-4D97-AF65-F5344CB8AC3E}">
        <p14:creationId xmlns:p14="http://schemas.microsoft.com/office/powerpoint/2010/main" val="1630543071"/>
      </p:ext>
    </p:extLst>
  </p:cSld>
  <p:clrMapOvr>
    <a:masterClrMapping/>
  </p:clrMapOvr>
</p:sld>
</file>

<file path=ppt/slides/slide2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テキスト ボックス 4"/>
          <p:cNvSpPr txBox="1"/>
          <p:nvPr/>
        </p:nvSpPr>
        <p:spPr>
          <a:xfrm>
            <a:off x="0" y="476672"/>
            <a:ext cx="2411760" cy="3539430"/>
          </a:xfrm>
          <a:prstGeom prst="rect">
            <a:avLst/>
          </a:prstGeom>
          <a:noFill/>
        </p:spPr>
        <p:txBody>
          <a:bodyPr wrap="square" rtlCol="0">
            <a:spAutoFit/>
          </a:bodyPr>
          <a:lstStyle/>
          <a:p>
            <a:r>
              <a:rPr kumimoji="1" lang="ja-JP" altLang="en-US" sz="1400" dirty="0" smtClean="0"/>
              <a:t>①分野：　まちづくり</a:t>
            </a:r>
            <a:endParaRPr lang="en-US" altLang="ja-JP" sz="1400" dirty="0"/>
          </a:p>
          <a:p>
            <a:r>
              <a:rPr kumimoji="1" lang="ja-JP" altLang="en-US" sz="1400" dirty="0" smtClean="0"/>
              <a:t>②タイプ</a:t>
            </a:r>
            <a:endParaRPr kumimoji="1" lang="en-US" altLang="ja-JP" sz="1400" dirty="0" smtClean="0"/>
          </a:p>
          <a:p>
            <a:r>
              <a:rPr lang="ja-JP" altLang="en-US" sz="1400" dirty="0"/>
              <a:t>　</a:t>
            </a:r>
            <a:r>
              <a:rPr lang="ja-JP" altLang="en-US" sz="1400" dirty="0" smtClean="0"/>
              <a:t>　□　政策イノベーション</a:t>
            </a:r>
            <a:endParaRPr lang="en-US" altLang="ja-JP" sz="1400" dirty="0" smtClean="0"/>
          </a:p>
          <a:p>
            <a:r>
              <a:rPr lang="ja-JP" altLang="en-US" sz="1400" dirty="0" smtClean="0"/>
              <a:t>　　☑　</a:t>
            </a:r>
            <a:r>
              <a:rPr kumimoji="1" lang="ja-JP" altLang="en-US" sz="1400" dirty="0" smtClean="0"/>
              <a:t>執行の刷新</a:t>
            </a:r>
            <a:endParaRPr kumimoji="1" lang="en-US" altLang="ja-JP" sz="1400" dirty="0" smtClean="0"/>
          </a:p>
          <a:p>
            <a:endParaRPr lang="en-US" altLang="ja-JP" sz="1400" dirty="0"/>
          </a:p>
          <a:p>
            <a:r>
              <a:rPr lang="ja-JP" altLang="en-US" sz="1400" dirty="0" smtClean="0"/>
              <a:t>③改革スタイル</a:t>
            </a:r>
            <a:endParaRPr lang="en-US" altLang="ja-JP" sz="1400" dirty="0" smtClean="0"/>
          </a:p>
          <a:p>
            <a:r>
              <a:rPr lang="ja-JP" altLang="en-US" sz="1400" dirty="0"/>
              <a:t>　</a:t>
            </a:r>
            <a:r>
              <a:rPr lang="ja-JP" altLang="en-US" sz="1400" dirty="0" smtClean="0"/>
              <a:t>　□ 　投資・予算</a:t>
            </a:r>
            <a:endParaRPr lang="en-US" altLang="ja-JP" sz="1400" dirty="0" smtClean="0"/>
          </a:p>
          <a:p>
            <a:r>
              <a:rPr lang="ja-JP" altLang="en-US" sz="1400" dirty="0" smtClean="0"/>
              <a:t>　　☑ 　条例・規則・運用ﾙｰﾙ</a:t>
            </a:r>
            <a:endParaRPr lang="en-US" altLang="ja-JP" sz="1400" dirty="0" smtClean="0"/>
          </a:p>
          <a:p>
            <a:r>
              <a:rPr lang="ja-JP" altLang="en-US" sz="1400" dirty="0"/>
              <a:t>　</a:t>
            </a:r>
            <a:r>
              <a:rPr lang="ja-JP" altLang="en-US" sz="1400" dirty="0" smtClean="0"/>
              <a:t>　□　組織・経営形態</a:t>
            </a:r>
            <a:endParaRPr lang="en-US" altLang="ja-JP" sz="1400" dirty="0" smtClean="0"/>
          </a:p>
          <a:p>
            <a:r>
              <a:rPr lang="ja-JP" altLang="en-US" sz="1400" dirty="0"/>
              <a:t>　</a:t>
            </a:r>
            <a:r>
              <a:rPr lang="ja-JP" altLang="en-US" sz="1400" dirty="0" smtClean="0"/>
              <a:t>　□　権限移譲</a:t>
            </a:r>
            <a:endParaRPr lang="en-US" altLang="ja-JP" sz="1400" dirty="0" smtClean="0"/>
          </a:p>
          <a:p>
            <a:endParaRPr kumimoji="1" lang="en-US" altLang="ja-JP" sz="1400" dirty="0"/>
          </a:p>
          <a:p>
            <a:r>
              <a:rPr lang="ja-JP" altLang="en-US" sz="1400" dirty="0" smtClean="0"/>
              <a:t>④担当部局</a:t>
            </a:r>
            <a:endParaRPr lang="en-US" altLang="ja-JP" sz="1400" dirty="0" smtClean="0"/>
          </a:p>
          <a:p>
            <a:r>
              <a:rPr kumimoji="1" lang="ja-JP" altLang="en-US" sz="1400" dirty="0" smtClean="0"/>
              <a:t>　　市　都市計画局</a:t>
            </a:r>
            <a:endParaRPr kumimoji="1" lang="en-US" altLang="ja-JP" sz="1400" dirty="0" smtClean="0"/>
          </a:p>
          <a:p>
            <a:endParaRPr kumimoji="1" lang="en-US" altLang="ja-JP" sz="1400" dirty="0"/>
          </a:p>
          <a:p>
            <a:r>
              <a:rPr lang="ja-JP" altLang="en-US" sz="1400" dirty="0" smtClean="0"/>
              <a:t>⑤時期</a:t>
            </a:r>
            <a:endParaRPr lang="en-US" altLang="ja-JP" sz="1400" dirty="0" smtClean="0"/>
          </a:p>
          <a:p>
            <a:r>
              <a:rPr kumimoji="1" lang="ja-JP" altLang="en-US" sz="1400" dirty="0"/>
              <a:t>　</a:t>
            </a:r>
            <a:r>
              <a:rPr kumimoji="1" lang="ja-JP" altLang="en-US" sz="1400" dirty="0" smtClean="0"/>
              <a:t>　</a:t>
            </a:r>
            <a:r>
              <a:rPr lang="en-US" altLang="ja-JP" sz="1400" dirty="0" smtClean="0"/>
              <a:t>2012</a:t>
            </a:r>
            <a:r>
              <a:rPr kumimoji="1" lang="ja-JP" altLang="en-US" sz="1400" dirty="0" smtClean="0"/>
              <a:t>年～</a:t>
            </a:r>
            <a:endParaRPr kumimoji="1" lang="ja-JP" altLang="en-US" sz="1400" dirty="0"/>
          </a:p>
        </p:txBody>
      </p:sp>
      <p:graphicFrame>
        <p:nvGraphicFramePr>
          <p:cNvPr id="6" name="表 5"/>
          <p:cNvGraphicFramePr>
            <a:graphicFrameLocks noGrp="1"/>
          </p:cNvGraphicFramePr>
          <p:nvPr>
            <p:extLst/>
          </p:nvPr>
        </p:nvGraphicFramePr>
        <p:xfrm>
          <a:off x="2267744" y="437728"/>
          <a:ext cx="6696744" cy="5943600"/>
        </p:xfrm>
        <a:graphic>
          <a:graphicData uri="http://schemas.openxmlformats.org/drawingml/2006/table">
            <a:tbl>
              <a:tblPr firstRow="1">
                <a:tableStyleId>{5940675A-B579-460E-94D1-54222C63F5DA}</a:tableStyleId>
              </a:tblPr>
              <a:tblGrid>
                <a:gridCol w="1674186"/>
                <a:gridCol w="1674186"/>
                <a:gridCol w="1674186"/>
                <a:gridCol w="1674186"/>
              </a:tblGrid>
              <a:tr h="504056">
                <a:tc>
                  <a:txBody>
                    <a:bodyPr/>
                    <a:lstStyle/>
                    <a:p>
                      <a:pPr algn="ctr"/>
                      <a:r>
                        <a:rPr kumimoji="1" lang="ja-JP" altLang="en-US" sz="1400" dirty="0" smtClean="0">
                          <a:solidFill>
                            <a:schemeClr val="bg1"/>
                          </a:solidFill>
                        </a:rPr>
                        <a:t>改革前の課題</a:t>
                      </a:r>
                      <a:endParaRPr kumimoji="1" lang="en-US" altLang="ja-JP" sz="1400" dirty="0" smtClean="0">
                        <a:solidFill>
                          <a:schemeClr val="bg1"/>
                        </a:solidFill>
                      </a:endParaRPr>
                    </a:p>
                    <a:p>
                      <a:pPr algn="ctr"/>
                      <a:r>
                        <a:rPr kumimoji="1" lang="ja-JP" altLang="en-US" sz="1400" dirty="0" smtClean="0">
                          <a:solidFill>
                            <a:schemeClr val="bg1"/>
                          </a:solidFill>
                        </a:rPr>
                        <a:t>（</a:t>
                      </a:r>
                      <a:r>
                        <a:rPr kumimoji="1" lang="en-US" altLang="ja-JP" sz="1400" dirty="0" smtClean="0">
                          <a:solidFill>
                            <a:schemeClr val="bg1"/>
                          </a:solidFill>
                        </a:rPr>
                        <a:t>Why</a:t>
                      </a:r>
                      <a:r>
                        <a:rPr kumimoji="1" lang="ja-JP" altLang="en-US" sz="1400" dirty="0" smtClean="0">
                          <a:solidFill>
                            <a:schemeClr val="bg1"/>
                          </a:solidFill>
                        </a:rPr>
                        <a:t>）</a:t>
                      </a:r>
                      <a:endParaRPr kumimoji="1" lang="ja-JP" altLang="en-US" sz="1400" dirty="0">
                        <a:solidFill>
                          <a:schemeClr val="bg1"/>
                        </a:solidFill>
                      </a:endParaRPr>
                    </a:p>
                  </a:txBody>
                  <a:tcPr>
                    <a:solidFill>
                      <a:schemeClr val="accent1"/>
                    </a:solidFill>
                  </a:tcPr>
                </a:tc>
                <a:tc>
                  <a:txBody>
                    <a:bodyPr/>
                    <a:lstStyle/>
                    <a:p>
                      <a:pPr algn="ctr"/>
                      <a:r>
                        <a:rPr kumimoji="1" lang="ja-JP" altLang="en-US" sz="1400" dirty="0" smtClean="0">
                          <a:solidFill>
                            <a:schemeClr val="bg1"/>
                          </a:solidFill>
                        </a:rPr>
                        <a:t>改革の方向性</a:t>
                      </a:r>
                      <a:endParaRPr kumimoji="1" lang="en-US" altLang="ja-JP" sz="1400" dirty="0" smtClean="0">
                        <a:solidFill>
                          <a:schemeClr val="bg1"/>
                        </a:solidFill>
                      </a:endParaRPr>
                    </a:p>
                    <a:p>
                      <a:pPr algn="ctr"/>
                      <a:r>
                        <a:rPr kumimoji="1" lang="ja-JP" altLang="en-US" sz="1400" dirty="0" smtClean="0">
                          <a:solidFill>
                            <a:schemeClr val="bg1"/>
                          </a:solidFill>
                        </a:rPr>
                        <a:t>（</a:t>
                      </a:r>
                      <a:r>
                        <a:rPr kumimoji="1" lang="en-US" altLang="ja-JP" sz="1400" dirty="0" smtClean="0">
                          <a:solidFill>
                            <a:schemeClr val="bg1"/>
                          </a:solidFill>
                        </a:rPr>
                        <a:t>Vision)</a:t>
                      </a:r>
                      <a:endParaRPr kumimoji="1" lang="ja-JP" altLang="en-US" sz="1400" dirty="0">
                        <a:solidFill>
                          <a:schemeClr val="bg1"/>
                        </a:solidFill>
                      </a:endParaRPr>
                    </a:p>
                  </a:txBody>
                  <a:tcPr>
                    <a:solidFill>
                      <a:schemeClr val="accent1"/>
                    </a:solidFill>
                  </a:tcPr>
                </a:tc>
                <a:tc>
                  <a:txBody>
                    <a:bodyPr/>
                    <a:lstStyle/>
                    <a:p>
                      <a:pPr algn="ctr"/>
                      <a:r>
                        <a:rPr kumimoji="1" lang="ja-JP" altLang="en-US" sz="1400" dirty="0" smtClean="0">
                          <a:solidFill>
                            <a:schemeClr val="bg1"/>
                          </a:solidFill>
                        </a:rPr>
                        <a:t>何をどう改革したか</a:t>
                      </a:r>
                      <a:endParaRPr kumimoji="1" lang="en-US" altLang="ja-JP" sz="1400" dirty="0" smtClean="0">
                        <a:solidFill>
                          <a:schemeClr val="bg1"/>
                        </a:solidFill>
                      </a:endParaRPr>
                    </a:p>
                    <a:p>
                      <a:pPr algn="ctr"/>
                      <a:r>
                        <a:rPr kumimoji="1" lang="ja-JP" altLang="en-US" sz="1400" dirty="0" smtClean="0">
                          <a:solidFill>
                            <a:schemeClr val="bg1"/>
                          </a:solidFill>
                        </a:rPr>
                        <a:t>（</a:t>
                      </a:r>
                      <a:r>
                        <a:rPr kumimoji="1" lang="en-US" altLang="ja-JP" sz="1400" dirty="0" smtClean="0">
                          <a:solidFill>
                            <a:schemeClr val="bg1"/>
                          </a:solidFill>
                        </a:rPr>
                        <a:t>What</a:t>
                      </a:r>
                      <a:r>
                        <a:rPr kumimoji="1" lang="ja-JP" altLang="en-US" sz="1400" dirty="0" smtClean="0">
                          <a:solidFill>
                            <a:schemeClr val="bg1"/>
                          </a:solidFill>
                        </a:rPr>
                        <a:t>）</a:t>
                      </a:r>
                      <a:endParaRPr kumimoji="1" lang="ja-JP" altLang="en-US" sz="1400" dirty="0">
                        <a:solidFill>
                          <a:schemeClr val="bg1"/>
                        </a:solidFill>
                      </a:endParaRPr>
                    </a:p>
                  </a:txBody>
                  <a:tcPr>
                    <a:solidFill>
                      <a:schemeClr val="accent1"/>
                    </a:solidFill>
                  </a:tcPr>
                </a:tc>
                <a:tc>
                  <a:txBody>
                    <a:bodyPr/>
                    <a:lstStyle/>
                    <a:p>
                      <a:pPr algn="ctr"/>
                      <a:r>
                        <a:rPr kumimoji="1" lang="ja-JP" altLang="en-US" sz="1400" dirty="0" smtClean="0">
                          <a:solidFill>
                            <a:schemeClr val="bg1"/>
                          </a:solidFill>
                        </a:rPr>
                        <a:t>主な成果</a:t>
                      </a:r>
                      <a:endParaRPr kumimoji="1" lang="en-US" altLang="ja-JP" sz="1400" dirty="0" smtClean="0">
                        <a:solidFill>
                          <a:schemeClr val="bg1"/>
                        </a:solidFill>
                      </a:endParaRPr>
                    </a:p>
                    <a:p>
                      <a:pPr algn="ctr"/>
                      <a:r>
                        <a:rPr kumimoji="1" lang="ja-JP" altLang="en-US" sz="1400" dirty="0" smtClean="0">
                          <a:solidFill>
                            <a:schemeClr val="bg1"/>
                          </a:solidFill>
                        </a:rPr>
                        <a:t>（</a:t>
                      </a:r>
                      <a:r>
                        <a:rPr kumimoji="1" lang="en-US" altLang="ja-JP" sz="1400" dirty="0" smtClean="0">
                          <a:solidFill>
                            <a:schemeClr val="bg1"/>
                          </a:solidFill>
                        </a:rPr>
                        <a:t>Outcome</a:t>
                      </a:r>
                      <a:r>
                        <a:rPr kumimoji="1" lang="ja-JP" altLang="en-US" sz="1400" dirty="0" smtClean="0">
                          <a:solidFill>
                            <a:schemeClr val="bg1"/>
                          </a:solidFill>
                        </a:rPr>
                        <a:t>）</a:t>
                      </a:r>
                      <a:endParaRPr kumimoji="1" lang="ja-JP" altLang="en-US" sz="1400" dirty="0">
                        <a:solidFill>
                          <a:schemeClr val="bg1"/>
                        </a:solidFill>
                      </a:endParaRPr>
                    </a:p>
                  </a:txBody>
                  <a:tcPr>
                    <a:solidFill>
                      <a:schemeClr val="accent1"/>
                    </a:solidFill>
                  </a:tcPr>
                </a:tc>
              </a:tr>
              <a:tr h="5386496">
                <a:tc>
                  <a:txBody>
                    <a:bodyPr/>
                    <a:lstStyle/>
                    <a:p>
                      <a:pPr algn="l"/>
                      <a:r>
                        <a:rPr kumimoji="1" lang="ja-JP" altLang="en-US" sz="1400" dirty="0" smtClean="0"/>
                        <a:t>・</a:t>
                      </a:r>
                      <a:r>
                        <a:rPr kumimoji="1" lang="en-US" altLang="ja-JP" sz="1400" dirty="0" smtClean="0"/>
                        <a:t>2012</a:t>
                      </a:r>
                      <a:r>
                        <a:rPr kumimoji="1" lang="ja-JP" altLang="en-US" sz="1400" dirty="0" smtClean="0"/>
                        <a:t>年</a:t>
                      </a:r>
                      <a:r>
                        <a:rPr kumimoji="1" lang="en-US" altLang="ja-JP" sz="1400" dirty="0" smtClean="0"/>
                        <a:t>4</a:t>
                      </a:r>
                      <a:r>
                        <a:rPr kumimoji="1" lang="ja-JP" altLang="en-US" sz="1400" dirty="0" smtClean="0"/>
                        <a:t>月時点で、都市計画道路は総延長約</a:t>
                      </a:r>
                      <a:r>
                        <a:rPr kumimoji="1" lang="en-US" altLang="ja-JP" sz="1400" dirty="0" smtClean="0"/>
                        <a:t>450</a:t>
                      </a:r>
                      <a:r>
                        <a:rPr kumimoji="1" lang="ja-JP" altLang="en-US" sz="1400" dirty="0" smtClean="0"/>
                        <a:t>ｋｍのうち約</a:t>
                      </a:r>
                      <a:r>
                        <a:rPr kumimoji="1" lang="en-US" altLang="ja-JP" sz="1400" dirty="0" smtClean="0"/>
                        <a:t>85</a:t>
                      </a:r>
                      <a:r>
                        <a:rPr kumimoji="1" lang="ja-JP" altLang="en-US" sz="1400" dirty="0" smtClean="0"/>
                        <a:t>ｋｍ（約</a:t>
                      </a:r>
                      <a:r>
                        <a:rPr kumimoji="1" lang="en-US" altLang="ja-JP" sz="1400" dirty="0" smtClean="0"/>
                        <a:t>19</a:t>
                      </a:r>
                      <a:r>
                        <a:rPr kumimoji="1" lang="ja-JP" altLang="en-US" sz="1400" dirty="0" smtClean="0"/>
                        <a:t>％）、市営の都市計画公園・緑地は総面積約</a:t>
                      </a:r>
                      <a:r>
                        <a:rPr kumimoji="1" lang="en-US" altLang="ja-JP" sz="1400" dirty="0" smtClean="0"/>
                        <a:t>992ha</a:t>
                      </a:r>
                      <a:r>
                        <a:rPr kumimoji="1" lang="ja-JP" altLang="en-US" sz="1400" dirty="0" smtClean="0"/>
                        <a:t>のうち約</a:t>
                      </a:r>
                      <a:r>
                        <a:rPr kumimoji="1" lang="en-US" altLang="ja-JP" sz="1400" dirty="0" smtClean="0"/>
                        <a:t>133ha</a:t>
                      </a:r>
                      <a:r>
                        <a:rPr kumimoji="1" lang="ja-JP" altLang="en-US" sz="1400" dirty="0" smtClean="0"/>
                        <a:t>（約</a:t>
                      </a:r>
                      <a:r>
                        <a:rPr kumimoji="1" lang="en-US" altLang="ja-JP" sz="1400" dirty="0" smtClean="0"/>
                        <a:t>13</a:t>
                      </a:r>
                      <a:r>
                        <a:rPr kumimoji="1" lang="ja-JP" altLang="en-US" sz="1400" dirty="0" smtClean="0"/>
                        <a:t>％）が事業未着手であった。</a:t>
                      </a:r>
                      <a:endParaRPr kumimoji="1" lang="en-US" altLang="ja-JP" sz="1400" dirty="0" smtClean="0"/>
                    </a:p>
                    <a:p>
                      <a:pPr algn="l"/>
                      <a:endParaRPr kumimoji="1" lang="en-US" altLang="ja-JP" sz="1400" dirty="0" smtClean="0"/>
                    </a:p>
                    <a:p>
                      <a:pPr algn="l"/>
                      <a:r>
                        <a:rPr kumimoji="1" lang="ja-JP" altLang="en-US" sz="1400" dirty="0" smtClean="0"/>
                        <a:t>・本市の厳しい財政状況の中、現計画の道路や公園・緑地の整備には事業の長期化が予想され、計画区域内の建築制限の長期化が懸念された。</a:t>
                      </a:r>
                      <a:endParaRPr kumimoji="1" lang="ja-JP" altLang="en-US" sz="1400" dirty="0"/>
                    </a:p>
                  </a:txBody>
                  <a:tcPr/>
                </a:tc>
                <a:tc>
                  <a:txBody>
                    <a:bodyPr/>
                    <a:lstStyle/>
                    <a:p>
                      <a:pPr algn="l"/>
                      <a:r>
                        <a:rPr kumimoji="1" lang="ja-JP" altLang="en-US" sz="1400" dirty="0" smtClean="0"/>
                        <a:t>・都市計画道路や公園・緑地が主に決定された高度成長期からの社会経済状況の変化を踏まえて、事業未着手の計画について整備の必要性を改めて検証し、真に必要と判断されるもの以外は計画の見直しを行うこととした。</a:t>
                      </a:r>
                      <a:endParaRPr kumimoji="1" lang="ja-JP" altLang="en-US" sz="1400" dirty="0"/>
                    </a:p>
                  </a:txBody>
                  <a:tcPr/>
                </a:tc>
                <a:tc>
                  <a:txBody>
                    <a:bodyPr/>
                    <a:lstStyle/>
                    <a:p>
                      <a:pPr algn="l"/>
                      <a:r>
                        <a:rPr kumimoji="1" lang="ja-JP" altLang="en-US" sz="1400" dirty="0" smtClean="0"/>
                        <a:t>・都市計画道路については、事業未着手路線である延長約</a:t>
                      </a:r>
                      <a:r>
                        <a:rPr kumimoji="1" lang="en-US" altLang="ja-JP" sz="1400" dirty="0" smtClean="0"/>
                        <a:t>85</a:t>
                      </a:r>
                      <a:r>
                        <a:rPr kumimoji="1" lang="ja-JP" altLang="en-US" sz="1400" dirty="0" smtClean="0"/>
                        <a:t>ｋｍのうち、約</a:t>
                      </a:r>
                      <a:r>
                        <a:rPr kumimoji="1" lang="en-US" altLang="ja-JP" sz="1400" dirty="0" smtClean="0"/>
                        <a:t>40</a:t>
                      </a:r>
                      <a:r>
                        <a:rPr kumimoji="1" lang="ja-JP" altLang="en-US" sz="1400" dirty="0" smtClean="0"/>
                        <a:t>％に相当する延長約</a:t>
                      </a:r>
                      <a:r>
                        <a:rPr kumimoji="1" lang="en-US" altLang="ja-JP" sz="1400" dirty="0" smtClean="0"/>
                        <a:t>34</a:t>
                      </a:r>
                      <a:r>
                        <a:rPr kumimoji="1" lang="ja-JP" altLang="en-US" sz="1400" dirty="0" smtClean="0"/>
                        <a:t>ｋｍについて、計画を見直した（</a:t>
                      </a:r>
                      <a:r>
                        <a:rPr kumimoji="1" lang="en-US" altLang="ja-JP" sz="1400" dirty="0" smtClean="0"/>
                        <a:t>2013.4</a:t>
                      </a:r>
                      <a:r>
                        <a:rPr kumimoji="1" lang="ja-JP" altLang="en-US" sz="1400" dirty="0" smtClean="0"/>
                        <a:t>実施）</a:t>
                      </a:r>
                      <a:endParaRPr kumimoji="1" lang="en-US" altLang="ja-JP" sz="1400" dirty="0" smtClean="0"/>
                    </a:p>
                    <a:p>
                      <a:pPr algn="l"/>
                      <a:endParaRPr kumimoji="1" lang="en-US" altLang="ja-JP" sz="1400" dirty="0" smtClean="0"/>
                    </a:p>
                    <a:p>
                      <a:pPr algn="l"/>
                      <a:r>
                        <a:rPr kumimoji="1" lang="ja-JP" altLang="en-US" sz="1400" dirty="0" smtClean="0"/>
                        <a:t>・都市計画公園・緑地（市営）については、未着手である面積約</a:t>
                      </a:r>
                      <a:r>
                        <a:rPr kumimoji="1" lang="en-US" altLang="ja-JP" sz="1400" dirty="0" smtClean="0"/>
                        <a:t>133ha</a:t>
                      </a:r>
                      <a:r>
                        <a:rPr kumimoji="1" lang="ja-JP" altLang="en-US" sz="1400" dirty="0" smtClean="0"/>
                        <a:t>のうち、約</a:t>
                      </a:r>
                      <a:r>
                        <a:rPr kumimoji="1" lang="en-US" altLang="ja-JP" sz="1400" dirty="0" smtClean="0"/>
                        <a:t>56</a:t>
                      </a:r>
                      <a:r>
                        <a:rPr kumimoji="1" lang="ja-JP" altLang="en-US" sz="1400" dirty="0" smtClean="0"/>
                        <a:t>％に相当する面積約</a:t>
                      </a:r>
                      <a:r>
                        <a:rPr kumimoji="1" lang="en-US" altLang="ja-JP" sz="1400" smtClean="0"/>
                        <a:t>74ha</a:t>
                      </a:r>
                      <a:r>
                        <a:rPr kumimoji="1" lang="ja-JP" altLang="en-US" sz="1400" dirty="0" smtClean="0"/>
                        <a:t>について、計画を見直した（</a:t>
                      </a:r>
                      <a:r>
                        <a:rPr kumimoji="1" lang="en-US" altLang="ja-JP" sz="1400" dirty="0" smtClean="0"/>
                        <a:t>2014.4</a:t>
                      </a:r>
                      <a:r>
                        <a:rPr kumimoji="1" lang="ja-JP" altLang="en-US" sz="1400" dirty="0" smtClean="0"/>
                        <a:t>実施）</a:t>
                      </a:r>
                      <a:endParaRPr kumimoji="1" lang="ja-JP" altLang="en-US" sz="1400" dirty="0"/>
                    </a:p>
                  </a:txBody>
                  <a:tcPr/>
                </a:tc>
                <a:tc>
                  <a:txBody>
                    <a:bodyPr/>
                    <a:lstStyle/>
                    <a:p>
                      <a:pPr algn="l"/>
                      <a:r>
                        <a:rPr kumimoji="1" lang="ja-JP" altLang="en-US" sz="1400" dirty="0" smtClean="0"/>
                        <a:t>・都市計画道路については、今後必要と見込んでいた事業費及び必要年数の削減効果が見込める</a:t>
                      </a:r>
                      <a:endParaRPr kumimoji="1" lang="en-US" altLang="ja-JP" sz="1400" dirty="0" smtClean="0"/>
                    </a:p>
                    <a:p>
                      <a:pPr algn="l"/>
                      <a:r>
                        <a:rPr kumimoji="1" lang="ja-JP" altLang="en-US" sz="1400" dirty="0" smtClean="0"/>
                        <a:t>（</a:t>
                      </a:r>
                      <a:r>
                        <a:rPr kumimoji="1" lang="en-US" altLang="ja-JP" sz="1400" dirty="0" smtClean="0"/>
                        <a:t>9800</a:t>
                      </a:r>
                      <a:r>
                        <a:rPr kumimoji="1" lang="ja-JP" altLang="en-US" sz="1400" dirty="0" smtClean="0"/>
                        <a:t>億⇒</a:t>
                      </a:r>
                      <a:r>
                        <a:rPr kumimoji="1" lang="en-US" altLang="ja-JP" sz="1400" u="none" dirty="0" smtClean="0"/>
                        <a:t>5700</a:t>
                      </a:r>
                      <a:r>
                        <a:rPr kumimoji="1" lang="ja-JP" altLang="en-US" sz="1400" dirty="0" smtClean="0"/>
                        <a:t>億</a:t>
                      </a:r>
                      <a:endParaRPr kumimoji="1" lang="en-US" altLang="ja-JP" sz="1400" dirty="0" smtClean="0"/>
                    </a:p>
                    <a:p>
                      <a:pPr algn="l"/>
                      <a:r>
                        <a:rPr kumimoji="1" lang="ja-JP" altLang="en-US" sz="1400" dirty="0" smtClean="0"/>
                        <a:t>　　　△</a:t>
                      </a:r>
                      <a:r>
                        <a:rPr kumimoji="1" lang="en-US" altLang="ja-JP" sz="1400" u="none" dirty="0" smtClean="0"/>
                        <a:t>4,100</a:t>
                      </a:r>
                      <a:r>
                        <a:rPr kumimoji="1" lang="ja-JP" altLang="en-US" sz="1400" dirty="0" smtClean="0"/>
                        <a:t>億円）</a:t>
                      </a:r>
                      <a:endParaRPr kumimoji="1" lang="en-US" altLang="ja-JP" sz="1400" dirty="0" smtClean="0"/>
                    </a:p>
                    <a:p>
                      <a:pPr algn="l"/>
                      <a:r>
                        <a:rPr kumimoji="1" lang="ja-JP" altLang="en-US" sz="1400" dirty="0" smtClean="0"/>
                        <a:t>（</a:t>
                      </a:r>
                      <a:r>
                        <a:rPr kumimoji="1" lang="en-US" altLang="ja-JP" sz="1400" dirty="0" smtClean="0"/>
                        <a:t>70</a:t>
                      </a:r>
                      <a:r>
                        <a:rPr kumimoji="1" lang="ja-JP" altLang="en-US" sz="1400" dirty="0" smtClean="0"/>
                        <a:t>年以上⇒約</a:t>
                      </a:r>
                      <a:r>
                        <a:rPr kumimoji="1" lang="en-US" altLang="ja-JP" sz="1400" dirty="0" smtClean="0"/>
                        <a:t>30</a:t>
                      </a:r>
                      <a:r>
                        <a:rPr kumimoji="1" lang="ja-JP" altLang="en-US" sz="1400" dirty="0" smtClean="0"/>
                        <a:t>年）</a:t>
                      </a:r>
                      <a:endParaRPr kumimoji="1" lang="en-US" altLang="ja-JP" sz="1400" dirty="0" smtClean="0"/>
                    </a:p>
                    <a:p>
                      <a:pPr algn="l"/>
                      <a:endParaRPr kumimoji="1" lang="en-US" altLang="ja-JP" sz="1400" dirty="0" smtClean="0"/>
                    </a:p>
                    <a:p>
                      <a:pPr algn="l"/>
                      <a:r>
                        <a:rPr kumimoji="1" lang="ja-JP" altLang="en-US" sz="1400" dirty="0" smtClean="0"/>
                        <a:t>・都市計画公園・緑地については、今後必要と見込んでいた事業費及び必要年数の削減効果が見込める</a:t>
                      </a:r>
                      <a:endParaRPr kumimoji="1" lang="en-US" altLang="ja-JP" sz="1400" dirty="0" smtClean="0"/>
                    </a:p>
                    <a:p>
                      <a:pPr algn="l"/>
                      <a:r>
                        <a:rPr kumimoji="1" lang="ja-JP" altLang="en-US" sz="1400" dirty="0" smtClean="0"/>
                        <a:t>（</a:t>
                      </a:r>
                      <a:r>
                        <a:rPr kumimoji="1" lang="en-US" altLang="ja-JP" sz="1400" dirty="0" smtClean="0"/>
                        <a:t>4140</a:t>
                      </a:r>
                      <a:r>
                        <a:rPr kumimoji="1" lang="ja-JP" altLang="en-US" sz="1400" dirty="0" smtClean="0"/>
                        <a:t>億⇒</a:t>
                      </a:r>
                      <a:r>
                        <a:rPr kumimoji="1" lang="en-US" altLang="ja-JP" sz="1400" dirty="0" smtClean="0"/>
                        <a:t>460</a:t>
                      </a:r>
                      <a:r>
                        <a:rPr kumimoji="1" lang="ja-JP" altLang="en-US" sz="1400" dirty="0" smtClean="0"/>
                        <a:t>億</a:t>
                      </a:r>
                      <a:endParaRPr kumimoji="1" lang="en-US" altLang="ja-JP" sz="1400" dirty="0" smtClean="0"/>
                    </a:p>
                    <a:p>
                      <a:pPr algn="l"/>
                      <a:r>
                        <a:rPr kumimoji="1" lang="ja-JP" altLang="en-US" sz="1400" dirty="0" smtClean="0"/>
                        <a:t>　　　△</a:t>
                      </a:r>
                      <a:r>
                        <a:rPr kumimoji="1" lang="en-US" altLang="ja-JP" sz="1400" dirty="0" smtClean="0"/>
                        <a:t>3,680</a:t>
                      </a:r>
                      <a:r>
                        <a:rPr kumimoji="1" lang="ja-JP" altLang="en-US" sz="1400" dirty="0" smtClean="0"/>
                        <a:t>億円）</a:t>
                      </a:r>
                      <a:endParaRPr kumimoji="1" lang="en-US" altLang="ja-JP" sz="1400" dirty="0" smtClean="0"/>
                    </a:p>
                    <a:p>
                      <a:pPr algn="l"/>
                      <a:r>
                        <a:rPr kumimoji="1" lang="ja-JP" altLang="en-US" sz="1400" dirty="0" smtClean="0"/>
                        <a:t>（</a:t>
                      </a:r>
                      <a:r>
                        <a:rPr kumimoji="1" lang="en-US" altLang="ja-JP" sz="1400" dirty="0" smtClean="0"/>
                        <a:t>240</a:t>
                      </a:r>
                      <a:r>
                        <a:rPr kumimoji="1" lang="ja-JP" altLang="en-US" sz="1400" dirty="0" smtClean="0"/>
                        <a:t>年⇒約</a:t>
                      </a:r>
                      <a:r>
                        <a:rPr kumimoji="1" lang="en-US" altLang="ja-JP" sz="1400" dirty="0" smtClean="0"/>
                        <a:t>30</a:t>
                      </a:r>
                      <a:r>
                        <a:rPr kumimoji="1" lang="ja-JP" altLang="en-US" sz="1400" dirty="0" smtClean="0"/>
                        <a:t>年）</a:t>
                      </a:r>
                      <a:endParaRPr kumimoji="1" lang="en-US" altLang="ja-JP" sz="1400" dirty="0" smtClean="0"/>
                    </a:p>
                    <a:p>
                      <a:pPr algn="l"/>
                      <a:endParaRPr kumimoji="1" lang="en-US" altLang="ja-JP" sz="1400" dirty="0" smtClean="0"/>
                    </a:p>
                    <a:p>
                      <a:pPr algn="l"/>
                      <a:r>
                        <a:rPr kumimoji="1" lang="ja-JP" altLang="en-US" sz="1400" dirty="0" smtClean="0"/>
                        <a:t>・見直しにより、長期化してきた建築制限が解除された。</a:t>
                      </a:r>
                      <a:endParaRPr kumimoji="1" lang="en-US" altLang="ja-JP" sz="1400" dirty="0" smtClean="0"/>
                    </a:p>
                    <a:p>
                      <a:pPr algn="l"/>
                      <a:endParaRPr kumimoji="1" lang="ja-JP" altLang="en-US" sz="1400" dirty="0"/>
                    </a:p>
                  </a:txBody>
                  <a:tcPr/>
                </a:tc>
              </a:tr>
            </a:tbl>
          </a:graphicData>
        </a:graphic>
      </p:graphicFrame>
      <p:sp>
        <p:nvSpPr>
          <p:cNvPr id="7" name="テキスト ボックス 6"/>
          <p:cNvSpPr txBox="1"/>
          <p:nvPr/>
        </p:nvSpPr>
        <p:spPr>
          <a:xfrm>
            <a:off x="8388424" y="0"/>
            <a:ext cx="755576" cy="307777"/>
          </a:xfrm>
          <a:prstGeom prst="rect">
            <a:avLst/>
          </a:prstGeom>
          <a:noFill/>
        </p:spPr>
        <p:txBody>
          <a:bodyPr wrap="square" rtlCol="0">
            <a:spAutoFit/>
          </a:bodyPr>
          <a:lstStyle/>
          <a:p>
            <a:r>
              <a:rPr lang="en-US" altLang="ja-JP" sz="1400" dirty="0" smtClean="0"/>
              <a:t>A(43)</a:t>
            </a:r>
            <a:endParaRPr kumimoji="1" lang="en-US" altLang="ja-JP" sz="1400" dirty="0" smtClean="0"/>
          </a:p>
        </p:txBody>
      </p:sp>
      <p:sp>
        <p:nvSpPr>
          <p:cNvPr id="9" name="テキスト ボックス 8"/>
          <p:cNvSpPr txBox="1"/>
          <p:nvPr/>
        </p:nvSpPr>
        <p:spPr>
          <a:xfrm>
            <a:off x="0" y="0"/>
            <a:ext cx="7812360" cy="338554"/>
          </a:xfrm>
          <a:prstGeom prst="rect">
            <a:avLst/>
          </a:prstGeom>
          <a:noFill/>
        </p:spPr>
        <p:txBody>
          <a:bodyPr wrap="square" rtlCol="0">
            <a:spAutoFit/>
          </a:bodyPr>
          <a:lstStyle/>
          <a:p>
            <a:r>
              <a:rPr kumimoji="1" lang="ja-JP" altLang="en-US" sz="1600" u="sng" dirty="0" smtClean="0"/>
              <a:t>都市計画道路・公園等の見直し</a:t>
            </a:r>
            <a:endParaRPr kumimoji="1" lang="en-US" altLang="ja-JP" sz="1600" u="sng" dirty="0" smtClean="0"/>
          </a:p>
        </p:txBody>
      </p:sp>
      <p:sp>
        <p:nvSpPr>
          <p:cNvPr id="11" name="スライド番号プレースホルダ 7"/>
          <p:cNvSpPr>
            <a:spLocks noGrp="1"/>
          </p:cNvSpPr>
          <p:nvPr>
            <p:ph type="sldNum" sz="quarter" idx="12"/>
          </p:nvPr>
        </p:nvSpPr>
        <p:spPr>
          <a:xfrm>
            <a:off x="8407474" y="6669360"/>
            <a:ext cx="720080" cy="177924"/>
          </a:xfrm>
        </p:spPr>
        <p:txBody>
          <a:bodyPr/>
          <a:lstStyle/>
          <a:p>
            <a:fld id="{B379E220-EF6F-43E6-9986-ECB13F2B976B}" type="slidenum">
              <a:rPr lang="en-US" altLang="ja-JP" smtClean="0"/>
              <a:t>205</a:t>
            </a:fld>
            <a:endParaRPr kumimoji="1" lang="ja-JP" altLang="en-US" dirty="0"/>
          </a:p>
        </p:txBody>
      </p:sp>
    </p:spTree>
    <p:extLst>
      <p:ext uri="{BB962C8B-B14F-4D97-AF65-F5344CB8AC3E}">
        <p14:creationId xmlns:p14="http://schemas.microsoft.com/office/powerpoint/2010/main" val="325875674"/>
      </p:ext>
    </p:extLst>
  </p:cSld>
  <p:clrMapOvr>
    <a:masterClrMapping/>
  </p:clrMapOvr>
  <p:timing>
    <p:tnLst>
      <p:par>
        <p:cTn id="1" dur="indefinite" restart="never" nodeType="tmRoot"/>
      </p:par>
    </p:tnLst>
  </p:timing>
</p:sld>
</file>

<file path=ppt/slides/slide2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角丸四角形 10"/>
          <p:cNvSpPr/>
          <p:nvPr/>
        </p:nvSpPr>
        <p:spPr>
          <a:xfrm>
            <a:off x="5680511" y="1507777"/>
            <a:ext cx="403657" cy="147791"/>
          </a:xfrm>
          <a:prstGeom prst="roundRect">
            <a:avLst>
              <a:gd name="adj" fmla="val 3640"/>
            </a:avLst>
          </a:prstGeom>
          <a:solidFill>
            <a:schemeClr val="accent6">
              <a:lumMod val="60000"/>
              <a:lumOff val="40000"/>
              <a:alpha val="5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p>
        </p:txBody>
      </p:sp>
      <p:sp>
        <p:nvSpPr>
          <p:cNvPr id="10" name="角丸四角形 9"/>
          <p:cNvSpPr/>
          <p:nvPr/>
        </p:nvSpPr>
        <p:spPr>
          <a:xfrm>
            <a:off x="5680511" y="1259197"/>
            <a:ext cx="1527367" cy="248580"/>
          </a:xfrm>
          <a:prstGeom prst="roundRect">
            <a:avLst>
              <a:gd name="adj" fmla="val 3640"/>
            </a:avLst>
          </a:prstGeom>
          <a:solidFill>
            <a:schemeClr val="accent6">
              <a:lumMod val="60000"/>
              <a:lumOff val="40000"/>
              <a:alpha val="5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p>
        </p:txBody>
      </p:sp>
      <p:sp>
        <p:nvSpPr>
          <p:cNvPr id="9" name="角丸四角形 8"/>
          <p:cNvSpPr/>
          <p:nvPr/>
        </p:nvSpPr>
        <p:spPr>
          <a:xfrm>
            <a:off x="5680511" y="4581128"/>
            <a:ext cx="1555756" cy="864096"/>
          </a:xfrm>
          <a:prstGeom prst="roundRect">
            <a:avLst>
              <a:gd name="adj" fmla="val 3640"/>
            </a:avLst>
          </a:prstGeom>
          <a:solidFill>
            <a:schemeClr val="accent6">
              <a:lumMod val="60000"/>
              <a:lumOff val="40000"/>
              <a:alpha val="5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p>
        </p:txBody>
      </p:sp>
      <p:graphicFrame>
        <p:nvGraphicFramePr>
          <p:cNvPr id="6" name="表 5"/>
          <p:cNvGraphicFramePr>
            <a:graphicFrameLocks noGrp="1"/>
          </p:cNvGraphicFramePr>
          <p:nvPr>
            <p:extLst>
              <p:ext uri="{D42A27DB-BD31-4B8C-83A1-F6EECF244321}">
                <p14:modId xmlns:p14="http://schemas.microsoft.com/office/powerpoint/2010/main" val="1133105665"/>
              </p:ext>
            </p:extLst>
          </p:nvPr>
        </p:nvGraphicFramePr>
        <p:xfrm>
          <a:off x="2267744" y="476675"/>
          <a:ext cx="6696748" cy="6064441"/>
        </p:xfrm>
        <a:graphic>
          <a:graphicData uri="http://schemas.openxmlformats.org/drawingml/2006/table">
            <a:tbl>
              <a:tblPr firstRow="1">
                <a:tableStyleId>{616DA210-FB5B-4158-B5E0-FEB733F419BA}</a:tableStyleId>
              </a:tblPr>
              <a:tblGrid>
                <a:gridCol w="1674187">
                  <a:extLst>
                    <a:ext uri="{9D8B030D-6E8A-4147-A177-3AD203B41FA5}">
                      <a16:colId xmlns:a16="http://schemas.microsoft.com/office/drawing/2014/main" xmlns="" val="20000"/>
                    </a:ext>
                  </a:extLst>
                </a:gridCol>
                <a:gridCol w="1674187">
                  <a:extLst>
                    <a:ext uri="{9D8B030D-6E8A-4147-A177-3AD203B41FA5}">
                      <a16:colId xmlns:a16="http://schemas.microsoft.com/office/drawing/2014/main" xmlns="" val="20001"/>
                    </a:ext>
                  </a:extLst>
                </a:gridCol>
                <a:gridCol w="1674187">
                  <a:extLst>
                    <a:ext uri="{9D8B030D-6E8A-4147-A177-3AD203B41FA5}">
                      <a16:colId xmlns:a16="http://schemas.microsoft.com/office/drawing/2014/main" xmlns="" val="20002"/>
                    </a:ext>
                  </a:extLst>
                </a:gridCol>
                <a:gridCol w="1674187">
                  <a:extLst>
                    <a:ext uri="{9D8B030D-6E8A-4147-A177-3AD203B41FA5}">
                      <a16:colId xmlns:a16="http://schemas.microsoft.com/office/drawing/2014/main" xmlns="" val="20003"/>
                    </a:ext>
                  </a:extLst>
                </a:gridCol>
              </a:tblGrid>
              <a:tr h="761468">
                <a:tc>
                  <a:txBody>
                    <a:bodyPr/>
                    <a:lstStyle/>
                    <a:p>
                      <a:pPr algn="ctr"/>
                      <a:r>
                        <a:rPr kumimoji="1" lang="ja-JP" altLang="en-US" sz="1500" dirty="0">
                          <a:solidFill>
                            <a:schemeClr val="bg1"/>
                          </a:solidFill>
                        </a:rPr>
                        <a:t>改革前の課題</a:t>
                      </a:r>
                      <a:endParaRPr kumimoji="1" lang="en-US" altLang="ja-JP" sz="1500" dirty="0">
                        <a:solidFill>
                          <a:schemeClr val="bg1"/>
                        </a:solidFill>
                      </a:endParaRPr>
                    </a:p>
                    <a:p>
                      <a:pPr algn="ctr"/>
                      <a:r>
                        <a:rPr kumimoji="1" lang="ja-JP" altLang="en-US" sz="1500" dirty="0">
                          <a:solidFill>
                            <a:schemeClr val="bg1"/>
                          </a:solidFill>
                        </a:rPr>
                        <a:t>（</a:t>
                      </a:r>
                      <a:r>
                        <a:rPr kumimoji="1" lang="en-US" altLang="ja-JP" sz="1500" dirty="0">
                          <a:solidFill>
                            <a:schemeClr val="bg1"/>
                          </a:solidFill>
                        </a:rPr>
                        <a:t>Why</a:t>
                      </a:r>
                      <a:r>
                        <a:rPr kumimoji="1" lang="ja-JP" altLang="en-US" sz="1500" dirty="0">
                          <a:solidFill>
                            <a:schemeClr val="bg1"/>
                          </a:solidFill>
                        </a:rPr>
                        <a:t>）</a:t>
                      </a:r>
                    </a:p>
                  </a:txBody>
                  <a:tcPr>
                    <a:solidFill>
                      <a:schemeClr val="accent1"/>
                    </a:solidFill>
                  </a:tcPr>
                </a:tc>
                <a:tc>
                  <a:txBody>
                    <a:bodyPr/>
                    <a:lstStyle/>
                    <a:p>
                      <a:pPr algn="ctr"/>
                      <a:r>
                        <a:rPr kumimoji="1" lang="ja-JP" altLang="en-US" sz="1500" dirty="0">
                          <a:solidFill>
                            <a:schemeClr val="bg1"/>
                          </a:solidFill>
                        </a:rPr>
                        <a:t>改革の方向性</a:t>
                      </a:r>
                      <a:endParaRPr kumimoji="1" lang="en-US" altLang="ja-JP" sz="1500" dirty="0">
                        <a:solidFill>
                          <a:schemeClr val="bg1"/>
                        </a:solidFill>
                      </a:endParaRPr>
                    </a:p>
                    <a:p>
                      <a:pPr algn="ctr"/>
                      <a:r>
                        <a:rPr kumimoji="1" lang="ja-JP" altLang="en-US" sz="1500" dirty="0">
                          <a:solidFill>
                            <a:schemeClr val="bg1"/>
                          </a:solidFill>
                        </a:rPr>
                        <a:t>（</a:t>
                      </a:r>
                      <a:r>
                        <a:rPr kumimoji="1" lang="en-US" altLang="ja-JP" sz="1500" dirty="0">
                          <a:solidFill>
                            <a:schemeClr val="bg1"/>
                          </a:solidFill>
                        </a:rPr>
                        <a:t>Vision)</a:t>
                      </a:r>
                      <a:endParaRPr kumimoji="1" lang="ja-JP" altLang="en-US" sz="1500" dirty="0">
                        <a:solidFill>
                          <a:schemeClr val="bg1"/>
                        </a:solidFill>
                      </a:endParaRPr>
                    </a:p>
                  </a:txBody>
                  <a:tcPr>
                    <a:solidFill>
                      <a:schemeClr val="accent1"/>
                    </a:solidFill>
                  </a:tcPr>
                </a:tc>
                <a:tc>
                  <a:txBody>
                    <a:bodyPr/>
                    <a:lstStyle/>
                    <a:p>
                      <a:pPr algn="ctr"/>
                      <a:r>
                        <a:rPr kumimoji="1" lang="ja-JP" altLang="en-US" sz="1500" dirty="0">
                          <a:solidFill>
                            <a:schemeClr val="bg1"/>
                          </a:solidFill>
                        </a:rPr>
                        <a:t>何をどう改革したか</a:t>
                      </a:r>
                      <a:endParaRPr kumimoji="1" lang="en-US" altLang="ja-JP" sz="1500" dirty="0">
                        <a:solidFill>
                          <a:schemeClr val="bg1"/>
                        </a:solidFill>
                      </a:endParaRPr>
                    </a:p>
                    <a:p>
                      <a:pPr algn="ctr"/>
                      <a:r>
                        <a:rPr kumimoji="1" lang="ja-JP" altLang="en-US" sz="1500" dirty="0">
                          <a:solidFill>
                            <a:schemeClr val="bg1"/>
                          </a:solidFill>
                        </a:rPr>
                        <a:t>（</a:t>
                      </a:r>
                      <a:r>
                        <a:rPr kumimoji="1" lang="en-US" altLang="ja-JP" sz="1500" dirty="0">
                          <a:solidFill>
                            <a:schemeClr val="bg1"/>
                          </a:solidFill>
                        </a:rPr>
                        <a:t>What</a:t>
                      </a:r>
                      <a:r>
                        <a:rPr kumimoji="1" lang="ja-JP" altLang="en-US" sz="1500" dirty="0">
                          <a:solidFill>
                            <a:schemeClr val="bg1"/>
                          </a:solidFill>
                        </a:rPr>
                        <a:t>）</a:t>
                      </a:r>
                    </a:p>
                  </a:txBody>
                  <a:tcPr>
                    <a:solidFill>
                      <a:schemeClr val="accent1"/>
                    </a:solidFill>
                  </a:tcPr>
                </a:tc>
                <a:tc>
                  <a:txBody>
                    <a:bodyPr/>
                    <a:lstStyle/>
                    <a:p>
                      <a:pPr algn="ctr"/>
                      <a:r>
                        <a:rPr kumimoji="1" lang="ja-JP" altLang="en-US" sz="1500" dirty="0">
                          <a:solidFill>
                            <a:schemeClr val="bg1"/>
                          </a:solidFill>
                        </a:rPr>
                        <a:t>主な成果</a:t>
                      </a:r>
                      <a:endParaRPr kumimoji="1" lang="en-US" altLang="ja-JP" sz="1500" dirty="0">
                        <a:solidFill>
                          <a:schemeClr val="bg1"/>
                        </a:solidFill>
                      </a:endParaRPr>
                    </a:p>
                    <a:p>
                      <a:pPr algn="ctr"/>
                      <a:r>
                        <a:rPr kumimoji="1" lang="ja-JP" altLang="en-US" sz="1500" dirty="0">
                          <a:solidFill>
                            <a:schemeClr val="bg1"/>
                          </a:solidFill>
                        </a:rPr>
                        <a:t>（</a:t>
                      </a:r>
                      <a:r>
                        <a:rPr kumimoji="1" lang="en-US" altLang="ja-JP" sz="1500" dirty="0">
                          <a:solidFill>
                            <a:schemeClr val="bg1"/>
                          </a:solidFill>
                        </a:rPr>
                        <a:t>Outcome</a:t>
                      </a:r>
                      <a:r>
                        <a:rPr kumimoji="1" lang="ja-JP" altLang="en-US" sz="1500" dirty="0">
                          <a:solidFill>
                            <a:schemeClr val="bg1"/>
                          </a:solidFill>
                        </a:rPr>
                        <a:t>）</a:t>
                      </a:r>
                    </a:p>
                  </a:txBody>
                  <a:tcPr>
                    <a:solidFill>
                      <a:schemeClr val="accent1"/>
                    </a:solidFill>
                  </a:tcPr>
                </a:tc>
                <a:extLst>
                  <a:ext uri="{0D108BD9-81ED-4DB2-BD59-A6C34878D82A}">
                    <a16:rowId xmlns:a16="http://schemas.microsoft.com/office/drawing/2014/main" xmlns="" val="10000"/>
                  </a:ext>
                </a:extLst>
              </a:tr>
              <a:tr h="5287201">
                <a:tc>
                  <a:txBody>
                    <a:bodyPr/>
                    <a:lstStyle/>
                    <a:p>
                      <a:pPr algn="just">
                        <a:lnSpc>
                          <a:spcPts val="1200"/>
                        </a:lnSpc>
                      </a:pPr>
                      <a:r>
                        <a:rPr kumimoji="1" lang="ja-JP" altLang="ja-JP" sz="1200" kern="1200" dirty="0">
                          <a:latin typeface="+mn-ea"/>
                          <a:ea typeface="+mn-ea"/>
                        </a:rPr>
                        <a:t>・大阪が再び力強く成長する都市となるためには、これまでの仕組みを大きく転換し、不必要な規制等があれば緩和・撤廃していくなど、民間の活動を促進する環境等を整備していく必要。</a:t>
                      </a:r>
                    </a:p>
                    <a:p>
                      <a:pPr algn="just">
                        <a:lnSpc>
                          <a:spcPts val="1200"/>
                        </a:lnSpc>
                      </a:pPr>
                      <a:endParaRPr kumimoji="1" lang="en-US" altLang="ja-JP" sz="1200" kern="1200" dirty="0">
                        <a:latin typeface="+mn-ea"/>
                        <a:ea typeface="+mn-ea"/>
                      </a:endParaRPr>
                    </a:p>
                    <a:p>
                      <a:pPr algn="just">
                        <a:lnSpc>
                          <a:spcPts val="1200"/>
                        </a:lnSpc>
                      </a:pPr>
                      <a:r>
                        <a:rPr kumimoji="1" lang="ja-JP" altLang="en-US" sz="1200" kern="1200" dirty="0">
                          <a:latin typeface="+mn-ea"/>
                          <a:ea typeface="+mn-ea"/>
                        </a:rPr>
                        <a:t>・市の条例や規則についても、業規制の観点から、規制緩和について検討が求められていた。</a:t>
                      </a:r>
                      <a:endParaRPr kumimoji="1" lang="en-US" altLang="ja-JP" sz="1200" kern="1200" dirty="0">
                        <a:latin typeface="+mn-ea"/>
                        <a:ea typeface="+mn-ea"/>
                      </a:endParaRPr>
                    </a:p>
                    <a:p>
                      <a:endParaRPr kumimoji="1" lang="ja-JP" altLang="ja-JP" sz="1500" kern="1200" dirty="0"/>
                    </a:p>
                    <a:p>
                      <a:pPr algn="l"/>
                      <a:endParaRPr kumimoji="1" lang="ja-JP" altLang="en-US" sz="1200" dirty="0"/>
                    </a:p>
                  </a:txBody>
                  <a:tcPr/>
                </a:tc>
                <a:tc>
                  <a:txBody>
                    <a:bodyPr/>
                    <a:lstStyle/>
                    <a:p>
                      <a:pPr algn="just"/>
                      <a:r>
                        <a:rPr kumimoji="1" lang="ja-JP" altLang="ja-JP" sz="1200" kern="1200" dirty="0"/>
                        <a:t>・</a:t>
                      </a:r>
                      <a:r>
                        <a:rPr kumimoji="1" lang="ja-JP" altLang="en-US" sz="1200" kern="1200" dirty="0"/>
                        <a:t>府市統合本部のもとに設置した「規制・サービス改革部会」において、条例・審査基準の点検を実施</a:t>
                      </a:r>
                      <a:r>
                        <a:rPr kumimoji="1" lang="ja-JP" altLang="ja-JP" sz="1200" kern="1200" dirty="0"/>
                        <a:t>。</a:t>
                      </a:r>
                      <a:endParaRPr kumimoji="1" lang="ja-JP" altLang="en-US" sz="1200" dirty="0"/>
                    </a:p>
                  </a:txBody>
                  <a:tcPr/>
                </a:tc>
                <a:tc>
                  <a:txBody>
                    <a:bodyPr/>
                    <a:lstStyle/>
                    <a:p>
                      <a:pPr algn="just"/>
                      <a:r>
                        <a:rPr kumimoji="1" lang="ja-JP" altLang="en-US" sz="1200" dirty="0">
                          <a:solidFill>
                            <a:schemeClr val="tx1"/>
                          </a:solidFill>
                          <a:latin typeface="+mn-ea"/>
                          <a:ea typeface="+mn-ea"/>
                        </a:rPr>
                        <a:t>・</a:t>
                      </a:r>
                      <a:r>
                        <a:rPr kumimoji="1" lang="en-US" altLang="ja-JP" sz="1200" u="none" dirty="0">
                          <a:solidFill>
                            <a:schemeClr val="tx1"/>
                          </a:solidFill>
                          <a:latin typeface="+mn-ea"/>
                          <a:ea typeface="+mn-ea"/>
                        </a:rPr>
                        <a:t>2013</a:t>
                      </a:r>
                      <a:r>
                        <a:rPr kumimoji="1" lang="ja-JP" altLang="en-US" sz="1200" u="none" dirty="0">
                          <a:solidFill>
                            <a:schemeClr val="tx1"/>
                          </a:solidFill>
                          <a:latin typeface="+mn-ea"/>
                          <a:ea typeface="+mn-ea"/>
                        </a:rPr>
                        <a:t>年度の取組みにおいて</a:t>
                      </a:r>
                      <a:r>
                        <a:rPr kumimoji="1" lang="ja-JP" altLang="en-US" sz="1200" dirty="0">
                          <a:solidFill>
                            <a:schemeClr val="tx1"/>
                          </a:solidFill>
                          <a:latin typeface="+mn-ea"/>
                          <a:ea typeface="+mn-ea"/>
                        </a:rPr>
                        <a:t>、規制条例（</a:t>
                      </a:r>
                      <a:r>
                        <a:rPr kumimoji="1" lang="en-US" altLang="ja-JP" sz="1200" dirty="0">
                          <a:solidFill>
                            <a:schemeClr val="tx1"/>
                          </a:solidFill>
                          <a:latin typeface="+mn-ea"/>
                          <a:ea typeface="+mn-ea"/>
                        </a:rPr>
                        <a:t>109</a:t>
                      </a:r>
                      <a:r>
                        <a:rPr kumimoji="1" lang="ja-JP" altLang="en-US" sz="1200" dirty="0">
                          <a:latin typeface="+mn-ea"/>
                          <a:ea typeface="+mn-ea"/>
                        </a:rPr>
                        <a:t>）、審査基準（</a:t>
                      </a:r>
                      <a:r>
                        <a:rPr kumimoji="1" lang="en-US" altLang="ja-JP" sz="1200" dirty="0">
                          <a:latin typeface="+mn-ea"/>
                          <a:ea typeface="+mn-ea"/>
                        </a:rPr>
                        <a:t>443</a:t>
                      </a:r>
                      <a:r>
                        <a:rPr kumimoji="1" lang="ja-JP" altLang="en-US" sz="1200" dirty="0">
                          <a:latin typeface="+mn-ea"/>
                          <a:ea typeface="+mn-ea"/>
                        </a:rPr>
                        <a:t>）を対象に、部会から各所属に対して、国基準や政令市との比較・点検を依頼するとともにヒアリングを実施し、見直し（</a:t>
                      </a:r>
                      <a:r>
                        <a:rPr kumimoji="1" lang="en-US" altLang="ja-JP" sz="1200" dirty="0">
                          <a:latin typeface="+mn-ea"/>
                          <a:ea typeface="+mn-ea"/>
                        </a:rPr>
                        <a:t>5</a:t>
                      </a:r>
                      <a:r>
                        <a:rPr kumimoji="1" lang="ja-JP" altLang="en-US" sz="1200" dirty="0">
                          <a:latin typeface="+mn-ea"/>
                          <a:ea typeface="+mn-ea"/>
                        </a:rPr>
                        <a:t>条例等</a:t>
                      </a:r>
                      <a:r>
                        <a:rPr kumimoji="1" lang="en-US" altLang="ja-JP" sz="1200" dirty="0">
                          <a:latin typeface="+mn-ea"/>
                          <a:ea typeface="+mn-ea"/>
                        </a:rPr>
                        <a:t>12</a:t>
                      </a:r>
                      <a:r>
                        <a:rPr kumimoji="1" lang="ja-JP" altLang="en-US" sz="1200" dirty="0">
                          <a:latin typeface="+mn-ea"/>
                          <a:ea typeface="+mn-ea"/>
                        </a:rPr>
                        <a:t>項目、</a:t>
                      </a:r>
                      <a:r>
                        <a:rPr kumimoji="1" lang="en-US" altLang="ja-JP" sz="1200" dirty="0">
                          <a:latin typeface="+mn-ea"/>
                          <a:ea typeface="+mn-ea"/>
                        </a:rPr>
                        <a:t>6</a:t>
                      </a:r>
                      <a:r>
                        <a:rPr kumimoji="1" lang="ja-JP" altLang="en-US" sz="1200" dirty="0">
                          <a:latin typeface="+mn-ea"/>
                          <a:ea typeface="+mn-ea"/>
                        </a:rPr>
                        <a:t>審査基準）を行った。</a:t>
                      </a:r>
                      <a:endParaRPr kumimoji="1" lang="en-US" altLang="ja-JP" sz="1200" dirty="0">
                        <a:latin typeface="+mn-ea"/>
                        <a:ea typeface="+mn-ea"/>
                      </a:endParaRPr>
                    </a:p>
                    <a:p>
                      <a:pPr algn="just"/>
                      <a:r>
                        <a:rPr kumimoji="1" lang="en-US" altLang="ja-JP" sz="1200" dirty="0">
                          <a:latin typeface="+mn-ea"/>
                          <a:ea typeface="+mn-ea"/>
                        </a:rPr>
                        <a:t>【</a:t>
                      </a:r>
                      <a:r>
                        <a:rPr kumimoji="1" lang="ja-JP" altLang="en-US" sz="1200" dirty="0">
                          <a:latin typeface="+mn-ea"/>
                          <a:ea typeface="+mn-ea"/>
                        </a:rPr>
                        <a:t>見直しを行う項目</a:t>
                      </a:r>
                      <a:r>
                        <a:rPr kumimoji="1" lang="en-US" altLang="ja-JP" sz="1200" dirty="0">
                          <a:latin typeface="+mn-ea"/>
                          <a:ea typeface="+mn-ea"/>
                        </a:rPr>
                        <a:t>】</a:t>
                      </a:r>
                    </a:p>
                    <a:p>
                      <a:pPr algn="just"/>
                      <a:r>
                        <a:rPr kumimoji="1" lang="ja-JP" altLang="en-US" sz="1200" dirty="0">
                          <a:latin typeface="+mn-ea"/>
                          <a:ea typeface="+mn-ea"/>
                        </a:rPr>
                        <a:t>・</a:t>
                      </a:r>
                      <a:r>
                        <a:rPr kumimoji="1" lang="en-US" altLang="ja-JP" sz="1200" dirty="0">
                          <a:latin typeface="+mn-ea"/>
                          <a:ea typeface="+mn-ea"/>
                        </a:rPr>
                        <a:t>5</a:t>
                      </a:r>
                      <a:r>
                        <a:rPr kumimoji="1" lang="ja-JP" altLang="en-US" sz="1200" dirty="0">
                          <a:latin typeface="+mn-ea"/>
                          <a:ea typeface="+mn-ea"/>
                        </a:rPr>
                        <a:t>条例等</a:t>
                      </a:r>
                      <a:r>
                        <a:rPr kumimoji="1" lang="en-US" altLang="ja-JP" sz="1200" dirty="0">
                          <a:latin typeface="+mn-ea"/>
                          <a:ea typeface="+mn-ea"/>
                        </a:rPr>
                        <a:t>12</a:t>
                      </a:r>
                      <a:r>
                        <a:rPr kumimoji="1" lang="ja-JP" altLang="en-US" sz="1200" dirty="0">
                          <a:latin typeface="+mn-ea"/>
                          <a:ea typeface="+mn-ea"/>
                        </a:rPr>
                        <a:t>項目</a:t>
                      </a:r>
                      <a:endParaRPr kumimoji="1" lang="en-US" altLang="ja-JP" sz="1200" dirty="0">
                        <a:latin typeface="+mn-ea"/>
                        <a:ea typeface="+mn-ea"/>
                      </a:endParaRPr>
                    </a:p>
                    <a:p>
                      <a:pPr algn="just"/>
                      <a:r>
                        <a:rPr kumimoji="1" lang="ja-JP" altLang="en-US" sz="1200" dirty="0">
                          <a:latin typeface="+mn-ea"/>
                          <a:ea typeface="+mn-ea"/>
                        </a:rPr>
                        <a:t>⇒建築物における駐車施設の附置に関する条例など</a:t>
                      </a:r>
                      <a:endParaRPr kumimoji="1" lang="en-US" altLang="ja-JP" sz="1200" dirty="0">
                        <a:latin typeface="+mn-ea"/>
                        <a:ea typeface="+mn-ea"/>
                      </a:endParaRPr>
                    </a:p>
                    <a:p>
                      <a:pPr algn="just"/>
                      <a:r>
                        <a:rPr kumimoji="1" lang="ja-JP" altLang="en-US" sz="1200" dirty="0">
                          <a:latin typeface="+mn-ea"/>
                          <a:ea typeface="+mn-ea"/>
                        </a:rPr>
                        <a:t>・</a:t>
                      </a:r>
                      <a:r>
                        <a:rPr kumimoji="1" lang="en-US" altLang="ja-JP" sz="1200" dirty="0">
                          <a:latin typeface="+mn-ea"/>
                          <a:ea typeface="+mn-ea"/>
                        </a:rPr>
                        <a:t>6</a:t>
                      </a:r>
                      <a:r>
                        <a:rPr kumimoji="1" lang="ja-JP" altLang="en-US" sz="1200" dirty="0">
                          <a:latin typeface="+mn-ea"/>
                          <a:ea typeface="+mn-ea"/>
                        </a:rPr>
                        <a:t>審査基準</a:t>
                      </a:r>
                      <a:endParaRPr kumimoji="1" lang="en-US" altLang="ja-JP" sz="1200" dirty="0">
                        <a:latin typeface="+mn-ea"/>
                        <a:ea typeface="+mn-ea"/>
                      </a:endParaRPr>
                    </a:p>
                    <a:p>
                      <a:pPr algn="just"/>
                      <a:r>
                        <a:rPr kumimoji="1" lang="ja-JP" altLang="en-US" sz="1200" dirty="0">
                          <a:latin typeface="+mn-ea"/>
                          <a:ea typeface="+mn-ea"/>
                        </a:rPr>
                        <a:t>⇒</a:t>
                      </a:r>
                      <a:r>
                        <a:rPr kumimoji="1" lang="ja-JP" altLang="en-US" sz="1200" kern="1200" dirty="0">
                          <a:latin typeface="+mn-ea"/>
                          <a:ea typeface="+mn-ea"/>
                        </a:rPr>
                        <a:t>指定外・区域外就学の許可基準を見直し</a:t>
                      </a:r>
                      <a:r>
                        <a:rPr kumimoji="1" lang="ja-JP" altLang="en-US" sz="1200" dirty="0">
                          <a:latin typeface="+mn-ea"/>
                          <a:ea typeface="+mn-ea"/>
                        </a:rPr>
                        <a:t>等</a:t>
                      </a:r>
                      <a:endParaRPr kumimoji="1" lang="en-US" altLang="ja-JP" sz="1200" dirty="0">
                        <a:latin typeface="+mn-ea"/>
                        <a:ea typeface="+mn-ea"/>
                      </a:endParaRPr>
                    </a:p>
                    <a:p>
                      <a:pPr algn="just"/>
                      <a:r>
                        <a:rPr kumimoji="1" lang="ja-JP" altLang="en-US" sz="1200" dirty="0">
                          <a:solidFill>
                            <a:schemeClr val="tx1"/>
                          </a:solidFill>
                          <a:latin typeface="+mn-ea"/>
                          <a:ea typeface="+mn-ea"/>
                        </a:rPr>
                        <a:t>・</a:t>
                      </a:r>
                      <a:r>
                        <a:rPr kumimoji="1" lang="en-US" altLang="ja-JP" sz="1200" u="none" dirty="0">
                          <a:solidFill>
                            <a:schemeClr val="tx1"/>
                          </a:solidFill>
                          <a:latin typeface="+mn-ea"/>
                          <a:ea typeface="+mn-ea"/>
                        </a:rPr>
                        <a:t>2017</a:t>
                      </a:r>
                      <a:r>
                        <a:rPr kumimoji="1" lang="ja-JP" altLang="en-US" sz="1200" u="none" dirty="0">
                          <a:solidFill>
                            <a:schemeClr val="tx1"/>
                          </a:solidFill>
                          <a:latin typeface="+mn-ea"/>
                          <a:ea typeface="+mn-ea"/>
                        </a:rPr>
                        <a:t>年度も、規制条例（</a:t>
                      </a:r>
                      <a:r>
                        <a:rPr kumimoji="1" lang="en-US" altLang="ja-JP" sz="1200" u="none" dirty="0">
                          <a:solidFill>
                            <a:schemeClr val="tx1"/>
                          </a:solidFill>
                          <a:latin typeface="+mn-ea"/>
                          <a:ea typeface="+mn-ea"/>
                        </a:rPr>
                        <a:t>171</a:t>
                      </a:r>
                      <a:r>
                        <a:rPr kumimoji="1" lang="ja-JP" altLang="en-US" sz="1200" u="none" dirty="0">
                          <a:solidFill>
                            <a:schemeClr val="tx1"/>
                          </a:solidFill>
                          <a:latin typeface="+mn-ea"/>
                          <a:ea typeface="+mn-ea"/>
                        </a:rPr>
                        <a:t>）等を対象に同様の取組を実施し、１条例の廃止等を行った。</a:t>
                      </a:r>
                    </a:p>
                  </a:txBody>
                  <a:tcPr/>
                </a:tc>
                <a:tc>
                  <a:txBody>
                    <a:bodyPr/>
                    <a:lstStyle/>
                    <a:p>
                      <a:pPr algn="just"/>
                      <a:r>
                        <a:rPr kumimoji="1" lang="ja-JP" altLang="ja-JP" sz="1200" kern="1200" dirty="0"/>
                        <a:t>例えば、駐車場附置義務条例の緩和については、既存駐車施設の有効利用や、店舗事業者等の建築物の建替えの促進などが今後期待されるなど、業規制の観点での緩和を行うことで、大阪の産業の活性化等につながる。</a:t>
                      </a:r>
                      <a:endParaRPr kumimoji="1" lang="ja-JP" altLang="ja-JP" sz="1200" kern="1200" dirty="0">
                        <a:solidFill>
                          <a:schemeClr val="dk1"/>
                        </a:solidFill>
                        <a:latin typeface="+mn-lt"/>
                        <a:ea typeface="+mn-ea"/>
                        <a:cs typeface="+mn-cs"/>
                      </a:endParaRPr>
                    </a:p>
                  </a:txBody>
                  <a:tcPr/>
                </a:tc>
                <a:extLst>
                  <a:ext uri="{0D108BD9-81ED-4DB2-BD59-A6C34878D82A}">
                    <a16:rowId xmlns:a16="http://schemas.microsoft.com/office/drawing/2014/main" xmlns="" val="10001"/>
                  </a:ext>
                </a:extLst>
              </a:tr>
            </a:tbl>
          </a:graphicData>
        </a:graphic>
      </p:graphicFrame>
      <p:sp>
        <p:nvSpPr>
          <p:cNvPr id="4" name="テキスト ボックス 3"/>
          <p:cNvSpPr txBox="1"/>
          <p:nvPr/>
        </p:nvSpPr>
        <p:spPr>
          <a:xfrm>
            <a:off x="144016" y="66111"/>
            <a:ext cx="5508104" cy="338554"/>
          </a:xfrm>
          <a:prstGeom prst="rect">
            <a:avLst/>
          </a:prstGeom>
          <a:noFill/>
        </p:spPr>
        <p:txBody>
          <a:bodyPr wrap="square" rtlCol="0">
            <a:spAutoFit/>
          </a:bodyPr>
          <a:lstStyle/>
          <a:p>
            <a:r>
              <a:rPr lang="ja-JP" altLang="en-US" sz="1600" u="sng" dirty="0">
                <a:solidFill>
                  <a:prstClr val="black"/>
                </a:solidFill>
              </a:rPr>
              <a:t>条例・審査基準の見直し</a:t>
            </a:r>
            <a:endParaRPr lang="en-US" altLang="ja-JP" sz="1600" u="sng" dirty="0">
              <a:solidFill>
                <a:prstClr val="black"/>
              </a:solidFill>
            </a:endParaRPr>
          </a:p>
        </p:txBody>
      </p:sp>
      <p:sp>
        <p:nvSpPr>
          <p:cNvPr id="5" name="テキスト ボックス 4"/>
          <p:cNvSpPr txBox="1"/>
          <p:nvPr/>
        </p:nvSpPr>
        <p:spPr>
          <a:xfrm>
            <a:off x="0" y="476675"/>
            <a:ext cx="2411760" cy="4401205"/>
          </a:xfrm>
          <a:prstGeom prst="rect">
            <a:avLst/>
          </a:prstGeom>
          <a:noFill/>
        </p:spPr>
        <p:txBody>
          <a:bodyPr wrap="square" rtlCol="0">
            <a:spAutoFit/>
          </a:bodyPr>
          <a:lstStyle/>
          <a:p>
            <a:r>
              <a:rPr lang="ja-JP" altLang="en-US" sz="1400" dirty="0">
                <a:solidFill>
                  <a:prstClr val="black"/>
                </a:solidFill>
              </a:rPr>
              <a:t>①分野：　規制緩和</a:t>
            </a:r>
            <a:endParaRPr lang="en-US" altLang="ja-JP" sz="1400" dirty="0">
              <a:solidFill>
                <a:prstClr val="black"/>
              </a:solidFill>
            </a:endParaRPr>
          </a:p>
          <a:p>
            <a:endParaRPr lang="en-US" altLang="ja-JP" sz="1400" dirty="0">
              <a:solidFill>
                <a:prstClr val="black"/>
              </a:solidFill>
            </a:endParaRPr>
          </a:p>
          <a:p>
            <a:r>
              <a:rPr lang="ja-JP" altLang="en-US" sz="1400" dirty="0">
                <a:solidFill>
                  <a:prstClr val="black"/>
                </a:solidFill>
              </a:rPr>
              <a:t>②タイプ</a:t>
            </a:r>
            <a:endParaRPr lang="en-US" altLang="ja-JP" sz="1400" dirty="0">
              <a:solidFill>
                <a:prstClr val="black"/>
              </a:solidFill>
            </a:endParaRPr>
          </a:p>
          <a:p>
            <a:r>
              <a:rPr lang="ja-JP" altLang="en-US" sz="1400" dirty="0">
                <a:solidFill>
                  <a:prstClr val="black"/>
                </a:solidFill>
              </a:rPr>
              <a:t>　　☑　政策イノベーション</a:t>
            </a:r>
            <a:endParaRPr lang="en-US" altLang="ja-JP" sz="1400" dirty="0">
              <a:solidFill>
                <a:prstClr val="black"/>
              </a:solidFill>
            </a:endParaRPr>
          </a:p>
          <a:p>
            <a:r>
              <a:rPr lang="ja-JP" altLang="en-US" sz="1400" dirty="0">
                <a:solidFill>
                  <a:prstClr val="black"/>
                </a:solidFill>
              </a:rPr>
              <a:t>　　□ 　執行の刷新</a:t>
            </a:r>
            <a:endParaRPr lang="en-US" altLang="ja-JP" sz="1400" dirty="0">
              <a:solidFill>
                <a:prstClr val="black"/>
              </a:solidFill>
            </a:endParaRPr>
          </a:p>
          <a:p>
            <a:endParaRPr lang="en-US" altLang="ja-JP" sz="1400" dirty="0">
              <a:solidFill>
                <a:prstClr val="black"/>
              </a:solidFill>
            </a:endParaRPr>
          </a:p>
          <a:p>
            <a:r>
              <a:rPr lang="ja-JP" altLang="en-US" sz="1400" dirty="0">
                <a:solidFill>
                  <a:prstClr val="black"/>
                </a:solidFill>
              </a:rPr>
              <a:t>③改革スタイル</a:t>
            </a:r>
            <a:endParaRPr lang="en-US" altLang="ja-JP" sz="1400" dirty="0">
              <a:solidFill>
                <a:prstClr val="black"/>
              </a:solidFill>
            </a:endParaRPr>
          </a:p>
          <a:p>
            <a:r>
              <a:rPr lang="ja-JP" altLang="en-US" sz="1400" dirty="0">
                <a:solidFill>
                  <a:prstClr val="black"/>
                </a:solidFill>
              </a:rPr>
              <a:t>　　□　投資・予算</a:t>
            </a:r>
            <a:endParaRPr lang="en-US" altLang="ja-JP" sz="1400" dirty="0">
              <a:solidFill>
                <a:prstClr val="black"/>
              </a:solidFill>
            </a:endParaRPr>
          </a:p>
          <a:p>
            <a:r>
              <a:rPr lang="ja-JP" altLang="en-US" sz="1400" dirty="0">
                <a:solidFill>
                  <a:prstClr val="black"/>
                </a:solidFill>
              </a:rPr>
              <a:t>　　☑ 　条例・規則・運用ﾙｰﾙ</a:t>
            </a:r>
            <a:endParaRPr lang="en-US" altLang="ja-JP" sz="1400" dirty="0">
              <a:solidFill>
                <a:prstClr val="black"/>
              </a:solidFill>
            </a:endParaRPr>
          </a:p>
          <a:p>
            <a:r>
              <a:rPr lang="ja-JP" altLang="en-US" sz="1400" dirty="0">
                <a:solidFill>
                  <a:prstClr val="black"/>
                </a:solidFill>
              </a:rPr>
              <a:t>　　□　組織・経営形態</a:t>
            </a:r>
            <a:endParaRPr lang="en-US" altLang="ja-JP" sz="1400" dirty="0">
              <a:solidFill>
                <a:prstClr val="black"/>
              </a:solidFill>
            </a:endParaRPr>
          </a:p>
          <a:p>
            <a:r>
              <a:rPr lang="ja-JP" altLang="en-US" sz="1400" dirty="0">
                <a:solidFill>
                  <a:prstClr val="black"/>
                </a:solidFill>
              </a:rPr>
              <a:t>　　□　権限移譲</a:t>
            </a:r>
            <a:endParaRPr lang="en-US" altLang="ja-JP" sz="1400" dirty="0">
              <a:solidFill>
                <a:prstClr val="black"/>
              </a:solidFill>
            </a:endParaRPr>
          </a:p>
          <a:p>
            <a:endParaRPr lang="en-US" altLang="ja-JP" sz="1400" dirty="0">
              <a:solidFill>
                <a:prstClr val="black"/>
              </a:solidFill>
            </a:endParaRPr>
          </a:p>
          <a:p>
            <a:r>
              <a:rPr lang="ja-JP" altLang="en-US" sz="1400" dirty="0">
                <a:solidFill>
                  <a:prstClr val="black"/>
                </a:solidFill>
              </a:rPr>
              <a:t>④担当部局</a:t>
            </a:r>
            <a:endParaRPr lang="en-US" altLang="ja-JP" sz="1400" dirty="0">
              <a:solidFill>
                <a:prstClr val="black"/>
              </a:solidFill>
            </a:endParaRPr>
          </a:p>
          <a:p>
            <a:r>
              <a:rPr lang="ja-JP" altLang="en-US" sz="1400" dirty="0">
                <a:solidFill>
                  <a:prstClr val="black"/>
                </a:solidFill>
              </a:rPr>
              <a:t>　　市　市政改革室</a:t>
            </a:r>
            <a:endParaRPr lang="en-US" altLang="ja-JP" sz="1400" dirty="0">
              <a:solidFill>
                <a:prstClr val="black"/>
              </a:solidFill>
            </a:endParaRPr>
          </a:p>
          <a:p>
            <a:r>
              <a:rPr lang="ja-JP" altLang="en-US" sz="1400" dirty="0">
                <a:solidFill>
                  <a:prstClr val="black"/>
                </a:solidFill>
              </a:rPr>
              <a:t>　　　　  政策企画室</a:t>
            </a:r>
            <a:endParaRPr lang="en-US" altLang="ja-JP" sz="1400" dirty="0">
              <a:solidFill>
                <a:prstClr val="black"/>
              </a:solidFill>
            </a:endParaRPr>
          </a:p>
          <a:p>
            <a:r>
              <a:rPr lang="ja-JP" altLang="en-US" sz="1400" dirty="0">
                <a:solidFill>
                  <a:prstClr val="black"/>
                </a:solidFill>
              </a:rPr>
              <a:t>　　　　  総務局</a:t>
            </a:r>
            <a:endParaRPr lang="en-US" altLang="ja-JP" sz="1400" dirty="0">
              <a:solidFill>
                <a:prstClr val="black"/>
              </a:solidFill>
            </a:endParaRPr>
          </a:p>
          <a:p>
            <a:r>
              <a:rPr lang="ja-JP" altLang="en-US" sz="1400" dirty="0">
                <a:solidFill>
                  <a:prstClr val="black"/>
                </a:solidFill>
              </a:rPr>
              <a:t>　（規制・サービス改革部会）　　　　  </a:t>
            </a:r>
            <a:endParaRPr lang="en-US" altLang="ja-JP" sz="1400" dirty="0">
              <a:solidFill>
                <a:prstClr val="black"/>
              </a:solidFill>
            </a:endParaRPr>
          </a:p>
          <a:p>
            <a:endParaRPr lang="en-US" altLang="ja-JP" sz="1400" dirty="0">
              <a:solidFill>
                <a:prstClr val="black"/>
              </a:solidFill>
            </a:endParaRPr>
          </a:p>
          <a:p>
            <a:r>
              <a:rPr lang="ja-JP" altLang="en-US" sz="1400" dirty="0">
                <a:solidFill>
                  <a:prstClr val="black"/>
                </a:solidFill>
              </a:rPr>
              <a:t>⑤時期</a:t>
            </a:r>
            <a:endParaRPr lang="en-US" altLang="ja-JP" sz="1400" dirty="0">
              <a:solidFill>
                <a:prstClr val="black"/>
              </a:solidFill>
            </a:endParaRPr>
          </a:p>
          <a:p>
            <a:r>
              <a:rPr lang="ja-JP" altLang="en-US" sz="1400" dirty="0">
                <a:solidFill>
                  <a:prstClr val="black"/>
                </a:solidFill>
              </a:rPr>
              <a:t>　　</a:t>
            </a:r>
            <a:r>
              <a:rPr lang="en-US" altLang="ja-JP" sz="1400" dirty="0">
                <a:solidFill>
                  <a:prstClr val="black"/>
                </a:solidFill>
              </a:rPr>
              <a:t>2013</a:t>
            </a:r>
            <a:r>
              <a:rPr lang="ja-JP" altLang="en-US" sz="1400" dirty="0">
                <a:solidFill>
                  <a:prstClr val="black"/>
                </a:solidFill>
              </a:rPr>
              <a:t>年～</a:t>
            </a:r>
          </a:p>
        </p:txBody>
      </p:sp>
      <p:sp>
        <p:nvSpPr>
          <p:cNvPr id="7" name="テキスト ボックス 6"/>
          <p:cNvSpPr txBox="1"/>
          <p:nvPr/>
        </p:nvSpPr>
        <p:spPr>
          <a:xfrm>
            <a:off x="8279904" y="0"/>
            <a:ext cx="847650" cy="344710"/>
          </a:xfrm>
          <a:prstGeom prst="rect">
            <a:avLst/>
          </a:prstGeom>
          <a:noFill/>
        </p:spPr>
        <p:txBody>
          <a:bodyPr wrap="square" lIns="128016" tIns="64008" rIns="128016" bIns="64008" rtlCol="0">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r>
              <a:rPr lang="en-US" altLang="ja-JP" sz="1400" dirty="0" smtClean="0">
                <a:solidFill>
                  <a:prstClr val="black"/>
                </a:solidFill>
              </a:rPr>
              <a:t>A(44)</a:t>
            </a:r>
            <a:endParaRPr lang="en-US" altLang="ja-JP" sz="1400" dirty="0">
              <a:solidFill>
                <a:prstClr val="black"/>
              </a:solidFill>
            </a:endParaRPr>
          </a:p>
        </p:txBody>
      </p:sp>
      <p:sp>
        <p:nvSpPr>
          <p:cNvPr id="8" name="スライド番号プレースホルダ 7"/>
          <p:cNvSpPr>
            <a:spLocks noGrp="1"/>
          </p:cNvSpPr>
          <p:nvPr>
            <p:ph type="sldNum" sz="quarter" idx="12"/>
          </p:nvPr>
        </p:nvSpPr>
        <p:spPr/>
        <p:txBody>
          <a:bodyPr/>
          <a:lstStyle/>
          <a:p>
            <a:fld id="{CCEC3038-1CF1-4B63-9920-55248DCFBA97}" type="slidenum">
              <a:rPr lang="ja-JP" altLang="en-US" smtClean="0">
                <a:solidFill>
                  <a:prstClr val="black">
                    <a:tint val="75000"/>
                  </a:prstClr>
                </a:solidFill>
              </a:rPr>
              <a:pPr/>
              <a:t>206</a:t>
            </a:fld>
            <a:endParaRPr lang="ja-JP" altLang="en-US">
              <a:solidFill>
                <a:prstClr val="black">
                  <a:tint val="75000"/>
                </a:prstClr>
              </a:solidFill>
            </a:endParaRPr>
          </a:p>
        </p:txBody>
      </p:sp>
    </p:spTree>
    <p:extLst>
      <p:ext uri="{BB962C8B-B14F-4D97-AF65-F5344CB8AC3E}">
        <p14:creationId xmlns:p14="http://schemas.microsoft.com/office/powerpoint/2010/main" val="222225346"/>
      </p:ext>
    </p:extLst>
  </p:cSld>
  <p:clrMapOvr>
    <a:masterClrMapping/>
  </p:clrMapOvr>
</p:sld>
</file>

<file path=ppt/slides/slide2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角丸四角形 5"/>
          <p:cNvSpPr/>
          <p:nvPr/>
        </p:nvSpPr>
        <p:spPr>
          <a:xfrm>
            <a:off x="1428336" y="6015922"/>
            <a:ext cx="602235" cy="136300"/>
          </a:xfrm>
          <a:prstGeom prst="roundRect">
            <a:avLst>
              <a:gd name="adj" fmla="val 3640"/>
            </a:avLst>
          </a:prstGeom>
          <a:solidFill>
            <a:schemeClr val="accent6">
              <a:lumMod val="60000"/>
              <a:lumOff val="40000"/>
              <a:alpha val="5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p>
        </p:txBody>
      </p:sp>
      <p:sp>
        <p:nvSpPr>
          <p:cNvPr id="5" name="角丸四角形 4"/>
          <p:cNvSpPr/>
          <p:nvPr/>
        </p:nvSpPr>
        <p:spPr>
          <a:xfrm>
            <a:off x="1172905" y="6152222"/>
            <a:ext cx="4373597" cy="248580"/>
          </a:xfrm>
          <a:prstGeom prst="roundRect">
            <a:avLst>
              <a:gd name="adj" fmla="val 3640"/>
            </a:avLst>
          </a:prstGeom>
          <a:solidFill>
            <a:schemeClr val="accent6">
              <a:lumMod val="60000"/>
              <a:lumOff val="40000"/>
              <a:alpha val="5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p>
        </p:txBody>
      </p:sp>
      <p:graphicFrame>
        <p:nvGraphicFramePr>
          <p:cNvPr id="12" name="表 11"/>
          <p:cNvGraphicFramePr>
            <a:graphicFrameLocks noGrp="1"/>
          </p:cNvGraphicFramePr>
          <p:nvPr>
            <p:extLst/>
          </p:nvPr>
        </p:nvGraphicFramePr>
        <p:xfrm>
          <a:off x="971600" y="404668"/>
          <a:ext cx="7776864" cy="6132437"/>
        </p:xfrm>
        <a:graphic>
          <a:graphicData uri="http://schemas.openxmlformats.org/drawingml/2006/table">
            <a:tbl>
              <a:tblPr/>
              <a:tblGrid>
                <a:gridCol w="1440160">
                  <a:extLst>
                    <a:ext uri="{9D8B030D-6E8A-4147-A177-3AD203B41FA5}">
                      <a16:colId xmlns:a16="http://schemas.microsoft.com/office/drawing/2014/main" xmlns="" val="20000"/>
                    </a:ext>
                  </a:extLst>
                </a:gridCol>
                <a:gridCol w="3552395">
                  <a:extLst>
                    <a:ext uri="{9D8B030D-6E8A-4147-A177-3AD203B41FA5}">
                      <a16:colId xmlns:a16="http://schemas.microsoft.com/office/drawing/2014/main" xmlns="" val="20001"/>
                    </a:ext>
                  </a:extLst>
                </a:gridCol>
                <a:gridCol w="2784309">
                  <a:extLst>
                    <a:ext uri="{9D8B030D-6E8A-4147-A177-3AD203B41FA5}">
                      <a16:colId xmlns:a16="http://schemas.microsoft.com/office/drawing/2014/main" xmlns="" val="20002"/>
                    </a:ext>
                  </a:extLst>
                </a:gridCol>
              </a:tblGrid>
              <a:tr h="432047">
                <a:tc>
                  <a:txBody>
                    <a:bodyPr/>
                    <a:lstStyle/>
                    <a:p>
                      <a:pPr algn="ctr">
                        <a:lnSpc>
                          <a:spcPct val="115000"/>
                        </a:lnSpc>
                        <a:spcAft>
                          <a:spcPts val="0"/>
                        </a:spcAft>
                      </a:pPr>
                      <a:r>
                        <a:rPr lang="ja-JP" sz="1100" b="0" kern="100" dirty="0">
                          <a:solidFill>
                            <a:srgbClr val="000000"/>
                          </a:solidFill>
                          <a:latin typeface="Meiryo UI" pitchFamily="50" charset="-128"/>
                          <a:ea typeface="Meiryo UI" pitchFamily="50" charset="-128"/>
                          <a:cs typeface="Meiryo UI" pitchFamily="50" charset="-128"/>
                        </a:rPr>
                        <a:t>条例名</a:t>
                      </a:r>
                      <a:endParaRPr lang="ja-JP" sz="1100" b="0" kern="100" dirty="0">
                        <a:latin typeface="Meiryo UI" pitchFamily="50" charset="-128"/>
                        <a:ea typeface="Meiryo UI" pitchFamily="50" charset="-128"/>
                        <a:cs typeface="Meiryo UI" pitchFamily="50" charset="-128"/>
                      </a:endParaRPr>
                    </a:p>
                  </a:txBody>
                  <a:tcPr marL="44651" marR="44651" marT="11576" marB="11576"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ja-JP" sz="1100" b="0" kern="100" dirty="0">
                          <a:solidFill>
                            <a:srgbClr val="000000"/>
                          </a:solidFill>
                          <a:latin typeface="Meiryo UI" pitchFamily="50" charset="-128"/>
                          <a:ea typeface="Meiryo UI" pitchFamily="50" charset="-128"/>
                          <a:cs typeface="Meiryo UI" pitchFamily="50" charset="-128"/>
                        </a:rPr>
                        <a:t>改善内容</a:t>
                      </a:r>
                      <a:endParaRPr lang="ja-JP" sz="1100" b="0" kern="100" dirty="0">
                        <a:latin typeface="Meiryo UI" pitchFamily="50" charset="-128"/>
                        <a:ea typeface="Meiryo UI" pitchFamily="50" charset="-128"/>
                        <a:cs typeface="Meiryo UI" pitchFamily="50" charset="-128"/>
                      </a:endParaRPr>
                    </a:p>
                  </a:txBody>
                  <a:tcPr marL="44651" marR="44651" marT="11576" marB="11576"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ja-JP" altLang="en-US" sz="1100" b="0" kern="100" dirty="0">
                          <a:latin typeface="Meiryo UI" pitchFamily="50" charset="-128"/>
                          <a:ea typeface="Meiryo UI" pitchFamily="50" charset="-128"/>
                          <a:cs typeface="Meiryo UI" pitchFamily="50" charset="-128"/>
                        </a:rPr>
                        <a:t>期待される効果</a:t>
                      </a:r>
                      <a:endParaRPr lang="ja-JP" sz="1100" b="0" kern="100" dirty="0">
                        <a:latin typeface="Meiryo UI" pitchFamily="50" charset="-128"/>
                        <a:ea typeface="Meiryo UI" pitchFamily="50" charset="-128"/>
                        <a:cs typeface="Meiryo UI" pitchFamily="50" charset="-128"/>
                      </a:endParaRPr>
                    </a:p>
                  </a:txBody>
                  <a:tcPr marL="44651" marR="44651" marT="11576" marB="11576"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0"/>
                  </a:ext>
                </a:extLst>
              </a:tr>
              <a:tr h="1613587">
                <a:tc>
                  <a:txBody>
                    <a:bodyPr/>
                    <a:lstStyle/>
                    <a:p>
                      <a:pPr algn="just">
                        <a:lnSpc>
                          <a:spcPct val="115000"/>
                        </a:lnSpc>
                        <a:spcAft>
                          <a:spcPts val="0"/>
                        </a:spcAft>
                      </a:pPr>
                      <a:endParaRPr lang="en-US" altLang="ja-JP" sz="1100" kern="100" dirty="0">
                        <a:solidFill>
                          <a:srgbClr val="000000"/>
                        </a:solidFill>
                        <a:latin typeface="Meiryo UI" pitchFamily="50" charset="-128"/>
                        <a:ea typeface="Meiryo UI" pitchFamily="50" charset="-128"/>
                        <a:cs typeface="Meiryo UI" pitchFamily="50" charset="-128"/>
                      </a:endParaRPr>
                    </a:p>
                    <a:p>
                      <a:pPr algn="just">
                        <a:lnSpc>
                          <a:spcPct val="115000"/>
                        </a:lnSpc>
                        <a:spcAft>
                          <a:spcPts val="0"/>
                        </a:spcAft>
                      </a:pPr>
                      <a:r>
                        <a:rPr lang="ja-JP" sz="1100" kern="100" dirty="0">
                          <a:solidFill>
                            <a:srgbClr val="000000"/>
                          </a:solidFill>
                          <a:latin typeface="Meiryo UI" pitchFamily="50" charset="-128"/>
                          <a:ea typeface="Meiryo UI" pitchFamily="50" charset="-128"/>
                          <a:cs typeface="Meiryo UI" pitchFamily="50" charset="-128"/>
                        </a:rPr>
                        <a:t>建築物における駐車施設の附置に関する条例 </a:t>
                      </a:r>
                      <a:endParaRPr lang="ja-JP" sz="1100" kern="100" dirty="0">
                        <a:latin typeface="Meiryo UI" pitchFamily="50" charset="-128"/>
                        <a:ea typeface="Meiryo UI" pitchFamily="50" charset="-128"/>
                        <a:cs typeface="Meiryo UI" pitchFamily="50" charset="-128"/>
                      </a:endParaRPr>
                    </a:p>
                  </a:txBody>
                  <a:tcPr marL="44651" marR="44651" marT="11576" marB="11576">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110490" indent="-110490" algn="just">
                        <a:lnSpc>
                          <a:spcPct val="115000"/>
                        </a:lnSpc>
                        <a:spcAft>
                          <a:spcPts val="0"/>
                        </a:spcAft>
                      </a:pPr>
                      <a:endParaRPr lang="en-US" altLang="ja-JP" sz="1100" kern="100" dirty="0">
                        <a:solidFill>
                          <a:srgbClr val="000000"/>
                        </a:solidFill>
                        <a:latin typeface="Meiryo UI" pitchFamily="50" charset="-128"/>
                        <a:ea typeface="Meiryo UI" pitchFamily="50" charset="-128"/>
                        <a:cs typeface="Meiryo UI" pitchFamily="50" charset="-128"/>
                      </a:endParaRPr>
                    </a:p>
                    <a:p>
                      <a:pPr marL="110490" indent="-110490" algn="just">
                        <a:lnSpc>
                          <a:spcPct val="115000"/>
                        </a:lnSpc>
                        <a:spcAft>
                          <a:spcPts val="0"/>
                        </a:spcAft>
                      </a:pPr>
                      <a:r>
                        <a:rPr lang="ja-JP" sz="1100" kern="100" dirty="0">
                          <a:solidFill>
                            <a:srgbClr val="000000"/>
                          </a:solidFill>
                          <a:latin typeface="Meiryo UI" pitchFamily="50" charset="-128"/>
                          <a:ea typeface="Meiryo UI" pitchFamily="50" charset="-128"/>
                          <a:cs typeface="Meiryo UI" pitchFamily="50" charset="-128"/>
                        </a:rPr>
                        <a:t>・建築物の新築又は増築の場合の駐車施設の附置義務及び基準（建築物を建築する際に必要な駐車場１台当たりの床面積）のほか、建築物の用途変更の場合の駐車施設の附置義務及び基準や、駐車施設等の附置の特例措置。</a:t>
                      </a:r>
                      <a:endParaRPr lang="en-US" altLang="ja-JP" sz="1100" kern="100" dirty="0">
                        <a:solidFill>
                          <a:srgbClr val="000000"/>
                        </a:solidFill>
                        <a:latin typeface="Meiryo UI" pitchFamily="50" charset="-128"/>
                        <a:ea typeface="Meiryo UI" pitchFamily="50" charset="-128"/>
                        <a:cs typeface="Meiryo UI" pitchFamily="50" charset="-128"/>
                      </a:endParaRPr>
                    </a:p>
                    <a:p>
                      <a:pPr marL="110490" indent="-110490" algn="just">
                        <a:lnSpc>
                          <a:spcPct val="115000"/>
                        </a:lnSpc>
                        <a:spcAft>
                          <a:spcPts val="0"/>
                        </a:spcAft>
                      </a:pPr>
                      <a:endParaRPr lang="ja-JP" sz="1100" kern="100" dirty="0">
                        <a:latin typeface="Meiryo UI" pitchFamily="50" charset="-128"/>
                        <a:ea typeface="Meiryo UI" pitchFamily="50" charset="-128"/>
                        <a:cs typeface="Meiryo UI" pitchFamily="50" charset="-128"/>
                      </a:endParaRPr>
                    </a:p>
                    <a:p>
                      <a:pPr indent="139700" algn="just">
                        <a:lnSpc>
                          <a:spcPct val="115000"/>
                        </a:lnSpc>
                        <a:spcAft>
                          <a:spcPts val="0"/>
                        </a:spcAft>
                      </a:pPr>
                      <a:r>
                        <a:rPr lang="ja-JP" sz="1100" kern="100" dirty="0">
                          <a:solidFill>
                            <a:srgbClr val="000000"/>
                          </a:solidFill>
                          <a:latin typeface="Meiryo UI" pitchFamily="50" charset="-128"/>
                          <a:ea typeface="Meiryo UI" pitchFamily="50" charset="-128"/>
                          <a:cs typeface="Meiryo UI" pitchFamily="50" charset="-128"/>
                        </a:rPr>
                        <a:t>⇒</a:t>
                      </a:r>
                      <a:r>
                        <a:rPr lang="en-US" sz="1100" kern="100" dirty="0">
                          <a:solidFill>
                            <a:srgbClr val="000000"/>
                          </a:solidFill>
                          <a:latin typeface="Meiryo UI" pitchFamily="50" charset="-128"/>
                          <a:ea typeface="Meiryo UI" pitchFamily="50" charset="-128"/>
                          <a:cs typeface="Meiryo UI" pitchFamily="50" charset="-128"/>
                        </a:rPr>
                        <a:t>25</a:t>
                      </a:r>
                      <a:r>
                        <a:rPr lang="ja-JP" sz="1100" kern="100" dirty="0">
                          <a:solidFill>
                            <a:srgbClr val="000000"/>
                          </a:solidFill>
                          <a:latin typeface="Meiryo UI" pitchFamily="50" charset="-128"/>
                          <a:ea typeface="Meiryo UI" pitchFamily="50" charset="-128"/>
                          <a:cs typeface="Meiryo UI" pitchFamily="50" charset="-128"/>
                        </a:rPr>
                        <a:t>年度実施の実態調査結果に基づき、改正（緩</a:t>
                      </a:r>
                      <a:r>
                        <a:rPr lang="ja-JP" altLang="en-US" sz="1100" kern="100" dirty="0">
                          <a:solidFill>
                            <a:srgbClr val="000000"/>
                          </a:solidFill>
                          <a:latin typeface="Meiryo UI" pitchFamily="50" charset="-128"/>
                          <a:ea typeface="Meiryo UI" pitchFamily="50" charset="-128"/>
                          <a:cs typeface="Meiryo UI" pitchFamily="50" charset="-128"/>
                        </a:rPr>
                        <a:t>　</a:t>
                      </a:r>
                      <a:endParaRPr lang="en-US" altLang="ja-JP" sz="1100" kern="100" dirty="0">
                        <a:solidFill>
                          <a:srgbClr val="000000"/>
                        </a:solidFill>
                        <a:latin typeface="Meiryo UI" pitchFamily="50" charset="-128"/>
                        <a:ea typeface="Meiryo UI" pitchFamily="50" charset="-128"/>
                        <a:cs typeface="Meiryo UI" pitchFamily="50" charset="-128"/>
                      </a:endParaRPr>
                    </a:p>
                    <a:p>
                      <a:pPr indent="139700" algn="just">
                        <a:lnSpc>
                          <a:spcPct val="115000"/>
                        </a:lnSpc>
                        <a:spcAft>
                          <a:spcPts val="0"/>
                        </a:spcAft>
                      </a:pPr>
                      <a:r>
                        <a:rPr lang="ja-JP" altLang="en-US" sz="1100" kern="100" dirty="0">
                          <a:solidFill>
                            <a:srgbClr val="000000"/>
                          </a:solidFill>
                          <a:latin typeface="Meiryo UI" pitchFamily="50" charset="-128"/>
                          <a:ea typeface="Meiryo UI" pitchFamily="50" charset="-128"/>
                          <a:cs typeface="Meiryo UI" pitchFamily="50" charset="-128"/>
                        </a:rPr>
                        <a:t>　　</a:t>
                      </a:r>
                      <a:r>
                        <a:rPr lang="ja-JP" sz="1100" kern="100" dirty="0">
                          <a:solidFill>
                            <a:srgbClr val="000000"/>
                          </a:solidFill>
                          <a:latin typeface="Meiryo UI" pitchFamily="50" charset="-128"/>
                          <a:ea typeface="Meiryo UI" pitchFamily="50" charset="-128"/>
                          <a:cs typeface="Meiryo UI" pitchFamily="50" charset="-128"/>
                        </a:rPr>
                        <a:t>和）</a:t>
                      </a:r>
                      <a:r>
                        <a:rPr lang="ja-JP" altLang="en-US" sz="1100" kern="100" dirty="0">
                          <a:solidFill>
                            <a:srgbClr val="000000"/>
                          </a:solidFill>
                          <a:latin typeface="Meiryo UI" pitchFamily="50" charset="-128"/>
                          <a:ea typeface="Meiryo UI" pitchFamily="50" charset="-128"/>
                          <a:cs typeface="Meiryo UI" pitchFamily="50" charset="-128"/>
                        </a:rPr>
                        <a:t>済み</a:t>
                      </a:r>
                      <a:endParaRPr lang="ja-JP" sz="1100" kern="100" dirty="0">
                        <a:latin typeface="Meiryo UI" pitchFamily="50" charset="-128"/>
                        <a:ea typeface="Meiryo UI" pitchFamily="50" charset="-128"/>
                        <a:cs typeface="Meiryo UI" pitchFamily="50" charset="-128"/>
                      </a:endParaRPr>
                    </a:p>
                  </a:txBody>
                  <a:tcPr marL="44651" marR="44651" marT="11576" marB="11576">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endParaRPr kumimoji="1" lang="en-US" altLang="ja-JP" sz="1100" kern="1200" dirty="0">
                        <a:solidFill>
                          <a:schemeClr val="tx1"/>
                        </a:solidFill>
                        <a:latin typeface="Meiryo UI" pitchFamily="50" charset="-128"/>
                        <a:ea typeface="Meiryo UI" pitchFamily="50" charset="-128"/>
                        <a:cs typeface="Meiryo UI" pitchFamily="50" charset="-128"/>
                      </a:endParaRPr>
                    </a:p>
                    <a:p>
                      <a:r>
                        <a:rPr kumimoji="1" lang="ja-JP" altLang="en-US" sz="1100" kern="1200" dirty="0">
                          <a:solidFill>
                            <a:schemeClr val="tx1"/>
                          </a:solidFill>
                          <a:latin typeface="Meiryo UI" pitchFamily="50" charset="-128"/>
                          <a:ea typeface="Meiryo UI" pitchFamily="50" charset="-128"/>
                          <a:cs typeface="Meiryo UI" pitchFamily="50" charset="-128"/>
                        </a:rPr>
                        <a:t>供給過剰となっている都心部の既存駐車施設の有効利用が図られ、将来の駐車施設の需給バランスが是正される。</a:t>
                      </a:r>
                      <a:endParaRPr kumimoji="1" lang="en-US" altLang="ja-JP" sz="1100" kern="1200" dirty="0">
                        <a:solidFill>
                          <a:schemeClr val="tx1"/>
                        </a:solidFill>
                        <a:latin typeface="Meiryo UI" pitchFamily="50" charset="-128"/>
                        <a:ea typeface="Meiryo UI" pitchFamily="50" charset="-128"/>
                        <a:cs typeface="Meiryo UI" pitchFamily="50" charset="-128"/>
                      </a:endParaRPr>
                    </a:p>
                    <a:p>
                      <a:r>
                        <a:rPr kumimoji="1" lang="en-US" altLang="ja-JP" sz="1100" kern="1200" dirty="0">
                          <a:solidFill>
                            <a:schemeClr val="tx1"/>
                          </a:solidFill>
                          <a:latin typeface="Meiryo UI" pitchFamily="50" charset="-128"/>
                          <a:ea typeface="Meiryo UI" pitchFamily="50" charset="-128"/>
                          <a:cs typeface="Meiryo UI" pitchFamily="50" charset="-128"/>
                        </a:rPr>
                        <a:t>    </a:t>
                      </a:r>
                      <a:endParaRPr kumimoji="1" lang="ja-JP" altLang="ja-JP" sz="1100" kern="1200" dirty="0">
                        <a:solidFill>
                          <a:schemeClr val="tx1"/>
                        </a:solidFill>
                        <a:latin typeface="Meiryo UI" pitchFamily="50" charset="-128"/>
                        <a:ea typeface="Meiryo UI" pitchFamily="50" charset="-128"/>
                        <a:cs typeface="Meiryo UI" pitchFamily="50" charset="-128"/>
                      </a:endParaRPr>
                    </a:p>
                    <a:p>
                      <a:pPr algn="just">
                        <a:lnSpc>
                          <a:spcPct val="115000"/>
                        </a:lnSpc>
                        <a:spcAft>
                          <a:spcPts val="0"/>
                        </a:spcAft>
                      </a:pPr>
                      <a:endParaRPr lang="ja-JP" sz="1100" kern="100" dirty="0">
                        <a:latin typeface="Meiryo UI" pitchFamily="50" charset="-128"/>
                        <a:ea typeface="Meiryo UI" pitchFamily="50" charset="-128"/>
                        <a:cs typeface="Meiryo UI" pitchFamily="50" charset="-128"/>
                      </a:endParaRPr>
                    </a:p>
                  </a:txBody>
                  <a:tcPr marL="44651" marR="44651" marT="11576" marB="11576">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1"/>
                  </a:ext>
                </a:extLst>
              </a:tr>
              <a:tr h="2210211">
                <a:tc>
                  <a:txBody>
                    <a:bodyPr/>
                    <a:lstStyle/>
                    <a:p>
                      <a:pPr algn="just">
                        <a:lnSpc>
                          <a:spcPct val="115000"/>
                        </a:lnSpc>
                        <a:spcAft>
                          <a:spcPts val="0"/>
                        </a:spcAft>
                      </a:pPr>
                      <a:endParaRPr lang="en-US" altLang="zh-CN" sz="1100" kern="100" dirty="0">
                        <a:solidFill>
                          <a:srgbClr val="000000"/>
                        </a:solidFill>
                        <a:latin typeface="Meiryo UI" pitchFamily="50" charset="-128"/>
                        <a:ea typeface="Meiryo UI" pitchFamily="50" charset="-128"/>
                        <a:cs typeface="Meiryo UI" pitchFamily="50" charset="-128"/>
                      </a:endParaRPr>
                    </a:p>
                    <a:p>
                      <a:pPr algn="just">
                        <a:lnSpc>
                          <a:spcPct val="115000"/>
                        </a:lnSpc>
                        <a:spcAft>
                          <a:spcPts val="0"/>
                        </a:spcAft>
                      </a:pPr>
                      <a:r>
                        <a:rPr lang="zh-CN" sz="1100" kern="100" dirty="0">
                          <a:solidFill>
                            <a:srgbClr val="000000"/>
                          </a:solidFill>
                          <a:latin typeface="Meiryo UI" pitchFamily="50" charset="-128"/>
                          <a:ea typeface="Meiryo UI" pitchFamily="50" charset="-128"/>
                          <a:cs typeface="Meiryo UI" pitchFamily="50" charset="-128"/>
                        </a:rPr>
                        <a:t>普通河川管理条例 </a:t>
                      </a:r>
                      <a:endParaRPr lang="ja-JP" sz="1100" kern="100" dirty="0">
                        <a:latin typeface="Meiryo UI" pitchFamily="50" charset="-128"/>
                        <a:ea typeface="Meiryo UI" pitchFamily="50" charset="-128"/>
                        <a:cs typeface="Meiryo UI" pitchFamily="50" charset="-128"/>
                      </a:endParaRPr>
                    </a:p>
                  </a:txBody>
                  <a:tcPr marL="44651" marR="44651" marT="11576" marB="11576">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139700" indent="-139700" algn="just">
                        <a:lnSpc>
                          <a:spcPct val="115000"/>
                        </a:lnSpc>
                        <a:spcAft>
                          <a:spcPts val="0"/>
                        </a:spcAft>
                      </a:pPr>
                      <a:endParaRPr lang="en-US" altLang="ja-JP" sz="1100" kern="100" dirty="0">
                        <a:solidFill>
                          <a:srgbClr val="000000"/>
                        </a:solidFill>
                        <a:latin typeface="Meiryo UI" pitchFamily="50" charset="-128"/>
                        <a:ea typeface="Meiryo UI" pitchFamily="50" charset="-128"/>
                        <a:cs typeface="Meiryo UI" pitchFamily="50" charset="-128"/>
                      </a:endParaRPr>
                    </a:p>
                    <a:p>
                      <a:pPr marL="139700" indent="-139700" algn="just">
                        <a:lnSpc>
                          <a:spcPct val="115000"/>
                        </a:lnSpc>
                        <a:spcAft>
                          <a:spcPts val="0"/>
                        </a:spcAft>
                      </a:pPr>
                      <a:r>
                        <a:rPr lang="ja-JP" sz="1100" kern="100" dirty="0">
                          <a:solidFill>
                            <a:srgbClr val="000000"/>
                          </a:solidFill>
                          <a:latin typeface="Meiryo UI" pitchFamily="50" charset="-128"/>
                          <a:ea typeface="Meiryo UI" pitchFamily="50" charset="-128"/>
                          <a:cs typeface="Meiryo UI" pitchFamily="50" charset="-128"/>
                        </a:rPr>
                        <a:t>・河川敷地に設置した工作物の所有権の移転に伴う河川敷地の占用許可（占用許可制の廃止）のほか、許可が得られない場合の撤去及び原状回復義務、行為の許可にあたって立てた保証人の連帯責任、許可の取消等による損害に対する補償を行わない旨の規定、沿岸地使用者による河川の損害防止工事等の実施の権限及び同工事を本市が委託施工した場合の手数料の納付等、行為の許可を受けた者の義務の不履行に対する代執行。</a:t>
                      </a:r>
                      <a:endParaRPr lang="en-US" altLang="ja-JP" sz="1100" kern="100" dirty="0">
                        <a:solidFill>
                          <a:srgbClr val="000000"/>
                        </a:solidFill>
                        <a:latin typeface="Meiryo UI" pitchFamily="50" charset="-128"/>
                        <a:ea typeface="Meiryo UI" pitchFamily="50" charset="-128"/>
                        <a:cs typeface="Meiryo UI" pitchFamily="50" charset="-128"/>
                      </a:endParaRPr>
                    </a:p>
                    <a:p>
                      <a:pPr marL="139700" indent="-139700" algn="just">
                        <a:lnSpc>
                          <a:spcPct val="115000"/>
                        </a:lnSpc>
                        <a:spcAft>
                          <a:spcPts val="0"/>
                        </a:spcAft>
                      </a:pPr>
                      <a:endParaRPr lang="en-US" altLang="ja-JP" sz="1100" kern="100" dirty="0">
                        <a:solidFill>
                          <a:srgbClr val="000000"/>
                        </a:solidFill>
                        <a:latin typeface="Meiryo UI" pitchFamily="50" charset="-128"/>
                        <a:ea typeface="Meiryo UI" pitchFamily="50" charset="-128"/>
                        <a:cs typeface="Meiryo UI" pitchFamily="50" charset="-128"/>
                      </a:endParaRPr>
                    </a:p>
                    <a:p>
                      <a:pPr marL="139700" indent="-139700" algn="just">
                        <a:lnSpc>
                          <a:spcPct val="115000"/>
                        </a:lnSpc>
                        <a:spcAft>
                          <a:spcPts val="0"/>
                        </a:spcAft>
                      </a:pPr>
                      <a:r>
                        <a:rPr lang="ja-JP" altLang="en-US" sz="1100" kern="100" dirty="0">
                          <a:solidFill>
                            <a:srgbClr val="000000"/>
                          </a:solidFill>
                          <a:latin typeface="Meiryo UI" pitchFamily="50" charset="-128"/>
                          <a:ea typeface="Meiryo UI" pitchFamily="50" charset="-128"/>
                          <a:cs typeface="Meiryo UI" pitchFamily="50" charset="-128"/>
                        </a:rPr>
                        <a:t>　　</a:t>
                      </a:r>
                      <a:r>
                        <a:rPr lang="ja-JP" sz="1100" kern="100" dirty="0">
                          <a:solidFill>
                            <a:srgbClr val="000000"/>
                          </a:solidFill>
                          <a:latin typeface="Meiryo UI" pitchFamily="50" charset="-128"/>
                          <a:ea typeface="Meiryo UI" pitchFamily="50" charset="-128"/>
                          <a:cs typeface="Meiryo UI" pitchFamily="50" charset="-128"/>
                        </a:rPr>
                        <a:t>⇒改正済み（規定の緩和） </a:t>
                      </a:r>
                      <a:endParaRPr lang="ja-JP" sz="1100" kern="100" dirty="0">
                        <a:latin typeface="Meiryo UI" pitchFamily="50" charset="-128"/>
                        <a:ea typeface="Meiryo UI" pitchFamily="50" charset="-128"/>
                        <a:cs typeface="Meiryo UI" pitchFamily="50" charset="-128"/>
                      </a:endParaRPr>
                    </a:p>
                  </a:txBody>
                  <a:tcPr marL="44651" marR="44651" marT="11576" marB="11576">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139700" indent="-139700" algn="just">
                        <a:lnSpc>
                          <a:spcPct val="115000"/>
                        </a:lnSpc>
                        <a:spcAft>
                          <a:spcPts val="0"/>
                        </a:spcAft>
                      </a:pPr>
                      <a:endParaRPr lang="en-US" altLang="ja-JP" sz="1100" kern="100" dirty="0">
                        <a:latin typeface="Meiryo UI" pitchFamily="50" charset="-128"/>
                        <a:ea typeface="Meiryo UI" pitchFamily="50" charset="-128"/>
                        <a:cs typeface="Meiryo UI" pitchFamily="50" charset="-128"/>
                      </a:endParaRPr>
                    </a:p>
                    <a:p>
                      <a:pPr marL="139700" indent="-139700" algn="just">
                        <a:lnSpc>
                          <a:spcPct val="115000"/>
                        </a:lnSpc>
                        <a:spcAft>
                          <a:spcPts val="0"/>
                        </a:spcAft>
                      </a:pPr>
                      <a:r>
                        <a:rPr lang="ja-JP" altLang="en-US" sz="1100" kern="100" dirty="0">
                          <a:latin typeface="Meiryo UI" pitchFamily="50" charset="-128"/>
                          <a:ea typeface="Meiryo UI" pitchFamily="50" charset="-128"/>
                          <a:cs typeface="Meiryo UI" pitchFamily="50" charset="-128"/>
                        </a:rPr>
                        <a:t>・他水準に緩和したことにより、手続きの簡</a:t>
                      </a:r>
                      <a:endParaRPr lang="en-US" altLang="ja-JP" sz="1100" kern="100" dirty="0">
                        <a:latin typeface="Meiryo UI" pitchFamily="50" charset="-128"/>
                        <a:ea typeface="Meiryo UI" pitchFamily="50" charset="-128"/>
                        <a:cs typeface="Meiryo UI" pitchFamily="50" charset="-128"/>
                      </a:endParaRPr>
                    </a:p>
                    <a:p>
                      <a:pPr marL="139700" indent="-139700" algn="just">
                        <a:lnSpc>
                          <a:spcPct val="115000"/>
                        </a:lnSpc>
                        <a:spcAft>
                          <a:spcPts val="0"/>
                        </a:spcAft>
                      </a:pPr>
                      <a:r>
                        <a:rPr lang="ja-JP" altLang="en-US" sz="1100" kern="100" dirty="0">
                          <a:latin typeface="Meiryo UI" pitchFamily="50" charset="-128"/>
                          <a:ea typeface="Meiryo UI" pitchFamily="50" charset="-128"/>
                          <a:cs typeface="Meiryo UI" pitchFamily="50" charset="-128"/>
                        </a:rPr>
                        <a:t>素化など事業者等への負担感の軽減が</a:t>
                      </a:r>
                      <a:endParaRPr lang="en-US" altLang="ja-JP" sz="1100" kern="100" dirty="0">
                        <a:latin typeface="Meiryo UI" pitchFamily="50" charset="-128"/>
                        <a:ea typeface="Meiryo UI" pitchFamily="50" charset="-128"/>
                        <a:cs typeface="Meiryo UI" pitchFamily="50" charset="-128"/>
                      </a:endParaRPr>
                    </a:p>
                    <a:p>
                      <a:pPr marL="139700" indent="-139700" algn="just">
                        <a:lnSpc>
                          <a:spcPct val="115000"/>
                        </a:lnSpc>
                        <a:spcAft>
                          <a:spcPts val="0"/>
                        </a:spcAft>
                      </a:pPr>
                      <a:r>
                        <a:rPr lang="ja-JP" altLang="en-US" sz="1100" kern="100" dirty="0">
                          <a:latin typeface="Meiryo UI" pitchFamily="50" charset="-128"/>
                          <a:ea typeface="Meiryo UI" pitchFamily="50" charset="-128"/>
                          <a:cs typeface="Meiryo UI" pitchFamily="50" charset="-128"/>
                        </a:rPr>
                        <a:t>図られる。</a:t>
                      </a:r>
                      <a:endParaRPr lang="en-US" altLang="ja-JP" sz="1100" kern="100" dirty="0">
                        <a:latin typeface="Meiryo UI" pitchFamily="50" charset="-128"/>
                        <a:ea typeface="Meiryo UI" pitchFamily="50" charset="-128"/>
                        <a:cs typeface="Meiryo UI" pitchFamily="50" charset="-128"/>
                      </a:endParaRPr>
                    </a:p>
                    <a:p>
                      <a:pPr marL="139700" indent="-139700" algn="just">
                        <a:lnSpc>
                          <a:spcPct val="115000"/>
                        </a:lnSpc>
                        <a:spcAft>
                          <a:spcPts val="0"/>
                        </a:spcAft>
                      </a:pPr>
                      <a:endParaRPr lang="ja-JP" sz="1100" kern="100" dirty="0">
                        <a:latin typeface="Meiryo UI" pitchFamily="50" charset="-128"/>
                        <a:ea typeface="Meiryo UI" pitchFamily="50" charset="-128"/>
                        <a:cs typeface="Meiryo UI" pitchFamily="50" charset="-128"/>
                      </a:endParaRPr>
                    </a:p>
                  </a:txBody>
                  <a:tcPr marL="44651" marR="44651" marT="11576" marB="11576">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2"/>
                  </a:ext>
                </a:extLst>
              </a:tr>
              <a:tr h="1876592">
                <a:tc gridSpan="3">
                  <a:txBody>
                    <a:bodyPr/>
                    <a:lstStyle/>
                    <a:p>
                      <a:pPr marL="0" marR="0" indent="0" algn="just" defTabSz="914400" rtl="0" eaLnBrk="1" fontAlgn="auto" latinLnBrk="0" hangingPunct="1">
                        <a:lnSpc>
                          <a:spcPct val="115000"/>
                        </a:lnSpc>
                        <a:spcBef>
                          <a:spcPts val="0"/>
                        </a:spcBef>
                        <a:spcAft>
                          <a:spcPts val="0"/>
                        </a:spcAft>
                        <a:buClrTx/>
                        <a:buSzTx/>
                        <a:buFontTx/>
                        <a:buNone/>
                        <a:tabLst/>
                        <a:defRPr/>
                      </a:pPr>
                      <a:endParaRPr lang="en-US" altLang="ja-JP" sz="1100" kern="100" dirty="0">
                        <a:latin typeface="Meiryo UI" pitchFamily="50" charset="-128"/>
                        <a:ea typeface="Meiryo UI" pitchFamily="50" charset="-128"/>
                        <a:cs typeface="Meiryo UI" pitchFamily="50" charset="-128"/>
                      </a:endParaRPr>
                    </a:p>
                    <a:p>
                      <a:pPr marL="0" marR="0" indent="0" algn="just" defTabSz="914400" rtl="0" eaLnBrk="1" fontAlgn="auto" latinLnBrk="0" hangingPunct="1">
                        <a:lnSpc>
                          <a:spcPct val="115000"/>
                        </a:lnSpc>
                        <a:spcBef>
                          <a:spcPts val="0"/>
                        </a:spcBef>
                        <a:spcAft>
                          <a:spcPts val="0"/>
                        </a:spcAft>
                        <a:buClrTx/>
                        <a:buSzTx/>
                        <a:buFontTx/>
                        <a:buNone/>
                        <a:tabLst/>
                        <a:defRPr/>
                      </a:pPr>
                      <a:r>
                        <a:rPr lang="ja-JP" altLang="en-US" sz="1100" kern="100" dirty="0">
                          <a:latin typeface="Meiryo UI" pitchFamily="50" charset="-128"/>
                          <a:ea typeface="Meiryo UI" pitchFamily="50" charset="-128"/>
                          <a:cs typeface="Meiryo UI" pitchFamily="50" charset="-128"/>
                        </a:rPr>
                        <a:t>その他にも、</a:t>
                      </a:r>
                      <a:r>
                        <a:rPr lang="ja-JP" altLang="en-US" sz="1100" kern="100" dirty="0">
                          <a:solidFill>
                            <a:schemeClr val="tx1"/>
                          </a:solidFill>
                          <a:latin typeface="Meiryo UI" pitchFamily="50" charset="-128"/>
                          <a:ea typeface="Meiryo UI" pitchFamily="50" charset="-128"/>
                          <a:cs typeface="Meiryo UI" pitchFamily="50" charset="-128"/>
                        </a:rPr>
                        <a:t>以下の条例・規則の</a:t>
                      </a:r>
                      <a:r>
                        <a:rPr kumimoji="1" lang="ja-JP" altLang="en-US" sz="1100" kern="100" dirty="0">
                          <a:solidFill>
                            <a:schemeClr val="tx1"/>
                          </a:solidFill>
                          <a:latin typeface="Meiryo UI" pitchFamily="50" charset="-128"/>
                          <a:ea typeface="Meiryo UI" pitchFamily="50" charset="-128"/>
                          <a:cs typeface="Meiryo UI" pitchFamily="50" charset="-128"/>
                        </a:rPr>
                        <a:t>改正等を行った</a:t>
                      </a:r>
                      <a:r>
                        <a:rPr lang="ja-JP" altLang="en-US" sz="1100" kern="100" dirty="0">
                          <a:solidFill>
                            <a:schemeClr val="tx1"/>
                          </a:solidFill>
                          <a:latin typeface="Meiryo UI" pitchFamily="50" charset="-128"/>
                          <a:ea typeface="Meiryo UI" pitchFamily="50" charset="-128"/>
                          <a:cs typeface="Meiryo UI" pitchFamily="50" charset="-128"/>
                        </a:rPr>
                        <a:t>。</a:t>
                      </a:r>
                      <a:endParaRPr lang="en-US" altLang="ja-JP" sz="1100" kern="100" dirty="0">
                        <a:solidFill>
                          <a:schemeClr val="tx1"/>
                        </a:solidFill>
                        <a:latin typeface="Meiryo UI" pitchFamily="50" charset="-128"/>
                        <a:ea typeface="Meiryo UI" pitchFamily="50" charset="-128"/>
                        <a:cs typeface="Meiryo UI" pitchFamily="50" charset="-128"/>
                      </a:endParaRPr>
                    </a:p>
                    <a:p>
                      <a:pPr marL="0" marR="0" indent="0" algn="just" defTabSz="914400" rtl="0" eaLnBrk="1" fontAlgn="auto" latinLnBrk="0" hangingPunct="1">
                        <a:lnSpc>
                          <a:spcPct val="115000"/>
                        </a:lnSpc>
                        <a:spcBef>
                          <a:spcPts val="0"/>
                        </a:spcBef>
                        <a:spcAft>
                          <a:spcPts val="0"/>
                        </a:spcAft>
                        <a:buClrTx/>
                        <a:buSzTx/>
                        <a:buFontTx/>
                        <a:buNone/>
                        <a:tabLst/>
                        <a:defRPr/>
                      </a:pPr>
                      <a:r>
                        <a:rPr lang="ja-JP" altLang="en-US" sz="1100" kern="100" dirty="0">
                          <a:solidFill>
                            <a:schemeClr val="tx1"/>
                          </a:solidFill>
                          <a:latin typeface="Meiryo UI" pitchFamily="50" charset="-128"/>
                          <a:ea typeface="Meiryo UI" pitchFamily="50" charset="-128"/>
                          <a:cs typeface="Meiryo UI" pitchFamily="50" charset="-128"/>
                        </a:rPr>
                        <a:t>　</a:t>
                      </a:r>
                      <a:r>
                        <a:rPr lang="en-US" altLang="ja-JP" sz="1100" kern="100" dirty="0">
                          <a:solidFill>
                            <a:schemeClr val="tx1"/>
                          </a:solidFill>
                          <a:latin typeface="Meiryo UI" pitchFamily="50" charset="-128"/>
                          <a:ea typeface="Meiryo UI" pitchFamily="50" charset="-128"/>
                          <a:cs typeface="Meiryo UI" pitchFamily="50" charset="-128"/>
                        </a:rPr>
                        <a:t>‐</a:t>
                      </a:r>
                      <a:r>
                        <a:rPr lang="ja-JP" altLang="ja-JP" sz="1100" kern="100" dirty="0">
                          <a:solidFill>
                            <a:schemeClr val="tx1"/>
                          </a:solidFill>
                          <a:latin typeface="Meiryo UI" pitchFamily="50" charset="-128"/>
                          <a:ea typeface="Meiryo UI" pitchFamily="50" charset="-128"/>
                          <a:cs typeface="Meiryo UI" pitchFamily="50" charset="-128"/>
                        </a:rPr>
                        <a:t>大阪市高速鉄道及び中量軌道乗車料条例</a:t>
                      </a:r>
                      <a:r>
                        <a:rPr lang="ja-JP" altLang="en-US" sz="1100" kern="100" dirty="0">
                          <a:solidFill>
                            <a:schemeClr val="tx1"/>
                          </a:solidFill>
                          <a:latin typeface="Meiryo UI" pitchFamily="50" charset="-128"/>
                          <a:ea typeface="Meiryo UI" pitchFamily="50" charset="-128"/>
                          <a:cs typeface="Meiryo UI" pitchFamily="50" charset="-128"/>
                        </a:rPr>
                        <a:t>（</a:t>
                      </a:r>
                      <a:r>
                        <a:rPr lang="ja-JP" altLang="ja-JP" sz="1100" kern="100" dirty="0">
                          <a:solidFill>
                            <a:schemeClr val="tx1"/>
                          </a:solidFill>
                          <a:latin typeface="Meiryo UI" pitchFamily="50" charset="-128"/>
                          <a:ea typeface="Meiryo UI" pitchFamily="50" charset="-128"/>
                          <a:cs typeface="Meiryo UI" pitchFamily="50" charset="-128"/>
                        </a:rPr>
                        <a:t>記名の乗車券を他人に使用させた者に対する過料（</a:t>
                      </a:r>
                      <a:r>
                        <a:rPr lang="en-US" altLang="ja-JP" sz="1100" kern="100" dirty="0">
                          <a:solidFill>
                            <a:schemeClr val="tx1"/>
                          </a:solidFill>
                          <a:latin typeface="Meiryo UI" pitchFamily="50" charset="-128"/>
                          <a:ea typeface="Meiryo UI" pitchFamily="50" charset="-128"/>
                          <a:cs typeface="Meiryo UI" pitchFamily="50" charset="-128"/>
                        </a:rPr>
                        <a:t>1,000</a:t>
                      </a:r>
                      <a:r>
                        <a:rPr lang="ja-JP" altLang="ja-JP" sz="1100" kern="100" dirty="0">
                          <a:solidFill>
                            <a:schemeClr val="tx1"/>
                          </a:solidFill>
                          <a:latin typeface="Meiryo UI" pitchFamily="50" charset="-128"/>
                          <a:ea typeface="Meiryo UI" pitchFamily="50" charset="-128"/>
                          <a:cs typeface="Meiryo UI" pitchFamily="50" charset="-128"/>
                        </a:rPr>
                        <a:t>円以下）</a:t>
                      </a:r>
                      <a:r>
                        <a:rPr lang="ja-JP" altLang="en-US" sz="1100" kern="100" dirty="0">
                          <a:solidFill>
                            <a:schemeClr val="tx1"/>
                          </a:solidFill>
                          <a:latin typeface="Meiryo UI" pitchFamily="50" charset="-128"/>
                          <a:ea typeface="Meiryo UI" pitchFamily="50" charset="-128"/>
                          <a:cs typeface="Meiryo UI" pitchFamily="50" charset="-128"/>
                        </a:rPr>
                        <a:t>）</a:t>
                      </a:r>
                      <a:endParaRPr lang="en-US" altLang="ja-JP" sz="1100" kern="100" dirty="0">
                        <a:solidFill>
                          <a:schemeClr val="tx1"/>
                        </a:solidFill>
                        <a:latin typeface="Meiryo UI" pitchFamily="50" charset="-128"/>
                        <a:ea typeface="Meiryo UI" pitchFamily="50" charset="-128"/>
                        <a:cs typeface="Meiryo UI" pitchFamily="50" charset="-128"/>
                      </a:endParaRPr>
                    </a:p>
                    <a:p>
                      <a:pPr marL="0" marR="0" indent="0" algn="just" defTabSz="914400" rtl="0" eaLnBrk="1" fontAlgn="auto" latinLnBrk="0" hangingPunct="1">
                        <a:lnSpc>
                          <a:spcPct val="115000"/>
                        </a:lnSpc>
                        <a:spcBef>
                          <a:spcPts val="0"/>
                        </a:spcBef>
                        <a:spcAft>
                          <a:spcPts val="0"/>
                        </a:spcAft>
                        <a:buClrTx/>
                        <a:buSzTx/>
                        <a:buFontTx/>
                        <a:buNone/>
                        <a:tabLst/>
                        <a:defRPr/>
                      </a:pPr>
                      <a:r>
                        <a:rPr lang="ja-JP" altLang="en-US" sz="1100" kern="100" dirty="0">
                          <a:solidFill>
                            <a:schemeClr val="tx1"/>
                          </a:solidFill>
                          <a:latin typeface="Meiryo UI" pitchFamily="50" charset="-128"/>
                          <a:ea typeface="Meiryo UI" pitchFamily="50" charset="-128"/>
                          <a:cs typeface="Meiryo UI" pitchFamily="50" charset="-128"/>
                        </a:rPr>
                        <a:t>　　　</a:t>
                      </a:r>
                      <a:r>
                        <a:rPr lang="ja-JP" altLang="ja-JP" sz="1100" kern="100" dirty="0">
                          <a:solidFill>
                            <a:schemeClr val="tx1"/>
                          </a:solidFill>
                          <a:latin typeface="Meiryo UI" pitchFamily="50" charset="-128"/>
                          <a:ea typeface="Meiryo UI" pitchFamily="50" charset="-128"/>
                          <a:cs typeface="Meiryo UI" pitchFamily="50" charset="-128"/>
                        </a:rPr>
                        <a:t>⇒改正済み（削除）</a:t>
                      </a:r>
                      <a:endParaRPr lang="en-US" altLang="ja-JP" sz="1100" kern="100" dirty="0">
                        <a:solidFill>
                          <a:schemeClr val="tx1"/>
                        </a:solidFill>
                        <a:latin typeface="Meiryo UI" pitchFamily="50" charset="-128"/>
                        <a:ea typeface="Meiryo UI" pitchFamily="50" charset="-128"/>
                        <a:cs typeface="Meiryo UI" pitchFamily="50" charset="-128"/>
                      </a:endParaRPr>
                    </a:p>
                    <a:p>
                      <a:pPr marL="0" marR="0" indent="0" algn="just" defTabSz="914400" rtl="0" eaLnBrk="1" fontAlgn="auto" latinLnBrk="0" hangingPunct="1">
                        <a:lnSpc>
                          <a:spcPct val="115000"/>
                        </a:lnSpc>
                        <a:spcBef>
                          <a:spcPts val="0"/>
                        </a:spcBef>
                        <a:spcAft>
                          <a:spcPts val="0"/>
                        </a:spcAft>
                        <a:buClrTx/>
                        <a:buSzTx/>
                        <a:buFontTx/>
                        <a:buNone/>
                        <a:tabLst/>
                        <a:defRPr/>
                      </a:pPr>
                      <a:r>
                        <a:rPr lang="ja-JP" altLang="en-US" sz="1100" kern="100" dirty="0">
                          <a:solidFill>
                            <a:schemeClr val="tx1"/>
                          </a:solidFill>
                          <a:latin typeface="Meiryo UI" pitchFamily="50" charset="-128"/>
                          <a:ea typeface="Meiryo UI" pitchFamily="50" charset="-128"/>
                          <a:cs typeface="Meiryo UI" pitchFamily="50" charset="-128"/>
                        </a:rPr>
                        <a:t>　</a:t>
                      </a:r>
                      <a:r>
                        <a:rPr lang="en-US" altLang="ja-JP" sz="1100" kern="100" dirty="0">
                          <a:solidFill>
                            <a:schemeClr val="tx1"/>
                          </a:solidFill>
                          <a:latin typeface="Meiryo UI" pitchFamily="50" charset="-128"/>
                          <a:ea typeface="Meiryo UI" pitchFamily="50" charset="-128"/>
                          <a:cs typeface="Meiryo UI" pitchFamily="50" charset="-128"/>
                        </a:rPr>
                        <a:t>‐</a:t>
                      </a:r>
                      <a:r>
                        <a:rPr lang="zh-CN" altLang="ja-JP" sz="1100" kern="100" dirty="0">
                          <a:solidFill>
                            <a:schemeClr val="tx1"/>
                          </a:solidFill>
                          <a:latin typeface="Meiryo UI" pitchFamily="50" charset="-128"/>
                          <a:ea typeface="Meiryo UI" pitchFamily="50" charset="-128"/>
                          <a:cs typeface="Meiryo UI" pitchFamily="50" charset="-128"/>
                        </a:rPr>
                        <a:t>大阪市自動車運送乗車料条例</a:t>
                      </a:r>
                      <a:r>
                        <a:rPr lang="ja-JP" altLang="en-US" sz="1100" kern="100" dirty="0">
                          <a:solidFill>
                            <a:schemeClr val="tx1"/>
                          </a:solidFill>
                          <a:latin typeface="Meiryo UI" pitchFamily="50" charset="-128"/>
                          <a:ea typeface="Meiryo UI" pitchFamily="50" charset="-128"/>
                          <a:cs typeface="Meiryo UI" pitchFamily="50" charset="-128"/>
                        </a:rPr>
                        <a:t>（</a:t>
                      </a:r>
                      <a:r>
                        <a:rPr lang="ja-JP" altLang="ja-JP" sz="1100" kern="100" dirty="0">
                          <a:solidFill>
                            <a:schemeClr val="tx1"/>
                          </a:solidFill>
                          <a:latin typeface="Meiryo UI" pitchFamily="50" charset="-128"/>
                          <a:ea typeface="Meiryo UI" pitchFamily="50" charset="-128"/>
                          <a:cs typeface="Meiryo UI" pitchFamily="50" charset="-128"/>
                        </a:rPr>
                        <a:t>記名の乗車券を他人に使用させた者に対する過料（</a:t>
                      </a:r>
                      <a:r>
                        <a:rPr lang="en-US" altLang="ja-JP" sz="1100" kern="100" dirty="0">
                          <a:solidFill>
                            <a:schemeClr val="tx1"/>
                          </a:solidFill>
                          <a:latin typeface="Meiryo UI" pitchFamily="50" charset="-128"/>
                          <a:ea typeface="Meiryo UI" pitchFamily="50" charset="-128"/>
                          <a:cs typeface="Meiryo UI" pitchFamily="50" charset="-128"/>
                        </a:rPr>
                        <a:t>1,000</a:t>
                      </a:r>
                      <a:r>
                        <a:rPr lang="ja-JP" altLang="ja-JP" sz="1100" kern="100" dirty="0">
                          <a:solidFill>
                            <a:schemeClr val="tx1"/>
                          </a:solidFill>
                          <a:latin typeface="Meiryo UI" pitchFamily="50" charset="-128"/>
                          <a:ea typeface="Meiryo UI" pitchFamily="50" charset="-128"/>
                          <a:cs typeface="Meiryo UI" pitchFamily="50" charset="-128"/>
                        </a:rPr>
                        <a:t>円以下）</a:t>
                      </a:r>
                      <a:r>
                        <a:rPr lang="ja-JP" altLang="en-US" sz="1100" kern="100" dirty="0">
                          <a:solidFill>
                            <a:schemeClr val="tx1"/>
                          </a:solidFill>
                          <a:latin typeface="Meiryo UI" pitchFamily="50" charset="-128"/>
                          <a:ea typeface="Meiryo UI" pitchFamily="50" charset="-128"/>
                          <a:cs typeface="Meiryo UI" pitchFamily="50" charset="-128"/>
                        </a:rPr>
                        <a:t>）</a:t>
                      </a:r>
                      <a:endParaRPr lang="en-US" altLang="ja-JP" sz="1100" kern="100" dirty="0">
                        <a:solidFill>
                          <a:schemeClr val="tx1"/>
                        </a:solidFill>
                        <a:latin typeface="Meiryo UI" pitchFamily="50" charset="-128"/>
                        <a:ea typeface="Meiryo UI" pitchFamily="50" charset="-128"/>
                        <a:cs typeface="Meiryo UI" pitchFamily="50" charset="-128"/>
                      </a:endParaRPr>
                    </a:p>
                    <a:p>
                      <a:pPr marL="0" marR="0" indent="0" algn="just" defTabSz="914400" rtl="0" eaLnBrk="1" fontAlgn="auto" latinLnBrk="0" hangingPunct="1">
                        <a:lnSpc>
                          <a:spcPct val="115000"/>
                        </a:lnSpc>
                        <a:spcBef>
                          <a:spcPts val="0"/>
                        </a:spcBef>
                        <a:spcAft>
                          <a:spcPts val="0"/>
                        </a:spcAft>
                        <a:buClrTx/>
                        <a:buSzTx/>
                        <a:buFontTx/>
                        <a:buNone/>
                        <a:tabLst/>
                        <a:defRPr/>
                      </a:pPr>
                      <a:r>
                        <a:rPr lang="ja-JP" altLang="en-US" sz="1100" kern="100" dirty="0">
                          <a:solidFill>
                            <a:schemeClr val="tx1"/>
                          </a:solidFill>
                          <a:latin typeface="Meiryo UI" pitchFamily="50" charset="-128"/>
                          <a:ea typeface="Meiryo UI" pitchFamily="50" charset="-128"/>
                          <a:cs typeface="Meiryo UI" pitchFamily="50" charset="-128"/>
                        </a:rPr>
                        <a:t>　　　</a:t>
                      </a:r>
                      <a:r>
                        <a:rPr lang="ja-JP" altLang="ja-JP" sz="1100" kern="100" dirty="0">
                          <a:solidFill>
                            <a:schemeClr val="tx1"/>
                          </a:solidFill>
                          <a:latin typeface="Meiryo UI" pitchFamily="50" charset="-128"/>
                          <a:ea typeface="Meiryo UI" pitchFamily="50" charset="-128"/>
                          <a:cs typeface="Meiryo UI" pitchFamily="50" charset="-128"/>
                        </a:rPr>
                        <a:t>⇒改正済み（削除）</a:t>
                      </a:r>
                    </a:p>
                    <a:p>
                      <a:pPr marL="0" marR="0" indent="0" algn="just" defTabSz="914400" rtl="0" eaLnBrk="1" fontAlgn="auto" latinLnBrk="0" hangingPunct="1">
                        <a:lnSpc>
                          <a:spcPct val="115000"/>
                        </a:lnSpc>
                        <a:spcBef>
                          <a:spcPts val="0"/>
                        </a:spcBef>
                        <a:spcAft>
                          <a:spcPts val="0"/>
                        </a:spcAft>
                        <a:buClrTx/>
                        <a:buSzTx/>
                        <a:buFontTx/>
                        <a:buNone/>
                        <a:tabLst/>
                        <a:defRPr/>
                      </a:pPr>
                      <a:r>
                        <a:rPr lang="ja-JP" altLang="en-US" sz="1100" kern="100" dirty="0">
                          <a:solidFill>
                            <a:schemeClr val="tx1"/>
                          </a:solidFill>
                          <a:latin typeface="Meiryo UI" pitchFamily="50" charset="-128"/>
                          <a:ea typeface="Meiryo UI" pitchFamily="50" charset="-128"/>
                          <a:cs typeface="Meiryo UI" pitchFamily="50" charset="-128"/>
                        </a:rPr>
                        <a:t>　</a:t>
                      </a:r>
                      <a:r>
                        <a:rPr lang="en-US" altLang="ja-JP" sz="1100" kern="100" dirty="0">
                          <a:solidFill>
                            <a:schemeClr val="tx1"/>
                          </a:solidFill>
                          <a:latin typeface="Meiryo UI" pitchFamily="50" charset="-128"/>
                          <a:ea typeface="Meiryo UI" pitchFamily="50" charset="-128"/>
                          <a:cs typeface="Meiryo UI" pitchFamily="50" charset="-128"/>
                        </a:rPr>
                        <a:t>‐</a:t>
                      </a:r>
                      <a:r>
                        <a:rPr lang="ja-JP" altLang="ja-JP" sz="1100" kern="100" dirty="0">
                          <a:solidFill>
                            <a:schemeClr val="tx1"/>
                          </a:solidFill>
                          <a:latin typeface="Meiryo UI" pitchFamily="50" charset="-128"/>
                          <a:ea typeface="Meiryo UI" pitchFamily="50" charset="-128"/>
                          <a:cs typeface="Meiryo UI" pitchFamily="50" charset="-128"/>
                        </a:rPr>
                        <a:t>印鑑条例施行規則 </a:t>
                      </a:r>
                      <a:r>
                        <a:rPr lang="ja-JP" altLang="en-US" sz="1100" kern="100" dirty="0">
                          <a:solidFill>
                            <a:schemeClr val="tx1"/>
                          </a:solidFill>
                          <a:latin typeface="Meiryo UI" pitchFamily="50" charset="-128"/>
                          <a:ea typeface="Meiryo UI" pitchFamily="50" charset="-128"/>
                          <a:cs typeface="Meiryo UI" pitchFamily="50" charset="-128"/>
                        </a:rPr>
                        <a:t>（</a:t>
                      </a:r>
                      <a:r>
                        <a:rPr lang="ja-JP" altLang="ja-JP" sz="1100" kern="100" dirty="0">
                          <a:solidFill>
                            <a:schemeClr val="tx1"/>
                          </a:solidFill>
                          <a:latin typeface="Meiryo UI" pitchFamily="50" charset="-128"/>
                          <a:ea typeface="Meiryo UI" pitchFamily="50" charset="-128"/>
                          <a:cs typeface="Meiryo UI" pitchFamily="50" charset="-128"/>
                        </a:rPr>
                        <a:t>登録の申請（印鑑登録申請書の記載事項に「本籍地又は国籍」「世帯主氏名」を設定）</a:t>
                      </a:r>
                      <a:r>
                        <a:rPr lang="ja-JP" altLang="en-US" sz="1100" kern="100" dirty="0">
                          <a:solidFill>
                            <a:schemeClr val="tx1"/>
                          </a:solidFill>
                          <a:latin typeface="Meiryo UI" pitchFamily="50" charset="-128"/>
                          <a:ea typeface="Meiryo UI" pitchFamily="50" charset="-128"/>
                          <a:cs typeface="Meiryo UI" pitchFamily="50" charset="-128"/>
                        </a:rPr>
                        <a:t>）</a:t>
                      </a:r>
                      <a:endParaRPr lang="en-US" altLang="ja-JP" sz="1100" kern="100" dirty="0">
                        <a:solidFill>
                          <a:schemeClr val="tx1"/>
                        </a:solidFill>
                        <a:latin typeface="Meiryo UI" pitchFamily="50" charset="-128"/>
                        <a:ea typeface="Meiryo UI" pitchFamily="50" charset="-128"/>
                        <a:cs typeface="Meiryo UI" pitchFamily="50" charset="-128"/>
                      </a:endParaRPr>
                    </a:p>
                    <a:p>
                      <a:pPr marL="0" marR="0" indent="0" algn="just" defTabSz="914400" rtl="0" eaLnBrk="1" fontAlgn="auto" latinLnBrk="0" hangingPunct="1">
                        <a:lnSpc>
                          <a:spcPct val="115000"/>
                        </a:lnSpc>
                        <a:spcBef>
                          <a:spcPts val="0"/>
                        </a:spcBef>
                        <a:spcAft>
                          <a:spcPts val="0"/>
                        </a:spcAft>
                        <a:buClrTx/>
                        <a:buSzTx/>
                        <a:buFontTx/>
                        <a:buNone/>
                        <a:tabLst/>
                        <a:defRPr/>
                      </a:pPr>
                      <a:r>
                        <a:rPr lang="ja-JP" altLang="en-US" sz="1100" kern="100" dirty="0">
                          <a:solidFill>
                            <a:schemeClr val="tx1"/>
                          </a:solidFill>
                          <a:latin typeface="Meiryo UI" pitchFamily="50" charset="-128"/>
                          <a:ea typeface="Meiryo UI" pitchFamily="50" charset="-128"/>
                          <a:cs typeface="Meiryo UI" pitchFamily="50" charset="-128"/>
                        </a:rPr>
                        <a:t>　　　</a:t>
                      </a:r>
                      <a:r>
                        <a:rPr lang="ja-JP" altLang="ja-JP" sz="1100" kern="100" dirty="0">
                          <a:solidFill>
                            <a:schemeClr val="tx1"/>
                          </a:solidFill>
                          <a:latin typeface="Meiryo UI" pitchFamily="50" charset="-128"/>
                          <a:ea typeface="Meiryo UI" pitchFamily="50" charset="-128"/>
                          <a:cs typeface="Meiryo UI" pitchFamily="50" charset="-128"/>
                        </a:rPr>
                        <a:t>⇒改正</a:t>
                      </a:r>
                      <a:r>
                        <a:rPr lang="ja-JP" altLang="en-US" sz="1100" u="none" kern="100" dirty="0">
                          <a:solidFill>
                            <a:schemeClr val="tx1"/>
                          </a:solidFill>
                          <a:latin typeface="Meiryo UI" pitchFamily="50" charset="-128"/>
                          <a:ea typeface="Meiryo UI" pitchFamily="50" charset="-128"/>
                          <a:cs typeface="Meiryo UI" pitchFamily="50" charset="-128"/>
                        </a:rPr>
                        <a:t>済み</a:t>
                      </a:r>
                      <a:r>
                        <a:rPr lang="ja-JP" altLang="ja-JP" sz="1100" kern="100" dirty="0">
                          <a:solidFill>
                            <a:schemeClr val="tx1"/>
                          </a:solidFill>
                          <a:latin typeface="Meiryo UI" pitchFamily="50" charset="-128"/>
                          <a:ea typeface="Meiryo UI" pitchFamily="50" charset="-128"/>
                          <a:cs typeface="Meiryo UI" pitchFamily="50" charset="-128"/>
                        </a:rPr>
                        <a:t>（削除）</a:t>
                      </a:r>
                      <a:endParaRPr lang="en-US" altLang="ja-JP" sz="1100" kern="100" dirty="0">
                        <a:solidFill>
                          <a:schemeClr val="tx1"/>
                        </a:solidFill>
                        <a:latin typeface="Meiryo UI" pitchFamily="50" charset="-128"/>
                        <a:ea typeface="Meiryo UI" pitchFamily="50" charset="-128"/>
                        <a:cs typeface="Meiryo UI" pitchFamily="50" charset="-128"/>
                      </a:endParaRPr>
                    </a:p>
                    <a:p>
                      <a:pPr marL="0" marR="0" indent="0" algn="just" defTabSz="914400" rtl="0" eaLnBrk="1" fontAlgn="auto" latinLnBrk="0" hangingPunct="1">
                        <a:lnSpc>
                          <a:spcPct val="115000"/>
                        </a:lnSpc>
                        <a:spcBef>
                          <a:spcPts val="0"/>
                        </a:spcBef>
                        <a:spcAft>
                          <a:spcPts val="0"/>
                        </a:spcAft>
                        <a:buClrTx/>
                        <a:buSzTx/>
                        <a:buFontTx/>
                        <a:buNone/>
                        <a:tabLst/>
                        <a:defRPr/>
                      </a:pPr>
                      <a:r>
                        <a:rPr lang="ja-JP" altLang="en-US" sz="1100" kern="100" dirty="0">
                          <a:solidFill>
                            <a:schemeClr val="tx1"/>
                          </a:solidFill>
                          <a:latin typeface="Meiryo UI" pitchFamily="50" charset="-128"/>
                          <a:ea typeface="Meiryo UI" pitchFamily="50" charset="-128"/>
                          <a:cs typeface="Meiryo UI" pitchFamily="50" charset="-128"/>
                        </a:rPr>
                        <a:t>　</a:t>
                      </a:r>
                      <a:r>
                        <a:rPr lang="en-US" altLang="ja-JP" sz="1100" kern="100" dirty="0">
                          <a:solidFill>
                            <a:schemeClr val="tx1"/>
                          </a:solidFill>
                          <a:latin typeface="Meiryo UI" pitchFamily="50" charset="-128"/>
                          <a:ea typeface="Meiryo UI" pitchFamily="50" charset="-128"/>
                          <a:cs typeface="Meiryo UI" pitchFamily="50" charset="-128"/>
                        </a:rPr>
                        <a:t>‐</a:t>
                      </a:r>
                      <a:r>
                        <a:rPr lang="ja-JP" altLang="en-US" sz="1100" u="none" kern="100" dirty="0">
                          <a:solidFill>
                            <a:schemeClr val="tx1"/>
                          </a:solidFill>
                          <a:latin typeface="Meiryo UI" pitchFamily="50" charset="-128"/>
                          <a:ea typeface="Meiryo UI" pitchFamily="50" charset="-128"/>
                          <a:cs typeface="Meiryo UI" pitchFamily="50" charset="-128"/>
                        </a:rPr>
                        <a:t>大阪市個人の市民税に係る特例給付金の支給に関する条例　⇒　廃止済み</a:t>
                      </a:r>
                      <a:endParaRPr lang="ja-JP" sz="1100" u="none" strike="sngStrike" kern="100" dirty="0">
                        <a:solidFill>
                          <a:schemeClr val="tx1"/>
                        </a:solidFill>
                        <a:latin typeface="Meiryo UI" pitchFamily="50" charset="-128"/>
                        <a:ea typeface="Meiryo UI" pitchFamily="50" charset="-128"/>
                        <a:cs typeface="Meiryo UI" pitchFamily="50" charset="-128"/>
                      </a:endParaRPr>
                    </a:p>
                  </a:txBody>
                  <a:tcPr marL="44651" marR="44651" marT="11576" marB="11576">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pPr marL="139700" indent="-139700" algn="just">
                        <a:lnSpc>
                          <a:spcPct val="115000"/>
                        </a:lnSpc>
                        <a:spcAft>
                          <a:spcPts val="0"/>
                        </a:spcAft>
                      </a:pPr>
                      <a:endParaRPr lang="ja-JP" sz="1000" kern="100" dirty="0">
                        <a:latin typeface="Meiryo UI" pitchFamily="50" charset="-128"/>
                        <a:ea typeface="Meiryo UI" pitchFamily="50" charset="-128"/>
                        <a:cs typeface="Meiryo UI" pitchFamily="50" charset="-128"/>
                      </a:endParaRPr>
                    </a:p>
                  </a:txBody>
                  <a:tcPr marL="44650" marR="44650" marT="11576" marB="11576">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pPr marL="139700" indent="-139700" algn="just">
                        <a:lnSpc>
                          <a:spcPct val="115000"/>
                        </a:lnSpc>
                        <a:spcAft>
                          <a:spcPts val="0"/>
                        </a:spcAft>
                      </a:pPr>
                      <a:endParaRPr lang="ja-JP" altLang="en-US" sz="1000" kern="100" dirty="0">
                        <a:latin typeface="Meiryo UI" pitchFamily="50" charset="-128"/>
                        <a:ea typeface="Meiryo UI" pitchFamily="50" charset="-128"/>
                        <a:cs typeface="Meiryo UI" pitchFamily="50" charset="-128"/>
                      </a:endParaRPr>
                    </a:p>
                  </a:txBody>
                  <a:tcPr marL="44650" marR="44650" marT="11576" marB="11576">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3"/>
                  </a:ext>
                </a:extLst>
              </a:tr>
            </a:tbl>
          </a:graphicData>
        </a:graphic>
      </p:graphicFrame>
      <p:sp>
        <p:nvSpPr>
          <p:cNvPr id="14" name="角丸四角形 13"/>
          <p:cNvSpPr/>
          <p:nvPr/>
        </p:nvSpPr>
        <p:spPr>
          <a:xfrm>
            <a:off x="251520" y="1844824"/>
            <a:ext cx="576064" cy="2592288"/>
          </a:xfrm>
          <a:prstGeom prst="round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dirty="0">
                <a:solidFill>
                  <a:schemeClr val="accent1">
                    <a:lumMod val="75000"/>
                  </a:schemeClr>
                </a:solidFill>
              </a:rPr>
              <a:t>条　　例・規則</a:t>
            </a:r>
          </a:p>
        </p:txBody>
      </p:sp>
      <p:sp>
        <p:nvSpPr>
          <p:cNvPr id="4" name="スライド番号プレースホルダ 3"/>
          <p:cNvSpPr>
            <a:spLocks noGrp="1"/>
          </p:cNvSpPr>
          <p:nvPr>
            <p:ph type="sldNum" sz="quarter" idx="12"/>
          </p:nvPr>
        </p:nvSpPr>
        <p:spPr/>
        <p:txBody>
          <a:bodyPr/>
          <a:lstStyle/>
          <a:p>
            <a:fld id="{CCEC3038-1CF1-4B63-9920-55248DCFBA97}" type="slidenum">
              <a:rPr kumimoji="1" lang="ja-JP" altLang="en-US" smtClean="0"/>
              <a:pPr/>
              <a:t>207</a:t>
            </a:fld>
            <a:endParaRPr kumimoji="1" lang="ja-JP" altLang="en-US"/>
          </a:p>
        </p:txBody>
      </p:sp>
    </p:spTree>
    <p:extLst>
      <p:ext uri="{BB962C8B-B14F-4D97-AF65-F5344CB8AC3E}">
        <p14:creationId xmlns:p14="http://schemas.microsoft.com/office/powerpoint/2010/main" val="2321984625"/>
      </p:ext>
    </p:extLst>
  </p:cSld>
  <p:clrMapOvr>
    <a:masterClrMapping/>
  </p:clrMapOvr>
</p:sld>
</file>

<file path=ppt/slides/slide2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3" name="表 12"/>
          <p:cNvGraphicFramePr>
            <a:graphicFrameLocks noGrp="1"/>
          </p:cNvGraphicFramePr>
          <p:nvPr/>
        </p:nvGraphicFramePr>
        <p:xfrm>
          <a:off x="1115616" y="260648"/>
          <a:ext cx="7704856" cy="6033414"/>
        </p:xfrm>
        <a:graphic>
          <a:graphicData uri="http://schemas.openxmlformats.org/drawingml/2006/table">
            <a:tbl>
              <a:tblPr/>
              <a:tblGrid>
                <a:gridCol w="1400155"/>
                <a:gridCol w="3453717"/>
                <a:gridCol w="2850984"/>
              </a:tblGrid>
              <a:tr h="432048">
                <a:tc>
                  <a:txBody>
                    <a:bodyPr/>
                    <a:lstStyle/>
                    <a:p>
                      <a:pPr algn="ctr">
                        <a:lnSpc>
                          <a:spcPct val="115000"/>
                        </a:lnSpc>
                        <a:spcAft>
                          <a:spcPts val="0"/>
                        </a:spcAft>
                      </a:pPr>
                      <a:r>
                        <a:rPr lang="ja-JP" sz="1100" kern="100" dirty="0">
                          <a:solidFill>
                            <a:srgbClr val="000000"/>
                          </a:solidFill>
                          <a:latin typeface="Century"/>
                          <a:ea typeface="HG丸ｺﾞｼｯｸM-PRO"/>
                          <a:cs typeface="Times New Roman"/>
                        </a:rPr>
                        <a:t>審査基準名</a:t>
                      </a:r>
                      <a:endParaRPr lang="ja-JP" sz="1100" kern="100" dirty="0">
                        <a:latin typeface="Century"/>
                        <a:ea typeface="ＭＳ 明朝"/>
                        <a:cs typeface="Times New Roman"/>
                      </a:endParaRPr>
                    </a:p>
                  </a:txBody>
                  <a:tcPr marL="44514" marR="44514" marT="11541" marB="11541"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ja-JP" sz="1100" kern="100" dirty="0">
                          <a:solidFill>
                            <a:srgbClr val="000000"/>
                          </a:solidFill>
                          <a:latin typeface="Century"/>
                          <a:ea typeface="HG丸ｺﾞｼｯｸM-PRO"/>
                          <a:cs typeface="Times New Roman"/>
                        </a:rPr>
                        <a:t>改善内容</a:t>
                      </a:r>
                      <a:endParaRPr lang="ja-JP" sz="1100" kern="100" dirty="0">
                        <a:latin typeface="Century"/>
                        <a:ea typeface="ＭＳ 明朝"/>
                        <a:cs typeface="Times New Roman"/>
                      </a:endParaRPr>
                    </a:p>
                  </a:txBody>
                  <a:tcPr marL="44514" marR="44514" marT="11541" marB="11541"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ja-JP" altLang="en-US" sz="1100" kern="100" dirty="0" smtClean="0">
                          <a:latin typeface="Century"/>
                          <a:ea typeface="ＭＳ 明朝"/>
                          <a:cs typeface="Times New Roman"/>
                        </a:rPr>
                        <a:t>期待される効果</a:t>
                      </a:r>
                      <a:endParaRPr lang="ja-JP" sz="1100" kern="100" dirty="0">
                        <a:latin typeface="Century"/>
                        <a:ea typeface="ＭＳ 明朝"/>
                        <a:cs typeface="Times New Roman"/>
                      </a:endParaRPr>
                    </a:p>
                  </a:txBody>
                  <a:tcPr marL="44514" marR="44514" marT="11541" marB="11541"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1001913">
                <a:tc>
                  <a:txBody>
                    <a:bodyPr/>
                    <a:lstStyle/>
                    <a:p>
                      <a:pPr algn="just">
                        <a:lnSpc>
                          <a:spcPct val="115000"/>
                        </a:lnSpc>
                        <a:spcAft>
                          <a:spcPts val="0"/>
                        </a:spcAft>
                      </a:pPr>
                      <a:endParaRPr lang="en-US" altLang="ja-JP" sz="1100" kern="100" dirty="0" smtClean="0">
                        <a:solidFill>
                          <a:srgbClr val="000000"/>
                        </a:solidFill>
                        <a:latin typeface="Meiryo UI" pitchFamily="50" charset="-128"/>
                        <a:ea typeface="Meiryo UI" pitchFamily="50" charset="-128"/>
                        <a:cs typeface="Meiryo UI" pitchFamily="50" charset="-128"/>
                      </a:endParaRPr>
                    </a:p>
                    <a:p>
                      <a:pPr algn="just">
                        <a:lnSpc>
                          <a:spcPct val="115000"/>
                        </a:lnSpc>
                        <a:spcAft>
                          <a:spcPts val="0"/>
                        </a:spcAft>
                      </a:pPr>
                      <a:r>
                        <a:rPr lang="ja-JP" sz="1100" kern="100" dirty="0" smtClean="0">
                          <a:solidFill>
                            <a:srgbClr val="000000"/>
                          </a:solidFill>
                          <a:latin typeface="Meiryo UI" pitchFamily="50" charset="-128"/>
                          <a:ea typeface="Meiryo UI" pitchFamily="50" charset="-128"/>
                          <a:cs typeface="Meiryo UI" pitchFamily="50" charset="-128"/>
                        </a:rPr>
                        <a:t>駐車</a:t>
                      </a:r>
                      <a:r>
                        <a:rPr lang="ja-JP" sz="1100" kern="100" dirty="0">
                          <a:solidFill>
                            <a:srgbClr val="000000"/>
                          </a:solidFill>
                          <a:latin typeface="Meiryo UI" pitchFamily="50" charset="-128"/>
                          <a:ea typeface="Meiryo UI" pitchFamily="50" charset="-128"/>
                          <a:cs typeface="Meiryo UI" pitchFamily="50" charset="-128"/>
                        </a:rPr>
                        <a:t>施設等承認／</a:t>
                      </a:r>
                      <a:endParaRPr lang="ja-JP" sz="1100" kern="100" dirty="0">
                        <a:latin typeface="Meiryo UI" pitchFamily="50" charset="-128"/>
                        <a:ea typeface="Meiryo UI" pitchFamily="50" charset="-128"/>
                        <a:cs typeface="Meiryo UI" pitchFamily="50" charset="-128"/>
                      </a:endParaRPr>
                    </a:p>
                    <a:p>
                      <a:pPr algn="just">
                        <a:lnSpc>
                          <a:spcPct val="115000"/>
                        </a:lnSpc>
                        <a:spcAft>
                          <a:spcPts val="0"/>
                        </a:spcAft>
                      </a:pPr>
                      <a:r>
                        <a:rPr lang="ja-JP" sz="1100" kern="100" dirty="0">
                          <a:solidFill>
                            <a:srgbClr val="000000"/>
                          </a:solidFill>
                          <a:latin typeface="Meiryo UI" pitchFamily="50" charset="-128"/>
                          <a:ea typeface="Meiryo UI" pitchFamily="50" charset="-128"/>
                          <a:cs typeface="Meiryo UI" pitchFamily="50" charset="-128"/>
                        </a:rPr>
                        <a:t>共同駐車場指定</a:t>
                      </a:r>
                      <a:endParaRPr lang="ja-JP" sz="1100" kern="100" dirty="0">
                        <a:latin typeface="Meiryo UI" pitchFamily="50" charset="-128"/>
                        <a:ea typeface="Meiryo UI" pitchFamily="50" charset="-128"/>
                        <a:cs typeface="Meiryo UI" pitchFamily="50" charset="-128"/>
                      </a:endParaRPr>
                    </a:p>
                  </a:txBody>
                  <a:tcPr marL="44514" marR="44514" marT="11541" marB="11541">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139700" indent="-139700" algn="just">
                        <a:lnSpc>
                          <a:spcPct val="115000"/>
                        </a:lnSpc>
                        <a:spcAft>
                          <a:spcPts val="0"/>
                        </a:spcAft>
                      </a:pPr>
                      <a:endParaRPr lang="en-US" altLang="ja-JP" sz="1100" kern="100" dirty="0" smtClean="0">
                        <a:solidFill>
                          <a:srgbClr val="000000"/>
                        </a:solidFill>
                        <a:latin typeface="Meiryo UI" pitchFamily="50" charset="-128"/>
                        <a:ea typeface="Meiryo UI" pitchFamily="50" charset="-128"/>
                        <a:cs typeface="Meiryo UI" pitchFamily="50" charset="-128"/>
                      </a:endParaRPr>
                    </a:p>
                    <a:p>
                      <a:pPr marL="139700" indent="-139700" algn="just">
                        <a:lnSpc>
                          <a:spcPct val="115000"/>
                        </a:lnSpc>
                        <a:spcAft>
                          <a:spcPts val="0"/>
                        </a:spcAft>
                      </a:pPr>
                      <a:r>
                        <a:rPr lang="ja-JP" sz="1100" kern="100" dirty="0" smtClean="0">
                          <a:solidFill>
                            <a:srgbClr val="000000"/>
                          </a:solidFill>
                          <a:latin typeface="Meiryo UI" pitchFamily="50" charset="-128"/>
                          <a:ea typeface="Meiryo UI" pitchFamily="50" charset="-128"/>
                          <a:cs typeface="Meiryo UI" pitchFamily="50" charset="-128"/>
                        </a:rPr>
                        <a:t>・</a:t>
                      </a:r>
                      <a:r>
                        <a:rPr lang="ja-JP" sz="1100" kern="100" dirty="0">
                          <a:solidFill>
                            <a:srgbClr val="000000"/>
                          </a:solidFill>
                          <a:latin typeface="Meiryo UI" pitchFamily="50" charset="-128"/>
                          <a:ea typeface="Meiryo UI" pitchFamily="50" charset="-128"/>
                          <a:cs typeface="Meiryo UI" pitchFamily="50" charset="-128"/>
                        </a:rPr>
                        <a:t>建築物敷地から敷地外駐車場までの距離について規定</a:t>
                      </a:r>
                      <a:endParaRPr lang="ja-JP" sz="1100" kern="100" dirty="0">
                        <a:latin typeface="Meiryo UI" pitchFamily="50" charset="-128"/>
                        <a:ea typeface="Meiryo UI" pitchFamily="50" charset="-128"/>
                        <a:cs typeface="Meiryo UI" pitchFamily="50" charset="-128"/>
                      </a:endParaRPr>
                    </a:p>
                    <a:p>
                      <a:pPr marL="139700" indent="-139700" algn="just">
                        <a:lnSpc>
                          <a:spcPct val="115000"/>
                        </a:lnSpc>
                        <a:spcAft>
                          <a:spcPts val="0"/>
                        </a:spcAft>
                      </a:pPr>
                      <a:r>
                        <a:rPr lang="ja-JP" sz="1100" kern="100" dirty="0">
                          <a:solidFill>
                            <a:srgbClr val="000000"/>
                          </a:solidFill>
                          <a:latin typeface="Meiryo UI" pitchFamily="50" charset="-128"/>
                          <a:ea typeface="Meiryo UI" pitchFamily="50" charset="-128"/>
                          <a:cs typeface="Meiryo UI" pitchFamily="50" charset="-128"/>
                        </a:rPr>
                        <a:t>・共同駐車場の承認の条件（対象規模）を規定。</a:t>
                      </a:r>
                      <a:endParaRPr lang="ja-JP" sz="1100" kern="100" dirty="0">
                        <a:latin typeface="Meiryo UI" pitchFamily="50" charset="-128"/>
                        <a:ea typeface="Meiryo UI" pitchFamily="50" charset="-128"/>
                        <a:cs typeface="Meiryo UI" pitchFamily="50" charset="-128"/>
                      </a:endParaRPr>
                    </a:p>
                    <a:p>
                      <a:pPr marL="133350" algn="just">
                        <a:lnSpc>
                          <a:spcPct val="115000"/>
                        </a:lnSpc>
                        <a:spcAft>
                          <a:spcPts val="0"/>
                        </a:spcAft>
                      </a:pPr>
                      <a:r>
                        <a:rPr lang="ja-JP" sz="1100" kern="100" dirty="0">
                          <a:solidFill>
                            <a:srgbClr val="000000"/>
                          </a:solidFill>
                          <a:latin typeface="Meiryo UI" pitchFamily="50" charset="-128"/>
                          <a:ea typeface="Meiryo UI" pitchFamily="50" charset="-128"/>
                          <a:cs typeface="Meiryo UI" pitchFamily="50" charset="-128"/>
                        </a:rPr>
                        <a:t>⇒前頁の条例改正にあわせ、改正（緩和</a:t>
                      </a:r>
                      <a:r>
                        <a:rPr lang="ja-JP" sz="1100" kern="100" dirty="0" smtClean="0">
                          <a:solidFill>
                            <a:srgbClr val="000000"/>
                          </a:solidFill>
                          <a:latin typeface="Meiryo UI" pitchFamily="50" charset="-128"/>
                          <a:ea typeface="Meiryo UI" pitchFamily="50" charset="-128"/>
                          <a:cs typeface="Meiryo UI" pitchFamily="50" charset="-128"/>
                        </a:rPr>
                        <a:t>）</a:t>
                      </a:r>
                      <a:r>
                        <a:rPr lang="ja-JP" altLang="en-US" sz="1100" kern="100" dirty="0" smtClean="0">
                          <a:solidFill>
                            <a:srgbClr val="000000"/>
                          </a:solidFill>
                          <a:latin typeface="Meiryo UI" pitchFamily="50" charset="-128"/>
                          <a:ea typeface="Meiryo UI" pitchFamily="50" charset="-128"/>
                          <a:cs typeface="Meiryo UI" pitchFamily="50" charset="-128"/>
                        </a:rPr>
                        <a:t>済み</a:t>
                      </a:r>
                      <a:endParaRPr lang="ja-JP" sz="1100" kern="100" dirty="0">
                        <a:latin typeface="Meiryo UI" pitchFamily="50" charset="-128"/>
                        <a:ea typeface="Meiryo UI" pitchFamily="50" charset="-128"/>
                        <a:cs typeface="Meiryo UI" pitchFamily="50" charset="-128"/>
                      </a:endParaRPr>
                    </a:p>
                  </a:txBody>
                  <a:tcPr marL="44514" marR="44514" marT="11541" marB="11541">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indent="0" algn="just" defTabSz="914400" rtl="0" eaLnBrk="1" fontAlgn="auto" latinLnBrk="0" hangingPunct="1">
                        <a:lnSpc>
                          <a:spcPct val="115000"/>
                        </a:lnSpc>
                        <a:spcBef>
                          <a:spcPts val="0"/>
                        </a:spcBef>
                        <a:spcAft>
                          <a:spcPts val="0"/>
                        </a:spcAft>
                        <a:buClrTx/>
                        <a:buSzTx/>
                        <a:buFontTx/>
                        <a:buNone/>
                        <a:tabLst/>
                        <a:defRPr/>
                      </a:pPr>
                      <a:endParaRPr kumimoji="1" lang="en-US" altLang="ja-JP" sz="1100" kern="1200" dirty="0" smtClean="0">
                        <a:solidFill>
                          <a:schemeClr val="tx1"/>
                        </a:solidFill>
                        <a:latin typeface="Meiryo UI" pitchFamily="50" charset="-128"/>
                        <a:ea typeface="Meiryo UI" pitchFamily="50" charset="-128"/>
                        <a:cs typeface="Meiryo UI" pitchFamily="50" charset="-128"/>
                      </a:endParaRPr>
                    </a:p>
                    <a:p>
                      <a:pPr marL="0" marR="0" indent="0" algn="just" defTabSz="914400" rtl="0" eaLnBrk="1" fontAlgn="auto" latinLnBrk="0" hangingPunct="1">
                        <a:lnSpc>
                          <a:spcPct val="115000"/>
                        </a:lnSpc>
                        <a:spcBef>
                          <a:spcPts val="0"/>
                        </a:spcBef>
                        <a:spcAft>
                          <a:spcPts val="0"/>
                        </a:spcAft>
                        <a:buClrTx/>
                        <a:buSzTx/>
                        <a:buFontTx/>
                        <a:buNone/>
                        <a:tabLst/>
                        <a:defRPr/>
                      </a:pPr>
                      <a:r>
                        <a:rPr kumimoji="1" lang="ja-JP" altLang="en-US" sz="1100" kern="1200" dirty="0" smtClean="0">
                          <a:solidFill>
                            <a:schemeClr val="tx1"/>
                          </a:solidFill>
                          <a:latin typeface="Meiryo UI" pitchFamily="50" charset="-128"/>
                          <a:ea typeface="Meiryo UI" pitchFamily="50" charset="-128"/>
                          <a:cs typeface="Meiryo UI" pitchFamily="50" charset="-128"/>
                        </a:rPr>
                        <a:t>・</a:t>
                      </a:r>
                      <a:r>
                        <a:rPr kumimoji="1" lang="ja-JP" altLang="ja-JP" sz="1100" kern="1200" dirty="0" smtClean="0">
                          <a:solidFill>
                            <a:schemeClr val="tx1"/>
                          </a:solidFill>
                          <a:latin typeface="Meiryo UI" pitchFamily="50" charset="-128"/>
                          <a:ea typeface="Meiryo UI" pitchFamily="50" charset="-128"/>
                          <a:cs typeface="Meiryo UI" pitchFamily="50" charset="-128"/>
                        </a:rPr>
                        <a:t>駐車場を確保する際の店舗</a:t>
                      </a:r>
                      <a:r>
                        <a:rPr kumimoji="1" lang="ja-JP" altLang="en-US" sz="1100" kern="1200" dirty="0" smtClean="0">
                          <a:solidFill>
                            <a:schemeClr val="tx1"/>
                          </a:solidFill>
                          <a:latin typeface="Meiryo UI" pitchFamily="50" charset="-128"/>
                          <a:ea typeface="Meiryo UI" pitchFamily="50" charset="-128"/>
                          <a:cs typeface="Meiryo UI" pitchFamily="50" charset="-128"/>
                        </a:rPr>
                        <a:t>等</a:t>
                      </a:r>
                      <a:r>
                        <a:rPr kumimoji="1" lang="ja-JP" altLang="ja-JP" sz="1100" kern="1200" dirty="0" smtClean="0">
                          <a:solidFill>
                            <a:schemeClr val="tx1"/>
                          </a:solidFill>
                          <a:latin typeface="Meiryo UI" pitchFamily="50" charset="-128"/>
                          <a:ea typeface="Meiryo UI" pitchFamily="50" charset="-128"/>
                          <a:cs typeface="Meiryo UI" pitchFamily="50" charset="-128"/>
                        </a:rPr>
                        <a:t>と駐車場の距離範囲を大阪市のバス停勢圏（直線距離</a:t>
                      </a:r>
                      <a:r>
                        <a:rPr kumimoji="1" lang="en-US" altLang="ja-JP" sz="1100" kern="1200" dirty="0" smtClean="0">
                          <a:solidFill>
                            <a:schemeClr val="tx1"/>
                          </a:solidFill>
                          <a:latin typeface="Meiryo UI" pitchFamily="50" charset="-128"/>
                          <a:ea typeface="Meiryo UI" pitchFamily="50" charset="-128"/>
                          <a:cs typeface="Meiryo UI" pitchFamily="50" charset="-128"/>
                        </a:rPr>
                        <a:t> 350m</a:t>
                      </a:r>
                      <a:r>
                        <a:rPr kumimoji="1" lang="ja-JP" altLang="ja-JP" sz="1100" kern="1200" dirty="0" err="1" smtClean="0">
                          <a:solidFill>
                            <a:schemeClr val="tx1"/>
                          </a:solidFill>
                          <a:latin typeface="Meiryo UI" pitchFamily="50" charset="-128"/>
                          <a:ea typeface="Meiryo UI" pitchFamily="50" charset="-128"/>
                          <a:cs typeface="Meiryo UI" pitchFamily="50" charset="-128"/>
                        </a:rPr>
                        <a:t>、</a:t>
                      </a:r>
                      <a:r>
                        <a:rPr kumimoji="1" lang="ja-JP" altLang="ja-JP" sz="1100" kern="1200" dirty="0" smtClean="0">
                          <a:solidFill>
                            <a:schemeClr val="tx1"/>
                          </a:solidFill>
                          <a:latin typeface="Meiryo UI" pitchFamily="50" charset="-128"/>
                          <a:ea typeface="Meiryo UI" pitchFamily="50" charset="-128"/>
                          <a:cs typeface="Meiryo UI" pitchFamily="50" charset="-128"/>
                        </a:rPr>
                        <a:t>徒歩</a:t>
                      </a:r>
                      <a:r>
                        <a:rPr kumimoji="1" lang="en-US" altLang="ja-JP" sz="1100" kern="1200" dirty="0" smtClean="0">
                          <a:solidFill>
                            <a:schemeClr val="tx1"/>
                          </a:solidFill>
                          <a:latin typeface="Meiryo UI" pitchFamily="50" charset="-128"/>
                          <a:ea typeface="Meiryo UI" pitchFamily="50" charset="-128"/>
                          <a:cs typeface="Meiryo UI" pitchFamily="50" charset="-128"/>
                        </a:rPr>
                        <a:t>7~8</a:t>
                      </a:r>
                      <a:r>
                        <a:rPr kumimoji="1" lang="ja-JP" altLang="ja-JP" sz="1100" kern="1200" dirty="0" smtClean="0">
                          <a:solidFill>
                            <a:schemeClr val="tx1"/>
                          </a:solidFill>
                          <a:latin typeface="Meiryo UI" pitchFamily="50" charset="-128"/>
                          <a:ea typeface="Meiryo UI" pitchFamily="50" charset="-128"/>
                          <a:cs typeface="Meiryo UI" pitchFamily="50" charset="-128"/>
                        </a:rPr>
                        <a:t>分以内）にすることにより、</a:t>
                      </a:r>
                      <a:r>
                        <a:rPr kumimoji="1" lang="ja-JP" altLang="en-US" sz="1100" kern="1200" dirty="0" smtClean="0">
                          <a:solidFill>
                            <a:schemeClr val="tx1"/>
                          </a:solidFill>
                          <a:latin typeface="Meiryo UI" pitchFamily="50" charset="-128"/>
                          <a:ea typeface="Meiryo UI" pitchFamily="50" charset="-128"/>
                          <a:cs typeface="Meiryo UI" pitchFamily="50" charset="-128"/>
                        </a:rPr>
                        <a:t>周辺の既存駐車場の有効活用を図り、</a:t>
                      </a:r>
                      <a:r>
                        <a:rPr kumimoji="1" lang="ja-JP" altLang="ja-JP" sz="1100" kern="1200" dirty="0" smtClean="0">
                          <a:solidFill>
                            <a:schemeClr val="tx1"/>
                          </a:solidFill>
                          <a:latin typeface="Meiryo UI" pitchFamily="50" charset="-128"/>
                          <a:ea typeface="Meiryo UI" pitchFamily="50" charset="-128"/>
                          <a:cs typeface="Meiryo UI" pitchFamily="50" charset="-128"/>
                        </a:rPr>
                        <a:t>「グランドデザイン・大阪」</a:t>
                      </a:r>
                      <a:r>
                        <a:rPr kumimoji="1" lang="ja-JP" altLang="en-US" sz="1100" kern="1200" dirty="0" smtClean="0">
                          <a:solidFill>
                            <a:schemeClr val="tx1"/>
                          </a:solidFill>
                          <a:latin typeface="Meiryo UI" pitchFamily="50" charset="-128"/>
                          <a:ea typeface="Meiryo UI" pitchFamily="50" charset="-128"/>
                          <a:cs typeface="Meiryo UI" pitchFamily="50" charset="-128"/>
                        </a:rPr>
                        <a:t>において「人」を重視した「自動車を抑制し、都心部を人に開放する、歩いて楽しい都市」の実現に向けたまちづくりを促進する。</a:t>
                      </a:r>
                      <a:endParaRPr kumimoji="1" lang="en-US" altLang="ja-JP" sz="1100" kern="1200" dirty="0" smtClean="0">
                        <a:solidFill>
                          <a:schemeClr val="tx1"/>
                        </a:solidFill>
                        <a:latin typeface="Meiryo UI" pitchFamily="50" charset="-128"/>
                        <a:ea typeface="Meiryo UI" pitchFamily="50" charset="-128"/>
                        <a:cs typeface="Meiryo UI" pitchFamily="50" charset="-128"/>
                      </a:endParaRPr>
                    </a:p>
                    <a:p>
                      <a:pPr marL="0" marR="0" indent="0" algn="just" defTabSz="914400" rtl="0" eaLnBrk="1" fontAlgn="auto" latinLnBrk="0" hangingPunct="1">
                        <a:lnSpc>
                          <a:spcPct val="115000"/>
                        </a:lnSpc>
                        <a:spcBef>
                          <a:spcPts val="0"/>
                        </a:spcBef>
                        <a:spcAft>
                          <a:spcPts val="0"/>
                        </a:spcAft>
                        <a:buClrTx/>
                        <a:buSzTx/>
                        <a:buFontTx/>
                        <a:buNone/>
                        <a:tabLst/>
                        <a:defRPr/>
                      </a:pPr>
                      <a:endParaRPr lang="ja-JP" sz="1100" kern="100" dirty="0">
                        <a:latin typeface="Meiryo UI" pitchFamily="50" charset="-128"/>
                        <a:ea typeface="Meiryo UI" pitchFamily="50" charset="-128"/>
                        <a:cs typeface="Meiryo UI" pitchFamily="50" charset="-128"/>
                      </a:endParaRPr>
                    </a:p>
                  </a:txBody>
                  <a:tcPr marL="44514" marR="44514" marT="11541" marB="11541">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390242">
                <a:tc>
                  <a:txBody>
                    <a:bodyPr/>
                    <a:lstStyle/>
                    <a:p>
                      <a:pPr algn="just">
                        <a:lnSpc>
                          <a:spcPct val="115000"/>
                        </a:lnSpc>
                        <a:spcAft>
                          <a:spcPts val="0"/>
                        </a:spcAft>
                      </a:pPr>
                      <a:endParaRPr lang="en-US" altLang="ja-JP" sz="1100" kern="100" dirty="0" smtClean="0">
                        <a:solidFill>
                          <a:srgbClr val="000000"/>
                        </a:solidFill>
                        <a:latin typeface="Meiryo UI" pitchFamily="50" charset="-128"/>
                        <a:ea typeface="Meiryo UI" pitchFamily="50" charset="-128"/>
                        <a:cs typeface="Meiryo UI" pitchFamily="50" charset="-128"/>
                      </a:endParaRPr>
                    </a:p>
                    <a:p>
                      <a:pPr algn="just">
                        <a:lnSpc>
                          <a:spcPct val="115000"/>
                        </a:lnSpc>
                        <a:spcAft>
                          <a:spcPts val="0"/>
                        </a:spcAft>
                      </a:pPr>
                      <a:r>
                        <a:rPr lang="ja-JP" sz="1100" kern="100" dirty="0" smtClean="0">
                          <a:solidFill>
                            <a:srgbClr val="000000"/>
                          </a:solidFill>
                          <a:latin typeface="Meiryo UI" pitchFamily="50" charset="-128"/>
                          <a:ea typeface="Meiryo UI" pitchFamily="50" charset="-128"/>
                          <a:cs typeface="Meiryo UI" pitchFamily="50" charset="-128"/>
                        </a:rPr>
                        <a:t>小学校</a:t>
                      </a:r>
                      <a:r>
                        <a:rPr lang="ja-JP" sz="1100" kern="100" dirty="0">
                          <a:solidFill>
                            <a:srgbClr val="000000"/>
                          </a:solidFill>
                          <a:latin typeface="Meiryo UI" pitchFamily="50" charset="-128"/>
                          <a:ea typeface="Meiryo UI" pitchFamily="50" charset="-128"/>
                          <a:cs typeface="Meiryo UI" pitchFamily="50" charset="-128"/>
                        </a:rPr>
                        <a:t>及び中学校における指定外・区域外就学の許可 </a:t>
                      </a:r>
                      <a:endParaRPr lang="ja-JP" sz="1100" kern="100" dirty="0">
                        <a:latin typeface="Meiryo UI" pitchFamily="50" charset="-128"/>
                        <a:ea typeface="Meiryo UI" pitchFamily="50" charset="-128"/>
                        <a:cs typeface="Meiryo UI" pitchFamily="50" charset="-128"/>
                      </a:endParaRPr>
                    </a:p>
                  </a:txBody>
                  <a:tcPr marL="44514" marR="44514" marT="11541" marB="11541">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indent="0" algn="just">
                        <a:lnSpc>
                          <a:spcPct val="115000"/>
                        </a:lnSpc>
                        <a:spcAft>
                          <a:spcPts val="0"/>
                        </a:spcAft>
                      </a:pPr>
                      <a:endParaRPr lang="en-US" altLang="ja-JP" sz="1100" kern="100" dirty="0" smtClean="0">
                        <a:solidFill>
                          <a:srgbClr val="000000"/>
                        </a:solidFill>
                        <a:latin typeface="Meiryo UI" pitchFamily="50" charset="-128"/>
                        <a:ea typeface="Meiryo UI" pitchFamily="50" charset="-128"/>
                        <a:cs typeface="Meiryo UI" pitchFamily="50" charset="-128"/>
                      </a:endParaRPr>
                    </a:p>
                    <a:p>
                      <a:pPr marL="0" indent="0" algn="just">
                        <a:lnSpc>
                          <a:spcPct val="115000"/>
                        </a:lnSpc>
                        <a:spcAft>
                          <a:spcPts val="0"/>
                        </a:spcAft>
                      </a:pPr>
                      <a:r>
                        <a:rPr lang="ja-JP" sz="1100" kern="100" dirty="0" smtClean="0">
                          <a:solidFill>
                            <a:srgbClr val="000000"/>
                          </a:solidFill>
                          <a:latin typeface="Meiryo UI" pitchFamily="50" charset="-128"/>
                          <a:ea typeface="Meiryo UI" pitchFamily="50" charset="-128"/>
                          <a:cs typeface="Meiryo UI" pitchFamily="50" charset="-128"/>
                        </a:rPr>
                        <a:t>・</a:t>
                      </a:r>
                      <a:r>
                        <a:rPr lang="ja-JP" sz="1100" kern="100" dirty="0">
                          <a:solidFill>
                            <a:srgbClr val="000000"/>
                          </a:solidFill>
                          <a:latin typeface="Meiryo UI" pitchFamily="50" charset="-128"/>
                          <a:ea typeface="Meiryo UI" pitchFamily="50" charset="-128"/>
                          <a:cs typeface="Meiryo UI" pitchFamily="50" charset="-128"/>
                        </a:rPr>
                        <a:t>児童・生徒の学校指定の変更（指定外就学）・区域外就学の許可については、教育上真にやむを得ず、希望する学校への登校及び下校の安全に支障がないと認められる場合に限ると定めて</a:t>
                      </a:r>
                      <a:r>
                        <a:rPr lang="ja-JP" sz="1100" kern="100" dirty="0" smtClean="0">
                          <a:solidFill>
                            <a:srgbClr val="000000"/>
                          </a:solidFill>
                          <a:latin typeface="Meiryo UI" pitchFamily="50" charset="-128"/>
                          <a:ea typeface="Meiryo UI" pitchFamily="50" charset="-128"/>
                          <a:cs typeface="Meiryo UI" pitchFamily="50" charset="-128"/>
                        </a:rPr>
                        <a:t>いる</a:t>
                      </a:r>
                      <a:r>
                        <a:rPr lang="ja-JP" altLang="en-US" sz="1100" kern="100" dirty="0" smtClean="0">
                          <a:solidFill>
                            <a:srgbClr val="000000"/>
                          </a:solidFill>
                          <a:latin typeface="Meiryo UI" pitchFamily="50" charset="-128"/>
                          <a:ea typeface="Meiryo UI" pitchFamily="50" charset="-128"/>
                          <a:cs typeface="Meiryo UI" pitchFamily="50" charset="-128"/>
                        </a:rPr>
                        <a:t>。</a:t>
                      </a:r>
                      <a:endParaRPr lang="en-US" altLang="ja-JP" sz="1100" kern="100" dirty="0" smtClean="0">
                        <a:solidFill>
                          <a:srgbClr val="000000"/>
                        </a:solidFill>
                        <a:latin typeface="Meiryo UI" pitchFamily="50" charset="-128"/>
                        <a:ea typeface="Meiryo UI" pitchFamily="50" charset="-128"/>
                        <a:cs typeface="Meiryo UI" pitchFamily="50" charset="-128"/>
                      </a:endParaRPr>
                    </a:p>
                    <a:p>
                      <a:pPr marL="0" indent="0" algn="just">
                        <a:lnSpc>
                          <a:spcPct val="115000"/>
                        </a:lnSpc>
                        <a:spcAft>
                          <a:spcPts val="0"/>
                        </a:spcAft>
                      </a:pPr>
                      <a:r>
                        <a:rPr lang="ja-JP" sz="1100" kern="100" dirty="0" smtClean="0">
                          <a:solidFill>
                            <a:srgbClr val="000000"/>
                          </a:solidFill>
                          <a:latin typeface="Meiryo UI" pitchFamily="50" charset="-128"/>
                          <a:ea typeface="Meiryo UI" pitchFamily="50" charset="-128"/>
                          <a:cs typeface="Meiryo UI" pitchFamily="50" charset="-128"/>
                        </a:rPr>
                        <a:t>⇒</a:t>
                      </a:r>
                      <a:r>
                        <a:rPr lang="ja-JP" sz="1100" kern="100" dirty="0">
                          <a:solidFill>
                            <a:srgbClr val="000000"/>
                          </a:solidFill>
                          <a:latin typeface="Meiryo UI" pitchFamily="50" charset="-128"/>
                          <a:ea typeface="Meiryo UI" pitchFamily="50" charset="-128"/>
                          <a:cs typeface="Meiryo UI" pitchFamily="50" charset="-128"/>
                        </a:rPr>
                        <a:t>改正済み（学校選択制導入に伴う変更） </a:t>
                      </a:r>
                      <a:endParaRPr lang="ja-JP" sz="1100" kern="100" dirty="0">
                        <a:latin typeface="Meiryo UI" pitchFamily="50" charset="-128"/>
                        <a:ea typeface="Meiryo UI" pitchFamily="50" charset="-128"/>
                        <a:cs typeface="Meiryo UI" pitchFamily="50" charset="-128"/>
                      </a:endParaRPr>
                    </a:p>
                  </a:txBody>
                  <a:tcPr marL="44514" marR="44514" marT="11541" marB="11541">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endParaRPr kumimoji="1" lang="en-US" altLang="ja-JP" sz="1100" kern="1200" dirty="0" smtClean="0">
                        <a:solidFill>
                          <a:schemeClr val="tx1"/>
                        </a:solidFill>
                        <a:latin typeface="Meiryo UI" pitchFamily="50" charset="-128"/>
                        <a:ea typeface="Meiryo UI" pitchFamily="50" charset="-128"/>
                        <a:cs typeface="Meiryo UI" pitchFamily="50" charset="-128"/>
                      </a:endParaRPr>
                    </a:p>
                    <a:p>
                      <a:r>
                        <a:rPr kumimoji="1" lang="ja-JP" altLang="en-US" sz="1100" kern="1200" dirty="0" smtClean="0">
                          <a:solidFill>
                            <a:schemeClr val="tx1"/>
                          </a:solidFill>
                          <a:latin typeface="Meiryo UI" pitchFamily="50" charset="-128"/>
                          <a:ea typeface="Meiryo UI" pitchFamily="50" charset="-128"/>
                          <a:cs typeface="Meiryo UI" pitchFamily="50" charset="-128"/>
                        </a:rPr>
                        <a:t>・指定外・区域外就学の許可基準を見直し、学校選択制を導入したことにより、次の点に</a:t>
                      </a:r>
                      <a:r>
                        <a:rPr kumimoji="1" lang="ja-JP" altLang="en-US" sz="1100" kern="1200" smtClean="0">
                          <a:solidFill>
                            <a:schemeClr val="tx1"/>
                          </a:solidFill>
                          <a:latin typeface="Meiryo UI" pitchFamily="50" charset="-128"/>
                          <a:ea typeface="Meiryo UI" pitchFamily="50" charset="-128"/>
                          <a:cs typeface="Meiryo UI" pitchFamily="50" charset="-128"/>
                        </a:rPr>
                        <a:t>ついて効果が期待</a:t>
                      </a:r>
                      <a:r>
                        <a:rPr kumimoji="1" lang="ja-JP" altLang="en-US" sz="1100" kern="1200" dirty="0" smtClean="0">
                          <a:solidFill>
                            <a:schemeClr val="tx1"/>
                          </a:solidFill>
                          <a:latin typeface="Meiryo UI" pitchFamily="50" charset="-128"/>
                          <a:ea typeface="Meiryo UI" pitchFamily="50" charset="-128"/>
                          <a:cs typeface="Meiryo UI" pitchFamily="50" charset="-128"/>
                        </a:rPr>
                        <a:t>できる。</a:t>
                      </a:r>
                      <a:r>
                        <a:rPr kumimoji="1" lang="ja-JP" altLang="ja-JP" sz="1100" kern="1200" dirty="0" smtClean="0">
                          <a:solidFill>
                            <a:schemeClr val="tx1"/>
                          </a:solidFill>
                          <a:latin typeface="Meiryo UI" pitchFamily="50" charset="-128"/>
                          <a:ea typeface="Meiryo UI" pitchFamily="50" charset="-128"/>
                          <a:cs typeface="Meiryo UI" pitchFamily="50" charset="-128"/>
                        </a:rPr>
                        <a:t> </a:t>
                      </a:r>
                      <a:endParaRPr kumimoji="1" lang="en-US" altLang="ja-JP" sz="1100" kern="1200" dirty="0" smtClean="0">
                        <a:solidFill>
                          <a:schemeClr val="tx1"/>
                        </a:solidFill>
                        <a:latin typeface="Meiryo UI" pitchFamily="50" charset="-128"/>
                        <a:ea typeface="Meiryo UI" pitchFamily="50" charset="-128"/>
                        <a:cs typeface="Meiryo UI" pitchFamily="50" charset="-128"/>
                      </a:endParaRPr>
                    </a:p>
                    <a:p>
                      <a:r>
                        <a:rPr kumimoji="1" lang="ja-JP" altLang="ja-JP" sz="1100" kern="1200" dirty="0" smtClean="0">
                          <a:solidFill>
                            <a:schemeClr val="tx1"/>
                          </a:solidFill>
                          <a:latin typeface="Meiryo UI" pitchFamily="50" charset="-128"/>
                          <a:ea typeface="Meiryo UI" pitchFamily="50" charset="-128"/>
                          <a:cs typeface="Meiryo UI" pitchFamily="50" charset="-128"/>
                        </a:rPr>
                        <a:t>①子</a:t>
                      </a:r>
                      <a:r>
                        <a:rPr kumimoji="1" lang="ja-JP" altLang="en-US" sz="1100" kern="1200" dirty="0" smtClean="0">
                          <a:solidFill>
                            <a:schemeClr val="tx1"/>
                          </a:solidFill>
                          <a:latin typeface="Meiryo UI" pitchFamily="50" charset="-128"/>
                          <a:ea typeface="Meiryo UI" pitchFamily="50" charset="-128"/>
                          <a:cs typeface="Meiryo UI" pitchFamily="50" charset="-128"/>
                        </a:rPr>
                        <a:t>ど</a:t>
                      </a:r>
                      <a:r>
                        <a:rPr kumimoji="1" lang="ja-JP" altLang="ja-JP" sz="1100" kern="1200" dirty="0" smtClean="0">
                          <a:solidFill>
                            <a:schemeClr val="tx1"/>
                          </a:solidFill>
                          <a:latin typeface="Meiryo UI" pitchFamily="50" charset="-128"/>
                          <a:ea typeface="Meiryo UI" pitchFamily="50" charset="-128"/>
                          <a:cs typeface="Meiryo UI" pitchFamily="50" charset="-128"/>
                        </a:rPr>
                        <a:t>もや保護者</a:t>
                      </a:r>
                      <a:r>
                        <a:rPr kumimoji="1" lang="ja-JP" altLang="en-US" sz="1100" kern="1200" dirty="0" smtClean="0">
                          <a:solidFill>
                            <a:schemeClr val="tx1"/>
                          </a:solidFill>
                          <a:latin typeface="Meiryo UI" pitchFamily="50" charset="-128"/>
                          <a:ea typeface="Meiryo UI" pitchFamily="50" charset="-128"/>
                          <a:cs typeface="Meiryo UI" pitchFamily="50" charset="-128"/>
                        </a:rPr>
                        <a:t>が</a:t>
                      </a:r>
                      <a:r>
                        <a:rPr kumimoji="1" lang="ja-JP" altLang="ja-JP" sz="1100" kern="1200" dirty="0" smtClean="0">
                          <a:solidFill>
                            <a:schemeClr val="tx1"/>
                          </a:solidFill>
                          <a:latin typeface="Meiryo UI" pitchFamily="50" charset="-128"/>
                          <a:ea typeface="Meiryo UI" pitchFamily="50" charset="-128"/>
                          <a:cs typeface="Meiryo UI" pitchFamily="50" charset="-128"/>
                        </a:rPr>
                        <a:t>学校を選択することができる</a:t>
                      </a:r>
                      <a:r>
                        <a:rPr kumimoji="1" lang="ja-JP" altLang="en-US" sz="1100" kern="1200" dirty="0" smtClean="0">
                          <a:solidFill>
                            <a:schemeClr val="tx1"/>
                          </a:solidFill>
                          <a:latin typeface="Meiryo UI" pitchFamily="50" charset="-128"/>
                          <a:ea typeface="Meiryo UI" pitchFamily="50" charset="-128"/>
                          <a:cs typeface="Meiryo UI" pitchFamily="50" charset="-128"/>
                        </a:rPr>
                        <a:t>こと。</a:t>
                      </a:r>
                      <a:endParaRPr kumimoji="1" lang="ja-JP" altLang="ja-JP" sz="1100" kern="1200" dirty="0" smtClean="0">
                        <a:solidFill>
                          <a:schemeClr val="tx1"/>
                        </a:solidFill>
                        <a:latin typeface="Meiryo UI" pitchFamily="50" charset="-128"/>
                        <a:ea typeface="Meiryo UI" pitchFamily="50" charset="-128"/>
                        <a:cs typeface="Meiryo UI" pitchFamily="50" charset="-128"/>
                      </a:endParaRPr>
                    </a:p>
                    <a:p>
                      <a:r>
                        <a:rPr kumimoji="1" lang="ja-JP" altLang="ja-JP" sz="1100" kern="1200" dirty="0" smtClean="0">
                          <a:solidFill>
                            <a:schemeClr val="tx1"/>
                          </a:solidFill>
                          <a:latin typeface="Meiryo UI" pitchFamily="50" charset="-128"/>
                          <a:ea typeface="Meiryo UI" pitchFamily="50" charset="-128"/>
                          <a:cs typeface="Meiryo UI" pitchFamily="50" charset="-128"/>
                        </a:rPr>
                        <a:t>②子</a:t>
                      </a:r>
                      <a:r>
                        <a:rPr kumimoji="1" lang="ja-JP" altLang="en-US" sz="1100" kern="1200" dirty="0" smtClean="0">
                          <a:solidFill>
                            <a:schemeClr val="tx1"/>
                          </a:solidFill>
                          <a:latin typeface="Meiryo UI" pitchFamily="50" charset="-128"/>
                          <a:ea typeface="Meiryo UI" pitchFamily="50" charset="-128"/>
                          <a:cs typeface="Meiryo UI" pitchFamily="50" charset="-128"/>
                        </a:rPr>
                        <a:t>ど</a:t>
                      </a:r>
                      <a:r>
                        <a:rPr kumimoji="1" lang="ja-JP" altLang="ja-JP" sz="1100" kern="1200" dirty="0" smtClean="0">
                          <a:solidFill>
                            <a:schemeClr val="tx1"/>
                          </a:solidFill>
                          <a:latin typeface="Meiryo UI" pitchFamily="50" charset="-128"/>
                          <a:ea typeface="Meiryo UI" pitchFamily="50" charset="-128"/>
                          <a:cs typeface="Meiryo UI" pitchFamily="50" charset="-128"/>
                        </a:rPr>
                        <a:t>もや保護者</a:t>
                      </a:r>
                      <a:r>
                        <a:rPr kumimoji="1" lang="ja-JP" altLang="en-US" sz="1100" kern="1200" dirty="0" smtClean="0">
                          <a:solidFill>
                            <a:schemeClr val="tx1"/>
                          </a:solidFill>
                          <a:latin typeface="Meiryo UI" pitchFamily="50" charset="-128"/>
                          <a:ea typeface="Meiryo UI" pitchFamily="50" charset="-128"/>
                          <a:cs typeface="Meiryo UI" pitchFamily="50" charset="-128"/>
                        </a:rPr>
                        <a:t>が</a:t>
                      </a:r>
                      <a:r>
                        <a:rPr kumimoji="1" lang="ja-JP" altLang="ja-JP" sz="1100" kern="1200" dirty="0" smtClean="0">
                          <a:solidFill>
                            <a:schemeClr val="tx1"/>
                          </a:solidFill>
                          <a:latin typeface="Meiryo UI" pitchFamily="50" charset="-128"/>
                          <a:ea typeface="Meiryo UI" pitchFamily="50" charset="-128"/>
                          <a:cs typeface="Meiryo UI" pitchFamily="50" charset="-128"/>
                        </a:rPr>
                        <a:t>自ら学校を選</a:t>
                      </a:r>
                      <a:r>
                        <a:rPr kumimoji="1" lang="ja-JP" altLang="en-US" sz="1100" kern="1200" dirty="0" smtClean="0">
                          <a:solidFill>
                            <a:schemeClr val="tx1"/>
                          </a:solidFill>
                          <a:latin typeface="Meiryo UI" pitchFamily="50" charset="-128"/>
                          <a:ea typeface="Meiryo UI" pitchFamily="50" charset="-128"/>
                          <a:cs typeface="Meiryo UI" pitchFamily="50" charset="-128"/>
                        </a:rPr>
                        <a:t>ぶ</a:t>
                      </a:r>
                      <a:r>
                        <a:rPr kumimoji="1" lang="ja-JP" altLang="ja-JP" sz="1100" kern="1200" dirty="0" smtClean="0">
                          <a:solidFill>
                            <a:schemeClr val="tx1"/>
                          </a:solidFill>
                          <a:latin typeface="Meiryo UI" pitchFamily="50" charset="-128"/>
                          <a:ea typeface="Meiryo UI" pitchFamily="50" charset="-128"/>
                          <a:cs typeface="Meiryo UI" pitchFamily="50" charset="-128"/>
                        </a:rPr>
                        <a:t>ことにより、学校の教育活動等、学校教育に関心を持ち、より積極的に関わろうとすること</a:t>
                      </a:r>
                      <a:r>
                        <a:rPr kumimoji="1" lang="ja-JP" altLang="en-US" sz="1100" kern="1200" dirty="0" smtClean="0">
                          <a:solidFill>
                            <a:schemeClr val="tx1"/>
                          </a:solidFill>
                          <a:latin typeface="Meiryo UI" pitchFamily="50" charset="-128"/>
                          <a:ea typeface="Meiryo UI" pitchFamily="50" charset="-128"/>
                          <a:cs typeface="Meiryo UI" pitchFamily="50" charset="-128"/>
                        </a:rPr>
                        <a:t>が</a:t>
                      </a:r>
                      <a:r>
                        <a:rPr kumimoji="1" lang="ja-JP" altLang="ja-JP" sz="1100" kern="1200" dirty="0" smtClean="0">
                          <a:solidFill>
                            <a:schemeClr val="tx1"/>
                          </a:solidFill>
                          <a:latin typeface="Meiryo UI" pitchFamily="50" charset="-128"/>
                          <a:ea typeface="Meiryo UI" pitchFamily="50" charset="-128"/>
                          <a:cs typeface="Meiryo UI" pitchFamily="50" charset="-128"/>
                        </a:rPr>
                        <a:t>期待できる</a:t>
                      </a:r>
                      <a:r>
                        <a:rPr kumimoji="1" lang="en-US" altLang="ja-JP" sz="1100" kern="1200" dirty="0" smtClean="0">
                          <a:solidFill>
                            <a:schemeClr val="tx1"/>
                          </a:solidFill>
                          <a:latin typeface="Meiryo UI" pitchFamily="50" charset="-128"/>
                          <a:ea typeface="Meiryo UI" pitchFamily="50" charset="-128"/>
                          <a:cs typeface="Meiryo UI" pitchFamily="50" charset="-128"/>
                        </a:rPr>
                        <a:t>  </a:t>
                      </a:r>
                      <a:r>
                        <a:rPr kumimoji="1" lang="ja-JP" altLang="ja-JP" sz="1100" kern="1200" dirty="0" smtClean="0">
                          <a:solidFill>
                            <a:schemeClr val="tx1"/>
                          </a:solidFill>
                          <a:latin typeface="Meiryo UI" pitchFamily="50" charset="-128"/>
                          <a:ea typeface="Meiryo UI" pitchFamily="50" charset="-128"/>
                          <a:cs typeface="Meiryo UI" pitchFamily="50" charset="-128"/>
                        </a:rPr>
                        <a:t>等</a:t>
                      </a:r>
                    </a:p>
                    <a:p>
                      <a:r>
                        <a:rPr kumimoji="1" lang="en-US" altLang="ja-JP" sz="1100" kern="1200" dirty="0" smtClean="0">
                          <a:solidFill>
                            <a:schemeClr val="tx1"/>
                          </a:solidFill>
                          <a:latin typeface="Meiryo UI" pitchFamily="50" charset="-128"/>
                          <a:ea typeface="Meiryo UI" pitchFamily="50" charset="-128"/>
                          <a:cs typeface="Meiryo UI" pitchFamily="50" charset="-128"/>
                        </a:rPr>
                        <a:t> </a:t>
                      </a:r>
                      <a:endParaRPr kumimoji="1" lang="ja-JP" altLang="ja-JP" sz="1100" kern="1200" dirty="0" smtClean="0">
                        <a:solidFill>
                          <a:schemeClr val="tx1"/>
                        </a:solidFill>
                        <a:latin typeface="Meiryo UI" pitchFamily="50" charset="-128"/>
                        <a:ea typeface="Meiryo UI" pitchFamily="50" charset="-128"/>
                        <a:cs typeface="Meiryo UI" pitchFamily="50" charset="-128"/>
                      </a:endParaRPr>
                    </a:p>
                  </a:txBody>
                  <a:tcPr marL="44514" marR="44514" marT="11541" marB="11541">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677304">
                <a:tc gridSpan="3">
                  <a:txBody>
                    <a:bodyPr/>
                    <a:lstStyle/>
                    <a:p>
                      <a:pPr marL="0" marR="0" indent="0" algn="just" defTabSz="914400" rtl="0" eaLnBrk="1" fontAlgn="auto" latinLnBrk="0" hangingPunct="1">
                        <a:lnSpc>
                          <a:spcPct val="115000"/>
                        </a:lnSpc>
                        <a:spcBef>
                          <a:spcPts val="0"/>
                        </a:spcBef>
                        <a:spcAft>
                          <a:spcPts val="0"/>
                        </a:spcAft>
                        <a:buClrTx/>
                        <a:buSzTx/>
                        <a:buFontTx/>
                        <a:buNone/>
                        <a:tabLst/>
                        <a:defRPr/>
                      </a:pPr>
                      <a:endParaRPr lang="en-US" altLang="ja-JP" sz="1100" kern="100" dirty="0" smtClean="0">
                        <a:latin typeface="Meiryo UI" pitchFamily="50" charset="-128"/>
                        <a:ea typeface="Meiryo UI" pitchFamily="50" charset="-128"/>
                        <a:cs typeface="Meiryo UI" pitchFamily="50" charset="-128"/>
                      </a:endParaRPr>
                    </a:p>
                    <a:p>
                      <a:pPr marL="0" marR="0" indent="0" algn="just" defTabSz="914400" rtl="0" eaLnBrk="1" fontAlgn="auto" latinLnBrk="0" hangingPunct="1">
                        <a:lnSpc>
                          <a:spcPct val="115000"/>
                        </a:lnSpc>
                        <a:spcBef>
                          <a:spcPts val="0"/>
                        </a:spcBef>
                        <a:spcAft>
                          <a:spcPts val="0"/>
                        </a:spcAft>
                        <a:buClrTx/>
                        <a:buSzTx/>
                        <a:buFontTx/>
                        <a:buNone/>
                        <a:tabLst/>
                        <a:defRPr/>
                      </a:pPr>
                      <a:r>
                        <a:rPr lang="ja-JP" altLang="en-US" sz="1100" kern="100" dirty="0" smtClean="0">
                          <a:latin typeface="Meiryo UI" pitchFamily="50" charset="-128"/>
                          <a:ea typeface="Meiryo UI" pitchFamily="50" charset="-128"/>
                          <a:cs typeface="Meiryo UI" pitchFamily="50" charset="-128"/>
                        </a:rPr>
                        <a:t>その他にも、以下の審査基準を改正した。</a:t>
                      </a:r>
                      <a:endParaRPr lang="en-US" altLang="ja-JP" sz="1100" kern="100" dirty="0" smtClean="0">
                        <a:latin typeface="Meiryo UI" pitchFamily="50" charset="-128"/>
                        <a:ea typeface="Meiryo UI" pitchFamily="50" charset="-128"/>
                        <a:cs typeface="Meiryo UI" pitchFamily="50" charset="-128"/>
                      </a:endParaRPr>
                    </a:p>
                    <a:p>
                      <a:pPr marL="0" marR="0" indent="0" algn="just" defTabSz="914400" rtl="0" eaLnBrk="1" fontAlgn="auto" latinLnBrk="0" hangingPunct="1">
                        <a:lnSpc>
                          <a:spcPct val="115000"/>
                        </a:lnSpc>
                        <a:spcBef>
                          <a:spcPts val="0"/>
                        </a:spcBef>
                        <a:spcAft>
                          <a:spcPts val="0"/>
                        </a:spcAft>
                        <a:buClrTx/>
                        <a:buSzTx/>
                        <a:buFontTx/>
                        <a:buNone/>
                        <a:tabLst/>
                        <a:defRPr/>
                      </a:pPr>
                      <a:r>
                        <a:rPr lang="ja-JP" altLang="en-US" sz="1100" kern="100" dirty="0" smtClean="0">
                          <a:latin typeface="Meiryo UI" pitchFamily="50" charset="-128"/>
                          <a:ea typeface="Meiryo UI" pitchFamily="50" charset="-128"/>
                          <a:cs typeface="Meiryo UI" pitchFamily="50" charset="-128"/>
                        </a:rPr>
                        <a:t>　</a:t>
                      </a:r>
                      <a:r>
                        <a:rPr lang="en-US" altLang="ja-JP" sz="1100" kern="100" dirty="0" smtClean="0">
                          <a:latin typeface="Meiryo UI" pitchFamily="50" charset="-128"/>
                          <a:ea typeface="Meiryo UI" pitchFamily="50" charset="-128"/>
                          <a:cs typeface="Meiryo UI" pitchFamily="50" charset="-128"/>
                        </a:rPr>
                        <a:t>‐</a:t>
                      </a:r>
                      <a:r>
                        <a:rPr lang="ja-JP" altLang="ja-JP" sz="1100" kern="100" dirty="0" smtClean="0">
                          <a:solidFill>
                            <a:srgbClr val="000000"/>
                          </a:solidFill>
                          <a:latin typeface="Meiryo UI" pitchFamily="50" charset="-128"/>
                          <a:ea typeface="Meiryo UI" pitchFamily="50" charset="-128"/>
                          <a:cs typeface="Meiryo UI" pitchFamily="50" charset="-128"/>
                        </a:rPr>
                        <a:t>工作物の所有権の移転に伴う河川敷地の占用許可</a:t>
                      </a:r>
                      <a:r>
                        <a:rPr lang="ja-JP" altLang="en-US" sz="1100" kern="100" dirty="0" smtClean="0">
                          <a:solidFill>
                            <a:srgbClr val="000000"/>
                          </a:solidFill>
                          <a:latin typeface="Meiryo UI" pitchFamily="50" charset="-128"/>
                          <a:ea typeface="Meiryo UI" pitchFamily="50" charset="-128"/>
                          <a:cs typeface="Meiryo UI" pitchFamily="50" charset="-128"/>
                        </a:rPr>
                        <a:t>（</a:t>
                      </a:r>
                      <a:r>
                        <a:rPr lang="ja-JP" altLang="ja-JP" sz="1100" kern="100" dirty="0" smtClean="0">
                          <a:solidFill>
                            <a:srgbClr val="000000"/>
                          </a:solidFill>
                          <a:latin typeface="Meiryo UI" pitchFamily="50" charset="-128"/>
                          <a:ea typeface="Meiryo UI" pitchFamily="50" charset="-128"/>
                          <a:cs typeface="Meiryo UI" pitchFamily="50" charset="-128"/>
                        </a:rPr>
                        <a:t>普通河川管理条例にかかる改正（</a:t>
                      </a:r>
                      <a:r>
                        <a:rPr lang="en-US" altLang="ja-JP" sz="1100" kern="100" dirty="0" smtClean="0">
                          <a:solidFill>
                            <a:srgbClr val="000000"/>
                          </a:solidFill>
                          <a:latin typeface="Meiryo UI" pitchFamily="50" charset="-128"/>
                          <a:ea typeface="Meiryo UI" pitchFamily="50" charset="-128"/>
                          <a:cs typeface="Meiryo UI" pitchFamily="50" charset="-128"/>
                        </a:rPr>
                        <a:t>9</a:t>
                      </a:r>
                      <a:r>
                        <a:rPr lang="ja-JP" altLang="ja-JP" sz="1100" kern="100" dirty="0" smtClean="0">
                          <a:solidFill>
                            <a:srgbClr val="000000"/>
                          </a:solidFill>
                          <a:latin typeface="Meiryo UI" pitchFamily="50" charset="-128"/>
                          <a:ea typeface="Meiryo UI" pitchFamily="50" charset="-128"/>
                          <a:cs typeface="Meiryo UI" pitchFamily="50" charset="-128"/>
                        </a:rPr>
                        <a:t>条の削除）に関わり、同条に基づく審査</a:t>
                      </a:r>
                      <a:r>
                        <a:rPr lang="ja-JP" altLang="en-US" sz="1100" kern="100" dirty="0" smtClean="0">
                          <a:solidFill>
                            <a:srgbClr val="000000"/>
                          </a:solidFill>
                          <a:latin typeface="Meiryo UI" pitchFamily="50" charset="-128"/>
                          <a:ea typeface="Meiryo UI" pitchFamily="50" charset="-128"/>
                          <a:cs typeface="Meiryo UI" pitchFamily="50" charset="-128"/>
                        </a:rPr>
                        <a:t>　</a:t>
                      </a:r>
                      <a:endParaRPr lang="en-US" altLang="ja-JP" sz="1100" kern="100" dirty="0" smtClean="0">
                        <a:solidFill>
                          <a:srgbClr val="000000"/>
                        </a:solidFill>
                        <a:latin typeface="Meiryo UI" pitchFamily="50" charset="-128"/>
                        <a:ea typeface="Meiryo UI" pitchFamily="50" charset="-128"/>
                        <a:cs typeface="Meiryo UI" pitchFamily="50" charset="-128"/>
                      </a:endParaRPr>
                    </a:p>
                    <a:p>
                      <a:pPr marL="0" marR="0" indent="0" algn="just" defTabSz="914400" rtl="0" eaLnBrk="1" fontAlgn="auto" latinLnBrk="0" hangingPunct="1">
                        <a:lnSpc>
                          <a:spcPct val="115000"/>
                        </a:lnSpc>
                        <a:spcBef>
                          <a:spcPts val="0"/>
                        </a:spcBef>
                        <a:spcAft>
                          <a:spcPts val="0"/>
                        </a:spcAft>
                        <a:buClrTx/>
                        <a:buSzTx/>
                        <a:buFontTx/>
                        <a:buNone/>
                        <a:tabLst/>
                        <a:defRPr/>
                      </a:pPr>
                      <a:r>
                        <a:rPr lang="ja-JP" altLang="en-US" sz="1100" kern="100" dirty="0" smtClean="0">
                          <a:solidFill>
                            <a:srgbClr val="000000"/>
                          </a:solidFill>
                          <a:latin typeface="Meiryo UI" pitchFamily="50" charset="-128"/>
                          <a:ea typeface="Meiryo UI" pitchFamily="50" charset="-128"/>
                          <a:cs typeface="Meiryo UI" pitchFamily="50" charset="-128"/>
                        </a:rPr>
                        <a:t>　　</a:t>
                      </a:r>
                      <a:r>
                        <a:rPr lang="ja-JP" altLang="ja-JP" sz="1100" kern="100" dirty="0" smtClean="0">
                          <a:solidFill>
                            <a:srgbClr val="000000"/>
                          </a:solidFill>
                          <a:latin typeface="Meiryo UI" pitchFamily="50" charset="-128"/>
                          <a:ea typeface="Meiryo UI" pitchFamily="50" charset="-128"/>
                          <a:cs typeface="Meiryo UI" pitchFamily="50" charset="-128"/>
                        </a:rPr>
                        <a:t>基準についても改正（条例改正については前頁参照）</a:t>
                      </a:r>
                      <a:r>
                        <a:rPr lang="ja-JP" altLang="en-US" sz="1100" kern="100" dirty="0" smtClean="0">
                          <a:solidFill>
                            <a:srgbClr val="000000"/>
                          </a:solidFill>
                          <a:latin typeface="Meiryo UI" pitchFamily="50" charset="-128"/>
                          <a:ea typeface="Meiryo UI" pitchFamily="50" charset="-128"/>
                          <a:cs typeface="Meiryo UI" pitchFamily="50" charset="-128"/>
                        </a:rPr>
                        <a:t>）</a:t>
                      </a:r>
                      <a:endParaRPr lang="en-US" altLang="ja-JP" sz="1100" kern="100" dirty="0" smtClean="0">
                        <a:solidFill>
                          <a:srgbClr val="000000"/>
                        </a:solidFill>
                        <a:latin typeface="Meiryo UI" pitchFamily="50" charset="-128"/>
                        <a:ea typeface="Meiryo UI" pitchFamily="50" charset="-128"/>
                        <a:cs typeface="Meiryo UI" pitchFamily="50" charset="-128"/>
                      </a:endParaRPr>
                    </a:p>
                    <a:p>
                      <a:pPr algn="just">
                        <a:lnSpc>
                          <a:spcPct val="115000"/>
                        </a:lnSpc>
                        <a:spcAft>
                          <a:spcPts val="0"/>
                        </a:spcAft>
                      </a:pPr>
                      <a:r>
                        <a:rPr lang="ja-JP" altLang="en-US" sz="1100" kern="100" dirty="0" smtClean="0">
                          <a:solidFill>
                            <a:srgbClr val="000000"/>
                          </a:solidFill>
                          <a:latin typeface="Meiryo UI" pitchFamily="50" charset="-128"/>
                          <a:ea typeface="Meiryo UI" pitchFamily="50" charset="-128"/>
                          <a:cs typeface="Meiryo UI" pitchFamily="50" charset="-128"/>
                        </a:rPr>
                        <a:t>　　　⇒</a:t>
                      </a:r>
                      <a:r>
                        <a:rPr lang="ja-JP" altLang="ja-JP" sz="1100" kern="100" dirty="0" smtClean="0">
                          <a:solidFill>
                            <a:srgbClr val="000000"/>
                          </a:solidFill>
                          <a:latin typeface="Meiryo UI" pitchFamily="50" charset="-128"/>
                          <a:ea typeface="Meiryo UI" pitchFamily="50" charset="-128"/>
                          <a:cs typeface="Meiryo UI" pitchFamily="50" charset="-128"/>
                        </a:rPr>
                        <a:t>改正</a:t>
                      </a:r>
                      <a:r>
                        <a:rPr lang="ja-JP" altLang="en-US" sz="1100" kern="100" dirty="0" smtClean="0">
                          <a:solidFill>
                            <a:srgbClr val="000000"/>
                          </a:solidFill>
                          <a:latin typeface="Meiryo UI" pitchFamily="50" charset="-128"/>
                          <a:ea typeface="Meiryo UI" pitchFamily="50" charset="-128"/>
                          <a:cs typeface="Meiryo UI" pitchFamily="50" charset="-128"/>
                        </a:rPr>
                        <a:t>（廃止）</a:t>
                      </a:r>
                      <a:r>
                        <a:rPr lang="ja-JP" altLang="ja-JP" sz="1100" kern="100" dirty="0" smtClean="0">
                          <a:solidFill>
                            <a:srgbClr val="000000"/>
                          </a:solidFill>
                          <a:latin typeface="Meiryo UI" pitchFamily="50" charset="-128"/>
                          <a:ea typeface="Meiryo UI" pitchFamily="50" charset="-128"/>
                          <a:cs typeface="Meiryo UI" pitchFamily="50" charset="-128"/>
                        </a:rPr>
                        <a:t>済み</a:t>
                      </a:r>
                      <a:endParaRPr lang="ja-JP" altLang="ja-JP" sz="1100" kern="100" dirty="0" smtClean="0">
                        <a:latin typeface="Meiryo UI" pitchFamily="50" charset="-128"/>
                        <a:ea typeface="Meiryo UI" pitchFamily="50" charset="-128"/>
                        <a:cs typeface="Meiryo UI" pitchFamily="50" charset="-128"/>
                      </a:endParaRPr>
                    </a:p>
                    <a:p>
                      <a:pPr algn="just">
                        <a:lnSpc>
                          <a:spcPct val="115000"/>
                        </a:lnSpc>
                        <a:spcAft>
                          <a:spcPts val="0"/>
                        </a:spcAft>
                      </a:pPr>
                      <a:r>
                        <a:rPr lang="ja-JP" altLang="en-US" sz="1100" kern="100" dirty="0" smtClean="0">
                          <a:latin typeface="Meiryo UI" pitchFamily="50" charset="-128"/>
                          <a:ea typeface="Meiryo UI" pitchFamily="50" charset="-128"/>
                          <a:cs typeface="Meiryo UI" pitchFamily="50" charset="-128"/>
                        </a:rPr>
                        <a:t>　</a:t>
                      </a:r>
                      <a:r>
                        <a:rPr lang="en-US" altLang="ja-JP" sz="1100" kern="100" dirty="0" smtClean="0">
                          <a:latin typeface="Meiryo UI" pitchFamily="50" charset="-128"/>
                          <a:ea typeface="Meiryo UI" pitchFamily="50" charset="-128"/>
                          <a:cs typeface="Meiryo UI" pitchFamily="50" charset="-128"/>
                        </a:rPr>
                        <a:t>‐</a:t>
                      </a:r>
                      <a:r>
                        <a:rPr lang="ja-JP" altLang="ja-JP" sz="1100" kern="100" dirty="0" smtClean="0">
                          <a:solidFill>
                            <a:srgbClr val="000000"/>
                          </a:solidFill>
                          <a:latin typeface="Meiryo UI" pitchFamily="50" charset="-128"/>
                          <a:ea typeface="Meiryo UI" pitchFamily="50" charset="-128"/>
                          <a:cs typeface="Meiryo UI" pitchFamily="50" charset="-128"/>
                        </a:rPr>
                        <a:t>化製場外における処理禁止の特例の許可化</a:t>
                      </a:r>
                      <a:r>
                        <a:rPr lang="ja-JP" altLang="en-US" sz="1100" kern="100" dirty="0" smtClean="0">
                          <a:solidFill>
                            <a:srgbClr val="000000"/>
                          </a:solidFill>
                          <a:latin typeface="Meiryo UI" pitchFamily="50" charset="-128"/>
                          <a:ea typeface="Meiryo UI" pitchFamily="50" charset="-128"/>
                          <a:cs typeface="Meiryo UI" pitchFamily="50" charset="-128"/>
                        </a:rPr>
                        <a:t>（</a:t>
                      </a:r>
                      <a:r>
                        <a:rPr lang="ja-JP" altLang="ja-JP" sz="1100" kern="100" dirty="0" smtClean="0">
                          <a:solidFill>
                            <a:srgbClr val="000000"/>
                          </a:solidFill>
                          <a:latin typeface="Meiryo UI" pitchFamily="50" charset="-128"/>
                          <a:ea typeface="Meiryo UI" pitchFamily="50" charset="-128"/>
                          <a:cs typeface="Meiryo UI" pitchFamily="50" charset="-128"/>
                        </a:rPr>
                        <a:t>製場外における処理禁止の特例許可申請について、原則許可しない旨定めている</a:t>
                      </a:r>
                      <a:r>
                        <a:rPr lang="ja-JP" altLang="en-US" sz="1100" kern="100" dirty="0" smtClean="0">
                          <a:solidFill>
                            <a:srgbClr val="000000"/>
                          </a:solidFill>
                          <a:latin typeface="Meiryo UI" pitchFamily="50" charset="-128"/>
                          <a:ea typeface="Meiryo UI" pitchFamily="50" charset="-128"/>
                          <a:cs typeface="Meiryo UI" pitchFamily="50" charset="-128"/>
                        </a:rPr>
                        <a:t>）</a:t>
                      </a:r>
                      <a:endParaRPr lang="en-US" altLang="ja-JP" sz="1100" kern="100" dirty="0" smtClean="0">
                        <a:solidFill>
                          <a:srgbClr val="000000"/>
                        </a:solidFill>
                        <a:latin typeface="Meiryo UI" pitchFamily="50" charset="-128"/>
                        <a:ea typeface="Meiryo UI" pitchFamily="50" charset="-128"/>
                        <a:cs typeface="Meiryo UI" pitchFamily="50" charset="-128"/>
                      </a:endParaRPr>
                    </a:p>
                    <a:p>
                      <a:pPr algn="just">
                        <a:lnSpc>
                          <a:spcPct val="115000"/>
                        </a:lnSpc>
                        <a:spcAft>
                          <a:spcPts val="0"/>
                        </a:spcAft>
                      </a:pPr>
                      <a:r>
                        <a:rPr lang="ja-JP" altLang="en-US" sz="1100" kern="100" dirty="0" smtClean="0">
                          <a:solidFill>
                            <a:srgbClr val="000000"/>
                          </a:solidFill>
                          <a:latin typeface="Meiryo UI" pitchFamily="50" charset="-128"/>
                          <a:ea typeface="Meiryo UI" pitchFamily="50" charset="-128"/>
                          <a:cs typeface="Meiryo UI" pitchFamily="50" charset="-128"/>
                        </a:rPr>
                        <a:t>　　　</a:t>
                      </a:r>
                      <a:r>
                        <a:rPr lang="ja-JP" altLang="ja-JP" sz="1100" kern="100" dirty="0" smtClean="0">
                          <a:solidFill>
                            <a:srgbClr val="000000"/>
                          </a:solidFill>
                          <a:latin typeface="Meiryo UI" pitchFamily="50" charset="-128"/>
                          <a:ea typeface="Meiryo UI" pitchFamily="50" charset="-128"/>
                          <a:cs typeface="Meiryo UI" pitchFamily="50" charset="-128"/>
                        </a:rPr>
                        <a:t>⇒改正（緩和）</a:t>
                      </a:r>
                      <a:r>
                        <a:rPr lang="ja-JP" altLang="en-US" sz="1100" kern="100" dirty="0" smtClean="0">
                          <a:solidFill>
                            <a:srgbClr val="000000"/>
                          </a:solidFill>
                          <a:latin typeface="Meiryo UI" pitchFamily="50" charset="-128"/>
                          <a:ea typeface="Meiryo UI" pitchFamily="50" charset="-128"/>
                          <a:cs typeface="Meiryo UI" pitchFamily="50" charset="-128"/>
                        </a:rPr>
                        <a:t>済み</a:t>
                      </a:r>
                      <a:r>
                        <a:rPr lang="ja-JP" altLang="ja-JP" sz="1100" kern="100" dirty="0" smtClean="0">
                          <a:solidFill>
                            <a:srgbClr val="000000"/>
                          </a:solidFill>
                          <a:latin typeface="Meiryo UI" pitchFamily="50" charset="-128"/>
                          <a:ea typeface="Meiryo UI" pitchFamily="50" charset="-128"/>
                          <a:cs typeface="Meiryo UI" pitchFamily="50" charset="-128"/>
                        </a:rPr>
                        <a:t> </a:t>
                      </a:r>
                      <a:endParaRPr lang="en-US" altLang="ja-JP" sz="1100" kern="100" dirty="0" smtClean="0">
                        <a:solidFill>
                          <a:srgbClr val="000000"/>
                        </a:solidFill>
                        <a:latin typeface="Meiryo UI" pitchFamily="50" charset="-128"/>
                        <a:ea typeface="Meiryo UI" pitchFamily="50" charset="-128"/>
                        <a:cs typeface="Meiryo UI" pitchFamily="50" charset="-128"/>
                      </a:endParaRPr>
                    </a:p>
                    <a:p>
                      <a:pPr marL="0" indent="0" algn="just">
                        <a:lnSpc>
                          <a:spcPct val="115000"/>
                        </a:lnSpc>
                        <a:spcAft>
                          <a:spcPts val="0"/>
                        </a:spcAft>
                      </a:pPr>
                      <a:r>
                        <a:rPr lang="ja-JP" altLang="en-US" sz="1100" kern="100" dirty="0" smtClean="0">
                          <a:solidFill>
                            <a:srgbClr val="000000"/>
                          </a:solidFill>
                          <a:latin typeface="Meiryo UI" pitchFamily="50" charset="-128"/>
                          <a:ea typeface="Meiryo UI" pitchFamily="50" charset="-128"/>
                          <a:cs typeface="Meiryo UI" pitchFamily="50" charset="-128"/>
                        </a:rPr>
                        <a:t>　</a:t>
                      </a:r>
                      <a:r>
                        <a:rPr lang="en-US" altLang="ja-JP" sz="1100" kern="100" dirty="0" smtClean="0">
                          <a:solidFill>
                            <a:srgbClr val="000000"/>
                          </a:solidFill>
                          <a:latin typeface="Meiryo UI" pitchFamily="50" charset="-128"/>
                          <a:ea typeface="Meiryo UI" pitchFamily="50" charset="-128"/>
                          <a:cs typeface="Meiryo UI" pitchFamily="50" charset="-128"/>
                        </a:rPr>
                        <a:t>‐</a:t>
                      </a:r>
                      <a:r>
                        <a:rPr lang="ja-JP" altLang="ja-JP" sz="1100" kern="100" dirty="0" smtClean="0">
                          <a:solidFill>
                            <a:srgbClr val="000000"/>
                          </a:solidFill>
                          <a:latin typeface="Meiryo UI" pitchFamily="50" charset="-128"/>
                          <a:ea typeface="Meiryo UI" pitchFamily="50" charset="-128"/>
                          <a:cs typeface="Meiryo UI" pitchFamily="50" charset="-128"/>
                        </a:rPr>
                        <a:t>行政財産の目的外使用許可</a:t>
                      </a:r>
                      <a:r>
                        <a:rPr lang="ja-JP" altLang="en-US" sz="1100" kern="100" dirty="0" smtClean="0">
                          <a:solidFill>
                            <a:srgbClr val="000000"/>
                          </a:solidFill>
                          <a:latin typeface="Meiryo UI" pitchFamily="50" charset="-128"/>
                          <a:ea typeface="Meiryo UI" pitchFamily="50" charset="-128"/>
                          <a:cs typeface="Meiryo UI" pitchFamily="50" charset="-128"/>
                        </a:rPr>
                        <a:t>（</a:t>
                      </a:r>
                      <a:r>
                        <a:rPr lang="ja-JP" altLang="ja-JP" sz="1100" kern="100" dirty="0" smtClean="0">
                          <a:solidFill>
                            <a:srgbClr val="000000"/>
                          </a:solidFill>
                          <a:latin typeface="Meiryo UI" pitchFamily="50" charset="-128"/>
                          <a:ea typeface="Meiryo UI" pitchFamily="50" charset="-128"/>
                          <a:cs typeface="Meiryo UI" pitchFamily="50" charset="-128"/>
                        </a:rPr>
                        <a:t>使用を許可することができる範囲の基準として、「隣接」を要件としているほか、使用を許可しない相手方</a:t>
                      </a:r>
                      <a:endParaRPr lang="en-US" altLang="ja-JP" sz="1100" kern="100" dirty="0" smtClean="0">
                        <a:solidFill>
                          <a:srgbClr val="000000"/>
                        </a:solidFill>
                        <a:latin typeface="Meiryo UI" pitchFamily="50" charset="-128"/>
                        <a:ea typeface="Meiryo UI" pitchFamily="50" charset="-128"/>
                        <a:cs typeface="Meiryo UI" pitchFamily="50" charset="-128"/>
                      </a:endParaRPr>
                    </a:p>
                    <a:p>
                      <a:pPr marL="0" indent="0" algn="just">
                        <a:lnSpc>
                          <a:spcPct val="115000"/>
                        </a:lnSpc>
                        <a:spcAft>
                          <a:spcPts val="0"/>
                        </a:spcAft>
                      </a:pPr>
                      <a:r>
                        <a:rPr lang="ja-JP" altLang="en-US" sz="1100" kern="100" dirty="0" smtClean="0">
                          <a:solidFill>
                            <a:srgbClr val="000000"/>
                          </a:solidFill>
                          <a:latin typeface="Meiryo UI" pitchFamily="50" charset="-128"/>
                          <a:ea typeface="Meiryo UI" pitchFamily="50" charset="-128"/>
                          <a:cs typeface="Meiryo UI" pitchFamily="50" charset="-128"/>
                        </a:rPr>
                        <a:t>　　</a:t>
                      </a:r>
                      <a:r>
                        <a:rPr lang="ja-JP" altLang="ja-JP" sz="1100" kern="100" dirty="0" smtClean="0">
                          <a:solidFill>
                            <a:srgbClr val="000000"/>
                          </a:solidFill>
                          <a:latin typeface="Meiryo UI" pitchFamily="50" charset="-128"/>
                          <a:ea typeface="Meiryo UI" pitchFamily="50" charset="-128"/>
                          <a:cs typeface="Meiryo UI" pitchFamily="50" charset="-128"/>
                        </a:rPr>
                        <a:t>の基準として、「市内又は近接市町村に住所又は事務所を有しない者」と定めている</a:t>
                      </a:r>
                      <a:r>
                        <a:rPr lang="ja-JP" altLang="en-US" sz="1100" kern="100" dirty="0" smtClean="0">
                          <a:solidFill>
                            <a:srgbClr val="000000"/>
                          </a:solidFill>
                          <a:latin typeface="Meiryo UI" pitchFamily="50" charset="-128"/>
                          <a:ea typeface="Meiryo UI" pitchFamily="50" charset="-128"/>
                          <a:cs typeface="Meiryo UI" pitchFamily="50" charset="-128"/>
                        </a:rPr>
                        <a:t>）</a:t>
                      </a:r>
                      <a:r>
                        <a:rPr lang="ja-JP" altLang="ja-JP" sz="1100" kern="100" dirty="0" smtClean="0">
                          <a:solidFill>
                            <a:srgbClr val="000000"/>
                          </a:solidFill>
                          <a:latin typeface="Meiryo UI" pitchFamily="50" charset="-128"/>
                          <a:ea typeface="Meiryo UI" pitchFamily="50" charset="-128"/>
                          <a:cs typeface="Meiryo UI" pitchFamily="50" charset="-128"/>
                        </a:rPr>
                        <a:t> </a:t>
                      </a:r>
                      <a:endParaRPr lang="en-US" altLang="ja-JP" sz="1100" kern="100" dirty="0" smtClean="0">
                        <a:solidFill>
                          <a:schemeClr val="tx1"/>
                        </a:solidFill>
                        <a:latin typeface="Meiryo UI" pitchFamily="50" charset="-128"/>
                        <a:ea typeface="Meiryo UI" pitchFamily="50" charset="-128"/>
                        <a:cs typeface="Meiryo UI" pitchFamily="50" charset="-128"/>
                      </a:endParaRPr>
                    </a:p>
                    <a:p>
                      <a:pPr marL="0" indent="0" algn="just">
                        <a:lnSpc>
                          <a:spcPct val="115000"/>
                        </a:lnSpc>
                        <a:spcAft>
                          <a:spcPts val="0"/>
                        </a:spcAft>
                      </a:pPr>
                      <a:r>
                        <a:rPr lang="ja-JP" altLang="en-US" sz="1100" kern="100" dirty="0" smtClean="0">
                          <a:solidFill>
                            <a:srgbClr val="000000"/>
                          </a:solidFill>
                          <a:latin typeface="Meiryo UI" pitchFamily="50" charset="-128"/>
                          <a:ea typeface="Meiryo UI" pitchFamily="50" charset="-128"/>
                          <a:cs typeface="Meiryo UI" pitchFamily="50" charset="-128"/>
                        </a:rPr>
                        <a:t>　　　</a:t>
                      </a:r>
                      <a:r>
                        <a:rPr lang="ja-JP" altLang="ja-JP" sz="1100" kern="100" dirty="0" smtClean="0">
                          <a:solidFill>
                            <a:srgbClr val="000000"/>
                          </a:solidFill>
                          <a:latin typeface="Meiryo UI" pitchFamily="50" charset="-128"/>
                          <a:ea typeface="Meiryo UI" pitchFamily="50" charset="-128"/>
                          <a:cs typeface="Meiryo UI" pitchFamily="50" charset="-128"/>
                        </a:rPr>
                        <a:t>⇒改正済み（</a:t>
                      </a:r>
                      <a:r>
                        <a:rPr lang="ja-JP" altLang="en-US" sz="1100" kern="100" dirty="0" smtClean="0">
                          <a:solidFill>
                            <a:srgbClr val="000000"/>
                          </a:solidFill>
                          <a:latin typeface="Meiryo UI" pitchFamily="50" charset="-128"/>
                          <a:ea typeface="Meiryo UI" pitchFamily="50" charset="-128"/>
                          <a:cs typeface="Meiryo UI" pitchFamily="50" charset="-128"/>
                        </a:rPr>
                        <a:t>隣接要件・</a:t>
                      </a:r>
                      <a:r>
                        <a:rPr lang="ja-JP" altLang="ja-JP" sz="1100" kern="100" dirty="0" smtClean="0">
                          <a:solidFill>
                            <a:srgbClr val="000000"/>
                          </a:solidFill>
                          <a:latin typeface="Meiryo UI" pitchFamily="50" charset="-128"/>
                          <a:ea typeface="Meiryo UI" pitchFamily="50" charset="-128"/>
                          <a:cs typeface="Meiryo UI" pitchFamily="50" charset="-128"/>
                        </a:rPr>
                        <a:t>地域要件の規定削除） </a:t>
                      </a:r>
                      <a:endParaRPr lang="ja-JP" altLang="ja-JP" sz="1100" kern="100" dirty="0" smtClean="0">
                        <a:latin typeface="Meiryo UI" pitchFamily="50" charset="-128"/>
                        <a:ea typeface="Meiryo UI" pitchFamily="50" charset="-128"/>
                        <a:cs typeface="Meiryo UI" pitchFamily="50" charset="-128"/>
                      </a:endParaRPr>
                    </a:p>
                    <a:p>
                      <a:pPr algn="just">
                        <a:lnSpc>
                          <a:spcPct val="115000"/>
                        </a:lnSpc>
                        <a:spcAft>
                          <a:spcPts val="0"/>
                        </a:spcAft>
                      </a:pPr>
                      <a:endParaRPr lang="ja-JP" sz="1100" kern="100" dirty="0">
                        <a:latin typeface="Meiryo UI" pitchFamily="50" charset="-128"/>
                        <a:ea typeface="Meiryo UI" pitchFamily="50" charset="-128"/>
                        <a:cs typeface="Meiryo UI" pitchFamily="50" charset="-128"/>
                      </a:endParaRPr>
                    </a:p>
                  </a:txBody>
                  <a:tcPr marL="44514" marR="44514" marT="11541" marB="11541">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pPr marL="0" indent="0" algn="just">
                        <a:lnSpc>
                          <a:spcPct val="115000"/>
                        </a:lnSpc>
                        <a:spcAft>
                          <a:spcPts val="0"/>
                        </a:spcAft>
                      </a:pPr>
                      <a:endParaRPr lang="ja-JP" sz="1000" kern="100" dirty="0">
                        <a:latin typeface="Meiryo UI" pitchFamily="50" charset="-128"/>
                        <a:ea typeface="Meiryo UI" pitchFamily="50" charset="-128"/>
                        <a:cs typeface="Meiryo UI" pitchFamily="50" charset="-128"/>
                      </a:endParaRPr>
                    </a:p>
                  </a:txBody>
                  <a:tcPr marL="44514" marR="44514" marT="11541" marB="11541">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pPr marL="139700" indent="-139700" algn="just">
                        <a:lnSpc>
                          <a:spcPct val="115000"/>
                        </a:lnSpc>
                        <a:spcAft>
                          <a:spcPts val="0"/>
                        </a:spcAft>
                      </a:pPr>
                      <a:endParaRPr lang="ja-JP" sz="1000" kern="100" dirty="0">
                        <a:latin typeface="Meiryo UI" pitchFamily="50" charset="-128"/>
                        <a:ea typeface="Meiryo UI" pitchFamily="50" charset="-128"/>
                        <a:cs typeface="Meiryo UI" pitchFamily="50" charset="-128"/>
                      </a:endParaRPr>
                    </a:p>
                  </a:txBody>
                  <a:tcPr marL="44514" marR="44514" marT="11541" marB="11541">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bl>
          </a:graphicData>
        </a:graphic>
      </p:graphicFrame>
      <p:sp>
        <p:nvSpPr>
          <p:cNvPr id="6" name="角丸四角形 5"/>
          <p:cNvSpPr/>
          <p:nvPr/>
        </p:nvSpPr>
        <p:spPr>
          <a:xfrm>
            <a:off x="323528" y="2420888"/>
            <a:ext cx="576064" cy="2592288"/>
          </a:xfrm>
          <a:prstGeom prst="round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dirty="0" smtClean="0">
                <a:solidFill>
                  <a:schemeClr val="accent1">
                    <a:lumMod val="75000"/>
                  </a:schemeClr>
                </a:solidFill>
              </a:rPr>
              <a:t>審査基準</a:t>
            </a:r>
            <a:endParaRPr kumimoji="1" lang="ja-JP" altLang="en-US" dirty="0">
              <a:solidFill>
                <a:schemeClr val="accent1">
                  <a:lumMod val="75000"/>
                </a:schemeClr>
              </a:solidFill>
            </a:endParaRPr>
          </a:p>
        </p:txBody>
      </p:sp>
      <p:sp>
        <p:nvSpPr>
          <p:cNvPr id="4" name="スライド番号プレースホルダ 3"/>
          <p:cNvSpPr>
            <a:spLocks noGrp="1"/>
          </p:cNvSpPr>
          <p:nvPr>
            <p:ph type="sldNum" sz="quarter" idx="12"/>
          </p:nvPr>
        </p:nvSpPr>
        <p:spPr/>
        <p:txBody>
          <a:bodyPr/>
          <a:lstStyle/>
          <a:p>
            <a:fld id="{CCEC3038-1CF1-4B63-9920-55248DCFBA97}" type="slidenum">
              <a:rPr kumimoji="1" lang="ja-JP" altLang="en-US" smtClean="0"/>
              <a:pPr/>
              <a:t>208</a:t>
            </a:fld>
            <a:endParaRPr kumimoji="1" lang="ja-JP" altLang="en-US"/>
          </a:p>
        </p:txBody>
      </p:sp>
    </p:spTree>
    <p:extLst>
      <p:ext uri="{BB962C8B-B14F-4D97-AF65-F5344CB8AC3E}">
        <p14:creationId xmlns:p14="http://schemas.microsoft.com/office/powerpoint/2010/main" val="552352822"/>
      </p:ext>
    </p:extLst>
  </p:cSld>
  <p:clrMapOvr>
    <a:masterClrMapping/>
  </p:clrMapOvr>
  <p:timing>
    <p:tnLst>
      <p:par>
        <p:cTn id="1" dur="indefinite" restart="never" nodeType="tmRoot"/>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角丸四角形 16"/>
          <p:cNvSpPr/>
          <p:nvPr/>
        </p:nvSpPr>
        <p:spPr>
          <a:xfrm>
            <a:off x="58056" y="603662"/>
            <a:ext cx="8963900" cy="6051184"/>
          </a:xfrm>
          <a:prstGeom prst="roundRect">
            <a:avLst>
              <a:gd name="adj" fmla="val 3640"/>
            </a:avLst>
          </a:prstGeom>
          <a:solidFill>
            <a:schemeClr val="accent6">
              <a:lumMod val="60000"/>
              <a:lumOff val="40000"/>
              <a:alpha val="5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 name="テキスト ボックス 4"/>
          <p:cNvSpPr txBox="1"/>
          <p:nvPr/>
        </p:nvSpPr>
        <p:spPr>
          <a:xfrm>
            <a:off x="118582" y="578832"/>
            <a:ext cx="8568952" cy="518475"/>
          </a:xfrm>
          <a:prstGeom prst="rect">
            <a:avLst/>
          </a:prstGeom>
          <a:noFill/>
        </p:spPr>
        <p:txBody>
          <a:bodyPr wrap="square" rtlCol="0">
            <a:spAutoFit/>
          </a:bodyPr>
          <a:lstStyle/>
          <a:p>
            <a:r>
              <a:rPr lang="ja-JP" altLang="en-US" sz="1477" dirty="0">
                <a:latin typeface="ＭＳ Ｐ明朝" panose="02020600040205080304" pitchFamily="18" charset="-128"/>
                <a:ea typeface="ＭＳ Ｐ明朝" panose="02020600040205080304" pitchFamily="18" charset="-128"/>
              </a:rPr>
              <a:t>■</a:t>
            </a:r>
            <a:r>
              <a:rPr lang="en-US" altLang="ja-JP" sz="1477" dirty="0">
                <a:latin typeface="ＭＳ Ｐ明朝" panose="02020600040205080304" pitchFamily="18" charset="-128"/>
                <a:ea typeface="ＭＳ Ｐ明朝" panose="02020600040205080304" pitchFamily="18" charset="-128"/>
              </a:rPr>
              <a:t>『</a:t>
            </a:r>
            <a:r>
              <a:rPr lang="ja-JP" altLang="en-US" sz="1477" dirty="0">
                <a:latin typeface="ＭＳ Ｐ明朝" panose="02020600040205080304" pitchFamily="18" charset="-128"/>
                <a:ea typeface="ＭＳ Ｐ明朝" panose="02020600040205080304" pitchFamily="18" charset="-128"/>
              </a:rPr>
              <a:t>現役世代への重点投資</a:t>
            </a:r>
            <a:r>
              <a:rPr lang="en-US" altLang="ja-JP" sz="1477" dirty="0">
                <a:latin typeface="ＭＳ Ｐ明朝" panose="02020600040205080304" pitchFamily="18" charset="-128"/>
                <a:ea typeface="ＭＳ Ｐ明朝" panose="02020600040205080304" pitchFamily="18" charset="-128"/>
              </a:rPr>
              <a:t>』</a:t>
            </a:r>
            <a:r>
              <a:rPr lang="ja-JP" altLang="en-US" sz="1477" dirty="0">
                <a:latin typeface="ＭＳ Ｐ明朝" panose="02020600040205080304" pitchFamily="18" charset="-128"/>
                <a:ea typeface="ＭＳ Ｐ明朝" panose="02020600040205080304" pitchFamily="18" charset="-128"/>
              </a:rPr>
              <a:t>において、教育関連事業に投資を実施</a:t>
            </a:r>
            <a:endParaRPr lang="en-US" altLang="ja-JP" sz="1477" dirty="0">
              <a:latin typeface="ＭＳ Ｐ明朝" panose="02020600040205080304" pitchFamily="18" charset="-128"/>
              <a:ea typeface="ＭＳ Ｐ明朝" panose="02020600040205080304" pitchFamily="18" charset="-128"/>
            </a:endParaRPr>
          </a:p>
          <a:p>
            <a:r>
              <a:rPr lang="ja-JP" altLang="en-US" sz="1292" dirty="0"/>
              <a:t>　　</a:t>
            </a:r>
            <a:r>
              <a:rPr lang="en-US" altLang="ja-JP" sz="1292" dirty="0"/>
              <a:t>【</a:t>
            </a:r>
            <a:r>
              <a:rPr lang="ja-JP" altLang="en-US" sz="1292" dirty="0"/>
              <a:t>教育関連事業予算の推移（事業費のみ）</a:t>
            </a:r>
            <a:r>
              <a:rPr lang="en-US" altLang="ja-JP" sz="1292" dirty="0"/>
              <a:t>】</a:t>
            </a:r>
            <a:endParaRPr lang="ja-JP" altLang="en-US" sz="1292" dirty="0"/>
          </a:p>
        </p:txBody>
      </p:sp>
      <p:sp>
        <p:nvSpPr>
          <p:cNvPr id="25" name="スライド番号プレースホルダ 24"/>
          <p:cNvSpPr>
            <a:spLocks noGrp="1"/>
          </p:cNvSpPr>
          <p:nvPr>
            <p:ph type="sldNum" sz="quarter" idx="12"/>
          </p:nvPr>
        </p:nvSpPr>
        <p:spPr/>
        <p:txBody>
          <a:bodyPr/>
          <a:lstStyle/>
          <a:p>
            <a:fld id="{37EF5067-3AB7-4642-9103-42CBD40CC6D9}" type="slidenum">
              <a:rPr kumimoji="1" lang="ja-JP" altLang="en-US" smtClean="0"/>
              <a:pPr/>
              <a:t>20</a:t>
            </a:fld>
            <a:endParaRPr kumimoji="1" lang="ja-JP" altLang="en-US" dirty="0"/>
          </a:p>
        </p:txBody>
      </p:sp>
      <p:sp>
        <p:nvSpPr>
          <p:cNvPr id="36" name="テキスト ボックス 35"/>
          <p:cNvSpPr txBox="1"/>
          <p:nvPr/>
        </p:nvSpPr>
        <p:spPr>
          <a:xfrm>
            <a:off x="1475656" y="1051477"/>
            <a:ext cx="1331640" cy="246221"/>
          </a:xfrm>
          <a:prstGeom prst="rect">
            <a:avLst/>
          </a:prstGeom>
          <a:noFill/>
        </p:spPr>
        <p:txBody>
          <a:bodyPr wrap="square" rtlCol="0">
            <a:spAutoFit/>
          </a:bodyPr>
          <a:lstStyle/>
          <a:p>
            <a:r>
              <a:rPr kumimoji="1" lang="ja-JP" altLang="en-US" sz="1000" dirty="0">
                <a:latin typeface="Arial" pitchFamily="34" charset="0"/>
                <a:cs typeface="Arial" pitchFamily="34" charset="0"/>
              </a:rPr>
              <a:t>（億円）</a:t>
            </a:r>
            <a:endParaRPr kumimoji="1" lang="en-US" altLang="ja-JP" sz="1000" dirty="0">
              <a:latin typeface="Arial" pitchFamily="34" charset="0"/>
              <a:cs typeface="Arial" pitchFamily="34" charset="0"/>
            </a:endParaRPr>
          </a:p>
        </p:txBody>
      </p:sp>
      <p:sp>
        <p:nvSpPr>
          <p:cNvPr id="39" name="テキスト ボックス 38"/>
          <p:cNvSpPr txBox="1"/>
          <p:nvPr/>
        </p:nvSpPr>
        <p:spPr>
          <a:xfrm>
            <a:off x="8323109" y="3459151"/>
            <a:ext cx="907976" cy="246221"/>
          </a:xfrm>
          <a:prstGeom prst="rect">
            <a:avLst/>
          </a:prstGeom>
          <a:noFill/>
        </p:spPr>
        <p:txBody>
          <a:bodyPr wrap="square" rtlCol="0">
            <a:spAutoFit/>
          </a:bodyPr>
          <a:lstStyle/>
          <a:p>
            <a:pPr algn="r"/>
            <a:r>
              <a:rPr kumimoji="1" lang="ja-JP" altLang="en-US" sz="1000" dirty="0">
                <a:latin typeface="Arial" pitchFamily="34" charset="0"/>
                <a:cs typeface="Arial" pitchFamily="34" charset="0"/>
              </a:rPr>
              <a:t>（年度）</a:t>
            </a:r>
            <a:endParaRPr kumimoji="1" lang="en-US" altLang="ja-JP" sz="1000" dirty="0">
              <a:latin typeface="Arial" pitchFamily="34" charset="0"/>
              <a:cs typeface="Arial" pitchFamily="34" charset="0"/>
            </a:endParaRPr>
          </a:p>
        </p:txBody>
      </p:sp>
      <p:sp>
        <p:nvSpPr>
          <p:cNvPr id="40" name="タイトル 1"/>
          <p:cNvSpPr txBox="1">
            <a:spLocks/>
          </p:cNvSpPr>
          <p:nvPr/>
        </p:nvSpPr>
        <p:spPr>
          <a:xfrm>
            <a:off x="96426" y="3459152"/>
            <a:ext cx="2531358" cy="332345"/>
          </a:xfrm>
          <a:prstGeom prst="rect">
            <a:avLst/>
          </a:prstGeom>
        </p:spPr>
        <p:txBody>
          <a:bodyPr vert="horz" lIns="84406" tIns="42203" rIns="84406" bIns="42203" rtlCol="0" anchor="ctr">
            <a:noAutofit/>
          </a:bodyP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algn="l"/>
            <a:r>
              <a:rPr lang="ja-JP" altLang="en-US" sz="1200" dirty="0">
                <a:latin typeface="ＭＳ Ｐゴシック" panose="020B0600070205080204" pitchFamily="50" charset="-128"/>
                <a:ea typeface="ＭＳ Ｐゴシック" panose="020B0600070205080204" pitchFamily="50" charset="-128"/>
              </a:rPr>
              <a:t>◆主な内訳（億円）</a:t>
            </a:r>
          </a:p>
        </p:txBody>
      </p:sp>
      <p:graphicFrame>
        <p:nvGraphicFramePr>
          <p:cNvPr id="3" name="表 2"/>
          <p:cNvGraphicFramePr>
            <a:graphicFrameLocks noGrp="1"/>
          </p:cNvGraphicFramePr>
          <p:nvPr>
            <p:extLst/>
          </p:nvPr>
        </p:nvGraphicFramePr>
        <p:xfrm>
          <a:off x="118581" y="3732348"/>
          <a:ext cx="8820978" cy="2895156"/>
        </p:xfrm>
        <a:graphic>
          <a:graphicData uri="http://schemas.openxmlformats.org/drawingml/2006/table">
            <a:tbl>
              <a:tblPr/>
              <a:tblGrid>
                <a:gridCol w="781011">
                  <a:extLst>
                    <a:ext uri="{9D8B030D-6E8A-4147-A177-3AD203B41FA5}">
                      <a16:colId xmlns="" xmlns:a16="http://schemas.microsoft.com/office/drawing/2014/main" val="20000"/>
                    </a:ext>
                  </a:extLst>
                </a:gridCol>
                <a:gridCol w="1512168">
                  <a:extLst>
                    <a:ext uri="{9D8B030D-6E8A-4147-A177-3AD203B41FA5}">
                      <a16:colId xmlns="" xmlns:a16="http://schemas.microsoft.com/office/drawing/2014/main" val="20001"/>
                    </a:ext>
                  </a:extLst>
                </a:gridCol>
                <a:gridCol w="753561">
                  <a:extLst>
                    <a:ext uri="{9D8B030D-6E8A-4147-A177-3AD203B41FA5}">
                      <a16:colId xmlns="" xmlns:a16="http://schemas.microsoft.com/office/drawing/2014/main" val="20002"/>
                    </a:ext>
                  </a:extLst>
                </a:gridCol>
                <a:gridCol w="800889">
                  <a:extLst>
                    <a:ext uri="{9D8B030D-6E8A-4147-A177-3AD203B41FA5}">
                      <a16:colId xmlns="" xmlns:a16="http://schemas.microsoft.com/office/drawing/2014/main" val="20003"/>
                    </a:ext>
                  </a:extLst>
                </a:gridCol>
                <a:gridCol w="800889">
                  <a:extLst>
                    <a:ext uri="{9D8B030D-6E8A-4147-A177-3AD203B41FA5}">
                      <a16:colId xmlns="" xmlns:a16="http://schemas.microsoft.com/office/drawing/2014/main" val="20004"/>
                    </a:ext>
                  </a:extLst>
                </a:gridCol>
                <a:gridCol w="873697">
                  <a:extLst>
                    <a:ext uri="{9D8B030D-6E8A-4147-A177-3AD203B41FA5}">
                      <a16:colId xmlns="" xmlns:a16="http://schemas.microsoft.com/office/drawing/2014/main" val="20005"/>
                    </a:ext>
                  </a:extLst>
                </a:gridCol>
                <a:gridCol w="851849">
                  <a:extLst>
                    <a:ext uri="{9D8B030D-6E8A-4147-A177-3AD203B41FA5}">
                      <a16:colId xmlns="" xmlns:a16="http://schemas.microsoft.com/office/drawing/2014/main" val="20006"/>
                    </a:ext>
                  </a:extLst>
                </a:gridCol>
                <a:gridCol w="815638">
                  <a:extLst>
                    <a:ext uri="{9D8B030D-6E8A-4147-A177-3AD203B41FA5}">
                      <a16:colId xmlns="" xmlns:a16="http://schemas.microsoft.com/office/drawing/2014/main" val="20007"/>
                    </a:ext>
                  </a:extLst>
                </a:gridCol>
                <a:gridCol w="815638">
                  <a:extLst>
                    <a:ext uri="{9D8B030D-6E8A-4147-A177-3AD203B41FA5}">
                      <a16:colId xmlns="" xmlns:a16="http://schemas.microsoft.com/office/drawing/2014/main" val="20008"/>
                    </a:ext>
                  </a:extLst>
                </a:gridCol>
                <a:gridCol w="815638">
                  <a:extLst>
                    <a:ext uri="{9D8B030D-6E8A-4147-A177-3AD203B41FA5}">
                      <a16:colId xmlns="" xmlns:a16="http://schemas.microsoft.com/office/drawing/2014/main" val="20009"/>
                    </a:ext>
                  </a:extLst>
                </a:gridCol>
              </a:tblGrid>
              <a:tr h="344140">
                <a:tc rowSpan="2">
                  <a:txBody>
                    <a:bodyPr/>
                    <a:lstStyle/>
                    <a:p>
                      <a:pPr algn="l" fontAlgn="ctr"/>
                      <a:r>
                        <a:rPr lang="en-US" altLang="ja-JP" sz="1000" b="0" i="0" u="none" strike="noStrike" dirty="0">
                          <a:solidFill>
                            <a:srgbClr val="000000"/>
                          </a:solidFill>
                          <a:effectLst/>
                          <a:latin typeface="Meiryo UI" panose="020B0604030504040204" pitchFamily="50" charset="-128"/>
                          <a:ea typeface="Meiryo UI" panose="020B0604030504040204" pitchFamily="50" charset="-128"/>
                        </a:rPr>
                        <a:t>Ⅱ.</a:t>
                      </a:r>
                      <a:r>
                        <a:rPr lang="ja-JP" altLang="en-US" sz="1000" b="0" i="0" u="none" strike="noStrike" dirty="0">
                          <a:solidFill>
                            <a:srgbClr val="000000"/>
                          </a:solidFill>
                          <a:effectLst/>
                          <a:latin typeface="Meiryo UI" panose="020B0604030504040204" pitchFamily="50" charset="-128"/>
                          <a:ea typeface="Meiryo UI" panose="020B0604030504040204" pitchFamily="50" charset="-128"/>
                        </a:rPr>
                        <a:t/>
                      </a:r>
                      <a:br>
                        <a:rPr lang="ja-JP" altLang="en-US" sz="1000" b="0" i="0" u="none" strike="noStrike" dirty="0">
                          <a:solidFill>
                            <a:srgbClr val="000000"/>
                          </a:solidFill>
                          <a:effectLst/>
                          <a:latin typeface="Meiryo UI" panose="020B0604030504040204" pitchFamily="50" charset="-128"/>
                          <a:ea typeface="Meiryo UI" panose="020B0604030504040204" pitchFamily="50" charset="-128"/>
                        </a:rPr>
                      </a:br>
                      <a:r>
                        <a:rPr lang="ja-JP" altLang="en-US" sz="1000" b="0" i="0" u="none" strike="noStrike" dirty="0">
                          <a:solidFill>
                            <a:srgbClr val="000000"/>
                          </a:solidFill>
                          <a:effectLst/>
                          <a:latin typeface="Meiryo UI" panose="020B0604030504040204" pitchFamily="50" charset="-128"/>
                          <a:ea typeface="Meiryo UI" panose="020B0604030504040204" pitchFamily="50" charset="-128"/>
                        </a:rPr>
                        <a:t>学校経営の</a:t>
                      </a:r>
                      <a:br>
                        <a:rPr lang="ja-JP" altLang="en-US" sz="1000" b="0" i="0" u="none" strike="noStrike" dirty="0">
                          <a:solidFill>
                            <a:srgbClr val="000000"/>
                          </a:solidFill>
                          <a:effectLst/>
                          <a:latin typeface="Meiryo UI" panose="020B0604030504040204" pitchFamily="50" charset="-128"/>
                          <a:ea typeface="Meiryo UI" panose="020B0604030504040204" pitchFamily="50" charset="-128"/>
                        </a:rPr>
                      </a:br>
                      <a:r>
                        <a:rPr lang="ja-JP" altLang="en-US" sz="1000" b="0" i="0" u="none" strike="noStrike" dirty="0">
                          <a:solidFill>
                            <a:srgbClr val="000000"/>
                          </a:solidFill>
                          <a:effectLst/>
                          <a:latin typeface="Meiryo UI" panose="020B0604030504040204" pitchFamily="50" charset="-128"/>
                          <a:ea typeface="Meiryo UI" panose="020B0604030504040204" pitchFamily="50" charset="-128"/>
                        </a:rPr>
                        <a:t>制度改革</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l" fontAlgn="ctr"/>
                      <a:r>
                        <a:rPr lang="zh-TW" altLang="en-US" sz="1000" b="0" i="0" u="none" strike="noStrike" dirty="0">
                          <a:solidFill>
                            <a:srgbClr val="000000"/>
                          </a:solidFill>
                          <a:effectLst/>
                          <a:latin typeface="Meiryo UI" panose="020B0604030504040204" pitchFamily="50" charset="-128"/>
                          <a:ea typeface="Meiryo UI" panose="020B0604030504040204" pitchFamily="50" charset="-128"/>
                        </a:rPr>
                        <a:t>校長経営戦略支援予算等</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l" fontAlgn="ctr"/>
                      <a:r>
                        <a:rPr lang="ja-JP" altLang="en-US" sz="1200" b="0" i="0" u="none" strike="noStrike" dirty="0">
                          <a:solidFill>
                            <a:srgbClr val="000000"/>
                          </a:solidFill>
                          <a:effectLst/>
                          <a:latin typeface="Meiryo UI"/>
                        </a:rPr>
                        <a:t>　</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l" fontAlgn="ctr"/>
                      <a:r>
                        <a:rPr lang="ja-JP" altLang="en-US" sz="1200" b="0" i="0" u="none" strike="noStrike">
                          <a:solidFill>
                            <a:srgbClr val="000000"/>
                          </a:solidFill>
                          <a:effectLst/>
                          <a:latin typeface="Meiryo UI"/>
                        </a:rPr>
                        <a:t>　</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fontAlgn="ctr"/>
                      <a:r>
                        <a:rPr lang="en-US" altLang="ja-JP" sz="1200" b="0" i="0" u="none" strike="noStrike">
                          <a:solidFill>
                            <a:srgbClr val="000000"/>
                          </a:solidFill>
                          <a:effectLst/>
                          <a:latin typeface="Meiryo UI"/>
                        </a:rPr>
                        <a:t>5</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fontAlgn="ctr"/>
                      <a:r>
                        <a:rPr lang="en-US" altLang="ja-JP" sz="1200" b="0" i="0" u="none" strike="noStrike">
                          <a:solidFill>
                            <a:srgbClr val="000000"/>
                          </a:solidFill>
                          <a:effectLst/>
                          <a:latin typeface="Meiryo UI"/>
                        </a:rPr>
                        <a:t>8</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fontAlgn="ctr"/>
                      <a:r>
                        <a:rPr lang="en-US" altLang="ja-JP" sz="1200" b="0" i="0" u="none" strike="noStrike" dirty="0">
                          <a:solidFill>
                            <a:srgbClr val="000000"/>
                          </a:solidFill>
                          <a:effectLst/>
                          <a:latin typeface="Meiryo UI"/>
                        </a:rPr>
                        <a:t>9</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fontAlgn="ctr"/>
                      <a:r>
                        <a:rPr lang="en-US" altLang="ja-JP" sz="1200" b="0" i="0" u="none" strike="noStrike">
                          <a:solidFill>
                            <a:srgbClr val="000000"/>
                          </a:solidFill>
                          <a:effectLst/>
                          <a:latin typeface="Meiryo UI"/>
                        </a:rPr>
                        <a:t>10</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fontAlgn="ctr"/>
                      <a:r>
                        <a:rPr lang="en-US" altLang="ja-JP" sz="1200" b="0" i="0" u="none" strike="noStrike">
                          <a:solidFill>
                            <a:srgbClr val="000000"/>
                          </a:solidFill>
                          <a:effectLst/>
                          <a:latin typeface="Meiryo UI"/>
                        </a:rPr>
                        <a:t>10</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fontAlgn="ctr"/>
                      <a:r>
                        <a:rPr lang="en-US" altLang="ja-JP" sz="1200" b="0" i="0" u="none" strike="noStrike" dirty="0">
                          <a:solidFill>
                            <a:srgbClr val="000000"/>
                          </a:solidFill>
                          <a:effectLst/>
                          <a:latin typeface="Meiryo UI"/>
                        </a:rPr>
                        <a:t>10</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extLst>
                  <a:ext uri="{0D108BD9-81ED-4DB2-BD59-A6C34878D82A}">
                    <a16:rowId xmlns="" xmlns:a16="http://schemas.microsoft.com/office/drawing/2014/main" val="10000"/>
                  </a:ext>
                </a:extLst>
              </a:tr>
              <a:tr h="269866">
                <a:tc vMerge="1">
                  <a:txBody>
                    <a:bodyPr/>
                    <a:lstStyle/>
                    <a:p>
                      <a:endParaRPr kumimoji="1" lang="ja-JP" altLang="en-US"/>
                    </a:p>
                  </a:txBody>
                  <a:tcPr/>
                </a:tc>
                <a:tc>
                  <a:txBody>
                    <a:bodyPr/>
                    <a:lstStyle/>
                    <a:p>
                      <a:pPr algn="l" fontAlgn="ctr"/>
                      <a:r>
                        <a:rPr lang="zh-CN" altLang="en-US" sz="1000" b="0" i="0" u="none" strike="noStrike" dirty="0">
                          <a:solidFill>
                            <a:srgbClr val="000000"/>
                          </a:solidFill>
                          <a:effectLst/>
                          <a:latin typeface="Meiryo UI" panose="020B0604030504040204" pitchFamily="50" charset="-128"/>
                          <a:ea typeface="Meiryo UI" panose="020B0604030504040204" pitchFamily="50" charset="-128"/>
                        </a:rPr>
                        <a:t>小学校学力経年調査</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l" fontAlgn="ctr"/>
                      <a:r>
                        <a:rPr lang="ja-JP" altLang="en-US" sz="1200" b="0" i="0" u="none" strike="noStrike" dirty="0">
                          <a:solidFill>
                            <a:srgbClr val="000000"/>
                          </a:solidFill>
                          <a:effectLst/>
                          <a:latin typeface="Meiryo UI"/>
                        </a:rPr>
                        <a:t>　</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l" fontAlgn="ctr"/>
                      <a:r>
                        <a:rPr lang="ja-JP" altLang="en-US" sz="1200" b="0" i="0" u="none" strike="noStrike" dirty="0">
                          <a:solidFill>
                            <a:srgbClr val="000000"/>
                          </a:solidFill>
                          <a:effectLst/>
                          <a:latin typeface="Meiryo UI"/>
                        </a:rPr>
                        <a:t>　</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l" fontAlgn="ctr"/>
                      <a:r>
                        <a:rPr lang="ja-JP" altLang="en-US" sz="1200" b="0" i="0" u="none" strike="noStrike">
                          <a:solidFill>
                            <a:srgbClr val="000000"/>
                          </a:solidFill>
                          <a:effectLst/>
                          <a:latin typeface="Meiryo UI"/>
                        </a:rPr>
                        <a:t>　</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l" fontAlgn="ctr"/>
                      <a:r>
                        <a:rPr lang="ja-JP" altLang="en-US" sz="1200" b="0" i="0" u="none" strike="noStrike">
                          <a:solidFill>
                            <a:srgbClr val="000000"/>
                          </a:solidFill>
                          <a:effectLst/>
                          <a:latin typeface="Meiryo UI"/>
                        </a:rPr>
                        <a:t>　</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l" fontAlgn="ctr"/>
                      <a:r>
                        <a:rPr lang="ja-JP" altLang="en-US" sz="1200" b="0" i="0" u="none" strike="noStrike" dirty="0">
                          <a:solidFill>
                            <a:srgbClr val="000000"/>
                          </a:solidFill>
                          <a:effectLst/>
                          <a:latin typeface="Meiryo UI"/>
                        </a:rPr>
                        <a:t>　</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fontAlgn="ctr"/>
                      <a:r>
                        <a:rPr lang="en-US" altLang="ja-JP" sz="1200" b="0" i="0" u="none" strike="noStrike">
                          <a:solidFill>
                            <a:srgbClr val="000000"/>
                          </a:solidFill>
                          <a:effectLst/>
                          <a:latin typeface="Meiryo UI"/>
                        </a:rPr>
                        <a:t>2</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fontAlgn="ctr"/>
                      <a:r>
                        <a:rPr lang="en-US" altLang="ja-JP" sz="1200" b="0" i="0" u="none" strike="noStrike">
                          <a:solidFill>
                            <a:srgbClr val="000000"/>
                          </a:solidFill>
                          <a:effectLst/>
                          <a:latin typeface="Meiryo UI"/>
                        </a:rPr>
                        <a:t>3</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fontAlgn="ctr"/>
                      <a:r>
                        <a:rPr lang="en-US" altLang="ja-JP" sz="1200" b="0" i="0" u="none" strike="noStrike" dirty="0">
                          <a:solidFill>
                            <a:srgbClr val="000000"/>
                          </a:solidFill>
                          <a:effectLst/>
                          <a:latin typeface="Meiryo UI"/>
                        </a:rPr>
                        <a:t>3</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extLst>
                  <a:ext uri="{0D108BD9-81ED-4DB2-BD59-A6C34878D82A}">
                    <a16:rowId xmlns="" xmlns:a16="http://schemas.microsoft.com/office/drawing/2014/main" val="10001"/>
                  </a:ext>
                </a:extLst>
              </a:tr>
              <a:tr h="249795">
                <a:tc rowSpan="8">
                  <a:txBody>
                    <a:bodyPr/>
                    <a:lstStyle/>
                    <a:p>
                      <a:pPr algn="l" fontAlgn="ctr"/>
                      <a:r>
                        <a:rPr lang="en-US" altLang="ja-JP" sz="1000" b="0" i="0" u="none" strike="noStrike" dirty="0">
                          <a:solidFill>
                            <a:srgbClr val="000000"/>
                          </a:solidFill>
                          <a:effectLst/>
                          <a:latin typeface="Meiryo UI" panose="020B0604030504040204" pitchFamily="50" charset="-128"/>
                          <a:ea typeface="Meiryo UI" panose="020B0604030504040204" pitchFamily="50" charset="-128"/>
                        </a:rPr>
                        <a:t>Ⅲ.</a:t>
                      </a:r>
                      <a:br>
                        <a:rPr lang="en-US" altLang="ja-JP" sz="1000" b="0" i="0" u="none" strike="noStrike" dirty="0">
                          <a:solidFill>
                            <a:srgbClr val="000000"/>
                          </a:solidFill>
                          <a:effectLst/>
                          <a:latin typeface="Meiryo UI" panose="020B0604030504040204" pitchFamily="50" charset="-128"/>
                          <a:ea typeface="Meiryo UI" panose="020B0604030504040204" pitchFamily="50" charset="-128"/>
                        </a:rPr>
                      </a:br>
                      <a:r>
                        <a:rPr lang="ja-JP" altLang="en-US" sz="1000" b="0" i="0" u="none" strike="noStrike" dirty="0">
                          <a:solidFill>
                            <a:srgbClr val="000000"/>
                          </a:solidFill>
                          <a:effectLst/>
                          <a:latin typeface="Meiryo UI" panose="020B0604030504040204" pitchFamily="50" charset="-128"/>
                          <a:ea typeface="Meiryo UI" panose="020B0604030504040204" pitchFamily="50" charset="-128"/>
                        </a:rPr>
                        <a:t>教育実践の</a:t>
                      </a:r>
                      <a:br>
                        <a:rPr lang="ja-JP" altLang="en-US" sz="1000" b="0" i="0" u="none" strike="noStrike" dirty="0">
                          <a:solidFill>
                            <a:srgbClr val="000000"/>
                          </a:solidFill>
                          <a:effectLst/>
                          <a:latin typeface="Meiryo UI" panose="020B0604030504040204" pitchFamily="50" charset="-128"/>
                          <a:ea typeface="Meiryo UI" panose="020B0604030504040204" pitchFamily="50" charset="-128"/>
                        </a:rPr>
                      </a:br>
                      <a:r>
                        <a:rPr lang="ja-JP" altLang="en-US" sz="1000" b="0" i="0" u="none" strike="noStrike" dirty="0">
                          <a:solidFill>
                            <a:srgbClr val="000000"/>
                          </a:solidFill>
                          <a:effectLst/>
                          <a:latin typeface="Meiryo UI" panose="020B0604030504040204" pitchFamily="50" charset="-128"/>
                          <a:ea typeface="Meiryo UI" panose="020B0604030504040204" pitchFamily="50" charset="-128"/>
                        </a:rPr>
                        <a:t>イノベーション</a:t>
                      </a:r>
                      <a:br>
                        <a:rPr lang="ja-JP" altLang="en-US" sz="1000" b="0" i="0" u="none" strike="noStrike" dirty="0">
                          <a:solidFill>
                            <a:srgbClr val="000000"/>
                          </a:solidFill>
                          <a:effectLst/>
                          <a:latin typeface="Meiryo UI" panose="020B0604030504040204" pitchFamily="50" charset="-128"/>
                          <a:ea typeface="Meiryo UI" panose="020B0604030504040204" pitchFamily="50" charset="-128"/>
                        </a:rPr>
                      </a:br>
                      <a:endParaRPr lang="ja-JP" altLang="en-US" sz="1000" b="0" i="0" u="none" strike="noStrike" dirty="0">
                        <a:solidFill>
                          <a:srgbClr val="000000"/>
                        </a:solidFill>
                        <a:effectLst/>
                        <a:latin typeface="Meiryo UI" panose="020B0604030504040204" pitchFamily="50" charset="-128"/>
                        <a:ea typeface="Meiryo UI" panose="020B0604030504040204" pitchFamily="50" charset="-128"/>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l" fontAlgn="ctr"/>
                      <a:r>
                        <a:rPr lang="ja-JP" altLang="en-US" sz="1000" b="0" i="0" u="none" strike="noStrike" dirty="0">
                          <a:solidFill>
                            <a:srgbClr val="000000"/>
                          </a:solidFill>
                          <a:effectLst/>
                          <a:latin typeface="Meiryo UI" panose="020B0604030504040204" pitchFamily="50" charset="-128"/>
                          <a:ea typeface="Meiryo UI" panose="020B0604030504040204" pitchFamily="50" charset="-128"/>
                        </a:rPr>
                        <a:t>空調機設置</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fontAlgn="ctr"/>
                      <a:r>
                        <a:rPr lang="en-US" altLang="ja-JP" sz="1200" b="0" i="0" u="none" strike="noStrike">
                          <a:solidFill>
                            <a:srgbClr val="000000"/>
                          </a:solidFill>
                          <a:effectLst/>
                          <a:latin typeface="Meiryo UI"/>
                        </a:rPr>
                        <a:t>1</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fontAlgn="ctr"/>
                      <a:r>
                        <a:rPr lang="en-US" altLang="ja-JP" sz="1200" b="0" i="0" u="none" strike="noStrike">
                          <a:solidFill>
                            <a:srgbClr val="000000"/>
                          </a:solidFill>
                          <a:effectLst/>
                          <a:latin typeface="Meiryo UI"/>
                        </a:rPr>
                        <a:t>28</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fontAlgn="ctr"/>
                      <a:r>
                        <a:rPr lang="en-US" altLang="ja-JP" sz="1200" b="0" i="0" u="none" strike="noStrike">
                          <a:solidFill>
                            <a:srgbClr val="000000"/>
                          </a:solidFill>
                          <a:effectLst/>
                          <a:latin typeface="Meiryo UI"/>
                        </a:rPr>
                        <a:t>25</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fontAlgn="ctr"/>
                      <a:r>
                        <a:rPr lang="en-US" altLang="ja-JP" sz="1200" b="0" i="0" u="none" strike="noStrike" dirty="0">
                          <a:solidFill>
                            <a:srgbClr val="000000"/>
                          </a:solidFill>
                          <a:effectLst/>
                          <a:latin typeface="Meiryo UI"/>
                        </a:rPr>
                        <a:t>39</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fontAlgn="ctr"/>
                      <a:r>
                        <a:rPr lang="en-US" altLang="ja-JP" sz="1200" b="0" i="0" u="none" strike="noStrike">
                          <a:solidFill>
                            <a:srgbClr val="000000"/>
                          </a:solidFill>
                          <a:effectLst/>
                          <a:latin typeface="Meiryo UI"/>
                        </a:rPr>
                        <a:t>38</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fontAlgn="ctr"/>
                      <a:r>
                        <a:rPr lang="en-US" altLang="ja-JP" sz="1200" b="0" i="0" u="none" strike="noStrike" dirty="0">
                          <a:solidFill>
                            <a:srgbClr val="000000"/>
                          </a:solidFill>
                          <a:effectLst/>
                          <a:latin typeface="Meiryo UI"/>
                        </a:rPr>
                        <a:t>39</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fontAlgn="ctr"/>
                      <a:r>
                        <a:rPr lang="en-US" altLang="ja-JP" sz="1200" b="0" i="0" u="none" strike="noStrike">
                          <a:solidFill>
                            <a:srgbClr val="000000"/>
                          </a:solidFill>
                          <a:effectLst/>
                          <a:latin typeface="Meiryo UI"/>
                        </a:rPr>
                        <a:t>0</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fontAlgn="ctr"/>
                      <a:r>
                        <a:rPr lang="en-US" altLang="ja-JP" sz="1200" b="0" i="0" u="none" strike="noStrike" dirty="0">
                          <a:solidFill>
                            <a:srgbClr val="000000"/>
                          </a:solidFill>
                          <a:effectLst/>
                          <a:latin typeface="Meiryo UI"/>
                        </a:rPr>
                        <a:t>0</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extLst>
                  <a:ext uri="{0D108BD9-81ED-4DB2-BD59-A6C34878D82A}">
                    <a16:rowId xmlns="" xmlns:a16="http://schemas.microsoft.com/office/drawing/2014/main" val="10002"/>
                  </a:ext>
                </a:extLst>
              </a:tr>
              <a:tr h="249795">
                <a:tc vMerge="1">
                  <a:txBody>
                    <a:bodyPr/>
                    <a:lstStyle/>
                    <a:p>
                      <a:endParaRPr kumimoji="1" lang="ja-JP" altLang="en-US"/>
                    </a:p>
                  </a:txBody>
                  <a:tcPr/>
                </a:tc>
                <a:tc>
                  <a:txBody>
                    <a:bodyPr/>
                    <a:lstStyle/>
                    <a:p>
                      <a:pPr algn="l" fontAlgn="ctr"/>
                      <a:r>
                        <a:rPr lang="ja-JP" altLang="en-US" sz="1000" b="0" i="0" u="none" strike="noStrike" dirty="0">
                          <a:solidFill>
                            <a:srgbClr val="000000"/>
                          </a:solidFill>
                          <a:effectLst/>
                          <a:latin typeface="Meiryo UI" panose="020B0604030504040204" pitchFamily="50" charset="-128"/>
                          <a:ea typeface="Meiryo UI" panose="020B0604030504040204" pitchFamily="50" charset="-128"/>
                        </a:rPr>
                        <a:t>中学校給食</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fontAlgn="ctr"/>
                      <a:r>
                        <a:rPr lang="en-US" altLang="ja-JP" sz="1200" b="0" i="0" u="none" strike="noStrike">
                          <a:solidFill>
                            <a:srgbClr val="000000"/>
                          </a:solidFill>
                          <a:effectLst/>
                          <a:latin typeface="Meiryo UI"/>
                        </a:rPr>
                        <a:t>1</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fontAlgn="ctr"/>
                      <a:r>
                        <a:rPr lang="en-US" altLang="ja-JP" sz="1200" b="0" i="0" u="none" strike="noStrike" dirty="0">
                          <a:solidFill>
                            <a:srgbClr val="000000"/>
                          </a:solidFill>
                          <a:effectLst/>
                          <a:latin typeface="Meiryo UI"/>
                        </a:rPr>
                        <a:t>21</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fontAlgn="ctr"/>
                      <a:r>
                        <a:rPr lang="en-US" altLang="ja-JP" sz="1200" b="0" i="0" u="none" strike="noStrike">
                          <a:solidFill>
                            <a:srgbClr val="000000"/>
                          </a:solidFill>
                          <a:effectLst/>
                          <a:latin typeface="Meiryo UI"/>
                        </a:rPr>
                        <a:t>15</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fontAlgn="ctr"/>
                      <a:r>
                        <a:rPr lang="en-US" altLang="ja-JP" sz="1200" b="0" i="0" u="none" strike="noStrike">
                          <a:solidFill>
                            <a:srgbClr val="000000"/>
                          </a:solidFill>
                          <a:effectLst/>
                          <a:latin typeface="Meiryo UI"/>
                        </a:rPr>
                        <a:t>18</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fontAlgn="ctr"/>
                      <a:r>
                        <a:rPr lang="en-US" altLang="ja-JP" sz="1200" b="0" i="0" u="none" strike="noStrike">
                          <a:solidFill>
                            <a:srgbClr val="000000"/>
                          </a:solidFill>
                          <a:effectLst/>
                          <a:latin typeface="Meiryo UI"/>
                        </a:rPr>
                        <a:t>22</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fontAlgn="ctr"/>
                      <a:r>
                        <a:rPr lang="en-US" altLang="ja-JP" sz="1200" b="0" i="0" u="none" strike="noStrike" dirty="0">
                          <a:solidFill>
                            <a:srgbClr val="000000"/>
                          </a:solidFill>
                          <a:effectLst/>
                          <a:latin typeface="Meiryo UI"/>
                        </a:rPr>
                        <a:t>26</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fontAlgn="ctr"/>
                      <a:r>
                        <a:rPr lang="en-US" altLang="ja-JP" sz="1200" b="0" i="0" u="none" strike="noStrike">
                          <a:solidFill>
                            <a:srgbClr val="000000"/>
                          </a:solidFill>
                          <a:effectLst/>
                          <a:latin typeface="Meiryo UI"/>
                        </a:rPr>
                        <a:t>35</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fontAlgn="ctr"/>
                      <a:r>
                        <a:rPr lang="en-US" altLang="ja-JP" sz="1200" b="0" i="0" u="none" strike="noStrike" dirty="0">
                          <a:solidFill>
                            <a:srgbClr val="000000"/>
                          </a:solidFill>
                          <a:effectLst/>
                          <a:latin typeface="Meiryo UI"/>
                        </a:rPr>
                        <a:t>63</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extLst>
                  <a:ext uri="{0D108BD9-81ED-4DB2-BD59-A6C34878D82A}">
                    <a16:rowId xmlns="" xmlns:a16="http://schemas.microsoft.com/office/drawing/2014/main" val="10003"/>
                  </a:ext>
                </a:extLst>
              </a:tr>
              <a:tr h="341400">
                <a:tc vMerge="1">
                  <a:txBody>
                    <a:bodyPr/>
                    <a:lstStyle/>
                    <a:p>
                      <a:endParaRPr kumimoji="1" lang="ja-JP" altLang="en-US"/>
                    </a:p>
                  </a:txBody>
                  <a:tcPr/>
                </a:tc>
                <a:tc>
                  <a:txBody>
                    <a:bodyPr/>
                    <a:lstStyle/>
                    <a:p>
                      <a:pPr algn="l" fontAlgn="ctr"/>
                      <a:r>
                        <a:rPr lang="ja-JP" altLang="en-US" sz="1000" b="0" i="0" u="none" strike="noStrike" spc="-30" baseline="0" dirty="0">
                          <a:solidFill>
                            <a:srgbClr val="000000"/>
                          </a:solidFill>
                          <a:effectLst/>
                          <a:latin typeface="Meiryo UI" panose="020B0604030504040204" pitchFamily="50" charset="-128"/>
                          <a:ea typeface="Meiryo UI" panose="020B0604030504040204" pitchFamily="50" charset="-128"/>
                        </a:rPr>
                        <a:t>学校教育・校務支援</a:t>
                      </a:r>
                      <a:r>
                        <a:rPr lang="en-US" altLang="ja-JP" sz="1000" b="0" i="0" u="none" strike="noStrike" spc="-30" baseline="0" dirty="0" smtClean="0">
                          <a:solidFill>
                            <a:srgbClr val="000000"/>
                          </a:solidFill>
                          <a:effectLst/>
                          <a:latin typeface="Meiryo UI" panose="020B0604030504040204" pitchFamily="50" charset="-128"/>
                          <a:ea typeface="Meiryo UI" panose="020B0604030504040204" pitchFamily="50" charset="-128"/>
                        </a:rPr>
                        <a:t>ICT</a:t>
                      </a:r>
                      <a:r>
                        <a:rPr lang="ja-JP" altLang="en-US" sz="1000" b="0" i="0" u="none" strike="noStrike" spc="-30" baseline="0" dirty="0" smtClean="0">
                          <a:solidFill>
                            <a:srgbClr val="000000"/>
                          </a:solidFill>
                          <a:effectLst/>
                          <a:latin typeface="Meiryo UI" panose="020B0604030504040204" pitchFamily="50" charset="-128"/>
                          <a:ea typeface="Meiryo UI" panose="020B0604030504040204" pitchFamily="50" charset="-128"/>
                        </a:rPr>
                        <a:t>など</a:t>
                      </a:r>
                      <a:endParaRPr lang="ja-JP" altLang="en-US" sz="1000" b="0" i="0" u="none" strike="noStrike" spc="-30" baseline="0" dirty="0">
                        <a:solidFill>
                          <a:srgbClr val="000000"/>
                        </a:solidFill>
                        <a:effectLst/>
                        <a:latin typeface="Meiryo UI" panose="020B0604030504040204" pitchFamily="50" charset="-128"/>
                        <a:ea typeface="Meiryo UI" panose="020B0604030504040204" pitchFamily="50" charset="-128"/>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l" fontAlgn="ctr"/>
                      <a:r>
                        <a:rPr lang="ja-JP" altLang="en-US" sz="1200" b="0" i="0" u="none" strike="noStrike" dirty="0">
                          <a:solidFill>
                            <a:srgbClr val="000000"/>
                          </a:solidFill>
                          <a:effectLst/>
                          <a:latin typeface="Meiryo UI"/>
                        </a:rPr>
                        <a:t>　</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fontAlgn="ctr"/>
                      <a:r>
                        <a:rPr lang="en-US" altLang="ja-JP" sz="1200" b="0" i="0" u="none" strike="noStrike" dirty="0">
                          <a:solidFill>
                            <a:srgbClr val="000000"/>
                          </a:solidFill>
                          <a:effectLst/>
                          <a:latin typeface="Meiryo UI"/>
                        </a:rPr>
                        <a:t>8</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fontAlgn="ctr"/>
                      <a:r>
                        <a:rPr lang="en-US" altLang="ja-JP" sz="1200" b="0" i="0" u="none" strike="noStrike">
                          <a:solidFill>
                            <a:srgbClr val="000000"/>
                          </a:solidFill>
                          <a:effectLst/>
                          <a:latin typeface="Meiryo UI"/>
                        </a:rPr>
                        <a:t>15</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fontAlgn="ctr"/>
                      <a:r>
                        <a:rPr lang="en-US" altLang="ja-JP" sz="1200" b="0" i="0" u="none" strike="noStrike">
                          <a:solidFill>
                            <a:srgbClr val="000000"/>
                          </a:solidFill>
                          <a:effectLst/>
                          <a:latin typeface="Meiryo UI"/>
                        </a:rPr>
                        <a:t>16</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fontAlgn="ctr"/>
                      <a:r>
                        <a:rPr lang="en-US" altLang="ja-JP" sz="1200" b="0" i="0" u="none" strike="noStrike">
                          <a:solidFill>
                            <a:srgbClr val="000000"/>
                          </a:solidFill>
                          <a:effectLst/>
                          <a:latin typeface="Meiryo UI"/>
                        </a:rPr>
                        <a:t>45</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fontAlgn="ctr"/>
                      <a:r>
                        <a:rPr lang="en-US" altLang="ja-JP" sz="1200" b="0" i="0" u="none" strike="noStrike" dirty="0">
                          <a:solidFill>
                            <a:srgbClr val="000000"/>
                          </a:solidFill>
                          <a:effectLst/>
                          <a:latin typeface="Meiryo UI"/>
                        </a:rPr>
                        <a:t>47</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fontAlgn="ctr"/>
                      <a:r>
                        <a:rPr lang="en-US" altLang="ja-JP" sz="1200" b="0" i="0" u="none" strike="noStrike">
                          <a:solidFill>
                            <a:srgbClr val="000000"/>
                          </a:solidFill>
                          <a:effectLst/>
                          <a:latin typeface="Meiryo UI"/>
                        </a:rPr>
                        <a:t>39</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fontAlgn="ctr"/>
                      <a:r>
                        <a:rPr lang="en-US" altLang="ja-JP" sz="1200" b="0" i="0" u="none" strike="noStrike" dirty="0">
                          <a:solidFill>
                            <a:srgbClr val="000000"/>
                          </a:solidFill>
                          <a:effectLst/>
                          <a:latin typeface="Meiryo UI"/>
                        </a:rPr>
                        <a:t>49</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extLst>
                  <a:ext uri="{0D108BD9-81ED-4DB2-BD59-A6C34878D82A}">
                    <a16:rowId xmlns="" xmlns:a16="http://schemas.microsoft.com/office/drawing/2014/main" val="10004"/>
                  </a:ext>
                </a:extLst>
              </a:tr>
              <a:tr h="249795">
                <a:tc vMerge="1">
                  <a:txBody>
                    <a:bodyPr/>
                    <a:lstStyle/>
                    <a:p>
                      <a:endParaRPr kumimoji="1" lang="ja-JP" altLang="en-US"/>
                    </a:p>
                  </a:txBody>
                  <a:tcPr/>
                </a:tc>
                <a:tc>
                  <a:txBody>
                    <a:bodyPr/>
                    <a:lstStyle/>
                    <a:p>
                      <a:pPr algn="l" fontAlgn="ctr"/>
                      <a:r>
                        <a:rPr lang="ja-JP" altLang="en-US" sz="1000" b="0" i="0" u="none" strike="noStrike" dirty="0">
                          <a:solidFill>
                            <a:srgbClr val="000000"/>
                          </a:solidFill>
                          <a:effectLst/>
                          <a:latin typeface="Meiryo UI" panose="020B0604030504040204" pitchFamily="50" charset="-128"/>
                          <a:ea typeface="Meiryo UI" panose="020B0604030504040204" pitchFamily="50" charset="-128"/>
                        </a:rPr>
                        <a:t>英語イノベーション</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l" fontAlgn="ctr"/>
                      <a:r>
                        <a:rPr lang="ja-JP" altLang="en-US" sz="1200" b="0" i="0" u="none" strike="noStrike" dirty="0">
                          <a:solidFill>
                            <a:srgbClr val="000000"/>
                          </a:solidFill>
                          <a:effectLst/>
                          <a:latin typeface="Meiryo UI"/>
                        </a:rPr>
                        <a:t>　</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l" fontAlgn="ctr"/>
                      <a:r>
                        <a:rPr lang="ja-JP" altLang="en-US" sz="1200" b="0" i="0" u="none" strike="noStrike" dirty="0">
                          <a:solidFill>
                            <a:srgbClr val="000000"/>
                          </a:solidFill>
                          <a:effectLst/>
                          <a:latin typeface="Meiryo UI"/>
                        </a:rPr>
                        <a:t>　</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fontAlgn="ctr"/>
                      <a:r>
                        <a:rPr lang="en-US" altLang="ja-JP" sz="1200" b="0" i="0" u="none" strike="noStrike" dirty="0">
                          <a:solidFill>
                            <a:srgbClr val="000000"/>
                          </a:solidFill>
                          <a:effectLst/>
                          <a:latin typeface="Meiryo UI"/>
                        </a:rPr>
                        <a:t>6</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fontAlgn="ctr"/>
                      <a:r>
                        <a:rPr lang="en-US" altLang="ja-JP" sz="1200" b="0" i="0" u="none" strike="noStrike">
                          <a:solidFill>
                            <a:srgbClr val="000000"/>
                          </a:solidFill>
                          <a:effectLst/>
                          <a:latin typeface="Meiryo UI"/>
                        </a:rPr>
                        <a:t>6</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fontAlgn="ctr"/>
                      <a:r>
                        <a:rPr lang="en-US" altLang="ja-JP" sz="1200" b="0" i="0" u="none" strike="noStrike">
                          <a:solidFill>
                            <a:srgbClr val="000000"/>
                          </a:solidFill>
                          <a:effectLst/>
                          <a:latin typeface="Meiryo UI"/>
                        </a:rPr>
                        <a:t>6</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fontAlgn="ctr"/>
                      <a:r>
                        <a:rPr lang="en-US" altLang="ja-JP" sz="1200" b="0" i="0" u="none" strike="noStrike" dirty="0">
                          <a:solidFill>
                            <a:srgbClr val="000000"/>
                          </a:solidFill>
                          <a:effectLst/>
                          <a:latin typeface="Meiryo UI"/>
                        </a:rPr>
                        <a:t>6</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fontAlgn="ctr"/>
                      <a:r>
                        <a:rPr lang="en-US" altLang="ja-JP" sz="1200" b="0" i="0" u="none" strike="noStrike" dirty="0">
                          <a:solidFill>
                            <a:srgbClr val="000000"/>
                          </a:solidFill>
                          <a:effectLst/>
                          <a:latin typeface="Meiryo UI"/>
                        </a:rPr>
                        <a:t>6</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fontAlgn="ctr"/>
                      <a:r>
                        <a:rPr lang="en-US" altLang="ja-JP" sz="1200" b="0" i="0" u="none" strike="noStrike" dirty="0">
                          <a:solidFill>
                            <a:srgbClr val="000000"/>
                          </a:solidFill>
                          <a:effectLst/>
                          <a:latin typeface="Meiryo UI"/>
                        </a:rPr>
                        <a:t>7</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extLst>
                  <a:ext uri="{0D108BD9-81ED-4DB2-BD59-A6C34878D82A}">
                    <a16:rowId xmlns="" xmlns:a16="http://schemas.microsoft.com/office/drawing/2014/main" val="10005"/>
                  </a:ext>
                </a:extLst>
              </a:tr>
              <a:tr h="249795">
                <a:tc vMerge="1">
                  <a:txBody>
                    <a:bodyPr/>
                    <a:lstStyle/>
                    <a:p>
                      <a:endParaRPr kumimoji="1" lang="ja-JP" altLang="en-US"/>
                    </a:p>
                  </a:txBody>
                  <a:tcPr/>
                </a:tc>
                <a:tc>
                  <a:txBody>
                    <a:bodyPr/>
                    <a:lstStyle/>
                    <a:p>
                      <a:pPr algn="l" fontAlgn="ctr"/>
                      <a:r>
                        <a:rPr lang="zh-TW" altLang="en-US" sz="1000" b="0" i="0" u="none" strike="noStrike" dirty="0">
                          <a:solidFill>
                            <a:srgbClr val="000000"/>
                          </a:solidFill>
                          <a:effectLst/>
                          <a:latin typeface="Meiryo UI" panose="020B0604030504040204" pitchFamily="50" charset="-128"/>
                          <a:ea typeface="Meiryo UI" panose="020B0604030504040204" pitchFamily="50" charset="-128"/>
                        </a:rPr>
                        <a:t>図書館活用推進</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l" fontAlgn="ctr"/>
                      <a:r>
                        <a:rPr lang="ja-JP" altLang="en-US" sz="1200" b="0" i="0" u="none" strike="noStrike" dirty="0">
                          <a:solidFill>
                            <a:srgbClr val="000000"/>
                          </a:solidFill>
                          <a:effectLst/>
                          <a:latin typeface="Meiryo UI"/>
                        </a:rPr>
                        <a:t>　</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l" fontAlgn="ctr"/>
                      <a:r>
                        <a:rPr lang="ja-JP" altLang="en-US" sz="1200" b="0" i="0" u="none" strike="noStrike">
                          <a:solidFill>
                            <a:srgbClr val="000000"/>
                          </a:solidFill>
                          <a:effectLst/>
                          <a:latin typeface="Meiryo UI"/>
                        </a:rPr>
                        <a:t>　</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l" fontAlgn="ctr"/>
                      <a:r>
                        <a:rPr lang="ja-JP" altLang="en-US" sz="1200" b="0" i="0" u="none" strike="noStrike">
                          <a:solidFill>
                            <a:srgbClr val="000000"/>
                          </a:solidFill>
                          <a:effectLst/>
                          <a:latin typeface="Meiryo UI"/>
                        </a:rPr>
                        <a:t>　</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l" fontAlgn="ctr"/>
                      <a:r>
                        <a:rPr lang="ja-JP" altLang="en-US" sz="1200" b="0" i="0" u="none" strike="noStrike">
                          <a:solidFill>
                            <a:srgbClr val="000000"/>
                          </a:solidFill>
                          <a:effectLst/>
                          <a:latin typeface="Meiryo UI"/>
                        </a:rPr>
                        <a:t>　</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fontAlgn="ctr"/>
                      <a:r>
                        <a:rPr lang="en-US" altLang="ja-JP" sz="1200" b="0" i="0" u="none" strike="noStrike">
                          <a:solidFill>
                            <a:srgbClr val="000000"/>
                          </a:solidFill>
                          <a:effectLst/>
                          <a:latin typeface="Meiryo UI"/>
                        </a:rPr>
                        <a:t>3</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fontAlgn="ctr"/>
                      <a:r>
                        <a:rPr lang="en-US" altLang="ja-JP" sz="1200" b="0" i="0" u="none" strike="noStrike">
                          <a:solidFill>
                            <a:srgbClr val="000000"/>
                          </a:solidFill>
                          <a:effectLst/>
                          <a:latin typeface="Meiryo UI"/>
                        </a:rPr>
                        <a:t>4</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fontAlgn="ctr"/>
                      <a:r>
                        <a:rPr lang="en-US" altLang="ja-JP" sz="1200" b="0" i="0" u="none" strike="noStrike" dirty="0">
                          <a:solidFill>
                            <a:srgbClr val="000000"/>
                          </a:solidFill>
                          <a:effectLst/>
                          <a:latin typeface="Meiryo UI"/>
                        </a:rPr>
                        <a:t>3</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fontAlgn="ctr"/>
                      <a:r>
                        <a:rPr lang="en-US" altLang="ja-JP" sz="1200" b="0" i="0" u="none" strike="noStrike" dirty="0">
                          <a:solidFill>
                            <a:srgbClr val="000000"/>
                          </a:solidFill>
                          <a:effectLst/>
                          <a:latin typeface="Meiryo UI"/>
                        </a:rPr>
                        <a:t>2</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extLst>
                  <a:ext uri="{0D108BD9-81ED-4DB2-BD59-A6C34878D82A}">
                    <a16:rowId xmlns="" xmlns:a16="http://schemas.microsoft.com/office/drawing/2014/main" val="10006"/>
                  </a:ext>
                </a:extLst>
              </a:tr>
              <a:tr h="324059">
                <a:tc vMerge="1">
                  <a:txBody>
                    <a:bodyPr/>
                    <a:lstStyle/>
                    <a:p>
                      <a:endParaRPr kumimoji="1" lang="ja-JP" altLang="en-US"/>
                    </a:p>
                  </a:txBody>
                  <a:tcPr/>
                </a:tc>
                <a:tc>
                  <a:txBody>
                    <a:bodyPr/>
                    <a:lstStyle/>
                    <a:p>
                      <a:pPr algn="l" fontAlgn="ctr"/>
                      <a:r>
                        <a:rPr lang="ja-JP" altLang="en-US" sz="1000" b="0" i="0" u="none" strike="noStrike" dirty="0">
                          <a:solidFill>
                            <a:srgbClr val="000000"/>
                          </a:solidFill>
                          <a:effectLst/>
                          <a:latin typeface="Meiryo UI" panose="020B0604030504040204" pitchFamily="50" charset="-128"/>
                          <a:ea typeface="Meiryo UI" panose="020B0604030504040204" pitchFamily="50" charset="-128"/>
                        </a:rPr>
                        <a:t>公設民営の手法による中高一貫教育校の設置</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l" fontAlgn="ctr"/>
                      <a:r>
                        <a:rPr lang="ja-JP" altLang="en-US" sz="1200" b="0" i="0" u="none" strike="noStrike" dirty="0">
                          <a:solidFill>
                            <a:srgbClr val="000000"/>
                          </a:solidFill>
                          <a:effectLst/>
                          <a:latin typeface="Meiryo UI"/>
                        </a:rPr>
                        <a:t>　</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l" fontAlgn="ctr"/>
                      <a:r>
                        <a:rPr lang="ja-JP" altLang="en-US" sz="1200" b="0" i="0" u="none" strike="noStrike">
                          <a:solidFill>
                            <a:srgbClr val="000000"/>
                          </a:solidFill>
                          <a:effectLst/>
                          <a:latin typeface="Meiryo UI"/>
                        </a:rPr>
                        <a:t>　</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l" fontAlgn="ctr"/>
                      <a:r>
                        <a:rPr lang="ja-JP" altLang="en-US" sz="1200" b="0" i="0" u="none" strike="noStrike">
                          <a:solidFill>
                            <a:srgbClr val="000000"/>
                          </a:solidFill>
                          <a:effectLst/>
                          <a:latin typeface="Meiryo UI"/>
                        </a:rPr>
                        <a:t>　</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fontAlgn="ctr"/>
                      <a:r>
                        <a:rPr lang="en-US" altLang="ja-JP" sz="1200" b="0" i="0" u="none" strike="noStrike">
                          <a:solidFill>
                            <a:srgbClr val="000000"/>
                          </a:solidFill>
                          <a:effectLst/>
                          <a:latin typeface="Meiryo UI"/>
                        </a:rPr>
                        <a:t>0.1</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fontAlgn="ctr"/>
                      <a:r>
                        <a:rPr lang="en-US" altLang="ja-JP" sz="1200" b="0" i="0" u="none" strike="noStrike">
                          <a:solidFill>
                            <a:srgbClr val="000000"/>
                          </a:solidFill>
                          <a:effectLst/>
                          <a:latin typeface="Meiryo UI"/>
                        </a:rPr>
                        <a:t>0.1</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fontAlgn="ctr"/>
                      <a:r>
                        <a:rPr lang="en-US" altLang="ja-JP" sz="1200" b="0" i="0" u="none" strike="noStrike">
                          <a:solidFill>
                            <a:srgbClr val="000000"/>
                          </a:solidFill>
                          <a:effectLst/>
                          <a:latin typeface="Meiryo UI"/>
                        </a:rPr>
                        <a:t>0.1</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fontAlgn="ctr"/>
                      <a:r>
                        <a:rPr lang="en-US" altLang="ja-JP" sz="1200" b="0" i="0" u="none" strike="noStrike" dirty="0">
                          <a:solidFill>
                            <a:srgbClr val="000000"/>
                          </a:solidFill>
                          <a:effectLst/>
                          <a:latin typeface="Meiryo UI"/>
                        </a:rPr>
                        <a:t>0.1</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fontAlgn="ctr"/>
                      <a:r>
                        <a:rPr lang="en-US" altLang="ja-JP" sz="1200" b="0" i="0" u="none" strike="noStrike" dirty="0">
                          <a:solidFill>
                            <a:srgbClr val="000000"/>
                          </a:solidFill>
                          <a:effectLst/>
                          <a:latin typeface="Meiryo UI"/>
                        </a:rPr>
                        <a:t>11</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extLst>
                  <a:ext uri="{0D108BD9-81ED-4DB2-BD59-A6C34878D82A}">
                    <a16:rowId xmlns="" xmlns:a16="http://schemas.microsoft.com/office/drawing/2014/main" val="10007"/>
                  </a:ext>
                </a:extLst>
              </a:tr>
              <a:tr h="297265">
                <a:tc vMerge="1">
                  <a:txBody>
                    <a:bodyPr/>
                    <a:lstStyle/>
                    <a:p>
                      <a:endParaRPr kumimoji="1" lang="ja-JP" altLang="en-US"/>
                    </a:p>
                  </a:txBody>
                  <a:tcPr/>
                </a:tc>
                <a:tc>
                  <a:txBody>
                    <a:bodyPr/>
                    <a:lstStyle/>
                    <a:p>
                      <a:pPr algn="l" fontAlgn="ctr"/>
                      <a:r>
                        <a:rPr lang="ja-JP" altLang="en-US" sz="1000" b="0" i="0" u="none" strike="noStrike" dirty="0">
                          <a:solidFill>
                            <a:srgbClr val="000000"/>
                          </a:solidFill>
                          <a:effectLst/>
                          <a:latin typeface="Meiryo UI" panose="020B0604030504040204" pitchFamily="50" charset="-128"/>
                          <a:ea typeface="Meiryo UI" panose="020B0604030504040204" pitchFamily="50" charset="-128"/>
                        </a:rPr>
                        <a:t>児童生徒の急増に伴う教育環境改善</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l" fontAlgn="ctr"/>
                      <a:r>
                        <a:rPr lang="ja-JP" altLang="en-US" sz="1200" b="0" i="0" u="none" strike="noStrike" dirty="0">
                          <a:solidFill>
                            <a:srgbClr val="000000"/>
                          </a:solidFill>
                          <a:effectLst/>
                          <a:latin typeface="Meiryo UI"/>
                        </a:rPr>
                        <a:t>　</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l" fontAlgn="ctr"/>
                      <a:r>
                        <a:rPr lang="ja-JP" altLang="en-US" sz="1200" b="0" i="0" u="none" strike="noStrike">
                          <a:solidFill>
                            <a:srgbClr val="000000"/>
                          </a:solidFill>
                          <a:effectLst/>
                          <a:latin typeface="Meiryo UI"/>
                        </a:rPr>
                        <a:t>　</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l" fontAlgn="ctr"/>
                      <a:r>
                        <a:rPr lang="ja-JP" altLang="en-US" sz="1200" b="0" i="0" u="none" strike="noStrike">
                          <a:solidFill>
                            <a:srgbClr val="000000"/>
                          </a:solidFill>
                          <a:effectLst/>
                          <a:latin typeface="Meiryo UI"/>
                        </a:rPr>
                        <a:t>　</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l" fontAlgn="ctr"/>
                      <a:r>
                        <a:rPr lang="ja-JP" altLang="en-US" sz="1200" b="0" i="0" u="none" strike="noStrike">
                          <a:solidFill>
                            <a:srgbClr val="000000"/>
                          </a:solidFill>
                          <a:effectLst/>
                          <a:latin typeface="Meiryo UI"/>
                        </a:rPr>
                        <a:t>　</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l" fontAlgn="ctr"/>
                      <a:r>
                        <a:rPr lang="ja-JP" altLang="en-US" sz="1200" b="0" i="0" u="none" strike="noStrike">
                          <a:solidFill>
                            <a:srgbClr val="000000"/>
                          </a:solidFill>
                          <a:effectLst/>
                          <a:latin typeface="Meiryo UI"/>
                        </a:rPr>
                        <a:t>　</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l" fontAlgn="ctr"/>
                      <a:r>
                        <a:rPr lang="ja-JP" altLang="en-US" sz="1200" b="0" i="0" u="none" strike="noStrike">
                          <a:solidFill>
                            <a:srgbClr val="000000"/>
                          </a:solidFill>
                          <a:effectLst/>
                          <a:latin typeface="Meiryo UI"/>
                        </a:rPr>
                        <a:t>　</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l" fontAlgn="ctr"/>
                      <a:r>
                        <a:rPr lang="ja-JP" altLang="en-US" sz="1200" b="0" i="0" u="none" strike="noStrike" dirty="0">
                          <a:solidFill>
                            <a:srgbClr val="000000"/>
                          </a:solidFill>
                          <a:effectLst/>
                          <a:latin typeface="Meiryo UI"/>
                        </a:rPr>
                        <a:t>　</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fontAlgn="ctr"/>
                      <a:r>
                        <a:rPr lang="en-US" altLang="ja-JP" sz="1200" b="0" i="0" u="none" strike="noStrike" dirty="0">
                          <a:solidFill>
                            <a:srgbClr val="000000"/>
                          </a:solidFill>
                          <a:effectLst/>
                          <a:latin typeface="Meiryo UI"/>
                        </a:rPr>
                        <a:t>8</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extLst>
                  <a:ext uri="{0D108BD9-81ED-4DB2-BD59-A6C34878D82A}">
                    <a16:rowId xmlns="" xmlns:a16="http://schemas.microsoft.com/office/drawing/2014/main" val="10008"/>
                  </a:ext>
                </a:extLst>
              </a:tr>
              <a:tr h="302186">
                <a:tc vMerge="1">
                  <a:txBody>
                    <a:bodyPr/>
                    <a:lstStyle/>
                    <a:p>
                      <a:endParaRPr kumimoji="1" lang="ja-JP" altLang="en-US"/>
                    </a:p>
                  </a:txBody>
                  <a:tcPr/>
                </a:tc>
                <a:tc>
                  <a:txBody>
                    <a:bodyPr/>
                    <a:lstStyle/>
                    <a:p>
                      <a:pPr algn="l" fontAlgn="ctr"/>
                      <a:r>
                        <a:rPr lang="ja-JP" altLang="en-US" sz="1000" b="0" i="0" u="none" strike="noStrike" dirty="0">
                          <a:solidFill>
                            <a:srgbClr val="000000"/>
                          </a:solidFill>
                          <a:effectLst/>
                          <a:latin typeface="Meiryo UI" panose="020B0604030504040204" pitchFamily="50" charset="-128"/>
                          <a:ea typeface="Meiryo UI" panose="020B0604030504040204" pitchFamily="50" charset="-128"/>
                        </a:rPr>
                        <a:t>その他（課外授業支援等）</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l" fontAlgn="ctr"/>
                      <a:r>
                        <a:rPr lang="ja-JP" altLang="en-US" sz="1200" b="0" i="0" u="none" strike="noStrike" dirty="0">
                          <a:solidFill>
                            <a:srgbClr val="000000"/>
                          </a:solidFill>
                          <a:effectLst/>
                          <a:latin typeface="Meiryo UI"/>
                        </a:rPr>
                        <a:t>　</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l" fontAlgn="ctr"/>
                      <a:r>
                        <a:rPr lang="ja-JP" altLang="en-US" sz="1200" b="0" i="0" u="none" strike="noStrike" dirty="0">
                          <a:solidFill>
                            <a:srgbClr val="000000"/>
                          </a:solidFill>
                          <a:effectLst/>
                          <a:latin typeface="Meiryo UI"/>
                        </a:rPr>
                        <a:t>　</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fontAlgn="ctr"/>
                      <a:r>
                        <a:rPr lang="en-US" altLang="ja-JP" sz="1200" b="0" i="0" u="none" strike="noStrike" dirty="0">
                          <a:solidFill>
                            <a:srgbClr val="000000"/>
                          </a:solidFill>
                          <a:effectLst/>
                          <a:latin typeface="Meiryo UI"/>
                        </a:rPr>
                        <a:t>8</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fontAlgn="ctr"/>
                      <a:r>
                        <a:rPr lang="en-US" altLang="ja-JP" sz="1200" b="0" i="0" u="none" strike="noStrike" dirty="0">
                          <a:solidFill>
                            <a:srgbClr val="000000"/>
                          </a:solidFill>
                          <a:effectLst/>
                          <a:latin typeface="Meiryo UI"/>
                        </a:rPr>
                        <a:t>12.9</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fontAlgn="ctr"/>
                      <a:r>
                        <a:rPr lang="en-US" altLang="ja-JP" sz="1200" b="0" i="0" u="none" strike="noStrike" dirty="0">
                          <a:solidFill>
                            <a:srgbClr val="000000"/>
                          </a:solidFill>
                          <a:effectLst/>
                          <a:latin typeface="Meiryo UI"/>
                        </a:rPr>
                        <a:t>20.9</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fontAlgn="ctr"/>
                      <a:r>
                        <a:rPr lang="en-US" altLang="ja-JP" sz="1200" b="0" i="0" u="none" strike="noStrike" dirty="0">
                          <a:solidFill>
                            <a:srgbClr val="000000"/>
                          </a:solidFill>
                          <a:effectLst/>
                          <a:latin typeface="Meiryo UI"/>
                        </a:rPr>
                        <a:t>26.9</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fontAlgn="ctr"/>
                      <a:r>
                        <a:rPr lang="en-US" altLang="ja-JP" sz="1200" b="0" i="0" u="none" strike="noStrike" dirty="0">
                          <a:solidFill>
                            <a:srgbClr val="000000"/>
                          </a:solidFill>
                          <a:effectLst/>
                          <a:latin typeface="Meiryo UI"/>
                        </a:rPr>
                        <a:t>28.9</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fontAlgn="ctr"/>
                      <a:r>
                        <a:rPr lang="en-US" altLang="ja-JP" sz="1200" b="0" i="0" u="none" strike="noStrike" dirty="0">
                          <a:solidFill>
                            <a:srgbClr val="000000"/>
                          </a:solidFill>
                          <a:effectLst/>
                          <a:latin typeface="Meiryo UI"/>
                        </a:rPr>
                        <a:t>12</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extLst>
                  <a:ext uri="{0D108BD9-81ED-4DB2-BD59-A6C34878D82A}">
                    <a16:rowId xmlns="" xmlns:a16="http://schemas.microsoft.com/office/drawing/2014/main" val="10009"/>
                  </a:ext>
                </a:extLst>
              </a:tr>
            </a:tbl>
          </a:graphicData>
        </a:graphic>
      </p:graphicFrame>
      <p:sp>
        <p:nvSpPr>
          <p:cNvPr id="12" name="テキスト ボックス 11"/>
          <p:cNvSpPr txBox="1"/>
          <p:nvPr/>
        </p:nvSpPr>
        <p:spPr>
          <a:xfrm>
            <a:off x="251520" y="232182"/>
            <a:ext cx="7704856" cy="338554"/>
          </a:xfrm>
          <a:prstGeom prst="rect">
            <a:avLst/>
          </a:prstGeom>
          <a:noFill/>
        </p:spPr>
        <p:txBody>
          <a:bodyPr wrap="square" rtlCol="0">
            <a:spAutoFit/>
          </a:bodyPr>
          <a:lstStyle/>
          <a:p>
            <a:r>
              <a:rPr lang="ja-JP" altLang="en-US" sz="1600" b="1" dirty="0" smtClean="0"/>
              <a:t>②</a:t>
            </a:r>
            <a:r>
              <a:rPr lang="ja-JP" altLang="en-US" sz="1600" b="1" dirty="0"/>
              <a:t>　</a:t>
            </a:r>
            <a:r>
              <a:rPr lang="ja-JP" altLang="en-US" sz="1600" b="1" dirty="0" smtClean="0"/>
              <a:t>教育</a:t>
            </a:r>
            <a:r>
              <a:rPr lang="ja-JP" altLang="en-US" sz="1600" b="1" dirty="0"/>
              <a:t>予算</a:t>
            </a:r>
            <a:r>
              <a:rPr lang="ja-JP" altLang="en-US" sz="1600" b="1" dirty="0" smtClean="0"/>
              <a:t>の</a:t>
            </a:r>
            <a:r>
              <a:rPr lang="ja-JP" altLang="en-US" sz="1600" b="1" dirty="0"/>
              <a:t>推移</a:t>
            </a:r>
            <a:endParaRPr kumimoji="1" lang="ja-JP" altLang="en-US" sz="1600" b="1" dirty="0"/>
          </a:p>
        </p:txBody>
      </p:sp>
      <p:sp>
        <p:nvSpPr>
          <p:cNvPr id="13" name="テキスト ボックス 12"/>
          <p:cNvSpPr txBox="1"/>
          <p:nvPr/>
        </p:nvSpPr>
        <p:spPr>
          <a:xfrm>
            <a:off x="0" y="0"/>
            <a:ext cx="4572000" cy="276999"/>
          </a:xfrm>
          <a:prstGeom prst="rect">
            <a:avLst/>
          </a:prstGeom>
          <a:noFill/>
        </p:spPr>
        <p:txBody>
          <a:bodyPr wrap="square" rtlCol="0">
            <a:spAutoFit/>
          </a:bodyPr>
          <a:lstStyle/>
          <a:p>
            <a:r>
              <a:rPr kumimoji="1" lang="en-US" altLang="ja-JP" sz="1200" dirty="0"/>
              <a:t>Ⅳ</a:t>
            </a:r>
            <a:r>
              <a:rPr kumimoji="1" lang="ja-JP" altLang="en-US" sz="1200" dirty="0"/>
              <a:t>　</a:t>
            </a:r>
            <a:r>
              <a:rPr kumimoji="1" lang="ja-JP" altLang="en-US" sz="1100" dirty="0"/>
              <a:t>政策</a:t>
            </a:r>
            <a:r>
              <a:rPr kumimoji="1" lang="ja-JP" altLang="en-US" sz="1200" dirty="0"/>
              <a:t>の刷新・現役世代の重点投資</a:t>
            </a:r>
            <a:r>
              <a:rPr lang="ja-JP" altLang="en-US" sz="1200" dirty="0"/>
              <a:t>（子育て・教育）</a:t>
            </a:r>
            <a:endParaRPr kumimoji="1" lang="en-US" altLang="ja-JP" sz="1200" dirty="0"/>
          </a:p>
        </p:txBody>
      </p:sp>
      <p:cxnSp>
        <p:nvCxnSpPr>
          <p:cNvPr id="15" name="直線コネクタ 14"/>
          <p:cNvCxnSpPr/>
          <p:nvPr/>
        </p:nvCxnSpPr>
        <p:spPr>
          <a:xfrm>
            <a:off x="251520" y="520214"/>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6" name="テキスト ボックス 15"/>
          <p:cNvSpPr txBox="1"/>
          <p:nvPr/>
        </p:nvSpPr>
        <p:spPr>
          <a:xfrm>
            <a:off x="7812360" y="0"/>
            <a:ext cx="1331640" cy="261610"/>
          </a:xfrm>
          <a:prstGeom prst="rect">
            <a:avLst/>
          </a:prstGeom>
          <a:noFill/>
        </p:spPr>
        <p:txBody>
          <a:bodyPr wrap="square" rtlCol="0">
            <a:spAutoFit/>
          </a:bodyPr>
          <a:lstStyle/>
          <a:p>
            <a:r>
              <a:rPr lang="en-US" altLang="ja-JP" sz="1100" dirty="0" smtClean="0">
                <a:latin typeface="Arial" pitchFamily="34" charset="0"/>
                <a:cs typeface="Arial" pitchFamily="34" charset="0"/>
              </a:rPr>
              <a:t>B2.(59)</a:t>
            </a:r>
            <a:r>
              <a:rPr lang="ja-JP" altLang="en-US" sz="1100" dirty="0" smtClean="0">
                <a:latin typeface="Arial" pitchFamily="34" charset="0"/>
                <a:cs typeface="Arial" pitchFamily="34" charset="0"/>
              </a:rPr>
              <a:t>～</a:t>
            </a:r>
            <a:r>
              <a:rPr lang="en-US" altLang="ja-JP" sz="1100" dirty="0" smtClean="0">
                <a:latin typeface="Arial" pitchFamily="34" charset="0"/>
                <a:cs typeface="Arial" pitchFamily="34" charset="0"/>
              </a:rPr>
              <a:t>(63)</a:t>
            </a:r>
            <a:endParaRPr kumimoji="1" lang="en-US" altLang="ja-JP" sz="1100" dirty="0">
              <a:latin typeface="Arial" pitchFamily="34" charset="0"/>
              <a:cs typeface="Arial" pitchFamily="34" charset="0"/>
            </a:endParaRPr>
          </a:p>
        </p:txBody>
      </p:sp>
      <p:pic>
        <p:nvPicPr>
          <p:cNvPr id="2" name="図 1"/>
          <p:cNvPicPr>
            <a:picLocks noChangeAspect="1"/>
          </p:cNvPicPr>
          <p:nvPr/>
        </p:nvPicPr>
        <p:blipFill>
          <a:blip r:embed="rId2"/>
          <a:stretch>
            <a:fillRect/>
          </a:stretch>
        </p:blipFill>
        <p:spPr>
          <a:xfrm>
            <a:off x="1766648" y="1072173"/>
            <a:ext cx="7315834" cy="2572735"/>
          </a:xfrm>
          <a:prstGeom prst="rect">
            <a:avLst/>
          </a:prstGeom>
        </p:spPr>
      </p:pic>
    </p:spTree>
    <p:extLst>
      <p:ext uri="{BB962C8B-B14F-4D97-AF65-F5344CB8AC3E}">
        <p14:creationId xmlns:p14="http://schemas.microsoft.com/office/powerpoint/2010/main" val="4265376428"/>
      </p:ext>
    </p:extLst>
  </p:cSld>
  <p:clrMapOvr>
    <a:masterClrMapping/>
  </p:clrMapOvr>
</p:sld>
</file>

<file path=ppt/slides/slide2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テキスト ボックス 4"/>
          <p:cNvSpPr txBox="1"/>
          <p:nvPr/>
        </p:nvSpPr>
        <p:spPr>
          <a:xfrm>
            <a:off x="0" y="476672"/>
            <a:ext cx="2411760" cy="3754874"/>
          </a:xfrm>
          <a:prstGeom prst="rect">
            <a:avLst/>
          </a:prstGeom>
          <a:noFill/>
        </p:spPr>
        <p:txBody>
          <a:bodyPr wrap="square" rtlCol="0">
            <a:spAutoFit/>
          </a:bodyPr>
          <a:lstStyle/>
          <a:p>
            <a:r>
              <a:rPr kumimoji="1" lang="ja-JP" altLang="en-US" sz="1400" dirty="0"/>
              <a:t>①分野：　雇用／産業</a:t>
            </a:r>
            <a:endParaRPr kumimoji="1" lang="en-US" altLang="ja-JP" sz="1400" dirty="0"/>
          </a:p>
          <a:p>
            <a:endParaRPr lang="en-US" altLang="ja-JP" sz="1400" dirty="0"/>
          </a:p>
          <a:p>
            <a:r>
              <a:rPr kumimoji="1" lang="ja-JP" altLang="en-US" sz="1400" dirty="0"/>
              <a:t>②タイプ</a:t>
            </a:r>
            <a:endParaRPr kumimoji="1" lang="en-US" altLang="ja-JP" sz="1400" dirty="0"/>
          </a:p>
          <a:p>
            <a:r>
              <a:rPr lang="ja-JP" altLang="en-US" sz="1400" dirty="0"/>
              <a:t>　　□   政策イノベーション</a:t>
            </a:r>
            <a:endParaRPr lang="en-US" altLang="ja-JP" sz="1400" dirty="0"/>
          </a:p>
          <a:p>
            <a:r>
              <a:rPr kumimoji="1" lang="ja-JP" altLang="en-US" sz="1400" dirty="0"/>
              <a:t>　　</a:t>
            </a:r>
            <a:r>
              <a:rPr lang="ja-JP" altLang="en-US" sz="1400" dirty="0"/>
              <a:t>☑   </a:t>
            </a:r>
            <a:r>
              <a:rPr kumimoji="1" lang="ja-JP" altLang="en-US" sz="1400" dirty="0"/>
              <a:t>執行の刷新</a:t>
            </a:r>
            <a:endParaRPr kumimoji="1" lang="en-US" altLang="ja-JP" sz="1400" dirty="0"/>
          </a:p>
          <a:p>
            <a:endParaRPr lang="en-US" altLang="ja-JP" sz="1400" dirty="0"/>
          </a:p>
          <a:p>
            <a:r>
              <a:rPr lang="ja-JP" altLang="en-US" sz="1400" dirty="0"/>
              <a:t>③改革スタイル</a:t>
            </a:r>
            <a:endParaRPr lang="en-US" altLang="ja-JP" sz="1400" dirty="0"/>
          </a:p>
          <a:p>
            <a:r>
              <a:rPr lang="ja-JP" altLang="en-US" sz="1400" dirty="0"/>
              <a:t>　　□　投資・予算</a:t>
            </a:r>
            <a:endParaRPr lang="en-US" altLang="ja-JP" sz="1400" dirty="0"/>
          </a:p>
          <a:p>
            <a:r>
              <a:rPr lang="ja-JP" altLang="en-US" sz="1400" dirty="0"/>
              <a:t>　   ☑   条例・規則・運用ﾙｰﾙ</a:t>
            </a:r>
            <a:endParaRPr lang="en-US" altLang="ja-JP" sz="1400" dirty="0"/>
          </a:p>
          <a:p>
            <a:r>
              <a:rPr lang="ja-JP" altLang="en-US" sz="1400" dirty="0"/>
              <a:t>　　□　組織・経営形態</a:t>
            </a:r>
            <a:endParaRPr lang="en-US" altLang="ja-JP" sz="1400" dirty="0"/>
          </a:p>
          <a:p>
            <a:r>
              <a:rPr lang="ja-JP" altLang="en-US" sz="1400" dirty="0"/>
              <a:t>　　□　権限移譲</a:t>
            </a:r>
            <a:endParaRPr lang="en-US" altLang="ja-JP" sz="1400" dirty="0"/>
          </a:p>
          <a:p>
            <a:endParaRPr kumimoji="1" lang="en-US" altLang="ja-JP" sz="1400" dirty="0"/>
          </a:p>
          <a:p>
            <a:r>
              <a:rPr lang="ja-JP" altLang="en-US" sz="1400" dirty="0"/>
              <a:t>④担当部局</a:t>
            </a:r>
            <a:endParaRPr lang="en-US" altLang="ja-JP" sz="1400" dirty="0"/>
          </a:p>
          <a:p>
            <a:r>
              <a:rPr kumimoji="1" lang="ja-JP" altLang="en-US" sz="1400" dirty="0"/>
              <a:t>　　市　　</a:t>
            </a:r>
            <a:r>
              <a:rPr lang="ja-JP" altLang="en-US" sz="1400" dirty="0"/>
              <a:t>政策企画室</a:t>
            </a:r>
            <a:endParaRPr kumimoji="1" lang="en-US" altLang="ja-JP" sz="1400" dirty="0"/>
          </a:p>
          <a:p>
            <a:endParaRPr kumimoji="1" lang="en-US" altLang="ja-JP" sz="1400" dirty="0"/>
          </a:p>
          <a:p>
            <a:r>
              <a:rPr lang="ja-JP" altLang="en-US" sz="1400" dirty="0"/>
              <a:t>⑤時期</a:t>
            </a:r>
            <a:endParaRPr lang="en-US" altLang="ja-JP" sz="1400" dirty="0"/>
          </a:p>
          <a:p>
            <a:r>
              <a:rPr kumimoji="1" lang="ja-JP" altLang="en-US" sz="1400" dirty="0"/>
              <a:t>　　</a:t>
            </a:r>
            <a:r>
              <a:rPr lang="en-US" altLang="ja-JP" sz="1400" dirty="0"/>
              <a:t>2012</a:t>
            </a:r>
            <a:r>
              <a:rPr kumimoji="1" lang="ja-JP" altLang="en-US" sz="1400" dirty="0"/>
              <a:t>年～</a:t>
            </a:r>
          </a:p>
        </p:txBody>
      </p:sp>
      <p:sp>
        <p:nvSpPr>
          <p:cNvPr id="7" name="テキスト ボックス 6"/>
          <p:cNvSpPr txBox="1"/>
          <p:nvPr/>
        </p:nvSpPr>
        <p:spPr>
          <a:xfrm>
            <a:off x="8028384" y="0"/>
            <a:ext cx="1115616" cy="344710"/>
          </a:xfrm>
          <a:prstGeom prst="rect">
            <a:avLst/>
          </a:prstGeom>
          <a:noFill/>
        </p:spPr>
        <p:txBody>
          <a:bodyPr wrap="square" lIns="128016" tIns="64008" rIns="128016" bIns="64008" rtlCol="0">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r>
              <a:rPr lang="en-US" altLang="ja-JP" sz="1400" dirty="0" smtClean="0"/>
              <a:t>A(45)(46)</a:t>
            </a:r>
            <a:endParaRPr lang="en-US" altLang="ja-JP" sz="1400" dirty="0"/>
          </a:p>
        </p:txBody>
      </p:sp>
      <p:sp>
        <p:nvSpPr>
          <p:cNvPr id="8" name="スライド番号プレースホルダ 7"/>
          <p:cNvSpPr>
            <a:spLocks noGrp="1"/>
          </p:cNvSpPr>
          <p:nvPr>
            <p:ph type="sldNum" sz="quarter" idx="12"/>
          </p:nvPr>
        </p:nvSpPr>
        <p:spPr/>
        <p:txBody>
          <a:bodyPr/>
          <a:lstStyle/>
          <a:p>
            <a:fld id="{D3ACE27C-857D-4D57-9DF6-0602DAD35D7F}" type="slidenum">
              <a:rPr kumimoji="1" lang="en-US" altLang="ja-JP" smtClean="0"/>
              <a:t>209</a:t>
            </a:fld>
            <a:endParaRPr kumimoji="1" lang="ja-JP" altLang="en-US" dirty="0"/>
          </a:p>
        </p:txBody>
      </p:sp>
      <p:sp>
        <p:nvSpPr>
          <p:cNvPr id="9" name="角丸四角形 9">
            <a:extLst>
              <a:ext uri="{FF2B5EF4-FFF2-40B4-BE49-F238E27FC236}">
                <a16:creationId xmlns:a16="http://schemas.microsoft.com/office/drawing/2014/main" xmlns="" id="{F27775B8-21EC-4BE2-9504-A2D04C2CD6C3}"/>
              </a:ext>
            </a:extLst>
          </p:cNvPr>
          <p:cNvSpPr/>
          <p:nvPr/>
        </p:nvSpPr>
        <p:spPr>
          <a:xfrm>
            <a:off x="7346320" y="3068960"/>
            <a:ext cx="1258128" cy="648072"/>
          </a:xfrm>
          <a:prstGeom prst="roundRect">
            <a:avLst>
              <a:gd name="adj" fmla="val 5685"/>
            </a:avLst>
          </a:prstGeom>
          <a:solidFill>
            <a:schemeClr val="accent6">
              <a:lumMod val="60000"/>
              <a:lumOff val="40000"/>
              <a:alpha val="5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 name="角丸四角形 9">
            <a:extLst>
              <a:ext uri="{FF2B5EF4-FFF2-40B4-BE49-F238E27FC236}">
                <a16:creationId xmlns:a16="http://schemas.microsoft.com/office/drawing/2014/main" xmlns="" id="{F27775B8-21EC-4BE2-9504-A2D04C2CD6C3}"/>
              </a:ext>
            </a:extLst>
          </p:cNvPr>
          <p:cNvSpPr/>
          <p:nvPr/>
        </p:nvSpPr>
        <p:spPr>
          <a:xfrm>
            <a:off x="7334802" y="4797152"/>
            <a:ext cx="1523890" cy="1008112"/>
          </a:xfrm>
          <a:prstGeom prst="roundRect">
            <a:avLst>
              <a:gd name="adj" fmla="val 5685"/>
            </a:avLst>
          </a:prstGeom>
          <a:solidFill>
            <a:schemeClr val="accent6">
              <a:lumMod val="60000"/>
              <a:lumOff val="40000"/>
              <a:alpha val="5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 name="テキスト ボックス 3"/>
          <p:cNvSpPr txBox="1"/>
          <p:nvPr/>
        </p:nvSpPr>
        <p:spPr>
          <a:xfrm>
            <a:off x="0" y="0"/>
            <a:ext cx="5796136" cy="338554"/>
          </a:xfrm>
          <a:prstGeom prst="rect">
            <a:avLst/>
          </a:prstGeom>
          <a:noFill/>
        </p:spPr>
        <p:txBody>
          <a:bodyPr wrap="square" rtlCol="0">
            <a:spAutoFit/>
          </a:bodyPr>
          <a:lstStyle/>
          <a:p>
            <a:r>
              <a:rPr lang="ja-JP" altLang="en-US" sz="1600" u="sng" dirty="0"/>
              <a:t>市政情報の見える化（オープン市役所など）</a:t>
            </a:r>
            <a:endParaRPr kumimoji="1" lang="en-US" altLang="ja-JP" sz="1600" u="sng" dirty="0"/>
          </a:p>
        </p:txBody>
      </p:sp>
      <p:graphicFrame>
        <p:nvGraphicFramePr>
          <p:cNvPr id="6" name="表 5"/>
          <p:cNvGraphicFramePr>
            <a:graphicFrameLocks noGrp="1"/>
          </p:cNvGraphicFramePr>
          <p:nvPr>
            <p:extLst>
              <p:ext uri="{D42A27DB-BD31-4B8C-83A1-F6EECF244321}">
                <p14:modId xmlns:p14="http://schemas.microsoft.com/office/powerpoint/2010/main" val="840314991"/>
              </p:ext>
            </p:extLst>
          </p:nvPr>
        </p:nvGraphicFramePr>
        <p:xfrm>
          <a:off x="2267744" y="379944"/>
          <a:ext cx="6696744" cy="6073392"/>
        </p:xfrm>
        <a:graphic>
          <a:graphicData uri="http://schemas.openxmlformats.org/drawingml/2006/table">
            <a:tbl>
              <a:tblPr firstRow="1">
                <a:tableStyleId>{616DA210-FB5B-4158-B5E0-FEB733F419BA}</a:tableStyleId>
              </a:tblPr>
              <a:tblGrid>
                <a:gridCol w="1674186">
                  <a:extLst>
                    <a:ext uri="{9D8B030D-6E8A-4147-A177-3AD203B41FA5}">
                      <a16:colId xmlns:a16="http://schemas.microsoft.com/office/drawing/2014/main" xmlns="" val="20000"/>
                    </a:ext>
                  </a:extLst>
                </a:gridCol>
                <a:gridCol w="1638182">
                  <a:extLst>
                    <a:ext uri="{9D8B030D-6E8A-4147-A177-3AD203B41FA5}">
                      <a16:colId xmlns:a16="http://schemas.microsoft.com/office/drawing/2014/main" xmlns="" val="20001"/>
                    </a:ext>
                  </a:extLst>
                </a:gridCol>
                <a:gridCol w="1710190">
                  <a:extLst>
                    <a:ext uri="{9D8B030D-6E8A-4147-A177-3AD203B41FA5}">
                      <a16:colId xmlns:a16="http://schemas.microsoft.com/office/drawing/2014/main" xmlns="" val="20002"/>
                    </a:ext>
                  </a:extLst>
                </a:gridCol>
                <a:gridCol w="1674186">
                  <a:extLst>
                    <a:ext uri="{9D8B030D-6E8A-4147-A177-3AD203B41FA5}">
                      <a16:colId xmlns:a16="http://schemas.microsoft.com/office/drawing/2014/main" xmlns="" val="20003"/>
                    </a:ext>
                  </a:extLst>
                </a:gridCol>
              </a:tblGrid>
              <a:tr h="710218">
                <a:tc>
                  <a:txBody>
                    <a:bodyPr/>
                    <a:lstStyle/>
                    <a:p>
                      <a:pPr algn="ctr"/>
                      <a:r>
                        <a:rPr kumimoji="1" lang="ja-JP" altLang="en-US" sz="1400" dirty="0">
                          <a:solidFill>
                            <a:schemeClr val="bg1"/>
                          </a:solidFill>
                        </a:rPr>
                        <a:t>改革前の課題</a:t>
                      </a:r>
                      <a:endParaRPr kumimoji="1" lang="en-US" altLang="ja-JP" sz="1400" dirty="0">
                        <a:solidFill>
                          <a:schemeClr val="bg1"/>
                        </a:solidFill>
                      </a:endParaRPr>
                    </a:p>
                    <a:p>
                      <a:pPr algn="ctr"/>
                      <a:r>
                        <a:rPr kumimoji="1" lang="ja-JP" altLang="en-US" sz="1400" dirty="0">
                          <a:solidFill>
                            <a:schemeClr val="bg1"/>
                          </a:solidFill>
                        </a:rPr>
                        <a:t>（</a:t>
                      </a:r>
                      <a:r>
                        <a:rPr kumimoji="1" lang="en-US" altLang="ja-JP" sz="1400" dirty="0">
                          <a:solidFill>
                            <a:schemeClr val="bg1"/>
                          </a:solidFill>
                        </a:rPr>
                        <a:t>Why</a:t>
                      </a:r>
                      <a:r>
                        <a:rPr kumimoji="1" lang="ja-JP" altLang="en-US" sz="1400" dirty="0">
                          <a:solidFill>
                            <a:schemeClr val="bg1"/>
                          </a:solidFill>
                        </a:rPr>
                        <a:t>）</a:t>
                      </a:r>
                    </a:p>
                  </a:txBody>
                  <a:tcPr>
                    <a:solidFill>
                      <a:schemeClr val="accent1"/>
                    </a:solidFill>
                  </a:tcPr>
                </a:tc>
                <a:tc>
                  <a:txBody>
                    <a:bodyPr/>
                    <a:lstStyle/>
                    <a:p>
                      <a:pPr algn="ctr"/>
                      <a:r>
                        <a:rPr kumimoji="1" lang="ja-JP" altLang="en-US" sz="1400" dirty="0">
                          <a:solidFill>
                            <a:schemeClr val="bg1"/>
                          </a:solidFill>
                        </a:rPr>
                        <a:t>改革の方向性</a:t>
                      </a:r>
                      <a:endParaRPr kumimoji="1" lang="en-US" altLang="ja-JP" sz="1400" dirty="0">
                        <a:solidFill>
                          <a:schemeClr val="bg1"/>
                        </a:solidFill>
                      </a:endParaRPr>
                    </a:p>
                    <a:p>
                      <a:pPr algn="ctr"/>
                      <a:r>
                        <a:rPr kumimoji="1" lang="ja-JP" altLang="en-US" sz="1400" dirty="0">
                          <a:solidFill>
                            <a:schemeClr val="bg1"/>
                          </a:solidFill>
                        </a:rPr>
                        <a:t>（</a:t>
                      </a:r>
                      <a:r>
                        <a:rPr kumimoji="1" lang="en-US" altLang="ja-JP" sz="1400" dirty="0">
                          <a:solidFill>
                            <a:schemeClr val="bg1"/>
                          </a:solidFill>
                        </a:rPr>
                        <a:t>Vision</a:t>
                      </a:r>
                      <a:r>
                        <a:rPr kumimoji="1" lang="ja-JP" altLang="en-US" sz="1400" dirty="0">
                          <a:solidFill>
                            <a:schemeClr val="bg1"/>
                          </a:solidFill>
                        </a:rPr>
                        <a:t>）</a:t>
                      </a:r>
                    </a:p>
                  </a:txBody>
                  <a:tcPr>
                    <a:solidFill>
                      <a:schemeClr val="accent1"/>
                    </a:solidFill>
                  </a:tcPr>
                </a:tc>
                <a:tc>
                  <a:txBody>
                    <a:bodyPr/>
                    <a:lstStyle/>
                    <a:p>
                      <a:pPr algn="ctr"/>
                      <a:r>
                        <a:rPr kumimoji="1" lang="ja-JP" altLang="en-US" sz="1400" dirty="0">
                          <a:solidFill>
                            <a:schemeClr val="bg1"/>
                          </a:solidFill>
                        </a:rPr>
                        <a:t>何をどう改革したか</a:t>
                      </a:r>
                      <a:endParaRPr kumimoji="1" lang="en-US" altLang="ja-JP" sz="1400" dirty="0">
                        <a:solidFill>
                          <a:schemeClr val="bg1"/>
                        </a:solidFill>
                      </a:endParaRPr>
                    </a:p>
                    <a:p>
                      <a:pPr algn="ctr"/>
                      <a:r>
                        <a:rPr kumimoji="1" lang="ja-JP" altLang="en-US" sz="1400" dirty="0">
                          <a:solidFill>
                            <a:schemeClr val="bg1"/>
                          </a:solidFill>
                        </a:rPr>
                        <a:t>（</a:t>
                      </a:r>
                      <a:r>
                        <a:rPr kumimoji="1" lang="en-US" altLang="ja-JP" sz="1400" dirty="0">
                          <a:solidFill>
                            <a:schemeClr val="bg1"/>
                          </a:solidFill>
                        </a:rPr>
                        <a:t>What</a:t>
                      </a:r>
                      <a:r>
                        <a:rPr kumimoji="1" lang="ja-JP" altLang="en-US" sz="1400" dirty="0">
                          <a:solidFill>
                            <a:schemeClr val="bg1"/>
                          </a:solidFill>
                        </a:rPr>
                        <a:t>）</a:t>
                      </a:r>
                    </a:p>
                  </a:txBody>
                  <a:tcPr>
                    <a:solidFill>
                      <a:schemeClr val="accent1"/>
                    </a:solidFill>
                  </a:tcPr>
                </a:tc>
                <a:tc>
                  <a:txBody>
                    <a:bodyPr/>
                    <a:lstStyle/>
                    <a:p>
                      <a:pPr algn="ctr"/>
                      <a:r>
                        <a:rPr kumimoji="1" lang="ja-JP" altLang="en-US" sz="1400" dirty="0">
                          <a:solidFill>
                            <a:schemeClr val="bg1"/>
                          </a:solidFill>
                        </a:rPr>
                        <a:t>主な成果</a:t>
                      </a:r>
                      <a:endParaRPr kumimoji="1" lang="en-US" altLang="ja-JP" sz="1400" dirty="0">
                        <a:solidFill>
                          <a:schemeClr val="bg1"/>
                        </a:solidFill>
                      </a:endParaRPr>
                    </a:p>
                    <a:p>
                      <a:pPr algn="ctr"/>
                      <a:r>
                        <a:rPr kumimoji="1" lang="ja-JP" altLang="en-US" sz="1400" dirty="0">
                          <a:solidFill>
                            <a:schemeClr val="bg1"/>
                          </a:solidFill>
                        </a:rPr>
                        <a:t>（</a:t>
                      </a:r>
                      <a:r>
                        <a:rPr kumimoji="1" lang="en-US" altLang="ja-JP" sz="1400" dirty="0">
                          <a:solidFill>
                            <a:schemeClr val="bg1"/>
                          </a:solidFill>
                        </a:rPr>
                        <a:t>Outcome</a:t>
                      </a:r>
                      <a:r>
                        <a:rPr kumimoji="1" lang="ja-JP" altLang="en-US" sz="1400" dirty="0">
                          <a:solidFill>
                            <a:schemeClr val="bg1"/>
                          </a:solidFill>
                        </a:rPr>
                        <a:t>）</a:t>
                      </a:r>
                    </a:p>
                  </a:txBody>
                  <a:tcPr>
                    <a:solidFill>
                      <a:schemeClr val="accent1"/>
                    </a:solidFill>
                  </a:tcPr>
                </a:tc>
                <a:extLst>
                  <a:ext uri="{0D108BD9-81ED-4DB2-BD59-A6C34878D82A}">
                    <a16:rowId xmlns:a16="http://schemas.microsoft.com/office/drawing/2014/main" xmlns="" val="10000"/>
                  </a:ext>
                </a:extLst>
              </a:tr>
              <a:tr h="5363174">
                <a:tc>
                  <a:txBody>
                    <a:bodyPr/>
                    <a:lstStyle/>
                    <a:p>
                      <a:pPr algn="just"/>
                      <a:r>
                        <a:rPr kumimoji="1" lang="ja-JP" altLang="en-US" sz="1200" strike="noStrike" dirty="0"/>
                        <a:t>・市政運営の透明性を確保するとともに、市民との情報共有を一層進める必要がある。</a:t>
                      </a:r>
                      <a:endParaRPr kumimoji="1" lang="en-US" altLang="ja-JP" sz="1200" strike="noStrike" dirty="0"/>
                    </a:p>
                    <a:p>
                      <a:pPr algn="l"/>
                      <a:endParaRPr kumimoji="1" lang="en-US" altLang="ja-JP" sz="1200" strike="noStrike" dirty="0"/>
                    </a:p>
                    <a:p>
                      <a:pPr algn="just"/>
                      <a:r>
                        <a:rPr kumimoji="1" lang="ja-JP" altLang="en-US" sz="1200" strike="noStrike" dirty="0"/>
                        <a:t>・例えば、重要事項の意思決定の場である政策会議（現・戦略会議）等について、会議自体は非公開で開催しており、大阪市の方針や施策の決定にあたり、具体にどのような議論が行われているか（プロセス）までは公表していなかった。</a:t>
                      </a:r>
                      <a:endParaRPr kumimoji="1" lang="en-US" altLang="ja-JP" sz="1200" strike="noStrike" dirty="0"/>
                    </a:p>
                    <a:p>
                      <a:pPr algn="just"/>
                      <a:r>
                        <a:rPr kumimoji="1" lang="ja-JP" altLang="en-US" sz="1200" strike="noStrike" dirty="0"/>
                        <a:t>（議事要旨・資料は事後ホームページに掲載）</a:t>
                      </a:r>
                      <a:endParaRPr kumimoji="1" lang="en-US" altLang="ja-JP" sz="1200" strike="noStrike" dirty="0"/>
                    </a:p>
                    <a:p>
                      <a:pPr algn="l"/>
                      <a:endParaRPr kumimoji="1" lang="en-US" altLang="ja-JP" sz="1200" strike="noStrike" dirty="0"/>
                    </a:p>
                    <a:p>
                      <a:pPr algn="l"/>
                      <a:endParaRPr kumimoji="1" lang="ja-JP" altLang="en-US" sz="1200" b="0" strike="noStrike" dirty="0">
                        <a:solidFill>
                          <a:schemeClr val="tx1"/>
                        </a:solidFill>
                        <a:latin typeface="+mn-ea"/>
                        <a:ea typeface="+mn-ea"/>
                      </a:endParaRPr>
                    </a:p>
                  </a:txBody>
                  <a:tcPr/>
                </a:tc>
                <a:tc>
                  <a:txBody>
                    <a:bodyPr/>
                    <a:lstStyle/>
                    <a:p>
                      <a:pPr algn="just"/>
                      <a:r>
                        <a:rPr lang="ja-JP" altLang="en-US" sz="1200" strike="noStrike" dirty="0"/>
                        <a:t>・施策の発端から決定・実行までの施策プロセスを「見える化」することにより、市政運営の透明性の確保と、市民の市政参加の促進を図り、市民本位の開かれた市政を実現する。</a:t>
                      </a:r>
                      <a:endParaRPr lang="en-US" altLang="ja-JP" sz="1200" b="0" strike="noStrike" dirty="0">
                        <a:solidFill>
                          <a:schemeClr val="tx1"/>
                        </a:solidFill>
                        <a:latin typeface="+mn-ea"/>
                        <a:ea typeface="+mn-ea"/>
                      </a:endParaRPr>
                    </a:p>
                  </a:txBody>
                  <a:tcPr/>
                </a:tc>
                <a:tc>
                  <a:txBody>
                    <a:bodyPr/>
                    <a:lstStyle/>
                    <a:p>
                      <a:pPr algn="just"/>
                      <a:r>
                        <a:rPr kumimoji="1" lang="ja-JP" altLang="en-US" sz="1200" dirty="0"/>
                        <a:t>・「オープン市役所」として、施策プロセスの情報公開にかかる</a:t>
                      </a:r>
                      <a:r>
                        <a:rPr kumimoji="1" lang="en-US" altLang="ja-JP" sz="1200" dirty="0"/>
                        <a:t>4</a:t>
                      </a:r>
                      <a:r>
                        <a:rPr kumimoji="1" lang="ja-JP" altLang="en-US" sz="1200" dirty="0" err="1"/>
                        <a:t>つの</a:t>
                      </a:r>
                      <a:r>
                        <a:rPr kumimoji="1" lang="ja-JP" altLang="en-US" sz="1200" dirty="0"/>
                        <a:t>柱を定めた。</a:t>
                      </a:r>
                      <a:endParaRPr kumimoji="1" lang="en-US" altLang="ja-JP" sz="1200" dirty="0"/>
                    </a:p>
                    <a:p>
                      <a:pPr algn="just"/>
                      <a:r>
                        <a:rPr kumimoji="1" lang="ja-JP" altLang="en-US" sz="1200" dirty="0"/>
                        <a:t>①施策プロセスの見える化</a:t>
                      </a:r>
                      <a:endParaRPr kumimoji="1" lang="en-US" altLang="ja-JP" sz="1200" dirty="0"/>
                    </a:p>
                    <a:p>
                      <a:pPr algn="just">
                        <a:buFontTx/>
                        <a:buChar char="-"/>
                      </a:pPr>
                      <a:r>
                        <a:rPr kumimoji="1" lang="ja-JP" altLang="en-US" sz="1100" dirty="0"/>
                        <a:t> 施策カルテの作成</a:t>
                      </a:r>
                      <a:endParaRPr kumimoji="1" lang="en-US" altLang="ja-JP" sz="1100" dirty="0"/>
                    </a:p>
                    <a:p>
                      <a:pPr algn="just">
                        <a:buFontTx/>
                        <a:buNone/>
                      </a:pPr>
                      <a:r>
                        <a:rPr lang="ja-JP" altLang="en-US" sz="1100" dirty="0"/>
                        <a:t>（施策の概要、きっかけは何か、今後の予定など）</a:t>
                      </a:r>
                      <a:endParaRPr kumimoji="1" lang="en-US" altLang="ja-JP" sz="1100" dirty="0"/>
                    </a:p>
                    <a:p>
                      <a:pPr algn="just">
                        <a:buFontTx/>
                        <a:buChar char="-"/>
                      </a:pPr>
                      <a:r>
                        <a:rPr kumimoji="1" lang="ja-JP" altLang="en-US" sz="1100" dirty="0"/>
                        <a:t> 戦略会議・府市統合 本</a:t>
                      </a:r>
                      <a:endParaRPr kumimoji="1" lang="en-US" altLang="ja-JP" sz="1100" dirty="0"/>
                    </a:p>
                    <a:p>
                      <a:pPr algn="just">
                        <a:buFontTx/>
                        <a:buNone/>
                      </a:pPr>
                      <a:r>
                        <a:rPr kumimoji="1" lang="en-US" altLang="ja-JP" sz="1100" baseline="0" dirty="0"/>
                        <a:t>  </a:t>
                      </a:r>
                      <a:r>
                        <a:rPr kumimoji="1" lang="ja-JP" altLang="en-US" sz="1100" dirty="0"/>
                        <a:t>部会議などの庁内会議 </a:t>
                      </a:r>
                      <a:endParaRPr kumimoji="1" lang="en-US" altLang="ja-JP" sz="1100" dirty="0"/>
                    </a:p>
                    <a:p>
                      <a:pPr algn="just">
                        <a:buFontTx/>
                        <a:buNone/>
                      </a:pPr>
                      <a:r>
                        <a:rPr kumimoji="1" lang="en-US" altLang="ja-JP" sz="1100" dirty="0"/>
                        <a:t>  </a:t>
                      </a:r>
                      <a:r>
                        <a:rPr kumimoji="1" lang="ja-JP" altLang="en-US" sz="1100" dirty="0"/>
                        <a:t>内容の公表（プレスオー　プン及び事後の公表）</a:t>
                      </a:r>
                      <a:endParaRPr kumimoji="1" lang="en-US" altLang="ja-JP" sz="1100" dirty="0"/>
                    </a:p>
                    <a:p>
                      <a:pPr algn="just"/>
                      <a:r>
                        <a:rPr kumimoji="1" lang="en-US" altLang="ja-JP" sz="1100" dirty="0"/>
                        <a:t>-</a:t>
                      </a:r>
                      <a:r>
                        <a:rPr kumimoji="1" lang="en-US" altLang="ja-JP" sz="1100" baseline="0" dirty="0"/>
                        <a:t> </a:t>
                      </a:r>
                      <a:r>
                        <a:rPr kumimoji="1" lang="ja-JP" altLang="en-US" sz="1100" dirty="0"/>
                        <a:t>要綱・要領等の公表</a:t>
                      </a:r>
                      <a:endParaRPr kumimoji="1" lang="en-US" altLang="ja-JP" sz="1100" dirty="0"/>
                    </a:p>
                    <a:p>
                      <a:pPr algn="just"/>
                      <a:r>
                        <a:rPr kumimoji="1" lang="ja-JP" altLang="en-US" sz="1200" dirty="0"/>
                        <a:t>②予算編成過程の公表</a:t>
                      </a:r>
                      <a:endParaRPr kumimoji="1" lang="en-US" altLang="ja-JP" sz="1200" dirty="0"/>
                    </a:p>
                    <a:p>
                      <a:pPr algn="just"/>
                      <a:r>
                        <a:rPr kumimoji="1" lang="ja-JP" altLang="en-US" sz="1100" dirty="0"/>
                        <a:t>（</a:t>
                      </a:r>
                      <a:r>
                        <a:rPr lang="ja-JP" altLang="en-US" sz="1100" dirty="0"/>
                        <a:t>予算編成の基本的な考え方や各所属の予算要求状況、市長ヒアリングなど</a:t>
                      </a:r>
                      <a:r>
                        <a:rPr kumimoji="1" lang="ja-JP" altLang="en-US" sz="1100" dirty="0"/>
                        <a:t>）</a:t>
                      </a:r>
                      <a:endParaRPr kumimoji="1" lang="en-US" altLang="ja-JP" sz="1100" dirty="0"/>
                    </a:p>
                    <a:p>
                      <a:pPr algn="just"/>
                      <a:r>
                        <a:rPr kumimoji="1" lang="ja-JP" altLang="en-US" sz="1200" dirty="0"/>
                        <a:t>③公金支出情報の公表</a:t>
                      </a:r>
                      <a:endParaRPr kumimoji="1" lang="en-US" altLang="ja-JP" sz="1200" dirty="0"/>
                    </a:p>
                    <a:p>
                      <a:pPr algn="just"/>
                      <a:r>
                        <a:rPr kumimoji="1" lang="ja-JP" altLang="en-US" sz="1100" dirty="0"/>
                        <a:t>（</a:t>
                      </a:r>
                      <a:r>
                        <a:rPr lang="ja-JP" altLang="en-US" sz="1100" dirty="0"/>
                        <a:t>支払日、支払額、支払内容など</a:t>
                      </a:r>
                      <a:r>
                        <a:rPr kumimoji="1" lang="ja-JP" altLang="en-US" sz="1100" dirty="0"/>
                        <a:t>）</a:t>
                      </a:r>
                      <a:endParaRPr kumimoji="1" lang="en-US" altLang="ja-JP" sz="1200" dirty="0"/>
                    </a:p>
                    <a:p>
                      <a:pPr algn="just"/>
                      <a:r>
                        <a:rPr kumimoji="1" lang="ja-JP" altLang="en-US" sz="1200" dirty="0"/>
                        <a:t>④市民の声の見える化</a:t>
                      </a:r>
                      <a:endParaRPr kumimoji="1" lang="en-US" altLang="ja-JP" sz="1200" dirty="0"/>
                    </a:p>
                    <a:p>
                      <a:pPr algn="just"/>
                      <a:r>
                        <a:rPr kumimoji="1" lang="ja-JP" altLang="en-US" sz="1200" kern="1200" dirty="0">
                          <a:solidFill>
                            <a:schemeClr val="tx1"/>
                          </a:solidFill>
                          <a:latin typeface="+mn-lt"/>
                          <a:ea typeface="+mn-ea"/>
                          <a:cs typeface="+mn-cs"/>
                        </a:rPr>
                        <a:t>（</a:t>
                      </a:r>
                      <a:r>
                        <a:rPr kumimoji="1" lang="zh-TW" altLang="en-US" sz="1200" kern="1200" dirty="0">
                          <a:solidFill>
                            <a:schemeClr val="tx1"/>
                          </a:solidFill>
                          <a:latin typeface="ＭＳ Ｐゴシック" panose="020B0600070205080204" pitchFamily="50" charset="-128"/>
                          <a:ea typeface="ＭＳ Ｐゴシック" panose="020B0600070205080204" pitchFamily="50" charset="-128"/>
                          <a:cs typeface="+mn-cs"/>
                        </a:rPr>
                        <a:t>原則</a:t>
                      </a:r>
                      <a:r>
                        <a:rPr kumimoji="1" lang="ja-JP" altLang="en-US" sz="1200" kern="1200" dirty="0" err="1">
                          <a:solidFill>
                            <a:schemeClr val="tx1"/>
                          </a:solidFill>
                          <a:latin typeface="ＭＳ Ｐゴシック" panose="020B0600070205080204" pitchFamily="50" charset="-128"/>
                          <a:ea typeface="ＭＳ Ｐゴシック" panose="020B0600070205080204" pitchFamily="50" charset="-128"/>
                          <a:cs typeface="+mn-cs"/>
                        </a:rPr>
                        <a:t>、</a:t>
                      </a:r>
                      <a:r>
                        <a:rPr kumimoji="1" lang="zh-TW" altLang="en-US" sz="1200" kern="1200" dirty="0">
                          <a:solidFill>
                            <a:schemeClr val="tx1"/>
                          </a:solidFill>
                          <a:latin typeface="ＭＳ Ｐゴシック" panose="020B0600070205080204" pitchFamily="50" charset="-128"/>
                          <a:ea typeface="ＭＳ Ｐゴシック" panose="020B0600070205080204" pitchFamily="50" charset="-128"/>
                          <a:cs typeface="+mn-cs"/>
                        </a:rPr>
                        <a:t>全件公表</a:t>
                      </a:r>
                      <a:r>
                        <a:rPr kumimoji="1" lang="ja-JP" altLang="en-US" sz="1200" kern="1200" dirty="0">
                          <a:solidFill>
                            <a:schemeClr val="tx1"/>
                          </a:solidFill>
                          <a:latin typeface="+mn-lt"/>
                          <a:ea typeface="+mn-ea"/>
                          <a:cs typeface="+mn-cs"/>
                        </a:rPr>
                        <a:t>）</a:t>
                      </a:r>
                      <a:endParaRPr kumimoji="1" lang="en-US" altLang="ja-JP" sz="1200" kern="1200" dirty="0">
                        <a:solidFill>
                          <a:schemeClr val="tx1"/>
                        </a:solidFill>
                        <a:latin typeface="+mn-lt"/>
                        <a:ea typeface="+mn-ea"/>
                        <a:cs typeface="+mn-cs"/>
                      </a:endParaRPr>
                    </a:p>
                    <a:p>
                      <a:pPr algn="just"/>
                      <a:endParaRPr kumimoji="1" lang="en-US" altLang="ja-JP" sz="1100" dirty="0"/>
                    </a:p>
                    <a:p>
                      <a:pPr algn="just"/>
                      <a:r>
                        <a:rPr kumimoji="1" lang="ja-JP" altLang="en-US" sz="1200" dirty="0"/>
                        <a:t>・上記の取組み以外に、大阪市特別顧問及び特別参与の職務実施状況について、府と同様に別途公表。</a:t>
                      </a:r>
                      <a:endParaRPr kumimoji="1" lang="en-US" altLang="ja-JP" sz="1200" dirty="0">
                        <a:solidFill>
                          <a:schemeClr val="tx1"/>
                        </a:solidFill>
                      </a:endParaRPr>
                    </a:p>
                  </a:txBody>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n-lt"/>
                          <a:ea typeface="+mn-ea"/>
                          <a:cs typeface="+mn-cs"/>
                        </a:rPr>
                        <a:t>・市政の透明性や、市民との情報共有が一層高まり、市民本位の開かれた市政の実現に向け前進した。</a:t>
                      </a:r>
                      <a:endParaRPr kumimoji="1" lang="en-US" altLang="ja-JP" sz="12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mn-lt"/>
                          <a:ea typeface="+mn-ea"/>
                          <a:cs typeface="+mn-cs"/>
                        </a:rPr>
                        <a:t>大阪市がどのように施策を決定し進めていくのかわかりやすい</a:t>
                      </a:r>
                      <a:r>
                        <a:rPr kumimoji="1" lang="ja-JP" altLang="en-US" sz="1100" b="0" i="0" u="none" strike="noStrike" kern="1200" cap="none" spc="0" normalizeH="0" baseline="0" noProof="0" dirty="0">
                          <a:ln>
                            <a:noFill/>
                          </a:ln>
                          <a:solidFill>
                            <a:schemeClr val="tx1"/>
                          </a:solidFill>
                          <a:effectLst/>
                          <a:uLnTx/>
                          <a:uFillTx/>
                          <a:latin typeface="+mn-lt"/>
                          <a:ea typeface="+mn-ea"/>
                          <a:cs typeface="+mn-cs"/>
                        </a:rPr>
                        <a:t>と肯定的に</a:t>
                      </a:r>
                      <a:r>
                        <a:rPr kumimoji="1" lang="ja-JP" altLang="en-US" sz="1100" b="0" i="0" u="none" strike="noStrike" kern="1200" cap="none" spc="0" normalizeH="0" baseline="0" noProof="0" dirty="0">
                          <a:ln>
                            <a:noFill/>
                          </a:ln>
                          <a:solidFill>
                            <a:prstClr val="black"/>
                          </a:solidFill>
                          <a:effectLst/>
                          <a:uLnTx/>
                          <a:uFillTx/>
                          <a:latin typeface="+mn-lt"/>
                          <a:ea typeface="+mn-ea"/>
                          <a:cs typeface="+mn-cs"/>
                        </a:rPr>
                        <a:t>答えた市民の割合　</a:t>
                      </a:r>
                      <a:endParaRPr kumimoji="1" lang="en-US" altLang="ja-JP" sz="11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mn-lt"/>
                          <a:ea typeface="+mn-ea"/>
                          <a:cs typeface="+mn-cs"/>
                        </a:rPr>
                        <a:t>2012</a:t>
                      </a:r>
                      <a:r>
                        <a:rPr kumimoji="1" lang="ja-JP" altLang="en-US" sz="1100" b="0" i="0" u="none" strike="noStrike" kern="1200" cap="none" spc="0" normalizeH="0" baseline="0" noProof="0" dirty="0">
                          <a:ln>
                            <a:noFill/>
                          </a:ln>
                          <a:solidFill>
                            <a:prstClr val="black"/>
                          </a:solidFill>
                          <a:effectLst/>
                          <a:uLnTx/>
                          <a:uFillTx/>
                          <a:latin typeface="+mn-lt"/>
                          <a:ea typeface="+mn-ea"/>
                          <a:cs typeface="+mn-cs"/>
                        </a:rPr>
                        <a:t>年度　</a:t>
                      </a:r>
                      <a:r>
                        <a:rPr kumimoji="1" lang="en-US" altLang="ja-JP" sz="1100" b="0" i="0" u="none" strike="noStrike" kern="1200" cap="none" spc="0" normalizeH="0" baseline="0" noProof="0" dirty="0">
                          <a:ln>
                            <a:noFill/>
                          </a:ln>
                          <a:solidFill>
                            <a:prstClr val="black"/>
                          </a:solidFill>
                          <a:effectLst/>
                          <a:uLnTx/>
                          <a:uFillTx/>
                          <a:latin typeface="+mn-lt"/>
                          <a:ea typeface="+mn-ea"/>
                          <a:cs typeface="+mn-cs"/>
                        </a:rPr>
                        <a:t>56</a:t>
                      </a:r>
                      <a:r>
                        <a:rPr kumimoji="1" lang="ja-JP" altLang="en-US" sz="1100" b="0" i="0" u="none" strike="noStrike" kern="1200" cap="none" spc="0" normalizeH="0" baseline="0" noProof="0" dirty="0">
                          <a:ln>
                            <a:noFill/>
                          </a:ln>
                          <a:solidFill>
                            <a:prstClr val="black"/>
                          </a:solidFill>
                          <a:effectLst/>
                          <a:uLnTx/>
                          <a:uFillTx/>
                          <a:latin typeface="+mn-lt"/>
                          <a:ea typeface="+mn-ea"/>
                          <a:cs typeface="+mn-cs"/>
                        </a:rPr>
                        <a:t>％　</a:t>
                      </a:r>
                      <a:endParaRPr kumimoji="1" lang="en-US" altLang="ja-JP" sz="11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mn-lt"/>
                          <a:ea typeface="+mn-ea"/>
                          <a:cs typeface="+mn-cs"/>
                        </a:rPr>
                        <a:t>2013</a:t>
                      </a:r>
                      <a:r>
                        <a:rPr kumimoji="1" lang="ja-JP" altLang="en-US" sz="1100" b="0" i="0" u="none" strike="noStrike" kern="1200" cap="none" spc="0" normalizeH="0" baseline="0" noProof="0" dirty="0">
                          <a:ln>
                            <a:noFill/>
                          </a:ln>
                          <a:solidFill>
                            <a:prstClr val="black"/>
                          </a:solidFill>
                          <a:effectLst/>
                          <a:uLnTx/>
                          <a:uFillTx/>
                          <a:latin typeface="+mn-lt"/>
                          <a:ea typeface="+mn-ea"/>
                          <a:cs typeface="+mn-cs"/>
                        </a:rPr>
                        <a:t>年度　</a:t>
                      </a:r>
                      <a:r>
                        <a:rPr kumimoji="1" lang="en-US" altLang="ja-JP" sz="1100" b="0" i="0" u="none" strike="noStrike" kern="1200" cap="none" spc="0" normalizeH="0" baseline="0" noProof="0" dirty="0">
                          <a:ln>
                            <a:noFill/>
                          </a:ln>
                          <a:solidFill>
                            <a:prstClr val="black"/>
                          </a:solidFill>
                          <a:effectLst/>
                          <a:uLnTx/>
                          <a:uFillTx/>
                          <a:latin typeface="+mn-lt"/>
                          <a:ea typeface="+mn-ea"/>
                          <a:cs typeface="+mn-cs"/>
                        </a:rPr>
                        <a:t>60</a:t>
                      </a:r>
                      <a:r>
                        <a:rPr kumimoji="1" lang="ja-JP" altLang="en-US" sz="1100" b="0" i="0" u="none" strike="noStrike" kern="1200" cap="none" spc="0" normalizeH="0" baseline="0" noProof="0" dirty="0">
                          <a:ln>
                            <a:noFill/>
                          </a:ln>
                          <a:solidFill>
                            <a:prstClr val="black"/>
                          </a:solidFill>
                          <a:effectLst/>
                          <a:uLnTx/>
                          <a:uFillTx/>
                          <a:latin typeface="+mn-lt"/>
                          <a:ea typeface="+mn-ea"/>
                          <a:cs typeface="+mn-cs"/>
                        </a:rPr>
                        <a:t>％</a:t>
                      </a:r>
                      <a:endParaRPr kumimoji="1" lang="en-US" altLang="ja-JP" sz="11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schemeClr val="tx1"/>
                          </a:solidFill>
                          <a:effectLst/>
                          <a:uLnTx/>
                          <a:uFillTx/>
                          <a:latin typeface="+mn-lt"/>
                          <a:ea typeface="+mn-ea"/>
                          <a:cs typeface="+mn-cs"/>
                        </a:rPr>
                        <a:t>2014</a:t>
                      </a:r>
                      <a:r>
                        <a:rPr kumimoji="1" lang="ja-JP" altLang="en-US" sz="1100" b="0" i="0" u="none" strike="noStrike" kern="1200" cap="none" spc="0" normalizeH="0" baseline="0" noProof="0" dirty="0">
                          <a:ln>
                            <a:noFill/>
                          </a:ln>
                          <a:solidFill>
                            <a:schemeClr val="tx1"/>
                          </a:solidFill>
                          <a:effectLst/>
                          <a:uLnTx/>
                          <a:uFillTx/>
                          <a:latin typeface="+mn-lt"/>
                          <a:ea typeface="+mn-ea"/>
                          <a:cs typeface="+mn-cs"/>
                        </a:rPr>
                        <a:t>年度　</a:t>
                      </a:r>
                      <a:r>
                        <a:rPr kumimoji="1" lang="en-US" altLang="ja-JP" sz="1100" b="0" i="0" u="none" strike="noStrike" kern="1200" cap="none" spc="0" normalizeH="0" baseline="0" noProof="0" dirty="0">
                          <a:ln>
                            <a:noFill/>
                          </a:ln>
                          <a:solidFill>
                            <a:schemeClr val="tx1"/>
                          </a:solidFill>
                          <a:effectLst/>
                          <a:uLnTx/>
                          <a:uFillTx/>
                          <a:latin typeface="+mn-lt"/>
                          <a:ea typeface="+mn-ea"/>
                          <a:cs typeface="+mn-cs"/>
                        </a:rPr>
                        <a:t>59</a:t>
                      </a:r>
                      <a:r>
                        <a:rPr kumimoji="1" lang="ja-JP" altLang="en-US" sz="1100" b="0" i="0" u="none" strike="noStrike" kern="1200" cap="none" spc="0" normalizeH="0" baseline="0" noProof="0" dirty="0">
                          <a:ln>
                            <a:noFill/>
                          </a:ln>
                          <a:solidFill>
                            <a:schemeClr val="tx1"/>
                          </a:solidFill>
                          <a:effectLst/>
                          <a:uLnTx/>
                          <a:uFillTx/>
                          <a:latin typeface="+mn-lt"/>
                          <a:ea typeface="+mn-ea"/>
                          <a:cs typeface="+mn-cs"/>
                        </a:rPr>
                        <a:t>％　</a:t>
                      </a:r>
                      <a:endParaRPr kumimoji="1" lang="en-US" altLang="ja-JP" sz="1100" b="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schemeClr val="tx1"/>
                          </a:solidFill>
                          <a:effectLst/>
                          <a:uLnTx/>
                          <a:uFillTx/>
                          <a:latin typeface="+mn-lt"/>
                          <a:ea typeface="+mn-ea"/>
                          <a:cs typeface="+mn-cs"/>
                        </a:rPr>
                        <a:t>2015</a:t>
                      </a:r>
                      <a:r>
                        <a:rPr kumimoji="1" lang="ja-JP" altLang="en-US" sz="1100" b="0" i="0" u="none" strike="noStrike" kern="1200" cap="none" spc="0" normalizeH="0" baseline="0" noProof="0" dirty="0">
                          <a:ln>
                            <a:noFill/>
                          </a:ln>
                          <a:solidFill>
                            <a:schemeClr val="tx1"/>
                          </a:solidFill>
                          <a:effectLst/>
                          <a:uLnTx/>
                          <a:uFillTx/>
                          <a:latin typeface="+mn-lt"/>
                          <a:ea typeface="+mn-ea"/>
                          <a:cs typeface="+mn-cs"/>
                        </a:rPr>
                        <a:t>年度　</a:t>
                      </a:r>
                      <a:r>
                        <a:rPr kumimoji="1" lang="en-US" altLang="ja-JP" sz="1100" b="0" i="0" u="none" strike="noStrike" kern="1200" cap="none" spc="0" normalizeH="0" baseline="0" noProof="0" dirty="0">
                          <a:ln>
                            <a:noFill/>
                          </a:ln>
                          <a:solidFill>
                            <a:schemeClr val="tx1"/>
                          </a:solidFill>
                          <a:effectLst/>
                          <a:uLnTx/>
                          <a:uFillTx/>
                          <a:latin typeface="+mn-lt"/>
                          <a:ea typeface="+mn-ea"/>
                          <a:cs typeface="+mn-cs"/>
                        </a:rPr>
                        <a:t>59</a:t>
                      </a:r>
                      <a:r>
                        <a:rPr kumimoji="1" lang="ja-JP" altLang="en-US" sz="1100" b="0" i="0" u="none" strike="noStrike" kern="1200" cap="none" spc="0" normalizeH="0" baseline="0" noProof="0" dirty="0">
                          <a:ln>
                            <a:noFill/>
                          </a:ln>
                          <a:solidFill>
                            <a:schemeClr val="tx1"/>
                          </a:solidFill>
                          <a:effectLst/>
                          <a:uLnTx/>
                          <a:uFillTx/>
                          <a:latin typeface="+mn-lt"/>
                          <a:ea typeface="+mn-ea"/>
                          <a:cs typeface="+mn-cs"/>
                        </a:rPr>
                        <a:t>％</a:t>
                      </a:r>
                      <a:endParaRPr kumimoji="1" lang="en-US" altLang="ja-JP" sz="1100" b="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schemeClr val="tx1"/>
                          </a:solidFill>
                          <a:effectLst/>
                          <a:uLnTx/>
                          <a:uFillTx/>
                          <a:latin typeface="+mn-lt"/>
                          <a:ea typeface="+mn-ea"/>
                          <a:cs typeface="+mn-cs"/>
                        </a:rPr>
                        <a:t>2016</a:t>
                      </a:r>
                      <a:r>
                        <a:rPr kumimoji="1" lang="ja-JP" altLang="en-US" sz="1100" b="0" i="0" u="none" strike="noStrike" kern="1200" cap="none" spc="0" normalizeH="0" baseline="0" noProof="0" dirty="0">
                          <a:ln>
                            <a:noFill/>
                          </a:ln>
                          <a:solidFill>
                            <a:schemeClr val="tx1"/>
                          </a:solidFill>
                          <a:effectLst/>
                          <a:uLnTx/>
                          <a:uFillTx/>
                          <a:latin typeface="+mn-lt"/>
                          <a:ea typeface="+mn-ea"/>
                          <a:cs typeface="+mn-cs"/>
                        </a:rPr>
                        <a:t>年度　</a:t>
                      </a:r>
                      <a:r>
                        <a:rPr kumimoji="1" lang="en-US" altLang="ja-JP" sz="1100" b="0" i="0" u="none" strike="noStrike" kern="1200" cap="none" spc="0" normalizeH="0" baseline="0" noProof="0" dirty="0">
                          <a:ln>
                            <a:noFill/>
                          </a:ln>
                          <a:solidFill>
                            <a:schemeClr val="tx1"/>
                          </a:solidFill>
                          <a:effectLst/>
                          <a:uLnTx/>
                          <a:uFillTx/>
                          <a:latin typeface="+mn-lt"/>
                          <a:ea typeface="+mn-ea"/>
                          <a:cs typeface="+mn-cs"/>
                        </a:rPr>
                        <a:t>76</a:t>
                      </a:r>
                      <a:r>
                        <a:rPr kumimoji="1" lang="ja-JP" altLang="en-US" sz="1100" b="0" i="0" u="none" strike="noStrike" kern="1200" cap="none" spc="0" normalizeH="0" baseline="0" noProof="0" dirty="0">
                          <a:ln>
                            <a:noFill/>
                          </a:ln>
                          <a:solidFill>
                            <a:schemeClr val="tx1"/>
                          </a:solidFill>
                          <a:effectLst/>
                          <a:uLnTx/>
                          <a:uFillTx/>
                          <a:latin typeface="+mn-lt"/>
                          <a:ea typeface="+mn-ea"/>
                          <a:cs typeface="+mn-cs"/>
                        </a:rPr>
                        <a:t>％</a:t>
                      </a:r>
                      <a:r>
                        <a:rPr kumimoji="1" lang="ja-JP" altLang="en-US" sz="1100" b="0" i="0" u="none" strike="noStrike" kern="1200" cap="none" spc="0" normalizeH="0" baseline="0" noProof="0" dirty="0">
                          <a:ln>
                            <a:noFill/>
                          </a:ln>
                          <a:solidFill>
                            <a:prstClr val="black"/>
                          </a:solidFill>
                          <a:effectLst/>
                          <a:uLnTx/>
                          <a:uFillTx/>
                          <a:latin typeface="+mn-lt"/>
                          <a:ea typeface="+mn-ea"/>
                          <a:cs typeface="+mn-cs"/>
                        </a:rPr>
                        <a:t>　</a:t>
                      </a:r>
                      <a:endParaRPr kumimoji="1" lang="en-US" altLang="ja-JP" sz="11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schemeClr val="tx1"/>
                          </a:solidFill>
                          <a:effectLst/>
                          <a:uLnTx/>
                          <a:uFillTx/>
                          <a:latin typeface="+mn-lt"/>
                          <a:ea typeface="+mn-ea"/>
                          <a:cs typeface="+mn-cs"/>
                        </a:rPr>
                        <a:t>2017</a:t>
                      </a:r>
                      <a:r>
                        <a:rPr kumimoji="1" lang="ja-JP" altLang="en-US" sz="1100" b="0" i="0" u="none" strike="noStrike" kern="1200" cap="none" spc="0" normalizeH="0" baseline="0" noProof="0" dirty="0">
                          <a:ln>
                            <a:noFill/>
                          </a:ln>
                          <a:solidFill>
                            <a:schemeClr val="tx1"/>
                          </a:solidFill>
                          <a:effectLst/>
                          <a:uLnTx/>
                          <a:uFillTx/>
                          <a:latin typeface="+mn-lt"/>
                          <a:ea typeface="+mn-ea"/>
                          <a:cs typeface="+mn-cs"/>
                        </a:rPr>
                        <a:t>年度　</a:t>
                      </a:r>
                      <a:r>
                        <a:rPr kumimoji="1" lang="en-US" altLang="ja-JP" sz="1100" b="0" i="0" u="none" strike="noStrike" kern="1200" cap="none" spc="0" normalizeH="0" baseline="0" noProof="0" dirty="0">
                          <a:ln>
                            <a:noFill/>
                          </a:ln>
                          <a:solidFill>
                            <a:schemeClr val="tx1"/>
                          </a:solidFill>
                          <a:effectLst/>
                          <a:uLnTx/>
                          <a:uFillTx/>
                          <a:latin typeface="+mn-lt"/>
                          <a:ea typeface="+mn-ea"/>
                          <a:cs typeface="+mn-cs"/>
                        </a:rPr>
                        <a:t>72</a:t>
                      </a:r>
                      <a:r>
                        <a:rPr kumimoji="1" lang="ja-JP" altLang="en-US" sz="1100" b="0" i="0" u="none" strike="noStrike" kern="1200" cap="none" spc="0" normalizeH="0" baseline="0" noProof="0" dirty="0">
                          <a:ln>
                            <a:noFill/>
                          </a:ln>
                          <a:solidFill>
                            <a:schemeClr val="tx1"/>
                          </a:solidFill>
                          <a:effectLst/>
                          <a:uLnTx/>
                          <a:uFillTx/>
                          <a:latin typeface="+mn-lt"/>
                          <a:ea typeface="+mn-ea"/>
                          <a:cs typeface="+mn-cs"/>
                        </a:rPr>
                        <a:t>％　</a:t>
                      </a:r>
                      <a:endParaRPr kumimoji="1" lang="en-US" altLang="ja-JP" sz="1100" b="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mn-lt"/>
                          <a:ea typeface="+mn-ea"/>
                          <a:cs typeface="+mn-cs"/>
                        </a:rPr>
                        <a:t>（市政モニターアンケートより）</a:t>
                      </a:r>
                      <a:endParaRPr kumimoji="1" lang="en-US" altLang="ja-JP" sz="11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n-lt"/>
                          <a:ea typeface="+mn-ea"/>
                          <a:cs typeface="+mn-cs"/>
                        </a:rPr>
                        <a:t>　　</a:t>
                      </a:r>
                      <a:endParaRPr kumimoji="1" lang="en-US" altLang="ja-JP" sz="12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n-lt"/>
                          <a:ea typeface="+mn-ea"/>
                          <a:cs typeface="+mn-cs"/>
                        </a:rPr>
                        <a:t>・公開で実施した戦略会議の回数</a:t>
                      </a:r>
                      <a:endParaRPr kumimoji="1" lang="en-US" altLang="ja-JP" sz="12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mn-lt"/>
                          <a:ea typeface="+mn-ea"/>
                          <a:cs typeface="+mn-cs"/>
                        </a:rPr>
                        <a:t>2012</a:t>
                      </a:r>
                      <a:r>
                        <a:rPr kumimoji="1" lang="ja-JP" altLang="en-US" sz="1200" b="0" i="0" u="none" strike="noStrike" kern="1200" cap="none" spc="0" normalizeH="0" baseline="0" noProof="0" dirty="0">
                          <a:ln>
                            <a:noFill/>
                          </a:ln>
                          <a:solidFill>
                            <a:prstClr val="black"/>
                          </a:solidFill>
                          <a:effectLst/>
                          <a:uLnTx/>
                          <a:uFillTx/>
                          <a:latin typeface="+mn-lt"/>
                          <a:ea typeface="+mn-ea"/>
                          <a:cs typeface="+mn-cs"/>
                        </a:rPr>
                        <a:t>年度：</a:t>
                      </a:r>
                      <a:r>
                        <a:rPr kumimoji="1" lang="en-US" altLang="ja-JP" sz="1200" b="0" i="0" u="none" strike="noStrike" kern="1200" cap="none" spc="0" normalizeH="0" baseline="0" noProof="0" dirty="0">
                          <a:ln>
                            <a:noFill/>
                          </a:ln>
                          <a:solidFill>
                            <a:prstClr val="black"/>
                          </a:solidFill>
                          <a:effectLst/>
                          <a:uLnTx/>
                          <a:uFillTx/>
                          <a:latin typeface="+mn-lt"/>
                          <a:ea typeface="+mn-ea"/>
                          <a:cs typeface="+mn-cs"/>
                        </a:rPr>
                        <a:t>17</a:t>
                      </a:r>
                      <a:r>
                        <a:rPr kumimoji="1" lang="ja-JP" altLang="en-US" sz="1200" b="0" i="0" u="none" strike="noStrike" kern="1200" cap="none" spc="0" normalizeH="0" baseline="0" noProof="0" dirty="0">
                          <a:ln>
                            <a:noFill/>
                          </a:ln>
                          <a:solidFill>
                            <a:prstClr val="black"/>
                          </a:solidFill>
                          <a:effectLst/>
                          <a:uLnTx/>
                          <a:uFillTx/>
                          <a:latin typeface="+mn-lt"/>
                          <a:ea typeface="+mn-ea"/>
                          <a:cs typeface="+mn-cs"/>
                        </a:rPr>
                        <a:t>件</a:t>
                      </a:r>
                      <a:r>
                        <a:rPr kumimoji="1" lang="en-US" altLang="ja-JP" sz="1200" b="0" i="0" u="none" strike="noStrike" kern="1200" cap="none" spc="0" normalizeH="0" baseline="0" noProof="0" dirty="0">
                          <a:ln>
                            <a:noFill/>
                          </a:ln>
                          <a:solidFill>
                            <a:prstClr val="black"/>
                          </a:solidFill>
                          <a:effectLst/>
                          <a:uLnTx/>
                          <a:uFillTx/>
                          <a:latin typeface="+mn-lt"/>
                          <a:ea typeface="+mn-ea"/>
                          <a:cs typeface="+mn-cs"/>
                        </a:rPr>
                        <a:t>/18</a:t>
                      </a:r>
                      <a:r>
                        <a:rPr kumimoji="1" lang="ja-JP" altLang="en-US" sz="1200" b="0" i="0" u="none" strike="noStrike" kern="1200" cap="none" spc="0" normalizeH="0" baseline="0" noProof="0" dirty="0">
                          <a:ln>
                            <a:noFill/>
                          </a:ln>
                          <a:solidFill>
                            <a:prstClr val="black"/>
                          </a:solidFill>
                          <a:effectLst/>
                          <a:uLnTx/>
                          <a:uFillTx/>
                          <a:latin typeface="+mn-lt"/>
                          <a:ea typeface="+mn-ea"/>
                          <a:cs typeface="+mn-cs"/>
                        </a:rPr>
                        <a:t>件</a:t>
                      </a:r>
                      <a:endParaRPr kumimoji="1" lang="en-US" altLang="ja-JP" sz="12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mn-lt"/>
                          <a:ea typeface="+mn-ea"/>
                          <a:cs typeface="+mn-cs"/>
                        </a:rPr>
                        <a:t>2013</a:t>
                      </a:r>
                      <a:r>
                        <a:rPr kumimoji="1" lang="ja-JP" altLang="en-US" sz="1200" b="0" i="0" u="none" strike="noStrike" kern="1200" cap="none" spc="0" normalizeH="0" baseline="0" noProof="0" dirty="0">
                          <a:ln>
                            <a:noFill/>
                          </a:ln>
                          <a:solidFill>
                            <a:prstClr val="black"/>
                          </a:solidFill>
                          <a:effectLst/>
                          <a:uLnTx/>
                          <a:uFillTx/>
                          <a:latin typeface="+mn-lt"/>
                          <a:ea typeface="+mn-ea"/>
                          <a:cs typeface="+mn-cs"/>
                        </a:rPr>
                        <a:t>年度：</a:t>
                      </a:r>
                      <a:r>
                        <a:rPr kumimoji="1" lang="en-US" altLang="ja-JP" sz="1200" b="0" i="0" u="none" strike="noStrike" kern="1200" cap="none" spc="0" normalizeH="0" baseline="0" noProof="0" dirty="0">
                          <a:ln>
                            <a:noFill/>
                          </a:ln>
                          <a:solidFill>
                            <a:prstClr val="black"/>
                          </a:solidFill>
                          <a:effectLst/>
                          <a:uLnTx/>
                          <a:uFillTx/>
                          <a:latin typeface="+mn-lt"/>
                          <a:ea typeface="+mn-ea"/>
                          <a:cs typeface="+mn-cs"/>
                        </a:rPr>
                        <a:t>10</a:t>
                      </a:r>
                      <a:r>
                        <a:rPr kumimoji="1" lang="ja-JP" altLang="en-US" sz="1200" b="0" i="0" u="none" strike="noStrike" kern="1200" cap="none" spc="0" normalizeH="0" baseline="0" noProof="0" dirty="0">
                          <a:ln>
                            <a:noFill/>
                          </a:ln>
                          <a:solidFill>
                            <a:prstClr val="black"/>
                          </a:solidFill>
                          <a:effectLst/>
                          <a:uLnTx/>
                          <a:uFillTx/>
                          <a:latin typeface="+mn-lt"/>
                          <a:ea typeface="+mn-ea"/>
                          <a:cs typeface="+mn-cs"/>
                        </a:rPr>
                        <a:t>件</a:t>
                      </a:r>
                      <a:r>
                        <a:rPr kumimoji="1" lang="en-US" altLang="ja-JP" sz="1200" b="0" i="0" u="none" strike="noStrike" kern="1200" cap="none" spc="0" normalizeH="0" baseline="0" noProof="0" dirty="0">
                          <a:ln>
                            <a:noFill/>
                          </a:ln>
                          <a:solidFill>
                            <a:prstClr val="black"/>
                          </a:solidFill>
                          <a:effectLst/>
                          <a:uLnTx/>
                          <a:uFillTx/>
                          <a:latin typeface="+mn-lt"/>
                          <a:ea typeface="+mn-ea"/>
                          <a:cs typeface="+mn-cs"/>
                        </a:rPr>
                        <a:t>/14</a:t>
                      </a:r>
                      <a:r>
                        <a:rPr kumimoji="1" lang="ja-JP" altLang="en-US" sz="1200" b="0" i="0" u="none" strike="noStrike" kern="1200" cap="none" spc="0" normalizeH="0" baseline="0" noProof="0" dirty="0">
                          <a:ln>
                            <a:noFill/>
                          </a:ln>
                          <a:solidFill>
                            <a:prstClr val="black"/>
                          </a:solidFill>
                          <a:effectLst/>
                          <a:uLnTx/>
                          <a:uFillTx/>
                          <a:latin typeface="+mn-lt"/>
                          <a:ea typeface="+mn-ea"/>
                          <a:cs typeface="+mn-cs"/>
                        </a:rPr>
                        <a:t>件</a:t>
                      </a:r>
                      <a:endParaRPr kumimoji="1" lang="en-US" altLang="ja-JP" sz="12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schemeClr val="tx1"/>
                          </a:solidFill>
                          <a:effectLst/>
                          <a:uLnTx/>
                          <a:uFillTx/>
                          <a:latin typeface="+mn-lt"/>
                          <a:ea typeface="+mn-ea"/>
                          <a:cs typeface="+mn-cs"/>
                        </a:rPr>
                        <a:t>2014</a:t>
                      </a:r>
                      <a:r>
                        <a:rPr kumimoji="1" lang="ja-JP" altLang="en-US" sz="1200" b="0" i="0" u="none" strike="noStrike" kern="1200" cap="none" spc="0" normalizeH="0" baseline="0" noProof="0" dirty="0">
                          <a:ln>
                            <a:noFill/>
                          </a:ln>
                          <a:solidFill>
                            <a:schemeClr val="tx1"/>
                          </a:solidFill>
                          <a:effectLst/>
                          <a:uLnTx/>
                          <a:uFillTx/>
                          <a:latin typeface="+mn-lt"/>
                          <a:ea typeface="+mn-ea"/>
                          <a:cs typeface="+mn-cs"/>
                        </a:rPr>
                        <a:t>年度：</a:t>
                      </a:r>
                      <a:r>
                        <a:rPr kumimoji="1" lang="en-US" altLang="ja-JP" sz="1200" b="0" i="0" u="none" strike="noStrike" kern="1200" cap="none" spc="0" normalizeH="0" baseline="0" noProof="0" dirty="0">
                          <a:ln>
                            <a:noFill/>
                          </a:ln>
                          <a:solidFill>
                            <a:schemeClr val="tx1"/>
                          </a:solidFill>
                          <a:effectLst/>
                          <a:uLnTx/>
                          <a:uFillTx/>
                          <a:latin typeface="+mn-lt"/>
                          <a:ea typeface="+mn-ea"/>
                          <a:cs typeface="+mn-cs"/>
                        </a:rPr>
                        <a:t>  8</a:t>
                      </a:r>
                      <a:r>
                        <a:rPr kumimoji="1" lang="ja-JP" altLang="en-US" sz="1200" b="0" i="0" u="none" strike="noStrike" kern="1200" cap="none" spc="0" normalizeH="0" baseline="0" noProof="0" dirty="0">
                          <a:ln>
                            <a:noFill/>
                          </a:ln>
                          <a:solidFill>
                            <a:schemeClr val="tx1"/>
                          </a:solidFill>
                          <a:effectLst/>
                          <a:uLnTx/>
                          <a:uFillTx/>
                          <a:latin typeface="+mn-lt"/>
                          <a:ea typeface="+mn-ea"/>
                          <a:cs typeface="+mn-cs"/>
                        </a:rPr>
                        <a:t>件</a:t>
                      </a:r>
                      <a:r>
                        <a:rPr kumimoji="1" lang="en-US" altLang="ja-JP" sz="1200" b="0" i="0" u="none" strike="noStrike" kern="1200" cap="none" spc="0" normalizeH="0" baseline="0" noProof="0" dirty="0">
                          <a:ln>
                            <a:noFill/>
                          </a:ln>
                          <a:solidFill>
                            <a:schemeClr val="tx1"/>
                          </a:solidFill>
                          <a:effectLst/>
                          <a:uLnTx/>
                          <a:uFillTx/>
                          <a:latin typeface="+mn-lt"/>
                          <a:ea typeface="+mn-ea"/>
                          <a:cs typeface="+mn-cs"/>
                        </a:rPr>
                        <a:t>/13</a:t>
                      </a:r>
                      <a:r>
                        <a:rPr kumimoji="1" lang="ja-JP" altLang="en-US" sz="1200" b="0" i="0" u="none" strike="noStrike" kern="1200" cap="none" spc="0" normalizeH="0" baseline="0" noProof="0" dirty="0">
                          <a:ln>
                            <a:noFill/>
                          </a:ln>
                          <a:solidFill>
                            <a:schemeClr val="tx1"/>
                          </a:solidFill>
                          <a:effectLst/>
                          <a:uLnTx/>
                          <a:uFillTx/>
                          <a:latin typeface="+mn-lt"/>
                          <a:ea typeface="+mn-ea"/>
                          <a:cs typeface="+mn-cs"/>
                        </a:rPr>
                        <a:t>件</a:t>
                      </a:r>
                      <a:endParaRPr kumimoji="1" lang="en-US" altLang="ja-JP" sz="1200" b="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schemeClr val="tx1"/>
                          </a:solidFill>
                          <a:effectLst/>
                          <a:uLnTx/>
                          <a:uFillTx/>
                          <a:latin typeface="+mn-lt"/>
                          <a:ea typeface="+mn-ea"/>
                          <a:cs typeface="+mn-cs"/>
                        </a:rPr>
                        <a:t>2015</a:t>
                      </a:r>
                      <a:r>
                        <a:rPr kumimoji="1" lang="ja-JP" altLang="en-US" sz="1200" b="0" i="0" u="none" strike="noStrike" kern="1200" cap="none" spc="0" normalizeH="0" baseline="0" noProof="0" dirty="0">
                          <a:ln>
                            <a:noFill/>
                          </a:ln>
                          <a:solidFill>
                            <a:schemeClr val="tx1"/>
                          </a:solidFill>
                          <a:effectLst/>
                          <a:uLnTx/>
                          <a:uFillTx/>
                          <a:latin typeface="+mn-lt"/>
                          <a:ea typeface="+mn-ea"/>
                          <a:cs typeface="+mn-cs"/>
                        </a:rPr>
                        <a:t>年度：</a:t>
                      </a:r>
                      <a:r>
                        <a:rPr kumimoji="1" lang="en-US" altLang="ja-JP" sz="1200" b="0" i="0" u="none" strike="noStrike" kern="1200" cap="none" spc="0" normalizeH="0" baseline="0" noProof="0" dirty="0">
                          <a:ln>
                            <a:noFill/>
                          </a:ln>
                          <a:solidFill>
                            <a:schemeClr val="tx1"/>
                          </a:solidFill>
                          <a:effectLst/>
                          <a:uLnTx/>
                          <a:uFillTx/>
                          <a:latin typeface="+mn-lt"/>
                          <a:ea typeface="+mn-ea"/>
                          <a:cs typeface="+mn-cs"/>
                        </a:rPr>
                        <a:t>  4</a:t>
                      </a:r>
                      <a:r>
                        <a:rPr kumimoji="1" lang="ja-JP" altLang="en-US" sz="1200" b="0" i="0" u="none" strike="noStrike" kern="1200" cap="none" spc="0" normalizeH="0" baseline="0" noProof="0" dirty="0">
                          <a:ln>
                            <a:noFill/>
                          </a:ln>
                          <a:solidFill>
                            <a:schemeClr val="tx1"/>
                          </a:solidFill>
                          <a:effectLst/>
                          <a:uLnTx/>
                          <a:uFillTx/>
                          <a:latin typeface="+mn-lt"/>
                          <a:ea typeface="+mn-ea"/>
                          <a:cs typeface="+mn-cs"/>
                        </a:rPr>
                        <a:t>件</a:t>
                      </a:r>
                      <a:r>
                        <a:rPr kumimoji="1" lang="en-US" altLang="ja-JP" sz="1200" b="0" i="0" u="none" strike="noStrike" kern="1200" cap="none" spc="0" normalizeH="0" baseline="0" noProof="0" dirty="0">
                          <a:ln>
                            <a:noFill/>
                          </a:ln>
                          <a:solidFill>
                            <a:schemeClr val="tx1"/>
                          </a:solidFill>
                          <a:effectLst/>
                          <a:uLnTx/>
                          <a:uFillTx/>
                          <a:latin typeface="+mn-lt"/>
                          <a:ea typeface="+mn-ea"/>
                          <a:cs typeface="+mn-cs"/>
                        </a:rPr>
                        <a:t>/  5</a:t>
                      </a:r>
                      <a:r>
                        <a:rPr kumimoji="1" lang="ja-JP" altLang="en-US" sz="1200" b="0" i="0" u="none" strike="noStrike" kern="1200" cap="none" spc="0" normalizeH="0" baseline="0" noProof="0" dirty="0">
                          <a:ln>
                            <a:noFill/>
                          </a:ln>
                          <a:solidFill>
                            <a:schemeClr val="tx1"/>
                          </a:solidFill>
                          <a:effectLst/>
                          <a:uLnTx/>
                          <a:uFillTx/>
                          <a:latin typeface="+mn-lt"/>
                          <a:ea typeface="+mn-ea"/>
                          <a:cs typeface="+mn-cs"/>
                        </a:rPr>
                        <a:t>件</a:t>
                      </a:r>
                      <a:endParaRPr kumimoji="1" lang="en-US" altLang="ja-JP" sz="1200" b="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schemeClr val="tx1"/>
                          </a:solidFill>
                          <a:effectLst/>
                          <a:uLnTx/>
                          <a:uFillTx/>
                          <a:latin typeface="+mn-lt"/>
                          <a:ea typeface="+mn-ea"/>
                          <a:cs typeface="+mn-cs"/>
                        </a:rPr>
                        <a:t>2016</a:t>
                      </a:r>
                      <a:r>
                        <a:rPr kumimoji="1" lang="ja-JP" altLang="en-US" sz="1200" b="0" i="0" u="none" strike="noStrike" kern="1200" cap="none" spc="0" normalizeH="0" baseline="0" noProof="0" dirty="0">
                          <a:ln>
                            <a:noFill/>
                          </a:ln>
                          <a:solidFill>
                            <a:schemeClr val="tx1"/>
                          </a:solidFill>
                          <a:effectLst/>
                          <a:uLnTx/>
                          <a:uFillTx/>
                          <a:latin typeface="+mn-lt"/>
                          <a:ea typeface="+mn-ea"/>
                          <a:cs typeface="+mn-cs"/>
                        </a:rPr>
                        <a:t>年度：  </a:t>
                      </a:r>
                      <a:r>
                        <a:rPr kumimoji="1" lang="en-US" altLang="ja-JP" sz="1200" b="0" i="0" u="none" strike="noStrike" kern="1200" cap="none" spc="0" normalizeH="0" baseline="0" noProof="0" dirty="0">
                          <a:ln>
                            <a:noFill/>
                          </a:ln>
                          <a:solidFill>
                            <a:schemeClr val="tx1"/>
                          </a:solidFill>
                          <a:effectLst/>
                          <a:uLnTx/>
                          <a:uFillTx/>
                          <a:latin typeface="+mn-lt"/>
                          <a:ea typeface="+mn-ea"/>
                          <a:cs typeface="+mn-cs"/>
                        </a:rPr>
                        <a:t>7</a:t>
                      </a:r>
                      <a:r>
                        <a:rPr kumimoji="1" lang="ja-JP" altLang="en-US" sz="1200" b="0" i="0" u="none" strike="noStrike" kern="1200" cap="none" spc="0" normalizeH="0" baseline="0" noProof="0" dirty="0">
                          <a:ln>
                            <a:noFill/>
                          </a:ln>
                          <a:solidFill>
                            <a:schemeClr val="tx1"/>
                          </a:solidFill>
                          <a:effectLst/>
                          <a:uLnTx/>
                          <a:uFillTx/>
                          <a:latin typeface="+mn-lt"/>
                          <a:ea typeface="+mn-ea"/>
                          <a:cs typeface="+mn-cs"/>
                        </a:rPr>
                        <a:t>件</a:t>
                      </a:r>
                      <a:r>
                        <a:rPr kumimoji="1" lang="en-US" altLang="ja-JP" sz="1200" b="0" i="0" u="none" strike="noStrike" kern="1200" cap="none" spc="0" normalizeH="0" baseline="0" noProof="0" dirty="0">
                          <a:ln>
                            <a:noFill/>
                          </a:ln>
                          <a:solidFill>
                            <a:schemeClr val="tx1"/>
                          </a:solidFill>
                          <a:effectLst/>
                          <a:uLnTx/>
                          <a:uFillTx/>
                          <a:latin typeface="+mn-lt"/>
                          <a:ea typeface="+mn-ea"/>
                          <a:cs typeface="+mn-cs"/>
                        </a:rPr>
                        <a:t>/  9</a:t>
                      </a:r>
                      <a:r>
                        <a:rPr kumimoji="1" lang="ja-JP" altLang="en-US" sz="1200" b="0" i="0" u="none" strike="noStrike" kern="1200" cap="none" spc="0" normalizeH="0" baseline="0" noProof="0" dirty="0">
                          <a:ln>
                            <a:noFill/>
                          </a:ln>
                          <a:solidFill>
                            <a:schemeClr val="tx1"/>
                          </a:solidFill>
                          <a:effectLst/>
                          <a:uLnTx/>
                          <a:uFillTx/>
                          <a:latin typeface="+mn-lt"/>
                          <a:ea typeface="+mn-ea"/>
                          <a:cs typeface="+mn-cs"/>
                        </a:rPr>
                        <a:t>件</a:t>
                      </a:r>
                      <a:endParaRPr kumimoji="1" lang="en-US" altLang="ja-JP" sz="1200" b="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schemeClr val="tx1"/>
                          </a:solidFill>
                          <a:effectLst/>
                          <a:uLnTx/>
                          <a:uFillTx/>
                          <a:latin typeface="+mn-lt"/>
                          <a:ea typeface="+mn-ea"/>
                          <a:cs typeface="+mn-cs"/>
                        </a:rPr>
                        <a:t>2017</a:t>
                      </a:r>
                      <a:r>
                        <a:rPr kumimoji="1" lang="ja-JP" altLang="en-US" sz="1200" b="0" i="0" u="none" strike="noStrike" kern="1200" cap="none" spc="0" normalizeH="0" baseline="0" noProof="0" dirty="0">
                          <a:ln>
                            <a:noFill/>
                          </a:ln>
                          <a:solidFill>
                            <a:schemeClr val="tx1"/>
                          </a:solidFill>
                          <a:effectLst/>
                          <a:uLnTx/>
                          <a:uFillTx/>
                          <a:latin typeface="+mn-lt"/>
                          <a:ea typeface="+mn-ea"/>
                          <a:cs typeface="+mn-cs"/>
                        </a:rPr>
                        <a:t>年度：</a:t>
                      </a:r>
                      <a:r>
                        <a:rPr kumimoji="1" lang="en-US" altLang="ja-JP" sz="1200" b="0" i="0" u="none" strike="noStrike" kern="1200" cap="none" spc="0" normalizeH="0" baseline="0" noProof="0" dirty="0">
                          <a:ln>
                            <a:noFill/>
                          </a:ln>
                          <a:solidFill>
                            <a:schemeClr val="tx1"/>
                          </a:solidFill>
                          <a:effectLst/>
                          <a:uLnTx/>
                          <a:uFillTx/>
                          <a:latin typeface="+mn-lt"/>
                          <a:ea typeface="+mn-ea"/>
                          <a:cs typeface="+mn-cs"/>
                        </a:rPr>
                        <a:t>  3</a:t>
                      </a:r>
                      <a:r>
                        <a:rPr kumimoji="1" lang="ja-JP" altLang="en-US" sz="1200" b="0" i="0" u="none" strike="noStrike" kern="1200" cap="none" spc="0" normalizeH="0" baseline="0" noProof="0" dirty="0">
                          <a:ln>
                            <a:noFill/>
                          </a:ln>
                          <a:solidFill>
                            <a:schemeClr val="tx1"/>
                          </a:solidFill>
                          <a:effectLst/>
                          <a:uLnTx/>
                          <a:uFillTx/>
                          <a:latin typeface="+mn-lt"/>
                          <a:ea typeface="+mn-ea"/>
                          <a:cs typeface="+mn-cs"/>
                        </a:rPr>
                        <a:t>件</a:t>
                      </a:r>
                      <a:r>
                        <a:rPr kumimoji="1" lang="en-US" altLang="ja-JP" sz="1200" b="0" i="0" u="none" strike="noStrike" kern="1200" cap="none" spc="0" normalizeH="0" baseline="0" noProof="0" dirty="0">
                          <a:ln>
                            <a:noFill/>
                          </a:ln>
                          <a:solidFill>
                            <a:schemeClr val="tx1"/>
                          </a:solidFill>
                          <a:effectLst/>
                          <a:uLnTx/>
                          <a:uFillTx/>
                          <a:latin typeface="+mn-lt"/>
                          <a:ea typeface="+mn-ea"/>
                          <a:cs typeface="+mn-cs"/>
                        </a:rPr>
                        <a:t>/  5</a:t>
                      </a:r>
                      <a:r>
                        <a:rPr kumimoji="1" lang="ja-JP" altLang="en-US" sz="1200" b="0" i="0" u="none" strike="noStrike" kern="1200" cap="none" spc="0" normalizeH="0" baseline="0" noProof="0" dirty="0">
                          <a:ln>
                            <a:noFill/>
                          </a:ln>
                          <a:solidFill>
                            <a:schemeClr val="tx1"/>
                          </a:solidFill>
                          <a:effectLst/>
                          <a:uLnTx/>
                          <a:uFillTx/>
                          <a:latin typeface="+mn-lt"/>
                          <a:ea typeface="+mn-ea"/>
                          <a:cs typeface="+mn-cs"/>
                        </a:rPr>
                        <a:t>件</a:t>
                      </a:r>
                      <a:endParaRPr kumimoji="1" lang="en-US" altLang="ja-JP" sz="1200" b="0" i="0" u="none" strike="noStrike" kern="1200" cap="none" spc="0" normalizeH="0" baseline="0" noProof="0" dirty="0">
                        <a:ln>
                          <a:noFill/>
                        </a:ln>
                        <a:solidFill>
                          <a:schemeClr val="tx1"/>
                        </a:solidFill>
                        <a:effectLst/>
                        <a:uLnTx/>
                        <a:uFillTx/>
                        <a:latin typeface="+mn-lt"/>
                        <a:ea typeface="+mn-ea"/>
                        <a:cs typeface="+mn-cs"/>
                      </a:endParaRPr>
                    </a:p>
                    <a:p>
                      <a:pPr algn="l"/>
                      <a:endParaRPr kumimoji="1" lang="en-US" altLang="ja-JP" sz="1200" strike="noStrike" dirty="0">
                        <a:solidFill>
                          <a:schemeClr val="tx1"/>
                        </a:solidFill>
                      </a:endParaRPr>
                    </a:p>
                  </a:txBody>
                  <a:tcPr>
                    <a:noFill/>
                  </a:tcPr>
                </a:tc>
                <a:extLst>
                  <a:ext uri="{0D108BD9-81ED-4DB2-BD59-A6C34878D82A}">
                    <a16:rowId xmlns:a16="http://schemas.microsoft.com/office/drawing/2014/main" xmlns="" val="10001"/>
                  </a:ext>
                </a:extLst>
              </a:tr>
            </a:tbl>
          </a:graphicData>
        </a:graphic>
      </p:graphicFrame>
    </p:spTree>
    <p:extLst>
      <p:ext uri="{BB962C8B-B14F-4D97-AF65-F5344CB8AC3E}">
        <p14:creationId xmlns:p14="http://schemas.microsoft.com/office/powerpoint/2010/main" val="1917186041"/>
      </p:ext>
    </p:extLst>
  </p:cSld>
  <p:clrMapOvr>
    <a:masterClrMapping/>
  </p:clrMapOvr>
</p:sld>
</file>

<file path=ppt/slides/slide2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角丸四角形 9"/>
          <p:cNvSpPr/>
          <p:nvPr/>
        </p:nvSpPr>
        <p:spPr>
          <a:xfrm>
            <a:off x="7308304" y="1052737"/>
            <a:ext cx="1728192" cy="3609696"/>
          </a:xfrm>
          <a:prstGeom prst="roundRect">
            <a:avLst>
              <a:gd name="adj" fmla="val 3640"/>
            </a:avLst>
          </a:prstGeom>
          <a:solidFill>
            <a:schemeClr val="accent6">
              <a:lumMod val="60000"/>
              <a:lumOff val="40000"/>
              <a:alpha val="5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 name="角丸四角形 6"/>
          <p:cNvSpPr/>
          <p:nvPr/>
        </p:nvSpPr>
        <p:spPr>
          <a:xfrm>
            <a:off x="2339752" y="1052737"/>
            <a:ext cx="1584176" cy="3240360"/>
          </a:xfrm>
          <a:prstGeom prst="roundRect">
            <a:avLst>
              <a:gd name="adj" fmla="val 3640"/>
            </a:avLst>
          </a:prstGeom>
          <a:solidFill>
            <a:schemeClr val="accent6">
              <a:lumMod val="60000"/>
              <a:lumOff val="40000"/>
              <a:alpha val="5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 name="テキスト ボックス 3"/>
          <p:cNvSpPr txBox="1"/>
          <p:nvPr/>
        </p:nvSpPr>
        <p:spPr>
          <a:xfrm>
            <a:off x="0" y="0"/>
            <a:ext cx="2411760" cy="338554"/>
          </a:xfrm>
          <a:prstGeom prst="rect">
            <a:avLst/>
          </a:prstGeom>
          <a:noFill/>
        </p:spPr>
        <p:txBody>
          <a:bodyPr wrap="square" rtlCol="0">
            <a:spAutoFit/>
          </a:bodyPr>
          <a:lstStyle/>
          <a:p>
            <a:r>
              <a:rPr lang="ja-JP" altLang="en-US" sz="1600" u="sng" dirty="0"/>
              <a:t>生活保護の適正実施</a:t>
            </a:r>
            <a:endParaRPr kumimoji="1" lang="en-US" altLang="ja-JP" sz="1600" u="sng" dirty="0"/>
          </a:p>
        </p:txBody>
      </p:sp>
      <p:sp>
        <p:nvSpPr>
          <p:cNvPr id="5" name="テキスト ボックス 4"/>
          <p:cNvSpPr txBox="1"/>
          <p:nvPr/>
        </p:nvSpPr>
        <p:spPr>
          <a:xfrm>
            <a:off x="0" y="476672"/>
            <a:ext cx="2411760" cy="4185761"/>
          </a:xfrm>
          <a:prstGeom prst="rect">
            <a:avLst/>
          </a:prstGeom>
          <a:noFill/>
        </p:spPr>
        <p:txBody>
          <a:bodyPr wrap="square" rtlCol="0">
            <a:spAutoFit/>
          </a:bodyPr>
          <a:lstStyle/>
          <a:p>
            <a:r>
              <a:rPr kumimoji="1" lang="ja-JP" altLang="en-US" sz="1400" dirty="0"/>
              <a:t>①分野：　－</a:t>
            </a:r>
            <a:endParaRPr kumimoji="1" lang="en-US" altLang="ja-JP" sz="1400" dirty="0"/>
          </a:p>
          <a:p>
            <a:endParaRPr lang="en-US" altLang="ja-JP" sz="1400" dirty="0"/>
          </a:p>
          <a:p>
            <a:r>
              <a:rPr kumimoji="1" lang="ja-JP" altLang="en-US" sz="1400" dirty="0"/>
              <a:t>②タイプ</a:t>
            </a:r>
            <a:endParaRPr kumimoji="1" lang="en-US" altLang="ja-JP" sz="1400" dirty="0"/>
          </a:p>
          <a:p>
            <a:r>
              <a:rPr lang="ja-JP" altLang="en-US" sz="1400" dirty="0"/>
              <a:t>　　☑　政策イノベーション</a:t>
            </a:r>
            <a:endParaRPr lang="en-US" altLang="ja-JP" sz="1400" dirty="0"/>
          </a:p>
          <a:p>
            <a:r>
              <a:rPr kumimoji="1" lang="ja-JP" altLang="en-US" sz="1400" dirty="0"/>
              <a:t>　　</a:t>
            </a:r>
            <a:r>
              <a:rPr lang="ja-JP" altLang="en-US" sz="1400" dirty="0"/>
              <a:t>□　</a:t>
            </a:r>
            <a:r>
              <a:rPr kumimoji="1" lang="ja-JP" altLang="en-US" sz="1400" dirty="0"/>
              <a:t>執行の刷新</a:t>
            </a:r>
            <a:endParaRPr kumimoji="1" lang="en-US" altLang="ja-JP" sz="1400" dirty="0"/>
          </a:p>
          <a:p>
            <a:endParaRPr lang="en-US" altLang="ja-JP" sz="1400" dirty="0"/>
          </a:p>
          <a:p>
            <a:r>
              <a:rPr lang="ja-JP" altLang="en-US" sz="1400" dirty="0"/>
              <a:t>③改革スタイル</a:t>
            </a:r>
            <a:endParaRPr lang="en-US" altLang="ja-JP" sz="1400" dirty="0"/>
          </a:p>
          <a:p>
            <a:r>
              <a:rPr lang="ja-JP" altLang="en-US" sz="1400" dirty="0"/>
              <a:t>　　□　投資・予算</a:t>
            </a:r>
            <a:endParaRPr lang="en-US" altLang="ja-JP" sz="1400" dirty="0"/>
          </a:p>
          <a:p>
            <a:r>
              <a:rPr lang="ja-JP" altLang="en-US" sz="1400" dirty="0"/>
              <a:t>　　☑ 　条例・規則・運用ﾙｰﾙ</a:t>
            </a:r>
            <a:endParaRPr lang="en-US" altLang="ja-JP" sz="1400" dirty="0"/>
          </a:p>
          <a:p>
            <a:r>
              <a:rPr lang="ja-JP" altLang="en-US" sz="1400" dirty="0"/>
              <a:t>　　□　組織・経営形態</a:t>
            </a:r>
            <a:endParaRPr lang="en-US" altLang="ja-JP" sz="1400" dirty="0"/>
          </a:p>
          <a:p>
            <a:r>
              <a:rPr lang="ja-JP" altLang="en-US" sz="1400" dirty="0"/>
              <a:t>　　□　権限移譲</a:t>
            </a:r>
            <a:endParaRPr lang="en-US" altLang="ja-JP" sz="1400" dirty="0"/>
          </a:p>
          <a:p>
            <a:endParaRPr kumimoji="1" lang="en-US" altLang="ja-JP" sz="1400" dirty="0"/>
          </a:p>
          <a:p>
            <a:r>
              <a:rPr lang="ja-JP" altLang="en-US" sz="1400" dirty="0"/>
              <a:t>④担当部局</a:t>
            </a:r>
            <a:endParaRPr lang="en-US" altLang="ja-JP" sz="1400" dirty="0"/>
          </a:p>
          <a:p>
            <a:r>
              <a:rPr kumimoji="1" lang="ja-JP" altLang="en-US" sz="1400" dirty="0"/>
              <a:t>　　市　福祉局</a:t>
            </a:r>
            <a:endParaRPr kumimoji="1" lang="en-US" altLang="ja-JP" sz="1400" dirty="0"/>
          </a:p>
          <a:p>
            <a:endParaRPr kumimoji="1" lang="en-US" altLang="ja-JP" sz="1400" dirty="0"/>
          </a:p>
          <a:p>
            <a:r>
              <a:rPr lang="ja-JP" altLang="en-US" sz="1400" dirty="0"/>
              <a:t>⑤時期</a:t>
            </a:r>
            <a:endParaRPr lang="en-US" altLang="ja-JP" sz="1400" dirty="0"/>
          </a:p>
          <a:p>
            <a:r>
              <a:rPr kumimoji="1" lang="ja-JP" altLang="en-US" sz="1400" dirty="0"/>
              <a:t>　生活保護行政特別調査</a:t>
            </a:r>
            <a:endParaRPr kumimoji="1" lang="en-US" altLang="ja-JP" sz="1400" dirty="0"/>
          </a:p>
          <a:p>
            <a:r>
              <a:rPr lang="ja-JP" altLang="en-US" sz="1400" dirty="0"/>
              <a:t>　</a:t>
            </a:r>
            <a:r>
              <a:rPr kumimoji="1" lang="ja-JP" altLang="en-US" sz="1400" dirty="0"/>
              <a:t> プロジェクトチームの設置</a:t>
            </a:r>
            <a:endParaRPr kumimoji="1" lang="en-US" altLang="ja-JP" sz="1400" dirty="0"/>
          </a:p>
          <a:p>
            <a:r>
              <a:rPr kumimoji="1" lang="ja-JP" altLang="en-US" sz="1400" dirty="0"/>
              <a:t>　（</a:t>
            </a:r>
            <a:r>
              <a:rPr lang="en-US" altLang="ja-JP" sz="1400" dirty="0"/>
              <a:t>2009</a:t>
            </a:r>
            <a:r>
              <a:rPr lang="ja-JP" altLang="en-US" sz="1400" dirty="0"/>
              <a:t>年</a:t>
            </a:r>
            <a:r>
              <a:rPr lang="en-US" altLang="ja-JP" sz="1400" dirty="0"/>
              <a:t>9</a:t>
            </a:r>
            <a:r>
              <a:rPr lang="ja-JP" altLang="en-US" sz="1400" dirty="0"/>
              <a:t>月）以降</a:t>
            </a:r>
            <a:r>
              <a:rPr kumimoji="1" lang="ja-JP" altLang="en-US" sz="1400" dirty="0"/>
              <a:t>順次実施</a:t>
            </a:r>
          </a:p>
        </p:txBody>
      </p:sp>
      <p:graphicFrame>
        <p:nvGraphicFramePr>
          <p:cNvPr id="6" name="表 5"/>
          <p:cNvGraphicFramePr>
            <a:graphicFrameLocks noGrp="1"/>
          </p:cNvGraphicFramePr>
          <p:nvPr>
            <p:extLst/>
          </p:nvPr>
        </p:nvGraphicFramePr>
        <p:xfrm>
          <a:off x="2339752" y="476672"/>
          <a:ext cx="6696744" cy="5976663"/>
        </p:xfrm>
        <a:graphic>
          <a:graphicData uri="http://schemas.openxmlformats.org/drawingml/2006/table">
            <a:tbl>
              <a:tblPr firstRow="1">
                <a:tableStyleId>{5C22544A-7EE6-4342-B048-85BDC9FD1C3A}</a:tableStyleId>
              </a:tblPr>
              <a:tblGrid>
                <a:gridCol w="1674186">
                  <a:extLst>
                    <a:ext uri="{9D8B030D-6E8A-4147-A177-3AD203B41FA5}">
                      <a16:colId xmlns:a16="http://schemas.microsoft.com/office/drawing/2014/main" xmlns="" val="20000"/>
                    </a:ext>
                  </a:extLst>
                </a:gridCol>
                <a:gridCol w="1674186">
                  <a:extLst>
                    <a:ext uri="{9D8B030D-6E8A-4147-A177-3AD203B41FA5}">
                      <a16:colId xmlns:a16="http://schemas.microsoft.com/office/drawing/2014/main" xmlns="" val="20001"/>
                    </a:ext>
                  </a:extLst>
                </a:gridCol>
                <a:gridCol w="1674186">
                  <a:extLst>
                    <a:ext uri="{9D8B030D-6E8A-4147-A177-3AD203B41FA5}">
                      <a16:colId xmlns:a16="http://schemas.microsoft.com/office/drawing/2014/main" xmlns="" val="20002"/>
                    </a:ext>
                  </a:extLst>
                </a:gridCol>
                <a:gridCol w="1674186">
                  <a:extLst>
                    <a:ext uri="{9D8B030D-6E8A-4147-A177-3AD203B41FA5}">
                      <a16:colId xmlns:a16="http://schemas.microsoft.com/office/drawing/2014/main" xmlns="" val="20003"/>
                    </a:ext>
                  </a:extLst>
                </a:gridCol>
              </a:tblGrid>
              <a:tr h="548140">
                <a:tc>
                  <a:txBody>
                    <a:bodyPr/>
                    <a:lstStyle/>
                    <a:p>
                      <a:pPr algn="ctr"/>
                      <a:r>
                        <a:rPr kumimoji="1" lang="ja-JP" altLang="en-US" sz="1400" dirty="0"/>
                        <a:t>改革前の課題</a:t>
                      </a:r>
                      <a:endParaRPr kumimoji="1" lang="en-US" altLang="ja-JP" sz="1400" dirty="0"/>
                    </a:p>
                    <a:p>
                      <a:pPr algn="ctr"/>
                      <a:r>
                        <a:rPr kumimoji="1" lang="ja-JP" altLang="en-US" sz="1400" dirty="0"/>
                        <a:t>（</a:t>
                      </a:r>
                      <a:r>
                        <a:rPr kumimoji="1" lang="en-US" altLang="ja-JP" sz="1400" dirty="0"/>
                        <a:t>Why</a:t>
                      </a:r>
                      <a:r>
                        <a:rPr kumimoji="1" lang="ja-JP" altLang="en-US" sz="1400" dirty="0"/>
                        <a:t>）</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ja-JP" altLang="en-US" sz="1400" dirty="0"/>
                        <a:t>改革の方向性</a:t>
                      </a:r>
                      <a:endParaRPr kumimoji="1" lang="en-US" altLang="ja-JP" sz="1400" dirty="0"/>
                    </a:p>
                    <a:p>
                      <a:pPr algn="ctr"/>
                      <a:r>
                        <a:rPr kumimoji="1" lang="ja-JP" altLang="en-US" sz="1400" dirty="0"/>
                        <a:t>（</a:t>
                      </a:r>
                      <a:r>
                        <a:rPr kumimoji="1" lang="en-US" altLang="ja-JP" sz="1400" dirty="0"/>
                        <a:t>Vision</a:t>
                      </a:r>
                      <a:r>
                        <a:rPr kumimoji="1" lang="ja-JP" altLang="en-US" sz="1400" dirty="0"/>
                        <a:t>）</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ja-JP" altLang="en-US" sz="1400" dirty="0"/>
                        <a:t>何をどう改革したか</a:t>
                      </a:r>
                      <a:endParaRPr kumimoji="1" lang="en-US" altLang="ja-JP" sz="1400" dirty="0"/>
                    </a:p>
                    <a:p>
                      <a:pPr algn="ctr"/>
                      <a:r>
                        <a:rPr kumimoji="1" lang="ja-JP" altLang="en-US" sz="1400" dirty="0"/>
                        <a:t>（</a:t>
                      </a:r>
                      <a:r>
                        <a:rPr kumimoji="1" lang="en-US" altLang="ja-JP" sz="1400" dirty="0"/>
                        <a:t>What</a:t>
                      </a:r>
                      <a:r>
                        <a:rPr kumimoji="1" lang="ja-JP" altLang="en-US" sz="1400" dirty="0"/>
                        <a:t>）</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ja-JP" altLang="en-US" sz="1400" dirty="0"/>
                        <a:t>主な成果</a:t>
                      </a:r>
                      <a:endParaRPr kumimoji="1" lang="en-US" altLang="ja-JP" sz="1400" dirty="0"/>
                    </a:p>
                    <a:p>
                      <a:pPr algn="ctr"/>
                      <a:r>
                        <a:rPr kumimoji="1" lang="ja-JP" altLang="en-US" sz="1400" dirty="0"/>
                        <a:t>（</a:t>
                      </a:r>
                      <a:r>
                        <a:rPr kumimoji="1" lang="en-US" altLang="ja-JP" sz="1400" dirty="0"/>
                        <a:t>Outcome</a:t>
                      </a:r>
                      <a:r>
                        <a:rPr kumimoji="1" lang="ja-JP" altLang="en-US" sz="1400" dirty="0"/>
                        <a:t>）</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xmlns="" val="10000"/>
                  </a:ext>
                </a:extLst>
              </a:tr>
              <a:tr h="542852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schemeClr val="tx1"/>
                          </a:solidFill>
                          <a:effectLst/>
                          <a:uLnTx/>
                          <a:uFillTx/>
                          <a:latin typeface="+mn-lt"/>
                          <a:ea typeface="+mn-ea"/>
                          <a:cs typeface="+mn-cs"/>
                        </a:rPr>
                        <a:t>・</a:t>
                      </a:r>
                      <a:r>
                        <a:rPr kumimoji="1" lang="en-US" altLang="ja-JP" sz="1200" b="0" i="0" u="none" strike="noStrike" kern="1200" cap="none" spc="0" normalizeH="0" baseline="0" noProof="0" dirty="0">
                          <a:ln>
                            <a:noFill/>
                          </a:ln>
                          <a:solidFill>
                            <a:schemeClr val="tx1"/>
                          </a:solidFill>
                          <a:effectLst/>
                          <a:uLnTx/>
                          <a:uFillTx/>
                          <a:latin typeface="+mn-lt"/>
                          <a:ea typeface="+mn-ea"/>
                          <a:cs typeface="+mn-cs"/>
                        </a:rPr>
                        <a:t>2013</a:t>
                      </a:r>
                      <a:r>
                        <a:rPr kumimoji="1" lang="ja-JP" altLang="ja-JP" sz="1200" b="0" i="0" u="none" strike="noStrike" kern="1200" cap="none" spc="0" normalizeH="0" baseline="0" noProof="0" dirty="0">
                          <a:ln>
                            <a:noFill/>
                          </a:ln>
                          <a:solidFill>
                            <a:schemeClr val="tx1"/>
                          </a:solidFill>
                          <a:effectLst/>
                          <a:uLnTx/>
                          <a:uFillTx/>
                          <a:latin typeface="+mn-lt"/>
                          <a:ea typeface="+mn-ea"/>
                          <a:cs typeface="+mn-cs"/>
                        </a:rPr>
                        <a:t>年に</a:t>
                      </a:r>
                      <a:r>
                        <a:rPr kumimoji="1" lang="ja-JP" altLang="en-US" sz="1200" b="0" i="0" u="none" strike="noStrike" kern="1200" cap="none" spc="0" normalizeH="0" baseline="0" noProof="0" dirty="0">
                          <a:ln>
                            <a:noFill/>
                          </a:ln>
                          <a:solidFill>
                            <a:schemeClr val="tx1"/>
                          </a:solidFill>
                          <a:effectLst/>
                          <a:uLnTx/>
                          <a:uFillTx/>
                          <a:latin typeface="+mn-lt"/>
                          <a:ea typeface="+mn-ea"/>
                          <a:cs typeface="+mn-cs"/>
                        </a:rPr>
                        <a:t>改正された生活保護法では</a:t>
                      </a:r>
                      <a:r>
                        <a:rPr kumimoji="1" lang="ja-JP" altLang="ja-JP" sz="1200" b="0" i="0" u="none" strike="noStrike" kern="1200" cap="none" spc="0" normalizeH="0" baseline="0" noProof="0" dirty="0">
                          <a:ln>
                            <a:noFill/>
                          </a:ln>
                          <a:solidFill>
                            <a:schemeClr val="tx1"/>
                          </a:solidFill>
                          <a:effectLst/>
                          <a:uLnTx/>
                          <a:uFillTx/>
                          <a:latin typeface="+mn-lt"/>
                          <a:ea typeface="+mn-ea"/>
                          <a:cs typeface="+mn-cs"/>
                        </a:rPr>
                        <a:t>、これまでの本市の提案・要望事項が数多く盛り込まれた。しかしながら、</a:t>
                      </a:r>
                      <a:r>
                        <a:rPr kumimoji="1" lang="ja-JP" altLang="en-US" sz="1200" b="0" i="0" u="none" strike="noStrike" kern="1200" cap="none" spc="0" normalizeH="0" baseline="0" noProof="0" dirty="0">
                          <a:ln>
                            <a:noFill/>
                          </a:ln>
                          <a:solidFill>
                            <a:schemeClr val="tx1"/>
                          </a:solidFill>
                          <a:effectLst/>
                          <a:uLnTx/>
                          <a:uFillTx/>
                          <a:latin typeface="+mn-lt"/>
                          <a:ea typeface="+mn-ea"/>
                          <a:cs typeface="+mn-cs"/>
                        </a:rPr>
                        <a:t>医療費の一部自己負担の導入、高齢者向けの新たな生活保障制度の創設、不正受給対策推進のための福祉事務所のさらなる権限強化など、</a:t>
                      </a:r>
                      <a:r>
                        <a:rPr kumimoji="1" lang="ja-JP" altLang="ja-JP" sz="1200" b="0" i="0" u="none" strike="noStrike" kern="1200" cap="none" spc="0" normalizeH="0" baseline="0" noProof="0" dirty="0">
                          <a:ln>
                            <a:noFill/>
                          </a:ln>
                          <a:solidFill>
                            <a:schemeClr val="tx1"/>
                          </a:solidFill>
                          <a:effectLst/>
                          <a:uLnTx/>
                          <a:uFillTx/>
                          <a:latin typeface="+mn-lt"/>
                          <a:ea typeface="+mn-ea"/>
                          <a:cs typeface="+mn-cs"/>
                        </a:rPr>
                        <a:t>法改正に反映されなかった要望事項や法改正後、新たに発生した課題等</a:t>
                      </a:r>
                      <a:r>
                        <a:rPr kumimoji="1" lang="ja-JP" altLang="en-US" sz="1200" b="0" i="0" u="none" strike="noStrike" kern="1200" cap="none" spc="0" normalizeH="0" baseline="0" noProof="0" dirty="0">
                          <a:ln>
                            <a:noFill/>
                          </a:ln>
                          <a:solidFill>
                            <a:schemeClr val="tx1"/>
                          </a:solidFill>
                          <a:effectLst/>
                          <a:uLnTx/>
                          <a:uFillTx/>
                          <a:latin typeface="+mn-lt"/>
                          <a:ea typeface="+mn-ea"/>
                          <a:cs typeface="+mn-cs"/>
                        </a:rPr>
                        <a:t>が存在するため、さらなる制度改正が必要である。</a:t>
                      </a:r>
                      <a:endParaRPr kumimoji="1" lang="en-US" altLang="ja-JP" sz="1200" b="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srgbClr val="FF0000"/>
                        </a:solidFill>
                        <a:effectLst/>
                        <a:uLnTx/>
                        <a:uFillTx/>
                        <a:latin typeface="+mn-lt"/>
                        <a:ea typeface="+mn-ea"/>
                        <a:cs typeface="+mn-cs"/>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200" b="0" u="none" dirty="0">
                          <a:solidFill>
                            <a:schemeClr val="tx1"/>
                          </a:solidFill>
                        </a:rPr>
                        <a:t>【</a:t>
                      </a:r>
                      <a:r>
                        <a:rPr kumimoji="1" lang="ja-JP" altLang="en-US" sz="1200" b="0" u="none" dirty="0">
                          <a:solidFill>
                            <a:schemeClr val="tx1"/>
                          </a:solidFill>
                        </a:rPr>
                        <a:t>生活保護制度の抜本的改革</a:t>
                      </a:r>
                      <a:r>
                        <a:rPr kumimoji="1" lang="en-US" altLang="ja-JP" sz="1200" b="0" u="none" dirty="0">
                          <a:solidFill>
                            <a:schemeClr val="tx1"/>
                          </a:solidFill>
                        </a:rPr>
                        <a:t>】</a:t>
                      </a:r>
                    </a:p>
                    <a:p>
                      <a:pPr marL="0" marR="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u="none" dirty="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b="0" u="none" dirty="0">
                          <a:solidFill>
                            <a:schemeClr val="tx1"/>
                          </a:solidFill>
                        </a:rPr>
                        <a:t>・国への制度改革提案・要望</a:t>
                      </a:r>
                      <a:endParaRPr kumimoji="1" lang="en-US" altLang="ja-JP" sz="1200" b="0" u="none" dirty="0">
                        <a:solidFill>
                          <a:schemeClr val="tx1"/>
                        </a:solidFill>
                      </a:endParaRPr>
                    </a:p>
                    <a:p>
                      <a:pPr algn="l">
                        <a:tabLst/>
                      </a:pPr>
                      <a:endParaRPr kumimoji="1" lang="en-US" altLang="ja-JP" sz="1200" b="0" u="none" dirty="0">
                        <a:solidFill>
                          <a:schemeClr val="tx1"/>
                        </a:solidFill>
                      </a:endParaRPr>
                    </a:p>
                    <a:p>
                      <a:pPr algn="l">
                        <a:tabLst/>
                      </a:pPr>
                      <a:endParaRPr kumimoji="1" lang="en-US" altLang="ja-JP" sz="1200" b="0" u="none" dirty="0">
                        <a:solidFill>
                          <a:schemeClr val="tx1"/>
                        </a:solidFill>
                      </a:endParaRPr>
                    </a:p>
                    <a:p>
                      <a:pPr algn="l">
                        <a:tabLst/>
                      </a:pPr>
                      <a:endParaRPr kumimoji="1" lang="en-US" altLang="ja-JP" sz="1200" b="0" u="none" dirty="0">
                        <a:solidFill>
                          <a:schemeClr val="tx1"/>
                        </a:solidFill>
                      </a:endParaRPr>
                    </a:p>
                    <a:p>
                      <a:pPr algn="l">
                        <a:tabLst/>
                      </a:pPr>
                      <a:endParaRPr kumimoji="1" lang="en-US" altLang="ja-JP" sz="1200" b="0" u="none" dirty="0">
                        <a:solidFill>
                          <a:schemeClr val="tx1"/>
                        </a:solidFill>
                      </a:endParaRPr>
                    </a:p>
                    <a:p>
                      <a:pPr algn="l">
                        <a:tabLst/>
                      </a:pPr>
                      <a:r>
                        <a:rPr kumimoji="1" lang="en-US" altLang="ja-JP" sz="1200" b="0" u="none" dirty="0">
                          <a:solidFill>
                            <a:schemeClr val="tx1"/>
                          </a:solidFill>
                        </a:rPr>
                        <a:t>【</a:t>
                      </a:r>
                      <a:r>
                        <a:rPr kumimoji="1" lang="ja-JP" altLang="en-US" sz="1200" b="0" u="none" dirty="0">
                          <a:solidFill>
                            <a:schemeClr val="tx1"/>
                          </a:solidFill>
                        </a:rPr>
                        <a:t>生活保護の適正化に向けた取組の推進</a:t>
                      </a:r>
                      <a:r>
                        <a:rPr kumimoji="1" lang="en-US" altLang="ja-JP" sz="1200" b="0" u="none" dirty="0">
                          <a:solidFill>
                            <a:schemeClr val="tx1"/>
                          </a:solidFill>
                        </a:rPr>
                        <a:t>】</a:t>
                      </a:r>
                    </a:p>
                    <a:p>
                      <a:pPr algn="l"/>
                      <a:r>
                        <a:rPr kumimoji="1" lang="ja-JP" altLang="en-US" sz="1200" b="0" u="none" dirty="0">
                          <a:solidFill>
                            <a:schemeClr val="tx1"/>
                          </a:solidFill>
                        </a:rPr>
                        <a:t>・不正受給対策</a:t>
                      </a:r>
                      <a:endParaRPr kumimoji="1" lang="en-US" altLang="ja-JP" sz="1200" b="0" u="none" dirty="0">
                        <a:solidFill>
                          <a:schemeClr val="tx1"/>
                        </a:solidFill>
                      </a:endParaRPr>
                    </a:p>
                    <a:p>
                      <a:pPr algn="l"/>
                      <a:endParaRPr kumimoji="1" lang="en-US" altLang="ja-JP" sz="1200" b="0" u="none" dirty="0">
                        <a:solidFill>
                          <a:schemeClr val="tx1"/>
                        </a:solidFill>
                      </a:endParaRPr>
                    </a:p>
                    <a:p>
                      <a:pPr algn="l"/>
                      <a:endParaRPr kumimoji="1" lang="en-US" altLang="ja-JP" sz="1200" b="0" u="none" dirty="0">
                        <a:solidFill>
                          <a:schemeClr val="tx1"/>
                        </a:solidFill>
                      </a:endParaRPr>
                    </a:p>
                    <a:p>
                      <a:pPr algn="l"/>
                      <a:endParaRPr kumimoji="1" lang="en-US" altLang="ja-JP" sz="1200" b="0" u="none" dirty="0">
                        <a:solidFill>
                          <a:schemeClr val="tx1"/>
                        </a:solidFill>
                      </a:endParaRPr>
                    </a:p>
                    <a:p>
                      <a:pPr algn="l"/>
                      <a:endParaRPr kumimoji="1" lang="en-US" altLang="ja-JP" sz="1200" b="0" u="none" dirty="0">
                        <a:solidFill>
                          <a:schemeClr val="tx1"/>
                        </a:solidFill>
                      </a:endParaRPr>
                    </a:p>
                    <a:p>
                      <a:pPr algn="l"/>
                      <a:endParaRPr kumimoji="1" lang="en-US" altLang="ja-JP" sz="1200" b="0" u="none" dirty="0">
                        <a:solidFill>
                          <a:schemeClr val="tx1"/>
                        </a:solidFill>
                      </a:endParaRPr>
                    </a:p>
                    <a:p>
                      <a:pPr algn="l"/>
                      <a:r>
                        <a:rPr kumimoji="1" lang="ja-JP" altLang="en-US" sz="1200" b="0" u="none" dirty="0">
                          <a:solidFill>
                            <a:schemeClr val="tx1"/>
                          </a:solidFill>
                        </a:rPr>
                        <a:t>・医療扶助の適正化</a:t>
                      </a:r>
                      <a:endParaRPr kumimoji="1" lang="en-US" altLang="ja-JP" sz="1200" b="0" u="none" dirty="0">
                        <a:solidFill>
                          <a:schemeClr val="tx1"/>
                        </a:solidFill>
                      </a:endParaRPr>
                    </a:p>
                    <a:p>
                      <a:pPr algn="l"/>
                      <a:endParaRPr kumimoji="1" lang="en-US" altLang="ja-JP" sz="1200" b="0" u="none" dirty="0">
                        <a:solidFill>
                          <a:schemeClr val="tx1"/>
                        </a:solidFill>
                      </a:endParaRPr>
                    </a:p>
                    <a:p>
                      <a:pPr algn="l"/>
                      <a:endParaRPr kumimoji="1" lang="en-US" altLang="ja-JP" sz="1200" b="0" u="none" dirty="0">
                        <a:solidFill>
                          <a:schemeClr val="tx1"/>
                        </a:solidFill>
                      </a:endParaRPr>
                    </a:p>
                    <a:p>
                      <a:pPr algn="l"/>
                      <a:endParaRPr kumimoji="1" lang="en-US" altLang="ja-JP" sz="1200" b="0" u="none" dirty="0">
                        <a:solidFill>
                          <a:schemeClr val="tx1"/>
                        </a:solidFill>
                      </a:endParaRPr>
                    </a:p>
                    <a:p>
                      <a:pPr algn="l"/>
                      <a:endParaRPr kumimoji="1" lang="en-US" altLang="ja-JP" sz="1200" b="0" u="none" dirty="0">
                        <a:solidFill>
                          <a:schemeClr val="tx1"/>
                        </a:solidFill>
                      </a:endParaRPr>
                    </a:p>
                    <a:p>
                      <a:pPr algn="l"/>
                      <a:endParaRPr kumimoji="1" lang="en-US" altLang="ja-JP" sz="1200" b="0" u="none" dirty="0">
                        <a:solidFill>
                          <a:schemeClr val="tx1"/>
                        </a:solidFill>
                      </a:endParaRPr>
                    </a:p>
                    <a:p>
                      <a:pPr algn="l"/>
                      <a:endParaRPr kumimoji="1" lang="en-US" altLang="ja-JP" sz="1200" b="0" u="none" dirty="0">
                        <a:solidFill>
                          <a:schemeClr val="tx1"/>
                        </a:solidFill>
                      </a:endParaRPr>
                    </a:p>
                    <a:p>
                      <a:pPr algn="l"/>
                      <a:r>
                        <a:rPr kumimoji="1" lang="ja-JP" altLang="en-US" sz="1200" b="0" u="none" dirty="0">
                          <a:solidFill>
                            <a:schemeClr val="tx1"/>
                          </a:solidFill>
                        </a:rPr>
                        <a:t>・就労自立支援</a:t>
                      </a:r>
                      <a:endParaRPr kumimoji="1" lang="en-US" altLang="ja-JP" sz="1200" b="0" u="none" dirty="0">
                        <a:solidFill>
                          <a:schemeClr val="tx1"/>
                        </a:solidFill>
                      </a:endParaRPr>
                    </a:p>
                    <a:p>
                      <a:pPr algn="l"/>
                      <a:endParaRPr kumimoji="1" lang="en-US" altLang="ja-JP" sz="1200" b="0" u="none" dirty="0">
                        <a:solidFill>
                          <a:schemeClr val="tx1"/>
                        </a:solidFill>
                      </a:endParaRPr>
                    </a:p>
                    <a:p>
                      <a:pPr algn="l"/>
                      <a:endParaRPr kumimoji="1" lang="en-US" altLang="ja-JP" sz="1200" b="0" u="none" dirty="0">
                        <a:solidFill>
                          <a:schemeClr val="tx1"/>
                        </a:solidFill>
                      </a:endParaRPr>
                    </a:p>
                    <a:p>
                      <a:pPr algn="l"/>
                      <a:endParaRPr kumimoji="1" lang="en-US" altLang="ja-JP" sz="1200" b="0" u="none" dirty="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a:endParaRPr kumimoji="1" lang="en-US" altLang="ja-JP" sz="1200" b="0" u="none" dirty="0">
                        <a:solidFill>
                          <a:schemeClr val="tx1"/>
                        </a:solidFill>
                      </a:endParaRPr>
                    </a:p>
                    <a:p>
                      <a:pPr algn="l"/>
                      <a:endParaRPr kumimoji="1" lang="en-US" altLang="ja-JP" sz="1200" b="0" u="none" dirty="0">
                        <a:solidFill>
                          <a:schemeClr val="tx1"/>
                        </a:solidFill>
                      </a:endParaRPr>
                    </a:p>
                    <a:p>
                      <a:pPr algn="l"/>
                      <a:endParaRPr kumimoji="1" lang="en-US" altLang="ja-JP" sz="1200" b="0" u="none" dirty="0">
                        <a:solidFill>
                          <a:schemeClr val="tx1"/>
                        </a:solidFill>
                      </a:endParaRPr>
                    </a:p>
                    <a:p>
                      <a:pPr algn="l"/>
                      <a:r>
                        <a:rPr kumimoji="1" lang="ja-JP" altLang="en-US" sz="1200" b="0" u="none" dirty="0">
                          <a:solidFill>
                            <a:schemeClr val="tx1"/>
                          </a:solidFill>
                        </a:rPr>
                        <a:t>・市独自の抜本的改革提案をはじめ、あらゆる機会を通じて国に対して制度改革提案・要望を実施</a:t>
                      </a:r>
                      <a:endParaRPr kumimoji="1" lang="en-US" altLang="ja-JP" sz="1200" b="0" u="none" dirty="0">
                        <a:solidFill>
                          <a:schemeClr val="tx1"/>
                        </a:solidFill>
                      </a:endParaRPr>
                    </a:p>
                    <a:p>
                      <a:pPr algn="l"/>
                      <a:endParaRPr kumimoji="1" lang="en-US" altLang="ja-JP" sz="1200" b="0" u="none" dirty="0">
                        <a:solidFill>
                          <a:schemeClr val="tx1"/>
                        </a:solidFill>
                      </a:endParaRPr>
                    </a:p>
                    <a:p>
                      <a:pPr algn="l"/>
                      <a:endParaRPr kumimoji="1" lang="en-US" altLang="ja-JP" sz="1200" b="0" u="none" dirty="0">
                        <a:solidFill>
                          <a:schemeClr val="tx1"/>
                        </a:solidFill>
                      </a:endParaRPr>
                    </a:p>
                    <a:p>
                      <a:pPr algn="l"/>
                      <a:endParaRPr kumimoji="1" lang="en-US" altLang="ja-JP" sz="1200" b="0" u="none" dirty="0">
                        <a:solidFill>
                          <a:schemeClr val="tx1"/>
                        </a:solidFill>
                      </a:endParaRPr>
                    </a:p>
                    <a:p>
                      <a:pPr algn="l"/>
                      <a:r>
                        <a:rPr kumimoji="1" lang="ja-JP" altLang="en-US" sz="1200" b="0" u="none" dirty="0">
                          <a:solidFill>
                            <a:schemeClr val="tx1"/>
                          </a:solidFill>
                        </a:rPr>
                        <a:t>・不正受給調査専任チームを全区に設置</a:t>
                      </a:r>
                      <a:endParaRPr kumimoji="1" lang="en-US" altLang="ja-JP" sz="1200" b="0" u="none" dirty="0">
                        <a:solidFill>
                          <a:schemeClr val="tx1"/>
                        </a:solidFill>
                      </a:endParaRPr>
                    </a:p>
                    <a:p>
                      <a:pPr algn="l"/>
                      <a:endParaRPr kumimoji="1" lang="en-US" altLang="ja-JP" sz="1200" b="0" u="none" dirty="0">
                        <a:solidFill>
                          <a:schemeClr val="tx1"/>
                        </a:solidFill>
                      </a:endParaRPr>
                    </a:p>
                    <a:p>
                      <a:pPr algn="l"/>
                      <a:endParaRPr kumimoji="1" lang="en-US" altLang="ja-JP" sz="1200" b="0" u="none" dirty="0">
                        <a:solidFill>
                          <a:schemeClr val="tx1"/>
                        </a:solidFill>
                      </a:endParaRPr>
                    </a:p>
                    <a:p>
                      <a:pPr algn="l"/>
                      <a:endParaRPr kumimoji="1" lang="en-US" altLang="ja-JP" sz="1200" b="0" u="none" dirty="0">
                        <a:solidFill>
                          <a:schemeClr val="tx1"/>
                        </a:solidFill>
                      </a:endParaRPr>
                    </a:p>
                    <a:p>
                      <a:pPr algn="l"/>
                      <a:endParaRPr kumimoji="1" lang="en-US" altLang="ja-JP" sz="1200" b="0" u="none" dirty="0">
                        <a:solidFill>
                          <a:schemeClr val="tx1"/>
                        </a:solidFill>
                      </a:endParaRPr>
                    </a:p>
                    <a:p>
                      <a:pPr algn="l"/>
                      <a:r>
                        <a:rPr kumimoji="1" lang="ja-JP" altLang="en-US" sz="1200" b="0" u="none" dirty="0">
                          <a:solidFill>
                            <a:schemeClr val="tx1"/>
                          </a:solidFill>
                        </a:rPr>
                        <a:t>・被保護者への適正受診支援事業に取り組み、医療扶助を適正化</a:t>
                      </a:r>
                      <a:endParaRPr kumimoji="1" lang="en-US" altLang="ja-JP" sz="1200" b="0" u="none" dirty="0">
                        <a:solidFill>
                          <a:schemeClr val="tx1"/>
                        </a:solidFill>
                      </a:endParaRPr>
                    </a:p>
                    <a:p>
                      <a:pPr algn="l"/>
                      <a:endParaRPr kumimoji="1" lang="en-US" altLang="ja-JP" sz="1200" b="0" u="none" dirty="0">
                        <a:solidFill>
                          <a:schemeClr val="tx1"/>
                        </a:solidFill>
                      </a:endParaRPr>
                    </a:p>
                    <a:p>
                      <a:pPr algn="l"/>
                      <a:endParaRPr kumimoji="1" lang="en-US" altLang="ja-JP" sz="1200" b="0" u="none" dirty="0">
                        <a:solidFill>
                          <a:schemeClr val="tx1"/>
                        </a:solidFill>
                      </a:endParaRPr>
                    </a:p>
                    <a:p>
                      <a:pPr algn="l"/>
                      <a:endParaRPr kumimoji="1" lang="en-US" altLang="ja-JP" sz="1200" b="0" u="none" dirty="0">
                        <a:solidFill>
                          <a:schemeClr val="tx1"/>
                        </a:solidFill>
                      </a:endParaRPr>
                    </a:p>
                    <a:p>
                      <a:pPr algn="l"/>
                      <a:endParaRPr kumimoji="1" lang="en-US" altLang="ja-JP" sz="1200" b="0" u="none" dirty="0">
                        <a:solidFill>
                          <a:schemeClr val="tx1"/>
                        </a:solidFill>
                      </a:endParaRPr>
                    </a:p>
                    <a:p>
                      <a:pPr algn="l"/>
                      <a:r>
                        <a:rPr kumimoji="1" lang="ja-JP" altLang="en-US" sz="1200" b="0" u="none" dirty="0">
                          <a:solidFill>
                            <a:schemeClr val="tx1"/>
                          </a:solidFill>
                        </a:rPr>
                        <a:t>・総合就職サポート事業</a:t>
                      </a:r>
                      <a:endParaRPr kumimoji="1" lang="en-US" altLang="ja-JP" sz="1200" b="0" u="none" dirty="0">
                        <a:solidFill>
                          <a:schemeClr val="tx1"/>
                        </a:solidFill>
                      </a:endParaRPr>
                    </a:p>
                    <a:p>
                      <a:pPr algn="l"/>
                      <a:r>
                        <a:rPr kumimoji="1" lang="ja-JP" altLang="en-US" sz="1200" b="0" u="none" dirty="0">
                          <a:solidFill>
                            <a:schemeClr val="tx1"/>
                          </a:solidFill>
                        </a:rPr>
                        <a:t>・ハローワークの常設窓口を区役所に設置</a:t>
                      </a:r>
                      <a:endParaRPr kumimoji="1" lang="en-US" altLang="ja-JP" sz="1200" b="0" u="none" dirty="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schemeClr val="tx1"/>
                          </a:solidFill>
                          <a:effectLst/>
                          <a:uLnTx/>
                          <a:uFillTx/>
                          <a:latin typeface="+mn-lt"/>
                          <a:ea typeface="+mn-ea"/>
                          <a:cs typeface="+mn-cs"/>
                        </a:rPr>
                        <a:t>・</a:t>
                      </a:r>
                      <a:r>
                        <a:rPr kumimoji="1" lang="en-US" altLang="ja-JP" sz="1200" b="0" i="0" u="none" strike="noStrike" kern="1200" cap="none" spc="0" normalizeH="0" baseline="0" noProof="0" dirty="0">
                          <a:ln>
                            <a:noFill/>
                          </a:ln>
                          <a:solidFill>
                            <a:schemeClr val="tx1"/>
                          </a:solidFill>
                          <a:effectLst/>
                          <a:uLnTx/>
                          <a:uFillTx/>
                          <a:latin typeface="+mn-lt"/>
                          <a:ea typeface="+mn-ea"/>
                          <a:cs typeface="+mn-cs"/>
                        </a:rPr>
                        <a:t>2018</a:t>
                      </a:r>
                      <a:r>
                        <a:rPr kumimoji="1" lang="ja-JP" altLang="en-US" sz="1200" b="0" i="0" u="none" strike="noStrike" kern="1200" cap="none" spc="0" normalizeH="0" baseline="0" noProof="0" dirty="0">
                          <a:ln>
                            <a:noFill/>
                          </a:ln>
                          <a:solidFill>
                            <a:schemeClr val="tx1"/>
                          </a:solidFill>
                          <a:effectLst/>
                          <a:uLnTx/>
                          <a:uFillTx/>
                          <a:latin typeface="+mn-lt"/>
                          <a:ea typeface="+mn-ea"/>
                          <a:cs typeface="+mn-cs"/>
                        </a:rPr>
                        <a:t>年通常国会において改正法案が審議され、生活保護法が改正された。</a:t>
                      </a:r>
                      <a:endParaRPr kumimoji="1" lang="en-US" altLang="ja-JP" sz="1200" b="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schemeClr val="tx1"/>
                          </a:solidFill>
                          <a:effectLst/>
                          <a:uLnTx/>
                          <a:uFillTx/>
                          <a:latin typeface="+mn-lt"/>
                          <a:ea typeface="+mn-ea"/>
                          <a:cs typeface="+mn-cs"/>
                        </a:rPr>
                        <a:t>　</a:t>
                      </a:r>
                      <a:endParaRPr kumimoji="1" lang="en-US" altLang="ja-JP" sz="1200" b="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schemeClr val="tx1"/>
                          </a:solidFill>
                          <a:effectLst/>
                          <a:uLnTx/>
                          <a:uFillTx/>
                          <a:latin typeface="+mn-lt"/>
                          <a:ea typeface="+mn-ea"/>
                          <a:cs typeface="+mn-cs"/>
                        </a:rPr>
                        <a:t>・被保護世帯</a:t>
                      </a:r>
                      <a:endParaRPr kumimoji="1" lang="en-US" altLang="ja-JP" sz="1200" b="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schemeClr val="tx1"/>
                          </a:solidFill>
                          <a:effectLst/>
                          <a:uLnTx/>
                          <a:uFillTx/>
                          <a:latin typeface="+mn-lt"/>
                          <a:ea typeface="+mn-ea"/>
                          <a:cs typeface="+mn-cs"/>
                        </a:rPr>
                        <a:t>　</a:t>
                      </a:r>
                      <a:r>
                        <a:rPr kumimoji="1" lang="en-US" altLang="ja-JP" sz="1200" b="0" i="0" u="none" strike="noStrike" kern="1200" cap="none" spc="0" normalizeH="0" baseline="0" noProof="0" dirty="0">
                          <a:ln>
                            <a:noFill/>
                          </a:ln>
                          <a:solidFill>
                            <a:schemeClr val="tx1"/>
                          </a:solidFill>
                          <a:effectLst/>
                          <a:uLnTx/>
                          <a:uFillTx/>
                          <a:latin typeface="+mn-lt"/>
                          <a:ea typeface="+mn-ea"/>
                          <a:cs typeface="+mn-cs"/>
                        </a:rPr>
                        <a:t>2015</a:t>
                      </a:r>
                      <a:r>
                        <a:rPr kumimoji="1" lang="ja-JP" altLang="en-US" sz="1200" b="0" i="0" u="none" strike="noStrike" kern="1200" cap="none" spc="0" normalizeH="0" baseline="0" noProof="0" dirty="0">
                          <a:ln>
                            <a:noFill/>
                          </a:ln>
                          <a:solidFill>
                            <a:schemeClr val="tx1"/>
                          </a:solidFill>
                          <a:effectLst/>
                          <a:uLnTx/>
                          <a:uFillTx/>
                          <a:latin typeface="+mn-lt"/>
                          <a:ea typeface="+mn-ea"/>
                          <a:cs typeface="+mn-cs"/>
                        </a:rPr>
                        <a:t>年</a:t>
                      </a:r>
                      <a:r>
                        <a:rPr kumimoji="1" lang="en-US" altLang="ja-JP" sz="1200" b="0" i="0" u="none" strike="noStrike" kern="1200" cap="none" spc="0" normalizeH="0" baseline="0" noProof="0" dirty="0">
                          <a:ln>
                            <a:noFill/>
                          </a:ln>
                          <a:solidFill>
                            <a:schemeClr val="tx1"/>
                          </a:solidFill>
                          <a:effectLst/>
                          <a:uLnTx/>
                          <a:uFillTx/>
                          <a:latin typeface="+mn-lt"/>
                          <a:ea typeface="+mn-ea"/>
                          <a:cs typeface="+mn-cs"/>
                        </a:rPr>
                        <a:t>7</a:t>
                      </a:r>
                      <a:r>
                        <a:rPr kumimoji="1" lang="ja-JP" altLang="en-US" sz="1200" b="0" i="0" u="none" strike="noStrike" kern="1200" cap="none" spc="0" normalizeH="0" baseline="0" noProof="0" dirty="0">
                          <a:ln>
                            <a:noFill/>
                          </a:ln>
                          <a:solidFill>
                            <a:schemeClr val="tx1"/>
                          </a:solidFill>
                          <a:effectLst/>
                          <a:uLnTx/>
                          <a:uFillTx/>
                          <a:latin typeface="+mn-lt"/>
                          <a:ea typeface="+mn-ea"/>
                          <a:cs typeface="+mn-cs"/>
                        </a:rPr>
                        <a:t>月から</a:t>
                      </a:r>
                      <a:r>
                        <a:rPr kumimoji="1" lang="en-US" altLang="ja-JP" sz="1200" b="0" i="0" u="none" strike="noStrike" kern="1200" cap="none" spc="0" normalizeH="0" baseline="0" noProof="0" dirty="0">
                          <a:ln>
                            <a:noFill/>
                          </a:ln>
                          <a:solidFill>
                            <a:schemeClr val="tx1"/>
                          </a:solidFill>
                          <a:effectLst/>
                          <a:uLnTx/>
                          <a:uFillTx/>
                          <a:latin typeface="+mn-lt"/>
                          <a:ea typeface="+mn-ea"/>
                          <a:cs typeface="+mn-cs"/>
                        </a:rPr>
                        <a:t>2017</a:t>
                      </a:r>
                      <a:r>
                        <a:rPr kumimoji="1" lang="ja-JP" altLang="en-US" sz="1200" b="0" i="0" u="none" strike="noStrike" kern="1200" cap="none" spc="0" normalizeH="0" baseline="0" noProof="0" dirty="0">
                          <a:ln>
                            <a:noFill/>
                          </a:ln>
                          <a:solidFill>
                            <a:schemeClr val="tx1"/>
                          </a:solidFill>
                          <a:effectLst/>
                          <a:uLnTx/>
                          <a:uFillTx/>
                          <a:latin typeface="+mn-lt"/>
                          <a:ea typeface="+mn-ea"/>
                          <a:cs typeface="+mn-cs"/>
                        </a:rPr>
                        <a:t>年</a:t>
                      </a:r>
                      <a:r>
                        <a:rPr kumimoji="1" lang="en-US" altLang="ja-JP" sz="1200" b="0" i="0" u="none" strike="noStrike" kern="1200" cap="none" spc="0" normalizeH="0" baseline="0" noProof="0" dirty="0">
                          <a:ln>
                            <a:noFill/>
                          </a:ln>
                          <a:solidFill>
                            <a:schemeClr val="tx1"/>
                          </a:solidFill>
                          <a:effectLst/>
                          <a:uLnTx/>
                          <a:uFillTx/>
                          <a:latin typeface="+mn-lt"/>
                          <a:ea typeface="+mn-ea"/>
                          <a:cs typeface="+mn-cs"/>
                        </a:rPr>
                        <a:t>12</a:t>
                      </a:r>
                      <a:r>
                        <a:rPr kumimoji="1" lang="ja-JP" altLang="en-US" sz="1200" b="0" i="0" u="none" strike="noStrike" kern="1200" cap="none" spc="0" normalizeH="0" baseline="0" noProof="0" dirty="0">
                          <a:ln>
                            <a:noFill/>
                          </a:ln>
                          <a:solidFill>
                            <a:schemeClr val="tx1"/>
                          </a:solidFill>
                          <a:effectLst/>
                          <a:uLnTx/>
                          <a:uFillTx/>
                          <a:latin typeface="+mn-lt"/>
                          <a:ea typeface="+mn-ea"/>
                          <a:cs typeface="+mn-cs"/>
                        </a:rPr>
                        <a:t>月まで</a:t>
                      </a:r>
                      <a:r>
                        <a:rPr kumimoji="1" lang="en-US" altLang="ja-JP" sz="1200" b="0" i="0" u="none" strike="noStrike" kern="1200" cap="none" spc="0" normalizeH="0" baseline="0" noProof="0" dirty="0">
                          <a:ln>
                            <a:noFill/>
                          </a:ln>
                          <a:solidFill>
                            <a:schemeClr val="tx1"/>
                          </a:solidFill>
                          <a:effectLst/>
                          <a:uLnTx/>
                          <a:uFillTx/>
                          <a:latin typeface="+mn-lt"/>
                          <a:ea typeface="+mn-ea"/>
                          <a:cs typeface="+mn-cs"/>
                        </a:rPr>
                        <a:t>30</a:t>
                      </a:r>
                      <a:r>
                        <a:rPr kumimoji="1" lang="ja-JP" altLang="en-US" sz="1200" b="0" i="0" u="none" strike="noStrike" kern="1200" cap="none" spc="0" normalizeH="0" baseline="0" noProof="0" dirty="0">
                          <a:ln>
                            <a:noFill/>
                          </a:ln>
                          <a:solidFill>
                            <a:schemeClr val="tx1"/>
                          </a:solidFill>
                          <a:effectLst/>
                          <a:uLnTx/>
                          <a:uFillTx/>
                          <a:latin typeface="+mn-lt"/>
                          <a:ea typeface="+mn-ea"/>
                          <a:cs typeface="+mn-cs"/>
                        </a:rPr>
                        <a:t>カ月連続で対前年同月比マイナス</a:t>
                      </a:r>
                      <a:endParaRPr kumimoji="1" lang="en-US" altLang="ja-JP" sz="1200" b="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schemeClr val="tx1"/>
                          </a:solidFill>
                          <a:effectLst/>
                          <a:uLnTx/>
                          <a:uFillTx/>
                          <a:latin typeface="+mn-lt"/>
                          <a:ea typeface="+mn-ea"/>
                          <a:cs typeface="+mn-cs"/>
                        </a:rPr>
                        <a:t>・生活保護費</a:t>
                      </a:r>
                      <a:endParaRPr kumimoji="1" lang="en-US" altLang="ja-JP" sz="1200" b="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schemeClr val="tx1"/>
                          </a:solidFill>
                          <a:effectLst/>
                          <a:uLnTx/>
                          <a:uFillTx/>
                          <a:latin typeface="+mn-lt"/>
                          <a:ea typeface="+mn-ea"/>
                          <a:cs typeface="+mn-cs"/>
                        </a:rPr>
                        <a:t>　予算額は</a:t>
                      </a:r>
                      <a:r>
                        <a:rPr kumimoji="1" lang="en-US" altLang="ja-JP" sz="1200" b="0" i="0" u="none" strike="noStrike" kern="1200" cap="none" spc="0" normalizeH="0" baseline="0" noProof="0" dirty="0">
                          <a:ln>
                            <a:noFill/>
                          </a:ln>
                          <a:solidFill>
                            <a:schemeClr val="tx1"/>
                          </a:solidFill>
                          <a:effectLst/>
                          <a:uLnTx/>
                          <a:uFillTx/>
                          <a:latin typeface="+mn-lt"/>
                          <a:ea typeface="+mn-ea"/>
                          <a:cs typeface="+mn-cs"/>
                        </a:rPr>
                        <a:t>2013</a:t>
                      </a:r>
                      <a:r>
                        <a:rPr kumimoji="1" lang="ja-JP" altLang="en-US" sz="1200" b="0" i="0" u="none" strike="noStrike" kern="1200" cap="none" spc="0" normalizeH="0" baseline="0" noProof="0" dirty="0">
                          <a:ln>
                            <a:noFill/>
                          </a:ln>
                          <a:solidFill>
                            <a:schemeClr val="tx1"/>
                          </a:solidFill>
                          <a:effectLst/>
                          <a:uLnTx/>
                          <a:uFillTx/>
                          <a:latin typeface="+mn-lt"/>
                          <a:ea typeface="+mn-ea"/>
                          <a:cs typeface="+mn-cs"/>
                        </a:rPr>
                        <a:t>年度以降、</a:t>
                      </a:r>
                      <a:r>
                        <a:rPr kumimoji="1" lang="en-US" altLang="ja-JP" sz="1200" b="0" i="0" u="none" strike="noStrike" kern="1200" cap="none" spc="0" normalizeH="0" baseline="0" noProof="0" dirty="0">
                          <a:ln>
                            <a:noFill/>
                          </a:ln>
                          <a:solidFill>
                            <a:schemeClr val="tx1"/>
                          </a:solidFill>
                          <a:effectLst/>
                          <a:uLnTx/>
                          <a:uFillTx/>
                          <a:latin typeface="+mn-lt"/>
                          <a:ea typeface="+mn-ea"/>
                          <a:cs typeface="+mn-cs"/>
                        </a:rPr>
                        <a:t>6</a:t>
                      </a:r>
                      <a:r>
                        <a:rPr kumimoji="1" lang="ja-JP" altLang="en-US" sz="1200" b="0" i="0" u="none" strike="noStrike" kern="1200" cap="none" spc="0" normalizeH="0" baseline="0" noProof="0" dirty="0">
                          <a:ln>
                            <a:noFill/>
                          </a:ln>
                          <a:solidFill>
                            <a:schemeClr val="tx1"/>
                          </a:solidFill>
                          <a:effectLst/>
                          <a:uLnTx/>
                          <a:uFillTx/>
                          <a:latin typeface="+mn-lt"/>
                          <a:ea typeface="+mn-ea"/>
                          <a:cs typeface="+mn-cs"/>
                        </a:rPr>
                        <a:t>年連続で対前年度比マイナス</a:t>
                      </a:r>
                      <a:endParaRPr kumimoji="1" lang="en-US" altLang="ja-JP" sz="1200" b="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schemeClr val="tx1"/>
                          </a:solidFill>
                          <a:effectLst/>
                          <a:uLnTx/>
                          <a:uFillTx/>
                          <a:latin typeface="+mn-lt"/>
                          <a:ea typeface="+mn-ea"/>
                          <a:cs typeface="+mn-cs"/>
                        </a:rPr>
                        <a:t>(2012</a:t>
                      </a:r>
                      <a:r>
                        <a:rPr kumimoji="1" lang="ja-JP" altLang="en-US" sz="1200" b="0" i="0" u="none" strike="noStrike" kern="1200" cap="none" spc="0" normalizeH="0" baseline="0" noProof="0" dirty="0">
                          <a:ln>
                            <a:noFill/>
                          </a:ln>
                          <a:solidFill>
                            <a:schemeClr val="tx1"/>
                          </a:solidFill>
                          <a:effectLst/>
                          <a:uLnTx/>
                          <a:uFillTx/>
                          <a:latin typeface="+mn-lt"/>
                          <a:ea typeface="+mn-ea"/>
                          <a:cs typeface="+mn-cs"/>
                        </a:rPr>
                        <a:t>年度→</a:t>
                      </a:r>
                      <a:r>
                        <a:rPr kumimoji="1" lang="en-US" altLang="ja-JP" sz="1200" b="0" i="0" u="none" strike="noStrike" kern="1200" cap="none" spc="0" normalizeH="0" baseline="0" noProof="0" dirty="0">
                          <a:ln>
                            <a:noFill/>
                          </a:ln>
                          <a:solidFill>
                            <a:schemeClr val="tx1"/>
                          </a:solidFill>
                          <a:effectLst/>
                          <a:uLnTx/>
                          <a:uFillTx/>
                          <a:latin typeface="+mn-lt"/>
                          <a:ea typeface="+mn-ea"/>
                          <a:cs typeface="+mn-cs"/>
                        </a:rPr>
                        <a:t>2018</a:t>
                      </a:r>
                      <a:r>
                        <a:rPr kumimoji="1" lang="ja-JP" altLang="en-US" sz="1200" b="0" i="0" u="none" strike="noStrike" kern="1200" cap="none" spc="0" normalizeH="0" baseline="0" noProof="0" dirty="0">
                          <a:ln>
                            <a:noFill/>
                          </a:ln>
                          <a:solidFill>
                            <a:schemeClr val="tx1"/>
                          </a:solidFill>
                          <a:effectLst/>
                          <a:uLnTx/>
                          <a:uFillTx/>
                          <a:latin typeface="+mn-lt"/>
                          <a:ea typeface="+mn-ea"/>
                          <a:cs typeface="+mn-cs"/>
                        </a:rPr>
                        <a:t>年度　▲</a:t>
                      </a:r>
                      <a:r>
                        <a:rPr kumimoji="1" lang="en-US" altLang="ja-JP" sz="1200" b="0" i="0" u="none" strike="noStrike" kern="1200" cap="none" spc="0" normalizeH="0" baseline="0" noProof="0" dirty="0">
                          <a:ln>
                            <a:noFill/>
                          </a:ln>
                          <a:solidFill>
                            <a:schemeClr val="tx1"/>
                          </a:solidFill>
                          <a:effectLst/>
                          <a:uLnTx/>
                          <a:uFillTx/>
                          <a:latin typeface="+mn-lt"/>
                          <a:ea typeface="+mn-ea"/>
                          <a:cs typeface="+mn-cs"/>
                        </a:rPr>
                        <a:t>147</a:t>
                      </a:r>
                      <a:r>
                        <a:rPr kumimoji="1" lang="ja-JP" altLang="en-US" sz="1200" b="0" i="0" u="none" strike="noStrike" kern="1200" cap="none" spc="0" normalizeH="0" baseline="0" noProof="0" dirty="0">
                          <a:ln>
                            <a:noFill/>
                          </a:ln>
                          <a:solidFill>
                            <a:schemeClr val="tx1"/>
                          </a:solidFill>
                          <a:effectLst/>
                          <a:uLnTx/>
                          <a:uFillTx/>
                          <a:latin typeface="+mn-lt"/>
                          <a:ea typeface="+mn-ea"/>
                          <a:cs typeface="+mn-cs"/>
                        </a:rPr>
                        <a:t>億円</a:t>
                      </a:r>
                      <a:r>
                        <a:rPr kumimoji="1" lang="en-US" altLang="ja-JP" sz="1200" b="0" i="0" u="none" strike="noStrike" kern="1200" cap="none" spc="0" normalizeH="0" baseline="0" noProof="0" dirty="0">
                          <a:ln>
                            <a:noFill/>
                          </a:ln>
                          <a:solidFill>
                            <a:schemeClr val="tx1"/>
                          </a:solidFill>
                          <a:effectLst/>
                          <a:uLnTx/>
                          <a:uFillTx/>
                          <a:latin typeface="+mn-lt"/>
                          <a:ea typeface="+mn-ea"/>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schemeClr val="tx1"/>
                          </a:solidFill>
                          <a:effectLst/>
                          <a:uLnTx/>
                          <a:uFillTx/>
                          <a:latin typeface="+mn-lt"/>
                          <a:ea typeface="+mn-ea"/>
                          <a:cs typeface="+mn-cs"/>
                        </a:rPr>
                        <a:t>(2017</a:t>
                      </a:r>
                      <a:r>
                        <a:rPr kumimoji="1" lang="ja-JP" altLang="en-US" sz="1200" b="0" i="0" u="none" strike="noStrike" kern="1200" cap="none" spc="0" normalizeH="0" baseline="0" noProof="0" dirty="0">
                          <a:ln>
                            <a:noFill/>
                          </a:ln>
                          <a:solidFill>
                            <a:schemeClr val="tx1"/>
                          </a:solidFill>
                          <a:effectLst/>
                          <a:uLnTx/>
                          <a:uFillTx/>
                          <a:latin typeface="+mn-lt"/>
                          <a:ea typeface="+mn-ea"/>
                          <a:cs typeface="+mn-cs"/>
                        </a:rPr>
                        <a:t>年度→</a:t>
                      </a:r>
                      <a:r>
                        <a:rPr kumimoji="1" lang="en-US" altLang="ja-JP" sz="1200" b="0" i="0" u="none" strike="noStrike" kern="1200" cap="none" spc="0" normalizeH="0" baseline="0" noProof="0" dirty="0">
                          <a:ln>
                            <a:noFill/>
                          </a:ln>
                          <a:solidFill>
                            <a:schemeClr val="tx1"/>
                          </a:solidFill>
                          <a:effectLst/>
                          <a:uLnTx/>
                          <a:uFillTx/>
                          <a:latin typeface="+mn-lt"/>
                          <a:ea typeface="+mn-ea"/>
                          <a:cs typeface="+mn-cs"/>
                        </a:rPr>
                        <a:t>2018</a:t>
                      </a:r>
                      <a:r>
                        <a:rPr kumimoji="1" lang="ja-JP" altLang="en-US" sz="1200" b="0" i="0" u="none" strike="noStrike" kern="1200" cap="none" spc="0" normalizeH="0" baseline="0" noProof="0" dirty="0">
                          <a:ln>
                            <a:noFill/>
                          </a:ln>
                          <a:solidFill>
                            <a:schemeClr val="tx1"/>
                          </a:solidFill>
                          <a:effectLst/>
                          <a:uLnTx/>
                          <a:uFillTx/>
                          <a:latin typeface="+mn-lt"/>
                          <a:ea typeface="+mn-ea"/>
                          <a:cs typeface="+mn-cs"/>
                        </a:rPr>
                        <a:t>年度　▲</a:t>
                      </a:r>
                      <a:r>
                        <a:rPr kumimoji="1" lang="en-US" altLang="ja-JP" sz="1200" b="0" i="0" u="none" strike="noStrike" kern="1200" cap="none" spc="0" normalizeH="0" baseline="0" noProof="0" dirty="0">
                          <a:ln>
                            <a:noFill/>
                          </a:ln>
                          <a:solidFill>
                            <a:schemeClr val="tx1"/>
                          </a:solidFill>
                          <a:effectLst/>
                          <a:uLnTx/>
                          <a:uFillTx/>
                          <a:latin typeface="+mn-lt"/>
                          <a:ea typeface="+mn-ea"/>
                          <a:cs typeface="+mn-cs"/>
                        </a:rPr>
                        <a:t>41</a:t>
                      </a:r>
                      <a:r>
                        <a:rPr kumimoji="1" lang="ja-JP" altLang="en-US" sz="1200" b="0" i="0" u="none" strike="noStrike" kern="1200" cap="none" spc="0" normalizeH="0" baseline="0" noProof="0" dirty="0">
                          <a:ln>
                            <a:noFill/>
                          </a:ln>
                          <a:solidFill>
                            <a:schemeClr val="tx1"/>
                          </a:solidFill>
                          <a:effectLst/>
                          <a:uLnTx/>
                          <a:uFillTx/>
                          <a:latin typeface="+mn-lt"/>
                          <a:ea typeface="+mn-ea"/>
                          <a:cs typeface="+mn-cs"/>
                        </a:rPr>
                        <a:t>億円</a:t>
                      </a:r>
                      <a:r>
                        <a:rPr kumimoji="1" lang="en-US" altLang="ja-JP" sz="1200" b="0" i="0" u="none" strike="noStrike" kern="1200" cap="none" spc="0" normalizeH="0" baseline="0" noProof="0" dirty="0">
                          <a:ln>
                            <a:noFill/>
                          </a:ln>
                          <a:solidFill>
                            <a:schemeClr val="tx1"/>
                          </a:solidFill>
                          <a:effectLst/>
                          <a:uLnTx/>
                          <a:uFillTx/>
                          <a:latin typeface="+mn-lt"/>
                          <a:ea typeface="+mn-ea"/>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srgbClr val="FF0000"/>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srgbClr val="FF0000"/>
                        </a:solidFill>
                        <a:effectLst/>
                        <a:uLnTx/>
                        <a:uFillTx/>
                        <a:latin typeface="+mn-lt"/>
                        <a:ea typeface="+mn-ea"/>
                        <a:cs typeface="+mn-cs"/>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xmlns="" val="10001"/>
                  </a:ext>
                </a:extLst>
              </a:tr>
            </a:tbl>
          </a:graphicData>
        </a:graphic>
      </p:graphicFrame>
      <p:sp>
        <p:nvSpPr>
          <p:cNvPr id="8" name="テキスト ボックス 7"/>
          <p:cNvSpPr txBox="1"/>
          <p:nvPr/>
        </p:nvSpPr>
        <p:spPr>
          <a:xfrm>
            <a:off x="8388424" y="0"/>
            <a:ext cx="720080" cy="344710"/>
          </a:xfrm>
          <a:prstGeom prst="rect">
            <a:avLst/>
          </a:prstGeom>
          <a:noFill/>
        </p:spPr>
        <p:txBody>
          <a:bodyPr wrap="square" lIns="128016" tIns="64008" rIns="128016" bIns="64008" rtlCol="0">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r>
              <a:rPr lang="en-US" altLang="ja-JP" sz="1400" dirty="0" smtClean="0"/>
              <a:t>B(78)</a:t>
            </a:r>
            <a:endParaRPr lang="en-US" altLang="ja-JP" sz="1400" dirty="0"/>
          </a:p>
        </p:txBody>
      </p:sp>
      <p:sp>
        <p:nvSpPr>
          <p:cNvPr id="9" name="スライド番号プレースホルダ 8"/>
          <p:cNvSpPr>
            <a:spLocks noGrp="1"/>
          </p:cNvSpPr>
          <p:nvPr>
            <p:ph type="sldNum" sz="quarter" idx="12"/>
          </p:nvPr>
        </p:nvSpPr>
        <p:spPr/>
        <p:txBody>
          <a:bodyPr/>
          <a:lstStyle/>
          <a:p>
            <a:fld id="{CCEC3038-1CF1-4B63-9920-55248DCFBA97}" type="slidenum">
              <a:rPr kumimoji="1" lang="ja-JP" altLang="en-US" smtClean="0"/>
              <a:pPr/>
              <a:t>210</a:t>
            </a:fld>
            <a:endParaRPr kumimoji="1" lang="ja-JP" altLang="en-US"/>
          </a:p>
        </p:txBody>
      </p:sp>
    </p:spTree>
    <p:extLst>
      <p:ext uri="{BB962C8B-B14F-4D97-AF65-F5344CB8AC3E}">
        <p14:creationId xmlns:p14="http://schemas.microsoft.com/office/powerpoint/2010/main" val="3162733826"/>
      </p:ext>
    </p:extLst>
  </p:cSld>
  <p:clrMapOvr>
    <a:masterClrMapping/>
  </p:clrMapOvr>
</p:sld>
</file>

<file path=ppt/slides/slide2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 name="角丸四角形 23"/>
          <p:cNvSpPr/>
          <p:nvPr/>
        </p:nvSpPr>
        <p:spPr>
          <a:xfrm>
            <a:off x="5213367" y="5185953"/>
            <a:ext cx="3823128" cy="1238253"/>
          </a:xfrm>
          <a:prstGeom prst="roundRect">
            <a:avLst>
              <a:gd name="adj" fmla="val 3640"/>
            </a:avLst>
          </a:prstGeom>
          <a:solidFill>
            <a:schemeClr val="accent6">
              <a:lumMod val="60000"/>
              <a:lumOff val="40000"/>
              <a:alpha val="5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1" name="角丸四角形 20"/>
          <p:cNvSpPr/>
          <p:nvPr/>
        </p:nvSpPr>
        <p:spPr>
          <a:xfrm>
            <a:off x="729995" y="4566827"/>
            <a:ext cx="3823128" cy="1238253"/>
          </a:xfrm>
          <a:prstGeom prst="roundRect">
            <a:avLst>
              <a:gd name="adj" fmla="val 3640"/>
            </a:avLst>
          </a:prstGeom>
          <a:solidFill>
            <a:schemeClr val="accent6">
              <a:lumMod val="60000"/>
              <a:lumOff val="40000"/>
              <a:alpha val="5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6" name="角丸四角形 15"/>
          <p:cNvSpPr/>
          <p:nvPr/>
        </p:nvSpPr>
        <p:spPr>
          <a:xfrm>
            <a:off x="702038" y="2204681"/>
            <a:ext cx="8334457" cy="1645861"/>
          </a:xfrm>
          <a:prstGeom prst="roundRect">
            <a:avLst>
              <a:gd name="adj" fmla="val 3640"/>
            </a:avLst>
          </a:prstGeom>
          <a:solidFill>
            <a:schemeClr val="accent6">
              <a:lumMod val="60000"/>
              <a:lumOff val="40000"/>
              <a:alpha val="5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 name="角丸四角形 2"/>
          <p:cNvSpPr/>
          <p:nvPr/>
        </p:nvSpPr>
        <p:spPr>
          <a:xfrm>
            <a:off x="69750" y="257891"/>
            <a:ext cx="8966746" cy="1082877"/>
          </a:xfrm>
          <a:prstGeom prst="roundRect">
            <a:avLst>
              <a:gd name="adj" fmla="val 0"/>
            </a:avLst>
          </a:prstGeom>
          <a:solidFill>
            <a:schemeClr val="tx2">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lIns="91536" tIns="45768" rIns="91536" bIns="45768" rtlCol="0" anchor="t"/>
          <a:lstStyle/>
          <a:p>
            <a:r>
              <a:rPr lang="ja-JP" altLang="en-US" sz="1600" dirty="0">
                <a:solidFill>
                  <a:prstClr val="white"/>
                </a:solidFill>
                <a:latin typeface="ＭＳ ゴシック" pitchFamily="49" charset="-128"/>
                <a:ea typeface="ＭＳ ゴシック" pitchFamily="49" charset="-128"/>
                <a:cs typeface="Times New Roman" pitchFamily="18" charset="0"/>
              </a:rPr>
              <a:t>被保護世帯の動向</a:t>
            </a:r>
            <a:endParaRPr lang="en-US" altLang="ja-JP" sz="1600" dirty="0">
              <a:solidFill>
                <a:prstClr val="white"/>
              </a:solidFill>
              <a:latin typeface="ＭＳ ゴシック" pitchFamily="49" charset="-128"/>
              <a:ea typeface="ＭＳ ゴシック" pitchFamily="49" charset="-128"/>
              <a:cs typeface="Times New Roman" pitchFamily="18" charset="0"/>
            </a:endParaRPr>
          </a:p>
          <a:p>
            <a:endParaRPr lang="en-US" altLang="ja-JP" sz="1700" dirty="0">
              <a:solidFill>
                <a:prstClr val="white"/>
              </a:solidFill>
              <a:latin typeface="ＭＳ ゴシック" pitchFamily="49" charset="-128"/>
              <a:ea typeface="ＭＳ ゴシック" pitchFamily="49" charset="-128"/>
              <a:cs typeface="Times New Roman" pitchFamily="18" charset="0"/>
            </a:endParaRPr>
          </a:p>
          <a:p>
            <a:endParaRPr lang="en-US" altLang="ja-JP" sz="1700" dirty="0">
              <a:solidFill>
                <a:prstClr val="white"/>
              </a:solidFill>
              <a:latin typeface="ＭＳ ゴシック" pitchFamily="49" charset="-128"/>
              <a:ea typeface="ＭＳ ゴシック" pitchFamily="49" charset="-128"/>
              <a:cs typeface="Times New Roman" pitchFamily="18" charset="0"/>
            </a:endParaRPr>
          </a:p>
          <a:p>
            <a:r>
              <a:rPr lang="ja-JP" altLang="en-US" sz="1700" dirty="0">
                <a:solidFill>
                  <a:prstClr val="white"/>
                </a:solidFill>
                <a:latin typeface="ＭＳ ゴシック" pitchFamily="49" charset="-128"/>
                <a:ea typeface="ＭＳ ゴシック" pitchFamily="49" charset="-128"/>
                <a:cs typeface="Times New Roman" pitchFamily="18" charset="0"/>
              </a:rPr>
              <a:t>　　　　　　　</a:t>
            </a:r>
            <a:endParaRPr lang="en-US" altLang="ja-JP" sz="1700" dirty="0">
              <a:solidFill>
                <a:prstClr val="white"/>
              </a:solidFill>
              <a:latin typeface="ＭＳ ゴシック" pitchFamily="49" charset="-128"/>
              <a:ea typeface="ＭＳ ゴシック" pitchFamily="49" charset="-128"/>
              <a:cs typeface="Times New Roman" pitchFamily="18" charset="0"/>
            </a:endParaRPr>
          </a:p>
        </p:txBody>
      </p:sp>
      <p:sp>
        <p:nvSpPr>
          <p:cNvPr id="5" name="角丸四角形 4"/>
          <p:cNvSpPr/>
          <p:nvPr/>
        </p:nvSpPr>
        <p:spPr>
          <a:xfrm>
            <a:off x="107504" y="668964"/>
            <a:ext cx="8856984" cy="576247"/>
          </a:xfrm>
          <a:prstGeom prst="roundRect">
            <a:avLst>
              <a:gd name="adj" fmla="val 0"/>
            </a:avLst>
          </a:prstGeom>
          <a:solidFill>
            <a:schemeClr val="bg1"/>
          </a:solidFill>
          <a:ln>
            <a:solidFill>
              <a:srgbClr val="4F81BD">
                <a:shade val="95000"/>
                <a:satMod val="105000"/>
              </a:srgbClr>
            </a:solidFill>
          </a:ln>
        </p:spPr>
        <p:style>
          <a:lnRef idx="2">
            <a:schemeClr val="accent1">
              <a:shade val="50000"/>
            </a:schemeClr>
          </a:lnRef>
          <a:fillRef idx="1">
            <a:schemeClr val="accent1"/>
          </a:fillRef>
          <a:effectRef idx="0">
            <a:schemeClr val="accent1"/>
          </a:effectRef>
          <a:fontRef idx="minor">
            <a:schemeClr val="lt1"/>
          </a:fontRef>
        </p:style>
        <p:txBody>
          <a:bodyPr lIns="91536" tIns="45768" rIns="91536" bIns="45768" rtlCol="0" anchor="ctr"/>
          <a:lstStyle/>
          <a:p>
            <a:pPr marL="181165" indent="-181165">
              <a:buFont typeface="Wingdings" pitchFamily="2" charset="2"/>
              <a:buChar char="l"/>
              <a:defRPr/>
            </a:pPr>
            <a:r>
              <a:rPr lang="en-US" altLang="ja-JP" sz="1200" dirty="0">
                <a:solidFill>
                  <a:prstClr val="black"/>
                </a:solidFill>
                <a:latin typeface="ＭＳ Ｐゴシック" panose="020B0600070205080204" pitchFamily="50" charset="-128"/>
              </a:rPr>
              <a:t>2015</a:t>
            </a:r>
            <a:r>
              <a:rPr lang="ja-JP" altLang="en-US" sz="1200" dirty="0">
                <a:solidFill>
                  <a:prstClr val="black"/>
                </a:solidFill>
                <a:latin typeface="ＭＳ Ｐゴシック" panose="020B0600070205080204" pitchFamily="50" charset="-128"/>
              </a:rPr>
              <a:t>年</a:t>
            </a:r>
            <a:r>
              <a:rPr lang="en-US" altLang="ja-JP" sz="1200" dirty="0">
                <a:solidFill>
                  <a:prstClr val="black"/>
                </a:solidFill>
                <a:latin typeface="ＭＳ Ｐゴシック" panose="020B0600070205080204" pitchFamily="50" charset="-128"/>
              </a:rPr>
              <a:t>7</a:t>
            </a:r>
            <a:r>
              <a:rPr lang="ja-JP" altLang="en-US" sz="1200" dirty="0">
                <a:solidFill>
                  <a:prstClr val="black"/>
                </a:solidFill>
                <a:latin typeface="ＭＳ Ｐゴシック" panose="020B0600070205080204" pitchFamily="50" charset="-128"/>
              </a:rPr>
              <a:t>月から</a:t>
            </a:r>
            <a:r>
              <a:rPr lang="en-US" altLang="ja-JP" sz="1200" b="1" dirty="0">
                <a:solidFill>
                  <a:schemeClr val="tx1"/>
                </a:solidFill>
                <a:latin typeface="ＭＳ Ｐゴシック" panose="020B0600070205080204" pitchFamily="50" charset="-128"/>
              </a:rPr>
              <a:t>30</a:t>
            </a:r>
            <a:r>
              <a:rPr lang="ja-JP" altLang="en-US" sz="1200" b="1" dirty="0">
                <a:solidFill>
                  <a:schemeClr val="tx1"/>
                </a:solidFill>
                <a:latin typeface="ＭＳ Ｐゴシック" panose="020B0600070205080204" pitchFamily="50" charset="-128"/>
              </a:rPr>
              <a:t>ヶ月連続で対前年同月比マイナス</a:t>
            </a:r>
          </a:p>
          <a:p>
            <a:pPr marL="181165" indent="-181165">
              <a:buFont typeface="Wingdings" pitchFamily="2" charset="2"/>
              <a:buChar char="l"/>
              <a:defRPr/>
            </a:pPr>
            <a:r>
              <a:rPr lang="ja-JP" altLang="en-US" sz="1200" dirty="0">
                <a:solidFill>
                  <a:prstClr val="black"/>
                </a:solidFill>
                <a:latin typeface="ＭＳ Ｐゴシック" panose="020B0600070205080204" pitchFamily="50" charset="-128"/>
              </a:rPr>
              <a:t>高齢世帯は増加、稼働年齢層は減少傾向　</a:t>
            </a:r>
          </a:p>
        </p:txBody>
      </p:sp>
      <p:sp>
        <p:nvSpPr>
          <p:cNvPr id="12" name="正方形/長方形 11"/>
          <p:cNvSpPr/>
          <p:nvPr/>
        </p:nvSpPr>
        <p:spPr>
          <a:xfrm>
            <a:off x="0" y="1412776"/>
            <a:ext cx="537406" cy="26700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800" dirty="0">
                <a:solidFill>
                  <a:prstClr val="black"/>
                </a:solidFill>
                <a:latin typeface="ＭＳ Ｐゴシック" panose="020B0600070205080204" pitchFamily="50" charset="-128"/>
              </a:rPr>
              <a:t>世帯数</a:t>
            </a:r>
          </a:p>
        </p:txBody>
      </p:sp>
      <p:sp>
        <p:nvSpPr>
          <p:cNvPr id="18" name="正方形/長方形 17"/>
          <p:cNvSpPr/>
          <p:nvPr/>
        </p:nvSpPr>
        <p:spPr>
          <a:xfrm>
            <a:off x="149412" y="4196463"/>
            <a:ext cx="4427984" cy="246221"/>
          </a:xfrm>
          <a:prstGeom prst="rect">
            <a:avLst/>
          </a:prstGeom>
        </p:spPr>
        <p:txBody>
          <a:bodyPr wrap="square">
            <a:spAutoFit/>
          </a:bodyPr>
          <a:lstStyle/>
          <a:p>
            <a:pPr algn="ctr"/>
            <a:r>
              <a:rPr lang="ja-JP" altLang="en-US" sz="1000" dirty="0">
                <a:solidFill>
                  <a:prstClr val="black"/>
                </a:solidFill>
                <a:latin typeface="Meiryo UI" pitchFamily="50" charset="-128"/>
                <a:ea typeface="Meiryo UI" pitchFamily="50" charset="-128"/>
                <a:cs typeface="Meiryo UI" pitchFamily="50" charset="-128"/>
              </a:rPr>
              <a:t>大阪市の高齢者世帯数の推移</a:t>
            </a:r>
          </a:p>
        </p:txBody>
      </p:sp>
      <p:sp>
        <p:nvSpPr>
          <p:cNvPr id="20" name="正方形/長方形 19"/>
          <p:cNvSpPr/>
          <p:nvPr/>
        </p:nvSpPr>
        <p:spPr>
          <a:xfrm>
            <a:off x="4662050" y="4220906"/>
            <a:ext cx="4427984" cy="246221"/>
          </a:xfrm>
          <a:prstGeom prst="rect">
            <a:avLst/>
          </a:prstGeom>
        </p:spPr>
        <p:txBody>
          <a:bodyPr wrap="square">
            <a:spAutoFit/>
          </a:bodyPr>
          <a:lstStyle/>
          <a:p>
            <a:pPr algn="ctr"/>
            <a:r>
              <a:rPr lang="ja-JP" altLang="en-US" sz="1000" dirty="0">
                <a:solidFill>
                  <a:prstClr val="black"/>
                </a:solidFill>
                <a:latin typeface="ＭＳ Ｐゴシック" panose="020B0600070205080204" pitchFamily="50" charset="-128"/>
                <a:cs typeface="Meiryo UI" pitchFamily="50" charset="-128"/>
              </a:rPr>
              <a:t>大阪市</a:t>
            </a:r>
            <a:r>
              <a:rPr lang="ja-JP" altLang="en-US" sz="1000" dirty="0">
                <a:solidFill>
                  <a:prstClr val="black"/>
                </a:solidFill>
                <a:latin typeface="Meiryo UI" pitchFamily="50" charset="-128"/>
                <a:ea typeface="Meiryo UI" pitchFamily="50" charset="-128"/>
                <a:cs typeface="Meiryo UI" pitchFamily="50" charset="-128"/>
              </a:rPr>
              <a:t>の稼働年齢層世帯（高齢者世帯以外）数の推移</a:t>
            </a:r>
          </a:p>
        </p:txBody>
      </p:sp>
      <p:sp>
        <p:nvSpPr>
          <p:cNvPr id="25" name="角丸四角形 24"/>
          <p:cNvSpPr/>
          <p:nvPr/>
        </p:nvSpPr>
        <p:spPr>
          <a:xfrm>
            <a:off x="1302929" y="752182"/>
            <a:ext cx="2476984" cy="228545"/>
          </a:xfrm>
          <a:prstGeom prst="roundRect">
            <a:avLst>
              <a:gd name="adj" fmla="val 3640"/>
            </a:avLst>
          </a:prstGeom>
          <a:solidFill>
            <a:schemeClr val="accent6">
              <a:lumMod val="60000"/>
              <a:lumOff val="40000"/>
              <a:alpha val="3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7" name="スライド番号プレースホルダ 14"/>
          <p:cNvSpPr>
            <a:spLocks noGrp="1"/>
          </p:cNvSpPr>
          <p:nvPr>
            <p:ph type="sldNum" sz="quarter" idx="12"/>
          </p:nvPr>
        </p:nvSpPr>
        <p:spPr>
          <a:xfrm>
            <a:off x="8407474" y="6669360"/>
            <a:ext cx="720080" cy="177924"/>
          </a:xfrm>
        </p:spPr>
        <p:txBody>
          <a:bodyPr/>
          <a:lstStyle/>
          <a:p>
            <a:fld id="{4BAB86B2-B136-4CEC-A9A3-104B6C4A5237}" type="slidenum">
              <a:rPr lang="en-US" altLang="ja-JP" smtClean="0">
                <a:solidFill>
                  <a:prstClr val="black">
                    <a:tint val="75000"/>
                  </a:prstClr>
                </a:solidFill>
              </a:rPr>
              <a:t>211</a:t>
            </a:fld>
            <a:endParaRPr lang="ja-JP" altLang="en-US" dirty="0">
              <a:solidFill>
                <a:prstClr val="black">
                  <a:tint val="75000"/>
                </a:prstClr>
              </a:solidFill>
            </a:endParaRPr>
          </a:p>
        </p:txBody>
      </p:sp>
      <p:pic>
        <p:nvPicPr>
          <p:cNvPr id="2" name="図 1"/>
          <p:cNvPicPr>
            <a:picLocks noChangeAspect="1"/>
          </p:cNvPicPr>
          <p:nvPr/>
        </p:nvPicPr>
        <p:blipFill>
          <a:blip r:embed="rId3"/>
          <a:stretch>
            <a:fillRect/>
          </a:stretch>
        </p:blipFill>
        <p:spPr>
          <a:xfrm>
            <a:off x="35496" y="1390818"/>
            <a:ext cx="8992379" cy="2816596"/>
          </a:xfrm>
          <a:prstGeom prst="rect">
            <a:avLst/>
          </a:prstGeom>
        </p:spPr>
      </p:pic>
      <p:pic>
        <p:nvPicPr>
          <p:cNvPr id="4" name="図 3"/>
          <p:cNvPicPr>
            <a:picLocks noChangeAspect="1"/>
          </p:cNvPicPr>
          <p:nvPr/>
        </p:nvPicPr>
        <p:blipFill>
          <a:blip r:embed="rId4"/>
          <a:stretch>
            <a:fillRect/>
          </a:stretch>
        </p:blipFill>
        <p:spPr>
          <a:xfrm>
            <a:off x="157724" y="4399111"/>
            <a:ext cx="4395597" cy="2274005"/>
          </a:xfrm>
          <a:prstGeom prst="rect">
            <a:avLst/>
          </a:prstGeom>
        </p:spPr>
      </p:pic>
      <p:pic>
        <p:nvPicPr>
          <p:cNvPr id="6" name="図 5"/>
          <p:cNvPicPr>
            <a:picLocks noChangeAspect="1"/>
          </p:cNvPicPr>
          <p:nvPr/>
        </p:nvPicPr>
        <p:blipFill>
          <a:blip r:embed="rId5"/>
          <a:stretch>
            <a:fillRect/>
          </a:stretch>
        </p:blipFill>
        <p:spPr>
          <a:xfrm>
            <a:off x="4801914" y="4390862"/>
            <a:ext cx="4145639" cy="2304488"/>
          </a:xfrm>
          <a:prstGeom prst="rect">
            <a:avLst/>
          </a:prstGeom>
        </p:spPr>
      </p:pic>
    </p:spTree>
    <p:extLst>
      <p:ext uri="{BB962C8B-B14F-4D97-AF65-F5344CB8AC3E}">
        <p14:creationId xmlns:p14="http://schemas.microsoft.com/office/powerpoint/2010/main" val="1793427766"/>
      </p:ext>
    </p:extLst>
  </p:cSld>
  <p:clrMapOvr>
    <a:masterClrMapping/>
  </p:clrMapOvr>
</p:sld>
</file>

<file path=ppt/slides/slide2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 name="角丸四角形 35"/>
          <p:cNvSpPr/>
          <p:nvPr/>
        </p:nvSpPr>
        <p:spPr>
          <a:xfrm>
            <a:off x="6470630" y="1673336"/>
            <a:ext cx="2197626" cy="4849055"/>
          </a:xfrm>
          <a:prstGeom prst="roundRect">
            <a:avLst>
              <a:gd name="adj" fmla="val 3640"/>
            </a:avLst>
          </a:prstGeom>
          <a:solidFill>
            <a:schemeClr val="accent6">
              <a:lumMod val="60000"/>
              <a:lumOff val="40000"/>
              <a:alpha val="5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5" name="角丸四角形 34"/>
          <p:cNvSpPr/>
          <p:nvPr/>
        </p:nvSpPr>
        <p:spPr>
          <a:xfrm>
            <a:off x="47520" y="1271517"/>
            <a:ext cx="4310368" cy="5236184"/>
          </a:xfrm>
          <a:prstGeom prst="roundRect">
            <a:avLst>
              <a:gd name="adj" fmla="val 3640"/>
            </a:avLst>
          </a:prstGeom>
          <a:solidFill>
            <a:schemeClr val="accent6">
              <a:lumMod val="60000"/>
              <a:lumOff val="40000"/>
              <a:alpha val="5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 name="角丸四角形 12"/>
          <p:cNvSpPr/>
          <p:nvPr/>
        </p:nvSpPr>
        <p:spPr>
          <a:xfrm>
            <a:off x="611558" y="1359586"/>
            <a:ext cx="3567716" cy="269214"/>
          </a:xfrm>
          <a:prstGeom prst="roundRect">
            <a:avLst/>
          </a:prstGeom>
          <a:solidFill>
            <a:schemeClr val="bg1"/>
          </a:solidFill>
          <a:ln w="12700">
            <a:solidFill>
              <a:srgbClr val="4F81BD">
                <a:shade val="95000"/>
                <a:satMod val="105000"/>
              </a:srgbClr>
            </a:solidFill>
          </a:ln>
        </p:spPr>
        <p:style>
          <a:lnRef idx="2">
            <a:schemeClr val="accent1">
              <a:shade val="50000"/>
            </a:schemeClr>
          </a:lnRef>
          <a:fillRef idx="1">
            <a:schemeClr val="accent1"/>
          </a:fillRef>
          <a:effectRef idx="0">
            <a:schemeClr val="accent1"/>
          </a:effectRef>
          <a:fontRef idx="minor">
            <a:schemeClr val="lt1"/>
          </a:fontRef>
        </p:style>
        <p:txBody>
          <a:bodyPr lIns="91527" tIns="45763" rIns="91527" bIns="45763" rtlCol="0" anchor="ctr"/>
          <a:lstStyle/>
          <a:p>
            <a:pPr marL="181146" indent="-181146" algn="ctr">
              <a:defRPr/>
            </a:pPr>
            <a:r>
              <a:rPr lang="ja-JP" altLang="en-US" sz="1200" dirty="0">
                <a:solidFill>
                  <a:prstClr val="black"/>
                </a:solidFill>
                <a:latin typeface="Meiryo UI" pitchFamily="50" charset="-128"/>
                <a:ea typeface="Meiryo UI" pitchFamily="50" charset="-128"/>
                <a:cs typeface="Meiryo UI" pitchFamily="50" charset="-128"/>
              </a:rPr>
              <a:t>決算額の推移</a:t>
            </a:r>
          </a:p>
        </p:txBody>
      </p:sp>
      <p:sp>
        <p:nvSpPr>
          <p:cNvPr id="14" name="角丸四角形 13"/>
          <p:cNvSpPr/>
          <p:nvPr/>
        </p:nvSpPr>
        <p:spPr>
          <a:xfrm>
            <a:off x="4825035" y="1352706"/>
            <a:ext cx="3710858" cy="276094"/>
          </a:xfrm>
          <a:prstGeom prst="roundRect">
            <a:avLst/>
          </a:prstGeom>
          <a:solidFill>
            <a:schemeClr val="bg1"/>
          </a:solidFill>
          <a:ln w="12700">
            <a:solidFill>
              <a:srgbClr val="4F81BD">
                <a:shade val="95000"/>
                <a:satMod val="105000"/>
              </a:srgbClr>
            </a:solidFill>
          </a:ln>
        </p:spPr>
        <p:style>
          <a:lnRef idx="2">
            <a:schemeClr val="accent1">
              <a:shade val="50000"/>
            </a:schemeClr>
          </a:lnRef>
          <a:fillRef idx="1">
            <a:schemeClr val="accent1"/>
          </a:fillRef>
          <a:effectRef idx="0">
            <a:schemeClr val="accent1"/>
          </a:effectRef>
          <a:fontRef idx="minor">
            <a:schemeClr val="lt1"/>
          </a:fontRef>
        </p:style>
        <p:txBody>
          <a:bodyPr lIns="91527" tIns="45763" rIns="91527" bIns="45763" rtlCol="0" anchor="ctr"/>
          <a:lstStyle/>
          <a:p>
            <a:pPr marL="181146" indent="-181146" algn="ctr">
              <a:defRPr/>
            </a:pPr>
            <a:r>
              <a:rPr lang="ja-JP" altLang="en-US" sz="1200" dirty="0">
                <a:solidFill>
                  <a:prstClr val="black"/>
                </a:solidFill>
                <a:latin typeface="Meiryo UI" pitchFamily="50" charset="-128"/>
                <a:ea typeface="Meiryo UI" pitchFamily="50" charset="-128"/>
                <a:cs typeface="Meiryo UI" pitchFamily="50" charset="-128"/>
              </a:rPr>
              <a:t>予算額の推移</a:t>
            </a:r>
          </a:p>
        </p:txBody>
      </p:sp>
      <p:sp>
        <p:nvSpPr>
          <p:cNvPr id="17" name="角丸四角形 16"/>
          <p:cNvSpPr/>
          <p:nvPr/>
        </p:nvSpPr>
        <p:spPr>
          <a:xfrm>
            <a:off x="72008" y="188640"/>
            <a:ext cx="8964488" cy="1082877"/>
          </a:xfrm>
          <a:prstGeom prst="roundRect">
            <a:avLst>
              <a:gd name="adj" fmla="val 0"/>
            </a:avLst>
          </a:prstGeom>
          <a:solidFill>
            <a:schemeClr val="tx2">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lIns="91536" tIns="45768" rIns="91536" bIns="45768" rtlCol="0" anchor="t"/>
          <a:lstStyle/>
          <a:p>
            <a:r>
              <a:rPr lang="ja-JP" altLang="en-US" sz="1600" dirty="0">
                <a:solidFill>
                  <a:prstClr val="white"/>
                </a:solidFill>
                <a:latin typeface="ＭＳ ゴシック" pitchFamily="49" charset="-128"/>
                <a:ea typeface="ＭＳ ゴシック" pitchFamily="49" charset="-128"/>
                <a:cs typeface="Times New Roman" pitchFamily="18" charset="0"/>
              </a:rPr>
              <a:t>生活保護費の動向</a:t>
            </a:r>
            <a:endParaRPr lang="en-US" altLang="ja-JP" sz="1600" dirty="0">
              <a:solidFill>
                <a:prstClr val="white"/>
              </a:solidFill>
              <a:latin typeface="ＭＳ ゴシック" pitchFamily="49" charset="-128"/>
              <a:ea typeface="ＭＳ ゴシック" pitchFamily="49" charset="-128"/>
              <a:cs typeface="Times New Roman" pitchFamily="18" charset="0"/>
            </a:endParaRPr>
          </a:p>
          <a:p>
            <a:endParaRPr lang="en-US" altLang="ja-JP" sz="1700" dirty="0">
              <a:solidFill>
                <a:prstClr val="white"/>
              </a:solidFill>
              <a:latin typeface="ＭＳ ゴシック" pitchFamily="49" charset="-128"/>
              <a:ea typeface="ＭＳ ゴシック" pitchFamily="49" charset="-128"/>
              <a:cs typeface="Times New Roman" pitchFamily="18" charset="0"/>
            </a:endParaRPr>
          </a:p>
          <a:p>
            <a:endParaRPr lang="en-US" altLang="ja-JP" sz="1700" dirty="0">
              <a:solidFill>
                <a:prstClr val="white"/>
              </a:solidFill>
              <a:latin typeface="ＭＳ ゴシック" pitchFamily="49" charset="-128"/>
              <a:ea typeface="ＭＳ ゴシック" pitchFamily="49" charset="-128"/>
              <a:cs typeface="Times New Roman" pitchFamily="18" charset="0"/>
            </a:endParaRPr>
          </a:p>
          <a:p>
            <a:r>
              <a:rPr lang="ja-JP" altLang="en-US" sz="1700" dirty="0">
                <a:solidFill>
                  <a:prstClr val="white"/>
                </a:solidFill>
                <a:latin typeface="ＭＳ ゴシック" pitchFamily="49" charset="-128"/>
                <a:ea typeface="ＭＳ ゴシック" pitchFamily="49" charset="-128"/>
                <a:cs typeface="Times New Roman" pitchFamily="18" charset="0"/>
              </a:rPr>
              <a:t>　　　　　　　</a:t>
            </a:r>
            <a:endParaRPr lang="en-US" altLang="ja-JP" sz="1700" dirty="0">
              <a:solidFill>
                <a:prstClr val="white"/>
              </a:solidFill>
              <a:latin typeface="ＭＳ ゴシック" pitchFamily="49" charset="-128"/>
              <a:ea typeface="ＭＳ ゴシック" pitchFamily="49" charset="-128"/>
              <a:cs typeface="Times New Roman" pitchFamily="18" charset="0"/>
            </a:endParaRPr>
          </a:p>
        </p:txBody>
      </p:sp>
      <p:sp>
        <p:nvSpPr>
          <p:cNvPr id="18" name="角丸四角形 17"/>
          <p:cNvSpPr/>
          <p:nvPr/>
        </p:nvSpPr>
        <p:spPr>
          <a:xfrm>
            <a:off x="260468" y="548680"/>
            <a:ext cx="8632011" cy="628411"/>
          </a:xfrm>
          <a:prstGeom prst="roundRect">
            <a:avLst>
              <a:gd name="adj" fmla="val 0"/>
            </a:avLst>
          </a:prstGeom>
          <a:solidFill>
            <a:schemeClr val="bg1"/>
          </a:solidFill>
          <a:ln>
            <a:solidFill>
              <a:srgbClr val="4F81BD">
                <a:shade val="95000"/>
                <a:satMod val="105000"/>
              </a:srgbClr>
            </a:solidFill>
          </a:ln>
        </p:spPr>
        <p:style>
          <a:lnRef idx="2">
            <a:schemeClr val="accent1">
              <a:shade val="50000"/>
            </a:schemeClr>
          </a:lnRef>
          <a:fillRef idx="1">
            <a:schemeClr val="accent1"/>
          </a:fillRef>
          <a:effectRef idx="0">
            <a:schemeClr val="accent1"/>
          </a:effectRef>
          <a:fontRef idx="minor">
            <a:schemeClr val="lt1"/>
          </a:fontRef>
        </p:style>
        <p:txBody>
          <a:bodyPr lIns="91536" tIns="45768" rIns="91536" bIns="45768" rtlCol="0" anchor="ctr"/>
          <a:lstStyle/>
          <a:p>
            <a:pPr marL="181165" indent="-181165">
              <a:buFont typeface="Wingdings" pitchFamily="2" charset="2"/>
              <a:buChar char="l"/>
              <a:defRPr/>
            </a:pPr>
            <a:r>
              <a:rPr lang="ja-JP" altLang="en-US" sz="1200" dirty="0">
                <a:solidFill>
                  <a:prstClr val="black"/>
                </a:solidFill>
                <a:latin typeface="ＭＳ Ｐゴシック" panose="020B0600070205080204" pitchFamily="50" charset="-128"/>
              </a:rPr>
              <a:t>予算額は</a:t>
            </a:r>
            <a:r>
              <a:rPr lang="en-US" altLang="ja-JP" sz="1200" b="1" dirty="0">
                <a:solidFill>
                  <a:schemeClr val="tx1"/>
                </a:solidFill>
                <a:latin typeface="ＭＳ Ｐゴシック" panose="020B0600070205080204" pitchFamily="50" charset="-128"/>
              </a:rPr>
              <a:t>6</a:t>
            </a:r>
            <a:r>
              <a:rPr lang="ja-JP" altLang="en-US" sz="1200" b="1" dirty="0">
                <a:solidFill>
                  <a:schemeClr val="tx1"/>
                </a:solidFill>
                <a:latin typeface="ＭＳ Ｐゴシック" panose="020B0600070205080204" pitchFamily="50" charset="-128"/>
              </a:rPr>
              <a:t>年連続で対前年度比マイナス</a:t>
            </a:r>
            <a:r>
              <a:rPr lang="ja-JP" altLang="en-US" sz="1200" b="1" dirty="0">
                <a:solidFill>
                  <a:prstClr val="black"/>
                </a:solidFill>
                <a:latin typeface="ＭＳ Ｐゴシック" panose="020B0600070205080204" pitchFamily="50" charset="-128"/>
              </a:rPr>
              <a:t>　</a:t>
            </a:r>
            <a:endParaRPr lang="en-US" altLang="ja-JP" sz="1200" b="1" u="sng" dirty="0">
              <a:solidFill>
                <a:prstClr val="black"/>
              </a:solidFill>
              <a:latin typeface="ＭＳ Ｐゴシック" panose="020B0600070205080204" pitchFamily="50" charset="-128"/>
            </a:endParaRPr>
          </a:p>
          <a:p>
            <a:pPr>
              <a:defRPr/>
            </a:pPr>
            <a:r>
              <a:rPr lang="ja-JP" altLang="en-US" sz="1200" b="1" dirty="0">
                <a:solidFill>
                  <a:prstClr val="black"/>
                </a:solidFill>
                <a:latin typeface="ＭＳ Ｐゴシック" panose="020B0600070205080204" pitchFamily="50" charset="-128"/>
              </a:rPr>
              <a:t>　　</a:t>
            </a:r>
            <a:r>
              <a:rPr lang="en-US" altLang="ja-JP" sz="1400" dirty="0">
                <a:solidFill>
                  <a:prstClr val="black"/>
                </a:solidFill>
                <a:latin typeface="ＭＳ Ｐゴシック" panose="020B0600070205080204" pitchFamily="50" charset="-128"/>
              </a:rPr>
              <a:t>2012</a:t>
            </a:r>
            <a:r>
              <a:rPr lang="ja-JP" altLang="ja-JP" sz="1400" dirty="0">
                <a:solidFill>
                  <a:prstClr val="black"/>
                </a:solidFill>
                <a:latin typeface="ＭＳ Ｐゴシック" panose="020B0600070205080204" pitchFamily="50" charset="-128"/>
              </a:rPr>
              <a:t>：</a:t>
            </a:r>
            <a:r>
              <a:rPr lang="en-US" altLang="ja-JP" sz="1400" dirty="0">
                <a:solidFill>
                  <a:prstClr val="black"/>
                </a:solidFill>
                <a:latin typeface="ＭＳ Ｐゴシック" panose="020B0600070205080204" pitchFamily="50" charset="-128"/>
              </a:rPr>
              <a:t>2,970</a:t>
            </a:r>
            <a:r>
              <a:rPr lang="ja-JP" altLang="ja-JP" sz="1400" dirty="0">
                <a:solidFill>
                  <a:prstClr val="black"/>
                </a:solidFill>
                <a:latin typeface="ＭＳ Ｐゴシック" panose="020B0600070205080204" pitchFamily="50" charset="-128"/>
              </a:rPr>
              <a:t>億円→</a:t>
            </a:r>
            <a:r>
              <a:rPr lang="en-US" altLang="ja-JP" sz="1400" dirty="0">
                <a:solidFill>
                  <a:prstClr val="black"/>
                </a:solidFill>
                <a:latin typeface="ＭＳ Ｐゴシック" panose="020B0600070205080204" pitchFamily="50" charset="-128"/>
              </a:rPr>
              <a:t>2013</a:t>
            </a:r>
            <a:r>
              <a:rPr lang="ja-JP" altLang="ja-JP" sz="1400" dirty="0">
                <a:solidFill>
                  <a:prstClr val="black"/>
                </a:solidFill>
                <a:latin typeface="ＭＳ Ｐゴシック" panose="020B0600070205080204" pitchFamily="50" charset="-128"/>
              </a:rPr>
              <a:t>：</a:t>
            </a:r>
            <a:r>
              <a:rPr lang="en-US" altLang="ja-JP" sz="1400" dirty="0">
                <a:solidFill>
                  <a:prstClr val="black"/>
                </a:solidFill>
                <a:latin typeface="ＭＳ Ｐゴシック" panose="020B0600070205080204" pitchFamily="50" charset="-128"/>
              </a:rPr>
              <a:t>2,967</a:t>
            </a:r>
            <a:r>
              <a:rPr lang="ja-JP" altLang="ja-JP" sz="1400" dirty="0">
                <a:solidFill>
                  <a:prstClr val="black"/>
                </a:solidFill>
                <a:latin typeface="ＭＳ Ｐゴシック" panose="020B0600070205080204" pitchFamily="50" charset="-128"/>
              </a:rPr>
              <a:t>億円（▲</a:t>
            </a:r>
            <a:r>
              <a:rPr lang="en-US" altLang="ja-JP" sz="1400" dirty="0">
                <a:solidFill>
                  <a:prstClr val="black"/>
                </a:solidFill>
                <a:latin typeface="ＭＳ Ｐゴシック" panose="020B0600070205080204" pitchFamily="50" charset="-128"/>
              </a:rPr>
              <a:t>3</a:t>
            </a:r>
            <a:r>
              <a:rPr lang="ja-JP" altLang="ja-JP" sz="1400" dirty="0">
                <a:solidFill>
                  <a:prstClr val="black"/>
                </a:solidFill>
                <a:latin typeface="ＭＳ Ｐゴシック" panose="020B0600070205080204" pitchFamily="50" charset="-128"/>
              </a:rPr>
              <a:t>億円）→</a:t>
            </a:r>
            <a:r>
              <a:rPr lang="en-US" altLang="ja-JP" sz="1400" dirty="0">
                <a:solidFill>
                  <a:prstClr val="black"/>
                </a:solidFill>
                <a:latin typeface="ＭＳ Ｐゴシック" panose="020B0600070205080204" pitchFamily="50" charset="-128"/>
              </a:rPr>
              <a:t>2014 </a:t>
            </a:r>
            <a:r>
              <a:rPr lang="ja-JP" altLang="ja-JP" sz="1400" dirty="0">
                <a:solidFill>
                  <a:prstClr val="black"/>
                </a:solidFill>
                <a:latin typeface="ＭＳ Ｐゴシック" panose="020B0600070205080204" pitchFamily="50" charset="-128"/>
              </a:rPr>
              <a:t>：</a:t>
            </a:r>
            <a:r>
              <a:rPr lang="en-US" altLang="ja-JP" sz="1400" dirty="0">
                <a:solidFill>
                  <a:prstClr val="black"/>
                </a:solidFill>
                <a:latin typeface="ＭＳ Ｐゴシック" panose="020B0600070205080204" pitchFamily="50" charset="-128"/>
              </a:rPr>
              <a:t>2,944</a:t>
            </a:r>
            <a:r>
              <a:rPr lang="ja-JP" altLang="ja-JP" sz="1400" dirty="0">
                <a:solidFill>
                  <a:prstClr val="black"/>
                </a:solidFill>
                <a:latin typeface="ＭＳ Ｐゴシック" panose="020B0600070205080204" pitchFamily="50" charset="-128"/>
              </a:rPr>
              <a:t>億円（▲</a:t>
            </a:r>
            <a:r>
              <a:rPr lang="en-US" altLang="ja-JP" sz="1400" dirty="0">
                <a:solidFill>
                  <a:prstClr val="black"/>
                </a:solidFill>
                <a:latin typeface="ＭＳ Ｐゴシック" panose="020B0600070205080204" pitchFamily="50" charset="-128"/>
              </a:rPr>
              <a:t>23</a:t>
            </a:r>
            <a:r>
              <a:rPr lang="ja-JP" altLang="ja-JP" sz="1400" dirty="0">
                <a:solidFill>
                  <a:prstClr val="black"/>
                </a:solidFill>
                <a:latin typeface="ＭＳ Ｐゴシック" panose="020B0600070205080204" pitchFamily="50" charset="-128"/>
              </a:rPr>
              <a:t>億円）</a:t>
            </a:r>
            <a:r>
              <a:rPr lang="ja-JP" altLang="ja-JP" sz="1400" dirty="0">
                <a:solidFill>
                  <a:schemeClr val="tx1"/>
                </a:solidFill>
                <a:latin typeface="ＭＳ Ｐゴシック" panose="020B0600070205080204" pitchFamily="50" charset="-128"/>
              </a:rPr>
              <a:t>→</a:t>
            </a:r>
            <a:r>
              <a:rPr lang="en-US" altLang="ja-JP" sz="1400" dirty="0">
                <a:solidFill>
                  <a:schemeClr val="tx1"/>
                </a:solidFill>
                <a:latin typeface="ＭＳ Ｐゴシック" panose="020B0600070205080204" pitchFamily="50" charset="-128"/>
              </a:rPr>
              <a:t>2015 </a:t>
            </a:r>
            <a:r>
              <a:rPr lang="ja-JP" altLang="ja-JP" sz="1400" dirty="0">
                <a:solidFill>
                  <a:schemeClr val="tx1"/>
                </a:solidFill>
                <a:latin typeface="ＭＳ Ｐゴシック" panose="020B0600070205080204" pitchFamily="50" charset="-128"/>
              </a:rPr>
              <a:t>：</a:t>
            </a:r>
            <a:r>
              <a:rPr lang="en-US" altLang="ja-JP" sz="1400" dirty="0">
                <a:solidFill>
                  <a:schemeClr val="tx1"/>
                </a:solidFill>
                <a:latin typeface="ＭＳ Ｐゴシック" panose="020B0600070205080204" pitchFamily="50" charset="-128"/>
              </a:rPr>
              <a:t>2,912</a:t>
            </a:r>
            <a:r>
              <a:rPr lang="ja-JP" altLang="ja-JP" sz="1400" dirty="0">
                <a:solidFill>
                  <a:schemeClr val="tx1"/>
                </a:solidFill>
                <a:latin typeface="ＭＳ Ｐゴシック" panose="020B0600070205080204" pitchFamily="50" charset="-128"/>
              </a:rPr>
              <a:t>億円（▲</a:t>
            </a:r>
            <a:r>
              <a:rPr lang="en-US" altLang="ja-JP" sz="1400" dirty="0">
                <a:solidFill>
                  <a:schemeClr val="tx1"/>
                </a:solidFill>
                <a:latin typeface="ＭＳ Ｐゴシック" panose="020B0600070205080204" pitchFamily="50" charset="-128"/>
              </a:rPr>
              <a:t>32</a:t>
            </a:r>
            <a:r>
              <a:rPr lang="ja-JP" altLang="ja-JP" sz="1400" dirty="0">
                <a:solidFill>
                  <a:schemeClr val="tx1"/>
                </a:solidFill>
                <a:latin typeface="ＭＳ Ｐゴシック" panose="020B0600070205080204" pitchFamily="50" charset="-128"/>
              </a:rPr>
              <a:t>億円）</a:t>
            </a:r>
            <a:endParaRPr lang="en-US" altLang="ja-JP" sz="1400" b="1" dirty="0">
              <a:solidFill>
                <a:schemeClr val="tx1"/>
              </a:solidFill>
              <a:latin typeface="ＭＳ Ｐゴシック" panose="020B0600070205080204" pitchFamily="50" charset="-128"/>
            </a:endParaRPr>
          </a:p>
          <a:p>
            <a:pPr>
              <a:defRPr/>
            </a:pPr>
            <a:r>
              <a:rPr lang="ja-JP" altLang="ja-JP" sz="1400" dirty="0">
                <a:solidFill>
                  <a:schemeClr val="tx1"/>
                </a:solidFill>
                <a:latin typeface="ＭＳ Ｐゴシック" panose="020B0600070205080204" pitchFamily="50" charset="-128"/>
              </a:rPr>
              <a:t>→</a:t>
            </a:r>
            <a:r>
              <a:rPr lang="en-US" altLang="ja-JP" sz="1400" dirty="0">
                <a:solidFill>
                  <a:schemeClr val="tx1"/>
                </a:solidFill>
                <a:latin typeface="ＭＳ Ｐゴシック" panose="020B0600070205080204" pitchFamily="50" charset="-128"/>
              </a:rPr>
              <a:t>2016 </a:t>
            </a:r>
            <a:r>
              <a:rPr lang="ja-JP" altLang="ja-JP" sz="1400" dirty="0">
                <a:solidFill>
                  <a:schemeClr val="tx1"/>
                </a:solidFill>
                <a:latin typeface="ＭＳ Ｐゴシック" panose="020B0600070205080204" pitchFamily="50" charset="-128"/>
              </a:rPr>
              <a:t>：</a:t>
            </a:r>
            <a:r>
              <a:rPr lang="en-US" altLang="ja-JP" sz="1400" dirty="0">
                <a:solidFill>
                  <a:schemeClr val="tx1"/>
                </a:solidFill>
                <a:latin typeface="ＭＳ Ｐゴシック" panose="020B0600070205080204" pitchFamily="50" charset="-128"/>
              </a:rPr>
              <a:t>2,882</a:t>
            </a:r>
            <a:r>
              <a:rPr lang="ja-JP" altLang="ja-JP" sz="1400" dirty="0">
                <a:solidFill>
                  <a:schemeClr val="tx1"/>
                </a:solidFill>
                <a:latin typeface="ＭＳ Ｐゴシック" panose="020B0600070205080204" pitchFamily="50" charset="-128"/>
              </a:rPr>
              <a:t>億円（▲</a:t>
            </a:r>
            <a:r>
              <a:rPr lang="en-US" altLang="ja-JP" sz="1400" dirty="0">
                <a:solidFill>
                  <a:schemeClr val="tx1"/>
                </a:solidFill>
                <a:latin typeface="ＭＳ Ｐゴシック" panose="020B0600070205080204" pitchFamily="50" charset="-128"/>
              </a:rPr>
              <a:t>30</a:t>
            </a:r>
            <a:r>
              <a:rPr lang="ja-JP" altLang="ja-JP" sz="1400" dirty="0">
                <a:solidFill>
                  <a:schemeClr val="tx1"/>
                </a:solidFill>
                <a:latin typeface="ＭＳ Ｐゴシック" panose="020B0600070205080204" pitchFamily="50" charset="-128"/>
              </a:rPr>
              <a:t>億円）→</a:t>
            </a:r>
            <a:r>
              <a:rPr lang="en-US" altLang="ja-JP" sz="1400" dirty="0">
                <a:solidFill>
                  <a:schemeClr val="tx1"/>
                </a:solidFill>
                <a:latin typeface="ＭＳ Ｐゴシック" panose="020B0600070205080204" pitchFamily="50" charset="-128"/>
              </a:rPr>
              <a:t>2017 </a:t>
            </a:r>
            <a:r>
              <a:rPr lang="ja-JP" altLang="ja-JP" sz="1400" dirty="0">
                <a:solidFill>
                  <a:schemeClr val="tx1"/>
                </a:solidFill>
                <a:latin typeface="ＭＳ Ｐゴシック" panose="020B0600070205080204" pitchFamily="50" charset="-128"/>
              </a:rPr>
              <a:t>：</a:t>
            </a:r>
            <a:r>
              <a:rPr lang="en-US" altLang="ja-JP" sz="1400" dirty="0">
                <a:solidFill>
                  <a:schemeClr val="tx1"/>
                </a:solidFill>
                <a:latin typeface="ＭＳ Ｐゴシック" panose="020B0600070205080204" pitchFamily="50" charset="-128"/>
              </a:rPr>
              <a:t>2,864</a:t>
            </a:r>
            <a:r>
              <a:rPr lang="ja-JP" altLang="ja-JP" sz="1400" dirty="0">
                <a:solidFill>
                  <a:schemeClr val="tx1"/>
                </a:solidFill>
                <a:latin typeface="ＭＳ Ｐゴシック" panose="020B0600070205080204" pitchFamily="50" charset="-128"/>
              </a:rPr>
              <a:t>億円（▲</a:t>
            </a:r>
            <a:r>
              <a:rPr lang="en-US" altLang="ja-JP" sz="1400" dirty="0">
                <a:solidFill>
                  <a:schemeClr val="tx1"/>
                </a:solidFill>
                <a:latin typeface="ＭＳ Ｐゴシック" panose="020B0600070205080204" pitchFamily="50" charset="-128"/>
              </a:rPr>
              <a:t>18</a:t>
            </a:r>
            <a:r>
              <a:rPr lang="ja-JP" altLang="ja-JP" sz="1400" dirty="0">
                <a:solidFill>
                  <a:schemeClr val="tx1"/>
                </a:solidFill>
                <a:latin typeface="ＭＳ Ｐゴシック" panose="020B0600070205080204" pitchFamily="50" charset="-128"/>
              </a:rPr>
              <a:t>億円）→</a:t>
            </a:r>
            <a:r>
              <a:rPr lang="en-US" altLang="ja-JP" sz="1400" dirty="0">
                <a:solidFill>
                  <a:schemeClr val="tx1"/>
                </a:solidFill>
                <a:latin typeface="ＭＳ Ｐゴシック" panose="020B0600070205080204" pitchFamily="50" charset="-128"/>
              </a:rPr>
              <a:t>2018</a:t>
            </a:r>
            <a:r>
              <a:rPr lang="ja-JP" altLang="ja-JP" sz="1400" dirty="0">
                <a:solidFill>
                  <a:schemeClr val="tx1"/>
                </a:solidFill>
                <a:latin typeface="ＭＳ Ｐゴシック" panose="020B0600070205080204" pitchFamily="50" charset="-128"/>
              </a:rPr>
              <a:t>：</a:t>
            </a:r>
            <a:r>
              <a:rPr lang="en-US" altLang="ja-JP" sz="1400" dirty="0">
                <a:solidFill>
                  <a:schemeClr val="tx1"/>
                </a:solidFill>
                <a:latin typeface="ＭＳ Ｐゴシック" panose="020B0600070205080204" pitchFamily="50" charset="-128"/>
              </a:rPr>
              <a:t>2,823</a:t>
            </a:r>
            <a:r>
              <a:rPr lang="ja-JP" altLang="ja-JP" sz="1400" dirty="0">
                <a:solidFill>
                  <a:schemeClr val="tx1"/>
                </a:solidFill>
                <a:latin typeface="ＭＳ Ｐゴシック" panose="020B0600070205080204" pitchFamily="50" charset="-128"/>
              </a:rPr>
              <a:t>億円（▲</a:t>
            </a:r>
            <a:r>
              <a:rPr lang="en-US" altLang="ja-JP" sz="1400" dirty="0">
                <a:solidFill>
                  <a:schemeClr val="tx1"/>
                </a:solidFill>
                <a:latin typeface="ＭＳ Ｐゴシック" panose="020B0600070205080204" pitchFamily="50" charset="-128"/>
              </a:rPr>
              <a:t>41</a:t>
            </a:r>
            <a:r>
              <a:rPr lang="ja-JP" altLang="ja-JP" sz="1400" dirty="0">
                <a:solidFill>
                  <a:schemeClr val="tx1"/>
                </a:solidFill>
                <a:latin typeface="ＭＳ Ｐゴシック" panose="020B0600070205080204" pitchFamily="50" charset="-128"/>
              </a:rPr>
              <a:t>億円）</a:t>
            </a:r>
            <a:r>
              <a:rPr lang="ja-JP" altLang="en-US" sz="1400" dirty="0">
                <a:solidFill>
                  <a:srgbClr val="FF0000"/>
                </a:solidFill>
                <a:latin typeface="ＭＳ Ｐゴシック" panose="020B0600070205080204" pitchFamily="50" charset="-128"/>
              </a:rPr>
              <a:t>　</a:t>
            </a:r>
            <a:r>
              <a:rPr lang="ja-JP" altLang="en-US" sz="1200" dirty="0">
                <a:solidFill>
                  <a:prstClr val="black"/>
                </a:solidFill>
                <a:latin typeface="ＭＳ Ｐゴシック" panose="020B0600070205080204" pitchFamily="50" charset="-128"/>
              </a:rPr>
              <a:t>　</a:t>
            </a:r>
          </a:p>
        </p:txBody>
      </p:sp>
      <p:sp>
        <p:nvSpPr>
          <p:cNvPr id="11" name="スライド番号プレースホルダ 14"/>
          <p:cNvSpPr>
            <a:spLocks noGrp="1"/>
          </p:cNvSpPr>
          <p:nvPr>
            <p:ph type="sldNum" sz="quarter" idx="12"/>
          </p:nvPr>
        </p:nvSpPr>
        <p:spPr>
          <a:xfrm>
            <a:off x="8407474" y="6669360"/>
            <a:ext cx="720080" cy="177924"/>
          </a:xfrm>
        </p:spPr>
        <p:txBody>
          <a:bodyPr/>
          <a:lstStyle/>
          <a:p>
            <a:fld id="{5B9C9651-1F72-4450-B01F-1D314242794C}" type="slidenum">
              <a:rPr lang="en-US" altLang="ja-JP" smtClean="0">
                <a:solidFill>
                  <a:prstClr val="black">
                    <a:tint val="75000"/>
                  </a:prstClr>
                </a:solidFill>
              </a:rPr>
              <a:t>212</a:t>
            </a:fld>
            <a:endParaRPr lang="ja-JP" altLang="en-US" dirty="0">
              <a:solidFill>
                <a:prstClr val="black">
                  <a:tint val="75000"/>
                </a:prstClr>
              </a:solidFill>
            </a:endParaRPr>
          </a:p>
        </p:txBody>
      </p:sp>
      <p:sp>
        <p:nvSpPr>
          <p:cNvPr id="3" name="テキスト ボックス 2"/>
          <p:cNvSpPr txBox="1"/>
          <p:nvPr/>
        </p:nvSpPr>
        <p:spPr>
          <a:xfrm>
            <a:off x="757372" y="1674436"/>
            <a:ext cx="504056" cy="215444"/>
          </a:xfrm>
          <a:prstGeom prst="rect">
            <a:avLst/>
          </a:prstGeom>
          <a:noFill/>
        </p:spPr>
        <p:txBody>
          <a:bodyPr wrap="square" rtlCol="0">
            <a:spAutoFit/>
          </a:bodyPr>
          <a:lstStyle/>
          <a:p>
            <a:r>
              <a:rPr lang="en-US" altLang="ja-JP" sz="800" dirty="0">
                <a:solidFill>
                  <a:prstClr val="black"/>
                </a:solidFill>
                <a:latin typeface="Meiryo UI" panose="020B0604030504040204" pitchFamily="50" charset="-128"/>
                <a:ea typeface="Meiryo UI" panose="020B0604030504040204" pitchFamily="50" charset="-128"/>
              </a:rPr>
              <a:t>2,954</a:t>
            </a:r>
            <a:endParaRPr lang="ja-JP" altLang="en-US" sz="800" dirty="0">
              <a:solidFill>
                <a:prstClr val="black"/>
              </a:solidFill>
              <a:latin typeface="Meiryo UI" panose="020B0604030504040204" pitchFamily="50" charset="-128"/>
              <a:ea typeface="Meiryo UI" panose="020B0604030504040204" pitchFamily="50" charset="-128"/>
            </a:endParaRPr>
          </a:p>
        </p:txBody>
      </p:sp>
      <p:sp>
        <p:nvSpPr>
          <p:cNvPr id="20" name="テキスト ボックス 19"/>
          <p:cNvSpPr txBox="1"/>
          <p:nvPr/>
        </p:nvSpPr>
        <p:spPr>
          <a:xfrm>
            <a:off x="1358829" y="1689825"/>
            <a:ext cx="504056" cy="215444"/>
          </a:xfrm>
          <a:prstGeom prst="rect">
            <a:avLst/>
          </a:prstGeom>
          <a:noFill/>
        </p:spPr>
        <p:txBody>
          <a:bodyPr wrap="square" rtlCol="0">
            <a:spAutoFit/>
          </a:bodyPr>
          <a:lstStyle/>
          <a:p>
            <a:r>
              <a:rPr lang="en-US" altLang="ja-JP" sz="800" dirty="0">
                <a:solidFill>
                  <a:prstClr val="black"/>
                </a:solidFill>
                <a:latin typeface="Meiryo UI" panose="020B0604030504040204" pitchFamily="50" charset="-128"/>
                <a:ea typeface="Meiryo UI" panose="020B0604030504040204" pitchFamily="50" charset="-128"/>
              </a:rPr>
              <a:t>2,919</a:t>
            </a:r>
            <a:endParaRPr lang="ja-JP" altLang="en-US" sz="800" dirty="0">
              <a:solidFill>
                <a:prstClr val="black"/>
              </a:solidFill>
              <a:latin typeface="Meiryo UI" panose="020B0604030504040204" pitchFamily="50" charset="-128"/>
              <a:ea typeface="Meiryo UI" panose="020B0604030504040204" pitchFamily="50" charset="-128"/>
            </a:endParaRPr>
          </a:p>
        </p:txBody>
      </p:sp>
      <p:sp>
        <p:nvSpPr>
          <p:cNvPr id="21" name="テキスト ボックス 20"/>
          <p:cNvSpPr txBox="1"/>
          <p:nvPr/>
        </p:nvSpPr>
        <p:spPr>
          <a:xfrm>
            <a:off x="1909370" y="1689825"/>
            <a:ext cx="504056" cy="215444"/>
          </a:xfrm>
          <a:prstGeom prst="rect">
            <a:avLst/>
          </a:prstGeom>
          <a:noFill/>
        </p:spPr>
        <p:txBody>
          <a:bodyPr wrap="square" rtlCol="0">
            <a:spAutoFit/>
          </a:bodyPr>
          <a:lstStyle/>
          <a:p>
            <a:r>
              <a:rPr lang="en-US" altLang="ja-JP" sz="800" dirty="0">
                <a:solidFill>
                  <a:prstClr val="black"/>
                </a:solidFill>
                <a:latin typeface="Meiryo UI" panose="020B0604030504040204" pitchFamily="50" charset="-128"/>
                <a:ea typeface="Meiryo UI" panose="020B0604030504040204" pitchFamily="50" charset="-128"/>
              </a:rPr>
              <a:t>2,916</a:t>
            </a:r>
            <a:endParaRPr lang="ja-JP" altLang="en-US" sz="800" dirty="0">
              <a:solidFill>
                <a:prstClr val="black"/>
              </a:solidFill>
              <a:latin typeface="Meiryo UI" panose="020B0604030504040204" pitchFamily="50" charset="-128"/>
              <a:ea typeface="Meiryo UI" panose="020B0604030504040204" pitchFamily="50" charset="-128"/>
            </a:endParaRPr>
          </a:p>
        </p:txBody>
      </p:sp>
      <p:sp>
        <p:nvSpPr>
          <p:cNvPr id="22" name="テキスト ボックス 21"/>
          <p:cNvSpPr txBox="1"/>
          <p:nvPr/>
        </p:nvSpPr>
        <p:spPr>
          <a:xfrm>
            <a:off x="2496020" y="1695793"/>
            <a:ext cx="504056" cy="215444"/>
          </a:xfrm>
          <a:prstGeom prst="rect">
            <a:avLst/>
          </a:prstGeom>
          <a:noFill/>
        </p:spPr>
        <p:txBody>
          <a:bodyPr wrap="square" rtlCol="0">
            <a:spAutoFit/>
          </a:bodyPr>
          <a:lstStyle/>
          <a:p>
            <a:r>
              <a:rPr lang="en-US" altLang="ja-JP" sz="800" dirty="0">
                <a:solidFill>
                  <a:prstClr val="black"/>
                </a:solidFill>
                <a:latin typeface="Meiryo UI" panose="020B0604030504040204" pitchFamily="50" charset="-128"/>
                <a:ea typeface="Meiryo UI" panose="020B0604030504040204" pitchFamily="50" charset="-128"/>
              </a:rPr>
              <a:t>2,908</a:t>
            </a:r>
            <a:endParaRPr lang="ja-JP" altLang="en-US" sz="800" dirty="0">
              <a:solidFill>
                <a:prstClr val="black"/>
              </a:solidFill>
              <a:latin typeface="Meiryo UI" panose="020B0604030504040204" pitchFamily="50" charset="-128"/>
              <a:ea typeface="Meiryo UI" panose="020B0604030504040204" pitchFamily="50" charset="-128"/>
            </a:endParaRPr>
          </a:p>
        </p:txBody>
      </p:sp>
      <p:sp>
        <p:nvSpPr>
          <p:cNvPr id="23" name="テキスト ボックス 22"/>
          <p:cNvSpPr txBox="1"/>
          <p:nvPr/>
        </p:nvSpPr>
        <p:spPr>
          <a:xfrm>
            <a:off x="3046561" y="1674436"/>
            <a:ext cx="504056" cy="215444"/>
          </a:xfrm>
          <a:prstGeom prst="rect">
            <a:avLst/>
          </a:prstGeom>
          <a:noFill/>
        </p:spPr>
        <p:txBody>
          <a:bodyPr wrap="square" rtlCol="0">
            <a:spAutoFit/>
          </a:bodyPr>
          <a:lstStyle/>
          <a:p>
            <a:r>
              <a:rPr lang="en-US" altLang="ja-JP" sz="800" dirty="0">
                <a:solidFill>
                  <a:prstClr val="black"/>
                </a:solidFill>
                <a:latin typeface="Meiryo UI" panose="020B0604030504040204" pitchFamily="50" charset="-128"/>
                <a:ea typeface="Meiryo UI" panose="020B0604030504040204" pitchFamily="50" charset="-128"/>
              </a:rPr>
              <a:t>2,869</a:t>
            </a:r>
            <a:endParaRPr lang="ja-JP" altLang="en-US" sz="800" dirty="0">
              <a:solidFill>
                <a:prstClr val="black"/>
              </a:solidFill>
              <a:latin typeface="Meiryo UI" panose="020B0604030504040204" pitchFamily="50" charset="-128"/>
              <a:ea typeface="Meiryo UI" panose="020B0604030504040204" pitchFamily="50" charset="-128"/>
            </a:endParaRPr>
          </a:p>
        </p:txBody>
      </p:sp>
      <p:sp>
        <p:nvSpPr>
          <p:cNvPr id="24" name="テキスト ボックス 23"/>
          <p:cNvSpPr txBox="1"/>
          <p:nvPr/>
        </p:nvSpPr>
        <p:spPr>
          <a:xfrm>
            <a:off x="3650186" y="1680991"/>
            <a:ext cx="504056" cy="215444"/>
          </a:xfrm>
          <a:prstGeom prst="rect">
            <a:avLst/>
          </a:prstGeom>
          <a:noFill/>
        </p:spPr>
        <p:txBody>
          <a:bodyPr wrap="square" rtlCol="0">
            <a:spAutoFit/>
          </a:bodyPr>
          <a:lstStyle/>
          <a:p>
            <a:r>
              <a:rPr lang="en-US" altLang="ja-JP" sz="800" dirty="0">
                <a:solidFill>
                  <a:prstClr val="black"/>
                </a:solidFill>
                <a:latin typeface="Meiryo UI" panose="020B0604030504040204" pitchFamily="50" charset="-128"/>
                <a:ea typeface="Meiryo UI" panose="020B0604030504040204" pitchFamily="50" charset="-128"/>
              </a:rPr>
              <a:t>2,832</a:t>
            </a:r>
            <a:endParaRPr lang="ja-JP" altLang="en-US" sz="800" dirty="0">
              <a:solidFill>
                <a:prstClr val="black"/>
              </a:solidFill>
              <a:latin typeface="Meiryo UI" panose="020B0604030504040204" pitchFamily="50" charset="-128"/>
              <a:ea typeface="Meiryo UI" panose="020B0604030504040204" pitchFamily="50" charset="-128"/>
            </a:endParaRPr>
          </a:p>
        </p:txBody>
      </p:sp>
      <p:sp>
        <p:nvSpPr>
          <p:cNvPr id="26" name="テキスト ボックス 25"/>
          <p:cNvSpPr txBox="1"/>
          <p:nvPr/>
        </p:nvSpPr>
        <p:spPr>
          <a:xfrm>
            <a:off x="4906520" y="1689825"/>
            <a:ext cx="504056" cy="215444"/>
          </a:xfrm>
          <a:prstGeom prst="rect">
            <a:avLst/>
          </a:prstGeom>
          <a:noFill/>
        </p:spPr>
        <p:txBody>
          <a:bodyPr wrap="square" rtlCol="0">
            <a:spAutoFit/>
          </a:bodyPr>
          <a:lstStyle/>
          <a:p>
            <a:r>
              <a:rPr lang="en-US" altLang="ja-JP" sz="800" dirty="0">
                <a:solidFill>
                  <a:prstClr val="black"/>
                </a:solidFill>
                <a:latin typeface="Meiryo UI" panose="020B0604030504040204" pitchFamily="50" charset="-128"/>
                <a:ea typeface="Meiryo UI" panose="020B0604030504040204" pitchFamily="50" charset="-128"/>
              </a:rPr>
              <a:t>2,970</a:t>
            </a:r>
            <a:endParaRPr lang="ja-JP" altLang="en-US" sz="800" dirty="0">
              <a:solidFill>
                <a:prstClr val="black"/>
              </a:solidFill>
              <a:latin typeface="Meiryo UI" panose="020B0604030504040204" pitchFamily="50" charset="-128"/>
              <a:ea typeface="Meiryo UI" panose="020B0604030504040204" pitchFamily="50" charset="-128"/>
            </a:endParaRPr>
          </a:p>
        </p:txBody>
      </p:sp>
      <p:sp>
        <p:nvSpPr>
          <p:cNvPr id="27" name="テキスト ボックス 26"/>
          <p:cNvSpPr txBox="1"/>
          <p:nvPr/>
        </p:nvSpPr>
        <p:spPr>
          <a:xfrm>
            <a:off x="5434353" y="1689825"/>
            <a:ext cx="504056" cy="215444"/>
          </a:xfrm>
          <a:prstGeom prst="rect">
            <a:avLst/>
          </a:prstGeom>
          <a:noFill/>
        </p:spPr>
        <p:txBody>
          <a:bodyPr wrap="square" rtlCol="0">
            <a:spAutoFit/>
          </a:bodyPr>
          <a:lstStyle/>
          <a:p>
            <a:r>
              <a:rPr lang="en-US" altLang="ja-JP" sz="800" dirty="0">
                <a:solidFill>
                  <a:prstClr val="black"/>
                </a:solidFill>
                <a:latin typeface="Meiryo UI" panose="020B0604030504040204" pitchFamily="50" charset="-128"/>
                <a:ea typeface="Meiryo UI" panose="020B0604030504040204" pitchFamily="50" charset="-128"/>
              </a:rPr>
              <a:t>2,967</a:t>
            </a:r>
            <a:endParaRPr lang="ja-JP" altLang="en-US" sz="800" dirty="0">
              <a:solidFill>
                <a:prstClr val="black"/>
              </a:solidFill>
              <a:latin typeface="Meiryo UI" panose="020B0604030504040204" pitchFamily="50" charset="-128"/>
              <a:ea typeface="Meiryo UI" panose="020B0604030504040204" pitchFamily="50" charset="-128"/>
            </a:endParaRPr>
          </a:p>
        </p:txBody>
      </p:sp>
      <p:sp>
        <p:nvSpPr>
          <p:cNvPr id="28" name="テキスト ボックス 27"/>
          <p:cNvSpPr txBox="1"/>
          <p:nvPr/>
        </p:nvSpPr>
        <p:spPr>
          <a:xfrm>
            <a:off x="5973721" y="1689825"/>
            <a:ext cx="504056" cy="215444"/>
          </a:xfrm>
          <a:prstGeom prst="rect">
            <a:avLst/>
          </a:prstGeom>
          <a:noFill/>
        </p:spPr>
        <p:txBody>
          <a:bodyPr wrap="square" rtlCol="0">
            <a:spAutoFit/>
          </a:bodyPr>
          <a:lstStyle/>
          <a:p>
            <a:r>
              <a:rPr lang="en-US" altLang="ja-JP" sz="800" dirty="0">
                <a:solidFill>
                  <a:prstClr val="black"/>
                </a:solidFill>
                <a:latin typeface="Meiryo UI" panose="020B0604030504040204" pitchFamily="50" charset="-128"/>
                <a:ea typeface="Meiryo UI" panose="020B0604030504040204" pitchFamily="50" charset="-128"/>
              </a:rPr>
              <a:t>2,944</a:t>
            </a:r>
            <a:endParaRPr lang="ja-JP" altLang="en-US" sz="800" dirty="0">
              <a:solidFill>
                <a:prstClr val="black"/>
              </a:solidFill>
              <a:latin typeface="Meiryo UI" panose="020B0604030504040204" pitchFamily="50" charset="-128"/>
              <a:ea typeface="Meiryo UI" panose="020B0604030504040204" pitchFamily="50" charset="-128"/>
            </a:endParaRPr>
          </a:p>
        </p:txBody>
      </p:sp>
      <p:sp>
        <p:nvSpPr>
          <p:cNvPr id="29" name="テキスト ボックス 28"/>
          <p:cNvSpPr txBox="1"/>
          <p:nvPr/>
        </p:nvSpPr>
        <p:spPr>
          <a:xfrm>
            <a:off x="6519085" y="1699083"/>
            <a:ext cx="504056" cy="215444"/>
          </a:xfrm>
          <a:prstGeom prst="rect">
            <a:avLst/>
          </a:prstGeom>
          <a:noFill/>
        </p:spPr>
        <p:txBody>
          <a:bodyPr wrap="square" rtlCol="0">
            <a:spAutoFit/>
          </a:bodyPr>
          <a:lstStyle/>
          <a:p>
            <a:r>
              <a:rPr lang="en-US" altLang="ja-JP" sz="800" dirty="0">
                <a:solidFill>
                  <a:prstClr val="black"/>
                </a:solidFill>
                <a:latin typeface="Meiryo UI" panose="020B0604030504040204" pitchFamily="50" charset="-128"/>
                <a:ea typeface="Meiryo UI" panose="020B0604030504040204" pitchFamily="50" charset="-128"/>
              </a:rPr>
              <a:t>2,912</a:t>
            </a:r>
            <a:endParaRPr lang="ja-JP" altLang="en-US" sz="800" dirty="0">
              <a:solidFill>
                <a:prstClr val="black"/>
              </a:solidFill>
              <a:latin typeface="Meiryo UI" panose="020B0604030504040204" pitchFamily="50" charset="-128"/>
              <a:ea typeface="Meiryo UI" panose="020B0604030504040204" pitchFamily="50" charset="-128"/>
            </a:endParaRPr>
          </a:p>
        </p:txBody>
      </p:sp>
      <p:sp>
        <p:nvSpPr>
          <p:cNvPr id="30" name="テキスト ボックス 29"/>
          <p:cNvSpPr txBox="1"/>
          <p:nvPr/>
        </p:nvSpPr>
        <p:spPr>
          <a:xfrm>
            <a:off x="7028910" y="1708062"/>
            <a:ext cx="504056" cy="215444"/>
          </a:xfrm>
          <a:prstGeom prst="rect">
            <a:avLst/>
          </a:prstGeom>
          <a:noFill/>
        </p:spPr>
        <p:txBody>
          <a:bodyPr wrap="square" rtlCol="0">
            <a:spAutoFit/>
          </a:bodyPr>
          <a:lstStyle/>
          <a:p>
            <a:r>
              <a:rPr lang="en-US" altLang="ja-JP" sz="800" dirty="0">
                <a:solidFill>
                  <a:prstClr val="black"/>
                </a:solidFill>
                <a:latin typeface="Meiryo UI" panose="020B0604030504040204" pitchFamily="50" charset="-128"/>
                <a:ea typeface="Meiryo UI" panose="020B0604030504040204" pitchFamily="50" charset="-128"/>
              </a:rPr>
              <a:t>2,882</a:t>
            </a:r>
            <a:endParaRPr lang="ja-JP" altLang="en-US" sz="800" dirty="0">
              <a:solidFill>
                <a:prstClr val="black"/>
              </a:solidFill>
              <a:latin typeface="Meiryo UI" panose="020B0604030504040204" pitchFamily="50" charset="-128"/>
              <a:ea typeface="Meiryo UI" panose="020B0604030504040204" pitchFamily="50" charset="-128"/>
            </a:endParaRPr>
          </a:p>
        </p:txBody>
      </p:sp>
      <p:sp>
        <p:nvSpPr>
          <p:cNvPr id="31" name="テキスト ボックス 30"/>
          <p:cNvSpPr txBox="1"/>
          <p:nvPr/>
        </p:nvSpPr>
        <p:spPr>
          <a:xfrm>
            <a:off x="7579312" y="1699083"/>
            <a:ext cx="504056" cy="215444"/>
          </a:xfrm>
          <a:prstGeom prst="rect">
            <a:avLst/>
          </a:prstGeom>
          <a:noFill/>
        </p:spPr>
        <p:txBody>
          <a:bodyPr wrap="square" rtlCol="0">
            <a:spAutoFit/>
          </a:bodyPr>
          <a:lstStyle/>
          <a:p>
            <a:r>
              <a:rPr lang="en-US" altLang="ja-JP" sz="800" dirty="0">
                <a:solidFill>
                  <a:prstClr val="black"/>
                </a:solidFill>
                <a:latin typeface="Meiryo UI" panose="020B0604030504040204" pitchFamily="50" charset="-128"/>
                <a:ea typeface="Meiryo UI" panose="020B0604030504040204" pitchFamily="50" charset="-128"/>
              </a:rPr>
              <a:t>2,864</a:t>
            </a:r>
            <a:endParaRPr lang="ja-JP" altLang="en-US" sz="800" dirty="0">
              <a:solidFill>
                <a:prstClr val="black"/>
              </a:solidFill>
              <a:latin typeface="Meiryo UI" panose="020B0604030504040204" pitchFamily="50" charset="-128"/>
              <a:ea typeface="Meiryo UI" panose="020B0604030504040204" pitchFamily="50" charset="-128"/>
            </a:endParaRPr>
          </a:p>
        </p:txBody>
      </p:sp>
      <p:sp>
        <p:nvSpPr>
          <p:cNvPr id="32" name="テキスト ボックス 31"/>
          <p:cNvSpPr txBox="1"/>
          <p:nvPr/>
        </p:nvSpPr>
        <p:spPr>
          <a:xfrm>
            <a:off x="8060760" y="1708061"/>
            <a:ext cx="504056" cy="215444"/>
          </a:xfrm>
          <a:prstGeom prst="rect">
            <a:avLst/>
          </a:prstGeom>
          <a:noFill/>
        </p:spPr>
        <p:txBody>
          <a:bodyPr wrap="square" rtlCol="0">
            <a:spAutoFit/>
          </a:bodyPr>
          <a:lstStyle/>
          <a:p>
            <a:r>
              <a:rPr lang="en-US" altLang="ja-JP" sz="800" dirty="0">
                <a:solidFill>
                  <a:prstClr val="black"/>
                </a:solidFill>
                <a:latin typeface="Meiryo UI" panose="020B0604030504040204" pitchFamily="50" charset="-128"/>
                <a:ea typeface="Meiryo UI" panose="020B0604030504040204" pitchFamily="50" charset="-128"/>
              </a:rPr>
              <a:t>2,823</a:t>
            </a:r>
            <a:endParaRPr lang="ja-JP" altLang="en-US" sz="800" dirty="0">
              <a:solidFill>
                <a:prstClr val="black"/>
              </a:solidFill>
              <a:latin typeface="Meiryo UI" panose="020B0604030504040204" pitchFamily="50" charset="-128"/>
              <a:ea typeface="Meiryo UI" panose="020B0604030504040204" pitchFamily="50" charset="-128"/>
            </a:endParaRPr>
          </a:p>
        </p:txBody>
      </p:sp>
      <p:sp>
        <p:nvSpPr>
          <p:cNvPr id="37" name="角丸四角形 36"/>
          <p:cNvSpPr/>
          <p:nvPr/>
        </p:nvSpPr>
        <p:spPr>
          <a:xfrm>
            <a:off x="260468" y="946072"/>
            <a:ext cx="7043217" cy="210818"/>
          </a:xfrm>
          <a:prstGeom prst="roundRect">
            <a:avLst>
              <a:gd name="adj" fmla="val 3640"/>
            </a:avLst>
          </a:prstGeom>
          <a:solidFill>
            <a:schemeClr val="accent6">
              <a:lumMod val="60000"/>
              <a:lumOff val="40000"/>
              <a:alpha val="3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8" name="角丸四角形 37"/>
          <p:cNvSpPr/>
          <p:nvPr/>
        </p:nvSpPr>
        <p:spPr>
          <a:xfrm>
            <a:off x="6219018" y="743003"/>
            <a:ext cx="2449238" cy="203069"/>
          </a:xfrm>
          <a:prstGeom prst="roundRect">
            <a:avLst>
              <a:gd name="adj" fmla="val 3640"/>
            </a:avLst>
          </a:prstGeom>
          <a:solidFill>
            <a:schemeClr val="accent6">
              <a:lumMod val="60000"/>
              <a:lumOff val="40000"/>
              <a:alpha val="3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9" name="角丸四角形 38"/>
          <p:cNvSpPr/>
          <p:nvPr/>
        </p:nvSpPr>
        <p:spPr>
          <a:xfrm>
            <a:off x="1037850" y="581391"/>
            <a:ext cx="2093989" cy="161612"/>
          </a:xfrm>
          <a:prstGeom prst="roundRect">
            <a:avLst>
              <a:gd name="adj" fmla="val 3640"/>
            </a:avLst>
          </a:prstGeom>
          <a:solidFill>
            <a:schemeClr val="accent6">
              <a:lumMod val="60000"/>
              <a:lumOff val="40000"/>
              <a:alpha val="3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pic>
        <p:nvPicPr>
          <p:cNvPr id="2" name="図 1"/>
          <p:cNvPicPr>
            <a:picLocks noChangeAspect="1"/>
          </p:cNvPicPr>
          <p:nvPr/>
        </p:nvPicPr>
        <p:blipFill>
          <a:blip r:embed="rId3"/>
          <a:stretch>
            <a:fillRect/>
          </a:stretch>
        </p:blipFill>
        <p:spPr>
          <a:xfrm>
            <a:off x="201119" y="1833154"/>
            <a:ext cx="3981033" cy="4883319"/>
          </a:xfrm>
          <a:prstGeom prst="rect">
            <a:avLst/>
          </a:prstGeom>
        </p:spPr>
      </p:pic>
      <p:pic>
        <p:nvPicPr>
          <p:cNvPr id="4" name="図 3"/>
          <p:cNvPicPr>
            <a:picLocks noChangeAspect="1"/>
          </p:cNvPicPr>
          <p:nvPr/>
        </p:nvPicPr>
        <p:blipFill>
          <a:blip r:embed="rId4"/>
          <a:stretch>
            <a:fillRect/>
          </a:stretch>
        </p:blipFill>
        <p:spPr>
          <a:xfrm>
            <a:off x="4825600" y="1931016"/>
            <a:ext cx="4279763" cy="4773582"/>
          </a:xfrm>
          <a:prstGeom prst="rect">
            <a:avLst/>
          </a:prstGeom>
        </p:spPr>
      </p:pic>
      <p:pic>
        <p:nvPicPr>
          <p:cNvPr id="5" name="図 4"/>
          <p:cNvPicPr>
            <a:picLocks noChangeAspect="1"/>
          </p:cNvPicPr>
          <p:nvPr/>
        </p:nvPicPr>
        <p:blipFill>
          <a:blip r:embed="rId5"/>
          <a:stretch>
            <a:fillRect/>
          </a:stretch>
        </p:blipFill>
        <p:spPr>
          <a:xfrm>
            <a:off x="4354626" y="1673325"/>
            <a:ext cx="402371" cy="5047926"/>
          </a:xfrm>
          <a:prstGeom prst="rect">
            <a:avLst/>
          </a:prstGeom>
        </p:spPr>
      </p:pic>
      <p:sp>
        <p:nvSpPr>
          <p:cNvPr id="16" name="正方形/長方形 15"/>
          <p:cNvSpPr/>
          <p:nvPr/>
        </p:nvSpPr>
        <p:spPr>
          <a:xfrm>
            <a:off x="4177374" y="1932484"/>
            <a:ext cx="753753" cy="14401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600" dirty="0">
                <a:solidFill>
                  <a:prstClr val="black"/>
                </a:solidFill>
                <a:latin typeface="Meiryo UI" pitchFamily="50" charset="-128"/>
                <a:ea typeface="Meiryo UI" pitchFamily="50" charset="-128"/>
                <a:cs typeface="Meiryo UI" pitchFamily="50" charset="-128"/>
              </a:rPr>
              <a:t>その他の扶助</a:t>
            </a:r>
          </a:p>
        </p:txBody>
      </p:sp>
      <p:sp>
        <p:nvSpPr>
          <p:cNvPr id="25" name="テキスト ボックス 24"/>
          <p:cNvSpPr txBox="1"/>
          <p:nvPr/>
        </p:nvSpPr>
        <p:spPr>
          <a:xfrm>
            <a:off x="4322595" y="1689825"/>
            <a:ext cx="504056" cy="215444"/>
          </a:xfrm>
          <a:prstGeom prst="rect">
            <a:avLst/>
          </a:prstGeom>
          <a:noFill/>
        </p:spPr>
        <p:txBody>
          <a:bodyPr wrap="square" rtlCol="0">
            <a:spAutoFit/>
          </a:bodyPr>
          <a:lstStyle/>
          <a:p>
            <a:r>
              <a:rPr lang="en-US" altLang="ja-JP" sz="800" dirty="0">
                <a:solidFill>
                  <a:prstClr val="black"/>
                </a:solidFill>
                <a:latin typeface="Meiryo UI" panose="020B0604030504040204" pitchFamily="50" charset="-128"/>
                <a:ea typeface="Meiryo UI" panose="020B0604030504040204" pitchFamily="50" charset="-128"/>
              </a:rPr>
              <a:t>(</a:t>
            </a:r>
            <a:r>
              <a:rPr lang="ja-JP" altLang="en-US" sz="800" dirty="0">
                <a:solidFill>
                  <a:prstClr val="black"/>
                </a:solidFill>
                <a:latin typeface="Meiryo UI" panose="020B0604030504040204" pitchFamily="50" charset="-128"/>
                <a:ea typeface="Meiryo UI" panose="020B0604030504040204" pitchFamily="50" charset="-128"/>
              </a:rPr>
              <a:t>合計</a:t>
            </a:r>
            <a:r>
              <a:rPr lang="en-US" altLang="ja-JP" sz="800" dirty="0">
                <a:solidFill>
                  <a:prstClr val="black"/>
                </a:solidFill>
                <a:latin typeface="Meiryo UI" panose="020B0604030504040204" pitchFamily="50" charset="-128"/>
                <a:ea typeface="Meiryo UI" panose="020B0604030504040204" pitchFamily="50" charset="-128"/>
              </a:rPr>
              <a:t>)</a:t>
            </a:r>
            <a:endParaRPr lang="ja-JP" altLang="en-US" sz="800" dirty="0">
              <a:solidFill>
                <a:prstClr val="black"/>
              </a:solidFill>
              <a:latin typeface="Meiryo UI" panose="020B0604030504040204" pitchFamily="50" charset="-128"/>
              <a:ea typeface="Meiryo UI" panose="020B0604030504040204" pitchFamily="50" charset="-128"/>
            </a:endParaRPr>
          </a:p>
        </p:txBody>
      </p:sp>
    </p:spTree>
    <p:extLst>
      <p:ext uri="{BB962C8B-B14F-4D97-AF65-F5344CB8AC3E}">
        <p14:creationId xmlns:p14="http://schemas.microsoft.com/office/powerpoint/2010/main" val="3115976128"/>
      </p:ext>
    </p:extLst>
  </p:cSld>
  <p:clrMapOvr>
    <a:masterClrMapping/>
  </p:clrMapOvr>
</p:sld>
</file>

<file path=ppt/slides/slide2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角丸四角形 6"/>
          <p:cNvSpPr/>
          <p:nvPr/>
        </p:nvSpPr>
        <p:spPr>
          <a:xfrm>
            <a:off x="1547664" y="8371"/>
            <a:ext cx="648072" cy="330183"/>
          </a:xfrm>
          <a:prstGeom prst="roundRect">
            <a:avLst>
              <a:gd name="adj" fmla="val 3640"/>
            </a:avLst>
          </a:prstGeom>
          <a:solidFill>
            <a:srgbClr val="0070C0"/>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 name="テキスト ボックス 3"/>
          <p:cNvSpPr txBox="1"/>
          <p:nvPr/>
        </p:nvSpPr>
        <p:spPr>
          <a:xfrm>
            <a:off x="0" y="0"/>
            <a:ext cx="2411760" cy="338554"/>
          </a:xfrm>
          <a:prstGeom prst="rect">
            <a:avLst/>
          </a:prstGeom>
          <a:noFill/>
        </p:spPr>
        <p:txBody>
          <a:bodyPr wrap="square" rtlCol="0">
            <a:spAutoFit/>
          </a:bodyPr>
          <a:lstStyle/>
          <a:p>
            <a:r>
              <a:rPr lang="ja-JP" altLang="en-US" sz="1600" u="sng" dirty="0" smtClean="0"/>
              <a:t>女性の活躍促進 </a:t>
            </a:r>
            <a:r>
              <a:rPr lang="en-US" altLang="ja-JP" sz="1600" b="1" dirty="0" smtClean="0">
                <a:solidFill>
                  <a:prstClr val="white"/>
                </a:solidFill>
              </a:rPr>
              <a:t>〔</a:t>
            </a:r>
            <a:r>
              <a:rPr lang="ja-JP" altLang="en-US" sz="1600" b="1" dirty="0">
                <a:solidFill>
                  <a:prstClr val="white"/>
                </a:solidFill>
              </a:rPr>
              <a:t>新規</a:t>
            </a:r>
            <a:r>
              <a:rPr lang="en-US" altLang="ja-JP" sz="1600" b="1" dirty="0">
                <a:solidFill>
                  <a:prstClr val="white"/>
                </a:solidFill>
              </a:rPr>
              <a:t>〕</a:t>
            </a:r>
            <a:endParaRPr kumimoji="1" lang="en-US" altLang="ja-JP" sz="1600" dirty="0" smtClean="0"/>
          </a:p>
        </p:txBody>
      </p:sp>
      <p:sp>
        <p:nvSpPr>
          <p:cNvPr id="5" name="テキスト ボックス 4"/>
          <p:cNvSpPr txBox="1"/>
          <p:nvPr/>
        </p:nvSpPr>
        <p:spPr>
          <a:xfrm>
            <a:off x="0" y="476672"/>
            <a:ext cx="2411760" cy="4185761"/>
          </a:xfrm>
          <a:prstGeom prst="rect">
            <a:avLst/>
          </a:prstGeom>
          <a:noFill/>
        </p:spPr>
        <p:txBody>
          <a:bodyPr wrap="square" rtlCol="0">
            <a:spAutoFit/>
          </a:bodyPr>
          <a:lstStyle/>
          <a:p>
            <a:r>
              <a:rPr kumimoji="1" lang="ja-JP" altLang="en-US" sz="1400" dirty="0" smtClean="0"/>
              <a:t>①分野：　－</a:t>
            </a:r>
            <a:endParaRPr kumimoji="1" lang="en-US" altLang="ja-JP" sz="1400" dirty="0" smtClean="0"/>
          </a:p>
          <a:p>
            <a:endParaRPr lang="en-US" altLang="ja-JP" sz="1400" dirty="0"/>
          </a:p>
          <a:p>
            <a:r>
              <a:rPr kumimoji="1" lang="ja-JP" altLang="en-US" sz="1400" dirty="0" smtClean="0"/>
              <a:t>②タイプ</a:t>
            </a:r>
            <a:endParaRPr kumimoji="1" lang="en-US" altLang="ja-JP" sz="1400" dirty="0" smtClean="0"/>
          </a:p>
          <a:p>
            <a:r>
              <a:rPr lang="ja-JP" altLang="en-US" sz="1400" dirty="0"/>
              <a:t>　</a:t>
            </a:r>
            <a:r>
              <a:rPr lang="ja-JP" altLang="en-US" sz="1400" dirty="0" smtClean="0"/>
              <a:t>　☑　政策イノベーション</a:t>
            </a:r>
            <a:endParaRPr lang="en-US" altLang="ja-JP" sz="1400" dirty="0" smtClean="0"/>
          </a:p>
          <a:p>
            <a:r>
              <a:rPr kumimoji="1" lang="ja-JP" altLang="en-US" sz="1400" dirty="0"/>
              <a:t>　</a:t>
            </a:r>
            <a:r>
              <a:rPr kumimoji="1" lang="ja-JP" altLang="en-US" sz="1400" dirty="0" smtClean="0"/>
              <a:t>　</a:t>
            </a:r>
            <a:r>
              <a:rPr lang="ja-JP" altLang="en-US" sz="1400" dirty="0" smtClean="0"/>
              <a:t>□　</a:t>
            </a:r>
            <a:r>
              <a:rPr kumimoji="1" lang="ja-JP" altLang="en-US" sz="1400" dirty="0" smtClean="0"/>
              <a:t>執行の刷新</a:t>
            </a:r>
            <a:endParaRPr kumimoji="1" lang="en-US" altLang="ja-JP" sz="1400" dirty="0" smtClean="0"/>
          </a:p>
          <a:p>
            <a:endParaRPr lang="en-US" altLang="ja-JP" sz="1400" dirty="0"/>
          </a:p>
          <a:p>
            <a:r>
              <a:rPr lang="ja-JP" altLang="en-US" sz="1400" dirty="0" smtClean="0"/>
              <a:t>③改革スタイル</a:t>
            </a:r>
            <a:endParaRPr lang="en-US" altLang="ja-JP" sz="1400" dirty="0" smtClean="0"/>
          </a:p>
          <a:p>
            <a:r>
              <a:rPr lang="ja-JP" altLang="en-US" sz="1400" dirty="0"/>
              <a:t>　  </a:t>
            </a:r>
            <a:r>
              <a:rPr lang="ja-JP" altLang="en-US" sz="1400" dirty="0" smtClean="0"/>
              <a:t> ☑ 　投資・予算</a:t>
            </a:r>
            <a:endParaRPr lang="en-US" altLang="ja-JP" sz="1400" dirty="0" smtClean="0"/>
          </a:p>
          <a:p>
            <a:r>
              <a:rPr lang="ja-JP" altLang="en-US" sz="1400" dirty="0"/>
              <a:t>　</a:t>
            </a:r>
            <a:r>
              <a:rPr lang="ja-JP" altLang="en-US" sz="1400" dirty="0" smtClean="0"/>
              <a:t>　□ 　条例・規則・運用ﾙｰﾙ</a:t>
            </a:r>
            <a:endParaRPr lang="en-US" altLang="ja-JP" sz="1400" dirty="0" smtClean="0"/>
          </a:p>
          <a:p>
            <a:r>
              <a:rPr lang="ja-JP" altLang="en-US" sz="1400" dirty="0"/>
              <a:t>　</a:t>
            </a:r>
            <a:r>
              <a:rPr lang="ja-JP" altLang="en-US" sz="1400" dirty="0" smtClean="0"/>
              <a:t>　□　組織・経営形態</a:t>
            </a:r>
            <a:endParaRPr lang="en-US" altLang="ja-JP" sz="1400" dirty="0" smtClean="0"/>
          </a:p>
          <a:p>
            <a:r>
              <a:rPr lang="ja-JP" altLang="en-US" sz="1400" dirty="0"/>
              <a:t>　</a:t>
            </a:r>
            <a:r>
              <a:rPr lang="ja-JP" altLang="en-US" sz="1400" dirty="0" smtClean="0"/>
              <a:t>　□　権限移譲</a:t>
            </a:r>
            <a:endParaRPr lang="en-US" altLang="ja-JP" sz="1400" dirty="0" smtClean="0"/>
          </a:p>
          <a:p>
            <a:endParaRPr kumimoji="1" lang="en-US" altLang="ja-JP" sz="1400" dirty="0"/>
          </a:p>
          <a:p>
            <a:r>
              <a:rPr lang="ja-JP" altLang="en-US" sz="1400" dirty="0" smtClean="0"/>
              <a:t>④担当部局</a:t>
            </a:r>
            <a:endParaRPr lang="en-US" altLang="ja-JP" sz="1400" dirty="0" smtClean="0"/>
          </a:p>
          <a:p>
            <a:r>
              <a:rPr kumimoji="1" lang="ja-JP" altLang="en-US" sz="1400" dirty="0" smtClean="0"/>
              <a:t>　　市　</a:t>
            </a:r>
            <a:r>
              <a:rPr lang="ja-JP" altLang="en-US" sz="1400" dirty="0"/>
              <a:t>市民</a:t>
            </a:r>
            <a:r>
              <a:rPr kumimoji="1" lang="ja-JP" altLang="en-US" sz="1400" dirty="0" smtClean="0"/>
              <a:t>局</a:t>
            </a:r>
            <a:endParaRPr kumimoji="1" lang="en-US" altLang="ja-JP" sz="1400" dirty="0" smtClean="0"/>
          </a:p>
          <a:p>
            <a:endParaRPr kumimoji="1" lang="en-US" altLang="ja-JP" sz="1400" dirty="0"/>
          </a:p>
          <a:p>
            <a:r>
              <a:rPr lang="ja-JP" altLang="en-US" sz="1400" dirty="0" smtClean="0"/>
              <a:t>⑤時期</a:t>
            </a:r>
            <a:endParaRPr lang="en-US" altLang="ja-JP" sz="1400" dirty="0" smtClean="0"/>
          </a:p>
          <a:p>
            <a:r>
              <a:rPr kumimoji="1" lang="ja-JP" altLang="en-US" sz="1400" dirty="0"/>
              <a:t>　</a:t>
            </a:r>
            <a:r>
              <a:rPr lang="ja-JP" altLang="en-US" sz="1400" dirty="0" smtClean="0"/>
              <a:t>女性の活躍促進プロジェクト</a:t>
            </a:r>
            <a:endParaRPr lang="en-US" altLang="ja-JP" sz="1400" dirty="0" smtClean="0"/>
          </a:p>
          <a:p>
            <a:r>
              <a:rPr lang="ja-JP" altLang="en-US" sz="1400" dirty="0"/>
              <a:t>　</a:t>
            </a:r>
            <a:r>
              <a:rPr lang="ja-JP" altLang="en-US" sz="1400" dirty="0" smtClean="0"/>
              <a:t>チーム</a:t>
            </a:r>
            <a:r>
              <a:rPr kumimoji="1" lang="ja-JP" altLang="en-US" sz="1400" dirty="0" smtClean="0"/>
              <a:t>設置（</a:t>
            </a:r>
            <a:r>
              <a:rPr lang="en-US" altLang="ja-JP" sz="1400" dirty="0" smtClean="0"/>
              <a:t>2013</a:t>
            </a:r>
            <a:r>
              <a:rPr lang="ja-JP" altLang="en-US" sz="1400" dirty="0" smtClean="0"/>
              <a:t>年</a:t>
            </a:r>
            <a:r>
              <a:rPr lang="en-US" altLang="ja-JP" sz="1400" dirty="0" smtClean="0"/>
              <a:t>10</a:t>
            </a:r>
            <a:r>
              <a:rPr lang="ja-JP" altLang="en-US" sz="1400" dirty="0" smtClean="0"/>
              <a:t>月）</a:t>
            </a:r>
            <a:endParaRPr lang="en-US" altLang="ja-JP" sz="1400" dirty="0" smtClean="0"/>
          </a:p>
          <a:p>
            <a:r>
              <a:rPr lang="ja-JP" altLang="en-US" sz="1400" dirty="0"/>
              <a:t>　</a:t>
            </a:r>
            <a:r>
              <a:rPr lang="ja-JP" altLang="en-US" sz="1400" dirty="0" smtClean="0"/>
              <a:t>以降</a:t>
            </a:r>
            <a:r>
              <a:rPr kumimoji="1" lang="ja-JP" altLang="en-US" sz="1400" dirty="0" smtClean="0"/>
              <a:t>順次実施</a:t>
            </a:r>
            <a:endParaRPr kumimoji="1" lang="ja-JP" altLang="en-US" sz="1400" dirty="0"/>
          </a:p>
        </p:txBody>
      </p:sp>
      <p:graphicFrame>
        <p:nvGraphicFramePr>
          <p:cNvPr id="6" name="表 5"/>
          <p:cNvGraphicFramePr>
            <a:graphicFrameLocks noGrp="1"/>
          </p:cNvGraphicFramePr>
          <p:nvPr>
            <p:extLst>
              <p:ext uri="{D42A27DB-BD31-4B8C-83A1-F6EECF244321}">
                <p14:modId xmlns:p14="http://schemas.microsoft.com/office/powerpoint/2010/main" val="3162002511"/>
              </p:ext>
            </p:extLst>
          </p:nvPr>
        </p:nvGraphicFramePr>
        <p:xfrm>
          <a:off x="2339752" y="476672"/>
          <a:ext cx="6696744" cy="6103374"/>
        </p:xfrm>
        <a:graphic>
          <a:graphicData uri="http://schemas.openxmlformats.org/drawingml/2006/table">
            <a:tbl>
              <a:tblPr firstRow="1">
                <a:tableStyleId>{5C22544A-7EE6-4342-B048-85BDC9FD1C3A}</a:tableStyleId>
              </a:tblPr>
              <a:tblGrid>
                <a:gridCol w="1296144"/>
                <a:gridCol w="1368152"/>
                <a:gridCol w="2358262"/>
                <a:gridCol w="1674186"/>
              </a:tblGrid>
              <a:tr h="525534">
                <a:tc>
                  <a:txBody>
                    <a:bodyPr/>
                    <a:lstStyle/>
                    <a:p>
                      <a:pPr algn="ctr"/>
                      <a:r>
                        <a:rPr kumimoji="1" lang="ja-JP" altLang="en-US" sz="1400" dirty="0" smtClean="0"/>
                        <a:t>改革前の課題</a:t>
                      </a:r>
                      <a:endParaRPr kumimoji="1" lang="en-US" altLang="ja-JP" sz="1400" dirty="0" smtClean="0"/>
                    </a:p>
                    <a:p>
                      <a:pPr algn="ctr"/>
                      <a:r>
                        <a:rPr kumimoji="1" lang="ja-JP" altLang="en-US" sz="1400" dirty="0" smtClean="0"/>
                        <a:t>（</a:t>
                      </a:r>
                      <a:r>
                        <a:rPr kumimoji="1" lang="en-US" altLang="ja-JP" sz="1400" dirty="0" smtClean="0"/>
                        <a:t>Why</a:t>
                      </a:r>
                      <a:r>
                        <a:rPr kumimoji="1" lang="ja-JP" altLang="en-US" sz="1400" dirty="0" smtClean="0"/>
                        <a:t>）</a:t>
                      </a:r>
                      <a:endParaRPr kumimoji="1" lang="ja-JP" altLang="en-US" sz="14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ja-JP" altLang="en-US" sz="1400" dirty="0" smtClean="0"/>
                        <a:t>改革の方向性</a:t>
                      </a:r>
                      <a:endParaRPr kumimoji="1" lang="en-US" altLang="ja-JP" sz="1400" dirty="0" smtClean="0"/>
                    </a:p>
                    <a:p>
                      <a:pPr algn="ctr"/>
                      <a:r>
                        <a:rPr kumimoji="1" lang="ja-JP" altLang="en-US" sz="1400" dirty="0" smtClean="0"/>
                        <a:t>（</a:t>
                      </a:r>
                      <a:r>
                        <a:rPr kumimoji="1" lang="en-US" altLang="ja-JP" sz="1400" dirty="0" smtClean="0"/>
                        <a:t>Vision</a:t>
                      </a:r>
                      <a:r>
                        <a:rPr kumimoji="1" lang="ja-JP" altLang="en-US" sz="1400" dirty="0" smtClean="0"/>
                        <a:t>）</a:t>
                      </a:r>
                      <a:endParaRPr kumimoji="1" lang="ja-JP" altLang="en-US" sz="14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ja-JP" altLang="en-US" sz="1400" dirty="0" smtClean="0"/>
                        <a:t>何をどう改革したか</a:t>
                      </a:r>
                      <a:endParaRPr kumimoji="1" lang="en-US" altLang="ja-JP" sz="1400" dirty="0" smtClean="0"/>
                    </a:p>
                    <a:p>
                      <a:pPr algn="ctr"/>
                      <a:r>
                        <a:rPr kumimoji="1" lang="ja-JP" altLang="en-US" sz="1400" dirty="0" smtClean="0"/>
                        <a:t>（</a:t>
                      </a:r>
                      <a:r>
                        <a:rPr kumimoji="1" lang="en-US" altLang="ja-JP" sz="1400" dirty="0" smtClean="0"/>
                        <a:t>What</a:t>
                      </a:r>
                      <a:r>
                        <a:rPr kumimoji="1" lang="ja-JP" altLang="en-US" sz="1400" dirty="0" smtClean="0"/>
                        <a:t>）</a:t>
                      </a:r>
                      <a:endParaRPr kumimoji="1" lang="ja-JP" altLang="en-US" sz="14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ja-JP" altLang="en-US" sz="1400" dirty="0" smtClean="0"/>
                        <a:t>主な成果</a:t>
                      </a:r>
                      <a:endParaRPr kumimoji="1" lang="en-US" altLang="ja-JP" sz="1400" dirty="0" smtClean="0"/>
                    </a:p>
                    <a:p>
                      <a:pPr algn="ctr"/>
                      <a:r>
                        <a:rPr kumimoji="1" lang="ja-JP" altLang="en-US" sz="1400" dirty="0" smtClean="0"/>
                        <a:t>（</a:t>
                      </a:r>
                      <a:r>
                        <a:rPr kumimoji="1" lang="en-US" altLang="ja-JP" sz="1400" dirty="0" smtClean="0"/>
                        <a:t>Outcome</a:t>
                      </a:r>
                      <a:r>
                        <a:rPr kumimoji="1" lang="ja-JP" altLang="en-US" sz="1400" dirty="0" smtClean="0"/>
                        <a:t>）</a:t>
                      </a:r>
                      <a:endParaRPr kumimoji="1" lang="ja-JP" altLang="en-US" sz="14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r>
              <a:tr h="5523138">
                <a:tc>
                  <a:txBody>
                    <a:bodyPr/>
                    <a:lstStyle/>
                    <a:p>
                      <a:pPr algn="just"/>
                      <a:r>
                        <a:rPr kumimoji="1" lang="ja-JP" altLang="en-US" sz="1200" b="0" u="none" kern="1200" noProof="0" dirty="0" smtClean="0">
                          <a:solidFill>
                            <a:schemeClr val="tx1"/>
                          </a:solidFill>
                          <a:latin typeface="+mn-lt"/>
                          <a:ea typeface="+mn-ea"/>
                          <a:cs typeface="+mn-cs"/>
                        </a:rPr>
                        <a:t>・</a:t>
                      </a:r>
                      <a:r>
                        <a:rPr kumimoji="1" lang="ja-JP" altLang="en-US" sz="1200" b="0" u="none" kern="1200" dirty="0" smtClean="0">
                          <a:solidFill>
                            <a:schemeClr val="tx1"/>
                          </a:solidFill>
                          <a:latin typeface="+mn-lt"/>
                          <a:ea typeface="+mn-ea"/>
                          <a:cs typeface="+mn-cs"/>
                        </a:rPr>
                        <a:t>大阪の女性の就業状況は、全国に比べ、いわゆる</a:t>
                      </a:r>
                      <a:r>
                        <a:rPr kumimoji="1" lang="en-US" altLang="ja-JP" sz="1200" b="0" u="none" kern="1200" dirty="0" smtClean="0">
                          <a:solidFill>
                            <a:schemeClr val="tx1"/>
                          </a:solidFill>
                          <a:latin typeface="+mn-lt"/>
                          <a:ea typeface="+mn-ea"/>
                          <a:cs typeface="+mn-cs"/>
                        </a:rPr>
                        <a:t>M</a:t>
                      </a:r>
                      <a:r>
                        <a:rPr kumimoji="1" lang="ja-JP" altLang="en-US" sz="1200" b="0" u="none" kern="1200" dirty="0" smtClean="0">
                          <a:solidFill>
                            <a:schemeClr val="tx1"/>
                          </a:solidFill>
                          <a:latin typeface="+mn-lt"/>
                          <a:ea typeface="+mn-ea"/>
                          <a:cs typeface="+mn-cs"/>
                        </a:rPr>
                        <a:t>字型カーブの谷が深く、その後の回復も鈍い傾向</a:t>
                      </a:r>
                      <a:endParaRPr kumimoji="1" lang="en-US" altLang="ja-JP" sz="1200" b="0" u="none" kern="1200" dirty="0" smtClean="0">
                        <a:solidFill>
                          <a:schemeClr val="tx1"/>
                        </a:solidFill>
                        <a:latin typeface="+mn-lt"/>
                        <a:ea typeface="+mn-ea"/>
                        <a:cs typeface="+mn-cs"/>
                      </a:endParaRPr>
                    </a:p>
                    <a:p>
                      <a:pPr algn="just"/>
                      <a:endParaRPr kumimoji="1" lang="en-US" altLang="ja-JP" sz="1200" b="0" u="none" kern="1200" dirty="0" smtClean="0">
                        <a:solidFill>
                          <a:schemeClr val="tx1"/>
                        </a:solidFill>
                        <a:latin typeface="+mn-lt"/>
                        <a:ea typeface="+mn-ea"/>
                        <a:cs typeface="+mn-cs"/>
                      </a:endParaRPr>
                    </a:p>
                    <a:p>
                      <a:pPr algn="just"/>
                      <a:endParaRPr kumimoji="1" lang="en-US" altLang="ja-JP" sz="1200" b="0" u="none" kern="1200" dirty="0" smtClean="0">
                        <a:solidFill>
                          <a:schemeClr val="tx1"/>
                        </a:solidFill>
                        <a:latin typeface="+mn-lt"/>
                        <a:ea typeface="+mn-ea"/>
                        <a:cs typeface="+mn-cs"/>
                      </a:endParaRPr>
                    </a:p>
                    <a:p>
                      <a:pPr algn="just"/>
                      <a:endParaRPr kumimoji="1" lang="en-US" altLang="ja-JP" sz="1200" b="0" u="none" kern="1200" dirty="0" smtClean="0">
                        <a:solidFill>
                          <a:schemeClr val="tx1"/>
                        </a:solidFill>
                        <a:latin typeface="+mn-lt"/>
                        <a:ea typeface="+mn-ea"/>
                        <a:cs typeface="+mn-cs"/>
                      </a:endParaRPr>
                    </a:p>
                    <a:p>
                      <a:pPr marL="0" marR="0" lvl="0" indent="0" algn="just" defTabSz="914400" rtl="0" eaLnBrk="1" fontAlgn="auto" latinLnBrk="0" hangingPunct="1">
                        <a:lnSpc>
                          <a:spcPct val="100000"/>
                        </a:lnSpc>
                        <a:spcBef>
                          <a:spcPts val="0"/>
                        </a:spcBef>
                        <a:spcAft>
                          <a:spcPts val="0"/>
                        </a:spcAft>
                        <a:buClrTx/>
                        <a:buSzTx/>
                        <a:buFontTx/>
                        <a:buNone/>
                        <a:tabLst/>
                        <a:defRPr/>
                      </a:pPr>
                      <a:r>
                        <a:rPr kumimoji="1" lang="ja-JP" altLang="en-US" sz="1200" b="0" u="none" kern="1200" dirty="0" smtClean="0">
                          <a:solidFill>
                            <a:schemeClr val="tx1"/>
                          </a:solidFill>
                          <a:latin typeface="+mn-lt"/>
                          <a:ea typeface="+mn-ea"/>
                          <a:cs typeface="+mn-cs"/>
                        </a:rPr>
                        <a:t>・企業における女性の活躍促進への理解が十分進んでいない</a:t>
                      </a:r>
                      <a:endParaRPr kumimoji="1" lang="en-US" altLang="ja-JP" sz="1200" b="0" u="none" kern="1200" dirty="0" smtClean="0">
                        <a:solidFill>
                          <a:schemeClr val="tx1"/>
                        </a:solidFill>
                        <a:latin typeface="+mn-lt"/>
                        <a:ea typeface="+mn-ea"/>
                        <a:cs typeface="+mn-cs"/>
                      </a:endParaRPr>
                    </a:p>
                    <a:p>
                      <a:pPr algn="just"/>
                      <a:endParaRPr kumimoji="1" lang="en-US" altLang="ja-JP" sz="1200" b="0" u="none" kern="1200" dirty="0" smtClean="0">
                        <a:solidFill>
                          <a:schemeClr val="tx1"/>
                        </a:solidFill>
                        <a:latin typeface="+mn-lt"/>
                        <a:ea typeface="+mn-ea"/>
                        <a:cs typeface="+mn-cs"/>
                      </a:endParaRPr>
                    </a:p>
                    <a:p>
                      <a:pPr algn="just"/>
                      <a:endParaRPr kumimoji="1" lang="en-US" altLang="ja-JP" sz="1200" b="0" u="none" kern="1200" dirty="0" smtClean="0">
                        <a:solidFill>
                          <a:schemeClr val="tx1"/>
                        </a:solidFill>
                        <a:latin typeface="+mn-lt"/>
                        <a:ea typeface="+mn-ea"/>
                        <a:cs typeface="+mn-cs"/>
                      </a:endParaRPr>
                    </a:p>
                    <a:p>
                      <a:pPr algn="just"/>
                      <a:r>
                        <a:rPr kumimoji="1" lang="ja-JP" altLang="en-US" sz="1200" b="0" u="none" kern="1200" dirty="0" smtClean="0">
                          <a:solidFill>
                            <a:schemeClr val="tx1"/>
                          </a:solidFill>
                          <a:latin typeface="+mn-lt"/>
                          <a:ea typeface="+mn-ea"/>
                          <a:cs typeface="+mn-cs"/>
                        </a:rPr>
                        <a:t>・固定的な性別役割分担意識の解消やワーク・ライフ・バランス推進の意義、重要性について社会全体として広めていく必要がある</a:t>
                      </a:r>
                      <a:endParaRPr kumimoji="1" lang="en-US" altLang="ja-JP" sz="1200" b="0" u="none" kern="1200" dirty="0" smtClean="0">
                        <a:solidFill>
                          <a:schemeClr val="tx1"/>
                        </a:solidFill>
                        <a:latin typeface="+mn-lt"/>
                        <a:ea typeface="+mn-ea"/>
                        <a:cs typeface="+mn-cs"/>
                      </a:endParaRPr>
                    </a:p>
                    <a:p>
                      <a:pPr algn="just"/>
                      <a:endParaRPr kumimoji="1" lang="en-US" altLang="ja-JP" sz="1200" b="0" u="none" kern="1200" dirty="0" smtClean="0">
                        <a:solidFill>
                          <a:schemeClr val="tx1"/>
                        </a:solidFill>
                        <a:latin typeface="+mn-lt"/>
                        <a:ea typeface="+mn-ea"/>
                        <a:cs typeface="+mn-cs"/>
                      </a:endParaRPr>
                    </a:p>
                    <a:p>
                      <a:pPr marL="0" marR="0" lvl="0" indent="0" algn="just" defTabSz="914400" rtl="0" eaLnBrk="1" fontAlgn="auto" latinLnBrk="0" hangingPunct="1">
                        <a:lnSpc>
                          <a:spcPct val="100000"/>
                        </a:lnSpc>
                        <a:spcBef>
                          <a:spcPts val="0"/>
                        </a:spcBef>
                        <a:spcAft>
                          <a:spcPts val="0"/>
                        </a:spcAft>
                        <a:buClrTx/>
                        <a:buSzTx/>
                        <a:buFontTx/>
                        <a:buNone/>
                        <a:tabLst/>
                        <a:defRPr/>
                      </a:pPr>
                      <a:r>
                        <a:rPr kumimoji="1" lang="ja-JP" altLang="en-US" sz="1200" b="0" u="none" kern="1200" dirty="0" smtClean="0">
                          <a:solidFill>
                            <a:schemeClr val="tx1"/>
                          </a:solidFill>
                          <a:latin typeface="+mn-lt"/>
                          <a:ea typeface="+mn-ea"/>
                          <a:cs typeface="+mn-cs"/>
                        </a:rPr>
                        <a:t>・地域における女性のさらなる活躍が求められている</a:t>
                      </a:r>
                      <a:endParaRPr kumimoji="1" lang="en-US" altLang="ja-JP" sz="1200" b="0" i="0" u="none" strike="noStrike" kern="1200" cap="none" spc="0" normalizeH="0" baseline="0" noProof="0" dirty="0" smtClean="0">
                        <a:ln>
                          <a:noFill/>
                        </a:ln>
                        <a:solidFill>
                          <a:srgbClr val="FF0000"/>
                        </a:solidFill>
                        <a:effectLst/>
                        <a:uLnTx/>
                        <a:uFillTx/>
                        <a:latin typeface="+mn-lt"/>
                        <a:ea typeface="+mn-ea"/>
                        <a:cs typeface="+mn-cs"/>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just" fontAlgn="ctr"/>
                      <a:r>
                        <a:rPr kumimoji="1" lang="ja-JP" altLang="en-US" sz="1200" b="0" u="none" kern="1200" dirty="0" smtClean="0">
                          <a:solidFill>
                            <a:schemeClr val="tx1"/>
                          </a:solidFill>
                          <a:latin typeface="+mn-lt"/>
                          <a:ea typeface="+mn-ea"/>
                          <a:cs typeface="+mn-cs"/>
                        </a:rPr>
                        <a:t>・女性の就業支援</a:t>
                      </a:r>
                      <a:endParaRPr kumimoji="1" lang="en-US" altLang="ja-JP" sz="1200" b="0" u="none" kern="1200" dirty="0" smtClean="0">
                        <a:solidFill>
                          <a:schemeClr val="tx1"/>
                        </a:solidFill>
                        <a:latin typeface="+mn-lt"/>
                        <a:ea typeface="+mn-ea"/>
                        <a:cs typeface="+mn-cs"/>
                      </a:endParaRPr>
                    </a:p>
                    <a:p>
                      <a:pPr algn="just"/>
                      <a:endParaRPr kumimoji="1" lang="en-US" altLang="ja-JP" sz="1200" b="0" u="none" kern="1200" dirty="0" smtClean="0">
                        <a:solidFill>
                          <a:schemeClr val="tx1"/>
                        </a:solidFill>
                        <a:latin typeface="+mn-lt"/>
                        <a:ea typeface="+mn-ea"/>
                        <a:cs typeface="+mn-cs"/>
                      </a:endParaRPr>
                    </a:p>
                    <a:p>
                      <a:pPr algn="just"/>
                      <a:endParaRPr kumimoji="1" lang="en-US" altLang="ja-JP" sz="1200" b="0" u="none" kern="1200" dirty="0" smtClean="0">
                        <a:solidFill>
                          <a:schemeClr val="tx1"/>
                        </a:solidFill>
                        <a:latin typeface="+mn-lt"/>
                        <a:ea typeface="+mn-ea"/>
                        <a:cs typeface="+mn-cs"/>
                      </a:endParaRPr>
                    </a:p>
                    <a:p>
                      <a:pPr algn="just"/>
                      <a:endParaRPr kumimoji="1" lang="en-US" altLang="ja-JP" sz="1200" b="0" u="none" kern="1200" dirty="0" smtClean="0">
                        <a:solidFill>
                          <a:schemeClr val="tx1"/>
                        </a:solidFill>
                        <a:latin typeface="+mn-lt"/>
                        <a:ea typeface="+mn-ea"/>
                        <a:cs typeface="+mn-cs"/>
                      </a:endParaRPr>
                    </a:p>
                    <a:p>
                      <a:pPr algn="just"/>
                      <a:endParaRPr kumimoji="1" lang="en-US" altLang="ja-JP" sz="1200" b="0" u="none" kern="1200" dirty="0" smtClean="0">
                        <a:solidFill>
                          <a:schemeClr val="tx1"/>
                        </a:solidFill>
                        <a:latin typeface="+mn-lt"/>
                        <a:ea typeface="+mn-ea"/>
                        <a:cs typeface="+mn-cs"/>
                      </a:endParaRPr>
                    </a:p>
                    <a:p>
                      <a:pPr algn="just"/>
                      <a:endParaRPr kumimoji="1" lang="en-US" altLang="ja-JP" sz="1200" b="0" u="none" kern="1200" dirty="0" smtClean="0">
                        <a:solidFill>
                          <a:schemeClr val="tx1"/>
                        </a:solidFill>
                        <a:latin typeface="+mn-lt"/>
                        <a:ea typeface="+mn-ea"/>
                        <a:cs typeface="+mn-cs"/>
                      </a:endParaRPr>
                    </a:p>
                    <a:p>
                      <a:pPr algn="just"/>
                      <a:endParaRPr kumimoji="1" lang="en-US" altLang="ja-JP" sz="1200" b="0" u="none" kern="1200" dirty="0" smtClean="0">
                        <a:solidFill>
                          <a:schemeClr val="tx1"/>
                        </a:solidFill>
                        <a:latin typeface="+mn-lt"/>
                        <a:ea typeface="+mn-ea"/>
                        <a:cs typeface="+mn-cs"/>
                      </a:endParaRPr>
                    </a:p>
                    <a:p>
                      <a:pPr algn="just"/>
                      <a:endParaRPr kumimoji="1" lang="en-US" altLang="ja-JP" sz="1200" b="0" u="none" kern="1200" dirty="0" smtClean="0">
                        <a:solidFill>
                          <a:schemeClr val="tx1"/>
                        </a:solidFill>
                        <a:latin typeface="+mn-lt"/>
                        <a:ea typeface="+mn-ea"/>
                        <a:cs typeface="+mn-cs"/>
                      </a:endParaRPr>
                    </a:p>
                    <a:p>
                      <a:pPr algn="just"/>
                      <a:endParaRPr kumimoji="1" lang="en-US" altLang="ja-JP" sz="1200" b="0" u="none" kern="1200" dirty="0" smtClean="0">
                        <a:solidFill>
                          <a:schemeClr val="tx1"/>
                        </a:solidFill>
                        <a:latin typeface="+mn-lt"/>
                        <a:ea typeface="+mn-ea"/>
                        <a:cs typeface="+mn-cs"/>
                      </a:endParaRPr>
                    </a:p>
                    <a:p>
                      <a:pPr algn="just"/>
                      <a:endParaRPr kumimoji="1" lang="en-US" altLang="ja-JP" sz="1200" b="0" u="none" kern="1200" dirty="0" smtClean="0">
                        <a:solidFill>
                          <a:schemeClr val="tx1"/>
                        </a:solidFill>
                        <a:latin typeface="+mn-lt"/>
                        <a:ea typeface="+mn-ea"/>
                        <a:cs typeface="+mn-cs"/>
                      </a:endParaRPr>
                    </a:p>
                    <a:p>
                      <a:pPr algn="just" fontAlgn="ctr">
                        <a:defRPr/>
                      </a:pPr>
                      <a:r>
                        <a:rPr kumimoji="1" lang="ja-JP" altLang="en-US" sz="1200" b="0" u="none" kern="1200" dirty="0" smtClean="0">
                          <a:solidFill>
                            <a:schemeClr val="tx1"/>
                          </a:solidFill>
                          <a:latin typeface="+mn-lt"/>
                          <a:ea typeface="+mn-ea"/>
                          <a:cs typeface="+mn-cs"/>
                        </a:rPr>
                        <a:t>・女性の登用、働きやすい職場づくりに取り組む中小企業等への支援</a:t>
                      </a:r>
                      <a:r>
                        <a:rPr kumimoji="1" lang="en-US" altLang="ja-JP" sz="1200" b="0" u="none" kern="1200" dirty="0" smtClean="0">
                          <a:solidFill>
                            <a:schemeClr val="tx1"/>
                          </a:solidFill>
                          <a:latin typeface="+mn-lt"/>
                          <a:ea typeface="+mn-ea"/>
                          <a:cs typeface="+mn-cs"/>
                        </a:rPr>
                        <a:t>(</a:t>
                      </a:r>
                      <a:r>
                        <a:rPr kumimoji="1" lang="ja-JP" altLang="en-US" sz="1200" b="0" u="none" kern="1200" dirty="0" smtClean="0">
                          <a:solidFill>
                            <a:schemeClr val="tx1"/>
                          </a:solidFill>
                          <a:latin typeface="+mn-lt"/>
                          <a:ea typeface="+mn-ea"/>
                          <a:cs typeface="+mn-cs"/>
                        </a:rPr>
                        <a:t>表彰・認証</a:t>
                      </a:r>
                      <a:r>
                        <a:rPr kumimoji="1" lang="en-US" altLang="ja-JP" sz="1200" b="0" u="none" kern="1200" dirty="0" smtClean="0">
                          <a:solidFill>
                            <a:schemeClr val="tx1"/>
                          </a:solidFill>
                          <a:latin typeface="+mn-lt"/>
                          <a:ea typeface="+mn-ea"/>
                          <a:cs typeface="+mn-cs"/>
                        </a:rPr>
                        <a:t>)</a:t>
                      </a:r>
                    </a:p>
                    <a:p>
                      <a:pPr algn="just" fontAlgn="ctr">
                        <a:defRPr/>
                      </a:pPr>
                      <a:endParaRPr kumimoji="1" lang="en-US" altLang="zh-TW" sz="1200" b="0" u="none" kern="1200" dirty="0" smtClean="0">
                        <a:solidFill>
                          <a:schemeClr val="tx1"/>
                        </a:solidFill>
                        <a:latin typeface="+mn-lt"/>
                        <a:ea typeface="+mn-ea"/>
                        <a:cs typeface="+mn-cs"/>
                      </a:endParaRPr>
                    </a:p>
                    <a:p>
                      <a:pPr algn="just" fontAlgn="ctr">
                        <a:defRPr/>
                      </a:pPr>
                      <a:r>
                        <a:rPr kumimoji="1" lang="ja-JP" altLang="en-US" sz="1200" b="0" u="none" kern="1200" dirty="0" smtClean="0">
                          <a:solidFill>
                            <a:schemeClr val="tx1"/>
                          </a:solidFill>
                          <a:latin typeface="+mn-lt"/>
                          <a:ea typeface="+mn-ea"/>
                          <a:cs typeface="+mn-cs"/>
                        </a:rPr>
                        <a:t>・女性の活躍促進に向けた意識改革の推進</a:t>
                      </a:r>
                      <a:endParaRPr kumimoji="1" lang="en-US" altLang="ja-JP" sz="1200" b="0" u="none" kern="1200" dirty="0" smtClean="0">
                        <a:solidFill>
                          <a:schemeClr val="tx1"/>
                        </a:solidFill>
                        <a:latin typeface="+mn-lt"/>
                        <a:ea typeface="+mn-ea"/>
                        <a:cs typeface="+mn-cs"/>
                      </a:endParaRPr>
                    </a:p>
                    <a:p>
                      <a:pPr marL="0" marR="0" lvl="0" indent="0" algn="just" defTabSz="914400" rtl="0" eaLnBrk="1" fontAlgn="auto" latinLnBrk="0" hangingPunct="1">
                        <a:lnSpc>
                          <a:spcPct val="100000"/>
                        </a:lnSpc>
                        <a:spcBef>
                          <a:spcPts val="0"/>
                        </a:spcBef>
                        <a:spcAft>
                          <a:spcPts val="0"/>
                        </a:spcAft>
                        <a:buClrTx/>
                        <a:buSzTx/>
                        <a:buFontTx/>
                        <a:buNone/>
                        <a:tabLst/>
                        <a:defRPr/>
                      </a:pPr>
                      <a:endParaRPr kumimoji="1" lang="en-US" altLang="ja-JP" sz="1200" b="0" u="none" kern="1200" dirty="0" smtClean="0">
                        <a:solidFill>
                          <a:schemeClr val="tx1"/>
                        </a:solidFill>
                        <a:latin typeface="+mn-lt"/>
                        <a:ea typeface="+mn-ea"/>
                        <a:cs typeface="+mn-cs"/>
                      </a:endParaRPr>
                    </a:p>
                    <a:p>
                      <a:pPr marL="0" marR="0" lvl="0" indent="0" algn="just" defTabSz="914400" rtl="0" eaLnBrk="1" fontAlgn="auto" latinLnBrk="0" hangingPunct="1">
                        <a:lnSpc>
                          <a:spcPct val="100000"/>
                        </a:lnSpc>
                        <a:spcBef>
                          <a:spcPts val="0"/>
                        </a:spcBef>
                        <a:spcAft>
                          <a:spcPts val="0"/>
                        </a:spcAft>
                        <a:buClrTx/>
                        <a:buSzTx/>
                        <a:buFontTx/>
                        <a:buNone/>
                        <a:tabLst/>
                        <a:defRPr/>
                      </a:pPr>
                      <a:endParaRPr kumimoji="1" lang="en-US" altLang="ja-JP" sz="1200" b="0" u="none" kern="1200" dirty="0" smtClean="0">
                        <a:solidFill>
                          <a:schemeClr val="tx1"/>
                        </a:solidFill>
                        <a:latin typeface="+mn-lt"/>
                        <a:ea typeface="+mn-ea"/>
                        <a:cs typeface="+mn-cs"/>
                      </a:endParaRPr>
                    </a:p>
                    <a:p>
                      <a:pPr marL="0" marR="0" lvl="0" indent="0" algn="just" defTabSz="914400" rtl="0" eaLnBrk="1" fontAlgn="auto" latinLnBrk="0" hangingPunct="1">
                        <a:lnSpc>
                          <a:spcPct val="100000"/>
                        </a:lnSpc>
                        <a:spcBef>
                          <a:spcPts val="0"/>
                        </a:spcBef>
                        <a:spcAft>
                          <a:spcPts val="0"/>
                        </a:spcAft>
                        <a:buClrTx/>
                        <a:buSzTx/>
                        <a:buFontTx/>
                        <a:buNone/>
                        <a:tabLst/>
                        <a:defRPr/>
                      </a:pPr>
                      <a:endParaRPr kumimoji="1" lang="en-US" altLang="ja-JP" sz="1200" b="0" u="none" kern="1200" dirty="0" smtClean="0">
                        <a:solidFill>
                          <a:schemeClr val="tx1"/>
                        </a:solidFill>
                        <a:latin typeface="+mn-lt"/>
                        <a:ea typeface="+mn-ea"/>
                        <a:cs typeface="+mn-cs"/>
                      </a:endParaRPr>
                    </a:p>
                    <a:p>
                      <a:pPr marL="0" marR="0" lvl="0" indent="0" algn="just" defTabSz="914400" rtl="0" eaLnBrk="1" fontAlgn="auto" latinLnBrk="0" hangingPunct="1">
                        <a:lnSpc>
                          <a:spcPct val="100000"/>
                        </a:lnSpc>
                        <a:spcBef>
                          <a:spcPts val="0"/>
                        </a:spcBef>
                        <a:spcAft>
                          <a:spcPts val="0"/>
                        </a:spcAft>
                        <a:buClrTx/>
                        <a:buSzTx/>
                        <a:buFontTx/>
                        <a:buNone/>
                        <a:tabLst/>
                        <a:defRPr/>
                      </a:pPr>
                      <a:endParaRPr kumimoji="1" lang="en-US" altLang="ja-JP" sz="1200" b="0" u="none" kern="1200" dirty="0" smtClean="0">
                        <a:solidFill>
                          <a:schemeClr val="tx1"/>
                        </a:solidFill>
                        <a:latin typeface="+mn-lt"/>
                        <a:ea typeface="+mn-ea"/>
                        <a:cs typeface="+mn-cs"/>
                      </a:endParaRPr>
                    </a:p>
                    <a:p>
                      <a:pPr marL="0" marR="0" lvl="0" indent="0" algn="just" defTabSz="914400" rtl="0" eaLnBrk="1" fontAlgn="auto" latinLnBrk="0" hangingPunct="1">
                        <a:lnSpc>
                          <a:spcPct val="100000"/>
                        </a:lnSpc>
                        <a:spcBef>
                          <a:spcPts val="0"/>
                        </a:spcBef>
                        <a:spcAft>
                          <a:spcPts val="0"/>
                        </a:spcAft>
                        <a:buClrTx/>
                        <a:buSzTx/>
                        <a:buFontTx/>
                        <a:buNone/>
                        <a:tabLst/>
                        <a:defRPr/>
                      </a:pPr>
                      <a:endParaRPr kumimoji="1" lang="en-US" altLang="ja-JP" sz="1200" b="0" u="none" kern="1200" dirty="0" smtClean="0">
                        <a:solidFill>
                          <a:schemeClr val="tx1"/>
                        </a:solidFill>
                        <a:latin typeface="+mn-lt"/>
                        <a:ea typeface="+mn-ea"/>
                        <a:cs typeface="+mn-cs"/>
                      </a:endParaRPr>
                    </a:p>
                    <a:p>
                      <a:pPr marL="0" marR="0" lvl="0" indent="0" algn="just" defTabSz="914400" rtl="0" eaLnBrk="1" fontAlgn="auto" latinLnBrk="0" hangingPunct="1">
                        <a:lnSpc>
                          <a:spcPct val="100000"/>
                        </a:lnSpc>
                        <a:spcBef>
                          <a:spcPts val="0"/>
                        </a:spcBef>
                        <a:spcAft>
                          <a:spcPts val="0"/>
                        </a:spcAft>
                        <a:buClrTx/>
                        <a:buSzTx/>
                        <a:buFontTx/>
                        <a:buNone/>
                        <a:tabLst/>
                        <a:defRPr/>
                      </a:pPr>
                      <a:endParaRPr kumimoji="1" lang="en-US" altLang="ja-JP" sz="1200" b="0" u="none" kern="1200" dirty="0" smtClean="0">
                        <a:solidFill>
                          <a:schemeClr val="tx1"/>
                        </a:solidFill>
                        <a:latin typeface="+mn-lt"/>
                        <a:ea typeface="+mn-ea"/>
                        <a:cs typeface="+mn-cs"/>
                      </a:endParaRPr>
                    </a:p>
                    <a:p>
                      <a:pPr marL="0" marR="0" lvl="0" indent="0" algn="just" defTabSz="914400" rtl="0" eaLnBrk="1" fontAlgn="auto" latinLnBrk="0" hangingPunct="1">
                        <a:lnSpc>
                          <a:spcPct val="100000"/>
                        </a:lnSpc>
                        <a:spcBef>
                          <a:spcPts val="0"/>
                        </a:spcBef>
                        <a:spcAft>
                          <a:spcPts val="0"/>
                        </a:spcAft>
                        <a:buClrTx/>
                        <a:buSzTx/>
                        <a:buFontTx/>
                        <a:buNone/>
                        <a:tabLst/>
                        <a:defRPr/>
                      </a:pPr>
                      <a:r>
                        <a:rPr kumimoji="1" lang="ja-JP" altLang="en-US" sz="1200" b="0" u="none" kern="1200" dirty="0" smtClean="0">
                          <a:solidFill>
                            <a:schemeClr val="tx1"/>
                          </a:solidFill>
                          <a:latin typeface="+mn-lt"/>
                          <a:ea typeface="+mn-ea"/>
                          <a:cs typeface="+mn-cs"/>
                        </a:rPr>
                        <a:t>・地域で活躍する女性の支援</a:t>
                      </a:r>
                      <a:endParaRPr kumimoji="1" lang="en-US" altLang="ja-JP" sz="1200" b="0" u="none" kern="1200" dirty="0" smtClean="0">
                        <a:solidFill>
                          <a:schemeClr val="tx1"/>
                        </a:solidFill>
                        <a:latin typeface="+mn-lt"/>
                        <a:ea typeface="+mn-ea"/>
                        <a:cs typeface="+mn-cs"/>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just"/>
                      <a:r>
                        <a:rPr kumimoji="1" lang="ja-JP" altLang="en-US" sz="1200" b="0" u="sng" kern="1200" dirty="0" smtClean="0">
                          <a:solidFill>
                            <a:schemeClr val="tx1"/>
                          </a:solidFill>
                          <a:latin typeface="+mn-lt"/>
                          <a:ea typeface="+mn-ea"/>
                          <a:cs typeface="+mn-cs"/>
                        </a:rPr>
                        <a:t>・若者・女性の就労等トータルサポート事業（</a:t>
                      </a:r>
                      <a:r>
                        <a:rPr kumimoji="1" lang="en-US" altLang="ja-JP" sz="1200" b="0" u="sng" kern="1200" dirty="0" smtClean="0">
                          <a:solidFill>
                            <a:schemeClr val="tx1"/>
                          </a:solidFill>
                          <a:latin typeface="+mn-lt"/>
                          <a:ea typeface="+mn-ea"/>
                          <a:cs typeface="+mn-cs"/>
                        </a:rPr>
                        <a:t>2016</a:t>
                      </a:r>
                      <a:r>
                        <a:rPr kumimoji="1" lang="ja-JP" altLang="en-US" sz="1200" b="0" u="sng" kern="1200" dirty="0" smtClean="0">
                          <a:solidFill>
                            <a:schemeClr val="tx1"/>
                          </a:solidFill>
                          <a:latin typeface="+mn-lt"/>
                          <a:ea typeface="+mn-ea"/>
                          <a:cs typeface="+mn-cs"/>
                        </a:rPr>
                        <a:t>年～）</a:t>
                      </a:r>
                      <a:endParaRPr kumimoji="1" lang="en-US" altLang="ja-JP" sz="1200" b="0" u="none" kern="1200" dirty="0" smtClean="0">
                        <a:solidFill>
                          <a:schemeClr val="tx1"/>
                        </a:solidFill>
                        <a:latin typeface="+mn-lt"/>
                        <a:ea typeface="+mn-ea"/>
                        <a:cs typeface="+mn-cs"/>
                      </a:endParaRPr>
                    </a:p>
                    <a:p>
                      <a:pPr algn="just"/>
                      <a:r>
                        <a:rPr kumimoji="1" lang="ja-JP" altLang="en-US" sz="1200" b="0" u="none" kern="1200" dirty="0" smtClean="0">
                          <a:solidFill>
                            <a:schemeClr val="tx1"/>
                          </a:solidFill>
                          <a:latin typeface="+mn-lt"/>
                          <a:ea typeface="+mn-ea"/>
                          <a:cs typeface="+mn-cs"/>
                        </a:rPr>
                        <a:t>・求職者の ニーズ等に応じた就労相談や企業とのマッチングなど、ワンストップで切れ目なく総合的に支援を実施</a:t>
                      </a:r>
                      <a:endParaRPr kumimoji="1" lang="en-US" altLang="ja-JP" sz="1200" b="0" u="none" kern="1200" dirty="0" smtClean="0">
                        <a:solidFill>
                          <a:schemeClr val="tx1"/>
                        </a:solidFill>
                        <a:latin typeface="+mn-lt"/>
                        <a:ea typeface="+mn-ea"/>
                        <a:cs typeface="+mn-cs"/>
                      </a:endParaRPr>
                    </a:p>
                    <a:p>
                      <a:pPr marL="0" marR="0" lvl="0" indent="0" algn="just" defTabSz="914400" rtl="0" eaLnBrk="1" fontAlgn="auto" latinLnBrk="0" hangingPunct="1">
                        <a:lnSpc>
                          <a:spcPct val="100000"/>
                        </a:lnSpc>
                        <a:spcBef>
                          <a:spcPts val="0"/>
                        </a:spcBef>
                        <a:spcAft>
                          <a:spcPts val="0"/>
                        </a:spcAft>
                        <a:buClrTx/>
                        <a:buSzTx/>
                        <a:buFontTx/>
                        <a:buNone/>
                        <a:tabLst/>
                        <a:defRPr/>
                      </a:pPr>
                      <a:r>
                        <a:rPr kumimoji="1" lang="ja-JP" altLang="en-US" sz="1200" b="0" u="none" kern="1200" dirty="0" smtClean="0">
                          <a:solidFill>
                            <a:schemeClr val="tx1"/>
                          </a:solidFill>
                          <a:latin typeface="+mn-lt"/>
                          <a:ea typeface="+mn-ea"/>
                          <a:cs typeface="+mn-cs"/>
                        </a:rPr>
                        <a:t>・コミュニケーション能力等スキルを向上させるセミナー等を実施</a:t>
                      </a:r>
                    </a:p>
                    <a:p>
                      <a:pPr algn="just"/>
                      <a:endParaRPr kumimoji="1" lang="en-US" altLang="ja-JP" sz="1200" b="0" u="none" kern="1200" dirty="0" smtClean="0">
                        <a:solidFill>
                          <a:schemeClr val="tx1"/>
                        </a:solidFill>
                        <a:latin typeface="+mn-lt"/>
                        <a:ea typeface="+mn-ea"/>
                        <a:cs typeface="+mn-cs"/>
                      </a:endParaRPr>
                    </a:p>
                    <a:p>
                      <a:pPr algn="just"/>
                      <a:endParaRPr kumimoji="1" lang="en-US" altLang="ja-JP" sz="1200" b="0" u="none" kern="1200" dirty="0" smtClean="0">
                        <a:solidFill>
                          <a:schemeClr val="tx1"/>
                        </a:solidFill>
                        <a:latin typeface="+mn-lt"/>
                        <a:ea typeface="+mn-ea"/>
                        <a:cs typeface="+mn-cs"/>
                      </a:endParaRPr>
                    </a:p>
                    <a:p>
                      <a:pPr algn="just"/>
                      <a:r>
                        <a:rPr kumimoji="1" lang="ja-JP" altLang="en-US" sz="1200" b="0" u="sng" kern="1200" dirty="0" smtClean="0">
                          <a:solidFill>
                            <a:schemeClr val="tx1"/>
                          </a:solidFill>
                          <a:latin typeface="+mn-lt"/>
                          <a:ea typeface="+mn-ea"/>
                          <a:cs typeface="+mn-cs"/>
                        </a:rPr>
                        <a:t>・「大阪市女性活躍リーディングカンパニー」認証制度</a:t>
                      </a:r>
                      <a:endParaRPr kumimoji="1" lang="en-US" altLang="ja-JP" sz="1200" b="0" u="sng" kern="1200" dirty="0" smtClean="0">
                        <a:solidFill>
                          <a:schemeClr val="tx1"/>
                        </a:solidFill>
                        <a:latin typeface="+mn-lt"/>
                        <a:ea typeface="+mn-ea"/>
                        <a:cs typeface="+mn-cs"/>
                      </a:endParaRPr>
                    </a:p>
                    <a:p>
                      <a:pPr algn="just"/>
                      <a:r>
                        <a:rPr kumimoji="1" lang="ja-JP" altLang="en-US" sz="1200" b="0" u="none" kern="1200" dirty="0" smtClean="0">
                          <a:solidFill>
                            <a:schemeClr val="tx1"/>
                          </a:solidFill>
                          <a:latin typeface="+mn-lt"/>
                          <a:ea typeface="+mn-ea"/>
                          <a:cs typeface="+mn-cs"/>
                        </a:rPr>
                        <a:t>・「意欲のある女性が活躍し続けられる組織づくり」などについて積極的に推進する企業等を認証</a:t>
                      </a:r>
                      <a:endParaRPr kumimoji="1" lang="en-US" altLang="ja-JP" sz="1200" b="0" u="none" dirty="0" smtClean="0">
                        <a:solidFill>
                          <a:schemeClr val="tx1"/>
                        </a:solidFill>
                      </a:endParaRPr>
                    </a:p>
                    <a:p>
                      <a:pPr algn="just"/>
                      <a:endParaRPr kumimoji="1" lang="en-US" altLang="ja-JP" sz="1200" b="0" u="none" dirty="0" smtClean="0">
                        <a:solidFill>
                          <a:schemeClr val="tx1"/>
                        </a:solidFill>
                      </a:endParaRPr>
                    </a:p>
                    <a:p>
                      <a:pPr algn="just"/>
                      <a:r>
                        <a:rPr kumimoji="1" lang="ja-JP" altLang="en-US" sz="1200" b="0" u="none" dirty="0" smtClean="0">
                          <a:solidFill>
                            <a:schemeClr val="tx1"/>
                          </a:solidFill>
                        </a:rPr>
                        <a:t>・</a:t>
                      </a:r>
                      <a:r>
                        <a:rPr kumimoji="1" lang="ja-JP" altLang="ja-JP" sz="1200" b="0" u="sng" kern="1200" dirty="0" smtClean="0">
                          <a:solidFill>
                            <a:schemeClr val="tx1"/>
                          </a:solidFill>
                          <a:latin typeface="+mn-lt"/>
                          <a:ea typeface="+mn-ea"/>
                          <a:cs typeface="+mn-cs"/>
                        </a:rPr>
                        <a:t>「大阪市女性活躍施策検討プロジェクトチーム」</a:t>
                      </a:r>
                      <a:r>
                        <a:rPr kumimoji="1" lang="ja-JP" altLang="en-US" sz="1200" b="0" u="sng" kern="1200" dirty="0" smtClean="0">
                          <a:solidFill>
                            <a:schemeClr val="tx1"/>
                          </a:solidFill>
                          <a:latin typeface="+mn-lt"/>
                          <a:ea typeface="+mn-ea"/>
                          <a:cs typeface="+mn-cs"/>
                        </a:rPr>
                        <a:t>を設置</a:t>
                      </a:r>
                      <a:endParaRPr kumimoji="1" lang="en-US" altLang="ja-JP" sz="1200" b="0" u="sng" kern="1200" dirty="0" smtClean="0">
                        <a:solidFill>
                          <a:schemeClr val="tx1"/>
                        </a:solidFill>
                        <a:latin typeface="+mn-lt"/>
                        <a:ea typeface="+mn-ea"/>
                        <a:cs typeface="+mn-cs"/>
                      </a:endParaRPr>
                    </a:p>
                    <a:p>
                      <a:pPr algn="just"/>
                      <a:r>
                        <a:rPr kumimoji="1" lang="ja-JP" altLang="en-US" sz="1200" b="0" u="none" kern="1200" dirty="0" smtClean="0">
                          <a:solidFill>
                            <a:schemeClr val="tx1"/>
                          </a:solidFill>
                          <a:latin typeface="+mn-lt"/>
                          <a:ea typeface="+mn-ea"/>
                          <a:cs typeface="+mn-cs"/>
                        </a:rPr>
                        <a:t>・</a:t>
                      </a:r>
                      <a:r>
                        <a:rPr kumimoji="1" lang="ja-JP" altLang="ja-JP" sz="1200" b="0" u="none" kern="1200" dirty="0" smtClean="0">
                          <a:solidFill>
                            <a:schemeClr val="tx1"/>
                          </a:solidFill>
                          <a:latin typeface="+mn-lt"/>
                          <a:ea typeface="+mn-ea"/>
                          <a:cs typeface="+mn-cs"/>
                        </a:rPr>
                        <a:t>市と企業・経済団体の女性職員が参加し、官民協働により、働く女性を支援する方策について検討し、市長</a:t>
                      </a:r>
                      <a:r>
                        <a:rPr kumimoji="1" lang="ja-JP" altLang="en-US" sz="1200" b="0" u="none" kern="1200" dirty="0" smtClean="0">
                          <a:solidFill>
                            <a:schemeClr val="tx1"/>
                          </a:solidFill>
                          <a:latin typeface="+mn-lt"/>
                          <a:ea typeface="+mn-ea"/>
                          <a:cs typeface="+mn-cs"/>
                        </a:rPr>
                        <a:t>へ</a:t>
                      </a:r>
                      <a:r>
                        <a:rPr kumimoji="1" lang="ja-JP" altLang="ja-JP" sz="1200" b="0" u="none" kern="1200" dirty="0" smtClean="0">
                          <a:solidFill>
                            <a:schemeClr val="tx1"/>
                          </a:solidFill>
                          <a:latin typeface="+mn-lt"/>
                          <a:ea typeface="+mn-ea"/>
                          <a:cs typeface="+mn-cs"/>
                        </a:rPr>
                        <a:t>施策提言</a:t>
                      </a:r>
                      <a:endParaRPr kumimoji="1" lang="en-US" altLang="ja-JP" sz="1200" b="0" u="none" kern="1200" dirty="0" smtClean="0">
                        <a:solidFill>
                          <a:schemeClr val="tx1"/>
                        </a:solidFill>
                        <a:latin typeface="+mn-lt"/>
                        <a:ea typeface="+mn-ea"/>
                        <a:cs typeface="+mn-cs"/>
                      </a:endParaRPr>
                    </a:p>
                    <a:p>
                      <a:pPr algn="just"/>
                      <a:endParaRPr kumimoji="1" lang="en-US" altLang="ja-JP" sz="1200" b="0" u="none" dirty="0" smtClean="0">
                        <a:solidFill>
                          <a:schemeClr val="tx1"/>
                        </a:solidFill>
                      </a:endParaRPr>
                    </a:p>
                    <a:p>
                      <a:pPr algn="just"/>
                      <a:endParaRPr kumimoji="1" lang="en-US" altLang="ja-JP" sz="1200" b="0" u="none" dirty="0" smtClean="0">
                        <a:solidFill>
                          <a:schemeClr val="tx1"/>
                        </a:solidFill>
                      </a:endParaRPr>
                    </a:p>
                    <a:p>
                      <a:pPr algn="just"/>
                      <a:endParaRPr kumimoji="1" lang="en-US" altLang="ja-JP" sz="1200" b="0" u="none" dirty="0" smtClean="0">
                        <a:solidFill>
                          <a:schemeClr val="tx1"/>
                        </a:solidFill>
                      </a:endParaRPr>
                    </a:p>
                    <a:p>
                      <a:pPr algn="just"/>
                      <a:r>
                        <a:rPr kumimoji="1" lang="ja-JP" altLang="en-US" sz="1200" b="0" u="none" dirty="0" smtClean="0">
                          <a:solidFill>
                            <a:schemeClr val="tx1"/>
                          </a:solidFill>
                        </a:rPr>
                        <a:t>・</a:t>
                      </a:r>
                      <a:r>
                        <a:rPr kumimoji="1" lang="ja-JP" altLang="en-US" sz="1200" b="0" u="sng" kern="1200" dirty="0" smtClean="0">
                          <a:solidFill>
                            <a:schemeClr val="tx1"/>
                          </a:solidFill>
                          <a:latin typeface="+mn-lt"/>
                          <a:ea typeface="+mn-ea"/>
                          <a:cs typeface="+mn-cs"/>
                        </a:rPr>
                        <a:t>女性チャレンジ応援拠点</a:t>
                      </a:r>
                      <a:endParaRPr kumimoji="1" lang="en-US" altLang="ja-JP" sz="1200" b="0" u="sng" kern="1200" dirty="0" smtClean="0">
                        <a:solidFill>
                          <a:schemeClr val="tx1"/>
                        </a:solidFill>
                        <a:latin typeface="+mn-lt"/>
                        <a:ea typeface="+mn-ea"/>
                        <a:cs typeface="+mn-cs"/>
                      </a:endParaRPr>
                    </a:p>
                    <a:p>
                      <a:pPr algn="just"/>
                      <a:r>
                        <a:rPr kumimoji="1" lang="ja-JP" altLang="en-US" sz="1200" b="0" u="none" kern="1200" dirty="0" smtClean="0">
                          <a:solidFill>
                            <a:schemeClr val="tx1"/>
                          </a:solidFill>
                          <a:latin typeface="+mn-lt"/>
                          <a:ea typeface="+mn-ea"/>
                          <a:cs typeface="+mn-cs"/>
                        </a:rPr>
                        <a:t>・地域で活躍し貢献したい女性を発掘、育成、支援するとともに、地域課題を解決するため起業したい女性等の支援を実施</a:t>
                      </a:r>
                      <a:endParaRPr kumimoji="1" lang="en-US" altLang="ja-JP" sz="1200" b="0" u="none" kern="1200" dirty="0" smtClean="0">
                        <a:solidFill>
                          <a:schemeClr val="tx1"/>
                        </a:solidFill>
                        <a:latin typeface="+mn-lt"/>
                        <a:ea typeface="+mn-ea"/>
                        <a:cs typeface="+mn-cs"/>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1" lang="ja-JP" altLang="en-US" sz="1200" b="0" u="none" kern="1200" noProof="0" dirty="0" smtClean="0">
                          <a:solidFill>
                            <a:schemeClr val="tx1"/>
                          </a:solidFill>
                          <a:latin typeface="+mn-lt"/>
                          <a:ea typeface="+mn-ea"/>
                          <a:cs typeface="+mn-cs"/>
                        </a:rPr>
                        <a:t>・</a:t>
                      </a:r>
                      <a:r>
                        <a:rPr kumimoji="1" lang="ja-JP" altLang="en-US" sz="1200" b="0" u="none" kern="1200" dirty="0" smtClean="0">
                          <a:solidFill>
                            <a:schemeClr val="tx1"/>
                          </a:solidFill>
                          <a:latin typeface="+mn-lt"/>
                          <a:ea typeface="+mn-ea"/>
                          <a:cs typeface="+mn-cs"/>
                        </a:rPr>
                        <a:t>トータルサポート事業で支援を行った女性の就職者数</a:t>
                      </a:r>
                      <a:endParaRPr kumimoji="1" lang="en-US" altLang="ja-JP" sz="1200" b="0" u="none" kern="1200" dirty="0" smtClean="0">
                        <a:solidFill>
                          <a:schemeClr val="tx1"/>
                        </a:solidFill>
                        <a:latin typeface="+mn-lt"/>
                        <a:ea typeface="+mn-ea"/>
                        <a:cs typeface="+mn-cs"/>
                      </a:endParaRPr>
                    </a:p>
                    <a:p>
                      <a:pPr marL="0" marR="0" lvl="0" indent="0" algn="just" defTabSz="914400" rtl="0" eaLnBrk="1" fontAlgn="auto" latinLnBrk="0" hangingPunct="1">
                        <a:lnSpc>
                          <a:spcPct val="100000"/>
                        </a:lnSpc>
                        <a:spcBef>
                          <a:spcPts val="0"/>
                        </a:spcBef>
                        <a:spcAft>
                          <a:spcPts val="0"/>
                        </a:spcAft>
                        <a:buClrTx/>
                        <a:buSzTx/>
                        <a:buFontTx/>
                        <a:buNone/>
                        <a:tabLst/>
                        <a:defRPr/>
                      </a:pPr>
                      <a:r>
                        <a:rPr kumimoji="1" lang="en-US" altLang="ja-JP" sz="1200" b="0" u="none" kern="1200" dirty="0" smtClean="0">
                          <a:solidFill>
                            <a:schemeClr val="tx1"/>
                          </a:solidFill>
                          <a:latin typeface="+mn-lt"/>
                          <a:ea typeface="+mn-ea"/>
                          <a:cs typeface="+mn-cs"/>
                        </a:rPr>
                        <a:t>2016</a:t>
                      </a:r>
                      <a:r>
                        <a:rPr kumimoji="1" lang="ja-JP" altLang="en-US" sz="1200" b="0" u="none" kern="1200" dirty="0" smtClean="0">
                          <a:solidFill>
                            <a:schemeClr val="tx1"/>
                          </a:solidFill>
                          <a:latin typeface="+mn-lt"/>
                          <a:ea typeface="+mn-ea"/>
                          <a:cs typeface="+mn-cs"/>
                        </a:rPr>
                        <a:t>年度：</a:t>
                      </a:r>
                      <a:r>
                        <a:rPr kumimoji="1" lang="en-US" altLang="ja-JP" sz="1200" b="0" u="none" kern="1200" dirty="0" smtClean="0">
                          <a:solidFill>
                            <a:schemeClr val="tx1"/>
                          </a:solidFill>
                          <a:latin typeface="+mn-lt"/>
                          <a:ea typeface="+mn-ea"/>
                          <a:cs typeface="+mn-cs"/>
                        </a:rPr>
                        <a:t>1,171</a:t>
                      </a:r>
                      <a:r>
                        <a:rPr kumimoji="1" lang="ja-JP" altLang="en-US" sz="1200" b="0" u="none" kern="1200" dirty="0" smtClean="0">
                          <a:solidFill>
                            <a:schemeClr val="tx1"/>
                          </a:solidFill>
                          <a:latin typeface="+mn-lt"/>
                          <a:ea typeface="+mn-ea"/>
                          <a:cs typeface="+mn-cs"/>
                        </a:rPr>
                        <a:t>人</a:t>
                      </a:r>
                      <a:endParaRPr kumimoji="1" lang="en-US" altLang="ja-JP" sz="1200" b="0" u="none" kern="1200" dirty="0" smtClean="0">
                        <a:solidFill>
                          <a:schemeClr val="tx1"/>
                        </a:solidFill>
                        <a:latin typeface="+mn-lt"/>
                        <a:ea typeface="+mn-ea"/>
                        <a:cs typeface="+mn-cs"/>
                      </a:endParaRPr>
                    </a:p>
                    <a:p>
                      <a:pPr marL="0" marR="0" lvl="0" indent="0" algn="just" defTabSz="914400" rtl="0" eaLnBrk="1" fontAlgn="auto" latinLnBrk="0" hangingPunct="1">
                        <a:lnSpc>
                          <a:spcPct val="100000"/>
                        </a:lnSpc>
                        <a:spcBef>
                          <a:spcPts val="0"/>
                        </a:spcBef>
                        <a:spcAft>
                          <a:spcPts val="0"/>
                        </a:spcAft>
                        <a:buClrTx/>
                        <a:buSzTx/>
                        <a:buFontTx/>
                        <a:buNone/>
                        <a:tabLst/>
                        <a:defRPr/>
                      </a:pPr>
                      <a:r>
                        <a:rPr kumimoji="1" lang="en-US" altLang="ja-JP" sz="1200" b="0" u="none" kern="1200" dirty="0" smtClean="0">
                          <a:solidFill>
                            <a:schemeClr val="tx1"/>
                          </a:solidFill>
                          <a:latin typeface="+mn-lt"/>
                          <a:ea typeface="+mn-ea"/>
                          <a:cs typeface="+mn-cs"/>
                        </a:rPr>
                        <a:t>2017</a:t>
                      </a:r>
                      <a:r>
                        <a:rPr kumimoji="1" lang="ja-JP" altLang="en-US" sz="1200" b="0" u="none" kern="1200" dirty="0" smtClean="0">
                          <a:solidFill>
                            <a:schemeClr val="tx1"/>
                          </a:solidFill>
                          <a:latin typeface="+mn-lt"/>
                          <a:ea typeface="+mn-ea"/>
                          <a:cs typeface="+mn-cs"/>
                        </a:rPr>
                        <a:t>年度：</a:t>
                      </a:r>
                      <a:r>
                        <a:rPr kumimoji="1" lang="en-US" altLang="ja-JP" sz="1200" b="0" u="none" kern="1200" dirty="0" smtClean="0">
                          <a:solidFill>
                            <a:schemeClr val="tx1"/>
                          </a:solidFill>
                          <a:latin typeface="+mn-lt"/>
                          <a:ea typeface="+mn-ea"/>
                          <a:cs typeface="+mn-cs"/>
                        </a:rPr>
                        <a:t>1,528</a:t>
                      </a:r>
                      <a:r>
                        <a:rPr kumimoji="1" lang="ja-JP" altLang="en-US" sz="1200" b="0" u="none" kern="1200" dirty="0" smtClean="0">
                          <a:solidFill>
                            <a:schemeClr val="tx1"/>
                          </a:solidFill>
                          <a:latin typeface="+mn-lt"/>
                          <a:ea typeface="+mn-ea"/>
                          <a:cs typeface="+mn-cs"/>
                        </a:rPr>
                        <a:t>人</a:t>
                      </a:r>
                      <a:endParaRPr kumimoji="1" lang="en-US" altLang="ja-JP" sz="1200" b="0" u="none" kern="1200" dirty="0" smtClean="0">
                        <a:solidFill>
                          <a:schemeClr val="tx1"/>
                        </a:solidFill>
                        <a:latin typeface="+mn-lt"/>
                        <a:ea typeface="+mn-ea"/>
                        <a:cs typeface="+mn-cs"/>
                      </a:endParaRPr>
                    </a:p>
                    <a:p>
                      <a:pPr marL="0" marR="0" lvl="0" indent="0" algn="just" defTabSz="914400" rtl="0" eaLnBrk="1" fontAlgn="auto" latinLnBrk="0" hangingPunct="1">
                        <a:lnSpc>
                          <a:spcPct val="100000"/>
                        </a:lnSpc>
                        <a:spcBef>
                          <a:spcPts val="0"/>
                        </a:spcBef>
                        <a:spcAft>
                          <a:spcPts val="0"/>
                        </a:spcAft>
                        <a:buClrTx/>
                        <a:buSzTx/>
                        <a:buFontTx/>
                        <a:buNone/>
                        <a:tabLst/>
                        <a:defRPr/>
                      </a:pPr>
                      <a:endParaRPr kumimoji="1" lang="en-US" altLang="ja-JP" sz="1200" b="0" u="none" kern="1200" dirty="0" smtClean="0">
                        <a:solidFill>
                          <a:schemeClr val="tx1"/>
                        </a:solidFill>
                        <a:latin typeface="+mn-lt"/>
                        <a:ea typeface="+mn-ea"/>
                        <a:cs typeface="+mn-cs"/>
                      </a:endParaRPr>
                    </a:p>
                    <a:p>
                      <a:pPr marL="0" marR="0" lvl="0" indent="0" algn="just" defTabSz="914400" rtl="0" eaLnBrk="1" fontAlgn="auto" latinLnBrk="0" hangingPunct="1">
                        <a:lnSpc>
                          <a:spcPct val="100000"/>
                        </a:lnSpc>
                        <a:spcBef>
                          <a:spcPts val="0"/>
                        </a:spcBef>
                        <a:spcAft>
                          <a:spcPts val="0"/>
                        </a:spcAft>
                        <a:buClrTx/>
                        <a:buSzTx/>
                        <a:buFontTx/>
                        <a:buNone/>
                        <a:tabLst/>
                        <a:defRPr/>
                      </a:pPr>
                      <a:endParaRPr kumimoji="1" lang="en-US" altLang="ja-JP" sz="1200" b="0" u="none" kern="1200" dirty="0" smtClean="0">
                        <a:solidFill>
                          <a:schemeClr val="tx1"/>
                        </a:solidFill>
                        <a:latin typeface="+mn-lt"/>
                        <a:ea typeface="+mn-ea"/>
                        <a:cs typeface="+mn-cs"/>
                      </a:endParaRPr>
                    </a:p>
                    <a:p>
                      <a:pPr marL="0" marR="0" lvl="0" indent="0" algn="just" defTabSz="914400" rtl="0" eaLnBrk="1" fontAlgn="auto" latinLnBrk="0" hangingPunct="1">
                        <a:lnSpc>
                          <a:spcPct val="100000"/>
                        </a:lnSpc>
                        <a:spcBef>
                          <a:spcPts val="0"/>
                        </a:spcBef>
                        <a:spcAft>
                          <a:spcPts val="0"/>
                        </a:spcAft>
                        <a:buClrTx/>
                        <a:buSzTx/>
                        <a:buFontTx/>
                        <a:buNone/>
                        <a:tabLst/>
                        <a:defRPr/>
                      </a:pPr>
                      <a:endParaRPr kumimoji="1" lang="en-US" altLang="ja-JP" sz="1200" b="0" u="none" kern="1200" dirty="0" smtClean="0">
                        <a:solidFill>
                          <a:schemeClr val="tx1"/>
                        </a:solidFill>
                        <a:latin typeface="+mn-lt"/>
                        <a:ea typeface="+mn-ea"/>
                        <a:cs typeface="+mn-cs"/>
                      </a:endParaRPr>
                    </a:p>
                    <a:p>
                      <a:pPr marL="0" marR="0" lvl="0" indent="0" algn="just" defTabSz="914400" rtl="0" eaLnBrk="1" fontAlgn="auto" latinLnBrk="0" hangingPunct="1">
                        <a:lnSpc>
                          <a:spcPct val="100000"/>
                        </a:lnSpc>
                        <a:spcBef>
                          <a:spcPts val="0"/>
                        </a:spcBef>
                        <a:spcAft>
                          <a:spcPts val="0"/>
                        </a:spcAft>
                        <a:buClrTx/>
                        <a:buSzTx/>
                        <a:buFontTx/>
                        <a:buNone/>
                        <a:tabLst/>
                        <a:defRPr/>
                      </a:pPr>
                      <a:endParaRPr kumimoji="1" lang="en-US" altLang="ja-JP" sz="1200" b="0" u="none" kern="1200" dirty="0" smtClean="0">
                        <a:solidFill>
                          <a:schemeClr val="tx1"/>
                        </a:solidFill>
                        <a:latin typeface="+mn-lt"/>
                        <a:ea typeface="+mn-ea"/>
                        <a:cs typeface="+mn-cs"/>
                      </a:endParaRPr>
                    </a:p>
                    <a:p>
                      <a:pPr marL="0" marR="0" lvl="0" indent="0" algn="just" defTabSz="914400" rtl="0" eaLnBrk="1" fontAlgn="auto" latinLnBrk="0" hangingPunct="1">
                        <a:lnSpc>
                          <a:spcPct val="100000"/>
                        </a:lnSpc>
                        <a:spcBef>
                          <a:spcPts val="0"/>
                        </a:spcBef>
                        <a:spcAft>
                          <a:spcPts val="0"/>
                        </a:spcAft>
                        <a:buClrTx/>
                        <a:buSzTx/>
                        <a:buFontTx/>
                        <a:buNone/>
                        <a:tabLst/>
                        <a:defRPr/>
                      </a:pPr>
                      <a:endParaRPr kumimoji="1" lang="en-US" altLang="ja-JP" sz="1200" b="0" u="none" kern="1200" dirty="0" smtClean="0">
                        <a:solidFill>
                          <a:schemeClr val="tx1"/>
                        </a:solidFill>
                        <a:latin typeface="+mn-lt"/>
                        <a:ea typeface="+mn-ea"/>
                        <a:cs typeface="+mn-cs"/>
                      </a:endParaRPr>
                    </a:p>
                    <a:p>
                      <a:pPr marL="0" marR="0" lvl="0" indent="0" algn="just" defTabSz="914400" rtl="0" eaLnBrk="1" fontAlgn="auto" latinLnBrk="0" hangingPunct="1">
                        <a:lnSpc>
                          <a:spcPct val="100000"/>
                        </a:lnSpc>
                        <a:spcBef>
                          <a:spcPts val="0"/>
                        </a:spcBef>
                        <a:spcAft>
                          <a:spcPts val="0"/>
                        </a:spcAft>
                        <a:buClrTx/>
                        <a:buSzTx/>
                        <a:buFontTx/>
                        <a:buNone/>
                        <a:tabLst/>
                        <a:defRPr/>
                      </a:pPr>
                      <a:r>
                        <a:rPr kumimoji="1" lang="ja-JP" altLang="en-US" sz="1200" b="0" u="none" kern="1200" dirty="0" smtClean="0">
                          <a:solidFill>
                            <a:schemeClr val="tx1"/>
                          </a:solidFill>
                          <a:latin typeface="+mn-lt"/>
                          <a:ea typeface="+mn-ea"/>
                          <a:cs typeface="+mn-cs"/>
                        </a:rPr>
                        <a:t>・女性活躍リーディングカンパニー認証件数</a:t>
                      </a:r>
                      <a:r>
                        <a:rPr kumimoji="1" lang="en-US" altLang="ja-JP" sz="1200" b="0" u="none" kern="1200" dirty="0" smtClean="0">
                          <a:solidFill>
                            <a:schemeClr val="tx1"/>
                          </a:solidFill>
                          <a:latin typeface="+mn-lt"/>
                          <a:ea typeface="+mn-ea"/>
                          <a:cs typeface="+mn-cs"/>
                        </a:rPr>
                        <a:t>(</a:t>
                      </a:r>
                      <a:r>
                        <a:rPr kumimoji="1" lang="ja-JP" altLang="en-US" sz="1200" b="0" u="none" kern="1200" dirty="0" smtClean="0">
                          <a:solidFill>
                            <a:schemeClr val="tx1"/>
                          </a:solidFill>
                          <a:latin typeface="+mn-lt"/>
                          <a:ea typeface="+mn-ea"/>
                          <a:cs typeface="+mn-cs"/>
                        </a:rPr>
                        <a:t>累計</a:t>
                      </a:r>
                      <a:r>
                        <a:rPr kumimoji="1" lang="en-US" altLang="ja-JP" sz="1200" b="0" u="none" kern="1200" dirty="0" smtClean="0">
                          <a:solidFill>
                            <a:schemeClr val="tx1"/>
                          </a:solidFill>
                          <a:latin typeface="+mn-lt"/>
                          <a:ea typeface="+mn-ea"/>
                          <a:cs typeface="+mn-cs"/>
                        </a:rPr>
                        <a:t>)</a:t>
                      </a:r>
                    </a:p>
                    <a:p>
                      <a:pPr marL="0" marR="0" lvl="0" indent="0" algn="just" defTabSz="914400" rtl="0" eaLnBrk="1" fontAlgn="auto" latinLnBrk="0" hangingPunct="1">
                        <a:lnSpc>
                          <a:spcPct val="100000"/>
                        </a:lnSpc>
                        <a:spcBef>
                          <a:spcPts val="0"/>
                        </a:spcBef>
                        <a:spcAft>
                          <a:spcPts val="0"/>
                        </a:spcAft>
                        <a:buClrTx/>
                        <a:buSzTx/>
                        <a:buFontTx/>
                        <a:buNone/>
                        <a:tabLst/>
                        <a:defRPr/>
                      </a:pPr>
                      <a:r>
                        <a:rPr kumimoji="1" lang="en-US" altLang="ja-JP" sz="1200" b="0" u="none" kern="1200" dirty="0" smtClean="0">
                          <a:solidFill>
                            <a:schemeClr val="tx1"/>
                          </a:solidFill>
                          <a:latin typeface="+mn-lt"/>
                          <a:ea typeface="+mn-ea"/>
                          <a:cs typeface="+mn-cs"/>
                        </a:rPr>
                        <a:t>2014</a:t>
                      </a:r>
                      <a:r>
                        <a:rPr kumimoji="1" lang="ja-JP" altLang="en-US" sz="1200" b="0" u="none" kern="1200" dirty="0" smtClean="0">
                          <a:solidFill>
                            <a:schemeClr val="tx1"/>
                          </a:solidFill>
                          <a:latin typeface="+mn-lt"/>
                          <a:ea typeface="+mn-ea"/>
                          <a:cs typeface="+mn-cs"/>
                        </a:rPr>
                        <a:t>年度：</a:t>
                      </a:r>
                      <a:r>
                        <a:rPr kumimoji="1" lang="en-US" altLang="ja-JP" sz="1200" b="0" u="none" kern="1200" dirty="0" smtClean="0">
                          <a:solidFill>
                            <a:schemeClr val="tx1"/>
                          </a:solidFill>
                          <a:latin typeface="+mn-lt"/>
                          <a:ea typeface="+mn-ea"/>
                          <a:cs typeface="+mn-cs"/>
                        </a:rPr>
                        <a:t>60</a:t>
                      </a:r>
                      <a:r>
                        <a:rPr kumimoji="1" lang="ja-JP" altLang="en-US" sz="1200" b="0" u="none" kern="1200" dirty="0" smtClean="0">
                          <a:solidFill>
                            <a:schemeClr val="tx1"/>
                          </a:solidFill>
                          <a:latin typeface="+mn-lt"/>
                          <a:ea typeface="+mn-ea"/>
                          <a:cs typeface="+mn-cs"/>
                        </a:rPr>
                        <a:t>件</a:t>
                      </a:r>
                      <a:endParaRPr kumimoji="1" lang="en-US" altLang="ja-JP" sz="1200" b="0" u="none" kern="1200" dirty="0" smtClean="0">
                        <a:solidFill>
                          <a:schemeClr val="tx1"/>
                        </a:solidFill>
                        <a:latin typeface="+mn-lt"/>
                        <a:ea typeface="+mn-ea"/>
                        <a:cs typeface="+mn-cs"/>
                      </a:endParaRPr>
                    </a:p>
                    <a:p>
                      <a:pPr marL="0" marR="0" lvl="0" indent="0" algn="just" defTabSz="914400" rtl="0" eaLnBrk="1" fontAlgn="auto" latinLnBrk="0" hangingPunct="1">
                        <a:lnSpc>
                          <a:spcPct val="100000"/>
                        </a:lnSpc>
                        <a:spcBef>
                          <a:spcPts val="0"/>
                        </a:spcBef>
                        <a:spcAft>
                          <a:spcPts val="0"/>
                        </a:spcAft>
                        <a:buClrTx/>
                        <a:buSzTx/>
                        <a:buFontTx/>
                        <a:buNone/>
                        <a:tabLst/>
                        <a:defRPr/>
                      </a:pPr>
                      <a:r>
                        <a:rPr kumimoji="1" lang="en-US" altLang="ja-JP" sz="1200" b="0" u="none" kern="1200" dirty="0" smtClean="0">
                          <a:solidFill>
                            <a:schemeClr val="tx1"/>
                          </a:solidFill>
                          <a:latin typeface="+mn-lt"/>
                          <a:ea typeface="+mn-ea"/>
                          <a:cs typeface="+mn-cs"/>
                        </a:rPr>
                        <a:t>2017</a:t>
                      </a:r>
                      <a:r>
                        <a:rPr kumimoji="1" lang="ja-JP" altLang="en-US" sz="1200" b="0" u="none" kern="1200" dirty="0" smtClean="0">
                          <a:solidFill>
                            <a:schemeClr val="tx1"/>
                          </a:solidFill>
                          <a:latin typeface="+mn-lt"/>
                          <a:ea typeface="+mn-ea"/>
                          <a:cs typeface="+mn-cs"/>
                        </a:rPr>
                        <a:t>年度：</a:t>
                      </a:r>
                      <a:r>
                        <a:rPr kumimoji="1" lang="en-US" altLang="ja-JP" sz="1200" b="0" u="none" kern="1200" dirty="0" smtClean="0">
                          <a:solidFill>
                            <a:schemeClr val="tx1"/>
                          </a:solidFill>
                          <a:latin typeface="+mn-lt"/>
                          <a:ea typeface="+mn-ea"/>
                          <a:cs typeface="+mn-cs"/>
                        </a:rPr>
                        <a:t>359</a:t>
                      </a:r>
                      <a:r>
                        <a:rPr kumimoji="1" lang="ja-JP" altLang="en-US" sz="1200" b="0" u="none" kern="1200" dirty="0" smtClean="0">
                          <a:solidFill>
                            <a:schemeClr val="tx1"/>
                          </a:solidFill>
                          <a:latin typeface="+mn-lt"/>
                          <a:ea typeface="+mn-ea"/>
                          <a:cs typeface="+mn-cs"/>
                        </a:rPr>
                        <a:t>件</a:t>
                      </a:r>
                      <a:endParaRPr kumimoji="1" lang="en-US" altLang="ja-JP" sz="1200" b="0" u="none" kern="1200" dirty="0" smtClean="0">
                        <a:solidFill>
                          <a:schemeClr val="tx1"/>
                        </a:solidFill>
                        <a:latin typeface="+mn-lt"/>
                        <a:ea typeface="+mn-ea"/>
                        <a:cs typeface="+mn-cs"/>
                      </a:endParaRPr>
                    </a:p>
                    <a:p>
                      <a:pPr marL="0" marR="0" lvl="0" indent="0" algn="just" defTabSz="914400" rtl="0" eaLnBrk="1" fontAlgn="auto" latinLnBrk="0" hangingPunct="1">
                        <a:lnSpc>
                          <a:spcPct val="100000"/>
                        </a:lnSpc>
                        <a:spcBef>
                          <a:spcPts val="0"/>
                        </a:spcBef>
                        <a:spcAft>
                          <a:spcPts val="0"/>
                        </a:spcAft>
                        <a:buClrTx/>
                        <a:buSzTx/>
                        <a:buFontTx/>
                        <a:buNone/>
                        <a:tabLst/>
                        <a:defRPr/>
                      </a:pPr>
                      <a:endParaRPr kumimoji="1" lang="en-US" altLang="ja-JP" sz="1200" b="0" u="none" kern="1200" noProof="0" dirty="0" smtClean="0">
                        <a:solidFill>
                          <a:schemeClr val="tx1"/>
                        </a:solidFill>
                        <a:latin typeface="+mn-lt"/>
                        <a:ea typeface="+mn-ea"/>
                        <a:cs typeface="+mn-cs"/>
                      </a:endParaRPr>
                    </a:p>
                    <a:p>
                      <a:pPr algn="just"/>
                      <a:r>
                        <a:rPr kumimoji="1" lang="ja-JP" altLang="en-US" sz="1200" b="0" u="none" kern="1200" noProof="0" dirty="0" smtClean="0">
                          <a:solidFill>
                            <a:schemeClr val="tx1"/>
                          </a:solidFill>
                          <a:latin typeface="+mn-lt"/>
                          <a:ea typeface="+mn-ea"/>
                          <a:cs typeface="+mn-cs"/>
                        </a:rPr>
                        <a:t>・</a:t>
                      </a:r>
                      <a:r>
                        <a:rPr kumimoji="1" lang="en-US" altLang="ja-JP" sz="1200" b="0" u="none" kern="1200" noProof="0" dirty="0" smtClean="0">
                          <a:solidFill>
                            <a:schemeClr val="tx1"/>
                          </a:solidFill>
                          <a:latin typeface="+mn-lt"/>
                          <a:ea typeface="+mn-ea"/>
                          <a:cs typeface="+mn-cs"/>
                        </a:rPr>
                        <a:t>2018</a:t>
                      </a:r>
                      <a:r>
                        <a:rPr kumimoji="1" lang="ja-JP" altLang="en-US" sz="1200" b="0" u="none" kern="1200" noProof="0" dirty="0" smtClean="0">
                          <a:solidFill>
                            <a:schemeClr val="tx1"/>
                          </a:solidFill>
                          <a:latin typeface="+mn-lt"/>
                          <a:ea typeface="+mn-ea"/>
                          <a:cs typeface="+mn-cs"/>
                        </a:rPr>
                        <a:t>年度は、市長への施策提言をふまえ具体的に事業化した、</a:t>
                      </a:r>
                      <a:r>
                        <a:rPr kumimoji="1" lang="ja-JP" altLang="en-US" sz="1200" b="0" u="none" kern="1200" dirty="0" smtClean="0">
                          <a:solidFill>
                            <a:schemeClr val="tx1"/>
                          </a:solidFill>
                          <a:latin typeface="+mn-lt"/>
                          <a:ea typeface="+mn-ea"/>
                          <a:cs typeface="+mn-cs"/>
                        </a:rPr>
                        <a:t>市長と企業トップによる宣言リレー動画の配信など</a:t>
                      </a:r>
                      <a:r>
                        <a:rPr kumimoji="1" lang="ja-JP" altLang="en-US" sz="1200" b="0" u="none" strike="noStrike" kern="1200" baseline="0" dirty="0" smtClean="0">
                          <a:solidFill>
                            <a:schemeClr val="tx1"/>
                          </a:solidFill>
                          <a:latin typeface="+mn-lt"/>
                          <a:ea typeface="+mn-ea"/>
                          <a:cs typeface="+mn-cs"/>
                        </a:rPr>
                        <a:t>の</a:t>
                      </a:r>
                      <a:r>
                        <a:rPr kumimoji="1" lang="ja-JP" altLang="en-US" sz="1200" b="0" u="none" kern="1200" dirty="0" smtClean="0">
                          <a:solidFill>
                            <a:schemeClr val="tx1"/>
                          </a:solidFill>
                          <a:latin typeface="+mn-lt"/>
                          <a:ea typeface="+mn-ea"/>
                          <a:cs typeface="+mn-cs"/>
                        </a:rPr>
                        <a:t>取組みを行っている</a:t>
                      </a:r>
                      <a:endParaRPr kumimoji="1" lang="en-US" altLang="ja-JP" sz="1200" b="0" u="none" kern="1200" dirty="0" smtClean="0">
                        <a:solidFill>
                          <a:schemeClr val="tx1"/>
                        </a:solidFill>
                        <a:latin typeface="+mn-lt"/>
                        <a:ea typeface="+mn-ea"/>
                        <a:cs typeface="+mn-cs"/>
                      </a:endParaRPr>
                    </a:p>
                    <a:p>
                      <a:pPr algn="just"/>
                      <a:endParaRPr kumimoji="1" lang="en-US" altLang="ja-JP" sz="1200" b="0" u="none" kern="1200" dirty="0" smtClean="0">
                        <a:solidFill>
                          <a:schemeClr val="tx1"/>
                        </a:solidFill>
                        <a:latin typeface="+mn-lt"/>
                        <a:ea typeface="+mn-ea"/>
                        <a:cs typeface="+mn-cs"/>
                      </a:endParaRPr>
                    </a:p>
                    <a:p>
                      <a:pPr algn="just"/>
                      <a:endParaRPr kumimoji="1" lang="en-US" altLang="ja-JP" sz="1200" b="0" u="none" kern="1200" dirty="0" smtClean="0">
                        <a:solidFill>
                          <a:schemeClr val="tx1"/>
                        </a:solidFill>
                        <a:latin typeface="+mn-lt"/>
                        <a:ea typeface="+mn-ea"/>
                        <a:cs typeface="+mn-cs"/>
                      </a:endParaRPr>
                    </a:p>
                    <a:p>
                      <a:pPr algn="just"/>
                      <a:r>
                        <a:rPr kumimoji="1" lang="ja-JP" altLang="en-US" sz="1200" b="0" u="none" kern="1200" dirty="0" smtClean="0">
                          <a:solidFill>
                            <a:schemeClr val="tx1"/>
                          </a:solidFill>
                          <a:latin typeface="+mn-lt"/>
                          <a:ea typeface="+mn-ea"/>
                          <a:cs typeface="+mn-cs"/>
                        </a:rPr>
                        <a:t>・女性チャレンジ応援拠点の利用者数</a:t>
                      </a:r>
                      <a:endParaRPr kumimoji="1" lang="en-US" altLang="ja-JP" sz="1200" b="0" u="none" kern="1200" dirty="0" smtClean="0">
                        <a:solidFill>
                          <a:schemeClr val="tx1"/>
                        </a:solidFill>
                        <a:latin typeface="+mn-lt"/>
                        <a:ea typeface="+mn-ea"/>
                        <a:cs typeface="+mn-cs"/>
                      </a:endParaRPr>
                    </a:p>
                    <a:p>
                      <a:pPr algn="just"/>
                      <a:r>
                        <a:rPr kumimoji="1" lang="en-US" altLang="ja-JP" sz="1200" b="0" u="none" kern="1200" dirty="0" smtClean="0">
                          <a:solidFill>
                            <a:schemeClr val="tx1"/>
                          </a:solidFill>
                          <a:latin typeface="+mn-lt"/>
                          <a:ea typeface="+mn-ea"/>
                          <a:cs typeface="+mn-cs"/>
                        </a:rPr>
                        <a:t>2016</a:t>
                      </a:r>
                      <a:r>
                        <a:rPr kumimoji="1" lang="ja-JP" altLang="en-US" sz="1200" b="0" u="none" kern="1200" dirty="0" smtClean="0">
                          <a:solidFill>
                            <a:schemeClr val="tx1"/>
                          </a:solidFill>
                          <a:latin typeface="+mn-lt"/>
                          <a:ea typeface="+mn-ea"/>
                          <a:cs typeface="+mn-cs"/>
                        </a:rPr>
                        <a:t>年度：</a:t>
                      </a:r>
                      <a:r>
                        <a:rPr kumimoji="1" lang="en-US" altLang="ja-JP" sz="1200" b="0" u="none" kern="1200" dirty="0" smtClean="0">
                          <a:solidFill>
                            <a:schemeClr val="tx1"/>
                          </a:solidFill>
                          <a:latin typeface="+mn-lt"/>
                          <a:ea typeface="+mn-ea"/>
                          <a:cs typeface="+mn-cs"/>
                        </a:rPr>
                        <a:t>366</a:t>
                      </a:r>
                      <a:r>
                        <a:rPr kumimoji="1" lang="ja-JP" altLang="en-US" sz="1200" b="0" u="none" kern="1200" dirty="0" smtClean="0">
                          <a:solidFill>
                            <a:schemeClr val="tx1"/>
                          </a:solidFill>
                          <a:latin typeface="+mn-lt"/>
                          <a:ea typeface="+mn-ea"/>
                          <a:cs typeface="+mn-cs"/>
                        </a:rPr>
                        <a:t>人</a:t>
                      </a:r>
                      <a:endParaRPr kumimoji="1" lang="en-US" altLang="ja-JP" sz="1200" b="0" u="none" kern="1200" dirty="0" smtClean="0">
                        <a:solidFill>
                          <a:schemeClr val="tx1"/>
                        </a:solidFill>
                        <a:latin typeface="+mn-lt"/>
                        <a:ea typeface="+mn-ea"/>
                        <a:cs typeface="+mn-cs"/>
                      </a:endParaRPr>
                    </a:p>
                    <a:p>
                      <a:pPr algn="just"/>
                      <a:r>
                        <a:rPr kumimoji="1" lang="en-US" altLang="ja-JP" sz="1200" b="0" u="none" dirty="0" smtClean="0">
                          <a:solidFill>
                            <a:schemeClr val="tx1"/>
                          </a:solidFill>
                        </a:rPr>
                        <a:t>2017</a:t>
                      </a:r>
                      <a:r>
                        <a:rPr kumimoji="1" lang="ja-JP" altLang="en-US" sz="1200" b="0" u="none" dirty="0" smtClean="0">
                          <a:solidFill>
                            <a:schemeClr val="tx1"/>
                          </a:solidFill>
                        </a:rPr>
                        <a:t>年度：</a:t>
                      </a:r>
                      <a:r>
                        <a:rPr kumimoji="1" lang="en-US" altLang="ja-JP" sz="1200" b="0" u="none" dirty="0" smtClean="0">
                          <a:solidFill>
                            <a:schemeClr val="tx1"/>
                          </a:solidFill>
                        </a:rPr>
                        <a:t>1,029</a:t>
                      </a:r>
                      <a:r>
                        <a:rPr kumimoji="1" lang="ja-JP" altLang="en-US" sz="1200" b="0" u="none" dirty="0" smtClean="0">
                          <a:solidFill>
                            <a:schemeClr val="tx1"/>
                          </a:solidFill>
                        </a:rPr>
                        <a:t>人</a:t>
                      </a:r>
                      <a:endParaRPr kumimoji="1" lang="en-US" altLang="ja-JP" sz="1200" b="0" u="none" dirty="0" smtClean="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r>
            </a:tbl>
          </a:graphicData>
        </a:graphic>
      </p:graphicFrame>
      <p:sp>
        <p:nvSpPr>
          <p:cNvPr id="8" name="テキスト ボックス 7"/>
          <p:cNvSpPr txBox="1"/>
          <p:nvPr/>
        </p:nvSpPr>
        <p:spPr>
          <a:xfrm>
            <a:off x="8388424" y="0"/>
            <a:ext cx="720080" cy="344710"/>
          </a:xfrm>
          <a:prstGeom prst="rect">
            <a:avLst/>
          </a:prstGeom>
          <a:noFill/>
        </p:spPr>
        <p:txBody>
          <a:bodyPr wrap="square" lIns="128016" tIns="64008" rIns="128016" bIns="64008" rtlCol="0">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r>
              <a:rPr lang="en-US" altLang="ja-JP" sz="1400" dirty="0" smtClean="0"/>
              <a:t>B(79)</a:t>
            </a:r>
          </a:p>
        </p:txBody>
      </p:sp>
      <p:sp>
        <p:nvSpPr>
          <p:cNvPr id="10" name="スライド番号プレースホルダ 8"/>
          <p:cNvSpPr>
            <a:spLocks noGrp="1"/>
          </p:cNvSpPr>
          <p:nvPr>
            <p:ph type="sldNum" sz="quarter" idx="12"/>
          </p:nvPr>
        </p:nvSpPr>
        <p:spPr>
          <a:xfrm>
            <a:off x="8407474" y="6669360"/>
            <a:ext cx="720080" cy="177924"/>
          </a:xfrm>
        </p:spPr>
        <p:txBody>
          <a:bodyPr/>
          <a:lstStyle/>
          <a:p>
            <a:fld id="{CCEC3038-1CF1-4B63-9920-55248DCFBA97}" type="slidenum">
              <a:rPr kumimoji="1" lang="ja-JP" altLang="en-US" smtClean="0"/>
              <a:pPr/>
              <a:t>213</a:t>
            </a:fld>
            <a:endParaRPr kumimoji="1" lang="ja-JP" altLang="en-US" dirty="0"/>
          </a:p>
        </p:txBody>
      </p:sp>
    </p:spTree>
    <p:extLst>
      <p:ext uri="{BB962C8B-B14F-4D97-AF65-F5344CB8AC3E}">
        <p14:creationId xmlns:p14="http://schemas.microsoft.com/office/powerpoint/2010/main" val="1179966747"/>
      </p:ext>
    </p:extLst>
  </p:cSld>
  <p:clrMapOvr>
    <a:masterClrMapping/>
  </p:clrMapOvr>
  <p:timing>
    <p:tnLst>
      <p:par>
        <p:cTn id="1" dur="indefinite" restart="never" nodeType="tmRoot"/>
      </p:par>
    </p:tnLst>
  </p:timing>
</p:sld>
</file>

<file path=ppt/slides/slide2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 name="正方形/長方形 22"/>
          <p:cNvSpPr/>
          <p:nvPr/>
        </p:nvSpPr>
        <p:spPr>
          <a:xfrm>
            <a:off x="7399166" y="5240537"/>
            <a:ext cx="269178" cy="180000"/>
          </a:xfrm>
          <a:prstGeom prst="rect">
            <a:avLst/>
          </a:prstGeom>
          <a:solidFill>
            <a:schemeClr val="accent6">
              <a:lumMod val="60000"/>
              <a:lumOff val="40000"/>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5" name="正方形/長方形 14"/>
          <p:cNvSpPr/>
          <p:nvPr/>
        </p:nvSpPr>
        <p:spPr>
          <a:xfrm>
            <a:off x="7992408" y="3284984"/>
            <a:ext cx="864000" cy="180000"/>
          </a:xfrm>
          <a:prstGeom prst="rect">
            <a:avLst/>
          </a:prstGeom>
          <a:solidFill>
            <a:schemeClr val="accent6">
              <a:lumMod val="60000"/>
              <a:lumOff val="40000"/>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 name="正方形/長方形 8"/>
          <p:cNvSpPr/>
          <p:nvPr/>
        </p:nvSpPr>
        <p:spPr>
          <a:xfrm>
            <a:off x="8064472" y="1124744"/>
            <a:ext cx="792000" cy="180000"/>
          </a:xfrm>
          <a:prstGeom prst="rect">
            <a:avLst/>
          </a:prstGeom>
          <a:solidFill>
            <a:schemeClr val="accent6">
              <a:lumMod val="60000"/>
              <a:lumOff val="40000"/>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 name="正方形/長方形 9"/>
          <p:cNvSpPr/>
          <p:nvPr/>
        </p:nvSpPr>
        <p:spPr>
          <a:xfrm>
            <a:off x="7380312" y="1304784"/>
            <a:ext cx="1476000" cy="180000"/>
          </a:xfrm>
          <a:prstGeom prst="rect">
            <a:avLst/>
          </a:prstGeom>
          <a:solidFill>
            <a:schemeClr val="accent6">
              <a:lumMod val="60000"/>
              <a:lumOff val="40000"/>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 name="正方形/長方形 10"/>
          <p:cNvSpPr/>
          <p:nvPr/>
        </p:nvSpPr>
        <p:spPr>
          <a:xfrm>
            <a:off x="7380312" y="1484784"/>
            <a:ext cx="252000" cy="180000"/>
          </a:xfrm>
          <a:prstGeom prst="rect">
            <a:avLst/>
          </a:prstGeom>
          <a:solidFill>
            <a:schemeClr val="accent6">
              <a:lumMod val="60000"/>
              <a:lumOff val="40000"/>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 name="正方形/長方形 11"/>
          <p:cNvSpPr/>
          <p:nvPr/>
        </p:nvSpPr>
        <p:spPr>
          <a:xfrm>
            <a:off x="7831736" y="1683498"/>
            <a:ext cx="720000" cy="180000"/>
          </a:xfrm>
          <a:prstGeom prst="rect">
            <a:avLst/>
          </a:prstGeom>
          <a:solidFill>
            <a:schemeClr val="accent6">
              <a:lumMod val="60000"/>
              <a:lumOff val="40000"/>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 name="正方形/長方形 12"/>
          <p:cNvSpPr/>
          <p:nvPr/>
        </p:nvSpPr>
        <p:spPr>
          <a:xfrm>
            <a:off x="7395060" y="2941876"/>
            <a:ext cx="1476000" cy="180000"/>
          </a:xfrm>
          <a:prstGeom prst="rect">
            <a:avLst/>
          </a:prstGeom>
          <a:solidFill>
            <a:schemeClr val="accent6">
              <a:lumMod val="60000"/>
              <a:lumOff val="40000"/>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4" name="正方形/長方形 13"/>
          <p:cNvSpPr/>
          <p:nvPr/>
        </p:nvSpPr>
        <p:spPr>
          <a:xfrm>
            <a:off x="8697732" y="2738057"/>
            <a:ext cx="180000" cy="180000"/>
          </a:xfrm>
          <a:prstGeom prst="rect">
            <a:avLst/>
          </a:prstGeom>
          <a:solidFill>
            <a:schemeClr val="accent6">
              <a:lumMod val="60000"/>
              <a:lumOff val="40000"/>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6" name="正方形/長方形 15"/>
          <p:cNvSpPr/>
          <p:nvPr/>
        </p:nvSpPr>
        <p:spPr>
          <a:xfrm>
            <a:off x="7401628" y="3475773"/>
            <a:ext cx="1476000" cy="180000"/>
          </a:xfrm>
          <a:prstGeom prst="rect">
            <a:avLst/>
          </a:prstGeom>
          <a:solidFill>
            <a:schemeClr val="accent6">
              <a:lumMod val="60000"/>
              <a:lumOff val="40000"/>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7" name="正方形/長方形 16"/>
          <p:cNvSpPr/>
          <p:nvPr/>
        </p:nvSpPr>
        <p:spPr>
          <a:xfrm>
            <a:off x="7416376" y="3659565"/>
            <a:ext cx="900000" cy="180000"/>
          </a:xfrm>
          <a:prstGeom prst="rect">
            <a:avLst/>
          </a:prstGeom>
          <a:solidFill>
            <a:schemeClr val="accent6">
              <a:lumMod val="60000"/>
              <a:lumOff val="40000"/>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0" name="正方形/長方形 19"/>
          <p:cNvSpPr/>
          <p:nvPr/>
        </p:nvSpPr>
        <p:spPr>
          <a:xfrm>
            <a:off x="7706884" y="3990574"/>
            <a:ext cx="1180728" cy="180000"/>
          </a:xfrm>
          <a:prstGeom prst="rect">
            <a:avLst/>
          </a:prstGeom>
          <a:solidFill>
            <a:schemeClr val="accent6">
              <a:lumMod val="60000"/>
              <a:lumOff val="40000"/>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1" name="正方形/長方形 20"/>
          <p:cNvSpPr/>
          <p:nvPr/>
        </p:nvSpPr>
        <p:spPr>
          <a:xfrm>
            <a:off x="7399624" y="4185104"/>
            <a:ext cx="1332000" cy="180000"/>
          </a:xfrm>
          <a:prstGeom prst="rect">
            <a:avLst/>
          </a:prstGeom>
          <a:solidFill>
            <a:schemeClr val="accent6">
              <a:lumMod val="60000"/>
              <a:lumOff val="40000"/>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 name="テキスト ボックス 3"/>
          <p:cNvSpPr txBox="1"/>
          <p:nvPr/>
        </p:nvSpPr>
        <p:spPr>
          <a:xfrm>
            <a:off x="0" y="0"/>
            <a:ext cx="3131840" cy="338554"/>
          </a:xfrm>
          <a:prstGeom prst="rect">
            <a:avLst/>
          </a:prstGeom>
          <a:noFill/>
        </p:spPr>
        <p:txBody>
          <a:bodyPr wrap="square" rtlCol="0">
            <a:spAutoFit/>
          </a:bodyPr>
          <a:lstStyle/>
          <a:p>
            <a:r>
              <a:rPr kumimoji="1" lang="ja-JP" altLang="en-US" sz="1600" u="sng" dirty="0" smtClean="0"/>
              <a:t>密集住宅市街地整備の推進</a:t>
            </a:r>
            <a:endParaRPr kumimoji="1" lang="en-US" altLang="ja-JP" sz="1600" u="sng" dirty="0" smtClean="0"/>
          </a:p>
        </p:txBody>
      </p:sp>
      <p:sp>
        <p:nvSpPr>
          <p:cNvPr id="5" name="テキスト ボックス 4"/>
          <p:cNvSpPr txBox="1"/>
          <p:nvPr/>
        </p:nvSpPr>
        <p:spPr>
          <a:xfrm>
            <a:off x="0" y="476672"/>
            <a:ext cx="2411760" cy="3754874"/>
          </a:xfrm>
          <a:prstGeom prst="rect">
            <a:avLst/>
          </a:prstGeom>
          <a:noFill/>
        </p:spPr>
        <p:txBody>
          <a:bodyPr wrap="square" rtlCol="0">
            <a:spAutoFit/>
          </a:bodyPr>
          <a:lstStyle/>
          <a:p>
            <a:r>
              <a:rPr kumimoji="1" lang="ja-JP" altLang="en-US" sz="1400" dirty="0" smtClean="0"/>
              <a:t>①分野：　まちづくり</a:t>
            </a:r>
            <a:endParaRPr kumimoji="1" lang="en-US" altLang="ja-JP" sz="1400" dirty="0" smtClean="0"/>
          </a:p>
          <a:p>
            <a:endParaRPr lang="en-US" altLang="ja-JP" sz="1400" dirty="0"/>
          </a:p>
          <a:p>
            <a:r>
              <a:rPr kumimoji="1" lang="ja-JP" altLang="en-US" sz="1400" dirty="0" smtClean="0"/>
              <a:t>②タイプ</a:t>
            </a:r>
            <a:endParaRPr kumimoji="1" lang="en-US" altLang="ja-JP" sz="1400" dirty="0" smtClean="0"/>
          </a:p>
          <a:p>
            <a:r>
              <a:rPr lang="ja-JP" altLang="en-US" sz="1400" dirty="0"/>
              <a:t>　</a:t>
            </a:r>
            <a:r>
              <a:rPr lang="ja-JP" altLang="en-US" sz="1400" dirty="0" smtClean="0"/>
              <a:t>　☑　政策イノベーション</a:t>
            </a:r>
            <a:endParaRPr lang="en-US" altLang="ja-JP" sz="1400" dirty="0" smtClean="0"/>
          </a:p>
          <a:p>
            <a:r>
              <a:rPr kumimoji="1" lang="ja-JP" altLang="en-US" sz="1400" dirty="0"/>
              <a:t>　</a:t>
            </a:r>
            <a:r>
              <a:rPr kumimoji="1" lang="ja-JP" altLang="en-US" sz="1400" dirty="0" smtClean="0"/>
              <a:t>　</a:t>
            </a:r>
            <a:r>
              <a:rPr lang="ja-JP" altLang="en-US" sz="1400" dirty="0" smtClean="0"/>
              <a:t>□　</a:t>
            </a:r>
            <a:r>
              <a:rPr kumimoji="1" lang="ja-JP" altLang="en-US" sz="1400" dirty="0" smtClean="0"/>
              <a:t>執行の刷新</a:t>
            </a:r>
            <a:endParaRPr kumimoji="1" lang="en-US" altLang="ja-JP" sz="1400" dirty="0" smtClean="0"/>
          </a:p>
          <a:p>
            <a:endParaRPr lang="en-US" altLang="ja-JP" sz="1400" dirty="0"/>
          </a:p>
          <a:p>
            <a:r>
              <a:rPr lang="ja-JP" altLang="en-US" sz="1400" dirty="0" smtClean="0"/>
              <a:t>③改革スタイル</a:t>
            </a:r>
            <a:endParaRPr lang="en-US" altLang="ja-JP" sz="1400" dirty="0" smtClean="0"/>
          </a:p>
          <a:p>
            <a:r>
              <a:rPr lang="ja-JP" altLang="en-US" sz="1400" dirty="0"/>
              <a:t>　</a:t>
            </a:r>
            <a:r>
              <a:rPr lang="ja-JP" altLang="en-US" sz="1400" dirty="0" smtClean="0"/>
              <a:t>　☑   投資・予算</a:t>
            </a:r>
            <a:endParaRPr lang="en-US" altLang="ja-JP" sz="1400" dirty="0" smtClean="0"/>
          </a:p>
          <a:p>
            <a:r>
              <a:rPr lang="ja-JP" altLang="en-US" sz="1400" dirty="0" smtClean="0"/>
              <a:t>　　☑ 　条例・規則・運用ﾙｰﾙ</a:t>
            </a:r>
            <a:endParaRPr lang="en-US" altLang="ja-JP" sz="1400" dirty="0" smtClean="0"/>
          </a:p>
          <a:p>
            <a:r>
              <a:rPr lang="ja-JP" altLang="en-US" sz="1400" dirty="0" smtClean="0"/>
              <a:t>　　☑ 　 組織・経営形態</a:t>
            </a:r>
            <a:endParaRPr lang="en-US" altLang="ja-JP" sz="1400" dirty="0" smtClean="0"/>
          </a:p>
          <a:p>
            <a:r>
              <a:rPr lang="ja-JP" altLang="en-US" sz="1400" dirty="0"/>
              <a:t>　</a:t>
            </a:r>
            <a:r>
              <a:rPr lang="ja-JP" altLang="en-US" sz="1400" dirty="0" smtClean="0"/>
              <a:t>　□　権限移譲</a:t>
            </a:r>
            <a:endParaRPr lang="en-US" altLang="ja-JP" sz="1400" dirty="0" smtClean="0"/>
          </a:p>
          <a:p>
            <a:endParaRPr kumimoji="1" lang="en-US" altLang="ja-JP" sz="1400" dirty="0"/>
          </a:p>
          <a:p>
            <a:r>
              <a:rPr lang="ja-JP" altLang="en-US" sz="1400" dirty="0" smtClean="0"/>
              <a:t>④担当部局</a:t>
            </a:r>
            <a:endParaRPr lang="en-US" altLang="ja-JP" sz="1400" dirty="0" smtClean="0"/>
          </a:p>
          <a:p>
            <a:r>
              <a:rPr kumimoji="1" lang="ja-JP" altLang="en-US" sz="1400" dirty="0" smtClean="0"/>
              <a:t>　　市　都市</a:t>
            </a:r>
            <a:r>
              <a:rPr lang="ja-JP" altLang="en-US" sz="1400" dirty="0" smtClean="0"/>
              <a:t>整備</a:t>
            </a:r>
            <a:r>
              <a:rPr kumimoji="1" lang="ja-JP" altLang="en-US" sz="1400" dirty="0" smtClean="0"/>
              <a:t>局　他</a:t>
            </a:r>
            <a:endParaRPr kumimoji="1" lang="en-US" altLang="ja-JP" sz="1400" dirty="0" smtClean="0"/>
          </a:p>
          <a:p>
            <a:endParaRPr kumimoji="1" lang="en-US" altLang="ja-JP" sz="1400" dirty="0"/>
          </a:p>
          <a:p>
            <a:r>
              <a:rPr lang="ja-JP" altLang="en-US" sz="1400" dirty="0" smtClean="0"/>
              <a:t>⑤時期</a:t>
            </a:r>
            <a:endParaRPr lang="en-US" altLang="ja-JP" sz="1400" dirty="0" smtClean="0"/>
          </a:p>
          <a:p>
            <a:r>
              <a:rPr kumimoji="1" lang="ja-JP" altLang="en-US" sz="1400" dirty="0"/>
              <a:t>　</a:t>
            </a:r>
            <a:r>
              <a:rPr kumimoji="1" lang="ja-JP" altLang="en-US" sz="1400" dirty="0" smtClean="0"/>
              <a:t>　</a:t>
            </a:r>
            <a:r>
              <a:rPr lang="en-US" altLang="ja-JP" sz="1400" dirty="0" smtClean="0"/>
              <a:t>2012</a:t>
            </a:r>
            <a:r>
              <a:rPr kumimoji="1" lang="ja-JP" altLang="en-US" sz="1400" dirty="0" smtClean="0"/>
              <a:t>年～</a:t>
            </a:r>
            <a:endParaRPr kumimoji="1" lang="ja-JP" altLang="en-US" sz="1400" dirty="0"/>
          </a:p>
        </p:txBody>
      </p:sp>
      <p:sp>
        <p:nvSpPr>
          <p:cNvPr id="7" name="テキスト ボックス 6"/>
          <p:cNvSpPr txBox="1"/>
          <p:nvPr/>
        </p:nvSpPr>
        <p:spPr>
          <a:xfrm>
            <a:off x="8388424" y="0"/>
            <a:ext cx="755576" cy="307777"/>
          </a:xfrm>
          <a:prstGeom prst="rect">
            <a:avLst/>
          </a:prstGeom>
          <a:noFill/>
        </p:spPr>
        <p:txBody>
          <a:bodyPr wrap="square" rtlCol="0">
            <a:spAutoFit/>
          </a:bodyPr>
          <a:lstStyle/>
          <a:p>
            <a:r>
              <a:rPr lang="en-US" altLang="ja-JP" sz="1400" dirty="0" smtClean="0"/>
              <a:t>C(91)</a:t>
            </a:r>
            <a:endParaRPr kumimoji="1" lang="en-US" altLang="ja-JP" sz="1400" dirty="0" smtClean="0"/>
          </a:p>
        </p:txBody>
      </p:sp>
      <p:sp>
        <p:nvSpPr>
          <p:cNvPr id="8" name="スライド番号プレースホルダ 7"/>
          <p:cNvSpPr>
            <a:spLocks noGrp="1"/>
          </p:cNvSpPr>
          <p:nvPr>
            <p:ph type="sldNum" sz="quarter" idx="12"/>
          </p:nvPr>
        </p:nvSpPr>
        <p:spPr/>
        <p:txBody>
          <a:bodyPr/>
          <a:lstStyle/>
          <a:p>
            <a:fld id="{C5458309-3A13-4876-A063-48A921867E6E}" type="slidenum">
              <a:rPr kumimoji="1" lang="ja-JP" altLang="en-US" smtClean="0"/>
              <a:t>214</a:t>
            </a:fld>
            <a:endParaRPr kumimoji="1" lang="ja-JP" altLang="en-US" dirty="0"/>
          </a:p>
        </p:txBody>
      </p:sp>
      <p:graphicFrame>
        <p:nvGraphicFramePr>
          <p:cNvPr id="6" name="表 5"/>
          <p:cNvGraphicFramePr>
            <a:graphicFrameLocks noGrp="1"/>
          </p:cNvGraphicFramePr>
          <p:nvPr>
            <p:extLst>
              <p:ext uri="{D42A27DB-BD31-4B8C-83A1-F6EECF244321}">
                <p14:modId xmlns:p14="http://schemas.microsoft.com/office/powerpoint/2010/main" val="3248486581"/>
              </p:ext>
            </p:extLst>
          </p:nvPr>
        </p:nvGraphicFramePr>
        <p:xfrm>
          <a:off x="2267744" y="393915"/>
          <a:ext cx="6696744" cy="6131430"/>
        </p:xfrm>
        <a:graphic>
          <a:graphicData uri="http://schemas.openxmlformats.org/drawingml/2006/table">
            <a:tbl>
              <a:tblPr firstRow="1">
                <a:tableStyleId>{5940675A-B579-460E-94D1-54222C63F5DA}</a:tableStyleId>
              </a:tblPr>
              <a:tblGrid>
                <a:gridCol w="1674186"/>
                <a:gridCol w="1710190"/>
                <a:gridCol w="1656184"/>
                <a:gridCol w="1656184"/>
              </a:tblGrid>
              <a:tr h="528190">
                <a:tc>
                  <a:txBody>
                    <a:bodyPr/>
                    <a:lstStyle/>
                    <a:p>
                      <a:pPr algn="ctr"/>
                      <a:r>
                        <a:rPr kumimoji="1" lang="ja-JP" altLang="en-US" sz="1400" dirty="0" smtClean="0">
                          <a:solidFill>
                            <a:schemeClr val="bg1"/>
                          </a:solidFill>
                        </a:rPr>
                        <a:t>改革前の課題</a:t>
                      </a:r>
                      <a:endParaRPr kumimoji="1" lang="en-US" altLang="ja-JP" sz="1400" dirty="0" smtClean="0">
                        <a:solidFill>
                          <a:schemeClr val="bg1"/>
                        </a:solidFill>
                      </a:endParaRPr>
                    </a:p>
                    <a:p>
                      <a:pPr algn="ctr"/>
                      <a:r>
                        <a:rPr kumimoji="1" lang="ja-JP" altLang="en-US" sz="1400" dirty="0" smtClean="0">
                          <a:solidFill>
                            <a:schemeClr val="bg1"/>
                          </a:solidFill>
                        </a:rPr>
                        <a:t>（</a:t>
                      </a:r>
                      <a:r>
                        <a:rPr kumimoji="1" lang="en-US" altLang="ja-JP" sz="1400" dirty="0" smtClean="0">
                          <a:solidFill>
                            <a:schemeClr val="bg1"/>
                          </a:solidFill>
                        </a:rPr>
                        <a:t>Why</a:t>
                      </a:r>
                      <a:r>
                        <a:rPr kumimoji="1" lang="ja-JP" altLang="en-US" sz="1400" dirty="0" smtClean="0">
                          <a:solidFill>
                            <a:schemeClr val="bg1"/>
                          </a:solidFill>
                        </a:rPr>
                        <a:t>）</a:t>
                      </a:r>
                      <a:endParaRPr kumimoji="1" lang="ja-JP" altLang="en-US" sz="1400" dirty="0">
                        <a:solidFill>
                          <a:schemeClr val="bg1"/>
                        </a:solidFill>
                      </a:endParaRPr>
                    </a:p>
                  </a:txBody>
                  <a:tcPr>
                    <a:solidFill>
                      <a:schemeClr val="accent1"/>
                    </a:solidFill>
                  </a:tcPr>
                </a:tc>
                <a:tc>
                  <a:txBody>
                    <a:bodyPr/>
                    <a:lstStyle/>
                    <a:p>
                      <a:pPr algn="ctr"/>
                      <a:r>
                        <a:rPr kumimoji="1" lang="ja-JP" altLang="en-US" sz="1400" dirty="0" smtClean="0">
                          <a:solidFill>
                            <a:schemeClr val="bg1"/>
                          </a:solidFill>
                        </a:rPr>
                        <a:t>改革の方向性</a:t>
                      </a:r>
                      <a:endParaRPr kumimoji="1" lang="en-US" altLang="ja-JP" sz="1400" dirty="0" smtClean="0">
                        <a:solidFill>
                          <a:schemeClr val="bg1"/>
                        </a:solidFill>
                      </a:endParaRPr>
                    </a:p>
                    <a:p>
                      <a:pPr algn="ctr"/>
                      <a:r>
                        <a:rPr kumimoji="1" lang="ja-JP" altLang="en-US" sz="1400" dirty="0" smtClean="0">
                          <a:solidFill>
                            <a:schemeClr val="bg1"/>
                          </a:solidFill>
                        </a:rPr>
                        <a:t>（</a:t>
                      </a:r>
                      <a:r>
                        <a:rPr kumimoji="1" lang="en-US" altLang="ja-JP" sz="1400" dirty="0" smtClean="0">
                          <a:solidFill>
                            <a:schemeClr val="bg1"/>
                          </a:solidFill>
                        </a:rPr>
                        <a:t>Vision)</a:t>
                      </a:r>
                      <a:endParaRPr kumimoji="1" lang="ja-JP" altLang="en-US" sz="1400" dirty="0">
                        <a:solidFill>
                          <a:schemeClr val="bg1"/>
                        </a:solidFill>
                      </a:endParaRPr>
                    </a:p>
                  </a:txBody>
                  <a:tcPr>
                    <a:solidFill>
                      <a:schemeClr val="accent1"/>
                    </a:solidFill>
                  </a:tcPr>
                </a:tc>
                <a:tc>
                  <a:txBody>
                    <a:bodyPr/>
                    <a:lstStyle/>
                    <a:p>
                      <a:pPr algn="ctr"/>
                      <a:r>
                        <a:rPr kumimoji="1" lang="ja-JP" altLang="en-US" sz="1400" dirty="0" smtClean="0">
                          <a:solidFill>
                            <a:schemeClr val="bg1"/>
                          </a:solidFill>
                        </a:rPr>
                        <a:t>何をどう改革したか</a:t>
                      </a:r>
                      <a:endParaRPr kumimoji="1" lang="en-US" altLang="ja-JP" sz="1400" dirty="0" smtClean="0">
                        <a:solidFill>
                          <a:schemeClr val="bg1"/>
                        </a:solidFill>
                      </a:endParaRPr>
                    </a:p>
                    <a:p>
                      <a:pPr algn="ctr"/>
                      <a:r>
                        <a:rPr kumimoji="1" lang="ja-JP" altLang="en-US" sz="1400" dirty="0" smtClean="0">
                          <a:solidFill>
                            <a:schemeClr val="bg1"/>
                          </a:solidFill>
                        </a:rPr>
                        <a:t>（</a:t>
                      </a:r>
                      <a:r>
                        <a:rPr kumimoji="1" lang="en-US" altLang="ja-JP" sz="1400" dirty="0" smtClean="0">
                          <a:solidFill>
                            <a:schemeClr val="bg1"/>
                          </a:solidFill>
                        </a:rPr>
                        <a:t>What</a:t>
                      </a:r>
                      <a:r>
                        <a:rPr kumimoji="1" lang="ja-JP" altLang="en-US" sz="1400" dirty="0" smtClean="0">
                          <a:solidFill>
                            <a:schemeClr val="bg1"/>
                          </a:solidFill>
                        </a:rPr>
                        <a:t>）</a:t>
                      </a:r>
                      <a:endParaRPr kumimoji="1" lang="ja-JP" altLang="en-US" sz="1400" dirty="0">
                        <a:solidFill>
                          <a:schemeClr val="bg1"/>
                        </a:solidFill>
                      </a:endParaRPr>
                    </a:p>
                  </a:txBody>
                  <a:tcPr>
                    <a:solidFill>
                      <a:schemeClr val="accent1"/>
                    </a:solidFill>
                  </a:tcPr>
                </a:tc>
                <a:tc>
                  <a:txBody>
                    <a:bodyPr/>
                    <a:lstStyle/>
                    <a:p>
                      <a:pPr algn="ctr"/>
                      <a:r>
                        <a:rPr kumimoji="1" lang="ja-JP" altLang="en-US" sz="1400" dirty="0" smtClean="0">
                          <a:solidFill>
                            <a:schemeClr val="bg1"/>
                          </a:solidFill>
                        </a:rPr>
                        <a:t>主な成果</a:t>
                      </a:r>
                      <a:endParaRPr kumimoji="1" lang="en-US" altLang="ja-JP" sz="1400" dirty="0" smtClean="0">
                        <a:solidFill>
                          <a:schemeClr val="bg1"/>
                        </a:solidFill>
                      </a:endParaRPr>
                    </a:p>
                    <a:p>
                      <a:pPr algn="ctr"/>
                      <a:r>
                        <a:rPr kumimoji="1" lang="ja-JP" altLang="en-US" sz="1400" dirty="0" smtClean="0">
                          <a:solidFill>
                            <a:schemeClr val="bg1"/>
                          </a:solidFill>
                        </a:rPr>
                        <a:t>（</a:t>
                      </a:r>
                      <a:r>
                        <a:rPr kumimoji="1" lang="en-US" altLang="ja-JP" sz="1400" dirty="0" smtClean="0">
                          <a:solidFill>
                            <a:schemeClr val="bg1"/>
                          </a:solidFill>
                        </a:rPr>
                        <a:t>Outcome</a:t>
                      </a:r>
                      <a:r>
                        <a:rPr kumimoji="1" lang="ja-JP" altLang="en-US" sz="1400" dirty="0" smtClean="0">
                          <a:solidFill>
                            <a:schemeClr val="bg1"/>
                          </a:solidFill>
                        </a:rPr>
                        <a:t>）</a:t>
                      </a:r>
                      <a:endParaRPr kumimoji="1" lang="ja-JP" altLang="en-US" sz="1400" dirty="0">
                        <a:solidFill>
                          <a:schemeClr val="bg1"/>
                        </a:solidFill>
                      </a:endParaRPr>
                    </a:p>
                  </a:txBody>
                  <a:tcPr>
                    <a:solidFill>
                      <a:schemeClr val="accent1"/>
                    </a:solidFill>
                  </a:tcPr>
                </a:tc>
              </a:tr>
              <a:tr h="5592490">
                <a:tc>
                  <a:txBody>
                    <a:bodyPr/>
                    <a:lstStyle/>
                    <a:p>
                      <a:pPr algn="just">
                        <a:lnSpc>
                          <a:spcPts val="1400"/>
                        </a:lnSpc>
                      </a:pPr>
                      <a:r>
                        <a:rPr kumimoji="1" lang="ja-JP" altLang="en-US" sz="1200" dirty="0" smtClean="0"/>
                        <a:t>・</a:t>
                      </a:r>
                      <a:r>
                        <a:rPr kumimoji="1" lang="en-US" altLang="ja-JP" sz="1200" kern="1200" baseline="0" dirty="0" smtClean="0"/>
                        <a:t>JR</a:t>
                      </a:r>
                      <a:r>
                        <a:rPr kumimoji="1" lang="ja-JP" altLang="en-US" sz="1200" kern="1200" baseline="0" dirty="0" smtClean="0"/>
                        <a:t>大阪環状線外周部を中心として密集住宅市街地が形成されており、大規模な地震時には、老朽化した住宅の倒壊や延焼による大火の危険性があり、道路が狭く避難や消火活動が困難であるなど様々な課題を抱えている。これまでも各種取り組みを進めてきたが、十分に改善されていない状況にある。</a:t>
                      </a:r>
                      <a:endParaRPr kumimoji="1" lang="en-US" altLang="ja-JP" sz="1200" kern="1200" baseline="0" dirty="0" smtClean="0"/>
                    </a:p>
                    <a:p>
                      <a:pPr algn="just">
                        <a:lnSpc>
                          <a:spcPts val="1400"/>
                        </a:lnSpc>
                      </a:pPr>
                      <a:endParaRPr kumimoji="1" lang="en-US" altLang="ja-JP" sz="1200" kern="1200" baseline="0" dirty="0" smtClean="0"/>
                    </a:p>
                    <a:p>
                      <a:pPr algn="just">
                        <a:lnSpc>
                          <a:spcPts val="1400"/>
                        </a:lnSpc>
                      </a:pPr>
                      <a:r>
                        <a:rPr kumimoji="1" lang="en-US" altLang="ja-JP" sz="1200" kern="1200" baseline="0" dirty="0" smtClean="0"/>
                        <a:t>(</a:t>
                      </a:r>
                      <a:r>
                        <a:rPr kumimoji="1" lang="ja-JP" altLang="en-US" sz="1200" kern="1200" baseline="0" dirty="0" smtClean="0"/>
                        <a:t>面積：約</a:t>
                      </a:r>
                      <a:r>
                        <a:rPr kumimoji="1" lang="en-US" altLang="ja-JP" sz="1200" kern="1200" baseline="0" dirty="0" smtClean="0"/>
                        <a:t>1,300ha</a:t>
                      </a:r>
                      <a:r>
                        <a:rPr kumimoji="1" lang="ja-JP" altLang="en-US" sz="1200" kern="1200" baseline="0" dirty="0" err="1" smtClean="0"/>
                        <a:t>、</a:t>
                      </a:r>
                      <a:r>
                        <a:rPr kumimoji="1" lang="ja-JP" altLang="en-US" sz="1200" kern="1200" baseline="0" dirty="0" smtClean="0"/>
                        <a:t>大阪</a:t>
                      </a:r>
                      <a:r>
                        <a:rPr kumimoji="1" lang="ja-JP" altLang="en-US" sz="1200" kern="1200" spc="-10" baseline="0" dirty="0" smtClean="0"/>
                        <a:t>市域面積（約</a:t>
                      </a:r>
                      <a:r>
                        <a:rPr kumimoji="1" lang="en-US" altLang="ja-JP" sz="1200" kern="1200" spc="-10" baseline="0" dirty="0" smtClean="0"/>
                        <a:t>22,300ha</a:t>
                      </a:r>
                      <a:r>
                        <a:rPr kumimoji="1" lang="ja-JP" altLang="en-US" sz="1200" kern="1200" spc="-10" baseline="0" dirty="0" smtClean="0"/>
                        <a:t>）</a:t>
                      </a:r>
                      <a:r>
                        <a:rPr kumimoji="1" lang="ja-JP" altLang="en-US" sz="1200" kern="1200" baseline="0" dirty="0" smtClean="0"/>
                        <a:t>の約６％を占める）</a:t>
                      </a:r>
                      <a:endParaRPr kumimoji="1" lang="en-US" altLang="ja-JP" sz="1200" kern="1200" baseline="0" dirty="0" smtClean="0"/>
                    </a:p>
                    <a:p>
                      <a:pPr marL="0" marR="0" indent="0" algn="just" defTabSz="914400" rtl="0" eaLnBrk="1" fontAlgn="auto" latinLnBrk="0" hangingPunct="1">
                        <a:lnSpc>
                          <a:spcPts val="1400"/>
                        </a:lnSpc>
                        <a:spcBef>
                          <a:spcPts val="0"/>
                        </a:spcBef>
                        <a:spcAft>
                          <a:spcPts val="0"/>
                        </a:spcAft>
                        <a:buClrTx/>
                        <a:buSzTx/>
                        <a:buFontTx/>
                        <a:buNone/>
                        <a:tabLst/>
                        <a:defRPr/>
                      </a:pPr>
                      <a:endParaRPr kumimoji="1" lang="en-US" altLang="ja-JP" sz="1200" u="none" kern="1200" baseline="0" dirty="0" smtClean="0"/>
                    </a:p>
                    <a:p>
                      <a:pPr marL="0" marR="0" indent="0" algn="just" defTabSz="914400" rtl="0" eaLnBrk="1" fontAlgn="auto" latinLnBrk="0" hangingPunct="1">
                        <a:lnSpc>
                          <a:spcPts val="1400"/>
                        </a:lnSpc>
                        <a:spcBef>
                          <a:spcPts val="0"/>
                        </a:spcBef>
                        <a:spcAft>
                          <a:spcPts val="0"/>
                        </a:spcAft>
                        <a:buClrTx/>
                        <a:buSzTx/>
                        <a:buFontTx/>
                        <a:buNone/>
                        <a:tabLst/>
                        <a:defRPr/>
                      </a:pPr>
                      <a:endParaRPr kumimoji="1" lang="en-US" altLang="ja-JP" sz="1200" u="none" kern="1200" baseline="0" dirty="0" smtClean="0"/>
                    </a:p>
                    <a:p>
                      <a:pPr marL="0" marR="0" indent="0" algn="just" defTabSz="914400" rtl="0" eaLnBrk="1" fontAlgn="auto" latinLnBrk="0" hangingPunct="1">
                        <a:lnSpc>
                          <a:spcPts val="1400"/>
                        </a:lnSpc>
                        <a:spcBef>
                          <a:spcPts val="0"/>
                        </a:spcBef>
                        <a:spcAft>
                          <a:spcPts val="0"/>
                        </a:spcAft>
                        <a:buClrTx/>
                        <a:buSzTx/>
                        <a:buFontTx/>
                        <a:buNone/>
                        <a:tabLst/>
                        <a:defRPr/>
                      </a:pPr>
                      <a:endParaRPr kumimoji="1" lang="en-US" altLang="ja-JP" sz="1200" u="none" kern="1200" baseline="0" dirty="0" smtClean="0"/>
                    </a:p>
                    <a:p>
                      <a:pPr marL="0" marR="0" indent="0" algn="just" defTabSz="914400" rtl="0" eaLnBrk="1" fontAlgn="auto" latinLnBrk="0" hangingPunct="1">
                        <a:lnSpc>
                          <a:spcPts val="1400"/>
                        </a:lnSpc>
                        <a:spcBef>
                          <a:spcPts val="0"/>
                        </a:spcBef>
                        <a:spcAft>
                          <a:spcPts val="0"/>
                        </a:spcAft>
                        <a:buClrTx/>
                        <a:buSzTx/>
                        <a:buFontTx/>
                        <a:buNone/>
                        <a:tabLst/>
                        <a:defRPr/>
                      </a:pPr>
                      <a:endParaRPr kumimoji="1" lang="en-US" altLang="ja-JP" sz="1200" u="none" kern="1200" baseline="0" dirty="0" smtClean="0"/>
                    </a:p>
                    <a:p>
                      <a:pPr marL="0" marR="0" indent="0" algn="just" defTabSz="914400" rtl="0" eaLnBrk="1" fontAlgn="auto" latinLnBrk="0" hangingPunct="1">
                        <a:lnSpc>
                          <a:spcPts val="1400"/>
                        </a:lnSpc>
                        <a:spcBef>
                          <a:spcPts val="0"/>
                        </a:spcBef>
                        <a:spcAft>
                          <a:spcPts val="0"/>
                        </a:spcAft>
                        <a:buClrTx/>
                        <a:buSzTx/>
                        <a:buFontTx/>
                        <a:buNone/>
                        <a:tabLst/>
                        <a:defRPr/>
                      </a:pPr>
                      <a:endParaRPr kumimoji="1" lang="en-US" altLang="ja-JP" sz="1200" u="none" kern="1200" baseline="0" dirty="0" smtClean="0"/>
                    </a:p>
                    <a:p>
                      <a:pPr marL="0" marR="0" indent="0" algn="just" defTabSz="914400" rtl="0" eaLnBrk="1" fontAlgn="auto" latinLnBrk="0" hangingPunct="1">
                        <a:lnSpc>
                          <a:spcPts val="1400"/>
                        </a:lnSpc>
                        <a:spcBef>
                          <a:spcPts val="0"/>
                        </a:spcBef>
                        <a:spcAft>
                          <a:spcPts val="0"/>
                        </a:spcAft>
                        <a:buClrTx/>
                        <a:buSzTx/>
                        <a:buFontTx/>
                        <a:buNone/>
                        <a:tabLst/>
                        <a:defRPr/>
                      </a:pPr>
                      <a:endParaRPr kumimoji="1" lang="en-US" altLang="ja-JP" sz="1200" u="none" kern="1200" baseline="0" dirty="0" smtClean="0"/>
                    </a:p>
                    <a:p>
                      <a:pPr marL="0" marR="0" indent="0" algn="just" defTabSz="914400" rtl="0" eaLnBrk="1" fontAlgn="auto" latinLnBrk="0" hangingPunct="1">
                        <a:lnSpc>
                          <a:spcPts val="1400"/>
                        </a:lnSpc>
                        <a:spcBef>
                          <a:spcPts val="0"/>
                        </a:spcBef>
                        <a:spcAft>
                          <a:spcPts val="0"/>
                        </a:spcAft>
                        <a:buClrTx/>
                        <a:buSzTx/>
                        <a:buFontTx/>
                        <a:buNone/>
                        <a:tabLst/>
                        <a:defRPr/>
                      </a:pPr>
                      <a:endParaRPr kumimoji="1" lang="en-US" altLang="ja-JP" sz="1200" u="none" kern="1200" baseline="0" dirty="0" smtClean="0"/>
                    </a:p>
                    <a:p>
                      <a:pPr marL="0" marR="0" indent="0" algn="just" defTabSz="914400" rtl="0" eaLnBrk="1" fontAlgn="auto" latinLnBrk="0" hangingPunct="1">
                        <a:lnSpc>
                          <a:spcPts val="1400"/>
                        </a:lnSpc>
                        <a:spcBef>
                          <a:spcPts val="0"/>
                        </a:spcBef>
                        <a:spcAft>
                          <a:spcPts val="0"/>
                        </a:spcAft>
                        <a:buClrTx/>
                        <a:buSzTx/>
                        <a:buFontTx/>
                        <a:buNone/>
                        <a:tabLst/>
                        <a:defRPr/>
                      </a:pPr>
                      <a:endParaRPr kumimoji="1" lang="en-US" altLang="ja-JP" sz="1200" u="none" kern="1200" baseline="0" dirty="0" smtClean="0"/>
                    </a:p>
                    <a:p>
                      <a:pPr marL="0" marR="0" indent="0" algn="just" defTabSz="914400" rtl="0" eaLnBrk="1" fontAlgn="auto" latinLnBrk="0" hangingPunct="1">
                        <a:lnSpc>
                          <a:spcPts val="1400"/>
                        </a:lnSpc>
                        <a:spcBef>
                          <a:spcPts val="0"/>
                        </a:spcBef>
                        <a:spcAft>
                          <a:spcPts val="0"/>
                        </a:spcAft>
                        <a:buClrTx/>
                        <a:buSzTx/>
                        <a:buFontTx/>
                        <a:buNone/>
                        <a:tabLst/>
                        <a:defRPr/>
                      </a:pPr>
                      <a:r>
                        <a:rPr kumimoji="1" lang="ja-JP" altLang="en-US" sz="1200" u="none" kern="1200" baseline="0" dirty="0" smtClean="0"/>
                        <a:t>図表１（優先地区の区域）</a:t>
                      </a:r>
                      <a:endParaRPr kumimoji="1" lang="en-US" altLang="ja-JP" sz="1200" b="0" u="none" kern="1200" baseline="0" dirty="0" smtClean="0">
                        <a:solidFill>
                          <a:schemeClr val="dk1"/>
                        </a:solidFill>
                        <a:latin typeface="+mn-ea"/>
                        <a:ea typeface="+mn-ea"/>
                        <a:cs typeface="+mn-cs"/>
                      </a:endParaRPr>
                    </a:p>
                  </a:txBody>
                  <a:tcPr/>
                </a:tc>
                <a:tc>
                  <a:txBody>
                    <a:bodyPr/>
                    <a:lstStyle/>
                    <a:p>
                      <a:pPr algn="just">
                        <a:lnSpc>
                          <a:spcPts val="1400"/>
                        </a:lnSpc>
                      </a:pPr>
                      <a:r>
                        <a:rPr kumimoji="1" lang="ja-JP" altLang="en-US" sz="1200" dirty="0" smtClean="0"/>
                        <a:t>これまでの大震災の経験から市民の防災意識が高まるとともに、区ごとの主体的な取り組みが求められていることから、地域防災力を強化しつつ、地域の実情をよく把握している区の意向を踏まえ、地域や市民との協働による地域特性に応じた市街地の不燃化促進や避難経路の確保の取り組みを、エリアを限定して重点的に実施する。</a:t>
                      </a:r>
                      <a:endParaRPr kumimoji="1" lang="en-US" altLang="ja-JP" sz="1200" dirty="0" smtClean="0"/>
                    </a:p>
                    <a:p>
                      <a:pPr algn="just">
                        <a:lnSpc>
                          <a:spcPts val="1400"/>
                        </a:lnSpc>
                      </a:pPr>
                      <a:endParaRPr kumimoji="1" lang="en-US" altLang="ja-JP" sz="1200" dirty="0" smtClean="0"/>
                    </a:p>
                  </a:txBody>
                  <a:tcPr/>
                </a:tc>
                <a:tc>
                  <a:txBody>
                    <a:bodyPr/>
                    <a:lstStyle/>
                    <a:p>
                      <a:pPr algn="just">
                        <a:lnSpc>
                          <a:spcPts val="1400"/>
                        </a:lnSpc>
                      </a:pPr>
                      <a:r>
                        <a:rPr kumimoji="1" lang="ja-JP" altLang="en-US" sz="1200" dirty="0" smtClean="0"/>
                        <a:t>・関係区長・所属長で構成する「密集住宅市街地整備推進プロジェクトチーム」を設置し</a:t>
                      </a:r>
                      <a:r>
                        <a:rPr kumimoji="1" lang="ja-JP" altLang="en-US" sz="1200" strike="noStrike" baseline="0" dirty="0" smtClean="0"/>
                        <a:t>（</a:t>
                      </a:r>
                      <a:r>
                        <a:rPr kumimoji="1" lang="en-US" altLang="ja-JP" sz="1200" strike="noStrike" baseline="0" dirty="0" smtClean="0"/>
                        <a:t>2012.11</a:t>
                      </a:r>
                      <a:r>
                        <a:rPr kumimoji="1" lang="ja-JP" altLang="en-US" sz="1200" strike="noStrike" baseline="0" dirty="0" smtClean="0"/>
                        <a:t>～）、</a:t>
                      </a:r>
                      <a:r>
                        <a:rPr kumimoji="1" lang="ja-JP" altLang="en-US" sz="1200" u="none" strike="noStrike" baseline="0" dirty="0" smtClean="0"/>
                        <a:t>「大阪市密集住宅市街地重点整備プログラム」を策定した。（</a:t>
                      </a:r>
                      <a:r>
                        <a:rPr kumimoji="1" lang="en-US" altLang="ja-JP" sz="1200" strike="noStrike" baseline="0" dirty="0" smtClean="0"/>
                        <a:t>2014.4</a:t>
                      </a:r>
                      <a:r>
                        <a:rPr kumimoji="1" lang="ja-JP" altLang="en-US" sz="1200" u="none" strike="noStrike" baseline="0" dirty="0" smtClean="0"/>
                        <a:t>）</a:t>
                      </a:r>
                      <a:endParaRPr kumimoji="1" lang="en-US" altLang="ja-JP" sz="1200" u="none" strike="noStrike" baseline="0" dirty="0" smtClean="0"/>
                    </a:p>
                    <a:p>
                      <a:pPr algn="just">
                        <a:lnSpc>
                          <a:spcPts val="1400"/>
                        </a:lnSpc>
                      </a:pPr>
                      <a:endParaRPr kumimoji="1" lang="en-US" altLang="ja-JP" sz="1200" u="none" strike="noStrike" baseline="0" dirty="0" smtClean="0"/>
                    </a:p>
                    <a:p>
                      <a:pPr algn="just">
                        <a:lnSpc>
                          <a:spcPts val="1400"/>
                        </a:lnSpc>
                      </a:pPr>
                      <a:r>
                        <a:rPr kumimoji="1" lang="ja-JP" altLang="en-US" sz="1200" u="none" strike="noStrike" baseline="0" dirty="0" smtClean="0"/>
                        <a:t>○不燃領域率（燃え広がりにくさ）や地区内閉塞度（避難のしやすさ）等についての目標を設定し、</a:t>
                      </a:r>
                      <a:r>
                        <a:rPr kumimoji="1" lang="en-US" altLang="ja-JP" sz="1200" strike="noStrike" baseline="0" dirty="0" smtClean="0"/>
                        <a:t>2020</a:t>
                      </a:r>
                      <a:r>
                        <a:rPr kumimoji="1" lang="ja-JP" altLang="en-US" sz="1200" u="none" strike="noStrike" baseline="0" dirty="0" smtClean="0"/>
                        <a:t>年度までの達成を目指す。</a:t>
                      </a:r>
                      <a:endParaRPr kumimoji="1" lang="en-US" altLang="ja-JP" sz="1200" u="none" strike="noStrike" baseline="0" dirty="0" smtClean="0"/>
                    </a:p>
                    <a:p>
                      <a:pPr algn="just">
                        <a:lnSpc>
                          <a:spcPts val="1400"/>
                        </a:lnSpc>
                      </a:pPr>
                      <a:endParaRPr kumimoji="1" lang="en-US" altLang="ja-JP" sz="1200" u="none" strike="noStrike" baseline="0" dirty="0" smtClean="0"/>
                    </a:p>
                    <a:p>
                      <a:pPr algn="just">
                        <a:lnSpc>
                          <a:spcPts val="1400"/>
                        </a:lnSpc>
                      </a:pPr>
                      <a:r>
                        <a:rPr kumimoji="1" lang="ja-JP" altLang="en-US" sz="1200" u="none" strike="noStrike" baseline="0" dirty="0" smtClean="0"/>
                        <a:t>○区の地域防災計画の策定や防災訓練の実施などのソフト面の取り組みと、モデルエリアでの老朽住宅の建替えや除却の重点的な実施などのハード面の取り組みを効果的・効率的に進める。</a:t>
                      </a:r>
                      <a:endParaRPr kumimoji="1" lang="en-US" altLang="ja-JP" sz="1200" u="none" strike="noStrike" baseline="0" dirty="0" smtClean="0"/>
                    </a:p>
                    <a:p>
                      <a:pPr algn="just">
                        <a:lnSpc>
                          <a:spcPts val="1400"/>
                        </a:lnSpc>
                      </a:pPr>
                      <a:endParaRPr kumimoji="1" lang="en-US" altLang="ja-JP" sz="1200" u="none" strike="noStrike" baseline="0" dirty="0" smtClean="0"/>
                    </a:p>
                    <a:p>
                      <a:pPr algn="just">
                        <a:lnSpc>
                          <a:spcPts val="1400"/>
                        </a:lnSpc>
                      </a:pPr>
                      <a:r>
                        <a:rPr kumimoji="1" lang="ja-JP" altLang="en-US" sz="1200" u="none" strike="noStrike" baseline="0" dirty="0" smtClean="0"/>
                        <a:t>図表２（密集住宅市街地整備の目標）</a:t>
                      </a:r>
                      <a:endParaRPr kumimoji="1" lang="en-US" altLang="ja-JP" sz="1200" u="none" strike="noStrike" baseline="0" dirty="0" smtClean="0"/>
                    </a:p>
                    <a:p>
                      <a:pPr algn="just">
                        <a:lnSpc>
                          <a:spcPts val="1400"/>
                        </a:lnSpc>
                      </a:pPr>
                      <a:r>
                        <a:rPr kumimoji="1" lang="ja-JP" altLang="en-US" sz="1200" u="none" strike="noStrike" baseline="0" dirty="0" smtClean="0"/>
                        <a:t>図表３（重点整備プログラムに基づく今後の取り組み）</a:t>
                      </a:r>
                      <a:endParaRPr kumimoji="1" lang="en-US" altLang="ja-JP" sz="1200" b="0" u="none" strike="noStrike" baseline="0" dirty="0" smtClean="0">
                        <a:solidFill>
                          <a:schemeClr val="tx1"/>
                        </a:solidFill>
                      </a:endParaRPr>
                    </a:p>
                  </a:txBody>
                  <a:tcPr/>
                </a:tc>
                <a:tc>
                  <a:txBody>
                    <a:bodyPr/>
                    <a:lstStyle/>
                    <a:p>
                      <a:pPr algn="just">
                        <a:lnSpc>
                          <a:spcPts val="1400"/>
                        </a:lnSpc>
                      </a:pPr>
                      <a:r>
                        <a:rPr kumimoji="1" lang="ja-JP" altLang="en-US" sz="1200" u="none" strike="noStrike" baseline="0" dirty="0" smtClean="0"/>
                        <a:t>・</a:t>
                      </a:r>
                      <a:r>
                        <a:rPr kumimoji="1" lang="ja-JP" altLang="en-US" sz="1200" u="none" strike="noStrike" baseline="0" dirty="0" smtClean="0">
                          <a:solidFill>
                            <a:schemeClr val="tx1"/>
                          </a:solidFill>
                        </a:rPr>
                        <a:t>これまでの継続的な取り組み　（平成</a:t>
                      </a:r>
                      <a:r>
                        <a:rPr kumimoji="1" lang="en-US" altLang="ja-JP" sz="1200" u="none" strike="noStrike" baseline="0" dirty="0" smtClean="0">
                          <a:solidFill>
                            <a:schemeClr val="tx1"/>
                          </a:solidFill>
                        </a:rPr>
                        <a:t>30</a:t>
                      </a:r>
                      <a:r>
                        <a:rPr kumimoji="1" lang="ja-JP" altLang="en-US" sz="1200" u="none" strike="noStrike" baseline="0" dirty="0" smtClean="0">
                          <a:solidFill>
                            <a:schemeClr val="tx1"/>
                          </a:solidFill>
                        </a:rPr>
                        <a:t>年度予算：</a:t>
                      </a:r>
                      <a:r>
                        <a:rPr kumimoji="1" lang="en-US" altLang="ja-JP" sz="1200" u="none" strike="noStrike" baseline="0" dirty="0" smtClean="0">
                          <a:solidFill>
                            <a:schemeClr val="tx1"/>
                          </a:solidFill>
                        </a:rPr>
                        <a:t>18</a:t>
                      </a:r>
                      <a:r>
                        <a:rPr kumimoji="1" lang="ja-JP" altLang="en-US" sz="1200" u="none" strike="noStrike" baseline="0" dirty="0" smtClean="0">
                          <a:solidFill>
                            <a:schemeClr val="tx1"/>
                          </a:solidFill>
                        </a:rPr>
                        <a:t>億</a:t>
                      </a:r>
                      <a:r>
                        <a:rPr kumimoji="1" lang="en-US" altLang="ja-JP" sz="1200" u="none" strike="noStrike" baseline="0" dirty="0" smtClean="0">
                          <a:solidFill>
                            <a:schemeClr val="tx1"/>
                          </a:solidFill>
                        </a:rPr>
                        <a:t>83</a:t>
                      </a:r>
                      <a:r>
                        <a:rPr kumimoji="1" lang="ja-JP" altLang="en-US" sz="1200" u="none" strike="noStrike" baseline="0" dirty="0" smtClean="0">
                          <a:solidFill>
                            <a:schemeClr val="tx1"/>
                          </a:solidFill>
                        </a:rPr>
                        <a:t>百万円）に加え、重点整備エリア（</a:t>
                      </a:r>
                      <a:r>
                        <a:rPr kumimoji="1" lang="ja-JP" altLang="en-US" sz="1200" u="none" strike="noStrike" dirty="0" smtClean="0">
                          <a:solidFill>
                            <a:schemeClr val="tx1"/>
                          </a:solidFill>
                        </a:rPr>
                        <a:t>約</a:t>
                      </a:r>
                      <a:r>
                        <a:rPr kumimoji="1" lang="en-US" altLang="ja-JP" sz="1200" u="none" strike="noStrike" dirty="0" smtClean="0">
                          <a:solidFill>
                            <a:schemeClr val="tx1"/>
                          </a:solidFill>
                        </a:rPr>
                        <a:t>410ha</a:t>
                      </a:r>
                      <a:r>
                        <a:rPr kumimoji="1" lang="ja-JP" altLang="en-US" sz="1200" u="none" strike="noStrike" dirty="0" smtClean="0">
                          <a:solidFill>
                            <a:schemeClr val="tx1"/>
                          </a:solidFill>
                        </a:rPr>
                        <a:t>）</a:t>
                      </a:r>
                      <a:r>
                        <a:rPr kumimoji="1" lang="ja-JP" altLang="en-US" sz="1200" u="none" strike="noStrike" baseline="0" dirty="0" smtClean="0">
                          <a:solidFill>
                            <a:schemeClr val="tx1"/>
                          </a:solidFill>
                        </a:rPr>
                        <a:t>における建替建設費や除却費補助の間取りや建築年次の要件緩和による補助対象の拡大（</a:t>
                      </a:r>
                      <a:r>
                        <a:rPr kumimoji="1" lang="ja-JP" altLang="en-US" sz="1200" u="none" strike="noStrike" dirty="0" smtClean="0">
                          <a:solidFill>
                            <a:schemeClr val="tx1"/>
                          </a:solidFill>
                        </a:rPr>
                        <a:t>重点整備事業）、区画整理手法を用いた公図混乱の解消を行う（福島区モデルエリア）とともに、防災骨格となる都市計画道路の整備を</a:t>
                      </a:r>
                      <a:r>
                        <a:rPr kumimoji="1" lang="ja-JP" altLang="en-US" sz="1200" u="none" strike="noStrike" kern="1200" dirty="0" smtClean="0">
                          <a:solidFill>
                            <a:schemeClr val="tx1"/>
                          </a:solidFill>
                          <a:latin typeface="+mn-lt"/>
                          <a:ea typeface="+mn-ea"/>
                          <a:cs typeface="+mn-cs"/>
                        </a:rPr>
                        <a:t>行うなど、エ</a:t>
                      </a:r>
                      <a:r>
                        <a:rPr kumimoji="1" lang="ja-JP" altLang="en-US" sz="1200" u="none" strike="noStrike" dirty="0" smtClean="0">
                          <a:solidFill>
                            <a:schemeClr val="tx1"/>
                          </a:solidFill>
                        </a:rPr>
                        <a:t>リアを限定した集中的な取り組み（平成</a:t>
                      </a:r>
                      <a:r>
                        <a:rPr kumimoji="1" lang="en-US" altLang="ja-JP" sz="1200" u="none" strike="noStrike" dirty="0" smtClean="0">
                          <a:solidFill>
                            <a:schemeClr val="tx1"/>
                          </a:solidFill>
                        </a:rPr>
                        <a:t>30</a:t>
                      </a:r>
                      <a:r>
                        <a:rPr kumimoji="1" lang="ja-JP" altLang="en-US" sz="1200" u="none" strike="noStrike" dirty="0" smtClean="0">
                          <a:solidFill>
                            <a:schemeClr val="tx1"/>
                          </a:solidFill>
                        </a:rPr>
                        <a:t>年度予算：</a:t>
                      </a:r>
                      <a:r>
                        <a:rPr kumimoji="1" lang="en-US" altLang="ja-JP" sz="1200" u="none" strike="noStrike" dirty="0" smtClean="0">
                          <a:solidFill>
                            <a:schemeClr val="tx1"/>
                          </a:solidFill>
                        </a:rPr>
                        <a:t>28</a:t>
                      </a:r>
                      <a:r>
                        <a:rPr kumimoji="1" lang="ja-JP" altLang="en-US" sz="1200" u="none" strike="noStrike" dirty="0" smtClean="0">
                          <a:solidFill>
                            <a:schemeClr val="tx1"/>
                          </a:solidFill>
                        </a:rPr>
                        <a:t>億</a:t>
                      </a:r>
                      <a:r>
                        <a:rPr kumimoji="1" lang="en-US" altLang="ja-JP" sz="1200" u="none" strike="noStrike" dirty="0" smtClean="0">
                          <a:solidFill>
                            <a:schemeClr val="tx1"/>
                          </a:solidFill>
                        </a:rPr>
                        <a:t>89</a:t>
                      </a:r>
                      <a:r>
                        <a:rPr kumimoji="1" lang="ja-JP" altLang="en-US" sz="1200" u="none" strike="noStrike" dirty="0" smtClean="0">
                          <a:solidFill>
                            <a:schemeClr val="tx1"/>
                          </a:solidFill>
                        </a:rPr>
                        <a:t>百万円）を実施している。（</a:t>
                      </a:r>
                      <a:r>
                        <a:rPr kumimoji="1" lang="en-US" altLang="ja-JP" sz="1200" u="none" strike="noStrike" dirty="0" smtClean="0">
                          <a:solidFill>
                            <a:schemeClr val="tx1"/>
                          </a:solidFill>
                        </a:rPr>
                        <a:t>2014.6</a:t>
                      </a:r>
                      <a:r>
                        <a:rPr kumimoji="1" lang="ja-JP" altLang="en-US" sz="1200" u="none" strike="noStrike" dirty="0" smtClean="0">
                          <a:solidFill>
                            <a:schemeClr val="tx1"/>
                          </a:solidFill>
                        </a:rPr>
                        <a:t>～）</a:t>
                      </a:r>
                      <a:endParaRPr kumimoji="1" lang="en-US" altLang="ja-JP" sz="1200" u="none" strike="noStrike" dirty="0" smtClean="0">
                        <a:solidFill>
                          <a:schemeClr val="tx1"/>
                        </a:solidFill>
                      </a:endParaRPr>
                    </a:p>
                    <a:p>
                      <a:pPr algn="just">
                        <a:lnSpc>
                          <a:spcPts val="1400"/>
                        </a:lnSpc>
                      </a:pPr>
                      <a:endParaRPr kumimoji="1" lang="en-US" altLang="ja-JP" sz="1200" u="none" strike="noStrike" kern="1200" baseline="0" dirty="0" smtClean="0">
                        <a:solidFill>
                          <a:schemeClr val="tx1"/>
                        </a:solidFill>
                      </a:endParaRPr>
                    </a:p>
                    <a:p>
                      <a:pPr algn="just">
                        <a:lnSpc>
                          <a:spcPts val="1400"/>
                        </a:lnSpc>
                      </a:pPr>
                      <a:endParaRPr kumimoji="1" lang="en-US" altLang="ja-JP" sz="1200" u="none" strike="noStrike" kern="1200" baseline="0" dirty="0" smtClean="0">
                        <a:solidFill>
                          <a:schemeClr val="tx1"/>
                        </a:solidFill>
                      </a:endParaRPr>
                    </a:p>
                    <a:p>
                      <a:pPr algn="just">
                        <a:lnSpc>
                          <a:spcPts val="1400"/>
                        </a:lnSpc>
                      </a:pPr>
                      <a:r>
                        <a:rPr kumimoji="1" lang="ja-JP" altLang="en-US" sz="1200" u="none" strike="noStrike" kern="1200" baseline="0" dirty="0" smtClean="0">
                          <a:solidFill>
                            <a:schemeClr val="tx1"/>
                          </a:solidFill>
                        </a:rPr>
                        <a:t>図表４（平成</a:t>
                      </a:r>
                      <a:r>
                        <a:rPr kumimoji="1" lang="en-US" altLang="ja-JP" sz="1200" u="none" strike="noStrike" kern="1200" baseline="0" dirty="0" smtClean="0">
                          <a:solidFill>
                            <a:schemeClr val="tx1"/>
                          </a:solidFill>
                        </a:rPr>
                        <a:t>26</a:t>
                      </a:r>
                      <a:r>
                        <a:rPr kumimoji="1" lang="ja-JP" altLang="en-US" sz="1200" u="none" strike="noStrike" kern="1200" baseline="0" dirty="0" smtClean="0">
                          <a:solidFill>
                            <a:schemeClr val="tx1"/>
                          </a:solidFill>
                        </a:rPr>
                        <a:t>年度　からの集中的な取り組み）</a:t>
                      </a:r>
                      <a:endParaRPr kumimoji="1" lang="en-US" altLang="ja-JP" sz="1200" u="none" strike="noStrike" kern="1200" baseline="0" dirty="0" smtClean="0">
                        <a:solidFill>
                          <a:schemeClr val="tx1"/>
                        </a:solidFill>
                      </a:endParaRPr>
                    </a:p>
                    <a:p>
                      <a:pPr algn="just">
                        <a:lnSpc>
                          <a:spcPts val="1400"/>
                        </a:lnSpc>
                      </a:pPr>
                      <a:endParaRPr kumimoji="1" lang="en-US" altLang="ja-JP" sz="1200" strike="noStrike" kern="1200" baseline="0" dirty="0" smtClean="0">
                        <a:solidFill>
                          <a:schemeClr val="tx1"/>
                        </a:solidFill>
                        <a:latin typeface="+mn-ea"/>
                        <a:ea typeface="+mn-ea"/>
                        <a:cs typeface="+mn-cs"/>
                      </a:endParaRPr>
                    </a:p>
                  </a:txBody>
                  <a:tcPr/>
                </a:tc>
              </a:tr>
            </a:tbl>
          </a:graphicData>
        </a:graphic>
      </p:graphicFrame>
    </p:spTree>
    <p:extLst>
      <p:ext uri="{BB962C8B-B14F-4D97-AF65-F5344CB8AC3E}">
        <p14:creationId xmlns:p14="http://schemas.microsoft.com/office/powerpoint/2010/main" val="3426903899"/>
      </p:ext>
    </p:extLst>
  </p:cSld>
  <p:clrMapOvr>
    <a:masterClrMapping/>
  </p:clrMapOvr>
</p:sld>
</file>

<file path=ppt/slides/slide2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9" name="Picture 5"/>
          <p:cNvPicPr>
            <a:picLocks noChangeAspect="1" noChangeArrowheads="1"/>
          </p:cNvPicPr>
          <p:nvPr/>
        </p:nvPicPr>
        <p:blipFill>
          <a:blip r:embed="rId2" cstate="screen"/>
          <a:srcRect/>
          <a:stretch>
            <a:fillRect/>
          </a:stretch>
        </p:blipFill>
        <p:spPr bwMode="auto">
          <a:xfrm>
            <a:off x="-530" y="0"/>
            <a:ext cx="4500522" cy="3429000"/>
          </a:xfrm>
          <a:prstGeom prst="rect">
            <a:avLst/>
          </a:prstGeom>
          <a:noFill/>
          <a:ln w="9525">
            <a:noFill/>
            <a:miter lim="800000"/>
            <a:headEnd/>
            <a:tailEnd/>
          </a:ln>
          <a:effectLst/>
        </p:spPr>
      </p:pic>
      <p:pic>
        <p:nvPicPr>
          <p:cNvPr id="1030" name="Picture 6"/>
          <p:cNvPicPr>
            <a:picLocks noChangeAspect="1" noChangeArrowheads="1"/>
          </p:cNvPicPr>
          <p:nvPr/>
        </p:nvPicPr>
        <p:blipFill>
          <a:blip r:embed="rId3" cstate="screen"/>
          <a:srcRect/>
          <a:stretch>
            <a:fillRect/>
          </a:stretch>
        </p:blipFill>
        <p:spPr bwMode="auto">
          <a:xfrm>
            <a:off x="-530" y="3284984"/>
            <a:ext cx="4499992" cy="3429000"/>
          </a:xfrm>
          <a:prstGeom prst="rect">
            <a:avLst/>
          </a:prstGeom>
          <a:noFill/>
          <a:ln w="9525">
            <a:noFill/>
            <a:miter lim="800000"/>
            <a:headEnd/>
            <a:tailEnd/>
          </a:ln>
          <a:effectLst/>
        </p:spPr>
      </p:pic>
      <p:pic>
        <p:nvPicPr>
          <p:cNvPr id="1031" name="Picture 7"/>
          <p:cNvPicPr>
            <a:picLocks noChangeAspect="1" noChangeArrowheads="1"/>
          </p:cNvPicPr>
          <p:nvPr/>
        </p:nvPicPr>
        <p:blipFill>
          <a:blip r:embed="rId4" cstate="screen"/>
          <a:srcRect/>
          <a:stretch>
            <a:fillRect/>
          </a:stretch>
        </p:blipFill>
        <p:spPr bwMode="auto">
          <a:xfrm>
            <a:off x="4644008" y="0"/>
            <a:ext cx="4499992" cy="3284985"/>
          </a:xfrm>
          <a:prstGeom prst="rect">
            <a:avLst/>
          </a:prstGeom>
          <a:noFill/>
          <a:ln w="9525">
            <a:noFill/>
            <a:miter lim="800000"/>
            <a:headEnd/>
            <a:tailEnd/>
          </a:ln>
          <a:effectLst/>
        </p:spPr>
      </p:pic>
      <p:cxnSp>
        <p:nvCxnSpPr>
          <p:cNvPr id="10" name="直線コネクタ 9"/>
          <p:cNvCxnSpPr/>
          <p:nvPr/>
        </p:nvCxnSpPr>
        <p:spPr>
          <a:xfrm>
            <a:off x="0" y="3212976"/>
            <a:ext cx="914400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 name="直線コネクタ 11"/>
          <p:cNvCxnSpPr/>
          <p:nvPr/>
        </p:nvCxnSpPr>
        <p:spPr>
          <a:xfrm>
            <a:off x="4572000" y="0"/>
            <a:ext cx="0" cy="685800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8" name="スライド番号プレースホルダ 7"/>
          <p:cNvSpPr>
            <a:spLocks noGrp="1"/>
          </p:cNvSpPr>
          <p:nvPr>
            <p:ph type="sldNum" sz="quarter" idx="12"/>
          </p:nvPr>
        </p:nvSpPr>
        <p:spPr/>
        <p:txBody>
          <a:bodyPr/>
          <a:lstStyle/>
          <a:p>
            <a:fld id="{CCEC3038-1CF1-4B63-9920-55248DCFBA97}" type="slidenum">
              <a:rPr kumimoji="1" lang="ja-JP" altLang="en-US" smtClean="0"/>
              <a:pPr/>
              <a:t>215</a:t>
            </a:fld>
            <a:endParaRPr kumimoji="1" lang="ja-JP" altLang="en-US"/>
          </a:p>
        </p:txBody>
      </p:sp>
      <p:pic>
        <p:nvPicPr>
          <p:cNvPr id="9" name="図 8"/>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4627554" y="3246900"/>
            <a:ext cx="4500000" cy="3374999"/>
          </a:xfrm>
          <a:prstGeom prst="rect">
            <a:avLst/>
          </a:prstGeom>
        </p:spPr>
      </p:pic>
      <p:sp>
        <p:nvSpPr>
          <p:cNvPr id="2" name="テキスト ボックス 1"/>
          <p:cNvSpPr txBox="1"/>
          <p:nvPr/>
        </p:nvSpPr>
        <p:spPr>
          <a:xfrm>
            <a:off x="4631074" y="3246900"/>
            <a:ext cx="4496480" cy="254108"/>
          </a:xfrm>
          <a:prstGeom prst="rect">
            <a:avLst/>
          </a:prstGeom>
          <a:solidFill>
            <a:srgbClr val="000080"/>
          </a:solidFill>
        </p:spPr>
        <p:txBody>
          <a:bodyPr wrap="none" tIns="36000" bIns="36000" rtlCol="0">
            <a:noAutofit/>
          </a:bodyPr>
          <a:lstStyle/>
          <a:p>
            <a:r>
              <a:rPr kumimoji="1" lang="ja-JP" altLang="en-US" sz="1300" b="1" dirty="0" smtClean="0">
                <a:solidFill>
                  <a:schemeClr val="bg1"/>
                </a:solidFill>
              </a:rPr>
              <a:t>平成２６年度からの集中的な取組み　　　　　　　　　　　</a:t>
            </a:r>
            <a:r>
              <a:rPr kumimoji="1" lang="en-US" altLang="ja-JP" sz="1050" b="1" dirty="0" smtClean="0">
                <a:solidFill>
                  <a:schemeClr val="bg1"/>
                </a:solidFill>
              </a:rPr>
              <a:t>【</a:t>
            </a:r>
            <a:r>
              <a:rPr kumimoji="1" lang="ja-JP" altLang="en-US" sz="1050" b="1" dirty="0" smtClean="0">
                <a:solidFill>
                  <a:schemeClr val="bg1"/>
                </a:solidFill>
              </a:rPr>
              <a:t>図表４</a:t>
            </a:r>
            <a:r>
              <a:rPr kumimoji="1" lang="en-US" altLang="ja-JP" sz="1050" b="1" dirty="0" smtClean="0">
                <a:solidFill>
                  <a:schemeClr val="bg1"/>
                </a:solidFill>
              </a:rPr>
              <a:t>】</a:t>
            </a:r>
            <a:endParaRPr kumimoji="1" lang="ja-JP" altLang="en-US" sz="1050" b="1" dirty="0">
              <a:solidFill>
                <a:schemeClr val="bg1"/>
              </a:solidFill>
            </a:endParaRPr>
          </a:p>
        </p:txBody>
      </p:sp>
      <p:sp>
        <p:nvSpPr>
          <p:cNvPr id="3" name="テキスト ボックス 2"/>
          <p:cNvSpPr txBox="1"/>
          <p:nvPr/>
        </p:nvSpPr>
        <p:spPr>
          <a:xfrm>
            <a:off x="5868144" y="3784600"/>
            <a:ext cx="606208" cy="123111"/>
          </a:xfrm>
          <a:prstGeom prst="rect">
            <a:avLst/>
          </a:prstGeom>
          <a:solidFill>
            <a:schemeClr val="accent6">
              <a:lumMod val="60000"/>
              <a:lumOff val="40000"/>
            </a:schemeClr>
          </a:solidFill>
        </p:spPr>
        <p:txBody>
          <a:bodyPr wrap="none" lIns="0" tIns="0" rIns="0" bIns="0" rtlCol="0">
            <a:noAutofit/>
          </a:bodyPr>
          <a:lstStyle/>
          <a:p>
            <a:r>
              <a:rPr kumimoji="1" lang="ja-JP" altLang="en-US" sz="800" spc="-100" dirty="0" smtClean="0">
                <a:latin typeface="ＭＳ ゴシック" panose="020B0609070205080204" pitchFamily="49" charset="-128"/>
                <a:ea typeface="ＭＳ ゴシック" panose="020B0609070205080204" pitchFamily="49" charset="-128"/>
              </a:rPr>
              <a:t>（約４１０</a:t>
            </a:r>
            <a:r>
              <a:rPr kumimoji="1" lang="en-US" altLang="ja-JP" sz="800" spc="-100" dirty="0" smtClean="0">
                <a:latin typeface="ＭＳ ゴシック" panose="020B0609070205080204" pitchFamily="49" charset="-128"/>
                <a:ea typeface="ＭＳ ゴシック" panose="020B0609070205080204" pitchFamily="49" charset="-128"/>
              </a:rPr>
              <a:t>ha</a:t>
            </a:r>
            <a:r>
              <a:rPr kumimoji="1" lang="ja-JP" altLang="en-US" sz="800" spc="-100" dirty="0" smtClean="0">
                <a:latin typeface="ＭＳ ゴシック" panose="020B0609070205080204" pitchFamily="49" charset="-128"/>
                <a:ea typeface="ＭＳ ゴシック" panose="020B0609070205080204" pitchFamily="49" charset="-128"/>
              </a:rPr>
              <a:t>）</a:t>
            </a:r>
            <a:endParaRPr kumimoji="1" lang="ja-JP" altLang="en-US" sz="800" spc="-100" dirty="0">
              <a:latin typeface="ＭＳ ゴシック" panose="020B0609070205080204" pitchFamily="49" charset="-128"/>
              <a:ea typeface="ＭＳ ゴシック" panose="020B0609070205080204" pitchFamily="49" charset="-128"/>
            </a:endParaRPr>
          </a:p>
        </p:txBody>
      </p:sp>
      <p:sp>
        <p:nvSpPr>
          <p:cNvPr id="4" name="正方形/長方形 3"/>
          <p:cNvSpPr/>
          <p:nvPr/>
        </p:nvSpPr>
        <p:spPr>
          <a:xfrm>
            <a:off x="5608532" y="3178319"/>
            <a:ext cx="324000" cy="390257"/>
          </a:xfrm>
          <a:prstGeom prst="rect">
            <a:avLst/>
          </a:prstGeom>
          <a:solidFill>
            <a:schemeClr val="accent6">
              <a:lumMod val="60000"/>
              <a:lumOff val="40000"/>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4" name="正方形/長方形 13"/>
          <p:cNvSpPr/>
          <p:nvPr/>
        </p:nvSpPr>
        <p:spPr>
          <a:xfrm>
            <a:off x="6929848" y="3712582"/>
            <a:ext cx="1962631" cy="1948666"/>
          </a:xfrm>
          <a:prstGeom prst="rect">
            <a:avLst/>
          </a:prstGeom>
          <a:solidFill>
            <a:schemeClr val="accent6">
              <a:lumMod val="60000"/>
              <a:lumOff val="40000"/>
              <a:alpha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Tree>
    <p:extLst>
      <p:ext uri="{BB962C8B-B14F-4D97-AF65-F5344CB8AC3E}">
        <p14:creationId xmlns:p14="http://schemas.microsoft.com/office/powerpoint/2010/main" val="2225926190"/>
      </p:ext>
    </p:extLst>
  </p:cSld>
  <p:clrMapOvr>
    <a:masterClrMapping/>
  </p:clrMapOvr>
</p:sld>
</file>

<file path=ppt/slides/slide2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テキスト ボックス 3"/>
          <p:cNvSpPr txBox="1"/>
          <p:nvPr/>
        </p:nvSpPr>
        <p:spPr>
          <a:xfrm>
            <a:off x="0" y="0"/>
            <a:ext cx="8892480" cy="338554"/>
          </a:xfrm>
          <a:prstGeom prst="rect">
            <a:avLst/>
          </a:prstGeom>
          <a:noFill/>
        </p:spPr>
        <p:txBody>
          <a:bodyPr wrap="square" lIns="91418" tIns="45710" rIns="91418" bIns="45710" rtlCol="0">
            <a:spAutoFit/>
          </a:bodyPr>
          <a:lstStyle/>
          <a:p>
            <a:r>
              <a:rPr lang="ja-JP" altLang="en-US" sz="1600" u="sng" dirty="0"/>
              <a:t>グローバルイノベーション創出支援拠点</a:t>
            </a:r>
            <a:endParaRPr lang="en-US" altLang="ja-JP" sz="1600" u="sng" dirty="0"/>
          </a:p>
        </p:txBody>
      </p:sp>
      <p:sp>
        <p:nvSpPr>
          <p:cNvPr id="5" name="テキスト ボックス 4"/>
          <p:cNvSpPr txBox="1"/>
          <p:nvPr/>
        </p:nvSpPr>
        <p:spPr>
          <a:xfrm>
            <a:off x="72008" y="476672"/>
            <a:ext cx="2411760" cy="3847187"/>
          </a:xfrm>
          <a:prstGeom prst="rect">
            <a:avLst/>
          </a:prstGeom>
          <a:noFill/>
        </p:spPr>
        <p:txBody>
          <a:bodyPr wrap="square" lIns="91418" tIns="45710" rIns="91418" bIns="45710" rtlCol="0">
            <a:spAutoFit/>
          </a:bodyPr>
          <a:lstStyle/>
          <a:p>
            <a:r>
              <a:rPr lang="ja-JP" altLang="en-US" sz="1400" dirty="0"/>
              <a:t>①分野：　まちづくり</a:t>
            </a:r>
            <a:endParaRPr lang="en-US" altLang="ja-JP" sz="1400" dirty="0"/>
          </a:p>
          <a:p>
            <a:endParaRPr lang="en-US" altLang="ja-JP" sz="1400" dirty="0"/>
          </a:p>
          <a:p>
            <a:r>
              <a:rPr lang="ja-JP" altLang="en-US" sz="1400" dirty="0"/>
              <a:t>②タイプ</a:t>
            </a:r>
            <a:endParaRPr lang="en-US" altLang="ja-JP" sz="1400" dirty="0"/>
          </a:p>
          <a:p>
            <a:r>
              <a:rPr lang="ja-JP" altLang="en-US" sz="1400" dirty="0"/>
              <a:t>　　☑　政策イノベーション</a:t>
            </a:r>
            <a:endParaRPr lang="en-US" altLang="ja-JP" sz="1400" dirty="0"/>
          </a:p>
          <a:p>
            <a:r>
              <a:rPr lang="ja-JP" altLang="en-US" sz="1400" dirty="0"/>
              <a:t>　　□　執行の刷新</a:t>
            </a:r>
            <a:endParaRPr lang="en-US" altLang="ja-JP" sz="1400" dirty="0"/>
          </a:p>
          <a:p>
            <a:endParaRPr lang="en-US" altLang="ja-JP" sz="1400" dirty="0"/>
          </a:p>
          <a:p>
            <a:r>
              <a:rPr lang="ja-JP" altLang="en-US" sz="1400" dirty="0"/>
              <a:t>③改革スタイル</a:t>
            </a:r>
            <a:endParaRPr lang="en-US" altLang="ja-JP" sz="1400" dirty="0"/>
          </a:p>
          <a:p>
            <a:r>
              <a:rPr lang="ja-JP" altLang="en-US" sz="1400" dirty="0"/>
              <a:t>　　☑ 　投資・予算</a:t>
            </a:r>
            <a:endParaRPr lang="en-US" altLang="ja-JP" sz="1400" dirty="0"/>
          </a:p>
          <a:p>
            <a:r>
              <a:rPr lang="ja-JP" altLang="en-US" sz="1400" dirty="0"/>
              <a:t>　　□　条例・規則・運用ﾙｰﾙ</a:t>
            </a:r>
            <a:endParaRPr lang="en-US" altLang="ja-JP" sz="1400" dirty="0"/>
          </a:p>
          <a:p>
            <a:r>
              <a:rPr lang="ja-JP" altLang="en-US" sz="1400" dirty="0"/>
              <a:t>　　□　組織・経営形態</a:t>
            </a:r>
            <a:endParaRPr lang="en-US" altLang="ja-JP" sz="1400" dirty="0"/>
          </a:p>
          <a:p>
            <a:r>
              <a:rPr lang="ja-JP" altLang="en-US" sz="1400" dirty="0"/>
              <a:t>　　□　権限移譲</a:t>
            </a:r>
            <a:endParaRPr lang="en-US" altLang="ja-JP" sz="1400" dirty="0"/>
          </a:p>
          <a:p>
            <a:endParaRPr lang="en-US" altLang="ja-JP" sz="1400" dirty="0"/>
          </a:p>
          <a:p>
            <a:r>
              <a:rPr lang="ja-JP" altLang="en-US" sz="1400" dirty="0"/>
              <a:t>④担当部局</a:t>
            </a:r>
            <a:endParaRPr lang="en-US" altLang="ja-JP" sz="1400" dirty="0"/>
          </a:p>
          <a:p>
            <a:r>
              <a:rPr lang="ja-JP" altLang="en-US" sz="1400" dirty="0"/>
              <a:t>　　市　経済戦略局</a:t>
            </a:r>
            <a:endParaRPr lang="en-US" altLang="ja-JP" sz="1400" dirty="0"/>
          </a:p>
          <a:p>
            <a:endParaRPr lang="en-US" altLang="ja-JP" sz="1400" dirty="0"/>
          </a:p>
          <a:p>
            <a:r>
              <a:rPr lang="ja-JP" altLang="en-US" sz="1400" dirty="0"/>
              <a:t>⑤時期</a:t>
            </a:r>
            <a:endParaRPr lang="en-US" altLang="ja-JP" sz="1400" dirty="0"/>
          </a:p>
          <a:p>
            <a:r>
              <a:rPr lang="ja-JP" altLang="en-US" sz="1400" dirty="0"/>
              <a:t>　　</a:t>
            </a:r>
            <a:r>
              <a:rPr lang="en-US" altLang="ja-JP" sz="1400" dirty="0"/>
              <a:t>2013</a:t>
            </a:r>
            <a:r>
              <a:rPr lang="ja-JP" altLang="en-US" sz="1400" dirty="0"/>
              <a:t>年～</a:t>
            </a:r>
          </a:p>
        </p:txBody>
      </p:sp>
      <p:sp>
        <p:nvSpPr>
          <p:cNvPr id="9" name="テキスト ボックス 6"/>
          <p:cNvSpPr txBox="1"/>
          <p:nvPr/>
        </p:nvSpPr>
        <p:spPr>
          <a:xfrm>
            <a:off x="8388424" y="1"/>
            <a:ext cx="755576" cy="307756"/>
          </a:xfrm>
          <a:prstGeom prst="rect">
            <a:avLst/>
          </a:prstGeom>
          <a:noFill/>
        </p:spPr>
        <p:txBody>
          <a:bodyPr wrap="square" lIns="91418" tIns="45710" rIns="91418" bIns="45710" rtlCol="0">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r>
              <a:rPr lang="en-US" altLang="ja-JP" sz="1400" dirty="0" smtClean="0"/>
              <a:t>D(108)</a:t>
            </a:r>
            <a:endParaRPr lang="en-US" altLang="ja-JP" sz="1400" dirty="0"/>
          </a:p>
        </p:txBody>
      </p:sp>
      <p:sp>
        <p:nvSpPr>
          <p:cNvPr id="7" name="スライド番号プレースホルダ 6"/>
          <p:cNvSpPr>
            <a:spLocks noGrp="1"/>
          </p:cNvSpPr>
          <p:nvPr>
            <p:ph type="sldNum" sz="quarter" idx="12"/>
          </p:nvPr>
        </p:nvSpPr>
        <p:spPr/>
        <p:txBody>
          <a:bodyPr/>
          <a:lstStyle/>
          <a:p>
            <a:fld id="{CCEC3038-1CF1-4B63-9920-55248DCFBA97}" type="slidenum">
              <a:rPr kumimoji="1" lang="ja-JP" altLang="en-US" smtClean="0"/>
              <a:pPr/>
              <a:t>216</a:t>
            </a:fld>
            <a:endParaRPr kumimoji="1" lang="ja-JP" altLang="en-US" dirty="0"/>
          </a:p>
        </p:txBody>
      </p:sp>
      <p:sp>
        <p:nvSpPr>
          <p:cNvPr id="8" name="角丸四角形 7"/>
          <p:cNvSpPr/>
          <p:nvPr/>
        </p:nvSpPr>
        <p:spPr>
          <a:xfrm>
            <a:off x="7380312" y="1700807"/>
            <a:ext cx="1512168" cy="2623051"/>
          </a:xfrm>
          <a:prstGeom prst="roundRect">
            <a:avLst>
              <a:gd name="adj" fmla="val 3640"/>
            </a:avLst>
          </a:prstGeom>
          <a:solidFill>
            <a:schemeClr val="accent6">
              <a:lumMod val="60000"/>
              <a:lumOff val="40000"/>
              <a:alpha val="5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 name="角丸四角形 9"/>
          <p:cNvSpPr/>
          <p:nvPr/>
        </p:nvSpPr>
        <p:spPr>
          <a:xfrm>
            <a:off x="7380312" y="999319"/>
            <a:ext cx="360040" cy="197433"/>
          </a:xfrm>
          <a:prstGeom prst="roundRect">
            <a:avLst>
              <a:gd name="adj" fmla="val 3640"/>
            </a:avLst>
          </a:prstGeom>
          <a:solidFill>
            <a:schemeClr val="accent6">
              <a:lumMod val="60000"/>
              <a:lumOff val="40000"/>
              <a:alpha val="5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 name="角丸四角形 10"/>
          <p:cNvSpPr/>
          <p:nvPr/>
        </p:nvSpPr>
        <p:spPr>
          <a:xfrm>
            <a:off x="5724128" y="1346846"/>
            <a:ext cx="432048" cy="216024"/>
          </a:xfrm>
          <a:prstGeom prst="roundRect">
            <a:avLst>
              <a:gd name="adj" fmla="val 3640"/>
            </a:avLst>
          </a:prstGeom>
          <a:solidFill>
            <a:schemeClr val="accent6">
              <a:lumMod val="60000"/>
              <a:lumOff val="40000"/>
              <a:alpha val="5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 name="角丸四角形 11"/>
          <p:cNvSpPr/>
          <p:nvPr/>
        </p:nvSpPr>
        <p:spPr>
          <a:xfrm>
            <a:off x="5724128" y="1694912"/>
            <a:ext cx="360040" cy="221920"/>
          </a:xfrm>
          <a:prstGeom prst="roundRect">
            <a:avLst>
              <a:gd name="adj" fmla="val 3640"/>
            </a:avLst>
          </a:prstGeom>
          <a:solidFill>
            <a:schemeClr val="accent6">
              <a:lumMod val="60000"/>
              <a:lumOff val="40000"/>
              <a:alpha val="5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 name="角丸四角形 12"/>
          <p:cNvSpPr/>
          <p:nvPr/>
        </p:nvSpPr>
        <p:spPr>
          <a:xfrm>
            <a:off x="5698444" y="2193168"/>
            <a:ext cx="961787" cy="227717"/>
          </a:xfrm>
          <a:prstGeom prst="roundRect">
            <a:avLst>
              <a:gd name="adj" fmla="val 3640"/>
            </a:avLst>
          </a:prstGeom>
          <a:solidFill>
            <a:schemeClr val="accent6">
              <a:lumMod val="60000"/>
              <a:lumOff val="40000"/>
              <a:alpha val="5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4" name="角丸四角形 13"/>
          <p:cNvSpPr/>
          <p:nvPr/>
        </p:nvSpPr>
        <p:spPr>
          <a:xfrm>
            <a:off x="6309659" y="2010250"/>
            <a:ext cx="961787" cy="227717"/>
          </a:xfrm>
          <a:prstGeom prst="roundRect">
            <a:avLst>
              <a:gd name="adj" fmla="val 3640"/>
            </a:avLst>
          </a:prstGeom>
          <a:solidFill>
            <a:schemeClr val="accent6">
              <a:lumMod val="60000"/>
              <a:lumOff val="40000"/>
              <a:alpha val="5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5" name="角丸四角形 14"/>
          <p:cNvSpPr/>
          <p:nvPr/>
        </p:nvSpPr>
        <p:spPr>
          <a:xfrm>
            <a:off x="5751889" y="4209999"/>
            <a:ext cx="1196375" cy="1451249"/>
          </a:xfrm>
          <a:prstGeom prst="roundRect">
            <a:avLst>
              <a:gd name="adj" fmla="val 3640"/>
            </a:avLst>
          </a:prstGeom>
          <a:solidFill>
            <a:schemeClr val="accent6">
              <a:lumMod val="60000"/>
              <a:lumOff val="40000"/>
              <a:alpha val="5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aphicFrame>
        <p:nvGraphicFramePr>
          <p:cNvPr id="6" name="表 5"/>
          <p:cNvGraphicFramePr>
            <a:graphicFrameLocks noGrp="1"/>
          </p:cNvGraphicFramePr>
          <p:nvPr>
            <p:extLst/>
          </p:nvPr>
        </p:nvGraphicFramePr>
        <p:xfrm>
          <a:off x="2267744" y="476674"/>
          <a:ext cx="6696744" cy="5815149"/>
        </p:xfrm>
        <a:graphic>
          <a:graphicData uri="http://schemas.openxmlformats.org/drawingml/2006/table">
            <a:tbl>
              <a:tblPr firstRow="1">
                <a:tableStyleId>{ED083AE6-46FA-4A59-8FB0-9F97EB10719F}</a:tableStyleId>
              </a:tblPr>
              <a:tblGrid>
                <a:gridCol w="1674186">
                  <a:extLst>
                    <a:ext uri="{9D8B030D-6E8A-4147-A177-3AD203B41FA5}">
                      <a16:colId xmlns:a16="http://schemas.microsoft.com/office/drawing/2014/main" xmlns="" val="20000"/>
                    </a:ext>
                  </a:extLst>
                </a:gridCol>
                <a:gridCol w="1674186">
                  <a:extLst>
                    <a:ext uri="{9D8B030D-6E8A-4147-A177-3AD203B41FA5}">
                      <a16:colId xmlns:a16="http://schemas.microsoft.com/office/drawing/2014/main" xmlns="" val="20001"/>
                    </a:ext>
                  </a:extLst>
                </a:gridCol>
                <a:gridCol w="1674186">
                  <a:extLst>
                    <a:ext uri="{9D8B030D-6E8A-4147-A177-3AD203B41FA5}">
                      <a16:colId xmlns:a16="http://schemas.microsoft.com/office/drawing/2014/main" xmlns="" val="20002"/>
                    </a:ext>
                  </a:extLst>
                </a:gridCol>
                <a:gridCol w="1674186">
                  <a:extLst>
                    <a:ext uri="{9D8B030D-6E8A-4147-A177-3AD203B41FA5}">
                      <a16:colId xmlns:a16="http://schemas.microsoft.com/office/drawing/2014/main" xmlns="" val="20003"/>
                    </a:ext>
                  </a:extLst>
                </a:gridCol>
              </a:tblGrid>
              <a:tr h="526869">
                <a:tc>
                  <a:txBody>
                    <a:bodyPr/>
                    <a:lstStyle/>
                    <a:p>
                      <a:pPr algn="ctr"/>
                      <a:r>
                        <a:rPr kumimoji="1" lang="ja-JP" altLang="en-US" sz="1400" dirty="0">
                          <a:solidFill>
                            <a:schemeClr val="bg1"/>
                          </a:solidFill>
                        </a:rPr>
                        <a:t>改革前の課題</a:t>
                      </a:r>
                      <a:endParaRPr kumimoji="1" lang="en-US" altLang="ja-JP" sz="1400" dirty="0">
                        <a:solidFill>
                          <a:schemeClr val="bg1"/>
                        </a:solidFill>
                      </a:endParaRPr>
                    </a:p>
                    <a:p>
                      <a:pPr algn="ctr"/>
                      <a:r>
                        <a:rPr kumimoji="1" lang="ja-JP" altLang="en-US" sz="1400" dirty="0">
                          <a:solidFill>
                            <a:schemeClr val="bg1"/>
                          </a:solidFill>
                        </a:rPr>
                        <a:t>（</a:t>
                      </a:r>
                      <a:r>
                        <a:rPr kumimoji="1" lang="en-US" altLang="ja-JP" sz="1400" dirty="0">
                          <a:solidFill>
                            <a:schemeClr val="bg1"/>
                          </a:solidFill>
                        </a:rPr>
                        <a:t>Why</a:t>
                      </a:r>
                      <a:r>
                        <a:rPr kumimoji="1" lang="ja-JP" altLang="en-US" sz="1400" dirty="0">
                          <a:solidFill>
                            <a:schemeClr val="bg1"/>
                          </a:solidFill>
                        </a:rPr>
                        <a:t>）</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solidFill>
                  </a:tcPr>
                </a:tc>
                <a:tc>
                  <a:txBody>
                    <a:bodyPr/>
                    <a:lstStyle/>
                    <a:p>
                      <a:pPr algn="ctr"/>
                      <a:r>
                        <a:rPr kumimoji="1" lang="ja-JP" altLang="en-US" sz="1400" dirty="0">
                          <a:solidFill>
                            <a:schemeClr val="bg1"/>
                          </a:solidFill>
                        </a:rPr>
                        <a:t>改革の方向性</a:t>
                      </a:r>
                      <a:endParaRPr kumimoji="1" lang="en-US" altLang="ja-JP" sz="1400" dirty="0">
                        <a:solidFill>
                          <a:schemeClr val="bg1"/>
                        </a:solidFill>
                      </a:endParaRPr>
                    </a:p>
                    <a:p>
                      <a:pPr algn="ctr"/>
                      <a:r>
                        <a:rPr kumimoji="1" lang="ja-JP" altLang="en-US" sz="1400" dirty="0">
                          <a:solidFill>
                            <a:schemeClr val="bg1"/>
                          </a:solidFill>
                        </a:rPr>
                        <a:t>（</a:t>
                      </a:r>
                      <a:r>
                        <a:rPr kumimoji="1" lang="en-US" altLang="ja-JP" sz="1400" dirty="0">
                          <a:solidFill>
                            <a:schemeClr val="bg1"/>
                          </a:solidFill>
                        </a:rPr>
                        <a:t>Vision)</a:t>
                      </a:r>
                      <a:endParaRPr kumimoji="1" lang="ja-JP" altLang="en-US" sz="1400" dirty="0">
                        <a:solidFill>
                          <a:schemeClr val="bg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solidFill>
                  </a:tcPr>
                </a:tc>
                <a:tc>
                  <a:txBody>
                    <a:bodyPr/>
                    <a:lstStyle/>
                    <a:p>
                      <a:pPr algn="ctr"/>
                      <a:r>
                        <a:rPr kumimoji="1" lang="ja-JP" altLang="en-US" sz="1400" dirty="0">
                          <a:solidFill>
                            <a:schemeClr val="bg1"/>
                          </a:solidFill>
                        </a:rPr>
                        <a:t>何をどう改革したか</a:t>
                      </a:r>
                      <a:endParaRPr kumimoji="1" lang="en-US" altLang="ja-JP" sz="1400" dirty="0">
                        <a:solidFill>
                          <a:schemeClr val="bg1"/>
                        </a:solidFill>
                      </a:endParaRPr>
                    </a:p>
                    <a:p>
                      <a:pPr algn="ctr"/>
                      <a:r>
                        <a:rPr kumimoji="1" lang="ja-JP" altLang="en-US" sz="1400" dirty="0">
                          <a:solidFill>
                            <a:schemeClr val="bg1"/>
                          </a:solidFill>
                        </a:rPr>
                        <a:t>（</a:t>
                      </a:r>
                      <a:r>
                        <a:rPr kumimoji="1" lang="en-US" altLang="ja-JP" sz="1400" dirty="0">
                          <a:solidFill>
                            <a:schemeClr val="bg1"/>
                          </a:solidFill>
                        </a:rPr>
                        <a:t>What</a:t>
                      </a:r>
                      <a:r>
                        <a:rPr kumimoji="1" lang="ja-JP" altLang="en-US" sz="1400" dirty="0">
                          <a:solidFill>
                            <a:schemeClr val="bg1"/>
                          </a:solidFill>
                        </a:rPr>
                        <a:t>）</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solidFill>
                  </a:tcPr>
                </a:tc>
                <a:tc>
                  <a:txBody>
                    <a:bodyPr/>
                    <a:lstStyle/>
                    <a:p>
                      <a:pPr algn="ctr"/>
                      <a:r>
                        <a:rPr kumimoji="1" lang="ja-JP" altLang="en-US" sz="1400" dirty="0">
                          <a:solidFill>
                            <a:schemeClr val="bg1"/>
                          </a:solidFill>
                        </a:rPr>
                        <a:t>主な成果</a:t>
                      </a:r>
                      <a:endParaRPr kumimoji="1" lang="en-US" altLang="ja-JP" sz="1400" dirty="0">
                        <a:solidFill>
                          <a:schemeClr val="bg1"/>
                        </a:solidFill>
                      </a:endParaRPr>
                    </a:p>
                    <a:p>
                      <a:pPr algn="ctr"/>
                      <a:r>
                        <a:rPr kumimoji="1" lang="ja-JP" altLang="en-US" sz="1400" dirty="0">
                          <a:solidFill>
                            <a:schemeClr val="bg1"/>
                          </a:solidFill>
                        </a:rPr>
                        <a:t>（</a:t>
                      </a:r>
                      <a:r>
                        <a:rPr kumimoji="1" lang="en-US" altLang="ja-JP" sz="1400" dirty="0">
                          <a:solidFill>
                            <a:schemeClr val="bg1"/>
                          </a:solidFill>
                        </a:rPr>
                        <a:t>Outcome</a:t>
                      </a:r>
                      <a:r>
                        <a:rPr kumimoji="1" lang="ja-JP" altLang="en-US" sz="1400" dirty="0">
                          <a:solidFill>
                            <a:schemeClr val="bg1"/>
                          </a:solidFill>
                        </a:rPr>
                        <a:t>）</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solidFill>
                  </a:tcPr>
                </a:tc>
                <a:extLst>
                  <a:ext uri="{0D108BD9-81ED-4DB2-BD59-A6C34878D82A}">
                    <a16:rowId xmlns:a16="http://schemas.microsoft.com/office/drawing/2014/main" xmlns="" val="10000"/>
                  </a:ext>
                </a:extLst>
              </a:tr>
              <a:tr h="5151151">
                <a:tc>
                  <a:txBody>
                    <a:bodyPr/>
                    <a:lstStyle/>
                    <a:p>
                      <a:r>
                        <a:rPr kumimoji="1" lang="ja-JP" altLang="en-US" sz="1100" kern="1200" baseline="0" dirty="0"/>
                        <a:t>・大阪の経済は長期にわたって低迷しており、大阪の成長・発展に向けて、</a:t>
                      </a:r>
                      <a:r>
                        <a:rPr kumimoji="1" lang="ja-JP" altLang="en-US" sz="1100" strike="noStrike" kern="1200" baseline="0" dirty="0"/>
                        <a:t>新しい</a:t>
                      </a:r>
                      <a:r>
                        <a:rPr kumimoji="1" lang="ja-JP" altLang="en-US" sz="1100" kern="1200" baseline="0" dirty="0"/>
                        <a:t>ビジネスプロジェクトが創出される環境の整備・充実が求められていた。</a:t>
                      </a:r>
                      <a:endParaRPr kumimoji="1" lang="en-US" altLang="ja-JP" sz="1100" kern="1200" baseline="0" dirty="0"/>
                    </a:p>
                    <a:p>
                      <a:endParaRPr kumimoji="1" lang="en-US" altLang="ja-JP" sz="1100" kern="1200" baseline="0" dirty="0"/>
                    </a:p>
                    <a:p>
                      <a:endParaRPr kumimoji="1" lang="en-US" altLang="ja-JP" sz="1100" kern="1200" baseline="0" dirty="0"/>
                    </a:p>
                    <a:p>
                      <a:r>
                        <a:rPr kumimoji="1" lang="ja-JP" altLang="en-US" sz="1100" kern="1200" baseline="0" dirty="0"/>
                        <a:t>	</a:t>
                      </a:r>
                    </a:p>
                    <a:p>
                      <a:endParaRPr kumimoji="1" lang="ja-JP" altLang="en-US" sz="1100" dirty="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a:r>
                        <a:rPr kumimoji="1" lang="ja-JP" altLang="en-US" sz="1100" dirty="0"/>
                        <a:t>・</a:t>
                      </a:r>
                      <a:r>
                        <a:rPr kumimoji="1" lang="en-US" altLang="ja-JP" sz="1100" dirty="0"/>
                        <a:t>2013</a:t>
                      </a:r>
                      <a:r>
                        <a:rPr kumimoji="1" lang="ja-JP" altLang="en-US" sz="1100" dirty="0"/>
                        <a:t>年に</a:t>
                      </a:r>
                      <a:r>
                        <a:rPr kumimoji="1" lang="ja-JP" altLang="en-US" sz="1100" dirty="0" err="1"/>
                        <a:t>ま</a:t>
                      </a:r>
                      <a:r>
                        <a:rPr kumimoji="1" lang="ja-JP" altLang="en-US" sz="1100" dirty="0"/>
                        <a:t>ちび</a:t>
                      </a:r>
                      <a:r>
                        <a:rPr kumimoji="1" lang="ja-JP" altLang="en-US" sz="1100" dirty="0" err="1"/>
                        <a:t>らき</a:t>
                      </a:r>
                      <a:r>
                        <a:rPr kumimoji="1" lang="ja-JP" altLang="en-US" sz="1100" dirty="0"/>
                        <a:t>し、注目を集める「うめきた」において、</a:t>
                      </a:r>
                      <a:r>
                        <a:rPr lang="ja-JP" altLang="en-US" sz="1100" dirty="0"/>
                        <a:t>大阪・関西のポテンシャルを最大限に活用しながら、グローバルに活躍する</a:t>
                      </a:r>
                      <a:r>
                        <a:rPr kumimoji="1" lang="ja-JP" altLang="en-US" sz="1100" kern="1200" baseline="0" dirty="0"/>
                        <a:t>人材・資金</a:t>
                      </a:r>
                      <a:r>
                        <a:rPr kumimoji="1" lang="ja-JP" altLang="en-US" sz="1100" dirty="0"/>
                        <a:t>・情報等を呼び込み、イノベーションにつながるプロジェクトが継続的に創出される拠点を形成する。</a:t>
                      </a:r>
                      <a:endParaRPr kumimoji="1" lang="en-US" altLang="ja-JP" sz="1100" dirty="0"/>
                    </a:p>
                    <a:p>
                      <a:pPr algn="l"/>
                      <a:endParaRPr kumimoji="1" lang="en-US" altLang="ja-JP" sz="1100" dirty="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100" dirty="0"/>
                        <a:t>・</a:t>
                      </a:r>
                      <a:r>
                        <a:rPr kumimoji="1" lang="en-US" altLang="ja-JP" sz="1100" dirty="0"/>
                        <a:t>2013</a:t>
                      </a:r>
                      <a:r>
                        <a:rPr kumimoji="1" lang="ja-JP" altLang="en-US" sz="1100" dirty="0"/>
                        <a:t>年</a:t>
                      </a:r>
                      <a:r>
                        <a:rPr kumimoji="1" lang="en-US" altLang="ja-JP" sz="1100" dirty="0"/>
                        <a:t>4</a:t>
                      </a:r>
                      <a:r>
                        <a:rPr kumimoji="1" lang="ja-JP" altLang="en-US" sz="1100" dirty="0"/>
                        <a:t>月、うめきたに、</a:t>
                      </a:r>
                      <a:r>
                        <a:rPr kumimoji="1" lang="ja-JP" altLang="en-US" sz="1100" dirty="0">
                          <a:solidFill>
                            <a:schemeClr val="tx1"/>
                          </a:solidFill>
                        </a:rPr>
                        <a:t>「大阪イノベーションハブ</a:t>
                      </a:r>
                      <a:r>
                        <a:rPr kumimoji="1" lang="ja-JP" altLang="en-US" sz="1100" u="none" dirty="0">
                          <a:solidFill>
                            <a:schemeClr val="tx1"/>
                          </a:solidFill>
                        </a:rPr>
                        <a:t>（ＯＩＨ）</a:t>
                      </a:r>
                      <a:r>
                        <a:rPr kumimoji="1" lang="ja-JP" altLang="en-US" sz="1100" dirty="0">
                          <a:solidFill>
                            <a:schemeClr val="tx1"/>
                          </a:solidFill>
                        </a:rPr>
                        <a:t>」を開設。</a:t>
                      </a:r>
                      <a:endParaRPr kumimoji="1" lang="en-US" altLang="ja-JP" sz="1100" dirty="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endParaRPr kumimoji="1" lang="en-US" altLang="ja-JP" sz="1100" dirty="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100" dirty="0">
                          <a:solidFill>
                            <a:schemeClr val="tx1"/>
                          </a:solidFill>
                        </a:rPr>
                        <a:t>・</a:t>
                      </a:r>
                      <a:r>
                        <a:rPr lang="ja-JP" altLang="en-US" sz="1100" u="none" dirty="0">
                          <a:solidFill>
                            <a:schemeClr val="tx1"/>
                          </a:solidFill>
                        </a:rPr>
                        <a:t>ＯＩＨ</a:t>
                      </a:r>
                      <a:r>
                        <a:rPr lang="ja-JP" altLang="en-US" sz="1100" dirty="0">
                          <a:solidFill>
                            <a:schemeClr val="tx1"/>
                          </a:solidFill>
                        </a:rPr>
                        <a:t>では、国内外の起業家や投資家を惹きつけるための</a:t>
                      </a:r>
                      <a:r>
                        <a:rPr lang="ja-JP" altLang="en-US" sz="1100" u="none" dirty="0">
                          <a:solidFill>
                            <a:schemeClr val="tx1"/>
                          </a:solidFill>
                        </a:rPr>
                        <a:t>、</a:t>
                      </a:r>
                      <a:r>
                        <a:rPr lang="ja-JP" altLang="en-US" sz="1100" u="none" strike="noStrike" baseline="0" dirty="0">
                          <a:solidFill>
                            <a:schemeClr val="tx1"/>
                          </a:solidFill>
                        </a:rPr>
                        <a:t>国際ｲﾉﾍﾞｰｼｮﾝ会議</a:t>
                      </a:r>
                      <a:r>
                        <a:rPr lang="en-US" altLang="ja-JP" sz="1100" u="none" strike="noStrike" baseline="0" dirty="0">
                          <a:solidFill>
                            <a:schemeClr val="tx1"/>
                          </a:solidFill>
                        </a:rPr>
                        <a:t>Hack Osaka</a:t>
                      </a:r>
                      <a:r>
                        <a:rPr lang="ja-JP" altLang="en-US" sz="1100" strike="noStrike" baseline="0" dirty="0">
                          <a:solidFill>
                            <a:schemeClr val="tx1"/>
                          </a:solidFill>
                        </a:rPr>
                        <a:t>をはじめとしたプロモーションや、様々な人材交流・コミュニティ形成イベント</a:t>
                      </a:r>
                      <a:r>
                        <a:rPr lang="ja-JP" altLang="en-US" sz="1100" dirty="0">
                          <a:solidFill>
                            <a:schemeClr val="tx1"/>
                          </a:solidFill>
                        </a:rPr>
                        <a:t>を実施するとともに、世界市場に向けた新事業開発プロジェクトの創出・推進を支援。</a:t>
                      </a:r>
                      <a:endParaRPr lang="en-US" altLang="ja-JP" sz="1100" dirty="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100" dirty="0">
                          <a:solidFill>
                            <a:schemeClr val="tx1"/>
                          </a:solidFill>
                        </a:rPr>
                        <a:t>⇒</a:t>
                      </a:r>
                      <a:r>
                        <a:rPr kumimoji="1" lang="en-US" altLang="ja-JP" sz="1100" dirty="0">
                          <a:solidFill>
                            <a:schemeClr val="tx1"/>
                          </a:solidFill>
                        </a:rPr>
                        <a:t>2013</a:t>
                      </a:r>
                      <a:r>
                        <a:rPr kumimoji="1" lang="ja-JP" altLang="en-US" sz="1100" dirty="0">
                          <a:solidFill>
                            <a:schemeClr val="tx1"/>
                          </a:solidFill>
                        </a:rPr>
                        <a:t>年度予算</a:t>
                      </a:r>
                      <a:endParaRPr kumimoji="1" lang="en-US" altLang="ja-JP" sz="1100" dirty="0">
                        <a:solidFill>
                          <a:schemeClr val="tx1"/>
                        </a:solidFill>
                      </a:endParaRPr>
                    </a:p>
                    <a:p>
                      <a:pPr algn="l"/>
                      <a:r>
                        <a:rPr kumimoji="1" lang="ja-JP" altLang="en-US" sz="1100" dirty="0">
                          <a:solidFill>
                            <a:schemeClr val="tx1"/>
                          </a:solidFill>
                        </a:rPr>
                        <a:t>　　　  </a:t>
                      </a:r>
                      <a:r>
                        <a:rPr lang="en-US" altLang="ja-JP" sz="1100" dirty="0">
                          <a:solidFill>
                            <a:schemeClr val="tx1"/>
                          </a:solidFill>
                        </a:rPr>
                        <a:t>2</a:t>
                      </a:r>
                      <a:r>
                        <a:rPr lang="ja-JP" altLang="en-US" sz="1100" dirty="0">
                          <a:solidFill>
                            <a:schemeClr val="tx1"/>
                          </a:solidFill>
                        </a:rPr>
                        <a:t>億</a:t>
                      </a:r>
                      <a:r>
                        <a:rPr lang="en-US" altLang="ja-JP" sz="1100" dirty="0">
                          <a:solidFill>
                            <a:schemeClr val="tx1"/>
                          </a:solidFill>
                        </a:rPr>
                        <a:t>5,385</a:t>
                      </a:r>
                      <a:r>
                        <a:rPr lang="ja-JP" altLang="en-US" sz="1100" dirty="0">
                          <a:solidFill>
                            <a:schemeClr val="tx1"/>
                          </a:solidFill>
                        </a:rPr>
                        <a:t>万円</a:t>
                      </a:r>
                      <a:endParaRPr lang="en-US" altLang="ja-JP" sz="1100" dirty="0">
                        <a:solidFill>
                          <a:schemeClr val="tx1"/>
                        </a:solidFill>
                      </a:endParaRPr>
                    </a:p>
                    <a:p>
                      <a:pPr algn="l"/>
                      <a:r>
                        <a:rPr kumimoji="1" lang="ja-JP" altLang="en-US" sz="1100" dirty="0">
                          <a:solidFill>
                            <a:schemeClr val="tx1"/>
                          </a:solidFill>
                        </a:rPr>
                        <a:t>　 </a:t>
                      </a:r>
                      <a:r>
                        <a:rPr kumimoji="1" lang="ja-JP" altLang="en-US" sz="1100" baseline="0" dirty="0">
                          <a:solidFill>
                            <a:schemeClr val="tx1"/>
                          </a:solidFill>
                        </a:rPr>
                        <a:t> </a:t>
                      </a:r>
                      <a:r>
                        <a:rPr kumimoji="1" lang="en-US" altLang="ja-JP" sz="1100" dirty="0">
                          <a:solidFill>
                            <a:schemeClr val="tx1"/>
                          </a:solidFill>
                        </a:rPr>
                        <a:t>2014</a:t>
                      </a:r>
                      <a:r>
                        <a:rPr kumimoji="1" lang="ja-JP" altLang="en-US" sz="1100" dirty="0">
                          <a:solidFill>
                            <a:schemeClr val="tx1"/>
                          </a:solidFill>
                        </a:rPr>
                        <a:t>年度予算</a:t>
                      </a:r>
                      <a:endParaRPr kumimoji="1" lang="en-US" altLang="ja-JP" sz="1100" dirty="0">
                        <a:solidFill>
                          <a:schemeClr val="tx1"/>
                        </a:solidFill>
                      </a:endParaRPr>
                    </a:p>
                    <a:p>
                      <a:pPr algn="l"/>
                      <a:r>
                        <a:rPr kumimoji="1" lang="ja-JP" altLang="en-US" sz="1100" dirty="0">
                          <a:solidFill>
                            <a:schemeClr val="tx1"/>
                          </a:solidFill>
                        </a:rPr>
                        <a:t>　　      </a:t>
                      </a:r>
                      <a:r>
                        <a:rPr kumimoji="1" lang="en-US" altLang="ja-JP" sz="1100" dirty="0">
                          <a:solidFill>
                            <a:schemeClr val="tx1"/>
                          </a:solidFill>
                        </a:rPr>
                        <a:t>2</a:t>
                      </a:r>
                      <a:r>
                        <a:rPr kumimoji="1" lang="ja-JP" altLang="en-US" sz="1100" dirty="0">
                          <a:solidFill>
                            <a:schemeClr val="tx1"/>
                          </a:solidFill>
                        </a:rPr>
                        <a:t>億</a:t>
                      </a:r>
                      <a:r>
                        <a:rPr kumimoji="1" lang="en-US" altLang="ja-JP" sz="1100" dirty="0">
                          <a:solidFill>
                            <a:schemeClr val="tx1"/>
                          </a:solidFill>
                        </a:rPr>
                        <a:t>143</a:t>
                      </a:r>
                      <a:r>
                        <a:rPr kumimoji="1" lang="ja-JP" altLang="en-US" sz="1100" dirty="0">
                          <a:solidFill>
                            <a:schemeClr val="tx1"/>
                          </a:solidFill>
                        </a:rPr>
                        <a:t>万円</a:t>
                      </a:r>
                      <a:endParaRPr kumimoji="1" lang="en-US" altLang="ja-JP" sz="1100" dirty="0">
                        <a:solidFill>
                          <a:schemeClr val="tx1"/>
                        </a:solidFill>
                      </a:endParaRPr>
                    </a:p>
                    <a:p>
                      <a:pPr algn="l"/>
                      <a:r>
                        <a:rPr kumimoji="1" lang="ja-JP" altLang="en-US" sz="1100" dirty="0">
                          <a:solidFill>
                            <a:schemeClr val="tx1"/>
                          </a:solidFill>
                        </a:rPr>
                        <a:t>　</a:t>
                      </a:r>
                      <a:r>
                        <a:rPr kumimoji="1" lang="ja-JP" altLang="en-US" sz="1100" u="none" dirty="0">
                          <a:solidFill>
                            <a:schemeClr val="tx1"/>
                          </a:solidFill>
                        </a:rPr>
                        <a:t>  </a:t>
                      </a:r>
                      <a:r>
                        <a:rPr kumimoji="1" lang="en-US" altLang="ja-JP" sz="1100" u="none" dirty="0">
                          <a:solidFill>
                            <a:schemeClr val="tx1"/>
                          </a:solidFill>
                        </a:rPr>
                        <a:t>2015</a:t>
                      </a:r>
                      <a:r>
                        <a:rPr kumimoji="1" lang="ja-JP" altLang="en-US" sz="1100" u="none" dirty="0">
                          <a:solidFill>
                            <a:schemeClr val="tx1"/>
                          </a:solidFill>
                        </a:rPr>
                        <a:t>年度予算</a:t>
                      </a:r>
                      <a:endParaRPr kumimoji="1" lang="en-US" altLang="ja-JP" sz="1100" u="none" dirty="0">
                        <a:solidFill>
                          <a:schemeClr val="tx1"/>
                        </a:solidFill>
                      </a:endParaRPr>
                    </a:p>
                    <a:p>
                      <a:pPr algn="l"/>
                      <a:r>
                        <a:rPr kumimoji="1" lang="ja-JP" altLang="en-US" sz="1100" u="none" dirty="0">
                          <a:solidFill>
                            <a:schemeClr val="tx1"/>
                          </a:solidFill>
                        </a:rPr>
                        <a:t>　　</a:t>
                      </a:r>
                      <a:r>
                        <a:rPr kumimoji="1" lang="ja-JP" altLang="en-US" sz="1100" u="none" kern="1200" dirty="0">
                          <a:solidFill>
                            <a:schemeClr val="tx1"/>
                          </a:solidFill>
                          <a:latin typeface="+mn-lt"/>
                          <a:ea typeface="+mn-ea"/>
                          <a:cs typeface="+mn-cs"/>
                        </a:rPr>
                        <a:t>      </a:t>
                      </a:r>
                      <a:r>
                        <a:rPr kumimoji="1" lang="en-US" altLang="ja-JP" sz="1100" u="none" kern="1200" dirty="0">
                          <a:solidFill>
                            <a:schemeClr val="tx1"/>
                          </a:solidFill>
                          <a:latin typeface="+mn-lt"/>
                          <a:ea typeface="+mn-ea"/>
                          <a:cs typeface="+mn-cs"/>
                        </a:rPr>
                        <a:t>1</a:t>
                      </a:r>
                      <a:r>
                        <a:rPr kumimoji="1" lang="ja-JP" altLang="en-US" sz="1100" u="none" kern="1200" dirty="0">
                          <a:solidFill>
                            <a:schemeClr val="tx1"/>
                          </a:solidFill>
                          <a:latin typeface="+mn-lt"/>
                          <a:ea typeface="+mn-ea"/>
                          <a:cs typeface="+mn-cs"/>
                        </a:rPr>
                        <a:t>億</a:t>
                      </a:r>
                      <a:r>
                        <a:rPr kumimoji="1" lang="en-US" altLang="ja-JP" sz="1100" u="none" kern="1200" dirty="0">
                          <a:solidFill>
                            <a:schemeClr val="tx1"/>
                          </a:solidFill>
                          <a:latin typeface="+mn-lt"/>
                          <a:ea typeface="+mn-ea"/>
                          <a:cs typeface="+mn-cs"/>
                        </a:rPr>
                        <a:t>9,748</a:t>
                      </a:r>
                      <a:r>
                        <a:rPr kumimoji="1" lang="ja-JP" altLang="en-US" sz="1100" u="none" kern="1200" dirty="0">
                          <a:solidFill>
                            <a:schemeClr val="tx1"/>
                          </a:solidFill>
                          <a:latin typeface="+mn-lt"/>
                          <a:ea typeface="+mn-ea"/>
                          <a:cs typeface="+mn-cs"/>
                        </a:rPr>
                        <a:t>万円</a:t>
                      </a:r>
                      <a:endParaRPr kumimoji="1" lang="en-US" altLang="ja-JP" sz="1100" u="none" kern="1200" dirty="0">
                        <a:solidFill>
                          <a:schemeClr val="tx1"/>
                        </a:solidFill>
                        <a:latin typeface="+mn-lt"/>
                        <a:ea typeface="+mn-ea"/>
                        <a:cs typeface="+mn-cs"/>
                      </a:endParaRPr>
                    </a:p>
                    <a:p>
                      <a:pPr algn="l"/>
                      <a:r>
                        <a:rPr kumimoji="1" lang="ja-JP" altLang="en-US" sz="1100" u="none" dirty="0">
                          <a:solidFill>
                            <a:schemeClr val="tx1"/>
                          </a:solidFill>
                        </a:rPr>
                        <a:t>　  </a:t>
                      </a:r>
                      <a:r>
                        <a:rPr kumimoji="1" lang="en-US" altLang="ja-JP" sz="1100" u="none" kern="1200" dirty="0">
                          <a:solidFill>
                            <a:schemeClr val="tx1"/>
                          </a:solidFill>
                          <a:latin typeface="+mn-lt"/>
                          <a:ea typeface="+mn-ea"/>
                          <a:cs typeface="+mn-cs"/>
                        </a:rPr>
                        <a:t>2016</a:t>
                      </a:r>
                      <a:r>
                        <a:rPr kumimoji="1" lang="ja-JP" altLang="en-US" sz="1100" u="none" kern="1200" dirty="0">
                          <a:solidFill>
                            <a:schemeClr val="tx1"/>
                          </a:solidFill>
                          <a:latin typeface="+mn-lt"/>
                          <a:ea typeface="+mn-ea"/>
                          <a:cs typeface="+mn-cs"/>
                        </a:rPr>
                        <a:t>年度予算</a:t>
                      </a:r>
                      <a:endParaRPr kumimoji="1" lang="en-US" altLang="ja-JP" sz="1100" u="none" kern="1200" dirty="0">
                        <a:solidFill>
                          <a:schemeClr val="tx1"/>
                        </a:solidFill>
                        <a:latin typeface="+mn-lt"/>
                        <a:ea typeface="+mn-ea"/>
                        <a:cs typeface="+mn-cs"/>
                      </a:endParaRPr>
                    </a:p>
                    <a:p>
                      <a:pPr algn="l"/>
                      <a:r>
                        <a:rPr kumimoji="1" lang="ja-JP" altLang="en-US" sz="1100" u="none" kern="1200" dirty="0">
                          <a:solidFill>
                            <a:schemeClr val="tx1"/>
                          </a:solidFill>
                          <a:latin typeface="+mn-lt"/>
                          <a:ea typeface="+mn-ea"/>
                          <a:cs typeface="+mn-cs"/>
                        </a:rPr>
                        <a:t>　　      </a:t>
                      </a:r>
                      <a:r>
                        <a:rPr kumimoji="1" lang="en-US" altLang="ja-JP" sz="1100" u="none" kern="1200" dirty="0">
                          <a:solidFill>
                            <a:schemeClr val="tx1"/>
                          </a:solidFill>
                          <a:latin typeface="+mn-lt"/>
                          <a:ea typeface="+mn-ea"/>
                          <a:cs typeface="+mn-cs"/>
                        </a:rPr>
                        <a:t>1</a:t>
                      </a:r>
                      <a:r>
                        <a:rPr kumimoji="1" lang="ja-JP" altLang="en-US" sz="1100" u="none" kern="1200" dirty="0">
                          <a:solidFill>
                            <a:schemeClr val="tx1"/>
                          </a:solidFill>
                          <a:latin typeface="+mn-lt"/>
                          <a:ea typeface="+mn-ea"/>
                          <a:cs typeface="+mn-cs"/>
                        </a:rPr>
                        <a:t>億</a:t>
                      </a:r>
                      <a:r>
                        <a:rPr kumimoji="1" lang="en-US" altLang="ja-JP" sz="1100" u="none" kern="1200" dirty="0">
                          <a:solidFill>
                            <a:schemeClr val="tx1"/>
                          </a:solidFill>
                          <a:latin typeface="+mn-lt"/>
                          <a:ea typeface="+mn-ea"/>
                          <a:cs typeface="+mn-cs"/>
                        </a:rPr>
                        <a:t>6,273</a:t>
                      </a:r>
                      <a:r>
                        <a:rPr kumimoji="1" lang="ja-JP" altLang="en-US" sz="1100" u="none" kern="1200" dirty="0">
                          <a:solidFill>
                            <a:schemeClr val="tx1"/>
                          </a:solidFill>
                          <a:latin typeface="+mn-lt"/>
                          <a:ea typeface="+mn-ea"/>
                          <a:cs typeface="+mn-cs"/>
                        </a:rPr>
                        <a:t>万円</a:t>
                      </a:r>
                      <a:endParaRPr kumimoji="1" lang="en-US" altLang="ja-JP" sz="1100" u="none" kern="1200" dirty="0">
                        <a:solidFill>
                          <a:schemeClr val="tx1"/>
                        </a:solidFill>
                        <a:latin typeface="+mn-lt"/>
                        <a:ea typeface="+mn-ea"/>
                        <a:cs typeface="+mn-cs"/>
                      </a:endParaRPr>
                    </a:p>
                    <a:p>
                      <a:pPr algn="l"/>
                      <a:r>
                        <a:rPr kumimoji="1" lang="ja-JP" altLang="en-US" sz="1100" u="none" kern="1200" dirty="0">
                          <a:solidFill>
                            <a:schemeClr val="tx1"/>
                          </a:solidFill>
                          <a:latin typeface="+mn-lt"/>
                          <a:ea typeface="+mn-ea"/>
                          <a:cs typeface="+mn-cs"/>
                        </a:rPr>
                        <a:t>　  </a:t>
                      </a:r>
                      <a:r>
                        <a:rPr kumimoji="1" lang="en-US" altLang="ja-JP" sz="1100" u="none" kern="1200" dirty="0">
                          <a:solidFill>
                            <a:schemeClr val="tx1"/>
                          </a:solidFill>
                          <a:latin typeface="+mn-lt"/>
                          <a:ea typeface="+mn-ea"/>
                          <a:cs typeface="+mn-cs"/>
                        </a:rPr>
                        <a:t>2017</a:t>
                      </a:r>
                      <a:r>
                        <a:rPr kumimoji="1" lang="ja-JP" altLang="en-US" sz="1100" u="none" kern="1200" dirty="0">
                          <a:solidFill>
                            <a:schemeClr val="tx1"/>
                          </a:solidFill>
                          <a:latin typeface="+mn-lt"/>
                          <a:ea typeface="+mn-ea"/>
                          <a:cs typeface="+mn-cs"/>
                        </a:rPr>
                        <a:t>年度予算</a:t>
                      </a:r>
                      <a:endParaRPr kumimoji="1" lang="en-US" altLang="ja-JP" sz="1100" u="none" kern="1200" dirty="0">
                        <a:solidFill>
                          <a:schemeClr val="tx1"/>
                        </a:solidFill>
                        <a:latin typeface="+mn-lt"/>
                        <a:ea typeface="+mn-ea"/>
                        <a:cs typeface="+mn-cs"/>
                      </a:endParaRPr>
                    </a:p>
                    <a:p>
                      <a:pPr algn="l"/>
                      <a:r>
                        <a:rPr kumimoji="1" lang="ja-JP" altLang="en-US" sz="1100" u="none" kern="1200" dirty="0">
                          <a:solidFill>
                            <a:schemeClr val="tx1"/>
                          </a:solidFill>
                          <a:latin typeface="+mn-lt"/>
                          <a:ea typeface="+mn-ea"/>
                          <a:cs typeface="+mn-cs"/>
                        </a:rPr>
                        <a:t>　　      </a:t>
                      </a:r>
                      <a:r>
                        <a:rPr kumimoji="1" lang="en-US" altLang="ja-JP" sz="1100" u="none" kern="1200" dirty="0">
                          <a:solidFill>
                            <a:schemeClr val="tx1"/>
                          </a:solidFill>
                          <a:latin typeface="+mn-lt"/>
                          <a:ea typeface="+mn-ea"/>
                          <a:cs typeface="+mn-cs"/>
                        </a:rPr>
                        <a:t>2</a:t>
                      </a:r>
                      <a:r>
                        <a:rPr kumimoji="1" lang="ja-JP" altLang="en-US" sz="1100" u="none" kern="1200" dirty="0">
                          <a:solidFill>
                            <a:schemeClr val="tx1"/>
                          </a:solidFill>
                          <a:latin typeface="+mn-lt"/>
                          <a:ea typeface="+mn-ea"/>
                          <a:cs typeface="+mn-cs"/>
                        </a:rPr>
                        <a:t>億</a:t>
                      </a:r>
                      <a:r>
                        <a:rPr kumimoji="1" lang="en-US" altLang="ja-JP" sz="1100" u="none" kern="1200" dirty="0">
                          <a:solidFill>
                            <a:schemeClr val="tx1"/>
                          </a:solidFill>
                          <a:latin typeface="+mn-lt"/>
                          <a:ea typeface="+mn-ea"/>
                          <a:cs typeface="+mn-cs"/>
                        </a:rPr>
                        <a:t>303</a:t>
                      </a:r>
                      <a:r>
                        <a:rPr kumimoji="1" lang="ja-JP" altLang="en-US" sz="1100" u="none" kern="1200" dirty="0">
                          <a:solidFill>
                            <a:schemeClr val="tx1"/>
                          </a:solidFill>
                          <a:latin typeface="+mn-lt"/>
                          <a:ea typeface="+mn-ea"/>
                          <a:cs typeface="+mn-cs"/>
                        </a:rPr>
                        <a:t>万円</a:t>
                      </a:r>
                      <a:endParaRPr kumimoji="1" lang="en-US" altLang="ja-JP" sz="1100" u="none" kern="1200" dirty="0">
                        <a:solidFill>
                          <a:schemeClr val="tx1"/>
                        </a:solidFill>
                        <a:latin typeface="+mn-lt"/>
                        <a:ea typeface="+mn-ea"/>
                        <a:cs typeface="+mn-cs"/>
                      </a:endParaRPr>
                    </a:p>
                    <a:p>
                      <a:pPr algn="l"/>
                      <a:r>
                        <a:rPr kumimoji="1" lang="ja-JP" altLang="en-US" sz="1100" u="none" kern="1200" dirty="0">
                          <a:solidFill>
                            <a:schemeClr val="tx1"/>
                          </a:solidFill>
                          <a:latin typeface="+mn-lt"/>
                          <a:ea typeface="+mn-ea"/>
                          <a:cs typeface="+mn-cs"/>
                        </a:rPr>
                        <a:t>　  </a:t>
                      </a:r>
                      <a:r>
                        <a:rPr kumimoji="1" lang="en-US" altLang="ja-JP" sz="1100" u="none" kern="1200" dirty="0">
                          <a:solidFill>
                            <a:schemeClr val="tx1"/>
                          </a:solidFill>
                          <a:latin typeface="+mn-lt"/>
                          <a:ea typeface="+mn-ea"/>
                          <a:cs typeface="+mn-cs"/>
                        </a:rPr>
                        <a:t>2018</a:t>
                      </a:r>
                      <a:r>
                        <a:rPr kumimoji="1" lang="ja-JP" altLang="en-US" sz="1100" u="none" kern="1200" dirty="0">
                          <a:solidFill>
                            <a:schemeClr val="tx1"/>
                          </a:solidFill>
                          <a:latin typeface="+mn-lt"/>
                          <a:ea typeface="+mn-ea"/>
                          <a:cs typeface="+mn-cs"/>
                        </a:rPr>
                        <a:t>年度予算</a:t>
                      </a:r>
                      <a:endParaRPr kumimoji="1" lang="en-US" altLang="ja-JP" sz="1100" u="none" kern="1200" dirty="0">
                        <a:solidFill>
                          <a:schemeClr val="tx1"/>
                        </a:solidFill>
                        <a:latin typeface="+mn-lt"/>
                        <a:ea typeface="+mn-ea"/>
                        <a:cs typeface="+mn-cs"/>
                      </a:endParaRPr>
                    </a:p>
                    <a:p>
                      <a:pPr algn="l"/>
                      <a:r>
                        <a:rPr kumimoji="1" lang="ja-JP" altLang="en-US" sz="1100" u="none" kern="1200" dirty="0">
                          <a:solidFill>
                            <a:schemeClr val="tx1"/>
                          </a:solidFill>
                          <a:latin typeface="+mn-lt"/>
                          <a:ea typeface="+mn-ea"/>
                          <a:cs typeface="+mn-cs"/>
                        </a:rPr>
                        <a:t>　　      </a:t>
                      </a:r>
                      <a:r>
                        <a:rPr kumimoji="1" lang="en-US" altLang="ja-JP" sz="1100" u="none" kern="1200" dirty="0">
                          <a:solidFill>
                            <a:schemeClr val="tx1"/>
                          </a:solidFill>
                          <a:latin typeface="+mn-lt"/>
                          <a:ea typeface="+mn-ea"/>
                          <a:cs typeface="+mn-cs"/>
                        </a:rPr>
                        <a:t>2</a:t>
                      </a:r>
                      <a:r>
                        <a:rPr kumimoji="1" lang="ja-JP" altLang="en-US" sz="1100" u="none" kern="1200" dirty="0">
                          <a:solidFill>
                            <a:schemeClr val="tx1"/>
                          </a:solidFill>
                          <a:latin typeface="+mn-lt"/>
                          <a:ea typeface="+mn-ea"/>
                          <a:cs typeface="+mn-cs"/>
                        </a:rPr>
                        <a:t>億</a:t>
                      </a:r>
                      <a:r>
                        <a:rPr kumimoji="1" lang="en-US" altLang="ja-JP" sz="1100" u="none" kern="1200" dirty="0">
                          <a:solidFill>
                            <a:schemeClr val="tx1"/>
                          </a:solidFill>
                          <a:latin typeface="+mn-lt"/>
                          <a:ea typeface="+mn-ea"/>
                          <a:cs typeface="+mn-cs"/>
                        </a:rPr>
                        <a:t>343</a:t>
                      </a:r>
                      <a:r>
                        <a:rPr kumimoji="1" lang="ja-JP" altLang="en-US" sz="1100" u="none" kern="1200" dirty="0">
                          <a:solidFill>
                            <a:schemeClr val="tx1"/>
                          </a:solidFill>
                          <a:latin typeface="+mn-lt"/>
                          <a:ea typeface="+mn-ea"/>
                          <a:cs typeface="+mn-cs"/>
                        </a:rPr>
                        <a:t>万円</a:t>
                      </a:r>
                      <a:endParaRPr kumimoji="1" lang="en-US" altLang="ja-JP" sz="1100" u="none" kern="1200" dirty="0">
                        <a:solidFill>
                          <a:schemeClr val="tx1"/>
                        </a:solidFill>
                        <a:latin typeface="+mn-lt"/>
                        <a:ea typeface="+mn-ea"/>
                        <a:cs typeface="+mn-cs"/>
                      </a:endParaRPr>
                    </a:p>
                    <a:p>
                      <a:pPr algn="l"/>
                      <a:endParaRPr kumimoji="1" lang="en-US" altLang="ja-JP" sz="1100" dirty="0">
                        <a:solidFill>
                          <a:schemeClr val="tx1"/>
                        </a:solidFill>
                      </a:endParaRPr>
                    </a:p>
                    <a:p>
                      <a:pPr algn="l"/>
                      <a:r>
                        <a:rPr kumimoji="1" lang="ja-JP" altLang="en-US" sz="1100" baseline="0" dirty="0">
                          <a:solidFill>
                            <a:schemeClr val="tx1"/>
                          </a:solidFill>
                        </a:rPr>
                        <a:t>・ベンチャー企業の創出を支えるファンド</a:t>
                      </a:r>
                      <a:r>
                        <a:rPr kumimoji="1" lang="ja-JP" altLang="en-US" sz="1100" dirty="0">
                          <a:solidFill>
                            <a:schemeClr val="tx1"/>
                          </a:solidFill>
                        </a:rPr>
                        <a:t>への出資（</a:t>
                      </a:r>
                      <a:r>
                        <a:rPr kumimoji="1" lang="en-US" altLang="ja-JP" sz="1100" dirty="0">
                          <a:solidFill>
                            <a:schemeClr val="tx1"/>
                          </a:solidFill>
                        </a:rPr>
                        <a:t>2014</a:t>
                      </a:r>
                      <a:r>
                        <a:rPr kumimoji="1" lang="ja-JP" altLang="en-US" sz="1100" dirty="0">
                          <a:solidFill>
                            <a:schemeClr val="tx1"/>
                          </a:solidFill>
                        </a:rPr>
                        <a:t>年度</a:t>
                      </a:r>
                      <a:r>
                        <a:rPr kumimoji="1" lang="ja-JP" altLang="en-US" sz="1100" baseline="0" dirty="0">
                          <a:solidFill>
                            <a:schemeClr val="tx1"/>
                          </a:solidFill>
                        </a:rPr>
                        <a:t> </a:t>
                      </a:r>
                      <a:r>
                        <a:rPr kumimoji="1" lang="en-US" altLang="ja-JP" sz="1100" dirty="0">
                          <a:solidFill>
                            <a:schemeClr val="tx1"/>
                          </a:solidFill>
                        </a:rPr>
                        <a:t>5</a:t>
                      </a:r>
                      <a:r>
                        <a:rPr kumimoji="1" lang="ja-JP" altLang="en-US" sz="1100" dirty="0">
                          <a:solidFill>
                            <a:schemeClr val="tx1"/>
                          </a:solidFill>
                        </a:rPr>
                        <a:t>億円）</a:t>
                      </a:r>
                      <a:endParaRPr kumimoji="1" lang="en-US" altLang="ja-JP" sz="1100" dirty="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a:r>
                        <a:rPr kumimoji="1" lang="ja-JP" altLang="en-US" sz="1100" u="none" strike="noStrike" dirty="0"/>
                        <a:t>・</a:t>
                      </a:r>
                      <a:r>
                        <a:rPr kumimoji="1" lang="ja-JP" altLang="en-US" sz="1100" u="none" strike="noStrike" dirty="0">
                          <a:solidFill>
                            <a:schemeClr val="tx1"/>
                          </a:solidFill>
                        </a:rPr>
                        <a:t>ＯＩＨを開設して以来、月間平均千人以上の来場者を迎えている。</a:t>
                      </a:r>
                      <a:endParaRPr kumimoji="1" lang="en-US" altLang="ja-JP" sz="1100" u="none" strike="noStrike" dirty="0">
                        <a:solidFill>
                          <a:schemeClr val="tx1"/>
                        </a:solidFill>
                      </a:endParaRPr>
                    </a:p>
                    <a:p>
                      <a:pPr algn="l"/>
                      <a:endParaRPr kumimoji="1" lang="en-US" altLang="ja-JP" sz="1100" u="none" strike="noStrike" dirty="0">
                        <a:solidFill>
                          <a:schemeClr val="tx1"/>
                        </a:solidFill>
                      </a:endParaRPr>
                    </a:p>
                    <a:p>
                      <a:pPr algn="l"/>
                      <a:r>
                        <a:rPr kumimoji="1" lang="ja-JP" altLang="en-US" sz="1100" u="none" strike="noStrike" dirty="0">
                          <a:solidFill>
                            <a:schemeClr val="tx1"/>
                          </a:solidFill>
                        </a:rPr>
                        <a:t>・</a:t>
                      </a:r>
                      <a:r>
                        <a:rPr kumimoji="1" lang="en-US" altLang="ja-JP" sz="1100" u="none" strike="noStrike" dirty="0">
                          <a:solidFill>
                            <a:schemeClr val="tx1"/>
                          </a:solidFill>
                        </a:rPr>
                        <a:t>2013</a:t>
                      </a:r>
                      <a:r>
                        <a:rPr kumimoji="1" lang="ja-JP" altLang="en-US" sz="1100" u="none" strike="noStrike" dirty="0">
                          <a:solidFill>
                            <a:schemeClr val="tx1"/>
                          </a:solidFill>
                        </a:rPr>
                        <a:t>年度から</a:t>
                      </a:r>
                      <a:r>
                        <a:rPr kumimoji="1" lang="en-US" altLang="ja-JP" sz="1100" u="none" strike="noStrike" dirty="0">
                          <a:solidFill>
                            <a:schemeClr val="tx1"/>
                          </a:solidFill>
                        </a:rPr>
                        <a:t>2017</a:t>
                      </a:r>
                      <a:r>
                        <a:rPr kumimoji="1" lang="ja-JP" altLang="en-US" sz="1100" u="none" strike="noStrike" dirty="0">
                          <a:solidFill>
                            <a:schemeClr val="tx1"/>
                          </a:solidFill>
                        </a:rPr>
                        <a:t>年度までに、</a:t>
                      </a:r>
                      <a:r>
                        <a:rPr kumimoji="1" lang="en-US" altLang="ja-JP" sz="1100" u="none" strike="noStrike" dirty="0">
                          <a:solidFill>
                            <a:schemeClr val="tx1"/>
                          </a:solidFill>
                        </a:rPr>
                        <a:t>32</a:t>
                      </a:r>
                      <a:r>
                        <a:rPr kumimoji="1" lang="ja-JP" altLang="en-US" sz="1100" u="none" strike="noStrike" dirty="0">
                          <a:solidFill>
                            <a:schemeClr val="tx1"/>
                          </a:solidFill>
                        </a:rPr>
                        <a:t>万人以上の公式ホームページユーザーを獲得し、</a:t>
                      </a:r>
                      <a:r>
                        <a:rPr kumimoji="1" lang="en-US" altLang="ja-JP" sz="1100" u="none" strike="noStrike" dirty="0">
                          <a:solidFill>
                            <a:schemeClr val="tx1"/>
                          </a:solidFill>
                        </a:rPr>
                        <a:t>226</a:t>
                      </a:r>
                      <a:r>
                        <a:rPr kumimoji="1" lang="ja-JP" altLang="en-US" sz="1100" u="none" strike="noStrike" dirty="0">
                          <a:solidFill>
                            <a:schemeClr val="tx1"/>
                          </a:solidFill>
                        </a:rPr>
                        <a:t>件の事業化プロジェクトの創出・推進を支援した。また、国際ｲﾉﾍﾞｰｼｮﾝ会議</a:t>
                      </a:r>
                      <a:r>
                        <a:rPr kumimoji="1" lang="en-US" altLang="ja-JP" sz="1100" u="none" strike="noStrike" dirty="0">
                          <a:solidFill>
                            <a:schemeClr val="tx1"/>
                          </a:solidFill>
                        </a:rPr>
                        <a:t>Hack Osaka</a:t>
                      </a:r>
                      <a:r>
                        <a:rPr kumimoji="1" lang="ja-JP" altLang="en-US" sz="1100" u="none" strike="noStrike" dirty="0">
                          <a:solidFill>
                            <a:schemeClr val="tx1"/>
                          </a:solidFill>
                        </a:rPr>
                        <a:t>の来場者は年々増加しており、</a:t>
                      </a:r>
                      <a:r>
                        <a:rPr kumimoji="1" lang="en-US" altLang="ja-JP" sz="1100" u="none" strike="noStrike" dirty="0">
                          <a:solidFill>
                            <a:schemeClr val="tx1"/>
                          </a:solidFill>
                        </a:rPr>
                        <a:t>2018</a:t>
                      </a:r>
                      <a:r>
                        <a:rPr kumimoji="1" lang="ja-JP" altLang="en-US" sz="1100" u="none" strike="noStrike" dirty="0">
                          <a:solidFill>
                            <a:schemeClr val="tx1"/>
                          </a:solidFill>
                        </a:rPr>
                        <a:t>年</a:t>
                      </a:r>
                      <a:r>
                        <a:rPr kumimoji="1" lang="en-US" altLang="ja-JP" sz="1100" u="none" strike="noStrike" dirty="0">
                          <a:solidFill>
                            <a:schemeClr val="tx1"/>
                          </a:solidFill>
                        </a:rPr>
                        <a:t>2</a:t>
                      </a:r>
                      <a:r>
                        <a:rPr kumimoji="1" lang="ja-JP" altLang="en-US" sz="1100" u="none" strike="noStrike" dirty="0">
                          <a:solidFill>
                            <a:schemeClr val="tx1"/>
                          </a:solidFill>
                        </a:rPr>
                        <a:t>月の開催時には、</a:t>
                      </a:r>
                      <a:r>
                        <a:rPr kumimoji="1" lang="en-US" altLang="ja-JP" sz="1100" u="none" strike="noStrike" dirty="0">
                          <a:solidFill>
                            <a:schemeClr val="tx1"/>
                          </a:solidFill>
                        </a:rPr>
                        <a:t>684</a:t>
                      </a:r>
                      <a:r>
                        <a:rPr kumimoji="1" lang="ja-JP" altLang="en-US" sz="1100" u="none" strike="noStrike" dirty="0">
                          <a:solidFill>
                            <a:schemeClr val="tx1"/>
                          </a:solidFill>
                        </a:rPr>
                        <a:t>人（外国人約</a:t>
                      </a:r>
                      <a:r>
                        <a:rPr kumimoji="1" lang="en-US" altLang="ja-JP" sz="1100" u="none" strike="noStrike" dirty="0">
                          <a:solidFill>
                            <a:schemeClr val="tx1"/>
                          </a:solidFill>
                        </a:rPr>
                        <a:t>12%</a:t>
                      </a:r>
                      <a:r>
                        <a:rPr kumimoji="1" lang="ja-JP" altLang="en-US" sz="1100" u="none" strike="noStrike" dirty="0">
                          <a:solidFill>
                            <a:schemeClr val="tx1"/>
                          </a:solidFill>
                        </a:rPr>
                        <a:t>）が来場した。</a:t>
                      </a:r>
                      <a:endParaRPr kumimoji="1" lang="en-US" altLang="ja-JP" sz="1100" u="none" strike="noStrike" dirty="0">
                        <a:solidFill>
                          <a:schemeClr val="tx1"/>
                        </a:solidFill>
                      </a:endParaRPr>
                    </a:p>
                    <a:p>
                      <a:pPr algn="l"/>
                      <a:endParaRPr kumimoji="1" lang="en-US" altLang="ja-JP" sz="1100" u="none" strike="noStrike" dirty="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100" u="none" strike="noStrike" dirty="0">
                          <a:solidFill>
                            <a:schemeClr val="tx1"/>
                          </a:solidFill>
                        </a:rPr>
                        <a:t>・</a:t>
                      </a:r>
                      <a:r>
                        <a:rPr kumimoji="1" lang="en-US" altLang="ja-JP" sz="1100" u="none" strike="noStrike" dirty="0">
                          <a:solidFill>
                            <a:schemeClr val="tx1"/>
                          </a:solidFill>
                        </a:rPr>
                        <a:t>2013</a:t>
                      </a:r>
                      <a:r>
                        <a:rPr kumimoji="1" lang="ja-JP" altLang="en-US" sz="1100" u="none" strike="noStrike" dirty="0">
                          <a:solidFill>
                            <a:schemeClr val="tx1"/>
                          </a:solidFill>
                        </a:rPr>
                        <a:t>～</a:t>
                      </a:r>
                      <a:r>
                        <a:rPr kumimoji="1" lang="en-US" altLang="ja-JP" sz="1100" u="none" strike="noStrike" dirty="0">
                          <a:solidFill>
                            <a:schemeClr val="tx1"/>
                          </a:solidFill>
                        </a:rPr>
                        <a:t>2017</a:t>
                      </a:r>
                      <a:r>
                        <a:rPr kumimoji="1" lang="ja-JP" altLang="en-US" sz="1100" u="none" strike="noStrike" dirty="0">
                          <a:solidFill>
                            <a:schemeClr val="tx1"/>
                          </a:solidFill>
                        </a:rPr>
                        <a:t>年度のイノベーション創出支援補助金交付件数：</a:t>
                      </a:r>
                      <a:r>
                        <a:rPr kumimoji="1" lang="en-US" altLang="ja-JP" sz="1100" u="none" strike="noStrike" dirty="0">
                          <a:solidFill>
                            <a:schemeClr val="tx1"/>
                          </a:solidFill>
                        </a:rPr>
                        <a:t>47</a:t>
                      </a:r>
                      <a:r>
                        <a:rPr kumimoji="1" lang="ja-JP" altLang="en-US" sz="1100" u="none" strike="noStrike" dirty="0">
                          <a:solidFill>
                            <a:schemeClr val="tx1"/>
                          </a:solidFill>
                        </a:rPr>
                        <a:t>件</a:t>
                      </a:r>
                      <a:endParaRPr kumimoji="1" lang="en-US" altLang="ja-JP" sz="1100" u="none" strike="sngStrike" dirty="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endParaRPr kumimoji="1" lang="en-US" altLang="ja-JP" sz="1100" u="none" strike="noStrike" dirty="0">
                        <a:solidFill>
                          <a:schemeClr val="tx1"/>
                        </a:solidFill>
                      </a:endParaRPr>
                    </a:p>
                    <a:p>
                      <a:pPr algn="l"/>
                      <a:endParaRPr kumimoji="1" lang="en-US" altLang="ja-JP" sz="1100" u="none" strike="noStrike" dirty="0"/>
                    </a:p>
                    <a:p>
                      <a:pPr algn="l"/>
                      <a:endParaRPr kumimoji="1" lang="en-US" altLang="ja-JP" sz="1100" strike="sngStrike" dirty="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xmlns="" val="10001"/>
                  </a:ext>
                </a:extLst>
              </a:tr>
            </a:tbl>
          </a:graphicData>
        </a:graphic>
      </p:graphicFrame>
    </p:spTree>
    <p:extLst>
      <p:ext uri="{BB962C8B-B14F-4D97-AF65-F5344CB8AC3E}">
        <p14:creationId xmlns:p14="http://schemas.microsoft.com/office/powerpoint/2010/main" val="896983522"/>
      </p:ext>
    </p:extLst>
  </p:cSld>
  <p:clrMapOvr>
    <a:masterClrMapping/>
  </p:clrMapOvr>
</p:sld>
</file>

<file path=ppt/slides/slide2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右矢印 190"/>
          <p:cNvSpPr>
            <a:spLocks noChangeArrowheads="1"/>
          </p:cNvSpPr>
          <p:nvPr/>
        </p:nvSpPr>
        <p:spPr bwMode="auto">
          <a:xfrm>
            <a:off x="0" y="3007179"/>
            <a:ext cx="8653009" cy="576446"/>
          </a:xfrm>
          <a:prstGeom prst="rightArrow">
            <a:avLst>
              <a:gd name="adj1" fmla="val 50000"/>
              <a:gd name="adj2" fmla="val 50012"/>
            </a:avLst>
          </a:prstGeom>
          <a:solidFill>
            <a:schemeClr val="accent2"/>
          </a:solidFill>
          <a:ln w="9525" algn="ctr">
            <a:noFill/>
            <a:round/>
            <a:headEnd/>
            <a:tailEnd/>
          </a:ln>
        </p:spPr>
        <p:txBody>
          <a:bodyPr wrap="square" lIns="91418" tIns="45710" rIns="91418" bIns="45710">
            <a:spAutoFit/>
          </a:bodyPr>
          <a:lstStyle/>
          <a:p>
            <a:pPr defTabSz="913745"/>
            <a:endParaRPr lang="ja-JP" altLang="en-US" sz="1286" dirty="0">
              <a:solidFill>
                <a:srgbClr val="000000"/>
              </a:solidFill>
            </a:endParaRPr>
          </a:p>
        </p:txBody>
      </p:sp>
      <p:sp>
        <p:nvSpPr>
          <p:cNvPr id="46" name="角丸四角形 30"/>
          <p:cNvSpPr>
            <a:spLocks noChangeArrowheads="1"/>
          </p:cNvSpPr>
          <p:nvPr/>
        </p:nvSpPr>
        <p:spPr bwMode="auto">
          <a:xfrm>
            <a:off x="4262440" y="2232707"/>
            <a:ext cx="3498169" cy="4219348"/>
          </a:xfrm>
          <a:prstGeom prst="roundRect">
            <a:avLst>
              <a:gd name="adj" fmla="val 1084"/>
            </a:avLst>
          </a:prstGeom>
          <a:solidFill>
            <a:schemeClr val="bg1"/>
          </a:solidFill>
          <a:ln w="9525" algn="ctr">
            <a:solidFill>
              <a:schemeClr val="tx1"/>
            </a:solidFill>
            <a:round/>
            <a:headEnd/>
            <a:tailEnd/>
          </a:ln>
        </p:spPr>
        <p:txBody>
          <a:bodyPr lIns="65298" tIns="32649" rIns="65298" bIns="32649"/>
          <a:lstStyle/>
          <a:p>
            <a:pPr fontAlgn="base">
              <a:spcBef>
                <a:spcPct val="50000"/>
              </a:spcBef>
              <a:spcAft>
                <a:spcPct val="0"/>
              </a:spcAft>
              <a:defRPr/>
            </a:pPr>
            <a:endParaRPr lang="en-US" altLang="ja-JP" sz="1286" dirty="0">
              <a:solidFill>
                <a:srgbClr val="000000"/>
              </a:solidFill>
              <a:latin typeface="ＭＳ Ｐゴシック"/>
            </a:endParaRPr>
          </a:p>
        </p:txBody>
      </p:sp>
      <p:sp>
        <p:nvSpPr>
          <p:cNvPr id="4100" name="角丸四角形 30"/>
          <p:cNvSpPr>
            <a:spLocks noChangeArrowheads="1"/>
          </p:cNvSpPr>
          <p:nvPr/>
        </p:nvSpPr>
        <p:spPr bwMode="auto">
          <a:xfrm>
            <a:off x="5857875" y="2236109"/>
            <a:ext cx="1902732" cy="3507241"/>
          </a:xfrm>
          <a:prstGeom prst="roundRect">
            <a:avLst>
              <a:gd name="adj" fmla="val 3736"/>
            </a:avLst>
          </a:prstGeom>
          <a:noFill/>
          <a:ln w="9525" algn="ctr">
            <a:noFill/>
            <a:round/>
            <a:headEnd/>
            <a:tailEnd/>
          </a:ln>
        </p:spPr>
        <p:txBody>
          <a:bodyPr lIns="65298" tIns="32649" rIns="65298" bIns="32649"/>
          <a:lstStyle/>
          <a:p>
            <a:pPr fontAlgn="base">
              <a:spcBef>
                <a:spcPct val="50000"/>
              </a:spcBef>
              <a:spcAft>
                <a:spcPct val="0"/>
              </a:spcAft>
            </a:pPr>
            <a:r>
              <a:rPr lang="ja-JP" altLang="en-US" sz="1000" dirty="0">
                <a:solidFill>
                  <a:srgbClr val="000000"/>
                </a:solidFill>
              </a:rPr>
              <a:t>・</a:t>
            </a:r>
            <a:r>
              <a:rPr lang="en-US" altLang="ja-JP" sz="1000" dirty="0">
                <a:solidFill>
                  <a:srgbClr val="000000"/>
                </a:solidFill>
              </a:rPr>
              <a:t>SP</a:t>
            </a:r>
            <a:r>
              <a:rPr lang="ja-JP" altLang="en-US" sz="1000" dirty="0">
                <a:solidFill>
                  <a:srgbClr val="000000"/>
                </a:solidFill>
              </a:rPr>
              <a:t>のもと、企業や大学等の人材や技術を組み合わせ、プロジェクト創出</a:t>
            </a:r>
            <a:endParaRPr lang="en-US" altLang="ja-JP" sz="1000" dirty="0">
              <a:solidFill>
                <a:srgbClr val="000000"/>
              </a:solidFill>
            </a:endParaRPr>
          </a:p>
          <a:p>
            <a:pPr fontAlgn="base">
              <a:spcBef>
                <a:spcPct val="50000"/>
              </a:spcBef>
              <a:spcAft>
                <a:spcPct val="0"/>
              </a:spcAft>
            </a:pPr>
            <a:r>
              <a:rPr lang="ja-JP" altLang="en-US" sz="1000" dirty="0">
                <a:solidFill>
                  <a:srgbClr val="000000"/>
                </a:solidFill>
              </a:rPr>
              <a:t>・新事業と投資家とのマッチング</a:t>
            </a:r>
            <a:endParaRPr lang="en-US" altLang="ja-JP" sz="1000" dirty="0">
              <a:solidFill>
                <a:srgbClr val="000000"/>
              </a:solidFill>
            </a:endParaRPr>
          </a:p>
          <a:p>
            <a:pPr fontAlgn="base">
              <a:spcBef>
                <a:spcPct val="50000"/>
              </a:spcBef>
              <a:spcAft>
                <a:spcPct val="0"/>
              </a:spcAft>
            </a:pPr>
            <a:endParaRPr lang="en-US" altLang="ja-JP" sz="929" dirty="0">
              <a:solidFill>
                <a:srgbClr val="000000"/>
              </a:solidFill>
            </a:endParaRPr>
          </a:p>
          <a:p>
            <a:pPr fontAlgn="base">
              <a:spcBef>
                <a:spcPct val="50000"/>
              </a:spcBef>
              <a:spcAft>
                <a:spcPct val="0"/>
              </a:spcAft>
            </a:pPr>
            <a:endParaRPr lang="en-US" altLang="ja-JP" sz="1286" dirty="0">
              <a:solidFill>
                <a:srgbClr val="000000"/>
              </a:solidFill>
            </a:endParaRPr>
          </a:p>
        </p:txBody>
      </p:sp>
      <p:sp>
        <p:nvSpPr>
          <p:cNvPr id="140" name="角丸四角形 30"/>
          <p:cNvSpPr>
            <a:spLocks noChangeArrowheads="1"/>
          </p:cNvSpPr>
          <p:nvPr/>
        </p:nvSpPr>
        <p:spPr bwMode="auto">
          <a:xfrm>
            <a:off x="4262438" y="2236109"/>
            <a:ext cx="1491116" cy="3507241"/>
          </a:xfrm>
          <a:prstGeom prst="roundRect">
            <a:avLst>
              <a:gd name="adj" fmla="val 3737"/>
            </a:avLst>
          </a:prstGeom>
          <a:noFill/>
          <a:ln w="9525" algn="ctr">
            <a:noFill/>
            <a:round/>
            <a:headEnd/>
            <a:tailEnd/>
          </a:ln>
        </p:spPr>
        <p:txBody>
          <a:bodyPr lIns="65298" tIns="32649" rIns="65298" bIns="32649"/>
          <a:lstStyle/>
          <a:p>
            <a:pPr fontAlgn="base">
              <a:spcBef>
                <a:spcPct val="50000"/>
              </a:spcBef>
              <a:spcAft>
                <a:spcPct val="0"/>
              </a:spcAft>
              <a:defRPr/>
            </a:pPr>
            <a:r>
              <a:rPr lang="ja-JP" altLang="en-US" sz="1000" dirty="0">
                <a:solidFill>
                  <a:srgbClr val="000000"/>
                </a:solidFill>
                <a:latin typeface="ＭＳ Ｐゴシック"/>
              </a:rPr>
              <a:t>ニーズの顕在化から新しいビジネスモデルを構築</a:t>
            </a:r>
            <a:endParaRPr lang="en-US" altLang="ja-JP" sz="1000" dirty="0">
              <a:solidFill>
                <a:srgbClr val="000000"/>
              </a:solidFill>
              <a:latin typeface="ＭＳ Ｐゴシック"/>
            </a:endParaRPr>
          </a:p>
        </p:txBody>
      </p:sp>
      <p:sp>
        <p:nvSpPr>
          <p:cNvPr id="4102" name="正方形/長方形 89"/>
          <p:cNvSpPr>
            <a:spLocks noChangeArrowheads="1"/>
          </p:cNvSpPr>
          <p:nvPr/>
        </p:nvSpPr>
        <p:spPr bwMode="auto">
          <a:xfrm>
            <a:off x="0" y="2"/>
            <a:ext cx="9144000" cy="312245"/>
          </a:xfrm>
          <a:prstGeom prst="rect">
            <a:avLst/>
          </a:prstGeom>
          <a:solidFill>
            <a:schemeClr val="accent2"/>
          </a:solidFill>
          <a:ln w="9525" algn="ctr">
            <a:noFill/>
            <a:round/>
            <a:headEnd/>
            <a:tailEnd/>
          </a:ln>
        </p:spPr>
        <p:txBody>
          <a:bodyPr lIns="91418" tIns="45710" rIns="91418" bIns="45710">
            <a:spAutoFit/>
          </a:bodyPr>
          <a:lstStyle/>
          <a:p>
            <a:pPr defTabSz="913745"/>
            <a:r>
              <a:rPr lang="ja-JP" altLang="en-US" sz="1429" b="1" dirty="0">
                <a:solidFill>
                  <a:srgbClr val="FFFFFF"/>
                </a:solidFill>
              </a:rPr>
              <a:t>グローバルイノベーション創出支援事業の概要</a:t>
            </a:r>
          </a:p>
        </p:txBody>
      </p:sp>
      <p:sp>
        <p:nvSpPr>
          <p:cNvPr id="92" name="角丸四角形 91"/>
          <p:cNvSpPr/>
          <p:nvPr/>
        </p:nvSpPr>
        <p:spPr bwMode="auto">
          <a:xfrm>
            <a:off x="320904" y="1654403"/>
            <a:ext cx="1723571" cy="437696"/>
          </a:xfrm>
          <a:prstGeom prst="roundRect">
            <a:avLst/>
          </a:prstGeom>
          <a:ln w="9525">
            <a:solidFill>
              <a:schemeClr val="tx1"/>
            </a:solidFill>
            <a:headEnd type="none" w="med" len="med"/>
            <a:tailEnd type="none" w="med" len="med"/>
          </a:ln>
        </p:spPr>
        <p:style>
          <a:lnRef idx="2">
            <a:schemeClr val="accent2"/>
          </a:lnRef>
          <a:fillRef idx="1">
            <a:schemeClr val="lt1"/>
          </a:fillRef>
          <a:effectRef idx="0">
            <a:schemeClr val="accent2"/>
          </a:effectRef>
          <a:fontRef idx="minor">
            <a:schemeClr val="dk1"/>
          </a:fontRef>
        </p:style>
        <p:txBody>
          <a:bodyPr lIns="87259" tIns="43630" rIns="87259" bIns="43630" anchor="ctr"/>
          <a:lstStyle/>
          <a:p>
            <a:pPr algn="ctr" defTabSz="1221037">
              <a:defRPr/>
            </a:pPr>
            <a:r>
              <a:rPr lang="ja-JP" altLang="en-US" sz="1071" dirty="0">
                <a:solidFill>
                  <a:srgbClr val="000000"/>
                </a:solidFill>
              </a:rPr>
              <a:t>情報発信</a:t>
            </a:r>
          </a:p>
        </p:txBody>
      </p:sp>
      <p:sp>
        <p:nvSpPr>
          <p:cNvPr id="93" name="角丸四角形 92"/>
          <p:cNvSpPr/>
          <p:nvPr/>
        </p:nvSpPr>
        <p:spPr bwMode="auto">
          <a:xfrm>
            <a:off x="2231573" y="1654403"/>
            <a:ext cx="1876652" cy="437696"/>
          </a:xfrm>
          <a:prstGeom prst="roundRect">
            <a:avLst/>
          </a:prstGeom>
          <a:ln w="9525">
            <a:solidFill>
              <a:schemeClr val="tx1"/>
            </a:solidFill>
            <a:headEnd type="none" w="med" len="med"/>
            <a:tailEnd type="none" w="med" len="med"/>
          </a:ln>
        </p:spPr>
        <p:style>
          <a:lnRef idx="2">
            <a:schemeClr val="accent2"/>
          </a:lnRef>
          <a:fillRef idx="1">
            <a:schemeClr val="lt1"/>
          </a:fillRef>
          <a:effectRef idx="0">
            <a:schemeClr val="accent2"/>
          </a:effectRef>
          <a:fontRef idx="minor">
            <a:schemeClr val="dk1"/>
          </a:fontRef>
        </p:style>
        <p:txBody>
          <a:bodyPr lIns="87259" tIns="43630" rIns="87259" bIns="43630" anchor="ctr"/>
          <a:lstStyle/>
          <a:p>
            <a:pPr algn="ctr" defTabSz="1221037">
              <a:defRPr/>
            </a:pPr>
            <a:r>
              <a:rPr lang="ja-JP" altLang="en-US" sz="1071" dirty="0">
                <a:solidFill>
                  <a:srgbClr val="000000"/>
                </a:solidFill>
              </a:rPr>
              <a:t>コミュニティ形成・連結</a:t>
            </a:r>
          </a:p>
        </p:txBody>
      </p:sp>
      <p:sp>
        <p:nvSpPr>
          <p:cNvPr id="94" name="角丸四角形 93"/>
          <p:cNvSpPr/>
          <p:nvPr/>
        </p:nvSpPr>
        <p:spPr bwMode="auto">
          <a:xfrm>
            <a:off x="4289655" y="1651001"/>
            <a:ext cx="3444875" cy="437696"/>
          </a:xfrm>
          <a:prstGeom prst="roundRect">
            <a:avLst/>
          </a:prstGeom>
          <a:ln w="9525">
            <a:solidFill>
              <a:schemeClr val="tx1"/>
            </a:solidFill>
            <a:headEnd type="none" w="med" len="med"/>
            <a:tailEnd type="none" w="med" len="med"/>
          </a:ln>
        </p:spPr>
        <p:style>
          <a:lnRef idx="2">
            <a:schemeClr val="accent2"/>
          </a:lnRef>
          <a:fillRef idx="1">
            <a:schemeClr val="lt1"/>
          </a:fillRef>
          <a:effectRef idx="0">
            <a:schemeClr val="accent2"/>
          </a:effectRef>
          <a:fontRef idx="minor">
            <a:schemeClr val="dk1"/>
          </a:fontRef>
        </p:style>
        <p:txBody>
          <a:bodyPr lIns="87259" tIns="43630" rIns="87259" bIns="43630" anchor="ctr"/>
          <a:lstStyle/>
          <a:p>
            <a:pPr algn="ctr" defTabSz="1221037">
              <a:defRPr/>
            </a:pPr>
            <a:r>
              <a:rPr lang="ja-JP" altLang="en-US" sz="1071" dirty="0">
                <a:solidFill>
                  <a:srgbClr val="000000"/>
                </a:solidFill>
              </a:rPr>
              <a:t>プロジェクト創出</a:t>
            </a:r>
          </a:p>
        </p:txBody>
      </p:sp>
      <p:cxnSp>
        <p:nvCxnSpPr>
          <p:cNvPr id="4106" name="直線矢印コネクタ 42"/>
          <p:cNvCxnSpPr>
            <a:cxnSpLocks noChangeShapeType="1"/>
            <a:stCxn id="92" idx="3"/>
            <a:endCxn id="93" idx="1"/>
          </p:cNvCxnSpPr>
          <p:nvPr/>
        </p:nvCxnSpPr>
        <p:spPr bwMode="auto">
          <a:xfrm>
            <a:off x="2044475" y="1873250"/>
            <a:ext cx="187098" cy="0"/>
          </a:xfrm>
          <a:prstGeom prst="straightConnector1">
            <a:avLst/>
          </a:prstGeom>
          <a:noFill/>
          <a:ln w="9525" algn="ctr">
            <a:solidFill>
              <a:schemeClr val="tx1"/>
            </a:solidFill>
            <a:round/>
            <a:headEnd/>
            <a:tailEnd type="arrow" w="med" len="med"/>
          </a:ln>
        </p:spPr>
      </p:cxnSp>
      <p:cxnSp>
        <p:nvCxnSpPr>
          <p:cNvPr id="4107" name="直線矢印コネクタ 44"/>
          <p:cNvCxnSpPr>
            <a:cxnSpLocks noChangeShapeType="1"/>
            <a:stCxn id="93" idx="3"/>
            <a:endCxn id="94" idx="1"/>
          </p:cNvCxnSpPr>
          <p:nvPr/>
        </p:nvCxnSpPr>
        <p:spPr bwMode="auto">
          <a:xfrm flipV="1">
            <a:off x="4108225" y="1869851"/>
            <a:ext cx="181429" cy="3401"/>
          </a:xfrm>
          <a:prstGeom prst="straightConnector1">
            <a:avLst/>
          </a:prstGeom>
          <a:noFill/>
          <a:ln w="9525" algn="ctr">
            <a:solidFill>
              <a:schemeClr val="tx1"/>
            </a:solidFill>
            <a:round/>
            <a:headEnd/>
            <a:tailEnd type="arrow" w="med" len="med"/>
          </a:ln>
        </p:spPr>
      </p:cxnSp>
      <p:sp>
        <p:nvSpPr>
          <p:cNvPr id="4108" name="テキスト ボックス 113"/>
          <p:cNvSpPr txBox="1">
            <a:spLocks noChangeArrowheads="1"/>
          </p:cNvSpPr>
          <p:nvPr/>
        </p:nvSpPr>
        <p:spPr bwMode="auto">
          <a:xfrm>
            <a:off x="8632827" y="1783671"/>
            <a:ext cx="329746" cy="2948135"/>
          </a:xfrm>
          <a:prstGeom prst="rect">
            <a:avLst/>
          </a:prstGeom>
          <a:noFill/>
          <a:ln w="9525">
            <a:noFill/>
            <a:miter lim="800000"/>
            <a:headEnd/>
            <a:tailEnd/>
          </a:ln>
        </p:spPr>
        <p:txBody>
          <a:bodyPr vert="eaVert" wrap="none" lIns="65298" tIns="32649" rIns="65298" bIns="32649">
            <a:spAutoFit/>
          </a:bodyPr>
          <a:lstStyle/>
          <a:p>
            <a:pPr fontAlgn="base">
              <a:spcBef>
                <a:spcPct val="50000"/>
              </a:spcBef>
              <a:spcAft>
                <a:spcPct val="0"/>
              </a:spcAft>
            </a:pPr>
            <a:r>
              <a:rPr lang="ja-JP" altLang="en-US" sz="1286">
                <a:solidFill>
                  <a:srgbClr val="000000"/>
                </a:solidFill>
              </a:rPr>
              <a:t>グローバルに通用するプロジェクトの創出</a:t>
            </a:r>
          </a:p>
        </p:txBody>
      </p:sp>
      <p:sp>
        <p:nvSpPr>
          <p:cNvPr id="115" name="角丸四角形 114"/>
          <p:cNvSpPr/>
          <p:nvPr/>
        </p:nvSpPr>
        <p:spPr>
          <a:xfrm>
            <a:off x="320902" y="813028"/>
            <a:ext cx="3806598" cy="283482"/>
          </a:xfrm>
          <a:prstGeom prst="round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65298" tIns="32649" rIns="65298" bIns="32649" anchor="ctr"/>
          <a:lstStyle/>
          <a:p>
            <a:pPr algn="ctr" fontAlgn="base">
              <a:spcBef>
                <a:spcPct val="50000"/>
              </a:spcBef>
              <a:spcAft>
                <a:spcPct val="0"/>
              </a:spcAft>
              <a:defRPr/>
            </a:pPr>
            <a:r>
              <a:rPr lang="ja-JP" altLang="en-US" sz="1286" b="1" dirty="0">
                <a:solidFill>
                  <a:schemeClr val="tx1"/>
                </a:solidFill>
                <a:latin typeface="ＭＳ Ｐゴシック"/>
              </a:rPr>
              <a:t>国際展開・人材発掘事業</a:t>
            </a:r>
          </a:p>
        </p:txBody>
      </p:sp>
      <p:sp>
        <p:nvSpPr>
          <p:cNvPr id="116" name="角丸四角形 115"/>
          <p:cNvSpPr/>
          <p:nvPr/>
        </p:nvSpPr>
        <p:spPr>
          <a:xfrm>
            <a:off x="4384904" y="813029"/>
            <a:ext cx="3368901" cy="272143"/>
          </a:xfrm>
          <a:prstGeom prst="round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65298" tIns="32649" rIns="65298" bIns="32649" anchor="ctr"/>
          <a:lstStyle/>
          <a:p>
            <a:pPr algn="ctr" fontAlgn="base">
              <a:spcBef>
                <a:spcPct val="50000"/>
              </a:spcBef>
              <a:spcAft>
                <a:spcPct val="0"/>
              </a:spcAft>
              <a:defRPr/>
            </a:pPr>
            <a:r>
              <a:rPr lang="ja-JP" altLang="en-US" sz="1286" b="1" dirty="0">
                <a:solidFill>
                  <a:schemeClr val="tx1"/>
                </a:solidFill>
                <a:latin typeface="ＭＳ Ｐゴシック"/>
              </a:rPr>
              <a:t>イノベーション支援事業</a:t>
            </a:r>
          </a:p>
        </p:txBody>
      </p:sp>
      <p:sp>
        <p:nvSpPr>
          <p:cNvPr id="117" name="テキスト ボックス 116"/>
          <p:cNvSpPr txBox="1"/>
          <p:nvPr/>
        </p:nvSpPr>
        <p:spPr>
          <a:xfrm>
            <a:off x="351519" y="1106714"/>
            <a:ext cx="2797666" cy="469892"/>
          </a:xfrm>
          <a:prstGeom prst="rect">
            <a:avLst/>
          </a:prstGeom>
          <a:noFill/>
        </p:spPr>
        <p:txBody>
          <a:bodyPr wrap="none" lIns="65298" tIns="32649" rIns="65298" bIns="32649">
            <a:spAutoFit/>
          </a:bodyPr>
          <a:lstStyle/>
          <a:p>
            <a:pPr fontAlgn="base">
              <a:spcBef>
                <a:spcPct val="50000"/>
              </a:spcBef>
              <a:spcAft>
                <a:spcPct val="0"/>
              </a:spcAft>
              <a:defRPr/>
            </a:pPr>
            <a:r>
              <a:rPr lang="ja-JP" altLang="ja-JP" sz="1050" dirty="0">
                <a:solidFill>
                  <a:srgbClr val="000000"/>
                </a:solidFill>
                <a:latin typeface="ＭＳ Ｐゴシック"/>
              </a:rPr>
              <a:t>世界から</a:t>
            </a:r>
            <a:r>
              <a:rPr lang="ja-JP" altLang="en-US" sz="1050" dirty="0">
                <a:solidFill>
                  <a:srgbClr val="000000"/>
                </a:solidFill>
                <a:latin typeface="ＭＳ Ｐゴシック"/>
              </a:rPr>
              <a:t>イノベーション</a:t>
            </a:r>
            <a:r>
              <a:rPr lang="ja-JP" altLang="ja-JP" sz="1050" dirty="0">
                <a:solidFill>
                  <a:srgbClr val="000000"/>
                </a:solidFill>
                <a:latin typeface="ＭＳ Ｐゴシック"/>
              </a:rPr>
              <a:t>人材や投資家を集め、</a:t>
            </a:r>
            <a:r>
              <a:rPr lang="ja-JP" altLang="en-US" sz="1050" dirty="0">
                <a:solidFill>
                  <a:srgbClr val="000000"/>
                </a:solidFill>
                <a:latin typeface="ＭＳ Ｐゴシック"/>
              </a:rPr>
              <a:t>　</a:t>
            </a:r>
            <a:endParaRPr lang="en-US" altLang="ja-JP" sz="1050" dirty="0">
              <a:solidFill>
                <a:srgbClr val="000000"/>
              </a:solidFill>
              <a:latin typeface="ＭＳ Ｐゴシック"/>
            </a:endParaRPr>
          </a:p>
          <a:p>
            <a:pPr fontAlgn="base">
              <a:spcBef>
                <a:spcPct val="50000"/>
              </a:spcBef>
              <a:spcAft>
                <a:spcPct val="0"/>
              </a:spcAft>
              <a:defRPr/>
            </a:pPr>
            <a:r>
              <a:rPr lang="ja-JP" altLang="en-US" sz="1050" dirty="0">
                <a:solidFill>
                  <a:srgbClr val="000000"/>
                </a:solidFill>
                <a:latin typeface="ＭＳ Ｐゴシック"/>
              </a:rPr>
              <a:t>イノベーション</a:t>
            </a:r>
            <a:r>
              <a:rPr lang="ja-JP" altLang="ja-JP" sz="1050" dirty="0">
                <a:solidFill>
                  <a:srgbClr val="000000"/>
                </a:solidFill>
                <a:latin typeface="ＭＳ Ｐゴシック"/>
              </a:rPr>
              <a:t>の成功確率を高める</a:t>
            </a:r>
            <a:endParaRPr lang="ja-JP" altLang="en-US" sz="1050" dirty="0">
              <a:solidFill>
                <a:srgbClr val="000000"/>
              </a:solidFill>
            </a:endParaRPr>
          </a:p>
        </p:txBody>
      </p:sp>
      <p:sp>
        <p:nvSpPr>
          <p:cNvPr id="4112" name="テキスト ボックス 118"/>
          <p:cNvSpPr txBox="1">
            <a:spLocks noChangeArrowheads="1"/>
          </p:cNvSpPr>
          <p:nvPr/>
        </p:nvSpPr>
        <p:spPr bwMode="auto">
          <a:xfrm>
            <a:off x="4393975" y="1096509"/>
            <a:ext cx="2627747" cy="469892"/>
          </a:xfrm>
          <a:prstGeom prst="rect">
            <a:avLst/>
          </a:prstGeom>
          <a:noFill/>
          <a:ln w="9525">
            <a:noFill/>
            <a:miter lim="800000"/>
            <a:headEnd/>
            <a:tailEnd/>
          </a:ln>
        </p:spPr>
        <p:txBody>
          <a:bodyPr wrap="none" lIns="65298" tIns="32649" rIns="65298" bIns="32649">
            <a:spAutoFit/>
          </a:bodyPr>
          <a:lstStyle/>
          <a:p>
            <a:pPr fontAlgn="base">
              <a:spcBef>
                <a:spcPct val="50000"/>
              </a:spcBef>
              <a:spcAft>
                <a:spcPct val="0"/>
              </a:spcAft>
            </a:pPr>
            <a:r>
              <a:rPr lang="ja-JP" altLang="en-US" sz="1050" dirty="0">
                <a:solidFill>
                  <a:srgbClr val="000000"/>
                </a:solidFill>
              </a:rPr>
              <a:t>スーパープロデューサーのもと、</a:t>
            </a:r>
            <a:endParaRPr lang="en-US" altLang="ja-JP" sz="1050" dirty="0">
              <a:solidFill>
                <a:srgbClr val="000000"/>
              </a:solidFill>
            </a:endParaRPr>
          </a:p>
          <a:p>
            <a:pPr fontAlgn="base">
              <a:spcBef>
                <a:spcPct val="50000"/>
              </a:spcBef>
              <a:spcAft>
                <a:spcPct val="0"/>
              </a:spcAft>
            </a:pPr>
            <a:r>
              <a:rPr lang="ja-JP" altLang="en-US" sz="1050" dirty="0">
                <a:solidFill>
                  <a:srgbClr val="000000"/>
                </a:solidFill>
              </a:rPr>
              <a:t>プロジェクト創出のプロセスをトータルで支援</a:t>
            </a:r>
          </a:p>
        </p:txBody>
      </p:sp>
      <p:sp>
        <p:nvSpPr>
          <p:cNvPr id="120" name="角丸四角形 30"/>
          <p:cNvSpPr>
            <a:spLocks noChangeArrowheads="1"/>
          </p:cNvSpPr>
          <p:nvPr/>
        </p:nvSpPr>
        <p:spPr bwMode="auto">
          <a:xfrm>
            <a:off x="2223634" y="2236107"/>
            <a:ext cx="1903866" cy="4218214"/>
          </a:xfrm>
          <a:prstGeom prst="roundRect">
            <a:avLst>
              <a:gd name="adj" fmla="val 3737"/>
            </a:avLst>
          </a:prstGeom>
          <a:solidFill>
            <a:schemeClr val="bg1"/>
          </a:solidFill>
          <a:ln w="9525" algn="ctr">
            <a:solidFill>
              <a:schemeClr val="tx1"/>
            </a:solidFill>
            <a:round/>
            <a:headEnd/>
            <a:tailEnd/>
          </a:ln>
        </p:spPr>
        <p:txBody>
          <a:bodyPr lIns="65298" tIns="32649" rIns="65298" bIns="32649"/>
          <a:lstStyle/>
          <a:p>
            <a:pPr fontAlgn="base">
              <a:spcBef>
                <a:spcPct val="50000"/>
              </a:spcBef>
              <a:spcAft>
                <a:spcPct val="0"/>
              </a:spcAft>
              <a:defRPr/>
            </a:pPr>
            <a:r>
              <a:rPr lang="ja-JP" altLang="en-US" sz="1286" dirty="0">
                <a:solidFill>
                  <a:srgbClr val="000000"/>
                </a:solidFill>
                <a:latin typeface="ＭＳ Ｐゴシック"/>
              </a:rPr>
              <a:t>　</a:t>
            </a:r>
            <a:r>
              <a:rPr lang="ja-JP" altLang="en-US" sz="1000" dirty="0">
                <a:solidFill>
                  <a:srgbClr val="000000"/>
                </a:solidFill>
                <a:latin typeface="ＭＳ Ｐゴシック"/>
              </a:rPr>
              <a:t>人材交流やワークショップによる起業家マインドの醸成</a:t>
            </a:r>
            <a:endParaRPr lang="en-US" altLang="ja-JP" sz="1000" dirty="0">
              <a:solidFill>
                <a:srgbClr val="000000"/>
              </a:solidFill>
              <a:latin typeface="ＭＳ Ｐゴシック"/>
            </a:endParaRPr>
          </a:p>
        </p:txBody>
      </p:sp>
      <p:sp>
        <p:nvSpPr>
          <p:cNvPr id="121" name="角丸四角形 30"/>
          <p:cNvSpPr>
            <a:spLocks noChangeArrowheads="1"/>
          </p:cNvSpPr>
          <p:nvPr/>
        </p:nvSpPr>
        <p:spPr bwMode="auto">
          <a:xfrm>
            <a:off x="320905" y="2236107"/>
            <a:ext cx="1730375" cy="4218214"/>
          </a:xfrm>
          <a:prstGeom prst="roundRect">
            <a:avLst>
              <a:gd name="adj" fmla="val 3737"/>
            </a:avLst>
          </a:prstGeom>
          <a:solidFill>
            <a:schemeClr val="bg1"/>
          </a:solidFill>
          <a:ln w="9525" algn="ctr">
            <a:solidFill>
              <a:schemeClr val="tx1"/>
            </a:solidFill>
            <a:round/>
            <a:headEnd/>
            <a:tailEnd/>
          </a:ln>
        </p:spPr>
        <p:txBody>
          <a:bodyPr lIns="65298" tIns="32649" rIns="65298" bIns="32649"/>
          <a:lstStyle/>
          <a:p>
            <a:pPr fontAlgn="base">
              <a:spcBef>
                <a:spcPct val="50000"/>
              </a:spcBef>
              <a:spcAft>
                <a:spcPct val="0"/>
              </a:spcAft>
              <a:defRPr/>
            </a:pPr>
            <a:r>
              <a:rPr lang="ja-JP" altLang="en-US" sz="1286" dirty="0">
                <a:solidFill>
                  <a:srgbClr val="000000"/>
                </a:solidFill>
                <a:latin typeface="ＭＳ Ｐゴシック"/>
              </a:rPr>
              <a:t>　</a:t>
            </a:r>
            <a:r>
              <a:rPr lang="ja-JP" altLang="en-US" sz="1000" dirty="0">
                <a:solidFill>
                  <a:srgbClr val="000000"/>
                </a:solidFill>
                <a:latin typeface="ＭＳ Ｐゴシック"/>
              </a:rPr>
              <a:t>国際プロモーション</a:t>
            </a:r>
            <a:endParaRPr lang="en-US" altLang="ja-JP" sz="1000" dirty="0">
              <a:solidFill>
                <a:srgbClr val="000000"/>
              </a:solidFill>
              <a:latin typeface="ＭＳ Ｐゴシック"/>
            </a:endParaRPr>
          </a:p>
          <a:p>
            <a:pPr fontAlgn="base">
              <a:spcBef>
                <a:spcPct val="50000"/>
              </a:spcBef>
              <a:spcAft>
                <a:spcPct val="0"/>
              </a:spcAft>
              <a:defRPr/>
            </a:pPr>
            <a:endParaRPr lang="en-US" altLang="ja-JP" sz="929" dirty="0">
              <a:solidFill>
                <a:srgbClr val="000000"/>
              </a:solidFill>
              <a:latin typeface="ＭＳ Ｐゴシック"/>
            </a:endParaRPr>
          </a:p>
          <a:p>
            <a:pPr fontAlgn="base">
              <a:spcBef>
                <a:spcPct val="50000"/>
              </a:spcBef>
              <a:spcAft>
                <a:spcPct val="0"/>
              </a:spcAft>
              <a:defRPr/>
            </a:pPr>
            <a:endParaRPr lang="en-US" altLang="ja-JP" sz="1286" dirty="0">
              <a:solidFill>
                <a:srgbClr val="000000"/>
              </a:solidFill>
              <a:latin typeface="ＭＳ Ｐゴシック"/>
            </a:endParaRPr>
          </a:p>
          <a:p>
            <a:pPr fontAlgn="base">
              <a:spcBef>
                <a:spcPct val="50000"/>
              </a:spcBef>
              <a:spcAft>
                <a:spcPct val="0"/>
              </a:spcAft>
              <a:defRPr/>
            </a:pPr>
            <a:endParaRPr lang="en-US" altLang="ja-JP" sz="1286" dirty="0">
              <a:solidFill>
                <a:srgbClr val="000000"/>
              </a:solidFill>
              <a:latin typeface="ＭＳ Ｐゴシック"/>
            </a:endParaRPr>
          </a:p>
          <a:p>
            <a:pPr fontAlgn="base">
              <a:spcBef>
                <a:spcPct val="50000"/>
              </a:spcBef>
              <a:spcAft>
                <a:spcPct val="0"/>
              </a:spcAft>
              <a:defRPr/>
            </a:pPr>
            <a:endParaRPr lang="en-US" altLang="ja-JP" sz="1286" dirty="0">
              <a:solidFill>
                <a:srgbClr val="000000"/>
              </a:solidFill>
              <a:latin typeface="ＭＳ Ｐゴシック"/>
            </a:endParaRPr>
          </a:p>
          <a:p>
            <a:pPr fontAlgn="base">
              <a:spcBef>
                <a:spcPct val="50000"/>
              </a:spcBef>
              <a:spcAft>
                <a:spcPct val="0"/>
              </a:spcAft>
              <a:defRPr/>
            </a:pPr>
            <a:endParaRPr lang="en-US" altLang="ja-JP" sz="1286" dirty="0">
              <a:solidFill>
                <a:srgbClr val="000000"/>
              </a:solidFill>
              <a:latin typeface="ＭＳ Ｐゴシック"/>
            </a:endParaRPr>
          </a:p>
        </p:txBody>
      </p:sp>
      <p:sp>
        <p:nvSpPr>
          <p:cNvPr id="4115" name="角丸四角形 39"/>
          <p:cNvSpPr>
            <a:spLocks noChangeArrowheads="1"/>
          </p:cNvSpPr>
          <p:nvPr/>
        </p:nvSpPr>
        <p:spPr bwMode="auto">
          <a:xfrm>
            <a:off x="527279" y="3263448"/>
            <a:ext cx="1336901" cy="308429"/>
          </a:xfrm>
          <a:prstGeom prst="roundRect">
            <a:avLst>
              <a:gd name="adj" fmla="val 16667"/>
            </a:avLst>
          </a:prstGeom>
          <a:noFill/>
          <a:ln w="9525" algn="ctr">
            <a:solidFill>
              <a:schemeClr val="tx1"/>
            </a:solidFill>
            <a:round/>
            <a:headEnd/>
            <a:tailEnd/>
          </a:ln>
        </p:spPr>
        <p:txBody>
          <a:bodyPr lIns="65298" tIns="32649" rIns="65298" bIns="32649" anchor="ctr"/>
          <a:lstStyle/>
          <a:p>
            <a:pPr algn="ctr" defTabSz="913745"/>
            <a:r>
              <a:rPr lang="ja-JP" altLang="en-US" sz="929" dirty="0">
                <a:solidFill>
                  <a:srgbClr val="000000"/>
                </a:solidFill>
              </a:rPr>
              <a:t>国際イノベーション会議</a:t>
            </a:r>
          </a:p>
        </p:txBody>
      </p:sp>
      <p:sp>
        <p:nvSpPr>
          <p:cNvPr id="4116" name="角丸四角形 39"/>
          <p:cNvSpPr>
            <a:spLocks noChangeArrowheads="1"/>
          </p:cNvSpPr>
          <p:nvPr/>
        </p:nvSpPr>
        <p:spPr bwMode="auto">
          <a:xfrm>
            <a:off x="2369913" y="2890385"/>
            <a:ext cx="1645331" cy="309562"/>
          </a:xfrm>
          <a:prstGeom prst="roundRect">
            <a:avLst>
              <a:gd name="adj" fmla="val 16667"/>
            </a:avLst>
          </a:prstGeom>
          <a:noFill/>
          <a:ln w="9525" algn="ctr">
            <a:solidFill>
              <a:schemeClr val="tx1"/>
            </a:solidFill>
            <a:round/>
            <a:headEnd/>
            <a:tailEnd/>
          </a:ln>
        </p:spPr>
        <p:txBody>
          <a:bodyPr lIns="65298" tIns="32649" rIns="65298" bIns="32649" anchor="ctr"/>
          <a:lstStyle/>
          <a:p>
            <a:pPr algn="ctr" defTabSz="913745"/>
            <a:r>
              <a:rPr lang="ja-JP" altLang="en-US" sz="929" dirty="0">
                <a:solidFill>
                  <a:srgbClr val="000000"/>
                </a:solidFill>
              </a:rPr>
              <a:t>海外ワークショップ</a:t>
            </a:r>
          </a:p>
        </p:txBody>
      </p:sp>
      <p:sp>
        <p:nvSpPr>
          <p:cNvPr id="4117" name="角丸四角形 39"/>
          <p:cNvSpPr>
            <a:spLocks noChangeArrowheads="1"/>
          </p:cNvSpPr>
          <p:nvPr/>
        </p:nvSpPr>
        <p:spPr bwMode="auto">
          <a:xfrm>
            <a:off x="2369913" y="3250975"/>
            <a:ext cx="1645331" cy="308429"/>
          </a:xfrm>
          <a:prstGeom prst="roundRect">
            <a:avLst>
              <a:gd name="adj" fmla="val 16667"/>
            </a:avLst>
          </a:prstGeom>
          <a:noFill/>
          <a:ln w="9525" algn="ctr">
            <a:solidFill>
              <a:schemeClr val="tx1"/>
            </a:solidFill>
            <a:round/>
            <a:headEnd/>
            <a:tailEnd/>
          </a:ln>
        </p:spPr>
        <p:txBody>
          <a:bodyPr lIns="65298" tIns="32649" rIns="65298" bIns="32649" anchor="ctr"/>
          <a:lstStyle/>
          <a:p>
            <a:pPr algn="ctr" defTabSz="913745"/>
            <a:r>
              <a:rPr lang="ja-JP" altLang="en-US" sz="929" dirty="0">
                <a:solidFill>
                  <a:srgbClr val="000000"/>
                </a:solidFill>
              </a:rPr>
              <a:t>ｲﾉﾍﾞｰｼｮﾝ人材のｺﾐｭﾆﾃｨ形成</a:t>
            </a:r>
          </a:p>
        </p:txBody>
      </p:sp>
      <p:sp>
        <p:nvSpPr>
          <p:cNvPr id="4118" name="角丸四角形 39"/>
          <p:cNvSpPr>
            <a:spLocks noChangeArrowheads="1"/>
          </p:cNvSpPr>
          <p:nvPr/>
        </p:nvSpPr>
        <p:spPr bwMode="auto">
          <a:xfrm>
            <a:off x="536349" y="2888118"/>
            <a:ext cx="1327830" cy="308429"/>
          </a:xfrm>
          <a:prstGeom prst="roundRect">
            <a:avLst>
              <a:gd name="adj" fmla="val 16667"/>
            </a:avLst>
          </a:prstGeom>
          <a:noFill/>
          <a:ln w="9525" algn="ctr">
            <a:solidFill>
              <a:schemeClr val="tx1"/>
            </a:solidFill>
            <a:round/>
            <a:headEnd/>
            <a:tailEnd/>
          </a:ln>
        </p:spPr>
        <p:txBody>
          <a:bodyPr lIns="65298" tIns="32649" rIns="65298" bIns="32649" anchor="ctr"/>
          <a:lstStyle/>
          <a:p>
            <a:pPr algn="ctr" defTabSz="913745"/>
            <a:r>
              <a:rPr lang="ja-JP" altLang="en-US" sz="929" dirty="0">
                <a:solidFill>
                  <a:srgbClr val="000000"/>
                </a:solidFill>
              </a:rPr>
              <a:t>英語での情報発信</a:t>
            </a:r>
          </a:p>
        </p:txBody>
      </p:sp>
      <p:sp>
        <p:nvSpPr>
          <p:cNvPr id="4119" name="角丸四角形 21"/>
          <p:cNvSpPr>
            <a:spLocks noChangeArrowheads="1"/>
          </p:cNvSpPr>
          <p:nvPr/>
        </p:nvSpPr>
        <p:spPr bwMode="auto">
          <a:xfrm>
            <a:off x="4468814" y="3057074"/>
            <a:ext cx="1182687" cy="369661"/>
          </a:xfrm>
          <a:prstGeom prst="roundRect">
            <a:avLst>
              <a:gd name="adj" fmla="val 16667"/>
            </a:avLst>
          </a:prstGeom>
          <a:noFill/>
          <a:ln w="9525" algn="ctr">
            <a:solidFill>
              <a:schemeClr val="tx1"/>
            </a:solidFill>
            <a:round/>
            <a:headEnd/>
            <a:tailEnd/>
          </a:ln>
        </p:spPr>
        <p:txBody>
          <a:bodyPr lIns="65298" tIns="32649" rIns="65298" bIns="32649" anchor="ctr"/>
          <a:lstStyle/>
          <a:p>
            <a:pPr algn="ctr" defTabSz="913745"/>
            <a:r>
              <a:rPr lang="ja-JP" altLang="en-US" sz="929" dirty="0">
                <a:solidFill>
                  <a:srgbClr val="000000"/>
                </a:solidFill>
              </a:rPr>
              <a:t>ニーズ顕在化</a:t>
            </a:r>
            <a:endParaRPr lang="en-US" altLang="ja-JP" sz="929" dirty="0">
              <a:solidFill>
                <a:srgbClr val="000000"/>
              </a:solidFill>
            </a:endParaRPr>
          </a:p>
          <a:p>
            <a:pPr algn="ctr" defTabSz="913745"/>
            <a:r>
              <a:rPr lang="ja-JP" altLang="en-US" sz="929" dirty="0">
                <a:solidFill>
                  <a:srgbClr val="000000"/>
                </a:solidFill>
              </a:rPr>
              <a:t>プログラム</a:t>
            </a:r>
          </a:p>
        </p:txBody>
      </p:sp>
      <p:sp>
        <p:nvSpPr>
          <p:cNvPr id="4120" name="角丸四角形 21"/>
          <p:cNvSpPr>
            <a:spLocks noChangeArrowheads="1"/>
          </p:cNvSpPr>
          <p:nvPr/>
        </p:nvSpPr>
        <p:spPr bwMode="auto">
          <a:xfrm>
            <a:off x="5961063" y="3057074"/>
            <a:ext cx="1747384" cy="369661"/>
          </a:xfrm>
          <a:prstGeom prst="roundRect">
            <a:avLst>
              <a:gd name="adj" fmla="val 16667"/>
            </a:avLst>
          </a:prstGeom>
          <a:noFill/>
          <a:ln w="9525" algn="ctr">
            <a:solidFill>
              <a:schemeClr val="tx1"/>
            </a:solidFill>
            <a:round/>
            <a:headEnd/>
            <a:tailEnd/>
          </a:ln>
        </p:spPr>
        <p:txBody>
          <a:bodyPr lIns="65298" tIns="32649" rIns="65298" bIns="32649" anchor="ctr"/>
          <a:lstStyle/>
          <a:p>
            <a:pPr algn="ctr" defTabSz="913745"/>
            <a:r>
              <a:rPr lang="ja-JP" altLang="en-US" sz="929" dirty="0">
                <a:solidFill>
                  <a:srgbClr val="000000"/>
                </a:solidFill>
              </a:rPr>
              <a:t>プロジェクト創出</a:t>
            </a:r>
            <a:endParaRPr lang="en-US" altLang="ja-JP" sz="929" dirty="0">
              <a:solidFill>
                <a:srgbClr val="000000"/>
              </a:solidFill>
            </a:endParaRPr>
          </a:p>
          <a:p>
            <a:pPr algn="ctr" defTabSz="913745"/>
            <a:r>
              <a:rPr lang="ja-JP" altLang="en-US" sz="929" dirty="0">
                <a:solidFill>
                  <a:srgbClr val="000000"/>
                </a:solidFill>
              </a:rPr>
              <a:t>プログラム</a:t>
            </a:r>
          </a:p>
        </p:txBody>
      </p:sp>
      <p:sp>
        <p:nvSpPr>
          <p:cNvPr id="4121" name="二等辺三角形 136"/>
          <p:cNvSpPr>
            <a:spLocks noChangeArrowheads="1"/>
          </p:cNvSpPr>
          <p:nvPr/>
        </p:nvSpPr>
        <p:spPr bwMode="auto">
          <a:xfrm rot="5400000">
            <a:off x="4045385" y="710268"/>
            <a:ext cx="370969" cy="475889"/>
          </a:xfrm>
          <a:prstGeom prst="triangle">
            <a:avLst>
              <a:gd name="adj" fmla="val 50000"/>
            </a:avLst>
          </a:prstGeom>
          <a:solidFill>
            <a:srgbClr val="FF0000"/>
          </a:solidFill>
          <a:ln w="9525" algn="ctr">
            <a:noFill/>
            <a:round/>
            <a:headEnd/>
            <a:tailEnd/>
          </a:ln>
        </p:spPr>
        <p:txBody>
          <a:bodyPr wrap="square" lIns="91418" tIns="45710" rIns="91418" bIns="45710">
            <a:spAutoFit/>
          </a:bodyPr>
          <a:lstStyle/>
          <a:p>
            <a:pPr defTabSz="913745"/>
            <a:endParaRPr lang="ja-JP" altLang="en-US" sz="1286" dirty="0">
              <a:solidFill>
                <a:srgbClr val="000000"/>
              </a:solidFill>
            </a:endParaRPr>
          </a:p>
        </p:txBody>
      </p:sp>
      <p:sp>
        <p:nvSpPr>
          <p:cNvPr id="4122" name="角丸四角形 39"/>
          <p:cNvSpPr>
            <a:spLocks noChangeArrowheads="1"/>
          </p:cNvSpPr>
          <p:nvPr/>
        </p:nvSpPr>
        <p:spPr bwMode="auto">
          <a:xfrm>
            <a:off x="3921125" y="6360206"/>
            <a:ext cx="3805464" cy="309562"/>
          </a:xfrm>
          <a:prstGeom prst="roundRect">
            <a:avLst>
              <a:gd name="adj" fmla="val 16667"/>
            </a:avLst>
          </a:prstGeom>
          <a:solidFill>
            <a:schemeClr val="accent1"/>
          </a:solidFill>
          <a:ln w="9525" algn="ctr">
            <a:solidFill>
              <a:schemeClr val="tx1"/>
            </a:solidFill>
            <a:round/>
            <a:headEnd/>
            <a:tailEnd/>
          </a:ln>
        </p:spPr>
        <p:txBody>
          <a:bodyPr lIns="65298" tIns="32649" rIns="65298" bIns="32649" anchor="ctr"/>
          <a:lstStyle/>
          <a:p>
            <a:pPr algn="ctr" defTabSz="913745"/>
            <a:r>
              <a:rPr lang="ja-JP" altLang="en-US" sz="1286" dirty="0">
                <a:solidFill>
                  <a:srgbClr val="000000"/>
                </a:solidFill>
              </a:rPr>
              <a:t>イノベーション創出支援補助金</a:t>
            </a:r>
            <a:endParaRPr lang="en-US" altLang="ja-JP" sz="1286" dirty="0">
              <a:solidFill>
                <a:srgbClr val="000000"/>
              </a:solidFill>
            </a:endParaRPr>
          </a:p>
        </p:txBody>
      </p:sp>
      <p:sp>
        <p:nvSpPr>
          <p:cNvPr id="4123" name="円/楕円 152"/>
          <p:cNvSpPr>
            <a:spLocks noChangeArrowheads="1"/>
          </p:cNvSpPr>
          <p:nvPr/>
        </p:nvSpPr>
        <p:spPr bwMode="auto">
          <a:xfrm>
            <a:off x="2377848" y="4485825"/>
            <a:ext cx="5348741" cy="562601"/>
          </a:xfrm>
          <a:prstGeom prst="ellipse">
            <a:avLst/>
          </a:prstGeom>
          <a:noFill/>
          <a:ln w="31750" cmpd="dbl" algn="ctr">
            <a:solidFill>
              <a:schemeClr val="tx1"/>
            </a:solidFill>
            <a:round/>
            <a:headEnd/>
            <a:tailEnd/>
          </a:ln>
        </p:spPr>
        <p:txBody>
          <a:bodyPr lIns="91418" tIns="45710" rIns="91418" bIns="45710">
            <a:spAutoFit/>
          </a:bodyPr>
          <a:lstStyle/>
          <a:p>
            <a:pPr algn="ctr" defTabSz="913745"/>
            <a:r>
              <a:rPr lang="en-US" altLang="ja-JP" sz="1071" b="1" dirty="0">
                <a:latin typeface="Arial Black" pitchFamily="34" charset="0"/>
              </a:rPr>
              <a:t>OIH MEMBERS</a:t>
            </a:r>
            <a:r>
              <a:rPr lang="ja-JP" altLang="en-US" sz="929" b="1" dirty="0">
                <a:latin typeface="Arial Black" pitchFamily="34" charset="0"/>
              </a:rPr>
              <a:t>（イノベーション</a:t>
            </a:r>
            <a:r>
              <a:rPr lang="ja-JP" altLang="en-US" sz="929" b="1" dirty="0">
                <a:solidFill>
                  <a:srgbClr val="000000"/>
                </a:solidFill>
                <a:latin typeface="Arial Black" pitchFamily="34" charset="0"/>
              </a:rPr>
              <a:t>創出の場を形成）</a:t>
            </a:r>
            <a:endParaRPr lang="en-US" altLang="ja-JP" sz="929" b="1" dirty="0">
              <a:solidFill>
                <a:srgbClr val="000000"/>
              </a:solidFill>
              <a:latin typeface="Arial Black" pitchFamily="34" charset="0"/>
            </a:endParaRPr>
          </a:p>
          <a:p>
            <a:pPr algn="ctr" defTabSz="913745"/>
            <a:endParaRPr lang="en-US" altLang="ja-JP" sz="929" b="1" dirty="0">
              <a:solidFill>
                <a:srgbClr val="000000"/>
              </a:solidFill>
              <a:latin typeface="Arial Black" pitchFamily="34" charset="0"/>
            </a:endParaRPr>
          </a:p>
        </p:txBody>
      </p:sp>
      <p:pic>
        <p:nvPicPr>
          <p:cNvPr id="4126" name="図 12" descr="IMG_4131.JPG"/>
          <p:cNvPicPr>
            <a:picLocks/>
          </p:cNvPicPr>
          <p:nvPr/>
        </p:nvPicPr>
        <p:blipFill>
          <a:blip r:embed="rId2" cstate="print"/>
          <a:srcRect/>
          <a:stretch>
            <a:fillRect/>
          </a:stretch>
        </p:blipFill>
        <p:spPr bwMode="auto">
          <a:xfrm>
            <a:off x="5979206" y="5177518"/>
            <a:ext cx="925286" cy="630464"/>
          </a:xfrm>
          <a:prstGeom prst="rect">
            <a:avLst/>
          </a:prstGeom>
          <a:noFill/>
          <a:ln w="9525">
            <a:noFill/>
            <a:miter lim="800000"/>
            <a:headEnd/>
            <a:tailEnd/>
          </a:ln>
        </p:spPr>
      </p:pic>
      <p:pic>
        <p:nvPicPr>
          <p:cNvPr id="4128" name="Picture 7" descr="O:\起業家マインド写真\20130305\2.500Startups\IMG_4688.jpg"/>
          <p:cNvPicPr>
            <a:picLocks noChangeArrowheads="1"/>
          </p:cNvPicPr>
          <p:nvPr/>
        </p:nvPicPr>
        <p:blipFill>
          <a:blip r:embed="rId3" cstate="print"/>
          <a:srcRect/>
          <a:stretch>
            <a:fillRect/>
          </a:stretch>
        </p:blipFill>
        <p:spPr bwMode="auto">
          <a:xfrm>
            <a:off x="2326821" y="5177518"/>
            <a:ext cx="925286" cy="630464"/>
          </a:xfrm>
          <a:prstGeom prst="rect">
            <a:avLst/>
          </a:prstGeom>
          <a:noFill/>
          <a:ln w="9525">
            <a:noFill/>
            <a:miter lim="800000"/>
            <a:headEnd/>
            <a:tailEnd/>
          </a:ln>
        </p:spPr>
      </p:pic>
      <p:pic>
        <p:nvPicPr>
          <p:cNvPr id="4129" name="Picture 9"/>
          <p:cNvPicPr>
            <a:picLocks noChangeArrowheads="1"/>
          </p:cNvPicPr>
          <p:nvPr/>
        </p:nvPicPr>
        <p:blipFill>
          <a:blip r:embed="rId4" cstate="print"/>
          <a:srcRect/>
          <a:stretch>
            <a:fillRect/>
          </a:stretch>
        </p:blipFill>
        <p:spPr bwMode="auto">
          <a:xfrm>
            <a:off x="4332744" y="5177518"/>
            <a:ext cx="926419" cy="630464"/>
          </a:xfrm>
          <a:prstGeom prst="rect">
            <a:avLst/>
          </a:prstGeom>
          <a:noFill/>
          <a:ln w="9525">
            <a:noFill/>
            <a:miter lim="800000"/>
            <a:headEnd/>
            <a:tailEnd/>
          </a:ln>
        </p:spPr>
      </p:pic>
      <p:pic>
        <p:nvPicPr>
          <p:cNvPr id="4131" name="Picture 3" descr="O:\起業家マインド写真\20130307\IMG_0732.jpg"/>
          <p:cNvPicPr>
            <a:picLocks noChangeArrowheads="1"/>
          </p:cNvPicPr>
          <p:nvPr/>
        </p:nvPicPr>
        <p:blipFill>
          <a:blip r:embed="rId5" cstate="print"/>
          <a:srcRect/>
          <a:stretch>
            <a:fillRect/>
          </a:stretch>
        </p:blipFill>
        <p:spPr bwMode="auto">
          <a:xfrm>
            <a:off x="3097893" y="5679849"/>
            <a:ext cx="926420" cy="630464"/>
          </a:xfrm>
          <a:prstGeom prst="rect">
            <a:avLst/>
          </a:prstGeom>
          <a:noFill/>
          <a:ln w="9525">
            <a:noFill/>
            <a:miter lim="800000"/>
            <a:headEnd/>
            <a:tailEnd/>
          </a:ln>
        </p:spPr>
      </p:pic>
      <p:sp>
        <p:nvSpPr>
          <p:cNvPr id="4132" name="テキスト ボックス 47"/>
          <p:cNvSpPr txBox="1">
            <a:spLocks noChangeArrowheads="1"/>
          </p:cNvSpPr>
          <p:nvPr/>
        </p:nvSpPr>
        <p:spPr bwMode="auto">
          <a:xfrm>
            <a:off x="404813" y="3582083"/>
            <a:ext cx="1543276" cy="1335707"/>
          </a:xfrm>
          <a:prstGeom prst="rect">
            <a:avLst/>
          </a:prstGeom>
          <a:noFill/>
          <a:ln w="9525">
            <a:noFill/>
            <a:miter lim="800000"/>
            <a:headEnd/>
            <a:tailEnd/>
          </a:ln>
        </p:spPr>
        <p:txBody>
          <a:bodyPr lIns="65298" tIns="32649" rIns="65298" bIns="32649">
            <a:spAutoFit/>
          </a:bodyPr>
          <a:lstStyle/>
          <a:p>
            <a:pPr fontAlgn="base">
              <a:spcBef>
                <a:spcPct val="50000"/>
              </a:spcBef>
              <a:spcAft>
                <a:spcPct val="0"/>
              </a:spcAft>
            </a:pPr>
            <a:r>
              <a:rPr lang="ja-JP" altLang="en-US" sz="786" dirty="0">
                <a:solidFill>
                  <a:srgbClr val="000000"/>
                </a:solidFill>
              </a:rPr>
              <a:t>国内外の起業家予備軍や</a:t>
            </a:r>
            <a:endParaRPr lang="en-US" altLang="ja-JP" sz="786" dirty="0">
              <a:solidFill>
                <a:srgbClr val="000000"/>
              </a:solidFill>
            </a:endParaRPr>
          </a:p>
          <a:p>
            <a:pPr fontAlgn="base">
              <a:spcBef>
                <a:spcPct val="50000"/>
              </a:spcBef>
              <a:spcAft>
                <a:spcPct val="0"/>
              </a:spcAft>
            </a:pPr>
            <a:r>
              <a:rPr lang="ja-JP" altLang="en-US" sz="786" dirty="0">
                <a:solidFill>
                  <a:srgbClr val="000000"/>
                </a:solidFill>
              </a:rPr>
              <a:t>新規事業担当者に認知される</a:t>
            </a:r>
            <a:endParaRPr lang="en-US" altLang="ja-JP" sz="786" dirty="0">
              <a:solidFill>
                <a:srgbClr val="000000"/>
              </a:solidFill>
            </a:endParaRPr>
          </a:p>
          <a:p>
            <a:pPr fontAlgn="base">
              <a:spcBef>
                <a:spcPct val="50000"/>
              </a:spcBef>
              <a:spcAft>
                <a:spcPct val="0"/>
              </a:spcAft>
            </a:pPr>
            <a:r>
              <a:rPr lang="ja-JP" altLang="en-US" sz="786" b="1" dirty="0">
                <a:solidFill>
                  <a:srgbClr val="000000"/>
                </a:solidFill>
              </a:rPr>
              <a:t>　○情報発信　　　　　　　　等</a:t>
            </a:r>
            <a:endParaRPr lang="en-US" altLang="ja-JP" sz="786" b="1" dirty="0">
              <a:solidFill>
                <a:srgbClr val="000000"/>
              </a:solidFill>
            </a:endParaRPr>
          </a:p>
          <a:p>
            <a:pPr fontAlgn="base">
              <a:spcBef>
                <a:spcPct val="50000"/>
              </a:spcBef>
              <a:spcAft>
                <a:spcPct val="0"/>
              </a:spcAft>
            </a:pPr>
            <a:endParaRPr lang="en-US" altLang="ja-JP" sz="786" b="1" dirty="0">
              <a:solidFill>
                <a:srgbClr val="000000"/>
              </a:solidFill>
            </a:endParaRPr>
          </a:p>
          <a:p>
            <a:pPr fontAlgn="base">
              <a:spcBef>
                <a:spcPct val="50000"/>
              </a:spcBef>
              <a:spcAft>
                <a:spcPct val="0"/>
              </a:spcAft>
            </a:pPr>
            <a:r>
              <a:rPr lang="ja-JP" altLang="en-US" sz="786" dirty="0">
                <a:solidFill>
                  <a:srgbClr val="000000"/>
                </a:solidFill>
              </a:rPr>
              <a:t>大阪発の国際的テックカンファレンスを立ち上げ、プロジェクトを世界へ発信</a:t>
            </a:r>
            <a:endParaRPr lang="en-US" altLang="ja-JP" sz="786" dirty="0">
              <a:solidFill>
                <a:srgbClr val="000000"/>
              </a:solidFill>
            </a:endParaRPr>
          </a:p>
          <a:p>
            <a:pPr fontAlgn="base">
              <a:spcBef>
                <a:spcPct val="50000"/>
              </a:spcBef>
              <a:spcAft>
                <a:spcPct val="0"/>
              </a:spcAft>
            </a:pPr>
            <a:r>
              <a:rPr lang="ja-JP" altLang="en-US" sz="786" b="1" dirty="0">
                <a:solidFill>
                  <a:srgbClr val="000000"/>
                </a:solidFill>
              </a:rPr>
              <a:t>　○国際イノベーション会議</a:t>
            </a:r>
          </a:p>
        </p:txBody>
      </p:sp>
      <p:sp>
        <p:nvSpPr>
          <p:cNvPr id="4133" name="テキスト ボックス 48"/>
          <p:cNvSpPr txBox="1">
            <a:spLocks noChangeArrowheads="1"/>
          </p:cNvSpPr>
          <p:nvPr/>
        </p:nvSpPr>
        <p:spPr bwMode="auto">
          <a:xfrm>
            <a:off x="2333627" y="3582083"/>
            <a:ext cx="1672545" cy="670588"/>
          </a:xfrm>
          <a:prstGeom prst="rect">
            <a:avLst/>
          </a:prstGeom>
          <a:noFill/>
          <a:ln w="9525">
            <a:noFill/>
            <a:miter lim="800000"/>
            <a:headEnd/>
            <a:tailEnd/>
          </a:ln>
        </p:spPr>
        <p:txBody>
          <a:bodyPr lIns="65298" tIns="32649" rIns="65298" bIns="32649">
            <a:spAutoFit/>
          </a:bodyPr>
          <a:lstStyle/>
          <a:p>
            <a:pPr fontAlgn="base">
              <a:spcBef>
                <a:spcPct val="50000"/>
              </a:spcBef>
              <a:spcAft>
                <a:spcPct val="0"/>
              </a:spcAft>
            </a:pPr>
            <a:r>
              <a:rPr lang="ja-JP" altLang="en-US" sz="786" dirty="0">
                <a:solidFill>
                  <a:srgbClr val="000000"/>
                </a:solidFill>
              </a:rPr>
              <a:t>多様なプレイヤーが混ざり合う場の形成</a:t>
            </a:r>
            <a:endParaRPr lang="en-US" altLang="ja-JP" sz="786" dirty="0">
              <a:solidFill>
                <a:srgbClr val="000000"/>
              </a:solidFill>
            </a:endParaRPr>
          </a:p>
          <a:p>
            <a:pPr fontAlgn="base">
              <a:spcBef>
                <a:spcPct val="50000"/>
              </a:spcBef>
              <a:spcAft>
                <a:spcPct val="0"/>
              </a:spcAft>
            </a:pPr>
            <a:r>
              <a:rPr lang="ja-JP" altLang="en-US" sz="786" b="1" dirty="0">
                <a:solidFill>
                  <a:srgbClr val="000000"/>
                </a:solidFill>
              </a:rPr>
              <a:t>　○多様なワークショップ</a:t>
            </a:r>
            <a:endParaRPr lang="en-US" altLang="ja-JP" sz="786" b="1" dirty="0">
              <a:solidFill>
                <a:srgbClr val="000000"/>
              </a:solidFill>
            </a:endParaRPr>
          </a:p>
          <a:p>
            <a:pPr fontAlgn="base">
              <a:spcBef>
                <a:spcPct val="50000"/>
              </a:spcBef>
              <a:spcAft>
                <a:spcPct val="0"/>
              </a:spcAft>
            </a:pPr>
            <a:r>
              <a:rPr lang="ja-JP" altLang="en-US" sz="786" b="1" dirty="0">
                <a:solidFill>
                  <a:srgbClr val="000000"/>
                </a:solidFill>
              </a:rPr>
              <a:t>　　（</a:t>
            </a:r>
            <a:r>
              <a:rPr lang="ja-JP" altLang="en-US" sz="786" b="1" dirty="0"/>
              <a:t>シリコンバレー・深セン</a:t>
            </a:r>
            <a:r>
              <a:rPr lang="ja-JP" altLang="en-US" sz="786" b="1" dirty="0">
                <a:solidFill>
                  <a:srgbClr val="000000"/>
                </a:solidFill>
              </a:rPr>
              <a:t>）　　　等</a:t>
            </a:r>
            <a:endParaRPr lang="en-US" altLang="ja-JP" sz="786" b="1" dirty="0">
              <a:solidFill>
                <a:srgbClr val="000000"/>
              </a:solidFill>
            </a:endParaRPr>
          </a:p>
        </p:txBody>
      </p:sp>
      <p:sp>
        <p:nvSpPr>
          <p:cNvPr id="4134" name="テキスト ボックス 49"/>
          <p:cNvSpPr txBox="1">
            <a:spLocks noChangeArrowheads="1"/>
          </p:cNvSpPr>
          <p:nvPr/>
        </p:nvSpPr>
        <p:spPr bwMode="auto">
          <a:xfrm>
            <a:off x="4416653" y="3575279"/>
            <a:ext cx="3035526" cy="851985"/>
          </a:xfrm>
          <a:prstGeom prst="rect">
            <a:avLst/>
          </a:prstGeom>
          <a:noFill/>
          <a:ln w="9525">
            <a:noFill/>
            <a:miter lim="800000"/>
            <a:headEnd/>
            <a:tailEnd/>
          </a:ln>
        </p:spPr>
        <p:txBody>
          <a:bodyPr lIns="65298" tIns="32649" rIns="65298" bIns="32649">
            <a:spAutoFit/>
          </a:bodyPr>
          <a:lstStyle/>
          <a:p>
            <a:pPr fontAlgn="base">
              <a:spcBef>
                <a:spcPct val="50000"/>
              </a:spcBef>
              <a:spcAft>
                <a:spcPct val="0"/>
              </a:spcAft>
            </a:pPr>
            <a:r>
              <a:rPr lang="ja-JP" altLang="en-US" sz="786" dirty="0">
                <a:solidFill>
                  <a:srgbClr val="000000"/>
                </a:solidFill>
              </a:rPr>
              <a:t>潜在ニーズを顕在化し、多様なプレイヤーとのコラボレーションによりプロジェクトを創出</a:t>
            </a:r>
            <a:endParaRPr lang="en-US" altLang="ja-JP" sz="786" dirty="0">
              <a:solidFill>
                <a:srgbClr val="000000"/>
              </a:solidFill>
            </a:endParaRPr>
          </a:p>
          <a:p>
            <a:pPr fontAlgn="base">
              <a:spcBef>
                <a:spcPct val="50000"/>
              </a:spcBef>
              <a:spcAft>
                <a:spcPct val="0"/>
              </a:spcAft>
            </a:pPr>
            <a:r>
              <a:rPr lang="ja-JP" altLang="en-US" sz="786" b="1" dirty="0">
                <a:solidFill>
                  <a:srgbClr val="000000"/>
                </a:solidFill>
              </a:rPr>
              <a:t>　○</a:t>
            </a:r>
            <a:r>
              <a:rPr lang="ja-JP" altLang="en-US" sz="786" b="1" dirty="0"/>
              <a:t>ピッチイベント</a:t>
            </a:r>
            <a:endParaRPr lang="en-US" altLang="ja-JP" sz="786" b="1" dirty="0"/>
          </a:p>
          <a:p>
            <a:pPr fontAlgn="base">
              <a:spcBef>
                <a:spcPct val="50000"/>
              </a:spcBef>
              <a:spcAft>
                <a:spcPct val="0"/>
              </a:spcAft>
            </a:pPr>
            <a:r>
              <a:rPr lang="ja-JP" altLang="en-US" sz="786" b="1" dirty="0">
                <a:solidFill>
                  <a:srgbClr val="000000"/>
                </a:solidFill>
              </a:rPr>
              <a:t>　○オープンイノベーション</a:t>
            </a:r>
            <a:endParaRPr lang="en-US" altLang="ja-JP" sz="786" b="1" dirty="0">
              <a:solidFill>
                <a:srgbClr val="000000"/>
              </a:solidFill>
            </a:endParaRPr>
          </a:p>
          <a:p>
            <a:pPr fontAlgn="base">
              <a:spcBef>
                <a:spcPct val="50000"/>
              </a:spcBef>
              <a:spcAft>
                <a:spcPct val="0"/>
              </a:spcAft>
            </a:pPr>
            <a:r>
              <a:rPr lang="ja-JP" altLang="en-US" sz="786" b="1" dirty="0">
                <a:solidFill>
                  <a:srgbClr val="000000"/>
                </a:solidFill>
              </a:rPr>
              <a:t>　○</a:t>
            </a:r>
            <a:r>
              <a:rPr lang="ja-JP" altLang="en-US" sz="786" b="1" dirty="0"/>
              <a:t>アイデアソン・ハッカソン</a:t>
            </a:r>
            <a:r>
              <a:rPr lang="ja-JP" altLang="en-US" sz="786" b="1" dirty="0">
                <a:solidFill>
                  <a:srgbClr val="000000"/>
                </a:solidFill>
              </a:rPr>
              <a:t>　　等</a:t>
            </a:r>
            <a:endParaRPr lang="en-US" altLang="ja-JP" sz="786" b="1" dirty="0">
              <a:solidFill>
                <a:srgbClr val="000000"/>
              </a:solidFill>
            </a:endParaRPr>
          </a:p>
        </p:txBody>
      </p:sp>
      <p:sp>
        <p:nvSpPr>
          <p:cNvPr id="48" name="円/楕円 47"/>
          <p:cNvSpPr/>
          <p:nvPr/>
        </p:nvSpPr>
        <p:spPr bwMode="auto">
          <a:xfrm>
            <a:off x="5008936" y="4783064"/>
            <a:ext cx="1157529" cy="270000"/>
          </a:xfrm>
          <a:prstGeom prst="ellipse">
            <a:avLst/>
          </a:prstGeom>
          <a:noFill/>
          <a:ln w="9525" cap="flat" cmpd="sng" algn="ctr">
            <a:solidFill>
              <a:schemeClr val="tx1"/>
            </a:solidFill>
            <a:prstDash val="solid"/>
            <a:round/>
            <a:headEnd type="none" w="med" len="med"/>
            <a:tailEnd type="none" w="med" len="med"/>
          </a:ln>
          <a:effectLst/>
        </p:spPr>
        <p:txBody>
          <a:bodyPr wrap="square" lIns="91418" tIns="45710" rIns="91418" bIns="45710" anchor="ctr">
            <a:spAutoFit/>
          </a:bodyPr>
          <a:lstStyle/>
          <a:p>
            <a:pPr algn="ctr" defTabSz="913745">
              <a:defRPr/>
            </a:pPr>
            <a:r>
              <a:rPr lang="ja-JP" altLang="en-US" sz="714" dirty="0">
                <a:solidFill>
                  <a:srgbClr val="000000"/>
                </a:solidFill>
              </a:rPr>
              <a:t>パートナー</a:t>
            </a:r>
          </a:p>
        </p:txBody>
      </p:sp>
      <p:sp>
        <p:nvSpPr>
          <p:cNvPr id="49" name="円/楕円 48"/>
          <p:cNvSpPr/>
          <p:nvPr/>
        </p:nvSpPr>
        <p:spPr bwMode="auto">
          <a:xfrm>
            <a:off x="3801194" y="4783064"/>
            <a:ext cx="1130846" cy="270000"/>
          </a:xfrm>
          <a:prstGeom prst="ellipse">
            <a:avLst/>
          </a:prstGeom>
          <a:noFill/>
          <a:ln w="9525" cap="flat" cmpd="sng" algn="ctr">
            <a:solidFill>
              <a:schemeClr val="tx1"/>
            </a:solidFill>
            <a:prstDash val="solid"/>
            <a:round/>
            <a:headEnd type="none" w="med" len="med"/>
            <a:tailEnd type="none" w="med" len="med"/>
          </a:ln>
          <a:effectLst/>
        </p:spPr>
        <p:txBody>
          <a:bodyPr wrap="square" lIns="91418" tIns="45710" rIns="91418" bIns="45710" anchor="ctr">
            <a:spAutoFit/>
          </a:bodyPr>
          <a:lstStyle/>
          <a:p>
            <a:pPr algn="ctr" defTabSz="913745">
              <a:defRPr/>
            </a:pPr>
            <a:r>
              <a:rPr lang="ja-JP" altLang="en-US" sz="714" dirty="0">
                <a:solidFill>
                  <a:srgbClr val="000000"/>
                </a:solidFill>
              </a:rPr>
              <a:t>プレイヤー</a:t>
            </a:r>
          </a:p>
        </p:txBody>
      </p:sp>
      <p:sp>
        <p:nvSpPr>
          <p:cNvPr id="51" name="角丸四角形 50"/>
          <p:cNvSpPr/>
          <p:nvPr/>
        </p:nvSpPr>
        <p:spPr>
          <a:xfrm>
            <a:off x="3169899" y="4075602"/>
            <a:ext cx="486711" cy="166049"/>
          </a:xfrm>
          <a:prstGeom prst="roundRect">
            <a:avLst>
              <a:gd name="adj" fmla="val 3640"/>
            </a:avLst>
          </a:prstGeom>
          <a:solidFill>
            <a:schemeClr val="accent6">
              <a:lumMod val="60000"/>
              <a:lumOff val="40000"/>
              <a:alpha val="4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2" name="角丸四角形 51"/>
          <p:cNvSpPr/>
          <p:nvPr/>
        </p:nvSpPr>
        <p:spPr>
          <a:xfrm>
            <a:off x="4619982" y="3880864"/>
            <a:ext cx="639181" cy="194738"/>
          </a:xfrm>
          <a:prstGeom prst="roundRect">
            <a:avLst>
              <a:gd name="adj" fmla="val 3640"/>
            </a:avLst>
          </a:prstGeom>
          <a:solidFill>
            <a:schemeClr val="accent6">
              <a:lumMod val="60000"/>
              <a:lumOff val="40000"/>
              <a:alpha val="4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3" name="角丸四角形 52"/>
          <p:cNvSpPr/>
          <p:nvPr/>
        </p:nvSpPr>
        <p:spPr>
          <a:xfrm>
            <a:off x="4644181" y="4226454"/>
            <a:ext cx="1109373" cy="204211"/>
          </a:xfrm>
          <a:prstGeom prst="roundRect">
            <a:avLst>
              <a:gd name="adj" fmla="val 3640"/>
            </a:avLst>
          </a:prstGeom>
          <a:solidFill>
            <a:schemeClr val="accent6">
              <a:lumMod val="60000"/>
              <a:lumOff val="40000"/>
              <a:alpha val="4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4" name="角丸四角形 53"/>
          <p:cNvSpPr/>
          <p:nvPr/>
        </p:nvSpPr>
        <p:spPr>
          <a:xfrm>
            <a:off x="262215" y="5138658"/>
            <a:ext cx="1857098" cy="1286179"/>
          </a:xfrm>
          <a:prstGeom prst="roundRect">
            <a:avLst>
              <a:gd name="adj" fmla="val 3640"/>
            </a:avLst>
          </a:prstGeom>
          <a:solidFill>
            <a:schemeClr val="accent6">
              <a:lumMod val="60000"/>
              <a:lumOff val="40000"/>
              <a:alpha val="5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pic>
        <p:nvPicPr>
          <p:cNvPr id="44" name="Picture 2"/>
          <p:cNvPicPr>
            <a:picLocks noChangeAspect="1" noChangeArrowheads="1"/>
          </p:cNvPicPr>
          <p:nvPr/>
        </p:nvPicPr>
        <p:blipFill rotWithShape="1">
          <a:blip r:embed="rId6" cstate="print">
            <a:extLst>
              <a:ext uri="{28A0092B-C50C-407E-A947-70E740481C1C}">
                <a14:useLocalDpi xmlns:a14="http://schemas.microsoft.com/office/drawing/2010/main" val="0"/>
              </a:ext>
            </a:extLst>
          </a:blip>
          <a:srcRect l="33492" t="13021" r="10150" b="13086"/>
          <a:stretch/>
        </p:blipFill>
        <p:spPr bwMode="auto">
          <a:xfrm>
            <a:off x="404813" y="5177518"/>
            <a:ext cx="962052" cy="709179"/>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42" name="Picture 2"/>
          <p:cNvPicPr>
            <a:picLocks noChangeAspect="1" noChangeArrowheads="1"/>
          </p:cNvPicPr>
          <p:nvPr/>
        </p:nvPicPr>
        <p:blipFill rotWithShape="1">
          <a:blip r:embed="rId7" cstate="print">
            <a:extLst>
              <a:ext uri="{28A0092B-C50C-407E-A947-70E740481C1C}">
                <a14:useLocalDpi xmlns:a14="http://schemas.microsoft.com/office/drawing/2010/main" val="0"/>
              </a:ext>
            </a:extLst>
          </a:blip>
          <a:srcRect/>
          <a:stretch/>
        </p:blipFill>
        <p:spPr bwMode="auto">
          <a:xfrm>
            <a:off x="1013001" y="5678714"/>
            <a:ext cx="931034" cy="6475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55" name="角丸四角形 54"/>
          <p:cNvSpPr/>
          <p:nvPr/>
        </p:nvSpPr>
        <p:spPr>
          <a:xfrm>
            <a:off x="4769036" y="5587696"/>
            <a:ext cx="1192027" cy="798484"/>
          </a:xfrm>
          <a:prstGeom prst="roundRect">
            <a:avLst>
              <a:gd name="adj" fmla="val 3640"/>
            </a:avLst>
          </a:prstGeom>
          <a:solidFill>
            <a:schemeClr val="accent6">
              <a:lumMod val="60000"/>
              <a:lumOff val="40000"/>
              <a:alpha val="5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pic>
        <p:nvPicPr>
          <p:cNvPr id="50" name="Picture 2"/>
          <p:cNvPicPr>
            <a:picLocks noChangeAspect="1" noChangeArrowheads="1"/>
          </p:cNvPicPr>
          <p:nvPr/>
        </p:nvPicPr>
        <p:blipFill rotWithShape="1">
          <a:blip r:embed="rId8" cstate="print">
            <a:extLst>
              <a:ext uri="{28A0092B-C50C-407E-A947-70E740481C1C}">
                <a14:useLocalDpi xmlns:a14="http://schemas.microsoft.com/office/drawing/2010/main" val="0"/>
              </a:ext>
            </a:extLst>
          </a:blip>
          <a:srcRect l="8669" t="19685" r="8743" b="5970"/>
          <a:stretch/>
        </p:blipFill>
        <p:spPr bwMode="auto">
          <a:xfrm>
            <a:off x="4902929" y="5683440"/>
            <a:ext cx="954944" cy="6340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56" name="角丸四角形 55"/>
          <p:cNvSpPr/>
          <p:nvPr/>
        </p:nvSpPr>
        <p:spPr>
          <a:xfrm>
            <a:off x="6516420" y="5587696"/>
            <a:ext cx="1192027" cy="798484"/>
          </a:xfrm>
          <a:prstGeom prst="roundRect">
            <a:avLst>
              <a:gd name="adj" fmla="val 3640"/>
            </a:avLst>
          </a:prstGeom>
          <a:solidFill>
            <a:schemeClr val="accent6">
              <a:lumMod val="60000"/>
              <a:lumOff val="40000"/>
              <a:alpha val="5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pic>
        <p:nvPicPr>
          <p:cNvPr id="47" name="図 46"/>
          <p:cNvPicPr>
            <a:picLocks noChangeAspect="1"/>
          </p:cNvPicPr>
          <p:nvPr/>
        </p:nvPicPr>
        <p:blipFill rotWithShape="1">
          <a:blip r:embed="rId9" cstate="print">
            <a:extLst>
              <a:ext uri="{28A0092B-C50C-407E-A947-70E740481C1C}">
                <a14:useLocalDpi xmlns:a14="http://schemas.microsoft.com/office/drawing/2010/main" val="0"/>
              </a:ext>
            </a:extLst>
          </a:blip>
          <a:srcRect l="482" t="21070" r="10988" b="5556"/>
          <a:stretch/>
        </p:blipFill>
        <p:spPr>
          <a:xfrm>
            <a:off x="6612436" y="5678162"/>
            <a:ext cx="927686" cy="648140"/>
          </a:xfrm>
          <a:prstGeom prst="rect">
            <a:avLst/>
          </a:prstGeom>
        </p:spPr>
      </p:pic>
      <p:sp>
        <p:nvSpPr>
          <p:cNvPr id="57" name="角丸四角形 56"/>
          <p:cNvSpPr/>
          <p:nvPr/>
        </p:nvSpPr>
        <p:spPr>
          <a:xfrm>
            <a:off x="3651955" y="4560095"/>
            <a:ext cx="1175407" cy="216188"/>
          </a:xfrm>
          <a:prstGeom prst="roundRect">
            <a:avLst>
              <a:gd name="adj" fmla="val 3640"/>
            </a:avLst>
          </a:prstGeom>
          <a:solidFill>
            <a:schemeClr val="accent6">
              <a:lumMod val="60000"/>
              <a:lumOff val="40000"/>
              <a:alpha val="4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8" name="スライド番号プレースホルダ 7"/>
          <p:cNvSpPr>
            <a:spLocks noGrp="1"/>
          </p:cNvSpPr>
          <p:nvPr>
            <p:ph type="sldNum" sz="quarter" idx="12"/>
          </p:nvPr>
        </p:nvSpPr>
        <p:spPr>
          <a:xfrm>
            <a:off x="8407474" y="6669360"/>
            <a:ext cx="720080" cy="177924"/>
          </a:xfrm>
        </p:spPr>
        <p:txBody>
          <a:bodyPr/>
          <a:lstStyle/>
          <a:p>
            <a:fld id="{69E03CD6-70B6-4C51-A5B9-932925886B5E}" type="slidenum">
              <a:rPr kumimoji="1" lang="en-US" altLang="ja-JP" smtClean="0"/>
              <a:t>217</a:t>
            </a:fld>
            <a:endParaRPr kumimoji="1" lang="ja-JP" altLang="en-US" dirty="0"/>
          </a:p>
        </p:txBody>
      </p:sp>
    </p:spTree>
    <p:extLst>
      <p:ext uri="{BB962C8B-B14F-4D97-AF65-F5344CB8AC3E}">
        <p14:creationId xmlns:p14="http://schemas.microsoft.com/office/powerpoint/2010/main" val="790868738"/>
      </p:ext>
    </p:extLst>
  </p:cSld>
  <p:clrMapOvr>
    <a:masterClrMapping/>
  </p:clrMapOvr>
</p:sld>
</file>

<file path=ppt/slides/slide2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グループ化 1"/>
          <p:cNvGrpSpPr/>
          <p:nvPr/>
        </p:nvGrpSpPr>
        <p:grpSpPr>
          <a:xfrm>
            <a:off x="2432472" y="1052736"/>
            <a:ext cx="6495848" cy="3096344"/>
            <a:chOff x="2432472" y="1052736"/>
            <a:chExt cx="6495848" cy="3096344"/>
          </a:xfrm>
        </p:grpSpPr>
        <p:sp>
          <p:nvSpPr>
            <p:cNvPr id="9" name="角丸四角形 8"/>
            <p:cNvSpPr/>
            <p:nvPr/>
          </p:nvSpPr>
          <p:spPr>
            <a:xfrm>
              <a:off x="2490118" y="2683520"/>
              <a:ext cx="1332000" cy="180000"/>
            </a:xfrm>
            <a:prstGeom prst="roundRect">
              <a:avLst>
                <a:gd name="adj" fmla="val 3640"/>
              </a:avLst>
            </a:prstGeom>
            <a:solidFill>
              <a:schemeClr val="accent6">
                <a:lumMod val="60000"/>
                <a:lumOff val="40000"/>
                <a:alpha val="5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 name="角丸四角形 10"/>
            <p:cNvSpPr/>
            <p:nvPr/>
          </p:nvSpPr>
          <p:spPr>
            <a:xfrm>
              <a:off x="3407204" y="3056260"/>
              <a:ext cx="306000" cy="180000"/>
            </a:xfrm>
            <a:prstGeom prst="roundRect">
              <a:avLst>
                <a:gd name="adj" fmla="val 3640"/>
              </a:avLst>
            </a:prstGeom>
            <a:solidFill>
              <a:schemeClr val="accent6">
                <a:lumMod val="60000"/>
                <a:lumOff val="40000"/>
                <a:alpha val="5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 name="角丸四角形 11"/>
            <p:cNvSpPr/>
            <p:nvPr/>
          </p:nvSpPr>
          <p:spPr>
            <a:xfrm>
              <a:off x="2432472" y="2869890"/>
              <a:ext cx="144000" cy="180000"/>
            </a:xfrm>
            <a:prstGeom prst="roundRect">
              <a:avLst>
                <a:gd name="adj" fmla="val 3640"/>
              </a:avLst>
            </a:prstGeom>
            <a:solidFill>
              <a:schemeClr val="accent6">
                <a:lumMod val="60000"/>
                <a:lumOff val="40000"/>
                <a:alpha val="5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 name="角丸四角形 12"/>
            <p:cNvSpPr/>
            <p:nvPr/>
          </p:nvSpPr>
          <p:spPr>
            <a:xfrm>
              <a:off x="5738342" y="2132856"/>
              <a:ext cx="360000" cy="180000"/>
            </a:xfrm>
            <a:prstGeom prst="roundRect">
              <a:avLst>
                <a:gd name="adj" fmla="val 3640"/>
              </a:avLst>
            </a:prstGeom>
            <a:solidFill>
              <a:schemeClr val="accent6">
                <a:lumMod val="60000"/>
                <a:lumOff val="40000"/>
                <a:alpha val="5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4" name="角丸四角形 13"/>
            <p:cNvSpPr/>
            <p:nvPr/>
          </p:nvSpPr>
          <p:spPr>
            <a:xfrm>
              <a:off x="5738342" y="2503520"/>
              <a:ext cx="1476000" cy="360000"/>
            </a:xfrm>
            <a:prstGeom prst="roundRect">
              <a:avLst>
                <a:gd name="adj" fmla="val 3640"/>
              </a:avLst>
            </a:prstGeom>
            <a:solidFill>
              <a:schemeClr val="accent6">
                <a:lumMod val="60000"/>
                <a:lumOff val="40000"/>
                <a:alpha val="5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5" name="角丸四角形 14"/>
            <p:cNvSpPr/>
            <p:nvPr/>
          </p:nvSpPr>
          <p:spPr>
            <a:xfrm>
              <a:off x="5738342" y="2863520"/>
              <a:ext cx="1224000" cy="180000"/>
            </a:xfrm>
            <a:prstGeom prst="roundRect">
              <a:avLst>
                <a:gd name="adj" fmla="val 3640"/>
              </a:avLst>
            </a:prstGeom>
            <a:solidFill>
              <a:schemeClr val="accent6">
                <a:lumMod val="60000"/>
                <a:lumOff val="40000"/>
                <a:alpha val="5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6" name="角丸四角形 15"/>
            <p:cNvSpPr/>
            <p:nvPr/>
          </p:nvSpPr>
          <p:spPr>
            <a:xfrm>
              <a:off x="5738342" y="3042536"/>
              <a:ext cx="648000" cy="180000"/>
            </a:xfrm>
            <a:prstGeom prst="roundRect">
              <a:avLst>
                <a:gd name="adj" fmla="val 3640"/>
              </a:avLst>
            </a:prstGeom>
            <a:solidFill>
              <a:schemeClr val="accent6">
                <a:lumMod val="60000"/>
                <a:lumOff val="40000"/>
                <a:alpha val="5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7" name="角丸四角形 16"/>
            <p:cNvSpPr/>
            <p:nvPr/>
          </p:nvSpPr>
          <p:spPr>
            <a:xfrm>
              <a:off x="5738342" y="3429040"/>
              <a:ext cx="1476000" cy="360000"/>
            </a:xfrm>
            <a:prstGeom prst="roundRect">
              <a:avLst>
                <a:gd name="adj" fmla="val 3640"/>
              </a:avLst>
            </a:prstGeom>
            <a:solidFill>
              <a:schemeClr val="accent6">
                <a:lumMod val="60000"/>
                <a:lumOff val="40000"/>
                <a:alpha val="5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8" name="角丸四角形 17"/>
            <p:cNvSpPr/>
            <p:nvPr/>
          </p:nvSpPr>
          <p:spPr>
            <a:xfrm>
              <a:off x="5738342" y="3789040"/>
              <a:ext cx="1332000" cy="180000"/>
            </a:xfrm>
            <a:prstGeom prst="roundRect">
              <a:avLst>
                <a:gd name="adj" fmla="val 3640"/>
              </a:avLst>
            </a:prstGeom>
            <a:solidFill>
              <a:schemeClr val="accent6">
                <a:lumMod val="60000"/>
                <a:lumOff val="40000"/>
                <a:alpha val="5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9" name="角丸四角形 18"/>
            <p:cNvSpPr/>
            <p:nvPr/>
          </p:nvSpPr>
          <p:spPr>
            <a:xfrm>
              <a:off x="5738342" y="3969080"/>
              <a:ext cx="648000" cy="180000"/>
            </a:xfrm>
            <a:prstGeom prst="roundRect">
              <a:avLst>
                <a:gd name="adj" fmla="val 3640"/>
              </a:avLst>
            </a:prstGeom>
            <a:solidFill>
              <a:schemeClr val="accent6">
                <a:lumMod val="60000"/>
                <a:lumOff val="40000"/>
                <a:alpha val="5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0" name="角丸四角形 19"/>
            <p:cNvSpPr/>
            <p:nvPr/>
          </p:nvSpPr>
          <p:spPr>
            <a:xfrm>
              <a:off x="7452320" y="1052736"/>
              <a:ext cx="1476000" cy="540000"/>
            </a:xfrm>
            <a:prstGeom prst="roundRect">
              <a:avLst>
                <a:gd name="adj" fmla="val 3640"/>
              </a:avLst>
            </a:prstGeom>
            <a:solidFill>
              <a:schemeClr val="accent6">
                <a:lumMod val="60000"/>
                <a:lumOff val="40000"/>
                <a:alpha val="5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1" name="角丸四角形 20"/>
            <p:cNvSpPr/>
            <p:nvPr/>
          </p:nvSpPr>
          <p:spPr>
            <a:xfrm>
              <a:off x="7452320" y="1579652"/>
              <a:ext cx="648000" cy="180000"/>
            </a:xfrm>
            <a:prstGeom prst="roundRect">
              <a:avLst>
                <a:gd name="adj" fmla="val 3640"/>
              </a:avLst>
            </a:prstGeom>
            <a:solidFill>
              <a:schemeClr val="accent6">
                <a:lumMod val="60000"/>
                <a:lumOff val="40000"/>
                <a:alpha val="5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2" name="角丸四角形 21"/>
            <p:cNvSpPr/>
            <p:nvPr/>
          </p:nvSpPr>
          <p:spPr>
            <a:xfrm>
              <a:off x="7432476" y="1954932"/>
              <a:ext cx="1476000" cy="360000"/>
            </a:xfrm>
            <a:prstGeom prst="roundRect">
              <a:avLst>
                <a:gd name="adj" fmla="val 3640"/>
              </a:avLst>
            </a:prstGeom>
            <a:solidFill>
              <a:schemeClr val="accent6">
                <a:lumMod val="60000"/>
                <a:lumOff val="40000"/>
                <a:alpha val="5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3" name="角丸四角形 22"/>
            <p:cNvSpPr/>
            <p:nvPr/>
          </p:nvSpPr>
          <p:spPr>
            <a:xfrm>
              <a:off x="7432476" y="2312856"/>
              <a:ext cx="1224000" cy="180000"/>
            </a:xfrm>
            <a:prstGeom prst="roundRect">
              <a:avLst>
                <a:gd name="adj" fmla="val 3640"/>
              </a:avLst>
            </a:prstGeom>
            <a:solidFill>
              <a:schemeClr val="accent6">
                <a:lumMod val="60000"/>
                <a:lumOff val="40000"/>
                <a:alpha val="5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4" name="角丸四角形 23"/>
            <p:cNvSpPr/>
            <p:nvPr/>
          </p:nvSpPr>
          <p:spPr>
            <a:xfrm>
              <a:off x="7428636" y="2492856"/>
              <a:ext cx="1476000" cy="180000"/>
            </a:xfrm>
            <a:prstGeom prst="roundRect">
              <a:avLst>
                <a:gd name="adj" fmla="val 3640"/>
              </a:avLst>
            </a:prstGeom>
            <a:solidFill>
              <a:schemeClr val="accent6">
                <a:lumMod val="60000"/>
                <a:lumOff val="40000"/>
                <a:alpha val="5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5" name="角丸四角形 24"/>
            <p:cNvSpPr/>
            <p:nvPr/>
          </p:nvSpPr>
          <p:spPr>
            <a:xfrm>
              <a:off x="7428636" y="2672876"/>
              <a:ext cx="648000" cy="180000"/>
            </a:xfrm>
            <a:prstGeom prst="roundRect">
              <a:avLst>
                <a:gd name="adj" fmla="val 3640"/>
              </a:avLst>
            </a:prstGeom>
            <a:solidFill>
              <a:schemeClr val="accent6">
                <a:lumMod val="60000"/>
                <a:lumOff val="40000"/>
                <a:alpha val="5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6" name="角丸四角形 25"/>
            <p:cNvSpPr/>
            <p:nvPr/>
          </p:nvSpPr>
          <p:spPr>
            <a:xfrm>
              <a:off x="7452320" y="3056260"/>
              <a:ext cx="1476000" cy="360000"/>
            </a:xfrm>
            <a:prstGeom prst="roundRect">
              <a:avLst>
                <a:gd name="adj" fmla="val 3640"/>
              </a:avLst>
            </a:prstGeom>
            <a:solidFill>
              <a:schemeClr val="accent6">
                <a:lumMod val="60000"/>
                <a:lumOff val="40000"/>
                <a:alpha val="5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7" name="角丸四角形 26"/>
            <p:cNvSpPr/>
            <p:nvPr/>
          </p:nvSpPr>
          <p:spPr>
            <a:xfrm>
              <a:off x="7452320" y="3407260"/>
              <a:ext cx="684000" cy="180000"/>
            </a:xfrm>
            <a:prstGeom prst="roundRect">
              <a:avLst>
                <a:gd name="adj" fmla="val 3640"/>
              </a:avLst>
            </a:prstGeom>
            <a:solidFill>
              <a:schemeClr val="accent6">
                <a:lumMod val="60000"/>
                <a:lumOff val="40000"/>
                <a:alpha val="5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8" name="角丸四角形 27"/>
            <p:cNvSpPr/>
            <p:nvPr/>
          </p:nvSpPr>
          <p:spPr>
            <a:xfrm>
              <a:off x="7452320" y="3581462"/>
              <a:ext cx="1476000" cy="180000"/>
            </a:xfrm>
            <a:prstGeom prst="roundRect">
              <a:avLst>
                <a:gd name="adj" fmla="val 3640"/>
              </a:avLst>
            </a:prstGeom>
            <a:solidFill>
              <a:schemeClr val="accent6">
                <a:lumMod val="60000"/>
                <a:lumOff val="40000"/>
                <a:alpha val="5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sp>
        <p:nvSpPr>
          <p:cNvPr id="5" name="テキスト ボックス 4"/>
          <p:cNvSpPr txBox="1"/>
          <p:nvPr/>
        </p:nvSpPr>
        <p:spPr>
          <a:xfrm>
            <a:off x="0" y="476672"/>
            <a:ext cx="2411760" cy="3754874"/>
          </a:xfrm>
          <a:prstGeom prst="rect">
            <a:avLst/>
          </a:prstGeom>
          <a:noFill/>
        </p:spPr>
        <p:txBody>
          <a:bodyPr wrap="square" rtlCol="0">
            <a:spAutoFit/>
          </a:bodyPr>
          <a:lstStyle/>
          <a:p>
            <a:r>
              <a:rPr kumimoji="1" lang="ja-JP" altLang="en-US" sz="1400" dirty="0" smtClean="0"/>
              <a:t>①分野：　</a:t>
            </a:r>
            <a:r>
              <a:rPr lang="ja-JP" altLang="en-US" sz="1400" dirty="0" smtClean="0"/>
              <a:t>まちづくり</a:t>
            </a:r>
            <a:endParaRPr kumimoji="1" lang="en-US" altLang="ja-JP" sz="1400" dirty="0" smtClean="0"/>
          </a:p>
          <a:p>
            <a:endParaRPr lang="en-US" altLang="ja-JP" sz="1400" dirty="0"/>
          </a:p>
          <a:p>
            <a:r>
              <a:rPr kumimoji="1" lang="ja-JP" altLang="en-US" sz="1400" dirty="0" smtClean="0"/>
              <a:t>②タイプ</a:t>
            </a:r>
            <a:endParaRPr kumimoji="1" lang="en-US" altLang="ja-JP" sz="1400" dirty="0" smtClean="0"/>
          </a:p>
          <a:p>
            <a:r>
              <a:rPr lang="ja-JP" altLang="en-US" sz="1400" dirty="0"/>
              <a:t>　</a:t>
            </a:r>
            <a:r>
              <a:rPr lang="ja-JP" altLang="en-US" sz="1400" dirty="0" smtClean="0"/>
              <a:t>　☑　政策イノベーション</a:t>
            </a:r>
            <a:endParaRPr lang="en-US" altLang="ja-JP" sz="1400" dirty="0" smtClean="0"/>
          </a:p>
          <a:p>
            <a:r>
              <a:rPr kumimoji="1" lang="ja-JP" altLang="en-US" sz="1400" dirty="0"/>
              <a:t>　</a:t>
            </a:r>
            <a:r>
              <a:rPr kumimoji="1" lang="ja-JP" altLang="en-US" sz="1400" dirty="0" smtClean="0"/>
              <a:t>　</a:t>
            </a:r>
            <a:r>
              <a:rPr lang="ja-JP" altLang="en-US" sz="1400" dirty="0" smtClean="0"/>
              <a:t>□　</a:t>
            </a:r>
            <a:r>
              <a:rPr kumimoji="1" lang="ja-JP" altLang="en-US" sz="1400" dirty="0" smtClean="0"/>
              <a:t>執行の刷新</a:t>
            </a:r>
            <a:endParaRPr kumimoji="1" lang="en-US" altLang="ja-JP" sz="1400" dirty="0" smtClean="0"/>
          </a:p>
          <a:p>
            <a:endParaRPr lang="en-US" altLang="ja-JP" sz="1400" dirty="0"/>
          </a:p>
          <a:p>
            <a:r>
              <a:rPr lang="ja-JP" altLang="en-US" sz="1400" dirty="0" smtClean="0"/>
              <a:t>③改革スタイル</a:t>
            </a:r>
            <a:endParaRPr lang="en-US" altLang="ja-JP" sz="1400" dirty="0" smtClean="0"/>
          </a:p>
          <a:p>
            <a:r>
              <a:rPr lang="ja-JP" altLang="en-US" sz="1400" dirty="0"/>
              <a:t>　</a:t>
            </a:r>
            <a:r>
              <a:rPr lang="ja-JP" altLang="en-US" sz="1400" dirty="0" smtClean="0"/>
              <a:t>　□ 　投資・予算</a:t>
            </a:r>
            <a:endParaRPr lang="en-US" altLang="ja-JP" sz="1400" dirty="0" smtClean="0"/>
          </a:p>
          <a:p>
            <a:r>
              <a:rPr lang="ja-JP" altLang="en-US" sz="1400" dirty="0"/>
              <a:t>　</a:t>
            </a:r>
            <a:r>
              <a:rPr lang="ja-JP" altLang="en-US" sz="1400" dirty="0" smtClean="0"/>
              <a:t>　☑ 　条例・規則・運用ﾙｰﾙ</a:t>
            </a:r>
            <a:endParaRPr lang="en-US" altLang="ja-JP" sz="1400" dirty="0" smtClean="0"/>
          </a:p>
          <a:p>
            <a:r>
              <a:rPr lang="ja-JP" altLang="en-US" sz="1400" dirty="0"/>
              <a:t>　</a:t>
            </a:r>
            <a:r>
              <a:rPr lang="ja-JP" altLang="en-US" sz="1400" dirty="0" smtClean="0"/>
              <a:t>　□　組織・経営形態</a:t>
            </a:r>
            <a:endParaRPr lang="en-US" altLang="ja-JP" sz="1400" dirty="0" smtClean="0"/>
          </a:p>
          <a:p>
            <a:r>
              <a:rPr lang="ja-JP" altLang="en-US" sz="1400" dirty="0"/>
              <a:t>　</a:t>
            </a:r>
            <a:r>
              <a:rPr lang="ja-JP" altLang="en-US" sz="1400" dirty="0" smtClean="0"/>
              <a:t>　□　権限移譲</a:t>
            </a:r>
            <a:endParaRPr lang="en-US" altLang="ja-JP" sz="1400" dirty="0" smtClean="0"/>
          </a:p>
          <a:p>
            <a:endParaRPr kumimoji="1" lang="en-US" altLang="ja-JP" sz="1400" dirty="0"/>
          </a:p>
          <a:p>
            <a:r>
              <a:rPr lang="ja-JP" altLang="en-US" sz="1400" dirty="0" smtClean="0"/>
              <a:t>④担当部局</a:t>
            </a:r>
            <a:endParaRPr lang="en-US" altLang="ja-JP" sz="1400" dirty="0" smtClean="0"/>
          </a:p>
          <a:p>
            <a:r>
              <a:rPr kumimoji="1" lang="ja-JP" altLang="en-US" sz="1400" dirty="0" smtClean="0"/>
              <a:t>　　市　都市計画局</a:t>
            </a:r>
            <a:endParaRPr kumimoji="1" lang="en-US" altLang="ja-JP" sz="1400" dirty="0" smtClean="0"/>
          </a:p>
          <a:p>
            <a:endParaRPr kumimoji="1" lang="en-US" altLang="ja-JP" sz="1400" dirty="0"/>
          </a:p>
          <a:p>
            <a:r>
              <a:rPr lang="ja-JP" altLang="en-US" sz="1400" dirty="0" smtClean="0"/>
              <a:t>⑤時期</a:t>
            </a:r>
            <a:endParaRPr lang="en-US" altLang="ja-JP" sz="1400" dirty="0" smtClean="0"/>
          </a:p>
          <a:p>
            <a:r>
              <a:rPr kumimoji="1" lang="ja-JP" altLang="en-US" sz="1400" dirty="0"/>
              <a:t>　</a:t>
            </a:r>
            <a:r>
              <a:rPr kumimoji="1" lang="ja-JP" altLang="en-US" sz="1400" dirty="0" smtClean="0"/>
              <a:t>　</a:t>
            </a:r>
            <a:r>
              <a:rPr lang="en-US" altLang="ja-JP" sz="1400" dirty="0" smtClean="0"/>
              <a:t>2013</a:t>
            </a:r>
            <a:r>
              <a:rPr kumimoji="1" lang="ja-JP" altLang="en-US" sz="1400" dirty="0" smtClean="0"/>
              <a:t>年～</a:t>
            </a:r>
            <a:endParaRPr kumimoji="1" lang="ja-JP" altLang="en-US" sz="1400" dirty="0"/>
          </a:p>
        </p:txBody>
      </p:sp>
      <p:graphicFrame>
        <p:nvGraphicFramePr>
          <p:cNvPr id="6" name="表 5"/>
          <p:cNvGraphicFramePr>
            <a:graphicFrameLocks noGrp="1"/>
          </p:cNvGraphicFramePr>
          <p:nvPr>
            <p:extLst>
              <p:ext uri="{D42A27DB-BD31-4B8C-83A1-F6EECF244321}">
                <p14:modId xmlns:p14="http://schemas.microsoft.com/office/powerpoint/2010/main" val="548629957"/>
              </p:ext>
            </p:extLst>
          </p:nvPr>
        </p:nvGraphicFramePr>
        <p:xfrm>
          <a:off x="2339752" y="476672"/>
          <a:ext cx="6696744" cy="5760640"/>
        </p:xfrm>
        <a:graphic>
          <a:graphicData uri="http://schemas.openxmlformats.org/drawingml/2006/table">
            <a:tbl>
              <a:tblPr firstRow="1">
                <a:tableStyleId>{616DA210-FB5B-4158-B5E0-FEB733F419BA}</a:tableStyleId>
              </a:tblPr>
              <a:tblGrid>
                <a:gridCol w="1674186"/>
                <a:gridCol w="1674186"/>
                <a:gridCol w="1674186"/>
                <a:gridCol w="1674186"/>
              </a:tblGrid>
              <a:tr h="497833">
                <a:tc>
                  <a:txBody>
                    <a:bodyPr/>
                    <a:lstStyle/>
                    <a:p>
                      <a:pPr algn="ctr"/>
                      <a:r>
                        <a:rPr kumimoji="1" lang="ja-JP" altLang="en-US" sz="1200" u="none" dirty="0" smtClean="0">
                          <a:solidFill>
                            <a:schemeClr val="bg1"/>
                          </a:solidFill>
                        </a:rPr>
                        <a:t>改革前の課題</a:t>
                      </a:r>
                      <a:endParaRPr kumimoji="1" lang="en-US" altLang="ja-JP" sz="1200" u="none" dirty="0" smtClean="0">
                        <a:solidFill>
                          <a:schemeClr val="bg1"/>
                        </a:solidFill>
                      </a:endParaRPr>
                    </a:p>
                    <a:p>
                      <a:pPr algn="ctr"/>
                      <a:r>
                        <a:rPr kumimoji="1" lang="ja-JP" altLang="en-US" sz="1200" u="none" dirty="0" smtClean="0">
                          <a:solidFill>
                            <a:schemeClr val="bg1"/>
                          </a:solidFill>
                        </a:rPr>
                        <a:t>（</a:t>
                      </a:r>
                      <a:r>
                        <a:rPr kumimoji="1" lang="en-US" altLang="ja-JP" sz="1200" u="none" dirty="0" smtClean="0">
                          <a:solidFill>
                            <a:schemeClr val="bg1"/>
                          </a:solidFill>
                        </a:rPr>
                        <a:t>Why</a:t>
                      </a:r>
                      <a:r>
                        <a:rPr kumimoji="1" lang="ja-JP" altLang="en-US" sz="1200" u="none" dirty="0" smtClean="0">
                          <a:solidFill>
                            <a:schemeClr val="bg1"/>
                          </a:solidFill>
                        </a:rPr>
                        <a:t>）</a:t>
                      </a:r>
                      <a:endParaRPr kumimoji="1" lang="ja-JP" altLang="en-US" sz="1200" u="none" dirty="0">
                        <a:solidFill>
                          <a:schemeClr val="bg1"/>
                        </a:solidFill>
                      </a:endParaRPr>
                    </a:p>
                  </a:txBody>
                  <a:tcPr>
                    <a:solidFill>
                      <a:schemeClr val="accent1"/>
                    </a:solidFill>
                  </a:tcPr>
                </a:tc>
                <a:tc>
                  <a:txBody>
                    <a:bodyPr/>
                    <a:lstStyle/>
                    <a:p>
                      <a:pPr algn="ctr"/>
                      <a:r>
                        <a:rPr kumimoji="1" lang="ja-JP" altLang="en-US" sz="1200" u="none" dirty="0" smtClean="0">
                          <a:solidFill>
                            <a:schemeClr val="bg1"/>
                          </a:solidFill>
                        </a:rPr>
                        <a:t>改革の方向性</a:t>
                      </a:r>
                      <a:endParaRPr kumimoji="1" lang="en-US" altLang="ja-JP" sz="1200" u="none" dirty="0" smtClean="0">
                        <a:solidFill>
                          <a:schemeClr val="bg1"/>
                        </a:solidFill>
                      </a:endParaRPr>
                    </a:p>
                    <a:p>
                      <a:pPr algn="ctr"/>
                      <a:r>
                        <a:rPr kumimoji="1" lang="ja-JP" altLang="en-US" sz="1200" u="none" dirty="0" smtClean="0">
                          <a:solidFill>
                            <a:schemeClr val="bg1"/>
                          </a:solidFill>
                        </a:rPr>
                        <a:t>（</a:t>
                      </a:r>
                      <a:r>
                        <a:rPr kumimoji="1" lang="en-US" altLang="ja-JP" sz="1200" u="none" dirty="0" smtClean="0">
                          <a:solidFill>
                            <a:schemeClr val="bg1"/>
                          </a:solidFill>
                        </a:rPr>
                        <a:t>Vision)</a:t>
                      </a:r>
                      <a:endParaRPr kumimoji="1" lang="ja-JP" altLang="en-US" sz="1200" u="none" dirty="0">
                        <a:solidFill>
                          <a:schemeClr val="bg1"/>
                        </a:solidFill>
                      </a:endParaRPr>
                    </a:p>
                  </a:txBody>
                  <a:tcPr>
                    <a:solidFill>
                      <a:schemeClr val="accent1"/>
                    </a:solidFill>
                  </a:tcPr>
                </a:tc>
                <a:tc>
                  <a:txBody>
                    <a:bodyPr/>
                    <a:lstStyle/>
                    <a:p>
                      <a:pPr algn="ctr"/>
                      <a:r>
                        <a:rPr kumimoji="1" lang="ja-JP" altLang="en-US" sz="1200" u="none" dirty="0" smtClean="0">
                          <a:solidFill>
                            <a:schemeClr val="bg1"/>
                          </a:solidFill>
                        </a:rPr>
                        <a:t>何をどう改革したか</a:t>
                      </a:r>
                      <a:endParaRPr kumimoji="1" lang="en-US" altLang="ja-JP" sz="1200" u="none" dirty="0" smtClean="0">
                        <a:solidFill>
                          <a:schemeClr val="bg1"/>
                        </a:solidFill>
                      </a:endParaRPr>
                    </a:p>
                    <a:p>
                      <a:pPr algn="ctr"/>
                      <a:r>
                        <a:rPr kumimoji="1" lang="ja-JP" altLang="en-US" sz="1200" u="none" dirty="0" smtClean="0">
                          <a:solidFill>
                            <a:schemeClr val="bg1"/>
                          </a:solidFill>
                        </a:rPr>
                        <a:t>（</a:t>
                      </a:r>
                      <a:r>
                        <a:rPr kumimoji="1" lang="en-US" altLang="ja-JP" sz="1200" u="none" dirty="0" smtClean="0">
                          <a:solidFill>
                            <a:schemeClr val="bg1"/>
                          </a:solidFill>
                        </a:rPr>
                        <a:t>What</a:t>
                      </a:r>
                      <a:r>
                        <a:rPr kumimoji="1" lang="ja-JP" altLang="en-US" sz="1200" u="none" dirty="0" smtClean="0">
                          <a:solidFill>
                            <a:schemeClr val="bg1"/>
                          </a:solidFill>
                        </a:rPr>
                        <a:t>）</a:t>
                      </a:r>
                      <a:endParaRPr kumimoji="1" lang="ja-JP" altLang="en-US" sz="1200" u="none" dirty="0">
                        <a:solidFill>
                          <a:schemeClr val="bg1"/>
                        </a:solidFill>
                      </a:endParaRPr>
                    </a:p>
                  </a:txBody>
                  <a:tcPr>
                    <a:solidFill>
                      <a:schemeClr val="accent1"/>
                    </a:solidFill>
                  </a:tcPr>
                </a:tc>
                <a:tc>
                  <a:txBody>
                    <a:bodyPr/>
                    <a:lstStyle/>
                    <a:p>
                      <a:pPr algn="ctr"/>
                      <a:r>
                        <a:rPr kumimoji="1" lang="ja-JP" altLang="en-US" sz="1200" u="none" dirty="0" smtClean="0">
                          <a:solidFill>
                            <a:schemeClr val="bg1"/>
                          </a:solidFill>
                        </a:rPr>
                        <a:t>主な成果</a:t>
                      </a:r>
                      <a:endParaRPr kumimoji="1" lang="en-US" altLang="ja-JP" sz="1200" u="none" dirty="0" smtClean="0">
                        <a:solidFill>
                          <a:schemeClr val="bg1"/>
                        </a:solidFill>
                      </a:endParaRPr>
                    </a:p>
                    <a:p>
                      <a:pPr algn="ctr"/>
                      <a:r>
                        <a:rPr kumimoji="1" lang="ja-JP" altLang="en-US" sz="1200" u="none" dirty="0" smtClean="0">
                          <a:solidFill>
                            <a:schemeClr val="bg1"/>
                          </a:solidFill>
                        </a:rPr>
                        <a:t>（</a:t>
                      </a:r>
                      <a:r>
                        <a:rPr kumimoji="1" lang="en-US" altLang="ja-JP" sz="1200" u="none" dirty="0" smtClean="0">
                          <a:solidFill>
                            <a:schemeClr val="bg1"/>
                          </a:solidFill>
                        </a:rPr>
                        <a:t>Outcome</a:t>
                      </a:r>
                      <a:r>
                        <a:rPr kumimoji="1" lang="ja-JP" altLang="en-US" sz="1200" u="none" dirty="0" smtClean="0">
                          <a:solidFill>
                            <a:schemeClr val="bg1"/>
                          </a:solidFill>
                        </a:rPr>
                        <a:t>）</a:t>
                      </a:r>
                      <a:endParaRPr kumimoji="1" lang="ja-JP" altLang="en-US" sz="1200" u="none" dirty="0">
                        <a:solidFill>
                          <a:schemeClr val="bg1"/>
                        </a:solidFill>
                      </a:endParaRPr>
                    </a:p>
                  </a:txBody>
                  <a:tcPr>
                    <a:solidFill>
                      <a:schemeClr val="accent1"/>
                    </a:solidFill>
                  </a:tcPr>
                </a:tc>
              </a:tr>
              <a:tr h="5262807">
                <a:tc>
                  <a:txBody>
                    <a:bodyPr/>
                    <a:lstStyle/>
                    <a:p>
                      <a:r>
                        <a:rPr kumimoji="1" lang="ja-JP" altLang="en-US" sz="1200" u="none" kern="1200" baseline="0" dirty="0" smtClean="0">
                          <a:solidFill>
                            <a:schemeClr val="tx1"/>
                          </a:solidFill>
                        </a:rPr>
                        <a:t>・再開発地区などを中心に、地域における良好な環境や地域の価値を維持・向上させるための、住民・事業主・地権者等による主体的な取組み、いわゆるエリアマネジメントの機運が高まっていた。 </a:t>
                      </a:r>
                      <a:endParaRPr kumimoji="1" lang="en-US" altLang="ja-JP" sz="1200" u="none" kern="1200" baseline="0" dirty="0" smtClean="0">
                        <a:solidFill>
                          <a:schemeClr val="tx1"/>
                        </a:solidFill>
                      </a:endParaRPr>
                    </a:p>
                    <a:p>
                      <a:r>
                        <a:rPr kumimoji="1" lang="ja-JP" altLang="en-US" sz="1200" u="none" kern="1200" baseline="0" dirty="0" smtClean="0">
                          <a:solidFill>
                            <a:schemeClr val="tx1"/>
                          </a:solidFill>
                        </a:rPr>
                        <a:t>（うめきた先行開発地区、西梅田地区、大阪ビジネスパーク地区など）</a:t>
                      </a:r>
                      <a:endParaRPr kumimoji="1" lang="ja-JP" altLang="en-US" sz="1200" u="none" kern="1200" baseline="0" dirty="0" smtClean="0">
                        <a:solidFill>
                          <a:schemeClr val="tx1"/>
                        </a:solidFill>
                        <a:latin typeface="+mn-ea"/>
                        <a:ea typeface="+mn-ea"/>
                        <a:cs typeface="+mn-cs"/>
                      </a:endParaRPr>
                    </a:p>
                  </a:txBody>
                  <a:tcPr/>
                </a:tc>
                <a:tc>
                  <a:txBody>
                    <a:bodyPr/>
                    <a:lstStyle/>
                    <a:p>
                      <a:pPr algn="l"/>
                      <a:r>
                        <a:rPr kumimoji="1" lang="ja-JP" altLang="en-US" sz="1200" u="none" kern="1200" baseline="0" dirty="0" smtClean="0">
                          <a:solidFill>
                            <a:schemeClr val="tx1"/>
                          </a:solidFill>
                        </a:rPr>
                        <a:t>・</a:t>
                      </a:r>
                      <a:r>
                        <a:rPr lang="ja-JP" altLang="en-US" sz="1200" u="none" baseline="0" dirty="0" smtClean="0">
                          <a:solidFill>
                            <a:schemeClr val="tx1"/>
                          </a:solidFill>
                        </a:rPr>
                        <a:t>欧米等で成果を上げている、</a:t>
                      </a:r>
                      <a:r>
                        <a:rPr lang="ja-JP" altLang="en-US" sz="1200" u="none" strike="noStrike" baseline="0" dirty="0" smtClean="0">
                          <a:solidFill>
                            <a:schemeClr val="tx1"/>
                          </a:solidFill>
                        </a:rPr>
                        <a:t>特定の地区を対象にその地区内の資産保有者等から集める資金をもとに、地区の発展に資する組織づくり及び資金調達</a:t>
                      </a:r>
                      <a:r>
                        <a:rPr lang="ja-JP" altLang="en-US" sz="1200" u="none" baseline="0" dirty="0" smtClean="0">
                          <a:solidFill>
                            <a:schemeClr val="tx1"/>
                          </a:solidFill>
                        </a:rPr>
                        <a:t>の仕組み＝ＢＩＤ制度の導入</a:t>
                      </a:r>
                      <a:r>
                        <a:rPr kumimoji="1" lang="ja-JP" altLang="en-US" sz="1200" u="none" kern="1200" baseline="0" dirty="0" smtClean="0">
                          <a:solidFill>
                            <a:schemeClr val="tx1"/>
                          </a:solidFill>
                        </a:rPr>
                        <a:t>。</a:t>
                      </a:r>
                      <a:endParaRPr kumimoji="1" lang="en-US" altLang="ja-JP" sz="1200" u="none" kern="1200" baseline="0" dirty="0" smtClean="0">
                        <a:solidFill>
                          <a:schemeClr val="tx1"/>
                        </a:solidFill>
                      </a:endParaRPr>
                    </a:p>
                    <a:p>
                      <a:pPr algn="l"/>
                      <a:endParaRPr kumimoji="1" lang="en-US" altLang="ja-JP" sz="1200" u="none" kern="1200" baseline="0" dirty="0" smtClean="0">
                        <a:solidFill>
                          <a:schemeClr val="tx1"/>
                        </a:solidFill>
                      </a:endParaRPr>
                    </a:p>
                    <a:p>
                      <a:pPr algn="l"/>
                      <a:r>
                        <a:rPr kumimoji="1" lang="ja-JP" altLang="en-US" sz="1200" u="none" kern="1200" baseline="0" dirty="0" smtClean="0">
                          <a:solidFill>
                            <a:schemeClr val="tx1"/>
                          </a:solidFill>
                        </a:rPr>
                        <a:t>⇒別紙</a:t>
                      </a:r>
                      <a:r>
                        <a:rPr kumimoji="1" lang="en-US" altLang="ja-JP" sz="1200" u="none" kern="1200" baseline="0" dirty="0" smtClean="0">
                          <a:solidFill>
                            <a:schemeClr val="tx1"/>
                          </a:solidFill>
                        </a:rPr>
                        <a:t>1</a:t>
                      </a:r>
                      <a:r>
                        <a:rPr kumimoji="1" lang="ja-JP" altLang="en-US" sz="1200" u="none" kern="1200" baseline="0" dirty="0" err="1" smtClean="0">
                          <a:solidFill>
                            <a:schemeClr val="tx1"/>
                          </a:solidFill>
                        </a:rPr>
                        <a:t>、</a:t>
                      </a:r>
                      <a:r>
                        <a:rPr kumimoji="1" lang="ja-JP" altLang="en-US" sz="1200" u="none" kern="1200" baseline="0" dirty="0" smtClean="0">
                          <a:solidFill>
                            <a:schemeClr val="tx1"/>
                          </a:solidFill>
                        </a:rPr>
                        <a:t>別紙</a:t>
                      </a:r>
                      <a:r>
                        <a:rPr kumimoji="1" lang="en-US" altLang="ja-JP" sz="1200" u="none" kern="1200" baseline="0" dirty="0" smtClean="0">
                          <a:solidFill>
                            <a:schemeClr val="tx1"/>
                          </a:solidFill>
                        </a:rPr>
                        <a:t>2</a:t>
                      </a:r>
                      <a:r>
                        <a:rPr kumimoji="1" lang="ja-JP" altLang="en-US" sz="1200" u="none" kern="1200" baseline="0" dirty="0" smtClean="0">
                          <a:solidFill>
                            <a:schemeClr val="tx1"/>
                          </a:solidFill>
                        </a:rPr>
                        <a:t>参照</a:t>
                      </a:r>
                      <a:endParaRPr kumimoji="1" lang="en-US" altLang="ja-JP" sz="1200" u="none" kern="1200" baseline="0" dirty="0" smtClean="0">
                        <a:solidFill>
                          <a:schemeClr val="tx1"/>
                        </a:solidFill>
                      </a:endParaRPr>
                    </a:p>
                    <a:p>
                      <a:endParaRPr kumimoji="1" lang="en-US" altLang="ja-JP" sz="1200" u="none" kern="1200" baseline="0" dirty="0" smtClean="0">
                        <a:solidFill>
                          <a:schemeClr val="tx1"/>
                        </a:solidFill>
                      </a:endParaRPr>
                    </a:p>
                    <a:p>
                      <a:endParaRPr kumimoji="1" lang="ja-JP" altLang="en-US" sz="1200" u="none" kern="1200" baseline="0" dirty="0" smtClean="0">
                        <a:solidFill>
                          <a:schemeClr val="tx1"/>
                        </a:solidFill>
                        <a:latin typeface="+mn-ea"/>
                        <a:ea typeface="+mn-ea"/>
                        <a:cs typeface="+mn-cs"/>
                      </a:endParaRPr>
                    </a:p>
                  </a:txBody>
                  <a:tcPr/>
                </a:tc>
                <a:tc>
                  <a:txBody>
                    <a:bodyPr/>
                    <a:lstStyle/>
                    <a:p>
                      <a:r>
                        <a:rPr kumimoji="1" lang="ja-JP" altLang="en-US" sz="1200" u="none" kern="1200" baseline="0" dirty="0" smtClean="0">
                          <a:solidFill>
                            <a:schemeClr val="tx1"/>
                          </a:solidFill>
                        </a:rPr>
                        <a:t>・</a:t>
                      </a:r>
                      <a:r>
                        <a:rPr kumimoji="1" lang="en-US" altLang="ja-JP" sz="1200" u="none" kern="1200" baseline="0" dirty="0" smtClean="0">
                          <a:solidFill>
                            <a:schemeClr val="tx1"/>
                          </a:solidFill>
                        </a:rPr>
                        <a:t>2013</a:t>
                      </a:r>
                      <a:r>
                        <a:rPr kumimoji="1" lang="ja-JP" altLang="en-US" sz="1200" u="none" kern="1200" baseline="0" dirty="0" smtClean="0">
                          <a:solidFill>
                            <a:schemeClr val="tx1"/>
                          </a:solidFill>
                        </a:rPr>
                        <a:t>年</a:t>
                      </a:r>
                      <a:r>
                        <a:rPr kumimoji="1" lang="en-US" altLang="ja-JP" sz="1200" u="none" kern="1200" baseline="0" dirty="0" smtClean="0">
                          <a:solidFill>
                            <a:schemeClr val="tx1"/>
                          </a:solidFill>
                        </a:rPr>
                        <a:t>7</a:t>
                      </a:r>
                      <a:r>
                        <a:rPr kumimoji="1" lang="ja-JP" altLang="en-US" sz="1200" u="none" kern="1200" baseline="0" dirty="0" smtClean="0">
                          <a:solidFill>
                            <a:schemeClr val="tx1"/>
                          </a:solidFill>
                        </a:rPr>
                        <a:t>月に「大阪版ＢＩＤ制度検討会」を設置し、議論。</a:t>
                      </a:r>
                      <a:endParaRPr kumimoji="1" lang="en-US" altLang="ja-JP" sz="1200" u="none" kern="1200" baseline="0" dirty="0" smtClean="0">
                        <a:solidFill>
                          <a:schemeClr val="tx1"/>
                        </a:solidFill>
                      </a:endParaRPr>
                    </a:p>
                    <a:p>
                      <a:endParaRPr kumimoji="1" lang="en-US" altLang="ja-JP" sz="1200" u="none" kern="1200" baseline="0" dirty="0" smtClean="0">
                        <a:solidFill>
                          <a:schemeClr val="tx1"/>
                        </a:solidFill>
                      </a:endParaRPr>
                    </a:p>
                    <a:p>
                      <a:pPr algn="l"/>
                      <a:r>
                        <a:rPr kumimoji="1" lang="ja-JP" altLang="en-US" sz="1200" u="none" dirty="0" smtClean="0">
                          <a:solidFill>
                            <a:schemeClr val="tx1"/>
                          </a:solidFill>
                        </a:rPr>
                        <a:t>・「大阪市エリアマネジメント活動促進条例」の施行。（</a:t>
                      </a:r>
                      <a:r>
                        <a:rPr kumimoji="1" lang="en-US" altLang="ja-JP" sz="1200" u="none" dirty="0" smtClean="0">
                          <a:solidFill>
                            <a:schemeClr val="tx1"/>
                          </a:solidFill>
                        </a:rPr>
                        <a:t>2014.4</a:t>
                      </a:r>
                      <a:r>
                        <a:rPr kumimoji="1" lang="ja-JP" altLang="en-US" sz="1200" u="none" dirty="0" smtClean="0">
                          <a:solidFill>
                            <a:schemeClr val="tx1"/>
                          </a:solidFill>
                        </a:rPr>
                        <a:t>）</a:t>
                      </a:r>
                      <a:endParaRPr kumimoji="1" lang="en-US" altLang="ja-JP" sz="1200" u="none" dirty="0" smtClean="0">
                        <a:solidFill>
                          <a:schemeClr val="tx1"/>
                        </a:solidFill>
                      </a:endParaRPr>
                    </a:p>
                    <a:p>
                      <a:endParaRPr kumimoji="1" lang="en-US" altLang="ja-JP" sz="1200" u="none"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u="none" dirty="0" smtClean="0">
                          <a:solidFill>
                            <a:schemeClr val="tx1"/>
                          </a:solidFill>
                        </a:rPr>
                        <a:t>・（一社）グランフロント大阪ＴＭＯを都市再生推進法人に指定。（</a:t>
                      </a:r>
                      <a:r>
                        <a:rPr kumimoji="1" lang="en-US" altLang="ja-JP" sz="1200" u="none" dirty="0" smtClean="0">
                          <a:solidFill>
                            <a:schemeClr val="tx1"/>
                          </a:solidFill>
                        </a:rPr>
                        <a:t>2014.7</a:t>
                      </a:r>
                      <a:r>
                        <a:rPr kumimoji="1" lang="ja-JP" altLang="en-US" sz="1200" u="none" dirty="0" smtClean="0">
                          <a:solidFill>
                            <a:schemeClr val="tx1"/>
                          </a:solidFill>
                        </a:rPr>
                        <a:t>）</a:t>
                      </a:r>
                      <a:endParaRPr kumimoji="1" lang="en-US" altLang="ja-JP" sz="1200" u="none" dirty="0" smtClean="0">
                        <a:solidFill>
                          <a:schemeClr val="tx1"/>
                        </a:solidFill>
                      </a:endParaRPr>
                    </a:p>
                    <a:p>
                      <a:endParaRPr kumimoji="1" lang="en-US" altLang="ja-JP" sz="1200" b="1" u="none" dirty="0" smtClean="0">
                        <a:solidFill>
                          <a:schemeClr val="tx1"/>
                        </a:solidFill>
                      </a:endParaRPr>
                    </a:p>
                    <a:p>
                      <a:r>
                        <a:rPr kumimoji="1" lang="ja-JP" altLang="en-US" sz="1200" u="none" dirty="0" smtClean="0">
                          <a:solidFill>
                            <a:schemeClr val="tx1"/>
                          </a:solidFill>
                        </a:rPr>
                        <a:t>・うめきた先行開発地区において、大阪版</a:t>
                      </a:r>
                      <a:r>
                        <a:rPr kumimoji="1" lang="ja-JP" altLang="en-US" sz="1200" u="none" kern="1200" baseline="0" dirty="0" smtClean="0">
                          <a:solidFill>
                            <a:schemeClr val="tx1"/>
                          </a:solidFill>
                        </a:rPr>
                        <a:t>ＢＩＤ</a:t>
                      </a:r>
                      <a:r>
                        <a:rPr kumimoji="1" lang="ja-JP" altLang="en-US" sz="1200" u="none" dirty="0" smtClean="0">
                          <a:solidFill>
                            <a:schemeClr val="tx1"/>
                          </a:solidFill>
                        </a:rPr>
                        <a:t>制度適用を開始。（</a:t>
                      </a:r>
                      <a:r>
                        <a:rPr kumimoji="1" lang="en-US" altLang="ja-JP" sz="1200" u="none" dirty="0" smtClean="0">
                          <a:solidFill>
                            <a:schemeClr val="tx1"/>
                          </a:solidFill>
                        </a:rPr>
                        <a:t>2015.4</a:t>
                      </a:r>
                      <a:r>
                        <a:rPr kumimoji="1" lang="ja-JP" altLang="en-US" sz="1200" u="none" dirty="0" smtClean="0">
                          <a:solidFill>
                            <a:schemeClr val="tx1"/>
                          </a:solidFill>
                        </a:rPr>
                        <a:t>）</a:t>
                      </a:r>
                      <a:endParaRPr kumimoji="1" lang="ja-JP" altLang="en-US" sz="1200" u="none" dirty="0">
                        <a:solidFill>
                          <a:schemeClr val="tx1"/>
                        </a:solidFill>
                      </a:endParaRPr>
                    </a:p>
                  </a:txBody>
                  <a:tcPr/>
                </a:tc>
                <a:tc>
                  <a:txBody>
                    <a:bodyPr/>
                    <a:lstStyle/>
                    <a:p>
                      <a:pPr algn="l"/>
                      <a:r>
                        <a:rPr kumimoji="1" lang="ja-JP" altLang="en-US" sz="1200" u="none" dirty="0" smtClean="0">
                          <a:solidFill>
                            <a:schemeClr val="tx1"/>
                          </a:solidFill>
                          <a:latin typeface="+mn-ea"/>
                          <a:ea typeface="+mn-ea"/>
                        </a:rPr>
                        <a:t>・うめきた先行開発地区において、華やかで賑わいのある歩行者空間を創出。</a:t>
                      </a:r>
                      <a:endParaRPr kumimoji="1" lang="en-US" altLang="ja-JP" sz="1200" u="none" dirty="0" smtClean="0">
                        <a:solidFill>
                          <a:schemeClr val="tx1"/>
                        </a:solidFill>
                        <a:latin typeface="+mn-ea"/>
                        <a:ea typeface="+mn-ea"/>
                      </a:endParaRPr>
                    </a:p>
                    <a:p>
                      <a:pPr algn="l"/>
                      <a:endParaRPr kumimoji="1" lang="en-US" altLang="ja-JP" sz="1200" u="none" dirty="0" smtClean="0">
                        <a:solidFill>
                          <a:schemeClr val="tx1"/>
                        </a:solidFill>
                        <a:latin typeface="+mn-ea"/>
                        <a:ea typeface="+mn-ea"/>
                      </a:endParaRPr>
                    </a:p>
                    <a:p>
                      <a:pPr algn="l"/>
                      <a:r>
                        <a:rPr kumimoji="1" lang="ja-JP" altLang="en-US" sz="1200" u="none" dirty="0" smtClean="0">
                          <a:solidFill>
                            <a:schemeClr val="tx1"/>
                          </a:solidFill>
                          <a:latin typeface="+mn-ea"/>
                          <a:ea typeface="+mn-ea"/>
                        </a:rPr>
                        <a:t>・道路占用許可特例の対象となる歩道の歩行者交通量の増加。（</a:t>
                      </a:r>
                      <a:r>
                        <a:rPr kumimoji="1" lang="en-US" altLang="ja-JP" sz="1200" u="none" dirty="0" smtClean="0">
                          <a:solidFill>
                            <a:schemeClr val="tx1"/>
                          </a:solidFill>
                          <a:latin typeface="+mn-ea"/>
                          <a:ea typeface="+mn-ea"/>
                        </a:rPr>
                        <a:t>H25</a:t>
                      </a:r>
                      <a:r>
                        <a:rPr kumimoji="1" lang="ja-JP" altLang="en-US" sz="1200" u="none" dirty="0" smtClean="0">
                          <a:solidFill>
                            <a:schemeClr val="tx1"/>
                          </a:solidFill>
                          <a:latin typeface="+mn-ea"/>
                          <a:ea typeface="+mn-ea"/>
                        </a:rPr>
                        <a:t>：</a:t>
                      </a:r>
                      <a:r>
                        <a:rPr kumimoji="1" lang="en-US" altLang="ja-JP" sz="1200" u="none" dirty="0" smtClean="0">
                          <a:solidFill>
                            <a:schemeClr val="tx1"/>
                          </a:solidFill>
                          <a:latin typeface="+mn-ea"/>
                          <a:ea typeface="+mn-ea"/>
                        </a:rPr>
                        <a:t>42,768</a:t>
                      </a:r>
                      <a:r>
                        <a:rPr kumimoji="1" lang="ja-JP" altLang="en-US" sz="1200" u="none" dirty="0" smtClean="0">
                          <a:solidFill>
                            <a:schemeClr val="tx1"/>
                          </a:solidFill>
                          <a:latin typeface="+mn-ea"/>
                          <a:ea typeface="+mn-ea"/>
                        </a:rPr>
                        <a:t>人⇒</a:t>
                      </a:r>
                      <a:r>
                        <a:rPr kumimoji="1" lang="en-US" altLang="ja-JP" sz="1200" u="none" dirty="0" smtClean="0">
                          <a:solidFill>
                            <a:schemeClr val="tx1"/>
                          </a:solidFill>
                          <a:latin typeface="+mn-ea"/>
                          <a:ea typeface="+mn-ea"/>
                        </a:rPr>
                        <a:t>H29</a:t>
                      </a:r>
                      <a:r>
                        <a:rPr kumimoji="1" lang="ja-JP" altLang="en-US" sz="1200" u="none" dirty="0" smtClean="0">
                          <a:solidFill>
                            <a:schemeClr val="tx1"/>
                          </a:solidFill>
                          <a:latin typeface="+mn-ea"/>
                          <a:ea typeface="+mn-ea"/>
                        </a:rPr>
                        <a:t>：</a:t>
                      </a:r>
                      <a:r>
                        <a:rPr kumimoji="1" lang="en-US" altLang="ja-JP" sz="1200" u="none" dirty="0" smtClean="0">
                          <a:solidFill>
                            <a:schemeClr val="tx1"/>
                          </a:solidFill>
                          <a:latin typeface="+mn-ea"/>
                          <a:ea typeface="+mn-ea"/>
                        </a:rPr>
                        <a:t>48,842</a:t>
                      </a:r>
                      <a:r>
                        <a:rPr kumimoji="1" lang="ja-JP" altLang="en-US" sz="1200" u="none" dirty="0" smtClean="0">
                          <a:solidFill>
                            <a:schemeClr val="tx1"/>
                          </a:solidFill>
                          <a:latin typeface="+mn-ea"/>
                          <a:ea typeface="+mn-ea"/>
                        </a:rPr>
                        <a:t>人）</a:t>
                      </a:r>
                      <a:endParaRPr kumimoji="1" lang="en-US" altLang="ja-JP" sz="1200" u="none" dirty="0" smtClean="0">
                        <a:solidFill>
                          <a:schemeClr val="tx1"/>
                        </a:solidFill>
                        <a:latin typeface="+mn-ea"/>
                        <a:ea typeface="+mn-ea"/>
                      </a:endParaRPr>
                    </a:p>
                    <a:p>
                      <a:pPr algn="l"/>
                      <a:endParaRPr kumimoji="1" lang="en-US" altLang="ja-JP" sz="1200" u="none" dirty="0" smtClean="0">
                        <a:solidFill>
                          <a:schemeClr val="tx1"/>
                        </a:solidFill>
                        <a:latin typeface="+mn-ea"/>
                        <a:ea typeface="+mn-ea"/>
                      </a:endParaRPr>
                    </a:p>
                    <a:p>
                      <a:pPr algn="l"/>
                      <a:r>
                        <a:rPr kumimoji="1" lang="ja-JP" altLang="en-US" sz="1200" u="none" dirty="0" smtClean="0">
                          <a:solidFill>
                            <a:schemeClr val="tx1"/>
                          </a:solidFill>
                          <a:latin typeface="+mn-ea"/>
                          <a:ea typeface="+mn-ea"/>
                        </a:rPr>
                        <a:t>・歩行者空間が魅力的であると感じる人の割合の増加。</a:t>
                      </a:r>
                      <a:endParaRPr kumimoji="1" lang="en-US" altLang="ja-JP" sz="1200" u="none" dirty="0" smtClean="0">
                        <a:solidFill>
                          <a:schemeClr val="tx1"/>
                        </a:solidFill>
                        <a:latin typeface="+mn-ea"/>
                        <a:ea typeface="+mn-ea"/>
                      </a:endParaRPr>
                    </a:p>
                    <a:p>
                      <a:pPr algn="l"/>
                      <a:r>
                        <a:rPr kumimoji="1" lang="ja-JP" altLang="en-US" sz="1200" u="none" dirty="0" smtClean="0">
                          <a:solidFill>
                            <a:schemeClr val="tx1"/>
                          </a:solidFill>
                          <a:latin typeface="+mn-ea"/>
                          <a:ea typeface="+mn-ea"/>
                        </a:rPr>
                        <a:t>（</a:t>
                      </a:r>
                      <a:r>
                        <a:rPr kumimoji="1" lang="en-US" altLang="ja-JP" sz="1200" u="none" dirty="0" smtClean="0">
                          <a:solidFill>
                            <a:schemeClr val="tx1"/>
                          </a:solidFill>
                          <a:latin typeface="+mn-ea"/>
                          <a:ea typeface="+mn-ea"/>
                        </a:rPr>
                        <a:t>H25</a:t>
                      </a:r>
                      <a:r>
                        <a:rPr kumimoji="1" lang="ja-JP" altLang="en-US" sz="1200" u="none" dirty="0" smtClean="0">
                          <a:solidFill>
                            <a:schemeClr val="tx1"/>
                          </a:solidFill>
                          <a:latin typeface="+mn-ea"/>
                          <a:ea typeface="+mn-ea"/>
                        </a:rPr>
                        <a:t>：</a:t>
                      </a:r>
                      <a:r>
                        <a:rPr kumimoji="1" lang="en-US" altLang="ja-JP" sz="1200" u="none" dirty="0" smtClean="0">
                          <a:solidFill>
                            <a:schemeClr val="tx1"/>
                          </a:solidFill>
                          <a:latin typeface="+mn-ea"/>
                          <a:ea typeface="+mn-ea"/>
                        </a:rPr>
                        <a:t>63%</a:t>
                      </a:r>
                      <a:r>
                        <a:rPr kumimoji="1" lang="ja-JP" altLang="en-US" sz="1200" u="none" dirty="0" smtClean="0">
                          <a:solidFill>
                            <a:schemeClr val="tx1"/>
                          </a:solidFill>
                          <a:latin typeface="+mn-ea"/>
                          <a:ea typeface="+mn-ea"/>
                        </a:rPr>
                        <a:t>⇒</a:t>
                      </a:r>
                      <a:r>
                        <a:rPr kumimoji="1" lang="en-US" altLang="ja-JP" sz="1200" u="none" dirty="0" smtClean="0">
                          <a:solidFill>
                            <a:schemeClr val="tx1"/>
                          </a:solidFill>
                          <a:latin typeface="+mn-ea"/>
                          <a:ea typeface="+mn-ea"/>
                        </a:rPr>
                        <a:t>H29</a:t>
                      </a:r>
                      <a:r>
                        <a:rPr kumimoji="1" lang="ja-JP" altLang="en-US" sz="1200" u="none" dirty="0" smtClean="0">
                          <a:solidFill>
                            <a:schemeClr val="tx1"/>
                          </a:solidFill>
                          <a:latin typeface="+mn-ea"/>
                          <a:ea typeface="+mn-ea"/>
                        </a:rPr>
                        <a:t>：</a:t>
                      </a:r>
                      <a:r>
                        <a:rPr kumimoji="1" lang="en-US" altLang="ja-JP" sz="1200" u="none" dirty="0" smtClean="0">
                          <a:solidFill>
                            <a:schemeClr val="tx1"/>
                          </a:solidFill>
                          <a:latin typeface="+mn-ea"/>
                          <a:ea typeface="+mn-ea"/>
                        </a:rPr>
                        <a:t>80%</a:t>
                      </a:r>
                      <a:r>
                        <a:rPr kumimoji="1" lang="ja-JP" altLang="en-US" sz="1200" u="none" dirty="0" smtClean="0">
                          <a:solidFill>
                            <a:schemeClr val="tx1"/>
                          </a:solidFill>
                          <a:latin typeface="+mn-ea"/>
                          <a:ea typeface="+mn-ea"/>
                        </a:rPr>
                        <a:t>）</a:t>
                      </a:r>
                      <a:endParaRPr kumimoji="1" lang="en-US" altLang="ja-JP" sz="1200" u="none" dirty="0" smtClean="0">
                        <a:solidFill>
                          <a:schemeClr val="tx1"/>
                        </a:solidFill>
                        <a:latin typeface="+mn-ea"/>
                        <a:ea typeface="+mn-ea"/>
                      </a:endParaRPr>
                    </a:p>
                    <a:p>
                      <a:pPr algn="l"/>
                      <a:endParaRPr kumimoji="1" lang="ja-JP" altLang="en-US" sz="1200" u="none" dirty="0">
                        <a:solidFill>
                          <a:schemeClr val="tx1"/>
                        </a:solidFill>
                        <a:latin typeface="+mn-ea"/>
                        <a:ea typeface="+mn-ea"/>
                      </a:endParaRPr>
                    </a:p>
                  </a:txBody>
                  <a:tcPr/>
                </a:tc>
              </a:tr>
            </a:tbl>
          </a:graphicData>
        </a:graphic>
      </p:graphicFrame>
      <p:sp>
        <p:nvSpPr>
          <p:cNvPr id="7" name="テキスト ボックス 6"/>
          <p:cNvSpPr txBox="1"/>
          <p:nvPr/>
        </p:nvSpPr>
        <p:spPr>
          <a:xfrm>
            <a:off x="8388424" y="0"/>
            <a:ext cx="755576" cy="307777"/>
          </a:xfrm>
          <a:prstGeom prst="rect">
            <a:avLst/>
          </a:prstGeom>
          <a:noFill/>
        </p:spPr>
        <p:txBody>
          <a:bodyPr wrap="square" rtlCol="0">
            <a:spAutoFit/>
          </a:bodyPr>
          <a:lstStyle/>
          <a:p>
            <a:r>
              <a:rPr lang="en-US" altLang="ja-JP" sz="1400" dirty="0" smtClean="0"/>
              <a:t>D(109)</a:t>
            </a:r>
            <a:endParaRPr kumimoji="1" lang="en-US" altLang="ja-JP" sz="1400" dirty="0" smtClean="0"/>
          </a:p>
        </p:txBody>
      </p:sp>
      <p:sp>
        <p:nvSpPr>
          <p:cNvPr id="8" name="テキスト ボックス 7"/>
          <p:cNvSpPr txBox="1"/>
          <p:nvPr/>
        </p:nvSpPr>
        <p:spPr>
          <a:xfrm>
            <a:off x="0" y="0"/>
            <a:ext cx="7848000" cy="338554"/>
          </a:xfrm>
          <a:prstGeom prst="rect">
            <a:avLst/>
          </a:prstGeom>
          <a:noFill/>
        </p:spPr>
        <p:txBody>
          <a:bodyPr wrap="square" rtlCol="0">
            <a:spAutoFit/>
          </a:bodyPr>
          <a:lstStyle/>
          <a:p>
            <a:r>
              <a:rPr lang="ja-JP" altLang="en-US" sz="1600" u="sng" dirty="0" smtClean="0"/>
              <a:t>エリアマネジメント活動促進制度の創設</a:t>
            </a:r>
            <a:endParaRPr kumimoji="1" lang="en-US" altLang="ja-JP" sz="1600" u="sng" dirty="0" smtClean="0"/>
          </a:p>
        </p:txBody>
      </p:sp>
      <p:sp>
        <p:nvSpPr>
          <p:cNvPr id="10" name="スライド番号プレースホルダ 7"/>
          <p:cNvSpPr>
            <a:spLocks noGrp="1"/>
          </p:cNvSpPr>
          <p:nvPr>
            <p:ph type="sldNum" sz="quarter" idx="12"/>
          </p:nvPr>
        </p:nvSpPr>
        <p:spPr>
          <a:xfrm>
            <a:off x="8407474" y="6669360"/>
            <a:ext cx="720080" cy="177924"/>
          </a:xfrm>
        </p:spPr>
        <p:txBody>
          <a:bodyPr/>
          <a:lstStyle/>
          <a:p>
            <a:fld id="{C642A59F-ABA9-45BD-BAB7-0C937DC713AD}" type="slidenum">
              <a:rPr kumimoji="1" lang="en-US" altLang="ja-JP" smtClean="0"/>
              <a:t>218</a:t>
            </a:fld>
            <a:endParaRPr kumimoji="1" lang="ja-JP" altLang="en-US" dirty="0"/>
          </a:p>
        </p:txBody>
      </p:sp>
    </p:spTree>
    <p:extLst>
      <p:ext uri="{BB962C8B-B14F-4D97-AF65-F5344CB8AC3E}">
        <p14:creationId xmlns:p14="http://schemas.microsoft.com/office/powerpoint/2010/main" val="3182628484"/>
      </p:ext>
    </p:extLst>
  </p:cSld>
  <p:clrMapOvr>
    <a:masterClrMapping/>
  </p:clrMapOvr>
  <p:timing>
    <p:tnLst>
      <p:par>
        <p:cTn id="1" dur="indefinite" restart="never" nodeType="tmRoot"/>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角丸四角形 9"/>
          <p:cNvSpPr/>
          <p:nvPr/>
        </p:nvSpPr>
        <p:spPr>
          <a:xfrm>
            <a:off x="2660857" y="2734193"/>
            <a:ext cx="1928295" cy="1364389"/>
          </a:xfrm>
          <a:prstGeom prst="roundRect">
            <a:avLst>
              <a:gd name="adj" fmla="val 3640"/>
            </a:avLst>
          </a:prstGeom>
          <a:solidFill>
            <a:schemeClr val="accent6">
              <a:lumMod val="60000"/>
              <a:lumOff val="40000"/>
              <a:alpha val="5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 name="角丸四角形 10"/>
          <p:cNvSpPr/>
          <p:nvPr/>
        </p:nvSpPr>
        <p:spPr>
          <a:xfrm>
            <a:off x="2666421" y="5732131"/>
            <a:ext cx="1928295" cy="910347"/>
          </a:xfrm>
          <a:prstGeom prst="roundRect">
            <a:avLst>
              <a:gd name="adj" fmla="val 3640"/>
            </a:avLst>
          </a:prstGeom>
          <a:solidFill>
            <a:schemeClr val="accent6">
              <a:lumMod val="60000"/>
              <a:lumOff val="40000"/>
              <a:alpha val="5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 name="角丸四角形 8"/>
          <p:cNvSpPr/>
          <p:nvPr/>
        </p:nvSpPr>
        <p:spPr>
          <a:xfrm>
            <a:off x="1265680" y="5732125"/>
            <a:ext cx="1362104" cy="921543"/>
          </a:xfrm>
          <a:prstGeom prst="roundRect">
            <a:avLst>
              <a:gd name="adj" fmla="val 3640"/>
            </a:avLst>
          </a:prstGeom>
          <a:solidFill>
            <a:schemeClr val="accent6">
              <a:lumMod val="60000"/>
              <a:lumOff val="40000"/>
              <a:alpha val="5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 name="角丸四角形 7"/>
          <p:cNvSpPr/>
          <p:nvPr/>
        </p:nvSpPr>
        <p:spPr>
          <a:xfrm>
            <a:off x="1265681" y="2758917"/>
            <a:ext cx="1362104" cy="1339665"/>
          </a:xfrm>
          <a:prstGeom prst="roundRect">
            <a:avLst>
              <a:gd name="adj" fmla="val 3640"/>
            </a:avLst>
          </a:prstGeom>
          <a:solidFill>
            <a:schemeClr val="accent6">
              <a:lumMod val="60000"/>
              <a:lumOff val="40000"/>
              <a:alpha val="5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 name="角丸四角形 6"/>
          <p:cNvSpPr/>
          <p:nvPr/>
        </p:nvSpPr>
        <p:spPr>
          <a:xfrm>
            <a:off x="4704261" y="1199802"/>
            <a:ext cx="4260228" cy="5442676"/>
          </a:xfrm>
          <a:prstGeom prst="roundRect">
            <a:avLst>
              <a:gd name="adj" fmla="val 3640"/>
            </a:avLst>
          </a:prstGeom>
          <a:solidFill>
            <a:schemeClr val="accent6">
              <a:lumMod val="60000"/>
              <a:lumOff val="40000"/>
              <a:alpha val="5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 name="スライド番号プレースホルダー 3"/>
          <p:cNvSpPr>
            <a:spLocks noGrp="1"/>
          </p:cNvSpPr>
          <p:nvPr>
            <p:ph type="sldNum" sz="quarter" idx="12"/>
          </p:nvPr>
        </p:nvSpPr>
        <p:spPr/>
        <p:txBody>
          <a:bodyPr/>
          <a:lstStyle/>
          <a:p>
            <a:fld id="{CCEC3038-1CF1-4B63-9920-55248DCFBA97}" type="slidenum">
              <a:rPr kumimoji="1" lang="ja-JP" altLang="en-US" smtClean="0"/>
              <a:pPr/>
              <a:t>21</a:t>
            </a:fld>
            <a:endParaRPr kumimoji="1" lang="ja-JP" altLang="en-US" dirty="0"/>
          </a:p>
        </p:txBody>
      </p:sp>
      <p:graphicFrame>
        <p:nvGraphicFramePr>
          <p:cNvPr id="5" name="表 4"/>
          <p:cNvGraphicFramePr>
            <a:graphicFrameLocks noGrp="1"/>
          </p:cNvGraphicFramePr>
          <p:nvPr>
            <p:extLst/>
          </p:nvPr>
        </p:nvGraphicFramePr>
        <p:xfrm>
          <a:off x="208540" y="652105"/>
          <a:ext cx="8784977" cy="5967896"/>
        </p:xfrm>
        <a:graphic>
          <a:graphicData uri="http://schemas.openxmlformats.org/drawingml/2006/table">
            <a:tbl>
              <a:tblPr firstRow="1" bandRow="1">
                <a:tableStyleId>{69012ECD-51FC-41F1-AA8D-1B2483CD663E}</a:tableStyleId>
              </a:tblPr>
              <a:tblGrid>
                <a:gridCol w="1080120">
                  <a:extLst>
                    <a:ext uri="{9D8B030D-6E8A-4147-A177-3AD203B41FA5}">
                      <a16:colId xmlns:a16="http://schemas.microsoft.com/office/drawing/2014/main" xmlns="" val="20000"/>
                    </a:ext>
                  </a:extLst>
                </a:gridCol>
                <a:gridCol w="1368152">
                  <a:extLst>
                    <a:ext uri="{9D8B030D-6E8A-4147-A177-3AD203B41FA5}">
                      <a16:colId xmlns:a16="http://schemas.microsoft.com/office/drawing/2014/main" xmlns="" val="20001"/>
                    </a:ext>
                  </a:extLst>
                </a:gridCol>
                <a:gridCol w="2016224">
                  <a:extLst>
                    <a:ext uri="{9D8B030D-6E8A-4147-A177-3AD203B41FA5}">
                      <a16:colId xmlns:a16="http://schemas.microsoft.com/office/drawing/2014/main" xmlns="" val="20002"/>
                    </a:ext>
                  </a:extLst>
                </a:gridCol>
                <a:gridCol w="2208246">
                  <a:extLst>
                    <a:ext uri="{9D8B030D-6E8A-4147-A177-3AD203B41FA5}">
                      <a16:colId xmlns:a16="http://schemas.microsoft.com/office/drawing/2014/main" xmlns="" val="20003"/>
                    </a:ext>
                  </a:extLst>
                </a:gridCol>
                <a:gridCol w="2112235">
                  <a:extLst>
                    <a:ext uri="{9D8B030D-6E8A-4147-A177-3AD203B41FA5}">
                      <a16:colId xmlns:a16="http://schemas.microsoft.com/office/drawing/2014/main" xmlns="" val="20004"/>
                    </a:ext>
                  </a:extLst>
                </a:gridCol>
              </a:tblGrid>
              <a:tr h="508696">
                <a:tc>
                  <a:txBody>
                    <a:bodyPr/>
                    <a:lstStyle/>
                    <a:p>
                      <a:endParaRPr kumimoji="1" lang="ja-JP" altLang="en-US" sz="1400" dirty="0">
                        <a:latin typeface="Meiryo UI" panose="020B0604030504040204" pitchFamily="50" charset="-128"/>
                        <a:ea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ja-JP" altLang="en-US" sz="1400" dirty="0">
                          <a:latin typeface="Meiryo UI" panose="020B0604030504040204" pitchFamily="50" charset="-128"/>
                          <a:ea typeface="Meiryo UI" panose="020B0604030504040204" pitchFamily="50" charset="-128"/>
                        </a:rPr>
                        <a:t>改革以前</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ja-JP" altLang="en-US" sz="1400" dirty="0">
                          <a:latin typeface="Meiryo UI" panose="020B0604030504040204" pitchFamily="50" charset="-128"/>
                          <a:ea typeface="Meiryo UI" panose="020B0604030504040204" pitchFamily="50" charset="-128"/>
                        </a:rPr>
                        <a:t>２０１４．９</a:t>
                      </a:r>
                      <a:endParaRPr kumimoji="1" lang="en-US" altLang="ja-JP" sz="1400" dirty="0">
                        <a:latin typeface="Meiryo UI" panose="020B0604030504040204" pitchFamily="50" charset="-128"/>
                        <a:ea typeface="Meiryo UI" panose="020B0604030504040204" pitchFamily="50" charset="-128"/>
                      </a:endParaRPr>
                    </a:p>
                    <a:p>
                      <a:pPr algn="ctr"/>
                      <a:r>
                        <a:rPr kumimoji="1" lang="ja-JP" altLang="en-US" sz="1400" dirty="0">
                          <a:latin typeface="Meiryo UI" panose="020B0604030504040204" pitchFamily="50" charset="-128"/>
                          <a:ea typeface="Meiryo UI" panose="020B0604030504040204" pitchFamily="50" charset="-128"/>
                        </a:rPr>
                        <a:t>（前回棚卸し時点）</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lg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ja-JP" altLang="en-US" sz="1400" dirty="0">
                          <a:latin typeface="Meiryo UI" panose="020B0604030504040204" pitchFamily="50" charset="-128"/>
                          <a:ea typeface="Meiryo UI" panose="020B0604030504040204" pitchFamily="50" charset="-128"/>
                        </a:rPr>
                        <a:t>２０１８．</a:t>
                      </a:r>
                      <a:r>
                        <a:rPr kumimoji="1" lang="en-US" altLang="ja-JP" sz="1400" dirty="0">
                          <a:latin typeface="Meiryo UI" panose="020B0604030504040204" pitchFamily="50" charset="-128"/>
                          <a:ea typeface="Meiryo UI" panose="020B0604030504040204" pitchFamily="50" charset="-128"/>
                        </a:rPr>
                        <a:t>3</a:t>
                      </a:r>
                    </a:p>
                    <a:p>
                      <a:pPr algn="ctr"/>
                      <a:r>
                        <a:rPr kumimoji="1" lang="ja-JP" altLang="en-US" sz="1400" dirty="0">
                          <a:latin typeface="Meiryo UI" panose="020B0604030504040204" pitchFamily="50" charset="-128"/>
                          <a:ea typeface="Meiryo UI" panose="020B0604030504040204" pitchFamily="50" charset="-128"/>
                        </a:rPr>
                        <a:t>（今回棚卸し時点）</a:t>
                      </a:r>
                    </a:p>
                  </a:txBody>
                  <a:tcPr anchor="ctr">
                    <a:lnL w="12700" cap="flat" cmpd="sng" algn="ctr">
                      <a:solidFill>
                        <a:schemeClr val="tx1"/>
                      </a:solidFill>
                      <a:prstDash val="lgDash"/>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ja-JP" altLang="en-US" sz="1400" dirty="0">
                          <a:latin typeface="Meiryo UI" panose="020B0604030504040204" pitchFamily="50" charset="-128"/>
                          <a:ea typeface="Meiryo UI" panose="020B0604030504040204" pitchFamily="50" charset="-128"/>
                        </a:rPr>
                        <a:t>取組みの達成状況と</a:t>
                      </a:r>
                      <a:endParaRPr kumimoji="1" lang="en-US" altLang="ja-JP" sz="1400" dirty="0">
                        <a:latin typeface="Meiryo UI" panose="020B0604030504040204" pitchFamily="50" charset="-128"/>
                        <a:ea typeface="Meiryo UI" panose="020B0604030504040204" pitchFamily="50" charset="-128"/>
                      </a:endParaRPr>
                    </a:p>
                    <a:p>
                      <a:pPr algn="ctr"/>
                      <a:r>
                        <a:rPr kumimoji="1" lang="ja-JP" altLang="en-US" sz="1400" dirty="0">
                          <a:latin typeface="Meiryo UI" panose="020B0604030504040204" pitchFamily="50" charset="-128"/>
                          <a:ea typeface="Meiryo UI" panose="020B0604030504040204" pitchFamily="50" charset="-128"/>
                        </a:rPr>
                        <a:t>今後の課題</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xmlns="" val="10000"/>
                  </a:ext>
                </a:extLst>
              </a:tr>
              <a:tr h="1526088">
                <a:tc rowSpan="2">
                  <a:txBody>
                    <a:bodyPr/>
                    <a:lstStyle/>
                    <a:p>
                      <a:pPr algn="l"/>
                      <a:r>
                        <a:rPr kumimoji="1" lang="en-US" altLang="ja-JP" sz="1200" dirty="0">
                          <a:latin typeface="Meiryo UI" panose="020B0604030504040204" pitchFamily="50" charset="-128"/>
                          <a:ea typeface="Meiryo UI" panose="020B0604030504040204" pitchFamily="50" charset="-128"/>
                        </a:rPr>
                        <a:t>Ⅰ.</a:t>
                      </a:r>
                    </a:p>
                    <a:p>
                      <a:pPr algn="l"/>
                      <a:r>
                        <a:rPr kumimoji="1" lang="ja-JP" altLang="en-US" sz="1200" dirty="0">
                          <a:latin typeface="Meiryo UI" panose="020B0604030504040204" pitchFamily="50" charset="-128"/>
                          <a:ea typeface="Meiryo UI" panose="020B0604030504040204" pitchFamily="50" charset="-128"/>
                        </a:rPr>
                        <a:t>教育行政の制度改革</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200" dirty="0">
                          <a:latin typeface="Meiryo UI" panose="020B0604030504040204" pitchFamily="50" charset="-128"/>
                          <a:ea typeface="Meiryo UI" panose="020B0604030504040204" pitchFamily="50" charset="-128"/>
                        </a:rPr>
                        <a:t>理念的な</a:t>
                      </a:r>
                      <a:r>
                        <a:rPr kumimoji="1" lang="ja-JP" altLang="en-US" sz="1200" dirty="0">
                          <a:latin typeface="Meiryo UI" panose="020B0604030504040204" pitchFamily="50" charset="-128"/>
                          <a:ea typeface="Meiryo UI" panose="020B0604030504040204" pitchFamily="50" charset="-128"/>
                        </a:rPr>
                        <a:t>教育振興基本計画</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200" u="sng" dirty="0">
                          <a:latin typeface="Meiryo UI" panose="020B0604030504040204" pitchFamily="50" charset="-128"/>
                          <a:ea typeface="Meiryo UI" panose="020B0604030504040204" pitchFamily="50" charset="-128"/>
                        </a:rPr>
                        <a:t>2013</a:t>
                      </a:r>
                      <a:r>
                        <a:rPr kumimoji="1" lang="ja-JP" altLang="en-US" sz="1200" u="sng" dirty="0">
                          <a:latin typeface="Meiryo UI" panose="020B0604030504040204" pitchFamily="50" charset="-128"/>
                          <a:ea typeface="Meiryo UI" panose="020B0604030504040204" pitchFamily="50" charset="-128"/>
                        </a:rPr>
                        <a:t>年</a:t>
                      </a:r>
                      <a:r>
                        <a:rPr kumimoji="1" lang="en-US" altLang="ja-JP" sz="1200" u="sng" dirty="0">
                          <a:latin typeface="Meiryo UI" panose="020B0604030504040204" pitchFamily="50" charset="-128"/>
                          <a:ea typeface="Meiryo UI" panose="020B0604030504040204" pitchFamily="50" charset="-128"/>
                        </a:rPr>
                        <a:t>3</a:t>
                      </a:r>
                      <a:r>
                        <a:rPr kumimoji="1" lang="ja-JP" altLang="en-US" sz="1200" u="sng" dirty="0">
                          <a:latin typeface="Meiryo UI" panose="020B0604030504040204" pitchFamily="50" charset="-128"/>
                          <a:ea typeface="Meiryo UI" panose="020B0604030504040204" pitchFamily="50" charset="-128"/>
                        </a:rPr>
                        <a:t>月</a:t>
                      </a:r>
                      <a:endParaRPr kumimoji="1" lang="en-US" altLang="ja-JP" sz="1200" u="sng" dirty="0">
                        <a:latin typeface="Meiryo UI" panose="020B0604030504040204" pitchFamily="50" charset="-128"/>
                        <a:ea typeface="Meiryo UI" panose="020B0604030504040204" pitchFamily="50" charset="-128"/>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a:latin typeface="Meiryo UI" panose="020B0604030504040204" pitchFamily="50" charset="-128"/>
                          <a:ea typeface="Meiryo UI" panose="020B0604030504040204" pitchFamily="50" charset="-128"/>
                        </a:rPr>
                        <a:t>・教育２条例の教育改革の方向性を踏まえた具体的な教育振興基本計画へ改訂</a:t>
                      </a:r>
                    </a:p>
                  </a:txBody>
                  <a:tcPr>
                    <a:lnL w="12700" cap="flat" cmpd="sng" algn="ctr">
                      <a:solidFill>
                        <a:schemeClr val="tx1"/>
                      </a:solidFill>
                      <a:prstDash val="solid"/>
                      <a:round/>
                      <a:headEnd type="none" w="med" len="med"/>
                      <a:tailEnd type="none" w="med" len="med"/>
                    </a:lnL>
                    <a:lnR w="12700" cap="flat" cmpd="sng" algn="ctr">
                      <a:solidFill>
                        <a:schemeClr val="tx1"/>
                      </a:solidFill>
                      <a:prstDash val="lg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200" u="sng" dirty="0">
                          <a:latin typeface="Meiryo UI" panose="020B0604030504040204" pitchFamily="50" charset="-128"/>
                          <a:ea typeface="Meiryo UI" panose="020B0604030504040204" pitchFamily="50" charset="-128"/>
                        </a:rPr>
                        <a:t>2017</a:t>
                      </a:r>
                      <a:r>
                        <a:rPr kumimoji="1" lang="ja-JP" altLang="en-US" sz="1200" u="sng" dirty="0">
                          <a:latin typeface="Meiryo UI" panose="020B0604030504040204" pitchFamily="50" charset="-128"/>
                          <a:ea typeface="Meiryo UI" panose="020B0604030504040204" pitchFamily="50" charset="-128"/>
                        </a:rPr>
                        <a:t>年</a:t>
                      </a:r>
                      <a:r>
                        <a:rPr kumimoji="1" lang="en-US" altLang="ja-JP" sz="1200" u="sng" dirty="0">
                          <a:latin typeface="Meiryo UI" panose="020B0604030504040204" pitchFamily="50" charset="-128"/>
                          <a:ea typeface="Meiryo UI" panose="020B0604030504040204" pitchFamily="50" charset="-128"/>
                        </a:rPr>
                        <a:t>3</a:t>
                      </a:r>
                      <a:r>
                        <a:rPr kumimoji="1" lang="ja-JP" altLang="en-US" sz="1200" u="sng" dirty="0">
                          <a:latin typeface="Meiryo UI" panose="020B0604030504040204" pitchFamily="50" charset="-128"/>
                          <a:ea typeface="Meiryo UI" panose="020B0604030504040204" pitchFamily="50" charset="-128"/>
                        </a:rPr>
                        <a:t>月</a:t>
                      </a:r>
                      <a:endParaRPr kumimoji="1" lang="en-US" altLang="ja-JP" sz="1200" dirty="0">
                        <a:latin typeface="Meiryo UI" panose="020B0604030504040204" pitchFamily="50" charset="-128"/>
                        <a:ea typeface="Meiryo UI" panose="020B0604030504040204" pitchFamily="50" charset="-128"/>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a:latin typeface="Meiryo UI" panose="020B0604030504040204" pitchFamily="50" charset="-128"/>
                          <a:ea typeface="Meiryo UI" panose="020B0604030504040204" pitchFamily="50" charset="-128"/>
                        </a:rPr>
                        <a:t>・総合教育会議（市長と教育委員の協議）を経て、教育振興基本計画を改訂</a:t>
                      </a:r>
                    </a:p>
                  </a:txBody>
                  <a:tcPr>
                    <a:lnL w="12700" cap="flat" cmpd="sng" algn="ctr">
                      <a:solidFill>
                        <a:schemeClr val="tx1"/>
                      </a:solidFill>
                      <a:prstDash val="lgDash"/>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a:r>
                        <a:rPr kumimoji="1" lang="ja-JP" altLang="en-US" sz="1200" dirty="0">
                          <a:latin typeface="Meiryo UI" panose="020B0604030504040204" pitchFamily="50" charset="-128"/>
                          <a:ea typeface="Meiryo UI" panose="020B0604030504040204" pitchFamily="50" charset="-128"/>
                        </a:rPr>
                        <a:t>・首長意向の反映（総合教育会議による、教育目標とその達成のための施策設定）及び教育内容と仕組みの改革が進んでいる</a:t>
                      </a:r>
                      <a:endParaRPr kumimoji="1" lang="en-US" altLang="ja-JP" sz="1200" dirty="0">
                        <a:latin typeface="Meiryo UI" panose="020B0604030504040204" pitchFamily="50" charset="-128"/>
                        <a:ea typeface="Meiryo UI" panose="020B0604030504040204" pitchFamily="50" charset="-128"/>
                      </a:endParaRPr>
                    </a:p>
                    <a:p>
                      <a:pPr algn="l"/>
                      <a:r>
                        <a:rPr kumimoji="1" lang="ja-JP" altLang="en-US" sz="1200" dirty="0">
                          <a:latin typeface="Meiryo UI" panose="020B0604030504040204" pitchFamily="50" charset="-128"/>
                          <a:ea typeface="Meiryo UI" panose="020B0604030504040204" pitchFamily="50" charset="-128"/>
                        </a:rPr>
                        <a:t>・総合教育会議</a:t>
                      </a:r>
                      <a:endParaRPr kumimoji="1" lang="en-US" altLang="ja-JP" sz="1200" dirty="0">
                        <a:latin typeface="Meiryo UI" panose="020B0604030504040204" pitchFamily="50" charset="-128"/>
                        <a:ea typeface="Meiryo UI" panose="020B0604030504040204" pitchFamily="50" charset="-128"/>
                      </a:endParaRPr>
                    </a:p>
                    <a:p>
                      <a:pPr algn="l"/>
                      <a:r>
                        <a:rPr kumimoji="1" lang="ja-JP" altLang="en-US" sz="1200" dirty="0">
                          <a:latin typeface="Meiryo UI" panose="020B0604030504040204" pitchFamily="50" charset="-128"/>
                          <a:ea typeface="Meiryo UI" panose="020B0604030504040204" pitchFamily="50" charset="-128"/>
                        </a:rPr>
                        <a:t>　</a:t>
                      </a:r>
                      <a:r>
                        <a:rPr kumimoji="1" lang="en-US" altLang="ja-JP" sz="1200" dirty="0">
                          <a:latin typeface="Meiryo UI" panose="020B0604030504040204" pitchFamily="50" charset="-128"/>
                          <a:ea typeface="Meiryo UI" panose="020B0604030504040204" pitchFamily="50" charset="-128"/>
                        </a:rPr>
                        <a:t>2015</a:t>
                      </a:r>
                      <a:r>
                        <a:rPr kumimoji="1" lang="ja-JP" altLang="en-US" sz="1200" dirty="0">
                          <a:latin typeface="Meiryo UI" panose="020B0604030504040204" pitchFamily="50" charset="-128"/>
                          <a:ea typeface="Meiryo UI" panose="020B0604030504040204" pitchFamily="50" charset="-128"/>
                        </a:rPr>
                        <a:t>年</a:t>
                      </a:r>
                      <a:r>
                        <a:rPr kumimoji="1" lang="en-US" altLang="ja-JP" sz="1200" dirty="0">
                          <a:latin typeface="Meiryo UI" panose="020B0604030504040204" pitchFamily="50" charset="-128"/>
                          <a:ea typeface="Meiryo UI" panose="020B0604030504040204" pitchFamily="50" charset="-128"/>
                        </a:rPr>
                        <a:t>:2</a:t>
                      </a:r>
                      <a:r>
                        <a:rPr kumimoji="1" lang="ja-JP" altLang="en-US" sz="1200" dirty="0">
                          <a:latin typeface="Meiryo UI" panose="020B0604030504040204" pitchFamily="50" charset="-128"/>
                          <a:ea typeface="Meiryo UI" panose="020B0604030504040204" pitchFamily="50" charset="-128"/>
                        </a:rPr>
                        <a:t>回、</a:t>
                      </a:r>
                      <a:r>
                        <a:rPr kumimoji="1" lang="en-US" altLang="ja-JP" sz="1200" dirty="0">
                          <a:latin typeface="Meiryo UI" panose="020B0604030504040204" pitchFamily="50" charset="-128"/>
                          <a:ea typeface="Meiryo UI" panose="020B0604030504040204" pitchFamily="50" charset="-128"/>
                        </a:rPr>
                        <a:t>2016</a:t>
                      </a:r>
                      <a:r>
                        <a:rPr kumimoji="1" lang="ja-JP" altLang="en-US" sz="1200" dirty="0">
                          <a:latin typeface="Meiryo UI" panose="020B0604030504040204" pitchFamily="50" charset="-128"/>
                          <a:ea typeface="Meiryo UI" panose="020B0604030504040204" pitchFamily="50" charset="-128"/>
                        </a:rPr>
                        <a:t>年</a:t>
                      </a:r>
                      <a:r>
                        <a:rPr kumimoji="1" lang="en-US" altLang="ja-JP" sz="1200" dirty="0">
                          <a:latin typeface="Meiryo UI" panose="020B0604030504040204" pitchFamily="50" charset="-128"/>
                          <a:ea typeface="Meiryo UI" panose="020B0604030504040204" pitchFamily="50" charset="-128"/>
                        </a:rPr>
                        <a:t>:8</a:t>
                      </a:r>
                      <a:r>
                        <a:rPr kumimoji="1" lang="ja-JP" altLang="en-US" sz="1200" dirty="0">
                          <a:latin typeface="Meiryo UI" panose="020B0604030504040204" pitchFamily="50" charset="-128"/>
                          <a:ea typeface="Meiryo UI" panose="020B0604030504040204" pitchFamily="50" charset="-128"/>
                        </a:rPr>
                        <a:t>回</a:t>
                      </a:r>
                    </a:p>
                    <a:p>
                      <a:pPr algn="l"/>
                      <a:r>
                        <a:rPr kumimoji="1" lang="ja-JP" altLang="en-US" sz="1200" dirty="0">
                          <a:latin typeface="Meiryo UI" panose="020B0604030504040204" pitchFamily="50" charset="-128"/>
                          <a:ea typeface="Meiryo UI" panose="020B0604030504040204" pitchFamily="50" charset="-128"/>
                        </a:rPr>
                        <a:t>　</a:t>
                      </a:r>
                      <a:r>
                        <a:rPr kumimoji="1" lang="en-US" altLang="ja-JP" sz="1200" dirty="0">
                          <a:solidFill>
                            <a:schemeClr val="tx1"/>
                          </a:solidFill>
                          <a:latin typeface="Meiryo UI" panose="020B0604030504040204" pitchFamily="50" charset="-128"/>
                          <a:ea typeface="Meiryo UI" panose="020B0604030504040204" pitchFamily="50" charset="-128"/>
                        </a:rPr>
                        <a:t>2017</a:t>
                      </a:r>
                      <a:r>
                        <a:rPr kumimoji="1" lang="ja-JP" altLang="en-US" sz="1200" dirty="0">
                          <a:solidFill>
                            <a:schemeClr val="tx1"/>
                          </a:solidFill>
                          <a:latin typeface="Meiryo UI" panose="020B0604030504040204" pitchFamily="50" charset="-128"/>
                          <a:ea typeface="Meiryo UI" panose="020B0604030504040204" pitchFamily="50" charset="-128"/>
                        </a:rPr>
                        <a:t>年</a:t>
                      </a:r>
                      <a:r>
                        <a:rPr kumimoji="1" lang="en-US" altLang="ja-JP" sz="1200" dirty="0">
                          <a:solidFill>
                            <a:schemeClr val="tx1"/>
                          </a:solidFill>
                          <a:latin typeface="Meiryo UI" panose="020B0604030504040204" pitchFamily="50" charset="-128"/>
                          <a:ea typeface="Meiryo UI" panose="020B0604030504040204" pitchFamily="50" charset="-128"/>
                        </a:rPr>
                        <a:t>:3</a:t>
                      </a:r>
                      <a:r>
                        <a:rPr kumimoji="1" lang="ja-JP" altLang="en-US" sz="1200" dirty="0">
                          <a:solidFill>
                            <a:schemeClr val="tx1"/>
                          </a:solidFill>
                          <a:latin typeface="Meiryo UI" panose="020B0604030504040204" pitchFamily="50" charset="-128"/>
                          <a:ea typeface="Meiryo UI" panose="020B0604030504040204" pitchFamily="50" charset="-128"/>
                        </a:rPr>
                        <a:t>回</a:t>
                      </a:r>
                      <a:r>
                        <a:rPr kumimoji="1" lang="ja-JP" altLang="en-US" sz="900" dirty="0">
                          <a:solidFill>
                            <a:schemeClr val="tx1"/>
                          </a:solidFill>
                          <a:latin typeface="Meiryo UI" panose="020B0604030504040204" pitchFamily="50" charset="-128"/>
                          <a:ea typeface="Meiryo UI" panose="020B0604030504040204" pitchFamily="50" charset="-128"/>
                        </a:rPr>
                        <a:t>（</a:t>
                      </a:r>
                      <a:r>
                        <a:rPr kumimoji="1" lang="en-US" altLang="ja-JP" sz="900" dirty="0">
                          <a:solidFill>
                            <a:schemeClr val="tx1"/>
                          </a:solidFill>
                          <a:latin typeface="Meiryo UI" panose="020B0604030504040204" pitchFamily="50" charset="-128"/>
                          <a:ea typeface="Meiryo UI" panose="020B0604030504040204" pitchFamily="50" charset="-128"/>
                        </a:rPr>
                        <a:t>2018.3</a:t>
                      </a:r>
                      <a:r>
                        <a:rPr kumimoji="1" lang="ja-JP" altLang="en-US" sz="900" dirty="0">
                          <a:solidFill>
                            <a:schemeClr val="tx1"/>
                          </a:solidFill>
                          <a:latin typeface="Meiryo UI" panose="020B0604030504040204" pitchFamily="50" charset="-128"/>
                          <a:ea typeface="Meiryo UI" panose="020B0604030504040204" pitchFamily="50" charset="-128"/>
                        </a:rPr>
                        <a:t>月時点）</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xmlns="" val="10001"/>
                  </a:ext>
                </a:extLst>
              </a:tr>
              <a:tr h="1346548">
                <a:tc vMerge="1">
                  <a:txBody>
                    <a:bodyPr/>
                    <a:lstStyle/>
                    <a:p>
                      <a:endParaRPr lang="ja-JP" altLang="en-US" sz="14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r>
                        <a:rPr lang="ja-JP" altLang="en-US" sz="1200" u="none" dirty="0">
                          <a:solidFill>
                            <a:schemeClr val="tx1"/>
                          </a:solidFill>
                          <a:latin typeface="Meiryo UI" panose="020B0604030504040204" pitchFamily="50" charset="-128"/>
                          <a:ea typeface="Meiryo UI" panose="020B0604030504040204" pitchFamily="50" charset="-128"/>
                        </a:rPr>
                        <a:t>状況が異なる</a:t>
                      </a:r>
                      <a:r>
                        <a:rPr lang="en-US" altLang="ja-JP" sz="1200" u="none" dirty="0">
                          <a:solidFill>
                            <a:schemeClr val="tx1"/>
                          </a:solidFill>
                          <a:latin typeface="Meiryo UI" panose="020B0604030504040204" pitchFamily="50" charset="-128"/>
                          <a:ea typeface="Meiryo UI" panose="020B0604030504040204" pitchFamily="50" charset="-128"/>
                        </a:rPr>
                        <a:t>430</a:t>
                      </a:r>
                      <a:r>
                        <a:rPr lang="ja-JP" altLang="en-US" sz="1200" u="none" dirty="0">
                          <a:solidFill>
                            <a:schemeClr val="tx1"/>
                          </a:solidFill>
                          <a:latin typeface="Meiryo UI" panose="020B0604030504040204" pitchFamily="50" charset="-128"/>
                          <a:ea typeface="Meiryo UI" panose="020B0604030504040204" pitchFamily="50" charset="-128"/>
                        </a:rPr>
                        <a:t>以上の小中学校を一つの教育委員会がマネジメントするには限界がある</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ja-JP" sz="1200" u="none" dirty="0">
                          <a:solidFill>
                            <a:schemeClr val="tx1"/>
                          </a:solidFill>
                          <a:latin typeface="Meiryo UI" panose="020B0604030504040204" pitchFamily="50" charset="-128"/>
                          <a:ea typeface="Meiryo UI" panose="020B0604030504040204" pitchFamily="50" charset="-128"/>
                        </a:rPr>
                        <a:t>―</a:t>
                      </a:r>
                      <a:endParaRPr lang="ja-JP" altLang="en-US" sz="1200" u="none" dirty="0">
                        <a:solidFill>
                          <a:schemeClr val="tx1"/>
                        </a:solidFill>
                        <a:latin typeface="Meiryo UI" panose="020B0604030504040204" pitchFamily="50" charset="-128"/>
                        <a:ea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lg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a:r>
                        <a:rPr kumimoji="1" lang="en-US" altLang="ja-JP" sz="1200" u="sng" dirty="0">
                          <a:solidFill>
                            <a:schemeClr val="tx1"/>
                          </a:solidFill>
                          <a:latin typeface="Meiryo UI" panose="020B0604030504040204" pitchFamily="50" charset="-128"/>
                          <a:ea typeface="Meiryo UI" panose="020B0604030504040204" pitchFamily="50" charset="-128"/>
                        </a:rPr>
                        <a:t>2015</a:t>
                      </a:r>
                      <a:r>
                        <a:rPr kumimoji="1" lang="ja-JP" altLang="en-US" sz="1200" u="sng" dirty="0">
                          <a:solidFill>
                            <a:schemeClr val="tx1"/>
                          </a:solidFill>
                          <a:latin typeface="Meiryo UI" panose="020B0604030504040204" pitchFamily="50" charset="-128"/>
                          <a:ea typeface="Meiryo UI" panose="020B0604030504040204" pitchFamily="50" charset="-128"/>
                        </a:rPr>
                        <a:t>年度～</a:t>
                      </a:r>
                      <a:endParaRPr kumimoji="1" lang="en-US" altLang="ja-JP" sz="1200" u="sng" dirty="0">
                        <a:solidFill>
                          <a:schemeClr val="tx1"/>
                        </a:solidFill>
                        <a:latin typeface="Meiryo UI" panose="020B0604030504040204" pitchFamily="50" charset="-128"/>
                        <a:ea typeface="Meiryo UI" panose="020B0604030504040204" pitchFamily="50" charset="-128"/>
                      </a:endParaRPr>
                    </a:p>
                    <a:p>
                      <a:pPr algn="l"/>
                      <a:r>
                        <a:rPr kumimoji="1" lang="ja-JP" altLang="en-US" sz="1200" u="none" dirty="0">
                          <a:solidFill>
                            <a:schemeClr val="tx1"/>
                          </a:solidFill>
                          <a:latin typeface="Meiryo UI" panose="020B0604030504040204" pitchFamily="50" charset="-128"/>
                          <a:ea typeface="Meiryo UI" panose="020B0604030504040204" pitchFamily="50" charset="-128"/>
                        </a:rPr>
                        <a:t>・分権型教育行政への転換</a:t>
                      </a:r>
                      <a:endParaRPr kumimoji="1" lang="en-US" altLang="ja-JP" sz="1200" u="none" dirty="0">
                        <a:solidFill>
                          <a:schemeClr val="tx1"/>
                        </a:solidFill>
                        <a:latin typeface="Meiryo UI" panose="020B0604030504040204" pitchFamily="50" charset="-128"/>
                        <a:ea typeface="Meiryo UI" panose="020B0604030504040204" pitchFamily="50" charset="-128"/>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u="none" dirty="0">
                          <a:solidFill>
                            <a:schemeClr val="tx1"/>
                          </a:solidFill>
                          <a:latin typeface="Meiryo UI" panose="020B0604030504040204" pitchFamily="50" charset="-128"/>
                          <a:ea typeface="Meiryo UI" panose="020B0604030504040204" pitchFamily="50" charset="-128"/>
                        </a:rPr>
                        <a:t>（保護者区民等参画のための会議や区教育行政連絡会議を開催）</a:t>
                      </a:r>
                      <a:endParaRPr kumimoji="1" lang="en-US" altLang="ja-JP" sz="1200" u="none" dirty="0">
                        <a:solidFill>
                          <a:schemeClr val="tx1"/>
                        </a:solidFill>
                        <a:latin typeface="Meiryo UI" panose="020B0604030504040204" pitchFamily="50" charset="-128"/>
                        <a:ea typeface="Meiryo UI" panose="020B0604030504040204" pitchFamily="50" charset="-128"/>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200" u="sng" dirty="0">
                          <a:solidFill>
                            <a:schemeClr val="tx1"/>
                          </a:solidFill>
                          <a:latin typeface="Meiryo UI" panose="020B0604030504040204" pitchFamily="50" charset="-128"/>
                          <a:ea typeface="Meiryo UI" panose="020B0604030504040204" pitchFamily="50" charset="-128"/>
                        </a:rPr>
                        <a:t>2016</a:t>
                      </a:r>
                      <a:r>
                        <a:rPr kumimoji="1" lang="ja-JP" altLang="en-US" sz="1200" u="sng" dirty="0">
                          <a:solidFill>
                            <a:schemeClr val="tx1"/>
                          </a:solidFill>
                          <a:latin typeface="Meiryo UI" panose="020B0604030504040204" pitchFamily="50" charset="-128"/>
                          <a:ea typeface="Meiryo UI" panose="020B0604030504040204" pitchFamily="50" charset="-128"/>
                        </a:rPr>
                        <a:t>年度～</a:t>
                      </a:r>
                      <a:endParaRPr kumimoji="1" lang="en-US" altLang="ja-JP" sz="1200" u="sng" dirty="0">
                        <a:solidFill>
                          <a:schemeClr val="tx1"/>
                        </a:solidFill>
                        <a:latin typeface="Meiryo UI" panose="020B0604030504040204" pitchFamily="50" charset="-128"/>
                        <a:ea typeface="Meiryo UI" panose="020B0604030504040204" pitchFamily="50" charset="-128"/>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u="none" dirty="0">
                          <a:solidFill>
                            <a:schemeClr val="tx1"/>
                          </a:solidFill>
                          <a:latin typeface="Meiryo UI" panose="020B0604030504040204" pitchFamily="50" charset="-128"/>
                          <a:ea typeface="Meiryo UI" panose="020B0604030504040204" pitchFamily="50" charset="-128"/>
                        </a:rPr>
                        <a:t>・</a:t>
                      </a:r>
                      <a:r>
                        <a:rPr kumimoji="1" lang="ja-JP" altLang="en-US" sz="1100" u="none" dirty="0">
                          <a:solidFill>
                            <a:schemeClr val="tx1"/>
                          </a:solidFill>
                          <a:latin typeface="Meiryo UI" panose="020B0604030504040204" pitchFamily="50" charset="-128"/>
                          <a:ea typeface="Meiryo UI" panose="020B0604030504040204" pitchFamily="50" charset="-128"/>
                        </a:rPr>
                        <a:t>区担当教育次長執行枠の設置</a:t>
                      </a:r>
                    </a:p>
                  </a:txBody>
                  <a:tcPr>
                    <a:lnL w="12700" cap="flat" cmpd="sng" algn="ctr">
                      <a:solidFill>
                        <a:schemeClr val="tx1"/>
                      </a:solidFill>
                      <a:prstDash val="lgDash"/>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a:r>
                        <a:rPr kumimoji="1" lang="ja-JP" altLang="en-US" sz="1200" u="none" dirty="0">
                          <a:solidFill>
                            <a:schemeClr val="tx1"/>
                          </a:solidFill>
                          <a:latin typeface="Meiryo UI" panose="020B0604030504040204" pitchFamily="50" charset="-128"/>
                          <a:ea typeface="Meiryo UI" panose="020B0604030504040204" pitchFamily="50" charset="-128"/>
                        </a:rPr>
                        <a:t>・分権型教育行政への転換により、学校の実情に応じたサポートに繋げている</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xmlns="" val="10002"/>
                  </a:ext>
                </a:extLst>
              </a:tr>
              <a:tr h="807929">
                <a:tc rowSpan="3">
                  <a:txBody>
                    <a:bodyPr/>
                    <a:lstStyle/>
                    <a:p>
                      <a:pPr algn="l"/>
                      <a:r>
                        <a:rPr kumimoji="1" lang="en-US" altLang="ja-JP" sz="1200" dirty="0">
                          <a:latin typeface="Meiryo UI" panose="020B0604030504040204" pitchFamily="50" charset="-128"/>
                          <a:ea typeface="Meiryo UI" panose="020B0604030504040204" pitchFamily="50" charset="-128"/>
                        </a:rPr>
                        <a:t>Ⅱ.</a:t>
                      </a:r>
                    </a:p>
                    <a:p>
                      <a:pPr algn="l"/>
                      <a:r>
                        <a:rPr kumimoji="1" lang="ja-JP" altLang="en-US" sz="1200" dirty="0">
                          <a:latin typeface="Meiryo UI" panose="020B0604030504040204" pitchFamily="50" charset="-128"/>
                          <a:ea typeface="Meiryo UI" panose="020B0604030504040204" pitchFamily="50" charset="-128"/>
                        </a:rPr>
                        <a:t>学校運営の制度改革</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200" u="none" dirty="0">
                          <a:solidFill>
                            <a:schemeClr val="tx1"/>
                          </a:solidFill>
                          <a:latin typeface="Meiryo UI" panose="020B0604030504040204" pitchFamily="50" charset="-128"/>
                          <a:ea typeface="Meiryo UI" panose="020B0604030504040204" pitchFamily="50" charset="-128"/>
                        </a:rPr>
                        <a:t>校長のリーダーシップによる組織マネジメントの未確立</a:t>
                      </a:r>
                      <a:endParaRPr kumimoji="1" lang="ja-JP" altLang="en-US" sz="1200" u="none" dirty="0">
                        <a:solidFill>
                          <a:schemeClr val="tx1"/>
                        </a:solidFill>
                        <a:latin typeface="Meiryo UI" panose="020B0604030504040204" pitchFamily="50" charset="-128"/>
                        <a:ea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r>
                        <a:rPr kumimoji="1" lang="en-US" altLang="ja-JP" sz="1200" u="sng" dirty="0">
                          <a:solidFill>
                            <a:schemeClr val="tx1"/>
                          </a:solidFill>
                          <a:latin typeface="Meiryo UI" panose="020B0604030504040204" pitchFamily="50" charset="-128"/>
                          <a:ea typeface="Meiryo UI" panose="020B0604030504040204" pitchFamily="50" charset="-128"/>
                        </a:rPr>
                        <a:t>2013</a:t>
                      </a:r>
                      <a:r>
                        <a:rPr kumimoji="1" lang="ja-JP" altLang="en-US" sz="1200" u="sng" dirty="0">
                          <a:solidFill>
                            <a:schemeClr val="tx1"/>
                          </a:solidFill>
                          <a:latin typeface="Meiryo UI" panose="020B0604030504040204" pitchFamily="50" charset="-128"/>
                          <a:ea typeface="Meiryo UI" panose="020B0604030504040204" pitchFamily="50" charset="-128"/>
                        </a:rPr>
                        <a:t>年度～</a:t>
                      </a:r>
                      <a:endParaRPr kumimoji="1" lang="en-US" altLang="ja-JP" sz="1200" u="sng" dirty="0">
                        <a:solidFill>
                          <a:schemeClr val="tx1"/>
                        </a:solidFill>
                        <a:latin typeface="Meiryo UI" panose="020B0604030504040204" pitchFamily="50" charset="-128"/>
                        <a:ea typeface="Meiryo UI" panose="020B0604030504040204" pitchFamily="50" charset="-128"/>
                      </a:endParaRPr>
                    </a:p>
                    <a:p>
                      <a:r>
                        <a:rPr kumimoji="1" lang="ja-JP" altLang="en-US" sz="1200" u="none" dirty="0">
                          <a:solidFill>
                            <a:schemeClr val="tx1"/>
                          </a:solidFill>
                          <a:latin typeface="Meiryo UI" panose="020B0604030504040204" pitchFamily="50" charset="-128"/>
                          <a:ea typeface="Meiryo UI" panose="020B0604030504040204" pitchFamily="50" charset="-128"/>
                        </a:rPr>
                        <a:t>・校長公募実施、副校長モデル配置、</a:t>
                      </a:r>
                      <a:r>
                        <a:rPr lang="ja-JP" altLang="en-US" sz="1200" u="none" dirty="0">
                          <a:solidFill>
                            <a:schemeClr val="tx1"/>
                          </a:solidFill>
                          <a:latin typeface="Meiryo UI" panose="020B0604030504040204" pitchFamily="50" charset="-128"/>
                          <a:ea typeface="Meiryo UI" panose="020B0604030504040204" pitchFamily="50" charset="-128"/>
                        </a:rPr>
                        <a:t>　校長権限強化（予算・人事）</a:t>
                      </a:r>
                      <a:endParaRPr kumimoji="1" lang="ja-JP" altLang="en-US" sz="1200" u="none" dirty="0">
                        <a:solidFill>
                          <a:schemeClr val="tx1"/>
                        </a:solidFill>
                        <a:latin typeface="Meiryo UI" panose="020B0604030504040204" pitchFamily="50" charset="-128"/>
                        <a:ea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lg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altLang="ja-JP" sz="1200" u="sng" dirty="0">
                          <a:solidFill>
                            <a:schemeClr val="tx1"/>
                          </a:solidFill>
                          <a:latin typeface="Meiryo UI" panose="020B0604030504040204" pitchFamily="50" charset="-128"/>
                          <a:ea typeface="Meiryo UI" panose="020B0604030504040204" pitchFamily="50" charset="-128"/>
                        </a:rPr>
                        <a:t>2015</a:t>
                      </a:r>
                      <a:r>
                        <a:rPr lang="ja-JP" altLang="en-US" sz="1200" u="sng" dirty="0">
                          <a:solidFill>
                            <a:schemeClr val="tx1"/>
                          </a:solidFill>
                          <a:latin typeface="Meiryo UI" panose="020B0604030504040204" pitchFamily="50" charset="-128"/>
                          <a:ea typeface="Meiryo UI" panose="020B0604030504040204" pitchFamily="50" charset="-128"/>
                        </a:rPr>
                        <a:t>年度～</a:t>
                      </a:r>
                      <a:endParaRPr lang="en-US" altLang="ja-JP" sz="1200" u="sng" dirty="0">
                        <a:solidFill>
                          <a:schemeClr val="tx1"/>
                        </a:solidFill>
                        <a:latin typeface="Meiryo UI" panose="020B0604030504040204" pitchFamily="50" charset="-128"/>
                        <a:ea typeface="Meiryo UI" panose="020B0604030504040204" pitchFamily="50" charset="-128"/>
                      </a:endParaRPr>
                    </a:p>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200" u="none" dirty="0">
                          <a:solidFill>
                            <a:schemeClr val="tx1"/>
                          </a:solidFill>
                          <a:latin typeface="Meiryo UI" panose="020B0604030504040204" pitchFamily="50" charset="-128"/>
                          <a:ea typeface="Meiryo UI" panose="020B0604030504040204" pitchFamily="50" charset="-128"/>
                        </a:rPr>
                        <a:t>・副校長、教頭補佐（首席）、教頭補助の配置</a:t>
                      </a:r>
                      <a:endParaRPr lang="en-US" altLang="ja-JP" sz="1200" u="none" dirty="0">
                        <a:solidFill>
                          <a:schemeClr val="tx1"/>
                        </a:solidFill>
                        <a:latin typeface="Meiryo UI" panose="020B0604030504040204" pitchFamily="50" charset="-128"/>
                        <a:ea typeface="Meiryo UI" panose="020B0604030504040204" pitchFamily="50" charset="-128"/>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en-US" altLang="ja-JP" sz="1200" u="none" dirty="0">
                        <a:solidFill>
                          <a:schemeClr val="tx1"/>
                        </a:solidFill>
                        <a:latin typeface="Meiryo UI" panose="020B0604030504040204" pitchFamily="50" charset="-128"/>
                        <a:ea typeface="Meiryo UI" panose="020B0604030504040204" pitchFamily="50" charset="-128"/>
                      </a:endParaRPr>
                    </a:p>
                  </a:txBody>
                  <a:tcPr>
                    <a:lnL w="12700" cap="flat" cmpd="sng" algn="ctr">
                      <a:solidFill>
                        <a:schemeClr val="tx1"/>
                      </a:solidFill>
                      <a:prstDash val="lgDash"/>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200" u="none" dirty="0">
                          <a:solidFill>
                            <a:schemeClr val="tx1"/>
                          </a:solidFill>
                          <a:latin typeface="Meiryo UI" panose="020B0604030504040204" pitchFamily="50" charset="-128"/>
                          <a:ea typeface="Meiryo UI" panose="020B0604030504040204" pitchFamily="50" charset="-128"/>
                        </a:rPr>
                        <a:t>2018</a:t>
                      </a:r>
                      <a:r>
                        <a:rPr kumimoji="1" lang="ja-JP" altLang="en-US" sz="1200" u="none" dirty="0">
                          <a:solidFill>
                            <a:schemeClr val="tx1"/>
                          </a:solidFill>
                          <a:latin typeface="Meiryo UI" panose="020B0604030504040204" pitchFamily="50" charset="-128"/>
                          <a:ea typeface="Meiryo UI" panose="020B0604030504040204" pitchFamily="50" charset="-128"/>
                        </a:rPr>
                        <a:t>年度</a:t>
                      </a:r>
                      <a:r>
                        <a:rPr kumimoji="1" lang="ja-JP" altLang="en-US" sz="1200" u="none" dirty="0" smtClean="0">
                          <a:solidFill>
                            <a:schemeClr val="tx1"/>
                          </a:solidFill>
                          <a:latin typeface="Meiryo UI" panose="020B0604030504040204" pitchFamily="50" charset="-128"/>
                          <a:ea typeface="Meiryo UI" panose="020B0604030504040204" pitchFamily="50" charset="-128"/>
                        </a:rPr>
                        <a:t>～</a:t>
                      </a:r>
                      <a:endParaRPr kumimoji="1" lang="ja-JP" altLang="en-US" sz="1200" u="none" strike="sngStrike" dirty="0">
                        <a:solidFill>
                          <a:srgbClr val="FF0000"/>
                        </a:solidFill>
                        <a:latin typeface="Meiryo UI" panose="020B0604030504040204" pitchFamily="50" charset="-128"/>
                        <a:ea typeface="Meiryo UI" panose="020B0604030504040204" pitchFamily="50" charset="-128"/>
                      </a:endParaRPr>
                    </a:p>
                    <a:p>
                      <a:pPr algn="l"/>
                      <a:r>
                        <a:rPr kumimoji="1" lang="ja-JP" altLang="en-US" sz="1200" u="none" dirty="0">
                          <a:solidFill>
                            <a:schemeClr val="tx1"/>
                          </a:solidFill>
                          <a:latin typeface="Meiryo UI" panose="020B0604030504040204" pitchFamily="50" charset="-128"/>
                          <a:ea typeface="Meiryo UI" panose="020B0604030504040204" pitchFamily="50" charset="-128"/>
                        </a:rPr>
                        <a:t>・主務教諭の配置</a:t>
                      </a:r>
                      <a:endParaRPr kumimoji="1" lang="en-US" altLang="ja-JP" sz="1200" u="none" dirty="0">
                        <a:solidFill>
                          <a:schemeClr val="tx1"/>
                        </a:solidFill>
                        <a:latin typeface="Meiryo UI" panose="020B0604030504040204" pitchFamily="50" charset="-128"/>
                        <a:ea typeface="Meiryo UI" panose="020B0604030504040204" pitchFamily="50" charset="-128"/>
                      </a:endParaRPr>
                    </a:p>
                    <a:p>
                      <a:pPr algn="l"/>
                      <a:r>
                        <a:rPr kumimoji="1" lang="ja-JP" altLang="en-US" sz="1200" u="none" dirty="0">
                          <a:solidFill>
                            <a:schemeClr val="tx1"/>
                          </a:solidFill>
                          <a:latin typeface="Meiryo UI" panose="020B0604030504040204" pitchFamily="50" charset="-128"/>
                          <a:ea typeface="Meiryo UI" panose="020B0604030504040204" pitchFamily="50" charset="-128"/>
                        </a:rPr>
                        <a:t>・校長裁量拡大特例校の設置</a:t>
                      </a:r>
                      <a:endParaRPr kumimoji="1" lang="en-US" altLang="ja-JP" sz="1200" u="none" dirty="0">
                        <a:solidFill>
                          <a:schemeClr val="tx1"/>
                        </a:solidFill>
                        <a:latin typeface="Meiryo UI" panose="020B0604030504040204" pitchFamily="50" charset="-128"/>
                        <a:ea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xmlns="" val="10003"/>
                  </a:ext>
                </a:extLst>
              </a:tr>
              <a:tr h="807929">
                <a:tc vMerge="1">
                  <a:txBody>
                    <a:bodyPr/>
                    <a:lstStyle/>
                    <a:p>
                      <a:pPr algn="l"/>
                      <a:endParaRPr kumimoji="1" lang="ja-JP" altLang="en-US" sz="1400" u="sng" dirty="0">
                        <a:solidFill>
                          <a:srgbClr val="FF0000"/>
                        </a:solidFill>
                        <a:latin typeface="+mn-ea"/>
                        <a:ea typeface="+mn-ea"/>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u="none" dirty="0">
                          <a:solidFill>
                            <a:schemeClr val="tx1"/>
                          </a:solidFill>
                          <a:latin typeface="Meiryo UI" panose="020B0604030504040204" pitchFamily="50" charset="-128"/>
                          <a:ea typeface="Meiryo UI" panose="020B0604030504040204" pitchFamily="50" charset="-128"/>
                        </a:rPr>
                        <a:t>学校運営に保護者・地域住民が参画する仕組みの未整備</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r>
                        <a:rPr lang="en-US" altLang="ja-JP" sz="1200" u="sng" dirty="0">
                          <a:solidFill>
                            <a:schemeClr val="tx1"/>
                          </a:solidFill>
                          <a:latin typeface="Meiryo UI" panose="020B0604030504040204" pitchFamily="50" charset="-128"/>
                          <a:ea typeface="Meiryo UI" panose="020B0604030504040204" pitchFamily="50" charset="-128"/>
                        </a:rPr>
                        <a:t>2013</a:t>
                      </a:r>
                      <a:r>
                        <a:rPr lang="ja-JP" altLang="en-US" sz="1200" u="sng" dirty="0">
                          <a:solidFill>
                            <a:schemeClr val="tx1"/>
                          </a:solidFill>
                          <a:latin typeface="Meiryo UI" panose="020B0604030504040204" pitchFamily="50" charset="-128"/>
                          <a:ea typeface="Meiryo UI" panose="020B0604030504040204" pitchFamily="50" charset="-128"/>
                        </a:rPr>
                        <a:t>・</a:t>
                      </a:r>
                      <a:r>
                        <a:rPr lang="en-US" altLang="ja-JP" sz="1200" u="sng" dirty="0">
                          <a:solidFill>
                            <a:schemeClr val="tx1"/>
                          </a:solidFill>
                          <a:latin typeface="Meiryo UI" panose="020B0604030504040204" pitchFamily="50" charset="-128"/>
                          <a:ea typeface="Meiryo UI" panose="020B0604030504040204" pitchFamily="50" charset="-128"/>
                        </a:rPr>
                        <a:t>2014</a:t>
                      </a:r>
                      <a:r>
                        <a:rPr lang="ja-JP" altLang="en-US" sz="1200" u="sng" dirty="0">
                          <a:solidFill>
                            <a:schemeClr val="tx1"/>
                          </a:solidFill>
                          <a:latin typeface="Meiryo UI" panose="020B0604030504040204" pitchFamily="50" charset="-128"/>
                          <a:ea typeface="Meiryo UI" panose="020B0604030504040204" pitchFamily="50" charset="-128"/>
                        </a:rPr>
                        <a:t>年度～</a:t>
                      </a:r>
                      <a:endParaRPr lang="en-US" altLang="ja-JP" sz="1200" u="sng" dirty="0">
                        <a:solidFill>
                          <a:schemeClr val="tx1"/>
                        </a:solidFill>
                        <a:latin typeface="Meiryo UI" panose="020B0604030504040204" pitchFamily="50" charset="-128"/>
                        <a:ea typeface="Meiryo UI" panose="020B0604030504040204" pitchFamily="50" charset="-128"/>
                      </a:endParaRPr>
                    </a:p>
                    <a:p>
                      <a:r>
                        <a:rPr lang="ja-JP" altLang="en-US" sz="1200" u="none" dirty="0">
                          <a:solidFill>
                            <a:schemeClr val="tx1"/>
                          </a:solidFill>
                          <a:latin typeface="Meiryo UI" panose="020B0604030504040204" pitchFamily="50" charset="-128"/>
                          <a:ea typeface="Meiryo UI" panose="020B0604030504040204" pitchFamily="50" charset="-128"/>
                        </a:rPr>
                        <a:t>・学力テストの学校別結果公表、学校選択制</a:t>
                      </a:r>
                      <a:r>
                        <a:rPr lang="en-US" altLang="ja-JP" sz="1200" u="none" dirty="0">
                          <a:solidFill>
                            <a:schemeClr val="tx1"/>
                          </a:solidFill>
                          <a:latin typeface="Meiryo UI" panose="020B0604030504040204" pitchFamily="50" charset="-128"/>
                          <a:ea typeface="Meiryo UI" panose="020B0604030504040204" pitchFamily="50" charset="-128"/>
                        </a:rPr>
                        <a:t>12</a:t>
                      </a:r>
                      <a:r>
                        <a:rPr lang="ja-JP" altLang="en-US" sz="1200" u="none" dirty="0">
                          <a:solidFill>
                            <a:schemeClr val="tx1"/>
                          </a:solidFill>
                          <a:latin typeface="Meiryo UI" panose="020B0604030504040204" pitchFamily="50" charset="-128"/>
                          <a:ea typeface="Meiryo UI" panose="020B0604030504040204" pitchFamily="50" charset="-128"/>
                        </a:rPr>
                        <a:t>区で導入、</a:t>
                      </a:r>
                      <a:r>
                        <a:rPr kumimoji="1" lang="ja-JP" altLang="en-US" sz="1200" u="none" dirty="0">
                          <a:solidFill>
                            <a:schemeClr val="tx1"/>
                          </a:solidFill>
                          <a:latin typeface="Meiryo UI" panose="020B0604030504040204" pitchFamily="50" charset="-128"/>
                          <a:ea typeface="Meiryo UI" panose="020B0604030504040204" pitchFamily="50" charset="-128"/>
                        </a:rPr>
                        <a:t>全学校で学校協議会</a:t>
                      </a:r>
                      <a:r>
                        <a:rPr kumimoji="1" lang="ja-JP" altLang="en-US" sz="1200" u="none" dirty="0" smtClean="0">
                          <a:solidFill>
                            <a:schemeClr val="tx1"/>
                          </a:solidFill>
                          <a:latin typeface="Meiryo UI" panose="020B0604030504040204" pitchFamily="50" charset="-128"/>
                          <a:ea typeface="Meiryo UI" panose="020B0604030504040204" pitchFamily="50" charset="-128"/>
                        </a:rPr>
                        <a:t>設置</a:t>
                      </a:r>
                      <a:endParaRPr kumimoji="1" lang="en-US" altLang="ja-JP" sz="1200" u="none" dirty="0">
                        <a:solidFill>
                          <a:schemeClr val="tx1"/>
                        </a:solidFill>
                        <a:latin typeface="Meiryo UI" panose="020B0604030504040204" pitchFamily="50" charset="-128"/>
                        <a:ea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lg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a:r>
                        <a:rPr kumimoji="1" lang="en-US" altLang="ja-JP" sz="1200" u="sng" dirty="0">
                          <a:solidFill>
                            <a:schemeClr val="tx1"/>
                          </a:solidFill>
                          <a:latin typeface="Meiryo UI" panose="020B0604030504040204" pitchFamily="50" charset="-128"/>
                          <a:ea typeface="Meiryo UI" panose="020B0604030504040204" pitchFamily="50" charset="-128"/>
                        </a:rPr>
                        <a:t>2015</a:t>
                      </a:r>
                      <a:r>
                        <a:rPr kumimoji="1" lang="ja-JP" altLang="en-US" sz="1200" u="sng" dirty="0">
                          <a:solidFill>
                            <a:schemeClr val="tx1"/>
                          </a:solidFill>
                          <a:latin typeface="Meiryo UI" panose="020B0604030504040204" pitchFamily="50" charset="-128"/>
                          <a:ea typeface="Meiryo UI" panose="020B0604030504040204" pitchFamily="50" charset="-128"/>
                        </a:rPr>
                        <a:t>年度～</a:t>
                      </a:r>
                      <a:endParaRPr kumimoji="1" lang="en-US" altLang="ja-JP" sz="1200" u="sng" dirty="0">
                        <a:solidFill>
                          <a:schemeClr val="tx1"/>
                        </a:solidFill>
                        <a:latin typeface="Meiryo UI" panose="020B0604030504040204" pitchFamily="50" charset="-128"/>
                        <a:ea typeface="Meiryo UI" panose="020B0604030504040204" pitchFamily="50" charset="-128"/>
                      </a:endParaRPr>
                    </a:p>
                    <a:p>
                      <a:pPr algn="l"/>
                      <a:r>
                        <a:rPr kumimoji="1" lang="ja-JP" altLang="en-US" sz="1200" u="none" dirty="0">
                          <a:solidFill>
                            <a:schemeClr val="tx1"/>
                          </a:solidFill>
                          <a:latin typeface="Meiryo UI" panose="020B0604030504040204" pitchFamily="50" charset="-128"/>
                          <a:ea typeface="Meiryo UI" panose="020B0604030504040204" pitchFamily="50" charset="-128"/>
                        </a:rPr>
                        <a:t>・学校選択制</a:t>
                      </a:r>
                      <a:r>
                        <a:rPr kumimoji="1" lang="en-US" altLang="ja-JP" sz="1200" u="none" dirty="0">
                          <a:solidFill>
                            <a:schemeClr val="tx1"/>
                          </a:solidFill>
                          <a:latin typeface="Meiryo UI" panose="020B0604030504040204" pitchFamily="50" charset="-128"/>
                          <a:ea typeface="Meiryo UI" panose="020B0604030504040204" pitchFamily="50" charset="-128"/>
                        </a:rPr>
                        <a:t>23</a:t>
                      </a:r>
                      <a:r>
                        <a:rPr kumimoji="1" lang="ja-JP" altLang="en-US" sz="1200" u="none" dirty="0">
                          <a:solidFill>
                            <a:schemeClr val="tx1"/>
                          </a:solidFill>
                          <a:latin typeface="Meiryo UI" panose="020B0604030504040204" pitchFamily="50" charset="-128"/>
                          <a:ea typeface="Meiryo UI" panose="020B0604030504040204" pitchFamily="50" charset="-128"/>
                        </a:rPr>
                        <a:t>区で導入</a:t>
                      </a:r>
                      <a:endParaRPr kumimoji="1" lang="en-US" altLang="ja-JP" sz="1200" u="none" dirty="0">
                        <a:solidFill>
                          <a:schemeClr val="tx1"/>
                        </a:solidFill>
                        <a:latin typeface="Meiryo UI" panose="020B0604030504040204" pitchFamily="50" charset="-128"/>
                        <a:ea typeface="Meiryo UI" panose="020B0604030504040204" pitchFamily="50" charset="-128"/>
                      </a:endParaRPr>
                    </a:p>
                  </a:txBody>
                  <a:tcPr>
                    <a:lnL w="12700" cap="flat" cmpd="sng" algn="ctr">
                      <a:solidFill>
                        <a:schemeClr val="tx1"/>
                      </a:solidFill>
                      <a:prstDash val="lgDash"/>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200" u="none" strike="noStrike" baseline="0" dirty="0" smtClean="0">
                          <a:solidFill>
                            <a:schemeClr val="tx1"/>
                          </a:solidFill>
                          <a:latin typeface="Meiryo UI" panose="020B0604030504040204" pitchFamily="50" charset="-128"/>
                          <a:ea typeface="Meiryo UI" panose="020B0604030504040204" pitchFamily="50" charset="-128"/>
                        </a:rPr>
                        <a:t>2018</a:t>
                      </a:r>
                      <a:r>
                        <a:rPr kumimoji="1" lang="ja-JP" altLang="en-US" sz="1200" u="none" strike="noStrike" baseline="0" dirty="0" smtClean="0">
                          <a:solidFill>
                            <a:schemeClr val="tx1"/>
                          </a:solidFill>
                          <a:latin typeface="Meiryo UI" panose="020B0604030504040204" pitchFamily="50" charset="-128"/>
                          <a:ea typeface="Meiryo UI" panose="020B0604030504040204" pitchFamily="50" charset="-128"/>
                        </a:rPr>
                        <a:t>年度</a:t>
                      </a:r>
                      <a:r>
                        <a:rPr kumimoji="1" lang="ja-JP" altLang="en-US" sz="1200" u="none" dirty="0" smtClean="0">
                          <a:solidFill>
                            <a:schemeClr val="tx1"/>
                          </a:solidFill>
                          <a:latin typeface="Meiryo UI" panose="020B0604030504040204" pitchFamily="50" charset="-128"/>
                          <a:ea typeface="Meiryo UI" panose="020B0604030504040204" pitchFamily="50" charset="-128"/>
                        </a:rPr>
                        <a:t>～</a:t>
                      </a:r>
                      <a:endParaRPr kumimoji="1" lang="ja-JP" altLang="en-US" sz="1200" u="none" strike="sngStrike" baseline="0" dirty="0">
                        <a:solidFill>
                          <a:srgbClr val="FF0000"/>
                        </a:solidFill>
                        <a:latin typeface="Meiryo UI" panose="020B0604030504040204" pitchFamily="50" charset="-128"/>
                        <a:ea typeface="Meiryo UI" panose="020B0604030504040204" pitchFamily="50" charset="-128"/>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u="none" dirty="0">
                          <a:solidFill>
                            <a:schemeClr val="tx1"/>
                          </a:solidFill>
                          <a:latin typeface="Meiryo UI" panose="020B0604030504040204" pitchFamily="50" charset="-128"/>
                          <a:ea typeface="Meiryo UI" panose="020B0604030504040204" pitchFamily="50" charset="-128"/>
                        </a:rPr>
                        <a:t>・学校選択制全区で導入</a:t>
                      </a:r>
                      <a:endParaRPr kumimoji="1" lang="en-US" altLang="ja-JP" sz="1200" u="none" dirty="0">
                        <a:solidFill>
                          <a:schemeClr val="tx1"/>
                        </a:solidFill>
                        <a:effectLst/>
                        <a:latin typeface="Meiryo UI" panose="020B0604030504040204" pitchFamily="50" charset="-128"/>
                        <a:ea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xmlns="" val="10004"/>
                  </a:ext>
                </a:extLst>
              </a:tr>
              <a:tr h="877736">
                <a:tc vMerge="1">
                  <a:txBody>
                    <a:bodyPr/>
                    <a:lstStyle/>
                    <a:p>
                      <a:endParaRPr kumimoji="1" lang="ja-JP" altLang="en-US"/>
                    </a:p>
                  </a:txBody>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u="none" dirty="0">
                          <a:solidFill>
                            <a:schemeClr val="tx1"/>
                          </a:solidFill>
                          <a:latin typeface="Meiryo UI" panose="020B0604030504040204" pitchFamily="50" charset="-128"/>
                          <a:ea typeface="Meiryo UI" panose="020B0604030504040204" pitchFamily="50" charset="-128"/>
                        </a:rPr>
                        <a:t>客観的なデータに基づく施策の展開</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kumimoji="1" lang="en-US" altLang="ja-JP" sz="1200" u="none" dirty="0">
                          <a:solidFill>
                            <a:schemeClr val="tx1"/>
                          </a:solidFill>
                          <a:latin typeface="Meiryo UI" panose="020B0604030504040204" pitchFamily="50" charset="-128"/>
                          <a:ea typeface="Meiryo UI" panose="020B0604030504040204" pitchFamily="50" charset="-128"/>
                        </a:rPr>
                        <a:t>―</a:t>
                      </a:r>
                      <a:endParaRPr kumimoji="1" lang="ja-JP" altLang="en-US" sz="1200" u="none" dirty="0">
                        <a:solidFill>
                          <a:schemeClr val="tx1"/>
                        </a:solidFill>
                        <a:latin typeface="Meiryo UI" panose="020B0604030504040204" pitchFamily="50" charset="-128"/>
                        <a:ea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lg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a:r>
                        <a:rPr kumimoji="1" lang="en-US" altLang="ja-JP" sz="1200" u="sng" dirty="0">
                          <a:solidFill>
                            <a:schemeClr val="tx1"/>
                          </a:solidFill>
                          <a:latin typeface="Meiryo UI" panose="020B0604030504040204" pitchFamily="50" charset="-128"/>
                          <a:ea typeface="Meiryo UI" panose="020B0604030504040204" pitchFamily="50" charset="-128"/>
                        </a:rPr>
                        <a:t>2016</a:t>
                      </a:r>
                      <a:r>
                        <a:rPr kumimoji="1" lang="ja-JP" altLang="en-US" sz="1200" u="sng" dirty="0">
                          <a:solidFill>
                            <a:schemeClr val="tx1"/>
                          </a:solidFill>
                          <a:latin typeface="Meiryo UI" panose="020B0604030504040204" pitchFamily="50" charset="-128"/>
                          <a:ea typeface="Meiryo UI" panose="020B0604030504040204" pitchFamily="50" charset="-128"/>
                        </a:rPr>
                        <a:t>年度～</a:t>
                      </a:r>
                      <a:endParaRPr kumimoji="1" lang="en-US" altLang="ja-JP" sz="1200" u="sng" dirty="0">
                        <a:solidFill>
                          <a:schemeClr val="tx1"/>
                        </a:solidFill>
                        <a:latin typeface="Meiryo UI" panose="020B0604030504040204" pitchFamily="50" charset="-128"/>
                        <a:ea typeface="Meiryo UI" panose="020B0604030504040204" pitchFamily="50" charset="-128"/>
                      </a:endParaRPr>
                    </a:p>
                    <a:p>
                      <a:pPr algn="l"/>
                      <a:r>
                        <a:rPr kumimoji="1" lang="ja-JP" altLang="en-US" sz="1200" u="none" dirty="0">
                          <a:solidFill>
                            <a:schemeClr val="tx1"/>
                          </a:solidFill>
                          <a:latin typeface="Meiryo UI" panose="020B0604030504040204" pitchFamily="50" charset="-128"/>
                          <a:ea typeface="Meiryo UI" panose="020B0604030504040204" pitchFamily="50" charset="-128"/>
                        </a:rPr>
                        <a:t>・大阪市小学校学力経年調査の実施（全小学校</a:t>
                      </a:r>
                      <a:r>
                        <a:rPr kumimoji="1" lang="en-US" altLang="ja-JP" sz="1200" u="none" dirty="0">
                          <a:solidFill>
                            <a:schemeClr val="tx1"/>
                          </a:solidFill>
                          <a:latin typeface="Meiryo UI" panose="020B0604030504040204" pitchFamily="50" charset="-128"/>
                          <a:ea typeface="Meiryo UI" panose="020B0604030504040204" pitchFamily="50" charset="-128"/>
                        </a:rPr>
                        <a:t>3</a:t>
                      </a:r>
                      <a:r>
                        <a:rPr kumimoji="1" lang="ja-JP" altLang="en-US" sz="1200" u="none" dirty="0">
                          <a:solidFill>
                            <a:schemeClr val="tx1"/>
                          </a:solidFill>
                          <a:latin typeface="Meiryo UI" panose="020B0604030504040204" pitchFamily="50" charset="-128"/>
                          <a:ea typeface="Meiryo UI" panose="020B0604030504040204" pitchFamily="50" charset="-128"/>
                        </a:rPr>
                        <a:t>～</a:t>
                      </a:r>
                      <a:r>
                        <a:rPr kumimoji="1" lang="en-US" altLang="ja-JP" sz="1200" u="none" dirty="0">
                          <a:solidFill>
                            <a:schemeClr val="tx1"/>
                          </a:solidFill>
                          <a:latin typeface="Meiryo UI" panose="020B0604030504040204" pitchFamily="50" charset="-128"/>
                          <a:ea typeface="Meiryo UI" panose="020B0604030504040204" pitchFamily="50" charset="-128"/>
                        </a:rPr>
                        <a:t>6</a:t>
                      </a:r>
                      <a:r>
                        <a:rPr kumimoji="1" lang="ja-JP" altLang="en-US" sz="1200" u="none" dirty="0">
                          <a:solidFill>
                            <a:schemeClr val="tx1"/>
                          </a:solidFill>
                          <a:latin typeface="Meiryo UI" panose="020B0604030504040204" pitchFamily="50" charset="-128"/>
                          <a:ea typeface="Meiryo UI" panose="020B0604030504040204" pitchFamily="50" charset="-128"/>
                        </a:rPr>
                        <a:t>年対象で実施）</a:t>
                      </a:r>
                    </a:p>
                  </a:txBody>
                  <a:tcPr>
                    <a:lnL w="12700" cap="flat" cmpd="sng" algn="ctr">
                      <a:solidFill>
                        <a:schemeClr val="tx1"/>
                      </a:solidFill>
                      <a:prstDash val="lgDash"/>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u="none" dirty="0">
                          <a:solidFill>
                            <a:schemeClr val="tx1"/>
                          </a:solidFill>
                          <a:effectLst/>
                          <a:latin typeface="Meiryo UI" panose="020B0604030504040204" pitchFamily="50" charset="-128"/>
                          <a:ea typeface="Meiryo UI" panose="020B0604030504040204" pitchFamily="50" charset="-128"/>
                        </a:rPr>
                        <a:t>・結果の経年分析や小中連携に係るシステム構築を行った。</a:t>
                      </a:r>
                      <a:endParaRPr kumimoji="1" lang="en-US" altLang="ja-JP" sz="1200" u="none" dirty="0">
                        <a:solidFill>
                          <a:schemeClr val="tx1"/>
                        </a:solidFill>
                        <a:effectLst/>
                        <a:latin typeface="Meiryo UI" panose="020B0604030504040204" pitchFamily="50" charset="-128"/>
                        <a:ea typeface="Meiryo UI" panose="020B0604030504040204" pitchFamily="50" charset="-128"/>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u="none" dirty="0">
                          <a:solidFill>
                            <a:schemeClr val="tx1"/>
                          </a:solidFill>
                          <a:effectLst/>
                          <a:latin typeface="Meiryo UI" panose="020B0604030504040204" pitchFamily="50" charset="-128"/>
                          <a:ea typeface="Meiryo UI" panose="020B0604030504040204" pitchFamily="50" charset="-128"/>
                        </a:rPr>
                        <a:t>・結果を活用し、学力向上の取組改善の推進。</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xmlns="" val="10005"/>
                  </a:ext>
                </a:extLst>
              </a:tr>
            </a:tbl>
          </a:graphicData>
        </a:graphic>
      </p:graphicFrame>
      <p:sp>
        <p:nvSpPr>
          <p:cNvPr id="12" name="テキスト ボックス 11"/>
          <p:cNvSpPr txBox="1"/>
          <p:nvPr/>
        </p:nvSpPr>
        <p:spPr>
          <a:xfrm>
            <a:off x="251520" y="232182"/>
            <a:ext cx="7704856" cy="338554"/>
          </a:xfrm>
          <a:prstGeom prst="rect">
            <a:avLst/>
          </a:prstGeom>
          <a:noFill/>
        </p:spPr>
        <p:txBody>
          <a:bodyPr wrap="square" rtlCol="0">
            <a:spAutoFit/>
          </a:bodyPr>
          <a:lstStyle/>
          <a:p>
            <a:r>
              <a:rPr lang="ja-JP" altLang="en-US" sz="1600" b="1" dirty="0"/>
              <a:t>③　</a:t>
            </a:r>
            <a:r>
              <a:rPr lang="ja-JP" altLang="en-US" sz="1600" b="1" dirty="0" smtClean="0"/>
              <a:t>主な改革</a:t>
            </a:r>
            <a:r>
              <a:rPr lang="ja-JP" altLang="en-US" sz="1600" b="1" dirty="0"/>
              <a:t>の概要（１</a:t>
            </a:r>
            <a:r>
              <a:rPr lang="ja-JP" altLang="en-US" sz="1600" b="1" dirty="0" smtClean="0"/>
              <a:t>／３）</a:t>
            </a:r>
            <a:endParaRPr kumimoji="1" lang="ja-JP" altLang="en-US" sz="1600" b="1" dirty="0"/>
          </a:p>
        </p:txBody>
      </p:sp>
      <p:sp>
        <p:nvSpPr>
          <p:cNvPr id="13" name="テキスト ボックス 12"/>
          <p:cNvSpPr txBox="1"/>
          <p:nvPr/>
        </p:nvSpPr>
        <p:spPr>
          <a:xfrm>
            <a:off x="0" y="0"/>
            <a:ext cx="4572000" cy="276999"/>
          </a:xfrm>
          <a:prstGeom prst="rect">
            <a:avLst/>
          </a:prstGeom>
          <a:noFill/>
        </p:spPr>
        <p:txBody>
          <a:bodyPr wrap="square" rtlCol="0">
            <a:spAutoFit/>
          </a:bodyPr>
          <a:lstStyle/>
          <a:p>
            <a:r>
              <a:rPr kumimoji="1" lang="en-US" altLang="ja-JP" sz="1200" dirty="0"/>
              <a:t>Ⅳ</a:t>
            </a:r>
            <a:r>
              <a:rPr kumimoji="1" lang="ja-JP" altLang="en-US" sz="1200" dirty="0"/>
              <a:t>　</a:t>
            </a:r>
            <a:r>
              <a:rPr kumimoji="1" lang="ja-JP" altLang="en-US" sz="1100" dirty="0"/>
              <a:t>政策</a:t>
            </a:r>
            <a:r>
              <a:rPr kumimoji="1" lang="ja-JP" altLang="en-US" sz="1200" dirty="0"/>
              <a:t>の刷新・現役世代の重点投資</a:t>
            </a:r>
            <a:r>
              <a:rPr lang="ja-JP" altLang="en-US" sz="1200" dirty="0"/>
              <a:t>（子育て・教育）</a:t>
            </a:r>
            <a:endParaRPr kumimoji="1" lang="en-US" altLang="ja-JP" sz="1200" dirty="0"/>
          </a:p>
        </p:txBody>
      </p:sp>
      <p:cxnSp>
        <p:nvCxnSpPr>
          <p:cNvPr id="14" name="直線コネクタ 13"/>
          <p:cNvCxnSpPr/>
          <p:nvPr/>
        </p:nvCxnSpPr>
        <p:spPr>
          <a:xfrm>
            <a:off x="251520" y="520214"/>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5" name="テキスト ボックス 14"/>
          <p:cNvSpPr txBox="1"/>
          <p:nvPr/>
        </p:nvSpPr>
        <p:spPr>
          <a:xfrm>
            <a:off x="7812360" y="0"/>
            <a:ext cx="1331640" cy="261610"/>
          </a:xfrm>
          <a:prstGeom prst="rect">
            <a:avLst/>
          </a:prstGeom>
          <a:noFill/>
        </p:spPr>
        <p:txBody>
          <a:bodyPr wrap="square" rtlCol="0">
            <a:spAutoFit/>
          </a:bodyPr>
          <a:lstStyle/>
          <a:p>
            <a:r>
              <a:rPr lang="en-US" altLang="ja-JP" sz="1100" dirty="0" smtClean="0">
                <a:latin typeface="Arial" pitchFamily="34" charset="0"/>
                <a:cs typeface="Arial" pitchFamily="34" charset="0"/>
              </a:rPr>
              <a:t>B2.(59)</a:t>
            </a:r>
            <a:r>
              <a:rPr lang="ja-JP" altLang="en-US" sz="1100" dirty="0" smtClean="0">
                <a:latin typeface="Arial" pitchFamily="34" charset="0"/>
                <a:cs typeface="Arial" pitchFamily="34" charset="0"/>
              </a:rPr>
              <a:t>～</a:t>
            </a:r>
            <a:r>
              <a:rPr lang="en-US" altLang="ja-JP" sz="1100" dirty="0" smtClean="0">
                <a:latin typeface="Arial" pitchFamily="34" charset="0"/>
                <a:cs typeface="Arial" pitchFamily="34" charset="0"/>
              </a:rPr>
              <a:t>(63)</a:t>
            </a:r>
            <a:endParaRPr kumimoji="1" lang="en-US" altLang="ja-JP" sz="1100" dirty="0">
              <a:latin typeface="Arial" pitchFamily="34" charset="0"/>
              <a:cs typeface="Arial" pitchFamily="34" charset="0"/>
            </a:endParaRPr>
          </a:p>
        </p:txBody>
      </p:sp>
    </p:spTree>
    <p:extLst>
      <p:ext uri="{BB962C8B-B14F-4D97-AF65-F5344CB8AC3E}">
        <p14:creationId xmlns:p14="http://schemas.microsoft.com/office/powerpoint/2010/main" val="1790671105"/>
      </p:ext>
    </p:extLst>
  </p:cSld>
  <p:clrMapOvr>
    <a:masterClrMapping/>
  </p:clrMapOvr>
</p:sld>
</file>

<file path=ppt/slides/slide2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15"/>
          <p:cNvSpPr>
            <a:spLocks noChangeArrowheads="1"/>
          </p:cNvSpPr>
          <p:nvPr/>
        </p:nvSpPr>
        <p:spPr bwMode="auto">
          <a:xfrm>
            <a:off x="0" y="260648"/>
            <a:ext cx="6372200" cy="685800"/>
          </a:xfrm>
          <a:prstGeom prst="rect">
            <a:avLst/>
          </a:prstGeom>
          <a:noFill/>
          <a:ln w="25400">
            <a:noFill/>
            <a:miter lim="800000"/>
            <a:headEnd/>
            <a:tailEnd/>
          </a:ln>
        </p:spPr>
        <p:txBody>
          <a:bodyPr lIns="128540" tIns="32649" rIns="128540" bIns="32649" anchor="ctr"/>
          <a:lstStyle/>
          <a:p>
            <a:pPr algn="l" fontAlgn="auto">
              <a:spcBef>
                <a:spcPts val="0"/>
              </a:spcBef>
              <a:spcAft>
                <a:spcPts val="0"/>
              </a:spcAft>
            </a:pPr>
            <a:r>
              <a:rPr lang="ja-JP" altLang="en-US" sz="1600" b="1" dirty="0" smtClean="0">
                <a:latin typeface="Calibri"/>
                <a:ea typeface="ＭＳ Ｐゴシック"/>
              </a:rPr>
              <a:t>■エリアマネジメント活動促進制度の実施イメージ</a:t>
            </a:r>
            <a:endParaRPr lang="en-US" altLang="ja-JP" sz="1600" b="1" dirty="0">
              <a:latin typeface="Calibri"/>
              <a:ea typeface="ＭＳ Ｐゴシック"/>
            </a:endParaRPr>
          </a:p>
        </p:txBody>
      </p:sp>
      <p:cxnSp>
        <p:nvCxnSpPr>
          <p:cNvPr id="43" name="直線矢印コネクタ 42"/>
          <p:cNvCxnSpPr/>
          <p:nvPr/>
        </p:nvCxnSpPr>
        <p:spPr>
          <a:xfrm rot="-60000" flipH="1">
            <a:off x="5934160" y="1941636"/>
            <a:ext cx="9989" cy="468000"/>
          </a:xfrm>
          <a:prstGeom prst="straightConnector1">
            <a:avLst/>
          </a:prstGeom>
          <a:ln w="19050">
            <a:solidFill>
              <a:schemeClr val="tx1"/>
            </a:solidFill>
            <a:prstDash val="dash"/>
            <a:tailEnd type="arrow"/>
          </a:ln>
        </p:spPr>
        <p:style>
          <a:lnRef idx="1">
            <a:schemeClr val="accent1"/>
          </a:lnRef>
          <a:fillRef idx="0">
            <a:schemeClr val="accent1"/>
          </a:fillRef>
          <a:effectRef idx="0">
            <a:schemeClr val="accent1"/>
          </a:effectRef>
          <a:fontRef idx="minor">
            <a:schemeClr val="tx1"/>
          </a:fontRef>
        </p:style>
      </p:cxnSp>
      <p:sp>
        <p:nvSpPr>
          <p:cNvPr id="44" name="テキスト ボックス 43"/>
          <p:cNvSpPr txBox="1"/>
          <p:nvPr/>
        </p:nvSpPr>
        <p:spPr bwMode="gray">
          <a:xfrm>
            <a:off x="621142" y="2632227"/>
            <a:ext cx="666849" cy="387222"/>
          </a:xfrm>
          <a:prstGeom prst="rect">
            <a:avLst/>
          </a:prstGeom>
          <a:solidFill>
            <a:schemeClr val="bg1"/>
          </a:solidFill>
        </p:spPr>
        <p:txBody>
          <a:bodyPr wrap="none" lIns="0" tIns="0" rIns="0" bIns="0" rtlCol="0">
            <a:spAutoFit/>
          </a:bodyPr>
          <a:lstStyle/>
          <a:p>
            <a:pPr>
              <a:lnSpc>
                <a:spcPts val="1600"/>
              </a:lnSpc>
            </a:pPr>
            <a:r>
              <a:rPr kumimoji="1" lang="ja-JP" altLang="en-US" sz="1300" dirty="0" smtClean="0">
                <a:latin typeface="ＭＳ ゴシック" pitchFamily="49" charset="-128"/>
                <a:ea typeface="ＭＳ ゴシック" pitchFamily="49" charset="-128"/>
              </a:rPr>
              <a:t>計画</a:t>
            </a:r>
            <a:r>
              <a:rPr lang="ja-JP" altLang="en-US" sz="1300" dirty="0" smtClean="0">
                <a:latin typeface="ＭＳ ゴシック" pitchFamily="49" charset="-128"/>
                <a:ea typeface="ＭＳ ゴシック" pitchFamily="49" charset="-128"/>
              </a:rPr>
              <a:t>への</a:t>
            </a:r>
            <a:endParaRPr lang="en-US" altLang="ja-JP" sz="1300" dirty="0" smtClean="0">
              <a:latin typeface="ＭＳ ゴシック" pitchFamily="49" charset="-128"/>
              <a:ea typeface="ＭＳ ゴシック" pitchFamily="49" charset="-128"/>
            </a:endParaRPr>
          </a:p>
          <a:p>
            <a:pPr>
              <a:lnSpc>
                <a:spcPts val="1600"/>
              </a:lnSpc>
            </a:pPr>
            <a:r>
              <a:rPr lang="ja-JP" altLang="en-US" sz="1300" dirty="0" smtClean="0">
                <a:latin typeface="ＭＳ ゴシック" pitchFamily="49" charset="-128"/>
                <a:ea typeface="ＭＳ ゴシック" pitchFamily="49" charset="-128"/>
              </a:rPr>
              <a:t>同意</a:t>
            </a:r>
            <a:endParaRPr kumimoji="1" lang="ja-JP" altLang="en-US" sz="1300" dirty="0">
              <a:latin typeface="ＭＳ ゴシック" pitchFamily="49" charset="-128"/>
              <a:ea typeface="ＭＳ ゴシック" pitchFamily="49" charset="-128"/>
            </a:endParaRPr>
          </a:p>
        </p:txBody>
      </p:sp>
      <p:sp>
        <p:nvSpPr>
          <p:cNvPr id="45" name="正方形/長方形 44"/>
          <p:cNvSpPr/>
          <p:nvPr/>
        </p:nvSpPr>
        <p:spPr>
          <a:xfrm>
            <a:off x="3070405" y="2311144"/>
            <a:ext cx="3104816" cy="40233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00"/>
            <a:endParaRPr lang="ja-JP" altLang="en-US" sz="1800">
              <a:solidFill>
                <a:prstClr val="white"/>
              </a:solidFill>
              <a:latin typeface="ＭＳ ゴシック" pitchFamily="49" charset="-128"/>
              <a:ea typeface="ＭＳ ゴシック" pitchFamily="49" charset="-128"/>
            </a:endParaRPr>
          </a:p>
        </p:txBody>
      </p:sp>
      <p:sp>
        <p:nvSpPr>
          <p:cNvPr id="47" name="テキスト ボックス 46"/>
          <p:cNvSpPr txBox="1"/>
          <p:nvPr/>
        </p:nvSpPr>
        <p:spPr>
          <a:xfrm>
            <a:off x="2035094" y="2420888"/>
            <a:ext cx="4500000" cy="365091"/>
          </a:xfrm>
          <a:prstGeom prst="rect">
            <a:avLst/>
          </a:prstGeom>
          <a:solidFill>
            <a:schemeClr val="bg1"/>
          </a:solidFill>
          <a:ln>
            <a:solidFill>
              <a:schemeClr val="tx1"/>
            </a:solidFill>
          </a:ln>
        </p:spPr>
        <p:txBody>
          <a:bodyPr wrap="square" tIns="72000" rtlCol="0">
            <a:spAutoFit/>
          </a:bodyPr>
          <a:lstStyle/>
          <a:p>
            <a:pPr algn="ctr"/>
            <a:r>
              <a:rPr lang="ja-JP" altLang="en-US" sz="1600" dirty="0" smtClean="0">
                <a:latin typeface="ＭＳ ゴシック" pitchFamily="49" charset="-128"/>
                <a:ea typeface="ＭＳ ゴシック" pitchFamily="49" charset="-128"/>
              </a:rPr>
              <a:t> 大　阪　市</a:t>
            </a:r>
            <a:endParaRPr kumimoji="1" lang="en-US" altLang="ja-JP" sz="1600" dirty="0" smtClean="0">
              <a:latin typeface="ＭＳ ゴシック" pitchFamily="49" charset="-128"/>
              <a:ea typeface="ＭＳ ゴシック" pitchFamily="49" charset="-128"/>
            </a:endParaRPr>
          </a:p>
        </p:txBody>
      </p:sp>
      <p:sp>
        <p:nvSpPr>
          <p:cNvPr id="48" name="テキスト ボックス 47"/>
          <p:cNvSpPr txBox="1"/>
          <p:nvPr/>
        </p:nvSpPr>
        <p:spPr bwMode="gray">
          <a:xfrm>
            <a:off x="5418739" y="2948080"/>
            <a:ext cx="500137" cy="201274"/>
          </a:xfrm>
          <a:prstGeom prst="rect">
            <a:avLst/>
          </a:prstGeom>
          <a:solidFill>
            <a:schemeClr val="accent6">
              <a:lumMod val="60000"/>
              <a:lumOff val="40000"/>
              <a:alpha val="50000"/>
            </a:schemeClr>
          </a:solidFill>
        </p:spPr>
        <p:txBody>
          <a:bodyPr wrap="none" lIns="0" tIns="0" rIns="0" bIns="0" rtlCol="0">
            <a:spAutoFit/>
          </a:bodyPr>
          <a:lstStyle/>
          <a:p>
            <a:pPr algn="ctr">
              <a:lnSpc>
                <a:spcPts val="1800"/>
              </a:lnSpc>
            </a:pPr>
            <a:r>
              <a:rPr lang="ja-JP" altLang="en-US" sz="1300" dirty="0" smtClean="0">
                <a:latin typeface="ＭＳ ゴシック" pitchFamily="49" charset="-128"/>
                <a:ea typeface="ＭＳ ゴシック" pitchFamily="49" charset="-128"/>
              </a:rPr>
              <a:t>補助</a:t>
            </a:r>
            <a:r>
              <a:rPr lang="ja-JP" altLang="en-US" sz="1300" dirty="0">
                <a:latin typeface="ＭＳ ゴシック" pitchFamily="49" charset="-128"/>
                <a:ea typeface="ＭＳ ゴシック" pitchFamily="49" charset="-128"/>
              </a:rPr>
              <a:t>金</a:t>
            </a:r>
            <a:endParaRPr lang="en-US" altLang="ja-JP" sz="1300" dirty="0" smtClean="0">
              <a:latin typeface="ＭＳ ゴシック" pitchFamily="49" charset="-128"/>
              <a:ea typeface="ＭＳ ゴシック" pitchFamily="49" charset="-128"/>
            </a:endParaRPr>
          </a:p>
        </p:txBody>
      </p:sp>
      <p:cxnSp>
        <p:nvCxnSpPr>
          <p:cNvPr id="49" name="直線矢印コネクタ 48"/>
          <p:cNvCxnSpPr/>
          <p:nvPr/>
        </p:nvCxnSpPr>
        <p:spPr>
          <a:xfrm rot="60000" flipH="1" flipV="1">
            <a:off x="3188861" y="2780963"/>
            <a:ext cx="9989" cy="684000"/>
          </a:xfrm>
          <a:prstGeom prst="straightConnector1">
            <a:avLst/>
          </a:prstGeom>
          <a:ln w="635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50" name="直線矢印コネクタ 49"/>
          <p:cNvCxnSpPr/>
          <p:nvPr/>
        </p:nvCxnSpPr>
        <p:spPr>
          <a:xfrm rot="-120000" flipH="1">
            <a:off x="3539141" y="2781006"/>
            <a:ext cx="16366" cy="684000"/>
          </a:xfrm>
          <a:prstGeom prst="straightConnector1">
            <a:avLst/>
          </a:prstGeom>
          <a:ln w="635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51" name="テキスト ボックス 50"/>
          <p:cNvSpPr txBox="1"/>
          <p:nvPr/>
        </p:nvSpPr>
        <p:spPr bwMode="gray">
          <a:xfrm>
            <a:off x="2119584" y="2931700"/>
            <a:ext cx="1000274" cy="387222"/>
          </a:xfrm>
          <a:prstGeom prst="rect">
            <a:avLst/>
          </a:prstGeom>
          <a:solidFill>
            <a:schemeClr val="bg1"/>
          </a:solidFill>
        </p:spPr>
        <p:txBody>
          <a:bodyPr wrap="none" lIns="0" tIns="0" rIns="0" bIns="0" rtlCol="0">
            <a:spAutoFit/>
          </a:bodyPr>
          <a:lstStyle/>
          <a:p>
            <a:pPr>
              <a:lnSpc>
                <a:spcPts val="1600"/>
              </a:lnSpc>
            </a:pPr>
            <a:r>
              <a:rPr kumimoji="1" lang="ja-JP" altLang="en-US" sz="1300" dirty="0" smtClean="0">
                <a:latin typeface="ＭＳ ゴシック" pitchFamily="49" charset="-128"/>
                <a:ea typeface="ＭＳ ゴシック" pitchFamily="49" charset="-128"/>
              </a:rPr>
              <a:t>事業・収支計</a:t>
            </a:r>
            <a:endParaRPr kumimoji="1" lang="en-US" altLang="ja-JP" sz="1300" dirty="0" smtClean="0">
              <a:latin typeface="ＭＳ ゴシック" pitchFamily="49" charset="-128"/>
              <a:ea typeface="ＭＳ ゴシック" pitchFamily="49" charset="-128"/>
            </a:endParaRPr>
          </a:p>
          <a:p>
            <a:pPr>
              <a:lnSpc>
                <a:spcPts val="1600"/>
              </a:lnSpc>
            </a:pPr>
            <a:r>
              <a:rPr kumimoji="1" lang="ja-JP" altLang="en-US" sz="1300" dirty="0" smtClean="0">
                <a:latin typeface="ＭＳ ゴシック" pitchFamily="49" charset="-128"/>
                <a:ea typeface="ＭＳ ゴシック" pitchFamily="49" charset="-128"/>
              </a:rPr>
              <a:t>画案の作成</a:t>
            </a:r>
            <a:endParaRPr kumimoji="1" lang="ja-JP" altLang="en-US" sz="1300" dirty="0">
              <a:latin typeface="ＭＳ ゴシック" pitchFamily="49" charset="-128"/>
              <a:ea typeface="ＭＳ ゴシック" pitchFamily="49" charset="-128"/>
            </a:endParaRPr>
          </a:p>
        </p:txBody>
      </p:sp>
      <p:sp>
        <p:nvSpPr>
          <p:cNvPr id="52" name="テキスト ボックス 51"/>
          <p:cNvSpPr txBox="1"/>
          <p:nvPr/>
        </p:nvSpPr>
        <p:spPr bwMode="gray">
          <a:xfrm>
            <a:off x="3612664" y="2986155"/>
            <a:ext cx="833562" cy="387222"/>
          </a:xfrm>
          <a:prstGeom prst="rect">
            <a:avLst/>
          </a:prstGeom>
          <a:solidFill>
            <a:schemeClr val="bg1"/>
          </a:solidFill>
        </p:spPr>
        <p:txBody>
          <a:bodyPr wrap="none" lIns="0" tIns="0" rIns="0" bIns="0" rtlCol="0">
            <a:spAutoFit/>
          </a:bodyPr>
          <a:lstStyle/>
          <a:p>
            <a:pPr>
              <a:lnSpc>
                <a:spcPts val="1600"/>
              </a:lnSpc>
            </a:pPr>
            <a:r>
              <a:rPr kumimoji="1" lang="ja-JP" altLang="en-US" sz="1300" dirty="0" smtClean="0">
                <a:latin typeface="ＭＳ ゴシック" pitchFamily="49" charset="-128"/>
                <a:ea typeface="ＭＳ ゴシック" pitchFamily="49" charset="-128"/>
              </a:rPr>
              <a:t>同計画案の</a:t>
            </a:r>
            <a:endParaRPr kumimoji="1" lang="en-US" altLang="ja-JP" sz="1300" dirty="0" smtClean="0">
              <a:latin typeface="ＭＳ ゴシック" pitchFamily="49" charset="-128"/>
              <a:ea typeface="ＭＳ ゴシック" pitchFamily="49" charset="-128"/>
            </a:endParaRPr>
          </a:p>
          <a:p>
            <a:pPr>
              <a:lnSpc>
                <a:spcPts val="1600"/>
              </a:lnSpc>
            </a:pPr>
            <a:r>
              <a:rPr lang="ja-JP" altLang="en-US" sz="1300" dirty="0" smtClean="0">
                <a:latin typeface="ＭＳ ゴシック" pitchFamily="49" charset="-128"/>
                <a:ea typeface="ＭＳ ゴシック" pitchFamily="49" charset="-128"/>
              </a:rPr>
              <a:t>認定</a:t>
            </a:r>
            <a:endParaRPr kumimoji="1" lang="ja-JP" altLang="en-US" sz="1300" dirty="0">
              <a:latin typeface="ＭＳ ゴシック" pitchFamily="49" charset="-128"/>
              <a:ea typeface="ＭＳ ゴシック" pitchFamily="49" charset="-128"/>
            </a:endParaRPr>
          </a:p>
        </p:txBody>
      </p:sp>
      <p:sp>
        <p:nvSpPr>
          <p:cNvPr id="53" name="テキスト ボックス 52"/>
          <p:cNvSpPr txBox="1"/>
          <p:nvPr/>
        </p:nvSpPr>
        <p:spPr>
          <a:xfrm>
            <a:off x="4422797" y="4722927"/>
            <a:ext cx="2500515" cy="810478"/>
          </a:xfrm>
          <a:prstGeom prst="rect">
            <a:avLst/>
          </a:prstGeom>
          <a:solidFill>
            <a:schemeClr val="bg1"/>
          </a:solidFill>
          <a:ln>
            <a:solidFill>
              <a:schemeClr val="tx1"/>
            </a:solidFill>
          </a:ln>
        </p:spPr>
        <p:txBody>
          <a:bodyPr wrap="square" lIns="36000" rIns="36000" rtlCol="0">
            <a:spAutoFit/>
          </a:bodyPr>
          <a:lstStyle/>
          <a:p>
            <a:pPr algn="ctr">
              <a:lnSpc>
                <a:spcPts val="1400"/>
              </a:lnSpc>
            </a:pPr>
            <a:r>
              <a:rPr lang="ja-JP" altLang="en-US" sz="1300" dirty="0" smtClean="0">
                <a:latin typeface="ＭＳ ゴシック" pitchFamily="49" charset="-128"/>
                <a:ea typeface="ＭＳ ゴシック" pitchFamily="49" charset="-128"/>
              </a:rPr>
              <a:t>公共空間の高質管理</a:t>
            </a:r>
            <a:endParaRPr lang="en-US" altLang="ja-JP" sz="800" dirty="0" smtClean="0">
              <a:latin typeface="ＭＳ ゴシック" pitchFamily="49" charset="-128"/>
              <a:ea typeface="ＭＳ ゴシック" pitchFamily="49" charset="-128"/>
            </a:endParaRPr>
          </a:p>
          <a:p>
            <a:pPr algn="ctr">
              <a:lnSpc>
                <a:spcPts val="1400"/>
              </a:lnSpc>
            </a:pPr>
            <a:r>
              <a:rPr lang="ja-JP" altLang="en-US" sz="1300" dirty="0" smtClean="0">
                <a:latin typeface="ＭＳ ゴシック" pitchFamily="49" charset="-128"/>
                <a:ea typeface="ＭＳ ゴシック" pitchFamily="49" charset="-128"/>
              </a:rPr>
              <a:t>（非収益事業）</a:t>
            </a:r>
            <a:endParaRPr lang="en-US" altLang="ja-JP" sz="1300" dirty="0" smtClean="0">
              <a:latin typeface="ＭＳ ゴシック" pitchFamily="49" charset="-128"/>
              <a:ea typeface="ＭＳ ゴシック" pitchFamily="49" charset="-128"/>
            </a:endParaRPr>
          </a:p>
          <a:p>
            <a:pPr>
              <a:lnSpc>
                <a:spcPts val="1400"/>
              </a:lnSpc>
            </a:pPr>
            <a:r>
              <a:rPr lang="ja-JP" altLang="en-US" sz="1300" dirty="0" smtClean="0">
                <a:latin typeface="ＭＳ ゴシック" pitchFamily="49" charset="-128"/>
                <a:ea typeface="ＭＳ ゴシック" pitchFamily="49" charset="-128"/>
              </a:rPr>
              <a:t>　・街灯、ベンチなどの設置</a:t>
            </a:r>
            <a:endParaRPr lang="en-US" altLang="ja-JP" sz="1300" dirty="0" smtClean="0">
              <a:latin typeface="ＭＳ ゴシック" pitchFamily="49" charset="-128"/>
              <a:ea typeface="ＭＳ ゴシック" pitchFamily="49" charset="-128"/>
            </a:endParaRPr>
          </a:p>
          <a:p>
            <a:pPr>
              <a:lnSpc>
                <a:spcPts val="1400"/>
              </a:lnSpc>
            </a:pPr>
            <a:r>
              <a:rPr kumimoji="1" lang="ja-JP" altLang="en-US" sz="1300" dirty="0" smtClean="0">
                <a:latin typeface="ＭＳ ゴシック" pitchFamily="49" charset="-128"/>
                <a:ea typeface="ＭＳ ゴシック" pitchFamily="49" charset="-128"/>
              </a:rPr>
              <a:t>　・警備員の配置　等</a:t>
            </a:r>
            <a:endParaRPr kumimoji="1" lang="en-US" altLang="ja-JP" sz="1300" dirty="0" smtClean="0">
              <a:latin typeface="ＭＳ ゴシック" pitchFamily="49" charset="-128"/>
              <a:ea typeface="ＭＳ ゴシック" pitchFamily="49" charset="-128"/>
            </a:endParaRPr>
          </a:p>
        </p:txBody>
      </p:sp>
      <p:sp>
        <p:nvSpPr>
          <p:cNvPr id="54" name="テキスト ボックス 53"/>
          <p:cNvSpPr txBox="1"/>
          <p:nvPr/>
        </p:nvSpPr>
        <p:spPr>
          <a:xfrm>
            <a:off x="1698169" y="4719665"/>
            <a:ext cx="2612572" cy="810478"/>
          </a:xfrm>
          <a:prstGeom prst="rect">
            <a:avLst/>
          </a:prstGeom>
          <a:solidFill>
            <a:schemeClr val="bg1"/>
          </a:solidFill>
          <a:ln>
            <a:solidFill>
              <a:schemeClr val="tx1"/>
            </a:solidFill>
          </a:ln>
        </p:spPr>
        <p:txBody>
          <a:bodyPr wrap="square" lIns="36000" rIns="36000" rtlCol="0">
            <a:spAutoFit/>
          </a:bodyPr>
          <a:lstStyle/>
          <a:p>
            <a:pPr algn="ctr">
              <a:lnSpc>
                <a:spcPts val="1400"/>
              </a:lnSpc>
            </a:pPr>
            <a:r>
              <a:rPr lang="ja-JP" altLang="en-US" sz="1300" dirty="0" smtClean="0">
                <a:latin typeface="ＭＳ ゴシック" pitchFamily="49" charset="-128"/>
                <a:ea typeface="ＭＳ ゴシック" pitchFamily="49" charset="-128"/>
              </a:rPr>
              <a:t>公共・民間空間での活動</a:t>
            </a:r>
            <a:endParaRPr lang="en-US" altLang="ja-JP" sz="1300" dirty="0" smtClean="0">
              <a:latin typeface="ＭＳ ゴシック" pitchFamily="49" charset="-128"/>
              <a:ea typeface="ＭＳ ゴシック" pitchFamily="49" charset="-128"/>
            </a:endParaRPr>
          </a:p>
          <a:p>
            <a:pPr algn="ctr">
              <a:lnSpc>
                <a:spcPts val="1400"/>
              </a:lnSpc>
            </a:pPr>
            <a:r>
              <a:rPr lang="ja-JP" altLang="en-US" sz="1300" dirty="0" smtClean="0">
                <a:latin typeface="ＭＳ ゴシック" pitchFamily="49" charset="-128"/>
                <a:ea typeface="ＭＳ ゴシック" pitchFamily="49" charset="-128"/>
              </a:rPr>
              <a:t>（収益・非収益事業）</a:t>
            </a:r>
            <a:endParaRPr kumimoji="1" lang="en-US" altLang="ja-JP" sz="1300" dirty="0" smtClean="0">
              <a:latin typeface="ＭＳ ゴシック" pitchFamily="49" charset="-128"/>
              <a:ea typeface="ＭＳ ゴシック" pitchFamily="49" charset="-128"/>
            </a:endParaRPr>
          </a:p>
          <a:p>
            <a:pPr>
              <a:lnSpc>
                <a:spcPts val="1400"/>
              </a:lnSpc>
            </a:pPr>
            <a:r>
              <a:rPr lang="ja-JP" altLang="en-US" sz="1300" dirty="0" smtClean="0">
                <a:latin typeface="ＭＳ ゴシック" pitchFamily="49" charset="-128"/>
                <a:ea typeface="ＭＳ ゴシック" pitchFamily="49" charset="-128"/>
              </a:rPr>
              <a:t>　・オープンカフェの設置</a:t>
            </a:r>
            <a:endParaRPr lang="en-US" altLang="ja-JP" sz="1300" dirty="0" smtClean="0">
              <a:latin typeface="ＭＳ ゴシック" pitchFamily="49" charset="-128"/>
              <a:ea typeface="ＭＳ ゴシック" pitchFamily="49" charset="-128"/>
            </a:endParaRPr>
          </a:p>
          <a:p>
            <a:pPr>
              <a:lnSpc>
                <a:spcPts val="1400"/>
              </a:lnSpc>
            </a:pPr>
            <a:r>
              <a:rPr kumimoji="1" lang="ja-JP" altLang="en-US" sz="1300" dirty="0" smtClean="0">
                <a:latin typeface="ＭＳ ゴシック" pitchFamily="49" charset="-128"/>
                <a:ea typeface="ＭＳ ゴシック" pitchFamily="49" charset="-128"/>
              </a:rPr>
              <a:t>　・</a:t>
            </a:r>
            <a:r>
              <a:rPr lang="ja-JP" altLang="en-US" sz="1300" dirty="0" smtClean="0">
                <a:latin typeface="ＭＳ ゴシック" pitchFamily="49" charset="-128"/>
                <a:ea typeface="ＭＳ ゴシック" pitchFamily="49" charset="-128"/>
              </a:rPr>
              <a:t>プロモーションの実施</a:t>
            </a:r>
            <a:r>
              <a:rPr kumimoji="1" lang="ja-JP" altLang="en-US" sz="1300" dirty="0" smtClean="0">
                <a:latin typeface="ＭＳ ゴシック" pitchFamily="49" charset="-128"/>
                <a:ea typeface="ＭＳ ゴシック" pitchFamily="49" charset="-128"/>
              </a:rPr>
              <a:t>　等　</a:t>
            </a:r>
            <a:endParaRPr kumimoji="1" lang="en-US" altLang="ja-JP" sz="1300" dirty="0" smtClean="0">
              <a:latin typeface="ＭＳ ゴシック" pitchFamily="49" charset="-128"/>
              <a:ea typeface="ＭＳ ゴシック" pitchFamily="49" charset="-128"/>
            </a:endParaRPr>
          </a:p>
        </p:txBody>
      </p:sp>
      <p:sp>
        <p:nvSpPr>
          <p:cNvPr id="55" name="テキスト ボックス 54"/>
          <p:cNvSpPr txBox="1"/>
          <p:nvPr/>
        </p:nvSpPr>
        <p:spPr bwMode="gray">
          <a:xfrm>
            <a:off x="2491743" y="4020503"/>
            <a:ext cx="833562" cy="200055"/>
          </a:xfrm>
          <a:prstGeom prst="rect">
            <a:avLst/>
          </a:prstGeom>
          <a:solidFill>
            <a:schemeClr val="bg1"/>
          </a:solidFill>
        </p:spPr>
        <p:txBody>
          <a:bodyPr wrap="none" lIns="0" tIns="0" rIns="0" bIns="0" rtlCol="0">
            <a:spAutoFit/>
          </a:bodyPr>
          <a:lstStyle/>
          <a:p>
            <a:pPr algn="ctr"/>
            <a:r>
              <a:rPr lang="ja-JP" altLang="en-US" sz="1300" dirty="0" smtClean="0">
                <a:latin typeface="ＭＳ ゴシック" pitchFamily="49" charset="-128"/>
                <a:ea typeface="ＭＳ ゴシック" pitchFamily="49" charset="-128"/>
              </a:rPr>
              <a:t>自主財源</a:t>
            </a:r>
            <a:r>
              <a:rPr kumimoji="1" lang="ja-JP" altLang="en-US" sz="1300" dirty="0" smtClean="0">
                <a:latin typeface="ＭＳ ゴシック" pitchFamily="49" charset="-128"/>
                <a:ea typeface="ＭＳ ゴシック" pitchFamily="49" charset="-128"/>
              </a:rPr>
              <a:t>　</a:t>
            </a:r>
            <a:endParaRPr kumimoji="1" lang="ja-JP" altLang="en-US" sz="1300" dirty="0">
              <a:latin typeface="ＭＳ ゴシック" pitchFamily="49" charset="-128"/>
              <a:ea typeface="ＭＳ ゴシック" pitchFamily="49" charset="-128"/>
            </a:endParaRPr>
          </a:p>
        </p:txBody>
      </p:sp>
      <p:sp>
        <p:nvSpPr>
          <p:cNvPr id="56" name="正方形/長方形 55"/>
          <p:cNvSpPr/>
          <p:nvPr/>
        </p:nvSpPr>
        <p:spPr>
          <a:xfrm>
            <a:off x="1489165" y="4379360"/>
            <a:ext cx="5760720" cy="1495534"/>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latin typeface="ＭＳ ゴシック" pitchFamily="49" charset="-128"/>
              <a:ea typeface="ＭＳ ゴシック" pitchFamily="49" charset="-128"/>
            </a:endParaRPr>
          </a:p>
        </p:txBody>
      </p:sp>
      <p:sp>
        <p:nvSpPr>
          <p:cNvPr id="57" name="テキスト ボックス 56"/>
          <p:cNvSpPr txBox="1"/>
          <p:nvPr/>
        </p:nvSpPr>
        <p:spPr bwMode="gray">
          <a:xfrm>
            <a:off x="3096814" y="4436120"/>
            <a:ext cx="2462214" cy="246221"/>
          </a:xfrm>
          <a:prstGeom prst="rect">
            <a:avLst/>
          </a:prstGeom>
          <a:solidFill>
            <a:schemeClr val="bg1"/>
          </a:solidFill>
        </p:spPr>
        <p:txBody>
          <a:bodyPr wrap="none" lIns="0" tIns="0" rIns="0" bIns="0" rtlCol="0">
            <a:spAutoFit/>
          </a:bodyPr>
          <a:lstStyle/>
          <a:p>
            <a:r>
              <a:rPr lang="ja-JP" altLang="en-US" sz="1600" dirty="0" smtClean="0">
                <a:latin typeface="ＭＳ ゴシック" pitchFamily="49" charset="-128"/>
                <a:ea typeface="ＭＳ ゴシック" pitchFamily="49" charset="-128"/>
              </a:rPr>
              <a:t>エリアマネジメントの実施</a:t>
            </a:r>
            <a:endParaRPr kumimoji="1" lang="ja-JP" altLang="en-US" sz="1600" dirty="0">
              <a:latin typeface="ＭＳ ゴシック" pitchFamily="49" charset="-128"/>
              <a:ea typeface="ＭＳ ゴシック" pitchFamily="49" charset="-128"/>
            </a:endParaRPr>
          </a:p>
        </p:txBody>
      </p:sp>
      <p:sp>
        <p:nvSpPr>
          <p:cNvPr id="58" name="テキスト ボックス 57"/>
          <p:cNvSpPr txBox="1"/>
          <p:nvPr/>
        </p:nvSpPr>
        <p:spPr bwMode="gray">
          <a:xfrm>
            <a:off x="2711955" y="6359879"/>
            <a:ext cx="3282951" cy="246221"/>
          </a:xfrm>
          <a:prstGeom prst="rect">
            <a:avLst/>
          </a:prstGeom>
          <a:solidFill>
            <a:schemeClr val="bg1"/>
          </a:solidFill>
        </p:spPr>
        <p:txBody>
          <a:bodyPr wrap="none" lIns="0" tIns="0" rIns="0" bIns="0" rtlCol="0">
            <a:spAutoFit/>
          </a:bodyPr>
          <a:lstStyle/>
          <a:p>
            <a:r>
              <a:rPr lang="ja-JP" altLang="en-US" sz="1600" dirty="0" smtClean="0">
                <a:latin typeface="ＭＳ ゴシック" pitchFamily="49" charset="-128"/>
                <a:ea typeface="ＭＳ ゴシック" pitchFamily="49" charset="-128"/>
              </a:rPr>
              <a:t>エリアの付加価値向上、ブランド化</a:t>
            </a:r>
            <a:endParaRPr kumimoji="1" lang="ja-JP" altLang="en-US" sz="1600" dirty="0">
              <a:latin typeface="ＭＳ ゴシック" pitchFamily="49" charset="-128"/>
              <a:ea typeface="ＭＳ ゴシック" pitchFamily="49" charset="-128"/>
            </a:endParaRPr>
          </a:p>
        </p:txBody>
      </p:sp>
      <p:sp>
        <p:nvSpPr>
          <p:cNvPr id="59" name="二等辺三角形 58"/>
          <p:cNvSpPr>
            <a:spLocks noChangeAspect="1"/>
          </p:cNvSpPr>
          <p:nvPr/>
        </p:nvSpPr>
        <p:spPr>
          <a:xfrm flipV="1">
            <a:off x="3324724" y="6039220"/>
            <a:ext cx="2071304" cy="211077"/>
          </a:xfrm>
          <a:prstGeom prst="triangle">
            <a:avLst/>
          </a:prstGeom>
          <a:solidFill>
            <a:srgbClr val="FE3000">
              <a:alpha val="54902"/>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latin typeface="ＭＳ ゴシック" pitchFamily="49" charset="-128"/>
              <a:ea typeface="ＭＳ ゴシック" pitchFamily="49" charset="-128"/>
            </a:endParaRPr>
          </a:p>
        </p:txBody>
      </p:sp>
      <p:cxnSp>
        <p:nvCxnSpPr>
          <p:cNvPr id="60" name="直線矢印コネクタ 59"/>
          <p:cNvCxnSpPr/>
          <p:nvPr/>
        </p:nvCxnSpPr>
        <p:spPr>
          <a:xfrm>
            <a:off x="5339488" y="2780928"/>
            <a:ext cx="3221" cy="684000"/>
          </a:xfrm>
          <a:prstGeom prst="straightConnector1">
            <a:avLst/>
          </a:prstGeom>
          <a:ln w="9525">
            <a:solidFill>
              <a:schemeClr val="tx1"/>
            </a:solidFill>
            <a:prstDash val="dash"/>
            <a:tailEnd type="arrow"/>
          </a:ln>
        </p:spPr>
        <p:style>
          <a:lnRef idx="1">
            <a:schemeClr val="accent1"/>
          </a:lnRef>
          <a:fillRef idx="0">
            <a:schemeClr val="accent1"/>
          </a:fillRef>
          <a:effectRef idx="0">
            <a:schemeClr val="accent1"/>
          </a:effectRef>
          <a:fontRef idx="minor">
            <a:schemeClr val="tx1"/>
          </a:fontRef>
        </p:style>
      </p:cxnSp>
      <p:sp>
        <p:nvSpPr>
          <p:cNvPr id="61" name="正方形/長方形 60"/>
          <p:cNvSpPr/>
          <p:nvPr/>
        </p:nvSpPr>
        <p:spPr>
          <a:xfrm>
            <a:off x="2035094" y="3500569"/>
            <a:ext cx="4500000" cy="371384"/>
          </a:xfrm>
          <a:prstGeom prst="rect">
            <a:avLst/>
          </a:prstGeom>
          <a:solidFill>
            <a:schemeClr val="bg1"/>
          </a:solidFill>
          <a:ln w="95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latin typeface="ＭＳ ゴシック" pitchFamily="49" charset="-128"/>
              <a:ea typeface="ＭＳ ゴシック" pitchFamily="49" charset="-128"/>
            </a:endParaRPr>
          </a:p>
        </p:txBody>
      </p:sp>
      <p:sp>
        <p:nvSpPr>
          <p:cNvPr id="62" name="テキスト ボックス 61"/>
          <p:cNvSpPr txBox="1"/>
          <p:nvPr/>
        </p:nvSpPr>
        <p:spPr bwMode="gray">
          <a:xfrm>
            <a:off x="2042205" y="3561723"/>
            <a:ext cx="4763539" cy="246221"/>
          </a:xfrm>
          <a:prstGeom prst="rect">
            <a:avLst/>
          </a:prstGeom>
          <a:noFill/>
          <a:ln>
            <a:noFill/>
          </a:ln>
        </p:spPr>
        <p:txBody>
          <a:bodyPr wrap="square" lIns="0" tIns="0" rIns="0" bIns="0" rtlCol="0">
            <a:spAutoFit/>
          </a:bodyPr>
          <a:lstStyle/>
          <a:p>
            <a:pPr algn="ctr"/>
            <a:r>
              <a:rPr lang="ja-JP" altLang="en-US" sz="1600" dirty="0" smtClean="0">
                <a:latin typeface="ＭＳ ゴシック" pitchFamily="49" charset="-128"/>
                <a:ea typeface="ＭＳ ゴシック" pitchFamily="49" charset="-128"/>
              </a:rPr>
              <a:t>エリアマネジメント団体（都市再生推進法人）</a:t>
            </a:r>
            <a:endParaRPr kumimoji="1" lang="en-US" altLang="ja-JP" sz="1300" dirty="0" smtClean="0">
              <a:latin typeface="ＭＳ ゴシック" pitchFamily="49" charset="-128"/>
              <a:ea typeface="ＭＳ ゴシック" pitchFamily="49" charset="-128"/>
            </a:endParaRPr>
          </a:p>
        </p:txBody>
      </p:sp>
      <p:cxnSp>
        <p:nvCxnSpPr>
          <p:cNvPr id="63" name="直線矢印コネクタ 62"/>
          <p:cNvCxnSpPr/>
          <p:nvPr/>
        </p:nvCxnSpPr>
        <p:spPr>
          <a:xfrm flipH="1">
            <a:off x="3213463" y="3868326"/>
            <a:ext cx="1925" cy="504000"/>
          </a:xfrm>
          <a:prstGeom prst="straightConnector1">
            <a:avLst/>
          </a:prstGeom>
          <a:ln w="9525">
            <a:solidFill>
              <a:schemeClr val="tx1"/>
            </a:solidFill>
            <a:prstDash val="dash"/>
            <a:tailEnd type="arrow"/>
          </a:ln>
        </p:spPr>
        <p:style>
          <a:lnRef idx="1">
            <a:schemeClr val="accent1"/>
          </a:lnRef>
          <a:fillRef idx="0">
            <a:schemeClr val="accent1"/>
          </a:fillRef>
          <a:effectRef idx="0">
            <a:schemeClr val="accent1"/>
          </a:effectRef>
          <a:fontRef idx="minor">
            <a:schemeClr val="tx1"/>
          </a:fontRef>
        </p:style>
      </p:cxnSp>
      <p:cxnSp>
        <p:nvCxnSpPr>
          <p:cNvPr id="64" name="直線矢印コネクタ 63"/>
          <p:cNvCxnSpPr/>
          <p:nvPr/>
        </p:nvCxnSpPr>
        <p:spPr>
          <a:xfrm>
            <a:off x="5297774" y="3864991"/>
            <a:ext cx="5746" cy="504000"/>
          </a:xfrm>
          <a:prstGeom prst="straightConnector1">
            <a:avLst/>
          </a:prstGeom>
          <a:ln w="9525">
            <a:solidFill>
              <a:schemeClr val="tx1"/>
            </a:solidFill>
            <a:prstDash val="dash"/>
            <a:tailEnd type="arrow"/>
          </a:ln>
        </p:spPr>
        <p:style>
          <a:lnRef idx="1">
            <a:schemeClr val="accent1"/>
          </a:lnRef>
          <a:fillRef idx="0">
            <a:schemeClr val="accent1"/>
          </a:fillRef>
          <a:effectRef idx="0">
            <a:schemeClr val="accent1"/>
          </a:effectRef>
          <a:fontRef idx="minor">
            <a:schemeClr val="tx1"/>
          </a:fontRef>
        </p:style>
      </p:cxnSp>
      <p:sp>
        <p:nvSpPr>
          <p:cNvPr id="65" name="フリーフォーム 64"/>
          <p:cNvSpPr>
            <a:spLocks noChangeAspect="1"/>
          </p:cNvSpPr>
          <p:nvPr/>
        </p:nvSpPr>
        <p:spPr>
          <a:xfrm rot="10800000" flipH="1" flipV="1">
            <a:off x="1343286" y="1340768"/>
            <a:ext cx="681456" cy="2388509"/>
          </a:xfrm>
          <a:custGeom>
            <a:avLst/>
            <a:gdLst>
              <a:gd name="connsiteX0" fmla="*/ 356259 w 356259"/>
              <a:gd name="connsiteY0" fmla="*/ 1116281 h 1116281"/>
              <a:gd name="connsiteX1" fmla="*/ 154379 w 356259"/>
              <a:gd name="connsiteY1" fmla="*/ 961902 h 1116281"/>
              <a:gd name="connsiteX2" fmla="*/ 35626 w 356259"/>
              <a:gd name="connsiteY2" fmla="*/ 760021 h 1116281"/>
              <a:gd name="connsiteX3" fmla="*/ 0 w 356259"/>
              <a:gd name="connsiteY3" fmla="*/ 558141 h 1116281"/>
              <a:gd name="connsiteX4" fmla="*/ 35626 w 356259"/>
              <a:gd name="connsiteY4" fmla="*/ 296883 h 1116281"/>
              <a:gd name="connsiteX5" fmla="*/ 130628 w 356259"/>
              <a:gd name="connsiteY5" fmla="*/ 142504 h 1116281"/>
              <a:gd name="connsiteX6" fmla="*/ 237506 w 356259"/>
              <a:gd name="connsiteY6" fmla="*/ 35626 h 1116281"/>
              <a:gd name="connsiteX7" fmla="*/ 332509 w 356259"/>
              <a:gd name="connsiteY7" fmla="*/ 0 h 1116281"/>
              <a:gd name="connsiteX8" fmla="*/ 332509 w 356259"/>
              <a:gd name="connsiteY8" fmla="*/ 0 h 1116281"/>
              <a:gd name="connsiteX9" fmla="*/ 332509 w 356259"/>
              <a:gd name="connsiteY9" fmla="*/ 0 h 1116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6259" h="1116281">
                <a:moveTo>
                  <a:pt x="356259" y="1116281"/>
                </a:moveTo>
                <a:cubicBezTo>
                  <a:pt x="282038" y="1068780"/>
                  <a:pt x="207818" y="1021279"/>
                  <a:pt x="154379" y="961902"/>
                </a:cubicBezTo>
                <a:cubicBezTo>
                  <a:pt x="100940" y="902525"/>
                  <a:pt x="61356" y="827314"/>
                  <a:pt x="35626" y="760021"/>
                </a:cubicBezTo>
                <a:cubicBezTo>
                  <a:pt x="9896" y="692728"/>
                  <a:pt x="0" y="635331"/>
                  <a:pt x="0" y="558141"/>
                </a:cubicBezTo>
                <a:cubicBezTo>
                  <a:pt x="0" y="480951"/>
                  <a:pt x="13855" y="366156"/>
                  <a:pt x="35626" y="296883"/>
                </a:cubicBezTo>
                <a:cubicBezTo>
                  <a:pt x="57397" y="227610"/>
                  <a:pt x="96981" y="186047"/>
                  <a:pt x="130628" y="142504"/>
                </a:cubicBezTo>
                <a:cubicBezTo>
                  <a:pt x="164275" y="98961"/>
                  <a:pt x="203859" y="59377"/>
                  <a:pt x="237506" y="35626"/>
                </a:cubicBezTo>
                <a:cubicBezTo>
                  <a:pt x="271153" y="11875"/>
                  <a:pt x="332509" y="0"/>
                  <a:pt x="332509" y="0"/>
                </a:cubicBezTo>
                <a:lnTo>
                  <a:pt x="332509" y="0"/>
                </a:lnTo>
                <a:lnTo>
                  <a:pt x="332509" y="0"/>
                </a:lnTo>
              </a:path>
            </a:pathLst>
          </a:custGeom>
          <a:ln w="9525">
            <a:solidFill>
              <a:schemeClr val="tx1"/>
            </a:solidFill>
            <a:prstDash val="solid"/>
            <a:headEnd type="arrow"/>
            <a:tailEnd type="none" w="lg" len="lg"/>
          </a:ln>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a:latin typeface="ＭＳ ゴシック" pitchFamily="49" charset="-128"/>
              <a:ea typeface="ＭＳ ゴシック" pitchFamily="49" charset="-128"/>
            </a:endParaRPr>
          </a:p>
        </p:txBody>
      </p:sp>
      <p:cxnSp>
        <p:nvCxnSpPr>
          <p:cNvPr id="66" name="直線矢印コネクタ 65"/>
          <p:cNvCxnSpPr/>
          <p:nvPr/>
        </p:nvCxnSpPr>
        <p:spPr>
          <a:xfrm rot="-60000" flipH="1">
            <a:off x="2590556" y="1933142"/>
            <a:ext cx="9989" cy="468000"/>
          </a:xfrm>
          <a:prstGeom prst="straightConnector1">
            <a:avLst/>
          </a:prstGeom>
          <a:ln w="19050">
            <a:solidFill>
              <a:schemeClr val="tx1"/>
            </a:solidFill>
            <a:prstDash val="dash"/>
            <a:tailEnd type="arrow"/>
          </a:ln>
        </p:spPr>
        <p:style>
          <a:lnRef idx="1">
            <a:schemeClr val="accent1"/>
          </a:lnRef>
          <a:fillRef idx="0">
            <a:schemeClr val="accent1"/>
          </a:fillRef>
          <a:effectRef idx="0">
            <a:schemeClr val="accent1"/>
          </a:effectRef>
          <a:fontRef idx="minor">
            <a:schemeClr val="tx1"/>
          </a:fontRef>
        </p:style>
      </p:cxnSp>
      <p:cxnSp>
        <p:nvCxnSpPr>
          <p:cNvPr id="68" name="直線矢印コネクタ 67"/>
          <p:cNvCxnSpPr/>
          <p:nvPr/>
        </p:nvCxnSpPr>
        <p:spPr>
          <a:xfrm rot="-60000" flipH="1">
            <a:off x="3686103" y="1920079"/>
            <a:ext cx="9989" cy="468000"/>
          </a:xfrm>
          <a:prstGeom prst="straightConnector1">
            <a:avLst/>
          </a:prstGeom>
          <a:ln w="19050">
            <a:solidFill>
              <a:schemeClr val="tx1"/>
            </a:solidFill>
            <a:prstDash val="dash"/>
            <a:tailEnd type="arrow"/>
          </a:ln>
        </p:spPr>
        <p:style>
          <a:lnRef idx="1">
            <a:schemeClr val="accent1"/>
          </a:lnRef>
          <a:fillRef idx="0">
            <a:schemeClr val="accent1"/>
          </a:fillRef>
          <a:effectRef idx="0">
            <a:schemeClr val="accent1"/>
          </a:effectRef>
          <a:fontRef idx="minor">
            <a:schemeClr val="tx1"/>
          </a:fontRef>
        </p:style>
      </p:cxnSp>
      <p:cxnSp>
        <p:nvCxnSpPr>
          <p:cNvPr id="69" name="直線矢印コネクタ 68"/>
          <p:cNvCxnSpPr/>
          <p:nvPr/>
        </p:nvCxnSpPr>
        <p:spPr>
          <a:xfrm rot="-60000" flipH="1">
            <a:off x="4828351" y="1928573"/>
            <a:ext cx="9989" cy="468000"/>
          </a:xfrm>
          <a:prstGeom prst="straightConnector1">
            <a:avLst/>
          </a:prstGeom>
          <a:ln w="19050">
            <a:solidFill>
              <a:schemeClr val="tx1"/>
            </a:solidFill>
            <a:prstDash val="dash"/>
            <a:tailEnd type="arrow"/>
          </a:ln>
        </p:spPr>
        <p:style>
          <a:lnRef idx="1">
            <a:schemeClr val="accent1"/>
          </a:lnRef>
          <a:fillRef idx="0">
            <a:schemeClr val="accent1"/>
          </a:fillRef>
          <a:effectRef idx="0">
            <a:schemeClr val="accent1"/>
          </a:effectRef>
          <a:fontRef idx="minor">
            <a:schemeClr val="tx1"/>
          </a:fontRef>
        </p:style>
      </p:cxnSp>
      <p:sp>
        <p:nvSpPr>
          <p:cNvPr id="70" name="テキスト ボックス 69"/>
          <p:cNvSpPr txBox="1"/>
          <p:nvPr/>
        </p:nvSpPr>
        <p:spPr bwMode="gray">
          <a:xfrm>
            <a:off x="2835445" y="1722620"/>
            <a:ext cx="4924657" cy="243656"/>
          </a:xfrm>
          <a:prstGeom prst="rect">
            <a:avLst/>
          </a:prstGeom>
          <a:solidFill>
            <a:schemeClr val="bg1"/>
          </a:solidFill>
        </p:spPr>
        <p:txBody>
          <a:bodyPr wrap="square" lIns="0" tIns="0" rIns="0" bIns="0" rtlCol="0">
            <a:spAutoFit/>
          </a:bodyPr>
          <a:lstStyle/>
          <a:p>
            <a:pPr>
              <a:lnSpc>
                <a:spcPts val="1900"/>
              </a:lnSpc>
            </a:pPr>
            <a:r>
              <a:rPr lang="ja-JP" altLang="en-US" sz="1300" dirty="0" smtClean="0">
                <a:latin typeface="ＭＳ ゴシック" pitchFamily="49" charset="-128"/>
                <a:ea typeface="ＭＳ ゴシック" pitchFamily="49" charset="-128"/>
              </a:rPr>
              <a:t>事業・収支計画に基づき、</a:t>
            </a:r>
            <a:r>
              <a:rPr kumimoji="1" lang="ja-JP" altLang="en-US" sz="1300" dirty="0" smtClean="0">
                <a:latin typeface="ＭＳ ゴシック" pitchFamily="49" charset="-128"/>
                <a:ea typeface="ＭＳ ゴシック" pitchFamily="49" charset="-128"/>
              </a:rPr>
              <a:t>分担金を負担</a:t>
            </a:r>
            <a:endParaRPr kumimoji="1" lang="ja-JP" altLang="en-US" sz="1300" dirty="0">
              <a:latin typeface="ＭＳ ゴシック" pitchFamily="49" charset="-128"/>
              <a:ea typeface="ＭＳ ゴシック" pitchFamily="49" charset="-128"/>
            </a:endParaRPr>
          </a:p>
        </p:txBody>
      </p:sp>
      <p:sp>
        <p:nvSpPr>
          <p:cNvPr id="76" name="角丸四角形 75"/>
          <p:cNvSpPr/>
          <p:nvPr/>
        </p:nvSpPr>
        <p:spPr>
          <a:xfrm>
            <a:off x="1979712" y="1098075"/>
            <a:ext cx="4680519" cy="509452"/>
          </a:xfrm>
          <a:prstGeom prst="round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7" name="テキスト ボックス 76"/>
          <p:cNvSpPr txBox="1"/>
          <p:nvPr/>
        </p:nvSpPr>
        <p:spPr bwMode="gray">
          <a:xfrm>
            <a:off x="2347498" y="908720"/>
            <a:ext cx="3693320" cy="243656"/>
          </a:xfrm>
          <a:prstGeom prst="rect">
            <a:avLst/>
          </a:prstGeom>
          <a:solidFill>
            <a:schemeClr val="bg1"/>
          </a:solidFill>
        </p:spPr>
        <p:txBody>
          <a:bodyPr wrap="none" lIns="0" tIns="0" rIns="0" bIns="0" rtlCol="0">
            <a:spAutoFit/>
          </a:bodyPr>
          <a:lstStyle/>
          <a:p>
            <a:pPr>
              <a:lnSpc>
                <a:spcPts val="1900"/>
              </a:lnSpc>
            </a:pPr>
            <a:r>
              <a:rPr kumimoji="1" lang="ja-JP" altLang="en-US" sz="1600" dirty="0" smtClean="0">
                <a:latin typeface="ＭＳ ゴシック" pitchFamily="49" charset="-128"/>
                <a:ea typeface="ＭＳ ゴシック" pitchFamily="49" charset="-128"/>
              </a:rPr>
              <a:t>都市利便増進協定の対象地域の地権者等</a:t>
            </a:r>
            <a:endParaRPr kumimoji="1" lang="ja-JP" altLang="en-US" sz="1600" dirty="0">
              <a:latin typeface="ＭＳ ゴシック" pitchFamily="49" charset="-128"/>
              <a:ea typeface="ＭＳ ゴシック" pitchFamily="49" charset="-128"/>
            </a:endParaRPr>
          </a:p>
        </p:txBody>
      </p:sp>
      <p:sp>
        <p:nvSpPr>
          <p:cNvPr id="78" name="テキスト ボックス 77"/>
          <p:cNvSpPr txBox="1">
            <a:spLocks/>
          </p:cNvSpPr>
          <p:nvPr/>
        </p:nvSpPr>
        <p:spPr>
          <a:xfrm>
            <a:off x="5436096" y="1176163"/>
            <a:ext cx="1008000" cy="396000"/>
          </a:xfrm>
          <a:prstGeom prst="rect">
            <a:avLst/>
          </a:prstGeom>
          <a:solidFill>
            <a:schemeClr val="bg1"/>
          </a:solidFill>
          <a:ln>
            <a:solidFill>
              <a:schemeClr val="tx1"/>
            </a:solidFill>
          </a:ln>
        </p:spPr>
        <p:txBody>
          <a:bodyPr wrap="none" lIns="36000" tIns="72000" rIns="0" rtlCol="0">
            <a:spAutoFit/>
          </a:bodyPr>
          <a:lstStyle/>
          <a:p>
            <a:pPr algn="ctr"/>
            <a:r>
              <a:rPr lang="ja-JP" altLang="en-US" sz="1400" dirty="0" smtClean="0">
                <a:latin typeface="+mn-ea"/>
              </a:rPr>
              <a:t>  </a:t>
            </a:r>
            <a:endParaRPr kumimoji="1" lang="en-US" altLang="ja-JP" sz="2000" dirty="0" smtClean="0">
              <a:latin typeface="+mn-ea"/>
            </a:endParaRPr>
          </a:p>
        </p:txBody>
      </p:sp>
      <p:sp>
        <p:nvSpPr>
          <p:cNvPr id="79" name="テキスト ボックス 78"/>
          <p:cNvSpPr txBox="1">
            <a:spLocks/>
          </p:cNvSpPr>
          <p:nvPr/>
        </p:nvSpPr>
        <p:spPr>
          <a:xfrm>
            <a:off x="5817344" y="1152635"/>
            <a:ext cx="203064" cy="355276"/>
          </a:xfrm>
          <a:prstGeom prst="rect">
            <a:avLst/>
          </a:prstGeom>
          <a:noFill/>
          <a:ln>
            <a:noFill/>
          </a:ln>
        </p:spPr>
        <p:txBody>
          <a:bodyPr wrap="none" lIns="36000" tIns="108000" rIns="0" rtlCol="0">
            <a:spAutoFit/>
          </a:bodyPr>
          <a:lstStyle/>
          <a:p>
            <a:pPr algn="ctr"/>
            <a:r>
              <a:rPr kumimoji="1" lang="en-US" altLang="ja-JP" sz="1300" dirty="0" smtClean="0">
                <a:latin typeface="+mn-ea"/>
              </a:rPr>
              <a:t>…</a:t>
            </a:r>
            <a:endParaRPr kumimoji="1" lang="ja-JP" altLang="en-US" sz="1300" dirty="0">
              <a:latin typeface="+mn-ea"/>
            </a:endParaRPr>
          </a:p>
        </p:txBody>
      </p:sp>
      <p:sp>
        <p:nvSpPr>
          <p:cNvPr id="80" name="テキスト ボックス 79"/>
          <p:cNvSpPr txBox="1">
            <a:spLocks/>
          </p:cNvSpPr>
          <p:nvPr/>
        </p:nvSpPr>
        <p:spPr>
          <a:xfrm>
            <a:off x="2063207" y="1176163"/>
            <a:ext cx="1008000" cy="396000"/>
          </a:xfrm>
          <a:prstGeom prst="rect">
            <a:avLst/>
          </a:prstGeom>
          <a:solidFill>
            <a:schemeClr val="bg1"/>
          </a:solidFill>
          <a:ln>
            <a:solidFill>
              <a:schemeClr val="tx1"/>
            </a:solidFill>
          </a:ln>
        </p:spPr>
        <p:txBody>
          <a:bodyPr wrap="none" lIns="36000" tIns="72000" rIns="0" rtlCol="0">
            <a:spAutoFit/>
          </a:bodyPr>
          <a:lstStyle/>
          <a:p>
            <a:pPr algn="ctr"/>
            <a:r>
              <a:rPr lang="ja-JP" altLang="en-US" sz="1400" dirty="0" smtClean="0">
                <a:latin typeface="+mn-ea"/>
              </a:rPr>
              <a:t>  </a:t>
            </a:r>
            <a:endParaRPr kumimoji="1" lang="en-US" altLang="ja-JP" sz="2000" dirty="0" smtClean="0">
              <a:latin typeface="+mn-ea"/>
            </a:endParaRPr>
          </a:p>
        </p:txBody>
      </p:sp>
      <p:sp>
        <p:nvSpPr>
          <p:cNvPr id="81" name="テキスト ボックス 80"/>
          <p:cNvSpPr txBox="1">
            <a:spLocks/>
          </p:cNvSpPr>
          <p:nvPr/>
        </p:nvSpPr>
        <p:spPr>
          <a:xfrm>
            <a:off x="2051720" y="1152635"/>
            <a:ext cx="988535" cy="355276"/>
          </a:xfrm>
          <a:prstGeom prst="rect">
            <a:avLst/>
          </a:prstGeom>
          <a:noFill/>
          <a:ln>
            <a:noFill/>
          </a:ln>
        </p:spPr>
        <p:txBody>
          <a:bodyPr wrap="none" lIns="36000" tIns="108000" rIns="0" rtlCol="0">
            <a:spAutoFit/>
          </a:bodyPr>
          <a:lstStyle/>
          <a:p>
            <a:pPr algn="ctr"/>
            <a:r>
              <a:rPr lang="ja-JP" altLang="en-US" sz="1300" dirty="0" smtClean="0">
                <a:latin typeface="+mn-ea"/>
              </a:rPr>
              <a:t>資産所有</a:t>
            </a:r>
            <a:r>
              <a:rPr kumimoji="1" lang="ja-JP" altLang="en-US" sz="1300" dirty="0" smtClean="0">
                <a:latin typeface="+mn-ea"/>
              </a:rPr>
              <a:t>者Ａ</a:t>
            </a:r>
            <a:endParaRPr kumimoji="1" lang="ja-JP" altLang="en-US" sz="1300" dirty="0">
              <a:latin typeface="+mn-ea"/>
            </a:endParaRPr>
          </a:p>
        </p:txBody>
      </p:sp>
      <p:sp>
        <p:nvSpPr>
          <p:cNvPr id="82" name="テキスト ボックス 81"/>
          <p:cNvSpPr txBox="1">
            <a:spLocks/>
          </p:cNvSpPr>
          <p:nvPr/>
        </p:nvSpPr>
        <p:spPr>
          <a:xfrm>
            <a:off x="3188039" y="1172395"/>
            <a:ext cx="1008000" cy="396000"/>
          </a:xfrm>
          <a:prstGeom prst="rect">
            <a:avLst/>
          </a:prstGeom>
          <a:solidFill>
            <a:schemeClr val="bg1"/>
          </a:solidFill>
          <a:ln>
            <a:solidFill>
              <a:schemeClr val="tx1"/>
            </a:solidFill>
          </a:ln>
        </p:spPr>
        <p:txBody>
          <a:bodyPr wrap="none" lIns="36000" tIns="72000" rIns="0" rtlCol="0">
            <a:spAutoFit/>
          </a:bodyPr>
          <a:lstStyle/>
          <a:p>
            <a:pPr algn="ctr"/>
            <a:r>
              <a:rPr lang="ja-JP" altLang="en-US" sz="1400" dirty="0" smtClean="0">
                <a:latin typeface="+mn-ea"/>
              </a:rPr>
              <a:t>  </a:t>
            </a:r>
            <a:endParaRPr kumimoji="1" lang="en-US" altLang="ja-JP" sz="2000" dirty="0" smtClean="0">
              <a:latin typeface="+mn-ea"/>
            </a:endParaRPr>
          </a:p>
        </p:txBody>
      </p:sp>
      <p:sp>
        <p:nvSpPr>
          <p:cNvPr id="83" name="テキスト ボックス 82"/>
          <p:cNvSpPr txBox="1">
            <a:spLocks/>
          </p:cNvSpPr>
          <p:nvPr/>
        </p:nvSpPr>
        <p:spPr>
          <a:xfrm>
            <a:off x="3170941" y="1148867"/>
            <a:ext cx="999757" cy="355276"/>
          </a:xfrm>
          <a:prstGeom prst="rect">
            <a:avLst/>
          </a:prstGeom>
          <a:noFill/>
          <a:ln>
            <a:noFill/>
          </a:ln>
        </p:spPr>
        <p:txBody>
          <a:bodyPr wrap="none" lIns="36000" tIns="108000" rIns="0" rtlCol="0">
            <a:spAutoFit/>
          </a:bodyPr>
          <a:lstStyle/>
          <a:p>
            <a:pPr algn="ctr"/>
            <a:r>
              <a:rPr lang="ja-JP" altLang="en-US" sz="1300" dirty="0" smtClean="0">
                <a:latin typeface="+mn-ea"/>
              </a:rPr>
              <a:t>資産所有</a:t>
            </a:r>
            <a:r>
              <a:rPr kumimoji="1" lang="ja-JP" altLang="en-US" sz="1300" dirty="0" smtClean="0">
                <a:latin typeface="+mn-ea"/>
              </a:rPr>
              <a:t>者</a:t>
            </a:r>
            <a:r>
              <a:rPr lang="ja-JP" altLang="en-US" sz="1300" dirty="0" smtClean="0">
                <a:latin typeface="+mn-ea"/>
              </a:rPr>
              <a:t>Ｂ</a:t>
            </a:r>
            <a:endParaRPr kumimoji="1" lang="ja-JP" altLang="en-US" sz="1300" dirty="0">
              <a:latin typeface="+mn-ea"/>
            </a:endParaRPr>
          </a:p>
        </p:txBody>
      </p:sp>
      <p:sp>
        <p:nvSpPr>
          <p:cNvPr id="84" name="テキスト ボックス 83"/>
          <p:cNvSpPr txBox="1">
            <a:spLocks/>
          </p:cNvSpPr>
          <p:nvPr/>
        </p:nvSpPr>
        <p:spPr>
          <a:xfrm>
            <a:off x="4330287" y="1176163"/>
            <a:ext cx="1008000" cy="396000"/>
          </a:xfrm>
          <a:prstGeom prst="rect">
            <a:avLst/>
          </a:prstGeom>
          <a:solidFill>
            <a:schemeClr val="bg1"/>
          </a:solidFill>
          <a:ln>
            <a:solidFill>
              <a:schemeClr val="tx1"/>
            </a:solidFill>
          </a:ln>
        </p:spPr>
        <p:txBody>
          <a:bodyPr wrap="none" lIns="36000" tIns="72000" rIns="0" rtlCol="0">
            <a:spAutoFit/>
          </a:bodyPr>
          <a:lstStyle/>
          <a:p>
            <a:pPr algn="ctr"/>
            <a:r>
              <a:rPr lang="ja-JP" altLang="en-US" sz="1400" dirty="0" smtClean="0">
                <a:latin typeface="+mn-ea"/>
              </a:rPr>
              <a:t>  </a:t>
            </a:r>
            <a:endParaRPr kumimoji="1" lang="en-US" altLang="ja-JP" sz="2000" dirty="0" smtClean="0">
              <a:latin typeface="+mn-ea"/>
            </a:endParaRPr>
          </a:p>
        </p:txBody>
      </p:sp>
      <p:sp>
        <p:nvSpPr>
          <p:cNvPr id="85" name="テキスト ボックス 84"/>
          <p:cNvSpPr txBox="1">
            <a:spLocks/>
          </p:cNvSpPr>
          <p:nvPr/>
        </p:nvSpPr>
        <p:spPr>
          <a:xfrm>
            <a:off x="4316395" y="1152635"/>
            <a:ext cx="993345" cy="355276"/>
          </a:xfrm>
          <a:prstGeom prst="rect">
            <a:avLst/>
          </a:prstGeom>
          <a:noFill/>
          <a:ln>
            <a:noFill/>
          </a:ln>
        </p:spPr>
        <p:txBody>
          <a:bodyPr wrap="none" lIns="36000" tIns="108000" rIns="0" rtlCol="0">
            <a:spAutoFit/>
          </a:bodyPr>
          <a:lstStyle/>
          <a:p>
            <a:pPr algn="ctr"/>
            <a:r>
              <a:rPr lang="ja-JP" altLang="en-US" sz="1300" dirty="0" smtClean="0">
                <a:latin typeface="+mn-ea"/>
              </a:rPr>
              <a:t>資産所有</a:t>
            </a:r>
            <a:r>
              <a:rPr kumimoji="1" lang="ja-JP" altLang="en-US" sz="1300" dirty="0" smtClean="0">
                <a:latin typeface="+mn-ea"/>
              </a:rPr>
              <a:t>者</a:t>
            </a:r>
            <a:r>
              <a:rPr lang="ja-JP" altLang="en-US" sz="1300" dirty="0" smtClean="0">
                <a:latin typeface="+mn-ea"/>
              </a:rPr>
              <a:t>Ｃ</a:t>
            </a:r>
            <a:endParaRPr kumimoji="1" lang="ja-JP" altLang="en-US" sz="1300" dirty="0">
              <a:latin typeface="+mn-ea"/>
            </a:endParaRPr>
          </a:p>
        </p:txBody>
      </p:sp>
      <p:sp>
        <p:nvSpPr>
          <p:cNvPr id="42" name="スライド番号プレースホルダ 7"/>
          <p:cNvSpPr>
            <a:spLocks noGrp="1"/>
          </p:cNvSpPr>
          <p:nvPr>
            <p:ph type="sldNum" sz="quarter" idx="12"/>
          </p:nvPr>
        </p:nvSpPr>
        <p:spPr>
          <a:xfrm>
            <a:off x="8407474" y="6669360"/>
            <a:ext cx="720080" cy="177924"/>
          </a:xfrm>
        </p:spPr>
        <p:txBody>
          <a:bodyPr/>
          <a:lstStyle/>
          <a:p>
            <a:fld id="{78ED1AB3-8C8F-4C4C-8A6B-8159A18B52E9}" type="slidenum">
              <a:rPr kumimoji="1" lang="en-US" altLang="ja-JP" smtClean="0"/>
              <a:t>219</a:t>
            </a:fld>
            <a:endParaRPr kumimoji="1" lang="ja-JP" altLang="en-US" dirty="0"/>
          </a:p>
        </p:txBody>
      </p:sp>
      <p:sp>
        <p:nvSpPr>
          <p:cNvPr id="67" name="テキスト ボックス 66"/>
          <p:cNvSpPr txBox="1"/>
          <p:nvPr/>
        </p:nvSpPr>
        <p:spPr bwMode="gray">
          <a:xfrm>
            <a:off x="5418739" y="3899932"/>
            <a:ext cx="500137" cy="201274"/>
          </a:xfrm>
          <a:prstGeom prst="rect">
            <a:avLst/>
          </a:prstGeom>
          <a:solidFill>
            <a:schemeClr val="accent6">
              <a:lumMod val="60000"/>
              <a:lumOff val="40000"/>
              <a:alpha val="50000"/>
            </a:schemeClr>
          </a:solidFill>
        </p:spPr>
        <p:txBody>
          <a:bodyPr wrap="none" lIns="0" tIns="0" rIns="0" bIns="0" rtlCol="0">
            <a:spAutoFit/>
          </a:bodyPr>
          <a:lstStyle/>
          <a:p>
            <a:pPr algn="ctr">
              <a:lnSpc>
                <a:spcPts val="1800"/>
              </a:lnSpc>
            </a:pPr>
            <a:r>
              <a:rPr lang="ja-JP" altLang="en-US" sz="1300" dirty="0" smtClean="0">
                <a:latin typeface="ＭＳ ゴシック" pitchFamily="49" charset="-128"/>
                <a:ea typeface="ＭＳ ゴシック" pitchFamily="49" charset="-128"/>
              </a:rPr>
              <a:t>補助</a:t>
            </a:r>
            <a:r>
              <a:rPr lang="ja-JP" altLang="en-US" sz="1300" dirty="0">
                <a:latin typeface="ＭＳ ゴシック" pitchFamily="49" charset="-128"/>
                <a:ea typeface="ＭＳ ゴシック" pitchFamily="49" charset="-128"/>
              </a:rPr>
              <a:t>金</a:t>
            </a:r>
            <a:endParaRPr lang="en-US" altLang="ja-JP" sz="1300" dirty="0" smtClean="0">
              <a:latin typeface="ＭＳ ゴシック" pitchFamily="49" charset="-128"/>
              <a:ea typeface="ＭＳ ゴシック" pitchFamily="49" charset="-128"/>
            </a:endParaRPr>
          </a:p>
        </p:txBody>
      </p:sp>
      <p:sp>
        <p:nvSpPr>
          <p:cNvPr id="46" name="Rectangle 15"/>
          <p:cNvSpPr>
            <a:spLocks noChangeArrowheads="1"/>
          </p:cNvSpPr>
          <p:nvPr/>
        </p:nvSpPr>
        <p:spPr bwMode="auto">
          <a:xfrm>
            <a:off x="5004048" y="-27384"/>
            <a:ext cx="4139952" cy="511758"/>
          </a:xfrm>
          <a:prstGeom prst="rect">
            <a:avLst/>
          </a:prstGeom>
          <a:noFill/>
          <a:ln w="25400">
            <a:noFill/>
            <a:miter lim="800000"/>
            <a:headEnd/>
            <a:tailEnd/>
          </a:ln>
        </p:spPr>
        <p:txBody>
          <a:bodyPr lIns="128540" tIns="32649" rIns="128540" bIns="32649" anchor="ctr"/>
          <a:lstStyle/>
          <a:p>
            <a:pPr algn="r" fontAlgn="auto">
              <a:spcBef>
                <a:spcPts val="0"/>
              </a:spcBef>
              <a:spcAft>
                <a:spcPts val="0"/>
              </a:spcAft>
            </a:pPr>
            <a:r>
              <a:rPr lang="ja-JP" altLang="en-US" sz="1600" b="1" dirty="0" smtClean="0">
                <a:latin typeface="Calibri"/>
                <a:ea typeface="ＭＳ Ｐゴシック"/>
              </a:rPr>
              <a:t>（別紙１）</a:t>
            </a:r>
            <a:endParaRPr lang="en-US" altLang="ja-JP" sz="1600" b="1" dirty="0">
              <a:latin typeface="Calibri"/>
              <a:ea typeface="ＭＳ Ｐゴシック"/>
            </a:endParaRPr>
          </a:p>
        </p:txBody>
      </p:sp>
    </p:spTree>
    <p:extLst>
      <p:ext uri="{BB962C8B-B14F-4D97-AF65-F5344CB8AC3E}">
        <p14:creationId xmlns:p14="http://schemas.microsoft.com/office/powerpoint/2010/main" val="2594924334"/>
      </p:ext>
    </p:extLst>
  </p:cSld>
  <p:clrMapOvr>
    <a:masterClrMapping/>
  </p:clrMapOvr>
  <p:timing>
    <p:tnLst>
      <p:par>
        <p:cTn id="1" dur="indefinite" restart="never" nodeType="tmRoot"/>
      </p:par>
    </p:tnLst>
  </p:timing>
</p:sld>
</file>

<file path=ppt/slides/slide2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右矢印 3"/>
          <p:cNvSpPr/>
          <p:nvPr/>
        </p:nvSpPr>
        <p:spPr>
          <a:xfrm>
            <a:off x="534362" y="548680"/>
            <a:ext cx="8502134" cy="3204355"/>
          </a:xfrm>
          <a:prstGeom prst="rightArrow">
            <a:avLst>
              <a:gd name="adj1" fmla="val 77258"/>
              <a:gd name="adj2" fmla="val 114202"/>
            </a:avLst>
          </a:prstGeom>
          <a:gradFill flip="none" rotWithShape="1">
            <a:gsLst>
              <a:gs pos="1000">
                <a:schemeClr val="accent1">
                  <a:lumMod val="50000"/>
                  <a:alpha val="66000"/>
                </a:schemeClr>
              </a:gs>
              <a:gs pos="48000">
                <a:schemeClr val="accent1">
                  <a:alpha val="50000"/>
                  <a:lumMod val="75000"/>
                </a:schemeClr>
              </a:gs>
              <a:gs pos="100000">
                <a:schemeClr val="accent1">
                  <a:alpha val="28000"/>
                </a:schemeClr>
              </a:gs>
            </a:gsLst>
            <a:lin ang="10800000" scaled="1"/>
            <a:tileRect/>
          </a:gradFill>
          <a:ln w="9525">
            <a:noFill/>
          </a:ln>
          <a:effectLst>
            <a:softEdge rad="381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fontAlgn="auto">
              <a:spcBef>
                <a:spcPts val="0"/>
              </a:spcBef>
              <a:spcAft>
                <a:spcPts val="0"/>
              </a:spcAft>
            </a:pPr>
            <a:endParaRPr lang="ja-JP" altLang="en-US" sz="1800">
              <a:solidFill>
                <a:prstClr val="white"/>
              </a:solidFill>
            </a:endParaRPr>
          </a:p>
        </p:txBody>
      </p:sp>
      <p:sp>
        <p:nvSpPr>
          <p:cNvPr id="6" name="正方形/長方形 5"/>
          <p:cNvSpPr/>
          <p:nvPr/>
        </p:nvSpPr>
        <p:spPr>
          <a:xfrm>
            <a:off x="611570" y="2479247"/>
            <a:ext cx="2677544" cy="3475267"/>
          </a:xfrm>
          <a:prstGeom prst="rect">
            <a:avLst/>
          </a:prstGeom>
          <a:solidFill>
            <a:schemeClr val="bg1">
              <a:alpha val="75000"/>
            </a:schemeClr>
          </a:solid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l" fontAlgn="auto">
              <a:spcBef>
                <a:spcPts val="0"/>
              </a:spcBef>
              <a:spcAft>
                <a:spcPts val="0"/>
              </a:spcAft>
            </a:pPr>
            <a:r>
              <a:rPr lang="ja-JP" altLang="en-US" sz="1800" b="1" dirty="0" smtClean="0">
                <a:solidFill>
                  <a:schemeClr val="tx1"/>
                </a:solidFill>
              </a:rPr>
              <a:t>■地元まちづくり組織に</a:t>
            </a:r>
            <a:endParaRPr lang="en-US" altLang="ja-JP" sz="1800" b="1" dirty="0" smtClean="0">
              <a:solidFill>
                <a:schemeClr val="tx1"/>
              </a:solidFill>
            </a:endParaRPr>
          </a:p>
          <a:p>
            <a:pPr algn="l" fontAlgn="auto">
              <a:spcBef>
                <a:spcPts val="0"/>
              </a:spcBef>
              <a:spcAft>
                <a:spcPts val="0"/>
              </a:spcAft>
            </a:pPr>
            <a:r>
              <a:rPr lang="ja-JP" altLang="en-US" sz="1800" b="1" dirty="0" smtClean="0">
                <a:solidFill>
                  <a:schemeClr val="tx1"/>
                </a:solidFill>
              </a:rPr>
              <a:t>　よる自主的な維持・管理</a:t>
            </a:r>
            <a:endParaRPr lang="en-US" altLang="ja-JP" sz="1800" b="1" dirty="0" smtClean="0">
              <a:solidFill>
                <a:schemeClr val="tx1"/>
              </a:solidFill>
            </a:endParaRPr>
          </a:p>
          <a:p>
            <a:pPr algn="l" fontAlgn="auto">
              <a:spcBef>
                <a:spcPts val="0"/>
              </a:spcBef>
              <a:spcAft>
                <a:spcPts val="0"/>
              </a:spcAft>
            </a:pPr>
            <a:endParaRPr lang="en-US" altLang="ja-JP" sz="1600" dirty="0" smtClean="0">
              <a:solidFill>
                <a:schemeClr val="tx1"/>
              </a:solidFill>
            </a:endParaRPr>
          </a:p>
          <a:p>
            <a:pPr algn="l" fontAlgn="auto">
              <a:spcBef>
                <a:spcPts val="0"/>
              </a:spcBef>
              <a:spcAft>
                <a:spcPts val="0"/>
              </a:spcAft>
            </a:pPr>
            <a:r>
              <a:rPr lang="ja-JP" altLang="en-US" sz="1600" dirty="0" smtClean="0">
                <a:solidFill>
                  <a:schemeClr val="tx1"/>
                </a:solidFill>
              </a:rPr>
              <a:t>　</a:t>
            </a:r>
            <a:r>
              <a:rPr lang="ja-JP" altLang="en-US" sz="1400" dirty="0" smtClean="0">
                <a:solidFill>
                  <a:schemeClr val="tx1"/>
                </a:solidFill>
              </a:rPr>
              <a:t>地権者</a:t>
            </a:r>
            <a:r>
              <a:rPr lang="ja-JP" altLang="en-US" sz="1400" dirty="0">
                <a:solidFill>
                  <a:schemeClr val="tx1"/>
                </a:solidFill>
              </a:rPr>
              <a:t>等で構成した会員組織が、協定に</a:t>
            </a:r>
            <a:r>
              <a:rPr lang="ja-JP" altLang="en-US" sz="1400" dirty="0" smtClean="0">
                <a:solidFill>
                  <a:schemeClr val="tx1"/>
                </a:solidFill>
              </a:rPr>
              <a:t>基づいて負担</a:t>
            </a:r>
            <a:r>
              <a:rPr lang="ja-JP" altLang="en-US" sz="1400" dirty="0">
                <a:solidFill>
                  <a:schemeClr val="tx1"/>
                </a:solidFill>
              </a:rPr>
              <a:t>金を徴収し、基盤施設の維持管理などを自主的に実施</a:t>
            </a:r>
            <a:r>
              <a:rPr lang="ja-JP" altLang="en-US" sz="1400" dirty="0" smtClean="0">
                <a:solidFill>
                  <a:schemeClr val="tx1"/>
                </a:solidFill>
              </a:rPr>
              <a:t>。</a:t>
            </a:r>
            <a:endParaRPr lang="en-US" altLang="ja-JP" sz="1400" dirty="0" smtClean="0">
              <a:solidFill>
                <a:schemeClr val="tx1"/>
              </a:solidFill>
            </a:endParaRPr>
          </a:p>
          <a:p>
            <a:pPr algn="l" fontAlgn="auto">
              <a:spcBef>
                <a:spcPts val="0"/>
              </a:spcBef>
              <a:spcAft>
                <a:spcPts val="0"/>
              </a:spcAft>
            </a:pPr>
            <a:endParaRPr lang="en-US" altLang="ja-JP" sz="1400" dirty="0" smtClean="0">
              <a:solidFill>
                <a:schemeClr val="tx1"/>
              </a:solidFill>
            </a:endParaRPr>
          </a:p>
          <a:p>
            <a:pPr algn="l" fontAlgn="auto">
              <a:spcBef>
                <a:spcPts val="0"/>
              </a:spcBef>
              <a:spcAft>
                <a:spcPts val="0"/>
              </a:spcAft>
            </a:pPr>
            <a:r>
              <a:rPr lang="ja-JP" altLang="en-US" sz="1400" dirty="0" smtClean="0">
                <a:solidFill>
                  <a:schemeClr val="tx1"/>
                </a:solidFill>
              </a:rPr>
              <a:t>⇒ </a:t>
            </a:r>
            <a:r>
              <a:rPr lang="en-US" altLang="ja-JP" sz="1400" dirty="0" smtClean="0">
                <a:solidFill>
                  <a:schemeClr val="tx1"/>
                </a:solidFill>
              </a:rPr>
              <a:t>『</a:t>
            </a:r>
            <a:r>
              <a:rPr lang="ja-JP" altLang="en-US" sz="1400" dirty="0" smtClean="0">
                <a:solidFill>
                  <a:schemeClr val="tx1"/>
                </a:solidFill>
              </a:rPr>
              <a:t>うめきた先行開発地区</a:t>
            </a:r>
            <a:r>
              <a:rPr lang="en-US" altLang="ja-JP" sz="1400" dirty="0" smtClean="0">
                <a:solidFill>
                  <a:schemeClr val="tx1"/>
                </a:solidFill>
              </a:rPr>
              <a:t>』</a:t>
            </a:r>
          </a:p>
          <a:p>
            <a:pPr algn="l" fontAlgn="auto">
              <a:spcBef>
                <a:spcPts val="0"/>
              </a:spcBef>
              <a:spcAft>
                <a:spcPts val="0"/>
              </a:spcAft>
            </a:pPr>
            <a:r>
              <a:rPr lang="ja-JP" altLang="en-US" sz="1400" dirty="0">
                <a:solidFill>
                  <a:schemeClr val="tx1"/>
                </a:solidFill>
              </a:rPr>
              <a:t>　</a:t>
            </a:r>
            <a:r>
              <a:rPr lang="ja-JP" altLang="en-US" sz="1400" dirty="0" smtClean="0">
                <a:solidFill>
                  <a:schemeClr val="tx1"/>
                </a:solidFill>
              </a:rPr>
              <a:t>　</a:t>
            </a:r>
            <a:r>
              <a:rPr lang="en-US" altLang="ja-JP" sz="1400" dirty="0" smtClean="0">
                <a:solidFill>
                  <a:schemeClr val="tx1"/>
                </a:solidFill>
              </a:rPr>
              <a:t>『</a:t>
            </a:r>
            <a:r>
              <a:rPr lang="ja-JP" altLang="en-US" sz="1400" dirty="0" smtClean="0">
                <a:solidFill>
                  <a:schemeClr val="tx1"/>
                </a:solidFill>
              </a:rPr>
              <a:t>西梅田地区</a:t>
            </a:r>
            <a:r>
              <a:rPr lang="en-US" altLang="ja-JP" sz="1400" dirty="0">
                <a:solidFill>
                  <a:schemeClr val="tx1"/>
                </a:solidFill>
              </a:rPr>
              <a:t>』</a:t>
            </a:r>
            <a:endParaRPr lang="en-US" altLang="ja-JP" sz="1400" dirty="0" smtClean="0">
              <a:solidFill>
                <a:schemeClr val="tx1"/>
              </a:solidFill>
            </a:endParaRPr>
          </a:p>
          <a:p>
            <a:pPr algn="l" fontAlgn="auto">
              <a:spcBef>
                <a:spcPts val="0"/>
              </a:spcBef>
              <a:spcAft>
                <a:spcPts val="0"/>
              </a:spcAft>
            </a:pPr>
            <a:r>
              <a:rPr lang="ja-JP" altLang="en-US" sz="1400" dirty="0" smtClean="0">
                <a:solidFill>
                  <a:schemeClr val="tx1"/>
                </a:solidFill>
              </a:rPr>
              <a:t>　　</a:t>
            </a:r>
            <a:r>
              <a:rPr lang="en-US" altLang="ja-JP" sz="1400" dirty="0" smtClean="0">
                <a:solidFill>
                  <a:schemeClr val="tx1"/>
                </a:solidFill>
              </a:rPr>
              <a:t>『</a:t>
            </a:r>
            <a:r>
              <a:rPr lang="ja-JP" altLang="en-US" sz="1400" dirty="0">
                <a:solidFill>
                  <a:schemeClr val="tx1"/>
                </a:solidFill>
              </a:rPr>
              <a:t>大阪ビジネスパーク</a:t>
            </a:r>
            <a:r>
              <a:rPr lang="ja-JP" altLang="en-US" sz="1400" dirty="0" smtClean="0">
                <a:solidFill>
                  <a:schemeClr val="tx1"/>
                </a:solidFill>
              </a:rPr>
              <a:t>地区</a:t>
            </a:r>
            <a:r>
              <a:rPr lang="en-US" altLang="ja-JP" sz="1400" dirty="0" smtClean="0">
                <a:solidFill>
                  <a:schemeClr val="tx1"/>
                </a:solidFill>
              </a:rPr>
              <a:t>』</a:t>
            </a:r>
            <a:endParaRPr lang="en-US" altLang="ja-JP" sz="1400" dirty="0">
              <a:solidFill>
                <a:schemeClr val="tx1"/>
              </a:solidFill>
            </a:endParaRPr>
          </a:p>
          <a:p>
            <a:pPr algn="l" fontAlgn="auto">
              <a:spcBef>
                <a:spcPts val="0"/>
              </a:spcBef>
              <a:spcAft>
                <a:spcPts val="0"/>
              </a:spcAft>
            </a:pPr>
            <a:r>
              <a:rPr lang="ja-JP" altLang="en-US" sz="1400" dirty="0" smtClean="0">
                <a:solidFill>
                  <a:schemeClr val="tx1"/>
                </a:solidFill>
              </a:rPr>
              <a:t>　　等で実施</a:t>
            </a:r>
            <a:endParaRPr lang="en-US" altLang="ja-JP" sz="1400" dirty="0" smtClean="0">
              <a:solidFill>
                <a:schemeClr val="tx1"/>
              </a:solidFill>
            </a:endParaRPr>
          </a:p>
        </p:txBody>
      </p:sp>
      <p:sp>
        <p:nvSpPr>
          <p:cNvPr id="7" name="正方形/長方形 6"/>
          <p:cNvSpPr/>
          <p:nvPr/>
        </p:nvSpPr>
        <p:spPr>
          <a:xfrm>
            <a:off x="3392576" y="1823631"/>
            <a:ext cx="2667030" cy="4104000"/>
          </a:xfrm>
          <a:prstGeom prst="rect">
            <a:avLst/>
          </a:prstGeom>
          <a:solidFill>
            <a:schemeClr val="bg1">
              <a:alpha val="75000"/>
            </a:schemeClr>
          </a:solidFill>
          <a:ln w="19050">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l" fontAlgn="auto">
              <a:spcBef>
                <a:spcPts val="0"/>
              </a:spcBef>
              <a:spcAft>
                <a:spcPts val="0"/>
              </a:spcAft>
            </a:pPr>
            <a:r>
              <a:rPr lang="ja-JP" altLang="en-US" sz="1800" b="1" dirty="0" smtClean="0">
                <a:solidFill>
                  <a:schemeClr val="tx1"/>
                </a:solidFill>
              </a:rPr>
              <a:t>■現行法を前提とした</a:t>
            </a:r>
            <a:endParaRPr lang="en-US" altLang="ja-JP" sz="1800" b="1" dirty="0" smtClean="0">
              <a:solidFill>
                <a:schemeClr val="tx1"/>
              </a:solidFill>
            </a:endParaRPr>
          </a:p>
          <a:p>
            <a:pPr algn="l" fontAlgn="auto">
              <a:spcBef>
                <a:spcPts val="0"/>
              </a:spcBef>
              <a:spcAft>
                <a:spcPts val="0"/>
              </a:spcAft>
            </a:pPr>
            <a:r>
              <a:rPr lang="ja-JP" altLang="en-US" sz="1800" b="1" dirty="0" smtClean="0">
                <a:solidFill>
                  <a:schemeClr val="tx1"/>
                </a:solidFill>
              </a:rPr>
              <a:t>　大阪版ＢＩＤ制度の創設</a:t>
            </a:r>
            <a:endParaRPr lang="en-US" altLang="ja-JP" sz="1600" dirty="0" smtClean="0">
              <a:solidFill>
                <a:schemeClr val="tx1"/>
              </a:solidFill>
            </a:endParaRPr>
          </a:p>
          <a:p>
            <a:pPr algn="l" fontAlgn="auto">
              <a:spcBef>
                <a:spcPts val="0"/>
              </a:spcBef>
              <a:spcAft>
                <a:spcPts val="0"/>
              </a:spcAft>
            </a:pPr>
            <a:endParaRPr lang="en-US" altLang="ja-JP" sz="1600" dirty="0" smtClean="0">
              <a:solidFill>
                <a:schemeClr val="tx1"/>
              </a:solidFill>
            </a:endParaRPr>
          </a:p>
          <a:p>
            <a:r>
              <a:rPr lang="ja-JP" altLang="en-US" sz="1400" dirty="0" smtClean="0">
                <a:solidFill>
                  <a:schemeClr val="tx1"/>
                </a:solidFill>
              </a:rPr>
              <a:t>・エリアマネジメント団体は公物管理者等との協定に基づいた事</a:t>
            </a:r>
            <a:endParaRPr lang="en-US" altLang="ja-JP" sz="1400" dirty="0" smtClean="0">
              <a:solidFill>
                <a:schemeClr val="tx1"/>
              </a:solidFill>
            </a:endParaRPr>
          </a:p>
          <a:p>
            <a:r>
              <a:rPr lang="ja-JP" altLang="en-US" sz="1400" dirty="0" smtClean="0">
                <a:solidFill>
                  <a:schemeClr val="tx1"/>
                </a:solidFill>
              </a:rPr>
              <a:t>業計画と収支計画を策定（行政が認定）</a:t>
            </a:r>
            <a:endParaRPr lang="en-US" altLang="ja-JP" sz="1400" dirty="0" smtClean="0">
              <a:solidFill>
                <a:schemeClr val="tx1"/>
              </a:solidFill>
            </a:endParaRPr>
          </a:p>
          <a:p>
            <a:pPr algn="l" fontAlgn="auto">
              <a:spcBef>
                <a:spcPts val="0"/>
              </a:spcBef>
              <a:spcAft>
                <a:spcPts val="0"/>
              </a:spcAft>
            </a:pPr>
            <a:endParaRPr lang="en-US" altLang="ja-JP" sz="1400" dirty="0" smtClean="0">
              <a:solidFill>
                <a:schemeClr val="tx1"/>
              </a:solidFill>
            </a:endParaRPr>
          </a:p>
          <a:p>
            <a:r>
              <a:rPr lang="ja-JP" altLang="en-US" sz="1400" dirty="0" smtClean="0">
                <a:solidFill>
                  <a:schemeClr val="tx1"/>
                </a:solidFill>
              </a:rPr>
              <a:t>・行政は地方自治法に基づく分担金を地権者等から公平・公正に徴収して、エリアマネジメント団体に活動資金として交付</a:t>
            </a:r>
            <a:endParaRPr lang="en-US" altLang="ja-JP" sz="1400" dirty="0" smtClean="0">
              <a:solidFill>
                <a:schemeClr val="tx1"/>
              </a:solidFill>
            </a:endParaRPr>
          </a:p>
          <a:p>
            <a:endParaRPr lang="en-US" altLang="ja-JP" sz="1400" dirty="0" smtClean="0">
              <a:solidFill>
                <a:schemeClr val="tx1"/>
              </a:solidFill>
            </a:endParaRPr>
          </a:p>
        </p:txBody>
      </p:sp>
      <p:sp>
        <p:nvSpPr>
          <p:cNvPr id="8" name="正方形/長方形 7"/>
          <p:cNvSpPr/>
          <p:nvPr/>
        </p:nvSpPr>
        <p:spPr>
          <a:xfrm>
            <a:off x="6156182" y="1222834"/>
            <a:ext cx="2632976" cy="4680000"/>
          </a:xfrm>
          <a:prstGeom prst="rect">
            <a:avLst/>
          </a:prstGeom>
          <a:solidFill>
            <a:schemeClr val="bg1">
              <a:alpha val="75000"/>
            </a:schemeClr>
          </a:solidFill>
          <a:ln w="19050">
            <a:solidFill>
              <a:schemeClr val="accent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l" fontAlgn="auto">
              <a:spcBef>
                <a:spcPts val="0"/>
              </a:spcBef>
              <a:spcAft>
                <a:spcPts val="0"/>
              </a:spcAft>
            </a:pPr>
            <a:r>
              <a:rPr lang="ja-JP" altLang="en-US" sz="1800" b="1" dirty="0" smtClean="0">
                <a:solidFill>
                  <a:schemeClr val="tx1"/>
                </a:solidFill>
              </a:rPr>
              <a:t>■ＢＩＤ法の制定と日本版</a:t>
            </a:r>
            <a:endParaRPr lang="en-US" altLang="ja-JP" sz="1800" b="1" dirty="0" smtClean="0">
              <a:solidFill>
                <a:schemeClr val="tx1"/>
              </a:solidFill>
            </a:endParaRPr>
          </a:p>
          <a:p>
            <a:pPr algn="l" fontAlgn="auto">
              <a:spcBef>
                <a:spcPts val="0"/>
              </a:spcBef>
              <a:spcAft>
                <a:spcPts val="0"/>
              </a:spcAft>
            </a:pPr>
            <a:r>
              <a:rPr lang="ja-JP" altLang="en-US" sz="1800" b="1" dirty="0" smtClean="0">
                <a:solidFill>
                  <a:schemeClr val="tx1"/>
                </a:solidFill>
              </a:rPr>
              <a:t>　ＢＩＤ制度の創設</a:t>
            </a:r>
            <a:endParaRPr lang="en-US" altLang="ja-JP" sz="1800" b="1" dirty="0" smtClean="0">
              <a:solidFill>
                <a:schemeClr val="tx1"/>
              </a:solidFill>
            </a:endParaRPr>
          </a:p>
          <a:p>
            <a:pPr algn="ctr" fontAlgn="auto">
              <a:spcBef>
                <a:spcPts val="0"/>
              </a:spcBef>
              <a:spcAft>
                <a:spcPts val="0"/>
              </a:spcAft>
            </a:pPr>
            <a:r>
              <a:rPr lang="ja-JP" altLang="en-US" dirty="0" smtClean="0">
                <a:solidFill>
                  <a:schemeClr val="tx1"/>
                </a:solidFill>
              </a:rPr>
              <a:t>（国へ要望中）</a:t>
            </a:r>
            <a:endParaRPr lang="en-US" altLang="ja-JP" sz="1800" dirty="0" smtClean="0">
              <a:solidFill>
                <a:schemeClr val="tx1"/>
              </a:solidFill>
            </a:endParaRPr>
          </a:p>
          <a:p>
            <a:pPr fontAlgn="auto">
              <a:spcBef>
                <a:spcPts val="0"/>
              </a:spcBef>
              <a:spcAft>
                <a:spcPts val="0"/>
              </a:spcAft>
            </a:pPr>
            <a:endParaRPr lang="en-US" altLang="ja-JP" sz="1600" dirty="0">
              <a:solidFill>
                <a:schemeClr val="tx1"/>
              </a:solidFill>
            </a:endParaRPr>
          </a:p>
          <a:p>
            <a:pPr algn="l" fontAlgn="auto">
              <a:spcBef>
                <a:spcPts val="0"/>
              </a:spcBef>
              <a:spcAft>
                <a:spcPts val="0"/>
              </a:spcAft>
            </a:pPr>
            <a:r>
              <a:rPr lang="ja-JP" altLang="en-US" sz="1600" dirty="0" smtClean="0">
                <a:solidFill>
                  <a:schemeClr val="tx1"/>
                </a:solidFill>
              </a:rPr>
              <a:t>　</a:t>
            </a:r>
            <a:r>
              <a:rPr lang="ja-JP" altLang="en-US" sz="1400" dirty="0" smtClean="0">
                <a:solidFill>
                  <a:schemeClr val="tx1"/>
                </a:solidFill>
              </a:rPr>
              <a:t>本格的</a:t>
            </a:r>
            <a:r>
              <a:rPr lang="ja-JP" altLang="en-US" sz="1400" dirty="0">
                <a:solidFill>
                  <a:schemeClr val="tx1"/>
                </a:solidFill>
                <a:latin typeface="ＭＳ Ｐゴシック"/>
              </a:rPr>
              <a:t>に</a:t>
            </a:r>
            <a:r>
              <a:rPr lang="en-US" altLang="ja-JP" sz="1400" dirty="0">
                <a:solidFill>
                  <a:schemeClr val="tx1"/>
                </a:solidFill>
                <a:latin typeface="ＭＳ Ｐゴシック"/>
              </a:rPr>
              <a:t>BID</a:t>
            </a:r>
            <a:r>
              <a:rPr lang="ja-JP" altLang="en-US" sz="1400" dirty="0">
                <a:solidFill>
                  <a:schemeClr val="tx1"/>
                </a:solidFill>
                <a:latin typeface="ＭＳ Ｐゴシック"/>
              </a:rPr>
              <a:t>制度を導入するため</a:t>
            </a:r>
            <a:r>
              <a:rPr lang="ja-JP" altLang="en-US" sz="1400" dirty="0" smtClean="0">
                <a:solidFill>
                  <a:schemeClr val="tx1"/>
                </a:solidFill>
                <a:latin typeface="ＭＳ Ｐゴシック"/>
              </a:rPr>
              <a:t>、地域</a:t>
            </a:r>
            <a:r>
              <a:rPr lang="ja-JP" altLang="en-US" sz="1400" dirty="0">
                <a:solidFill>
                  <a:schemeClr val="tx1"/>
                </a:solidFill>
                <a:latin typeface="ＭＳ Ｐゴシック"/>
              </a:rPr>
              <a:t>発意のエリアマネジメントを展開</a:t>
            </a:r>
            <a:r>
              <a:rPr lang="ja-JP" altLang="en-US" sz="1400" dirty="0" smtClean="0">
                <a:solidFill>
                  <a:schemeClr val="tx1"/>
                </a:solidFill>
                <a:latin typeface="ＭＳ Ｐゴシック"/>
              </a:rPr>
              <a:t>する新た</a:t>
            </a:r>
            <a:r>
              <a:rPr lang="ja-JP" altLang="en-US" sz="1400" dirty="0">
                <a:solidFill>
                  <a:schemeClr val="tx1"/>
                </a:solidFill>
                <a:latin typeface="ＭＳ Ｐゴシック"/>
              </a:rPr>
              <a:t>な法制度を</a:t>
            </a:r>
            <a:r>
              <a:rPr lang="ja-JP" altLang="en-US" sz="1400" dirty="0" smtClean="0">
                <a:solidFill>
                  <a:schemeClr val="tx1"/>
                </a:solidFill>
                <a:latin typeface="ＭＳ Ｐゴシック"/>
              </a:rPr>
              <a:t>創設。</a:t>
            </a:r>
            <a:endParaRPr lang="en-US" altLang="ja-JP" sz="1400" dirty="0" smtClean="0">
              <a:solidFill>
                <a:schemeClr val="tx1"/>
              </a:solidFill>
              <a:latin typeface="ＭＳ Ｐゴシック"/>
            </a:endParaRPr>
          </a:p>
          <a:p>
            <a:pPr algn="l" fontAlgn="auto">
              <a:spcBef>
                <a:spcPts val="0"/>
              </a:spcBef>
              <a:spcAft>
                <a:spcPts val="0"/>
              </a:spcAft>
            </a:pPr>
            <a:endParaRPr lang="en-US" altLang="ja-JP" sz="1400" dirty="0">
              <a:solidFill>
                <a:schemeClr val="tx1"/>
              </a:solidFill>
              <a:latin typeface="ＭＳ Ｐゴシック"/>
            </a:endParaRPr>
          </a:p>
          <a:p>
            <a:r>
              <a:rPr lang="ja-JP" altLang="en-US" sz="1400" dirty="0" smtClean="0">
                <a:solidFill>
                  <a:schemeClr val="tx1"/>
                </a:solidFill>
              </a:rPr>
              <a:t>・</a:t>
            </a:r>
            <a:r>
              <a:rPr lang="ja-JP" altLang="en-US" sz="1400" dirty="0">
                <a:solidFill>
                  <a:schemeClr val="tx1"/>
                </a:solidFill>
              </a:rPr>
              <a:t>都市再生推進法人に対する公益法人みなし規定の</a:t>
            </a:r>
            <a:r>
              <a:rPr lang="ja-JP" altLang="en-US" sz="1400" dirty="0" smtClean="0">
                <a:solidFill>
                  <a:schemeClr val="tx1"/>
                </a:solidFill>
              </a:rPr>
              <a:t>追加</a:t>
            </a:r>
            <a:endParaRPr lang="en-US" altLang="ja-JP" sz="1400" dirty="0" smtClean="0">
              <a:solidFill>
                <a:schemeClr val="tx1"/>
              </a:solidFill>
            </a:endParaRPr>
          </a:p>
          <a:p>
            <a:endParaRPr lang="ja-JP" altLang="en-US" sz="1400" dirty="0">
              <a:solidFill>
                <a:schemeClr val="tx1"/>
              </a:solidFill>
            </a:endParaRPr>
          </a:p>
          <a:p>
            <a:r>
              <a:rPr lang="ja-JP" altLang="en-US" sz="1400" dirty="0">
                <a:solidFill>
                  <a:schemeClr val="tx1"/>
                </a:solidFill>
              </a:rPr>
              <a:t>・地方自治法の分担金制度において、分担金としてエリアマネジメント活動にかかる費用の徴収及び都市再生推進法人への交付が可能となる規定の</a:t>
            </a:r>
            <a:r>
              <a:rPr lang="ja-JP" altLang="en-US" sz="1400" dirty="0" smtClean="0">
                <a:solidFill>
                  <a:schemeClr val="tx1"/>
                </a:solidFill>
              </a:rPr>
              <a:t>追加</a:t>
            </a:r>
            <a:endParaRPr lang="en-US" altLang="ja-JP" sz="1400" dirty="0" smtClean="0">
              <a:solidFill>
                <a:schemeClr val="tx1"/>
              </a:solidFill>
            </a:endParaRPr>
          </a:p>
          <a:p>
            <a:endParaRPr lang="ja-JP" altLang="en-US" sz="1400" dirty="0">
              <a:solidFill>
                <a:schemeClr val="tx1"/>
              </a:solidFill>
            </a:endParaRPr>
          </a:p>
          <a:p>
            <a:r>
              <a:rPr lang="ja-JP" altLang="en-US" sz="1400" dirty="0">
                <a:solidFill>
                  <a:schemeClr val="tx1"/>
                </a:solidFill>
              </a:rPr>
              <a:t>・都市再生推進法人への公共施設管理権限の一部</a:t>
            </a:r>
            <a:r>
              <a:rPr lang="ja-JP" altLang="en-US" sz="1400" dirty="0" smtClean="0">
                <a:solidFill>
                  <a:schemeClr val="tx1"/>
                </a:solidFill>
              </a:rPr>
              <a:t>移譲</a:t>
            </a:r>
            <a:endParaRPr lang="ja-JP" altLang="en-US" sz="1400" dirty="0">
              <a:solidFill>
                <a:schemeClr val="tx1"/>
              </a:solidFill>
            </a:endParaRPr>
          </a:p>
          <a:p>
            <a:pPr algn="l" fontAlgn="auto">
              <a:spcBef>
                <a:spcPts val="0"/>
              </a:spcBef>
              <a:spcAft>
                <a:spcPts val="0"/>
              </a:spcAft>
            </a:pPr>
            <a:endParaRPr lang="en-US" altLang="ja-JP" sz="1600" dirty="0">
              <a:solidFill>
                <a:schemeClr val="tx1"/>
              </a:solidFill>
            </a:endParaRPr>
          </a:p>
          <a:p>
            <a:pPr fontAlgn="auto">
              <a:spcBef>
                <a:spcPts val="0"/>
              </a:spcBef>
              <a:spcAft>
                <a:spcPts val="0"/>
              </a:spcAft>
            </a:pPr>
            <a:endParaRPr lang="en-US" altLang="ja-JP" sz="1600" dirty="0">
              <a:solidFill>
                <a:schemeClr val="tx1"/>
              </a:solidFill>
            </a:endParaRPr>
          </a:p>
        </p:txBody>
      </p:sp>
      <p:sp>
        <p:nvSpPr>
          <p:cNvPr id="9" name="正方形/長方形 8"/>
          <p:cNvSpPr/>
          <p:nvPr/>
        </p:nvSpPr>
        <p:spPr>
          <a:xfrm>
            <a:off x="611570" y="1975138"/>
            <a:ext cx="2677544" cy="432048"/>
          </a:xfrm>
          <a:prstGeom prst="rect">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fontAlgn="auto">
              <a:spcBef>
                <a:spcPts val="0"/>
              </a:spcBef>
              <a:spcAft>
                <a:spcPts val="0"/>
              </a:spcAft>
            </a:pPr>
            <a:r>
              <a:rPr lang="ja-JP" altLang="en-US" sz="2400" b="1" dirty="0" smtClean="0">
                <a:solidFill>
                  <a:schemeClr val="tx1"/>
                </a:solidFill>
              </a:rPr>
              <a:t>第１段階</a:t>
            </a:r>
            <a:endParaRPr lang="ja-JP" altLang="en-US" sz="2400" b="1" dirty="0">
              <a:solidFill>
                <a:schemeClr val="tx1"/>
              </a:solidFill>
            </a:endParaRPr>
          </a:p>
        </p:txBody>
      </p:sp>
      <p:sp>
        <p:nvSpPr>
          <p:cNvPr id="10" name="正方形/長方形 9"/>
          <p:cNvSpPr/>
          <p:nvPr/>
        </p:nvSpPr>
        <p:spPr>
          <a:xfrm>
            <a:off x="3392592" y="1255058"/>
            <a:ext cx="2681185" cy="432048"/>
          </a:xfrm>
          <a:prstGeom prst="rect">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fontAlgn="auto">
              <a:spcBef>
                <a:spcPts val="0"/>
              </a:spcBef>
              <a:spcAft>
                <a:spcPts val="0"/>
              </a:spcAft>
            </a:pPr>
            <a:r>
              <a:rPr lang="ja-JP" altLang="en-US" sz="2400" b="1" dirty="0" smtClean="0">
                <a:solidFill>
                  <a:schemeClr val="tx1"/>
                </a:solidFill>
              </a:rPr>
              <a:t>第２段階</a:t>
            </a:r>
            <a:endParaRPr lang="ja-JP" altLang="en-US" sz="2400" b="1" dirty="0">
              <a:solidFill>
                <a:schemeClr val="tx1"/>
              </a:solidFill>
            </a:endParaRPr>
          </a:p>
        </p:txBody>
      </p:sp>
      <p:sp>
        <p:nvSpPr>
          <p:cNvPr id="11" name="正方形/長方形 10"/>
          <p:cNvSpPr/>
          <p:nvPr/>
        </p:nvSpPr>
        <p:spPr>
          <a:xfrm>
            <a:off x="6156182" y="606986"/>
            <a:ext cx="2632976" cy="432048"/>
          </a:xfrm>
          <a:prstGeom prst="rect">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fontAlgn="auto">
              <a:spcBef>
                <a:spcPts val="0"/>
              </a:spcBef>
              <a:spcAft>
                <a:spcPts val="0"/>
              </a:spcAft>
            </a:pPr>
            <a:r>
              <a:rPr lang="ja-JP" altLang="en-US" sz="2400" b="1" dirty="0" smtClean="0">
                <a:solidFill>
                  <a:schemeClr val="tx1"/>
                </a:solidFill>
              </a:rPr>
              <a:t>第３段階</a:t>
            </a:r>
            <a:endParaRPr lang="ja-JP" altLang="en-US" sz="2400" b="1" dirty="0">
              <a:solidFill>
                <a:schemeClr val="tx1"/>
              </a:solidFill>
            </a:endParaRPr>
          </a:p>
        </p:txBody>
      </p:sp>
      <p:sp>
        <p:nvSpPr>
          <p:cNvPr id="12" name="Rectangle 15"/>
          <p:cNvSpPr>
            <a:spLocks noChangeArrowheads="1"/>
          </p:cNvSpPr>
          <p:nvPr/>
        </p:nvSpPr>
        <p:spPr bwMode="auto">
          <a:xfrm>
            <a:off x="0" y="188640"/>
            <a:ext cx="6372200" cy="685800"/>
          </a:xfrm>
          <a:prstGeom prst="rect">
            <a:avLst/>
          </a:prstGeom>
          <a:noFill/>
          <a:ln w="25400">
            <a:noFill/>
            <a:miter lim="800000"/>
            <a:headEnd/>
            <a:tailEnd/>
          </a:ln>
        </p:spPr>
        <p:txBody>
          <a:bodyPr lIns="128540" tIns="32649" rIns="128540" bIns="32649" anchor="ctr"/>
          <a:lstStyle/>
          <a:p>
            <a:pPr algn="l" fontAlgn="auto">
              <a:spcBef>
                <a:spcPts val="0"/>
              </a:spcBef>
              <a:spcAft>
                <a:spcPts val="0"/>
              </a:spcAft>
            </a:pPr>
            <a:r>
              <a:rPr lang="ja-JP" altLang="en-US" sz="1600" b="1" dirty="0">
                <a:latin typeface="Calibri"/>
                <a:ea typeface="ＭＳ Ｐゴシック"/>
              </a:rPr>
              <a:t>■エリアマネジメントの展開イメージ</a:t>
            </a:r>
            <a:endParaRPr lang="en-US" altLang="ja-JP" sz="1600" b="1" dirty="0">
              <a:latin typeface="Calibri"/>
              <a:ea typeface="ＭＳ Ｐゴシック"/>
            </a:endParaRPr>
          </a:p>
        </p:txBody>
      </p:sp>
      <p:sp>
        <p:nvSpPr>
          <p:cNvPr id="13" name="Rectangle 15"/>
          <p:cNvSpPr>
            <a:spLocks noChangeArrowheads="1"/>
          </p:cNvSpPr>
          <p:nvPr/>
        </p:nvSpPr>
        <p:spPr bwMode="auto">
          <a:xfrm>
            <a:off x="5004048" y="-27384"/>
            <a:ext cx="4139952" cy="511758"/>
          </a:xfrm>
          <a:prstGeom prst="rect">
            <a:avLst/>
          </a:prstGeom>
          <a:noFill/>
          <a:ln w="25400">
            <a:noFill/>
            <a:miter lim="800000"/>
            <a:headEnd/>
            <a:tailEnd/>
          </a:ln>
        </p:spPr>
        <p:txBody>
          <a:bodyPr lIns="128540" tIns="32649" rIns="128540" bIns="32649" anchor="ctr"/>
          <a:lstStyle/>
          <a:p>
            <a:pPr algn="r" fontAlgn="auto">
              <a:spcBef>
                <a:spcPts val="0"/>
              </a:spcBef>
              <a:spcAft>
                <a:spcPts val="0"/>
              </a:spcAft>
            </a:pPr>
            <a:r>
              <a:rPr lang="ja-JP" altLang="en-US" sz="1600" b="1" dirty="0" smtClean="0">
                <a:latin typeface="Calibri"/>
                <a:ea typeface="ＭＳ Ｐゴシック"/>
              </a:rPr>
              <a:t>（別紙２）</a:t>
            </a:r>
            <a:endParaRPr lang="en-US" altLang="ja-JP" sz="1600" b="1" dirty="0">
              <a:latin typeface="Calibri"/>
              <a:ea typeface="ＭＳ Ｐゴシック"/>
            </a:endParaRPr>
          </a:p>
        </p:txBody>
      </p:sp>
      <p:sp>
        <p:nvSpPr>
          <p:cNvPr id="14" name="角丸四角形 13"/>
          <p:cNvSpPr/>
          <p:nvPr/>
        </p:nvSpPr>
        <p:spPr>
          <a:xfrm>
            <a:off x="3347864" y="1129978"/>
            <a:ext cx="2772000" cy="4860000"/>
          </a:xfrm>
          <a:prstGeom prst="roundRect">
            <a:avLst>
              <a:gd name="adj" fmla="val 5594"/>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5" name="テキスト ボックス 14"/>
          <p:cNvSpPr txBox="1"/>
          <p:nvPr/>
        </p:nvSpPr>
        <p:spPr bwMode="gray">
          <a:xfrm>
            <a:off x="3851920" y="6356365"/>
            <a:ext cx="1641475" cy="246221"/>
          </a:xfrm>
          <a:prstGeom prst="rect">
            <a:avLst/>
          </a:prstGeom>
          <a:solidFill>
            <a:schemeClr val="bg1"/>
          </a:solidFill>
        </p:spPr>
        <p:txBody>
          <a:bodyPr wrap="none" lIns="0" tIns="0" rIns="0" bIns="0" rtlCol="0">
            <a:spAutoFit/>
          </a:bodyPr>
          <a:lstStyle/>
          <a:p>
            <a:r>
              <a:rPr kumimoji="1" lang="ja-JP" altLang="en-US" sz="1600" dirty="0" smtClean="0">
                <a:solidFill>
                  <a:srgbClr val="FF0000"/>
                </a:solidFill>
                <a:latin typeface="ＭＳ ゴシック" pitchFamily="49" charset="-128"/>
                <a:ea typeface="ＭＳ ゴシック" pitchFamily="49" charset="-128"/>
              </a:rPr>
              <a:t>現在の取組み段階</a:t>
            </a:r>
            <a:endParaRPr kumimoji="1" lang="ja-JP" altLang="en-US" sz="1600" dirty="0">
              <a:solidFill>
                <a:srgbClr val="FF0000"/>
              </a:solidFill>
              <a:latin typeface="ＭＳ ゴシック" pitchFamily="49" charset="-128"/>
              <a:ea typeface="ＭＳ ゴシック" pitchFamily="49" charset="-128"/>
            </a:endParaRPr>
          </a:p>
        </p:txBody>
      </p:sp>
      <p:cxnSp>
        <p:nvCxnSpPr>
          <p:cNvPr id="21" name="直線矢印コネクタ 20"/>
          <p:cNvCxnSpPr/>
          <p:nvPr/>
        </p:nvCxnSpPr>
        <p:spPr>
          <a:xfrm>
            <a:off x="4644008" y="6026522"/>
            <a:ext cx="0" cy="324000"/>
          </a:xfrm>
          <a:prstGeom prst="straightConnector1">
            <a:avLst/>
          </a:prstGeom>
          <a:ln w="38100">
            <a:solidFill>
              <a:srgbClr val="FF0000"/>
            </a:solidFill>
            <a:headEnd type="arrow"/>
            <a:tailEnd type="none"/>
          </a:ln>
        </p:spPr>
        <p:style>
          <a:lnRef idx="1">
            <a:schemeClr val="accent1"/>
          </a:lnRef>
          <a:fillRef idx="0">
            <a:schemeClr val="accent1"/>
          </a:fillRef>
          <a:effectRef idx="0">
            <a:schemeClr val="accent1"/>
          </a:effectRef>
          <a:fontRef idx="minor">
            <a:schemeClr val="tx1"/>
          </a:fontRef>
        </p:style>
      </p:cxnSp>
      <p:sp>
        <p:nvSpPr>
          <p:cNvPr id="16" name="角丸四角形 15"/>
          <p:cNvSpPr/>
          <p:nvPr/>
        </p:nvSpPr>
        <p:spPr>
          <a:xfrm>
            <a:off x="1007792" y="4442346"/>
            <a:ext cx="1692000" cy="180000"/>
          </a:xfrm>
          <a:prstGeom prst="roundRect">
            <a:avLst>
              <a:gd name="adj" fmla="val 3640"/>
            </a:avLst>
          </a:prstGeom>
          <a:solidFill>
            <a:schemeClr val="accent6">
              <a:lumMod val="60000"/>
              <a:lumOff val="40000"/>
              <a:alpha val="35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8" name="角丸四角形 17"/>
          <p:cNvSpPr/>
          <p:nvPr/>
        </p:nvSpPr>
        <p:spPr>
          <a:xfrm>
            <a:off x="3551341" y="2697845"/>
            <a:ext cx="1692000" cy="180000"/>
          </a:xfrm>
          <a:prstGeom prst="roundRect">
            <a:avLst>
              <a:gd name="adj" fmla="val 3640"/>
            </a:avLst>
          </a:prstGeom>
          <a:solidFill>
            <a:schemeClr val="accent6">
              <a:lumMod val="60000"/>
              <a:lumOff val="40000"/>
              <a:alpha val="35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9" name="角丸四角形 18"/>
          <p:cNvSpPr/>
          <p:nvPr/>
        </p:nvSpPr>
        <p:spPr>
          <a:xfrm>
            <a:off x="4407747" y="4202913"/>
            <a:ext cx="1548000" cy="180000"/>
          </a:xfrm>
          <a:prstGeom prst="roundRect">
            <a:avLst>
              <a:gd name="adj" fmla="val 3640"/>
            </a:avLst>
          </a:prstGeom>
          <a:solidFill>
            <a:schemeClr val="accent6">
              <a:lumMod val="60000"/>
              <a:lumOff val="40000"/>
              <a:alpha val="35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0" name="角丸四角形 19"/>
          <p:cNvSpPr/>
          <p:nvPr/>
        </p:nvSpPr>
        <p:spPr>
          <a:xfrm>
            <a:off x="3457888" y="4382913"/>
            <a:ext cx="216000" cy="180000"/>
          </a:xfrm>
          <a:prstGeom prst="roundRect">
            <a:avLst>
              <a:gd name="adj" fmla="val 3640"/>
            </a:avLst>
          </a:prstGeom>
          <a:solidFill>
            <a:schemeClr val="accent6">
              <a:lumMod val="60000"/>
              <a:lumOff val="40000"/>
              <a:alpha val="35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2" name="角丸四角形 21"/>
          <p:cNvSpPr/>
          <p:nvPr/>
        </p:nvSpPr>
        <p:spPr>
          <a:xfrm>
            <a:off x="6228024" y="3469978"/>
            <a:ext cx="2412000" cy="180000"/>
          </a:xfrm>
          <a:prstGeom prst="roundRect">
            <a:avLst>
              <a:gd name="adj" fmla="val 3640"/>
            </a:avLst>
          </a:prstGeom>
          <a:solidFill>
            <a:schemeClr val="accent6">
              <a:lumMod val="60000"/>
              <a:lumOff val="40000"/>
              <a:alpha val="35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3" name="角丸四角形 22"/>
          <p:cNvSpPr/>
          <p:nvPr/>
        </p:nvSpPr>
        <p:spPr>
          <a:xfrm>
            <a:off x="6228024" y="3649978"/>
            <a:ext cx="2016000" cy="180000"/>
          </a:xfrm>
          <a:prstGeom prst="roundRect">
            <a:avLst>
              <a:gd name="adj" fmla="val 3640"/>
            </a:avLst>
          </a:prstGeom>
          <a:solidFill>
            <a:schemeClr val="accent6">
              <a:lumMod val="60000"/>
              <a:lumOff val="40000"/>
              <a:alpha val="35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4" name="角丸四角形 23"/>
          <p:cNvSpPr/>
          <p:nvPr/>
        </p:nvSpPr>
        <p:spPr>
          <a:xfrm>
            <a:off x="6228024" y="4113433"/>
            <a:ext cx="2412000" cy="828000"/>
          </a:xfrm>
          <a:prstGeom prst="roundRect">
            <a:avLst>
              <a:gd name="adj" fmla="val 3640"/>
            </a:avLst>
          </a:prstGeom>
          <a:solidFill>
            <a:schemeClr val="accent6">
              <a:lumMod val="60000"/>
              <a:lumOff val="40000"/>
              <a:alpha val="35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5" name="角丸四角形 24"/>
          <p:cNvSpPr/>
          <p:nvPr/>
        </p:nvSpPr>
        <p:spPr>
          <a:xfrm>
            <a:off x="6228024" y="4961806"/>
            <a:ext cx="2088000" cy="180000"/>
          </a:xfrm>
          <a:prstGeom prst="roundRect">
            <a:avLst>
              <a:gd name="adj" fmla="val 3640"/>
            </a:avLst>
          </a:prstGeom>
          <a:solidFill>
            <a:schemeClr val="accent6">
              <a:lumMod val="60000"/>
              <a:lumOff val="40000"/>
              <a:alpha val="35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6" name="角丸四角形 25"/>
          <p:cNvSpPr/>
          <p:nvPr/>
        </p:nvSpPr>
        <p:spPr>
          <a:xfrm>
            <a:off x="6228024" y="5389177"/>
            <a:ext cx="2412000" cy="180000"/>
          </a:xfrm>
          <a:prstGeom prst="roundRect">
            <a:avLst>
              <a:gd name="adj" fmla="val 3640"/>
            </a:avLst>
          </a:prstGeom>
          <a:solidFill>
            <a:schemeClr val="accent6">
              <a:lumMod val="60000"/>
              <a:lumOff val="40000"/>
              <a:alpha val="35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7" name="角丸四角形 26"/>
          <p:cNvSpPr/>
          <p:nvPr/>
        </p:nvSpPr>
        <p:spPr>
          <a:xfrm>
            <a:off x="6228024" y="5594192"/>
            <a:ext cx="2016000" cy="180000"/>
          </a:xfrm>
          <a:prstGeom prst="roundRect">
            <a:avLst>
              <a:gd name="adj" fmla="val 3640"/>
            </a:avLst>
          </a:prstGeom>
          <a:solidFill>
            <a:schemeClr val="accent6">
              <a:lumMod val="60000"/>
              <a:lumOff val="40000"/>
              <a:alpha val="35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8" name="テキスト ボックス 27"/>
          <p:cNvSpPr txBox="1"/>
          <p:nvPr/>
        </p:nvSpPr>
        <p:spPr>
          <a:xfrm>
            <a:off x="6017890" y="5973209"/>
            <a:ext cx="3009157" cy="646331"/>
          </a:xfrm>
          <a:prstGeom prst="rect">
            <a:avLst/>
          </a:prstGeom>
          <a:solidFill>
            <a:schemeClr val="accent6">
              <a:lumMod val="60000"/>
              <a:lumOff val="40000"/>
              <a:alpha val="50000"/>
            </a:schemeClr>
          </a:solidFill>
          <a:ln w="38100">
            <a:solidFill>
              <a:schemeClr val="tx1"/>
            </a:solidFill>
          </a:ln>
        </p:spPr>
        <p:txBody>
          <a:bodyPr wrap="none" rtlCol="0">
            <a:spAutoFit/>
          </a:bodyPr>
          <a:lstStyle/>
          <a:p>
            <a:r>
              <a:rPr kumimoji="1" lang="ja-JP" altLang="en-US" sz="1200" b="1" dirty="0" smtClean="0">
                <a:solidFill>
                  <a:srgbClr val="008000"/>
                </a:solidFill>
              </a:rPr>
              <a:t>平成</a:t>
            </a:r>
            <a:r>
              <a:rPr kumimoji="1" lang="en-US" altLang="ja-JP" sz="1200" b="1" dirty="0" smtClean="0">
                <a:solidFill>
                  <a:srgbClr val="008000"/>
                </a:solidFill>
              </a:rPr>
              <a:t>30</a:t>
            </a:r>
            <a:r>
              <a:rPr kumimoji="1" lang="ja-JP" altLang="en-US" sz="1200" b="1" dirty="0" smtClean="0">
                <a:solidFill>
                  <a:srgbClr val="008000"/>
                </a:solidFill>
              </a:rPr>
              <a:t>年</a:t>
            </a:r>
            <a:r>
              <a:rPr kumimoji="1" lang="en-US" altLang="ja-JP" sz="1200" b="1" dirty="0" smtClean="0">
                <a:solidFill>
                  <a:srgbClr val="008000"/>
                </a:solidFill>
              </a:rPr>
              <a:t>6</a:t>
            </a:r>
            <a:r>
              <a:rPr kumimoji="1" lang="ja-JP" altLang="en-US" sz="1200" b="1" dirty="0" smtClean="0">
                <a:solidFill>
                  <a:srgbClr val="008000"/>
                </a:solidFill>
              </a:rPr>
              <a:t>月に、地域再生法の改正により、</a:t>
            </a:r>
            <a:endParaRPr kumimoji="1" lang="en-US" altLang="ja-JP" sz="1200" b="1" dirty="0" smtClean="0">
              <a:solidFill>
                <a:srgbClr val="008000"/>
              </a:solidFill>
            </a:endParaRPr>
          </a:p>
          <a:p>
            <a:r>
              <a:rPr lang="ja-JP" altLang="en-US" sz="1200" b="1" dirty="0" smtClean="0">
                <a:solidFill>
                  <a:srgbClr val="008000"/>
                </a:solidFill>
              </a:rPr>
              <a:t>「地域再生エリアマネジメント負担金制度」</a:t>
            </a:r>
            <a:endParaRPr lang="en-US" altLang="ja-JP" sz="1200" b="1" dirty="0" smtClean="0">
              <a:solidFill>
                <a:srgbClr val="008000"/>
              </a:solidFill>
            </a:endParaRPr>
          </a:p>
          <a:p>
            <a:r>
              <a:rPr lang="ja-JP" altLang="en-US" sz="1200" b="1" dirty="0" smtClean="0">
                <a:solidFill>
                  <a:srgbClr val="008000"/>
                </a:solidFill>
              </a:rPr>
              <a:t>が創設された。</a:t>
            </a:r>
            <a:endParaRPr kumimoji="1" lang="ja-JP" altLang="en-US" sz="1200" b="1" dirty="0">
              <a:solidFill>
                <a:srgbClr val="008000"/>
              </a:solidFill>
            </a:endParaRPr>
          </a:p>
        </p:txBody>
      </p:sp>
      <p:sp>
        <p:nvSpPr>
          <p:cNvPr id="29" name="スライド番号プレースホルダ 7"/>
          <p:cNvSpPr>
            <a:spLocks noGrp="1"/>
          </p:cNvSpPr>
          <p:nvPr>
            <p:ph type="sldNum" sz="quarter" idx="12"/>
          </p:nvPr>
        </p:nvSpPr>
        <p:spPr>
          <a:xfrm>
            <a:off x="8407474" y="6669360"/>
            <a:ext cx="720080" cy="177924"/>
          </a:xfrm>
        </p:spPr>
        <p:txBody>
          <a:bodyPr/>
          <a:lstStyle/>
          <a:p>
            <a:fld id="{33A94C5C-7405-4E63-BA53-04158104E558}" type="slidenum">
              <a:rPr kumimoji="1" lang="en-US" altLang="ja-JP" smtClean="0"/>
              <a:t>220</a:t>
            </a:fld>
            <a:endParaRPr kumimoji="1" lang="ja-JP" altLang="en-US" dirty="0"/>
          </a:p>
        </p:txBody>
      </p:sp>
    </p:spTree>
    <p:extLst>
      <p:ext uri="{BB962C8B-B14F-4D97-AF65-F5344CB8AC3E}">
        <p14:creationId xmlns:p14="http://schemas.microsoft.com/office/powerpoint/2010/main" val="3978076671"/>
      </p:ext>
    </p:extLst>
  </p:cSld>
  <p:clrMapOvr>
    <a:masterClrMapping/>
  </p:clrMapOvr>
  <p:timing>
    <p:tnLst>
      <p:par>
        <p:cTn id="1" dur="indefinite" restart="never" nodeType="tmRoot"/>
      </p:par>
    </p:tnLst>
  </p:timing>
</p:sld>
</file>

<file path=ppt/slides/slide2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グループ化 1"/>
          <p:cNvGrpSpPr/>
          <p:nvPr/>
        </p:nvGrpSpPr>
        <p:grpSpPr>
          <a:xfrm>
            <a:off x="7344472" y="1052736"/>
            <a:ext cx="1535762" cy="3992509"/>
            <a:chOff x="7344472" y="1052736"/>
            <a:chExt cx="1535762" cy="3992509"/>
          </a:xfrm>
        </p:grpSpPr>
        <p:sp>
          <p:nvSpPr>
            <p:cNvPr id="12" name="角丸四角形 11"/>
            <p:cNvSpPr/>
            <p:nvPr/>
          </p:nvSpPr>
          <p:spPr>
            <a:xfrm>
              <a:off x="7344472" y="1052736"/>
              <a:ext cx="1512000" cy="1440000"/>
            </a:xfrm>
            <a:prstGeom prst="roundRect">
              <a:avLst>
                <a:gd name="adj" fmla="val 3640"/>
              </a:avLst>
            </a:prstGeom>
            <a:solidFill>
              <a:schemeClr val="accent6">
                <a:lumMod val="60000"/>
                <a:lumOff val="40000"/>
                <a:alpha val="5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3" name="角丸四角形 22"/>
            <p:cNvSpPr/>
            <p:nvPr/>
          </p:nvSpPr>
          <p:spPr>
            <a:xfrm>
              <a:off x="7344472" y="2481632"/>
              <a:ext cx="1260000" cy="180000"/>
            </a:xfrm>
            <a:prstGeom prst="roundRect">
              <a:avLst>
                <a:gd name="adj" fmla="val 3640"/>
              </a:avLst>
            </a:prstGeom>
            <a:solidFill>
              <a:schemeClr val="accent6">
                <a:lumMod val="60000"/>
                <a:lumOff val="40000"/>
                <a:alpha val="5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4" name="角丸四角形 23"/>
            <p:cNvSpPr/>
            <p:nvPr/>
          </p:nvSpPr>
          <p:spPr>
            <a:xfrm>
              <a:off x="7344472" y="2852936"/>
              <a:ext cx="1512000" cy="1476000"/>
            </a:xfrm>
            <a:prstGeom prst="roundRect">
              <a:avLst>
                <a:gd name="adj" fmla="val 3640"/>
              </a:avLst>
            </a:prstGeom>
            <a:solidFill>
              <a:schemeClr val="accent6">
                <a:lumMod val="60000"/>
                <a:lumOff val="40000"/>
                <a:alpha val="5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5" name="角丸四角形 24"/>
            <p:cNvSpPr/>
            <p:nvPr/>
          </p:nvSpPr>
          <p:spPr>
            <a:xfrm>
              <a:off x="7368234" y="4509160"/>
              <a:ext cx="1512000" cy="360000"/>
            </a:xfrm>
            <a:prstGeom prst="roundRect">
              <a:avLst>
                <a:gd name="adj" fmla="val 3640"/>
              </a:avLst>
            </a:prstGeom>
            <a:solidFill>
              <a:schemeClr val="accent6">
                <a:lumMod val="60000"/>
                <a:lumOff val="40000"/>
                <a:alpha val="5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6" name="角丸四角形 25"/>
            <p:cNvSpPr/>
            <p:nvPr/>
          </p:nvSpPr>
          <p:spPr>
            <a:xfrm>
              <a:off x="7368234" y="4865245"/>
              <a:ext cx="828000" cy="180000"/>
            </a:xfrm>
            <a:prstGeom prst="roundRect">
              <a:avLst>
                <a:gd name="adj" fmla="val 3640"/>
              </a:avLst>
            </a:prstGeom>
            <a:solidFill>
              <a:schemeClr val="accent6">
                <a:lumMod val="60000"/>
                <a:lumOff val="40000"/>
                <a:alpha val="5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sp>
        <p:nvSpPr>
          <p:cNvPr id="4" name="テキスト ボックス 3"/>
          <p:cNvSpPr txBox="1"/>
          <p:nvPr/>
        </p:nvSpPr>
        <p:spPr>
          <a:xfrm>
            <a:off x="0" y="0"/>
            <a:ext cx="8748464" cy="338554"/>
          </a:xfrm>
          <a:prstGeom prst="rect">
            <a:avLst/>
          </a:prstGeom>
          <a:noFill/>
        </p:spPr>
        <p:txBody>
          <a:bodyPr wrap="square" rtlCol="0">
            <a:spAutoFit/>
          </a:bodyPr>
          <a:lstStyle/>
          <a:p>
            <a:r>
              <a:rPr kumimoji="1" lang="ja-JP" altLang="en-US" sz="1600" u="sng" dirty="0" smtClean="0"/>
              <a:t>うめきた</a:t>
            </a:r>
            <a:r>
              <a:rPr lang="ja-JP" altLang="en-US" sz="1600" u="sng" dirty="0" smtClean="0"/>
              <a:t>２期開発の計画づくり</a:t>
            </a:r>
            <a:endParaRPr kumimoji="1" lang="en-US" altLang="ja-JP" sz="1600" b="1" i="1" u="sng" dirty="0" smtClean="0"/>
          </a:p>
        </p:txBody>
      </p:sp>
      <p:sp>
        <p:nvSpPr>
          <p:cNvPr id="5" name="テキスト ボックス 4"/>
          <p:cNvSpPr txBox="1"/>
          <p:nvPr/>
        </p:nvSpPr>
        <p:spPr>
          <a:xfrm>
            <a:off x="0" y="476672"/>
            <a:ext cx="2411760" cy="3754874"/>
          </a:xfrm>
          <a:prstGeom prst="rect">
            <a:avLst/>
          </a:prstGeom>
          <a:noFill/>
        </p:spPr>
        <p:txBody>
          <a:bodyPr wrap="square" rtlCol="0">
            <a:spAutoFit/>
          </a:bodyPr>
          <a:lstStyle/>
          <a:p>
            <a:r>
              <a:rPr kumimoji="1" lang="ja-JP" altLang="en-US" sz="1400" dirty="0" smtClean="0"/>
              <a:t>①分野：　</a:t>
            </a:r>
            <a:r>
              <a:rPr lang="ja-JP" altLang="en-US" sz="1400" dirty="0" smtClean="0"/>
              <a:t>まちづくり</a:t>
            </a:r>
            <a:endParaRPr kumimoji="1" lang="en-US" altLang="ja-JP" sz="1400" dirty="0" smtClean="0"/>
          </a:p>
          <a:p>
            <a:endParaRPr lang="en-US" altLang="ja-JP" sz="1400" dirty="0"/>
          </a:p>
          <a:p>
            <a:r>
              <a:rPr kumimoji="1" lang="ja-JP" altLang="en-US" sz="1400" dirty="0" smtClean="0"/>
              <a:t>②タイプ</a:t>
            </a:r>
            <a:endParaRPr kumimoji="1" lang="en-US" altLang="ja-JP" sz="1400" dirty="0" smtClean="0"/>
          </a:p>
          <a:p>
            <a:r>
              <a:rPr lang="ja-JP" altLang="en-US" sz="1400" dirty="0"/>
              <a:t>　</a:t>
            </a:r>
            <a:r>
              <a:rPr lang="ja-JP" altLang="en-US" sz="1400" dirty="0" smtClean="0"/>
              <a:t>　☑　政策イノベーション</a:t>
            </a:r>
            <a:endParaRPr lang="en-US" altLang="ja-JP" sz="1400" dirty="0" smtClean="0"/>
          </a:p>
          <a:p>
            <a:r>
              <a:rPr kumimoji="1" lang="ja-JP" altLang="en-US" sz="1400" dirty="0"/>
              <a:t>　</a:t>
            </a:r>
            <a:r>
              <a:rPr kumimoji="1" lang="ja-JP" altLang="en-US" sz="1400" dirty="0" smtClean="0"/>
              <a:t>　</a:t>
            </a:r>
            <a:r>
              <a:rPr lang="ja-JP" altLang="en-US" sz="1400" dirty="0" smtClean="0"/>
              <a:t>□　</a:t>
            </a:r>
            <a:r>
              <a:rPr kumimoji="1" lang="ja-JP" altLang="en-US" sz="1400" dirty="0" smtClean="0"/>
              <a:t>執行の刷新</a:t>
            </a:r>
            <a:endParaRPr kumimoji="1" lang="en-US" altLang="ja-JP" sz="1400" dirty="0" smtClean="0"/>
          </a:p>
          <a:p>
            <a:endParaRPr lang="en-US" altLang="ja-JP" sz="1400" dirty="0"/>
          </a:p>
          <a:p>
            <a:r>
              <a:rPr lang="ja-JP" altLang="en-US" sz="1400" dirty="0" smtClean="0"/>
              <a:t>③改革スタイル</a:t>
            </a:r>
            <a:endParaRPr lang="en-US" altLang="ja-JP" sz="1400" dirty="0" smtClean="0"/>
          </a:p>
          <a:p>
            <a:r>
              <a:rPr lang="ja-JP" altLang="en-US" sz="1400" dirty="0"/>
              <a:t>　</a:t>
            </a:r>
            <a:r>
              <a:rPr lang="ja-JP" altLang="en-US" sz="1400" dirty="0" smtClean="0"/>
              <a:t>　☑ 　投資・予算</a:t>
            </a:r>
            <a:endParaRPr lang="en-US" altLang="ja-JP" sz="1400" dirty="0" smtClean="0"/>
          </a:p>
          <a:p>
            <a:r>
              <a:rPr lang="ja-JP" altLang="en-US" sz="1400" dirty="0"/>
              <a:t>　</a:t>
            </a:r>
            <a:r>
              <a:rPr lang="ja-JP" altLang="en-US" sz="1400" dirty="0" smtClean="0"/>
              <a:t>　□　条例・規則・運用ﾙｰﾙ</a:t>
            </a:r>
            <a:endParaRPr lang="en-US" altLang="ja-JP" sz="1400" dirty="0" smtClean="0"/>
          </a:p>
          <a:p>
            <a:r>
              <a:rPr lang="ja-JP" altLang="en-US" sz="1400" dirty="0"/>
              <a:t>　</a:t>
            </a:r>
            <a:r>
              <a:rPr lang="ja-JP" altLang="en-US" sz="1400" dirty="0" smtClean="0"/>
              <a:t>　□　組織・経営形態</a:t>
            </a:r>
            <a:endParaRPr lang="en-US" altLang="ja-JP" sz="1400" dirty="0" smtClean="0"/>
          </a:p>
          <a:p>
            <a:r>
              <a:rPr lang="ja-JP" altLang="en-US" sz="1400" dirty="0"/>
              <a:t>　</a:t>
            </a:r>
            <a:r>
              <a:rPr lang="ja-JP" altLang="en-US" sz="1400" dirty="0" smtClean="0"/>
              <a:t>　□　権限移譲</a:t>
            </a:r>
            <a:endParaRPr lang="en-US" altLang="ja-JP" sz="1400" dirty="0" smtClean="0"/>
          </a:p>
          <a:p>
            <a:endParaRPr kumimoji="1" lang="en-US" altLang="ja-JP" sz="1400" dirty="0"/>
          </a:p>
          <a:p>
            <a:r>
              <a:rPr lang="ja-JP" altLang="en-US" sz="1400" dirty="0" smtClean="0"/>
              <a:t>④担当部局</a:t>
            </a:r>
            <a:endParaRPr lang="en-US" altLang="ja-JP" sz="1400" dirty="0" smtClean="0"/>
          </a:p>
          <a:p>
            <a:r>
              <a:rPr kumimoji="1" lang="ja-JP" altLang="en-US" sz="1400" dirty="0" smtClean="0"/>
              <a:t>　　市　都市計画局　</a:t>
            </a:r>
            <a:endParaRPr kumimoji="1" lang="en-US" altLang="ja-JP" sz="1400" dirty="0" smtClean="0"/>
          </a:p>
          <a:p>
            <a:endParaRPr kumimoji="1" lang="en-US" altLang="ja-JP" sz="1400" dirty="0"/>
          </a:p>
          <a:p>
            <a:r>
              <a:rPr lang="ja-JP" altLang="en-US" sz="1400" dirty="0" smtClean="0"/>
              <a:t>⑤時期</a:t>
            </a:r>
            <a:endParaRPr lang="en-US" altLang="ja-JP" sz="1400" dirty="0" smtClean="0"/>
          </a:p>
          <a:p>
            <a:r>
              <a:rPr kumimoji="1" lang="ja-JP" altLang="en-US" sz="1400" dirty="0"/>
              <a:t>　</a:t>
            </a:r>
            <a:r>
              <a:rPr kumimoji="1" lang="ja-JP" altLang="en-US" sz="1400" dirty="0" smtClean="0"/>
              <a:t>　</a:t>
            </a:r>
            <a:r>
              <a:rPr lang="en-US" altLang="ja-JP" sz="1400" dirty="0" smtClean="0"/>
              <a:t>2011</a:t>
            </a:r>
            <a:r>
              <a:rPr kumimoji="1" lang="ja-JP" altLang="en-US" sz="1400" dirty="0" smtClean="0"/>
              <a:t>年～</a:t>
            </a:r>
            <a:endParaRPr kumimoji="1" lang="ja-JP" altLang="en-US" sz="1400" dirty="0"/>
          </a:p>
        </p:txBody>
      </p:sp>
      <p:graphicFrame>
        <p:nvGraphicFramePr>
          <p:cNvPr id="6" name="表 5"/>
          <p:cNvGraphicFramePr>
            <a:graphicFrameLocks noGrp="1"/>
          </p:cNvGraphicFramePr>
          <p:nvPr>
            <p:extLst>
              <p:ext uri="{D42A27DB-BD31-4B8C-83A1-F6EECF244321}">
                <p14:modId xmlns:p14="http://schemas.microsoft.com/office/powerpoint/2010/main" val="1033301445"/>
              </p:ext>
            </p:extLst>
          </p:nvPr>
        </p:nvGraphicFramePr>
        <p:xfrm>
          <a:off x="2267744" y="476673"/>
          <a:ext cx="6696744" cy="5785562"/>
        </p:xfrm>
        <a:graphic>
          <a:graphicData uri="http://schemas.openxmlformats.org/drawingml/2006/table">
            <a:tbl>
              <a:tblPr firstRow="1">
                <a:tableStyleId>{616DA210-FB5B-4158-B5E0-FEB733F419BA}</a:tableStyleId>
              </a:tblPr>
              <a:tblGrid>
                <a:gridCol w="1674186"/>
                <a:gridCol w="1674186"/>
                <a:gridCol w="1674186"/>
                <a:gridCol w="1674186"/>
              </a:tblGrid>
              <a:tr h="493237">
                <a:tc>
                  <a:txBody>
                    <a:bodyPr/>
                    <a:lstStyle/>
                    <a:p>
                      <a:pPr algn="ctr"/>
                      <a:r>
                        <a:rPr kumimoji="1" lang="ja-JP" altLang="en-US" sz="1400" dirty="0" smtClean="0">
                          <a:solidFill>
                            <a:schemeClr val="bg1"/>
                          </a:solidFill>
                        </a:rPr>
                        <a:t>改革前の課題</a:t>
                      </a:r>
                      <a:endParaRPr kumimoji="1" lang="en-US" altLang="ja-JP" sz="1400" dirty="0" smtClean="0">
                        <a:solidFill>
                          <a:schemeClr val="bg1"/>
                        </a:solidFill>
                      </a:endParaRPr>
                    </a:p>
                    <a:p>
                      <a:pPr algn="ctr"/>
                      <a:r>
                        <a:rPr kumimoji="1" lang="ja-JP" altLang="en-US" sz="1400" dirty="0" smtClean="0">
                          <a:solidFill>
                            <a:schemeClr val="bg1"/>
                          </a:solidFill>
                        </a:rPr>
                        <a:t>（</a:t>
                      </a:r>
                      <a:r>
                        <a:rPr kumimoji="1" lang="en-US" altLang="ja-JP" sz="1400" dirty="0" smtClean="0">
                          <a:solidFill>
                            <a:schemeClr val="bg1"/>
                          </a:solidFill>
                        </a:rPr>
                        <a:t>Why</a:t>
                      </a:r>
                      <a:r>
                        <a:rPr kumimoji="1" lang="ja-JP" altLang="en-US" sz="1400" dirty="0" smtClean="0">
                          <a:solidFill>
                            <a:schemeClr val="bg1"/>
                          </a:solidFill>
                        </a:rPr>
                        <a:t>）</a:t>
                      </a:r>
                      <a:endParaRPr kumimoji="1" lang="ja-JP" altLang="en-US" sz="1400" dirty="0">
                        <a:solidFill>
                          <a:schemeClr val="bg1"/>
                        </a:solidFill>
                      </a:endParaRPr>
                    </a:p>
                  </a:txBody>
                  <a:tcPr>
                    <a:solidFill>
                      <a:schemeClr val="accent1"/>
                    </a:solidFill>
                  </a:tcPr>
                </a:tc>
                <a:tc>
                  <a:txBody>
                    <a:bodyPr/>
                    <a:lstStyle/>
                    <a:p>
                      <a:pPr algn="ctr"/>
                      <a:r>
                        <a:rPr kumimoji="1" lang="ja-JP" altLang="en-US" sz="1400" dirty="0" smtClean="0">
                          <a:solidFill>
                            <a:schemeClr val="bg1"/>
                          </a:solidFill>
                        </a:rPr>
                        <a:t>改革の方向性</a:t>
                      </a:r>
                      <a:endParaRPr kumimoji="1" lang="en-US" altLang="ja-JP" sz="1400" dirty="0" smtClean="0">
                        <a:solidFill>
                          <a:schemeClr val="bg1"/>
                        </a:solidFill>
                      </a:endParaRPr>
                    </a:p>
                    <a:p>
                      <a:pPr algn="ctr"/>
                      <a:r>
                        <a:rPr kumimoji="1" lang="ja-JP" altLang="en-US" sz="1400" dirty="0" smtClean="0">
                          <a:solidFill>
                            <a:schemeClr val="bg1"/>
                          </a:solidFill>
                        </a:rPr>
                        <a:t>（</a:t>
                      </a:r>
                      <a:r>
                        <a:rPr kumimoji="1" lang="en-US" altLang="ja-JP" sz="1400" dirty="0" smtClean="0">
                          <a:solidFill>
                            <a:schemeClr val="bg1"/>
                          </a:solidFill>
                        </a:rPr>
                        <a:t>Vision)</a:t>
                      </a:r>
                      <a:endParaRPr kumimoji="1" lang="ja-JP" altLang="en-US" sz="1400" dirty="0">
                        <a:solidFill>
                          <a:schemeClr val="bg1"/>
                        </a:solidFill>
                      </a:endParaRPr>
                    </a:p>
                  </a:txBody>
                  <a:tcPr>
                    <a:solidFill>
                      <a:schemeClr val="accent1"/>
                    </a:solidFill>
                  </a:tcPr>
                </a:tc>
                <a:tc>
                  <a:txBody>
                    <a:bodyPr/>
                    <a:lstStyle/>
                    <a:p>
                      <a:pPr algn="ctr"/>
                      <a:r>
                        <a:rPr kumimoji="1" lang="ja-JP" altLang="en-US" sz="1400" dirty="0" smtClean="0">
                          <a:solidFill>
                            <a:schemeClr val="bg1"/>
                          </a:solidFill>
                        </a:rPr>
                        <a:t>何をどう改革したか</a:t>
                      </a:r>
                      <a:endParaRPr kumimoji="1" lang="en-US" altLang="ja-JP" sz="1400" dirty="0" smtClean="0">
                        <a:solidFill>
                          <a:schemeClr val="bg1"/>
                        </a:solidFill>
                      </a:endParaRPr>
                    </a:p>
                    <a:p>
                      <a:pPr algn="ctr"/>
                      <a:r>
                        <a:rPr kumimoji="1" lang="ja-JP" altLang="en-US" sz="1400" dirty="0" smtClean="0">
                          <a:solidFill>
                            <a:schemeClr val="bg1"/>
                          </a:solidFill>
                        </a:rPr>
                        <a:t>（</a:t>
                      </a:r>
                      <a:r>
                        <a:rPr kumimoji="1" lang="en-US" altLang="ja-JP" sz="1400" dirty="0" smtClean="0">
                          <a:solidFill>
                            <a:schemeClr val="bg1"/>
                          </a:solidFill>
                        </a:rPr>
                        <a:t>What</a:t>
                      </a:r>
                      <a:r>
                        <a:rPr kumimoji="1" lang="ja-JP" altLang="en-US" sz="1400" dirty="0" smtClean="0">
                          <a:solidFill>
                            <a:schemeClr val="bg1"/>
                          </a:solidFill>
                        </a:rPr>
                        <a:t>）</a:t>
                      </a:r>
                      <a:endParaRPr kumimoji="1" lang="ja-JP" altLang="en-US" sz="1400" dirty="0">
                        <a:solidFill>
                          <a:schemeClr val="bg1"/>
                        </a:solidFill>
                      </a:endParaRPr>
                    </a:p>
                  </a:txBody>
                  <a:tcPr>
                    <a:solidFill>
                      <a:schemeClr val="accent1"/>
                    </a:solidFill>
                  </a:tcPr>
                </a:tc>
                <a:tc>
                  <a:txBody>
                    <a:bodyPr/>
                    <a:lstStyle/>
                    <a:p>
                      <a:pPr algn="ctr"/>
                      <a:r>
                        <a:rPr kumimoji="1" lang="ja-JP" altLang="en-US" sz="1400" dirty="0" smtClean="0">
                          <a:solidFill>
                            <a:schemeClr val="bg1"/>
                          </a:solidFill>
                        </a:rPr>
                        <a:t>主な成果</a:t>
                      </a:r>
                      <a:endParaRPr kumimoji="1" lang="en-US" altLang="ja-JP" sz="1400" dirty="0" smtClean="0">
                        <a:solidFill>
                          <a:schemeClr val="bg1"/>
                        </a:solidFill>
                      </a:endParaRPr>
                    </a:p>
                    <a:p>
                      <a:pPr algn="ctr"/>
                      <a:r>
                        <a:rPr kumimoji="1" lang="ja-JP" altLang="en-US" sz="1400" dirty="0" smtClean="0">
                          <a:solidFill>
                            <a:schemeClr val="bg1"/>
                          </a:solidFill>
                        </a:rPr>
                        <a:t>（</a:t>
                      </a:r>
                      <a:r>
                        <a:rPr kumimoji="1" lang="en-US" altLang="ja-JP" sz="1400" dirty="0" smtClean="0">
                          <a:solidFill>
                            <a:schemeClr val="bg1"/>
                          </a:solidFill>
                        </a:rPr>
                        <a:t>Outcome</a:t>
                      </a:r>
                      <a:r>
                        <a:rPr kumimoji="1" lang="ja-JP" altLang="en-US" sz="1400" dirty="0" smtClean="0">
                          <a:solidFill>
                            <a:schemeClr val="bg1"/>
                          </a:solidFill>
                        </a:rPr>
                        <a:t>）</a:t>
                      </a:r>
                      <a:endParaRPr kumimoji="1" lang="ja-JP" altLang="en-US" sz="1400" dirty="0">
                        <a:solidFill>
                          <a:schemeClr val="bg1"/>
                        </a:solidFill>
                      </a:endParaRPr>
                    </a:p>
                  </a:txBody>
                  <a:tcPr>
                    <a:solidFill>
                      <a:schemeClr val="accent1"/>
                    </a:solidFill>
                  </a:tcPr>
                </a:tc>
              </a:tr>
              <a:tr h="5267402">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u="none" strike="noStrike" kern="1200" baseline="0" dirty="0" smtClean="0"/>
                        <a:t>・世界の大都市では、ニューヨークのセントラルパークやロンドンのハイド・パークなど、都市の中心部に大きな公園があることで、都市格を高めており、うめきた２期区域においても、みどりを軸としたまちづくりをめざす機運が高まった。</a:t>
                      </a:r>
                      <a:endParaRPr kumimoji="1" lang="en-US" altLang="ja-JP" sz="1200" u="none" strike="noStrike" dirty="0" smtClean="0"/>
                    </a:p>
                    <a:p>
                      <a:pPr algn="l"/>
                      <a:endParaRPr kumimoji="1" lang="en-US" altLang="ja-JP" sz="1200" u="none" strike="noStrike" dirty="0" smtClean="0">
                        <a:solidFill>
                          <a:schemeClr val="tx1"/>
                        </a:solidFill>
                      </a:endParaRPr>
                    </a:p>
                  </a:txBody>
                  <a:tcPr/>
                </a:tc>
                <a:tc>
                  <a:txBody>
                    <a:bodyPr/>
                    <a:lstStyle/>
                    <a:p>
                      <a:pPr algn="l"/>
                      <a:r>
                        <a:rPr kumimoji="1" lang="ja-JP" altLang="en-US" sz="1200" dirty="0" smtClean="0"/>
                        <a:t>・</a:t>
                      </a:r>
                      <a:r>
                        <a:rPr kumimoji="1" lang="ja-JP" altLang="en-US" sz="1200" kern="1200" baseline="0" dirty="0" smtClean="0"/>
                        <a:t> 「グランドデザイン・大阪」の中で、</a:t>
                      </a:r>
                      <a:r>
                        <a:rPr kumimoji="1" lang="en-US" altLang="ja-JP" sz="1200" kern="1200" baseline="0" dirty="0" smtClean="0"/>
                        <a:t>『</a:t>
                      </a:r>
                      <a:r>
                        <a:rPr kumimoji="1" lang="ja-JP" altLang="en-US" sz="1200" kern="1200" baseline="0" dirty="0" smtClean="0"/>
                        <a:t>大規模な「みどり」の空間を確保する</a:t>
                      </a:r>
                      <a:r>
                        <a:rPr kumimoji="1" lang="en-US" altLang="ja-JP" sz="1200" kern="1200" baseline="0" dirty="0" smtClean="0"/>
                        <a:t>』</a:t>
                      </a:r>
                      <a:r>
                        <a:rPr kumimoji="1" lang="ja-JP" altLang="en-US" sz="1200" kern="1200" baseline="0" dirty="0" smtClean="0"/>
                        <a:t>こととし、今後の取組みとして「うめきたと周辺のみどり化」を位置づけた。</a:t>
                      </a:r>
                      <a:endParaRPr kumimoji="1" lang="en-US" altLang="ja-JP" sz="1200" dirty="0" smtClean="0"/>
                    </a:p>
                    <a:p>
                      <a:pPr algn="l"/>
                      <a:endParaRPr kumimoji="1" lang="en-US" altLang="ja-JP" sz="1200" u="none" strike="noStrike" dirty="0" smtClean="0"/>
                    </a:p>
                    <a:p>
                      <a:pPr algn="l"/>
                      <a:r>
                        <a:rPr kumimoji="1" lang="ja-JP" altLang="en-US" sz="1200" u="none" strike="noStrike" dirty="0" smtClean="0"/>
                        <a:t>・「みどり」を軸にしたまちづくりにより、圧倒的な都市魅力と品格ある都市景観を創出するとともに、開発の効果を周辺にも波及させ、周辺の地域を高めることとした。</a:t>
                      </a:r>
                      <a:endParaRPr kumimoji="1" lang="en-US" altLang="ja-JP" sz="1200" u="none" strike="noStrike" dirty="0" smtClean="0">
                        <a:solidFill>
                          <a:schemeClr val="tx1"/>
                        </a:solidFill>
                      </a:endParaRPr>
                    </a:p>
                  </a:txBody>
                  <a:tcPr/>
                </a:tc>
                <a:tc>
                  <a:txBody>
                    <a:bodyPr/>
                    <a:lstStyle/>
                    <a:p>
                      <a:pPr algn="l"/>
                      <a:r>
                        <a:rPr kumimoji="1" lang="ja-JP" altLang="en-US" sz="1200" u="none" strike="noStrike" dirty="0" smtClean="0"/>
                        <a:t>・大阪駅周辺地域部会において、うめきた</a:t>
                      </a:r>
                      <a:r>
                        <a:rPr kumimoji="1" lang="en-US" altLang="ja-JP" sz="1200" u="none" strike="noStrike" dirty="0" smtClean="0"/>
                        <a:t>2</a:t>
                      </a:r>
                      <a:r>
                        <a:rPr kumimoji="1" lang="ja-JP" altLang="en-US" sz="1200" u="none" strike="noStrike" dirty="0" smtClean="0"/>
                        <a:t>期開発計画について議論し</a:t>
                      </a:r>
                      <a:r>
                        <a:rPr kumimoji="1" lang="ja-JP" altLang="en-US" sz="1200" u="none" strike="noStrike" kern="1200" baseline="0" dirty="0" smtClean="0"/>
                        <a:t>、「みどり」を軸とした質の高いまちづくりをめざすこと、また、その実現に向けて、 国内外から広く民間提案を受け入れ、創意に富んだ、実効性のある開発計画を検討することを確認した。</a:t>
                      </a:r>
                      <a:endParaRPr kumimoji="1" lang="en-US" altLang="ja-JP" sz="1200" u="none" strike="noStrike" kern="1200" baseline="0" dirty="0" smtClean="0"/>
                    </a:p>
                    <a:p>
                      <a:pPr algn="l"/>
                      <a:endParaRPr kumimoji="1" lang="ja-JP" altLang="en-US" sz="1200" u="none" strike="noStrike" dirty="0" smtClean="0"/>
                    </a:p>
                    <a:p>
                      <a:pPr marL="0" marR="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u="none" strike="noStrike" dirty="0" smtClean="0"/>
                    </a:p>
                    <a:p>
                      <a:pPr algn="l"/>
                      <a:endParaRPr kumimoji="1" lang="en-US" altLang="ja-JP" sz="1200" u="none" strike="noStrike" dirty="0" smtClean="0"/>
                    </a:p>
                    <a:p>
                      <a:pPr algn="l"/>
                      <a:endParaRPr kumimoji="1" lang="en-US" altLang="ja-JP" sz="1200" u="none" strike="noStrike" dirty="0" smtClean="0">
                        <a:solidFill>
                          <a:schemeClr val="tx1"/>
                        </a:solidFill>
                      </a:endParaRPr>
                    </a:p>
                  </a:txBody>
                  <a:tcPr/>
                </a:tc>
                <a:tc>
                  <a:txBody>
                    <a:bodyPr/>
                    <a:lstStyle/>
                    <a:p>
                      <a:pPr>
                        <a:defRPr/>
                      </a:pPr>
                      <a:r>
                        <a:rPr lang="ja-JP" altLang="en-US" sz="1200" u="none" dirty="0" smtClean="0">
                          <a:solidFill>
                            <a:schemeClr val="tx1"/>
                          </a:solidFill>
                        </a:rPr>
                        <a:t>・</a:t>
                      </a:r>
                      <a:r>
                        <a:rPr lang="en-US" altLang="ja-JP" sz="1200" u="none" dirty="0" smtClean="0">
                          <a:solidFill>
                            <a:schemeClr val="tx1"/>
                          </a:solidFill>
                        </a:rPr>
                        <a:t>2014</a:t>
                      </a:r>
                      <a:r>
                        <a:rPr lang="ja-JP" altLang="en-US" sz="1200" u="none" dirty="0" smtClean="0">
                          <a:solidFill>
                            <a:schemeClr val="tx1"/>
                          </a:solidFill>
                        </a:rPr>
                        <a:t>年度には、</a:t>
                      </a:r>
                      <a:r>
                        <a:rPr lang="en-US" altLang="ja-JP" sz="1200" u="none" dirty="0" smtClean="0">
                          <a:solidFill>
                            <a:schemeClr val="tx1"/>
                          </a:solidFill>
                        </a:rPr>
                        <a:t>2013</a:t>
                      </a:r>
                      <a:r>
                        <a:rPr lang="ja-JP" altLang="en-US" sz="1200" u="none" dirty="0" smtClean="0">
                          <a:solidFill>
                            <a:schemeClr val="tx1"/>
                          </a:solidFill>
                        </a:rPr>
                        <a:t>年度に実施した民間提案募集（</a:t>
                      </a:r>
                      <a:r>
                        <a:rPr lang="en-US" altLang="ja-JP" sz="1200" u="none" dirty="0" smtClean="0">
                          <a:solidFill>
                            <a:schemeClr val="tx1"/>
                          </a:solidFill>
                        </a:rPr>
                        <a:t>1</a:t>
                      </a:r>
                      <a:r>
                        <a:rPr lang="ja-JP" altLang="en-US" sz="1200" u="none" dirty="0" smtClean="0">
                          <a:solidFill>
                            <a:schemeClr val="tx1"/>
                          </a:solidFill>
                        </a:rPr>
                        <a:t>次募集）における優秀提案内容等を活用し、「みどり」と「イノベーション」の融合拠点を目標とする「うめきた</a:t>
                      </a:r>
                      <a:r>
                        <a:rPr lang="en-US" altLang="ja-JP" sz="1200" u="none" dirty="0" smtClean="0">
                          <a:solidFill>
                            <a:schemeClr val="tx1"/>
                          </a:solidFill>
                        </a:rPr>
                        <a:t>2</a:t>
                      </a:r>
                      <a:r>
                        <a:rPr lang="ja-JP" altLang="en-US" sz="1200" u="none" dirty="0" smtClean="0">
                          <a:solidFill>
                            <a:schemeClr val="tx1"/>
                          </a:solidFill>
                        </a:rPr>
                        <a:t>期区域まちづくりの方針」を決定した。</a:t>
                      </a:r>
                      <a:endParaRPr lang="en-US" altLang="ja-JP" sz="1200" u="none" dirty="0" smtClean="0">
                        <a:solidFill>
                          <a:schemeClr val="tx1"/>
                        </a:solidFill>
                      </a:endParaRPr>
                    </a:p>
                    <a:p>
                      <a:pPr>
                        <a:defRPr/>
                      </a:pPr>
                      <a:endParaRPr lang="en-US" altLang="ja-JP" sz="1200" u="none" dirty="0" smtClean="0">
                        <a:solidFill>
                          <a:schemeClr val="tx1"/>
                        </a:solidFill>
                      </a:endParaRPr>
                    </a:p>
                    <a:p>
                      <a:pPr>
                        <a:defRPr/>
                      </a:pPr>
                      <a:r>
                        <a:rPr lang="ja-JP" altLang="en-US" sz="1200" u="none" dirty="0" smtClean="0">
                          <a:solidFill>
                            <a:schemeClr val="tx1"/>
                          </a:solidFill>
                        </a:rPr>
                        <a:t>・</a:t>
                      </a:r>
                      <a:r>
                        <a:rPr lang="en-US" altLang="ja-JP" sz="1200" u="none" dirty="0" smtClean="0">
                          <a:solidFill>
                            <a:schemeClr val="tx1"/>
                          </a:solidFill>
                        </a:rPr>
                        <a:t>2016</a:t>
                      </a:r>
                      <a:r>
                        <a:rPr lang="ja-JP" altLang="en-US" sz="1200" u="none" dirty="0" smtClean="0">
                          <a:solidFill>
                            <a:schemeClr val="tx1"/>
                          </a:solidFill>
                        </a:rPr>
                        <a:t>年度には、うめきたのまちにふさわしい「みどり」</a:t>
                      </a:r>
                      <a:r>
                        <a:rPr lang="ja-JP" altLang="en-US" sz="1200" u="none" dirty="0" err="1" smtClean="0">
                          <a:solidFill>
                            <a:schemeClr val="tx1"/>
                          </a:solidFill>
                        </a:rPr>
                        <a:t>づ</a:t>
                      </a:r>
                      <a:r>
                        <a:rPr lang="ja-JP" altLang="en-US" sz="1200" u="none" dirty="0" smtClean="0">
                          <a:solidFill>
                            <a:schemeClr val="tx1"/>
                          </a:solidFill>
                        </a:rPr>
                        <a:t>くりを進めるため、新たに寄附の受入を開始した。また、うめきた</a:t>
                      </a:r>
                      <a:r>
                        <a:rPr lang="en-US" altLang="ja-JP" sz="1200" u="none" dirty="0" smtClean="0">
                          <a:solidFill>
                            <a:schemeClr val="tx1"/>
                          </a:solidFill>
                        </a:rPr>
                        <a:t>2</a:t>
                      </a:r>
                      <a:r>
                        <a:rPr lang="ja-JP" altLang="en-US" sz="1200" u="none" dirty="0" smtClean="0">
                          <a:solidFill>
                            <a:schemeClr val="tx1"/>
                          </a:solidFill>
                        </a:rPr>
                        <a:t>期区域の地区計画などの都市計画決定・変更を実施した。</a:t>
                      </a:r>
                      <a:endParaRPr lang="en-US" altLang="ja-JP" sz="1200" u="none" dirty="0" smtClean="0">
                        <a:solidFill>
                          <a:schemeClr val="tx1"/>
                        </a:solidFill>
                      </a:endParaRPr>
                    </a:p>
                    <a:p>
                      <a:pPr>
                        <a:defRPr/>
                      </a:pPr>
                      <a:endParaRPr lang="en-US" altLang="ja-JP" sz="1200" u="none" dirty="0" smtClean="0">
                        <a:solidFill>
                          <a:schemeClr val="tx1"/>
                        </a:solidFill>
                      </a:endParaRPr>
                    </a:p>
                    <a:p>
                      <a:pPr>
                        <a:defRPr/>
                      </a:pPr>
                      <a:r>
                        <a:rPr lang="ja-JP" altLang="en-US" sz="1200" u="none" dirty="0" smtClean="0">
                          <a:solidFill>
                            <a:schemeClr val="tx1"/>
                          </a:solidFill>
                        </a:rPr>
                        <a:t>・</a:t>
                      </a:r>
                      <a:r>
                        <a:rPr lang="en-US" altLang="ja-JP" sz="1200" u="none" dirty="0" smtClean="0">
                          <a:solidFill>
                            <a:schemeClr val="tx1"/>
                          </a:solidFill>
                        </a:rPr>
                        <a:t>2017</a:t>
                      </a:r>
                      <a:r>
                        <a:rPr lang="ja-JP" altLang="en-US" sz="1200" u="none" dirty="0" smtClean="0">
                          <a:solidFill>
                            <a:schemeClr val="tx1"/>
                          </a:solidFill>
                        </a:rPr>
                        <a:t>年度には、開発事業者募集（</a:t>
                      </a:r>
                      <a:r>
                        <a:rPr lang="en-US" altLang="ja-JP" sz="1200" u="none" dirty="0" smtClean="0">
                          <a:solidFill>
                            <a:schemeClr val="tx1"/>
                          </a:solidFill>
                        </a:rPr>
                        <a:t>2</a:t>
                      </a:r>
                      <a:r>
                        <a:rPr lang="ja-JP" altLang="en-US" sz="1200" u="none" dirty="0" smtClean="0">
                          <a:solidFill>
                            <a:schemeClr val="tx1"/>
                          </a:solidFill>
                        </a:rPr>
                        <a:t>次募集）を開始した。</a:t>
                      </a:r>
                      <a:endParaRPr lang="en-US" altLang="ja-JP" sz="1200" u="none"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u="none" strike="noStrike" dirty="0" smtClean="0">
                        <a:solidFill>
                          <a:schemeClr val="tx1"/>
                        </a:solidFill>
                      </a:endParaRPr>
                    </a:p>
                    <a:p>
                      <a:pPr algn="l"/>
                      <a:r>
                        <a:rPr kumimoji="1" lang="ja-JP" altLang="en-US" sz="1200" u="none" strike="noStrike" kern="1200" dirty="0" smtClean="0">
                          <a:solidFill>
                            <a:schemeClr val="tx1"/>
                          </a:solidFill>
                        </a:rPr>
                        <a:t>⇒全体スケジュールは次頁参照</a:t>
                      </a:r>
                      <a:endParaRPr kumimoji="1" lang="ja-JP" altLang="ja-JP" sz="1200" u="none" strike="noStrike" kern="1200" dirty="0" smtClean="0">
                        <a:solidFill>
                          <a:schemeClr val="tx1"/>
                        </a:solidFill>
                      </a:endParaRPr>
                    </a:p>
                  </a:txBody>
                  <a:tcPr/>
                </a:tc>
              </a:tr>
            </a:tbl>
          </a:graphicData>
        </a:graphic>
      </p:graphicFrame>
      <p:sp>
        <p:nvSpPr>
          <p:cNvPr id="7" name="テキスト ボックス 6"/>
          <p:cNvSpPr txBox="1"/>
          <p:nvPr/>
        </p:nvSpPr>
        <p:spPr>
          <a:xfrm>
            <a:off x="8388424" y="0"/>
            <a:ext cx="755576" cy="307777"/>
          </a:xfrm>
          <a:prstGeom prst="rect">
            <a:avLst/>
          </a:prstGeom>
          <a:noFill/>
        </p:spPr>
        <p:txBody>
          <a:bodyPr wrap="square" rtlCol="0">
            <a:spAutoFit/>
          </a:bodyPr>
          <a:lstStyle/>
          <a:p>
            <a:r>
              <a:rPr lang="en-US" altLang="ja-JP" sz="1400" dirty="0" smtClean="0"/>
              <a:t>D(110)</a:t>
            </a:r>
            <a:endParaRPr kumimoji="1" lang="en-US" altLang="ja-JP" sz="1400" dirty="0" smtClean="0"/>
          </a:p>
        </p:txBody>
      </p:sp>
      <p:sp>
        <p:nvSpPr>
          <p:cNvPr id="8" name="スライド番号プレースホルダ 7"/>
          <p:cNvSpPr>
            <a:spLocks noGrp="1"/>
          </p:cNvSpPr>
          <p:nvPr>
            <p:ph type="sldNum" sz="quarter" idx="12"/>
          </p:nvPr>
        </p:nvSpPr>
        <p:spPr/>
        <p:txBody>
          <a:bodyPr/>
          <a:lstStyle/>
          <a:p>
            <a:fld id="{F30FF27A-D85C-4913-983A-AF6856D9E018}" type="slidenum">
              <a:rPr kumimoji="1" lang="en-US" altLang="ja-JP" smtClean="0"/>
              <a:t>221</a:t>
            </a:fld>
            <a:endParaRPr kumimoji="1" lang="ja-JP" altLang="en-US" dirty="0"/>
          </a:p>
        </p:txBody>
      </p:sp>
    </p:spTree>
    <p:extLst>
      <p:ext uri="{BB962C8B-B14F-4D97-AF65-F5344CB8AC3E}">
        <p14:creationId xmlns:p14="http://schemas.microsoft.com/office/powerpoint/2010/main" val="362156046"/>
      </p:ext>
    </p:extLst>
  </p:cSld>
  <p:clrMapOvr>
    <a:masterClrMapping/>
  </p:clrMapOvr>
  <p:timing>
    <p:tnLst>
      <p:par>
        <p:cTn id="1" dur="indefinite" restart="never" nodeType="tmRoot"/>
      </p:par>
    </p:tnLst>
  </p:timing>
</p:sld>
</file>

<file path=ppt/slides/slide2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 name="角丸四角形 46"/>
          <p:cNvSpPr/>
          <p:nvPr/>
        </p:nvSpPr>
        <p:spPr>
          <a:xfrm>
            <a:off x="35664" y="694515"/>
            <a:ext cx="9108336" cy="5983520"/>
          </a:xfrm>
          <a:prstGeom prst="roundRect">
            <a:avLst>
              <a:gd name="adj" fmla="val 3640"/>
            </a:avLst>
          </a:prstGeom>
          <a:solidFill>
            <a:schemeClr val="accent6">
              <a:lumMod val="60000"/>
              <a:lumOff val="40000"/>
              <a:alpha val="5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cxnSp>
        <p:nvCxnSpPr>
          <p:cNvPr id="10" name="直線コネクタ 9"/>
          <p:cNvCxnSpPr/>
          <p:nvPr/>
        </p:nvCxnSpPr>
        <p:spPr>
          <a:xfrm>
            <a:off x="8964488" y="1063348"/>
            <a:ext cx="0" cy="5256584"/>
          </a:xfrm>
          <a:prstGeom prst="line">
            <a:avLst/>
          </a:prstGeom>
          <a:ln>
            <a:prstDash val="sysDash"/>
          </a:ln>
        </p:spPr>
        <p:style>
          <a:lnRef idx="1">
            <a:schemeClr val="accent1"/>
          </a:lnRef>
          <a:fillRef idx="0">
            <a:schemeClr val="accent1"/>
          </a:fillRef>
          <a:effectRef idx="0">
            <a:schemeClr val="accent1"/>
          </a:effectRef>
          <a:fontRef idx="minor">
            <a:schemeClr val="tx1"/>
          </a:fontRef>
        </p:style>
      </p:cxnSp>
      <p:cxnSp>
        <p:nvCxnSpPr>
          <p:cNvPr id="86" name="直線コネクタ 85"/>
          <p:cNvCxnSpPr/>
          <p:nvPr/>
        </p:nvCxnSpPr>
        <p:spPr>
          <a:xfrm>
            <a:off x="7524328" y="1063348"/>
            <a:ext cx="0" cy="5256584"/>
          </a:xfrm>
          <a:prstGeom prst="line">
            <a:avLst/>
          </a:prstGeom>
          <a:ln>
            <a:prstDash val="sysDash"/>
          </a:ln>
        </p:spPr>
        <p:style>
          <a:lnRef idx="1">
            <a:schemeClr val="accent1"/>
          </a:lnRef>
          <a:fillRef idx="0">
            <a:schemeClr val="accent1"/>
          </a:fillRef>
          <a:effectRef idx="0">
            <a:schemeClr val="accent1"/>
          </a:effectRef>
          <a:fontRef idx="minor">
            <a:schemeClr val="tx1"/>
          </a:fontRef>
        </p:style>
      </p:cxnSp>
      <p:cxnSp>
        <p:nvCxnSpPr>
          <p:cNvPr id="87" name="直線コネクタ 86"/>
          <p:cNvCxnSpPr/>
          <p:nvPr/>
        </p:nvCxnSpPr>
        <p:spPr>
          <a:xfrm>
            <a:off x="6164169" y="1063348"/>
            <a:ext cx="0" cy="5256584"/>
          </a:xfrm>
          <a:prstGeom prst="line">
            <a:avLst/>
          </a:prstGeom>
          <a:ln>
            <a:prstDash val="sysDash"/>
          </a:ln>
        </p:spPr>
        <p:style>
          <a:lnRef idx="1">
            <a:schemeClr val="accent1"/>
          </a:lnRef>
          <a:fillRef idx="0">
            <a:schemeClr val="accent1"/>
          </a:fillRef>
          <a:effectRef idx="0">
            <a:schemeClr val="accent1"/>
          </a:effectRef>
          <a:fontRef idx="minor">
            <a:schemeClr val="tx1"/>
          </a:fontRef>
        </p:style>
      </p:cxnSp>
      <p:sp>
        <p:nvSpPr>
          <p:cNvPr id="45" name="正方形/長方形 44"/>
          <p:cNvSpPr/>
          <p:nvPr/>
        </p:nvSpPr>
        <p:spPr>
          <a:xfrm>
            <a:off x="7991151" y="1173562"/>
            <a:ext cx="454349" cy="5423790"/>
          </a:xfrm>
          <a:prstGeom prst="rect">
            <a:avLst/>
          </a:prstGeom>
          <a:solidFill>
            <a:schemeClr val="accent5"/>
          </a:solidFill>
          <a:ln>
            <a:solidFill>
              <a:schemeClr val="accent5">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 name="タイトル 1"/>
          <p:cNvSpPr>
            <a:spLocks noGrp="1"/>
          </p:cNvSpPr>
          <p:nvPr>
            <p:ph type="title"/>
          </p:nvPr>
        </p:nvSpPr>
        <p:spPr>
          <a:xfrm>
            <a:off x="366447" y="60743"/>
            <a:ext cx="8229600" cy="602884"/>
          </a:xfrm>
        </p:spPr>
        <p:txBody>
          <a:bodyPr>
            <a:noAutofit/>
          </a:bodyPr>
          <a:lstStyle/>
          <a:p>
            <a:r>
              <a:rPr kumimoji="1" lang="ja-JP" altLang="en-US" sz="3600" dirty="0" smtClean="0"/>
              <a:t>今後のスケジュール</a:t>
            </a:r>
            <a:endParaRPr kumimoji="1" lang="ja-JP" altLang="en-US" sz="3600" dirty="0"/>
          </a:p>
        </p:txBody>
      </p:sp>
      <p:sp>
        <p:nvSpPr>
          <p:cNvPr id="18" name="右矢印 17"/>
          <p:cNvSpPr/>
          <p:nvPr/>
        </p:nvSpPr>
        <p:spPr>
          <a:xfrm>
            <a:off x="1547664" y="1844824"/>
            <a:ext cx="5970031" cy="864096"/>
          </a:xfrm>
          <a:prstGeom prst="rightArrow">
            <a:avLst/>
          </a:prstGeom>
          <a:solidFill>
            <a:schemeClr val="accent1">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9" name="テキスト ボックス 18"/>
          <p:cNvSpPr txBox="1"/>
          <p:nvPr/>
        </p:nvSpPr>
        <p:spPr>
          <a:xfrm>
            <a:off x="188536" y="1129464"/>
            <a:ext cx="396000" cy="2297820"/>
          </a:xfrm>
          <a:prstGeom prst="rect">
            <a:avLst/>
          </a:prstGeom>
          <a:noFill/>
          <a:ln>
            <a:solidFill>
              <a:schemeClr val="tx1"/>
            </a:solidFill>
          </a:ln>
        </p:spPr>
        <p:txBody>
          <a:bodyPr vert="eaVert" wrap="square" rtlCol="0">
            <a:noAutofit/>
          </a:bodyPr>
          <a:lstStyle/>
          <a:p>
            <a:pPr algn="ctr"/>
            <a:r>
              <a:rPr kumimoji="1" lang="ja-JP" altLang="en-US" dirty="0" smtClean="0"/>
              <a:t>基盤整備</a:t>
            </a:r>
            <a:endParaRPr kumimoji="1" lang="ja-JP" altLang="en-US" dirty="0"/>
          </a:p>
        </p:txBody>
      </p:sp>
      <p:sp>
        <p:nvSpPr>
          <p:cNvPr id="20" name="角丸四角形 19"/>
          <p:cNvSpPr/>
          <p:nvPr/>
        </p:nvSpPr>
        <p:spPr>
          <a:xfrm>
            <a:off x="710942" y="1173561"/>
            <a:ext cx="1094207" cy="730205"/>
          </a:xfrm>
          <a:prstGeom prst="roundRect">
            <a:avLst>
              <a:gd name="adj" fmla="val 19002"/>
            </a:avLst>
          </a:prstGeom>
          <a:solidFill>
            <a:schemeClr val="bg1"/>
          </a:solidFill>
          <a:ln>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1" name="テキスト ボックス 20"/>
          <p:cNvSpPr txBox="1"/>
          <p:nvPr/>
        </p:nvSpPr>
        <p:spPr>
          <a:xfrm>
            <a:off x="717419" y="1163504"/>
            <a:ext cx="1118277" cy="784830"/>
          </a:xfrm>
          <a:prstGeom prst="rect">
            <a:avLst/>
          </a:prstGeom>
          <a:noFill/>
        </p:spPr>
        <p:txBody>
          <a:bodyPr wrap="square" rtlCol="0">
            <a:spAutoFit/>
          </a:bodyPr>
          <a:lstStyle/>
          <a:p>
            <a:pPr>
              <a:lnSpc>
                <a:spcPts val="1800"/>
              </a:lnSpc>
            </a:pPr>
            <a:r>
              <a:rPr lang="ja-JP" altLang="en-US" sz="1200" dirty="0" smtClean="0"/>
              <a:t>　２</a:t>
            </a:r>
            <a:r>
              <a:rPr kumimoji="1" lang="ja-JP" altLang="en-US" sz="1200" dirty="0" smtClean="0"/>
              <a:t>期区域</a:t>
            </a:r>
            <a:endParaRPr kumimoji="1" lang="en-US" altLang="ja-JP" sz="1200" dirty="0" smtClean="0"/>
          </a:p>
          <a:p>
            <a:pPr>
              <a:lnSpc>
                <a:spcPts val="1800"/>
              </a:lnSpc>
            </a:pPr>
            <a:r>
              <a:rPr lang="ja-JP" altLang="en-US" sz="1200" dirty="0" smtClean="0"/>
              <a:t>　更地化工事 （～</a:t>
            </a:r>
            <a:r>
              <a:rPr lang="en-US" altLang="ja-JP" sz="1200" dirty="0" smtClean="0"/>
              <a:t>2014</a:t>
            </a:r>
            <a:r>
              <a:rPr lang="ja-JP" altLang="en-US" sz="1200" dirty="0" smtClean="0"/>
              <a:t>年度）</a:t>
            </a:r>
            <a:endParaRPr kumimoji="1" lang="en-US" altLang="ja-JP" sz="1200" dirty="0" smtClean="0"/>
          </a:p>
        </p:txBody>
      </p:sp>
      <p:sp>
        <p:nvSpPr>
          <p:cNvPr id="22" name="右矢印 21"/>
          <p:cNvSpPr/>
          <p:nvPr/>
        </p:nvSpPr>
        <p:spPr>
          <a:xfrm>
            <a:off x="2948389" y="2565000"/>
            <a:ext cx="6009465" cy="864000"/>
          </a:xfrm>
          <a:prstGeom prst="rightArrow">
            <a:avLst/>
          </a:prstGeom>
          <a:solidFill>
            <a:schemeClr val="accent1">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kumimoji="1" lang="ja-JP" altLang="en-US" dirty="0"/>
          </a:p>
        </p:txBody>
      </p:sp>
      <p:sp>
        <p:nvSpPr>
          <p:cNvPr id="23" name="テキスト ボックス 22"/>
          <p:cNvSpPr txBox="1"/>
          <p:nvPr/>
        </p:nvSpPr>
        <p:spPr>
          <a:xfrm>
            <a:off x="3351628" y="2118497"/>
            <a:ext cx="2592288" cy="338554"/>
          </a:xfrm>
          <a:prstGeom prst="rect">
            <a:avLst/>
          </a:prstGeom>
          <a:noFill/>
        </p:spPr>
        <p:txBody>
          <a:bodyPr wrap="square" rtlCol="0">
            <a:spAutoFit/>
          </a:bodyPr>
          <a:lstStyle/>
          <a:p>
            <a:r>
              <a:rPr kumimoji="1" lang="ja-JP" altLang="en-US" sz="1600" dirty="0" smtClean="0"/>
              <a:t>地下化・新駅設置工事</a:t>
            </a:r>
            <a:endParaRPr kumimoji="1" lang="ja-JP" altLang="en-US" sz="1600" dirty="0"/>
          </a:p>
        </p:txBody>
      </p:sp>
      <p:sp>
        <p:nvSpPr>
          <p:cNvPr id="24" name="テキスト ボックス 23"/>
          <p:cNvSpPr txBox="1"/>
          <p:nvPr/>
        </p:nvSpPr>
        <p:spPr>
          <a:xfrm>
            <a:off x="4345506" y="2803051"/>
            <a:ext cx="2540328" cy="369332"/>
          </a:xfrm>
          <a:prstGeom prst="rect">
            <a:avLst/>
          </a:prstGeom>
          <a:noFill/>
        </p:spPr>
        <p:txBody>
          <a:bodyPr wrap="square" rtlCol="0">
            <a:spAutoFit/>
          </a:bodyPr>
          <a:lstStyle/>
          <a:p>
            <a:pPr algn="ctr"/>
            <a:r>
              <a:rPr kumimoji="1" lang="ja-JP" altLang="en-US" dirty="0" smtClean="0"/>
              <a:t>     </a:t>
            </a:r>
            <a:r>
              <a:rPr kumimoji="1" lang="ja-JP" altLang="en-US" sz="1600" dirty="0" smtClean="0"/>
              <a:t>道路等の基盤整備</a:t>
            </a:r>
            <a:r>
              <a:rPr lang="ja-JP" altLang="en-US" sz="1600" dirty="0" smtClean="0"/>
              <a:t>工事</a:t>
            </a:r>
            <a:endParaRPr kumimoji="1" lang="ja-JP" altLang="en-US" sz="1600" dirty="0"/>
          </a:p>
        </p:txBody>
      </p:sp>
      <p:sp>
        <p:nvSpPr>
          <p:cNvPr id="26" name="テキスト ボックス 25"/>
          <p:cNvSpPr txBox="1"/>
          <p:nvPr/>
        </p:nvSpPr>
        <p:spPr>
          <a:xfrm>
            <a:off x="190952" y="3573462"/>
            <a:ext cx="412024" cy="3023890"/>
          </a:xfrm>
          <a:prstGeom prst="rect">
            <a:avLst/>
          </a:prstGeom>
          <a:noFill/>
          <a:ln>
            <a:solidFill>
              <a:schemeClr val="tx1"/>
            </a:solidFill>
          </a:ln>
        </p:spPr>
        <p:txBody>
          <a:bodyPr vert="eaVert" wrap="square" rtlCol="0">
            <a:noAutofit/>
          </a:bodyPr>
          <a:lstStyle/>
          <a:p>
            <a:pPr algn="ctr"/>
            <a:r>
              <a:rPr kumimoji="1" lang="ja-JP" altLang="en-US" dirty="0" smtClean="0"/>
              <a:t>民間開発・中核機能</a:t>
            </a:r>
            <a:endParaRPr kumimoji="1" lang="ja-JP" altLang="en-US" dirty="0"/>
          </a:p>
        </p:txBody>
      </p:sp>
      <p:sp>
        <p:nvSpPr>
          <p:cNvPr id="31" name="角丸四角形吹き出し 30"/>
          <p:cNvSpPr/>
          <p:nvPr/>
        </p:nvSpPr>
        <p:spPr>
          <a:xfrm>
            <a:off x="7775848" y="2151272"/>
            <a:ext cx="1296144" cy="341624"/>
          </a:xfrm>
          <a:prstGeom prst="wedgeRoundRectCallout">
            <a:avLst>
              <a:gd name="adj1" fmla="val 41538"/>
              <a:gd name="adj2" fmla="val 167446"/>
              <a:gd name="adj3" fmla="val 16667"/>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ts val="1600"/>
              </a:lnSpc>
            </a:pPr>
            <a:r>
              <a:rPr lang="ja-JP" altLang="en-US" sz="1400" dirty="0" smtClean="0">
                <a:solidFill>
                  <a:schemeClr val="tx1"/>
                </a:solidFill>
              </a:rPr>
              <a:t>基盤整備完了</a:t>
            </a:r>
            <a:endParaRPr kumimoji="1" lang="ja-JP" altLang="en-US" sz="1400" dirty="0">
              <a:solidFill>
                <a:schemeClr val="tx1"/>
              </a:solidFill>
            </a:endParaRPr>
          </a:p>
        </p:txBody>
      </p:sp>
      <p:sp>
        <p:nvSpPr>
          <p:cNvPr id="33" name="角丸四角形 32"/>
          <p:cNvSpPr/>
          <p:nvPr/>
        </p:nvSpPr>
        <p:spPr>
          <a:xfrm>
            <a:off x="5364088" y="3573079"/>
            <a:ext cx="360000" cy="2374485"/>
          </a:xfrm>
          <a:prstGeom prst="roundRect">
            <a:avLst>
              <a:gd name="adj" fmla="val 32792"/>
            </a:avLst>
          </a:prstGeom>
          <a:solidFill>
            <a:schemeClr val="accent5">
              <a:lumMod val="60000"/>
              <a:lumOff val="4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p>
        </p:txBody>
      </p:sp>
      <p:cxnSp>
        <p:nvCxnSpPr>
          <p:cNvPr id="35" name="直線矢印コネクタ 34"/>
          <p:cNvCxnSpPr/>
          <p:nvPr/>
        </p:nvCxnSpPr>
        <p:spPr>
          <a:xfrm>
            <a:off x="1977706" y="4504550"/>
            <a:ext cx="3386382" cy="0"/>
          </a:xfrm>
          <a:prstGeom prst="straightConnector1">
            <a:avLst/>
          </a:prstGeom>
          <a:ln w="38100">
            <a:tailEnd type="arrow" w="sm" len="sm"/>
          </a:ln>
        </p:spPr>
        <p:style>
          <a:lnRef idx="1">
            <a:schemeClr val="accent1"/>
          </a:lnRef>
          <a:fillRef idx="0">
            <a:schemeClr val="accent1"/>
          </a:fillRef>
          <a:effectRef idx="0">
            <a:schemeClr val="accent1"/>
          </a:effectRef>
          <a:fontRef idx="minor">
            <a:schemeClr val="tx1"/>
          </a:fontRef>
        </p:style>
      </p:cxnSp>
      <p:grpSp>
        <p:nvGrpSpPr>
          <p:cNvPr id="3" name="グループ化 2"/>
          <p:cNvGrpSpPr/>
          <p:nvPr/>
        </p:nvGrpSpPr>
        <p:grpSpPr>
          <a:xfrm>
            <a:off x="1364265" y="3573461"/>
            <a:ext cx="553265" cy="3023891"/>
            <a:chOff x="2226286" y="3573462"/>
            <a:chExt cx="438680" cy="3008380"/>
          </a:xfrm>
        </p:grpSpPr>
        <p:sp>
          <p:nvSpPr>
            <p:cNvPr id="36" name="角丸四角形 35"/>
            <p:cNvSpPr/>
            <p:nvPr/>
          </p:nvSpPr>
          <p:spPr>
            <a:xfrm>
              <a:off x="2304966" y="3573462"/>
              <a:ext cx="360000" cy="3008380"/>
            </a:xfrm>
            <a:prstGeom prst="roundRect">
              <a:avLst>
                <a:gd name="adj" fmla="val 32792"/>
              </a:avLst>
            </a:prstGeom>
            <a:solidFill>
              <a:schemeClr val="accent5">
                <a:lumMod val="60000"/>
                <a:lumOff val="4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7" name="テキスト ボックス 36"/>
            <p:cNvSpPr txBox="1"/>
            <p:nvPr/>
          </p:nvSpPr>
          <p:spPr>
            <a:xfrm>
              <a:off x="2226286" y="4051713"/>
              <a:ext cx="430887" cy="1819170"/>
            </a:xfrm>
            <a:prstGeom prst="rect">
              <a:avLst/>
            </a:prstGeom>
            <a:noFill/>
          </p:spPr>
          <p:txBody>
            <a:bodyPr vert="eaVert" wrap="square" rtlCol="0">
              <a:spAutoFit/>
            </a:bodyPr>
            <a:lstStyle/>
            <a:p>
              <a:r>
                <a:rPr kumimoji="1" lang="ja-JP" altLang="en-US" sz="1600" dirty="0" smtClean="0"/>
                <a:t>　まちづくりの方針</a:t>
              </a:r>
              <a:endParaRPr kumimoji="1" lang="ja-JP" altLang="en-US" sz="1600" dirty="0"/>
            </a:p>
          </p:txBody>
        </p:sp>
      </p:grpSp>
      <p:sp>
        <p:nvSpPr>
          <p:cNvPr id="61" name="テキスト ボックス 60"/>
          <p:cNvSpPr txBox="1"/>
          <p:nvPr/>
        </p:nvSpPr>
        <p:spPr>
          <a:xfrm>
            <a:off x="5348972" y="3685207"/>
            <a:ext cx="400110" cy="2192130"/>
          </a:xfrm>
          <a:prstGeom prst="rect">
            <a:avLst/>
          </a:prstGeom>
          <a:noFill/>
        </p:spPr>
        <p:txBody>
          <a:bodyPr vert="eaVert" wrap="square" rtlCol="0">
            <a:spAutoFit/>
          </a:bodyPr>
          <a:lstStyle/>
          <a:p>
            <a:r>
              <a:rPr lang="ja-JP" altLang="en-US" sz="1400" dirty="0"/>
              <a:t>開発</a:t>
            </a:r>
            <a:r>
              <a:rPr kumimoji="1" lang="ja-JP" altLang="en-US" sz="1400" dirty="0" smtClean="0"/>
              <a:t>事業者募集（２次募集）</a:t>
            </a:r>
            <a:endParaRPr kumimoji="1" lang="ja-JP" altLang="en-US" sz="1400" dirty="0"/>
          </a:p>
        </p:txBody>
      </p:sp>
      <p:cxnSp>
        <p:nvCxnSpPr>
          <p:cNvPr id="63" name="直線矢印コネクタ 62"/>
          <p:cNvCxnSpPr/>
          <p:nvPr/>
        </p:nvCxnSpPr>
        <p:spPr>
          <a:xfrm flipV="1">
            <a:off x="5749082" y="4509216"/>
            <a:ext cx="480263" cy="1"/>
          </a:xfrm>
          <a:prstGeom prst="straightConnector1">
            <a:avLst/>
          </a:prstGeom>
          <a:ln w="38100">
            <a:tailEnd type="arrow" w="sm" len="sm"/>
          </a:ln>
        </p:spPr>
        <p:style>
          <a:lnRef idx="1">
            <a:schemeClr val="accent1"/>
          </a:lnRef>
          <a:fillRef idx="0">
            <a:schemeClr val="accent1"/>
          </a:fillRef>
          <a:effectRef idx="0">
            <a:schemeClr val="accent1"/>
          </a:effectRef>
          <a:fontRef idx="minor">
            <a:schemeClr val="tx1"/>
          </a:fontRef>
        </p:style>
      </p:cxnSp>
      <p:sp>
        <p:nvSpPr>
          <p:cNvPr id="65" name="右矢印 64"/>
          <p:cNvSpPr/>
          <p:nvPr/>
        </p:nvSpPr>
        <p:spPr>
          <a:xfrm>
            <a:off x="6694899" y="4077168"/>
            <a:ext cx="1296252" cy="864000"/>
          </a:xfrm>
          <a:prstGeom prst="rightArrow">
            <a:avLst/>
          </a:prstGeom>
          <a:solidFill>
            <a:schemeClr val="accent1">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kumimoji="1" lang="ja-JP" altLang="en-US" dirty="0"/>
          </a:p>
        </p:txBody>
      </p:sp>
      <p:sp>
        <p:nvSpPr>
          <p:cNvPr id="66" name="テキスト ボックス 65"/>
          <p:cNvSpPr txBox="1"/>
          <p:nvPr/>
        </p:nvSpPr>
        <p:spPr>
          <a:xfrm>
            <a:off x="6698795" y="4365104"/>
            <a:ext cx="1185573" cy="338554"/>
          </a:xfrm>
          <a:prstGeom prst="rect">
            <a:avLst/>
          </a:prstGeom>
          <a:noFill/>
        </p:spPr>
        <p:txBody>
          <a:bodyPr wrap="square" rtlCol="0">
            <a:spAutoFit/>
          </a:bodyPr>
          <a:lstStyle/>
          <a:p>
            <a:pPr algn="ctr"/>
            <a:r>
              <a:rPr kumimoji="1" lang="ja-JP" altLang="en-US" sz="1600" dirty="0" smtClean="0"/>
              <a:t>設計・</a:t>
            </a:r>
            <a:r>
              <a:rPr lang="ja-JP" altLang="en-US" sz="1600" dirty="0" smtClean="0"/>
              <a:t>工事</a:t>
            </a:r>
            <a:endParaRPr kumimoji="1" lang="ja-JP" altLang="en-US" sz="1600" dirty="0"/>
          </a:p>
        </p:txBody>
      </p:sp>
      <p:sp>
        <p:nvSpPr>
          <p:cNvPr id="67" name="テキスト ボックス 66"/>
          <p:cNvSpPr txBox="1"/>
          <p:nvPr/>
        </p:nvSpPr>
        <p:spPr>
          <a:xfrm>
            <a:off x="7983570" y="3043568"/>
            <a:ext cx="476862" cy="3360352"/>
          </a:xfrm>
          <a:prstGeom prst="rect">
            <a:avLst/>
          </a:prstGeom>
          <a:noFill/>
        </p:spPr>
        <p:txBody>
          <a:bodyPr vert="wordArtVertRtl" wrap="square" rtlCol="0">
            <a:spAutoFit/>
          </a:bodyPr>
          <a:lstStyle/>
          <a:p>
            <a:r>
              <a:rPr kumimoji="1" lang="ja-JP" altLang="en-US" sz="1600" dirty="0" smtClean="0"/>
              <a:t>　２０２４夏</a:t>
            </a:r>
            <a:r>
              <a:rPr kumimoji="1" lang="ja-JP" altLang="en-US" sz="1050" dirty="0" smtClean="0"/>
              <a:t>　</a:t>
            </a:r>
            <a:r>
              <a:rPr lang="ja-JP" altLang="en-US" sz="1600" dirty="0" smtClean="0"/>
              <a:t>先行</a:t>
            </a:r>
            <a:r>
              <a:rPr lang="ja-JP" altLang="en-US" sz="1600" dirty="0" err="1" smtClean="0"/>
              <a:t>ま</a:t>
            </a:r>
            <a:r>
              <a:rPr lang="ja-JP" altLang="en-US" sz="1600" dirty="0" smtClean="0"/>
              <a:t>ちびらき</a:t>
            </a:r>
            <a:endParaRPr kumimoji="1" lang="ja-JP" altLang="en-US" sz="1600" dirty="0"/>
          </a:p>
        </p:txBody>
      </p:sp>
      <p:sp>
        <p:nvSpPr>
          <p:cNvPr id="70" name="右矢印 69"/>
          <p:cNvSpPr/>
          <p:nvPr/>
        </p:nvSpPr>
        <p:spPr>
          <a:xfrm>
            <a:off x="1999223" y="5870006"/>
            <a:ext cx="2727361" cy="576000"/>
          </a:xfrm>
          <a:prstGeom prst="rightArrow">
            <a:avLst/>
          </a:prstGeom>
          <a:solidFill>
            <a:schemeClr val="accent1">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ja-JP" altLang="en-US" dirty="0">
              <a:solidFill>
                <a:prstClr val="white"/>
              </a:solidFill>
            </a:endParaRPr>
          </a:p>
        </p:txBody>
      </p:sp>
      <p:sp>
        <p:nvSpPr>
          <p:cNvPr id="73" name="右矢印 72"/>
          <p:cNvSpPr/>
          <p:nvPr/>
        </p:nvSpPr>
        <p:spPr>
          <a:xfrm>
            <a:off x="4848975" y="5877336"/>
            <a:ext cx="3107400" cy="576000"/>
          </a:xfrm>
          <a:prstGeom prst="rightArrow">
            <a:avLst/>
          </a:prstGeom>
          <a:solidFill>
            <a:schemeClr val="accent1">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ja-JP" altLang="en-US" dirty="0">
              <a:solidFill>
                <a:prstClr val="white"/>
              </a:solidFill>
            </a:endParaRPr>
          </a:p>
        </p:txBody>
      </p:sp>
      <p:sp>
        <p:nvSpPr>
          <p:cNvPr id="69" name="正方形/長方形 68"/>
          <p:cNvSpPr/>
          <p:nvPr/>
        </p:nvSpPr>
        <p:spPr>
          <a:xfrm>
            <a:off x="2690841" y="6021288"/>
            <a:ext cx="1440160" cy="28803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ja-JP" altLang="en-US" sz="1200" dirty="0" smtClean="0">
                <a:solidFill>
                  <a:prstClr val="black"/>
                </a:solidFill>
              </a:rPr>
              <a:t>中核機能推進会議</a:t>
            </a:r>
            <a:endParaRPr lang="en-US" altLang="ja-JP" sz="1200" dirty="0" smtClean="0">
              <a:solidFill>
                <a:prstClr val="black"/>
              </a:solidFill>
            </a:endParaRPr>
          </a:p>
        </p:txBody>
      </p:sp>
      <p:sp>
        <p:nvSpPr>
          <p:cNvPr id="72" name="正方形/長方形 71"/>
          <p:cNvSpPr/>
          <p:nvPr/>
        </p:nvSpPr>
        <p:spPr>
          <a:xfrm>
            <a:off x="4860032" y="6021288"/>
            <a:ext cx="3971497" cy="30025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ja-JP" altLang="en-US" sz="1050" dirty="0" smtClean="0">
                <a:solidFill>
                  <a:prstClr val="black"/>
                </a:solidFill>
              </a:rPr>
              <a:t>みどりとイノベーションの融合拠点形成推進協議会</a:t>
            </a:r>
            <a:endParaRPr lang="en-US" altLang="ja-JP" sz="1050" dirty="0" smtClean="0">
              <a:solidFill>
                <a:prstClr val="black"/>
              </a:solidFill>
            </a:endParaRPr>
          </a:p>
        </p:txBody>
      </p:sp>
      <p:sp>
        <p:nvSpPr>
          <p:cNvPr id="60" name="テキスト ボックス 59"/>
          <p:cNvSpPr txBox="1"/>
          <p:nvPr/>
        </p:nvSpPr>
        <p:spPr>
          <a:xfrm>
            <a:off x="7607886" y="811557"/>
            <a:ext cx="1287113" cy="303536"/>
          </a:xfrm>
          <a:prstGeom prst="rect">
            <a:avLst/>
          </a:prstGeom>
          <a:solidFill>
            <a:schemeClr val="bg1">
              <a:lumMod val="75000"/>
            </a:schemeClr>
          </a:solidFill>
        </p:spPr>
        <p:txBody>
          <a:bodyPr wrap="square" tIns="36000" bIns="36000" rtlCol="0">
            <a:spAutoFit/>
          </a:bodyPr>
          <a:lstStyle/>
          <a:p>
            <a:pPr algn="ctr">
              <a:lnSpc>
                <a:spcPts val="1800"/>
              </a:lnSpc>
            </a:pPr>
            <a:r>
              <a:rPr lang="ja-JP" altLang="en-US" sz="1200" dirty="0" smtClean="0"/>
              <a:t>２０２３</a:t>
            </a:r>
            <a:r>
              <a:rPr kumimoji="1" lang="ja-JP" altLang="en-US" sz="1200" dirty="0" smtClean="0"/>
              <a:t>～</a:t>
            </a:r>
            <a:r>
              <a:rPr lang="ja-JP" altLang="en-US" sz="1200" dirty="0" smtClean="0"/>
              <a:t>２６</a:t>
            </a:r>
            <a:r>
              <a:rPr kumimoji="1" lang="ja-JP" altLang="en-US" sz="1200" dirty="0" smtClean="0"/>
              <a:t>年度</a:t>
            </a:r>
            <a:endParaRPr kumimoji="1" lang="ja-JP" altLang="en-US" sz="1200" dirty="0"/>
          </a:p>
        </p:txBody>
      </p:sp>
      <p:sp>
        <p:nvSpPr>
          <p:cNvPr id="77" name="テキスト ボックス 76"/>
          <p:cNvSpPr txBox="1"/>
          <p:nvPr/>
        </p:nvSpPr>
        <p:spPr>
          <a:xfrm>
            <a:off x="6220407" y="811557"/>
            <a:ext cx="1287113" cy="303536"/>
          </a:xfrm>
          <a:prstGeom prst="rect">
            <a:avLst/>
          </a:prstGeom>
          <a:solidFill>
            <a:schemeClr val="bg1">
              <a:lumMod val="75000"/>
            </a:schemeClr>
          </a:solidFill>
        </p:spPr>
        <p:txBody>
          <a:bodyPr wrap="square" tIns="36000" bIns="36000" rtlCol="0">
            <a:spAutoFit/>
          </a:bodyPr>
          <a:lstStyle/>
          <a:p>
            <a:pPr algn="ctr">
              <a:lnSpc>
                <a:spcPts val="1800"/>
              </a:lnSpc>
            </a:pPr>
            <a:r>
              <a:rPr lang="ja-JP" altLang="en-US" sz="1200" dirty="0" smtClean="0"/>
              <a:t>２０１８</a:t>
            </a:r>
            <a:r>
              <a:rPr kumimoji="1" lang="ja-JP" altLang="en-US" sz="1200" dirty="0" smtClean="0"/>
              <a:t>～</a:t>
            </a:r>
            <a:r>
              <a:rPr lang="ja-JP" altLang="en-US" sz="1200" dirty="0" smtClean="0"/>
              <a:t>２</a:t>
            </a:r>
            <a:r>
              <a:rPr lang="ja-JP" altLang="en-US" sz="1200" dirty="0"/>
              <a:t>２</a:t>
            </a:r>
            <a:r>
              <a:rPr kumimoji="1" lang="ja-JP" altLang="en-US" sz="1200" dirty="0" smtClean="0"/>
              <a:t>年度</a:t>
            </a:r>
            <a:endParaRPr kumimoji="1" lang="ja-JP" altLang="en-US" sz="1200" dirty="0"/>
          </a:p>
        </p:txBody>
      </p:sp>
      <p:sp>
        <p:nvSpPr>
          <p:cNvPr id="82" name="テキスト ボックス 81"/>
          <p:cNvSpPr txBox="1"/>
          <p:nvPr/>
        </p:nvSpPr>
        <p:spPr>
          <a:xfrm>
            <a:off x="4832928" y="811557"/>
            <a:ext cx="1287113" cy="303536"/>
          </a:xfrm>
          <a:prstGeom prst="rect">
            <a:avLst/>
          </a:prstGeom>
          <a:solidFill>
            <a:schemeClr val="bg1">
              <a:lumMod val="75000"/>
            </a:schemeClr>
          </a:solidFill>
        </p:spPr>
        <p:txBody>
          <a:bodyPr wrap="square" tIns="36000" bIns="36000" rtlCol="0">
            <a:spAutoFit/>
          </a:bodyPr>
          <a:lstStyle/>
          <a:p>
            <a:pPr algn="ctr">
              <a:lnSpc>
                <a:spcPts val="1800"/>
              </a:lnSpc>
            </a:pPr>
            <a:r>
              <a:rPr lang="ja-JP" altLang="en-US" sz="1200" dirty="0" smtClean="0"/>
              <a:t>２０１７</a:t>
            </a:r>
            <a:r>
              <a:rPr kumimoji="1" lang="ja-JP" altLang="en-US" sz="1200" dirty="0" smtClean="0"/>
              <a:t>年度</a:t>
            </a:r>
            <a:endParaRPr kumimoji="1" lang="ja-JP" altLang="en-US" sz="1200" dirty="0"/>
          </a:p>
        </p:txBody>
      </p:sp>
      <p:sp>
        <p:nvSpPr>
          <p:cNvPr id="83" name="テキスト ボックス 82"/>
          <p:cNvSpPr txBox="1"/>
          <p:nvPr/>
        </p:nvSpPr>
        <p:spPr>
          <a:xfrm>
            <a:off x="3445449" y="811557"/>
            <a:ext cx="1287113" cy="303536"/>
          </a:xfrm>
          <a:prstGeom prst="rect">
            <a:avLst/>
          </a:prstGeom>
          <a:solidFill>
            <a:schemeClr val="bg1">
              <a:lumMod val="75000"/>
            </a:schemeClr>
          </a:solidFill>
        </p:spPr>
        <p:txBody>
          <a:bodyPr wrap="square" tIns="36000" bIns="36000" rtlCol="0">
            <a:spAutoFit/>
          </a:bodyPr>
          <a:lstStyle/>
          <a:p>
            <a:pPr algn="ctr">
              <a:lnSpc>
                <a:spcPts val="1800"/>
              </a:lnSpc>
            </a:pPr>
            <a:r>
              <a:rPr lang="ja-JP" altLang="en-US" sz="1200" dirty="0" smtClean="0"/>
              <a:t>２０１６</a:t>
            </a:r>
            <a:r>
              <a:rPr kumimoji="1" lang="ja-JP" altLang="en-US" sz="1200" dirty="0" smtClean="0"/>
              <a:t>年度</a:t>
            </a:r>
            <a:endParaRPr kumimoji="1" lang="ja-JP" altLang="en-US" sz="1200" dirty="0"/>
          </a:p>
        </p:txBody>
      </p:sp>
      <p:sp>
        <p:nvSpPr>
          <p:cNvPr id="84" name="テキスト ボックス 83"/>
          <p:cNvSpPr txBox="1"/>
          <p:nvPr/>
        </p:nvSpPr>
        <p:spPr>
          <a:xfrm>
            <a:off x="2057208" y="811557"/>
            <a:ext cx="1287113" cy="303536"/>
          </a:xfrm>
          <a:prstGeom prst="rect">
            <a:avLst/>
          </a:prstGeom>
          <a:solidFill>
            <a:schemeClr val="bg1">
              <a:lumMod val="75000"/>
            </a:schemeClr>
          </a:solidFill>
        </p:spPr>
        <p:txBody>
          <a:bodyPr wrap="square" tIns="36000" bIns="36000" rtlCol="0">
            <a:spAutoFit/>
          </a:bodyPr>
          <a:lstStyle/>
          <a:p>
            <a:pPr algn="ctr">
              <a:lnSpc>
                <a:spcPts val="1800"/>
              </a:lnSpc>
            </a:pPr>
            <a:r>
              <a:rPr lang="ja-JP" altLang="en-US" sz="1200" dirty="0" smtClean="0"/>
              <a:t>２０１５</a:t>
            </a:r>
            <a:r>
              <a:rPr kumimoji="1" lang="ja-JP" altLang="en-US" sz="1200" dirty="0" smtClean="0"/>
              <a:t>年度</a:t>
            </a:r>
            <a:endParaRPr kumimoji="1" lang="ja-JP" altLang="en-US" sz="1200" dirty="0"/>
          </a:p>
        </p:txBody>
      </p:sp>
      <p:sp>
        <p:nvSpPr>
          <p:cNvPr id="85" name="テキスト ボックス 84"/>
          <p:cNvSpPr txBox="1"/>
          <p:nvPr/>
        </p:nvSpPr>
        <p:spPr>
          <a:xfrm>
            <a:off x="611560" y="811557"/>
            <a:ext cx="1287113" cy="303536"/>
          </a:xfrm>
          <a:prstGeom prst="rect">
            <a:avLst/>
          </a:prstGeom>
          <a:solidFill>
            <a:schemeClr val="bg1">
              <a:lumMod val="75000"/>
            </a:schemeClr>
          </a:solidFill>
        </p:spPr>
        <p:txBody>
          <a:bodyPr wrap="square" tIns="36000" bIns="36000" rtlCol="0">
            <a:spAutoFit/>
          </a:bodyPr>
          <a:lstStyle/>
          <a:p>
            <a:pPr algn="ctr">
              <a:lnSpc>
                <a:spcPts val="1800"/>
              </a:lnSpc>
            </a:pPr>
            <a:r>
              <a:rPr lang="ja-JP" altLang="en-US" sz="1200" dirty="0" smtClean="0"/>
              <a:t>２０１４</a:t>
            </a:r>
            <a:r>
              <a:rPr kumimoji="1" lang="ja-JP" altLang="en-US" sz="1200" dirty="0" smtClean="0"/>
              <a:t>年度</a:t>
            </a:r>
            <a:endParaRPr kumimoji="1" lang="ja-JP" altLang="en-US" sz="1200" dirty="0"/>
          </a:p>
        </p:txBody>
      </p:sp>
      <p:cxnSp>
        <p:nvCxnSpPr>
          <p:cNvPr id="88" name="直線コネクタ 87"/>
          <p:cNvCxnSpPr/>
          <p:nvPr/>
        </p:nvCxnSpPr>
        <p:spPr>
          <a:xfrm>
            <a:off x="4745739" y="1063348"/>
            <a:ext cx="0" cy="5256584"/>
          </a:xfrm>
          <a:prstGeom prst="line">
            <a:avLst/>
          </a:prstGeom>
          <a:ln>
            <a:prstDash val="sysDash"/>
          </a:ln>
        </p:spPr>
        <p:style>
          <a:lnRef idx="1">
            <a:schemeClr val="accent1"/>
          </a:lnRef>
          <a:fillRef idx="0">
            <a:schemeClr val="accent1"/>
          </a:fillRef>
          <a:effectRef idx="0">
            <a:schemeClr val="accent1"/>
          </a:effectRef>
          <a:fontRef idx="minor">
            <a:schemeClr val="tx1"/>
          </a:fontRef>
        </p:style>
      </p:cxnSp>
      <p:cxnSp>
        <p:nvCxnSpPr>
          <p:cNvPr id="89" name="直線コネクタ 88"/>
          <p:cNvCxnSpPr/>
          <p:nvPr/>
        </p:nvCxnSpPr>
        <p:spPr>
          <a:xfrm>
            <a:off x="3400013" y="1063348"/>
            <a:ext cx="0" cy="5256584"/>
          </a:xfrm>
          <a:prstGeom prst="line">
            <a:avLst/>
          </a:prstGeom>
          <a:ln>
            <a:prstDash val="sysDash"/>
          </a:ln>
        </p:spPr>
        <p:style>
          <a:lnRef idx="1">
            <a:schemeClr val="accent1"/>
          </a:lnRef>
          <a:fillRef idx="0">
            <a:schemeClr val="accent1"/>
          </a:fillRef>
          <a:effectRef idx="0">
            <a:schemeClr val="accent1"/>
          </a:effectRef>
          <a:fontRef idx="minor">
            <a:schemeClr val="tx1"/>
          </a:fontRef>
        </p:style>
      </p:cxnSp>
      <p:cxnSp>
        <p:nvCxnSpPr>
          <p:cNvPr id="90" name="直線コネクタ 89"/>
          <p:cNvCxnSpPr/>
          <p:nvPr/>
        </p:nvCxnSpPr>
        <p:spPr>
          <a:xfrm>
            <a:off x="1955094" y="1063348"/>
            <a:ext cx="0" cy="5256584"/>
          </a:xfrm>
          <a:prstGeom prst="line">
            <a:avLst/>
          </a:prstGeom>
          <a:ln>
            <a:prstDash val="sysDash"/>
          </a:ln>
        </p:spPr>
        <p:style>
          <a:lnRef idx="1">
            <a:schemeClr val="accent1"/>
          </a:lnRef>
          <a:fillRef idx="0">
            <a:schemeClr val="accent1"/>
          </a:fillRef>
          <a:effectRef idx="0">
            <a:schemeClr val="accent1"/>
          </a:effectRef>
          <a:fontRef idx="minor">
            <a:schemeClr val="tx1"/>
          </a:fontRef>
        </p:style>
      </p:cxnSp>
      <p:sp>
        <p:nvSpPr>
          <p:cNvPr id="91" name="角丸四角形吹き出し 90"/>
          <p:cNvSpPr/>
          <p:nvPr/>
        </p:nvSpPr>
        <p:spPr>
          <a:xfrm>
            <a:off x="7604329" y="1327702"/>
            <a:ext cx="1252657" cy="576064"/>
          </a:xfrm>
          <a:prstGeom prst="wedgeRoundRectCallout">
            <a:avLst>
              <a:gd name="adj1" fmla="val -56504"/>
              <a:gd name="adj2" fmla="val 98220"/>
              <a:gd name="adj3" fmla="val 16667"/>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1400" dirty="0" smtClean="0">
                <a:solidFill>
                  <a:schemeClr val="tx1"/>
                </a:solidFill>
              </a:rPr>
              <a:t>地下化切替・新駅開業</a:t>
            </a:r>
            <a:endParaRPr kumimoji="1" lang="ja-JP" altLang="en-US" sz="1400" dirty="0">
              <a:solidFill>
                <a:schemeClr val="tx1"/>
              </a:solidFill>
            </a:endParaRPr>
          </a:p>
        </p:txBody>
      </p:sp>
      <p:grpSp>
        <p:nvGrpSpPr>
          <p:cNvPr id="92" name="グループ化 91"/>
          <p:cNvGrpSpPr/>
          <p:nvPr/>
        </p:nvGrpSpPr>
        <p:grpSpPr>
          <a:xfrm>
            <a:off x="6229345" y="3573079"/>
            <a:ext cx="430887" cy="2374485"/>
            <a:chOff x="6226934" y="3573079"/>
            <a:chExt cx="430887" cy="2374485"/>
          </a:xfrm>
        </p:grpSpPr>
        <p:sp>
          <p:nvSpPr>
            <p:cNvPr id="93" name="角丸四角形 92"/>
            <p:cNvSpPr/>
            <p:nvPr/>
          </p:nvSpPr>
          <p:spPr>
            <a:xfrm>
              <a:off x="6262999" y="3573079"/>
              <a:ext cx="360000" cy="2374485"/>
            </a:xfrm>
            <a:prstGeom prst="roundRect">
              <a:avLst>
                <a:gd name="adj" fmla="val 32792"/>
              </a:avLst>
            </a:prstGeom>
            <a:solidFill>
              <a:schemeClr val="accent5">
                <a:lumMod val="60000"/>
                <a:lumOff val="4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4" name="テキスト ボックス 93"/>
            <p:cNvSpPr txBox="1"/>
            <p:nvPr/>
          </p:nvSpPr>
          <p:spPr>
            <a:xfrm>
              <a:off x="6226934" y="3799485"/>
              <a:ext cx="430887" cy="1860047"/>
            </a:xfrm>
            <a:prstGeom prst="rect">
              <a:avLst/>
            </a:prstGeom>
            <a:noFill/>
          </p:spPr>
          <p:txBody>
            <a:bodyPr vert="eaVert" wrap="square" rtlCol="0">
              <a:spAutoFit/>
            </a:bodyPr>
            <a:lstStyle/>
            <a:p>
              <a:r>
                <a:rPr kumimoji="1" lang="ja-JP" altLang="en-US" sz="1600" dirty="0" smtClean="0"/>
                <a:t>　開発</a:t>
              </a:r>
              <a:r>
                <a:rPr lang="ja-JP" altLang="en-US" sz="1600" dirty="0" smtClean="0"/>
                <a:t>事業者の決定</a:t>
              </a:r>
              <a:endParaRPr kumimoji="1" lang="ja-JP" altLang="en-US" sz="1600" dirty="0"/>
            </a:p>
          </p:txBody>
        </p:sp>
      </p:grpSp>
      <p:sp>
        <p:nvSpPr>
          <p:cNvPr id="46" name="スライド番号プレースホルダ 7"/>
          <p:cNvSpPr>
            <a:spLocks noGrp="1"/>
          </p:cNvSpPr>
          <p:nvPr>
            <p:ph type="sldNum" sz="quarter" idx="12"/>
          </p:nvPr>
        </p:nvSpPr>
        <p:spPr>
          <a:xfrm>
            <a:off x="8407474" y="6669360"/>
            <a:ext cx="720080" cy="177924"/>
          </a:xfrm>
        </p:spPr>
        <p:txBody>
          <a:bodyPr/>
          <a:lstStyle/>
          <a:p>
            <a:fld id="{B8F92D19-9374-45D4-834B-09C7FE3B88C4}" type="slidenum">
              <a:rPr kumimoji="1" lang="en-US" altLang="ja-JP" smtClean="0"/>
              <a:t>222</a:t>
            </a:fld>
            <a:endParaRPr kumimoji="1" lang="ja-JP" altLang="en-US" dirty="0"/>
          </a:p>
        </p:txBody>
      </p:sp>
    </p:spTree>
    <p:extLst>
      <p:ext uri="{BB962C8B-B14F-4D97-AF65-F5344CB8AC3E}">
        <p14:creationId xmlns:p14="http://schemas.microsoft.com/office/powerpoint/2010/main" val="1979023260"/>
      </p:ext>
    </p:extLst>
  </p:cSld>
  <p:clrMapOvr>
    <a:masterClrMapping/>
  </p:clrMapOvr>
  <p:transition/>
  <p:timing>
    <p:tnLst>
      <p:par>
        <p:cTn id="1" dur="indefinite" restart="never" nodeType="tmRoot"/>
      </p:par>
    </p:tnLst>
  </p:timing>
</p:sld>
</file>

<file path=ppt/slides/slide2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グループ化 1"/>
          <p:cNvGrpSpPr/>
          <p:nvPr/>
        </p:nvGrpSpPr>
        <p:grpSpPr>
          <a:xfrm>
            <a:off x="7380312" y="908720"/>
            <a:ext cx="1512000" cy="858690"/>
            <a:chOff x="7380312" y="908720"/>
            <a:chExt cx="1512000" cy="858690"/>
          </a:xfrm>
        </p:grpSpPr>
        <p:sp>
          <p:nvSpPr>
            <p:cNvPr id="9" name="角丸四角形 8"/>
            <p:cNvSpPr/>
            <p:nvPr/>
          </p:nvSpPr>
          <p:spPr>
            <a:xfrm>
              <a:off x="7380312" y="908720"/>
              <a:ext cx="1512000" cy="684000"/>
            </a:xfrm>
            <a:prstGeom prst="roundRect">
              <a:avLst>
                <a:gd name="adj" fmla="val 3640"/>
              </a:avLst>
            </a:prstGeom>
            <a:solidFill>
              <a:schemeClr val="accent6">
                <a:lumMod val="60000"/>
                <a:lumOff val="40000"/>
                <a:alpha val="5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 name="角丸四角形 10"/>
            <p:cNvSpPr/>
            <p:nvPr/>
          </p:nvSpPr>
          <p:spPr>
            <a:xfrm>
              <a:off x="7380312" y="1587410"/>
              <a:ext cx="1188000" cy="180000"/>
            </a:xfrm>
            <a:prstGeom prst="roundRect">
              <a:avLst>
                <a:gd name="adj" fmla="val 3640"/>
              </a:avLst>
            </a:prstGeom>
            <a:solidFill>
              <a:schemeClr val="accent6">
                <a:lumMod val="60000"/>
                <a:lumOff val="40000"/>
                <a:alpha val="5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sp>
        <p:nvSpPr>
          <p:cNvPr id="5" name="テキスト ボックス 4"/>
          <p:cNvSpPr txBox="1"/>
          <p:nvPr/>
        </p:nvSpPr>
        <p:spPr>
          <a:xfrm>
            <a:off x="0" y="476672"/>
            <a:ext cx="2411760" cy="3754874"/>
          </a:xfrm>
          <a:prstGeom prst="rect">
            <a:avLst/>
          </a:prstGeom>
          <a:noFill/>
        </p:spPr>
        <p:txBody>
          <a:bodyPr wrap="square" rtlCol="0">
            <a:spAutoFit/>
          </a:bodyPr>
          <a:lstStyle/>
          <a:p>
            <a:r>
              <a:rPr kumimoji="1" lang="ja-JP" altLang="en-US" sz="1400" dirty="0" smtClean="0"/>
              <a:t>①分野：　</a:t>
            </a:r>
            <a:r>
              <a:rPr lang="ja-JP" altLang="en-US" sz="1400" dirty="0" smtClean="0"/>
              <a:t>まちづくり</a:t>
            </a:r>
            <a:endParaRPr kumimoji="1" lang="en-US" altLang="ja-JP" sz="1400" dirty="0" smtClean="0"/>
          </a:p>
          <a:p>
            <a:endParaRPr lang="en-US" altLang="ja-JP" sz="1400" dirty="0"/>
          </a:p>
          <a:p>
            <a:r>
              <a:rPr kumimoji="1" lang="ja-JP" altLang="en-US" sz="1400" dirty="0" smtClean="0"/>
              <a:t>②タイプ</a:t>
            </a:r>
            <a:endParaRPr kumimoji="1" lang="en-US" altLang="ja-JP" sz="1400" dirty="0" smtClean="0"/>
          </a:p>
          <a:p>
            <a:r>
              <a:rPr lang="ja-JP" altLang="en-US" sz="1400" dirty="0"/>
              <a:t>　</a:t>
            </a:r>
            <a:r>
              <a:rPr lang="ja-JP" altLang="en-US" sz="1400" dirty="0" smtClean="0"/>
              <a:t>　☑　政策イノベーション</a:t>
            </a:r>
            <a:endParaRPr lang="en-US" altLang="ja-JP" sz="1400" dirty="0" smtClean="0"/>
          </a:p>
          <a:p>
            <a:r>
              <a:rPr kumimoji="1" lang="ja-JP" altLang="en-US" sz="1400" dirty="0"/>
              <a:t>　</a:t>
            </a:r>
            <a:r>
              <a:rPr kumimoji="1" lang="ja-JP" altLang="en-US" sz="1400" dirty="0" smtClean="0"/>
              <a:t>　</a:t>
            </a:r>
            <a:r>
              <a:rPr lang="ja-JP" altLang="en-US" sz="1400" dirty="0" smtClean="0"/>
              <a:t>□　</a:t>
            </a:r>
            <a:r>
              <a:rPr kumimoji="1" lang="ja-JP" altLang="en-US" sz="1400" dirty="0" smtClean="0"/>
              <a:t>執行の刷新</a:t>
            </a:r>
            <a:endParaRPr kumimoji="1" lang="en-US" altLang="ja-JP" sz="1400" dirty="0" smtClean="0"/>
          </a:p>
          <a:p>
            <a:endParaRPr lang="en-US" altLang="ja-JP" sz="1400" dirty="0"/>
          </a:p>
          <a:p>
            <a:r>
              <a:rPr lang="ja-JP" altLang="en-US" sz="1400" dirty="0" smtClean="0"/>
              <a:t>③改革スタイル</a:t>
            </a:r>
            <a:endParaRPr lang="en-US" altLang="ja-JP" sz="1400" dirty="0" smtClean="0"/>
          </a:p>
          <a:p>
            <a:r>
              <a:rPr lang="ja-JP" altLang="en-US" sz="1400" dirty="0"/>
              <a:t>　</a:t>
            </a:r>
            <a:r>
              <a:rPr lang="ja-JP" altLang="en-US" sz="1400" dirty="0" smtClean="0"/>
              <a:t>　□ 　投資・予算</a:t>
            </a:r>
            <a:endParaRPr lang="en-US" altLang="ja-JP" sz="1400" dirty="0" smtClean="0"/>
          </a:p>
          <a:p>
            <a:r>
              <a:rPr lang="ja-JP" altLang="en-US" sz="1400" dirty="0" smtClean="0"/>
              <a:t>　　☑ 　条例・規則・運用ﾙｰﾙ</a:t>
            </a:r>
            <a:endParaRPr lang="en-US" altLang="ja-JP" sz="1400" dirty="0" smtClean="0"/>
          </a:p>
          <a:p>
            <a:r>
              <a:rPr lang="ja-JP" altLang="en-US" sz="1400" dirty="0"/>
              <a:t>　</a:t>
            </a:r>
            <a:r>
              <a:rPr lang="ja-JP" altLang="en-US" sz="1400" dirty="0" smtClean="0"/>
              <a:t>　□　組織・経営形態</a:t>
            </a:r>
            <a:endParaRPr lang="en-US" altLang="ja-JP" sz="1400" dirty="0" smtClean="0"/>
          </a:p>
          <a:p>
            <a:r>
              <a:rPr lang="ja-JP" altLang="en-US" sz="1400" dirty="0"/>
              <a:t>　</a:t>
            </a:r>
            <a:r>
              <a:rPr lang="ja-JP" altLang="en-US" sz="1400" dirty="0" smtClean="0"/>
              <a:t>　□　権限移譲</a:t>
            </a:r>
            <a:endParaRPr lang="en-US" altLang="ja-JP" sz="1400" dirty="0" smtClean="0"/>
          </a:p>
          <a:p>
            <a:endParaRPr kumimoji="1" lang="en-US" altLang="ja-JP" sz="1400" dirty="0"/>
          </a:p>
          <a:p>
            <a:r>
              <a:rPr lang="ja-JP" altLang="en-US" sz="1400" dirty="0" smtClean="0"/>
              <a:t>④担当部局</a:t>
            </a:r>
            <a:endParaRPr lang="en-US" altLang="ja-JP" sz="1400" dirty="0" smtClean="0"/>
          </a:p>
          <a:p>
            <a:r>
              <a:rPr kumimoji="1" lang="ja-JP" altLang="en-US" sz="1400" dirty="0" smtClean="0"/>
              <a:t>　　</a:t>
            </a:r>
            <a:r>
              <a:rPr lang="ja-JP" altLang="en-US" sz="1400" dirty="0" smtClean="0"/>
              <a:t>市　都市計画局</a:t>
            </a:r>
            <a:endParaRPr kumimoji="1" lang="en-US" altLang="ja-JP" sz="1400" dirty="0" smtClean="0"/>
          </a:p>
          <a:p>
            <a:endParaRPr kumimoji="1" lang="en-US" altLang="ja-JP" sz="1400" dirty="0"/>
          </a:p>
          <a:p>
            <a:r>
              <a:rPr lang="ja-JP" altLang="en-US" sz="1400" dirty="0" smtClean="0"/>
              <a:t>⑤時期</a:t>
            </a:r>
            <a:endParaRPr lang="en-US" altLang="ja-JP" sz="1400" dirty="0" smtClean="0"/>
          </a:p>
          <a:p>
            <a:r>
              <a:rPr kumimoji="1" lang="ja-JP" altLang="en-US" sz="1400" dirty="0"/>
              <a:t>　</a:t>
            </a:r>
            <a:r>
              <a:rPr kumimoji="1" lang="ja-JP" altLang="en-US" sz="1400" dirty="0" smtClean="0"/>
              <a:t>　</a:t>
            </a:r>
            <a:r>
              <a:rPr lang="en-US" altLang="ja-JP" sz="1400" dirty="0" smtClean="0"/>
              <a:t>2012</a:t>
            </a:r>
            <a:r>
              <a:rPr kumimoji="1" lang="ja-JP" altLang="en-US" sz="1400" dirty="0" smtClean="0"/>
              <a:t>年～</a:t>
            </a:r>
            <a:endParaRPr kumimoji="1" lang="ja-JP" altLang="en-US" sz="1400" dirty="0"/>
          </a:p>
        </p:txBody>
      </p:sp>
      <p:graphicFrame>
        <p:nvGraphicFramePr>
          <p:cNvPr id="6" name="表 5"/>
          <p:cNvGraphicFramePr>
            <a:graphicFrameLocks noGrp="1"/>
          </p:cNvGraphicFramePr>
          <p:nvPr>
            <p:extLst>
              <p:ext uri="{D42A27DB-BD31-4B8C-83A1-F6EECF244321}">
                <p14:modId xmlns:p14="http://schemas.microsoft.com/office/powerpoint/2010/main" val="3339454876"/>
              </p:ext>
            </p:extLst>
          </p:nvPr>
        </p:nvGraphicFramePr>
        <p:xfrm>
          <a:off x="2303748" y="368660"/>
          <a:ext cx="6696744" cy="6012668"/>
        </p:xfrm>
        <a:graphic>
          <a:graphicData uri="http://schemas.openxmlformats.org/drawingml/2006/table">
            <a:tbl>
              <a:tblPr firstRow="1">
                <a:tableStyleId>{616DA210-FB5B-4158-B5E0-FEB733F419BA}</a:tableStyleId>
              </a:tblPr>
              <a:tblGrid>
                <a:gridCol w="1674186"/>
                <a:gridCol w="1674186"/>
                <a:gridCol w="1674186"/>
                <a:gridCol w="1674186"/>
              </a:tblGrid>
              <a:tr h="498091">
                <a:tc>
                  <a:txBody>
                    <a:bodyPr/>
                    <a:lstStyle/>
                    <a:p>
                      <a:pPr algn="ctr">
                        <a:lnSpc>
                          <a:spcPts val="1300"/>
                        </a:lnSpc>
                      </a:pPr>
                      <a:r>
                        <a:rPr kumimoji="1" lang="ja-JP" altLang="en-US" sz="1400" dirty="0" smtClean="0">
                          <a:solidFill>
                            <a:schemeClr val="bg1"/>
                          </a:solidFill>
                        </a:rPr>
                        <a:t>改革前の課題</a:t>
                      </a:r>
                      <a:endParaRPr kumimoji="1" lang="en-US" altLang="ja-JP" sz="1400" dirty="0" smtClean="0">
                        <a:solidFill>
                          <a:schemeClr val="bg1"/>
                        </a:solidFill>
                      </a:endParaRPr>
                    </a:p>
                    <a:p>
                      <a:pPr algn="ctr">
                        <a:lnSpc>
                          <a:spcPts val="1300"/>
                        </a:lnSpc>
                      </a:pPr>
                      <a:r>
                        <a:rPr kumimoji="1" lang="ja-JP" altLang="en-US" sz="1400" dirty="0" smtClean="0">
                          <a:solidFill>
                            <a:schemeClr val="bg1"/>
                          </a:solidFill>
                        </a:rPr>
                        <a:t>（</a:t>
                      </a:r>
                      <a:r>
                        <a:rPr kumimoji="1" lang="en-US" altLang="ja-JP" sz="1400" dirty="0" smtClean="0">
                          <a:solidFill>
                            <a:schemeClr val="bg1"/>
                          </a:solidFill>
                        </a:rPr>
                        <a:t>Why</a:t>
                      </a:r>
                      <a:r>
                        <a:rPr kumimoji="1" lang="ja-JP" altLang="en-US" sz="1400" dirty="0" smtClean="0">
                          <a:solidFill>
                            <a:schemeClr val="bg1"/>
                          </a:solidFill>
                        </a:rPr>
                        <a:t>）</a:t>
                      </a:r>
                      <a:endParaRPr kumimoji="1" lang="ja-JP" altLang="en-US" sz="1400" dirty="0">
                        <a:solidFill>
                          <a:schemeClr val="bg1"/>
                        </a:solidFill>
                      </a:endParaRPr>
                    </a:p>
                  </a:txBody>
                  <a:tcPr anchor="ctr">
                    <a:solidFill>
                      <a:schemeClr val="accent1"/>
                    </a:solidFill>
                  </a:tcPr>
                </a:tc>
                <a:tc>
                  <a:txBody>
                    <a:bodyPr/>
                    <a:lstStyle/>
                    <a:p>
                      <a:pPr algn="ctr">
                        <a:lnSpc>
                          <a:spcPts val="1300"/>
                        </a:lnSpc>
                      </a:pPr>
                      <a:r>
                        <a:rPr kumimoji="1" lang="ja-JP" altLang="en-US" sz="1400" dirty="0" smtClean="0">
                          <a:solidFill>
                            <a:schemeClr val="bg1"/>
                          </a:solidFill>
                        </a:rPr>
                        <a:t>改革の方向性</a:t>
                      </a:r>
                      <a:endParaRPr kumimoji="1" lang="en-US" altLang="ja-JP" sz="1400" dirty="0" smtClean="0">
                        <a:solidFill>
                          <a:schemeClr val="bg1"/>
                        </a:solidFill>
                      </a:endParaRPr>
                    </a:p>
                    <a:p>
                      <a:pPr algn="ctr">
                        <a:lnSpc>
                          <a:spcPts val="1300"/>
                        </a:lnSpc>
                      </a:pPr>
                      <a:r>
                        <a:rPr kumimoji="1" lang="ja-JP" altLang="en-US" sz="1400" dirty="0" smtClean="0">
                          <a:solidFill>
                            <a:schemeClr val="bg1"/>
                          </a:solidFill>
                        </a:rPr>
                        <a:t>（</a:t>
                      </a:r>
                      <a:r>
                        <a:rPr kumimoji="1" lang="en-US" altLang="ja-JP" sz="1400" dirty="0" smtClean="0">
                          <a:solidFill>
                            <a:schemeClr val="bg1"/>
                          </a:solidFill>
                        </a:rPr>
                        <a:t>Vision)</a:t>
                      </a:r>
                      <a:endParaRPr kumimoji="1" lang="ja-JP" altLang="en-US" sz="1400" dirty="0">
                        <a:solidFill>
                          <a:schemeClr val="bg1"/>
                        </a:solidFill>
                      </a:endParaRPr>
                    </a:p>
                  </a:txBody>
                  <a:tcPr anchor="ctr">
                    <a:solidFill>
                      <a:schemeClr val="accent1"/>
                    </a:solidFill>
                  </a:tcPr>
                </a:tc>
                <a:tc>
                  <a:txBody>
                    <a:bodyPr/>
                    <a:lstStyle/>
                    <a:p>
                      <a:pPr algn="ctr">
                        <a:lnSpc>
                          <a:spcPts val="1300"/>
                        </a:lnSpc>
                      </a:pPr>
                      <a:r>
                        <a:rPr kumimoji="1" lang="ja-JP" altLang="en-US" sz="1400" dirty="0" smtClean="0">
                          <a:solidFill>
                            <a:schemeClr val="bg1"/>
                          </a:solidFill>
                        </a:rPr>
                        <a:t>何をどう改革したか</a:t>
                      </a:r>
                      <a:endParaRPr kumimoji="1" lang="en-US" altLang="ja-JP" sz="1400" dirty="0" smtClean="0">
                        <a:solidFill>
                          <a:schemeClr val="bg1"/>
                        </a:solidFill>
                      </a:endParaRPr>
                    </a:p>
                    <a:p>
                      <a:pPr algn="ctr">
                        <a:lnSpc>
                          <a:spcPts val="1300"/>
                        </a:lnSpc>
                      </a:pPr>
                      <a:r>
                        <a:rPr kumimoji="1" lang="ja-JP" altLang="en-US" sz="1400" dirty="0" smtClean="0">
                          <a:solidFill>
                            <a:schemeClr val="bg1"/>
                          </a:solidFill>
                        </a:rPr>
                        <a:t>（</a:t>
                      </a:r>
                      <a:r>
                        <a:rPr kumimoji="1" lang="en-US" altLang="ja-JP" sz="1400" dirty="0" smtClean="0">
                          <a:solidFill>
                            <a:schemeClr val="bg1"/>
                          </a:solidFill>
                        </a:rPr>
                        <a:t>What</a:t>
                      </a:r>
                      <a:r>
                        <a:rPr kumimoji="1" lang="ja-JP" altLang="en-US" sz="1400" dirty="0" smtClean="0">
                          <a:solidFill>
                            <a:schemeClr val="bg1"/>
                          </a:solidFill>
                        </a:rPr>
                        <a:t>）</a:t>
                      </a:r>
                      <a:endParaRPr kumimoji="1" lang="ja-JP" altLang="en-US" sz="1400" dirty="0">
                        <a:solidFill>
                          <a:schemeClr val="bg1"/>
                        </a:solidFill>
                      </a:endParaRPr>
                    </a:p>
                  </a:txBody>
                  <a:tcPr marR="0" anchor="ctr">
                    <a:solidFill>
                      <a:schemeClr val="accent1"/>
                    </a:solidFill>
                  </a:tcPr>
                </a:tc>
                <a:tc>
                  <a:txBody>
                    <a:bodyPr/>
                    <a:lstStyle/>
                    <a:p>
                      <a:pPr algn="ctr">
                        <a:lnSpc>
                          <a:spcPts val="1300"/>
                        </a:lnSpc>
                      </a:pPr>
                      <a:r>
                        <a:rPr kumimoji="1" lang="ja-JP" altLang="en-US" sz="1400" dirty="0" smtClean="0">
                          <a:solidFill>
                            <a:schemeClr val="bg1"/>
                          </a:solidFill>
                        </a:rPr>
                        <a:t>主な成果</a:t>
                      </a:r>
                      <a:endParaRPr kumimoji="1" lang="en-US" altLang="ja-JP" sz="1400" dirty="0" smtClean="0">
                        <a:solidFill>
                          <a:schemeClr val="bg1"/>
                        </a:solidFill>
                      </a:endParaRPr>
                    </a:p>
                    <a:p>
                      <a:pPr algn="ctr">
                        <a:lnSpc>
                          <a:spcPts val="1300"/>
                        </a:lnSpc>
                      </a:pPr>
                      <a:r>
                        <a:rPr kumimoji="1" lang="ja-JP" altLang="en-US" sz="1400" dirty="0" smtClean="0">
                          <a:solidFill>
                            <a:schemeClr val="bg1"/>
                          </a:solidFill>
                        </a:rPr>
                        <a:t>（</a:t>
                      </a:r>
                      <a:r>
                        <a:rPr kumimoji="1" lang="en-US" altLang="ja-JP" sz="1400" dirty="0" smtClean="0">
                          <a:solidFill>
                            <a:schemeClr val="bg1"/>
                          </a:solidFill>
                        </a:rPr>
                        <a:t>Outcome</a:t>
                      </a:r>
                      <a:r>
                        <a:rPr kumimoji="1" lang="ja-JP" altLang="en-US" sz="1400" dirty="0" smtClean="0">
                          <a:solidFill>
                            <a:schemeClr val="bg1"/>
                          </a:solidFill>
                        </a:rPr>
                        <a:t>）</a:t>
                      </a:r>
                      <a:endParaRPr kumimoji="1" lang="ja-JP" altLang="en-US" sz="1400" dirty="0">
                        <a:solidFill>
                          <a:schemeClr val="bg1"/>
                        </a:solidFill>
                      </a:endParaRPr>
                    </a:p>
                  </a:txBody>
                  <a:tcPr anchor="ctr">
                    <a:solidFill>
                      <a:schemeClr val="accent1"/>
                    </a:solidFill>
                  </a:tcPr>
                </a:tc>
              </a:tr>
              <a:tr h="5514577">
                <a:tc>
                  <a:txBody>
                    <a:bodyPr/>
                    <a:lstStyle/>
                    <a:p>
                      <a:pPr marL="0" marR="0" indent="0" algn="l" defTabSz="914400" rtl="0" eaLnBrk="1" fontAlgn="auto" latinLnBrk="0" hangingPunct="1">
                        <a:lnSpc>
                          <a:spcPts val="1300"/>
                        </a:lnSpc>
                        <a:spcBef>
                          <a:spcPts val="0"/>
                        </a:spcBef>
                        <a:spcAft>
                          <a:spcPts val="0"/>
                        </a:spcAft>
                        <a:buClrTx/>
                        <a:buSzTx/>
                        <a:buFontTx/>
                        <a:buNone/>
                        <a:tabLst/>
                        <a:defRPr/>
                      </a:pPr>
                      <a:r>
                        <a:rPr kumimoji="1" lang="ja-JP" altLang="en-US" sz="1200" u="none" dirty="0" smtClean="0"/>
                        <a:t>・大阪駅周辺地区や中之島地区、御堂筋沿道の隣接街区では、土地の高度利用を伴った都市開発が活発に展開されている。</a:t>
                      </a:r>
                      <a:endParaRPr kumimoji="1" lang="en-US" altLang="ja-JP" sz="1200" u="none" dirty="0" smtClean="0"/>
                    </a:p>
                    <a:p>
                      <a:pPr algn="l">
                        <a:lnSpc>
                          <a:spcPts val="1300"/>
                        </a:lnSpc>
                      </a:pPr>
                      <a:r>
                        <a:rPr kumimoji="1" lang="ja-JP" altLang="en-US" sz="1200" u="none" dirty="0" smtClean="0"/>
                        <a:t>・この中で、ビルの高規格化や多様化に対応しづらい形態規制（建築物高さ制限</a:t>
                      </a:r>
                      <a:r>
                        <a:rPr kumimoji="1" lang="en-US" altLang="ja-JP" sz="1200" u="none" dirty="0" smtClean="0"/>
                        <a:t>60</a:t>
                      </a:r>
                      <a:r>
                        <a:rPr kumimoji="1" lang="ja-JP" altLang="en-US" sz="1200" u="none" dirty="0" smtClean="0"/>
                        <a:t>ｍなど）が行われていた御堂筋沿道では建替えが進まず、周辺地域と比べ相対的な地位が一層低下していた。</a:t>
                      </a:r>
                      <a:endParaRPr kumimoji="1" lang="en-US" altLang="ja-JP" sz="1200" u="none" dirty="0" smtClean="0"/>
                    </a:p>
                    <a:p>
                      <a:pPr algn="l">
                        <a:lnSpc>
                          <a:spcPts val="1300"/>
                        </a:lnSpc>
                      </a:pPr>
                      <a:r>
                        <a:rPr kumimoji="1" lang="ja-JP" altLang="en-US" sz="1200" u="none" dirty="0" smtClean="0"/>
                        <a:t>・キタとミナミを結ぶ大阪都心の中央に位置しながら、そのポテンシャルが充分に発揮されていない状況であり、エリアの再構築に向けた早急な対応が必要となっていた。</a:t>
                      </a:r>
                      <a:endParaRPr kumimoji="1" lang="en-US" altLang="ja-JP" sz="1200" u="none" dirty="0" smtClean="0"/>
                    </a:p>
                    <a:p>
                      <a:pPr algn="l">
                        <a:lnSpc>
                          <a:spcPts val="1300"/>
                        </a:lnSpc>
                      </a:pPr>
                      <a:endParaRPr kumimoji="1" lang="ja-JP" altLang="en-US" sz="1200" u="sng" dirty="0" smtClean="0"/>
                    </a:p>
                    <a:p>
                      <a:pPr algn="l">
                        <a:lnSpc>
                          <a:spcPts val="1300"/>
                        </a:lnSpc>
                      </a:pPr>
                      <a:endParaRPr kumimoji="1" lang="ja-JP" altLang="en-US" sz="1200" strike="noStrike" baseline="0" dirty="0">
                        <a:solidFill>
                          <a:schemeClr val="tx1"/>
                        </a:solidFill>
                      </a:endParaRPr>
                    </a:p>
                  </a:txBody>
                  <a:tcPr/>
                </a:tc>
                <a:tc>
                  <a:txBody>
                    <a:bodyPr/>
                    <a:lstStyle/>
                    <a:p>
                      <a:pPr algn="l">
                        <a:lnSpc>
                          <a:spcPts val="1300"/>
                        </a:lnSpc>
                      </a:pPr>
                      <a:r>
                        <a:rPr kumimoji="1" lang="ja-JP" altLang="en-US" sz="1200" u="none" dirty="0" smtClean="0"/>
                        <a:t>・</a:t>
                      </a:r>
                      <a:r>
                        <a:rPr kumimoji="1" lang="en-US" altLang="ja-JP" sz="1200" u="none" dirty="0" smtClean="0"/>
                        <a:t>2012</a:t>
                      </a:r>
                      <a:r>
                        <a:rPr kumimoji="1" lang="ja-JP" altLang="en-US" sz="1200" u="none" dirty="0" smtClean="0"/>
                        <a:t>年度に大阪市都市計画審議会に専門部会を設置。</a:t>
                      </a:r>
                      <a:endParaRPr kumimoji="1" lang="en-US" altLang="ja-JP" sz="1200" u="none" dirty="0" smtClean="0"/>
                    </a:p>
                    <a:p>
                      <a:pPr algn="l">
                        <a:lnSpc>
                          <a:spcPts val="1300"/>
                        </a:lnSpc>
                      </a:pPr>
                      <a:endParaRPr kumimoji="1" lang="en-US" altLang="ja-JP" sz="1200" u="none" dirty="0" smtClean="0"/>
                    </a:p>
                    <a:p>
                      <a:pPr algn="l">
                        <a:lnSpc>
                          <a:spcPts val="1300"/>
                        </a:lnSpc>
                      </a:pPr>
                      <a:r>
                        <a:rPr kumimoji="1" lang="ja-JP" altLang="en-US" sz="1200" u="none" dirty="0" smtClean="0"/>
                        <a:t>・御堂筋エリアのビジョン及びゾーン毎の特性をふまえた将来像や規制緩和を含む誘導方策の方向性等を策定。（</a:t>
                      </a:r>
                      <a:r>
                        <a:rPr kumimoji="1" lang="en-US" altLang="ja-JP" sz="1200" u="none" dirty="0" smtClean="0"/>
                        <a:t>2013.3</a:t>
                      </a:r>
                      <a:r>
                        <a:rPr kumimoji="1" lang="ja-JP" altLang="en-US" sz="1200" u="none" dirty="0" smtClean="0"/>
                        <a:t>）。</a:t>
                      </a:r>
                      <a:endParaRPr kumimoji="1" lang="en-US" altLang="ja-JP" sz="1200" u="none" dirty="0" smtClean="0"/>
                    </a:p>
                    <a:p>
                      <a:pPr algn="l">
                        <a:lnSpc>
                          <a:spcPts val="1300"/>
                        </a:lnSpc>
                      </a:pPr>
                      <a:r>
                        <a:rPr kumimoji="1" lang="en-US" altLang="ja-JP" sz="1200" u="none" baseline="0" dirty="0" smtClean="0"/>
                        <a:t>- </a:t>
                      </a:r>
                      <a:r>
                        <a:rPr kumimoji="1" lang="ja-JP" altLang="en-US" sz="1200" u="none" dirty="0" smtClean="0"/>
                        <a:t>御堂筋エリアのビジョン</a:t>
                      </a:r>
                      <a:endParaRPr kumimoji="1" lang="en-US" altLang="ja-JP" sz="1200" u="none" dirty="0" smtClean="0"/>
                    </a:p>
                    <a:p>
                      <a:pPr algn="l">
                        <a:lnSpc>
                          <a:spcPts val="1300"/>
                        </a:lnSpc>
                      </a:pPr>
                      <a:r>
                        <a:rPr kumimoji="1" lang="ja-JP" altLang="en-US" sz="1200" u="none" dirty="0" smtClean="0"/>
                        <a:t>「大阪の伝統と革新がうみだす世界的ブランド・ストリート　歩いて楽しめ、</a:t>
                      </a:r>
                      <a:r>
                        <a:rPr kumimoji="1" lang="en-US" altLang="ja-JP" sz="1200" u="none" dirty="0" smtClean="0"/>
                        <a:t>24</a:t>
                      </a:r>
                      <a:r>
                        <a:rPr kumimoji="1" lang="ja-JP" altLang="en-US" sz="1200" u="none" dirty="0" smtClean="0"/>
                        <a:t>時間稼働する多機能エリアへ」</a:t>
                      </a:r>
                      <a:endParaRPr kumimoji="1" lang="en-US" altLang="ja-JP" sz="1200" u="none" dirty="0" smtClean="0"/>
                    </a:p>
                    <a:p>
                      <a:pPr algn="l">
                        <a:lnSpc>
                          <a:spcPts val="1300"/>
                        </a:lnSpc>
                      </a:pPr>
                      <a:r>
                        <a:rPr kumimoji="1" lang="en-US" altLang="ja-JP" sz="1200" u="none" dirty="0" smtClean="0"/>
                        <a:t>-</a:t>
                      </a:r>
                      <a:r>
                        <a:rPr kumimoji="1" lang="en-US" altLang="ja-JP" sz="1200" u="none" baseline="0" dirty="0" smtClean="0"/>
                        <a:t> </a:t>
                      </a:r>
                      <a:r>
                        <a:rPr kumimoji="1" lang="ja-JP" altLang="en-US" sz="1200" u="none" dirty="0" smtClean="0"/>
                        <a:t>ゾーン毎の将来像</a:t>
                      </a:r>
                      <a:endParaRPr kumimoji="1" lang="en-US" altLang="ja-JP" sz="1200" u="none" dirty="0" smtClean="0"/>
                    </a:p>
                    <a:p>
                      <a:pPr algn="l">
                        <a:lnSpc>
                          <a:spcPts val="1300"/>
                        </a:lnSpc>
                      </a:pPr>
                      <a:r>
                        <a:rPr kumimoji="1" lang="en-US" altLang="ja-JP" sz="1200" u="none" dirty="0" smtClean="0"/>
                        <a:t>【</a:t>
                      </a:r>
                      <a:r>
                        <a:rPr kumimoji="1" lang="ja-JP" altLang="en-US" sz="1200" u="none" dirty="0" smtClean="0"/>
                        <a:t>淀屋橋～本町間の沿道</a:t>
                      </a:r>
                      <a:r>
                        <a:rPr kumimoji="1" lang="en-US" altLang="ja-JP" sz="1200" u="none" dirty="0" smtClean="0"/>
                        <a:t>】</a:t>
                      </a:r>
                    </a:p>
                    <a:p>
                      <a:pPr algn="l">
                        <a:lnSpc>
                          <a:spcPts val="1300"/>
                        </a:lnSpc>
                      </a:pPr>
                      <a:r>
                        <a:rPr kumimoji="1" lang="ja-JP" altLang="en-US" sz="1200" u="none" dirty="0" smtClean="0"/>
                        <a:t>「上質なにぎわいと風格あるビジネス地区」</a:t>
                      </a:r>
                      <a:endParaRPr kumimoji="1" lang="en-US" altLang="ja-JP" sz="1200" u="none" dirty="0" smtClean="0"/>
                    </a:p>
                    <a:p>
                      <a:pPr algn="l">
                        <a:lnSpc>
                          <a:spcPts val="1300"/>
                        </a:lnSpc>
                      </a:pPr>
                      <a:r>
                        <a:rPr kumimoji="1" lang="en-US" altLang="ja-JP" sz="1200" u="none" dirty="0" smtClean="0"/>
                        <a:t>【</a:t>
                      </a:r>
                      <a:r>
                        <a:rPr kumimoji="1" lang="ja-JP" altLang="en-US" sz="1200" u="none" dirty="0" smtClean="0"/>
                        <a:t>本町～長堀間の沿道</a:t>
                      </a:r>
                      <a:r>
                        <a:rPr kumimoji="1" lang="en-US" altLang="ja-JP" sz="1200" u="none" dirty="0" smtClean="0"/>
                        <a:t>】</a:t>
                      </a:r>
                    </a:p>
                    <a:p>
                      <a:pPr algn="l">
                        <a:lnSpc>
                          <a:spcPts val="1300"/>
                        </a:lnSpc>
                      </a:pPr>
                      <a:r>
                        <a:rPr kumimoji="1" lang="ja-JP" altLang="en-US" sz="1200" u="none" dirty="0" smtClean="0"/>
                        <a:t>「特別な時間を愉しむことができる落ち着きある複合地区」</a:t>
                      </a:r>
                    </a:p>
                    <a:p>
                      <a:pPr algn="l">
                        <a:lnSpc>
                          <a:spcPts val="1300"/>
                        </a:lnSpc>
                      </a:pPr>
                      <a:endParaRPr kumimoji="1" lang="en-US" altLang="ja-JP" sz="1200" dirty="0" smtClean="0">
                        <a:solidFill>
                          <a:schemeClr val="tx1"/>
                        </a:solidFill>
                      </a:endParaRPr>
                    </a:p>
                  </a:txBody>
                  <a:tcPr/>
                </a:tc>
                <a:tc>
                  <a:txBody>
                    <a:bodyPr/>
                    <a:lstStyle/>
                    <a:p>
                      <a:pPr marL="0" marR="0" indent="0" algn="l" defTabSz="914400" rtl="0" eaLnBrk="1" fontAlgn="auto" latinLnBrk="0" hangingPunct="1">
                        <a:lnSpc>
                          <a:spcPts val="1300"/>
                        </a:lnSpc>
                        <a:spcBef>
                          <a:spcPts val="0"/>
                        </a:spcBef>
                        <a:spcAft>
                          <a:spcPts val="0"/>
                        </a:spcAft>
                        <a:buClrTx/>
                        <a:buSzTx/>
                        <a:buFontTx/>
                        <a:buNone/>
                        <a:tabLst/>
                        <a:defRPr/>
                      </a:pPr>
                      <a:r>
                        <a:rPr kumimoji="1" lang="ja-JP" altLang="en-US" sz="1200" u="none" strike="noStrike" baseline="0" dirty="0" smtClean="0"/>
                        <a:t>・新しい御堂筋のルールである地区計画及び御堂筋デザインガイドラインを策定（</a:t>
                      </a:r>
                      <a:r>
                        <a:rPr kumimoji="1" lang="en-US" altLang="ja-JP" sz="1200" u="none" strike="noStrike" baseline="0" dirty="0" smtClean="0"/>
                        <a:t>2014.1</a:t>
                      </a:r>
                      <a:r>
                        <a:rPr kumimoji="1" lang="ja-JP" altLang="en-US" sz="1200" u="none" strike="noStrike" baseline="0" dirty="0" smtClean="0"/>
                        <a:t>）。</a:t>
                      </a:r>
                      <a:endParaRPr kumimoji="1" lang="en-US" altLang="ja-JP" sz="1200" u="none" strike="noStrike" baseline="0" dirty="0" smtClean="0"/>
                    </a:p>
                    <a:p>
                      <a:pPr marL="0" marR="0" indent="0" algn="l" defTabSz="914400" rtl="0" eaLnBrk="1" fontAlgn="auto" latinLnBrk="0" hangingPunct="1">
                        <a:lnSpc>
                          <a:spcPts val="1300"/>
                        </a:lnSpc>
                        <a:spcBef>
                          <a:spcPts val="0"/>
                        </a:spcBef>
                        <a:spcAft>
                          <a:spcPts val="0"/>
                        </a:spcAft>
                        <a:buClrTx/>
                        <a:buSzTx/>
                        <a:buFontTx/>
                        <a:buNone/>
                        <a:tabLst/>
                        <a:defRPr/>
                      </a:pPr>
                      <a:r>
                        <a:rPr kumimoji="1" lang="en-US" altLang="ja-JP" sz="1200" u="none" strike="noStrike" baseline="0" dirty="0" smtClean="0"/>
                        <a:t>‐ </a:t>
                      </a:r>
                      <a:r>
                        <a:rPr kumimoji="1" lang="ja-JP" altLang="en-US" sz="1200" u="none" strike="noStrike" baseline="0" dirty="0" smtClean="0"/>
                        <a:t>淀屋橋から中央大通　間；高さ制限等の形態制限の緩和（</a:t>
                      </a:r>
                      <a:r>
                        <a:rPr kumimoji="1" lang="en-US" altLang="ja-JP" sz="1200" u="none" strike="noStrike" baseline="0" dirty="0" smtClean="0"/>
                        <a:t>100m</a:t>
                      </a:r>
                      <a:r>
                        <a:rPr kumimoji="1" lang="ja-JP" altLang="en-US" sz="1200" u="none" strike="noStrike" baseline="0" dirty="0" smtClean="0"/>
                        <a:t>超の建築物の建設可能に）</a:t>
                      </a:r>
                      <a:endParaRPr kumimoji="1" lang="en-US" altLang="ja-JP" sz="1200" u="none" strike="noStrike" baseline="0" dirty="0" smtClean="0"/>
                    </a:p>
                    <a:p>
                      <a:pPr marL="0" marR="0" indent="0" algn="l" defTabSz="914400" rtl="0" eaLnBrk="1" fontAlgn="auto" latinLnBrk="0" hangingPunct="1">
                        <a:lnSpc>
                          <a:spcPts val="1300"/>
                        </a:lnSpc>
                        <a:spcBef>
                          <a:spcPts val="0"/>
                        </a:spcBef>
                        <a:spcAft>
                          <a:spcPts val="0"/>
                        </a:spcAft>
                        <a:buClrTx/>
                        <a:buSzTx/>
                        <a:buFontTx/>
                        <a:buNone/>
                        <a:tabLst/>
                        <a:defRPr/>
                      </a:pPr>
                      <a:r>
                        <a:rPr lang="en-US" altLang="ja-JP" sz="1200" dirty="0" smtClean="0"/>
                        <a:t>- </a:t>
                      </a:r>
                      <a:r>
                        <a:rPr kumimoji="1" lang="ja-JP" altLang="en-US" sz="1200" u="none" strike="noStrike" baseline="0" dirty="0" smtClean="0"/>
                        <a:t>中央大通から長堀　間；建築物の高層部において賃貸レジデンスの誘導が可能に</a:t>
                      </a:r>
                      <a:endParaRPr kumimoji="1" lang="en-US" altLang="ja-JP" sz="1200" u="none" strike="noStrike" baseline="0" dirty="0" smtClean="0"/>
                    </a:p>
                    <a:p>
                      <a:pPr marL="0" marR="0" indent="0" algn="l" defTabSz="914400" rtl="0" eaLnBrk="1" fontAlgn="auto" latinLnBrk="0" hangingPunct="1">
                        <a:lnSpc>
                          <a:spcPts val="1300"/>
                        </a:lnSpc>
                        <a:spcBef>
                          <a:spcPts val="0"/>
                        </a:spcBef>
                        <a:spcAft>
                          <a:spcPts val="0"/>
                        </a:spcAft>
                        <a:buClrTx/>
                        <a:buSzTx/>
                        <a:buFontTx/>
                        <a:buNone/>
                        <a:tabLst/>
                        <a:defRPr/>
                      </a:pPr>
                      <a:r>
                        <a:rPr kumimoji="1" lang="en-US" altLang="ja-JP" sz="1200" u="none" strike="noStrike" baseline="0" dirty="0" smtClean="0"/>
                        <a:t>- </a:t>
                      </a:r>
                      <a:r>
                        <a:rPr kumimoji="1" lang="ja-JP" altLang="en-US" sz="1200" u="none" strike="noStrike" baseline="0" dirty="0" smtClean="0"/>
                        <a:t>建物低層部でのにぎわいづくりをはじめ、貢献内容に応じた容積率の緩和</a:t>
                      </a:r>
                      <a:endParaRPr kumimoji="1" lang="en-US" altLang="ja-JP" sz="1200" u="none" strike="noStrike" baseline="0" dirty="0" smtClean="0"/>
                    </a:p>
                    <a:p>
                      <a:pPr marL="0" marR="0" indent="0" algn="l" defTabSz="914400" rtl="0" eaLnBrk="1" fontAlgn="auto" latinLnBrk="0" hangingPunct="1">
                        <a:lnSpc>
                          <a:spcPts val="1300"/>
                        </a:lnSpc>
                        <a:spcBef>
                          <a:spcPts val="0"/>
                        </a:spcBef>
                        <a:spcAft>
                          <a:spcPts val="0"/>
                        </a:spcAft>
                        <a:buClrTx/>
                        <a:buSzTx/>
                        <a:buFontTx/>
                        <a:buNone/>
                        <a:tabLst/>
                        <a:defRPr/>
                      </a:pPr>
                      <a:r>
                        <a:rPr kumimoji="1" lang="en-US" altLang="ja-JP" sz="1200" u="none" strike="noStrike" baseline="0" dirty="0" smtClean="0">
                          <a:solidFill>
                            <a:schemeClr val="tx1"/>
                          </a:solidFill>
                        </a:rPr>
                        <a:t>-</a:t>
                      </a:r>
                      <a:r>
                        <a:rPr kumimoji="1" lang="ja-JP" altLang="en-US" sz="1200" u="none" strike="noStrike" baseline="0" dirty="0" smtClean="0">
                          <a:solidFill>
                            <a:schemeClr val="tx1"/>
                          </a:solidFill>
                        </a:rPr>
                        <a:t>御堂筋らしい落ち着きのある色彩や素材による質の高い外観を誘導</a:t>
                      </a:r>
                      <a:endParaRPr kumimoji="1" lang="en-US" altLang="ja-JP" sz="1200" u="none" strike="noStrike" baseline="0" dirty="0" smtClean="0">
                        <a:solidFill>
                          <a:schemeClr val="tx1"/>
                        </a:solidFill>
                      </a:endParaRPr>
                    </a:p>
                    <a:p>
                      <a:pPr marL="0" marR="0" indent="0" algn="l" defTabSz="914400" rtl="0" eaLnBrk="1" fontAlgn="auto" latinLnBrk="0" hangingPunct="1">
                        <a:lnSpc>
                          <a:spcPts val="1300"/>
                        </a:lnSpc>
                        <a:spcBef>
                          <a:spcPts val="0"/>
                        </a:spcBef>
                        <a:spcAft>
                          <a:spcPts val="0"/>
                        </a:spcAft>
                        <a:buClrTx/>
                        <a:buSzTx/>
                        <a:buFontTx/>
                        <a:buNone/>
                        <a:tabLst/>
                        <a:defRPr/>
                      </a:pPr>
                      <a:r>
                        <a:rPr kumimoji="1" lang="en-US" altLang="ja-JP" sz="1200" u="none" strike="noStrike" baseline="0" dirty="0" smtClean="0">
                          <a:solidFill>
                            <a:schemeClr val="tx1"/>
                          </a:solidFill>
                        </a:rPr>
                        <a:t>-</a:t>
                      </a:r>
                      <a:r>
                        <a:rPr kumimoji="1" lang="ja-JP" altLang="en-US" sz="1200" u="none" strike="noStrike" baseline="0" dirty="0" smtClean="0">
                          <a:solidFill>
                            <a:schemeClr val="tx1"/>
                          </a:solidFill>
                        </a:rPr>
                        <a:t>建物の低層部への店舗等の積極誘導</a:t>
                      </a:r>
                      <a:endParaRPr kumimoji="1" lang="en-US" altLang="ja-JP" sz="1200" u="none" strike="noStrike" baseline="0" dirty="0" smtClean="0">
                        <a:solidFill>
                          <a:schemeClr val="tx1"/>
                        </a:solidFill>
                      </a:endParaRPr>
                    </a:p>
                    <a:p>
                      <a:pPr marL="0" marR="0" indent="0" algn="l" defTabSz="914400" rtl="0" eaLnBrk="1" fontAlgn="auto" latinLnBrk="0" hangingPunct="1">
                        <a:lnSpc>
                          <a:spcPts val="1300"/>
                        </a:lnSpc>
                        <a:spcBef>
                          <a:spcPts val="0"/>
                        </a:spcBef>
                        <a:spcAft>
                          <a:spcPts val="0"/>
                        </a:spcAft>
                        <a:buClrTx/>
                        <a:buSzTx/>
                        <a:buFontTx/>
                        <a:buNone/>
                        <a:tabLst/>
                        <a:defRPr/>
                      </a:pPr>
                      <a:r>
                        <a:rPr kumimoji="1" lang="ja-JP" altLang="en-US" sz="1200" u="none" strike="noStrike" baseline="0" dirty="0" smtClean="0"/>
                        <a:t>・民間主体によるセットバック部分等でのにぎわい創造実証事業の実施（</a:t>
                      </a:r>
                      <a:r>
                        <a:rPr kumimoji="1" lang="en-US" altLang="ja-JP" sz="1200" u="none" strike="noStrike" baseline="0" dirty="0" smtClean="0"/>
                        <a:t>2013</a:t>
                      </a:r>
                      <a:r>
                        <a:rPr kumimoji="1" lang="ja-JP" altLang="en-US" sz="1200" u="none" strike="noStrike" baseline="0" dirty="0" smtClean="0"/>
                        <a:t>年度）と利活用に関する官民のルールづくり（</a:t>
                      </a:r>
                      <a:r>
                        <a:rPr kumimoji="1" lang="en-US" altLang="ja-JP" sz="1200" u="none" strike="noStrike" baseline="0" dirty="0" smtClean="0"/>
                        <a:t>2014.7)</a:t>
                      </a:r>
                    </a:p>
                    <a:p>
                      <a:pPr marL="0" marR="0" indent="0" algn="l" defTabSz="914400" rtl="0" eaLnBrk="1" fontAlgn="auto" latinLnBrk="0" hangingPunct="1">
                        <a:lnSpc>
                          <a:spcPts val="1300"/>
                        </a:lnSpc>
                        <a:spcBef>
                          <a:spcPts val="0"/>
                        </a:spcBef>
                        <a:spcAft>
                          <a:spcPts val="0"/>
                        </a:spcAft>
                        <a:buClrTx/>
                        <a:buSzTx/>
                        <a:buFontTx/>
                        <a:buNone/>
                        <a:tabLst/>
                        <a:defRPr/>
                      </a:pPr>
                      <a:r>
                        <a:rPr kumimoji="1" lang="ja-JP" altLang="en-US" sz="1200" u="none" strike="noStrike" baseline="0" dirty="0" smtClean="0"/>
                        <a:t>・既存ビル等を対象としたにぎわい空間創出補助制度の確立（</a:t>
                      </a:r>
                      <a:r>
                        <a:rPr kumimoji="1" lang="en-US" altLang="ja-JP" sz="1200" u="none" strike="noStrike" baseline="0" dirty="0" smtClean="0"/>
                        <a:t>2014.7</a:t>
                      </a:r>
                      <a:r>
                        <a:rPr kumimoji="1" lang="ja-JP" altLang="en-US" sz="1200" u="none" strike="noStrike" baseline="0" dirty="0" smtClean="0"/>
                        <a:t>）</a:t>
                      </a:r>
                      <a:endParaRPr kumimoji="1" lang="en-US" altLang="ja-JP" sz="1200" u="none" strike="noStrike" baseline="0" dirty="0" smtClean="0"/>
                    </a:p>
                    <a:p>
                      <a:pPr marL="0" marR="0" indent="0" algn="l" defTabSz="914400" rtl="0" eaLnBrk="1" fontAlgn="auto" latinLnBrk="0" hangingPunct="1">
                        <a:lnSpc>
                          <a:spcPts val="1300"/>
                        </a:lnSpc>
                        <a:spcBef>
                          <a:spcPts val="0"/>
                        </a:spcBef>
                        <a:spcAft>
                          <a:spcPts val="0"/>
                        </a:spcAft>
                        <a:buClrTx/>
                        <a:buSzTx/>
                        <a:buFontTx/>
                        <a:buNone/>
                        <a:tabLst/>
                        <a:defRPr/>
                      </a:pPr>
                      <a:endParaRPr kumimoji="1" lang="en-US" altLang="ja-JP" sz="1200" u="none" strike="noStrike" baseline="0" dirty="0" smtClean="0"/>
                    </a:p>
                    <a:p>
                      <a:pPr marL="0" marR="0" indent="0" algn="l" defTabSz="914400" rtl="0" eaLnBrk="1" fontAlgn="auto" latinLnBrk="0" hangingPunct="1">
                        <a:lnSpc>
                          <a:spcPts val="1300"/>
                        </a:lnSpc>
                        <a:spcBef>
                          <a:spcPts val="0"/>
                        </a:spcBef>
                        <a:spcAft>
                          <a:spcPts val="0"/>
                        </a:spcAft>
                        <a:buClrTx/>
                        <a:buSzTx/>
                        <a:buFontTx/>
                        <a:buNone/>
                        <a:tabLst/>
                        <a:defRPr/>
                      </a:pPr>
                      <a:r>
                        <a:rPr kumimoji="1" lang="ja-JP" altLang="en-US" sz="1200" u="none" strike="noStrike" baseline="0" dirty="0" smtClean="0"/>
                        <a:t>（別紙参照）</a:t>
                      </a:r>
                      <a:endParaRPr kumimoji="1" lang="en-US" altLang="ja-JP" sz="1200" u="none" strike="noStrike" baseline="0" dirty="0" smtClean="0">
                        <a:solidFill>
                          <a:schemeClr val="tx1"/>
                        </a:solidFill>
                      </a:endParaRPr>
                    </a:p>
                  </a:txBody>
                  <a:tcPr marR="36000"/>
                </a:tc>
                <a:tc>
                  <a:txBody>
                    <a:bodyPr/>
                    <a:lstStyle/>
                    <a:p>
                      <a:pPr marL="0" marR="0" indent="0" algn="l" defTabSz="914400" rtl="0" eaLnBrk="1" fontAlgn="auto" latinLnBrk="0" hangingPunct="1">
                        <a:lnSpc>
                          <a:spcPts val="1300"/>
                        </a:lnSpc>
                        <a:spcBef>
                          <a:spcPts val="0"/>
                        </a:spcBef>
                        <a:spcAft>
                          <a:spcPts val="0"/>
                        </a:spcAft>
                        <a:buClrTx/>
                        <a:buSzTx/>
                        <a:buFontTx/>
                        <a:buNone/>
                        <a:tabLst/>
                        <a:defRPr/>
                      </a:pPr>
                      <a:r>
                        <a:rPr kumimoji="1" lang="ja-JP" altLang="en-US" sz="1200" u="none" dirty="0" smtClean="0">
                          <a:solidFill>
                            <a:schemeClr val="tx1"/>
                          </a:solidFill>
                        </a:rPr>
                        <a:t>・</a:t>
                      </a:r>
                      <a:r>
                        <a:rPr kumimoji="1" lang="en-US" altLang="ja-JP" sz="1200" u="none" dirty="0" smtClean="0">
                          <a:solidFill>
                            <a:schemeClr val="tx1"/>
                          </a:solidFill>
                        </a:rPr>
                        <a:t>2014</a:t>
                      </a:r>
                      <a:r>
                        <a:rPr kumimoji="1" lang="ja-JP" altLang="en-US" sz="1200" u="none" dirty="0" smtClean="0">
                          <a:solidFill>
                            <a:schemeClr val="tx1"/>
                          </a:solidFill>
                        </a:rPr>
                        <a:t>年の地区計画の変更以降、これまで御堂筋沿道ビル６件の建替え、ビル１階のにぎわいづくりの誘導</a:t>
                      </a:r>
                      <a:endParaRPr kumimoji="1" lang="en-US" altLang="ja-JP" sz="1200" u="none" dirty="0" smtClean="0">
                        <a:solidFill>
                          <a:schemeClr val="tx1"/>
                        </a:solidFill>
                      </a:endParaRPr>
                    </a:p>
                    <a:p>
                      <a:pPr marL="0" marR="0" indent="0" algn="l" defTabSz="914400" rtl="0" eaLnBrk="1" fontAlgn="auto" latinLnBrk="0" hangingPunct="1">
                        <a:lnSpc>
                          <a:spcPts val="1300"/>
                        </a:lnSpc>
                        <a:spcBef>
                          <a:spcPts val="0"/>
                        </a:spcBef>
                        <a:spcAft>
                          <a:spcPts val="0"/>
                        </a:spcAft>
                        <a:buClrTx/>
                        <a:buSzTx/>
                        <a:buFontTx/>
                        <a:buNone/>
                        <a:tabLst/>
                        <a:defRPr/>
                      </a:pPr>
                      <a:endParaRPr kumimoji="1" lang="en-US" altLang="ja-JP" sz="1200" u="sng" dirty="0" smtClean="0"/>
                    </a:p>
                    <a:p>
                      <a:pPr algn="l">
                        <a:lnSpc>
                          <a:spcPts val="1300"/>
                        </a:lnSpc>
                      </a:pPr>
                      <a:endParaRPr kumimoji="1" lang="en-US" altLang="ja-JP" sz="1200" b="0" u="none" dirty="0" smtClean="0">
                        <a:solidFill>
                          <a:schemeClr val="tx1"/>
                        </a:solidFill>
                      </a:endParaRPr>
                    </a:p>
                  </a:txBody>
                  <a:tcPr/>
                </a:tc>
              </a:tr>
            </a:tbl>
          </a:graphicData>
        </a:graphic>
      </p:graphicFrame>
      <p:sp>
        <p:nvSpPr>
          <p:cNvPr id="7" name="テキスト ボックス 6"/>
          <p:cNvSpPr txBox="1"/>
          <p:nvPr/>
        </p:nvSpPr>
        <p:spPr>
          <a:xfrm>
            <a:off x="8388424" y="0"/>
            <a:ext cx="755576" cy="307777"/>
          </a:xfrm>
          <a:prstGeom prst="rect">
            <a:avLst/>
          </a:prstGeom>
          <a:noFill/>
        </p:spPr>
        <p:txBody>
          <a:bodyPr wrap="square" rtlCol="0">
            <a:spAutoFit/>
          </a:bodyPr>
          <a:lstStyle/>
          <a:p>
            <a:r>
              <a:rPr lang="en-US" altLang="ja-JP" sz="1400" dirty="0" smtClean="0"/>
              <a:t>D(111)</a:t>
            </a:r>
            <a:endParaRPr kumimoji="1" lang="en-US" altLang="ja-JP" sz="1400" dirty="0" smtClean="0"/>
          </a:p>
        </p:txBody>
      </p:sp>
      <p:sp>
        <p:nvSpPr>
          <p:cNvPr id="8" name="テキスト ボックス 7"/>
          <p:cNvSpPr txBox="1"/>
          <p:nvPr/>
        </p:nvSpPr>
        <p:spPr>
          <a:xfrm>
            <a:off x="0" y="0"/>
            <a:ext cx="8388424" cy="338554"/>
          </a:xfrm>
          <a:prstGeom prst="rect">
            <a:avLst/>
          </a:prstGeom>
          <a:noFill/>
        </p:spPr>
        <p:txBody>
          <a:bodyPr wrap="square" rtlCol="0">
            <a:spAutoFit/>
          </a:bodyPr>
          <a:lstStyle/>
          <a:p>
            <a:r>
              <a:rPr kumimoji="1" lang="ja-JP" altLang="en-US" sz="1600" u="sng" dirty="0" smtClean="0"/>
              <a:t>御堂筋のあり方の抜本的な見直し</a:t>
            </a:r>
            <a:endParaRPr kumimoji="1" lang="en-US" altLang="ja-JP" sz="1600" u="sng" dirty="0" smtClean="0"/>
          </a:p>
        </p:txBody>
      </p:sp>
      <p:sp>
        <p:nvSpPr>
          <p:cNvPr id="10" name="スライド番号プレースホルダ 7"/>
          <p:cNvSpPr>
            <a:spLocks noGrp="1"/>
          </p:cNvSpPr>
          <p:nvPr>
            <p:ph type="sldNum" sz="quarter" idx="12"/>
          </p:nvPr>
        </p:nvSpPr>
        <p:spPr>
          <a:xfrm>
            <a:off x="8407474" y="6669360"/>
            <a:ext cx="720080" cy="188640"/>
          </a:xfrm>
        </p:spPr>
        <p:txBody>
          <a:bodyPr/>
          <a:lstStyle/>
          <a:p>
            <a:fld id="{37DF3D28-AB8B-4FA3-9889-62BC13DBBFA9}" type="slidenum">
              <a:rPr kumimoji="1" lang="en-US" altLang="ja-JP" smtClean="0"/>
              <a:t>223</a:t>
            </a:fld>
            <a:endParaRPr kumimoji="1" lang="ja-JP" altLang="en-US" dirty="0"/>
          </a:p>
        </p:txBody>
      </p:sp>
    </p:spTree>
    <p:extLst>
      <p:ext uri="{BB962C8B-B14F-4D97-AF65-F5344CB8AC3E}">
        <p14:creationId xmlns:p14="http://schemas.microsoft.com/office/powerpoint/2010/main" val="4107529049"/>
      </p:ext>
    </p:extLst>
  </p:cSld>
  <p:clrMapOvr>
    <a:masterClrMapping/>
  </p:clrMapOvr>
  <p:timing>
    <p:tnLst>
      <p:par>
        <p:cTn id="1" dur="indefinite" restart="never" nodeType="tmRoot"/>
      </p:par>
    </p:tnLst>
  </p:timing>
</p:sld>
</file>

<file path=ppt/slides/slide2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9" name="Rectangle 2"/>
          <p:cNvSpPr txBox="1">
            <a:spLocks noChangeArrowheads="1"/>
          </p:cNvSpPr>
          <p:nvPr/>
        </p:nvSpPr>
        <p:spPr bwMode="auto">
          <a:xfrm>
            <a:off x="0" y="0"/>
            <a:ext cx="9144000" cy="235435"/>
          </a:xfrm>
          <a:prstGeom prst="rect">
            <a:avLst/>
          </a:prstGeom>
          <a:gradFill rotWithShape="1">
            <a:gsLst>
              <a:gs pos="0">
                <a:srgbClr val="000066"/>
              </a:gs>
              <a:gs pos="50000">
                <a:srgbClr val="0000FF"/>
              </a:gs>
              <a:gs pos="100000">
                <a:srgbClr val="000066"/>
              </a:gs>
            </a:gsLst>
            <a:lin ang="5400000" scaled="1"/>
          </a:gradFill>
          <a:ln w="9525">
            <a:noFill/>
            <a:miter lim="800000"/>
            <a:headEnd/>
            <a:tailEnd/>
          </a:ln>
        </p:spPr>
        <p:txBody>
          <a:bodyPr vert="horz" wrap="square" lIns="65306" tIns="32653" rIns="65306" bIns="32653" numCol="1" anchor="ctr" anchorCtr="0" compatLnSpc="1">
            <a:prstTxWarp prst="textNoShape">
              <a:avLst/>
            </a:prstTxWarp>
          </a:bodyPr>
          <a:lstStyle/>
          <a:p>
            <a:r>
              <a:rPr lang="ja-JP" altLang="en-US" sz="1100" dirty="0">
                <a:solidFill>
                  <a:schemeClr val="bg1"/>
                </a:solidFill>
                <a:latin typeface="HGP創英角ｺﾞｼｯｸUB" pitchFamily="50" charset="-128"/>
                <a:ea typeface="HGP創英角ｺﾞｼｯｸUB" pitchFamily="50" charset="-128"/>
              </a:rPr>
              <a:t>御堂筋</a:t>
            </a:r>
            <a:r>
              <a:rPr lang="ja-JP" altLang="en-US" sz="1100" dirty="0" smtClean="0">
                <a:solidFill>
                  <a:schemeClr val="bg1"/>
                </a:solidFill>
                <a:latin typeface="HGP創英角ｺﾞｼｯｸUB" pitchFamily="50" charset="-128"/>
                <a:ea typeface="HGP創英角ｺﾞｼｯｸUB" pitchFamily="50" charset="-128"/>
              </a:rPr>
              <a:t>のあり方の抜本的な見直し　</a:t>
            </a:r>
            <a:r>
              <a:rPr lang="ja-JP" altLang="en-US" sz="1000" dirty="0" smtClean="0">
                <a:solidFill>
                  <a:schemeClr val="bg1"/>
                </a:solidFill>
                <a:latin typeface="HGP創英角ｺﾞｼｯｸUB" pitchFamily="50" charset="-128"/>
                <a:ea typeface="HGP創英角ｺﾞｼｯｸUB" pitchFamily="50" charset="-128"/>
              </a:rPr>
              <a:t>～何をどう改革したか（</a:t>
            </a:r>
            <a:r>
              <a:rPr lang="en-US" altLang="ja-JP" sz="1000" dirty="0" smtClean="0">
                <a:solidFill>
                  <a:schemeClr val="bg1"/>
                </a:solidFill>
                <a:latin typeface="HGP創英角ｺﾞｼｯｸUB" pitchFamily="50" charset="-128"/>
                <a:ea typeface="HGP創英角ｺﾞｼｯｸUB" pitchFamily="50" charset="-128"/>
              </a:rPr>
              <a:t>What</a:t>
            </a:r>
            <a:r>
              <a:rPr lang="ja-JP" altLang="en-US" sz="1000" dirty="0" smtClean="0">
                <a:solidFill>
                  <a:schemeClr val="bg1"/>
                </a:solidFill>
                <a:latin typeface="HGP創英角ｺﾞｼｯｸUB" pitchFamily="50" charset="-128"/>
                <a:ea typeface="HGP創英角ｺﾞｼｯｸUB" pitchFamily="50" charset="-128"/>
              </a:rPr>
              <a:t>）～</a:t>
            </a:r>
            <a:endParaRPr lang="en-US" altLang="ja-JP" sz="1000" dirty="0" smtClean="0">
              <a:solidFill>
                <a:schemeClr val="bg1"/>
              </a:solidFill>
              <a:latin typeface="HGP創英角ｺﾞｼｯｸUB" pitchFamily="50" charset="-128"/>
              <a:ea typeface="HGP創英角ｺﾞｼｯｸUB" pitchFamily="50" charset="-128"/>
            </a:endParaRPr>
          </a:p>
        </p:txBody>
      </p:sp>
      <p:sp>
        <p:nvSpPr>
          <p:cNvPr id="915" name="テキスト ボックス 27"/>
          <p:cNvSpPr txBox="1">
            <a:spLocks noChangeArrowheads="1"/>
          </p:cNvSpPr>
          <p:nvPr/>
        </p:nvSpPr>
        <p:spPr bwMode="auto">
          <a:xfrm>
            <a:off x="3000371" y="3078131"/>
            <a:ext cx="1646548" cy="158277"/>
          </a:xfrm>
          <a:prstGeom prst="rect">
            <a:avLst/>
          </a:prstGeom>
          <a:noFill/>
          <a:ln w="9525">
            <a:noFill/>
            <a:miter lim="800000"/>
            <a:headEnd/>
            <a:tailEnd/>
          </a:ln>
        </p:spPr>
        <p:txBody>
          <a:bodyPr lIns="65306" tIns="32653" rIns="65306" bIns="32653">
            <a:spAutoFit/>
          </a:bodyPr>
          <a:lstStyle/>
          <a:p>
            <a:pPr algn="ctr"/>
            <a:r>
              <a:rPr lang="ja-JP" altLang="en-US" sz="600" dirty="0">
                <a:solidFill>
                  <a:srgbClr val="000000"/>
                </a:solidFill>
                <a:latin typeface="HG丸ｺﾞｼｯｸM-PRO" pitchFamily="50" charset="-128"/>
                <a:ea typeface="HG丸ｺﾞｼｯｸM-PRO" pitchFamily="50" charset="-128"/>
              </a:rPr>
              <a:t>＊金融系店舗、カフェ、コンビニ等が多い</a:t>
            </a:r>
          </a:p>
        </p:txBody>
      </p:sp>
      <p:sp>
        <p:nvSpPr>
          <p:cNvPr id="678" name="テキスト ボックス 2055"/>
          <p:cNvSpPr txBox="1">
            <a:spLocks noChangeArrowheads="1"/>
          </p:cNvSpPr>
          <p:nvPr/>
        </p:nvSpPr>
        <p:spPr bwMode="auto">
          <a:xfrm>
            <a:off x="3119333" y="1165381"/>
            <a:ext cx="2010573" cy="149074"/>
          </a:xfrm>
          <a:prstGeom prst="rect">
            <a:avLst/>
          </a:pr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lIns="771336" tIns="12856" rIns="771336" bIns="12856" anchor="ctr">
            <a:spAutoFit/>
          </a:bodyPr>
          <a:lstStyle>
            <a:defPPr>
              <a:defRPr lang="ja-JP"/>
            </a:defPPr>
            <a:lvl1pPr algn="ctr">
              <a:defRPr sz="1000">
                <a:latin typeface="+mn-ea"/>
                <a:ea typeface="+mn-ea"/>
              </a:defRPr>
            </a:lvl1pPr>
            <a:lvl2pPr>
              <a:defRPr>
                <a:solidFill>
                  <a:schemeClr val="lt1"/>
                </a:solidFill>
                <a:latin typeface="+mn-lt"/>
                <a:ea typeface="+mn-ea"/>
              </a:defRPr>
            </a:lvl2pPr>
            <a:lvl3pPr>
              <a:defRPr>
                <a:solidFill>
                  <a:schemeClr val="lt1"/>
                </a:solidFill>
                <a:latin typeface="+mn-lt"/>
                <a:ea typeface="+mn-ea"/>
              </a:defRPr>
            </a:lvl3pPr>
            <a:lvl4pPr>
              <a:defRPr>
                <a:solidFill>
                  <a:schemeClr val="lt1"/>
                </a:solidFill>
                <a:latin typeface="+mn-lt"/>
                <a:ea typeface="+mn-ea"/>
              </a:defRPr>
            </a:lvl4pPr>
            <a:lvl5pPr>
              <a:defRPr>
                <a:solidFill>
                  <a:schemeClr val="lt1"/>
                </a:solidFill>
                <a:latin typeface="+mn-lt"/>
                <a:ea typeface="+mn-ea"/>
              </a:defRPr>
            </a:lvl5pPr>
            <a:lvl6pPr>
              <a:defRPr>
                <a:solidFill>
                  <a:schemeClr val="lt1"/>
                </a:solidFill>
                <a:latin typeface="+mn-lt"/>
                <a:ea typeface="+mn-ea"/>
              </a:defRPr>
            </a:lvl6pPr>
            <a:lvl7pPr>
              <a:defRPr>
                <a:solidFill>
                  <a:schemeClr val="lt1"/>
                </a:solidFill>
                <a:latin typeface="+mn-lt"/>
                <a:ea typeface="+mn-ea"/>
              </a:defRPr>
            </a:lvl7pPr>
            <a:lvl8pPr>
              <a:defRPr>
                <a:solidFill>
                  <a:schemeClr val="lt1"/>
                </a:solidFill>
                <a:latin typeface="+mn-lt"/>
                <a:ea typeface="+mn-ea"/>
              </a:defRPr>
            </a:lvl8pPr>
            <a:lvl9pPr>
              <a:defRPr>
                <a:solidFill>
                  <a:schemeClr val="lt1"/>
                </a:solidFill>
                <a:latin typeface="+mn-lt"/>
                <a:ea typeface="+mn-ea"/>
              </a:defRPr>
            </a:lvl9pPr>
          </a:lstStyle>
          <a:p>
            <a:pPr algn="dist">
              <a:defRPr/>
            </a:pPr>
            <a:r>
              <a:rPr lang="ja-JP" altLang="en-US" sz="800" dirty="0" smtClean="0">
                <a:solidFill>
                  <a:schemeClr val="tx1"/>
                </a:solidFill>
              </a:rPr>
              <a:t>緩和前</a:t>
            </a:r>
            <a:endParaRPr lang="ja-JP" altLang="en-US" sz="800" dirty="0">
              <a:solidFill>
                <a:schemeClr val="tx1"/>
              </a:solidFill>
            </a:endParaRPr>
          </a:p>
        </p:txBody>
      </p:sp>
      <p:sp>
        <p:nvSpPr>
          <p:cNvPr id="679" name="テキスト ボックス 2055"/>
          <p:cNvSpPr txBox="1">
            <a:spLocks noChangeArrowheads="1"/>
          </p:cNvSpPr>
          <p:nvPr/>
        </p:nvSpPr>
        <p:spPr bwMode="auto">
          <a:xfrm>
            <a:off x="5303559" y="1164794"/>
            <a:ext cx="3806990" cy="149074"/>
          </a:xfrm>
          <a:prstGeom prst="rect">
            <a:avLst/>
          </a:pr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lIns="1542672" tIns="12856" rIns="1542672" bIns="12856" anchor="ctr">
            <a:spAutoFit/>
          </a:bodyPr>
          <a:lstStyle>
            <a:defPPr>
              <a:defRPr lang="ja-JP"/>
            </a:defPPr>
            <a:lvl1pPr algn="ctr">
              <a:defRPr sz="1000">
                <a:latin typeface="+mn-ea"/>
                <a:ea typeface="+mn-ea"/>
              </a:defRPr>
            </a:lvl1pPr>
            <a:lvl2pPr>
              <a:defRPr>
                <a:solidFill>
                  <a:schemeClr val="lt1"/>
                </a:solidFill>
                <a:latin typeface="+mn-lt"/>
                <a:ea typeface="+mn-ea"/>
              </a:defRPr>
            </a:lvl2pPr>
            <a:lvl3pPr>
              <a:defRPr>
                <a:solidFill>
                  <a:schemeClr val="lt1"/>
                </a:solidFill>
                <a:latin typeface="+mn-lt"/>
                <a:ea typeface="+mn-ea"/>
              </a:defRPr>
            </a:lvl3pPr>
            <a:lvl4pPr>
              <a:defRPr>
                <a:solidFill>
                  <a:schemeClr val="lt1"/>
                </a:solidFill>
                <a:latin typeface="+mn-lt"/>
                <a:ea typeface="+mn-ea"/>
              </a:defRPr>
            </a:lvl4pPr>
            <a:lvl5pPr>
              <a:defRPr>
                <a:solidFill>
                  <a:schemeClr val="lt1"/>
                </a:solidFill>
                <a:latin typeface="+mn-lt"/>
                <a:ea typeface="+mn-ea"/>
              </a:defRPr>
            </a:lvl5pPr>
            <a:lvl6pPr>
              <a:defRPr>
                <a:solidFill>
                  <a:schemeClr val="lt1"/>
                </a:solidFill>
                <a:latin typeface="+mn-lt"/>
                <a:ea typeface="+mn-ea"/>
              </a:defRPr>
            </a:lvl6pPr>
            <a:lvl7pPr>
              <a:defRPr>
                <a:solidFill>
                  <a:schemeClr val="lt1"/>
                </a:solidFill>
                <a:latin typeface="+mn-lt"/>
                <a:ea typeface="+mn-ea"/>
              </a:defRPr>
            </a:lvl7pPr>
            <a:lvl8pPr>
              <a:defRPr>
                <a:solidFill>
                  <a:schemeClr val="lt1"/>
                </a:solidFill>
                <a:latin typeface="+mn-lt"/>
                <a:ea typeface="+mn-ea"/>
              </a:defRPr>
            </a:lvl8pPr>
            <a:lvl9pPr>
              <a:defRPr>
                <a:solidFill>
                  <a:schemeClr val="lt1"/>
                </a:solidFill>
                <a:latin typeface="+mn-lt"/>
                <a:ea typeface="+mn-ea"/>
              </a:defRPr>
            </a:lvl9pPr>
          </a:lstStyle>
          <a:p>
            <a:pPr algn="dist">
              <a:defRPr/>
            </a:pPr>
            <a:r>
              <a:rPr lang="ja-JP" altLang="en-US" sz="800" dirty="0" smtClean="0">
                <a:solidFill>
                  <a:schemeClr val="tx1"/>
                </a:solidFill>
              </a:rPr>
              <a:t>緩和後</a:t>
            </a:r>
            <a:endParaRPr lang="ja-JP" altLang="en-US" sz="800" dirty="0">
              <a:solidFill>
                <a:schemeClr val="tx1"/>
              </a:solidFill>
            </a:endParaRPr>
          </a:p>
        </p:txBody>
      </p:sp>
      <p:sp>
        <p:nvSpPr>
          <p:cNvPr id="760" name="AutoShape 191"/>
          <p:cNvSpPr>
            <a:spLocks noChangeArrowheads="1"/>
          </p:cNvSpPr>
          <p:nvPr/>
        </p:nvSpPr>
        <p:spPr bwMode="auto">
          <a:xfrm>
            <a:off x="5178992" y="1689557"/>
            <a:ext cx="143317" cy="1185878"/>
          </a:xfrm>
          <a:prstGeom prst="rightArrow">
            <a:avLst>
              <a:gd name="adj1" fmla="val 50000"/>
              <a:gd name="adj2" fmla="val 49662"/>
            </a:avLst>
          </a:prstGeom>
          <a:solidFill>
            <a:schemeClr val="bg1">
              <a:lumMod val="65000"/>
            </a:schemeClr>
          </a:solidFill>
          <a:ln w="9525">
            <a:noFill/>
            <a:miter lim="800000"/>
            <a:headEnd/>
            <a:tailEnd/>
          </a:ln>
        </p:spPr>
        <p:txBody>
          <a:bodyPr wrap="none" lIns="65306" tIns="32653" rIns="65306" bIns="32653" anchor="ctr"/>
          <a:lstStyle/>
          <a:p>
            <a:pPr>
              <a:defRPr/>
            </a:pPr>
            <a:endParaRPr lang="ja-JP" altLang="en-US" sz="2300" dirty="0">
              <a:solidFill>
                <a:prstClr val="black"/>
              </a:solidFill>
              <a:ea typeface="ＭＳ Ｐゴシック" pitchFamily="50" charset="-128"/>
            </a:endParaRPr>
          </a:p>
        </p:txBody>
      </p:sp>
      <p:sp>
        <p:nvSpPr>
          <p:cNvPr id="761" name="フリーフォーム 760"/>
          <p:cNvSpPr/>
          <p:nvPr/>
        </p:nvSpPr>
        <p:spPr bwMode="auto">
          <a:xfrm>
            <a:off x="7848405" y="2995527"/>
            <a:ext cx="0" cy="224406"/>
          </a:xfrm>
          <a:custGeom>
            <a:avLst/>
            <a:gdLst>
              <a:gd name="connsiteX0" fmla="*/ 0 w 0"/>
              <a:gd name="connsiteY0" fmla="*/ 0 h 460375"/>
              <a:gd name="connsiteX1" fmla="*/ 0 w 0"/>
              <a:gd name="connsiteY1" fmla="*/ 460375 h 460375"/>
            </a:gdLst>
            <a:ahLst/>
            <a:cxnLst>
              <a:cxn ang="0">
                <a:pos x="connsiteX0" y="connsiteY0"/>
              </a:cxn>
              <a:cxn ang="0">
                <a:pos x="connsiteX1" y="connsiteY1"/>
              </a:cxn>
            </a:cxnLst>
            <a:rect l="l" t="t" r="r" b="b"/>
            <a:pathLst>
              <a:path h="460375">
                <a:moveTo>
                  <a:pt x="0" y="0"/>
                </a:moveTo>
                <a:lnTo>
                  <a:pt x="0" y="460375"/>
                </a:lnTo>
              </a:path>
            </a:pathLst>
          </a:custGeom>
          <a:noFill/>
          <a:ln w="9525">
            <a:solidFill>
              <a:schemeClr val="tx1"/>
            </a:solidFill>
            <a:prstDash val="dashDot"/>
          </a:ln>
        </p:spPr>
        <p:style>
          <a:lnRef idx="2">
            <a:schemeClr val="accent1">
              <a:shade val="50000"/>
            </a:schemeClr>
          </a:lnRef>
          <a:fillRef idx="1">
            <a:schemeClr val="accent1"/>
          </a:fillRef>
          <a:effectRef idx="0">
            <a:schemeClr val="accent1"/>
          </a:effectRef>
          <a:fontRef idx="minor">
            <a:schemeClr val="lt1"/>
          </a:fontRef>
        </p:style>
        <p:txBody>
          <a:bodyPr lIns="65306" tIns="32653" rIns="65306" bIns="32653" anchor="ctr"/>
          <a:lstStyle/>
          <a:p>
            <a:pPr algn="ctr">
              <a:defRPr/>
            </a:pPr>
            <a:endParaRPr lang="ja-JP" altLang="en-US" sz="2300" dirty="0">
              <a:solidFill>
                <a:prstClr val="white"/>
              </a:solidFill>
            </a:endParaRPr>
          </a:p>
        </p:txBody>
      </p:sp>
      <p:sp>
        <p:nvSpPr>
          <p:cNvPr id="762" name="フリーフォーム 761"/>
          <p:cNvSpPr/>
          <p:nvPr/>
        </p:nvSpPr>
        <p:spPr bwMode="auto">
          <a:xfrm>
            <a:off x="8955566" y="3002286"/>
            <a:ext cx="0" cy="224406"/>
          </a:xfrm>
          <a:custGeom>
            <a:avLst/>
            <a:gdLst>
              <a:gd name="connsiteX0" fmla="*/ 0 w 0"/>
              <a:gd name="connsiteY0" fmla="*/ 0 h 460375"/>
              <a:gd name="connsiteX1" fmla="*/ 0 w 0"/>
              <a:gd name="connsiteY1" fmla="*/ 460375 h 460375"/>
            </a:gdLst>
            <a:ahLst/>
            <a:cxnLst>
              <a:cxn ang="0">
                <a:pos x="connsiteX0" y="connsiteY0"/>
              </a:cxn>
              <a:cxn ang="0">
                <a:pos x="connsiteX1" y="connsiteY1"/>
              </a:cxn>
            </a:cxnLst>
            <a:rect l="l" t="t" r="r" b="b"/>
            <a:pathLst>
              <a:path h="460375">
                <a:moveTo>
                  <a:pt x="0" y="0"/>
                </a:moveTo>
                <a:lnTo>
                  <a:pt x="0" y="460375"/>
                </a:lnTo>
              </a:path>
            </a:pathLst>
          </a:custGeom>
          <a:noFill/>
          <a:ln w="9525">
            <a:solidFill>
              <a:schemeClr val="tx1"/>
            </a:solidFill>
            <a:prstDash val="dashDot"/>
          </a:ln>
        </p:spPr>
        <p:style>
          <a:lnRef idx="2">
            <a:schemeClr val="accent1">
              <a:shade val="50000"/>
            </a:schemeClr>
          </a:lnRef>
          <a:fillRef idx="1">
            <a:schemeClr val="accent1"/>
          </a:fillRef>
          <a:effectRef idx="0">
            <a:schemeClr val="accent1"/>
          </a:effectRef>
          <a:fontRef idx="minor">
            <a:schemeClr val="lt1"/>
          </a:fontRef>
        </p:style>
        <p:txBody>
          <a:bodyPr lIns="65306" tIns="32653" rIns="65306" bIns="32653" anchor="ctr"/>
          <a:lstStyle/>
          <a:p>
            <a:pPr algn="ctr">
              <a:defRPr/>
            </a:pPr>
            <a:endParaRPr lang="ja-JP" altLang="en-US" sz="2300" dirty="0">
              <a:solidFill>
                <a:prstClr val="white"/>
              </a:solidFill>
            </a:endParaRPr>
          </a:p>
        </p:txBody>
      </p:sp>
      <p:pic>
        <p:nvPicPr>
          <p:cNvPr id="763" name="Picture 5"/>
          <p:cNvPicPr>
            <a:picLocks noChangeAspect="1" noChangeArrowheads="1"/>
          </p:cNvPicPr>
          <p:nvPr/>
        </p:nvPicPr>
        <p:blipFill>
          <a:blip r:embed="rId2" cstate="screen"/>
          <a:srcRect/>
          <a:stretch>
            <a:fillRect/>
          </a:stretch>
        </p:blipFill>
        <p:spPr bwMode="auto">
          <a:xfrm>
            <a:off x="7948432" y="2686979"/>
            <a:ext cx="190816" cy="313692"/>
          </a:xfrm>
          <a:prstGeom prst="rect">
            <a:avLst/>
          </a:prstGeom>
          <a:noFill/>
          <a:ln w="9525">
            <a:noFill/>
            <a:miter lim="800000"/>
            <a:headEnd/>
            <a:tailEnd/>
          </a:ln>
        </p:spPr>
      </p:pic>
      <p:sp>
        <p:nvSpPr>
          <p:cNvPr id="764" name="フリーフォーム 763"/>
          <p:cNvSpPr/>
          <p:nvPr/>
        </p:nvSpPr>
        <p:spPr bwMode="auto">
          <a:xfrm>
            <a:off x="7853811" y="2995527"/>
            <a:ext cx="1097699" cy="9462"/>
          </a:xfrm>
          <a:custGeom>
            <a:avLst/>
            <a:gdLst>
              <a:gd name="connsiteX0" fmla="*/ 0 w 1869282"/>
              <a:gd name="connsiteY0" fmla="*/ 2381 h 16668"/>
              <a:gd name="connsiteX1" fmla="*/ 359569 w 1869282"/>
              <a:gd name="connsiteY1" fmla="*/ 2381 h 16668"/>
              <a:gd name="connsiteX2" fmla="*/ 359569 w 1869282"/>
              <a:gd name="connsiteY2" fmla="*/ 16668 h 16668"/>
              <a:gd name="connsiteX3" fmla="*/ 538163 w 1869282"/>
              <a:gd name="connsiteY3" fmla="*/ 16668 h 16668"/>
              <a:gd name="connsiteX4" fmla="*/ 538163 w 1869282"/>
              <a:gd name="connsiteY4" fmla="*/ 2381 h 16668"/>
              <a:gd name="connsiteX5" fmla="*/ 702469 w 1869282"/>
              <a:gd name="connsiteY5" fmla="*/ 2381 h 16668"/>
              <a:gd name="connsiteX6" fmla="*/ 702469 w 1869282"/>
              <a:gd name="connsiteY6" fmla="*/ 16668 h 16668"/>
              <a:gd name="connsiteX7" fmla="*/ 1204913 w 1869282"/>
              <a:gd name="connsiteY7" fmla="*/ 16668 h 16668"/>
              <a:gd name="connsiteX8" fmla="*/ 1204913 w 1869282"/>
              <a:gd name="connsiteY8" fmla="*/ 0 h 16668"/>
              <a:gd name="connsiteX9" fmla="*/ 1333500 w 1869282"/>
              <a:gd name="connsiteY9" fmla="*/ 0 h 16668"/>
              <a:gd name="connsiteX10" fmla="*/ 1333500 w 1869282"/>
              <a:gd name="connsiteY10" fmla="*/ 14287 h 16668"/>
              <a:gd name="connsiteX11" fmla="*/ 1512094 w 1869282"/>
              <a:gd name="connsiteY11" fmla="*/ 14287 h 16668"/>
              <a:gd name="connsiteX12" fmla="*/ 1512094 w 1869282"/>
              <a:gd name="connsiteY12" fmla="*/ 2381 h 16668"/>
              <a:gd name="connsiteX13" fmla="*/ 1583532 w 1869282"/>
              <a:gd name="connsiteY13" fmla="*/ 2381 h 16668"/>
              <a:gd name="connsiteX14" fmla="*/ 1728788 w 1869282"/>
              <a:gd name="connsiteY14" fmla="*/ 2381 h 16668"/>
              <a:gd name="connsiteX15" fmla="*/ 1869282 w 1869282"/>
              <a:gd name="connsiteY15" fmla="*/ 2381 h 16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69282" h="16668">
                <a:moveTo>
                  <a:pt x="0" y="2381"/>
                </a:moveTo>
                <a:lnTo>
                  <a:pt x="359569" y="2381"/>
                </a:lnTo>
                <a:lnTo>
                  <a:pt x="359569" y="16668"/>
                </a:lnTo>
                <a:lnTo>
                  <a:pt x="538163" y="16668"/>
                </a:lnTo>
                <a:lnTo>
                  <a:pt x="538163" y="2381"/>
                </a:lnTo>
                <a:lnTo>
                  <a:pt x="702469" y="2381"/>
                </a:lnTo>
                <a:lnTo>
                  <a:pt x="702469" y="16668"/>
                </a:lnTo>
                <a:lnTo>
                  <a:pt x="1204913" y="16668"/>
                </a:lnTo>
                <a:lnTo>
                  <a:pt x="1204913" y="0"/>
                </a:lnTo>
                <a:lnTo>
                  <a:pt x="1333500" y="0"/>
                </a:lnTo>
                <a:lnTo>
                  <a:pt x="1333500" y="14287"/>
                </a:lnTo>
                <a:lnTo>
                  <a:pt x="1512094" y="14287"/>
                </a:lnTo>
                <a:lnTo>
                  <a:pt x="1512094" y="2381"/>
                </a:lnTo>
                <a:lnTo>
                  <a:pt x="1583532" y="2381"/>
                </a:lnTo>
                <a:lnTo>
                  <a:pt x="1728788" y="2381"/>
                </a:lnTo>
                <a:lnTo>
                  <a:pt x="1869282" y="2381"/>
                </a:ln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65306" tIns="32653" rIns="65306" bIns="32653" anchor="ctr"/>
          <a:lstStyle/>
          <a:p>
            <a:pPr algn="ctr">
              <a:defRPr/>
            </a:pPr>
            <a:endParaRPr lang="ja-JP" altLang="en-US" sz="2300" dirty="0">
              <a:solidFill>
                <a:prstClr val="white"/>
              </a:solidFill>
            </a:endParaRPr>
          </a:p>
        </p:txBody>
      </p:sp>
      <p:sp>
        <p:nvSpPr>
          <p:cNvPr id="765" name="正方形/長方形 764"/>
          <p:cNvSpPr/>
          <p:nvPr/>
        </p:nvSpPr>
        <p:spPr bwMode="auto">
          <a:xfrm>
            <a:off x="7111648" y="1942439"/>
            <a:ext cx="736756" cy="888163"/>
          </a:xfrm>
          <a:prstGeom prst="rect">
            <a:avLst/>
          </a:prstGeom>
          <a:solidFill>
            <a:schemeClr val="bg1">
              <a:lumMod val="85000"/>
            </a:schemeClr>
          </a:solidFill>
        </p:spPr>
        <p:style>
          <a:lnRef idx="1">
            <a:schemeClr val="dk1"/>
          </a:lnRef>
          <a:fillRef idx="0">
            <a:schemeClr val="dk1"/>
          </a:fillRef>
          <a:effectRef idx="0">
            <a:schemeClr val="dk1"/>
          </a:effectRef>
          <a:fontRef idx="minor">
            <a:schemeClr val="tx1"/>
          </a:fontRef>
        </p:style>
        <p:txBody>
          <a:bodyPr lIns="65306" tIns="32653" rIns="65306" bIns="32653" anchor="ctr"/>
          <a:lstStyle/>
          <a:p>
            <a:pPr algn="ctr">
              <a:defRPr/>
            </a:pPr>
            <a:endParaRPr lang="ja-JP" altLang="en-US" sz="2300" dirty="0">
              <a:solidFill>
                <a:prstClr val="black"/>
              </a:solidFill>
            </a:endParaRPr>
          </a:p>
        </p:txBody>
      </p:sp>
      <p:pic>
        <p:nvPicPr>
          <p:cNvPr id="766" name="Picture 5"/>
          <p:cNvPicPr>
            <a:picLocks noChangeAspect="1" noChangeArrowheads="1"/>
          </p:cNvPicPr>
          <p:nvPr/>
        </p:nvPicPr>
        <p:blipFill>
          <a:blip r:embed="rId2" cstate="screen"/>
          <a:srcRect/>
          <a:stretch>
            <a:fillRect/>
          </a:stretch>
        </p:blipFill>
        <p:spPr bwMode="auto">
          <a:xfrm>
            <a:off x="8125888" y="2686979"/>
            <a:ext cx="190816" cy="313692"/>
          </a:xfrm>
          <a:prstGeom prst="rect">
            <a:avLst/>
          </a:prstGeom>
          <a:noFill/>
          <a:ln w="9525">
            <a:noFill/>
            <a:miter lim="800000"/>
            <a:headEnd/>
            <a:tailEnd/>
          </a:ln>
        </p:spPr>
      </p:pic>
      <p:pic>
        <p:nvPicPr>
          <p:cNvPr id="767" name="Picture 5"/>
          <p:cNvPicPr>
            <a:picLocks noChangeAspect="1" noChangeArrowheads="1"/>
          </p:cNvPicPr>
          <p:nvPr/>
        </p:nvPicPr>
        <p:blipFill>
          <a:blip r:embed="rId2" cstate="screen"/>
          <a:srcRect/>
          <a:stretch>
            <a:fillRect/>
          </a:stretch>
        </p:blipFill>
        <p:spPr bwMode="auto">
          <a:xfrm>
            <a:off x="8507347" y="2686979"/>
            <a:ext cx="190816" cy="313692"/>
          </a:xfrm>
          <a:prstGeom prst="rect">
            <a:avLst/>
          </a:prstGeom>
          <a:noFill/>
          <a:ln w="9525">
            <a:noFill/>
            <a:miter lim="800000"/>
            <a:headEnd/>
            <a:tailEnd/>
          </a:ln>
        </p:spPr>
      </p:pic>
      <p:pic>
        <p:nvPicPr>
          <p:cNvPr id="768" name="Picture 5"/>
          <p:cNvPicPr>
            <a:picLocks noChangeAspect="1" noChangeArrowheads="1"/>
          </p:cNvPicPr>
          <p:nvPr/>
        </p:nvPicPr>
        <p:blipFill>
          <a:blip r:embed="rId2" cstate="screen"/>
          <a:srcRect/>
          <a:stretch>
            <a:fillRect/>
          </a:stretch>
        </p:blipFill>
        <p:spPr bwMode="auto">
          <a:xfrm>
            <a:off x="8679213" y="2686979"/>
            <a:ext cx="190816" cy="313692"/>
          </a:xfrm>
          <a:prstGeom prst="rect">
            <a:avLst/>
          </a:prstGeom>
          <a:noFill/>
          <a:ln w="9525">
            <a:noFill/>
            <a:miter lim="800000"/>
            <a:headEnd/>
            <a:tailEnd/>
          </a:ln>
        </p:spPr>
      </p:pic>
      <p:sp>
        <p:nvSpPr>
          <p:cNvPr id="769" name="正方形/長方形 768"/>
          <p:cNvSpPr/>
          <p:nvPr/>
        </p:nvSpPr>
        <p:spPr bwMode="auto">
          <a:xfrm>
            <a:off x="7111648" y="2830601"/>
            <a:ext cx="736756" cy="166277"/>
          </a:xfrm>
          <a:prstGeom prst="rect">
            <a:avLst/>
          </a:prstGeom>
          <a:solidFill>
            <a:schemeClr val="accent6">
              <a:lumMod val="40000"/>
              <a:lumOff val="60000"/>
            </a:schemeClr>
          </a:solidFill>
        </p:spPr>
        <p:style>
          <a:lnRef idx="1">
            <a:schemeClr val="dk1"/>
          </a:lnRef>
          <a:fillRef idx="0">
            <a:schemeClr val="dk1"/>
          </a:fillRef>
          <a:effectRef idx="0">
            <a:schemeClr val="dk1"/>
          </a:effectRef>
          <a:fontRef idx="minor">
            <a:schemeClr val="tx1"/>
          </a:fontRef>
        </p:style>
        <p:txBody>
          <a:bodyPr lIns="65306" tIns="32653" rIns="65306" bIns="32653" anchor="ctr"/>
          <a:lstStyle/>
          <a:p>
            <a:pPr algn="ctr">
              <a:defRPr/>
            </a:pPr>
            <a:endParaRPr lang="ja-JP" altLang="en-US" sz="2300" dirty="0">
              <a:solidFill>
                <a:prstClr val="black"/>
              </a:solidFill>
            </a:endParaRPr>
          </a:p>
        </p:txBody>
      </p:sp>
      <p:cxnSp>
        <p:nvCxnSpPr>
          <p:cNvPr id="770" name="直線コネクタ 769"/>
          <p:cNvCxnSpPr>
            <a:stCxn id="769" idx="1"/>
            <a:endCxn id="769" idx="3"/>
          </p:cNvCxnSpPr>
          <p:nvPr/>
        </p:nvCxnSpPr>
        <p:spPr bwMode="auto">
          <a:xfrm>
            <a:off x="7111648" y="2913063"/>
            <a:ext cx="736756" cy="0"/>
          </a:xfrm>
          <a:prstGeom prst="line">
            <a:avLst/>
          </a:prstGeom>
          <a:noFill/>
          <a:ln w="31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cxnSp>
      <p:grpSp>
        <p:nvGrpSpPr>
          <p:cNvPr id="2" name="グループ化 683"/>
          <p:cNvGrpSpPr>
            <a:grpSpLocks noChangeAspect="1"/>
          </p:cNvGrpSpPr>
          <p:nvPr/>
        </p:nvGrpSpPr>
        <p:grpSpPr bwMode="auto">
          <a:xfrm>
            <a:off x="8799845" y="2961378"/>
            <a:ext cx="13930" cy="38049"/>
            <a:chOff x="9491663" y="3466966"/>
            <a:chExt cx="1009650" cy="2755900"/>
          </a:xfrm>
        </p:grpSpPr>
        <p:sp>
          <p:nvSpPr>
            <p:cNvPr id="772" name="Freeform 79"/>
            <p:cNvSpPr>
              <a:spLocks/>
            </p:cNvSpPr>
            <p:nvPr/>
          </p:nvSpPr>
          <p:spPr bwMode="auto">
            <a:xfrm>
              <a:off x="10221913" y="4962391"/>
              <a:ext cx="146050" cy="244475"/>
            </a:xfrm>
            <a:custGeom>
              <a:avLst/>
              <a:gdLst>
                <a:gd name="T0" fmla="*/ 2147483647 w 92"/>
                <a:gd name="T1" fmla="*/ 2147483647 h 154"/>
                <a:gd name="T2" fmla="*/ 2147483647 w 92"/>
                <a:gd name="T3" fmla="*/ 2147483647 h 154"/>
                <a:gd name="T4" fmla="*/ 2147483647 w 92"/>
                <a:gd name="T5" fmla="*/ 2147483647 h 154"/>
                <a:gd name="T6" fmla="*/ 2147483647 w 92"/>
                <a:gd name="T7" fmla="*/ 2147483647 h 154"/>
                <a:gd name="T8" fmla="*/ 2147483647 w 92"/>
                <a:gd name="T9" fmla="*/ 2147483647 h 154"/>
                <a:gd name="T10" fmla="*/ 2147483647 w 92"/>
                <a:gd name="T11" fmla="*/ 2147483647 h 154"/>
                <a:gd name="T12" fmla="*/ 2147483647 w 92"/>
                <a:gd name="T13" fmla="*/ 2147483647 h 154"/>
                <a:gd name="T14" fmla="*/ 2147483647 w 92"/>
                <a:gd name="T15" fmla="*/ 2147483647 h 154"/>
                <a:gd name="T16" fmla="*/ 2147483647 w 92"/>
                <a:gd name="T17" fmla="*/ 0 h 154"/>
                <a:gd name="T18" fmla="*/ 2147483647 w 92"/>
                <a:gd name="T19" fmla="*/ 2147483647 h 154"/>
                <a:gd name="T20" fmla="*/ 2147483647 w 92"/>
                <a:gd name="T21" fmla="*/ 2147483647 h 154"/>
                <a:gd name="T22" fmla="*/ 2147483647 w 92"/>
                <a:gd name="T23" fmla="*/ 2147483647 h 154"/>
                <a:gd name="T24" fmla="*/ 2147483647 w 92"/>
                <a:gd name="T25" fmla="*/ 2147483647 h 154"/>
                <a:gd name="T26" fmla="*/ 0 w 92"/>
                <a:gd name="T27" fmla="*/ 2147483647 h 154"/>
                <a:gd name="T28" fmla="*/ 2147483647 w 92"/>
                <a:gd name="T29" fmla="*/ 2147483647 h 154"/>
                <a:gd name="T30" fmla="*/ 2147483647 w 92"/>
                <a:gd name="T31" fmla="*/ 2147483647 h 154"/>
                <a:gd name="T32" fmla="*/ 2147483647 w 92"/>
                <a:gd name="T33" fmla="*/ 2147483647 h 154"/>
                <a:gd name="T34" fmla="*/ 2147483647 w 92"/>
                <a:gd name="T35" fmla="*/ 2147483647 h 154"/>
                <a:gd name="T36" fmla="*/ 2147483647 w 92"/>
                <a:gd name="T37" fmla="*/ 2147483647 h 154"/>
                <a:gd name="T38" fmla="*/ 2147483647 w 92"/>
                <a:gd name="T39" fmla="*/ 2147483647 h 154"/>
                <a:gd name="T40" fmla="*/ 2147483647 w 92"/>
                <a:gd name="T41" fmla="*/ 2147483647 h 154"/>
                <a:gd name="T42" fmla="*/ 2147483647 w 92"/>
                <a:gd name="T43" fmla="*/ 2147483647 h 15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92"/>
                <a:gd name="T67" fmla="*/ 0 h 154"/>
                <a:gd name="T68" fmla="*/ 92 w 92"/>
                <a:gd name="T69" fmla="*/ 154 h 15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92" h="154">
                  <a:moveTo>
                    <a:pt x="72" y="130"/>
                  </a:moveTo>
                  <a:lnTo>
                    <a:pt x="72" y="104"/>
                  </a:lnTo>
                  <a:lnTo>
                    <a:pt x="86" y="104"/>
                  </a:lnTo>
                  <a:lnTo>
                    <a:pt x="86" y="86"/>
                  </a:lnTo>
                  <a:lnTo>
                    <a:pt x="72" y="60"/>
                  </a:lnTo>
                  <a:lnTo>
                    <a:pt x="72" y="44"/>
                  </a:lnTo>
                  <a:lnTo>
                    <a:pt x="66" y="18"/>
                  </a:lnTo>
                  <a:lnTo>
                    <a:pt x="52" y="18"/>
                  </a:lnTo>
                  <a:lnTo>
                    <a:pt x="40" y="0"/>
                  </a:lnTo>
                  <a:lnTo>
                    <a:pt x="46" y="18"/>
                  </a:lnTo>
                  <a:lnTo>
                    <a:pt x="52" y="60"/>
                  </a:lnTo>
                  <a:lnTo>
                    <a:pt x="40" y="52"/>
                  </a:lnTo>
                  <a:lnTo>
                    <a:pt x="20" y="36"/>
                  </a:lnTo>
                  <a:lnTo>
                    <a:pt x="0" y="36"/>
                  </a:lnTo>
                  <a:lnTo>
                    <a:pt x="14" y="52"/>
                  </a:lnTo>
                  <a:lnTo>
                    <a:pt x="26" y="70"/>
                  </a:lnTo>
                  <a:lnTo>
                    <a:pt x="52" y="104"/>
                  </a:lnTo>
                  <a:lnTo>
                    <a:pt x="66" y="138"/>
                  </a:lnTo>
                  <a:lnTo>
                    <a:pt x="80" y="138"/>
                  </a:lnTo>
                  <a:lnTo>
                    <a:pt x="92" y="154"/>
                  </a:lnTo>
                  <a:lnTo>
                    <a:pt x="92" y="146"/>
                  </a:lnTo>
                  <a:lnTo>
                    <a:pt x="72" y="130"/>
                  </a:lnTo>
                  <a:close/>
                </a:path>
              </a:pathLst>
            </a:custGeom>
            <a:solidFill>
              <a:srgbClr val="A1C6E7"/>
            </a:solidFill>
            <a:ln w="9525">
              <a:noFill/>
              <a:round/>
              <a:headEnd/>
              <a:tailEnd/>
            </a:ln>
          </p:spPr>
          <p:txBody>
            <a:bodyPr/>
            <a:lstStyle/>
            <a:p>
              <a:endParaRPr lang="ja-JP" altLang="en-US" sz="2300" dirty="0"/>
            </a:p>
          </p:txBody>
        </p:sp>
        <p:sp>
          <p:nvSpPr>
            <p:cNvPr id="773" name="Freeform 84"/>
            <p:cNvSpPr>
              <a:spLocks/>
            </p:cNvSpPr>
            <p:nvPr/>
          </p:nvSpPr>
          <p:spPr bwMode="auto">
            <a:xfrm>
              <a:off x="10482263" y="5140191"/>
              <a:ext cx="19050" cy="41275"/>
            </a:xfrm>
            <a:custGeom>
              <a:avLst/>
              <a:gdLst>
                <a:gd name="T0" fmla="*/ 2147483647 w 12"/>
                <a:gd name="T1" fmla="*/ 2147483647 h 26"/>
                <a:gd name="T2" fmla="*/ 2147483647 w 12"/>
                <a:gd name="T3" fmla="*/ 2147483647 h 26"/>
                <a:gd name="T4" fmla="*/ 2147483647 w 12"/>
                <a:gd name="T5" fmla="*/ 0 h 26"/>
                <a:gd name="T6" fmla="*/ 0 w 12"/>
                <a:gd name="T7" fmla="*/ 2147483647 h 26"/>
                <a:gd name="T8" fmla="*/ 2147483647 w 12"/>
                <a:gd name="T9" fmla="*/ 2147483647 h 26"/>
                <a:gd name="T10" fmla="*/ 0 60000 65536"/>
                <a:gd name="T11" fmla="*/ 0 60000 65536"/>
                <a:gd name="T12" fmla="*/ 0 60000 65536"/>
                <a:gd name="T13" fmla="*/ 0 60000 65536"/>
                <a:gd name="T14" fmla="*/ 0 60000 65536"/>
                <a:gd name="T15" fmla="*/ 0 w 12"/>
                <a:gd name="T16" fmla="*/ 0 h 26"/>
                <a:gd name="T17" fmla="*/ 12 w 12"/>
                <a:gd name="T18" fmla="*/ 26 h 26"/>
              </a:gdLst>
              <a:ahLst/>
              <a:cxnLst>
                <a:cxn ang="T10">
                  <a:pos x="T0" y="T1"/>
                </a:cxn>
                <a:cxn ang="T11">
                  <a:pos x="T2" y="T3"/>
                </a:cxn>
                <a:cxn ang="T12">
                  <a:pos x="T4" y="T5"/>
                </a:cxn>
                <a:cxn ang="T13">
                  <a:pos x="T6" y="T7"/>
                </a:cxn>
                <a:cxn ang="T14">
                  <a:pos x="T8" y="T9"/>
                </a:cxn>
              </a:cxnLst>
              <a:rect l="T15" t="T16" r="T17" b="T18"/>
              <a:pathLst>
                <a:path w="12" h="26">
                  <a:moveTo>
                    <a:pt x="6" y="26"/>
                  </a:moveTo>
                  <a:lnTo>
                    <a:pt x="6" y="18"/>
                  </a:lnTo>
                  <a:lnTo>
                    <a:pt x="12" y="0"/>
                  </a:lnTo>
                  <a:lnTo>
                    <a:pt x="0" y="18"/>
                  </a:lnTo>
                  <a:lnTo>
                    <a:pt x="6" y="26"/>
                  </a:lnTo>
                  <a:close/>
                </a:path>
              </a:pathLst>
            </a:custGeom>
            <a:solidFill>
              <a:srgbClr val="A1C6E7"/>
            </a:solidFill>
            <a:ln w="9525">
              <a:noFill/>
              <a:round/>
              <a:headEnd/>
              <a:tailEnd/>
            </a:ln>
          </p:spPr>
          <p:txBody>
            <a:bodyPr/>
            <a:lstStyle/>
            <a:p>
              <a:endParaRPr lang="ja-JP" altLang="en-US" sz="2300" dirty="0"/>
            </a:p>
          </p:txBody>
        </p:sp>
        <p:sp>
          <p:nvSpPr>
            <p:cNvPr id="774" name="Freeform 96"/>
            <p:cNvSpPr>
              <a:spLocks/>
            </p:cNvSpPr>
            <p:nvPr/>
          </p:nvSpPr>
          <p:spPr bwMode="auto">
            <a:xfrm>
              <a:off x="9602788" y="5330691"/>
              <a:ext cx="9525" cy="3175"/>
            </a:xfrm>
            <a:custGeom>
              <a:avLst/>
              <a:gdLst>
                <a:gd name="T0" fmla="*/ 0 w 6"/>
                <a:gd name="T1" fmla="*/ 0 h 2"/>
                <a:gd name="T2" fmla="*/ 0 w 6"/>
                <a:gd name="T3" fmla="*/ 2147483647 h 2"/>
                <a:gd name="T4" fmla="*/ 2147483647 w 6"/>
                <a:gd name="T5" fmla="*/ 0 h 2"/>
                <a:gd name="T6" fmla="*/ 0 w 6"/>
                <a:gd name="T7" fmla="*/ 0 h 2"/>
                <a:gd name="T8" fmla="*/ 0 60000 65536"/>
                <a:gd name="T9" fmla="*/ 0 60000 65536"/>
                <a:gd name="T10" fmla="*/ 0 60000 65536"/>
                <a:gd name="T11" fmla="*/ 0 60000 65536"/>
                <a:gd name="T12" fmla="*/ 0 w 6"/>
                <a:gd name="T13" fmla="*/ 0 h 2"/>
                <a:gd name="T14" fmla="*/ 6 w 6"/>
                <a:gd name="T15" fmla="*/ 2 h 2"/>
              </a:gdLst>
              <a:ahLst/>
              <a:cxnLst>
                <a:cxn ang="T8">
                  <a:pos x="T0" y="T1"/>
                </a:cxn>
                <a:cxn ang="T9">
                  <a:pos x="T2" y="T3"/>
                </a:cxn>
                <a:cxn ang="T10">
                  <a:pos x="T4" y="T5"/>
                </a:cxn>
                <a:cxn ang="T11">
                  <a:pos x="T6" y="T7"/>
                </a:cxn>
              </a:cxnLst>
              <a:rect l="T12" t="T13" r="T14" b="T15"/>
              <a:pathLst>
                <a:path w="6" h="2">
                  <a:moveTo>
                    <a:pt x="0" y="0"/>
                  </a:moveTo>
                  <a:lnTo>
                    <a:pt x="0" y="2"/>
                  </a:lnTo>
                  <a:lnTo>
                    <a:pt x="6" y="0"/>
                  </a:lnTo>
                  <a:lnTo>
                    <a:pt x="0" y="0"/>
                  </a:lnTo>
                  <a:close/>
                </a:path>
              </a:pathLst>
            </a:custGeom>
            <a:solidFill>
              <a:srgbClr val="A1C6E7"/>
            </a:solidFill>
            <a:ln w="9525">
              <a:noFill/>
              <a:round/>
              <a:headEnd/>
              <a:tailEnd/>
            </a:ln>
          </p:spPr>
          <p:txBody>
            <a:bodyPr/>
            <a:lstStyle/>
            <a:p>
              <a:endParaRPr lang="ja-JP" altLang="en-US" sz="2300" dirty="0"/>
            </a:p>
          </p:txBody>
        </p:sp>
        <p:sp>
          <p:nvSpPr>
            <p:cNvPr id="775" name="Line 105"/>
            <p:cNvSpPr>
              <a:spLocks noChangeShapeType="1"/>
            </p:cNvSpPr>
            <p:nvPr/>
          </p:nvSpPr>
          <p:spPr bwMode="auto">
            <a:xfrm>
              <a:off x="10161588" y="3841616"/>
              <a:ext cx="0" cy="0"/>
            </a:xfrm>
            <a:prstGeom prst="line">
              <a:avLst/>
            </a:prstGeom>
            <a:noFill/>
            <a:ln w="9525">
              <a:noFill/>
              <a:round/>
              <a:headEnd/>
              <a:tailEnd/>
            </a:ln>
          </p:spPr>
          <p:txBody>
            <a:bodyPr/>
            <a:lstStyle/>
            <a:p>
              <a:endParaRPr lang="ja-JP" altLang="en-US" sz="2300" dirty="0"/>
            </a:p>
          </p:txBody>
        </p:sp>
        <p:sp>
          <p:nvSpPr>
            <p:cNvPr id="776" name="Line 106"/>
            <p:cNvSpPr>
              <a:spLocks noChangeShapeType="1"/>
            </p:cNvSpPr>
            <p:nvPr/>
          </p:nvSpPr>
          <p:spPr bwMode="auto">
            <a:xfrm>
              <a:off x="10161588" y="3841616"/>
              <a:ext cx="0" cy="0"/>
            </a:xfrm>
            <a:prstGeom prst="line">
              <a:avLst/>
            </a:prstGeom>
            <a:noFill/>
            <a:ln w="9525">
              <a:noFill/>
              <a:round/>
              <a:headEnd/>
              <a:tailEnd/>
            </a:ln>
          </p:spPr>
          <p:txBody>
            <a:bodyPr/>
            <a:lstStyle/>
            <a:p>
              <a:endParaRPr lang="ja-JP" altLang="en-US" sz="2300" dirty="0"/>
            </a:p>
          </p:txBody>
        </p:sp>
        <p:sp>
          <p:nvSpPr>
            <p:cNvPr id="777" name="Freeform 122"/>
            <p:cNvSpPr>
              <a:spLocks/>
            </p:cNvSpPr>
            <p:nvPr/>
          </p:nvSpPr>
          <p:spPr bwMode="auto">
            <a:xfrm>
              <a:off x="9491663" y="3816216"/>
              <a:ext cx="996950" cy="2406650"/>
            </a:xfrm>
            <a:custGeom>
              <a:avLst/>
              <a:gdLst>
                <a:gd name="T0" fmla="*/ 2147483647 w 628"/>
                <a:gd name="T1" fmla="*/ 2147483647 h 1516"/>
                <a:gd name="T2" fmla="*/ 2147483647 w 628"/>
                <a:gd name="T3" fmla="*/ 2147483647 h 1516"/>
                <a:gd name="T4" fmla="*/ 2147483647 w 628"/>
                <a:gd name="T5" fmla="*/ 2147483647 h 1516"/>
                <a:gd name="T6" fmla="*/ 2147483647 w 628"/>
                <a:gd name="T7" fmla="*/ 2147483647 h 1516"/>
                <a:gd name="T8" fmla="*/ 2147483647 w 628"/>
                <a:gd name="T9" fmla="*/ 2147483647 h 1516"/>
                <a:gd name="T10" fmla="*/ 2147483647 w 628"/>
                <a:gd name="T11" fmla="*/ 2147483647 h 1516"/>
                <a:gd name="T12" fmla="*/ 2147483647 w 628"/>
                <a:gd name="T13" fmla="*/ 2147483647 h 1516"/>
                <a:gd name="T14" fmla="*/ 2147483647 w 628"/>
                <a:gd name="T15" fmla="*/ 2147483647 h 1516"/>
                <a:gd name="T16" fmla="*/ 2147483647 w 628"/>
                <a:gd name="T17" fmla="*/ 2147483647 h 1516"/>
                <a:gd name="T18" fmla="*/ 2147483647 w 628"/>
                <a:gd name="T19" fmla="*/ 2147483647 h 1516"/>
                <a:gd name="T20" fmla="*/ 2147483647 w 628"/>
                <a:gd name="T21" fmla="*/ 2147483647 h 1516"/>
                <a:gd name="T22" fmla="*/ 2147483647 w 628"/>
                <a:gd name="T23" fmla="*/ 2147483647 h 1516"/>
                <a:gd name="T24" fmla="*/ 2147483647 w 628"/>
                <a:gd name="T25" fmla="*/ 2147483647 h 1516"/>
                <a:gd name="T26" fmla="*/ 2147483647 w 628"/>
                <a:gd name="T27" fmla="*/ 2147483647 h 1516"/>
                <a:gd name="T28" fmla="*/ 2147483647 w 628"/>
                <a:gd name="T29" fmla="*/ 2147483647 h 1516"/>
                <a:gd name="T30" fmla="*/ 2147483647 w 628"/>
                <a:gd name="T31" fmla="*/ 2147483647 h 1516"/>
                <a:gd name="T32" fmla="*/ 2147483647 w 628"/>
                <a:gd name="T33" fmla="*/ 2147483647 h 1516"/>
                <a:gd name="T34" fmla="*/ 2147483647 w 628"/>
                <a:gd name="T35" fmla="*/ 2147483647 h 1516"/>
                <a:gd name="T36" fmla="*/ 2147483647 w 628"/>
                <a:gd name="T37" fmla="*/ 2147483647 h 1516"/>
                <a:gd name="T38" fmla="*/ 2147483647 w 628"/>
                <a:gd name="T39" fmla="*/ 2147483647 h 1516"/>
                <a:gd name="T40" fmla="*/ 2147483647 w 628"/>
                <a:gd name="T41" fmla="*/ 2147483647 h 1516"/>
                <a:gd name="T42" fmla="*/ 2147483647 w 628"/>
                <a:gd name="T43" fmla="*/ 2147483647 h 1516"/>
                <a:gd name="T44" fmla="*/ 2147483647 w 628"/>
                <a:gd name="T45" fmla="*/ 2147483647 h 1516"/>
                <a:gd name="T46" fmla="*/ 2147483647 w 628"/>
                <a:gd name="T47" fmla="*/ 2147483647 h 1516"/>
                <a:gd name="T48" fmla="*/ 2147483647 w 628"/>
                <a:gd name="T49" fmla="*/ 2147483647 h 1516"/>
                <a:gd name="T50" fmla="*/ 2147483647 w 628"/>
                <a:gd name="T51" fmla="*/ 2147483647 h 1516"/>
                <a:gd name="T52" fmla="*/ 2147483647 w 628"/>
                <a:gd name="T53" fmla="*/ 2147483647 h 1516"/>
                <a:gd name="T54" fmla="*/ 2147483647 w 628"/>
                <a:gd name="T55" fmla="*/ 2147483647 h 1516"/>
                <a:gd name="T56" fmla="*/ 2147483647 w 628"/>
                <a:gd name="T57" fmla="*/ 2147483647 h 1516"/>
                <a:gd name="T58" fmla="*/ 2147483647 w 628"/>
                <a:gd name="T59" fmla="*/ 2147483647 h 1516"/>
                <a:gd name="T60" fmla="*/ 2147483647 w 628"/>
                <a:gd name="T61" fmla="*/ 2147483647 h 1516"/>
                <a:gd name="T62" fmla="*/ 2147483647 w 628"/>
                <a:gd name="T63" fmla="*/ 2147483647 h 1516"/>
                <a:gd name="T64" fmla="*/ 2147483647 w 628"/>
                <a:gd name="T65" fmla="*/ 2147483647 h 1516"/>
                <a:gd name="T66" fmla="*/ 2147483647 w 628"/>
                <a:gd name="T67" fmla="*/ 2147483647 h 1516"/>
                <a:gd name="T68" fmla="*/ 2147483647 w 628"/>
                <a:gd name="T69" fmla="*/ 2147483647 h 1516"/>
                <a:gd name="T70" fmla="*/ 2147483647 w 628"/>
                <a:gd name="T71" fmla="*/ 2147483647 h 1516"/>
                <a:gd name="T72" fmla="*/ 2147483647 w 628"/>
                <a:gd name="T73" fmla="*/ 2147483647 h 1516"/>
                <a:gd name="T74" fmla="*/ 2147483647 w 628"/>
                <a:gd name="T75" fmla="*/ 2147483647 h 1516"/>
                <a:gd name="T76" fmla="*/ 2147483647 w 628"/>
                <a:gd name="T77" fmla="*/ 2147483647 h 1516"/>
                <a:gd name="T78" fmla="*/ 2147483647 w 628"/>
                <a:gd name="T79" fmla="*/ 2147483647 h 1516"/>
                <a:gd name="T80" fmla="*/ 2147483647 w 628"/>
                <a:gd name="T81" fmla="*/ 2147483647 h 1516"/>
                <a:gd name="T82" fmla="*/ 2147483647 w 628"/>
                <a:gd name="T83" fmla="*/ 2147483647 h 1516"/>
                <a:gd name="T84" fmla="*/ 2147483647 w 628"/>
                <a:gd name="T85" fmla="*/ 2147483647 h 1516"/>
                <a:gd name="T86" fmla="*/ 2147483647 w 628"/>
                <a:gd name="T87" fmla="*/ 2147483647 h 1516"/>
                <a:gd name="T88" fmla="*/ 2147483647 w 628"/>
                <a:gd name="T89" fmla="*/ 2147483647 h 1516"/>
                <a:gd name="T90" fmla="*/ 2147483647 w 628"/>
                <a:gd name="T91" fmla="*/ 2147483647 h 1516"/>
                <a:gd name="T92" fmla="*/ 2147483647 w 628"/>
                <a:gd name="T93" fmla="*/ 2147483647 h 1516"/>
                <a:gd name="T94" fmla="*/ 2147483647 w 628"/>
                <a:gd name="T95" fmla="*/ 2147483647 h 1516"/>
                <a:gd name="T96" fmla="*/ 2147483647 w 628"/>
                <a:gd name="T97" fmla="*/ 2147483647 h 1516"/>
                <a:gd name="T98" fmla="*/ 2147483647 w 628"/>
                <a:gd name="T99" fmla="*/ 2147483647 h 1516"/>
                <a:gd name="T100" fmla="*/ 2147483647 w 628"/>
                <a:gd name="T101" fmla="*/ 2147483647 h 1516"/>
                <a:gd name="T102" fmla="*/ 2147483647 w 628"/>
                <a:gd name="T103" fmla="*/ 2147483647 h 1516"/>
                <a:gd name="T104" fmla="*/ 2147483647 w 628"/>
                <a:gd name="T105" fmla="*/ 2147483647 h 1516"/>
                <a:gd name="T106" fmla="*/ 2147483647 w 628"/>
                <a:gd name="T107" fmla="*/ 2147483647 h 1516"/>
                <a:gd name="T108" fmla="*/ 2147483647 w 628"/>
                <a:gd name="T109" fmla="*/ 2147483647 h 1516"/>
                <a:gd name="T110" fmla="*/ 2147483647 w 628"/>
                <a:gd name="T111" fmla="*/ 2147483647 h 1516"/>
                <a:gd name="T112" fmla="*/ 2147483647 w 628"/>
                <a:gd name="T113" fmla="*/ 2147483647 h 1516"/>
                <a:gd name="T114" fmla="*/ 2147483647 w 628"/>
                <a:gd name="T115" fmla="*/ 2147483647 h 1516"/>
                <a:gd name="T116" fmla="*/ 2147483647 w 628"/>
                <a:gd name="T117" fmla="*/ 2147483647 h 1516"/>
                <a:gd name="T118" fmla="*/ 2147483647 w 628"/>
                <a:gd name="T119" fmla="*/ 2147483647 h 1516"/>
                <a:gd name="T120" fmla="*/ 2147483647 w 628"/>
                <a:gd name="T121" fmla="*/ 2147483647 h 1516"/>
                <a:gd name="T122" fmla="*/ 2147483647 w 628"/>
                <a:gd name="T123" fmla="*/ 2147483647 h 1516"/>
                <a:gd name="T124" fmla="*/ 2147483647 w 628"/>
                <a:gd name="T125" fmla="*/ 2147483647 h 151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628"/>
                <a:gd name="T190" fmla="*/ 0 h 1516"/>
                <a:gd name="T191" fmla="*/ 628 w 628"/>
                <a:gd name="T192" fmla="*/ 1516 h 151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628" h="1516">
                  <a:moveTo>
                    <a:pt x="264" y="22"/>
                  </a:moveTo>
                  <a:lnTo>
                    <a:pt x="264" y="22"/>
                  </a:lnTo>
                  <a:lnTo>
                    <a:pt x="244" y="28"/>
                  </a:lnTo>
                  <a:lnTo>
                    <a:pt x="234" y="32"/>
                  </a:lnTo>
                  <a:lnTo>
                    <a:pt x="226" y="36"/>
                  </a:lnTo>
                  <a:lnTo>
                    <a:pt x="214" y="44"/>
                  </a:lnTo>
                  <a:lnTo>
                    <a:pt x="194" y="52"/>
                  </a:lnTo>
                  <a:lnTo>
                    <a:pt x="146" y="72"/>
                  </a:lnTo>
                  <a:lnTo>
                    <a:pt x="98" y="92"/>
                  </a:lnTo>
                  <a:lnTo>
                    <a:pt x="78" y="102"/>
                  </a:lnTo>
                  <a:lnTo>
                    <a:pt x="66" y="110"/>
                  </a:lnTo>
                  <a:lnTo>
                    <a:pt x="60" y="116"/>
                  </a:lnTo>
                  <a:lnTo>
                    <a:pt x="56" y="124"/>
                  </a:lnTo>
                  <a:lnTo>
                    <a:pt x="52" y="134"/>
                  </a:lnTo>
                  <a:lnTo>
                    <a:pt x="50" y="144"/>
                  </a:lnTo>
                  <a:lnTo>
                    <a:pt x="48" y="168"/>
                  </a:lnTo>
                  <a:lnTo>
                    <a:pt x="44" y="194"/>
                  </a:lnTo>
                  <a:lnTo>
                    <a:pt x="32" y="330"/>
                  </a:lnTo>
                  <a:lnTo>
                    <a:pt x="24" y="394"/>
                  </a:lnTo>
                  <a:lnTo>
                    <a:pt x="18" y="446"/>
                  </a:lnTo>
                  <a:lnTo>
                    <a:pt x="14" y="502"/>
                  </a:lnTo>
                  <a:lnTo>
                    <a:pt x="6" y="620"/>
                  </a:lnTo>
                  <a:lnTo>
                    <a:pt x="0" y="690"/>
                  </a:lnTo>
                  <a:lnTo>
                    <a:pt x="2" y="694"/>
                  </a:lnTo>
                  <a:lnTo>
                    <a:pt x="2" y="698"/>
                  </a:lnTo>
                  <a:lnTo>
                    <a:pt x="8" y="704"/>
                  </a:lnTo>
                  <a:lnTo>
                    <a:pt x="14" y="708"/>
                  </a:lnTo>
                  <a:lnTo>
                    <a:pt x="16" y="710"/>
                  </a:lnTo>
                  <a:lnTo>
                    <a:pt x="14" y="732"/>
                  </a:lnTo>
                  <a:lnTo>
                    <a:pt x="12" y="762"/>
                  </a:lnTo>
                  <a:lnTo>
                    <a:pt x="14" y="792"/>
                  </a:lnTo>
                  <a:lnTo>
                    <a:pt x="16" y="806"/>
                  </a:lnTo>
                  <a:lnTo>
                    <a:pt x="18" y="812"/>
                  </a:lnTo>
                  <a:lnTo>
                    <a:pt x="20" y="816"/>
                  </a:lnTo>
                  <a:lnTo>
                    <a:pt x="26" y="822"/>
                  </a:lnTo>
                  <a:lnTo>
                    <a:pt x="28" y="826"/>
                  </a:lnTo>
                  <a:lnTo>
                    <a:pt x="30" y="824"/>
                  </a:lnTo>
                  <a:lnTo>
                    <a:pt x="32" y="822"/>
                  </a:lnTo>
                  <a:lnTo>
                    <a:pt x="30" y="802"/>
                  </a:lnTo>
                  <a:lnTo>
                    <a:pt x="34" y="810"/>
                  </a:lnTo>
                  <a:lnTo>
                    <a:pt x="46" y="820"/>
                  </a:lnTo>
                  <a:lnTo>
                    <a:pt x="58" y="832"/>
                  </a:lnTo>
                  <a:lnTo>
                    <a:pt x="66" y="838"/>
                  </a:lnTo>
                  <a:lnTo>
                    <a:pt x="72" y="838"/>
                  </a:lnTo>
                  <a:lnTo>
                    <a:pt x="74" y="834"/>
                  </a:lnTo>
                  <a:lnTo>
                    <a:pt x="74" y="830"/>
                  </a:lnTo>
                  <a:lnTo>
                    <a:pt x="80" y="830"/>
                  </a:lnTo>
                  <a:lnTo>
                    <a:pt x="86" y="830"/>
                  </a:lnTo>
                  <a:lnTo>
                    <a:pt x="88" y="828"/>
                  </a:lnTo>
                  <a:lnTo>
                    <a:pt x="90" y="826"/>
                  </a:lnTo>
                  <a:lnTo>
                    <a:pt x="88" y="822"/>
                  </a:lnTo>
                  <a:lnTo>
                    <a:pt x="78" y="812"/>
                  </a:lnTo>
                  <a:lnTo>
                    <a:pt x="70" y="804"/>
                  </a:lnTo>
                  <a:lnTo>
                    <a:pt x="62" y="794"/>
                  </a:lnTo>
                  <a:lnTo>
                    <a:pt x="56" y="784"/>
                  </a:lnTo>
                  <a:lnTo>
                    <a:pt x="54" y="774"/>
                  </a:lnTo>
                  <a:lnTo>
                    <a:pt x="54" y="766"/>
                  </a:lnTo>
                  <a:lnTo>
                    <a:pt x="56" y="760"/>
                  </a:lnTo>
                  <a:lnTo>
                    <a:pt x="58" y="758"/>
                  </a:lnTo>
                  <a:lnTo>
                    <a:pt x="62" y="758"/>
                  </a:lnTo>
                  <a:lnTo>
                    <a:pt x="66" y="760"/>
                  </a:lnTo>
                  <a:lnTo>
                    <a:pt x="68" y="768"/>
                  </a:lnTo>
                  <a:lnTo>
                    <a:pt x="70" y="786"/>
                  </a:lnTo>
                  <a:lnTo>
                    <a:pt x="70" y="790"/>
                  </a:lnTo>
                  <a:lnTo>
                    <a:pt x="72" y="794"/>
                  </a:lnTo>
                  <a:lnTo>
                    <a:pt x="78" y="798"/>
                  </a:lnTo>
                  <a:lnTo>
                    <a:pt x="84" y="798"/>
                  </a:lnTo>
                  <a:lnTo>
                    <a:pt x="88" y="798"/>
                  </a:lnTo>
                  <a:lnTo>
                    <a:pt x="86" y="744"/>
                  </a:lnTo>
                  <a:lnTo>
                    <a:pt x="84" y="720"/>
                  </a:lnTo>
                  <a:lnTo>
                    <a:pt x="84" y="708"/>
                  </a:lnTo>
                  <a:lnTo>
                    <a:pt x="84" y="672"/>
                  </a:lnTo>
                  <a:lnTo>
                    <a:pt x="82" y="650"/>
                  </a:lnTo>
                  <a:lnTo>
                    <a:pt x="82" y="646"/>
                  </a:lnTo>
                  <a:lnTo>
                    <a:pt x="80" y="654"/>
                  </a:lnTo>
                  <a:lnTo>
                    <a:pt x="78" y="674"/>
                  </a:lnTo>
                  <a:lnTo>
                    <a:pt x="80" y="682"/>
                  </a:lnTo>
                  <a:lnTo>
                    <a:pt x="82" y="692"/>
                  </a:lnTo>
                  <a:lnTo>
                    <a:pt x="90" y="730"/>
                  </a:lnTo>
                  <a:lnTo>
                    <a:pt x="96" y="770"/>
                  </a:lnTo>
                  <a:lnTo>
                    <a:pt x="106" y="844"/>
                  </a:lnTo>
                  <a:lnTo>
                    <a:pt x="112" y="924"/>
                  </a:lnTo>
                  <a:lnTo>
                    <a:pt x="116" y="984"/>
                  </a:lnTo>
                  <a:lnTo>
                    <a:pt x="118" y="1054"/>
                  </a:lnTo>
                  <a:lnTo>
                    <a:pt x="122" y="1156"/>
                  </a:lnTo>
                  <a:lnTo>
                    <a:pt x="128" y="1308"/>
                  </a:lnTo>
                  <a:lnTo>
                    <a:pt x="126" y="1320"/>
                  </a:lnTo>
                  <a:lnTo>
                    <a:pt x="124" y="1332"/>
                  </a:lnTo>
                  <a:lnTo>
                    <a:pt x="118" y="1362"/>
                  </a:lnTo>
                  <a:lnTo>
                    <a:pt x="116" y="1376"/>
                  </a:lnTo>
                  <a:lnTo>
                    <a:pt x="114" y="1390"/>
                  </a:lnTo>
                  <a:lnTo>
                    <a:pt x="114" y="1402"/>
                  </a:lnTo>
                  <a:lnTo>
                    <a:pt x="118" y="1410"/>
                  </a:lnTo>
                  <a:lnTo>
                    <a:pt x="124" y="1424"/>
                  </a:lnTo>
                  <a:lnTo>
                    <a:pt x="128" y="1432"/>
                  </a:lnTo>
                  <a:lnTo>
                    <a:pt x="126" y="1440"/>
                  </a:lnTo>
                  <a:lnTo>
                    <a:pt x="120" y="1446"/>
                  </a:lnTo>
                  <a:lnTo>
                    <a:pt x="108" y="1458"/>
                  </a:lnTo>
                  <a:lnTo>
                    <a:pt x="102" y="1468"/>
                  </a:lnTo>
                  <a:lnTo>
                    <a:pt x="100" y="1476"/>
                  </a:lnTo>
                  <a:lnTo>
                    <a:pt x="98" y="1486"/>
                  </a:lnTo>
                  <a:lnTo>
                    <a:pt x="100" y="1490"/>
                  </a:lnTo>
                  <a:lnTo>
                    <a:pt x="102" y="1496"/>
                  </a:lnTo>
                  <a:lnTo>
                    <a:pt x="106" y="1500"/>
                  </a:lnTo>
                  <a:lnTo>
                    <a:pt x="112" y="1502"/>
                  </a:lnTo>
                  <a:lnTo>
                    <a:pt x="120" y="1506"/>
                  </a:lnTo>
                  <a:lnTo>
                    <a:pt x="130" y="1508"/>
                  </a:lnTo>
                  <a:lnTo>
                    <a:pt x="148" y="1510"/>
                  </a:lnTo>
                  <a:lnTo>
                    <a:pt x="164" y="1508"/>
                  </a:lnTo>
                  <a:lnTo>
                    <a:pt x="178" y="1506"/>
                  </a:lnTo>
                  <a:lnTo>
                    <a:pt x="190" y="1502"/>
                  </a:lnTo>
                  <a:lnTo>
                    <a:pt x="198" y="1496"/>
                  </a:lnTo>
                  <a:lnTo>
                    <a:pt x="206" y="1490"/>
                  </a:lnTo>
                  <a:lnTo>
                    <a:pt x="216" y="1478"/>
                  </a:lnTo>
                  <a:lnTo>
                    <a:pt x="220" y="1474"/>
                  </a:lnTo>
                  <a:lnTo>
                    <a:pt x="220" y="1468"/>
                  </a:lnTo>
                  <a:lnTo>
                    <a:pt x="220" y="1454"/>
                  </a:lnTo>
                  <a:lnTo>
                    <a:pt x="218" y="1438"/>
                  </a:lnTo>
                  <a:lnTo>
                    <a:pt x="220" y="1428"/>
                  </a:lnTo>
                  <a:lnTo>
                    <a:pt x="224" y="1416"/>
                  </a:lnTo>
                  <a:lnTo>
                    <a:pt x="228" y="1406"/>
                  </a:lnTo>
                  <a:lnTo>
                    <a:pt x="230" y="1396"/>
                  </a:lnTo>
                  <a:lnTo>
                    <a:pt x="228" y="1388"/>
                  </a:lnTo>
                  <a:lnTo>
                    <a:pt x="228" y="1378"/>
                  </a:lnTo>
                  <a:lnTo>
                    <a:pt x="222" y="1362"/>
                  </a:lnTo>
                  <a:lnTo>
                    <a:pt x="214" y="1348"/>
                  </a:lnTo>
                  <a:lnTo>
                    <a:pt x="212" y="1338"/>
                  </a:lnTo>
                  <a:lnTo>
                    <a:pt x="212" y="1322"/>
                  </a:lnTo>
                  <a:lnTo>
                    <a:pt x="218" y="1284"/>
                  </a:lnTo>
                  <a:lnTo>
                    <a:pt x="224" y="1238"/>
                  </a:lnTo>
                  <a:lnTo>
                    <a:pt x="228" y="1194"/>
                  </a:lnTo>
                  <a:lnTo>
                    <a:pt x="232" y="1148"/>
                  </a:lnTo>
                  <a:lnTo>
                    <a:pt x="236" y="1092"/>
                  </a:lnTo>
                  <a:lnTo>
                    <a:pt x="242" y="1026"/>
                  </a:lnTo>
                  <a:lnTo>
                    <a:pt x="248" y="944"/>
                  </a:lnTo>
                  <a:lnTo>
                    <a:pt x="250" y="906"/>
                  </a:lnTo>
                  <a:lnTo>
                    <a:pt x="252" y="876"/>
                  </a:lnTo>
                  <a:lnTo>
                    <a:pt x="256" y="852"/>
                  </a:lnTo>
                  <a:lnTo>
                    <a:pt x="260" y="836"/>
                  </a:lnTo>
                  <a:lnTo>
                    <a:pt x="264" y="824"/>
                  </a:lnTo>
                  <a:lnTo>
                    <a:pt x="268" y="818"/>
                  </a:lnTo>
                  <a:lnTo>
                    <a:pt x="270" y="814"/>
                  </a:lnTo>
                  <a:lnTo>
                    <a:pt x="272" y="834"/>
                  </a:lnTo>
                  <a:lnTo>
                    <a:pt x="274" y="858"/>
                  </a:lnTo>
                  <a:lnTo>
                    <a:pt x="284" y="916"/>
                  </a:lnTo>
                  <a:lnTo>
                    <a:pt x="292" y="972"/>
                  </a:lnTo>
                  <a:lnTo>
                    <a:pt x="298" y="1016"/>
                  </a:lnTo>
                  <a:lnTo>
                    <a:pt x="302" y="1050"/>
                  </a:lnTo>
                  <a:lnTo>
                    <a:pt x="308" y="1080"/>
                  </a:lnTo>
                  <a:lnTo>
                    <a:pt x="314" y="1112"/>
                  </a:lnTo>
                  <a:lnTo>
                    <a:pt x="318" y="1144"/>
                  </a:lnTo>
                  <a:lnTo>
                    <a:pt x="322" y="1180"/>
                  </a:lnTo>
                  <a:lnTo>
                    <a:pt x="324" y="1218"/>
                  </a:lnTo>
                  <a:lnTo>
                    <a:pt x="324" y="1236"/>
                  </a:lnTo>
                  <a:lnTo>
                    <a:pt x="322" y="1252"/>
                  </a:lnTo>
                  <a:lnTo>
                    <a:pt x="320" y="1268"/>
                  </a:lnTo>
                  <a:lnTo>
                    <a:pt x="314" y="1282"/>
                  </a:lnTo>
                  <a:lnTo>
                    <a:pt x="308" y="1300"/>
                  </a:lnTo>
                  <a:lnTo>
                    <a:pt x="308" y="1314"/>
                  </a:lnTo>
                  <a:lnTo>
                    <a:pt x="310" y="1326"/>
                  </a:lnTo>
                  <a:lnTo>
                    <a:pt x="312" y="1342"/>
                  </a:lnTo>
                  <a:lnTo>
                    <a:pt x="308" y="1360"/>
                  </a:lnTo>
                  <a:lnTo>
                    <a:pt x="304" y="1378"/>
                  </a:lnTo>
                  <a:lnTo>
                    <a:pt x="298" y="1394"/>
                  </a:lnTo>
                  <a:lnTo>
                    <a:pt x="296" y="1408"/>
                  </a:lnTo>
                  <a:lnTo>
                    <a:pt x="296" y="1412"/>
                  </a:lnTo>
                  <a:lnTo>
                    <a:pt x="298" y="1418"/>
                  </a:lnTo>
                  <a:lnTo>
                    <a:pt x="306" y="1428"/>
                  </a:lnTo>
                  <a:lnTo>
                    <a:pt x="314" y="1438"/>
                  </a:lnTo>
                  <a:lnTo>
                    <a:pt x="314" y="1442"/>
                  </a:lnTo>
                  <a:lnTo>
                    <a:pt x="312" y="1446"/>
                  </a:lnTo>
                  <a:lnTo>
                    <a:pt x="304" y="1454"/>
                  </a:lnTo>
                  <a:lnTo>
                    <a:pt x="300" y="1464"/>
                  </a:lnTo>
                  <a:lnTo>
                    <a:pt x="296" y="1474"/>
                  </a:lnTo>
                  <a:lnTo>
                    <a:pt x="296" y="1486"/>
                  </a:lnTo>
                  <a:lnTo>
                    <a:pt x="296" y="1498"/>
                  </a:lnTo>
                  <a:lnTo>
                    <a:pt x="298" y="1502"/>
                  </a:lnTo>
                  <a:lnTo>
                    <a:pt x="302" y="1506"/>
                  </a:lnTo>
                  <a:lnTo>
                    <a:pt x="308" y="1510"/>
                  </a:lnTo>
                  <a:lnTo>
                    <a:pt x="318" y="1514"/>
                  </a:lnTo>
                  <a:lnTo>
                    <a:pt x="330" y="1514"/>
                  </a:lnTo>
                  <a:lnTo>
                    <a:pt x="346" y="1516"/>
                  </a:lnTo>
                  <a:lnTo>
                    <a:pt x="362" y="1514"/>
                  </a:lnTo>
                  <a:lnTo>
                    <a:pt x="376" y="1510"/>
                  </a:lnTo>
                  <a:lnTo>
                    <a:pt x="384" y="1506"/>
                  </a:lnTo>
                  <a:lnTo>
                    <a:pt x="392" y="1500"/>
                  </a:lnTo>
                  <a:lnTo>
                    <a:pt x="398" y="1494"/>
                  </a:lnTo>
                  <a:lnTo>
                    <a:pt x="400" y="1486"/>
                  </a:lnTo>
                  <a:lnTo>
                    <a:pt x="402" y="1474"/>
                  </a:lnTo>
                  <a:lnTo>
                    <a:pt x="400" y="1454"/>
                  </a:lnTo>
                  <a:lnTo>
                    <a:pt x="400" y="1444"/>
                  </a:lnTo>
                  <a:lnTo>
                    <a:pt x="402" y="1438"/>
                  </a:lnTo>
                  <a:lnTo>
                    <a:pt x="406" y="1432"/>
                  </a:lnTo>
                  <a:lnTo>
                    <a:pt x="412" y="1420"/>
                  </a:lnTo>
                  <a:lnTo>
                    <a:pt x="416" y="1406"/>
                  </a:lnTo>
                  <a:lnTo>
                    <a:pt x="416" y="1390"/>
                  </a:lnTo>
                  <a:lnTo>
                    <a:pt x="416" y="1372"/>
                  </a:lnTo>
                  <a:lnTo>
                    <a:pt x="416" y="1364"/>
                  </a:lnTo>
                  <a:lnTo>
                    <a:pt x="418" y="1358"/>
                  </a:lnTo>
                  <a:lnTo>
                    <a:pt x="422" y="1346"/>
                  </a:lnTo>
                  <a:lnTo>
                    <a:pt x="426" y="1326"/>
                  </a:lnTo>
                  <a:lnTo>
                    <a:pt x="430" y="1308"/>
                  </a:lnTo>
                  <a:lnTo>
                    <a:pt x="432" y="1286"/>
                  </a:lnTo>
                  <a:lnTo>
                    <a:pt x="432" y="1224"/>
                  </a:lnTo>
                  <a:lnTo>
                    <a:pt x="430" y="1160"/>
                  </a:lnTo>
                  <a:lnTo>
                    <a:pt x="478" y="1150"/>
                  </a:lnTo>
                  <a:lnTo>
                    <a:pt x="538" y="1134"/>
                  </a:lnTo>
                  <a:lnTo>
                    <a:pt x="614" y="1112"/>
                  </a:lnTo>
                  <a:lnTo>
                    <a:pt x="618" y="1110"/>
                  </a:lnTo>
                  <a:lnTo>
                    <a:pt x="622" y="1108"/>
                  </a:lnTo>
                  <a:lnTo>
                    <a:pt x="626" y="1102"/>
                  </a:lnTo>
                  <a:lnTo>
                    <a:pt x="628" y="1094"/>
                  </a:lnTo>
                  <a:lnTo>
                    <a:pt x="628" y="1044"/>
                  </a:lnTo>
                  <a:lnTo>
                    <a:pt x="626" y="946"/>
                  </a:lnTo>
                  <a:lnTo>
                    <a:pt x="620" y="802"/>
                  </a:lnTo>
                  <a:lnTo>
                    <a:pt x="618" y="800"/>
                  </a:lnTo>
                  <a:lnTo>
                    <a:pt x="614" y="796"/>
                  </a:lnTo>
                  <a:lnTo>
                    <a:pt x="604" y="792"/>
                  </a:lnTo>
                  <a:lnTo>
                    <a:pt x="592" y="790"/>
                  </a:lnTo>
                  <a:lnTo>
                    <a:pt x="582" y="790"/>
                  </a:lnTo>
                  <a:lnTo>
                    <a:pt x="538" y="792"/>
                  </a:lnTo>
                  <a:lnTo>
                    <a:pt x="536" y="780"/>
                  </a:lnTo>
                  <a:lnTo>
                    <a:pt x="532" y="768"/>
                  </a:lnTo>
                  <a:lnTo>
                    <a:pt x="542" y="760"/>
                  </a:lnTo>
                  <a:lnTo>
                    <a:pt x="544" y="754"/>
                  </a:lnTo>
                  <a:lnTo>
                    <a:pt x="546" y="746"/>
                  </a:lnTo>
                  <a:lnTo>
                    <a:pt x="548" y="724"/>
                  </a:lnTo>
                  <a:lnTo>
                    <a:pt x="548" y="696"/>
                  </a:lnTo>
                  <a:lnTo>
                    <a:pt x="550" y="684"/>
                  </a:lnTo>
                  <a:lnTo>
                    <a:pt x="552" y="672"/>
                  </a:lnTo>
                  <a:lnTo>
                    <a:pt x="552" y="656"/>
                  </a:lnTo>
                  <a:lnTo>
                    <a:pt x="552" y="592"/>
                  </a:lnTo>
                  <a:lnTo>
                    <a:pt x="550" y="498"/>
                  </a:lnTo>
                  <a:lnTo>
                    <a:pt x="544" y="398"/>
                  </a:lnTo>
                  <a:lnTo>
                    <a:pt x="540" y="352"/>
                  </a:lnTo>
                  <a:lnTo>
                    <a:pt x="536" y="312"/>
                  </a:lnTo>
                  <a:lnTo>
                    <a:pt x="528" y="248"/>
                  </a:lnTo>
                  <a:lnTo>
                    <a:pt x="524" y="198"/>
                  </a:lnTo>
                  <a:lnTo>
                    <a:pt x="520" y="138"/>
                  </a:lnTo>
                  <a:lnTo>
                    <a:pt x="518" y="126"/>
                  </a:lnTo>
                  <a:lnTo>
                    <a:pt x="512" y="114"/>
                  </a:lnTo>
                  <a:lnTo>
                    <a:pt x="504" y="106"/>
                  </a:lnTo>
                  <a:lnTo>
                    <a:pt x="492" y="96"/>
                  </a:lnTo>
                  <a:lnTo>
                    <a:pt x="480" y="90"/>
                  </a:lnTo>
                  <a:lnTo>
                    <a:pt x="466" y="82"/>
                  </a:lnTo>
                  <a:lnTo>
                    <a:pt x="434" y="72"/>
                  </a:lnTo>
                  <a:lnTo>
                    <a:pt x="404" y="62"/>
                  </a:lnTo>
                  <a:lnTo>
                    <a:pt x="376" y="48"/>
                  </a:lnTo>
                  <a:lnTo>
                    <a:pt x="346" y="32"/>
                  </a:lnTo>
                  <a:lnTo>
                    <a:pt x="330" y="12"/>
                  </a:lnTo>
                  <a:lnTo>
                    <a:pt x="328" y="6"/>
                  </a:lnTo>
                  <a:lnTo>
                    <a:pt x="328" y="0"/>
                  </a:lnTo>
                  <a:lnTo>
                    <a:pt x="264" y="22"/>
                  </a:lnTo>
                  <a:close/>
                </a:path>
              </a:pathLst>
            </a:custGeom>
            <a:solidFill>
              <a:srgbClr val="000000"/>
            </a:solidFill>
            <a:ln w="9525">
              <a:noFill/>
              <a:round/>
              <a:headEnd/>
              <a:tailEnd/>
            </a:ln>
          </p:spPr>
          <p:txBody>
            <a:bodyPr/>
            <a:lstStyle/>
            <a:p>
              <a:endParaRPr lang="ja-JP" altLang="en-US" sz="2300" dirty="0"/>
            </a:p>
          </p:txBody>
        </p:sp>
        <p:sp>
          <p:nvSpPr>
            <p:cNvPr id="778" name="Freeform 124"/>
            <p:cNvSpPr>
              <a:spLocks/>
            </p:cNvSpPr>
            <p:nvPr/>
          </p:nvSpPr>
          <p:spPr bwMode="auto">
            <a:xfrm>
              <a:off x="9818688" y="3819391"/>
              <a:ext cx="222250" cy="568325"/>
            </a:xfrm>
            <a:custGeom>
              <a:avLst/>
              <a:gdLst>
                <a:gd name="T0" fmla="*/ 2147483647 w 140"/>
                <a:gd name="T1" fmla="*/ 0 h 358"/>
                <a:gd name="T2" fmla="*/ 2147483647 w 140"/>
                <a:gd name="T3" fmla="*/ 0 h 358"/>
                <a:gd name="T4" fmla="*/ 2147483647 w 140"/>
                <a:gd name="T5" fmla="*/ 2147483647 h 358"/>
                <a:gd name="T6" fmla="*/ 2147483647 w 140"/>
                <a:gd name="T7" fmla="*/ 2147483647 h 358"/>
                <a:gd name="T8" fmla="*/ 2147483647 w 140"/>
                <a:gd name="T9" fmla="*/ 2147483647 h 358"/>
                <a:gd name="T10" fmla="*/ 2147483647 w 140"/>
                <a:gd name="T11" fmla="*/ 2147483647 h 358"/>
                <a:gd name="T12" fmla="*/ 2147483647 w 140"/>
                <a:gd name="T13" fmla="*/ 2147483647 h 358"/>
                <a:gd name="T14" fmla="*/ 2147483647 w 140"/>
                <a:gd name="T15" fmla="*/ 2147483647 h 358"/>
                <a:gd name="T16" fmla="*/ 2147483647 w 140"/>
                <a:gd name="T17" fmla="*/ 2147483647 h 358"/>
                <a:gd name="T18" fmla="*/ 2147483647 w 140"/>
                <a:gd name="T19" fmla="*/ 2147483647 h 358"/>
                <a:gd name="T20" fmla="*/ 2147483647 w 140"/>
                <a:gd name="T21" fmla="*/ 2147483647 h 358"/>
                <a:gd name="T22" fmla="*/ 2147483647 w 140"/>
                <a:gd name="T23" fmla="*/ 2147483647 h 358"/>
                <a:gd name="T24" fmla="*/ 2147483647 w 140"/>
                <a:gd name="T25" fmla="*/ 2147483647 h 358"/>
                <a:gd name="T26" fmla="*/ 2147483647 w 140"/>
                <a:gd name="T27" fmla="*/ 2147483647 h 358"/>
                <a:gd name="T28" fmla="*/ 2147483647 w 140"/>
                <a:gd name="T29" fmla="*/ 2147483647 h 358"/>
                <a:gd name="T30" fmla="*/ 2147483647 w 140"/>
                <a:gd name="T31" fmla="*/ 2147483647 h 358"/>
                <a:gd name="T32" fmla="*/ 2147483647 w 140"/>
                <a:gd name="T33" fmla="*/ 2147483647 h 358"/>
                <a:gd name="T34" fmla="*/ 2147483647 w 140"/>
                <a:gd name="T35" fmla="*/ 2147483647 h 358"/>
                <a:gd name="T36" fmla="*/ 2147483647 w 140"/>
                <a:gd name="T37" fmla="*/ 2147483647 h 358"/>
                <a:gd name="T38" fmla="*/ 2147483647 w 140"/>
                <a:gd name="T39" fmla="*/ 2147483647 h 358"/>
                <a:gd name="T40" fmla="*/ 0 w 140"/>
                <a:gd name="T41" fmla="*/ 2147483647 h 358"/>
                <a:gd name="T42" fmla="*/ 0 w 140"/>
                <a:gd name="T43" fmla="*/ 2147483647 h 358"/>
                <a:gd name="T44" fmla="*/ 2147483647 w 140"/>
                <a:gd name="T45" fmla="*/ 2147483647 h 358"/>
                <a:gd name="T46" fmla="*/ 2147483647 w 140"/>
                <a:gd name="T47" fmla="*/ 2147483647 h 358"/>
                <a:gd name="T48" fmla="*/ 2147483647 w 140"/>
                <a:gd name="T49" fmla="*/ 2147483647 h 358"/>
                <a:gd name="T50" fmla="*/ 2147483647 w 140"/>
                <a:gd name="T51" fmla="*/ 2147483647 h 358"/>
                <a:gd name="T52" fmla="*/ 2147483647 w 140"/>
                <a:gd name="T53" fmla="*/ 2147483647 h 358"/>
                <a:gd name="T54" fmla="*/ 2147483647 w 140"/>
                <a:gd name="T55" fmla="*/ 2147483647 h 358"/>
                <a:gd name="T56" fmla="*/ 2147483647 w 140"/>
                <a:gd name="T57" fmla="*/ 2147483647 h 358"/>
                <a:gd name="T58" fmla="*/ 2147483647 w 140"/>
                <a:gd name="T59" fmla="*/ 2147483647 h 358"/>
                <a:gd name="T60" fmla="*/ 2147483647 w 140"/>
                <a:gd name="T61" fmla="*/ 2147483647 h 358"/>
                <a:gd name="T62" fmla="*/ 2147483647 w 140"/>
                <a:gd name="T63" fmla="*/ 2147483647 h 358"/>
                <a:gd name="T64" fmla="*/ 2147483647 w 140"/>
                <a:gd name="T65" fmla="*/ 2147483647 h 358"/>
                <a:gd name="T66" fmla="*/ 2147483647 w 140"/>
                <a:gd name="T67" fmla="*/ 2147483647 h 358"/>
                <a:gd name="T68" fmla="*/ 2147483647 w 140"/>
                <a:gd name="T69" fmla="*/ 2147483647 h 358"/>
                <a:gd name="T70" fmla="*/ 2147483647 w 140"/>
                <a:gd name="T71" fmla="*/ 2147483647 h 358"/>
                <a:gd name="T72" fmla="*/ 2147483647 w 140"/>
                <a:gd name="T73" fmla="*/ 2147483647 h 358"/>
                <a:gd name="T74" fmla="*/ 2147483647 w 140"/>
                <a:gd name="T75" fmla="*/ 0 h 358"/>
                <a:gd name="T76" fmla="*/ 2147483647 w 140"/>
                <a:gd name="T77" fmla="*/ 0 h 358"/>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40"/>
                <a:gd name="T118" fmla="*/ 0 h 358"/>
                <a:gd name="T119" fmla="*/ 140 w 140"/>
                <a:gd name="T120" fmla="*/ 358 h 358"/>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40" h="358">
                  <a:moveTo>
                    <a:pt x="124" y="0"/>
                  </a:moveTo>
                  <a:lnTo>
                    <a:pt x="124" y="0"/>
                  </a:lnTo>
                  <a:lnTo>
                    <a:pt x="116" y="8"/>
                  </a:lnTo>
                  <a:lnTo>
                    <a:pt x="96" y="26"/>
                  </a:lnTo>
                  <a:lnTo>
                    <a:pt x="82" y="36"/>
                  </a:lnTo>
                  <a:lnTo>
                    <a:pt x="70" y="44"/>
                  </a:lnTo>
                  <a:lnTo>
                    <a:pt x="56" y="50"/>
                  </a:lnTo>
                  <a:lnTo>
                    <a:pt x="46" y="54"/>
                  </a:lnTo>
                  <a:lnTo>
                    <a:pt x="40" y="52"/>
                  </a:lnTo>
                  <a:lnTo>
                    <a:pt x="36" y="50"/>
                  </a:lnTo>
                  <a:lnTo>
                    <a:pt x="34" y="46"/>
                  </a:lnTo>
                  <a:lnTo>
                    <a:pt x="34" y="40"/>
                  </a:lnTo>
                  <a:lnTo>
                    <a:pt x="34" y="28"/>
                  </a:lnTo>
                  <a:lnTo>
                    <a:pt x="34" y="16"/>
                  </a:lnTo>
                  <a:lnTo>
                    <a:pt x="22" y="24"/>
                  </a:lnTo>
                  <a:lnTo>
                    <a:pt x="12" y="34"/>
                  </a:lnTo>
                  <a:lnTo>
                    <a:pt x="2" y="46"/>
                  </a:lnTo>
                  <a:lnTo>
                    <a:pt x="0" y="58"/>
                  </a:lnTo>
                  <a:lnTo>
                    <a:pt x="0" y="84"/>
                  </a:lnTo>
                  <a:lnTo>
                    <a:pt x="2" y="164"/>
                  </a:lnTo>
                  <a:lnTo>
                    <a:pt x="8" y="262"/>
                  </a:lnTo>
                  <a:lnTo>
                    <a:pt x="18" y="358"/>
                  </a:lnTo>
                  <a:lnTo>
                    <a:pt x="38" y="300"/>
                  </a:lnTo>
                  <a:lnTo>
                    <a:pt x="54" y="246"/>
                  </a:lnTo>
                  <a:lnTo>
                    <a:pt x="82" y="154"/>
                  </a:lnTo>
                  <a:lnTo>
                    <a:pt x="96" y="116"/>
                  </a:lnTo>
                  <a:lnTo>
                    <a:pt x="110" y="82"/>
                  </a:lnTo>
                  <a:lnTo>
                    <a:pt x="124" y="54"/>
                  </a:lnTo>
                  <a:lnTo>
                    <a:pt x="132" y="40"/>
                  </a:lnTo>
                  <a:lnTo>
                    <a:pt x="140" y="30"/>
                  </a:lnTo>
                  <a:lnTo>
                    <a:pt x="132" y="18"/>
                  </a:lnTo>
                  <a:lnTo>
                    <a:pt x="126" y="8"/>
                  </a:lnTo>
                  <a:lnTo>
                    <a:pt x="124" y="0"/>
                  </a:lnTo>
                  <a:close/>
                </a:path>
              </a:pathLst>
            </a:custGeom>
            <a:solidFill>
              <a:srgbClr val="FFFFFF"/>
            </a:solidFill>
            <a:ln w="9525">
              <a:noFill/>
              <a:round/>
              <a:headEnd/>
              <a:tailEnd/>
            </a:ln>
          </p:spPr>
          <p:txBody>
            <a:bodyPr/>
            <a:lstStyle/>
            <a:p>
              <a:endParaRPr lang="ja-JP" altLang="en-US" sz="2300" dirty="0"/>
            </a:p>
          </p:txBody>
        </p:sp>
        <p:sp>
          <p:nvSpPr>
            <p:cNvPr id="779" name="Freeform 125"/>
            <p:cNvSpPr>
              <a:spLocks/>
            </p:cNvSpPr>
            <p:nvPr/>
          </p:nvSpPr>
          <p:spPr bwMode="auto">
            <a:xfrm>
              <a:off x="9736138" y="3466966"/>
              <a:ext cx="346075" cy="444500"/>
            </a:xfrm>
            <a:custGeom>
              <a:avLst/>
              <a:gdLst>
                <a:gd name="T0" fmla="*/ 2147483647 w 218"/>
                <a:gd name="T1" fmla="*/ 2147483647 h 280"/>
                <a:gd name="T2" fmla="*/ 2147483647 w 218"/>
                <a:gd name="T3" fmla="*/ 2147483647 h 280"/>
                <a:gd name="T4" fmla="*/ 2147483647 w 218"/>
                <a:gd name="T5" fmla="*/ 2147483647 h 280"/>
                <a:gd name="T6" fmla="*/ 2147483647 w 218"/>
                <a:gd name="T7" fmla="*/ 2147483647 h 280"/>
                <a:gd name="T8" fmla="*/ 2147483647 w 218"/>
                <a:gd name="T9" fmla="*/ 2147483647 h 280"/>
                <a:gd name="T10" fmla="*/ 2147483647 w 218"/>
                <a:gd name="T11" fmla="*/ 2147483647 h 280"/>
                <a:gd name="T12" fmla="*/ 2147483647 w 218"/>
                <a:gd name="T13" fmla="*/ 2147483647 h 280"/>
                <a:gd name="T14" fmla="*/ 2147483647 w 218"/>
                <a:gd name="T15" fmla="*/ 2147483647 h 280"/>
                <a:gd name="T16" fmla="*/ 2147483647 w 218"/>
                <a:gd name="T17" fmla="*/ 2147483647 h 280"/>
                <a:gd name="T18" fmla="*/ 2147483647 w 218"/>
                <a:gd name="T19" fmla="*/ 2147483647 h 280"/>
                <a:gd name="T20" fmla="*/ 2147483647 w 218"/>
                <a:gd name="T21" fmla="*/ 2147483647 h 280"/>
                <a:gd name="T22" fmla="*/ 2147483647 w 218"/>
                <a:gd name="T23" fmla="*/ 2147483647 h 280"/>
                <a:gd name="T24" fmla="*/ 2147483647 w 218"/>
                <a:gd name="T25" fmla="*/ 2147483647 h 280"/>
                <a:gd name="T26" fmla="*/ 2147483647 w 218"/>
                <a:gd name="T27" fmla="*/ 2147483647 h 280"/>
                <a:gd name="T28" fmla="*/ 2147483647 w 218"/>
                <a:gd name="T29" fmla="*/ 2147483647 h 280"/>
                <a:gd name="T30" fmla="*/ 2147483647 w 218"/>
                <a:gd name="T31" fmla="*/ 2147483647 h 280"/>
                <a:gd name="T32" fmla="*/ 2147483647 w 218"/>
                <a:gd name="T33" fmla="*/ 2147483647 h 280"/>
                <a:gd name="T34" fmla="*/ 2147483647 w 218"/>
                <a:gd name="T35" fmla="*/ 2147483647 h 280"/>
                <a:gd name="T36" fmla="*/ 2147483647 w 218"/>
                <a:gd name="T37" fmla="*/ 2147483647 h 280"/>
                <a:gd name="T38" fmla="*/ 2147483647 w 218"/>
                <a:gd name="T39" fmla="*/ 2147483647 h 280"/>
                <a:gd name="T40" fmla="*/ 2147483647 w 218"/>
                <a:gd name="T41" fmla="*/ 2147483647 h 280"/>
                <a:gd name="T42" fmla="*/ 2147483647 w 218"/>
                <a:gd name="T43" fmla="*/ 2147483647 h 280"/>
                <a:gd name="T44" fmla="*/ 2147483647 w 218"/>
                <a:gd name="T45" fmla="*/ 2147483647 h 280"/>
                <a:gd name="T46" fmla="*/ 2147483647 w 218"/>
                <a:gd name="T47" fmla="*/ 2147483647 h 280"/>
                <a:gd name="T48" fmla="*/ 2147483647 w 218"/>
                <a:gd name="T49" fmla="*/ 2147483647 h 280"/>
                <a:gd name="T50" fmla="*/ 2147483647 w 218"/>
                <a:gd name="T51" fmla="*/ 2147483647 h 280"/>
                <a:gd name="T52" fmla="*/ 2147483647 w 218"/>
                <a:gd name="T53" fmla="*/ 2147483647 h 280"/>
                <a:gd name="T54" fmla="*/ 2147483647 w 218"/>
                <a:gd name="T55" fmla="*/ 2147483647 h 280"/>
                <a:gd name="T56" fmla="*/ 2147483647 w 218"/>
                <a:gd name="T57" fmla="*/ 2147483647 h 280"/>
                <a:gd name="T58" fmla="*/ 2147483647 w 218"/>
                <a:gd name="T59" fmla="*/ 2147483647 h 280"/>
                <a:gd name="T60" fmla="*/ 2147483647 w 218"/>
                <a:gd name="T61" fmla="*/ 2147483647 h 280"/>
                <a:gd name="T62" fmla="*/ 2147483647 w 218"/>
                <a:gd name="T63" fmla="*/ 2147483647 h 280"/>
                <a:gd name="T64" fmla="*/ 2147483647 w 218"/>
                <a:gd name="T65" fmla="*/ 2147483647 h 280"/>
                <a:gd name="T66" fmla="*/ 2147483647 w 218"/>
                <a:gd name="T67" fmla="*/ 2147483647 h 280"/>
                <a:gd name="T68" fmla="*/ 2147483647 w 218"/>
                <a:gd name="T69" fmla="*/ 2147483647 h 280"/>
                <a:gd name="T70" fmla="*/ 0 w 218"/>
                <a:gd name="T71" fmla="*/ 2147483647 h 280"/>
                <a:gd name="T72" fmla="*/ 0 w 218"/>
                <a:gd name="T73" fmla="*/ 2147483647 h 280"/>
                <a:gd name="T74" fmla="*/ 2147483647 w 218"/>
                <a:gd name="T75" fmla="*/ 2147483647 h 280"/>
                <a:gd name="T76" fmla="*/ 2147483647 w 218"/>
                <a:gd name="T77" fmla="*/ 2147483647 h 280"/>
                <a:gd name="T78" fmla="*/ 2147483647 w 218"/>
                <a:gd name="T79" fmla="*/ 2147483647 h 280"/>
                <a:gd name="T80" fmla="*/ 2147483647 w 218"/>
                <a:gd name="T81" fmla="*/ 2147483647 h 280"/>
                <a:gd name="T82" fmla="*/ 2147483647 w 218"/>
                <a:gd name="T83" fmla="*/ 2147483647 h 280"/>
                <a:gd name="T84" fmla="*/ 2147483647 w 218"/>
                <a:gd name="T85" fmla="*/ 2147483647 h 280"/>
                <a:gd name="T86" fmla="*/ 2147483647 w 218"/>
                <a:gd name="T87" fmla="*/ 2147483647 h 280"/>
                <a:gd name="T88" fmla="*/ 2147483647 w 218"/>
                <a:gd name="T89" fmla="*/ 2147483647 h 280"/>
                <a:gd name="T90" fmla="*/ 2147483647 w 218"/>
                <a:gd name="T91" fmla="*/ 2147483647 h 280"/>
                <a:gd name="T92" fmla="*/ 2147483647 w 218"/>
                <a:gd name="T93" fmla="*/ 2147483647 h 280"/>
                <a:gd name="T94" fmla="*/ 2147483647 w 218"/>
                <a:gd name="T95" fmla="*/ 2147483647 h 280"/>
                <a:gd name="T96" fmla="*/ 2147483647 w 218"/>
                <a:gd name="T97" fmla="*/ 2147483647 h 280"/>
                <a:gd name="T98" fmla="*/ 2147483647 w 218"/>
                <a:gd name="T99" fmla="*/ 2147483647 h 280"/>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218"/>
                <a:gd name="T151" fmla="*/ 0 h 280"/>
                <a:gd name="T152" fmla="*/ 218 w 218"/>
                <a:gd name="T153" fmla="*/ 280 h 280"/>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218" h="280">
                  <a:moveTo>
                    <a:pt x="68" y="242"/>
                  </a:moveTo>
                  <a:lnTo>
                    <a:pt x="64" y="260"/>
                  </a:lnTo>
                  <a:lnTo>
                    <a:pt x="64" y="264"/>
                  </a:lnTo>
                  <a:lnTo>
                    <a:pt x="66" y="268"/>
                  </a:lnTo>
                  <a:lnTo>
                    <a:pt x="76" y="278"/>
                  </a:lnTo>
                  <a:lnTo>
                    <a:pt x="80" y="280"/>
                  </a:lnTo>
                  <a:lnTo>
                    <a:pt x="84" y="278"/>
                  </a:lnTo>
                  <a:lnTo>
                    <a:pt x="102" y="272"/>
                  </a:lnTo>
                  <a:lnTo>
                    <a:pt x="110" y="268"/>
                  </a:lnTo>
                  <a:lnTo>
                    <a:pt x="152" y="244"/>
                  </a:lnTo>
                  <a:lnTo>
                    <a:pt x="160" y="240"/>
                  </a:lnTo>
                  <a:lnTo>
                    <a:pt x="172" y="234"/>
                  </a:lnTo>
                  <a:lnTo>
                    <a:pt x="176" y="228"/>
                  </a:lnTo>
                  <a:lnTo>
                    <a:pt x="178" y="220"/>
                  </a:lnTo>
                  <a:lnTo>
                    <a:pt x="178" y="198"/>
                  </a:lnTo>
                  <a:lnTo>
                    <a:pt x="180" y="188"/>
                  </a:lnTo>
                  <a:lnTo>
                    <a:pt x="182" y="180"/>
                  </a:lnTo>
                  <a:lnTo>
                    <a:pt x="186" y="170"/>
                  </a:lnTo>
                  <a:lnTo>
                    <a:pt x="194" y="160"/>
                  </a:lnTo>
                  <a:lnTo>
                    <a:pt x="202" y="148"/>
                  </a:lnTo>
                  <a:lnTo>
                    <a:pt x="210" y="134"/>
                  </a:lnTo>
                  <a:lnTo>
                    <a:pt x="214" y="114"/>
                  </a:lnTo>
                  <a:lnTo>
                    <a:pt x="218" y="94"/>
                  </a:lnTo>
                  <a:lnTo>
                    <a:pt x="218" y="82"/>
                  </a:lnTo>
                  <a:lnTo>
                    <a:pt x="216" y="72"/>
                  </a:lnTo>
                  <a:lnTo>
                    <a:pt x="212" y="60"/>
                  </a:lnTo>
                  <a:lnTo>
                    <a:pt x="206" y="48"/>
                  </a:lnTo>
                  <a:lnTo>
                    <a:pt x="202" y="40"/>
                  </a:lnTo>
                  <a:lnTo>
                    <a:pt x="186" y="24"/>
                  </a:lnTo>
                  <a:lnTo>
                    <a:pt x="176" y="16"/>
                  </a:lnTo>
                  <a:lnTo>
                    <a:pt x="164" y="8"/>
                  </a:lnTo>
                  <a:lnTo>
                    <a:pt x="150" y="2"/>
                  </a:lnTo>
                  <a:lnTo>
                    <a:pt x="136" y="0"/>
                  </a:lnTo>
                  <a:lnTo>
                    <a:pt x="62" y="12"/>
                  </a:lnTo>
                  <a:lnTo>
                    <a:pt x="44" y="22"/>
                  </a:lnTo>
                  <a:lnTo>
                    <a:pt x="36" y="28"/>
                  </a:lnTo>
                  <a:lnTo>
                    <a:pt x="34" y="34"/>
                  </a:lnTo>
                  <a:lnTo>
                    <a:pt x="36" y="44"/>
                  </a:lnTo>
                  <a:lnTo>
                    <a:pt x="38" y="50"/>
                  </a:lnTo>
                  <a:lnTo>
                    <a:pt x="38" y="54"/>
                  </a:lnTo>
                  <a:lnTo>
                    <a:pt x="36" y="58"/>
                  </a:lnTo>
                  <a:lnTo>
                    <a:pt x="20" y="90"/>
                  </a:lnTo>
                  <a:lnTo>
                    <a:pt x="16" y="98"/>
                  </a:lnTo>
                  <a:lnTo>
                    <a:pt x="14" y="106"/>
                  </a:lnTo>
                  <a:lnTo>
                    <a:pt x="14" y="112"/>
                  </a:lnTo>
                  <a:lnTo>
                    <a:pt x="14" y="120"/>
                  </a:lnTo>
                  <a:lnTo>
                    <a:pt x="2" y="146"/>
                  </a:lnTo>
                  <a:lnTo>
                    <a:pt x="0" y="154"/>
                  </a:lnTo>
                  <a:lnTo>
                    <a:pt x="0" y="158"/>
                  </a:lnTo>
                  <a:lnTo>
                    <a:pt x="4" y="160"/>
                  </a:lnTo>
                  <a:lnTo>
                    <a:pt x="10" y="162"/>
                  </a:lnTo>
                  <a:lnTo>
                    <a:pt x="12" y="164"/>
                  </a:lnTo>
                  <a:lnTo>
                    <a:pt x="14" y="168"/>
                  </a:lnTo>
                  <a:lnTo>
                    <a:pt x="12" y="182"/>
                  </a:lnTo>
                  <a:lnTo>
                    <a:pt x="12" y="192"/>
                  </a:lnTo>
                  <a:lnTo>
                    <a:pt x="12" y="194"/>
                  </a:lnTo>
                  <a:lnTo>
                    <a:pt x="14" y="202"/>
                  </a:lnTo>
                  <a:lnTo>
                    <a:pt x="14" y="210"/>
                  </a:lnTo>
                  <a:lnTo>
                    <a:pt x="12" y="216"/>
                  </a:lnTo>
                  <a:lnTo>
                    <a:pt x="14" y="224"/>
                  </a:lnTo>
                  <a:lnTo>
                    <a:pt x="14" y="226"/>
                  </a:lnTo>
                  <a:lnTo>
                    <a:pt x="20" y="234"/>
                  </a:lnTo>
                  <a:lnTo>
                    <a:pt x="24" y="236"/>
                  </a:lnTo>
                  <a:lnTo>
                    <a:pt x="32" y="240"/>
                  </a:lnTo>
                  <a:lnTo>
                    <a:pt x="48" y="242"/>
                  </a:lnTo>
                  <a:lnTo>
                    <a:pt x="56" y="242"/>
                  </a:lnTo>
                  <a:lnTo>
                    <a:pt x="68" y="242"/>
                  </a:lnTo>
                  <a:close/>
                </a:path>
              </a:pathLst>
            </a:custGeom>
            <a:solidFill>
              <a:srgbClr val="000000"/>
            </a:solidFill>
            <a:ln w="9525">
              <a:noFill/>
              <a:round/>
              <a:headEnd/>
              <a:tailEnd/>
            </a:ln>
          </p:spPr>
          <p:txBody>
            <a:bodyPr/>
            <a:lstStyle/>
            <a:p>
              <a:endParaRPr lang="ja-JP" altLang="en-US" sz="2300" dirty="0"/>
            </a:p>
          </p:txBody>
        </p:sp>
        <p:sp>
          <p:nvSpPr>
            <p:cNvPr id="780" name="Freeform 126"/>
            <p:cNvSpPr>
              <a:spLocks/>
            </p:cNvSpPr>
            <p:nvPr/>
          </p:nvSpPr>
          <p:spPr bwMode="auto">
            <a:xfrm>
              <a:off x="9802813" y="3901941"/>
              <a:ext cx="127000" cy="539750"/>
            </a:xfrm>
            <a:custGeom>
              <a:avLst/>
              <a:gdLst>
                <a:gd name="T0" fmla="*/ 2147483647 w 80"/>
                <a:gd name="T1" fmla="*/ 2147483647 h 340"/>
                <a:gd name="T2" fmla="*/ 2147483647 w 80"/>
                <a:gd name="T3" fmla="*/ 2147483647 h 340"/>
                <a:gd name="T4" fmla="*/ 2147483647 w 80"/>
                <a:gd name="T5" fmla="*/ 2147483647 h 340"/>
                <a:gd name="T6" fmla="*/ 2147483647 w 80"/>
                <a:gd name="T7" fmla="*/ 2147483647 h 340"/>
                <a:gd name="T8" fmla="*/ 2147483647 w 80"/>
                <a:gd name="T9" fmla="*/ 2147483647 h 340"/>
                <a:gd name="T10" fmla="*/ 2147483647 w 80"/>
                <a:gd name="T11" fmla="*/ 2147483647 h 340"/>
                <a:gd name="T12" fmla="*/ 2147483647 w 80"/>
                <a:gd name="T13" fmla="*/ 2147483647 h 340"/>
                <a:gd name="T14" fmla="*/ 2147483647 w 80"/>
                <a:gd name="T15" fmla="*/ 2147483647 h 340"/>
                <a:gd name="T16" fmla="*/ 2147483647 w 80"/>
                <a:gd name="T17" fmla="*/ 2147483647 h 340"/>
                <a:gd name="T18" fmla="*/ 2147483647 w 80"/>
                <a:gd name="T19" fmla="*/ 2147483647 h 340"/>
                <a:gd name="T20" fmla="*/ 2147483647 w 80"/>
                <a:gd name="T21" fmla="*/ 2147483647 h 340"/>
                <a:gd name="T22" fmla="*/ 2147483647 w 80"/>
                <a:gd name="T23" fmla="*/ 2147483647 h 340"/>
                <a:gd name="T24" fmla="*/ 2147483647 w 80"/>
                <a:gd name="T25" fmla="*/ 2147483647 h 340"/>
                <a:gd name="T26" fmla="*/ 2147483647 w 80"/>
                <a:gd name="T27" fmla="*/ 2147483647 h 340"/>
                <a:gd name="T28" fmla="*/ 2147483647 w 80"/>
                <a:gd name="T29" fmla="*/ 0 h 340"/>
                <a:gd name="T30" fmla="*/ 2147483647 w 80"/>
                <a:gd name="T31" fmla="*/ 0 h 340"/>
                <a:gd name="T32" fmla="*/ 2147483647 w 80"/>
                <a:gd name="T33" fmla="*/ 2147483647 h 340"/>
                <a:gd name="T34" fmla="*/ 2147483647 w 80"/>
                <a:gd name="T35" fmla="*/ 2147483647 h 340"/>
                <a:gd name="T36" fmla="*/ 2147483647 w 80"/>
                <a:gd name="T37" fmla="*/ 2147483647 h 340"/>
                <a:gd name="T38" fmla="*/ 2147483647 w 80"/>
                <a:gd name="T39" fmla="*/ 2147483647 h 340"/>
                <a:gd name="T40" fmla="*/ 2147483647 w 80"/>
                <a:gd name="T41" fmla="*/ 2147483647 h 340"/>
                <a:gd name="T42" fmla="*/ 2147483647 w 80"/>
                <a:gd name="T43" fmla="*/ 2147483647 h 340"/>
                <a:gd name="T44" fmla="*/ 2147483647 w 80"/>
                <a:gd name="T45" fmla="*/ 2147483647 h 340"/>
                <a:gd name="T46" fmla="*/ 2147483647 w 80"/>
                <a:gd name="T47" fmla="*/ 2147483647 h 340"/>
                <a:gd name="T48" fmla="*/ 2147483647 w 80"/>
                <a:gd name="T49" fmla="*/ 2147483647 h 340"/>
                <a:gd name="T50" fmla="*/ 2147483647 w 80"/>
                <a:gd name="T51" fmla="*/ 2147483647 h 340"/>
                <a:gd name="T52" fmla="*/ 2147483647 w 80"/>
                <a:gd name="T53" fmla="*/ 2147483647 h 340"/>
                <a:gd name="T54" fmla="*/ 2147483647 w 80"/>
                <a:gd name="T55" fmla="*/ 2147483647 h 340"/>
                <a:gd name="T56" fmla="*/ 0 w 80"/>
                <a:gd name="T57" fmla="*/ 2147483647 h 340"/>
                <a:gd name="T58" fmla="*/ 0 w 80"/>
                <a:gd name="T59" fmla="*/ 2147483647 h 340"/>
                <a:gd name="T60" fmla="*/ 0 w 80"/>
                <a:gd name="T61" fmla="*/ 2147483647 h 340"/>
                <a:gd name="T62" fmla="*/ 2147483647 w 80"/>
                <a:gd name="T63" fmla="*/ 2147483647 h 340"/>
                <a:gd name="T64" fmla="*/ 2147483647 w 80"/>
                <a:gd name="T65" fmla="*/ 2147483647 h 340"/>
                <a:gd name="T66" fmla="*/ 2147483647 w 80"/>
                <a:gd name="T67" fmla="*/ 2147483647 h 34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80"/>
                <a:gd name="T103" fmla="*/ 0 h 340"/>
                <a:gd name="T104" fmla="*/ 80 w 80"/>
                <a:gd name="T105" fmla="*/ 340 h 34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80" h="340">
                  <a:moveTo>
                    <a:pt x="58" y="38"/>
                  </a:moveTo>
                  <a:lnTo>
                    <a:pt x="58" y="38"/>
                  </a:lnTo>
                  <a:lnTo>
                    <a:pt x="58" y="36"/>
                  </a:lnTo>
                  <a:lnTo>
                    <a:pt x="62" y="34"/>
                  </a:lnTo>
                  <a:lnTo>
                    <a:pt x="66" y="30"/>
                  </a:lnTo>
                  <a:lnTo>
                    <a:pt x="66" y="26"/>
                  </a:lnTo>
                  <a:lnTo>
                    <a:pt x="64" y="22"/>
                  </a:lnTo>
                  <a:lnTo>
                    <a:pt x="62" y="14"/>
                  </a:lnTo>
                  <a:lnTo>
                    <a:pt x="60" y="8"/>
                  </a:lnTo>
                  <a:lnTo>
                    <a:pt x="56" y="2"/>
                  </a:lnTo>
                  <a:lnTo>
                    <a:pt x="52" y="0"/>
                  </a:lnTo>
                  <a:lnTo>
                    <a:pt x="48" y="0"/>
                  </a:lnTo>
                  <a:lnTo>
                    <a:pt x="46" y="2"/>
                  </a:lnTo>
                  <a:lnTo>
                    <a:pt x="40" y="6"/>
                  </a:lnTo>
                  <a:lnTo>
                    <a:pt x="36" y="14"/>
                  </a:lnTo>
                  <a:lnTo>
                    <a:pt x="34" y="18"/>
                  </a:lnTo>
                  <a:lnTo>
                    <a:pt x="32" y="22"/>
                  </a:lnTo>
                  <a:lnTo>
                    <a:pt x="36" y="30"/>
                  </a:lnTo>
                  <a:lnTo>
                    <a:pt x="40" y="36"/>
                  </a:lnTo>
                  <a:lnTo>
                    <a:pt x="16" y="112"/>
                  </a:lnTo>
                  <a:lnTo>
                    <a:pt x="4" y="158"/>
                  </a:lnTo>
                  <a:lnTo>
                    <a:pt x="0" y="176"/>
                  </a:lnTo>
                  <a:lnTo>
                    <a:pt x="0" y="188"/>
                  </a:lnTo>
                  <a:lnTo>
                    <a:pt x="28" y="340"/>
                  </a:lnTo>
                  <a:lnTo>
                    <a:pt x="80" y="174"/>
                  </a:lnTo>
                  <a:lnTo>
                    <a:pt x="58" y="38"/>
                  </a:lnTo>
                  <a:close/>
                </a:path>
              </a:pathLst>
            </a:custGeom>
            <a:solidFill>
              <a:srgbClr val="000000"/>
            </a:solidFill>
            <a:ln w="9525">
              <a:noFill/>
              <a:round/>
              <a:headEnd/>
              <a:tailEnd/>
            </a:ln>
          </p:spPr>
          <p:txBody>
            <a:bodyPr/>
            <a:lstStyle/>
            <a:p>
              <a:endParaRPr lang="ja-JP" altLang="en-US" sz="2300" dirty="0"/>
            </a:p>
          </p:txBody>
        </p:sp>
      </p:grpSp>
      <p:pic>
        <p:nvPicPr>
          <p:cNvPr id="781" name="Picture 8"/>
          <p:cNvPicPr>
            <a:picLocks noChangeAspect="1" noChangeArrowheads="1"/>
          </p:cNvPicPr>
          <p:nvPr/>
        </p:nvPicPr>
        <p:blipFill>
          <a:blip r:embed="rId3" cstate="screen"/>
          <a:srcRect/>
          <a:stretch>
            <a:fillRect/>
          </a:stretch>
        </p:blipFill>
        <p:spPr bwMode="auto">
          <a:xfrm>
            <a:off x="7869358" y="2933321"/>
            <a:ext cx="50375" cy="61840"/>
          </a:xfrm>
          <a:prstGeom prst="rect">
            <a:avLst/>
          </a:prstGeom>
          <a:noFill/>
          <a:ln w="9525">
            <a:noFill/>
            <a:miter lim="800000"/>
            <a:headEnd/>
            <a:tailEnd/>
          </a:ln>
        </p:spPr>
      </p:pic>
      <p:sp>
        <p:nvSpPr>
          <p:cNvPr id="782" name="AutoShape 155"/>
          <p:cNvSpPr>
            <a:spLocks noChangeAspect="1" noChangeArrowheads="1" noTextEdit="1"/>
          </p:cNvSpPr>
          <p:nvPr/>
        </p:nvSpPr>
        <p:spPr bwMode="auto">
          <a:xfrm>
            <a:off x="7874488" y="2961966"/>
            <a:ext cx="16768" cy="34489"/>
          </a:xfrm>
          <a:prstGeom prst="rect">
            <a:avLst/>
          </a:prstGeom>
          <a:noFill/>
          <a:ln w="9525">
            <a:noFill/>
            <a:miter lim="800000"/>
            <a:headEnd/>
            <a:tailEnd/>
          </a:ln>
        </p:spPr>
        <p:txBody>
          <a:bodyPr lIns="65306" tIns="32653" rIns="65306" bIns="32653"/>
          <a:lstStyle/>
          <a:p>
            <a:endParaRPr lang="ja-JP" altLang="en-US" sz="2300" dirty="0"/>
          </a:p>
        </p:txBody>
      </p:sp>
      <p:sp>
        <p:nvSpPr>
          <p:cNvPr id="783" name="Freeform 157"/>
          <p:cNvSpPr>
            <a:spLocks/>
          </p:cNvSpPr>
          <p:nvPr/>
        </p:nvSpPr>
        <p:spPr bwMode="auto">
          <a:xfrm>
            <a:off x="7874488" y="2961966"/>
            <a:ext cx="16768" cy="34489"/>
          </a:xfrm>
          <a:custGeom>
            <a:avLst/>
            <a:gdLst>
              <a:gd name="T0" fmla="*/ 2147483647 w 2041"/>
              <a:gd name="T1" fmla="*/ 2147483647 h 3258"/>
              <a:gd name="T2" fmla="*/ 2147483647 w 2041"/>
              <a:gd name="T3" fmla="*/ 2147483647 h 3258"/>
              <a:gd name="T4" fmla="*/ 2147483647 w 2041"/>
              <a:gd name="T5" fmla="*/ 2147483647 h 3258"/>
              <a:gd name="T6" fmla="*/ 2147483647 w 2041"/>
              <a:gd name="T7" fmla="*/ 2147483647 h 3258"/>
              <a:gd name="T8" fmla="*/ 2147483647 w 2041"/>
              <a:gd name="T9" fmla="*/ 2147483647 h 3258"/>
              <a:gd name="T10" fmla="*/ 2147483647 w 2041"/>
              <a:gd name="T11" fmla="*/ 2147483647 h 3258"/>
              <a:gd name="T12" fmla="*/ 0 w 2041"/>
              <a:gd name="T13" fmla="*/ 2147483647 h 3258"/>
              <a:gd name="T14" fmla="*/ 2147483647 w 2041"/>
              <a:gd name="T15" fmla="*/ 2147483647 h 3258"/>
              <a:gd name="T16" fmla="*/ 2147483647 w 2041"/>
              <a:gd name="T17" fmla="*/ 2147483647 h 3258"/>
              <a:gd name="T18" fmla="*/ 2147483647 w 2041"/>
              <a:gd name="T19" fmla="*/ 2147483647 h 3258"/>
              <a:gd name="T20" fmla="*/ 2147483647 w 2041"/>
              <a:gd name="T21" fmla="*/ 2147483647 h 3258"/>
              <a:gd name="T22" fmla="*/ 2147483647 w 2041"/>
              <a:gd name="T23" fmla="*/ 2147483647 h 3258"/>
              <a:gd name="T24" fmla="*/ 2147483647 w 2041"/>
              <a:gd name="T25" fmla="*/ 2147483647 h 3258"/>
              <a:gd name="T26" fmla="*/ 2147483647 w 2041"/>
              <a:gd name="T27" fmla="*/ 2147483647 h 3258"/>
              <a:gd name="T28" fmla="*/ 2147483647 w 2041"/>
              <a:gd name="T29" fmla="*/ 2147483647 h 3258"/>
              <a:gd name="T30" fmla="*/ 2147483647 w 2041"/>
              <a:gd name="T31" fmla="*/ 2147483647 h 3258"/>
              <a:gd name="T32" fmla="*/ 2147483647 w 2041"/>
              <a:gd name="T33" fmla="*/ 2147483647 h 3258"/>
              <a:gd name="T34" fmla="*/ 2147483647 w 2041"/>
              <a:gd name="T35" fmla="*/ 2147483647 h 3258"/>
              <a:gd name="T36" fmla="*/ 2147483647 w 2041"/>
              <a:gd name="T37" fmla="*/ 2147483647 h 3258"/>
              <a:gd name="T38" fmla="*/ 2147483647 w 2041"/>
              <a:gd name="T39" fmla="*/ 2147483647 h 3258"/>
              <a:gd name="T40" fmla="*/ 2147483647 w 2041"/>
              <a:gd name="T41" fmla="*/ 2147483647 h 3258"/>
              <a:gd name="T42" fmla="*/ 2147483647 w 2041"/>
              <a:gd name="T43" fmla="*/ 2147483647 h 3258"/>
              <a:gd name="T44" fmla="*/ 2147483647 w 2041"/>
              <a:gd name="T45" fmla="*/ 2147483647 h 3258"/>
              <a:gd name="T46" fmla="*/ 2147483647 w 2041"/>
              <a:gd name="T47" fmla="*/ 2147483647 h 3258"/>
              <a:gd name="T48" fmla="*/ 2147483647 w 2041"/>
              <a:gd name="T49" fmla="*/ 2147483647 h 3258"/>
              <a:gd name="T50" fmla="*/ 2147483647 w 2041"/>
              <a:gd name="T51" fmla="*/ 2147483647 h 3258"/>
              <a:gd name="T52" fmla="*/ 2147483647 w 2041"/>
              <a:gd name="T53" fmla="*/ 2147483647 h 3258"/>
              <a:gd name="T54" fmla="*/ 2147483647 w 2041"/>
              <a:gd name="T55" fmla="*/ 2147483647 h 3258"/>
              <a:gd name="T56" fmla="*/ 2147483647 w 2041"/>
              <a:gd name="T57" fmla="*/ 2147483647 h 3258"/>
              <a:gd name="T58" fmla="*/ 2147483647 w 2041"/>
              <a:gd name="T59" fmla="*/ 2147483647 h 3258"/>
              <a:gd name="T60" fmla="*/ 2147483647 w 2041"/>
              <a:gd name="T61" fmla="*/ 2147483647 h 3258"/>
              <a:gd name="T62" fmla="*/ 2147483647 w 2041"/>
              <a:gd name="T63" fmla="*/ 2147483647 h 3258"/>
              <a:gd name="T64" fmla="*/ 2147483647 w 2041"/>
              <a:gd name="T65" fmla="*/ 2147483647 h 3258"/>
              <a:gd name="T66" fmla="*/ 2147483647 w 2041"/>
              <a:gd name="T67" fmla="*/ 2147483647 h 3258"/>
              <a:gd name="T68" fmla="*/ 2147483647 w 2041"/>
              <a:gd name="T69" fmla="*/ 2147483647 h 3258"/>
              <a:gd name="T70" fmla="*/ 2147483647 w 2041"/>
              <a:gd name="T71" fmla="*/ 2147483647 h 3258"/>
              <a:gd name="T72" fmla="*/ 2147483647 w 2041"/>
              <a:gd name="T73" fmla="*/ 2147483647 h 3258"/>
              <a:gd name="T74" fmla="*/ 2147483647 w 2041"/>
              <a:gd name="T75" fmla="*/ 2147483647 h 3258"/>
              <a:gd name="T76" fmla="*/ 2147483647 w 2041"/>
              <a:gd name="T77" fmla="*/ 2147483647 h 3258"/>
              <a:gd name="T78" fmla="*/ 2147483647 w 2041"/>
              <a:gd name="T79" fmla="*/ 2147483647 h 3258"/>
              <a:gd name="T80" fmla="*/ 2147483647 w 2041"/>
              <a:gd name="T81" fmla="*/ 2147483647 h 3258"/>
              <a:gd name="T82" fmla="*/ 2147483647 w 2041"/>
              <a:gd name="T83" fmla="*/ 2147483647 h 3258"/>
              <a:gd name="T84" fmla="*/ 2147483647 w 2041"/>
              <a:gd name="T85" fmla="*/ 2147483647 h 3258"/>
              <a:gd name="T86" fmla="*/ 2147483647 w 2041"/>
              <a:gd name="T87" fmla="*/ 2147483647 h 3258"/>
              <a:gd name="T88" fmla="*/ 2147483647 w 2041"/>
              <a:gd name="T89" fmla="*/ 2147483647 h 3258"/>
              <a:gd name="T90" fmla="*/ 2147483647 w 2041"/>
              <a:gd name="T91" fmla="*/ 2147483647 h 3258"/>
              <a:gd name="T92" fmla="*/ 2147483647 w 2041"/>
              <a:gd name="T93" fmla="*/ 2147483647 h 3258"/>
              <a:gd name="T94" fmla="*/ 2147483647 w 2041"/>
              <a:gd name="T95" fmla="*/ 2147483647 h 3258"/>
              <a:gd name="T96" fmla="*/ 2147483647 w 2041"/>
              <a:gd name="T97" fmla="*/ 2147483647 h 3258"/>
              <a:gd name="T98" fmla="*/ 2147483647 w 2041"/>
              <a:gd name="T99" fmla="*/ 2147483647 h 3258"/>
              <a:gd name="T100" fmla="*/ 2147483647 w 2041"/>
              <a:gd name="T101" fmla="*/ 2147483647 h 3258"/>
              <a:gd name="T102" fmla="*/ 2147483647 w 2041"/>
              <a:gd name="T103" fmla="*/ 2147483647 h 3258"/>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041"/>
              <a:gd name="T157" fmla="*/ 0 h 3258"/>
              <a:gd name="T158" fmla="*/ 2041 w 2041"/>
              <a:gd name="T159" fmla="*/ 3258 h 3258"/>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041" h="3258">
                <a:moveTo>
                  <a:pt x="689" y="2029"/>
                </a:moveTo>
                <a:cubicBezTo>
                  <a:pt x="687" y="2029"/>
                  <a:pt x="684" y="2029"/>
                  <a:pt x="682" y="2029"/>
                </a:cubicBezTo>
                <a:cubicBezTo>
                  <a:pt x="651" y="2030"/>
                  <a:pt x="621" y="2030"/>
                  <a:pt x="594" y="2027"/>
                </a:cubicBezTo>
                <a:cubicBezTo>
                  <a:pt x="568" y="2025"/>
                  <a:pt x="546" y="2014"/>
                  <a:pt x="529" y="1995"/>
                </a:cubicBezTo>
                <a:cubicBezTo>
                  <a:pt x="512" y="1976"/>
                  <a:pt x="500" y="1962"/>
                  <a:pt x="495" y="1952"/>
                </a:cubicBezTo>
                <a:cubicBezTo>
                  <a:pt x="490" y="1942"/>
                  <a:pt x="486" y="1930"/>
                  <a:pt x="485" y="1916"/>
                </a:cubicBezTo>
                <a:cubicBezTo>
                  <a:pt x="483" y="1903"/>
                  <a:pt x="481" y="1891"/>
                  <a:pt x="480" y="1880"/>
                </a:cubicBezTo>
                <a:cubicBezTo>
                  <a:pt x="479" y="1869"/>
                  <a:pt x="477" y="1859"/>
                  <a:pt x="474" y="1850"/>
                </a:cubicBezTo>
                <a:cubicBezTo>
                  <a:pt x="472" y="1841"/>
                  <a:pt x="468" y="1831"/>
                  <a:pt x="463" y="1822"/>
                </a:cubicBezTo>
                <a:cubicBezTo>
                  <a:pt x="458" y="1812"/>
                  <a:pt x="449" y="1803"/>
                  <a:pt x="435" y="1794"/>
                </a:cubicBezTo>
                <a:cubicBezTo>
                  <a:pt x="420" y="1785"/>
                  <a:pt x="408" y="1779"/>
                  <a:pt x="397" y="1776"/>
                </a:cubicBezTo>
                <a:cubicBezTo>
                  <a:pt x="386" y="1772"/>
                  <a:pt x="373" y="1769"/>
                  <a:pt x="356" y="1765"/>
                </a:cubicBezTo>
                <a:cubicBezTo>
                  <a:pt x="340" y="1761"/>
                  <a:pt x="326" y="1757"/>
                  <a:pt x="315" y="1753"/>
                </a:cubicBezTo>
                <a:cubicBezTo>
                  <a:pt x="303" y="1748"/>
                  <a:pt x="293" y="1743"/>
                  <a:pt x="286" y="1736"/>
                </a:cubicBezTo>
                <a:cubicBezTo>
                  <a:pt x="279" y="1729"/>
                  <a:pt x="272" y="1721"/>
                  <a:pt x="266" y="1713"/>
                </a:cubicBezTo>
                <a:cubicBezTo>
                  <a:pt x="260" y="1705"/>
                  <a:pt x="251" y="1691"/>
                  <a:pt x="239" y="1670"/>
                </a:cubicBezTo>
                <a:cubicBezTo>
                  <a:pt x="227" y="1649"/>
                  <a:pt x="218" y="1627"/>
                  <a:pt x="213" y="1602"/>
                </a:cubicBezTo>
                <a:cubicBezTo>
                  <a:pt x="208" y="1578"/>
                  <a:pt x="205" y="1562"/>
                  <a:pt x="203" y="1554"/>
                </a:cubicBezTo>
                <a:cubicBezTo>
                  <a:pt x="201" y="1545"/>
                  <a:pt x="199" y="1537"/>
                  <a:pt x="196" y="1527"/>
                </a:cubicBezTo>
                <a:cubicBezTo>
                  <a:pt x="193" y="1517"/>
                  <a:pt x="189" y="1506"/>
                  <a:pt x="183" y="1494"/>
                </a:cubicBezTo>
                <a:cubicBezTo>
                  <a:pt x="177" y="1481"/>
                  <a:pt x="168" y="1466"/>
                  <a:pt x="156" y="1449"/>
                </a:cubicBezTo>
                <a:cubicBezTo>
                  <a:pt x="143" y="1431"/>
                  <a:pt x="137" y="1414"/>
                  <a:pt x="135" y="1396"/>
                </a:cubicBezTo>
                <a:cubicBezTo>
                  <a:pt x="134" y="1378"/>
                  <a:pt x="134" y="1360"/>
                  <a:pt x="136" y="1342"/>
                </a:cubicBezTo>
                <a:cubicBezTo>
                  <a:pt x="137" y="1325"/>
                  <a:pt x="136" y="1312"/>
                  <a:pt x="133" y="1303"/>
                </a:cubicBezTo>
                <a:cubicBezTo>
                  <a:pt x="130" y="1295"/>
                  <a:pt x="125" y="1289"/>
                  <a:pt x="119" y="1286"/>
                </a:cubicBezTo>
                <a:cubicBezTo>
                  <a:pt x="114" y="1283"/>
                  <a:pt x="99" y="1278"/>
                  <a:pt x="74" y="1272"/>
                </a:cubicBezTo>
                <a:cubicBezTo>
                  <a:pt x="50" y="1265"/>
                  <a:pt x="26" y="1229"/>
                  <a:pt x="2" y="1163"/>
                </a:cubicBezTo>
                <a:cubicBezTo>
                  <a:pt x="1" y="1160"/>
                  <a:pt x="1" y="1157"/>
                  <a:pt x="0" y="1154"/>
                </a:cubicBezTo>
                <a:cubicBezTo>
                  <a:pt x="0" y="1152"/>
                  <a:pt x="0" y="1150"/>
                  <a:pt x="0" y="1148"/>
                </a:cubicBezTo>
                <a:cubicBezTo>
                  <a:pt x="5" y="1120"/>
                  <a:pt x="14" y="1098"/>
                  <a:pt x="25" y="1081"/>
                </a:cubicBezTo>
                <a:cubicBezTo>
                  <a:pt x="36" y="1065"/>
                  <a:pt x="44" y="1051"/>
                  <a:pt x="49" y="1041"/>
                </a:cubicBezTo>
                <a:cubicBezTo>
                  <a:pt x="54" y="1030"/>
                  <a:pt x="57" y="1022"/>
                  <a:pt x="58" y="1016"/>
                </a:cubicBezTo>
                <a:cubicBezTo>
                  <a:pt x="60" y="1010"/>
                  <a:pt x="61" y="1000"/>
                  <a:pt x="62" y="987"/>
                </a:cubicBezTo>
                <a:cubicBezTo>
                  <a:pt x="63" y="973"/>
                  <a:pt x="64" y="959"/>
                  <a:pt x="67" y="944"/>
                </a:cubicBezTo>
                <a:cubicBezTo>
                  <a:pt x="70" y="929"/>
                  <a:pt x="74" y="911"/>
                  <a:pt x="82" y="891"/>
                </a:cubicBezTo>
                <a:cubicBezTo>
                  <a:pt x="89" y="870"/>
                  <a:pt x="98" y="849"/>
                  <a:pt x="109" y="828"/>
                </a:cubicBezTo>
                <a:cubicBezTo>
                  <a:pt x="119" y="806"/>
                  <a:pt x="129" y="786"/>
                  <a:pt x="138" y="765"/>
                </a:cubicBezTo>
                <a:cubicBezTo>
                  <a:pt x="147" y="745"/>
                  <a:pt x="159" y="720"/>
                  <a:pt x="173" y="689"/>
                </a:cubicBezTo>
                <a:cubicBezTo>
                  <a:pt x="187" y="658"/>
                  <a:pt x="201" y="634"/>
                  <a:pt x="216" y="617"/>
                </a:cubicBezTo>
                <a:cubicBezTo>
                  <a:pt x="231" y="600"/>
                  <a:pt x="244" y="586"/>
                  <a:pt x="254" y="575"/>
                </a:cubicBezTo>
                <a:cubicBezTo>
                  <a:pt x="265" y="565"/>
                  <a:pt x="275" y="554"/>
                  <a:pt x="286" y="542"/>
                </a:cubicBezTo>
                <a:cubicBezTo>
                  <a:pt x="298" y="530"/>
                  <a:pt x="309" y="516"/>
                  <a:pt x="321" y="500"/>
                </a:cubicBezTo>
                <a:cubicBezTo>
                  <a:pt x="334" y="485"/>
                  <a:pt x="346" y="466"/>
                  <a:pt x="358" y="445"/>
                </a:cubicBezTo>
                <a:cubicBezTo>
                  <a:pt x="370" y="424"/>
                  <a:pt x="380" y="407"/>
                  <a:pt x="387" y="393"/>
                </a:cubicBezTo>
                <a:cubicBezTo>
                  <a:pt x="395" y="380"/>
                  <a:pt x="404" y="363"/>
                  <a:pt x="414" y="342"/>
                </a:cubicBezTo>
                <a:cubicBezTo>
                  <a:pt x="423" y="321"/>
                  <a:pt x="430" y="299"/>
                  <a:pt x="433" y="275"/>
                </a:cubicBezTo>
                <a:cubicBezTo>
                  <a:pt x="436" y="251"/>
                  <a:pt x="438" y="231"/>
                  <a:pt x="440" y="215"/>
                </a:cubicBezTo>
                <a:cubicBezTo>
                  <a:pt x="441" y="198"/>
                  <a:pt x="443" y="179"/>
                  <a:pt x="446" y="158"/>
                </a:cubicBezTo>
                <a:cubicBezTo>
                  <a:pt x="449" y="137"/>
                  <a:pt x="456" y="117"/>
                  <a:pt x="465" y="98"/>
                </a:cubicBezTo>
                <a:cubicBezTo>
                  <a:pt x="474" y="79"/>
                  <a:pt x="484" y="64"/>
                  <a:pt x="496" y="54"/>
                </a:cubicBezTo>
                <a:cubicBezTo>
                  <a:pt x="508" y="43"/>
                  <a:pt x="529" y="31"/>
                  <a:pt x="559" y="18"/>
                </a:cubicBezTo>
                <a:cubicBezTo>
                  <a:pt x="590" y="4"/>
                  <a:pt x="628" y="0"/>
                  <a:pt x="673" y="5"/>
                </a:cubicBezTo>
                <a:cubicBezTo>
                  <a:pt x="719" y="9"/>
                  <a:pt x="755" y="20"/>
                  <a:pt x="784" y="37"/>
                </a:cubicBezTo>
                <a:cubicBezTo>
                  <a:pt x="812" y="55"/>
                  <a:pt x="833" y="71"/>
                  <a:pt x="847" y="86"/>
                </a:cubicBezTo>
                <a:cubicBezTo>
                  <a:pt x="861" y="101"/>
                  <a:pt x="872" y="119"/>
                  <a:pt x="879" y="140"/>
                </a:cubicBezTo>
                <a:cubicBezTo>
                  <a:pt x="886" y="161"/>
                  <a:pt x="891" y="177"/>
                  <a:pt x="893" y="187"/>
                </a:cubicBezTo>
                <a:cubicBezTo>
                  <a:pt x="895" y="198"/>
                  <a:pt x="899" y="212"/>
                  <a:pt x="904" y="229"/>
                </a:cubicBezTo>
                <a:cubicBezTo>
                  <a:pt x="910" y="246"/>
                  <a:pt x="916" y="266"/>
                  <a:pt x="922" y="288"/>
                </a:cubicBezTo>
                <a:cubicBezTo>
                  <a:pt x="928" y="309"/>
                  <a:pt x="930" y="328"/>
                  <a:pt x="929" y="344"/>
                </a:cubicBezTo>
                <a:cubicBezTo>
                  <a:pt x="928" y="359"/>
                  <a:pt x="926" y="373"/>
                  <a:pt x="921" y="385"/>
                </a:cubicBezTo>
                <a:cubicBezTo>
                  <a:pt x="917" y="397"/>
                  <a:pt x="912" y="408"/>
                  <a:pt x="905" y="419"/>
                </a:cubicBezTo>
                <a:cubicBezTo>
                  <a:pt x="899" y="430"/>
                  <a:pt x="893" y="442"/>
                  <a:pt x="886" y="455"/>
                </a:cubicBezTo>
                <a:cubicBezTo>
                  <a:pt x="879" y="469"/>
                  <a:pt x="874" y="481"/>
                  <a:pt x="870" y="491"/>
                </a:cubicBezTo>
                <a:cubicBezTo>
                  <a:pt x="866" y="502"/>
                  <a:pt x="864" y="513"/>
                  <a:pt x="864" y="524"/>
                </a:cubicBezTo>
                <a:cubicBezTo>
                  <a:pt x="864" y="535"/>
                  <a:pt x="864" y="546"/>
                  <a:pt x="863" y="556"/>
                </a:cubicBezTo>
                <a:cubicBezTo>
                  <a:pt x="862" y="566"/>
                  <a:pt x="848" y="570"/>
                  <a:pt x="823" y="568"/>
                </a:cubicBezTo>
                <a:cubicBezTo>
                  <a:pt x="821" y="567"/>
                  <a:pt x="818" y="567"/>
                  <a:pt x="816" y="566"/>
                </a:cubicBezTo>
                <a:cubicBezTo>
                  <a:pt x="814" y="569"/>
                  <a:pt x="811" y="571"/>
                  <a:pt x="809" y="573"/>
                </a:cubicBezTo>
                <a:cubicBezTo>
                  <a:pt x="801" y="586"/>
                  <a:pt x="797" y="597"/>
                  <a:pt x="799" y="607"/>
                </a:cubicBezTo>
                <a:cubicBezTo>
                  <a:pt x="800" y="617"/>
                  <a:pt x="808" y="626"/>
                  <a:pt x="824" y="636"/>
                </a:cubicBezTo>
                <a:cubicBezTo>
                  <a:pt x="839" y="646"/>
                  <a:pt x="852" y="654"/>
                  <a:pt x="862" y="662"/>
                </a:cubicBezTo>
                <a:cubicBezTo>
                  <a:pt x="873" y="669"/>
                  <a:pt x="880" y="676"/>
                  <a:pt x="883" y="682"/>
                </a:cubicBezTo>
                <a:cubicBezTo>
                  <a:pt x="887" y="687"/>
                  <a:pt x="890" y="700"/>
                  <a:pt x="893" y="719"/>
                </a:cubicBezTo>
                <a:cubicBezTo>
                  <a:pt x="897" y="738"/>
                  <a:pt x="901" y="758"/>
                  <a:pt x="905" y="779"/>
                </a:cubicBezTo>
                <a:cubicBezTo>
                  <a:pt x="910" y="800"/>
                  <a:pt x="915" y="816"/>
                  <a:pt x="919" y="827"/>
                </a:cubicBezTo>
                <a:cubicBezTo>
                  <a:pt x="923" y="838"/>
                  <a:pt x="932" y="856"/>
                  <a:pt x="946" y="883"/>
                </a:cubicBezTo>
                <a:cubicBezTo>
                  <a:pt x="960" y="910"/>
                  <a:pt x="974" y="937"/>
                  <a:pt x="987" y="966"/>
                </a:cubicBezTo>
                <a:cubicBezTo>
                  <a:pt x="1000" y="995"/>
                  <a:pt x="1007" y="1013"/>
                  <a:pt x="1009" y="1021"/>
                </a:cubicBezTo>
                <a:cubicBezTo>
                  <a:pt x="1011" y="1028"/>
                  <a:pt x="1013" y="1040"/>
                  <a:pt x="1015" y="1055"/>
                </a:cubicBezTo>
                <a:cubicBezTo>
                  <a:pt x="1017" y="1070"/>
                  <a:pt x="1019" y="1088"/>
                  <a:pt x="1022" y="1109"/>
                </a:cubicBezTo>
                <a:cubicBezTo>
                  <a:pt x="1024" y="1131"/>
                  <a:pt x="1028" y="1147"/>
                  <a:pt x="1032" y="1158"/>
                </a:cubicBezTo>
                <a:cubicBezTo>
                  <a:pt x="1037" y="1170"/>
                  <a:pt x="1041" y="1177"/>
                  <a:pt x="1045" y="1182"/>
                </a:cubicBezTo>
                <a:cubicBezTo>
                  <a:pt x="1049" y="1186"/>
                  <a:pt x="1058" y="1190"/>
                  <a:pt x="1071" y="1192"/>
                </a:cubicBezTo>
                <a:cubicBezTo>
                  <a:pt x="1085" y="1195"/>
                  <a:pt x="1103" y="1192"/>
                  <a:pt x="1127" y="1185"/>
                </a:cubicBezTo>
                <a:cubicBezTo>
                  <a:pt x="1150" y="1178"/>
                  <a:pt x="1174" y="1170"/>
                  <a:pt x="1197" y="1160"/>
                </a:cubicBezTo>
                <a:cubicBezTo>
                  <a:pt x="1221" y="1150"/>
                  <a:pt x="1240" y="1144"/>
                  <a:pt x="1253" y="1140"/>
                </a:cubicBezTo>
                <a:cubicBezTo>
                  <a:pt x="1267" y="1136"/>
                  <a:pt x="1280" y="1134"/>
                  <a:pt x="1291" y="1134"/>
                </a:cubicBezTo>
                <a:cubicBezTo>
                  <a:pt x="1303" y="1134"/>
                  <a:pt x="1316" y="1136"/>
                  <a:pt x="1331" y="1139"/>
                </a:cubicBezTo>
                <a:cubicBezTo>
                  <a:pt x="1345" y="1142"/>
                  <a:pt x="1355" y="1143"/>
                  <a:pt x="1361" y="1142"/>
                </a:cubicBezTo>
                <a:cubicBezTo>
                  <a:pt x="1367" y="1142"/>
                  <a:pt x="1375" y="1140"/>
                  <a:pt x="1384" y="1137"/>
                </a:cubicBezTo>
                <a:cubicBezTo>
                  <a:pt x="1392" y="1134"/>
                  <a:pt x="1403" y="1130"/>
                  <a:pt x="1415" y="1124"/>
                </a:cubicBezTo>
                <a:cubicBezTo>
                  <a:pt x="1427" y="1118"/>
                  <a:pt x="1439" y="1113"/>
                  <a:pt x="1451" y="1111"/>
                </a:cubicBezTo>
                <a:cubicBezTo>
                  <a:pt x="1462" y="1109"/>
                  <a:pt x="1469" y="1108"/>
                  <a:pt x="1472" y="1108"/>
                </a:cubicBezTo>
                <a:cubicBezTo>
                  <a:pt x="1475" y="1108"/>
                  <a:pt x="1490" y="1108"/>
                  <a:pt x="1518" y="1106"/>
                </a:cubicBezTo>
                <a:cubicBezTo>
                  <a:pt x="1545" y="1104"/>
                  <a:pt x="1578" y="1097"/>
                  <a:pt x="1617" y="1086"/>
                </a:cubicBezTo>
                <a:cubicBezTo>
                  <a:pt x="1655" y="1074"/>
                  <a:pt x="1691" y="1066"/>
                  <a:pt x="1724" y="1064"/>
                </a:cubicBezTo>
                <a:cubicBezTo>
                  <a:pt x="1757" y="1061"/>
                  <a:pt x="1780" y="1069"/>
                  <a:pt x="1793" y="1087"/>
                </a:cubicBezTo>
                <a:cubicBezTo>
                  <a:pt x="1805" y="1106"/>
                  <a:pt x="1812" y="1132"/>
                  <a:pt x="1815" y="1165"/>
                </a:cubicBezTo>
                <a:cubicBezTo>
                  <a:pt x="1815" y="1172"/>
                  <a:pt x="1814" y="1180"/>
                  <a:pt x="1814" y="1187"/>
                </a:cubicBezTo>
                <a:cubicBezTo>
                  <a:pt x="1811" y="1187"/>
                  <a:pt x="1808" y="1188"/>
                  <a:pt x="1806" y="1188"/>
                </a:cubicBezTo>
                <a:cubicBezTo>
                  <a:pt x="1765" y="1194"/>
                  <a:pt x="1730" y="1197"/>
                  <a:pt x="1700" y="1197"/>
                </a:cubicBezTo>
                <a:cubicBezTo>
                  <a:pt x="1671" y="1198"/>
                  <a:pt x="1647" y="1198"/>
                  <a:pt x="1630" y="1200"/>
                </a:cubicBezTo>
                <a:cubicBezTo>
                  <a:pt x="1613" y="1201"/>
                  <a:pt x="1598" y="1203"/>
                  <a:pt x="1586" y="1205"/>
                </a:cubicBezTo>
                <a:cubicBezTo>
                  <a:pt x="1573" y="1207"/>
                  <a:pt x="1562" y="1209"/>
                  <a:pt x="1554" y="1212"/>
                </a:cubicBezTo>
                <a:cubicBezTo>
                  <a:pt x="1545" y="1214"/>
                  <a:pt x="1539" y="1218"/>
                  <a:pt x="1535" y="1223"/>
                </a:cubicBezTo>
                <a:cubicBezTo>
                  <a:pt x="1531" y="1227"/>
                  <a:pt x="1527" y="1231"/>
                  <a:pt x="1525" y="1235"/>
                </a:cubicBezTo>
                <a:cubicBezTo>
                  <a:pt x="1522" y="1238"/>
                  <a:pt x="1517" y="1242"/>
                  <a:pt x="1510" y="1247"/>
                </a:cubicBezTo>
                <a:cubicBezTo>
                  <a:pt x="1504" y="1252"/>
                  <a:pt x="1496" y="1257"/>
                  <a:pt x="1487" y="1262"/>
                </a:cubicBezTo>
                <a:cubicBezTo>
                  <a:pt x="1478" y="1268"/>
                  <a:pt x="1470" y="1272"/>
                  <a:pt x="1462" y="1276"/>
                </a:cubicBezTo>
                <a:cubicBezTo>
                  <a:pt x="1455" y="1280"/>
                  <a:pt x="1450" y="1283"/>
                  <a:pt x="1447" y="1284"/>
                </a:cubicBezTo>
                <a:cubicBezTo>
                  <a:pt x="1444" y="1286"/>
                  <a:pt x="1432" y="1293"/>
                  <a:pt x="1411" y="1306"/>
                </a:cubicBezTo>
                <a:cubicBezTo>
                  <a:pt x="1390" y="1319"/>
                  <a:pt x="1366" y="1337"/>
                  <a:pt x="1339" y="1360"/>
                </a:cubicBezTo>
                <a:cubicBezTo>
                  <a:pt x="1312" y="1384"/>
                  <a:pt x="1286" y="1403"/>
                  <a:pt x="1261" y="1418"/>
                </a:cubicBezTo>
                <a:cubicBezTo>
                  <a:pt x="1235" y="1433"/>
                  <a:pt x="1214" y="1443"/>
                  <a:pt x="1196" y="1449"/>
                </a:cubicBezTo>
                <a:cubicBezTo>
                  <a:pt x="1178" y="1454"/>
                  <a:pt x="1160" y="1458"/>
                  <a:pt x="1143" y="1460"/>
                </a:cubicBezTo>
                <a:cubicBezTo>
                  <a:pt x="1125" y="1462"/>
                  <a:pt x="1110" y="1464"/>
                  <a:pt x="1096" y="1465"/>
                </a:cubicBezTo>
                <a:cubicBezTo>
                  <a:pt x="1083" y="1466"/>
                  <a:pt x="1070" y="1468"/>
                  <a:pt x="1059" y="1470"/>
                </a:cubicBezTo>
                <a:cubicBezTo>
                  <a:pt x="1047" y="1472"/>
                  <a:pt x="1041" y="1473"/>
                  <a:pt x="1039" y="1474"/>
                </a:cubicBezTo>
                <a:cubicBezTo>
                  <a:pt x="1037" y="1474"/>
                  <a:pt x="1031" y="1475"/>
                  <a:pt x="1022" y="1476"/>
                </a:cubicBezTo>
                <a:cubicBezTo>
                  <a:pt x="1013" y="1477"/>
                  <a:pt x="1002" y="1481"/>
                  <a:pt x="990" y="1486"/>
                </a:cubicBezTo>
                <a:cubicBezTo>
                  <a:pt x="978" y="1492"/>
                  <a:pt x="972" y="1500"/>
                  <a:pt x="973" y="1512"/>
                </a:cubicBezTo>
                <a:cubicBezTo>
                  <a:pt x="974" y="1523"/>
                  <a:pt x="979" y="1533"/>
                  <a:pt x="988" y="1543"/>
                </a:cubicBezTo>
                <a:cubicBezTo>
                  <a:pt x="997" y="1553"/>
                  <a:pt x="1009" y="1558"/>
                  <a:pt x="1024" y="1560"/>
                </a:cubicBezTo>
                <a:cubicBezTo>
                  <a:pt x="1039" y="1561"/>
                  <a:pt x="1048" y="1562"/>
                  <a:pt x="1052" y="1562"/>
                </a:cubicBezTo>
                <a:cubicBezTo>
                  <a:pt x="1056" y="1563"/>
                  <a:pt x="1067" y="1562"/>
                  <a:pt x="1086" y="1560"/>
                </a:cubicBezTo>
                <a:cubicBezTo>
                  <a:pt x="1104" y="1558"/>
                  <a:pt x="1123" y="1555"/>
                  <a:pt x="1143" y="1552"/>
                </a:cubicBezTo>
                <a:cubicBezTo>
                  <a:pt x="1162" y="1549"/>
                  <a:pt x="1177" y="1549"/>
                  <a:pt x="1188" y="1551"/>
                </a:cubicBezTo>
                <a:cubicBezTo>
                  <a:pt x="1199" y="1554"/>
                  <a:pt x="1208" y="1558"/>
                  <a:pt x="1216" y="1563"/>
                </a:cubicBezTo>
                <a:cubicBezTo>
                  <a:pt x="1224" y="1568"/>
                  <a:pt x="1231" y="1574"/>
                  <a:pt x="1237" y="1581"/>
                </a:cubicBezTo>
                <a:cubicBezTo>
                  <a:pt x="1243" y="1587"/>
                  <a:pt x="1252" y="1599"/>
                  <a:pt x="1264" y="1617"/>
                </a:cubicBezTo>
                <a:cubicBezTo>
                  <a:pt x="1275" y="1636"/>
                  <a:pt x="1283" y="1650"/>
                  <a:pt x="1286" y="1661"/>
                </a:cubicBezTo>
                <a:cubicBezTo>
                  <a:pt x="1290" y="1672"/>
                  <a:pt x="1294" y="1683"/>
                  <a:pt x="1298" y="1693"/>
                </a:cubicBezTo>
                <a:cubicBezTo>
                  <a:pt x="1302" y="1703"/>
                  <a:pt x="1307" y="1717"/>
                  <a:pt x="1314" y="1733"/>
                </a:cubicBezTo>
                <a:cubicBezTo>
                  <a:pt x="1321" y="1750"/>
                  <a:pt x="1327" y="1763"/>
                  <a:pt x="1331" y="1773"/>
                </a:cubicBezTo>
                <a:cubicBezTo>
                  <a:pt x="1336" y="1783"/>
                  <a:pt x="1339" y="1790"/>
                  <a:pt x="1340" y="1793"/>
                </a:cubicBezTo>
                <a:cubicBezTo>
                  <a:pt x="1342" y="1797"/>
                  <a:pt x="1345" y="1802"/>
                  <a:pt x="1350" y="1809"/>
                </a:cubicBezTo>
                <a:cubicBezTo>
                  <a:pt x="1355" y="1817"/>
                  <a:pt x="1362" y="1823"/>
                  <a:pt x="1369" y="1827"/>
                </a:cubicBezTo>
                <a:cubicBezTo>
                  <a:pt x="1377" y="1832"/>
                  <a:pt x="1387" y="1834"/>
                  <a:pt x="1400" y="1833"/>
                </a:cubicBezTo>
                <a:cubicBezTo>
                  <a:pt x="1412" y="1833"/>
                  <a:pt x="1424" y="1833"/>
                  <a:pt x="1434" y="1835"/>
                </a:cubicBezTo>
                <a:cubicBezTo>
                  <a:pt x="1445" y="1836"/>
                  <a:pt x="1453" y="1837"/>
                  <a:pt x="1458" y="1838"/>
                </a:cubicBezTo>
                <a:cubicBezTo>
                  <a:pt x="1463" y="1840"/>
                  <a:pt x="1475" y="1847"/>
                  <a:pt x="1494" y="1860"/>
                </a:cubicBezTo>
                <a:cubicBezTo>
                  <a:pt x="1514" y="1873"/>
                  <a:pt x="1537" y="1893"/>
                  <a:pt x="1563" y="1922"/>
                </a:cubicBezTo>
                <a:cubicBezTo>
                  <a:pt x="1590" y="1950"/>
                  <a:pt x="1609" y="1983"/>
                  <a:pt x="1621" y="2020"/>
                </a:cubicBezTo>
                <a:cubicBezTo>
                  <a:pt x="1634" y="2058"/>
                  <a:pt x="1642" y="2086"/>
                  <a:pt x="1646" y="2105"/>
                </a:cubicBezTo>
                <a:cubicBezTo>
                  <a:pt x="1651" y="2124"/>
                  <a:pt x="1654" y="2144"/>
                  <a:pt x="1658" y="2165"/>
                </a:cubicBezTo>
                <a:cubicBezTo>
                  <a:pt x="1661" y="2187"/>
                  <a:pt x="1663" y="2205"/>
                  <a:pt x="1664" y="2219"/>
                </a:cubicBezTo>
                <a:cubicBezTo>
                  <a:pt x="1666" y="2233"/>
                  <a:pt x="1666" y="2257"/>
                  <a:pt x="1667" y="2290"/>
                </a:cubicBezTo>
                <a:cubicBezTo>
                  <a:pt x="1667" y="2322"/>
                  <a:pt x="1667" y="2352"/>
                  <a:pt x="1668" y="2379"/>
                </a:cubicBezTo>
                <a:cubicBezTo>
                  <a:pt x="1669" y="2405"/>
                  <a:pt x="1670" y="2431"/>
                  <a:pt x="1672" y="2455"/>
                </a:cubicBezTo>
                <a:cubicBezTo>
                  <a:pt x="1674" y="2480"/>
                  <a:pt x="1678" y="2504"/>
                  <a:pt x="1684" y="2526"/>
                </a:cubicBezTo>
                <a:cubicBezTo>
                  <a:pt x="1690" y="2549"/>
                  <a:pt x="1695" y="2568"/>
                  <a:pt x="1699" y="2583"/>
                </a:cubicBezTo>
                <a:cubicBezTo>
                  <a:pt x="1703" y="2598"/>
                  <a:pt x="1707" y="2612"/>
                  <a:pt x="1710" y="2624"/>
                </a:cubicBezTo>
                <a:cubicBezTo>
                  <a:pt x="1714" y="2637"/>
                  <a:pt x="1716" y="2646"/>
                  <a:pt x="1718" y="2653"/>
                </a:cubicBezTo>
                <a:cubicBezTo>
                  <a:pt x="1720" y="2660"/>
                  <a:pt x="1723" y="2671"/>
                  <a:pt x="1728" y="2687"/>
                </a:cubicBezTo>
                <a:cubicBezTo>
                  <a:pt x="1733" y="2703"/>
                  <a:pt x="1738" y="2722"/>
                  <a:pt x="1745" y="2746"/>
                </a:cubicBezTo>
                <a:cubicBezTo>
                  <a:pt x="1751" y="2770"/>
                  <a:pt x="1755" y="2789"/>
                  <a:pt x="1756" y="2804"/>
                </a:cubicBezTo>
                <a:cubicBezTo>
                  <a:pt x="1758" y="2820"/>
                  <a:pt x="1758" y="2833"/>
                  <a:pt x="1756" y="2846"/>
                </a:cubicBezTo>
                <a:cubicBezTo>
                  <a:pt x="1755" y="2858"/>
                  <a:pt x="1747" y="2871"/>
                  <a:pt x="1734" y="2883"/>
                </a:cubicBezTo>
                <a:cubicBezTo>
                  <a:pt x="1720" y="2896"/>
                  <a:pt x="1706" y="2908"/>
                  <a:pt x="1692" y="2919"/>
                </a:cubicBezTo>
                <a:cubicBezTo>
                  <a:pt x="1678" y="2930"/>
                  <a:pt x="1671" y="2942"/>
                  <a:pt x="1670" y="2953"/>
                </a:cubicBezTo>
                <a:cubicBezTo>
                  <a:pt x="1668" y="2965"/>
                  <a:pt x="1673" y="2981"/>
                  <a:pt x="1684" y="3002"/>
                </a:cubicBezTo>
                <a:cubicBezTo>
                  <a:pt x="1695" y="3024"/>
                  <a:pt x="1714" y="3039"/>
                  <a:pt x="1741" y="3048"/>
                </a:cubicBezTo>
                <a:cubicBezTo>
                  <a:pt x="1768" y="3057"/>
                  <a:pt x="1793" y="3062"/>
                  <a:pt x="1817" y="3065"/>
                </a:cubicBezTo>
                <a:cubicBezTo>
                  <a:pt x="1841" y="3067"/>
                  <a:pt x="1863" y="3068"/>
                  <a:pt x="1885" y="3068"/>
                </a:cubicBezTo>
                <a:cubicBezTo>
                  <a:pt x="1907" y="3067"/>
                  <a:pt x="1928" y="3070"/>
                  <a:pt x="1948" y="3074"/>
                </a:cubicBezTo>
                <a:cubicBezTo>
                  <a:pt x="1968" y="3079"/>
                  <a:pt x="1987" y="3088"/>
                  <a:pt x="2005" y="3100"/>
                </a:cubicBezTo>
                <a:cubicBezTo>
                  <a:pt x="2024" y="3113"/>
                  <a:pt x="2036" y="3134"/>
                  <a:pt x="2041" y="3163"/>
                </a:cubicBezTo>
                <a:cubicBezTo>
                  <a:pt x="2041" y="3165"/>
                  <a:pt x="2041" y="3168"/>
                  <a:pt x="2041" y="3170"/>
                </a:cubicBezTo>
                <a:cubicBezTo>
                  <a:pt x="2037" y="3174"/>
                  <a:pt x="2034" y="3177"/>
                  <a:pt x="2031" y="3181"/>
                </a:cubicBezTo>
                <a:cubicBezTo>
                  <a:pt x="1991" y="3213"/>
                  <a:pt x="1951" y="3233"/>
                  <a:pt x="1909" y="3243"/>
                </a:cubicBezTo>
                <a:cubicBezTo>
                  <a:pt x="1867" y="3253"/>
                  <a:pt x="1824" y="3258"/>
                  <a:pt x="1780" y="3257"/>
                </a:cubicBezTo>
                <a:cubicBezTo>
                  <a:pt x="1736" y="3256"/>
                  <a:pt x="1698" y="3253"/>
                  <a:pt x="1665" y="3247"/>
                </a:cubicBezTo>
                <a:cubicBezTo>
                  <a:pt x="1632" y="3241"/>
                  <a:pt x="1613" y="3238"/>
                  <a:pt x="1606" y="3238"/>
                </a:cubicBezTo>
                <a:cubicBezTo>
                  <a:pt x="1600" y="3237"/>
                  <a:pt x="1589" y="3238"/>
                  <a:pt x="1572" y="3238"/>
                </a:cubicBezTo>
                <a:cubicBezTo>
                  <a:pt x="1555" y="3239"/>
                  <a:pt x="1535" y="3239"/>
                  <a:pt x="1512" y="3239"/>
                </a:cubicBezTo>
                <a:cubicBezTo>
                  <a:pt x="1489" y="3239"/>
                  <a:pt x="1471" y="3236"/>
                  <a:pt x="1460" y="3229"/>
                </a:cubicBezTo>
                <a:cubicBezTo>
                  <a:pt x="1448" y="3223"/>
                  <a:pt x="1440" y="3215"/>
                  <a:pt x="1435" y="3207"/>
                </a:cubicBezTo>
                <a:cubicBezTo>
                  <a:pt x="1431" y="3198"/>
                  <a:pt x="1429" y="3190"/>
                  <a:pt x="1428" y="3182"/>
                </a:cubicBezTo>
                <a:cubicBezTo>
                  <a:pt x="1428" y="3174"/>
                  <a:pt x="1429" y="3162"/>
                  <a:pt x="1432" y="3146"/>
                </a:cubicBezTo>
                <a:cubicBezTo>
                  <a:pt x="1434" y="3131"/>
                  <a:pt x="1439" y="3111"/>
                  <a:pt x="1445" y="3088"/>
                </a:cubicBezTo>
                <a:cubicBezTo>
                  <a:pt x="1452" y="3064"/>
                  <a:pt x="1456" y="3045"/>
                  <a:pt x="1458" y="3031"/>
                </a:cubicBezTo>
                <a:cubicBezTo>
                  <a:pt x="1460" y="3016"/>
                  <a:pt x="1461" y="3005"/>
                  <a:pt x="1461" y="2998"/>
                </a:cubicBezTo>
                <a:cubicBezTo>
                  <a:pt x="1462" y="2991"/>
                  <a:pt x="1458" y="2983"/>
                  <a:pt x="1451" y="2974"/>
                </a:cubicBezTo>
                <a:cubicBezTo>
                  <a:pt x="1444" y="2965"/>
                  <a:pt x="1428" y="2957"/>
                  <a:pt x="1405" y="2952"/>
                </a:cubicBezTo>
                <a:cubicBezTo>
                  <a:pt x="1381" y="2946"/>
                  <a:pt x="1351" y="2943"/>
                  <a:pt x="1313" y="2943"/>
                </a:cubicBezTo>
                <a:cubicBezTo>
                  <a:pt x="1276" y="2943"/>
                  <a:pt x="1237" y="2944"/>
                  <a:pt x="1198" y="2945"/>
                </a:cubicBezTo>
                <a:cubicBezTo>
                  <a:pt x="1159" y="2947"/>
                  <a:pt x="1117" y="2946"/>
                  <a:pt x="1075" y="2942"/>
                </a:cubicBezTo>
                <a:cubicBezTo>
                  <a:pt x="1032" y="2938"/>
                  <a:pt x="1010" y="2936"/>
                  <a:pt x="1008" y="2935"/>
                </a:cubicBezTo>
                <a:cubicBezTo>
                  <a:pt x="1007" y="2934"/>
                  <a:pt x="1003" y="2930"/>
                  <a:pt x="997" y="2924"/>
                </a:cubicBezTo>
                <a:cubicBezTo>
                  <a:pt x="991" y="2918"/>
                  <a:pt x="989" y="2909"/>
                  <a:pt x="991" y="2897"/>
                </a:cubicBezTo>
                <a:cubicBezTo>
                  <a:pt x="994" y="2885"/>
                  <a:pt x="996" y="2875"/>
                  <a:pt x="997" y="2867"/>
                </a:cubicBezTo>
                <a:cubicBezTo>
                  <a:pt x="999" y="2859"/>
                  <a:pt x="1000" y="2853"/>
                  <a:pt x="1002" y="2847"/>
                </a:cubicBezTo>
                <a:cubicBezTo>
                  <a:pt x="1003" y="2842"/>
                  <a:pt x="1006" y="2833"/>
                  <a:pt x="1012" y="2822"/>
                </a:cubicBezTo>
                <a:cubicBezTo>
                  <a:pt x="1017" y="2810"/>
                  <a:pt x="1021" y="2800"/>
                  <a:pt x="1023" y="2790"/>
                </a:cubicBezTo>
                <a:cubicBezTo>
                  <a:pt x="1025" y="2781"/>
                  <a:pt x="1027" y="2772"/>
                  <a:pt x="1029" y="2764"/>
                </a:cubicBezTo>
                <a:cubicBezTo>
                  <a:pt x="1031" y="2755"/>
                  <a:pt x="1033" y="2746"/>
                  <a:pt x="1036" y="2737"/>
                </a:cubicBezTo>
                <a:cubicBezTo>
                  <a:pt x="1039" y="2728"/>
                  <a:pt x="1043" y="2719"/>
                  <a:pt x="1047" y="2709"/>
                </a:cubicBezTo>
                <a:cubicBezTo>
                  <a:pt x="1051" y="2699"/>
                  <a:pt x="1054" y="2689"/>
                  <a:pt x="1055" y="2678"/>
                </a:cubicBezTo>
                <a:cubicBezTo>
                  <a:pt x="1056" y="2668"/>
                  <a:pt x="1056" y="2660"/>
                  <a:pt x="1055" y="2653"/>
                </a:cubicBezTo>
                <a:cubicBezTo>
                  <a:pt x="1055" y="2647"/>
                  <a:pt x="1053" y="2632"/>
                  <a:pt x="1050" y="2610"/>
                </a:cubicBezTo>
                <a:cubicBezTo>
                  <a:pt x="1048" y="2587"/>
                  <a:pt x="1046" y="2555"/>
                  <a:pt x="1044" y="2514"/>
                </a:cubicBezTo>
                <a:cubicBezTo>
                  <a:pt x="1043" y="2473"/>
                  <a:pt x="1041" y="2425"/>
                  <a:pt x="1040" y="2372"/>
                </a:cubicBezTo>
                <a:cubicBezTo>
                  <a:pt x="1039" y="2319"/>
                  <a:pt x="1037" y="2277"/>
                  <a:pt x="1034" y="2248"/>
                </a:cubicBezTo>
                <a:cubicBezTo>
                  <a:pt x="1030" y="2218"/>
                  <a:pt x="1025" y="2191"/>
                  <a:pt x="1019" y="2166"/>
                </a:cubicBezTo>
                <a:cubicBezTo>
                  <a:pt x="1012" y="2142"/>
                  <a:pt x="1001" y="2118"/>
                  <a:pt x="985" y="2095"/>
                </a:cubicBezTo>
                <a:cubicBezTo>
                  <a:pt x="969" y="2073"/>
                  <a:pt x="944" y="2056"/>
                  <a:pt x="910" y="2045"/>
                </a:cubicBezTo>
                <a:cubicBezTo>
                  <a:pt x="876" y="2035"/>
                  <a:pt x="842" y="2029"/>
                  <a:pt x="809" y="2029"/>
                </a:cubicBezTo>
                <a:cubicBezTo>
                  <a:pt x="777" y="2028"/>
                  <a:pt x="743" y="2028"/>
                  <a:pt x="707" y="2029"/>
                </a:cubicBezTo>
                <a:cubicBezTo>
                  <a:pt x="701" y="2029"/>
                  <a:pt x="695" y="2029"/>
                  <a:pt x="689" y="2029"/>
                </a:cubicBezTo>
                <a:close/>
              </a:path>
            </a:pathLst>
          </a:custGeom>
          <a:solidFill>
            <a:schemeClr val="tx1"/>
          </a:solidFill>
          <a:ln w="0" cap="rnd">
            <a:solidFill>
              <a:srgbClr val="000000"/>
            </a:solidFill>
            <a:prstDash val="solid"/>
            <a:round/>
            <a:headEnd/>
            <a:tailEnd/>
          </a:ln>
        </p:spPr>
        <p:txBody>
          <a:bodyPr lIns="65306" tIns="32653" rIns="65306" bIns="32653"/>
          <a:lstStyle/>
          <a:p>
            <a:endParaRPr lang="ja-JP" altLang="en-US" sz="2300" dirty="0"/>
          </a:p>
        </p:txBody>
      </p:sp>
      <p:sp>
        <p:nvSpPr>
          <p:cNvPr id="784" name="正方形/長方形 783"/>
          <p:cNvSpPr/>
          <p:nvPr/>
        </p:nvSpPr>
        <p:spPr bwMode="auto">
          <a:xfrm>
            <a:off x="7113000" y="1413867"/>
            <a:ext cx="646182" cy="528571"/>
          </a:xfrm>
          <a:prstGeom prst="rect">
            <a:avLst/>
          </a:prstGeom>
          <a:solidFill>
            <a:schemeClr val="bg1">
              <a:lumMod val="85000"/>
            </a:schemeClr>
          </a:solidFill>
        </p:spPr>
        <p:style>
          <a:lnRef idx="1">
            <a:schemeClr val="dk1"/>
          </a:lnRef>
          <a:fillRef idx="0">
            <a:schemeClr val="dk1"/>
          </a:fillRef>
          <a:effectRef idx="0">
            <a:schemeClr val="dk1"/>
          </a:effectRef>
          <a:fontRef idx="minor">
            <a:schemeClr val="tx1"/>
          </a:fontRef>
        </p:style>
        <p:txBody>
          <a:bodyPr lIns="65306" tIns="32653" rIns="65306" bIns="32653" anchor="ctr"/>
          <a:lstStyle/>
          <a:p>
            <a:pPr algn="ctr">
              <a:defRPr/>
            </a:pPr>
            <a:endParaRPr lang="ja-JP" altLang="en-US" sz="2300" dirty="0">
              <a:solidFill>
                <a:prstClr val="black"/>
              </a:solidFill>
            </a:endParaRPr>
          </a:p>
        </p:txBody>
      </p:sp>
      <p:sp>
        <p:nvSpPr>
          <p:cNvPr id="785" name="フリーフォーム 784"/>
          <p:cNvSpPr/>
          <p:nvPr/>
        </p:nvSpPr>
        <p:spPr bwMode="auto">
          <a:xfrm rot="10800000">
            <a:off x="8955566" y="1943790"/>
            <a:ext cx="139240" cy="1055791"/>
          </a:xfrm>
          <a:custGeom>
            <a:avLst/>
            <a:gdLst>
              <a:gd name="connsiteX0" fmla="*/ 3175 w 238125"/>
              <a:gd name="connsiteY0" fmla="*/ 0 h 1831975"/>
              <a:gd name="connsiteX1" fmla="*/ 238125 w 238125"/>
              <a:gd name="connsiteY1" fmla="*/ 0 h 1831975"/>
              <a:gd name="connsiteX2" fmla="*/ 238125 w 238125"/>
              <a:gd name="connsiteY2" fmla="*/ 1831975 h 1831975"/>
              <a:gd name="connsiteX3" fmla="*/ 0 w 238125"/>
              <a:gd name="connsiteY3" fmla="*/ 1831975 h 1831975"/>
            </a:gdLst>
            <a:ahLst/>
            <a:cxnLst>
              <a:cxn ang="0">
                <a:pos x="connsiteX0" y="connsiteY0"/>
              </a:cxn>
              <a:cxn ang="0">
                <a:pos x="connsiteX1" y="connsiteY1"/>
              </a:cxn>
              <a:cxn ang="0">
                <a:pos x="connsiteX2" y="connsiteY2"/>
              </a:cxn>
              <a:cxn ang="0">
                <a:pos x="connsiteX3" y="connsiteY3"/>
              </a:cxn>
            </a:cxnLst>
            <a:rect l="l" t="t" r="r" b="b"/>
            <a:pathLst>
              <a:path w="238125" h="1831975">
                <a:moveTo>
                  <a:pt x="3175" y="0"/>
                </a:moveTo>
                <a:lnTo>
                  <a:pt x="238125" y="0"/>
                </a:lnTo>
                <a:lnTo>
                  <a:pt x="238125" y="1831975"/>
                </a:lnTo>
                <a:lnTo>
                  <a:pt x="0" y="1831975"/>
                </a:lnTo>
              </a:path>
            </a:pathLst>
          </a:custGeom>
          <a:solidFill>
            <a:schemeClr val="bg1">
              <a:lumMod val="85000"/>
            </a:schemeClr>
          </a:solidFill>
        </p:spPr>
        <p:style>
          <a:lnRef idx="1">
            <a:schemeClr val="dk1"/>
          </a:lnRef>
          <a:fillRef idx="0">
            <a:schemeClr val="dk1"/>
          </a:fillRef>
          <a:effectRef idx="0">
            <a:schemeClr val="dk1"/>
          </a:effectRef>
          <a:fontRef idx="minor">
            <a:schemeClr val="tx1"/>
          </a:fontRef>
        </p:style>
        <p:txBody>
          <a:bodyPr lIns="65306" tIns="32653" rIns="65306" bIns="32653" anchor="ctr"/>
          <a:lstStyle/>
          <a:p>
            <a:pPr algn="ctr">
              <a:defRPr/>
            </a:pPr>
            <a:endParaRPr lang="ja-JP" altLang="en-US" sz="2300" dirty="0">
              <a:solidFill>
                <a:prstClr val="black"/>
              </a:solidFill>
            </a:endParaRPr>
          </a:p>
        </p:txBody>
      </p:sp>
      <p:grpSp>
        <p:nvGrpSpPr>
          <p:cNvPr id="3" name="グループ化 724"/>
          <p:cNvGrpSpPr>
            <a:grpSpLocks noChangeAspect="1"/>
          </p:cNvGrpSpPr>
          <p:nvPr/>
        </p:nvGrpSpPr>
        <p:grpSpPr bwMode="auto">
          <a:xfrm>
            <a:off x="7976376" y="2961378"/>
            <a:ext cx="13930" cy="38049"/>
            <a:chOff x="9491663" y="3466966"/>
            <a:chExt cx="1009650" cy="2755900"/>
          </a:xfrm>
        </p:grpSpPr>
        <p:sp>
          <p:nvSpPr>
            <p:cNvPr id="787" name="Freeform 79"/>
            <p:cNvSpPr>
              <a:spLocks/>
            </p:cNvSpPr>
            <p:nvPr/>
          </p:nvSpPr>
          <p:spPr bwMode="auto">
            <a:xfrm>
              <a:off x="10221913" y="4962391"/>
              <a:ext cx="146050" cy="244475"/>
            </a:xfrm>
            <a:custGeom>
              <a:avLst/>
              <a:gdLst>
                <a:gd name="T0" fmla="*/ 2147483647 w 92"/>
                <a:gd name="T1" fmla="*/ 2147483647 h 154"/>
                <a:gd name="T2" fmla="*/ 2147483647 w 92"/>
                <a:gd name="T3" fmla="*/ 2147483647 h 154"/>
                <a:gd name="T4" fmla="*/ 2147483647 w 92"/>
                <a:gd name="T5" fmla="*/ 2147483647 h 154"/>
                <a:gd name="T6" fmla="*/ 2147483647 w 92"/>
                <a:gd name="T7" fmla="*/ 2147483647 h 154"/>
                <a:gd name="T8" fmla="*/ 2147483647 w 92"/>
                <a:gd name="T9" fmla="*/ 2147483647 h 154"/>
                <a:gd name="T10" fmla="*/ 2147483647 w 92"/>
                <a:gd name="T11" fmla="*/ 2147483647 h 154"/>
                <a:gd name="T12" fmla="*/ 2147483647 w 92"/>
                <a:gd name="T13" fmla="*/ 2147483647 h 154"/>
                <a:gd name="T14" fmla="*/ 2147483647 w 92"/>
                <a:gd name="T15" fmla="*/ 2147483647 h 154"/>
                <a:gd name="T16" fmla="*/ 2147483647 w 92"/>
                <a:gd name="T17" fmla="*/ 0 h 154"/>
                <a:gd name="T18" fmla="*/ 2147483647 w 92"/>
                <a:gd name="T19" fmla="*/ 2147483647 h 154"/>
                <a:gd name="T20" fmla="*/ 2147483647 w 92"/>
                <a:gd name="T21" fmla="*/ 2147483647 h 154"/>
                <a:gd name="T22" fmla="*/ 2147483647 w 92"/>
                <a:gd name="T23" fmla="*/ 2147483647 h 154"/>
                <a:gd name="T24" fmla="*/ 2147483647 w 92"/>
                <a:gd name="T25" fmla="*/ 2147483647 h 154"/>
                <a:gd name="T26" fmla="*/ 0 w 92"/>
                <a:gd name="T27" fmla="*/ 2147483647 h 154"/>
                <a:gd name="T28" fmla="*/ 2147483647 w 92"/>
                <a:gd name="T29" fmla="*/ 2147483647 h 154"/>
                <a:gd name="T30" fmla="*/ 2147483647 w 92"/>
                <a:gd name="T31" fmla="*/ 2147483647 h 154"/>
                <a:gd name="T32" fmla="*/ 2147483647 w 92"/>
                <a:gd name="T33" fmla="*/ 2147483647 h 154"/>
                <a:gd name="T34" fmla="*/ 2147483647 w 92"/>
                <a:gd name="T35" fmla="*/ 2147483647 h 154"/>
                <a:gd name="T36" fmla="*/ 2147483647 w 92"/>
                <a:gd name="T37" fmla="*/ 2147483647 h 154"/>
                <a:gd name="T38" fmla="*/ 2147483647 w 92"/>
                <a:gd name="T39" fmla="*/ 2147483647 h 154"/>
                <a:gd name="T40" fmla="*/ 2147483647 w 92"/>
                <a:gd name="T41" fmla="*/ 2147483647 h 154"/>
                <a:gd name="T42" fmla="*/ 2147483647 w 92"/>
                <a:gd name="T43" fmla="*/ 2147483647 h 15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92"/>
                <a:gd name="T67" fmla="*/ 0 h 154"/>
                <a:gd name="T68" fmla="*/ 92 w 92"/>
                <a:gd name="T69" fmla="*/ 154 h 15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92" h="154">
                  <a:moveTo>
                    <a:pt x="72" y="130"/>
                  </a:moveTo>
                  <a:lnTo>
                    <a:pt x="72" y="104"/>
                  </a:lnTo>
                  <a:lnTo>
                    <a:pt x="86" y="104"/>
                  </a:lnTo>
                  <a:lnTo>
                    <a:pt x="86" y="86"/>
                  </a:lnTo>
                  <a:lnTo>
                    <a:pt x="72" y="60"/>
                  </a:lnTo>
                  <a:lnTo>
                    <a:pt x="72" y="44"/>
                  </a:lnTo>
                  <a:lnTo>
                    <a:pt x="66" y="18"/>
                  </a:lnTo>
                  <a:lnTo>
                    <a:pt x="52" y="18"/>
                  </a:lnTo>
                  <a:lnTo>
                    <a:pt x="40" y="0"/>
                  </a:lnTo>
                  <a:lnTo>
                    <a:pt x="46" y="18"/>
                  </a:lnTo>
                  <a:lnTo>
                    <a:pt x="52" y="60"/>
                  </a:lnTo>
                  <a:lnTo>
                    <a:pt x="40" y="52"/>
                  </a:lnTo>
                  <a:lnTo>
                    <a:pt x="20" y="36"/>
                  </a:lnTo>
                  <a:lnTo>
                    <a:pt x="0" y="36"/>
                  </a:lnTo>
                  <a:lnTo>
                    <a:pt x="14" y="52"/>
                  </a:lnTo>
                  <a:lnTo>
                    <a:pt x="26" y="70"/>
                  </a:lnTo>
                  <a:lnTo>
                    <a:pt x="52" y="104"/>
                  </a:lnTo>
                  <a:lnTo>
                    <a:pt x="66" y="138"/>
                  </a:lnTo>
                  <a:lnTo>
                    <a:pt x="80" y="138"/>
                  </a:lnTo>
                  <a:lnTo>
                    <a:pt x="92" y="154"/>
                  </a:lnTo>
                  <a:lnTo>
                    <a:pt x="92" y="146"/>
                  </a:lnTo>
                  <a:lnTo>
                    <a:pt x="72" y="130"/>
                  </a:lnTo>
                  <a:close/>
                </a:path>
              </a:pathLst>
            </a:custGeom>
            <a:solidFill>
              <a:srgbClr val="A1C6E7"/>
            </a:solidFill>
            <a:ln w="9525">
              <a:noFill/>
              <a:round/>
              <a:headEnd/>
              <a:tailEnd/>
            </a:ln>
          </p:spPr>
          <p:txBody>
            <a:bodyPr/>
            <a:lstStyle/>
            <a:p>
              <a:endParaRPr lang="ja-JP" altLang="en-US" sz="2300" dirty="0"/>
            </a:p>
          </p:txBody>
        </p:sp>
        <p:sp>
          <p:nvSpPr>
            <p:cNvPr id="788" name="Freeform 84"/>
            <p:cNvSpPr>
              <a:spLocks/>
            </p:cNvSpPr>
            <p:nvPr/>
          </p:nvSpPr>
          <p:spPr bwMode="auto">
            <a:xfrm>
              <a:off x="10482263" y="5140191"/>
              <a:ext cx="19050" cy="41275"/>
            </a:xfrm>
            <a:custGeom>
              <a:avLst/>
              <a:gdLst>
                <a:gd name="T0" fmla="*/ 2147483647 w 12"/>
                <a:gd name="T1" fmla="*/ 2147483647 h 26"/>
                <a:gd name="T2" fmla="*/ 2147483647 w 12"/>
                <a:gd name="T3" fmla="*/ 2147483647 h 26"/>
                <a:gd name="T4" fmla="*/ 2147483647 w 12"/>
                <a:gd name="T5" fmla="*/ 0 h 26"/>
                <a:gd name="T6" fmla="*/ 0 w 12"/>
                <a:gd name="T7" fmla="*/ 2147483647 h 26"/>
                <a:gd name="T8" fmla="*/ 2147483647 w 12"/>
                <a:gd name="T9" fmla="*/ 2147483647 h 26"/>
                <a:gd name="T10" fmla="*/ 0 60000 65536"/>
                <a:gd name="T11" fmla="*/ 0 60000 65536"/>
                <a:gd name="T12" fmla="*/ 0 60000 65536"/>
                <a:gd name="T13" fmla="*/ 0 60000 65536"/>
                <a:gd name="T14" fmla="*/ 0 60000 65536"/>
                <a:gd name="T15" fmla="*/ 0 w 12"/>
                <a:gd name="T16" fmla="*/ 0 h 26"/>
                <a:gd name="T17" fmla="*/ 12 w 12"/>
                <a:gd name="T18" fmla="*/ 26 h 26"/>
              </a:gdLst>
              <a:ahLst/>
              <a:cxnLst>
                <a:cxn ang="T10">
                  <a:pos x="T0" y="T1"/>
                </a:cxn>
                <a:cxn ang="T11">
                  <a:pos x="T2" y="T3"/>
                </a:cxn>
                <a:cxn ang="T12">
                  <a:pos x="T4" y="T5"/>
                </a:cxn>
                <a:cxn ang="T13">
                  <a:pos x="T6" y="T7"/>
                </a:cxn>
                <a:cxn ang="T14">
                  <a:pos x="T8" y="T9"/>
                </a:cxn>
              </a:cxnLst>
              <a:rect l="T15" t="T16" r="T17" b="T18"/>
              <a:pathLst>
                <a:path w="12" h="26">
                  <a:moveTo>
                    <a:pt x="6" y="26"/>
                  </a:moveTo>
                  <a:lnTo>
                    <a:pt x="6" y="18"/>
                  </a:lnTo>
                  <a:lnTo>
                    <a:pt x="12" y="0"/>
                  </a:lnTo>
                  <a:lnTo>
                    <a:pt x="0" y="18"/>
                  </a:lnTo>
                  <a:lnTo>
                    <a:pt x="6" y="26"/>
                  </a:lnTo>
                  <a:close/>
                </a:path>
              </a:pathLst>
            </a:custGeom>
            <a:solidFill>
              <a:srgbClr val="A1C6E7"/>
            </a:solidFill>
            <a:ln w="9525">
              <a:noFill/>
              <a:round/>
              <a:headEnd/>
              <a:tailEnd/>
            </a:ln>
          </p:spPr>
          <p:txBody>
            <a:bodyPr/>
            <a:lstStyle/>
            <a:p>
              <a:endParaRPr lang="ja-JP" altLang="en-US" sz="2300" dirty="0"/>
            </a:p>
          </p:txBody>
        </p:sp>
        <p:sp>
          <p:nvSpPr>
            <p:cNvPr id="789" name="Freeform 96"/>
            <p:cNvSpPr>
              <a:spLocks/>
            </p:cNvSpPr>
            <p:nvPr/>
          </p:nvSpPr>
          <p:spPr bwMode="auto">
            <a:xfrm>
              <a:off x="9602788" y="5330691"/>
              <a:ext cx="9525" cy="3175"/>
            </a:xfrm>
            <a:custGeom>
              <a:avLst/>
              <a:gdLst>
                <a:gd name="T0" fmla="*/ 0 w 6"/>
                <a:gd name="T1" fmla="*/ 0 h 2"/>
                <a:gd name="T2" fmla="*/ 0 w 6"/>
                <a:gd name="T3" fmla="*/ 2147483647 h 2"/>
                <a:gd name="T4" fmla="*/ 2147483647 w 6"/>
                <a:gd name="T5" fmla="*/ 0 h 2"/>
                <a:gd name="T6" fmla="*/ 0 w 6"/>
                <a:gd name="T7" fmla="*/ 0 h 2"/>
                <a:gd name="T8" fmla="*/ 0 60000 65536"/>
                <a:gd name="T9" fmla="*/ 0 60000 65536"/>
                <a:gd name="T10" fmla="*/ 0 60000 65536"/>
                <a:gd name="T11" fmla="*/ 0 60000 65536"/>
                <a:gd name="T12" fmla="*/ 0 w 6"/>
                <a:gd name="T13" fmla="*/ 0 h 2"/>
                <a:gd name="T14" fmla="*/ 6 w 6"/>
                <a:gd name="T15" fmla="*/ 2 h 2"/>
              </a:gdLst>
              <a:ahLst/>
              <a:cxnLst>
                <a:cxn ang="T8">
                  <a:pos x="T0" y="T1"/>
                </a:cxn>
                <a:cxn ang="T9">
                  <a:pos x="T2" y="T3"/>
                </a:cxn>
                <a:cxn ang="T10">
                  <a:pos x="T4" y="T5"/>
                </a:cxn>
                <a:cxn ang="T11">
                  <a:pos x="T6" y="T7"/>
                </a:cxn>
              </a:cxnLst>
              <a:rect l="T12" t="T13" r="T14" b="T15"/>
              <a:pathLst>
                <a:path w="6" h="2">
                  <a:moveTo>
                    <a:pt x="0" y="0"/>
                  </a:moveTo>
                  <a:lnTo>
                    <a:pt x="0" y="2"/>
                  </a:lnTo>
                  <a:lnTo>
                    <a:pt x="6" y="0"/>
                  </a:lnTo>
                  <a:lnTo>
                    <a:pt x="0" y="0"/>
                  </a:lnTo>
                  <a:close/>
                </a:path>
              </a:pathLst>
            </a:custGeom>
            <a:solidFill>
              <a:srgbClr val="A1C6E7"/>
            </a:solidFill>
            <a:ln w="9525">
              <a:noFill/>
              <a:round/>
              <a:headEnd/>
              <a:tailEnd/>
            </a:ln>
          </p:spPr>
          <p:txBody>
            <a:bodyPr/>
            <a:lstStyle/>
            <a:p>
              <a:endParaRPr lang="ja-JP" altLang="en-US" sz="2300" dirty="0"/>
            </a:p>
          </p:txBody>
        </p:sp>
        <p:sp>
          <p:nvSpPr>
            <p:cNvPr id="790" name="Line 105"/>
            <p:cNvSpPr>
              <a:spLocks noChangeShapeType="1"/>
            </p:cNvSpPr>
            <p:nvPr/>
          </p:nvSpPr>
          <p:spPr bwMode="auto">
            <a:xfrm>
              <a:off x="10161588" y="3841616"/>
              <a:ext cx="0" cy="0"/>
            </a:xfrm>
            <a:prstGeom prst="line">
              <a:avLst/>
            </a:prstGeom>
            <a:noFill/>
            <a:ln w="9525">
              <a:noFill/>
              <a:round/>
              <a:headEnd/>
              <a:tailEnd/>
            </a:ln>
          </p:spPr>
          <p:txBody>
            <a:bodyPr/>
            <a:lstStyle/>
            <a:p>
              <a:endParaRPr lang="ja-JP" altLang="en-US" sz="2300" dirty="0"/>
            </a:p>
          </p:txBody>
        </p:sp>
        <p:sp>
          <p:nvSpPr>
            <p:cNvPr id="791" name="Line 106"/>
            <p:cNvSpPr>
              <a:spLocks noChangeShapeType="1"/>
            </p:cNvSpPr>
            <p:nvPr/>
          </p:nvSpPr>
          <p:spPr bwMode="auto">
            <a:xfrm>
              <a:off x="10161588" y="3841616"/>
              <a:ext cx="0" cy="0"/>
            </a:xfrm>
            <a:prstGeom prst="line">
              <a:avLst/>
            </a:prstGeom>
            <a:noFill/>
            <a:ln w="9525">
              <a:noFill/>
              <a:round/>
              <a:headEnd/>
              <a:tailEnd/>
            </a:ln>
          </p:spPr>
          <p:txBody>
            <a:bodyPr/>
            <a:lstStyle/>
            <a:p>
              <a:endParaRPr lang="ja-JP" altLang="en-US" sz="2300" dirty="0"/>
            </a:p>
          </p:txBody>
        </p:sp>
        <p:sp>
          <p:nvSpPr>
            <p:cNvPr id="792" name="Freeform 122"/>
            <p:cNvSpPr>
              <a:spLocks/>
            </p:cNvSpPr>
            <p:nvPr/>
          </p:nvSpPr>
          <p:spPr bwMode="auto">
            <a:xfrm>
              <a:off x="9491663" y="3816216"/>
              <a:ext cx="996950" cy="2406650"/>
            </a:xfrm>
            <a:custGeom>
              <a:avLst/>
              <a:gdLst>
                <a:gd name="T0" fmla="*/ 2147483647 w 628"/>
                <a:gd name="T1" fmla="*/ 2147483647 h 1516"/>
                <a:gd name="T2" fmla="*/ 2147483647 w 628"/>
                <a:gd name="T3" fmla="*/ 2147483647 h 1516"/>
                <a:gd name="T4" fmla="*/ 2147483647 w 628"/>
                <a:gd name="T5" fmla="*/ 2147483647 h 1516"/>
                <a:gd name="T6" fmla="*/ 2147483647 w 628"/>
                <a:gd name="T7" fmla="*/ 2147483647 h 1516"/>
                <a:gd name="T8" fmla="*/ 2147483647 w 628"/>
                <a:gd name="T9" fmla="*/ 2147483647 h 1516"/>
                <a:gd name="T10" fmla="*/ 2147483647 w 628"/>
                <a:gd name="T11" fmla="*/ 2147483647 h 1516"/>
                <a:gd name="T12" fmla="*/ 2147483647 w 628"/>
                <a:gd name="T13" fmla="*/ 2147483647 h 1516"/>
                <a:gd name="T14" fmla="*/ 2147483647 w 628"/>
                <a:gd name="T15" fmla="*/ 2147483647 h 1516"/>
                <a:gd name="T16" fmla="*/ 2147483647 w 628"/>
                <a:gd name="T17" fmla="*/ 2147483647 h 1516"/>
                <a:gd name="T18" fmla="*/ 2147483647 w 628"/>
                <a:gd name="T19" fmla="*/ 2147483647 h 1516"/>
                <a:gd name="T20" fmla="*/ 2147483647 w 628"/>
                <a:gd name="T21" fmla="*/ 2147483647 h 1516"/>
                <a:gd name="T22" fmla="*/ 2147483647 w 628"/>
                <a:gd name="T23" fmla="*/ 2147483647 h 1516"/>
                <a:gd name="T24" fmla="*/ 2147483647 w 628"/>
                <a:gd name="T25" fmla="*/ 2147483647 h 1516"/>
                <a:gd name="T26" fmla="*/ 2147483647 w 628"/>
                <a:gd name="T27" fmla="*/ 2147483647 h 1516"/>
                <a:gd name="T28" fmla="*/ 2147483647 w 628"/>
                <a:gd name="T29" fmla="*/ 2147483647 h 1516"/>
                <a:gd name="T30" fmla="*/ 2147483647 w 628"/>
                <a:gd name="T31" fmla="*/ 2147483647 h 1516"/>
                <a:gd name="T32" fmla="*/ 2147483647 w 628"/>
                <a:gd name="T33" fmla="*/ 2147483647 h 1516"/>
                <a:gd name="T34" fmla="*/ 2147483647 w 628"/>
                <a:gd name="T35" fmla="*/ 2147483647 h 1516"/>
                <a:gd name="T36" fmla="*/ 2147483647 w 628"/>
                <a:gd name="T37" fmla="*/ 2147483647 h 1516"/>
                <a:gd name="T38" fmla="*/ 2147483647 w 628"/>
                <a:gd name="T39" fmla="*/ 2147483647 h 1516"/>
                <a:gd name="T40" fmla="*/ 2147483647 w 628"/>
                <a:gd name="T41" fmla="*/ 2147483647 h 1516"/>
                <a:gd name="T42" fmla="*/ 2147483647 w 628"/>
                <a:gd name="T43" fmla="*/ 2147483647 h 1516"/>
                <a:gd name="T44" fmla="*/ 2147483647 w 628"/>
                <a:gd name="T45" fmla="*/ 2147483647 h 1516"/>
                <a:gd name="T46" fmla="*/ 2147483647 w 628"/>
                <a:gd name="T47" fmla="*/ 2147483647 h 1516"/>
                <a:gd name="T48" fmla="*/ 2147483647 w 628"/>
                <a:gd name="T49" fmla="*/ 2147483647 h 1516"/>
                <a:gd name="T50" fmla="*/ 2147483647 w 628"/>
                <a:gd name="T51" fmla="*/ 2147483647 h 1516"/>
                <a:gd name="T52" fmla="*/ 2147483647 w 628"/>
                <a:gd name="T53" fmla="*/ 2147483647 h 1516"/>
                <a:gd name="T54" fmla="*/ 2147483647 w 628"/>
                <a:gd name="T55" fmla="*/ 2147483647 h 1516"/>
                <a:gd name="T56" fmla="*/ 2147483647 w 628"/>
                <a:gd name="T57" fmla="*/ 2147483647 h 1516"/>
                <a:gd name="T58" fmla="*/ 2147483647 w 628"/>
                <a:gd name="T59" fmla="*/ 2147483647 h 1516"/>
                <a:gd name="T60" fmla="*/ 2147483647 w 628"/>
                <a:gd name="T61" fmla="*/ 2147483647 h 1516"/>
                <a:gd name="T62" fmla="*/ 2147483647 w 628"/>
                <a:gd name="T63" fmla="*/ 2147483647 h 1516"/>
                <a:gd name="T64" fmla="*/ 2147483647 w 628"/>
                <a:gd name="T65" fmla="*/ 2147483647 h 1516"/>
                <a:gd name="T66" fmla="*/ 2147483647 w 628"/>
                <a:gd name="T67" fmla="*/ 2147483647 h 1516"/>
                <a:gd name="T68" fmla="*/ 2147483647 w 628"/>
                <a:gd name="T69" fmla="*/ 2147483647 h 1516"/>
                <a:gd name="T70" fmla="*/ 2147483647 w 628"/>
                <a:gd name="T71" fmla="*/ 2147483647 h 1516"/>
                <a:gd name="T72" fmla="*/ 2147483647 w 628"/>
                <a:gd name="T73" fmla="*/ 2147483647 h 1516"/>
                <a:gd name="T74" fmla="*/ 2147483647 w 628"/>
                <a:gd name="T75" fmla="*/ 2147483647 h 1516"/>
                <a:gd name="T76" fmla="*/ 2147483647 w 628"/>
                <a:gd name="T77" fmla="*/ 2147483647 h 1516"/>
                <a:gd name="T78" fmla="*/ 2147483647 w 628"/>
                <a:gd name="T79" fmla="*/ 2147483647 h 1516"/>
                <a:gd name="T80" fmla="*/ 2147483647 w 628"/>
                <a:gd name="T81" fmla="*/ 2147483647 h 1516"/>
                <a:gd name="T82" fmla="*/ 2147483647 w 628"/>
                <a:gd name="T83" fmla="*/ 2147483647 h 1516"/>
                <a:gd name="T84" fmla="*/ 2147483647 w 628"/>
                <a:gd name="T85" fmla="*/ 2147483647 h 1516"/>
                <a:gd name="T86" fmla="*/ 2147483647 w 628"/>
                <a:gd name="T87" fmla="*/ 2147483647 h 1516"/>
                <a:gd name="T88" fmla="*/ 2147483647 w 628"/>
                <a:gd name="T89" fmla="*/ 2147483647 h 1516"/>
                <a:gd name="T90" fmla="*/ 2147483647 w 628"/>
                <a:gd name="T91" fmla="*/ 2147483647 h 1516"/>
                <a:gd name="T92" fmla="*/ 2147483647 w 628"/>
                <a:gd name="T93" fmla="*/ 2147483647 h 1516"/>
                <a:gd name="T94" fmla="*/ 2147483647 w 628"/>
                <a:gd name="T95" fmla="*/ 2147483647 h 1516"/>
                <a:gd name="T96" fmla="*/ 2147483647 w 628"/>
                <a:gd name="T97" fmla="*/ 2147483647 h 1516"/>
                <a:gd name="T98" fmla="*/ 2147483647 w 628"/>
                <a:gd name="T99" fmla="*/ 2147483647 h 1516"/>
                <a:gd name="T100" fmla="*/ 2147483647 w 628"/>
                <a:gd name="T101" fmla="*/ 2147483647 h 1516"/>
                <a:gd name="T102" fmla="*/ 2147483647 w 628"/>
                <a:gd name="T103" fmla="*/ 2147483647 h 1516"/>
                <a:gd name="T104" fmla="*/ 2147483647 w 628"/>
                <a:gd name="T105" fmla="*/ 2147483647 h 1516"/>
                <a:gd name="T106" fmla="*/ 2147483647 w 628"/>
                <a:gd name="T107" fmla="*/ 2147483647 h 1516"/>
                <a:gd name="T108" fmla="*/ 2147483647 w 628"/>
                <a:gd name="T109" fmla="*/ 2147483647 h 1516"/>
                <a:gd name="T110" fmla="*/ 2147483647 w 628"/>
                <a:gd name="T111" fmla="*/ 2147483647 h 1516"/>
                <a:gd name="T112" fmla="*/ 2147483647 w 628"/>
                <a:gd name="T113" fmla="*/ 2147483647 h 1516"/>
                <a:gd name="T114" fmla="*/ 2147483647 w 628"/>
                <a:gd name="T115" fmla="*/ 2147483647 h 1516"/>
                <a:gd name="T116" fmla="*/ 2147483647 w 628"/>
                <a:gd name="T117" fmla="*/ 2147483647 h 1516"/>
                <a:gd name="T118" fmla="*/ 2147483647 w 628"/>
                <a:gd name="T119" fmla="*/ 2147483647 h 1516"/>
                <a:gd name="T120" fmla="*/ 2147483647 w 628"/>
                <a:gd name="T121" fmla="*/ 2147483647 h 1516"/>
                <a:gd name="T122" fmla="*/ 2147483647 w 628"/>
                <a:gd name="T123" fmla="*/ 2147483647 h 1516"/>
                <a:gd name="T124" fmla="*/ 2147483647 w 628"/>
                <a:gd name="T125" fmla="*/ 2147483647 h 151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628"/>
                <a:gd name="T190" fmla="*/ 0 h 1516"/>
                <a:gd name="T191" fmla="*/ 628 w 628"/>
                <a:gd name="T192" fmla="*/ 1516 h 151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628" h="1516">
                  <a:moveTo>
                    <a:pt x="264" y="22"/>
                  </a:moveTo>
                  <a:lnTo>
                    <a:pt x="264" y="22"/>
                  </a:lnTo>
                  <a:lnTo>
                    <a:pt x="244" y="28"/>
                  </a:lnTo>
                  <a:lnTo>
                    <a:pt x="234" y="32"/>
                  </a:lnTo>
                  <a:lnTo>
                    <a:pt x="226" y="36"/>
                  </a:lnTo>
                  <a:lnTo>
                    <a:pt x="214" y="44"/>
                  </a:lnTo>
                  <a:lnTo>
                    <a:pt x="194" y="52"/>
                  </a:lnTo>
                  <a:lnTo>
                    <a:pt x="146" y="72"/>
                  </a:lnTo>
                  <a:lnTo>
                    <a:pt x="98" y="92"/>
                  </a:lnTo>
                  <a:lnTo>
                    <a:pt x="78" y="102"/>
                  </a:lnTo>
                  <a:lnTo>
                    <a:pt x="66" y="110"/>
                  </a:lnTo>
                  <a:lnTo>
                    <a:pt x="60" y="116"/>
                  </a:lnTo>
                  <a:lnTo>
                    <a:pt x="56" y="124"/>
                  </a:lnTo>
                  <a:lnTo>
                    <a:pt x="52" y="134"/>
                  </a:lnTo>
                  <a:lnTo>
                    <a:pt x="50" y="144"/>
                  </a:lnTo>
                  <a:lnTo>
                    <a:pt x="48" y="168"/>
                  </a:lnTo>
                  <a:lnTo>
                    <a:pt x="44" y="194"/>
                  </a:lnTo>
                  <a:lnTo>
                    <a:pt x="32" y="330"/>
                  </a:lnTo>
                  <a:lnTo>
                    <a:pt x="24" y="394"/>
                  </a:lnTo>
                  <a:lnTo>
                    <a:pt x="18" y="446"/>
                  </a:lnTo>
                  <a:lnTo>
                    <a:pt x="14" y="502"/>
                  </a:lnTo>
                  <a:lnTo>
                    <a:pt x="6" y="620"/>
                  </a:lnTo>
                  <a:lnTo>
                    <a:pt x="0" y="690"/>
                  </a:lnTo>
                  <a:lnTo>
                    <a:pt x="2" y="694"/>
                  </a:lnTo>
                  <a:lnTo>
                    <a:pt x="2" y="698"/>
                  </a:lnTo>
                  <a:lnTo>
                    <a:pt x="8" y="704"/>
                  </a:lnTo>
                  <a:lnTo>
                    <a:pt x="14" y="708"/>
                  </a:lnTo>
                  <a:lnTo>
                    <a:pt x="16" y="710"/>
                  </a:lnTo>
                  <a:lnTo>
                    <a:pt x="14" y="732"/>
                  </a:lnTo>
                  <a:lnTo>
                    <a:pt x="12" y="762"/>
                  </a:lnTo>
                  <a:lnTo>
                    <a:pt x="14" y="792"/>
                  </a:lnTo>
                  <a:lnTo>
                    <a:pt x="16" y="806"/>
                  </a:lnTo>
                  <a:lnTo>
                    <a:pt x="18" y="812"/>
                  </a:lnTo>
                  <a:lnTo>
                    <a:pt x="20" y="816"/>
                  </a:lnTo>
                  <a:lnTo>
                    <a:pt x="26" y="822"/>
                  </a:lnTo>
                  <a:lnTo>
                    <a:pt x="28" y="826"/>
                  </a:lnTo>
                  <a:lnTo>
                    <a:pt x="30" y="824"/>
                  </a:lnTo>
                  <a:lnTo>
                    <a:pt x="32" y="822"/>
                  </a:lnTo>
                  <a:lnTo>
                    <a:pt x="30" y="802"/>
                  </a:lnTo>
                  <a:lnTo>
                    <a:pt x="34" y="810"/>
                  </a:lnTo>
                  <a:lnTo>
                    <a:pt x="46" y="820"/>
                  </a:lnTo>
                  <a:lnTo>
                    <a:pt x="58" y="832"/>
                  </a:lnTo>
                  <a:lnTo>
                    <a:pt x="66" y="838"/>
                  </a:lnTo>
                  <a:lnTo>
                    <a:pt x="72" y="838"/>
                  </a:lnTo>
                  <a:lnTo>
                    <a:pt x="74" y="834"/>
                  </a:lnTo>
                  <a:lnTo>
                    <a:pt x="74" y="830"/>
                  </a:lnTo>
                  <a:lnTo>
                    <a:pt x="80" y="830"/>
                  </a:lnTo>
                  <a:lnTo>
                    <a:pt x="86" y="830"/>
                  </a:lnTo>
                  <a:lnTo>
                    <a:pt x="88" y="828"/>
                  </a:lnTo>
                  <a:lnTo>
                    <a:pt x="90" y="826"/>
                  </a:lnTo>
                  <a:lnTo>
                    <a:pt x="88" y="822"/>
                  </a:lnTo>
                  <a:lnTo>
                    <a:pt x="78" y="812"/>
                  </a:lnTo>
                  <a:lnTo>
                    <a:pt x="70" y="804"/>
                  </a:lnTo>
                  <a:lnTo>
                    <a:pt x="62" y="794"/>
                  </a:lnTo>
                  <a:lnTo>
                    <a:pt x="56" y="784"/>
                  </a:lnTo>
                  <a:lnTo>
                    <a:pt x="54" y="774"/>
                  </a:lnTo>
                  <a:lnTo>
                    <a:pt x="54" y="766"/>
                  </a:lnTo>
                  <a:lnTo>
                    <a:pt x="56" y="760"/>
                  </a:lnTo>
                  <a:lnTo>
                    <a:pt x="58" y="758"/>
                  </a:lnTo>
                  <a:lnTo>
                    <a:pt x="62" y="758"/>
                  </a:lnTo>
                  <a:lnTo>
                    <a:pt x="66" y="760"/>
                  </a:lnTo>
                  <a:lnTo>
                    <a:pt x="68" y="768"/>
                  </a:lnTo>
                  <a:lnTo>
                    <a:pt x="70" y="786"/>
                  </a:lnTo>
                  <a:lnTo>
                    <a:pt x="70" y="790"/>
                  </a:lnTo>
                  <a:lnTo>
                    <a:pt x="72" y="794"/>
                  </a:lnTo>
                  <a:lnTo>
                    <a:pt x="78" y="798"/>
                  </a:lnTo>
                  <a:lnTo>
                    <a:pt x="84" y="798"/>
                  </a:lnTo>
                  <a:lnTo>
                    <a:pt x="88" y="798"/>
                  </a:lnTo>
                  <a:lnTo>
                    <a:pt x="86" y="744"/>
                  </a:lnTo>
                  <a:lnTo>
                    <a:pt x="84" y="720"/>
                  </a:lnTo>
                  <a:lnTo>
                    <a:pt x="84" y="708"/>
                  </a:lnTo>
                  <a:lnTo>
                    <a:pt x="84" y="672"/>
                  </a:lnTo>
                  <a:lnTo>
                    <a:pt x="82" y="650"/>
                  </a:lnTo>
                  <a:lnTo>
                    <a:pt x="82" y="646"/>
                  </a:lnTo>
                  <a:lnTo>
                    <a:pt x="80" y="654"/>
                  </a:lnTo>
                  <a:lnTo>
                    <a:pt x="78" y="674"/>
                  </a:lnTo>
                  <a:lnTo>
                    <a:pt x="80" y="682"/>
                  </a:lnTo>
                  <a:lnTo>
                    <a:pt x="82" y="692"/>
                  </a:lnTo>
                  <a:lnTo>
                    <a:pt x="90" y="730"/>
                  </a:lnTo>
                  <a:lnTo>
                    <a:pt x="96" y="770"/>
                  </a:lnTo>
                  <a:lnTo>
                    <a:pt x="106" y="844"/>
                  </a:lnTo>
                  <a:lnTo>
                    <a:pt x="112" y="924"/>
                  </a:lnTo>
                  <a:lnTo>
                    <a:pt x="116" y="984"/>
                  </a:lnTo>
                  <a:lnTo>
                    <a:pt x="118" y="1054"/>
                  </a:lnTo>
                  <a:lnTo>
                    <a:pt x="122" y="1156"/>
                  </a:lnTo>
                  <a:lnTo>
                    <a:pt x="128" y="1308"/>
                  </a:lnTo>
                  <a:lnTo>
                    <a:pt x="126" y="1320"/>
                  </a:lnTo>
                  <a:lnTo>
                    <a:pt x="124" y="1332"/>
                  </a:lnTo>
                  <a:lnTo>
                    <a:pt x="118" y="1362"/>
                  </a:lnTo>
                  <a:lnTo>
                    <a:pt x="116" y="1376"/>
                  </a:lnTo>
                  <a:lnTo>
                    <a:pt x="114" y="1390"/>
                  </a:lnTo>
                  <a:lnTo>
                    <a:pt x="114" y="1402"/>
                  </a:lnTo>
                  <a:lnTo>
                    <a:pt x="118" y="1410"/>
                  </a:lnTo>
                  <a:lnTo>
                    <a:pt x="124" y="1424"/>
                  </a:lnTo>
                  <a:lnTo>
                    <a:pt x="128" y="1432"/>
                  </a:lnTo>
                  <a:lnTo>
                    <a:pt x="126" y="1440"/>
                  </a:lnTo>
                  <a:lnTo>
                    <a:pt x="120" y="1446"/>
                  </a:lnTo>
                  <a:lnTo>
                    <a:pt x="108" y="1458"/>
                  </a:lnTo>
                  <a:lnTo>
                    <a:pt x="102" y="1468"/>
                  </a:lnTo>
                  <a:lnTo>
                    <a:pt x="100" y="1476"/>
                  </a:lnTo>
                  <a:lnTo>
                    <a:pt x="98" y="1486"/>
                  </a:lnTo>
                  <a:lnTo>
                    <a:pt x="100" y="1490"/>
                  </a:lnTo>
                  <a:lnTo>
                    <a:pt x="102" y="1496"/>
                  </a:lnTo>
                  <a:lnTo>
                    <a:pt x="106" y="1500"/>
                  </a:lnTo>
                  <a:lnTo>
                    <a:pt x="112" y="1502"/>
                  </a:lnTo>
                  <a:lnTo>
                    <a:pt x="120" y="1506"/>
                  </a:lnTo>
                  <a:lnTo>
                    <a:pt x="130" y="1508"/>
                  </a:lnTo>
                  <a:lnTo>
                    <a:pt x="148" y="1510"/>
                  </a:lnTo>
                  <a:lnTo>
                    <a:pt x="164" y="1508"/>
                  </a:lnTo>
                  <a:lnTo>
                    <a:pt x="178" y="1506"/>
                  </a:lnTo>
                  <a:lnTo>
                    <a:pt x="190" y="1502"/>
                  </a:lnTo>
                  <a:lnTo>
                    <a:pt x="198" y="1496"/>
                  </a:lnTo>
                  <a:lnTo>
                    <a:pt x="206" y="1490"/>
                  </a:lnTo>
                  <a:lnTo>
                    <a:pt x="216" y="1478"/>
                  </a:lnTo>
                  <a:lnTo>
                    <a:pt x="220" y="1474"/>
                  </a:lnTo>
                  <a:lnTo>
                    <a:pt x="220" y="1468"/>
                  </a:lnTo>
                  <a:lnTo>
                    <a:pt x="220" y="1454"/>
                  </a:lnTo>
                  <a:lnTo>
                    <a:pt x="218" y="1438"/>
                  </a:lnTo>
                  <a:lnTo>
                    <a:pt x="220" y="1428"/>
                  </a:lnTo>
                  <a:lnTo>
                    <a:pt x="224" y="1416"/>
                  </a:lnTo>
                  <a:lnTo>
                    <a:pt x="228" y="1406"/>
                  </a:lnTo>
                  <a:lnTo>
                    <a:pt x="230" y="1396"/>
                  </a:lnTo>
                  <a:lnTo>
                    <a:pt x="228" y="1388"/>
                  </a:lnTo>
                  <a:lnTo>
                    <a:pt x="228" y="1378"/>
                  </a:lnTo>
                  <a:lnTo>
                    <a:pt x="222" y="1362"/>
                  </a:lnTo>
                  <a:lnTo>
                    <a:pt x="214" y="1348"/>
                  </a:lnTo>
                  <a:lnTo>
                    <a:pt x="212" y="1338"/>
                  </a:lnTo>
                  <a:lnTo>
                    <a:pt x="212" y="1322"/>
                  </a:lnTo>
                  <a:lnTo>
                    <a:pt x="218" y="1284"/>
                  </a:lnTo>
                  <a:lnTo>
                    <a:pt x="224" y="1238"/>
                  </a:lnTo>
                  <a:lnTo>
                    <a:pt x="228" y="1194"/>
                  </a:lnTo>
                  <a:lnTo>
                    <a:pt x="232" y="1148"/>
                  </a:lnTo>
                  <a:lnTo>
                    <a:pt x="236" y="1092"/>
                  </a:lnTo>
                  <a:lnTo>
                    <a:pt x="242" y="1026"/>
                  </a:lnTo>
                  <a:lnTo>
                    <a:pt x="248" y="944"/>
                  </a:lnTo>
                  <a:lnTo>
                    <a:pt x="250" y="906"/>
                  </a:lnTo>
                  <a:lnTo>
                    <a:pt x="252" y="876"/>
                  </a:lnTo>
                  <a:lnTo>
                    <a:pt x="256" y="852"/>
                  </a:lnTo>
                  <a:lnTo>
                    <a:pt x="260" y="836"/>
                  </a:lnTo>
                  <a:lnTo>
                    <a:pt x="264" y="824"/>
                  </a:lnTo>
                  <a:lnTo>
                    <a:pt x="268" y="818"/>
                  </a:lnTo>
                  <a:lnTo>
                    <a:pt x="270" y="814"/>
                  </a:lnTo>
                  <a:lnTo>
                    <a:pt x="272" y="834"/>
                  </a:lnTo>
                  <a:lnTo>
                    <a:pt x="274" y="858"/>
                  </a:lnTo>
                  <a:lnTo>
                    <a:pt x="284" y="916"/>
                  </a:lnTo>
                  <a:lnTo>
                    <a:pt x="292" y="972"/>
                  </a:lnTo>
                  <a:lnTo>
                    <a:pt x="298" y="1016"/>
                  </a:lnTo>
                  <a:lnTo>
                    <a:pt x="302" y="1050"/>
                  </a:lnTo>
                  <a:lnTo>
                    <a:pt x="308" y="1080"/>
                  </a:lnTo>
                  <a:lnTo>
                    <a:pt x="314" y="1112"/>
                  </a:lnTo>
                  <a:lnTo>
                    <a:pt x="318" y="1144"/>
                  </a:lnTo>
                  <a:lnTo>
                    <a:pt x="322" y="1180"/>
                  </a:lnTo>
                  <a:lnTo>
                    <a:pt x="324" y="1218"/>
                  </a:lnTo>
                  <a:lnTo>
                    <a:pt x="324" y="1236"/>
                  </a:lnTo>
                  <a:lnTo>
                    <a:pt x="322" y="1252"/>
                  </a:lnTo>
                  <a:lnTo>
                    <a:pt x="320" y="1268"/>
                  </a:lnTo>
                  <a:lnTo>
                    <a:pt x="314" y="1282"/>
                  </a:lnTo>
                  <a:lnTo>
                    <a:pt x="308" y="1300"/>
                  </a:lnTo>
                  <a:lnTo>
                    <a:pt x="308" y="1314"/>
                  </a:lnTo>
                  <a:lnTo>
                    <a:pt x="310" y="1326"/>
                  </a:lnTo>
                  <a:lnTo>
                    <a:pt x="312" y="1342"/>
                  </a:lnTo>
                  <a:lnTo>
                    <a:pt x="308" y="1360"/>
                  </a:lnTo>
                  <a:lnTo>
                    <a:pt x="304" y="1378"/>
                  </a:lnTo>
                  <a:lnTo>
                    <a:pt x="298" y="1394"/>
                  </a:lnTo>
                  <a:lnTo>
                    <a:pt x="296" y="1408"/>
                  </a:lnTo>
                  <a:lnTo>
                    <a:pt x="296" y="1412"/>
                  </a:lnTo>
                  <a:lnTo>
                    <a:pt x="298" y="1418"/>
                  </a:lnTo>
                  <a:lnTo>
                    <a:pt x="306" y="1428"/>
                  </a:lnTo>
                  <a:lnTo>
                    <a:pt x="314" y="1438"/>
                  </a:lnTo>
                  <a:lnTo>
                    <a:pt x="314" y="1442"/>
                  </a:lnTo>
                  <a:lnTo>
                    <a:pt x="312" y="1446"/>
                  </a:lnTo>
                  <a:lnTo>
                    <a:pt x="304" y="1454"/>
                  </a:lnTo>
                  <a:lnTo>
                    <a:pt x="300" y="1464"/>
                  </a:lnTo>
                  <a:lnTo>
                    <a:pt x="296" y="1474"/>
                  </a:lnTo>
                  <a:lnTo>
                    <a:pt x="296" y="1486"/>
                  </a:lnTo>
                  <a:lnTo>
                    <a:pt x="296" y="1498"/>
                  </a:lnTo>
                  <a:lnTo>
                    <a:pt x="298" y="1502"/>
                  </a:lnTo>
                  <a:lnTo>
                    <a:pt x="302" y="1506"/>
                  </a:lnTo>
                  <a:lnTo>
                    <a:pt x="308" y="1510"/>
                  </a:lnTo>
                  <a:lnTo>
                    <a:pt x="318" y="1514"/>
                  </a:lnTo>
                  <a:lnTo>
                    <a:pt x="330" y="1514"/>
                  </a:lnTo>
                  <a:lnTo>
                    <a:pt x="346" y="1516"/>
                  </a:lnTo>
                  <a:lnTo>
                    <a:pt x="362" y="1514"/>
                  </a:lnTo>
                  <a:lnTo>
                    <a:pt x="376" y="1510"/>
                  </a:lnTo>
                  <a:lnTo>
                    <a:pt x="384" y="1506"/>
                  </a:lnTo>
                  <a:lnTo>
                    <a:pt x="392" y="1500"/>
                  </a:lnTo>
                  <a:lnTo>
                    <a:pt x="398" y="1494"/>
                  </a:lnTo>
                  <a:lnTo>
                    <a:pt x="400" y="1486"/>
                  </a:lnTo>
                  <a:lnTo>
                    <a:pt x="402" y="1474"/>
                  </a:lnTo>
                  <a:lnTo>
                    <a:pt x="400" y="1454"/>
                  </a:lnTo>
                  <a:lnTo>
                    <a:pt x="400" y="1444"/>
                  </a:lnTo>
                  <a:lnTo>
                    <a:pt x="402" y="1438"/>
                  </a:lnTo>
                  <a:lnTo>
                    <a:pt x="406" y="1432"/>
                  </a:lnTo>
                  <a:lnTo>
                    <a:pt x="412" y="1420"/>
                  </a:lnTo>
                  <a:lnTo>
                    <a:pt x="416" y="1406"/>
                  </a:lnTo>
                  <a:lnTo>
                    <a:pt x="416" y="1390"/>
                  </a:lnTo>
                  <a:lnTo>
                    <a:pt x="416" y="1372"/>
                  </a:lnTo>
                  <a:lnTo>
                    <a:pt x="416" y="1364"/>
                  </a:lnTo>
                  <a:lnTo>
                    <a:pt x="418" y="1358"/>
                  </a:lnTo>
                  <a:lnTo>
                    <a:pt x="422" y="1346"/>
                  </a:lnTo>
                  <a:lnTo>
                    <a:pt x="426" y="1326"/>
                  </a:lnTo>
                  <a:lnTo>
                    <a:pt x="430" y="1308"/>
                  </a:lnTo>
                  <a:lnTo>
                    <a:pt x="432" y="1286"/>
                  </a:lnTo>
                  <a:lnTo>
                    <a:pt x="432" y="1224"/>
                  </a:lnTo>
                  <a:lnTo>
                    <a:pt x="430" y="1160"/>
                  </a:lnTo>
                  <a:lnTo>
                    <a:pt x="478" y="1150"/>
                  </a:lnTo>
                  <a:lnTo>
                    <a:pt x="538" y="1134"/>
                  </a:lnTo>
                  <a:lnTo>
                    <a:pt x="614" y="1112"/>
                  </a:lnTo>
                  <a:lnTo>
                    <a:pt x="618" y="1110"/>
                  </a:lnTo>
                  <a:lnTo>
                    <a:pt x="622" y="1108"/>
                  </a:lnTo>
                  <a:lnTo>
                    <a:pt x="626" y="1102"/>
                  </a:lnTo>
                  <a:lnTo>
                    <a:pt x="628" y="1094"/>
                  </a:lnTo>
                  <a:lnTo>
                    <a:pt x="628" y="1044"/>
                  </a:lnTo>
                  <a:lnTo>
                    <a:pt x="626" y="946"/>
                  </a:lnTo>
                  <a:lnTo>
                    <a:pt x="620" y="802"/>
                  </a:lnTo>
                  <a:lnTo>
                    <a:pt x="618" y="800"/>
                  </a:lnTo>
                  <a:lnTo>
                    <a:pt x="614" y="796"/>
                  </a:lnTo>
                  <a:lnTo>
                    <a:pt x="604" y="792"/>
                  </a:lnTo>
                  <a:lnTo>
                    <a:pt x="592" y="790"/>
                  </a:lnTo>
                  <a:lnTo>
                    <a:pt x="582" y="790"/>
                  </a:lnTo>
                  <a:lnTo>
                    <a:pt x="538" y="792"/>
                  </a:lnTo>
                  <a:lnTo>
                    <a:pt x="536" y="780"/>
                  </a:lnTo>
                  <a:lnTo>
                    <a:pt x="532" y="768"/>
                  </a:lnTo>
                  <a:lnTo>
                    <a:pt x="542" y="760"/>
                  </a:lnTo>
                  <a:lnTo>
                    <a:pt x="544" y="754"/>
                  </a:lnTo>
                  <a:lnTo>
                    <a:pt x="546" y="746"/>
                  </a:lnTo>
                  <a:lnTo>
                    <a:pt x="548" y="724"/>
                  </a:lnTo>
                  <a:lnTo>
                    <a:pt x="548" y="696"/>
                  </a:lnTo>
                  <a:lnTo>
                    <a:pt x="550" y="684"/>
                  </a:lnTo>
                  <a:lnTo>
                    <a:pt x="552" y="672"/>
                  </a:lnTo>
                  <a:lnTo>
                    <a:pt x="552" y="656"/>
                  </a:lnTo>
                  <a:lnTo>
                    <a:pt x="552" y="592"/>
                  </a:lnTo>
                  <a:lnTo>
                    <a:pt x="550" y="498"/>
                  </a:lnTo>
                  <a:lnTo>
                    <a:pt x="544" y="398"/>
                  </a:lnTo>
                  <a:lnTo>
                    <a:pt x="540" y="352"/>
                  </a:lnTo>
                  <a:lnTo>
                    <a:pt x="536" y="312"/>
                  </a:lnTo>
                  <a:lnTo>
                    <a:pt x="528" y="248"/>
                  </a:lnTo>
                  <a:lnTo>
                    <a:pt x="524" y="198"/>
                  </a:lnTo>
                  <a:lnTo>
                    <a:pt x="520" y="138"/>
                  </a:lnTo>
                  <a:lnTo>
                    <a:pt x="518" y="126"/>
                  </a:lnTo>
                  <a:lnTo>
                    <a:pt x="512" y="114"/>
                  </a:lnTo>
                  <a:lnTo>
                    <a:pt x="504" y="106"/>
                  </a:lnTo>
                  <a:lnTo>
                    <a:pt x="492" y="96"/>
                  </a:lnTo>
                  <a:lnTo>
                    <a:pt x="480" y="90"/>
                  </a:lnTo>
                  <a:lnTo>
                    <a:pt x="466" y="82"/>
                  </a:lnTo>
                  <a:lnTo>
                    <a:pt x="434" y="72"/>
                  </a:lnTo>
                  <a:lnTo>
                    <a:pt x="404" y="62"/>
                  </a:lnTo>
                  <a:lnTo>
                    <a:pt x="376" y="48"/>
                  </a:lnTo>
                  <a:lnTo>
                    <a:pt x="346" y="32"/>
                  </a:lnTo>
                  <a:lnTo>
                    <a:pt x="330" y="12"/>
                  </a:lnTo>
                  <a:lnTo>
                    <a:pt x="328" y="6"/>
                  </a:lnTo>
                  <a:lnTo>
                    <a:pt x="328" y="0"/>
                  </a:lnTo>
                  <a:lnTo>
                    <a:pt x="264" y="22"/>
                  </a:lnTo>
                  <a:close/>
                </a:path>
              </a:pathLst>
            </a:custGeom>
            <a:solidFill>
              <a:srgbClr val="000000"/>
            </a:solidFill>
            <a:ln w="9525">
              <a:noFill/>
              <a:round/>
              <a:headEnd/>
              <a:tailEnd/>
            </a:ln>
          </p:spPr>
          <p:txBody>
            <a:bodyPr/>
            <a:lstStyle/>
            <a:p>
              <a:endParaRPr lang="ja-JP" altLang="en-US" sz="2300" dirty="0"/>
            </a:p>
          </p:txBody>
        </p:sp>
        <p:sp>
          <p:nvSpPr>
            <p:cNvPr id="793" name="Freeform 124"/>
            <p:cNvSpPr>
              <a:spLocks/>
            </p:cNvSpPr>
            <p:nvPr/>
          </p:nvSpPr>
          <p:spPr bwMode="auto">
            <a:xfrm>
              <a:off x="9818688" y="3819391"/>
              <a:ext cx="222250" cy="568325"/>
            </a:xfrm>
            <a:custGeom>
              <a:avLst/>
              <a:gdLst>
                <a:gd name="T0" fmla="*/ 2147483647 w 140"/>
                <a:gd name="T1" fmla="*/ 0 h 358"/>
                <a:gd name="T2" fmla="*/ 2147483647 w 140"/>
                <a:gd name="T3" fmla="*/ 0 h 358"/>
                <a:gd name="T4" fmla="*/ 2147483647 w 140"/>
                <a:gd name="T5" fmla="*/ 2147483647 h 358"/>
                <a:gd name="T6" fmla="*/ 2147483647 w 140"/>
                <a:gd name="T7" fmla="*/ 2147483647 h 358"/>
                <a:gd name="T8" fmla="*/ 2147483647 w 140"/>
                <a:gd name="T9" fmla="*/ 2147483647 h 358"/>
                <a:gd name="T10" fmla="*/ 2147483647 w 140"/>
                <a:gd name="T11" fmla="*/ 2147483647 h 358"/>
                <a:gd name="T12" fmla="*/ 2147483647 w 140"/>
                <a:gd name="T13" fmla="*/ 2147483647 h 358"/>
                <a:gd name="T14" fmla="*/ 2147483647 w 140"/>
                <a:gd name="T15" fmla="*/ 2147483647 h 358"/>
                <a:gd name="T16" fmla="*/ 2147483647 w 140"/>
                <a:gd name="T17" fmla="*/ 2147483647 h 358"/>
                <a:gd name="T18" fmla="*/ 2147483647 w 140"/>
                <a:gd name="T19" fmla="*/ 2147483647 h 358"/>
                <a:gd name="T20" fmla="*/ 2147483647 w 140"/>
                <a:gd name="T21" fmla="*/ 2147483647 h 358"/>
                <a:gd name="T22" fmla="*/ 2147483647 w 140"/>
                <a:gd name="T23" fmla="*/ 2147483647 h 358"/>
                <a:gd name="T24" fmla="*/ 2147483647 w 140"/>
                <a:gd name="T25" fmla="*/ 2147483647 h 358"/>
                <a:gd name="T26" fmla="*/ 2147483647 w 140"/>
                <a:gd name="T27" fmla="*/ 2147483647 h 358"/>
                <a:gd name="T28" fmla="*/ 2147483647 w 140"/>
                <a:gd name="T29" fmla="*/ 2147483647 h 358"/>
                <a:gd name="T30" fmla="*/ 2147483647 w 140"/>
                <a:gd name="T31" fmla="*/ 2147483647 h 358"/>
                <a:gd name="T32" fmla="*/ 2147483647 w 140"/>
                <a:gd name="T33" fmla="*/ 2147483647 h 358"/>
                <a:gd name="T34" fmla="*/ 2147483647 w 140"/>
                <a:gd name="T35" fmla="*/ 2147483647 h 358"/>
                <a:gd name="T36" fmla="*/ 2147483647 w 140"/>
                <a:gd name="T37" fmla="*/ 2147483647 h 358"/>
                <a:gd name="T38" fmla="*/ 2147483647 w 140"/>
                <a:gd name="T39" fmla="*/ 2147483647 h 358"/>
                <a:gd name="T40" fmla="*/ 0 w 140"/>
                <a:gd name="T41" fmla="*/ 2147483647 h 358"/>
                <a:gd name="T42" fmla="*/ 0 w 140"/>
                <a:gd name="T43" fmla="*/ 2147483647 h 358"/>
                <a:gd name="T44" fmla="*/ 2147483647 w 140"/>
                <a:gd name="T45" fmla="*/ 2147483647 h 358"/>
                <a:gd name="T46" fmla="*/ 2147483647 w 140"/>
                <a:gd name="T47" fmla="*/ 2147483647 h 358"/>
                <a:gd name="T48" fmla="*/ 2147483647 w 140"/>
                <a:gd name="T49" fmla="*/ 2147483647 h 358"/>
                <a:gd name="T50" fmla="*/ 2147483647 w 140"/>
                <a:gd name="T51" fmla="*/ 2147483647 h 358"/>
                <a:gd name="T52" fmla="*/ 2147483647 w 140"/>
                <a:gd name="T53" fmla="*/ 2147483647 h 358"/>
                <a:gd name="T54" fmla="*/ 2147483647 w 140"/>
                <a:gd name="T55" fmla="*/ 2147483647 h 358"/>
                <a:gd name="T56" fmla="*/ 2147483647 w 140"/>
                <a:gd name="T57" fmla="*/ 2147483647 h 358"/>
                <a:gd name="T58" fmla="*/ 2147483647 w 140"/>
                <a:gd name="T59" fmla="*/ 2147483647 h 358"/>
                <a:gd name="T60" fmla="*/ 2147483647 w 140"/>
                <a:gd name="T61" fmla="*/ 2147483647 h 358"/>
                <a:gd name="T62" fmla="*/ 2147483647 w 140"/>
                <a:gd name="T63" fmla="*/ 2147483647 h 358"/>
                <a:gd name="T64" fmla="*/ 2147483647 w 140"/>
                <a:gd name="T65" fmla="*/ 2147483647 h 358"/>
                <a:gd name="T66" fmla="*/ 2147483647 w 140"/>
                <a:gd name="T67" fmla="*/ 2147483647 h 358"/>
                <a:gd name="T68" fmla="*/ 2147483647 w 140"/>
                <a:gd name="T69" fmla="*/ 2147483647 h 358"/>
                <a:gd name="T70" fmla="*/ 2147483647 w 140"/>
                <a:gd name="T71" fmla="*/ 2147483647 h 358"/>
                <a:gd name="T72" fmla="*/ 2147483647 w 140"/>
                <a:gd name="T73" fmla="*/ 2147483647 h 358"/>
                <a:gd name="T74" fmla="*/ 2147483647 w 140"/>
                <a:gd name="T75" fmla="*/ 0 h 358"/>
                <a:gd name="T76" fmla="*/ 2147483647 w 140"/>
                <a:gd name="T77" fmla="*/ 0 h 358"/>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40"/>
                <a:gd name="T118" fmla="*/ 0 h 358"/>
                <a:gd name="T119" fmla="*/ 140 w 140"/>
                <a:gd name="T120" fmla="*/ 358 h 358"/>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40" h="358">
                  <a:moveTo>
                    <a:pt x="124" y="0"/>
                  </a:moveTo>
                  <a:lnTo>
                    <a:pt x="124" y="0"/>
                  </a:lnTo>
                  <a:lnTo>
                    <a:pt x="116" y="8"/>
                  </a:lnTo>
                  <a:lnTo>
                    <a:pt x="96" y="26"/>
                  </a:lnTo>
                  <a:lnTo>
                    <a:pt x="82" y="36"/>
                  </a:lnTo>
                  <a:lnTo>
                    <a:pt x="70" y="44"/>
                  </a:lnTo>
                  <a:lnTo>
                    <a:pt x="56" y="50"/>
                  </a:lnTo>
                  <a:lnTo>
                    <a:pt x="46" y="54"/>
                  </a:lnTo>
                  <a:lnTo>
                    <a:pt x="40" y="52"/>
                  </a:lnTo>
                  <a:lnTo>
                    <a:pt x="36" y="50"/>
                  </a:lnTo>
                  <a:lnTo>
                    <a:pt x="34" y="46"/>
                  </a:lnTo>
                  <a:lnTo>
                    <a:pt x="34" y="40"/>
                  </a:lnTo>
                  <a:lnTo>
                    <a:pt x="34" y="28"/>
                  </a:lnTo>
                  <a:lnTo>
                    <a:pt x="34" y="16"/>
                  </a:lnTo>
                  <a:lnTo>
                    <a:pt x="22" y="24"/>
                  </a:lnTo>
                  <a:lnTo>
                    <a:pt x="12" y="34"/>
                  </a:lnTo>
                  <a:lnTo>
                    <a:pt x="2" y="46"/>
                  </a:lnTo>
                  <a:lnTo>
                    <a:pt x="0" y="58"/>
                  </a:lnTo>
                  <a:lnTo>
                    <a:pt x="0" y="84"/>
                  </a:lnTo>
                  <a:lnTo>
                    <a:pt x="2" y="164"/>
                  </a:lnTo>
                  <a:lnTo>
                    <a:pt x="8" y="262"/>
                  </a:lnTo>
                  <a:lnTo>
                    <a:pt x="18" y="358"/>
                  </a:lnTo>
                  <a:lnTo>
                    <a:pt x="38" y="300"/>
                  </a:lnTo>
                  <a:lnTo>
                    <a:pt x="54" y="246"/>
                  </a:lnTo>
                  <a:lnTo>
                    <a:pt x="82" y="154"/>
                  </a:lnTo>
                  <a:lnTo>
                    <a:pt x="96" y="116"/>
                  </a:lnTo>
                  <a:lnTo>
                    <a:pt x="110" y="82"/>
                  </a:lnTo>
                  <a:lnTo>
                    <a:pt x="124" y="54"/>
                  </a:lnTo>
                  <a:lnTo>
                    <a:pt x="132" y="40"/>
                  </a:lnTo>
                  <a:lnTo>
                    <a:pt x="140" y="30"/>
                  </a:lnTo>
                  <a:lnTo>
                    <a:pt x="132" y="18"/>
                  </a:lnTo>
                  <a:lnTo>
                    <a:pt x="126" y="8"/>
                  </a:lnTo>
                  <a:lnTo>
                    <a:pt x="124" y="0"/>
                  </a:lnTo>
                  <a:close/>
                </a:path>
              </a:pathLst>
            </a:custGeom>
            <a:solidFill>
              <a:srgbClr val="FFFFFF"/>
            </a:solidFill>
            <a:ln w="9525">
              <a:noFill/>
              <a:round/>
              <a:headEnd/>
              <a:tailEnd/>
            </a:ln>
          </p:spPr>
          <p:txBody>
            <a:bodyPr/>
            <a:lstStyle/>
            <a:p>
              <a:endParaRPr lang="ja-JP" altLang="en-US" sz="2300" dirty="0"/>
            </a:p>
          </p:txBody>
        </p:sp>
        <p:sp>
          <p:nvSpPr>
            <p:cNvPr id="794" name="Freeform 125"/>
            <p:cNvSpPr>
              <a:spLocks/>
            </p:cNvSpPr>
            <p:nvPr/>
          </p:nvSpPr>
          <p:spPr bwMode="auto">
            <a:xfrm>
              <a:off x="9736138" y="3466966"/>
              <a:ext cx="346075" cy="444500"/>
            </a:xfrm>
            <a:custGeom>
              <a:avLst/>
              <a:gdLst>
                <a:gd name="T0" fmla="*/ 2147483647 w 218"/>
                <a:gd name="T1" fmla="*/ 2147483647 h 280"/>
                <a:gd name="T2" fmla="*/ 2147483647 w 218"/>
                <a:gd name="T3" fmla="*/ 2147483647 h 280"/>
                <a:gd name="T4" fmla="*/ 2147483647 w 218"/>
                <a:gd name="T5" fmla="*/ 2147483647 h 280"/>
                <a:gd name="T6" fmla="*/ 2147483647 w 218"/>
                <a:gd name="T7" fmla="*/ 2147483647 h 280"/>
                <a:gd name="T8" fmla="*/ 2147483647 w 218"/>
                <a:gd name="T9" fmla="*/ 2147483647 h 280"/>
                <a:gd name="T10" fmla="*/ 2147483647 w 218"/>
                <a:gd name="T11" fmla="*/ 2147483647 h 280"/>
                <a:gd name="T12" fmla="*/ 2147483647 w 218"/>
                <a:gd name="T13" fmla="*/ 2147483647 h 280"/>
                <a:gd name="T14" fmla="*/ 2147483647 w 218"/>
                <a:gd name="T15" fmla="*/ 2147483647 h 280"/>
                <a:gd name="T16" fmla="*/ 2147483647 w 218"/>
                <a:gd name="T17" fmla="*/ 2147483647 h 280"/>
                <a:gd name="T18" fmla="*/ 2147483647 w 218"/>
                <a:gd name="T19" fmla="*/ 2147483647 h 280"/>
                <a:gd name="T20" fmla="*/ 2147483647 w 218"/>
                <a:gd name="T21" fmla="*/ 2147483647 h 280"/>
                <a:gd name="T22" fmla="*/ 2147483647 w 218"/>
                <a:gd name="T23" fmla="*/ 2147483647 h 280"/>
                <a:gd name="T24" fmla="*/ 2147483647 w 218"/>
                <a:gd name="T25" fmla="*/ 2147483647 h 280"/>
                <a:gd name="T26" fmla="*/ 2147483647 w 218"/>
                <a:gd name="T27" fmla="*/ 2147483647 h 280"/>
                <a:gd name="T28" fmla="*/ 2147483647 w 218"/>
                <a:gd name="T29" fmla="*/ 2147483647 h 280"/>
                <a:gd name="T30" fmla="*/ 2147483647 w 218"/>
                <a:gd name="T31" fmla="*/ 2147483647 h 280"/>
                <a:gd name="T32" fmla="*/ 2147483647 w 218"/>
                <a:gd name="T33" fmla="*/ 2147483647 h 280"/>
                <a:gd name="T34" fmla="*/ 2147483647 w 218"/>
                <a:gd name="T35" fmla="*/ 2147483647 h 280"/>
                <a:gd name="T36" fmla="*/ 2147483647 w 218"/>
                <a:gd name="T37" fmla="*/ 2147483647 h 280"/>
                <a:gd name="T38" fmla="*/ 2147483647 w 218"/>
                <a:gd name="T39" fmla="*/ 2147483647 h 280"/>
                <a:gd name="T40" fmla="*/ 2147483647 w 218"/>
                <a:gd name="T41" fmla="*/ 2147483647 h 280"/>
                <a:gd name="T42" fmla="*/ 2147483647 w 218"/>
                <a:gd name="T43" fmla="*/ 2147483647 h 280"/>
                <a:gd name="T44" fmla="*/ 2147483647 w 218"/>
                <a:gd name="T45" fmla="*/ 2147483647 h 280"/>
                <a:gd name="T46" fmla="*/ 2147483647 w 218"/>
                <a:gd name="T47" fmla="*/ 2147483647 h 280"/>
                <a:gd name="T48" fmla="*/ 2147483647 w 218"/>
                <a:gd name="T49" fmla="*/ 2147483647 h 280"/>
                <a:gd name="T50" fmla="*/ 2147483647 w 218"/>
                <a:gd name="T51" fmla="*/ 2147483647 h 280"/>
                <a:gd name="T52" fmla="*/ 2147483647 w 218"/>
                <a:gd name="T53" fmla="*/ 2147483647 h 280"/>
                <a:gd name="T54" fmla="*/ 2147483647 w 218"/>
                <a:gd name="T55" fmla="*/ 2147483647 h 280"/>
                <a:gd name="T56" fmla="*/ 2147483647 w 218"/>
                <a:gd name="T57" fmla="*/ 2147483647 h 280"/>
                <a:gd name="T58" fmla="*/ 2147483647 w 218"/>
                <a:gd name="T59" fmla="*/ 2147483647 h 280"/>
                <a:gd name="T60" fmla="*/ 2147483647 w 218"/>
                <a:gd name="T61" fmla="*/ 2147483647 h 280"/>
                <a:gd name="T62" fmla="*/ 2147483647 w 218"/>
                <a:gd name="T63" fmla="*/ 2147483647 h 280"/>
                <a:gd name="T64" fmla="*/ 2147483647 w 218"/>
                <a:gd name="T65" fmla="*/ 2147483647 h 280"/>
                <a:gd name="T66" fmla="*/ 2147483647 w 218"/>
                <a:gd name="T67" fmla="*/ 2147483647 h 280"/>
                <a:gd name="T68" fmla="*/ 2147483647 w 218"/>
                <a:gd name="T69" fmla="*/ 2147483647 h 280"/>
                <a:gd name="T70" fmla="*/ 0 w 218"/>
                <a:gd name="T71" fmla="*/ 2147483647 h 280"/>
                <a:gd name="T72" fmla="*/ 0 w 218"/>
                <a:gd name="T73" fmla="*/ 2147483647 h 280"/>
                <a:gd name="T74" fmla="*/ 2147483647 w 218"/>
                <a:gd name="T75" fmla="*/ 2147483647 h 280"/>
                <a:gd name="T76" fmla="*/ 2147483647 w 218"/>
                <a:gd name="T77" fmla="*/ 2147483647 h 280"/>
                <a:gd name="T78" fmla="*/ 2147483647 w 218"/>
                <a:gd name="T79" fmla="*/ 2147483647 h 280"/>
                <a:gd name="T80" fmla="*/ 2147483647 w 218"/>
                <a:gd name="T81" fmla="*/ 2147483647 h 280"/>
                <a:gd name="T82" fmla="*/ 2147483647 w 218"/>
                <a:gd name="T83" fmla="*/ 2147483647 h 280"/>
                <a:gd name="T84" fmla="*/ 2147483647 w 218"/>
                <a:gd name="T85" fmla="*/ 2147483647 h 280"/>
                <a:gd name="T86" fmla="*/ 2147483647 w 218"/>
                <a:gd name="T87" fmla="*/ 2147483647 h 280"/>
                <a:gd name="T88" fmla="*/ 2147483647 w 218"/>
                <a:gd name="T89" fmla="*/ 2147483647 h 280"/>
                <a:gd name="T90" fmla="*/ 2147483647 w 218"/>
                <a:gd name="T91" fmla="*/ 2147483647 h 280"/>
                <a:gd name="T92" fmla="*/ 2147483647 w 218"/>
                <a:gd name="T93" fmla="*/ 2147483647 h 280"/>
                <a:gd name="T94" fmla="*/ 2147483647 w 218"/>
                <a:gd name="T95" fmla="*/ 2147483647 h 280"/>
                <a:gd name="T96" fmla="*/ 2147483647 w 218"/>
                <a:gd name="T97" fmla="*/ 2147483647 h 280"/>
                <a:gd name="T98" fmla="*/ 2147483647 w 218"/>
                <a:gd name="T99" fmla="*/ 2147483647 h 280"/>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218"/>
                <a:gd name="T151" fmla="*/ 0 h 280"/>
                <a:gd name="T152" fmla="*/ 218 w 218"/>
                <a:gd name="T153" fmla="*/ 280 h 280"/>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218" h="280">
                  <a:moveTo>
                    <a:pt x="68" y="242"/>
                  </a:moveTo>
                  <a:lnTo>
                    <a:pt x="64" y="260"/>
                  </a:lnTo>
                  <a:lnTo>
                    <a:pt x="64" y="264"/>
                  </a:lnTo>
                  <a:lnTo>
                    <a:pt x="66" y="268"/>
                  </a:lnTo>
                  <a:lnTo>
                    <a:pt x="76" y="278"/>
                  </a:lnTo>
                  <a:lnTo>
                    <a:pt x="80" y="280"/>
                  </a:lnTo>
                  <a:lnTo>
                    <a:pt x="84" y="278"/>
                  </a:lnTo>
                  <a:lnTo>
                    <a:pt x="102" y="272"/>
                  </a:lnTo>
                  <a:lnTo>
                    <a:pt x="110" y="268"/>
                  </a:lnTo>
                  <a:lnTo>
                    <a:pt x="152" y="244"/>
                  </a:lnTo>
                  <a:lnTo>
                    <a:pt x="160" y="240"/>
                  </a:lnTo>
                  <a:lnTo>
                    <a:pt x="172" y="234"/>
                  </a:lnTo>
                  <a:lnTo>
                    <a:pt x="176" y="228"/>
                  </a:lnTo>
                  <a:lnTo>
                    <a:pt x="178" y="220"/>
                  </a:lnTo>
                  <a:lnTo>
                    <a:pt x="178" y="198"/>
                  </a:lnTo>
                  <a:lnTo>
                    <a:pt x="180" y="188"/>
                  </a:lnTo>
                  <a:lnTo>
                    <a:pt x="182" y="180"/>
                  </a:lnTo>
                  <a:lnTo>
                    <a:pt x="186" y="170"/>
                  </a:lnTo>
                  <a:lnTo>
                    <a:pt x="194" y="160"/>
                  </a:lnTo>
                  <a:lnTo>
                    <a:pt x="202" y="148"/>
                  </a:lnTo>
                  <a:lnTo>
                    <a:pt x="210" y="134"/>
                  </a:lnTo>
                  <a:lnTo>
                    <a:pt x="214" y="114"/>
                  </a:lnTo>
                  <a:lnTo>
                    <a:pt x="218" y="94"/>
                  </a:lnTo>
                  <a:lnTo>
                    <a:pt x="218" y="82"/>
                  </a:lnTo>
                  <a:lnTo>
                    <a:pt x="216" y="72"/>
                  </a:lnTo>
                  <a:lnTo>
                    <a:pt x="212" y="60"/>
                  </a:lnTo>
                  <a:lnTo>
                    <a:pt x="206" y="48"/>
                  </a:lnTo>
                  <a:lnTo>
                    <a:pt x="202" y="40"/>
                  </a:lnTo>
                  <a:lnTo>
                    <a:pt x="186" y="24"/>
                  </a:lnTo>
                  <a:lnTo>
                    <a:pt x="176" y="16"/>
                  </a:lnTo>
                  <a:lnTo>
                    <a:pt x="164" y="8"/>
                  </a:lnTo>
                  <a:lnTo>
                    <a:pt x="150" y="2"/>
                  </a:lnTo>
                  <a:lnTo>
                    <a:pt x="136" y="0"/>
                  </a:lnTo>
                  <a:lnTo>
                    <a:pt x="62" y="12"/>
                  </a:lnTo>
                  <a:lnTo>
                    <a:pt x="44" y="22"/>
                  </a:lnTo>
                  <a:lnTo>
                    <a:pt x="36" y="28"/>
                  </a:lnTo>
                  <a:lnTo>
                    <a:pt x="34" y="34"/>
                  </a:lnTo>
                  <a:lnTo>
                    <a:pt x="36" y="44"/>
                  </a:lnTo>
                  <a:lnTo>
                    <a:pt x="38" y="50"/>
                  </a:lnTo>
                  <a:lnTo>
                    <a:pt x="38" y="54"/>
                  </a:lnTo>
                  <a:lnTo>
                    <a:pt x="36" y="58"/>
                  </a:lnTo>
                  <a:lnTo>
                    <a:pt x="20" y="90"/>
                  </a:lnTo>
                  <a:lnTo>
                    <a:pt x="16" y="98"/>
                  </a:lnTo>
                  <a:lnTo>
                    <a:pt x="14" y="106"/>
                  </a:lnTo>
                  <a:lnTo>
                    <a:pt x="14" y="112"/>
                  </a:lnTo>
                  <a:lnTo>
                    <a:pt x="14" y="120"/>
                  </a:lnTo>
                  <a:lnTo>
                    <a:pt x="2" y="146"/>
                  </a:lnTo>
                  <a:lnTo>
                    <a:pt x="0" y="154"/>
                  </a:lnTo>
                  <a:lnTo>
                    <a:pt x="0" y="158"/>
                  </a:lnTo>
                  <a:lnTo>
                    <a:pt x="4" y="160"/>
                  </a:lnTo>
                  <a:lnTo>
                    <a:pt x="10" y="162"/>
                  </a:lnTo>
                  <a:lnTo>
                    <a:pt x="12" y="164"/>
                  </a:lnTo>
                  <a:lnTo>
                    <a:pt x="14" y="168"/>
                  </a:lnTo>
                  <a:lnTo>
                    <a:pt x="12" y="182"/>
                  </a:lnTo>
                  <a:lnTo>
                    <a:pt x="12" y="192"/>
                  </a:lnTo>
                  <a:lnTo>
                    <a:pt x="12" y="194"/>
                  </a:lnTo>
                  <a:lnTo>
                    <a:pt x="14" y="202"/>
                  </a:lnTo>
                  <a:lnTo>
                    <a:pt x="14" y="210"/>
                  </a:lnTo>
                  <a:lnTo>
                    <a:pt x="12" y="216"/>
                  </a:lnTo>
                  <a:lnTo>
                    <a:pt x="14" y="224"/>
                  </a:lnTo>
                  <a:lnTo>
                    <a:pt x="14" y="226"/>
                  </a:lnTo>
                  <a:lnTo>
                    <a:pt x="20" y="234"/>
                  </a:lnTo>
                  <a:lnTo>
                    <a:pt x="24" y="236"/>
                  </a:lnTo>
                  <a:lnTo>
                    <a:pt x="32" y="240"/>
                  </a:lnTo>
                  <a:lnTo>
                    <a:pt x="48" y="242"/>
                  </a:lnTo>
                  <a:lnTo>
                    <a:pt x="56" y="242"/>
                  </a:lnTo>
                  <a:lnTo>
                    <a:pt x="68" y="242"/>
                  </a:lnTo>
                  <a:close/>
                </a:path>
              </a:pathLst>
            </a:custGeom>
            <a:solidFill>
              <a:srgbClr val="000000"/>
            </a:solidFill>
            <a:ln w="9525">
              <a:noFill/>
              <a:round/>
              <a:headEnd/>
              <a:tailEnd/>
            </a:ln>
          </p:spPr>
          <p:txBody>
            <a:bodyPr/>
            <a:lstStyle/>
            <a:p>
              <a:endParaRPr lang="ja-JP" altLang="en-US" sz="2300" dirty="0"/>
            </a:p>
          </p:txBody>
        </p:sp>
        <p:sp>
          <p:nvSpPr>
            <p:cNvPr id="795" name="Freeform 126"/>
            <p:cNvSpPr>
              <a:spLocks/>
            </p:cNvSpPr>
            <p:nvPr/>
          </p:nvSpPr>
          <p:spPr bwMode="auto">
            <a:xfrm>
              <a:off x="9802813" y="3901941"/>
              <a:ext cx="127000" cy="539750"/>
            </a:xfrm>
            <a:custGeom>
              <a:avLst/>
              <a:gdLst>
                <a:gd name="T0" fmla="*/ 2147483647 w 80"/>
                <a:gd name="T1" fmla="*/ 2147483647 h 340"/>
                <a:gd name="T2" fmla="*/ 2147483647 w 80"/>
                <a:gd name="T3" fmla="*/ 2147483647 h 340"/>
                <a:gd name="T4" fmla="*/ 2147483647 w 80"/>
                <a:gd name="T5" fmla="*/ 2147483647 h 340"/>
                <a:gd name="T6" fmla="*/ 2147483647 w 80"/>
                <a:gd name="T7" fmla="*/ 2147483647 h 340"/>
                <a:gd name="T8" fmla="*/ 2147483647 w 80"/>
                <a:gd name="T9" fmla="*/ 2147483647 h 340"/>
                <a:gd name="T10" fmla="*/ 2147483647 w 80"/>
                <a:gd name="T11" fmla="*/ 2147483647 h 340"/>
                <a:gd name="T12" fmla="*/ 2147483647 w 80"/>
                <a:gd name="T13" fmla="*/ 2147483647 h 340"/>
                <a:gd name="T14" fmla="*/ 2147483647 w 80"/>
                <a:gd name="T15" fmla="*/ 2147483647 h 340"/>
                <a:gd name="T16" fmla="*/ 2147483647 w 80"/>
                <a:gd name="T17" fmla="*/ 2147483647 h 340"/>
                <a:gd name="T18" fmla="*/ 2147483647 w 80"/>
                <a:gd name="T19" fmla="*/ 2147483647 h 340"/>
                <a:gd name="T20" fmla="*/ 2147483647 w 80"/>
                <a:gd name="T21" fmla="*/ 2147483647 h 340"/>
                <a:gd name="T22" fmla="*/ 2147483647 w 80"/>
                <a:gd name="T23" fmla="*/ 2147483647 h 340"/>
                <a:gd name="T24" fmla="*/ 2147483647 w 80"/>
                <a:gd name="T25" fmla="*/ 2147483647 h 340"/>
                <a:gd name="T26" fmla="*/ 2147483647 w 80"/>
                <a:gd name="T27" fmla="*/ 2147483647 h 340"/>
                <a:gd name="T28" fmla="*/ 2147483647 w 80"/>
                <a:gd name="T29" fmla="*/ 0 h 340"/>
                <a:gd name="T30" fmla="*/ 2147483647 w 80"/>
                <a:gd name="T31" fmla="*/ 0 h 340"/>
                <a:gd name="T32" fmla="*/ 2147483647 w 80"/>
                <a:gd name="T33" fmla="*/ 2147483647 h 340"/>
                <a:gd name="T34" fmla="*/ 2147483647 w 80"/>
                <a:gd name="T35" fmla="*/ 2147483647 h 340"/>
                <a:gd name="T36" fmla="*/ 2147483647 w 80"/>
                <a:gd name="T37" fmla="*/ 2147483647 h 340"/>
                <a:gd name="T38" fmla="*/ 2147483647 w 80"/>
                <a:gd name="T39" fmla="*/ 2147483647 h 340"/>
                <a:gd name="T40" fmla="*/ 2147483647 w 80"/>
                <a:gd name="T41" fmla="*/ 2147483647 h 340"/>
                <a:gd name="T42" fmla="*/ 2147483647 w 80"/>
                <a:gd name="T43" fmla="*/ 2147483647 h 340"/>
                <a:gd name="T44" fmla="*/ 2147483647 w 80"/>
                <a:gd name="T45" fmla="*/ 2147483647 h 340"/>
                <a:gd name="T46" fmla="*/ 2147483647 w 80"/>
                <a:gd name="T47" fmla="*/ 2147483647 h 340"/>
                <a:gd name="T48" fmla="*/ 2147483647 w 80"/>
                <a:gd name="T49" fmla="*/ 2147483647 h 340"/>
                <a:gd name="T50" fmla="*/ 2147483647 w 80"/>
                <a:gd name="T51" fmla="*/ 2147483647 h 340"/>
                <a:gd name="T52" fmla="*/ 2147483647 w 80"/>
                <a:gd name="T53" fmla="*/ 2147483647 h 340"/>
                <a:gd name="T54" fmla="*/ 2147483647 w 80"/>
                <a:gd name="T55" fmla="*/ 2147483647 h 340"/>
                <a:gd name="T56" fmla="*/ 0 w 80"/>
                <a:gd name="T57" fmla="*/ 2147483647 h 340"/>
                <a:gd name="T58" fmla="*/ 0 w 80"/>
                <a:gd name="T59" fmla="*/ 2147483647 h 340"/>
                <a:gd name="T60" fmla="*/ 0 w 80"/>
                <a:gd name="T61" fmla="*/ 2147483647 h 340"/>
                <a:gd name="T62" fmla="*/ 2147483647 w 80"/>
                <a:gd name="T63" fmla="*/ 2147483647 h 340"/>
                <a:gd name="T64" fmla="*/ 2147483647 w 80"/>
                <a:gd name="T65" fmla="*/ 2147483647 h 340"/>
                <a:gd name="T66" fmla="*/ 2147483647 w 80"/>
                <a:gd name="T67" fmla="*/ 2147483647 h 34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80"/>
                <a:gd name="T103" fmla="*/ 0 h 340"/>
                <a:gd name="T104" fmla="*/ 80 w 80"/>
                <a:gd name="T105" fmla="*/ 340 h 34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80" h="340">
                  <a:moveTo>
                    <a:pt x="58" y="38"/>
                  </a:moveTo>
                  <a:lnTo>
                    <a:pt x="58" y="38"/>
                  </a:lnTo>
                  <a:lnTo>
                    <a:pt x="58" y="36"/>
                  </a:lnTo>
                  <a:lnTo>
                    <a:pt x="62" y="34"/>
                  </a:lnTo>
                  <a:lnTo>
                    <a:pt x="66" y="30"/>
                  </a:lnTo>
                  <a:lnTo>
                    <a:pt x="66" y="26"/>
                  </a:lnTo>
                  <a:lnTo>
                    <a:pt x="64" y="22"/>
                  </a:lnTo>
                  <a:lnTo>
                    <a:pt x="62" y="14"/>
                  </a:lnTo>
                  <a:lnTo>
                    <a:pt x="60" y="8"/>
                  </a:lnTo>
                  <a:lnTo>
                    <a:pt x="56" y="2"/>
                  </a:lnTo>
                  <a:lnTo>
                    <a:pt x="52" y="0"/>
                  </a:lnTo>
                  <a:lnTo>
                    <a:pt x="48" y="0"/>
                  </a:lnTo>
                  <a:lnTo>
                    <a:pt x="46" y="2"/>
                  </a:lnTo>
                  <a:lnTo>
                    <a:pt x="40" y="6"/>
                  </a:lnTo>
                  <a:lnTo>
                    <a:pt x="36" y="14"/>
                  </a:lnTo>
                  <a:lnTo>
                    <a:pt x="34" y="18"/>
                  </a:lnTo>
                  <a:lnTo>
                    <a:pt x="32" y="22"/>
                  </a:lnTo>
                  <a:lnTo>
                    <a:pt x="36" y="30"/>
                  </a:lnTo>
                  <a:lnTo>
                    <a:pt x="40" y="36"/>
                  </a:lnTo>
                  <a:lnTo>
                    <a:pt x="16" y="112"/>
                  </a:lnTo>
                  <a:lnTo>
                    <a:pt x="4" y="158"/>
                  </a:lnTo>
                  <a:lnTo>
                    <a:pt x="0" y="176"/>
                  </a:lnTo>
                  <a:lnTo>
                    <a:pt x="0" y="188"/>
                  </a:lnTo>
                  <a:lnTo>
                    <a:pt x="28" y="340"/>
                  </a:lnTo>
                  <a:lnTo>
                    <a:pt x="80" y="174"/>
                  </a:lnTo>
                  <a:lnTo>
                    <a:pt x="58" y="38"/>
                  </a:lnTo>
                  <a:close/>
                </a:path>
              </a:pathLst>
            </a:custGeom>
            <a:solidFill>
              <a:srgbClr val="000000"/>
            </a:solidFill>
            <a:ln w="9525">
              <a:noFill/>
              <a:round/>
              <a:headEnd/>
              <a:tailEnd/>
            </a:ln>
          </p:spPr>
          <p:txBody>
            <a:bodyPr/>
            <a:lstStyle/>
            <a:p>
              <a:endParaRPr lang="ja-JP" altLang="en-US" sz="2300" dirty="0"/>
            </a:p>
          </p:txBody>
        </p:sp>
      </p:grpSp>
      <p:grpSp>
        <p:nvGrpSpPr>
          <p:cNvPr id="4" name="グループ化 725"/>
          <p:cNvGrpSpPr>
            <a:grpSpLocks noChangeAspect="1"/>
          </p:cNvGrpSpPr>
          <p:nvPr/>
        </p:nvGrpSpPr>
        <p:grpSpPr bwMode="auto">
          <a:xfrm>
            <a:off x="8800966" y="2957183"/>
            <a:ext cx="13930" cy="38049"/>
            <a:chOff x="9491663" y="3466966"/>
            <a:chExt cx="1009650" cy="2755900"/>
          </a:xfrm>
        </p:grpSpPr>
        <p:sp>
          <p:nvSpPr>
            <p:cNvPr id="797" name="Freeform 79"/>
            <p:cNvSpPr>
              <a:spLocks/>
            </p:cNvSpPr>
            <p:nvPr/>
          </p:nvSpPr>
          <p:spPr bwMode="auto">
            <a:xfrm>
              <a:off x="10221913" y="4962391"/>
              <a:ext cx="146050" cy="244475"/>
            </a:xfrm>
            <a:custGeom>
              <a:avLst/>
              <a:gdLst>
                <a:gd name="T0" fmla="*/ 2147483647 w 92"/>
                <a:gd name="T1" fmla="*/ 2147483647 h 154"/>
                <a:gd name="T2" fmla="*/ 2147483647 w 92"/>
                <a:gd name="T3" fmla="*/ 2147483647 h 154"/>
                <a:gd name="T4" fmla="*/ 2147483647 w 92"/>
                <a:gd name="T5" fmla="*/ 2147483647 h 154"/>
                <a:gd name="T6" fmla="*/ 2147483647 w 92"/>
                <a:gd name="T7" fmla="*/ 2147483647 h 154"/>
                <a:gd name="T8" fmla="*/ 2147483647 w 92"/>
                <a:gd name="T9" fmla="*/ 2147483647 h 154"/>
                <a:gd name="T10" fmla="*/ 2147483647 w 92"/>
                <a:gd name="T11" fmla="*/ 2147483647 h 154"/>
                <a:gd name="T12" fmla="*/ 2147483647 w 92"/>
                <a:gd name="T13" fmla="*/ 2147483647 h 154"/>
                <a:gd name="T14" fmla="*/ 2147483647 w 92"/>
                <a:gd name="T15" fmla="*/ 2147483647 h 154"/>
                <a:gd name="T16" fmla="*/ 2147483647 w 92"/>
                <a:gd name="T17" fmla="*/ 0 h 154"/>
                <a:gd name="T18" fmla="*/ 2147483647 w 92"/>
                <a:gd name="T19" fmla="*/ 2147483647 h 154"/>
                <a:gd name="T20" fmla="*/ 2147483647 w 92"/>
                <a:gd name="T21" fmla="*/ 2147483647 h 154"/>
                <a:gd name="T22" fmla="*/ 2147483647 w 92"/>
                <a:gd name="T23" fmla="*/ 2147483647 h 154"/>
                <a:gd name="T24" fmla="*/ 2147483647 w 92"/>
                <a:gd name="T25" fmla="*/ 2147483647 h 154"/>
                <a:gd name="T26" fmla="*/ 0 w 92"/>
                <a:gd name="T27" fmla="*/ 2147483647 h 154"/>
                <a:gd name="T28" fmla="*/ 2147483647 w 92"/>
                <a:gd name="T29" fmla="*/ 2147483647 h 154"/>
                <a:gd name="T30" fmla="*/ 2147483647 w 92"/>
                <a:gd name="T31" fmla="*/ 2147483647 h 154"/>
                <a:gd name="T32" fmla="*/ 2147483647 w 92"/>
                <a:gd name="T33" fmla="*/ 2147483647 h 154"/>
                <a:gd name="T34" fmla="*/ 2147483647 w 92"/>
                <a:gd name="T35" fmla="*/ 2147483647 h 154"/>
                <a:gd name="T36" fmla="*/ 2147483647 w 92"/>
                <a:gd name="T37" fmla="*/ 2147483647 h 154"/>
                <a:gd name="T38" fmla="*/ 2147483647 w 92"/>
                <a:gd name="T39" fmla="*/ 2147483647 h 154"/>
                <a:gd name="T40" fmla="*/ 2147483647 w 92"/>
                <a:gd name="T41" fmla="*/ 2147483647 h 154"/>
                <a:gd name="T42" fmla="*/ 2147483647 w 92"/>
                <a:gd name="T43" fmla="*/ 2147483647 h 15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92"/>
                <a:gd name="T67" fmla="*/ 0 h 154"/>
                <a:gd name="T68" fmla="*/ 92 w 92"/>
                <a:gd name="T69" fmla="*/ 154 h 15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92" h="154">
                  <a:moveTo>
                    <a:pt x="72" y="130"/>
                  </a:moveTo>
                  <a:lnTo>
                    <a:pt x="72" y="104"/>
                  </a:lnTo>
                  <a:lnTo>
                    <a:pt x="86" y="104"/>
                  </a:lnTo>
                  <a:lnTo>
                    <a:pt x="86" y="86"/>
                  </a:lnTo>
                  <a:lnTo>
                    <a:pt x="72" y="60"/>
                  </a:lnTo>
                  <a:lnTo>
                    <a:pt x="72" y="44"/>
                  </a:lnTo>
                  <a:lnTo>
                    <a:pt x="66" y="18"/>
                  </a:lnTo>
                  <a:lnTo>
                    <a:pt x="52" y="18"/>
                  </a:lnTo>
                  <a:lnTo>
                    <a:pt x="40" y="0"/>
                  </a:lnTo>
                  <a:lnTo>
                    <a:pt x="46" y="18"/>
                  </a:lnTo>
                  <a:lnTo>
                    <a:pt x="52" y="60"/>
                  </a:lnTo>
                  <a:lnTo>
                    <a:pt x="40" y="52"/>
                  </a:lnTo>
                  <a:lnTo>
                    <a:pt x="20" y="36"/>
                  </a:lnTo>
                  <a:lnTo>
                    <a:pt x="0" y="36"/>
                  </a:lnTo>
                  <a:lnTo>
                    <a:pt x="14" y="52"/>
                  </a:lnTo>
                  <a:lnTo>
                    <a:pt x="26" y="70"/>
                  </a:lnTo>
                  <a:lnTo>
                    <a:pt x="52" y="104"/>
                  </a:lnTo>
                  <a:lnTo>
                    <a:pt x="66" y="138"/>
                  </a:lnTo>
                  <a:lnTo>
                    <a:pt x="80" y="138"/>
                  </a:lnTo>
                  <a:lnTo>
                    <a:pt x="92" y="154"/>
                  </a:lnTo>
                  <a:lnTo>
                    <a:pt x="92" y="146"/>
                  </a:lnTo>
                  <a:lnTo>
                    <a:pt x="72" y="130"/>
                  </a:lnTo>
                  <a:close/>
                </a:path>
              </a:pathLst>
            </a:custGeom>
            <a:solidFill>
              <a:srgbClr val="A1C6E7"/>
            </a:solidFill>
            <a:ln w="9525">
              <a:noFill/>
              <a:round/>
              <a:headEnd/>
              <a:tailEnd/>
            </a:ln>
          </p:spPr>
          <p:txBody>
            <a:bodyPr/>
            <a:lstStyle/>
            <a:p>
              <a:endParaRPr lang="ja-JP" altLang="en-US" sz="2300" dirty="0"/>
            </a:p>
          </p:txBody>
        </p:sp>
        <p:sp>
          <p:nvSpPr>
            <p:cNvPr id="798" name="Freeform 84"/>
            <p:cNvSpPr>
              <a:spLocks/>
            </p:cNvSpPr>
            <p:nvPr/>
          </p:nvSpPr>
          <p:spPr bwMode="auto">
            <a:xfrm>
              <a:off x="10482263" y="5140191"/>
              <a:ext cx="19050" cy="41275"/>
            </a:xfrm>
            <a:custGeom>
              <a:avLst/>
              <a:gdLst>
                <a:gd name="T0" fmla="*/ 2147483647 w 12"/>
                <a:gd name="T1" fmla="*/ 2147483647 h 26"/>
                <a:gd name="T2" fmla="*/ 2147483647 w 12"/>
                <a:gd name="T3" fmla="*/ 2147483647 h 26"/>
                <a:gd name="T4" fmla="*/ 2147483647 w 12"/>
                <a:gd name="T5" fmla="*/ 0 h 26"/>
                <a:gd name="T6" fmla="*/ 0 w 12"/>
                <a:gd name="T7" fmla="*/ 2147483647 h 26"/>
                <a:gd name="T8" fmla="*/ 2147483647 w 12"/>
                <a:gd name="T9" fmla="*/ 2147483647 h 26"/>
                <a:gd name="T10" fmla="*/ 0 60000 65536"/>
                <a:gd name="T11" fmla="*/ 0 60000 65536"/>
                <a:gd name="T12" fmla="*/ 0 60000 65536"/>
                <a:gd name="T13" fmla="*/ 0 60000 65536"/>
                <a:gd name="T14" fmla="*/ 0 60000 65536"/>
                <a:gd name="T15" fmla="*/ 0 w 12"/>
                <a:gd name="T16" fmla="*/ 0 h 26"/>
                <a:gd name="T17" fmla="*/ 12 w 12"/>
                <a:gd name="T18" fmla="*/ 26 h 26"/>
              </a:gdLst>
              <a:ahLst/>
              <a:cxnLst>
                <a:cxn ang="T10">
                  <a:pos x="T0" y="T1"/>
                </a:cxn>
                <a:cxn ang="T11">
                  <a:pos x="T2" y="T3"/>
                </a:cxn>
                <a:cxn ang="T12">
                  <a:pos x="T4" y="T5"/>
                </a:cxn>
                <a:cxn ang="T13">
                  <a:pos x="T6" y="T7"/>
                </a:cxn>
                <a:cxn ang="T14">
                  <a:pos x="T8" y="T9"/>
                </a:cxn>
              </a:cxnLst>
              <a:rect l="T15" t="T16" r="T17" b="T18"/>
              <a:pathLst>
                <a:path w="12" h="26">
                  <a:moveTo>
                    <a:pt x="6" y="26"/>
                  </a:moveTo>
                  <a:lnTo>
                    <a:pt x="6" y="18"/>
                  </a:lnTo>
                  <a:lnTo>
                    <a:pt x="12" y="0"/>
                  </a:lnTo>
                  <a:lnTo>
                    <a:pt x="0" y="18"/>
                  </a:lnTo>
                  <a:lnTo>
                    <a:pt x="6" y="26"/>
                  </a:lnTo>
                  <a:close/>
                </a:path>
              </a:pathLst>
            </a:custGeom>
            <a:solidFill>
              <a:srgbClr val="A1C6E7"/>
            </a:solidFill>
            <a:ln w="9525">
              <a:noFill/>
              <a:round/>
              <a:headEnd/>
              <a:tailEnd/>
            </a:ln>
          </p:spPr>
          <p:txBody>
            <a:bodyPr/>
            <a:lstStyle/>
            <a:p>
              <a:endParaRPr lang="ja-JP" altLang="en-US" sz="2300" dirty="0"/>
            </a:p>
          </p:txBody>
        </p:sp>
        <p:sp>
          <p:nvSpPr>
            <p:cNvPr id="799" name="Freeform 96"/>
            <p:cNvSpPr>
              <a:spLocks/>
            </p:cNvSpPr>
            <p:nvPr/>
          </p:nvSpPr>
          <p:spPr bwMode="auto">
            <a:xfrm>
              <a:off x="9602788" y="5330691"/>
              <a:ext cx="9525" cy="3175"/>
            </a:xfrm>
            <a:custGeom>
              <a:avLst/>
              <a:gdLst>
                <a:gd name="T0" fmla="*/ 0 w 6"/>
                <a:gd name="T1" fmla="*/ 0 h 2"/>
                <a:gd name="T2" fmla="*/ 0 w 6"/>
                <a:gd name="T3" fmla="*/ 2147483647 h 2"/>
                <a:gd name="T4" fmla="*/ 2147483647 w 6"/>
                <a:gd name="T5" fmla="*/ 0 h 2"/>
                <a:gd name="T6" fmla="*/ 0 w 6"/>
                <a:gd name="T7" fmla="*/ 0 h 2"/>
                <a:gd name="T8" fmla="*/ 0 60000 65536"/>
                <a:gd name="T9" fmla="*/ 0 60000 65536"/>
                <a:gd name="T10" fmla="*/ 0 60000 65536"/>
                <a:gd name="T11" fmla="*/ 0 60000 65536"/>
                <a:gd name="T12" fmla="*/ 0 w 6"/>
                <a:gd name="T13" fmla="*/ 0 h 2"/>
                <a:gd name="T14" fmla="*/ 6 w 6"/>
                <a:gd name="T15" fmla="*/ 2 h 2"/>
              </a:gdLst>
              <a:ahLst/>
              <a:cxnLst>
                <a:cxn ang="T8">
                  <a:pos x="T0" y="T1"/>
                </a:cxn>
                <a:cxn ang="T9">
                  <a:pos x="T2" y="T3"/>
                </a:cxn>
                <a:cxn ang="T10">
                  <a:pos x="T4" y="T5"/>
                </a:cxn>
                <a:cxn ang="T11">
                  <a:pos x="T6" y="T7"/>
                </a:cxn>
              </a:cxnLst>
              <a:rect l="T12" t="T13" r="T14" b="T15"/>
              <a:pathLst>
                <a:path w="6" h="2">
                  <a:moveTo>
                    <a:pt x="0" y="0"/>
                  </a:moveTo>
                  <a:lnTo>
                    <a:pt x="0" y="2"/>
                  </a:lnTo>
                  <a:lnTo>
                    <a:pt x="6" y="0"/>
                  </a:lnTo>
                  <a:lnTo>
                    <a:pt x="0" y="0"/>
                  </a:lnTo>
                  <a:close/>
                </a:path>
              </a:pathLst>
            </a:custGeom>
            <a:solidFill>
              <a:srgbClr val="A1C6E7"/>
            </a:solidFill>
            <a:ln w="9525">
              <a:noFill/>
              <a:round/>
              <a:headEnd/>
              <a:tailEnd/>
            </a:ln>
          </p:spPr>
          <p:txBody>
            <a:bodyPr/>
            <a:lstStyle/>
            <a:p>
              <a:endParaRPr lang="ja-JP" altLang="en-US" sz="2300" dirty="0"/>
            </a:p>
          </p:txBody>
        </p:sp>
        <p:sp>
          <p:nvSpPr>
            <p:cNvPr id="800" name="Line 105"/>
            <p:cNvSpPr>
              <a:spLocks noChangeShapeType="1"/>
            </p:cNvSpPr>
            <p:nvPr/>
          </p:nvSpPr>
          <p:spPr bwMode="auto">
            <a:xfrm>
              <a:off x="10161588" y="3841616"/>
              <a:ext cx="0" cy="0"/>
            </a:xfrm>
            <a:prstGeom prst="line">
              <a:avLst/>
            </a:prstGeom>
            <a:noFill/>
            <a:ln w="9525">
              <a:noFill/>
              <a:round/>
              <a:headEnd/>
              <a:tailEnd/>
            </a:ln>
          </p:spPr>
          <p:txBody>
            <a:bodyPr/>
            <a:lstStyle/>
            <a:p>
              <a:endParaRPr lang="ja-JP" altLang="en-US" sz="2300" dirty="0"/>
            </a:p>
          </p:txBody>
        </p:sp>
        <p:sp>
          <p:nvSpPr>
            <p:cNvPr id="801" name="Line 106"/>
            <p:cNvSpPr>
              <a:spLocks noChangeShapeType="1"/>
            </p:cNvSpPr>
            <p:nvPr/>
          </p:nvSpPr>
          <p:spPr bwMode="auto">
            <a:xfrm>
              <a:off x="10161588" y="3841616"/>
              <a:ext cx="0" cy="0"/>
            </a:xfrm>
            <a:prstGeom prst="line">
              <a:avLst/>
            </a:prstGeom>
            <a:noFill/>
            <a:ln w="9525">
              <a:noFill/>
              <a:round/>
              <a:headEnd/>
              <a:tailEnd/>
            </a:ln>
          </p:spPr>
          <p:txBody>
            <a:bodyPr/>
            <a:lstStyle/>
            <a:p>
              <a:endParaRPr lang="ja-JP" altLang="en-US" sz="2300" dirty="0"/>
            </a:p>
          </p:txBody>
        </p:sp>
        <p:sp>
          <p:nvSpPr>
            <p:cNvPr id="802" name="Freeform 122"/>
            <p:cNvSpPr>
              <a:spLocks/>
            </p:cNvSpPr>
            <p:nvPr/>
          </p:nvSpPr>
          <p:spPr bwMode="auto">
            <a:xfrm>
              <a:off x="9491663" y="3816216"/>
              <a:ext cx="996950" cy="2406650"/>
            </a:xfrm>
            <a:custGeom>
              <a:avLst/>
              <a:gdLst>
                <a:gd name="T0" fmla="*/ 2147483647 w 628"/>
                <a:gd name="T1" fmla="*/ 2147483647 h 1516"/>
                <a:gd name="T2" fmla="*/ 2147483647 w 628"/>
                <a:gd name="T3" fmla="*/ 2147483647 h 1516"/>
                <a:gd name="T4" fmla="*/ 2147483647 w 628"/>
                <a:gd name="T5" fmla="*/ 2147483647 h 1516"/>
                <a:gd name="T6" fmla="*/ 2147483647 w 628"/>
                <a:gd name="T7" fmla="*/ 2147483647 h 1516"/>
                <a:gd name="T8" fmla="*/ 2147483647 w 628"/>
                <a:gd name="T9" fmla="*/ 2147483647 h 1516"/>
                <a:gd name="T10" fmla="*/ 2147483647 w 628"/>
                <a:gd name="T11" fmla="*/ 2147483647 h 1516"/>
                <a:gd name="T12" fmla="*/ 2147483647 w 628"/>
                <a:gd name="T13" fmla="*/ 2147483647 h 1516"/>
                <a:gd name="T14" fmla="*/ 2147483647 w 628"/>
                <a:gd name="T15" fmla="*/ 2147483647 h 1516"/>
                <a:gd name="T16" fmla="*/ 2147483647 w 628"/>
                <a:gd name="T17" fmla="*/ 2147483647 h 1516"/>
                <a:gd name="T18" fmla="*/ 2147483647 w 628"/>
                <a:gd name="T19" fmla="*/ 2147483647 h 1516"/>
                <a:gd name="T20" fmla="*/ 2147483647 w 628"/>
                <a:gd name="T21" fmla="*/ 2147483647 h 1516"/>
                <a:gd name="T22" fmla="*/ 2147483647 w 628"/>
                <a:gd name="T23" fmla="*/ 2147483647 h 1516"/>
                <a:gd name="T24" fmla="*/ 2147483647 w 628"/>
                <a:gd name="T25" fmla="*/ 2147483647 h 1516"/>
                <a:gd name="T26" fmla="*/ 2147483647 w 628"/>
                <a:gd name="T27" fmla="*/ 2147483647 h 1516"/>
                <a:gd name="T28" fmla="*/ 2147483647 w 628"/>
                <a:gd name="T29" fmla="*/ 2147483647 h 1516"/>
                <a:gd name="T30" fmla="*/ 2147483647 w 628"/>
                <a:gd name="T31" fmla="*/ 2147483647 h 1516"/>
                <a:gd name="T32" fmla="*/ 2147483647 w 628"/>
                <a:gd name="T33" fmla="*/ 2147483647 h 1516"/>
                <a:gd name="T34" fmla="*/ 2147483647 w 628"/>
                <a:gd name="T35" fmla="*/ 2147483647 h 1516"/>
                <a:gd name="T36" fmla="*/ 2147483647 w 628"/>
                <a:gd name="T37" fmla="*/ 2147483647 h 1516"/>
                <a:gd name="T38" fmla="*/ 2147483647 w 628"/>
                <a:gd name="T39" fmla="*/ 2147483647 h 1516"/>
                <a:gd name="T40" fmla="*/ 2147483647 w 628"/>
                <a:gd name="T41" fmla="*/ 2147483647 h 1516"/>
                <a:gd name="T42" fmla="*/ 2147483647 w 628"/>
                <a:gd name="T43" fmla="*/ 2147483647 h 1516"/>
                <a:gd name="T44" fmla="*/ 2147483647 w 628"/>
                <a:gd name="T45" fmla="*/ 2147483647 h 1516"/>
                <a:gd name="T46" fmla="*/ 2147483647 w 628"/>
                <a:gd name="T47" fmla="*/ 2147483647 h 1516"/>
                <a:gd name="T48" fmla="*/ 2147483647 w 628"/>
                <a:gd name="T49" fmla="*/ 2147483647 h 1516"/>
                <a:gd name="T50" fmla="*/ 2147483647 w 628"/>
                <a:gd name="T51" fmla="*/ 2147483647 h 1516"/>
                <a:gd name="T52" fmla="*/ 2147483647 w 628"/>
                <a:gd name="T53" fmla="*/ 2147483647 h 1516"/>
                <a:gd name="T54" fmla="*/ 2147483647 w 628"/>
                <a:gd name="T55" fmla="*/ 2147483647 h 1516"/>
                <a:gd name="T56" fmla="*/ 2147483647 w 628"/>
                <a:gd name="T57" fmla="*/ 2147483647 h 1516"/>
                <a:gd name="T58" fmla="*/ 2147483647 w 628"/>
                <a:gd name="T59" fmla="*/ 2147483647 h 1516"/>
                <a:gd name="T60" fmla="*/ 2147483647 w 628"/>
                <a:gd name="T61" fmla="*/ 2147483647 h 1516"/>
                <a:gd name="T62" fmla="*/ 2147483647 w 628"/>
                <a:gd name="T63" fmla="*/ 2147483647 h 1516"/>
                <a:gd name="T64" fmla="*/ 2147483647 w 628"/>
                <a:gd name="T65" fmla="*/ 2147483647 h 1516"/>
                <a:gd name="T66" fmla="*/ 2147483647 w 628"/>
                <a:gd name="T67" fmla="*/ 2147483647 h 1516"/>
                <a:gd name="T68" fmla="*/ 2147483647 w 628"/>
                <a:gd name="T69" fmla="*/ 2147483647 h 1516"/>
                <a:gd name="T70" fmla="*/ 2147483647 w 628"/>
                <a:gd name="T71" fmla="*/ 2147483647 h 1516"/>
                <a:gd name="T72" fmla="*/ 2147483647 w 628"/>
                <a:gd name="T73" fmla="*/ 2147483647 h 1516"/>
                <a:gd name="T74" fmla="*/ 2147483647 w 628"/>
                <a:gd name="T75" fmla="*/ 2147483647 h 1516"/>
                <a:gd name="T76" fmla="*/ 2147483647 w 628"/>
                <a:gd name="T77" fmla="*/ 2147483647 h 1516"/>
                <a:gd name="T78" fmla="*/ 2147483647 w 628"/>
                <a:gd name="T79" fmla="*/ 2147483647 h 1516"/>
                <a:gd name="T80" fmla="*/ 2147483647 w 628"/>
                <a:gd name="T81" fmla="*/ 2147483647 h 1516"/>
                <a:gd name="T82" fmla="*/ 2147483647 w 628"/>
                <a:gd name="T83" fmla="*/ 2147483647 h 1516"/>
                <a:gd name="T84" fmla="*/ 2147483647 w 628"/>
                <a:gd name="T85" fmla="*/ 2147483647 h 1516"/>
                <a:gd name="T86" fmla="*/ 2147483647 w 628"/>
                <a:gd name="T87" fmla="*/ 2147483647 h 1516"/>
                <a:gd name="T88" fmla="*/ 2147483647 w 628"/>
                <a:gd name="T89" fmla="*/ 2147483647 h 1516"/>
                <a:gd name="T90" fmla="*/ 2147483647 w 628"/>
                <a:gd name="T91" fmla="*/ 2147483647 h 1516"/>
                <a:gd name="T92" fmla="*/ 2147483647 w 628"/>
                <a:gd name="T93" fmla="*/ 2147483647 h 1516"/>
                <a:gd name="T94" fmla="*/ 2147483647 w 628"/>
                <a:gd name="T95" fmla="*/ 2147483647 h 1516"/>
                <a:gd name="T96" fmla="*/ 2147483647 w 628"/>
                <a:gd name="T97" fmla="*/ 2147483647 h 1516"/>
                <a:gd name="T98" fmla="*/ 2147483647 w 628"/>
                <a:gd name="T99" fmla="*/ 2147483647 h 1516"/>
                <a:gd name="T100" fmla="*/ 2147483647 w 628"/>
                <a:gd name="T101" fmla="*/ 2147483647 h 1516"/>
                <a:gd name="T102" fmla="*/ 2147483647 w 628"/>
                <a:gd name="T103" fmla="*/ 2147483647 h 1516"/>
                <a:gd name="T104" fmla="*/ 2147483647 w 628"/>
                <a:gd name="T105" fmla="*/ 2147483647 h 1516"/>
                <a:gd name="T106" fmla="*/ 2147483647 w 628"/>
                <a:gd name="T107" fmla="*/ 2147483647 h 1516"/>
                <a:gd name="T108" fmla="*/ 2147483647 w 628"/>
                <a:gd name="T109" fmla="*/ 2147483647 h 1516"/>
                <a:gd name="T110" fmla="*/ 2147483647 w 628"/>
                <a:gd name="T111" fmla="*/ 2147483647 h 1516"/>
                <a:gd name="T112" fmla="*/ 2147483647 w 628"/>
                <a:gd name="T113" fmla="*/ 2147483647 h 1516"/>
                <a:gd name="T114" fmla="*/ 2147483647 w 628"/>
                <a:gd name="T115" fmla="*/ 2147483647 h 1516"/>
                <a:gd name="T116" fmla="*/ 2147483647 w 628"/>
                <a:gd name="T117" fmla="*/ 2147483647 h 1516"/>
                <a:gd name="T118" fmla="*/ 2147483647 w 628"/>
                <a:gd name="T119" fmla="*/ 2147483647 h 1516"/>
                <a:gd name="T120" fmla="*/ 2147483647 w 628"/>
                <a:gd name="T121" fmla="*/ 2147483647 h 1516"/>
                <a:gd name="T122" fmla="*/ 2147483647 w 628"/>
                <a:gd name="T123" fmla="*/ 2147483647 h 1516"/>
                <a:gd name="T124" fmla="*/ 2147483647 w 628"/>
                <a:gd name="T125" fmla="*/ 2147483647 h 151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628"/>
                <a:gd name="T190" fmla="*/ 0 h 1516"/>
                <a:gd name="T191" fmla="*/ 628 w 628"/>
                <a:gd name="T192" fmla="*/ 1516 h 151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628" h="1516">
                  <a:moveTo>
                    <a:pt x="264" y="22"/>
                  </a:moveTo>
                  <a:lnTo>
                    <a:pt x="264" y="22"/>
                  </a:lnTo>
                  <a:lnTo>
                    <a:pt x="244" y="28"/>
                  </a:lnTo>
                  <a:lnTo>
                    <a:pt x="234" y="32"/>
                  </a:lnTo>
                  <a:lnTo>
                    <a:pt x="226" y="36"/>
                  </a:lnTo>
                  <a:lnTo>
                    <a:pt x="214" y="44"/>
                  </a:lnTo>
                  <a:lnTo>
                    <a:pt x="194" y="52"/>
                  </a:lnTo>
                  <a:lnTo>
                    <a:pt x="146" y="72"/>
                  </a:lnTo>
                  <a:lnTo>
                    <a:pt x="98" y="92"/>
                  </a:lnTo>
                  <a:lnTo>
                    <a:pt x="78" y="102"/>
                  </a:lnTo>
                  <a:lnTo>
                    <a:pt x="66" y="110"/>
                  </a:lnTo>
                  <a:lnTo>
                    <a:pt x="60" y="116"/>
                  </a:lnTo>
                  <a:lnTo>
                    <a:pt x="56" y="124"/>
                  </a:lnTo>
                  <a:lnTo>
                    <a:pt x="52" y="134"/>
                  </a:lnTo>
                  <a:lnTo>
                    <a:pt x="50" y="144"/>
                  </a:lnTo>
                  <a:lnTo>
                    <a:pt x="48" y="168"/>
                  </a:lnTo>
                  <a:lnTo>
                    <a:pt x="44" y="194"/>
                  </a:lnTo>
                  <a:lnTo>
                    <a:pt x="32" y="330"/>
                  </a:lnTo>
                  <a:lnTo>
                    <a:pt x="24" y="394"/>
                  </a:lnTo>
                  <a:lnTo>
                    <a:pt x="18" y="446"/>
                  </a:lnTo>
                  <a:lnTo>
                    <a:pt x="14" y="502"/>
                  </a:lnTo>
                  <a:lnTo>
                    <a:pt x="6" y="620"/>
                  </a:lnTo>
                  <a:lnTo>
                    <a:pt x="0" y="690"/>
                  </a:lnTo>
                  <a:lnTo>
                    <a:pt x="2" y="694"/>
                  </a:lnTo>
                  <a:lnTo>
                    <a:pt x="2" y="698"/>
                  </a:lnTo>
                  <a:lnTo>
                    <a:pt x="8" y="704"/>
                  </a:lnTo>
                  <a:lnTo>
                    <a:pt x="14" y="708"/>
                  </a:lnTo>
                  <a:lnTo>
                    <a:pt x="16" y="710"/>
                  </a:lnTo>
                  <a:lnTo>
                    <a:pt x="14" y="732"/>
                  </a:lnTo>
                  <a:lnTo>
                    <a:pt x="12" y="762"/>
                  </a:lnTo>
                  <a:lnTo>
                    <a:pt x="14" y="792"/>
                  </a:lnTo>
                  <a:lnTo>
                    <a:pt x="16" y="806"/>
                  </a:lnTo>
                  <a:lnTo>
                    <a:pt x="18" y="812"/>
                  </a:lnTo>
                  <a:lnTo>
                    <a:pt x="20" y="816"/>
                  </a:lnTo>
                  <a:lnTo>
                    <a:pt x="26" y="822"/>
                  </a:lnTo>
                  <a:lnTo>
                    <a:pt x="28" y="826"/>
                  </a:lnTo>
                  <a:lnTo>
                    <a:pt x="30" y="824"/>
                  </a:lnTo>
                  <a:lnTo>
                    <a:pt x="32" y="822"/>
                  </a:lnTo>
                  <a:lnTo>
                    <a:pt x="30" y="802"/>
                  </a:lnTo>
                  <a:lnTo>
                    <a:pt x="34" y="810"/>
                  </a:lnTo>
                  <a:lnTo>
                    <a:pt x="46" y="820"/>
                  </a:lnTo>
                  <a:lnTo>
                    <a:pt x="58" y="832"/>
                  </a:lnTo>
                  <a:lnTo>
                    <a:pt x="66" y="838"/>
                  </a:lnTo>
                  <a:lnTo>
                    <a:pt x="72" y="838"/>
                  </a:lnTo>
                  <a:lnTo>
                    <a:pt x="74" y="834"/>
                  </a:lnTo>
                  <a:lnTo>
                    <a:pt x="74" y="830"/>
                  </a:lnTo>
                  <a:lnTo>
                    <a:pt x="80" y="830"/>
                  </a:lnTo>
                  <a:lnTo>
                    <a:pt x="86" y="830"/>
                  </a:lnTo>
                  <a:lnTo>
                    <a:pt x="88" y="828"/>
                  </a:lnTo>
                  <a:lnTo>
                    <a:pt x="90" y="826"/>
                  </a:lnTo>
                  <a:lnTo>
                    <a:pt x="88" y="822"/>
                  </a:lnTo>
                  <a:lnTo>
                    <a:pt x="78" y="812"/>
                  </a:lnTo>
                  <a:lnTo>
                    <a:pt x="70" y="804"/>
                  </a:lnTo>
                  <a:lnTo>
                    <a:pt x="62" y="794"/>
                  </a:lnTo>
                  <a:lnTo>
                    <a:pt x="56" y="784"/>
                  </a:lnTo>
                  <a:lnTo>
                    <a:pt x="54" y="774"/>
                  </a:lnTo>
                  <a:lnTo>
                    <a:pt x="54" y="766"/>
                  </a:lnTo>
                  <a:lnTo>
                    <a:pt x="56" y="760"/>
                  </a:lnTo>
                  <a:lnTo>
                    <a:pt x="58" y="758"/>
                  </a:lnTo>
                  <a:lnTo>
                    <a:pt x="62" y="758"/>
                  </a:lnTo>
                  <a:lnTo>
                    <a:pt x="66" y="760"/>
                  </a:lnTo>
                  <a:lnTo>
                    <a:pt x="68" y="768"/>
                  </a:lnTo>
                  <a:lnTo>
                    <a:pt x="70" y="786"/>
                  </a:lnTo>
                  <a:lnTo>
                    <a:pt x="70" y="790"/>
                  </a:lnTo>
                  <a:lnTo>
                    <a:pt x="72" y="794"/>
                  </a:lnTo>
                  <a:lnTo>
                    <a:pt x="78" y="798"/>
                  </a:lnTo>
                  <a:lnTo>
                    <a:pt x="84" y="798"/>
                  </a:lnTo>
                  <a:lnTo>
                    <a:pt x="88" y="798"/>
                  </a:lnTo>
                  <a:lnTo>
                    <a:pt x="86" y="744"/>
                  </a:lnTo>
                  <a:lnTo>
                    <a:pt x="84" y="720"/>
                  </a:lnTo>
                  <a:lnTo>
                    <a:pt x="84" y="708"/>
                  </a:lnTo>
                  <a:lnTo>
                    <a:pt x="84" y="672"/>
                  </a:lnTo>
                  <a:lnTo>
                    <a:pt x="82" y="650"/>
                  </a:lnTo>
                  <a:lnTo>
                    <a:pt x="82" y="646"/>
                  </a:lnTo>
                  <a:lnTo>
                    <a:pt x="80" y="654"/>
                  </a:lnTo>
                  <a:lnTo>
                    <a:pt x="78" y="674"/>
                  </a:lnTo>
                  <a:lnTo>
                    <a:pt x="80" y="682"/>
                  </a:lnTo>
                  <a:lnTo>
                    <a:pt x="82" y="692"/>
                  </a:lnTo>
                  <a:lnTo>
                    <a:pt x="90" y="730"/>
                  </a:lnTo>
                  <a:lnTo>
                    <a:pt x="96" y="770"/>
                  </a:lnTo>
                  <a:lnTo>
                    <a:pt x="106" y="844"/>
                  </a:lnTo>
                  <a:lnTo>
                    <a:pt x="112" y="924"/>
                  </a:lnTo>
                  <a:lnTo>
                    <a:pt x="116" y="984"/>
                  </a:lnTo>
                  <a:lnTo>
                    <a:pt x="118" y="1054"/>
                  </a:lnTo>
                  <a:lnTo>
                    <a:pt x="122" y="1156"/>
                  </a:lnTo>
                  <a:lnTo>
                    <a:pt x="128" y="1308"/>
                  </a:lnTo>
                  <a:lnTo>
                    <a:pt x="126" y="1320"/>
                  </a:lnTo>
                  <a:lnTo>
                    <a:pt x="124" y="1332"/>
                  </a:lnTo>
                  <a:lnTo>
                    <a:pt x="118" y="1362"/>
                  </a:lnTo>
                  <a:lnTo>
                    <a:pt x="116" y="1376"/>
                  </a:lnTo>
                  <a:lnTo>
                    <a:pt x="114" y="1390"/>
                  </a:lnTo>
                  <a:lnTo>
                    <a:pt x="114" y="1402"/>
                  </a:lnTo>
                  <a:lnTo>
                    <a:pt x="118" y="1410"/>
                  </a:lnTo>
                  <a:lnTo>
                    <a:pt x="124" y="1424"/>
                  </a:lnTo>
                  <a:lnTo>
                    <a:pt x="128" y="1432"/>
                  </a:lnTo>
                  <a:lnTo>
                    <a:pt x="126" y="1440"/>
                  </a:lnTo>
                  <a:lnTo>
                    <a:pt x="120" y="1446"/>
                  </a:lnTo>
                  <a:lnTo>
                    <a:pt x="108" y="1458"/>
                  </a:lnTo>
                  <a:lnTo>
                    <a:pt x="102" y="1468"/>
                  </a:lnTo>
                  <a:lnTo>
                    <a:pt x="100" y="1476"/>
                  </a:lnTo>
                  <a:lnTo>
                    <a:pt x="98" y="1486"/>
                  </a:lnTo>
                  <a:lnTo>
                    <a:pt x="100" y="1490"/>
                  </a:lnTo>
                  <a:lnTo>
                    <a:pt x="102" y="1496"/>
                  </a:lnTo>
                  <a:lnTo>
                    <a:pt x="106" y="1500"/>
                  </a:lnTo>
                  <a:lnTo>
                    <a:pt x="112" y="1502"/>
                  </a:lnTo>
                  <a:lnTo>
                    <a:pt x="120" y="1506"/>
                  </a:lnTo>
                  <a:lnTo>
                    <a:pt x="130" y="1508"/>
                  </a:lnTo>
                  <a:lnTo>
                    <a:pt x="148" y="1510"/>
                  </a:lnTo>
                  <a:lnTo>
                    <a:pt x="164" y="1508"/>
                  </a:lnTo>
                  <a:lnTo>
                    <a:pt x="178" y="1506"/>
                  </a:lnTo>
                  <a:lnTo>
                    <a:pt x="190" y="1502"/>
                  </a:lnTo>
                  <a:lnTo>
                    <a:pt x="198" y="1496"/>
                  </a:lnTo>
                  <a:lnTo>
                    <a:pt x="206" y="1490"/>
                  </a:lnTo>
                  <a:lnTo>
                    <a:pt x="216" y="1478"/>
                  </a:lnTo>
                  <a:lnTo>
                    <a:pt x="220" y="1474"/>
                  </a:lnTo>
                  <a:lnTo>
                    <a:pt x="220" y="1468"/>
                  </a:lnTo>
                  <a:lnTo>
                    <a:pt x="220" y="1454"/>
                  </a:lnTo>
                  <a:lnTo>
                    <a:pt x="218" y="1438"/>
                  </a:lnTo>
                  <a:lnTo>
                    <a:pt x="220" y="1428"/>
                  </a:lnTo>
                  <a:lnTo>
                    <a:pt x="224" y="1416"/>
                  </a:lnTo>
                  <a:lnTo>
                    <a:pt x="228" y="1406"/>
                  </a:lnTo>
                  <a:lnTo>
                    <a:pt x="230" y="1396"/>
                  </a:lnTo>
                  <a:lnTo>
                    <a:pt x="228" y="1388"/>
                  </a:lnTo>
                  <a:lnTo>
                    <a:pt x="228" y="1378"/>
                  </a:lnTo>
                  <a:lnTo>
                    <a:pt x="222" y="1362"/>
                  </a:lnTo>
                  <a:lnTo>
                    <a:pt x="214" y="1348"/>
                  </a:lnTo>
                  <a:lnTo>
                    <a:pt x="212" y="1338"/>
                  </a:lnTo>
                  <a:lnTo>
                    <a:pt x="212" y="1322"/>
                  </a:lnTo>
                  <a:lnTo>
                    <a:pt x="218" y="1284"/>
                  </a:lnTo>
                  <a:lnTo>
                    <a:pt x="224" y="1238"/>
                  </a:lnTo>
                  <a:lnTo>
                    <a:pt x="228" y="1194"/>
                  </a:lnTo>
                  <a:lnTo>
                    <a:pt x="232" y="1148"/>
                  </a:lnTo>
                  <a:lnTo>
                    <a:pt x="236" y="1092"/>
                  </a:lnTo>
                  <a:lnTo>
                    <a:pt x="242" y="1026"/>
                  </a:lnTo>
                  <a:lnTo>
                    <a:pt x="248" y="944"/>
                  </a:lnTo>
                  <a:lnTo>
                    <a:pt x="250" y="906"/>
                  </a:lnTo>
                  <a:lnTo>
                    <a:pt x="252" y="876"/>
                  </a:lnTo>
                  <a:lnTo>
                    <a:pt x="256" y="852"/>
                  </a:lnTo>
                  <a:lnTo>
                    <a:pt x="260" y="836"/>
                  </a:lnTo>
                  <a:lnTo>
                    <a:pt x="264" y="824"/>
                  </a:lnTo>
                  <a:lnTo>
                    <a:pt x="268" y="818"/>
                  </a:lnTo>
                  <a:lnTo>
                    <a:pt x="270" y="814"/>
                  </a:lnTo>
                  <a:lnTo>
                    <a:pt x="272" y="834"/>
                  </a:lnTo>
                  <a:lnTo>
                    <a:pt x="274" y="858"/>
                  </a:lnTo>
                  <a:lnTo>
                    <a:pt x="284" y="916"/>
                  </a:lnTo>
                  <a:lnTo>
                    <a:pt x="292" y="972"/>
                  </a:lnTo>
                  <a:lnTo>
                    <a:pt x="298" y="1016"/>
                  </a:lnTo>
                  <a:lnTo>
                    <a:pt x="302" y="1050"/>
                  </a:lnTo>
                  <a:lnTo>
                    <a:pt x="308" y="1080"/>
                  </a:lnTo>
                  <a:lnTo>
                    <a:pt x="314" y="1112"/>
                  </a:lnTo>
                  <a:lnTo>
                    <a:pt x="318" y="1144"/>
                  </a:lnTo>
                  <a:lnTo>
                    <a:pt x="322" y="1180"/>
                  </a:lnTo>
                  <a:lnTo>
                    <a:pt x="324" y="1218"/>
                  </a:lnTo>
                  <a:lnTo>
                    <a:pt x="324" y="1236"/>
                  </a:lnTo>
                  <a:lnTo>
                    <a:pt x="322" y="1252"/>
                  </a:lnTo>
                  <a:lnTo>
                    <a:pt x="320" y="1268"/>
                  </a:lnTo>
                  <a:lnTo>
                    <a:pt x="314" y="1282"/>
                  </a:lnTo>
                  <a:lnTo>
                    <a:pt x="308" y="1300"/>
                  </a:lnTo>
                  <a:lnTo>
                    <a:pt x="308" y="1314"/>
                  </a:lnTo>
                  <a:lnTo>
                    <a:pt x="310" y="1326"/>
                  </a:lnTo>
                  <a:lnTo>
                    <a:pt x="312" y="1342"/>
                  </a:lnTo>
                  <a:lnTo>
                    <a:pt x="308" y="1360"/>
                  </a:lnTo>
                  <a:lnTo>
                    <a:pt x="304" y="1378"/>
                  </a:lnTo>
                  <a:lnTo>
                    <a:pt x="298" y="1394"/>
                  </a:lnTo>
                  <a:lnTo>
                    <a:pt x="296" y="1408"/>
                  </a:lnTo>
                  <a:lnTo>
                    <a:pt x="296" y="1412"/>
                  </a:lnTo>
                  <a:lnTo>
                    <a:pt x="298" y="1418"/>
                  </a:lnTo>
                  <a:lnTo>
                    <a:pt x="306" y="1428"/>
                  </a:lnTo>
                  <a:lnTo>
                    <a:pt x="314" y="1438"/>
                  </a:lnTo>
                  <a:lnTo>
                    <a:pt x="314" y="1442"/>
                  </a:lnTo>
                  <a:lnTo>
                    <a:pt x="312" y="1446"/>
                  </a:lnTo>
                  <a:lnTo>
                    <a:pt x="304" y="1454"/>
                  </a:lnTo>
                  <a:lnTo>
                    <a:pt x="300" y="1464"/>
                  </a:lnTo>
                  <a:lnTo>
                    <a:pt x="296" y="1474"/>
                  </a:lnTo>
                  <a:lnTo>
                    <a:pt x="296" y="1486"/>
                  </a:lnTo>
                  <a:lnTo>
                    <a:pt x="296" y="1498"/>
                  </a:lnTo>
                  <a:lnTo>
                    <a:pt x="298" y="1502"/>
                  </a:lnTo>
                  <a:lnTo>
                    <a:pt x="302" y="1506"/>
                  </a:lnTo>
                  <a:lnTo>
                    <a:pt x="308" y="1510"/>
                  </a:lnTo>
                  <a:lnTo>
                    <a:pt x="318" y="1514"/>
                  </a:lnTo>
                  <a:lnTo>
                    <a:pt x="330" y="1514"/>
                  </a:lnTo>
                  <a:lnTo>
                    <a:pt x="346" y="1516"/>
                  </a:lnTo>
                  <a:lnTo>
                    <a:pt x="362" y="1514"/>
                  </a:lnTo>
                  <a:lnTo>
                    <a:pt x="376" y="1510"/>
                  </a:lnTo>
                  <a:lnTo>
                    <a:pt x="384" y="1506"/>
                  </a:lnTo>
                  <a:lnTo>
                    <a:pt x="392" y="1500"/>
                  </a:lnTo>
                  <a:lnTo>
                    <a:pt x="398" y="1494"/>
                  </a:lnTo>
                  <a:lnTo>
                    <a:pt x="400" y="1486"/>
                  </a:lnTo>
                  <a:lnTo>
                    <a:pt x="402" y="1474"/>
                  </a:lnTo>
                  <a:lnTo>
                    <a:pt x="400" y="1454"/>
                  </a:lnTo>
                  <a:lnTo>
                    <a:pt x="400" y="1444"/>
                  </a:lnTo>
                  <a:lnTo>
                    <a:pt x="402" y="1438"/>
                  </a:lnTo>
                  <a:lnTo>
                    <a:pt x="406" y="1432"/>
                  </a:lnTo>
                  <a:lnTo>
                    <a:pt x="412" y="1420"/>
                  </a:lnTo>
                  <a:lnTo>
                    <a:pt x="416" y="1406"/>
                  </a:lnTo>
                  <a:lnTo>
                    <a:pt x="416" y="1390"/>
                  </a:lnTo>
                  <a:lnTo>
                    <a:pt x="416" y="1372"/>
                  </a:lnTo>
                  <a:lnTo>
                    <a:pt x="416" y="1364"/>
                  </a:lnTo>
                  <a:lnTo>
                    <a:pt x="418" y="1358"/>
                  </a:lnTo>
                  <a:lnTo>
                    <a:pt x="422" y="1346"/>
                  </a:lnTo>
                  <a:lnTo>
                    <a:pt x="426" y="1326"/>
                  </a:lnTo>
                  <a:lnTo>
                    <a:pt x="430" y="1308"/>
                  </a:lnTo>
                  <a:lnTo>
                    <a:pt x="432" y="1286"/>
                  </a:lnTo>
                  <a:lnTo>
                    <a:pt x="432" y="1224"/>
                  </a:lnTo>
                  <a:lnTo>
                    <a:pt x="430" y="1160"/>
                  </a:lnTo>
                  <a:lnTo>
                    <a:pt x="478" y="1150"/>
                  </a:lnTo>
                  <a:lnTo>
                    <a:pt x="538" y="1134"/>
                  </a:lnTo>
                  <a:lnTo>
                    <a:pt x="614" y="1112"/>
                  </a:lnTo>
                  <a:lnTo>
                    <a:pt x="618" y="1110"/>
                  </a:lnTo>
                  <a:lnTo>
                    <a:pt x="622" y="1108"/>
                  </a:lnTo>
                  <a:lnTo>
                    <a:pt x="626" y="1102"/>
                  </a:lnTo>
                  <a:lnTo>
                    <a:pt x="628" y="1094"/>
                  </a:lnTo>
                  <a:lnTo>
                    <a:pt x="628" y="1044"/>
                  </a:lnTo>
                  <a:lnTo>
                    <a:pt x="626" y="946"/>
                  </a:lnTo>
                  <a:lnTo>
                    <a:pt x="620" y="802"/>
                  </a:lnTo>
                  <a:lnTo>
                    <a:pt x="618" y="800"/>
                  </a:lnTo>
                  <a:lnTo>
                    <a:pt x="614" y="796"/>
                  </a:lnTo>
                  <a:lnTo>
                    <a:pt x="604" y="792"/>
                  </a:lnTo>
                  <a:lnTo>
                    <a:pt x="592" y="790"/>
                  </a:lnTo>
                  <a:lnTo>
                    <a:pt x="582" y="790"/>
                  </a:lnTo>
                  <a:lnTo>
                    <a:pt x="538" y="792"/>
                  </a:lnTo>
                  <a:lnTo>
                    <a:pt x="536" y="780"/>
                  </a:lnTo>
                  <a:lnTo>
                    <a:pt x="532" y="768"/>
                  </a:lnTo>
                  <a:lnTo>
                    <a:pt x="542" y="760"/>
                  </a:lnTo>
                  <a:lnTo>
                    <a:pt x="544" y="754"/>
                  </a:lnTo>
                  <a:lnTo>
                    <a:pt x="546" y="746"/>
                  </a:lnTo>
                  <a:lnTo>
                    <a:pt x="548" y="724"/>
                  </a:lnTo>
                  <a:lnTo>
                    <a:pt x="548" y="696"/>
                  </a:lnTo>
                  <a:lnTo>
                    <a:pt x="550" y="684"/>
                  </a:lnTo>
                  <a:lnTo>
                    <a:pt x="552" y="672"/>
                  </a:lnTo>
                  <a:lnTo>
                    <a:pt x="552" y="656"/>
                  </a:lnTo>
                  <a:lnTo>
                    <a:pt x="552" y="592"/>
                  </a:lnTo>
                  <a:lnTo>
                    <a:pt x="550" y="498"/>
                  </a:lnTo>
                  <a:lnTo>
                    <a:pt x="544" y="398"/>
                  </a:lnTo>
                  <a:lnTo>
                    <a:pt x="540" y="352"/>
                  </a:lnTo>
                  <a:lnTo>
                    <a:pt x="536" y="312"/>
                  </a:lnTo>
                  <a:lnTo>
                    <a:pt x="528" y="248"/>
                  </a:lnTo>
                  <a:lnTo>
                    <a:pt x="524" y="198"/>
                  </a:lnTo>
                  <a:lnTo>
                    <a:pt x="520" y="138"/>
                  </a:lnTo>
                  <a:lnTo>
                    <a:pt x="518" y="126"/>
                  </a:lnTo>
                  <a:lnTo>
                    <a:pt x="512" y="114"/>
                  </a:lnTo>
                  <a:lnTo>
                    <a:pt x="504" y="106"/>
                  </a:lnTo>
                  <a:lnTo>
                    <a:pt x="492" y="96"/>
                  </a:lnTo>
                  <a:lnTo>
                    <a:pt x="480" y="90"/>
                  </a:lnTo>
                  <a:lnTo>
                    <a:pt x="466" y="82"/>
                  </a:lnTo>
                  <a:lnTo>
                    <a:pt x="434" y="72"/>
                  </a:lnTo>
                  <a:lnTo>
                    <a:pt x="404" y="62"/>
                  </a:lnTo>
                  <a:lnTo>
                    <a:pt x="376" y="48"/>
                  </a:lnTo>
                  <a:lnTo>
                    <a:pt x="346" y="32"/>
                  </a:lnTo>
                  <a:lnTo>
                    <a:pt x="330" y="12"/>
                  </a:lnTo>
                  <a:lnTo>
                    <a:pt x="328" y="6"/>
                  </a:lnTo>
                  <a:lnTo>
                    <a:pt x="328" y="0"/>
                  </a:lnTo>
                  <a:lnTo>
                    <a:pt x="264" y="22"/>
                  </a:lnTo>
                  <a:close/>
                </a:path>
              </a:pathLst>
            </a:custGeom>
            <a:solidFill>
              <a:srgbClr val="000000"/>
            </a:solidFill>
            <a:ln w="9525">
              <a:noFill/>
              <a:round/>
              <a:headEnd/>
              <a:tailEnd/>
            </a:ln>
          </p:spPr>
          <p:txBody>
            <a:bodyPr/>
            <a:lstStyle/>
            <a:p>
              <a:endParaRPr lang="ja-JP" altLang="en-US" sz="2300" dirty="0"/>
            </a:p>
          </p:txBody>
        </p:sp>
        <p:sp>
          <p:nvSpPr>
            <p:cNvPr id="803" name="Freeform 124"/>
            <p:cNvSpPr>
              <a:spLocks/>
            </p:cNvSpPr>
            <p:nvPr/>
          </p:nvSpPr>
          <p:spPr bwMode="auto">
            <a:xfrm>
              <a:off x="9818688" y="3819391"/>
              <a:ext cx="222250" cy="568325"/>
            </a:xfrm>
            <a:custGeom>
              <a:avLst/>
              <a:gdLst>
                <a:gd name="T0" fmla="*/ 2147483647 w 140"/>
                <a:gd name="T1" fmla="*/ 0 h 358"/>
                <a:gd name="T2" fmla="*/ 2147483647 w 140"/>
                <a:gd name="T3" fmla="*/ 0 h 358"/>
                <a:gd name="T4" fmla="*/ 2147483647 w 140"/>
                <a:gd name="T5" fmla="*/ 2147483647 h 358"/>
                <a:gd name="T6" fmla="*/ 2147483647 w 140"/>
                <a:gd name="T7" fmla="*/ 2147483647 h 358"/>
                <a:gd name="T8" fmla="*/ 2147483647 w 140"/>
                <a:gd name="T9" fmla="*/ 2147483647 h 358"/>
                <a:gd name="T10" fmla="*/ 2147483647 w 140"/>
                <a:gd name="T11" fmla="*/ 2147483647 h 358"/>
                <a:gd name="T12" fmla="*/ 2147483647 w 140"/>
                <a:gd name="T13" fmla="*/ 2147483647 h 358"/>
                <a:gd name="T14" fmla="*/ 2147483647 w 140"/>
                <a:gd name="T15" fmla="*/ 2147483647 h 358"/>
                <a:gd name="T16" fmla="*/ 2147483647 w 140"/>
                <a:gd name="T17" fmla="*/ 2147483647 h 358"/>
                <a:gd name="T18" fmla="*/ 2147483647 w 140"/>
                <a:gd name="T19" fmla="*/ 2147483647 h 358"/>
                <a:gd name="T20" fmla="*/ 2147483647 w 140"/>
                <a:gd name="T21" fmla="*/ 2147483647 h 358"/>
                <a:gd name="T22" fmla="*/ 2147483647 w 140"/>
                <a:gd name="T23" fmla="*/ 2147483647 h 358"/>
                <a:gd name="T24" fmla="*/ 2147483647 w 140"/>
                <a:gd name="T25" fmla="*/ 2147483647 h 358"/>
                <a:gd name="T26" fmla="*/ 2147483647 w 140"/>
                <a:gd name="T27" fmla="*/ 2147483647 h 358"/>
                <a:gd name="T28" fmla="*/ 2147483647 w 140"/>
                <a:gd name="T29" fmla="*/ 2147483647 h 358"/>
                <a:gd name="T30" fmla="*/ 2147483647 w 140"/>
                <a:gd name="T31" fmla="*/ 2147483647 h 358"/>
                <a:gd name="T32" fmla="*/ 2147483647 w 140"/>
                <a:gd name="T33" fmla="*/ 2147483647 h 358"/>
                <a:gd name="T34" fmla="*/ 2147483647 w 140"/>
                <a:gd name="T35" fmla="*/ 2147483647 h 358"/>
                <a:gd name="T36" fmla="*/ 2147483647 w 140"/>
                <a:gd name="T37" fmla="*/ 2147483647 h 358"/>
                <a:gd name="T38" fmla="*/ 2147483647 w 140"/>
                <a:gd name="T39" fmla="*/ 2147483647 h 358"/>
                <a:gd name="T40" fmla="*/ 0 w 140"/>
                <a:gd name="T41" fmla="*/ 2147483647 h 358"/>
                <a:gd name="T42" fmla="*/ 0 w 140"/>
                <a:gd name="T43" fmla="*/ 2147483647 h 358"/>
                <a:gd name="T44" fmla="*/ 2147483647 w 140"/>
                <a:gd name="T45" fmla="*/ 2147483647 h 358"/>
                <a:gd name="T46" fmla="*/ 2147483647 w 140"/>
                <a:gd name="T47" fmla="*/ 2147483647 h 358"/>
                <a:gd name="T48" fmla="*/ 2147483647 w 140"/>
                <a:gd name="T49" fmla="*/ 2147483647 h 358"/>
                <a:gd name="T50" fmla="*/ 2147483647 w 140"/>
                <a:gd name="T51" fmla="*/ 2147483647 h 358"/>
                <a:gd name="T52" fmla="*/ 2147483647 w 140"/>
                <a:gd name="T53" fmla="*/ 2147483647 h 358"/>
                <a:gd name="T54" fmla="*/ 2147483647 w 140"/>
                <a:gd name="T55" fmla="*/ 2147483647 h 358"/>
                <a:gd name="T56" fmla="*/ 2147483647 w 140"/>
                <a:gd name="T57" fmla="*/ 2147483647 h 358"/>
                <a:gd name="T58" fmla="*/ 2147483647 w 140"/>
                <a:gd name="T59" fmla="*/ 2147483647 h 358"/>
                <a:gd name="T60" fmla="*/ 2147483647 w 140"/>
                <a:gd name="T61" fmla="*/ 2147483647 h 358"/>
                <a:gd name="T62" fmla="*/ 2147483647 w 140"/>
                <a:gd name="T63" fmla="*/ 2147483647 h 358"/>
                <a:gd name="T64" fmla="*/ 2147483647 w 140"/>
                <a:gd name="T65" fmla="*/ 2147483647 h 358"/>
                <a:gd name="T66" fmla="*/ 2147483647 w 140"/>
                <a:gd name="T67" fmla="*/ 2147483647 h 358"/>
                <a:gd name="T68" fmla="*/ 2147483647 w 140"/>
                <a:gd name="T69" fmla="*/ 2147483647 h 358"/>
                <a:gd name="T70" fmla="*/ 2147483647 w 140"/>
                <a:gd name="T71" fmla="*/ 2147483647 h 358"/>
                <a:gd name="T72" fmla="*/ 2147483647 w 140"/>
                <a:gd name="T73" fmla="*/ 2147483647 h 358"/>
                <a:gd name="T74" fmla="*/ 2147483647 w 140"/>
                <a:gd name="T75" fmla="*/ 0 h 358"/>
                <a:gd name="T76" fmla="*/ 2147483647 w 140"/>
                <a:gd name="T77" fmla="*/ 0 h 358"/>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40"/>
                <a:gd name="T118" fmla="*/ 0 h 358"/>
                <a:gd name="T119" fmla="*/ 140 w 140"/>
                <a:gd name="T120" fmla="*/ 358 h 358"/>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40" h="358">
                  <a:moveTo>
                    <a:pt x="124" y="0"/>
                  </a:moveTo>
                  <a:lnTo>
                    <a:pt x="124" y="0"/>
                  </a:lnTo>
                  <a:lnTo>
                    <a:pt x="116" y="8"/>
                  </a:lnTo>
                  <a:lnTo>
                    <a:pt x="96" y="26"/>
                  </a:lnTo>
                  <a:lnTo>
                    <a:pt x="82" y="36"/>
                  </a:lnTo>
                  <a:lnTo>
                    <a:pt x="70" y="44"/>
                  </a:lnTo>
                  <a:lnTo>
                    <a:pt x="56" y="50"/>
                  </a:lnTo>
                  <a:lnTo>
                    <a:pt x="46" y="54"/>
                  </a:lnTo>
                  <a:lnTo>
                    <a:pt x="40" y="52"/>
                  </a:lnTo>
                  <a:lnTo>
                    <a:pt x="36" y="50"/>
                  </a:lnTo>
                  <a:lnTo>
                    <a:pt x="34" y="46"/>
                  </a:lnTo>
                  <a:lnTo>
                    <a:pt x="34" y="40"/>
                  </a:lnTo>
                  <a:lnTo>
                    <a:pt x="34" y="28"/>
                  </a:lnTo>
                  <a:lnTo>
                    <a:pt x="34" y="16"/>
                  </a:lnTo>
                  <a:lnTo>
                    <a:pt x="22" y="24"/>
                  </a:lnTo>
                  <a:lnTo>
                    <a:pt x="12" y="34"/>
                  </a:lnTo>
                  <a:lnTo>
                    <a:pt x="2" y="46"/>
                  </a:lnTo>
                  <a:lnTo>
                    <a:pt x="0" y="58"/>
                  </a:lnTo>
                  <a:lnTo>
                    <a:pt x="0" y="84"/>
                  </a:lnTo>
                  <a:lnTo>
                    <a:pt x="2" y="164"/>
                  </a:lnTo>
                  <a:lnTo>
                    <a:pt x="8" y="262"/>
                  </a:lnTo>
                  <a:lnTo>
                    <a:pt x="18" y="358"/>
                  </a:lnTo>
                  <a:lnTo>
                    <a:pt x="38" y="300"/>
                  </a:lnTo>
                  <a:lnTo>
                    <a:pt x="54" y="246"/>
                  </a:lnTo>
                  <a:lnTo>
                    <a:pt x="82" y="154"/>
                  </a:lnTo>
                  <a:lnTo>
                    <a:pt x="96" y="116"/>
                  </a:lnTo>
                  <a:lnTo>
                    <a:pt x="110" y="82"/>
                  </a:lnTo>
                  <a:lnTo>
                    <a:pt x="124" y="54"/>
                  </a:lnTo>
                  <a:lnTo>
                    <a:pt x="132" y="40"/>
                  </a:lnTo>
                  <a:lnTo>
                    <a:pt x="140" y="30"/>
                  </a:lnTo>
                  <a:lnTo>
                    <a:pt x="132" y="18"/>
                  </a:lnTo>
                  <a:lnTo>
                    <a:pt x="126" y="8"/>
                  </a:lnTo>
                  <a:lnTo>
                    <a:pt x="124" y="0"/>
                  </a:lnTo>
                  <a:close/>
                </a:path>
              </a:pathLst>
            </a:custGeom>
            <a:solidFill>
              <a:srgbClr val="FFFFFF"/>
            </a:solidFill>
            <a:ln w="9525">
              <a:noFill/>
              <a:round/>
              <a:headEnd/>
              <a:tailEnd/>
            </a:ln>
          </p:spPr>
          <p:txBody>
            <a:bodyPr/>
            <a:lstStyle/>
            <a:p>
              <a:endParaRPr lang="ja-JP" altLang="en-US" sz="2300" dirty="0"/>
            </a:p>
          </p:txBody>
        </p:sp>
        <p:sp>
          <p:nvSpPr>
            <p:cNvPr id="804" name="Freeform 125"/>
            <p:cNvSpPr>
              <a:spLocks/>
            </p:cNvSpPr>
            <p:nvPr/>
          </p:nvSpPr>
          <p:spPr bwMode="auto">
            <a:xfrm>
              <a:off x="9736138" y="3466966"/>
              <a:ext cx="346075" cy="444500"/>
            </a:xfrm>
            <a:custGeom>
              <a:avLst/>
              <a:gdLst>
                <a:gd name="T0" fmla="*/ 2147483647 w 218"/>
                <a:gd name="T1" fmla="*/ 2147483647 h 280"/>
                <a:gd name="T2" fmla="*/ 2147483647 w 218"/>
                <a:gd name="T3" fmla="*/ 2147483647 h 280"/>
                <a:gd name="T4" fmla="*/ 2147483647 w 218"/>
                <a:gd name="T5" fmla="*/ 2147483647 h 280"/>
                <a:gd name="T6" fmla="*/ 2147483647 w 218"/>
                <a:gd name="T7" fmla="*/ 2147483647 h 280"/>
                <a:gd name="T8" fmla="*/ 2147483647 w 218"/>
                <a:gd name="T9" fmla="*/ 2147483647 h 280"/>
                <a:gd name="T10" fmla="*/ 2147483647 w 218"/>
                <a:gd name="T11" fmla="*/ 2147483647 h 280"/>
                <a:gd name="T12" fmla="*/ 2147483647 w 218"/>
                <a:gd name="T13" fmla="*/ 2147483647 h 280"/>
                <a:gd name="T14" fmla="*/ 2147483647 w 218"/>
                <a:gd name="T15" fmla="*/ 2147483647 h 280"/>
                <a:gd name="T16" fmla="*/ 2147483647 w 218"/>
                <a:gd name="T17" fmla="*/ 2147483647 h 280"/>
                <a:gd name="T18" fmla="*/ 2147483647 w 218"/>
                <a:gd name="T19" fmla="*/ 2147483647 h 280"/>
                <a:gd name="T20" fmla="*/ 2147483647 w 218"/>
                <a:gd name="T21" fmla="*/ 2147483647 h 280"/>
                <a:gd name="T22" fmla="*/ 2147483647 w 218"/>
                <a:gd name="T23" fmla="*/ 2147483647 h 280"/>
                <a:gd name="T24" fmla="*/ 2147483647 w 218"/>
                <a:gd name="T25" fmla="*/ 2147483647 h 280"/>
                <a:gd name="T26" fmla="*/ 2147483647 w 218"/>
                <a:gd name="T27" fmla="*/ 2147483647 h 280"/>
                <a:gd name="T28" fmla="*/ 2147483647 w 218"/>
                <a:gd name="T29" fmla="*/ 2147483647 h 280"/>
                <a:gd name="T30" fmla="*/ 2147483647 w 218"/>
                <a:gd name="T31" fmla="*/ 2147483647 h 280"/>
                <a:gd name="T32" fmla="*/ 2147483647 w 218"/>
                <a:gd name="T33" fmla="*/ 2147483647 h 280"/>
                <a:gd name="T34" fmla="*/ 2147483647 w 218"/>
                <a:gd name="T35" fmla="*/ 2147483647 h 280"/>
                <a:gd name="T36" fmla="*/ 2147483647 w 218"/>
                <a:gd name="T37" fmla="*/ 2147483647 h 280"/>
                <a:gd name="T38" fmla="*/ 2147483647 w 218"/>
                <a:gd name="T39" fmla="*/ 2147483647 h 280"/>
                <a:gd name="T40" fmla="*/ 2147483647 w 218"/>
                <a:gd name="T41" fmla="*/ 2147483647 h 280"/>
                <a:gd name="T42" fmla="*/ 2147483647 w 218"/>
                <a:gd name="T43" fmla="*/ 2147483647 h 280"/>
                <a:gd name="T44" fmla="*/ 2147483647 w 218"/>
                <a:gd name="T45" fmla="*/ 2147483647 h 280"/>
                <a:gd name="T46" fmla="*/ 2147483647 w 218"/>
                <a:gd name="T47" fmla="*/ 2147483647 h 280"/>
                <a:gd name="T48" fmla="*/ 2147483647 w 218"/>
                <a:gd name="T49" fmla="*/ 2147483647 h 280"/>
                <a:gd name="T50" fmla="*/ 2147483647 w 218"/>
                <a:gd name="T51" fmla="*/ 2147483647 h 280"/>
                <a:gd name="T52" fmla="*/ 2147483647 w 218"/>
                <a:gd name="T53" fmla="*/ 2147483647 h 280"/>
                <a:gd name="T54" fmla="*/ 2147483647 w 218"/>
                <a:gd name="T55" fmla="*/ 2147483647 h 280"/>
                <a:gd name="T56" fmla="*/ 2147483647 w 218"/>
                <a:gd name="T57" fmla="*/ 2147483647 h 280"/>
                <a:gd name="T58" fmla="*/ 2147483647 w 218"/>
                <a:gd name="T59" fmla="*/ 2147483647 h 280"/>
                <a:gd name="T60" fmla="*/ 2147483647 w 218"/>
                <a:gd name="T61" fmla="*/ 2147483647 h 280"/>
                <a:gd name="T62" fmla="*/ 2147483647 w 218"/>
                <a:gd name="T63" fmla="*/ 2147483647 h 280"/>
                <a:gd name="T64" fmla="*/ 2147483647 w 218"/>
                <a:gd name="T65" fmla="*/ 2147483647 h 280"/>
                <a:gd name="T66" fmla="*/ 2147483647 w 218"/>
                <a:gd name="T67" fmla="*/ 2147483647 h 280"/>
                <a:gd name="T68" fmla="*/ 2147483647 w 218"/>
                <a:gd name="T69" fmla="*/ 2147483647 h 280"/>
                <a:gd name="T70" fmla="*/ 0 w 218"/>
                <a:gd name="T71" fmla="*/ 2147483647 h 280"/>
                <a:gd name="T72" fmla="*/ 0 w 218"/>
                <a:gd name="T73" fmla="*/ 2147483647 h 280"/>
                <a:gd name="T74" fmla="*/ 2147483647 w 218"/>
                <a:gd name="T75" fmla="*/ 2147483647 h 280"/>
                <a:gd name="T76" fmla="*/ 2147483647 w 218"/>
                <a:gd name="T77" fmla="*/ 2147483647 h 280"/>
                <a:gd name="T78" fmla="*/ 2147483647 w 218"/>
                <a:gd name="T79" fmla="*/ 2147483647 h 280"/>
                <a:gd name="T80" fmla="*/ 2147483647 w 218"/>
                <a:gd name="T81" fmla="*/ 2147483647 h 280"/>
                <a:gd name="T82" fmla="*/ 2147483647 w 218"/>
                <a:gd name="T83" fmla="*/ 2147483647 h 280"/>
                <a:gd name="T84" fmla="*/ 2147483647 w 218"/>
                <a:gd name="T85" fmla="*/ 2147483647 h 280"/>
                <a:gd name="T86" fmla="*/ 2147483647 w 218"/>
                <a:gd name="T87" fmla="*/ 2147483647 h 280"/>
                <a:gd name="T88" fmla="*/ 2147483647 w 218"/>
                <a:gd name="T89" fmla="*/ 2147483647 h 280"/>
                <a:gd name="T90" fmla="*/ 2147483647 w 218"/>
                <a:gd name="T91" fmla="*/ 2147483647 h 280"/>
                <a:gd name="T92" fmla="*/ 2147483647 w 218"/>
                <a:gd name="T93" fmla="*/ 2147483647 h 280"/>
                <a:gd name="T94" fmla="*/ 2147483647 w 218"/>
                <a:gd name="T95" fmla="*/ 2147483647 h 280"/>
                <a:gd name="T96" fmla="*/ 2147483647 w 218"/>
                <a:gd name="T97" fmla="*/ 2147483647 h 280"/>
                <a:gd name="T98" fmla="*/ 2147483647 w 218"/>
                <a:gd name="T99" fmla="*/ 2147483647 h 280"/>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218"/>
                <a:gd name="T151" fmla="*/ 0 h 280"/>
                <a:gd name="T152" fmla="*/ 218 w 218"/>
                <a:gd name="T153" fmla="*/ 280 h 280"/>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218" h="280">
                  <a:moveTo>
                    <a:pt x="68" y="242"/>
                  </a:moveTo>
                  <a:lnTo>
                    <a:pt x="64" y="260"/>
                  </a:lnTo>
                  <a:lnTo>
                    <a:pt x="64" y="264"/>
                  </a:lnTo>
                  <a:lnTo>
                    <a:pt x="66" y="268"/>
                  </a:lnTo>
                  <a:lnTo>
                    <a:pt x="76" y="278"/>
                  </a:lnTo>
                  <a:lnTo>
                    <a:pt x="80" y="280"/>
                  </a:lnTo>
                  <a:lnTo>
                    <a:pt x="84" y="278"/>
                  </a:lnTo>
                  <a:lnTo>
                    <a:pt x="102" y="272"/>
                  </a:lnTo>
                  <a:lnTo>
                    <a:pt x="110" y="268"/>
                  </a:lnTo>
                  <a:lnTo>
                    <a:pt x="152" y="244"/>
                  </a:lnTo>
                  <a:lnTo>
                    <a:pt x="160" y="240"/>
                  </a:lnTo>
                  <a:lnTo>
                    <a:pt x="172" y="234"/>
                  </a:lnTo>
                  <a:lnTo>
                    <a:pt x="176" y="228"/>
                  </a:lnTo>
                  <a:lnTo>
                    <a:pt x="178" y="220"/>
                  </a:lnTo>
                  <a:lnTo>
                    <a:pt x="178" y="198"/>
                  </a:lnTo>
                  <a:lnTo>
                    <a:pt x="180" y="188"/>
                  </a:lnTo>
                  <a:lnTo>
                    <a:pt x="182" y="180"/>
                  </a:lnTo>
                  <a:lnTo>
                    <a:pt x="186" y="170"/>
                  </a:lnTo>
                  <a:lnTo>
                    <a:pt x="194" y="160"/>
                  </a:lnTo>
                  <a:lnTo>
                    <a:pt x="202" y="148"/>
                  </a:lnTo>
                  <a:lnTo>
                    <a:pt x="210" y="134"/>
                  </a:lnTo>
                  <a:lnTo>
                    <a:pt x="214" y="114"/>
                  </a:lnTo>
                  <a:lnTo>
                    <a:pt x="218" y="94"/>
                  </a:lnTo>
                  <a:lnTo>
                    <a:pt x="218" y="82"/>
                  </a:lnTo>
                  <a:lnTo>
                    <a:pt x="216" y="72"/>
                  </a:lnTo>
                  <a:lnTo>
                    <a:pt x="212" y="60"/>
                  </a:lnTo>
                  <a:lnTo>
                    <a:pt x="206" y="48"/>
                  </a:lnTo>
                  <a:lnTo>
                    <a:pt x="202" y="40"/>
                  </a:lnTo>
                  <a:lnTo>
                    <a:pt x="186" y="24"/>
                  </a:lnTo>
                  <a:lnTo>
                    <a:pt x="176" y="16"/>
                  </a:lnTo>
                  <a:lnTo>
                    <a:pt x="164" y="8"/>
                  </a:lnTo>
                  <a:lnTo>
                    <a:pt x="150" y="2"/>
                  </a:lnTo>
                  <a:lnTo>
                    <a:pt x="136" y="0"/>
                  </a:lnTo>
                  <a:lnTo>
                    <a:pt x="62" y="12"/>
                  </a:lnTo>
                  <a:lnTo>
                    <a:pt x="44" y="22"/>
                  </a:lnTo>
                  <a:lnTo>
                    <a:pt x="36" y="28"/>
                  </a:lnTo>
                  <a:lnTo>
                    <a:pt x="34" y="34"/>
                  </a:lnTo>
                  <a:lnTo>
                    <a:pt x="36" y="44"/>
                  </a:lnTo>
                  <a:lnTo>
                    <a:pt x="38" y="50"/>
                  </a:lnTo>
                  <a:lnTo>
                    <a:pt x="38" y="54"/>
                  </a:lnTo>
                  <a:lnTo>
                    <a:pt x="36" y="58"/>
                  </a:lnTo>
                  <a:lnTo>
                    <a:pt x="20" y="90"/>
                  </a:lnTo>
                  <a:lnTo>
                    <a:pt x="16" y="98"/>
                  </a:lnTo>
                  <a:lnTo>
                    <a:pt x="14" y="106"/>
                  </a:lnTo>
                  <a:lnTo>
                    <a:pt x="14" y="112"/>
                  </a:lnTo>
                  <a:lnTo>
                    <a:pt x="14" y="120"/>
                  </a:lnTo>
                  <a:lnTo>
                    <a:pt x="2" y="146"/>
                  </a:lnTo>
                  <a:lnTo>
                    <a:pt x="0" y="154"/>
                  </a:lnTo>
                  <a:lnTo>
                    <a:pt x="0" y="158"/>
                  </a:lnTo>
                  <a:lnTo>
                    <a:pt x="4" y="160"/>
                  </a:lnTo>
                  <a:lnTo>
                    <a:pt x="10" y="162"/>
                  </a:lnTo>
                  <a:lnTo>
                    <a:pt x="12" y="164"/>
                  </a:lnTo>
                  <a:lnTo>
                    <a:pt x="14" y="168"/>
                  </a:lnTo>
                  <a:lnTo>
                    <a:pt x="12" y="182"/>
                  </a:lnTo>
                  <a:lnTo>
                    <a:pt x="12" y="192"/>
                  </a:lnTo>
                  <a:lnTo>
                    <a:pt x="12" y="194"/>
                  </a:lnTo>
                  <a:lnTo>
                    <a:pt x="14" y="202"/>
                  </a:lnTo>
                  <a:lnTo>
                    <a:pt x="14" y="210"/>
                  </a:lnTo>
                  <a:lnTo>
                    <a:pt x="12" y="216"/>
                  </a:lnTo>
                  <a:lnTo>
                    <a:pt x="14" y="224"/>
                  </a:lnTo>
                  <a:lnTo>
                    <a:pt x="14" y="226"/>
                  </a:lnTo>
                  <a:lnTo>
                    <a:pt x="20" y="234"/>
                  </a:lnTo>
                  <a:lnTo>
                    <a:pt x="24" y="236"/>
                  </a:lnTo>
                  <a:lnTo>
                    <a:pt x="32" y="240"/>
                  </a:lnTo>
                  <a:lnTo>
                    <a:pt x="48" y="242"/>
                  </a:lnTo>
                  <a:lnTo>
                    <a:pt x="56" y="242"/>
                  </a:lnTo>
                  <a:lnTo>
                    <a:pt x="68" y="242"/>
                  </a:lnTo>
                  <a:close/>
                </a:path>
              </a:pathLst>
            </a:custGeom>
            <a:solidFill>
              <a:srgbClr val="000000"/>
            </a:solidFill>
            <a:ln w="9525">
              <a:noFill/>
              <a:round/>
              <a:headEnd/>
              <a:tailEnd/>
            </a:ln>
          </p:spPr>
          <p:txBody>
            <a:bodyPr/>
            <a:lstStyle/>
            <a:p>
              <a:endParaRPr lang="ja-JP" altLang="en-US" sz="2300" dirty="0"/>
            </a:p>
          </p:txBody>
        </p:sp>
        <p:sp>
          <p:nvSpPr>
            <p:cNvPr id="805" name="Freeform 126"/>
            <p:cNvSpPr>
              <a:spLocks/>
            </p:cNvSpPr>
            <p:nvPr/>
          </p:nvSpPr>
          <p:spPr bwMode="auto">
            <a:xfrm>
              <a:off x="9802813" y="3901941"/>
              <a:ext cx="127000" cy="539750"/>
            </a:xfrm>
            <a:custGeom>
              <a:avLst/>
              <a:gdLst>
                <a:gd name="T0" fmla="*/ 2147483647 w 80"/>
                <a:gd name="T1" fmla="*/ 2147483647 h 340"/>
                <a:gd name="T2" fmla="*/ 2147483647 w 80"/>
                <a:gd name="T3" fmla="*/ 2147483647 h 340"/>
                <a:gd name="T4" fmla="*/ 2147483647 w 80"/>
                <a:gd name="T5" fmla="*/ 2147483647 h 340"/>
                <a:gd name="T6" fmla="*/ 2147483647 w 80"/>
                <a:gd name="T7" fmla="*/ 2147483647 h 340"/>
                <a:gd name="T8" fmla="*/ 2147483647 w 80"/>
                <a:gd name="T9" fmla="*/ 2147483647 h 340"/>
                <a:gd name="T10" fmla="*/ 2147483647 w 80"/>
                <a:gd name="T11" fmla="*/ 2147483647 h 340"/>
                <a:gd name="T12" fmla="*/ 2147483647 w 80"/>
                <a:gd name="T13" fmla="*/ 2147483647 h 340"/>
                <a:gd name="T14" fmla="*/ 2147483647 w 80"/>
                <a:gd name="T15" fmla="*/ 2147483647 h 340"/>
                <a:gd name="T16" fmla="*/ 2147483647 w 80"/>
                <a:gd name="T17" fmla="*/ 2147483647 h 340"/>
                <a:gd name="T18" fmla="*/ 2147483647 w 80"/>
                <a:gd name="T19" fmla="*/ 2147483647 h 340"/>
                <a:gd name="T20" fmla="*/ 2147483647 w 80"/>
                <a:gd name="T21" fmla="*/ 2147483647 h 340"/>
                <a:gd name="T22" fmla="*/ 2147483647 w 80"/>
                <a:gd name="T23" fmla="*/ 2147483647 h 340"/>
                <a:gd name="T24" fmla="*/ 2147483647 w 80"/>
                <a:gd name="T25" fmla="*/ 2147483647 h 340"/>
                <a:gd name="T26" fmla="*/ 2147483647 w 80"/>
                <a:gd name="T27" fmla="*/ 2147483647 h 340"/>
                <a:gd name="T28" fmla="*/ 2147483647 w 80"/>
                <a:gd name="T29" fmla="*/ 0 h 340"/>
                <a:gd name="T30" fmla="*/ 2147483647 w 80"/>
                <a:gd name="T31" fmla="*/ 0 h 340"/>
                <a:gd name="T32" fmla="*/ 2147483647 w 80"/>
                <a:gd name="T33" fmla="*/ 2147483647 h 340"/>
                <a:gd name="T34" fmla="*/ 2147483647 w 80"/>
                <a:gd name="T35" fmla="*/ 2147483647 h 340"/>
                <a:gd name="T36" fmla="*/ 2147483647 w 80"/>
                <a:gd name="T37" fmla="*/ 2147483647 h 340"/>
                <a:gd name="T38" fmla="*/ 2147483647 w 80"/>
                <a:gd name="T39" fmla="*/ 2147483647 h 340"/>
                <a:gd name="T40" fmla="*/ 2147483647 w 80"/>
                <a:gd name="T41" fmla="*/ 2147483647 h 340"/>
                <a:gd name="T42" fmla="*/ 2147483647 w 80"/>
                <a:gd name="T43" fmla="*/ 2147483647 h 340"/>
                <a:gd name="T44" fmla="*/ 2147483647 w 80"/>
                <a:gd name="T45" fmla="*/ 2147483647 h 340"/>
                <a:gd name="T46" fmla="*/ 2147483647 w 80"/>
                <a:gd name="T47" fmla="*/ 2147483647 h 340"/>
                <a:gd name="T48" fmla="*/ 2147483647 w 80"/>
                <a:gd name="T49" fmla="*/ 2147483647 h 340"/>
                <a:gd name="T50" fmla="*/ 2147483647 w 80"/>
                <a:gd name="T51" fmla="*/ 2147483647 h 340"/>
                <a:gd name="T52" fmla="*/ 2147483647 w 80"/>
                <a:gd name="T53" fmla="*/ 2147483647 h 340"/>
                <a:gd name="T54" fmla="*/ 2147483647 w 80"/>
                <a:gd name="T55" fmla="*/ 2147483647 h 340"/>
                <a:gd name="T56" fmla="*/ 0 w 80"/>
                <a:gd name="T57" fmla="*/ 2147483647 h 340"/>
                <a:gd name="T58" fmla="*/ 0 w 80"/>
                <a:gd name="T59" fmla="*/ 2147483647 h 340"/>
                <a:gd name="T60" fmla="*/ 0 w 80"/>
                <a:gd name="T61" fmla="*/ 2147483647 h 340"/>
                <a:gd name="T62" fmla="*/ 2147483647 w 80"/>
                <a:gd name="T63" fmla="*/ 2147483647 h 340"/>
                <a:gd name="T64" fmla="*/ 2147483647 w 80"/>
                <a:gd name="T65" fmla="*/ 2147483647 h 340"/>
                <a:gd name="T66" fmla="*/ 2147483647 w 80"/>
                <a:gd name="T67" fmla="*/ 2147483647 h 34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80"/>
                <a:gd name="T103" fmla="*/ 0 h 340"/>
                <a:gd name="T104" fmla="*/ 80 w 80"/>
                <a:gd name="T105" fmla="*/ 340 h 34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80" h="340">
                  <a:moveTo>
                    <a:pt x="58" y="38"/>
                  </a:moveTo>
                  <a:lnTo>
                    <a:pt x="58" y="38"/>
                  </a:lnTo>
                  <a:lnTo>
                    <a:pt x="58" y="36"/>
                  </a:lnTo>
                  <a:lnTo>
                    <a:pt x="62" y="34"/>
                  </a:lnTo>
                  <a:lnTo>
                    <a:pt x="66" y="30"/>
                  </a:lnTo>
                  <a:lnTo>
                    <a:pt x="66" y="26"/>
                  </a:lnTo>
                  <a:lnTo>
                    <a:pt x="64" y="22"/>
                  </a:lnTo>
                  <a:lnTo>
                    <a:pt x="62" y="14"/>
                  </a:lnTo>
                  <a:lnTo>
                    <a:pt x="60" y="8"/>
                  </a:lnTo>
                  <a:lnTo>
                    <a:pt x="56" y="2"/>
                  </a:lnTo>
                  <a:lnTo>
                    <a:pt x="52" y="0"/>
                  </a:lnTo>
                  <a:lnTo>
                    <a:pt x="48" y="0"/>
                  </a:lnTo>
                  <a:lnTo>
                    <a:pt x="46" y="2"/>
                  </a:lnTo>
                  <a:lnTo>
                    <a:pt x="40" y="6"/>
                  </a:lnTo>
                  <a:lnTo>
                    <a:pt x="36" y="14"/>
                  </a:lnTo>
                  <a:lnTo>
                    <a:pt x="34" y="18"/>
                  </a:lnTo>
                  <a:lnTo>
                    <a:pt x="32" y="22"/>
                  </a:lnTo>
                  <a:lnTo>
                    <a:pt x="36" y="30"/>
                  </a:lnTo>
                  <a:lnTo>
                    <a:pt x="40" y="36"/>
                  </a:lnTo>
                  <a:lnTo>
                    <a:pt x="16" y="112"/>
                  </a:lnTo>
                  <a:lnTo>
                    <a:pt x="4" y="158"/>
                  </a:lnTo>
                  <a:lnTo>
                    <a:pt x="0" y="176"/>
                  </a:lnTo>
                  <a:lnTo>
                    <a:pt x="0" y="188"/>
                  </a:lnTo>
                  <a:lnTo>
                    <a:pt x="28" y="340"/>
                  </a:lnTo>
                  <a:lnTo>
                    <a:pt x="80" y="174"/>
                  </a:lnTo>
                  <a:lnTo>
                    <a:pt x="58" y="38"/>
                  </a:lnTo>
                  <a:close/>
                </a:path>
              </a:pathLst>
            </a:custGeom>
            <a:solidFill>
              <a:srgbClr val="000000"/>
            </a:solidFill>
            <a:ln w="9525">
              <a:noFill/>
              <a:round/>
              <a:headEnd/>
              <a:tailEnd/>
            </a:ln>
          </p:spPr>
          <p:txBody>
            <a:bodyPr/>
            <a:lstStyle/>
            <a:p>
              <a:endParaRPr lang="ja-JP" altLang="en-US" sz="2300" dirty="0"/>
            </a:p>
          </p:txBody>
        </p:sp>
      </p:grpSp>
      <p:sp>
        <p:nvSpPr>
          <p:cNvPr id="806" name="フリーフォーム 805"/>
          <p:cNvSpPr/>
          <p:nvPr/>
        </p:nvSpPr>
        <p:spPr bwMode="auto">
          <a:xfrm>
            <a:off x="7852731" y="3201006"/>
            <a:ext cx="1096346" cy="0"/>
          </a:xfrm>
          <a:custGeom>
            <a:avLst/>
            <a:gdLst>
              <a:gd name="connsiteX0" fmla="*/ 0 w 1571625"/>
              <a:gd name="connsiteY0" fmla="*/ 0 h 0"/>
              <a:gd name="connsiteX1" fmla="*/ 1571625 w 1571625"/>
              <a:gd name="connsiteY1" fmla="*/ 0 h 0"/>
            </a:gdLst>
            <a:ahLst/>
            <a:cxnLst>
              <a:cxn ang="0">
                <a:pos x="connsiteX0" y="connsiteY0"/>
              </a:cxn>
              <a:cxn ang="0">
                <a:pos x="connsiteX1" y="connsiteY1"/>
              </a:cxn>
            </a:cxnLst>
            <a:rect l="l" t="t" r="r" b="b"/>
            <a:pathLst>
              <a:path w="1571625">
                <a:moveTo>
                  <a:pt x="0" y="0"/>
                </a:moveTo>
                <a:lnTo>
                  <a:pt x="1571625" y="0"/>
                </a:lnTo>
              </a:path>
            </a:pathLst>
          </a:custGeom>
          <a:noFill/>
          <a:ln w="9525">
            <a:solidFill>
              <a:schemeClr val="tx1"/>
            </a:solidFill>
            <a:headEnd type="oval" w="sm" len="sm"/>
            <a:tailEnd type="oval" w="sm" len="sm"/>
          </a:ln>
        </p:spPr>
        <p:style>
          <a:lnRef idx="2">
            <a:schemeClr val="accent1">
              <a:shade val="50000"/>
            </a:schemeClr>
          </a:lnRef>
          <a:fillRef idx="1">
            <a:schemeClr val="accent1"/>
          </a:fillRef>
          <a:effectRef idx="0">
            <a:schemeClr val="accent1"/>
          </a:effectRef>
          <a:fontRef idx="minor">
            <a:schemeClr val="lt1"/>
          </a:fontRef>
        </p:style>
        <p:txBody>
          <a:bodyPr lIns="65306" tIns="32653" rIns="65306" bIns="32653" anchor="ctr"/>
          <a:lstStyle/>
          <a:p>
            <a:pPr algn="ctr">
              <a:defRPr/>
            </a:pPr>
            <a:endParaRPr lang="ja-JP" altLang="en-US" sz="2300" dirty="0">
              <a:solidFill>
                <a:prstClr val="white"/>
              </a:solidFill>
            </a:endParaRPr>
          </a:p>
        </p:txBody>
      </p:sp>
      <p:sp>
        <p:nvSpPr>
          <p:cNvPr id="807" name="フリーフォーム 806"/>
          <p:cNvSpPr/>
          <p:nvPr/>
        </p:nvSpPr>
        <p:spPr bwMode="auto">
          <a:xfrm flipV="1">
            <a:off x="7935193" y="3075285"/>
            <a:ext cx="931421" cy="28389"/>
          </a:xfrm>
          <a:custGeom>
            <a:avLst/>
            <a:gdLst>
              <a:gd name="connsiteX0" fmla="*/ 0 w 1228725"/>
              <a:gd name="connsiteY0" fmla="*/ 0 h 0"/>
              <a:gd name="connsiteX1" fmla="*/ 1228725 w 1228725"/>
              <a:gd name="connsiteY1" fmla="*/ 0 h 0"/>
            </a:gdLst>
            <a:ahLst/>
            <a:cxnLst>
              <a:cxn ang="0">
                <a:pos x="connsiteX0" y="connsiteY0"/>
              </a:cxn>
              <a:cxn ang="0">
                <a:pos x="connsiteX1" y="connsiteY1"/>
              </a:cxn>
            </a:cxnLst>
            <a:rect l="l" t="t" r="r" b="b"/>
            <a:pathLst>
              <a:path w="1228725">
                <a:moveTo>
                  <a:pt x="0" y="0"/>
                </a:moveTo>
                <a:lnTo>
                  <a:pt x="1228725" y="0"/>
                </a:lnTo>
              </a:path>
            </a:pathLst>
          </a:custGeom>
          <a:noFill/>
          <a:ln w="9525">
            <a:solidFill>
              <a:schemeClr val="tx1"/>
            </a:solidFill>
            <a:headEnd type="oval" w="sm" len="sm"/>
            <a:tailEnd type="oval" w="sm" len="sm"/>
          </a:ln>
        </p:spPr>
        <p:style>
          <a:lnRef idx="2">
            <a:schemeClr val="accent1">
              <a:shade val="50000"/>
            </a:schemeClr>
          </a:lnRef>
          <a:fillRef idx="1">
            <a:schemeClr val="accent1"/>
          </a:fillRef>
          <a:effectRef idx="0">
            <a:schemeClr val="accent1"/>
          </a:effectRef>
          <a:fontRef idx="minor">
            <a:schemeClr val="lt1"/>
          </a:fontRef>
        </p:style>
        <p:txBody>
          <a:bodyPr lIns="65306" tIns="32653" rIns="65306" bIns="32653" anchor="ctr"/>
          <a:lstStyle/>
          <a:p>
            <a:pPr algn="ctr">
              <a:defRPr/>
            </a:pPr>
            <a:endParaRPr lang="ja-JP" altLang="en-US" sz="2300" dirty="0">
              <a:solidFill>
                <a:prstClr val="white"/>
              </a:solidFill>
            </a:endParaRPr>
          </a:p>
        </p:txBody>
      </p:sp>
      <p:sp>
        <p:nvSpPr>
          <p:cNvPr id="808" name="テキスト ボックス 27"/>
          <p:cNvSpPr txBox="1">
            <a:spLocks noChangeArrowheads="1"/>
          </p:cNvSpPr>
          <p:nvPr/>
        </p:nvSpPr>
        <p:spPr bwMode="auto">
          <a:xfrm>
            <a:off x="8175922" y="2978446"/>
            <a:ext cx="449964" cy="158277"/>
          </a:xfrm>
          <a:prstGeom prst="rect">
            <a:avLst/>
          </a:prstGeom>
          <a:noFill/>
          <a:ln w="9525">
            <a:noFill/>
            <a:miter lim="800000"/>
            <a:headEnd/>
            <a:tailEnd/>
          </a:ln>
        </p:spPr>
        <p:txBody>
          <a:bodyPr lIns="65306" tIns="32653" rIns="65306" bIns="32653">
            <a:spAutoFit/>
          </a:bodyPr>
          <a:lstStyle/>
          <a:p>
            <a:pPr algn="ctr"/>
            <a:r>
              <a:rPr lang="en-US" altLang="ja-JP" sz="600" dirty="0">
                <a:solidFill>
                  <a:srgbClr val="000000"/>
                </a:solidFill>
                <a:latin typeface="HG丸ｺﾞｼｯｸM-PRO" pitchFamily="50" charset="-128"/>
                <a:ea typeface="HG丸ｺﾞｼｯｸM-PRO" pitchFamily="50" charset="-128"/>
              </a:rPr>
              <a:t>44m</a:t>
            </a:r>
            <a:endParaRPr lang="ja-JP" altLang="en-US" sz="600" dirty="0">
              <a:solidFill>
                <a:srgbClr val="000000"/>
              </a:solidFill>
              <a:latin typeface="HG丸ｺﾞｼｯｸM-PRO" pitchFamily="50" charset="-128"/>
              <a:ea typeface="HG丸ｺﾞｼｯｸM-PRO" pitchFamily="50" charset="-128"/>
            </a:endParaRPr>
          </a:p>
        </p:txBody>
      </p:sp>
      <p:sp>
        <p:nvSpPr>
          <p:cNvPr id="809" name="テキスト ボックス 141"/>
          <p:cNvSpPr txBox="1">
            <a:spLocks noChangeArrowheads="1"/>
          </p:cNvSpPr>
          <p:nvPr/>
        </p:nvSpPr>
        <p:spPr bwMode="auto">
          <a:xfrm>
            <a:off x="8179648" y="3076875"/>
            <a:ext cx="442510" cy="158277"/>
          </a:xfrm>
          <a:prstGeom prst="rect">
            <a:avLst/>
          </a:prstGeom>
          <a:noFill/>
          <a:ln w="9525">
            <a:noFill/>
            <a:miter lim="800000"/>
            <a:headEnd/>
            <a:tailEnd/>
          </a:ln>
        </p:spPr>
        <p:txBody>
          <a:bodyPr lIns="65306" tIns="32653" rIns="65306" bIns="32653">
            <a:spAutoFit/>
          </a:bodyPr>
          <a:lstStyle/>
          <a:p>
            <a:pPr algn="ctr"/>
            <a:r>
              <a:rPr lang="en-US" altLang="ja-JP" sz="600" dirty="0">
                <a:solidFill>
                  <a:srgbClr val="000000"/>
                </a:solidFill>
                <a:latin typeface="HG丸ｺﾞｼｯｸM-PRO" pitchFamily="50" charset="-128"/>
                <a:ea typeface="HG丸ｺﾞｼｯｸM-PRO" pitchFamily="50" charset="-128"/>
              </a:rPr>
              <a:t>52m</a:t>
            </a:r>
            <a:endParaRPr lang="ja-JP" altLang="en-US" sz="600" dirty="0">
              <a:solidFill>
                <a:srgbClr val="000000"/>
              </a:solidFill>
              <a:latin typeface="HG丸ｺﾞｼｯｸM-PRO" pitchFamily="50" charset="-128"/>
              <a:ea typeface="HG丸ｺﾞｼｯｸM-PRO" pitchFamily="50" charset="-128"/>
            </a:endParaRPr>
          </a:p>
        </p:txBody>
      </p:sp>
      <p:sp>
        <p:nvSpPr>
          <p:cNvPr id="810" name="フリーフォーム 809"/>
          <p:cNvSpPr/>
          <p:nvPr/>
        </p:nvSpPr>
        <p:spPr bwMode="auto">
          <a:xfrm flipV="1">
            <a:off x="7864627" y="1914050"/>
            <a:ext cx="125721" cy="28388"/>
          </a:xfrm>
          <a:custGeom>
            <a:avLst/>
            <a:gdLst>
              <a:gd name="connsiteX0" fmla="*/ 0 w 1571625"/>
              <a:gd name="connsiteY0" fmla="*/ 0 h 0"/>
              <a:gd name="connsiteX1" fmla="*/ 1571625 w 1571625"/>
              <a:gd name="connsiteY1" fmla="*/ 0 h 0"/>
            </a:gdLst>
            <a:ahLst/>
            <a:cxnLst>
              <a:cxn ang="0">
                <a:pos x="connsiteX0" y="connsiteY0"/>
              </a:cxn>
              <a:cxn ang="0">
                <a:pos x="connsiteX1" y="connsiteY1"/>
              </a:cxn>
            </a:cxnLst>
            <a:rect l="l" t="t" r="r" b="b"/>
            <a:pathLst>
              <a:path w="1571625">
                <a:moveTo>
                  <a:pt x="0" y="0"/>
                </a:moveTo>
                <a:lnTo>
                  <a:pt x="1571625" y="0"/>
                </a:lnTo>
              </a:path>
            </a:pathLst>
          </a:custGeom>
          <a:noFill/>
          <a:ln w="9525">
            <a:solidFill>
              <a:schemeClr val="tx1"/>
            </a:solidFill>
            <a:headEnd type="none" w="sm" len="sm"/>
            <a:tailEnd type="none" w="sm" len="sm"/>
          </a:ln>
        </p:spPr>
        <p:style>
          <a:lnRef idx="2">
            <a:schemeClr val="accent1">
              <a:shade val="50000"/>
            </a:schemeClr>
          </a:lnRef>
          <a:fillRef idx="1">
            <a:schemeClr val="accent1"/>
          </a:fillRef>
          <a:effectRef idx="0">
            <a:schemeClr val="accent1"/>
          </a:effectRef>
          <a:fontRef idx="minor">
            <a:schemeClr val="lt1"/>
          </a:fontRef>
        </p:style>
        <p:txBody>
          <a:bodyPr lIns="65306" tIns="32653" rIns="65306" bIns="32653" anchor="ctr"/>
          <a:lstStyle/>
          <a:p>
            <a:pPr algn="ctr">
              <a:defRPr/>
            </a:pPr>
            <a:endParaRPr lang="ja-JP" altLang="en-US" sz="2300" dirty="0">
              <a:solidFill>
                <a:prstClr val="white"/>
              </a:solidFill>
            </a:endParaRPr>
          </a:p>
        </p:txBody>
      </p:sp>
      <p:grpSp>
        <p:nvGrpSpPr>
          <p:cNvPr id="5" name="グループ化 735"/>
          <p:cNvGrpSpPr>
            <a:grpSpLocks/>
          </p:cNvGrpSpPr>
          <p:nvPr/>
        </p:nvGrpSpPr>
        <p:grpSpPr bwMode="auto">
          <a:xfrm>
            <a:off x="7934602" y="1942386"/>
            <a:ext cx="961232" cy="1181774"/>
            <a:chOff x="2299268" y="3068959"/>
            <a:chExt cx="1638127" cy="1991197"/>
          </a:xfrm>
        </p:grpSpPr>
        <p:sp>
          <p:nvSpPr>
            <p:cNvPr id="812" name="フリーフォーム 811"/>
            <p:cNvSpPr/>
            <p:nvPr/>
          </p:nvSpPr>
          <p:spPr bwMode="auto">
            <a:xfrm>
              <a:off x="3887138" y="3069047"/>
              <a:ext cx="50684" cy="1990757"/>
            </a:xfrm>
            <a:custGeom>
              <a:avLst/>
              <a:gdLst>
                <a:gd name="connsiteX0" fmla="*/ 0 w 0"/>
                <a:gd name="connsiteY0" fmla="*/ 0 h 460375"/>
                <a:gd name="connsiteX1" fmla="*/ 0 w 0"/>
                <a:gd name="connsiteY1" fmla="*/ 460375 h 460375"/>
              </a:gdLst>
              <a:ahLst/>
              <a:cxnLst>
                <a:cxn ang="0">
                  <a:pos x="connsiteX0" y="connsiteY0"/>
                </a:cxn>
                <a:cxn ang="0">
                  <a:pos x="connsiteX1" y="connsiteY1"/>
                </a:cxn>
              </a:cxnLst>
              <a:rect l="l" t="t" r="r" b="b"/>
              <a:pathLst>
                <a:path h="460375">
                  <a:moveTo>
                    <a:pt x="0" y="0"/>
                  </a:moveTo>
                  <a:lnTo>
                    <a:pt x="0" y="460375"/>
                  </a:lnTo>
                </a:path>
              </a:pathLst>
            </a:custGeom>
            <a:noFill/>
            <a:ln w="9525">
              <a:solidFill>
                <a:schemeClr val="tx1"/>
              </a:solidFill>
              <a:prstDash val="dashDot"/>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2300" dirty="0">
                <a:solidFill>
                  <a:prstClr val="white"/>
                </a:solidFill>
              </a:endParaRPr>
            </a:p>
          </p:txBody>
        </p:sp>
        <p:sp>
          <p:nvSpPr>
            <p:cNvPr id="813" name="フリーフォーム 812"/>
            <p:cNvSpPr/>
            <p:nvPr/>
          </p:nvSpPr>
          <p:spPr bwMode="auto">
            <a:xfrm>
              <a:off x="2299815" y="3069047"/>
              <a:ext cx="50684" cy="1990757"/>
            </a:xfrm>
            <a:custGeom>
              <a:avLst/>
              <a:gdLst>
                <a:gd name="connsiteX0" fmla="*/ 0 w 0"/>
                <a:gd name="connsiteY0" fmla="*/ 0 h 460375"/>
                <a:gd name="connsiteX1" fmla="*/ 0 w 0"/>
                <a:gd name="connsiteY1" fmla="*/ 460375 h 460375"/>
              </a:gdLst>
              <a:ahLst/>
              <a:cxnLst>
                <a:cxn ang="0">
                  <a:pos x="connsiteX0" y="connsiteY0"/>
                </a:cxn>
                <a:cxn ang="0">
                  <a:pos x="connsiteX1" y="connsiteY1"/>
                </a:cxn>
              </a:cxnLst>
              <a:rect l="l" t="t" r="r" b="b"/>
              <a:pathLst>
                <a:path h="460375">
                  <a:moveTo>
                    <a:pt x="0" y="0"/>
                  </a:moveTo>
                  <a:lnTo>
                    <a:pt x="0" y="460375"/>
                  </a:lnTo>
                </a:path>
              </a:pathLst>
            </a:custGeom>
            <a:noFill/>
            <a:ln w="9525">
              <a:solidFill>
                <a:schemeClr val="tx1"/>
              </a:solidFill>
              <a:prstDash val="dashDot"/>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2300" dirty="0">
                <a:solidFill>
                  <a:prstClr val="white"/>
                </a:solidFill>
              </a:endParaRPr>
            </a:p>
          </p:txBody>
        </p:sp>
      </p:grpSp>
      <p:sp>
        <p:nvSpPr>
          <p:cNvPr id="814" name="フリーフォーム 813"/>
          <p:cNvSpPr/>
          <p:nvPr/>
        </p:nvSpPr>
        <p:spPr bwMode="auto">
          <a:xfrm flipV="1">
            <a:off x="8866344" y="2439917"/>
            <a:ext cx="85167" cy="29741"/>
          </a:xfrm>
          <a:custGeom>
            <a:avLst/>
            <a:gdLst>
              <a:gd name="connsiteX0" fmla="*/ 0 w 1228725"/>
              <a:gd name="connsiteY0" fmla="*/ 0 h 0"/>
              <a:gd name="connsiteX1" fmla="*/ 1228725 w 1228725"/>
              <a:gd name="connsiteY1" fmla="*/ 0 h 0"/>
            </a:gdLst>
            <a:ahLst/>
            <a:cxnLst>
              <a:cxn ang="0">
                <a:pos x="connsiteX0" y="connsiteY0"/>
              </a:cxn>
              <a:cxn ang="0">
                <a:pos x="connsiteX1" y="connsiteY1"/>
              </a:cxn>
            </a:cxnLst>
            <a:rect l="l" t="t" r="r" b="b"/>
            <a:pathLst>
              <a:path w="1228725">
                <a:moveTo>
                  <a:pt x="0" y="0"/>
                </a:moveTo>
                <a:lnTo>
                  <a:pt x="1228725" y="0"/>
                </a:lnTo>
              </a:path>
            </a:pathLst>
          </a:custGeom>
          <a:noFill/>
          <a:ln w="9525">
            <a:solidFill>
              <a:schemeClr val="tx1"/>
            </a:solidFill>
            <a:headEnd type="oval" w="sm" len="sm"/>
            <a:tailEnd type="oval" w="sm" len="sm"/>
          </a:ln>
        </p:spPr>
        <p:style>
          <a:lnRef idx="2">
            <a:schemeClr val="accent1">
              <a:shade val="50000"/>
            </a:schemeClr>
          </a:lnRef>
          <a:fillRef idx="1">
            <a:schemeClr val="accent1"/>
          </a:fillRef>
          <a:effectRef idx="0">
            <a:schemeClr val="accent1"/>
          </a:effectRef>
          <a:fontRef idx="minor">
            <a:schemeClr val="lt1"/>
          </a:fontRef>
        </p:style>
        <p:txBody>
          <a:bodyPr lIns="65306" tIns="32653" rIns="65306" bIns="32653" anchor="ctr"/>
          <a:lstStyle/>
          <a:p>
            <a:pPr algn="ctr">
              <a:defRPr/>
            </a:pPr>
            <a:endParaRPr lang="ja-JP" altLang="en-US" sz="2300" dirty="0">
              <a:solidFill>
                <a:prstClr val="white"/>
              </a:solidFill>
            </a:endParaRPr>
          </a:p>
        </p:txBody>
      </p:sp>
      <p:sp>
        <p:nvSpPr>
          <p:cNvPr id="815" name="テキスト ボックス 27"/>
          <p:cNvSpPr txBox="1">
            <a:spLocks noChangeArrowheads="1"/>
          </p:cNvSpPr>
          <p:nvPr/>
        </p:nvSpPr>
        <p:spPr bwMode="auto">
          <a:xfrm>
            <a:off x="8601568" y="2378398"/>
            <a:ext cx="359649" cy="158277"/>
          </a:xfrm>
          <a:prstGeom prst="rect">
            <a:avLst/>
          </a:prstGeom>
          <a:noFill/>
          <a:ln w="9525">
            <a:noFill/>
            <a:miter lim="800000"/>
            <a:headEnd/>
            <a:tailEnd/>
          </a:ln>
        </p:spPr>
        <p:txBody>
          <a:bodyPr lIns="65306" tIns="32653" rIns="65306" bIns="32653">
            <a:spAutoFit/>
          </a:bodyPr>
          <a:lstStyle/>
          <a:p>
            <a:pPr algn="ctr"/>
            <a:r>
              <a:rPr lang="en-US" altLang="ja-JP" sz="600" dirty="0">
                <a:solidFill>
                  <a:srgbClr val="000000"/>
                </a:solidFill>
                <a:latin typeface="HG丸ｺﾞｼｯｸM-PRO" pitchFamily="50" charset="-128"/>
                <a:ea typeface="HG丸ｺﾞｼｯｸM-PRO" pitchFamily="50" charset="-128"/>
              </a:rPr>
              <a:t>4m</a:t>
            </a:r>
            <a:endParaRPr lang="ja-JP" altLang="en-US" sz="600" dirty="0">
              <a:solidFill>
                <a:srgbClr val="000000"/>
              </a:solidFill>
              <a:latin typeface="HG丸ｺﾞｼｯｸM-PRO" pitchFamily="50" charset="-128"/>
              <a:ea typeface="HG丸ｺﾞｼｯｸM-PRO" pitchFamily="50" charset="-128"/>
            </a:endParaRPr>
          </a:p>
        </p:txBody>
      </p:sp>
      <p:sp>
        <p:nvSpPr>
          <p:cNvPr id="816" name="フリーフォーム 815"/>
          <p:cNvSpPr/>
          <p:nvPr/>
        </p:nvSpPr>
        <p:spPr bwMode="auto">
          <a:xfrm flipV="1">
            <a:off x="7851108" y="2439917"/>
            <a:ext cx="85166" cy="29741"/>
          </a:xfrm>
          <a:custGeom>
            <a:avLst/>
            <a:gdLst>
              <a:gd name="connsiteX0" fmla="*/ 0 w 1228725"/>
              <a:gd name="connsiteY0" fmla="*/ 0 h 0"/>
              <a:gd name="connsiteX1" fmla="*/ 1228725 w 1228725"/>
              <a:gd name="connsiteY1" fmla="*/ 0 h 0"/>
            </a:gdLst>
            <a:ahLst/>
            <a:cxnLst>
              <a:cxn ang="0">
                <a:pos x="connsiteX0" y="connsiteY0"/>
              </a:cxn>
              <a:cxn ang="0">
                <a:pos x="connsiteX1" y="connsiteY1"/>
              </a:cxn>
            </a:cxnLst>
            <a:rect l="l" t="t" r="r" b="b"/>
            <a:pathLst>
              <a:path w="1228725">
                <a:moveTo>
                  <a:pt x="0" y="0"/>
                </a:moveTo>
                <a:lnTo>
                  <a:pt x="1228725" y="0"/>
                </a:lnTo>
              </a:path>
            </a:pathLst>
          </a:custGeom>
          <a:noFill/>
          <a:ln w="9525">
            <a:solidFill>
              <a:schemeClr val="tx1"/>
            </a:solidFill>
            <a:headEnd type="oval" w="sm" len="sm"/>
            <a:tailEnd type="oval" w="sm" len="sm"/>
          </a:ln>
        </p:spPr>
        <p:style>
          <a:lnRef idx="2">
            <a:schemeClr val="accent1">
              <a:shade val="50000"/>
            </a:schemeClr>
          </a:lnRef>
          <a:fillRef idx="1">
            <a:schemeClr val="accent1"/>
          </a:fillRef>
          <a:effectRef idx="0">
            <a:schemeClr val="accent1"/>
          </a:effectRef>
          <a:fontRef idx="minor">
            <a:schemeClr val="lt1"/>
          </a:fontRef>
        </p:style>
        <p:txBody>
          <a:bodyPr lIns="65306" tIns="32653" rIns="65306" bIns="32653" anchor="ctr"/>
          <a:lstStyle/>
          <a:p>
            <a:pPr algn="ctr">
              <a:defRPr/>
            </a:pPr>
            <a:endParaRPr lang="ja-JP" altLang="en-US" sz="2300" dirty="0">
              <a:solidFill>
                <a:prstClr val="white"/>
              </a:solidFill>
            </a:endParaRPr>
          </a:p>
        </p:txBody>
      </p:sp>
      <p:sp>
        <p:nvSpPr>
          <p:cNvPr id="817" name="テキスト ボックス 27"/>
          <p:cNvSpPr txBox="1">
            <a:spLocks noChangeArrowheads="1"/>
          </p:cNvSpPr>
          <p:nvPr/>
        </p:nvSpPr>
        <p:spPr bwMode="auto">
          <a:xfrm>
            <a:off x="7840665" y="2378398"/>
            <a:ext cx="377534" cy="158277"/>
          </a:xfrm>
          <a:prstGeom prst="rect">
            <a:avLst/>
          </a:prstGeom>
          <a:noFill/>
          <a:ln w="9525">
            <a:noFill/>
            <a:miter lim="800000"/>
            <a:headEnd/>
            <a:tailEnd/>
          </a:ln>
        </p:spPr>
        <p:txBody>
          <a:bodyPr lIns="65306" tIns="32653" rIns="65306" bIns="32653">
            <a:spAutoFit/>
          </a:bodyPr>
          <a:lstStyle/>
          <a:p>
            <a:pPr algn="ctr"/>
            <a:r>
              <a:rPr lang="en-US" altLang="ja-JP" sz="600" dirty="0">
                <a:solidFill>
                  <a:srgbClr val="000000"/>
                </a:solidFill>
                <a:latin typeface="HG丸ｺﾞｼｯｸM-PRO" pitchFamily="50" charset="-128"/>
                <a:ea typeface="HG丸ｺﾞｼｯｸM-PRO" pitchFamily="50" charset="-128"/>
              </a:rPr>
              <a:t>4m</a:t>
            </a:r>
            <a:endParaRPr lang="ja-JP" altLang="en-US" sz="600" dirty="0">
              <a:solidFill>
                <a:srgbClr val="000000"/>
              </a:solidFill>
              <a:latin typeface="HG丸ｺﾞｼｯｸM-PRO" pitchFamily="50" charset="-128"/>
              <a:ea typeface="HG丸ｺﾞｼｯｸM-PRO" pitchFamily="50" charset="-128"/>
            </a:endParaRPr>
          </a:p>
        </p:txBody>
      </p:sp>
      <p:sp>
        <p:nvSpPr>
          <p:cNvPr id="818" name="フリーフォーム 817"/>
          <p:cNvSpPr/>
          <p:nvPr/>
        </p:nvSpPr>
        <p:spPr bwMode="auto">
          <a:xfrm flipV="1">
            <a:off x="7757831" y="1984345"/>
            <a:ext cx="89221" cy="33796"/>
          </a:xfrm>
          <a:custGeom>
            <a:avLst/>
            <a:gdLst>
              <a:gd name="connsiteX0" fmla="*/ 0 w 1571625"/>
              <a:gd name="connsiteY0" fmla="*/ 0 h 0"/>
              <a:gd name="connsiteX1" fmla="*/ 1571625 w 1571625"/>
              <a:gd name="connsiteY1" fmla="*/ 0 h 0"/>
            </a:gdLst>
            <a:ahLst/>
            <a:cxnLst>
              <a:cxn ang="0">
                <a:pos x="connsiteX0" y="connsiteY0"/>
              </a:cxn>
              <a:cxn ang="0">
                <a:pos x="connsiteX1" y="connsiteY1"/>
              </a:cxn>
            </a:cxnLst>
            <a:rect l="l" t="t" r="r" b="b"/>
            <a:pathLst>
              <a:path w="1571625">
                <a:moveTo>
                  <a:pt x="0" y="0"/>
                </a:moveTo>
                <a:lnTo>
                  <a:pt x="1571625" y="0"/>
                </a:lnTo>
              </a:path>
            </a:pathLst>
          </a:custGeom>
          <a:noFill/>
          <a:ln w="9525">
            <a:solidFill>
              <a:schemeClr val="tx1"/>
            </a:solidFill>
            <a:headEnd type="oval" w="sm" len="sm"/>
            <a:tailEnd type="oval" w="sm" len="sm"/>
          </a:ln>
        </p:spPr>
        <p:style>
          <a:lnRef idx="2">
            <a:schemeClr val="accent1">
              <a:shade val="50000"/>
            </a:schemeClr>
          </a:lnRef>
          <a:fillRef idx="1">
            <a:schemeClr val="accent1"/>
          </a:fillRef>
          <a:effectRef idx="0">
            <a:schemeClr val="accent1"/>
          </a:effectRef>
          <a:fontRef idx="minor">
            <a:schemeClr val="lt1"/>
          </a:fontRef>
        </p:style>
        <p:txBody>
          <a:bodyPr lIns="65306" tIns="32653" rIns="65306" bIns="32653" anchor="ctr"/>
          <a:lstStyle/>
          <a:p>
            <a:pPr algn="ctr">
              <a:defRPr/>
            </a:pPr>
            <a:endParaRPr lang="ja-JP" altLang="en-US" sz="2300" dirty="0">
              <a:solidFill>
                <a:prstClr val="white"/>
              </a:solidFill>
            </a:endParaRPr>
          </a:p>
        </p:txBody>
      </p:sp>
      <p:grpSp>
        <p:nvGrpSpPr>
          <p:cNvPr id="6" name="グループ化 741"/>
          <p:cNvGrpSpPr>
            <a:grpSpLocks noChangeAspect="1"/>
          </p:cNvGrpSpPr>
          <p:nvPr/>
        </p:nvGrpSpPr>
        <p:grpSpPr bwMode="auto">
          <a:xfrm>
            <a:off x="7978187" y="2957183"/>
            <a:ext cx="13930" cy="38049"/>
            <a:chOff x="9491663" y="3466966"/>
            <a:chExt cx="1009650" cy="2755900"/>
          </a:xfrm>
        </p:grpSpPr>
        <p:sp>
          <p:nvSpPr>
            <p:cNvPr id="820" name="Freeform 79"/>
            <p:cNvSpPr>
              <a:spLocks/>
            </p:cNvSpPr>
            <p:nvPr/>
          </p:nvSpPr>
          <p:spPr bwMode="auto">
            <a:xfrm>
              <a:off x="10221913" y="4962391"/>
              <a:ext cx="146050" cy="244475"/>
            </a:xfrm>
            <a:custGeom>
              <a:avLst/>
              <a:gdLst>
                <a:gd name="T0" fmla="*/ 2147483647 w 92"/>
                <a:gd name="T1" fmla="*/ 2147483647 h 154"/>
                <a:gd name="T2" fmla="*/ 2147483647 w 92"/>
                <a:gd name="T3" fmla="*/ 2147483647 h 154"/>
                <a:gd name="T4" fmla="*/ 2147483647 w 92"/>
                <a:gd name="T5" fmla="*/ 2147483647 h 154"/>
                <a:gd name="T6" fmla="*/ 2147483647 w 92"/>
                <a:gd name="T7" fmla="*/ 2147483647 h 154"/>
                <a:gd name="T8" fmla="*/ 2147483647 w 92"/>
                <a:gd name="T9" fmla="*/ 2147483647 h 154"/>
                <a:gd name="T10" fmla="*/ 2147483647 w 92"/>
                <a:gd name="T11" fmla="*/ 2147483647 h 154"/>
                <a:gd name="T12" fmla="*/ 2147483647 w 92"/>
                <a:gd name="T13" fmla="*/ 2147483647 h 154"/>
                <a:gd name="T14" fmla="*/ 2147483647 w 92"/>
                <a:gd name="T15" fmla="*/ 2147483647 h 154"/>
                <a:gd name="T16" fmla="*/ 2147483647 w 92"/>
                <a:gd name="T17" fmla="*/ 0 h 154"/>
                <a:gd name="T18" fmla="*/ 2147483647 w 92"/>
                <a:gd name="T19" fmla="*/ 2147483647 h 154"/>
                <a:gd name="T20" fmla="*/ 2147483647 w 92"/>
                <a:gd name="T21" fmla="*/ 2147483647 h 154"/>
                <a:gd name="T22" fmla="*/ 2147483647 w 92"/>
                <a:gd name="T23" fmla="*/ 2147483647 h 154"/>
                <a:gd name="T24" fmla="*/ 2147483647 w 92"/>
                <a:gd name="T25" fmla="*/ 2147483647 h 154"/>
                <a:gd name="T26" fmla="*/ 0 w 92"/>
                <a:gd name="T27" fmla="*/ 2147483647 h 154"/>
                <a:gd name="T28" fmla="*/ 2147483647 w 92"/>
                <a:gd name="T29" fmla="*/ 2147483647 h 154"/>
                <a:gd name="T30" fmla="*/ 2147483647 w 92"/>
                <a:gd name="T31" fmla="*/ 2147483647 h 154"/>
                <a:gd name="T32" fmla="*/ 2147483647 w 92"/>
                <a:gd name="T33" fmla="*/ 2147483647 h 154"/>
                <a:gd name="T34" fmla="*/ 2147483647 w 92"/>
                <a:gd name="T35" fmla="*/ 2147483647 h 154"/>
                <a:gd name="T36" fmla="*/ 2147483647 w 92"/>
                <a:gd name="T37" fmla="*/ 2147483647 h 154"/>
                <a:gd name="T38" fmla="*/ 2147483647 w 92"/>
                <a:gd name="T39" fmla="*/ 2147483647 h 154"/>
                <a:gd name="T40" fmla="*/ 2147483647 w 92"/>
                <a:gd name="T41" fmla="*/ 2147483647 h 154"/>
                <a:gd name="T42" fmla="*/ 2147483647 w 92"/>
                <a:gd name="T43" fmla="*/ 2147483647 h 15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92"/>
                <a:gd name="T67" fmla="*/ 0 h 154"/>
                <a:gd name="T68" fmla="*/ 92 w 92"/>
                <a:gd name="T69" fmla="*/ 154 h 15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92" h="154">
                  <a:moveTo>
                    <a:pt x="72" y="130"/>
                  </a:moveTo>
                  <a:lnTo>
                    <a:pt x="72" y="104"/>
                  </a:lnTo>
                  <a:lnTo>
                    <a:pt x="86" y="104"/>
                  </a:lnTo>
                  <a:lnTo>
                    <a:pt x="86" y="86"/>
                  </a:lnTo>
                  <a:lnTo>
                    <a:pt x="72" y="60"/>
                  </a:lnTo>
                  <a:lnTo>
                    <a:pt x="72" y="44"/>
                  </a:lnTo>
                  <a:lnTo>
                    <a:pt x="66" y="18"/>
                  </a:lnTo>
                  <a:lnTo>
                    <a:pt x="52" y="18"/>
                  </a:lnTo>
                  <a:lnTo>
                    <a:pt x="40" y="0"/>
                  </a:lnTo>
                  <a:lnTo>
                    <a:pt x="46" y="18"/>
                  </a:lnTo>
                  <a:lnTo>
                    <a:pt x="52" y="60"/>
                  </a:lnTo>
                  <a:lnTo>
                    <a:pt x="40" y="52"/>
                  </a:lnTo>
                  <a:lnTo>
                    <a:pt x="20" y="36"/>
                  </a:lnTo>
                  <a:lnTo>
                    <a:pt x="0" y="36"/>
                  </a:lnTo>
                  <a:lnTo>
                    <a:pt x="14" y="52"/>
                  </a:lnTo>
                  <a:lnTo>
                    <a:pt x="26" y="70"/>
                  </a:lnTo>
                  <a:lnTo>
                    <a:pt x="52" y="104"/>
                  </a:lnTo>
                  <a:lnTo>
                    <a:pt x="66" y="138"/>
                  </a:lnTo>
                  <a:lnTo>
                    <a:pt x="80" y="138"/>
                  </a:lnTo>
                  <a:lnTo>
                    <a:pt x="92" y="154"/>
                  </a:lnTo>
                  <a:lnTo>
                    <a:pt x="92" y="146"/>
                  </a:lnTo>
                  <a:lnTo>
                    <a:pt x="72" y="130"/>
                  </a:lnTo>
                  <a:close/>
                </a:path>
              </a:pathLst>
            </a:custGeom>
            <a:solidFill>
              <a:srgbClr val="A1C6E7"/>
            </a:solidFill>
            <a:ln w="9525">
              <a:noFill/>
              <a:round/>
              <a:headEnd/>
              <a:tailEnd/>
            </a:ln>
          </p:spPr>
          <p:txBody>
            <a:bodyPr/>
            <a:lstStyle/>
            <a:p>
              <a:endParaRPr lang="ja-JP" altLang="en-US" sz="2300" dirty="0"/>
            </a:p>
          </p:txBody>
        </p:sp>
        <p:sp>
          <p:nvSpPr>
            <p:cNvPr id="821" name="Freeform 84"/>
            <p:cNvSpPr>
              <a:spLocks/>
            </p:cNvSpPr>
            <p:nvPr/>
          </p:nvSpPr>
          <p:spPr bwMode="auto">
            <a:xfrm>
              <a:off x="10482263" y="5140191"/>
              <a:ext cx="19050" cy="41275"/>
            </a:xfrm>
            <a:custGeom>
              <a:avLst/>
              <a:gdLst>
                <a:gd name="T0" fmla="*/ 2147483647 w 12"/>
                <a:gd name="T1" fmla="*/ 2147483647 h 26"/>
                <a:gd name="T2" fmla="*/ 2147483647 w 12"/>
                <a:gd name="T3" fmla="*/ 2147483647 h 26"/>
                <a:gd name="T4" fmla="*/ 2147483647 w 12"/>
                <a:gd name="T5" fmla="*/ 0 h 26"/>
                <a:gd name="T6" fmla="*/ 0 w 12"/>
                <a:gd name="T7" fmla="*/ 2147483647 h 26"/>
                <a:gd name="T8" fmla="*/ 2147483647 w 12"/>
                <a:gd name="T9" fmla="*/ 2147483647 h 26"/>
                <a:gd name="T10" fmla="*/ 0 60000 65536"/>
                <a:gd name="T11" fmla="*/ 0 60000 65536"/>
                <a:gd name="T12" fmla="*/ 0 60000 65536"/>
                <a:gd name="T13" fmla="*/ 0 60000 65536"/>
                <a:gd name="T14" fmla="*/ 0 60000 65536"/>
                <a:gd name="T15" fmla="*/ 0 w 12"/>
                <a:gd name="T16" fmla="*/ 0 h 26"/>
                <a:gd name="T17" fmla="*/ 12 w 12"/>
                <a:gd name="T18" fmla="*/ 26 h 26"/>
              </a:gdLst>
              <a:ahLst/>
              <a:cxnLst>
                <a:cxn ang="T10">
                  <a:pos x="T0" y="T1"/>
                </a:cxn>
                <a:cxn ang="T11">
                  <a:pos x="T2" y="T3"/>
                </a:cxn>
                <a:cxn ang="T12">
                  <a:pos x="T4" y="T5"/>
                </a:cxn>
                <a:cxn ang="T13">
                  <a:pos x="T6" y="T7"/>
                </a:cxn>
                <a:cxn ang="T14">
                  <a:pos x="T8" y="T9"/>
                </a:cxn>
              </a:cxnLst>
              <a:rect l="T15" t="T16" r="T17" b="T18"/>
              <a:pathLst>
                <a:path w="12" h="26">
                  <a:moveTo>
                    <a:pt x="6" y="26"/>
                  </a:moveTo>
                  <a:lnTo>
                    <a:pt x="6" y="18"/>
                  </a:lnTo>
                  <a:lnTo>
                    <a:pt x="12" y="0"/>
                  </a:lnTo>
                  <a:lnTo>
                    <a:pt x="0" y="18"/>
                  </a:lnTo>
                  <a:lnTo>
                    <a:pt x="6" y="26"/>
                  </a:lnTo>
                  <a:close/>
                </a:path>
              </a:pathLst>
            </a:custGeom>
            <a:solidFill>
              <a:srgbClr val="A1C6E7"/>
            </a:solidFill>
            <a:ln w="9525">
              <a:noFill/>
              <a:round/>
              <a:headEnd/>
              <a:tailEnd/>
            </a:ln>
          </p:spPr>
          <p:txBody>
            <a:bodyPr/>
            <a:lstStyle/>
            <a:p>
              <a:endParaRPr lang="ja-JP" altLang="en-US" sz="2300" dirty="0"/>
            </a:p>
          </p:txBody>
        </p:sp>
        <p:sp>
          <p:nvSpPr>
            <p:cNvPr id="822" name="Freeform 96"/>
            <p:cNvSpPr>
              <a:spLocks/>
            </p:cNvSpPr>
            <p:nvPr/>
          </p:nvSpPr>
          <p:spPr bwMode="auto">
            <a:xfrm>
              <a:off x="9602788" y="5330691"/>
              <a:ext cx="9525" cy="3175"/>
            </a:xfrm>
            <a:custGeom>
              <a:avLst/>
              <a:gdLst>
                <a:gd name="T0" fmla="*/ 0 w 6"/>
                <a:gd name="T1" fmla="*/ 0 h 2"/>
                <a:gd name="T2" fmla="*/ 0 w 6"/>
                <a:gd name="T3" fmla="*/ 2147483647 h 2"/>
                <a:gd name="T4" fmla="*/ 2147483647 w 6"/>
                <a:gd name="T5" fmla="*/ 0 h 2"/>
                <a:gd name="T6" fmla="*/ 0 w 6"/>
                <a:gd name="T7" fmla="*/ 0 h 2"/>
                <a:gd name="T8" fmla="*/ 0 60000 65536"/>
                <a:gd name="T9" fmla="*/ 0 60000 65536"/>
                <a:gd name="T10" fmla="*/ 0 60000 65536"/>
                <a:gd name="T11" fmla="*/ 0 60000 65536"/>
                <a:gd name="T12" fmla="*/ 0 w 6"/>
                <a:gd name="T13" fmla="*/ 0 h 2"/>
                <a:gd name="T14" fmla="*/ 6 w 6"/>
                <a:gd name="T15" fmla="*/ 2 h 2"/>
              </a:gdLst>
              <a:ahLst/>
              <a:cxnLst>
                <a:cxn ang="T8">
                  <a:pos x="T0" y="T1"/>
                </a:cxn>
                <a:cxn ang="T9">
                  <a:pos x="T2" y="T3"/>
                </a:cxn>
                <a:cxn ang="T10">
                  <a:pos x="T4" y="T5"/>
                </a:cxn>
                <a:cxn ang="T11">
                  <a:pos x="T6" y="T7"/>
                </a:cxn>
              </a:cxnLst>
              <a:rect l="T12" t="T13" r="T14" b="T15"/>
              <a:pathLst>
                <a:path w="6" h="2">
                  <a:moveTo>
                    <a:pt x="0" y="0"/>
                  </a:moveTo>
                  <a:lnTo>
                    <a:pt x="0" y="2"/>
                  </a:lnTo>
                  <a:lnTo>
                    <a:pt x="6" y="0"/>
                  </a:lnTo>
                  <a:lnTo>
                    <a:pt x="0" y="0"/>
                  </a:lnTo>
                  <a:close/>
                </a:path>
              </a:pathLst>
            </a:custGeom>
            <a:solidFill>
              <a:srgbClr val="A1C6E7"/>
            </a:solidFill>
            <a:ln w="9525">
              <a:noFill/>
              <a:round/>
              <a:headEnd/>
              <a:tailEnd/>
            </a:ln>
          </p:spPr>
          <p:txBody>
            <a:bodyPr/>
            <a:lstStyle/>
            <a:p>
              <a:endParaRPr lang="ja-JP" altLang="en-US" sz="2300" dirty="0"/>
            </a:p>
          </p:txBody>
        </p:sp>
        <p:sp>
          <p:nvSpPr>
            <p:cNvPr id="823" name="Line 105"/>
            <p:cNvSpPr>
              <a:spLocks noChangeShapeType="1"/>
            </p:cNvSpPr>
            <p:nvPr/>
          </p:nvSpPr>
          <p:spPr bwMode="auto">
            <a:xfrm>
              <a:off x="10161588" y="3841616"/>
              <a:ext cx="0" cy="0"/>
            </a:xfrm>
            <a:prstGeom prst="line">
              <a:avLst/>
            </a:prstGeom>
            <a:noFill/>
            <a:ln w="9525">
              <a:noFill/>
              <a:round/>
              <a:headEnd/>
              <a:tailEnd/>
            </a:ln>
          </p:spPr>
          <p:txBody>
            <a:bodyPr/>
            <a:lstStyle/>
            <a:p>
              <a:endParaRPr lang="ja-JP" altLang="en-US" sz="2300" dirty="0"/>
            </a:p>
          </p:txBody>
        </p:sp>
        <p:sp>
          <p:nvSpPr>
            <p:cNvPr id="824" name="Line 106"/>
            <p:cNvSpPr>
              <a:spLocks noChangeShapeType="1"/>
            </p:cNvSpPr>
            <p:nvPr/>
          </p:nvSpPr>
          <p:spPr bwMode="auto">
            <a:xfrm>
              <a:off x="10161588" y="3841616"/>
              <a:ext cx="0" cy="0"/>
            </a:xfrm>
            <a:prstGeom prst="line">
              <a:avLst/>
            </a:prstGeom>
            <a:noFill/>
            <a:ln w="9525">
              <a:noFill/>
              <a:round/>
              <a:headEnd/>
              <a:tailEnd/>
            </a:ln>
          </p:spPr>
          <p:txBody>
            <a:bodyPr/>
            <a:lstStyle/>
            <a:p>
              <a:endParaRPr lang="ja-JP" altLang="en-US" sz="2300" dirty="0"/>
            </a:p>
          </p:txBody>
        </p:sp>
        <p:sp>
          <p:nvSpPr>
            <p:cNvPr id="825" name="Freeform 122"/>
            <p:cNvSpPr>
              <a:spLocks/>
            </p:cNvSpPr>
            <p:nvPr/>
          </p:nvSpPr>
          <p:spPr bwMode="auto">
            <a:xfrm>
              <a:off x="9491663" y="3816216"/>
              <a:ext cx="996950" cy="2406650"/>
            </a:xfrm>
            <a:custGeom>
              <a:avLst/>
              <a:gdLst>
                <a:gd name="T0" fmla="*/ 2147483647 w 628"/>
                <a:gd name="T1" fmla="*/ 2147483647 h 1516"/>
                <a:gd name="T2" fmla="*/ 2147483647 w 628"/>
                <a:gd name="T3" fmla="*/ 2147483647 h 1516"/>
                <a:gd name="T4" fmla="*/ 2147483647 w 628"/>
                <a:gd name="T5" fmla="*/ 2147483647 h 1516"/>
                <a:gd name="T6" fmla="*/ 2147483647 w 628"/>
                <a:gd name="T7" fmla="*/ 2147483647 h 1516"/>
                <a:gd name="T8" fmla="*/ 2147483647 w 628"/>
                <a:gd name="T9" fmla="*/ 2147483647 h 1516"/>
                <a:gd name="T10" fmla="*/ 2147483647 w 628"/>
                <a:gd name="T11" fmla="*/ 2147483647 h 1516"/>
                <a:gd name="T12" fmla="*/ 2147483647 w 628"/>
                <a:gd name="T13" fmla="*/ 2147483647 h 1516"/>
                <a:gd name="T14" fmla="*/ 2147483647 w 628"/>
                <a:gd name="T15" fmla="*/ 2147483647 h 1516"/>
                <a:gd name="T16" fmla="*/ 2147483647 w 628"/>
                <a:gd name="T17" fmla="*/ 2147483647 h 1516"/>
                <a:gd name="T18" fmla="*/ 2147483647 w 628"/>
                <a:gd name="T19" fmla="*/ 2147483647 h 1516"/>
                <a:gd name="T20" fmla="*/ 2147483647 w 628"/>
                <a:gd name="T21" fmla="*/ 2147483647 h 1516"/>
                <a:gd name="T22" fmla="*/ 2147483647 w 628"/>
                <a:gd name="T23" fmla="*/ 2147483647 h 1516"/>
                <a:gd name="T24" fmla="*/ 2147483647 w 628"/>
                <a:gd name="T25" fmla="*/ 2147483647 h 1516"/>
                <a:gd name="T26" fmla="*/ 2147483647 w 628"/>
                <a:gd name="T27" fmla="*/ 2147483647 h 1516"/>
                <a:gd name="T28" fmla="*/ 2147483647 w 628"/>
                <a:gd name="T29" fmla="*/ 2147483647 h 1516"/>
                <a:gd name="T30" fmla="*/ 2147483647 w 628"/>
                <a:gd name="T31" fmla="*/ 2147483647 h 1516"/>
                <a:gd name="T32" fmla="*/ 2147483647 w 628"/>
                <a:gd name="T33" fmla="*/ 2147483647 h 1516"/>
                <a:gd name="T34" fmla="*/ 2147483647 w 628"/>
                <a:gd name="T35" fmla="*/ 2147483647 h 1516"/>
                <a:gd name="T36" fmla="*/ 2147483647 w 628"/>
                <a:gd name="T37" fmla="*/ 2147483647 h 1516"/>
                <a:gd name="T38" fmla="*/ 2147483647 w 628"/>
                <a:gd name="T39" fmla="*/ 2147483647 h 1516"/>
                <a:gd name="T40" fmla="*/ 2147483647 w 628"/>
                <a:gd name="T41" fmla="*/ 2147483647 h 1516"/>
                <a:gd name="T42" fmla="*/ 2147483647 w 628"/>
                <a:gd name="T43" fmla="*/ 2147483647 h 1516"/>
                <a:gd name="T44" fmla="*/ 2147483647 w 628"/>
                <a:gd name="T45" fmla="*/ 2147483647 h 1516"/>
                <a:gd name="T46" fmla="*/ 2147483647 w 628"/>
                <a:gd name="T47" fmla="*/ 2147483647 h 1516"/>
                <a:gd name="T48" fmla="*/ 2147483647 w 628"/>
                <a:gd name="T49" fmla="*/ 2147483647 h 1516"/>
                <a:gd name="T50" fmla="*/ 2147483647 w 628"/>
                <a:gd name="T51" fmla="*/ 2147483647 h 1516"/>
                <a:gd name="T52" fmla="*/ 2147483647 w 628"/>
                <a:gd name="T53" fmla="*/ 2147483647 h 1516"/>
                <a:gd name="T54" fmla="*/ 2147483647 w 628"/>
                <a:gd name="T55" fmla="*/ 2147483647 h 1516"/>
                <a:gd name="T56" fmla="*/ 2147483647 w 628"/>
                <a:gd name="T57" fmla="*/ 2147483647 h 1516"/>
                <a:gd name="T58" fmla="*/ 2147483647 w 628"/>
                <a:gd name="T59" fmla="*/ 2147483647 h 1516"/>
                <a:gd name="T60" fmla="*/ 2147483647 w 628"/>
                <a:gd name="T61" fmla="*/ 2147483647 h 1516"/>
                <a:gd name="T62" fmla="*/ 2147483647 w 628"/>
                <a:gd name="T63" fmla="*/ 2147483647 h 1516"/>
                <a:gd name="T64" fmla="*/ 2147483647 w 628"/>
                <a:gd name="T65" fmla="*/ 2147483647 h 1516"/>
                <a:gd name="T66" fmla="*/ 2147483647 w 628"/>
                <a:gd name="T67" fmla="*/ 2147483647 h 1516"/>
                <a:gd name="T68" fmla="*/ 2147483647 w 628"/>
                <a:gd name="T69" fmla="*/ 2147483647 h 1516"/>
                <a:gd name="T70" fmla="*/ 2147483647 w 628"/>
                <a:gd name="T71" fmla="*/ 2147483647 h 1516"/>
                <a:gd name="T72" fmla="*/ 2147483647 w 628"/>
                <a:gd name="T73" fmla="*/ 2147483647 h 1516"/>
                <a:gd name="T74" fmla="*/ 2147483647 w 628"/>
                <a:gd name="T75" fmla="*/ 2147483647 h 1516"/>
                <a:gd name="T76" fmla="*/ 2147483647 w 628"/>
                <a:gd name="T77" fmla="*/ 2147483647 h 1516"/>
                <a:gd name="T78" fmla="*/ 2147483647 w 628"/>
                <a:gd name="T79" fmla="*/ 2147483647 h 1516"/>
                <a:gd name="T80" fmla="*/ 2147483647 w 628"/>
                <a:gd name="T81" fmla="*/ 2147483647 h 1516"/>
                <a:gd name="T82" fmla="*/ 2147483647 w 628"/>
                <a:gd name="T83" fmla="*/ 2147483647 h 1516"/>
                <a:gd name="T84" fmla="*/ 2147483647 w 628"/>
                <a:gd name="T85" fmla="*/ 2147483647 h 1516"/>
                <a:gd name="T86" fmla="*/ 2147483647 w 628"/>
                <a:gd name="T87" fmla="*/ 2147483647 h 1516"/>
                <a:gd name="T88" fmla="*/ 2147483647 w 628"/>
                <a:gd name="T89" fmla="*/ 2147483647 h 1516"/>
                <a:gd name="T90" fmla="*/ 2147483647 w 628"/>
                <a:gd name="T91" fmla="*/ 2147483647 h 1516"/>
                <a:gd name="T92" fmla="*/ 2147483647 w 628"/>
                <a:gd name="T93" fmla="*/ 2147483647 h 1516"/>
                <a:gd name="T94" fmla="*/ 2147483647 w 628"/>
                <a:gd name="T95" fmla="*/ 2147483647 h 1516"/>
                <a:gd name="T96" fmla="*/ 2147483647 w 628"/>
                <a:gd name="T97" fmla="*/ 2147483647 h 1516"/>
                <a:gd name="T98" fmla="*/ 2147483647 w 628"/>
                <a:gd name="T99" fmla="*/ 2147483647 h 1516"/>
                <a:gd name="T100" fmla="*/ 2147483647 w 628"/>
                <a:gd name="T101" fmla="*/ 2147483647 h 1516"/>
                <a:gd name="T102" fmla="*/ 2147483647 w 628"/>
                <a:gd name="T103" fmla="*/ 2147483647 h 1516"/>
                <a:gd name="T104" fmla="*/ 2147483647 w 628"/>
                <a:gd name="T105" fmla="*/ 2147483647 h 1516"/>
                <a:gd name="T106" fmla="*/ 2147483647 w 628"/>
                <a:gd name="T107" fmla="*/ 2147483647 h 1516"/>
                <a:gd name="T108" fmla="*/ 2147483647 w 628"/>
                <a:gd name="T109" fmla="*/ 2147483647 h 1516"/>
                <a:gd name="T110" fmla="*/ 2147483647 w 628"/>
                <a:gd name="T111" fmla="*/ 2147483647 h 1516"/>
                <a:gd name="T112" fmla="*/ 2147483647 w 628"/>
                <a:gd name="T113" fmla="*/ 2147483647 h 1516"/>
                <a:gd name="T114" fmla="*/ 2147483647 w 628"/>
                <a:gd name="T115" fmla="*/ 2147483647 h 1516"/>
                <a:gd name="T116" fmla="*/ 2147483647 w 628"/>
                <a:gd name="T117" fmla="*/ 2147483647 h 1516"/>
                <a:gd name="T118" fmla="*/ 2147483647 w 628"/>
                <a:gd name="T119" fmla="*/ 2147483647 h 1516"/>
                <a:gd name="T120" fmla="*/ 2147483647 w 628"/>
                <a:gd name="T121" fmla="*/ 2147483647 h 1516"/>
                <a:gd name="T122" fmla="*/ 2147483647 w 628"/>
                <a:gd name="T123" fmla="*/ 2147483647 h 1516"/>
                <a:gd name="T124" fmla="*/ 2147483647 w 628"/>
                <a:gd name="T125" fmla="*/ 2147483647 h 151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628"/>
                <a:gd name="T190" fmla="*/ 0 h 1516"/>
                <a:gd name="T191" fmla="*/ 628 w 628"/>
                <a:gd name="T192" fmla="*/ 1516 h 151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628" h="1516">
                  <a:moveTo>
                    <a:pt x="264" y="22"/>
                  </a:moveTo>
                  <a:lnTo>
                    <a:pt x="264" y="22"/>
                  </a:lnTo>
                  <a:lnTo>
                    <a:pt x="244" y="28"/>
                  </a:lnTo>
                  <a:lnTo>
                    <a:pt x="234" y="32"/>
                  </a:lnTo>
                  <a:lnTo>
                    <a:pt x="226" y="36"/>
                  </a:lnTo>
                  <a:lnTo>
                    <a:pt x="214" y="44"/>
                  </a:lnTo>
                  <a:lnTo>
                    <a:pt x="194" y="52"/>
                  </a:lnTo>
                  <a:lnTo>
                    <a:pt x="146" y="72"/>
                  </a:lnTo>
                  <a:lnTo>
                    <a:pt x="98" y="92"/>
                  </a:lnTo>
                  <a:lnTo>
                    <a:pt x="78" y="102"/>
                  </a:lnTo>
                  <a:lnTo>
                    <a:pt x="66" y="110"/>
                  </a:lnTo>
                  <a:lnTo>
                    <a:pt x="60" y="116"/>
                  </a:lnTo>
                  <a:lnTo>
                    <a:pt x="56" y="124"/>
                  </a:lnTo>
                  <a:lnTo>
                    <a:pt x="52" y="134"/>
                  </a:lnTo>
                  <a:lnTo>
                    <a:pt x="50" y="144"/>
                  </a:lnTo>
                  <a:lnTo>
                    <a:pt x="48" y="168"/>
                  </a:lnTo>
                  <a:lnTo>
                    <a:pt x="44" y="194"/>
                  </a:lnTo>
                  <a:lnTo>
                    <a:pt x="32" y="330"/>
                  </a:lnTo>
                  <a:lnTo>
                    <a:pt x="24" y="394"/>
                  </a:lnTo>
                  <a:lnTo>
                    <a:pt x="18" y="446"/>
                  </a:lnTo>
                  <a:lnTo>
                    <a:pt x="14" y="502"/>
                  </a:lnTo>
                  <a:lnTo>
                    <a:pt x="6" y="620"/>
                  </a:lnTo>
                  <a:lnTo>
                    <a:pt x="0" y="690"/>
                  </a:lnTo>
                  <a:lnTo>
                    <a:pt x="2" y="694"/>
                  </a:lnTo>
                  <a:lnTo>
                    <a:pt x="2" y="698"/>
                  </a:lnTo>
                  <a:lnTo>
                    <a:pt x="8" y="704"/>
                  </a:lnTo>
                  <a:lnTo>
                    <a:pt x="14" y="708"/>
                  </a:lnTo>
                  <a:lnTo>
                    <a:pt x="16" y="710"/>
                  </a:lnTo>
                  <a:lnTo>
                    <a:pt x="14" y="732"/>
                  </a:lnTo>
                  <a:lnTo>
                    <a:pt x="12" y="762"/>
                  </a:lnTo>
                  <a:lnTo>
                    <a:pt x="14" y="792"/>
                  </a:lnTo>
                  <a:lnTo>
                    <a:pt x="16" y="806"/>
                  </a:lnTo>
                  <a:lnTo>
                    <a:pt x="18" y="812"/>
                  </a:lnTo>
                  <a:lnTo>
                    <a:pt x="20" y="816"/>
                  </a:lnTo>
                  <a:lnTo>
                    <a:pt x="26" y="822"/>
                  </a:lnTo>
                  <a:lnTo>
                    <a:pt x="28" y="826"/>
                  </a:lnTo>
                  <a:lnTo>
                    <a:pt x="30" y="824"/>
                  </a:lnTo>
                  <a:lnTo>
                    <a:pt x="32" y="822"/>
                  </a:lnTo>
                  <a:lnTo>
                    <a:pt x="30" y="802"/>
                  </a:lnTo>
                  <a:lnTo>
                    <a:pt x="34" y="810"/>
                  </a:lnTo>
                  <a:lnTo>
                    <a:pt x="46" y="820"/>
                  </a:lnTo>
                  <a:lnTo>
                    <a:pt x="58" y="832"/>
                  </a:lnTo>
                  <a:lnTo>
                    <a:pt x="66" y="838"/>
                  </a:lnTo>
                  <a:lnTo>
                    <a:pt x="72" y="838"/>
                  </a:lnTo>
                  <a:lnTo>
                    <a:pt x="74" y="834"/>
                  </a:lnTo>
                  <a:lnTo>
                    <a:pt x="74" y="830"/>
                  </a:lnTo>
                  <a:lnTo>
                    <a:pt x="80" y="830"/>
                  </a:lnTo>
                  <a:lnTo>
                    <a:pt x="86" y="830"/>
                  </a:lnTo>
                  <a:lnTo>
                    <a:pt x="88" y="828"/>
                  </a:lnTo>
                  <a:lnTo>
                    <a:pt x="90" y="826"/>
                  </a:lnTo>
                  <a:lnTo>
                    <a:pt x="88" y="822"/>
                  </a:lnTo>
                  <a:lnTo>
                    <a:pt x="78" y="812"/>
                  </a:lnTo>
                  <a:lnTo>
                    <a:pt x="70" y="804"/>
                  </a:lnTo>
                  <a:lnTo>
                    <a:pt x="62" y="794"/>
                  </a:lnTo>
                  <a:lnTo>
                    <a:pt x="56" y="784"/>
                  </a:lnTo>
                  <a:lnTo>
                    <a:pt x="54" y="774"/>
                  </a:lnTo>
                  <a:lnTo>
                    <a:pt x="54" y="766"/>
                  </a:lnTo>
                  <a:lnTo>
                    <a:pt x="56" y="760"/>
                  </a:lnTo>
                  <a:lnTo>
                    <a:pt x="58" y="758"/>
                  </a:lnTo>
                  <a:lnTo>
                    <a:pt x="62" y="758"/>
                  </a:lnTo>
                  <a:lnTo>
                    <a:pt x="66" y="760"/>
                  </a:lnTo>
                  <a:lnTo>
                    <a:pt x="68" y="768"/>
                  </a:lnTo>
                  <a:lnTo>
                    <a:pt x="70" y="786"/>
                  </a:lnTo>
                  <a:lnTo>
                    <a:pt x="70" y="790"/>
                  </a:lnTo>
                  <a:lnTo>
                    <a:pt x="72" y="794"/>
                  </a:lnTo>
                  <a:lnTo>
                    <a:pt x="78" y="798"/>
                  </a:lnTo>
                  <a:lnTo>
                    <a:pt x="84" y="798"/>
                  </a:lnTo>
                  <a:lnTo>
                    <a:pt x="88" y="798"/>
                  </a:lnTo>
                  <a:lnTo>
                    <a:pt x="86" y="744"/>
                  </a:lnTo>
                  <a:lnTo>
                    <a:pt x="84" y="720"/>
                  </a:lnTo>
                  <a:lnTo>
                    <a:pt x="84" y="708"/>
                  </a:lnTo>
                  <a:lnTo>
                    <a:pt x="84" y="672"/>
                  </a:lnTo>
                  <a:lnTo>
                    <a:pt x="82" y="650"/>
                  </a:lnTo>
                  <a:lnTo>
                    <a:pt x="82" y="646"/>
                  </a:lnTo>
                  <a:lnTo>
                    <a:pt x="80" y="654"/>
                  </a:lnTo>
                  <a:lnTo>
                    <a:pt x="78" y="674"/>
                  </a:lnTo>
                  <a:lnTo>
                    <a:pt x="80" y="682"/>
                  </a:lnTo>
                  <a:lnTo>
                    <a:pt x="82" y="692"/>
                  </a:lnTo>
                  <a:lnTo>
                    <a:pt x="90" y="730"/>
                  </a:lnTo>
                  <a:lnTo>
                    <a:pt x="96" y="770"/>
                  </a:lnTo>
                  <a:lnTo>
                    <a:pt x="106" y="844"/>
                  </a:lnTo>
                  <a:lnTo>
                    <a:pt x="112" y="924"/>
                  </a:lnTo>
                  <a:lnTo>
                    <a:pt x="116" y="984"/>
                  </a:lnTo>
                  <a:lnTo>
                    <a:pt x="118" y="1054"/>
                  </a:lnTo>
                  <a:lnTo>
                    <a:pt x="122" y="1156"/>
                  </a:lnTo>
                  <a:lnTo>
                    <a:pt x="128" y="1308"/>
                  </a:lnTo>
                  <a:lnTo>
                    <a:pt x="126" y="1320"/>
                  </a:lnTo>
                  <a:lnTo>
                    <a:pt x="124" y="1332"/>
                  </a:lnTo>
                  <a:lnTo>
                    <a:pt x="118" y="1362"/>
                  </a:lnTo>
                  <a:lnTo>
                    <a:pt x="116" y="1376"/>
                  </a:lnTo>
                  <a:lnTo>
                    <a:pt x="114" y="1390"/>
                  </a:lnTo>
                  <a:lnTo>
                    <a:pt x="114" y="1402"/>
                  </a:lnTo>
                  <a:lnTo>
                    <a:pt x="118" y="1410"/>
                  </a:lnTo>
                  <a:lnTo>
                    <a:pt x="124" y="1424"/>
                  </a:lnTo>
                  <a:lnTo>
                    <a:pt x="128" y="1432"/>
                  </a:lnTo>
                  <a:lnTo>
                    <a:pt x="126" y="1440"/>
                  </a:lnTo>
                  <a:lnTo>
                    <a:pt x="120" y="1446"/>
                  </a:lnTo>
                  <a:lnTo>
                    <a:pt x="108" y="1458"/>
                  </a:lnTo>
                  <a:lnTo>
                    <a:pt x="102" y="1468"/>
                  </a:lnTo>
                  <a:lnTo>
                    <a:pt x="100" y="1476"/>
                  </a:lnTo>
                  <a:lnTo>
                    <a:pt x="98" y="1486"/>
                  </a:lnTo>
                  <a:lnTo>
                    <a:pt x="100" y="1490"/>
                  </a:lnTo>
                  <a:lnTo>
                    <a:pt x="102" y="1496"/>
                  </a:lnTo>
                  <a:lnTo>
                    <a:pt x="106" y="1500"/>
                  </a:lnTo>
                  <a:lnTo>
                    <a:pt x="112" y="1502"/>
                  </a:lnTo>
                  <a:lnTo>
                    <a:pt x="120" y="1506"/>
                  </a:lnTo>
                  <a:lnTo>
                    <a:pt x="130" y="1508"/>
                  </a:lnTo>
                  <a:lnTo>
                    <a:pt x="148" y="1510"/>
                  </a:lnTo>
                  <a:lnTo>
                    <a:pt x="164" y="1508"/>
                  </a:lnTo>
                  <a:lnTo>
                    <a:pt x="178" y="1506"/>
                  </a:lnTo>
                  <a:lnTo>
                    <a:pt x="190" y="1502"/>
                  </a:lnTo>
                  <a:lnTo>
                    <a:pt x="198" y="1496"/>
                  </a:lnTo>
                  <a:lnTo>
                    <a:pt x="206" y="1490"/>
                  </a:lnTo>
                  <a:lnTo>
                    <a:pt x="216" y="1478"/>
                  </a:lnTo>
                  <a:lnTo>
                    <a:pt x="220" y="1474"/>
                  </a:lnTo>
                  <a:lnTo>
                    <a:pt x="220" y="1468"/>
                  </a:lnTo>
                  <a:lnTo>
                    <a:pt x="220" y="1454"/>
                  </a:lnTo>
                  <a:lnTo>
                    <a:pt x="218" y="1438"/>
                  </a:lnTo>
                  <a:lnTo>
                    <a:pt x="220" y="1428"/>
                  </a:lnTo>
                  <a:lnTo>
                    <a:pt x="224" y="1416"/>
                  </a:lnTo>
                  <a:lnTo>
                    <a:pt x="228" y="1406"/>
                  </a:lnTo>
                  <a:lnTo>
                    <a:pt x="230" y="1396"/>
                  </a:lnTo>
                  <a:lnTo>
                    <a:pt x="228" y="1388"/>
                  </a:lnTo>
                  <a:lnTo>
                    <a:pt x="228" y="1378"/>
                  </a:lnTo>
                  <a:lnTo>
                    <a:pt x="222" y="1362"/>
                  </a:lnTo>
                  <a:lnTo>
                    <a:pt x="214" y="1348"/>
                  </a:lnTo>
                  <a:lnTo>
                    <a:pt x="212" y="1338"/>
                  </a:lnTo>
                  <a:lnTo>
                    <a:pt x="212" y="1322"/>
                  </a:lnTo>
                  <a:lnTo>
                    <a:pt x="218" y="1284"/>
                  </a:lnTo>
                  <a:lnTo>
                    <a:pt x="224" y="1238"/>
                  </a:lnTo>
                  <a:lnTo>
                    <a:pt x="228" y="1194"/>
                  </a:lnTo>
                  <a:lnTo>
                    <a:pt x="232" y="1148"/>
                  </a:lnTo>
                  <a:lnTo>
                    <a:pt x="236" y="1092"/>
                  </a:lnTo>
                  <a:lnTo>
                    <a:pt x="242" y="1026"/>
                  </a:lnTo>
                  <a:lnTo>
                    <a:pt x="248" y="944"/>
                  </a:lnTo>
                  <a:lnTo>
                    <a:pt x="250" y="906"/>
                  </a:lnTo>
                  <a:lnTo>
                    <a:pt x="252" y="876"/>
                  </a:lnTo>
                  <a:lnTo>
                    <a:pt x="256" y="852"/>
                  </a:lnTo>
                  <a:lnTo>
                    <a:pt x="260" y="836"/>
                  </a:lnTo>
                  <a:lnTo>
                    <a:pt x="264" y="824"/>
                  </a:lnTo>
                  <a:lnTo>
                    <a:pt x="268" y="818"/>
                  </a:lnTo>
                  <a:lnTo>
                    <a:pt x="270" y="814"/>
                  </a:lnTo>
                  <a:lnTo>
                    <a:pt x="272" y="834"/>
                  </a:lnTo>
                  <a:lnTo>
                    <a:pt x="274" y="858"/>
                  </a:lnTo>
                  <a:lnTo>
                    <a:pt x="284" y="916"/>
                  </a:lnTo>
                  <a:lnTo>
                    <a:pt x="292" y="972"/>
                  </a:lnTo>
                  <a:lnTo>
                    <a:pt x="298" y="1016"/>
                  </a:lnTo>
                  <a:lnTo>
                    <a:pt x="302" y="1050"/>
                  </a:lnTo>
                  <a:lnTo>
                    <a:pt x="308" y="1080"/>
                  </a:lnTo>
                  <a:lnTo>
                    <a:pt x="314" y="1112"/>
                  </a:lnTo>
                  <a:lnTo>
                    <a:pt x="318" y="1144"/>
                  </a:lnTo>
                  <a:lnTo>
                    <a:pt x="322" y="1180"/>
                  </a:lnTo>
                  <a:lnTo>
                    <a:pt x="324" y="1218"/>
                  </a:lnTo>
                  <a:lnTo>
                    <a:pt x="324" y="1236"/>
                  </a:lnTo>
                  <a:lnTo>
                    <a:pt x="322" y="1252"/>
                  </a:lnTo>
                  <a:lnTo>
                    <a:pt x="320" y="1268"/>
                  </a:lnTo>
                  <a:lnTo>
                    <a:pt x="314" y="1282"/>
                  </a:lnTo>
                  <a:lnTo>
                    <a:pt x="308" y="1300"/>
                  </a:lnTo>
                  <a:lnTo>
                    <a:pt x="308" y="1314"/>
                  </a:lnTo>
                  <a:lnTo>
                    <a:pt x="310" y="1326"/>
                  </a:lnTo>
                  <a:lnTo>
                    <a:pt x="312" y="1342"/>
                  </a:lnTo>
                  <a:lnTo>
                    <a:pt x="308" y="1360"/>
                  </a:lnTo>
                  <a:lnTo>
                    <a:pt x="304" y="1378"/>
                  </a:lnTo>
                  <a:lnTo>
                    <a:pt x="298" y="1394"/>
                  </a:lnTo>
                  <a:lnTo>
                    <a:pt x="296" y="1408"/>
                  </a:lnTo>
                  <a:lnTo>
                    <a:pt x="296" y="1412"/>
                  </a:lnTo>
                  <a:lnTo>
                    <a:pt x="298" y="1418"/>
                  </a:lnTo>
                  <a:lnTo>
                    <a:pt x="306" y="1428"/>
                  </a:lnTo>
                  <a:lnTo>
                    <a:pt x="314" y="1438"/>
                  </a:lnTo>
                  <a:lnTo>
                    <a:pt x="314" y="1442"/>
                  </a:lnTo>
                  <a:lnTo>
                    <a:pt x="312" y="1446"/>
                  </a:lnTo>
                  <a:lnTo>
                    <a:pt x="304" y="1454"/>
                  </a:lnTo>
                  <a:lnTo>
                    <a:pt x="300" y="1464"/>
                  </a:lnTo>
                  <a:lnTo>
                    <a:pt x="296" y="1474"/>
                  </a:lnTo>
                  <a:lnTo>
                    <a:pt x="296" y="1486"/>
                  </a:lnTo>
                  <a:lnTo>
                    <a:pt x="296" y="1498"/>
                  </a:lnTo>
                  <a:lnTo>
                    <a:pt x="298" y="1502"/>
                  </a:lnTo>
                  <a:lnTo>
                    <a:pt x="302" y="1506"/>
                  </a:lnTo>
                  <a:lnTo>
                    <a:pt x="308" y="1510"/>
                  </a:lnTo>
                  <a:lnTo>
                    <a:pt x="318" y="1514"/>
                  </a:lnTo>
                  <a:lnTo>
                    <a:pt x="330" y="1514"/>
                  </a:lnTo>
                  <a:lnTo>
                    <a:pt x="346" y="1516"/>
                  </a:lnTo>
                  <a:lnTo>
                    <a:pt x="362" y="1514"/>
                  </a:lnTo>
                  <a:lnTo>
                    <a:pt x="376" y="1510"/>
                  </a:lnTo>
                  <a:lnTo>
                    <a:pt x="384" y="1506"/>
                  </a:lnTo>
                  <a:lnTo>
                    <a:pt x="392" y="1500"/>
                  </a:lnTo>
                  <a:lnTo>
                    <a:pt x="398" y="1494"/>
                  </a:lnTo>
                  <a:lnTo>
                    <a:pt x="400" y="1486"/>
                  </a:lnTo>
                  <a:lnTo>
                    <a:pt x="402" y="1474"/>
                  </a:lnTo>
                  <a:lnTo>
                    <a:pt x="400" y="1454"/>
                  </a:lnTo>
                  <a:lnTo>
                    <a:pt x="400" y="1444"/>
                  </a:lnTo>
                  <a:lnTo>
                    <a:pt x="402" y="1438"/>
                  </a:lnTo>
                  <a:lnTo>
                    <a:pt x="406" y="1432"/>
                  </a:lnTo>
                  <a:lnTo>
                    <a:pt x="412" y="1420"/>
                  </a:lnTo>
                  <a:lnTo>
                    <a:pt x="416" y="1406"/>
                  </a:lnTo>
                  <a:lnTo>
                    <a:pt x="416" y="1390"/>
                  </a:lnTo>
                  <a:lnTo>
                    <a:pt x="416" y="1372"/>
                  </a:lnTo>
                  <a:lnTo>
                    <a:pt x="416" y="1364"/>
                  </a:lnTo>
                  <a:lnTo>
                    <a:pt x="418" y="1358"/>
                  </a:lnTo>
                  <a:lnTo>
                    <a:pt x="422" y="1346"/>
                  </a:lnTo>
                  <a:lnTo>
                    <a:pt x="426" y="1326"/>
                  </a:lnTo>
                  <a:lnTo>
                    <a:pt x="430" y="1308"/>
                  </a:lnTo>
                  <a:lnTo>
                    <a:pt x="432" y="1286"/>
                  </a:lnTo>
                  <a:lnTo>
                    <a:pt x="432" y="1224"/>
                  </a:lnTo>
                  <a:lnTo>
                    <a:pt x="430" y="1160"/>
                  </a:lnTo>
                  <a:lnTo>
                    <a:pt x="478" y="1150"/>
                  </a:lnTo>
                  <a:lnTo>
                    <a:pt x="538" y="1134"/>
                  </a:lnTo>
                  <a:lnTo>
                    <a:pt x="614" y="1112"/>
                  </a:lnTo>
                  <a:lnTo>
                    <a:pt x="618" y="1110"/>
                  </a:lnTo>
                  <a:lnTo>
                    <a:pt x="622" y="1108"/>
                  </a:lnTo>
                  <a:lnTo>
                    <a:pt x="626" y="1102"/>
                  </a:lnTo>
                  <a:lnTo>
                    <a:pt x="628" y="1094"/>
                  </a:lnTo>
                  <a:lnTo>
                    <a:pt x="628" y="1044"/>
                  </a:lnTo>
                  <a:lnTo>
                    <a:pt x="626" y="946"/>
                  </a:lnTo>
                  <a:lnTo>
                    <a:pt x="620" y="802"/>
                  </a:lnTo>
                  <a:lnTo>
                    <a:pt x="618" y="800"/>
                  </a:lnTo>
                  <a:lnTo>
                    <a:pt x="614" y="796"/>
                  </a:lnTo>
                  <a:lnTo>
                    <a:pt x="604" y="792"/>
                  </a:lnTo>
                  <a:lnTo>
                    <a:pt x="592" y="790"/>
                  </a:lnTo>
                  <a:lnTo>
                    <a:pt x="582" y="790"/>
                  </a:lnTo>
                  <a:lnTo>
                    <a:pt x="538" y="792"/>
                  </a:lnTo>
                  <a:lnTo>
                    <a:pt x="536" y="780"/>
                  </a:lnTo>
                  <a:lnTo>
                    <a:pt x="532" y="768"/>
                  </a:lnTo>
                  <a:lnTo>
                    <a:pt x="542" y="760"/>
                  </a:lnTo>
                  <a:lnTo>
                    <a:pt x="544" y="754"/>
                  </a:lnTo>
                  <a:lnTo>
                    <a:pt x="546" y="746"/>
                  </a:lnTo>
                  <a:lnTo>
                    <a:pt x="548" y="724"/>
                  </a:lnTo>
                  <a:lnTo>
                    <a:pt x="548" y="696"/>
                  </a:lnTo>
                  <a:lnTo>
                    <a:pt x="550" y="684"/>
                  </a:lnTo>
                  <a:lnTo>
                    <a:pt x="552" y="672"/>
                  </a:lnTo>
                  <a:lnTo>
                    <a:pt x="552" y="656"/>
                  </a:lnTo>
                  <a:lnTo>
                    <a:pt x="552" y="592"/>
                  </a:lnTo>
                  <a:lnTo>
                    <a:pt x="550" y="498"/>
                  </a:lnTo>
                  <a:lnTo>
                    <a:pt x="544" y="398"/>
                  </a:lnTo>
                  <a:lnTo>
                    <a:pt x="540" y="352"/>
                  </a:lnTo>
                  <a:lnTo>
                    <a:pt x="536" y="312"/>
                  </a:lnTo>
                  <a:lnTo>
                    <a:pt x="528" y="248"/>
                  </a:lnTo>
                  <a:lnTo>
                    <a:pt x="524" y="198"/>
                  </a:lnTo>
                  <a:lnTo>
                    <a:pt x="520" y="138"/>
                  </a:lnTo>
                  <a:lnTo>
                    <a:pt x="518" y="126"/>
                  </a:lnTo>
                  <a:lnTo>
                    <a:pt x="512" y="114"/>
                  </a:lnTo>
                  <a:lnTo>
                    <a:pt x="504" y="106"/>
                  </a:lnTo>
                  <a:lnTo>
                    <a:pt x="492" y="96"/>
                  </a:lnTo>
                  <a:lnTo>
                    <a:pt x="480" y="90"/>
                  </a:lnTo>
                  <a:lnTo>
                    <a:pt x="466" y="82"/>
                  </a:lnTo>
                  <a:lnTo>
                    <a:pt x="434" y="72"/>
                  </a:lnTo>
                  <a:lnTo>
                    <a:pt x="404" y="62"/>
                  </a:lnTo>
                  <a:lnTo>
                    <a:pt x="376" y="48"/>
                  </a:lnTo>
                  <a:lnTo>
                    <a:pt x="346" y="32"/>
                  </a:lnTo>
                  <a:lnTo>
                    <a:pt x="330" y="12"/>
                  </a:lnTo>
                  <a:lnTo>
                    <a:pt x="328" y="6"/>
                  </a:lnTo>
                  <a:lnTo>
                    <a:pt x="328" y="0"/>
                  </a:lnTo>
                  <a:lnTo>
                    <a:pt x="264" y="22"/>
                  </a:lnTo>
                  <a:close/>
                </a:path>
              </a:pathLst>
            </a:custGeom>
            <a:solidFill>
              <a:srgbClr val="000000"/>
            </a:solidFill>
            <a:ln w="9525">
              <a:noFill/>
              <a:round/>
              <a:headEnd/>
              <a:tailEnd/>
            </a:ln>
          </p:spPr>
          <p:txBody>
            <a:bodyPr/>
            <a:lstStyle/>
            <a:p>
              <a:endParaRPr lang="ja-JP" altLang="en-US" sz="2300" dirty="0"/>
            </a:p>
          </p:txBody>
        </p:sp>
        <p:sp>
          <p:nvSpPr>
            <p:cNvPr id="826" name="Freeform 124"/>
            <p:cNvSpPr>
              <a:spLocks/>
            </p:cNvSpPr>
            <p:nvPr/>
          </p:nvSpPr>
          <p:spPr bwMode="auto">
            <a:xfrm>
              <a:off x="9818688" y="3819391"/>
              <a:ext cx="222250" cy="568325"/>
            </a:xfrm>
            <a:custGeom>
              <a:avLst/>
              <a:gdLst>
                <a:gd name="T0" fmla="*/ 2147483647 w 140"/>
                <a:gd name="T1" fmla="*/ 0 h 358"/>
                <a:gd name="T2" fmla="*/ 2147483647 w 140"/>
                <a:gd name="T3" fmla="*/ 0 h 358"/>
                <a:gd name="T4" fmla="*/ 2147483647 w 140"/>
                <a:gd name="T5" fmla="*/ 2147483647 h 358"/>
                <a:gd name="T6" fmla="*/ 2147483647 w 140"/>
                <a:gd name="T7" fmla="*/ 2147483647 h 358"/>
                <a:gd name="T8" fmla="*/ 2147483647 w 140"/>
                <a:gd name="T9" fmla="*/ 2147483647 h 358"/>
                <a:gd name="T10" fmla="*/ 2147483647 w 140"/>
                <a:gd name="T11" fmla="*/ 2147483647 h 358"/>
                <a:gd name="T12" fmla="*/ 2147483647 w 140"/>
                <a:gd name="T13" fmla="*/ 2147483647 h 358"/>
                <a:gd name="T14" fmla="*/ 2147483647 w 140"/>
                <a:gd name="T15" fmla="*/ 2147483647 h 358"/>
                <a:gd name="T16" fmla="*/ 2147483647 w 140"/>
                <a:gd name="T17" fmla="*/ 2147483647 h 358"/>
                <a:gd name="T18" fmla="*/ 2147483647 w 140"/>
                <a:gd name="T19" fmla="*/ 2147483647 h 358"/>
                <a:gd name="T20" fmla="*/ 2147483647 w 140"/>
                <a:gd name="T21" fmla="*/ 2147483647 h 358"/>
                <a:gd name="T22" fmla="*/ 2147483647 w 140"/>
                <a:gd name="T23" fmla="*/ 2147483647 h 358"/>
                <a:gd name="T24" fmla="*/ 2147483647 w 140"/>
                <a:gd name="T25" fmla="*/ 2147483647 h 358"/>
                <a:gd name="T26" fmla="*/ 2147483647 w 140"/>
                <a:gd name="T27" fmla="*/ 2147483647 h 358"/>
                <a:gd name="T28" fmla="*/ 2147483647 w 140"/>
                <a:gd name="T29" fmla="*/ 2147483647 h 358"/>
                <a:gd name="T30" fmla="*/ 2147483647 w 140"/>
                <a:gd name="T31" fmla="*/ 2147483647 h 358"/>
                <a:gd name="T32" fmla="*/ 2147483647 w 140"/>
                <a:gd name="T33" fmla="*/ 2147483647 h 358"/>
                <a:gd name="T34" fmla="*/ 2147483647 w 140"/>
                <a:gd name="T35" fmla="*/ 2147483647 h 358"/>
                <a:gd name="T36" fmla="*/ 2147483647 w 140"/>
                <a:gd name="T37" fmla="*/ 2147483647 h 358"/>
                <a:gd name="T38" fmla="*/ 2147483647 w 140"/>
                <a:gd name="T39" fmla="*/ 2147483647 h 358"/>
                <a:gd name="T40" fmla="*/ 0 w 140"/>
                <a:gd name="T41" fmla="*/ 2147483647 h 358"/>
                <a:gd name="T42" fmla="*/ 0 w 140"/>
                <a:gd name="T43" fmla="*/ 2147483647 h 358"/>
                <a:gd name="T44" fmla="*/ 2147483647 w 140"/>
                <a:gd name="T45" fmla="*/ 2147483647 h 358"/>
                <a:gd name="T46" fmla="*/ 2147483647 w 140"/>
                <a:gd name="T47" fmla="*/ 2147483647 h 358"/>
                <a:gd name="T48" fmla="*/ 2147483647 w 140"/>
                <a:gd name="T49" fmla="*/ 2147483647 h 358"/>
                <a:gd name="T50" fmla="*/ 2147483647 w 140"/>
                <a:gd name="T51" fmla="*/ 2147483647 h 358"/>
                <a:gd name="T52" fmla="*/ 2147483647 w 140"/>
                <a:gd name="T53" fmla="*/ 2147483647 h 358"/>
                <a:gd name="T54" fmla="*/ 2147483647 w 140"/>
                <a:gd name="T55" fmla="*/ 2147483647 h 358"/>
                <a:gd name="T56" fmla="*/ 2147483647 w 140"/>
                <a:gd name="T57" fmla="*/ 2147483647 h 358"/>
                <a:gd name="T58" fmla="*/ 2147483647 w 140"/>
                <a:gd name="T59" fmla="*/ 2147483647 h 358"/>
                <a:gd name="T60" fmla="*/ 2147483647 w 140"/>
                <a:gd name="T61" fmla="*/ 2147483647 h 358"/>
                <a:gd name="T62" fmla="*/ 2147483647 w 140"/>
                <a:gd name="T63" fmla="*/ 2147483647 h 358"/>
                <a:gd name="T64" fmla="*/ 2147483647 w 140"/>
                <a:gd name="T65" fmla="*/ 2147483647 h 358"/>
                <a:gd name="T66" fmla="*/ 2147483647 w 140"/>
                <a:gd name="T67" fmla="*/ 2147483647 h 358"/>
                <a:gd name="T68" fmla="*/ 2147483647 w 140"/>
                <a:gd name="T69" fmla="*/ 2147483647 h 358"/>
                <a:gd name="T70" fmla="*/ 2147483647 w 140"/>
                <a:gd name="T71" fmla="*/ 2147483647 h 358"/>
                <a:gd name="T72" fmla="*/ 2147483647 w 140"/>
                <a:gd name="T73" fmla="*/ 2147483647 h 358"/>
                <a:gd name="T74" fmla="*/ 2147483647 w 140"/>
                <a:gd name="T75" fmla="*/ 0 h 358"/>
                <a:gd name="T76" fmla="*/ 2147483647 w 140"/>
                <a:gd name="T77" fmla="*/ 0 h 358"/>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40"/>
                <a:gd name="T118" fmla="*/ 0 h 358"/>
                <a:gd name="T119" fmla="*/ 140 w 140"/>
                <a:gd name="T120" fmla="*/ 358 h 358"/>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40" h="358">
                  <a:moveTo>
                    <a:pt x="124" y="0"/>
                  </a:moveTo>
                  <a:lnTo>
                    <a:pt x="124" y="0"/>
                  </a:lnTo>
                  <a:lnTo>
                    <a:pt x="116" y="8"/>
                  </a:lnTo>
                  <a:lnTo>
                    <a:pt x="96" y="26"/>
                  </a:lnTo>
                  <a:lnTo>
                    <a:pt x="82" y="36"/>
                  </a:lnTo>
                  <a:lnTo>
                    <a:pt x="70" y="44"/>
                  </a:lnTo>
                  <a:lnTo>
                    <a:pt x="56" y="50"/>
                  </a:lnTo>
                  <a:lnTo>
                    <a:pt x="46" y="54"/>
                  </a:lnTo>
                  <a:lnTo>
                    <a:pt x="40" y="52"/>
                  </a:lnTo>
                  <a:lnTo>
                    <a:pt x="36" y="50"/>
                  </a:lnTo>
                  <a:lnTo>
                    <a:pt x="34" y="46"/>
                  </a:lnTo>
                  <a:lnTo>
                    <a:pt x="34" y="40"/>
                  </a:lnTo>
                  <a:lnTo>
                    <a:pt x="34" y="28"/>
                  </a:lnTo>
                  <a:lnTo>
                    <a:pt x="34" y="16"/>
                  </a:lnTo>
                  <a:lnTo>
                    <a:pt x="22" y="24"/>
                  </a:lnTo>
                  <a:lnTo>
                    <a:pt x="12" y="34"/>
                  </a:lnTo>
                  <a:lnTo>
                    <a:pt x="2" y="46"/>
                  </a:lnTo>
                  <a:lnTo>
                    <a:pt x="0" y="58"/>
                  </a:lnTo>
                  <a:lnTo>
                    <a:pt x="0" y="84"/>
                  </a:lnTo>
                  <a:lnTo>
                    <a:pt x="2" y="164"/>
                  </a:lnTo>
                  <a:lnTo>
                    <a:pt x="8" y="262"/>
                  </a:lnTo>
                  <a:lnTo>
                    <a:pt x="18" y="358"/>
                  </a:lnTo>
                  <a:lnTo>
                    <a:pt x="38" y="300"/>
                  </a:lnTo>
                  <a:lnTo>
                    <a:pt x="54" y="246"/>
                  </a:lnTo>
                  <a:lnTo>
                    <a:pt x="82" y="154"/>
                  </a:lnTo>
                  <a:lnTo>
                    <a:pt x="96" y="116"/>
                  </a:lnTo>
                  <a:lnTo>
                    <a:pt x="110" y="82"/>
                  </a:lnTo>
                  <a:lnTo>
                    <a:pt x="124" y="54"/>
                  </a:lnTo>
                  <a:lnTo>
                    <a:pt x="132" y="40"/>
                  </a:lnTo>
                  <a:lnTo>
                    <a:pt x="140" y="30"/>
                  </a:lnTo>
                  <a:lnTo>
                    <a:pt x="132" y="18"/>
                  </a:lnTo>
                  <a:lnTo>
                    <a:pt x="126" y="8"/>
                  </a:lnTo>
                  <a:lnTo>
                    <a:pt x="124" y="0"/>
                  </a:lnTo>
                  <a:close/>
                </a:path>
              </a:pathLst>
            </a:custGeom>
            <a:solidFill>
              <a:srgbClr val="FFFFFF"/>
            </a:solidFill>
            <a:ln w="9525">
              <a:noFill/>
              <a:round/>
              <a:headEnd/>
              <a:tailEnd/>
            </a:ln>
          </p:spPr>
          <p:txBody>
            <a:bodyPr/>
            <a:lstStyle/>
            <a:p>
              <a:endParaRPr lang="ja-JP" altLang="en-US" sz="2300" dirty="0"/>
            </a:p>
          </p:txBody>
        </p:sp>
        <p:sp>
          <p:nvSpPr>
            <p:cNvPr id="827" name="Freeform 125"/>
            <p:cNvSpPr>
              <a:spLocks/>
            </p:cNvSpPr>
            <p:nvPr/>
          </p:nvSpPr>
          <p:spPr bwMode="auto">
            <a:xfrm>
              <a:off x="9736138" y="3466966"/>
              <a:ext cx="346075" cy="444500"/>
            </a:xfrm>
            <a:custGeom>
              <a:avLst/>
              <a:gdLst>
                <a:gd name="T0" fmla="*/ 2147483647 w 218"/>
                <a:gd name="T1" fmla="*/ 2147483647 h 280"/>
                <a:gd name="T2" fmla="*/ 2147483647 w 218"/>
                <a:gd name="T3" fmla="*/ 2147483647 h 280"/>
                <a:gd name="T4" fmla="*/ 2147483647 w 218"/>
                <a:gd name="T5" fmla="*/ 2147483647 h 280"/>
                <a:gd name="T6" fmla="*/ 2147483647 w 218"/>
                <a:gd name="T7" fmla="*/ 2147483647 h 280"/>
                <a:gd name="T8" fmla="*/ 2147483647 w 218"/>
                <a:gd name="T9" fmla="*/ 2147483647 h 280"/>
                <a:gd name="T10" fmla="*/ 2147483647 w 218"/>
                <a:gd name="T11" fmla="*/ 2147483647 h 280"/>
                <a:gd name="T12" fmla="*/ 2147483647 w 218"/>
                <a:gd name="T13" fmla="*/ 2147483647 h 280"/>
                <a:gd name="T14" fmla="*/ 2147483647 w 218"/>
                <a:gd name="T15" fmla="*/ 2147483647 h 280"/>
                <a:gd name="T16" fmla="*/ 2147483647 w 218"/>
                <a:gd name="T17" fmla="*/ 2147483647 h 280"/>
                <a:gd name="T18" fmla="*/ 2147483647 w 218"/>
                <a:gd name="T19" fmla="*/ 2147483647 h 280"/>
                <a:gd name="T20" fmla="*/ 2147483647 w 218"/>
                <a:gd name="T21" fmla="*/ 2147483647 h 280"/>
                <a:gd name="T22" fmla="*/ 2147483647 w 218"/>
                <a:gd name="T23" fmla="*/ 2147483647 h 280"/>
                <a:gd name="T24" fmla="*/ 2147483647 w 218"/>
                <a:gd name="T25" fmla="*/ 2147483647 h 280"/>
                <a:gd name="T26" fmla="*/ 2147483647 w 218"/>
                <a:gd name="T27" fmla="*/ 2147483647 h 280"/>
                <a:gd name="T28" fmla="*/ 2147483647 w 218"/>
                <a:gd name="T29" fmla="*/ 2147483647 h 280"/>
                <a:gd name="T30" fmla="*/ 2147483647 w 218"/>
                <a:gd name="T31" fmla="*/ 2147483647 h 280"/>
                <a:gd name="T32" fmla="*/ 2147483647 w 218"/>
                <a:gd name="T33" fmla="*/ 2147483647 h 280"/>
                <a:gd name="T34" fmla="*/ 2147483647 w 218"/>
                <a:gd name="T35" fmla="*/ 2147483647 h 280"/>
                <a:gd name="T36" fmla="*/ 2147483647 w 218"/>
                <a:gd name="T37" fmla="*/ 2147483647 h 280"/>
                <a:gd name="T38" fmla="*/ 2147483647 w 218"/>
                <a:gd name="T39" fmla="*/ 2147483647 h 280"/>
                <a:gd name="T40" fmla="*/ 2147483647 w 218"/>
                <a:gd name="T41" fmla="*/ 2147483647 h 280"/>
                <a:gd name="T42" fmla="*/ 2147483647 w 218"/>
                <a:gd name="T43" fmla="*/ 2147483647 h 280"/>
                <a:gd name="T44" fmla="*/ 2147483647 w 218"/>
                <a:gd name="T45" fmla="*/ 2147483647 h 280"/>
                <a:gd name="T46" fmla="*/ 2147483647 w 218"/>
                <a:gd name="T47" fmla="*/ 2147483647 h 280"/>
                <a:gd name="T48" fmla="*/ 2147483647 w 218"/>
                <a:gd name="T49" fmla="*/ 2147483647 h 280"/>
                <a:gd name="T50" fmla="*/ 2147483647 w 218"/>
                <a:gd name="T51" fmla="*/ 2147483647 h 280"/>
                <a:gd name="T52" fmla="*/ 2147483647 w 218"/>
                <a:gd name="T53" fmla="*/ 2147483647 h 280"/>
                <a:gd name="T54" fmla="*/ 2147483647 w 218"/>
                <a:gd name="T55" fmla="*/ 2147483647 h 280"/>
                <a:gd name="T56" fmla="*/ 2147483647 w 218"/>
                <a:gd name="T57" fmla="*/ 2147483647 h 280"/>
                <a:gd name="T58" fmla="*/ 2147483647 w 218"/>
                <a:gd name="T59" fmla="*/ 2147483647 h 280"/>
                <a:gd name="T60" fmla="*/ 2147483647 w 218"/>
                <a:gd name="T61" fmla="*/ 2147483647 h 280"/>
                <a:gd name="T62" fmla="*/ 2147483647 w 218"/>
                <a:gd name="T63" fmla="*/ 2147483647 h 280"/>
                <a:gd name="T64" fmla="*/ 2147483647 w 218"/>
                <a:gd name="T65" fmla="*/ 2147483647 h 280"/>
                <a:gd name="T66" fmla="*/ 2147483647 w 218"/>
                <a:gd name="T67" fmla="*/ 2147483647 h 280"/>
                <a:gd name="T68" fmla="*/ 2147483647 w 218"/>
                <a:gd name="T69" fmla="*/ 2147483647 h 280"/>
                <a:gd name="T70" fmla="*/ 0 w 218"/>
                <a:gd name="T71" fmla="*/ 2147483647 h 280"/>
                <a:gd name="T72" fmla="*/ 0 w 218"/>
                <a:gd name="T73" fmla="*/ 2147483647 h 280"/>
                <a:gd name="T74" fmla="*/ 2147483647 w 218"/>
                <a:gd name="T75" fmla="*/ 2147483647 h 280"/>
                <a:gd name="T76" fmla="*/ 2147483647 w 218"/>
                <a:gd name="T77" fmla="*/ 2147483647 h 280"/>
                <a:gd name="T78" fmla="*/ 2147483647 w 218"/>
                <a:gd name="T79" fmla="*/ 2147483647 h 280"/>
                <a:gd name="T80" fmla="*/ 2147483647 w 218"/>
                <a:gd name="T81" fmla="*/ 2147483647 h 280"/>
                <a:gd name="T82" fmla="*/ 2147483647 w 218"/>
                <a:gd name="T83" fmla="*/ 2147483647 h 280"/>
                <a:gd name="T84" fmla="*/ 2147483647 w 218"/>
                <a:gd name="T85" fmla="*/ 2147483647 h 280"/>
                <a:gd name="T86" fmla="*/ 2147483647 w 218"/>
                <a:gd name="T87" fmla="*/ 2147483647 h 280"/>
                <a:gd name="T88" fmla="*/ 2147483647 w 218"/>
                <a:gd name="T89" fmla="*/ 2147483647 h 280"/>
                <a:gd name="T90" fmla="*/ 2147483647 w 218"/>
                <a:gd name="T91" fmla="*/ 2147483647 h 280"/>
                <a:gd name="T92" fmla="*/ 2147483647 w 218"/>
                <a:gd name="T93" fmla="*/ 2147483647 h 280"/>
                <a:gd name="T94" fmla="*/ 2147483647 w 218"/>
                <a:gd name="T95" fmla="*/ 2147483647 h 280"/>
                <a:gd name="T96" fmla="*/ 2147483647 w 218"/>
                <a:gd name="T97" fmla="*/ 2147483647 h 280"/>
                <a:gd name="T98" fmla="*/ 2147483647 w 218"/>
                <a:gd name="T99" fmla="*/ 2147483647 h 280"/>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218"/>
                <a:gd name="T151" fmla="*/ 0 h 280"/>
                <a:gd name="T152" fmla="*/ 218 w 218"/>
                <a:gd name="T153" fmla="*/ 280 h 280"/>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218" h="280">
                  <a:moveTo>
                    <a:pt x="68" y="242"/>
                  </a:moveTo>
                  <a:lnTo>
                    <a:pt x="64" y="260"/>
                  </a:lnTo>
                  <a:lnTo>
                    <a:pt x="64" y="264"/>
                  </a:lnTo>
                  <a:lnTo>
                    <a:pt x="66" y="268"/>
                  </a:lnTo>
                  <a:lnTo>
                    <a:pt x="76" y="278"/>
                  </a:lnTo>
                  <a:lnTo>
                    <a:pt x="80" y="280"/>
                  </a:lnTo>
                  <a:lnTo>
                    <a:pt x="84" y="278"/>
                  </a:lnTo>
                  <a:lnTo>
                    <a:pt x="102" y="272"/>
                  </a:lnTo>
                  <a:lnTo>
                    <a:pt x="110" y="268"/>
                  </a:lnTo>
                  <a:lnTo>
                    <a:pt x="152" y="244"/>
                  </a:lnTo>
                  <a:lnTo>
                    <a:pt x="160" y="240"/>
                  </a:lnTo>
                  <a:lnTo>
                    <a:pt x="172" y="234"/>
                  </a:lnTo>
                  <a:lnTo>
                    <a:pt x="176" y="228"/>
                  </a:lnTo>
                  <a:lnTo>
                    <a:pt x="178" y="220"/>
                  </a:lnTo>
                  <a:lnTo>
                    <a:pt x="178" y="198"/>
                  </a:lnTo>
                  <a:lnTo>
                    <a:pt x="180" y="188"/>
                  </a:lnTo>
                  <a:lnTo>
                    <a:pt x="182" y="180"/>
                  </a:lnTo>
                  <a:lnTo>
                    <a:pt x="186" y="170"/>
                  </a:lnTo>
                  <a:lnTo>
                    <a:pt x="194" y="160"/>
                  </a:lnTo>
                  <a:lnTo>
                    <a:pt x="202" y="148"/>
                  </a:lnTo>
                  <a:lnTo>
                    <a:pt x="210" y="134"/>
                  </a:lnTo>
                  <a:lnTo>
                    <a:pt x="214" y="114"/>
                  </a:lnTo>
                  <a:lnTo>
                    <a:pt x="218" y="94"/>
                  </a:lnTo>
                  <a:lnTo>
                    <a:pt x="218" y="82"/>
                  </a:lnTo>
                  <a:lnTo>
                    <a:pt x="216" y="72"/>
                  </a:lnTo>
                  <a:lnTo>
                    <a:pt x="212" y="60"/>
                  </a:lnTo>
                  <a:lnTo>
                    <a:pt x="206" y="48"/>
                  </a:lnTo>
                  <a:lnTo>
                    <a:pt x="202" y="40"/>
                  </a:lnTo>
                  <a:lnTo>
                    <a:pt x="186" y="24"/>
                  </a:lnTo>
                  <a:lnTo>
                    <a:pt x="176" y="16"/>
                  </a:lnTo>
                  <a:lnTo>
                    <a:pt x="164" y="8"/>
                  </a:lnTo>
                  <a:lnTo>
                    <a:pt x="150" y="2"/>
                  </a:lnTo>
                  <a:lnTo>
                    <a:pt x="136" y="0"/>
                  </a:lnTo>
                  <a:lnTo>
                    <a:pt x="62" y="12"/>
                  </a:lnTo>
                  <a:lnTo>
                    <a:pt x="44" y="22"/>
                  </a:lnTo>
                  <a:lnTo>
                    <a:pt x="36" y="28"/>
                  </a:lnTo>
                  <a:lnTo>
                    <a:pt x="34" y="34"/>
                  </a:lnTo>
                  <a:lnTo>
                    <a:pt x="36" y="44"/>
                  </a:lnTo>
                  <a:lnTo>
                    <a:pt x="38" y="50"/>
                  </a:lnTo>
                  <a:lnTo>
                    <a:pt x="38" y="54"/>
                  </a:lnTo>
                  <a:lnTo>
                    <a:pt x="36" y="58"/>
                  </a:lnTo>
                  <a:lnTo>
                    <a:pt x="20" y="90"/>
                  </a:lnTo>
                  <a:lnTo>
                    <a:pt x="16" y="98"/>
                  </a:lnTo>
                  <a:lnTo>
                    <a:pt x="14" y="106"/>
                  </a:lnTo>
                  <a:lnTo>
                    <a:pt x="14" y="112"/>
                  </a:lnTo>
                  <a:lnTo>
                    <a:pt x="14" y="120"/>
                  </a:lnTo>
                  <a:lnTo>
                    <a:pt x="2" y="146"/>
                  </a:lnTo>
                  <a:lnTo>
                    <a:pt x="0" y="154"/>
                  </a:lnTo>
                  <a:lnTo>
                    <a:pt x="0" y="158"/>
                  </a:lnTo>
                  <a:lnTo>
                    <a:pt x="4" y="160"/>
                  </a:lnTo>
                  <a:lnTo>
                    <a:pt x="10" y="162"/>
                  </a:lnTo>
                  <a:lnTo>
                    <a:pt x="12" y="164"/>
                  </a:lnTo>
                  <a:lnTo>
                    <a:pt x="14" y="168"/>
                  </a:lnTo>
                  <a:lnTo>
                    <a:pt x="12" y="182"/>
                  </a:lnTo>
                  <a:lnTo>
                    <a:pt x="12" y="192"/>
                  </a:lnTo>
                  <a:lnTo>
                    <a:pt x="12" y="194"/>
                  </a:lnTo>
                  <a:lnTo>
                    <a:pt x="14" y="202"/>
                  </a:lnTo>
                  <a:lnTo>
                    <a:pt x="14" y="210"/>
                  </a:lnTo>
                  <a:lnTo>
                    <a:pt x="12" y="216"/>
                  </a:lnTo>
                  <a:lnTo>
                    <a:pt x="14" y="224"/>
                  </a:lnTo>
                  <a:lnTo>
                    <a:pt x="14" y="226"/>
                  </a:lnTo>
                  <a:lnTo>
                    <a:pt x="20" y="234"/>
                  </a:lnTo>
                  <a:lnTo>
                    <a:pt x="24" y="236"/>
                  </a:lnTo>
                  <a:lnTo>
                    <a:pt x="32" y="240"/>
                  </a:lnTo>
                  <a:lnTo>
                    <a:pt x="48" y="242"/>
                  </a:lnTo>
                  <a:lnTo>
                    <a:pt x="56" y="242"/>
                  </a:lnTo>
                  <a:lnTo>
                    <a:pt x="68" y="242"/>
                  </a:lnTo>
                  <a:close/>
                </a:path>
              </a:pathLst>
            </a:custGeom>
            <a:solidFill>
              <a:srgbClr val="000000"/>
            </a:solidFill>
            <a:ln w="9525">
              <a:noFill/>
              <a:round/>
              <a:headEnd/>
              <a:tailEnd/>
            </a:ln>
          </p:spPr>
          <p:txBody>
            <a:bodyPr/>
            <a:lstStyle/>
            <a:p>
              <a:endParaRPr lang="ja-JP" altLang="en-US" sz="2300" dirty="0"/>
            </a:p>
          </p:txBody>
        </p:sp>
        <p:sp>
          <p:nvSpPr>
            <p:cNvPr id="828" name="Freeform 126"/>
            <p:cNvSpPr>
              <a:spLocks/>
            </p:cNvSpPr>
            <p:nvPr/>
          </p:nvSpPr>
          <p:spPr bwMode="auto">
            <a:xfrm>
              <a:off x="9802813" y="3901941"/>
              <a:ext cx="127000" cy="539750"/>
            </a:xfrm>
            <a:custGeom>
              <a:avLst/>
              <a:gdLst>
                <a:gd name="T0" fmla="*/ 2147483647 w 80"/>
                <a:gd name="T1" fmla="*/ 2147483647 h 340"/>
                <a:gd name="T2" fmla="*/ 2147483647 w 80"/>
                <a:gd name="T3" fmla="*/ 2147483647 h 340"/>
                <a:gd name="T4" fmla="*/ 2147483647 w 80"/>
                <a:gd name="T5" fmla="*/ 2147483647 h 340"/>
                <a:gd name="T6" fmla="*/ 2147483647 w 80"/>
                <a:gd name="T7" fmla="*/ 2147483647 h 340"/>
                <a:gd name="T8" fmla="*/ 2147483647 w 80"/>
                <a:gd name="T9" fmla="*/ 2147483647 h 340"/>
                <a:gd name="T10" fmla="*/ 2147483647 w 80"/>
                <a:gd name="T11" fmla="*/ 2147483647 h 340"/>
                <a:gd name="T12" fmla="*/ 2147483647 w 80"/>
                <a:gd name="T13" fmla="*/ 2147483647 h 340"/>
                <a:gd name="T14" fmla="*/ 2147483647 w 80"/>
                <a:gd name="T15" fmla="*/ 2147483647 h 340"/>
                <a:gd name="T16" fmla="*/ 2147483647 w 80"/>
                <a:gd name="T17" fmla="*/ 2147483647 h 340"/>
                <a:gd name="T18" fmla="*/ 2147483647 w 80"/>
                <a:gd name="T19" fmla="*/ 2147483647 h 340"/>
                <a:gd name="T20" fmla="*/ 2147483647 w 80"/>
                <a:gd name="T21" fmla="*/ 2147483647 h 340"/>
                <a:gd name="T22" fmla="*/ 2147483647 w 80"/>
                <a:gd name="T23" fmla="*/ 2147483647 h 340"/>
                <a:gd name="T24" fmla="*/ 2147483647 w 80"/>
                <a:gd name="T25" fmla="*/ 2147483647 h 340"/>
                <a:gd name="T26" fmla="*/ 2147483647 w 80"/>
                <a:gd name="T27" fmla="*/ 2147483647 h 340"/>
                <a:gd name="T28" fmla="*/ 2147483647 w 80"/>
                <a:gd name="T29" fmla="*/ 0 h 340"/>
                <a:gd name="T30" fmla="*/ 2147483647 w 80"/>
                <a:gd name="T31" fmla="*/ 0 h 340"/>
                <a:gd name="T32" fmla="*/ 2147483647 w 80"/>
                <a:gd name="T33" fmla="*/ 2147483647 h 340"/>
                <a:gd name="T34" fmla="*/ 2147483647 w 80"/>
                <a:gd name="T35" fmla="*/ 2147483647 h 340"/>
                <a:gd name="T36" fmla="*/ 2147483647 w 80"/>
                <a:gd name="T37" fmla="*/ 2147483647 h 340"/>
                <a:gd name="T38" fmla="*/ 2147483647 w 80"/>
                <a:gd name="T39" fmla="*/ 2147483647 h 340"/>
                <a:gd name="T40" fmla="*/ 2147483647 w 80"/>
                <a:gd name="T41" fmla="*/ 2147483647 h 340"/>
                <a:gd name="T42" fmla="*/ 2147483647 w 80"/>
                <a:gd name="T43" fmla="*/ 2147483647 h 340"/>
                <a:gd name="T44" fmla="*/ 2147483647 w 80"/>
                <a:gd name="T45" fmla="*/ 2147483647 h 340"/>
                <a:gd name="T46" fmla="*/ 2147483647 w 80"/>
                <a:gd name="T47" fmla="*/ 2147483647 h 340"/>
                <a:gd name="T48" fmla="*/ 2147483647 w 80"/>
                <a:gd name="T49" fmla="*/ 2147483647 h 340"/>
                <a:gd name="T50" fmla="*/ 2147483647 w 80"/>
                <a:gd name="T51" fmla="*/ 2147483647 h 340"/>
                <a:gd name="T52" fmla="*/ 2147483647 w 80"/>
                <a:gd name="T53" fmla="*/ 2147483647 h 340"/>
                <a:gd name="T54" fmla="*/ 2147483647 w 80"/>
                <a:gd name="T55" fmla="*/ 2147483647 h 340"/>
                <a:gd name="T56" fmla="*/ 0 w 80"/>
                <a:gd name="T57" fmla="*/ 2147483647 h 340"/>
                <a:gd name="T58" fmla="*/ 0 w 80"/>
                <a:gd name="T59" fmla="*/ 2147483647 h 340"/>
                <a:gd name="T60" fmla="*/ 0 w 80"/>
                <a:gd name="T61" fmla="*/ 2147483647 h 340"/>
                <a:gd name="T62" fmla="*/ 2147483647 w 80"/>
                <a:gd name="T63" fmla="*/ 2147483647 h 340"/>
                <a:gd name="T64" fmla="*/ 2147483647 w 80"/>
                <a:gd name="T65" fmla="*/ 2147483647 h 340"/>
                <a:gd name="T66" fmla="*/ 2147483647 w 80"/>
                <a:gd name="T67" fmla="*/ 2147483647 h 34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80"/>
                <a:gd name="T103" fmla="*/ 0 h 340"/>
                <a:gd name="T104" fmla="*/ 80 w 80"/>
                <a:gd name="T105" fmla="*/ 340 h 34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80" h="340">
                  <a:moveTo>
                    <a:pt x="58" y="38"/>
                  </a:moveTo>
                  <a:lnTo>
                    <a:pt x="58" y="38"/>
                  </a:lnTo>
                  <a:lnTo>
                    <a:pt x="58" y="36"/>
                  </a:lnTo>
                  <a:lnTo>
                    <a:pt x="62" y="34"/>
                  </a:lnTo>
                  <a:lnTo>
                    <a:pt x="66" y="30"/>
                  </a:lnTo>
                  <a:lnTo>
                    <a:pt x="66" y="26"/>
                  </a:lnTo>
                  <a:lnTo>
                    <a:pt x="64" y="22"/>
                  </a:lnTo>
                  <a:lnTo>
                    <a:pt x="62" y="14"/>
                  </a:lnTo>
                  <a:lnTo>
                    <a:pt x="60" y="8"/>
                  </a:lnTo>
                  <a:lnTo>
                    <a:pt x="56" y="2"/>
                  </a:lnTo>
                  <a:lnTo>
                    <a:pt x="52" y="0"/>
                  </a:lnTo>
                  <a:lnTo>
                    <a:pt x="48" y="0"/>
                  </a:lnTo>
                  <a:lnTo>
                    <a:pt x="46" y="2"/>
                  </a:lnTo>
                  <a:lnTo>
                    <a:pt x="40" y="6"/>
                  </a:lnTo>
                  <a:lnTo>
                    <a:pt x="36" y="14"/>
                  </a:lnTo>
                  <a:lnTo>
                    <a:pt x="34" y="18"/>
                  </a:lnTo>
                  <a:lnTo>
                    <a:pt x="32" y="22"/>
                  </a:lnTo>
                  <a:lnTo>
                    <a:pt x="36" y="30"/>
                  </a:lnTo>
                  <a:lnTo>
                    <a:pt x="40" y="36"/>
                  </a:lnTo>
                  <a:lnTo>
                    <a:pt x="16" y="112"/>
                  </a:lnTo>
                  <a:lnTo>
                    <a:pt x="4" y="158"/>
                  </a:lnTo>
                  <a:lnTo>
                    <a:pt x="0" y="176"/>
                  </a:lnTo>
                  <a:lnTo>
                    <a:pt x="0" y="188"/>
                  </a:lnTo>
                  <a:lnTo>
                    <a:pt x="28" y="340"/>
                  </a:lnTo>
                  <a:lnTo>
                    <a:pt x="80" y="174"/>
                  </a:lnTo>
                  <a:lnTo>
                    <a:pt x="58" y="38"/>
                  </a:lnTo>
                  <a:close/>
                </a:path>
              </a:pathLst>
            </a:custGeom>
            <a:solidFill>
              <a:srgbClr val="000000"/>
            </a:solidFill>
            <a:ln w="9525">
              <a:noFill/>
              <a:round/>
              <a:headEnd/>
              <a:tailEnd/>
            </a:ln>
          </p:spPr>
          <p:txBody>
            <a:bodyPr/>
            <a:lstStyle/>
            <a:p>
              <a:endParaRPr lang="ja-JP" altLang="en-US" sz="2300" dirty="0"/>
            </a:p>
          </p:txBody>
        </p:sp>
      </p:grpSp>
      <p:sp>
        <p:nvSpPr>
          <p:cNvPr id="829" name="テキスト ボックス 155"/>
          <p:cNvSpPr txBox="1">
            <a:spLocks noChangeArrowheads="1"/>
          </p:cNvSpPr>
          <p:nvPr/>
        </p:nvSpPr>
        <p:spPr bwMode="auto">
          <a:xfrm>
            <a:off x="7717688" y="1740747"/>
            <a:ext cx="424426" cy="250610"/>
          </a:xfrm>
          <a:prstGeom prst="rect">
            <a:avLst/>
          </a:prstGeom>
          <a:noFill/>
          <a:ln w="9525">
            <a:noFill/>
            <a:miter lim="800000"/>
            <a:headEnd/>
            <a:tailEnd/>
          </a:ln>
        </p:spPr>
        <p:txBody>
          <a:bodyPr lIns="65306" tIns="32653" rIns="65306" bIns="32653">
            <a:spAutoFit/>
          </a:bodyPr>
          <a:lstStyle/>
          <a:p>
            <a:pPr algn="ctr"/>
            <a:r>
              <a:rPr lang="en-US" altLang="ja-JP" sz="600" dirty="0">
                <a:solidFill>
                  <a:srgbClr val="000000"/>
                </a:solidFill>
                <a:latin typeface="HG丸ｺﾞｼｯｸM-PRO" pitchFamily="50" charset="-128"/>
                <a:ea typeface="HG丸ｺﾞｼｯｸM-PRO" pitchFamily="50" charset="-128"/>
              </a:rPr>
              <a:t>50m</a:t>
            </a:r>
          </a:p>
          <a:p>
            <a:pPr algn="ctr"/>
            <a:r>
              <a:rPr lang="ja-JP" altLang="en-US" sz="600" dirty="0">
                <a:solidFill>
                  <a:srgbClr val="000000"/>
                </a:solidFill>
                <a:latin typeface="HG丸ｺﾞｼｯｸM-PRO" pitchFamily="50" charset="-128"/>
                <a:ea typeface="HG丸ｺﾞｼｯｸM-PRO" pitchFamily="50" charset="-128"/>
              </a:rPr>
              <a:t>▽</a:t>
            </a:r>
          </a:p>
        </p:txBody>
      </p:sp>
      <p:sp>
        <p:nvSpPr>
          <p:cNvPr id="830" name="テキスト ボックス 27"/>
          <p:cNvSpPr txBox="1">
            <a:spLocks noChangeArrowheads="1"/>
          </p:cNvSpPr>
          <p:nvPr/>
        </p:nvSpPr>
        <p:spPr bwMode="auto">
          <a:xfrm>
            <a:off x="7492486" y="2025028"/>
            <a:ext cx="426719" cy="158277"/>
          </a:xfrm>
          <a:prstGeom prst="rect">
            <a:avLst/>
          </a:prstGeom>
          <a:noFill/>
          <a:ln w="9525">
            <a:noFill/>
            <a:miter lim="800000"/>
            <a:headEnd/>
            <a:tailEnd/>
          </a:ln>
        </p:spPr>
        <p:txBody>
          <a:bodyPr lIns="65306" tIns="32653" rIns="65306" bIns="32653">
            <a:spAutoFit/>
          </a:bodyPr>
          <a:lstStyle/>
          <a:p>
            <a:pPr algn="ctr"/>
            <a:r>
              <a:rPr lang="en-US" altLang="ja-JP" sz="600" dirty="0">
                <a:solidFill>
                  <a:srgbClr val="000000"/>
                </a:solidFill>
                <a:latin typeface="HG丸ｺﾞｼｯｸM-PRO" pitchFamily="50" charset="-128"/>
                <a:ea typeface="HG丸ｺﾞｼｯｸM-PRO" pitchFamily="50" charset="-128"/>
              </a:rPr>
              <a:t>4m</a:t>
            </a:r>
            <a:r>
              <a:rPr lang="ja-JP" altLang="en-US" sz="600" dirty="0">
                <a:solidFill>
                  <a:srgbClr val="000000"/>
                </a:solidFill>
                <a:latin typeface="HG丸ｺﾞｼｯｸM-PRO" pitchFamily="50" charset="-128"/>
                <a:ea typeface="HG丸ｺﾞｼｯｸM-PRO" pitchFamily="50" charset="-128"/>
              </a:rPr>
              <a:t>以上</a:t>
            </a:r>
          </a:p>
        </p:txBody>
      </p:sp>
      <p:sp>
        <p:nvSpPr>
          <p:cNvPr id="831" name="テキスト ボックス 27"/>
          <p:cNvSpPr txBox="1">
            <a:spLocks noChangeArrowheads="1"/>
          </p:cNvSpPr>
          <p:nvPr/>
        </p:nvSpPr>
        <p:spPr bwMode="auto">
          <a:xfrm>
            <a:off x="7291186" y="3061414"/>
            <a:ext cx="377534" cy="158277"/>
          </a:xfrm>
          <a:prstGeom prst="rect">
            <a:avLst/>
          </a:prstGeom>
          <a:noFill/>
          <a:ln w="9525">
            <a:noFill/>
            <a:miter lim="800000"/>
            <a:headEnd/>
            <a:tailEnd/>
          </a:ln>
        </p:spPr>
        <p:txBody>
          <a:bodyPr lIns="65306" tIns="32653" rIns="65306" bIns="32653">
            <a:spAutoFit/>
          </a:bodyPr>
          <a:lstStyle/>
          <a:p>
            <a:pPr algn="ctr"/>
            <a:r>
              <a:rPr lang="ja-JP" altLang="en-US" sz="600" dirty="0">
                <a:solidFill>
                  <a:srgbClr val="000000"/>
                </a:solidFill>
                <a:latin typeface="HG丸ｺﾞｼｯｸM-PRO" pitchFamily="50" charset="-128"/>
                <a:ea typeface="HG丸ｺﾞｼｯｸM-PRO" pitchFamily="50" charset="-128"/>
              </a:rPr>
              <a:t>東側</a:t>
            </a:r>
          </a:p>
        </p:txBody>
      </p:sp>
      <p:sp>
        <p:nvSpPr>
          <p:cNvPr id="832" name="テキスト ボックス 27"/>
          <p:cNvSpPr txBox="1">
            <a:spLocks noChangeArrowheads="1"/>
          </p:cNvSpPr>
          <p:nvPr/>
        </p:nvSpPr>
        <p:spPr bwMode="auto">
          <a:xfrm>
            <a:off x="8863287" y="3061414"/>
            <a:ext cx="377534" cy="158277"/>
          </a:xfrm>
          <a:prstGeom prst="rect">
            <a:avLst/>
          </a:prstGeom>
          <a:noFill/>
          <a:ln w="9525">
            <a:noFill/>
            <a:miter lim="800000"/>
            <a:headEnd/>
            <a:tailEnd/>
          </a:ln>
        </p:spPr>
        <p:txBody>
          <a:bodyPr lIns="65306" tIns="32653" rIns="65306" bIns="32653">
            <a:spAutoFit/>
          </a:bodyPr>
          <a:lstStyle/>
          <a:p>
            <a:pPr algn="ctr"/>
            <a:r>
              <a:rPr lang="ja-JP" altLang="en-US" sz="600" dirty="0">
                <a:solidFill>
                  <a:srgbClr val="000000"/>
                </a:solidFill>
                <a:latin typeface="HG丸ｺﾞｼｯｸM-PRO" pitchFamily="50" charset="-128"/>
                <a:ea typeface="HG丸ｺﾞｼｯｸM-PRO" pitchFamily="50" charset="-128"/>
              </a:rPr>
              <a:t>西側</a:t>
            </a:r>
          </a:p>
        </p:txBody>
      </p:sp>
      <p:sp>
        <p:nvSpPr>
          <p:cNvPr id="833" name="円/楕円 832"/>
          <p:cNvSpPr/>
          <p:nvPr/>
        </p:nvSpPr>
        <p:spPr>
          <a:xfrm>
            <a:off x="7797035" y="2883323"/>
            <a:ext cx="189258" cy="189258"/>
          </a:xfrm>
          <a:prstGeom prst="ellipse">
            <a:avLst/>
          </a:pr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65306" tIns="32653" rIns="65306" bIns="32653" anchor="ctr"/>
          <a:lstStyle/>
          <a:p>
            <a:pPr algn="ctr">
              <a:defRPr/>
            </a:pPr>
            <a:endParaRPr lang="ja-JP" altLang="en-US" sz="2300" dirty="0"/>
          </a:p>
        </p:txBody>
      </p:sp>
      <p:sp>
        <p:nvSpPr>
          <p:cNvPr id="834" name="左中かっこ 833"/>
          <p:cNvSpPr>
            <a:spLocks/>
          </p:cNvSpPr>
          <p:nvPr/>
        </p:nvSpPr>
        <p:spPr bwMode="auto">
          <a:xfrm rot="10800000" flipH="1">
            <a:off x="6950299" y="1420626"/>
            <a:ext cx="61312" cy="519109"/>
          </a:xfrm>
          <a:prstGeom prst="leftBrace">
            <a:avLst>
              <a:gd name="adj1" fmla="val 29450"/>
              <a:gd name="adj2" fmla="val 33944"/>
            </a:avLst>
          </a:prstGeom>
          <a:noFill/>
          <a:ln w="3175" algn="ctr">
            <a:solidFill>
              <a:schemeClr val="tx1"/>
            </a:solidFill>
            <a:round/>
            <a:headEnd/>
            <a:tailEnd/>
          </a:ln>
        </p:spPr>
        <p:txBody>
          <a:bodyPr rot="10800000" lIns="65306" tIns="32653" rIns="65306" bIns="32653" anchor="ctr"/>
          <a:lstStyle/>
          <a:p>
            <a:pPr algn="ctr">
              <a:defRPr/>
            </a:pPr>
            <a:endParaRPr lang="ja-JP" altLang="en-US" sz="2300" dirty="0">
              <a:solidFill>
                <a:schemeClr val="lt1"/>
              </a:solidFill>
            </a:endParaRPr>
          </a:p>
        </p:txBody>
      </p:sp>
      <p:sp>
        <p:nvSpPr>
          <p:cNvPr id="835" name="左中かっこ 834"/>
          <p:cNvSpPr>
            <a:spLocks/>
          </p:cNvSpPr>
          <p:nvPr/>
        </p:nvSpPr>
        <p:spPr bwMode="auto">
          <a:xfrm rot="10800000" flipH="1">
            <a:off x="6998050" y="1415218"/>
            <a:ext cx="91968" cy="1588419"/>
          </a:xfrm>
          <a:prstGeom prst="leftBrace">
            <a:avLst>
              <a:gd name="adj1" fmla="val 35911"/>
              <a:gd name="adj2" fmla="val 51807"/>
            </a:avLst>
          </a:prstGeom>
          <a:noFill/>
          <a:ln w="3175" algn="ctr">
            <a:solidFill>
              <a:schemeClr val="tx1"/>
            </a:solidFill>
            <a:round/>
            <a:headEnd/>
            <a:tailEnd/>
          </a:ln>
        </p:spPr>
        <p:txBody>
          <a:bodyPr rot="10800000" lIns="65306" tIns="32653" rIns="65306" bIns="32653" anchor="ctr"/>
          <a:lstStyle/>
          <a:p>
            <a:pPr algn="ctr">
              <a:defRPr/>
            </a:pPr>
            <a:endParaRPr lang="ja-JP" altLang="en-US" sz="2300" dirty="0">
              <a:solidFill>
                <a:schemeClr val="lt1"/>
              </a:solidFill>
            </a:endParaRPr>
          </a:p>
        </p:txBody>
      </p:sp>
      <p:sp>
        <p:nvSpPr>
          <p:cNvPr id="836" name="左中かっこ 835"/>
          <p:cNvSpPr/>
          <p:nvPr/>
        </p:nvSpPr>
        <p:spPr>
          <a:xfrm rot="10800000" flipH="1">
            <a:off x="6950299" y="2837359"/>
            <a:ext cx="61312" cy="167629"/>
          </a:xfrm>
          <a:prstGeom prst="leftBrace">
            <a:avLst>
              <a:gd name="adj1" fmla="val 29184"/>
              <a:gd name="adj2" fmla="val 50000"/>
            </a:avLst>
          </a:pr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65306" tIns="32653" rIns="65306" bIns="32653" anchor="ctr"/>
          <a:lstStyle/>
          <a:p>
            <a:pPr algn="ctr">
              <a:defRPr/>
            </a:pPr>
            <a:endParaRPr lang="ja-JP" altLang="en-US" sz="2300" dirty="0"/>
          </a:p>
        </p:txBody>
      </p:sp>
      <p:sp>
        <p:nvSpPr>
          <p:cNvPr id="837" name="右大かっこ 836"/>
          <p:cNvSpPr/>
          <p:nvPr/>
        </p:nvSpPr>
        <p:spPr>
          <a:xfrm rot="10800000">
            <a:off x="6196447" y="2400314"/>
            <a:ext cx="32656" cy="720080"/>
          </a:xfrm>
          <a:prstGeom prst="rightBracket">
            <a:avLst>
              <a:gd name="adj" fmla="val 0"/>
            </a:avLst>
          </a:prstGeom>
        </p:spPr>
        <p:style>
          <a:lnRef idx="1">
            <a:schemeClr val="dk1"/>
          </a:lnRef>
          <a:fillRef idx="0">
            <a:schemeClr val="dk1"/>
          </a:fillRef>
          <a:effectRef idx="0">
            <a:schemeClr val="dk1"/>
          </a:effectRef>
          <a:fontRef idx="minor">
            <a:schemeClr val="tx1"/>
          </a:fontRef>
        </p:style>
        <p:txBody>
          <a:bodyPr lIns="65306" tIns="32653" rIns="65306" bIns="32653" anchor="ctr"/>
          <a:lstStyle/>
          <a:p>
            <a:pPr algn="ctr">
              <a:defRPr/>
            </a:pPr>
            <a:endParaRPr lang="ja-JP" altLang="en-US" sz="2300" dirty="0"/>
          </a:p>
        </p:txBody>
      </p:sp>
      <p:cxnSp>
        <p:nvCxnSpPr>
          <p:cNvPr id="838" name="直線コネクタ 837"/>
          <p:cNvCxnSpPr/>
          <p:nvPr/>
        </p:nvCxnSpPr>
        <p:spPr>
          <a:xfrm>
            <a:off x="6135616" y="2837359"/>
            <a:ext cx="121666" cy="0"/>
          </a:xfrm>
          <a:prstGeom prst="line">
            <a:avLst/>
          </a:prstGeom>
        </p:spPr>
        <p:style>
          <a:lnRef idx="1">
            <a:schemeClr val="dk1"/>
          </a:lnRef>
          <a:fillRef idx="0">
            <a:schemeClr val="dk1"/>
          </a:fillRef>
          <a:effectRef idx="0">
            <a:schemeClr val="dk1"/>
          </a:effectRef>
          <a:fontRef idx="minor">
            <a:schemeClr val="tx1"/>
          </a:fontRef>
        </p:style>
      </p:cxnSp>
      <p:cxnSp>
        <p:nvCxnSpPr>
          <p:cNvPr id="839" name="直線コネクタ 838"/>
          <p:cNvCxnSpPr/>
          <p:nvPr/>
        </p:nvCxnSpPr>
        <p:spPr>
          <a:xfrm>
            <a:off x="6135616" y="2181715"/>
            <a:ext cx="121666" cy="0"/>
          </a:xfrm>
          <a:prstGeom prst="line">
            <a:avLst/>
          </a:prstGeom>
        </p:spPr>
        <p:style>
          <a:lnRef idx="1">
            <a:schemeClr val="dk1"/>
          </a:lnRef>
          <a:fillRef idx="0">
            <a:schemeClr val="dk1"/>
          </a:fillRef>
          <a:effectRef idx="0">
            <a:schemeClr val="dk1"/>
          </a:effectRef>
          <a:fontRef idx="minor">
            <a:schemeClr val="tx1"/>
          </a:fontRef>
        </p:style>
      </p:cxnSp>
      <p:cxnSp>
        <p:nvCxnSpPr>
          <p:cNvPr id="840" name="直線コネクタ 839"/>
          <p:cNvCxnSpPr/>
          <p:nvPr/>
        </p:nvCxnSpPr>
        <p:spPr>
          <a:xfrm flipV="1">
            <a:off x="6135615" y="1770754"/>
            <a:ext cx="98685" cy="4056"/>
          </a:xfrm>
          <a:prstGeom prst="line">
            <a:avLst/>
          </a:prstGeom>
        </p:spPr>
        <p:style>
          <a:lnRef idx="1">
            <a:schemeClr val="dk1"/>
          </a:lnRef>
          <a:fillRef idx="0">
            <a:schemeClr val="dk1"/>
          </a:fillRef>
          <a:effectRef idx="0">
            <a:schemeClr val="dk1"/>
          </a:effectRef>
          <a:fontRef idx="minor">
            <a:schemeClr val="tx1"/>
          </a:fontRef>
        </p:style>
      </p:cxnSp>
      <p:sp>
        <p:nvSpPr>
          <p:cNvPr id="841" name="角丸四角形 840"/>
          <p:cNvSpPr/>
          <p:nvPr/>
        </p:nvSpPr>
        <p:spPr>
          <a:xfrm>
            <a:off x="6234301" y="2328470"/>
            <a:ext cx="671367" cy="152758"/>
          </a:xfrm>
          <a:prstGeom prst="roundRect">
            <a:avLst>
              <a:gd name="adj" fmla="val 0"/>
            </a:avLst>
          </a:prstGeom>
          <a:solidFill>
            <a:schemeClr val="accent2">
              <a:lumMod val="20000"/>
              <a:lumOff val="80000"/>
            </a:schemeClr>
          </a:solidFill>
          <a:ln w="127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lIns="25711" tIns="32653" rIns="0" bIns="32653" anchor="ctr"/>
          <a:lstStyle/>
          <a:p>
            <a:pPr algn="ctr">
              <a:defRPr/>
            </a:pPr>
            <a:r>
              <a:rPr lang="ja-JP" altLang="en-US" sz="600" dirty="0">
                <a:solidFill>
                  <a:prstClr val="black"/>
                </a:solidFill>
              </a:rPr>
              <a:t>容積ボーナス</a:t>
            </a:r>
          </a:p>
        </p:txBody>
      </p:sp>
      <p:sp>
        <p:nvSpPr>
          <p:cNvPr id="842" name="角丸四角形 8303"/>
          <p:cNvSpPr/>
          <p:nvPr/>
        </p:nvSpPr>
        <p:spPr>
          <a:xfrm>
            <a:off x="6234301" y="1661253"/>
            <a:ext cx="671867" cy="218999"/>
          </a:xfrm>
          <a:prstGeom prst="roundRect">
            <a:avLst>
              <a:gd name="adj" fmla="val 0"/>
            </a:avLst>
          </a:prstGeom>
          <a:solidFill>
            <a:schemeClr val="accent2">
              <a:lumMod val="20000"/>
              <a:lumOff val="80000"/>
            </a:schemeClr>
          </a:solidFill>
          <a:ln w="127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lIns="25711" tIns="32653" rIns="0" bIns="32653" anchor="ctr"/>
          <a:lstStyle/>
          <a:p>
            <a:pPr algn="ctr">
              <a:defRPr/>
            </a:pPr>
            <a:r>
              <a:rPr lang="ja-JP" altLang="en-US" sz="600" dirty="0">
                <a:solidFill>
                  <a:srgbClr val="000000"/>
                </a:solidFill>
              </a:rPr>
              <a:t>形態制限緩和等</a:t>
            </a:r>
          </a:p>
        </p:txBody>
      </p:sp>
      <p:sp>
        <p:nvSpPr>
          <p:cNvPr id="843" name="角丸四角形 8303"/>
          <p:cNvSpPr/>
          <p:nvPr/>
        </p:nvSpPr>
        <p:spPr>
          <a:xfrm>
            <a:off x="6234301" y="2107363"/>
            <a:ext cx="671367" cy="152759"/>
          </a:xfrm>
          <a:prstGeom prst="roundRect">
            <a:avLst>
              <a:gd name="adj" fmla="val 0"/>
            </a:avLst>
          </a:prstGeom>
          <a:solidFill>
            <a:schemeClr val="accent2">
              <a:lumMod val="20000"/>
              <a:lumOff val="80000"/>
            </a:schemeClr>
          </a:solidFill>
          <a:ln w="127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lIns="25711" tIns="32653" rIns="0" bIns="32653" anchor="ctr"/>
          <a:lstStyle/>
          <a:p>
            <a:pPr algn="ctr">
              <a:defRPr/>
            </a:pPr>
            <a:r>
              <a:rPr lang="ja-JP" altLang="en-US" sz="600" dirty="0">
                <a:solidFill>
                  <a:prstClr val="black"/>
                </a:solidFill>
              </a:rPr>
              <a:t>デザイン誘導強化</a:t>
            </a:r>
          </a:p>
        </p:txBody>
      </p:sp>
      <p:sp>
        <p:nvSpPr>
          <p:cNvPr id="844" name="角丸四角形 8303"/>
          <p:cNvSpPr/>
          <p:nvPr/>
        </p:nvSpPr>
        <p:spPr>
          <a:xfrm>
            <a:off x="6234301" y="2969086"/>
            <a:ext cx="671367" cy="305611"/>
          </a:xfrm>
          <a:prstGeom prst="roundRect">
            <a:avLst>
              <a:gd name="adj" fmla="val 0"/>
            </a:avLst>
          </a:prstGeom>
          <a:solidFill>
            <a:schemeClr val="accent2">
              <a:lumMod val="20000"/>
              <a:lumOff val="80000"/>
            </a:schemeClr>
          </a:solidFill>
          <a:ln w="127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lIns="25711" tIns="32653" rIns="0" bIns="32653" anchor="ctr"/>
          <a:lstStyle/>
          <a:p>
            <a:pPr>
              <a:defRPr/>
            </a:pPr>
            <a:r>
              <a:rPr lang="ja-JP" altLang="en-US" sz="600" dirty="0" smtClean="0">
                <a:solidFill>
                  <a:prstClr val="black"/>
                </a:solidFill>
              </a:rPr>
              <a:t>既存ビル等を対象としたにぎわい空間創出補助制度</a:t>
            </a:r>
          </a:p>
        </p:txBody>
      </p:sp>
      <p:sp>
        <p:nvSpPr>
          <p:cNvPr id="845" name="角丸四角形 8303"/>
          <p:cNvSpPr/>
          <p:nvPr/>
        </p:nvSpPr>
        <p:spPr>
          <a:xfrm>
            <a:off x="6228184" y="2507176"/>
            <a:ext cx="677484" cy="435960"/>
          </a:xfrm>
          <a:prstGeom prst="roundRect">
            <a:avLst>
              <a:gd name="adj" fmla="val 0"/>
            </a:avLst>
          </a:prstGeom>
          <a:solidFill>
            <a:schemeClr val="accent2">
              <a:lumMod val="20000"/>
              <a:lumOff val="80000"/>
            </a:schemeClr>
          </a:solidFill>
          <a:ln w="127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lIns="12856" tIns="32653" rIns="25711" bIns="32653" anchor="ctr"/>
          <a:lstStyle/>
          <a:p>
            <a:pPr marL="65760" indent="-65760">
              <a:defRPr/>
            </a:pPr>
            <a:r>
              <a:rPr lang="ja-JP" altLang="en-US" sz="500" dirty="0" smtClean="0">
                <a:solidFill>
                  <a:prstClr val="black"/>
                </a:solidFill>
              </a:rPr>
              <a:t>セットバック利活用；</a:t>
            </a:r>
            <a:endParaRPr lang="en-US" altLang="ja-JP" sz="500" dirty="0" smtClean="0">
              <a:solidFill>
                <a:prstClr val="black"/>
              </a:solidFill>
            </a:endParaRPr>
          </a:p>
          <a:p>
            <a:pPr marL="65760" indent="-65760">
              <a:defRPr/>
            </a:pPr>
            <a:r>
              <a:rPr lang="ja-JP" altLang="en-US" sz="500" dirty="0" smtClean="0">
                <a:solidFill>
                  <a:prstClr val="black"/>
                </a:solidFill>
              </a:rPr>
              <a:t>　  にぎわい創造実証事業の実施と利活用に関する官民のルールづくり</a:t>
            </a:r>
            <a:endParaRPr lang="ja-JP" altLang="en-US" sz="500" dirty="0">
              <a:solidFill>
                <a:prstClr val="black"/>
              </a:solidFill>
            </a:endParaRPr>
          </a:p>
        </p:txBody>
      </p:sp>
      <p:sp>
        <p:nvSpPr>
          <p:cNvPr id="846" name="フリーフォーム 845"/>
          <p:cNvSpPr/>
          <p:nvPr/>
        </p:nvSpPr>
        <p:spPr>
          <a:xfrm>
            <a:off x="6953483" y="3009045"/>
            <a:ext cx="921959" cy="74351"/>
          </a:xfrm>
          <a:custGeom>
            <a:avLst/>
            <a:gdLst>
              <a:gd name="connsiteX0" fmla="*/ 1114425 w 1114425"/>
              <a:gd name="connsiteY0" fmla="*/ 0 h 257175"/>
              <a:gd name="connsiteX1" fmla="*/ 752475 w 1114425"/>
              <a:gd name="connsiteY1" fmla="*/ 257175 h 257175"/>
              <a:gd name="connsiteX2" fmla="*/ 0 w 1114425"/>
              <a:gd name="connsiteY2" fmla="*/ 257175 h 257175"/>
            </a:gdLst>
            <a:ahLst/>
            <a:cxnLst>
              <a:cxn ang="0">
                <a:pos x="connsiteX0" y="connsiteY0"/>
              </a:cxn>
              <a:cxn ang="0">
                <a:pos x="connsiteX1" y="connsiteY1"/>
              </a:cxn>
              <a:cxn ang="0">
                <a:pos x="connsiteX2" y="connsiteY2"/>
              </a:cxn>
            </a:cxnLst>
            <a:rect l="l" t="t" r="r" b="b"/>
            <a:pathLst>
              <a:path w="1114425" h="257175">
                <a:moveTo>
                  <a:pt x="1114425" y="0"/>
                </a:moveTo>
                <a:lnTo>
                  <a:pt x="752475" y="257175"/>
                </a:lnTo>
                <a:lnTo>
                  <a:pt x="0" y="257175"/>
                </a:lnTo>
              </a:path>
            </a:pathLst>
          </a:custGeom>
          <a:noFill/>
          <a:ln w="3175">
            <a:solidFill>
              <a:schemeClr val="tx1"/>
            </a:solidFill>
            <a:headEnd type="none" w="med" len="med"/>
            <a:tailEnd type="arrow" w="med" len="med"/>
          </a:ln>
        </p:spPr>
        <p:style>
          <a:lnRef idx="2">
            <a:schemeClr val="accent1">
              <a:shade val="50000"/>
            </a:schemeClr>
          </a:lnRef>
          <a:fillRef idx="1">
            <a:schemeClr val="accent1"/>
          </a:fillRef>
          <a:effectRef idx="0">
            <a:schemeClr val="accent1"/>
          </a:effectRef>
          <a:fontRef idx="minor">
            <a:schemeClr val="lt1"/>
          </a:fontRef>
        </p:style>
        <p:txBody>
          <a:bodyPr lIns="65306" tIns="32653" rIns="65306" bIns="32653" anchor="ctr"/>
          <a:lstStyle/>
          <a:p>
            <a:pPr algn="ctr">
              <a:defRPr/>
            </a:pPr>
            <a:endParaRPr lang="ja-JP" altLang="en-US" sz="2300" dirty="0"/>
          </a:p>
        </p:txBody>
      </p:sp>
      <p:cxnSp>
        <p:nvCxnSpPr>
          <p:cNvPr id="847" name="直線コネクタ 846"/>
          <p:cNvCxnSpPr>
            <a:stCxn id="841" idx="3"/>
            <a:endCxn id="836" idx="1"/>
          </p:cNvCxnSpPr>
          <p:nvPr/>
        </p:nvCxnSpPr>
        <p:spPr>
          <a:xfrm>
            <a:off x="6905668" y="2404849"/>
            <a:ext cx="44631" cy="516325"/>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48" name="直線コネクタ 847"/>
          <p:cNvCxnSpPr>
            <a:stCxn id="845" idx="3"/>
            <a:endCxn id="836" idx="1"/>
          </p:cNvCxnSpPr>
          <p:nvPr/>
        </p:nvCxnSpPr>
        <p:spPr>
          <a:xfrm>
            <a:off x="6905668" y="2725156"/>
            <a:ext cx="44631" cy="196017"/>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49" name="直線コネクタ 848"/>
          <p:cNvCxnSpPr/>
          <p:nvPr/>
        </p:nvCxnSpPr>
        <p:spPr bwMode="auto">
          <a:xfrm>
            <a:off x="8094441" y="1370608"/>
            <a:ext cx="844904" cy="1614104"/>
          </a:xfrm>
          <a:prstGeom prst="line">
            <a:avLst/>
          </a:prstGeom>
          <a:ln w="3175">
            <a:solidFill>
              <a:srgbClr val="FF0000"/>
            </a:solidFill>
          </a:ln>
        </p:spPr>
        <p:style>
          <a:lnRef idx="1">
            <a:schemeClr val="accent1"/>
          </a:lnRef>
          <a:fillRef idx="0">
            <a:schemeClr val="accent1"/>
          </a:fillRef>
          <a:effectRef idx="0">
            <a:schemeClr val="accent1"/>
          </a:effectRef>
          <a:fontRef idx="minor">
            <a:schemeClr val="tx1"/>
          </a:fontRef>
        </p:style>
      </p:cxnSp>
      <p:sp>
        <p:nvSpPr>
          <p:cNvPr id="851" name="直角三角形 850"/>
          <p:cNvSpPr>
            <a:spLocks noChangeArrowheads="1"/>
          </p:cNvSpPr>
          <p:nvPr/>
        </p:nvSpPr>
        <p:spPr bwMode="auto">
          <a:xfrm rot="10800000">
            <a:off x="8416180" y="1758587"/>
            <a:ext cx="131129" cy="282536"/>
          </a:xfrm>
          <a:prstGeom prst="rtTriangle">
            <a:avLst/>
          </a:prstGeom>
          <a:noFill/>
          <a:ln w="3175" algn="ctr">
            <a:solidFill>
              <a:schemeClr val="tx1"/>
            </a:solidFill>
            <a:miter lim="800000"/>
            <a:headEnd/>
            <a:tailEnd/>
          </a:ln>
        </p:spPr>
        <p:txBody>
          <a:bodyPr rot="10800000" lIns="65306" tIns="32653" rIns="65306" bIns="32653" anchor="ctr"/>
          <a:lstStyle/>
          <a:p>
            <a:pPr algn="ctr">
              <a:defRPr/>
            </a:pPr>
            <a:endParaRPr lang="ja-JP" altLang="en-US" sz="2300" dirty="0">
              <a:solidFill>
                <a:prstClr val="white"/>
              </a:solidFill>
            </a:endParaRPr>
          </a:p>
        </p:txBody>
      </p:sp>
      <p:sp>
        <p:nvSpPr>
          <p:cNvPr id="852" name="テキスト ボックス 145"/>
          <p:cNvSpPr txBox="1">
            <a:spLocks noChangeArrowheads="1"/>
          </p:cNvSpPr>
          <p:nvPr/>
        </p:nvSpPr>
        <p:spPr bwMode="auto">
          <a:xfrm>
            <a:off x="8386921" y="1634538"/>
            <a:ext cx="189140" cy="158277"/>
          </a:xfrm>
          <a:prstGeom prst="rect">
            <a:avLst/>
          </a:prstGeom>
          <a:noFill/>
          <a:ln w="9525">
            <a:noFill/>
            <a:miter lim="800000"/>
            <a:headEnd/>
            <a:tailEnd/>
          </a:ln>
        </p:spPr>
        <p:txBody>
          <a:bodyPr lIns="65306" tIns="32653" rIns="65306" bIns="32653">
            <a:spAutoFit/>
          </a:bodyPr>
          <a:lstStyle/>
          <a:p>
            <a:pPr algn="ctr"/>
            <a:r>
              <a:rPr lang="en-US" altLang="ja-JP" sz="600" dirty="0">
                <a:solidFill>
                  <a:srgbClr val="000000"/>
                </a:solidFill>
                <a:latin typeface="HG丸ｺﾞｼｯｸM-PRO" pitchFamily="50" charset="-128"/>
                <a:ea typeface="HG丸ｺﾞｼｯｸM-PRO" pitchFamily="50" charset="-128"/>
              </a:rPr>
              <a:t>1</a:t>
            </a:r>
            <a:endParaRPr lang="ja-JP" altLang="en-US" sz="600" dirty="0">
              <a:solidFill>
                <a:srgbClr val="000000"/>
              </a:solidFill>
              <a:latin typeface="HG丸ｺﾞｼｯｸM-PRO" pitchFamily="50" charset="-128"/>
              <a:ea typeface="HG丸ｺﾞｼｯｸM-PRO" pitchFamily="50" charset="-128"/>
            </a:endParaRPr>
          </a:p>
        </p:txBody>
      </p:sp>
      <p:sp>
        <p:nvSpPr>
          <p:cNvPr id="853" name="テキスト ボックス 146"/>
          <p:cNvSpPr txBox="1">
            <a:spLocks noChangeArrowheads="1"/>
          </p:cNvSpPr>
          <p:nvPr/>
        </p:nvSpPr>
        <p:spPr bwMode="auto">
          <a:xfrm>
            <a:off x="8526619" y="1805941"/>
            <a:ext cx="164144" cy="158277"/>
          </a:xfrm>
          <a:prstGeom prst="rect">
            <a:avLst/>
          </a:prstGeom>
          <a:noFill/>
          <a:ln w="9525">
            <a:noFill/>
            <a:miter lim="800000"/>
            <a:headEnd/>
            <a:tailEnd/>
          </a:ln>
        </p:spPr>
        <p:txBody>
          <a:bodyPr lIns="65306" tIns="32653" rIns="65306" bIns="32653">
            <a:spAutoFit/>
          </a:bodyPr>
          <a:lstStyle/>
          <a:p>
            <a:pPr algn="ctr"/>
            <a:r>
              <a:rPr lang="en-US" altLang="ja-JP" sz="600" dirty="0">
                <a:solidFill>
                  <a:srgbClr val="000000"/>
                </a:solidFill>
                <a:latin typeface="HG丸ｺﾞｼｯｸM-PRO" pitchFamily="50" charset="-128"/>
                <a:ea typeface="HG丸ｺﾞｼｯｸM-PRO" pitchFamily="50" charset="-128"/>
              </a:rPr>
              <a:t>2</a:t>
            </a:r>
          </a:p>
        </p:txBody>
      </p:sp>
      <p:cxnSp>
        <p:nvCxnSpPr>
          <p:cNvPr id="854" name="直線コネクタ 8317"/>
          <p:cNvCxnSpPr/>
          <p:nvPr/>
        </p:nvCxnSpPr>
        <p:spPr>
          <a:xfrm>
            <a:off x="5378582" y="1455818"/>
            <a:ext cx="0" cy="1384289"/>
          </a:xfrm>
          <a:prstGeom prst="line">
            <a:avLst/>
          </a:prstGeom>
        </p:spPr>
        <p:style>
          <a:lnRef idx="1">
            <a:schemeClr val="dk1"/>
          </a:lnRef>
          <a:fillRef idx="0">
            <a:schemeClr val="dk1"/>
          </a:fillRef>
          <a:effectRef idx="0">
            <a:schemeClr val="dk1"/>
          </a:effectRef>
          <a:fontRef idx="minor">
            <a:schemeClr val="tx1"/>
          </a:fontRef>
        </p:style>
      </p:cxnSp>
      <p:sp>
        <p:nvSpPr>
          <p:cNvPr id="855" name="角丸四角形 854"/>
          <p:cNvSpPr/>
          <p:nvPr/>
        </p:nvSpPr>
        <p:spPr>
          <a:xfrm>
            <a:off x="5296120" y="1408460"/>
            <a:ext cx="1208571" cy="160869"/>
          </a:xfrm>
          <a:prstGeom prst="round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65306" tIns="32653" rIns="65306" bIns="32653" anchor="ctr"/>
          <a:lstStyle/>
          <a:p>
            <a:pPr algn="ctr">
              <a:defRPr/>
            </a:pPr>
            <a:r>
              <a:rPr lang="ja-JP" altLang="en-US" sz="700" dirty="0">
                <a:solidFill>
                  <a:schemeClr val="tx1"/>
                </a:solidFill>
                <a:latin typeface="HGP創英角ｺﾞｼｯｸUB" pitchFamily="50" charset="-128"/>
                <a:ea typeface="HGP創英角ｺﾞｼｯｸUB" pitchFamily="50" charset="-128"/>
              </a:rPr>
              <a:t>オフィスビルの建替促進</a:t>
            </a:r>
          </a:p>
        </p:txBody>
      </p:sp>
      <p:cxnSp>
        <p:nvCxnSpPr>
          <p:cNvPr id="856" name="直線コネクタ 855"/>
          <p:cNvCxnSpPr/>
          <p:nvPr/>
        </p:nvCxnSpPr>
        <p:spPr>
          <a:xfrm>
            <a:off x="5378582" y="1774810"/>
            <a:ext cx="123019" cy="0"/>
          </a:xfrm>
          <a:prstGeom prst="line">
            <a:avLst/>
          </a:prstGeom>
        </p:spPr>
        <p:style>
          <a:lnRef idx="1">
            <a:schemeClr val="dk1"/>
          </a:lnRef>
          <a:fillRef idx="0">
            <a:schemeClr val="dk1"/>
          </a:fillRef>
          <a:effectRef idx="0">
            <a:schemeClr val="dk1"/>
          </a:effectRef>
          <a:fontRef idx="minor">
            <a:schemeClr val="tx1"/>
          </a:fontRef>
        </p:style>
      </p:cxnSp>
      <p:cxnSp>
        <p:nvCxnSpPr>
          <p:cNvPr id="857" name="直線コネクタ 856"/>
          <p:cNvCxnSpPr/>
          <p:nvPr/>
        </p:nvCxnSpPr>
        <p:spPr>
          <a:xfrm>
            <a:off x="5378582" y="2181715"/>
            <a:ext cx="123019" cy="0"/>
          </a:xfrm>
          <a:prstGeom prst="line">
            <a:avLst/>
          </a:prstGeom>
        </p:spPr>
        <p:style>
          <a:lnRef idx="1">
            <a:schemeClr val="dk1"/>
          </a:lnRef>
          <a:fillRef idx="0">
            <a:schemeClr val="dk1"/>
          </a:fillRef>
          <a:effectRef idx="0">
            <a:schemeClr val="dk1"/>
          </a:effectRef>
          <a:fontRef idx="minor">
            <a:schemeClr val="tx1"/>
          </a:fontRef>
        </p:style>
      </p:cxnSp>
      <p:cxnSp>
        <p:nvCxnSpPr>
          <p:cNvPr id="858" name="直線コネクタ 857"/>
          <p:cNvCxnSpPr/>
          <p:nvPr/>
        </p:nvCxnSpPr>
        <p:spPr>
          <a:xfrm>
            <a:off x="5378582" y="2837359"/>
            <a:ext cx="123019" cy="0"/>
          </a:xfrm>
          <a:prstGeom prst="line">
            <a:avLst/>
          </a:prstGeom>
        </p:spPr>
        <p:style>
          <a:lnRef idx="1">
            <a:schemeClr val="dk1"/>
          </a:lnRef>
          <a:fillRef idx="0">
            <a:schemeClr val="dk1"/>
          </a:fillRef>
          <a:effectRef idx="0">
            <a:schemeClr val="dk1"/>
          </a:effectRef>
          <a:fontRef idx="minor">
            <a:schemeClr val="tx1"/>
          </a:fontRef>
        </p:style>
      </p:cxnSp>
      <p:sp>
        <p:nvSpPr>
          <p:cNvPr id="859" name="角丸四角形 858"/>
          <p:cNvSpPr/>
          <p:nvPr/>
        </p:nvSpPr>
        <p:spPr>
          <a:xfrm>
            <a:off x="5410937" y="2666637"/>
            <a:ext cx="759737" cy="339314"/>
          </a:xfrm>
          <a:prstGeom prst="round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51422" tIns="32653" rIns="51422" bIns="32653" anchor="ctr"/>
          <a:lstStyle/>
          <a:p>
            <a:pPr algn="ctr">
              <a:defRPr/>
            </a:pPr>
            <a:r>
              <a:rPr lang="ja-JP" altLang="en-US" sz="600" dirty="0">
                <a:solidFill>
                  <a:schemeClr val="tx1"/>
                </a:solidFill>
                <a:latin typeface="HGP創英角ｺﾞｼｯｸUB" pitchFamily="50" charset="-128"/>
                <a:ea typeface="HGP創英角ｺﾞｼｯｸUB" pitchFamily="50" charset="-128"/>
              </a:rPr>
              <a:t>「上質な」にぎわい空間を積極的に誘導</a:t>
            </a:r>
          </a:p>
        </p:txBody>
      </p:sp>
      <p:sp>
        <p:nvSpPr>
          <p:cNvPr id="860" name="角丸四角形 859"/>
          <p:cNvSpPr/>
          <p:nvPr/>
        </p:nvSpPr>
        <p:spPr>
          <a:xfrm>
            <a:off x="5432567" y="1620698"/>
            <a:ext cx="743618" cy="298759"/>
          </a:xfrm>
          <a:prstGeom prst="round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25711" tIns="32653" rIns="25711" bIns="32653" anchor="ctr"/>
          <a:lstStyle/>
          <a:p>
            <a:pPr algn="ctr">
              <a:defRPr/>
            </a:pPr>
            <a:r>
              <a:rPr lang="ja-JP" altLang="en-US" sz="600" dirty="0">
                <a:solidFill>
                  <a:schemeClr val="tx1"/>
                </a:solidFill>
                <a:latin typeface="HGP創英角ｺﾞｼｯｸUB" pitchFamily="50" charset="-128"/>
                <a:ea typeface="HGP創英角ｺﾞｼｯｸUB" pitchFamily="50" charset="-128"/>
              </a:rPr>
              <a:t>良質なオフィス空間の確保や複合用途への対応</a:t>
            </a:r>
          </a:p>
        </p:txBody>
      </p:sp>
      <p:sp>
        <p:nvSpPr>
          <p:cNvPr id="861" name="角丸四角形 222"/>
          <p:cNvSpPr/>
          <p:nvPr/>
        </p:nvSpPr>
        <p:spPr>
          <a:xfrm>
            <a:off x="5429864" y="1984345"/>
            <a:ext cx="744692" cy="402850"/>
          </a:xfrm>
          <a:prstGeom prst="round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25711" tIns="32653" rIns="25711" bIns="32653" anchor="ctr"/>
          <a:lstStyle/>
          <a:p>
            <a:pPr algn="ctr">
              <a:defRPr/>
            </a:pPr>
            <a:r>
              <a:rPr lang="ja-JP" altLang="en-US" sz="600" dirty="0">
                <a:solidFill>
                  <a:schemeClr val="tx1"/>
                </a:solidFill>
                <a:latin typeface="HGP創英角ｺﾞｼｯｸUB" pitchFamily="50" charset="-128"/>
                <a:ea typeface="HGP創英角ｺﾞｼｯｸUB" pitchFamily="50" charset="-128"/>
              </a:rPr>
              <a:t>統一感と</a:t>
            </a:r>
          </a:p>
          <a:p>
            <a:pPr algn="ctr">
              <a:defRPr/>
            </a:pPr>
            <a:r>
              <a:rPr lang="ja-JP" altLang="en-US" sz="600" dirty="0">
                <a:solidFill>
                  <a:schemeClr val="tx1"/>
                </a:solidFill>
                <a:latin typeface="HGP創英角ｺﾞｼｯｸUB" pitchFamily="50" charset="-128"/>
                <a:ea typeface="HGP創英角ｺﾞｼｯｸUB" pitchFamily="50" charset="-128"/>
              </a:rPr>
              <a:t>ヒューマンスケールのまちなみの誘導</a:t>
            </a:r>
          </a:p>
        </p:txBody>
      </p:sp>
      <p:pic>
        <p:nvPicPr>
          <p:cNvPr id="862" name="Picture 5"/>
          <p:cNvPicPr>
            <a:picLocks noChangeAspect="1" noChangeArrowheads="1"/>
          </p:cNvPicPr>
          <p:nvPr/>
        </p:nvPicPr>
        <p:blipFill>
          <a:blip r:embed="rId2" cstate="screen"/>
          <a:srcRect/>
          <a:stretch>
            <a:fillRect/>
          </a:stretch>
        </p:blipFill>
        <p:spPr bwMode="auto">
          <a:xfrm>
            <a:off x="3952070" y="2556240"/>
            <a:ext cx="190611" cy="312276"/>
          </a:xfrm>
          <a:prstGeom prst="rect">
            <a:avLst/>
          </a:prstGeom>
          <a:noFill/>
          <a:ln w="9525">
            <a:noFill/>
            <a:miter lim="800000"/>
            <a:headEnd/>
            <a:tailEnd/>
          </a:ln>
        </p:spPr>
      </p:pic>
      <p:sp>
        <p:nvSpPr>
          <p:cNvPr id="863" name="フリーフォーム 862"/>
          <p:cNvSpPr/>
          <p:nvPr/>
        </p:nvSpPr>
        <p:spPr>
          <a:xfrm>
            <a:off x="3857441" y="2864460"/>
            <a:ext cx="1097699" cy="9464"/>
          </a:xfrm>
          <a:custGeom>
            <a:avLst/>
            <a:gdLst>
              <a:gd name="connsiteX0" fmla="*/ 0 w 1869282"/>
              <a:gd name="connsiteY0" fmla="*/ 2381 h 16668"/>
              <a:gd name="connsiteX1" fmla="*/ 359569 w 1869282"/>
              <a:gd name="connsiteY1" fmla="*/ 2381 h 16668"/>
              <a:gd name="connsiteX2" fmla="*/ 359569 w 1869282"/>
              <a:gd name="connsiteY2" fmla="*/ 16668 h 16668"/>
              <a:gd name="connsiteX3" fmla="*/ 538163 w 1869282"/>
              <a:gd name="connsiteY3" fmla="*/ 16668 h 16668"/>
              <a:gd name="connsiteX4" fmla="*/ 538163 w 1869282"/>
              <a:gd name="connsiteY4" fmla="*/ 2381 h 16668"/>
              <a:gd name="connsiteX5" fmla="*/ 702469 w 1869282"/>
              <a:gd name="connsiteY5" fmla="*/ 2381 h 16668"/>
              <a:gd name="connsiteX6" fmla="*/ 702469 w 1869282"/>
              <a:gd name="connsiteY6" fmla="*/ 16668 h 16668"/>
              <a:gd name="connsiteX7" fmla="*/ 1204913 w 1869282"/>
              <a:gd name="connsiteY7" fmla="*/ 16668 h 16668"/>
              <a:gd name="connsiteX8" fmla="*/ 1204913 w 1869282"/>
              <a:gd name="connsiteY8" fmla="*/ 0 h 16668"/>
              <a:gd name="connsiteX9" fmla="*/ 1333500 w 1869282"/>
              <a:gd name="connsiteY9" fmla="*/ 0 h 16668"/>
              <a:gd name="connsiteX10" fmla="*/ 1333500 w 1869282"/>
              <a:gd name="connsiteY10" fmla="*/ 14287 h 16668"/>
              <a:gd name="connsiteX11" fmla="*/ 1512094 w 1869282"/>
              <a:gd name="connsiteY11" fmla="*/ 14287 h 16668"/>
              <a:gd name="connsiteX12" fmla="*/ 1512094 w 1869282"/>
              <a:gd name="connsiteY12" fmla="*/ 2381 h 16668"/>
              <a:gd name="connsiteX13" fmla="*/ 1583532 w 1869282"/>
              <a:gd name="connsiteY13" fmla="*/ 2381 h 16668"/>
              <a:gd name="connsiteX14" fmla="*/ 1728788 w 1869282"/>
              <a:gd name="connsiteY14" fmla="*/ 2381 h 16668"/>
              <a:gd name="connsiteX15" fmla="*/ 1869282 w 1869282"/>
              <a:gd name="connsiteY15" fmla="*/ 2381 h 16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69282" h="16668">
                <a:moveTo>
                  <a:pt x="0" y="2381"/>
                </a:moveTo>
                <a:lnTo>
                  <a:pt x="359569" y="2381"/>
                </a:lnTo>
                <a:lnTo>
                  <a:pt x="359569" y="16668"/>
                </a:lnTo>
                <a:lnTo>
                  <a:pt x="538163" y="16668"/>
                </a:lnTo>
                <a:lnTo>
                  <a:pt x="538163" y="2381"/>
                </a:lnTo>
                <a:lnTo>
                  <a:pt x="702469" y="2381"/>
                </a:lnTo>
                <a:lnTo>
                  <a:pt x="702469" y="16668"/>
                </a:lnTo>
                <a:lnTo>
                  <a:pt x="1204913" y="16668"/>
                </a:lnTo>
                <a:lnTo>
                  <a:pt x="1204913" y="0"/>
                </a:lnTo>
                <a:lnTo>
                  <a:pt x="1333500" y="0"/>
                </a:lnTo>
                <a:lnTo>
                  <a:pt x="1333500" y="14287"/>
                </a:lnTo>
                <a:lnTo>
                  <a:pt x="1512094" y="14287"/>
                </a:lnTo>
                <a:lnTo>
                  <a:pt x="1512094" y="2381"/>
                </a:lnTo>
                <a:lnTo>
                  <a:pt x="1583532" y="2381"/>
                </a:lnTo>
                <a:lnTo>
                  <a:pt x="1728788" y="2381"/>
                </a:lnTo>
                <a:lnTo>
                  <a:pt x="1869282" y="2381"/>
                </a:ln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65306" tIns="32653" rIns="65306" bIns="32653" anchor="ctr"/>
          <a:lstStyle/>
          <a:p>
            <a:pPr algn="ctr">
              <a:defRPr/>
            </a:pPr>
            <a:endParaRPr lang="ja-JP" altLang="en-US" sz="2300" dirty="0">
              <a:solidFill>
                <a:prstClr val="white"/>
              </a:solidFill>
            </a:endParaRPr>
          </a:p>
        </p:txBody>
      </p:sp>
      <p:pic>
        <p:nvPicPr>
          <p:cNvPr id="864" name="Picture 5"/>
          <p:cNvPicPr>
            <a:picLocks noChangeAspect="1" noChangeArrowheads="1"/>
          </p:cNvPicPr>
          <p:nvPr/>
        </p:nvPicPr>
        <p:blipFill>
          <a:blip r:embed="rId2" cstate="screen"/>
          <a:srcRect/>
          <a:stretch>
            <a:fillRect/>
          </a:stretch>
        </p:blipFill>
        <p:spPr bwMode="auto">
          <a:xfrm>
            <a:off x="4130515" y="2556240"/>
            <a:ext cx="190611" cy="312276"/>
          </a:xfrm>
          <a:prstGeom prst="rect">
            <a:avLst/>
          </a:prstGeom>
          <a:noFill/>
          <a:ln w="9525">
            <a:noFill/>
            <a:miter lim="800000"/>
            <a:headEnd/>
            <a:tailEnd/>
          </a:ln>
        </p:spPr>
      </p:pic>
      <p:pic>
        <p:nvPicPr>
          <p:cNvPr id="865" name="Picture 5"/>
          <p:cNvPicPr>
            <a:picLocks noChangeAspect="1" noChangeArrowheads="1"/>
          </p:cNvPicPr>
          <p:nvPr/>
        </p:nvPicPr>
        <p:blipFill>
          <a:blip r:embed="rId2" cstate="screen"/>
          <a:srcRect/>
          <a:stretch>
            <a:fillRect/>
          </a:stretch>
        </p:blipFill>
        <p:spPr bwMode="auto">
          <a:xfrm>
            <a:off x="4511735" y="2556240"/>
            <a:ext cx="190611" cy="312276"/>
          </a:xfrm>
          <a:prstGeom prst="rect">
            <a:avLst/>
          </a:prstGeom>
          <a:noFill/>
          <a:ln w="9525">
            <a:noFill/>
            <a:miter lim="800000"/>
            <a:headEnd/>
            <a:tailEnd/>
          </a:ln>
        </p:spPr>
      </p:pic>
      <p:pic>
        <p:nvPicPr>
          <p:cNvPr id="866" name="Picture 5"/>
          <p:cNvPicPr>
            <a:picLocks noChangeAspect="1" noChangeArrowheads="1"/>
          </p:cNvPicPr>
          <p:nvPr/>
        </p:nvPicPr>
        <p:blipFill>
          <a:blip r:embed="rId2" cstate="screen"/>
          <a:srcRect/>
          <a:stretch>
            <a:fillRect/>
          </a:stretch>
        </p:blipFill>
        <p:spPr bwMode="auto">
          <a:xfrm>
            <a:off x="4683419" y="2556240"/>
            <a:ext cx="190609" cy="312276"/>
          </a:xfrm>
          <a:prstGeom prst="rect">
            <a:avLst/>
          </a:prstGeom>
          <a:noFill/>
          <a:ln w="9525">
            <a:noFill/>
            <a:miter lim="800000"/>
            <a:headEnd/>
            <a:tailEnd/>
          </a:ln>
        </p:spPr>
      </p:pic>
      <p:grpSp>
        <p:nvGrpSpPr>
          <p:cNvPr id="7" name="グループ化 696"/>
          <p:cNvGrpSpPr>
            <a:grpSpLocks noChangeAspect="1"/>
          </p:cNvGrpSpPr>
          <p:nvPr/>
        </p:nvGrpSpPr>
        <p:grpSpPr bwMode="auto">
          <a:xfrm>
            <a:off x="4803732" y="2829312"/>
            <a:ext cx="14871" cy="37851"/>
            <a:chOff x="9491663" y="3466966"/>
            <a:chExt cx="1009650" cy="2755900"/>
          </a:xfrm>
        </p:grpSpPr>
        <p:sp>
          <p:nvSpPr>
            <p:cNvPr id="868" name="Freeform 79"/>
            <p:cNvSpPr>
              <a:spLocks/>
            </p:cNvSpPr>
            <p:nvPr/>
          </p:nvSpPr>
          <p:spPr bwMode="auto">
            <a:xfrm>
              <a:off x="10221913" y="4962391"/>
              <a:ext cx="146050" cy="244475"/>
            </a:xfrm>
            <a:custGeom>
              <a:avLst/>
              <a:gdLst>
                <a:gd name="T0" fmla="*/ 2147483647 w 92"/>
                <a:gd name="T1" fmla="*/ 2147483647 h 154"/>
                <a:gd name="T2" fmla="*/ 2147483647 w 92"/>
                <a:gd name="T3" fmla="*/ 2147483647 h 154"/>
                <a:gd name="T4" fmla="*/ 2147483647 w 92"/>
                <a:gd name="T5" fmla="*/ 2147483647 h 154"/>
                <a:gd name="T6" fmla="*/ 2147483647 w 92"/>
                <a:gd name="T7" fmla="*/ 2147483647 h 154"/>
                <a:gd name="T8" fmla="*/ 2147483647 w 92"/>
                <a:gd name="T9" fmla="*/ 2147483647 h 154"/>
                <a:gd name="T10" fmla="*/ 2147483647 w 92"/>
                <a:gd name="T11" fmla="*/ 2147483647 h 154"/>
                <a:gd name="T12" fmla="*/ 2147483647 w 92"/>
                <a:gd name="T13" fmla="*/ 2147483647 h 154"/>
                <a:gd name="T14" fmla="*/ 2147483647 w 92"/>
                <a:gd name="T15" fmla="*/ 2147483647 h 154"/>
                <a:gd name="T16" fmla="*/ 2147483647 w 92"/>
                <a:gd name="T17" fmla="*/ 0 h 154"/>
                <a:gd name="T18" fmla="*/ 2147483647 w 92"/>
                <a:gd name="T19" fmla="*/ 2147483647 h 154"/>
                <a:gd name="T20" fmla="*/ 2147483647 w 92"/>
                <a:gd name="T21" fmla="*/ 2147483647 h 154"/>
                <a:gd name="T22" fmla="*/ 2147483647 w 92"/>
                <a:gd name="T23" fmla="*/ 2147483647 h 154"/>
                <a:gd name="T24" fmla="*/ 2147483647 w 92"/>
                <a:gd name="T25" fmla="*/ 2147483647 h 154"/>
                <a:gd name="T26" fmla="*/ 0 w 92"/>
                <a:gd name="T27" fmla="*/ 2147483647 h 154"/>
                <a:gd name="T28" fmla="*/ 2147483647 w 92"/>
                <a:gd name="T29" fmla="*/ 2147483647 h 154"/>
                <a:gd name="T30" fmla="*/ 2147483647 w 92"/>
                <a:gd name="T31" fmla="*/ 2147483647 h 154"/>
                <a:gd name="T32" fmla="*/ 2147483647 w 92"/>
                <a:gd name="T33" fmla="*/ 2147483647 h 154"/>
                <a:gd name="T34" fmla="*/ 2147483647 w 92"/>
                <a:gd name="T35" fmla="*/ 2147483647 h 154"/>
                <a:gd name="T36" fmla="*/ 2147483647 w 92"/>
                <a:gd name="T37" fmla="*/ 2147483647 h 154"/>
                <a:gd name="T38" fmla="*/ 2147483647 w 92"/>
                <a:gd name="T39" fmla="*/ 2147483647 h 154"/>
                <a:gd name="T40" fmla="*/ 2147483647 w 92"/>
                <a:gd name="T41" fmla="*/ 2147483647 h 154"/>
                <a:gd name="T42" fmla="*/ 2147483647 w 92"/>
                <a:gd name="T43" fmla="*/ 2147483647 h 15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92"/>
                <a:gd name="T67" fmla="*/ 0 h 154"/>
                <a:gd name="T68" fmla="*/ 92 w 92"/>
                <a:gd name="T69" fmla="*/ 154 h 15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92" h="154">
                  <a:moveTo>
                    <a:pt x="72" y="130"/>
                  </a:moveTo>
                  <a:lnTo>
                    <a:pt x="72" y="104"/>
                  </a:lnTo>
                  <a:lnTo>
                    <a:pt x="86" y="104"/>
                  </a:lnTo>
                  <a:lnTo>
                    <a:pt x="86" y="86"/>
                  </a:lnTo>
                  <a:lnTo>
                    <a:pt x="72" y="60"/>
                  </a:lnTo>
                  <a:lnTo>
                    <a:pt x="72" y="44"/>
                  </a:lnTo>
                  <a:lnTo>
                    <a:pt x="66" y="18"/>
                  </a:lnTo>
                  <a:lnTo>
                    <a:pt x="52" y="18"/>
                  </a:lnTo>
                  <a:lnTo>
                    <a:pt x="40" y="0"/>
                  </a:lnTo>
                  <a:lnTo>
                    <a:pt x="46" y="18"/>
                  </a:lnTo>
                  <a:lnTo>
                    <a:pt x="52" y="60"/>
                  </a:lnTo>
                  <a:lnTo>
                    <a:pt x="40" y="52"/>
                  </a:lnTo>
                  <a:lnTo>
                    <a:pt x="20" y="36"/>
                  </a:lnTo>
                  <a:lnTo>
                    <a:pt x="0" y="36"/>
                  </a:lnTo>
                  <a:lnTo>
                    <a:pt x="14" y="52"/>
                  </a:lnTo>
                  <a:lnTo>
                    <a:pt x="26" y="70"/>
                  </a:lnTo>
                  <a:lnTo>
                    <a:pt x="52" y="104"/>
                  </a:lnTo>
                  <a:lnTo>
                    <a:pt x="66" y="138"/>
                  </a:lnTo>
                  <a:lnTo>
                    <a:pt x="80" y="138"/>
                  </a:lnTo>
                  <a:lnTo>
                    <a:pt x="92" y="154"/>
                  </a:lnTo>
                  <a:lnTo>
                    <a:pt x="92" y="146"/>
                  </a:lnTo>
                  <a:lnTo>
                    <a:pt x="72" y="130"/>
                  </a:lnTo>
                  <a:close/>
                </a:path>
              </a:pathLst>
            </a:custGeom>
            <a:solidFill>
              <a:srgbClr val="A1C6E7"/>
            </a:solidFill>
            <a:ln w="9525">
              <a:noFill/>
              <a:round/>
              <a:headEnd/>
              <a:tailEnd/>
            </a:ln>
          </p:spPr>
          <p:txBody>
            <a:bodyPr/>
            <a:lstStyle/>
            <a:p>
              <a:endParaRPr lang="ja-JP" altLang="en-US" sz="2300" dirty="0"/>
            </a:p>
          </p:txBody>
        </p:sp>
        <p:sp>
          <p:nvSpPr>
            <p:cNvPr id="869" name="Freeform 84"/>
            <p:cNvSpPr>
              <a:spLocks/>
            </p:cNvSpPr>
            <p:nvPr/>
          </p:nvSpPr>
          <p:spPr bwMode="auto">
            <a:xfrm>
              <a:off x="10482263" y="5140191"/>
              <a:ext cx="19050" cy="41275"/>
            </a:xfrm>
            <a:custGeom>
              <a:avLst/>
              <a:gdLst>
                <a:gd name="T0" fmla="*/ 2147483647 w 12"/>
                <a:gd name="T1" fmla="*/ 2147483647 h 26"/>
                <a:gd name="T2" fmla="*/ 2147483647 w 12"/>
                <a:gd name="T3" fmla="*/ 2147483647 h 26"/>
                <a:gd name="T4" fmla="*/ 2147483647 w 12"/>
                <a:gd name="T5" fmla="*/ 0 h 26"/>
                <a:gd name="T6" fmla="*/ 0 w 12"/>
                <a:gd name="T7" fmla="*/ 2147483647 h 26"/>
                <a:gd name="T8" fmla="*/ 2147483647 w 12"/>
                <a:gd name="T9" fmla="*/ 2147483647 h 26"/>
                <a:gd name="T10" fmla="*/ 0 60000 65536"/>
                <a:gd name="T11" fmla="*/ 0 60000 65536"/>
                <a:gd name="T12" fmla="*/ 0 60000 65536"/>
                <a:gd name="T13" fmla="*/ 0 60000 65536"/>
                <a:gd name="T14" fmla="*/ 0 60000 65536"/>
                <a:gd name="T15" fmla="*/ 0 w 12"/>
                <a:gd name="T16" fmla="*/ 0 h 26"/>
                <a:gd name="T17" fmla="*/ 12 w 12"/>
                <a:gd name="T18" fmla="*/ 26 h 26"/>
              </a:gdLst>
              <a:ahLst/>
              <a:cxnLst>
                <a:cxn ang="T10">
                  <a:pos x="T0" y="T1"/>
                </a:cxn>
                <a:cxn ang="T11">
                  <a:pos x="T2" y="T3"/>
                </a:cxn>
                <a:cxn ang="T12">
                  <a:pos x="T4" y="T5"/>
                </a:cxn>
                <a:cxn ang="T13">
                  <a:pos x="T6" y="T7"/>
                </a:cxn>
                <a:cxn ang="T14">
                  <a:pos x="T8" y="T9"/>
                </a:cxn>
              </a:cxnLst>
              <a:rect l="T15" t="T16" r="T17" b="T18"/>
              <a:pathLst>
                <a:path w="12" h="26">
                  <a:moveTo>
                    <a:pt x="6" y="26"/>
                  </a:moveTo>
                  <a:lnTo>
                    <a:pt x="6" y="18"/>
                  </a:lnTo>
                  <a:lnTo>
                    <a:pt x="12" y="0"/>
                  </a:lnTo>
                  <a:lnTo>
                    <a:pt x="0" y="18"/>
                  </a:lnTo>
                  <a:lnTo>
                    <a:pt x="6" y="26"/>
                  </a:lnTo>
                  <a:close/>
                </a:path>
              </a:pathLst>
            </a:custGeom>
            <a:solidFill>
              <a:srgbClr val="A1C6E7"/>
            </a:solidFill>
            <a:ln w="9525">
              <a:noFill/>
              <a:round/>
              <a:headEnd/>
              <a:tailEnd/>
            </a:ln>
          </p:spPr>
          <p:txBody>
            <a:bodyPr/>
            <a:lstStyle/>
            <a:p>
              <a:endParaRPr lang="ja-JP" altLang="en-US" sz="2300" dirty="0"/>
            </a:p>
          </p:txBody>
        </p:sp>
        <p:sp>
          <p:nvSpPr>
            <p:cNvPr id="870" name="Freeform 96"/>
            <p:cNvSpPr>
              <a:spLocks/>
            </p:cNvSpPr>
            <p:nvPr/>
          </p:nvSpPr>
          <p:spPr bwMode="auto">
            <a:xfrm>
              <a:off x="9602788" y="5330691"/>
              <a:ext cx="9525" cy="3175"/>
            </a:xfrm>
            <a:custGeom>
              <a:avLst/>
              <a:gdLst>
                <a:gd name="T0" fmla="*/ 0 w 6"/>
                <a:gd name="T1" fmla="*/ 0 h 2"/>
                <a:gd name="T2" fmla="*/ 0 w 6"/>
                <a:gd name="T3" fmla="*/ 2147483647 h 2"/>
                <a:gd name="T4" fmla="*/ 2147483647 w 6"/>
                <a:gd name="T5" fmla="*/ 0 h 2"/>
                <a:gd name="T6" fmla="*/ 0 w 6"/>
                <a:gd name="T7" fmla="*/ 0 h 2"/>
                <a:gd name="T8" fmla="*/ 0 60000 65536"/>
                <a:gd name="T9" fmla="*/ 0 60000 65536"/>
                <a:gd name="T10" fmla="*/ 0 60000 65536"/>
                <a:gd name="T11" fmla="*/ 0 60000 65536"/>
                <a:gd name="T12" fmla="*/ 0 w 6"/>
                <a:gd name="T13" fmla="*/ 0 h 2"/>
                <a:gd name="T14" fmla="*/ 6 w 6"/>
                <a:gd name="T15" fmla="*/ 2 h 2"/>
              </a:gdLst>
              <a:ahLst/>
              <a:cxnLst>
                <a:cxn ang="T8">
                  <a:pos x="T0" y="T1"/>
                </a:cxn>
                <a:cxn ang="T9">
                  <a:pos x="T2" y="T3"/>
                </a:cxn>
                <a:cxn ang="T10">
                  <a:pos x="T4" y="T5"/>
                </a:cxn>
                <a:cxn ang="T11">
                  <a:pos x="T6" y="T7"/>
                </a:cxn>
              </a:cxnLst>
              <a:rect l="T12" t="T13" r="T14" b="T15"/>
              <a:pathLst>
                <a:path w="6" h="2">
                  <a:moveTo>
                    <a:pt x="0" y="0"/>
                  </a:moveTo>
                  <a:lnTo>
                    <a:pt x="0" y="2"/>
                  </a:lnTo>
                  <a:lnTo>
                    <a:pt x="6" y="0"/>
                  </a:lnTo>
                  <a:lnTo>
                    <a:pt x="0" y="0"/>
                  </a:lnTo>
                  <a:close/>
                </a:path>
              </a:pathLst>
            </a:custGeom>
            <a:solidFill>
              <a:srgbClr val="A1C6E7"/>
            </a:solidFill>
            <a:ln w="9525">
              <a:noFill/>
              <a:round/>
              <a:headEnd/>
              <a:tailEnd/>
            </a:ln>
          </p:spPr>
          <p:txBody>
            <a:bodyPr/>
            <a:lstStyle/>
            <a:p>
              <a:endParaRPr lang="ja-JP" altLang="en-US" sz="2300" dirty="0"/>
            </a:p>
          </p:txBody>
        </p:sp>
        <p:sp>
          <p:nvSpPr>
            <p:cNvPr id="871" name="Line 105"/>
            <p:cNvSpPr>
              <a:spLocks noChangeShapeType="1"/>
            </p:cNvSpPr>
            <p:nvPr/>
          </p:nvSpPr>
          <p:spPr bwMode="auto">
            <a:xfrm>
              <a:off x="10161588" y="3841616"/>
              <a:ext cx="0" cy="0"/>
            </a:xfrm>
            <a:prstGeom prst="line">
              <a:avLst/>
            </a:prstGeom>
            <a:noFill/>
            <a:ln w="9525">
              <a:noFill/>
              <a:round/>
              <a:headEnd/>
              <a:tailEnd/>
            </a:ln>
          </p:spPr>
          <p:txBody>
            <a:bodyPr/>
            <a:lstStyle/>
            <a:p>
              <a:endParaRPr lang="ja-JP" altLang="en-US" sz="2300" dirty="0"/>
            </a:p>
          </p:txBody>
        </p:sp>
        <p:sp>
          <p:nvSpPr>
            <p:cNvPr id="872" name="Line 106"/>
            <p:cNvSpPr>
              <a:spLocks noChangeShapeType="1"/>
            </p:cNvSpPr>
            <p:nvPr/>
          </p:nvSpPr>
          <p:spPr bwMode="auto">
            <a:xfrm>
              <a:off x="10161588" y="3841616"/>
              <a:ext cx="0" cy="0"/>
            </a:xfrm>
            <a:prstGeom prst="line">
              <a:avLst/>
            </a:prstGeom>
            <a:noFill/>
            <a:ln w="9525">
              <a:noFill/>
              <a:round/>
              <a:headEnd/>
              <a:tailEnd/>
            </a:ln>
          </p:spPr>
          <p:txBody>
            <a:bodyPr/>
            <a:lstStyle/>
            <a:p>
              <a:endParaRPr lang="ja-JP" altLang="en-US" sz="2300" dirty="0"/>
            </a:p>
          </p:txBody>
        </p:sp>
        <p:sp>
          <p:nvSpPr>
            <p:cNvPr id="873" name="Freeform 122"/>
            <p:cNvSpPr>
              <a:spLocks/>
            </p:cNvSpPr>
            <p:nvPr/>
          </p:nvSpPr>
          <p:spPr bwMode="auto">
            <a:xfrm>
              <a:off x="9491663" y="3816216"/>
              <a:ext cx="996950" cy="2406650"/>
            </a:xfrm>
            <a:custGeom>
              <a:avLst/>
              <a:gdLst>
                <a:gd name="T0" fmla="*/ 2147483647 w 628"/>
                <a:gd name="T1" fmla="*/ 2147483647 h 1516"/>
                <a:gd name="T2" fmla="*/ 2147483647 w 628"/>
                <a:gd name="T3" fmla="*/ 2147483647 h 1516"/>
                <a:gd name="T4" fmla="*/ 2147483647 w 628"/>
                <a:gd name="T5" fmla="*/ 2147483647 h 1516"/>
                <a:gd name="T6" fmla="*/ 2147483647 w 628"/>
                <a:gd name="T7" fmla="*/ 2147483647 h 1516"/>
                <a:gd name="T8" fmla="*/ 2147483647 w 628"/>
                <a:gd name="T9" fmla="*/ 2147483647 h 1516"/>
                <a:gd name="T10" fmla="*/ 2147483647 w 628"/>
                <a:gd name="T11" fmla="*/ 2147483647 h 1516"/>
                <a:gd name="T12" fmla="*/ 2147483647 w 628"/>
                <a:gd name="T13" fmla="*/ 2147483647 h 1516"/>
                <a:gd name="T14" fmla="*/ 2147483647 w 628"/>
                <a:gd name="T15" fmla="*/ 2147483647 h 1516"/>
                <a:gd name="T16" fmla="*/ 2147483647 w 628"/>
                <a:gd name="T17" fmla="*/ 2147483647 h 1516"/>
                <a:gd name="T18" fmla="*/ 2147483647 w 628"/>
                <a:gd name="T19" fmla="*/ 2147483647 h 1516"/>
                <a:gd name="T20" fmla="*/ 2147483647 w 628"/>
                <a:gd name="T21" fmla="*/ 2147483647 h 1516"/>
                <a:gd name="T22" fmla="*/ 2147483647 w 628"/>
                <a:gd name="T23" fmla="*/ 2147483647 h 1516"/>
                <a:gd name="T24" fmla="*/ 2147483647 w 628"/>
                <a:gd name="T25" fmla="*/ 2147483647 h 1516"/>
                <a:gd name="T26" fmla="*/ 2147483647 w 628"/>
                <a:gd name="T27" fmla="*/ 2147483647 h 1516"/>
                <a:gd name="T28" fmla="*/ 2147483647 w 628"/>
                <a:gd name="T29" fmla="*/ 2147483647 h 1516"/>
                <a:gd name="T30" fmla="*/ 2147483647 w 628"/>
                <a:gd name="T31" fmla="*/ 2147483647 h 1516"/>
                <a:gd name="T32" fmla="*/ 2147483647 w 628"/>
                <a:gd name="T33" fmla="*/ 2147483647 h 1516"/>
                <a:gd name="T34" fmla="*/ 2147483647 w 628"/>
                <a:gd name="T35" fmla="*/ 2147483647 h 1516"/>
                <a:gd name="T36" fmla="*/ 2147483647 w 628"/>
                <a:gd name="T37" fmla="*/ 2147483647 h 1516"/>
                <a:gd name="T38" fmla="*/ 2147483647 w 628"/>
                <a:gd name="T39" fmla="*/ 2147483647 h 1516"/>
                <a:gd name="T40" fmla="*/ 2147483647 w 628"/>
                <a:gd name="T41" fmla="*/ 2147483647 h 1516"/>
                <a:gd name="T42" fmla="*/ 2147483647 w 628"/>
                <a:gd name="T43" fmla="*/ 2147483647 h 1516"/>
                <a:gd name="T44" fmla="*/ 2147483647 w 628"/>
                <a:gd name="T45" fmla="*/ 2147483647 h 1516"/>
                <a:gd name="T46" fmla="*/ 2147483647 w 628"/>
                <a:gd name="T47" fmla="*/ 2147483647 h 1516"/>
                <a:gd name="T48" fmla="*/ 2147483647 w 628"/>
                <a:gd name="T49" fmla="*/ 2147483647 h 1516"/>
                <a:gd name="T50" fmla="*/ 2147483647 w 628"/>
                <a:gd name="T51" fmla="*/ 2147483647 h 1516"/>
                <a:gd name="T52" fmla="*/ 2147483647 w 628"/>
                <a:gd name="T53" fmla="*/ 2147483647 h 1516"/>
                <a:gd name="T54" fmla="*/ 2147483647 w 628"/>
                <a:gd name="T55" fmla="*/ 2147483647 h 1516"/>
                <a:gd name="T56" fmla="*/ 2147483647 w 628"/>
                <a:gd name="T57" fmla="*/ 2147483647 h 1516"/>
                <a:gd name="T58" fmla="*/ 2147483647 w 628"/>
                <a:gd name="T59" fmla="*/ 2147483647 h 1516"/>
                <a:gd name="T60" fmla="*/ 2147483647 w 628"/>
                <a:gd name="T61" fmla="*/ 2147483647 h 1516"/>
                <a:gd name="T62" fmla="*/ 2147483647 w 628"/>
                <a:gd name="T63" fmla="*/ 2147483647 h 1516"/>
                <a:gd name="T64" fmla="*/ 2147483647 w 628"/>
                <a:gd name="T65" fmla="*/ 2147483647 h 1516"/>
                <a:gd name="T66" fmla="*/ 2147483647 w 628"/>
                <a:gd name="T67" fmla="*/ 2147483647 h 1516"/>
                <a:gd name="T68" fmla="*/ 2147483647 w 628"/>
                <a:gd name="T69" fmla="*/ 2147483647 h 1516"/>
                <a:gd name="T70" fmla="*/ 2147483647 w 628"/>
                <a:gd name="T71" fmla="*/ 2147483647 h 1516"/>
                <a:gd name="T72" fmla="*/ 2147483647 w 628"/>
                <a:gd name="T73" fmla="*/ 2147483647 h 1516"/>
                <a:gd name="T74" fmla="*/ 2147483647 w 628"/>
                <a:gd name="T75" fmla="*/ 2147483647 h 1516"/>
                <a:gd name="T76" fmla="*/ 2147483647 w 628"/>
                <a:gd name="T77" fmla="*/ 2147483647 h 1516"/>
                <a:gd name="T78" fmla="*/ 2147483647 w 628"/>
                <a:gd name="T79" fmla="*/ 2147483647 h 1516"/>
                <a:gd name="T80" fmla="*/ 2147483647 w 628"/>
                <a:gd name="T81" fmla="*/ 2147483647 h 1516"/>
                <a:gd name="T82" fmla="*/ 2147483647 w 628"/>
                <a:gd name="T83" fmla="*/ 2147483647 h 1516"/>
                <a:gd name="T84" fmla="*/ 2147483647 w 628"/>
                <a:gd name="T85" fmla="*/ 2147483647 h 1516"/>
                <a:gd name="T86" fmla="*/ 2147483647 w 628"/>
                <a:gd name="T87" fmla="*/ 2147483647 h 1516"/>
                <a:gd name="T88" fmla="*/ 2147483647 w 628"/>
                <a:gd name="T89" fmla="*/ 2147483647 h 1516"/>
                <a:gd name="T90" fmla="*/ 2147483647 w 628"/>
                <a:gd name="T91" fmla="*/ 2147483647 h 1516"/>
                <a:gd name="T92" fmla="*/ 2147483647 w 628"/>
                <a:gd name="T93" fmla="*/ 2147483647 h 1516"/>
                <a:gd name="T94" fmla="*/ 2147483647 w 628"/>
                <a:gd name="T95" fmla="*/ 2147483647 h 1516"/>
                <a:gd name="T96" fmla="*/ 2147483647 w 628"/>
                <a:gd name="T97" fmla="*/ 2147483647 h 1516"/>
                <a:gd name="T98" fmla="*/ 2147483647 w 628"/>
                <a:gd name="T99" fmla="*/ 2147483647 h 1516"/>
                <a:gd name="T100" fmla="*/ 2147483647 w 628"/>
                <a:gd name="T101" fmla="*/ 2147483647 h 1516"/>
                <a:gd name="T102" fmla="*/ 2147483647 w 628"/>
                <a:gd name="T103" fmla="*/ 2147483647 h 1516"/>
                <a:gd name="T104" fmla="*/ 2147483647 w 628"/>
                <a:gd name="T105" fmla="*/ 2147483647 h 1516"/>
                <a:gd name="T106" fmla="*/ 2147483647 w 628"/>
                <a:gd name="T107" fmla="*/ 2147483647 h 1516"/>
                <a:gd name="T108" fmla="*/ 2147483647 w 628"/>
                <a:gd name="T109" fmla="*/ 2147483647 h 1516"/>
                <a:gd name="T110" fmla="*/ 2147483647 w 628"/>
                <a:gd name="T111" fmla="*/ 2147483647 h 1516"/>
                <a:gd name="T112" fmla="*/ 2147483647 w 628"/>
                <a:gd name="T113" fmla="*/ 2147483647 h 1516"/>
                <a:gd name="T114" fmla="*/ 2147483647 w 628"/>
                <a:gd name="T115" fmla="*/ 2147483647 h 1516"/>
                <a:gd name="T116" fmla="*/ 2147483647 w 628"/>
                <a:gd name="T117" fmla="*/ 2147483647 h 1516"/>
                <a:gd name="T118" fmla="*/ 2147483647 w 628"/>
                <a:gd name="T119" fmla="*/ 2147483647 h 1516"/>
                <a:gd name="T120" fmla="*/ 2147483647 w 628"/>
                <a:gd name="T121" fmla="*/ 2147483647 h 1516"/>
                <a:gd name="T122" fmla="*/ 2147483647 w 628"/>
                <a:gd name="T123" fmla="*/ 2147483647 h 1516"/>
                <a:gd name="T124" fmla="*/ 2147483647 w 628"/>
                <a:gd name="T125" fmla="*/ 2147483647 h 151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628"/>
                <a:gd name="T190" fmla="*/ 0 h 1516"/>
                <a:gd name="T191" fmla="*/ 628 w 628"/>
                <a:gd name="T192" fmla="*/ 1516 h 151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628" h="1516">
                  <a:moveTo>
                    <a:pt x="264" y="22"/>
                  </a:moveTo>
                  <a:lnTo>
                    <a:pt x="264" y="22"/>
                  </a:lnTo>
                  <a:lnTo>
                    <a:pt x="244" y="28"/>
                  </a:lnTo>
                  <a:lnTo>
                    <a:pt x="234" y="32"/>
                  </a:lnTo>
                  <a:lnTo>
                    <a:pt x="226" y="36"/>
                  </a:lnTo>
                  <a:lnTo>
                    <a:pt x="214" y="44"/>
                  </a:lnTo>
                  <a:lnTo>
                    <a:pt x="194" y="52"/>
                  </a:lnTo>
                  <a:lnTo>
                    <a:pt x="146" y="72"/>
                  </a:lnTo>
                  <a:lnTo>
                    <a:pt x="98" y="92"/>
                  </a:lnTo>
                  <a:lnTo>
                    <a:pt x="78" y="102"/>
                  </a:lnTo>
                  <a:lnTo>
                    <a:pt x="66" y="110"/>
                  </a:lnTo>
                  <a:lnTo>
                    <a:pt x="60" y="116"/>
                  </a:lnTo>
                  <a:lnTo>
                    <a:pt x="56" y="124"/>
                  </a:lnTo>
                  <a:lnTo>
                    <a:pt x="52" y="134"/>
                  </a:lnTo>
                  <a:lnTo>
                    <a:pt x="50" y="144"/>
                  </a:lnTo>
                  <a:lnTo>
                    <a:pt x="48" y="168"/>
                  </a:lnTo>
                  <a:lnTo>
                    <a:pt x="44" y="194"/>
                  </a:lnTo>
                  <a:lnTo>
                    <a:pt x="32" y="330"/>
                  </a:lnTo>
                  <a:lnTo>
                    <a:pt x="24" y="394"/>
                  </a:lnTo>
                  <a:lnTo>
                    <a:pt x="18" y="446"/>
                  </a:lnTo>
                  <a:lnTo>
                    <a:pt x="14" y="502"/>
                  </a:lnTo>
                  <a:lnTo>
                    <a:pt x="6" y="620"/>
                  </a:lnTo>
                  <a:lnTo>
                    <a:pt x="0" y="690"/>
                  </a:lnTo>
                  <a:lnTo>
                    <a:pt x="2" y="694"/>
                  </a:lnTo>
                  <a:lnTo>
                    <a:pt x="2" y="698"/>
                  </a:lnTo>
                  <a:lnTo>
                    <a:pt x="8" y="704"/>
                  </a:lnTo>
                  <a:lnTo>
                    <a:pt x="14" y="708"/>
                  </a:lnTo>
                  <a:lnTo>
                    <a:pt x="16" y="710"/>
                  </a:lnTo>
                  <a:lnTo>
                    <a:pt x="14" y="732"/>
                  </a:lnTo>
                  <a:lnTo>
                    <a:pt x="12" y="762"/>
                  </a:lnTo>
                  <a:lnTo>
                    <a:pt x="14" y="792"/>
                  </a:lnTo>
                  <a:lnTo>
                    <a:pt x="16" y="806"/>
                  </a:lnTo>
                  <a:lnTo>
                    <a:pt x="18" y="812"/>
                  </a:lnTo>
                  <a:lnTo>
                    <a:pt x="20" y="816"/>
                  </a:lnTo>
                  <a:lnTo>
                    <a:pt x="26" y="822"/>
                  </a:lnTo>
                  <a:lnTo>
                    <a:pt x="28" y="826"/>
                  </a:lnTo>
                  <a:lnTo>
                    <a:pt x="30" y="824"/>
                  </a:lnTo>
                  <a:lnTo>
                    <a:pt x="32" y="822"/>
                  </a:lnTo>
                  <a:lnTo>
                    <a:pt x="30" y="802"/>
                  </a:lnTo>
                  <a:lnTo>
                    <a:pt x="34" y="810"/>
                  </a:lnTo>
                  <a:lnTo>
                    <a:pt x="46" y="820"/>
                  </a:lnTo>
                  <a:lnTo>
                    <a:pt x="58" y="832"/>
                  </a:lnTo>
                  <a:lnTo>
                    <a:pt x="66" y="838"/>
                  </a:lnTo>
                  <a:lnTo>
                    <a:pt x="72" y="838"/>
                  </a:lnTo>
                  <a:lnTo>
                    <a:pt x="74" y="834"/>
                  </a:lnTo>
                  <a:lnTo>
                    <a:pt x="74" y="830"/>
                  </a:lnTo>
                  <a:lnTo>
                    <a:pt x="80" y="830"/>
                  </a:lnTo>
                  <a:lnTo>
                    <a:pt x="86" y="830"/>
                  </a:lnTo>
                  <a:lnTo>
                    <a:pt x="88" y="828"/>
                  </a:lnTo>
                  <a:lnTo>
                    <a:pt x="90" y="826"/>
                  </a:lnTo>
                  <a:lnTo>
                    <a:pt x="88" y="822"/>
                  </a:lnTo>
                  <a:lnTo>
                    <a:pt x="78" y="812"/>
                  </a:lnTo>
                  <a:lnTo>
                    <a:pt x="70" y="804"/>
                  </a:lnTo>
                  <a:lnTo>
                    <a:pt x="62" y="794"/>
                  </a:lnTo>
                  <a:lnTo>
                    <a:pt x="56" y="784"/>
                  </a:lnTo>
                  <a:lnTo>
                    <a:pt x="54" y="774"/>
                  </a:lnTo>
                  <a:lnTo>
                    <a:pt x="54" y="766"/>
                  </a:lnTo>
                  <a:lnTo>
                    <a:pt x="56" y="760"/>
                  </a:lnTo>
                  <a:lnTo>
                    <a:pt x="58" y="758"/>
                  </a:lnTo>
                  <a:lnTo>
                    <a:pt x="62" y="758"/>
                  </a:lnTo>
                  <a:lnTo>
                    <a:pt x="66" y="760"/>
                  </a:lnTo>
                  <a:lnTo>
                    <a:pt x="68" y="768"/>
                  </a:lnTo>
                  <a:lnTo>
                    <a:pt x="70" y="786"/>
                  </a:lnTo>
                  <a:lnTo>
                    <a:pt x="70" y="790"/>
                  </a:lnTo>
                  <a:lnTo>
                    <a:pt x="72" y="794"/>
                  </a:lnTo>
                  <a:lnTo>
                    <a:pt x="78" y="798"/>
                  </a:lnTo>
                  <a:lnTo>
                    <a:pt x="84" y="798"/>
                  </a:lnTo>
                  <a:lnTo>
                    <a:pt x="88" y="798"/>
                  </a:lnTo>
                  <a:lnTo>
                    <a:pt x="86" y="744"/>
                  </a:lnTo>
                  <a:lnTo>
                    <a:pt x="84" y="720"/>
                  </a:lnTo>
                  <a:lnTo>
                    <a:pt x="84" y="708"/>
                  </a:lnTo>
                  <a:lnTo>
                    <a:pt x="84" y="672"/>
                  </a:lnTo>
                  <a:lnTo>
                    <a:pt x="82" y="650"/>
                  </a:lnTo>
                  <a:lnTo>
                    <a:pt x="82" y="646"/>
                  </a:lnTo>
                  <a:lnTo>
                    <a:pt x="80" y="654"/>
                  </a:lnTo>
                  <a:lnTo>
                    <a:pt x="78" y="674"/>
                  </a:lnTo>
                  <a:lnTo>
                    <a:pt x="80" y="682"/>
                  </a:lnTo>
                  <a:lnTo>
                    <a:pt x="82" y="692"/>
                  </a:lnTo>
                  <a:lnTo>
                    <a:pt x="90" y="730"/>
                  </a:lnTo>
                  <a:lnTo>
                    <a:pt x="96" y="770"/>
                  </a:lnTo>
                  <a:lnTo>
                    <a:pt x="106" y="844"/>
                  </a:lnTo>
                  <a:lnTo>
                    <a:pt x="112" y="924"/>
                  </a:lnTo>
                  <a:lnTo>
                    <a:pt x="116" y="984"/>
                  </a:lnTo>
                  <a:lnTo>
                    <a:pt x="118" y="1054"/>
                  </a:lnTo>
                  <a:lnTo>
                    <a:pt x="122" y="1156"/>
                  </a:lnTo>
                  <a:lnTo>
                    <a:pt x="128" y="1308"/>
                  </a:lnTo>
                  <a:lnTo>
                    <a:pt x="126" y="1320"/>
                  </a:lnTo>
                  <a:lnTo>
                    <a:pt x="124" y="1332"/>
                  </a:lnTo>
                  <a:lnTo>
                    <a:pt x="118" y="1362"/>
                  </a:lnTo>
                  <a:lnTo>
                    <a:pt x="116" y="1376"/>
                  </a:lnTo>
                  <a:lnTo>
                    <a:pt x="114" y="1390"/>
                  </a:lnTo>
                  <a:lnTo>
                    <a:pt x="114" y="1402"/>
                  </a:lnTo>
                  <a:lnTo>
                    <a:pt x="118" y="1410"/>
                  </a:lnTo>
                  <a:lnTo>
                    <a:pt x="124" y="1424"/>
                  </a:lnTo>
                  <a:lnTo>
                    <a:pt x="128" y="1432"/>
                  </a:lnTo>
                  <a:lnTo>
                    <a:pt x="126" y="1440"/>
                  </a:lnTo>
                  <a:lnTo>
                    <a:pt x="120" y="1446"/>
                  </a:lnTo>
                  <a:lnTo>
                    <a:pt x="108" y="1458"/>
                  </a:lnTo>
                  <a:lnTo>
                    <a:pt x="102" y="1468"/>
                  </a:lnTo>
                  <a:lnTo>
                    <a:pt x="100" y="1476"/>
                  </a:lnTo>
                  <a:lnTo>
                    <a:pt x="98" y="1486"/>
                  </a:lnTo>
                  <a:lnTo>
                    <a:pt x="100" y="1490"/>
                  </a:lnTo>
                  <a:lnTo>
                    <a:pt x="102" y="1496"/>
                  </a:lnTo>
                  <a:lnTo>
                    <a:pt x="106" y="1500"/>
                  </a:lnTo>
                  <a:lnTo>
                    <a:pt x="112" y="1502"/>
                  </a:lnTo>
                  <a:lnTo>
                    <a:pt x="120" y="1506"/>
                  </a:lnTo>
                  <a:lnTo>
                    <a:pt x="130" y="1508"/>
                  </a:lnTo>
                  <a:lnTo>
                    <a:pt x="148" y="1510"/>
                  </a:lnTo>
                  <a:lnTo>
                    <a:pt x="164" y="1508"/>
                  </a:lnTo>
                  <a:lnTo>
                    <a:pt x="178" y="1506"/>
                  </a:lnTo>
                  <a:lnTo>
                    <a:pt x="190" y="1502"/>
                  </a:lnTo>
                  <a:lnTo>
                    <a:pt x="198" y="1496"/>
                  </a:lnTo>
                  <a:lnTo>
                    <a:pt x="206" y="1490"/>
                  </a:lnTo>
                  <a:lnTo>
                    <a:pt x="216" y="1478"/>
                  </a:lnTo>
                  <a:lnTo>
                    <a:pt x="220" y="1474"/>
                  </a:lnTo>
                  <a:lnTo>
                    <a:pt x="220" y="1468"/>
                  </a:lnTo>
                  <a:lnTo>
                    <a:pt x="220" y="1454"/>
                  </a:lnTo>
                  <a:lnTo>
                    <a:pt x="218" y="1438"/>
                  </a:lnTo>
                  <a:lnTo>
                    <a:pt x="220" y="1428"/>
                  </a:lnTo>
                  <a:lnTo>
                    <a:pt x="224" y="1416"/>
                  </a:lnTo>
                  <a:lnTo>
                    <a:pt x="228" y="1406"/>
                  </a:lnTo>
                  <a:lnTo>
                    <a:pt x="230" y="1396"/>
                  </a:lnTo>
                  <a:lnTo>
                    <a:pt x="228" y="1388"/>
                  </a:lnTo>
                  <a:lnTo>
                    <a:pt x="228" y="1378"/>
                  </a:lnTo>
                  <a:lnTo>
                    <a:pt x="222" y="1362"/>
                  </a:lnTo>
                  <a:lnTo>
                    <a:pt x="214" y="1348"/>
                  </a:lnTo>
                  <a:lnTo>
                    <a:pt x="212" y="1338"/>
                  </a:lnTo>
                  <a:lnTo>
                    <a:pt x="212" y="1322"/>
                  </a:lnTo>
                  <a:lnTo>
                    <a:pt x="218" y="1284"/>
                  </a:lnTo>
                  <a:lnTo>
                    <a:pt x="224" y="1238"/>
                  </a:lnTo>
                  <a:lnTo>
                    <a:pt x="228" y="1194"/>
                  </a:lnTo>
                  <a:lnTo>
                    <a:pt x="232" y="1148"/>
                  </a:lnTo>
                  <a:lnTo>
                    <a:pt x="236" y="1092"/>
                  </a:lnTo>
                  <a:lnTo>
                    <a:pt x="242" y="1026"/>
                  </a:lnTo>
                  <a:lnTo>
                    <a:pt x="248" y="944"/>
                  </a:lnTo>
                  <a:lnTo>
                    <a:pt x="250" y="906"/>
                  </a:lnTo>
                  <a:lnTo>
                    <a:pt x="252" y="876"/>
                  </a:lnTo>
                  <a:lnTo>
                    <a:pt x="256" y="852"/>
                  </a:lnTo>
                  <a:lnTo>
                    <a:pt x="260" y="836"/>
                  </a:lnTo>
                  <a:lnTo>
                    <a:pt x="264" y="824"/>
                  </a:lnTo>
                  <a:lnTo>
                    <a:pt x="268" y="818"/>
                  </a:lnTo>
                  <a:lnTo>
                    <a:pt x="270" y="814"/>
                  </a:lnTo>
                  <a:lnTo>
                    <a:pt x="272" y="834"/>
                  </a:lnTo>
                  <a:lnTo>
                    <a:pt x="274" y="858"/>
                  </a:lnTo>
                  <a:lnTo>
                    <a:pt x="284" y="916"/>
                  </a:lnTo>
                  <a:lnTo>
                    <a:pt x="292" y="972"/>
                  </a:lnTo>
                  <a:lnTo>
                    <a:pt x="298" y="1016"/>
                  </a:lnTo>
                  <a:lnTo>
                    <a:pt x="302" y="1050"/>
                  </a:lnTo>
                  <a:lnTo>
                    <a:pt x="308" y="1080"/>
                  </a:lnTo>
                  <a:lnTo>
                    <a:pt x="314" y="1112"/>
                  </a:lnTo>
                  <a:lnTo>
                    <a:pt x="318" y="1144"/>
                  </a:lnTo>
                  <a:lnTo>
                    <a:pt x="322" y="1180"/>
                  </a:lnTo>
                  <a:lnTo>
                    <a:pt x="324" y="1218"/>
                  </a:lnTo>
                  <a:lnTo>
                    <a:pt x="324" y="1236"/>
                  </a:lnTo>
                  <a:lnTo>
                    <a:pt x="322" y="1252"/>
                  </a:lnTo>
                  <a:lnTo>
                    <a:pt x="320" y="1268"/>
                  </a:lnTo>
                  <a:lnTo>
                    <a:pt x="314" y="1282"/>
                  </a:lnTo>
                  <a:lnTo>
                    <a:pt x="308" y="1300"/>
                  </a:lnTo>
                  <a:lnTo>
                    <a:pt x="308" y="1314"/>
                  </a:lnTo>
                  <a:lnTo>
                    <a:pt x="310" y="1326"/>
                  </a:lnTo>
                  <a:lnTo>
                    <a:pt x="312" y="1342"/>
                  </a:lnTo>
                  <a:lnTo>
                    <a:pt x="308" y="1360"/>
                  </a:lnTo>
                  <a:lnTo>
                    <a:pt x="304" y="1378"/>
                  </a:lnTo>
                  <a:lnTo>
                    <a:pt x="298" y="1394"/>
                  </a:lnTo>
                  <a:lnTo>
                    <a:pt x="296" y="1408"/>
                  </a:lnTo>
                  <a:lnTo>
                    <a:pt x="296" y="1412"/>
                  </a:lnTo>
                  <a:lnTo>
                    <a:pt x="298" y="1418"/>
                  </a:lnTo>
                  <a:lnTo>
                    <a:pt x="306" y="1428"/>
                  </a:lnTo>
                  <a:lnTo>
                    <a:pt x="314" y="1438"/>
                  </a:lnTo>
                  <a:lnTo>
                    <a:pt x="314" y="1442"/>
                  </a:lnTo>
                  <a:lnTo>
                    <a:pt x="312" y="1446"/>
                  </a:lnTo>
                  <a:lnTo>
                    <a:pt x="304" y="1454"/>
                  </a:lnTo>
                  <a:lnTo>
                    <a:pt x="300" y="1464"/>
                  </a:lnTo>
                  <a:lnTo>
                    <a:pt x="296" y="1474"/>
                  </a:lnTo>
                  <a:lnTo>
                    <a:pt x="296" y="1486"/>
                  </a:lnTo>
                  <a:lnTo>
                    <a:pt x="296" y="1498"/>
                  </a:lnTo>
                  <a:lnTo>
                    <a:pt x="298" y="1502"/>
                  </a:lnTo>
                  <a:lnTo>
                    <a:pt x="302" y="1506"/>
                  </a:lnTo>
                  <a:lnTo>
                    <a:pt x="308" y="1510"/>
                  </a:lnTo>
                  <a:lnTo>
                    <a:pt x="318" y="1514"/>
                  </a:lnTo>
                  <a:lnTo>
                    <a:pt x="330" y="1514"/>
                  </a:lnTo>
                  <a:lnTo>
                    <a:pt x="346" y="1516"/>
                  </a:lnTo>
                  <a:lnTo>
                    <a:pt x="362" y="1514"/>
                  </a:lnTo>
                  <a:lnTo>
                    <a:pt x="376" y="1510"/>
                  </a:lnTo>
                  <a:lnTo>
                    <a:pt x="384" y="1506"/>
                  </a:lnTo>
                  <a:lnTo>
                    <a:pt x="392" y="1500"/>
                  </a:lnTo>
                  <a:lnTo>
                    <a:pt x="398" y="1494"/>
                  </a:lnTo>
                  <a:lnTo>
                    <a:pt x="400" y="1486"/>
                  </a:lnTo>
                  <a:lnTo>
                    <a:pt x="402" y="1474"/>
                  </a:lnTo>
                  <a:lnTo>
                    <a:pt x="400" y="1454"/>
                  </a:lnTo>
                  <a:lnTo>
                    <a:pt x="400" y="1444"/>
                  </a:lnTo>
                  <a:lnTo>
                    <a:pt x="402" y="1438"/>
                  </a:lnTo>
                  <a:lnTo>
                    <a:pt x="406" y="1432"/>
                  </a:lnTo>
                  <a:lnTo>
                    <a:pt x="412" y="1420"/>
                  </a:lnTo>
                  <a:lnTo>
                    <a:pt x="416" y="1406"/>
                  </a:lnTo>
                  <a:lnTo>
                    <a:pt x="416" y="1390"/>
                  </a:lnTo>
                  <a:lnTo>
                    <a:pt x="416" y="1372"/>
                  </a:lnTo>
                  <a:lnTo>
                    <a:pt x="416" y="1364"/>
                  </a:lnTo>
                  <a:lnTo>
                    <a:pt x="418" y="1358"/>
                  </a:lnTo>
                  <a:lnTo>
                    <a:pt x="422" y="1346"/>
                  </a:lnTo>
                  <a:lnTo>
                    <a:pt x="426" y="1326"/>
                  </a:lnTo>
                  <a:lnTo>
                    <a:pt x="430" y="1308"/>
                  </a:lnTo>
                  <a:lnTo>
                    <a:pt x="432" y="1286"/>
                  </a:lnTo>
                  <a:lnTo>
                    <a:pt x="432" y="1224"/>
                  </a:lnTo>
                  <a:lnTo>
                    <a:pt x="430" y="1160"/>
                  </a:lnTo>
                  <a:lnTo>
                    <a:pt x="478" y="1150"/>
                  </a:lnTo>
                  <a:lnTo>
                    <a:pt x="538" y="1134"/>
                  </a:lnTo>
                  <a:lnTo>
                    <a:pt x="614" y="1112"/>
                  </a:lnTo>
                  <a:lnTo>
                    <a:pt x="618" y="1110"/>
                  </a:lnTo>
                  <a:lnTo>
                    <a:pt x="622" y="1108"/>
                  </a:lnTo>
                  <a:lnTo>
                    <a:pt x="626" y="1102"/>
                  </a:lnTo>
                  <a:lnTo>
                    <a:pt x="628" y="1094"/>
                  </a:lnTo>
                  <a:lnTo>
                    <a:pt x="628" y="1044"/>
                  </a:lnTo>
                  <a:lnTo>
                    <a:pt x="626" y="946"/>
                  </a:lnTo>
                  <a:lnTo>
                    <a:pt x="620" y="802"/>
                  </a:lnTo>
                  <a:lnTo>
                    <a:pt x="618" y="800"/>
                  </a:lnTo>
                  <a:lnTo>
                    <a:pt x="614" y="796"/>
                  </a:lnTo>
                  <a:lnTo>
                    <a:pt x="604" y="792"/>
                  </a:lnTo>
                  <a:lnTo>
                    <a:pt x="592" y="790"/>
                  </a:lnTo>
                  <a:lnTo>
                    <a:pt x="582" y="790"/>
                  </a:lnTo>
                  <a:lnTo>
                    <a:pt x="538" y="792"/>
                  </a:lnTo>
                  <a:lnTo>
                    <a:pt x="536" y="780"/>
                  </a:lnTo>
                  <a:lnTo>
                    <a:pt x="532" y="768"/>
                  </a:lnTo>
                  <a:lnTo>
                    <a:pt x="542" y="760"/>
                  </a:lnTo>
                  <a:lnTo>
                    <a:pt x="544" y="754"/>
                  </a:lnTo>
                  <a:lnTo>
                    <a:pt x="546" y="746"/>
                  </a:lnTo>
                  <a:lnTo>
                    <a:pt x="548" y="724"/>
                  </a:lnTo>
                  <a:lnTo>
                    <a:pt x="548" y="696"/>
                  </a:lnTo>
                  <a:lnTo>
                    <a:pt x="550" y="684"/>
                  </a:lnTo>
                  <a:lnTo>
                    <a:pt x="552" y="672"/>
                  </a:lnTo>
                  <a:lnTo>
                    <a:pt x="552" y="656"/>
                  </a:lnTo>
                  <a:lnTo>
                    <a:pt x="552" y="592"/>
                  </a:lnTo>
                  <a:lnTo>
                    <a:pt x="550" y="498"/>
                  </a:lnTo>
                  <a:lnTo>
                    <a:pt x="544" y="398"/>
                  </a:lnTo>
                  <a:lnTo>
                    <a:pt x="540" y="352"/>
                  </a:lnTo>
                  <a:lnTo>
                    <a:pt x="536" y="312"/>
                  </a:lnTo>
                  <a:lnTo>
                    <a:pt x="528" y="248"/>
                  </a:lnTo>
                  <a:lnTo>
                    <a:pt x="524" y="198"/>
                  </a:lnTo>
                  <a:lnTo>
                    <a:pt x="520" y="138"/>
                  </a:lnTo>
                  <a:lnTo>
                    <a:pt x="518" y="126"/>
                  </a:lnTo>
                  <a:lnTo>
                    <a:pt x="512" y="114"/>
                  </a:lnTo>
                  <a:lnTo>
                    <a:pt x="504" y="106"/>
                  </a:lnTo>
                  <a:lnTo>
                    <a:pt x="492" y="96"/>
                  </a:lnTo>
                  <a:lnTo>
                    <a:pt x="480" y="90"/>
                  </a:lnTo>
                  <a:lnTo>
                    <a:pt x="466" y="82"/>
                  </a:lnTo>
                  <a:lnTo>
                    <a:pt x="434" y="72"/>
                  </a:lnTo>
                  <a:lnTo>
                    <a:pt x="404" y="62"/>
                  </a:lnTo>
                  <a:lnTo>
                    <a:pt x="376" y="48"/>
                  </a:lnTo>
                  <a:lnTo>
                    <a:pt x="346" y="32"/>
                  </a:lnTo>
                  <a:lnTo>
                    <a:pt x="330" y="12"/>
                  </a:lnTo>
                  <a:lnTo>
                    <a:pt x="328" y="6"/>
                  </a:lnTo>
                  <a:lnTo>
                    <a:pt x="328" y="0"/>
                  </a:lnTo>
                  <a:lnTo>
                    <a:pt x="264" y="22"/>
                  </a:lnTo>
                  <a:close/>
                </a:path>
              </a:pathLst>
            </a:custGeom>
            <a:solidFill>
              <a:srgbClr val="000000"/>
            </a:solidFill>
            <a:ln w="9525">
              <a:noFill/>
              <a:round/>
              <a:headEnd/>
              <a:tailEnd/>
            </a:ln>
          </p:spPr>
          <p:txBody>
            <a:bodyPr/>
            <a:lstStyle/>
            <a:p>
              <a:endParaRPr lang="ja-JP" altLang="en-US" sz="2300" dirty="0"/>
            </a:p>
          </p:txBody>
        </p:sp>
        <p:sp>
          <p:nvSpPr>
            <p:cNvPr id="874" name="Freeform 124"/>
            <p:cNvSpPr>
              <a:spLocks/>
            </p:cNvSpPr>
            <p:nvPr/>
          </p:nvSpPr>
          <p:spPr bwMode="auto">
            <a:xfrm>
              <a:off x="9818688" y="3819391"/>
              <a:ext cx="222250" cy="568325"/>
            </a:xfrm>
            <a:custGeom>
              <a:avLst/>
              <a:gdLst>
                <a:gd name="T0" fmla="*/ 2147483647 w 140"/>
                <a:gd name="T1" fmla="*/ 0 h 358"/>
                <a:gd name="T2" fmla="*/ 2147483647 w 140"/>
                <a:gd name="T3" fmla="*/ 0 h 358"/>
                <a:gd name="T4" fmla="*/ 2147483647 w 140"/>
                <a:gd name="T5" fmla="*/ 2147483647 h 358"/>
                <a:gd name="T6" fmla="*/ 2147483647 w 140"/>
                <a:gd name="T7" fmla="*/ 2147483647 h 358"/>
                <a:gd name="T8" fmla="*/ 2147483647 w 140"/>
                <a:gd name="T9" fmla="*/ 2147483647 h 358"/>
                <a:gd name="T10" fmla="*/ 2147483647 w 140"/>
                <a:gd name="T11" fmla="*/ 2147483647 h 358"/>
                <a:gd name="T12" fmla="*/ 2147483647 w 140"/>
                <a:gd name="T13" fmla="*/ 2147483647 h 358"/>
                <a:gd name="T14" fmla="*/ 2147483647 w 140"/>
                <a:gd name="T15" fmla="*/ 2147483647 h 358"/>
                <a:gd name="T16" fmla="*/ 2147483647 w 140"/>
                <a:gd name="T17" fmla="*/ 2147483647 h 358"/>
                <a:gd name="T18" fmla="*/ 2147483647 w 140"/>
                <a:gd name="T19" fmla="*/ 2147483647 h 358"/>
                <a:gd name="T20" fmla="*/ 2147483647 w 140"/>
                <a:gd name="T21" fmla="*/ 2147483647 h 358"/>
                <a:gd name="T22" fmla="*/ 2147483647 w 140"/>
                <a:gd name="T23" fmla="*/ 2147483647 h 358"/>
                <a:gd name="T24" fmla="*/ 2147483647 w 140"/>
                <a:gd name="T25" fmla="*/ 2147483647 h 358"/>
                <a:gd name="T26" fmla="*/ 2147483647 w 140"/>
                <a:gd name="T27" fmla="*/ 2147483647 h 358"/>
                <a:gd name="T28" fmla="*/ 2147483647 w 140"/>
                <a:gd name="T29" fmla="*/ 2147483647 h 358"/>
                <a:gd name="T30" fmla="*/ 2147483647 w 140"/>
                <a:gd name="T31" fmla="*/ 2147483647 h 358"/>
                <a:gd name="T32" fmla="*/ 2147483647 w 140"/>
                <a:gd name="T33" fmla="*/ 2147483647 h 358"/>
                <a:gd name="T34" fmla="*/ 2147483647 w 140"/>
                <a:gd name="T35" fmla="*/ 2147483647 h 358"/>
                <a:gd name="T36" fmla="*/ 2147483647 w 140"/>
                <a:gd name="T37" fmla="*/ 2147483647 h 358"/>
                <a:gd name="T38" fmla="*/ 2147483647 w 140"/>
                <a:gd name="T39" fmla="*/ 2147483647 h 358"/>
                <a:gd name="T40" fmla="*/ 0 w 140"/>
                <a:gd name="T41" fmla="*/ 2147483647 h 358"/>
                <a:gd name="T42" fmla="*/ 0 w 140"/>
                <a:gd name="T43" fmla="*/ 2147483647 h 358"/>
                <a:gd name="T44" fmla="*/ 2147483647 w 140"/>
                <a:gd name="T45" fmla="*/ 2147483647 h 358"/>
                <a:gd name="T46" fmla="*/ 2147483647 w 140"/>
                <a:gd name="T47" fmla="*/ 2147483647 h 358"/>
                <a:gd name="T48" fmla="*/ 2147483647 w 140"/>
                <a:gd name="T49" fmla="*/ 2147483647 h 358"/>
                <a:gd name="T50" fmla="*/ 2147483647 w 140"/>
                <a:gd name="T51" fmla="*/ 2147483647 h 358"/>
                <a:gd name="T52" fmla="*/ 2147483647 w 140"/>
                <a:gd name="T53" fmla="*/ 2147483647 h 358"/>
                <a:gd name="T54" fmla="*/ 2147483647 w 140"/>
                <a:gd name="T55" fmla="*/ 2147483647 h 358"/>
                <a:gd name="T56" fmla="*/ 2147483647 w 140"/>
                <a:gd name="T57" fmla="*/ 2147483647 h 358"/>
                <a:gd name="T58" fmla="*/ 2147483647 w 140"/>
                <a:gd name="T59" fmla="*/ 2147483647 h 358"/>
                <a:gd name="T60" fmla="*/ 2147483647 w 140"/>
                <a:gd name="T61" fmla="*/ 2147483647 h 358"/>
                <a:gd name="T62" fmla="*/ 2147483647 w 140"/>
                <a:gd name="T63" fmla="*/ 2147483647 h 358"/>
                <a:gd name="T64" fmla="*/ 2147483647 w 140"/>
                <a:gd name="T65" fmla="*/ 2147483647 h 358"/>
                <a:gd name="T66" fmla="*/ 2147483647 w 140"/>
                <a:gd name="T67" fmla="*/ 2147483647 h 358"/>
                <a:gd name="T68" fmla="*/ 2147483647 w 140"/>
                <a:gd name="T69" fmla="*/ 2147483647 h 358"/>
                <a:gd name="T70" fmla="*/ 2147483647 w 140"/>
                <a:gd name="T71" fmla="*/ 2147483647 h 358"/>
                <a:gd name="T72" fmla="*/ 2147483647 w 140"/>
                <a:gd name="T73" fmla="*/ 2147483647 h 358"/>
                <a:gd name="T74" fmla="*/ 2147483647 w 140"/>
                <a:gd name="T75" fmla="*/ 0 h 358"/>
                <a:gd name="T76" fmla="*/ 2147483647 w 140"/>
                <a:gd name="T77" fmla="*/ 0 h 358"/>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40"/>
                <a:gd name="T118" fmla="*/ 0 h 358"/>
                <a:gd name="T119" fmla="*/ 140 w 140"/>
                <a:gd name="T120" fmla="*/ 358 h 358"/>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40" h="358">
                  <a:moveTo>
                    <a:pt x="124" y="0"/>
                  </a:moveTo>
                  <a:lnTo>
                    <a:pt x="124" y="0"/>
                  </a:lnTo>
                  <a:lnTo>
                    <a:pt x="116" y="8"/>
                  </a:lnTo>
                  <a:lnTo>
                    <a:pt x="96" y="26"/>
                  </a:lnTo>
                  <a:lnTo>
                    <a:pt x="82" y="36"/>
                  </a:lnTo>
                  <a:lnTo>
                    <a:pt x="70" y="44"/>
                  </a:lnTo>
                  <a:lnTo>
                    <a:pt x="56" y="50"/>
                  </a:lnTo>
                  <a:lnTo>
                    <a:pt x="46" y="54"/>
                  </a:lnTo>
                  <a:lnTo>
                    <a:pt x="40" y="52"/>
                  </a:lnTo>
                  <a:lnTo>
                    <a:pt x="36" y="50"/>
                  </a:lnTo>
                  <a:lnTo>
                    <a:pt x="34" y="46"/>
                  </a:lnTo>
                  <a:lnTo>
                    <a:pt x="34" y="40"/>
                  </a:lnTo>
                  <a:lnTo>
                    <a:pt x="34" y="28"/>
                  </a:lnTo>
                  <a:lnTo>
                    <a:pt x="34" y="16"/>
                  </a:lnTo>
                  <a:lnTo>
                    <a:pt x="22" y="24"/>
                  </a:lnTo>
                  <a:lnTo>
                    <a:pt x="12" y="34"/>
                  </a:lnTo>
                  <a:lnTo>
                    <a:pt x="2" y="46"/>
                  </a:lnTo>
                  <a:lnTo>
                    <a:pt x="0" y="58"/>
                  </a:lnTo>
                  <a:lnTo>
                    <a:pt x="0" y="84"/>
                  </a:lnTo>
                  <a:lnTo>
                    <a:pt x="2" y="164"/>
                  </a:lnTo>
                  <a:lnTo>
                    <a:pt x="8" y="262"/>
                  </a:lnTo>
                  <a:lnTo>
                    <a:pt x="18" y="358"/>
                  </a:lnTo>
                  <a:lnTo>
                    <a:pt x="38" y="300"/>
                  </a:lnTo>
                  <a:lnTo>
                    <a:pt x="54" y="246"/>
                  </a:lnTo>
                  <a:lnTo>
                    <a:pt x="82" y="154"/>
                  </a:lnTo>
                  <a:lnTo>
                    <a:pt x="96" y="116"/>
                  </a:lnTo>
                  <a:lnTo>
                    <a:pt x="110" y="82"/>
                  </a:lnTo>
                  <a:lnTo>
                    <a:pt x="124" y="54"/>
                  </a:lnTo>
                  <a:lnTo>
                    <a:pt x="132" y="40"/>
                  </a:lnTo>
                  <a:lnTo>
                    <a:pt x="140" y="30"/>
                  </a:lnTo>
                  <a:lnTo>
                    <a:pt x="132" y="18"/>
                  </a:lnTo>
                  <a:lnTo>
                    <a:pt x="126" y="8"/>
                  </a:lnTo>
                  <a:lnTo>
                    <a:pt x="124" y="0"/>
                  </a:lnTo>
                  <a:close/>
                </a:path>
              </a:pathLst>
            </a:custGeom>
            <a:solidFill>
              <a:srgbClr val="FFFFFF"/>
            </a:solidFill>
            <a:ln w="9525">
              <a:noFill/>
              <a:round/>
              <a:headEnd/>
              <a:tailEnd/>
            </a:ln>
          </p:spPr>
          <p:txBody>
            <a:bodyPr/>
            <a:lstStyle/>
            <a:p>
              <a:endParaRPr lang="ja-JP" altLang="en-US" sz="2300" dirty="0"/>
            </a:p>
          </p:txBody>
        </p:sp>
        <p:sp>
          <p:nvSpPr>
            <p:cNvPr id="875" name="Freeform 125"/>
            <p:cNvSpPr>
              <a:spLocks/>
            </p:cNvSpPr>
            <p:nvPr/>
          </p:nvSpPr>
          <p:spPr bwMode="auto">
            <a:xfrm>
              <a:off x="9736138" y="3466966"/>
              <a:ext cx="346075" cy="444500"/>
            </a:xfrm>
            <a:custGeom>
              <a:avLst/>
              <a:gdLst>
                <a:gd name="T0" fmla="*/ 2147483647 w 218"/>
                <a:gd name="T1" fmla="*/ 2147483647 h 280"/>
                <a:gd name="T2" fmla="*/ 2147483647 w 218"/>
                <a:gd name="T3" fmla="*/ 2147483647 h 280"/>
                <a:gd name="T4" fmla="*/ 2147483647 w 218"/>
                <a:gd name="T5" fmla="*/ 2147483647 h 280"/>
                <a:gd name="T6" fmla="*/ 2147483647 w 218"/>
                <a:gd name="T7" fmla="*/ 2147483647 h 280"/>
                <a:gd name="T8" fmla="*/ 2147483647 w 218"/>
                <a:gd name="T9" fmla="*/ 2147483647 h 280"/>
                <a:gd name="T10" fmla="*/ 2147483647 w 218"/>
                <a:gd name="T11" fmla="*/ 2147483647 h 280"/>
                <a:gd name="T12" fmla="*/ 2147483647 w 218"/>
                <a:gd name="T13" fmla="*/ 2147483647 h 280"/>
                <a:gd name="T14" fmla="*/ 2147483647 w 218"/>
                <a:gd name="T15" fmla="*/ 2147483647 h 280"/>
                <a:gd name="T16" fmla="*/ 2147483647 w 218"/>
                <a:gd name="T17" fmla="*/ 2147483647 h 280"/>
                <a:gd name="T18" fmla="*/ 2147483647 w 218"/>
                <a:gd name="T19" fmla="*/ 2147483647 h 280"/>
                <a:gd name="T20" fmla="*/ 2147483647 w 218"/>
                <a:gd name="T21" fmla="*/ 2147483647 h 280"/>
                <a:gd name="T22" fmla="*/ 2147483647 w 218"/>
                <a:gd name="T23" fmla="*/ 2147483647 h 280"/>
                <a:gd name="T24" fmla="*/ 2147483647 w 218"/>
                <a:gd name="T25" fmla="*/ 2147483647 h 280"/>
                <a:gd name="T26" fmla="*/ 2147483647 w 218"/>
                <a:gd name="T27" fmla="*/ 2147483647 h 280"/>
                <a:gd name="T28" fmla="*/ 2147483647 w 218"/>
                <a:gd name="T29" fmla="*/ 2147483647 h 280"/>
                <a:gd name="T30" fmla="*/ 2147483647 w 218"/>
                <a:gd name="T31" fmla="*/ 2147483647 h 280"/>
                <a:gd name="T32" fmla="*/ 2147483647 w 218"/>
                <a:gd name="T33" fmla="*/ 2147483647 h 280"/>
                <a:gd name="T34" fmla="*/ 2147483647 w 218"/>
                <a:gd name="T35" fmla="*/ 2147483647 h 280"/>
                <a:gd name="T36" fmla="*/ 2147483647 w 218"/>
                <a:gd name="T37" fmla="*/ 2147483647 h 280"/>
                <a:gd name="T38" fmla="*/ 2147483647 w 218"/>
                <a:gd name="T39" fmla="*/ 2147483647 h 280"/>
                <a:gd name="T40" fmla="*/ 2147483647 w 218"/>
                <a:gd name="T41" fmla="*/ 2147483647 h 280"/>
                <a:gd name="T42" fmla="*/ 2147483647 w 218"/>
                <a:gd name="T43" fmla="*/ 2147483647 h 280"/>
                <a:gd name="T44" fmla="*/ 2147483647 w 218"/>
                <a:gd name="T45" fmla="*/ 2147483647 h 280"/>
                <a:gd name="T46" fmla="*/ 2147483647 w 218"/>
                <a:gd name="T47" fmla="*/ 2147483647 h 280"/>
                <a:gd name="T48" fmla="*/ 2147483647 w 218"/>
                <a:gd name="T49" fmla="*/ 2147483647 h 280"/>
                <a:gd name="T50" fmla="*/ 2147483647 w 218"/>
                <a:gd name="T51" fmla="*/ 2147483647 h 280"/>
                <a:gd name="T52" fmla="*/ 2147483647 w 218"/>
                <a:gd name="T53" fmla="*/ 2147483647 h 280"/>
                <a:gd name="T54" fmla="*/ 2147483647 w 218"/>
                <a:gd name="T55" fmla="*/ 2147483647 h 280"/>
                <a:gd name="T56" fmla="*/ 2147483647 w 218"/>
                <a:gd name="T57" fmla="*/ 2147483647 h 280"/>
                <a:gd name="T58" fmla="*/ 2147483647 w 218"/>
                <a:gd name="T59" fmla="*/ 2147483647 h 280"/>
                <a:gd name="T60" fmla="*/ 2147483647 w 218"/>
                <a:gd name="T61" fmla="*/ 2147483647 h 280"/>
                <a:gd name="T62" fmla="*/ 2147483647 w 218"/>
                <a:gd name="T63" fmla="*/ 2147483647 h 280"/>
                <a:gd name="T64" fmla="*/ 2147483647 w 218"/>
                <a:gd name="T65" fmla="*/ 2147483647 h 280"/>
                <a:gd name="T66" fmla="*/ 2147483647 w 218"/>
                <a:gd name="T67" fmla="*/ 2147483647 h 280"/>
                <a:gd name="T68" fmla="*/ 2147483647 w 218"/>
                <a:gd name="T69" fmla="*/ 2147483647 h 280"/>
                <a:gd name="T70" fmla="*/ 0 w 218"/>
                <a:gd name="T71" fmla="*/ 2147483647 h 280"/>
                <a:gd name="T72" fmla="*/ 0 w 218"/>
                <a:gd name="T73" fmla="*/ 2147483647 h 280"/>
                <a:gd name="T74" fmla="*/ 2147483647 w 218"/>
                <a:gd name="T75" fmla="*/ 2147483647 h 280"/>
                <a:gd name="T76" fmla="*/ 2147483647 w 218"/>
                <a:gd name="T77" fmla="*/ 2147483647 h 280"/>
                <a:gd name="T78" fmla="*/ 2147483647 w 218"/>
                <a:gd name="T79" fmla="*/ 2147483647 h 280"/>
                <a:gd name="T80" fmla="*/ 2147483647 w 218"/>
                <a:gd name="T81" fmla="*/ 2147483647 h 280"/>
                <a:gd name="T82" fmla="*/ 2147483647 w 218"/>
                <a:gd name="T83" fmla="*/ 2147483647 h 280"/>
                <a:gd name="T84" fmla="*/ 2147483647 w 218"/>
                <a:gd name="T85" fmla="*/ 2147483647 h 280"/>
                <a:gd name="T86" fmla="*/ 2147483647 w 218"/>
                <a:gd name="T87" fmla="*/ 2147483647 h 280"/>
                <a:gd name="T88" fmla="*/ 2147483647 w 218"/>
                <a:gd name="T89" fmla="*/ 2147483647 h 280"/>
                <a:gd name="T90" fmla="*/ 2147483647 w 218"/>
                <a:gd name="T91" fmla="*/ 2147483647 h 280"/>
                <a:gd name="T92" fmla="*/ 2147483647 w 218"/>
                <a:gd name="T93" fmla="*/ 2147483647 h 280"/>
                <a:gd name="T94" fmla="*/ 2147483647 w 218"/>
                <a:gd name="T95" fmla="*/ 2147483647 h 280"/>
                <a:gd name="T96" fmla="*/ 2147483647 w 218"/>
                <a:gd name="T97" fmla="*/ 2147483647 h 280"/>
                <a:gd name="T98" fmla="*/ 2147483647 w 218"/>
                <a:gd name="T99" fmla="*/ 2147483647 h 280"/>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218"/>
                <a:gd name="T151" fmla="*/ 0 h 280"/>
                <a:gd name="T152" fmla="*/ 218 w 218"/>
                <a:gd name="T153" fmla="*/ 280 h 280"/>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218" h="280">
                  <a:moveTo>
                    <a:pt x="68" y="242"/>
                  </a:moveTo>
                  <a:lnTo>
                    <a:pt x="64" y="260"/>
                  </a:lnTo>
                  <a:lnTo>
                    <a:pt x="64" y="264"/>
                  </a:lnTo>
                  <a:lnTo>
                    <a:pt x="66" y="268"/>
                  </a:lnTo>
                  <a:lnTo>
                    <a:pt x="76" y="278"/>
                  </a:lnTo>
                  <a:lnTo>
                    <a:pt x="80" y="280"/>
                  </a:lnTo>
                  <a:lnTo>
                    <a:pt x="84" y="278"/>
                  </a:lnTo>
                  <a:lnTo>
                    <a:pt x="102" y="272"/>
                  </a:lnTo>
                  <a:lnTo>
                    <a:pt x="110" y="268"/>
                  </a:lnTo>
                  <a:lnTo>
                    <a:pt x="152" y="244"/>
                  </a:lnTo>
                  <a:lnTo>
                    <a:pt x="160" y="240"/>
                  </a:lnTo>
                  <a:lnTo>
                    <a:pt x="172" y="234"/>
                  </a:lnTo>
                  <a:lnTo>
                    <a:pt x="176" y="228"/>
                  </a:lnTo>
                  <a:lnTo>
                    <a:pt x="178" y="220"/>
                  </a:lnTo>
                  <a:lnTo>
                    <a:pt x="178" y="198"/>
                  </a:lnTo>
                  <a:lnTo>
                    <a:pt x="180" y="188"/>
                  </a:lnTo>
                  <a:lnTo>
                    <a:pt x="182" y="180"/>
                  </a:lnTo>
                  <a:lnTo>
                    <a:pt x="186" y="170"/>
                  </a:lnTo>
                  <a:lnTo>
                    <a:pt x="194" y="160"/>
                  </a:lnTo>
                  <a:lnTo>
                    <a:pt x="202" y="148"/>
                  </a:lnTo>
                  <a:lnTo>
                    <a:pt x="210" y="134"/>
                  </a:lnTo>
                  <a:lnTo>
                    <a:pt x="214" y="114"/>
                  </a:lnTo>
                  <a:lnTo>
                    <a:pt x="218" y="94"/>
                  </a:lnTo>
                  <a:lnTo>
                    <a:pt x="218" y="82"/>
                  </a:lnTo>
                  <a:lnTo>
                    <a:pt x="216" y="72"/>
                  </a:lnTo>
                  <a:lnTo>
                    <a:pt x="212" y="60"/>
                  </a:lnTo>
                  <a:lnTo>
                    <a:pt x="206" y="48"/>
                  </a:lnTo>
                  <a:lnTo>
                    <a:pt x="202" y="40"/>
                  </a:lnTo>
                  <a:lnTo>
                    <a:pt x="186" y="24"/>
                  </a:lnTo>
                  <a:lnTo>
                    <a:pt x="176" y="16"/>
                  </a:lnTo>
                  <a:lnTo>
                    <a:pt x="164" y="8"/>
                  </a:lnTo>
                  <a:lnTo>
                    <a:pt x="150" y="2"/>
                  </a:lnTo>
                  <a:lnTo>
                    <a:pt x="136" y="0"/>
                  </a:lnTo>
                  <a:lnTo>
                    <a:pt x="62" y="12"/>
                  </a:lnTo>
                  <a:lnTo>
                    <a:pt x="44" y="22"/>
                  </a:lnTo>
                  <a:lnTo>
                    <a:pt x="36" y="28"/>
                  </a:lnTo>
                  <a:lnTo>
                    <a:pt x="34" y="34"/>
                  </a:lnTo>
                  <a:lnTo>
                    <a:pt x="36" y="44"/>
                  </a:lnTo>
                  <a:lnTo>
                    <a:pt x="38" y="50"/>
                  </a:lnTo>
                  <a:lnTo>
                    <a:pt x="38" y="54"/>
                  </a:lnTo>
                  <a:lnTo>
                    <a:pt x="36" y="58"/>
                  </a:lnTo>
                  <a:lnTo>
                    <a:pt x="20" y="90"/>
                  </a:lnTo>
                  <a:lnTo>
                    <a:pt x="16" y="98"/>
                  </a:lnTo>
                  <a:lnTo>
                    <a:pt x="14" y="106"/>
                  </a:lnTo>
                  <a:lnTo>
                    <a:pt x="14" y="112"/>
                  </a:lnTo>
                  <a:lnTo>
                    <a:pt x="14" y="120"/>
                  </a:lnTo>
                  <a:lnTo>
                    <a:pt x="2" y="146"/>
                  </a:lnTo>
                  <a:lnTo>
                    <a:pt x="0" y="154"/>
                  </a:lnTo>
                  <a:lnTo>
                    <a:pt x="0" y="158"/>
                  </a:lnTo>
                  <a:lnTo>
                    <a:pt x="4" y="160"/>
                  </a:lnTo>
                  <a:lnTo>
                    <a:pt x="10" y="162"/>
                  </a:lnTo>
                  <a:lnTo>
                    <a:pt x="12" y="164"/>
                  </a:lnTo>
                  <a:lnTo>
                    <a:pt x="14" y="168"/>
                  </a:lnTo>
                  <a:lnTo>
                    <a:pt x="12" y="182"/>
                  </a:lnTo>
                  <a:lnTo>
                    <a:pt x="12" y="192"/>
                  </a:lnTo>
                  <a:lnTo>
                    <a:pt x="12" y="194"/>
                  </a:lnTo>
                  <a:lnTo>
                    <a:pt x="14" y="202"/>
                  </a:lnTo>
                  <a:lnTo>
                    <a:pt x="14" y="210"/>
                  </a:lnTo>
                  <a:lnTo>
                    <a:pt x="12" y="216"/>
                  </a:lnTo>
                  <a:lnTo>
                    <a:pt x="14" y="224"/>
                  </a:lnTo>
                  <a:lnTo>
                    <a:pt x="14" y="226"/>
                  </a:lnTo>
                  <a:lnTo>
                    <a:pt x="20" y="234"/>
                  </a:lnTo>
                  <a:lnTo>
                    <a:pt x="24" y="236"/>
                  </a:lnTo>
                  <a:lnTo>
                    <a:pt x="32" y="240"/>
                  </a:lnTo>
                  <a:lnTo>
                    <a:pt x="48" y="242"/>
                  </a:lnTo>
                  <a:lnTo>
                    <a:pt x="56" y="242"/>
                  </a:lnTo>
                  <a:lnTo>
                    <a:pt x="68" y="242"/>
                  </a:lnTo>
                  <a:close/>
                </a:path>
              </a:pathLst>
            </a:custGeom>
            <a:solidFill>
              <a:srgbClr val="000000"/>
            </a:solidFill>
            <a:ln w="9525">
              <a:noFill/>
              <a:round/>
              <a:headEnd/>
              <a:tailEnd/>
            </a:ln>
          </p:spPr>
          <p:txBody>
            <a:bodyPr/>
            <a:lstStyle/>
            <a:p>
              <a:endParaRPr lang="ja-JP" altLang="en-US" sz="2300" dirty="0"/>
            </a:p>
          </p:txBody>
        </p:sp>
        <p:sp>
          <p:nvSpPr>
            <p:cNvPr id="876" name="Freeform 126"/>
            <p:cNvSpPr>
              <a:spLocks/>
            </p:cNvSpPr>
            <p:nvPr/>
          </p:nvSpPr>
          <p:spPr bwMode="auto">
            <a:xfrm>
              <a:off x="9802813" y="3901941"/>
              <a:ext cx="127000" cy="539750"/>
            </a:xfrm>
            <a:custGeom>
              <a:avLst/>
              <a:gdLst>
                <a:gd name="T0" fmla="*/ 2147483647 w 80"/>
                <a:gd name="T1" fmla="*/ 2147483647 h 340"/>
                <a:gd name="T2" fmla="*/ 2147483647 w 80"/>
                <a:gd name="T3" fmla="*/ 2147483647 h 340"/>
                <a:gd name="T4" fmla="*/ 2147483647 w 80"/>
                <a:gd name="T5" fmla="*/ 2147483647 h 340"/>
                <a:gd name="T6" fmla="*/ 2147483647 w 80"/>
                <a:gd name="T7" fmla="*/ 2147483647 h 340"/>
                <a:gd name="T8" fmla="*/ 2147483647 w 80"/>
                <a:gd name="T9" fmla="*/ 2147483647 h 340"/>
                <a:gd name="T10" fmla="*/ 2147483647 w 80"/>
                <a:gd name="T11" fmla="*/ 2147483647 h 340"/>
                <a:gd name="T12" fmla="*/ 2147483647 w 80"/>
                <a:gd name="T13" fmla="*/ 2147483647 h 340"/>
                <a:gd name="T14" fmla="*/ 2147483647 w 80"/>
                <a:gd name="T15" fmla="*/ 2147483647 h 340"/>
                <a:gd name="T16" fmla="*/ 2147483647 w 80"/>
                <a:gd name="T17" fmla="*/ 2147483647 h 340"/>
                <a:gd name="T18" fmla="*/ 2147483647 w 80"/>
                <a:gd name="T19" fmla="*/ 2147483647 h 340"/>
                <a:gd name="T20" fmla="*/ 2147483647 w 80"/>
                <a:gd name="T21" fmla="*/ 2147483647 h 340"/>
                <a:gd name="T22" fmla="*/ 2147483647 w 80"/>
                <a:gd name="T23" fmla="*/ 2147483647 h 340"/>
                <a:gd name="T24" fmla="*/ 2147483647 w 80"/>
                <a:gd name="T25" fmla="*/ 2147483647 h 340"/>
                <a:gd name="T26" fmla="*/ 2147483647 w 80"/>
                <a:gd name="T27" fmla="*/ 2147483647 h 340"/>
                <a:gd name="T28" fmla="*/ 2147483647 w 80"/>
                <a:gd name="T29" fmla="*/ 0 h 340"/>
                <a:gd name="T30" fmla="*/ 2147483647 w 80"/>
                <a:gd name="T31" fmla="*/ 0 h 340"/>
                <a:gd name="T32" fmla="*/ 2147483647 w 80"/>
                <a:gd name="T33" fmla="*/ 2147483647 h 340"/>
                <a:gd name="T34" fmla="*/ 2147483647 w 80"/>
                <a:gd name="T35" fmla="*/ 2147483647 h 340"/>
                <a:gd name="T36" fmla="*/ 2147483647 w 80"/>
                <a:gd name="T37" fmla="*/ 2147483647 h 340"/>
                <a:gd name="T38" fmla="*/ 2147483647 w 80"/>
                <a:gd name="T39" fmla="*/ 2147483647 h 340"/>
                <a:gd name="T40" fmla="*/ 2147483647 w 80"/>
                <a:gd name="T41" fmla="*/ 2147483647 h 340"/>
                <a:gd name="T42" fmla="*/ 2147483647 w 80"/>
                <a:gd name="T43" fmla="*/ 2147483647 h 340"/>
                <a:gd name="T44" fmla="*/ 2147483647 w 80"/>
                <a:gd name="T45" fmla="*/ 2147483647 h 340"/>
                <a:gd name="T46" fmla="*/ 2147483647 w 80"/>
                <a:gd name="T47" fmla="*/ 2147483647 h 340"/>
                <a:gd name="T48" fmla="*/ 2147483647 w 80"/>
                <a:gd name="T49" fmla="*/ 2147483647 h 340"/>
                <a:gd name="T50" fmla="*/ 2147483647 w 80"/>
                <a:gd name="T51" fmla="*/ 2147483647 h 340"/>
                <a:gd name="T52" fmla="*/ 2147483647 w 80"/>
                <a:gd name="T53" fmla="*/ 2147483647 h 340"/>
                <a:gd name="T54" fmla="*/ 2147483647 w 80"/>
                <a:gd name="T55" fmla="*/ 2147483647 h 340"/>
                <a:gd name="T56" fmla="*/ 0 w 80"/>
                <a:gd name="T57" fmla="*/ 2147483647 h 340"/>
                <a:gd name="T58" fmla="*/ 0 w 80"/>
                <a:gd name="T59" fmla="*/ 2147483647 h 340"/>
                <a:gd name="T60" fmla="*/ 0 w 80"/>
                <a:gd name="T61" fmla="*/ 2147483647 h 340"/>
                <a:gd name="T62" fmla="*/ 2147483647 w 80"/>
                <a:gd name="T63" fmla="*/ 2147483647 h 340"/>
                <a:gd name="T64" fmla="*/ 2147483647 w 80"/>
                <a:gd name="T65" fmla="*/ 2147483647 h 340"/>
                <a:gd name="T66" fmla="*/ 2147483647 w 80"/>
                <a:gd name="T67" fmla="*/ 2147483647 h 34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80"/>
                <a:gd name="T103" fmla="*/ 0 h 340"/>
                <a:gd name="T104" fmla="*/ 80 w 80"/>
                <a:gd name="T105" fmla="*/ 340 h 34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80" h="340">
                  <a:moveTo>
                    <a:pt x="58" y="38"/>
                  </a:moveTo>
                  <a:lnTo>
                    <a:pt x="58" y="38"/>
                  </a:lnTo>
                  <a:lnTo>
                    <a:pt x="58" y="36"/>
                  </a:lnTo>
                  <a:lnTo>
                    <a:pt x="62" y="34"/>
                  </a:lnTo>
                  <a:lnTo>
                    <a:pt x="66" y="30"/>
                  </a:lnTo>
                  <a:lnTo>
                    <a:pt x="66" y="26"/>
                  </a:lnTo>
                  <a:lnTo>
                    <a:pt x="64" y="22"/>
                  </a:lnTo>
                  <a:lnTo>
                    <a:pt x="62" y="14"/>
                  </a:lnTo>
                  <a:lnTo>
                    <a:pt x="60" y="8"/>
                  </a:lnTo>
                  <a:lnTo>
                    <a:pt x="56" y="2"/>
                  </a:lnTo>
                  <a:lnTo>
                    <a:pt x="52" y="0"/>
                  </a:lnTo>
                  <a:lnTo>
                    <a:pt x="48" y="0"/>
                  </a:lnTo>
                  <a:lnTo>
                    <a:pt x="46" y="2"/>
                  </a:lnTo>
                  <a:lnTo>
                    <a:pt x="40" y="6"/>
                  </a:lnTo>
                  <a:lnTo>
                    <a:pt x="36" y="14"/>
                  </a:lnTo>
                  <a:lnTo>
                    <a:pt x="34" y="18"/>
                  </a:lnTo>
                  <a:lnTo>
                    <a:pt x="32" y="22"/>
                  </a:lnTo>
                  <a:lnTo>
                    <a:pt x="36" y="30"/>
                  </a:lnTo>
                  <a:lnTo>
                    <a:pt x="40" y="36"/>
                  </a:lnTo>
                  <a:lnTo>
                    <a:pt x="16" y="112"/>
                  </a:lnTo>
                  <a:lnTo>
                    <a:pt x="4" y="158"/>
                  </a:lnTo>
                  <a:lnTo>
                    <a:pt x="0" y="176"/>
                  </a:lnTo>
                  <a:lnTo>
                    <a:pt x="0" y="188"/>
                  </a:lnTo>
                  <a:lnTo>
                    <a:pt x="28" y="340"/>
                  </a:lnTo>
                  <a:lnTo>
                    <a:pt x="80" y="174"/>
                  </a:lnTo>
                  <a:lnTo>
                    <a:pt x="58" y="38"/>
                  </a:lnTo>
                  <a:close/>
                </a:path>
              </a:pathLst>
            </a:custGeom>
            <a:solidFill>
              <a:srgbClr val="000000"/>
            </a:solidFill>
            <a:ln w="9525">
              <a:noFill/>
              <a:round/>
              <a:headEnd/>
              <a:tailEnd/>
            </a:ln>
          </p:spPr>
          <p:txBody>
            <a:bodyPr/>
            <a:lstStyle/>
            <a:p>
              <a:endParaRPr lang="ja-JP" altLang="en-US" sz="2300" dirty="0"/>
            </a:p>
          </p:txBody>
        </p:sp>
      </p:grpSp>
      <p:sp>
        <p:nvSpPr>
          <p:cNvPr id="877" name="フリーフォーム 876"/>
          <p:cNvSpPr/>
          <p:nvPr/>
        </p:nvSpPr>
        <p:spPr>
          <a:xfrm rot="10800000">
            <a:off x="4959196" y="1815427"/>
            <a:ext cx="139239" cy="1051736"/>
          </a:xfrm>
          <a:custGeom>
            <a:avLst/>
            <a:gdLst>
              <a:gd name="connsiteX0" fmla="*/ 3175 w 238125"/>
              <a:gd name="connsiteY0" fmla="*/ 0 h 1831975"/>
              <a:gd name="connsiteX1" fmla="*/ 238125 w 238125"/>
              <a:gd name="connsiteY1" fmla="*/ 0 h 1831975"/>
              <a:gd name="connsiteX2" fmla="*/ 238125 w 238125"/>
              <a:gd name="connsiteY2" fmla="*/ 1831975 h 1831975"/>
              <a:gd name="connsiteX3" fmla="*/ 0 w 238125"/>
              <a:gd name="connsiteY3" fmla="*/ 1831975 h 1831975"/>
            </a:gdLst>
            <a:ahLst/>
            <a:cxnLst>
              <a:cxn ang="0">
                <a:pos x="connsiteX0" y="connsiteY0"/>
              </a:cxn>
              <a:cxn ang="0">
                <a:pos x="connsiteX1" y="connsiteY1"/>
              </a:cxn>
              <a:cxn ang="0">
                <a:pos x="connsiteX2" y="connsiteY2"/>
              </a:cxn>
              <a:cxn ang="0">
                <a:pos x="connsiteX3" y="connsiteY3"/>
              </a:cxn>
            </a:cxnLst>
            <a:rect l="l" t="t" r="r" b="b"/>
            <a:pathLst>
              <a:path w="238125" h="1831975">
                <a:moveTo>
                  <a:pt x="3175" y="0"/>
                </a:moveTo>
                <a:lnTo>
                  <a:pt x="238125" y="0"/>
                </a:lnTo>
                <a:lnTo>
                  <a:pt x="238125" y="1831975"/>
                </a:lnTo>
                <a:lnTo>
                  <a:pt x="0" y="1831975"/>
                </a:lnTo>
              </a:path>
            </a:pathLst>
          </a:custGeom>
          <a:solidFill>
            <a:schemeClr val="bg1">
              <a:lumMod val="85000"/>
            </a:schemeClr>
          </a:solidFill>
        </p:spPr>
        <p:style>
          <a:lnRef idx="1">
            <a:schemeClr val="dk1"/>
          </a:lnRef>
          <a:fillRef idx="0">
            <a:schemeClr val="dk1"/>
          </a:fillRef>
          <a:effectRef idx="0">
            <a:schemeClr val="dk1"/>
          </a:effectRef>
          <a:fontRef idx="minor">
            <a:schemeClr val="tx1"/>
          </a:fontRef>
        </p:style>
        <p:txBody>
          <a:bodyPr lIns="65306" tIns="32653" rIns="65306" bIns="32653" anchor="ctr"/>
          <a:lstStyle/>
          <a:p>
            <a:pPr algn="ctr">
              <a:defRPr/>
            </a:pPr>
            <a:endParaRPr lang="ja-JP" altLang="en-US" sz="2300" dirty="0">
              <a:solidFill>
                <a:prstClr val="black"/>
              </a:solidFill>
            </a:endParaRPr>
          </a:p>
        </p:txBody>
      </p:sp>
      <p:sp>
        <p:nvSpPr>
          <p:cNvPr id="878" name="フリーフォーム 877"/>
          <p:cNvSpPr/>
          <p:nvPr/>
        </p:nvSpPr>
        <p:spPr bwMode="auto">
          <a:xfrm>
            <a:off x="3857441" y="2867164"/>
            <a:ext cx="0" cy="224406"/>
          </a:xfrm>
          <a:custGeom>
            <a:avLst/>
            <a:gdLst>
              <a:gd name="connsiteX0" fmla="*/ 0 w 0"/>
              <a:gd name="connsiteY0" fmla="*/ 0 h 460375"/>
              <a:gd name="connsiteX1" fmla="*/ 0 w 0"/>
              <a:gd name="connsiteY1" fmla="*/ 460375 h 460375"/>
            </a:gdLst>
            <a:ahLst/>
            <a:cxnLst>
              <a:cxn ang="0">
                <a:pos x="connsiteX0" y="connsiteY0"/>
              </a:cxn>
              <a:cxn ang="0">
                <a:pos x="connsiteX1" y="connsiteY1"/>
              </a:cxn>
            </a:cxnLst>
            <a:rect l="l" t="t" r="r" b="b"/>
            <a:pathLst>
              <a:path h="460375">
                <a:moveTo>
                  <a:pt x="0" y="0"/>
                </a:moveTo>
                <a:lnTo>
                  <a:pt x="0" y="460375"/>
                </a:lnTo>
              </a:path>
            </a:pathLst>
          </a:custGeom>
          <a:noFill/>
          <a:ln w="9525">
            <a:solidFill>
              <a:schemeClr val="tx1"/>
            </a:solidFill>
            <a:prstDash val="dashDot"/>
          </a:ln>
        </p:spPr>
        <p:style>
          <a:lnRef idx="2">
            <a:schemeClr val="accent1">
              <a:shade val="50000"/>
            </a:schemeClr>
          </a:lnRef>
          <a:fillRef idx="1">
            <a:schemeClr val="accent1"/>
          </a:fillRef>
          <a:effectRef idx="0">
            <a:schemeClr val="accent1"/>
          </a:effectRef>
          <a:fontRef idx="minor">
            <a:schemeClr val="lt1"/>
          </a:fontRef>
        </p:style>
        <p:txBody>
          <a:bodyPr lIns="65306" tIns="32653" rIns="65306" bIns="32653" anchor="ctr"/>
          <a:lstStyle/>
          <a:p>
            <a:pPr algn="ctr">
              <a:defRPr/>
            </a:pPr>
            <a:endParaRPr lang="ja-JP" altLang="en-US" sz="2300" dirty="0">
              <a:solidFill>
                <a:prstClr val="white"/>
              </a:solidFill>
            </a:endParaRPr>
          </a:p>
        </p:txBody>
      </p:sp>
      <p:sp>
        <p:nvSpPr>
          <p:cNvPr id="879" name="フリーフォーム 878"/>
          <p:cNvSpPr/>
          <p:nvPr/>
        </p:nvSpPr>
        <p:spPr bwMode="auto">
          <a:xfrm>
            <a:off x="3856044" y="3084811"/>
            <a:ext cx="1096347" cy="0"/>
          </a:xfrm>
          <a:custGeom>
            <a:avLst/>
            <a:gdLst>
              <a:gd name="connsiteX0" fmla="*/ 0 w 1571625"/>
              <a:gd name="connsiteY0" fmla="*/ 0 h 0"/>
              <a:gd name="connsiteX1" fmla="*/ 1571625 w 1571625"/>
              <a:gd name="connsiteY1" fmla="*/ 0 h 0"/>
            </a:gdLst>
            <a:ahLst/>
            <a:cxnLst>
              <a:cxn ang="0">
                <a:pos x="connsiteX0" y="connsiteY0"/>
              </a:cxn>
              <a:cxn ang="0">
                <a:pos x="connsiteX1" y="connsiteY1"/>
              </a:cxn>
            </a:cxnLst>
            <a:rect l="l" t="t" r="r" b="b"/>
            <a:pathLst>
              <a:path w="1571625">
                <a:moveTo>
                  <a:pt x="0" y="0"/>
                </a:moveTo>
                <a:lnTo>
                  <a:pt x="1571625" y="0"/>
                </a:lnTo>
              </a:path>
            </a:pathLst>
          </a:custGeom>
          <a:noFill/>
          <a:ln w="9525">
            <a:solidFill>
              <a:schemeClr val="tx1"/>
            </a:solidFill>
            <a:headEnd type="oval" w="sm" len="sm"/>
            <a:tailEnd type="oval" w="sm" len="sm"/>
          </a:ln>
        </p:spPr>
        <p:style>
          <a:lnRef idx="2">
            <a:schemeClr val="accent1">
              <a:shade val="50000"/>
            </a:schemeClr>
          </a:lnRef>
          <a:fillRef idx="1">
            <a:schemeClr val="accent1"/>
          </a:fillRef>
          <a:effectRef idx="0">
            <a:schemeClr val="accent1"/>
          </a:effectRef>
          <a:fontRef idx="minor">
            <a:schemeClr val="lt1"/>
          </a:fontRef>
        </p:style>
        <p:txBody>
          <a:bodyPr lIns="65306" tIns="32653" rIns="65306" bIns="32653" anchor="ctr"/>
          <a:lstStyle/>
          <a:p>
            <a:pPr algn="ctr">
              <a:defRPr/>
            </a:pPr>
            <a:endParaRPr lang="ja-JP" altLang="en-US" sz="2300" dirty="0">
              <a:solidFill>
                <a:prstClr val="white"/>
              </a:solidFill>
            </a:endParaRPr>
          </a:p>
        </p:txBody>
      </p:sp>
      <p:sp>
        <p:nvSpPr>
          <p:cNvPr id="880" name="フリーフォーム 879"/>
          <p:cNvSpPr/>
          <p:nvPr/>
        </p:nvSpPr>
        <p:spPr bwMode="auto">
          <a:xfrm flipV="1">
            <a:off x="3937831" y="2953682"/>
            <a:ext cx="932774" cy="28389"/>
          </a:xfrm>
          <a:custGeom>
            <a:avLst/>
            <a:gdLst>
              <a:gd name="connsiteX0" fmla="*/ 0 w 1228725"/>
              <a:gd name="connsiteY0" fmla="*/ 0 h 0"/>
              <a:gd name="connsiteX1" fmla="*/ 1228725 w 1228725"/>
              <a:gd name="connsiteY1" fmla="*/ 0 h 0"/>
            </a:gdLst>
            <a:ahLst/>
            <a:cxnLst>
              <a:cxn ang="0">
                <a:pos x="connsiteX0" y="connsiteY0"/>
              </a:cxn>
              <a:cxn ang="0">
                <a:pos x="connsiteX1" y="connsiteY1"/>
              </a:cxn>
            </a:cxnLst>
            <a:rect l="l" t="t" r="r" b="b"/>
            <a:pathLst>
              <a:path w="1228725">
                <a:moveTo>
                  <a:pt x="0" y="0"/>
                </a:moveTo>
                <a:lnTo>
                  <a:pt x="1228725" y="0"/>
                </a:lnTo>
              </a:path>
            </a:pathLst>
          </a:custGeom>
          <a:noFill/>
          <a:ln w="9525">
            <a:solidFill>
              <a:schemeClr val="tx1"/>
            </a:solidFill>
            <a:headEnd type="oval" w="sm" len="sm"/>
            <a:tailEnd type="oval" w="sm" len="sm"/>
          </a:ln>
        </p:spPr>
        <p:style>
          <a:lnRef idx="2">
            <a:schemeClr val="accent1">
              <a:shade val="50000"/>
            </a:schemeClr>
          </a:lnRef>
          <a:fillRef idx="1">
            <a:schemeClr val="accent1"/>
          </a:fillRef>
          <a:effectRef idx="0">
            <a:schemeClr val="accent1"/>
          </a:effectRef>
          <a:fontRef idx="minor">
            <a:schemeClr val="lt1"/>
          </a:fontRef>
        </p:style>
        <p:txBody>
          <a:bodyPr lIns="65306" tIns="32653" rIns="65306" bIns="32653" anchor="ctr"/>
          <a:lstStyle/>
          <a:p>
            <a:pPr algn="ctr">
              <a:defRPr/>
            </a:pPr>
            <a:endParaRPr lang="ja-JP" altLang="en-US" sz="2300" dirty="0">
              <a:solidFill>
                <a:prstClr val="white"/>
              </a:solidFill>
            </a:endParaRPr>
          </a:p>
        </p:txBody>
      </p:sp>
      <p:sp>
        <p:nvSpPr>
          <p:cNvPr id="881" name="テキスト ボックス 27"/>
          <p:cNvSpPr txBox="1">
            <a:spLocks noChangeArrowheads="1"/>
          </p:cNvSpPr>
          <p:nvPr/>
        </p:nvSpPr>
        <p:spPr bwMode="auto">
          <a:xfrm>
            <a:off x="4025701" y="2857701"/>
            <a:ext cx="757033" cy="158277"/>
          </a:xfrm>
          <a:prstGeom prst="rect">
            <a:avLst/>
          </a:prstGeom>
          <a:noFill/>
          <a:ln w="9525">
            <a:noFill/>
            <a:miter lim="800000"/>
            <a:headEnd/>
            <a:tailEnd/>
          </a:ln>
        </p:spPr>
        <p:txBody>
          <a:bodyPr lIns="65306" tIns="32653" rIns="65306" bIns="32653">
            <a:spAutoFit/>
          </a:bodyPr>
          <a:lstStyle/>
          <a:p>
            <a:pPr algn="ctr"/>
            <a:r>
              <a:rPr lang="en-US" altLang="ja-JP" sz="600" dirty="0">
                <a:solidFill>
                  <a:srgbClr val="000000"/>
                </a:solidFill>
                <a:latin typeface="HG丸ｺﾞｼｯｸM-PRO" pitchFamily="50" charset="-128"/>
                <a:ea typeface="HG丸ｺﾞｼｯｸM-PRO" pitchFamily="50" charset="-128"/>
              </a:rPr>
              <a:t>44m</a:t>
            </a:r>
            <a:endParaRPr lang="ja-JP" altLang="en-US" sz="600" dirty="0">
              <a:solidFill>
                <a:srgbClr val="000000"/>
              </a:solidFill>
              <a:latin typeface="HG丸ｺﾞｼｯｸM-PRO" pitchFamily="50" charset="-128"/>
              <a:ea typeface="HG丸ｺﾞｼｯｸM-PRO" pitchFamily="50" charset="-128"/>
            </a:endParaRPr>
          </a:p>
        </p:txBody>
      </p:sp>
      <p:sp>
        <p:nvSpPr>
          <p:cNvPr id="882" name="テキスト ボックス 141"/>
          <p:cNvSpPr txBox="1">
            <a:spLocks noChangeArrowheads="1"/>
          </p:cNvSpPr>
          <p:nvPr/>
        </p:nvSpPr>
        <p:spPr bwMode="auto">
          <a:xfrm>
            <a:off x="4018942" y="2964467"/>
            <a:ext cx="770552" cy="158277"/>
          </a:xfrm>
          <a:prstGeom prst="rect">
            <a:avLst/>
          </a:prstGeom>
          <a:noFill/>
          <a:ln w="9525">
            <a:noFill/>
            <a:miter lim="800000"/>
            <a:headEnd/>
            <a:tailEnd/>
          </a:ln>
        </p:spPr>
        <p:txBody>
          <a:bodyPr lIns="65306" tIns="32653" rIns="65306" bIns="32653">
            <a:spAutoFit/>
          </a:bodyPr>
          <a:lstStyle/>
          <a:p>
            <a:pPr algn="ctr"/>
            <a:r>
              <a:rPr lang="en-US" altLang="ja-JP" sz="600" dirty="0">
                <a:solidFill>
                  <a:srgbClr val="000000"/>
                </a:solidFill>
                <a:latin typeface="HG丸ｺﾞｼｯｸM-PRO" pitchFamily="50" charset="-128"/>
                <a:ea typeface="HG丸ｺﾞｼｯｸM-PRO" pitchFamily="50" charset="-128"/>
              </a:rPr>
              <a:t>52m</a:t>
            </a:r>
            <a:endParaRPr lang="ja-JP" altLang="en-US" sz="600" dirty="0">
              <a:solidFill>
                <a:srgbClr val="000000"/>
              </a:solidFill>
              <a:latin typeface="HG丸ｺﾞｼｯｸM-PRO" pitchFamily="50" charset="-128"/>
              <a:ea typeface="HG丸ｺﾞｼｯｸM-PRO" pitchFamily="50" charset="-128"/>
            </a:endParaRPr>
          </a:p>
        </p:txBody>
      </p:sp>
      <p:sp>
        <p:nvSpPr>
          <p:cNvPr id="883" name="テキスト ボックス 155"/>
          <p:cNvSpPr txBox="1">
            <a:spLocks noChangeArrowheads="1"/>
          </p:cNvSpPr>
          <p:nvPr/>
        </p:nvSpPr>
        <p:spPr bwMode="auto">
          <a:xfrm>
            <a:off x="3765516" y="1610250"/>
            <a:ext cx="424479" cy="250610"/>
          </a:xfrm>
          <a:prstGeom prst="rect">
            <a:avLst/>
          </a:prstGeom>
          <a:noFill/>
          <a:ln w="9525">
            <a:noFill/>
            <a:miter lim="800000"/>
            <a:headEnd/>
            <a:tailEnd/>
          </a:ln>
        </p:spPr>
        <p:txBody>
          <a:bodyPr lIns="65306" tIns="32653" rIns="65306" bIns="32653">
            <a:spAutoFit/>
          </a:bodyPr>
          <a:lstStyle/>
          <a:p>
            <a:pPr algn="ctr"/>
            <a:r>
              <a:rPr lang="en-US" altLang="ja-JP" sz="600" dirty="0">
                <a:solidFill>
                  <a:srgbClr val="000000"/>
                </a:solidFill>
                <a:latin typeface="HG丸ｺﾞｼｯｸM-PRO" pitchFamily="50" charset="-128"/>
                <a:ea typeface="HG丸ｺﾞｼｯｸM-PRO" pitchFamily="50" charset="-128"/>
              </a:rPr>
              <a:t>    50m</a:t>
            </a:r>
          </a:p>
          <a:p>
            <a:pPr algn="ctr"/>
            <a:r>
              <a:rPr lang="ja-JP" altLang="en-US" sz="600" dirty="0">
                <a:solidFill>
                  <a:srgbClr val="000000"/>
                </a:solidFill>
                <a:latin typeface="HG丸ｺﾞｼｯｸM-PRO" pitchFamily="50" charset="-128"/>
                <a:ea typeface="HG丸ｺﾞｼｯｸM-PRO" pitchFamily="50" charset="-128"/>
              </a:rPr>
              <a:t>▽</a:t>
            </a:r>
          </a:p>
        </p:txBody>
      </p:sp>
      <p:sp>
        <p:nvSpPr>
          <p:cNvPr id="884" name="フリーフォーム 883"/>
          <p:cNvSpPr/>
          <p:nvPr/>
        </p:nvSpPr>
        <p:spPr bwMode="auto">
          <a:xfrm flipV="1">
            <a:off x="3877719" y="1787040"/>
            <a:ext cx="124370" cy="28388"/>
          </a:xfrm>
          <a:custGeom>
            <a:avLst/>
            <a:gdLst>
              <a:gd name="connsiteX0" fmla="*/ 0 w 1571625"/>
              <a:gd name="connsiteY0" fmla="*/ 0 h 0"/>
              <a:gd name="connsiteX1" fmla="*/ 1571625 w 1571625"/>
              <a:gd name="connsiteY1" fmla="*/ 0 h 0"/>
            </a:gdLst>
            <a:ahLst/>
            <a:cxnLst>
              <a:cxn ang="0">
                <a:pos x="connsiteX0" y="connsiteY0"/>
              </a:cxn>
              <a:cxn ang="0">
                <a:pos x="connsiteX1" y="connsiteY1"/>
              </a:cxn>
            </a:cxnLst>
            <a:rect l="l" t="t" r="r" b="b"/>
            <a:pathLst>
              <a:path w="1571625">
                <a:moveTo>
                  <a:pt x="0" y="0"/>
                </a:moveTo>
                <a:lnTo>
                  <a:pt x="1571625" y="0"/>
                </a:lnTo>
              </a:path>
            </a:pathLst>
          </a:custGeom>
          <a:noFill/>
          <a:ln w="9525">
            <a:solidFill>
              <a:schemeClr val="tx1"/>
            </a:solidFill>
            <a:headEnd type="none" w="sm" len="sm"/>
            <a:tailEnd type="none" w="sm" len="sm"/>
          </a:ln>
        </p:spPr>
        <p:style>
          <a:lnRef idx="2">
            <a:schemeClr val="accent1">
              <a:shade val="50000"/>
            </a:schemeClr>
          </a:lnRef>
          <a:fillRef idx="1">
            <a:schemeClr val="accent1"/>
          </a:fillRef>
          <a:effectRef idx="0">
            <a:schemeClr val="accent1"/>
          </a:effectRef>
          <a:fontRef idx="minor">
            <a:schemeClr val="lt1"/>
          </a:fontRef>
        </p:style>
        <p:txBody>
          <a:bodyPr lIns="65306" tIns="32653" rIns="65306" bIns="32653" anchor="ctr"/>
          <a:lstStyle/>
          <a:p>
            <a:pPr algn="ctr">
              <a:defRPr/>
            </a:pPr>
            <a:endParaRPr lang="ja-JP" altLang="en-US" sz="2300" dirty="0">
              <a:solidFill>
                <a:prstClr val="white"/>
              </a:solidFill>
            </a:endParaRPr>
          </a:p>
        </p:txBody>
      </p:sp>
      <p:sp>
        <p:nvSpPr>
          <p:cNvPr id="885" name="テキスト ボックス 145"/>
          <p:cNvSpPr txBox="1">
            <a:spLocks noChangeArrowheads="1"/>
          </p:cNvSpPr>
          <p:nvPr/>
        </p:nvSpPr>
        <p:spPr bwMode="auto">
          <a:xfrm>
            <a:off x="3615461" y="1430061"/>
            <a:ext cx="306869" cy="158277"/>
          </a:xfrm>
          <a:prstGeom prst="rect">
            <a:avLst/>
          </a:prstGeom>
          <a:noFill/>
          <a:ln w="9525">
            <a:noFill/>
            <a:miter lim="800000"/>
            <a:headEnd/>
            <a:tailEnd/>
          </a:ln>
        </p:spPr>
        <p:txBody>
          <a:bodyPr lIns="65306" tIns="32653" rIns="65306" bIns="32653">
            <a:spAutoFit/>
          </a:bodyPr>
          <a:lstStyle/>
          <a:p>
            <a:pPr algn="ctr"/>
            <a:r>
              <a:rPr lang="en-US" altLang="ja-JP" sz="600" dirty="0">
                <a:solidFill>
                  <a:srgbClr val="000000"/>
                </a:solidFill>
                <a:latin typeface="HG丸ｺﾞｼｯｸM-PRO" pitchFamily="50" charset="-128"/>
                <a:ea typeface="HG丸ｺﾞｼｯｸM-PRO" pitchFamily="50" charset="-128"/>
              </a:rPr>
              <a:t>1</a:t>
            </a:r>
            <a:endParaRPr lang="ja-JP" altLang="en-US" sz="600" dirty="0">
              <a:solidFill>
                <a:srgbClr val="000000"/>
              </a:solidFill>
              <a:latin typeface="HG丸ｺﾞｼｯｸM-PRO" pitchFamily="50" charset="-128"/>
              <a:ea typeface="HG丸ｺﾞｼｯｸM-PRO" pitchFamily="50" charset="-128"/>
            </a:endParaRPr>
          </a:p>
        </p:txBody>
      </p:sp>
      <p:sp>
        <p:nvSpPr>
          <p:cNvPr id="886" name="テキスト ボックス 146"/>
          <p:cNvSpPr txBox="1">
            <a:spLocks noChangeArrowheads="1"/>
          </p:cNvSpPr>
          <p:nvPr/>
        </p:nvSpPr>
        <p:spPr bwMode="auto">
          <a:xfrm>
            <a:off x="3742579" y="1541656"/>
            <a:ext cx="266314" cy="158277"/>
          </a:xfrm>
          <a:prstGeom prst="rect">
            <a:avLst/>
          </a:prstGeom>
          <a:noFill/>
          <a:ln w="9525">
            <a:noFill/>
            <a:miter lim="800000"/>
            <a:headEnd/>
            <a:tailEnd/>
          </a:ln>
        </p:spPr>
        <p:txBody>
          <a:bodyPr lIns="65306" tIns="32653" rIns="65306" bIns="32653">
            <a:spAutoFit/>
          </a:bodyPr>
          <a:lstStyle/>
          <a:p>
            <a:pPr algn="ctr"/>
            <a:r>
              <a:rPr lang="en-US" altLang="ja-JP" sz="600" dirty="0">
                <a:solidFill>
                  <a:srgbClr val="000000"/>
                </a:solidFill>
                <a:latin typeface="HG丸ｺﾞｼｯｸM-PRO" pitchFamily="50" charset="-128"/>
                <a:ea typeface="HG丸ｺﾞｼｯｸM-PRO" pitchFamily="50" charset="-128"/>
              </a:rPr>
              <a:t>1</a:t>
            </a:r>
            <a:endParaRPr lang="ja-JP" altLang="en-US" sz="600" dirty="0">
              <a:solidFill>
                <a:srgbClr val="000000"/>
              </a:solidFill>
              <a:latin typeface="HG丸ｺﾞｼｯｸM-PRO" pitchFamily="50" charset="-128"/>
              <a:ea typeface="HG丸ｺﾞｼｯｸM-PRO" pitchFamily="50" charset="-128"/>
            </a:endParaRPr>
          </a:p>
        </p:txBody>
      </p:sp>
      <p:sp>
        <p:nvSpPr>
          <p:cNvPr id="887" name="直角三角形 886"/>
          <p:cNvSpPr>
            <a:spLocks noChangeArrowheads="1"/>
          </p:cNvSpPr>
          <p:nvPr/>
        </p:nvSpPr>
        <p:spPr bwMode="auto">
          <a:xfrm rot="10800000">
            <a:off x="3689812" y="1554521"/>
            <a:ext cx="143296" cy="143296"/>
          </a:xfrm>
          <a:prstGeom prst="rtTriangle">
            <a:avLst/>
          </a:prstGeom>
          <a:noFill/>
          <a:ln w="3175" algn="ctr">
            <a:solidFill>
              <a:schemeClr val="tx1"/>
            </a:solidFill>
            <a:miter lim="800000"/>
            <a:headEnd/>
            <a:tailEnd/>
          </a:ln>
        </p:spPr>
        <p:txBody>
          <a:bodyPr rot="10800000" lIns="65306" tIns="32653" rIns="65306" bIns="32653" anchor="ctr"/>
          <a:lstStyle/>
          <a:p>
            <a:pPr algn="ctr">
              <a:defRPr/>
            </a:pPr>
            <a:endParaRPr lang="ja-JP" altLang="en-US" sz="2300" dirty="0">
              <a:solidFill>
                <a:prstClr val="white"/>
              </a:solidFill>
            </a:endParaRPr>
          </a:p>
        </p:txBody>
      </p:sp>
      <p:cxnSp>
        <p:nvCxnSpPr>
          <p:cNvPr id="888" name="直線コネクタ 887"/>
          <p:cNvCxnSpPr/>
          <p:nvPr/>
        </p:nvCxnSpPr>
        <p:spPr>
          <a:xfrm flipH="1" flipV="1">
            <a:off x="3633035" y="1557226"/>
            <a:ext cx="1327512" cy="1316697"/>
          </a:xfrm>
          <a:prstGeom prst="line">
            <a:avLst/>
          </a:prstGeom>
          <a:ln>
            <a:solidFill>
              <a:srgbClr val="C00000"/>
            </a:solidFill>
          </a:ln>
        </p:spPr>
        <p:style>
          <a:lnRef idx="1">
            <a:schemeClr val="accent1"/>
          </a:lnRef>
          <a:fillRef idx="0">
            <a:schemeClr val="accent1"/>
          </a:fillRef>
          <a:effectRef idx="0">
            <a:schemeClr val="accent1"/>
          </a:effectRef>
          <a:fontRef idx="minor">
            <a:schemeClr val="tx1"/>
          </a:fontRef>
        </p:style>
      </p:cxnSp>
      <p:grpSp>
        <p:nvGrpSpPr>
          <p:cNvPr id="8" name="グループ化 710"/>
          <p:cNvGrpSpPr>
            <a:grpSpLocks/>
          </p:cNvGrpSpPr>
          <p:nvPr/>
        </p:nvGrpSpPr>
        <p:grpSpPr bwMode="auto">
          <a:xfrm>
            <a:off x="3937201" y="1815427"/>
            <a:ext cx="962514" cy="1181514"/>
            <a:chOff x="2299268" y="3068959"/>
            <a:chExt cx="1638127" cy="1991197"/>
          </a:xfrm>
        </p:grpSpPr>
        <p:sp>
          <p:nvSpPr>
            <p:cNvPr id="890" name="フリーフォーム 889"/>
            <p:cNvSpPr/>
            <p:nvPr/>
          </p:nvSpPr>
          <p:spPr bwMode="auto">
            <a:xfrm>
              <a:off x="3886779" y="3068959"/>
              <a:ext cx="50616" cy="1991197"/>
            </a:xfrm>
            <a:custGeom>
              <a:avLst/>
              <a:gdLst>
                <a:gd name="connsiteX0" fmla="*/ 0 w 0"/>
                <a:gd name="connsiteY0" fmla="*/ 0 h 460375"/>
                <a:gd name="connsiteX1" fmla="*/ 0 w 0"/>
                <a:gd name="connsiteY1" fmla="*/ 460375 h 460375"/>
              </a:gdLst>
              <a:ahLst/>
              <a:cxnLst>
                <a:cxn ang="0">
                  <a:pos x="connsiteX0" y="connsiteY0"/>
                </a:cxn>
                <a:cxn ang="0">
                  <a:pos x="connsiteX1" y="connsiteY1"/>
                </a:cxn>
              </a:cxnLst>
              <a:rect l="l" t="t" r="r" b="b"/>
              <a:pathLst>
                <a:path h="460375">
                  <a:moveTo>
                    <a:pt x="0" y="0"/>
                  </a:moveTo>
                  <a:lnTo>
                    <a:pt x="0" y="460375"/>
                  </a:lnTo>
                </a:path>
              </a:pathLst>
            </a:custGeom>
            <a:noFill/>
            <a:ln w="9525">
              <a:solidFill>
                <a:schemeClr val="tx1"/>
              </a:solidFill>
              <a:prstDash val="dashDot"/>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2300" dirty="0">
                <a:solidFill>
                  <a:prstClr val="white"/>
                </a:solidFill>
              </a:endParaRPr>
            </a:p>
          </p:txBody>
        </p:sp>
        <p:sp>
          <p:nvSpPr>
            <p:cNvPr id="891" name="フリーフォーム 890"/>
            <p:cNvSpPr/>
            <p:nvPr/>
          </p:nvSpPr>
          <p:spPr bwMode="auto">
            <a:xfrm>
              <a:off x="2299268" y="3068959"/>
              <a:ext cx="50616" cy="1991197"/>
            </a:xfrm>
            <a:custGeom>
              <a:avLst/>
              <a:gdLst>
                <a:gd name="connsiteX0" fmla="*/ 0 w 0"/>
                <a:gd name="connsiteY0" fmla="*/ 0 h 460375"/>
                <a:gd name="connsiteX1" fmla="*/ 0 w 0"/>
                <a:gd name="connsiteY1" fmla="*/ 460375 h 460375"/>
              </a:gdLst>
              <a:ahLst/>
              <a:cxnLst>
                <a:cxn ang="0">
                  <a:pos x="connsiteX0" y="connsiteY0"/>
                </a:cxn>
                <a:cxn ang="0">
                  <a:pos x="connsiteX1" y="connsiteY1"/>
                </a:cxn>
              </a:cxnLst>
              <a:rect l="l" t="t" r="r" b="b"/>
              <a:pathLst>
                <a:path h="460375">
                  <a:moveTo>
                    <a:pt x="0" y="0"/>
                  </a:moveTo>
                  <a:lnTo>
                    <a:pt x="0" y="460375"/>
                  </a:lnTo>
                </a:path>
              </a:pathLst>
            </a:custGeom>
            <a:noFill/>
            <a:ln w="9525">
              <a:solidFill>
                <a:schemeClr val="tx1"/>
              </a:solidFill>
              <a:prstDash val="dashDot"/>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2300" dirty="0">
                <a:solidFill>
                  <a:prstClr val="white"/>
                </a:solidFill>
              </a:endParaRPr>
            </a:p>
          </p:txBody>
        </p:sp>
      </p:grpSp>
      <p:sp>
        <p:nvSpPr>
          <p:cNvPr id="892" name="フリーフォーム 891"/>
          <p:cNvSpPr/>
          <p:nvPr/>
        </p:nvSpPr>
        <p:spPr bwMode="auto">
          <a:xfrm flipV="1">
            <a:off x="4869974" y="2312906"/>
            <a:ext cx="85166" cy="31093"/>
          </a:xfrm>
          <a:custGeom>
            <a:avLst/>
            <a:gdLst>
              <a:gd name="connsiteX0" fmla="*/ 0 w 1228725"/>
              <a:gd name="connsiteY0" fmla="*/ 0 h 0"/>
              <a:gd name="connsiteX1" fmla="*/ 1228725 w 1228725"/>
              <a:gd name="connsiteY1" fmla="*/ 0 h 0"/>
            </a:gdLst>
            <a:ahLst/>
            <a:cxnLst>
              <a:cxn ang="0">
                <a:pos x="connsiteX0" y="connsiteY0"/>
              </a:cxn>
              <a:cxn ang="0">
                <a:pos x="connsiteX1" y="connsiteY1"/>
              </a:cxn>
            </a:cxnLst>
            <a:rect l="l" t="t" r="r" b="b"/>
            <a:pathLst>
              <a:path w="1228725">
                <a:moveTo>
                  <a:pt x="0" y="0"/>
                </a:moveTo>
                <a:lnTo>
                  <a:pt x="1228725" y="0"/>
                </a:lnTo>
              </a:path>
            </a:pathLst>
          </a:custGeom>
          <a:noFill/>
          <a:ln w="9525">
            <a:solidFill>
              <a:schemeClr val="tx1"/>
            </a:solidFill>
            <a:headEnd type="oval" w="sm" len="sm"/>
            <a:tailEnd type="oval" w="sm" len="sm"/>
          </a:ln>
        </p:spPr>
        <p:style>
          <a:lnRef idx="2">
            <a:schemeClr val="accent1">
              <a:shade val="50000"/>
            </a:schemeClr>
          </a:lnRef>
          <a:fillRef idx="1">
            <a:schemeClr val="accent1"/>
          </a:fillRef>
          <a:effectRef idx="0">
            <a:schemeClr val="accent1"/>
          </a:effectRef>
          <a:fontRef idx="minor">
            <a:schemeClr val="lt1"/>
          </a:fontRef>
        </p:style>
        <p:txBody>
          <a:bodyPr lIns="65306" tIns="32653" rIns="65306" bIns="32653" anchor="ctr"/>
          <a:lstStyle/>
          <a:p>
            <a:pPr algn="ctr">
              <a:defRPr/>
            </a:pPr>
            <a:endParaRPr lang="ja-JP" altLang="en-US" sz="2300" dirty="0">
              <a:solidFill>
                <a:prstClr val="white"/>
              </a:solidFill>
            </a:endParaRPr>
          </a:p>
        </p:txBody>
      </p:sp>
      <p:sp>
        <p:nvSpPr>
          <p:cNvPr id="893" name="テキスト ボックス 27"/>
          <p:cNvSpPr txBox="1">
            <a:spLocks noChangeArrowheads="1"/>
          </p:cNvSpPr>
          <p:nvPr/>
        </p:nvSpPr>
        <p:spPr bwMode="auto">
          <a:xfrm>
            <a:off x="4565808" y="2257481"/>
            <a:ext cx="427184" cy="158277"/>
          </a:xfrm>
          <a:prstGeom prst="rect">
            <a:avLst/>
          </a:prstGeom>
          <a:noFill/>
          <a:ln w="9525">
            <a:noFill/>
            <a:miter lim="800000"/>
            <a:headEnd/>
            <a:tailEnd/>
          </a:ln>
        </p:spPr>
        <p:txBody>
          <a:bodyPr lIns="65306" tIns="32653" rIns="65306" bIns="32653">
            <a:spAutoFit/>
          </a:bodyPr>
          <a:lstStyle/>
          <a:p>
            <a:pPr algn="ctr"/>
            <a:r>
              <a:rPr lang="en-US" altLang="ja-JP" sz="600" dirty="0">
                <a:solidFill>
                  <a:srgbClr val="000000"/>
                </a:solidFill>
                <a:latin typeface="HG丸ｺﾞｼｯｸM-PRO" pitchFamily="50" charset="-128"/>
                <a:ea typeface="HG丸ｺﾞｼｯｸM-PRO" pitchFamily="50" charset="-128"/>
              </a:rPr>
              <a:t>4m</a:t>
            </a:r>
            <a:endParaRPr lang="ja-JP" altLang="en-US" sz="600" dirty="0">
              <a:solidFill>
                <a:srgbClr val="000000"/>
              </a:solidFill>
              <a:latin typeface="HG丸ｺﾞｼｯｸM-PRO" pitchFamily="50" charset="-128"/>
              <a:ea typeface="HG丸ｺﾞｼｯｸM-PRO" pitchFamily="50" charset="-128"/>
            </a:endParaRPr>
          </a:p>
        </p:txBody>
      </p:sp>
      <p:sp>
        <p:nvSpPr>
          <p:cNvPr id="894" name="テキスト ボックス 27"/>
          <p:cNvSpPr txBox="1">
            <a:spLocks noChangeArrowheads="1"/>
          </p:cNvSpPr>
          <p:nvPr/>
        </p:nvSpPr>
        <p:spPr bwMode="auto">
          <a:xfrm>
            <a:off x="3776331" y="2248018"/>
            <a:ext cx="535331" cy="158277"/>
          </a:xfrm>
          <a:prstGeom prst="rect">
            <a:avLst/>
          </a:prstGeom>
          <a:noFill/>
          <a:ln w="9525">
            <a:noFill/>
            <a:miter lim="800000"/>
            <a:headEnd/>
            <a:tailEnd/>
          </a:ln>
        </p:spPr>
        <p:txBody>
          <a:bodyPr lIns="65306" tIns="32653" rIns="65306" bIns="32653">
            <a:spAutoFit/>
          </a:bodyPr>
          <a:lstStyle/>
          <a:p>
            <a:pPr algn="ctr"/>
            <a:r>
              <a:rPr lang="en-US" altLang="ja-JP" sz="600" dirty="0">
                <a:solidFill>
                  <a:srgbClr val="000000"/>
                </a:solidFill>
                <a:latin typeface="HG丸ｺﾞｼｯｸM-PRO" pitchFamily="50" charset="-128"/>
                <a:ea typeface="HG丸ｺﾞｼｯｸM-PRO" pitchFamily="50" charset="-128"/>
              </a:rPr>
              <a:t>4m</a:t>
            </a:r>
            <a:endParaRPr lang="ja-JP" altLang="en-US" sz="600" dirty="0">
              <a:solidFill>
                <a:srgbClr val="000000"/>
              </a:solidFill>
              <a:latin typeface="HG丸ｺﾞｼｯｸM-PRO" pitchFamily="50" charset="-128"/>
              <a:ea typeface="HG丸ｺﾞｼｯｸM-PRO" pitchFamily="50" charset="-128"/>
            </a:endParaRPr>
          </a:p>
        </p:txBody>
      </p:sp>
      <p:sp>
        <p:nvSpPr>
          <p:cNvPr id="895" name="正方形/長方形 894"/>
          <p:cNvSpPr/>
          <p:nvPr/>
        </p:nvSpPr>
        <p:spPr>
          <a:xfrm>
            <a:off x="3119333" y="1815428"/>
            <a:ext cx="736756" cy="970625"/>
          </a:xfrm>
          <a:prstGeom prst="rect">
            <a:avLst/>
          </a:prstGeom>
          <a:solidFill>
            <a:schemeClr val="bg1">
              <a:lumMod val="85000"/>
            </a:schemeClr>
          </a:solidFill>
        </p:spPr>
        <p:style>
          <a:lnRef idx="1">
            <a:schemeClr val="dk1"/>
          </a:lnRef>
          <a:fillRef idx="0">
            <a:schemeClr val="dk1"/>
          </a:fillRef>
          <a:effectRef idx="0">
            <a:schemeClr val="dk1"/>
          </a:effectRef>
          <a:fontRef idx="minor">
            <a:schemeClr val="tx1"/>
          </a:fontRef>
        </p:style>
        <p:txBody>
          <a:bodyPr lIns="65306" tIns="32653" rIns="65306" bIns="32653" anchor="ctr"/>
          <a:lstStyle/>
          <a:p>
            <a:pPr algn="ctr">
              <a:defRPr/>
            </a:pPr>
            <a:endParaRPr lang="ja-JP" altLang="en-US" sz="2300" dirty="0">
              <a:solidFill>
                <a:prstClr val="black"/>
              </a:solidFill>
            </a:endParaRPr>
          </a:p>
        </p:txBody>
      </p:sp>
      <p:sp>
        <p:nvSpPr>
          <p:cNvPr id="896" name="正方形/長方形 895"/>
          <p:cNvSpPr/>
          <p:nvPr/>
        </p:nvSpPr>
        <p:spPr>
          <a:xfrm>
            <a:off x="3119333" y="2781998"/>
            <a:ext cx="736756" cy="83815"/>
          </a:xfrm>
          <a:prstGeom prst="rect">
            <a:avLst/>
          </a:prstGeom>
          <a:solidFill>
            <a:schemeClr val="accent6">
              <a:lumMod val="40000"/>
              <a:lumOff val="60000"/>
            </a:schemeClr>
          </a:solidFill>
        </p:spPr>
        <p:style>
          <a:lnRef idx="1">
            <a:schemeClr val="dk1"/>
          </a:lnRef>
          <a:fillRef idx="0">
            <a:schemeClr val="dk1"/>
          </a:fillRef>
          <a:effectRef idx="0">
            <a:schemeClr val="dk1"/>
          </a:effectRef>
          <a:fontRef idx="minor">
            <a:schemeClr val="tx1"/>
          </a:fontRef>
        </p:style>
        <p:txBody>
          <a:bodyPr lIns="65306" tIns="32653" rIns="65306" bIns="32653" anchor="ctr"/>
          <a:lstStyle/>
          <a:p>
            <a:pPr algn="ctr">
              <a:defRPr/>
            </a:pPr>
            <a:r>
              <a:rPr lang="ja-JP" altLang="en-US" sz="700" dirty="0">
                <a:solidFill>
                  <a:srgbClr val="000000"/>
                </a:solidFill>
              </a:rPr>
              <a:t>＊</a:t>
            </a:r>
          </a:p>
        </p:txBody>
      </p:sp>
      <p:sp>
        <p:nvSpPr>
          <p:cNvPr id="897" name="正方形/長方形 896"/>
          <p:cNvSpPr/>
          <p:nvPr/>
        </p:nvSpPr>
        <p:spPr>
          <a:xfrm>
            <a:off x="3119333" y="1605893"/>
            <a:ext cx="527220" cy="209535"/>
          </a:xfrm>
          <a:prstGeom prst="rect">
            <a:avLst/>
          </a:prstGeom>
          <a:solidFill>
            <a:schemeClr val="bg1">
              <a:lumMod val="85000"/>
            </a:schemeClr>
          </a:solidFill>
        </p:spPr>
        <p:style>
          <a:lnRef idx="1">
            <a:schemeClr val="dk1"/>
          </a:lnRef>
          <a:fillRef idx="0">
            <a:schemeClr val="dk1"/>
          </a:fillRef>
          <a:effectRef idx="0">
            <a:schemeClr val="dk1"/>
          </a:effectRef>
          <a:fontRef idx="minor">
            <a:schemeClr val="tx1"/>
          </a:fontRef>
        </p:style>
        <p:txBody>
          <a:bodyPr lIns="65306" tIns="32653" rIns="65306" bIns="32653" anchor="ctr"/>
          <a:lstStyle/>
          <a:p>
            <a:pPr algn="ctr">
              <a:defRPr/>
            </a:pPr>
            <a:endParaRPr lang="ja-JP" altLang="en-US" sz="2300" dirty="0">
              <a:solidFill>
                <a:prstClr val="black"/>
              </a:solidFill>
            </a:endParaRPr>
          </a:p>
        </p:txBody>
      </p:sp>
      <p:sp>
        <p:nvSpPr>
          <p:cNvPr id="898" name="フリーフォーム 897"/>
          <p:cNvSpPr/>
          <p:nvPr/>
        </p:nvSpPr>
        <p:spPr bwMode="auto">
          <a:xfrm>
            <a:off x="4959196" y="2867164"/>
            <a:ext cx="0" cy="224406"/>
          </a:xfrm>
          <a:custGeom>
            <a:avLst/>
            <a:gdLst>
              <a:gd name="connsiteX0" fmla="*/ 0 w 0"/>
              <a:gd name="connsiteY0" fmla="*/ 0 h 460375"/>
              <a:gd name="connsiteX1" fmla="*/ 0 w 0"/>
              <a:gd name="connsiteY1" fmla="*/ 460375 h 460375"/>
            </a:gdLst>
            <a:ahLst/>
            <a:cxnLst>
              <a:cxn ang="0">
                <a:pos x="connsiteX0" y="connsiteY0"/>
              </a:cxn>
              <a:cxn ang="0">
                <a:pos x="connsiteX1" y="connsiteY1"/>
              </a:cxn>
            </a:cxnLst>
            <a:rect l="l" t="t" r="r" b="b"/>
            <a:pathLst>
              <a:path h="460375">
                <a:moveTo>
                  <a:pt x="0" y="0"/>
                </a:moveTo>
                <a:lnTo>
                  <a:pt x="0" y="460375"/>
                </a:lnTo>
              </a:path>
            </a:pathLst>
          </a:custGeom>
          <a:noFill/>
          <a:ln w="9525">
            <a:solidFill>
              <a:schemeClr val="tx1"/>
            </a:solidFill>
            <a:prstDash val="dashDot"/>
          </a:ln>
        </p:spPr>
        <p:style>
          <a:lnRef idx="2">
            <a:schemeClr val="accent1">
              <a:shade val="50000"/>
            </a:schemeClr>
          </a:lnRef>
          <a:fillRef idx="1">
            <a:schemeClr val="accent1"/>
          </a:fillRef>
          <a:effectRef idx="0">
            <a:schemeClr val="accent1"/>
          </a:effectRef>
          <a:fontRef idx="minor">
            <a:schemeClr val="lt1"/>
          </a:fontRef>
        </p:style>
        <p:txBody>
          <a:bodyPr lIns="65306" tIns="32653" rIns="65306" bIns="32653" anchor="ctr"/>
          <a:lstStyle/>
          <a:p>
            <a:pPr algn="ctr">
              <a:defRPr/>
            </a:pPr>
            <a:endParaRPr lang="ja-JP" altLang="en-US" sz="2300" dirty="0">
              <a:solidFill>
                <a:prstClr val="white"/>
              </a:solidFill>
            </a:endParaRPr>
          </a:p>
        </p:txBody>
      </p:sp>
      <p:sp>
        <p:nvSpPr>
          <p:cNvPr id="899" name="フリーフォーム 898"/>
          <p:cNvSpPr/>
          <p:nvPr/>
        </p:nvSpPr>
        <p:spPr bwMode="auto">
          <a:xfrm flipV="1">
            <a:off x="3647905" y="1858687"/>
            <a:ext cx="209535" cy="32444"/>
          </a:xfrm>
          <a:custGeom>
            <a:avLst/>
            <a:gdLst>
              <a:gd name="connsiteX0" fmla="*/ 0 w 1571625"/>
              <a:gd name="connsiteY0" fmla="*/ 0 h 0"/>
              <a:gd name="connsiteX1" fmla="*/ 1571625 w 1571625"/>
              <a:gd name="connsiteY1" fmla="*/ 0 h 0"/>
            </a:gdLst>
            <a:ahLst/>
            <a:cxnLst>
              <a:cxn ang="0">
                <a:pos x="connsiteX0" y="connsiteY0"/>
              </a:cxn>
              <a:cxn ang="0">
                <a:pos x="connsiteX1" y="connsiteY1"/>
              </a:cxn>
            </a:cxnLst>
            <a:rect l="l" t="t" r="r" b="b"/>
            <a:pathLst>
              <a:path w="1571625">
                <a:moveTo>
                  <a:pt x="0" y="0"/>
                </a:moveTo>
                <a:lnTo>
                  <a:pt x="1571625" y="0"/>
                </a:lnTo>
              </a:path>
            </a:pathLst>
          </a:custGeom>
          <a:noFill/>
          <a:ln w="9525">
            <a:solidFill>
              <a:schemeClr val="tx1"/>
            </a:solidFill>
            <a:headEnd type="oval" w="sm" len="sm"/>
            <a:tailEnd type="oval" w="sm" len="sm"/>
          </a:ln>
        </p:spPr>
        <p:style>
          <a:lnRef idx="2">
            <a:schemeClr val="accent1">
              <a:shade val="50000"/>
            </a:schemeClr>
          </a:lnRef>
          <a:fillRef idx="1">
            <a:schemeClr val="accent1"/>
          </a:fillRef>
          <a:effectRef idx="0">
            <a:schemeClr val="accent1"/>
          </a:effectRef>
          <a:fontRef idx="minor">
            <a:schemeClr val="lt1"/>
          </a:fontRef>
        </p:style>
        <p:txBody>
          <a:bodyPr lIns="65306" tIns="32653" rIns="65306" bIns="32653" anchor="ctr"/>
          <a:lstStyle/>
          <a:p>
            <a:pPr algn="ctr">
              <a:defRPr/>
            </a:pPr>
            <a:endParaRPr lang="ja-JP" altLang="en-US" sz="2300" dirty="0">
              <a:solidFill>
                <a:prstClr val="white"/>
              </a:solidFill>
            </a:endParaRPr>
          </a:p>
        </p:txBody>
      </p:sp>
      <p:sp>
        <p:nvSpPr>
          <p:cNvPr id="900" name="フリーフォーム 899"/>
          <p:cNvSpPr/>
          <p:nvPr/>
        </p:nvSpPr>
        <p:spPr bwMode="auto">
          <a:xfrm rot="16200000" flipV="1">
            <a:off x="3437693" y="1698494"/>
            <a:ext cx="208185" cy="25684"/>
          </a:xfrm>
          <a:custGeom>
            <a:avLst/>
            <a:gdLst>
              <a:gd name="connsiteX0" fmla="*/ 0 w 1571625"/>
              <a:gd name="connsiteY0" fmla="*/ 0 h 0"/>
              <a:gd name="connsiteX1" fmla="*/ 1571625 w 1571625"/>
              <a:gd name="connsiteY1" fmla="*/ 0 h 0"/>
            </a:gdLst>
            <a:ahLst/>
            <a:cxnLst>
              <a:cxn ang="0">
                <a:pos x="connsiteX0" y="connsiteY0"/>
              </a:cxn>
              <a:cxn ang="0">
                <a:pos x="connsiteX1" y="connsiteY1"/>
              </a:cxn>
            </a:cxnLst>
            <a:rect l="l" t="t" r="r" b="b"/>
            <a:pathLst>
              <a:path w="1571625">
                <a:moveTo>
                  <a:pt x="0" y="0"/>
                </a:moveTo>
                <a:lnTo>
                  <a:pt x="1571625" y="0"/>
                </a:lnTo>
              </a:path>
            </a:pathLst>
          </a:custGeom>
          <a:noFill/>
          <a:ln w="9525">
            <a:solidFill>
              <a:schemeClr val="tx1"/>
            </a:solidFill>
            <a:headEnd type="oval" w="sm" len="sm"/>
            <a:tailEnd type="oval" w="sm" len="sm"/>
          </a:ln>
        </p:spPr>
        <p:style>
          <a:lnRef idx="2">
            <a:schemeClr val="accent1">
              <a:shade val="50000"/>
            </a:schemeClr>
          </a:lnRef>
          <a:fillRef idx="1">
            <a:schemeClr val="accent1"/>
          </a:fillRef>
          <a:effectRef idx="0">
            <a:schemeClr val="accent1"/>
          </a:effectRef>
          <a:fontRef idx="minor">
            <a:schemeClr val="lt1"/>
          </a:fontRef>
        </p:style>
        <p:txBody>
          <a:bodyPr lIns="65306" tIns="32653" rIns="65306" bIns="32653" anchor="ctr"/>
          <a:lstStyle/>
          <a:p>
            <a:pPr algn="ctr">
              <a:defRPr/>
            </a:pPr>
            <a:endParaRPr lang="ja-JP" altLang="en-US" sz="2300" dirty="0">
              <a:solidFill>
                <a:prstClr val="white"/>
              </a:solidFill>
            </a:endParaRPr>
          </a:p>
        </p:txBody>
      </p:sp>
      <p:sp>
        <p:nvSpPr>
          <p:cNvPr id="901" name="テキスト ボックス 147"/>
          <p:cNvSpPr txBox="1">
            <a:spLocks noChangeArrowheads="1"/>
          </p:cNvSpPr>
          <p:nvPr/>
        </p:nvSpPr>
        <p:spPr bwMode="auto">
          <a:xfrm>
            <a:off x="3051741" y="1591022"/>
            <a:ext cx="644831" cy="250610"/>
          </a:xfrm>
          <a:prstGeom prst="rect">
            <a:avLst/>
          </a:prstGeom>
          <a:noFill/>
          <a:ln w="9525">
            <a:noFill/>
            <a:miter lim="800000"/>
            <a:headEnd/>
            <a:tailEnd/>
          </a:ln>
        </p:spPr>
        <p:txBody>
          <a:bodyPr lIns="65306" tIns="32653" rIns="65306" bIns="32653">
            <a:spAutoFit/>
          </a:bodyPr>
          <a:lstStyle/>
          <a:p>
            <a:pPr algn="ctr"/>
            <a:r>
              <a:rPr lang="ja-JP" altLang="en-US" sz="600" dirty="0">
                <a:solidFill>
                  <a:srgbClr val="000000"/>
                </a:solidFill>
                <a:latin typeface="HG丸ｺﾞｼｯｸM-PRO" pitchFamily="50" charset="-128"/>
                <a:ea typeface="HG丸ｺﾞｼｯｸM-PRO" pitchFamily="50" charset="-128"/>
              </a:rPr>
              <a:t>原則</a:t>
            </a:r>
            <a:r>
              <a:rPr lang="en-US" altLang="ja-JP" sz="600" dirty="0">
                <a:solidFill>
                  <a:srgbClr val="000000"/>
                </a:solidFill>
                <a:latin typeface="HG丸ｺﾞｼｯｸM-PRO" pitchFamily="50" charset="-128"/>
                <a:ea typeface="HG丸ｺﾞｼｯｸM-PRO" pitchFamily="50" charset="-128"/>
              </a:rPr>
              <a:t>10m</a:t>
            </a:r>
          </a:p>
          <a:p>
            <a:pPr algn="ctr"/>
            <a:r>
              <a:rPr lang="ja-JP" altLang="en-US" sz="600" dirty="0">
                <a:solidFill>
                  <a:srgbClr val="000000"/>
                </a:solidFill>
                <a:latin typeface="HG丸ｺﾞｼｯｸM-PRO" pitchFamily="50" charset="-128"/>
                <a:ea typeface="HG丸ｺﾞｼｯｸM-PRO" pitchFamily="50" charset="-128"/>
              </a:rPr>
              <a:t>以下</a:t>
            </a:r>
          </a:p>
        </p:txBody>
      </p:sp>
      <p:grpSp>
        <p:nvGrpSpPr>
          <p:cNvPr id="9" name="グループ化 723"/>
          <p:cNvGrpSpPr>
            <a:grpSpLocks noChangeAspect="1"/>
          </p:cNvGrpSpPr>
          <p:nvPr/>
        </p:nvGrpSpPr>
        <p:grpSpPr bwMode="auto">
          <a:xfrm>
            <a:off x="3980459" y="2829312"/>
            <a:ext cx="14870" cy="37851"/>
            <a:chOff x="9491663" y="3466966"/>
            <a:chExt cx="1009650" cy="2755900"/>
          </a:xfrm>
        </p:grpSpPr>
        <p:sp>
          <p:nvSpPr>
            <p:cNvPr id="903" name="Freeform 79"/>
            <p:cNvSpPr>
              <a:spLocks/>
            </p:cNvSpPr>
            <p:nvPr/>
          </p:nvSpPr>
          <p:spPr bwMode="auto">
            <a:xfrm>
              <a:off x="10221913" y="4962391"/>
              <a:ext cx="146050" cy="244475"/>
            </a:xfrm>
            <a:custGeom>
              <a:avLst/>
              <a:gdLst>
                <a:gd name="T0" fmla="*/ 2147483647 w 92"/>
                <a:gd name="T1" fmla="*/ 2147483647 h 154"/>
                <a:gd name="T2" fmla="*/ 2147483647 w 92"/>
                <a:gd name="T3" fmla="*/ 2147483647 h 154"/>
                <a:gd name="T4" fmla="*/ 2147483647 w 92"/>
                <a:gd name="T5" fmla="*/ 2147483647 h 154"/>
                <a:gd name="T6" fmla="*/ 2147483647 w 92"/>
                <a:gd name="T7" fmla="*/ 2147483647 h 154"/>
                <a:gd name="T8" fmla="*/ 2147483647 w 92"/>
                <a:gd name="T9" fmla="*/ 2147483647 h 154"/>
                <a:gd name="T10" fmla="*/ 2147483647 w 92"/>
                <a:gd name="T11" fmla="*/ 2147483647 h 154"/>
                <a:gd name="T12" fmla="*/ 2147483647 w 92"/>
                <a:gd name="T13" fmla="*/ 2147483647 h 154"/>
                <a:gd name="T14" fmla="*/ 2147483647 w 92"/>
                <a:gd name="T15" fmla="*/ 2147483647 h 154"/>
                <a:gd name="T16" fmla="*/ 2147483647 w 92"/>
                <a:gd name="T17" fmla="*/ 0 h 154"/>
                <a:gd name="T18" fmla="*/ 2147483647 w 92"/>
                <a:gd name="T19" fmla="*/ 2147483647 h 154"/>
                <a:gd name="T20" fmla="*/ 2147483647 w 92"/>
                <a:gd name="T21" fmla="*/ 2147483647 h 154"/>
                <a:gd name="T22" fmla="*/ 2147483647 w 92"/>
                <a:gd name="T23" fmla="*/ 2147483647 h 154"/>
                <a:gd name="T24" fmla="*/ 2147483647 w 92"/>
                <a:gd name="T25" fmla="*/ 2147483647 h 154"/>
                <a:gd name="T26" fmla="*/ 0 w 92"/>
                <a:gd name="T27" fmla="*/ 2147483647 h 154"/>
                <a:gd name="T28" fmla="*/ 2147483647 w 92"/>
                <a:gd name="T29" fmla="*/ 2147483647 h 154"/>
                <a:gd name="T30" fmla="*/ 2147483647 w 92"/>
                <a:gd name="T31" fmla="*/ 2147483647 h 154"/>
                <a:gd name="T32" fmla="*/ 2147483647 w 92"/>
                <a:gd name="T33" fmla="*/ 2147483647 h 154"/>
                <a:gd name="T34" fmla="*/ 2147483647 w 92"/>
                <a:gd name="T35" fmla="*/ 2147483647 h 154"/>
                <a:gd name="T36" fmla="*/ 2147483647 w 92"/>
                <a:gd name="T37" fmla="*/ 2147483647 h 154"/>
                <a:gd name="T38" fmla="*/ 2147483647 w 92"/>
                <a:gd name="T39" fmla="*/ 2147483647 h 154"/>
                <a:gd name="T40" fmla="*/ 2147483647 w 92"/>
                <a:gd name="T41" fmla="*/ 2147483647 h 154"/>
                <a:gd name="T42" fmla="*/ 2147483647 w 92"/>
                <a:gd name="T43" fmla="*/ 2147483647 h 15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92"/>
                <a:gd name="T67" fmla="*/ 0 h 154"/>
                <a:gd name="T68" fmla="*/ 92 w 92"/>
                <a:gd name="T69" fmla="*/ 154 h 15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92" h="154">
                  <a:moveTo>
                    <a:pt x="72" y="130"/>
                  </a:moveTo>
                  <a:lnTo>
                    <a:pt x="72" y="104"/>
                  </a:lnTo>
                  <a:lnTo>
                    <a:pt x="86" y="104"/>
                  </a:lnTo>
                  <a:lnTo>
                    <a:pt x="86" y="86"/>
                  </a:lnTo>
                  <a:lnTo>
                    <a:pt x="72" y="60"/>
                  </a:lnTo>
                  <a:lnTo>
                    <a:pt x="72" y="44"/>
                  </a:lnTo>
                  <a:lnTo>
                    <a:pt x="66" y="18"/>
                  </a:lnTo>
                  <a:lnTo>
                    <a:pt x="52" y="18"/>
                  </a:lnTo>
                  <a:lnTo>
                    <a:pt x="40" y="0"/>
                  </a:lnTo>
                  <a:lnTo>
                    <a:pt x="46" y="18"/>
                  </a:lnTo>
                  <a:lnTo>
                    <a:pt x="52" y="60"/>
                  </a:lnTo>
                  <a:lnTo>
                    <a:pt x="40" y="52"/>
                  </a:lnTo>
                  <a:lnTo>
                    <a:pt x="20" y="36"/>
                  </a:lnTo>
                  <a:lnTo>
                    <a:pt x="0" y="36"/>
                  </a:lnTo>
                  <a:lnTo>
                    <a:pt x="14" y="52"/>
                  </a:lnTo>
                  <a:lnTo>
                    <a:pt x="26" y="70"/>
                  </a:lnTo>
                  <a:lnTo>
                    <a:pt x="52" y="104"/>
                  </a:lnTo>
                  <a:lnTo>
                    <a:pt x="66" y="138"/>
                  </a:lnTo>
                  <a:lnTo>
                    <a:pt x="80" y="138"/>
                  </a:lnTo>
                  <a:lnTo>
                    <a:pt x="92" y="154"/>
                  </a:lnTo>
                  <a:lnTo>
                    <a:pt x="92" y="146"/>
                  </a:lnTo>
                  <a:lnTo>
                    <a:pt x="72" y="130"/>
                  </a:lnTo>
                  <a:close/>
                </a:path>
              </a:pathLst>
            </a:custGeom>
            <a:solidFill>
              <a:srgbClr val="A1C6E7"/>
            </a:solidFill>
            <a:ln w="9525">
              <a:noFill/>
              <a:round/>
              <a:headEnd/>
              <a:tailEnd/>
            </a:ln>
          </p:spPr>
          <p:txBody>
            <a:bodyPr/>
            <a:lstStyle/>
            <a:p>
              <a:endParaRPr lang="ja-JP" altLang="en-US" sz="2300" dirty="0"/>
            </a:p>
          </p:txBody>
        </p:sp>
        <p:sp>
          <p:nvSpPr>
            <p:cNvPr id="904" name="Freeform 84"/>
            <p:cNvSpPr>
              <a:spLocks/>
            </p:cNvSpPr>
            <p:nvPr/>
          </p:nvSpPr>
          <p:spPr bwMode="auto">
            <a:xfrm>
              <a:off x="10482263" y="5140191"/>
              <a:ext cx="19050" cy="41275"/>
            </a:xfrm>
            <a:custGeom>
              <a:avLst/>
              <a:gdLst>
                <a:gd name="T0" fmla="*/ 2147483647 w 12"/>
                <a:gd name="T1" fmla="*/ 2147483647 h 26"/>
                <a:gd name="T2" fmla="*/ 2147483647 w 12"/>
                <a:gd name="T3" fmla="*/ 2147483647 h 26"/>
                <a:gd name="T4" fmla="*/ 2147483647 w 12"/>
                <a:gd name="T5" fmla="*/ 0 h 26"/>
                <a:gd name="T6" fmla="*/ 0 w 12"/>
                <a:gd name="T7" fmla="*/ 2147483647 h 26"/>
                <a:gd name="T8" fmla="*/ 2147483647 w 12"/>
                <a:gd name="T9" fmla="*/ 2147483647 h 26"/>
                <a:gd name="T10" fmla="*/ 0 60000 65536"/>
                <a:gd name="T11" fmla="*/ 0 60000 65536"/>
                <a:gd name="T12" fmla="*/ 0 60000 65536"/>
                <a:gd name="T13" fmla="*/ 0 60000 65536"/>
                <a:gd name="T14" fmla="*/ 0 60000 65536"/>
                <a:gd name="T15" fmla="*/ 0 w 12"/>
                <a:gd name="T16" fmla="*/ 0 h 26"/>
                <a:gd name="T17" fmla="*/ 12 w 12"/>
                <a:gd name="T18" fmla="*/ 26 h 26"/>
              </a:gdLst>
              <a:ahLst/>
              <a:cxnLst>
                <a:cxn ang="T10">
                  <a:pos x="T0" y="T1"/>
                </a:cxn>
                <a:cxn ang="T11">
                  <a:pos x="T2" y="T3"/>
                </a:cxn>
                <a:cxn ang="T12">
                  <a:pos x="T4" y="T5"/>
                </a:cxn>
                <a:cxn ang="T13">
                  <a:pos x="T6" y="T7"/>
                </a:cxn>
                <a:cxn ang="T14">
                  <a:pos x="T8" y="T9"/>
                </a:cxn>
              </a:cxnLst>
              <a:rect l="T15" t="T16" r="T17" b="T18"/>
              <a:pathLst>
                <a:path w="12" h="26">
                  <a:moveTo>
                    <a:pt x="6" y="26"/>
                  </a:moveTo>
                  <a:lnTo>
                    <a:pt x="6" y="18"/>
                  </a:lnTo>
                  <a:lnTo>
                    <a:pt x="12" y="0"/>
                  </a:lnTo>
                  <a:lnTo>
                    <a:pt x="0" y="18"/>
                  </a:lnTo>
                  <a:lnTo>
                    <a:pt x="6" y="26"/>
                  </a:lnTo>
                  <a:close/>
                </a:path>
              </a:pathLst>
            </a:custGeom>
            <a:solidFill>
              <a:srgbClr val="A1C6E7"/>
            </a:solidFill>
            <a:ln w="9525">
              <a:noFill/>
              <a:round/>
              <a:headEnd/>
              <a:tailEnd/>
            </a:ln>
          </p:spPr>
          <p:txBody>
            <a:bodyPr/>
            <a:lstStyle/>
            <a:p>
              <a:endParaRPr lang="ja-JP" altLang="en-US" sz="2300" dirty="0"/>
            </a:p>
          </p:txBody>
        </p:sp>
        <p:sp>
          <p:nvSpPr>
            <p:cNvPr id="905" name="Freeform 96"/>
            <p:cNvSpPr>
              <a:spLocks/>
            </p:cNvSpPr>
            <p:nvPr/>
          </p:nvSpPr>
          <p:spPr bwMode="auto">
            <a:xfrm>
              <a:off x="9602788" y="5330691"/>
              <a:ext cx="9525" cy="3175"/>
            </a:xfrm>
            <a:custGeom>
              <a:avLst/>
              <a:gdLst>
                <a:gd name="T0" fmla="*/ 0 w 6"/>
                <a:gd name="T1" fmla="*/ 0 h 2"/>
                <a:gd name="T2" fmla="*/ 0 w 6"/>
                <a:gd name="T3" fmla="*/ 2147483647 h 2"/>
                <a:gd name="T4" fmla="*/ 2147483647 w 6"/>
                <a:gd name="T5" fmla="*/ 0 h 2"/>
                <a:gd name="T6" fmla="*/ 0 w 6"/>
                <a:gd name="T7" fmla="*/ 0 h 2"/>
                <a:gd name="T8" fmla="*/ 0 60000 65536"/>
                <a:gd name="T9" fmla="*/ 0 60000 65536"/>
                <a:gd name="T10" fmla="*/ 0 60000 65536"/>
                <a:gd name="T11" fmla="*/ 0 60000 65536"/>
                <a:gd name="T12" fmla="*/ 0 w 6"/>
                <a:gd name="T13" fmla="*/ 0 h 2"/>
                <a:gd name="T14" fmla="*/ 6 w 6"/>
                <a:gd name="T15" fmla="*/ 2 h 2"/>
              </a:gdLst>
              <a:ahLst/>
              <a:cxnLst>
                <a:cxn ang="T8">
                  <a:pos x="T0" y="T1"/>
                </a:cxn>
                <a:cxn ang="T9">
                  <a:pos x="T2" y="T3"/>
                </a:cxn>
                <a:cxn ang="T10">
                  <a:pos x="T4" y="T5"/>
                </a:cxn>
                <a:cxn ang="T11">
                  <a:pos x="T6" y="T7"/>
                </a:cxn>
              </a:cxnLst>
              <a:rect l="T12" t="T13" r="T14" b="T15"/>
              <a:pathLst>
                <a:path w="6" h="2">
                  <a:moveTo>
                    <a:pt x="0" y="0"/>
                  </a:moveTo>
                  <a:lnTo>
                    <a:pt x="0" y="2"/>
                  </a:lnTo>
                  <a:lnTo>
                    <a:pt x="6" y="0"/>
                  </a:lnTo>
                  <a:lnTo>
                    <a:pt x="0" y="0"/>
                  </a:lnTo>
                  <a:close/>
                </a:path>
              </a:pathLst>
            </a:custGeom>
            <a:solidFill>
              <a:srgbClr val="A1C6E7"/>
            </a:solidFill>
            <a:ln w="9525">
              <a:noFill/>
              <a:round/>
              <a:headEnd/>
              <a:tailEnd/>
            </a:ln>
          </p:spPr>
          <p:txBody>
            <a:bodyPr/>
            <a:lstStyle/>
            <a:p>
              <a:endParaRPr lang="ja-JP" altLang="en-US" sz="2300" dirty="0"/>
            </a:p>
          </p:txBody>
        </p:sp>
        <p:sp>
          <p:nvSpPr>
            <p:cNvPr id="906" name="Line 105"/>
            <p:cNvSpPr>
              <a:spLocks noChangeShapeType="1"/>
            </p:cNvSpPr>
            <p:nvPr/>
          </p:nvSpPr>
          <p:spPr bwMode="auto">
            <a:xfrm>
              <a:off x="10161588" y="3841616"/>
              <a:ext cx="0" cy="0"/>
            </a:xfrm>
            <a:prstGeom prst="line">
              <a:avLst/>
            </a:prstGeom>
            <a:noFill/>
            <a:ln w="9525">
              <a:noFill/>
              <a:round/>
              <a:headEnd/>
              <a:tailEnd/>
            </a:ln>
          </p:spPr>
          <p:txBody>
            <a:bodyPr/>
            <a:lstStyle/>
            <a:p>
              <a:endParaRPr lang="ja-JP" altLang="en-US" sz="2300" dirty="0"/>
            </a:p>
          </p:txBody>
        </p:sp>
        <p:sp>
          <p:nvSpPr>
            <p:cNvPr id="907" name="Line 106"/>
            <p:cNvSpPr>
              <a:spLocks noChangeShapeType="1"/>
            </p:cNvSpPr>
            <p:nvPr/>
          </p:nvSpPr>
          <p:spPr bwMode="auto">
            <a:xfrm>
              <a:off x="10161588" y="3841616"/>
              <a:ext cx="0" cy="0"/>
            </a:xfrm>
            <a:prstGeom prst="line">
              <a:avLst/>
            </a:prstGeom>
            <a:noFill/>
            <a:ln w="9525">
              <a:noFill/>
              <a:round/>
              <a:headEnd/>
              <a:tailEnd/>
            </a:ln>
          </p:spPr>
          <p:txBody>
            <a:bodyPr/>
            <a:lstStyle/>
            <a:p>
              <a:endParaRPr lang="ja-JP" altLang="en-US" sz="2300" dirty="0"/>
            </a:p>
          </p:txBody>
        </p:sp>
        <p:sp>
          <p:nvSpPr>
            <p:cNvPr id="908" name="Freeform 122"/>
            <p:cNvSpPr>
              <a:spLocks/>
            </p:cNvSpPr>
            <p:nvPr/>
          </p:nvSpPr>
          <p:spPr bwMode="auto">
            <a:xfrm>
              <a:off x="9491663" y="3816216"/>
              <a:ext cx="996950" cy="2406650"/>
            </a:xfrm>
            <a:custGeom>
              <a:avLst/>
              <a:gdLst>
                <a:gd name="T0" fmla="*/ 2147483647 w 628"/>
                <a:gd name="T1" fmla="*/ 2147483647 h 1516"/>
                <a:gd name="T2" fmla="*/ 2147483647 w 628"/>
                <a:gd name="T3" fmla="*/ 2147483647 h 1516"/>
                <a:gd name="T4" fmla="*/ 2147483647 w 628"/>
                <a:gd name="T5" fmla="*/ 2147483647 h 1516"/>
                <a:gd name="T6" fmla="*/ 2147483647 w 628"/>
                <a:gd name="T7" fmla="*/ 2147483647 h 1516"/>
                <a:gd name="T8" fmla="*/ 2147483647 w 628"/>
                <a:gd name="T9" fmla="*/ 2147483647 h 1516"/>
                <a:gd name="T10" fmla="*/ 2147483647 w 628"/>
                <a:gd name="T11" fmla="*/ 2147483647 h 1516"/>
                <a:gd name="T12" fmla="*/ 2147483647 w 628"/>
                <a:gd name="T13" fmla="*/ 2147483647 h 1516"/>
                <a:gd name="T14" fmla="*/ 2147483647 w 628"/>
                <a:gd name="T15" fmla="*/ 2147483647 h 1516"/>
                <a:gd name="T16" fmla="*/ 2147483647 w 628"/>
                <a:gd name="T17" fmla="*/ 2147483647 h 1516"/>
                <a:gd name="T18" fmla="*/ 2147483647 w 628"/>
                <a:gd name="T19" fmla="*/ 2147483647 h 1516"/>
                <a:gd name="T20" fmla="*/ 2147483647 w 628"/>
                <a:gd name="T21" fmla="*/ 2147483647 h 1516"/>
                <a:gd name="T22" fmla="*/ 2147483647 w 628"/>
                <a:gd name="T23" fmla="*/ 2147483647 h 1516"/>
                <a:gd name="T24" fmla="*/ 2147483647 w 628"/>
                <a:gd name="T25" fmla="*/ 2147483647 h 1516"/>
                <a:gd name="T26" fmla="*/ 2147483647 w 628"/>
                <a:gd name="T27" fmla="*/ 2147483647 h 1516"/>
                <a:gd name="T28" fmla="*/ 2147483647 w 628"/>
                <a:gd name="T29" fmla="*/ 2147483647 h 1516"/>
                <a:gd name="T30" fmla="*/ 2147483647 w 628"/>
                <a:gd name="T31" fmla="*/ 2147483647 h 1516"/>
                <a:gd name="T32" fmla="*/ 2147483647 w 628"/>
                <a:gd name="T33" fmla="*/ 2147483647 h 1516"/>
                <a:gd name="T34" fmla="*/ 2147483647 w 628"/>
                <a:gd name="T35" fmla="*/ 2147483647 h 1516"/>
                <a:gd name="T36" fmla="*/ 2147483647 w 628"/>
                <a:gd name="T37" fmla="*/ 2147483647 h 1516"/>
                <a:gd name="T38" fmla="*/ 2147483647 w 628"/>
                <a:gd name="T39" fmla="*/ 2147483647 h 1516"/>
                <a:gd name="T40" fmla="*/ 2147483647 w 628"/>
                <a:gd name="T41" fmla="*/ 2147483647 h 1516"/>
                <a:gd name="T42" fmla="*/ 2147483647 w 628"/>
                <a:gd name="T43" fmla="*/ 2147483647 h 1516"/>
                <a:gd name="T44" fmla="*/ 2147483647 w 628"/>
                <a:gd name="T45" fmla="*/ 2147483647 h 1516"/>
                <a:gd name="T46" fmla="*/ 2147483647 w 628"/>
                <a:gd name="T47" fmla="*/ 2147483647 h 1516"/>
                <a:gd name="T48" fmla="*/ 2147483647 w 628"/>
                <a:gd name="T49" fmla="*/ 2147483647 h 1516"/>
                <a:gd name="T50" fmla="*/ 2147483647 w 628"/>
                <a:gd name="T51" fmla="*/ 2147483647 h 1516"/>
                <a:gd name="T52" fmla="*/ 2147483647 w 628"/>
                <a:gd name="T53" fmla="*/ 2147483647 h 1516"/>
                <a:gd name="T54" fmla="*/ 2147483647 w 628"/>
                <a:gd name="T55" fmla="*/ 2147483647 h 1516"/>
                <a:gd name="T56" fmla="*/ 2147483647 w 628"/>
                <a:gd name="T57" fmla="*/ 2147483647 h 1516"/>
                <a:gd name="T58" fmla="*/ 2147483647 w 628"/>
                <a:gd name="T59" fmla="*/ 2147483647 h 1516"/>
                <a:gd name="T60" fmla="*/ 2147483647 w 628"/>
                <a:gd name="T61" fmla="*/ 2147483647 h 1516"/>
                <a:gd name="T62" fmla="*/ 2147483647 w 628"/>
                <a:gd name="T63" fmla="*/ 2147483647 h 1516"/>
                <a:gd name="T64" fmla="*/ 2147483647 w 628"/>
                <a:gd name="T65" fmla="*/ 2147483647 h 1516"/>
                <a:gd name="T66" fmla="*/ 2147483647 w 628"/>
                <a:gd name="T67" fmla="*/ 2147483647 h 1516"/>
                <a:gd name="T68" fmla="*/ 2147483647 w 628"/>
                <a:gd name="T69" fmla="*/ 2147483647 h 1516"/>
                <a:gd name="T70" fmla="*/ 2147483647 w 628"/>
                <a:gd name="T71" fmla="*/ 2147483647 h 1516"/>
                <a:gd name="T72" fmla="*/ 2147483647 w 628"/>
                <a:gd name="T73" fmla="*/ 2147483647 h 1516"/>
                <a:gd name="T74" fmla="*/ 2147483647 w 628"/>
                <a:gd name="T75" fmla="*/ 2147483647 h 1516"/>
                <a:gd name="T76" fmla="*/ 2147483647 w 628"/>
                <a:gd name="T77" fmla="*/ 2147483647 h 1516"/>
                <a:gd name="T78" fmla="*/ 2147483647 w 628"/>
                <a:gd name="T79" fmla="*/ 2147483647 h 1516"/>
                <a:gd name="T80" fmla="*/ 2147483647 w 628"/>
                <a:gd name="T81" fmla="*/ 2147483647 h 1516"/>
                <a:gd name="T82" fmla="*/ 2147483647 w 628"/>
                <a:gd name="T83" fmla="*/ 2147483647 h 1516"/>
                <a:gd name="T84" fmla="*/ 2147483647 w 628"/>
                <a:gd name="T85" fmla="*/ 2147483647 h 1516"/>
                <a:gd name="T86" fmla="*/ 2147483647 w 628"/>
                <a:gd name="T87" fmla="*/ 2147483647 h 1516"/>
                <a:gd name="T88" fmla="*/ 2147483647 w 628"/>
                <a:gd name="T89" fmla="*/ 2147483647 h 1516"/>
                <a:gd name="T90" fmla="*/ 2147483647 w 628"/>
                <a:gd name="T91" fmla="*/ 2147483647 h 1516"/>
                <a:gd name="T92" fmla="*/ 2147483647 w 628"/>
                <a:gd name="T93" fmla="*/ 2147483647 h 1516"/>
                <a:gd name="T94" fmla="*/ 2147483647 w 628"/>
                <a:gd name="T95" fmla="*/ 2147483647 h 1516"/>
                <a:gd name="T96" fmla="*/ 2147483647 w 628"/>
                <a:gd name="T97" fmla="*/ 2147483647 h 1516"/>
                <a:gd name="T98" fmla="*/ 2147483647 w 628"/>
                <a:gd name="T99" fmla="*/ 2147483647 h 1516"/>
                <a:gd name="T100" fmla="*/ 2147483647 w 628"/>
                <a:gd name="T101" fmla="*/ 2147483647 h 1516"/>
                <a:gd name="T102" fmla="*/ 2147483647 w 628"/>
                <a:gd name="T103" fmla="*/ 2147483647 h 1516"/>
                <a:gd name="T104" fmla="*/ 2147483647 w 628"/>
                <a:gd name="T105" fmla="*/ 2147483647 h 1516"/>
                <a:gd name="T106" fmla="*/ 2147483647 w 628"/>
                <a:gd name="T107" fmla="*/ 2147483647 h 1516"/>
                <a:gd name="T108" fmla="*/ 2147483647 w 628"/>
                <a:gd name="T109" fmla="*/ 2147483647 h 1516"/>
                <a:gd name="T110" fmla="*/ 2147483647 w 628"/>
                <a:gd name="T111" fmla="*/ 2147483647 h 1516"/>
                <a:gd name="T112" fmla="*/ 2147483647 w 628"/>
                <a:gd name="T113" fmla="*/ 2147483647 h 1516"/>
                <a:gd name="T114" fmla="*/ 2147483647 w 628"/>
                <a:gd name="T115" fmla="*/ 2147483647 h 1516"/>
                <a:gd name="T116" fmla="*/ 2147483647 w 628"/>
                <a:gd name="T117" fmla="*/ 2147483647 h 1516"/>
                <a:gd name="T118" fmla="*/ 2147483647 w 628"/>
                <a:gd name="T119" fmla="*/ 2147483647 h 1516"/>
                <a:gd name="T120" fmla="*/ 2147483647 w 628"/>
                <a:gd name="T121" fmla="*/ 2147483647 h 1516"/>
                <a:gd name="T122" fmla="*/ 2147483647 w 628"/>
                <a:gd name="T123" fmla="*/ 2147483647 h 1516"/>
                <a:gd name="T124" fmla="*/ 2147483647 w 628"/>
                <a:gd name="T125" fmla="*/ 2147483647 h 151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628"/>
                <a:gd name="T190" fmla="*/ 0 h 1516"/>
                <a:gd name="T191" fmla="*/ 628 w 628"/>
                <a:gd name="T192" fmla="*/ 1516 h 151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628" h="1516">
                  <a:moveTo>
                    <a:pt x="264" y="22"/>
                  </a:moveTo>
                  <a:lnTo>
                    <a:pt x="264" y="22"/>
                  </a:lnTo>
                  <a:lnTo>
                    <a:pt x="244" y="28"/>
                  </a:lnTo>
                  <a:lnTo>
                    <a:pt x="234" y="32"/>
                  </a:lnTo>
                  <a:lnTo>
                    <a:pt x="226" y="36"/>
                  </a:lnTo>
                  <a:lnTo>
                    <a:pt x="214" y="44"/>
                  </a:lnTo>
                  <a:lnTo>
                    <a:pt x="194" y="52"/>
                  </a:lnTo>
                  <a:lnTo>
                    <a:pt x="146" y="72"/>
                  </a:lnTo>
                  <a:lnTo>
                    <a:pt x="98" y="92"/>
                  </a:lnTo>
                  <a:lnTo>
                    <a:pt x="78" y="102"/>
                  </a:lnTo>
                  <a:lnTo>
                    <a:pt x="66" y="110"/>
                  </a:lnTo>
                  <a:lnTo>
                    <a:pt x="60" y="116"/>
                  </a:lnTo>
                  <a:lnTo>
                    <a:pt x="56" y="124"/>
                  </a:lnTo>
                  <a:lnTo>
                    <a:pt x="52" y="134"/>
                  </a:lnTo>
                  <a:lnTo>
                    <a:pt x="50" y="144"/>
                  </a:lnTo>
                  <a:lnTo>
                    <a:pt x="48" y="168"/>
                  </a:lnTo>
                  <a:lnTo>
                    <a:pt x="44" y="194"/>
                  </a:lnTo>
                  <a:lnTo>
                    <a:pt x="32" y="330"/>
                  </a:lnTo>
                  <a:lnTo>
                    <a:pt x="24" y="394"/>
                  </a:lnTo>
                  <a:lnTo>
                    <a:pt x="18" y="446"/>
                  </a:lnTo>
                  <a:lnTo>
                    <a:pt x="14" y="502"/>
                  </a:lnTo>
                  <a:lnTo>
                    <a:pt x="6" y="620"/>
                  </a:lnTo>
                  <a:lnTo>
                    <a:pt x="0" y="690"/>
                  </a:lnTo>
                  <a:lnTo>
                    <a:pt x="2" y="694"/>
                  </a:lnTo>
                  <a:lnTo>
                    <a:pt x="2" y="698"/>
                  </a:lnTo>
                  <a:lnTo>
                    <a:pt x="8" y="704"/>
                  </a:lnTo>
                  <a:lnTo>
                    <a:pt x="14" y="708"/>
                  </a:lnTo>
                  <a:lnTo>
                    <a:pt x="16" y="710"/>
                  </a:lnTo>
                  <a:lnTo>
                    <a:pt x="14" y="732"/>
                  </a:lnTo>
                  <a:lnTo>
                    <a:pt x="12" y="762"/>
                  </a:lnTo>
                  <a:lnTo>
                    <a:pt x="14" y="792"/>
                  </a:lnTo>
                  <a:lnTo>
                    <a:pt x="16" y="806"/>
                  </a:lnTo>
                  <a:lnTo>
                    <a:pt x="18" y="812"/>
                  </a:lnTo>
                  <a:lnTo>
                    <a:pt x="20" y="816"/>
                  </a:lnTo>
                  <a:lnTo>
                    <a:pt x="26" y="822"/>
                  </a:lnTo>
                  <a:lnTo>
                    <a:pt x="28" y="826"/>
                  </a:lnTo>
                  <a:lnTo>
                    <a:pt x="30" y="824"/>
                  </a:lnTo>
                  <a:lnTo>
                    <a:pt x="32" y="822"/>
                  </a:lnTo>
                  <a:lnTo>
                    <a:pt x="30" y="802"/>
                  </a:lnTo>
                  <a:lnTo>
                    <a:pt x="34" y="810"/>
                  </a:lnTo>
                  <a:lnTo>
                    <a:pt x="46" y="820"/>
                  </a:lnTo>
                  <a:lnTo>
                    <a:pt x="58" y="832"/>
                  </a:lnTo>
                  <a:lnTo>
                    <a:pt x="66" y="838"/>
                  </a:lnTo>
                  <a:lnTo>
                    <a:pt x="72" y="838"/>
                  </a:lnTo>
                  <a:lnTo>
                    <a:pt x="74" y="834"/>
                  </a:lnTo>
                  <a:lnTo>
                    <a:pt x="74" y="830"/>
                  </a:lnTo>
                  <a:lnTo>
                    <a:pt x="80" y="830"/>
                  </a:lnTo>
                  <a:lnTo>
                    <a:pt x="86" y="830"/>
                  </a:lnTo>
                  <a:lnTo>
                    <a:pt x="88" y="828"/>
                  </a:lnTo>
                  <a:lnTo>
                    <a:pt x="90" y="826"/>
                  </a:lnTo>
                  <a:lnTo>
                    <a:pt x="88" y="822"/>
                  </a:lnTo>
                  <a:lnTo>
                    <a:pt x="78" y="812"/>
                  </a:lnTo>
                  <a:lnTo>
                    <a:pt x="70" y="804"/>
                  </a:lnTo>
                  <a:lnTo>
                    <a:pt x="62" y="794"/>
                  </a:lnTo>
                  <a:lnTo>
                    <a:pt x="56" y="784"/>
                  </a:lnTo>
                  <a:lnTo>
                    <a:pt x="54" y="774"/>
                  </a:lnTo>
                  <a:lnTo>
                    <a:pt x="54" y="766"/>
                  </a:lnTo>
                  <a:lnTo>
                    <a:pt x="56" y="760"/>
                  </a:lnTo>
                  <a:lnTo>
                    <a:pt x="58" y="758"/>
                  </a:lnTo>
                  <a:lnTo>
                    <a:pt x="62" y="758"/>
                  </a:lnTo>
                  <a:lnTo>
                    <a:pt x="66" y="760"/>
                  </a:lnTo>
                  <a:lnTo>
                    <a:pt x="68" y="768"/>
                  </a:lnTo>
                  <a:lnTo>
                    <a:pt x="70" y="786"/>
                  </a:lnTo>
                  <a:lnTo>
                    <a:pt x="70" y="790"/>
                  </a:lnTo>
                  <a:lnTo>
                    <a:pt x="72" y="794"/>
                  </a:lnTo>
                  <a:lnTo>
                    <a:pt x="78" y="798"/>
                  </a:lnTo>
                  <a:lnTo>
                    <a:pt x="84" y="798"/>
                  </a:lnTo>
                  <a:lnTo>
                    <a:pt x="88" y="798"/>
                  </a:lnTo>
                  <a:lnTo>
                    <a:pt x="86" y="744"/>
                  </a:lnTo>
                  <a:lnTo>
                    <a:pt x="84" y="720"/>
                  </a:lnTo>
                  <a:lnTo>
                    <a:pt x="84" y="708"/>
                  </a:lnTo>
                  <a:lnTo>
                    <a:pt x="84" y="672"/>
                  </a:lnTo>
                  <a:lnTo>
                    <a:pt x="82" y="650"/>
                  </a:lnTo>
                  <a:lnTo>
                    <a:pt x="82" y="646"/>
                  </a:lnTo>
                  <a:lnTo>
                    <a:pt x="80" y="654"/>
                  </a:lnTo>
                  <a:lnTo>
                    <a:pt x="78" y="674"/>
                  </a:lnTo>
                  <a:lnTo>
                    <a:pt x="80" y="682"/>
                  </a:lnTo>
                  <a:lnTo>
                    <a:pt x="82" y="692"/>
                  </a:lnTo>
                  <a:lnTo>
                    <a:pt x="90" y="730"/>
                  </a:lnTo>
                  <a:lnTo>
                    <a:pt x="96" y="770"/>
                  </a:lnTo>
                  <a:lnTo>
                    <a:pt x="106" y="844"/>
                  </a:lnTo>
                  <a:lnTo>
                    <a:pt x="112" y="924"/>
                  </a:lnTo>
                  <a:lnTo>
                    <a:pt x="116" y="984"/>
                  </a:lnTo>
                  <a:lnTo>
                    <a:pt x="118" y="1054"/>
                  </a:lnTo>
                  <a:lnTo>
                    <a:pt x="122" y="1156"/>
                  </a:lnTo>
                  <a:lnTo>
                    <a:pt x="128" y="1308"/>
                  </a:lnTo>
                  <a:lnTo>
                    <a:pt x="126" y="1320"/>
                  </a:lnTo>
                  <a:lnTo>
                    <a:pt x="124" y="1332"/>
                  </a:lnTo>
                  <a:lnTo>
                    <a:pt x="118" y="1362"/>
                  </a:lnTo>
                  <a:lnTo>
                    <a:pt x="116" y="1376"/>
                  </a:lnTo>
                  <a:lnTo>
                    <a:pt x="114" y="1390"/>
                  </a:lnTo>
                  <a:lnTo>
                    <a:pt x="114" y="1402"/>
                  </a:lnTo>
                  <a:lnTo>
                    <a:pt x="118" y="1410"/>
                  </a:lnTo>
                  <a:lnTo>
                    <a:pt x="124" y="1424"/>
                  </a:lnTo>
                  <a:lnTo>
                    <a:pt x="128" y="1432"/>
                  </a:lnTo>
                  <a:lnTo>
                    <a:pt x="126" y="1440"/>
                  </a:lnTo>
                  <a:lnTo>
                    <a:pt x="120" y="1446"/>
                  </a:lnTo>
                  <a:lnTo>
                    <a:pt x="108" y="1458"/>
                  </a:lnTo>
                  <a:lnTo>
                    <a:pt x="102" y="1468"/>
                  </a:lnTo>
                  <a:lnTo>
                    <a:pt x="100" y="1476"/>
                  </a:lnTo>
                  <a:lnTo>
                    <a:pt x="98" y="1486"/>
                  </a:lnTo>
                  <a:lnTo>
                    <a:pt x="100" y="1490"/>
                  </a:lnTo>
                  <a:lnTo>
                    <a:pt x="102" y="1496"/>
                  </a:lnTo>
                  <a:lnTo>
                    <a:pt x="106" y="1500"/>
                  </a:lnTo>
                  <a:lnTo>
                    <a:pt x="112" y="1502"/>
                  </a:lnTo>
                  <a:lnTo>
                    <a:pt x="120" y="1506"/>
                  </a:lnTo>
                  <a:lnTo>
                    <a:pt x="130" y="1508"/>
                  </a:lnTo>
                  <a:lnTo>
                    <a:pt x="148" y="1510"/>
                  </a:lnTo>
                  <a:lnTo>
                    <a:pt x="164" y="1508"/>
                  </a:lnTo>
                  <a:lnTo>
                    <a:pt x="178" y="1506"/>
                  </a:lnTo>
                  <a:lnTo>
                    <a:pt x="190" y="1502"/>
                  </a:lnTo>
                  <a:lnTo>
                    <a:pt x="198" y="1496"/>
                  </a:lnTo>
                  <a:lnTo>
                    <a:pt x="206" y="1490"/>
                  </a:lnTo>
                  <a:lnTo>
                    <a:pt x="216" y="1478"/>
                  </a:lnTo>
                  <a:lnTo>
                    <a:pt x="220" y="1474"/>
                  </a:lnTo>
                  <a:lnTo>
                    <a:pt x="220" y="1468"/>
                  </a:lnTo>
                  <a:lnTo>
                    <a:pt x="220" y="1454"/>
                  </a:lnTo>
                  <a:lnTo>
                    <a:pt x="218" y="1438"/>
                  </a:lnTo>
                  <a:lnTo>
                    <a:pt x="220" y="1428"/>
                  </a:lnTo>
                  <a:lnTo>
                    <a:pt x="224" y="1416"/>
                  </a:lnTo>
                  <a:lnTo>
                    <a:pt x="228" y="1406"/>
                  </a:lnTo>
                  <a:lnTo>
                    <a:pt x="230" y="1396"/>
                  </a:lnTo>
                  <a:lnTo>
                    <a:pt x="228" y="1388"/>
                  </a:lnTo>
                  <a:lnTo>
                    <a:pt x="228" y="1378"/>
                  </a:lnTo>
                  <a:lnTo>
                    <a:pt x="222" y="1362"/>
                  </a:lnTo>
                  <a:lnTo>
                    <a:pt x="214" y="1348"/>
                  </a:lnTo>
                  <a:lnTo>
                    <a:pt x="212" y="1338"/>
                  </a:lnTo>
                  <a:lnTo>
                    <a:pt x="212" y="1322"/>
                  </a:lnTo>
                  <a:lnTo>
                    <a:pt x="218" y="1284"/>
                  </a:lnTo>
                  <a:lnTo>
                    <a:pt x="224" y="1238"/>
                  </a:lnTo>
                  <a:lnTo>
                    <a:pt x="228" y="1194"/>
                  </a:lnTo>
                  <a:lnTo>
                    <a:pt x="232" y="1148"/>
                  </a:lnTo>
                  <a:lnTo>
                    <a:pt x="236" y="1092"/>
                  </a:lnTo>
                  <a:lnTo>
                    <a:pt x="242" y="1026"/>
                  </a:lnTo>
                  <a:lnTo>
                    <a:pt x="248" y="944"/>
                  </a:lnTo>
                  <a:lnTo>
                    <a:pt x="250" y="906"/>
                  </a:lnTo>
                  <a:lnTo>
                    <a:pt x="252" y="876"/>
                  </a:lnTo>
                  <a:lnTo>
                    <a:pt x="256" y="852"/>
                  </a:lnTo>
                  <a:lnTo>
                    <a:pt x="260" y="836"/>
                  </a:lnTo>
                  <a:lnTo>
                    <a:pt x="264" y="824"/>
                  </a:lnTo>
                  <a:lnTo>
                    <a:pt x="268" y="818"/>
                  </a:lnTo>
                  <a:lnTo>
                    <a:pt x="270" y="814"/>
                  </a:lnTo>
                  <a:lnTo>
                    <a:pt x="272" y="834"/>
                  </a:lnTo>
                  <a:lnTo>
                    <a:pt x="274" y="858"/>
                  </a:lnTo>
                  <a:lnTo>
                    <a:pt x="284" y="916"/>
                  </a:lnTo>
                  <a:lnTo>
                    <a:pt x="292" y="972"/>
                  </a:lnTo>
                  <a:lnTo>
                    <a:pt x="298" y="1016"/>
                  </a:lnTo>
                  <a:lnTo>
                    <a:pt x="302" y="1050"/>
                  </a:lnTo>
                  <a:lnTo>
                    <a:pt x="308" y="1080"/>
                  </a:lnTo>
                  <a:lnTo>
                    <a:pt x="314" y="1112"/>
                  </a:lnTo>
                  <a:lnTo>
                    <a:pt x="318" y="1144"/>
                  </a:lnTo>
                  <a:lnTo>
                    <a:pt x="322" y="1180"/>
                  </a:lnTo>
                  <a:lnTo>
                    <a:pt x="324" y="1218"/>
                  </a:lnTo>
                  <a:lnTo>
                    <a:pt x="324" y="1236"/>
                  </a:lnTo>
                  <a:lnTo>
                    <a:pt x="322" y="1252"/>
                  </a:lnTo>
                  <a:lnTo>
                    <a:pt x="320" y="1268"/>
                  </a:lnTo>
                  <a:lnTo>
                    <a:pt x="314" y="1282"/>
                  </a:lnTo>
                  <a:lnTo>
                    <a:pt x="308" y="1300"/>
                  </a:lnTo>
                  <a:lnTo>
                    <a:pt x="308" y="1314"/>
                  </a:lnTo>
                  <a:lnTo>
                    <a:pt x="310" y="1326"/>
                  </a:lnTo>
                  <a:lnTo>
                    <a:pt x="312" y="1342"/>
                  </a:lnTo>
                  <a:lnTo>
                    <a:pt x="308" y="1360"/>
                  </a:lnTo>
                  <a:lnTo>
                    <a:pt x="304" y="1378"/>
                  </a:lnTo>
                  <a:lnTo>
                    <a:pt x="298" y="1394"/>
                  </a:lnTo>
                  <a:lnTo>
                    <a:pt x="296" y="1408"/>
                  </a:lnTo>
                  <a:lnTo>
                    <a:pt x="296" y="1412"/>
                  </a:lnTo>
                  <a:lnTo>
                    <a:pt x="298" y="1418"/>
                  </a:lnTo>
                  <a:lnTo>
                    <a:pt x="306" y="1428"/>
                  </a:lnTo>
                  <a:lnTo>
                    <a:pt x="314" y="1438"/>
                  </a:lnTo>
                  <a:lnTo>
                    <a:pt x="314" y="1442"/>
                  </a:lnTo>
                  <a:lnTo>
                    <a:pt x="312" y="1446"/>
                  </a:lnTo>
                  <a:lnTo>
                    <a:pt x="304" y="1454"/>
                  </a:lnTo>
                  <a:lnTo>
                    <a:pt x="300" y="1464"/>
                  </a:lnTo>
                  <a:lnTo>
                    <a:pt x="296" y="1474"/>
                  </a:lnTo>
                  <a:lnTo>
                    <a:pt x="296" y="1486"/>
                  </a:lnTo>
                  <a:lnTo>
                    <a:pt x="296" y="1498"/>
                  </a:lnTo>
                  <a:lnTo>
                    <a:pt x="298" y="1502"/>
                  </a:lnTo>
                  <a:lnTo>
                    <a:pt x="302" y="1506"/>
                  </a:lnTo>
                  <a:lnTo>
                    <a:pt x="308" y="1510"/>
                  </a:lnTo>
                  <a:lnTo>
                    <a:pt x="318" y="1514"/>
                  </a:lnTo>
                  <a:lnTo>
                    <a:pt x="330" y="1514"/>
                  </a:lnTo>
                  <a:lnTo>
                    <a:pt x="346" y="1516"/>
                  </a:lnTo>
                  <a:lnTo>
                    <a:pt x="362" y="1514"/>
                  </a:lnTo>
                  <a:lnTo>
                    <a:pt x="376" y="1510"/>
                  </a:lnTo>
                  <a:lnTo>
                    <a:pt x="384" y="1506"/>
                  </a:lnTo>
                  <a:lnTo>
                    <a:pt x="392" y="1500"/>
                  </a:lnTo>
                  <a:lnTo>
                    <a:pt x="398" y="1494"/>
                  </a:lnTo>
                  <a:lnTo>
                    <a:pt x="400" y="1486"/>
                  </a:lnTo>
                  <a:lnTo>
                    <a:pt x="402" y="1474"/>
                  </a:lnTo>
                  <a:lnTo>
                    <a:pt x="400" y="1454"/>
                  </a:lnTo>
                  <a:lnTo>
                    <a:pt x="400" y="1444"/>
                  </a:lnTo>
                  <a:lnTo>
                    <a:pt x="402" y="1438"/>
                  </a:lnTo>
                  <a:lnTo>
                    <a:pt x="406" y="1432"/>
                  </a:lnTo>
                  <a:lnTo>
                    <a:pt x="412" y="1420"/>
                  </a:lnTo>
                  <a:lnTo>
                    <a:pt x="416" y="1406"/>
                  </a:lnTo>
                  <a:lnTo>
                    <a:pt x="416" y="1390"/>
                  </a:lnTo>
                  <a:lnTo>
                    <a:pt x="416" y="1372"/>
                  </a:lnTo>
                  <a:lnTo>
                    <a:pt x="416" y="1364"/>
                  </a:lnTo>
                  <a:lnTo>
                    <a:pt x="418" y="1358"/>
                  </a:lnTo>
                  <a:lnTo>
                    <a:pt x="422" y="1346"/>
                  </a:lnTo>
                  <a:lnTo>
                    <a:pt x="426" y="1326"/>
                  </a:lnTo>
                  <a:lnTo>
                    <a:pt x="430" y="1308"/>
                  </a:lnTo>
                  <a:lnTo>
                    <a:pt x="432" y="1286"/>
                  </a:lnTo>
                  <a:lnTo>
                    <a:pt x="432" y="1224"/>
                  </a:lnTo>
                  <a:lnTo>
                    <a:pt x="430" y="1160"/>
                  </a:lnTo>
                  <a:lnTo>
                    <a:pt x="478" y="1150"/>
                  </a:lnTo>
                  <a:lnTo>
                    <a:pt x="538" y="1134"/>
                  </a:lnTo>
                  <a:lnTo>
                    <a:pt x="614" y="1112"/>
                  </a:lnTo>
                  <a:lnTo>
                    <a:pt x="618" y="1110"/>
                  </a:lnTo>
                  <a:lnTo>
                    <a:pt x="622" y="1108"/>
                  </a:lnTo>
                  <a:lnTo>
                    <a:pt x="626" y="1102"/>
                  </a:lnTo>
                  <a:lnTo>
                    <a:pt x="628" y="1094"/>
                  </a:lnTo>
                  <a:lnTo>
                    <a:pt x="628" y="1044"/>
                  </a:lnTo>
                  <a:lnTo>
                    <a:pt x="626" y="946"/>
                  </a:lnTo>
                  <a:lnTo>
                    <a:pt x="620" y="802"/>
                  </a:lnTo>
                  <a:lnTo>
                    <a:pt x="618" y="800"/>
                  </a:lnTo>
                  <a:lnTo>
                    <a:pt x="614" y="796"/>
                  </a:lnTo>
                  <a:lnTo>
                    <a:pt x="604" y="792"/>
                  </a:lnTo>
                  <a:lnTo>
                    <a:pt x="592" y="790"/>
                  </a:lnTo>
                  <a:lnTo>
                    <a:pt x="582" y="790"/>
                  </a:lnTo>
                  <a:lnTo>
                    <a:pt x="538" y="792"/>
                  </a:lnTo>
                  <a:lnTo>
                    <a:pt x="536" y="780"/>
                  </a:lnTo>
                  <a:lnTo>
                    <a:pt x="532" y="768"/>
                  </a:lnTo>
                  <a:lnTo>
                    <a:pt x="542" y="760"/>
                  </a:lnTo>
                  <a:lnTo>
                    <a:pt x="544" y="754"/>
                  </a:lnTo>
                  <a:lnTo>
                    <a:pt x="546" y="746"/>
                  </a:lnTo>
                  <a:lnTo>
                    <a:pt x="548" y="724"/>
                  </a:lnTo>
                  <a:lnTo>
                    <a:pt x="548" y="696"/>
                  </a:lnTo>
                  <a:lnTo>
                    <a:pt x="550" y="684"/>
                  </a:lnTo>
                  <a:lnTo>
                    <a:pt x="552" y="672"/>
                  </a:lnTo>
                  <a:lnTo>
                    <a:pt x="552" y="656"/>
                  </a:lnTo>
                  <a:lnTo>
                    <a:pt x="552" y="592"/>
                  </a:lnTo>
                  <a:lnTo>
                    <a:pt x="550" y="498"/>
                  </a:lnTo>
                  <a:lnTo>
                    <a:pt x="544" y="398"/>
                  </a:lnTo>
                  <a:lnTo>
                    <a:pt x="540" y="352"/>
                  </a:lnTo>
                  <a:lnTo>
                    <a:pt x="536" y="312"/>
                  </a:lnTo>
                  <a:lnTo>
                    <a:pt x="528" y="248"/>
                  </a:lnTo>
                  <a:lnTo>
                    <a:pt x="524" y="198"/>
                  </a:lnTo>
                  <a:lnTo>
                    <a:pt x="520" y="138"/>
                  </a:lnTo>
                  <a:lnTo>
                    <a:pt x="518" y="126"/>
                  </a:lnTo>
                  <a:lnTo>
                    <a:pt x="512" y="114"/>
                  </a:lnTo>
                  <a:lnTo>
                    <a:pt x="504" y="106"/>
                  </a:lnTo>
                  <a:lnTo>
                    <a:pt x="492" y="96"/>
                  </a:lnTo>
                  <a:lnTo>
                    <a:pt x="480" y="90"/>
                  </a:lnTo>
                  <a:lnTo>
                    <a:pt x="466" y="82"/>
                  </a:lnTo>
                  <a:lnTo>
                    <a:pt x="434" y="72"/>
                  </a:lnTo>
                  <a:lnTo>
                    <a:pt x="404" y="62"/>
                  </a:lnTo>
                  <a:lnTo>
                    <a:pt x="376" y="48"/>
                  </a:lnTo>
                  <a:lnTo>
                    <a:pt x="346" y="32"/>
                  </a:lnTo>
                  <a:lnTo>
                    <a:pt x="330" y="12"/>
                  </a:lnTo>
                  <a:lnTo>
                    <a:pt x="328" y="6"/>
                  </a:lnTo>
                  <a:lnTo>
                    <a:pt x="328" y="0"/>
                  </a:lnTo>
                  <a:lnTo>
                    <a:pt x="264" y="22"/>
                  </a:lnTo>
                  <a:close/>
                </a:path>
              </a:pathLst>
            </a:custGeom>
            <a:solidFill>
              <a:srgbClr val="000000"/>
            </a:solidFill>
            <a:ln w="9525">
              <a:noFill/>
              <a:round/>
              <a:headEnd/>
              <a:tailEnd/>
            </a:ln>
          </p:spPr>
          <p:txBody>
            <a:bodyPr/>
            <a:lstStyle/>
            <a:p>
              <a:endParaRPr lang="ja-JP" altLang="en-US" sz="2300" dirty="0"/>
            </a:p>
          </p:txBody>
        </p:sp>
        <p:sp>
          <p:nvSpPr>
            <p:cNvPr id="909" name="Freeform 124"/>
            <p:cNvSpPr>
              <a:spLocks/>
            </p:cNvSpPr>
            <p:nvPr/>
          </p:nvSpPr>
          <p:spPr bwMode="auto">
            <a:xfrm>
              <a:off x="9818688" y="3819391"/>
              <a:ext cx="222250" cy="568325"/>
            </a:xfrm>
            <a:custGeom>
              <a:avLst/>
              <a:gdLst>
                <a:gd name="T0" fmla="*/ 2147483647 w 140"/>
                <a:gd name="T1" fmla="*/ 0 h 358"/>
                <a:gd name="T2" fmla="*/ 2147483647 w 140"/>
                <a:gd name="T3" fmla="*/ 0 h 358"/>
                <a:gd name="T4" fmla="*/ 2147483647 w 140"/>
                <a:gd name="T5" fmla="*/ 2147483647 h 358"/>
                <a:gd name="T6" fmla="*/ 2147483647 w 140"/>
                <a:gd name="T7" fmla="*/ 2147483647 h 358"/>
                <a:gd name="T8" fmla="*/ 2147483647 w 140"/>
                <a:gd name="T9" fmla="*/ 2147483647 h 358"/>
                <a:gd name="T10" fmla="*/ 2147483647 w 140"/>
                <a:gd name="T11" fmla="*/ 2147483647 h 358"/>
                <a:gd name="T12" fmla="*/ 2147483647 w 140"/>
                <a:gd name="T13" fmla="*/ 2147483647 h 358"/>
                <a:gd name="T14" fmla="*/ 2147483647 w 140"/>
                <a:gd name="T15" fmla="*/ 2147483647 h 358"/>
                <a:gd name="T16" fmla="*/ 2147483647 w 140"/>
                <a:gd name="T17" fmla="*/ 2147483647 h 358"/>
                <a:gd name="T18" fmla="*/ 2147483647 w 140"/>
                <a:gd name="T19" fmla="*/ 2147483647 h 358"/>
                <a:gd name="T20" fmla="*/ 2147483647 w 140"/>
                <a:gd name="T21" fmla="*/ 2147483647 h 358"/>
                <a:gd name="T22" fmla="*/ 2147483647 w 140"/>
                <a:gd name="T23" fmla="*/ 2147483647 h 358"/>
                <a:gd name="T24" fmla="*/ 2147483647 w 140"/>
                <a:gd name="T25" fmla="*/ 2147483647 h 358"/>
                <a:gd name="T26" fmla="*/ 2147483647 w 140"/>
                <a:gd name="T27" fmla="*/ 2147483647 h 358"/>
                <a:gd name="T28" fmla="*/ 2147483647 w 140"/>
                <a:gd name="T29" fmla="*/ 2147483647 h 358"/>
                <a:gd name="T30" fmla="*/ 2147483647 w 140"/>
                <a:gd name="T31" fmla="*/ 2147483647 h 358"/>
                <a:gd name="T32" fmla="*/ 2147483647 w 140"/>
                <a:gd name="T33" fmla="*/ 2147483647 h 358"/>
                <a:gd name="T34" fmla="*/ 2147483647 w 140"/>
                <a:gd name="T35" fmla="*/ 2147483647 h 358"/>
                <a:gd name="T36" fmla="*/ 2147483647 w 140"/>
                <a:gd name="T37" fmla="*/ 2147483647 h 358"/>
                <a:gd name="T38" fmla="*/ 2147483647 w 140"/>
                <a:gd name="T39" fmla="*/ 2147483647 h 358"/>
                <a:gd name="T40" fmla="*/ 0 w 140"/>
                <a:gd name="T41" fmla="*/ 2147483647 h 358"/>
                <a:gd name="T42" fmla="*/ 0 w 140"/>
                <a:gd name="T43" fmla="*/ 2147483647 h 358"/>
                <a:gd name="T44" fmla="*/ 2147483647 w 140"/>
                <a:gd name="T45" fmla="*/ 2147483647 h 358"/>
                <a:gd name="T46" fmla="*/ 2147483647 w 140"/>
                <a:gd name="T47" fmla="*/ 2147483647 h 358"/>
                <a:gd name="T48" fmla="*/ 2147483647 w 140"/>
                <a:gd name="T49" fmla="*/ 2147483647 h 358"/>
                <a:gd name="T50" fmla="*/ 2147483647 w 140"/>
                <a:gd name="T51" fmla="*/ 2147483647 h 358"/>
                <a:gd name="T52" fmla="*/ 2147483647 w 140"/>
                <a:gd name="T53" fmla="*/ 2147483647 h 358"/>
                <a:gd name="T54" fmla="*/ 2147483647 w 140"/>
                <a:gd name="T55" fmla="*/ 2147483647 h 358"/>
                <a:gd name="T56" fmla="*/ 2147483647 w 140"/>
                <a:gd name="T57" fmla="*/ 2147483647 h 358"/>
                <a:gd name="T58" fmla="*/ 2147483647 w 140"/>
                <a:gd name="T59" fmla="*/ 2147483647 h 358"/>
                <a:gd name="T60" fmla="*/ 2147483647 w 140"/>
                <a:gd name="T61" fmla="*/ 2147483647 h 358"/>
                <a:gd name="T62" fmla="*/ 2147483647 w 140"/>
                <a:gd name="T63" fmla="*/ 2147483647 h 358"/>
                <a:gd name="T64" fmla="*/ 2147483647 w 140"/>
                <a:gd name="T65" fmla="*/ 2147483647 h 358"/>
                <a:gd name="T66" fmla="*/ 2147483647 w 140"/>
                <a:gd name="T67" fmla="*/ 2147483647 h 358"/>
                <a:gd name="T68" fmla="*/ 2147483647 w 140"/>
                <a:gd name="T69" fmla="*/ 2147483647 h 358"/>
                <a:gd name="T70" fmla="*/ 2147483647 w 140"/>
                <a:gd name="T71" fmla="*/ 2147483647 h 358"/>
                <a:gd name="T72" fmla="*/ 2147483647 w 140"/>
                <a:gd name="T73" fmla="*/ 2147483647 h 358"/>
                <a:gd name="T74" fmla="*/ 2147483647 w 140"/>
                <a:gd name="T75" fmla="*/ 0 h 358"/>
                <a:gd name="T76" fmla="*/ 2147483647 w 140"/>
                <a:gd name="T77" fmla="*/ 0 h 358"/>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40"/>
                <a:gd name="T118" fmla="*/ 0 h 358"/>
                <a:gd name="T119" fmla="*/ 140 w 140"/>
                <a:gd name="T120" fmla="*/ 358 h 358"/>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40" h="358">
                  <a:moveTo>
                    <a:pt x="124" y="0"/>
                  </a:moveTo>
                  <a:lnTo>
                    <a:pt x="124" y="0"/>
                  </a:lnTo>
                  <a:lnTo>
                    <a:pt x="116" y="8"/>
                  </a:lnTo>
                  <a:lnTo>
                    <a:pt x="96" y="26"/>
                  </a:lnTo>
                  <a:lnTo>
                    <a:pt x="82" y="36"/>
                  </a:lnTo>
                  <a:lnTo>
                    <a:pt x="70" y="44"/>
                  </a:lnTo>
                  <a:lnTo>
                    <a:pt x="56" y="50"/>
                  </a:lnTo>
                  <a:lnTo>
                    <a:pt x="46" y="54"/>
                  </a:lnTo>
                  <a:lnTo>
                    <a:pt x="40" y="52"/>
                  </a:lnTo>
                  <a:lnTo>
                    <a:pt x="36" y="50"/>
                  </a:lnTo>
                  <a:lnTo>
                    <a:pt x="34" y="46"/>
                  </a:lnTo>
                  <a:lnTo>
                    <a:pt x="34" y="40"/>
                  </a:lnTo>
                  <a:lnTo>
                    <a:pt x="34" y="28"/>
                  </a:lnTo>
                  <a:lnTo>
                    <a:pt x="34" y="16"/>
                  </a:lnTo>
                  <a:lnTo>
                    <a:pt x="22" y="24"/>
                  </a:lnTo>
                  <a:lnTo>
                    <a:pt x="12" y="34"/>
                  </a:lnTo>
                  <a:lnTo>
                    <a:pt x="2" y="46"/>
                  </a:lnTo>
                  <a:lnTo>
                    <a:pt x="0" y="58"/>
                  </a:lnTo>
                  <a:lnTo>
                    <a:pt x="0" y="84"/>
                  </a:lnTo>
                  <a:lnTo>
                    <a:pt x="2" y="164"/>
                  </a:lnTo>
                  <a:lnTo>
                    <a:pt x="8" y="262"/>
                  </a:lnTo>
                  <a:lnTo>
                    <a:pt x="18" y="358"/>
                  </a:lnTo>
                  <a:lnTo>
                    <a:pt x="38" y="300"/>
                  </a:lnTo>
                  <a:lnTo>
                    <a:pt x="54" y="246"/>
                  </a:lnTo>
                  <a:lnTo>
                    <a:pt x="82" y="154"/>
                  </a:lnTo>
                  <a:lnTo>
                    <a:pt x="96" y="116"/>
                  </a:lnTo>
                  <a:lnTo>
                    <a:pt x="110" y="82"/>
                  </a:lnTo>
                  <a:lnTo>
                    <a:pt x="124" y="54"/>
                  </a:lnTo>
                  <a:lnTo>
                    <a:pt x="132" y="40"/>
                  </a:lnTo>
                  <a:lnTo>
                    <a:pt x="140" y="30"/>
                  </a:lnTo>
                  <a:lnTo>
                    <a:pt x="132" y="18"/>
                  </a:lnTo>
                  <a:lnTo>
                    <a:pt x="126" y="8"/>
                  </a:lnTo>
                  <a:lnTo>
                    <a:pt x="124" y="0"/>
                  </a:lnTo>
                  <a:close/>
                </a:path>
              </a:pathLst>
            </a:custGeom>
            <a:solidFill>
              <a:srgbClr val="FFFFFF"/>
            </a:solidFill>
            <a:ln w="9525">
              <a:noFill/>
              <a:round/>
              <a:headEnd/>
              <a:tailEnd/>
            </a:ln>
          </p:spPr>
          <p:txBody>
            <a:bodyPr/>
            <a:lstStyle/>
            <a:p>
              <a:endParaRPr lang="ja-JP" altLang="en-US" sz="2300" dirty="0"/>
            </a:p>
          </p:txBody>
        </p:sp>
        <p:sp>
          <p:nvSpPr>
            <p:cNvPr id="910" name="Freeform 125"/>
            <p:cNvSpPr>
              <a:spLocks/>
            </p:cNvSpPr>
            <p:nvPr/>
          </p:nvSpPr>
          <p:spPr bwMode="auto">
            <a:xfrm>
              <a:off x="9736138" y="3466966"/>
              <a:ext cx="346075" cy="444500"/>
            </a:xfrm>
            <a:custGeom>
              <a:avLst/>
              <a:gdLst>
                <a:gd name="T0" fmla="*/ 2147483647 w 218"/>
                <a:gd name="T1" fmla="*/ 2147483647 h 280"/>
                <a:gd name="T2" fmla="*/ 2147483647 w 218"/>
                <a:gd name="T3" fmla="*/ 2147483647 h 280"/>
                <a:gd name="T4" fmla="*/ 2147483647 w 218"/>
                <a:gd name="T5" fmla="*/ 2147483647 h 280"/>
                <a:gd name="T6" fmla="*/ 2147483647 w 218"/>
                <a:gd name="T7" fmla="*/ 2147483647 h 280"/>
                <a:gd name="T8" fmla="*/ 2147483647 w 218"/>
                <a:gd name="T9" fmla="*/ 2147483647 h 280"/>
                <a:gd name="T10" fmla="*/ 2147483647 w 218"/>
                <a:gd name="T11" fmla="*/ 2147483647 h 280"/>
                <a:gd name="T12" fmla="*/ 2147483647 w 218"/>
                <a:gd name="T13" fmla="*/ 2147483647 h 280"/>
                <a:gd name="T14" fmla="*/ 2147483647 w 218"/>
                <a:gd name="T15" fmla="*/ 2147483647 h 280"/>
                <a:gd name="T16" fmla="*/ 2147483647 w 218"/>
                <a:gd name="T17" fmla="*/ 2147483647 h 280"/>
                <a:gd name="T18" fmla="*/ 2147483647 w 218"/>
                <a:gd name="T19" fmla="*/ 2147483647 h 280"/>
                <a:gd name="T20" fmla="*/ 2147483647 w 218"/>
                <a:gd name="T21" fmla="*/ 2147483647 h 280"/>
                <a:gd name="T22" fmla="*/ 2147483647 w 218"/>
                <a:gd name="T23" fmla="*/ 2147483647 h 280"/>
                <a:gd name="T24" fmla="*/ 2147483647 w 218"/>
                <a:gd name="T25" fmla="*/ 2147483647 h 280"/>
                <a:gd name="T26" fmla="*/ 2147483647 w 218"/>
                <a:gd name="T27" fmla="*/ 2147483647 h 280"/>
                <a:gd name="T28" fmla="*/ 2147483647 w 218"/>
                <a:gd name="T29" fmla="*/ 2147483647 h 280"/>
                <a:gd name="T30" fmla="*/ 2147483647 w 218"/>
                <a:gd name="T31" fmla="*/ 2147483647 h 280"/>
                <a:gd name="T32" fmla="*/ 2147483647 w 218"/>
                <a:gd name="T33" fmla="*/ 2147483647 h 280"/>
                <a:gd name="T34" fmla="*/ 2147483647 w 218"/>
                <a:gd name="T35" fmla="*/ 2147483647 h 280"/>
                <a:gd name="T36" fmla="*/ 2147483647 w 218"/>
                <a:gd name="T37" fmla="*/ 2147483647 h 280"/>
                <a:gd name="T38" fmla="*/ 2147483647 w 218"/>
                <a:gd name="T39" fmla="*/ 2147483647 h 280"/>
                <a:gd name="T40" fmla="*/ 2147483647 w 218"/>
                <a:gd name="T41" fmla="*/ 2147483647 h 280"/>
                <a:gd name="T42" fmla="*/ 2147483647 w 218"/>
                <a:gd name="T43" fmla="*/ 2147483647 h 280"/>
                <a:gd name="T44" fmla="*/ 2147483647 w 218"/>
                <a:gd name="T45" fmla="*/ 2147483647 h 280"/>
                <a:gd name="T46" fmla="*/ 2147483647 w 218"/>
                <a:gd name="T47" fmla="*/ 2147483647 h 280"/>
                <a:gd name="T48" fmla="*/ 2147483647 w 218"/>
                <a:gd name="T49" fmla="*/ 2147483647 h 280"/>
                <a:gd name="T50" fmla="*/ 2147483647 w 218"/>
                <a:gd name="T51" fmla="*/ 2147483647 h 280"/>
                <a:gd name="T52" fmla="*/ 2147483647 w 218"/>
                <a:gd name="T53" fmla="*/ 2147483647 h 280"/>
                <a:gd name="T54" fmla="*/ 2147483647 w 218"/>
                <a:gd name="T55" fmla="*/ 2147483647 h 280"/>
                <a:gd name="T56" fmla="*/ 2147483647 w 218"/>
                <a:gd name="T57" fmla="*/ 2147483647 h 280"/>
                <a:gd name="T58" fmla="*/ 2147483647 w 218"/>
                <a:gd name="T59" fmla="*/ 2147483647 h 280"/>
                <a:gd name="T60" fmla="*/ 2147483647 w 218"/>
                <a:gd name="T61" fmla="*/ 2147483647 h 280"/>
                <a:gd name="T62" fmla="*/ 2147483647 w 218"/>
                <a:gd name="T63" fmla="*/ 2147483647 h 280"/>
                <a:gd name="T64" fmla="*/ 2147483647 w 218"/>
                <a:gd name="T65" fmla="*/ 2147483647 h 280"/>
                <a:gd name="T66" fmla="*/ 2147483647 w 218"/>
                <a:gd name="T67" fmla="*/ 2147483647 h 280"/>
                <a:gd name="T68" fmla="*/ 2147483647 w 218"/>
                <a:gd name="T69" fmla="*/ 2147483647 h 280"/>
                <a:gd name="T70" fmla="*/ 0 w 218"/>
                <a:gd name="T71" fmla="*/ 2147483647 h 280"/>
                <a:gd name="T72" fmla="*/ 0 w 218"/>
                <a:gd name="T73" fmla="*/ 2147483647 h 280"/>
                <a:gd name="T74" fmla="*/ 2147483647 w 218"/>
                <a:gd name="T75" fmla="*/ 2147483647 h 280"/>
                <a:gd name="T76" fmla="*/ 2147483647 w 218"/>
                <a:gd name="T77" fmla="*/ 2147483647 h 280"/>
                <a:gd name="T78" fmla="*/ 2147483647 w 218"/>
                <a:gd name="T79" fmla="*/ 2147483647 h 280"/>
                <a:gd name="T80" fmla="*/ 2147483647 w 218"/>
                <a:gd name="T81" fmla="*/ 2147483647 h 280"/>
                <a:gd name="T82" fmla="*/ 2147483647 w 218"/>
                <a:gd name="T83" fmla="*/ 2147483647 h 280"/>
                <a:gd name="T84" fmla="*/ 2147483647 w 218"/>
                <a:gd name="T85" fmla="*/ 2147483647 h 280"/>
                <a:gd name="T86" fmla="*/ 2147483647 w 218"/>
                <a:gd name="T87" fmla="*/ 2147483647 h 280"/>
                <a:gd name="T88" fmla="*/ 2147483647 w 218"/>
                <a:gd name="T89" fmla="*/ 2147483647 h 280"/>
                <a:gd name="T90" fmla="*/ 2147483647 w 218"/>
                <a:gd name="T91" fmla="*/ 2147483647 h 280"/>
                <a:gd name="T92" fmla="*/ 2147483647 w 218"/>
                <a:gd name="T93" fmla="*/ 2147483647 h 280"/>
                <a:gd name="T94" fmla="*/ 2147483647 w 218"/>
                <a:gd name="T95" fmla="*/ 2147483647 h 280"/>
                <a:gd name="T96" fmla="*/ 2147483647 w 218"/>
                <a:gd name="T97" fmla="*/ 2147483647 h 280"/>
                <a:gd name="T98" fmla="*/ 2147483647 w 218"/>
                <a:gd name="T99" fmla="*/ 2147483647 h 280"/>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218"/>
                <a:gd name="T151" fmla="*/ 0 h 280"/>
                <a:gd name="T152" fmla="*/ 218 w 218"/>
                <a:gd name="T153" fmla="*/ 280 h 280"/>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218" h="280">
                  <a:moveTo>
                    <a:pt x="68" y="242"/>
                  </a:moveTo>
                  <a:lnTo>
                    <a:pt x="64" y="260"/>
                  </a:lnTo>
                  <a:lnTo>
                    <a:pt x="64" y="264"/>
                  </a:lnTo>
                  <a:lnTo>
                    <a:pt x="66" y="268"/>
                  </a:lnTo>
                  <a:lnTo>
                    <a:pt x="76" y="278"/>
                  </a:lnTo>
                  <a:lnTo>
                    <a:pt x="80" y="280"/>
                  </a:lnTo>
                  <a:lnTo>
                    <a:pt x="84" y="278"/>
                  </a:lnTo>
                  <a:lnTo>
                    <a:pt x="102" y="272"/>
                  </a:lnTo>
                  <a:lnTo>
                    <a:pt x="110" y="268"/>
                  </a:lnTo>
                  <a:lnTo>
                    <a:pt x="152" y="244"/>
                  </a:lnTo>
                  <a:lnTo>
                    <a:pt x="160" y="240"/>
                  </a:lnTo>
                  <a:lnTo>
                    <a:pt x="172" y="234"/>
                  </a:lnTo>
                  <a:lnTo>
                    <a:pt x="176" y="228"/>
                  </a:lnTo>
                  <a:lnTo>
                    <a:pt x="178" y="220"/>
                  </a:lnTo>
                  <a:lnTo>
                    <a:pt x="178" y="198"/>
                  </a:lnTo>
                  <a:lnTo>
                    <a:pt x="180" y="188"/>
                  </a:lnTo>
                  <a:lnTo>
                    <a:pt x="182" y="180"/>
                  </a:lnTo>
                  <a:lnTo>
                    <a:pt x="186" y="170"/>
                  </a:lnTo>
                  <a:lnTo>
                    <a:pt x="194" y="160"/>
                  </a:lnTo>
                  <a:lnTo>
                    <a:pt x="202" y="148"/>
                  </a:lnTo>
                  <a:lnTo>
                    <a:pt x="210" y="134"/>
                  </a:lnTo>
                  <a:lnTo>
                    <a:pt x="214" y="114"/>
                  </a:lnTo>
                  <a:lnTo>
                    <a:pt x="218" y="94"/>
                  </a:lnTo>
                  <a:lnTo>
                    <a:pt x="218" y="82"/>
                  </a:lnTo>
                  <a:lnTo>
                    <a:pt x="216" y="72"/>
                  </a:lnTo>
                  <a:lnTo>
                    <a:pt x="212" y="60"/>
                  </a:lnTo>
                  <a:lnTo>
                    <a:pt x="206" y="48"/>
                  </a:lnTo>
                  <a:lnTo>
                    <a:pt x="202" y="40"/>
                  </a:lnTo>
                  <a:lnTo>
                    <a:pt x="186" y="24"/>
                  </a:lnTo>
                  <a:lnTo>
                    <a:pt x="176" y="16"/>
                  </a:lnTo>
                  <a:lnTo>
                    <a:pt x="164" y="8"/>
                  </a:lnTo>
                  <a:lnTo>
                    <a:pt x="150" y="2"/>
                  </a:lnTo>
                  <a:lnTo>
                    <a:pt x="136" y="0"/>
                  </a:lnTo>
                  <a:lnTo>
                    <a:pt x="62" y="12"/>
                  </a:lnTo>
                  <a:lnTo>
                    <a:pt x="44" y="22"/>
                  </a:lnTo>
                  <a:lnTo>
                    <a:pt x="36" y="28"/>
                  </a:lnTo>
                  <a:lnTo>
                    <a:pt x="34" y="34"/>
                  </a:lnTo>
                  <a:lnTo>
                    <a:pt x="36" y="44"/>
                  </a:lnTo>
                  <a:lnTo>
                    <a:pt x="38" y="50"/>
                  </a:lnTo>
                  <a:lnTo>
                    <a:pt x="38" y="54"/>
                  </a:lnTo>
                  <a:lnTo>
                    <a:pt x="36" y="58"/>
                  </a:lnTo>
                  <a:lnTo>
                    <a:pt x="20" y="90"/>
                  </a:lnTo>
                  <a:lnTo>
                    <a:pt x="16" y="98"/>
                  </a:lnTo>
                  <a:lnTo>
                    <a:pt x="14" y="106"/>
                  </a:lnTo>
                  <a:lnTo>
                    <a:pt x="14" y="112"/>
                  </a:lnTo>
                  <a:lnTo>
                    <a:pt x="14" y="120"/>
                  </a:lnTo>
                  <a:lnTo>
                    <a:pt x="2" y="146"/>
                  </a:lnTo>
                  <a:lnTo>
                    <a:pt x="0" y="154"/>
                  </a:lnTo>
                  <a:lnTo>
                    <a:pt x="0" y="158"/>
                  </a:lnTo>
                  <a:lnTo>
                    <a:pt x="4" y="160"/>
                  </a:lnTo>
                  <a:lnTo>
                    <a:pt x="10" y="162"/>
                  </a:lnTo>
                  <a:lnTo>
                    <a:pt x="12" y="164"/>
                  </a:lnTo>
                  <a:lnTo>
                    <a:pt x="14" y="168"/>
                  </a:lnTo>
                  <a:lnTo>
                    <a:pt x="12" y="182"/>
                  </a:lnTo>
                  <a:lnTo>
                    <a:pt x="12" y="192"/>
                  </a:lnTo>
                  <a:lnTo>
                    <a:pt x="12" y="194"/>
                  </a:lnTo>
                  <a:lnTo>
                    <a:pt x="14" y="202"/>
                  </a:lnTo>
                  <a:lnTo>
                    <a:pt x="14" y="210"/>
                  </a:lnTo>
                  <a:lnTo>
                    <a:pt x="12" y="216"/>
                  </a:lnTo>
                  <a:lnTo>
                    <a:pt x="14" y="224"/>
                  </a:lnTo>
                  <a:lnTo>
                    <a:pt x="14" y="226"/>
                  </a:lnTo>
                  <a:lnTo>
                    <a:pt x="20" y="234"/>
                  </a:lnTo>
                  <a:lnTo>
                    <a:pt x="24" y="236"/>
                  </a:lnTo>
                  <a:lnTo>
                    <a:pt x="32" y="240"/>
                  </a:lnTo>
                  <a:lnTo>
                    <a:pt x="48" y="242"/>
                  </a:lnTo>
                  <a:lnTo>
                    <a:pt x="56" y="242"/>
                  </a:lnTo>
                  <a:lnTo>
                    <a:pt x="68" y="242"/>
                  </a:lnTo>
                  <a:close/>
                </a:path>
              </a:pathLst>
            </a:custGeom>
            <a:solidFill>
              <a:srgbClr val="000000"/>
            </a:solidFill>
            <a:ln w="9525">
              <a:noFill/>
              <a:round/>
              <a:headEnd/>
              <a:tailEnd/>
            </a:ln>
          </p:spPr>
          <p:txBody>
            <a:bodyPr/>
            <a:lstStyle/>
            <a:p>
              <a:endParaRPr lang="ja-JP" altLang="en-US" sz="2300" dirty="0"/>
            </a:p>
          </p:txBody>
        </p:sp>
        <p:sp>
          <p:nvSpPr>
            <p:cNvPr id="911" name="Freeform 126"/>
            <p:cNvSpPr>
              <a:spLocks/>
            </p:cNvSpPr>
            <p:nvPr/>
          </p:nvSpPr>
          <p:spPr bwMode="auto">
            <a:xfrm>
              <a:off x="9802813" y="3901941"/>
              <a:ext cx="127000" cy="539750"/>
            </a:xfrm>
            <a:custGeom>
              <a:avLst/>
              <a:gdLst>
                <a:gd name="T0" fmla="*/ 2147483647 w 80"/>
                <a:gd name="T1" fmla="*/ 2147483647 h 340"/>
                <a:gd name="T2" fmla="*/ 2147483647 w 80"/>
                <a:gd name="T3" fmla="*/ 2147483647 h 340"/>
                <a:gd name="T4" fmla="*/ 2147483647 w 80"/>
                <a:gd name="T5" fmla="*/ 2147483647 h 340"/>
                <a:gd name="T6" fmla="*/ 2147483647 w 80"/>
                <a:gd name="T7" fmla="*/ 2147483647 h 340"/>
                <a:gd name="T8" fmla="*/ 2147483647 w 80"/>
                <a:gd name="T9" fmla="*/ 2147483647 h 340"/>
                <a:gd name="T10" fmla="*/ 2147483647 w 80"/>
                <a:gd name="T11" fmla="*/ 2147483647 h 340"/>
                <a:gd name="T12" fmla="*/ 2147483647 w 80"/>
                <a:gd name="T13" fmla="*/ 2147483647 h 340"/>
                <a:gd name="T14" fmla="*/ 2147483647 w 80"/>
                <a:gd name="T15" fmla="*/ 2147483647 h 340"/>
                <a:gd name="T16" fmla="*/ 2147483647 w 80"/>
                <a:gd name="T17" fmla="*/ 2147483647 h 340"/>
                <a:gd name="T18" fmla="*/ 2147483647 w 80"/>
                <a:gd name="T19" fmla="*/ 2147483647 h 340"/>
                <a:gd name="T20" fmla="*/ 2147483647 w 80"/>
                <a:gd name="T21" fmla="*/ 2147483647 h 340"/>
                <a:gd name="T22" fmla="*/ 2147483647 w 80"/>
                <a:gd name="T23" fmla="*/ 2147483647 h 340"/>
                <a:gd name="T24" fmla="*/ 2147483647 w 80"/>
                <a:gd name="T25" fmla="*/ 2147483647 h 340"/>
                <a:gd name="T26" fmla="*/ 2147483647 w 80"/>
                <a:gd name="T27" fmla="*/ 2147483647 h 340"/>
                <a:gd name="T28" fmla="*/ 2147483647 w 80"/>
                <a:gd name="T29" fmla="*/ 0 h 340"/>
                <a:gd name="T30" fmla="*/ 2147483647 w 80"/>
                <a:gd name="T31" fmla="*/ 0 h 340"/>
                <a:gd name="T32" fmla="*/ 2147483647 w 80"/>
                <a:gd name="T33" fmla="*/ 2147483647 h 340"/>
                <a:gd name="T34" fmla="*/ 2147483647 w 80"/>
                <a:gd name="T35" fmla="*/ 2147483647 h 340"/>
                <a:gd name="T36" fmla="*/ 2147483647 w 80"/>
                <a:gd name="T37" fmla="*/ 2147483647 h 340"/>
                <a:gd name="T38" fmla="*/ 2147483647 w 80"/>
                <a:gd name="T39" fmla="*/ 2147483647 h 340"/>
                <a:gd name="T40" fmla="*/ 2147483647 w 80"/>
                <a:gd name="T41" fmla="*/ 2147483647 h 340"/>
                <a:gd name="T42" fmla="*/ 2147483647 w 80"/>
                <a:gd name="T43" fmla="*/ 2147483647 h 340"/>
                <a:gd name="T44" fmla="*/ 2147483647 w 80"/>
                <a:gd name="T45" fmla="*/ 2147483647 h 340"/>
                <a:gd name="T46" fmla="*/ 2147483647 w 80"/>
                <a:gd name="T47" fmla="*/ 2147483647 h 340"/>
                <a:gd name="T48" fmla="*/ 2147483647 w 80"/>
                <a:gd name="T49" fmla="*/ 2147483647 h 340"/>
                <a:gd name="T50" fmla="*/ 2147483647 w 80"/>
                <a:gd name="T51" fmla="*/ 2147483647 h 340"/>
                <a:gd name="T52" fmla="*/ 2147483647 w 80"/>
                <a:gd name="T53" fmla="*/ 2147483647 h 340"/>
                <a:gd name="T54" fmla="*/ 2147483647 w 80"/>
                <a:gd name="T55" fmla="*/ 2147483647 h 340"/>
                <a:gd name="T56" fmla="*/ 0 w 80"/>
                <a:gd name="T57" fmla="*/ 2147483647 h 340"/>
                <a:gd name="T58" fmla="*/ 0 w 80"/>
                <a:gd name="T59" fmla="*/ 2147483647 h 340"/>
                <a:gd name="T60" fmla="*/ 0 w 80"/>
                <a:gd name="T61" fmla="*/ 2147483647 h 340"/>
                <a:gd name="T62" fmla="*/ 2147483647 w 80"/>
                <a:gd name="T63" fmla="*/ 2147483647 h 340"/>
                <a:gd name="T64" fmla="*/ 2147483647 w 80"/>
                <a:gd name="T65" fmla="*/ 2147483647 h 340"/>
                <a:gd name="T66" fmla="*/ 2147483647 w 80"/>
                <a:gd name="T67" fmla="*/ 2147483647 h 34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80"/>
                <a:gd name="T103" fmla="*/ 0 h 340"/>
                <a:gd name="T104" fmla="*/ 80 w 80"/>
                <a:gd name="T105" fmla="*/ 340 h 34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80" h="340">
                  <a:moveTo>
                    <a:pt x="58" y="38"/>
                  </a:moveTo>
                  <a:lnTo>
                    <a:pt x="58" y="38"/>
                  </a:lnTo>
                  <a:lnTo>
                    <a:pt x="58" y="36"/>
                  </a:lnTo>
                  <a:lnTo>
                    <a:pt x="62" y="34"/>
                  </a:lnTo>
                  <a:lnTo>
                    <a:pt x="66" y="30"/>
                  </a:lnTo>
                  <a:lnTo>
                    <a:pt x="66" y="26"/>
                  </a:lnTo>
                  <a:lnTo>
                    <a:pt x="64" y="22"/>
                  </a:lnTo>
                  <a:lnTo>
                    <a:pt x="62" y="14"/>
                  </a:lnTo>
                  <a:lnTo>
                    <a:pt x="60" y="8"/>
                  </a:lnTo>
                  <a:lnTo>
                    <a:pt x="56" y="2"/>
                  </a:lnTo>
                  <a:lnTo>
                    <a:pt x="52" y="0"/>
                  </a:lnTo>
                  <a:lnTo>
                    <a:pt x="48" y="0"/>
                  </a:lnTo>
                  <a:lnTo>
                    <a:pt x="46" y="2"/>
                  </a:lnTo>
                  <a:lnTo>
                    <a:pt x="40" y="6"/>
                  </a:lnTo>
                  <a:lnTo>
                    <a:pt x="36" y="14"/>
                  </a:lnTo>
                  <a:lnTo>
                    <a:pt x="34" y="18"/>
                  </a:lnTo>
                  <a:lnTo>
                    <a:pt x="32" y="22"/>
                  </a:lnTo>
                  <a:lnTo>
                    <a:pt x="36" y="30"/>
                  </a:lnTo>
                  <a:lnTo>
                    <a:pt x="40" y="36"/>
                  </a:lnTo>
                  <a:lnTo>
                    <a:pt x="16" y="112"/>
                  </a:lnTo>
                  <a:lnTo>
                    <a:pt x="4" y="158"/>
                  </a:lnTo>
                  <a:lnTo>
                    <a:pt x="0" y="176"/>
                  </a:lnTo>
                  <a:lnTo>
                    <a:pt x="0" y="188"/>
                  </a:lnTo>
                  <a:lnTo>
                    <a:pt x="28" y="340"/>
                  </a:lnTo>
                  <a:lnTo>
                    <a:pt x="80" y="174"/>
                  </a:lnTo>
                  <a:lnTo>
                    <a:pt x="58" y="38"/>
                  </a:lnTo>
                  <a:close/>
                </a:path>
              </a:pathLst>
            </a:custGeom>
            <a:solidFill>
              <a:srgbClr val="000000"/>
            </a:solidFill>
            <a:ln w="9525">
              <a:noFill/>
              <a:round/>
              <a:headEnd/>
              <a:tailEnd/>
            </a:ln>
          </p:spPr>
          <p:txBody>
            <a:bodyPr/>
            <a:lstStyle/>
            <a:p>
              <a:endParaRPr lang="ja-JP" altLang="en-US" sz="2300" dirty="0"/>
            </a:p>
          </p:txBody>
        </p:sp>
      </p:grpSp>
      <p:sp>
        <p:nvSpPr>
          <p:cNvPr id="912" name="テキスト ボックス 148"/>
          <p:cNvSpPr txBox="1">
            <a:spLocks noChangeArrowheads="1"/>
          </p:cNvSpPr>
          <p:nvPr/>
        </p:nvSpPr>
        <p:spPr bwMode="auto">
          <a:xfrm>
            <a:off x="3504678" y="1891131"/>
            <a:ext cx="485312" cy="250610"/>
          </a:xfrm>
          <a:prstGeom prst="rect">
            <a:avLst/>
          </a:prstGeom>
          <a:noFill/>
          <a:ln w="9525">
            <a:noFill/>
            <a:miter lim="800000"/>
            <a:headEnd/>
            <a:tailEnd/>
          </a:ln>
        </p:spPr>
        <p:txBody>
          <a:bodyPr lIns="65306" tIns="32653" rIns="65306" bIns="32653">
            <a:spAutoFit/>
          </a:bodyPr>
          <a:lstStyle/>
          <a:p>
            <a:pPr algn="ctr"/>
            <a:r>
              <a:rPr lang="en-US" altLang="ja-JP" sz="600" dirty="0">
                <a:solidFill>
                  <a:srgbClr val="000000"/>
                </a:solidFill>
                <a:latin typeface="HG丸ｺﾞｼｯｸM-PRO" pitchFamily="50" charset="-128"/>
                <a:ea typeface="HG丸ｺﾞｼｯｸM-PRO" pitchFamily="50" charset="-128"/>
              </a:rPr>
              <a:t>10m</a:t>
            </a:r>
          </a:p>
          <a:p>
            <a:pPr algn="ctr"/>
            <a:r>
              <a:rPr lang="ja-JP" altLang="en-US" sz="600" dirty="0" smtClean="0">
                <a:solidFill>
                  <a:srgbClr val="000000"/>
                </a:solidFill>
                <a:latin typeface="HG丸ｺﾞｼｯｸM-PRO" pitchFamily="50" charset="-128"/>
                <a:ea typeface="HG丸ｺﾞｼｯｸM-PRO" pitchFamily="50" charset="-128"/>
              </a:rPr>
              <a:t>以上</a:t>
            </a:r>
            <a:endParaRPr lang="ja-JP" altLang="en-US" sz="600" dirty="0">
              <a:solidFill>
                <a:srgbClr val="000000"/>
              </a:solidFill>
              <a:latin typeface="HG丸ｺﾞｼｯｸM-PRO" pitchFamily="50" charset="-128"/>
              <a:ea typeface="HG丸ｺﾞｼｯｸM-PRO" pitchFamily="50" charset="-128"/>
            </a:endParaRPr>
          </a:p>
        </p:txBody>
      </p:sp>
      <p:sp>
        <p:nvSpPr>
          <p:cNvPr id="913" name="テキスト ボックス 27"/>
          <p:cNvSpPr txBox="1">
            <a:spLocks noChangeArrowheads="1"/>
          </p:cNvSpPr>
          <p:nvPr/>
        </p:nvSpPr>
        <p:spPr bwMode="auto">
          <a:xfrm>
            <a:off x="3195037" y="2927997"/>
            <a:ext cx="535331" cy="158277"/>
          </a:xfrm>
          <a:prstGeom prst="rect">
            <a:avLst/>
          </a:prstGeom>
          <a:noFill/>
          <a:ln w="9525">
            <a:noFill/>
            <a:miter lim="800000"/>
            <a:headEnd/>
            <a:tailEnd/>
          </a:ln>
        </p:spPr>
        <p:txBody>
          <a:bodyPr lIns="65306" tIns="32653" rIns="65306" bIns="32653">
            <a:spAutoFit/>
          </a:bodyPr>
          <a:lstStyle/>
          <a:p>
            <a:pPr algn="ctr"/>
            <a:r>
              <a:rPr lang="ja-JP" altLang="en-US" sz="600" dirty="0">
                <a:solidFill>
                  <a:srgbClr val="000000"/>
                </a:solidFill>
                <a:latin typeface="HG丸ｺﾞｼｯｸM-PRO" pitchFamily="50" charset="-128"/>
                <a:ea typeface="HG丸ｺﾞｼｯｸM-PRO" pitchFamily="50" charset="-128"/>
              </a:rPr>
              <a:t>東側</a:t>
            </a:r>
          </a:p>
        </p:txBody>
      </p:sp>
      <p:sp>
        <p:nvSpPr>
          <p:cNvPr id="914" name="テキスト ボックス 27"/>
          <p:cNvSpPr txBox="1">
            <a:spLocks noChangeArrowheads="1"/>
          </p:cNvSpPr>
          <p:nvPr/>
        </p:nvSpPr>
        <p:spPr bwMode="auto">
          <a:xfrm>
            <a:off x="4802382" y="2927997"/>
            <a:ext cx="533979" cy="158277"/>
          </a:xfrm>
          <a:prstGeom prst="rect">
            <a:avLst/>
          </a:prstGeom>
          <a:noFill/>
          <a:ln w="9525">
            <a:noFill/>
            <a:miter lim="800000"/>
            <a:headEnd/>
            <a:tailEnd/>
          </a:ln>
        </p:spPr>
        <p:txBody>
          <a:bodyPr lIns="65306" tIns="32653" rIns="65306" bIns="32653">
            <a:spAutoFit/>
          </a:bodyPr>
          <a:lstStyle/>
          <a:p>
            <a:pPr algn="ctr"/>
            <a:r>
              <a:rPr lang="ja-JP" altLang="en-US" sz="600" dirty="0">
                <a:solidFill>
                  <a:srgbClr val="000000"/>
                </a:solidFill>
                <a:latin typeface="HG丸ｺﾞｼｯｸM-PRO" pitchFamily="50" charset="-128"/>
                <a:ea typeface="HG丸ｺﾞｼｯｸM-PRO" pitchFamily="50" charset="-128"/>
              </a:rPr>
              <a:t>西側</a:t>
            </a:r>
          </a:p>
        </p:txBody>
      </p:sp>
      <p:sp>
        <p:nvSpPr>
          <p:cNvPr id="916" name="フリーフォーム 915"/>
          <p:cNvSpPr/>
          <p:nvPr/>
        </p:nvSpPr>
        <p:spPr bwMode="auto">
          <a:xfrm flipV="1">
            <a:off x="3853386" y="2312906"/>
            <a:ext cx="86518" cy="31093"/>
          </a:xfrm>
          <a:custGeom>
            <a:avLst/>
            <a:gdLst>
              <a:gd name="connsiteX0" fmla="*/ 0 w 1228725"/>
              <a:gd name="connsiteY0" fmla="*/ 0 h 0"/>
              <a:gd name="connsiteX1" fmla="*/ 1228725 w 1228725"/>
              <a:gd name="connsiteY1" fmla="*/ 0 h 0"/>
            </a:gdLst>
            <a:ahLst/>
            <a:cxnLst>
              <a:cxn ang="0">
                <a:pos x="connsiteX0" y="connsiteY0"/>
              </a:cxn>
              <a:cxn ang="0">
                <a:pos x="connsiteX1" y="connsiteY1"/>
              </a:cxn>
            </a:cxnLst>
            <a:rect l="l" t="t" r="r" b="b"/>
            <a:pathLst>
              <a:path w="1228725">
                <a:moveTo>
                  <a:pt x="0" y="0"/>
                </a:moveTo>
                <a:lnTo>
                  <a:pt x="1228725" y="0"/>
                </a:lnTo>
              </a:path>
            </a:pathLst>
          </a:custGeom>
          <a:noFill/>
          <a:ln w="9525">
            <a:solidFill>
              <a:schemeClr val="tx1"/>
            </a:solidFill>
            <a:headEnd type="oval" w="sm" len="sm"/>
            <a:tailEnd type="oval" w="sm" len="sm"/>
          </a:ln>
        </p:spPr>
        <p:style>
          <a:lnRef idx="2">
            <a:schemeClr val="accent1">
              <a:shade val="50000"/>
            </a:schemeClr>
          </a:lnRef>
          <a:fillRef idx="1">
            <a:schemeClr val="accent1"/>
          </a:fillRef>
          <a:effectRef idx="0">
            <a:schemeClr val="accent1"/>
          </a:effectRef>
          <a:fontRef idx="minor">
            <a:schemeClr val="lt1"/>
          </a:fontRef>
        </p:style>
        <p:txBody>
          <a:bodyPr lIns="65306" tIns="32653" rIns="65306" bIns="32653" anchor="ctr"/>
          <a:lstStyle/>
          <a:p>
            <a:pPr algn="ctr">
              <a:defRPr/>
            </a:pPr>
            <a:endParaRPr lang="ja-JP" altLang="en-US" sz="2300" dirty="0">
              <a:solidFill>
                <a:prstClr val="white"/>
              </a:solidFill>
            </a:endParaRPr>
          </a:p>
        </p:txBody>
      </p:sp>
      <p:pic>
        <p:nvPicPr>
          <p:cNvPr id="1035" name="Picture 11"/>
          <p:cNvPicPr preferRelativeResize="0">
            <a:picLocks noChangeAspect="1" noChangeArrowheads="1"/>
          </p:cNvPicPr>
          <p:nvPr/>
        </p:nvPicPr>
        <p:blipFill>
          <a:blip r:embed="rId4" cstate="screen"/>
          <a:srcRect/>
          <a:stretch>
            <a:fillRect/>
          </a:stretch>
        </p:blipFill>
        <p:spPr bwMode="auto">
          <a:xfrm>
            <a:off x="354388" y="296870"/>
            <a:ext cx="2623149" cy="6469550"/>
          </a:xfrm>
          <a:prstGeom prst="rect">
            <a:avLst/>
          </a:prstGeom>
          <a:noFill/>
          <a:ln w="9525">
            <a:solidFill>
              <a:srgbClr val="000000"/>
            </a:solidFill>
            <a:miter lim="800000"/>
            <a:headEnd/>
            <a:tailEnd/>
          </a:ln>
        </p:spPr>
      </p:pic>
      <p:sp>
        <p:nvSpPr>
          <p:cNvPr id="1036" name="Freeform 12" descr="右上がり対角線 (太)"/>
          <p:cNvSpPr>
            <a:spLocks/>
          </p:cNvSpPr>
          <p:nvPr/>
        </p:nvSpPr>
        <p:spPr bwMode="auto">
          <a:xfrm>
            <a:off x="1281764" y="453642"/>
            <a:ext cx="735277" cy="3590269"/>
          </a:xfrm>
          <a:custGeom>
            <a:avLst/>
            <a:gdLst/>
            <a:ahLst/>
            <a:cxnLst>
              <a:cxn ang="0">
                <a:pos x="150" y="4057"/>
              </a:cxn>
              <a:cxn ang="0">
                <a:pos x="165" y="3525"/>
              </a:cxn>
              <a:cxn ang="0">
                <a:pos x="8" y="3525"/>
              </a:cxn>
              <a:cxn ang="0">
                <a:pos x="0" y="2902"/>
              </a:cxn>
              <a:cxn ang="0">
                <a:pos x="263" y="2902"/>
              </a:cxn>
              <a:cxn ang="0">
                <a:pos x="248" y="2730"/>
              </a:cxn>
              <a:cxn ang="0">
                <a:pos x="218" y="2565"/>
              </a:cxn>
              <a:cxn ang="0">
                <a:pos x="195" y="2347"/>
              </a:cxn>
              <a:cxn ang="0">
                <a:pos x="210" y="2077"/>
              </a:cxn>
              <a:cxn ang="0">
                <a:pos x="225" y="442"/>
              </a:cxn>
              <a:cxn ang="0">
                <a:pos x="255" y="435"/>
              </a:cxn>
              <a:cxn ang="0">
                <a:pos x="270" y="0"/>
              </a:cxn>
              <a:cxn ang="0">
                <a:pos x="585" y="22"/>
              </a:cxn>
              <a:cxn ang="0">
                <a:pos x="833" y="75"/>
              </a:cxn>
              <a:cxn ang="0">
                <a:pos x="803" y="2242"/>
              </a:cxn>
              <a:cxn ang="0">
                <a:pos x="758" y="3547"/>
              </a:cxn>
              <a:cxn ang="0">
                <a:pos x="750" y="4065"/>
              </a:cxn>
              <a:cxn ang="0">
                <a:pos x="150" y="4057"/>
              </a:cxn>
            </a:cxnLst>
            <a:rect l="0" t="0" r="r" b="b"/>
            <a:pathLst>
              <a:path w="833" h="4065">
                <a:moveTo>
                  <a:pt x="150" y="4057"/>
                </a:moveTo>
                <a:lnTo>
                  <a:pt x="165" y="3525"/>
                </a:lnTo>
                <a:lnTo>
                  <a:pt x="8" y="3525"/>
                </a:lnTo>
                <a:lnTo>
                  <a:pt x="0" y="2902"/>
                </a:lnTo>
                <a:lnTo>
                  <a:pt x="263" y="2902"/>
                </a:lnTo>
                <a:lnTo>
                  <a:pt x="248" y="2730"/>
                </a:lnTo>
                <a:lnTo>
                  <a:pt x="218" y="2565"/>
                </a:lnTo>
                <a:lnTo>
                  <a:pt x="195" y="2347"/>
                </a:lnTo>
                <a:lnTo>
                  <a:pt x="210" y="2077"/>
                </a:lnTo>
                <a:lnTo>
                  <a:pt x="225" y="442"/>
                </a:lnTo>
                <a:lnTo>
                  <a:pt x="255" y="435"/>
                </a:lnTo>
                <a:lnTo>
                  <a:pt x="270" y="0"/>
                </a:lnTo>
                <a:lnTo>
                  <a:pt x="585" y="22"/>
                </a:lnTo>
                <a:lnTo>
                  <a:pt x="833" y="75"/>
                </a:lnTo>
                <a:lnTo>
                  <a:pt x="803" y="2242"/>
                </a:lnTo>
                <a:lnTo>
                  <a:pt x="758" y="3547"/>
                </a:lnTo>
                <a:lnTo>
                  <a:pt x="750" y="4065"/>
                </a:lnTo>
                <a:lnTo>
                  <a:pt x="150" y="4057"/>
                </a:lnTo>
                <a:close/>
              </a:path>
            </a:pathLst>
          </a:custGeom>
          <a:pattFill prst="wdUpDiag">
            <a:fgClr>
              <a:srgbClr val="FF0000">
                <a:alpha val="60001"/>
              </a:srgbClr>
            </a:fgClr>
            <a:bgClr>
              <a:srgbClr val="FFFFFF">
                <a:alpha val="60001"/>
              </a:srgbClr>
            </a:bgClr>
          </a:pattFill>
          <a:ln w="9525">
            <a:noFill/>
            <a:round/>
            <a:headEnd/>
            <a:tailEnd/>
          </a:ln>
        </p:spPr>
        <p:txBody>
          <a:bodyPr vert="horz" wrap="square" lIns="53061" tIns="6349" rIns="53061" bIns="6349" numCol="1" anchor="t" anchorCtr="0" compatLnSpc="1">
            <a:prstTxWarp prst="textNoShape">
              <a:avLst/>
            </a:prstTxWarp>
          </a:bodyPr>
          <a:lstStyle/>
          <a:p>
            <a:endParaRPr lang="ja-JP" altLang="en-US"/>
          </a:p>
        </p:txBody>
      </p:sp>
      <p:sp>
        <p:nvSpPr>
          <p:cNvPr id="1037" name="Freeform 13" descr="右下がり対角線 (太)"/>
          <p:cNvSpPr>
            <a:spLocks/>
          </p:cNvSpPr>
          <p:nvPr/>
        </p:nvSpPr>
        <p:spPr bwMode="auto">
          <a:xfrm>
            <a:off x="1272933" y="4072615"/>
            <a:ext cx="675659" cy="2475211"/>
          </a:xfrm>
          <a:custGeom>
            <a:avLst/>
            <a:gdLst/>
            <a:ahLst/>
            <a:cxnLst>
              <a:cxn ang="0">
                <a:pos x="35" y="0"/>
              </a:cxn>
              <a:cxn ang="0">
                <a:pos x="765" y="9"/>
              </a:cxn>
              <a:cxn ang="0">
                <a:pos x="692" y="2801"/>
              </a:cxn>
              <a:cxn ang="0">
                <a:pos x="99" y="2785"/>
              </a:cxn>
              <a:cxn ang="0">
                <a:pos x="146" y="1512"/>
              </a:cxn>
              <a:cxn ang="0">
                <a:pos x="186" y="1504"/>
              </a:cxn>
              <a:cxn ang="0">
                <a:pos x="219" y="835"/>
              </a:cxn>
              <a:cxn ang="0">
                <a:pos x="0" y="842"/>
              </a:cxn>
              <a:cxn ang="0">
                <a:pos x="35" y="0"/>
              </a:cxn>
            </a:cxnLst>
            <a:rect l="0" t="0" r="r" b="b"/>
            <a:pathLst>
              <a:path w="765" h="2801">
                <a:moveTo>
                  <a:pt x="35" y="0"/>
                </a:moveTo>
                <a:lnTo>
                  <a:pt x="765" y="9"/>
                </a:lnTo>
                <a:lnTo>
                  <a:pt x="692" y="2801"/>
                </a:lnTo>
                <a:lnTo>
                  <a:pt x="99" y="2785"/>
                </a:lnTo>
                <a:lnTo>
                  <a:pt x="146" y="1512"/>
                </a:lnTo>
                <a:lnTo>
                  <a:pt x="186" y="1504"/>
                </a:lnTo>
                <a:lnTo>
                  <a:pt x="219" y="835"/>
                </a:lnTo>
                <a:lnTo>
                  <a:pt x="0" y="842"/>
                </a:lnTo>
                <a:lnTo>
                  <a:pt x="35" y="0"/>
                </a:lnTo>
                <a:close/>
              </a:path>
            </a:pathLst>
          </a:custGeom>
          <a:pattFill prst="wdDnDiag">
            <a:fgClr>
              <a:srgbClr val="FF0000">
                <a:alpha val="60001"/>
              </a:srgbClr>
            </a:fgClr>
            <a:bgClr>
              <a:srgbClr val="FFFFFF">
                <a:alpha val="60001"/>
              </a:srgbClr>
            </a:bgClr>
          </a:pattFill>
          <a:ln w="9525">
            <a:noFill/>
            <a:round/>
            <a:headEnd/>
            <a:tailEnd/>
          </a:ln>
        </p:spPr>
        <p:txBody>
          <a:bodyPr vert="horz" wrap="square" lIns="53061" tIns="6349" rIns="53061" bIns="6349" numCol="1" anchor="t" anchorCtr="0" compatLnSpc="1">
            <a:prstTxWarp prst="textNoShape">
              <a:avLst/>
            </a:prstTxWarp>
          </a:bodyPr>
          <a:lstStyle/>
          <a:p>
            <a:endParaRPr lang="ja-JP" altLang="en-US"/>
          </a:p>
        </p:txBody>
      </p:sp>
      <p:cxnSp>
        <p:nvCxnSpPr>
          <p:cNvPr id="1038" name="AutoShape 14"/>
          <p:cNvCxnSpPr>
            <a:cxnSpLocks noChangeShapeType="1"/>
          </p:cNvCxnSpPr>
          <p:nvPr/>
        </p:nvCxnSpPr>
        <p:spPr bwMode="auto">
          <a:xfrm>
            <a:off x="1394376" y="4059366"/>
            <a:ext cx="554216" cy="0"/>
          </a:xfrm>
          <a:prstGeom prst="straightConnector1">
            <a:avLst/>
          </a:prstGeom>
          <a:noFill/>
          <a:ln w="19050">
            <a:solidFill>
              <a:srgbClr val="FF0000">
                <a:alpha val="70000"/>
              </a:srgbClr>
            </a:solidFill>
            <a:round/>
            <a:headEnd/>
            <a:tailEnd/>
          </a:ln>
        </p:spPr>
      </p:cxnSp>
      <p:sp>
        <p:nvSpPr>
          <p:cNvPr id="1039" name="AutoShape 15"/>
          <p:cNvSpPr>
            <a:spLocks/>
          </p:cNvSpPr>
          <p:nvPr/>
        </p:nvSpPr>
        <p:spPr bwMode="auto">
          <a:xfrm>
            <a:off x="2182644" y="484554"/>
            <a:ext cx="200932" cy="3554941"/>
          </a:xfrm>
          <a:prstGeom prst="rightBracket">
            <a:avLst>
              <a:gd name="adj" fmla="val 75602"/>
            </a:avLst>
          </a:prstGeom>
          <a:noFill/>
          <a:ln w="19050">
            <a:solidFill>
              <a:srgbClr val="000000"/>
            </a:solidFill>
            <a:round/>
            <a:headEnd/>
            <a:tailEnd/>
          </a:ln>
        </p:spPr>
        <p:txBody>
          <a:bodyPr vert="horz" wrap="square" lIns="53061" tIns="6349" rIns="53061" bIns="6349" numCol="1" anchor="t" anchorCtr="0" compatLnSpc="1">
            <a:prstTxWarp prst="textNoShape">
              <a:avLst/>
            </a:prstTxWarp>
          </a:bodyPr>
          <a:lstStyle/>
          <a:p>
            <a:endParaRPr lang="ja-JP" altLang="en-US"/>
          </a:p>
        </p:txBody>
      </p:sp>
      <p:sp>
        <p:nvSpPr>
          <p:cNvPr id="1040" name="AutoShape 16"/>
          <p:cNvSpPr>
            <a:spLocks/>
          </p:cNvSpPr>
          <p:nvPr/>
        </p:nvSpPr>
        <p:spPr bwMode="auto">
          <a:xfrm>
            <a:off x="2180437" y="4061575"/>
            <a:ext cx="200931" cy="2503914"/>
          </a:xfrm>
          <a:prstGeom prst="rightBracket">
            <a:avLst>
              <a:gd name="adj" fmla="val 53250"/>
            </a:avLst>
          </a:prstGeom>
          <a:noFill/>
          <a:ln w="19050">
            <a:solidFill>
              <a:srgbClr val="000000"/>
            </a:solidFill>
            <a:round/>
            <a:headEnd/>
            <a:tailEnd/>
          </a:ln>
        </p:spPr>
        <p:txBody>
          <a:bodyPr vert="horz" wrap="square" lIns="53061" tIns="6349" rIns="53061" bIns="6349" numCol="1" anchor="t" anchorCtr="0" compatLnSpc="1">
            <a:prstTxWarp prst="textNoShape">
              <a:avLst/>
            </a:prstTxWarp>
          </a:bodyPr>
          <a:lstStyle/>
          <a:p>
            <a:endParaRPr lang="ja-JP" altLang="en-US"/>
          </a:p>
        </p:txBody>
      </p:sp>
      <p:sp>
        <p:nvSpPr>
          <p:cNvPr id="1041" name="AutoShape 17"/>
          <p:cNvSpPr>
            <a:spLocks noChangeArrowheads="1"/>
          </p:cNvSpPr>
          <p:nvPr/>
        </p:nvSpPr>
        <p:spPr bwMode="auto">
          <a:xfrm>
            <a:off x="2438776" y="1409721"/>
            <a:ext cx="300293" cy="1501466"/>
          </a:xfrm>
          <a:prstGeom prst="roundRect">
            <a:avLst>
              <a:gd name="adj" fmla="val 33333"/>
            </a:avLst>
          </a:prstGeom>
          <a:solidFill>
            <a:srgbClr val="FFFFFF"/>
          </a:solidFill>
          <a:ln w="9525">
            <a:solidFill>
              <a:srgbClr val="000000"/>
            </a:solidFill>
            <a:round/>
            <a:headEnd/>
            <a:tailEnd/>
          </a:ln>
        </p:spPr>
        <p:txBody>
          <a:bodyPr vert="eaVert" wrap="square" lIns="6685" tIns="6349" rIns="6685" bIns="6349" numCol="1" anchor="ctr" anchorCtr="0" compatLnSpc="1">
            <a:prstTxWarp prst="textNoShape">
              <a:avLst/>
            </a:prstTxWarp>
          </a:bodyPr>
          <a:lstStyle/>
          <a:p>
            <a:pPr algn="ctr" defTabSz="653064" fontAlgn="base">
              <a:lnSpc>
                <a:spcPct val="96000"/>
              </a:lnSpc>
              <a:spcBef>
                <a:spcPct val="0"/>
              </a:spcBef>
              <a:spcAft>
                <a:spcPct val="0"/>
              </a:spcAft>
            </a:pPr>
            <a:r>
              <a:rPr lang="ja-JP" altLang="en-US" sz="700" dirty="0" smtClean="0">
                <a:solidFill>
                  <a:srgbClr val="000000"/>
                </a:solidFill>
                <a:latin typeface="HGP創英角ｺﾞｼｯｸUB" pitchFamily="50" charset="-128"/>
                <a:ea typeface="HGP創英角ｺﾞｼｯｸUB" pitchFamily="50" charset="-128"/>
                <a:cs typeface="ＭＳ Ｐゴシック" pitchFamily="50" charset="-128"/>
              </a:rPr>
              <a:t>御堂筋本町北地区</a:t>
            </a:r>
            <a:endParaRPr lang="ja-JP" altLang="en-US" sz="1700" dirty="0" smtClean="0">
              <a:latin typeface="HGP創英角ｺﾞｼｯｸUB" pitchFamily="50" charset="-128"/>
              <a:ea typeface="HGP創英角ｺﾞｼｯｸUB" pitchFamily="50" charset="-128"/>
              <a:cs typeface="ＭＳ Ｐゴシック" pitchFamily="50" charset="-128"/>
            </a:endParaRPr>
          </a:p>
        </p:txBody>
      </p:sp>
      <p:sp>
        <p:nvSpPr>
          <p:cNvPr id="1042" name="AutoShape 18"/>
          <p:cNvSpPr>
            <a:spLocks noChangeArrowheads="1"/>
          </p:cNvSpPr>
          <p:nvPr/>
        </p:nvSpPr>
        <p:spPr bwMode="auto">
          <a:xfrm>
            <a:off x="2438776" y="4562798"/>
            <a:ext cx="300293" cy="1501466"/>
          </a:xfrm>
          <a:prstGeom prst="roundRect">
            <a:avLst>
              <a:gd name="adj" fmla="val 33333"/>
            </a:avLst>
          </a:prstGeom>
          <a:solidFill>
            <a:srgbClr val="FFFFFF"/>
          </a:solidFill>
          <a:ln w="9525">
            <a:solidFill>
              <a:srgbClr val="000000"/>
            </a:solidFill>
            <a:round/>
            <a:headEnd/>
            <a:tailEnd/>
          </a:ln>
        </p:spPr>
        <p:txBody>
          <a:bodyPr vert="eaVert" wrap="square" lIns="6685" tIns="6349" rIns="6685" bIns="6349" numCol="1" anchor="ctr" anchorCtr="0" compatLnSpc="1">
            <a:prstTxWarp prst="textNoShape">
              <a:avLst/>
            </a:prstTxWarp>
          </a:bodyPr>
          <a:lstStyle/>
          <a:p>
            <a:pPr algn="ctr" defTabSz="653064" fontAlgn="base">
              <a:lnSpc>
                <a:spcPct val="96000"/>
              </a:lnSpc>
              <a:spcBef>
                <a:spcPct val="0"/>
              </a:spcBef>
              <a:spcAft>
                <a:spcPct val="0"/>
              </a:spcAft>
            </a:pPr>
            <a:r>
              <a:rPr lang="ja-JP" altLang="en-US" sz="700" dirty="0" smtClean="0">
                <a:solidFill>
                  <a:srgbClr val="000000"/>
                </a:solidFill>
                <a:latin typeface="HGP創英角ｺﾞｼｯｸUB" pitchFamily="50" charset="-128"/>
                <a:ea typeface="HGP創英角ｺﾞｼｯｸUB" pitchFamily="50" charset="-128"/>
                <a:cs typeface="ＭＳ Ｐゴシック" pitchFamily="50" charset="-128"/>
              </a:rPr>
              <a:t>御堂筋本町南地区</a:t>
            </a:r>
            <a:endParaRPr lang="ja-JP" altLang="en-US" sz="1700" dirty="0" smtClean="0">
              <a:latin typeface="HGP創英角ｺﾞｼｯｸUB" pitchFamily="50" charset="-128"/>
              <a:ea typeface="HGP創英角ｺﾞｼｯｸUB" pitchFamily="50" charset="-128"/>
              <a:cs typeface="ＭＳ Ｐゴシック" pitchFamily="50" charset="-128"/>
            </a:endParaRPr>
          </a:p>
        </p:txBody>
      </p:sp>
      <p:sp>
        <p:nvSpPr>
          <p:cNvPr id="1043" name="Text Box 19"/>
          <p:cNvSpPr txBox="1">
            <a:spLocks noChangeArrowheads="1"/>
          </p:cNvSpPr>
          <p:nvPr/>
        </p:nvSpPr>
        <p:spPr bwMode="auto">
          <a:xfrm>
            <a:off x="1415791" y="3083413"/>
            <a:ext cx="370950" cy="755149"/>
          </a:xfrm>
          <a:prstGeom prst="rect">
            <a:avLst/>
          </a:prstGeom>
          <a:noFill/>
          <a:ln w="9525">
            <a:noFill/>
            <a:miter lim="800000"/>
            <a:headEnd/>
            <a:tailEnd/>
          </a:ln>
        </p:spPr>
        <p:txBody>
          <a:bodyPr vert="eaVert" wrap="square" lIns="14398" tIns="6349" rIns="14398" bIns="6349" numCol="1" anchor="t" anchorCtr="0" compatLnSpc="1">
            <a:prstTxWarp prst="textNoShape">
              <a:avLst/>
            </a:prstTxWarp>
          </a:bodyPr>
          <a:lstStyle/>
          <a:p>
            <a:pPr algn="just" defTabSz="653064" fontAlgn="base">
              <a:spcBef>
                <a:spcPct val="0"/>
              </a:spcBef>
              <a:spcAft>
                <a:spcPct val="0"/>
              </a:spcAft>
            </a:pPr>
            <a:r>
              <a:rPr lang="ja-JP" altLang="en-US" sz="700" dirty="0" smtClean="0">
                <a:latin typeface="Century" pitchFamily="18" charset="0"/>
                <a:ea typeface="ＭＳ 明朝" pitchFamily="17" charset="-128"/>
                <a:cs typeface="ＭＳ Ｐゴシック" pitchFamily="50" charset="-128"/>
              </a:rPr>
              <a:t>御堂筋</a:t>
            </a:r>
            <a:endParaRPr lang="ja-JP" altLang="en-US" sz="1300" dirty="0" smtClean="0">
              <a:latin typeface="Arial" pitchFamily="34" charset="0"/>
              <a:ea typeface="ＭＳ Ｐゴシック" pitchFamily="50" charset="-128"/>
              <a:cs typeface="ＭＳ Ｐゴシック" pitchFamily="50" charset="-128"/>
            </a:endParaRPr>
          </a:p>
        </p:txBody>
      </p:sp>
      <p:sp>
        <p:nvSpPr>
          <p:cNvPr id="1044" name="Text Box 20"/>
          <p:cNvSpPr txBox="1">
            <a:spLocks noChangeArrowheads="1"/>
          </p:cNvSpPr>
          <p:nvPr/>
        </p:nvSpPr>
        <p:spPr bwMode="auto">
          <a:xfrm>
            <a:off x="367637" y="3984293"/>
            <a:ext cx="962704" cy="344454"/>
          </a:xfrm>
          <a:prstGeom prst="rect">
            <a:avLst/>
          </a:prstGeom>
          <a:noFill/>
          <a:ln w="9525">
            <a:noFill/>
            <a:miter lim="800000"/>
            <a:headEnd/>
            <a:tailEnd/>
          </a:ln>
        </p:spPr>
        <p:txBody>
          <a:bodyPr vert="horz" wrap="square" lIns="53061" tIns="6349" rIns="53061" bIns="6349" numCol="1" anchor="t" anchorCtr="0" compatLnSpc="1">
            <a:prstTxWarp prst="textNoShape">
              <a:avLst/>
            </a:prstTxWarp>
          </a:bodyPr>
          <a:lstStyle/>
          <a:p>
            <a:pPr algn="just" defTabSz="653064" fontAlgn="base">
              <a:spcBef>
                <a:spcPct val="0"/>
              </a:spcBef>
              <a:spcAft>
                <a:spcPct val="0"/>
              </a:spcAft>
            </a:pPr>
            <a:r>
              <a:rPr lang="ja-JP" altLang="en-US" sz="700" dirty="0" smtClean="0">
                <a:solidFill>
                  <a:srgbClr val="595959"/>
                </a:solidFill>
                <a:latin typeface="Century" pitchFamily="18" charset="0"/>
                <a:ea typeface="ＭＳ 明朝" pitchFamily="17" charset="-128"/>
                <a:cs typeface="ＭＳ Ｐゴシック" pitchFamily="50" charset="-128"/>
              </a:rPr>
              <a:t>中央大通</a:t>
            </a:r>
            <a:endParaRPr lang="ja-JP" altLang="en-US" sz="1300" dirty="0" smtClean="0">
              <a:latin typeface="Arial" pitchFamily="34" charset="0"/>
              <a:ea typeface="ＭＳ Ｐゴシック" pitchFamily="50" charset="-128"/>
              <a:cs typeface="ＭＳ Ｐゴシック" pitchFamily="50" charset="-128"/>
            </a:endParaRPr>
          </a:p>
        </p:txBody>
      </p:sp>
      <p:sp>
        <p:nvSpPr>
          <p:cNvPr id="1045" name="Text Box 21"/>
          <p:cNvSpPr txBox="1">
            <a:spLocks noChangeArrowheads="1"/>
          </p:cNvSpPr>
          <p:nvPr/>
        </p:nvSpPr>
        <p:spPr bwMode="auto">
          <a:xfrm>
            <a:off x="511160" y="6382222"/>
            <a:ext cx="759565" cy="344454"/>
          </a:xfrm>
          <a:prstGeom prst="rect">
            <a:avLst/>
          </a:prstGeom>
          <a:noFill/>
          <a:ln w="9525">
            <a:noFill/>
            <a:miter lim="800000"/>
            <a:headEnd/>
            <a:tailEnd/>
          </a:ln>
        </p:spPr>
        <p:txBody>
          <a:bodyPr vert="horz" wrap="square" lIns="53061" tIns="6349" rIns="53061" bIns="6349" numCol="1" anchor="t" anchorCtr="0" compatLnSpc="1">
            <a:prstTxWarp prst="textNoShape">
              <a:avLst/>
            </a:prstTxWarp>
          </a:bodyPr>
          <a:lstStyle/>
          <a:p>
            <a:pPr algn="just" defTabSz="653064" fontAlgn="base">
              <a:spcBef>
                <a:spcPct val="0"/>
              </a:spcBef>
              <a:spcAft>
                <a:spcPct val="0"/>
              </a:spcAft>
            </a:pPr>
            <a:r>
              <a:rPr lang="ja-JP" altLang="en-US" sz="700" dirty="0" smtClean="0">
                <a:solidFill>
                  <a:srgbClr val="595959"/>
                </a:solidFill>
                <a:latin typeface="Century" pitchFamily="18" charset="0"/>
                <a:ea typeface="ＭＳ 明朝" pitchFamily="17" charset="-128"/>
                <a:cs typeface="ＭＳ Ｐゴシック" pitchFamily="50" charset="-128"/>
              </a:rPr>
              <a:t>長堀通</a:t>
            </a:r>
            <a:endParaRPr lang="ja-JP" altLang="en-US" sz="1300" dirty="0" smtClean="0">
              <a:latin typeface="Arial" pitchFamily="34" charset="0"/>
              <a:ea typeface="ＭＳ Ｐゴシック" pitchFamily="50" charset="-128"/>
              <a:cs typeface="ＭＳ Ｐゴシック" pitchFamily="50" charset="-128"/>
            </a:endParaRPr>
          </a:p>
        </p:txBody>
      </p:sp>
      <p:sp>
        <p:nvSpPr>
          <p:cNvPr id="1046" name="Text Box 22"/>
          <p:cNvSpPr txBox="1">
            <a:spLocks noChangeArrowheads="1"/>
          </p:cNvSpPr>
          <p:nvPr/>
        </p:nvSpPr>
        <p:spPr bwMode="auto">
          <a:xfrm>
            <a:off x="561944" y="419334"/>
            <a:ext cx="962704" cy="344454"/>
          </a:xfrm>
          <a:prstGeom prst="rect">
            <a:avLst/>
          </a:prstGeom>
          <a:noFill/>
          <a:ln w="9525">
            <a:noFill/>
            <a:miter lim="800000"/>
            <a:headEnd/>
            <a:tailEnd/>
          </a:ln>
        </p:spPr>
        <p:txBody>
          <a:bodyPr vert="horz" wrap="square" lIns="53061" tIns="6349" rIns="53061" bIns="6349" numCol="1" anchor="t" anchorCtr="0" compatLnSpc="1">
            <a:prstTxWarp prst="textNoShape">
              <a:avLst/>
            </a:prstTxWarp>
          </a:bodyPr>
          <a:lstStyle/>
          <a:p>
            <a:pPr algn="just" defTabSz="653064" fontAlgn="base">
              <a:spcBef>
                <a:spcPct val="0"/>
              </a:spcBef>
              <a:spcAft>
                <a:spcPct val="0"/>
              </a:spcAft>
            </a:pPr>
            <a:r>
              <a:rPr lang="ja-JP" altLang="en-US" sz="700" dirty="0" smtClean="0">
                <a:solidFill>
                  <a:srgbClr val="595959"/>
                </a:solidFill>
                <a:latin typeface="Century" pitchFamily="18" charset="0"/>
                <a:ea typeface="ＭＳ 明朝" pitchFamily="17" charset="-128"/>
                <a:cs typeface="ＭＳ Ｐゴシック" pitchFamily="50" charset="-128"/>
              </a:rPr>
              <a:t>土佐堀通</a:t>
            </a:r>
            <a:endParaRPr lang="ja-JP" altLang="en-US" sz="1300" dirty="0" smtClean="0">
              <a:latin typeface="Arial" pitchFamily="34" charset="0"/>
              <a:ea typeface="ＭＳ Ｐゴシック" pitchFamily="50" charset="-128"/>
              <a:cs typeface="ＭＳ Ｐゴシック" pitchFamily="50" charset="-128"/>
            </a:endParaRPr>
          </a:p>
        </p:txBody>
      </p:sp>
      <p:sp>
        <p:nvSpPr>
          <p:cNvPr id="921" name="AutoShape 17"/>
          <p:cNvSpPr>
            <a:spLocks noChangeArrowheads="1"/>
          </p:cNvSpPr>
          <p:nvPr/>
        </p:nvSpPr>
        <p:spPr bwMode="auto">
          <a:xfrm>
            <a:off x="3131840" y="548680"/>
            <a:ext cx="2005937" cy="257171"/>
          </a:xfrm>
          <a:prstGeom prst="roundRect">
            <a:avLst>
              <a:gd name="adj" fmla="val 33333"/>
            </a:avLst>
          </a:prstGeom>
          <a:solidFill>
            <a:srgbClr val="FFFFFF"/>
          </a:solidFill>
          <a:ln w="9525">
            <a:solidFill>
              <a:srgbClr val="000000"/>
            </a:solidFill>
            <a:round/>
            <a:headEnd/>
            <a:tailEnd/>
          </a:ln>
        </p:spPr>
        <p:txBody>
          <a:bodyPr vert="horz" wrap="square" lIns="257112" tIns="6349" rIns="257112" bIns="6349" numCol="1" anchor="ctr" anchorCtr="0" compatLnSpc="1">
            <a:prstTxWarp prst="textNoShape">
              <a:avLst/>
            </a:prstTxWarp>
          </a:bodyPr>
          <a:lstStyle/>
          <a:p>
            <a:pPr algn="dist" defTabSz="653064" fontAlgn="base">
              <a:lnSpc>
                <a:spcPct val="96000"/>
              </a:lnSpc>
              <a:spcBef>
                <a:spcPct val="0"/>
              </a:spcBef>
              <a:spcAft>
                <a:spcPct val="0"/>
              </a:spcAft>
            </a:pPr>
            <a:r>
              <a:rPr kumimoji="0" lang="ja-JP" altLang="en-US" sz="1000" dirty="0" smtClean="0">
                <a:solidFill>
                  <a:srgbClr val="000000"/>
                </a:solidFill>
                <a:latin typeface="HGP創英角ｺﾞｼｯｸUB" pitchFamily="50" charset="-128"/>
                <a:ea typeface="HGP創英角ｺﾞｼｯｸUB" pitchFamily="50" charset="-128"/>
                <a:cs typeface="ＭＳ Ｐゴシック" pitchFamily="50" charset="-128"/>
              </a:rPr>
              <a:t>御堂筋本町北地区</a:t>
            </a:r>
            <a:endParaRPr kumimoji="0" lang="ja-JP" altLang="en-US" sz="2600" dirty="0" smtClean="0">
              <a:latin typeface="HGP創英角ｺﾞｼｯｸUB" pitchFamily="50" charset="-128"/>
              <a:ea typeface="HGP創英角ｺﾞｼｯｸUB" pitchFamily="50" charset="-128"/>
              <a:cs typeface="ＭＳ Ｐゴシック" pitchFamily="50" charset="-128"/>
            </a:endParaRPr>
          </a:p>
        </p:txBody>
      </p:sp>
      <p:sp>
        <p:nvSpPr>
          <p:cNvPr id="922" name="AutoShape 17"/>
          <p:cNvSpPr>
            <a:spLocks noChangeArrowheads="1"/>
          </p:cNvSpPr>
          <p:nvPr/>
        </p:nvSpPr>
        <p:spPr bwMode="auto">
          <a:xfrm>
            <a:off x="3131840" y="4077072"/>
            <a:ext cx="2005937" cy="257171"/>
          </a:xfrm>
          <a:prstGeom prst="roundRect">
            <a:avLst>
              <a:gd name="adj" fmla="val 33333"/>
            </a:avLst>
          </a:prstGeom>
          <a:solidFill>
            <a:srgbClr val="FFFFFF"/>
          </a:solidFill>
          <a:ln w="9525">
            <a:solidFill>
              <a:srgbClr val="000000"/>
            </a:solidFill>
            <a:round/>
            <a:headEnd/>
            <a:tailEnd/>
          </a:ln>
        </p:spPr>
        <p:txBody>
          <a:bodyPr vert="horz" wrap="square" lIns="257112" tIns="6349" rIns="257112" bIns="6349" numCol="1" anchor="ctr" anchorCtr="0" compatLnSpc="1">
            <a:prstTxWarp prst="textNoShape">
              <a:avLst/>
            </a:prstTxWarp>
          </a:bodyPr>
          <a:lstStyle/>
          <a:p>
            <a:pPr algn="dist" defTabSz="653064" fontAlgn="base">
              <a:lnSpc>
                <a:spcPct val="96000"/>
              </a:lnSpc>
              <a:spcBef>
                <a:spcPct val="0"/>
              </a:spcBef>
              <a:spcAft>
                <a:spcPct val="0"/>
              </a:spcAft>
            </a:pPr>
            <a:r>
              <a:rPr kumimoji="0" lang="ja-JP" altLang="en-US" sz="1000" dirty="0" smtClean="0">
                <a:solidFill>
                  <a:srgbClr val="000000"/>
                </a:solidFill>
                <a:latin typeface="HGP創英角ｺﾞｼｯｸUB" pitchFamily="50" charset="-128"/>
                <a:ea typeface="HGP創英角ｺﾞｼｯｸUB" pitchFamily="50" charset="-128"/>
                <a:cs typeface="ＭＳ Ｐゴシック" pitchFamily="50" charset="-128"/>
              </a:rPr>
              <a:t>御堂筋本町南地区</a:t>
            </a:r>
            <a:endParaRPr kumimoji="0" lang="ja-JP" altLang="en-US" sz="2600" dirty="0" smtClean="0">
              <a:latin typeface="HGP創英角ｺﾞｼｯｸUB" pitchFamily="50" charset="-128"/>
              <a:ea typeface="HGP創英角ｺﾞｼｯｸUB" pitchFamily="50" charset="-128"/>
              <a:cs typeface="ＭＳ Ｐゴシック" pitchFamily="50" charset="-128"/>
            </a:endParaRPr>
          </a:p>
        </p:txBody>
      </p:sp>
      <p:sp>
        <p:nvSpPr>
          <p:cNvPr id="923" name="Text Box 22"/>
          <p:cNvSpPr txBox="1">
            <a:spLocks noChangeArrowheads="1"/>
          </p:cNvSpPr>
          <p:nvPr/>
        </p:nvSpPr>
        <p:spPr bwMode="auto">
          <a:xfrm>
            <a:off x="1575477" y="765303"/>
            <a:ext cx="411474" cy="105155"/>
          </a:xfrm>
          <a:prstGeom prst="rect">
            <a:avLst/>
          </a:prstGeom>
          <a:noFill/>
          <a:ln w="9525">
            <a:solidFill>
              <a:schemeClr val="bg1">
                <a:lumMod val="50000"/>
              </a:schemeClr>
            </a:solidFill>
            <a:miter lim="800000"/>
            <a:headEnd/>
            <a:tailEnd/>
          </a:ln>
        </p:spPr>
        <p:txBody>
          <a:bodyPr vert="horz" wrap="square" lIns="53061" tIns="6349" rIns="53061" bIns="6349" numCol="1" anchor="t" anchorCtr="0" compatLnSpc="1">
            <a:prstTxWarp prst="textNoShape">
              <a:avLst/>
            </a:prstTxWarp>
            <a:spAutoFit/>
          </a:bodyPr>
          <a:lstStyle/>
          <a:p>
            <a:pPr algn="ctr" defTabSz="653064" fontAlgn="base">
              <a:spcBef>
                <a:spcPct val="0"/>
              </a:spcBef>
              <a:spcAft>
                <a:spcPct val="0"/>
              </a:spcAft>
            </a:pPr>
            <a:r>
              <a:rPr lang="ja-JP" altLang="en-US" sz="600" dirty="0" smtClean="0">
                <a:solidFill>
                  <a:srgbClr val="595959"/>
                </a:solidFill>
                <a:latin typeface="Century" pitchFamily="18" charset="0"/>
                <a:ea typeface="ＭＳ 明朝" pitchFamily="17" charset="-128"/>
                <a:cs typeface="ＭＳ Ｐゴシック" pitchFamily="50" charset="-128"/>
              </a:rPr>
              <a:t>淀屋橋</a:t>
            </a:r>
            <a:endParaRPr lang="ja-JP" altLang="en-US" sz="1000" dirty="0" smtClean="0">
              <a:latin typeface="Arial" pitchFamily="34" charset="0"/>
              <a:ea typeface="ＭＳ Ｐゴシック" pitchFamily="50" charset="-128"/>
              <a:cs typeface="ＭＳ Ｐゴシック" pitchFamily="50" charset="-128"/>
            </a:endParaRPr>
          </a:p>
        </p:txBody>
      </p:sp>
      <p:sp>
        <p:nvSpPr>
          <p:cNvPr id="924" name="Text Box 22"/>
          <p:cNvSpPr txBox="1">
            <a:spLocks noChangeArrowheads="1"/>
          </p:cNvSpPr>
          <p:nvPr/>
        </p:nvSpPr>
        <p:spPr bwMode="auto">
          <a:xfrm>
            <a:off x="1496829" y="3829589"/>
            <a:ext cx="411474" cy="105155"/>
          </a:xfrm>
          <a:prstGeom prst="rect">
            <a:avLst/>
          </a:prstGeom>
          <a:noFill/>
          <a:ln w="9525">
            <a:solidFill>
              <a:schemeClr val="bg1">
                <a:lumMod val="50000"/>
              </a:schemeClr>
            </a:solidFill>
            <a:miter lim="800000"/>
            <a:headEnd/>
            <a:tailEnd/>
          </a:ln>
        </p:spPr>
        <p:txBody>
          <a:bodyPr vert="horz" wrap="square" lIns="53061" tIns="6349" rIns="53061" bIns="6349" numCol="1" anchor="t" anchorCtr="0" compatLnSpc="1">
            <a:prstTxWarp prst="textNoShape">
              <a:avLst/>
            </a:prstTxWarp>
            <a:spAutoFit/>
          </a:bodyPr>
          <a:lstStyle/>
          <a:p>
            <a:pPr algn="ctr" defTabSz="653064" fontAlgn="base">
              <a:spcBef>
                <a:spcPct val="0"/>
              </a:spcBef>
              <a:spcAft>
                <a:spcPct val="0"/>
              </a:spcAft>
            </a:pPr>
            <a:r>
              <a:rPr lang="ja-JP" altLang="en-US" sz="600" dirty="0" smtClean="0">
                <a:solidFill>
                  <a:srgbClr val="595959"/>
                </a:solidFill>
                <a:latin typeface="Century" pitchFamily="18" charset="0"/>
                <a:ea typeface="ＭＳ 明朝" pitchFamily="17" charset="-128"/>
                <a:cs typeface="ＭＳ Ｐゴシック" pitchFamily="50" charset="-128"/>
              </a:rPr>
              <a:t>本町</a:t>
            </a:r>
            <a:endParaRPr lang="ja-JP" altLang="en-US" sz="1000" dirty="0" smtClean="0">
              <a:latin typeface="Arial" pitchFamily="34" charset="0"/>
              <a:ea typeface="ＭＳ Ｐゴシック" pitchFamily="50" charset="-128"/>
              <a:cs typeface="ＭＳ Ｐゴシック" pitchFamily="50" charset="-128"/>
            </a:endParaRPr>
          </a:p>
        </p:txBody>
      </p:sp>
      <p:sp>
        <p:nvSpPr>
          <p:cNvPr id="925" name="Text Box 22"/>
          <p:cNvSpPr txBox="1">
            <a:spLocks noChangeArrowheads="1"/>
          </p:cNvSpPr>
          <p:nvPr/>
        </p:nvSpPr>
        <p:spPr bwMode="auto">
          <a:xfrm>
            <a:off x="1407294" y="6423074"/>
            <a:ext cx="411474" cy="105155"/>
          </a:xfrm>
          <a:prstGeom prst="rect">
            <a:avLst/>
          </a:prstGeom>
          <a:noFill/>
          <a:ln w="9525">
            <a:solidFill>
              <a:schemeClr val="bg1">
                <a:lumMod val="50000"/>
              </a:schemeClr>
            </a:solidFill>
            <a:miter lim="800000"/>
            <a:headEnd/>
            <a:tailEnd/>
          </a:ln>
        </p:spPr>
        <p:txBody>
          <a:bodyPr vert="horz" wrap="square" lIns="53061" tIns="6349" rIns="53061" bIns="6349" numCol="1" anchor="t" anchorCtr="0" compatLnSpc="1">
            <a:prstTxWarp prst="textNoShape">
              <a:avLst/>
            </a:prstTxWarp>
            <a:spAutoFit/>
          </a:bodyPr>
          <a:lstStyle/>
          <a:p>
            <a:pPr algn="ctr" defTabSz="653064" fontAlgn="base">
              <a:spcBef>
                <a:spcPct val="0"/>
              </a:spcBef>
              <a:spcAft>
                <a:spcPct val="0"/>
              </a:spcAft>
            </a:pPr>
            <a:r>
              <a:rPr lang="ja-JP" altLang="en-US" sz="600" dirty="0" smtClean="0">
                <a:solidFill>
                  <a:srgbClr val="595959"/>
                </a:solidFill>
                <a:latin typeface="Century" pitchFamily="18" charset="0"/>
                <a:ea typeface="ＭＳ 明朝" pitchFamily="17" charset="-128"/>
                <a:cs typeface="ＭＳ Ｐゴシック" pitchFamily="50" charset="-128"/>
              </a:rPr>
              <a:t>長堀</a:t>
            </a:r>
            <a:endParaRPr lang="ja-JP" altLang="en-US" sz="1000" dirty="0" smtClean="0">
              <a:latin typeface="Arial" pitchFamily="34" charset="0"/>
              <a:ea typeface="ＭＳ Ｐゴシック" pitchFamily="50" charset="-128"/>
              <a:cs typeface="ＭＳ Ｐゴシック" pitchFamily="50" charset="-128"/>
            </a:endParaRPr>
          </a:p>
        </p:txBody>
      </p:sp>
      <p:pic>
        <p:nvPicPr>
          <p:cNvPr id="616" name="Picture 5"/>
          <p:cNvPicPr>
            <a:picLocks noChangeAspect="1" noChangeArrowheads="1"/>
          </p:cNvPicPr>
          <p:nvPr/>
        </p:nvPicPr>
        <p:blipFill>
          <a:blip r:embed="rId2" cstate="screen"/>
          <a:srcRect/>
          <a:stretch>
            <a:fillRect/>
          </a:stretch>
        </p:blipFill>
        <p:spPr bwMode="auto">
          <a:xfrm>
            <a:off x="3802820" y="5982913"/>
            <a:ext cx="190938" cy="313963"/>
          </a:xfrm>
          <a:prstGeom prst="rect">
            <a:avLst/>
          </a:prstGeom>
          <a:noFill/>
          <a:ln w="9525">
            <a:noFill/>
            <a:miter lim="800000"/>
            <a:headEnd/>
            <a:tailEnd/>
          </a:ln>
        </p:spPr>
      </p:pic>
      <p:sp>
        <p:nvSpPr>
          <p:cNvPr id="617" name="フリーフォーム 616"/>
          <p:cNvSpPr/>
          <p:nvPr/>
        </p:nvSpPr>
        <p:spPr bwMode="auto">
          <a:xfrm>
            <a:off x="3707762" y="6292905"/>
            <a:ext cx="1097304" cy="9288"/>
          </a:xfrm>
          <a:custGeom>
            <a:avLst/>
            <a:gdLst>
              <a:gd name="connsiteX0" fmla="*/ 0 w 1869282"/>
              <a:gd name="connsiteY0" fmla="*/ 2381 h 16668"/>
              <a:gd name="connsiteX1" fmla="*/ 359569 w 1869282"/>
              <a:gd name="connsiteY1" fmla="*/ 2381 h 16668"/>
              <a:gd name="connsiteX2" fmla="*/ 359569 w 1869282"/>
              <a:gd name="connsiteY2" fmla="*/ 16668 h 16668"/>
              <a:gd name="connsiteX3" fmla="*/ 538163 w 1869282"/>
              <a:gd name="connsiteY3" fmla="*/ 16668 h 16668"/>
              <a:gd name="connsiteX4" fmla="*/ 538163 w 1869282"/>
              <a:gd name="connsiteY4" fmla="*/ 2381 h 16668"/>
              <a:gd name="connsiteX5" fmla="*/ 702469 w 1869282"/>
              <a:gd name="connsiteY5" fmla="*/ 2381 h 16668"/>
              <a:gd name="connsiteX6" fmla="*/ 702469 w 1869282"/>
              <a:gd name="connsiteY6" fmla="*/ 16668 h 16668"/>
              <a:gd name="connsiteX7" fmla="*/ 1204913 w 1869282"/>
              <a:gd name="connsiteY7" fmla="*/ 16668 h 16668"/>
              <a:gd name="connsiteX8" fmla="*/ 1204913 w 1869282"/>
              <a:gd name="connsiteY8" fmla="*/ 0 h 16668"/>
              <a:gd name="connsiteX9" fmla="*/ 1333500 w 1869282"/>
              <a:gd name="connsiteY9" fmla="*/ 0 h 16668"/>
              <a:gd name="connsiteX10" fmla="*/ 1333500 w 1869282"/>
              <a:gd name="connsiteY10" fmla="*/ 14287 h 16668"/>
              <a:gd name="connsiteX11" fmla="*/ 1512094 w 1869282"/>
              <a:gd name="connsiteY11" fmla="*/ 14287 h 16668"/>
              <a:gd name="connsiteX12" fmla="*/ 1512094 w 1869282"/>
              <a:gd name="connsiteY12" fmla="*/ 2381 h 16668"/>
              <a:gd name="connsiteX13" fmla="*/ 1583532 w 1869282"/>
              <a:gd name="connsiteY13" fmla="*/ 2381 h 16668"/>
              <a:gd name="connsiteX14" fmla="*/ 1728788 w 1869282"/>
              <a:gd name="connsiteY14" fmla="*/ 2381 h 16668"/>
              <a:gd name="connsiteX15" fmla="*/ 1869282 w 1869282"/>
              <a:gd name="connsiteY15" fmla="*/ 2381 h 16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69282" h="16668">
                <a:moveTo>
                  <a:pt x="0" y="2381"/>
                </a:moveTo>
                <a:lnTo>
                  <a:pt x="359569" y="2381"/>
                </a:lnTo>
                <a:lnTo>
                  <a:pt x="359569" y="16668"/>
                </a:lnTo>
                <a:lnTo>
                  <a:pt x="538163" y="16668"/>
                </a:lnTo>
                <a:lnTo>
                  <a:pt x="538163" y="2381"/>
                </a:lnTo>
                <a:lnTo>
                  <a:pt x="702469" y="2381"/>
                </a:lnTo>
                <a:lnTo>
                  <a:pt x="702469" y="16668"/>
                </a:lnTo>
                <a:lnTo>
                  <a:pt x="1204913" y="16668"/>
                </a:lnTo>
                <a:lnTo>
                  <a:pt x="1204913" y="0"/>
                </a:lnTo>
                <a:lnTo>
                  <a:pt x="1333500" y="0"/>
                </a:lnTo>
                <a:lnTo>
                  <a:pt x="1333500" y="14287"/>
                </a:lnTo>
                <a:lnTo>
                  <a:pt x="1512094" y="14287"/>
                </a:lnTo>
                <a:lnTo>
                  <a:pt x="1512094" y="2381"/>
                </a:lnTo>
                <a:lnTo>
                  <a:pt x="1583532" y="2381"/>
                </a:lnTo>
                <a:lnTo>
                  <a:pt x="1728788" y="2381"/>
                </a:lnTo>
                <a:lnTo>
                  <a:pt x="1869282" y="2381"/>
                </a:ln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65306" tIns="32653" rIns="65306" bIns="32653" anchor="ctr"/>
          <a:lstStyle/>
          <a:p>
            <a:pPr algn="ctr">
              <a:defRPr/>
            </a:pPr>
            <a:endParaRPr lang="ja-JP" altLang="en-US" sz="2300" dirty="0">
              <a:solidFill>
                <a:prstClr val="white"/>
              </a:solidFill>
            </a:endParaRPr>
          </a:p>
        </p:txBody>
      </p:sp>
      <p:sp>
        <p:nvSpPr>
          <p:cNvPr id="618" name="正方形/長方形 617"/>
          <p:cNvSpPr/>
          <p:nvPr/>
        </p:nvSpPr>
        <p:spPr bwMode="auto">
          <a:xfrm>
            <a:off x="3131748" y="4903694"/>
            <a:ext cx="610511" cy="1389211"/>
          </a:xfrm>
          <a:prstGeom prst="rect">
            <a:avLst/>
          </a:prstGeom>
          <a:solidFill>
            <a:schemeClr val="bg1">
              <a:lumMod val="85000"/>
            </a:schemeClr>
          </a:solidFill>
        </p:spPr>
        <p:style>
          <a:lnRef idx="1">
            <a:schemeClr val="dk1"/>
          </a:lnRef>
          <a:fillRef idx="0">
            <a:schemeClr val="dk1"/>
          </a:fillRef>
          <a:effectRef idx="0">
            <a:schemeClr val="dk1"/>
          </a:effectRef>
          <a:fontRef idx="minor">
            <a:schemeClr val="tx1"/>
          </a:fontRef>
        </p:style>
        <p:txBody>
          <a:bodyPr lIns="65306" tIns="32653" rIns="65306" bIns="32653" anchor="ctr"/>
          <a:lstStyle/>
          <a:p>
            <a:pPr algn="ctr">
              <a:defRPr/>
            </a:pPr>
            <a:endParaRPr lang="ja-JP" altLang="en-US" sz="2300" dirty="0">
              <a:solidFill>
                <a:prstClr val="black"/>
              </a:solidFill>
            </a:endParaRPr>
          </a:p>
        </p:txBody>
      </p:sp>
      <p:pic>
        <p:nvPicPr>
          <p:cNvPr id="619" name="Picture 5"/>
          <p:cNvPicPr>
            <a:picLocks noChangeAspect="1" noChangeArrowheads="1"/>
          </p:cNvPicPr>
          <p:nvPr/>
        </p:nvPicPr>
        <p:blipFill>
          <a:blip r:embed="rId2" cstate="screen"/>
          <a:srcRect/>
          <a:stretch>
            <a:fillRect/>
          </a:stretch>
        </p:blipFill>
        <p:spPr bwMode="auto">
          <a:xfrm>
            <a:off x="3980389" y="5982913"/>
            <a:ext cx="190938" cy="313963"/>
          </a:xfrm>
          <a:prstGeom prst="rect">
            <a:avLst/>
          </a:prstGeom>
          <a:noFill/>
          <a:ln w="9525">
            <a:noFill/>
            <a:miter lim="800000"/>
            <a:headEnd/>
            <a:tailEnd/>
          </a:ln>
        </p:spPr>
      </p:pic>
      <p:pic>
        <p:nvPicPr>
          <p:cNvPr id="620" name="Picture 5"/>
          <p:cNvPicPr>
            <a:picLocks noChangeAspect="1" noChangeArrowheads="1"/>
          </p:cNvPicPr>
          <p:nvPr/>
        </p:nvPicPr>
        <p:blipFill>
          <a:blip r:embed="rId2" cstate="screen"/>
          <a:srcRect/>
          <a:stretch>
            <a:fillRect/>
          </a:stretch>
        </p:blipFill>
        <p:spPr bwMode="auto">
          <a:xfrm>
            <a:off x="4362091" y="5982913"/>
            <a:ext cx="190938" cy="313963"/>
          </a:xfrm>
          <a:prstGeom prst="rect">
            <a:avLst/>
          </a:prstGeom>
          <a:noFill/>
          <a:ln w="9525">
            <a:noFill/>
            <a:miter lim="800000"/>
            <a:headEnd/>
            <a:tailEnd/>
          </a:ln>
        </p:spPr>
      </p:pic>
      <p:pic>
        <p:nvPicPr>
          <p:cNvPr id="621" name="Picture 5"/>
          <p:cNvPicPr>
            <a:picLocks noChangeAspect="1" noChangeArrowheads="1"/>
          </p:cNvPicPr>
          <p:nvPr/>
        </p:nvPicPr>
        <p:blipFill>
          <a:blip r:embed="rId2" cstate="screen"/>
          <a:srcRect/>
          <a:stretch>
            <a:fillRect/>
          </a:stretch>
        </p:blipFill>
        <p:spPr bwMode="auto">
          <a:xfrm>
            <a:off x="4534067" y="5982913"/>
            <a:ext cx="190938" cy="313963"/>
          </a:xfrm>
          <a:prstGeom prst="rect">
            <a:avLst/>
          </a:prstGeom>
          <a:noFill/>
          <a:ln w="9525">
            <a:noFill/>
            <a:miter lim="800000"/>
            <a:headEnd/>
            <a:tailEnd/>
          </a:ln>
        </p:spPr>
      </p:pic>
      <p:grpSp>
        <p:nvGrpSpPr>
          <p:cNvPr id="10" name="グループ化 256"/>
          <p:cNvGrpSpPr>
            <a:grpSpLocks noChangeAspect="1"/>
          </p:cNvGrpSpPr>
          <p:nvPr/>
        </p:nvGrpSpPr>
        <p:grpSpPr bwMode="auto">
          <a:xfrm>
            <a:off x="4654776" y="6257550"/>
            <a:ext cx="13940" cy="38082"/>
            <a:chOff x="9491663" y="3466966"/>
            <a:chExt cx="1009650" cy="2755900"/>
          </a:xfrm>
        </p:grpSpPr>
        <p:sp>
          <p:nvSpPr>
            <p:cNvPr id="623" name="Freeform 79"/>
            <p:cNvSpPr>
              <a:spLocks/>
            </p:cNvSpPr>
            <p:nvPr/>
          </p:nvSpPr>
          <p:spPr bwMode="auto">
            <a:xfrm>
              <a:off x="10221913" y="4962391"/>
              <a:ext cx="146050" cy="244475"/>
            </a:xfrm>
            <a:custGeom>
              <a:avLst/>
              <a:gdLst>
                <a:gd name="T0" fmla="*/ 2147483647 w 92"/>
                <a:gd name="T1" fmla="*/ 2147483647 h 154"/>
                <a:gd name="T2" fmla="*/ 2147483647 w 92"/>
                <a:gd name="T3" fmla="*/ 2147483647 h 154"/>
                <a:gd name="T4" fmla="*/ 2147483647 w 92"/>
                <a:gd name="T5" fmla="*/ 2147483647 h 154"/>
                <a:gd name="T6" fmla="*/ 2147483647 w 92"/>
                <a:gd name="T7" fmla="*/ 2147483647 h 154"/>
                <a:gd name="T8" fmla="*/ 2147483647 w 92"/>
                <a:gd name="T9" fmla="*/ 2147483647 h 154"/>
                <a:gd name="T10" fmla="*/ 2147483647 w 92"/>
                <a:gd name="T11" fmla="*/ 2147483647 h 154"/>
                <a:gd name="T12" fmla="*/ 2147483647 w 92"/>
                <a:gd name="T13" fmla="*/ 2147483647 h 154"/>
                <a:gd name="T14" fmla="*/ 2147483647 w 92"/>
                <a:gd name="T15" fmla="*/ 2147483647 h 154"/>
                <a:gd name="T16" fmla="*/ 2147483647 w 92"/>
                <a:gd name="T17" fmla="*/ 0 h 154"/>
                <a:gd name="T18" fmla="*/ 2147483647 w 92"/>
                <a:gd name="T19" fmla="*/ 2147483647 h 154"/>
                <a:gd name="T20" fmla="*/ 2147483647 w 92"/>
                <a:gd name="T21" fmla="*/ 2147483647 h 154"/>
                <a:gd name="T22" fmla="*/ 2147483647 w 92"/>
                <a:gd name="T23" fmla="*/ 2147483647 h 154"/>
                <a:gd name="T24" fmla="*/ 2147483647 w 92"/>
                <a:gd name="T25" fmla="*/ 2147483647 h 154"/>
                <a:gd name="T26" fmla="*/ 0 w 92"/>
                <a:gd name="T27" fmla="*/ 2147483647 h 154"/>
                <a:gd name="T28" fmla="*/ 2147483647 w 92"/>
                <a:gd name="T29" fmla="*/ 2147483647 h 154"/>
                <a:gd name="T30" fmla="*/ 2147483647 w 92"/>
                <a:gd name="T31" fmla="*/ 2147483647 h 154"/>
                <a:gd name="T32" fmla="*/ 2147483647 w 92"/>
                <a:gd name="T33" fmla="*/ 2147483647 h 154"/>
                <a:gd name="T34" fmla="*/ 2147483647 w 92"/>
                <a:gd name="T35" fmla="*/ 2147483647 h 154"/>
                <a:gd name="T36" fmla="*/ 2147483647 w 92"/>
                <a:gd name="T37" fmla="*/ 2147483647 h 154"/>
                <a:gd name="T38" fmla="*/ 2147483647 w 92"/>
                <a:gd name="T39" fmla="*/ 2147483647 h 154"/>
                <a:gd name="T40" fmla="*/ 2147483647 w 92"/>
                <a:gd name="T41" fmla="*/ 2147483647 h 154"/>
                <a:gd name="T42" fmla="*/ 2147483647 w 92"/>
                <a:gd name="T43" fmla="*/ 2147483647 h 15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92"/>
                <a:gd name="T67" fmla="*/ 0 h 154"/>
                <a:gd name="T68" fmla="*/ 92 w 92"/>
                <a:gd name="T69" fmla="*/ 154 h 15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92" h="154">
                  <a:moveTo>
                    <a:pt x="72" y="130"/>
                  </a:moveTo>
                  <a:lnTo>
                    <a:pt x="72" y="104"/>
                  </a:lnTo>
                  <a:lnTo>
                    <a:pt x="86" y="104"/>
                  </a:lnTo>
                  <a:lnTo>
                    <a:pt x="86" y="86"/>
                  </a:lnTo>
                  <a:lnTo>
                    <a:pt x="72" y="60"/>
                  </a:lnTo>
                  <a:lnTo>
                    <a:pt x="72" y="44"/>
                  </a:lnTo>
                  <a:lnTo>
                    <a:pt x="66" y="18"/>
                  </a:lnTo>
                  <a:lnTo>
                    <a:pt x="52" y="18"/>
                  </a:lnTo>
                  <a:lnTo>
                    <a:pt x="40" y="0"/>
                  </a:lnTo>
                  <a:lnTo>
                    <a:pt x="46" y="18"/>
                  </a:lnTo>
                  <a:lnTo>
                    <a:pt x="52" y="60"/>
                  </a:lnTo>
                  <a:lnTo>
                    <a:pt x="40" y="52"/>
                  </a:lnTo>
                  <a:lnTo>
                    <a:pt x="20" y="36"/>
                  </a:lnTo>
                  <a:lnTo>
                    <a:pt x="0" y="36"/>
                  </a:lnTo>
                  <a:lnTo>
                    <a:pt x="14" y="52"/>
                  </a:lnTo>
                  <a:lnTo>
                    <a:pt x="26" y="70"/>
                  </a:lnTo>
                  <a:lnTo>
                    <a:pt x="52" y="104"/>
                  </a:lnTo>
                  <a:lnTo>
                    <a:pt x="66" y="138"/>
                  </a:lnTo>
                  <a:lnTo>
                    <a:pt x="80" y="138"/>
                  </a:lnTo>
                  <a:lnTo>
                    <a:pt x="92" y="154"/>
                  </a:lnTo>
                  <a:lnTo>
                    <a:pt x="92" y="146"/>
                  </a:lnTo>
                  <a:lnTo>
                    <a:pt x="72" y="130"/>
                  </a:lnTo>
                  <a:close/>
                </a:path>
              </a:pathLst>
            </a:custGeom>
            <a:solidFill>
              <a:srgbClr val="A1C6E7"/>
            </a:solidFill>
            <a:ln w="9525">
              <a:noFill/>
              <a:round/>
              <a:headEnd/>
              <a:tailEnd/>
            </a:ln>
          </p:spPr>
          <p:txBody>
            <a:bodyPr/>
            <a:lstStyle/>
            <a:p>
              <a:endParaRPr lang="ja-JP" altLang="en-US" sz="2300" dirty="0"/>
            </a:p>
          </p:txBody>
        </p:sp>
        <p:sp>
          <p:nvSpPr>
            <p:cNvPr id="624" name="Freeform 84"/>
            <p:cNvSpPr>
              <a:spLocks/>
            </p:cNvSpPr>
            <p:nvPr/>
          </p:nvSpPr>
          <p:spPr bwMode="auto">
            <a:xfrm>
              <a:off x="10482263" y="5140191"/>
              <a:ext cx="19050" cy="41275"/>
            </a:xfrm>
            <a:custGeom>
              <a:avLst/>
              <a:gdLst>
                <a:gd name="T0" fmla="*/ 2147483647 w 12"/>
                <a:gd name="T1" fmla="*/ 2147483647 h 26"/>
                <a:gd name="T2" fmla="*/ 2147483647 w 12"/>
                <a:gd name="T3" fmla="*/ 2147483647 h 26"/>
                <a:gd name="T4" fmla="*/ 2147483647 w 12"/>
                <a:gd name="T5" fmla="*/ 0 h 26"/>
                <a:gd name="T6" fmla="*/ 0 w 12"/>
                <a:gd name="T7" fmla="*/ 2147483647 h 26"/>
                <a:gd name="T8" fmla="*/ 2147483647 w 12"/>
                <a:gd name="T9" fmla="*/ 2147483647 h 26"/>
                <a:gd name="T10" fmla="*/ 0 60000 65536"/>
                <a:gd name="T11" fmla="*/ 0 60000 65536"/>
                <a:gd name="T12" fmla="*/ 0 60000 65536"/>
                <a:gd name="T13" fmla="*/ 0 60000 65536"/>
                <a:gd name="T14" fmla="*/ 0 60000 65536"/>
                <a:gd name="T15" fmla="*/ 0 w 12"/>
                <a:gd name="T16" fmla="*/ 0 h 26"/>
                <a:gd name="T17" fmla="*/ 12 w 12"/>
                <a:gd name="T18" fmla="*/ 26 h 26"/>
              </a:gdLst>
              <a:ahLst/>
              <a:cxnLst>
                <a:cxn ang="T10">
                  <a:pos x="T0" y="T1"/>
                </a:cxn>
                <a:cxn ang="T11">
                  <a:pos x="T2" y="T3"/>
                </a:cxn>
                <a:cxn ang="T12">
                  <a:pos x="T4" y="T5"/>
                </a:cxn>
                <a:cxn ang="T13">
                  <a:pos x="T6" y="T7"/>
                </a:cxn>
                <a:cxn ang="T14">
                  <a:pos x="T8" y="T9"/>
                </a:cxn>
              </a:cxnLst>
              <a:rect l="T15" t="T16" r="T17" b="T18"/>
              <a:pathLst>
                <a:path w="12" h="26">
                  <a:moveTo>
                    <a:pt x="6" y="26"/>
                  </a:moveTo>
                  <a:lnTo>
                    <a:pt x="6" y="18"/>
                  </a:lnTo>
                  <a:lnTo>
                    <a:pt x="12" y="0"/>
                  </a:lnTo>
                  <a:lnTo>
                    <a:pt x="0" y="18"/>
                  </a:lnTo>
                  <a:lnTo>
                    <a:pt x="6" y="26"/>
                  </a:lnTo>
                  <a:close/>
                </a:path>
              </a:pathLst>
            </a:custGeom>
            <a:solidFill>
              <a:srgbClr val="A1C6E7"/>
            </a:solidFill>
            <a:ln w="9525">
              <a:noFill/>
              <a:round/>
              <a:headEnd/>
              <a:tailEnd/>
            </a:ln>
          </p:spPr>
          <p:txBody>
            <a:bodyPr/>
            <a:lstStyle/>
            <a:p>
              <a:endParaRPr lang="ja-JP" altLang="en-US" sz="2300" dirty="0"/>
            </a:p>
          </p:txBody>
        </p:sp>
        <p:sp>
          <p:nvSpPr>
            <p:cNvPr id="625" name="Freeform 96"/>
            <p:cNvSpPr>
              <a:spLocks/>
            </p:cNvSpPr>
            <p:nvPr/>
          </p:nvSpPr>
          <p:spPr bwMode="auto">
            <a:xfrm>
              <a:off x="9602788" y="5330691"/>
              <a:ext cx="9525" cy="3175"/>
            </a:xfrm>
            <a:custGeom>
              <a:avLst/>
              <a:gdLst>
                <a:gd name="T0" fmla="*/ 0 w 6"/>
                <a:gd name="T1" fmla="*/ 0 h 2"/>
                <a:gd name="T2" fmla="*/ 0 w 6"/>
                <a:gd name="T3" fmla="*/ 2147483647 h 2"/>
                <a:gd name="T4" fmla="*/ 2147483647 w 6"/>
                <a:gd name="T5" fmla="*/ 0 h 2"/>
                <a:gd name="T6" fmla="*/ 0 w 6"/>
                <a:gd name="T7" fmla="*/ 0 h 2"/>
                <a:gd name="T8" fmla="*/ 0 60000 65536"/>
                <a:gd name="T9" fmla="*/ 0 60000 65536"/>
                <a:gd name="T10" fmla="*/ 0 60000 65536"/>
                <a:gd name="T11" fmla="*/ 0 60000 65536"/>
                <a:gd name="T12" fmla="*/ 0 w 6"/>
                <a:gd name="T13" fmla="*/ 0 h 2"/>
                <a:gd name="T14" fmla="*/ 6 w 6"/>
                <a:gd name="T15" fmla="*/ 2 h 2"/>
              </a:gdLst>
              <a:ahLst/>
              <a:cxnLst>
                <a:cxn ang="T8">
                  <a:pos x="T0" y="T1"/>
                </a:cxn>
                <a:cxn ang="T9">
                  <a:pos x="T2" y="T3"/>
                </a:cxn>
                <a:cxn ang="T10">
                  <a:pos x="T4" y="T5"/>
                </a:cxn>
                <a:cxn ang="T11">
                  <a:pos x="T6" y="T7"/>
                </a:cxn>
              </a:cxnLst>
              <a:rect l="T12" t="T13" r="T14" b="T15"/>
              <a:pathLst>
                <a:path w="6" h="2">
                  <a:moveTo>
                    <a:pt x="0" y="0"/>
                  </a:moveTo>
                  <a:lnTo>
                    <a:pt x="0" y="2"/>
                  </a:lnTo>
                  <a:lnTo>
                    <a:pt x="6" y="0"/>
                  </a:lnTo>
                  <a:lnTo>
                    <a:pt x="0" y="0"/>
                  </a:lnTo>
                  <a:close/>
                </a:path>
              </a:pathLst>
            </a:custGeom>
            <a:solidFill>
              <a:srgbClr val="A1C6E7"/>
            </a:solidFill>
            <a:ln w="9525">
              <a:noFill/>
              <a:round/>
              <a:headEnd/>
              <a:tailEnd/>
            </a:ln>
          </p:spPr>
          <p:txBody>
            <a:bodyPr/>
            <a:lstStyle/>
            <a:p>
              <a:endParaRPr lang="ja-JP" altLang="en-US" sz="2300" dirty="0"/>
            </a:p>
          </p:txBody>
        </p:sp>
        <p:sp>
          <p:nvSpPr>
            <p:cNvPr id="626" name="Line 105"/>
            <p:cNvSpPr>
              <a:spLocks noChangeShapeType="1"/>
            </p:cNvSpPr>
            <p:nvPr/>
          </p:nvSpPr>
          <p:spPr bwMode="auto">
            <a:xfrm>
              <a:off x="10161588" y="3841616"/>
              <a:ext cx="0" cy="0"/>
            </a:xfrm>
            <a:prstGeom prst="line">
              <a:avLst/>
            </a:prstGeom>
            <a:noFill/>
            <a:ln w="9525">
              <a:noFill/>
              <a:round/>
              <a:headEnd/>
              <a:tailEnd/>
            </a:ln>
          </p:spPr>
          <p:txBody>
            <a:bodyPr/>
            <a:lstStyle/>
            <a:p>
              <a:endParaRPr lang="ja-JP" altLang="en-US" sz="2300" dirty="0"/>
            </a:p>
          </p:txBody>
        </p:sp>
        <p:sp>
          <p:nvSpPr>
            <p:cNvPr id="627" name="Line 106"/>
            <p:cNvSpPr>
              <a:spLocks noChangeShapeType="1"/>
            </p:cNvSpPr>
            <p:nvPr/>
          </p:nvSpPr>
          <p:spPr bwMode="auto">
            <a:xfrm>
              <a:off x="10161588" y="3841616"/>
              <a:ext cx="0" cy="0"/>
            </a:xfrm>
            <a:prstGeom prst="line">
              <a:avLst/>
            </a:prstGeom>
            <a:noFill/>
            <a:ln w="9525">
              <a:noFill/>
              <a:round/>
              <a:headEnd/>
              <a:tailEnd/>
            </a:ln>
          </p:spPr>
          <p:txBody>
            <a:bodyPr/>
            <a:lstStyle/>
            <a:p>
              <a:endParaRPr lang="ja-JP" altLang="en-US" sz="2300" dirty="0"/>
            </a:p>
          </p:txBody>
        </p:sp>
        <p:sp>
          <p:nvSpPr>
            <p:cNvPr id="628" name="Freeform 122"/>
            <p:cNvSpPr>
              <a:spLocks/>
            </p:cNvSpPr>
            <p:nvPr/>
          </p:nvSpPr>
          <p:spPr bwMode="auto">
            <a:xfrm>
              <a:off x="9491663" y="3816216"/>
              <a:ext cx="996950" cy="2406650"/>
            </a:xfrm>
            <a:custGeom>
              <a:avLst/>
              <a:gdLst>
                <a:gd name="T0" fmla="*/ 2147483647 w 628"/>
                <a:gd name="T1" fmla="*/ 2147483647 h 1516"/>
                <a:gd name="T2" fmla="*/ 2147483647 w 628"/>
                <a:gd name="T3" fmla="*/ 2147483647 h 1516"/>
                <a:gd name="T4" fmla="*/ 2147483647 w 628"/>
                <a:gd name="T5" fmla="*/ 2147483647 h 1516"/>
                <a:gd name="T6" fmla="*/ 2147483647 w 628"/>
                <a:gd name="T7" fmla="*/ 2147483647 h 1516"/>
                <a:gd name="T8" fmla="*/ 2147483647 w 628"/>
                <a:gd name="T9" fmla="*/ 2147483647 h 1516"/>
                <a:gd name="T10" fmla="*/ 2147483647 w 628"/>
                <a:gd name="T11" fmla="*/ 2147483647 h 1516"/>
                <a:gd name="T12" fmla="*/ 2147483647 w 628"/>
                <a:gd name="T13" fmla="*/ 2147483647 h 1516"/>
                <a:gd name="T14" fmla="*/ 2147483647 w 628"/>
                <a:gd name="T15" fmla="*/ 2147483647 h 1516"/>
                <a:gd name="T16" fmla="*/ 2147483647 w 628"/>
                <a:gd name="T17" fmla="*/ 2147483647 h 1516"/>
                <a:gd name="T18" fmla="*/ 2147483647 w 628"/>
                <a:gd name="T19" fmla="*/ 2147483647 h 1516"/>
                <a:gd name="T20" fmla="*/ 2147483647 w 628"/>
                <a:gd name="T21" fmla="*/ 2147483647 h 1516"/>
                <a:gd name="T22" fmla="*/ 2147483647 w 628"/>
                <a:gd name="T23" fmla="*/ 2147483647 h 1516"/>
                <a:gd name="T24" fmla="*/ 2147483647 w 628"/>
                <a:gd name="T25" fmla="*/ 2147483647 h 1516"/>
                <a:gd name="T26" fmla="*/ 2147483647 w 628"/>
                <a:gd name="T27" fmla="*/ 2147483647 h 1516"/>
                <a:gd name="T28" fmla="*/ 2147483647 w 628"/>
                <a:gd name="T29" fmla="*/ 2147483647 h 1516"/>
                <a:gd name="T30" fmla="*/ 2147483647 w 628"/>
                <a:gd name="T31" fmla="*/ 2147483647 h 1516"/>
                <a:gd name="T32" fmla="*/ 2147483647 w 628"/>
                <a:gd name="T33" fmla="*/ 2147483647 h 1516"/>
                <a:gd name="T34" fmla="*/ 2147483647 w 628"/>
                <a:gd name="T35" fmla="*/ 2147483647 h 1516"/>
                <a:gd name="T36" fmla="*/ 2147483647 w 628"/>
                <a:gd name="T37" fmla="*/ 2147483647 h 1516"/>
                <a:gd name="T38" fmla="*/ 2147483647 w 628"/>
                <a:gd name="T39" fmla="*/ 2147483647 h 1516"/>
                <a:gd name="T40" fmla="*/ 2147483647 w 628"/>
                <a:gd name="T41" fmla="*/ 2147483647 h 1516"/>
                <a:gd name="T42" fmla="*/ 2147483647 w 628"/>
                <a:gd name="T43" fmla="*/ 2147483647 h 1516"/>
                <a:gd name="T44" fmla="*/ 2147483647 w 628"/>
                <a:gd name="T45" fmla="*/ 2147483647 h 1516"/>
                <a:gd name="T46" fmla="*/ 2147483647 w 628"/>
                <a:gd name="T47" fmla="*/ 2147483647 h 1516"/>
                <a:gd name="T48" fmla="*/ 2147483647 w 628"/>
                <a:gd name="T49" fmla="*/ 2147483647 h 1516"/>
                <a:gd name="T50" fmla="*/ 2147483647 w 628"/>
                <a:gd name="T51" fmla="*/ 2147483647 h 1516"/>
                <a:gd name="T52" fmla="*/ 2147483647 w 628"/>
                <a:gd name="T53" fmla="*/ 2147483647 h 1516"/>
                <a:gd name="T54" fmla="*/ 2147483647 w 628"/>
                <a:gd name="T55" fmla="*/ 2147483647 h 1516"/>
                <a:gd name="T56" fmla="*/ 2147483647 w 628"/>
                <a:gd name="T57" fmla="*/ 2147483647 h 1516"/>
                <a:gd name="T58" fmla="*/ 2147483647 w 628"/>
                <a:gd name="T59" fmla="*/ 2147483647 h 1516"/>
                <a:gd name="T60" fmla="*/ 2147483647 w 628"/>
                <a:gd name="T61" fmla="*/ 2147483647 h 1516"/>
                <a:gd name="T62" fmla="*/ 2147483647 w 628"/>
                <a:gd name="T63" fmla="*/ 2147483647 h 1516"/>
                <a:gd name="T64" fmla="*/ 2147483647 w 628"/>
                <a:gd name="T65" fmla="*/ 2147483647 h 1516"/>
                <a:gd name="T66" fmla="*/ 2147483647 w 628"/>
                <a:gd name="T67" fmla="*/ 2147483647 h 1516"/>
                <a:gd name="T68" fmla="*/ 2147483647 w 628"/>
                <a:gd name="T69" fmla="*/ 2147483647 h 1516"/>
                <a:gd name="T70" fmla="*/ 2147483647 w 628"/>
                <a:gd name="T71" fmla="*/ 2147483647 h 1516"/>
                <a:gd name="T72" fmla="*/ 2147483647 w 628"/>
                <a:gd name="T73" fmla="*/ 2147483647 h 1516"/>
                <a:gd name="T74" fmla="*/ 2147483647 w 628"/>
                <a:gd name="T75" fmla="*/ 2147483647 h 1516"/>
                <a:gd name="T76" fmla="*/ 2147483647 w 628"/>
                <a:gd name="T77" fmla="*/ 2147483647 h 1516"/>
                <a:gd name="T78" fmla="*/ 2147483647 w 628"/>
                <a:gd name="T79" fmla="*/ 2147483647 h 1516"/>
                <a:gd name="T80" fmla="*/ 2147483647 w 628"/>
                <a:gd name="T81" fmla="*/ 2147483647 h 1516"/>
                <a:gd name="T82" fmla="*/ 2147483647 w 628"/>
                <a:gd name="T83" fmla="*/ 2147483647 h 1516"/>
                <a:gd name="T84" fmla="*/ 2147483647 w 628"/>
                <a:gd name="T85" fmla="*/ 2147483647 h 1516"/>
                <a:gd name="T86" fmla="*/ 2147483647 w 628"/>
                <a:gd name="T87" fmla="*/ 2147483647 h 1516"/>
                <a:gd name="T88" fmla="*/ 2147483647 w 628"/>
                <a:gd name="T89" fmla="*/ 2147483647 h 1516"/>
                <a:gd name="T90" fmla="*/ 2147483647 w 628"/>
                <a:gd name="T91" fmla="*/ 2147483647 h 1516"/>
                <a:gd name="T92" fmla="*/ 2147483647 w 628"/>
                <a:gd name="T93" fmla="*/ 2147483647 h 1516"/>
                <a:gd name="T94" fmla="*/ 2147483647 w 628"/>
                <a:gd name="T95" fmla="*/ 2147483647 h 1516"/>
                <a:gd name="T96" fmla="*/ 2147483647 w 628"/>
                <a:gd name="T97" fmla="*/ 2147483647 h 1516"/>
                <a:gd name="T98" fmla="*/ 2147483647 w 628"/>
                <a:gd name="T99" fmla="*/ 2147483647 h 1516"/>
                <a:gd name="T100" fmla="*/ 2147483647 w 628"/>
                <a:gd name="T101" fmla="*/ 2147483647 h 1516"/>
                <a:gd name="T102" fmla="*/ 2147483647 w 628"/>
                <a:gd name="T103" fmla="*/ 2147483647 h 1516"/>
                <a:gd name="T104" fmla="*/ 2147483647 w 628"/>
                <a:gd name="T105" fmla="*/ 2147483647 h 1516"/>
                <a:gd name="T106" fmla="*/ 2147483647 w 628"/>
                <a:gd name="T107" fmla="*/ 2147483647 h 1516"/>
                <a:gd name="T108" fmla="*/ 2147483647 w 628"/>
                <a:gd name="T109" fmla="*/ 2147483647 h 1516"/>
                <a:gd name="T110" fmla="*/ 2147483647 w 628"/>
                <a:gd name="T111" fmla="*/ 2147483647 h 1516"/>
                <a:gd name="T112" fmla="*/ 2147483647 w 628"/>
                <a:gd name="T113" fmla="*/ 2147483647 h 1516"/>
                <a:gd name="T114" fmla="*/ 2147483647 w 628"/>
                <a:gd name="T115" fmla="*/ 2147483647 h 1516"/>
                <a:gd name="T116" fmla="*/ 2147483647 w 628"/>
                <a:gd name="T117" fmla="*/ 2147483647 h 1516"/>
                <a:gd name="T118" fmla="*/ 2147483647 w 628"/>
                <a:gd name="T119" fmla="*/ 2147483647 h 1516"/>
                <a:gd name="T120" fmla="*/ 2147483647 w 628"/>
                <a:gd name="T121" fmla="*/ 2147483647 h 1516"/>
                <a:gd name="T122" fmla="*/ 2147483647 w 628"/>
                <a:gd name="T123" fmla="*/ 2147483647 h 1516"/>
                <a:gd name="T124" fmla="*/ 2147483647 w 628"/>
                <a:gd name="T125" fmla="*/ 2147483647 h 151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628"/>
                <a:gd name="T190" fmla="*/ 0 h 1516"/>
                <a:gd name="T191" fmla="*/ 628 w 628"/>
                <a:gd name="T192" fmla="*/ 1516 h 151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628" h="1516">
                  <a:moveTo>
                    <a:pt x="264" y="22"/>
                  </a:moveTo>
                  <a:lnTo>
                    <a:pt x="264" y="22"/>
                  </a:lnTo>
                  <a:lnTo>
                    <a:pt x="244" y="28"/>
                  </a:lnTo>
                  <a:lnTo>
                    <a:pt x="234" y="32"/>
                  </a:lnTo>
                  <a:lnTo>
                    <a:pt x="226" y="36"/>
                  </a:lnTo>
                  <a:lnTo>
                    <a:pt x="214" y="44"/>
                  </a:lnTo>
                  <a:lnTo>
                    <a:pt x="194" y="52"/>
                  </a:lnTo>
                  <a:lnTo>
                    <a:pt x="146" y="72"/>
                  </a:lnTo>
                  <a:lnTo>
                    <a:pt x="98" y="92"/>
                  </a:lnTo>
                  <a:lnTo>
                    <a:pt x="78" y="102"/>
                  </a:lnTo>
                  <a:lnTo>
                    <a:pt x="66" y="110"/>
                  </a:lnTo>
                  <a:lnTo>
                    <a:pt x="60" y="116"/>
                  </a:lnTo>
                  <a:lnTo>
                    <a:pt x="56" y="124"/>
                  </a:lnTo>
                  <a:lnTo>
                    <a:pt x="52" y="134"/>
                  </a:lnTo>
                  <a:lnTo>
                    <a:pt x="50" y="144"/>
                  </a:lnTo>
                  <a:lnTo>
                    <a:pt x="48" y="168"/>
                  </a:lnTo>
                  <a:lnTo>
                    <a:pt x="44" y="194"/>
                  </a:lnTo>
                  <a:lnTo>
                    <a:pt x="32" y="330"/>
                  </a:lnTo>
                  <a:lnTo>
                    <a:pt x="24" y="394"/>
                  </a:lnTo>
                  <a:lnTo>
                    <a:pt x="18" y="446"/>
                  </a:lnTo>
                  <a:lnTo>
                    <a:pt x="14" y="502"/>
                  </a:lnTo>
                  <a:lnTo>
                    <a:pt x="6" y="620"/>
                  </a:lnTo>
                  <a:lnTo>
                    <a:pt x="0" y="690"/>
                  </a:lnTo>
                  <a:lnTo>
                    <a:pt x="2" y="694"/>
                  </a:lnTo>
                  <a:lnTo>
                    <a:pt x="2" y="698"/>
                  </a:lnTo>
                  <a:lnTo>
                    <a:pt x="8" y="704"/>
                  </a:lnTo>
                  <a:lnTo>
                    <a:pt x="14" y="708"/>
                  </a:lnTo>
                  <a:lnTo>
                    <a:pt x="16" y="710"/>
                  </a:lnTo>
                  <a:lnTo>
                    <a:pt x="14" y="732"/>
                  </a:lnTo>
                  <a:lnTo>
                    <a:pt x="12" y="762"/>
                  </a:lnTo>
                  <a:lnTo>
                    <a:pt x="14" y="792"/>
                  </a:lnTo>
                  <a:lnTo>
                    <a:pt x="16" y="806"/>
                  </a:lnTo>
                  <a:lnTo>
                    <a:pt x="18" y="812"/>
                  </a:lnTo>
                  <a:lnTo>
                    <a:pt x="20" y="816"/>
                  </a:lnTo>
                  <a:lnTo>
                    <a:pt x="26" y="822"/>
                  </a:lnTo>
                  <a:lnTo>
                    <a:pt x="28" y="826"/>
                  </a:lnTo>
                  <a:lnTo>
                    <a:pt x="30" y="824"/>
                  </a:lnTo>
                  <a:lnTo>
                    <a:pt x="32" y="822"/>
                  </a:lnTo>
                  <a:lnTo>
                    <a:pt x="30" y="802"/>
                  </a:lnTo>
                  <a:lnTo>
                    <a:pt x="34" y="810"/>
                  </a:lnTo>
                  <a:lnTo>
                    <a:pt x="46" y="820"/>
                  </a:lnTo>
                  <a:lnTo>
                    <a:pt x="58" y="832"/>
                  </a:lnTo>
                  <a:lnTo>
                    <a:pt x="66" y="838"/>
                  </a:lnTo>
                  <a:lnTo>
                    <a:pt x="72" y="838"/>
                  </a:lnTo>
                  <a:lnTo>
                    <a:pt x="74" y="834"/>
                  </a:lnTo>
                  <a:lnTo>
                    <a:pt x="74" y="830"/>
                  </a:lnTo>
                  <a:lnTo>
                    <a:pt x="80" y="830"/>
                  </a:lnTo>
                  <a:lnTo>
                    <a:pt x="86" y="830"/>
                  </a:lnTo>
                  <a:lnTo>
                    <a:pt x="88" y="828"/>
                  </a:lnTo>
                  <a:lnTo>
                    <a:pt x="90" y="826"/>
                  </a:lnTo>
                  <a:lnTo>
                    <a:pt x="88" y="822"/>
                  </a:lnTo>
                  <a:lnTo>
                    <a:pt x="78" y="812"/>
                  </a:lnTo>
                  <a:lnTo>
                    <a:pt x="70" y="804"/>
                  </a:lnTo>
                  <a:lnTo>
                    <a:pt x="62" y="794"/>
                  </a:lnTo>
                  <a:lnTo>
                    <a:pt x="56" y="784"/>
                  </a:lnTo>
                  <a:lnTo>
                    <a:pt x="54" y="774"/>
                  </a:lnTo>
                  <a:lnTo>
                    <a:pt x="54" y="766"/>
                  </a:lnTo>
                  <a:lnTo>
                    <a:pt x="56" y="760"/>
                  </a:lnTo>
                  <a:lnTo>
                    <a:pt x="58" y="758"/>
                  </a:lnTo>
                  <a:lnTo>
                    <a:pt x="62" y="758"/>
                  </a:lnTo>
                  <a:lnTo>
                    <a:pt x="66" y="760"/>
                  </a:lnTo>
                  <a:lnTo>
                    <a:pt x="68" y="768"/>
                  </a:lnTo>
                  <a:lnTo>
                    <a:pt x="70" y="786"/>
                  </a:lnTo>
                  <a:lnTo>
                    <a:pt x="70" y="790"/>
                  </a:lnTo>
                  <a:lnTo>
                    <a:pt x="72" y="794"/>
                  </a:lnTo>
                  <a:lnTo>
                    <a:pt x="78" y="798"/>
                  </a:lnTo>
                  <a:lnTo>
                    <a:pt x="84" y="798"/>
                  </a:lnTo>
                  <a:lnTo>
                    <a:pt x="88" y="798"/>
                  </a:lnTo>
                  <a:lnTo>
                    <a:pt x="86" y="744"/>
                  </a:lnTo>
                  <a:lnTo>
                    <a:pt x="84" y="720"/>
                  </a:lnTo>
                  <a:lnTo>
                    <a:pt x="84" y="708"/>
                  </a:lnTo>
                  <a:lnTo>
                    <a:pt x="84" y="672"/>
                  </a:lnTo>
                  <a:lnTo>
                    <a:pt x="82" y="650"/>
                  </a:lnTo>
                  <a:lnTo>
                    <a:pt x="82" y="646"/>
                  </a:lnTo>
                  <a:lnTo>
                    <a:pt x="80" y="654"/>
                  </a:lnTo>
                  <a:lnTo>
                    <a:pt x="78" y="674"/>
                  </a:lnTo>
                  <a:lnTo>
                    <a:pt x="80" y="682"/>
                  </a:lnTo>
                  <a:lnTo>
                    <a:pt x="82" y="692"/>
                  </a:lnTo>
                  <a:lnTo>
                    <a:pt x="90" y="730"/>
                  </a:lnTo>
                  <a:lnTo>
                    <a:pt x="96" y="770"/>
                  </a:lnTo>
                  <a:lnTo>
                    <a:pt x="106" y="844"/>
                  </a:lnTo>
                  <a:lnTo>
                    <a:pt x="112" y="924"/>
                  </a:lnTo>
                  <a:lnTo>
                    <a:pt x="116" y="984"/>
                  </a:lnTo>
                  <a:lnTo>
                    <a:pt x="118" y="1054"/>
                  </a:lnTo>
                  <a:lnTo>
                    <a:pt x="122" y="1156"/>
                  </a:lnTo>
                  <a:lnTo>
                    <a:pt x="128" y="1308"/>
                  </a:lnTo>
                  <a:lnTo>
                    <a:pt x="126" y="1320"/>
                  </a:lnTo>
                  <a:lnTo>
                    <a:pt x="124" y="1332"/>
                  </a:lnTo>
                  <a:lnTo>
                    <a:pt x="118" y="1362"/>
                  </a:lnTo>
                  <a:lnTo>
                    <a:pt x="116" y="1376"/>
                  </a:lnTo>
                  <a:lnTo>
                    <a:pt x="114" y="1390"/>
                  </a:lnTo>
                  <a:lnTo>
                    <a:pt x="114" y="1402"/>
                  </a:lnTo>
                  <a:lnTo>
                    <a:pt x="118" y="1410"/>
                  </a:lnTo>
                  <a:lnTo>
                    <a:pt x="124" y="1424"/>
                  </a:lnTo>
                  <a:lnTo>
                    <a:pt x="128" y="1432"/>
                  </a:lnTo>
                  <a:lnTo>
                    <a:pt x="126" y="1440"/>
                  </a:lnTo>
                  <a:lnTo>
                    <a:pt x="120" y="1446"/>
                  </a:lnTo>
                  <a:lnTo>
                    <a:pt x="108" y="1458"/>
                  </a:lnTo>
                  <a:lnTo>
                    <a:pt x="102" y="1468"/>
                  </a:lnTo>
                  <a:lnTo>
                    <a:pt x="100" y="1476"/>
                  </a:lnTo>
                  <a:lnTo>
                    <a:pt x="98" y="1486"/>
                  </a:lnTo>
                  <a:lnTo>
                    <a:pt x="100" y="1490"/>
                  </a:lnTo>
                  <a:lnTo>
                    <a:pt x="102" y="1496"/>
                  </a:lnTo>
                  <a:lnTo>
                    <a:pt x="106" y="1500"/>
                  </a:lnTo>
                  <a:lnTo>
                    <a:pt x="112" y="1502"/>
                  </a:lnTo>
                  <a:lnTo>
                    <a:pt x="120" y="1506"/>
                  </a:lnTo>
                  <a:lnTo>
                    <a:pt x="130" y="1508"/>
                  </a:lnTo>
                  <a:lnTo>
                    <a:pt x="148" y="1510"/>
                  </a:lnTo>
                  <a:lnTo>
                    <a:pt x="164" y="1508"/>
                  </a:lnTo>
                  <a:lnTo>
                    <a:pt x="178" y="1506"/>
                  </a:lnTo>
                  <a:lnTo>
                    <a:pt x="190" y="1502"/>
                  </a:lnTo>
                  <a:lnTo>
                    <a:pt x="198" y="1496"/>
                  </a:lnTo>
                  <a:lnTo>
                    <a:pt x="206" y="1490"/>
                  </a:lnTo>
                  <a:lnTo>
                    <a:pt x="216" y="1478"/>
                  </a:lnTo>
                  <a:lnTo>
                    <a:pt x="220" y="1474"/>
                  </a:lnTo>
                  <a:lnTo>
                    <a:pt x="220" y="1468"/>
                  </a:lnTo>
                  <a:lnTo>
                    <a:pt x="220" y="1454"/>
                  </a:lnTo>
                  <a:lnTo>
                    <a:pt x="218" y="1438"/>
                  </a:lnTo>
                  <a:lnTo>
                    <a:pt x="220" y="1428"/>
                  </a:lnTo>
                  <a:lnTo>
                    <a:pt x="224" y="1416"/>
                  </a:lnTo>
                  <a:lnTo>
                    <a:pt x="228" y="1406"/>
                  </a:lnTo>
                  <a:lnTo>
                    <a:pt x="230" y="1396"/>
                  </a:lnTo>
                  <a:lnTo>
                    <a:pt x="228" y="1388"/>
                  </a:lnTo>
                  <a:lnTo>
                    <a:pt x="228" y="1378"/>
                  </a:lnTo>
                  <a:lnTo>
                    <a:pt x="222" y="1362"/>
                  </a:lnTo>
                  <a:lnTo>
                    <a:pt x="214" y="1348"/>
                  </a:lnTo>
                  <a:lnTo>
                    <a:pt x="212" y="1338"/>
                  </a:lnTo>
                  <a:lnTo>
                    <a:pt x="212" y="1322"/>
                  </a:lnTo>
                  <a:lnTo>
                    <a:pt x="218" y="1284"/>
                  </a:lnTo>
                  <a:lnTo>
                    <a:pt x="224" y="1238"/>
                  </a:lnTo>
                  <a:lnTo>
                    <a:pt x="228" y="1194"/>
                  </a:lnTo>
                  <a:lnTo>
                    <a:pt x="232" y="1148"/>
                  </a:lnTo>
                  <a:lnTo>
                    <a:pt x="236" y="1092"/>
                  </a:lnTo>
                  <a:lnTo>
                    <a:pt x="242" y="1026"/>
                  </a:lnTo>
                  <a:lnTo>
                    <a:pt x="248" y="944"/>
                  </a:lnTo>
                  <a:lnTo>
                    <a:pt x="250" y="906"/>
                  </a:lnTo>
                  <a:lnTo>
                    <a:pt x="252" y="876"/>
                  </a:lnTo>
                  <a:lnTo>
                    <a:pt x="256" y="852"/>
                  </a:lnTo>
                  <a:lnTo>
                    <a:pt x="260" y="836"/>
                  </a:lnTo>
                  <a:lnTo>
                    <a:pt x="264" y="824"/>
                  </a:lnTo>
                  <a:lnTo>
                    <a:pt x="268" y="818"/>
                  </a:lnTo>
                  <a:lnTo>
                    <a:pt x="270" y="814"/>
                  </a:lnTo>
                  <a:lnTo>
                    <a:pt x="272" y="834"/>
                  </a:lnTo>
                  <a:lnTo>
                    <a:pt x="274" y="858"/>
                  </a:lnTo>
                  <a:lnTo>
                    <a:pt x="284" y="916"/>
                  </a:lnTo>
                  <a:lnTo>
                    <a:pt x="292" y="972"/>
                  </a:lnTo>
                  <a:lnTo>
                    <a:pt x="298" y="1016"/>
                  </a:lnTo>
                  <a:lnTo>
                    <a:pt x="302" y="1050"/>
                  </a:lnTo>
                  <a:lnTo>
                    <a:pt x="308" y="1080"/>
                  </a:lnTo>
                  <a:lnTo>
                    <a:pt x="314" y="1112"/>
                  </a:lnTo>
                  <a:lnTo>
                    <a:pt x="318" y="1144"/>
                  </a:lnTo>
                  <a:lnTo>
                    <a:pt x="322" y="1180"/>
                  </a:lnTo>
                  <a:lnTo>
                    <a:pt x="324" y="1218"/>
                  </a:lnTo>
                  <a:lnTo>
                    <a:pt x="324" y="1236"/>
                  </a:lnTo>
                  <a:lnTo>
                    <a:pt x="322" y="1252"/>
                  </a:lnTo>
                  <a:lnTo>
                    <a:pt x="320" y="1268"/>
                  </a:lnTo>
                  <a:lnTo>
                    <a:pt x="314" y="1282"/>
                  </a:lnTo>
                  <a:lnTo>
                    <a:pt x="308" y="1300"/>
                  </a:lnTo>
                  <a:lnTo>
                    <a:pt x="308" y="1314"/>
                  </a:lnTo>
                  <a:lnTo>
                    <a:pt x="310" y="1326"/>
                  </a:lnTo>
                  <a:lnTo>
                    <a:pt x="312" y="1342"/>
                  </a:lnTo>
                  <a:lnTo>
                    <a:pt x="308" y="1360"/>
                  </a:lnTo>
                  <a:lnTo>
                    <a:pt x="304" y="1378"/>
                  </a:lnTo>
                  <a:lnTo>
                    <a:pt x="298" y="1394"/>
                  </a:lnTo>
                  <a:lnTo>
                    <a:pt x="296" y="1408"/>
                  </a:lnTo>
                  <a:lnTo>
                    <a:pt x="296" y="1412"/>
                  </a:lnTo>
                  <a:lnTo>
                    <a:pt x="298" y="1418"/>
                  </a:lnTo>
                  <a:lnTo>
                    <a:pt x="306" y="1428"/>
                  </a:lnTo>
                  <a:lnTo>
                    <a:pt x="314" y="1438"/>
                  </a:lnTo>
                  <a:lnTo>
                    <a:pt x="314" y="1442"/>
                  </a:lnTo>
                  <a:lnTo>
                    <a:pt x="312" y="1446"/>
                  </a:lnTo>
                  <a:lnTo>
                    <a:pt x="304" y="1454"/>
                  </a:lnTo>
                  <a:lnTo>
                    <a:pt x="300" y="1464"/>
                  </a:lnTo>
                  <a:lnTo>
                    <a:pt x="296" y="1474"/>
                  </a:lnTo>
                  <a:lnTo>
                    <a:pt x="296" y="1486"/>
                  </a:lnTo>
                  <a:lnTo>
                    <a:pt x="296" y="1498"/>
                  </a:lnTo>
                  <a:lnTo>
                    <a:pt x="298" y="1502"/>
                  </a:lnTo>
                  <a:lnTo>
                    <a:pt x="302" y="1506"/>
                  </a:lnTo>
                  <a:lnTo>
                    <a:pt x="308" y="1510"/>
                  </a:lnTo>
                  <a:lnTo>
                    <a:pt x="318" y="1514"/>
                  </a:lnTo>
                  <a:lnTo>
                    <a:pt x="330" y="1514"/>
                  </a:lnTo>
                  <a:lnTo>
                    <a:pt x="346" y="1516"/>
                  </a:lnTo>
                  <a:lnTo>
                    <a:pt x="362" y="1514"/>
                  </a:lnTo>
                  <a:lnTo>
                    <a:pt x="376" y="1510"/>
                  </a:lnTo>
                  <a:lnTo>
                    <a:pt x="384" y="1506"/>
                  </a:lnTo>
                  <a:lnTo>
                    <a:pt x="392" y="1500"/>
                  </a:lnTo>
                  <a:lnTo>
                    <a:pt x="398" y="1494"/>
                  </a:lnTo>
                  <a:lnTo>
                    <a:pt x="400" y="1486"/>
                  </a:lnTo>
                  <a:lnTo>
                    <a:pt x="402" y="1474"/>
                  </a:lnTo>
                  <a:lnTo>
                    <a:pt x="400" y="1454"/>
                  </a:lnTo>
                  <a:lnTo>
                    <a:pt x="400" y="1444"/>
                  </a:lnTo>
                  <a:lnTo>
                    <a:pt x="402" y="1438"/>
                  </a:lnTo>
                  <a:lnTo>
                    <a:pt x="406" y="1432"/>
                  </a:lnTo>
                  <a:lnTo>
                    <a:pt x="412" y="1420"/>
                  </a:lnTo>
                  <a:lnTo>
                    <a:pt x="416" y="1406"/>
                  </a:lnTo>
                  <a:lnTo>
                    <a:pt x="416" y="1390"/>
                  </a:lnTo>
                  <a:lnTo>
                    <a:pt x="416" y="1372"/>
                  </a:lnTo>
                  <a:lnTo>
                    <a:pt x="416" y="1364"/>
                  </a:lnTo>
                  <a:lnTo>
                    <a:pt x="418" y="1358"/>
                  </a:lnTo>
                  <a:lnTo>
                    <a:pt x="422" y="1346"/>
                  </a:lnTo>
                  <a:lnTo>
                    <a:pt x="426" y="1326"/>
                  </a:lnTo>
                  <a:lnTo>
                    <a:pt x="430" y="1308"/>
                  </a:lnTo>
                  <a:lnTo>
                    <a:pt x="432" y="1286"/>
                  </a:lnTo>
                  <a:lnTo>
                    <a:pt x="432" y="1224"/>
                  </a:lnTo>
                  <a:lnTo>
                    <a:pt x="430" y="1160"/>
                  </a:lnTo>
                  <a:lnTo>
                    <a:pt x="478" y="1150"/>
                  </a:lnTo>
                  <a:lnTo>
                    <a:pt x="538" y="1134"/>
                  </a:lnTo>
                  <a:lnTo>
                    <a:pt x="614" y="1112"/>
                  </a:lnTo>
                  <a:lnTo>
                    <a:pt x="618" y="1110"/>
                  </a:lnTo>
                  <a:lnTo>
                    <a:pt x="622" y="1108"/>
                  </a:lnTo>
                  <a:lnTo>
                    <a:pt x="626" y="1102"/>
                  </a:lnTo>
                  <a:lnTo>
                    <a:pt x="628" y="1094"/>
                  </a:lnTo>
                  <a:lnTo>
                    <a:pt x="628" y="1044"/>
                  </a:lnTo>
                  <a:lnTo>
                    <a:pt x="626" y="946"/>
                  </a:lnTo>
                  <a:lnTo>
                    <a:pt x="620" y="802"/>
                  </a:lnTo>
                  <a:lnTo>
                    <a:pt x="618" y="800"/>
                  </a:lnTo>
                  <a:lnTo>
                    <a:pt x="614" y="796"/>
                  </a:lnTo>
                  <a:lnTo>
                    <a:pt x="604" y="792"/>
                  </a:lnTo>
                  <a:lnTo>
                    <a:pt x="592" y="790"/>
                  </a:lnTo>
                  <a:lnTo>
                    <a:pt x="582" y="790"/>
                  </a:lnTo>
                  <a:lnTo>
                    <a:pt x="538" y="792"/>
                  </a:lnTo>
                  <a:lnTo>
                    <a:pt x="536" y="780"/>
                  </a:lnTo>
                  <a:lnTo>
                    <a:pt x="532" y="768"/>
                  </a:lnTo>
                  <a:lnTo>
                    <a:pt x="542" y="760"/>
                  </a:lnTo>
                  <a:lnTo>
                    <a:pt x="544" y="754"/>
                  </a:lnTo>
                  <a:lnTo>
                    <a:pt x="546" y="746"/>
                  </a:lnTo>
                  <a:lnTo>
                    <a:pt x="548" y="724"/>
                  </a:lnTo>
                  <a:lnTo>
                    <a:pt x="548" y="696"/>
                  </a:lnTo>
                  <a:lnTo>
                    <a:pt x="550" y="684"/>
                  </a:lnTo>
                  <a:lnTo>
                    <a:pt x="552" y="672"/>
                  </a:lnTo>
                  <a:lnTo>
                    <a:pt x="552" y="656"/>
                  </a:lnTo>
                  <a:lnTo>
                    <a:pt x="552" y="592"/>
                  </a:lnTo>
                  <a:lnTo>
                    <a:pt x="550" y="498"/>
                  </a:lnTo>
                  <a:lnTo>
                    <a:pt x="544" y="398"/>
                  </a:lnTo>
                  <a:lnTo>
                    <a:pt x="540" y="352"/>
                  </a:lnTo>
                  <a:lnTo>
                    <a:pt x="536" y="312"/>
                  </a:lnTo>
                  <a:lnTo>
                    <a:pt x="528" y="248"/>
                  </a:lnTo>
                  <a:lnTo>
                    <a:pt x="524" y="198"/>
                  </a:lnTo>
                  <a:lnTo>
                    <a:pt x="520" y="138"/>
                  </a:lnTo>
                  <a:lnTo>
                    <a:pt x="518" y="126"/>
                  </a:lnTo>
                  <a:lnTo>
                    <a:pt x="512" y="114"/>
                  </a:lnTo>
                  <a:lnTo>
                    <a:pt x="504" y="106"/>
                  </a:lnTo>
                  <a:lnTo>
                    <a:pt x="492" y="96"/>
                  </a:lnTo>
                  <a:lnTo>
                    <a:pt x="480" y="90"/>
                  </a:lnTo>
                  <a:lnTo>
                    <a:pt x="466" y="82"/>
                  </a:lnTo>
                  <a:lnTo>
                    <a:pt x="434" y="72"/>
                  </a:lnTo>
                  <a:lnTo>
                    <a:pt x="404" y="62"/>
                  </a:lnTo>
                  <a:lnTo>
                    <a:pt x="376" y="48"/>
                  </a:lnTo>
                  <a:lnTo>
                    <a:pt x="346" y="32"/>
                  </a:lnTo>
                  <a:lnTo>
                    <a:pt x="330" y="12"/>
                  </a:lnTo>
                  <a:lnTo>
                    <a:pt x="328" y="6"/>
                  </a:lnTo>
                  <a:lnTo>
                    <a:pt x="328" y="0"/>
                  </a:lnTo>
                  <a:lnTo>
                    <a:pt x="264" y="22"/>
                  </a:lnTo>
                  <a:close/>
                </a:path>
              </a:pathLst>
            </a:custGeom>
            <a:solidFill>
              <a:srgbClr val="000000"/>
            </a:solidFill>
            <a:ln w="9525">
              <a:noFill/>
              <a:round/>
              <a:headEnd/>
              <a:tailEnd/>
            </a:ln>
          </p:spPr>
          <p:txBody>
            <a:bodyPr/>
            <a:lstStyle/>
            <a:p>
              <a:endParaRPr lang="ja-JP" altLang="en-US" sz="2300" dirty="0"/>
            </a:p>
          </p:txBody>
        </p:sp>
        <p:sp>
          <p:nvSpPr>
            <p:cNvPr id="629" name="Freeform 124"/>
            <p:cNvSpPr>
              <a:spLocks/>
            </p:cNvSpPr>
            <p:nvPr/>
          </p:nvSpPr>
          <p:spPr bwMode="auto">
            <a:xfrm>
              <a:off x="9818688" y="3819391"/>
              <a:ext cx="222250" cy="568325"/>
            </a:xfrm>
            <a:custGeom>
              <a:avLst/>
              <a:gdLst>
                <a:gd name="T0" fmla="*/ 2147483647 w 140"/>
                <a:gd name="T1" fmla="*/ 0 h 358"/>
                <a:gd name="T2" fmla="*/ 2147483647 w 140"/>
                <a:gd name="T3" fmla="*/ 0 h 358"/>
                <a:gd name="T4" fmla="*/ 2147483647 w 140"/>
                <a:gd name="T5" fmla="*/ 2147483647 h 358"/>
                <a:gd name="T6" fmla="*/ 2147483647 w 140"/>
                <a:gd name="T7" fmla="*/ 2147483647 h 358"/>
                <a:gd name="T8" fmla="*/ 2147483647 w 140"/>
                <a:gd name="T9" fmla="*/ 2147483647 h 358"/>
                <a:gd name="T10" fmla="*/ 2147483647 w 140"/>
                <a:gd name="T11" fmla="*/ 2147483647 h 358"/>
                <a:gd name="T12" fmla="*/ 2147483647 w 140"/>
                <a:gd name="T13" fmla="*/ 2147483647 h 358"/>
                <a:gd name="T14" fmla="*/ 2147483647 w 140"/>
                <a:gd name="T15" fmla="*/ 2147483647 h 358"/>
                <a:gd name="T16" fmla="*/ 2147483647 w 140"/>
                <a:gd name="T17" fmla="*/ 2147483647 h 358"/>
                <a:gd name="T18" fmla="*/ 2147483647 w 140"/>
                <a:gd name="T19" fmla="*/ 2147483647 h 358"/>
                <a:gd name="T20" fmla="*/ 2147483647 w 140"/>
                <a:gd name="T21" fmla="*/ 2147483647 h 358"/>
                <a:gd name="T22" fmla="*/ 2147483647 w 140"/>
                <a:gd name="T23" fmla="*/ 2147483647 h 358"/>
                <a:gd name="T24" fmla="*/ 2147483647 w 140"/>
                <a:gd name="T25" fmla="*/ 2147483647 h 358"/>
                <a:gd name="T26" fmla="*/ 2147483647 w 140"/>
                <a:gd name="T27" fmla="*/ 2147483647 h 358"/>
                <a:gd name="T28" fmla="*/ 2147483647 w 140"/>
                <a:gd name="T29" fmla="*/ 2147483647 h 358"/>
                <a:gd name="T30" fmla="*/ 2147483647 w 140"/>
                <a:gd name="T31" fmla="*/ 2147483647 h 358"/>
                <a:gd name="T32" fmla="*/ 2147483647 w 140"/>
                <a:gd name="T33" fmla="*/ 2147483647 h 358"/>
                <a:gd name="T34" fmla="*/ 2147483647 w 140"/>
                <a:gd name="T35" fmla="*/ 2147483647 h 358"/>
                <a:gd name="T36" fmla="*/ 2147483647 w 140"/>
                <a:gd name="T37" fmla="*/ 2147483647 h 358"/>
                <a:gd name="T38" fmla="*/ 2147483647 w 140"/>
                <a:gd name="T39" fmla="*/ 2147483647 h 358"/>
                <a:gd name="T40" fmla="*/ 0 w 140"/>
                <a:gd name="T41" fmla="*/ 2147483647 h 358"/>
                <a:gd name="T42" fmla="*/ 0 w 140"/>
                <a:gd name="T43" fmla="*/ 2147483647 h 358"/>
                <a:gd name="T44" fmla="*/ 2147483647 w 140"/>
                <a:gd name="T45" fmla="*/ 2147483647 h 358"/>
                <a:gd name="T46" fmla="*/ 2147483647 w 140"/>
                <a:gd name="T47" fmla="*/ 2147483647 h 358"/>
                <a:gd name="T48" fmla="*/ 2147483647 w 140"/>
                <a:gd name="T49" fmla="*/ 2147483647 h 358"/>
                <a:gd name="T50" fmla="*/ 2147483647 w 140"/>
                <a:gd name="T51" fmla="*/ 2147483647 h 358"/>
                <a:gd name="T52" fmla="*/ 2147483647 w 140"/>
                <a:gd name="T53" fmla="*/ 2147483647 h 358"/>
                <a:gd name="T54" fmla="*/ 2147483647 w 140"/>
                <a:gd name="T55" fmla="*/ 2147483647 h 358"/>
                <a:gd name="T56" fmla="*/ 2147483647 w 140"/>
                <a:gd name="T57" fmla="*/ 2147483647 h 358"/>
                <a:gd name="T58" fmla="*/ 2147483647 w 140"/>
                <a:gd name="T59" fmla="*/ 2147483647 h 358"/>
                <a:gd name="T60" fmla="*/ 2147483647 w 140"/>
                <a:gd name="T61" fmla="*/ 2147483647 h 358"/>
                <a:gd name="T62" fmla="*/ 2147483647 w 140"/>
                <a:gd name="T63" fmla="*/ 2147483647 h 358"/>
                <a:gd name="T64" fmla="*/ 2147483647 w 140"/>
                <a:gd name="T65" fmla="*/ 2147483647 h 358"/>
                <a:gd name="T66" fmla="*/ 2147483647 w 140"/>
                <a:gd name="T67" fmla="*/ 2147483647 h 358"/>
                <a:gd name="T68" fmla="*/ 2147483647 w 140"/>
                <a:gd name="T69" fmla="*/ 2147483647 h 358"/>
                <a:gd name="T70" fmla="*/ 2147483647 w 140"/>
                <a:gd name="T71" fmla="*/ 2147483647 h 358"/>
                <a:gd name="T72" fmla="*/ 2147483647 w 140"/>
                <a:gd name="T73" fmla="*/ 2147483647 h 358"/>
                <a:gd name="T74" fmla="*/ 2147483647 w 140"/>
                <a:gd name="T75" fmla="*/ 0 h 358"/>
                <a:gd name="T76" fmla="*/ 2147483647 w 140"/>
                <a:gd name="T77" fmla="*/ 0 h 358"/>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40"/>
                <a:gd name="T118" fmla="*/ 0 h 358"/>
                <a:gd name="T119" fmla="*/ 140 w 140"/>
                <a:gd name="T120" fmla="*/ 358 h 358"/>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40" h="358">
                  <a:moveTo>
                    <a:pt x="124" y="0"/>
                  </a:moveTo>
                  <a:lnTo>
                    <a:pt x="124" y="0"/>
                  </a:lnTo>
                  <a:lnTo>
                    <a:pt x="116" y="8"/>
                  </a:lnTo>
                  <a:lnTo>
                    <a:pt x="96" y="26"/>
                  </a:lnTo>
                  <a:lnTo>
                    <a:pt x="82" y="36"/>
                  </a:lnTo>
                  <a:lnTo>
                    <a:pt x="70" y="44"/>
                  </a:lnTo>
                  <a:lnTo>
                    <a:pt x="56" y="50"/>
                  </a:lnTo>
                  <a:lnTo>
                    <a:pt x="46" y="54"/>
                  </a:lnTo>
                  <a:lnTo>
                    <a:pt x="40" y="52"/>
                  </a:lnTo>
                  <a:lnTo>
                    <a:pt x="36" y="50"/>
                  </a:lnTo>
                  <a:lnTo>
                    <a:pt x="34" y="46"/>
                  </a:lnTo>
                  <a:lnTo>
                    <a:pt x="34" y="40"/>
                  </a:lnTo>
                  <a:lnTo>
                    <a:pt x="34" y="28"/>
                  </a:lnTo>
                  <a:lnTo>
                    <a:pt x="34" y="16"/>
                  </a:lnTo>
                  <a:lnTo>
                    <a:pt x="22" y="24"/>
                  </a:lnTo>
                  <a:lnTo>
                    <a:pt x="12" y="34"/>
                  </a:lnTo>
                  <a:lnTo>
                    <a:pt x="2" y="46"/>
                  </a:lnTo>
                  <a:lnTo>
                    <a:pt x="0" y="58"/>
                  </a:lnTo>
                  <a:lnTo>
                    <a:pt x="0" y="84"/>
                  </a:lnTo>
                  <a:lnTo>
                    <a:pt x="2" y="164"/>
                  </a:lnTo>
                  <a:lnTo>
                    <a:pt x="8" y="262"/>
                  </a:lnTo>
                  <a:lnTo>
                    <a:pt x="18" y="358"/>
                  </a:lnTo>
                  <a:lnTo>
                    <a:pt x="38" y="300"/>
                  </a:lnTo>
                  <a:lnTo>
                    <a:pt x="54" y="246"/>
                  </a:lnTo>
                  <a:lnTo>
                    <a:pt x="82" y="154"/>
                  </a:lnTo>
                  <a:lnTo>
                    <a:pt x="96" y="116"/>
                  </a:lnTo>
                  <a:lnTo>
                    <a:pt x="110" y="82"/>
                  </a:lnTo>
                  <a:lnTo>
                    <a:pt x="124" y="54"/>
                  </a:lnTo>
                  <a:lnTo>
                    <a:pt x="132" y="40"/>
                  </a:lnTo>
                  <a:lnTo>
                    <a:pt x="140" y="30"/>
                  </a:lnTo>
                  <a:lnTo>
                    <a:pt x="132" y="18"/>
                  </a:lnTo>
                  <a:lnTo>
                    <a:pt x="126" y="8"/>
                  </a:lnTo>
                  <a:lnTo>
                    <a:pt x="124" y="0"/>
                  </a:lnTo>
                  <a:close/>
                </a:path>
              </a:pathLst>
            </a:custGeom>
            <a:solidFill>
              <a:srgbClr val="FFFFFF"/>
            </a:solidFill>
            <a:ln w="9525">
              <a:noFill/>
              <a:round/>
              <a:headEnd/>
              <a:tailEnd/>
            </a:ln>
          </p:spPr>
          <p:txBody>
            <a:bodyPr/>
            <a:lstStyle/>
            <a:p>
              <a:endParaRPr lang="ja-JP" altLang="en-US" sz="2300" dirty="0"/>
            </a:p>
          </p:txBody>
        </p:sp>
        <p:sp>
          <p:nvSpPr>
            <p:cNvPr id="630" name="Freeform 125"/>
            <p:cNvSpPr>
              <a:spLocks/>
            </p:cNvSpPr>
            <p:nvPr/>
          </p:nvSpPr>
          <p:spPr bwMode="auto">
            <a:xfrm>
              <a:off x="9736138" y="3466966"/>
              <a:ext cx="346075" cy="444500"/>
            </a:xfrm>
            <a:custGeom>
              <a:avLst/>
              <a:gdLst>
                <a:gd name="T0" fmla="*/ 2147483647 w 218"/>
                <a:gd name="T1" fmla="*/ 2147483647 h 280"/>
                <a:gd name="T2" fmla="*/ 2147483647 w 218"/>
                <a:gd name="T3" fmla="*/ 2147483647 h 280"/>
                <a:gd name="T4" fmla="*/ 2147483647 w 218"/>
                <a:gd name="T5" fmla="*/ 2147483647 h 280"/>
                <a:gd name="T6" fmla="*/ 2147483647 w 218"/>
                <a:gd name="T7" fmla="*/ 2147483647 h 280"/>
                <a:gd name="T8" fmla="*/ 2147483647 w 218"/>
                <a:gd name="T9" fmla="*/ 2147483647 h 280"/>
                <a:gd name="T10" fmla="*/ 2147483647 w 218"/>
                <a:gd name="T11" fmla="*/ 2147483647 h 280"/>
                <a:gd name="T12" fmla="*/ 2147483647 w 218"/>
                <a:gd name="T13" fmla="*/ 2147483647 h 280"/>
                <a:gd name="T14" fmla="*/ 2147483647 w 218"/>
                <a:gd name="T15" fmla="*/ 2147483647 h 280"/>
                <a:gd name="T16" fmla="*/ 2147483647 w 218"/>
                <a:gd name="T17" fmla="*/ 2147483647 h 280"/>
                <a:gd name="T18" fmla="*/ 2147483647 w 218"/>
                <a:gd name="T19" fmla="*/ 2147483647 h 280"/>
                <a:gd name="T20" fmla="*/ 2147483647 w 218"/>
                <a:gd name="T21" fmla="*/ 2147483647 h 280"/>
                <a:gd name="T22" fmla="*/ 2147483647 w 218"/>
                <a:gd name="T23" fmla="*/ 2147483647 h 280"/>
                <a:gd name="T24" fmla="*/ 2147483647 w 218"/>
                <a:gd name="T25" fmla="*/ 2147483647 h 280"/>
                <a:gd name="T26" fmla="*/ 2147483647 w 218"/>
                <a:gd name="T27" fmla="*/ 2147483647 h 280"/>
                <a:gd name="T28" fmla="*/ 2147483647 w 218"/>
                <a:gd name="T29" fmla="*/ 2147483647 h 280"/>
                <a:gd name="T30" fmla="*/ 2147483647 w 218"/>
                <a:gd name="T31" fmla="*/ 2147483647 h 280"/>
                <a:gd name="T32" fmla="*/ 2147483647 w 218"/>
                <a:gd name="T33" fmla="*/ 2147483647 h 280"/>
                <a:gd name="T34" fmla="*/ 2147483647 w 218"/>
                <a:gd name="T35" fmla="*/ 2147483647 h 280"/>
                <a:gd name="T36" fmla="*/ 2147483647 w 218"/>
                <a:gd name="T37" fmla="*/ 2147483647 h 280"/>
                <a:gd name="T38" fmla="*/ 2147483647 w 218"/>
                <a:gd name="T39" fmla="*/ 2147483647 h 280"/>
                <a:gd name="T40" fmla="*/ 2147483647 w 218"/>
                <a:gd name="T41" fmla="*/ 2147483647 h 280"/>
                <a:gd name="T42" fmla="*/ 2147483647 w 218"/>
                <a:gd name="T43" fmla="*/ 2147483647 h 280"/>
                <a:gd name="T44" fmla="*/ 2147483647 w 218"/>
                <a:gd name="T45" fmla="*/ 2147483647 h 280"/>
                <a:gd name="T46" fmla="*/ 2147483647 w 218"/>
                <a:gd name="T47" fmla="*/ 2147483647 h 280"/>
                <a:gd name="T48" fmla="*/ 2147483647 w 218"/>
                <a:gd name="T49" fmla="*/ 2147483647 h 280"/>
                <a:gd name="T50" fmla="*/ 2147483647 w 218"/>
                <a:gd name="T51" fmla="*/ 2147483647 h 280"/>
                <a:gd name="T52" fmla="*/ 2147483647 w 218"/>
                <a:gd name="T53" fmla="*/ 2147483647 h 280"/>
                <a:gd name="T54" fmla="*/ 2147483647 w 218"/>
                <a:gd name="T55" fmla="*/ 2147483647 h 280"/>
                <a:gd name="T56" fmla="*/ 2147483647 w 218"/>
                <a:gd name="T57" fmla="*/ 2147483647 h 280"/>
                <a:gd name="T58" fmla="*/ 2147483647 w 218"/>
                <a:gd name="T59" fmla="*/ 2147483647 h 280"/>
                <a:gd name="T60" fmla="*/ 2147483647 w 218"/>
                <a:gd name="T61" fmla="*/ 2147483647 h 280"/>
                <a:gd name="T62" fmla="*/ 2147483647 w 218"/>
                <a:gd name="T63" fmla="*/ 2147483647 h 280"/>
                <a:gd name="T64" fmla="*/ 2147483647 w 218"/>
                <a:gd name="T65" fmla="*/ 2147483647 h 280"/>
                <a:gd name="T66" fmla="*/ 2147483647 w 218"/>
                <a:gd name="T67" fmla="*/ 2147483647 h 280"/>
                <a:gd name="T68" fmla="*/ 2147483647 w 218"/>
                <a:gd name="T69" fmla="*/ 2147483647 h 280"/>
                <a:gd name="T70" fmla="*/ 0 w 218"/>
                <a:gd name="T71" fmla="*/ 2147483647 h 280"/>
                <a:gd name="T72" fmla="*/ 0 w 218"/>
                <a:gd name="T73" fmla="*/ 2147483647 h 280"/>
                <a:gd name="T74" fmla="*/ 2147483647 w 218"/>
                <a:gd name="T75" fmla="*/ 2147483647 h 280"/>
                <a:gd name="T76" fmla="*/ 2147483647 w 218"/>
                <a:gd name="T77" fmla="*/ 2147483647 h 280"/>
                <a:gd name="T78" fmla="*/ 2147483647 w 218"/>
                <a:gd name="T79" fmla="*/ 2147483647 h 280"/>
                <a:gd name="T80" fmla="*/ 2147483647 w 218"/>
                <a:gd name="T81" fmla="*/ 2147483647 h 280"/>
                <a:gd name="T82" fmla="*/ 2147483647 w 218"/>
                <a:gd name="T83" fmla="*/ 2147483647 h 280"/>
                <a:gd name="T84" fmla="*/ 2147483647 w 218"/>
                <a:gd name="T85" fmla="*/ 2147483647 h 280"/>
                <a:gd name="T86" fmla="*/ 2147483647 w 218"/>
                <a:gd name="T87" fmla="*/ 2147483647 h 280"/>
                <a:gd name="T88" fmla="*/ 2147483647 w 218"/>
                <a:gd name="T89" fmla="*/ 2147483647 h 280"/>
                <a:gd name="T90" fmla="*/ 2147483647 w 218"/>
                <a:gd name="T91" fmla="*/ 2147483647 h 280"/>
                <a:gd name="T92" fmla="*/ 2147483647 w 218"/>
                <a:gd name="T93" fmla="*/ 2147483647 h 280"/>
                <a:gd name="T94" fmla="*/ 2147483647 w 218"/>
                <a:gd name="T95" fmla="*/ 2147483647 h 280"/>
                <a:gd name="T96" fmla="*/ 2147483647 w 218"/>
                <a:gd name="T97" fmla="*/ 2147483647 h 280"/>
                <a:gd name="T98" fmla="*/ 2147483647 w 218"/>
                <a:gd name="T99" fmla="*/ 2147483647 h 280"/>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218"/>
                <a:gd name="T151" fmla="*/ 0 h 280"/>
                <a:gd name="T152" fmla="*/ 218 w 218"/>
                <a:gd name="T153" fmla="*/ 280 h 280"/>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218" h="280">
                  <a:moveTo>
                    <a:pt x="68" y="242"/>
                  </a:moveTo>
                  <a:lnTo>
                    <a:pt x="64" y="260"/>
                  </a:lnTo>
                  <a:lnTo>
                    <a:pt x="64" y="264"/>
                  </a:lnTo>
                  <a:lnTo>
                    <a:pt x="66" y="268"/>
                  </a:lnTo>
                  <a:lnTo>
                    <a:pt x="76" y="278"/>
                  </a:lnTo>
                  <a:lnTo>
                    <a:pt x="80" y="280"/>
                  </a:lnTo>
                  <a:lnTo>
                    <a:pt x="84" y="278"/>
                  </a:lnTo>
                  <a:lnTo>
                    <a:pt x="102" y="272"/>
                  </a:lnTo>
                  <a:lnTo>
                    <a:pt x="110" y="268"/>
                  </a:lnTo>
                  <a:lnTo>
                    <a:pt x="152" y="244"/>
                  </a:lnTo>
                  <a:lnTo>
                    <a:pt x="160" y="240"/>
                  </a:lnTo>
                  <a:lnTo>
                    <a:pt x="172" y="234"/>
                  </a:lnTo>
                  <a:lnTo>
                    <a:pt x="176" y="228"/>
                  </a:lnTo>
                  <a:lnTo>
                    <a:pt x="178" y="220"/>
                  </a:lnTo>
                  <a:lnTo>
                    <a:pt x="178" y="198"/>
                  </a:lnTo>
                  <a:lnTo>
                    <a:pt x="180" y="188"/>
                  </a:lnTo>
                  <a:lnTo>
                    <a:pt x="182" y="180"/>
                  </a:lnTo>
                  <a:lnTo>
                    <a:pt x="186" y="170"/>
                  </a:lnTo>
                  <a:lnTo>
                    <a:pt x="194" y="160"/>
                  </a:lnTo>
                  <a:lnTo>
                    <a:pt x="202" y="148"/>
                  </a:lnTo>
                  <a:lnTo>
                    <a:pt x="210" y="134"/>
                  </a:lnTo>
                  <a:lnTo>
                    <a:pt x="214" y="114"/>
                  </a:lnTo>
                  <a:lnTo>
                    <a:pt x="218" y="94"/>
                  </a:lnTo>
                  <a:lnTo>
                    <a:pt x="218" y="82"/>
                  </a:lnTo>
                  <a:lnTo>
                    <a:pt x="216" y="72"/>
                  </a:lnTo>
                  <a:lnTo>
                    <a:pt x="212" y="60"/>
                  </a:lnTo>
                  <a:lnTo>
                    <a:pt x="206" y="48"/>
                  </a:lnTo>
                  <a:lnTo>
                    <a:pt x="202" y="40"/>
                  </a:lnTo>
                  <a:lnTo>
                    <a:pt x="186" y="24"/>
                  </a:lnTo>
                  <a:lnTo>
                    <a:pt x="176" y="16"/>
                  </a:lnTo>
                  <a:lnTo>
                    <a:pt x="164" y="8"/>
                  </a:lnTo>
                  <a:lnTo>
                    <a:pt x="150" y="2"/>
                  </a:lnTo>
                  <a:lnTo>
                    <a:pt x="136" y="0"/>
                  </a:lnTo>
                  <a:lnTo>
                    <a:pt x="62" y="12"/>
                  </a:lnTo>
                  <a:lnTo>
                    <a:pt x="44" y="22"/>
                  </a:lnTo>
                  <a:lnTo>
                    <a:pt x="36" y="28"/>
                  </a:lnTo>
                  <a:lnTo>
                    <a:pt x="34" y="34"/>
                  </a:lnTo>
                  <a:lnTo>
                    <a:pt x="36" y="44"/>
                  </a:lnTo>
                  <a:lnTo>
                    <a:pt x="38" y="50"/>
                  </a:lnTo>
                  <a:lnTo>
                    <a:pt x="38" y="54"/>
                  </a:lnTo>
                  <a:lnTo>
                    <a:pt x="36" y="58"/>
                  </a:lnTo>
                  <a:lnTo>
                    <a:pt x="20" y="90"/>
                  </a:lnTo>
                  <a:lnTo>
                    <a:pt x="16" y="98"/>
                  </a:lnTo>
                  <a:lnTo>
                    <a:pt x="14" y="106"/>
                  </a:lnTo>
                  <a:lnTo>
                    <a:pt x="14" y="112"/>
                  </a:lnTo>
                  <a:lnTo>
                    <a:pt x="14" y="120"/>
                  </a:lnTo>
                  <a:lnTo>
                    <a:pt x="2" y="146"/>
                  </a:lnTo>
                  <a:lnTo>
                    <a:pt x="0" y="154"/>
                  </a:lnTo>
                  <a:lnTo>
                    <a:pt x="0" y="158"/>
                  </a:lnTo>
                  <a:lnTo>
                    <a:pt x="4" y="160"/>
                  </a:lnTo>
                  <a:lnTo>
                    <a:pt x="10" y="162"/>
                  </a:lnTo>
                  <a:lnTo>
                    <a:pt x="12" y="164"/>
                  </a:lnTo>
                  <a:lnTo>
                    <a:pt x="14" y="168"/>
                  </a:lnTo>
                  <a:lnTo>
                    <a:pt x="12" y="182"/>
                  </a:lnTo>
                  <a:lnTo>
                    <a:pt x="12" y="192"/>
                  </a:lnTo>
                  <a:lnTo>
                    <a:pt x="12" y="194"/>
                  </a:lnTo>
                  <a:lnTo>
                    <a:pt x="14" y="202"/>
                  </a:lnTo>
                  <a:lnTo>
                    <a:pt x="14" y="210"/>
                  </a:lnTo>
                  <a:lnTo>
                    <a:pt x="12" y="216"/>
                  </a:lnTo>
                  <a:lnTo>
                    <a:pt x="14" y="224"/>
                  </a:lnTo>
                  <a:lnTo>
                    <a:pt x="14" y="226"/>
                  </a:lnTo>
                  <a:lnTo>
                    <a:pt x="20" y="234"/>
                  </a:lnTo>
                  <a:lnTo>
                    <a:pt x="24" y="236"/>
                  </a:lnTo>
                  <a:lnTo>
                    <a:pt x="32" y="240"/>
                  </a:lnTo>
                  <a:lnTo>
                    <a:pt x="48" y="242"/>
                  </a:lnTo>
                  <a:lnTo>
                    <a:pt x="56" y="242"/>
                  </a:lnTo>
                  <a:lnTo>
                    <a:pt x="68" y="242"/>
                  </a:lnTo>
                  <a:close/>
                </a:path>
              </a:pathLst>
            </a:custGeom>
            <a:solidFill>
              <a:srgbClr val="000000"/>
            </a:solidFill>
            <a:ln w="9525">
              <a:noFill/>
              <a:round/>
              <a:headEnd/>
              <a:tailEnd/>
            </a:ln>
          </p:spPr>
          <p:txBody>
            <a:bodyPr/>
            <a:lstStyle/>
            <a:p>
              <a:endParaRPr lang="ja-JP" altLang="en-US" sz="2300" dirty="0"/>
            </a:p>
          </p:txBody>
        </p:sp>
        <p:sp>
          <p:nvSpPr>
            <p:cNvPr id="631" name="Freeform 126"/>
            <p:cNvSpPr>
              <a:spLocks/>
            </p:cNvSpPr>
            <p:nvPr/>
          </p:nvSpPr>
          <p:spPr bwMode="auto">
            <a:xfrm>
              <a:off x="9802813" y="3901941"/>
              <a:ext cx="127000" cy="539750"/>
            </a:xfrm>
            <a:custGeom>
              <a:avLst/>
              <a:gdLst>
                <a:gd name="T0" fmla="*/ 2147483647 w 80"/>
                <a:gd name="T1" fmla="*/ 2147483647 h 340"/>
                <a:gd name="T2" fmla="*/ 2147483647 w 80"/>
                <a:gd name="T3" fmla="*/ 2147483647 h 340"/>
                <a:gd name="T4" fmla="*/ 2147483647 w 80"/>
                <a:gd name="T5" fmla="*/ 2147483647 h 340"/>
                <a:gd name="T6" fmla="*/ 2147483647 w 80"/>
                <a:gd name="T7" fmla="*/ 2147483647 h 340"/>
                <a:gd name="T8" fmla="*/ 2147483647 w 80"/>
                <a:gd name="T9" fmla="*/ 2147483647 h 340"/>
                <a:gd name="T10" fmla="*/ 2147483647 w 80"/>
                <a:gd name="T11" fmla="*/ 2147483647 h 340"/>
                <a:gd name="T12" fmla="*/ 2147483647 w 80"/>
                <a:gd name="T13" fmla="*/ 2147483647 h 340"/>
                <a:gd name="T14" fmla="*/ 2147483647 w 80"/>
                <a:gd name="T15" fmla="*/ 2147483647 h 340"/>
                <a:gd name="T16" fmla="*/ 2147483647 w 80"/>
                <a:gd name="T17" fmla="*/ 2147483647 h 340"/>
                <a:gd name="T18" fmla="*/ 2147483647 w 80"/>
                <a:gd name="T19" fmla="*/ 2147483647 h 340"/>
                <a:gd name="T20" fmla="*/ 2147483647 w 80"/>
                <a:gd name="T21" fmla="*/ 2147483647 h 340"/>
                <a:gd name="T22" fmla="*/ 2147483647 w 80"/>
                <a:gd name="T23" fmla="*/ 2147483647 h 340"/>
                <a:gd name="T24" fmla="*/ 2147483647 w 80"/>
                <a:gd name="T25" fmla="*/ 2147483647 h 340"/>
                <a:gd name="T26" fmla="*/ 2147483647 w 80"/>
                <a:gd name="T27" fmla="*/ 2147483647 h 340"/>
                <a:gd name="T28" fmla="*/ 2147483647 w 80"/>
                <a:gd name="T29" fmla="*/ 0 h 340"/>
                <a:gd name="T30" fmla="*/ 2147483647 w 80"/>
                <a:gd name="T31" fmla="*/ 0 h 340"/>
                <a:gd name="T32" fmla="*/ 2147483647 w 80"/>
                <a:gd name="T33" fmla="*/ 2147483647 h 340"/>
                <a:gd name="T34" fmla="*/ 2147483647 w 80"/>
                <a:gd name="T35" fmla="*/ 2147483647 h 340"/>
                <a:gd name="T36" fmla="*/ 2147483647 w 80"/>
                <a:gd name="T37" fmla="*/ 2147483647 h 340"/>
                <a:gd name="T38" fmla="*/ 2147483647 w 80"/>
                <a:gd name="T39" fmla="*/ 2147483647 h 340"/>
                <a:gd name="T40" fmla="*/ 2147483647 w 80"/>
                <a:gd name="T41" fmla="*/ 2147483647 h 340"/>
                <a:gd name="T42" fmla="*/ 2147483647 w 80"/>
                <a:gd name="T43" fmla="*/ 2147483647 h 340"/>
                <a:gd name="T44" fmla="*/ 2147483647 w 80"/>
                <a:gd name="T45" fmla="*/ 2147483647 h 340"/>
                <a:gd name="T46" fmla="*/ 2147483647 w 80"/>
                <a:gd name="T47" fmla="*/ 2147483647 h 340"/>
                <a:gd name="T48" fmla="*/ 2147483647 w 80"/>
                <a:gd name="T49" fmla="*/ 2147483647 h 340"/>
                <a:gd name="T50" fmla="*/ 2147483647 w 80"/>
                <a:gd name="T51" fmla="*/ 2147483647 h 340"/>
                <a:gd name="T52" fmla="*/ 2147483647 w 80"/>
                <a:gd name="T53" fmla="*/ 2147483647 h 340"/>
                <a:gd name="T54" fmla="*/ 2147483647 w 80"/>
                <a:gd name="T55" fmla="*/ 2147483647 h 340"/>
                <a:gd name="T56" fmla="*/ 0 w 80"/>
                <a:gd name="T57" fmla="*/ 2147483647 h 340"/>
                <a:gd name="T58" fmla="*/ 0 w 80"/>
                <a:gd name="T59" fmla="*/ 2147483647 h 340"/>
                <a:gd name="T60" fmla="*/ 0 w 80"/>
                <a:gd name="T61" fmla="*/ 2147483647 h 340"/>
                <a:gd name="T62" fmla="*/ 2147483647 w 80"/>
                <a:gd name="T63" fmla="*/ 2147483647 h 340"/>
                <a:gd name="T64" fmla="*/ 2147483647 w 80"/>
                <a:gd name="T65" fmla="*/ 2147483647 h 340"/>
                <a:gd name="T66" fmla="*/ 2147483647 w 80"/>
                <a:gd name="T67" fmla="*/ 2147483647 h 34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80"/>
                <a:gd name="T103" fmla="*/ 0 h 340"/>
                <a:gd name="T104" fmla="*/ 80 w 80"/>
                <a:gd name="T105" fmla="*/ 340 h 34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80" h="340">
                  <a:moveTo>
                    <a:pt x="58" y="38"/>
                  </a:moveTo>
                  <a:lnTo>
                    <a:pt x="58" y="38"/>
                  </a:lnTo>
                  <a:lnTo>
                    <a:pt x="58" y="36"/>
                  </a:lnTo>
                  <a:lnTo>
                    <a:pt x="62" y="34"/>
                  </a:lnTo>
                  <a:lnTo>
                    <a:pt x="66" y="30"/>
                  </a:lnTo>
                  <a:lnTo>
                    <a:pt x="66" y="26"/>
                  </a:lnTo>
                  <a:lnTo>
                    <a:pt x="64" y="22"/>
                  </a:lnTo>
                  <a:lnTo>
                    <a:pt x="62" y="14"/>
                  </a:lnTo>
                  <a:lnTo>
                    <a:pt x="60" y="8"/>
                  </a:lnTo>
                  <a:lnTo>
                    <a:pt x="56" y="2"/>
                  </a:lnTo>
                  <a:lnTo>
                    <a:pt x="52" y="0"/>
                  </a:lnTo>
                  <a:lnTo>
                    <a:pt x="48" y="0"/>
                  </a:lnTo>
                  <a:lnTo>
                    <a:pt x="46" y="2"/>
                  </a:lnTo>
                  <a:lnTo>
                    <a:pt x="40" y="6"/>
                  </a:lnTo>
                  <a:lnTo>
                    <a:pt x="36" y="14"/>
                  </a:lnTo>
                  <a:lnTo>
                    <a:pt x="34" y="18"/>
                  </a:lnTo>
                  <a:lnTo>
                    <a:pt x="32" y="22"/>
                  </a:lnTo>
                  <a:lnTo>
                    <a:pt x="36" y="30"/>
                  </a:lnTo>
                  <a:lnTo>
                    <a:pt x="40" y="36"/>
                  </a:lnTo>
                  <a:lnTo>
                    <a:pt x="16" y="112"/>
                  </a:lnTo>
                  <a:lnTo>
                    <a:pt x="4" y="158"/>
                  </a:lnTo>
                  <a:lnTo>
                    <a:pt x="0" y="176"/>
                  </a:lnTo>
                  <a:lnTo>
                    <a:pt x="0" y="188"/>
                  </a:lnTo>
                  <a:lnTo>
                    <a:pt x="28" y="340"/>
                  </a:lnTo>
                  <a:lnTo>
                    <a:pt x="80" y="174"/>
                  </a:lnTo>
                  <a:lnTo>
                    <a:pt x="58" y="38"/>
                  </a:lnTo>
                  <a:close/>
                </a:path>
              </a:pathLst>
            </a:custGeom>
            <a:solidFill>
              <a:srgbClr val="000000"/>
            </a:solidFill>
            <a:ln w="9525">
              <a:noFill/>
              <a:round/>
              <a:headEnd/>
              <a:tailEnd/>
            </a:ln>
          </p:spPr>
          <p:txBody>
            <a:bodyPr/>
            <a:lstStyle/>
            <a:p>
              <a:endParaRPr lang="ja-JP" altLang="en-US" sz="2300" dirty="0"/>
            </a:p>
          </p:txBody>
        </p:sp>
      </p:grpSp>
      <p:sp>
        <p:nvSpPr>
          <p:cNvPr id="632" name="AutoShape 155"/>
          <p:cNvSpPr>
            <a:spLocks noChangeAspect="1" noChangeArrowheads="1" noTextEdit="1"/>
          </p:cNvSpPr>
          <p:nvPr/>
        </p:nvSpPr>
        <p:spPr bwMode="auto">
          <a:xfrm>
            <a:off x="3767858" y="6258140"/>
            <a:ext cx="16778" cy="34519"/>
          </a:xfrm>
          <a:prstGeom prst="rect">
            <a:avLst/>
          </a:prstGeom>
          <a:noFill/>
          <a:ln w="9525">
            <a:noFill/>
            <a:miter lim="800000"/>
            <a:headEnd/>
            <a:tailEnd/>
          </a:ln>
        </p:spPr>
        <p:txBody>
          <a:bodyPr lIns="65306" tIns="32653" rIns="65306" bIns="32653"/>
          <a:lstStyle/>
          <a:p>
            <a:endParaRPr lang="ja-JP" altLang="en-US" sz="2300" dirty="0"/>
          </a:p>
        </p:txBody>
      </p:sp>
      <p:sp>
        <p:nvSpPr>
          <p:cNvPr id="633" name="フリーフォーム 632"/>
          <p:cNvSpPr/>
          <p:nvPr/>
        </p:nvSpPr>
        <p:spPr bwMode="auto">
          <a:xfrm rot="10800000">
            <a:off x="4759952" y="4903694"/>
            <a:ext cx="140646" cy="1390539"/>
          </a:xfrm>
          <a:custGeom>
            <a:avLst/>
            <a:gdLst>
              <a:gd name="connsiteX0" fmla="*/ 3175 w 238125"/>
              <a:gd name="connsiteY0" fmla="*/ 0 h 1831975"/>
              <a:gd name="connsiteX1" fmla="*/ 238125 w 238125"/>
              <a:gd name="connsiteY1" fmla="*/ 0 h 1831975"/>
              <a:gd name="connsiteX2" fmla="*/ 238125 w 238125"/>
              <a:gd name="connsiteY2" fmla="*/ 1831975 h 1831975"/>
              <a:gd name="connsiteX3" fmla="*/ 0 w 238125"/>
              <a:gd name="connsiteY3" fmla="*/ 1831975 h 1831975"/>
            </a:gdLst>
            <a:ahLst/>
            <a:cxnLst>
              <a:cxn ang="0">
                <a:pos x="connsiteX0" y="connsiteY0"/>
              </a:cxn>
              <a:cxn ang="0">
                <a:pos x="connsiteX1" y="connsiteY1"/>
              </a:cxn>
              <a:cxn ang="0">
                <a:pos x="connsiteX2" y="connsiteY2"/>
              </a:cxn>
              <a:cxn ang="0">
                <a:pos x="connsiteX3" y="connsiteY3"/>
              </a:cxn>
            </a:cxnLst>
            <a:rect l="l" t="t" r="r" b="b"/>
            <a:pathLst>
              <a:path w="238125" h="1831975">
                <a:moveTo>
                  <a:pt x="3175" y="0"/>
                </a:moveTo>
                <a:lnTo>
                  <a:pt x="238125" y="0"/>
                </a:lnTo>
                <a:lnTo>
                  <a:pt x="238125" y="1831975"/>
                </a:lnTo>
                <a:lnTo>
                  <a:pt x="0" y="1831975"/>
                </a:lnTo>
              </a:path>
            </a:pathLst>
          </a:custGeom>
          <a:solidFill>
            <a:schemeClr val="bg1">
              <a:lumMod val="85000"/>
            </a:schemeClr>
          </a:solidFill>
        </p:spPr>
        <p:style>
          <a:lnRef idx="1">
            <a:schemeClr val="dk1"/>
          </a:lnRef>
          <a:fillRef idx="0">
            <a:schemeClr val="dk1"/>
          </a:fillRef>
          <a:effectRef idx="0">
            <a:schemeClr val="dk1"/>
          </a:effectRef>
          <a:fontRef idx="minor">
            <a:schemeClr val="tx1"/>
          </a:fontRef>
        </p:style>
        <p:txBody>
          <a:bodyPr lIns="65306" tIns="32653" rIns="65306" bIns="32653" anchor="ctr"/>
          <a:lstStyle/>
          <a:p>
            <a:pPr algn="ctr">
              <a:defRPr/>
            </a:pPr>
            <a:endParaRPr lang="ja-JP" altLang="en-US" sz="2300" dirty="0">
              <a:solidFill>
                <a:prstClr val="black"/>
              </a:solidFill>
            </a:endParaRPr>
          </a:p>
        </p:txBody>
      </p:sp>
      <p:grpSp>
        <p:nvGrpSpPr>
          <p:cNvPr id="11" name="グループ化 259"/>
          <p:cNvGrpSpPr>
            <a:grpSpLocks noChangeAspect="1"/>
          </p:cNvGrpSpPr>
          <p:nvPr/>
        </p:nvGrpSpPr>
        <p:grpSpPr bwMode="auto">
          <a:xfrm>
            <a:off x="3830781" y="6257550"/>
            <a:ext cx="13940" cy="38082"/>
            <a:chOff x="9491663" y="3466966"/>
            <a:chExt cx="1009650" cy="2755900"/>
          </a:xfrm>
        </p:grpSpPr>
        <p:sp>
          <p:nvSpPr>
            <p:cNvPr id="635" name="Freeform 79"/>
            <p:cNvSpPr>
              <a:spLocks/>
            </p:cNvSpPr>
            <p:nvPr/>
          </p:nvSpPr>
          <p:spPr bwMode="auto">
            <a:xfrm>
              <a:off x="10221913" y="4962391"/>
              <a:ext cx="146050" cy="244475"/>
            </a:xfrm>
            <a:custGeom>
              <a:avLst/>
              <a:gdLst>
                <a:gd name="T0" fmla="*/ 2147483647 w 92"/>
                <a:gd name="T1" fmla="*/ 2147483647 h 154"/>
                <a:gd name="T2" fmla="*/ 2147483647 w 92"/>
                <a:gd name="T3" fmla="*/ 2147483647 h 154"/>
                <a:gd name="T4" fmla="*/ 2147483647 w 92"/>
                <a:gd name="T5" fmla="*/ 2147483647 h 154"/>
                <a:gd name="T6" fmla="*/ 2147483647 w 92"/>
                <a:gd name="T7" fmla="*/ 2147483647 h 154"/>
                <a:gd name="T8" fmla="*/ 2147483647 w 92"/>
                <a:gd name="T9" fmla="*/ 2147483647 h 154"/>
                <a:gd name="T10" fmla="*/ 2147483647 w 92"/>
                <a:gd name="T11" fmla="*/ 2147483647 h 154"/>
                <a:gd name="T12" fmla="*/ 2147483647 w 92"/>
                <a:gd name="T13" fmla="*/ 2147483647 h 154"/>
                <a:gd name="T14" fmla="*/ 2147483647 w 92"/>
                <a:gd name="T15" fmla="*/ 2147483647 h 154"/>
                <a:gd name="T16" fmla="*/ 2147483647 w 92"/>
                <a:gd name="T17" fmla="*/ 0 h 154"/>
                <a:gd name="T18" fmla="*/ 2147483647 w 92"/>
                <a:gd name="T19" fmla="*/ 2147483647 h 154"/>
                <a:gd name="T20" fmla="*/ 2147483647 w 92"/>
                <a:gd name="T21" fmla="*/ 2147483647 h 154"/>
                <a:gd name="T22" fmla="*/ 2147483647 w 92"/>
                <a:gd name="T23" fmla="*/ 2147483647 h 154"/>
                <a:gd name="T24" fmla="*/ 2147483647 w 92"/>
                <a:gd name="T25" fmla="*/ 2147483647 h 154"/>
                <a:gd name="T26" fmla="*/ 0 w 92"/>
                <a:gd name="T27" fmla="*/ 2147483647 h 154"/>
                <a:gd name="T28" fmla="*/ 2147483647 w 92"/>
                <a:gd name="T29" fmla="*/ 2147483647 h 154"/>
                <a:gd name="T30" fmla="*/ 2147483647 w 92"/>
                <a:gd name="T31" fmla="*/ 2147483647 h 154"/>
                <a:gd name="T32" fmla="*/ 2147483647 w 92"/>
                <a:gd name="T33" fmla="*/ 2147483647 h 154"/>
                <a:gd name="T34" fmla="*/ 2147483647 w 92"/>
                <a:gd name="T35" fmla="*/ 2147483647 h 154"/>
                <a:gd name="T36" fmla="*/ 2147483647 w 92"/>
                <a:gd name="T37" fmla="*/ 2147483647 h 154"/>
                <a:gd name="T38" fmla="*/ 2147483647 w 92"/>
                <a:gd name="T39" fmla="*/ 2147483647 h 154"/>
                <a:gd name="T40" fmla="*/ 2147483647 w 92"/>
                <a:gd name="T41" fmla="*/ 2147483647 h 154"/>
                <a:gd name="T42" fmla="*/ 2147483647 w 92"/>
                <a:gd name="T43" fmla="*/ 2147483647 h 15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92"/>
                <a:gd name="T67" fmla="*/ 0 h 154"/>
                <a:gd name="T68" fmla="*/ 92 w 92"/>
                <a:gd name="T69" fmla="*/ 154 h 15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92" h="154">
                  <a:moveTo>
                    <a:pt x="72" y="130"/>
                  </a:moveTo>
                  <a:lnTo>
                    <a:pt x="72" y="104"/>
                  </a:lnTo>
                  <a:lnTo>
                    <a:pt x="86" y="104"/>
                  </a:lnTo>
                  <a:lnTo>
                    <a:pt x="86" y="86"/>
                  </a:lnTo>
                  <a:lnTo>
                    <a:pt x="72" y="60"/>
                  </a:lnTo>
                  <a:lnTo>
                    <a:pt x="72" y="44"/>
                  </a:lnTo>
                  <a:lnTo>
                    <a:pt x="66" y="18"/>
                  </a:lnTo>
                  <a:lnTo>
                    <a:pt x="52" y="18"/>
                  </a:lnTo>
                  <a:lnTo>
                    <a:pt x="40" y="0"/>
                  </a:lnTo>
                  <a:lnTo>
                    <a:pt x="46" y="18"/>
                  </a:lnTo>
                  <a:lnTo>
                    <a:pt x="52" y="60"/>
                  </a:lnTo>
                  <a:lnTo>
                    <a:pt x="40" y="52"/>
                  </a:lnTo>
                  <a:lnTo>
                    <a:pt x="20" y="36"/>
                  </a:lnTo>
                  <a:lnTo>
                    <a:pt x="0" y="36"/>
                  </a:lnTo>
                  <a:lnTo>
                    <a:pt x="14" y="52"/>
                  </a:lnTo>
                  <a:lnTo>
                    <a:pt x="26" y="70"/>
                  </a:lnTo>
                  <a:lnTo>
                    <a:pt x="52" y="104"/>
                  </a:lnTo>
                  <a:lnTo>
                    <a:pt x="66" y="138"/>
                  </a:lnTo>
                  <a:lnTo>
                    <a:pt x="80" y="138"/>
                  </a:lnTo>
                  <a:lnTo>
                    <a:pt x="92" y="154"/>
                  </a:lnTo>
                  <a:lnTo>
                    <a:pt x="92" y="146"/>
                  </a:lnTo>
                  <a:lnTo>
                    <a:pt x="72" y="130"/>
                  </a:lnTo>
                  <a:close/>
                </a:path>
              </a:pathLst>
            </a:custGeom>
            <a:solidFill>
              <a:srgbClr val="A1C6E7"/>
            </a:solidFill>
            <a:ln w="9525">
              <a:noFill/>
              <a:round/>
              <a:headEnd/>
              <a:tailEnd/>
            </a:ln>
          </p:spPr>
          <p:txBody>
            <a:bodyPr/>
            <a:lstStyle/>
            <a:p>
              <a:endParaRPr lang="ja-JP" altLang="en-US" sz="2300" dirty="0"/>
            </a:p>
          </p:txBody>
        </p:sp>
        <p:sp>
          <p:nvSpPr>
            <p:cNvPr id="636" name="Freeform 84"/>
            <p:cNvSpPr>
              <a:spLocks/>
            </p:cNvSpPr>
            <p:nvPr/>
          </p:nvSpPr>
          <p:spPr bwMode="auto">
            <a:xfrm>
              <a:off x="10482263" y="5140191"/>
              <a:ext cx="19050" cy="41275"/>
            </a:xfrm>
            <a:custGeom>
              <a:avLst/>
              <a:gdLst>
                <a:gd name="T0" fmla="*/ 2147483647 w 12"/>
                <a:gd name="T1" fmla="*/ 2147483647 h 26"/>
                <a:gd name="T2" fmla="*/ 2147483647 w 12"/>
                <a:gd name="T3" fmla="*/ 2147483647 h 26"/>
                <a:gd name="T4" fmla="*/ 2147483647 w 12"/>
                <a:gd name="T5" fmla="*/ 0 h 26"/>
                <a:gd name="T6" fmla="*/ 0 w 12"/>
                <a:gd name="T7" fmla="*/ 2147483647 h 26"/>
                <a:gd name="T8" fmla="*/ 2147483647 w 12"/>
                <a:gd name="T9" fmla="*/ 2147483647 h 26"/>
                <a:gd name="T10" fmla="*/ 0 60000 65536"/>
                <a:gd name="T11" fmla="*/ 0 60000 65536"/>
                <a:gd name="T12" fmla="*/ 0 60000 65536"/>
                <a:gd name="T13" fmla="*/ 0 60000 65536"/>
                <a:gd name="T14" fmla="*/ 0 60000 65536"/>
                <a:gd name="T15" fmla="*/ 0 w 12"/>
                <a:gd name="T16" fmla="*/ 0 h 26"/>
                <a:gd name="T17" fmla="*/ 12 w 12"/>
                <a:gd name="T18" fmla="*/ 26 h 26"/>
              </a:gdLst>
              <a:ahLst/>
              <a:cxnLst>
                <a:cxn ang="T10">
                  <a:pos x="T0" y="T1"/>
                </a:cxn>
                <a:cxn ang="T11">
                  <a:pos x="T2" y="T3"/>
                </a:cxn>
                <a:cxn ang="T12">
                  <a:pos x="T4" y="T5"/>
                </a:cxn>
                <a:cxn ang="T13">
                  <a:pos x="T6" y="T7"/>
                </a:cxn>
                <a:cxn ang="T14">
                  <a:pos x="T8" y="T9"/>
                </a:cxn>
              </a:cxnLst>
              <a:rect l="T15" t="T16" r="T17" b="T18"/>
              <a:pathLst>
                <a:path w="12" h="26">
                  <a:moveTo>
                    <a:pt x="6" y="26"/>
                  </a:moveTo>
                  <a:lnTo>
                    <a:pt x="6" y="18"/>
                  </a:lnTo>
                  <a:lnTo>
                    <a:pt x="12" y="0"/>
                  </a:lnTo>
                  <a:lnTo>
                    <a:pt x="0" y="18"/>
                  </a:lnTo>
                  <a:lnTo>
                    <a:pt x="6" y="26"/>
                  </a:lnTo>
                  <a:close/>
                </a:path>
              </a:pathLst>
            </a:custGeom>
            <a:solidFill>
              <a:srgbClr val="A1C6E7"/>
            </a:solidFill>
            <a:ln w="9525">
              <a:noFill/>
              <a:round/>
              <a:headEnd/>
              <a:tailEnd/>
            </a:ln>
          </p:spPr>
          <p:txBody>
            <a:bodyPr/>
            <a:lstStyle/>
            <a:p>
              <a:endParaRPr lang="ja-JP" altLang="en-US" sz="2300" dirty="0"/>
            </a:p>
          </p:txBody>
        </p:sp>
        <p:sp>
          <p:nvSpPr>
            <p:cNvPr id="637" name="Freeform 96"/>
            <p:cNvSpPr>
              <a:spLocks/>
            </p:cNvSpPr>
            <p:nvPr/>
          </p:nvSpPr>
          <p:spPr bwMode="auto">
            <a:xfrm>
              <a:off x="9602788" y="5330691"/>
              <a:ext cx="9525" cy="3175"/>
            </a:xfrm>
            <a:custGeom>
              <a:avLst/>
              <a:gdLst>
                <a:gd name="T0" fmla="*/ 0 w 6"/>
                <a:gd name="T1" fmla="*/ 0 h 2"/>
                <a:gd name="T2" fmla="*/ 0 w 6"/>
                <a:gd name="T3" fmla="*/ 2147483647 h 2"/>
                <a:gd name="T4" fmla="*/ 2147483647 w 6"/>
                <a:gd name="T5" fmla="*/ 0 h 2"/>
                <a:gd name="T6" fmla="*/ 0 w 6"/>
                <a:gd name="T7" fmla="*/ 0 h 2"/>
                <a:gd name="T8" fmla="*/ 0 60000 65536"/>
                <a:gd name="T9" fmla="*/ 0 60000 65536"/>
                <a:gd name="T10" fmla="*/ 0 60000 65536"/>
                <a:gd name="T11" fmla="*/ 0 60000 65536"/>
                <a:gd name="T12" fmla="*/ 0 w 6"/>
                <a:gd name="T13" fmla="*/ 0 h 2"/>
                <a:gd name="T14" fmla="*/ 6 w 6"/>
                <a:gd name="T15" fmla="*/ 2 h 2"/>
              </a:gdLst>
              <a:ahLst/>
              <a:cxnLst>
                <a:cxn ang="T8">
                  <a:pos x="T0" y="T1"/>
                </a:cxn>
                <a:cxn ang="T9">
                  <a:pos x="T2" y="T3"/>
                </a:cxn>
                <a:cxn ang="T10">
                  <a:pos x="T4" y="T5"/>
                </a:cxn>
                <a:cxn ang="T11">
                  <a:pos x="T6" y="T7"/>
                </a:cxn>
              </a:cxnLst>
              <a:rect l="T12" t="T13" r="T14" b="T15"/>
              <a:pathLst>
                <a:path w="6" h="2">
                  <a:moveTo>
                    <a:pt x="0" y="0"/>
                  </a:moveTo>
                  <a:lnTo>
                    <a:pt x="0" y="2"/>
                  </a:lnTo>
                  <a:lnTo>
                    <a:pt x="6" y="0"/>
                  </a:lnTo>
                  <a:lnTo>
                    <a:pt x="0" y="0"/>
                  </a:lnTo>
                  <a:close/>
                </a:path>
              </a:pathLst>
            </a:custGeom>
            <a:solidFill>
              <a:srgbClr val="A1C6E7"/>
            </a:solidFill>
            <a:ln w="9525">
              <a:noFill/>
              <a:round/>
              <a:headEnd/>
              <a:tailEnd/>
            </a:ln>
          </p:spPr>
          <p:txBody>
            <a:bodyPr/>
            <a:lstStyle/>
            <a:p>
              <a:endParaRPr lang="ja-JP" altLang="en-US" sz="2300" dirty="0"/>
            </a:p>
          </p:txBody>
        </p:sp>
        <p:sp>
          <p:nvSpPr>
            <p:cNvPr id="638" name="Line 105"/>
            <p:cNvSpPr>
              <a:spLocks noChangeShapeType="1"/>
            </p:cNvSpPr>
            <p:nvPr/>
          </p:nvSpPr>
          <p:spPr bwMode="auto">
            <a:xfrm>
              <a:off x="10161588" y="3841616"/>
              <a:ext cx="0" cy="0"/>
            </a:xfrm>
            <a:prstGeom prst="line">
              <a:avLst/>
            </a:prstGeom>
            <a:noFill/>
            <a:ln w="9525">
              <a:noFill/>
              <a:round/>
              <a:headEnd/>
              <a:tailEnd/>
            </a:ln>
          </p:spPr>
          <p:txBody>
            <a:bodyPr/>
            <a:lstStyle/>
            <a:p>
              <a:endParaRPr lang="ja-JP" altLang="en-US" sz="2300" dirty="0"/>
            </a:p>
          </p:txBody>
        </p:sp>
        <p:sp>
          <p:nvSpPr>
            <p:cNvPr id="639" name="Line 106"/>
            <p:cNvSpPr>
              <a:spLocks noChangeShapeType="1"/>
            </p:cNvSpPr>
            <p:nvPr/>
          </p:nvSpPr>
          <p:spPr bwMode="auto">
            <a:xfrm>
              <a:off x="10161588" y="3841616"/>
              <a:ext cx="0" cy="0"/>
            </a:xfrm>
            <a:prstGeom prst="line">
              <a:avLst/>
            </a:prstGeom>
            <a:noFill/>
            <a:ln w="9525">
              <a:noFill/>
              <a:round/>
              <a:headEnd/>
              <a:tailEnd/>
            </a:ln>
          </p:spPr>
          <p:txBody>
            <a:bodyPr/>
            <a:lstStyle/>
            <a:p>
              <a:endParaRPr lang="ja-JP" altLang="en-US" sz="2300" dirty="0"/>
            </a:p>
          </p:txBody>
        </p:sp>
        <p:sp>
          <p:nvSpPr>
            <p:cNvPr id="640" name="Freeform 122"/>
            <p:cNvSpPr>
              <a:spLocks/>
            </p:cNvSpPr>
            <p:nvPr/>
          </p:nvSpPr>
          <p:spPr bwMode="auto">
            <a:xfrm>
              <a:off x="9491663" y="3816216"/>
              <a:ext cx="996950" cy="2406650"/>
            </a:xfrm>
            <a:custGeom>
              <a:avLst/>
              <a:gdLst>
                <a:gd name="T0" fmla="*/ 2147483647 w 628"/>
                <a:gd name="T1" fmla="*/ 2147483647 h 1516"/>
                <a:gd name="T2" fmla="*/ 2147483647 w 628"/>
                <a:gd name="T3" fmla="*/ 2147483647 h 1516"/>
                <a:gd name="T4" fmla="*/ 2147483647 w 628"/>
                <a:gd name="T5" fmla="*/ 2147483647 h 1516"/>
                <a:gd name="T6" fmla="*/ 2147483647 w 628"/>
                <a:gd name="T7" fmla="*/ 2147483647 h 1516"/>
                <a:gd name="T8" fmla="*/ 2147483647 w 628"/>
                <a:gd name="T9" fmla="*/ 2147483647 h 1516"/>
                <a:gd name="T10" fmla="*/ 2147483647 w 628"/>
                <a:gd name="T11" fmla="*/ 2147483647 h 1516"/>
                <a:gd name="T12" fmla="*/ 2147483647 w 628"/>
                <a:gd name="T13" fmla="*/ 2147483647 h 1516"/>
                <a:gd name="T14" fmla="*/ 2147483647 w 628"/>
                <a:gd name="T15" fmla="*/ 2147483647 h 1516"/>
                <a:gd name="T16" fmla="*/ 2147483647 w 628"/>
                <a:gd name="T17" fmla="*/ 2147483647 h 1516"/>
                <a:gd name="T18" fmla="*/ 2147483647 w 628"/>
                <a:gd name="T19" fmla="*/ 2147483647 h 1516"/>
                <a:gd name="T20" fmla="*/ 2147483647 w 628"/>
                <a:gd name="T21" fmla="*/ 2147483647 h 1516"/>
                <a:gd name="T22" fmla="*/ 2147483647 w 628"/>
                <a:gd name="T23" fmla="*/ 2147483647 h 1516"/>
                <a:gd name="T24" fmla="*/ 2147483647 w 628"/>
                <a:gd name="T25" fmla="*/ 2147483647 h 1516"/>
                <a:gd name="T26" fmla="*/ 2147483647 w 628"/>
                <a:gd name="T27" fmla="*/ 2147483647 h 1516"/>
                <a:gd name="T28" fmla="*/ 2147483647 w 628"/>
                <a:gd name="T29" fmla="*/ 2147483647 h 1516"/>
                <a:gd name="T30" fmla="*/ 2147483647 w 628"/>
                <a:gd name="T31" fmla="*/ 2147483647 h 1516"/>
                <a:gd name="T32" fmla="*/ 2147483647 w 628"/>
                <a:gd name="T33" fmla="*/ 2147483647 h 1516"/>
                <a:gd name="T34" fmla="*/ 2147483647 w 628"/>
                <a:gd name="T35" fmla="*/ 2147483647 h 1516"/>
                <a:gd name="T36" fmla="*/ 2147483647 w 628"/>
                <a:gd name="T37" fmla="*/ 2147483647 h 1516"/>
                <a:gd name="T38" fmla="*/ 2147483647 w 628"/>
                <a:gd name="T39" fmla="*/ 2147483647 h 1516"/>
                <a:gd name="T40" fmla="*/ 2147483647 w 628"/>
                <a:gd name="T41" fmla="*/ 2147483647 h 1516"/>
                <a:gd name="T42" fmla="*/ 2147483647 w 628"/>
                <a:gd name="T43" fmla="*/ 2147483647 h 1516"/>
                <a:gd name="T44" fmla="*/ 2147483647 w 628"/>
                <a:gd name="T45" fmla="*/ 2147483647 h 1516"/>
                <a:gd name="T46" fmla="*/ 2147483647 w 628"/>
                <a:gd name="T47" fmla="*/ 2147483647 h 1516"/>
                <a:gd name="T48" fmla="*/ 2147483647 w 628"/>
                <a:gd name="T49" fmla="*/ 2147483647 h 1516"/>
                <a:gd name="T50" fmla="*/ 2147483647 w 628"/>
                <a:gd name="T51" fmla="*/ 2147483647 h 1516"/>
                <a:gd name="T52" fmla="*/ 2147483647 w 628"/>
                <a:gd name="T53" fmla="*/ 2147483647 h 1516"/>
                <a:gd name="T54" fmla="*/ 2147483647 w 628"/>
                <a:gd name="T55" fmla="*/ 2147483647 h 1516"/>
                <a:gd name="T56" fmla="*/ 2147483647 w 628"/>
                <a:gd name="T57" fmla="*/ 2147483647 h 1516"/>
                <a:gd name="T58" fmla="*/ 2147483647 w 628"/>
                <a:gd name="T59" fmla="*/ 2147483647 h 1516"/>
                <a:gd name="T60" fmla="*/ 2147483647 w 628"/>
                <a:gd name="T61" fmla="*/ 2147483647 h 1516"/>
                <a:gd name="T62" fmla="*/ 2147483647 w 628"/>
                <a:gd name="T63" fmla="*/ 2147483647 h 1516"/>
                <a:gd name="T64" fmla="*/ 2147483647 w 628"/>
                <a:gd name="T65" fmla="*/ 2147483647 h 1516"/>
                <a:gd name="T66" fmla="*/ 2147483647 w 628"/>
                <a:gd name="T67" fmla="*/ 2147483647 h 1516"/>
                <a:gd name="T68" fmla="*/ 2147483647 w 628"/>
                <a:gd name="T69" fmla="*/ 2147483647 h 1516"/>
                <a:gd name="T70" fmla="*/ 2147483647 w 628"/>
                <a:gd name="T71" fmla="*/ 2147483647 h 1516"/>
                <a:gd name="T72" fmla="*/ 2147483647 w 628"/>
                <a:gd name="T73" fmla="*/ 2147483647 h 1516"/>
                <a:gd name="T74" fmla="*/ 2147483647 w 628"/>
                <a:gd name="T75" fmla="*/ 2147483647 h 1516"/>
                <a:gd name="T76" fmla="*/ 2147483647 w 628"/>
                <a:gd name="T77" fmla="*/ 2147483647 h 1516"/>
                <a:gd name="T78" fmla="*/ 2147483647 w 628"/>
                <a:gd name="T79" fmla="*/ 2147483647 h 1516"/>
                <a:gd name="T80" fmla="*/ 2147483647 w 628"/>
                <a:gd name="T81" fmla="*/ 2147483647 h 1516"/>
                <a:gd name="T82" fmla="*/ 2147483647 w 628"/>
                <a:gd name="T83" fmla="*/ 2147483647 h 1516"/>
                <a:gd name="T84" fmla="*/ 2147483647 w 628"/>
                <a:gd name="T85" fmla="*/ 2147483647 h 1516"/>
                <a:gd name="T86" fmla="*/ 2147483647 w 628"/>
                <a:gd name="T87" fmla="*/ 2147483647 h 1516"/>
                <a:gd name="T88" fmla="*/ 2147483647 w 628"/>
                <a:gd name="T89" fmla="*/ 2147483647 h 1516"/>
                <a:gd name="T90" fmla="*/ 2147483647 w 628"/>
                <a:gd name="T91" fmla="*/ 2147483647 h 1516"/>
                <a:gd name="T92" fmla="*/ 2147483647 w 628"/>
                <a:gd name="T93" fmla="*/ 2147483647 h 1516"/>
                <a:gd name="T94" fmla="*/ 2147483647 w 628"/>
                <a:gd name="T95" fmla="*/ 2147483647 h 1516"/>
                <a:gd name="T96" fmla="*/ 2147483647 w 628"/>
                <a:gd name="T97" fmla="*/ 2147483647 h 1516"/>
                <a:gd name="T98" fmla="*/ 2147483647 w 628"/>
                <a:gd name="T99" fmla="*/ 2147483647 h 1516"/>
                <a:gd name="T100" fmla="*/ 2147483647 w 628"/>
                <a:gd name="T101" fmla="*/ 2147483647 h 1516"/>
                <a:gd name="T102" fmla="*/ 2147483647 w 628"/>
                <a:gd name="T103" fmla="*/ 2147483647 h 1516"/>
                <a:gd name="T104" fmla="*/ 2147483647 w 628"/>
                <a:gd name="T105" fmla="*/ 2147483647 h 1516"/>
                <a:gd name="T106" fmla="*/ 2147483647 w 628"/>
                <a:gd name="T107" fmla="*/ 2147483647 h 1516"/>
                <a:gd name="T108" fmla="*/ 2147483647 w 628"/>
                <a:gd name="T109" fmla="*/ 2147483647 h 1516"/>
                <a:gd name="T110" fmla="*/ 2147483647 w 628"/>
                <a:gd name="T111" fmla="*/ 2147483647 h 1516"/>
                <a:gd name="T112" fmla="*/ 2147483647 w 628"/>
                <a:gd name="T113" fmla="*/ 2147483647 h 1516"/>
                <a:gd name="T114" fmla="*/ 2147483647 w 628"/>
                <a:gd name="T115" fmla="*/ 2147483647 h 1516"/>
                <a:gd name="T116" fmla="*/ 2147483647 w 628"/>
                <a:gd name="T117" fmla="*/ 2147483647 h 1516"/>
                <a:gd name="T118" fmla="*/ 2147483647 w 628"/>
                <a:gd name="T119" fmla="*/ 2147483647 h 1516"/>
                <a:gd name="T120" fmla="*/ 2147483647 w 628"/>
                <a:gd name="T121" fmla="*/ 2147483647 h 1516"/>
                <a:gd name="T122" fmla="*/ 2147483647 w 628"/>
                <a:gd name="T123" fmla="*/ 2147483647 h 1516"/>
                <a:gd name="T124" fmla="*/ 2147483647 w 628"/>
                <a:gd name="T125" fmla="*/ 2147483647 h 151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628"/>
                <a:gd name="T190" fmla="*/ 0 h 1516"/>
                <a:gd name="T191" fmla="*/ 628 w 628"/>
                <a:gd name="T192" fmla="*/ 1516 h 151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628" h="1516">
                  <a:moveTo>
                    <a:pt x="264" y="22"/>
                  </a:moveTo>
                  <a:lnTo>
                    <a:pt x="264" y="22"/>
                  </a:lnTo>
                  <a:lnTo>
                    <a:pt x="244" y="28"/>
                  </a:lnTo>
                  <a:lnTo>
                    <a:pt x="234" y="32"/>
                  </a:lnTo>
                  <a:lnTo>
                    <a:pt x="226" y="36"/>
                  </a:lnTo>
                  <a:lnTo>
                    <a:pt x="214" y="44"/>
                  </a:lnTo>
                  <a:lnTo>
                    <a:pt x="194" y="52"/>
                  </a:lnTo>
                  <a:lnTo>
                    <a:pt x="146" y="72"/>
                  </a:lnTo>
                  <a:lnTo>
                    <a:pt x="98" y="92"/>
                  </a:lnTo>
                  <a:lnTo>
                    <a:pt x="78" y="102"/>
                  </a:lnTo>
                  <a:lnTo>
                    <a:pt x="66" y="110"/>
                  </a:lnTo>
                  <a:lnTo>
                    <a:pt x="60" y="116"/>
                  </a:lnTo>
                  <a:lnTo>
                    <a:pt x="56" y="124"/>
                  </a:lnTo>
                  <a:lnTo>
                    <a:pt x="52" y="134"/>
                  </a:lnTo>
                  <a:lnTo>
                    <a:pt x="50" y="144"/>
                  </a:lnTo>
                  <a:lnTo>
                    <a:pt x="48" y="168"/>
                  </a:lnTo>
                  <a:lnTo>
                    <a:pt x="44" y="194"/>
                  </a:lnTo>
                  <a:lnTo>
                    <a:pt x="32" y="330"/>
                  </a:lnTo>
                  <a:lnTo>
                    <a:pt x="24" y="394"/>
                  </a:lnTo>
                  <a:lnTo>
                    <a:pt x="18" y="446"/>
                  </a:lnTo>
                  <a:lnTo>
                    <a:pt x="14" y="502"/>
                  </a:lnTo>
                  <a:lnTo>
                    <a:pt x="6" y="620"/>
                  </a:lnTo>
                  <a:lnTo>
                    <a:pt x="0" y="690"/>
                  </a:lnTo>
                  <a:lnTo>
                    <a:pt x="2" y="694"/>
                  </a:lnTo>
                  <a:lnTo>
                    <a:pt x="2" y="698"/>
                  </a:lnTo>
                  <a:lnTo>
                    <a:pt x="8" y="704"/>
                  </a:lnTo>
                  <a:lnTo>
                    <a:pt x="14" y="708"/>
                  </a:lnTo>
                  <a:lnTo>
                    <a:pt x="16" y="710"/>
                  </a:lnTo>
                  <a:lnTo>
                    <a:pt x="14" y="732"/>
                  </a:lnTo>
                  <a:lnTo>
                    <a:pt x="12" y="762"/>
                  </a:lnTo>
                  <a:lnTo>
                    <a:pt x="14" y="792"/>
                  </a:lnTo>
                  <a:lnTo>
                    <a:pt x="16" y="806"/>
                  </a:lnTo>
                  <a:lnTo>
                    <a:pt x="18" y="812"/>
                  </a:lnTo>
                  <a:lnTo>
                    <a:pt x="20" y="816"/>
                  </a:lnTo>
                  <a:lnTo>
                    <a:pt x="26" y="822"/>
                  </a:lnTo>
                  <a:lnTo>
                    <a:pt x="28" y="826"/>
                  </a:lnTo>
                  <a:lnTo>
                    <a:pt x="30" y="824"/>
                  </a:lnTo>
                  <a:lnTo>
                    <a:pt x="32" y="822"/>
                  </a:lnTo>
                  <a:lnTo>
                    <a:pt x="30" y="802"/>
                  </a:lnTo>
                  <a:lnTo>
                    <a:pt x="34" y="810"/>
                  </a:lnTo>
                  <a:lnTo>
                    <a:pt x="46" y="820"/>
                  </a:lnTo>
                  <a:lnTo>
                    <a:pt x="58" y="832"/>
                  </a:lnTo>
                  <a:lnTo>
                    <a:pt x="66" y="838"/>
                  </a:lnTo>
                  <a:lnTo>
                    <a:pt x="72" y="838"/>
                  </a:lnTo>
                  <a:lnTo>
                    <a:pt x="74" y="834"/>
                  </a:lnTo>
                  <a:lnTo>
                    <a:pt x="74" y="830"/>
                  </a:lnTo>
                  <a:lnTo>
                    <a:pt x="80" y="830"/>
                  </a:lnTo>
                  <a:lnTo>
                    <a:pt x="86" y="830"/>
                  </a:lnTo>
                  <a:lnTo>
                    <a:pt x="88" y="828"/>
                  </a:lnTo>
                  <a:lnTo>
                    <a:pt x="90" y="826"/>
                  </a:lnTo>
                  <a:lnTo>
                    <a:pt x="88" y="822"/>
                  </a:lnTo>
                  <a:lnTo>
                    <a:pt x="78" y="812"/>
                  </a:lnTo>
                  <a:lnTo>
                    <a:pt x="70" y="804"/>
                  </a:lnTo>
                  <a:lnTo>
                    <a:pt x="62" y="794"/>
                  </a:lnTo>
                  <a:lnTo>
                    <a:pt x="56" y="784"/>
                  </a:lnTo>
                  <a:lnTo>
                    <a:pt x="54" y="774"/>
                  </a:lnTo>
                  <a:lnTo>
                    <a:pt x="54" y="766"/>
                  </a:lnTo>
                  <a:lnTo>
                    <a:pt x="56" y="760"/>
                  </a:lnTo>
                  <a:lnTo>
                    <a:pt x="58" y="758"/>
                  </a:lnTo>
                  <a:lnTo>
                    <a:pt x="62" y="758"/>
                  </a:lnTo>
                  <a:lnTo>
                    <a:pt x="66" y="760"/>
                  </a:lnTo>
                  <a:lnTo>
                    <a:pt x="68" y="768"/>
                  </a:lnTo>
                  <a:lnTo>
                    <a:pt x="70" y="786"/>
                  </a:lnTo>
                  <a:lnTo>
                    <a:pt x="70" y="790"/>
                  </a:lnTo>
                  <a:lnTo>
                    <a:pt x="72" y="794"/>
                  </a:lnTo>
                  <a:lnTo>
                    <a:pt x="78" y="798"/>
                  </a:lnTo>
                  <a:lnTo>
                    <a:pt x="84" y="798"/>
                  </a:lnTo>
                  <a:lnTo>
                    <a:pt x="88" y="798"/>
                  </a:lnTo>
                  <a:lnTo>
                    <a:pt x="86" y="744"/>
                  </a:lnTo>
                  <a:lnTo>
                    <a:pt x="84" y="720"/>
                  </a:lnTo>
                  <a:lnTo>
                    <a:pt x="84" y="708"/>
                  </a:lnTo>
                  <a:lnTo>
                    <a:pt x="84" y="672"/>
                  </a:lnTo>
                  <a:lnTo>
                    <a:pt x="82" y="650"/>
                  </a:lnTo>
                  <a:lnTo>
                    <a:pt x="82" y="646"/>
                  </a:lnTo>
                  <a:lnTo>
                    <a:pt x="80" y="654"/>
                  </a:lnTo>
                  <a:lnTo>
                    <a:pt x="78" y="674"/>
                  </a:lnTo>
                  <a:lnTo>
                    <a:pt x="80" y="682"/>
                  </a:lnTo>
                  <a:lnTo>
                    <a:pt x="82" y="692"/>
                  </a:lnTo>
                  <a:lnTo>
                    <a:pt x="90" y="730"/>
                  </a:lnTo>
                  <a:lnTo>
                    <a:pt x="96" y="770"/>
                  </a:lnTo>
                  <a:lnTo>
                    <a:pt x="106" y="844"/>
                  </a:lnTo>
                  <a:lnTo>
                    <a:pt x="112" y="924"/>
                  </a:lnTo>
                  <a:lnTo>
                    <a:pt x="116" y="984"/>
                  </a:lnTo>
                  <a:lnTo>
                    <a:pt x="118" y="1054"/>
                  </a:lnTo>
                  <a:lnTo>
                    <a:pt x="122" y="1156"/>
                  </a:lnTo>
                  <a:lnTo>
                    <a:pt x="128" y="1308"/>
                  </a:lnTo>
                  <a:lnTo>
                    <a:pt x="126" y="1320"/>
                  </a:lnTo>
                  <a:lnTo>
                    <a:pt x="124" y="1332"/>
                  </a:lnTo>
                  <a:lnTo>
                    <a:pt x="118" y="1362"/>
                  </a:lnTo>
                  <a:lnTo>
                    <a:pt x="116" y="1376"/>
                  </a:lnTo>
                  <a:lnTo>
                    <a:pt x="114" y="1390"/>
                  </a:lnTo>
                  <a:lnTo>
                    <a:pt x="114" y="1402"/>
                  </a:lnTo>
                  <a:lnTo>
                    <a:pt x="118" y="1410"/>
                  </a:lnTo>
                  <a:lnTo>
                    <a:pt x="124" y="1424"/>
                  </a:lnTo>
                  <a:lnTo>
                    <a:pt x="128" y="1432"/>
                  </a:lnTo>
                  <a:lnTo>
                    <a:pt x="126" y="1440"/>
                  </a:lnTo>
                  <a:lnTo>
                    <a:pt x="120" y="1446"/>
                  </a:lnTo>
                  <a:lnTo>
                    <a:pt x="108" y="1458"/>
                  </a:lnTo>
                  <a:lnTo>
                    <a:pt x="102" y="1468"/>
                  </a:lnTo>
                  <a:lnTo>
                    <a:pt x="100" y="1476"/>
                  </a:lnTo>
                  <a:lnTo>
                    <a:pt x="98" y="1486"/>
                  </a:lnTo>
                  <a:lnTo>
                    <a:pt x="100" y="1490"/>
                  </a:lnTo>
                  <a:lnTo>
                    <a:pt x="102" y="1496"/>
                  </a:lnTo>
                  <a:lnTo>
                    <a:pt x="106" y="1500"/>
                  </a:lnTo>
                  <a:lnTo>
                    <a:pt x="112" y="1502"/>
                  </a:lnTo>
                  <a:lnTo>
                    <a:pt x="120" y="1506"/>
                  </a:lnTo>
                  <a:lnTo>
                    <a:pt x="130" y="1508"/>
                  </a:lnTo>
                  <a:lnTo>
                    <a:pt x="148" y="1510"/>
                  </a:lnTo>
                  <a:lnTo>
                    <a:pt x="164" y="1508"/>
                  </a:lnTo>
                  <a:lnTo>
                    <a:pt x="178" y="1506"/>
                  </a:lnTo>
                  <a:lnTo>
                    <a:pt x="190" y="1502"/>
                  </a:lnTo>
                  <a:lnTo>
                    <a:pt x="198" y="1496"/>
                  </a:lnTo>
                  <a:lnTo>
                    <a:pt x="206" y="1490"/>
                  </a:lnTo>
                  <a:lnTo>
                    <a:pt x="216" y="1478"/>
                  </a:lnTo>
                  <a:lnTo>
                    <a:pt x="220" y="1474"/>
                  </a:lnTo>
                  <a:lnTo>
                    <a:pt x="220" y="1468"/>
                  </a:lnTo>
                  <a:lnTo>
                    <a:pt x="220" y="1454"/>
                  </a:lnTo>
                  <a:lnTo>
                    <a:pt x="218" y="1438"/>
                  </a:lnTo>
                  <a:lnTo>
                    <a:pt x="220" y="1428"/>
                  </a:lnTo>
                  <a:lnTo>
                    <a:pt x="224" y="1416"/>
                  </a:lnTo>
                  <a:lnTo>
                    <a:pt x="228" y="1406"/>
                  </a:lnTo>
                  <a:lnTo>
                    <a:pt x="230" y="1396"/>
                  </a:lnTo>
                  <a:lnTo>
                    <a:pt x="228" y="1388"/>
                  </a:lnTo>
                  <a:lnTo>
                    <a:pt x="228" y="1378"/>
                  </a:lnTo>
                  <a:lnTo>
                    <a:pt x="222" y="1362"/>
                  </a:lnTo>
                  <a:lnTo>
                    <a:pt x="214" y="1348"/>
                  </a:lnTo>
                  <a:lnTo>
                    <a:pt x="212" y="1338"/>
                  </a:lnTo>
                  <a:lnTo>
                    <a:pt x="212" y="1322"/>
                  </a:lnTo>
                  <a:lnTo>
                    <a:pt x="218" y="1284"/>
                  </a:lnTo>
                  <a:lnTo>
                    <a:pt x="224" y="1238"/>
                  </a:lnTo>
                  <a:lnTo>
                    <a:pt x="228" y="1194"/>
                  </a:lnTo>
                  <a:lnTo>
                    <a:pt x="232" y="1148"/>
                  </a:lnTo>
                  <a:lnTo>
                    <a:pt x="236" y="1092"/>
                  </a:lnTo>
                  <a:lnTo>
                    <a:pt x="242" y="1026"/>
                  </a:lnTo>
                  <a:lnTo>
                    <a:pt x="248" y="944"/>
                  </a:lnTo>
                  <a:lnTo>
                    <a:pt x="250" y="906"/>
                  </a:lnTo>
                  <a:lnTo>
                    <a:pt x="252" y="876"/>
                  </a:lnTo>
                  <a:lnTo>
                    <a:pt x="256" y="852"/>
                  </a:lnTo>
                  <a:lnTo>
                    <a:pt x="260" y="836"/>
                  </a:lnTo>
                  <a:lnTo>
                    <a:pt x="264" y="824"/>
                  </a:lnTo>
                  <a:lnTo>
                    <a:pt x="268" y="818"/>
                  </a:lnTo>
                  <a:lnTo>
                    <a:pt x="270" y="814"/>
                  </a:lnTo>
                  <a:lnTo>
                    <a:pt x="272" y="834"/>
                  </a:lnTo>
                  <a:lnTo>
                    <a:pt x="274" y="858"/>
                  </a:lnTo>
                  <a:lnTo>
                    <a:pt x="284" y="916"/>
                  </a:lnTo>
                  <a:lnTo>
                    <a:pt x="292" y="972"/>
                  </a:lnTo>
                  <a:lnTo>
                    <a:pt x="298" y="1016"/>
                  </a:lnTo>
                  <a:lnTo>
                    <a:pt x="302" y="1050"/>
                  </a:lnTo>
                  <a:lnTo>
                    <a:pt x="308" y="1080"/>
                  </a:lnTo>
                  <a:lnTo>
                    <a:pt x="314" y="1112"/>
                  </a:lnTo>
                  <a:lnTo>
                    <a:pt x="318" y="1144"/>
                  </a:lnTo>
                  <a:lnTo>
                    <a:pt x="322" y="1180"/>
                  </a:lnTo>
                  <a:lnTo>
                    <a:pt x="324" y="1218"/>
                  </a:lnTo>
                  <a:lnTo>
                    <a:pt x="324" y="1236"/>
                  </a:lnTo>
                  <a:lnTo>
                    <a:pt x="322" y="1252"/>
                  </a:lnTo>
                  <a:lnTo>
                    <a:pt x="320" y="1268"/>
                  </a:lnTo>
                  <a:lnTo>
                    <a:pt x="314" y="1282"/>
                  </a:lnTo>
                  <a:lnTo>
                    <a:pt x="308" y="1300"/>
                  </a:lnTo>
                  <a:lnTo>
                    <a:pt x="308" y="1314"/>
                  </a:lnTo>
                  <a:lnTo>
                    <a:pt x="310" y="1326"/>
                  </a:lnTo>
                  <a:lnTo>
                    <a:pt x="312" y="1342"/>
                  </a:lnTo>
                  <a:lnTo>
                    <a:pt x="308" y="1360"/>
                  </a:lnTo>
                  <a:lnTo>
                    <a:pt x="304" y="1378"/>
                  </a:lnTo>
                  <a:lnTo>
                    <a:pt x="298" y="1394"/>
                  </a:lnTo>
                  <a:lnTo>
                    <a:pt x="296" y="1408"/>
                  </a:lnTo>
                  <a:lnTo>
                    <a:pt x="296" y="1412"/>
                  </a:lnTo>
                  <a:lnTo>
                    <a:pt x="298" y="1418"/>
                  </a:lnTo>
                  <a:lnTo>
                    <a:pt x="306" y="1428"/>
                  </a:lnTo>
                  <a:lnTo>
                    <a:pt x="314" y="1438"/>
                  </a:lnTo>
                  <a:lnTo>
                    <a:pt x="314" y="1442"/>
                  </a:lnTo>
                  <a:lnTo>
                    <a:pt x="312" y="1446"/>
                  </a:lnTo>
                  <a:lnTo>
                    <a:pt x="304" y="1454"/>
                  </a:lnTo>
                  <a:lnTo>
                    <a:pt x="300" y="1464"/>
                  </a:lnTo>
                  <a:lnTo>
                    <a:pt x="296" y="1474"/>
                  </a:lnTo>
                  <a:lnTo>
                    <a:pt x="296" y="1486"/>
                  </a:lnTo>
                  <a:lnTo>
                    <a:pt x="296" y="1498"/>
                  </a:lnTo>
                  <a:lnTo>
                    <a:pt x="298" y="1502"/>
                  </a:lnTo>
                  <a:lnTo>
                    <a:pt x="302" y="1506"/>
                  </a:lnTo>
                  <a:lnTo>
                    <a:pt x="308" y="1510"/>
                  </a:lnTo>
                  <a:lnTo>
                    <a:pt x="318" y="1514"/>
                  </a:lnTo>
                  <a:lnTo>
                    <a:pt x="330" y="1514"/>
                  </a:lnTo>
                  <a:lnTo>
                    <a:pt x="346" y="1516"/>
                  </a:lnTo>
                  <a:lnTo>
                    <a:pt x="362" y="1514"/>
                  </a:lnTo>
                  <a:lnTo>
                    <a:pt x="376" y="1510"/>
                  </a:lnTo>
                  <a:lnTo>
                    <a:pt x="384" y="1506"/>
                  </a:lnTo>
                  <a:lnTo>
                    <a:pt x="392" y="1500"/>
                  </a:lnTo>
                  <a:lnTo>
                    <a:pt x="398" y="1494"/>
                  </a:lnTo>
                  <a:lnTo>
                    <a:pt x="400" y="1486"/>
                  </a:lnTo>
                  <a:lnTo>
                    <a:pt x="402" y="1474"/>
                  </a:lnTo>
                  <a:lnTo>
                    <a:pt x="400" y="1454"/>
                  </a:lnTo>
                  <a:lnTo>
                    <a:pt x="400" y="1444"/>
                  </a:lnTo>
                  <a:lnTo>
                    <a:pt x="402" y="1438"/>
                  </a:lnTo>
                  <a:lnTo>
                    <a:pt x="406" y="1432"/>
                  </a:lnTo>
                  <a:lnTo>
                    <a:pt x="412" y="1420"/>
                  </a:lnTo>
                  <a:lnTo>
                    <a:pt x="416" y="1406"/>
                  </a:lnTo>
                  <a:lnTo>
                    <a:pt x="416" y="1390"/>
                  </a:lnTo>
                  <a:lnTo>
                    <a:pt x="416" y="1372"/>
                  </a:lnTo>
                  <a:lnTo>
                    <a:pt x="416" y="1364"/>
                  </a:lnTo>
                  <a:lnTo>
                    <a:pt x="418" y="1358"/>
                  </a:lnTo>
                  <a:lnTo>
                    <a:pt x="422" y="1346"/>
                  </a:lnTo>
                  <a:lnTo>
                    <a:pt x="426" y="1326"/>
                  </a:lnTo>
                  <a:lnTo>
                    <a:pt x="430" y="1308"/>
                  </a:lnTo>
                  <a:lnTo>
                    <a:pt x="432" y="1286"/>
                  </a:lnTo>
                  <a:lnTo>
                    <a:pt x="432" y="1224"/>
                  </a:lnTo>
                  <a:lnTo>
                    <a:pt x="430" y="1160"/>
                  </a:lnTo>
                  <a:lnTo>
                    <a:pt x="478" y="1150"/>
                  </a:lnTo>
                  <a:lnTo>
                    <a:pt x="538" y="1134"/>
                  </a:lnTo>
                  <a:lnTo>
                    <a:pt x="614" y="1112"/>
                  </a:lnTo>
                  <a:lnTo>
                    <a:pt x="618" y="1110"/>
                  </a:lnTo>
                  <a:lnTo>
                    <a:pt x="622" y="1108"/>
                  </a:lnTo>
                  <a:lnTo>
                    <a:pt x="626" y="1102"/>
                  </a:lnTo>
                  <a:lnTo>
                    <a:pt x="628" y="1094"/>
                  </a:lnTo>
                  <a:lnTo>
                    <a:pt x="628" y="1044"/>
                  </a:lnTo>
                  <a:lnTo>
                    <a:pt x="626" y="946"/>
                  </a:lnTo>
                  <a:lnTo>
                    <a:pt x="620" y="802"/>
                  </a:lnTo>
                  <a:lnTo>
                    <a:pt x="618" y="800"/>
                  </a:lnTo>
                  <a:lnTo>
                    <a:pt x="614" y="796"/>
                  </a:lnTo>
                  <a:lnTo>
                    <a:pt x="604" y="792"/>
                  </a:lnTo>
                  <a:lnTo>
                    <a:pt x="592" y="790"/>
                  </a:lnTo>
                  <a:lnTo>
                    <a:pt x="582" y="790"/>
                  </a:lnTo>
                  <a:lnTo>
                    <a:pt x="538" y="792"/>
                  </a:lnTo>
                  <a:lnTo>
                    <a:pt x="536" y="780"/>
                  </a:lnTo>
                  <a:lnTo>
                    <a:pt x="532" y="768"/>
                  </a:lnTo>
                  <a:lnTo>
                    <a:pt x="542" y="760"/>
                  </a:lnTo>
                  <a:lnTo>
                    <a:pt x="544" y="754"/>
                  </a:lnTo>
                  <a:lnTo>
                    <a:pt x="546" y="746"/>
                  </a:lnTo>
                  <a:lnTo>
                    <a:pt x="548" y="724"/>
                  </a:lnTo>
                  <a:lnTo>
                    <a:pt x="548" y="696"/>
                  </a:lnTo>
                  <a:lnTo>
                    <a:pt x="550" y="684"/>
                  </a:lnTo>
                  <a:lnTo>
                    <a:pt x="552" y="672"/>
                  </a:lnTo>
                  <a:lnTo>
                    <a:pt x="552" y="656"/>
                  </a:lnTo>
                  <a:lnTo>
                    <a:pt x="552" y="592"/>
                  </a:lnTo>
                  <a:lnTo>
                    <a:pt x="550" y="498"/>
                  </a:lnTo>
                  <a:lnTo>
                    <a:pt x="544" y="398"/>
                  </a:lnTo>
                  <a:lnTo>
                    <a:pt x="540" y="352"/>
                  </a:lnTo>
                  <a:lnTo>
                    <a:pt x="536" y="312"/>
                  </a:lnTo>
                  <a:lnTo>
                    <a:pt x="528" y="248"/>
                  </a:lnTo>
                  <a:lnTo>
                    <a:pt x="524" y="198"/>
                  </a:lnTo>
                  <a:lnTo>
                    <a:pt x="520" y="138"/>
                  </a:lnTo>
                  <a:lnTo>
                    <a:pt x="518" y="126"/>
                  </a:lnTo>
                  <a:lnTo>
                    <a:pt x="512" y="114"/>
                  </a:lnTo>
                  <a:lnTo>
                    <a:pt x="504" y="106"/>
                  </a:lnTo>
                  <a:lnTo>
                    <a:pt x="492" y="96"/>
                  </a:lnTo>
                  <a:lnTo>
                    <a:pt x="480" y="90"/>
                  </a:lnTo>
                  <a:lnTo>
                    <a:pt x="466" y="82"/>
                  </a:lnTo>
                  <a:lnTo>
                    <a:pt x="434" y="72"/>
                  </a:lnTo>
                  <a:lnTo>
                    <a:pt x="404" y="62"/>
                  </a:lnTo>
                  <a:lnTo>
                    <a:pt x="376" y="48"/>
                  </a:lnTo>
                  <a:lnTo>
                    <a:pt x="346" y="32"/>
                  </a:lnTo>
                  <a:lnTo>
                    <a:pt x="330" y="12"/>
                  </a:lnTo>
                  <a:lnTo>
                    <a:pt x="328" y="6"/>
                  </a:lnTo>
                  <a:lnTo>
                    <a:pt x="328" y="0"/>
                  </a:lnTo>
                  <a:lnTo>
                    <a:pt x="264" y="22"/>
                  </a:lnTo>
                  <a:close/>
                </a:path>
              </a:pathLst>
            </a:custGeom>
            <a:solidFill>
              <a:srgbClr val="000000"/>
            </a:solidFill>
            <a:ln w="9525">
              <a:noFill/>
              <a:round/>
              <a:headEnd/>
              <a:tailEnd/>
            </a:ln>
          </p:spPr>
          <p:txBody>
            <a:bodyPr/>
            <a:lstStyle/>
            <a:p>
              <a:endParaRPr lang="ja-JP" altLang="en-US" sz="2300" dirty="0"/>
            </a:p>
          </p:txBody>
        </p:sp>
        <p:sp>
          <p:nvSpPr>
            <p:cNvPr id="641" name="Freeform 124"/>
            <p:cNvSpPr>
              <a:spLocks/>
            </p:cNvSpPr>
            <p:nvPr/>
          </p:nvSpPr>
          <p:spPr bwMode="auto">
            <a:xfrm>
              <a:off x="9818688" y="3819391"/>
              <a:ext cx="222250" cy="568325"/>
            </a:xfrm>
            <a:custGeom>
              <a:avLst/>
              <a:gdLst>
                <a:gd name="T0" fmla="*/ 2147483647 w 140"/>
                <a:gd name="T1" fmla="*/ 0 h 358"/>
                <a:gd name="T2" fmla="*/ 2147483647 w 140"/>
                <a:gd name="T3" fmla="*/ 0 h 358"/>
                <a:gd name="T4" fmla="*/ 2147483647 w 140"/>
                <a:gd name="T5" fmla="*/ 2147483647 h 358"/>
                <a:gd name="T6" fmla="*/ 2147483647 w 140"/>
                <a:gd name="T7" fmla="*/ 2147483647 h 358"/>
                <a:gd name="T8" fmla="*/ 2147483647 w 140"/>
                <a:gd name="T9" fmla="*/ 2147483647 h 358"/>
                <a:gd name="T10" fmla="*/ 2147483647 w 140"/>
                <a:gd name="T11" fmla="*/ 2147483647 h 358"/>
                <a:gd name="T12" fmla="*/ 2147483647 w 140"/>
                <a:gd name="T13" fmla="*/ 2147483647 h 358"/>
                <a:gd name="T14" fmla="*/ 2147483647 w 140"/>
                <a:gd name="T15" fmla="*/ 2147483647 h 358"/>
                <a:gd name="T16" fmla="*/ 2147483647 w 140"/>
                <a:gd name="T17" fmla="*/ 2147483647 h 358"/>
                <a:gd name="T18" fmla="*/ 2147483647 w 140"/>
                <a:gd name="T19" fmla="*/ 2147483647 h 358"/>
                <a:gd name="T20" fmla="*/ 2147483647 w 140"/>
                <a:gd name="T21" fmla="*/ 2147483647 h 358"/>
                <a:gd name="T22" fmla="*/ 2147483647 w 140"/>
                <a:gd name="T23" fmla="*/ 2147483647 h 358"/>
                <a:gd name="T24" fmla="*/ 2147483647 w 140"/>
                <a:gd name="T25" fmla="*/ 2147483647 h 358"/>
                <a:gd name="T26" fmla="*/ 2147483647 w 140"/>
                <a:gd name="T27" fmla="*/ 2147483647 h 358"/>
                <a:gd name="T28" fmla="*/ 2147483647 w 140"/>
                <a:gd name="T29" fmla="*/ 2147483647 h 358"/>
                <a:gd name="T30" fmla="*/ 2147483647 w 140"/>
                <a:gd name="T31" fmla="*/ 2147483647 h 358"/>
                <a:gd name="T32" fmla="*/ 2147483647 w 140"/>
                <a:gd name="T33" fmla="*/ 2147483647 h 358"/>
                <a:gd name="T34" fmla="*/ 2147483647 w 140"/>
                <a:gd name="T35" fmla="*/ 2147483647 h 358"/>
                <a:gd name="T36" fmla="*/ 2147483647 w 140"/>
                <a:gd name="T37" fmla="*/ 2147483647 h 358"/>
                <a:gd name="T38" fmla="*/ 2147483647 w 140"/>
                <a:gd name="T39" fmla="*/ 2147483647 h 358"/>
                <a:gd name="T40" fmla="*/ 0 w 140"/>
                <a:gd name="T41" fmla="*/ 2147483647 h 358"/>
                <a:gd name="T42" fmla="*/ 0 w 140"/>
                <a:gd name="T43" fmla="*/ 2147483647 h 358"/>
                <a:gd name="T44" fmla="*/ 2147483647 w 140"/>
                <a:gd name="T45" fmla="*/ 2147483647 h 358"/>
                <a:gd name="T46" fmla="*/ 2147483647 w 140"/>
                <a:gd name="T47" fmla="*/ 2147483647 h 358"/>
                <a:gd name="T48" fmla="*/ 2147483647 w 140"/>
                <a:gd name="T49" fmla="*/ 2147483647 h 358"/>
                <a:gd name="T50" fmla="*/ 2147483647 w 140"/>
                <a:gd name="T51" fmla="*/ 2147483647 h 358"/>
                <a:gd name="T52" fmla="*/ 2147483647 w 140"/>
                <a:gd name="T53" fmla="*/ 2147483647 h 358"/>
                <a:gd name="T54" fmla="*/ 2147483647 w 140"/>
                <a:gd name="T55" fmla="*/ 2147483647 h 358"/>
                <a:gd name="T56" fmla="*/ 2147483647 w 140"/>
                <a:gd name="T57" fmla="*/ 2147483647 h 358"/>
                <a:gd name="T58" fmla="*/ 2147483647 w 140"/>
                <a:gd name="T59" fmla="*/ 2147483647 h 358"/>
                <a:gd name="T60" fmla="*/ 2147483647 w 140"/>
                <a:gd name="T61" fmla="*/ 2147483647 h 358"/>
                <a:gd name="T62" fmla="*/ 2147483647 w 140"/>
                <a:gd name="T63" fmla="*/ 2147483647 h 358"/>
                <a:gd name="T64" fmla="*/ 2147483647 w 140"/>
                <a:gd name="T65" fmla="*/ 2147483647 h 358"/>
                <a:gd name="T66" fmla="*/ 2147483647 w 140"/>
                <a:gd name="T67" fmla="*/ 2147483647 h 358"/>
                <a:gd name="T68" fmla="*/ 2147483647 w 140"/>
                <a:gd name="T69" fmla="*/ 2147483647 h 358"/>
                <a:gd name="T70" fmla="*/ 2147483647 w 140"/>
                <a:gd name="T71" fmla="*/ 2147483647 h 358"/>
                <a:gd name="T72" fmla="*/ 2147483647 w 140"/>
                <a:gd name="T73" fmla="*/ 2147483647 h 358"/>
                <a:gd name="T74" fmla="*/ 2147483647 w 140"/>
                <a:gd name="T75" fmla="*/ 0 h 358"/>
                <a:gd name="T76" fmla="*/ 2147483647 w 140"/>
                <a:gd name="T77" fmla="*/ 0 h 358"/>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40"/>
                <a:gd name="T118" fmla="*/ 0 h 358"/>
                <a:gd name="T119" fmla="*/ 140 w 140"/>
                <a:gd name="T120" fmla="*/ 358 h 358"/>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40" h="358">
                  <a:moveTo>
                    <a:pt x="124" y="0"/>
                  </a:moveTo>
                  <a:lnTo>
                    <a:pt x="124" y="0"/>
                  </a:lnTo>
                  <a:lnTo>
                    <a:pt x="116" y="8"/>
                  </a:lnTo>
                  <a:lnTo>
                    <a:pt x="96" y="26"/>
                  </a:lnTo>
                  <a:lnTo>
                    <a:pt x="82" y="36"/>
                  </a:lnTo>
                  <a:lnTo>
                    <a:pt x="70" y="44"/>
                  </a:lnTo>
                  <a:lnTo>
                    <a:pt x="56" y="50"/>
                  </a:lnTo>
                  <a:lnTo>
                    <a:pt x="46" y="54"/>
                  </a:lnTo>
                  <a:lnTo>
                    <a:pt x="40" y="52"/>
                  </a:lnTo>
                  <a:lnTo>
                    <a:pt x="36" y="50"/>
                  </a:lnTo>
                  <a:lnTo>
                    <a:pt x="34" y="46"/>
                  </a:lnTo>
                  <a:lnTo>
                    <a:pt x="34" y="40"/>
                  </a:lnTo>
                  <a:lnTo>
                    <a:pt x="34" y="28"/>
                  </a:lnTo>
                  <a:lnTo>
                    <a:pt x="34" y="16"/>
                  </a:lnTo>
                  <a:lnTo>
                    <a:pt x="22" y="24"/>
                  </a:lnTo>
                  <a:lnTo>
                    <a:pt x="12" y="34"/>
                  </a:lnTo>
                  <a:lnTo>
                    <a:pt x="2" y="46"/>
                  </a:lnTo>
                  <a:lnTo>
                    <a:pt x="0" y="58"/>
                  </a:lnTo>
                  <a:lnTo>
                    <a:pt x="0" y="84"/>
                  </a:lnTo>
                  <a:lnTo>
                    <a:pt x="2" y="164"/>
                  </a:lnTo>
                  <a:lnTo>
                    <a:pt x="8" y="262"/>
                  </a:lnTo>
                  <a:lnTo>
                    <a:pt x="18" y="358"/>
                  </a:lnTo>
                  <a:lnTo>
                    <a:pt x="38" y="300"/>
                  </a:lnTo>
                  <a:lnTo>
                    <a:pt x="54" y="246"/>
                  </a:lnTo>
                  <a:lnTo>
                    <a:pt x="82" y="154"/>
                  </a:lnTo>
                  <a:lnTo>
                    <a:pt x="96" y="116"/>
                  </a:lnTo>
                  <a:lnTo>
                    <a:pt x="110" y="82"/>
                  </a:lnTo>
                  <a:lnTo>
                    <a:pt x="124" y="54"/>
                  </a:lnTo>
                  <a:lnTo>
                    <a:pt x="132" y="40"/>
                  </a:lnTo>
                  <a:lnTo>
                    <a:pt x="140" y="30"/>
                  </a:lnTo>
                  <a:lnTo>
                    <a:pt x="132" y="18"/>
                  </a:lnTo>
                  <a:lnTo>
                    <a:pt x="126" y="8"/>
                  </a:lnTo>
                  <a:lnTo>
                    <a:pt x="124" y="0"/>
                  </a:lnTo>
                  <a:close/>
                </a:path>
              </a:pathLst>
            </a:custGeom>
            <a:solidFill>
              <a:srgbClr val="FFFFFF"/>
            </a:solidFill>
            <a:ln w="9525">
              <a:noFill/>
              <a:round/>
              <a:headEnd/>
              <a:tailEnd/>
            </a:ln>
          </p:spPr>
          <p:txBody>
            <a:bodyPr/>
            <a:lstStyle/>
            <a:p>
              <a:endParaRPr lang="ja-JP" altLang="en-US" sz="2300" dirty="0"/>
            </a:p>
          </p:txBody>
        </p:sp>
        <p:sp>
          <p:nvSpPr>
            <p:cNvPr id="642" name="Freeform 125"/>
            <p:cNvSpPr>
              <a:spLocks/>
            </p:cNvSpPr>
            <p:nvPr/>
          </p:nvSpPr>
          <p:spPr bwMode="auto">
            <a:xfrm>
              <a:off x="9736138" y="3466966"/>
              <a:ext cx="346075" cy="444500"/>
            </a:xfrm>
            <a:custGeom>
              <a:avLst/>
              <a:gdLst>
                <a:gd name="T0" fmla="*/ 2147483647 w 218"/>
                <a:gd name="T1" fmla="*/ 2147483647 h 280"/>
                <a:gd name="T2" fmla="*/ 2147483647 w 218"/>
                <a:gd name="T3" fmla="*/ 2147483647 h 280"/>
                <a:gd name="T4" fmla="*/ 2147483647 w 218"/>
                <a:gd name="T5" fmla="*/ 2147483647 h 280"/>
                <a:gd name="T6" fmla="*/ 2147483647 w 218"/>
                <a:gd name="T7" fmla="*/ 2147483647 h 280"/>
                <a:gd name="T8" fmla="*/ 2147483647 w 218"/>
                <a:gd name="T9" fmla="*/ 2147483647 h 280"/>
                <a:gd name="T10" fmla="*/ 2147483647 w 218"/>
                <a:gd name="T11" fmla="*/ 2147483647 h 280"/>
                <a:gd name="T12" fmla="*/ 2147483647 w 218"/>
                <a:gd name="T13" fmla="*/ 2147483647 h 280"/>
                <a:gd name="T14" fmla="*/ 2147483647 w 218"/>
                <a:gd name="T15" fmla="*/ 2147483647 h 280"/>
                <a:gd name="T16" fmla="*/ 2147483647 w 218"/>
                <a:gd name="T17" fmla="*/ 2147483647 h 280"/>
                <a:gd name="T18" fmla="*/ 2147483647 w 218"/>
                <a:gd name="T19" fmla="*/ 2147483647 h 280"/>
                <a:gd name="T20" fmla="*/ 2147483647 w 218"/>
                <a:gd name="T21" fmla="*/ 2147483647 h 280"/>
                <a:gd name="T22" fmla="*/ 2147483647 w 218"/>
                <a:gd name="T23" fmla="*/ 2147483647 h 280"/>
                <a:gd name="T24" fmla="*/ 2147483647 w 218"/>
                <a:gd name="T25" fmla="*/ 2147483647 h 280"/>
                <a:gd name="T26" fmla="*/ 2147483647 w 218"/>
                <a:gd name="T27" fmla="*/ 2147483647 h 280"/>
                <a:gd name="T28" fmla="*/ 2147483647 w 218"/>
                <a:gd name="T29" fmla="*/ 2147483647 h 280"/>
                <a:gd name="T30" fmla="*/ 2147483647 w 218"/>
                <a:gd name="T31" fmla="*/ 2147483647 h 280"/>
                <a:gd name="T32" fmla="*/ 2147483647 w 218"/>
                <a:gd name="T33" fmla="*/ 2147483647 h 280"/>
                <a:gd name="T34" fmla="*/ 2147483647 w 218"/>
                <a:gd name="T35" fmla="*/ 2147483647 h 280"/>
                <a:gd name="T36" fmla="*/ 2147483647 w 218"/>
                <a:gd name="T37" fmla="*/ 2147483647 h 280"/>
                <a:gd name="T38" fmla="*/ 2147483647 w 218"/>
                <a:gd name="T39" fmla="*/ 2147483647 h 280"/>
                <a:gd name="T40" fmla="*/ 2147483647 w 218"/>
                <a:gd name="T41" fmla="*/ 2147483647 h 280"/>
                <a:gd name="T42" fmla="*/ 2147483647 w 218"/>
                <a:gd name="T43" fmla="*/ 2147483647 h 280"/>
                <a:gd name="T44" fmla="*/ 2147483647 w 218"/>
                <a:gd name="T45" fmla="*/ 2147483647 h 280"/>
                <a:gd name="T46" fmla="*/ 2147483647 w 218"/>
                <a:gd name="T47" fmla="*/ 2147483647 h 280"/>
                <a:gd name="T48" fmla="*/ 2147483647 w 218"/>
                <a:gd name="T49" fmla="*/ 2147483647 h 280"/>
                <a:gd name="T50" fmla="*/ 2147483647 w 218"/>
                <a:gd name="T51" fmla="*/ 2147483647 h 280"/>
                <a:gd name="T52" fmla="*/ 2147483647 w 218"/>
                <a:gd name="T53" fmla="*/ 2147483647 h 280"/>
                <a:gd name="T54" fmla="*/ 2147483647 w 218"/>
                <a:gd name="T55" fmla="*/ 2147483647 h 280"/>
                <a:gd name="T56" fmla="*/ 2147483647 w 218"/>
                <a:gd name="T57" fmla="*/ 2147483647 h 280"/>
                <a:gd name="T58" fmla="*/ 2147483647 w 218"/>
                <a:gd name="T59" fmla="*/ 2147483647 h 280"/>
                <a:gd name="T60" fmla="*/ 2147483647 w 218"/>
                <a:gd name="T61" fmla="*/ 2147483647 h 280"/>
                <a:gd name="T62" fmla="*/ 2147483647 w 218"/>
                <a:gd name="T63" fmla="*/ 2147483647 h 280"/>
                <a:gd name="T64" fmla="*/ 2147483647 w 218"/>
                <a:gd name="T65" fmla="*/ 2147483647 h 280"/>
                <a:gd name="T66" fmla="*/ 2147483647 w 218"/>
                <a:gd name="T67" fmla="*/ 2147483647 h 280"/>
                <a:gd name="T68" fmla="*/ 2147483647 w 218"/>
                <a:gd name="T69" fmla="*/ 2147483647 h 280"/>
                <a:gd name="T70" fmla="*/ 0 w 218"/>
                <a:gd name="T71" fmla="*/ 2147483647 h 280"/>
                <a:gd name="T72" fmla="*/ 0 w 218"/>
                <a:gd name="T73" fmla="*/ 2147483647 h 280"/>
                <a:gd name="T74" fmla="*/ 2147483647 w 218"/>
                <a:gd name="T75" fmla="*/ 2147483647 h 280"/>
                <a:gd name="T76" fmla="*/ 2147483647 w 218"/>
                <a:gd name="T77" fmla="*/ 2147483647 h 280"/>
                <a:gd name="T78" fmla="*/ 2147483647 w 218"/>
                <a:gd name="T79" fmla="*/ 2147483647 h 280"/>
                <a:gd name="T80" fmla="*/ 2147483647 w 218"/>
                <a:gd name="T81" fmla="*/ 2147483647 h 280"/>
                <a:gd name="T82" fmla="*/ 2147483647 w 218"/>
                <a:gd name="T83" fmla="*/ 2147483647 h 280"/>
                <a:gd name="T84" fmla="*/ 2147483647 w 218"/>
                <a:gd name="T85" fmla="*/ 2147483647 h 280"/>
                <a:gd name="T86" fmla="*/ 2147483647 w 218"/>
                <a:gd name="T87" fmla="*/ 2147483647 h 280"/>
                <a:gd name="T88" fmla="*/ 2147483647 w 218"/>
                <a:gd name="T89" fmla="*/ 2147483647 h 280"/>
                <a:gd name="T90" fmla="*/ 2147483647 w 218"/>
                <a:gd name="T91" fmla="*/ 2147483647 h 280"/>
                <a:gd name="T92" fmla="*/ 2147483647 w 218"/>
                <a:gd name="T93" fmla="*/ 2147483647 h 280"/>
                <a:gd name="T94" fmla="*/ 2147483647 w 218"/>
                <a:gd name="T95" fmla="*/ 2147483647 h 280"/>
                <a:gd name="T96" fmla="*/ 2147483647 w 218"/>
                <a:gd name="T97" fmla="*/ 2147483647 h 280"/>
                <a:gd name="T98" fmla="*/ 2147483647 w 218"/>
                <a:gd name="T99" fmla="*/ 2147483647 h 280"/>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218"/>
                <a:gd name="T151" fmla="*/ 0 h 280"/>
                <a:gd name="T152" fmla="*/ 218 w 218"/>
                <a:gd name="T153" fmla="*/ 280 h 280"/>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218" h="280">
                  <a:moveTo>
                    <a:pt x="68" y="242"/>
                  </a:moveTo>
                  <a:lnTo>
                    <a:pt x="64" y="260"/>
                  </a:lnTo>
                  <a:lnTo>
                    <a:pt x="64" y="264"/>
                  </a:lnTo>
                  <a:lnTo>
                    <a:pt x="66" y="268"/>
                  </a:lnTo>
                  <a:lnTo>
                    <a:pt x="76" y="278"/>
                  </a:lnTo>
                  <a:lnTo>
                    <a:pt x="80" y="280"/>
                  </a:lnTo>
                  <a:lnTo>
                    <a:pt x="84" y="278"/>
                  </a:lnTo>
                  <a:lnTo>
                    <a:pt x="102" y="272"/>
                  </a:lnTo>
                  <a:lnTo>
                    <a:pt x="110" y="268"/>
                  </a:lnTo>
                  <a:lnTo>
                    <a:pt x="152" y="244"/>
                  </a:lnTo>
                  <a:lnTo>
                    <a:pt x="160" y="240"/>
                  </a:lnTo>
                  <a:lnTo>
                    <a:pt x="172" y="234"/>
                  </a:lnTo>
                  <a:lnTo>
                    <a:pt x="176" y="228"/>
                  </a:lnTo>
                  <a:lnTo>
                    <a:pt x="178" y="220"/>
                  </a:lnTo>
                  <a:lnTo>
                    <a:pt x="178" y="198"/>
                  </a:lnTo>
                  <a:lnTo>
                    <a:pt x="180" y="188"/>
                  </a:lnTo>
                  <a:lnTo>
                    <a:pt x="182" y="180"/>
                  </a:lnTo>
                  <a:lnTo>
                    <a:pt x="186" y="170"/>
                  </a:lnTo>
                  <a:lnTo>
                    <a:pt x="194" y="160"/>
                  </a:lnTo>
                  <a:lnTo>
                    <a:pt x="202" y="148"/>
                  </a:lnTo>
                  <a:lnTo>
                    <a:pt x="210" y="134"/>
                  </a:lnTo>
                  <a:lnTo>
                    <a:pt x="214" y="114"/>
                  </a:lnTo>
                  <a:lnTo>
                    <a:pt x="218" y="94"/>
                  </a:lnTo>
                  <a:lnTo>
                    <a:pt x="218" y="82"/>
                  </a:lnTo>
                  <a:lnTo>
                    <a:pt x="216" y="72"/>
                  </a:lnTo>
                  <a:lnTo>
                    <a:pt x="212" y="60"/>
                  </a:lnTo>
                  <a:lnTo>
                    <a:pt x="206" y="48"/>
                  </a:lnTo>
                  <a:lnTo>
                    <a:pt x="202" y="40"/>
                  </a:lnTo>
                  <a:lnTo>
                    <a:pt x="186" y="24"/>
                  </a:lnTo>
                  <a:lnTo>
                    <a:pt x="176" y="16"/>
                  </a:lnTo>
                  <a:lnTo>
                    <a:pt x="164" y="8"/>
                  </a:lnTo>
                  <a:lnTo>
                    <a:pt x="150" y="2"/>
                  </a:lnTo>
                  <a:lnTo>
                    <a:pt x="136" y="0"/>
                  </a:lnTo>
                  <a:lnTo>
                    <a:pt x="62" y="12"/>
                  </a:lnTo>
                  <a:lnTo>
                    <a:pt x="44" y="22"/>
                  </a:lnTo>
                  <a:lnTo>
                    <a:pt x="36" y="28"/>
                  </a:lnTo>
                  <a:lnTo>
                    <a:pt x="34" y="34"/>
                  </a:lnTo>
                  <a:lnTo>
                    <a:pt x="36" y="44"/>
                  </a:lnTo>
                  <a:lnTo>
                    <a:pt x="38" y="50"/>
                  </a:lnTo>
                  <a:lnTo>
                    <a:pt x="38" y="54"/>
                  </a:lnTo>
                  <a:lnTo>
                    <a:pt x="36" y="58"/>
                  </a:lnTo>
                  <a:lnTo>
                    <a:pt x="20" y="90"/>
                  </a:lnTo>
                  <a:lnTo>
                    <a:pt x="16" y="98"/>
                  </a:lnTo>
                  <a:lnTo>
                    <a:pt x="14" y="106"/>
                  </a:lnTo>
                  <a:lnTo>
                    <a:pt x="14" y="112"/>
                  </a:lnTo>
                  <a:lnTo>
                    <a:pt x="14" y="120"/>
                  </a:lnTo>
                  <a:lnTo>
                    <a:pt x="2" y="146"/>
                  </a:lnTo>
                  <a:lnTo>
                    <a:pt x="0" y="154"/>
                  </a:lnTo>
                  <a:lnTo>
                    <a:pt x="0" y="158"/>
                  </a:lnTo>
                  <a:lnTo>
                    <a:pt x="4" y="160"/>
                  </a:lnTo>
                  <a:lnTo>
                    <a:pt x="10" y="162"/>
                  </a:lnTo>
                  <a:lnTo>
                    <a:pt x="12" y="164"/>
                  </a:lnTo>
                  <a:lnTo>
                    <a:pt x="14" y="168"/>
                  </a:lnTo>
                  <a:lnTo>
                    <a:pt x="12" y="182"/>
                  </a:lnTo>
                  <a:lnTo>
                    <a:pt x="12" y="192"/>
                  </a:lnTo>
                  <a:lnTo>
                    <a:pt x="12" y="194"/>
                  </a:lnTo>
                  <a:lnTo>
                    <a:pt x="14" y="202"/>
                  </a:lnTo>
                  <a:lnTo>
                    <a:pt x="14" y="210"/>
                  </a:lnTo>
                  <a:lnTo>
                    <a:pt x="12" y="216"/>
                  </a:lnTo>
                  <a:lnTo>
                    <a:pt x="14" y="224"/>
                  </a:lnTo>
                  <a:lnTo>
                    <a:pt x="14" y="226"/>
                  </a:lnTo>
                  <a:lnTo>
                    <a:pt x="20" y="234"/>
                  </a:lnTo>
                  <a:lnTo>
                    <a:pt x="24" y="236"/>
                  </a:lnTo>
                  <a:lnTo>
                    <a:pt x="32" y="240"/>
                  </a:lnTo>
                  <a:lnTo>
                    <a:pt x="48" y="242"/>
                  </a:lnTo>
                  <a:lnTo>
                    <a:pt x="56" y="242"/>
                  </a:lnTo>
                  <a:lnTo>
                    <a:pt x="68" y="242"/>
                  </a:lnTo>
                  <a:close/>
                </a:path>
              </a:pathLst>
            </a:custGeom>
            <a:solidFill>
              <a:srgbClr val="000000"/>
            </a:solidFill>
            <a:ln w="9525">
              <a:noFill/>
              <a:round/>
              <a:headEnd/>
              <a:tailEnd/>
            </a:ln>
          </p:spPr>
          <p:txBody>
            <a:bodyPr/>
            <a:lstStyle/>
            <a:p>
              <a:endParaRPr lang="ja-JP" altLang="en-US" sz="2300" dirty="0"/>
            </a:p>
          </p:txBody>
        </p:sp>
        <p:sp>
          <p:nvSpPr>
            <p:cNvPr id="643" name="Freeform 126"/>
            <p:cNvSpPr>
              <a:spLocks/>
            </p:cNvSpPr>
            <p:nvPr/>
          </p:nvSpPr>
          <p:spPr bwMode="auto">
            <a:xfrm>
              <a:off x="9802813" y="3901941"/>
              <a:ext cx="127000" cy="539750"/>
            </a:xfrm>
            <a:custGeom>
              <a:avLst/>
              <a:gdLst>
                <a:gd name="T0" fmla="*/ 2147483647 w 80"/>
                <a:gd name="T1" fmla="*/ 2147483647 h 340"/>
                <a:gd name="T2" fmla="*/ 2147483647 w 80"/>
                <a:gd name="T3" fmla="*/ 2147483647 h 340"/>
                <a:gd name="T4" fmla="*/ 2147483647 w 80"/>
                <a:gd name="T5" fmla="*/ 2147483647 h 340"/>
                <a:gd name="T6" fmla="*/ 2147483647 w 80"/>
                <a:gd name="T7" fmla="*/ 2147483647 h 340"/>
                <a:gd name="T8" fmla="*/ 2147483647 w 80"/>
                <a:gd name="T9" fmla="*/ 2147483647 h 340"/>
                <a:gd name="T10" fmla="*/ 2147483647 w 80"/>
                <a:gd name="T11" fmla="*/ 2147483647 h 340"/>
                <a:gd name="T12" fmla="*/ 2147483647 w 80"/>
                <a:gd name="T13" fmla="*/ 2147483647 h 340"/>
                <a:gd name="T14" fmla="*/ 2147483647 w 80"/>
                <a:gd name="T15" fmla="*/ 2147483647 h 340"/>
                <a:gd name="T16" fmla="*/ 2147483647 w 80"/>
                <a:gd name="T17" fmla="*/ 2147483647 h 340"/>
                <a:gd name="T18" fmla="*/ 2147483647 w 80"/>
                <a:gd name="T19" fmla="*/ 2147483647 h 340"/>
                <a:gd name="T20" fmla="*/ 2147483647 w 80"/>
                <a:gd name="T21" fmla="*/ 2147483647 h 340"/>
                <a:gd name="T22" fmla="*/ 2147483647 w 80"/>
                <a:gd name="T23" fmla="*/ 2147483647 h 340"/>
                <a:gd name="T24" fmla="*/ 2147483647 w 80"/>
                <a:gd name="T25" fmla="*/ 2147483647 h 340"/>
                <a:gd name="T26" fmla="*/ 2147483647 w 80"/>
                <a:gd name="T27" fmla="*/ 2147483647 h 340"/>
                <a:gd name="T28" fmla="*/ 2147483647 w 80"/>
                <a:gd name="T29" fmla="*/ 0 h 340"/>
                <a:gd name="T30" fmla="*/ 2147483647 w 80"/>
                <a:gd name="T31" fmla="*/ 0 h 340"/>
                <a:gd name="T32" fmla="*/ 2147483647 w 80"/>
                <a:gd name="T33" fmla="*/ 2147483647 h 340"/>
                <a:gd name="T34" fmla="*/ 2147483647 w 80"/>
                <a:gd name="T35" fmla="*/ 2147483647 h 340"/>
                <a:gd name="T36" fmla="*/ 2147483647 w 80"/>
                <a:gd name="T37" fmla="*/ 2147483647 h 340"/>
                <a:gd name="T38" fmla="*/ 2147483647 w 80"/>
                <a:gd name="T39" fmla="*/ 2147483647 h 340"/>
                <a:gd name="T40" fmla="*/ 2147483647 w 80"/>
                <a:gd name="T41" fmla="*/ 2147483647 h 340"/>
                <a:gd name="T42" fmla="*/ 2147483647 w 80"/>
                <a:gd name="T43" fmla="*/ 2147483647 h 340"/>
                <a:gd name="T44" fmla="*/ 2147483647 w 80"/>
                <a:gd name="T45" fmla="*/ 2147483647 h 340"/>
                <a:gd name="T46" fmla="*/ 2147483647 w 80"/>
                <a:gd name="T47" fmla="*/ 2147483647 h 340"/>
                <a:gd name="T48" fmla="*/ 2147483647 w 80"/>
                <a:gd name="T49" fmla="*/ 2147483647 h 340"/>
                <a:gd name="T50" fmla="*/ 2147483647 w 80"/>
                <a:gd name="T51" fmla="*/ 2147483647 h 340"/>
                <a:gd name="T52" fmla="*/ 2147483647 w 80"/>
                <a:gd name="T53" fmla="*/ 2147483647 h 340"/>
                <a:gd name="T54" fmla="*/ 2147483647 w 80"/>
                <a:gd name="T55" fmla="*/ 2147483647 h 340"/>
                <a:gd name="T56" fmla="*/ 0 w 80"/>
                <a:gd name="T57" fmla="*/ 2147483647 h 340"/>
                <a:gd name="T58" fmla="*/ 0 w 80"/>
                <a:gd name="T59" fmla="*/ 2147483647 h 340"/>
                <a:gd name="T60" fmla="*/ 0 w 80"/>
                <a:gd name="T61" fmla="*/ 2147483647 h 340"/>
                <a:gd name="T62" fmla="*/ 2147483647 w 80"/>
                <a:gd name="T63" fmla="*/ 2147483647 h 340"/>
                <a:gd name="T64" fmla="*/ 2147483647 w 80"/>
                <a:gd name="T65" fmla="*/ 2147483647 h 340"/>
                <a:gd name="T66" fmla="*/ 2147483647 w 80"/>
                <a:gd name="T67" fmla="*/ 2147483647 h 34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80"/>
                <a:gd name="T103" fmla="*/ 0 h 340"/>
                <a:gd name="T104" fmla="*/ 80 w 80"/>
                <a:gd name="T105" fmla="*/ 340 h 34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80" h="340">
                  <a:moveTo>
                    <a:pt x="58" y="38"/>
                  </a:moveTo>
                  <a:lnTo>
                    <a:pt x="58" y="38"/>
                  </a:lnTo>
                  <a:lnTo>
                    <a:pt x="58" y="36"/>
                  </a:lnTo>
                  <a:lnTo>
                    <a:pt x="62" y="34"/>
                  </a:lnTo>
                  <a:lnTo>
                    <a:pt x="66" y="30"/>
                  </a:lnTo>
                  <a:lnTo>
                    <a:pt x="66" y="26"/>
                  </a:lnTo>
                  <a:lnTo>
                    <a:pt x="64" y="22"/>
                  </a:lnTo>
                  <a:lnTo>
                    <a:pt x="62" y="14"/>
                  </a:lnTo>
                  <a:lnTo>
                    <a:pt x="60" y="8"/>
                  </a:lnTo>
                  <a:lnTo>
                    <a:pt x="56" y="2"/>
                  </a:lnTo>
                  <a:lnTo>
                    <a:pt x="52" y="0"/>
                  </a:lnTo>
                  <a:lnTo>
                    <a:pt x="48" y="0"/>
                  </a:lnTo>
                  <a:lnTo>
                    <a:pt x="46" y="2"/>
                  </a:lnTo>
                  <a:lnTo>
                    <a:pt x="40" y="6"/>
                  </a:lnTo>
                  <a:lnTo>
                    <a:pt x="36" y="14"/>
                  </a:lnTo>
                  <a:lnTo>
                    <a:pt x="34" y="18"/>
                  </a:lnTo>
                  <a:lnTo>
                    <a:pt x="32" y="22"/>
                  </a:lnTo>
                  <a:lnTo>
                    <a:pt x="36" y="30"/>
                  </a:lnTo>
                  <a:lnTo>
                    <a:pt x="40" y="36"/>
                  </a:lnTo>
                  <a:lnTo>
                    <a:pt x="16" y="112"/>
                  </a:lnTo>
                  <a:lnTo>
                    <a:pt x="4" y="158"/>
                  </a:lnTo>
                  <a:lnTo>
                    <a:pt x="0" y="176"/>
                  </a:lnTo>
                  <a:lnTo>
                    <a:pt x="0" y="188"/>
                  </a:lnTo>
                  <a:lnTo>
                    <a:pt x="28" y="340"/>
                  </a:lnTo>
                  <a:lnTo>
                    <a:pt x="80" y="174"/>
                  </a:lnTo>
                  <a:lnTo>
                    <a:pt x="58" y="38"/>
                  </a:lnTo>
                  <a:close/>
                </a:path>
              </a:pathLst>
            </a:custGeom>
            <a:solidFill>
              <a:srgbClr val="000000"/>
            </a:solidFill>
            <a:ln w="9525">
              <a:noFill/>
              <a:round/>
              <a:headEnd/>
              <a:tailEnd/>
            </a:ln>
          </p:spPr>
          <p:txBody>
            <a:bodyPr/>
            <a:lstStyle/>
            <a:p>
              <a:endParaRPr lang="ja-JP" altLang="en-US" sz="2300" dirty="0"/>
            </a:p>
          </p:txBody>
        </p:sp>
      </p:grpSp>
      <p:grpSp>
        <p:nvGrpSpPr>
          <p:cNvPr id="12" name="グループ化 260"/>
          <p:cNvGrpSpPr>
            <a:grpSpLocks noChangeAspect="1"/>
          </p:cNvGrpSpPr>
          <p:nvPr/>
        </p:nvGrpSpPr>
        <p:grpSpPr bwMode="auto">
          <a:xfrm>
            <a:off x="4655898" y="6253351"/>
            <a:ext cx="13940" cy="38082"/>
            <a:chOff x="9491663" y="3466966"/>
            <a:chExt cx="1009650" cy="2755900"/>
          </a:xfrm>
        </p:grpSpPr>
        <p:sp>
          <p:nvSpPr>
            <p:cNvPr id="645" name="Freeform 79"/>
            <p:cNvSpPr>
              <a:spLocks/>
            </p:cNvSpPr>
            <p:nvPr/>
          </p:nvSpPr>
          <p:spPr bwMode="auto">
            <a:xfrm>
              <a:off x="10221913" y="4962391"/>
              <a:ext cx="146050" cy="244475"/>
            </a:xfrm>
            <a:custGeom>
              <a:avLst/>
              <a:gdLst>
                <a:gd name="T0" fmla="*/ 2147483647 w 92"/>
                <a:gd name="T1" fmla="*/ 2147483647 h 154"/>
                <a:gd name="T2" fmla="*/ 2147483647 w 92"/>
                <a:gd name="T3" fmla="*/ 2147483647 h 154"/>
                <a:gd name="T4" fmla="*/ 2147483647 w 92"/>
                <a:gd name="T5" fmla="*/ 2147483647 h 154"/>
                <a:gd name="T6" fmla="*/ 2147483647 w 92"/>
                <a:gd name="T7" fmla="*/ 2147483647 h 154"/>
                <a:gd name="T8" fmla="*/ 2147483647 w 92"/>
                <a:gd name="T9" fmla="*/ 2147483647 h 154"/>
                <a:gd name="T10" fmla="*/ 2147483647 w 92"/>
                <a:gd name="T11" fmla="*/ 2147483647 h 154"/>
                <a:gd name="T12" fmla="*/ 2147483647 w 92"/>
                <a:gd name="T13" fmla="*/ 2147483647 h 154"/>
                <a:gd name="T14" fmla="*/ 2147483647 w 92"/>
                <a:gd name="T15" fmla="*/ 2147483647 h 154"/>
                <a:gd name="T16" fmla="*/ 2147483647 w 92"/>
                <a:gd name="T17" fmla="*/ 0 h 154"/>
                <a:gd name="T18" fmla="*/ 2147483647 w 92"/>
                <a:gd name="T19" fmla="*/ 2147483647 h 154"/>
                <a:gd name="T20" fmla="*/ 2147483647 w 92"/>
                <a:gd name="T21" fmla="*/ 2147483647 h 154"/>
                <a:gd name="T22" fmla="*/ 2147483647 w 92"/>
                <a:gd name="T23" fmla="*/ 2147483647 h 154"/>
                <a:gd name="T24" fmla="*/ 2147483647 w 92"/>
                <a:gd name="T25" fmla="*/ 2147483647 h 154"/>
                <a:gd name="T26" fmla="*/ 0 w 92"/>
                <a:gd name="T27" fmla="*/ 2147483647 h 154"/>
                <a:gd name="T28" fmla="*/ 2147483647 w 92"/>
                <a:gd name="T29" fmla="*/ 2147483647 h 154"/>
                <a:gd name="T30" fmla="*/ 2147483647 w 92"/>
                <a:gd name="T31" fmla="*/ 2147483647 h 154"/>
                <a:gd name="T32" fmla="*/ 2147483647 w 92"/>
                <a:gd name="T33" fmla="*/ 2147483647 h 154"/>
                <a:gd name="T34" fmla="*/ 2147483647 w 92"/>
                <a:gd name="T35" fmla="*/ 2147483647 h 154"/>
                <a:gd name="T36" fmla="*/ 2147483647 w 92"/>
                <a:gd name="T37" fmla="*/ 2147483647 h 154"/>
                <a:gd name="T38" fmla="*/ 2147483647 w 92"/>
                <a:gd name="T39" fmla="*/ 2147483647 h 154"/>
                <a:gd name="T40" fmla="*/ 2147483647 w 92"/>
                <a:gd name="T41" fmla="*/ 2147483647 h 154"/>
                <a:gd name="T42" fmla="*/ 2147483647 w 92"/>
                <a:gd name="T43" fmla="*/ 2147483647 h 15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92"/>
                <a:gd name="T67" fmla="*/ 0 h 154"/>
                <a:gd name="T68" fmla="*/ 92 w 92"/>
                <a:gd name="T69" fmla="*/ 154 h 15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92" h="154">
                  <a:moveTo>
                    <a:pt x="72" y="130"/>
                  </a:moveTo>
                  <a:lnTo>
                    <a:pt x="72" y="104"/>
                  </a:lnTo>
                  <a:lnTo>
                    <a:pt x="86" y="104"/>
                  </a:lnTo>
                  <a:lnTo>
                    <a:pt x="86" y="86"/>
                  </a:lnTo>
                  <a:lnTo>
                    <a:pt x="72" y="60"/>
                  </a:lnTo>
                  <a:lnTo>
                    <a:pt x="72" y="44"/>
                  </a:lnTo>
                  <a:lnTo>
                    <a:pt x="66" y="18"/>
                  </a:lnTo>
                  <a:lnTo>
                    <a:pt x="52" y="18"/>
                  </a:lnTo>
                  <a:lnTo>
                    <a:pt x="40" y="0"/>
                  </a:lnTo>
                  <a:lnTo>
                    <a:pt x="46" y="18"/>
                  </a:lnTo>
                  <a:lnTo>
                    <a:pt x="52" y="60"/>
                  </a:lnTo>
                  <a:lnTo>
                    <a:pt x="40" y="52"/>
                  </a:lnTo>
                  <a:lnTo>
                    <a:pt x="20" y="36"/>
                  </a:lnTo>
                  <a:lnTo>
                    <a:pt x="0" y="36"/>
                  </a:lnTo>
                  <a:lnTo>
                    <a:pt x="14" y="52"/>
                  </a:lnTo>
                  <a:lnTo>
                    <a:pt x="26" y="70"/>
                  </a:lnTo>
                  <a:lnTo>
                    <a:pt x="52" y="104"/>
                  </a:lnTo>
                  <a:lnTo>
                    <a:pt x="66" y="138"/>
                  </a:lnTo>
                  <a:lnTo>
                    <a:pt x="80" y="138"/>
                  </a:lnTo>
                  <a:lnTo>
                    <a:pt x="92" y="154"/>
                  </a:lnTo>
                  <a:lnTo>
                    <a:pt x="92" y="146"/>
                  </a:lnTo>
                  <a:lnTo>
                    <a:pt x="72" y="130"/>
                  </a:lnTo>
                  <a:close/>
                </a:path>
              </a:pathLst>
            </a:custGeom>
            <a:solidFill>
              <a:srgbClr val="A1C6E7"/>
            </a:solidFill>
            <a:ln w="9525">
              <a:noFill/>
              <a:round/>
              <a:headEnd/>
              <a:tailEnd/>
            </a:ln>
          </p:spPr>
          <p:txBody>
            <a:bodyPr/>
            <a:lstStyle/>
            <a:p>
              <a:endParaRPr lang="ja-JP" altLang="en-US" sz="2300" dirty="0"/>
            </a:p>
          </p:txBody>
        </p:sp>
        <p:sp>
          <p:nvSpPr>
            <p:cNvPr id="646" name="Freeform 84"/>
            <p:cNvSpPr>
              <a:spLocks/>
            </p:cNvSpPr>
            <p:nvPr/>
          </p:nvSpPr>
          <p:spPr bwMode="auto">
            <a:xfrm>
              <a:off x="10482263" y="5140191"/>
              <a:ext cx="19050" cy="41275"/>
            </a:xfrm>
            <a:custGeom>
              <a:avLst/>
              <a:gdLst>
                <a:gd name="T0" fmla="*/ 2147483647 w 12"/>
                <a:gd name="T1" fmla="*/ 2147483647 h 26"/>
                <a:gd name="T2" fmla="*/ 2147483647 w 12"/>
                <a:gd name="T3" fmla="*/ 2147483647 h 26"/>
                <a:gd name="T4" fmla="*/ 2147483647 w 12"/>
                <a:gd name="T5" fmla="*/ 0 h 26"/>
                <a:gd name="T6" fmla="*/ 0 w 12"/>
                <a:gd name="T7" fmla="*/ 2147483647 h 26"/>
                <a:gd name="T8" fmla="*/ 2147483647 w 12"/>
                <a:gd name="T9" fmla="*/ 2147483647 h 26"/>
                <a:gd name="T10" fmla="*/ 0 60000 65536"/>
                <a:gd name="T11" fmla="*/ 0 60000 65536"/>
                <a:gd name="T12" fmla="*/ 0 60000 65536"/>
                <a:gd name="T13" fmla="*/ 0 60000 65536"/>
                <a:gd name="T14" fmla="*/ 0 60000 65536"/>
                <a:gd name="T15" fmla="*/ 0 w 12"/>
                <a:gd name="T16" fmla="*/ 0 h 26"/>
                <a:gd name="T17" fmla="*/ 12 w 12"/>
                <a:gd name="T18" fmla="*/ 26 h 26"/>
              </a:gdLst>
              <a:ahLst/>
              <a:cxnLst>
                <a:cxn ang="T10">
                  <a:pos x="T0" y="T1"/>
                </a:cxn>
                <a:cxn ang="T11">
                  <a:pos x="T2" y="T3"/>
                </a:cxn>
                <a:cxn ang="T12">
                  <a:pos x="T4" y="T5"/>
                </a:cxn>
                <a:cxn ang="T13">
                  <a:pos x="T6" y="T7"/>
                </a:cxn>
                <a:cxn ang="T14">
                  <a:pos x="T8" y="T9"/>
                </a:cxn>
              </a:cxnLst>
              <a:rect l="T15" t="T16" r="T17" b="T18"/>
              <a:pathLst>
                <a:path w="12" h="26">
                  <a:moveTo>
                    <a:pt x="6" y="26"/>
                  </a:moveTo>
                  <a:lnTo>
                    <a:pt x="6" y="18"/>
                  </a:lnTo>
                  <a:lnTo>
                    <a:pt x="12" y="0"/>
                  </a:lnTo>
                  <a:lnTo>
                    <a:pt x="0" y="18"/>
                  </a:lnTo>
                  <a:lnTo>
                    <a:pt x="6" y="26"/>
                  </a:lnTo>
                  <a:close/>
                </a:path>
              </a:pathLst>
            </a:custGeom>
            <a:solidFill>
              <a:srgbClr val="A1C6E7"/>
            </a:solidFill>
            <a:ln w="9525">
              <a:noFill/>
              <a:round/>
              <a:headEnd/>
              <a:tailEnd/>
            </a:ln>
          </p:spPr>
          <p:txBody>
            <a:bodyPr/>
            <a:lstStyle/>
            <a:p>
              <a:endParaRPr lang="ja-JP" altLang="en-US" sz="2300" dirty="0"/>
            </a:p>
          </p:txBody>
        </p:sp>
        <p:sp>
          <p:nvSpPr>
            <p:cNvPr id="647" name="Freeform 96"/>
            <p:cNvSpPr>
              <a:spLocks/>
            </p:cNvSpPr>
            <p:nvPr/>
          </p:nvSpPr>
          <p:spPr bwMode="auto">
            <a:xfrm>
              <a:off x="9602788" y="5330691"/>
              <a:ext cx="9525" cy="3175"/>
            </a:xfrm>
            <a:custGeom>
              <a:avLst/>
              <a:gdLst>
                <a:gd name="T0" fmla="*/ 0 w 6"/>
                <a:gd name="T1" fmla="*/ 0 h 2"/>
                <a:gd name="T2" fmla="*/ 0 w 6"/>
                <a:gd name="T3" fmla="*/ 2147483647 h 2"/>
                <a:gd name="T4" fmla="*/ 2147483647 w 6"/>
                <a:gd name="T5" fmla="*/ 0 h 2"/>
                <a:gd name="T6" fmla="*/ 0 w 6"/>
                <a:gd name="T7" fmla="*/ 0 h 2"/>
                <a:gd name="T8" fmla="*/ 0 60000 65536"/>
                <a:gd name="T9" fmla="*/ 0 60000 65536"/>
                <a:gd name="T10" fmla="*/ 0 60000 65536"/>
                <a:gd name="T11" fmla="*/ 0 60000 65536"/>
                <a:gd name="T12" fmla="*/ 0 w 6"/>
                <a:gd name="T13" fmla="*/ 0 h 2"/>
                <a:gd name="T14" fmla="*/ 6 w 6"/>
                <a:gd name="T15" fmla="*/ 2 h 2"/>
              </a:gdLst>
              <a:ahLst/>
              <a:cxnLst>
                <a:cxn ang="T8">
                  <a:pos x="T0" y="T1"/>
                </a:cxn>
                <a:cxn ang="T9">
                  <a:pos x="T2" y="T3"/>
                </a:cxn>
                <a:cxn ang="T10">
                  <a:pos x="T4" y="T5"/>
                </a:cxn>
                <a:cxn ang="T11">
                  <a:pos x="T6" y="T7"/>
                </a:cxn>
              </a:cxnLst>
              <a:rect l="T12" t="T13" r="T14" b="T15"/>
              <a:pathLst>
                <a:path w="6" h="2">
                  <a:moveTo>
                    <a:pt x="0" y="0"/>
                  </a:moveTo>
                  <a:lnTo>
                    <a:pt x="0" y="2"/>
                  </a:lnTo>
                  <a:lnTo>
                    <a:pt x="6" y="0"/>
                  </a:lnTo>
                  <a:lnTo>
                    <a:pt x="0" y="0"/>
                  </a:lnTo>
                  <a:close/>
                </a:path>
              </a:pathLst>
            </a:custGeom>
            <a:solidFill>
              <a:srgbClr val="A1C6E7"/>
            </a:solidFill>
            <a:ln w="9525">
              <a:noFill/>
              <a:round/>
              <a:headEnd/>
              <a:tailEnd/>
            </a:ln>
          </p:spPr>
          <p:txBody>
            <a:bodyPr/>
            <a:lstStyle/>
            <a:p>
              <a:endParaRPr lang="ja-JP" altLang="en-US" sz="2300" dirty="0"/>
            </a:p>
          </p:txBody>
        </p:sp>
        <p:sp>
          <p:nvSpPr>
            <p:cNvPr id="648" name="Line 105"/>
            <p:cNvSpPr>
              <a:spLocks noChangeShapeType="1"/>
            </p:cNvSpPr>
            <p:nvPr/>
          </p:nvSpPr>
          <p:spPr bwMode="auto">
            <a:xfrm>
              <a:off x="10161588" y="3841616"/>
              <a:ext cx="0" cy="0"/>
            </a:xfrm>
            <a:prstGeom prst="line">
              <a:avLst/>
            </a:prstGeom>
            <a:noFill/>
            <a:ln w="9525">
              <a:noFill/>
              <a:round/>
              <a:headEnd/>
              <a:tailEnd/>
            </a:ln>
          </p:spPr>
          <p:txBody>
            <a:bodyPr/>
            <a:lstStyle/>
            <a:p>
              <a:endParaRPr lang="ja-JP" altLang="en-US" sz="2300" dirty="0"/>
            </a:p>
          </p:txBody>
        </p:sp>
        <p:sp>
          <p:nvSpPr>
            <p:cNvPr id="649" name="Line 106"/>
            <p:cNvSpPr>
              <a:spLocks noChangeShapeType="1"/>
            </p:cNvSpPr>
            <p:nvPr/>
          </p:nvSpPr>
          <p:spPr bwMode="auto">
            <a:xfrm>
              <a:off x="10161588" y="3841616"/>
              <a:ext cx="0" cy="0"/>
            </a:xfrm>
            <a:prstGeom prst="line">
              <a:avLst/>
            </a:prstGeom>
            <a:noFill/>
            <a:ln w="9525">
              <a:noFill/>
              <a:round/>
              <a:headEnd/>
              <a:tailEnd/>
            </a:ln>
          </p:spPr>
          <p:txBody>
            <a:bodyPr/>
            <a:lstStyle/>
            <a:p>
              <a:endParaRPr lang="ja-JP" altLang="en-US" sz="2300" dirty="0"/>
            </a:p>
          </p:txBody>
        </p:sp>
        <p:sp>
          <p:nvSpPr>
            <p:cNvPr id="650" name="Freeform 122"/>
            <p:cNvSpPr>
              <a:spLocks/>
            </p:cNvSpPr>
            <p:nvPr/>
          </p:nvSpPr>
          <p:spPr bwMode="auto">
            <a:xfrm>
              <a:off x="9491663" y="3816216"/>
              <a:ext cx="996950" cy="2406650"/>
            </a:xfrm>
            <a:custGeom>
              <a:avLst/>
              <a:gdLst>
                <a:gd name="T0" fmla="*/ 2147483647 w 628"/>
                <a:gd name="T1" fmla="*/ 2147483647 h 1516"/>
                <a:gd name="T2" fmla="*/ 2147483647 w 628"/>
                <a:gd name="T3" fmla="*/ 2147483647 h 1516"/>
                <a:gd name="T4" fmla="*/ 2147483647 w 628"/>
                <a:gd name="T5" fmla="*/ 2147483647 h 1516"/>
                <a:gd name="T6" fmla="*/ 2147483647 w 628"/>
                <a:gd name="T7" fmla="*/ 2147483647 h 1516"/>
                <a:gd name="T8" fmla="*/ 2147483647 w 628"/>
                <a:gd name="T9" fmla="*/ 2147483647 h 1516"/>
                <a:gd name="T10" fmla="*/ 2147483647 w 628"/>
                <a:gd name="T11" fmla="*/ 2147483647 h 1516"/>
                <a:gd name="T12" fmla="*/ 2147483647 w 628"/>
                <a:gd name="T13" fmla="*/ 2147483647 h 1516"/>
                <a:gd name="T14" fmla="*/ 2147483647 w 628"/>
                <a:gd name="T15" fmla="*/ 2147483647 h 1516"/>
                <a:gd name="T16" fmla="*/ 2147483647 w 628"/>
                <a:gd name="T17" fmla="*/ 2147483647 h 1516"/>
                <a:gd name="T18" fmla="*/ 2147483647 w 628"/>
                <a:gd name="T19" fmla="*/ 2147483647 h 1516"/>
                <a:gd name="T20" fmla="*/ 2147483647 w 628"/>
                <a:gd name="T21" fmla="*/ 2147483647 h 1516"/>
                <a:gd name="T22" fmla="*/ 2147483647 w 628"/>
                <a:gd name="T23" fmla="*/ 2147483647 h 1516"/>
                <a:gd name="T24" fmla="*/ 2147483647 w 628"/>
                <a:gd name="T25" fmla="*/ 2147483647 h 1516"/>
                <a:gd name="T26" fmla="*/ 2147483647 w 628"/>
                <a:gd name="T27" fmla="*/ 2147483647 h 1516"/>
                <a:gd name="T28" fmla="*/ 2147483647 w 628"/>
                <a:gd name="T29" fmla="*/ 2147483647 h 1516"/>
                <a:gd name="T30" fmla="*/ 2147483647 w 628"/>
                <a:gd name="T31" fmla="*/ 2147483647 h 1516"/>
                <a:gd name="T32" fmla="*/ 2147483647 w 628"/>
                <a:gd name="T33" fmla="*/ 2147483647 h 1516"/>
                <a:gd name="T34" fmla="*/ 2147483647 w 628"/>
                <a:gd name="T35" fmla="*/ 2147483647 h 1516"/>
                <a:gd name="T36" fmla="*/ 2147483647 w 628"/>
                <a:gd name="T37" fmla="*/ 2147483647 h 1516"/>
                <a:gd name="T38" fmla="*/ 2147483647 w 628"/>
                <a:gd name="T39" fmla="*/ 2147483647 h 1516"/>
                <a:gd name="T40" fmla="*/ 2147483647 w 628"/>
                <a:gd name="T41" fmla="*/ 2147483647 h 1516"/>
                <a:gd name="T42" fmla="*/ 2147483647 w 628"/>
                <a:gd name="T43" fmla="*/ 2147483647 h 1516"/>
                <a:gd name="T44" fmla="*/ 2147483647 w 628"/>
                <a:gd name="T45" fmla="*/ 2147483647 h 1516"/>
                <a:gd name="T46" fmla="*/ 2147483647 w 628"/>
                <a:gd name="T47" fmla="*/ 2147483647 h 1516"/>
                <a:gd name="T48" fmla="*/ 2147483647 w 628"/>
                <a:gd name="T49" fmla="*/ 2147483647 h 1516"/>
                <a:gd name="T50" fmla="*/ 2147483647 w 628"/>
                <a:gd name="T51" fmla="*/ 2147483647 h 1516"/>
                <a:gd name="T52" fmla="*/ 2147483647 w 628"/>
                <a:gd name="T53" fmla="*/ 2147483647 h 1516"/>
                <a:gd name="T54" fmla="*/ 2147483647 w 628"/>
                <a:gd name="T55" fmla="*/ 2147483647 h 1516"/>
                <a:gd name="T56" fmla="*/ 2147483647 w 628"/>
                <a:gd name="T57" fmla="*/ 2147483647 h 1516"/>
                <a:gd name="T58" fmla="*/ 2147483647 w 628"/>
                <a:gd name="T59" fmla="*/ 2147483647 h 1516"/>
                <a:gd name="T60" fmla="*/ 2147483647 w 628"/>
                <a:gd name="T61" fmla="*/ 2147483647 h 1516"/>
                <a:gd name="T62" fmla="*/ 2147483647 w 628"/>
                <a:gd name="T63" fmla="*/ 2147483647 h 1516"/>
                <a:gd name="T64" fmla="*/ 2147483647 w 628"/>
                <a:gd name="T65" fmla="*/ 2147483647 h 1516"/>
                <a:gd name="T66" fmla="*/ 2147483647 w 628"/>
                <a:gd name="T67" fmla="*/ 2147483647 h 1516"/>
                <a:gd name="T68" fmla="*/ 2147483647 w 628"/>
                <a:gd name="T69" fmla="*/ 2147483647 h 1516"/>
                <a:gd name="T70" fmla="*/ 2147483647 w 628"/>
                <a:gd name="T71" fmla="*/ 2147483647 h 1516"/>
                <a:gd name="T72" fmla="*/ 2147483647 w 628"/>
                <a:gd name="T73" fmla="*/ 2147483647 h 1516"/>
                <a:gd name="T74" fmla="*/ 2147483647 w 628"/>
                <a:gd name="T75" fmla="*/ 2147483647 h 1516"/>
                <a:gd name="T76" fmla="*/ 2147483647 w 628"/>
                <a:gd name="T77" fmla="*/ 2147483647 h 1516"/>
                <a:gd name="T78" fmla="*/ 2147483647 w 628"/>
                <a:gd name="T79" fmla="*/ 2147483647 h 1516"/>
                <a:gd name="T80" fmla="*/ 2147483647 w 628"/>
                <a:gd name="T81" fmla="*/ 2147483647 h 1516"/>
                <a:gd name="T82" fmla="*/ 2147483647 w 628"/>
                <a:gd name="T83" fmla="*/ 2147483647 h 1516"/>
                <a:gd name="T84" fmla="*/ 2147483647 w 628"/>
                <a:gd name="T85" fmla="*/ 2147483647 h 1516"/>
                <a:gd name="T86" fmla="*/ 2147483647 w 628"/>
                <a:gd name="T87" fmla="*/ 2147483647 h 1516"/>
                <a:gd name="T88" fmla="*/ 2147483647 w 628"/>
                <a:gd name="T89" fmla="*/ 2147483647 h 1516"/>
                <a:gd name="T90" fmla="*/ 2147483647 w 628"/>
                <a:gd name="T91" fmla="*/ 2147483647 h 1516"/>
                <a:gd name="T92" fmla="*/ 2147483647 w 628"/>
                <a:gd name="T93" fmla="*/ 2147483647 h 1516"/>
                <a:gd name="T94" fmla="*/ 2147483647 w 628"/>
                <a:gd name="T95" fmla="*/ 2147483647 h 1516"/>
                <a:gd name="T96" fmla="*/ 2147483647 w 628"/>
                <a:gd name="T97" fmla="*/ 2147483647 h 1516"/>
                <a:gd name="T98" fmla="*/ 2147483647 w 628"/>
                <a:gd name="T99" fmla="*/ 2147483647 h 1516"/>
                <a:gd name="T100" fmla="*/ 2147483647 w 628"/>
                <a:gd name="T101" fmla="*/ 2147483647 h 1516"/>
                <a:gd name="T102" fmla="*/ 2147483647 w 628"/>
                <a:gd name="T103" fmla="*/ 2147483647 h 1516"/>
                <a:gd name="T104" fmla="*/ 2147483647 w 628"/>
                <a:gd name="T105" fmla="*/ 2147483647 h 1516"/>
                <a:gd name="T106" fmla="*/ 2147483647 w 628"/>
                <a:gd name="T107" fmla="*/ 2147483647 h 1516"/>
                <a:gd name="T108" fmla="*/ 2147483647 w 628"/>
                <a:gd name="T109" fmla="*/ 2147483647 h 1516"/>
                <a:gd name="T110" fmla="*/ 2147483647 w 628"/>
                <a:gd name="T111" fmla="*/ 2147483647 h 1516"/>
                <a:gd name="T112" fmla="*/ 2147483647 w 628"/>
                <a:gd name="T113" fmla="*/ 2147483647 h 1516"/>
                <a:gd name="T114" fmla="*/ 2147483647 w 628"/>
                <a:gd name="T115" fmla="*/ 2147483647 h 1516"/>
                <a:gd name="T116" fmla="*/ 2147483647 w 628"/>
                <a:gd name="T117" fmla="*/ 2147483647 h 1516"/>
                <a:gd name="T118" fmla="*/ 2147483647 w 628"/>
                <a:gd name="T119" fmla="*/ 2147483647 h 1516"/>
                <a:gd name="T120" fmla="*/ 2147483647 w 628"/>
                <a:gd name="T121" fmla="*/ 2147483647 h 1516"/>
                <a:gd name="T122" fmla="*/ 2147483647 w 628"/>
                <a:gd name="T123" fmla="*/ 2147483647 h 1516"/>
                <a:gd name="T124" fmla="*/ 2147483647 w 628"/>
                <a:gd name="T125" fmla="*/ 2147483647 h 151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628"/>
                <a:gd name="T190" fmla="*/ 0 h 1516"/>
                <a:gd name="T191" fmla="*/ 628 w 628"/>
                <a:gd name="T192" fmla="*/ 1516 h 151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628" h="1516">
                  <a:moveTo>
                    <a:pt x="264" y="22"/>
                  </a:moveTo>
                  <a:lnTo>
                    <a:pt x="264" y="22"/>
                  </a:lnTo>
                  <a:lnTo>
                    <a:pt x="244" y="28"/>
                  </a:lnTo>
                  <a:lnTo>
                    <a:pt x="234" y="32"/>
                  </a:lnTo>
                  <a:lnTo>
                    <a:pt x="226" y="36"/>
                  </a:lnTo>
                  <a:lnTo>
                    <a:pt x="214" y="44"/>
                  </a:lnTo>
                  <a:lnTo>
                    <a:pt x="194" y="52"/>
                  </a:lnTo>
                  <a:lnTo>
                    <a:pt x="146" y="72"/>
                  </a:lnTo>
                  <a:lnTo>
                    <a:pt x="98" y="92"/>
                  </a:lnTo>
                  <a:lnTo>
                    <a:pt x="78" y="102"/>
                  </a:lnTo>
                  <a:lnTo>
                    <a:pt x="66" y="110"/>
                  </a:lnTo>
                  <a:lnTo>
                    <a:pt x="60" y="116"/>
                  </a:lnTo>
                  <a:lnTo>
                    <a:pt x="56" y="124"/>
                  </a:lnTo>
                  <a:lnTo>
                    <a:pt x="52" y="134"/>
                  </a:lnTo>
                  <a:lnTo>
                    <a:pt x="50" y="144"/>
                  </a:lnTo>
                  <a:lnTo>
                    <a:pt x="48" y="168"/>
                  </a:lnTo>
                  <a:lnTo>
                    <a:pt x="44" y="194"/>
                  </a:lnTo>
                  <a:lnTo>
                    <a:pt x="32" y="330"/>
                  </a:lnTo>
                  <a:lnTo>
                    <a:pt x="24" y="394"/>
                  </a:lnTo>
                  <a:lnTo>
                    <a:pt x="18" y="446"/>
                  </a:lnTo>
                  <a:lnTo>
                    <a:pt x="14" y="502"/>
                  </a:lnTo>
                  <a:lnTo>
                    <a:pt x="6" y="620"/>
                  </a:lnTo>
                  <a:lnTo>
                    <a:pt x="0" y="690"/>
                  </a:lnTo>
                  <a:lnTo>
                    <a:pt x="2" y="694"/>
                  </a:lnTo>
                  <a:lnTo>
                    <a:pt x="2" y="698"/>
                  </a:lnTo>
                  <a:lnTo>
                    <a:pt x="8" y="704"/>
                  </a:lnTo>
                  <a:lnTo>
                    <a:pt x="14" y="708"/>
                  </a:lnTo>
                  <a:lnTo>
                    <a:pt x="16" y="710"/>
                  </a:lnTo>
                  <a:lnTo>
                    <a:pt x="14" y="732"/>
                  </a:lnTo>
                  <a:lnTo>
                    <a:pt x="12" y="762"/>
                  </a:lnTo>
                  <a:lnTo>
                    <a:pt x="14" y="792"/>
                  </a:lnTo>
                  <a:lnTo>
                    <a:pt x="16" y="806"/>
                  </a:lnTo>
                  <a:lnTo>
                    <a:pt x="18" y="812"/>
                  </a:lnTo>
                  <a:lnTo>
                    <a:pt x="20" y="816"/>
                  </a:lnTo>
                  <a:lnTo>
                    <a:pt x="26" y="822"/>
                  </a:lnTo>
                  <a:lnTo>
                    <a:pt x="28" y="826"/>
                  </a:lnTo>
                  <a:lnTo>
                    <a:pt x="30" y="824"/>
                  </a:lnTo>
                  <a:lnTo>
                    <a:pt x="32" y="822"/>
                  </a:lnTo>
                  <a:lnTo>
                    <a:pt x="30" y="802"/>
                  </a:lnTo>
                  <a:lnTo>
                    <a:pt x="34" y="810"/>
                  </a:lnTo>
                  <a:lnTo>
                    <a:pt x="46" y="820"/>
                  </a:lnTo>
                  <a:lnTo>
                    <a:pt x="58" y="832"/>
                  </a:lnTo>
                  <a:lnTo>
                    <a:pt x="66" y="838"/>
                  </a:lnTo>
                  <a:lnTo>
                    <a:pt x="72" y="838"/>
                  </a:lnTo>
                  <a:lnTo>
                    <a:pt x="74" y="834"/>
                  </a:lnTo>
                  <a:lnTo>
                    <a:pt x="74" y="830"/>
                  </a:lnTo>
                  <a:lnTo>
                    <a:pt x="80" y="830"/>
                  </a:lnTo>
                  <a:lnTo>
                    <a:pt x="86" y="830"/>
                  </a:lnTo>
                  <a:lnTo>
                    <a:pt x="88" y="828"/>
                  </a:lnTo>
                  <a:lnTo>
                    <a:pt x="90" y="826"/>
                  </a:lnTo>
                  <a:lnTo>
                    <a:pt x="88" y="822"/>
                  </a:lnTo>
                  <a:lnTo>
                    <a:pt x="78" y="812"/>
                  </a:lnTo>
                  <a:lnTo>
                    <a:pt x="70" y="804"/>
                  </a:lnTo>
                  <a:lnTo>
                    <a:pt x="62" y="794"/>
                  </a:lnTo>
                  <a:lnTo>
                    <a:pt x="56" y="784"/>
                  </a:lnTo>
                  <a:lnTo>
                    <a:pt x="54" y="774"/>
                  </a:lnTo>
                  <a:lnTo>
                    <a:pt x="54" y="766"/>
                  </a:lnTo>
                  <a:lnTo>
                    <a:pt x="56" y="760"/>
                  </a:lnTo>
                  <a:lnTo>
                    <a:pt x="58" y="758"/>
                  </a:lnTo>
                  <a:lnTo>
                    <a:pt x="62" y="758"/>
                  </a:lnTo>
                  <a:lnTo>
                    <a:pt x="66" y="760"/>
                  </a:lnTo>
                  <a:lnTo>
                    <a:pt x="68" y="768"/>
                  </a:lnTo>
                  <a:lnTo>
                    <a:pt x="70" y="786"/>
                  </a:lnTo>
                  <a:lnTo>
                    <a:pt x="70" y="790"/>
                  </a:lnTo>
                  <a:lnTo>
                    <a:pt x="72" y="794"/>
                  </a:lnTo>
                  <a:lnTo>
                    <a:pt x="78" y="798"/>
                  </a:lnTo>
                  <a:lnTo>
                    <a:pt x="84" y="798"/>
                  </a:lnTo>
                  <a:lnTo>
                    <a:pt x="88" y="798"/>
                  </a:lnTo>
                  <a:lnTo>
                    <a:pt x="86" y="744"/>
                  </a:lnTo>
                  <a:lnTo>
                    <a:pt x="84" y="720"/>
                  </a:lnTo>
                  <a:lnTo>
                    <a:pt x="84" y="708"/>
                  </a:lnTo>
                  <a:lnTo>
                    <a:pt x="84" y="672"/>
                  </a:lnTo>
                  <a:lnTo>
                    <a:pt x="82" y="650"/>
                  </a:lnTo>
                  <a:lnTo>
                    <a:pt x="82" y="646"/>
                  </a:lnTo>
                  <a:lnTo>
                    <a:pt x="80" y="654"/>
                  </a:lnTo>
                  <a:lnTo>
                    <a:pt x="78" y="674"/>
                  </a:lnTo>
                  <a:lnTo>
                    <a:pt x="80" y="682"/>
                  </a:lnTo>
                  <a:lnTo>
                    <a:pt x="82" y="692"/>
                  </a:lnTo>
                  <a:lnTo>
                    <a:pt x="90" y="730"/>
                  </a:lnTo>
                  <a:lnTo>
                    <a:pt x="96" y="770"/>
                  </a:lnTo>
                  <a:lnTo>
                    <a:pt x="106" y="844"/>
                  </a:lnTo>
                  <a:lnTo>
                    <a:pt x="112" y="924"/>
                  </a:lnTo>
                  <a:lnTo>
                    <a:pt x="116" y="984"/>
                  </a:lnTo>
                  <a:lnTo>
                    <a:pt x="118" y="1054"/>
                  </a:lnTo>
                  <a:lnTo>
                    <a:pt x="122" y="1156"/>
                  </a:lnTo>
                  <a:lnTo>
                    <a:pt x="128" y="1308"/>
                  </a:lnTo>
                  <a:lnTo>
                    <a:pt x="126" y="1320"/>
                  </a:lnTo>
                  <a:lnTo>
                    <a:pt x="124" y="1332"/>
                  </a:lnTo>
                  <a:lnTo>
                    <a:pt x="118" y="1362"/>
                  </a:lnTo>
                  <a:lnTo>
                    <a:pt x="116" y="1376"/>
                  </a:lnTo>
                  <a:lnTo>
                    <a:pt x="114" y="1390"/>
                  </a:lnTo>
                  <a:lnTo>
                    <a:pt x="114" y="1402"/>
                  </a:lnTo>
                  <a:lnTo>
                    <a:pt x="118" y="1410"/>
                  </a:lnTo>
                  <a:lnTo>
                    <a:pt x="124" y="1424"/>
                  </a:lnTo>
                  <a:lnTo>
                    <a:pt x="128" y="1432"/>
                  </a:lnTo>
                  <a:lnTo>
                    <a:pt x="126" y="1440"/>
                  </a:lnTo>
                  <a:lnTo>
                    <a:pt x="120" y="1446"/>
                  </a:lnTo>
                  <a:lnTo>
                    <a:pt x="108" y="1458"/>
                  </a:lnTo>
                  <a:lnTo>
                    <a:pt x="102" y="1468"/>
                  </a:lnTo>
                  <a:lnTo>
                    <a:pt x="100" y="1476"/>
                  </a:lnTo>
                  <a:lnTo>
                    <a:pt x="98" y="1486"/>
                  </a:lnTo>
                  <a:lnTo>
                    <a:pt x="100" y="1490"/>
                  </a:lnTo>
                  <a:lnTo>
                    <a:pt x="102" y="1496"/>
                  </a:lnTo>
                  <a:lnTo>
                    <a:pt x="106" y="1500"/>
                  </a:lnTo>
                  <a:lnTo>
                    <a:pt x="112" y="1502"/>
                  </a:lnTo>
                  <a:lnTo>
                    <a:pt x="120" y="1506"/>
                  </a:lnTo>
                  <a:lnTo>
                    <a:pt x="130" y="1508"/>
                  </a:lnTo>
                  <a:lnTo>
                    <a:pt x="148" y="1510"/>
                  </a:lnTo>
                  <a:lnTo>
                    <a:pt x="164" y="1508"/>
                  </a:lnTo>
                  <a:lnTo>
                    <a:pt x="178" y="1506"/>
                  </a:lnTo>
                  <a:lnTo>
                    <a:pt x="190" y="1502"/>
                  </a:lnTo>
                  <a:lnTo>
                    <a:pt x="198" y="1496"/>
                  </a:lnTo>
                  <a:lnTo>
                    <a:pt x="206" y="1490"/>
                  </a:lnTo>
                  <a:lnTo>
                    <a:pt x="216" y="1478"/>
                  </a:lnTo>
                  <a:lnTo>
                    <a:pt x="220" y="1474"/>
                  </a:lnTo>
                  <a:lnTo>
                    <a:pt x="220" y="1468"/>
                  </a:lnTo>
                  <a:lnTo>
                    <a:pt x="220" y="1454"/>
                  </a:lnTo>
                  <a:lnTo>
                    <a:pt x="218" y="1438"/>
                  </a:lnTo>
                  <a:lnTo>
                    <a:pt x="220" y="1428"/>
                  </a:lnTo>
                  <a:lnTo>
                    <a:pt x="224" y="1416"/>
                  </a:lnTo>
                  <a:lnTo>
                    <a:pt x="228" y="1406"/>
                  </a:lnTo>
                  <a:lnTo>
                    <a:pt x="230" y="1396"/>
                  </a:lnTo>
                  <a:lnTo>
                    <a:pt x="228" y="1388"/>
                  </a:lnTo>
                  <a:lnTo>
                    <a:pt x="228" y="1378"/>
                  </a:lnTo>
                  <a:lnTo>
                    <a:pt x="222" y="1362"/>
                  </a:lnTo>
                  <a:lnTo>
                    <a:pt x="214" y="1348"/>
                  </a:lnTo>
                  <a:lnTo>
                    <a:pt x="212" y="1338"/>
                  </a:lnTo>
                  <a:lnTo>
                    <a:pt x="212" y="1322"/>
                  </a:lnTo>
                  <a:lnTo>
                    <a:pt x="218" y="1284"/>
                  </a:lnTo>
                  <a:lnTo>
                    <a:pt x="224" y="1238"/>
                  </a:lnTo>
                  <a:lnTo>
                    <a:pt x="228" y="1194"/>
                  </a:lnTo>
                  <a:lnTo>
                    <a:pt x="232" y="1148"/>
                  </a:lnTo>
                  <a:lnTo>
                    <a:pt x="236" y="1092"/>
                  </a:lnTo>
                  <a:lnTo>
                    <a:pt x="242" y="1026"/>
                  </a:lnTo>
                  <a:lnTo>
                    <a:pt x="248" y="944"/>
                  </a:lnTo>
                  <a:lnTo>
                    <a:pt x="250" y="906"/>
                  </a:lnTo>
                  <a:lnTo>
                    <a:pt x="252" y="876"/>
                  </a:lnTo>
                  <a:lnTo>
                    <a:pt x="256" y="852"/>
                  </a:lnTo>
                  <a:lnTo>
                    <a:pt x="260" y="836"/>
                  </a:lnTo>
                  <a:lnTo>
                    <a:pt x="264" y="824"/>
                  </a:lnTo>
                  <a:lnTo>
                    <a:pt x="268" y="818"/>
                  </a:lnTo>
                  <a:lnTo>
                    <a:pt x="270" y="814"/>
                  </a:lnTo>
                  <a:lnTo>
                    <a:pt x="272" y="834"/>
                  </a:lnTo>
                  <a:lnTo>
                    <a:pt x="274" y="858"/>
                  </a:lnTo>
                  <a:lnTo>
                    <a:pt x="284" y="916"/>
                  </a:lnTo>
                  <a:lnTo>
                    <a:pt x="292" y="972"/>
                  </a:lnTo>
                  <a:lnTo>
                    <a:pt x="298" y="1016"/>
                  </a:lnTo>
                  <a:lnTo>
                    <a:pt x="302" y="1050"/>
                  </a:lnTo>
                  <a:lnTo>
                    <a:pt x="308" y="1080"/>
                  </a:lnTo>
                  <a:lnTo>
                    <a:pt x="314" y="1112"/>
                  </a:lnTo>
                  <a:lnTo>
                    <a:pt x="318" y="1144"/>
                  </a:lnTo>
                  <a:lnTo>
                    <a:pt x="322" y="1180"/>
                  </a:lnTo>
                  <a:lnTo>
                    <a:pt x="324" y="1218"/>
                  </a:lnTo>
                  <a:lnTo>
                    <a:pt x="324" y="1236"/>
                  </a:lnTo>
                  <a:lnTo>
                    <a:pt x="322" y="1252"/>
                  </a:lnTo>
                  <a:lnTo>
                    <a:pt x="320" y="1268"/>
                  </a:lnTo>
                  <a:lnTo>
                    <a:pt x="314" y="1282"/>
                  </a:lnTo>
                  <a:lnTo>
                    <a:pt x="308" y="1300"/>
                  </a:lnTo>
                  <a:lnTo>
                    <a:pt x="308" y="1314"/>
                  </a:lnTo>
                  <a:lnTo>
                    <a:pt x="310" y="1326"/>
                  </a:lnTo>
                  <a:lnTo>
                    <a:pt x="312" y="1342"/>
                  </a:lnTo>
                  <a:lnTo>
                    <a:pt x="308" y="1360"/>
                  </a:lnTo>
                  <a:lnTo>
                    <a:pt x="304" y="1378"/>
                  </a:lnTo>
                  <a:lnTo>
                    <a:pt x="298" y="1394"/>
                  </a:lnTo>
                  <a:lnTo>
                    <a:pt x="296" y="1408"/>
                  </a:lnTo>
                  <a:lnTo>
                    <a:pt x="296" y="1412"/>
                  </a:lnTo>
                  <a:lnTo>
                    <a:pt x="298" y="1418"/>
                  </a:lnTo>
                  <a:lnTo>
                    <a:pt x="306" y="1428"/>
                  </a:lnTo>
                  <a:lnTo>
                    <a:pt x="314" y="1438"/>
                  </a:lnTo>
                  <a:lnTo>
                    <a:pt x="314" y="1442"/>
                  </a:lnTo>
                  <a:lnTo>
                    <a:pt x="312" y="1446"/>
                  </a:lnTo>
                  <a:lnTo>
                    <a:pt x="304" y="1454"/>
                  </a:lnTo>
                  <a:lnTo>
                    <a:pt x="300" y="1464"/>
                  </a:lnTo>
                  <a:lnTo>
                    <a:pt x="296" y="1474"/>
                  </a:lnTo>
                  <a:lnTo>
                    <a:pt x="296" y="1486"/>
                  </a:lnTo>
                  <a:lnTo>
                    <a:pt x="296" y="1498"/>
                  </a:lnTo>
                  <a:lnTo>
                    <a:pt x="298" y="1502"/>
                  </a:lnTo>
                  <a:lnTo>
                    <a:pt x="302" y="1506"/>
                  </a:lnTo>
                  <a:lnTo>
                    <a:pt x="308" y="1510"/>
                  </a:lnTo>
                  <a:lnTo>
                    <a:pt x="318" y="1514"/>
                  </a:lnTo>
                  <a:lnTo>
                    <a:pt x="330" y="1514"/>
                  </a:lnTo>
                  <a:lnTo>
                    <a:pt x="346" y="1516"/>
                  </a:lnTo>
                  <a:lnTo>
                    <a:pt x="362" y="1514"/>
                  </a:lnTo>
                  <a:lnTo>
                    <a:pt x="376" y="1510"/>
                  </a:lnTo>
                  <a:lnTo>
                    <a:pt x="384" y="1506"/>
                  </a:lnTo>
                  <a:lnTo>
                    <a:pt x="392" y="1500"/>
                  </a:lnTo>
                  <a:lnTo>
                    <a:pt x="398" y="1494"/>
                  </a:lnTo>
                  <a:lnTo>
                    <a:pt x="400" y="1486"/>
                  </a:lnTo>
                  <a:lnTo>
                    <a:pt x="402" y="1474"/>
                  </a:lnTo>
                  <a:lnTo>
                    <a:pt x="400" y="1454"/>
                  </a:lnTo>
                  <a:lnTo>
                    <a:pt x="400" y="1444"/>
                  </a:lnTo>
                  <a:lnTo>
                    <a:pt x="402" y="1438"/>
                  </a:lnTo>
                  <a:lnTo>
                    <a:pt x="406" y="1432"/>
                  </a:lnTo>
                  <a:lnTo>
                    <a:pt x="412" y="1420"/>
                  </a:lnTo>
                  <a:lnTo>
                    <a:pt x="416" y="1406"/>
                  </a:lnTo>
                  <a:lnTo>
                    <a:pt x="416" y="1390"/>
                  </a:lnTo>
                  <a:lnTo>
                    <a:pt x="416" y="1372"/>
                  </a:lnTo>
                  <a:lnTo>
                    <a:pt x="416" y="1364"/>
                  </a:lnTo>
                  <a:lnTo>
                    <a:pt x="418" y="1358"/>
                  </a:lnTo>
                  <a:lnTo>
                    <a:pt x="422" y="1346"/>
                  </a:lnTo>
                  <a:lnTo>
                    <a:pt x="426" y="1326"/>
                  </a:lnTo>
                  <a:lnTo>
                    <a:pt x="430" y="1308"/>
                  </a:lnTo>
                  <a:lnTo>
                    <a:pt x="432" y="1286"/>
                  </a:lnTo>
                  <a:lnTo>
                    <a:pt x="432" y="1224"/>
                  </a:lnTo>
                  <a:lnTo>
                    <a:pt x="430" y="1160"/>
                  </a:lnTo>
                  <a:lnTo>
                    <a:pt x="478" y="1150"/>
                  </a:lnTo>
                  <a:lnTo>
                    <a:pt x="538" y="1134"/>
                  </a:lnTo>
                  <a:lnTo>
                    <a:pt x="614" y="1112"/>
                  </a:lnTo>
                  <a:lnTo>
                    <a:pt x="618" y="1110"/>
                  </a:lnTo>
                  <a:lnTo>
                    <a:pt x="622" y="1108"/>
                  </a:lnTo>
                  <a:lnTo>
                    <a:pt x="626" y="1102"/>
                  </a:lnTo>
                  <a:lnTo>
                    <a:pt x="628" y="1094"/>
                  </a:lnTo>
                  <a:lnTo>
                    <a:pt x="628" y="1044"/>
                  </a:lnTo>
                  <a:lnTo>
                    <a:pt x="626" y="946"/>
                  </a:lnTo>
                  <a:lnTo>
                    <a:pt x="620" y="802"/>
                  </a:lnTo>
                  <a:lnTo>
                    <a:pt x="618" y="800"/>
                  </a:lnTo>
                  <a:lnTo>
                    <a:pt x="614" y="796"/>
                  </a:lnTo>
                  <a:lnTo>
                    <a:pt x="604" y="792"/>
                  </a:lnTo>
                  <a:lnTo>
                    <a:pt x="592" y="790"/>
                  </a:lnTo>
                  <a:lnTo>
                    <a:pt x="582" y="790"/>
                  </a:lnTo>
                  <a:lnTo>
                    <a:pt x="538" y="792"/>
                  </a:lnTo>
                  <a:lnTo>
                    <a:pt x="536" y="780"/>
                  </a:lnTo>
                  <a:lnTo>
                    <a:pt x="532" y="768"/>
                  </a:lnTo>
                  <a:lnTo>
                    <a:pt x="542" y="760"/>
                  </a:lnTo>
                  <a:lnTo>
                    <a:pt x="544" y="754"/>
                  </a:lnTo>
                  <a:lnTo>
                    <a:pt x="546" y="746"/>
                  </a:lnTo>
                  <a:lnTo>
                    <a:pt x="548" y="724"/>
                  </a:lnTo>
                  <a:lnTo>
                    <a:pt x="548" y="696"/>
                  </a:lnTo>
                  <a:lnTo>
                    <a:pt x="550" y="684"/>
                  </a:lnTo>
                  <a:lnTo>
                    <a:pt x="552" y="672"/>
                  </a:lnTo>
                  <a:lnTo>
                    <a:pt x="552" y="656"/>
                  </a:lnTo>
                  <a:lnTo>
                    <a:pt x="552" y="592"/>
                  </a:lnTo>
                  <a:lnTo>
                    <a:pt x="550" y="498"/>
                  </a:lnTo>
                  <a:lnTo>
                    <a:pt x="544" y="398"/>
                  </a:lnTo>
                  <a:lnTo>
                    <a:pt x="540" y="352"/>
                  </a:lnTo>
                  <a:lnTo>
                    <a:pt x="536" y="312"/>
                  </a:lnTo>
                  <a:lnTo>
                    <a:pt x="528" y="248"/>
                  </a:lnTo>
                  <a:lnTo>
                    <a:pt x="524" y="198"/>
                  </a:lnTo>
                  <a:lnTo>
                    <a:pt x="520" y="138"/>
                  </a:lnTo>
                  <a:lnTo>
                    <a:pt x="518" y="126"/>
                  </a:lnTo>
                  <a:lnTo>
                    <a:pt x="512" y="114"/>
                  </a:lnTo>
                  <a:lnTo>
                    <a:pt x="504" y="106"/>
                  </a:lnTo>
                  <a:lnTo>
                    <a:pt x="492" y="96"/>
                  </a:lnTo>
                  <a:lnTo>
                    <a:pt x="480" y="90"/>
                  </a:lnTo>
                  <a:lnTo>
                    <a:pt x="466" y="82"/>
                  </a:lnTo>
                  <a:lnTo>
                    <a:pt x="434" y="72"/>
                  </a:lnTo>
                  <a:lnTo>
                    <a:pt x="404" y="62"/>
                  </a:lnTo>
                  <a:lnTo>
                    <a:pt x="376" y="48"/>
                  </a:lnTo>
                  <a:lnTo>
                    <a:pt x="346" y="32"/>
                  </a:lnTo>
                  <a:lnTo>
                    <a:pt x="330" y="12"/>
                  </a:lnTo>
                  <a:lnTo>
                    <a:pt x="328" y="6"/>
                  </a:lnTo>
                  <a:lnTo>
                    <a:pt x="328" y="0"/>
                  </a:lnTo>
                  <a:lnTo>
                    <a:pt x="264" y="22"/>
                  </a:lnTo>
                  <a:close/>
                </a:path>
              </a:pathLst>
            </a:custGeom>
            <a:solidFill>
              <a:srgbClr val="000000"/>
            </a:solidFill>
            <a:ln w="9525">
              <a:noFill/>
              <a:round/>
              <a:headEnd/>
              <a:tailEnd/>
            </a:ln>
          </p:spPr>
          <p:txBody>
            <a:bodyPr/>
            <a:lstStyle/>
            <a:p>
              <a:endParaRPr lang="ja-JP" altLang="en-US" sz="2300" dirty="0"/>
            </a:p>
          </p:txBody>
        </p:sp>
        <p:sp>
          <p:nvSpPr>
            <p:cNvPr id="651" name="Freeform 124"/>
            <p:cNvSpPr>
              <a:spLocks/>
            </p:cNvSpPr>
            <p:nvPr/>
          </p:nvSpPr>
          <p:spPr bwMode="auto">
            <a:xfrm>
              <a:off x="9818688" y="3819391"/>
              <a:ext cx="222250" cy="568325"/>
            </a:xfrm>
            <a:custGeom>
              <a:avLst/>
              <a:gdLst>
                <a:gd name="T0" fmla="*/ 2147483647 w 140"/>
                <a:gd name="T1" fmla="*/ 0 h 358"/>
                <a:gd name="T2" fmla="*/ 2147483647 w 140"/>
                <a:gd name="T3" fmla="*/ 0 h 358"/>
                <a:gd name="T4" fmla="*/ 2147483647 w 140"/>
                <a:gd name="T5" fmla="*/ 2147483647 h 358"/>
                <a:gd name="T6" fmla="*/ 2147483647 w 140"/>
                <a:gd name="T7" fmla="*/ 2147483647 h 358"/>
                <a:gd name="T8" fmla="*/ 2147483647 w 140"/>
                <a:gd name="T9" fmla="*/ 2147483647 h 358"/>
                <a:gd name="T10" fmla="*/ 2147483647 w 140"/>
                <a:gd name="T11" fmla="*/ 2147483647 h 358"/>
                <a:gd name="T12" fmla="*/ 2147483647 w 140"/>
                <a:gd name="T13" fmla="*/ 2147483647 h 358"/>
                <a:gd name="T14" fmla="*/ 2147483647 w 140"/>
                <a:gd name="T15" fmla="*/ 2147483647 h 358"/>
                <a:gd name="T16" fmla="*/ 2147483647 w 140"/>
                <a:gd name="T17" fmla="*/ 2147483647 h 358"/>
                <a:gd name="T18" fmla="*/ 2147483647 w 140"/>
                <a:gd name="T19" fmla="*/ 2147483647 h 358"/>
                <a:gd name="T20" fmla="*/ 2147483647 w 140"/>
                <a:gd name="T21" fmla="*/ 2147483647 h 358"/>
                <a:gd name="T22" fmla="*/ 2147483647 w 140"/>
                <a:gd name="T23" fmla="*/ 2147483647 h 358"/>
                <a:gd name="T24" fmla="*/ 2147483647 w 140"/>
                <a:gd name="T25" fmla="*/ 2147483647 h 358"/>
                <a:gd name="T26" fmla="*/ 2147483647 w 140"/>
                <a:gd name="T27" fmla="*/ 2147483647 h 358"/>
                <a:gd name="T28" fmla="*/ 2147483647 w 140"/>
                <a:gd name="T29" fmla="*/ 2147483647 h 358"/>
                <a:gd name="T30" fmla="*/ 2147483647 w 140"/>
                <a:gd name="T31" fmla="*/ 2147483647 h 358"/>
                <a:gd name="T32" fmla="*/ 2147483647 w 140"/>
                <a:gd name="T33" fmla="*/ 2147483647 h 358"/>
                <a:gd name="T34" fmla="*/ 2147483647 w 140"/>
                <a:gd name="T35" fmla="*/ 2147483647 h 358"/>
                <a:gd name="T36" fmla="*/ 2147483647 w 140"/>
                <a:gd name="T37" fmla="*/ 2147483647 h 358"/>
                <a:gd name="T38" fmla="*/ 2147483647 w 140"/>
                <a:gd name="T39" fmla="*/ 2147483647 h 358"/>
                <a:gd name="T40" fmla="*/ 0 w 140"/>
                <a:gd name="T41" fmla="*/ 2147483647 h 358"/>
                <a:gd name="T42" fmla="*/ 0 w 140"/>
                <a:gd name="T43" fmla="*/ 2147483647 h 358"/>
                <a:gd name="T44" fmla="*/ 2147483647 w 140"/>
                <a:gd name="T45" fmla="*/ 2147483647 h 358"/>
                <a:gd name="T46" fmla="*/ 2147483647 w 140"/>
                <a:gd name="T47" fmla="*/ 2147483647 h 358"/>
                <a:gd name="T48" fmla="*/ 2147483647 w 140"/>
                <a:gd name="T49" fmla="*/ 2147483647 h 358"/>
                <a:gd name="T50" fmla="*/ 2147483647 w 140"/>
                <a:gd name="T51" fmla="*/ 2147483647 h 358"/>
                <a:gd name="T52" fmla="*/ 2147483647 w 140"/>
                <a:gd name="T53" fmla="*/ 2147483647 h 358"/>
                <a:gd name="T54" fmla="*/ 2147483647 w 140"/>
                <a:gd name="T55" fmla="*/ 2147483647 h 358"/>
                <a:gd name="T56" fmla="*/ 2147483647 w 140"/>
                <a:gd name="T57" fmla="*/ 2147483647 h 358"/>
                <a:gd name="T58" fmla="*/ 2147483647 w 140"/>
                <a:gd name="T59" fmla="*/ 2147483647 h 358"/>
                <a:gd name="T60" fmla="*/ 2147483647 w 140"/>
                <a:gd name="T61" fmla="*/ 2147483647 h 358"/>
                <a:gd name="T62" fmla="*/ 2147483647 w 140"/>
                <a:gd name="T63" fmla="*/ 2147483647 h 358"/>
                <a:gd name="T64" fmla="*/ 2147483647 w 140"/>
                <a:gd name="T65" fmla="*/ 2147483647 h 358"/>
                <a:gd name="T66" fmla="*/ 2147483647 w 140"/>
                <a:gd name="T67" fmla="*/ 2147483647 h 358"/>
                <a:gd name="T68" fmla="*/ 2147483647 w 140"/>
                <a:gd name="T69" fmla="*/ 2147483647 h 358"/>
                <a:gd name="T70" fmla="*/ 2147483647 w 140"/>
                <a:gd name="T71" fmla="*/ 2147483647 h 358"/>
                <a:gd name="T72" fmla="*/ 2147483647 w 140"/>
                <a:gd name="T73" fmla="*/ 2147483647 h 358"/>
                <a:gd name="T74" fmla="*/ 2147483647 w 140"/>
                <a:gd name="T75" fmla="*/ 0 h 358"/>
                <a:gd name="T76" fmla="*/ 2147483647 w 140"/>
                <a:gd name="T77" fmla="*/ 0 h 358"/>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40"/>
                <a:gd name="T118" fmla="*/ 0 h 358"/>
                <a:gd name="T119" fmla="*/ 140 w 140"/>
                <a:gd name="T120" fmla="*/ 358 h 358"/>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40" h="358">
                  <a:moveTo>
                    <a:pt x="124" y="0"/>
                  </a:moveTo>
                  <a:lnTo>
                    <a:pt x="124" y="0"/>
                  </a:lnTo>
                  <a:lnTo>
                    <a:pt x="116" y="8"/>
                  </a:lnTo>
                  <a:lnTo>
                    <a:pt x="96" y="26"/>
                  </a:lnTo>
                  <a:lnTo>
                    <a:pt x="82" y="36"/>
                  </a:lnTo>
                  <a:lnTo>
                    <a:pt x="70" y="44"/>
                  </a:lnTo>
                  <a:lnTo>
                    <a:pt x="56" y="50"/>
                  </a:lnTo>
                  <a:lnTo>
                    <a:pt x="46" y="54"/>
                  </a:lnTo>
                  <a:lnTo>
                    <a:pt x="40" y="52"/>
                  </a:lnTo>
                  <a:lnTo>
                    <a:pt x="36" y="50"/>
                  </a:lnTo>
                  <a:lnTo>
                    <a:pt x="34" y="46"/>
                  </a:lnTo>
                  <a:lnTo>
                    <a:pt x="34" y="40"/>
                  </a:lnTo>
                  <a:lnTo>
                    <a:pt x="34" y="28"/>
                  </a:lnTo>
                  <a:lnTo>
                    <a:pt x="34" y="16"/>
                  </a:lnTo>
                  <a:lnTo>
                    <a:pt x="22" y="24"/>
                  </a:lnTo>
                  <a:lnTo>
                    <a:pt x="12" y="34"/>
                  </a:lnTo>
                  <a:lnTo>
                    <a:pt x="2" y="46"/>
                  </a:lnTo>
                  <a:lnTo>
                    <a:pt x="0" y="58"/>
                  </a:lnTo>
                  <a:lnTo>
                    <a:pt x="0" y="84"/>
                  </a:lnTo>
                  <a:lnTo>
                    <a:pt x="2" y="164"/>
                  </a:lnTo>
                  <a:lnTo>
                    <a:pt x="8" y="262"/>
                  </a:lnTo>
                  <a:lnTo>
                    <a:pt x="18" y="358"/>
                  </a:lnTo>
                  <a:lnTo>
                    <a:pt x="38" y="300"/>
                  </a:lnTo>
                  <a:lnTo>
                    <a:pt x="54" y="246"/>
                  </a:lnTo>
                  <a:lnTo>
                    <a:pt x="82" y="154"/>
                  </a:lnTo>
                  <a:lnTo>
                    <a:pt x="96" y="116"/>
                  </a:lnTo>
                  <a:lnTo>
                    <a:pt x="110" y="82"/>
                  </a:lnTo>
                  <a:lnTo>
                    <a:pt x="124" y="54"/>
                  </a:lnTo>
                  <a:lnTo>
                    <a:pt x="132" y="40"/>
                  </a:lnTo>
                  <a:lnTo>
                    <a:pt x="140" y="30"/>
                  </a:lnTo>
                  <a:lnTo>
                    <a:pt x="132" y="18"/>
                  </a:lnTo>
                  <a:lnTo>
                    <a:pt x="126" y="8"/>
                  </a:lnTo>
                  <a:lnTo>
                    <a:pt x="124" y="0"/>
                  </a:lnTo>
                  <a:close/>
                </a:path>
              </a:pathLst>
            </a:custGeom>
            <a:solidFill>
              <a:srgbClr val="FFFFFF"/>
            </a:solidFill>
            <a:ln w="9525">
              <a:noFill/>
              <a:round/>
              <a:headEnd/>
              <a:tailEnd/>
            </a:ln>
          </p:spPr>
          <p:txBody>
            <a:bodyPr/>
            <a:lstStyle/>
            <a:p>
              <a:endParaRPr lang="ja-JP" altLang="en-US" sz="2300" dirty="0"/>
            </a:p>
          </p:txBody>
        </p:sp>
        <p:sp>
          <p:nvSpPr>
            <p:cNvPr id="652" name="Freeform 125"/>
            <p:cNvSpPr>
              <a:spLocks/>
            </p:cNvSpPr>
            <p:nvPr/>
          </p:nvSpPr>
          <p:spPr bwMode="auto">
            <a:xfrm>
              <a:off x="9736138" y="3466966"/>
              <a:ext cx="346075" cy="444500"/>
            </a:xfrm>
            <a:custGeom>
              <a:avLst/>
              <a:gdLst>
                <a:gd name="T0" fmla="*/ 2147483647 w 218"/>
                <a:gd name="T1" fmla="*/ 2147483647 h 280"/>
                <a:gd name="T2" fmla="*/ 2147483647 w 218"/>
                <a:gd name="T3" fmla="*/ 2147483647 h 280"/>
                <a:gd name="T4" fmla="*/ 2147483647 w 218"/>
                <a:gd name="T5" fmla="*/ 2147483647 h 280"/>
                <a:gd name="T6" fmla="*/ 2147483647 w 218"/>
                <a:gd name="T7" fmla="*/ 2147483647 h 280"/>
                <a:gd name="T8" fmla="*/ 2147483647 w 218"/>
                <a:gd name="T9" fmla="*/ 2147483647 h 280"/>
                <a:gd name="T10" fmla="*/ 2147483647 w 218"/>
                <a:gd name="T11" fmla="*/ 2147483647 h 280"/>
                <a:gd name="T12" fmla="*/ 2147483647 w 218"/>
                <a:gd name="T13" fmla="*/ 2147483647 h 280"/>
                <a:gd name="T14" fmla="*/ 2147483647 w 218"/>
                <a:gd name="T15" fmla="*/ 2147483647 h 280"/>
                <a:gd name="T16" fmla="*/ 2147483647 w 218"/>
                <a:gd name="T17" fmla="*/ 2147483647 h 280"/>
                <a:gd name="T18" fmla="*/ 2147483647 w 218"/>
                <a:gd name="T19" fmla="*/ 2147483647 h 280"/>
                <a:gd name="T20" fmla="*/ 2147483647 w 218"/>
                <a:gd name="T21" fmla="*/ 2147483647 h 280"/>
                <a:gd name="T22" fmla="*/ 2147483647 w 218"/>
                <a:gd name="T23" fmla="*/ 2147483647 h 280"/>
                <a:gd name="T24" fmla="*/ 2147483647 w 218"/>
                <a:gd name="T25" fmla="*/ 2147483647 h 280"/>
                <a:gd name="T26" fmla="*/ 2147483647 w 218"/>
                <a:gd name="T27" fmla="*/ 2147483647 h 280"/>
                <a:gd name="T28" fmla="*/ 2147483647 w 218"/>
                <a:gd name="T29" fmla="*/ 2147483647 h 280"/>
                <a:gd name="T30" fmla="*/ 2147483647 w 218"/>
                <a:gd name="T31" fmla="*/ 2147483647 h 280"/>
                <a:gd name="T32" fmla="*/ 2147483647 w 218"/>
                <a:gd name="T33" fmla="*/ 2147483647 h 280"/>
                <a:gd name="T34" fmla="*/ 2147483647 w 218"/>
                <a:gd name="T35" fmla="*/ 2147483647 h 280"/>
                <a:gd name="T36" fmla="*/ 2147483647 w 218"/>
                <a:gd name="T37" fmla="*/ 2147483647 h 280"/>
                <a:gd name="T38" fmla="*/ 2147483647 w 218"/>
                <a:gd name="T39" fmla="*/ 2147483647 h 280"/>
                <a:gd name="T40" fmla="*/ 2147483647 w 218"/>
                <a:gd name="T41" fmla="*/ 2147483647 h 280"/>
                <a:gd name="T42" fmla="*/ 2147483647 w 218"/>
                <a:gd name="T43" fmla="*/ 2147483647 h 280"/>
                <a:gd name="T44" fmla="*/ 2147483647 w 218"/>
                <a:gd name="T45" fmla="*/ 2147483647 h 280"/>
                <a:gd name="T46" fmla="*/ 2147483647 w 218"/>
                <a:gd name="T47" fmla="*/ 2147483647 h 280"/>
                <a:gd name="T48" fmla="*/ 2147483647 w 218"/>
                <a:gd name="T49" fmla="*/ 2147483647 h 280"/>
                <a:gd name="T50" fmla="*/ 2147483647 w 218"/>
                <a:gd name="T51" fmla="*/ 2147483647 h 280"/>
                <a:gd name="T52" fmla="*/ 2147483647 w 218"/>
                <a:gd name="T53" fmla="*/ 2147483647 h 280"/>
                <a:gd name="T54" fmla="*/ 2147483647 w 218"/>
                <a:gd name="T55" fmla="*/ 2147483647 h 280"/>
                <a:gd name="T56" fmla="*/ 2147483647 w 218"/>
                <a:gd name="T57" fmla="*/ 2147483647 h 280"/>
                <a:gd name="T58" fmla="*/ 2147483647 w 218"/>
                <a:gd name="T59" fmla="*/ 2147483647 h 280"/>
                <a:gd name="T60" fmla="*/ 2147483647 w 218"/>
                <a:gd name="T61" fmla="*/ 2147483647 h 280"/>
                <a:gd name="T62" fmla="*/ 2147483647 w 218"/>
                <a:gd name="T63" fmla="*/ 2147483647 h 280"/>
                <a:gd name="T64" fmla="*/ 2147483647 w 218"/>
                <a:gd name="T65" fmla="*/ 2147483647 h 280"/>
                <a:gd name="T66" fmla="*/ 2147483647 w 218"/>
                <a:gd name="T67" fmla="*/ 2147483647 h 280"/>
                <a:gd name="T68" fmla="*/ 2147483647 w 218"/>
                <a:gd name="T69" fmla="*/ 2147483647 h 280"/>
                <a:gd name="T70" fmla="*/ 0 w 218"/>
                <a:gd name="T71" fmla="*/ 2147483647 h 280"/>
                <a:gd name="T72" fmla="*/ 0 w 218"/>
                <a:gd name="T73" fmla="*/ 2147483647 h 280"/>
                <a:gd name="T74" fmla="*/ 2147483647 w 218"/>
                <a:gd name="T75" fmla="*/ 2147483647 h 280"/>
                <a:gd name="T76" fmla="*/ 2147483647 w 218"/>
                <a:gd name="T77" fmla="*/ 2147483647 h 280"/>
                <a:gd name="T78" fmla="*/ 2147483647 w 218"/>
                <a:gd name="T79" fmla="*/ 2147483647 h 280"/>
                <a:gd name="T80" fmla="*/ 2147483647 w 218"/>
                <a:gd name="T81" fmla="*/ 2147483647 h 280"/>
                <a:gd name="T82" fmla="*/ 2147483647 w 218"/>
                <a:gd name="T83" fmla="*/ 2147483647 h 280"/>
                <a:gd name="T84" fmla="*/ 2147483647 w 218"/>
                <a:gd name="T85" fmla="*/ 2147483647 h 280"/>
                <a:gd name="T86" fmla="*/ 2147483647 w 218"/>
                <a:gd name="T87" fmla="*/ 2147483647 h 280"/>
                <a:gd name="T88" fmla="*/ 2147483647 w 218"/>
                <a:gd name="T89" fmla="*/ 2147483647 h 280"/>
                <a:gd name="T90" fmla="*/ 2147483647 w 218"/>
                <a:gd name="T91" fmla="*/ 2147483647 h 280"/>
                <a:gd name="T92" fmla="*/ 2147483647 w 218"/>
                <a:gd name="T93" fmla="*/ 2147483647 h 280"/>
                <a:gd name="T94" fmla="*/ 2147483647 w 218"/>
                <a:gd name="T95" fmla="*/ 2147483647 h 280"/>
                <a:gd name="T96" fmla="*/ 2147483647 w 218"/>
                <a:gd name="T97" fmla="*/ 2147483647 h 280"/>
                <a:gd name="T98" fmla="*/ 2147483647 w 218"/>
                <a:gd name="T99" fmla="*/ 2147483647 h 280"/>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218"/>
                <a:gd name="T151" fmla="*/ 0 h 280"/>
                <a:gd name="T152" fmla="*/ 218 w 218"/>
                <a:gd name="T153" fmla="*/ 280 h 280"/>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218" h="280">
                  <a:moveTo>
                    <a:pt x="68" y="242"/>
                  </a:moveTo>
                  <a:lnTo>
                    <a:pt x="64" y="260"/>
                  </a:lnTo>
                  <a:lnTo>
                    <a:pt x="64" y="264"/>
                  </a:lnTo>
                  <a:lnTo>
                    <a:pt x="66" y="268"/>
                  </a:lnTo>
                  <a:lnTo>
                    <a:pt x="76" y="278"/>
                  </a:lnTo>
                  <a:lnTo>
                    <a:pt x="80" y="280"/>
                  </a:lnTo>
                  <a:lnTo>
                    <a:pt x="84" y="278"/>
                  </a:lnTo>
                  <a:lnTo>
                    <a:pt x="102" y="272"/>
                  </a:lnTo>
                  <a:lnTo>
                    <a:pt x="110" y="268"/>
                  </a:lnTo>
                  <a:lnTo>
                    <a:pt x="152" y="244"/>
                  </a:lnTo>
                  <a:lnTo>
                    <a:pt x="160" y="240"/>
                  </a:lnTo>
                  <a:lnTo>
                    <a:pt x="172" y="234"/>
                  </a:lnTo>
                  <a:lnTo>
                    <a:pt x="176" y="228"/>
                  </a:lnTo>
                  <a:lnTo>
                    <a:pt x="178" y="220"/>
                  </a:lnTo>
                  <a:lnTo>
                    <a:pt x="178" y="198"/>
                  </a:lnTo>
                  <a:lnTo>
                    <a:pt x="180" y="188"/>
                  </a:lnTo>
                  <a:lnTo>
                    <a:pt x="182" y="180"/>
                  </a:lnTo>
                  <a:lnTo>
                    <a:pt x="186" y="170"/>
                  </a:lnTo>
                  <a:lnTo>
                    <a:pt x="194" y="160"/>
                  </a:lnTo>
                  <a:lnTo>
                    <a:pt x="202" y="148"/>
                  </a:lnTo>
                  <a:lnTo>
                    <a:pt x="210" y="134"/>
                  </a:lnTo>
                  <a:lnTo>
                    <a:pt x="214" y="114"/>
                  </a:lnTo>
                  <a:lnTo>
                    <a:pt x="218" y="94"/>
                  </a:lnTo>
                  <a:lnTo>
                    <a:pt x="218" y="82"/>
                  </a:lnTo>
                  <a:lnTo>
                    <a:pt x="216" y="72"/>
                  </a:lnTo>
                  <a:lnTo>
                    <a:pt x="212" y="60"/>
                  </a:lnTo>
                  <a:lnTo>
                    <a:pt x="206" y="48"/>
                  </a:lnTo>
                  <a:lnTo>
                    <a:pt x="202" y="40"/>
                  </a:lnTo>
                  <a:lnTo>
                    <a:pt x="186" y="24"/>
                  </a:lnTo>
                  <a:lnTo>
                    <a:pt x="176" y="16"/>
                  </a:lnTo>
                  <a:lnTo>
                    <a:pt x="164" y="8"/>
                  </a:lnTo>
                  <a:lnTo>
                    <a:pt x="150" y="2"/>
                  </a:lnTo>
                  <a:lnTo>
                    <a:pt x="136" y="0"/>
                  </a:lnTo>
                  <a:lnTo>
                    <a:pt x="62" y="12"/>
                  </a:lnTo>
                  <a:lnTo>
                    <a:pt x="44" y="22"/>
                  </a:lnTo>
                  <a:lnTo>
                    <a:pt x="36" y="28"/>
                  </a:lnTo>
                  <a:lnTo>
                    <a:pt x="34" y="34"/>
                  </a:lnTo>
                  <a:lnTo>
                    <a:pt x="36" y="44"/>
                  </a:lnTo>
                  <a:lnTo>
                    <a:pt x="38" y="50"/>
                  </a:lnTo>
                  <a:lnTo>
                    <a:pt x="38" y="54"/>
                  </a:lnTo>
                  <a:lnTo>
                    <a:pt x="36" y="58"/>
                  </a:lnTo>
                  <a:lnTo>
                    <a:pt x="20" y="90"/>
                  </a:lnTo>
                  <a:lnTo>
                    <a:pt x="16" y="98"/>
                  </a:lnTo>
                  <a:lnTo>
                    <a:pt x="14" y="106"/>
                  </a:lnTo>
                  <a:lnTo>
                    <a:pt x="14" y="112"/>
                  </a:lnTo>
                  <a:lnTo>
                    <a:pt x="14" y="120"/>
                  </a:lnTo>
                  <a:lnTo>
                    <a:pt x="2" y="146"/>
                  </a:lnTo>
                  <a:lnTo>
                    <a:pt x="0" y="154"/>
                  </a:lnTo>
                  <a:lnTo>
                    <a:pt x="0" y="158"/>
                  </a:lnTo>
                  <a:lnTo>
                    <a:pt x="4" y="160"/>
                  </a:lnTo>
                  <a:lnTo>
                    <a:pt x="10" y="162"/>
                  </a:lnTo>
                  <a:lnTo>
                    <a:pt x="12" y="164"/>
                  </a:lnTo>
                  <a:lnTo>
                    <a:pt x="14" y="168"/>
                  </a:lnTo>
                  <a:lnTo>
                    <a:pt x="12" y="182"/>
                  </a:lnTo>
                  <a:lnTo>
                    <a:pt x="12" y="192"/>
                  </a:lnTo>
                  <a:lnTo>
                    <a:pt x="12" y="194"/>
                  </a:lnTo>
                  <a:lnTo>
                    <a:pt x="14" y="202"/>
                  </a:lnTo>
                  <a:lnTo>
                    <a:pt x="14" y="210"/>
                  </a:lnTo>
                  <a:lnTo>
                    <a:pt x="12" y="216"/>
                  </a:lnTo>
                  <a:lnTo>
                    <a:pt x="14" y="224"/>
                  </a:lnTo>
                  <a:lnTo>
                    <a:pt x="14" y="226"/>
                  </a:lnTo>
                  <a:lnTo>
                    <a:pt x="20" y="234"/>
                  </a:lnTo>
                  <a:lnTo>
                    <a:pt x="24" y="236"/>
                  </a:lnTo>
                  <a:lnTo>
                    <a:pt x="32" y="240"/>
                  </a:lnTo>
                  <a:lnTo>
                    <a:pt x="48" y="242"/>
                  </a:lnTo>
                  <a:lnTo>
                    <a:pt x="56" y="242"/>
                  </a:lnTo>
                  <a:lnTo>
                    <a:pt x="68" y="242"/>
                  </a:lnTo>
                  <a:close/>
                </a:path>
              </a:pathLst>
            </a:custGeom>
            <a:solidFill>
              <a:srgbClr val="000000"/>
            </a:solidFill>
            <a:ln w="9525">
              <a:noFill/>
              <a:round/>
              <a:headEnd/>
              <a:tailEnd/>
            </a:ln>
          </p:spPr>
          <p:txBody>
            <a:bodyPr/>
            <a:lstStyle/>
            <a:p>
              <a:endParaRPr lang="ja-JP" altLang="en-US" sz="2300" dirty="0"/>
            </a:p>
          </p:txBody>
        </p:sp>
        <p:sp>
          <p:nvSpPr>
            <p:cNvPr id="653" name="Freeform 126"/>
            <p:cNvSpPr>
              <a:spLocks/>
            </p:cNvSpPr>
            <p:nvPr/>
          </p:nvSpPr>
          <p:spPr bwMode="auto">
            <a:xfrm>
              <a:off x="9802813" y="3901941"/>
              <a:ext cx="127000" cy="539750"/>
            </a:xfrm>
            <a:custGeom>
              <a:avLst/>
              <a:gdLst>
                <a:gd name="T0" fmla="*/ 2147483647 w 80"/>
                <a:gd name="T1" fmla="*/ 2147483647 h 340"/>
                <a:gd name="T2" fmla="*/ 2147483647 w 80"/>
                <a:gd name="T3" fmla="*/ 2147483647 h 340"/>
                <a:gd name="T4" fmla="*/ 2147483647 w 80"/>
                <a:gd name="T5" fmla="*/ 2147483647 h 340"/>
                <a:gd name="T6" fmla="*/ 2147483647 w 80"/>
                <a:gd name="T7" fmla="*/ 2147483647 h 340"/>
                <a:gd name="T8" fmla="*/ 2147483647 w 80"/>
                <a:gd name="T9" fmla="*/ 2147483647 h 340"/>
                <a:gd name="T10" fmla="*/ 2147483647 w 80"/>
                <a:gd name="T11" fmla="*/ 2147483647 h 340"/>
                <a:gd name="T12" fmla="*/ 2147483647 w 80"/>
                <a:gd name="T13" fmla="*/ 2147483647 h 340"/>
                <a:gd name="T14" fmla="*/ 2147483647 w 80"/>
                <a:gd name="T15" fmla="*/ 2147483647 h 340"/>
                <a:gd name="T16" fmla="*/ 2147483647 w 80"/>
                <a:gd name="T17" fmla="*/ 2147483647 h 340"/>
                <a:gd name="T18" fmla="*/ 2147483647 w 80"/>
                <a:gd name="T19" fmla="*/ 2147483647 h 340"/>
                <a:gd name="T20" fmla="*/ 2147483647 w 80"/>
                <a:gd name="T21" fmla="*/ 2147483647 h 340"/>
                <a:gd name="T22" fmla="*/ 2147483647 w 80"/>
                <a:gd name="T23" fmla="*/ 2147483647 h 340"/>
                <a:gd name="T24" fmla="*/ 2147483647 w 80"/>
                <a:gd name="T25" fmla="*/ 2147483647 h 340"/>
                <a:gd name="T26" fmla="*/ 2147483647 w 80"/>
                <a:gd name="T27" fmla="*/ 2147483647 h 340"/>
                <a:gd name="T28" fmla="*/ 2147483647 w 80"/>
                <a:gd name="T29" fmla="*/ 0 h 340"/>
                <a:gd name="T30" fmla="*/ 2147483647 w 80"/>
                <a:gd name="T31" fmla="*/ 0 h 340"/>
                <a:gd name="T32" fmla="*/ 2147483647 w 80"/>
                <a:gd name="T33" fmla="*/ 2147483647 h 340"/>
                <a:gd name="T34" fmla="*/ 2147483647 w 80"/>
                <a:gd name="T35" fmla="*/ 2147483647 h 340"/>
                <a:gd name="T36" fmla="*/ 2147483647 w 80"/>
                <a:gd name="T37" fmla="*/ 2147483647 h 340"/>
                <a:gd name="T38" fmla="*/ 2147483647 w 80"/>
                <a:gd name="T39" fmla="*/ 2147483647 h 340"/>
                <a:gd name="T40" fmla="*/ 2147483647 w 80"/>
                <a:gd name="T41" fmla="*/ 2147483647 h 340"/>
                <a:gd name="T42" fmla="*/ 2147483647 w 80"/>
                <a:gd name="T43" fmla="*/ 2147483647 h 340"/>
                <a:gd name="T44" fmla="*/ 2147483647 w 80"/>
                <a:gd name="T45" fmla="*/ 2147483647 h 340"/>
                <a:gd name="T46" fmla="*/ 2147483647 w 80"/>
                <a:gd name="T47" fmla="*/ 2147483647 h 340"/>
                <a:gd name="T48" fmla="*/ 2147483647 w 80"/>
                <a:gd name="T49" fmla="*/ 2147483647 h 340"/>
                <a:gd name="T50" fmla="*/ 2147483647 w 80"/>
                <a:gd name="T51" fmla="*/ 2147483647 h 340"/>
                <a:gd name="T52" fmla="*/ 2147483647 w 80"/>
                <a:gd name="T53" fmla="*/ 2147483647 h 340"/>
                <a:gd name="T54" fmla="*/ 2147483647 w 80"/>
                <a:gd name="T55" fmla="*/ 2147483647 h 340"/>
                <a:gd name="T56" fmla="*/ 0 w 80"/>
                <a:gd name="T57" fmla="*/ 2147483647 h 340"/>
                <a:gd name="T58" fmla="*/ 0 w 80"/>
                <a:gd name="T59" fmla="*/ 2147483647 h 340"/>
                <a:gd name="T60" fmla="*/ 0 w 80"/>
                <a:gd name="T61" fmla="*/ 2147483647 h 340"/>
                <a:gd name="T62" fmla="*/ 2147483647 w 80"/>
                <a:gd name="T63" fmla="*/ 2147483647 h 340"/>
                <a:gd name="T64" fmla="*/ 2147483647 w 80"/>
                <a:gd name="T65" fmla="*/ 2147483647 h 340"/>
                <a:gd name="T66" fmla="*/ 2147483647 w 80"/>
                <a:gd name="T67" fmla="*/ 2147483647 h 34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80"/>
                <a:gd name="T103" fmla="*/ 0 h 340"/>
                <a:gd name="T104" fmla="*/ 80 w 80"/>
                <a:gd name="T105" fmla="*/ 340 h 34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80" h="340">
                  <a:moveTo>
                    <a:pt x="58" y="38"/>
                  </a:moveTo>
                  <a:lnTo>
                    <a:pt x="58" y="38"/>
                  </a:lnTo>
                  <a:lnTo>
                    <a:pt x="58" y="36"/>
                  </a:lnTo>
                  <a:lnTo>
                    <a:pt x="62" y="34"/>
                  </a:lnTo>
                  <a:lnTo>
                    <a:pt x="66" y="30"/>
                  </a:lnTo>
                  <a:lnTo>
                    <a:pt x="66" y="26"/>
                  </a:lnTo>
                  <a:lnTo>
                    <a:pt x="64" y="22"/>
                  </a:lnTo>
                  <a:lnTo>
                    <a:pt x="62" y="14"/>
                  </a:lnTo>
                  <a:lnTo>
                    <a:pt x="60" y="8"/>
                  </a:lnTo>
                  <a:lnTo>
                    <a:pt x="56" y="2"/>
                  </a:lnTo>
                  <a:lnTo>
                    <a:pt x="52" y="0"/>
                  </a:lnTo>
                  <a:lnTo>
                    <a:pt x="48" y="0"/>
                  </a:lnTo>
                  <a:lnTo>
                    <a:pt x="46" y="2"/>
                  </a:lnTo>
                  <a:lnTo>
                    <a:pt x="40" y="6"/>
                  </a:lnTo>
                  <a:lnTo>
                    <a:pt x="36" y="14"/>
                  </a:lnTo>
                  <a:lnTo>
                    <a:pt x="34" y="18"/>
                  </a:lnTo>
                  <a:lnTo>
                    <a:pt x="32" y="22"/>
                  </a:lnTo>
                  <a:lnTo>
                    <a:pt x="36" y="30"/>
                  </a:lnTo>
                  <a:lnTo>
                    <a:pt x="40" y="36"/>
                  </a:lnTo>
                  <a:lnTo>
                    <a:pt x="16" y="112"/>
                  </a:lnTo>
                  <a:lnTo>
                    <a:pt x="4" y="158"/>
                  </a:lnTo>
                  <a:lnTo>
                    <a:pt x="0" y="176"/>
                  </a:lnTo>
                  <a:lnTo>
                    <a:pt x="0" y="188"/>
                  </a:lnTo>
                  <a:lnTo>
                    <a:pt x="28" y="340"/>
                  </a:lnTo>
                  <a:lnTo>
                    <a:pt x="80" y="174"/>
                  </a:lnTo>
                  <a:lnTo>
                    <a:pt x="58" y="38"/>
                  </a:lnTo>
                  <a:close/>
                </a:path>
              </a:pathLst>
            </a:custGeom>
            <a:solidFill>
              <a:srgbClr val="000000"/>
            </a:solidFill>
            <a:ln w="9525">
              <a:noFill/>
              <a:round/>
              <a:headEnd/>
              <a:tailEnd/>
            </a:ln>
          </p:spPr>
          <p:txBody>
            <a:bodyPr/>
            <a:lstStyle/>
            <a:p>
              <a:endParaRPr lang="ja-JP" altLang="en-US" sz="2300" dirty="0"/>
            </a:p>
          </p:txBody>
        </p:sp>
      </p:grpSp>
      <p:sp>
        <p:nvSpPr>
          <p:cNvPr id="654" name="フリーフォーム 653"/>
          <p:cNvSpPr/>
          <p:nvPr/>
        </p:nvSpPr>
        <p:spPr bwMode="auto">
          <a:xfrm>
            <a:off x="3742259" y="6290252"/>
            <a:ext cx="0" cy="224239"/>
          </a:xfrm>
          <a:custGeom>
            <a:avLst/>
            <a:gdLst>
              <a:gd name="connsiteX0" fmla="*/ 0 w 0"/>
              <a:gd name="connsiteY0" fmla="*/ 0 h 460375"/>
              <a:gd name="connsiteX1" fmla="*/ 0 w 0"/>
              <a:gd name="connsiteY1" fmla="*/ 460375 h 460375"/>
            </a:gdLst>
            <a:ahLst/>
            <a:cxnLst>
              <a:cxn ang="0">
                <a:pos x="connsiteX0" y="connsiteY0"/>
              </a:cxn>
              <a:cxn ang="0">
                <a:pos x="connsiteX1" y="connsiteY1"/>
              </a:cxn>
            </a:cxnLst>
            <a:rect l="l" t="t" r="r" b="b"/>
            <a:pathLst>
              <a:path h="460375">
                <a:moveTo>
                  <a:pt x="0" y="0"/>
                </a:moveTo>
                <a:lnTo>
                  <a:pt x="0" y="460375"/>
                </a:lnTo>
              </a:path>
            </a:pathLst>
          </a:custGeom>
          <a:noFill/>
          <a:ln w="9525">
            <a:solidFill>
              <a:schemeClr val="tx1"/>
            </a:solidFill>
            <a:prstDash val="dashDot"/>
          </a:ln>
        </p:spPr>
        <p:style>
          <a:lnRef idx="2">
            <a:schemeClr val="accent1">
              <a:shade val="50000"/>
            </a:schemeClr>
          </a:lnRef>
          <a:fillRef idx="1">
            <a:schemeClr val="accent1"/>
          </a:fillRef>
          <a:effectRef idx="0">
            <a:schemeClr val="accent1"/>
          </a:effectRef>
          <a:fontRef idx="minor">
            <a:schemeClr val="lt1"/>
          </a:fontRef>
        </p:style>
        <p:txBody>
          <a:bodyPr lIns="65306" tIns="32653" rIns="65306" bIns="32653" anchor="ctr"/>
          <a:lstStyle/>
          <a:p>
            <a:pPr algn="ctr">
              <a:defRPr/>
            </a:pPr>
            <a:endParaRPr lang="ja-JP" altLang="en-US" sz="2300" dirty="0">
              <a:solidFill>
                <a:prstClr val="white"/>
              </a:solidFill>
            </a:endParaRPr>
          </a:p>
        </p:txBody>
      </p:sp>
      <p:sp>
        <p:nvSpPr>
          <p:cNvPr id="655" name="フリーフォーム 654"/>
          <p:cNvSpPr/>
          <p:nvPr/>
        </p:nvSpPr>
        <p:spPr bwMode="auto">
          <a:xfrm flipV="1">
            <a:off x="3742260" y="6482645"/>
            <a:ext cx="1023001" cy="27864"/>
          </a:xfrm>
          <a:custGeom>
            <a:avLst/>
            <a:gdLst>
              <a:gd name="connsiteX0" fmla="*/ 0 w 1571625"/>
              <a:gd name="connsiteY0" fmla="*/ 0 h 0"/>
              <a:gd name="connsiteX1" fmla="*/ 1571625 w 1571625"/>
              <a:gd name="connsiteY1" fmla="*/ 0 h 0"/>
            </a:gdLst>
            <a:ahLst/>
            <a:cxnLst>
              <a:cxn ang="0">
                <a:pos x="connsiteX0" y="connsiteY0"/>
              </a:cxn>
              <a:cxn ang="0">
                <a:pos x="connsiteX1" y="connsiteY1"/>
              </a:cxn>
            </a:cxnLst>
            <a:rect l="l" t="t" r="r" b="b"/>
            <a:pathLst>
              <a:path w="1571625">
                <a:moveTo>
                  <a:pt x="0" y="0"/>
                </a:moveTo>
                <a:lnTo>
                  <a:pt x="1571625" y="0"/>
                </a:lnTo>
              </a:path>
            </a:pathLst>
          </a:custGeom>
          <a:noFill/>
          <a:ln w="9525">
            <a:solidFill>
              <a:schemeClr val="tx1"/>
            </a:solidFill>
            <a:headEnd type="oval" w="sm" len="sm"/>
            <a:tailEnd type="oval" w="sm" len="sm"/>
          </a:ln>
        </p:spPr>
        <p:style>
          <a:lnRef idx="2">
            <a:schemeClr val="accent1">
              <a:shade val="50000"/>
            </a:schemeClr>
          </a:lnRef>
          <a:fillRef idx="1">
            <a:schemeClr val="accent1"/>
          </a:fillRef>
          <a:effectRef idx="0">
            <a:schemeClr val="accent1"/>
          </a:effectRef>
          <a:fontRef idx="minor">
            <a:schemeClr val="lt1"/>
          </a:fontRef>
        </p:style>
        <p:txBody>
          <a:bodyPr lIns="65306" tIns="32653" rIns="65306" bIns="32653" anchor="ctr"/>
          <a:lstStyle/>
          <a:p>
            <a:pPr algn="ctr">
              <a:defRPr/>
            </a:pPr>
            <a:endParaRPr lang="ja-JP" altLang="en-US" sz="2300" dirty="0">
              <a:solidFill>
                <a:prstClr val="white"/>
              </a:solidFill>
            </a:endParaRPr>
          </a:p>
        </p:txBody>
      </p:sp>
      <p:sp>
        <p:nvSpPr>
          <p:cNvPr id="656" name="フリーフォーム 655"/>
          <p:cNvSpPr/>
          <p:nvPr/>
        </p:nvSpPr>
        <p:spPr bwMode="auto">
          <a:xfrm flipV="1">
            <a:off x="3787371" y="6369862"/>
            <a:ext cx="932776" cy="27864"/>
          </a:xfrm>
          <a:custGeom>
            <a:avLst/>
            <a:gdLst>
              <a:gd name="connsiteX0" fmla="*/ 0 w 1228725"/>
              <a:gd name="connsiteY0" fmla="*/ 0 h 0"/>
              <a:gd name="connsiteX1" fmla="*/ 1228725 w 1228725"/>
              <a:gd name="connsiteY1" fmla="*/ 0 h 0"/>
            </a:gdLst>
            <a:ahLst/>
            <a:cxnLst>
              <a:cxn ang="0">
                <a:pos x="connsiteX0" y="connsiteY0"/>
              </a:cxn>
              <a:cxn ang="0">
                <a:pos x="connsiteX1" y="connsiteY1"/>
              </a:cxn>
            </a:cxnLst>
            <a:rect l="l" t="t" r="r" b="b"/>
            <a:pathLst>
              <a:path w="1228725">
                <a:moveTo>
                  <a:pt x="0" y="0"/>
                </a:moveTo>
                <a:lnTo>
                  <a:pt x="1228725" y="0"/>
                </a:lnTo>
              </a:path>
            </a:pathLst>
          </a:custGeom>
          <a:noFill/>
          <a:ln w="9525">
            <a:solidFill>
              <a:schemeClr val="tx1"/>
            </a:solidFill>
            <a:headEnd type="oval" w="sm" len="sm"/>
            <a:tailEnd type="oval" w="sm" len="sm"/>
          </a:ln>
        </p:spPr>
        <p:style>
          <a:lnRef idx="2">
            <a:schemeClr val="accent1">
              <a:shade val="50000"/>
            </a:schemeClr>
          </a:lnRef>
          <a:fillRef idx="1">
            <a:schemeClr val="accent1"/>
          </a:fillRef>
          <a:effectRef idx="0">
            <a:schemeClr val="accent1"/>
          </a:effectRef>
          <a:fontRef idx="minor">
            <a:schemeClr val="lt1"/>
          </a:fontRef>
        </p:style>
        <p:txBody>
          <a:bodyPr lIns="65306" tIns="32653" rIns="65306" bIns="32653" anchor="ctr"/>
          <a:lstStyle/>
          <a:p>
            <a:pPr algn="ctr">
              <a:defRPr/>
            </a:pPr>
            <a:endParaRPr lang="ja-JP" altLang="en-US" sz="2300" dirty="0">
              <a:solidFill>
                <a:prstClr val="white"/>
              </a:solidFill>
            </a:endParaRPr>
          </a:p>
        </p:txBody>
      </p:sp>
      <p:sp>
        <p:nvSpPr>
          <p:cNvPr id="657" name="テキスト ボックス 27"/>
          <p:cNvSpPr txBox="1">
            <a:spLocks noChangeArrowheads="1"/>
          </p:cNvSpPr>
          <p:nvPr/>
        </p:nvSpPr>
        <p:spPr bwMode="auto">
          <a:xfrm>
            <a:off x="4028636" y="6273472"/>
            <a:ext cx="450249" cy="158277"/>
          </a:xfrm>
          <a:prstGeom prst="rect">
            <a:avLst/>
          </a:prstGeom>
          <a:noFill/>
          <a:ln w="9525">
            <a:noFill/>
            <a:miter lim="800000"/>
            <a:headEnd/>
            <a:tailEnd/>
          </a:ln>
        </p:spPr>
        <p:txBody>
          <a:bodyPr lIns="65306" tIns="32653" rIns="65306" bIns="32653">
            <a:spAutoFit/>
          </a:bodyPr>
          <a:lstStyle/>
          <a:p>
            <a:pPr algn="ctr"/>
            <a:r>
              <a:rPr lang="en-US" altLang="ja-JP" sz="600" dirty="0">
                <a:solidFill>
                  <a:srgbClr val="000000"/>
                </a:solidFill>
                <a:latin typeface="HG丸ｺﾞｼｯｸM-PRO" pitchFamily="50" charset="-128"/>
                <a:ea typeface="HG丸ｺﾞｼｯｸM-PRO" pitchFamily="50" charset="-128"/>
              </a:rPr>
              <a:t>44m</a:t>
            </a:r>
            <a:endParaRPr lang="ja-JP" altLang="en-US" sz="600" dirty="0">
              <a:solidFill>
                <a:srgbClr val="000000"/>
              </a:solidFill>
              <a:latin typeface="HG丸ｺﾞｼｯｸM-PRO" pitchFamily="50" charset="-128"/>
              <a:ea typeface="HG丸ｺﾞｼｯｸM-PRO" pitchFamily="50" charset="-128"/>
            </a:endParaRPr>
          </a:p>
        </p:txBody>
      </p:sp>
      <p:sp>
        <p:nvSpPr>
          <p:cNvPr id="658" name="テキスト ボックス 141"/>
          <p:cNvSpPr txBox="1">
            <a:spLocks noChangeArrowheads="1"/>
          </p:cNvSpPr>
          <p:nvPr/>
        </p:nvSpPr>
        <p:spPr bwMode="auto">
          <a:xfrm>
            <a:off x="4032363" y="6393492"/>
            <a:ext cx="442794" cy="158277"/>
          </a:xfrm>
          <a:prstGeom prst="rect">
            <a:avLst/>
          </a:prstGeom>
          <a:noFill/>
          <a:ln w="9525">
            <a:noFill/>
            <a:miter lim="800000"/>
            <a:headEnd/>
            <a:tailEnd/>
          </a:ln>
        </p:spPr>
        <p:txBody>
          <a:bodyPr lIns="65306" tIns="32653" rIns="65306" bIns="32653">
            <a:spAutoFit/>
          </a:bodyPr>
          <a:lstStyle/>
          <a:p>
            <a:pPr algn="ctr"/>
            <a:r>
              <a:rPr lang="en-US" altLang="ja-JP" sz="600" dirty="0">
                <a:solidFill>
                  <a:srgbClr val="000000"/>
                </a:solidFill>
                <a:latin typeface="HG丸ｺﾞｼｯｸM-PRO" pitchFamily="50" charset="-128"/>
                <a:ea typeface="HG丸ｺﾞｼｯｸM-PRO" pitchFamily="50" charset="-128"/>
              </a:rPr>
              <a:t>48m</a:t>
            </a:r>
            <a:endParaRPr lang="ja-JP" altLang="en-US" sz="600" dirty="0">
              <a:solidFill>
                <a:srgbClr val="000000"/>
              </a:solidFill>
              <a:latin typeface="HG丸ｺﾞｼｯｸM-PRO" pitchFamily="50" charset="-128"/>
              <a:ea typeface="HG丸ｺﾞｼｯｸM-PRO" pitchFamily="50" charset="-128"/>
            </a:endParaRPr>
          </a:p>
        </p:txBody>
      </p:sp>
      <p:sp>
        <p:nvSpPr>
          <p:cNvPr id="659" name="フリーフォーム 658"/>
          <p:cNvSpPr/>
          <p:nvPr/>
        </p:nvSpPr>
        <p:spPr bwMode="auto">
          <a:xfrm>
            <a:off x="4765259" y="6290252"/>
            <a:ext cx="0" cy="224239"/>
          </a:xfrm>
          <a:custGeom>
            <a:avLst/>
            <a:gdLst>
              <a:gd name="connsiteX0" fmla="*/ 0 w 0"/>
              <a:gd name="connsiteY0" fmla="*/ 0 h 460375"/>
              <a:gd name="connsiteX1" fmla="*/ 0 w 0"/>
              <a:gd name="connsiteY1" fmla="*/ 460375 h 460375"/>
            </a:gdLst>
            <a:ahLst/>
            <a:cxnLst>
              <a:cxn ang="0">
                <a:pos x="connsiteX0" y="connsiteY0"/>
              </a:cxn>
              <a:cxn ang="0">
                <a:pos x="connsiteX1" y="connsiteY1"/>
              </a:cxn>
            </a:cxnLst>
            <a:rect l="l" t="t" r="r" b="b"/>
            <a:pathLst>
              <a:path h="460375">
                <a:moveTo>
                  <a:pt x="0" y="0"/>
                </a:moveTo>
                <a:lnTo>
                  <a:pt x="0" y="460375"/>
                </a:lnTo>
              </a:path>
            </a:pathLst>
          </a:custGeom>
          <a:noFill/>
          <a:ln w="9525">
            <a:solidFill>
              <a:schemeClr val="tx1"/>
            </a:solidFill>
            <a:prstDash val="dashDot"/>
          </a:ln>
        </p:spPr>
        <p:style>
          <a:lnRef idx="2">
            <a:schemeClr val="accent1">
              <a:shade val="50000"/>
            </a:schemeClr>
          </a:lnRef>
          <a:fillRef idx="1">
            <a:schemeClr val="accent1"/>
          </a:fillRef>
          <a:effectRef idx="0">
            <a:schemeClr val="accent1"/>
          </a:effectRef>
          <a:fontRef idx="minor">
            <a:schemeClr val="lt1"/>
          </a:fontRef>
        </p:style>
        <p:txBody>
          <a:bodyPr lIns="65306" tIns="32653" rIns="65306" bIns="32653" anchor="ctr"/>
          <a:lstStyle/>
          <a:p>
            <a:pPr algn="ctr">
              <a:defRPr/>
            </a:pPr>
            <a:endParaRPr lang="ja-JP" altLang="en-US" sz="2300" dirty="0">
              <a:solidFill>
                <a:prstClr val="white"/>
              </a:solidFill>
            </a:endParaRPr>
          </a:p>
        </p:txBody>
      </p:sp>
      <p:grpSp>
        <p:nvGrpSpPr>
          <p:cNvPr id="13" name="グループ化 267"/>
          <p:cNvGrpSpPr>
            <a:grpSpLocks/>
          </p:cNvGrpSpPr>
          <p:nvPr/>
        </p:nvGrpSpPr>
        <p:grpSpPr bwMode="auto">
          <a:xfrm>
            <a:off x="3788981" y="5237680"/>
            <a:ext cx="961846" cy="1182791"/>
            <a:chOff x="2299268" y="3068959"/>
            <a:chExt cx="1638127" cy="1991197"/>
          </a:xfrm>
        </p:grpSpPr>
        <p:sp>
          <p:nvSpPr>
            <p:cNvPr id="661" name="フリーフォーム 660"/>
            <p:cNvSpPr/>
            <p:nvPr/>
          </p:nvSpPr>
          <p:spPr bwMode="auto">
            <a:xfrm>
              <a:off x="3887404" y="3071832"/>
              <a:ext cx="49715" cy="1988006"/>
            </a:xfrm>
            <a:custGeom>
              <a:avLst/>
              <a:gdLst>
                <a:gd name="connsiteX0" fmla="*/ 0 w 0"/>
                <a:gd name="connsiteY0" fmla="*/ 0 h 460375"/>
                <a:gd name="connsiteX1" fmla="*/ 0 w 0"/>
                <a:gd name="connsiteY1" fmla="*/ 460375 h 460375"/>
              </a:gdLst>
              <a:ahLst/>
              <a:cxnLst>
                <a:cxn ang="0">
                  <a:pos x="connsiteX0" y="connsiteY0"/>
                </a:cxn>
                <a:cxn ang="0">
                  <a:pos x="connsiteX1" y="connsiteY1"/>
                </a:cxn>
              </a:cxnLst>
              <a:rect l="l" t="t" r="r" b="b"/>
              <a:pathLst>
                <a:path h="460375">
                  <a:moveTo>
                    <a:pt x="0" y="0"/>
                  </a:moveTo>
                  <a:lnTo>
                    <a:pt x="0" y="460375"/>
                  </a:lnTo>
                </a:path>
              </a:pathLst>
            </a:custGeom>
            <a:noFill/>
            <a:ln w="9525">
              <a:solidFill>
                <a:schemeClr val="tx1"/>
              </a:solidFill>
              <a:prstDash val="dashDot"/>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2300" dirty="0">
                <a:solidFill>
                  <a:prstClr val="white"/>
                </a:solidFill>
              </a:endParaRPr>
            </a:p>
          </p:txBody>
        </p:sp>
        <p:sp>
          <p:nvSpPr>
            <p:cNvPr id="662" name="フリーフォーム 661"/>
            <p:cNvSpPr/>
            <p:nvPr/>
          </p:nvSpPr>
          <p:spPr bwMode="auto">
            <a:xfrm>
              <a:off x="2298788" y="3071832"/>
              <a:ext cx="49715" cy="1988006"/>
            </a:xfrm>
            <a:custGeom>
              <a:avLst/>
              <a:gdLst>
                <a:gd name="connsiteX0" fmla="*/ 0 w 0"/>
                <a:gd name="connsiteY0" fmla="*/ 0 h 460375"/>
                <a:gd name="connsiteX1" fmla="*/ 0 w 0"/>
                <a:gd name="connsiteY1" fmla="*/ 460375 h 460375"/>
              </a:gdLst>
              <a:ahLst/>
              <a:cxnLst>
                <a:cxn ang="0">
                  <a:pos x="connsiteX0" y="connsiteY0"/>
                </a:cxn>
                <a:cxn ang="0">
                  <a:pos x="connsiteX1" y="connsiteY1"/>
                </a:cxn>
              </a:cxnLst>
              <a:rect l="l" t="t" r="r" b="b"/>
              <a:pathLst>
                <a:path h="460375">
                  <a:moveTo>
                    <a:pt x="0" y="0"/>
                  </a:moveTo>
                  <a:lnTo>
                    <a:pt x="0" y="460375"/>
                  </a:lnTo>
                </a:path>
              </a:pathLst>
            </a:custGeom>
            <a:noFill/>
            <a:ln w="9525">
              <a:solidFill>
                <a:schemeClr val="tx1"/>
              </a:solidFill>
              <a:prstDash val="dashDot"/>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2300" dirty="0">
                <a:solidFill>
                  <a:prstClr val="white"/>
                </a:solidFill>
              </a:endParaRPr>
            </a:p>
          </p:txBody>
        </p:sp>
      </p:grpSp>
      <p:sp>
        <p:nvSpPr>
          <p:cNvPr id="663" name="フリーフォーム 662"/>
          <p:cNvSpPr/>
          <p:nvPr/>
        </p:nvSpPr>
        <p:spPr bwMode="auto">
          <a:xfrm flipV="1">
            <a:off x="4721475" y="5735629"/>
            <a:ext cx="41131" cy="30518"/>
          </a:xfrm>
          <a:custGeom>
            <a:avLst/>
            <a:gdLst>
              <a:gd name="connsiteX0" fmla="*/ 0 w 1228725"/>
              <a:gd name="connsiteY0" fmla="*/ 0 h 0"/>
              <a:gd name="connsiteX1" fmla="*/ 1228725 w 1228725"/>
              <a:gd name="connsiteY1" fmla="*/ 0 h 0"/>
            </a:gdLst>
            <a:ahLst/>
            <a:cxnLst>
              <a:cxn ang="0">
                <a:pos x="connsiteX0" y="connsiteY0"/>
              </a:cxn>
              <a:cxn ang="0">
                <a:pos x="connsiteX1" y="connsiteY1"/>
              </a:cxn>
            </a:cxnLst>
            <a:rect l="l" t="t" r="r" b="b"/>
            <a:pathLst>
              <a:path w="1228725">
                <a:moveTo>
                  <a:pt x="0" y="0"/>
                </a:moveTo>
                <a:lnTo>
                  <a:pt x="1228725" y="0"/>
                </a:lnTo>
              </a:path>
            </a:pathLst>
          </a:custGeom>
          <a:noFill/>
          <a:ln w="9525">
            <a:solidFill>
              <a:schemeClr val="tx1"/>
            </a:solidFill>
            <a:headEnd type="oval" w="sm" len="sm"/>
            <a:tailEnd type="oval" w="sm" len="sm"/>
          </a:ln>
        </p:spPr>
        <p:style>
          <a:lnRef idx="2">
            <a:schemeClr val="accent1">
              <a:shade val="50000"/>
            </a:schemeClr>
          </a:lnRef>
          <a:fillRef idx="1">
            <a:schemeClr val="accent1"/>
          </a:fillRef>
          <a:effectRef idx="0">
            <a:schemeClr val="accent1"/>
          </a:effectRef>
          <a:fontRef idx="minor">
            <a:schemeClr val="lt1"/>
          </a:fontRef>
        </p:style>
        <p:txBody>
          <a:bodyPr lIns="65306" tIns="32653" rIns="65306" bIns="32653" anchor="ctr"/>
          <a:lstStyle/>
          <a:p>
            <a:pPr algn="ctr">
              <a:defRPr/>
            </a:pPr>
            <a:endParaRPr lang="ja-JP" altLang="en-US" sz="2300" dirty="0">
              <a:solidFill>
                <a:prstClr val="white"/>
              </a:solidFill>
            </a:endParaRPr>
          </a:p>
        </p:txBody>
      </p:sp>
      <p:sp>
        <p:nvSpPr>
          <p:cNvPr id="664" name="テキスト ボックス 27"/>
          <p:cNvSpPr txBox="1">
            <a:spLocks noChangeArrowheads="1"/>
          </p:cNvSpPr>
          <p:nvPr/>
        </p:nvSpPr>
        <p:spPr bwMode="auto">
          <a:xfrm>
            <a:off x="4316738" y="5680795"/>
            <a:ext cx="497169" cy="158277"/>
          </a:xfrm>
          <a:prstGeom prst="rect">
            <a:avLst/>
          </a:prstGeom>
          <a:noFill/>
          <a:ln w="9525">
            <a:noFill/>
            <a:miter lim="800000"/>
            <a:headEnd/>
            <a:tailEnd/>
          </a:ln>
        </p:spPr>
        <p:txBody>
          <a:bodyPr wrap="square" lIns="65306" tIns="32653" rIns="65306" bIns="32653">
            <a:spAutoFit/>
          </a:bodyPr>
          <a:lstStyle/>
          <a:p>
            <a:pPr algn="ctr"/>
            <a:r>
              <a:rPr lang="en-US" altLang="ja-JP" sz="600" dirty="0">
                <a:solidFill>
                  <a:srgbClr val="000000"/>
                </a:solidFill>
                <a:latin typeface="HG丸ｺﾞｼｯｸM-PRO" pitchFamily="50" charset="-128"/>
                <a:ea typeface="HG丸ｺﾞｼｯｸM-PRO" pitchFamily="50" charset="-128"/>
              </a:rPr>
              <a:t>2m</a:t>
            </a:r>
            <a:r>
              <a:rPr lang="ja-JP" altLang="en-US" sz="600" dirty="0">
                <a:solidFill>
                  <a:srgbClr val="000000"/>
                </a:solidFill>
                <a:latin typeface="HG丸ｺﾞｼｯｸM-PRO" pitchFamily="50" charset="-128"/>
                <a:ea typeface="HG丸ｺﾞｼｯｸM-PRO" pitchFamily="50" charset="-128"/>
              </a:rPr>
              <a:t>以上</a:t>
            </a:r>
          </a:p>
        </p:txBody>
      </p:sp>
      <p:sp>
        <p:nvSpPr>
          <p:cNvPr id="665" name="フリーフォーム 664"/>
          <p:cNvSpPr/>
          <p:nvPr/>
        </p:nvSpPr>
        <p:spPr bwMode="auto">
          <a:xfrm flipV="1">
            <a:off x="3742259" y="5735629"/>
            <a:ext cx="47767" cy="30518"/>
          </a:xfrm>
          <a:custGeom>
            <a:avLst/>
            <a:gdLst>
              <a:gd name="connsiteX0" fmla="*/ 0 w 1228725"/>
              <a:gd name="connsiteY0" fmla="*/ 0 h 0"/>
              <a:gd name="connsiteX1" fmla="*/ 1228725 w 1228725"/>
              <a:gd name="connsiteY1" fmla="*/ 0 h 0"/>
            </a:gdLst>
            <a:ahLst/>
            <a:cxnLst>
              <a:cxn ang="0">
                <a:pos x="connsiteX0" y="connsiteY0"/>
              </a:cxn>
              <a:cxn ang="0">
                <a:pos x="connsiteX1" y="connsiteY1"/>
              </a:cxn>
            </a:cxnLst>
            <a:rect l="l" t="t" r="r" b="b"/>
            <a:pathLst>
              <a:path w="1228725">
                <a:moveTo>
                  <a:pt x="0" y="0"/>
                </a:moveTo>
                <a:lnTo>
                  <a:pt x="1228725" y="0"/>
                </a:lnTo>
              </a:path>
            </a:pathLst>
          </a:custGeom>
          <a:noFill/>
          <a:ln w="9525">
            <a:solidFill>
              <a:schemeClr val="tx1"/>
            </a:solidFill>
            <a:headEnd type="oval" w="sm" len="sm"/>
            <a:tailEnd type="oval" w="sm" len="sm"/>
          </a:ln>
        </p:spPr>
        <p:style>
          <a:lnRef idx="2">
            <a:schemeClr val="accent1">
              <a:shade val="50000"/>
            </a:schemeClr>
          </a:lnRef>
          <a:fillRef idx="1">
            <a:schemeClr val="accent1"/>
          </a:fillRef>
          <a:effectRef idx="0">
            <a:schemeClr val="accent1"/>
          </a:effectRef>
          <a:fontRef idx="minor">
            <a:schemeClr val="lt1"/>
          </a:fontRef>
        </p:style>
        <p:txBody>
          <a:bodyPr lIns="65306" tIns="32653" rIns="65306" bIns="32653" anchor="ctr"/>
          <a:lstStyle/>
          <a:p>
            <a:pPr algn="ctr">
              <a:defRPr/>
            </a:pPr>
            <a:endParaRPr lang="ja-JP" altLang="en-US" sz="2300" dirty="0">
              <a:solidFill>
                <a:prstClr val="white"/>
              </a:solidFill>
            </a:endParaRPr>
          </a:p>
        </p:txBody>
      </p:sp>
      <p:sp>
        <p:nvSpPr>
          <p:cNvPr id="666" name="テキスト ボックス 27"/>
          <p:cNvSpPr txBox="1">
            <a:spLocks noChangeArrowheads="1"/>
          </p:cNvSpPr>
          <p:nvPr/>
        </p:nvSpPr>
        <p:spPr bwMode="auto">
          <a:xfrm>
            <a:off x="3730955" y="5680795"/>
            <a:ext cx="460605" cy="158277"/>
          </a:xfrm>
          <a:prstGeom prst="rect">
            <a:avLst/>
          </a:prstGeom>
          <a:noFill/>
          <a:ln w="9525">
            <a:noFill/>
            <a:miter lim="800000"/>
            <a:headEnd/>
            <a:tailEnd/>
          </a:ln>
        </p:spPr>
        <p:txBody>
          <a:bodyPr lIns="65306" tIns="32653" rIns="65306" bIns="32653">
            <a:spAutoFit/>
          </a:bodyPr>
          <a:lstStyle/>
          <a:p>
            <a:pPr algn="ctr"/>
            <a:r>
              <a:rPr lang="en-US" altLang="ja-JP" sz="600" dirty="0">
                <a:solidFill>
                  <a:srgbClr val="000000"/>
                </a:solidFill>
                <a:latin typeface="HG丸ｺﾞｼｯｸM-PRO" pitchFamily="50" charset="-128"/>
                <a:ea typeface="HG丸ｺﾞｼｯｸM-PRO" pitchFamily="50" charset="-128"/>
              </a:rPr>
              <a:t>2m</a:t>
            </a:r>
            <a:r>
              <a:rPr lang="ja-JP" altLang="en-US" sz="600" dirty="0">
                <a:solidFill>
                  <a:srgbClr val="000000"/>
                </a:solidFill>
                <a:latin typeface="HG丸ｺﾞｼｯｸM-PRO" pitchFamily="50" charset="-128"/>
                <a:ea typeface="HG丸ｺﾞｼｯｸM-PRO" pitchFamily="50" charset="-128"/>
              </a:rPr>
              <a:t>以上</a:t>
            </a:r>
          </a:p>
        </p:txBody>
      </p:sp>
      <p:grpSp>
        <p:nvGrpSpPr>
          <p:cNvPr id="14" name="グループ化 272"/>
          <p:cNvGrpSpPr>
            <a:grpSpLocks noChangeAspect="1"/>
          </p:cNvGrpSpPr>
          <p:nvPr/>
        </p:nvGrpSpPr>
        <p:grpSpPr bwMode="auto">
          <a:xfrm>
            <a:off x="3832592" y="6253351"/>
            <a:ext cx="13940" cy="38082"/>
            <a:chOff x="9491663" y="3466966"/>
            <a:chExt cx="1009650" cy="2755900"/>
          </a:xfrm>
        </p:grpSpPr>
        <p:sp>
          <p:nvSpPr>
            <p:cNvPr id="668" name="Freeform 79"/>
            <p:cNvSpPr>
              <a:spLocks/>
            </p:cNvSpPr>
            <p:nvPr/>
          </p:nvSpPr>
          <p:spPr bwMode="auto">
            <a:xfrm>
              <a:off x="10221913" y="4962391"/>
              <a:ext cx="146050" cy="244475"/>
            </a:xfrm>
            <a:custGeom>
              <a:avLst/>
              <a:gdLst>
                <a:gd name="T0" fmla="*/ 2147483647 w 92"/>
                <a:gd name="T1" fmla="*/ 2147483647 h 154"/>
                <a:gd name="T2" fmla="*/ 2147483647 w 92"/>
                <a:gd name="T3" fmla="*/ 2147483647 h 154"/>
                <a:gd name="T4" fmla="*/ 2147483647 w 92"/>
                <a:gd name="T5" fmla="*/ 2147483647 h 154"/>
                <a:gd name="T6" fmla="*/ 2147483647 w 92"/>
                <a:gd name="T7" fmla="*/ 2147483647 h 154"/>
                <a:gd name="T8" fmla="*/ 2147483647 w 92"/>
                <a:gd name="T9" fmla="*/ 2147483647 h 154"/>
                <a:gd name="T10" fmla="*/ 2147483647 w 92"/>
                <a:gd name="T11" fmla="*/ 2147483647 h 154"/>
                <a:gd name="T12" fmla="*/ 2147483647 w 92"/>
                <a:gd name="T13" fmla="*/ 2147483647 h 154"/>
                <a:gd name="T14" fmla="*/ 2147483647 w 92"/>
                <a:gd name="T15" fmla="*/ 2147483647 h 154"/>
                <a:gd name="T16" fmla="*/ 2147483647 w 92"/>
                <a:gd name="T17" fmla="*/ 0 h 154"/>
                <a:gd name="T18" fmla="*/ 2147483647 w 92"/>
                <a:gd name="T19" fmla="*/ 2147483647 h 154"/>
                <a:gd name="T20" fmla="*/ 2147483647 w 92"/>
                <a:gd name="T21" fmla="*/ 2147483647 h 154"/>
                <a:gd name="T22" fmla="*/ 2147483647 w 92"/>
                <a:gd name="T23" fmla="*/ 2147483647 h 154"/>
                <a:gd name="T24" fmla="*/ 2147483647 w 92"/>
                <a:gd name="T25" fmla="*/ 2147483647 h 154"/>
                <a:gd name="T26" fmla="*/ 0 w 92"/>
                <a:gd name="T27" fmla="*/ 2147483647 h 154"/>
                <a:gd name="T28" fmla="*/ 2147483647 w 92"/>
                <a:gd name="T29" fmla="*/ 2147483647 h 154"/>
                <a:gd name="T30" fmla="*/ 2147483647 w 92"/>
                <a:gd name="T31" fmla="*/ 2147483647 h 154"/>
                <a:gd name="T32" fmla="*/ 2147483647 w 92"/>
                <a:gd name="T33" fmla="*/ 2147483647 h 154"/>
                <a:gd name="T34" fmla="*/ 2147483647 w 92"/>
                <a:gd name="T35" fmla="*/ 2147483647 h 154"/>
                <a:gd name="T36" fmla="*/ 2147483647 w 92"/>
                <a:gd name="T37" fmla="*/ 2147483647 h 154"/>
                <a:gd name="T38" fmla="*/ 2147483647 w 92"/>
                <a:gd name="T39" fmla="*/ 2147483647 h 154"/>
                <a:gd name="T40" fmla="*/ 2147483647 w 92"/>
                <a:gd name="T41" fmla="*/ 2147483647 h 154"/>
                <a:gd name="T42" fmla="*/ 2147483647 w 92"/>
                <a:gd name="T43" fmla="*/ 2147483647 h 15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92"/>
                <a:gd name="T67" fmla="*/ 0 h 154"/>
                <a:gd name="T68" fmla="*/ 92 w 92"/>
                <a:gd name="T69" fmla="*/ 154 h 15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92" h="154">
                  <a:moveTo>
                    <a:pt x="72" y="130"/>
                  </a:moveTo>
                  <a:lnTo>
                    <a:pt x="72" y="104"/>
                  </a:lnTo>
                  <a:lnTo>
                    <a:pt x="86" y="104"/>
                  </a:lnTo>
                  <a:lnTo>
                    <a:pt x="86" y="86"/>
                  </a:lnTo>
                  <a:lnTo>
                    <a:pt x="72" y="60"/>
                  </a:lnTo>
                  <a:lnTo>
                    <a:pt x="72" y="44"/>
                  </a:lnTo>
                  <a:lnTo>
                    <a:pt x="66" y="18"/>
                  </a:lnTo>
                  <a:lnTo>
                    <a:pt x="52" y="18"/>
                  </a:lnTo>
                  <a:lnTo>
                    <a:pt x="40" y="0"/>
                  </a:lnTo>
                  <a:lnTo>
                    <a:pt x="46" y="18"/>
                  </a:lnTo>
                  <a:lnTo>
                    <a:pt x="52" y="60"/>
                  </a:lnTo>
                  <a:lnTo>
                    <a:pt x="40" y="52"/>
                  </a:lnTo>
                  <a:lnTo>
                    <a:pt x="20" y="36"/>
                  </a:lnTo>
                  <a:lnTo>
                    <a:pt x="0" y="36"/>
                  </a:lnTo>
                  <a:lnTo>
                    <a:pt x="14" y="52"/>
                  </a:lnTo>
                  <a:lnTo>
                    <a:pt x="26" y="70"/>
                  </a:lnTo>
                  <a:lnTo>
                    <a:pt x="52" y="104"/>
                  </a:lnTo>
                  <a:lnTo>
                    <a:pt x="66" y="138"/>
                  </a:lnTo>
                  <a:lnTo>
                    <a:pt x="80" y="138"/>
                  </a:lnTo>
                  <a:lnTo>
                    <a:pt x="92" y="154"/>
                  </a:lnTo>
                  <a:lnTo>
                    <a:pt x="92" y="146"/>
                  </a:lnTo>
                  <a:lnTo>
                    <a:pt x="72" y="130"/>
                  </a:lnTo>
                  <a:close/>
                </a:path>
              </a:pathLst>
            </a:custGeom>
            <a:solidFill>
              <a:srgbClr val="A1C6E7"/>
            </a:solidFill>
            <a:ln w="9525">
              <a:noFill/>
              <a:round/>
              <a:headEnd/>
              <a:tailEnd/>
            </a:ln>
          </p:spPr>
          <p:txBody>
            <a:bodyPr/>
            <a:lstStyle/>
            <a:p>
              <a:endParaRPr lang="ja-JP" altLang="en-US" sz="2300" dirty="0"/>
            </a:p>
          </p:txBody>
        </p:sp>
        <p:sp>
          <p:nvSpPr>
            <p:cNvPr id="669" name="Freeform 84"/>
            <p:cNvSpPr>
              <a:spLocks/>
            </p:cNvSpPr>
            <p:nvPr/>
          </p:nvSpPr>
          <p:spPr bwMode="auto">
            <a:xfrm>
              <a:off x="10482263" y="5140191"/>
              <a:ext cx="19050" cy="41275"/>
            </a:xfrm>
            <a:custGeom>
              <a:avLst/>
              <a:gdLst>
                <a:gd name="T0" fmla="*/ 2147483647 w 12"/>
                <a:gd name="T1" fmla="*/ 2147483647 h 26"/>
                <a:gd name="T2" fmla="*/ 2147483647 w 12"/>
                <a:gd name="T3" fmla="*/ 2147483647 h 26"/>
                <a:gd name="T4" fmla="*/ 2147483647 w 12"/>
                <a:gd name="T5" fmla="*/ 0 h 26"/>
                <a:gd name="T6" fmla="*/ 0 w 12"/>
                <a:gd name="T7" fmla="*/ 2147483647 h 26"/>
                <a:gd name="T8" fmla="*/ 2147483647 w 12"/>
                <a:gd name="T9" fmla="*/ 2147483647 h 26"/>
                <a:gd name="T10" fmla="*/ 0 60000 65536"/>
                <a:gd name="T11" fmla="*/ 0 60000 65536"/>
                <a:gd name="T12" fmla="*/ 0 60000 65536"/>
                <a:gd name="T13" fmla="*/ 0 60000 65536"/>
                <a:gd name="T14" fmla="*/ 0 60000 65536"/>
                <a:gd name="T15" fmla="*/ 0 w 12"/>
                <a:gd name="T16" fmla="*/ 0 h 26"/>
                <a:gd name="T17" fmla="*/ 12 w 12"/>
                <a:gd name="T18" fmla="*/ 26 h 26"/>
              </a:gdLst>
              <a:ahLst/>
              <a:cxnLst>
                <a:cxn ang="T10">
                  <a:pos x="T0" y="T1"/>
                </a:cxn>
                <a:cxn ang="T11">
                  <a:pos x="T2" y="T3"/>
                </a:cxn>
                <a:cxn ang="T12">
                  <a:pos x="T4" y="T5"/>
                </a:cxn>
                <a:cxn ang="T13">
                  <a:pos x="T6" y="T7"/>
                </a:cxn>
                <a:cxn ang="T14">
                  <a:pos x="T8" y="T9"/>
                </a:cxn>
              </a:cxnLst>
              <a:rect l="T15" t="T16" r="T17" b="T18"/>
              <a:pathLst>
                <a:path w="12" h="26">
                  <a:moveTo>
                    <a:pt x="6" y="26"/>
                  </a:moveTo>
                  <a:lnTo>
                    <a:pt x="6" y="18"/>
                  </a:lnTo>
                  <a:lnTo>
                    <a:pt x="12" y="0"/>
                  </a:lnTo>
                  <a:lnTo>
                    <a:pt x="0" y="18"/>
                  </a:lnTo>
                  <a:lnTo>
                    <a:pt x="6" y="26"/>
                  </a:lnTo>
                  <a:close/>
                </a:path>
              </a:pathLst>
            </a:custGeom>
            <a:solidFill>
              <a:srgbClr val="A1C6E7"/>
            </a:solidFill>
            <a:ln w="9525">
              <a:noFill/>
              <a:round/>
              <a:headEnd/>
              <a:tailEnd/>
            </a:ln>
          </p:spPr>
          <p:txBody>
            <a:bodyPr/>
            <a:lstStyle/>
            <a:p>
              <a:endParaRPr lang="ja-JP" altLang="en-US" sz="2300" dirty="0"/>
            </a:p>
          </p:txBody>
        </p:sp>
        <p:sp>
          <p:nvSpPr>
            <p:cNvPr id="670" name="Freeform 96"/>
            <p:cNvSpPr>
              <a:spLocks/>
            </p:cNvSpPr>
            <p:nvPr/>
          </p:nvSpPr>
          <p:spPr bwMode="auto">
            <a:xfrm>
              <a:off x="9602788" y="5330691"/>
              <a:ext cx="9525" cy="3175"/>
            </a:xfrm>
            <a:custGeom>
              <a:avLst/>
              <a:gdLst>
                <a:gd name="T0" fmla="*/ 0 w 6"/>
                <a:gd name="T1" fmla="*/ 0 h 2"/>
                <a:gd name="T2" fmla="*/ 0 w 6"/>
                <a:gd name="T3" fmla="*/ 2147483647 h 2"/>
                <a:gd name="T4" fmla="*/ 2147483647 w 6"/>
                <a:gd name="T5" fmla="*/ 0 h 2"/>
                <a:gd name="T6" fmla="*/ 0 w 6"/>
                <a:gd name="T7" fmla="*/ 0 h 2"/>
                <a:gd name="T8" fmla="*/ 0 60000 65536"/>
                <a:gd name="T9" fmla="*/ 0 60000 65536"/>
                <a:gd name="T10" fmla="*/ 0 60000 65536"/>
                <a:gd name="T11" fmla="*/ 0 60000 65536"/>
                <a:gd name="T12" fmla="*/ 0 w 6"/>
                <a:gd name="T13" fmla="*/ 0 h 2"/>
                <a:gd name="T14" fmla="*/ 6 w 6"/>
                <a:gd name="T15" fmla="*/ 2 h 2"/>
              </a:gdLst>
              <a:ahLst/>
              <a:cxnLst>
                <a:cxn ang="T8">
                  <a:pos x="T0" y="T1"/>
                </a:cxn>
                <a:cxn ang="T9">
                  <a:pos x="T2" y="T3"/>
                </a:cxn>
                <a:cxn ang="T10">
                  <a:pos x="T4" y="T5"/>
                </a:cxn>
                <a:cxn ang="T11">
                  <a:pos x="T6" y="T7"/>
                </a:cxn>
              </a:cxnLst>
              <a:rect l="T12" t="T13" r="T14" b="T15"/>
              <a:pathLst>
                <a:path w="6" h="2">
                  <a:moveTo>
                    <a:pt x="0" y="0"/>
                  </a:moveTo>
                  <a:lnTo>
                    <a:pt x="0" y="2"/>
                  </a:lnTo>
                  <a:lnTo>
                    <a:pt x="6" y="0"/>
                  </a:lnTo>
                  <a:lnTo>
                    <a:pt x="0" y="0"/>
                  </a:lnTo>
                  <a:close/>
                </a:path>
              </a:pathLst>
            </a:custGeom>
            <a:solidFill>
              <a:srgbClr val="A1C6E7"/>
            </a:solidFill>
            <a:ln w="9525">
              <a:noFill/>
              <a:round/>
              <a:headEnd/>
              <a:tailEnd/>
            </a:ln>
          </p:spPr>
          <p:txBody>
            <a:bodyPr/>
            <a:lstStyle/>
            <a:p>
              <a:endParaRPr lang="ja-JP" altLang="en-US" sz="2300" dirty="0"/>
            </a:p>
          </p:txBody>
        </p:sp>
        <p:sp>
          <p:nvSpPr>
            <p:cNvPr id="671" name="Line 105"/>
            <p:cNvSpPr>
              <a:spLocks noChangeShapeType="1"/>
            </p:cNvSpPr>
            <p:nvPr/>
          </p:nvSpPr>
          <p:spPr bwMode="auto">
            <a:xfrm>
              <a:off x="10161588" y="3841616"/>
              <a:ext cx="0" cy="0"/>
            </a:xfrm>
            <a:prstGeom prst="line">
              <a:avLst/>
            </a:prstGeom>
            <a:noFill/>
            <a:ln w="9525">
              <a:noFill/>
              <a:round/>
              <a:headEnd/>
              <a:tailEnd/>
            </a:ln>
          </p:spPr>
          <p:txBody>
            <a:bodyPr/>
            <a:lstStyle/>
            <a:p>
              <a:endParaRPr lang="ja-JP" altLang="en-US" sz="2300" dirty="0"/>
            </a:p>
          </p:txBody>
        </p:sp>
        <p:sp>
          <p:nvSpPr>
            <p:cNvPr id="672" name="Line 106"/>
            <p:cNvSpPr>
              <a:spLocks noChangeShapeType="1"/>
            </p:cNvSpPr>
            <p:nvPr/>
          </p:nvSpPr>
          <p:spPr bwMode="auto">
            <a:xfrm>
              <a:off x="10161588" y="3841616"/>
              <a:ext cx="0" cy="0"/>
            </a:xfrm>
            <a:prstGeom prst="line">
              <a:avLst/>
            </a:prstGeom>
            <a:noFill/>
            <a:ln w="9525">
              <a:noFill/>
              <a:round/>
              <a:headEnd/>
              <a:tailEnd/>
            </a:ln>
          </p:spPr>
          <p:txBody>
            <a:bodyPr/>
            <a:lstStyle/>
            <a:p>
              <a:endParaRPr lang="ja-JP" altLang="en-US" sz="2300" dirty="0"/>
            </a:p>
          </p:txBody>
        </p:sp>
        <p:sp>
          <p:nvSpPr>
            <p:cNvPr id="673" name="Freeform 122"/>
            <p:cNvSpPr>
              <a:spLocks/>
            </p:cNvSpPr>
            <p:nvPr/>
          </p:nvSpPr>
          <p:spPr bwMode="auto">
            <a:xfrm>
              <a:off x="9491663" y="3816216"/>
              <a:ext cx="996950" cy="2406650"/>
            </a:xfrm>
            <a:custGeom>
              <a:avLst/>
              <a:gdLst>
                <a:gd name="T0" fmla="*/ 2147483647 w 628"/>
                <a:gd name="T1" fmla="*/ 2147483647 h 1516"/>
                <a:gd name="T2" fmla="*/ 2147483647 w 628"/>
                <a:gd name="T3" fmla="*/ 2147483647 h 1516"/>
                <a:gd name="T4" fmla="*/ 2147483647 w 628"/>
                <a:gd name="T5" fmla="*/ 2147483647 h 1516"/>
                <a:gd name="T6" fmla="*/ 2147483647 w 628"/>
                <a:gd name="T7" fmla="*/ 2147483647 h 1516"/>
                <a:gd name="T8" fmla="*/ 2147483647 w 628"/>
                <a:gd name="T9" fmla="*/ 2147483647 h 1516"/>
                <a:gd name="T10" fmla="*/ 2147483647 w 628"/>
                <a:gd name="T11" fmla="*/ 2147483647 h 1516"/>
                <a:gd name="T12" fmla="*/ 2147483647 w 628"/>
                <a:gd name="T13" fmla="*/ 2147483647 h 1516"/>
                <a:gd name="T14" fmla="*/ 2147483647 w 628"/>
                <a:gd name="T15" fmla="*/ 2147483647 h 1516"/>
                <a:gd name="T16" fmla="*/ 2147483647 w 628"/>
                <a:gd name="T17" fmla="*/ 2147483647 h 1516"/>
                <a:gd name="T18" fmla="*/ 2147483647 w 628"/>
                <a:gd name="T19" fmla="*/ 2147483647 h 1516"/>
                <a:gd name="T20" fmla="*/ 2147483647 w 628"/>
                <a:gd name="T21" fmla="*/ 2147483647 h 1516"/>
                <a:gd name="T22" fmla="*/ 2147483647 w 628"/>
                <a:gd name="T23" fmla="*/ 2147483647 h 1516"/>
                <a:gd name="T24" fmla="*/ 2147483647 w 628"/>
                <a:gd name="T25" fmla="*/ 2147483647 h 1516"/>
                <a:gd name="T26" fmla="*/ 2147483647 w 628"/>
                <a:gd name="T27" fmla="*/ 2147483647 h 1516"/>
                <a:gd name="T28" fmla="*/ 2147483647 w 628"/>
                <a:gd name="T29" fmla="*/ 2147483647 h 1516"/>
                <a:gd name="T30" fmla="*/ 2147483647 w 628"/>
                <a:gd name="T31" fmla="*/ 2147483647 h 1516"/>
                <a:gd name="T32" fmla="*/ 2147483647 w 628"/>
                <a:gd name="T33" fmla="*/ 2147483647 h 1516"/>
                <a:gd name="T34" fmla="*/ 2147483647 w 628"/>
                <a:gd name="T35" fmla="*/ 2147483647 h 1516"/>
                <a:gd name="T36" fmla="*/ 2147483647 w 628"/>
                <a:gd name="T37" fmla="*/ 2147483647 h 1516"/>
                <a:gd name="T38" fmla="*/ 2147483647 w 628"/>
                <a:gd name="T39" fmla="*/ 2147483647 h 1516"/>
                <a:gd name="T40" fmla="*/ 2147483647 w 628"/>
                <a:gd name="T41" fmla="*/ 2147483647 h 1516"/>
                <a:gd name="T42" fmla="*/ 2147483647 w 628"/>
                <a:gd name="T43" fmla="*/ 2147483647 h 1516"/>
                <a:gd name="T44" fmla="*/ 2147483647 w 628"/>
                <a:gd name="T45" fmla="*/ 2147483647 h 1516"/>
                <a:gd name="T46" fmla="*/ 2147483647 w 628"/>
                <a:gd name="T47" fmla="*/ 2147483647 h 1516"/>
                <a:gd name="T48" fmla="*/ 2147483647 w 628"/>
                <a:gd name="T49" fmla="*/ 2147483647 h 1516"/>
                <a:gd name="T50" fmla="*/ 2147483647 w 628"/>
                <a:gd name="T51" fmla="*/ 2147483647 h 1516"/>
                <a:gd name="T52" fmla="*/ 2147483647 w 628"/>
                <a:gd name="T53" fmla="*/ 2147483647 h 1516"/>
                <a:gd name="T54" fmla="*/ 2147483647 w 628"/>
                <a:gd name="T55" fmla="*/ 2147483647 h 1516"/>
                <a:gd name="T56" fmla="*/ 2147483647 w 628"/>
                <a:gd name="T57" fmla="*/ 2147483647 h 1516"/>
                <a:gd name="T58" fmla="*/ 2147483647 w 628"/>
                <a:gd name="T59" fmla="*/ 2147483647 h 1516"/>
                <a:gd name="T60" fmla="*/ 2147483647 w 628"/>
                <a:gd name="T61" fmla="*/ 2147483647 h 1516"/>
                <a:gd name="T62" fmla="*/ 2147483647 w 628"/>
                <a:gd name="T63" fmla="*/ 2147483647 h 1516"/>
                <a:gd name="T64" fmla="*/ 2147483647 w 628"/>
                <a:gd name="T65" fmla="*/ 2147483647 h 1516"/>
                <a:gd name="T66" fmla="*/ 2147483647 w 628"/>
                <a:gd name="T67" fmla="*/ 2147483647 h 1516"/>
                <a:gd name="T68" fmla="*/ 2147483647 w 628"/>
                <a:gd name="T69" fmla="*/ 2147483647 h 1516"/>
                <a:gd name="T70" fmla="*/ 2147483647 w 628"/>
                <a:gd name="T71" fmla="*/ 2147483647 h 1516"/>
                <a:gd name="T72" fmla="*/ 2147483647 w 628"/>
                <a:gd name="T73" fmla="*/ 2147483647 h 1516"/>
                <a:gd name="T74" fmla="*/ 2147483647 w 628"/>
                <a:gd name="T75" fmla="*/ 2147483647 h 1516"/>
                <a:gd name="T76" fmla="*/ 2147483647 w 628"/>
                <a:gd name="T77" fmla="*/ 2147483647 h 1516"/>
                <a:gd name="T78" fmla="*/ 2147483647 w 628"/>
                <a:gd name="T79" fmla="*/ 2147483647 h 1516"/>
                <a:gd name="T80" fmla="*/ 2147483647 w 628"/>
                <a:gd name="T81" fmla="*/ 2147483647 h 1516"/>
                <a:gd name="T82" fmla="*/ 2147483647 w 628"/>
                <a:gd name="T83" fmla="*/ 2147483647 h 1516"/>
                <a:gd name="T84" fmla="*/ 2147483647 w 628"/>
                <a:gd name="T85" fmla="*/ 2147483647 h 1516"/>
                <a:gd name="T86" fmla="*/ 2147483647 w 628"/>
                <a:gd name="T87" fmla="*/ 2147483647 h 1516"/>
                <a:gd name="T88" fmla="*/ 2147483647 w 628"/>
                <a:gd name="T89" fmla="*/ 2147483647 h 1516"/>
                <a:gd name="T90" fmla="*/ 2147483647 w 628"/>
                <a:gd name="T91" fmla="*/ 2147483647 h 1516"/>
                <a:gd name="T92" fmla="*/ 2147483647 w 628"/>
                <a:gd name="T93" fmla="*/ 2147483647 h 1516"/>
                <a:gd name="T94" fmla="*/ 2147483647 w 628"/>
                <a:gd name="T95" fmla="*/ 2147483647 h 1516"/>
                <a:gd name="T96" fmla="*/ 2147483647 w 628"/>
                <a:gd name="T97" fmla="*/ 2147483647 h 1516"/>
                <a:gd name="T98" fmla="*/ 2147483647 w 628"/>
                <a:gd name="T99" fmla="*/ 2147483647 h 1516"/>
                <a:gd name="T100" fmla="*/ 2147483647 w 628"/>
                <a:gd name="T101" fmla="*/ 2147483647 h 1516"/>
                <a:gd name="T102" fmla="*/ 2147483647 w 628"/>
                <a:gd name="T103" fmla="*/ 2147483647 h 1516"/>
                <a:gd name="T104" fmla="*/ 2147483647 w 628"/>
                <a:gd name="T105" fmla="*/ 2147483647 h 1516"/>
                <a:gd name="T106" fmla="*/ 2147483647 w 628"/>
                <a:gd name="T107" fmla="*/ 2147483647 h 1516"/>
                <a:gd name="T108" fmla="*/ 2147483647 w 628"/>
                <a:gd name="T109" fmla="*/ 2147483647 h 1516"/>
                <a:gd name="T110" fmla="*/ 2147483647 w 628"/>
                <a:gd name="T111" fmla="*/ 2147483647 h 1516"/>
                <a:gd name="T112" fmla="*/ 2147483647 w 628"/>
                <a:gd name="T113" fmla="*/ 2147483647 h 1516"/>
                <a:gd name="T114" fmla="*/ 2147483647 w 628"/>
                <a:gd name="T115" fmla="*/ 2147483647 h 1516"/>
                <a:gd name="T116" fmla="*/ 2147483647 w 628"/>
                <a:gd name="T117" fmla="*/ 2147483647 h 1516"/>
                <a:gd name="T118" fmla="*/ 2147483647 w 628"/>
                <a:gd name="T119" fmla="*/ 2147483647 h 1516"/>
                <a:gd name="T120" fmla="*/ 2147483647 w 628"/>
                <a:gd name="T121" fmla="*/ 2147483647 h 1516"/>
                <a:gd name="T122" fmla="*/ 2147483647 w 628"/>
                <a:gd name="T123" fmla="*/ 2147483647 h 1516"/>
                <a:gd name="T124" fmla="*/ 2147483647 w 628"/>
                <a:gd name="T125" fmla="*/ 2147483647 h 151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628"/>
                <a:gd name="T190" fmla="*/ 0 h 1516"/>
                <a:gd name="T191" fmla="*/ 628 w 628"/>
                <a:gd name="T192" fmla="*/ 1516 h 151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628" h="1516">
                  <a:moveTo>
                    <a:pt x="264" y="22"/>
                  </a:moveTo>
                  <a:lnTo>
                    <a:pt x="264" y="22"/>
                  </a:lnTo>
                  <a:lnTo>
                    <a:pt x="244" y="28"/>
                  </a:lnTo>
                  <a:lnTo>
                    <a:pt x="234" y="32"/>
                  </a:lnTo>
                  <a:lnTo>
                    <a:pt x="226" y="36"/>
                  </a:lnTo>
                  <a:lnTo>
                    <a:pt x="214" y="44"/>
                  </a:lnTo>
                  <a:lnTo>
                    <a:pt x="194" y="52"/>
                  </a:lnTo>
                  <a:lnTo>
                    <a:pt x="146" y="72"/>
                  </a:lnTo>
                  <a:lnTo>
                    <a:pt x="98" y="92"/>
                  </a:lnTo>
                  <a:lnTo>
                    <a:pt x="78" y="102"/>
                  </a:lnTo>
                  <a:lnTo>
                    <a:pt x="66" y="110"/>
                  </a:lnTo>
                  <a:lnTo>
                    <a:pt x="60" y="116"/>
                  </a:lnTo>
                  <a:lnTo>
                    <a:pt x="56" y="124"/>
                  </a:lnTo>
                  <a:lnTo>
                    <a:pt x="52" y="134"/>
                  </a:lnTo>
                  <a:lnTo>
                    <a:pt x="50" y="144"/>
                  </a:lnTo>
                  <a:lnTo>
                    <a:pt x="48" y="168"/>
                  </a:lnTo>
                  <a:lnTo>
                    <a:pt x="44" y="194"/>
                  </a:lnTo>
                  <a:lnTo>
                    <a:pt x="32" y="330"/>
                  </a:lnTo>
                  <a:lnTo>
                    <a:pt x="24" y="394"/>
                  </a:lnTo>
                  <a:lnTo>
                    <a:pt x="18" y="446"/>
                  </a:lnTo>
                  <a:lnTo>
                    <a:pt x="14" y="502"/>
                  </a:lnTo>
                  <a:lnTo>
                    <a:pt x="6" y="620"/>
                  </a:lnTo>
                  <a:lnTo>
                    <a:pt x="0" y="690"/>
                  </a:lnTo>
                  <a:lnTo>
                    <a:pt x="2" y="694"/>
                  </a:lnTo>
                  <a:lnTo>
                    <a:pt x="2" y="698"/>
                  </a:lnTo>
                  <a:lnTo>
                    <a:pt x="8" y="704"/>
                  </a:lnTo>
                  <a:lnTo>
                    <a:pt x="14" y="708"/>
                  </a:lnTo>
                  <a:lnTo>
                    <a:pt x="16" y="710"/>
                  </a:lnTo>
                  <a:lnTo>
                    <a:pt x="14" y="732"/>
                  </a:lnTo>
                  <a:lnTo>
                    <a:pt x="12" y="762"/>
                  </a:lnTo>
                  <a:lnTo>
                    <a:pt x="14" y="792"/>
                  </a:lnTo>
                  <a:lnTo>
                    <a:pt x="16" y="806"/>
                  </a:lnTo>
                  <a:lnTo>
                    <a:pt x="18" y="812"/>
                  </a:lnTo>
                  <a:lnTo>
                    <a:pt x="20" y="816"/>
                  </a:lnTo>
                  <a:lnTo>
                    <a:pt x="26" y="822"/>
                  </a:lnTo>
                  <a:lnTo>
                    <a:pt x="28" y="826"/>
                  </a:lnTo>
                  <a:lnTo>
                    <a:pt x="30" y="824"/>
                  </a:lnTo>
                  <a:lnTo>
                    <a:pt x="32" y="822"/>
                  </a:lnTo>
                  <a:lnTo>
                    <a:pt x="30" y="802"/>
                  </a:lnTo>
                  <a:lnTo>
                    <a:pt x="34" y="810"/>
                  </a:lnTo>
                  <a:lnTo>
                    <a:pt x="46" y="820"/>
                  </a:lnTo>
                  <a:lnTo>
                    <a:pt x="58" y="832"/>
                  </a:lnTo>
                  <a:lnTo>
                    <a:pt x="66" y="838"/>
                  </a:lnTo>
                  <a:lnTo>
                    <a:pt x="72" y="838"/>
                  </a:lnTo>
                  <a:lnTo>
                    <a:pt x="74" y="834"/>
                  </a:lnTo>
                  <a:lnTo>
                    <a:pt x="74" y="830"/>
                  </a:lnTo>
                  <a:lnTo>
                    <a:pt x="80" y="830"/>
                  </a:lnTo>
                  <a:lnTo>
                    <a:pt x="86" y="830"/>
                  </a:lnTo>
                  <a:lnTo>
                    <a:pt x="88" y="828"/>
                  </a:lnTo>
                  <a:lnTo>
                    <a:pt x="90" y="826"/>
                  </a:lnTo>
                  <a:lnTo>
                    <a:pt x="88" y="822"/>
                  </a:lnTo>
                  <a:lnTo>
                    <a:pt x="78" y="812"/>
                  </a:lnTo>
                  <a:lnTo>
                    <a:pt x="70" y="804"/>
                  </a:lnTo>
                  <a:lnTo>
                    <a:pt x="62" y="794"/>
                  </a:lnTo>
                  <a:lnTo>
                    <a:pt x="56" y="784"/>
                  </a:lnTo>
                  <a:lnTo>
                    <a:pt x="54" y="774"/>
                  </a:lnTo>
                  <a:lnTo>
                    <a:pt x="54" y="766"/>
                  </a:lnTo>
                  <a:lnTo>
                    <a:pt x="56" y="760"/>
                  </a:lnTo>
                  <a:lnTo>
                    <a:pt x="58" y="758"/>
                  </a:lnTo>
                  <a:lnTo>
                    <a:pt x="62" y="758"/>
                  </a:lnTo>
                  <a:lnTo>
                    <a:pt x="66" y="760"/>
                  </a:lnTo>
                  <a:lnTo>
                    <a:pt x="68" y="768"/>
                  </a:lnTo>
                  <a:lnTo>
                    <a:pt x="70" y="786"/>
                  </a:lnTo>
                  <a:lnTo>
                    <a:pt x="70" y="790"/>
                  </a:lnTo>
                  <a:lnTo>
                    <a:pt x="72" y="794"/>
                  </a:lnTo>
                  <a:lnTo>
                    <a:pt x="78" y="798"/>
                  </a:lnTo>
                  <a:lnTo>
                    <a:pt x="84" y="798"/>
                  </a:lnTo>
                  <a:lnTo>
                    <a:pt x="88" y="798"/>
                  </a:lnTo>
                  <a:lnTo>
                    <a:pt x="86" y="744"/>
                  </a:lnTo>
                  <a:lnTo>
                    <a:pt x="84" y="720"/>
                  </a:lnTo>
                  <a:lnTo>
                    <a:pt x="84" y="708"/>
                  </a:lnTo>
                  <a:lnTo>
                    <a:pt x="84" y="672"/>
                  </a:lnTo>
                  <a:lnTo>
                    <a:pt x="82" y="650"/>
                  </a:lnTo>
                  <a:lnTo>
                    <a:pt x="82" y="646"/>
                  </a:lnTo>
                  <a:lnTo>
                    <a:pt x="80" y="654"/>
                  </a:lnTo>
                  <a:lnTo>
                    <a:pt x="78" y="674"/>
                  </a:lnTo>
                  <a:lnTo>
                    <a:pt x="80" y="682"/>
                  </a:lnTo>
                  <a:lnTo>
                    <a:pt x="82" y="692"/>
                  </a:lnTo>
                  <a:lnTo>
                    <a:pt x="90" y="730"/>
                  </a:lnTo>
                  <a:lnTo>
                    <a:pt x="96" y="770"/>
                  </a:lnTo>
                  <a:lnTo>
                    <a:pt x="106" y="844"/>
                  </a:lnTo>
                  <a:lnTo>
                    <a:pt x="112" y="924"/>
                  </a:lnTo>
                  <a:lnTo>
                    <a:pt x="116" y="984"/>
                  </a:lnTo>
                  <a:lnTo>
                    <a:pt x="118" y="1054"/>
                  </a:lnTo>
                  <a:lnTo>
                    <a:pt x="122" y="1156"/>
                  </a:lnTo>
                  <a:lnTo>
                    <a:pt x="128" y="1308"/>
                  </a:lnTo>
                  <a:lnTo>
                    <a:pt x="126" y="1320"/>
                  </a:lnTo>
                  <a:lnTo>
                    <a:pt x="124" y="1332"/>
                  </a:lnTo>
                  <a:lnTo>
                    <a:pt x="118" y="1362"/>
                  </a:lnTo>
                  <a:lnTo>
                    <a:pt x="116" y="1376"/>
                  </a:lnTo>
                  <a:lnTo>
                    <a:pt x="114" y="1390"/>
                  </a:lnTo>
                  <a:lnTo>
                    <a:pt x="114" y="1402"/>
                  </a:lnTo>
                  <a:lnTo>
                    <a:pt x="118" y="1410"/>
                  </a:lnTo>
                  <a:lnTo>
                    <a:pt x="124" y="1424"/>
                  </a:lnTo>
                  <a:lnTo>
                    <a:pt x="128" y="1432"/>
                  </a:lnTo>
                  <a:lnTo>
                    <a:pt x="126" y="1440"/>
                  </a:lnTo>
                  <a:lnTo>
                    <a:pt x="120" y="1446"/>
                  </a:lnTo>
                  <a:lnTo>
                    <a:pt x="108" y="1458"/>
                  </a:lnTo>
                  <a:lnTo>
                    <a:pt x="102" y="1468"/>
                  </a:lnTo>
                  <a:lnTo>
                    <a:pt x="100" y="1476"/>
                  </a:lnTo>
                  <a:lnTo>
                    <a:pt x="98" y="1486"/>
                  </a:lnTo>
                  <a:lnTo>
                    <a:pt x="100" y="1490"/>
                  </a:lnTo>
                  <a:lnTo>
                    <a:pt x="102" y="1496"/>
                  </a:lnTo>
                  <a:lnTo>
                    <a:pt x="106" y="1500"/>
                  </a:lnTo>
                  <a:lnTo>
                    <a:pt x="112" y="1502"/>
                  </a:lnTo>
                  <a:lnTo>
                    <a:pt x="120" y="1506"/>
                  </a:lnTo>
                  <a:lnTo>
                    <a:pt x="130" y="1508"/>
                  </a:lnTo>
                  <a:lnTo>
                    <a:pt x="148" y="1510"/>
                  </a:lnTo>
                  <a:lnTo>
                    <a:pt x="164" y="1508"/>
                  </a:lnTo>
                  <a:lnTo>
                    <a:pt x="178" y="1506"/>
                  </a:lnTo>
                  <a:lnTo>
                    <a:pt x="190" y="1502"/>
                  </a:lnTo>
                  <a:lnTo>
                    <a:pt x="198" y="1496"/>
                  </a:lnTo>
                  <a:lnTo>
                    <a:pt x="206" y="1490"/>
                  </a:lnTo>
                  <a:lnTo>
                    <a:pt x="216" y="1478"/>
                  </a:lnTo>
                  <a:lnTo>
                    <a:pt x="220" y="1474"/>
                  </a:lnTo>
                  <a:lnTo>
                    <a:pt x="220" y="1468"/>
                  </a:lnTo>
                  <a:lnTo>
                    <a:pt x="220" y="1454"/>
                  </a:lnTo>
                  <a:lnTo>
                    <a:pt x="218" y="1438"/>
                  </a:lnTo>
                  <a:lnTo>
                    <a:pt x="220" y="1428"/>
                  </a:lnTo>
                  <a:lnTo>
                    <a:pt x="224" y="1416"/>
                  </a:lnTo>
                  <a:lnTo>
                    <a:pt x="228" y="1406"/>
                  </a:lnTo>
                  <a:lnTo>
                    <a:pt x="230" y="1396"/>
                  </a:lnTo>
                  <a:lnTo>
                    <a:pt x="228" y="1388"/>
                  </a:lnTo>
                  <a:lnTo>
                    <a:pt x="228" y="1378"/>
                  </a:lnTo>
                  <a:lnTo>
                    <a:pt x="222" y="1362"/>
                  </a:lnTo>
                  <a:lnTo>
                    <a:pt x="214" y="1348"/>
                  </a:lnTo>
                  <a:lnTo>
                    <a:pt x="212" y="1338"/>
                  </a:lnTo>
                  <a:lnTo>
                    <a:pt x="212" y="1322"/>
                  </a:lnTo>
                  <a:lnTo>
                    <a:pt x="218" y="1284"/>
                  </a:lnTo>
                  <a:lnTo>
                    <a:pt x="224" y="1238"/>
                  </a:lnTo>
                  <a:lnTo>
                    <a:pt x="228" y="1194"/>
                  </a:lnTo>
                  <a:lnTo>
                    <a:pt x="232" y="1148"/>
                  </a:lnTo>
                  <a:lnTo>
                    <a:pt x="236" y="1092"/>
                  </a:lnTo>
                  <a:lnTo>
                    <a:pt x="242" y="1026"/>
                  </a:lnTo>
                  <a:lnTo>
                    <a:pt x="248" y="944"/>
                  </a:lnTo>
                  <a:lnTo>
                    <a:pt x="250" y="906"/>
                  </a:lnTo>
                  <a:lnTo>
                    <a:pt x="252" y="876"/>
                  </a:lnTo>
                  <a:lnTo>
                    <a:pt x="256" y="852"/>
                  </a:lnTo>
                  <a:lnTo>
                    <a:pt x="260" y="836"/>
                  </a:lnTo>
                  <a:lnTo>
                    <a:pt x="264" y="824"/>
                  </a:lnTo>
                  <a:lnTo>
                    <a:pt x="268" y="818"/>
                  </a:lnTo>
                  <a:lnTo>
                    <a:pt x="270" y="814"/>
                  </a:lnTo>
                  <a:lnTo>
                    <a:pt x="272" y="834"/>
                  </a:lnTo>
                  <a:lnTo>
                    <a:pt x="274" y="858"/>
                  </a:lnTo>
                  <a:lnTo>
                    <a:pt x="284" y="916"/>
                  </a:lnTo>
                  <a:lnTo>
                    <a:pt x="292" y="972"/>
                  </a:lnTo>
                  <a:lnTo>
                    <a:pt x="298" y="1016"/>
                  </a:lnTo>
                  <a:lnTo>
                    <a:pt x="302" y="1050"/>
                  </a:lnTo>
                  <a:lnTo>
                    <a:pt x="308" y="1080"/>
                  </a:lnTo>
                  <a:lnTo>
                    <a:pt x="314" y="1112"/>
                  </a:lnTo>
                  <a:lnTo>
                    <a:pt x="318" y="1144"/>
                  </a:lnTo>
                  <a:lnTo>
                    <a:pt x="322" y="1180"/>
                  </a:lnTo>
                  <a:lnTo>
                    <a:pt x="324" y="1218"/>
                  </a:lnTo>
                  <a:lnTo>
                    <a:pt x="324" y="1236"/>
                  </a:lnTo>
                  <a:lnTo>
                    <a:pt x="322" y="1252"/>
                  </a:lnTo>
                  <a:lnTo>
                    <a:pt x="320" y="1268"/>
                  </a:lnTo>
                  <a:lnTo>
                    <a:pt x="314" y="1282"/>
                  </a:lnTo>
                  <a:lnTo>
                    <a:pt x="308" y="1300"/>
                  </a:lnTo>
                  <a:lnTo>
                    <a:pt x="308" y="1314"/>
                  </a:lnTo>
                  <a:lnTo>
                    <a:pt x="310" y="1326"/>
                  </a:lnTo>
                  <a:lnTo>
                    <a:pt x="312" y="1342"/>
                  </a:lnTo>
                  <a:lnTo>
                    <a:pt x="308" y="1360"/>
                  </a:lnTo>
                  <a:lnTo>
                    <a:pt x="304" y="1378"/>
                  </a:lnTo>
                  <a:lnTo>
                    <a:pt x="298" y="1394"/>
                  </a:lnTo>
                  <a:lnTo>
                    <a:pt x="296" y="1408"/>
                  </a:lnTo>
                  <a:lnTo>
                    <a:pt x="296" y="1412"/>
                  </a:lnTo>
                  <a:lnTo>
                    <a:pt x="298" y="1418"/>
                  </a:lnTo>
                  <a:lnTo>
                    <a:pt x="306" y="1428"/>
                  </a:lnTo>
                  <a:lnTo>
                    <a:pt x="314" y="1438"/>
                  </a:lnTo>
                  <a:lnTo>
                    <a:pt x="314" y="1442"/>
                  </a:lnTo>
                  <a:lnTo>
                    <a:pt x="312" y="1446"/>
                  </a:lnTo>
                  <a:lnTo>
                    <a:pt x="304" y="1454"/>
                  </a:lnTo>
                  <a:lnTo>
                    <a:pt x="300" y="1464"/>
                  </a:lnTo>
                  <a:lnTo>
                    <a:pt x="296" y="1474"/>
                  </a:lnTo>
                  <a:lnTo>
                    <a:pt x="296" y="1486"/>
                  </a:lnTo>
                  <a:lnTo>
                    <a:pt x="296" y="1498"/>
                  </a:lnTo>
                  <a:lnTo>
                    <a:pt x="298" y="1502"/>
                  </a:lnTo>
                  <a:lnTo>
                    <a:pt x="302" y="1506"/>
                  </a:lnTo>
                  <a:lnTo>
                    <a:pt x="308" y="1510"/>
                  </a:lnTo>
                  <a:lnTo>
                    <a:pt x="318" y="1514"/>
                  </a:lnTo>
                  <a:lnTo>
                    <a:pt x="330" y="1514"/>
                  </a:lnTo>
                  <a:lnTo>
                    <a:pt x="346" y="1516"/>
                  </a:lnTo>
                  <a:lnTo>
                    <a:pt x="362" y="1514"/>
                  </a:lnTo>
                  <a:lnTo>
                    <a:pt x="376" y="1510"/>
                  </a:lnTo>
                  <a:lnTo>
                    <a:pt x="384" y="1506"/>
                  </a:lnTo>
                  <a:lnTo>
                    <a:pt x="392" y="1500"/>
                  </a:lnTo>
                  <a:lnTo>
                    <a:pt x="398" y="1494"/>
                  </a:lnTo>
                  <a:lnTo>
                    <a:pt x="400" y="1486"/>
                  </a:lnTo>
                  <a:lnTo>
                    <a:pt x="402" y="1474"/>
                  </a:lnTo>
                  <a:lnTo>
                    <a:pt x="400" y="1454"/>
                  </a:lnTo>
                  <a:lnTo>
                    <a:pt x="400" y="1444"/>
                  </a:lnTo>
                  <a:lnTo>
                    <a:pt x="402" y="1438"/>
                  </a:lnTo>
                  <a:lnTo>
                    <a:pt x="406" y="1432"/>
                  </a:lnTo>
                  <a:lnTo>
                    <a:pt x="412" y="1420"/>
                  </a:lnTo>
                  <a:lnTo>
                    <a:pt x="416" y="1406"/>
                  </a:lnTo>
                  <a:lnTo>
                    <a:pt x="416" y="1390"/>
                  </a:lnTo>
                  <a:lnTo>
                    <a:pt x="416" y="1372"/>
                  </a:lnTo>
                  <a:lnTo>
                    <a:pt x="416" y="1364"/>
                  </a:lnTo>
                  <a:lnTo>
                    <a:pt x="418" y="1358"/>
                  </a:lnTo>
                  <a:lnTo>
                    <a:pt x="422" y="1346"/>
                  </a:lnTo>
                  <a:lnTo>
                    <a:pt x="426" y="1326"/>
                  </a:lnTo>
                  <a:lnTo>
                    <a:pt x="430" y="1308"/>
                  </a:lnTo>
                  <a:lnTo>
                    <a:pt x="432" y="1286"/>
                  </a:lnTo>
                  <a:lnTo>
                    <a:pt x="432" y="1224"/>
                  </a:lnTo>
                  <a:lnTo>
                    <a:pt x="430" y="1160"/>
                  </a:lnTo>
                  <a:lnTo>
                    <a:pt x="478" y="1150"/>
                  </a:lnTo>
                  <a:lnTo>
                    <a:pt x="538" y="1134"/>
                  </a:lnTo>
                  <a:lnTo>
                    <a:pt x="614" y="1112"/>
                  </a:lnTo>
                  <a:lnTo>
                    <a:pt x="618" y="1110"/>
                  </a:lnTo>
                  <a:lnTo>
                    <a:pt x="622" y="1108"/>
                  </a:lnTo>
                  <a:lnTo>
                    <a:pt x="626" y="1102"/>
                  </a:lnTo>
                  <a:lnTo>
                    <a:pt x="628" y="1094"/>
                  </a:lnTo>
                  <a:lnTo>
                    <a:pt x="628" y="1044"/>
                  </a:lnTo>
                  <a:lnTo>
                    <a:pt x="626" y="946"/>
                  </a:lnTo>
                  <a:lnTo>
                    <a:pt x="620" y="802"/>
                  </a:lnTo>
                  <a:lnTo>
                    <a:pt x="618" y="800"/>
                  </a:lnTo>
                  <a:lnTo>
                    <a:pt x="614" y="796"/>
                  </a:lnTo>
                  <a:lnTo>
                    <a:pt x="604" y="792"/>
                  </a:lnTo>
                  <a:lnTo>
                    <a:pt x="592" y="790"/>
                  </a:lnTo>
                  <a:lnTo>
                    <a:pt x="582" y="790"/>
                  </a:lnTo>
                  <a:lnTo>
                    <a:pt x="538" y="792"/>
                  </a:lnTo>
                  <a:lnTo>
                    <a:pt x="536" y="780"/>
                  </a:lnTo>
                  <a:lnTo>
                    <a:pt x="532" y="768"/>
                  </a:lnTo>
                  <a:lnTo>
                    <a:pt x="542" y="760"/>
                  </a:lnTo>
                  <a:lnTo>
                    <a:pt x="544" y="754"/>
                  </a:lnTo>
                  <a:lnTo>
                    <a:pt x="546" y="746"/>
                  </a:lnTo>
                  <a:lnTo>
                    <a:pt x="548" y="724"/>
                  </a:lnTo>
                  <a:lnTo>
                    <a:pt x="548" y="696"/>
                  </a:lnTo>
                  <a:lnTo>
                    <a:pt x="550" y="684"/>
                  </a:lnTo>
                  <a:lnTo>
                    <a:pt x="552" y="672"/>
                  </a:lnTo>
                  <a:lnTo>
                    <a:pt x="552" y="656"/>
                  </a:lnTo>
                  <a:lnTo>
                    <a:pt x="552" y="592"/>
                  </a:lnTo>
                  <a:lnTo>
                    <a:pt x="550" y="498"/>
                  </a:lnTo>
                  <a:lnTo>
                    <a:pt x="544" y="398"/>
                  </a:lnTo>
                  <a:lnTo>
                    <a:pt x="540" y="352"/>
                  </a:lnTo>
                  <a:lnTo>
                    <a:pt x="536" y="312"/>
                  </a:lnTo>
                  <a:lnTo>
                    <a:pt x="528" y="248"/>
                  </a:lnTo>
                  <a:lnTo>
                    <a:pt x="524" y="198"/>
                  </a:lnTo>
                  <a:lnTo>
                    <a:pt x="520" y="138"/>
                  </a:lnTo>
                  <a:lnTo>
                    <a:pt x="518" y="126"/>
                  </a:lnTo>
                  <a:lnTo>
                    <a:pt x="512" y="114"/>
                  </a:lnTo>
                  <a:lnTo>
                    <a:pt x="504" y="106"/>
                  </a:lnTo>
                  <a:lnTo>
                    <a:pt x="492" y="96"/>
                  </a:lnTo>
                  <a:lnTo>
                    <a:pt x="480" y="90"/>
                  </a:lnTo>
                  <a:lnTo>
                    <a:pt x="466" y="82"/>
                  </a:lnTo>
                  <a:lnTo>
                    <a:pt x="434" y="72"/>
                  </a:lnTo>
                  <a:lnTo>
                    <a:pt x="404" y="62"/>
                  </a:lnTo>
                  <a:lnTo>
                    <a:pt x="376" y="48"/>
                  </a:lnTo>
                  <a:lnTo>
                    <a:pt x="346" y="32"/>
                  </a:lnTo>
                  <a:lnTo>
                    <a:pt x="330" y="12"/>
                  </a:lnTo>
                  <a:lnTo>
                    <a:pt x="328" y="6"/>
                  </a:lnTo>
                  <a:lnTo>
                    <a:pt x="328" y="0"/>
                  </a:lnTo>
                  <a:lnTo>
                    <a:pt x="264" y="22"/>
                  </a:lnTo>
                  <a:close/>
                </a:path>
              </a:pathLst>
            </a:custGeom>
            <a:solidFill>
              <a:srgbClr val="000000"/>
            </a:solidFill>
            <a:ln w="9525">
              <a:noFill/>
              <a:round/>
              <a:headEnd/>
              <a:tailEnd/>
            </a:ln>
          </p:spPr>
          <p:txBody>
            <a:bodyPr/>
            <a:lstStyle/>
            <a:p>
              <a:endParaRPr lang="ja-JP" altLang="en-US" sz="2300" dirty="0"/>
            </a:p>
          </p:txBody>
        </p:sp>
        <p:sp>
          <p:nvSpPr>
            <p:cNvPr id="674" name="Freeform 124"/>
            <p:cNvSpPr>
              <a:spLocks/>
            </p:cNvSpPr>
            <p:nvPr/>
          </p:nvSpPr>
          <p:spPr bwMode="auto">
            <a:xfrm>
              <a:off x="9818688" y="3819391"/>
              <a:ext cx="222250" cy="568325"/>
            </a:xfrm>
            <a:custGeom>
              <a:avLst/>
              <a:gdLst>
                <a:gd name="T0" fmla="*/ 2147483647 w 140"/>
                <a:gd name="T1" fmla="*/ 0 h 358"/>
                <a:gd name="T2" fmla="*/ 2147483647 w 140"/>
                <a:gd name="T3" fmla="*/ 0 h 358"/>
                <a:gd name="T4" fmla="*/ 2147483647 w 140"/>
                <a:gd name="T5" fmla="*/ 2147483647 h 358"/>
                <a:gd name="T6" fmla="*/ 2147483647 w 140"/>
                <a:gd name="T7" fmla="*/ 2147483647 h 358"/>
                <a:gd name="T8" fmla="*/ 2147483647 w 140"/>
                <a:gd name="T9" fmla="*/ 2147483647 h 358"/>
                <a:gd name="T10" fmla="*/ 2147483647 w 140"/>
                <a:gd name="T11" fmla="*/ 2147483647 h 358"/>
                <a:gd name="T12" fmla="*/ 2147483647 w 140"/>
                <a:gd name="T13" fmla="*/ 2147483647 h 358"/>
                <a:gd name="T14" fmla="*/ 2147483647 w 140"/>
                <a:gd name="T15" fmla="*/ 2147483647 h 358"/>
                <a:gd name="T16" fmla="*/ 2147483647 w 140"/>
                <a:gd name="T17" fmla="*/ 2147483647 h 358"/>
                <a:gd name="T18" fmla="*/ 2147483647 w 140"/>
                <a:gd name="T19" fmla="*/ 2147483647 h 358"/>
                <a:gd name="T20" fmla="*/ 2147483647 w 140"/>
                <a:gd name="T21" fmla="*/ 2147483647 h 358"/>
                <a:gd name="T22" fmla="*/ 2147483647 w 140"/>
                <a:gd name="T23" fmla="*/ 2147483647 h 358"/>
                <a:gd name="T24" fmla="*/ 2147483647 w 140"/>
                <a:gd name="T25" fmla="*/ 2147483647 h 358"/>
                <a:gd name="T26" fmla="*/ 2147483647 w 140"/>
                <a:gd name="T27" fmla="*/ 2147483647 h 358"/>
                <a:gd name="T28" fmla="*/ 2147483647 w 140"/>
                <a:gd name="T29" fmla="*/ 2147483647 h 358"/>
                <a:gd name="T30" fmla="*/ 2147483647 w 140"/>
                <a:gd name="T31" fmla="*/ 2147483647 h 358"/>
                <a:gd name="T32" fmla="*/ 2147483647 w 140"/>
                <a:gd name="T33" fmla="*/ 2147483647 h 358"/>
                <a:gd name="T34" fmla="*/ 2147483647 w 140"/>
                <a:gd name="T35" fmla="*/ 2147483647 h 358"/>
                <a:gd name="T36" fmla="*/ 2147483647 w 140"/>
                <a:gd name="T37" fmla="*/ 2147483647 h 358"/>
                <a:gd name="T38" fmla="*/ 2147483647 w 140"/>
                <a:gd name="T39" fmla="*/ 2147483647 h 358"/>
                <a:gd name="T40" fmla="*/ 0 w 140"/>
                <a:gd name="T41" fmla="*/ 2147483647 h 358"/>
                <a:gd name="T42" fmla="*/ 0 w 140"/>
                <a:gd name="T43" fmla="*/ 2147483647 h 358"/>
                <a:gd name="T44" fmla="*/ 2147483647 w 140"/>
                <a:gd name="T45" fmla="*/ 2147483647 h 358"/>
                <a:gd name="T46" fmla="*/ 2147483647 w 140"/>
                <a:gd name="T47" fmla="*/ 2147483647 h 358"/>
                <a:gd name="T48" fmla="*/ 2147483647 w 140"/>
                <a:gd name="T49" fmla="*/ 2147483647 h 358"/>
                <a:gd name="T50" fmla="*/ 2147483647 w 140"/>
                <a:gd name="T51" fmla="*/ 2147483647 h 358"/>
                <a:gd name="T52" fmla="*/ 2147483647 w 140"/>
                <a:gd name="T53" fmla="*/ 2147483647 h 358"/>
                <a:gd name="T54" fmla="*/ 2147483647 w 140"/>
                <a:gd name="T55" fmla="*/ 2147483647 h 358"/>
                <a:gd name="T56" fmla="*/ 2147483647 w 140"/>
                <a:gd name="T57" fmla="*/ 2147483647 h 358"/>
                <a:gd name="T58" fmla="*/ 2147483647 w 140"/>
                <a:gd name="T59" fmla="*/ 2147483647 h 358"/>
                <a:gd name="T60" fmla="*/ 2147483647 w 140"/>
                <a:gd name="T61" fmla="*/ 2147483647 h 358"/>
                <a:gd name="T62" fmla="*/ 2147483647 w 140"/>
                <a:gd name="T63" fmla="*/ 2147483647 h 358"/>
                <a:gd name="T64" fmla="*/ 2147483647 w 140"/>
                <a:gd name="T65" fmla="*/ 2147483647 h 358"/>
                <a:gd name="T66" fmla="*/ 2147483647 w 140"/>
                <a:gd name="T67" fmla="*/ 2147483647 h 358"/>
                <a:gd name="T68" fmla="*/ 2147483647 w 140"/>
                <a:gd name="T69" fmla="*/ 2147483647 h 358"/>
                <a:gd name="T70" fmla="*/ 2147483647 w 140"/>
                <a:gd name="T71" fmla="*/ 2147483647 h 358"/>
                <a:gd name="T72" fmla="*/ 2147483647 w 140"/>
                <a:gd name="T73" fmla="*/ 2147483647 h 358"/>
                <a:gd name="T74" fmla="*/ 2147483647 w 140"/>
                <a:gd name="T75" fmla="*/ 0 h 358"/>
                <a:gd name="T76" fmla="*/ 2147483647 w 140"/>
                <a:gd name="T77" fmla="*/ 0 h 358"/>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40"/>
                <a:gd name="T118" fmla="*/ 0 h 358"/>
                <a:gd name="T119" fmla="*/ 140 w 140"/>
                <a:gd name="T120" fmla="*/ 358 h 358"/>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40" h="358">
                  <a:moveTo>
                    <a:pt x="124" y="0"/>
                  </a:moveTo>
                  <a:lnTo>
                    <a:pt x="124" y="0"/>
                  </a:lnTo>
                  <a:lnTo>
                    <a:pt x="116" y="8"/>
                  </a:lnTo>
                  <a:lnTo>
                    <a:pt x="96" y="26"/>
                  </a:lnTo>
                  <a:lnTo>
                    <a:pt x="82" y="36"/>
                  </a:lnTo>
                  <a:lnTo>
                    <a:pt x="70" y="44"/>
                  </a:lnTo>
                  <a:lnTo>
                    <a:pt x="56" y="50"/>
                  </a:lnTo>
                  <a:lnTo>
                    <a:pt x="46" y="54"/>
                  </a:lnTo>
                  <a:lnTo>
                    <a:pt x="40" y="52"/>
                  </a:lnTo>
                  <a:lnTo>
                    <a:pt x="36" y="50"/>
                  </a:lnTo>
                  <a:lnTo>
                    <a:pt x="34" y="46"/>
                  </a:lnTo>
                  <a:lnTo>
                    <a:pt x="34" y="40"/>
                  </a:lnTo>
                  <a:lnTo>
                    <a:pt x="34" y="28"/>
                  </a:lnTo>
                  <a:lnTo>
                    <a:pt x="34" y="16"/>
                  </a:lnTo>
                  <a:lnTo>
                    <a:pt x="22" y="24"/>
                  </a:lnTo>
                  <a:lnTo>
                    <a:pt x="12" y="34"/>
                  </a:lnTo>
                  <a:lnTo>
                    <a:pt x="2" y="46"/>
                  </a:lnTo>
                  <a:lnTo>
                    <a:pt x="0" y="58"/>
                  </a:lnTo>
                  <a:lnTo>
                    <a:pt x="0" y="84"/>
                  </a:lnTo>
                  <a:lnTo>
                    <a:pt x="2" y="164"/>
                  </a:lnTo>
                  <a:lnTo>
                    <a:pt x="8" y="262"/>
                  </a:lnTo>
                  <a:lnTo>
                    <a:pt x="18" y="358"/>
                  </a:lnTo>
                  <a:lnTo>
                    <a:pt x="38" y="300"/>
                  </a:lnTo>
                  <a:lnTo>
                    <a:pt x="54" y="246"/>
                  </a:lnTo>
                  <a:lnTo>
                    <a:pt x="82" y="154"/>
                  </a:lnTo>
                  <a:lnTo>
                    <a:pt x="96" y="116"/>
                  </a:lnTo>
                  <a:lnTo>
                    <a:pt x="110" y="82"/>
                  </a:lnTo>
                  <a:lnTo>
                    <a:pt x="124" y="54"/>
                  </a:lnTo>
                  <a:lnTo>
                    <a:pt x="132" y="40"/>
                  </a:lnTo>
                  <a:lnTo>
                    <a:pt x="140" y="30"/>
                  </a:lnTo>
                  <a:lnTo>
                    <a:pt x="132" y="18"/>
                  </a:lnTo>
                  <a:lnTo>
                    <a:pt x="126" y="8"/>
                  </a:lnTo>
                  <a:lnTo>
                    <a:pt x="124" y="0"/>
                  </a:lnTo>
                  <a:close/>
                </a:path>
              </a:pathLst>
            </a:custGeom>
            <a:solidFill>
              <a:srgbClr val="FFFFFF"/>
            </a:solidFill>
            <a:ln w="9525">
              <a:noFill/>
              <a:round/>
              <a:headEnd/>
              <a:tailEnd/>
            </a:ln>
          </p:spPr>
          <p:txBody>
            <a:bodyPr/>
            <a:lstStyle/>
            <a:p>
              <a:endParaRPr lang="ja-JP" altLang="en-US" sz="2300" dirty="0"/>
            </a:p>
          </p:txBody>
        </p:sp>
        <p:sp>
          <p:nvSpPr>
            <p:cNvPr id="675" name="Freeform 125"/>
            <p:cNvSpPr>
              <a:spLocks/>
            </p:cNvSpPr>
            <p:nvPr/>
          </p:nvSpPr>
          <p:spPr bwMode="auto">
            <a:xfrm>
              <a:off x="9736138" y="3466966"/>
              <a:ext cx="346075" cy="444500"/>
            </a:xfrm>
            <a:custGeom>
              <a:avLst/>
              <a:gdLst>
                <a:gd name="T0" fmla="*/ 2147483647 w 218"/>
                <a:gd name="T1" fmla="*/ 2147483647 h 280"/>
                <a:gd name="T2" fmla="*/ 2147483647 w 218"/>
                <a:gd name="T3" fmla="*/ 2147483647 h 280"/>
                <a:gd name="T4" fmla="*/ 2147483647 w 218"/>
                <a:gd name="T5" fmla="*/ 2147483647 h 280"/>
                <a:gd name="T6" fmla="*/ 2147483647 w 218"/>
                <a:gd name="T7" fmla="*/ 2147483647 h 280"/>
                <a:gd name="T8" fmla="*/ 2147483647 w 218"/>
                <a:gd name="T9" fmla="*/ 2147483647 h 280"/>
                <a:gd name="T10" fmla="*/ 2147483647 w 218"/>
                <a:gd name="T11" fmla="*/ 2147483647 h 280"/>
                <a:gd name="T12" fmla="*/ 2147483647 w 218"/>
                <a:gd name="T13" fmla="*/ 2147483647 h 280"/>
                <a:gd name="T14" fmla="*/ 2147483647 w 218"/>
                <a:gd name="T15" fmla="*/ 2147483647 h 280"/>
                <a:gd name="T16" fmla="*/ 2147483647 w 218"/>
                <a:gd name="T17" fmla="*/ 2147483647 h 280"/>
                <a:gd name="T18" fmla="*/ 2147483647 w 218"/>
                <a:gd name="T19" fmla="*/ 2147483647 h 280"/>
                <a:gd name="T20" fmla="*/ 2147483647 w 218"/>
                <a:gd name="T21" fmla="*/ 2147483647 h 280"/>
                <a:gd name="T22" fmla="*/ 2147483647 w 218"/>
                <a:gd name="T23" fmla="*/ 2147483647 h 280"/>
                <a:gd name="T24" fmla="*/ 2147483647 w 218"/>
                <a:gd name="T25" fmla="*/ 2147483647 h 280"/>
                <a:gd name="T26" fmla="*/ 2147483647 w 218"/>
                <a:gd name="T27" fmla="*/ 2147483647 h 280"/>
                <a:gd name="T28" fmla="*/ 2147483647 w 218"/>
                <a:gd name="T29" fmla="*/ 2147483647 h 280"/>
                <a:gd name="T30" fmla="*/ 2147483647 w 218"/>
                <a:gd name="T31" fmla="*/ 2147483647 h 280"/>
                <a:gd name="T32" fmla="*/ 2147483647 w 218"/>
                <a:gd name="T33" fmla="*/ 2147483647 h 280"/>
                <a:gd name="T34" fmla="*/ 2147483647 w 218"/>
                <a:gd name="T35" fmla="*/ 2147483647 h 280"/>
                <a:gd name="T36" fmla="*/ 2147483647 w 218"/>
                <a:gd name="T37" fmla="*/ 2147483647 h 280"/>
                <a:gd name="T38" fmla="*/ 2147483647 w 218"/>
                <a:gd name="T39" fmla="*/ 2147483647 h 280"/>
                <a:gd name="T40" fmla="*/ 2147483647 w 218"/>
                <a:gd name="T41" fmla="*/ 2147483647 h 280"/>
                <a:gd name="T42" fmla="*/ 2147483647 w 218"/>
                <a:gd name="T43" fmla="*/ 2147483647 h 280"/>
                <a:gd name="T44" fmla="*/ 2147483647 w 218"/>
                <a:gd name="T45" fmla="*/ 2147483647 h 280"/>
                <a:gd name="T46" fmla="*/ 2147483647 w 218"/>
                <a:gd name="T47" fmla="*/ 2147483647 h 280"/>
                <a:gd name="T48" fmla="*/ 2147483647 w 218"/>
                <a:gd name="T49" fmla="*/ 2147483647 h 280"/>
                <a:gd name="T50" fmla="*/ 2147483647 w 218"/>
                <a:gd name="T51" fmla="*/ 2147483647 h 280"/>
                <a:gd name="T52" fmla="*/ 2147483647 w 218"/>
                <a:gd name="T53" fmla="*/ 2147483647 h 280"/>
                <a:gd name="T54" fmla="*/ 2147483647 w 218"/>
                <a:gd name="T55" fmla="*/ 2147483647 h 280"/>
                <a:gd name="T56" fmla="*/ 2147483647 w 218"/>
                <a:gd name="T57" fmla="*/ 2147483647 h 280"/>
                <a:gd name="T58" fmla="*/ 2147483647 w 218"/>
                <a:gd name="T59" fmla="*/ 2147483647 h 280"/>
                <a:gd name="T60" fmla="*/ 2147483647 w 218"/>
                <a:gd name="T61" fmla="*/ 2147483647 h 280"/>
                <a:gd name="T62" fmla="*/ 2147483647 w 218"/>
                <a:gd name="T63" fmla="*/ 2147483647 h 280"/>
                <a:gd name="T64" fmla="*/ 2147483647 w 218"/>
                <a:gd name="T65" fmla="*/ 2147483647 h 280"/>
                <a:gd name="T66" fmla="*/ 2147483647 w 218"/>
                <a:gd name="T67" fmla="*/ 2147483647 h 280"/>
                <a:gd name="T68" fmla="*/ 2147483647 w 218"/>
                <a:gd name="T69" fmla="*/ 2147483647 h 280"/>
                <a:gd name="T70" fmla="*/ 0 w 218"/>
                <a:gd name="T71" fmla="*/ 2147483647 h 280"/>
                <a:gd name="T72" fmla="*/ 0 w 218"/>
                <a:gd name="T73" fmla="*/ 2147483647 h 280"/>
                <a:gd name="T74" fmla="*/ 2147483647 w 218"/>
                <a:gd name="T75" fmla="*/ 2147483647 h 280"/>
                <a:gd name="T76" fmla="*/ 2147483647 w 218"/>
                <a:gd name="T77" fmla="*/ 2147483647 h 280"/>
                <a:gd name="T78" fmla="*/ 2147483647 w 218"/>
                <a:gd name="T79" fmla="*/ 2147483647 h 280"/>
                <a:gd name="T80" fmla="*/ 2147483647 w 218"/>
                <a:gd name="T81" fmla="*/ 2147483647 h 280"/>
                <a:gd name="T82" fmla="*/ 2147483647 w 218"/>
                <a:gd name="T83" fmla="*/ 2147483647 h 280"/>
                <a:gd name="T84" fmla="*/ 2147483647 w 218"/>
                <a:gd name="T85" fmla="*/ 2147483647 h 280"/>
                <a:gd name="T86" fmla="*/ 2147483647 w 218"/>
                <a:gd name="T87" fmla="*/ 2147483647 h 280"/>
                <a:gd name="T88" fmla="*/ 2147483647 w 218"/>
                <a:gd name="T89" fmla="*/ 2147483647 h 280"/>
                <a:gd name="T90" fmla="*/ 2147483647 w 218"/>
                <a:gd name="T91" fmla="*/ 2147483647 h 280"/>
                <a:gd name="T92" fmla="*/ 2147483647 w 218"/>
                <a:gd name="T93" fmla="*/ 2147483647 h 280"/>
                <a:gd name="T94" fmla="*/ 2147483647 w 218"/>
                <a:gd name="T95" fmla="*/ 2147483647 h 280"/>
                <a:gd name="T96" fmla="*/ 2147483647 w 218"/>
                <a:gd name="T97" fmla="*/ 2147483647 h 280"/>
                <a:gd name="T98" fmla="*/ 2147483647 w 218"/>
                <a:gd name="T99" fmla="*/ 2147483647 h 280"/>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218"/>
                <a:gd name="T151" fmla="*/ 0 h 280"/>
                <a:gd name="T152" fmla="*/ 218 w 218"/>
                <a:gd name="T153" fmla="*/ 280 h 280"/>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218" h="280">
                  <a:moveTo>
                    <a:pt x="68" y="242"/>
                  </a:moveTo>
                  <a:lnTo>
                    <a:pt x="64" y="260"/>
                  </a:lnTo>
                  <a:lnTo>
                    <a:pt x="64" y="264"/>
                  </a:lnTo>
                  <a:lnTo>
                    <a:pt x="66" y="268"/>
                  </a:lnTo>
                  <a:lnTo>
                    <a:pt x="76" y="278"/>
                  </a:lnTo>
                  <a:lnTo>
                    <a:pt x="80" y="280"/>
                  </a:lnTo>
                  <a:lnTo>
                    <a:pt x="84" y="278"/>
                  </a:lnTo>
                  <a:lnTo>
                    <a:pt x="102" y="272"/>
                  </a:lnTo>
                  <a:lnTo>
                    <a:pt x="110" y="268"/>
                  </a:lnTo>
                  <a:lnTo>
                    <a:pt x="152" y="244"/>
                  </a:lnTo>
                  <a:lnTo>
                    <a:pt x="160" y="240"/>
                  </a:lnTo>
                  <a:lnTo>
                    <a:pt x="172" y="234"/>
                  </a:lnTo>
                  <a:lnTo>
                    <a:pt x="176" y="228"/>
                  </a:lnTo>
                  <a:lnTo>
                    <a:pt x="178" y="220"/>
                  </a:lnTo>
                  <a:lnTo>
                    <a:pt x="178" y="198"/>
                  </a:lnTo>
                  <a:lnTo>
                    <a:pt x="180" y="188"/>
                  </a:lnTo>
                  <a:lnTo>
                    <a:pt x="182" y="180"/>
                  </a:lnTo>
                  <a:lnTo>
                    <a:pt x="186" y="170"/>
                  </a:lnTo>
                  <a:lnTo>
                    <a:pt x="194" y="160"/>
                  </a:lnTo>
                  <a:lnTo>
                    <a:pt x="202" y="148"/>
                  </a:lnTo>
                  <a:lnTo>
                    <a:pt x="210" y="134"/>
                  </a:lnTo>
                  <a:lnTo>
                    <a:pt x="214" y="114"/>
                  </a:lnTo>
                  <a:lnTo>
                    <a:pt x="218" y="94"/>
                  </a:lnTo>
                  <a:lnTo>
                    <a:pt x="218" y="82"/>
                  </a:lnTo>
                  <a:lnTo>
                    <a:pt x="216" y="72"/>
                  </a:lnTo>
                  <a:lnTo>
                    <a:pt x="212" y="60"/>
                  </a:lnTo>
                  <a:lnTo>
                    <a:pt x="206" y="48"/>
                  </a:lnTo>
                  <a:lnTo>
                    <a:pt x="202" y="40"/>
                  </a:lnTo>
                  <a:lnTo>
                    <a:pt x="186" y="24"/>
                  </a:lnTo>
                  <a:lnTo>
                    <a:pt x="176" y="16"/>
                  </a:lnTo>
                  <a:lnTo>
                    <a:pt x="164" y="8"/>
                  </a:lnTo>
                  <a:lnTo>
                    <a:pt x="150" y="2"/>
                  </a:lnTo>
                  <a:lnTo>
                    <a:pt x="136" y="0"/>
                  </a:lnTo>
                  <a:lnTo>
                    <a:pt x="62" y="12"/>
                  </a:lnTo>
                  <a:lnTo>
                    <a:pt x="44" y="22"/>
                  </a:lnTo>
                  <a:lnTo>
                    <a:pt x="36" y="28"/>
                  </a:lnTo>
                  <a:lnTo>
                    <a:pt x="34" y="34"/>
                  </a:lnTo>
                  <a:lnTo>
                    <a:pt x="36" y="44"/>
                  </a:lnTo>
                  <a:lnTo>
                    <a:pt x="38" y="50"/>
                  </a:lnTo>
                  <a:lnTo>
                    <a:pt x="38" y="54"/>
                  </a:lnTo>
                  <a:lnTo>
                    <a:pt x="36" y="58"/>
                  </a:lnTo>
                  <a:lnTo>
                    <a:pt x="20" y="90"/>
                  </a:lnTo>
                  <a:lnTo>
                    <a:pt x="16" y="98"/>
                  </a:lnTo>
                  <a:lnTo>
                    <a:pt x="14" y="106"/>
                  </a:lnTo>
                  <a:lnTo>
                    <a:pt x="14" y="112"/>
                  </a:lnTo>
                  <a:lnTo>
                    <a:pt x="14" y="120"/>
                  </a:lnTo>
                  <a:lnTo>
                    <a:pt x="2" y="146"/>
                  </a:lnTo>
                  <a:lnTo>
                    <a:pt x="0" y="154"/>
                  </a:lnTo>
                  <a:lnTo>
                    <a:pt x="0" y="158"/>
                  </a:lnTo>
                  <a:lnTo>
                    <a:pt x="4" y="160"/>
                  </a:lnTo>
                  <a:lnTo>
                    <a:pt x="10" y="162"/>
                  </a:lnTo>
                  <a:lnTo>
                    <a:pt x="12" y="164"/>
                  </a:lnTo>
                  <a:lnTo>
                    <a:pt x="14" y="168"/>
                  </a:lnTo>
                  <a:lnTo>
                    <a:pt x="12" y="182"/>
                  </a:lnTo>
                  <a:lnTo>
                    <a:pt x="12" y="192"/>
                  </a:lnTo>
                  <a:lnTo>
                    <a:pt x="12" y="194"/>
                  </a:lnTo>
                  <a:lnTo>
                    <a:pt x="14" y="202"/>
                  </a:lnTo>
                  <a:lnTo>
                    <a:pt x="14" y="210"/>
                  </a:lnTo>
                  <a:lnTo>
                    <a:pt x="12" y="216"/>
                  </a:lnTo>
                  <a:lnTo>
                    <a:pt x="14" y="224"/>
                  </a:lnTo>
                  <a:lnTo>
                    <a:pt x="14" y="226"/>
                  </a:lnTo>
                  <a:lnTo>
                    <a:pt x="20" y="234"/>
                  </a:lnTo>
                  <a:lnTo>
                    <a:pt x="24" y="236"/>
                  </a:lnTo>
                  <a:lnTo>
                    <a:pt x="32" y="240"/>
                  </a:lnTo>
                  <a:lnTo>
                    <a:pt x="48" y="242"/>
                  </a:lnTo>
                  <a:lnTo>
                    <a:pt x="56" y="242"/>
                  </a:lnTo>
                  <a:lnTo>
                    <a:pt x="68" y="242"/>
                  </a:lnTo>
                  <a:close/>
                </a:path>
              </a:pathLst>
            </a:custGeom>
            <a:solidFill>
              <a:srgbClr val="000000"/>
            </a:solidFill>
            <a:ln w="9525">
              <a:noFill/>
              <a:round/>
              <a:headEnd/>
              <a:tailEnd/>
            </a:ln>
          </p:spPr>
          <p:txBody>
            <a:bodyPr/>
            <a:lstStyle/>
            <a:p>
              <a:endParaRPr lang="ja-JP" altLang="en-US" sz="2300" dirty="0"/>
            </a:p>
          </p:txBody>
        </p:sp>
        <p:sp>
          <p:nvSpPr>
            <p:cNvPr id="676" name="Freeform 126"/>
            <p:cNvSpPr>
              <a:spLocks/>
            </p:cNvSpPr>
            <p:nvPr/>
          </p:nvSpPr>
          <p:spPr bwMode="auto">
            <a:xfrm>
              <a:off x="9802813" y="3901941"/>
              <a:ext cx="127000" cy="539750"/>
            </a:xfrm>
            <a:custGeom>
              <a:avLst/>
              <a:gdLst>
                <a:gd name="T0" fmla="*/ 2147483647 w 80"/>
                <a:gd name="T1" fmla="*/ 2147483647 h 340"/>
                <a:gd name="T2" fmla="*/ 2147483647 w 80"/>
                <a:gd name="T3" fmla="*/ 2147483647 h 340"/>
                <a:gd name="T4" fmla="*/ 2147483647 w 80"/>
                <a:gd name="T5" fmla="*/ 2147483647 h 340"/>
                <a:gd name="T6" fmla="*/ 2147483647 w 80"/>
                <a:gd name="T7" fmla="*/ 2147483647 h 340"/>
                <a:gd name="T8" fmla="*/ 2147483647 w 80"/>
                <a:gd name="T9" fmla="*/ 2147483647 h 340"/>
                <a:gd name="T10" fmla="*/ 2147483647 w 80"/>
                <a:gd name="T11" fmla="*/ 2147483647 h 340"/>
                <a:gd name="T12" fmla="*/ 2147483647 w 80"/>
                <a:gd name="T13" fmla="*/ 2147483647 h 340"/>
                <a:gd name="T14" fmla="*/ 2147483647 w 80"/>
                <a:gd name="T15" fmla="*/ 2147483647 h 340"/>
                <a:gd name="T16" fmla="*/ 2147483647 w 80"/>
                <a:gd name="T17" fmla="*/ 2147483647 h 340"/>
                <a:gd name="T18" fmla="*/ 2147483647 w 80"/>
                <a:gd name="T19" fmla="*/ 2147483647 h 340"/>
                <a:gd name="T20" fmla="*/ 2147483647 w 80"/>
                <a:gd name="T21" fmla="*/ 2147483647 h 340"/>
                <a:gd name="T22" fmla="*/ 2147483647 w 80"/>
                <a:gd name="T23" fmla="*/ 2147483647 h 340"/>
                <a:gd name="T24" fmla="*/ 2147483647 w 80"/>
                <a:gd name="T25" fmla="*/ 2147483647 h 340"/>
                <a:gd name="T26" fmla="*/ 2147483647 w 80"/>
                <a:gd name="T27" fmla="*/ 2147483647 h 340"/>
                <a:gd name="T28" fmla="*/ 2147483647 w 80"/>
                <a:gd name="T29" fmla="*/ 0 h 340"/>
                <a:gd name="T30" fmla="*/ 2147483647 w 80"/>
                <a:gd name="T31" fmla="*/ 0 h 340"/>
                <a:gd name="T32" fmla="*/ 2147483647 w 80"/>
                <a:gd name="T33" fmla="*/ 2147483647 h 340"/>
                <a:gd name="T34" fmla="*/ 2147483647 w 80"/>
                <a:gd name="T35" fmla="*/ 2147483647 h 340"/>
                <a:gd name="T36" fmla="*/ 2147483647 w 80"/>
                <a:gd name="T37" fmla="*/ 2147483647 h 340"/>
                <a:gd name="T38" fmla="*/ 2147483647 w 80"/>
                <a:gd name="T39" fmla="*/ 2147483647 h 340"/>
                <a:gd name="T40" fmla="*/ 2147483647 w 80"/>
                <a:gd name="T41" fmla="*/ 2147483647 h 340"/>
                <a:gd name="T42" fmla="*/ 2147483647 w 80"/>
                <a:gd name="T43" fmla="*/ 2147483647 h 340"/>
                <a:gd name="T44" fmla="*/ 2147483647 w 80"/>
                <a:gd name="T45" fmla="*/ 2147483647 h 340"/>
                <a:gd name="T46" fmla="*/ 2147483647 w 80"/>
                <a:gd name="T47" fmla="*/ 2147483647 h 340"/>
                <a:gd name="T48" fmla="*/ 2147483647 w 80"/>
                <a:gd name="T49" fmla="*/ 2147483647 h 340"/>
                <a:gd name="T50" fmla="*/ 2147483647 w 80"/>
                <a:gd name="T51" fmla="*/ 2147483647 h 340"/>
                <a:gd name="T52" fmla="*/ 2147483647 w 80"/>
                <a:gd name="T53" fmla="*/ 2147483647 h 340"/>
                <a:gd name="T54" fmla="*/ 2147483647 w 80"/>
                <a:gd name="T55" fmla="*/ 2147483647 h 340"/>
                <a:gd name="T56" fmla="*/ 0 w 80"/>
                <a:gd name="T57" fmla="*/ 2147483647 h 340"/>
                <a:gd name="T58" fmla="*/ 0 w 80"/>
                <a:gd name="T59" fmla="*/ 2147483647 h 340"/>
                <a:gd name="T60" fmla="*/ 0 w 80"/>
                <a:gd name="T61" fmla="*/ 2147483647 h 340"/>
                <a:gd name="T62" fmla="*/ 2147483647 w 80"/>
                <a:gd name="T63" fmla="*/ 2147483647 h 340"/>
                <a:gd name="T64" fmla="*/ 2147483647 w 80"/>
                <a:gd name="T65" fmla="*/ 2147483647 h 340"/>
                <a:gd name="T66" fmla="*/ 2147483647 w 80"/>
                <a:gd name="T67" fmla="*/ 2147483647 h 34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80"/>
                <a:gd name="T103" fmla="*/ 0 h 340"/>
                <a:gd name="T104" fmla="*/ 80 w 80"/>
                <a:gd name="T105" fmla="*/ 340 h 34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80" h="340">
                  <a:moveTo>
                    <a:pt x="58" y="38"/>
                  </a:moveTo>
                  <a:lnTo>
                    <a:pt x="58" y="38"/>
                  </a:lnTo>
                  <a:lnTo>
                    <a:pt x="58" y="36"/>
                  </a:lnTo>
                  <a:lnTo>
                    <a:pt x="62" y="34"/>
                  </a:lnTo>
                  <a:lnTo>
                    <a:pt x="66" y="30"/>
                  </a:lnTo>
                  <a:lnTo>
                    <a:pt x="66" y="26"/>
                  </a:lnTo>
                  <a:lnTo>
                    <a:pt x="64" y="22"/>
                  </a:lnTo>
                  <a:lnTo>
                    <a:pt x="62" y="14"/>
                  </a:lnTo>
                  <a:lnTo>
                    <a:pt x="60" y="8"/>
                  </a:lnTo>
                  <a:lnTo>
                    <a:pt x="56" y="2"/>
                  </a:lnTo>
                  <a:lnTo>
                    <a:pt x="52" y="0"/>
                  </a:lnTo>
                  <a:lnTo>
                    <a:pt x="48" y="0"/>
                  </a:lnTo>
                  <a:lnTo>
                    <a:pt x="46" y="2"/>
                  </a:lnTo>
                  <a:lnTo>
                    <a:pt x="40" y="6"/>
                  </a:lnTo>
                  <a:lnTo>
                    <a:pt x="36" y="14"/>
                  </a:lnTo>
                  <a:lnTo>
                    <a:pt x="34" y="18"/>
                  </a:lnTo>
                  <a:lnTo>
                    <a:pt x="32" y="22"/>
                  </a:lnTo>
                  <a:lnTo>
                    <a:pt x="36" y="30"/>
                  </a:lnTo>
                  <a:lnTo>
                    <a:pt x="40" y="36"/>
                  </a:lnTo>
                  <a:lnTo>
                    <a:pt x="16" y="112"/>
                  </a:lnTo>
                  <a:lnTo>
                    <a:pt x="4" y="158"/>
                  </a:lnTo>
                  <a:lnTo>
                    <a:pt x="0" y="176"/>
                  </a:lnTo>
                  <a:lnTo>
                    <a:pt x="0" y="188"/>
                  </a:lnTo>
                  <a:lnTo>
                    <a:pt x="28" y="340"/>
                  </a:lnTo>
                  <a:lnTo>
                    <a:pt x="80" y="174"/>
                  </a:lnTo>
                  <a:lnTo>
                    <a:pt x="58" y="38"/>
                  </a:lnTo>
                  <a:close/>
                </a:path>
              </a:pathLst>
            </a:custGeom>
            <a:solidFill>
              <a:srgbClr val="000000"/>
            </a:solidFill>
            <a:ln w="9525">
              <a:noFill/>
              <a:round/>
              <a:headEnd/>
              <a:tailEnd/>
            </a:ln>
          </p:spPr>
          <p:txBody>
            <a:bodyPr/>
            <a:lstStyle/>
            <a:p>
              <a:endParaRPr lang="ja-JP" altLang="en-US" sz="2300" dirty="0"/>
            </a:p>
          </p:txBody>
        </p:sp>
      </p:grpSp>
      <p:sp>
        <p:nvSpPr>
          <p:cNvPr id="677" name="AutoShape 191"/>
          <p:cNvSpPr>
            <a:spLocks noChangeArrowheads="1"/>
          </p:cNvSpPr>
          <p:nvPr/>
        </p:nvSpPr>
        <p:spPr bwMode="auto">
          <a:xfrm>
            <a:off x="4981607" y="5122885"/>
            <a:ext cx="143317" cy="1185878"/>
          </a:xfrm>
          <a:prstGeom prst="rightArrow">
            <a:avLst>
              <a:gd name="adj1" fmla="val 50000"/>
              <a:gd name="adj2" fmla="val 49662"/>
            </a:avLst>
          </a:prstGeom>
          <a:solidFill>
            <a:schemeClr val="bg1">
              <a:lumMod val="65000"/>
            </a:schemeClr>
          </a:solidFill>
          <a:ln w="9525">
            <a:noFill/>
            <a:miter lim="800000"/>
            <a:headEnd/>
            <a:tailEnd/>
          </a:ln>
        </p:spPr>
        <p:txBody>
          <a:bodyPr wrap="none" lIns="65306" tIns="32653" rIns="65306" bIns="32653" anchor="ctr"/>
          <a:lstStyle/>
          <a:p>
            <a:pPr>
              <a:defRPr/>
            </a:pPr>
            <a:endParaRPr lang="ja-JP" altLang="en-US" sz="2300" dirty="0">
              <a:solidFill>
                <a:prstClr val="black"/>
              </a:solidFill>
              <a:ea typeface="ＭＳ Ｐゴシック" pitchFamily="50" charset="-128"/>
            </a:endParaRPr>
          </a:p>
        </p:txBody>
      </p:sp>
      <p:pic>
        <p:nvPicPr>
          <p:cNvPr id="682" name="Picture 5"/>
          <p:cNvPicPr>
            <a:picLocks noChangeAspect="1" noChangeArrowheads="1"/>
          </p:cNvPicPr>
          <p:nvPr/>
        </p:nvPicPr>
        <p:blipFill>
          <a:blip r:embed="rId2" cstate="screen"/>
          <a:srcRect/>
          <a:stretch>
            <a:fillRect/>
          </a:stretch>
        </p:blipFill>
        <p:spPr bwMode="auto">
          <a:xfrm>
            <a:off x="8056672" y="6139239"/>
            <a:ext cx="191066" cy="314464"/>
          </a:xfrm>
          <a:prstGeom prst="rect">
            <a:avLst/>
          </a:prstGeom>
          <a:noFill/>
          <a:ln w="9525">
            <a:noFill/>
            <a:miter lim="800000"/>
            <a:headEnd/>
            <a:tailEnd/>
          </a:ln>
        </p:spPr>
      </p:pic>
      <p:sp>
        <p:nvSpPr>
          <p:cNvPr id="683" name="フリーフォーム 682"/>
          <p:cNvSpPr/>
          <p:nvPr/>
        </p:nvSpPr>
        <p:spPr bwMode="auto">
          <a:xfrm>
            <a:off x="7962465" y="6449722"/>
            <a:ext cx="1097305" cy="9288"/>
          </a:xfrm>
          <a:custGeom>
            <a:avLst/>
            <a:gdLst>
              <a:gd name="connsiteX0" fmla="*/ 0 w 1869282"/>
              <a:gd name="connsiteY0" fmla="*/ 2381 h 16668"/>
              <a:gd name="connsiteX1" fmla="*/ 359569 w 1869282"/>
              <a:gd name="connsiteY1" fmla="*/ 2381 h 16668"/>
              <a:gd name="connsiteX2" fmla="*/ 359569 w 1869282"/>
              <a:gd name="connsiteY2" fmla="*/ 16668 h 16668"/>
              <a:gd name="connsiteX3" fmla="*/ 538163 w 1869282"/>
              <a:gd name="connsiteY3" fmla="*/ 16668 h 16668"/>
              <a:gd name="connsiteX4" fmla="*/ 538163 w 1869282"/>
              <a:gd name="connsiteY4" fmla="*/ 2381 h 16668"/>
              <a:gd name="connsiteX5" fmla="*/ 702469 w 1869282"/>
              <a:gd name="connsiteY5" fmla="*/ 2381 h 16668"/>
              <a:gd name="connsiteX6" fmla="*/ 702469 w 1869282"/>
              <a:gd name="connsiteY6" fmla="*/ 16668 h 16668"/>
              <a:gd name="connsiteX7" fmla="*/ 1204913 w 1869282"/>
              <a:gd name="connsiteY7" fmla="*/ 16668 h 16668"/>
              <a:gd name="connsiteX8" fmla="*/ 1204913 w 1869282"/>
              <a:gd name="connsiteY8" fmla="*/ 0 h 16668"/>
              <a:gd name="connsiteX9" fmla="*/ 1333500 w 1869282"/>
              <a:gd name="connsiteY9" fmla="*/ 0 h 16668"/>
              <a:gd name="connsiteX10" fmla="*/ 1333500 w 1869282"/>
              <a:gd name="connsiteY10" fmla="*/ 14287 h 16668"/>
              <a:gd name="connsiteX11" fmla="*/ 1512094 w 1869282"/>
              <a:gd name="connsiteY11" fmla="*/ 14287 h 16668"/>
              <a:gd name="connsiteX12" fmla="*/ 1512094 w 1869282"/>
              <a:gd name="connsiteY12" fmla="*/ 2381 h 16668"/>
              <a:gd name="connsiteX13" fmla="*/ 1583532 w 1869282"/>
              <a:gd name="connsiteY13" fmla="*/ 2381 h 16668"/>
              <a:gd name="connsiteX14" fmla="*/ 1728788 w 1869282"/>
              <a:gd name="connsiteY14" fmla="*/ 2381 h 16668"/>
              <a:gd name="connsiteX15" fmla="*/ 1869282 w 1869282"/>
              <a:gd name="connsiteY15" fmla="*/ 2381 h 16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69282" h="16668">
                <a:moveTo>
                  <a:pt x="0" y="2381"/>
                </a:moveTo>
                <a:lnTo>
                  <a:pt x="359569" y="2381"/>
                </a:lnTo>
                <a:lnTo>
                  <a:pt x="359569" y="16668"/>
                </a:lnTo>
                <a:lnTo>
                  <a:pt x="538163" y="16668"/>
                </a:lnTo>
                <a:lnTo>
                  <a:pt x="538163" y="2381"/>
                </a:lnTo>
                <a:lnTo>
                  <a:pt x="702469" y="2381"/>
                </a:lnTo>
                <a:lnTo>
                  <a:pt x="702469" y="16668"/>
                </a:lnTo>
                <a:lnTo>
                  <a:pt x="1204913" y="16668"/>
                </a:lnTo>
                <a:lnTo>
                  <a:pt x="1204913" y="0"/>
                </a:lnTo>
                <a:lnTo>
                  <a:pt x="1333500" y="0"/>
                </a:lnTo>
                <a:lnTo>
                  <a:pt x="1333500" y="14287"/>
                </a:lnTo>
                <a:lnTo>
                  <a:pt x="1512094" y="14287"/>
                </a:lnTo>
                <a:lnTo>
                  <a:pt x="1512094" y="2381"/>
                </a:lnTo>
                <a:lnTo>
                  <a:pt x="1583532" y="2381"/>
                </a:lnTo>
                <a:lnTo>
                  <a:pt x="1728788" y="2381"/>
                </a:lnTo>
                <a:lnTo>
                  <a:pt x="1869282" y="2381"/>
                </a:ln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65306" tIns="32653" rIns="65306" bIns="32653" anchor="ctr"/>
          <a:lstStyle/>
          <a:p>
            <a:pPr algn="ctr">
              <a:defRPr/>
            </a:pPr>
            <a:endParaRPr lang="ja-JP" altLang="en-US" sz="2300" dirty="0">
              <a:solidFill>
                <a:prstClr val="white"/>
              </a:solidFill>
            </a:endParaRPr>
          </a:p>
        </p:txBody>
      </p:sp>
      <p:sp>
        <p:nvSpPr>
          <p:cNvPr id="684" name="正方形/長方形 683"/>
          <p:cNvSpPr/>
          <p:nvPr/>
        </p:nvSpPr>
        <p:spPr bwMode="auto">
          <a:xfrm>
            <a:off x="7292406" y="5394877"/>
            <a:ext cx="737729" cy="887661"/>
          </a:xfrm>
          <a:prstGeom prst="rect">
            <a:avLst/>
          </a:prstGeom>
          <a:solidFill>
            <a:schemeClr val="bg1">
              <a:lumMod val="85000"/>
            </a:schemeClr>
          </a:solidFill>
        </p:spPr>
        <p:style>
          <a:lnRef idx="1">
            <a:schemeClr val="dk1"/>
          </a:lnRef>
          <a:fillRef idx="0">
            <a:schemeClr val="dk1"/>
          </a:fillRef>
          <a:effectRef idx="0">
            <a:schemeClr val="dk1"/>
          </a:effectRef>
          <a:fontRef idx="minor">
            <a:schemeClr val="tx1"/>
          </a:fontRef>
        </p:style>
        <p:txBody>
          <a:bodyPr lIns="65306" tIns="32653" rIns="65306" bIns="32653" anchor="ctr"/>
          <a:lstStyle/>
          <a:p>
            <a:pPr algn="ctr">
              <a:defRPr/>
            </a:pPr>
            <a:endParaRPr lang="ja-JP" altLang="en-US" sz="2300" dirty="0">
              <a:solidFill>
                <a:prstClr val="black"/>
              </a:solidFill>
            </a:endParaRPr>
          </a:p>
        </p:txBody>
      </p:sp>
      <p:pic>
        <p:nvPicPr>
          <p:cNvPr id="685" name="Picture 5"/>
          <p:cNvPicPr>
            <a:picLocks noChangeAspect="1" noChangeArrowheads="1"/>
          </p:cNvPicPr>
          <p:nvPr/>
        </p:nvPicPr>
        <p:blipFill>
          <a:blip r:embed="rId2" cstate="screen"/>
          <a:srcRect/>
          <a:stretch>
            <a:fillRect/>
          </a:stretch>
        </p:blipFill>
        <p:spPr bwMode="auto">
          <a:xfrm>
            <a:off x="8234470" y="6139239"/>
            <a:ext cx="191066" cy="314464"/>
          </a:xfrm>
          <a:prstGeom prst="rect">
            <a:avLst/>
          </a:prstGeom>
          <a:noFill/>
          <a:ln w="9525">
            <a:noFill/>
            <a:miter lim="800000"/>
            <a:headEnd/>
            <a:tailEnd/>
          </a:ln>
        </p:spPr>
      </p:pic>
      <p:pic>
        <p:nvPicPr>
          <p:cNvPr id="686" name="Picture 5"/>
          <p:cNvPicPr>
            <a:picLocks noChangeAspect="1" noChangeArrowheads="1"/>
          </p:cNvPicPr>
          <p:nvPr/>
        </p:nvPicPr>
        <p:blipFill>
          <a:blip r:embed="rId2" cstate="screen"/>
          <a:srcRect/>
          <a:stretch>
            <a:fillRect/>
          </a:stretch>
        </p:blipFill>
        <p:spPr bwMode="auto">
          <a:xfrm>
            <a:off x="8616603" y="6139239"/>
            <a:ext cx="191066" cy="314464"/>
          </a:xfrm>
          <a:prstGeom prst="rect">
            <a:avLst/>
          </a:prstGeom>
          <a:noFill/>
          <a:ln w="9525">
            <a:noFill/>
            <a:miter lim="800000"/>
            <a:headEnd/>
            <a:tailEnd/>
          </a:ln>
        </p:spPr>
      </p:pic>
      <p:pic>
        <p:nvPicPr>
          <p:cNvPr id="687" name="Picture 5"/>
          <p:cNvPicPr>
            <a:picLocks noChangeAspect="1" noChangeArrowheads="1"/>
          </p:cNvPicPr>
          <p:nvPr/>
        </p:nvPicPr>
        <p:blipFill>
          <a:blip r:embed="rId2" cstate="screen"/>
          <a:srcRect/>
          <a:stretch>
            <a:fillRect/>
          </a:stretch>
        </p:blipFill>
        <p:spPr bwMode="auto">
          <a:xfrm>
            <a:off x="8787766" y="6139239"/>
            <a:ext cx="191066" cy="314464"/>
          </a:xfrm>
          <a:prstGeom prst="rect">
            <a:avLst/>
          </a:prstGeom>
          <a:noFill/>
          <a:ln w="9525">
            <a:noFill/>
            <a:miter lim="800000"/>
            <a:headEnd/>
            <a:tailEnd/>
          </a:ln>
        </p:spPr>
      </p:pic>
      <p:sp>
        <p:nvSpPr>
          <p:cNvPr id="688" name="正方形/長方形 687"/>
          <p:cNvSpPr/>
          <p:nvPr/>
        </p:nvSpPr>
        <p:spPr bwMode="auto">
          <a:xfrm>
            <a:off x="7292406" y="6282539"/>
            <a:ext cx="737729" cy="168510"/>
          </a:xfrm>
          <a:prstGeom prst="rect">
            <a:avLst/>
          </a:prstGeom>
          <a:solidFill>
            <a:schemeClr val="accent6">
              <a:lumMod val="40000"/>
              <a:lumOff val="60000"/>
            </a:schemeClr>
          </a:solidFill>
        </p:spPr>
        <p:style>
          <a:lnRef idx="1">
            <a:schemeClr val="dk1"/>
          </a:lnRef>
          <a:fillRef idx="0">
            <a:schemeClr val="dk1"/>
          </a:fillRef>
          <a:effectRef idx="0">
            <a:schemeClr val="dk1"/>
          </a:effectRef>
          <a:fontRef idx="minor">
            <a:schemeClr val="tx1"/>
          </a:fontRef>
        </p:style>
        <p:txBody>
          <a:bodyPr lIns="65306" tIns="32653" rIns="65306" bIns="32653" anchor="ctr"/>
          <a:lstStyle/>
          <a:p>
            <a:pPr algn="ctr">
              <a:defRPr/>
            </a:pPr>
            <a:endParaRPr lang="ja-JP" altLang="en-US" sz="2300" dirty="0">
              <a:solidFill>
                <a:prstClr val="black"/>
              </a:solidFill>
            </a:endParaRPr>
          </a:p>
        </p:txBody>
      </p:sp>
      <p:cxnSp>
        <p:nvCxnSpPr>
          <p:cNvPr id="689" name="直線コネクタ 688"/>
          <p:cNvCxnSpPr>
            <a:stCxn id="688" idx="1"/>
            <a:endCxn id="688" idx="3"/>
          </p:cNvCxnSpPr>
          <p:nvPr/>
        </p:nvCxnSpPr>
        <p:spPr bwMode="auto">
          <a:xfrm>
            <a:off x="7292406" y="6366131"/>
            <a:ext cx="737729" cy="0"/>
          </a:xfrm>
          <a:prstGeom prst="line">
            <a:avLst/>
          </a:prstGeom>
          <a:noFill/>
          <a:ln w="31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cxnSp>
      <p:grpSp>
        <p:nvGrpSpPr>
          <p:cNvPr id="15" name="グループ化 256"/>
          <p:cNvGrpSpPr>
            <a:grpSpLocks noChangeAspect="1"/>
          </p:cNvGrpSpPr>
          <p:nvPr/>
        </p:nvGrpSpPr>
        <p:grpSpPr bwMode="auto">
          <a:xfrm>
            <a:off x="8908510" y="6413898"/>
            <a:ext cx="14595" cy="38478"/>
            <a:chOff x="9491663" y="3466966"/>
            <a:chExt cx="1009650" cy="2755900"/>
          </a:xfrm>
        </p:grpSpPr>
        <p:sp>
          <p:nvSpPr>
            <p:cNvPr id="691" name="Freeform 79"/>
            <p:cNvSpPr>
              <a:spLocks/>
            </p:cNvSpPr>
            <p:nvPr/>
          </p:nvSpPr>
          <p:spPr bwMode="auto">
            <a:xfrm>
              <a:off x="10221913" y="4962391"/>
              <a:ext cx="146050" cy="244475"/>
            </a:xfrm>
            <a:custGeom>
              <a:avLst/>
              <a:gdLst>
                <a:gd name="T0" fmla="*/ 2147483647 w 92"/>
                <a:gd name="T1" fmla="*/ 2147483647 h 154"/>
                <a:gd name="T2" fmla="*/ 2147483647 w 92"/>
                <a:gd name="T3" fmla="*/ 2147483647 h 154"/>
                <a:gd name="T4" fmla="*/ 2147483647 w 92"/>
                <a:gd name="T5" fmla="*/ 2147483647 h 154"/>
                <a:gd name="T6" fmla="*/ 2147483647 w 92"/>
                <a:gd name="T7" fmla="*/ 2147483647 h 154"/>
                <a:gd name="T8" fmla="*/ 2147483647 w 92"/>
                <a:gd name="T9" fmla="*/ 2147483647 h 154"/>
                <a:gd name="T10" fmla="*/ 2147483647 w 92"/>
                <a:gd name="T11" fmla="*/ 2147483647 h 154"/>
                <a:gd name="T12" fmla="*/ 2147483647 w 92"/>
                <a:gd name="T13" fmla="*/ 2147483647 h 154"/>
                <a:gd name="T14" fmla="*/ 2147483647 w 92"/>
                <a:gd name="T15" fmla="*/ 2147483647 h 154"/>
                <a:gd name="T16" fmla="*/ 2147483647 w 92"/>
                <a:gd name="T17" fmla="*/ 0 h 154"/>
                <a:gd name="T18" fmla="*/ 2147483647 w 92"/>
                <a:gd name="T19" fmla="*/ 2147483647 h 154"/>
                <a:gd name="T20" fmla="*/ 2147483647 w 92"/>
                <a:gd name="T21" fmla="*/ 2147483647 h 154"/>
                <a:gd name="T22" fmla="*/ 2147483647 w 92"/>
                <a:gd name="T23" fmla="*/ 2147483647 h 154"/>
                <a:gd name="T24" fmla="*/ 2147483647 w 92"/>
                <a:gd name="T25" fmla="*/ 2147483647 h 154"/>
                <a:gd name="T26" fmla="*/ 0 w 92"/>
                <a:gd name="T27" fmla="*/ 2147483647 h 154"/>
                <a:gd name="T28" fmla="*/ 2147483647 w 92"/>
                <a:gd name="T29" fmla="*/ 2147483647 h 154"/>
                <a:gd name="T30" fmla="*/ 2147483647 w 92"/>
                <a:gd name="T31" fmla="*/ 2147483647 h 154"/>
                <a:gd name="T32" fmla="*/ 2147483647 w 92"/>
                <a:gd name="T33" fmla="*/ 2147483647 h 154"/>
                <a:gd name="T34" fmla="*/ 2147483647 w 92"/>
                <a:gd name="T35" fmla="*/ 2147483647 h 154"/>
                <a:gd name="T36" fmla="*/ 2147483647 w 92"/>
                <a:gd name="T37" fmla="*/ 2147483647 h 154"/>
                <a:gd name="T38" fmla="*/ 2147483647 w 92"/>
                <a:gd name="T39" fmla="*/ 2147483647 h 154"/>
                <a:gd name="T40" fmla="*/ 2147483647 w 92"/>
                <a:gd name="T41" fmla="*/ 2147483647 h 154"/>
                <a:gd name="T42" fmla="*/ 2147483647 w 92"/>
                <a:gd name="T43" fmla="*/ 2147483647 h 15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92"/>
                <a:gd name="T67" fmla="*/ 0 h 154"/>
                <a:gd name="T68" fmla="*/ 92 w 92"/>
                <a:gd name="T69" fmla="*/ 154 h 15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92" h="154">
                  <a:moveTo>
                    <a:pt x="72" y="130"/>
                  </a:moveTo>
                  <a:lnTo>
                    <a:pt x="72" y="104"/>
                  </a:lnTo>
                  <a:lnTo>
                    <a:pt x="86" y="104"/>
                  </a:lnTo>
                  <a:lnTo>
                    <a:pt x="86" y="86"/>
                  </a:lnTo>
                  <a:lnTo>
                    <a:pt x="72" y="60"/>
                  </a:lnTo>
                  <a:lnTo>
                    <a:pt x="72" y="44"/>
                  </a:lnTo>
                  <a:lnTo>
                    <a:pt x="66" y="18"/>
                  </a:lnTo>
                  <a:lnTo>
                    <a:pt x="52" y="18"/>
                  </a:lnTo>
                  <a:lnTo>
                    <a:pt x="40" y="0"/>
                  </a:lnTo>
                  <a:lnTo>
                    <a:pt x="46" y="18"/>
                  </a:lnTo>
                  <a:lnTo>
                    <a:pt x="52" y="60"/>
                  </a:lnTo>
                  <a:lnTo>
                    <a:pt x="40" y="52"/>
                  </a:lnTo>
                  <a:lnTo>
                    <a:pt x="20" y="36"/>
                  </a:lnTo>
                  <a:lnTo>
                    <a:pt x="0" y="36"/>
                  </a:lnTo>
                  <a:lnTo>
                    <a:pt x="14" y="52"/>
                  </a:lnTo>
                  <a:lnTo>
                    <a:pt x="26" y="70"/>
                  </a:lnTo>
                  <a:lnTo>
                    <a:pt x="52" y="104"/>
                  </a:lnTo>
                  <a:lnTo>
                    <a:pt x="66" y="138"/>
                  </a:lnTo>
                  <a:lnTo>
                    <a:pt x="80" y="138"/>
                  </a:lnTo>
                  <a:lnTo>
                    <a:pt x="92" y="154"/>
                  </a:lnTo>
                  <a:lnTo>
                    <a:pt x="92" y="146"/>
                  </a:lnTo>
                  <a:lnTo>
                    <a:pt x="72" y="130"/>
                  </a:lnTo>
                  <a:close/>
                </a:path>
              </a:pathLst>
            </a:custGeom>
            <a:solidFill>
              <a:srgbClr val="A1C6E7"/>
            </a:solidFill>
            <a:ln w="9525">
              <a:noFill/>
              <a:round/>
              <a:headEnd/>
              <a:tailEnd/>
            </a:ln>
          </p:spPr>
          <p:txBody>
            <a:bodyPr/>
            <a:lstStyle/>
            <a:p>
              <a:endParaRPr lang="ja-JP" altLang="en-US" sz="2300" dirty="0"/>
            </a:p>
          </p:txBody>
        </p:sp>
        <p:sp>
          <p:nvSpPr>
            <p:cNvPr id="692" name="Freeform 84"/>
            <p:cNvSpPr>
              <a:spLocks/>
            </p:cNvSpPr>
            <p:nvPr/>
          </p:nvSpPr>
          <p:spPr bwMode="auto">
            <a:xfrm>
              <a:off x="10482263" y="5140191"/>
              <a:ext cx="19050" cy="41275"/>
            </a:xfrm>
            <a:custGeom>
              <a:avLst/>
              <a:gdLst>
                <a:gd name="T0" fmla="*/ 2147483647 w 12"/>
                <a:gd name="T1" fmla="*/ 2147483647 h 26"/>
                <a:gd name="T2" fmla="*/ 2147483647 w 12"/>
                <a:gd name="T3" fmla="*/ 2147483647 h 26"/>
                <a:gd name="T4" fmla="*/ 2147483647 w 12"/>
                <a:gd name="T5" fmla="*/ 0 h 26"/>
                <a:gd name="T6" fmla="*/ 0 w 12"/>
                <a:gd name="T7" fmla="*/ 2147483647 h 26"/>
                <a:gd name="T8" fmla="*/ 2147483647 w 12"/>
                <a:gd name="T9" fmla="*/ 2147483647 h 26"/>
                <a:gd name="T10" fmla="*/ 0 60000 65536"/>
                <a:gd name="T11" fmla="*/ 0 60000 65536"/>
                <a:gd name="T12" fmla="*/ 0 60000 65536"/>
                <a:gd name="T13" fmla="*/ 0 60000 65536"/>
                <a:gd name="T14" fmla="*/ 0 60000 65536"/>
                <a:gd name="T15" fmla="*/ 0 w 12"/>
                <a:gd name="T16" fmla="*/ 0 h 26"/>
                <a:gd name="T17" fmla="*/ 12 w 12"/>
                <a:gd name="T18" fmla="*/ 26 h 26"/>
              </a:gdLst>
              <a:ahLst/>
              <a:cxnLst>
                <a:cxn ang="T10">
                  <a:pos x="T0" y="T1"/>
                </a:cxn>
                <a:cxn ang="T11">
                  <a:pos x="T2" y="T3"/>
                </a:cxn>
                <a:cxn ang="T12">
                  <a:pos x="T4" y="T5"/>
                </a:cxn>
                <a:cxn ang="T13">
                  <a:pos x="T6" y="T7"/>
                </a:cxn>
                <a:cxn ang="T14">
                  <a:pos x="T8" y="T9"/>
                </a:cxn>
              </a:cxnLst>
              <a:rect l="T15" t="T16" r="T17" b="T18"/>
              <a:pathLst>
                <a:path w="12" h="26">
                  <a:moveTo>
                    <a:pt x="6" y="26"/>
                  </a:moveTo>
                  <a:lnTo>
                    <a:pt x="6" y="18"/>
                  </a:lnTo>
                  <a:lnTo>
                    <a:pt x="12" y="0"/>
                  </a:lnTo>
                  <a:lnTo>
                    <a:pt x="0" y="18"/>
                  </a:lnTo>
                  <a:lnTo>
                    <a:pt x="6" y="26"/>
                  </a:lnTo>
                  <a:close/>
                </a:path>
              </a:pathLst>
            </a:custGeom>
            <a:solidFill>
              <a:srgbClr val="A1C6E7"/>
            </a:solidFill>
            <a:ln w="9525">
              <a:noFill/>
              <a:round/>
              <a:headEnd/>
              <a:tailEnd/>
            </a:ln>
          </p:spPr>
          <p:txBody>
            <a:bodyPr/>
            <a:lstStyle/>
            <a:p>
              <a:endParaRPr lang="ja-JP" altLang="en-US" sz="2300" dirty="0"/>
            </a:p>
          </p:txBody>
        </p:sp>
        <p:sp>
          <p:nvSpPr>
            <p:cNvPr id="693" name="Freeform 96"/>
            <p:cNvSpPr>
              <a:spLocks/>
            </p:cNvSpPr>
            <p:nvPr/>
          </p:nvSpPr>
          <p:spPr bwMode="auto">
            <a:xfrm>
              <a:off x="9602788" y="5330691"/>
              <a:ext cx="9525" cy="3175"/>
            </a:xfrm>
            <a:custGeom>
              <a:avLst/>
              <a:gdLst>
                <a:gd name="T0" fmla="*/ 0 w 6"/>
                <a:gd name="T1" fmla="*/ 0 h 2"/>
                <a:gd name="T2" fmla="*/ 0 w 6"/>
                <a:gd name="T3" fmla="*/ 2147483647 h 2"/>
                <a:gd name="T4" fmla="*/ 2147483647 w 6"/>
                <a:gd name="T5" fmla="*/ 0 h 2"/>
                <a:gd name="T6" fmla="*/ 0 w 6"/>
                <a:gd name="T7" fmla="*/ 0 h 2"/>
                <a:gd name="T8" fmla="*/ 0 60000 65536"/>
                <a:gd name="T9" fmla="*/ 0 60000 65536"/>
                <a:gd name="T10" fmla="*/ 0 60000 65536"/>
                <a:gd name="T11" fmla="*/ 0 60000 65536"/>
                <a:gd name="T12" fmla="*/ 0 w 6"/>
                <a:gd name="T13" fmla="*/ 0 h 2"/>
                <a:gd name="T14" fmla="*/ 6 w 6"/>
                <a:gd name="T15" fmla="*/ 2 h 2"/>
              </a:gdLst>
              <a:ahLst/>
              <a:cxnLst>
                <a:cxn ang="T8">
                  <a:pos x="T0" y="T1"/>
                </a:cxn>
                <a:cxn ang="T9">
                  <a:pos x="T2" y="T3"/>
                </a:cxn>
                <a:cxn ang="T10">
                  <a:pos x="T4" y="T5"/>
                </a:cxn>
                <a:cxn ang="T11">
                  <a:pos x="T6" y="T7"/>
                </a:cxn>
              </a:cxnLst>
              <a:rect l="T12" t="T13" r="T14" b="T15"/>
              <a:pathLst>
                <a:path w="6" h="2">
                  <a:moveTo>
                    <a:pt x="0" y="0"/>
                  </a:moveTo>
                  <a:lnTo>
                    <a:pt x="0" y="2"/>
                  </a:lnTo>
                  <a:lnTo>
                    <a:pt x="6" y="0"/>
                  </a:lnTo>
                  <a:lnTo>
                    <a:pt x="0" y="0"/>
                  </a:lnTo>
                  <a:close/>
                </a:path>
              </a:pathLst>
            </a:custGeom>
            <a:solidFill>
              <a:srgbClr val="A1C6E7"/>
            </a:solidFill>
            <a:ln w="9525">
              <a:noFill/>
              <a:round/>
              <a:headEnd/>
              <a:tailEnd/>
            </a:ln>
          </p:spPr>
          <p:txBody>
            <a:bodyPr/>
            <a:lstStyle/>
            <a:p>
              <a:endParaRPr lang="ja-JP" altLang="en-US" sz="2300" dirty="0"/>
            </a:p>
          </p:txBody>
        </p:sp>
        <p:sp>
          <p:nvSpPr>
            <p:cNvPr id="694" name="Line 105"/>
            <p:cNvSpPr>
              <a:spLocks noChangeShapeType="1"/>
            </p:cNvSpPr>
            <p:nvPr/>
          </p:nvSpPr>
          <p:spPr bwMode="auto">
            <a:xfrm>
              <a:off x="10161588" y="3841616"/>
              <a:ext cx="0" cy="0"/>
            </a:xfrm>
            <a:prstGeom prst="line">
              <a:avLst/>
            </a:prstGeom>
            <a:noFill/>
            <a:ln w="9525">
              <a:noFill/>
              <a:round/>
              <a:headEnd/>
              <a:tailEnd/>
            </a:ln>
          </p:spPr>
          <p:txBody>
            <a:bodyPr/>
            <a:lstStyle/>
            <a:p>
              <a:endParaRPr lang="ja-JP" altLang="en-US" sz="2300" dirty="0"/>
            </a:p>
          </p:txBody>
        </p:sp>
        <p:sp>
          <p:nvSpPr>
            <p:cNvPr id="695" name="Line 106"/>
            <p:cNvSpPr>
              <a:spLocks noChangeShapeType="1"/>
            </p:cNvSpPr>
            <p:nvPr/>
          </p:nvSpPr>
          <p:spPr bwMode="auto">
            <a:xfrm>
              <a:off x="10161588" y="3841616"/>
              <a:ext cx="0" cy="0"/>
            </a:xfrm>
            <a:prstGeom prst="line">
              <a:avLst/>
            </a:prstGeom>
            <a:noFill/>
            <a:ln w="9525">
              <a:noFill/>
              <a:round/>
              <a:headEnd/>
              <a:tailEnd/>
            </a:ln>
          </p:spPr>
          <p:txBody>
            <a:bodyPr/>
            <a:lstStyle/>
            <a:p>
              <a:endParaRPr lang="ja-JP" altLang="en-US" sz="2300" dirty="0"/>
            </a:p>
          </p:txBody>
        </p:sp>
        <p:sp>
          <p:nvSpPr>
            <p:cNvPr id="696" name="Freeform 122"/>
            <p:cNvSpPr>
              <a:spLocks/>
            </p:cNvSpPr>
            <p:nvPr/>
          </p:nvSpPr>
          <p:spPr bwMode="auto">
            <a:xfrm>
              <a:off x="9491663" y="3816216"/>
              <a:ext cx="996950" cy="2406650"/>
            </a:xfrm>
            <a:custGeom>
              <a:avLst/>
              <a:gdLst>
                <a:gd name="T0" fmla="*/ 2147483647 w 628"/>
                <a:gd name="T1" fmla="*/ 2147483647 h 1516"/>
                <a:gd name="T2" fmla="*/ 2147483647 w 628"/>
                <a:gd name="T3" fmla="*/ 2147483647 h 1516"/>
                <a:gd name="T4" fmla="*/ 2147483647 w 628"/>
                <a:gd name="T5" fmla="*/ 2147483647 h 1516"/>
                <a:gd name="T6" fmla="*/ 2147483647 w 628"/>
                <a:gd name="T7" fmla="*/ 2147483647 h 1516"/>
                <a:gd name="T8" fmla="*/ 2147483647 w 628"/>
                <a:gd name="T9" fmla="*/ 2147483647 h 1516"/>
                <a:gd name="T10" fmla="*/ 2147483647 w 628"/>
                <a:gd name="T11" fmla="*/ 2147483647 h 1516"/>
                <a:gd name="T12" fmla="*/ 2147483647 w 628"/>
                <a:gd name="T13" fmla="*/ 2147483647 h 1516"/>
                <a:gd name="T14" fmla="*/ 2147483647 w 628"/>
                <a:gd name="T15" fmla="*/ 2147483647 h 1516"/>
                <a:gd name="T16" fmla="*/ 2147483647 w 628"/>
                <a:gd name="T17" fmla="*/ 2147483647 h 1516"/>
                <a:gd name="T18" fmla="*/ 2147483647 w 628"/>
                <a:gd name="T19" fmla="*/ 2147483647 h 1516"/>
                <a:gd name="T20" fmla="*/ 2147483647 w 628"/>
                <a:gd name="T21" fmla="*/ 2147483647 h 1516"/>
                <a:gd name="T22" fmla="*/ 2147483647 w 628"/>
                <a:gd name="T23" fmla="*/ 2147483647 h 1516"/>
                <a:gd name="T24" fmla="*/ 2147483647 w 628"/>
                <a:gd name="T25" fmla="*/ 2147483647 h 1516"/>
                <a:gd name="T26" fmla="*/ 2147483647 w 628"/>
                <a:gd name="T27" fmla="*/ 2147483647 h 1516"/>
                <a:gd name="T28" fmla="*/ 2147483647 w 628"/>
                <a:gd name="T29" fmla="*/ 2147483647 h 1516"/>
                <a:gd name="T30" fmla="*/ 2147483647 w 628"/>
                <a:gd name="T31" fmla="*/ 2147483647 h 1516"/>
                <a:gd name="T32" fmla="*/ 2147483647 w 628"/>
                <a:gd name="T33" fmla="*/ 2147483647 h 1516"/>
                <a:gd name="T34" fmla="*/ 2147483647 w 628"/>
                <a:gd name="T35" fmla="*/ 2147483647 h 1516"/>
                <a:gd name="T36" fmla="*/ 2147483647 w 628"/>
                <a:gd name="T37" fmla="*/ 2147483647 h 1516"/>
                <a:gd name="T38" fmla="*/ 2147483647 w 628"/>
                <a:gd name="T39" fmla="*/ 2147483647 h 1516"/>
                <a:gd name="T40" fmla="*/ 2147483647 w 628"/>
                <a:gd name="T41" fmla="*/ 2147483647 h 1516"/>
                <a:gd name="T42" fmla="*/ 2147483647 w 628"/>
                <a:gd name="T43" fmla="*/ 2147483647 h 1516"/>
                <a:gd name="T44" fmla="*/ 2147483647 w 628"/>
                <a:gd name="T45" fmla="*/ 2147483647 h 1516"/>
                <a:gd name="T46" fmla="*/ 2147483647 w 628"/>
                <a:gd name="T47" fmla="*/ 2147483647 h 1516"/>
                <a:gd name="T48" fmla="*/ 2147483647 w 628"/>
                <a:gd name="T49" fmla="*/ 2147483647 h 1516"/>
                <a:gd name="T50" fmla="*/ 2147483647 w 628"/>
                <a:gd name="T51" fmla="*/ 2147483647 h 1516"/>
                <a:gd name="T52" fmla="*/ 2147483647 w 628"/>
                <a:gd name="T53" fmla="*/ 2147483647 h 1516"/>
                <a:gd name="T54" fmla="*/ 2147483647 w 628"/>
                <a:gd name="T55" fmla="*/ 2147483647 h 1516"/>
                <a:gd name="T56" fmla="*/ 2147483647 w 628"/>
                <a:gd name="T57" fmla="*/ 2147483647 h 1516"/>
                <a:gd name="T58" fmla="*/ 2147483647 w 628"/>
                <a:gd name="T59" fmla="*/ 2147483647 h 1516"/>
                <a:gd name="T60" fmla="*/ 2147483647 w 628"/>
                <a:gd name="T61" fmla="*/ 2147483647 h 1516"/>
                <a:gd name="T62" fmla="*/ 2147483647 w 628"/>
                <a:gd name="T63" fmla="*/ 2147483647 h 1516"/>
                <a:gd name="T64" fmla="*/ 2147483647 w 628"/>
                <a:gd name="T65" fmla="*/ 2147483647 h 1516"/>
                <a:gd name="T66" fmla="*/ 2147483647 w 628"/>
                <a:gd name="T67" fmla="*/ 2147483647 h 1516"/>
                <a:gd name="T68" fmla="*/ 2147483647 w 628"/>
                <a:gd name="T69" fmla="*/ 2147483647 h 1516"/>
                <a:gd name="T70" fmla="*/ 2147483647 w 628"/>
                <a:gd name="T71" fmla="*/ 2147483647 h 1516"/>
                <a:gd name="T72" fmla="*/ 2147483647 w 628"/>
                <a:gd name="T73" fmla="*/ 2147483647 h 1516"/>
                <a:gd name="T74" fmla="*/ 2147483647 w 628"/>
                <a:gd name="T75" fmla="*/ 2147483647 h 1516"/>
                <a:gd name="T76" fmla="*/ 2147483647 w 628"/>
                <a:gd name="T77" fmla="*/ 2147483647 h 1516"/>
                <a:gd name="T78" fmla="*/ 2147483647 w 628"/>
                <a:gd name="T79" fmla="*/ 2147483647 h 1516"/>
                <a:gd name="T80" fmla="*/ 2147483647 w 628"/>
                <a:gd name="T81" fmla="*/ 2147483647 h 1516"/>
                <a:gd name="T82" fmla="*/ 2147483647 w 628"/>
                <a:gd name="T83" fmla="*/ 2147483647 h 1516"/>
                <a:gd name="T84" fmla="*/ 2147483647 w 628"/>
                <a:gd name="T85" fmla="*/ 2147483647 h 1516"/>
                <a:gd name="T86" fmla="*/ 2147483647 w 628"/>
                <a:gd name="T87" fmla="*/ 2147483647 h 1516"/>
                <a:gd name="T88" fmla="*/ 2147483647 w 628"/>
                <a:gd name="T89" fmla="*/ 2147483647 h 1516"/>
                <a:gd name="T90" fmla="*/ 2147483647 w 628"/>
                <a:gd name="T91" fmla="*/ 2147483647 h 1516"/>
                <a:gd name="T92" fmla="*/ 2147483647 w 628"/>
                <a:gd name="T93" fmla="*/ 2147483647 h 1516"/>
                <a:gd name="T94" fmla="*/ 2147483647 w 628"/>
                <a:gd name="T95" fmla="*/ 2147483647 h 1516"/>
                <a:gd name="T96" fmla="*/ 2147483647 w 628"/>
                <a:gd name="T97" fmla="*/ 2147483647 h 1516"/>
                <a:gd name="T98" fmla="*/ 2147483647 w 628"/>
                <a:gd name="T99" fmla="*/ 2147483647 h 1516"/>
                <a:gd name="T100" fmla="*/ 2147483647 w 628"/>
                <a:gd name="T101" fmla="*/ 2147483647 h 1516"/>
                <a:gd name="T102" fmla="*/ 2147483647 w 628"/>
                <a:gd name="T103" fmla="*/ 2147483647 h 1516"/>
                <a:gd name="T104" fmla="*/ 2147483647 w 628"/>
                <a:gd name="T105" fmla="*/ 2147483647 h 1516"/>
                <a:gd name="T106" fmla="*/ 2147483647 w 628"/>
                <a:gd name="T107" fmla="*/ 2147483647 h 1516"/>
                <a:gd name="T108" fmla="*/ 2147483647 w 628"/>
                <a:gd name="T109" fmla="*/ 2147483647 h 1516"/>
                <a:gd name="T110" fmla="*/ 2147483647 w 628"/>
                <a:gd name="T111" fmla="*/ 2147483647 h 1516"/>
                <a:gd name="T112" fmla="*/ 2147483647 w 628"/>
                <a:gd name="T113" fmla="*/ 2147483647 h 1516"/>
                <a:gd name="T114" fmla="*/ 2147483647 w 628"/>
                <a:gd name="T115" fmla="*/ 2147483647 h 1516"/>
                <a:gd name="T116" fmla="*/ 2147483647 w 628"/>
                <a:gd name="T117" fmla="*/ 2147483647 h 1516"/>
                <a:gd name="T118" fmla="*/ 2147483647 w 628"/>
                <a:gd name="T119" fmla="*/ 2147483647 h 1516"/>
                <a:gd name="T120" fmla="*/ 2147483647 w 628"/>
                <a:gd name="T121" fmla="*/ 2147483647 h 1516"/>
                <a:gd name="T122" fmla="*/ 2147483647 w 628"/>
                <a:gd name="T123" fmla="*/ 2147483647 h 1516"/>
                <a:gd name="T124" fmla="*/ 2147483647 w 628"/>
                <a:gd name="T125" fmla="*/ 2147483647 h 151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628"/>
                <a:gd name="T190" fmla="*/ 0 h 1516"/>
                <a:gd name="T191" fmla="*/ 628 w 628"/>
                <a:gd name="T192" fmla="*/ 1516 h 151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628" h="1516">
                  <a:moveTo>
                    <a:pt x="264" y="22"/>
                  </a:moveTo>
                  <a:lnTo>
                    <a:pt x="264" y="22"/>
                  </a:lnTo>
                  <a:lnTo>
                    <a:pt x="244" y="28"/>
                  </a:lnTo>
                  <a:lnTo>
                    <a:pt x="234" y="32"/>
                  </a:lnTo>
                  <a:lnTo>
                    <a:pt x="226" y="36"/>
                  </a:lnTo>
                  <a:lnTo>
                    <a:pt x="214" y="44"/>
                  </a:lnTo>
                  <a:lnTo>
                    <a:pt x="194" y="52"/>
                  </a:lnTo>
                  <a:lnTo>
                    <a:pt x="146" y="72"/>
                  </a:lnTo>
                  <a:lnTo>
                    <a:pt x="98" y="92"/>
                  </a:lnTo>
                  <a:lnTo>
                    <a:pt x="78" y="102"/>
                  </a:lnTo>
                  <a:lnTo>
                    <a:pt x="66" y="110"/>
                  </a:lnTo>
                  <a:lnTo>
                    <a:pt x="60" y="116"/>
                  </a:lnTo>
                  <a:lnTo>
                    <a:pt x="56" y="124"/>
                  </a:lnTo>
                  <a:lnTo>
                    <a:pt x="52" y="134"/>
                  </a:lnTo>
                  <a:lnTo>
                    <a:pt x="50" y="144"/>
                  </a:lnTo>
                  <a:lnTo>
                    <a:pt x="48" y="168"/>
                  </a:lnTo>
                  <a:lnTo>
                    <a:pt x="44" y="194"/>
                  </a:lnTo>
                  <a:lnTo>
                    <a:pt x="32" y="330"/>
                  </a:lnTo>
                  <a:lnTo>
                    <a:pt x="24" y="394"/>
                  </a:lnTo>
                  <a:lnTo>
                    <a:pt x="18" y="446"/>
                  </a:lnTo>
                  <a:lnTo>
                    <a:pt x="14" y="502"/>
                  </a:lnTo>
                  <a:lnTo>
                    <a:pt x="6" y="620"/>
                  </a:lnTo>
                  <a:lnTo>
                    <a:pt x="0" y="690"/>
                  </a:lnTo>
                  <a:lnTo>
                    <a:pt x="2" y="694"/>
                  </a:lnTo>
                  <a:lnTo>
                    <a:pt x="2" y="698"/>
                  </a:lnTo>
                  <a:lnTo>
                    <a:pt x="8" y="704"/>
                  </a:lnTo>
                  <a:lnTo>
                    <a:pt x="14" y="708"/>
                  </a:lnTo>
                  <a:lnTo>
                    <a:pt x="16" y="710"/>
                  </a:lnTo>
                  <a:lnTo>
                    <a:pt x="14" y="732"/>
                  </a:lnTo>
                  <a:lnTo>
                    <a:pt x="12" y="762"/>
                  </a:lnTo>
                  <a:lnTo>
                    <a:pt x="14" y="792"/>
                  </a:lnTo>
                  <a:lnTo>
                    <a:pt x="16" y="806"/>
                  </a:lnTo>
                  <a:lnTo>
                    <a:pt x="18" y="812"/>
                  </a:lnTo>
                  <a:lnTo>
                    <a:pt x="20" y="816"/>
                  </a:lnTo>
                  <a:lnTo>
                    <a:pt x="26" y="822"/>
                  </a:lnTo>
                  <a:lnTo>
                    <a:pt x="28" y="826"/>
                  </a:lnTo>
                  <a:lnTo>
                    <a:pt x="30" y="824"/>
                  </a:lnTo>
                  <a:lnTo>
                    <a:pt x="32" y="822"/>
                  </a:lnTo>
                  <a:lnTo>
                    <a:pt x="30" y="802"/>
                  </a:lnTo>
                  <a:lnTo>
                    <a:pt x="34" y="810"/>
                  </a:lnTo>
                  <a:lnTo>
                    <a:pt x="46" y="820"/>
                  </a:lnTo>
                  <a:lnTo>
                    <a:pt x="58" y="832"/>
                  </a:lnTo>
                  <a:lnTo>
                    <a:pt x="66" y="838"/>
                  </a:lnTo>
                  <a:lnTo>
                    <a:pt x="72" y="838"/>
                  </a:lnTo>
                  <a:lnTo>
                    <a:pt x="74" y="834"/>
                  </a:lnTo>
                  <a:lnTo>
                    <a:pt x="74" y="830"/>
                  </a:lnTo>
                  <a:lnTo>
                    <a:pt x="80" y="830"/>
                  </a:lnTo>
                  <a:lnTo>
                    <a:pt x="86" y="830"/>
                  </a:lnTo>
                  <a:lnTo>
                    <a:pt x="88" y="828"/>
                  </a:lnTo>
                  <a:lnTo>
                    <a:pt x="90" y="826"/>
                  </a:lnTo>
                  <a:lnTo>
                    <a:pt x="88" y="822"/>
                  </a:lnTo>
                  <a:lnTo>
                    <a:pt x="78" y="812"/>
                  </a:lnTo>
                  <a:lnTo>
                    <a:pt x="70" y="804"/>
                  </a:lnTo>
                  <a:lnTo>
                    <a:pt x="62" y="794"/>
                  </a:lnTo>
                  <a:lnTo>
                    <a:pt x="56" y="784"/>
                  </a:lnTo>
                  <a:lnTo>
                    <a:pt x="54" y="774"/>
                  </a:lnTo>
                  <a:lnTo>
                    <a:pt x="54" y="766"/>
                  </a:lnTo>
                  <a:lnTo>
                    <a:pt x="56" y="760"/>
                  </a:lnTo>
                  <a:lnTo>
                    <a:pt x="58" y="758"/>
                  </a:lnTo>
                  <a:lnTo>
                    <a:pt x="62" y="758"/>
                  </a:lnTo>
                  <a:lnTo>
                    <a:pt x="66" y="760"/>
                  </a:lnTo>
                  <a:lnTo>
                    <a:pt x="68" y="768"/>
                  </a:lnTo>
                  <a:lnTo>
                    <a:pt x="70" y="786"/>
                  </a:lnTo>
                  <a:lnTo>
                    <a:pt x="70" y="790"/>
                  </a:lnTo>
                  <a:lnTo>
                    <a:pt x="72" y="794"/>
                  </a:lnTo>
                  <a:lnTo>
                    <a:pt x="78" y="798"/>
                  </a:lnTo>
                  <a:lnTo>
                    <a:pt x="84" y="798"/>
                  </a:lnTo>
                  <a:lnTo>
                    <a:pt x="88" y="798"/>
                  </a:lnTo>
                  <a:lnTo>
                    <a:pt x="86" y="744"/>
                  </a:lnTo>
                  <a:lnTo>
                    <a:pt x="84" y="720"/>
                  </a:lnTo>
                  <a:lnTo>
                    <a:pt x="84" y="708"/>
                  </a:lnTo>
                  <a:lnTo>
                    <a:pt x="84" y="672"/>
                  </a:lnTo>
                  <a:lnTo>
                    <a:pt x="82" y="650"/>
                  </a:lnTo>
                  <a:lnTo>
                    <a:pt x="82" y="646"/>
                  </a:lnTo>
                  <a:lnTo>
                    <a:pt x="80" y="654"/>
                  </a:lnTo>
                  <a:lnTo>
                    <a:pt x="78" y="674"/>
                  </a:lnTo>
                  <a:lnTo>
                    <a:pt x="80" y="682"/>
                  </a:lnTo>
                  <a:lnTo>
                    <a:pt x="82" y="692"/>
                  </a:lnTo>
                  <a:lnTo>
                    <a:pt x="90" y="730"/>
                  </a:lnTo>
                  <a:lnTo>
                    <a:pt x="96" y="770"/>
                  </a:lnTo>
                  <a:lnTo>
                    <a:pt x="106" y="844"/>
                  </a:lnTo>
                  <a:lnTo>
                    <a:pt x="112" y="924"/>
                  </a:lnTo>
                  <a:lnTo>
                    <a:pt x="116" y="984"/>
                  </a:lnTo>
                  <a:lnTo>
                    <a:pt x="118" y="1054"/>
                  </a:lnTo>
                  <a:lnTo>
                    <a:pt x="122" y="1156"/>
                  </a:lnTo>
                  <a:lnTo>
                    <a:pt x="128" y="1308"/>
                  </a:lnTo>
                  <a:lnTo>
                    <a:pt x="126" y="1320"/>
                  </a:lnTo>
                  <a:lnTo>
                    <a:pt x="124" y="1332"/>
                  </a:lnTo>
                  <a:lnTo>
                    <a:pt x="118" y="1362"/>
                  </a:lnTo>
                  <a:lnTo>
                    <a:pt x="116" y="1376"/>
                  </a:lnTo>
                  <a:lnTo>
                    <a:pt x="114" y="1390"/>
                  </a:lnTo>
                  <a:lnTo>
                    <a:pt x="114" y="1402"/>
                  </a:lnTo>
                  <a:lnTo>
                    <a:pt x="118" y="1410"/>
                  </a:lnTo>
                  <a:lnTo>
                    <a:pt x="124" y="1424"/>
                  </a:lnTo>
                  <a:lnTo>
                    <a:pt x="128" y="1432"/>
                  </a:lnTo>
                  <a:lnTo>
                    <a:pt x="126" y="1440"/>
                  </a:lnTo>
                  <a:lnTo>
                    <a:pt x="120" y="1446"/>
                  </a:lnTo>
                  <a:lnTo>
                    <a:pt x="108" y="1458"/>
                  </a:lnTo>
                  <a:lnTo>
                    <a:pt x="102" y="1468"/>
                  </a:lnTo>
                  <a:lnTo>
                    <a:pt x="100" y="1476"/>
                  </a:lnTo>
                  <a:lnTo>
                    <a:pt x="98" y="1486"/>
                  </a:lnTo>
                  <a:lnTo>
                    <a:pt x="100" y="1490"/>
                  </a:lnTo>
                  <a:lnTo>
                    <a:pt x="102" y="1496"/>
                  </a:lnTo>
                  <a:lnTo>
                    <a:pt x="106" y="1500"/>
                  </a:lnTo>
                  <a:lnTo>
                    <a:pt x="112" y="1502"/>
                  </a:lnTo>
                  <a:lnTo>
                    <a:pt x="120" y="1506"/>
                  </a:lnTo>
                  <a:lnTo>
                    <a:pt x="130" y="1508"/>
                  </a:lnTo>
                  <a:lnTo>
                    <a:pt x="148" y="1510"/>
                  </a:lnTo>
                  <a:lnTo>
                    <a:pt x="164" y="1508"/>
                  </a:lnTo>
                  <a:lnTo>
                    <a:pt x="178" y="1506"/>
                  </a:lnTo>
                  <a:lnTo>
                    <a:pt x="190" y="1502"/>
                  </a:lnTo>
                  <a:lnTo>
                    <a:pt x="198" y="1496"/>
                  </a:lnTo>
                  <a:lnTo>
                    <a:pt x="206" y="1490"/>
                  </a:lnTo>
                  <a:lnTo>
                    <a:pt x="216" y="1478"/>
                  </a:lnTo>
                  <a:lnTo>
                    <a:pt x="220" y="1474"/>
                  </a:lnTo>
                  <a:lnTo>
                    <a:pt x="220" y="1468"/>
                  </a:lnTo>
                  <a:lnTo>
                    <a:pt x="220" y="1454"/>
                  </a:lnTo>
                  <a:lnTo>
                    <a:pt x="218" y="1438"/>
                  </a:lnTo>
                  <a:lnTo>
                    <a:pt x="220" y="1428"/>
                  </a:lnTo>
                  <a:lnTo>
                    <a:pt x="224" y="1416"/>
                  </a:lnTo>
                  <a:lnTo>
                    <a:pt x="228" y="1406"/>
                  </a:lnTo>
                  <a:lnTo>
                    <a:pt x="230" y="1396"/>
                  </a:lnTo>
                  <a:lnTo>
                    <a:pt x="228" y="1388"/>
                  </a:lnTo>
                  <a:lnTo>
                    <a:pt x="228" y="1378"/>
                  </a:lnTo>
                  <a:lnTo>
                    <a:pt x="222" y="1362"/>
                  </a:lnTo>
                  <a:lnTo>
                    <a:pt x="214" y="1348"/>
                  </a:lnTo>
                  <a:lnTo>
                    <a:pt x="212" y="1338"/>
                  </a:lnTo>
                  <a:lnTo>
                    <a:pt x="212" y="1322"/>
                  </a:lnTo>
                  <a:lnTo>
                    <a:pt x="218" y="1284"/>
                  </a:lnTo>
                  <a:lnTo>
                    <a:pt x="224" y="1238"/>
                  </a:lnTo>
                  <a:lnTo>
                    <a:pt x="228" y="1194"/>
                  </a:lnTo>
                  <a:lnTo>
                    <a:pt x="232" y="1148"/>
                  </a:lnTo>
                  <a:lnTo>
                    <a:pt x="236" y="1092"/>
                  </a:lnTo>
                  <a:lnTo>
                    <a:pt x="242" y="1026"/>
                  </a:lnTo>
                  <a:lnTo>
                    <a:pt x="248" y="944"/>
                  </a:lnTo>
                  <a:lnTo>
                    <a:pt x="250" y="906"/>
                  </a:lnTo>
                  <a:lnTo>
                    <a:pt x="252" y="876"/>
                  </a:lnTo>
                  <a:lnTo>
                    <a:pt x="256" y="852"/>
                  </a:lnTo>
                  <a:lnTo>
                    <a:pt x="260" y="836"/>
                  </a:lnTo>
                  <a:lnTo>
                    <a:pt x="264" y="824"/>
                  </a:lnTo>
                  <a:lnTo>
                    <a:pt x="268" y="818"/>
                  </a:lnTo>
                  <a:lnTo>
                    <a:pt x="270" y="814"/>
                  </a:lnTo>
                  <a:lnTo>
                    <a:pt x="272" y="834"/>
                  </a:lnTo>
                  <a:lnTo>
                    <a:pt x="274" y="858"/>
                  </a:lnTo>
                  <a:lnTo>
                    <a:pt x="284" y="916"/>
                  </a:lnTo>
                  <a:lnTo>
                    <a:pt x="292" y="972"/>
                  </a:lnTo>
                  <a:lnTo>
                    <a:pt x="298" y="1016"/>
                  </a:lnTo>
                  <a:lnTo>
                    <a:pt x="302" y="1050"/>
                  </a:lnTo>
                  <a:lnTo>
                    <a:pt x="308" y="1080"/>
                  </a:lnTo>
                  <a:lnTo>
                    <a:pt x="314" y="1112"/>
                  </a:lnTo>
                  <a:lnTo>
                    <a:pt x="318" y="1144"/>
                  </a:lnTo>
                  <a:lnTo>
                    <a:pt x="322" y="1180"/>
                  </a:lnTo>
                  <a:lnTo>
                    <a:pt x="324" y="1218"/>
                  </a:lnTo>
                  <a:lnTo>
                    <a:pt x="324" y="1236"/>
                  </a:lnTo>
                  <a:lnTo>
                    <a:pt x="322" y="1252"/>
                  </a:lnTo>
                  <a:lnTo>
                    <a:pt x="320" y="1268"/>
                  </a:lnTo>
                  <a:lnTo>
                    <a:pt x="314" y="1282"/>
                  </a:lnTo>
                  <a:lnTo>
                    <a:pt x="308" y="1300"/>
                  </a:lnTo>
                  <a:lnTo>
                    <a:pt x="308" y="1314"/>
                  </a:lnTo>
                  <a:lnTo>
                    <a:pt x="310" y="1326"/>
                  </a:lnTo>
                  <a:lnTo>
                    <a:pt x="312" y="1342"/>
                  </a:lnTo>
                  <a:lnTo>
                    <a:pt x="308" y="1360"/>
                  </a:lnTo>
                  <a:lnTo>
                    <a:pt x="304" y="1378"/>
                  </a:lnTo>
                  <a:lnTo>
                    <a:pt x="298" y="1394"/>
                  </a:lnTo>
                  <a:lnTo>
                    <a:pt x="296" y="1408"/>
                  </a:lnTo>
                  <a:lnTo>
                    <a:pt x="296" y="1412"/>
                  </a:lnTo>
                  <a:lnTo>
                    <a:pt x="298" y="1418"/>
                  </a:lnTo>
                  <a:lnTo>
                    <a:pt x="306" y="1428"/>
                  </a:lnTo>
                  <a:lnTo>
                    <a:pt x="314" y="1438"/>
                  </a:lnTo>
                  <a:lnTo>
                    <a:pt x="314" y="1442"/>
                  </a:lnTo>
                  <a:lnTo>
                    <a:pt x="312" y="1446"/>
                  </a:lnTo>
                  <a:lnTo>
                    <a:pt x="304" y="1454"/>
                  </a:lnTo>
                  <a:lnTo>
                    <a:pt x="300" y="1464"/>
                  </a:lnTo>
                  <a:lnTo>
                    <a:pt x="296" y="1474"/>
                  </a:lnTo>
                  <a:lnTo>
                    <a:pt x="296" y="1486"/>
                  </a:lnTo>
                  <a:lnTo>
                    <a:pt x="296" y="1498"/>
                  </a:lnTo>
                  <a:lnTo>
                    <a:pt x="298" y="1502"/>
                  </a:lnTo>
                  <a:lnTo>
                    <a:pt x="302" y="1506"/>
                  </a:lnTo>
                  <a:lnTo>
                    <a:pt x="308" y="1510"/>
                  </a:lnTo>
                  <a:lnTo>
                    <a:pt x="318" y="1514"/>
                  </a:lnTo>
                  <a:lnTo>
                    <a:pt x="330" y="1514"/>
                  </a:lnTo>
                  <a:lnTo>
                    <a:pt x="346" y="1516"/>
                  </a:lnTo>
                  <a:lnTo>
                    <a:pt x="362" y="1514"/>
                  </a:lnTo>
                  <a:lnTo>
                    <a:pt x="376" y="1510"/>
                  </a:lnTo>
                  <a:lnTo>
                    <a:pt x="384" y="1506"/>
                  </a:lnTo>
                  <a:lnTo>
                    <a:pt x="392" y="1500"/>
                  </a:lnTo>
                  <a:lnTo>
                    <a:pt x="398" y="1494"/>
                  </a:lnTo>
                  <a:lnTo>
                    <a:pt x="400" y="1486"/>
                  </a:lnTo>
                  <a:lnTo>
                    <a:pt x="402" y="1474"/>
                  </a:lnTo>
                  <a:lnTo>
                    <a:pt x="400" y="1454"/>
                  </a:lnTo>
                  <a:lnTo>
                    <a:pt x="400" y="1444"/>
                  </a:lnTo>
                  <a:lnTo>
                    <a:pt x="402" y="1438"/>
                  </a:lnTo>
                  <a:lnTo>
                    <a:pt x="406" y="1432"/>
                  </a:lnTo>
                  <a:lnTo>
                    <a:pt x="412" y="1420"/>
                  </a:lnTo>
                  <a:lnTo>
                    <a:pt x="416" y="1406"/>
                  </a:lnTo>
                  <a:lnTo>
                    <a:pt x="416" y="1390"/>
                  </a:lnTo>
                  <a:lnTo>
                    <a:pt x="416" y="1372"/>
                  </a:lnTo>
                  <a:lnTo>
                    <a:pt x="416" y="1364"/>
                  </a:lnTo>
                  <a:lnTo>
                    <a:pt x="418" y="1358"/>
                  </a:lnTo>
                  <a:lnTo>
                    <a:pt x="422" y="1346"/>
                  </a:lnTo>
                  <a:lnTo>
                    <a:pt x="426" y="1326"/>
                  </a:lnTo>
                  <a:lnTo>
                    <a:pt x="430" y="1308"/>
                  </a:lnTo>
                  <a:lnTo>
                    <a:pt x="432" y="1286"/>
                  </a:lnTo>
                  <a:lnTo>
                    <a:pt x="432" y="1224"/>
                  </a:lnTo>
                  <a:lnTo>
                    <a:pt x="430" y="1160"/>
                  </a:lnTo>
                  <a:lnTo>
                    <a:pt x="478" y="1150"/>
                  </a:lnTo>
                  <a:lnTo>
                    <a:pt x="538" y="1134"/>
                  </a:lnTo>
                  <a:lnTo>
                    <a:pt x="614" y="1112"/>
                  </a:lnTo>
                  <a:lnTo>
                    <a:pt x="618" y="1110"/>
                  </a:lnTo>
                  <a:lnTo>
                    <a:pt x="622" y="1108"/>
                  </a:lnTo>
                  <a:lnTo>
                    <a:pt x="626" y="1102"/>
                  </a:lnTo>
                  <a:lnTo>
                    <a:pt x="628" y="1094"/>
                  </a:lnTo>
                  <a:lnTo>
                    <a:pt x="628" y="1044"/>
                  </a:lnTo>
                  <a:lnTo>
                    <a:pt x="626" y="946"/>
                  </a:lnTo>
                  <a:lnTo>
                    <a:pt x="620" y="802"/>
                  </a:lnTo>
                  <a:lnTo>
                    <a:pt x="618" y="800"/>
                  </a:lnTo>
                  <a:lnTo>
                    <a:pt x="614" y="796"/>
                  </a:lnTo>
                  <a:lnTo>
                    <a:pt x="604" y="792"/>
                  </a:lnTo>
                  <a:lnTo>
                    <a:pt x="592" y="790"/>
                  </a:lnTo>
                  <a:lnTo>
                    <a:pt x="582" y="790"/>
                  </a:lnTo>
                  <a:lnTo>
                    <a:pt x="538" y="792"/>
                  </a:lnTo>
                  <a:lnTo>
                    <a:pt x="536" y="780"/>
                  </a:lnTo>
                  <a:lnTo>
                    <a:pt x="532" y="768"/>
                  </a:lnTo>
                  <a:lnTo>
                    <a:pt x="542" y="760"/>
                  </a:lnTo>
                  <a:lnTo>
                    <a:pt x="544" y="754"/>
                  </a:lnTo>
                  <a:lnTo>
                    <a:pt x="546" y="746"/>
                  </a:lnTo>
                  <a:lnTo>
                    <a:pt x="548" y="724"/>
                  </a:lnTo>
                  <a:lnTo>
                    <a:pt x="548" y="696"/>
                  </a:lnTo>
                  <a:lnTo>
                    <a:pt x="550" y="684"/>
                  </a:lnTo>
                  <a:lnTo>
                    <a:pt x="552" y="672"/>
                  </a:lnTo>
                  <a:lnTo>
                    <a:pt x="552" y="656"/>
                  </a:lnTo>
                  <a:lnTo>
                    <a:pt x="552" y="592"/>
                  </a:lnTo>
                  <a:lnTo>
                    <a:pt x="550" y="498"/>
                  </a:lnTo>
                  <a:lnTo>
                    <a:pt x="544" y="398"/>
                  </a:lnTo>
                  <a:lnTo>
                    <a:pt x="540" y="352"/>
                  </a:lnTo>
                  <a:lnTo>
                    <a:pt x="536" y="312"/>
                  </a:lnTo>
                  <a:lnTo>
                    <a:pt x="528" y="248"/>
                  </a:lnTo>
                  <a:lnTo>
                    <a:pt x="524" y="198"/>
                  </a:lnTo>
                  <a:lnTo>
                    <a:pt x="520" y="138"/>
                  </a:lnTo>
                  <a:lnTo>
                    <a:pt x="518" y="126"/>
                  </a:lnTo>
                  <a:lnTo>
                    <a:pt x="512" y="114"/>
                  </a:lnTo>
                  <a:lnTo>
                    <a:pt x="504" y="106"/>
                  </a:lnTo>
                  <a:lnTo>
                    <a:pt x="492" y="96"/>
                  </a:lnTo>
                  <a:lnTo>
                    <a:pt x="480" y="90"/>
                  </a:lnTo>
                  <a:lnTo>
                    <a:pt x="466" y="82"/>
                  </a:lnTo>
                  <a:lnTo>
                    <a:pt x="434" y="72"/>
                  </a:lnTo>
                  <a:lnTo>
                    <a:pt x="404" y="62"/>
                  </a:lnTo>
                  <a:lnTo>
                    <a:pt x="376" y="48"/>
                  </a:lnTo>
                  <a:lnTo>
                    <a:pt x="346" y="32"/>
                  </a:lnTo>
                  <a:lnTo>
                    <a:pt x="330" y="12"/>
                  </a:lnTo>
                  <a:lnTo>
                    <a:pt x="328" y="6"/>
                  </a:lnTo>
                  <a:lnTo>
                    <a:pt x="328" y="0"/>
                  </a:lnTo>
                  <a:lnTo>
                    <a:pt x="264" y="22"/>
                  </a:lnTo>
                  <a:close/>
                </a:path>
              </a:pathLst>
            </a:custGeom>
            <a:solidFill>
              <a:srgbClr val="000000"/>
            </a:solidFill>
            <a:ln w="9525">
              <a:noFill/>
              <a:round/>
              <a:headEnd/>
              <a:tailEnd/>
            </a:ln>
          </p:spPr>
          <p:txBody>
            <a:bodyPr/>
            <a:lstStyle/>
            <a:p>
              <a:endParaRPr lang="ja-JP" altLang="en-US" sz="2300" dirty="0"/>
            </a:p>
          </p:txBody>
        </p:sp>
        <p:sp>
          <p:nvSpPr>
            <p:cNvPr id="697" name="Freeform 124"/>
            <p:cNvSpPr>
              <a:spLocks/>
            </p:cNvSpPr>
            <p:nvPr/>
          </p:nvSpPr>
          <p:spPr bwMode="auto">
            <a:xfrm>
              <a:off x="9818688" y="3819391"/>
              <a:ext cx="222250" cy="568325"/>
            </a:xfrm>
            <a:custGeom>
              <a:avLst/>
              <a:gdLst>
                <a:gd name="T0" fmla="*/ 2147483647 w 140"/>
                <a:gd name="T1" fmla="*/ 0 h 358"/>
                <a:gd name="T2" fmla="*/ 2147483647 w 140"/>
                <a:gd name="T3" fmla="*/ 0 h 358"/>
                <a:gd name="T4" fmla="*/ 2147483647 w 140"/>
                <a:gd name="T5" fmla="*/ 2147483647 h 358"/>
                <a:gd name="T6" fmla="*/ 2147483647 w 140"/>
                <a:gd name="T7" fmla="*/ 2147483647 h 358"/>
                <a:gd name="T8" fmla="*/ 2147483647 w 140"/>
                <a:gd name="T9" fmla="*/ 2147483647 h 358"/>
                <a:gd name="T10" fmla="*/ 2147483647 w 140"/>
                <a:gd name="T11" fmla="*/ 2147483647 h 358"/>
                <a:gd name="T12" fmla="*/ 2147483647 w 140"/>
                <a:gd name="T13" fmla="*/ 2147483647 h 358"/>
                <a:gd name="T14" fmla="*/ 2147483647 w 140"/>
                <a:gd name="T15" fmla="*/ 2147483647 h 358"/>
                <a:gd name="T16" fmla="*/ 2147483647 w 140"/>
                <a:gd name="T17" fmla="*/ 2147483647 h 358"/>
                <a:gd name="T18" fmla="*/ 2147483647 w 140"/>
                <a:gd name="T19" fmla="*/ 2147483647 h 358"/>
                <a:gd name="T20" fmla="*/ 2147483647 w 140"/>
                <a:gd name="T21" fmla="*/ 2147483647 h 358"/>
                <a:gd name="T22" fmla="*/ 2147483647 w 140"/>
                <a:gd name="T23" fmla="*/ 2147483647 h 358"/>
                <a:gd name="T24" fmla="*/ 2147483647 w 140"/>
                <a:gd name="T25" fmla="*/ 2147483647 h 358"/>
                <a:gd name="T26" fmla="*/ 2147483647 w 140"/>
                <a:gd name="T27" fmla="*/ 2147483647 h 358"/>
                <a:gd name="T28" fmla="*/ 2147483647 w 140"/>
                <a:gd name="T29" fmla="*/ 2147483647 h 358"/>
                <a:gd name="T30" fmla="*/ 2147483647 w 140"/>
                <a:gd name="T31" fmla="*/ 2147483647 h 358"/>
                <a:gd name="T32" fmla="*/ 2147483647 w 140"/>
                <a:gd name="T33" fmla="*/ 2147483647 h 358"/>
                <a:gd name="T34" fmla="*/ 2147483647 w 140"/>
                <a:gd name="T35" fmla="*/ 2147483647 h 358"/>
                <a:gd name="T36" fmla="*/ 2147483647 w 140"/>
                <a:gd name="T37" fmla="*/ 2147483647 h 358"/>
                <a:gd name="T38" fmla="*/ 2147483647 w 140"/>
                <a:gd name="T39" fmla="*/ 2147483647 h 358"/>
                <a:gd name="T40" fmla="*/ 0 w 140"/>
                <a:gd name="T41" fmla="*/ 2147483647 h 358"/>
                <a:gd name="T42" fmla="*/ 0 w 140"/>
                <a:gd name="T43" fmla="*/ 2147483647 h 358"/>
                <a:gd name="T44" fmla="*/ 2147483647 w 140"/>
                <a:gd name="T45" fmla="*/ 2147483647 h 358"/>
                <a:gd name="T46" fmla="*/ 2147483647 w 140"/>
                <a:gd name="T47" fmla="*/ 2147483647 h 358"/>
                <a:gd name="T48" fmla="*/ 2147483647 w 140"/>
                <a:gd name="T49" fmla="*/ 2147483647 h 358"/>
                <a:gd name="T50" fmla="*/ 2147483647 w 140"/>
                <a:gd name="T51" fmla="*/ 2147483647 h 358"/>
                <a:gd name="T52" fmla="*/ 2147483647 w 140"/>
                <a:gd name="T53" fmla="*/ 2147483647 h 358"/>
                <a:gd name="T54" fmla="*/ 2147483647 w 140"/>
                <a:gd name="T55" fmla="*/ 2147483647 h 358"/>
                <a:gd name="T56" fmla="*/ 2147483647 w 140"/>
                <a:gd name="T57" fmla="*/ 2147483647 h 358"/>
                <a:gd name="T58" fmla="*/ 2147483647 w 140"/>
                <a:gd name="T59" fmla="*/ 2147483647 h 358"/>
                <a:gd name="T60" fmla="*/ 2147483647 w 140"/>
                <a:gd name="T61" fmla="*/ 2147483647 h 358"/>
                <a:gd name="T62" fmla="*/ 2147483647 w 140"/>
                <a:gd name="T63" fmla="*/ 2147483647 h 358"/>
                <a:gd name="T64" fmla="*/ 2147483647 w 140"/>
                <a:gd name="T65" fmla="*/ 2147483647 h 358"/>
                <a:gd name="T66" fmla="*/ 2147483647 w 140"/>
                <a:gd name="T67" fmla="*/ 2147483647 h 358"/>
                <a:gd name="T68" fmla="*/ 2147483647 w 140"/>
                <a:gd name="T69" fmla="*/ 2147483647 h 358"/>
                <a:gd name="T70" fmla="*/ 2147483647 w 140"/>
                <a:gd name="T71" fmla="*/ 2147483647 h 358"/>
                <a:gd name="T72" fmla="*/ 2147483647 w 140"/>
                <a:gd name="T73" fmla="*/ 2147483647 h 358"/>
                <a:gd name="T74" fmla="*/ 2147483647 w 140"/>
                <a:gd name="T75" fmla="*/ 0 h 358"/>
                <a:gd name="T76" fmla="*/ 2147483647 w 140"/>
                <a:gd name="T77" fmla="*/ 0 h 358"/>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40"/>
                <a:gd name="T118" fmla="*/ 0 h 358"/>
                <a:gd name="T119" fmla="*/ 140 w 140"/>
                <a:gd name="T120" fmla="*/ 358 h 358"/>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40" h="358">
                  <a:moveTo>
                    <a:pt x="124" y="0"/>
                  </a:moveTo>
                  <a:lnTo>
                    <a:pt x="124" y="0"/>
                  </a:lnTo>
                  <a:lnTo>
                    <a:pt x="116" y="8"/>
                  </a:lnTo>
                  <a:lnTo>
                    <a:pt x="96" y="26"/>
                  </a:lnTo>
                  <a:lnTo>
                    <a:pt x="82" y="36"/>
                  </a:lnTo>
                  <a:lnTo>
                    <a:pt x="70" y="44"/>
                  </a:lnTo>
                  <a:lnTo>
                    <a:pt x="56" y="50"/>
                  </a:lnTo>
                  <a:lnTo>
                    <a:pt x="46" y="54"/>
                  </a:lnTo>
                  <a:lnTo>
                    <a:pt x="40" y="52"/>
                  </a:lnTo>
                  <a:lnTo>
                    <a:pt x="36" y="50"/>
                  </a:lnTo>
                  <a:lnTo>
                    <a:pt x="34" y="46"/>
                  </a:lnTo>
                  <a:lnTo>
                    <a:pt x="34" y="40"/>
                  </a:lnTo>
                  <a:lnTo>
                    <a:pt x="34" y="28"/>
                  </a:lnTo>
                  <a:lnTo>
                    <a:pt x="34" y="16"/>
                  </a:lnTo>
                  <a:lnTo>
                    <a:pt x="22" y="24"/>
                  </a:lnTo>
                  <a:lnTo>
                    <a:pt x="12" y="34"/>
                  </a:lnTo>
                  <a:lnTo>
                    <a:pt x="2" y="46"/>
                  </a:lnTo>
                  <a:lnTo>
                    <a:pt x="0" y="58"/>
                  </a:lnTo>
                  <a:lnTo>
                    <a:pt x="0" y="84"/>
                  </a:lnTo>
                  <a:lnTo>
                    <a:pt x="2" y="164"/>
                  </a:lnTo>
                  <a:lnTo>
                    <a:pt x="8" y="262"/>
                  </a:lnTo>
                  <a:lnTo>
                    <a:pt x="18" y="358"/>
                  </a:lnTo>
                  <a:lnTo>
                    <a:pt x="38" y="300"/>
                  </a:lnTo>
                  <a:lnTo>
                    <a:pt x="54" y="246"/>
                  </a:lnTo>
                  <a:lnTo>
                    <a:pt x="82" y="154"/>
                  </a:lnTo>
                  <a:lnTo>
                    <a:pt x="96" y="116"/>
                  </a:lnTo>
                  <a:lnTo>
                    <a:pt x="110" y="82"/>
                  </a:lnTo>
                  <a:lnTo>
                    <a:pt x="124" y="54"/>
                  </a:lnTo>
                  <a:lnTo>
                    <a:pt x="132" y="40"/>
                  </a:lnTo>
                  <a:lnTo>
                    <a:pt x="140" y="30"/>
                  </a:lnTo>
                  <a:lnTo>
                    <a:pt x="132" y="18"/>
                  </a:lnTo>
                  <a:lnTo>
                    <a:pt x="126" y="8"/>
                  </a:lnTo>
                  <a:lnTo>
                    <a:pt x="124" y="0"/>
                  </a:lnTo>
                  <a:close/>
                </a:path>
              </a:pathLst>
            </a:custGeom>
            <a:solidFill>
              <a:srgbClr val="FFFFFF"/>
            </a:solidFill>
            <a:ln w="9525">
              <a:noFill/>
              <a:round/>
              <a:headEnd/>
              <a:tailEnd/>
            </a:ln>
          </p:spPr>
          <p:txBody>
            <a:bodyPr/>
            <a:lstStyle/>
            <a:p>
              <a:endParaRPr lang="ja-JP" altLang="en-US" sz="2300" dirty="0"/>
            </a:p>
          </p:txBody>
        </p:sp>
        <p:sp>
          <p:nvSpPr>
            <p:cNvPr id="698" name="Freeform 125"/>
            <p:cNvSpPr>
              <a:spLocks/>
            </p:cNvSpPr>
            <p:nvPr/>
          </p:nvSpPr>
          <p:spPr bwMode="auto">
            <a:xfrm>
              <a:off x="9736138" y="3466966"/>
              <a:ext cx="346075" cy="444500"/>
            </a:xfrm>
            <a:custGeom>
              <a:avLst/>
              <a:gdLst>
                <a:gd name="T0" fmla="*/ 2147483647 w 218"/>
                <a:gd name="T1" fmla="*/ 2147483647 h 280"/>
                <a:gd name="T2" fmla="*/ 2147483647 w 218"/>
                <a:gd name="T3" fmla="*/ 2147483647 h 280"/>
                <a:gd name="T4" fmla="*/ 2147483647 w 218"/>
                <a:gd name="T5" fmla="*/ 2147483647 h 280"/>
                <a:gd name="T6" fmla="*/ 2147483647 w 218"/>
                <a:gd name="T7" fmla="*/ 2147483647 h 280"/>
                <a:gd name="T8" fmla="*/ 2147483647 w 218"/>
                <a:gd name="T9" fmla="*/ 2147483647 h 280"/>
                <a:gd name="T10" fmla="*/ 2147483647 w 218"/>
                <a:gd name="T11" fmla="*/ 2147483647 h 280"/>
                <a:gd name="T12" fmla="*/ 2147483647 w 218"/>
                <a:gd name="T13" fmla="*/ 2147483647 h 280"/>
                <a:gd name="T14" fmla="*/ 2147483647 w 218"/>
                <a:gd name="T15" fmla="*/ 2147483647 h 280"/>
                <a:gd name="T16" fmla="*/ 2147483647 w 218"/>
                <a:gd name="T17" fmla="*/ 2147483647 h 280"/>
                <a:gd name="T18" fmla="*/ 2147483647 w 218"/>
                <a:gd name="T19" fmla="*/ 2147483647 h 280"/>
                <a:gd name="T20" fmla="*/ 2147483647 w 218"/>
                <a:gd name="T21" fmla="*/ 2147483647 h 280"/>
                <a:gd name="T22" fmla="*/ 2147483647 w 218"/>
                <a:gd name="T23" fmla="*/ 2147483647 h 280"/>
                <a:gd name="T24" fmla="*/ 2147483647 w 218"/>
                <a:gd name="T25" fmla="*/ 2147483647 h 280"/>
                <a:gd name="T26" fmla="*/ 2147483647 w 218"/>
                <a:gd name="T27" fmla="*/ 2147483647 h 280"/>
                <a:gd name="T28" fmla="*/ 2147483647 w 218"/>
                <a:gd name="T29" fmla="*/ 2147483647 h 280"/>
                <a:gd name="T30" fmla="*/ 2147483647 w 218"/>
                <a:gd name="T31" fmla="*/ 2147483647 h 280"/>
                <a:gd name="T32" fmla="*/ 2147483647 w 218"/>
                <a:gd name="T33" fmla="*/ 2147483647 h 280"/>
                <a:gd name="T34" fmla="*/ 2147483647 w 218"/>
                <a:gd name="T35" fmla="*/ 2147483647 h 280"/>
                <a:gd name="T36" fmla="*/ 2147483647 w 218"/>
                <a:gd name="T37" fmla="*/ 2147483647 h 280"/>
                <a:gd name="T38" fmla="*/ 2147483647 w 218"/>
                <a:gd name="T39" fmla="*/ 2147483647 h 280"/>
                <a:gd name="T40" fmla="*/ 2147483647 w 218"/>
                <a:gd name="T41" fmla="*/ 2147483647 h 280"/>
                <a:gd name="T42" fmla="*/ 2147483647 w 218"/>
                <a:gd name="T43" fmla="*/ 2147483647 h 280"/>
                <a:gd name="T44" fmla="*/ 2147483647 w 218"/>
                <a:gd name="T45" fmla="*/ 2147483647 h 280"/>
                <a:gd name="T46" fmla="*/ 2147483647 w 218"/>
                <a:gd name="T47" fmla="*/ 2147483647 h 280"/>
                <a:gd name="T48" fmla="*/ 2147483647 w 218"/>
                <a:gd name="T49" fmla="*/ 2147483647 h 280"/>
                <a:gd name="T50" fmla="*/ 2147483647 w 218"/>
                <a:gd name="T51" fmla="*/ 2147483647 h 280"/>
                <a:gd name="T52" fmla="*/ 2147483647 w 218"/>
                <a:gd name="T53" fmla="*/ 2147483647 h 280"/>
                <a:gd name="T54" fmla="*/ 2147483647 w 218"/>
                <a:gd name="T55" fmla="*/ 2147483647 h 280"/>
                <a:gd name="T56" fmla="*/ 2147483647 w 218"/>
                <a:gd name="T57" fmla="*/ 2147483647 h 280"/>
                <a:gd name="T58" fmla="*/ 2147483647 w 218"/>
                <a:gd name="T59" fmla="*/ 2147483647 h 280"/>
                <a:gd name="T60" fmla="*/ 2147483647 w 218"/>
                <a:gd name="T61" fmla="*/ 2147483647 h 280"/>
                <a:gd name="T62" fmla="*/ 2147483647 w 218"/>
                <a:gd name="T63" fmla="*/ 2147483647 h 280"/>
                <a:gd name="T64" fmla="*/ 2147483647 w 218"/>
                <a:gd name="T65" fmla="*/ 2147483647 h 280"/>
                <a:gd name="T66" fmla="*/ 2147483647 w 218"/>
                <a:gd name="T67" fmla="*/ 2147483647 h 280"/>
                <a:gd name="T68" fmla="*/ 2147483647 w 218"/>
                <a:gd name="T69" fmla="*/ 2147483647 h 280"/>
                <a:gd name="T70" fmla="*/ 0 w 218"/>
                <a:gd name="T71" fmla="*/ 2147483647 h 280"/>
                <a:gd name="T72" fmla="*/ 0 w 218"/>
                <a:gd name="T73" fmla="*/ 2147483647 h 280"/>
                <a:gd name="T74" fmla="*/ 2147483647 w 218"/>
                <a:gd name="T75" fmla="*/ 2147483647 h 280"/>
                <a:gd name="T76" fmla="*/ 2147483647 w 218"/>
                <a:gd name="T77" fmla="*/ 2147483647 h 280"/>
                <a:gd name="T78" fmla="*/ 2147483647 w 218"/>
                <a:gd name="T79" fmla="*/ 2147483647 h 280"/>
                <a:gd name="T80" fmla="*/ 2147483647 w 218"/>
                <a:gd name="T81" fmla="*/ 2147483647 h 280"/>
                <a:gd name="T82" fmla="*/ 2147483647 w 218"/>
                <a:gd name="T83" fmla="*/ 2147483647 h 280"/>
                <a:gd name="T84" fmla="*/ 2147483647 w 218"/>
                <a:gd name="T85" fmla="*/ 2147483647 h 280"/>
                <a:gd name="T86" fmla="*/ 2147483647 w 218"/>
                <a:gd name="T87" fmla="*/ 2147483647 h 280"/>
                <a:gd name="T88" fmla="*/ 2147483647 w 218"/>
                <a:gd name="T89" fmla="*/ 2147483647 h 280"/>
                <a:gd name="T90" fmla="*/ 2147483647 w 218"/>
                <a:gd name="T91" fmla="*/ 2147483647 h 280"/>
                <a:gd name="T92" fmla="*/ 2147483647 w 218"/>
                <a:gd name="T93" fmla="*/ 2147483647 h 280"/>
                <a:gd name="T94" fmla="*/ 2147483647 w 218"/>
                <a:gd name="T95" fmla="*/ 2147483647 h 280"/>
                <a:gd name="T96" fmla="*/ 2147483647 w 218"/>
                <a:gd name="T97" fmla="*/ 2147483647 h 280"/>
                <a:gd name="T98" fmla="*/ 2147483647 w 218"/>
                <a:gd name="T99" fmla="*/ 2147483647 h 280"/>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218"/>
                <a:gd name="T151" fmla="*/ 0 h 280"/>
                <a:gd name="T152" fmla="*/ 218 w 218"/>
                <a:gd name="T153" fmla="*/ 280 h 280"/>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218" h="280">
                  <a:moveTo>
                    <a:pt x="68" y="242"/>
                  </a:moveTo>
                  <a:lnTo>
                    <a:pt x="64" y="260"/>
                  </a:lnTo>
                  <a:lnTo>
                    <a:pt x="64" y="264"/>
                  </a:lnTo>
                  <a:lnTo>
                    <a:pt x="66" y="268"/>
                  </a:lnTo>
                  <a:lnTo>
                    <a:pt x="76" y="278"/>
                  </a:lnTo>
                  <a:lnTo>
                    <a:pt x="80" y="280"/>
                  </a:lnTo>
                  <a:lnTo>
                    <a:pt x="84" y="278"/>
                  </a:lnTo>
                  <a:lnTo>
                    <a:pt x="102" y="272"/>
                  </a:lnTo>
                  <a:lnTo>
                    <a:pt x="110" y="268"/>
                  </a:lnTo>
                  <a:lnTo>
                    <a:pt x="152" y="244"/>
                  </a:lnTo>
                  <a:lnTo>
                    <a:pt x="160" y="240"/>
                  </a:lnTo>
                  <a:lnTo>
                    <a:pt x="172" y="234"/>
                  </a:lnTo>
                  <a:lnTo>
                    <a:pt x="176" y="228"/>
                  </a:lnTo>
                  <a:lnTo>
                    <a:pt x="178" y="220"/>
                  </a:lnTo>
                  <a:lnTo>
                    <a:pt x="178" y="198"/>
                  </a:lnTo>
                  <a:lnTo>
                    <a:pt x="180" y="188"/>
                  </a:lnTo>
                  <a:lnTo>
                    <a:pt x="182" y="180"/>
                  </a:lnTo>
                  <a:lnTo>
                    <a:pt x="186" y="170"/>
                  </a:lnTo>
                  <a:lnTo>
                    <a:pt x="194" y="160"/>
                  </a:lnTo>
                  <a:lnTo>
                    <a:pt x="202" y="148"/>
                  </a:lnTo>
                  <a:lnTo>
                    <a:pt x="210" y="134"/>
                  </a:lnTo>
                  <a:lnTo>
                    <a:pt x="214" y="114"/>
                  </a:lnTo>
                  <a:lnTo>
                    <a:pt x="218" y="94"/>
                  </a:lnTo>
                  <a:lnTo>
                    <a:pt x="218" y="82"/>
                  </a:lnTo>
                  <a:lnTo>
                    <a:pt x="216" y="72"/>
                  </a:lnTo>
                  <a:lnTo>
                    <a:pt x="212" y="60"/>
                  </a:lnTo>
                  <a:lnTo>
                    <a:pt x="206" y="48"/>
                  </a:lnTo>
                  <a:lnTo>
                    <a:pt x="202" y="40"/>
                  </a:lnTo>
                  <a:lnTo>
                    <a:pt x="186" y="24"/>
                  </a:lnTo>
                  <a:lnTo>
                    <a:pt x="176" y="16"/>
                  </a:lnTo>
                  <a:lnTo>
                    <a:pt x="164" y="8"/>
                  </a:lnTo>
                  <a:lnTo>
                    <a:pt x="150" y="2"/>
                  </a:lnTo>
                  <a:lnTo>
                    <a:pt x="136" y="0"/>
                  </a:lnTo>
                  <a:lnTo>
                    <a:pt x="62" y="12"/>
                  </a:lnTo>
                  <a:lnTo>
                    <a:pt x="44" y="22"/>
                  </a:lnTo>
                  <a:lnTo>
                    <a:pt x="36" y="28"/>
                  </a:lnTo>
                  <a:lnTo>
                    <a:pt x="34" y="34"/>
                  </a:lnTo>
                  <a:lnTo>
                    <a:pt x="36" y="44"/>
                  </a:lnTo>
                  <a:lnTo>
                    <a:pt x="38" y="50"/>
                  </a:lnTo>
                  <a:lnTo>
                    <a:pt x="38" y="54"/>
                  </a:lnTo>
                  <a:lnTo>
                    <a:pt x="36" y="58"/>
                  </a:lnTo>
                  <a:lnTo>
                    <a:pt x="20" y="90"/>
                  </a:lnTo>
                  <a:lnTo>
                    <a:pt x="16" y="98"/>
                  </a:lnTo>
                  <a:lnTo>
                    <a:pt x="14" y="106"/>
                  </a:lnTo>
                  <a:lnTo>
                    <a:pt x="14" y="112"/>
                  </a:lnTo>
                  <a:lnTo>
                    <a:pt x="14" y="120"/>
                  </a:lnTo>
                  <a:lnTo>
                    <a:pt x="2" y="146"/>
                  </a:lnTo>
                  <a:lnTo>
                    <a:pt x="0" y="154"/>
                  </a:lnTo>
                  <a:lnTo>
                    <a:pt x="0" y="158"/>
                  </a:lnTo>
                  <a:lnTo>
                    <a:pt x="4" y="160"/>
                  </a:lnTo>
                  <a:lnTo>
                    <a:pt x="10" y="162"/>
                  </a:lnTo>
                  <a:lnTo>
                    <a:pt x="12" y="164"/>
                  </a:lnTo>
                  <a:lnTo>
                    <a:pt x="14" y="168"/>
                  </a:lnTo>
                  <a:lnTo>
                    <a:pt x="12" y="182"/>
                  </a:lnTo>
                  <a:lnTo>
                    <a:pt x="12" y="192"/>
                  </a:lnTo>
                  <a:lnTo>
                    <a:pt x="12" y="194"/>
                  </a:lnTo>
                  <a:lnTo>
                    <a:pt x="14" y="202"/>
                  </a:lnTo>
                  <a:lnTo>
                    <a:pt x="14" y="210"/>
                  </a:lnTo>
                  <a:lnTo>
                    <a:pt x="12" y="216"/>
                  </a:lnTo>
                  <a:lnTo>
                    <a:pt x="14" y="224"/>
                  </a:lnTo>
                  <a:lnTo>
                    <a:pt x="14" y="226"/>
                  </a:lnTo>
                  <a:lnTo>
                    <a:pt x="20" y="234"/>
                  </a:lnTo>
                  <a:lnTo>
                    <a:pt x="24" y="236"/>
                  </a:lnTo>
                  <a:lnTo>
                    <a:pt x="32" y="240"/>
                  </a:lnTo>
                  <a:lnTo>
                    <a:pt x="48" y="242"/>
                  </a:lnTo>
                  <a:lnTo>
                    <a:pt x="56" y="242"/>
                  </a:lnTo>
                  <a:lnTo>
                    <a:pt x="68" y="242"/>
                  </a:lnTo>
                  <a:close/>
                </a:path>
              </a:pathLst>
            </a:custGeom>
            <a:solidFill>
              <a:srgbClr val="000000"/>
            </a:solidFill>
            <a:ln w="9525">
              <a:noFill/>
              <a:round/>
              <a:headEnd/>
              <a:tailEnd/>
            </a:ln>
          </p:spPr>
          <p:txBody>
            <a:bodyPr/>
            <a:lstStyle/>
            <a:p>
              <a:endParaRPr lang="ja-JP" altLang="en-US" sz="2300" dirty="0"/>
            </a:p>
          </p:txBody>
        </p:sp>
        <p:sp>
          <p:nvSpPr>
            <p:cNvPr id="699" name="Freeform 126"/>
            <p:cNvSpPr>
              <a:spLocks/>
            </p:cNvSpPr>
            <p:nvPr/>
          </p:nvSpPr>
          <p:spPr bwMode="auto">
            <a:xfrm>
              <a:off x="9802813" y="3901941"/>
              <a:ext cx="127000" cy="539750"/>
            </a:xfrm>
            <a:custGeom>
              <a:avLst/>
              <a:gdLst>
                <a:gd name="T0" fmla="*/ 2147483647 w 80"/>
                <a:gd name="T1" fmla="*/ 2147483647 h 340"/>
                <a:gd name="T2" fmla="*/ 2147483647 w 80"/>
                <a:gd name="T3" fmla="*/ 2147483647 h 340"/>
                <a:gd name="T4" fmla="*/ 2147483647 w 80"/>
                <a:gd name="T5" fmla="*/ 2147483647 h 340"/>
                <a:gd name="T6" fmla="*/ 2147483647 w 80"/>
                <a:gd name="T7" fmla="*/ 2147483647 h 340"/>
                <a:gd name="T8" fmla="*/ 2147483647 w 80"/>
                <a:gd name="T9" fmla="*/ 2147483647 h 340"/>
                <a:gd name="T10" fmla="*/ 2147483647 w 80"/>
                <a:gd name="T11" fmla="*/ 2147483647 h 340"/>
                <a:gd name="T12" fmla="*/ 2147483647 w 80"/>
                <a:gd name="T13" fmla="*/ 2147483647 h 340"/>
                <a:gd name="T14" fmla="*/ 2147483647 w 80"/>
                <a:gd name="T15" fmla="*/ 2147483647 h 340"/>
                <a:gd name="T16" fmla="*/ 2147483647 w 80"/>
                <a:gd name="T17" fmla="*/ 2147483647 h 340"/>
                <a:gd name="T18" fmla="*/ 2147483647 w 80"/>
                <a:gd name="T19" fmla="*/ 2147483647 h 340"/>
                <a:gd name="T20" fmla="*/ 2147483647 w 80"/>
                <a:gd name="T21" fmla="*/ 2147483647 h 340"/>
                <a:gd name="T22" fmla="*/ 2147483647 w 80"/>
                <a:gd name="T23" fmla="*/ 2147483647 h 340"/>
                <a:gd name="T24" fmla="*/ 2147483647 w 80"/>
                <a:gd name="T25" fmla="*/ 2147483647 h 340"/>
                <a:gd name="T26" fmla="*/ 2147483647 w 80"/>
                <a:gd name="T27" fmla="*/ 2147483647 h 340"/>
                <a:gd name="T28" fmla="*/ 2147483647 w 80"/>
                <a:gd name="T29" fmla="*/ 0 h 340"/>
                <a:gd name="T30" fmla="*/ 2147483647 w 80"/>
                <a:gd name="T31" fmla="*/ 0 h 340"/>
                <a:gd name="T32" fmla="*/ 2147483647 w 80"/>
                <a:gd name="T33" fmla="*/ 2147483647 h 340"/>
                <a:gd name="T34" fmla="*/ 2147483647 w 80"/>
                <a:gd name="T35" fmla="*/ 2147483647 h 340"/>
                <a:gd name="T36" fmla="*/ 2147483647 w 80"/>
                <a:gd name="T37" fmla="*/ 2147483647 h 340"/>
                <a:gd name="T38" fmla="*/ 2147483647 w 80"/>
                <a:gd name="T39" fmla="*/ 2147483647 h 340"/>
                <a:gd name="T40" fmla="*/ 2147483647 w 80"/>
                <a:gd name="T41" fmla="*/ 2147483647 h 340"/>
                <a:gd name="T42" fmla="*/ 2147483647 w 80"/>
                <a:gd name="T43" fmla="*/ 2147483647 h 340"/>
                <a:gd name="T44" fmla="*/ 2147483647 w 80"/>
                <a:gd name="T45" fmla="*/ 2147483647 h 340"/>
                <a:gd name="T46" fmla="*/ 2147483647 w 80"/>
                <a:gd name="T47" fmla="*/ 2147483647 h 340"/>
                <a:gd name="T48" fmla="*/ 2147483647 w 80"/>
                <a:gd name="T49" fmla="*/ 2147483647 h 340"/>
                <a:gd name="T50" fmla="*/ 2147483647 w 80"/>
                <a:gd name="T51" fmla="*/ 2147483647 h 340"/>
                <a:gd name="T52" fmla="*/ 2147483647 w 80"/>
                <a:gd name="T53" fmla="*/ 2147483647 h 340"/>
                <a:gd name="T54" fmla="*/ 2147483647 w 80"/>
                <a:gd name="T55" fmla="*/ 2147483647 h 340"/>
                <a:gd name="T56" fmla="*/ 0 w 80"/>
                <a:gd name="T57" fmla="*/ 2147483647 h 340"/>
                <a:gd name="T58" fmla="*/ 0 w 80"/>
                <a:gd name="T59" fmla="*/ 2147483647 h 340"/>
                <a:gd name="T60" fmla="*/ 0 w 80"/>
                <a:gd name="T61" fmla="*/ 2147483647 h 340"/>
                <a:gd name="T62" fmla="*/ 2147483647 w 80"/>
                <a:gd name="T63" fmla="*/ 2147483647 h 340"/>
                <a:gd name="T64" fmla="*/ 2147483647 w 80"/>
                <a:gd name="T65" fmla="*/ 2147483647 h 340"/>
                <a:gd name="T66" fmla="*/ 2147483647 w 80"/>
                <a:gd name="T67" fmla="*/ 2147483647 h 34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80"/>
                <a:gd name="T103" fmla="*/ 0 h 340"/>
                <a:gd name="T104" fmla="*/ 80 w 80"/>
                <a:gd name="T105" fmla="*/ 340 h 34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80" h="340">
                  <a:moveTo>
                    <a:pt x="58" y="38"/>
                  </a:moveTo>
                  <a:lnTo>
                    <a:pt x="58" y="38"/>
                  </a:lnTo>
                  <a:lnTo>
                    <a:pt x="58" y="36"/>
                  </a:lnTo>
                  <a:lnTo>
                    <a:pt x="62" y="34"/>
                  </a:lnTo>
                  <a:lnTo>
                    <a:pt x="66" y="30"/>
                  </a:lnTo>
                  <a:lnTo>
                    <a:pt x="66" y="26"/>
                  </a:lnTo>
                  <a:lnTo>
                    <a:pt x="64" y="22"/>
                  </a:lnTo>
                  <a:lnTo>
                    <a:pt x="62" y="14"/>
                  </a:lnTo>
                  <a:lnTo>
                    <a:pt x="60" y="8"/>
                  </a:lnTo>
                  <a:lnTo>
                    <a:pt x="56" y="2"/>
                  </a:lnTo>
                  <a:lnTo>
                    <a:pt x="52" y="0"/>
                  </a:lnTo>
                  <a:lnTo>
                    <a:pt x="48" y="0"/>
                  </a:lnTo>
                  <a:lnTo>
                    <a:pt x="46" y="2"/>
                  </a:lnTo>
                  <a:lnTo>
                    <a:pt x="40" y="6"/>
                  </a:lnTo>
                  <a:lnTo>
                    <a:pt x="36" y="14"/>
                  </a:lnTo>
                  <a:lnTo>
                    <a:pt x="34" y="18"/>
                  </a:lnTo>
                  <a:lnTo>
                    <a:pt x="32" y="22"/>
                  </a:lnTo>
                  <a:lnTo>
                    <a:pt x="36" y="30"/>
                  </a:lnTo>
                  <a:lnTo>
                    <a:pt x="40" y="36"/>
                  </a:lnTo>
                  <a:lnTo>
                    <a:pt x="16" y="112"/>
                  </a:lnTo>
                  <a:lnTo>
                    <a:pt x="4" y="158"/>
                  </a:lnTo>
                  <a:lnTo>
                    <a:pt x="0" y="176"/>
                  </a:lnTo>
                  <a:lnTo>
                    <a:pt x="0" y="188"/>
                  </a:lnTo>
                  <a:lnTo>
                    <a:pt x="28" y="340"/>
                  </a:lnTo>
                  <a:lnTo>
                    <a:pt x="80" y="174"/>
                  </a:lnTo>
                  <a:lnTo>
                    <a:pt x="58" y="38"/>
                  </a:lnTo>
                  <a:close/>
                </a:path>
              </a:pathLst>
            </a:custGeom>
            <a:solidFill>
              <a:srgbClr val="000000"/>
            </a:solidFill>
            <a:ln w="9525">
              <a:noFill/>
              <a:round/>
              <a:headEnd/>
              <a:tailEnd/>
            </a:ln>
          </p:spPr>
          <p:txBody>
            <a:bodyPr/>
            <a:lstStyle/>
            <a:p>
              <a:endParaRPr lang="ja-JP" altLang="en-US" sz="2300" dirty="0"/>
            </a:p>
          </p:txBody>
        </p:sp>
      </p:grpSp>
      <p:sp>
        <p:nvSpPr>
          <p:cNvPr id="700" name="AutoShape 155"/>
          <p:cNvSpPr>
            <a:spLocks noChangeAspect="1" noChangeArrowheads="1" noTextEdit="1"/>
          </p:cNvSpPr>
          <p:nvPr/>
        </p:nvSpPr>
        <p:spPr bwMode="auto">
          <a:xfrm>
            <a:off x="8022173" y="6415224"/>
            <a:ext cx="17249" cy="34498"/>
          </a:xfrm>
          <a:prstGeom prst="rect">
            <a:avLst/>
          </a:prstGeom>
          <a:noFill/>
          <a:ln w="9525">
            <a:noFill/>
            <a:miter lim="800000"/>
            <a:headEnd/>
            <a:tailEnd/>
          </a:ln>
        </p:spPr>
        <p:txBody>
          <a:bodyPr lIns="65306" tIns="32653" rIns="65306" bIns="32653"/>
          <a:lstStyle/>
          <a:p>
            <a:endParaRPr lang="ja-JP" altLang="en-US" sz="2300" dirty="0"/>
          </a:p>
        </p:txBody>
      </p:sp>
      <p:sp>
        <p:nvSpPr>
          <p:cNvPr id="701" name="フリーフォーム 700"/>
          <p:cNvSpPr/>
          <p:nvPr/>
        </p:nvSpPr>
        <p:spPr bwMode="auto">
          <a:xfrm rot="10800000">
            <a:off x="8976178" y="5060512"/>
            <a:ext cx="140646" cy="1390538"/>
          </a:xfrm>
          <a:custGeom>
            <a:avLst/>
            <a:gdLst>
              <a:gd name="connsiteX0" fmla="*/ 3175 w 238125"/>
              <a:gd name="connsiteY0" fmla="*/ 0 h 1831975"/>
              <a:gd name="connsiteX1" fmla="*/ 238125 w 238125"/>
              <a:gd name="connsiteY1" fmla="*/ 0 h 1831975"/>
              <a:gd name="connsiteX2" fmla="*/ 238125 w 238125"/>
              <a:gd name="connsiteY2" fmla="*/ 1831975 h 1831975"/>
              <a:gd name="connsiteX3" fmla="*/ 0 w 238125"/>
              <a:gd name="connsiteY3" fmla="*/ 1831975 h 1831975"/>
            </a:gdLst>
            <a:ahLst/>
            <a:cxnLst>
              <a:cxn ang="0">
                <a:pos x="connsiteX0" y="connsiteY0"/>
              </a:cxn>
              <a:cxn ang="0">
                <a:pos x="connsiteX1" y="connsiteY1"/>
              </a:cxn>
              <a:cxn ang="0">
                <a:pos x="connsiteX2" y="connsiteY2"/>
              </a:cxn>
              <a:cxn ang="0">
                <a:pos x="connsiteX3" y="connsiteY3"/>
              </a:cxn>
            </a:cxnLst>
            <a:rect l="l" t="t" r="r" b="b"/>
            <a:pathLst>
              <a:path w="238125" h="1831975">
                <a:moveTo>
                  <a:pt x="3175" y="0"/>
                </a:moveTo>
                <a:lnTo>
                  <a:pt x="238125" y="0"/>
                </a:lnTo>
                <a:lnTo>
                  <a:pt x="238125" y="1831975"/>
                </a:lnTo>
                <a:lnTo>
                  <a:pt x="0" y="1831975"/>
                </a:lnTo>
              </a:path>
            </a:pathLst>
          </a:custGeom>
          <a:solidFill>
            <a:schemeClr val="bg1">
              <a:lumMod val="85000"/>
            </a:schemeClr>
          </a:solidFill>
        </p:spPr>
        <p:style>
          <a:lnRef idx="1">
            <a:schemeClr val="dk1"/>
          </a:lnRef>
          <a:fillRef idx="0">
            <a:schemeClr val="dk1"/>
          </a:fillRef>
          <a:effectRef idx="0">
            <a:schemeClr val="dk1"/>
          </a:effectRef>
          <a:fontRef idx="minor">
            <a:schemeClr val="tx1"/>
          </a:fontRef>
        </p:style>
        <p:txBody>
          <a:bodyPr lIns="65306" tIns="32653" rIns="65306" bIns="32653" anchor="ctr"/>
          <a:lstStyle/>
          <a:p>
            <a:pPr algn="ctr">
              <a:defRPr/>
            </a:pPr>
            <a:endParaRPr lang="ja-JP" altLang="en-US" sz="2300" dirty="0">
              <a:solidFill>
                <a:prstClr val="black"/>
              </a:solidFill>
            </a:endParaRPr>
          </a:p>
        </p:txBody>
      </p:sp>
      <p:grpSp>
        <p:nvGrpSpPr>
          <p:cNvPr id="16" name="グループ化 259"/>
          <p:cNvGrpSpPr>
            <a:grpSpLocks noChangeAspect="1"/>
          </p:cNvGrpSpPr>
          <p:nvPr/>
        </p:nvGrpSpPr>
        <p:grpSpPr bwMode="auto">
          <a:xfrm>
            <a:off x="8084536" y="6413898"/>
            <a:ext cx="14596" cy="38478"/>
            <a:chOff x="9491663" y="3466966"/>
            <a:chExt cx="1009650" cy="2755900"/>
          </a:xfrm>
        </p:grpSpPr>
        <p:sp>
          <p:nvSpPr>
            <p:cNvPr id="703" name="Freeform 79"/>
            <p:cNvSpPr>
              <a:spLocks/>
            </p:cNvSpPr>
            <p:nvPr/>
          </p:nvSpPr>
          <p:spPr bwMode="auto">
            <a:xfrm>
              <a:off x="10221913" y="4962391"/>
              <a:ext cx="146050" cy="244475"/>
            </a:xfrm>
            <a:custGeom>
              <a:avLst/>
              <a:gdLst>
                <a:gd name="T0" fmla="*/ 2147483647 w 92"/>
                <a:gd name="T1" fmla="*/ 2147483647 h 154"/>
                <a:gd name="T2" fmla="*/ 2147483647 w 92"/>
                <a:gd name="T3" fmla="*/ 2147483647 h 154"/>
                <a:gd name="T4" fmla="*/ 2147483647 w 92"/>
                <a:gd name="T5" fmla="*/ 2147483647 h 154"/>
                <a:gd name="T6" fmla="*/ 2147483647 w 92"/>
                <a:gd name="T7" fmla="*/ 2147483647 h 154"/>
                <a:gd name="T8" fmla="*/ 2147483647 w 92"/>
                <a:gd name="T9" fmla="*/ 2147483647 h 154"/>
                <a:gd name="T10" fmla="*/ 2147483647 w 92"/>
                <a:gd name="T11" fmla="*/ 2147483647 h 154"/>
                <a:gd name="T12" fmla="*/ 2147483647 w 92"/>
                <a:gd name="T13" fmla="*/ 2147483647 h 154"/>
                <a:gd name="T14" fmla="*/ 2147483647 w 92"/>
                <a:gd name="T15" fmla="*/ 2147483647 h 154"/>
                <a:gd name="T16" fmla="*/ 2147483647 w 92"/>
                <a:gd name="T17" fmla="*/ 0 h 154"/>
                <a:gd name="T18" fmla="*/ 2147483647 w 92"/>
                <a:gd name="T19" fmla="*/ 2147483647 h 154"/>
                <a:gd name="T20" fmla="*/ 2147483647 w 92"/>
                <a:gd name="T21" fmla="*/ 2147483647 h 154"/>
                <a:gd name="T22" fmla="*/ 2147483647 w 92"/>
                <a:gd name="T23" fmla="*/ 2147483647 h 154"/>
                <a:gd name="T24" fmla="*/ 2147483647 w 92"/>
                <a:gd name="T25" fmla="*/ 2147483647 h 154"/>
                <a:gd name="T26" fmla="*/ 0 w 92"/>
                <a:gd name="T27" fmla="*/ 2147483647 h 154"/>
                <a:gd name="T28" fmla="*/ 2147483647 w 92"/>
                <a:gd name="T29" fmla="*/ 2147483647 h 154"/>
                <a:gd name="T30" fmla="*/ 2147483647 w 92"/>
                <a:gd name="T31" fmla="*/ 2147483647 h 154"/>
                <a:gd name="T32" fmla="*/ 2147483647 w 92"/>
                <a:gd name="T33" fmla="*/ 2147483647 h 154"/>
                <a:gd name="T34" fmla="*/ 2147483647 w 92"/>
                <a:gd name="T35" fmla="*/ 2147483647 h 154"/>
                <a:gd name="T36" fmla="*/ 2147483647 w 92"/>
                <a:gd name="T37" fmla="*/ 2147483647 h 154"/>
                <a:gd name="T38" fmla="*/ 2147483647 w 92"/>
                <a:gd name="T39" fmla="*/ 2147483647 h 154"/>
                <a:gd name="T40" fmla="*/ 2147483647 w 92"/>
                <a:gd name="T41" fmla="*/ 2147483647 h 154"/>
                <a:gd name="T42" fmla="*/ 2147483647 w 92"/>
                <a:gd name="T43" fmla="*/ 2147483647 h 15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92"/>
                <a:gd name="T67" fmla="*/ 0 h 154"/>
                <a:gd name="T68" fmla="*/ 92 w 92"/>
                <a:gd name="T69" fmla="*/ 154 h 15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92" h="154">
                  <a:moveTo>
                    <a:pt x="72" y="130"/>
                  </a:moveTo>
                  <a:lnTo>
                    <a:pt x="72" y="104"/>
                  </a:lnTo>
                  <a:lnTo>
                    <a:pt x="86" y="104"/>
                  </a:lnTo>
                  <a:lnTo>
                    <a:pt x="86" y="86"/>
                  </a:lnTo>
                  <a:lnTo>
                    <a:pt x="72" y="60"/>
                  </a:lnTo>
                  <a:lnTo>
                    <a:pt x="72" y="44"/>
                  </a:lnTo>
                  <a:lnTo>
                    <a:pt x="66" y="18"/>
                  </a:lnTo>
                  <a:lnTo>
                    <a:pt x="52" y="18"/>
                  </a:lnTo>
                  <a:lnTo>
                    <a:pt x="40" y="0"/>
                  </a:lnTo>
                  <a:lnTo>
                    <a:pt x="46" y="18"/>
                  </a:lnTo>
                  <a:lnTo>
                    <a:pt x="52" y="60"/>
                  </a:lnTo>
                  <a:lnTo>
                    <a:pt x="40" y="52"/>
                  </a:lnTo>
                  <a:lnTo>
                    <a:pt x="20" y="36"/>
                  </a:lnTo>
                  <a:lnTo>
                    <a:pt x="0" y="36"/>
                  </a:lnTo>
                  <a:lnTo>
                    <a:pt x="14" y="52"/>
                  </a:lnTo>
                  <a:lnTo>
                    <a:pt x="26" y="70"/>
                  </a:lnTo>
                  <a:lnTo>
                    <a:pt x="52" y="104"/>
                  </a:lnTo>
                  <a:lnTo>
                    <a:pt x="66" y="138"/>
                  </a:lnTo>
                  <a:lnTo>
                    <a:pt x="80" y="138"/>
                  </a:lnTo>
                  <a:lnTo>
                    <a:pt x="92" y="154"/>
                  </a:lnTo>
                  <a:lnTo>
                    <a:pt x="92" y="146"/>
                  </a:lnTo>
                  <a:lnTo>
                    <a:pt x="72" y="130"/>
                  </a:lnTo>
                  <a:close/>
                </a:path>
              </a:pathLst>
            </a:custGeom>
            <a:solidFill>
              <a:srgbClr val="A1C6E7"/>
            </a:solidFill>
            <a:ln w="9525">
              <a:noFill/>
              <a:round/>
              <a:headEnd/>
              <a:tailEnd/>
            </a:ln>
          </p:spPr>
          <p:txBody>
            <a:bodyPr/>
            <a:lstStyle/>
            <a:p>
              <a:endParaRPr lang="ja-JP" altLang="en-US" sz="2300" dirty="0"/>
            </a:p>
          </p:txBody>
        </p:sp>
        <p:sp>
          <p:nvSpPr>
            <p:cNvPr id="704" name="Freeform 84"/>
            <p:cNvSpPr>
              <a:spLocks/>
            </p:cNvSpPr>
            <p:nvPr/>
          </p:nvSpPr>
          <p:spPr bwMode="auto">
            <a:xfrm>
              <a:off x="10482263" y="5140191"/>
              <a:ext cx="19050" cy="41275"/>
            </a:xfrm>
            <a:custGeom>
              <a:avLst/>
              <a:gdLst>
                <a:gd name="T0" fmla="*/ 2147483647 w 12"/>
                <a:gd name="T1" fmla="*/ 2147483647 h 26"/>
                <a:gd name="T2" fmla="*/ 2147483647 w 12"/>
                <a:gd name="T3" fmla="*/ 2147483647 h 26"/>
                <a:gd name="T4" fmla="*/ 2147483647 w 12"/>
                <a:gd name="T5" fmla="*/ 0 h 26"/>
                <a:gd name="T6" fmla="*/ 0 w 12"/>
                <a:gd name="T7" fmla="*/ 2147483647 h 26"/>
                <a:gd name="T8" fmla="*/ 2147483647 w 12"/>
                <a:gd name="T9" fmla="*/ 2147483647 h 26"/>
                <a:gd name="T10" fmla="*/ 0 60000 65536"/>
                <a:gd name="T11" fmla="*/ 0 60000 65536"/>
                <a:gd name="T12" fmla="*/ 0 60000 65536"/>
                <a:gd name="T13" fmla="*/ 0 60000 65536"/>
                <a:gd name="T14" fmla="*/ 0 60000 65536"/>
                <a:gd name="T15" fmla="*/ 0 w 12"/>
                <a:gd name="T16" fmla="*/ 0 h 26"/>
                <a:gd name="T17" fmla="*/ 12 w 12"/>
                <a:gd name="T18" fmla="*/ 26 h 26"/>
              </a:gdLst>
              <a:ahLst/>
              <a:cxnLst>
                <a:cxn ang="T10">
                  <a:pos x="T0" y="T1"/>
                </a:cxn>
                <a:cxn ang="T11">
                  <a:pos x="T2" y="T3"/>
                </a:cxn>
                <a:cxn ang="T12">
                  <a:pos x="T4" y="T5"/>
                </a:cxn>
                <a:cxn ang="T13">
                  <a:pos x="T6" y="T7"/>
                </a:cxn>
                <a:cxn ang="T14">
                  <a:pos x="T8" y="T9"/>
                </a:cxn>
              </a:cxnLst>
              <a:rect l="T15" t="T16" r="T17" b="T18"/>
              <a:pathLst>
                <a:path w="12" h="26">
                  <a:moveTo>
                    <a:pt x="6" y="26"/>
                  </a:moveTo>
                  <a:lnTo>
                    <a:pt x="6" y="18"/>
                  </a:lnTo>
                  <a:lnTo>
                    <a:pt x="12" y="0"/>
                  </a:lnTo>
                  <a:lnTo>
                    <a:pt x="0" y="18"/>
                  </a:lnTo>
                  <a:lnTo>
                    <a:pt x="6" y="26"/>
                  </a:lnTo>
                  <a:close/>
                </a:path>
              </a:pathLst>
            </a:custGeom>
            <a:solidFill>
              <a:srgbClr val="A1C6E7"/>
            </a:solidFill>
            <a:ln w="9525">
              <a:noFill/>
              <a:round/>
              <a:headEnd/>
              <a:tailEnd/>
            </a:ln>
          </p:spPr>
          <p:txBody>
            <a:bodyPr/>
            <a:lstStyle/>
            <a:p>
              <a:endParaRPr lang="ja-JP" altLang="en-US" sz="2300" dirty="0"/>
            </a:p>
          </p:txBody>
        </p:sp>
        <p:sp>
          <p:nvSpPr>
            <p:cNvPr id="705" name="Freeform 96"/>
            <p:cNvSpPr>
              <a:spLocks/>
            </p:cNvSpPr>
            <p:nvPr/>
          </p:nvSpPr>
          <p:spPr bwMode="auto">
            <a:xfrm>
              <a:off x="9602788" y="5330691"/>
              <a:ext cx="9525" cy="3175"/>
            </a:xfrm>
            <a:custGeom>
              <a:avLst/>
              <a:gdLst>
                <a:gd name="T0" fmla="*/ 0 w 6"/>
                <a:gd name="T1" fmla="*/ 0 h 2"/>
                <a:gd name="T2" fmla="*/ 0 w 6"/>
                <a:gd name="T3" fmla="*/ 2147483647 h 2"/>
                <a:gd name="T4" fmla="*/ 2147483647 w 6"/>
                <a:gd name="T5" fmla="*/ 0 h 2"/>
                <a:gd name="T6" fmla="*/ 0 w 6"/>
                <a:gd name="T7" fmla="*/ 0 h 2"/>
                <a:gd name="T8" fmla="*/ 0 60000 65536"/>
                <a:gd name="T9" fmla="*/ 0 60000 65536"/>
                <a:gd name="T10" fmla="*/ 0 60000 65536"/>
                <a:gd name="T11" fmla="*/ 0 60000 65536"/>
                <a:gd name="T12" fmla="*/ 0 w 6"/>
                <a:gd name="T13" fmla="*/ 0 h 2"/>
                <a:gd name="T14" fmla="*/ 6 w 6"/>
                <a:gd name="T15" fmla="*/ 2 h 2"/>
              </a:gdLst>
              <a:ahLst/>
              <a:cxnLst>
                <a:cxn ang="T8">
                  <a:pos x="T0" y="T1"/>
                </a:cxn>
                <a:cxn ang="T9">
                  <a:pos x="T2" y="T3"/>
                </a:cxn>
                <a:cxn ang="T10">
                  <a:pos x="T4" y="T5"/>
                </a:cxn>
                <a:cxn ang="T11">
                  <a:pos x="T6" y="T7"/>
                </a:cxn>
              </a:cxnLst>
              <a:rect l="T12" t="T13" r="T14" b="T15"/>
              <a:pathLst>
                <a:path w="6" h="2">
                  <a:moveTo>
                    <a:pt x="0" y="0"/>
                  </a:moveTo>
                  <a:lnTo>
                    <a:pt x="0" y="2"/>
                  </a:lnTo>
                  <a:lnTo>
                    <a:pt x="6" y="0"/>
                  </a:lnTo>
                  <a:lnTo>
                    <a:pt x="0" y="0"/>
                  </a:lnTo>
                  <a:close/>
                </a:path>
              </a:pathLst>
            </a:custGeom>
            <a:solidFill>
              <a:srgbClr val="A1C6E7"/>
            </a:solidFill>
            <a:ln w="9525">
              <a:noFill/>
              <a:round/>
              <a:headEnd/>
              <a:tailEnd/>
            </a:ln>
          </p:spPr>
          <p:txBody>
            <a:bodyPr/>
            <a:lstStyle/>
            <a:p>
              <a:endParaRPr lang="ja-JP" altLang="en-US" sz="2300" dirty="0"/>
            </a:p>
          </p:txBody>
        </p:sp>
        <p:sp>
          <p:nvSpPr>
            <p:cNvPr id="706" name="Line 105"/>
            <p:cNvSpPr>
              <a:spLocks noChangeShapeType="1"/>
            </p:cNvSpPr>
            <p:nvPr/>
          </p:nvSpPr>
          <p:spPr bwMode="auto">
            <a:xfrm>
              <a:off x="10161588" y="3841616"/>
              <a:ext cx="0" cy="0"/>
            </a:xfrm>
            <a:prstGeom prst="line">
              <a:avLst/>
            </a:prstGeom>
            <a:noFill/>
            <a:ln w="9525">
              <a:noFill/>
              <a:round/>
              <a:headEnd/>
              <a:tailEnd/>
            </a:ln>
          </p:spPr>
          <p:txBody>
            <a:bodyPr/>
            <a:lstStyle/>
            <a:p>
              <a:endParaRPr lang="ja-JP" altLang="en-US" sz="2300" dirty="0"/>
            </a:p>
          </p:txBody>
        </p:sp>
        <p:sp>
          <p:nvSpPr>
            <p:cNvPr id="707" name="Line 106"/>
            <p:cNvSpPr>
              <a:spLocks noChangeShapeType="1"/>
            </p:cNvSpPr>
            <p:nvPr/>
          </p:nvSpPr>
          <p:spPr bwMode="auto">
            <a:xfrm>
              <a:off x="10161588" y="3841616"/>
              <a:ext cx="0" cy="0"/>
            </a:xfrm>
            <a:prstGeom prst="line">
              <a:avLst/>
            </a:prstGeom>
            <a:noFill/>
            <a:ln w="9525">
              <a:noFill/>
              <a:round/>
              <a:headEnd/>
              <a:tailEnd/>
            </a:ln>
          </p:spPr>
          <p:txBody>
            <a:bodyPr/>
            <a:lstStyle/>
            <a:p>
              <a:endParaRPr lang="ja-JP" altLang="en-US" sz="2300" dirty="0"/>
            </a:p>
          </p:txBody>
        </p:sp>
        <p:sp>
          <p:nvSpPr>
            <p:cNvPr id="708" name="Freeform 122"/>
            <p:cNvSpPr>
              <a:spLocks/>
            </p:cNvSpPr>
            <p:nvPr/>
          </p:nvSpPr>
          <p:spPr bwMode="auto">
            <a:xfrm>
              <a:off x="9491663" y="3816216"/>
              <a:ext cx="996950" cy="2406650"/>
            </a:xfrm>
            <a:custGeom>
              <a:avLst/>
              <a:gdLst>
                <a:gd name="T0" fmla="*/ 2147483647 w 628"/>
                <a:gd name="T1" fmla="*/ 2147483647 h 1516"/>
                <a:gd name="T2" fmla="*/ 2147483647 w 628"/>
                <a:gd name="T3" fmla="*/ 2147483647 h 1516"/>
                <a:gd name="T4" fmla="*/ 2147483647 w 628"/>
                <a:gd name="T5" fmla="*/ 2147483647 h 1516"/>
                <a:gd name="T6" fmla="*/ 2147483647 w 628"/>
                <a:gd name="T7" fmla="*/ 2147483647 h 1516"/>
                <a:gd name="T8" fmla="*/ 2147483647 w 628"/>
                <a:gd name="T9" fmla="*/ 2147483647 h 1516"/>
                <a:gd name="T10" fmla="*/ 2147483647 w 628"/>
                <a:gd name="T11" fmla="*/ 2147483647 h 1516"/>
                <a:gd name="T12" fmla="*/ 2147483647 w 628"/>
                <a:gd name="T13" fmla="*/ 2147483647 h 1516"/>
                <a:gd name="T14" fmla="*/ 2147483647 w 628"/>
                <a:gd name="T15" fmla="*/ 2147483647 h 1516"/>
                <a:gd name="T16" fmla="*/ 2147483647 w 628"/>
                <a:gd name="T17" fmla="*/ 2147483647 h 1516"/>
                <a:gd name="T18" fmla="*/ 2147483647 w 628"/>
                <a:gd name="T19" fmla="*/ 2147483647 h 1516"/>
                <a:gd name="T20" fmla="*/ 2147483647 w 628"/>
                <a:gd name="T21" fmla="*/ 2147483647 h 1516"/>
                <a:gd name="T22" fmla="*/ 2147483647 w 628"/>
                <a:gd name="T23" fmla="*/ 2147483647 h 1516"/>
                <a:gd name="T24" fmla="*/ 2147483647 w 628"/>
                <a:gd name="T25" fmla="*/ 2147483647 h 1516"/>
                <a:gd name="T26" fmla="*/ 2147483647 w 628"/>
                <a:gd name="T27" fmla="*/ 2147483647 h 1516"/>
                <a:gd name="T28" fmla="*/ 2147483647 w 628"/>
                <a:gd name="T29" fmla="*/ 2147483647 h 1516"/>
                <a:gd name="T30" fmla="*/ 2147483647 w 628"/>
                <a:gd name="T31" fmla="*/ 2147483647 h 1516"/>
                <a:gd name="T32" fmla="*/ 2147483647 w 628"/>
                <a:gd name="T33" fmla="*/ 2147483647 h 1516"/>
                <a:gd name="T34" fmla="*/ 2147483647 w 628"/>
                <a:gd name="T35" fmla="*/ 2147483647 h 1516"/>
                <a:gd name="T36" fmla="*/ 2147483647 w 628"/>
                <a:gd name="T37" fmla="*/ 2147483647 h 1516"/>
                <a:gd name="T38" fmla="*/ 2147483647 w 628"/>
                <a:gd name="T39" fmla="*/ 2147483647 h 1516"/>
                <a:gd name="T40" fmla="*/ 2147483647 w 628"/>
                <a:gd name="T41" fmla="*/ 2147483647 h 1516"/>
                <a:gd name="T42" fmla="*/ 2147483647 w 628"/>
                <a:gd name="T43" fmla="*/ 2147483647 h 1516"/>
                <a:gd name="T44" fmla="*/ 2147483647 w 628"/>
                <a:gd name="T45" fmla="*/ 2147483647 h 1516"/>
                <a:gd name="T46" fmla="*/ 2147483647 w 628"/>
                <a:gd name="T47" fmla="*/ 2147483647 h 1516"/>
                <a:gd name="T48" fmla="*/ 2147483647 w 628"/>
                <a:gd name="T49" fmla="*/ 2147483647 h 1516"/>
                <a:gd name="T50" fmla="*/ 2147483647 w 628"/>
                <a:gd name="T51" fmla="*/ 2147483647 h 1516"/>
                <a:gd name="T52" fmla="*/ 2147483647 w 628"/>
                <a:gd name="T53" fmla="*/ 2147483647 h 1516"/>
                <a:gd name="T54" fmla="*/ 2147483647 w 628"/>
                <a:gd name="T55" fmla="*/ 2147483647 h 1516"/>
                <a:gd name="T56" fmla="*/ 2147483647 w 628"/>
                <a:gd name="T57" fmla="*/ 2147483647 h 1516"/>
                <a:gd name="T58" fmla="*/ 2147483647 w 628"/>
                <a:gd name="T59" fmla="*/ 2147483647 h 1516"/>
                <a:gd name="T60" fmla="*/ 2147483647 w 628"/>
                <a:gd name="T61" fmla="*/ 2147483647 h 1516"/>
                <a:gd name="T62" fmla="*/ 2147483647 w 628"/>
                <a:gd name="T63" fmla="*/ 2147483647 h 1516"/>
                <a:gd name="T64" fmla="*/ 2147483647 w 628"/>
                <a:gd name="T65" fmla="*/ 2147483647 h 1516"/>
                <a:gd name="T66" fmla="*/ 2147483647 w 628"/>
                <a:gd name="T67" fmla="*/ 2147483647 h 1516"/>
                <a:gd name="T68" fmla="*/ 2147483647 w 628"/>
                <a:gd name="T69" fmla="*/ 2147483647 h 1516"/>
                <a:gd name="T70" fmla="*/ 2147483647 w 628"/>
                <a:gd name="T71" fmla="*/ 2147483647 h 1516"/>
                <a:gd name="T72" fmla="*/ 2147483647 w 628"/>
                <a:gd name="T73" fmla="*/ 2147483647 h 1516"/>
                <a:gd name="T74" fmla="*/ 2147483647 w 628"/>
                <a:gd name="T75" fmla="*/ 2147483647 h 1516"/>
                <a:gd name="T76" fmla="*/ 2147483647 w 628"/>
                <a:gd name="T77" fmla="*/ 2147483647 h 1516"/>
                <a:gd name="T78" fmla="*/ 2147483647 w 628"/>
                <a:gd name="T79" fmla="*/ 2147483647 h 1516"/>
                <a:gd name="T80" fmla="*/ 2147483647 w 628"/>
                <a:gd name="T81" fmla="*/ 2147483647 h 1516"/>
                <a:gd name="T82" fmla="*/ 2147483647 w 628"/>
                <a:gd name="T83" fmla="*/ 2147483647 h 1516"/>
                <a:gd name="T84" fmla="*/ 2147483647 w 628"/>
                <a:gd name="T85" fmla="*/ 2147483647 h 1516"/>
                <a:gd name="T86" fmla="*/ 2147483647 w 628"/>
                <a:gd name="T87" fmla="*/ 2147483647 h 1516"/>
                <a:gd name="T88" fmla="*/ 2147483647 w 628"/>
                <a:gd name="T89" fmla="*/ 2147483647 h 1516"/>
                <a:gd name="T90" fmla="*/ 2147483647 w 628"/>
                <a:gd name="T91" fmla="*/ 2147483647 h 1516"/>
                <a:gd name="T92" fmla="*/ 2147483647 w 628"/>
                <a:gd name="T93" fmla="*/ 2147483647 h 1516"/>
                <a:gd name="T94" fmla="*/ 2147483647 w 628"/>
                <a:gd name="T95" fmla="*/ 2147483647 h 1516"/>
                <a:gd name="T96" fmla="*/ 2147483647 w 628"/>
                <a:gd name="T97" fmla="*/ 2147483647 h 1516"/>
                <a:gd name="T98" fmla="*/ 2147483647 w 628"/>
                <a:gd name="T99" fmla="*/ 2147483647 h 1516"/>
                <a:gd name="T100" fmla="*/ 2147483647 w 628"/>
                <a:gd name="T101" fmla="*/ 2147483647 h 1516"/>
                <a:gd name="T102" fmla="*/ 2147483647 w 628"/>
                <a:gd name="T103" fmla="*/ 2147483647 h 1516"/>
                <a:gd name="T104" fmla="*/ 2147483647 w 628"/>
                <a:gd name="T105" fmla="*/ 2147483647 h 1516"/>
                <a:gd name="T106" fmla="*/ 2147483647 w 628"/>
                <a:gd name="T107" fmla="*/ 2147483647 h 1516"/>
                <a:gd name="T108" fmla="*/ 2147483647 w 628"/>
                <a:gd name="T109" fmla="*/ 2147483647 h 1516"/>
                <a:gd name="T110" fmla="*/ 2147483647 w 628"/>
                <a:gd name="T111" fmla="*/ 2147483647 h 1516"/>
                <a:gd name="T112" fmla="*/ 2147483647 w 628"/>
                <a:gd name="T113" fmla="*/ 2147483647 h 1516"/>
                <a:gd name="T114" fmla="*/ 2147483647 w 628"/>
                <a:gd name="T115" fmla="*/ 2147483647 h 1516"/>
                <a:gd name="T116" fmla="*/ 2147483647 w 628"/>
                <a:gd name="T117" fmla="*/ 2147483647 h 1516"/>
                <a:gd name="T118" fmla="*/ 2147483647 w 628"/>
                <a:gd name="T119" fmla="*/ 2147483647 h 1516"/>
                <a:gd name="T120" fmla="*/ 2147483647 w 628"/>
                <a:gd name="T121" fmla="*/ 2147483647 h 1516"/>
                <a:gd name="T122" fmla="*/ 2147483647 w 628"/>
                <a:gd name="T123" fmla="*/ 2147483647 h 1516"/>
                <a:gd name="T124" fmla="*/ 2147483647 w 628"/>
                <a:gd name="T125" fmla="*/ 2147483647 h 151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628"/>
                <a:gd name="T190" fmla="*/ 0 h 1516"/>
                <a:gd name="T191" fmla="*/ 628 w 628"/>
                <a:gd name="T192" fmla="*/ 1516 h 151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628" h="1516">
                  <a:moveTo>
                    <a:pt x="264" y="22"/>
                  </a:moveTo>
                  <a:lnTo>
                    <a:pt x="264" y="22"/>
                  </a:lnTo>
                  <a:lnTo>
                    <a:pt x="244" y="28"/>
                  </a:lnTo>
                  <a:lnTo>
                    <a:pt x="234" y="32"/>
                  </a:lnTo>
                  <a:lnTo>
                    <a:pt x="226" y="36"/>
                  </a:lnTo>
                  <a:lnTo>
                    <a:pt x="214" y="44"/>
                  </a:lnTo>
                  <a:lnTo>
                    <a:pt x="194" y="52"/>
                  </a:lnTo>
                  <a:lnTo>
                    <a:pt x="146" y="72"/>
                  </a:lnTo>
                  <a:lnTo>
                    <a:pt x="98" y="92"/>
                  </a:lnTo>
                  <a:lnTo>
                    <a:pt x="78" y="102"/>
                  </a:lnTo>
                  <a:lnTo>
                    <a:pt x="66" y="110"/>
                  </a:lnTo>
                  <a:lnTo>
                    <a:pt x="60" y="116"/>
                  </a:lnTo>
                  <a:lnTo>
                    <a:pt x="56" y="124"/>
                  </a:lnTo>
                  <a:lnTo>
                    <a:pt x="52" y="134"/>
                  </a:lnTo>
                  <a:lnTo>
                    <a:pt x="50" y="144"/>
                  </a:lnTo>
                  <a:lnTo>
                    <a:pt x="48" y="168"/>
                  </a:lnTo>
                  <a:lnTo>
                    <a:pt x="44" y="194"/>
                  </a:lnTo>
                  <a:lnTo>
                    <a:pt x="32" y="330"/>
                  </a:lnTo>
                  <a:lnTo>
                    <a:pt x="24" y="394"/>
                  </a:lnTo>
                  <a:lnTo>
                    <a:pt x="18" y="446"/>
                  </a:lnTo>
                  <a:lnTo>
                    <a:pt x="14" y="502"/>
                  </a:lnTo>
                  <a:lnTo>
                    <a:pt x="6" y="620"/>
                  </a:lnTo>
                  <a:lnTo>
                    <a:pt x="0" y="690"/>
                  </a:lnTo>
                  <a:lnTo>
                    <a:pt x="2" y="694"/>
                  </a:lnTo>
                  <a:lnTo>
                    <a:pt x="2" y="698"/>
                  </a:lnTo>
                  <a:lnTo>
                    <a:pt x="8" y="704"/>
                  </a:lnTo>
                  <a:lnTo>
                    <a:pt x="14" y="708"/>
                  </a:lnTo>
                  <a:lnTo>
                    <a:pt x="16" y="710"/>
                  </a:lnTo>
                  <a:lnTo>
                    <a:pt x="14" y="732"/>
                  </a:lnTo>
                  <a:lnTo>
                    <a:pt x="12" y="762"/>
                  </a:lnTo>
                  <a:lnTo>
                    <a:pt x="14" y="792"/>
                  </a:lnTo>
                  <a:lnTo>
                    <a:pt x="16" y="806"/>
                  </a:lnTo>
                  <a:lnTo>
                    <a:pt x="18" y="812"/>
                  </a:lnTo>
                  <a:lnTo>
                    <a:pt x="20" y="816"/>
                  </a:lnTo>
                  <a:lnTo>
                    <a:pt x="26" y="822"/>
                  </a:lnTo>
                  <a:lnTo>
                    <a:pt x="28" y="826"/>
                  </a:lnTo>
                  <a:lnTo>
                    <a:pt x="30" y="824"/>
                  </a:lnTo>
                  <a:lnTo>
                    <a:pt x="32" y="822"/>
                  </a:lnTo>
                  <a:lnTo>
                    <a:pt x="30" y="802"/>
                  </a:lnTo>
                  <a:lnTo>
                    <a:pt x="34" y="810"/>
                  </a:lnTo>
                  <a:lnTo>
                    <a:pt x="46" y="820"/>
                  </a:lnTo>
                  <a:lnTo>
                    <a:pt x="58" y="832"/>
                  </a:lnTo>
                  <a:lnTo>
                    <a:pt x="66" y="838"/>
                  </a:lnTo>
                  <a:lnTo>
                    <a:pt x="72" y="838"/>
                  </a:lnTo>
                  <a:lnTo>
                    <a:pt x="74" y="834"/>
                  </a:lnTo>
                  <a:lnTo>
                    <a:pt x="74" y="830"/>
                  </a:lnTo>
                  <a:lnTo>
                    <a:pt x="80" y="830"/>
                  </a:lnTo>
                  <a:lnTo>
                    <a:pt x="86" y="830"/>
                  </a:lnTo>
                  <a:lnTo>
                    <a:pt x="88" y="828"/>
                  </a:lnTo>
                  <a:lnTo>
                    <a:pt x="90" y="826"/>
                  </a:lnTo>
                  <a:lnTo>
                    <a:pt x="88" y="822"/>
                  </a:lnTo>
                  <a:lnTo>
                    <a:pt x="78" y="812"/>
                  </a:lnTo>
                  <a:lnTo>
                    <a:pt x="70" y="804"/>
                  </a:lnTo>
                  <a:lnTo>
                    <a:pt x="62" y="794"/>
                  </a:lnTo>
                  <a:lnTo>
                    <a:pt x="56" y="784"/>
                  </a:lnTo>
                  <a:lnTo>
                    <a:pt x="54" y="774"/>
                  </a:lnTo>
                  <a:lnTo>
                    <a:pt x="54" y="766"/>
                  </a:lnTo>
                  <a:lnTo>
                    <a:pt x="56" y="760"/>
                  </a:lnTo>
                  <a:lnTo>
                    <a:pt x="58" y="758"/>
                  </a:lnTo>
                  <a:lnTo>
                    <a:pt x="62" y="758"/>
                  </a:lnTo>
                  <a:lnTo>
                    <a:pt x="66" y="760"/>
                  </a:lnTo>
                  <a:lnTo>
                    <a:pt x="68" y="768"/>
                  </a:lnTo>
                  <a:lnTo>
                    <a:pt x="70" y="786"/>
                  </a:lnTo>
                  <a:lnTo>
                    <a:pt x="70" y="790"/>
                  </a:lnTo>
                  <a:lnTo>
                    <a:pt x="72" y="794"/>
                  </a:lnTo>
                  <a:lnTo>
                    <a:pt x="78" y="798"/>
                  </a:lnTo>
                  <a:lnTo>
                    <a:pt x="84" y="798"/>
                  </a:lnTo>
                  <a:lnTo>
                    <a:pt x="88" y="798"/>
                  </a:lnTo>
                  <a:lnTo>
                    <a:pt x="86" y="744"/>
                  </a:lnTo>
                  <a:lnTo>
                    <a:pt x="84" y="720"/>
                  </a:lnTo>
                  <a:lnTo>
                    <a:pt x="84" y="708"/>
                  </a:lnTo>
                  <a:lnTo>
                    <a:pt x="84" y="672"/>
                  </a:lnTo>
                  <a:lnTo>
                    <a:pt x="82" y="650"/>
                  </a:lnTo>
                  <a:lnTo>
                    <a:pt x="82" y="646"/>
                  </a:lnTo>
                  <a:lnTo>
                    <a:pt x="80" y="654"/>
                  </a:lnTo>
                  <a:lnTo>
                    <a:pt x="78" y="674"/>
                  </a:lnTo>
                  <a:lnTo>
                    <a:pt x="80" y="682"/>
                  </a:lnTo>
                  <a:lnTo>
                    <a:pt x="82" y="692"/>
                  </a:lnTo>
                  <a:lnTo>
                    <a:pt x="90" y="730"/>
                  </a:lnTo>
                  <a:lnTo>
                    <a:pt x="96" y="770"/>
                  </a:lnTo>
                  <a:lnTo>
                    <a:pt x="106" y="844"/>
                  </a:lnTo>
                  <a:lnTo>
                    <a:pt x="112" y="924"/>
                  </a:lnTo>
                  <a:lnTo>
                    <a:pt x="116" y="984"/>
                  </a:lnTo>
                  <a:lnTo>
                    <a:pt x="118" y="1054"/>
                  </a:lnTo>
                  <a:lnTo>
                    <a:pt x="122" y="1156"/>
                  </a:lnTo>
                  <a:lnTo>
                    <a:pt x="128" y="1308"/>
                  </a:lnTo>
                  <a:lnTo>
                    <a:pt x="126" y="1320"/>
                  </a:lnTo>
                  <a:lnTo>
                    <a:pt x="124" y="1332"/>
                  </a:lnTo>
                  <a:lnTo>
                    <a:pt x="118" y="1362"/>
                  </a:lnTo>
                  <a:lnTo>
                    <a:pt x="116" y="1376"/>
                  </a:lnTo>
                  <a:lnTo>
                    <a:pt x="114" y="1390"/>
                  </a:lnTo>
                  <a:lnTo>
                    <a:pt x="114" y="1402"/>
                  </a:lnTo>
                  <a:lnTo>
                    <a:pt x="118" y="1410"/>
                  </a:lnTo>
                  <a:lnTo>
                    <a:pt x="124" y="1424"/>
                  </a:lnTo>
                  <a:lnTo>
                    <a:pt x="128" y="1432"/>
                  </a:lnTo>
                  <a:lnTo>
                    <a:pt x="126" y="1440"/>
                  </a:lnTo>
                  <a:lnTo>
                    <a:pt x="120" y="1446"/>
                  </a:lnTo>
                  <a:lnTo>
                    <a:pt x="108" y="1458"/>
                  </a:lnTo>
                  <a:lnTo>
                    <a:pt x="102" y="1468"/>
                  </a:lnTo>
                  <a:lnTo>
                    <a:pt x="100" y="1476"/>
                  </a:lnTo>
                  <a:lnTo>
                    <a:pt x="98" y="1486"/>
                  </a:lnTo>
                  <a:lnTo>
                    <a:pt x="100" y="1490"/>
                  </a:lnTo>
                  <a:lnTo>
                    <a:pt x="102" y="1496"/>
                  </a:lnTo>
                  <a:lnTo>
                    <a:pt x="106" y="1500"/>
                  </a:lnTo>
                  <a:lnTo>
                    <a:pt x="112" y="1502"/>
                  </a:lnTo>
                  <a:lnTo>
                    <a:pt x="120" y="1506"/>
                  </a:lnTo>
                  <a:lnTo>
                    <a:pt x="130" y="1508"/>
                  </a:lnTo>
                  <a:lnTo>
                    <a:pt x="148" y="1510"/>
                  </a:lnTo>
                  <a:lnTo>
                    <a:pt x="164" y="1508"/>
                  </a:lnTo>
                  <a:lnTo>
                    <a:pt x="178" y="1506"/>
                  </a:lnTo>
                  <a:lnTo>
                    <a:pt x="190" y="1502"/>
                  </a:lnTo>
                  <a:lnTo>
                    <a:pt x="198" y="1496"/>
                  </a:lnTo>
                  <a:lnTo>
                    <a:pt x="206" y="1490"/>
                  </a:lnTo>
                  <a:lnTo>
                    <a:pt x="216" y="1478"/>
                  </a:lnTo>
                  <a:lnTo>
                    <a:pt x="220" y="1474"/>
                  </a:lnTo>
                  <a:lnTo>
                    <a:pt x="220" y="1468"/>
                  </a:lnTo>
                  <a:lnTo>
                    <a:pt x="220" y="1454"/>
                  </a:lnTo>
                  <a:lnTo>
                    <a:pt x="218" y="1438"/>
                  </a:lnTo>
                  <a:lnTo>
                    <a:pt x="220" y="1428"/>
                  </a:lnTo>
                  <a:lnTo>
                    <a:pt x="224" y="1416"/>
                  </a:lnTo>
                  <a:lnTo>
                    <a:pt x="228" y="1406"/>
                  </a:lnTo>
                  <a:lnTo>
                    <a:pt x="230" y="1396"/>
                  </a:lnTo>
                  <a:lnTo>
                    <a:pt x="228" y="1388"/>
                  </a:lnTo>
                  <a:lnTo>
                    <a:pt x="228" y="1378"/>
                  </a:lnTo>
                  <a:lnTo>
                    <a:pt x="222" y="1362"/>
                  </a:lnTo>
                  <a:lnTo>
                    <a:pt x="214" y="1348"/>
                  </a:lnTo>
                  <a:lnTo>
                    <a:pt x="212" y="1338"/>
                  </a:lnTo>
                  <a:lnTo>
                    <a:pt x="212" y="1322"/>
                  </a:lnTo>
                  <a:lnTo>
                    <a:pt x="218" y="1284"/>
                  </a:lnTo>
                  <a:lnTo>
                    <a:pt x="224" y="1238"/>
                  </a:lnTo>
                  <a:lnTo>
                    <a:pt x="228" y="1194"/>
                  </a:lnTo>
                  <a:lnTo>
                    <a:pt x="232" y="1148"/>
                  </a:lnTo>
                  <a:lnTo>
                    <a:pt x="236" y="1092"/>
                  </a:lnTo>
                  <a:lnTo>
                    <a:pt x="242" y="1026"/>
                  </a:lnTo>
                  <a:lnTo>
                    <a:pt x="248" y="944"/>
                  </a:lnTo>
                  <a:lnTo>
                    <a:pt x="250" y="906"/>
                  </a:lnTo>
                  <a:lnTo>
                    <a:pt x="252" y="876"/>
                  </a:lnTo>
                  <a:lnTo>
                    <a:pt x="256" y="852"/>
                  </a:lnTo>
                  <a:lnTo>
                    <a:pt x="260" y="836"/>
                  </a:lnTo>
                  <a:lnTo>
                    <a:pt x="264" y="824"/>
                  </a:lnTo>
                  <a:lnTo>
                    <a:pt x="268" y="818"/>
                  </a:lnTo>
                  <a:lnTo>
                    <a:pt x="270" y="814"/>
                  </a:lnTo>
                  <a:lnTo>
                    <a:pt x="272" y="834"/>
                  </a:lnTo>
                  <a:lnTo>
                    <a:pt x="274" y="858"/>
                  </a:lnTo>
                  <a:lnTo>
                    <a:pt x="284" y="916"/>
                  </a:lnTo>
                  <a:lnTo>
                    <a:pt x="292" y="972"/>
                  </a:lnTo>
                  <a:lnTo>
                    <a:pt x="298" y="1016"/>
                  </a:lnTo>
                  <a:lnTo>
                    <a:pt x="302" y="1050"/>
                  </a:lnTo>
                  <a:lnTo>
                    <a:pt x="308" y="1080"/>
                  </a:lnTo>
                  <a:lnTo>
                    <a:pt x="314" y="1112"/>
                  </a:lnTo>
                  <a:lnTo>
                    <a:pt x="318" y="1144"/>
                  </a:lnTo>
                  <a:lnTo>
                    <a:pt x="322" y="1180"/>
                  </a:lnTo>
                  <a:lnTo>
                    <a:pt x="324" y="1218"/>
                  </a:lnTo>
                  <a:lnTo>
                    <a:pt x="324" y="1236"/>
                  </a:lnTo>
                  <a:lnTo>
                    <a:pt x="322" y="1252"/>
                  </a:lnTo>
                  <a:lnTo>
                    <a:pt x="320" y="1268"/>
                  </a:lnTo>
                  <a:lnTo>
                    <a:pt x="314" y="1282"/>
                  </a:lnTo>
                  <a:lnTo>
                    <a:pt x="308" y="1300"/>
                  </a:lnTo>
                  <a:lnTo>
                    <a:pt x="308" y="1314"/>
                  </a:lnTo>
                  <a:lnTo>
                    <a:pt x="310" y="1326"/>
                  </a:lnTo>
                  <a:lnTo>
                    <a:pt x="312" y="1342"/>
                  </a:lnTo>
                  <a:lnTo>
                    <a:pt x="308" y="1360"/>
                  </a:lnTo>
                  <a:lnTo>
                    <a:pt x="304" y="1378"/>
                  </a:lnTo>
                  <a:lnTo>
                    <a:pt x="298" y="1394"/>
                  </a:lnTo>
                  <a:lnTo>
                    <a:pt x="296" y="1408"/>
                  </a:lnTo>
                  <a:lnTo>
                    <a:pt x="296" y="1412"/>
                  </a:lnTo>
                  <a:lnTo>
                    <a:pt x="298" y="1418"/>
                  </a:lnTo>
                  <a:lnTo>
                    <a:pt x="306" y="1428"/>
                  </a:lnTo>
                  <a:lnTo>
                    <a:pt x="314" y="1438"/>
                  </a:lnTo>
                  <a:lnTo>
                    <a:pt x="314" y="1442"/>
                  </a:lnTo>
                  <a:lnTo>
                    <a:pt x="312" y="1446"/>
                  </a:lnTo>
                  <a:lnTo>
                    <a:pt x="304" y="1454"/>
                  </a:lnTo>
                  <a:lnTo>
                    <a:pt x="300" y="1464"/>
                  </a:lnTo>
                  <a:lnTo>
                    <a:pt x="296" y="1474"/>
                  </a:lnTo>
                  <a:lnTo>
                    <a:pt x="296" y="1486"/>
                  </a:lnTo>
                  <a:lnTo>
                    <a:pt x="296" y="1498"/>
                  </a:lnTo>
                  <a:lnTo>
                    <a:pt x="298" y="1502"/>
                  </a:lnTo>
                  <a:lnTo>
                    <a:pt x="302" y="1506"/>
                  </a:lnTo>
                  <a:lnTo>
                    <a:pt x="308" y="1510"/>
                  </a:lnTo>
                  <a:lnTo>
                    <a:pt x="318" y="1514"/>
                  </a:lnTo>
                  <a:lnTo>
                    <a:pt x="330" y="1514"/>
                  </a:lnTo>
                  <a:lnTo>
                    <a:pt x="346" y="1516"/>
                  </a:lnTo>
                  <a:lnTo>
                    <a:pt x="362" y="1514"/>
                  </a:lnTo>
                  <a:lnTo>
                    <a:pt x="376" y="1510"/>
                  </a:lnTo>
                  <a:lnTo>
                    <a:pt x="384" y="1506"/>
                  </a:lnTo>
                  <a:lnTo>
                    <a:pt x="392" y="1500"/>
                  </a:lnTo>
                  <a:lnTo>
                    <a:pt x="398" y="1494"/>
                  </a:lnTo>
                  <a:lnTo>
                    <a:pt x="400" y="1486"/>
                  </a:lnTo>
                  <a:lnTo>
                    <a:pt x="402" y="1474"/>
                  </a:lnTo>
                  <a:lnTo>
                    <a:pt x="400" y="1454"/>
                  </a:lnTo>
                  <a:lnTo>
                    <a:pt x="400" y="1444"/>
                  </a:lnTo>
                  <a:lnTo>
                    <a:pt x="402" y="1438"/>
                  </a:lnTo>
                  <a:lnTo>
                    <a:pt x="406" y="1432"/>
                  </a:lnTo>
                  <a:lnTo>
                    <a:pt x="412" y="1420"/>
                  </a:lnTo>
                  <a:lnTo>
                    <a:pt x="416" y="1406"/>
                  </a:lnTo>
                  <a:lnTo>
                    <a:pt x="416" y="1390"/>
                  </a:lnTo>
                  <a:lnTo>
                    <a:pt x="416" y="1372"/>
                  </a:lnTo>
                  <a:lnTo>
                    <a:pt x="416" y="1364"/>
                  </a:lnTo>
                  <a:lnTo>
                    <a:pt x="418" y="1358"/>
                  </a:lnTo>
                  <a:lnTo>
                    <a:pt x="422" y="1346"/>
                  </a:lnTo>
                  <a:lnTo>
                    <a:pt x="426" y="1326"/>
                  </a:lnTo>
                  <a:lnTo>
                    <a:pt x="430" y="1308"/>
                  </a:lnTo>
                  <a:lnTo>
                    <a:pt x="432" y="1286"/>
                  </a:lnTo>
                  <a:lnTo>
                    <a:pt x="432" y="1224"/>
                  </a:lnTo>
                  <a:lnTo>
                    <a:pt x="430" y="1160"/>
                  </a:lnTo>
                  <a:lnTo>
                    <a:pt x="478" y="1150"/>
                  </a:lnTo>
                  <a:lnTo>
                    <a:pt x="538" y="1134"/>
                  </a:lnTo>
                  <a:lnTo>
                    <a:pt x="614" y="1112"/>
                  </a:lnTo>
                  <a:lnTo>
                    <a:pt x="618" y="1110"/>
                  </a:lnTo>
                  <a:lnTo>
                    <a:pt x="622" y="1108"/>
                  </a:lnTo>
                  <a:lnTo>
                    <a:pt x="626" y="1102"/>
                  </a:lnTo>
                  <a:lnTo>
                    <a:pt x="628" y="1094"/>
                  </a:lnTo>
                  <a:lnTo>
                    <a:pt x="628" y="1044"/>
                  </a:lnTo>
                  <a:lnTo>
                    <a:pt x="626" y="946"/>
                  </a:lnTo>
                  <a:lnTo>
                    <a:pt x="620" y="802"/>
                  </a:lnTo>
                  <a:lnTo>
                    <a:pt x="618" y="800"/>
                  </a:lnTo>
                  <a:lnTo>
                    <a:pt x="614" y="796"/>
                  </a:lnTo>
                  <a:lnTo>
                    <a:pt x="604" y="792"/>
                  </a:lnTo>
                  <a:lnTo>
                    <a:pt x="592" y="790"/>
                  </a:lnTo>
                  <a:lnTo>
                    <a:pt x="582" y="790"/>
                  </a:lnTo>
                  <a:lnTo>
                    <a:pt x="538" y="792"/>
                  </a:lnTo>
                  <a:lnTo>
                    <a:pt x="536" y="780"/>
                  </a:lnTo>
                  <a:lnTo>
                    <a:pt x="532" y="768"/>
                  </a:lnTo>
                  <a:lnTo>
                    <a:pt x="542" y="760"/>
                  </a:lnTo>
                  <a:lnTo>
                    <a:pt x="544" y="754"/>
                  </a:lnTo>
                  <a:lnTo>
                    <a:pt x="546" y="746"/>
                  </a:lnTo>
                  <a:lnTo>
                    <a:pt x="548" y="724"/>
                  </a:lnTo>
                  <a:lnTo>
                    <a:pt x="548" y="696"/>
                  </a:lnTo>
                  <a:lnTo>
                    <a:pt x="550" y="684"/>
                  </a:lnTo>
                  <a:lnTo>
                    <a:pt x="552" y="672"/>
                  </a:lnTo>
                  <a:lnTo>
                    <a:pt x="552" y="656"/>
                  </a:lnTo>
                  <a:lnTo>
                    <a:pt x="552" y="592"/>
                  </a:lnTo>
                  <a:lnTo>
                    <a:pt x="550" y="498"/>
                  </a:lnTo>
                  <a:lnTo>
                    <a:pt x="544" y="398"/>
                  </a:lnTo>
                  <a:lnTo>
                    <a:pt x="540" y="352"/>
                  </a:lnTo>
                  <a:lnTo>
                    <a:pt x="536" y="312"/>
                  </a:lnTo>
                  <a:lnTo>
                    <a:pt x="528" y="248"/>
                  </a:lnTo>
                  <a:lnTo>
                    <a:pt x="524" y="198"/>
                  </a:lnTo>
                  <a:lnTo>
                    <a:pt x="520" y="138"/>
                  </a:lnTo>
                  <a:lnTo>
                    <a:pt x="518" y="126"/>
                  </a:lnTo>
                  <a:lnTo>
                    <a:pt x="512" y="114"/>
                  </a:lnTo>
                  <a:lnTo>
                    <a:pt x="504" y="106"/>
                  </a:lnTo>
                  <a:lnTo>
                    <a:pt x="492" y="96"/>
                  </a:lnTo>
                  <a:lnTo>
                    <a:pt x="480" y="90"/>
                  </a:lnTo>
                  <a:lnTo>
                    <a:pt x="466" y="82"/>
                  </a:lnTo>
                  <a:lnTo>
                    <a:pt x="434" y="72"/>
                  </a:lnTo>
                  <a:lnTo>
                    <a:pt x="404" y="62"/>
                  </a:lnTo>
                  <a:lnTo>
                    <a:pt x="376" y="48"/>
                  </a:lnTo>
                  <a:lnTo>
                    <a:pt x="346" y="32"/>
                  </a:lnTo>
                  <a:lnTo>
                    <a:pt x="330" y="12"/>
                  </a:lnTo>
                  <a:lnTo>
                    <a:pt x="328" y="6"/>
                  </a:lnTo>
                  <a:lnTo>
                    <a:pt x="328" y="0"/>
                  </a:lnTo>
                  <a:lnTo>
                    <a:pt x="264" y="22"/>
                  </a:lnTo>
                  <a:close/>
                </a:path>
              </a:pathLst>
            </a:custGeom>
            <a:solidFill>
              <a:srgbClr val="000000"/>
            </a:solidFill>
            <a:ln w="9525">
              <a:noFill/>
              <a:round/>
              <a:headEnd/>
              <a:tailEnd/>
            </a:ln>
          </p:spPr>
          <p:txBody>
            <a:bodyPr/>
            <a:lstStyle/>
            <a:p>
              <a:endParaRPr lang="ja-JP" altLang="en-US" sz="2300" dirty="0"/>
            </a:p>
          </p:txBody>
        </p:sp>
        <p:sp>
          <p:nvSpPr>
            <p:cNvPr id="709" name="Freeform 124"/>
            <p:cNvSpPr>
              <a:spLocks/>
            </p:cNvSpPr>
            <p:nvPr/>
          </p:nvSpPr>
          <p:spPr bwMode="auto">
            <a:xfrm>
              <a:off x="9818688" y="3819391"/>
              <a:ext cx="222250" cy="568325"/>
            </a:xfrm>
            <a:custGeom>
              <a:avLst/>
              <a:gdLst>
                <a:gd name="T0" fmla="*/ 2147483647 w 140"/>
                <a:gd name="T1" fmla="*/ 0 h 358"/>
                <a:gd name="T2" fmla="*/ 2147483647 w 140"/>
                <a:gd name="T3" fmla="*/ 0 h 358"/>
                <a:gd name="T4" fmla="*/ 2147483647 w 140"/>
                <a:gd name="T5" fmla="*/ 2147483647 h 358"/>
                <a:gd name="T6" fmla="*/ 2147483647 w 140"/>
                <a:gd name="T7" fmla="*/ 2147483647 h 358"/>
                <a:gd name="T8" fmla="*/ 2147483647 w 140"/>
                <a:gd name="T9" fmla="*/ 2147483647 h 358"/>
                <a:gd name="T10" fmla="*/ 2147483647 w 140"/>
                <a:gd name="T11" fmla="*/ 2147483647 h 358"/>
                <a:gd name="T12" fmla="*/ 2147483647 w 140"/>
                <a:gd name="T13" fmla="*/ 2147483647 h 358"/>
                <a:gd name="T14" fmla="*/ 2147483647 w 140"/>
                <a:gd name="T15" fmla="*/ 2147483647 h 358"/>
                <a:gd name="T16" fmla="*/ 2147483647 w 140"/>
                <a:gd name="T17" fmla="*/ 2147483647 h 358"/>
                <a:gd name="T18" fmla="*/ 2147483647 w 140"/>
                <a:gd name="T19" fmla="*/ 2147483647 h 358"/>
                <a:gd name="T20" fmla="*/ 2147483647 w 140"/>
                <a:gd name="T21" fmla="*/ 2147483647 h 358"/>
                <a:gd name="T22" fmla="*/ 2147483647 w 140"/>
                <a:gd name="T23" fmla="*/ 2147483647 h 358"/>
                <a:gd name="T24" fmla="*/ 2147483647 w 140"/>
                <a:gd name="T25" fmla="*/ 2147483647 h 358"/>
                <a:gd name="T26" fmla="*/ 2147483647 w 140"/>
                <a:gd name="T27" fmla="*/ 2147483647 h 358"/>
                <a:gd name="T28" fmla="*/ 2147483647 w 140"/>
                <a:gd name="T29" fmla="*/ 2147483647 h 358"/>
                <a:gd name="T30" fmla="*/ 2147483647 w 140"/>
                <a:gd name="T31" fmla="*/ 2147483647 h 358"/>
                <a:gd name="T32" fmla="*/ 2147483647 w 140"/>
                <a:gd name="T33" fmla="*/ 2147483647 h 358"/>
                <a:gd name="T34" fmla="*/ 2147483647 w 140"/>
                <a:gd name="T35" fmla="*/ 2147483647 h 358"/>
                <a:gd name="T36" fmla="*/ 2147483647 w 140"/>
                <a:gd name="T37" fmla="*/ 2147483647 h 358"/>
                <a:gd name="T38" fmla="*/ 2147483647 w 140"/>
                <a:gd name="T39" fmla="*/ 2147483647 h 358"/>
                <a:gd name="T40" fmla="*/ 0 w 140"/>
                <a:gd name="T41" fmla="*/ 2147483647 h 358"/>
                <a:gd name="T42" fmla="*/ 0 w 140"/>
                <a:gd name="T43" fmla="*/ 2147483647 h 358"/>
                <a:gd name="T44" fmla="*/ 2147483647 w 140"/>
                <a:gd name="T45" fmla="*/ 2147483647 h 358"/>
                <a:gd name="T46" fmla="*/ 2147483647 w 140"/>
                <a:gd name="T47" fmla="*/ 2147483647 h 358"/>
                <a:gd name="T48" fmla="*/ 2147483647 w 140"/>
                <a:gd name="T49" fmla="*/ 2147483647 h 358"/>
                <a:gd name="T50" fmla="*/ 2147483647 w 140"/>
                <a:gd name="T51" fmla="*/ 2147483647 h 358"/>
                <a:gd name="T52" fmla="*/ 2147483647 w 140"/>
                <a:gd name="T53" fmla="*/ 2147483647 h 358"/>
                <a:gd name="T54" fmla="*/ 2147483647 w 140"/>
                <a:gd name="T55" fmla="*/ 2147483647 h 358"/>
                <a:gd name="T56" fmla="*/ 2147483647 w 140"/>
                <a:gd name="T57" fmla="*/ 2147483647 h 358"/>
                <a:gd name="T58" fmla="*/ 2147483647 w 140"/>
                <a:gd name="T59" fmla="*/ 2147483647 h 358"/>
                <a:gd name="T60" fmla="*/ 2147483647 w 140"/>
                <a:gd name="T61" fmla="*/ 2147483647 h 358"/>
                <a:gd name="T62" fmla="*/ 2147483647 w 140"/>
                <a:gd name="T63" fmla="*/ 2147483647 h 358"/>
                <a:gd name="T64" fmla="*/ 2147483647 w 140"/>
                <a:gd name="T65" fmla="*/ 2147483647 h 358"/>
                <a:gd name="T66" fmla="*/ 2147483647 w 140"/>
                <a:gd name="T67" fmla="*/ 2147483647 h 358"/>
                <a:gd name="T68" fmla="*/ 2147483647 w 140"/>
                <a:gd name="T69" fmla="*/ 2147483647 h 358"/>
                <a:gd name="T70" fmla="*/ 2147483647 w 140"/>
                <a:gd name="T71" fmla="*/ 2147483647 h 358"/>
                <a:gd name="T72" fmla="*/ 2147483647 w 140"/>
                <a:gd name="T73" fmla="*/ 2147483647 h 358"/>
                <a:gd name="T74" fmla="*/ 2147483647 w 140"/>
                <a:gd name="T75" fmla="*/ 0 h 358"/>
                <a:gd name="T76" fmla="*/ 2147483647 w 140"/>
                <a:gd name="T77" fmla="*/ 0 h 358"/>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40"/>
                <a:gd name="T118" fmla="*/ 0 h 358"/>
                <a:gd name="T119" fmla="*/ 140 w 140"/>
                <a:gd name="T120" fmla="*/ 358 h 358"/>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40" h="358">
                  <a:moveTo>
                    <a:pt x="124" y="0"/>
                  </a:moveTo>
                  <a:lnTo>
                    <a:pt x="124" y="0"/>
                  </a:lnTo>
                  <a:lnTo>
                    <a:pt x="116" y="8"/>
                  </a:lnTo>
                  <a:lnTo>
                    <a:pt x="96" y="26"/>
                  </a:lnTo>
                  <a:lnTo>
                    <a:pt x="82" y="36"/>
                  </a:lnTo>
                  <a:lnTo>
                    <a:pt x="70" y="44"/>
                  </a:lnTo>
                  <a:lnTo>
                    <a:pt x="56" y="50"/>
                  </a:lnTo>
                  <a:lnTo>
                    <a:pt x="46" y="54"/>
                  </a:lnTo>
                  <a:lnTo>
                    <a:pt x="40" y="52"/>
                  </a:lnTo>
                  <a:lnTo>
                    <a:pt x="36" y="50"/>
                  </a:lnTo>
                  <a:lnTo>
                    <a:pt x="34" y="46"/>
                  </a:lnTo>
                  <a:lnTo>
                    <a:pt x="34" y="40"/>
                  </a:lnTo>
                  <a:lnTo>
                    <a:pt x="34" y="28"/>
                  </a:lnTo>
                  <a:lnTo>
                    <a:pt x="34" y="16"/>
                  </a:lnTo>
                  <a:lnTo>
                    <a:pt x="22" y="24"/>
                  </a:lnTo>
                  <a:lnTo>
                    <a:pt x="12" y="34"/>
                  </a:lnTo>
                  <a:lnTo>
                    <a:pt x="2" y="46"/>
                  </a:lnTo>
                  <a:lnTo>
                    <a:pt x="0" y="58"/>
                  </a:lnTo>
                  <a:lnTo>
                    <a:pt x="0" y="84"/>
                  </a:lnTo>
                  <a:lnTo>
                    <a:pt x="2" y="164"/>
                  </a:lnTo>
                  <a:lnTo>
                    <a:pt x="8" y="262"/>
                  </a:lnTo>
                  <a:lnTo>
                    <a:pt x="18" y="358"/>
                  </a:lnTo>
                  <a:lnTo>
                    <a:pt x="38" y="300"/>
                  </a:lnTo>
                  <a:lnTo>
                    <a:pt x="54" y="246"/>
                  </a:lnTo>
                  <a:lnTo>
                    <a:pt x="82" y="154"/>
                  </a:lnTo>
                  <a:lnTo>
                    <a:pt x="96" y="116"/>
                  </a:lnTo>
                  <a:lnTo>
                    <a:pt x="110" y="82"/>
                  </a:lnTo>
                  <a:lnTo>
                    <a:pt x="124" y="54"/>
                  </a:lnTo>
                  <a:lnTo>
                    <a:pt x="132" y="40"/>
                  </a:lnTo>
                  <a:lnTo>
                    <a:pt x="140" y="30"/>
                  </a:lnTo>
                  <a:lnTo>
                    <a:pt x="132" y="18"/>
                  </a:lnTo>
                  <a:lnTo>
                    <a:pt x="126" y="8"/>
                  </a:lnTo>
                  <a:lnTo>
                    <a:pt x="124" y="0"/>
                  </a:lnTo>
                  <a:close/>
                </a:path>
              </a:pathLst>
            </a:custGeom>
            <a:solidFill>
              <a:srgbClr val="FFFFFF"/>
            </a:solidFill>
            <a:ln w="9525">
              <a:noFill/>
              <a:round/>
              <a:headEnd/>
              <a:tailEnd/>
            </a:ln>
          </p:spPr>
          <p:txBody>
            <a:bodyPr/>
            <a:lstStyle/>
            <a:p>
              <a:endParaRPr lang="ja-JP" altLang="en-US" sz="2300" dirty="0"/>
            </a:p>
          </p:txBody>
        </p:sp>
        <p:sp>
          <p:nvSpPr>
            <p:cNvPr id="710" name="Freeform 125"/>
            <p:cNvSpPr>
              <a:spLocks/>
            </p:cNvSpPr>
            <p:nvPr/>
          </p:nvSpPr>
          <p:spPr bwMode="auto">
            <a:xfrm>
              <a:off x="9736138" y="3466966"/>
              <a:ext cx="346075" cy="444500"/>
            </a:xfrm>
            <a:custGeom>
              <a:avLst/>
              <a:gdLst>
                <a:gd name="T0" fmla="*/ 2147483647 w 218"/>
                <a:gd name="T1" fmla="*/ 2147483647 h 280"/>
                <a:gd name="T2" fmla="*/ 2147483647 w 218"/>
                <a:gd name="T3" fmla="*/ 2147483647 h 280"/>
                <a:gd name="T4" fmla="*/ 2147483647 w 218"/>
                <a:gd name="T5" fmla="*/ 2147483647 h 280"/>
                <a:gd name="T6" fmla="*/ 2147483647 w 218"/>
                <a:gd name="T7" fmla="*/ 2147483647 h 280"/>
                <a:gd name="T8" fmla="*/ 2147483647 w 218"/>
                <a:gd name="T9" fmla="*/ 2147483647 h 280"/>
                <a:gd name="T10" fmla="*/ 2147483647 w 218"/>
                <a:gd name="T11" fmla="*/ 2147483647 h 280"/>
                <a:gd name="T12" fmla="*/ 2147483647 w 218"/>
                <a:gd name="T13" fmla="*/ 2147483647 h 280"/>
                <a:gd name="T14" fmla="*/ 2147483647 w 218"/>
                <a:gd name="T15" fmla="*/ 2147483647 h 280"/>
                <a:gd name="T16" fmla="*/ 2147483647 w 218"/>
                <a:gd name="T17" fmla="*/ 2147483647 h 280"/>
                <a:gd name="T18" fmla="*/ 2147483647 w 218"/>
                <a:gd name="T19" fmla="*/ 2147483647 h 280"/>
                <a:gd name="T20" fmla="*/ 2147483647 w 218"/>
                <a:gd name="T21" fmla="*/ 2147483647 h 280"/>
                <a:gd name="T22" fmla="*/ 2147483647 w 218"/>
                <a:gd name="T23" fmla="*/ 2147483647 h 280"/>
                <a:gd name="T24" fmla="*/ 2147483647 w 218"/>
                <a:gd name="T25" fmla="*/ 2147483647 h 280"/>
                <a:gd name="T26" fmla="*/ 2147483647 w 218"/>
                <a:gd name="T27" fmla="*/ 2147483647 h 280"/>
                <a:gd name="T28" fmla="*/ 2147483647 w 218"/>
                <a:gd name="T29" fmla="*/ 2147483647 h 280"/>
                <a:gd name="T30" fmla="*/ 2147483647 w 218"/>
                <a:gd name="T31" fmla="*/ 2147483647 h 280"/>
                <a:gd name="T32" fmla="*/ 2147483647 w 218"/>
                <a:gd name="T33" fmla="*/ 2147483647 h 280"/>
                <a:gd name="T34" fmla="*/ 2147483647 w 218"/>
                <a:gd name="T35" fmla="*/ 2147483647 h 280"/>
                <a:gd name="T36" fmla="*/ 2147483647 w 218"/>
                <a:gd name="T37" fmla="*/ 2147483647 h 280"/>
                <a:gd name="T38" fmla="*/ 2147483647 w 218"/>
                <a:gd name="T39" fmla="*/ 2147483647 h 280"/>
                <a:gd name="T40" fmla="*/ 2147483647 w 218"/>
                <a:gd name="T41" fmla="*/ 2147483647 h 280"/>
                <a:gd name="T42" fmla="*/ 2147483647 w 218"/>
                <a:gd name="T43" fmla="*/ 2147483647 h 280"/>
                <a:gd name="T44" fmla="*/ 2147483647 w 218"/>
                <a:gd name="T45" fmla="*/ 2147483647 h 280"/>
                <a:gd name="T46" fmla="*/ 2147483647 w 218"/>
                <a:gd name="T47" fmla="*/ 2147483647 h 280"/>
                <a:gd name="T48" fmla="*/ 2147483647 w 218"/>
                <a:gd name="T49" fmla="*/ 2147483647 h 280"/>
                <a:gd name="T50" fmla="*/ 2147483647 w 218"/>
                <a:gd name="T51" fmla="*/ 2147483647 h 280"/>
                <a:gd name="T52" fmla="*/ 2147483647 w 218"/>
                <a:gd name="T53" fmla="*/ 2147483647 h 280"/>
                <a:gd name="T54" fmla="*/ 2147483647 w 218"/>
                <a:gd name="T55" fmla="*/ 2147483647 h 280"/>
                <a:gd name="T56" fmla="*/ 2147483647 w 218"/>
                <a:gd name="T57" fmla="*/ 2147483647 h 280"/>
                <a:gd name="T58" fmla="*/ 2147483647 w 218"/>
                <a:gd name="T59" fmla="*/ 2147483647 h 280"/>
                <a:gd name="T60" fmla="*/ 2147483647 w 218"/>
                <a:gd name="T61" fmla="*/ 2147483647 h 280"/>
                <a:gd name="T62" fmla="*/ 2147483647 w 218"/>
                <a:gd name="T63" fmla="*/ 2147483647 h 280"/>
                <a:gd name="T64" fmla="*/ 2147483647 w 218"/>
                <a:gd name="T65" fmla="*/ 2147483647 h 280"/>
                <a:gd name="T66" fmla="*/ 2147483647 w 218"/>
                <a:gd name="T67" fmla="*/ 2147483647 h 280"/>
                <a:gd name="T68" fmla="*/ 2147483647 w 218"/>
                <a:gd name="T69" fmla="*/ 2147483647 h 280"/>
                <a:gd name="T70" fmla="*/ 0 w 218"/>
                <a:gd name="T71" fmla="*/ 2147483647 h 280"/>
                <a:gd name="T72" fmla="*/ 0 w 218"/>
                <a:gd name="T73" fmla="*/ 2147483647 h 280"/>
                <a:gd name="T74" fmla="*/ 2147483647 w 218"/>
                <a:gd name="T75" fmla="*/ 2147483647 h 280"/>
                <a:gd name="T76" fmla="*/ 2147483647 w 218"/>
                <a:gd name="T77" fmla="*/ 2147483647 h 280"/>
                <a:gd name="T78" fmla="*/ 2147483647 w 218"/>
                <a:gd name="T79" fmla="*/ 2147483647 h 280"/>
                <a:gd name="T80" fmla="*/ 2147483647 w 218"/>
                <a:gd name="T81" fmla="*/ 2147483647 h 280"/>
                <a:gd name="T82" fmla="*/ 2147483647 w 218"/>
                <a:gd name="T83" fmla="*/ 2147483647 h 280"/>
                <a:gd name="T84" fmla="*/ 2147483647 w 218"/>
                <a:gd name="T85" fmla="*/ 2147483647 h 280"/>
                <a:gd name="T86" fmla="*/ 2147483647 w 218"/>
                <a:gd name="T87" fmla="*/ 2147483647 h 280"/>
                <a:gd name="T88" fmla="*/ 2147483647 w 218"/>
                <a:gd name="T89" fmla="*/ 2147483647 h 280"/>
                <a:gd name="T90" fmla="*/ 2147483647 w 218"/>
                <a:gd name="T91" fmla="*/ 2147483647 h 280"/>
                <a:gd name="T92" fmla="*/ 2147483647 w 218"/>
                <a:gd name="T93" fmla="*/ 2147483647 h 280"/>
                <a:gd name="T94" fmla="*/ 2147483647 w 218"/>
                <a:gd name="T95" fmla="*/ 2147483647 h 280"/>
                <a:gd name="T96" fmla="*/ 2147483647 w 218"/>
                <a:gd name="T97" fmla="*/ 2147483647 h 280"/>
                <a:gd name="T98" fmla="*/ 2147483647 w 218"/>
                <a:gd name="T99" fmla="*/ 2147483647 h 280"/>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218"/>
                <a:gd name="T151" fmla="*/ 0 h 280"/>
                <a:gd name="T152" fmla="*/ 218 w 218"/>
                <a:gd name="T153" fmla="*/ 280 h 280"/>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218" h="280">
                  <a:moveTo>
                    <a:pt x="68" y="242"/>
                  </a:moveTo>
                  <a:lnTo>
                    <a:pt x="64" y="260"/>
                  </a:lnTo>
                  <a:lnTo>
                    <a:pt x="64" y="264"/>
                  </a:lnTo>
                  <a:lnTo>
                    <a:pt x="66" y="268"/>
                  </a:lnTo>
                  <a:lnTo>
                    <a:pt x="76" y="278"/>
                  </a:lnTo>
                  <a:lnTo>
                    <a:pt x="80" y="280"/>
                  </a:lnTo>
                  <a:lnTo>
                    <a:pt x="84" y="278"/>
                  </a:lnTo>
                  <a:lnTo>
                    <a:pt x="102" y="272"/>
                  </a:lnTo>
                  <a:lnTo>
                    <a:pt x="110" y="268"/>
                  </a:lnTo>
                  <a:lnTo>
                    <a:pt x="152" y="244"/>
                  </a:lnTo>
                  <a:lnTo>
                    <a:pt x="160" y="240"/>
                  </a:lnTo>
                  <a:lnTo>
                    <a:pt x="172" y="234"/>
                  </a:lnTo>
                  <a:lnTo>
                    <a:pt x="176" y="228"/>
                  </a:lnTo>
                  <a:lnTo>
                    <a:pt x="178" y="220"/>
                  </a:lnTo>
                  <a:lnTo>
                    <a:pt x="178" y="198"/>
                  </a:lnTo>
                  <a:lnTo>
                    <a:pt x="180" y="188"/>
                  </a:lnTo>
                  <a:lnTo>
                    <a:pt x="182" y="180"/>
                  </a:lnTo>
                  <a:lnTo>
                    <a:pt x="186" y="170"/>
                  </a:lnTo>
                  <a:lnTo>
                    <a:pt x="194" y="160"/>
                  </a:lnTo>
                  <a:lnTo>
                    <a:pt x="202" y="148"/>
                  </a:lnTo>
                  <a:lnTo>
                    <a:pt x="210" y="134"/>
                  </a:lnTo>
                  <a:lnTo>
                    <a:pt x="214" y="114"/>
                  </a:lnTo>
                  <a:lnTo>
                    <a:pt x="218" y="94"/>
                  </a:lnTo>
                  <a:lnTo>
                    <a:pt x="218" y="82"/>
                  </a:lnTo>
                  <a:lnTo>
                    <a:pt x="216" y="72"/>
                  </a:lnTo>
                  <a:lnTo>
                    <a:pt x="212" y="60"/>
                  </a:lnTo>
                  <a:lnTo>
                    <a:pt x="206" y="48"/>
                  </a:lnTo>
                  <a:lnTo>
                    <a:pt x="202" y="40"/>
                  </a:lnTo>
                  <a:lnTo>
                    <a:pt x="186" y="24"/>
                  </a:lnTo>
                  <a:lnTo>
                    <a:pt x="176" y="16"/>
                  </a:lnTo>
                  <a:lnTo>
                    <a:pt x="164" y="8"/>
                  </a:lnTo>
                  <a:lnTo>
                    <a:pt x="150" y="2"/>
                  </a:lnTo>
                  <a:lnTo>
                    <a:pt x="136" y="0"/>
                  </a:lnTo>
                  <a:lnTo>
                    <a:pt x="62" y="12"/>
                  </a:lnTo>
                  <a:lnTo>
                    <a:pt x="44" y="22"/>
                  </a:lnTo>
                  <a:lnTo>
                    <a:pt x="36" y="28"/>
                  </a:lnTo>
                  <a:lnTo>
                    <a:pt x="34" y="34"/>
                  </a:lnTo>
                  <a:lnTo>
                    <a:pt x="36" y="44"/>
                  </a:lnTo>
                  <a:lnTo>
                    <a:pt x="38" y="50"/>
                  </a:lnTo>
                  <a:lnTo>
                    <a:pt x="38" y="54"/>
                  </a:lnTo>
                  <a:lnTo>
                    <a:pt x="36" y="58"/>
                  </a:lnTo>
                  <a:lnTo>
                    <a:pt x="20" y="90"/>
                  </a:lnTo>
                  <a:lnTo>
                    <a:pt x="16" y="98"/>
                  </a:lnTo>
                  <a:lnTo>
                    <a:pt x="14" y="106"/>
                  </a:lnTo>
                  <a:lnTo>
                    <a:pt x="14" y="112"/>
                  </a:lnTo>
                  <a:lnTo>
                    <a:pt x="14" y="120"/>
                  </a:lnTo>
                  <a:lnTo>
                    <a:pt x="2" y="146"/>
                  </a:lnTo>
                  <a:lnTo>
                    <a:pt x="0" y="154"/>
                  </a:lnTo>
                  <a:lnTo>
                    <a:pt x="0" y="158"/>
                  </a:lnTo>
                  <a:lnTo>
                    <a:pt x="4" y="160"/>
                  </a:lnTo>
                  <a:lnTo>
                    <a:pt x="10" y="162"/>
                  </a:lnTo>
                  <a:lnTo>
                    <a:pt x="12" y="164"/>
                  </a:lnTo>
                  <a:lnTo>
                    <a:pt x="14" y="168"/>
                  </a:lnTo>
                  <a:lnTo>
                    <a:pt x="12" y="182"/>
                  </a:lnTo>
                  <a:lnTo>
                    <a:pt x="12" y="192"/>
                  </a:lnTo>
                  <a:lnTo>
                    <a:pt x="12" y="194"/>
                  </a:lnTo>
                  <a:lnTo>
                    <a:pt x="14" y="202"/>
                  </a:lnTo>
                  <a:lnTo>
                    <a:pt x="14" y="210"/>
                  </a:lnTo>
                  <a:lnTo>
                    <a:pt x="12" y="216"/>
                  </a:lnTo>
                  <a:lnTo>
                    <a:pt x="14" y="224"/>
                  </a:lnTo>
                  <a:lnTo>
                    <a:pt x="14" y="226"/>
                  </a:lnTo>
                  <a:lnTo>
                    <a:pt x="20" y="234"/>
                  </a:lnTo>
                  <a:lnTo>
                    <a:pt x="24" y="236"/>
                  </a:lnTo>
                  <a:lnTo>
                    <a:pt x="32" y="240"/>
                  </a:lnTo>
                  <a:lnTo>
                    <a:pt x="48" y="242"/>
                  </a:lnTo>
                  <a:lnTo>
                    <a:pt x="56" y="242"/>
                  </a:lnTo>
                  <a:lnTo>
                    <a:pt x="68" y="242"/>
                  </a:lnTo>
                  <a:close/>
                </a:path>
              </a:pathLst>
            </a:custGeom>
            <a:solidFill>
              <a:srgbClr val="000000"/>
            </a:solidFill>
            <a:ln w="9525">
              <a:noFill/>
              <a:round/>
              <a:headEnd/>
              <a:tailEnd/>
            </a:ln>
          </p:spPr>
          <p:txBody>
            <a:bodyPr/>
            <a:lstStyle/>
            <a:p>
              <a:endParaRPr lang="ja-JP" altLang="en-US" sz="2300" dirty="0"/>
            </a:p>
          </p:txBody>
        </p:sp>
        <p:sp>
          <p:nvSpPr>
            <p:cNvPr id="711" name="Freeform 126"/>
            <p:cNvSpPr>
              <a:spLocks/>
            </p:cNvSpPr>
            <p:nvPr/>
          </p:nvSpPr>
          <p:spPr bwMode="auto">
            <a:xfrm>
              <a:off x="9802813" y="3901941"/>
              <a:ext cx="127000" cy="539750"/>
            </a:xfrm>
            <a:custGeom>
              <a:avLst/>
              <a:gdLst>
                <a:gd name="T0" fmla="*/ 2147483647 w 80"/>
                <a:gd name="T1" fmla="*/ 2147483647 h 340"/>
                <a:gd name="T2" fmla="*/ 2147483647 w 80"/>
                <a:gd name="T3" fmla="*/ 2147483647 h 340"/>
                <a:gd name="T4" fmla="*/ 2147483647 w 80"/>
                <a:gd name="T5" fmla="*/ 2147483647 h 340"/>
                <a:gd name="T6" fmla="*/ 2147483647 w 80"/>
                <a:gd name="T7" fmla="*/ 2147483647 h 340"/>
                <a:gd name="T8" fmla="*/ 2147483647 w 80"/>
                <a:gd name="T9" fmla="*/ 2147483647 h 340"/>
                <a:gd name="T10" fmla="*/ 2147483647 w 80"/>
                <a:gd name="T11" fmla="*/ 2147483647 h 340"/>
                <a:gd name="T12" fmla="*/ 2147483647 w 80"/>
                <a:gd name="T13" fmla="*/ 2147483647 h 340"/>
                <a:gd name="T14" fmla="*/ 2147483647 w 80"/>
                <a:gd name="T15" fmla="*/ 2147483647 h 340"/>
                <a:gd name="T16" fmla="*/ 2147483647 w 80"/>
                <a:gd name="T17" fmla="*/ 2147483647 h 340"/>
                <a:gd name="T18" fmla="*/ 2147483647 w 80"/>
                <a:gd name="T19" fmla="*/ 2147483647 h 340"/>
                <a:gd name="T20" fmla="*/ 2147483647 w 80"/>
                <a:gd name="T21" fmla="*/ 2147483647 h 340"/>
                <a:gd name="T22" fmla="*/ 2147483647 w 80"/>
                <a:gd name="T23" fmla="*/ 2147483647 h 340"/>
                <a:gd name="T24" fmla="*/ 2147483647 w 80"/>
                <a:gd name="T25" fmla="*/ 2147483647 h 340"/>
                <a:gd name="T26" fmla="*/ 2147483647 w 80"/>
                <a:gd name="T27" fmla="*/ 2147483647 h 340"/>
                <a:gd name="T28" fmla="*/ 2147483647 w 80"/>
                <a:gd name="T29" fmla="*/ 0 h 340"/>
                <a:gd name="T30" fmla="*/ 2147483647 w 80"/>
                <a:gd name="T31" fmla="*/ 0 h 340"/>
                <a:gd name="T32" fmla="*/ 2147483647 w 80"/>
                <a:gd name="T33" fmla="*/ 2147483647 h 340"/>
                <a:gd name="T34" fmla="*/ 2147483647 w 80"/>
                <a:gd name="T35" fmla="*/ 2147483647 h 340"/>
                <a:gd name="T36" fmla="*/ 2147483647 w 80"/>
                <a:gd name="T37" fmla="*/ 2147483647 h 340"/>
                <a:gd name="T38" fmla="*/ 2147483647 w 80"/>
                <a:gd name="T39" fmla="*/ 2147483647 h 340"/>
                <a:gd name="T40" fmla="*/ 2147483647 w 80"/>
                <a:gd name="T41" fmla="*/ 2147483647 h 340"/>
                <a:gd name="T42" fmla="*/ 2147483647 w 80"/>
                <a:gd name="T43" fmla="*/ 2147483647 h 340"/>
                <a:gd name="T44" fmla="*/ 2147483647 w 80"/>
                <a:gd name="T45" fmla="*/ 2147483647 h 340"/>
                <a:gd name="T46" fmla="*/ 2147483647 w 80"/>
                <a:gd name="T47" fmla="*/ 2147483647 h 340"/>
                <a:gd name="T48" fmla="*/ 2147483647 w 80"/>
                <a:gd name="T49" fmla="*/ 2147483647 h 340"/>
                <a:gd name="T50" fmla="*/ 2147483647 w 80"/>
                <a:gd name="T51" fmla="*/ 2147483647 h 340"/>
                <a:gd name="T52" fmla="*/ 2147483647 w 80"/>
                <a:gd name="T53" fmla="*/ 2147483647 h 340"/>
                <a:gd name="T54" fmla="*/ 2147483647 w 80"/>
                <a:gd name="T55" fmla="*/ 2147483647 h 340"/>
                <a:gd name="T56" fmla="*/ 0 w 80"/>
                <a:gd name="T57" fmla="*/ 2147483647 h 340"/>
                <a:gd name="T58" fmla="*/ 0 w 80"/>
                <a:gd name="T59" fmla="*/ 2147483647 h 340"/>
                <a:gd name="T60" fmla="*/ 0 w 80"/>
                <a:gd name="T61" fmla="*/ 2147483647 h 340"/>
                <a:gd name="T62" fmla="*/ 2147483647 w 80"/>
                <a:gd name="T63" fmla="*/ 2147483647 h 340"/>
                <a:gd name="T64" fmla="*/ 2147483647 w 80"/>
                <a:gd name="T65" fmla="*/ 2147483647 h 340"/>
                <a:gd name="T66" fmla="*/ 2147483647 w 80"/>
                <a:gd name="T67" fmla="*/ 2147483647 h 34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80"/>
                <a:gd name="T103" fmla="*/ 0 h 340"/>
                <a:gd name="T104" fmla="*/ 80 w 80"/>
                <a:gd name="T105" fmla="*/ 340 h 34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80" h="340">
                  <a:moveTo>
                    <a:pt x="58" y="38"/>
                  </a:moveTo>
                  <a:lnTo>
                    <a:pt x="58" y="38"/>
                  </a:lnTo>
                  <a:lnTo>
                    <a:pt x="58" y="36"/>
                  </a:lnTo>
                  <a:lnTo>
                    <a:pt x="62" y="34"/>
                  </a:lnTo>
                  <a:lnTo>
                    <a:pt x="66" y="30"/>
                  </a:lnTo>
                  <a:lnTo>
                    <a:pt x="66" y="26"/>
                  </a:lnTo>
                  <a:lnTo>
                    <a:pt x="64" y="22"/>
                  </a:lnTo>
                  <a:lnTo>
                    <a:pt x="62" y="14"/>
                  </a:lnTo>
                  <a:lnTo>
                    <a:pt x="60" y="8"/>
                  </a:lnTo>
                  <a:lnTo>
                    <a:pt x="56" y="2"/>
                  </a:lnTo>
                  <a:lnTo>
                    <a:pt x="52" y="0"/>
                  </a:lnTo>
                  <a:lnTo>
                    <a:pt x="48" y="0"/>
                  </a:lnTo>
                  <a:lnTo>
                    <a:pt x="46" y="2"/>
                  </a:lnTo>
                  <a:lnTo>
                    <a:pt x="40" y="6"/>
                  </a:lnTo>
                  <a:lnTo>
                    <a:pt x="36" y="14"/>
                  </a:lnTo>
                  <a:lnTo>
                    <a:pt x="34" y="18"/>
                  </a:lnTo>
                  <a:lnTo>
                    <a:pt x="32" y="22"/>
                  </a:lnTo>
                  <a:lnTo>
                    <a:pt x="36" y="30"/>
                  </a:lnTo>
                  <a:lnTo>
                    <a:pt x="40" y="36"/>
                  </a:lnTo>
                  <a:lnTo>
                    <a:pt x="16" y="112"/>
                  </a:lnTo>
                  <a:lnTo>
                    <a:pt x="4" y="158"/>
                  </a:lnTo>
                  <a:lnTo>
                    <a:pt x="0" y="176"/>
                  </a:lnTo>
                  <a:lnTo>
                    <a:pt x="0" y="188"/>
                  </a:lnTo>
                  <a:lnTo>
                    <a:pt x="28" y="340"/>
                  </a:lnTo>
                  <a:lnTo>
                    <a:pt x="80" y="174"/>
                  </a:lnTo>
                  <a:lnTo>
                    <a:pt x="58" y="38"/>
                  </a:lnTo>
                  <a:close/>
                </a:path>
              </a:pathLst>
            </a:custGeom>
            <a:solidFill>
              <a:srgbClr val="000000"/>
            </a:solidFill>
            <a:ln w="9525">
              <a:noFill/>
              <a:round/>
              <a:headEnd/>
              <a:tailEnd/>
            </a:ln>
          </p:spPr>
          <p:txBody>
            <a:bodyPr/>
            <a:lstStyle/>
            <a:p>
              <a:endParaRPr lang="ja-JP" altLang="en-US" sz="2300" dirty="0"/>
            </a:p>
          </p:txBody>
        </p:sp>
      </p:grpSp>
      <p:grpSp>
        <p:nvGrpSpPr>
          <p:cNvPr id="17" name="グループ化 260"/>
          <p:cNvGrpSpPr>
            <a:grpSpLocks noChangeAspect="1"/>
          </p:cNvGrpSpPr>
          <p:nvPr/>
        </p:nvGrpSpPr>
        <p:grpSpPr bwMode="auto">
          <a:xfrm>
            <a:off x="8909835" y="6409918"/>
            <a:ext cx="14596" cy="38479"/>
            <a:chOff x="9491663" y="3466966"/>
            <a:chExt cx="1009650" cy="2755900"/>
          </a:xfrm>
        </p:grpSpPr>
        <p:sp>
          <p:nvSpPr>
            <p:cNvPr id="713" name="Freeform 79"/>
            <p:cNvSpPr>
              <a:spLocks/>
            </p:cNvSpPr>
            <p:nvPr/>
          </p:nvSpPr>
          <p:spPr bwMode="auto">
            <a:xfrm>
              <a:off x="10221913" y="4962391"/>
              <a:ext cx="146050" cy="244475"/>
            </a:xfrm>
            <a:custGeom>
              <a:avLst/>
              <a:gdLst>
                <a:gd name="T0" fmla="*/ 2147483647 w 92"/>
                <a:gd name="T1" fmla="*/ 2147483647 h 154"/>
                <a:gd name="T2" fmla="*/ 2147483647 w 92"/>
                <a:gd name="T3" fmla="*/ 2147483647 h 154"/>
                <a:gd name="T4" fmla="*/ 2147483647 w 92"/>
                <a:gd name="T5" fmla="*/ 2147483647 h 154"/>
                <a:gd name="T6" fmla="*/ 2147483647 w 92"/>
                <a:gd name="T7" fmla="*/ 2147483647 h 154"/>
                <a:gd name="T8" fmla="*/ 2147483647 w 92"/>
                <a:gd name="T9" fmla="*/ 2147483647 h 154"/>
                <a:gd name="T10" fmla="*/ 2147483647 w 92"/>
                <a:gd name="T11" fmla="*/ 2147483647 h 154"/>
                <a:gd name="T12" fmla="*/ 2147483647 w 92"/>
                <a:gd name="T13" fmla="*/ 2147483647 h 154"/>
                <a:gd name="T14" fmla="*/ 2147483647 w 92"/>
                <a:gd name="T15" fmla="*/ 2147483647 h 154"/>
                <a:gd name="T16" fmla="*/ 2147483647 w 92"/>
                <a:gd name="T17" fmla="*/ 0 h 154"/>
                <a:gd name="T18" fmla="*/ 2147483647 w 92"/>
                <a:gd name="T19" fmla="*/ 2147483647 h 154"/>
                <a:gd name="T20" fmla="*/ 2147483647 w 92"/>
                <a:gd name="T21" fmla="*/ 2147483647 h 154"/>
                <a:gd name="T22" fmla="*/ 2147483647 w 92"/>
                <a:gd name="T23" fmla="*/ 2147483647 h 154"/>
                <a:gd name="T24" fmla="*/ 2147483647 w 92"/>
                <a:gd name="T25" fmla="*/ 2147483647 h 154"/>
                <a:gd name="T26" fmla="*/ 0 w 92"/>
                <a:gd name="T27" fmla="*/ 2147483647 h 154"/>
                <a:gd name="T28" fmla="*/ 2147483647 w 92"/>
                <a:gd name="T29" fmla="*/ 2147483647 h 154"/>
                <a:gd name="T30" fmla="*/ 2147483647 w 92"/>
                <a:gd name="T31" fmla="*/ 2147483647 h 154"/>
                <a:gd name="T32" fmla="*/ 2147483647 w 92"/>
                <a:gd name="T33" fmla="*/ 2147483647 h 154"/>
                <a:gd name="T34" fmla="*/ 2147483647 w 92"/>
                <a:gd name="T35" fmla="*/ 2147483647 h 154"/>
                <a:gd name="T36" fmla="*/ 2147483647 w 92"/>
                <a:gd name="T37" fmla="*/ 2147483647 h 154"/>
                <a:gd name="T38" fmla="*/ 2147483647 w 92"/>
                <a:gd name="T39" fmla="*/ 2147483647 h 154"/>
                <a:gd name="T40" fmla="*/ 2147483647 w 92"/>
                <a:gd name="T41" fmla="*/ 2147483647 h 154"/>
                <a:gd name="T42" fmla="*/ 2147483647 w 92"/>
                <a:gd name="T43" fmla="*/ 2147483647 h 15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92"/>
                <a:gd name="T67" fmla="*/ 0 h 154"/>
                <a:gd name="T68" fmla="*/ 92 w 92"/>
                <a:gd name="T69" fmla="*/ 154 h 15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92" h="154">
                  <a:moveTo>
                    <a:pt x="72" y="130"/>
                  </a:moveTo>
                  <a:lnTo>
                    <a:pt x="72" y="104"/>
                  </a:lnTo>
                  <a:lnTo>
                    <a:pt x="86" y="104"/>
                  </a:lnTo>
                  <a:lnTo>
                    <a:pt x="86" y="86"/>
                  </a:lnTo>
                  <a:lnTo>
                    <a:pt x="72" y="60"/>
                  </a:lnTo>
                  <a:lnTo>
                    <a:pt x="72" y="44"/>
                  </a:lnTo>
                  <a:lnTo>
                    <a:pt x="66" y="18"/>
                  </a:lnTo>
                  <a:lnTo>
                    <a:pt x="52" y="18"/>
                  </a:lnTo>
                  <a:lnTo>
                    <a:pt x="40" y="0"/>
                  </a:lnTo>
                  <a:lnTo>
                    <a:pt x="46" y="18"/>
                  </a:lnTo>
                  <a:lnTo>
                    <a:pt x="52" y="60"/>
                  </a:lnTo>
                  <a:lnTo>
                    <a:pt x="40" y="52"/>
                  </a:lnTo>
                  <a:lnTo>
                    <a:pt x="20" y="36"/>
                  </a:lnTo>
                  <a:lnTo>
                    <a:pt x="0" y="36"/>
                  </a:lnTo>
                  <a:lnTo>
                    <a:pt x="14" y="52"/>
                  </a:lnTo>
                  <a:lnTo>
                    <a:pt x="26" y="70"/>
                  </a:lnTo>
                  <a:lnTo>
                    <a:pt x="52" y="104"/>
                  </a:lnTo>
                  <a:lnTo>
                    <a:pt x="66" y="138"/>
                  </a:lnTo>
                  <a:lnTo>
                    <a:pt x="80" y="138"/>
                  </a:lnTo>
                  <a:lnTo>
                    <a:pt x="92" y="154"/>
                  </a:lnTo>
                  <a:lnTo>
                    <a:pt x="92" y="146"/>
                  </a:lnTo>
                  <a:lnTo>
                    <a:pt x="72" y="130"/>
                  </a:lnTo>
                  <a:close/>
                </a:path>
              </a:pathLst>
            </a:custGeom>
            <a:solidFill>
              <a:srgbClr val="A1C6E7"/>
            </a:solidFill>
            <a:ln w="9525">
              <a:noFill/>
              <a:round/>
              <a:headEnd/>
              <a:tailEnd/>
            </a:ln>
          </p:spPr>
          <p:txBody>
            <a:bodyPr/>
            <a:lstStyle/>
            <a:p>
              <a:endParaRPr lang="ja-JP" altLang="en-US" sz="2300" dirty="0"/>
            </a:p>
          </p:txBody>
        </p:sp>
        <p:sp>
          <p:nvSpPr>
            <p:cNvPr id="714" name="Freeform 84"/>
            <p:cNvSpPr>
              <a:spLocks/>
            </p:cNvSpPr>
            <p:nvPr/>
          </p:nvSpPr>
          <p:spPr bwMode="auto">
            <a:xfrm>
              <a:off x="10482263" y="5140191"/>
              <a:ext cx="19050" cy="41275"/>
            </a:xfrm>
            <a:custGeom>
              <a:avLst/>
              <a:gdLst>
                <a:gd name="T0" fmla="*/ 2147483647 w 12"/>
                <a:gd name="T1" fmla="*/ 2147483647 h 26"/>
                <a:gd name="T2" fmla="*/ 2147483647 w 12"/>
                <a:gd name="T3" fmla="*/ 2147483647 h 26"/>
                <a:gd name="T4" fmla="*/ 2147483647 w 12"/>
                <a:gd name="T5" fmla="*/ 0 h 26"/>
                <a:gd name="T6" fmla="*/ 0 w 12"/>
                <a:gd name="T7" fmla="*/ 2147483647 h 26"/>
                <a:gd name="T8" fmla="*/ 2147483647 w 12"/>
                <a:gd name="T9" fmla="*/ 2147483647 h 26"/>
                <a:gd name="T10" fmla="*/ 0 60000 65536"/>
                <a:gd name="T11" fmla="*/ 0 60000 65536"/>
                <a:gd name="T12" fmla="*/ 0 60000 65536"/>
                <a:gd name="T13" fmla="*/ 0 60000 65536"/>
                <a:gd name="T14" fmla="*/ 0 60000 65536"/>
                <a:gd name="T15" fmla="*/ 0 w 12"/>
                <a:gd name="T16" fmla="*/ 0 h 26"/>
                <a:gd name="T17" fmla="*/ 12 w 12"/>
                <a:gd name="T18" fmla="*/ 26 h 26"/>
              </a:gdLst>
              <a:ahLst/>
              <a:cxnLst>
                <a:cxn ang="T10">
                  <a:pos x="T0" y="T1"/>
                </a:cxn>
                <a:cxn ang="T11">
                  <a:pos x="T2" y="T3"/>
                </a:cxn>
                <a:cxn ang="T12">
                  <a:pos x="T4" y="T5"/>
                </a:cxn>
                <a:cxn ang="T13">
                  <a:pos x="T6" y="T7"/>
                </a:cxn>
                <a:cxn ang="T14">
                  <a:pos x="T8" y="T9"/>
                </a:cxn>
              </a:cxnLst>
              <a:rect l="T15" t="T16" r="T17" b="T18"/>
              <a:pathLst>
                <a:path w="12" h="26">
                  <a:moveTo>
                    <a:pt x="6" y="26"/>
                  </a:moveTo>
                  <a:lnTo>
                    <a:pt x="6" y="18"/>
                  </a:lnTo>
                  <a:lnTo>
                    <a:pt x="12" y="0"/>
                  </a:lnTo>
                  <a:lnTo>
                    <a:pt x="0" y="18"/>
                  </a:lnTo>
                  <a:lnTo>
                    <a:pt x="6" y="26"/>
                  </a:lnTo>
                  <a:close/>
                </a:path>
              </a:pathLst>
            </a:custGeom>
            <a:solidFill>
              <a:srgbClr val="A1C6E7"/>
            </a:solidFill>
            <a:ln w="9525">
              <a:noFill/>
              <a:round/>
              <a:headEnd/>
              <a:tailEnd/>
            </a:ln>
          </p:spPr>
          <p:txBody>
            <a:bodyPr/>
            <a:lstStyle/>
            <a:p>
              <a:endParaRPr lang="ja-JP" altLang="en-US" sz="2300" dirty="0"/>
            </a:p>
          </p:txBody>
        </p:sp>
        <p:sp>
          <p:nvSpPr>
            <p:cNvPr id="715" name="Freeform 96"/>
            <p:cNvSpPr>
              <a:spLocks/>
            </p:cNvSpPr>
            <p:nvPr/>
          </p:nvSpPr>
          <p:spPr bwMode="auto">
            <a:xfrm>
              <a:off x="9602788" y="5330691"/>
              <a:ext cx="9525" cy="3175"/>
            </a:xfrm>
            <a:custGeom>
              <a:avLst/>
              <a:gdLst>
                <a:gd name="T0" fmla="*/ 0 w 6"/>
                <a:gd name="T1" fmla="*/ 0 h 2"/>
                <a:gd name="T2" fmla="*/ 0 w 6"/>
                <a:gd name="T3" fmla="*/ 2147483647 h 2"/>
                <a:gd name="T4" fmla="*/ 2147483647 w 6"/>
                <a:gd name="T5" fmla="*/ 0 h 2"/>
                <a:gd name="T6" fmla="*/ 0 w 6"/>
                <a:gd name="T7" fmla="*/ 0 h 2"/>
                <a:gd name="T8" fmla="*/ 0 60000 65536"/>
                <a:gd name="T9" fmla="*/ 0 60000 65536"/>
                <a:gd name="T10" fmla="*/ 0 60000 65536"/>
                <a:gd name="T11" fmla="*/ 0 60000 65536"/>
                <a:gd name="T12" fmla="*/ 0 w 6"/>
                <a:gd name="T13" fmla="*/ 0 h 2"/>
                <a:gd name="T14" fmla="*/ 6 w 6"/>
                <a:gd name="T15" fmla="*/ 2 h 2"/>
              </a:gdLst>
              <a:ahLst/>
              <a:cxnLst>
                <a:cxn ang="T8">
                  <a:pos x="T0" y="T1"/>
                </a:cxn>
                <a:cxn ang="T9">
                  <a:pos x="T2" y="T3"/>
                </a:cxn>
                <a:cxn ang="T10">
                  <a:pos x="T4" y="T5"/>
                </a:cxn>
                <a:cxn ang="T11">
                  <a:pos x="T6" y="T7"/>
                </a:cxn>
              </a:cxnLst>
              <a:rect l="T12" t="T13" r="T14" b="T15"/>
              <a:pathLst>
                <a:path w="6" h="2">
                  <a:moveTo>
                    <a:pt x="0" y="0"/>
                  </a:moveTo>
                  <a:lnTo>
                    <a:pt x="0" y="2"/>
                  </a:lnTo>
                  <a:lnTo>
                    <a:pt x="6" y="0"/>
                  </a:lnTo>
                  <a:lnTo>
                    <a:pt x="0" y="0"/>
                  </a:lnTo>
                  <a:close/>
                </a:path>
              </a:pathLst>
            </a:custGeom>
            <a:solidFill>
              <a:srgbClr val="A1C6E7"/>
            </a:solidFill>
            <a:ln w="9525">
              <a:noFill/>
              <a:round/>
              <a:headEnd/>
              <a:tailEnd/>
            </a:ln>
          </p:spPr>
          <p:txBody>
            <a:bodyPr/>
            <a:lstStyle/>
            <a:p>
              <a:endParaRPr lang="ja-JP" altLang="en-US" sz="2300" dirty="0"/>
            </a:p>
          </p:txBody>
        </p:sp>
        <p:sp>
          <p:nvSpPr>
            <p:cNvPr id="716" name="Line 105"/>
            <p:cNvSpPr>
              <a:spLocks noChangeShapeType="1"/>
            </p:cNvSpPr>
            <p:nvPr/>
          </p:nvSpPr>
          <p:spPr bwMode="auto">
            <a:xfrm>
              <a:off x="10161588" y="3841616"/>
              <a:ext cx="0" cy="0"/>
            </a:xfrm>
            <a:prstGeom prst="line">
              <a:avLst/>
            </a:prstGeom>
            <a:noFill/>
            <a:ln w="9525">
              <a:noFill/>
              <a:round/>
              <a:headEnd/>
              <a:tailEnd/>
            </a:ln>
          </p:spPr>
          <p:txBody>
            <a:bodyPr/>
            <a:lstStyle/>
            <a:p>
              <a:endParaRPr lang="ja-JP" altLang="en-US" sz="2300" dirty="0"/>
            </a:p>
          </p:txBody>
        </p:sp>
        <p:sp>
          <p:nvSpPr>
            <p:cNvPr id="717" name="Line 106"/>
            <p:cNvSpPr>
              <a:spLocks noChangeShapeType="1"/>
            </p:cNvSpPr>
            <p:nvPr/>
          </p:nvSpPr>
          <p:spPr bwMode="auto">
            <a:xfrm>
              <a:off x="10161588" y="3841616"/>
              <a:ext cx="0" cy="0"/>
            </a:xfrm>
            <a:prstGeom prst="line">
              <a:avLst/>
            </a:prstGeom>
            <a:noFill/>
            <a:ln w="9525">
              <a:noFill/>
              <a:round/>
              <a:headEnd/>
              <a:tailEnd/>
            </a:ln>
          </p:spPr>
          <p:txBody>
            <a:bodyPr/>
            <a:lstStyle/>
            <a:p>
              <a:endParaRPr lang="ja-JP" altLang="en-US" sz="2300" dirty="0"/>
            </a:p>
          </p:txBody>
        </p:sp>
        <p:sp>
          <p:nvSpPr>
            <p:cNvPr id="718" name="Freeform 122"/>
            <p:cNvSpPr>
              <a:spLocks/>
            </p:cNvSpPr>
            <p:nvPr/>
          </p:nvSpPr>
          <p:spPr bwMode="auto">
            <a:xfrm>
              <a:off x="9491663" y="3816216"/>
              <a:ext cx="996950" cy="2406650"/>
            </a:xfrm>
            <a:custGeom>
              <a:avLst/>
              <a:gdLst>
                <a:gd name="T0" fmla="*/ 2147483647 w 628"/>
                <a:gd name="T1" fmla="*/ 2147483647 h 1516"/>
                <a:gd name="T2" fmla="*/ 2147483647 w 628"/>
                <a:gd name="T3" fmla="*/ 2147483647 h 1516"/>
                <a:gd name="T4" fmla="*/ 2147483647 w 628"/>
                <a:gd name="T5" fmla="*/ 2147483647 h 1516"/>
                <a:gd name="T6" fmla="*/ 2147483647 w 628"/>
                <a:gd name="T7" fmla="*/ 2147483647 h 1516"/>
                <a:gd name="T8" fmla="*/ 2147483647 w 628"/>
                <a:gd name="T9" fmla="*/ 2147483647 h 1516"/>
                <a:gd name="T10" fmla="*/ 2147483647 w 628"/>
                <a:gd name="T11" fmla="*/ 2147483647 h 1516"/>
                <a:gd name="T12" fmla="*/ 2147483647 w 628"/>
                <a:gd name="T13" fmla="*/ 2147483647 h 1516"/>
                <a:gd name="T14" fmla="*/ 2147483647 w 628"/>
                <a:gd name="T15" fmla="*/ 2147483647 h 1516"/>
                <a:gd name="T16" fmla="*/ 2147483647 w 628"/>
                <a:gd name="T17" fmla="*/ 2147483647 h 1516"/>
                <a:gd name="T18" fmla="*/ 2147483647 w 628"/>
                <a:gd name="T19" fmla="*/ 2147483647 h 1516"/>
                <a:gd name="T20" fmla="*/ 2147483647 w 628"/>
                <a:gd name="T21" fmla="*/ 2147483647 h 1516"/>
                <a:gd name="T22" fmla="*/ 2147483647 w 628"/>
                <a:gd name="T23" fmla="*/ 2147483647 h 1516"/>
                <a:gd name="T24" fmla="*/ 2147483647 w 628"/>
                <a:gd name="T25" fmla="*/ 2147483647 h 1516"/>
                <a:gd name="T26" fmla="*/ 2147483647 w 628"/>
                <a:gd name="T27" fmla="*/ 2147483647 h 1516"/>
                <a:gd name="T28" fmla="*/ 2147483647 w 628"/>
                <a:gd name="T29" fmla="*/ 2147483647 h 1516"/>
                <a:gd name="T30" fmla="*/ 2147483647 w 628"/>
                <a:gd name="T31" fmla="*/ 2147483647 h 1516"/>
                <a:gd name="T32" fmla="*/ 2147483647 w 628"/>
                <a:gd name="T33" fmla="*/ 2147483647 h 1516"/>
                <a:gd name="T34" fmla="*/ 2147483647 w 628"/>
                <a:gd name="T35" fmla="*/ 2147483647 h 1516"/>
                <a:gd name="T36" fmla="*/ 2147483647 w 628"/>
                <a:gd name="T37" fmla="*/ 2147483647 h 1516"/>
                <a:gd name="T38" fmla="*/ 2147483647 w 628"/>
                <a:gd name="T39" fmla="*/ 2147483647 h 1516"/>
                <a:gd name="T40" fmla="*/ 2147483647 w 628"/>
                <a:gd name="T41" fmla="*/ 2147483647 h 1516"/>
                <a:gd name="T42" fmla="*/ 2147483647 w 628"/>
                <a:gd name="T43" fmla="*/ 2147483647 h 1516"/>
                <a:gd name="T44" fmla="*/ 2147483647 w 628"/>
                <a:gd name="T45" fmla="*/ 2147483647 h 1516"/>
                <a:gd name="T46" fmla="*/ 2147483647 w 628"/>
                <a:gd name="T47" fmla="*/ 2147483647 h 1516"/>
                <a:gd name="T48" fmla="*/ 2147483647 w 628"/>
                <a:gd name="T49" fmla="*/ 2147483647 h 1516"/>
                <a:gd name="T50" fmla="*/ 2147483647 w 628"/>
                <a:gd name="T51" fmla="*/ 2147483647 h 1516"/>
                <a:gd name="T52" fmla="*/ 2147483647 w 628"/>
                <a:gd name="T53" fmla="*/ 2147483647 h 1516"/>
                <a:gd name="T54" fmla="*/ 2147483647 w 628"/>
                <a:gd name="T55" fmla="*/ 2147483647 h 1516"/>
                <a:gd name="T56" fmla="*/ 2147483647 w 628"/>
                <a:gd name="T57" fmla="*/ 2147483647 h 1516"/>
                <a:gd name="T58" fmla="*/ 2147483647 w 628"/>
                <a:gd name="T59" fmla="*/ 2147483647 h 1516"/>
                <a:gd name="T60" fmla="*/ 2147483647 w 628"/>
                <a:gd name="T61" fmla="*/ 2147483647 h 1516"/>
                <a:gd name="T62" fmla="*/ 2147483647 w 628"/>
                <a:gd name="T63" fmla="*/ 2147483647 h 1516"/>
                <a:gd name="T64" fmla="*/ 2147483647 w 628"/>
                <a:gd name="T65" fmla="*/ 2147483647 h 1516"/>
                <a:gd name="T66" fmla="*/ 2147483647 w 628"/>
                <a:gd name="T67" fmla="*/ 2147483647 h 1516"/>
                <a:gd name="T68" fmla="*/ 2147483647 w 628"/>
                <a:gd name="T69" fmla="*/ 2147483647 h 1516"/>
                <a:gd name="T70" fmla="*/ 2147483647 w 628"/>
                <a:gd name="T71" fmla="*/ 2147483647 h 1516"/>
                <a:gd name="T72" fmla="*/ 2147483647 w 628"/>
                <a:gd name="T73" fmla="*/ 2147483647 h 1516"/>
                <a:gd name="T74" fmla="*/ 2147483647 w 628"/>
                <a:gd name="T75" fmla="*/ 2147483647 h 1516"/>
                <a:gd name="T76" fmla="*/ 2147483647 w 628"/>
                <a:gd name="T77" fmla="*/ 2147483647 h 1516"/>
                <a:gd name="T78" fmla="*/ 2147483647 w 628"/>
                <a:gd name="T79" fmla="*/ 2147483647 h 1516"/>
                <a:gd name="T80" fmla="*/ 2147483647 w 628"/>
                <a:gd name="T81" fmla="*/ 2147483647 h 1516"/>
                <a:gd name="T82" fmla="*/ 2147483647 w 628"/>
                <a:gd name="T83" fmla="*/ 2147483647 h 1516"/>
                <a:gd name="T84" fmla="*/ 2147483647 w 628"/>
                <a:gd name="T85" fmla="*/ 2147483647 h 1516"/>
                <a:gd name="T86" fmla="*/ 2147483647 w 628"/>
                <a:gd name="T87" fmla="*/ 2147483647 h 1516"/>
                <a:gd name="T88" fmla="*/ 2147483647 w 628"/>
                <a:gd name="T89" fmla="*/ 2147483647 h 1516"/>
                <a:gd name="T90" fmla="*/ 2147483647 w 628"/>
                <a:gd name="T91" fmla="*/ 2147483647 h 1516"/>
                <a:gd name="T92" fmla="*/ 2147483647 w 628"/>
                <a:gd name="T93" fmla="*/ 2147483647 h 1516"/>
                <a:gd name="T94" fmla="*/ 2147483647 w 628"/>
                <a:gd name="T95" fmla="*/ 2147483647 h 1516"/>
                <a:gd name="T96" fmla="*/ 2147483647 w 628"/>
                <a:gd name="T97" fmla="*/ 2147483647 h 1516"/>
                <a:gd name="T98" fmla="*/ 2147483647 w 628"/>
                <a:gd name="T99" fmla="*/ 2147483647 h 1516"/>
                <a:gd name="T100" fmla="*/ 2147483647 w 628"/>
                <a:gd name="T101" fmla="*/ 2147483647 h 1516"/>
                <a:gd name="T102" fmla="*/ 2147483647 w 628"/>
                <a:gd name="T103" fmla="*/ 2147483647 h 1516"/>
                <a:gd name="T104" fmla="*/ 2147483647 w 628"/>
                <a:gd name="T105" fmla="*/ 2147483647 h 1516"/>
                <a:gd name="T106" fmla="*/ 2147483647 w 628"/>
                <a:gd name="T107" fmla="*/ 2147483647 h 1516"/>
                <a:gd name="T108" fmla="*/ 2147483647 w 628"/>
                <a:gd name="T109" fmla="*/ 2147483647 h 1516"/>
                <a:gd name="T110" fmla="*/ 2147483647 w 628"/>
                <a:gd name="T111" fmla="*/ 2147483647 h 1516"/>
                <a:gd name="T112" fmla="*/ 2147483647 w 628"/>
                <a:gd name="T113" fmla="*/ 2147483647 h 1516"/>
                <a:gd name="T114" fmla="*/ 2147483647 w 628"/>
                <a:gd name="T115" fmla="*/ 2147483647 h 1516"/>
                <a:gd name="T116" fmla="*/ 2147483647 w 628"/>
                <a:gd name="T117" fmla="*/ 2147483647 h 1516"/>
                <a:gd name="T118" fmla="*/ 2147483647 w 628"/>
                <a:gd name="T119" fmla="*/ 2147483647 h 1516"/>
                <a:gd name="T120" fmla="*/ 2147483647 w 628"/>
                <a:gd name="T121" fmla="*/ 2147483647 h 1516"/>
                <a:gd name="T122" fmla="*/ 2147483647 w 628"/>
                <a:gd name="T123" fmla="*/ 2147483647 h 1516"/>
                <a:gd name="T124" fmla="*/ 2147483647 w 628"/>
                <a:gd name="T125" fmla="*/ 2147483647 h 151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628"/>
                <a:gd name="T190" fmla="*/ 0 h 1516"/>
                <a:gd name="T191" fmla="*/ 628 w 628"/>
                <a:gd name="T192" fmla="*/ 1516 h 151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628" h="1516">
                  <a:moveTo>
                    <a:pt x="264" y="22"/>
                  </a:moveTo>
                  <a:lnTo>
                    <a:pt x="264" y="22"/>
                  </a:lnTo>
                  <a:lnTo>
                    <a:pt x="244" y="28"/>
                  </a:lnTo>
                  <a:lnTo>
                    <a:pt x="234" y="32"/>
                  </a:lnTo>
                  <a:lnTo>
                    <a:pt x="226" y="36"/>
                  </a:lnTo>
                  <a:lnTo>
                    <a:pt x="214" y="44"/>
                  </a:lnTo>
                  <a:lnTo>
                    <a:pt x="194" y="52"/>
                  </a:lnTo>
                  <a:lnTo>
                    <a:pt x="146" y="72"/>
                  </a:lnTo>
                  <a:lnTo>
                    <a:pt x="98" y="92"/>
                  </a:lnTo>
                  <a:lnTo>
                    <a:pt x="78" y="102"/>
                  </a:lnTo>
                  <a:lnTo>
                    <a:pt x="66" y="110"/>
                  </a:lnTo>
                  <a:lnTo>
                    <a:pt x="60" y="116"/>
                  </a:lnTo>
                  <a:lnTo>
                    <a:pt x="56" y="124"/>
                  </a:lnTo>
                  <a:lnTo>
                    <a:pt x="52" y="134"/>
                  </a:lnTo>
                  <a:lnTo>
                    <a:pt x="50" y="144"/>
                  </a:lnTo>
                  <a:lnTo>
                    <a:pt x="48" y="168"/>
                  </a:lnTo>
                  <a:lnTo>
                    <a:pt x="44" y="194"/>
                  </a:lnTo>
                  <a:lnTo>
                    <a:pt x="32" y="330"/>
                  </a:lnTo>
                  <a:lnTo>
                    <a:pt x="24" y="394"/>
                  </a:lnTo>
                  <a:lnTo>
                    <a:pt x="18" y="446"/>
                  </a:lnTo>
                  <a:lnTo>
                    <a:pt x="14" y="502"/>
                  </a:lnTo>
                  <a:lnTo>
                    <a:pt x="6" y="620"/>
                  </a:lnTo>
                  <a:lnTo>
                    <a:pt x="0" y="690"/>
                  </a:lnTo>
                  <a:lnTo>
                    <a:pt x="2" y="694"/>
                  </a:lnTo>
                  <a:lnTo>
                    <a:pt x="2" y="698"/>
                  </a:lnTo>
                  <a:lnTo>
                    <a:pt x="8" y="704"/>
                  </a:lnTo>
                  <a:lnTo>
                    <a:pt x="14" y="708"/>
                  </a:lnTo>
                  <a:lnTo>
                    <a:pt x="16" y="710"/>
                  </a:lnTo>
                  <a:lnTo>
                    <a:pt x="14" y="732"/>
                  </a:lnTo>
                  <a:lnTo>
                    <a:pt x="12" y="762"/>
                  </a:lnTo>
                  <a:lnTo>
                    <a:pt x="14" y="792"/>
                  </a:lnTo>
                  <a:lnTo>
                    <a:pt x="16" y="806"/>
                  </a:lnTo>
                  <a:lnTo>
                    <a:pt x="18" y="812"/>
                  </a:lnTo>
                  <a:lnTo>
                    <a:pt x="20" y="816"/>
                  </a:lnTo>
                  <a:lnTo>
                    <a:pt x="26" y="822"/>
                  </a:lnTo>
                  <a:lnTo>
                    <a:pt x="28" y="826"/>
                  </a:lnTo>
                  <a:lnTo>
                    <a:pt x="30" y="824"/>
                  </a:lnTo>
                  <a:lnTo>
                    <a:pt x="32" y="822"/>
                  </a:lnTo>
                  <a:lnTo>
                    <a:pt x="30" y="802"/>
                  </a:lnTo>
                  <a:lnTo>
                    <a:pt x="34" y="810"/>
                  </a:lnTo>
                  <a:lnTo>
                    <a:pt x="46" y="820"/>
                  </a:lnTo>
                  <a:lnTo>
                    <a:pt x="58" y="832"/>
                  </a:lnTo>
                  <a:lnTo>
                    <a:pt x="66" y="838"/>
                  </a:lnTo>
                  <a:lnTo>
                    <a:pt x="72" y="838"/>
                  </a:lnTo>
                  <a:lnTo>
                    <a:pt x="74" y="834"/>
                  </a:lnTo>
                  <a:lnTo>
                    <a:pt x="74" y="830"/>
                  </a:lnTo>
                  <a:lnTo>
                    <a:pt x="80" y="830"/>
                  </a:lnTo>
                  <a:lnTo>
                    <a:pt x="86" y="830"/>
                  </a:lnTo>
                  <a:lnTo>
                    <a:pt x="88" y="828"/>
                  </a:lnTo>
                  <a:lnTo>
                    <a:pt x="90" y="826"/>
                  </a:lnTo>
                  <a:lnTo>
                    <a:pt x="88" y="822"/>
                  </a:lnTo>
                  <a:lnTo>
                    <a:pt x="78" y="812"/>
                  </a:lnTo>
                  <a:lnTo>
                    <a:pt x="70" y="804"/>
                  </a:lnTo>
                  <a:lnTo>
                    <a:pt x="62" y="794"/>
                  </a:lnTo>
                  <a:lnTo>
                    <a:pt x="56" y="784"/>
                  </a:lnTo>
                  <a:lnTo>
                    <a:pt x="54" y="774"/>
                  </a:lnTo>
                  <a:lnTo>
                    <a:pt x="54" y="766"/>
                  </a:lnTo>
                  <a:lnTo>
                    <a:pt x="56" y="760"/>
                  </a:lnTo>
                  <a:lnTo>
                    <a:pt x="58" y="758"/>
                  </a:lnTo>
                  <a:lnTo>
                    <a:pt x="62" y="758"/>
                  </a:lnTo>
                  <a:lnTo>
                    <a:pt x="66" y="760"/>
                  </a:lnTo>
                  <a:lnTo>
                    <a:pt x="68" y="768"/>
                  </a:lnTo>
                  <a:lnTo>
                    <a:pt x="70" y="786"/>
                  </a:lnTo>
                  <a:lnTo>
                    <a:pt x="70" y="790"/>
                  </a:lnTo>
                  <a:lnTo>
                    <a:pt x="72" y="794"/>
                  </a:lnTo>
                  <a:lnTo>
                    <a:pt x="78" y="798"/>
                  </a:lnTo>
                  <a:lnTo>
                    <a:pt x="84" y="798"/>
                  </a:lnTo>
                  <a:lnTo>
                    <a:pt x="88" y="798"/>
                  </a:lnTo>
                  <a:lnTo>
                    <a:pt x="86" y="744"/>
                  </a:lnTo>
                  <a:lnTo>
                    <a:pt x="84" y="720"/>
                  </a:lnTo>
                  <a:lnTo>
                    <a:pt x="84" y="708"/>
                  </a:lnTo>
                  <a:lnTo>
                    <a:pt x="84" y="672"/>
                  </a:lnTo>
                  <a:lnTo>
                    <a:pt x="82" y="650"/>
                  </a:lnTo>
                  <a:lnTo>
                    <a:pt x="82" y="646"/>
                  </a:lnTo>
                  <a:lnTo>
                    <a:pt x="80" y="654"/>
                  </a:lnTo>
                  <a:lnTo>
                    <a:pt x="78" y="674"/>
                  </a:lnTo>
                  <a:lnTo>
                    <a:pt x="80" y="682"/>
                  </a:lnTo>
                  <a:lnTo>
                    <a:pt x="82" y="692"/>
                  </a:lnTo>
                  <a:lnTo>
                    <a:pt x="90" y="730"/>
                  </a:lnTo>
                  <a:lnTo>
                    <a:pt x="96" y="770"/>
                  </a:lnTo>
                  <a:lnTo>
                    <a:pt x="106" y="844"/>
                  </a:lnTo>
                  <a:lnTo>
                    <a:pt x="112" y="924"/>
                  </a:lnTo>
                  <a:lnTo>
                    <a:pt x="116" y="984"/>
                  </a:lnTo>
                  <a:lnTo>
                    <a:pt x="118" y="1054"/>
                  </a:lnTo>
                  <a:lnTo>
                    <a:pt x="122" y="1156"/>
                  </a:lnTo>
                  <a:lnTo>
                    <a:pt x="128" y="1308"/>
                  </a:lnTo>
                  <a:lnTo>
                    <a:pt x="126" y="1320"/>
                  </a:lnTo>
                  <a:lnTo>
                    <a:pt x="124" y="1332"/>
                  </a:lnTo>
                  <a:lnTo>
                    <a:pt x="118" y="1362"/>
                  </a:lnTo>
                  <a:lnTo>
                    <a:pt x="116" y="1376"/>
                  </a:lnTo>
                  <a:lnTo>
                    <a:pt x="114" y="1390"/>
                  </a:lnTo>
                  <a:lnTo>
                    <a:pt x="114" y="1402"/>
                  </a:lnTo>
                  <a:lnTo>
                    <a:pt x="118" y="1410"/>
                  </a:lnTo>
                  <a:lnTo>
                    <a:pt x="124" y="1424"/>
                  </a:lnTo>
                  <a:lnTo>
                    <a:pt x="128" y="1432"/>
                  </a:lnTo>
                  <a:lnTo>
                    <a:pt x="126" y="1440"/>
                  </a:lnTo>
                  <a:lnTo>
                    <a:pt x="120" y="1446"/>
                  </a:lnTo>
                  <a:lnTo>
                    <a:pt x="108" y="1458"/>
                  </a:lnTo>
                  <a:lnTo>
                    <a:pt x="102" y="1468"/>
                  </a:lnTo>
                  <a:lnTo>
                    <a:pt x="100" y="1476"/>
                  </a:lnTo>
                  <a:lnTo>
                    <a:pt x="98" y="1486"/>
                  </a:lnTo>
                  <a:lnTo>
                    <a:pt x="100" y="1490"/>
                  </a:lnTo>
                  <a:lnTo>
                    <a:pt x="102" y="1496"/>
                  </a:lnTo>
                  <a:lnTo>
                    <a:pt x="106" y="1500"/>
                  </a:lnTo>
                  <a:lnTo>
                    <a:pt x="112" y="1502"/>
                  </a:lnTo>
                  <a:lnTo>
                    <a:pt x="120" y="1506"/>
                  </a:lnTo>
                  <a:lnTo>
                    <a:pt x="130" y="1508"/>
                  </a:lnTo>
                  <a:lnTo>
                    <a:pt x="148" y="1510"/>
                  </a:lnTo>
                  <a:lnTo>
                    <a:pt x="164" y="1508"/>
                  </a:lnTo>
                  <a:lnTo>
                    <a:pt x="178" y="1506"/>
                  </a:lnTo>
                  <a:lnTo>
                    <a:pt x="190" y="1502"/>
                  </a:lnTo>
                  <a:lnTo>
                    <a:pt x="198" y="1496"/>
                  </a:lnTo>
                  <a:lnTo>
                    <a:pt x="206" y="1490"/>
                  </a:lnTo>
                  <a:lnTo>
                    <a:pt x="216" y="1478"/>
                  </a:lnTo>
                  <a:lnTo>
                    <a:pt x="220" y="1474"/>
                  </a:lnTo>
                  <a:lnTo>
                    <a:pt x="220" y="1468"/>
                  </a:lnTo>
                  <a:lnTo>
                    <a:pt x="220" y="1454"/>
                  </a:lnTo>
                  <a:lnTo>
                    <a:pt x="218" y="1438"/>
                  </a:lnTo>
                  <a:lnTo>
                    <a:pt x="220" y="1428"/>
                  </a:lnTo>
                  <a:lnTo>
                    <a:pt x="224" y="1416"/>
                  </a:lnTo>
                  <a:lnTo>
                    <a:pt x="228" y="1406"/>
                  </a:lnTo>
                  <a:lnTo>
                    <a:pt x="230" y="1396"/>
                  </a:lnTo>
                  <a:lnTo>
                    <a:pt x="228" y="1388"/>
                  </a:lnTo>
                  <a:lnTo>
                    <a:pt x="228" y="1378"/>
                  </a:lnTo>
                  <a:lnTo>
                    <a:pt x="222" y="1362"/>
                  </a:lnTo>
                  <a:lnTo>
                    <a:pt x="214" y="1348"/>
                  </a:lnTo>
                  <a:lnTo>
                    <a:pt x="212" y="1338"/>
                  </a:lnTo>
                  <a:lnTo>
                    <a:pt x="212" y="1322"/>
                  </a:lnTo>
                  <a:lnTo>
                    <a:pt x="218" y="1284"/>
                  </a:lnTo>
                  <a:lnTo>
                    <a:pt x="224" y="1238"/>
                  </a:lnTo>
                  <a:lnTo>
                    <a:pt x="228" y="1194"/>
                  </a:lnTo>
                  <a:lnTo>
                    <a:pt x="232" y="1148"/>
                  </a:lnTo>
                  <a:lnTo>
                    <a:pt x="236" y="1092"/>
                  </a:lnTo>
                  <a:lnTo>
                    <a:pt x="242" y="1026"/>
                  </a:lnTo>
                  <a:lnTo>
                    <a:pt x="248" y="944"/>
                  </a:lnTo>
                  <a:lnTo>
                    <a:pt x="250" y="906"/>
                  </a:lnTo>
                  <a:lnTo>
                    <a:pt x="252" y="876"/>
                  </a:lnTo>
                  <a:lnTo>
                    <a:pt x="256" y="852"/>
                  </a:lnTo>
                  <a:lnTo>
                    <a:pt x="260" y="836"/>
                  </a:lnTo>
                  <a:lnTo>
                    <a:pt x="264" y="824"/>
                  </a:lnTo>
                  <a:lnTo>
                    <a:pt x="268" y="818"/>
                  </a:lnTo>
                  <a:lnTo>
                    <a:pt x="270" y="814"/>
                  </a:lnTo>
                  <a:lnTo>
                    <a:pt x="272" y="834"/>
                  </a:lnTo>
                  <a:lnTo>
                    <a:pt x="274" y="858"/>
                  </a:lnTo>
                  <a:lnTo>
                    <a:pt x="284" y="916"/>
                  </a:lnTo>
                  <a:lnTo>
                    <a:pt x="292" y="972"/>
                  </a:lnTo>
                  <a:lnTo>
                    <a:pt x="298" y="1016"/>
                  </a:lnTo>
                  <a:lnTo>
                    <a:pt x="302" y="1050"/>
                  </a:lnTo>
                  <a:lnTo>
                    <a:pt x="308" y="1080"/>
                  </a:lnTo>
                  <a:lnTo>
                    <a:pt x="314" y="1112"/>
                  </a:lnTo>
                  <a:lnTo>
                    <a:pt x="318" y="1144"/>
                  </a:lnTo>
                  <a:lnTo>
                    <a:pt x="322" y="1180"/>
                  </a:lnTo>
                  <a:lnTo>
                    <a:pt x="324" y="1218"/>
                  </a:lnTo>
                  <a:lnTo>
                    <a:pt x="324" y="1236"/>
                  </a:lnTo>
                  <a:lnTo>
                    <a:pt x="322" y="1252"/>
                  </a:lnTo>
                  <a:lnTo>
                    <a:pt x="320" y="1268"/>
                  </a:lnTo>
                  <a:lnTo>
                    <a:pt x="314" y="1282"/>
                  </a:lnTo>
                  <a:lnTo>
                    <a:pt x="308" y="1300"/>
                  </a:lnTo>
                  <a:lnTo>
                    <a:pt x="308" y="1314"/>
                  </a:lnTo>
                  <a:lnTo>
                    <a:pt x="310" y="1326"/>
                  </a:lnTo>
                  <a:lnTo>
                    <a:pt x="312" y="1342"/>
                  </a:lnTo>
                  <a:lnTo>
                    <a:pt x="308" y="1360"/>
                  </a:lnTo>
                  <a:lnTo>
                    <a:pt x="304" y="1378"/>
                  </a:lnTo>
                  <a:lnTo>
                    <a:pt x="298" y="1394"/>
                  </a:lnTo>
                  <a:lnTo>
                    <a:pt x="296" y="1408"/>
                  </a:lnTo>
                  <a:lnTo>
                    <a:pt x="296" y="1412"/>
                  </a:lnTo>
                  <a:lnTo>
                    <a:pt x="298" y="1418"/>
                  </a:lnTo>
                  <a:lnTo>
                    <a:pt x="306" y="1428"/>
                  </a:lnTo>
                  <a:lnTo>
                    <a:pt x="314" y="1438"/>
                  </a:lnTo>
                  <a:lnTo>
                    <a:pt x="314" y="1442"/>
                  </a:lnTo>
                  <a:lnTo>
                    <a:pt x="312" y="1446"/>
                  </a:lnTo>
                  <a:lnTo>
                    <a:pt x="304" y="1454"/>
                  </a:lnTo>
                  <a:lnTo>
                    <a:pt x="300" y="1464"/>
                  </a:lnTo>
                  <a:lnTo>
                    <a:pt x="296" y="1474"/>
                  </a:lnTo>
                  <a:lnTo>
                    <a:pt x="296" y="1486"/>
                  </a:lnTo>
                  <a:lnTo>
                    <a:pt x="296" y="1498"/>
                  </a:lnTo>
                  <a:lnTo>
                    <a:pt x="298" y="1502"/>
                  </a:lnTo>
                  <a:lnTo>
                    <a:pt x="302" y="1506"/>
                  </a:lnTo>
                  <a:lnTo>
                    <a:pt x="308" y="1510"/>
                  </a:lnTo>
                  <a:lnTo>
                    <a:pt x="318" y="1514"/>
                  </a:lnTo>
                  <a:lnTo>
                    <a:pt x="330" y="1514"/>
                  </a:lnTo>
                  <a:lnTo>
                    <a:pt x="346" y="1516"/>
                  </a:lnTo>
                  <a:lnTo>
                    <a:pt x="362" y="1514"/>
                  </a:lnTo>
                  <a:lnTo>
                    <a:pt x="376" y="1510"/>
                  </a:lnTo>
                  <a:lnTo>
                    <a:pt x="384" y="1506"/>
                  </a:lnTo>
                  <a:lnTo>
                    <a:pt x="392" y="1500"/>
                  </a:lnTo>
                  <a:lnTo>
                    <a:pt x="398" y="1494"/>
                  </a:lnTo>
                  <a:lnTo>
                    <a:pt x="400" y="1486"/>
                  </a:lnTo>
                  <a:lnTo>
                    <a:pt x="402" y="1474"/>
                  </a:lnTo>
                  <a:lnTo>
                    <a:pt x="400" y="1454"/>
                  </a:lnTo>
                  <a:lnTo>
                    <a:pt x="400" y="1444"/>
                  </a:lnTo>
                  <a:lnTo>
                    <a:pt x="402" y="1438"/>
                  </a:lnTo>
                  <a:lnTo>
                    <a:pt x="406" y="1432"/>
                  </a:lnTo>
                  <a:lnTo>
                    <a:pt x="412" y="1420"/>
                  </a:lnTo>
                  <a:lnTo>
                    <a:pt x="416" y="1406"/>
                  </a:lnTo>
                  <a:lnTo>
                    <a:pt x="416" y="1390"/>
                  </a:lnTo>
                  <a:lnTo>
                    <a:pt x="416" y="1372"/>
                  </a:lnTo>
                  <a:lnTo>
                    <a:pt x="416" y="1364"/>
                  </a:lnTo>
                  <a:lnTo>
                    <a:pt x="418" y="1358"/>
                  </a:lnTo>
                  <a:lnTo>
                    <a:pt x="422" y="1346"/>
                  </a:lnTo>
                  <a:lnTo>
                    <a:pt x="426" y="1326"/>
                  </a:lnTo>
                  <a:lnTo>
                    <a:pt x="430" y="1308"/>
                  </a:lnTo>
                  <a:lnTo>
                    <a:pt x="432" y="1286"/>
                  </a:lnTo>
                  <a:lnTo>
                    <a:pt x="432" y="1224"/>
                  </a:lnTo>
                  <a:lnTo>
                    <a:pt x="430" y="1160"/>
                  </a:lnTo>
                  <a:lnTo>
                    <a:pt x="478" y="1150"/>
                  </a:lnTo>
                  <a:lnTo>
                    <a:pt x="538" y="1134"/>
                  </a:lnTo>
                  <a:lnTo>
                    <a:pt x="614" y="1112"/>
                  </a:lnTo>
                  <a:lnTo>
                    <a:pt x="618" y="1110"/>
                  </a:lnTo>
                  <a:lnTo>
                    <a:pt x="622" y="1108"/>
                  </a:lnTo>
                  <a:lnTo>
                    <a:pt x="626" y="1102"/>
                  </a:lnTo>
                  <a:lnTo>
                    <a:pt x="628" y="1094"/>
                  </a:lnTo>
                  <a:lnTo>
                    <a:pt x="628" y="1044"/>
                  </a:lnTo>
                  <a:lnTo>
                    <a:pt x="626" y="946"/>
                  </a:lnTo>
                  <a:lnTo>
                    <a:pt x="620" y="802"/>
                  </a:lnTo>
                  <a:lnTo>
                    <a:pt x="618" y="800"/>
                  </a:lnTo>
                  <a:lnTo>
                    <a:pt x="614" y="796"/>
                  </a:lnTo>
                  <a:lnTo>
                    <a:pt x="604" y="792"/>
                  </a:lnTo>
                  <a:lnTo>
                    <a:pt x="592" y="790"/>
                  </a:lnTo>
                  <a:lnTo>
                    <a:pt x="582" y="790"/>
                  </a:lnTo>
                  <a:lnTo>
                    <a:pt x="538" y="792"/>
                  </a:lnTo>
                  <a:lnTo>
                    <a:pt x="536" y="780"/>
                  </a:lnTo>
                  <a:lnTo>
                    <a:pt x="532" y="768"/>
                  </a:lnTo>
                  <a:lnTo>
                    <a:pt x="542" y="760"/>
                  </a:lnTo>
                  <a:lnTo>
                    <a:pt x="544" y="754"/>
                  </a:lnTo>
                  <a:lnTo>
                    <a:pt x="546" y="746"/>
                  </a:lnTo>
                  <a:lnTo>
                    <a:pt x="548" y="724"/>
                  </a:lnTo>
                  <a:lnTo>
                    <a:pt x="548" y="696"/>
                  </a:lnTo>
                  <a:lnTo>
                    <a:pt x="550" y="684"/>
                  </a:lnTo>
                  <a:lnTo>
                    <a:pt x="552" y="672"/>
                  </a:lnTo>
                  <a:lnTo>
                    <a:pt x="552" y="656"/>
                  </a:lnTo>
                  <a:lnTo>
                    <a:pt x="552" y="592"/>
                  </a:lnTo>
                  <a:lnTo>
                    <a:pt x="550" y="498"/>
                  </a:lnTo>
                  <a:lnTo>
                    <a:pt x="544" y="398"/>
                  </a:lnTo>
                  <a:lnTo>
                    <a:pt x="540" y="352"/>
                  </a:lnTo>
                  <a:lnTo>
                    <a:pt x="536" y="312"/>
                  </a:lnTo>
                  <a:lnTo>
                    <a:pt x="528" y="248"/>
                  </a:lnTo>
                  <a:lnTo>
                    <a:pt x="524" y="198"/>
                  </a:lnTo>
                  <a:lnTo>
                    <a:pt x="520" y="138"/>
                  </a:lnTo>
                  <a:lnTo>
                    <a:pt x="518" y="126"/>
                  </a:lnTo>
                  <a:lnTo>
                    <a:pt x="512" y="114"/>
                  </a:lnTo>
                  <a:lnTo>
                    <a:pt x="504" y="106"/>
                  </a:lnTo>
                  <a:lnTo>
                    <a:pt x="492" y="96"/>
                  </a:lnTo>
                  <a:lnTo>
                    <a:pt x="480" y="90"/>
                  </a:lnTo>
                  <a:lnTo>
                    <a:pt x="466" y="82"/>
                  </a:lnTo>
                  <a:lnTo>
                    <a:pt x="434" y="72"/>
                  </a:lnTo>
                  <a:lnTo>
                    <a:pt x="404" y="62"/>
                  </a:lnTo>
                  <a:lnTo>
                    <a:pt x="376" y="48"/>
                  </a:lnTo>
                  <a:lnTo>
                    <a:pt x="346" y="32"/>
                  </a:lnTo>
                  <a:lnTo>
                    <a:pt x="330" y="12"/>
                  </a:lnTo>
                  <a:lnTo>
                    <a:pt x="328" y="6"/>
                  </a:lnTo>
                  <a:lnTo>
                    <a:pt x="328" y="0"/>
                  </a:lnTo>
                  <a:lnTo>
                    <a:pt x="264" y="22"/>
                  </a:lnTo>
                  <a:close/>
                </a:path>
              </a:pathLst>
            </a:custGeom>
            <a:solidFill>
              <a:srgbClr val="000000"/>
            </a:solidFill>
            <a:ln w="9525">
              <a:noFill/>
              <a:round/>
              <a:headEnd/>
              <a:tailEnd/>
            </a:ln>
          </p:spPr>
          <p:txBody>
            <a:bodyPr/>
            <a:lstStyle/>
            <a:p>
              <a:endParaRPr lang="ja-JP" altLang="en-US" sz="2300" dirty="0"/>
            </a:p>
          </p:txBody>
        </p:sp>
        <p:sp>
          <p:nvSpPr>
            <p:cNvPr id="719" name="Freeform 124"/>
            <p:cNvSpPr>
              <a:spLocks/>
            </p:cNvSpPr>
            <p:nvPr/>
          </p:nvSpPr>
          <p:spPr bwMode="auto">
            <a:xfrm>
              <a:off x="9818688" y="3819391"/>
              <a:ext cx="222250" cy="568325"/>
            </a:xfrm>
            <a:custGeom>
              <a:avLst/>
              <a:gdLst>
                <a:gd name="T0" fmla="*/ 2147483647 w 140"/>
                <a:gd name="T1" fmla="*/ 0 h 358"/>
                <a:gd name="T2" fmla="*/ 2147483647 w 140"/>
                <a:gd name="T3" fmla="*/ 0 h 358"/>
                <a:gd name="T4" fmla="*/ 2147483647 w 140"/>
                <a:gd name="T5" fmla="*/ 2147483647 h 358"/>
                <a:gd name="T6" fmla="*/ 2147483647 w 140"/>
                <a:gd name="T7" fmla="*/ 2147483647 h 358"/>
                <a:gd name="T8" fmla="*/ 2147483647 w 140"/>
                <a:gd name="T9" fmla="*/ 2147483647 h 358"/>
                <a:gd name="T10" fmla="*/ 2147483647 w 140"/>
                <a:gd name="T11" fmla="*/ 2147483647 h 358"/>
                <a:gd name="T12" fmla="*/ 2147483647 w 140"/>
                <a:gd name="T13" fmla="*/ 2147483647 h 358"/>
                <a:gd name="T14" fmla="*/ 2147483647 w 140"/>
                <a:gd name="T15" fmla="*/ 2147483647 h 358"/>
                <a:gd name="T16" fmla="*/ 2147483647 w 140"/>
                <a:gd name="T17" fmla="*/ 2147483647 h 358"/>
                <a:gd name="T18" fmla="*/ 2147483647 w 140"/>
                <a:gd name="T19" fmla="*/ 2147483647 h 358"/>
                <a:gd name="T20" fmla="*/ 2147483647 w 140"/>
                <a:gd name="T21" fmla="*/ 2147483647 h 358"/>
                <a:gd name="T22" fmla="*/ 2147483647 w 140"/>
                <a:gd name="T23" fmla="*/ 2147483647 h 358"/>
                <a:gd name="T24" fmla="*/ 2147483647 w 140"/>
                <a:gd name="T25" fmla="*/ 2147483647 h 358"/>
                <a:gd name="T26" fmla="*/ 2147483647 w 140"/>
                <a:gd name="T27" fmla="*/ 2147483647 h 358"/>
                <a:gd name="T28" fmla="*/ 2147483647 w 140"/>
                <a:gd name="T29" fmla="*/ 2147483647 h 358"/>
                <a:gd name="T30" fmla="*/ 2147483647 w 140"/>
                <a:gd name="T31" fmla="*/ 2147483647 h 358"/>
                <a:gd name="T32" fmla="*/ 2147483647 w 140"/>
                <a:gd name="T33" fmla="*/ 2147483647 h 358"/>
                <a:gd name="T34" fmla="*/ 2147483647 w 140"/>
                <a:gd name="T35" fmla="*/ 2147483647 h 358"/>
                <a:gd name="T36" fmla="*/ 2147483647 w 140"/>
                <a:gd name="T37" fmla="*/ 2147483647 h 358"/>
                <a:gd name="T38" fmla="*/ 2147483647 w 140"/>
                <a:gd name="T39" fmla="*/ 2147483647 h 358"/>
                <a:gd name="T40" fmla="*/ 0 w 140"/>
                <a:gd name="T41" fmla="*/ 2147483647 h 358"/>
                <a:gd name="T42" fmla="*/ 0 w 140"/>
                <a:gd name="T43" fmla="*/ 2147483647 h 358"/>
                <a:gd name="T44" fmla="*/ 2147483647 w 140"/>
                <a:gd name="T45" fmla="*/ 2147483647 h 358"/>
                <a:gd name="T46" fmla="*/ 2147483647 w 140"/>
                <a:gd name="T47" fmla="*/ 2147483647 h 358"/>
                <a:gd name="T48" fmla="*/ 2147483647 w 140"/>
                <a:gd name="T49" fmla="*/ 2147483647 h 358"/>
                <a:gd name="T50" fmla="*/ 2147483647 w 140"/>
                <a:gd name="T51" fmla="*/ 2147483647 h 358"/>
                <a:gd name="T52" fmla="*/ 2147483647 w 140"/>
                <a:gd name="T53" fmla="*/ 2147483647 h 358"/>
                <a:gd name="T54" fmla="*/ 2147483647 w 140"/>
                <a:gd name="T55" fmla="*/ 2147483647 h 358"/>
                <a:gd name="T56" fmla="*/ 2147483647 w 140"/>
                <a:gd name="T57" fmla="*/ 2147483647 h 358"/>
                <a:gd name="T58" fmla="*/ 2147483647 w 140"/>
                <a:gd name="T59" fmla="*/ 2147483647 h 358"/>
                <a:gd name="T60" fmla="*/ 2147483647 w 140"/>
                <a:gd name="T61" fmla="*/ 2147483647 h 358"/>
                <a:gd name="T62" fmla="*/ 2147483647 w 140"/>
                <a:gd name="T63" fmla="*/ 2147483647 h 358"/>
                <a:gd name="T64" fmla="*/ 2147483647 w 140"/>
                <a:gd name="T65" fmla="*/ 2147483647 h 358"/>
                <a:gd name="T66" fmla="*/ 2147483647 w 140"/>
                <a:gd name="T67" fmla="*/ 2147483647 h 358"/>
                <a:gd name="T68" fmla="*/ 2147483647 w 140"/>
                <a:gd name="T69" fmla="*/ 2147483647 h 358"/>
                <a:gd name="T70" fmla="*/ 2147483647 w 140"/>
                <a:gd name="T71" fmla="*/ 2147483647 h 358"/>
                <a:gd name="T72" fmla="*/ 2147483647 w 140"/>
                <a:gd name="T73" fmla="*/ 2147483647 h 358"/>
                <a:gd name="T74" fmla="*/ 2147483647 w 140"/>
                <a:gd name="T75" fmla="*/ 0 h 358"/>
                <a:gd name="T76" fmla="*/ 2147483647 w 140"/>
                <a:gd name="T77" fmla="*/ 0 h 358"/>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40"/>
                <a:gd name="T118" fmla="*/ 0 h 358"/>
                <a:gd name="T119" fmla="*/ 140 w 140"/>
                <a:gd name="T120" fmla="*/ 358 h 358"/>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40" h="358">
                  <a:moveTo>
                    <a:pt x="124" y="0"/>
                  </a:moveTo>
                  <a:lnTo>
                    <a:pt x="124" y="0"/>
                  </a:lnTo>
                  <a:lnTo>
                    <a:pt x="116" y="8"/>
                  </a:lnTo>
                  <a:lnTo>
                    <a:pt x="96" y="26"/>
                  </a:lnTo>
                  <a:lnTo>
                    <a:pt x="82" y="36"/>
                  </a:lnTo>
                  <a:lnTo>
                    <a:pt x="70" y="44"/>
                  </a:lnTo>
                  <a:lnTo>
                    <a:pt x="56" y="50"/>
                  </a:lnTo>
                  <a:lnTo>
                    <a:pt x="46" y="54"/>
                  </a:lnTo>
                  <a:lnTo>
                    <a:pt x="40" y="52"/>
                  </a:lnTo>
                  <a:lnTo>
                    <a:pt x="36" y="50"/>
                  </a:lnTo>
                  <a:lnTo>
                    <a:pt x="34" y="46"/>
                  </a:lnTo>
                  <a:lnTo>
                    <a:pt x="34" y="40"/>
                  </a:lnTo>
                  <a:lnTo>
                    <a:pt x="34" y="28"/>
                  </a:lnTo>
                  <a:lnTo>
                    <a:pt x="34" y="16"/>
                  </a:lnTo>
                  <a:lnTo>
                    <a:pt x="22" y="24"/>
                  </a:lnTo>
                  <a:lnTo>
                    <a:pt x="12" y="34"/>
                  </a:lnTo>
                  <a:lnTo>
                    <a:pt x="2" y="46"/>
                  </a:lnTo>
                  <a:lnTo>
                    <a:pt x="0" y="58"/>
                  </a:lnTo>
                  <a:lnTo>
                    <a:pt x="0" y="84"/>
                  </a:lnTo>
                  <a:lnTo>
                    <a:pt x="2" y="164"/>
                  </a:lnTo>
                  <a:lnTo>
                    <a:pt x="8" y="262"/>
                  </a:lnTo>
                  <a:lnTo>
                    <a:pt x="18" y="358"/>
                  </a:lnTo>
                  <a:lnTo>
                    <a:pt x="38" y="300"/>
                  </a:lnTo>
                  <a:lnTo>
                    <a:pt x="54" y="246"/>
                  </a:lnTo>
                  <a:lnTo>
                    <a:pt x="82" y="154"/>
                  </a:lnTo>
                  <a:lnTo>
                    <a:pt x="96" y="116"/>
                  </a:lnTo>
                  <a:lnTo>
                    <a:pt x="110" y="82"/>
                  </a:lnTo>
                  <a:lnTo>
                    <a:pt x="124" y="54"/>
                  </a:lnTo>
                  <a:lnTo>
                    <a:pt x="132" y="40"/>
                  </a:lnTo>
                  <a:lnTo>
                    <a:pt x="140" y="30"/>
                  </a:lnTo>
                  <a:lnTo>
                    <a:pt x="132" y="18"/>
                  </a:lnTo>
                  <a:lnTo>
                    <a:pt x="126" y="8"/>
                  </a:lnTo>
                  <a:lnTo>
                    <a:pt x="124" y="0"/>
                  </a:lnTo>
                  <a:close/>
                </a:path>
              </a:pathLst>
            </a:custGeom>
            <a:solidFill>
              <a:srgbClr val="FFFFFF"/>
            </a:solidFill>
            <a:ln w="9525">
              <a:noFill/>
              <a:round/>
              <a:headEnd/>
              <a:tailEnd/>
            </a:ln>
          </p:spPr>
          <p:txBody>
            <a:bodyPr/>
            <a:lstStyle/>
            <a:p>
              <a:endParaRPr lang="ja-JP" altLang="en-US" sz="2300" dirty="0"/>
            </a:p>
          </p:txBody>
        </p:sp>
        <p:sp>
          <p:nvSpPr>
            <p:cNvPr id="720" name="Freeform 125"/>
            <p:cNvSpPr>
              <a:spLocks/>
            </p:cNvSpPr>
            <p:nvPr/>
          </p:nvSpPr>
          <p:spPr bwMode="auto">
            <a:xfrm>
              <a:off x="9736138" y="3466966"/>
              <a:ext cx="346075" cy="444500"/>
            </a:xfrm>
            <a:custGeom>
              <a:avLst/>
              <a:gdLst>
                <a:gd name="T0" fmla="*/ 2147483647 w 218"/>
                <a:gd name="T1" fmla="*/ 2147483647 h 280"/>
                <a:gd name="T2" fmla="*/ 2147483647 w 218"/>
                <a:gd name="T3" fmla="*/ 2147483647 h 280"/>
                <a:gd name="T4" fmla="*/ 2147483647 w 218"/>
                <a:gd name="T5" fmla="*/ 2147483647 h 280"/>
                <a:gd name="T6" fmla="*/ 2147483647 w 218"/>
                <a:gd name="T7" fmla="*/ 2147483647 h 280"/>
                <a:gd name="T8" fmla="*/ 2147483647 w 218"/>
                <a:gd name="T9" fmla="*/ 2147483647 h 280"/>
                <a:gd name="T10" fmla="*/ 2147483647 w 218"/>
                <a:gd name="T11" fmla="*/ 2147483647 h 280"/>
                <a:gd name="T12" fmla="*/ 2147483647 w 218"/>
                <a:gd name="T13" fmla="*/ 2147483647 h 280"/>
                <a:gd name="T14" fmla="*/ 2147483647 w 218"/>
                <a:gd name="T15" fmla="*/ 2147483647 h 280"/>
                <a:gd name="T16" fmla="*/ 2147483647 w 218"/>
                <a:gd name="T17" fmla="*/ 2147483647 h 280"/>
                <a:gd name="T18" fmla="*/ 2147483647 w 218"/>
                <a:gd name="T19" fmla="*/ 2147483647 h 280"/>
                <a:gd name="T20" fmla="*/ 2147483647 w 218"/>
                <a:gd name="T21" fmla="*/ 2147483647 h 280"/>
                <a:gd name="T22" fmla="*/ 2147483647 w 218"/>
                <a:gd name="T23" fmla="*/ 2147483647 h 280"/>
                <a:gd name="T24" fmla="*/ 2147483647 w 218"/>
                <a:gd name="T25" fmla="*/ 2147483647 h 280"/>
                <a:gd name="T26" fmla="*/ 2147483647 w 218"/>
                <a:gd name="T27" fmla="*/ 2147483647 h 280"/>
                <a:gd name="T28" fmla="*/ 2147483647 w 218"/>
                <a:gd name="T29" fmla="*/ 2147483647 h 280"/>
                <a:gd name="T30" fmla="*/ 2147483647 w 218"/>
                <a:gd name="T31" fmla="*/ 2147483647 h 280"/>
                <a:gd name="T32" fmla="*/ 2147483647 w 218"/>
                <a:gd name="T33" fmla="*/ 2147483647 h 280"/>
                <a:gd name="T34" fmla="*/ 2147483647 w 218"/>
                <a:gd name="T35" fmla="*/ 2147483647 h 280"/>
                <a:gd name="T36" fmla="*/ 2147483647 w 218"/>
                <a:gd name="T37" fmla="*/ 2147483647 h 280"/>
                <a:gd name="T38" fmla="*/ 2147483647 w 218"/>
                <a:gd name="T39" fmla="*/ 2147483647 h 280"/>
                <a:gd name="T40" fmla="*/ 2147483647 w 218"/>
                <a:gd name="T41" fmla="*/ 2147483647 h 280"/>
                <a:gd name="T42" fmla="*/ 2147483647 w 218"/>
                <a:gd name="T43" fmla="*/ 2147483647 h 280"/>
                <a:gd name="T44" fmla="*/ 2147483647 w 218"/>
                <a:gd name="T45" fmla="*/ 2147483647 h 280"/>
                <a:gd name="T46" fmla="*/ 2147483647 w 218"/>
                <a:gd name="T47" fmla="*/ 2147483647 h 280"/>
                <a:gd name="T48" fmla="*/ 2147483647 w 218"/>
                <a:gd name="T49" fmla="*/ 2147483647 h 280"/>
                <a:gd name="T50" fmla="*/ 2147483647 w 218"/>
                <a:gd name="T51" fmla="*/ 2147483647 h 280"/>
                <a:gd name="T52" fmla="*/ 2147483647 w 218"/>
                <a:gd name="T53" fmla="*/ 2147483647 h 280"/>
                <a:gd name="T54" fmla="*/ 2147483647 w 218"/>
                <a:gd name="T55" fmla="*/ 2147483647 h 280"/>
                <a:gd name="T56" fmla="*/ 2147483647 w 218"/>
                <a:gd name="T57" fmla="*/ 2147483647 h 280"/>
                <a:gd name="T58" fmla="*/ 2147483647 w 218"/>
                <a:gd name="T59" fmla="*/ 2147483647 h 280"/>
                <a:gd name="T60" fmla="*/ 2147483647 w 218"/>
                <a:gd name="T61" fmla="*/ 2147483647 h 280"/>
                <a:gd name="T62" fmla="*/ 2147483647 w 218"/>
                <a:gd name="T63" fmla="*/ 2147483647 h 280"/>
                <a:gd name="T64" fmla="*/ 2147483647 w 218"/>
                <a:gd name="T65" fmla="*/ 2147483647 h 280"/>
                <a:gd name="T66" fmla="*/ 2147483647 w 218"/>
                <a:gd name="T67" fmla="*/ 2147483647 h 280"/>
                <a:gd name="T68" fmla="*/ 2147483647 w 218"/>
                <a:gd name="T69" fmla="*/ 2147483647 h 280"/>
                <a:gd name="T70" fmla="*/ 0 w 218"/>
                <a:gd name="T71" fmla="*/ 2147483647 h 280"/>
                <a:gd name="T72" fmla="*/ 0 w 218"/>
                <a:gd name="T73" fmla="*/ 2147483647 h 280"/>
                <a:gd name="T74" fmla="*/ 2147483647 w 218"/>
                <a:gd name="T75" fmla="*/ 2147483647 h 280"/>
                <a:gd name="T76" fmla="*/ 2147483647 w 218"/>
                <a:gd name="T77" fmla="*/ 2147483647 h 280"/>
                <a:gd name="T78" fmla="*/ 2147483647 w 218"/>
                <a:gd name="T79" fmla="*/ 2147483647 h 280"/>
                <a:gd name="T80" fmla="*/ 2147483647 w 218"/>
                <a:gd name="T81" fmla="*/ 2147483647 h 280"/>
                <a:gd name="T82" fmla="*/ 2147483647 w 218"/>
                <a:gd name="T83" fmla="*/ 2147483647 h 280"/>
                <a:gd name="T84" fmla="*/ 2147483647 w 218"/>
                <a:gd name="T85" fmla="*/ 2147483647 h 280"/>
                <a:gd name="T86" fmla="*/ 2147483647 w 218"/>
                <a:gd name="T87" fmla="*/ 2147483647 h 280"/>
                <a:gd name="T88" fmla="*/ 2147483647 w 218"/>
                <a:gd name="T89" fmla="*/ 2147483647 h 280"/>
                <a:gd name="T90" fmla="*/ 2147483647 w 218"/>
                <a:gd name="T91" fmla="*/ 2147483647 h 280"/>
                <a:gd name="T92" fmla="*/ 2147483647 w 218"/>
                <a:gd name="T93" fmla="*/ 2147483647 h 280"/>
                <a:gd name="T94" fmla="*/ 2147483647 w 218"/>
                <a:gd name="T95" fmla="*/ 2147483647 h 280"/>
                <a:gd name="T96" fmla="*/ 2147483647 w 218"/>
                <a:gd name="T97" fmla="*/ 2147483647 h 280"/>
                <a:gd name="T98" fmla="*/ 2147483647 w 218"/>
                <a:gd name="T99" fmla="*/ 2147483647 h 280"/>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218"/>
                <a:gd name="T151" fmla="*/ 0 h 280"/>
                <a:gd name="T152" fmla="*/ 218 w 218"/>
                <a:gd name="T153" fmla="*/ 280 h 280"/>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218" h="280">
                  <a:moveTo>
                    <a:pt x="68" y="242"/>
                  </a:moveTo>
                  <a:lnTo>
                    <a:pt x="64" y="260"/>
                  </a:lnTo>
                  <a:lnTo>
                    <a:pt x="64" y="264"/>
                  </a:lnTo>
                  <a:lnTo>
                    <a:pt x="66" y="268"/>
                  </a:lnTo>
                  <a:lnTo>
                    <a:pt x="76" y="278"/>
                  </a:lnTo>
                  <a:lnTo>
                    <a:pt x="80" y="280"/>
                  </a:lnTo>
                  <a:lnTo>
                    <a:pt x="84" y="278"/>
                  </a:lnTo>
                  <a:lnTo>
                    <a:pt x="102" y="272"/>
                  </a:lnTo>
                  <a:lnTo>
                    <a:pt x="110" y="268"/>
                  </a:lnTo>
                  <a:lnTo>
                    <a:pt x="152" y="244"/>
                  </a:lnTo>
                  <a:lnTo>
                    <a:pt x="160" y="240"/>
                  </a:lnTo>
                  <a:lnTo>
                    <a:pt x="172" y="234"/>
                  </a:lnTo>
                  <a:lnTo>
                    <a:pt x="176" y="228"/>
                  </a:lnTo>
                  <a:lnTo>
                    <a:pt x="178" y="220"/>
                  </a:lnTo>
                  <a:lnTo>
                    <a:pt x="178" y="198"/>
                  </a:lnTo>
                  <a:lnTo>
                    <a:pt x="180" y="188"/>
                  </a:lnTo>
                  <a:lnTo>
                    <a:pt x="182" y="180"/>
                  </a:lnTo>
                  <a:lnTo>
                    <a:pt x="186" y="170"/>
                  </a:lnTo>
                  <a:lnTo>
                    <a:pt x="194" y="160"/>
                  </a:lnTo>
                  <a:lnTo>
                    <a:pt x="202" y="148"/>
                  </a:lnTo>
                  <a:lnTo>
                    <a:pt x="210" y="134"/>
                  </a:lnTo>
                  <a:lnTo>
                    <a:pt x="214" y="114"/>
                  </a:lnTo>
                  <a:lnTo>
                    <a:pt x="218" y="94"/>
                  </a:lnTo>
                  <a:lnTo>
                    <a:pt x="218" y="82"/>
                  </a:lnTo>
                  <a:lnTo>
                    <a:pt x="216" y="72"/>
                  </a:lnTo>
                  <a:lnTo>
                    <a:pt x="212" y="60"/>
                  </a:lnTo>
                  <a:lnTo>
                    <a:pt x="206" y="48"/>
                  </a:lnTo>
                  <a:lnTo>
                    <a:pt x="202" y="40"/>
                  </a:lnTo>
                  <a:lnTo>
                    <a:pt x="186" y="24"/>
                  </a:lnTo>
                  <a:lnTo>
                    <a:pt x="176" y="16"/>
                  </a:lnTo>
                  <a:lnTo>
                    <a:pt x="164" y="8"/>
                  </a:lnTo>
                  <a:lnTo>
                    <a:pt x="150" y="2"/>
                  </a:lnTo>
                  <a:lnTo>
                    <a:pt x="136" y="0"/>
                  </a:lnTo>
                  <a:lnTo>
                    <a:pt x="62" y="12"/>
                  </a:lnTo>
                  <a:lnTo>
                    <a:pt x="44" y="22"/>
                  </a:lnTo>
                  <a:lnTo>
                    <a:pt x="36" y="28"/>
                  </a:lnTo>
                  <a:lnTo>
                    <a:pt x="34" y="34"/>
                  </a:lnTo>
                  <a:lnTo>
                    <a:pt x="36" y="44"/>
                  </a:lnTo>
                  <a:lnTo>
                    <a:pt x="38" y="50"/>
                  </a:lnTo>
                  <a:lnTo>
                    <a:pt x="38" y="54"/>
                  </a:lnTo>
                  <a:lnTo>
                    <a:pt x="36" y="58"/>
                  </a:lnTo>
                  <a:lnTo>
                    <a:pt x="20" y="90"/>
                  </a:lnTo>
                  <a:lnTo>
                    <a:pt x="16" y="98"/>
                  </a:lnTo>
                  <a:lnTo>
                    <a:pt x="14" y="106"/>
                  </a:lnTo>
                  <a:lnTo>
                    <a:pt x="14" y="112"/>
                  </a:lnTo>
                  <a:lnTo>
                    <a:pt x="14" y="120"/>
                  </a:lnTo>
                  <a:lnTo>
                    <a:pt x="2" y="146"/>
                  </a:lnTo>
                  <a:lnTo>
                    <a:pt x="0" y="154"/>
                  </a:lnTo>
                  <a:lnTo>
                    <a:pt x="0" y="158"/>
                  </a:lnTo>
                  <a:lnTo>
                    <a:pt x="4" y="160"/>
                  </a:lnTo>
                  <a:lnTo>
                    <a:pt x="10" y="162"/>
                  </a:lnTo>
                  <a:lnTo>
                    <a:pt x="12" y="164"/>
                  </a:lnTo>
                  <a:lnTo>
                    <a:pt x="14" y="168"/>
                  </a:lnTo>
                  <a:lnTo>
                    <a:pt x="12" y="182"/>
                  </a:lnTo>
                  <a:lnTo>
                    <a:pt x="12" y="192"/>
                  </a:lnTo>
                  <a:lnTo>
                    <a:pt x="12" y="194"/>
                  </a:lnTo>
                  <a:lnTo>
                    <a:pt x="14" y="202"/>
                  </a:lnTo>
                  <a:lnTo>
                    <a:pt x="14" y="210"/>
                  </a:lnTo>
                  <a:lnTo>
                    <a:pt x="12" y="216"/>
                  </a:lnTo>
                  <a:lnTo>
                    <a:pt x="14" y="224"/>
                  </a:lnTo>
                  <a:lnTo>
                    <a:pt x="14" y="226"/>
                  </a:lnTo>
                  <a:lnTo>
                    <a:pt x="20" y="234"/>
                  </a:lnTo>
                  <a:lnTo>
                    <a:pt x="24" y="236"/>
                  </a:lnTo>
                  <a:lnTo>
                    <a:pt x="32" y="240"/>
                  </a:lnTo>
                  <a:lnTo>
                    <a:pt x="48" y="242"/>
                  </a:lnTo>
                  <a:lnTo>
                    <a:pt x="56" y="242"/>
                  </a:lnTo>
                  <a:lnTo>
                    <a:pt x="68" y="242"/>
                  </a:lnTo>
                  <a:close/>
                </a:path>
              </a:pathLst>
            </a:custGeom>
            <a:solidFill>
              <a:srgbClr val="000000"/>
            </a:solidFill>
            <a:ln w="9525">
              <a:noFill/>
              <a:round/>
              <a:headEnd/>
              <a:tailEnd/>
            </a:ln>
          </p:spPr>
          <p:txBody>
            <a:bodyPr/>
            <a:lstStyle/>
            <a:p>
              <a:endParaRPr lang="ja-JP" altLang="en-US" sz="2300" dirty="0"/>
            </a:p>
          </p:txBody>
        </p:sp>
        <p:sp>
          <p:nvSpPr>
            <p:cNvPr id="721" name="Freeform 126"/>
            <p:cNvSpPr>
              <a:spLocks/>
            </p:cNvSpPr>
            <p:nvPr/>
          </p:nvSpPr>
          <p:spPr bwMode="auto">
            <a:xfrm>
              <a:off x="9802813" y="3901941"/>
              <a:ext cx="127000" cy="539750"/>
            </a:xfrm>
            <a:custGeom>
              <a:avLst/>
              <a:gdLst>
                <a:gd name="T0" fmla="*/ 2147483647 w 80"/>
                <a:gd name="T1" fmla="*/ 2147483647 h 340"/>
                <a:gd name="T2" fmla="*/ 2147483647 w 80"/>
                <a:gd name="T3" fmla="*/ 2147483647 h 340"/>
                <a:gd name="T4" fmla="*/ 2147483647 w 80"/>
                <a:gd name="T5" fmla="*/ 2147483647 h 340"/>
                <a:gd name="T6" fmla="*/ 2147483647 w 80"/>
                <a:gd name="T7" fmla="*/ 2147483647 h 340"/>
                <a:gd name="T8" fmla="*/ 2147483647 w 80"/>
                <a:gd name="T9" fmla="*/ 2147483647 h 340"/>
                <a:gd name="T10" fmla="*/ 2147483647 w 80"/>
                <a:gd name="T11" fmla="*/ 2147483647 h 340"/>
                <a:gd name="T12" fmla="*/ 2147483647 w 80"/>
                <a:gd name="T13" fmla="*/ 2147483647 h 340"/>
                <a:gd name="T14" fmla="*/ 2147483647 w 80"/>
                <a:gd name="T15" fmla="*/ 2147483647 h 340"/>
                <a:gd name="T16" fmla="*/ 2147483647 w 80"/>
                <a:gd name="T17" fmla="*/ 2147483647 h 340"/>
                <a:gd name="T18" fmla="*/ 2147483647 w 80"/>
                <a:gd name="T19" fmla="*/ 2147483647 h 340"/>
                <a:gd name="T20" fmla="*/ 2147483647 w 80"/>
                <a:gd name="T21" fmla="*/ 2147483647 h 340"/>
                <a:gd name="T22" fmla="*/ 2147483647 w 80"/>
                <a:gd name="T23" fmla="*/ 2147483647 h 340"/>
                <a:gd name="T24" fmla="*/ 2147483647 w 80"/>
                <a:gd name="T25" fmla="*/ 2147483647 h 340"/>
                <a:gd name="T26" fmla="*/ 2147483647 w 80"/>
                <a:gd name="T27" fmla="*/ 2147483647 h 340"/>
                <a:gd name="T28" fmla="*/ 2147483647 w 80"/>
                <a:gd name="T29" fmla="*/ 0 h 340"/>
                <a:gd name="T30" fmla="*/ 2147483647 w 80"/>
                <a:gd name="T31" fmla="*/ 0 h 340"/>
                <a:gd name="T32" fmla="*/ 2147483647 w 80"/>
                <a:gd name="T33" fmla="*/ 2147483647 h 340"/>
                <a:gd name="T34" fmla="*/ 2147483647 w 80"/>
                <a:gd name="T35" fmla="*/ 2147483647 h 340"/>
                <a:gd name="T36" fmla="*/ 2147483647 w 80"/>
                <a:gd name="T37" fmla="*/ 2147483647 h 340"/>
                <a:gd name="T38" fmla="*/ 2147483647 w 80"/>
                <a:gd name="T39" fmla="*/ 2147483647 h 340"/>
                <a:gd name="T40" fmla="*/ 2147483647 w 80"/>
                <a:gd name="T41" fmla="*/ 2147483647 h 340"/>
                <a:gd name="T42" fmla="*/ 2147483647 w 80"/>
                <a:gd name="T43" fmla="*/ 2147483647 h 340"/>
                <a:gd name="T44" fmla="*/ 2147483647 w 80"/>
                <a:gd name="T45" fmla="*/ 2147483647 h 340"/>
                <a:gd name="T46" fmla="*/ 2147483647 w 80"/>
                <a:gd name="T47" fmla="*/ 2147483647 h 340"/>
                <a:gd name="T48" fmla="*/ 2147483647 w 80"/>
                <a:gd name="T49" fmla="*/ 2147483647 h 340"/>
                <a:gd name="T50" fmla="*/ 2147483647 w 80"/>
                <a:gd name="T51" fmla="*/ 2147483647 h 340"/>
                <a:gd name="T52" fmla="*/ 2147483647 w 80"/>
                <a:gd name="T53" fmla="*/ 2147483647 h 340"/>
                <a:gd name="T54" fmla="*/ 2147483647 w 80"/>
                <a:gd name="T55" fmla="*/ 2147483647 h 340"/>
                <a:gd name="T56" fmla="*/ 0 w 80"/>
                <a:gd name="T57" fmla="*/ 2147483647 h 340"/>
                <a:gd name="T58" fmla="*/ 0 w 80"/>
                <a:gd name="T59" fmla="*/ 2147483647 h 340"/>
                <a:gd name="T60" fmla="*/ 0 w 80"/>
                <a:gd name="T61" fmla="*/ 2147483647 h 340"/>
                <a:gd name="T62" fmla="*/ 2147483647 w 80"/>
                <a:gd name="T63" fmla="*/ 2147483647 h 340"/>
                <a:gd name="T64" fmla="*/ 2147483647 w 80"/>
                <a:gd name="T65" fmla="*/ 2147483647 h 340"/>
                <a:gd name="T66" fmla="*/ 2147483647 w 80"/>
                <a:gd name="T67" fmla="*/ 2147483647 h 34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80"/>
                <a:gd name="T103" fmla="*/ 0 h 340"/>
                <a:gd name="T104" fmla="*/ 80 w 80"/>
                <a:gd name="T105" fmla="*/ 340 h 34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80" h="340">
                  <a:moveTo>
                    <a:pt x="58" y="38"/>
                  </a:moveTo>
                  <a:lnTo>
                    <a:pt x="58" y="38"/>
                  </a:lnTo>
                  <a:lnTo>
                    <a:pt x="58" y="36"/>
                  </a:lnTo>
                  <a:lnTo>
                    <a:pt x="62" y="34"/>
                  </a:lnTo>
                  <a:lnTo>
                    <a:pt x="66" y="30"/>
                  </a:lnTo>
                  <a:lnTo>
                    <a:pt x="66" y="26"/>
                  </a:lnTo>
                  <a:lnTo>
                    <a:pt x="64" y="22"/>
                  </a:lnTo>
                  <a:lnTo>
                    <a:pt x="62" y="14"/>
                  </a:lnTo>
                  <a:lnTo>
                    <a:pt x="60" y="8"/>
                  </a:lnTo>
                  <a:lnTo>
                    <a:pt x="56" y="2"/>
                  </a:lnTo>
                  <a:lnTo>
                    <a:pt x="52" y="0"/>
                  </a:lnTo>
                  <a:lnTo>
                    <a:pt x="48" y="0"/>
                  </a:lnTo>
                  <a:lnTo>
                    <a:pt x="46" y="2"/>
                  </a:lnTo>
                  <a:lnTo>
                    <a:pt x="40" y="6"/>
                  </a:lnTo>
                  <a:lnTo>
                    <a:pt x="36" y="14"/>
                  </a:lnTo>
                  <a:lnTo>
                    <a:pt x="34" y="18"/>
                  </a:lnTo>
                  <a:lnTo>
                    <a:pt x="32" y="22"/>
                  </a:lnTo>
                  <a:lnTo>
                    <a:pt x="36" y="30"/>
                  </a:lnTo>
                  <a:lnTo>
                    <a:pt x="40" y="36"/>
                  </a:lnTo>
                  <a:lnTo>
                    <a:pt x="16" y="112"/>
                  </a:lnTo>
                  <a:lnTo>
                    <a:pt x="4" y="158"/>
                  </a:lnTo>
                  <a:lnTo>
                    <a:pt x="0" y="176"/>
                  </a:lnTo>
                  <a:lnTo>
                    <a:pt x="0" y="188"/>
                  </a:lnTo>
                  <a:lnTo>
                    <a:pt x="28" y="340"/>
                  </a:lnTo>
                  <a:lnTo>
                    <a:pt x="80" y="174"/>
                  </a:lnTo>
                  <a:lnTo>
                    <a:pt x="58" y="38"/>
                  </a:lnTo>
                  <a:close/>
                </a:path>
              </a:pathLst>
            </a:custGeom>
            <a:solidFill>
              <a:srgbClr val="000000"/>
            </a:solidFill>
            <a:ln w="9525">
              <a:noFill/>
              <a:round/>
              <a:headEnd/>
              <a:tailEnd/>
            </a:ln>
          </p:spPr>
          <p:txBody>
            <a:bodyPr/>
            <a:lstStyle/>
            <a:p>
              <a:endParaRPr lang="ja-JP" altLang="en-US" sz="2300" dirty="0"/>
            </a:p>
          </p:txBody>
        </p:sp>
      </p:grpSp>
      <p:sp>
        <p:nvSpPr>
          <p:cNvPr id="722" name="フリーフォーム 721"/>
          <p:cNvSpPr/>
          <p:nvPr/>
        </p:nvSpPr>
        <p:spPr bwMode="auto">
          <a:xfrm>
            <a:off x="8028807" y="6447068"/>
            <a:ext cx="0" cy="224239"/>
          </a:xfrm>
          <a:custGeom>
            <a:avLst/>
            <a:gdLst>
              <a:gd name="connsiteX0" fmla="*/ 0 w 0"/>
              <a:gd name="connsiteY0" fmla="*/ 0 h 460375"/>
              <a:gd name="connsiteX1" fmla="*/ 0 w 0"/>
              <a:gd name="connsiteY1" fmla="*/ 460375 h 460375"/>
            </a:gdLst>
            <a:ahLst/>
            <a:cxnLst>
              <a:cxn ang="0">
                <a:pos x="connsiteX0" y="connsiteY0"/>
              </a:cxn>
              <a:cxn ang="0">
                <a:pos x="connsiteX1" y="connsiteY1"/>
              </a:cxn>
            </a:cxnLst>
            <a:rect l="l" t="t" r="r" b="b"/>
            <a:pathLst>
              <a:path h="460375">
                <a:moveTo>
                  <a:pt x="0" y="0"/>
                </a:moveTo>
                <a:lnTo>
                  <a:pt x="0" y="460375"/>
                </a:lnTo>
              </a:path>
            </a:pathLst>
          </a:custGeom>
          <a:noFill/>
          <a:ln w="9525">
            <a:solidFill>
              <a:schemeClr val="tx1"/>
            </a:solidFill>
            <a:prstDash val="dashDot"/>
          </a:ln>
        </p:spPr>
        <p:style>
          <a:lnRef idx="2">
            <a:schemeClr val="accent1">
              <a:shade val="50000"/>
            </a:schemeClr>
          </a:lnRef>
          <a:fillRef idx="1">
            <a:schemeClr val="accent1"/>
          </a:fillRef>
          <a:effectRef idx="0">
            <a:schemeClr val="accent1"/>
          </a:effectRef>
          <a:fontRef idx="minor">
            <a:schemeClr val="lt1"/>
          </a:fontRef>
        </p:style>
        <p:txBody>
          <a:bodyPr lIns="65306" tIns="32653" rIns="65306" bIns="32653" anchor="ctr"/>
          <a:lstStyle/>
          <a:p>
            <a:pPr algn="ctr">
              <a:defRPr/>
            </a:pPr>
            <a:endParaRPr lang="ja-JP" altLang="en-US" sz="2300" dirty="0">
              <a:solidFill>
                <a:prstClr val="white"/>
              </a:solidFill>
            </a:endParaRPr>
          </a:p>
        </p:txBody>
      </p:sp>
      <p:sp>
        <p:nvSpPr>
          <p:cNvPr id="723" name="フリーフォーム 722"/>
          <p:cNvSpPr/>
          <p:nvPr/>
        </p:nvSpPr>
        <p:spPr bwMode="auto">
          <a:xfrm flipV="1">
            <a:off x="8043403" y="6518249"/>
            <a:ext cx="932775" cy="27864"/>
          </a:xfrm>
          <a:custGeom>
            <a:avLst/>
            <a:gdLst>
              <a:gd name="connsiteX0" fmla="*/ 0 w 1228725"/>
              <a:gd name="connsiteY0" fmla="*/ 0 h 0"/>
              <a:gd name="connsiteX1" fmla="*/ 1228725 w 1228725"/>
              <a:gd name="connsiteY1" fmla="*/ 0 h 0"/>
            </a:gdLst>
            <a:ahLst/>
            <a:cxnLst>
              <a:cxn ang="0">
                <a:pos x="connsiteX0" y="connsiteY0"/>
              </a:cxn>
              <a:cxn ang="0">
                <a:pos x="connsiteX1" y="connsiteY1"/>
              </a:cxn>
            </a:cxnLst>
            <a:rect l="l" t="t" r="r" b="b"/>
            <a:pathLst>
              <a:path w="1228725">
                <a:moveTo>
                  <a:pt x="0" y="0"/>
                </a:moveTo>
                <a:lnTo>
                  <a:pt x="1228725" y="0"/>
                </a:lnTo>
              </a:path>
            </a:pathLst>
          </a:custGeom>
          <a:noFill/>
          <a:ln w="9525">
            <a:solidFill>
              <a:schemeClr val="tx1"/>
            </a:solidFill>
            <a:headEnd type="oval" w="sm" len="sm"/>
            <a:tailEnd type="oval" w="sm" len="sm"/>
          </a:ln>
        </p:spPr>
        <p:style>
          <a:lnRef idx="2">
            <a:schemeClr val="accent1">
              <a:shade val="50000"/>
            </a:schemeClr>
          </a:lnRef>
          <a:fillRef idx="1">
            <a:schemeClr val="accent1"/>
          </a:fillRef>
          <a:effectRef idx="0">
            <a:schemeClr val="accent1"/>
          </a:effectRef>
          <a:fontRef idx="minor">
            <a:schemeClr val="lt1"/>
          </a:fontRef>
        </p:style>
        <p:txBody>
          <a:bodyPr lIns="65306" tIns="32653" rIns="65306" bIns="32653" anchor="ctr"/>
          <a:lstStyle/>
          <a:p>
            <a:pPr algn="ctr">
              <a:defRPr/>
            </a:pPr>
            <a:endParaRPr lang="ja-JP" altLang="en-US" sz="2300" dirty="0">
              <a:solidFill>
                <a:prstClr val="white"/>
              </a:solidFill>
            </a:endParaRPr>
          </a:p>
        </p:txBody>
      </p:sp>
      <p:sp>
        <p:nvSpPr>
          <p:cNvPr id="724" name="テキスト ボックス 27"/>
          <p:cNvSpPr txBox="1">
            <a:spLocks noChangeArrowheads="1"/>
          </p:cNvSpPr>
          <p:nvPr/>
        </p:nvSpPr>
        <p:spPr bwMode="auto">
          <a:xfrm>
            <a:off x="8284890" y="6421389"/>
            <a:ext cx="449802" cy="158277"/>
          </a:xfrm>
          <a:prstGeom prst="rect">
            <a:avLst/>
          </a:prstGeom>
          <a:noFill/>
          <a:ln w="9525">
            <a:noFill/>
            <a:miter lim="800000"/>
            <a:headEnd/>
            <a:tailEnd/>
          </a:ln>
        </p:spPr>
        <p:txBody>
          <a:bodyPr lIns="65306" tIns="32653" rIns="65306" bIns="32653">
            <a:spAutoFit/>
          </a:bodyPr>
          <a:lstStyle/>
          <a:p>
            <a:pPr algn="ctr"/>
            <a:r>
              <a:rPr lang="en-US" altLang="ja-JP" sz="600" dirty="0">
                <a:solidFill>
                  <a:srgbClr val="000000"/>
                </a:solidFill>
                <a:latin typeface="HG丸ｺﾞｼｯｸM-PRO" pitchFamily="50" charset="-128"/>
                <a:ea typeface="HG丸ｺﾞｼｯｸM-PRO" pitchFamily="50" charset="-128"/>
              </a:rPr>
              <a:t>44m</a:t>
            </a:r>
            <a:endParaRPr lang="ja-JP" altLang="en-US" sz="600" dirty="0">
              <a:solidFill>
                <a:srgbClr val="000000"/>
              </a:solidFill>
              <a:latin typeface="HG丸ｺﾞｼｯｸM-PRO" pitchFamily="50" charset="-128"/>
              <a:ea typeface="HG丸ｺﾞｼｯｸM-PRO" pitchFamily="50" charset="-128"/>
            </a:endParaRPr>
          </a:p>
        </p:txBody>
      </p:sp>
      <p:sp>
        <p:nvSpPr>
          <p:cNvPr id="725" name="フリーフォーム 724"/>
          <p:cNvSpPr/>
          <p:nvPr/>
        </p:nvSpPr>
        <p:spPr bwMode="auto">
          <a:xfrm>
            <a:off x="8974851" y="6447068"/>
            <a:ext cx="0" cy="224239"/>
          </a:xfrm>
          <a:custGeom>
            <a:avLst/>
            <a:gdLst>
              <a:gd name="connsiteX0" fmla="*/ 0 w 0"/>
              <a:gd name="connsiteY0" fmla="*/ 0 h 460375"/>
              <a:gd name="connsiteX1" fmla="*/ 0 w 0"/>
              <a:gd name="connsiteY1" fmla="*/ 460375 h 460375"/>
            </a:gdLst>
            <a:ahLst/>
            <a:cxnLst>
              <a:cxn ang="0">
                <a:pos x="connsiteX0" y="connsiteY0"/>
              </a:cxn>
              <a:cxn ang="0">
                <a:pos x="connsiteX1" y="connsiteY1"/>
              </a:cxn>
            </a:cxnLst>
            <a:rect l="l" t="t" r="r" b="b"/>
            <a:pathLst>
              <a:path h="460375">
                <a:moveTo>
                  <a:pt x="0" y="0"/>
                </a:moveTo>
                <a:lnTo>
                  <a:pt x="0" y="460375"/>
                </a:lnTo>
              </a:path>
            </a:pathLst>
          </a:custGeom>
          <a:noFill/>
          <a:ln w="9525">
            <a:solidFill>
              <a:schemeClr val="tx1"/>
            </a:solidFill>
            <a:prstDash val="dashDot"/>
          </a:ln>
        </p:spPr>
        <p:style>
          <a:lnRef idx="2">
            <a:schemeClr val="accent1">
              <a:shade val="50000"/>
            </a:schemeClr>
          </a:lnRef>
          <a:fillRef idx="1">
            <a:schemeClr val="accent1"/>
          </a:fillRef>
          <a:effectRef idx="0">
            <a:schemeClr val="accent1"/>
          </a:effectRef>
          <a:fontRef idx="minor">
            <a:schemeClr val="lt1"/>
          </a:fontRef>
        </p:style>
        <p:txBody>
          <a:bodyPr lIns="65306" tIns="32653" rIns="65306" bIns="32653" anchor="ctr"/>
          <a:lstStyle/>
          <a:p>
            <a:pPr algn="ctr">
              <a:defRPr/>
            </a:pPr>
            <a:endParaRPr lang="ja-JP" altLang="en-US" sz="2300" dirty="0">
              <a:solidFill>
                <a:prstClr val="white"/>
              </a:solidFill>
            </a:endParaRPr>
          </a:p>
        </p:txBody>
      </p:sp>
      <p:grpSp>
        <p:nvGrpSpPr>
          <p:cNvPr id="18" name="グループ化 272"/>
          <p:cNvGrpSpPr>
            <a:grpSpLocks noChangeAspect="1"/>
          </p:cNvGrpSpPr>
          <p:nvPr/>
        </p:nvGrpSpPr>
        <p:grpSpPr bwMode="auto">
          <a:xfrm>
            <a:off x="8087188" y="6409918"/>
            <a:ext cx="13269" cy="38479"/>
            <a:chOff x="9491663" y="3466966"/>
            <a:chExt cx="1009650" cy="2755900"/>
          </a:xfrm>
        </p:grpSpPr>
        <p:sp>
          <p:nvSpPr>
            <p:cNvPr id="727" name="Freeform 79"/>
            <p:cNvSpPr>
              <a:spLocks/>
            </p:cNvSpPr>
            <p:nvPr/>
          </p:nvSpPr>
          <p:spPr bwMode="auto">
            <a:xfrm>
              <a:off x="10221913" y="4962391"/>
              <a:ext cx="146050" cy="244475"/>
            </a:xfrm>
            <a:custGeom>
              <a:avLst/>
              <a:gdLst>
                <a:gd name="T0" fmla="*/ 2147483647 w 92"/>
                <a:gd name="T1" fmla="*/ 2147483647 h 154"/>
                <a:gd name="T2" fmla="*/ 2147483647 w 92"/>
                <a:gd name="T3" fmla="*/ 2147483647 h 154"/>
                <a:gd name="T4" fmla="*/ 2147483647 w 92"/>
                <a:gd name="T5" fmla="*/ 2147483647 h 154"/>
                <a:gd name="T6" fmla="*/ 2147483647 w 92"/>
                <a:gd name="T7" fmla="*/ 2147483647 h 154"/>
                <a:gd name="T8" fmla="*/ 2147483647 w 92"/>
                <a:gd name="T9" fmla="*/ 2147483647 h 154"/>
                <a:gd name="T10" fmla="*/ 2147483647 w 92"/>
                <a:gd name="T11" fmla="*/ 2147483647 h 154"/>
                <a:gd name="T12" fmla="*/ 2147483647 w 92"/>
                <a:gd name="T13" fmla="*/ 2147483647 h 154"/>
                <a:gd name="T14" fmla="*/ 2147483647 w 92"/>
                <a:gd name="T15" fmla="*/ 2147483647 h 154"/>
                <a:gd name="T16" fmla="*/ 2147483647 w 92"/>
                <a:gd name="T17" fmla="*/ 0 h 154"/>
                <a:gd name="T18" fmla="*/ 2147483647 w 92"/>
                <a:gd name="T19" fmla="*/ 2147483647 h 154"/>
                <a:gd name="T20" fmla="*/ 2147483647 w 92"/>
                <a:gd name="T21" fmla="*/ 2147483647 h 154"/>
                <a:gd name="T22" fmla="*/ 2147483647 w 92"/>
                <a:gd name="T23" fmla="*/ 2147483647 h 154"/>
                <a:gd name="T24" fmla="*/ 2147483647 w 92"/>
                <a:gd name="T25" fmla="*/ 2147483647 h 154"/>
                <a:gd name="T26" fmla="*/ 0 w 92"/>
                <a:gd name="T27" fmla="*/ 2147483647 h 154"/>
                <a:gd name="T28" fmla="*/ 2147483647 w 92"/>
                <a:gd name="T29" fmla="*/ 2147483647 h 154"/>
                <a:gd name="T30" fmla="*/ 2147483647 w 92"/>
                <a:gd name="T31" fmla="*/ 2147483647 h 154"/>
                <a:gd name="T32" fmla="*/ 2147483647 w 92"/>
                <a:gd name="T33" fmla="*/ 2147483647 h 154"/>
                <a:gd name="T34" fmla="*/ 2147483647 w 92"/>
                <a:gd name="T35" fmla="*/ 2147483647 h 154"/>
                <a:gd name="T36" fmla="*/ 2147483647 w 92"/>
                <a:gd name="T37" fmla="*/ 2147483647 h 154"/>
                <a:gd name="T38" fmla="*/ 2147483647 w 92"/>
                <a:gd name="T39" fmla="*/ 2147483647 h 154"/>
                <a:gd name="T40" fmla="*/ 2147483647 w 92"/>
                <a:gd name="T41" fmla="*/ 2147483647 h 154"/>
                <a:gd name="T42" fmla="*/ 2147483647 w 92"/>
                <a:gd name="T43" fmla="*/ 2147483647 h 15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92"/>
                <a:gd name="T67" fmla="*/ 0 h 154"/>
                <a:gd name="T68" fmla="*/ 92 w 92"/>
                <a:gd name="T69" fmla="*/ 154 h 15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92" h="154">
                  <a:moveTo>
                    <a:pt x="72" y="130"/>
                  </a:moveTo>
                  <a:lnTo>
                    <a:pt x="72" y="104"/>
                  </a:lnTo>
                  <a:lnTo>
                    <a:pt x="86" y="104"/>
                  </a:lnTo>
                  <a:lnTo>
                    <a:pt x="86" y="86"/>
                  </a:lnTo>
                  <a:lnTo>
                    <a:pt x="72" y="60"/>
                  </a:lnTo>
                  <a:lnTo>
                    <a:pt x="72" y="44"/>
                  </a:lnTo>
                  <a:lnTo>
                    <a:pt x="66" y="18"/>
                  </a:lnTo>
                  <a:lnTo>
                    <a:pt x="52" y="18"/>
                  </a:lnTo>
                  <a:lnTo>
                    <a:pt x="40" y="0"/>
                  </a:lnTo>
                  <a:lnTo>
                    <a:pt x="46" y="18"/>
                  </a:lnTo>
                  <a:lnTo>
                    <a:pt x="52" y="60"/>
                  </a:lnTo>
                  <a:lnTo>
                    <a:pt x="40" y="52"/>
                  </a:lnTo>
                  <a:lnTo>
                    <a:pt x="20" y="36"/>
                  </a:lnTo>
                  <a:lnTo>
                    <a:pt x="0" y="36"/>
                  </a:lnTo>
                  <a:lnTo>
                    <a:pt x="14" y="52"/>
                  </a:lnTo>
                  <a:lnTo>
                    <a:pt x="26" y="70"/>
                  </a:lnTo>
                  <a:lnTo>
                    <a:pt x="52" y="104"/>
                  </a:lnTo>
                  <a:lnTo>
                    <a:pt x="66" y="138"/>
                  </a:lnTo>
                  <a:lnTo>
                    <a:pt x="80" y="138"/>
                  </a:lnTo>
                  <a:lnTo>
                    <a:pt x="92" y="154"/>
                  </a:lnTo>
                  <a:lnTo>
                    <a:pt x="92" y="146"/>
                  </a:lnTo>
                  <a:lnTo>
                    <a:pt x="72" y="130"/>
                  </a:lnTo>
                  <a:close/>
                </a:path>
              </a:pathLst>
            </a:custGeom>
            <a:solidFill>
              <a:srgbClr val="A1C6E7"/>
            </a:solidFill>
            <a:ln w="9525">
              <a:noFill/>
              <a:round/>
              <a:headEnd/>
              <a:tailEnd/>
            </a:ln>
          </p:spPr>
          <p:txBody>
            <a:bodyPr/>
            <a:lstStyle/>
            <a:p>
              <a:endParaRPr lang="ja-JP" altLang="en-US" sz="2300" dirty="0"/>
            </a:p>
          </p:txBody>
        </p:sp>
        <p:sp>
          <p:nvSpPr>
            <p:cNvPr id="728" name="Freeform 84"/>
            <p:cNvSpPr>
              <a:spLocks/>
            </p:cNvSpPr>
            <p:nvPr/>
          </p:nvSpPr>
          <p:spPr bwMode="auto">
            <a:xfrm>
              <a:off x="10482263" y="5140191"/>
              <a:ext cx="19050" cy="41275"/>
            </a:xfrm>
            <a:custGeom>
              <a:avLst/>
              <a:gdLst>
                <a:gd name="T0" fmla="*/ 2147483647 w 12"/>
                <a:gd name="T1" fmla="*/ 2147483647 h 26"/>
                <a:gd name="T2" fmla="*/ 2147483647 w 12"/>
                <a:gd name="T3" fmla="*/ 2147483647 h 26"/>
                <a:gd name="T4" fmla="*/ 2147483647 w 12"/>
                <a:gd name="T5" fmla="*/ 0 h 26"/>
                <a:gd name="T6" fmla="*/ 0 w 12"/>
                <a:gd name="T7" fmla="*/ 2147483647 h 26"/>
                <a:gd name="T8" fmla="*/ 2147483647 w 12"/>
                <a:gd name="T9" fmla="*/ 2147483647 h 26"/>
                <a:gd name="T10" fmla="*/ 0 60000 65536"/>
                <a:gd name="T11" fmla="*/ 0 60000 65536"/>
                <a:gd name="T12" fmla="*/ 0 60000 65536"/>
                <a:gd name="T13" fmla="*/ 0 60000 65536"/>
                <a:gd name="T14" fmla="*/ 0 60000 65536"/>
                <a:gd name="T15" fmla="*/ 0 w 12"/>
                <a:gd name="T16" fmla="*/ 0 h 26"/>
                <a:gd name="T17" fmla="*/ 12 w 12"/>
                <a:gd name="T18" fmla="*/ 26 h 26"/>
              </a:gdLst>
              <a:ahLst/>
              <a:cxnLst>
                <a:cxn ang="T10">
                  <a:pos x="T0" y="T1"/>
                </a:cxn>
                <a:cxn ang="T11">
                  <a:pos x="T2" y="T3"/>
                </a:cxn>
                <a:cxn ang="T12">
                  <a:pos x="T4" y="T5"/>
                </a:cxn>
                <a:cxn ang="T13">
                  <a:pos x="T6" y="T7"/>
                </a:cxn>
                <a:cxn ang="T14">
                  <a:pos x="T8" y="T9"/>
                </a:cxn>
              </a:cxnLst>
              <a:rect l="T15" t="T16" r="T17" b="T18"/>
              <a:pathLst>
                <a:path w="12" h="26">
                  <a:moveTo>
                    <a:pt x="6" y="26"/>
                  </a:moveTo>
                  <a:lnTo>
                    <a:pt x="6" y="18"/>
                  </a:lnTo>
                  <a:lnTo>
                    <a:pt x="12" y="0"/>
                  </a:lnTo>
                  <a:lnTo>
                    <a:pt x="0" y="18"/>
                  </a:lnTo>
                  <a:lnTo>
                    <a:pt x="6" y="26"/>
                  </a:lnTo>
                  <a:close/>
                </a:path>
              </a:pathLst>
            </a:custGeom>
            <a:solidFill>
              <a:srgbClr val="A1C6E7"/>
            </a:solidFill>
            <a:ln w="9525">
              <a:noFill/>
              <a:round/>
              <a:headEnd/>
              <a:tailEnd/>
            </a:ln>
          </p:spPr>
          <p:txBody>
            <a:bodyPr/>
            <a:lstStyle/>
            <a:p>
              <a:endParaRPr lang="ja-JP" altLang="en-US" sz="2300" dirty="0"/>
            </a:p>
          </p:txBody>
        </p:sp>
        <p:sp>
          <p:nvSpPr>
            <p:cNvPr id="729" name="Freeform 96"/>
            <p:cNvSpPr>
              <a:spLocks/>
            </p:cNvSpPr>
            <p:nvPr/>
          </p:nvSpPr>
          <p:spPr bwMode="auto">
            <a:xfrm>
              <a:off x="9602788" y="5330691"/>
              <a:ext cx="9525" cy="3175"/>
            </a:xfrm>
            <a:custGeom>
              <a:avLst/>
              <a:gdLst>
                <a:gd name="T0" fmla="*/ 0 w 6"/>
                <a:gd name="T1" fmla="*/ 0 h 2"/>
                <a:gd name="T2" fmla="*/ 0 w 6"/>
                <a:gd name="T3" fmla="*/ 2147483647 h 2"/>
                <a:gd name="T4" fmla="*/ 2147483647 w 6"/>
                <a:gd name="T5" fmla="*/ 0 h 2"/>
                <a:gd name="T6" fmla="*/ 0 w 6"/>
                <a:gd name="T7" fmla="*/ 0 h 2"/>
                <a:gd name="T8" fmla="*/ 0 60000 65536"/>
                <a:gd name="T9" fmla="*/ 0 60000 65536"/>
                <a:gd name="T10" fmla="*/ 0 60000 65536"/>
                <a:gd name="T11" fmla="*/ 0 60000 65536"/>
                <a:gd name="T12" fmla="*/ 0 w 6"/>
                <a:gd name="T13" fmla="*/ 0 h 2"/>
                <a:gd name="T14" fmla="*/ 6 w 6"/>
                <a:gd name="T15" fmla="*/ 2 h 2"/>
              </a:gdLst>
              <a:ahLst/>
              <a:cxnLst>
                <a:cxn ang="T8">
                  <a:pos x="T0" y="T1"/>
                </a:cxn>
                <a:cxn ang="T9">
                  <a:pos x="T2" y="T3"/>
                </a:cxn>
                <a:cxn ang="T10">
                  <a:pos x="T4" y="T5"/>
                </a:cxn>
                <a:cxn ang="T11">
                  <a:pos x="T6" y="T7"/>
                </a:cxn>
              </a:cxnLst>
              <a:rect l="T12" t="T13" r="T14" b="T15"/>
              <a:pathLst>
                <a:path w="6" h="2">
                  <a:moveTo>
                    <a:pt x="0" y="0"/>
                  </a:moveTo>
                  <a:lnTo>
                    <a:pt x="0" y="2"/>
                  </a:lnTo>
                  <a:lnTo>
                    <a:pt x="6" y="0"/>
                  </a:lnTo>
                  <a:lnTo>
                    <a:pt x="0" y="0"/>
                  </a:lnTo>
                  <a:close/>
                </a:path>
              </a:pathLst>
            </a:custGeom>
            <a:solidFill>
              <a:srgbClr val="A1C6E7"/>
            </a:solidFill>
            <a:ln w="9525">
              <a:noFill/>
              <a:round/>
              <a:headEnd/>
              <a:tailEnd/>
            </a:ln>
          </p:spPr>
          <p:txBody>
            <a:bodyPr/>
            <a:lstStyle/>
            <a:p>
              <a:endParaRPr lang="ja-JP" altLang="en-US" sz="2300" dirty="0"/>
            </a:p>
          </p:txBody>
        </p:sp>
        <p:sp>
          <p:nvSpPr>
            <p:cNvPr id="730" name="Line 105"/>
            <p:cNvSpPr>
              <a:spLocks noChangeShapeType="1"/>
            </p:cNvSpPr>
            <p:nvPr/>
          </p:nvSpPr>
          <p:spPr bwMode="auto">
            <a:xfrm>
              <a:off x="10161588" y="3841616"/>
              <a:ext cx="0" cy="0"/>
            </a:xfrm>
            <a:prstGeom prst="line">
              <a:avLst/>
            </a:prstGeom>
            <a:noFill/>
            <a:ln w="9525">
              <a:noFill/>
              <a:round/>
              <a:headEnd/>
              <a:tailEnd/>
            </a:ln>
          </p:spPr>
          <p:txBody>
            <a:bodyPr/>
            <a:lstStyle/>
            <a:p>
              <a:endParaRPr lang="ja-JP" altLang="en-US" sz="2300" dirty="0"/>
            </a:p>
          </p:txBody>
        </p:sp>
        <p:sp>
          <p:nvSpPr>
            <p:cNvPr id="731" name="Line 106"/>
            <p:cNvSpPr>
              <a:spLocks noChangeShapeType="1"/>
            </p:cNvSpPr>
            <p:nvPr/>
          </p:nvSpPr>
          <p:spPr bwMode="auto">
            <a:xfrm>
              <a:off x="10161588" y="3841616"/>
              <a:ext cx="0" cy="0"/>
            </a:xfrm>
            <a:prstGeom prst="line">
              <a:avLst/>
            </a:prstGeom>
            <a:noFill/>
            <a:ln w="9525">
              <a:noFill/>
              <a:round/>
              <a:headEnd/>
              <a:tailEnd/>
            </a:ln>
          </p:spPr>
          <p:txBody>
            <a:bodyPr/>
            <a:lstStyle/>
            <a:p>
              <a:endParaRPr lang="ja-JP" altLang="en-US" sz="2300" dirty="0"/>
            </a:p>
          </p:txBody>
        </p:sp>
        <p:sp>
          <p:nvSpPr>
            <p:cNvPr id="732" name="Freeform 122"/>
            <p:cNvSpPr>
              <a:spLocks/>
            </p:cNvSpPr>
            <p:nvPr/>
          </p:nvSpPr>
          <p:spPr bwMode="auto">
            <a:xfrm>
              <a:off x="9491663" y="3816216"/>
              <a:ext cx="996950" cy="2406650"/>
            </a:xfrm>
            <a:custGeom>
              <a:avLst/>
              <a:gdLst>
                <a:gd name="T0" fmla="*/ 2147483647 w 628"/>
                <a:gd name="T1" fmla="*/ 2147483647 h 1516"/>
                <a:gd name="T2" fmla="*/ 2147483647 w 628"/>
                <a:gd name="T3" fmla="*/ 2147483647 h 1516"/>
                <a:gd name="T4" fmla="*/ 2147483647 w 628"/>
                <a:gd name="T5" fmla="*/ 2147483647 h 1516"/>
                <a:gd name="T6" fmla="*/ 2147483647 w 628"/>
                <a:gd name="T7" fmla="*/ 2147483647 h 1516"/>
                <a:gd name="T8" fmla="*/ 2147483647 w 628"/>
                <a:gd name="T9" fmla="*/ 2147483647 h 1516"/>
                <a:gd name="T10" fmla="*/ 2147483647 w 628"/>
                <a:gd name="T11" fmla="*/ 2147483647 h 1516"/>
                <a:gd name="T12" fmla="*/ 2147483647 w 628"/>
                <a:gd name="T13" fmla="*/ 2147483647 h 1516"/>
                <a:gd name="T14" fmla="*/ 2147483647 w 628"/>
                <a:gd name="T15" fmla="*/ 2147483647 h 1516"/>
                <a:gd name="T16" fmla="*/ 2147483647 w 628"/>
                <a:gd name="T17" fmla="*/ 2147483647 h 1516"/>
                <a:gd name="T18" fmla="*/ 2147483647 w 628"/>
                <a:gd name="T19" fmla="*/ 2147483647 h 1516"/>
                <a:gd name="T20" fmla="*/ 2147483647 w 628"/>
                <a:gd name="T21" fmla="*/ 2147483647 h 1516"/>
                <a:gd name="T22" fmla="*/ 2147483647 w 628"/>
                <a:gd name="T23" fmla="*/ 2147483647 h 1516"/>
                <a:gd name="T24" fmla="*/ 2147483647 w 628"/>
                <a:gd name="T25" fmla="*/ 2147483647 h 1516"/>
                <a:gd name="T26" fmla="*/ 2147483647 w 628"/>
                <a:gd name="T27" fmla="*/ 2147483647 h 1516"/>
                <a:gd name="T28" fmla="*/ 2147483647 w 628"/>
                <a:gd name="T29" fmla="*/ 2147483647 h 1516"/>
                <a:gd name="T30" fmla="*/ 2147483647 w 628"/>
                <a:gd name="T31" fmla="*/ 2147483647 h 1516"/>
                <a:gd name="T32" fmla="*/ 2147483647 w 628"/>
                <a:gd name="T33" fmla="*/ 2147483647 h 1516"/>
                <a:gd name="T34" fmla="*/ 2147483647 w 628"/>
                <a:gd name="T35" fmla="*/ 2147483647 h 1516"/>
                <a:gd name="T36" fmla="*/ 2147483647 w 628"/>
                <a:gd name="T37" fmla="*/ 2147483647 h 1516"/>
                <a:gd name="T38" fmla="*/ 2147483647 w 628"/>
                <a:gd name="T39" fmla="*/ 2147483647 h 1516"/>
                <a:gd name="T40" fmla="*/ 2147483647 w 628"/>
                <a:gd name="T41" fmla="*/ 2147483647 h 1516"/>
                <a:gd name="T42" fmla="*/ 2147483647 w 628"/>
                <a:gd name="T43" fmla="*/ 2147483647 h 1516"/>
                <a:gd name="T44" fmla="*/ 2147483647 w 628"/>
                <a:gd name="T45" fmla="*/ 2147483647 h 1516"/>
                <a:gd name="T46" fmla="*/ 2147483647 w 628"/>
                <a:gd name="T47" fmla="*/ 2147483647 h 1516"/>
                <a:gd name="T48" fmla="*/ 2147483647 w 628"/>
                <a:gd name="T49" fmla="*/ 2147483647 h 1516"/>
                <a:gd name="T50" fmla="*/ 2147483647 w 628"/>
                <a:gd name="T51" fmla="*/ 2147483647 h 1516"/>
                <a:gd name="T52" fmla="*/ 2147483647 w 628"/>
                <a:gd name="T53" fmla="*/ 2147483647 h 1516"/>
                <a:gd name="T54" fmla="*/ 2147483647 w 628"/>
                <a:gd name="T55" fmla="*/ 2147483647 h 1516"/>
                <a:gd name="T56" fmla="*/ 2147483647 w 628"/>
                <a:gd name="T57" fmla="*/ 2147483647 h 1516"/>
                <a:gd name="T58" fmla="*/ 2147483647 w 628"/>
                <a:gd name="T59" fmla="*/ 2147483647 h 1516"/>
                <a:gd name="T60" fmla="*/ 2147483647 w 628"/>
                <a:gd name="T61" fmla="*/ 2147483647 h 1516"/>
                <a:gd name="T62" fmla="*/ 2147483647 w 628"/>
                <a:gd name="T63" fmla="*/ 2147483647 h 1516"/>
                <a:gd name="T64" fmla="*/ 2147483647 w 628"/>
                <a:gd name="T65" fmla="*/ 2147483647 h 1516"/>
                <a:gd name="T66" fmla="*/ 2147483647 w 628"/>
                <a:gd name="T67" fmla="*/ 2147483647 h 1516"/>
                <a:gd name="T68" fmla="*/ 2147483647 w 628"/>
                <a:gd name="T69" fmla="*/ 2147483647 h 1516"/>
                <a:gd name="T70" fmla="*/ 2147483647 w 628"/>
                <a:gd name="T71" fmla="*/ 2147483647 h 1516"/>
                <a:gd name="T72" fmla="*/ 2147483647 w 628"/>
                <a:gd name="T73" fmla="*/ 2147483647 h 1516"/>
                <a:gd name="T74" fmla="*/ 2147483647 w 628"/>
                <a:gd name="T75" fmla="*/ 2147483647 h 1516"/>
                <a:gd name="T76" fmla="*/ 2147483647 w 628"/>
                <a:gd name="T77" fmla="*/ 2147483647 h 1516"/>
                <a:gd name="T78" fmla="*/ 2147483647 w 628"/>
                <a:gd name="T79" fmla="*/ 2147483647 h 1516"/>
                <a:gd name="T80" fmla="*/ 2147483647 w 628"/>
                <a:gd name="T81" fmla="*/ 2147483647 h 1516"/>
                <a:gd name="T82" fmla="*/ 2147483647 w 628"/>
                <a:gd name="T83" fmla="*/ 2147483647 h 1516"/>
                <a:gd name="T84" fmla="*/ 2147483647 w 628"/>
                <a:gd name="T85" fmla="*/ 2147483647 h 1516"/>
                <a:gd name="T86" fmla="*/ 2147483647 w 628"/>
                <a:gd name="T87" fmla="*/ 2147483647 h 1516"/>
                <a:gd name="T88" fmla="*/ 2147483647 w 628"/>
                <a:gd name="T89" fmla="*/ 2147483647 h 1516"/>
                <a:gd name="T90" fmla="*/ 2147483647 w 628"/>
                <a:gd name="T91" fmla="*/ 2147483647 h 1516"/>
                <a:gd name="T92" fmla="*/ 2147483647 w 628"/>
                <a:gd name="T93" fmla="*/ 2147483647 h 1516"/>
                <a:gd name="T94" fmla="*/ 2147483647 w 628"/>
                <a:gd name="T95" fmla="*/ 2147483647 h 1516"/>
                <a:gd name="T96" fmla="*/ 2147483647 w 628"/>
                <a:gd name="T97" fmla="*/ 2147483647 h 1516"/>
                <a:gd name="T98" fmla="*/ 2147483647 w 628"/>
                <a:gd name="T99" fmla="*/ 2147483647 h 1516"/>
                <a:gd name="T100" fmla="*/ 2147483647 w 628"/>
                <a:gd name="T101" fmla="*/ 2147483647 h 1516"/>
                <a:gd name="T102" fmla="*/ 2147483647 w 628"/>
                <a:gd name="T103" fmla="*/ 2147483647 h 1516"/>
                <a:gd name="T104" fmla="*/ 2147483647 w 628"/>
                <a:gd name="T105" fmla="*/ 2147483647 h 1516"/>
                <a:gd name="T106" fmla="*/ 2147483647 w 628"/>
                <a:gd name="T107" fmla="*/ 2147483647 h 1516"/>
                <a:gd name="T108" fmla="*/ 2147483647 w 628"/>
                <a:gd name="T109" fmla="*/ 2147483647 h 1516"/>
                <a:gd name="T110" fmla="*/ 2147483647 w 628"/>
                <a:gd name="T111" fmla="*/ 2147483647 h 1516"/>
                <a:gd name="T112" fmla="*/ 2147483647 w 628"/>
                <a:gd name="T113" fmla="*/ 2147483647 h 1516"/>
                <a:gd name="T114" fmla="*/ 2147483647 w 628"/>
                <a:gd name="T115" fmla="*/ 2147483647 h 1516"/>
                <a:gd name="T116" fmla="*/ 2147483647 w 628"/>
                <a:gd name="T117" fmla="*/ 2147483647 h 1516"/>
                <a:gd name="T118" fmla="*/ 2147483647 w 628"/>
                <a:gd name="T119" fmla="*/ 2147483647 h 1516"/>
                <a:gd name="T120" fmla="*/ 2147483647 w 628"/>
                <a:gd name="T121" fmla="*/ 2147483647 h 1516"/>
                <a:gd name="T122" fmla="*/ 2147483647 w 628"/>
                <a:gd name="T123" fmla="*/ 2147483647 h 1516"/>
                <a:gd name="T124" fmla="*/ 2147483647 w 628"/>
                <a:gd name="T125" fmla="*/ 2147483647 h 151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628"/>
                <a:gd name="T190" fmla="*/ 0 h 1516"/>
                <a:gd name="T191" fmla="*/ 628 w 628"/>
                <a:gd name="T192" fmla="*/ 1516 h 151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628" h="1516">
                  <a:moveTo>
                    <a:pt x="264" y="22"/>
                  </a:moveTo>
                  <a:lnTo>
                    <a:pt x="264" y="22"/>
                  </a:lnTo>
                  <a:lnTo>
                    <a:pt x="244" y="28"/>
                  </a:lnTo>
                  <a:lnTo>
                    <a:pt x="234" y="32"/>
                  </a:lnTo>
                  <a:lnTo>
                    <a:pt x="226" y="36"/>
                  </a:lnTo>
                  <a:lnTo>
                    <a:pt x="214" y="44"/>
                  </a:lnTo>
                  <a:lnTo>
                    <a:pt x="194" y="52"/>
                  </a:lnTo>
                  <a:lnTo>
                    <a:pt x="146" y="72"/>
                  </a:lnTo>
                  <a:lnTo>
                    <a:pt x="98" y="92"/>
                  </a:lnTo>
                  <a:lnTo>
                    <a:pt x="78" y="102"/>
                  </a:lnTo>
                  <a:lnTo>
                    <a:pt x="66" y="110"/>
                  </a:lnTo>
                  <a:lnTo>
                    <a:pt x="60" y="116"/>
                  </a:lnTo>
                  <a:lnTo>
                    <a:pt x="56" y="124"/>
                  </a:lnTo>
                  <a:lnTo>
                    <a:pt x="52" y="134"/>
                  </a:lnTo>
                  <a:lnTo>
                    <a:pt x="50" y="144"/>
                  </a:lnTo>
                  <a:lnTo>
                    <a:pt x="48" y="168"/>
                  </a:lnTo>
                  <a:lnTo>
                    <a:pt x="44" y="194"/>
                  </a:lnTo>
                  <a:lnTo>
                    <a:pt x="32" y="330"/>
                  </a:lnTo>
                  <a:lnTo>
                    <a:pt x="24" y="394"/>
                  </a:lnTo>
                  <a:lnTo>
                    <a:pt x="18" y="446"/>
                  </a:lnTo>
                  <a:lnTo>
                    <a:pt x="14" y="502"/>
                  </a:lnTo>
                  <a:lnTo>
                    <a:pt x="6" y="620"/>
                  </a:lnTo>
                  <a:lnTo>
                    <a:pt x="0" y="690"/>
                  </a:lnTo>
                  <a:lnTo>
                    <a:pt x="2" y="694"/>
                  </a:lnTo>
                  <a:lnTo>
                    <a:pt x="2" y="698"/>
                  </a:lnTo>
                  <a:lnTo>
                    <a:pt x="8" y="704"/>
                  </a:lnTo>
                  <a:lnTo>
                    <a:pt x="14" y="708"/>
                  </a:lnTo>
                  <a:lnTo>
                    <a:pt x="16" y="710"/>
                  </a:lnTo>
                  <a:lnTo>
                    <a:pt x="14" y="732"/>
                  </a:lnTo>
                  <a:lnTo>
                    <a:pt x="12" y="762"/>
                  </a:lnTo>
                  <a:lnTo>
                    <a:pt x="14" y="792"/>
                  </a:lnTo>
                  <a:lnTo>
                    <a:pt x="16" y="806"/>
                  </a:lnTo>
                  <a:lnTo>
                    <a:pt x="18" y="812"/>
                  </a:lnTo>
                  <a:lnTo>
                    <a:pt x="20" y="816"/>
                  </a:lnTo>
                  <a:lnTo>
                    <a:pt x="26" y="822"/>
                  </a:lnTo>
                  <a:lnTo>
                    <a:pt x="28" y="826"/>
                  </a:lnTo>
                  <a:lnTo>
                    <a:pt x="30" y="824"/>
                  </a:lnTo>
                  <a:lnTo>
                    <a:pt x="32" y="822"/>
                  </a:lnTo>
                  <a:lnTo>
                    <a:pt x="30" y="802"/>
                  </a:lnTo>
                  <a:lnTo>
                    <a:pt x="34" y="810"/>
                  </a:lnTo>
                  <a:lnTo>
                    <a:pt x="46" y="820"/>
                  </a:lnTo>
                  <a:lnTo>
                    <a:pt x="58" y="832"/>
                  </a:lnTo>
                  <a:lnTo>
                    <a:pt x="66" y="838"/>
                  </a:lnTo>
                  <a:lnTo>
                    <a:pt x="72" y="838"/>
                  </a:lnTo>
                  <a:lnTo>
                    <a:pt x="74" y="834"/>
                  </a:lnTo>
                  <a:lnTo>
                    <a:pt x="74" y="830"/>
                  </a:lnTo>
                  <a:lnTo>
                    <a:pt x="80" y="830"/>
                  </a:lnTo>
                  <a:lnTo>
                    <a:pt x="86" y="830"/>
                  </a:lnTo>
                  <a:lnTo>
                    <a:pt x="88" y="828"/>
                  </a:lnTo>
                  <a:lnTo>
                    <a:pt x="90" y="826"/>
                  </a:lnTo>
                  <a:lnTo>
                    <a:pt x="88" y="822"/>
                  </a:lnTo>
                  <a:lnTo>
                    <a:pt x="78" y="812"/>
                  </a:lnTo>
                  <a:lnTo>
                    <a:pt x="70" y="804"/>
                  </a:lnTo>
                  <a:lnTo>
                    <a:pt x="62" y="794"/>
                  </a:lnTo>
                  <a:lnTo>
                    <a:pt x="56" y="784"/>
                  </a:lnTo>
                  <a:lnTo>
                    <a:pt x="54" y="774"/>
                  </a:lnTo>
                  <a:lnTo>
                    <a:pt x="54" y="766"/>
                  </a:lnTo>
                  <a:lnTo>
                    <a:pt x="56" y="760"/>
                  </a:lnTo>
                  <a:lnTo>
                    <a:pt x="58" y="758"/>
                  </a:lnTo>
                  <a:lnTo>
                    <a:pt x="62" y="758"/>
                  </a:lnTo>
                  <a:lnTo>
                    <a:pt x="66" y="760"/>
                  </a:lnTo>
                  <a:lnTo>
                    <a:pt x="68" y="768"/>
                  </a:lnTo>
                  <a:lnTo>
                    <a:pt x="70" y="786"/>
                  </a:lnTo>
                  <a:lnTo>
                    <a:pt x="70" y="790"/>
                  </a:lnTo>
                  <a:lnTo>
                    <a:pt x="72" y="794"/>
                  </a:lnTo>
                  <a:lnTo>
                    <a:pt x="78" y="798"/>
                  </a:lnTo>
                  <a:lnTo>
                    <a:pt x="84" y="798"/>
                  </a:lnTo>
                  <a:lnTo>
                    <a:pt x="88" y="798"/>
                  </a:lnTo>
                  <a:lnTo>
                    <a:pt x="86" y="744"/>
                  </a:lnTo>
                  <a:lnTo>
                    <a:pt x="84" y="720"/>
                  </a:lnTo>
                  <a:lnTo>
                    <a:pt x="84" y="708"/>
                  </a:lnTo>
                  <a:lnTo>
                    <a:pt x="84" y="672"/>
                  </a:lnTo>
                  <a:lnTo>
                    <a:pt x="82" y="650"/>
                  </a:lnTo>
                  <a:lnTo>
                    <a:pt x="82" y="646"/>
                  </a:lnTo>
                  <a:lnTo>
                    <a:pt x="80" y="654"/>
                  </a:lnTo>
                  <a:lnTo>
                    <a:pt x="78" y="674"/>
                  </a:lnTo>
                  <a:lnTo>
                    <a:pt x="80" y="682"/>
                  </a:lnTo>
                  <a:lnTo>
                    <a:pt x="82" y="692"/>
                  </a:lnTo>
                  <a:lnTo>
                    <a:pt x="90" y="730"/>
                  </a:lnTo>
                  <a:lnTo>
                    <a:pt x="96" y="770"/>
                  </a:lnTo>
                  <a:lnTo>
                    <a:pt x="106" y="844"/>
                  </a:lnTo>
                  <a:lnTo>
                    <a:pt x="112" y="924"/>
                  </a:lnTo>
                  <a:lnTo>
                    <a:pt x="116" y="984"/>
                  </a:lnTo>
                  <a:lnTo>
                    <a:pt x="118" y="1054"/>
                  </a:lnTo>
                  <a:lnTo>
                    <a:pt x="122" y="1156"/>
                  </a:lnTo>
                  <a:lnTo>
                    <a:pt x="128" y="1308"/>
                  </a:lnTo>
                  <a:lnTo>
                    <a:pt x="126" y="1320"/>
                  </a:lnTo>
                  <a:lnTo>
                    <a:pt x="124" y="1332"/>
                  </a:lnTo>
                  <a:lnTo>
                    <a:pt x="118" y="1362"/>
                  </a:lnTo>
                  <a:lnTo>
                    <a:pt x="116" y="1376"/>
                  </a:lnTo>
                  <a:lnTo>
                    <a:pt x="114" y="1390"/>
                  </a:lnTo>
                  <a:lnTo>
                    <a:pt x="114" y="1402"/>
                  </a:lnTo>
                  <a:lnTo>
                    <a:pt x="118" y="1410"/>
                  </a:lnTo>
                  <a:lnTo>
                    <a:pt x="124" y="1424"/>
                  </a:lnTo>
                  <a:lnTo>
                    <a:pt x="128" y="1432"/>
                  </a:lnTo>
                  <a:lnTo>
                    <a:pt x="126" y="1440"/>
                  </a:lnTo>
                  <a:lnTo>
                    <a:pt x="120" y="1446"/>
                  </a:lnTo>
                  <a:lnTo>
                    <a:pt x="108" y="1458"/>
                  </a:lnTo>
                  <a:lnTo>
                    <a:pt x="102" y="1468"/>
                  </a:lnTo>
                  <a:lnTo>
                    <a:pt x="100" y="1476"/>
                  </a:lnTo>
                  <a:lnTo>
                    <a:pt x="98" y="1486"/>
                  </a:lnTo>
                  <a:lnTo>
                    <a:pt x="100" y="1490"/>
                  </a:lnTo>
                  <a:lnTo>
                    <a:pt x="102" y="1496"/>
                  </a:lnTo>
                  <a:lnTo>
                    <a:pt x="106" y="1500"/>
                  </a:lnTo>
                  <a:lnTo>
                    <a:pt x="112" y="1502"/>
                  </a:lnTo>
                  <a:lnTo>
                    <a:pt x="120" y="1506"/>
                  </a:lnTo>
                  <a:lnTo>
                    <a:pt x="130" y="1508"/>
                  </a:lnTo>
                  <a:lnTo>
                    <a:pt x="148" y="1510"/>
                  </a:lnTo>
                  <a:lnTo>
                    <a:pt x="164" y="1508"/>
                  </a:lnTo>
                  <a:lnTo>
                    <a:pt x="178" y="1506"/>
                  </a:lnTo>
                  <a:lnTo>
                    <a:pt x="190" y="1502"/>
                  </a:lnTo>
                  <a:lnTo>
                    <a:pt x="198" y="1496"/>
                  </a:lnTo>
                  <a:lnTo>
                    <a:pt x="206" y="1490"/>
                  </a:lnTo>
                  <a:lnTo>
                    <a:pt x="216" y="1478"/>
                  </a:lnTo>
                  <a:lnTo>
                    <a:pt x="220" y="1474"/>
                  </a:lnTo>
                  <a:lnTo>
                    <a:pt x="220" y="1468"/>
                  </a:lnTo>
                  <a:lnTo>
                    <a:pt x="220" y="1454"/>
                  </a:lnTo>
                  <a:lnTo>
                    <a:pt x="218" y="1438"/>
                  </a:lnTo>
                  <a:lnTo>
                    <a:pt x="220" y="1428"/>
                  </a:lnTo>
                  <a:lnTo>
                    <a:pt x="224" y="1416"/>
                  </a:lnTo>
                  <a:lnTo>
                    <a:pt x="228" y="1406"/>
                  </a:lnTo>
                  <a:lnTo>
                    <a:pt x="230" y="1396"/>
                  </a:lnTo>
                  <a:lnTo>
                    <a:pt x="228" y="1388"/>
                  </a:lnTo>
                  <a:lnTo>
                    <a:pt x="228" y="1378"/>
                  </a:lnTo>
                  <a:lnTo>
                    <a:pt x="222" y="1362"/>
                  </a:lnTo>
                  <a:lnTo>
                    <a:pt x="214" y="1348"/>
                  </a:lnTo>
                  <a:lnTo>
                    <a:pt x="212" y="1338"/>
                  </a:lnTo>
                  <a:lnTo>
                    <a:pt x="212" y="1322"/>
                  </a:lnTo>
                  <a:lnTo>
                    <a:pt x="218" y="1284"/>
                  </a:lnTo>
                  <a:lnTo>
                    <a:pt x="224" y="1238"/>
                  </a:lnTo>
                  <a:lnTo>
                    <a:pt x="228" y="1194"/>
                  </a:lnTo>
                  <a:lnTo>
                    <a:pt x="232" y="1148"/>
                  </a:lnTo>
                  <a:lnTo>
                    <a:pt x="236" y="1092"/>
                  </a:lnTo>
                  <a:lnTo>
                    <a:pt x="242" y="1026"/>
                  </a:lnTo>
                  <a:lnTo>
                    <a:pt x="248" y="944"/>
                  </a:lnTo>
                  <a:lnTo>
                    <a:pt x="250" y="906"/>
                  </a:lnTo>
                  <a:lnTo>
                    <a:pt x="252" y="876"/>
                  </a:lnTo>
                  <a:lnTo>
                    <a:pt x="256" y="852"/>
                  </a:lnTo>
                  <a:lnTo>
                    <a:pt x="260" y="836"/>
                  </a:lnTo>
                  <a:lnTo>
                    <a:pt x="264" y="824"/>
                  </a:lnTo>
                  <a:lnTo>
                    <a:pt x="268" y="818"/>
                  </a:lnTo>
                  <a:lnTo>
                    <a:pt x="270" y="814"/>
                  </a:lnTo>
                  <a:lnTo>
                    <a:pt x="272" y="834"/>
                  </a:lnTo>
                  <a:lnTo>
                    <a:pt x="274" y="858"/>
                  </a:lnTo>
                  <a:lnTo>
                    <a:pt x="284" y="916"/>
                  </a:lnTo>
                  <a:lnTo>
                    <a:pt x="292" y="972"/>
                  </a:lnTo>
                  <a:lnTo>
                    <a:pt x="298" y="1016"/>
                  </a:lnTo>
                  <a:lnTo>
                    <a:pt x="302" y="1050"/>
                  </a:lnTo>
                  <a:lnTo>
                    <a:pt x="308" y="1080"/>
                  </a:lnTo>
                  <a:lnTo>
                    <a:pt x="314" y="1112"/>
                  </a:lnTo>
                  <a:lnTo>
                    <a:pt x="318" y="1144"/>
                  </a:lnTo>
                  <a:lnTo>
                    <a:pt x="322" y="1180"/>
                  </a:lnTo>
                  <a:lnTo>
                    <a:pt x="324" y="1218"/>
                  </a:lnTo>
                  <a:lnTo>
                    <a:pt x="324" y="1236"/>
                  </a:lnTo>
                  <a:lnTo>
                    <a:pt x="322" y="1252"/>
                  </a:lnTo>
                  <a:lnTo>
                    <a:pt x="320" y="1268"/>
                  </a:lnTo>
                  <a:lnTo>
                    <a:pt x="314" y="1282"/>
                  </a:lnTo>
                  <a:lnTo>
                    <a:pt x="308" y="1300"/>
                  </a:lnTo>
                  <a:lnTo>
                    <a:pt x="308" y="1314"/>
                  </a:lnTo>
                  <a:lnTo>
                    <a:pt x="310" y="1326"/>
                  </a:lnTo>
                  <a:lnTo>
                    <a:pt x="312" y="1342"/>
                  </a:lnTo>
                  <a:lnTo>
                    <a:pt x="308" y="1360"/>
                  </a:lnTo>
                  <a:lnTo>
                    <a:pt x="304" y="1378"/>
                  </a:lnTo>
                  <a:lnTo>
                    <a:pt x="298" y="1394"/>
                  </a:lnTo>
                  <a:lnTo>
                    <a:pt x="296" y="1408"/>
                  </a:lnTo>
                  <a:lnTo>
                    <a:pt x="296" y="1412"/>
                  </a:lnTo>
                  <a:lnTo>
                    <a:pt x="298" y="1418"/>
                  </a:lnTo>
                  <a:lnTo>
                    <a:pt x="306" y="1428"/>
                  </a:lnTo>
                  <a:lnTo>
                    <a:pt x="314" y="1438"/>
                  </a:lnTo>
                  <a:lnTo>
                    <a:pt x="314" y="1442"/>
                  </a:lnTo>
                  <a:lnTo>
                    <a:pt x="312" y="1446"/>
                  </a:lnTo>
                  <a:lnTo>
                    <a:pt x="304" y="1454"/>
                  </a:lnTo>
                  <a:lnTo>
                    <a:pt x="300" y="1464"/>
                  </a:lnTo>
                  <a:lnTo>
                    <a:pt x="296" y="1474"/>
                  </a:lnTo>
                  <a:lnTo>
                    <a:pt x="296" y="1486"/>
                  </a:lnTo>
                  <a:lnTo>
                    <a:pt x="296" y="1498"/>
                  </a:lnTo>
                  <a:lnTo>
                    <a:pt x="298" y="1502"/>
                  </a:lnTo>
                  <a:lnTo>
                    <a:pt x="302" y="1506"/>
                  </a:lnTo>
                  <a:lnTo>
                    <a:pt x="308" y="1510"/>
                  </a:lnTo>
                  <a:lnTo>
                    <a:pt x="318" y="1514"/>
                  </a:lnTo>
                  <a:lnTo>
                    <a:pt x="330" y="1514"/>
                  </a:lnTo>
                  <a:lnTo>
                    <a:pt x="346" y="1516"/>
                  </a:lnTo>
                  <a:lnTo>
                    <a:pt x="362" y="1514"/>
                  </a:lnTo>
                  <a:lnTo>
                    <a:pt x="376" y="1510"/>
                  </a:lnTo>
                  <a:lnTo>
                    <a:pt x="384" y="1506"/>
                  </a:lnTo>
                  <a:lnTo>
                    <a:pt x="392" y="1500"/>
                  </a:lnTo>
                  <a:lnTo>
                    <a:pt x="398" y="1494"/>
                  </a:lnTo>
                  <a:lnTo>
                    <a:pt x="400" y="1486"/>
                  </a:lnTo>
                  <a:lnTo>
                    <a:pt x="402" y="1474"/>
                  </a:lnTo>
                  <a:lnTo>
                    <a:pt x="400" y="1454"/>
                  </a:lnTo>
                  <a:lnTo>
                    <a:pt x="400" y="1444"/>
                  </a:lnTo>
                  <a:lnTo>
                    <a:pt x="402" y="1438"/>
                  </a:lnTo>
                  <a:lnTo>
                    <a:pt x="406" y="1432"/>
                  </a:lnTo>
                  <a:lnTo>
                    <a:pt x="412" y="1420"/>
                  </a:lnTo>
                  <a:lnTo>
                    <a:pt x="416" y="1406"/>
                  </a:lnTo>
                  <a:lnTo>
                    <a:pt x="416" y="1390"/>
                  </a:lnTo>
                  <a:lnTo>
                    <a:pt x="416" y="1372"/>
                  </a:lnTo>
                  <a:lnTo>
                    <a:pt x="416" y="1364"/>
                  </a:lnTo>
                  <a:lnTo>
                    <a:pt x="418" y="1358"/>
                  </a:lnTo>
                  <a:lnTo>
                    <a:pt x="422" y="1346"/>
                  </a:lnTo>
                  <a:lnTo>
                    <a:pt x="426" y="1326"/>
                  </a:lnTo>
                  <a:lnTo>
                    <a:pt x="430" y="1308"/>
                  </a:lnTo>
                  <a:lnTo>
                    <a:pt x="432" y="1286"/>
                  </a:lnTo>
                  <a:lnTo>
                    <a:pt x="432" y="1224"/>
                  </a:lnTo>
                  <a:lnTo>
                    <a:pt x="430" y="1160"/>
                  </a:lnTo>
                  <a:lnTo>
                    <a:pt x="478" y="1150"/>
                  </a:lnTo>
                  <a:lnTo>
                    <a:pt x="538" y="1134"/>
                  </a:lnTo>
                  <a:lnTo>
                    <a:pt x="614" y="1112"/>
                  </a:lnTo>
                  <a:lnTo>
                    <a:pt x="618" y="1110"/>
                  </a:lnTo>
                  <a:lnTo>
                    <a:pt x="622" y="1108"/>
                  </a:lnTo>
                  <a:lnTo>
                    <a:pt x="626" y="1102"/>
                  </a:lnTo>
                  <a:lnTo>
                    <a:pt x="628" y="1094"/>
                  </a:lnTo>
                  <a:lnTo>
                    <a:pt x="628" y="1044"/>
                  </a:lnTo>
                  <a:lnTo>
                    <a:pt x="626" y="946"/>
                  </a:lnTo>
                  <a:lnTo>
                    <a:pt x="620" y="802"/>
                  </a:lnTo>
                  <a:lnTo>
                    <a:pt x="618" y="800"/>
                  </a:lnTo>
                  <a:lnTo>
                    <a:pt x="614" y="796"/>
                  </a:lnTo>
                  <a:lnTo>
                    <a:pt x="604" y="792"/>
                  </a:lnTo>
                  <a:lnTo>
                    <a:pt x="592" y="790"/>
                  </a:lnTo>
                  <a:lnTo>
                    <a:pt x="582" y="790"/>
                  </a:lnTo>
                  <a:lnTo>
                    <a:pt x="538" y="792"/>
                  </a:lnTo>
                  <a:lnTo>
                    <a:pt x="536" y="780"/>
                  </a:lnTo>
                  <a:lnTo>
                    <a:pt x="532" y="768"/>
                  </a:lnTo>
                  <a:lnTo>
                    <a:pt x="542" y="760"/>
                  </a:lnTo>
                  <a:lnTo>
                    <a:pt x="544" y="754"/>
                  </a:lnTo>
                  <a:lnTo>
                    <a:pt x="546" y="746"/>
                  </a:lnTo>
                  <a:lnTo>
                    <a:pt x="548" y="724"/>
                  </a:lnTo>
                  <a:lnTo>
                    <a:pt x="548" y="696"/>
                  </a:lnTo>
                  <a:lnTo>
                    <a:pt x="550" y="684"/>
                  </a:lnTo>
                  <a:lnTo>
                    <a:pt x="552" y="672"/>
                  </a:lnTo>
                  <a:lnTo>
                    <a:pt x="552" y="656"/>
                  </a:lnTo>
                  <a:lnTo>
                    <a:pt x="552" y="592"/>
                  </a:lnTo>
                  <a:lnTo>
                    <a:pt x="550" y="498"/>
                  </a:lnTo>
                  <a:lnTo>
                    <a:pt x="544" y="398"/>
                  </a:lnTo>
                  <a:lnTo>
                    <a:pt x="540" y="352"/>
                  </a:lnTo>
                  <a:lnTo>
                    <a:pt x="536" y="312"/>
                  </a:lnTo>
                  <a:lnTo>
                    <a:pt x="528" y="248"/>
                  </a:lnTo>
                  <a:lnTo>
                    <a:pt x="524" y="198"/>
                  </a:lnTo>
                  <a:lnTo>
                    <a:pt x="520" y="138"/>
                  </a:lnTo>
                  <a:lnTo>
                    <a:pt x="518" y="126"/>
                  </a:lnTo>
                  <a:lnTo>
                    <a:pt x="512" y="114"/>
                  </a:lnTo>
                  <a:lnTo>
                    <a:pt x="504" y="106"/>
                  </a:lnTo>
                  <a:lnTo>
                    <a:pt x="492" y="96"/>
                  </a:lnTo>
                  <a:lnTo>
                    <a:pt x="480" y="90"/>
                  </a:lnTo>
                  <a:lnTo>
                    <a:pt x="466" y="82"/>
                  </a:lnTo>
                  <a:lnTo>
                    <a:pt x="434" y="72"/>
                  </a:lnTo>
                  <a:lnTo>
                    <a:pt x="404" y="62"/>
                  </a:lnTo>
                  <a:lnTo>
                    <a:pt x="376" y="48"/>
                  </a:lnTo>
                  <a:lnTo>
                    <a:pt x="346" y="32"/>
                  </a:lnTo>
                  <a:lnTo>
                    <a:pt x="330" y="12"/>
                  </a:lnTo>
                  <a:lnTo>
                    <a:pt x="328" y="6"/>
                  </a:lnTo>
                  <a:lnTo>
                    <a:pt x="328" y="0"/>
                  </a:lnTo>
                  <a:lnTo>
                    <a:pt x="264" y="22"/>
                  </a:lnTo>
                  <a:close/>
                </a:path>
              </a:pathLst>
            </a:custGeom>
            <a:solidFill>
              <a:srgbClr val="000000"/>
            </a:solidFill>
            <a:ln w="9525">
              <a:noFill/>
              <a:round/>
              <a:headEnd/>
              <a:tailEnd/>
            </a:ln>
          </p:spPr>
          <p:txBody>
            <a:bodyPr/>
            <a:lstStyle/>
            <a:p>
              <a:endParaRPr lang="ja-JP" altLang="en-US" sz="2300" dirty="0"/>
            </a:p>
          </p:txBody>
        </p:sp>
        <p:sp>
          <p:nvSpPr>
            <p:cNvPr id="733" name="Freeform 124"/>
            <p:cNvSpPr>
              <a:spLocks/>
            </p:cNvSpPr>
            <p:nvPr/>
          </p:nvSpPr>
          <p:spPr bwMode="auto">
            <a:xfrm>
              <a:off x="9818688" y="3819391"/>
              <a:ext cx="222250" cy="568325"/>
            </a:xfrm>
            <a:custGeom>
              <a:avLst/>
              <a:gdLst>
                <a:gd name="T0" fmla="*/ 2147483647 w 140"/>
                <a:gd name="T1" fmla="*/ 0 h 358"/>
                <a:gd name="T2" fmla="*/ 2147483647 w 140"/>
                <a:gd name="T3" fmla="*/ 0 h 358"/>
                <a:gd name="T4" fmla="*/ 2147483647 w 140"/>
                <a:gd name="T5" fmla="*/ 2147483647 h 358"/>
                <a:gd name="T6" fmla="*/ 2147483647 w 140"/>
                <a:gd name="T7" fmla="*/ 2147483647 h 358"/>
                <a:gd name="T8" fmla="*/ 2147483647 w 140"/>
                <a:gd name="T9" fmla="*/ 2147483647 h 358"/>
                <a:gd name="T10" fmla="*/ 2147483647 w 140"/>
                <a:gd name="T11" fmla="*/ 2147483647 h 358"/>
                <a:gd name="T12" fmla="*/ 2147483647 w 140"/>
                <a:gd name="T13" fmla="*/ 2147483647 h 358"/>
                <a:gd name="T14" fmla="*/ 2147483647 w 140"/>
                <a:gd name="T15" fmla="*/ 2147483647 h 358"/>
                <a:gd name="T16" fmla="*/ 2147483647 w 140"/>
                <a:gd name="T17" fmla="*/ 2147483647 h 358"/>
                <a:gd name="T18" fmla="*/ 2147483647 w 140"/>
                <a:gd name="T19" fmla="*/ 2147483647 h 358"/>
                <a:gd name="T20" fmla="*/ 2147483647 w 140"/>
                <a:gd name="T21" fmla="*/ 2147483647 h 358"/>
                <a:gd name="T22" fmla="*/ 2147483647 w 140"/>
                <a:gd name="T23" fmla="*/ 2147483647 h 358"/>
                <a:gd name="T24" fmla="*/ 2147483647 w 140"/>
                <a:gd name="T25" fmla="*/ 2147483647 h 358"/>
                <a:gd name="T26" fmla="*/ 2147483647 w 140"/>
                <a:gd name="T27" fmla="*/ 2147483647 h 358"/>
                <a:gd name="T28" fmla="*/ 2147483647 w 140"/>
                <a:gd name="T29" fmla="*/ 2147483647 h 358"/>
                <a:gd name="T30" fmla="*/ 2147483647 w 140"/>
                <a:gd name="T31" fmla="*/ 2147483647 h 358"/>
                <a:gd name="T32" fmla="*/ 2147483647 w 140"/>
                <a:gd name="T33" fmla="*/ 2147483647 h 358"/>
                <a:gd name="T34" fmla="*/ 2147483647 w 140"/>
                <a:gd name="T35" fmla="*/ 2147483647 h 358"/>
                <a:gd name="T36" fmla="*/ 2147483647 w 140"/>
                <a:gd name="T37" fmla="*/ 2147483647 h 358"/>
                <a:gd name="T38" fmla="*/ 2147483647 w 140"/>
                <a:gd name="T39" fmla="*/ 2147483647 h 358"/>
                <a:gd name="T40" fmla="*/ 0 w 140"/>
                <a:gd name="T41" fmla="*/ 2147483647 h 358"/>
                <a:gd name="T42" fmla="*/ 0 w 140"/>
                <a:gd name="T43" fmla="*/ 2147483647 h 358"/>
                <a:gd name="T44" fmla="*/ 2147483647 w 140"/>
                <a:gd name="T45" fmla="*/ 2147483647 h 358"/>
                <a:gd name="T46" fmla="*/ 2147483647 w 140"/>
                <a:gd name="T47" fmla="*/ 2147483647 h 358"/>
                <a:gd name="T48" fmla="*/ 2147483647 w 140"/>
                <a:gd name="T49" fmla="*/ 2147483647 h 358"/>
                <a:gd name="T50" fmla="*/ 2147483647 w 140"/>
                <a:gd name="T51" fmla="*/ 2147483647 h 358"/>
                <a:gd name="T52" fmla="*/ 2147483647 w 140"/>
                <a:gd name="T53" fmla="*/ 2147483647 h 358"/>
                <a:gd name="T54" fmla="*/ 2147483647 w 140"/>
                <a:gd name="T55" fmla="*/ 2147483647 h 358"/>
                <a:gd name="T56" fmla="*/ 2147483647 w 140"/>
                <a:gd name="T57" fmla="*/ 2147483647 h 358"/>
                <a:gd name="T58" fmla="*/ 2147483647 w 140"/>
                <a:gd name="T59" fmla="*/ 2147483647 h 358"/>
                <a:gd name="T60" fmla="*/ 2147483647 w 140"/>
                <a:gd name="T61" fmla="*/ 2147483647 h 358"/>
                <a:gd name="T62" fmla="*/ 2147483647 w 140"/>
                <a:gd name="T63" fmla="*/ 2147483647 h 358"/>
                <a:gd name="T64" fmla="*/ 2147483647 w 140"/>
                <a:gd name="T65" fmla="*/ 2147483647 h 358"/>
                <a:gd name="T66" fmla="*/ 2147483647 w 140"/>
                <a:gd name="T67" fmla="*/ 2147483647 h 358"/>
                <a:gd name="T68" fmla="*/ 2147483647 w 140"/>
                <a:gd name="T69" fmla="*/ 2147483647 h 358"/>
                <a:gd name="T70" fmla="*/ 2147483647 w 140"/>
                <a:gd name="T71" fmla="*/ 2147483647 h 358"/>
                <a:gd name="T72" fmla="*/ 2147483647 w 140"/>
                <a:gd name="T73" fmla="*/ 2147483647 h 358"/>
                <a:gd name="T74" fmla="*/ 2147483647 w 140"/>
                <a:gd name="T75" fmla="*/ 0 h 358"/>
                <a:gd name="T76" fmla="*/ 2147483647 w 140"/>
                <a:gd name="T77" fmla="*/ 0 h 358"/>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40"/>
                <a:gd name="T118" fmla="*/ 0 h 358"/>
                <a:gd name="T119" fmla="*/ 140 w 140"/>
                <a:gd name="T120" fmla="*/ 358 h 358"/>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40" h="358">
                  <a:moveTo>
                    <a:pt x="124" y="0"/>
                  </a:moveTo>
                  <a:lnTo>
                    <a:pt x="124" y="0"/>
                  </a:lnTo>
                  <a:lnTo>
                    <a:pt x="116" y="8"/>
                  </a:lnTo>
                  <a:lnTo>
                    <a:pt x="96" y="26"/>
                  </a:lnTo>
                  <a:lnTo>
                    <a:pt x="82" y="36"/>
                  </a:lnTo>
                  <a:lnTo>
                    <a:pt x="70" y="44"/>
                  </a:lnTo>
                  <a:lnTo>
                    <a:pt x="56" y="50"/>
                  </a:lnTo>
                  <a:lnTo>
                    <a:pt x="46" y="54"/>
                  </a:lnTo>
                  <a:lnTo>
                    <a:pt x="40" y="52"/>
                  </a:lnTo>
                  <a:lnTo>
                    <a:pt x="36" y="50"/>
                  </a:lnTo>
                  <a:lnTo>
                    <a:pt x="34" y="46"/>
                  </a:lnTo>
                  <a:lnTo>
                    <a:pt x="34" y="40"/>
                  </a:lnTo>
                  <a:lnTo>
                    <a:pt x="34" y="28"/>
                  </a:lnTo>
                  <a:lnTo>
                    <a:pt x="34" y="16"/>
                  </a:lnTo>
                  <a:lnTo>
                    <a:pt x="22" y="24"/>
                  </a:lnTo>
                  <a:lnTo>
                    <a:pt x="12" y="34"/>
                  </a:lnTo>
                  <a:lnTo>
                    <a:pt x="2" y="46"/>
                  </a:lnTo>
                  <a:lnTo>
                    <a:pt x="0" y="58"/>
                  </a:lnTo>
                  <a:lnTo>
                    <a:pt x="0" y="84"/>
                  </a:lnTo>
                  <a:lnTo>
                    <a:pt x="2" y="164"/>
                  </a:lnTo>
                  <a:lnTo>
                    <a:pt x="8" y="262"/>
                  </a:lnTo>
                  <a:lnTo>
                    <a:pt x="18" y="358"/>
                  </a:lnTo>
                  <a:lnTo>
                    <a:pt x="38" y="300"/>
                  </a:lnTo>
                  <a:lnTo>
                    <a:pt x="54" y="246"/>
                  </a:lnTo>
                  <a:lnTo>
                    <a:pt x="82" y="154"/>
                  </a:lnTo>
                  <a:lnTo>
                    <a:pt x="96" y="116"/>
                  </a:lnTo>
                  <a:lnTo>
                    <a:pt x="110" y="82"/>
                  </a:lnTo>
                  <a:lnTo>
                    <a:pt x="124" y="54"/>
                  </a:lnTo>
                  <a:lnTo>
                    <a:pt x="132" y="40"/>
                  </a:lnTo>
                  <a:lnTo>
                    <a:pt x="140" y="30"/>
                  </a:lnTo>
                  <a:lnTo>
                    <a:pt x="132" y="18"/>
                  </a:lnTo>
                  <a:lnTo>
                    <a:pt x="126" y="8"/>
                  </a:lnTo>
                  <a:lnTo>
                    <a:pt x="124" y="0"/>
                  </a:lnTo>
                  <a:close/>
                </a:path>
              </a:pathLst>
            </a:custGeom>
            <a:solidFill>
              <a:srgbClr val="FFFFFF"/>
            </a:solidFill>
            <a:ln w="9525">
              <a:noFill/>
              <a:round/>
              <a:headEnd/>
              <a:tailEnd/>
            </a:ln>
          </p:spPr>
          <p:txBody>
            <a:bodyPr/>
            <a:lstStyle/>
            <a:p>
              <a:endParaRPr lang="ja-JP" altLang="en-US" sz="2300" dirty="0"/>
            </a:p>
          </p:txBody>
        </p:sp>
        <p:sp>
          <p:nvSpPr>
            <p:cNvPr id="734" name="Freeform 125"/>
            <p:cNvSpPr>
              <a:spLocks/>
            </p:cNvSpPr>
            <p:nvPr/>
          </p:nvSpPr>
          <p:spPr bwMode="auto">
            <a:xfrm>
              <a:off x="9736138" y="3466966"/>
              <a:ext cx="346075" cy="444500"/>
            </a:xfrm>
            <a:custGeom>
              <a:avLst/>
              <a:gdLst>
                <a:gd name="T0" fmla="*/ 2147483647 w 218"/>
                <a:gd name="T1" fmla="*/ 2147483647 h 280"/>
                <a:gd name="T2" fmla="*/ 2147483647 w 218"/>
                <a:gd name="T3" fmla="*/ 2147483647 h 280"/>
                <a:gd name="T4" fmla="*/ 2147483647 w 218"/>
                <a:gd name="T5" fmla="*/ 2147483647 h 280"/>
                <a:gd name="T6" fmla="*/ 2147483647 w 218"/>
                <a:gd name="T7" fmla="*/ 2147483647 h 280"/>
                <a:gd name="T8" fmla="*/ 2147483647 w 218"/>
                <a:gd name="T9" fmla="*/ 2147483647 h 280"/>
                <a:gd name="T10" fmla="*/ 2147483647 w 218"/>
                <a:gd name="T11" fmla="*/ 2147483647 h 280"/>
                <a:gd name="T12" fmla="*/ 2147483647 w 218"/>
                <a:gd name="T13" fmla="*/ 2147483647 h 280"/>
                <a:gd name="T14" fmla="*/ 2147483647 w 218"/>
                <a:gd name="T15" fmla="*/ 2147483647 h 280"/>
                <a:gd name="T16" fmla="*/ 2147483647 w 218"/>
                <a:gd name="T17" fmla="*/ 2147483647 h 280"/>
                <a:gd name="T18" fmla="*/ 2147483647 w 218"/>
                <a:gd name="T19" fmla="*/ 2147483647 h 280"/>
                <a:gd name="T20" fmla="*/ 2147483647 w 218"/>
                <a:gd name="T21" fmla="*/ 2147483647 h 280"/>
                <a:gd name="T22" fmla="*/ 2147483647 w 218"/>
                <a:gd name="T23" fmla="*/ 2147483647 h 280"/>
                <a:gd name="T24" fmla="*/ 2147483647 w 218"/>
                <a:gd name="T25" fmla="*/ 2147483647 h 280"/>
                <a:gd name="T26" fmla="*/ 2147483647 w 218"/>
                <a:gd name="T27" fmla="*/ 2147483647 h 280"/>
                <a:gd name="T28" fmla="*/ 2147483647 w 218"/>
                <a:gd name="T29" fmla="*/ 2147483647 h 280"/>
                <a:gd name="T30" fmla="*/ 2147483647 w 218"/>
                <a:gd name="T31" fmla="*/ 2147483647 h 280"/>
                <a:gd name="T32" fmla="*/ 2147483647 w 218"/>
                <a:gd name="T33" fmla="*/ 2147483647 h 280"/>
                <a:gd name="T34" fmla="*/ 2147483647 w 218"/>
                <a:gd name="T35" fmla="*/ 2147483647 h 280"/>
                <a:gd name="T36" fmla="*/ 2147483647 w 218"/>
                <a:gd name="T37" fmla="*/ 2147483647 h 280"/>
                <a:gd name="T38" fmla="*/ 2147483647 w 218"/>
                <a:gd name="T39" fmla="*/ 2147483647 h 280"/>
                <a:gd name="T40" fmla="*/ 2147483647 w 218"/>
                <a:gd name="T41" fmla="*/ 2147483647 h 280"/>
                <a:gd name="T42" fmla="*/ 2147483647 w 218"/>
                <a:gd name="T43" fmla="*/ 2147483647 h 280"/>
                <a:gd name="T44" fmla="*/ 2147483647 w 218"/>
                <a:gd name="T45" fmla="*/ 2147483647 h 280"/>
                <a:gd name="T46" fmla="*/ 2147483647 w 218"/>
                <a:gd name="T47" fmla="*/ 2147483647 h 280"/>
                <a:gd name="T48" fmla="*/ 2147483647 w 218"/>
                <a:gd name="T49" fmla="*/ 2147483647 h 280"/>
                <a:gd name="T50" fmla="*/ 2147483647 w 218"/>
                <a:gd name="T51" fmla="*/ 2147483647 h 280"/>
                <a:gd name="T52" fmla="*/ 2147483647 w 218"/>
                <a:gd name="T53" fmla="*/ 2147483647 h 280"/>
                <a:gd name="T54" fmla="*/ 2147483647 w 218"/>
                <a:gd name="T55" fmla="*/ 2147483647 h 280"/>
                <a:gd name="T56" fmla="*/ 2147483647 w 218"/>
                <a:gd name="T57" fmla="*/ 2147483647 h 280"/>
                <a:gd name="T58" fmla="*/ 2147483647 w 218"/>
                <a:gd name="T59" fmla="*/ 2147483647 h 280"/>
                <a:gd name="T60" fmla="*/ 2147483647 w 218"/>
                <a:gd name="T61" fmla="*/ 2147483647 h 280"/>
                <a:gd name="T62" fmla="*/ 2147483647 w 218"/>
                <a:gd name="T63" fmla="*/ 2147483647 h 280"/>
                <a:gd name="T64" fmla="*/ 2147483647 w 218"/>
                <a:gd name="T65" fmla="*/ 2147483647 h 280"/>
                <a:gd name="T66" fmla="*/ 2147483647 w 218"/>
                <a:gd name="T67" fmla="*/ 2147483647 h 280"/>
                <a:gd name="T68" fmla="*/ 2147483647 w 218"/>
                <a:gd name="T69" fmla="*/ 2147483647 h 280"/>
                <a:gd name="T70" fmla="*/ 0 w 218"/>
                <a:gd name="T71" fmla="*/ 2147483647 h 280"/>
                <a:gd name="T72" fmla="*/ 0 w 218"/>
                <a:gd name="T73" fmla="*/ 2147483647 h 280"/>
                <a:gd name="T74" fmla="*/ 2147483647 w 218"/>
                <a:gd name="T75" fmla="*/ 2147483647 h 280"/>
                <a:gd name="T76" fmla="*/ 2147483647 w 218"/>
                <a:gd name="T77" fmla="*/ 2147483647 h 280"/>
                <a:gd name="T78" fmla="*/ 2147483647 w 218"/>
                <a:gd name="T79" fmla="*/ 2147483647 h 280"/>
                <a:gd name="T80" fmla="*/ 2147483647 w 218"/>
                <a:gd name="T81" fmla="*/ 2147483647 h 280"/>
                <a:gd name="T82" fmla="*/ 2147483647 w 218"/>
                <a:gd name="T83" fmla="*/ 2147483647 h 280"/>
                <a:gd name="T84" fmla="*/ 2147483647 w 218"/>
                <a:gd name="T85" fmla="*/ 2147483647 h 280"/>
                <a:gd name="T86" fmla="*/ 2147483647 w 218"/>
                <a:gd name="T87" fmla="*/ 2147483647 h 280"/>
                <a:gd name="T88" fmla="*/ 2147483647 w 218"/>
                <a:gd name="T89" fmla="*/ 2147483647 h 280"/>
                <a:gd name="T90" fmla="*/ 2147483647 w 218"/>
                <a:gd name="T91" fmla="*/ 2147483647 h 280"/>
                <a:gd name="T92" fmla="*/ 2147483647 w 218"/>
                <a:gd name="T93" fmla="*/ 2147483647 h 280"/>
                <a:gd name="T94" fmla="*/ 2147483647 w 218"/>
                <a:gd name="T95" fmla="*/ 2147483647 h 280"/>
                <a:gd name="T96" fmla="*/ 2147483647 w 218"/>
                <a:gd name="T97" fmla="*/ 2147483647 h 280"/>
                <a:gd name="T98" fmla="*/ 2147483647 w 218"/>
                <a:gd name="T99" fmla="*/ 2147483647 h 280"/>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218"/>
                <a:gd name="T151" fmla="*/ 0 h 280"/>
                <a:gd name="T152" fmla="*/ 218 w 218"/>
                <a:gd name="T153" fmla="*/ 280 h 280"/>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218" h="280">
                  <a:moveTo>
                    <a:pt x="68" y="242"/>
                  </a:moveTo>
                  <a:lnTo>
                    <a:pt x="64" y="260"/>
                  </a:lnTo>
                  <a:lnTo>
                    <a:pt x="64" y="264"/>
                  </a:lnTo>
                  <a:lnTo>
                    <a:pt x="66" y="268"/>
                  </a:lnTo>
                  <a:lnTo>
                    <a:pt x="76" y="278"/>
                  </a:lnTo>
                  <a:lnTo>
                    <a:pt x="80" y="280"/>
                  </a:lnTo>
                  <a:lnTo>
                    <a:pt x="84" y="278"/>
                  </a:lnTo>
                  <a:lnTo>
                    <a:pt x="102" y="272"/>
                  </a:lnTo>
                  <a:lnTo>
                    <a:pt x="110" y="268"/>
                  </a:lnTo>
                  <a:lnTo>
                    <a:pt x="152" y="244"/>
                  </a:lnTo>
                  <a:lnTo>
                    <a:pt x="160" y="240"/>
                  </a:lnTo>
                  <a:lnTo>
                    <a:pt x="172" y="234"/>
                  </a:lnTo>
                  <a:lnTo>
                    <a:pt x="176" y="228"/>
                  </a:lnTo>
                  <a:lnTo>
                    <a:pt x="178" y="220"/>
                  </a:lnTo>
                  <a:lnTo>
                    <a:pt x="178" y="198"/>
                  </a:lnTo>
                  <a:lnTo>
                    <a:pt x="180" y="188"/>
                  </a:lnTo>
                  <a:lnTo>
                    <a:pt x="182" y="180"/>
                  </a:lnTo>
                  <a:lnTo>
                    <a:pt x="186" y="170"/>
                  </a:lnTo>
                  <a:lnTo>
                    <a:pt x="194" y="160"/>
                  </a:lnTo>
                  <a:lnTo>
                    <a:pt x="202" y="148"/>
                  </a:lnTo>
                  <a:lnTo>
                    <a:pt x="210" y="134"/>
                  </a:lnTo>
                  <a:lnTo>
                    <a:pt x="214" y="114"/>
                  </a:lnTo>
                  <a:lnTo>
                    <a:pt x="218" y="94"/>
                  </a:lnTo>
                  <a:lnTo>
                    <a:pt x="218" y="82"/>
                  </a:lnTo>
                  <a:lnTo>
                    <a:pt x="216" y="72"/>
                  </a:lnTo>
                  <a:lnTo>
                    <a:pt x="212" y="60"/>
                  </a:lnTo>
                  <a:lnTo>
                    <a:pt x="206" y="48"/>
                  </a:lnTo>
                  <a:lnTo>
                    <a:pt x="202" y="40"/>
                  </a:lnTo>
                  <a:lnTo>
                    <a:pt x="186" y="24"/>
                  </a:lnTo>
                  <a:lnTo>
                    <a:pt x="176" y="16"/>
                  </a:lnTo>
                  <a:lnTo>
                    <a:pt x="164" y="8"/>
                  </a:lnTo>
                  <a:lnTo>
                    <a:pt x="150" y="2"/>
                  </a:lnTo>
                  <a:lnTo>
                    <a:pt x="136" y="0"/>
                  </a:lnTo>
                  <a:lnTo>
                    <a:pt x="62" y="12"/>
                  </a:lnTo>
                  <a:lnTo>
                    <a:pt x="44" y="22"/>
                  </a:lnTo>
                  <a:lnTo>
                    <a:pt x="36" y="28"/>
                  </a:lnTo>
                  <a:lnTo>
                    <a:pt x="34" y="34"/>
                  </a:lnTo>
                  <a:lnTo>
                    <a:pt x="36" y="44"/>
                  </a:lnTo>
                  <a:lnTo>
                    <a:pt x="38" y="50"/>
                  </a:lnTo>
                  <a:lnTo>
                    <a:pt x="38" y="54"/>
                  </a:lnTo>
                  <a:lnTo>
                    <a:pt x="36" y="58"/>
                  </a:lnTo>
                  <a:lnTo>
                    <a:pt x="20" y="90"/>
                  </a:lnTo>
                  <a:lnTo>
                    <a:pt x="16" y="98"/>
                  </a:lnTo>
                  <a:lnTo>
                    <a:pt x="14" y="106"/>
                  </a:lnTo>
                  <a:lnTo>
                    <a:pt x="14" y="112"/>
                  </a:lnTo>
                  <a:lnTo>
                    <a:pt x="14" y="120"/>
                  </a:lnTo>
                  <a:lnTo>
                    <a:pt x="2" y="146"/>
                  </a:lnTo>
                  <a:lnTo>
                    <a:pt x="0" y="154"/>
                  </a:lnTo>
                  <a:lnTo>
                    <a:pt x="0" y="158"/>
                  </a:lnTo>
                  <a:lnTo>
                    <a:pt x="4" y="160"/>
                  </a:lnTo>
                  <a:lnTo>
                    <a:pt x="10" y="162"/>
                  </a:lnTo>
                  <a:lnTo>
                    <a:pt x="12" y="164"/>
                  </a:lnTo>
                  <a:lnTo>
                    <a:pt x="14" y="168"/>
                  </a:lnTo>
                  <a:lnTo>
                    <a:pt x="12" y="182"/>
                  </a:lnTo>
                  <a:lnTo>
                    <a:pt x="12" y="192"/>
                  </a:lnTo>
                  <a:lnTo>
                    <a:pt x="12" y="194"/>
                  </a:lnTo>
                  <a:lnTo>
                    <a:pt x="14" y="202"/>
                  </a:lnTo>
                  <a:lnTo>
                    <a:pt x="14" y="210"/>
                  </a:lnTo>
                  <a:lnTo>
                    <a:pt x="12" y="216"/>
                  </a:lnTo>
                  <a:lnTo>
                    <a:pt x="14" y="224"/>
                  </a:lnTo>
                  <a:lnTo>
                    <a:pt x="14" y="226"/>
                  </a:lnTo>
                  <a:lnTo>
                    <a:pt x="20" y="234"/>
                  </a:lnTo>
                  <a:lnTo>
                    <a:pt x="24" y="236"/>
                  </a:lnTo>
                  <a:lnTo>
                    <a:pt x="32" y="240"/>
                  </a:lnTo>
                  <a:lnTo>
                    <a:pt x="48" y="242"/>
                  </a:lnTo>
                  <a:lnTo>
                    <a:pt x="56" y="242"/>
                  </a:lnTo>
                  <a:lnTo>
                    <a:pt x="68" y="242"/>
                  </a:lnTo>
                  <a:close/>
                </a:path>
              </a:pathLst>
            </a:custGeom>
            <a:solidFill>
              <a:srgbClr val="000000"/>
            </a:solidFill>
            <a:ln w="9525">
              <a:noFill/>
              <a:round/>
              <a:headEnd/>
              <a:tailEnd/>
            </a:ln>
          </p:spPr>
          <p:txBody>
            <a:bodyPr/>
            <a:lstStyle/>
            <a:p>
              <a:endParaRPr lang="ja-JP" altLang="en-US" sz="2300" dirty="0"/>
            </a:p>
          </p:txBody>
        </p:sp>
        <p:sp>
          <p:nvSpPr>
            <p:cNvPr id="735" name="Freeform 126"/>
            <p:cNvSpPr>
              <a:spLocks/>
            </p:cNvSpPr>
            <p:nvPr/>
          </p:nvSpPr>
          <p:spPr bwMode="auto">
            <a:xfrm>
              <a:off x="9802813" y="3901941"/>
              <a:ext cx="127000" cy="539750"/>
            </a:xfrm>
            <a:custGeom>
              <a:avLst/>
              <a:gdLst>
                <a:gd name="T0" fmla="*/ 2147483647 w 80"/>
                <a:gd name="T1" fmla="*/ 2147483647 h 340"/>
                <a:gd name="T2" fmla="*/ 2147483647 w 80"/>
                <a:gd name="T3" fmla="*/ 2147483647 h 340"/>
                <a:gd name="T4" fmla="*/ 2147483647 w 80"/>
                <a:gd name="T5" fmla="*/ 2147483647 h 340"/>
                <a:gd name="T6" fmla="*/ 2147483647 w 80"/>
                <a:gd name="T7" fmla="*/ 2147483647 h 340"/>
                <a:gd name="T8" fmla="*/ 2147483647 w 80"/>
                <a:gd name="T9" fmla="*/ 2147483647 h 340"/>
                <a:gd name="T10" fmla="*/ 2147483647 w 80"/>
                <a:gd name="T11" fmla="*/ 2147483647 h 340"/>
                <a:gd name="T12" fmla="*/ 2147483647 w 80"/>
                <a:gd name="T13" fmla="*/ 2147483647 h 340"/>
                <a:gd name="T14" fmla="*/ 2147483647 w 80"/>
                <a:gd name="T15" fmla="*/ 2147483647 h 340"/>
                <a:gd name="T16" fmla="*/ 2147483647 w 80"/>
                <a:gd name="T17" fmla="*/ 2147483647 h 340"/>
                <a:gd name="T18" fmla="*/ 2147483647 w 80"/>
                <a:gd name="T19" fmla="*/ 2147483647 h 340"/>
                <a:gd name="T20" fmla="*/ 2147483647 w 80"/>
                <a:gd name="T21" fmla="*/ 2147483647 h 340"/>
                <a:gd name="T22" fmla="*/ 2147483647 w 80"/>
                <a:gd name="T23" fmla="*/ 2147483647 h 340"/>
                <a:gd name="T24" fmla="*/ 2147483647 w 80"/>
                <a:gd name="T25" fmla="*/ 2147483647 h 340"/>
                <a:gd name="T26" fmla="*/ 2147483647 w 80"/>
                <a:gd name="T27" fmla="*/ 2147483647 h 340"/>
                <a:gd name="T28" fmla="*/ 2147483647 w 80"/>
                <a:gd name="T29" fmla="*/ 0 h 340"/>
                <a:gd name="T30" fmla="*/ 2147483647 w 80"/>
                <a:gd name="T31" fmla="*/ 0 h 340"/>
                <a:gd name="T32" fmla="*/ 2147483647 w 80"/>
                <a:gd name="T33" fmla="*/ 2147483647 h 340"/>
                <a:gd name="T34" fmla="*/ 2147483647 w 80"/>
                <a:gd name="T35" fmla="*/ 2147483647 h 340"/>
                <a:gd name="T36" fmla="*/ 2147483647 w 80"/>
                <a:gd name="T37" fmla="*/ 2147483647 h 340"/>
                <a:gd name="T38" fmla="*/ 2147483647 w 80"/>
                <a:gd name="T39" fmla="*/ 2147483647 h 340"/>
                <a:gd name="T40" fmla="*/ 2147483647 w 80"/>
                <a:gd name="T41" fmla="*/ 2147483647 h 340"/>
                <a:gd name="T42" fmla="*/ 2147483647 w 80"/>
                <a:gd name="T43" fmla="*/ 2147483647 h 340"/>
                <a:gd name="T44" fmla="*/ 2147483647 w 80"/>
                <a:gd name="T45" fmla="*/ 2147483647 h 340"/>
                <a:gd name="T46" fmla="*/ 2147483647 w 80"/>
                <a:gd name="T47" fmla="*/ 2147483647 h 340"/>
                <a:gd name="T48" fmla="*/ 2147483647 w 80"/>
                <a:gd name="T49" fmla="*/ 2147483647 h 340"/>
                <a:gd name="T50" fmla="*/ 2147483647 w 80"/>
                <a:gd name="T51" fmla="*/ 2147483647 h 340"/>
                <a:gd name="T52" fmla="*/ 2147483647 w 80"/>
                <a:gd name="T53" fmla="*/ 2147483647 h 340"/>
                <a:gd name="T54" fmla="*/ 2147483647 w 80"/>
                <a:gd name="T55" fmla="*/ 2147483647 h 340"/>
                <a:gd name="T56" fmla="*/ 0 w 80"/>
                <a:gd name="T57" fmla="*/ 2147483647 h 340"/>
                <a:gd name="T58" fmla="*/ 0 w 80"/>
                <a:gd name="T59" fmla="*/ 2147483647 h 340"/>
                <a:gd name="T60" fmla="*/ 0 w 80"/>
                <a:gd name="T61" fmla="*/ 2147483647 h 340"/>
                <a:gd name="T62" fmla="*/ 2147483647 w 80"/>
                <a:gd name="T63" fmla="*/ 2147483647 h 340"/>
                <a:gd name="T64" fmla="*/ 2147483647 w 80"/>
                <a:gd name="T65" fmla="*/ 2147483647 h 340"/>
                <a:gd name="T66" fmla="*/ 2147483647 w 80"/>
                <a:gd name="T67" fmla="*/ 2147483647 h 34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80"/>
                <a:gd name="T103" fmla="*/ 0 h 340"/>
                <a:gd name="T104" fmla="*/ 80 w 80"/>
                <a:gd name="T105" fmla="*/ 340 h 34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80" h="340">
                  <a:moveTo>
                    <a:pt x="58" y="38"/>
                  </a:moveTo>
                  <a:lnTo>
                    <a:pt x="58" y="38"/>
                  </a:lnTo>
                  <a:lnTo>
                    <a:pt x="58" y="36"/>
                  </a:lnTo>
                  <a:lnTo>
                    <a:pt x="62" y="34"/>
                  </a:lnTo>
                  <a:lnTo>
                    <a:pt x="66" y="30"/>
                  </a:lnTo>
                  <a:lnTo>
                    <a:pt x="66" y="26"/>
                  </a:lnTo>
                  <a:lnTo>
                    <a:pt x="64" y="22"/>
                  </a:lnTo>
                  <a:lnTo>
                    <a:pt x="62" y="14"/>
                  </a:lnTo>
                  <a:lnTo>
                    <a:pt x="60" y="8"/>
                  </a:lnTo>
                  <a:lnTo>
                    <a:pt x="56" y="2"/>
                  </a:lnTo>
                  <a:lnTo>
                    <a:pt x="52" y="0"/>
                  </a:lnTo>
                  <a:lnTo>
                    <a:pt x="48" y="0"/>
                  </a:lnTo>
                  <a:lnTo>
                    <a:pt x="46" y="2"/>
                  </a:lnTo>
                  <a:lnTo>
                    <a:pt x="40" y="6"/>
                  </a:lnTo>
                  <a:lnTo>
                    <a:pt x="36" y="14"/>
                  </a:lnTo>
                  <a:lnTo>
                    <a:pt x="34" y="18"/>
                  </a:lnTo>
                  <a:lnTo>
                    <a:pt x="32" y="22"/>
                  </a:lnTo>
                  <a:lnTo>
                    <a:pt x="36" y="30"/>
                  </a:lnTo>
                  <a:lnTo>
                    <a:pt x="40" y="36"/>
                  </a:lnTo>
                  <a:lnTo>
                    <a:pt x="16" y="112"/>
                  </a:lnTo>
                  <a:lnTo>
                    <a:pt x="4" y="158"/>
                  </a:lnTo>
                  <a:lnTo>
                    <a:pt x="0" y="176"/>
                  </a:lnTo>
                  <a:lnTo>
                    <a:pt x="0" y="188"/>
                  </a:lnTo>
                  <a:lnTo>
                    <a:pt x="28" y="340"/>
                  </a:lnTo>
                  <a:lnTo>
                    <a:pt x="80" y="174"/>
                  </a:lnTo>
                  <a:lnTo>
                    <a:pt x="58" y="38"/>
                  </a:lnTo>
                  <a:close/>
                </a:path>
              </a:pathLst>
            </a:custGeom>
            <a:solidFill>
              <a:srgbClr val="000000"/>
            </a:solidFill>
            <a:ln w="9525">
              <a:noFill/>
              <a:round/>
              <a:headEnd/>
              <a:tailEnd/>
            </a:ln>
          </p:spPr>
          <p:txBody>
            <a:bodyPr/>
            <a:lstStyle/>
            <a:p>
              <a:endParaRPr lang="ja-JP" altLang="en-US" sz="2300" dirty="0"/>
            </a:p>
          </p:txBody>
        </p:sp>
      </p:grpSp>
      <p:sp>
        <p:nvSpPr>
          <p:cNvPr id="736" name="正方形/長方形 735"/>
          <p:cNvSpPr/>
          <p:nvPr/>
        </p:nvSpPr>
        <p:spPr bwMode="auto">
          <a:xfrm>
            <a:off x="7292406" y="4865464"/>
            <a:ext cx="737729" cy="532067"/>
          </a:xfrm>
          <a:prstGeom prst="rect">
            <a:avLst/>
          </a:prstGeom>
          <a:solidFill>
            <a:schemeClr val="accent1">
              <a:lumMod val="20000"/>
              <a:lumOff val="80000"/>
            </a:schemeClr>
          </a:solidFill>
        </p:spPr>
        <p:style>
          <a:lnRef idx="1">
            <a:schemeClr val="dk1"/>
          </a:lnRef>
          <a:fillRef idx="0">
            <a:schemeClr val="dk1"/>
          </a:fillRef>
          <a:effectRef idx="0">
            <a:schemeClr val="dk1"/>
          </a:effectRef>
          <a:fontRef idx="minor">
            <a:schemeClr val="tx1"/>
          </a:fontRef>
        </p:style>
        <p:txBody>
          <a:bodyPr lIns="65306" tIns="32653" rIns="65306" bIns="32653" anchor="ctr"/>
          <a:lstStyle/>
          <a:p>
            <a:pPr algn="ctr">
              <a:defRPr/>
            </a:pPr>
            <a:endParaRPr lang="ja-JP" altLang="en-US" sz="2300" dirty="0">
              <a:solidFill>
                <a:prstClr val="black"/>
              </a:solidFill>
            </a:endParaRPr>
          </a:p>
        </p:txBody>
      </p:sp>
      <p:cxnSp>
        <p:nvCxnSpPr>
          <p:cNvPr id="737" name="直線コネクタ 8317"/>
          <p:cNvCxnSpPr/>
          <p:nvPr/>
        </p:nvCxnSpPr>
        <p:spPr bwMode="auto">
          <a:xfrm>
            <a:off x="5237116" y="5060511"/>
            <a:ext cx="0" cy="1328176"/>
          </a:xfrm>
          <a:prstGeom prst="line">
            <a:avLst/>
          </a:prstGeom>
        </p:spPr>
        <p:style>
          <a:lnRef idx="1">
            <a:schemeClr val="dk1"/>
          </a:lnRef>
          <a:fillRef idx="0">
            <a:schemeClr val="dk1"/>
          </a:fillRef>
          <a:effectRef idx="0">
            <a:schemeClr val="dk1"/>
          </a:effectRef>
          <a:fontRef idx="minor">
            <a:schemeClr val="tx1"/>
          </a:fontRef>
        </p:style>
      </p:cxnSp>
      <p:cxnSp>
        <p:nvCxnSpPr>
          <p:cNvPr id="738" name="直線コネクタ 737"/>
          <p:cNvCxnSpPr/>
          <p:nvPr/>
        </p:nvCxnSpPr>
        <p:spPr bwMode="auto">
          <a:xfrm>
            <a:off x="5237117" y="5270153"/>
            <a:ext cx="119416" cy="0"/>
          </a:xfrm>
          <a:prstGeom prst="line">
            <a:avLst/>
          </a:prstGeom>
        </p:spPr>
        <p:style>
          <a:lnRef idx="1">
            <a:schemeClr val="dk1"/>
          </a:lnRef>
          <a:fillRef idx="0">
            <a:schemeClr val="dk1"/>
          </a:fillRef>
          <a:effectRef idx="0">
            <a:schemeClr val="dk1"/>
          </a:effectRef>
          <a:fontRef idx="minor">
            <a:schemeClr val="tx1"/>
          </a:fontRef>
        </p:style>
      </p:cxnSp>
      <p:sp>
        <p:nvSpPr>
          <p:cNvPr id="739" name="角丸四角形 738"/>
          <p:cNvSpPr/>
          <p:nvPr/>
        </p:nvSpPr>
        <p:spPr bwMode="auto">
          <a:xfrm>
            <a:off x="5165467" y="4865464"/>
            <a:ext cx="1208571" cy="196374"/>
          </a:xfrm>
          <a:prstGeom prst="round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65306" tIns="32653" rIns="65306" bIns="32653" anchor="ctr"/>
          <a:lstStyle/>
          <a:p>
            <a:pPr algn="ctr">
              <a:defRPr/>
            </a:pPr>
            <a:r>
              <a:rPr lang="ja-JP" altLang="en-US" sz="700" dirty="0">
                <a:solidFill>
                  <a:schemeClr val="tx1"/>
                </a:solidFill>
                <a:latin typeface="HGP創英角ｺﾞｼｯｸUB" pitchFamily="50" charset="-128"/>
                <a:ea typeface="HGP創英角ｺﾞｼｯｸUB" pitchFamily="50" charset="-128"/>
              </a:rPr>
              <a:t>オフィスビル等の建替促進</a:t>
            </a:r>
          </a:p>
        </p:txBody>
      </p:sp>
      <p:sp>
        <p:nvSpPr>
          <p:cNvPr id="740" name="角丸四角形 8303"/>
          <p:cNvSpPr/>
          <p:nvPr/>
        </p:nvSpPr>
        <p:spPr bwMode="auto">
          <a:xfrm>
            <a:off x="6349150" y="5174621"/>
            <a:ext cx="813358" cy="191066"/>
          </a:xfrm>
          <a:prstGeom prst="roundRect">
            <a:avLst>
              <a:gd name="adj" fmla="val 0"/>
            </a:avLst>
          </a:prstGeom>
          <a:solidFill>
            <a:schemeClr val="accent2">
              <a:lumMod val="20000"/>
              <a:lumOff val="80000"/>
            </a:schemeClr>
          </a:solidFill>
          <a:ln w="127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lIns="65306" tIns="32653" rIns="65306" bIns="32653" anchor="ctr"/>
          <a:lstStyle/>
          <a:p>
            <a:pPr>
              <a:defRPr/>
            </a:pPr>
            <a:r>
              <a:rPr lang="ja-JP" altLang="en-US" sz="600" dirty="0">
                <a:solidFill>
                  <a:prstClr val="black"/>
                </a:solidFill>
              </a:rPr>
              <a:t>立体用途規定</a:t>
            </a:r>
          </a:p>
        </p:txBody>
      </p:sp>
      <p:sp>
        <p:nvSpPr>
          <p:cNvPr id="741" name="角丸四角形 8303"/>
          <p:cNvSpPr/>
          <p:nvPr/>
        </p:nvSpPr>
        <p:spPr bwMode="auto">
          <a:xfrm>
            <a:off x="6337870" y="5909695"/>
            <a:ext cx="835915" cy="173817"/>
          </a:xfrm>
          <a:prstGeom prst="roundRect">
            <a:avLst>
              <a:gd name="adj" fmla="val 0"/>
            </a:avLst>
          </a:prstGeom>
          <a:solidFill>
            <a:schemeClr val="accent2">
              <a:lumMod val="20000"/>
              <a:lumOff val="80000"/>
            </a:schemeClr>
          </a:solidFill>
          <a:ln w="127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lIns="65306" tIns="32653" rIns="25711" bIns="32653" anchor="ctr"/>
          <a:lstStyle/>
          <a:p>
            <a:pPr>
              <a:defRPr/>
            </a:pPr>
            <a:r>
              <a:rPr lang="ja-JP" altLang="en-US" sz="600" dirty="0">
                <a:solidFill>
                  <a:srgbClr val="000000"/>
                </a:solidFill>
              </a:rPr>
              <a:t>デザイン誘導強化</a:t>
            </a:r>
          </a:p>
        </p:txBody>
      </p:sp>
      <p:sp>
        <p:nvSpPr>
          <p:cNvPr id="742" name="左中かっこ 741"/>
          <p:cNvSpPr/>
          <p:nvPr/>
        </p:nvSpPr>
        <p:spPr bwMode="auto">
          <a:xfrm rot="10800000" flipH="1">
            <a:off x="7180952" y="6259983"/>
            <a:ext cx="107475" cy="193720"/>
          </a:xfrm>
          <a:prstGeom prst="leftBrace">
            <a:avLst>
              <a:gd name="adj1" fmla="val 29184"/>
              <a:gd name="adj2" fmla="val 59366"/>
            </a:avLst>
          </a:pr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65306" tIns="32653" rIns="65306" bIns="32653" anchor="ctr"/>
          <a:lstStyle/>
          <a:p>
            <a:pPr algn="ctr">
              <a:defRPr/>
            </a:pPr>
            <a:endParaRPr lang="ja-JP" altLang="en-US" sz="2300" dirty="0"/>
          </a:p>
        </p:txBody>
      </p:sp>
      <p:cxnSp>
        <p:nvCxnSpPr>
          <p:cNvPr id="743" name="直線コネクタ 742"/>
          <p:cNvCxnSpPr/>
          <p:nvPr/>
        </p:nvCxnSpPr>
        <p:spPr bwMode="auto">
          <a:xfrm>
            <a:off x="5237117" y="6388687"/>
            <a:ext cx="119416" cy="0"/>
          </a:xfrm>
          <a:prstGeom prst="line">
            <a:avLst/>
          </a:prstGeom>
        </p:spPr>
        <p:style>
          <a:lnRef idx="1">
            <a:schemeClr val="dk1"/>
          </a:lnRef>
          <a:fillRef idx="0">
            <a:schemeClr val="dk1"/>
          </a:fillRef>
          <a:effectRef idx="0">
            <a:schemeClr val="dk1"/>
          </a:effectRef>
          <a:fontRef idx="minor">
            <a:schemeClr val="tx1"/>
          </a:fontRef>
        </p:style>
      </p:cxnSp>
      <p:cxnSp>
        <p:nvCxnSpPr>
          <p:cNvPr id="745" name="直線コネクタ 744"/>
          <p:cNvCxnSpPr/>
          <p:nvPr/>
        </p:nvCxnSpPr>
        <p:spPr bwMode="auto">
          <a:xfrm>
            <a:off x="5237117" y="6010536"/>
            <a:ext cx="119416" cy="0"/>
          </a:xfrm>
          <a:prstGeom prst="line">
            <a:avLst/>
          </a:prstGeom>
        </p:spPr>
        <p:style>
          <a:lnRef idx="1">
            <a:schemeClr val="dk1"/>
          </a:lnRef>
          <a:fillRef idx="0">
            <a:schemeClr val="dk1"/>
          </a:fillRef>
          <a:effectRef idx="0">
            <a:schemeClr val="dk1"/>
          </a:effectRef>
          <a:fontRef idx="minor">
            <a:schemeClr val="tx1"/>
          </a:fontRef>
        </p:style>
      </p:cxnSp>
      <p:sp>
        <p:nvSpPr>
          <p:cNvPr id="746" name="右大かっこ 4"/>
          <p:cNvSpPr>
            <a:spLocks/>
          </p:cNvSpPr>
          <p:nvPr/>
        </p:nvSpPr>
        <p:spPr bwMode="auto">
          <a:xfrm rot="10800000">
            <a:off x="6295942" y="6258656"/>
            <a:ext cx="76258" cy="235827"/>
          </a:xfrm>
          <a:prstGeom prst="rightBracket">
            <a:avLst>
              <a:gd name="adj" fmla="val 0"/>
            </a:avLst>
          </a:prstGeom>
          <a:noFill/>
          <a:ln w="9525" algn="ctr">
            <a:solidFill>
              <a:srgbClr val="000000"/>
            </a:solidFill>
            <a:round/>
            <a:headEnd/>
            <a:tailEnd/>
          </a:ln>
        </p:spPr>
        <p:txBody>
          <a:bodyPr rot="10800000" lIns="65306" tIns="32653" rIns="65306" bIns="32653" anchor="ctr"/>
          <a:lstStyle/>
          <a:p>
            <a:pPr algn="ctr">
              <a:defRPr/>
            </a:pPr>
            <a:endParaRPr lang="ja-JP" altLang="en-US" sz="2300" dirty="0"/>
          </a:p>
        </p:txBody>
      </p:sp>
      <p:cxnSp>
        <p:nvCxnSpPr>
          <p:cNvPr id="747" name="直線コネクタ 244"/>
          <p:cNvCxnSpPr/>
          <p:nvPr/>
        </p:nvCxnSpPr>
        <p:spPr bwMode="auto">
          <a:xfrm>
            <a:off x="6236235" y="6388687"/>
            <a:ext cx="59708" cy="0"/>
          </a:xfrm>
          <a:prstGeom prst="line">
            <a:avLst/>
          </a:prstGeom>
        </p:spPr>
        <p:style>
          <a:lnRef idx="1">
            <a:schemeClr val="dk1"/>
          </a:lnRef>
          <a:fillRef idx="0">
            <a:schemeClr val="dk1"/>
          </a:fillRef>
          <a:effectRef idx="0">
            <a:schemeClr val="dk1"/>
          </a:effectRef>
          <a:fontRef idx="minor">
            <a:schemeClr val="tx1"/>
          </a:fontRef>
        </p:style>
      </p:cxnSp>
      <p:cxnSp>
        <p:nvCxnSpPr>
          <p:cNvPr id="748" name="直線コネクタ 243"/>
          <p:cNvCxnSpPr/>
          <p:nvPr/>
        </p:nvCxnSpPr>
        <p:spPr bwMode="auto">
          <a:xfrm>
            <a:off x="6232254" y="6010536"/>
            <a:ext cx="103494" cy="0"/>
          </a:xfrm>
          <a:prstGeom prst="line">
            <a:avLst/>
          </a:prstGeom>
        </p:spPr>
        <p:style>
          <a:lnRef idx="1">
            <a:schemeClr val="dk1"/>
          </a:lnRef>
          <a:fillRef idx="0">
            <a:schemeClr val="dk1"/>
          </a:fillRef>
          <a:effectRef idx="0">
            <a:schemeClr val="dk1"/>
          </a:effectRef>
          <a:fontRef idx="minor">
            <a:schemeClr val="tx1"/>
          </a:fontRef>
        </p:style>
      </p:cxnSp>
      <p:cxnSp>
        <p:nvCxnSpPr>
          <p:cNvPr id="749" name="直線コネクタ 243"/>
          <p:cNvCxnSpPr/>
          <p:nvPr/>
        </p:nvCxnSpPr>
        <p:spPr bwMode="auto">
          <a:xfrm>
            <a:off x="6205186" y="5270153"/>
            <a:ext cx="143963" cy="0"/>
          </a:xfrm>
          <a:prstGeom prst="line">
            <a:avLst/>
          </a:prstGeom>
        </p:spPr>
        <p:style>
          <a:lnRef idx="1">
            <a:schemeClr val="dk1"/>
          </a:lnRef>
          <a:fillRef idx="0">
            <a:schemeClr val="dk1"/>
          </a:fillRef>
          <a:effectRef idx="0">
            <a:schemeClr val="dk1"/>
          </a:effectRef>
          <a:fontRef idx="minor">
            <a:schemeClr val="tx1"/>
          </a:fontRef>
        </p:style>
      </p:cxnSp>
      <p:sp>
        <p:nvSpPr>
          <p:cNvPr id="750" name="左中かっこ 749"/>
          <p:cNvSpPr>
            <a:spLocks/>
          </p:cNvSpPr>
          <p:nvPr/>
        </p:nvSpPr>
        <p:spPr bwMode="auto">
          <a:xfrm rot="10800000" flipH="1">
            <a:off x="7158394" y="4865463"/>
            <a:ext cx="92880" cy="529413"/>
          </a:xfrm>
          <a:prstGeom prst="leftBrace">
            <a:avLst>
              <a:gd name="adj1" fmla="val 29450"/>
              <a:gd name="adj2" fmla="val 22718"/>
            </a:avLst>
          </a:prstGeom>
          <a:noFill/>
          <a:ln w="3175" algn="ctr">
            <a:solidFill>
              <a:schemeClr val="tx1"/>
            </a:solidFill>
            <a:round/>
            <a:headEnd/>
            <a:tailEnd/>
          </a:ln>
        </p:spPr>
        <p:txBody>
          <a:bodyPr rot="10800000" lIns="65306" tIns="32653" rIns="65306" bIns="32653" anchor="ctr"/>
          <a:lstStyle/>
          <a:p>
            <a:pPr algn="ctr">
              <a:defRPr/>
            </a:pPr>
            <a:endParaRPr lang="ja-JP" altLang="en-US" sz="2300" dirty="0">
              <a:solidFill>
                <a:schemeClr val="lt1"/>
              </a:solidFill>
            </a:endParaRPr>
          </a:p>
        </p:txBody>
      </p:sp>
      <p:sp>
        <p:nvSpPr>
          <p:cNvPr id="751" name="角丸四角形 222"/>
          <p:cNvSpPr/>
          <p:nvPr/>
        </p:nvSpPr>
        <p:spPr bwMode="auto">
          <a:xfrm>
            <a:off x="5315401" y="5855293"/>
            <a:ext cx="916852" cy="339674"/>
          </a:xfrm>
          <a:prstGeom prst="round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65306" tIns="32653" rIns="65306" bIns="32653" anchor="ctr"/>
          <a:lstStyle/>
          <a:p>
            <a:pPr algn="ctr">
              <a:defRPr/>
            </a:pPr>
            <a:r>
              <a:rPr lang="ja-JP" altLang="en-US" sz="600" dirty="0">
                <a:solidFill>
                  <a:schemeClr val="tx1"/>
                </a:solidFill>
                <a:latin typeface="HGP創英角ｺﾞｼｯｸUB" pitchFamily="50" charset="-128"/>
                <a:ea typeface="HGP創英角ｺﾞｼｯｸUB" pitchFamily="50" charset="-128"/>
              </a:rPr>
              <a:t>足元でのにぎわいや憩いのあるまちなみの誘導</a:t>
            </a:r>
          </a:p>
        </p:txBody>
      </p:sp>
      <p:sp>
        <p:nvSpPr>
          <p:cNvPr id="752" name="角丸四角形 751"/>
          <p:cNvSpPr/>
          <p:nvPr/>
        </p:nvSpPr>
        <p:spPr bwMode="auto">
          <a:xfrm>
            <a:off x="5315401" y="6225485"/>
            <a:ext cx="926141" cy="301194"/>
          </a:xfrm>
          <a:prstGeom prst="round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38567" tIns="32653" rIns="38567" bIns="32653" anchor="ctr"/>
          <a:lstStyle/>
          <a:p>
            <a:pPr algn="ctr">
              <a:defRPr/>
            </a:pPr>
            <a:r>
              <a:rPr lang="ja-JP" altLang="en-US" sz="600" dirty="0">
                <a:solidFill>
                  <a:schemeClr val="tx1"/>
                </a:solidFill>
                <a:latin typeface="HGP創英角ｺﾞｼｯｸUB" pitchFamily="50" charset="-128"/>
                <a:ea typeface="HGP創英角ｺﾞｼｯｸUB" pitchFamily="50" charset="-128"/>
              </a:rPr>
              <a:t>「高級な」</a:t>
            </a:r>
            <a:r>
              <a:rPr lang="ja-JP" altLang="en-US" sz="600" dirty="0" smtClean="0">
                <a:solidFill>
                  <a:schemeClr val="tx1"/>
                </a:solidFill>
                <a:latin typeface="HGP創英角ｺﾞｼｯｸUB" pitchFamily="50" charset="-128"/>
                <a:ea typeface="HGP創英角ｺﾞｼｯｸUB" pitchFamily="50" charset="-128"/>
              </a:rPr>
              <a:t>にぎわい空間</a:t>
            </a:r>
            <a:r>
              <a:rPr lang="ja-JP" altLang="en-US" sz="600" dirty="0">
                <a:solidFill>
                  <a:schemeClr val="tx1"/>
                </a:solidFill>
                <a:latin typeface="HGP創英角ｺﾞｼｯｸUB" pitchFamily="50" charset="-128"/>
                <a:ea typeface="HGP創英角ｺﾞｼｯｸUB" pitchFamily="50" charset="-128"/>
              </a:rPr>
              <a:t>を積極的に誘導</a:t>
            </a:r>
          </a:p>
        </p:txBody>
      </p:sp>
      <p:sp>
        <p:nvSpPr>
          <p:cNvPr id="753" name="角丸四角形 752"/>
          <p:cNvSpPr/>
          <p:nvPr/>
        </p:nvSpPr>
        <p:spPr bwMode="auto">
          <a:xfrm>
            <a:off x="6337870" y="6167101"/>
            <a:ext cx="835915" cy="159222"/>
          </a:xfrm>
          <a:prstGeom prst="roundRect">
            <a:avLst>
              <a:gd name="adj" fmla="val 0"/>
            </a:avLst>
          </a:prstGeom>
          <a:solidFill>
            <a:schemeClr val="accent2">
              <a:lumMod val="20000"/>
              <a:lumOff val="80000"/>
            </a:schemeClr>
          </a:solidFill>
          <a:ln w="127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lIns="65306" tIns="32653" rIns="65306" bIns="32653" anchor="ctr"/>
          <a:lstStyle/>
          <a:p>
            <a:pPr>
              <a:defRPr/>
            </a:pPr>
            <a:r>
              <a:rPr lang="ja-JP" altLang="en-US" sz="600" dirty="0">
                <a:solidFill>
                  <a:prstClr val="black"/>
                </a:solidFill>
              </a:rPr>
              <a:t>容積ボーナス</a:t>
            </a:r>
          </a:p>
        </p:txBody>
      </p:sp>
      <p:sp>
        <p:nvSpPr>
          <p:cNvPr id="754" name="角丸四角形 8303"/>
          <p:cNvSpPr/>
          <p:nvPr/>
        </p:nvSpPr>
        <p:spPr bwMode="auto">
          <a:xfrm>
            <a:off x="6337870" y="6343175"/>
            <a:ext cx="835915" cy="308606"/>
          </a:xfrm>
          <a:prstGeom prst="roundRect">
            <a:avLst>
              <a:gd name="adj" fmla="val 0"/>
            </a:avLst>
          </a:prstGeom>
          <a:solidFill>
            <a:schemeClr val="accent2">
              <a:lumMod val="20000"/>
              <a:lumOff val="80000"/>
            </a:schemeClr>
          </a:solidFill>
          <a:ln w="127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lIns="65306" tIns="32653" rIns="65306" bIns="32653" anchor="ctr"/>
          <a:lstStyle/>
          <a:p>
            <a:pPr>
              <a:defRPr/>
            </a:pPr>
            <a:endParaRPr lang="en-US" altLang="ja-JP" sz="600" dirty="0" smtClean="0">
              <a:solidFill>
                <a:prstClr val="black"/>
              </a:solidFill>
            </a:endParaRPr>
          </a:p>
          <a:p>
            <a:pPr>
              <a:defRPr/>
            </a:pPr>
            <a:r>
              <a:rPr lang="ja-JP" altLang="en-US" sz="600" dirty="0" smtClean="0">
                <a:solidFill>
                  <a:prstClr val="black"/>
                </a:solidFill>
              </a:rPr>
              <a:t>既存ビル等を対象としたにぎわい空間創出補助制度</a:t>
            </a:r>
          </a:p>
          <a:p>
            <a:pPr>
              <a:defRPr/>
            </a:pPr>
            <a:endParaRPr lang="ja-JP" altLang="en-US" sz="600" dirty="0">
              <a:solidFill>
                <a:prstClr val="black"/>
              </a:solidFill>
            </a:endParaRPr>
          </a:p>
        </p:txBody>
      </p:sp>
      <p:sp>
        <p:nvSpPr>
          <p:cNvPr id="755" name="左中かっこ 754"/>
          <p:cNvSpPr>
            <a:spLocks/>
          </p:cNvSpPr>
          <p:nvPr/>
        </p:nvSpPr>
        <p:spPr bwMode="auto">
          <a:xfrm rot="10800000" flipH="1">
            <a:off x="7195547" y="4865464"/>
            <a:ext cx="119416" cy="1557721"/>
          </a:xfrm>
          <a:prstGeom prst="leftBrace">
            <a:avLst>
              <a:gd name="adj1" fmla="val 29450"/>
              <a:gd name="adj2" fmla="val 27874"/>
            </a:avLst>
          </a:prstGeom>
          <a:noFill/>
          <a:ln w="3175" algn="ctr">
            <a:solidFill>
              <a:schemeClr val="tx1"/>
            </a:solidFill>
            <a:round/>
            <a:headEnd/>
            <a:tailEnd/>
          </a:ln>
        </p:spPr>
        <p:txBody>
          <a:bodyPr rot="10800000" lIns="65306" tIns="32653" rIns="65306" bIns="32653" anchor="ctr"/>
          <a:lstStyle/>
          <a:p>
            <a:pPr algn="ctr">
              <a:defRPr/>
            </a:pPr>
            <a:endParaRPr lang="ja-JP" altLang="en-US" sz="2300" dirty="0">
              <a:solidFill>
                <a:schemeClr val="lt1"/>
              </a:solidFill>
            </a:endParaRPr>
          </a:p>
        </p:txBody>
      </p:sp>
      <p:sp>
        <p:nvSpPr>
          <p:cNvPr id="756" name="角丸四角形 8303"/>
          <p:cNvSpPr/>
          <p:nvPr/>
        </p:nvSpPr>
        <p:spPr bwMode="auto">
          <a:xfrm>
            <a:off x="6250298" y="5331340"/>
            <a:ext cx="1011059" cy="321795"/>
          </a:xfrm>
          <a:prstGeom prst="roundRect">
            <a:avLst>
              <a:gd name="adj" fmla="val 0"/>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65306" tIns="32653" rIns="65306" bIns="32653" anchor="ctr"/>
          <a:lstStyle/>
          <a:p>
            <a:pPr marL="36281" indent="-36281">
              <a:defRPr/>
            </a:pPr>
            <a:r>
              <a:rPr lang="ja-JP" altLang="en-US" sz="600" dirty="0" smtClean="0">
                <a:solidFill>
                  <a:srgbClr val="000000"/>
                </a:solidFill>
              </a:rPr>
              <a:t>（建築物最上階から、建築物の階数の</a:t>
            </a:r>
            <a:r>
              <a:rPr lang="en-US" altLang="ja-JP" sz="600" dirty="0" smtClean="0">
                <a:solidFill>
                  <a:srgbClr val="000000"/>
                </a:solidFill>
              </a:rPr>
              <a:t>1/3</a:t>
            </a:r>
            <a:r>
              <a:rPr lang="ja-JP" altLang="en-US" sz="600" dirty="0" smtClean="0">
                <a:solidFill>
                  <a:srgbClr val="000000"/>
                </a:solidFill>
              </a:rPr>
              <a:t>以内）</a:t>
            </a:r>
            <a:endParaRPr lang="ja-JP" altLang="en-US" sz="600" dirty="0">
              <a:solidFill>
                <a:srgbClr val="000000"/>
              </a:solidFill>
            </a:endParaRPr>
          </a:p>
        </p:txBody>
      </p:sp>
      <p:sp>
        <p:nvSpPr>
          <p:cNvPr id="319" name="テキスト ボックス 2055"/>
          <p:cNvSpPr txBox="1">
            <a:spLocks noChangeArrowheads="1"/>
          </p:cNvSpPr>
          <p:nvPr/>
        </p:nvSpPr>
        <p:spPr bwMode="auto">
          <a:xfrm>
            <a:off x="3119333" y="4590904"/>
            <a:ext cx="2010573" cy="149074"/>
          </a:xfrm>
          <a:prstGeom prst="rect">
            <a:avLst/>
          </a:pr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lIns="771336" tIns="12856" rIns="771336" bIns="12856" anchor="ctr">
            <a:spAutoFit/>
          </a:bodyPr>
          <a:lstStyle>
            <a:defPPr>
              <a:defRPr lang="ja-JP"/>
            </a:defPPr>
            <a:lvl1pPr algn="ctr">
              <a:defRPr sz="1000">
                <a:latin typeface="+mn-ea"/>
                <a:ea typeface="+mn-ea"/>
              </a:defRPr>
            </a:lvl1pPr>
            <a:lvl2pPr>
              <a:defRPr>
                <a:solidFill>
                  <a:schemeClr val="lt1"/>
                </a:solidFill>
                <a:latin typeface="+mn-lt"/>
                <a:ea typeface="+mn-ea"/>
              </a:defRPr>
            </a:lvl2pPr>
            <a:lvl3pPr>
              <a:defRPr>
                <a:solidFill>
                  <a:schemeClr val="lt1"/>
                </a:solidFill>
                <a:latin typeface="+mn-lt"/>
                <a:ea typeface="+mn-ea"/>
              </a:defRPr>
            </a:lvl3pPr>
            <a:lvl4pPr>
              <a:defRPr>
                <a:solidFill>
                  <a:schemeClr val="lt1"/>
                </a:solidFill>
                <a:latin typeface="+mn-lt"/>
                <a:ea typeface="+mn-ea"/>
              </a:defRPr>
            </a:lvl4pPr>
            <a:lvl5pPr>
              <a:defRPr>
                <a:solidFill>
                  <a:schemeClr val="lt1"/>
                </a:solidFill>
                <a:latin typeface="+mn-lt"/>
                <a:ea typeface="+mn-ea"/>
              </a:defRPr>
            </a:lvl5pPr>
            <a:lvl6pPr>
              <a:defRPr>
                <a:solidFill>
                  <a:schemeClr val="lt1"/>
                </a:solidFill>
                <a:latin typeface="+mn-lt"/>
                <a:ea typeface="+mn-ea"/>
              </a:defRPr>
            </a:lvl6pPr>
            <a:lvl7pPr>
              <a:defRPr>
                <a:solidFill>
                  <a:schemeClr val="lt1"/>
                </a:solidFill>
                <a:latin typeface="+mn-lt"/>
                <a:ea typeface="+mn-ea"/>
              </a:defRPr>
            </a:lvl7pPr>
            <a:lvl8pPr>
              <a:defRPr>
                <a:solidFill>
                  <a:schemeClr val="lt1"/>
                </a:solidFill>
                <a:latin typeface="+mn-lt"/>
                <a:ea typeface="+mn-ea"/>
              </a:defRPr>
            </a:lvl8pPr>
            <a:lvl9pPr>
              <a:defRPr>
                <a:solidFill>
                  <a:schemeClr val="lt1"/>
                </a:solidFill>
                <a:latin typeface="+mn-lt"/>
                <a:ea typeface="+mn-ea"/>
              </a:defRPr>
            </a:lvl9pPr>
          </a:lstStyle>
          <a:p>
            <a:pPr algn="dist">
              <a:defRPr/>
            </a:pPr>
            <a:r>
              <a:rPr lang="ja-JP" altLang="en-US" sz="800" dirty="0" smtClean="0">
                <a:solidFill>
                  <a:schemeClr val="tx1"/>
                </a:solidFill>
              </a:rPr>
              <a:t>緩和前</a:t>
            </a:r>
            <a:endParaRPr lang="ja-JP" altLang="en-US" sz="800" dirty="0">
              <a:solidFill>
                <a:schemeClr val="tx1"/>
              </a:solidFill>
            </a:endParaRPr>
          </a:p>
        </p:txBody>
      </p:sp>
      <p:sp>
        <p:nvSpPr>
          <p:cNvPr id="320" name="テキスト ボックス 2055"/>
          <p:cNvSpPr txBox="1">
            <a:spLocks noChangeArrowheads="1"/>
          </p:cNvSpPr>
          <p:nvPr/>
        </p:nvSpPr>
        <p:spPr bwMode="auto">
          <a:xfrm>
            <a:off x="5303559" y="4590317"/>
            <a:ext cx="3806990" cy="149074"/>
          </a:xfrm>
          <a:prstGeom prst="rect">
            <a:avLst/>
          </a:pr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lIns="1542672" tIns="12856" rIns="1542672" bIns="12856" anchor="ctr">
            <a:spAutoFit/>
          </a:bodyPr>
          <a:lstStyle>
            <a:defPPr>
              <a:defRPr lang="ja-JP"/>
            </a:defPPr>
            <a:lvl1pPr algn="ctr">
              <a:defRPr sz="1000">
                <a:latin typeface="+mn-ea"/>
                <a:ea typeface="+mn-ea"/>
              </a:defRPr>
            </a:lvl1pPr>
            <a:lvl2pPr>
              <a:defRPr>
                <a:solidFill>
                  <a:schemeClr val="lt1"/>
                </a:solidFill>
                <a:latin typeface="+mn-lt"/>
                <a:ea typeface="+mn-ea"/>
              </a:defRPr>
            </a:lvl2pPr>
            <a:lvl3pPr>
              <a:defRPr>
                <a:solidFill>
                  <a:schemeClr val="lt1"/>
                </a:solidFill>
                <a:latin typeface="+mn-lt"/>
                <a:ea typeface="+mn-ea"/>
              </a:defRPr>
            </a:lvl3pPr>
            <a:lvl4pPr>
              <a:defRPr>
                <a:solidFill>
                  <a:schemeClr val="lt1"/>
                </a:solidFill>
                <a:latin typeface="+mn-lt"/>
                <a:ea typeface="+mn-ea"/>
              </a:defRPr>
            </a:lvl4pPr>
            <a:lvl5pPr>
              <a:defRPr>
                <a:solidFill>
                  <a:schemeClr val="lt1"/>
                </a:solidFill>
                <a:latin typeface="+mn-lt"/>
                <a:ea typeface="+mn-ea"/>
              </a:defRPr>
            </a:lvl5pPr>
            <a:lvl6pPr>
              <a:defRPr>
                <a:solidFill>
                  <a:schemeClr val="lt1"/>
                </a:solidFill>
                <a:latin typeface="+mn-lt"/>
                <a:ea typeface="+mn-ea"/>
              </a:defRPr>
            </a:lvl6pPr>
            <a:lvl7pPr>
              <a:defRPr>
                <a:solidFill>
                  <a:schemeClr val="lt1"/>
                </a:solidFill>
                <a:latin typeface="+mn-lt"/>
                <a:ea typeface="+mn-ea"/>
              </a:defRPr>
            </a:lvl7pPr>
            <a:lvl8pPr>
              <a:defRPr>
                <a:solidFill>
                  <a:schemeClr val="lt1"/>
                </a:solidFill>
                <a:latin typeface="+mn-lt"/>
                <a:ea typeface="+mn-ea"/>
              </a:defRPr>
            </a:lvl8pPr>
            <a:lvl9pPr>
              <a:defRPr>
                <a:solidFill>
                  <a:schemeClr val="lt1"/>
                </a:solidFill>
                <a:latin typeface="+mn-lt"/>
                <a:ea typeface="+mn-ea"/>
              </a:defRPr>
            </a:lvl9pPr>
          </a:lstStyle>
          <a:p>
            <a:pPr algn="dist">
              <a:defRPr/>
            </a:pPr>
            <a:r>
              <a:rPr lang="ja-JP" altLang="en-US" sz="800" dirty="0" smtClean="0">
                <a:solidFill>
                  <a:schemeClr val="tx1"/>
                </a:solidFill>
              </a:rPr>
              <a:t>緩和後</a:t>
            </a:r>
            <a:endParaRPr lang="ja-JP" altLang="en-US" sz="800" dirty="0">
              <a:solidFill>
                <a:schemeClr val="tx1"/>
              </a:solidFill>
            </a:endParaRPr>
          </a:p>
        </p:txBody>
      </p:sp>
      <p:sp>
        <p:nvSpPr>
          <p:cNvPr id="744" name="角丸四角形 743"/>
          <p:cNvSpPr/>
          <p:nvPr/>
        </p:nvSpPr>
        <p:spPr bwMode="auto">
          <a:xfrm>
            <a:off x="5315401" y="5129507"/>
            <a:ext cx="908891" cy="561257"/>
          </a:xfrm>
          <a:prstGeom prst="roundRect">
            <a:avLst>
              <a:gd name="adj" fmla="val 9190"/>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65306" tIns="32653" rIns="65306" bIns="32653" anchor="ctr"/>
          <a:lstStyle/>
          <a:p>
            <a:pPr algn="ctr">
              <a:defRPr/>
            </a:pPr>
            <a:r>
              <a:rPr lang="ja-JP" altLang="en-US" sz="600" dirty="0">
                <a:solidFill>
                  <a:schemeClr val="tx1"/>
                </a:solidFill>
                <a:latin typeface="HGP創英角ｺﾞｼｯｸUB" pitchFamily="50" charset="-128"/>
                <a:ea typeface="HGP創英角ｺﾞｼｯｸUB" pitchFamily="50" charset="-128"/>
              </a:rPr>
              <a:t>グレード感のある</a:t>
            </a:r>
            <a:endParaRPr lang="en-US" altLang="ja-JP" sz="600" dirty="0">
              <a:solidFill>
                <a:schemeClr val="tx1"/>
              </a:solidFill>
              <a:latin typeface="HGP創英角ｺﾞｼｯｸUB" pitchFamily="50" charset="-128"/>
              <a:ea typeface="HGP創英角ｺﾞｼｯｸUB" pitchFamily="50" charset="-128"/>
            </a:endParaRPr>
          </a:p>
          <a:p>
            <a:pPr algn="ctr">
              <a:defRPr/>
            </a:pPr>
            <a:r>
              <a:rPr lang="ja-JP" altLang="en-US" sz="600" dirty="0">
                <a:solidFill>
                  <a:schemeClr val="tx1"/>
                </a:solidFill>
                <a:latin typeface="HGP創英角ｺﾞｼｯｸUB" pitchFamily="50" charset="-128"/>
                <a:ea typeface="HGP創英角ｺﾞｼｯｸUB" pitchFamily="50" charset="-128"/>
              </a:rPr>
              <a:t>賃貸レジデンスの</a:t>
            </a:r>
            <a:endParaRPr lang="en-US" altLang="ja-JP" sz="600" dirty="0">
              <a:solidFill>
                <a:schemeClr val="tx1"/>
              </a:solidFill>
              <a:latin typeface="HGP創英角ｺﾞｼｯｸUB" pitchFamily="50" charset="-128"/>
              <a:ea typeface="HGP創英角ｺﾞｼｯｸUB" pitchFamily="50" charset="-128"/>
            </a:endParaRPr>
          </a:p>
          <a:p>
            <a:pPr algn="ctr">
              <a:defRPr/>
            </a:pPr>
            <a:r>
              <a:rPr lang="ja-JP" altLang="en-US" sz="600" dirty="0">
                <a:solidFill>
                  <a:schemeClr val="tx1"/>
                </a:solidFill>
                <a:latin typeface="HGP創英角ｺﾞｼｯｸUB" pitchFamily="50" charset="-128"/>
                <a:ea typeface="HGP創英角ｺﾞｼｯｸUB" pitchFamily="50" charset="-128"/>
              </a:rPr>
              <a:t>導入を可とする。</a:t>
            </a:r>
            <a:endParaRPr lang="en-US" altLang="ja-JP" sz="600" dirty="0">
              <a:solidFill>
                <a:schemeClr val="tx1"/>
              </a:solidFill>
              <a:latin typeface="HGP創英角ｺﾞｼｯｸUB" pitchFamily="50" charset="-128"/>
              <a:ea typeface="HGP創英角ｺﾞｼｯｸUB" pitchFamily="50" charset="-128"/>
            </a:endParaRPr>
          </a:p>
          <a:p>
            <a:pPr algn="ctr">
              <a:defRPr/>
            </a:pPr>
            <a:r>
              <a:rPr lang="ja-JP" altLang="en-US" sz="600" dirty="0">
                <a:solidFill>
                  <a:schemeClr val="tx1"/>
                </a:solidFill>
                <a:latin typeface="HGP創英角ｺﾞｼｯｸUB" pitchFamily="50" charset="-128"/>
                <a:ea typeface="HGP創英角ｺﾞｼｯｸUB" pitchFamily="50" charset="-128"/>
              </a:rPr>
              <a:t>徹底したデザイン</a:t>
            </a:r>
            <a:r>
              <a:rPr lang="ja-JP" altLang="en-US" sz="600" dirty="0" smtClean="0">
                <a:solidFill>
                  <a:schemeClr val="tx1"/>
                </a:solidFill>
                <a:latin typeface="HGP創英角ｺﾞｼｯｸUB" pitchFamily="50" charset="-128"/>
                <a:ea typeface="HGP創英角ｺﾞｼｯｸUB" pitchFamily="50" charset="-128"/>
              </a:rPr>
              <a:t>の</a:t>
            </a:r>
            <a:endParaRPr lang="en-US" altLang="ja-JP" sz="600" dirty="0" smtClean="0">
              <a:solidFill>
                <a:schemeClr val="tx1"/>
              </a:solidFill>
              <a:latin typeface="HGP創英角ｺﾞｼｯｸUB" pitchFamily="50" charset="-128"/>
              <a:ea typeface="HGP創英角ｺﾞｼｯｸUB" pitchFamily="50" charset="-128"/>
            </a:endParaRPr>
          </a:p>
          <a:p>
            <a:pPr algn="ctr">
              <a:defRPr/>
            </a:pPr>
            <a:r>
              <a:rPr lang="ja-JP" altLang="en-US" sz="600" dirty="0" smtClean="0">
                <a:solidFill>
                  <a:schemeClr val="tx1"/>
                </a:solidFill>
                <a:latin typeface="HGP創英角ｺﾞｼｯｸUB" pitchFamily="50" charset="-128"/>
                <a:ea typeface="HGP創英角ｺﾞｼｯｸUB" pitchFamily="50" charset="-128"/>
              </a:rPr>
              <a:t>コントロール</a:t>
            </a:r>
            <a:endParaRPr lang="ja-JP" altLang="en-US" sz="600" dirty="0">
              <a:solidFill>
                <a:schemeClr val="tx1"/>
              </a:solidFill>
              <a:latin typeface="HGP創英角ｺﾞｼｯｸUB" pitchFamily="50" charset="-128"/>
              <a:ea typeface="HGP創英角ｺﾞｼｯｸUB" pitchFamily="50" charset="-128"/>
            </a:endParaRPr>
          </a:p>
        </p:txBody>
      </p:sp>
      <p:sp>
        <p:nvSpPr>
          <p:cNvPr id="318" name="スライド番号プレースホルダ 7"/>
          <p:cNvSpPr>
            <a:spLocks noGrp="1"/>
          </p:cNvSpPr>
          <p:nvPr>
            <p:ph type="sldNum" sz="quarter" idx="12"/>
          </p:nvPr>
        </p:nvSpPr>
        <p:spPr>
          <a:xfrm>
            <a:off x="8407474" y="6669360"/>
            <a:ext cx="720080" cy="177924"/>
          </a:xfrm>
        </p:spPr>
        <p:txBody>
          <a:bodyPr/>
          <a:lstStyle/>
          <a:p>
            <a:fld id="{F5F93A37-EA6F-403B-8095-0834F5AE943B}" type="slidenum">
              <a:rPr kumimoji="1" lang="en-US" altLang="ja-JP" smtClean="0"/>
              <a:t>224</a:t>
            </a:fld>
            <a:endParaRPr kumimoji="1" lang="ja-JP" altLang="en-US" dirty="0"/>
          </a:p>
        </p:txBody>
      </p:sp>
    </p:spTree>
    <p:extLst>
      <p:ext uri="{BB962C8B-B14F-4D97-AF65-F5344CB8AC3E}">
        <p14:creationId xmlns:p14="http://schemas.microsoft.com/office/powerpoint/2010/main" val="3897771381"/>
      </p:ext>
    </p:extLst>
  </p:cSld>
  <p:clrMapOvr>
    <a:masterClrMapping/>
  </p:clrMapOvr>
  <p:timing>
    <p:tnLst>
      <p:par>
        <p:cTn id="1" dur="indefinite" restart="never" nodeType="tmRoot"/>
      </p:par>
    </p:tnLst>
  </p:timing>
</p:sld>
</file>

<file path=ppt/slides/slide2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コンテンツ プレースホルダ 2"/>
          <p:cNvSpPr>
            <a:spLocks noGrp="1"/>
          </p:cNvSpPr>
          <p:nvPr>
            <p:ph idx="1"/>
          </p:nvPr>
        </p:nvSpPr>
        <p:spPr>
          <a:xfrm>
            <a:off x="457200" y="1412776"/>
            <a:ext cx="8229600" cy="964703"/>
          </a:xfrm>
        </p:spPr>
        <p:txBody>
          <a:bodyPr>
            <a:normAutofit/>
          </a:bodyPr>
          <a:lstStyle/>
          <a:p>
            <a:pPr algn="ctr">
              <a:buNone/>
            </a:pPr>
            <a:r>
              <a:rPr lang="ja-JP" altLang="en-US" sz="5400" dirty="0"/>
              <a:t>付属</a:t>
            </a:r>
            <a:r>
              <a:rPr kumimoji="1" lang="ja-JP" altLang="en-US" sz="5400" dirty="0"/>
              <a:t>資料</a:t>
            </a:r>
          </a:p>
        </p:txBody>
      </p:sp>
      <p:sp>
        <p:nvSpPr>
          <p:cNvPr id="5" name="正方形/長方形 4"/>
          <p:cNvSpPr/>
          <p:nvPr/>
        </p:nvSpPr>
        <p:spPr>
          <a:xfrm>
            <a:off x="1331640" y="3068960"/>
            <a:ext cx="7128792" cy="2031325"/>
          </a:xfrm>
          <a:prstGeom prst="rect">
            <a:avLst/>
          </a:prstGeom>
        </p:spPr>
        <p:txBody>
          <a:bodyPr wrap="square">
            <a:spAutoFit/>
          </a:bodyPr>
          <a:lstStyle/>
          <a:p>
            <a:r>
              <a:rPr lang="ja-JP" altLang="en-US" dirty="0">
                <a:solidFill>
                  <a:srgbClr val="000000"/>
                </a:solidFill>
                <a:latin typeface="Calibri" pitchFamily="34" charset="0"/>
              </a:rPr>
              <a:t>付属資料１　　施策・事業のゼロベースの見直し</a:t>
            </a:r>
            <a:endParaRPr lang="en-US" altLang="ja-JP" dirty="0">
              <a:solidFill>
                <a:srgbClr val="000000"/>
              </a:solidFill>
              <a:latin typeface="Calibri" pitchFamily="34" charset="0"/>
            </a:endParaRPr>
          </a:p>
          <a:p>
            <a:endParaRPr lang="en-US" altLang="ja-JP" dirty="0">
              <a:solidFill>
                <a:srgbClr val="000000"/>
              </a:solidFill>
              <a:latin typeface="Calibri" pitchFamily="34" charset="0"/>
            </a:endParaRPr>
          </a:p>
          <a:p>
            <a:r>
              <a:rPr lang="ja-JP" altLang="en-US" dirty="0">
                <a:solidFill>
                  <a:srgbClr val="000000"/>
                </a:solidFill>
                <a:latin typeface="Calibri" pitchFamily="34" charset="0"/>
              </a:rPr>
              <a:t>付属資料２　　市税の減免措置の見直し</a:t>
            </a:r>
          </a:p>
          <a:p>
            <a:endParaRPr lang="en-US" altLang="ja-JP" dirty="0">
              <a:solidFill>
                <a:srgbClr val="000000"/>
              </a:solidFill>
              <a:latin typeface="Calibri" pitchFamily="34" charset="0"/>
            </a:endParaRPr>
          </a:p>
          <a:p>
            <a:r>
              <a:rPr lang="ja-JP" altLang="en-US" dirty="0">
                <a:solidFill>
                  <a:srgbClr val="000000"/>
                </a:solidFill>
                <a:latin typeface="Calibri" pitchFamily="34" charset="0"/>
              </a:rPr>
              <a:t>付属資料３　　使用料の減免措置の見直し</a:t>
            </a:r>
          </a:p>
          <a:p>
            <a:r>
              <a:rPr lang="ja-JP" altLang="en-US" dirty="0">
                <a:solidFill>
                  <a:srgbClr val="000000"/>
                </a:solidFill>
                <a:latin typeface="Calibri" pitchFamily="34" charset="0"/>
              </a:rPr>
              <a:t>　</a:t>
            </a:r>
            <a:endParaRPr lang="en-US" altLang="ja-JP" dirty="0">
              <a:solidFill>
                <a:srgbClr val="000000"/>
              </a:solidFill>
              <a:latin typeface="Calibri" pitchFamily="34" charset="0"/>
            </a:endParaRPr>
          </a:p>
          <a:p>
            <a:r>
              <a:rPr lang="ja-JP" altLang="en-US" dirty="0">
                <a:solidFill>
                  <a:srgbClr val="000000"/>
                </a:solidFill>
                <a:latin typeface="Calibri" pitchFamily="34" charset="0"/>
              </a:rPr>
              <a:t>付属資料４　　外郭団体との競争性のない随意契約の見直し</a:t>
            </a:r>
          </a:p>
        </p:txBody>
      </p:sp>
      <p:sp>
        <p:nvSpPr>
          <p:cNvPr id="4" name="スライド番号プレースホルダ 3"/>
          <p:cNvSpPr>
            <a:spLocks noGrp="1"/>
          </p:cNvSpPr>
          <p:nvPr>
            <p:ph type="sldNum" sz="quarter" idx="12"/>
          </p:nvPr>
        </p:nvSpPr>
        <p:spPr/>
        <p:txBody>
          <a:bodyPr/>
          <a:lstStyle/>
          <a:p>
            <a:fld id="{CCEC3038-1CF1-4B63-9920-55248DCFBA97}" type="slidenum">
              <a:rPr kumimoji="1" lang="ja-JP" altLang="en-US" smtClean="0"/>
              <a:pPr/>
              <a:t>225</a:t>
            </a:fld>
            <a:endParaRPr kumimoji="1" lang="ja-JP" altLang="en-US"/>
          </a:p>
        </p:txBody>
      </p:sp>
    </p:spTree>
    <p:extLst>
      <p:ext uri="{BB962C8B-B14F-4D97-AF65-F5344CB8AC3E}">
        <p14:creationId xmlns:p14="http://schemas.microsoft.com/office/powerpoint/2010/main" val="683114297"/>
      </p:ext>
    </p:extLst>
  </p:cSld>
  <p:clrMapOvr>
    <a:masterClrMapping/>
  </p:clrMapOvr>
</p:sld>
</file>

<file path=ppt/slides/slide2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正方形/長方形 5"/>
          <p:cNvSpPr/>
          <p:nvPr/>
        </p:nvSpPr>
        <p:spPr>
          <a:xfrm>
            <a:off x="481042" y="1628800"/>
            <a:ext cx="1928733" cy="338554"/>
          </a:xfrm>
          <a:prstGeom prst="rect">
            <a:avLst/>
          </a:prstGeom>
        </p:spPr>
        <p:txBody>
          <a:bodyPr wrap="none">
            <a:spAutoFit/>
          </a:bodyPr>
          <a:lstStyle/>
          <a:p>
            <a:r>
              <a:rPr lang="ja-JP" altLang="en-US" sz="1600" dirty="0"/>
              <a:t>○点検・精査の視点</a:t>
            </a:r>
          </a:p>
        </p:txBody>
      </p:sp>
      <p:sp>
        <p:nvSpPr>
          <p:cNvPr id="7" name="正方形/長方形 6"/>
          <p:cNvSpPr/>
          <p:nvPr/>
        </p:nvSpPr>
        <p:spPr>
          <a:xfrm>
            <a:off x="827584" y="2033330"/>
            <a:ext cx="7704856" cy="2848537"/>
          </a:xfrm>
          <a:prstGeom prst="rect">
            <a:avLst/>
          </a:prstGeom>
          <a:ln>
            <a:solidFill>
              <a:schemeClr val="tx1"/>
            </a:solidFill>
            <a:prstDash val="dash"/>
          </a:ln>
        </p:spPr>
        <p:txBody>
          <a:bodyPr wrap="square">
            <a:spAutoFit/>
          </a:bodyPr>
          <a:lstStyle/>
          <a:p>
            <a:pPr>
              <a:lnSpc>
                <a:spcPts val="1800"/>
              </a:lnSpc>
            </a:pPr>
            <a:r>
              <a:rPr lang="ja-JP" altLang="en-US" sz="1400" dirty="0"/>
              <a:t>① 施策･事業自体の必要性 </a:t>
            </a:r>
          </a:p>
          <a:p>
            <a:pPr>
              <a:lnSpc>
                <a:spcPts val="1800"/>
              </a:lnSpc>
            </a:pPr>
            <a:r>
              <a:rPr lang="ja-JP" altLang="en-US" sz="1400" dirty="0"/>
              <a:t>　　㋐ 現役世代への重点的な投資 </a:t>
            </a:r>
          </a:p>
          <a:p>
            <a:pPr>
              <a:lnSpc>
                <a:spcPts val="1800"/>
              </a:lnSpc>
            </a:pPr>
            <a:r>
              <a:rPr lang="ja-JP" altLang="en-US" sz="1400" dirty="0"/>
              <a:t>　　㋑ 行政が関与する領域か民間に任せる領域か </a:t>
            </a:r>
          </a:p>
          <a:p>
            <a:pPr>
              <a:lnSpc>
                <a:spcPts val="1800"/>
              </a:lnSpc>
            </a:pPr>
            <a:r>
              <a:rPr lang="ja-JP" altLang="en-US" sz="1400" dirty="0"/>
              <a:t>　　㋒ 施策目的の社会経済環境への適合性 </a:t>
            </a:r>
          </a:p>
          <a:p>
            <a:pPr>
              <a:lnSpc>
                <a:spcPts val="1800"/>
              </a:lnSpc>
            </a:pPr>
            <a:r>
              <a:rPr lang="ja-JP" altLang="en-US" sz="1400" dirty="0"/>
              <a:t>　　㋓ 全市一律に実施すべきか、区の特性等に応じて実施すべきか </a:t>
            </a:r>
            <a:endParaRPr lang="en-US" altLang="ja-JP" sz="1400" dirty="0"/>
          </a:p>
          <a:p>
            <a:pPr>
              <a:lnSpc>
                <a:spcPts val="1800"/>
              </a:lnSpc>
            </a:pPr>
            <a:r>
              <a:rPr lang="ja-JP" altLang="en-US" sz="1400" dirty="0"/>
              <a:t>② 事業の内容の有効性と実施方法の最適性 </a:t>
            </a:r>
          </a:p>
          <a:p>
            <a:pPr>
              <a:lnSpc>
                <a:spcPts val="1800"/>
              </a:lnSpc>
            </a:pPr>
            <a:r>
              <a:rPr lang="ja-JP" altLang="en-US" sz="1400" dirty="0"/>
              <a:t>　　㋐ 事業内容の施策目的に対する整合性･有効性 </a:t>
            </a:r>
          </a:p>
          <a:p>
            <a:pPr>
              <a:lnSpc>
                <a:spcPts val="1800"/>
              </a:lnSpc>
            </a:pPr>
            <a:r>
              <a:rPr lang="ja-JP" altLang="en-US" sz="1400" dirty="0"/>
              <a:t>　　㋑ 行政サービスの内容を住民の選択にさらす ～サービスの受け手が選択できる環境を整備～ </a:t>
            </a:r>
            <a:endParaRPr lang="en-US" altLang="ja-JP" sz="1400" dirty="0"/>
          </a:p>
          <a:p>
            <a:pPr>
              <a:lnSpc>
                <a:spcPts val="1800"/>
              </a:lnSpc>
            </a:pPr>
            <a:r>
              <a:rPr lang="ja-JP" altLang="en-US" sz="1400" dirty="0"/>
              <a:t>　　㋒ 民間活用の拡大 </a:t>
            </a:r>
          </a:p>
          <a:p>
            <a:pPr>
              <a:lnSpc>
                <a:spcPts val="1800"/>
              </a:lnSpc>
            </a:pPr>
            <a:r>
              <a:rPr lang="ja-JP" altLang="en-US" sz="1400" dirty="0"/>
              <a:t>　　㋓ 民間活用における競争性の追求 </a:t>
            </a:r>
          </a:p>
          <a:p>
            <a:pPr>
              <a:lnSpc>
                <a:spcPts val="1800"/>
              </a:lnSpc>
            </a:pPr>
            <a:r>
              <a:rPr lang="ja-JP" altLang="en-US" sz="1400" dirty="0"/>
              <a:t>　　㋔ 活動支援を行っている場合の支援と効果の関係の明確化 </a:t>
            </a:r>
            <a:endParaRPr lang="en-US" altLang="ja-JP" sz="1400" dirty="0"/>
          </a:p>
          <a:p>
            <a:pPr>
              <a:lnSpc>
                <a:spcPts val="1800"/>
              </a:lnSpc>
            </a:pPr>
            <a:r>
              <a:rPr lang="ja-JP" altLang="en-US" sz="1400" dirty="0"/>
              <a:t>③ 応分の負担</a:t>
            </a:r>
            <a:r>
              <a:rPr lang="en-US" altLang="ja-JP" sz="1400" dirty="0"/>
              <a:t>(</a:t>
            </a:r>
            <a:r>
              <a:rPr lang="ja-JP" altLang="en-US" sz="1400" dirty="0"/>
              <a:t>受益と負担の再検討</a:t>
            </a:r>
            <a:r>
              <a:rPr lang="en-US" altLang="ja-JP" sz="1400" dirty="0"/>
              <a:t>) </a:t>
            </a:r>
            <a:endParaRPr lang="ja-JP" altLang="en-US" sz="1400" dirty="0"/>
          </a:p>
        </p:txBody>
      </p:sp>
      <p:sp>
        <p:nvSpPr>
          <p:cNvPr id="8" name="正方形/長方形 7"/>
          <p:cNvSpPr/>
          <p:nvPr/>
        </p:nvSpPr>
        <p:spPr>
          <a:xfrm>
            <a:off x="467544" y="5250686"/>
            <a:ext cx="5328592" cy="338554"/>
          </a:xfrm>
          <a:prstGeom prst="rect">
            <a:avLst/>
          </a:prstGeom>
        </p:spPr>
        <p:txBody>
          <a:bodyPr wrap="square">
            <a:spAutoFit/>
          </a:bodyPr>
          <a:lstStyle/>
          <a:p>
            <a:r>
              <a:rPr lang="ja-JP" altLang="en-US" sz="1600" dirty="0"/>
              <a:t>○施策・事業の水準等についての基本的な考え方</a:t>
            </a:r>
          </a:p>
        </p:txBody>
      </p:sp>
      <p:sp>
        <p:nvSpPr>
          <p:cNvPr id="9" name="正方形/長方形 8"/>
          <p:cNvSpPr/>
          <p:nvPr/>
        </p:nvSpPr>
        <p:spPr>
          <a:xfrm>
            <a:off x="827584" y="5589240"/>
            <a:ext cx="7704856" cy="1015663"/>
          </a:xfrm>
          <a:prstGeom prst="rect">
            <a:avLst/>
          </a:prstGeom>
          <a:ln>
            <a:solidFill>
              <a:schemeClr val="tx1"/>
            </a:solidFill>
            <a:prstDash val="dash"/>
          </a:ln>
        </p:spPr>
        <p:txBody>
          <a:bodyPr wrap="square">
            <a:spAutoFit/>
          </a:bodyPr>
          <a:lstStyle/>
          <a:p>
            <a:pPr>
              <a:lnSpc>
                <a:spcPts val="1800"/>
              </a:lnSpc>
            </a:pPr>
            <a:r>
              <a:rPr lang="ja-JP" altLang="en-US" sz="1400" dirty="0"/>
              <a:t>■基本原則</a:t>
            </a:r>
          </a:p>
          <a:p>
            <a:pPr>
              <a:lnSpc>
                <a:spcPts val="1800"/>
              </a:lnSpc>
            </a:pPr>
            <a:r>
              <a:rPr lang="ja-JP" altLang="en-US" sz="1400" dirty="0"/>
              <a:t>① 大阪府内で統一的に実施されている施策・事業については、その水準に合わせる。</a:t>
            </a:r>
          </a:p>
          <a:p>
            <a:pPr>
              <a:lnSpc>
                <a:spcPts val="1800"/>
              </a:lnSpc>
            </a:pPr>
            <a:r>
              <a:rPr lang="ja-JP" altLang="en-US" sz="1400" dirty="0"/>
              <a:t>② その他の施策・事業については、４指定都市（横浜市・名古屋市・京都市</a:t>
            </a:r>
            <a:r>
              <a:rPr lang="ja-JP" altLang="en-US" sz="1400"/>
              <a:t>・神戸市）の</a:t>
            </a:r>
            <a:r>
              <a:rPr lang="ja-JP" altLang="en-US" sz="1400" dirty="0"/>
              <a:t>標準的な水準に合わせる。</a:t>
            </a:r>
          </a:p>
        </p:txBody>
      </p:sp>
      <p:sp>
        <p:nvSpPr>
          <p:cNvPr id="13" name="正方形/長方形 12"/>
          <p:cNvSpPr/>
          <p:nvPr/>
        </p:nvSpPr>
        <p:spPr>
          <a:xfrm>
            <a:off x="35496" y="323364"/>
            <a:ext cx="7128792" cy="369332"/>
          </a:xfrm>
          <a:prstGeom prst="rect">
            <a:avLst/>
          </a:prstGeom>
        </p:spPr>
        <p:txBody>
          <a:bodyPr wrap="square">
            <a:spAutoFit/>
          </a:bodyPr>
          <a:lstStyle/>
          <a:p>
            <a:r>
              <a:rPr lang="ja-JP" altLang="en-US" b="1" dirty="0">
                <a:solidFill>
                  <a:srgbClr val="000000"/>
                </a:solidFill>
                <a:latin typeface="Calibri" pitchFamily="34" charset="0"/>
              </a:rPr>
              <a:t>　施策・事業のゼロベースの見直し</a:t>
            </a:r>
          </a:p>
        </p:txBody>
      </p:sp>
      <p:cxnSp>
        <p:nvCxnSpPr>
          <p:cNvPr id="14" name="直線コネクタ 13"/>
          <p:cNvCxnSpPr/>
          <p:nvPr/>
        </p:nvCxnSpPr>
        <p:spPr>
          <a:xfrm>
            <a:off x="179512" y="692696"/>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5" name="テキスト ボックス 36"/>
          <p:cNvSpPr txBox="1"/>
          <p:nvPr/>
        </p:nvSpPr>
        <p:spPr>
          <a:xfrm>
            <a:off x="0" y="0"/>
            <a:ext cx="1619672" cy="260648"/>
          </a:xfrm>
          <a:prstGeom prst="rect">
            <a:avLst/>
          </a:prstGeom>
          <a:noFill/>
        </p:spPr>
        <p:txBody>
          <a:bodyPr wrap="square" rtlCol="0">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r>
              <a:rPr lang="ja-JP" altLang="en-US" sz="1100" dirty="0"/>
              <a:t>（付属資料１）</a:t>
            </a:r>
            <a:endParaRPr lang="en-US" altLang="ja-JP" sz="1100" dirty="0"/>
          </a:p>
        </p:txBody>
      </p:sp>
      <p:sp>
        <p:nvSpPr>
          <p:cNvPr id="12" name="テキスト ボックス 11"/>
          <p:cNvSpPr txBox="1"/>
          <p:nvPr/>
        </p:nvSpPr>
        <p:spPr>
          <a:xfrm>
            <a:off x="395536" y="828001"/>
            <a:ext cx="8424936" cy="584775"/>
          </a:xfrm>
          <a:prstGeom prst="rect">
            <a:avLst/>
          </a:prstGeom>
          <a:noFill/>
        </p:spPr>
        <p:txBody>
          <a:bodyPr wrap="square" rtlCol="0">
            <a:spAutoFit/>
          </a:bodyPr>
          <a:lstStyle/>
          <a:p>
            <a:r>
              <a:rPr lang="ja-JP" altLang="en-US" sz="1600" dirty="0">
                <a:latin typeface="+mn-ea"/>
              </a:rPr>
              <a:t>　市政改革プラン（</a:t>
            </a:r>
            <a:r>
              <a:rPr lang="en-US" altLang="ja-JP" sz="1600" dirty="0">
                <a:latin typeface="+mn-ea"/>
              </a:rPr>
              <a:t>2012</a:t>
            </a:r>
            <a:r>
              <a:rPr lang="ja-JP" altLang="en-US" sz="1600" dirty="0">
                <a:latin typeface="+mn-ea"/>
              </a:rPr>
              <a:t>年</a:t>
            </a:r>
            <a:r>
              <a:rPr lang="en-US" altLang="ja-JP" sz="1600" dirty="0">
                <a:latin typeface="+mn-ea"/>
              </a:rPr>
              <a:t>7</a:t>
            </a:r>
            <a:r>
              <a:rPr lang="ja-JP" altLang="en-US" sz="1600" dirty="0">
                <a:latin typeface="+mn-ea"/>
              </a:rPr>
              <a:t>月策定）に基づき、所要一般財源１億円以上の施策・事業（１０９項目）</a:t>
            </a:r>
            <a:endParaRPr lang="en-US" altLang="ja-JP" sz="1600" dirty="0">
              <a:latin typeface="+mn-ea"/>
            </a:endParaRPr>
          </a:p>
          <a:p>
            <a:r>
              <a:rPr lang="ja-JP" altLang="en-US" sz="1600" dirty="0">
                <a:latin typeface="+mn-ea"/>
              </a:rPr>
              <a:t>について見直しを実施。</a:t>
            </a:r>
            <a:endParaRPr kumimoji="1" lang="ja-JP" altLang="en-US" sz="1700" dirty="0"/>
          </a:p>
        </p:txBody>
      </p:sp>
      <p:sp>
        <p:nvSpPr>
          <p:cNvPr id="10" name="スライド番号プレースホルダ 9"/>
          <p:cNvSpPr>
            <a:spLocks noGrp="1"/>
          </p:cNvSpPr>
          <p:nvPr>
            <p:ph type="sldNum" sz="quarter" idx="12"/>
          </p:nvPr>
        </p:nvSpPr>
        <p:spPr/>
        <p:txBody>
          <a:bodyPr/>
          <a:lstStyle/>
          <a:p>
            <a:fld id="{CCEC3038-1CF1-4B63-9920-55248DCFBA97}" type="slidenum">
              <a:rPr kumimoji="1" lang="ja-JP" altLang="en-US" smtClean="0"/>
              <a:pPr/>
              <a:t>226</a:t>
            </a:fld>
            <a:endParaRPr kumimoji="1" lang="ja-JP" altLang="en-US"/>
          </a:p>
        </p:txBody>
      </p:sp>
    </p:spTree>
    <p:extLst>
      <p:ext uri="{BB962C8B-B14F-4D97-AF65-F5344CB8AC3E}">
        <p14:creationId xmlns:p14="http://schemas.microsoft.com/office/powerpoint/2010/main" val="1509423002"/>
      </p:ext>
    </p:extLst>
  </p:cSld>
  <p:clrMapOvr>
    <a:masterClrMapping/>
  </p:clrMapOvr>
</p:sld>
</file>

<file path=ppt/slides/slide2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角丸四角形 36">
            <a:extLst>
              <a:ext uri="{FF2B5EF4-FFF2-40B4-BE49-F238E27FC236}">
                <a16:creationId xmlns:a16="http://schemas.microsoft.com/office/drawing/2014/main" xmlns="" id="{6256FD0D-4E29-4297-8E20-AD00908C2AF2}"/>
              </a:ext>
            </a:extLst>
          </p:cNvPr>
          <p:cNvSpPr/>
          <p:nvPr/>
        </p:nvSpPr>
        <p:spPr>
          <a:xfrm>
            <a:off x="7812360" y="769805"/>
            <a:ext cx="1077409" cy="5821373"/>
          </a:xfrm>
          <a:prstGeom prst="roundRect">
            <a:avLst>
              <a:gd name="adj" fmla="val 21165"/>
            </a:avLst>
          </a:prstGeom>
          <a:solidFill>
            <a:schemeClr val="accent6">
              <a:lumMod val="60000"/>
              <a:lumOff val="40000"/>
              <a:alpha val="5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 name="正方形/長方形 5"/>
          <p:cNvSpPr/>
          <p:nvPr/>
        </p:nvSpPr>
        <p:spPr>
          <a:xfrm>
            <a:off x="251520" y="332656"/>
            <a:ext cx="5976664" cy="338554"/>
          </a:xfrm>
          <a:prstGeom prst="rect">
            <a:avLst/>
          </a:prstGeom>
        </p:spPr>
        <p:txBody>
          <a:bodyPr wrap="square">
            <a:spAutoFit/>
          </a:bodyPr>
          <a:lstStyle/>
          <a:p>
            <a:r>
              <a:rPr lang="ja-JP" altLang="en-US" sz="1600" dirty="0">
                <a:latin typeface="+mn-ea"/>
              </a:rPr>
              <a:t>○見直しの対象とした施策・事業（</a:t>
            </a:r>
            <a:r>
              <a:rPr lang="en-US" altLang="ja-JP" sz="1600" dirty="0">
                <a:latin typeface="+mn-ea"/>
              </a:rPr>
              <a:t>109</a:t>
            </a:r>
            <a:r>
              <a:rPr lang="ja-JP" altLang="en-US" sz="1600" dirty="0">
                <a:latin typeface="+mn-ea"/>
              </a:rPr>
              <a:t>項目）　（１／３）</a:t>
            </a:r>
          </a:p>
        </p:txBody>
      </p:sp>
      <p:graphicFrame>
        <p:nvGraphicFramePr>
          <p:cNvPr id="7" name="表 6"/>
          <p:cNvGraphicFramePr>
            <a:graphicFrameLocks noGrp="1"/>
          </p:cNvGraphicFramePr>
          <p:nvPr>
            <p:extLst/>
          </p:nvPr>
        </p:nvGraphicFramePr>
        <p:xfrm>
          <a:off x="395536" y="841923"/>
          <a:ext cx="8352928" cy="5755320"/>
        </p:xfrm>
        <a:graphic>
          <a:graphicData uri="http://schemas.openxmlformats.org/drawingml/2006/table">
            <a:tbl>
              <a:tblPr/>
              <a:tblGrid>
                <a:gridCol w="630410">
                  <a:extLst>
                    <a:ext uri="{9D8B030D-6E8A-4147-A177-3AD203B41FA5}">
                      <a16:colId xmlns:a16="http://schemas.microsoft.com/office/drawing/2014/main" xmlns="" val="20000"/>
                    </a:ext>
                  </a:extLst>
                </a:gridCol>
                <a:gridCol w="5850310">
                  <a:extLst>
                    <a:ext uri="{9D8B030D-6E8A-4147-A177-3AD203B41FA5}">
                      <a16:colId xmlns:a16="http://schemas.microsoft.com/office/drawing/2014/main" xmlns="" val="20001"/>
                    </a:ext>
                  </a:extLst>
                </a:gridCol>
                <a:gridCol w="936104">
                  <a:extLst>
                    <a:ext uri="{9D8B030D-6E8A-4147-A177-3AD203B41FA5}">
                      <a16:colId xmlns:a16="http://schemas.microsoft.com/office/drawing/2014/main" xmlns="" val="20002"/>
                    </a:ext>
                  </a:extLst>
                </a:gridCol>
                <a:gridCol w="936104">
                  <a:extLst>
                    <a:ext uri="{9D8B030D-6E8A-4147-A177-3AD203B41FA5}">
                      <a16:colId xmlns:a16="http://schemas.microsoft.com/office/drawing/2014/main" xmlns="" val="20003"/>
                    </a:ext>
                  </a:extLst>
                </a:gridCol>
              </a:tblGrid>
              <a:tr h="426837">
                <a:tc>
                  <a:txBody>
                    <a:bodyPr/>
                    <a:lstStyle/>
                    <a:p>
                      <a:pPr algn="ctr" fontAlgn="ctr"/>
                      <a:endParaRPr lang="ja-JP" altLang="en-US" sz="1100" b="0" i="0" u="none" strike="noStrike" dirty="0">
                        <a:solidFill>
                          <a:srgbClr val="000000"/>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ap="flat" cmpd="sng" algn="ctr">
                      <a:solidFill>
                        <a:schemeClr val="tx1"/>
                      </a:solidFill>
                      <a:prstDash val="solid"/>
                      <a:round/>
                      <a:headEnd type="none" w="med" len="med"/>
                      <a:tailEnd type="none" w="med" len="med"/>
                    </a:lnTlToBr>
                    <a:solidFill>
                      <a:schemeClr val="accent5">
                        <a:lumMod val="20000"/>
                        <a:lumOff val="80000"/>
                      </a:schemeClr>
                    </a:solidFill>
                  </a:tcPr>
                </a:tc>
                <a:tc>
                  <a:txBody>
                    <a:bodyPr/>
                    <a:lstStyle/>
                    <a:p>
                      <a:pPr algn="ctr" fontAlgn="ctr"/>
                      <a:r>
                        <a:rPr lang="ja-JP" altLang="en-US" sz="1100" b="0" i="0" u="none" strike="noStrike" dirty="0">
                          <a:solidFill>
                            <a:srgbClr val="000000"/>
                          </a:solidFill>
                          <a:latin typeface="ＭＳ Ｐゴシック"/>
                        </a:rPr>
                        <a:t>事務事業名</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tc>
                  <a:txBody>
                    <a:bodyPr/>
                    <a:lstStyle/>
                    <a:p>
                      <a:pPr algn="l" fontAlgn="ctr"/>
                      <a:r>
                        <a:rPr lang="en-US" altLang="ja-JP" sz="1100" b="0" i="0" u="none" strike="noStrike" dirty="0">
                          <a:solidFill>
                            <a:srgbClr val="000000"/>
                          </a:solidFill>
                          <a:latin typeface="ＭＳ ゴシック"/>
                        </a:rPr>
                        <a:t>2012</a:t>
                      </a:r>
                      <a:r>
                        <a:rPr lang="ja-JP" altLang="en-US" sz="1100" b="0" i="0" u="none" strike="noStrike" dirty="0">
                          <a:solidFill>
                            <a:srgbClr val="000000"/>
                          </a:solidFill>
                          <a:latin typeface="ＭＳ ゴシック"/>
                        </a:rPr>
                        <a:t>～</a:t>
                      </a:r>
                      <a:endParaRPr lang="en-US" altLang="ja-JP" sz="1100" b="0" i="0" u="none" strike="noStrike" dirty="0">
                        <a:solidFill>
                          <a:srgbClr val="000000"/>
                        </a:solidFill>
                        <a:latin typeface="ＭＳ ゴシック"/>
                      </a:endParaRPr>
                    </a:p>
                    <a:p>
                      <a:pPr algn="r" fontAlgn="ctr"/>
                      <a:r>
                        <a:rPr lang="en-US" altLang="ja-JP" sz="1100" b="0" i="0" u="none" strike="noStrike" dirty="0">
                          <a:solidFill>
                            <a:srgbClr val="000000"/>
                          </a:solidFill>
                          <a:latin typeface="ＭＳ ゴシック"/>
                        </a:rPr>
                        <a:t>2014</a:t>
                      </a:r>
                      <a:r>
                        <a:rPr lang="ja-JP" altLang="en-US" sz="1100" b="0" i="0" u="none" strike="noStrike" dirty="0">
                          <a:solidFill>
                            <a:srgbClr val="000000"/>
                          </a:solidFill>
                          <a:latin typeface="ＭＳ ゴシック"/>
                        </a:rPr>
                        <a:t>年度</a:t>
                      </a:r>
                      <a:endParaRPr lang="en-US" altLang="ja-JP" sz="1100" b="0" i="0" u="none" strike="noStrike" dirty="0">
                        <a:solidFill>
                          <a:srgbClr val="000000"/>
                        </a:solidFill>
                        <a:latin typeface="ＭＳ ゴシック"/>
                      </a:endParaRPr>
                    </a:p>
                    <a:p>
                      <a:pPr algn="ctr" fontAlgn="ctr"/>
                      <a:r>
                        <a:rPr lang="ja-JP" altLang="en-US" sz="1100" b="0" i="0" u="none" strike="noStrike" dirty="0">
                          <a:solidFill>
                            <a:srgbClr val="000000"/>
                          </a:solidFill>
                          <a:latin typeface="ＭＳ ゴシック"/>
                        </a:rPr>
                        <a:t>削減効果額</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tc>
                  <a:txBody>
                    <a:bodyPr/>
                    <a:lstStyle/>
                    <a:p>
                      <a:pPr algn="l" fontAlgn="ctr"/>
                      <a:r>
                        <a:rPr lang="en-US" altLang="ja-JP" sz="1100" b="0" i="0" u="none" strike="noStrike" dirty="0">
                          <a:solidFill>
                            <a:schemeClr val="tx1"/>
                          </a:solidFill>
                          <a:latin typeface="ＭＳ ゴシック"/>
                        </a:rPr>
                        <a:t>2012</a:t>
                      </a:r>
                      <a:r>
                        <a:rPr lang="ja-JP" altLang="en-US" sz="1100" b="0" i="0" u="none" strike="noStrike" dirty="0">
                          <a:solidFill>
                            <a:schemeClr val="tx1"/>
                          </a:solidFill>
                          <a:latin typeface="ＭＳ ゴシック"/>
                        </a:rPr>
                        <a:t>～</a:t>
                      </a:r>
                      <a:endParaRPr lang="en-US" altLang="ja-JP" sz="1100" b="0" i="0" u="none" strike="noStrike" dirty="0">
                        <a:solidFill>
                          <a:schemeClr val="tx1"/>
                        </a:solidFill>
                        <a:latin typeface="ＭＳ ゴシック"/>
                      </a:endParaRPr>
                    </a:p>
                    <a:p>
                      <a:pPr algn="r" fontAlgn="ctr"/>
                      <a:r>
                        <a:rPr lang="en-US" altLang="ja-JP" sz="1100" b="0" i="0" u="none" strike="noStrike" dirty="0">
                          <a:solidFill>
                            <a:schemeClr val="tx1"/>
                          </a:solidFill>
                          <a:latin typeface="ＭＳ ゴシック"/>
                        </a:rPr>
                        <a:t>2015</a:t>
                      </a:r>
                      <a:r>
                        <a:rPr lang="ja-JP" altLang="en-US" sz="1100" b="0" i="0" u="none" strike="noStrike" dirty="0">
                          <a:solidFill>
                            <a:schemeClr val="tx1"/>
                          </a:solidFill>
                          <a:latin typeface="ＭＳ ゴシック"/>
                        </a:rPr>
                        <a:t>年度</a:t>
                      </a:r>
                      <a:endParaRPr lang="en-US" altLang="ja-JP" sz="1100" b="0" i="0" u="none" strike="noStrike" dirty="0">
                        <a:solidFill>
                          <a:schemeClr val="tx1"/>
                        </a:solidFill>
                        <a:latin typeface="ＭＳ ゴシック"/>
                      </a:endParaRPr>
                    </a:p>
                    <a:p>
                      <a:pPr algn="ctr" fontAlgn="ctr"/>
                      <a:r>
                        <a:rPr lang="ja-JP" altLang="en-US" sz="1100" b="0" i="0" u="none" strike="noStrike" dirty="0">
                          <a:solidFill>
                            <a:schemeClr val="tx1"/>
                          </a:solidFill>
                          <a:latin typeface="ＭＳ ゴシック"/>
                        </a:rPr>
                        <a:t>削減効果額</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extLst>
                  <a:ext uri="{0D108BD9-81ED-4DB2-BD59-A6C34878D82A}">
                    <a16:rowId xmlns:a16="http://schemas.microsoft.com/office/drawing/2014/main" xmlns="" val="10000"/>
                  </a:ext>
                </a:extLst>
              </a:tr>
              <a:tr h="0">
                <a:tc>
                  <a:txBody>
                    <a:bodyPr/>
                    <a:lstStyle/>
                    <a:p>
                      <a:pPr algn="l" fontAlgn="ctr"/>
                      <a:r>
                        <a:rPr lang="en-US" altLang="zh-TW" sz="1100" b="0" i="0" u="none" strike="noStrike" dirty="0">
                          <a:solidFill>
                            <a:srgbClr val="000000"/>
                          </a:solidFill>
                          <a:latin typeface="ＭＳ Ｐゴシック" pitchFamily="50" charset="-128"/>
                          <a:ea typeface="ＭＳ Ｐゴシック" pitchFamily="50" charset="-128"/>
                        </a:rPr>
                        <a:t>1</a:t>
                      </a:r>
                      <a:endParaRPr lang="zh-TW" altLang="en-US" sz="1100" b="0" i="0" u="none" strike="noStrike" dirty="0">
                        <a:solidFill>
                          <a:srgbClr val="000000"/>
                        </a:solidFill>
                        <a:latin typeface="ＭＳ Ｐゴシック" pitchFamily="50" charset="-128"/>
                        <a:ea typeface="ＭＳ Ｐゴシック" pitchFamily="50" charset="-128"/>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r>
                        <a:rPr lang="zh-TW" altLang="en-US" sz="1100" b="0" i="0" u="none" strike="noStrike" dirty="0">
                          <a:solidFill>
                            <a:srgbClr val="000000"/>
                          </a:solidFill>
                          <a:latin typeface="ＭＳ Ｐゴシック" pitchFamily="50" charset="-128"/>
                          <a:ea typeface="ＭＳ Ｐゴシック" pitchFamily="50" charset="-128"/>
                        </a:rPr>
                        <a:t>海外事務所運営経費</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r" fontAlgn="ctr"/>
                      <a:r>
                        <a:rPr lang="en-US" altLang="ja-JP" sz="1100" b="0" i="0" u="none" strike="noStrike" dirty="0">
                          <a:solidFill>
                            <a:srgbClr val="000000"/>
                          </a:solidFill>
                          <a:latin typeface="ＭＳ Ｐゴシック"/>
                        </a:rPr>
                        <a:t>1.68 </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ja-JP" altLang="en-US" sz="1100" b="0" i="0" u="none" strike="noStrike" dirty="0">
                          <a:solidFill>
                            <a:schemeClr val="tx1"/>
                          </a:solidFill>
                          <a:latin typeface="ＭＳ Ｐゴシック"/>
                        </a:rPr>
                        <a:t>同左</a:t>
                      </a:r>
                      <a:endParaRPr lang="en-US" altLang="ja-JP" sz="1100" b="0" i="0" u="none" strike="noStrike" dirty="0">
                        <a:solidFill>
                          <a:schemeClr val="tx1"/>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xmlns="" val="10001"/>
                  </a:ext>
                </a:extLst>
              </a:tr>
              <a:tr h="0">
                <a:tc>
                  <a:txBody>
                    <a:bodyPr/>
                    <a:lstStyle/>
                    <a:p>
                      <a:pPr algn="l" fontAlgn="ctr"/>
                      <a:r>
                        <a:rPr lang="en-US" altLang="ja-JP" sz="1100" b="0" i="0" u="none" strike="noStrike" dirty="0">
                          <a:solidFill>
                            <a:srgbClr val="000000"/>
                          </a:solidFill>
                          <a:latin typeface="ＭＳ Ｐゴシック"/>
                        </a:rPr>
                        <a:t>2</a:t>
                      </a:r>
                      <a:endParaRPr lang="ja-JP" altLang="en-US" sz="1100" b="0" i="0" u="none" strike="noStrike" dirty="0">
                        <a:solidFill>
                          <a:srgbClr val="000000"/>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r>
                        <a:rPr lang="ja-JP" altLang="en-US" sz="1100" b="0" i="0" u="none" strike="noStrike" dirty="0">
                          <a:solidFill>
                            <a:srgbClr val="000000"/>
                          </a:solidFill>
                          <a:latin typeface="ＭＳ Ｐゴシック"/>
                        </a:rPr>
                        <a:t>ＩＢＰＣ大阪ネットワークセンター運営</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r" fontAlgn="ctr"/>
                      <a:r>
                        <a:rPr lang="en-US" altLang="ja-JP" sz="1100" b="0" i="0" u="none" strike="noStrike" dirty="0">
                          <a:solidFill>
                            <a:srgbClr val="000000"/>
                          </a:solidFill>
                          <a:latin typeface="ＭＳ Ｐゴシック"/>
                        </a:rPr>
                        <a:t>0.90 </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latin typeface="ＭＳ Ｐゴシック"/>
                        </a:rPr>
                        <a:t>同左</a:t>
                      </a:r>
                      <a:endParaRPr lang="en-US" altLang="ja-JP" sz="1100" b="0" i="0" u="none" strike="noStrike" dirty="0">
                        <a:solidFill>
                          <a:schemeClr val="tx1"/>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xmlns="" val="10002"/>
                  </a:ext>
                </a:extLst>
              </a:tr>
              <a:tr h="0">
                <a:tc>
                  <a:txBody>
                    <a:bodyPr/>
                    <a:lstStyle/>
                    <a:p>
                      <a:pPr algn="l" fontAlgn="ctr"/>
                      <a:r>
                        <a:rPr lang="en-US" altLang="ja-JP" sz="1100" b="0" i="0" u="none" strike="noStrike" dirty="0">
                          <a:solidFill>
                            <a:srgbClr val="000000"/>
                          </a:solidFill>
                          <a:latin typeface="ＭＳ Ｐゴシック"/>
                        </a:rPr>
                        <a:t>3</a:t>
                      </a:r>
                      <a:endParaRPr lang="ja-JP" altLang="en-US" sz="1100" b="0" i="0" u="none" strike="noStrike" dirty="0">
                        <a:solidFill>
                          <a:srgbClr val="000000"/>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r>
                        <a:rPr lang="ja-JP" altLang="en-US" sz="1100" b="0" i="0" u="none" strike="noStrike" dirty="0">
                          <a:solidFill>
                            <a:srgbClr val="000000"/>
                          </a:solidFill>
                          <a:latin typeface="ＭＳ Ｐゴシック"/>
                        </a:rPr>
                        <a:t>企業等誘致・集積推進事業</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r" fontAlgn="ctr"/>
                      <a:r>
                        <a:rPr lang="en-US" altLang="ja-JP" sz="1100" b="0" i="0" u="none" strike="noStrike" dirty="0">
                          <a:solidFill>
                            <a:srgbClr val="000000"/>
                          </a:solidFill>
                          <a:latin typeface="ＭＳ Ｐゴシック"/>
                        </a:rPr>
                        <a:t>0.95 </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ja-JP" altLang="en-US" sz="1100" b="0" i="0" u="none" strike="noStrike" dirty="0">
                          <a:solidFill>
                            <a:schemeClr val="tx1"/>
                          </a:solidFill>
                          <a:latin typeface="ＭＳ Ｐゴシック"/>
                        </a:rPr>
                        <a:t>同左</a:t>
                      </a:r>
                      <a:endParaRPr lang="en-US" altLang="ja-JP" sz="1100" b="0" i="0" u="none" strike="noStrike" dirty="0">
                        <a:solidFill>
                          <a:schemeClr val="tx1"/>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xmlns="" val="10003"/>
                  </a:ext>
                </a:extLst>
              </a:tr>
              <a:tr h="0">
                <a:tc>
                  <a:txBody>
                    <a:bodyPr/>
                    <a:lstStyle/>
                    <a:p>
                      <a:pPr algn="l" fontAlgn="ctr"/>
                      <a:r>
                        <a:rPr lang="en-US" altLang="zh-TW" sz="1100" b="0" i="0" u="none" strike="noStrike" dirty="0">
                          <a:solidFill>
                            <a:srgbClr val="000000"/>
                          </a:solidFill>
                          <a:latin typeface="ＭＳ Ｐゴシック" pitchFamily="50" charset="-128"/>
                          <a:ea typeface="ＭＳ Ｐゴシック" pitchFamily="50" charset="-128"/>
                        </a:rPr>
                        <a:t>4</a:t>
                      </a:r>
                      <a:endParaRPr lang="zh-TW" altLang="en-US" sz="1100" b="0" i="0" u="none" strike="noStrike" dirty="0">
                        <a:solidFill>
                          <a:srgbClr val="000000"/>
                        </a:solidFill>
                        <a:latin typeface="ＭＳ Ｐゴシック" pitchFamily="50" charset="-128"/>
                        <a:ea typeface="ＭＳ Ｐゴシック" pitchFamily="50" charset="-128"/>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r>
                        <a:rPr lang="zh-TW" altLang="en-US" sz="1100" b="0" i="0" u="none" strike="noStrike" dirty="0">
                          <a:solidFill>
                            <a:srgbClr val="000000"/>
                          </a:solidFill>
                          <a:latin typeface="ＭＳ Ｐゴシック" pitchFamily="50" charset="-128"/>
                          <a:ea typeface="ＭＳ Ｐゴシック" pitchFamily="50" charset="-128"/>
                        </a:rPr>
                        <a:t>職員疾病対策事業（旧裁量予算分）</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r" fontAlgn="ctr"/>
                      <a:r>
                        <a:rPr lang="en-US" altLang="ja-JP" sz="1100" b="0" i="0" u="none" strike="noStrike" dirty="0">
                          <a:solidFill>
                            <a:srgbClr val="000000"/>
                          </a:solidFill>
                          <a:latin typeface="ＭＳ Ｐゴシック"/>
                        </a:rPr>
                        <a:t>0.68 </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latin typeface="ＭＳ Ｐゴシック"/>
                        </a:rPr>
                        <a:t>同左</a:t>
                      </a:r>
                      <a:endParaRPr lang="en-US" altLang="ja-JP" sz="1100" b="0" i="0" u="none" strike="noStrike" dirty="0">
                        <a:solidFill>
                          <a:schemeClr val="tx1"/>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xmlns="" val="10004"/>
                  </a:ext>
                </a:extLst>
              </a:tr>
              <a:tr h="0">
                <a:tc>
                  <a:txBody>
                    <a:bodyPr/>
                    <a:lstStyle/>
                    <a:p>
                      <a:pPr algn="l" fontAlgn="ctr"/>
                      <a:r>
                        <a:rPr lang="en-US" altLang="zh-TW" sz="1100" b="0" i="0" u="none" strike="noStrike" dirty="0">
                          <a:solidFill>
                            <a:srgbClr val="000000"/>
                          </a:solidFill>
                          <a:latin typeface="ＭＳ Ｐゴシック" pitchFamily="50" charset="-128"/>
                          <a:ea typeface="ＭＳ Ｐゴシック" pitchFamily="50" charset="-128"/>
                        </a:rPr>
                        <a:t>5</a:t>
                      </a:r>
                      <a:endParaRPr lang="zh-TW" altLang="en-US" sz="1100" b="0" i="0" u="none" strike="noStrike" dirty="0">
                        <a:solidFill>
                          <a:srgbClr val="000000"/>
                        </a:solidFill>
                        <a:latin typeface="ＭＳ Ｐゴシック" pitchFamily="50" charset="-128"/>
                        <a:ea typeface="ＭＳ Ｐゴシック" pitchFamily="50" charset="-128"/>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r>
                        <a:rPr lang="zh-TW" altLang="en-US" sz="1100" b="0" i="0" u="none" strike="noStrike" dirty="0">
                          <a:solidFill>
                            <a:srgbClr val="000000"/>
                          </a:solidFill>
                          <a:latin typeface="ＭＳ Ｐゴシック" pitchFamily="50" charset="-128"/>
                          <a:ea typeface="ＭＳ Ｐゴシック" pitchFamily="50" charset="-128"/>
                        </a:rPr>
                        <a:t>職員被服貸与事業</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r" fontAlgn="ctr"/>
                      <a:r>
                        <a:rPr lang="en-US" altLang="ja-JP" sz="1100" b="0" i="0" u="none" strike="noStrike" dirty="0">
                          <a:solidFill>
                            <a:srgbClr val="000000"/>
                          </a:solidFill>
                          <a:latin typeface="ＭＳ Ｐゴシック"/>
                        </a:rPr>
                        <a:t>0.50 </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r" fontAlgn="ctr"/>
                      <a:r>
                        <a:rPr lang="en-US" altLang="ja-JP" sz="1100" b="0" i="0" u="none" strike="noStrike" dirty="0">
                          <a:solidFill>
                            <a:schemeClr val="tx1"/>
                          </a:solidFill>
                          <a:latin typeface="ＭＳ Ｐゴシック"/>
                        </a:rPr>
                        <a:t>0.55</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xmlns="" val="10005"/>
                  </a:ext>
                </a:extLst>
              </a:tr>
              <a:tr h="0">
                <a:tc>
                  <a:txBody>
                    <a:bodyPr/>
                    <a:lstStyle/>
                    <a:p>
                      <a:pPr algn="l" fontAlgn="ctr"/>
                      <a:r>
                        <a:rPr lang="en-US" altLang="zh-CN" sz="1100" b="0" i="0" u="none" strike="noStrike" dirty="0">
                          <a:solidFill>
                            <a:srgbClr val="000000"/>
                          </a:solidFill>
                          <a:latin typeface="ＭＳ Ｐゴシック" pitchFamily="50" charset="-128"/>
                          <a:ea typeface="ＭＳ Ｐゴシック" pitchFamily="50" charset="-128"/>
                        </a:rPr>
                        <a:t>6</a:t>
                      </a:r>
                      <a:endParaRPr lang="zh-CN" altLang="en-US" sz="1100" b="0" i="0" u="none" strike="noStrike" dirty="0">
                        <a:solidFill>
                          <a:srgbClr val="000000"/>
                        </a:solidFill>
                        <a:latin typeface="ＭＳ Ｐゴシック" pitchFamily="50" charset="-128"/>
                        <a:ea typeface="ＭＳ Ｐゴシック" pitchFamily="50" charset="-128"/>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r>
                        <a:rPr lang="zh-CN" altLang="en-US" sz="1100" b="0" i="0" u="none" strike="noStrike" dirty="0">
                          <a:solidFill>
                            <a:srgbClr val="000000"/>
                          </a:solidFill>
                          <a:latin typeface="ＭＳ Ｐゴシック" pitchFamily="50" charset="-128"/>
                          <a:ea typeface="ＭＳ Ｐゴシック" pitchFamily="50" charset="-128"/>
                        </a:rPr>
                        <a:t>公立大学法人大阪市立大学運営費交付金（大学）</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r" fontAlgn="ctr"/>
                      <a:r>
                        <a:rPr lang="en-US" altLang="ja-JP" sz="1100" b="0" i="0" u="none" strike="noStrike" dirty="0">
                          <a:solidFill>
                            <a:srgbClr val="000000"/>
                          </a:solidFill>
                          <a:latin typeface="ＭＳ Ｐゴシック"/>
                        </a:rPr>
                        <a:t>4.41 </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latin typeface="ＭＳ Ｐゴシック"/>
                        </a:rPr>
                        <a:t>同左</a:t>
                      </a:r>
                      <a:endParaRPr lang="en-US" altLang="ja-JP" sz="1100" b="0" i="0" u="none" strike="noStrike" dirty="0">
                        <a:solidFill>
                          <a:schemeClr val="tx1"/>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xmlns="" val="10006"/>
                  </a:ext>
                </a:extLst>
              </a:tr>
              <a:tr h="0">
                <a:tc>
                  <a:txBody>
                    <a:bodyPr/>
                    <a:lstStyle/>
                    <a:p>
                      <a:pPr algn="l" fontAlgn="ctr"/>
                      <a:r>
                        <a:rPr lang="en-US" altLang="ja-JP" sz="1100" b="0" i="0" u="none" strike="noStrike" dirty="0">
                          <a:solidFill>
                            <a:srgbClr val="000000"/>
                          </a:solidFill>
                          <a:latin typeface="ＭＳ Ｐゴシック"/>
                        </a:rPr>
                        <a:t>7</a:t>
                      </a:r>
                      <a:endParaRPr lang="ja-JP" altLang="en-US" sz="1100" b="0" i="0" u="none" strike="noStrike" dirty="0">
                        <a:solidFill>
                          <a:srgbClr val="000000"/>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fontAlgn="ctr"/>
                      <a:r>
                        <a:rPr lang="ja-JP" altLang="en-US" sz="1100" b="0" i="0" u="none" strike="noStrike" dirty="0">
                          <a:solidFill>
                            <a:srgbClr val="000000"/>
                          </a:solidFill>
                          <a:latin typeface="ＭＳ Ｐゴシック"/>
                        </a:rPr>
                        <a:t>市民交流センター管理運営</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fontAlgn="ctr"/>
                      <a:r>
                        <a:rPr lang="en-US" altLang="ja-JP" sz="1100" b="0" i="0" u="none" strike="noStrike" dirty="0">
                          <a:solidFill>
                            <a:srgbClr val="000000"/>
                          </a:solidFill>
                          <a:latin typeface="ＭＳ Ｐゴシック"/>
                        </a:rPr>
                        <a:t>5.62 </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ja-JP" altLang="en-US" sz="1100" b="0" i="0" u="none" strike="noStrike" dirty="0">
                          <a:solidFill>
                            <a:schemeClr val="tx1"/>
                          </a:solidFill>
                          <a:latin typeface="ＭＳ Ｐゴシック"/>
                        </a:rPr>
                        <a:t>同左</a:t>
                      </a:r>
                      <a:endParaRPr lang="en-US" altLang="ja-JP" sz="1100" b="0" i="0" u="none" strike="noStrike" dirty="0">
                        <a:solidFill>
                          <a:schemeClr val="tx1"/>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xmlns="" val="10007"/>
                  </a:ext>
                </a:extLst>
              </a:tr>
              <a:tr h="0">
                <a:tc>
                  <a:txBody>
                    <a:bodyPr/>
                    <a:lstStyle/>
                    <a:p>
                      <a:pPr algn="l" fontAlgn="ctr"/>
                      <a:r>
                        <a:rPr lang="en-US" altLang="ja-JP" sz="1100" b="0" i="0" u="none" strike="noStrike" dirty="0">
                          <a:solidFill>
                            <a:srgbClr val="000000"/>
                          </a:solidFill>
                          <a:latin typeface="ＭＳ Ｐゴシック"/>
                        </a:rPr>
                        <a:t>8</a:t>
                      </a:r>
                      <a:endParaRPr lang="ja-JP" altLang="en-US" sz="1100" b="0" i="0" u="none" strike="noStrike" dirty="0">
                        <a:solidFill>
                          <a:srgbClr val="000000"/>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fontAlgn="ctr"/>
                      <a:r>
                        <a:rPr lang="ja-JP" altLang="en-US" sz="1100" b="0" i="0" u="none" strike="noStrike" dirty="0">
                          <a:solidFill>
                            <a:srgbClr val="000000"/>
                          </a:solidFill>
                          <a:latin typeface="ＭＳ Ｐゴシック"/>
                        </a:rPr>
                        <a:t>男女共同参画センター管理運営</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fontAlgn="ctr"/>
                      <a:r>
                        <a:rPr lang="en-US" altLang="ja-JP" sz="1100" b="0" i="0" u="none" strike="noStrike" dirty="0">
                          <a:solidFill>
                            <a:srgbClr val="000000"/>
                          </a:solidFill>
                          <a:latin typeface="ＭＳ Ｐゴシック"/>
                        </a:rPr>
                        <a:t>0.43 </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r" fontAlgn="ctr"/>
                      <a:r>
                        <a:rPr lang="en-US" altLang="ja-JP" sz="1100" b="0" i="0" u="none" strike="noStrike" dirty="0">
                          <a:solidFill>
                            <a:schemeClr val="tx1"/>
                          </a:solidFill>
                          <a:latin typeface="ＭＳ Ｐゴシック"/>
                        </a:rPr>
                        <a:t>0.58</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xmlns="" val="10008"/>
                  </a:ext>
                </a:extLst>
              </a:tr>
              <a:tr h="0">
                <a:tc>
                  <a:txBody>
                    <a:bodyPr/>
                    <a:lstStyle/>
                    <a:p>
                      <a:pPr algn="l" fontAlgn="ctr"/>
                      <a:r>
                        <a:rPr lang="en-US" altLang="ja-JP" sz="1100" b="0" i="0" u="none" strike="noStrike" dirty="0">
                          <a:solidFill>
                            <a:srgbClr val="000000"/>
                          </a:solidFill>
                          <a:latin typeface="ＭＳ Ｐゴシック"/>
                        </a:rPr>
                        <a:t>9</a:t>
                      </a:r>
                      <a:endParaRPr lang="ja-JP" altLang="en-US" sz="1100" b="0" i="0" u="none" strike="noStrike" dirty="0">
                        <a:solidFill>
                          <a:srgbClr val="000000"/>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fontAlgn="ctr"/>
                      <a:r>
                        <a:rPr lang="ja-JP" altLang="en-US" sz="1100" b="0" i="0" u="none" strike="noStrike" dirty="0">
                          <a:solidFill>
                            <a:srgbClr val="000000"/>
                          </a:solidFill>
                          <a:latin typeface="ＭＳ Ｐゴシック"/>
                        </a:rPr>
                        <a:t>市民交流センター改修整備</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fontAlgn="ctr"/>
                      <a:r>
                        <a:rPr lang="en-US" altLang="ja-JP" sz="1100" b="0" i="0" u="none" strike="noStrike" dirty="0">
                          <a:solidFill>
                            <a:srgbClr val="000000"/>
                          </a:solidFill>
                          <a:latin typeface="ＭＳ Ｐゴシック"/>
                        </a:rPr>
                        <a:t>1.55 </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ja-JP" altLang="en-US" sz="1100" b="0" i="0" u="none" strike="noStrike" dirty="0">
                          <a:solidFill>
                            <a:schemeClr val="tx1"/>
                          </a:solidFill>
                          <a:latin typeface="ＭＳ Ｐゴシック"/>
                        </a:rPr>
                        <a:t>同左</a:t>
                      </a:r>
                      <a:endParaRPr lang="en-US" altLang="ja-JP" sz="1100" b="0" i="0" u="none" strike="noStrike" dirty="0">
                        <a:solidFill>
                          <a:schemeClr val="tx1"/>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xmlns="" val="10009"/>
                  </a:ext>
                </a:extLst>
              </a:tr>
              <a:tr h="0">
                <a:tc>
                  <a:txBody>
                    <a:bodyPr/>
                    <a:lstStyle/>
                    <a:p>
                      <a:pPr algn="l" fontAlgn="ctr"/>
                      <a:r>
                        <a:rPr lang="en-US" altLang="ja-JP" sz="1100" b="0" i="0" u="none" strike="noStrike" dirty="0">
                          <a:solidFill>
                            <a:srgbClr val="000000"/>
                          </a:solidFill>
                          <a:latin typeface="ＭＳ Ｐゴシック"/>
                        </a:rPr>
                        <a:t>10</a:t>
                      </a:r>
                      <a:endParaRPr lang="ja-JP" altLang="en-US" sz="1100" b="0" i="0" u="none" strike="noStrike" dirty="0">
                        <a:solidFill>
                          <a:srgbClr val="000000"/>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fontAlgn="ctr"/>
                      <a:r>
                        <a:rPr lang="ja-JP" altLang="en-US" sz="1100" b="0" i="0" u="none" strike="noStrike" dirty="0">
                          <a:solidFill>
                            <a:srgbClr val="000000"/>
                          </a:solidFill>
                          <a:latin typeface="ＭＳ Ｐゴシック"/>
                        </a:rPr>
                        <a:t>地域活動団体等の公益活動の連携・協働の促進等による地域コミュニティづくり事業</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fontAlgn="ctr"/>
                      <a:r>
                        <a:rPr lang="en-US" altLang="ja-JP" sz="1100" b="0" i="0" u="none" strike="noStrike" dirty="0">
                          <a:solidFill>
                            <a:srgbClr val="000000"/>
                          </a:solidFill>
                          <a:latin typeface="ＭＳ Ｐゴシック"/>
                        </a:rPr>
                        <a:t>1.81 </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latin typeface="ＭＳ Ｐゴシック"/>
                        </a:rPr>
                        <a:t>同左</a:t>
                      </a:r>
                      <a:endParaRPr lang="en-US" altLang="ja-JP" sz="1100" b="0" i="0" u="none" strike="noStrike" dirty="0">
                        <a:solidFill>
                          <a:schemeClr val="tx1"/>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xmlns="" val="10010"/>
                  </a:ext>
                </a:extLst>
              </a:tr>
              <a:tr h="0">
                <a:tc>
                  <a:txBody>
                    <a:bodyPr/>
                    <a:lstStyle/>
                    <a:p>
                      <a:pPr algn="l" fontAlgn="ctr"/>
                      <a:r>
                        <a:rPr lang="en-US" altLang="zh-TW" sz="1100" b="0" i="0" u="none" strike="noStrike" dirty="0">
                          <a:solidFill>
                            <a:srgbClr val="000000"/>
                          </a:solidFill>
                          <a:latin typeface="ＭＳ Ｐゴシック" pitchFamily="50" charset="-128"/>
                          <a:ea typeface="ＭＳ Ｐゴシック" pitchFamily="50" charset="-128"/>
                        </a:rPr>
                        <a:t>11</a:t>
                      </a:r>
                      <a:endParaRPr lang="zh-TW" altLang="en-US" sz="1100" b="0" i="0" u="none" strike="noStrike" dirty="0">
                        <a:solidFill>
                          <a:srgbClr val="000000"/>
                        </a:solidFill>
                        <a:latin typeface="ＭＳ Ｐゴシック" pitchFamily="50" charset="-128"/>
                        <a:ea typeface="ＭＳ Ｐゴシック" pitchFamily="50" charset="-128"/>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fontAlgn="ctr"/>
                      <a:r>
                        <a:rPr lang="zh-TW" altLang="en-US" sz="1100" b="0" i="0" u="none" strike="noStrike" dirty="0">
                          <a:solidFill>
                            <a:srgbClr val="000000"/>
                          </a:solidFill>
                          <a:latin typeface="ＭＳ Ｐゴシック" pitchFamily="50" charset="-128"/>
                          <a:ea typeface="ＭＳ Ｐゴシック" pitchFamily="50" charset="-128"/>
                        </a:rPr>
                        <a:t>各所整備費　各局分</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fontAlgn="ctr"/>
                      <a:r>
                        <a:rPr lang="en-US" altLang="ja-JP" sz="1100" b="0" i="0" u="none" strike="noStrike" dirty="0">
                          <a:solidFill>
                            <a:srgbClr val="000000"/>
                          </a:solidFill>
                          <a:latin typeface="ＭＳ Ｐゴシック"/>
                        </a:rPr>
                        <a:t>0.55 </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ja-JP" altLang="en-US" sz="1100" b="0" i="0" u="none" strike="noStrike" dirty="0">
                          <a:solidFill>
                            <a:schemeClr val="tx1"/>
                          </a:solidFill>
                          <a:latin typeface="ＭＳ Ｐゴシック"/>
                        </a:rPr>
                        <a:t>同左</a:t>
                      </a:r>
                      <a:endParaRPr lang="en-US" altLang="ja-JP" sz="1100" b="0" i="0" u="none" strike="noStrike" dirty="0">
                        <a:solidFill>
                          <a:schemeClr val="tx1"/>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xmlns="" val="10011"/>
                  </a:ext>
                </a:extLst>
              </a:tr>
              <a:tr h="0">
                <a:tc>
                  <a:txBody>
                    <a:bodyPr/>
                    <a:lstStyle/>
                    <a:p>
                      <a:pPr algn="l" fontAlgn="ctr"/>
                      <a:r>
                        <a:rPr lang="en-US" altLang="ja-JP" sz="1100" b="0" i="0" u="none" strike="noStrike" dirty="0">
                          <a:solidFill>
                            <a:srgbClr val="000000"/>
                          </a:solidFill>
                          <a:latin typeface="ＭＳ Ｐゴシック"/>
                        </a:rPr>
                        <a:t>12</a:t>
                      </a:r>
                      <a:endParaRPr lang="ja-JP" altLang="en-US" sz="1100" b="0" i="0" u="none" strike="noStrike" dirty="0">
                        <a:solidFill>
                          <a:srgbClr val="000000"/>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fontAlgn="ctr"/>
                      <a:r>
                        <a:rPr lang="ja-JP" altLang="en-US" sz="1100" b="0" i="0" u="none" strike="noStrike" dirty="0">
                          <a:solidFill>
                            <a:srgbClr val="000000"/>
                          </a:solidFill>
                          <a:latin typeface="ＭＳ Ｐゴシック"/>
                        </a:rPr>
                        <a:t>コミュニティ系バス運営費補助</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fontAlgn="ctr"/>
                      <a:r>
                        <a:rPr lang="en-US" altLang="ja-JP" sz="1100" b="0" i="0" u="none" strike="noStrike" dirty="0">
                          <a:solidFill>
                            <a:srgbClr val="000000"/>
                          </a:solidFill>
                          <a:latin typeface="ＭＳ Ｐゴシック"/>
                        </a:rPr>
                        <a:t>8.37 </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latin typeface="ＭＳ Ｐゴシック"/>
                        </a:rPr>
                        <a:t>同左</a:t>
                      </a:r>
                      <a:endParaRPr lang="en-US" altLang="ja-JP" sz="1100" b="0" i="0" u="none" strike="noStrike" dirty="0">
                        <a:solidFill>
                          <a:schemeClr val="tx1"/>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xmlns="" val="10012"/>
                  </a:ext>
                </a:extLst>
              </a:tr>
              <a:tr h="0">
                <a:tc>
                  <a:txBody>
                    <a:bodyPr/>
                    <a:lstStyle/>
                    <a:p>
                      <a:pPr algn="l" fontAlgn="ctr"/>
                      <a:r>
                        <a:rPr lang="en-US" altLang="ja-JP" sz="1100" b="0" i="0" u="none" strike="noStrike" dirty="0">
                          <a:solidFill>
                            <a:srgbClr val="000000"/>
                          </a:solidFill>
                          <a:latin typeface="ＭＳ Ｐゴシック"/>
                        </a:rPr>
                        <a:t>13</a:t>
                      </a:r>
                      <a:endParaRPr lang="ja-JP" altLang="en-US" sz="1100" b="0" i="0" u="none" strike="noStrike" dirty="0">
                        <a:solidFill>
                          <a:srgbClr val="000000"/>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fontAlgn="ctr"/>
                      <a:r>
                        <a:rPr lang="ja-JP" altLang="en-US" sz="1100" b="0" i="0" u="none" strike="noStrike" dirty="0">
                          <a:solidFill>
                            <a:srgbClr val="000000"/>
                          </a:solidFill>
                          <a:latin typeface="ＭＳ Ｐゴシック"/>
                        </a:rPr>
                        <a:t>大阪シティエアターミナル（ＯＣＡＴ）ビルの公的施設管理運営補助</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fontAlgn="ctr"/>
                      <a:r>
                        <a:rPr lang="en-US" altLang="ja-JP" sz="1100" b="0" i="0" u="none" strike="noStrike" dirty="0">
                          <a:solidFill>
                            <a:srgbClr val="000000"/>
                          </a:solidFill>
                          <a:latin typeface="ＭＳ Ｐゴシック"/>
                        </a:rPr>
                        <a:t>0.51 </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ja-JP" altLang="en-US" sz="1100" b="0" i="0" u="none" strike="noStrike" dirty="0">
                          <a:solidFill>
                            <a:schemeClr val="tx1"/>
                          </a:solidFill>
                          <a:latin typeface="ＭＳ Ｐゴシック"/>
                        </a:rPr>
                        <a:t>同左</a:t>
                      </a:r>
                      <a:endParaRPr lang="en-US" altLang="ja-JP" sz="1100" b="0" i="0" u="none" strike="noStrike" dirty="0">
                        <a:solidFill>
                          <a:schemeClr val="tx1"/>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xmlns="" val="10013"/>
                  </a:ext>
                </a:extLst>
              </a:tr>
              <a:tr h="0">
                <a:tc>
                  <a:txBody>
                    <a:bodyPr/>
                    <a:lstStyle/>
                    <a:p>
                      <a:pPr algn="l" fontAlgn="ctr"/>
                      <a:r>
                        <a:rPr lang="en-US" altLang="ja-JP" sz="1100" b="0" i="0" u="none" strike="noStrike" dirty="0">
                          <a:solidFill>
                            <a:srgbClr val="000000"/>
                          </a:solidFill>
                          <a:latin typeface="ＭＳ Ｐゴシック"/>
                        </a:rPr>
                        <a:t>14</a:t>
                      </a:r>
                      <a:endParaRPr lang="ja-JP" altLang="en-US" sz="1100" b="0" i="0" u="none" strike="noStrike" dirty="0">
                        <a:solidFill>
                          <a:srgbClr val="000000"/>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fontAlgn="ctr"/>
                      <a:r>
                        <a:rPr lang="ja-JP" altLang="en-US" sz="1100" b="0" i="0" u="none" strike="noStrike" dirty="0">
                          <a:solidFill>
                            <a:srgbClr val="000000"/>
                          </a:solidFill>
                          <a:latin typeface="ＭＳ Ｐゴシック"/>
                        </a:rPr>
                        <a:t>大阪バイオサイエンス研究所</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fontAlgn="ctr"/>
                      <a:r>
                        <a:rPr lang="en-US" altLang="ja-JP" sz="1100" b="0" i="0" u="none" strike="noStrike" dirty="0">
                          <a:solidFill>
                            <a:srgbClr val="000000"/>
                          </a:solidFill>
                          <a:latin typeface="ＭＳ Ｐゴシック"/>
                        </a:rPr>
                        <a:t>4.50 </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r" fontAlgn="ctr"/>
                      <a:r>
                        <a:rPr lang="en-US" altLang="ja-JP" sz="1100" b="0" i="0" u="none" strike="noStrike" dirty="0">
                          <a:solidFill>
                            <a:schemeClr val="tx1"/>
                          </a:solidFill>
                          <a:latin typeface="ＭＳ Ｐゴシック"/>
                        </a:rPr>
                        <a:t>6.19</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xmlns="" val="10014"/>
                  </a:ext>
                </a:extLst>
              </a:tr>
              <a:tr h="0">
                <a:tc>
                  <a:txBody>
                    <a:bodyPr/>
                    <a:lstStyle/>
                    <a:p>
                      <a:pPr algn="l" fontAlgn="ctr"/>
                      <a:r>
                        <a:rPr lang="en-US" altLang="ja-JP" sz="1100" b="0" i="0" u="none" strike="noStrike" dirty="0">
                          <a:solidFill>
                            <a:srgbClr val="000000"/>
                          </a:solidFill>
                          <a:latin typeface="ＭＳ Ｐゴシック"/>
                        </a:rPr>
                        <a:t>15</a:t>
                      </a:r>
                      <a:endParaRPr lang="ja-JP" altLang="en-US" sz="1100" b="0" i="0" u="none" strike="noStrike" dirty="0">
                        <a:solidFill>
                          <a:srgbClr val="000000"/>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fontAlgn="ctr"/>
                      <a:r>
                        <a:rPr lang="ja-JP" altLang="en-US" sz="1100" b="0" i="0" u="none" strike="noStrike" dirty="0">
                          <a:solidFill>
                            <a:srgbClr val="000000"/>
                          </a:solidFill>
                          <a:latin typeface="ＭＳ Ｐゴシック"/>
                        </a:rPr>
                        <a:t>総合健康診査事業（ナイスミドルチェック）</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fontAlgn="ctr"/>
                      <a:r>
                        <a:rPr lang="en-US" altLang="ja-JP" sz="1100" b="0" i="0" u="none" strike="noStrike" dirty="0">
                          <a:solidFill>
                            <a:srgbClr val="000000"/>
                          </a:solidFill>
                          <a:latin typeface="ＭＳ Ｐゴシック"/>
                        </a:rPr>
                        <a:t>1.40 </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ja-JP" altLang="en-US" sz="1100" b="0" i="0" u="none" strike="noStrike" dirty="0">
                          <a:solidFill>
                            <a:schemeClr val="tx1"/>
                          </a:solidFill>
                          <a:latin typeface="ＭＳ Ｐゴシック"/>
                        </a:rPr>
                        <a:t>同左</a:t>
                      </a:r>
                      <a:endParaRPr lang="en-US" altLang="ja-JP" sz="1100" b="0" i="0" u="none" strike="noStrike" dirty="0">
                        <a:solidFill>
                          <a:schemeClr val="tx1"/>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xmlns="" val="10015"/>
                  </a:ext>
                </a:extLst>
              </a:tr>
              <a:tr h="0">
                <a:tc>
                  <a:txBody>
                    <a:bodyPr/>
                    <a:lstStyle/>
                    <a:p>
                      <a:pPr algn="l" fontAlgn="ctr"/>
                      <a:r>
                        <a:rPr lang="en-US" altLang="ja-JP" sz="1100" b="0" i="0" u="none" strike="noStrike" dirty="0">
                          <a:solidFill>
                            <a:srgbClr val="000000"/>
                          </a:solidFill>
                          <a:latin typeface="ＭＳ Ｐゴシック"/>
                        </a:rPr>
                        <a:t>16</a:t>
                      </a:r>
                      <a:endParaRPr lang="ja-JP" altLang="en-US" sz="1100" b="0" i="0" u="none" strike="noStrike" dirty="0">
                        <a:solidFill>
                          <a:srgbClr val="000000"/>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fontAlgn="ctr"/>
                      <a:r>
                        <a:rPr lang="ja-JP" altLang="en-US" sz="1100" b="0" i="0" u="none" strike="noStrike" dirty="0">
                          <a:solidFill>
                            <a:srgbClr val="000000"/>
                          </a:solidFill>
                          <a:latin typeface="ＭＳ Ｐゴシック"/>
                        </a:rPr>
                        <a:t>小児</a:t>
                      </a:r>
                      <a:r>
                        <a:rPr lang="ja-JP" altLang="en-US" sz="1100" b="0" i="0" u="none" strike="noStrike" dirty="0" err="1">
                          <a:solidFill>
                            <a:srgbClr val="000000"/>
                          </a:solidFill>
                          <a:latin typeface="ＭＳ Ｐゴシック"/>
                        </a:rPr>
                        <a:t>ぜん</a:t>
                      </a:r>
                      <a:r>
                        <a:rPr lang="ja-JP" altLang="en-US" sz="1100" b="0" i="0" u="none" strike="noStrike" dirty="0">
                          <a:solidFill>
                            <a:srgbClr val="000000"/>
                          </a:solidFill>
                          <a:latin typeface="ＭＳ Ｐゴシック"/>
                        </a:rPr>
                        <a:t>息等医療助成事業</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fontAlgn="ctr"/>
                      <a:r>
                        <a:rPr lang="en-US" altLang="ja-JP" sz="1100" b="0" i="0" u="none" strike="noStrike" dirty="0">
                          <a:solidFill>
                            <a:srgbClr val="000000"/>
                          </a:solidFill>
                          <a:latin typeface="ＭＳ Ｐゴシック"/>
                        </a:rPr>
                        <a:t>2.59 </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latin typeface="ＭＳ Ｐゴシック"/>
                        </a:rPr>
                        <a:t>同左</a:t>
                      </a:r>
                      <a:endParaRPr lang="en-US" altLang="ja-JP" sz="1100" b="0" i="0" u="none" strike="noStrike" dirty="0">
                        <a:solidFill>
                          <a:schemeClr val="tx1"/>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xmlns="" val="10016"/>
                  </a:ext>
                </a:extLst>
              </a:tr>
              <a:tr h="0">
                <a:tc>
                  <a:txBody>
                    <a:bodyPr/>
                    <a:lstStyle/>
                    <a:p>
                      <a:pPr algn="l" fontAlgn="ctr"/>
                      <a:r>
                        <a:rPr lang="en-US" altLang="ja-JP" sz="1100" b="0" i="0" u="none" strike="noStrike" dirty="0">
                          <a:solidFill>
                            <a:srgbClr val="000000"/>
                          </a:solidFill>
                          <a:latin typeface="ＭＳ Ｐゴシック"/>
                        </a:rPr>
                        <a:t>17</a:t>
                      </a:r>
                      <a:endParaRPr lang="ja-JP" altLang="en-US" sz="1100" b="0" i="0" u="none" strike="noStrike" dirty="0">
                        <a:solidFill>
                          <a:srgbClr val="000000"/>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r>
                        <a:rPr lang="ja-JP" altLang="en-US" sz="1100" b="0" i="0" u="none" strike="noStrike" dirty="0">
                          <a:solidFill>
                            <a:srgbClr val="000000"/>
                          </a:solidFill>
                          <a:latin typeface="ＭＳ Ｐゴシック"/>
                        </a:rPr>
                        <a:t>環境科学研究所（検査・研究業務、栄養専門学校）</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r" fontAlgn="ctr"/>
                      <a:r>
                        <a:rPr lang="en-US" altLang="ja-JP" sz="1100" b="0" i="0" u="none" strike="noStrike" dirty="0">
                          <a:solidFill>
                            <a:srgbClr val="000000"/>
                          </a:solidFill>
                          <a:latin typeface="ＭＳ Ｐゴシック"/>
                        </a:rPr>
                        <a:t>0.23 </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ja-JP" altLang="en-US" sz="1100" b="0" i="0" u="none" strike="noStrike" dirty="0">
                          <a:solidFill>
                            <a:schemeClr val="tx1"/>
                          </a:solidFill>
                          <a:latin typeface="ＭＳ Ｐゴシック"/>
                        </a:rPr>
                        <a:t>同左</a:t>
                      </a:r>
                      <a:endParaRPr lang="en-US" altLang="ja-JP" sz="1100" b="0" i="0" u="none" strike="noStrike" dirty="0">
                        <a:solidFill>
                          <a:schemeClr val="tx1"/>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xmlns="" val="10017"/>
                  </a:ext>
                </a:extLst>
              </a:tr>
              <a:tr h="0">
                <a:tc>
                  <a:txBody>
                    <a:bodyPr/>
                    <a:lstStyle/>
                    <a:p>
                      <a:pPr algn="l" fontAlgn="ctr"/>
                      <a:r>
                        <a:rPr lang="en-US" altLang="ja-JP" sz="1100" b="0" i="0" u="none" strike="noStrike" dirty="0">
                          <a:solidFill>
                            <a:srgbClr val="000000"/>
                          </a:solidFill>
                          <a:latin typeface="ＭＳ Ｐゴシック"/>
                        </a:rPr>
                        <a:t>18</a:t>
                      </a:r>
                      <a:endParaRPr lang="ja-JP" altLang="en-US" sz="1100" b="0" i="0" u="none" strike="noStrike" dirty="0">
                        <a:solidFill>
                          <a:srgbClr val="000000"/>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r>
                        <a:rPr lang="ja-JP" altLang="en-US" sz="1100" b="0" i="0" u="none" strike="noStrike" dirty="0">
                          <a:solidFill>
                            <a:srgbClr val="000000"/>
                          </a:solidFill>
                          <a:latin typeface="ＭＳ Ｐゴシック"/>
                        </a:rPr>
                        <a:t>市営交通料金福祉措置（敬老パス）</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r" fontAlgn="ctr"/>
                      <a:r>
                        <a:rPr lang="en-US" altLang="ja-JP" sz="1100" b="0" i="0" u="none" strike="noStrike" dirty="0">
                          <a:solidFill>
                            <a:srgbClr val="000000"/>
                          </a:solidFill>
                          <a:latin typeface="ＭＳ Ｐゴシック"/>
                        </a:rPr>
                        <a:t>27.77 </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r" fontAlgn="ctr"/>
                      <a:r>
                        <a:rPr lang="en-US" altLang="ja-JP" sz="1100" b="0" i="0" u="none" strike="noStrike" dirty="0">
                          <a:solidFill>
                            <a:schemeClr val="tx1"/>
                          </a:solidFill>
                          <a:latin typeface="ＭＳ Ｐゴシック"/>
                        </a:rPr>
                        <a:t>37.65</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xmlns="" val="10018"/>
                  </a:ext>
                </a:extLst>
              </a:tr>
              <a:tr h="0">
                <a:tc>
                  <a:txBody>
                    <a:bodyPr/>
                    <a:lstStyle/>
                    <a:p>
                      <a:pPr algn="l" fontAlgn="ctr"/>
                      <a:r>
                        <a:rPr lang="en-US" altLang="ja-JP" sz="1100" b="0" i="0" u="none" strike="noStrike" dirty="0">
                          <a:solidFill>
                            <a:srgbClr val="000000"/>
                          </a:solidFill>
                          <a:latin typeface="ＭＳ Ｐゴシック"/>
                        </a:rPr>
                        <a:t>19</a:t>
                      </a:r>
                      <a:endParaRPr lang="ja-JP" altLang="en-US" sz="1100" b="0" i="0" u="none" strike="noStrike" dirty="0">
                        <a:solidFill>
                          <a:srgbClr val="000000"/>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fontAlgn="ctr"/>
                      <a:r>
                        <a:rPr lang="ja-JP" altLang="en-US" sz="1100" b="0" i="0" u="none" strike="noStrike" dirty="0">
                          <a:solidFill>
                            <a:srgbClr val="000000"/>
                          </a:solidFill>
                          <a:latin typeface="ＭＳ Ｐゴシック"/>
                        </a:rPr>
                        <a:t>大阪市社会福祉協議会交付金</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fontAlgn="ctr"/>
                      <a:r>
                        <a:rPr lang="en-US" altLang="ja-JP" sz="1100" b="0" i="0" u="none" strike="noStrike" dirty="0">
                          <a:solidFill>
                            <a:srgbClr val="000000"/>
                          </a:solidFill>
                          <a:latin typeface="ＭＳ Ｐゴシック"/>
                        </a:rPr>
                        <a:t>0.87 </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r" fontAlgn="ctr"/>
                      <a:r>
                        <a:rPr lang="en-US" altLang="ja-JP" sz="1100" b="0" i="0" u="none" strike="noStrike" dirty="0">
                          <a:solidFill>
                            <a:schemeClr val="tx1"/>
                          </a:solidFill>
                          <a:latin typeface="ＭＳ Ｐゴシック"/>
                        </a:rPr>
                        <a:t>1.05</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xmlns="" val="10019"/>
                  </a:ext>
                </a:extLst>
              </a:tr>
              <a:tr h="0">
                <a:tc>
                  <a:txBody>
                    <a:bodyPr/>
                    <a:lstStyle/>
                    <a:p>
                      <a:pPr algn="l" fontAlgn="ctr"/>
                      <a:r>
                        <a:rPr lang="en-US" altLang="zh-CN" sz="1100" b="0" i="0" u="none" strike="noStrike" dirty="0">
                          <a:solidFill>
                            <a:srgbClr val="000000"/>
                          </a:solidFill>
                          <a:latin typeface="ＭＳ Ｐゴシック" pitchFamily="50" charset="-128"/>
                          <a:ea typeface="ＭＳ Ｐゴシック" pitchFamily="50" charset="-128"/>
                        </a:rPr>
                        <a:t>20</a:t>
                      </a:r>
                      <a:endParaRPr lang="zh-CN" altLang="en-US" sz="1100" b="0" i="0" u="none" strike="noStrike" dirty="0">
                        <a:solidFill>
                          <a:srgbClr val="000000"/>
                        </a:solidFill>
                        <a:latin typeface="ＭＳ Ｐゴシック" pitchFamily="50" charset="-128"/>
                        <a:ea typeface="ＭＳ Ｐゴシック" pitchFamily="50" charset="-128"/>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fontAlgn="ctr"/>
                      <a:r>
                        <a:rPr lang="zh-CN" altLang="en-US" sz="1100" b="0" i="0" u="none" strike="noStrike" dirty="0">
                          <a:solidFill>
                            <a:srgbClr val="000000"/>
                          </a:solidFill>
                          <a:latin typeface="ＭＳ Ｐゴシック" pitchFamily="50" charset="-128"/>
                          <a:ea typeface="ＭＳ Ｐゴシック" pitchFamily="50" charset="-128"/>
                        </a:rPr>
                        <a:t>各区社会福祉協議会交付金</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fontAlgn="ctr"/>
                      <a:r>
                        <a:rPr lang="en-US" altLang="ja-JP" sz="1100" b="0" i="0" u="none" strike="noStrike" dirty="0">
                          <a:solidFill>
                            <a:srgbClr val="000000"/>
                          </a:solidFill>
                          <a:latin typeface="ＭＳ Ｐゴシック"/>
                        </a:rPr>
                        <a:t>4.62 </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ja-JP" altLang="en-US" sz="1100" b="0" i="0" u="none" strike="noStrike" dirty="0">
                          <a:solidFill>
                            <a:schemeClr val="tx1"/>
                          </a:solidFill>
                          <a:latin typeface="ＭＳ Ｐゴシック"/>
                        </a:rPr>
                        <a:t>同左</a:t>
                      </a:r>
                      <a:endParaRPr lang="en-US" altLang="ja-JP" sz="1100" b="0" i="0" u="none" strike="noStrike" dirty="0">
                        <a:solidFill>
                          <a:schemeClr val="tx1"/>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xmlns="" val="10020"/>
                  </a:ext>
                </a:extLst>
              </a:tr>
              <a:tr h="0">
                <a:tc>
                  <a:txBody>
                    <a:bodyPr/>
                    <a:lstStyle/>
                    <a:p>
                      <a:pPr algn="l" fontAlgn="ctr"/>
                      <a:r>
                        <a:rPr lang="en-US" altLang="zh-TW" sz="1100" b="0" i="0" u="none" strike="noStrike" dirty="0">
                          <a:solidFill>
                            <a:srgbClr val="000000"/>
                          </a:solidFill>
                          <a:latin typeface="ＭＳ Ｐゴシック" pitchFamily="50" charset="-128"/>
                          <a:ea typeface="ＭＳ Ｐゴシック" pitchFamily="50" charset="-128"/>
                        </a:rPr>
                        <a:t>21</a:t>
                      </a:r>
                      <a:endParaRPr lang="zh-TW" altLang="en-US" sz="1100" b="0" i="0" u="none" strike="noStrike" dirty="0">
                        <a:solidFill>
                          <a:srgbClr val="000000"/>
                        </a:solidFill>
                        <a:latin typeface="ＭＳ Ｐゴシック" pitchFamily="50" charset="-128"/>
                        <a:ea typeface="ＭＳ Ｐゴシック" pitchFamily="50" charset="-128"/>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r>
                        <a:rPr lang="zh-TW" altLang="en-US" sz="1100" b="0" i="0" u="none" strike="noStrike" dirty="0">
                          <a:solidFill>
                            <a:srgbClr val="000000"/>
                          </a:solidFill>
                          <a:latin typeface="ＭＳ Ｐゴシック" pitchFamily="50" charset="-128"/>
                          <a:ea typeface="ＭＳ Ｐゴシック" pitchFamily="50" charset="-128"/>
                        </a:rPr>
                        <a:t>地域生活支援事業</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r" fontAlgn="ctr"/>
                      <a:r>
                        <a:rPr lang="en-US" altLang="ja-JP" sz="1100" b="0" i="0" u="none" strike="noStrike" dirty="0">
                          <a:solidFill>
                            <a:srgbClr val="000000"/>
                          </a:solidFill>
                          <a:latin typeface="ＭＳ Ｐゴシック"/>
                        </a:rPr>
                        <a:t>3.75 </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latin typeface="ＭＳ Ｐゴシック"/>
                        </a:rPr>
                        <a:t>同左</a:t>
                      </a:r>
                      <a:endParaRPr lang="en-US" altLang="ja-JP" sz="1100" b="0" i="0" u="none" strike="noStrike" dirty="0">
                        <a:solidFill>
                          <a:schemeClr val="tx1"/>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xmlns="" val="10021"/>
                  </a:ext>
                </a:extLst>
              </a:tr>
              <a:tr h="0">
                <a:tc>
                  <a:txBody>
                    <a:bodyPr/>
                    <a:lstStyle/>
                    <a:p>
                      <a:pPr algn="l" fontAlgn="ctr"/>
                      <a:r>
                        <a:rPr lang="en-US" altLang="zh-TW" sz="1100" b="0" i="0" u="none" strike="noStrike" dirty="0">
                          <a:solidFill>
                            <a:srgbClr val="000000"/>
                          </a:solidFill>
                          <a:latin typeface="ＭＳ Ｐゴシック" pitchFamily="50" charset="-128"/>
                          <a:ea typeface="ＭＳ Ｐゴシック" pitchFamily="50" charset="-128"/>
                        </a:rPr>
                        <a:t>22</a:t>
                      </a:r>
                      <a:endParaRPr lang="zh-TW" altLang="en-US" sz="1100" b="0" i="0" u="none" strike="noStrike" dirty="0">
                        <a:solidFill>
                          <a:srgbClr val="000000"/>
                        </a:solidFill>
                        <a:latin typeface="ＭＳ Ｐゴシック" pitchFamily="50" charset="-128"/>
                        <a:ea typeface="ＭＳ Ｐゴシック" pitchFamily="50" charset="-128"/>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r>
                        <a:rPr lang="zh-TW" altLang="en-US" sz="1100" b="0" i="0" u="none" strike="noStrike" dirty="0">
                          <a:solidFill>
                            <a:srgbClr val="000000"/>
                          </a:solidFill>
                          <a:latin typeface="ＭＳ Ｐゴシック" pitchFamily="50" charset="-128"/>
                          <a:ea typeface="ＭＳ Ｐゴシック" pitchFamily="50" charset="-128"/>
                        </a:rPr>
                        <a:t>地域福祉活動推進事業</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r" fontAlgn="ctr"/>
                      <a:r>
                        <a:rPr lang="en-US" altLang="ja-JP" sz="1100" b="0" i="0" u="none" strike="noStrike" dirty="0">
                          <a:solidFill>
                            <a:srgbClr val="000000"/>
                          </a:solidFill>
                          <a:latin typeface="ＭＳ Ｐゴシック"/>
                        </a:rPr>
                        <a:t>3.72 </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ja-JP" altLang="en-US" sz="1100" b="0" i="0" u="none" strike="noStrike" dirty="0">
                          <a:solidFill>
                            <a:schemeClr val="tx1"/>
                          </a:solidFill>
                          <a:latin typeface="ＭＳ Ｐゴシック"/>
                        </a:rPr>
                        <a:t>同左</a:t>
                      </a:r>
                      <a:endParaRPr lang="en-US" altLang="ja-JP" sz="1100" b="0" i="0" u="none" strike="noStrike" dirty="0">
                        <a:solidFill>
                          <a:schemeClr val="tx1"/>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xmlns="" val="10022"/>
                  </a:ext>
                </a:extLst>
              </a:tr>
              <a:tr h="0">
                <a:tc>
                  <a:txBody>
                    <a:bodyPr/>
                    <a:lstStyle/>
                    <a:p>
                      <a:pPr algn="l" fontAlgn="ctr"/>
                      <a:r>
                        <a:rPr lang="en-US" altLang="zh-TW" sz="1100" b="0" i="0" u="none" strike="noStrike" dirty="0">
                          <a:solidFill>
                            <a:srgbClr val="000000"/>
                          </a:solidFill>
                          <a:latin typeface="ＭＳ Ｐゴシック" pitchFamily="50" charset="-128"/>
                          <a:ea typeface="ＭＳ Ｐゴシック" pitchFamily="50" charset="-128"/>
                        </a:rPr>
                        <a:t>23</a:t>
                      </a:r>
                      <a:endParaRPr lang="zh-TW" altLang="en-US" sz="1100" b="0" i="0" u="none" strike="noStrike" dirty="0">
                        <a:solidFill>
                          <a:srgbClr val="000000"/>
                        </a:solidFill>
                        <a:latin typeface="ＭＳ Ｐゴシック" pitchFamily="50" charset="-128"/>
                        <a:ea typeface="ＭＳ Ｐゴシック" pitchFamily="50" charset="-128"/>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fontAlgn="ctr"/>
                      <a:r>
                        <a:rPr lang="zh-TW" altLang="en-US" sz="1100" b="0" i="0" u="none" strike="noStrike" dirty="0">
                          <a:solidFill>
                            <a:srgbClr val="000000"/>
                          </a:solidFill>
                          <a:latin typeface="ＭＳ Ｐゴシック" pitchFamily="50" charset="-128"/>
                          <a:ea typeface="ＭＳ Ｐゴシック" pitchFamily="50" charset="-128"/>
                        </a:rPr>
                        <a:t>民生委員連盟交付金</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fontAlgn="ctr"/>
                      <a:r>
                        <a:rPr lang="en-US" altLang="ja-JP" sz="1100" b="0" i="0" u="none" strike="noStrike" dirty="0">
                          <a:solidFill>
                            <a:srgbClr val="000000"/>
                          </a:solidFill>
                          <a:latin typeface="ＭＳ Ｐゴシック"/>
                        </a:rPr>
                        <a:t>0.05 </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latin typeface="ＭＳ Ｐゴシック"/>
                        </a:rPr>
                        <a:t>同左</a:t>
                      </a:r>
                      <a:endParaRPr lang="en-US" altLang="ja-JP" sz="1100" b="0" i="0" u="none" strike="noStrike" dirty="0">
                        <a:solidFill>
                          <a:schemeClr val="tx1"/>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xmlns="" val="10023"/>
                  </a:ext>
                </a:extLst>
              </a:tr>
              <a:tr h="0">
                <a:tc>
                  <a:txBody>
                    <a:bodyPr/>
                    <a:lstStyle/>
                    <a:p>
                      <a:pPr algn="l" fontAlgn="ctr"/>
                      <a:r>
                        <a:rPr lang="en-US" altLang="ja-JP" sz="1100" b="0" i="0" u="none" strike="noStrike" dirty="0">
                          <a:solidFill>
                            <a:srgbClr val="000000"/>
                          </a:solidFill>
                          <a:latin typeface="ＭＳ Ｐゴシック"/>
                        </a:rPr>
                        <a:t>24</a:t>
                      </a:r>
                      <a:endParaRPr lang="ja-JP" altLang="en-US" sz="1100" b="0" i="0" u="none" strike="noStrike" dirty="0">
                        <a:solidFill>
                          <a:srgbClr val="000000"/>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r>
                        <a:rPr lang="ja-JP" altLang="en-US" sz="1100" b="0" i="0" u="none" strike="noStrike" dirty="0">
                          <a:solidFill>
                            <a:srgbClr val="000000"/>
                          </a:solidFill>
                          <a:latin typeface="ＭＳ Ｐゴシック"/>
                        </a:rPr>
                        <a:t>軽費老人ホームサービス提供費補助金</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r" fontAlgn="ctr"/>
                      <a:r>
                        <a:rPr lang="en-US" altLang="ja-JP" sz="1100" b="0" i="0" u="none" strike="noStrike" dirty="0">
                          <a:solidFill>
                            <a:srgbClr val="000000"/>
                          </a:solidFill>
                          <a:latin typeface="ＭＳ Ｐゴシック"/>
                        </a:rPr>
                        <a:t>0.79 </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ja-JP" altLang="en-US" sz="1100" b="0" i="0" u="none" strike="noStrike" dirty="0">
                          <a:solidFill>
                            <a:schemeClr val="tx1"/>
                          </a:solidFill>
                          <a:latin typeface="ＭＳ Ｐゴシック"/>
                        </a:rPr>
                        <a:t>同左</a:t>
                      </a:r>
                      <a:endParaRPr lang="en-US" altLang="ja-JP" sz="1100" b="0" i="0" u="none" strike="noStrike" dirty="0">
                        <a:solidFill>
                          <a:schemeClr val="tx1"/>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xmlns="" val="10024"/>
                  </a:ext>
                </a:extLst>
              </a:tr>
              <a:tr h="0">
                <a:tc>
                  <a:txBody>
                    <a:bodyPr/>
                    <a:lstStyle/>
                    <a:p>
                      <a:pPr algn="l" fontAlgn="ctr"/>
                      <a:r>
                        <a:rPr lang="en-US" altLang="ja-JP" sz="1100" b="0" i="0" u="none" strike="noStrike" dirty="0">
                          <a:solidFill>
                            <a:srgbClr val="000000"/>
                          </a:solidFill>
                          <a:latin typeface="ＭＳ Ｐゴシック"/>
                        </a:rPr>
                        <a:t>25</a:t>
                      </a:r>
                      <a:endParaRPr lang="ja-JP" altLang="en-US" sz="1100" b="0" i="0" u="none" strike="noStrike" dirty="0">
                        <a:solidFill>
                          <a:srgbClr val="000000"/>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r>
                        <a:rPr lang="ja-JP" altLang="en-US" sz="1100" b="0" i="0" u="none" strike="noStrike" dirty="0">
                          <a:solidFill>
                            <a:srgbClr val="000000"/>
                          </a:solidFill>
                          <a:latin typeface="ＭＳ Ｐゴシック"/>
                        </a:rPr>
                        <a:t>食事サービス事業（ふれあい型）</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r" fontAlgn="ctr"/>
                      <a:r>
                        <a:rPr lang="en-US" altLang="ja-JP" sz="1100" b="0" i="0" u="none" strike="noStrike" dirty="0">
                          <a:solidFill>
                            <a:srgbClr val="000000"/>
                          </a:solidFill>
                          <a:latin typeface="ＭＳ Ｐゴシック"/>
                        </a:rPr>
                        <a:t>0.54 </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latin typeface="ＭＳ Ｐゴシック"/>
                        </a:rPr>
                        <a:t>同左</a:t>
                      </a:r>
                      <a:endParaRPr lang="en-US" altLang="ja-JP" sz="1100" b="0" i="0" u="none" strike="noStrike" dirty="0">
                        <a:solidFill>
                          <a:schemeClr val="tx1"/>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xmlns="" val="10025"/>
                  </a:ext>
                </a:extLst>
              </a:tr>
              <a:tr h="0">
                <a:tc>
                  <a:txBody>
                    <a:bodyPr/>
                    <a:lstStyle/>
                    <a:p>
                      <a:pPr algn="l" fontAlgn="ctr"/>
                      <a:r>
                        <a:rPr lang="en-US" altLang="zh-TW" sz="1100" b="0" i="0" u="none" strike="noStrike" dirty="0">
                          <a:solidFill>
                            <a:schemeClr val="tx1"/>
                          </a:solidFill>
                          <a:latin typeface="ＭＳ Ｐゴシック" pitchFamily="50" charset="-128"/>
                          <a:ea typeface="ＭＳ Ｐゴシック" pitchFamily="50" charset="-128"/>
                        </a:rPr>
                        <a:t>26</a:t>
                      </a:r>
                      <a:endParaRPr lang="zh-TW" altLang="en-US" sz="1100" b="0" i="0" u="none" strike="noStrike" dirty="0">
                        <a:solidFill>
                          <a:schemeClr val="tx1"/>
                        </a:solidFill>
                        <a:latin typeface="ＭＳ Ｐゴシック" pitchFamily="50" charset="-128"/>
                        <a:ea typeface="ＭＳ Ｐゴシック" pitchFamily="50" charset="-128"/>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r>
                        <a:rPr lang="zh-TW" altLang="en-US" sz="1100" b="0" i="0" u="none" strike="noStrike" dirty="0">
                          <a:solidFill>
                            <a:schemeClr val="tx1"/>
                          </a:solidFill>
                          <a:latin typeface="ＭＳ Ｐゴシック" pitchFamily="50" charset="-128"/>
                          <a:ea typeface="ＭＳ Ｐゴシック" pitchFamily="50" charset="-128"/>
                        </a:rPr>
                        <a:t>高齢者住宅改修費給付事業</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r" fontAlgn="ctr"/>
                      <a:r>
                        <a:rPr lang="en-US" altLang="ja-JP" sz="1100" b="0" i="0" u="none" strike="noStrike" dirty="0">
                          <a:solidFill>
                            <a:schemeClr val="tx1"/>
                          </a:solidFill>
                          <a:latin typeface="ＭＳ Ｐゴシック"/>
                        </a:rPr>
                        <a:t>0.09 </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ja-JP" altLang="en-US" sz="1100" b="0" i="0" u="none" strike="noStrike" dirty="0">
                          <a:solidFill>
                            <a:schemeClr val="tx1"/>
                          </a:solidFill>
                          <a:latin typeface="ＭＳ Ｐゴシック"/>
                        </a:rPr>
                        <a:t>同左</a:t>
                      </a:r>
                      <a:endParaRPr lang="en-US" altLang="ja-JP" sz="1100" b="0" i="0" u="none" strike="noStrike" dirty="0">
                        <a:solidFill>
                          <a:schemeClr val="tx1"/>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xmlns="" val="10026"/>
                  </a:ext>
                </a:extLst>
              </a:tr>
              <a:tr h="0">
                <a:tc>
                  <a:txBody>
                    <a:bodyPr/>
                    <a:lstStyle/>
                    <a:p>
                      <a:pPr algn="l" fontAlgn="ctr"/>
                      <a:r>
                        <a:rPr lang="en-US" altLang="ja-JP" sz="1100" b="0" i="0" u="none" strike="noStrike" dirty="0">
                          <a:solidFill>
                            <a:srgbClr val="000000"/>
                          </a:solidFill>
                          <a:latin typeface="ＭＳ Ｐゴシック"/>
                        </a:rPr>
                        <a:t>27</a:t>
                      </a:r>
                      <a:endParaRPr lang="ja-JP" altLang="en-US" sz="1100" b="0" i="0" u="none" strike="noStrike" dirty="0">
                        <a:solidFill>
                          <a:srgbClr val="000000"/>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r>
                        <a:rPr lang="ja-JP" altLang="en-US" sz="1100" b="0" i="0" u="none" strike="noStrike" dirty="0">
                          <a:solidFill>
                            <a:srgbClr val="000000"/>
                          </a:solidFill>
                          <a:latin typeface="ＭＳ Ｐゴシック"/>
                        </a:rPr>
                        <a:t>老人憩の家運営助成 事業費（常設分）</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r" fontAlgn="ctr"/>
                      <a:r>
                        <a:rPr lang="en-US" altLang="ja-JP" sz="1100" b="0" i="0" u="none" strike="noStrike" dirty="0">
                          <a:solidFill>
                            <a:srgbClr val="000000"/>
                          </a:solidFill>
                          <a:latin typeface="ＭＳ Ｐゴシック"/>
                        </a:rPr>
                        <a:t>0.55 </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latin typeface="ＭＳ Ｐゴシック"/>
                        </a:rPr>
                        <a:t>同左</a:t>
                      </a:r>
                      <a:endParaRPr lang="en-US" altLang="ja-JP" sz="1100" b="0" i="0" u="none" strike="noStrike" dirty="0">
                        <a:solidFill>
                          <a:schemeClr val="tx1"/>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xmlns="" val="10027"/>
                  </a:ext>
                </a:extLst>
              </a:tr>
              <a:tr h="0">
                <a:tc>
                  <a:txBody>
                    <a:bodyPr/>
                    <a:lstStyle/>
                    <a:p>
                      <a:pPr algn="l" fontAlgn="ctr"/>
                      <a:r>
                        <a:rPr lang="en-US" altLang="zh-TW" sz="1100" b="0" i="0" u="none" strike="noStrike" dirty="0">
                          <a:solidFill>
                            <a:srgbClr val="000000"/>
                          </a:solidFill>
                          <a:latin typeface="ＭＳ Ｐゴシック" pitchFamily="50" charset="-128"/>
                          <a:ea typeface="ＭＳ Ｐゴシック" pitchFamily="50" charset="-128"/>
                        </a:rPr>
                        <a:t>28</a:t>
                      </a:r>
                      <a:endParaRPr lang="zh-TW" altLang="en-US" sz="1100" b="0" i="0" u="none" strike="noStrike" dirty="0">
                        <a:solidFill>
                          <a:srgbClr val="000000"/>
                        </a:solidFill>
                        <a:latin typeface="ＭＳ Ｐゴシック" pitchFamily="50" charset="-128"/>
                        <a:ea typeface="ＭＳ Ｐゴシック" pitchFamily="50" charset="-128"/>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r>
                        <a:rPr lang="zh-TW" altLang="en-US" sz="1100" b="0" i="0" u="none" strike="noStrike" dirty="0">
                          <a:solidFill>
                            <a:srgbClr val="000000"/>
                          </a:solidFill>
                          <a:latin typeface="ＭＳ Ｐゴシック" pitchFamily="50" charset="-128"/>
                          <a:ea typeface="ＭＳ Ｐゴシック" pitchFamily="50" charset="-128"/>
                        </a:rPr>
                        <a:t>高齢者地域活動支援事業 運営委託</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r" fontAlgn="ctr"/>
                      <a:r>
                        <a:rPr lang="en-US" altLang="ja-JP" sz="1100" b="0" i="0" u="none" strike="noStrike" dirty="0">
                          <a:solidFill>
                            <a:srgbClr val="000000"/>
                          </a:solidFill>
                          <a:latin typeface="ＭＳ Ｐゴシック"/>
                        </a:rPr>
                        <a:t>1.45 </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ja-JP" altLang="en-US" sz="1100" b="0" i="0" u="none" strike="noStrike" dirty="0">
                          <a:solidFill>
                            <a:schemeClr val="tx1"/>
                          </a:solidFill>
                          <a:latin typeface="ＭＳ Ｐゴシック"/>
                        </a:rPr>
                        <a:t>同左</a:t>
                      </a:r>
                      <a:endParaRPr lang="en-US" altLang="ja-JP" sz="1100" b="0" i="0" u="none" strike="noStrike" dirty="0">
                        <a:solidFill>
                          <a:schemeClr val="tx1"/>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xmlns="" val="10028"/>
                  </a:ext>
                </a:extLst>
              </a:tr>
              <a:tr h="0">
                <a:tc>
                  <a:txBody>
                    <a:bodyPr/>
                    <a:lstStyle/>
                    <a:p>
                      <a:pPr algn="l" fontAlgn="ctr"/>
                      <a:r>
                        <a:rPr lang="en-US" altLang="ja-JP" sz="1100" b="0" i="0" u="none" strike="noStrike" dirty="0">
                          <a:solidFill>
                            <a:srgbClr val="000000"/>
                          </a:solidFill>
                          <a:latin typeface="ＭＳ Ｐゴシック"/>
                        </a:rPr>
                        <a:t>29</a:t>
                      </a:r>
                      <a:endParaRPr lang="ja-JP" altLang="en-US" sz="1100" b="0" i="0" u="none" strike="noStrike" dirty="0">
                        <a:solidFill>
                          <a:srgbClr val="000000"/>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r>
                        <a:rPr lang="ja-JP" altLang="en-US" sz="1100" b="0" i="0" u="none" strike="noStrike" dirty="0" err="1">
                          <a:solidFill>
                            <a:srgbClr val="000000"/>
                          </a:solidFill>
                          <a:latin typeface="ＭＳ Ｐゴシック"/>
                        </a:rPr>
                        <a:t>舞洲障がい</a:t>
                      </a:r>
                      <a:r>
                        <a:rPr lang="ja-JP" altLang="en-US" sz="1100" b="0" i="0" u="none" strike="noStrike" dirty="0">
                          <a:solidFill>
                            <a:srgbClr val="000000"/>
                          </a:solidFill>
                          <a:latin typeface="ＭＳ Ｐゴシック"/>
                        </a:rPr>
                        <a:t>者スポーツセンター</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r" fontAlgn="ctr"/>
                      <a:r>
                        <a:rPr lang="en-US" altLang="ja-JP" sz="1100" b="0" i="0" u="none" strike="noStrike" dirty="0">
                          <a:solidFill>
                            <a:srgbClr val="000000"/>
                          </a:solidFill>
                          <a:latin typeface="ＭＳ Ｐゴシック"/>
                        </a:rPr>
                        <a:t>0.51 </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r" fontAlgn="ctr"/>
                      <a:r>
                        <a:rPr lang="en-US" altLang="ja-JP" sz="1100" b="0" i="0" u="none" strike="noStrike" dirty="0">
                          <a:solidFill>
                            <a:schemeClr val="tx1"/>
                          </a:solidFill>
                          <a:latin typeface="ＭＳ Ｐゴシック"/>
                        </a:rPr>
                        <a:t>0.54</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xmlns="" val="10029"/>
                  </a:ext>
                </a:extLst>
              </a:tr>
              <a:tr h="0">
                <a:tc>
                  <a:txBody>
                    <a:bodyPr/>
                    <a:lstStyle/>
                    <a:p>
                      <a:pPr algn="l" fontAlgn="ctr"/>
                      <a:r>
                        <a:rPr lang="en-US" altLang="zh-TW" sz="1100" b="0" i="0" u="none" strike="noStrike" dirty="0">
                          <a:solidFill>
                            <a:srgbClr val="000000"/>
                          </a:solidFill>
                          <a:latin typeface="ＭＳ Ｐゴシック" pitchFamily="50" charset="-128"/>
                          <a:ea typeface="ＭＳ Ｐゴシック" pitchFamily="50" charset="-128"/>
                        </a:rPr>
                        <a:t>30</a:t>
                      </a:r>
                      <a:endParaRPr lang="zh-TW" altLang="en-US" sz="1100" b="0" i="0" u="none" strike="noStrike" dirty="0">
                        <a:solidFill>
                          <a:srgbClr val="000000"/>
                        </a:solidFill>
                        <a:latin typeface="ＭＳ Ｐゴシック" pitchFamily="50" charset="-128"/>
                        <a:ea typeface="ＭＳ Ｐゴシック" pitchFamily="50" charset="-128"/>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r>
                        <a:rPr lang="ja-JP" altLang="en-US" sz="1100" b="0" i="0" u="none" strike="noStrike" dirty="0">
                          <a:solidFill>
                            <a:srgbClr val="000000"/>
                          </a:solidFill>
                          <a:latin typeface="ＭＳ Ｐゴシック" pitchFamily="50" charset="-128"/>
                          <a:ea typeface="ＭＳ Ｐゴシック" pitchFamily="50" charset="-128"/>
                        </a:rPr>
                        <a:t>委託老人福祉センター</a:t>
                      </a:r>
                      <a:endParaRPr lang="zh-TW" altLang="en-US" sz="1100" b="0" i="0" u="none" strike="noStrike" dirty="0">
                        <a:solidFill>
                          <a:srgbClr val="000000"/>
                        </a:solidFill>
                        <a:latin typeface="ＭＳ Ｐゴシック" pitchFamily="50" charset="-128"/>
                        <a:ea typeface="ＭＳ Ｐゴシック" pitchFamily="50" charset="-128"/>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r" fontAlgn="ctr"/>
                      <a:r>
                        <a:rPr lang="en-US" altLang="ja-JP" sz="1100" b="0" i="0" u="none" strike="noStrike" dirty="0">
                          <a:solidFill>
                            <a:srgbClr val="000000"/>
                          </a:solidFill>
                          <a:latin typeface="ＭＳ Ｐゴシック"/>
                        </a:rPr>
                        <a:t>0</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ja-JP" altLang="en-US" sz="1100" b="0" i="0" u="none" strike="noStrike" dirty="0">
                          <a:solidFill>
                            <a:schemeClr val="tx1"/>
                          </a:solidFill>
                          <a:latin typeface="ＭＳ Ｐゴシック"/>
                        </a:rPr>
                        <a:t>同左</a:t>
                      </a:r>
                      <a:endParaRPr lang="en-US" altLang="ja-JP" sz="1100" b="0" i="0" u="none" strike="noStrike" dirty="0">
                        <a:solidFill>
                          <a:schemeClr val="tx1"/>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xmlns="" val="10030"/>
                  </a:ext>
                </a:extLst>
              </a:tr>
            </a:tbl>
          </a:graphicData>
        </a:graphic>
      </p:graphicFrame>
      <p:sp>
        <p:nvSpPr>
          <p:cNvPr id="9" name="正方形/長方形 8"/>
          <p:cNvSpPr/>
          <p:nvPr/>
        </p:nvSpPr>
        <p:spPr>
          <a:xfrm>
            <a:off x="8253263" y="667435"/>
            <a:ext cx="423193" cy="169277"/>
          </a:xfrm>
          <a:prstGeom prst="rect">
            <a:avLst/>
          </a:prstGeom>
        </p:spPr>
        <p:txBody>
          <a:bodyPr wrap="none" lIns="0" tIns="0" rIns="0" bIns="0">
            <a:spAutoFit/>
          </a:bodyPr>
          <a:lstStyle/>
          <a:p>
            <a:r>
              <a:rPr lang="ja-JP" altLang="en-US" sz="1100" dirty="0"/>
              <a:t>（億円）</a:t>
            </a:r>
          </a:p>
        </p:txBody>
      </p:sp>
      <p:sp>
        <p:nvSpPr>
          <p:cNvPr id="8" name="正方形/長方形 7"/>
          <p:cNvSpPr/>
          <p:nvPr/>
        </p:nvSpPr>
        <p:spPr>
          <a:xfrm>
            <a:off x="7164288" y="6596390"/>
            <a:ext cx="1228221" cy="261610"/>
          </a:xfrm>
          <a:prstGeom prst="rect">
            <a:avLst/>
          </a:prstGeom>
        </p:spPr>
        <p:txBody>
          <a:bodyPr wrap="none">
            <a:spAutoFit/>
          </a:bodyPr>
          <a:lstStyle/>
          <a:p>
            <a:r>
              <a:rPr lang="ja-JP" altLang="en-US" sz="1100" dirty="0"/>
              <a:t>（次ページへ続く）</a:t>
            </a:r>
          </a:p>
        </p:txBody>
      </p:sp>
      <p:sp>
        <p:nvSpPr>
          <p:cNvPr id="10" name="テキスト ボックス 36"/>
          <p:cNvSpPr txBox="1"/>
          <p:nvPr/>
        </p:nvSpPr>
        <p:spPr>
          <a:xfrm>
            <a:off x="0" y="0"/>
            <a:ext cx="1619672" cy="260648"/>
          </a:xfrm>
          <a:prstGeom prst="rect">
            <a:avLst/>
          </a:prstGeom>
          <a:noFill/>
        </p:spPr>
        <p:txBody>
          <a:bodyPr wrap="square" rtlCol="0">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r>
              <a:rPr lang="ja-JP" altLang="en-US" sz="1100" dirty="0"/>
              <a:t>（付属資料１）</a:t>
            </a:r>
            <a:endParaRPr lang="en-US" altLang="ja-JP" sz="1100" dirty="0"/>
          </a:p>
        </p:txBody>
      </p:sp>
      <p:sp>
        <p:nvSpPr>
          <p:cNvPr id="11" name="スライド番号プレースホルダ 10"/>
          <p:cNvSpPr>
            <a:spLocks noGrp="1"/>
          </p:cNvSpPr>
          <p:nvPr>
            <p:ph type="sldNum" sz="quarter" idx="12"/>
          </p:nvPr>
        </p:nvSpPr>
        <p:spPr/>
        <p:txBody>
          <a:bodyPr/>
          <a:lstStyle/>
          <a:p>
            <a:fld id="{CCEC3038-1CF1-4B63-9920-55248DCFBA97}" type="slidenum">
              <a:rPr kumimoji="1" lang="ja-JP" altLang="en-US" smtClean="0"/>
              <a:pPr/>
              <a:t>227</a:t>
            </a:fld>
            <a:endParaRPr kumimoji="1" lang="ja-JP" altLang="en-US"/>
          </a:p>
        </p:txBody>
      </p:sp>
    </p:spTree>
    <p:extLst>
      <p:ext uri="{BB962C8B-B14F-4D97-AF65-F5344CB8AC3E}">
        <p14:creationId xmlns:p14="http://schemas.microsoft.com/office/powerpoint/2010/main" val="2347307353"/>
      </p:ext>
    </p:extLst>
  </p:cSld>
  <p:clrMapOvr>
    <a:masterClrMapping/>
  </p:clrMapOvr>
</p:sld>
</file>

<file path=ppt/slides/slide2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角丸四角形 36">
            <a:extLst>
              <a:ext uri="{FF2B5EF4-FFF2-40B4-BE49-F238E27FC236}">
                <a16:creationId xmlns:a16="http://schemas.microsoft.com/office/drawing/2014/main" xmlns="" id="{BA6C236F-FA23-4AD1-94C4-0880F1190623}"/>
              </a:ext>
            </a:extLst>
          </p:cNvPr>
          <p:cNvSpPr/>
          <p:nvPr/>
        </p:nvSpPr>
        <p:spPr>
          <a:xfrm>
            <a:off x="7884369" y="774522"/>
            <a:ext cx="1008112" cy="5894838"/>
          </a:xfrm>
          <a:prstGeom prst="roundRect">
            <a:avLst>
              <a:gd name="adj" fmla="val 21165"/>
            </a:avLst>
          </a:prstGeom>
          <a:solidFill>
            <a:schemeClr val="accent6">
              <a:lumMod val="60000"/>
              <a:lumOff val="40000"/>
              <a:alpha val="5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 name="正方形/長方形 8"/>
          <p:cNvSpPr/>
          <p:nvPr/>
        </p:nvSpPr>
        <p:spPr>
          <a:xfrm>
            <a:off x="8253263" y="667435"/>
            <a:ext cx="423193" cy="169277"/>
          </a:xfrm>
          <a:prstGeom prst="rect">
            <a:avLst/>
          </a:prstGeom>
        </p:spPr>
        <p:txBody>
          <a:bodyPr wrap="none" lIns="0" tIns="0" rIns="0" bIns="0">
            <a:spAutoFit/>
          </a:bodyPr>
          <a:lstStyle/>
          <a:p>
            <a:r>
              <a:rPr lang="ja-JP" altLang="en-US" sz="1100" dirty="0"/>
              <a:t>（億円）</a:t>
            </a:r>
          </a:p>
        </p:txBody>
      </p:sp>
      <p:sp>
        <p:nvSpPr>
          <p:cNvPr id="12" name="正方形/長方形 11"/>
          <p:cNvSpPr/>
          <p:nvPr/>
        </p:nvSpPr>
        <p:spPr>
          <a:xfrm>
            <a:off x="251520" y="332656"/>
            <a:ext cx="5976664" cy="338554"/>
          </a:xfrm>
          <a:prstGeom prst="rect">
            <a:avLst/>
          </a:prstGeom>
        </p:spPr>
        <p:txBody>
          <a:bodyPr wrap="square">
            <a:spAutoFit/>
          </a:bodyPr>
          <a:lstStyle/>
          <a:p>
            <a:r>
              <a:rPr lang="ja-JP" altLang="en-US" sz="1600" dirty="0">
                <a:latin typeface="+mn-ea"/>
              </a:rPr>
              <a:t>○見直しの対象とした施策・事業（</a:t>
            </a:r>
            <a:r>
              <a:rPr lang="en-US" altLang="ja-JP" sz="1600" dirty="0">
                <a:latin typeface="+mn-ea"/>
              </a:rPr>
              <a:t>109</a:t>
            </a:r>
            <a:r>
              <a:rPr lang="ja-JP" altLang="en-US" sz="1600" dirty="0">
                <a:latin typeface="+mn-ea"/>
              </a:rPr>
              <a:t>項目）　（２／３）</a:t>
            </a:r>
          </a:p>
        </p:txBody>
      </p:sp>
      <p:sp>
        <p:nvSpPr>
          <p:cNvPr id="6" name="正方形/長方形 5"/>
          <p:cNvSpPr/>
          <p:nvPr/>
        </p:nvSpPr>
        <p:spPr>
          <a:xfrm>
            <a:off x="7164288" y="6596390"/>
            <a:ext cx="1228221" cy="261610"/>
          </a:xfrm>
          <a:prstGeom prst="rect">
            <a:avLst/>
          </a:prstGeom>
        </p:spPr>
        <p:txBody>
          <a:bodyPr wrap="none">
            <a:spAutoFit/>
          </a:bodyPr>
          <a:lstStyle/>
          <a:p>
            <a:r>
              <a:rPr lang="ja-JP" altLang="en-US" sz="1100" dirty="0"/>
              <a:t>（次ページへ続く）</a:t>
            </a:r>
          </a:p>
        </p:txBody>
      </p:sp>
      <p:sp>
        <p:nvSpPr>
          <p:cNvPr id="7" name="正方形/長方形 6"/>
          <p:cNvSpPr/>
          <p:nvPr/>
        </p:nvSpPr>
        <p:spPr>
          <a:xfrm>
            <a:off x="611560" y="620688"/>
            <a:ext cx="1518364" cy="261610"/>
          </a:xfrm>
          <a:prstGeom prst="rect">
            <a:avLst/>
          </a:prstGeom>
        </p:spPr>
        <p:txBody>
          <a:bodyPr wrap="none">
            <a:spAutoFit/>
          </a:bodyPr>
          <a:lstStyle/>
          <a:p>
            <a:r>
              <a:rPr lang="ja-JP" altLang="en-US" sz="1100" dirty="0"/>
              <a:t>（前ページからの続き）</a:t>
            </a:r>
          </a:p>
        </p:txBody>
      </p:sp>
      <p:sp>
        <p:nvSpPr>
          <p:cNvPr id="10" name="テキスト ボックス 36"/>
          <p:cNvSpPr txBox="1"/>
          <p:nvPr/>
        </p:nvSpPr>
        <p:spPr>
          <a:xfrm>
            <a:off x="0" y="0"/>
            <a:ext cx="1619672" cy="260648"/>
          </a:xfrm>
          <a:prstGeom prst="rect">
            <a:avLst/>
          </a:prstGeom>
          <a:noFill/>
        </p:spPr>
        <p:txBody>
          <a:bodyPr wrap="square" rtlCol="0">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r>
              <a:rPr lang="ja-JP" altLang="en-US" sz="1100" dirty="0"/>
              <a:t>（付属資料１）</a:t>
            </a:r>
            <a:endParaRPr lang="en-US" altLang="ja-JP" sz="1100" dirty="0"/>
          </a:p>
        </p:txBody>
      </p:sp>
      <p:sp>
        <p:nvSpPr>
          <p:cNvPr id="11" name="スライド番号プレースホルダ 10"/>
          <p:cNvSpPr>
            <a:spLocks noGrp="1"/>
          </p:cNvSpPr>
          <p:nvPr>
            <p:ph type="sldNum" sz="quarter" idx="12"/>
          </p:nvPr>
        </p:nvSpPr>
        <p:spPr/>
        <p:txBody>
          <a:bodyPr/>
          <a:lstStyle/>
          <a:p>
            <a:fld id="{CCEC3038-1CF1-4B63-9920-55248DCFBA97}" type="slidenum">
              <a:rPr kumimoji="1" lang="ja-JP" altLang="en-US" smtClean="0"/>
              <a:pPr/>
              <a:t>228</a:t>
            </a:fld>
            <a:endParaRPr kumimoji="1" lang="ja-JP" altLang="en-US"/>
          </a:p>
        </p:txBody>
      </p:sp>
      <p:graphicFrame>
        <p:nvGraphicFramePr>
          <p:cNvPr id="8" name="表 7"/>
          <p:cNvGraphicFramePr>
            <a:graphicFrameLocks noGrp="1"/>
          </p:cNvGraphicFramePr>
          <p:nvPr>
            <p:extLst/>
          </p:nvPr>
        </p:nvGraphicFramePr>
        <p:xfrm>
          <a:off x="395993" y="836712"/>
          <a:ext cx="8401183" cy="5748120"/>
        </p:xfrm>
        <a:graphic>
          <a:graphicData uri="http://schemas.openxmlformats.org/drawingml/2006/table">
            <a:tbl>
              <a:tblPr/>
              <a:tblGrid>
                <a:gridCol w="576064">
                  <a:extLst>
                    <a:ext uri="{9D8B030D-6E8A-4147-A177-3AD203B41FA5}">
                      <a16:colId xmlns:a16="http://schemas.microsoft.com/office/drawing/2014/main" xmlns="" val="20000"/>
                    </a:ext>
                  </a:extLst>
                </a:gridCol>
                <a:gridCol w="5976664">
                  <a:extLst>
                    <a:ext uri="{9D8B030D-6E8A-4147-A177-3AD203B41FA5}">
                      <a16:colId xmlns:a16="http://schemas.microsoft.com/office/drawing/2014/main" xmlns="" val="20001"/>
                    </a:ext>
                  </a:extLst>
                </a:gridCol>
                <a:gridCol w="936104">
                  <a:extLst>
                    <a:ext uri="{9D8B030D-6E8A-4147-A177-3AD203B41FA5}">
                      <a16:colId xmlns:a16="http://schemas.microsoft.com/office/drawing/2014/main" xmlns="" val="20002"/>
                    </a:ext>
                  </a:extLst>
                </a:gridCol>
                <a:gridCol w="912351">
                  <a:extLst>
                    <a:ext uri="{9D8B030D-6E8A-4147-A177-3AD203B41FA5}">
                      <a16:colId xmlns:a16="http://schemas.microsoft.com/office/drawing/2014/main" xmlns="" val="20003"/>
                    </a:ext>
                  </a:extLst>
                </a:gridCol>
              </a:tblGrid>
              <a:tr h="54448">
                <a:tc>
                  <a:txBody>
                    <a:bodyPr/>
                    <a:lstStyle/>
                    <a:p>
                      <a:pPr algn="ctr" fontAlgn="ctr"/>
                      <a:endParaRPr lang="ja-JP" altLang="en-US" sz="1100" b="0" i="0" u="none" strike="noStrike" dirty="0">
                        <a:solidFill>
                          <a:srgbClr val="000000"/>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ap="flat" cmpd="sng" algn="ctr">
                      <a:solidFill>
                        <a:schemeClr val="tx1"/>
                      </a:solidFill>
                      <a:prstDash val="solid"/>
                      <a:round/>
                      <a:headEnd type="none" w="med" len="med"/>
                      <a:tailEnd type="none" w="med" len="med"/>
                    </a:lnTlToBr>
                    <a:solidFill>
                      <a:schemeClr val="accent5">
                        <a:lumMod val="20000"/>
                        <a:lumOff val="80000"/>
                      </a:schemeClr>
                    </a:solidFill>
                  </a:tcPr>
                </a:tc>
                <a:tc>
                  <a:txBody>
                    <a:bodyPr/>
                    <a:lstStyle/>
                    <a:p>
                      <a:pPr algn="ctr" fontAlgn="ctr"/>
                      <a:r>
                        <a:rPr lang="ja-JP" altLang="en-US" sz="1100" b="0" i="0" u="none" strike="noStrike" dirty="0">
                          <a:solidFill>
                            <a:srgbClr val="000000"/>
                          </a:solidFill>
                          <a:latin typeface="ＭＳ Ｐゴシック"/>
                        </a:rPr>
                        <a:t>事務事業名</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tc>
                  <a:txBody>
                    <a:bodyPr/>
                    <a:lstStyle/>
                    <a:p>
                      <a:pPr algn="l" fontAlgn="ctr"/>
                      <a:r>
                        <a:rPr lang="en-US" altLang="ja-JP" sz="1100" b="0" i="0" u="none" strike="noStrike" dirty="0">
                          <a:solidFill>
                            <a:srgbClr val="000000"/>
                          </a:solidFill>
                          <a:latin typeface="ＭＳ ゴシック"/>
                        </a:rPr>
                        <a:t>2012</a:t>
                      </a:r>
                      <a:r>
                        <a:rPr lang="ja-JP" altLang="en-US" sz="1100" b="0" i="0" u="none" strike="noStrike" dirty="0">
                          <a:solidFill>
                            <a:srgbClr val="000000"/>
                          </a:solidFill>
                          <a:latin typeface="ＭＳ ゴシック"/>
                        </a:rPr>
                        <a:t>～</a:t>
                      </a:r>
                      <a:endParaRPr lang="en-US" altLang="ja-JP" sz="1100" b="0" i="0" u="none" strike="noStrike" dirty="0">
                        <a:solidFill>
                          <a:srgbClr val="000000"/>
                        </a:solidFill>
                        <a:latin typeface="ＭＳ ゴシック"/>
                      </a:endParaRPr>
                    </a:p>
                    <a:p>
                      <a:pPr algn="r" fontAlgn="ctr"/>
                      <a:r>
                        <a:rPr lang="en-US" altLang="ja-JP" sz="1100" b="0" i="0" u="none" strike="noStrike" dirty="0">
                          <a:solidFill>
                            <a:srgbClr val="000000"/>
                          </a:solidFill>
                          <a:latin typeface="ＭＳ ゴシック"/>
                        </a:rPr>
                        <a:t>2014</a:t>
                      </a:r>
                      <a:r>
                        <a:rPr lang="ja-JP" altLang="en-US" sz="1100" b="0" i="0" u="none" strike="noStrike" dirty="0">
                          <a:solidFill>
                            <a:srgbClr val="000000"/>
                          </a:solidFill>
                          <a:latin typeface="ＭＳ ゴシック"/>
                        </a:rPr>
                        <a:t>年度</a:t>
                      </a:r>
                      <a:endParaRPr lang="en-US" altLang="ja-JP" sz="1100" b="0" i="0" u="none" strike="noStrike" dirty="0">
                        <a:solidFill>
                          <a:srgbClr val="000000"/>
                        </a:solidFill>
                        <a:latin typeface="ＭＳ ゴシック"/>
                      </a:endParaRPr>
                    </a:p>
                    <a:p>
                      <a:pPr algn="ctr" fontAlgn="ctr"/>
                      <a:r>
                        <a:rPr lang="ja-JP" altLang="en-US" sz="1100" b="0" i="0" u="none" strike="noStrike" dirty="0">
                          <a:solidFill>
                            <a:srgbClr val="000000"/>
                          </a:solidFill>
                          <a:latin typeface="ＭＳ ゴシック"/>
                        </a:rPr>
                        <a:t>削減効果額</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tc>
                  <a:txBody>
                    <a:bodyPr/>
                    <a:lstStyle/>
                    <a:p>
                      <a:pPr algn="l" fontAlgn="ctr"/>
                      <a:r>
                        <a:rPr lang="en-US" altLang="ja-JP" sz="1100" b="0" i="0" u="none" strike="noStrike" dirty="0">
                          <a:solidFill>
                            <a:schemeClr val="tx1"/>
                          </a:solidFill>
                          <a:latin typeface="ＭＳ ゴシック"/>
                        </a:rPr>
                        <a:t>2012</a:t>
                      </a:r>
                      <a:r>
                        <a:rPr lang="ja-JP" altLang="en-US" sz="1100" b="0" i="0" u="none" strike="noStrike" dirty="0">
                          <a:solidFill>
                            <a:schemeClr val="tx1"/>
                          </a:solidFill>
                          <a:latin typeface="ＭＳ ゴシック"/>
                        </a:rPr>
                        <a:t>～</a:t>
                      </a:r>
                      <a:endParaRPr lang="en-US" altLang="ja-JP" sz="1100" b="0" i="0" u="none" strike="noStrike" dirty="0">
                        <a:solidFill>
                          <a:schemeClr val="tx1"/>
                        </a:solidFill>
                        <a:latin typeface="ＭＳ ゴシック"/>
                      </a:endParaRPr>
                    </a:p>
                    <a:p>
                      <a:pPr algn="r" fontAlgn="ctr"/>
                      <a:r>
                        <a:rPr lang="en-US" altLang="ja-JP" sz="1100" b="0" i="0" u="none" strike="noStrike" dirty="0">
                          <a:solidFill>
                            <a:schemeClr val="tx1"/>
                          </a:solidFill>
                          <a:latin typeface="ＭＳ ゴシック"/>
                        </a:rPr>
                        <a:t>2015</a:t>
                      </a:r>
                      <a:r>
                        <a:rPr lang="ja-JP" altLang="en-US" sz="1100" b="0" i="0" u="none" strike="noStrike" dirty="0">
                          <a:solidFill>
                            <a:schemeClr val="tx1"/>
                          </a:solidFill>
                          <a:latin typeface="ＭＳ ゴシック"/>
                        </a:rPr>
                        <a:t>年度</a:t>
                      </a:r>
                      <a:endParaRPr lang="en-US" altLang="ja-JP" sz="1100" b="0" i="0" u="none" strike="noStrike" dirty="0">
                        <a:solidFill>
                          <a:schemeClr val="tx1"/>
                        </a:solidFill>
                        <a:latin typeface="ＭＳ ゴシック"/>
                      </a:endParaRPr>
                    </a:p>
                    <a:p>
                      <a:pPr algn="ctr" fontAlgn="ctr"/>
                      <a:r>
                        <a:rPr lang="ja-JP" altLang="en-US" sz="1100" b="0" i="0" u="none" strike="noStrike" dirty="0">
                          <a:solidFill>
                            <a:schemeClr val="tx1"/>
                          </a:solidFill>
                          <a:latin typeface="ＭＳ ゴシック"/>
                        </a:rPr>
                        <a:t>削減効果額</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extLst>
                  <a:ext uri="{0D108BD9-81ED-4DB2-BD59-A6C34878D82A}">
                    <a16:rowId xmlns:a16="http://schemas.microsoft.com/office/drawing/2014/main" xmlns="" val="10000"/>
                  </a:ext>
                </a:extLst>
              </a:tr>
              <a:tr h="46639">
                <a:tc>
                  <a:txBody>
                    <a:bodyPr/>
                    <a:lstStyle/>
                    <a:p>
                      <a:pPr algn="l" fontAlgn="ctr"/>
                      <a:r>
                        <a:rPr lang="en-US" altLang="zh-TW" sz="1100" b="0" i="0" u="none" strike="noStrike" dirty="0">
                          <a:solidFill>
                            <a:srgbClr val="000000"/>
                          </a:solidFill>
                          <a:latin typeface="ＭＳ Ｐゴシック" pitchFamily="50" charset="-128"/>
                          <a:ea typeface="ＭＳ Ｐゴシック" pitchFamily="50" charset="-128"/>
                        </a:rPr>
                        <a:t>31</a:t>
                      </a:r>
                      <a:r>
                        <a:rPr lang="ja-JP" altLang="en-US" sz="1100" b="0" i="0" u="none" strike="noStrike" dirty="0">
                          <a:solidFill>
                            <a:srgbClr val="000000"/>
                          </a:solidFill>
                          <a:latin typeface="ＭＳ Ｐゴシック" pitchFamily="50" charset="-128"/>
                          <a:ea typeface="ＭＳ Ｐゴシック" pitchFamily="50" charset="-128"/>
                        </a:rPr>
                        <a:t>・</a:t>
                      </a:r>
                      <a:r>
                        <a:rPr lang="en-US" altLang="ja-JP" sz="1100" b="0" i="0" u="none" strike="noStrike" dirty="0">
                          <a:solidFill>
                            <a:srgbClr val="000000"/>
                          </a:solidFill>
                          <a:latin typeface="ＭＳ Ｐゴシック" pitchFamily="50" charset="-128"/>
                          <a:ea typeface="ＭＳ Ｐゴシック" pitchFamily="50" charset="-128"/>
                        </a:rPr>
                        <a:t>32</a:t>
                      </a:r>
                      <a:endParaRPr lang="zh-TW" altLang="en-US" sz="1100" b="0" i="0" u="none" strike="noStrike" dirty="0">
                        <a:solidFill>
                          <a:srgbClr val="000000"/>
                        </a:solidFill>
                        <a:latin typeface="ＭＳ Ｐゴシック" pitchFamily="50" charset="-128"/>
                        <a:ea typeface="ＭＳ Ｐゴシック" pitchFamily="50" charset="-128"/>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r>
                        <a:rPr lang="zh-TW" altLang="en-US" sz="1100" b="0" i="0" u="none" strike="noStrike" dirty="0">
                          <a:solidFill>
                            <a:srgbClr val="000000"/>
                          </a:solidFill>
                          <a:latin typeface="ＭＳ Ｐゴシック" pitchFamily="50" charset="-128"/>
                          <a:ea typeface="ＭＳ Ｐゴシック" pitchFamily="50" charset="-128"/>
                        </a:rPr>
                        <a:t>国民健康保険事業会計繰出金</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r" fontAlgn="ctr"/>
                      <a:r>
                        <a:rPr lang="en-US" altLang="ja-JP" sz="1100" b="0" i="0" u="none" strike="noStrike" dirty="0">
                          <a:solidFill>
                            <a:srgbClr val="000000"/>
                          </a:solidFill>
                          <a:latin typeface="ＭＳ Ｐゴシック"/>
                        </a:rPr>
                        <a:t>7.79 </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ja-JP" altLang="en-US" sz="1100" b="0" i="0" u="none" strike="noStrike" dirty="0">
                          <a:solidFill>
                            <a:schemeClr val="tx1"/>
                          </a:solidFill>
                          <a:latin typeface="ＭＳ Ｐゴシック"/>
                        </a:rPr>
                        <a:t>同左</a:t>
                      </a:r>
                      <a:endParaRPr lang="en-US" altLang="ja-JP" sz="1100" b="0" i="0" u="none" strike="noStrike" dirty="0">
                        <a:solidFill>
                          <a:schemeClr val="tx1"/>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xmlns="" val="10001"/>
                  </a:ext>
                </a:extLst>
              </a:tr>
              <a:tr h="46639">
                <a:tc>
                  <a:txBody>
                    <a:bodyPr/>
                    <a:lstStyle/>
                    <a:p>
                      <a:pPr algn="l" fontAlgn="ctr"/>
                      <a:r>
                        <a:rPr lang="en-US" altLang="ja-JP" sz="1100" b="0" i="0" u="none" strike="noStrike" dirty="0">
                          <a:solidFill>
                            <a:srgbClr val="000000"/>
                          </a:solidFill>
                          <a:latin typeface="ＭＳ Ｐゴシック"/>
                        </a:rPr>
                        <a:t>33</a:t>
                      </a:r>
                      <a:endParaRPr lang="ja-JP" altLang="en-US" sz="1100" b="0" i="0" u="none" strike="noStrike" dirty="0">
                        <a:solidFill>
                          <a:srgbClr val="000000"/>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r>
                        <a:rPr lang="ja-JP" altLang="en-US" sz="1100" b="0" i="0" u="none" strike="noStrike" dirty="0">
                          <a:solidFill>
                            <a:srgbClr val="000000"/>
                          </a:solidFill>
                          <a:latin typeface="ＭＳ Ｐゴシック"/>
                        </a:rPr>
                        <a:t>水道料金福祉措置</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r" fontAlgn="ctr"/>
                      <a:r>
                        <a:rPr lang="en-US" altLang="ja-JP" sz="1100" b="0" i="0" u="none" strike="noStrike" dirty="0">
                          <a:solidFill>
                            <a:srgbClr val="000000"/>
                          </a:solidFill>
                          <a:latin typeface="ＭＳ Ｐゴシック"/>
                        </a:rPr>
                        <a:t>23.11 </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latin typeface="ＭＳ Ｐゴシック"/>
                        </a:rPr>
                        <a:t>同左</a:t>
                      </a:r>
                      <a:endParaRPr lang="en-US" altLang="ja-JP" sz="1100" b="0" i="0" u="none" strike="noStrike" dirty="0">
                        <a:solidFill>
                          <a:schemeClr val="tx1"/>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xmlns="" val="10002"/>
                  </a:ext>
                </a:extLst>
              </a:tr>
              <a:tr h="46639">
                <a:tc>
                  <a:txBody>
                    <a:bodyPr/>
                    <a:lstStyle/>
                    <a:p>
                      <a:pPr algn="l" fontAlgn="ctr"/>
                      <a:r>
                        <a:rPr lang="en-US" altLang="ja-JP" sz="1100" b="0" i="0" u="none" strike="noStrike" dirty="0">
                          <a:solidFill>
                            <a:srgbClr val="000000"/>
                          </a:solidFill>
                          <a:latin typeface="ＭＳ Ｐゴシック"/>
                        </a:rPr>
                        <a:t>34</a:t>
                      </a:r>
                      <a:endParaRPr lang="ja-JP" altLang="en-US" sz="1100" b="0" i="0" u="none" strike="noStrike" dirty="0">
                        <a:solidFill>
                          <a:srgbClr val="000000"/>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r>
                        <a:rPr lang="ja-JP" altLang="en-US" sz="1100" b="0" i="0" u="none" strike="noStrike" dirty="0">
                          <a:solidFill>
                            <a:srgbClr val="000000"/>
                          </a:solidFill>
                          <a:latin typeface="ＭＳ Ｐゴシック"/>
                        </a:rPr>
                        <a:t>下水道料金福祉措置</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r" fontAlgn="ctr"/>
                      <a:r>
                        <a:rPr lang="en-US" altLang="ja-JP" sz="1100" b="0" i="0" u="none" strike="noStrike" dirty="0">
                          <a:solidFill>
                            <a:srgbClr val="000000"/>
                          </a:solidFill>
                          <a:latin typeface="ＭＳ Ｐゴシック"/>
                        </a:rPr>
                        <a:t>13.36 </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ja-JP" altLang="en-US" sz="1100" b="0" i="0" u="none" strike="noStrike" dirty="0">
                          <a:solidFill>
                            <a:schemeClr val="tx1"/>
                          </a:solidFill>
                          <a:latin typeface="ＭＳ Ｐゴシック"/>
                        </a:rPr>
                        <a:t>同左</a:t>
                      </a:r>
                      <a:endParaRPr lang="en-US" altLang="ja-JP" sz="1100" b="0" i="0" u="none" strike="noStrike" dirty="0">
                        <a:solidFill>
                          <a:schemeClr val="tx1"/>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xmlns="" val="10003"/>
                  </a:ext>
                </a:extLst>
              </a:tr>
              <a:tr h="46639">
                <a:tc>
                  <a:txBody>
                    <a:bodyPr/>
                    <a:lstStyle/>
                    <a:p>
                      <a:pPr algn="l" fontAlgn="ctr"/>
                      <a:r>
                        <a:rPr lang="en-US" altLang="ja-JP" sz="1100" b="0" i="0" u="none" strike="noStrike" dirty="0">
                          <a:solidFill>
                            <a:srgbClr val="000000"/>
                          </a:solidFill>
                          <a:latin typeface="ＭＳ Ｐゴシック"/>
                        </a:rPr>
                        <a:t>35</a:t>
                      </a:r>
                      <a:endParaRPr lang="ja-JP" altLang="en-US" sz="1100" b="0" i="0" u="none" strike="noStrike" dirty="0">
                        <a:solidFill>
                          <a:srgbClr val="000000"/>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r>
                        <a:rPr lang="ja-JP" altLang="en-US" sz="1100" b="0" i="0" u="none" strike="noStrike" dirty="0">
                          <a:solidFill>
                            <a:srgbClr val="000000"/>
                          </a:solidFill>
                          <a:latin typeface="ＭＳ Ｐゴシック"/>
                        </a:rPr>
                        <a:t>施設指導及び助成費　民給</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r" fontAlgn="ctr"/>
                      <a:r>
                        <a:rPr lang="en-US" altLang="ja-JP" sz="1100" b="0" i="0" u="none" strike="noStrike" dirty="0">
                          <a:solidFill>
                            <a:srgbClr val="000000"/>
                          </a:solidFill>
                          <a:latin typeface="ＭＳ Ｐゴシック"/>
                        </a:rPr>
                        <a:t>1.02 </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latin typeface="ＭＳ Ｐゴシック"/>
                        </a:rPr>
                        <a:t>同左</a:t>
                      </a:r>
                      <a:endParaRPr lang="en-US" altLang="ja-JP" sz="1100" b="0" i="0" u="none" strike="noStrike" dirty="0">
                        <a:solidFill>
                          <a:schemeClr val="tx1"/>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xmlns="" val="10004"/>
                  </a:ext>
                </a:extLst>
              </a:tr>
              <a:tr h="46639">
                <a:tc>
                  <a:txBody>
                    <a:bodyPr/>
                    <a:lstStyle/>
                    <a:p>
                      <a:pPr algn="l" fontAlgn="ctr"/>
                      <a:r>
                        <a:rPr lang="en-US" altLang="ja-JP" sz="1100" b="0" i="0" u="none" strike="noStrike" dirty="0">
                          <a:solidFill>
                            <a:srgbClr val="000000"/>
                          </a:solidFill>
                          <a:latin typeface="ＭＳ Ｐゴシック"/>
                        </a:rPr>
                        <a:t>36</a:t>
                      </a:r>
                      <a:endParaRPr lang="ja-JP" altLang="en-US" sz="1100" b="0" i="0" u="none" strike="noStrike" dirty="0">
                        <a:solidFill>
                          <a:srgbClr val="000000"/>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r>
                        <a:rPr lang="ja-JP" altLang="en-US" sz="1100" b="0" i="0" u="none" strike="noStrike" dirty="0">
                          <a:solidFill>
                            <a:srgbClr val="000000"/>
                          </a:solidFill>
                          <a:latin typeface="ＭＳ Ｐゴシック"/>
                        </a:rPr>
                        <a:t>児童いきいき放課後事業　子どもの家事業</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r" fontAlgn="ctr"/>
                      <a:r>
                        <a:rPr lang="en-US" altLang="ja-JP" sz="1100" b="0" i="0" u="none" strike="noStrike" dirty="0">
                          <a:solidFill>
                            <a:srgbClr val="000000"/>
                          </a:solidFill>
                          <a:latin typeface="ＭＳ Ｐゴシック"/>
                        </a:rPr>
                        <a:t>1.25 </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ja-JP" altLang="en-US" sz="1100" b="0" i="0" u="none" strike="noStrike" dirty="0">
                          <a:solidFill>
                            <a:schemeClr val="tx1"/>
                          </a:solidFill>
                          <a:latin typeface="ＭＳ Ｐゴシック"/>
                        </a:rPr>
                        <a:t>同左</a:t>
                      </a:r>
                      <a:endParaRPr lang="en-US" altLang="ja-JP" sz="1100" b="0" i="0" u="none" strike="noStrike" dirty="0">
                        <a:solidFill>
                          <a:schemeClr val="tx1"/>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xmlns="" val="10005"/>
                  </a:ext>
                </a:extLst>
              </a:tr>
              <a:tr h="46639">
                <a:tc>
                  <a:txBody>
                    <a:bodyPr/>
                    <a:lstStyle/>
                    <a:p>
                      <a:pPr algn="l" fontAlgn="ctr"/>
                      <a:r>
                        <a:rPr lang="en-US" altLang="ja-JP" sz="1100" b="0" i="0" u="none" strike="noStrike" dirty="0">
                          <a:solidFill>
                            <a:srgbClr val="000000"/>
                          </a:solidFill>
                          <a:latin typeface="ＭＳ Ｐゴシック"/>
                        </a:rPr>
                        <a:t>37</a:t>
                      </a:r>
                      <a:endParaRPr lang="ja-JP" altLang="en-US" sz="1100" b="0" i="0" u="none" strike="noStrike" dirty="0">
                        <a:solidFill>
                          <a:srgbClr val="000000"/>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r>
                        <a:rPr lang="ja-JP" altLang="en-US" sz="1100" b="0" i="0" u="none" strike="noStrike" dirty="0">
                          <a:solidFill>
                            <a:srgbClr val="000000"/>
                          </a:solidFill>
                          <a:latin typeface="ＭＳ Ｐゴシック"/>
                        </a:rPr>
                        <a:t>留守家庭児童対策</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r" fontAlgn="ctr"/>
                      <a:r>
                        <a:rPr lang="en-US" altLang="ja-JP" sz="1100" b="0" i="0" u="none" strike="noStrike" dirty="0">
                          <a:solidFill>
                            <a:srgbClr val="000000"/>
                          </a:solidFill>
                          <a:latin typeface="ＭＳ Ｐゴシック"/>
                        </a:rPr>
                        <a:t>-0.72 </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latin typeface="ＭＳ Ｐゴシック"/>
                        </a:rPr>
                        <a:t>同左</a:t>
                      </a:r>
                      <a:endParaRPr lang="en-US" altLang="ja-JP" sz="1100" b="0" i="0" u="none" strike="noStrike" dirty="0">
                        <a:solidFill>
                          <a:schemeClr val="tx1"/>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xmlns="" val="10006"/>
                  </a:ext>
                </a:extLst>
              </a:tr>
              <a:tr h="46639">
                <a:tc>
                  <a:txBody>
                    <a:bodyPr/>
                    <a:lstStyle/>
                    <a:p>
                      <a:pPr algn="l" fontAlgn="ctr"/>
                      <a:r>
                        <a:rPr lang="en-US" altLang="ja-JP" sz="1100" b="0" i="0" u="none" strike="noStrike" dirty="0">
                          <a:solidFill>
                            <a:srgbClr val="000000"/>
                          </a:solidFill>
                          <a:latin typeface="ＭＳ Ｐゴシック"/>
                        </a:rPr>
                        <a:t>38</a:t>
                      </a:r>
                      <a:endParaRPr lang="ja-JP" altLang="en-US" sz="1100" b="0" i="0" u="none" strike="noStrike" dirty="0">
                        <a:solidFill>
                          <a:srgbClr val="000000"/>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fontAlgn="ctr"/>
                      <a:r>
                        <a:rPr lang="ja-JP" altLang="en-US" sz="1100" b="0" i="0" u="none" strike="noStrike" dirty="0">
                          <a:solidFill>
                            <a:srgbClr val="000000"/>
                          </a:solidFill>
                          <a:latin typeface="ＭＳ Ｐゴシック"/>
                        </a:rPr>
                        <a:t>子育て活動支援事業</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fontAlgn="ctr"/>
                      <a:r>
                        <a:rPr lang="en-US" altLang="ja-JP" sz="1100" b="0" i="0" u="none" strike="noStrike" dirty="0">
                          <a:solidFill>
                            <a:srgbClr val="000000"/>
                          </a:solidFill>
                          <a:latin typeface="ＭＳ Ｐゴシック"/>
                        </a:rPr>
                        <a:t>0.33 </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ja-JP" altLang="en-US" sz="1100" b="0" i="0" u="none" strike="noStrike" dirty="0">
                          <a:solidFill>
                            <a:schemeClr val="tx1"/>
                          </a:solidFill>
                          <a:latin typeface="ＭＳ Ｐゴシック"/>
                        </a:rPr>
                        <a:t>同左</a:t>
                      </a:r>
                      <a:endParaRPr lang="en-US" altLang="ja-JP" sz="1100" b="0" i="0" u="none" strike="noStrike" dirty="0">
                        <a:solidFill>
                          <a:schemeClr val="tx1"/>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xmlns="" val="10007"/>
                  </a:ext>
                </a:extLst>
              </a:tr>
              <a:tr h="46639">
                <a:tc>
                  <a:txBody>
                    <a:bodyPr/>
                    <a:lstStyle/>
                    <a:p>
                      <a:pPr algn="l" fontAlgn="ctr"/>
                      <a:r>
                        <a:rPr lang="en-US" altLang="ja-JP" sz="1100" b="0" i="0" u="none" strike="noStrike" dirty="0">
                          <a:solidFill>
                            <a:srgbClr val="000000"/>
                          </a:solidFill>
                          <a:latin typeface="ＭＳ Ｐゴシック"/>
                        </a:rPr>
                        <a:t>39</a:t>
                      </a:r>
                      <a:endParaRPr lang="ja-JP" altLang="en-US" sz="1100" b="0" i="0" u="none" strike="noStrike" dirty="0">
                        <a:solidFill>
                          <a:srgbClr val="000000"/>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r>
                        <a:rPr lang="ja-JP" altLang="en-US" sz="1100" b="0" i="0" u="none" strike="noStrike" dirty="0">
                          <a:solidFill>
                            <a:srgbClr val="000000"/>
                          </a:solidFill>
                          <a:latin typeface="ＭＳ Ｐゴシック"/>
                        </a:rPr>
                        <a:t>ファミリー・サポート・センター事業</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r" fontAlgn="ctr"/>
                      <a:r>
                        <a:rPr lang="en-US" altLang="ja-JP" sz="1100" b="0" i="0" u="none" strike="noStrike" dirty="0">
                          <a:solidFill>
                            <a:srgbClr val="000000"/>
                          </a:solidFill>
                          <a:latin typeface="ＭＳ Ｐゴシック"/>
                        </a:rPr>
                        <a:t>1.37 </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ja-JP" altLang="en-US" sz="1100" b="0" i="0" u="none" strike="noStrike" dirty="0">
                          <a:solidFill>
                            <a:schemeClr val="tx1"/>
                          </a:solidFill>
                          <a:latin typeface="ＭＳ Ｐゴシック"/>
                        </a:rPr>
                        <a:t>同左</a:t>
                      </a:r>
                      <a:endParaRPr lang="en-US" altLang="ja-JP" sz="1100" b="0" i="0" u="none" strike="noStrike" dirty="0">
                        <a:solidFill>
                          <a:schemeClr val="tx1"/>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xmlns="" val="10008"/>
                  </a:ext>
                </a:extLst>
              </a:tr>
              <a:tr h="46639">
                <a:tc>
                  <a:txBody>
                    <a:bodyPr/>
                    <a:lstStyle/>
                    <a:p>
                      <a:pPr algn="l" fontAlgn="ctr"/>
                      <a:r>
                        <a:rPr lang="en-US" altLang="zh-TW" sz="1100" b="0" i="0" u="none" strike="noStrike" dirty="0">
                          <a:solidFill>
                            <a:srgbClr val="000000"/>
                          </a:solidFill>
                          <a:latin typeface="ＭＳ Ｐゴシック" pitchFamily="50" charset="-128"/>
                          <a:ea typeface="ＭＳ Ｐゴシック" pitchFamily="50" charset="-128"/>
                        </a:rPr>
                        <a:t>40</a:t>
                      </a:r>
                      <a:endParaRPr lang="zh-TW" altLang="en-US" sz="1100" b="0" i="0" u="none" strike="noStrike" dirty="0">
                        <a:solidFill>
                          <a:srgbClr val="000000"/>
                        </a:solidFill>
                        <a:latin typeface="ＭＳ Ｐゴシック" pitchFamily="50" charset="-128"/>
                        <a:ea typeface="ＭＳ Ｐゴシック" pitchFamily="50" charset="-128"/>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fontAlgn="ctr"/>
                      <a:r>
                        <a:rPr lang="en-US" altLang="zh-TW" sz="1100" b="0" i="0" u="none" strike="noStrike" dirty="0">
                          <a:solidFill>
                            <a:srgbClr val="000000"/>
                          </a:solidFill>
                          <a:latin typeface="ＭＳ Ｐゴシック" pitchFamily="50" charset="-128"/>
                          <a:ea typeface="ＭＳ Ｐゴシック" pitchFamily="50" charset="-128"/>
                        </a:rPr>
                        <a:t>1</a:t>
                      </a:r>
                      <a:r>
                        <a:rPr lang="zh-TW" altLang="en-US" sz="1100" b="0" i="0" u="none" strike="noStrike" dirty="0">
                          <a:solidFill>
                            <a:srgbClr val="000000"/>
                          </a:solidFill>
                          <a:latin typeface="ＭＳ Ｐゴシック" pitchFamily="50" charset="-128"/>
                          <a:ea typeface="ＭＳ Ｐゴシック" pitchFamily="50" charset="-128"/>
                        </a:rPr>
                        <a:t>歳児保育特別対策費</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fontAlgn="ctr"/>
                      <a:r>
                        <a:rPr lang="en-US" altLang="ja-JP" sz="1100" b="0" i="0" u="none" strike="noStrike" dirty="0">
                          <a:solidFill>
                            <a:srgbClr val="000000"/>
                          </a:solidFill>
                          <a:latin typeface="ＭＳ Ｐゴシック"/>
                        </a:rPr>
                        <a:t>6.84 </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latin typeface="ＭＳ Ｐゴシック"/>
                        </a:rPr>
                        <a:t>同左</a:t>
                      </a:r>
                      <a:endParaRPr lang="en-US" altLang="ja-JP" sz="1100" b="0" i="0" u="none" strike="noStrike" dirty="0">
                        <a:solidFill>
                          <a:schemeClr val="tx1"/>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xmlns="" val="10009"/>
                  </a:ext>
                </a:extLst>
              </a:tr>
              <a:tr h="46639">
                <a:tc>
                  <a:txBody>
                    <a:bodyPr/>
                    <a:lstStyle/>
                    <a:p>
                      <a:pPr algn="l" fontAlgn="ctr"/>
                      <a:r>
                        <a:rPr lang="en-US" altLang="ja-JP" sz="1100" b="0" i="0" u="none" strike="noStrike" dirty="0">
                          <a:solidFill>
                            <a:srgbClr val="000000"/>
                          </a:solidFill>
                          <a:latin typeface="ＭＳ Ｐゴシック"/>
                        </a:rPr>
                        <a:t>41</a:t>
                      </a:r>
                      <a:endParaRPr lang="ja-JP" altLang="en-US" sz="1100" b="0" i="0" u="none" strike="noStrike" dirty="0">
                        <a:solidFill>
                          <a:srgbClr val="000000"/>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fontAlgn="ctr"/>
                      <a:r>
                        <a:rPr lang="ja-JP" altLang="en-US" sz="1100" b="0" i="0" u="none" strike="noStrike" dirty="0">
                          <a:solidFill>
                            <a:srgbClr val="000000"/>
                          </a:solidFill>
                          <a:latin typeface="ＭＳ Ｐゴシック"/>
                        </a:rPr>
                        <a:t>市営交通料金福祉措置</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fontAlgn="ctr"/>
                      <a:r>
                        <a:rPr lang="en-US" altLang="ja-JP" sz="1100" b="0" i="0" u="none" strike="noStrike" dirty="0">
                          <a:solidFill>
                            <a:srgbClr val="000000"/>
                          </a:solidFill>
                          <a:latin typeface="ＭＳ Ｐゴシック"/>
                        </a:rPr>
                        <a:t>2.21 </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ja-JP" altLang="en-US" sz="1100" b="0" i="0" u="none" strike="noStrike" dirty="0">
                          <a:solidFill>
                            <a:schemeClr val="tx1"/>
                          </a:solidFill>
                          <a:latin typeface="ＭＳ Ｐゴシック"/>
                        </a:rPr>
                        <a:t>同左</a:t>
                      </a:r>
                      <a:endParaRPr lang="en-US" altLang="ja-JP" sz="1100" b="0" i="0" u="none" strike="noStrike" dirty="0">
                        <a:solidFill>
                          <a:schemeClr val="tx1"/>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xmlns="" val="10010"/>
                  </a:ext>
                </a:extLst>
              </a:tr>
              <a:tr h="46639">
                <a:tc>
                  <a:txBody>
                    <a:bodyPr/>
                    <a:lstStyle/>
                    <a:p>
                      <a:pPr algn="l" fontAlgn="ctr"/>
                      <a:r>
                        <a:rPr lang="en-US" altLang="ja-JP" sz="1100" b="0" i="0" u="none" strike="noStrike" dirty="0">
                          <a:solidFill>
                            <a:srgbClr val="000000"/>
                          </a:solidFill>
                          <a:latin typeface="ＭＳ Ｐゴシック"/>
                        </a:rPr>
                        <a:t>42</a:t>
                      </a:r>
                      <a:endParaRPr lang="ja-JP" altLang="en-US" sz="1100" b="0" i="0" u="none" strike="noStrike" dirty="0">
                        <a:solidFill>
                          <a:srgbClr val="000000"/>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r>
                        <a:rPr lang="ja-JP" altLang="en-US" sz="1100" b="0" i="0" u="none" strike="noStrike" dirty="0">
                          <a:solidFill>
                            <a:srgbClr val="000000"/>
                          </a:solidFill>
                          <a:latin typeface="ＭＳ Ｐゴシック"/>
                        </a:rPr>
                        <a:t>水道料金福祉措置</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r" fontAlgn="ctr"/>
                      <a:r>
                        <a:rPr lang="en-US" altLang="ja-JP" sz="1100" b="0" i="0" u="none" strike="noStrike" dirty="0">
                          <a:solidFill>
                            <a:srgbClr val="000000"/>
                          </a:solidFill>
                          <a:latin typeface="ＭＳ Ｐゴシック"/>
                        </a:rPr>
                        <a:t>2.02 </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latin typeface="ＭＳ Ｐゴシック"/>
                        </a:rPr>
                        <a:t>同左</a:t>
                      </a:r>
                      <a:endParaRPr lang="en-US" altLang="ja-JP" sz="1100" b="0" i="0" u="none" strike="noStrike" dirty="0">
                        <a:solidFill>
                          <a:schemeClr val="tx1"/>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xmlns="" val="10011"/>
                  </a:ext>
                </a:extLst>
              </a:tr>
              <a:tr h="46639">
                <a:tc>
                  <a:txBody>
                    <a:bodyPr/>
                    <a:lstStyle/>
                    <a:p>
                      <a:pPr algn="l" fontAlgn="ctr"/>
                      <a:r>
                        <a:rPr lang="en-US" altLang="ja-JP" sz="1100" b="0" i="0" u="none" strike="noStrike" dirty="0">
                          <a:solidFill>
                            <a:srgbClr val="000000"/>
                          </a:solidFill>
                          <a:latin typeface="ＭＳ Ｐゴシック"/>
                        </a:rPr>
                        <a:t>43</a:t>
                      </a:r>
                      <a:endParaRPr lang="ja-JP" altLang="en-US" sz="1100" b="0" i="0" u="none" strike="noStrike" dirty="0">
                        <a:solidFill>
                          <a:srgbClr val="000000"/>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r>
                        <a:rPr lang="ja-JP" altLang="en-US" sz="1100" b="0" i="0" u="none" strike="noStrike" dirty="0">
                          <a:solidFill>
                            <a:srgbClr val="000000"/>
                          </a:solidFill>
                          <a:latin typeface="ＭＳ Ｐゴシック"/>
                        </a:rPr>
                        <a:t>下水道料金福祉措置</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r" fontAlgn="ctr"/>
                      <a:r>
                        <a:rPr lang="en-US" altLang="ja-JP" sz="1100" b="0" i="0" u="none" strike="noStrike" dirty="0">
                          <a:solidFill>
                            <a:srgbClr val="000000"/>
                          </a:solidFill>
                          <a:latin typeface="ＭＳ Ｐゴシック"/>
                        </a:rPr>
                        <a:t>1.16 </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ja-JP" altLang="en-US" sz="1100" b="0" i="0" u="none" strike="noStrike" dirty="0">
                          <a:solidFill>
                            <a:schemeClr val="tx1"/>
                          </a:solidFill>
                          <a:latin typeface="ＭＳ Ｐゴシック"/>
                        </a:rPr>
                        <a:t>同左</a:t>
                      </a:r>
                      <a:endParaRPr lang="en-US" altLang="ja-JP" sz="1100" b="0" i="0" u="none" strike="noStrike" dirty="0">
                        <a:solidFill>
                          <a:schemeClr val="tx1"/>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xmlns="" val="10012"/>
                  </a:ext>
                </a:extLst>
              </a:tr>
              <a:tr h="46639">
                <a:tc>
                  <a:txBody>
                    <a:bodyPr/>
                    <a:lstStyle/>
                    <a:p>
                      <a:pPr algn="l" fontAlgn="ctr"/>
                      <a:r>
                        <a:rPr lang="en-US" altLang="zh-TW" sz="1100" b="0" i="0" u="none" strike="noStrike" dirty="0">
                          <a:solidFill>
                            <a:srgbClr val="000000"/>
                          </a:solidFill>
                          <a:latin typeface="ＭＳ Ｐゴシック" pitchFamily="50" charset="-128"/>
                          <a:ea typeface="ＭＳ Ｐゴシック" pitchFamily="50" charset="-128"/>
                        </a:rPr>
                        <a:t>44</a:t>
                      </a:r>
                      <a:endParaRPr lang="zh-TW" altLang="en-US" sz="1100" b="0" i="0" u="none" strike="noStrike" dirty="0">
                        <a:solidFill>
                          <a:srgbClr val="000000"/>
                        </a:solidFill>
                        <a:latin typeface="ＭＳ Ｐゴシック" pitchFamily="50" charset="-128"/>
                        <a:ea typeface="ＭＳ Ｐゴシック" pitchFamily="50" charset="-128"/>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r>
                        <a:rPr lang="zh-TW" altLang="en-US" sz="1100" b="0" i="0" u="none" strike="noStrike" dirty="0">
                          <a:solidFill>
                            <a:srgbClr val="000000"/>
                          </a:solidFill>
                          <a:latin typeface="ＭＳ Ｐゴシック" pitchFamily="50" charset="-128"/>
                          <a:ea typeface="ＭＳ Ｐゴシック" pitchFamily="50" charset="-128"/>
                        </a:rPr>
                        <a:t>公立保育所管理運営費　公立保育所一般管理費</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r" fontAlgn="ctr"/>
                      <a:r>
                        <a:rPr lang="en-US" altLang="ja-JP" sz="1100" b="0" i="0" u="none" strike="noStrike" dirty="0">
                          <a:solidFill>
                            <a:srgbClr val="000000"/>
                          </a:solidFill>
                          <a:latin typeface="ＭＳ Ｐゴシック"/>
                        </a:rPr>
                        <a:t>0.41 </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latin typeface="ＭＳ Ｐゴシック"/>
                        </a:rPr>
                        <a:t>同左</a:t>
                      </a:r>
                      <a:endParaRPr lang="en-US" altLang="ja-JP" sz="1100" b="0" i="0" u="none" strike="noStrike" dirty="0">
                        <a:solidFill>
                          <a:schemeClr val="tx1"/>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xmlns="" val="10013"/>
                  </a:ext>
                </a:extLst>
              </a:tr>
              <a:tr h="46639">
                <a:tc>
                  <a:txBody>
                    <a:bodyPr/>
                    <a:lstStyle/>
                    <a:p>
                      <a:pPr algn="l" fontAlgn="ctr"/>
                      <a:r>
                        <a:rPr lang="en-US" altLang="zh-TW" sz="1100" b="0" i="0" u="none" strike="noStrike" dirty="0">
                          <a:solidFill>
                            <a:srgbClr val="000000"/>
                          </a:solidFill>
                          <a:latin typeface="ＭＳ Ｐゴシック" pitchFamily="50" charset="-128"/>
                          <a:ea typeface="ＭＳ Ｐゴシック" pitchFamily="50" charset="-128"/>
                        </a:rPr>
                        <a:t>45</a:t>
                      </a:r>
                      <a:endParaRPr lang="zh-TW" altLang="en-US" sz="1100" b="0" i="0" u="none" strike="noStrike" dirty="0">
                        <a:solidFill>
                          <a:srgbClr val="000000"/>
                        </a:solidFill>
                        <a:latin typeface="ＭＳ Ｐゴシック" pitchFamily="50" charset="-128"/>
                        <a:ea typeface="ＭＳ Ｐゴシック" pitchFamily="50" charset="-128"/>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r>
                        <a:rPr lang="zh-TW" altLang="en-US" sz="1100" b="0" i="0" u="none" strike="noStrike" dirty="0">
                          <a:solidFill>
                            <a:srgbClr val="000000"/>
                          </a:solidFill>
                          <a:latin typeface="ＭＳ Ｐゴシック" pitchFamily="50" charset="-128"/>
                          <a:ea typeface="ＭＳ Ｐゴシック" pitchFamily="50" charset="-128"/>
                        </a:rPr>
                        <a:t>公立保育所管理運営費　延長保育事業</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r" fontAlgn="ctr"/>
                      <a:r>
                        <a:rPr lang="en-US" altLang="ja-JP" sz="1100" b="0" i="0" u="none" strike="noStrike" dirty="0">
                          <a:solidFill>
                            <a:srgbClr val="000000"/>
                          </a:solidFill>
                          <a:latin typeface="ＭＳ Ｐゴシック"/>
                        </a:rPr>
                        <a:t>0.01 </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ja-JP" altLang="en-US" sz="1100" b="0" i="0" u="none" strike="noStrike" dirty="0">
                          <a:solidFill>
                            <a:schemeClr val="tx1"/>
                          </a:solidFill>
                          <a:latin typeface="ＭＳ Ｐゴシック"/>
                        </a:rPr>
                        <a:t>同左</a:t>
                      </a:r>
                      <a:endParaRPr lang="en-US" altLang="ja-JP" sz="1100" b="0" i="0" u="none" strike="noStrike" dirty="0">
                        <a:solidFill>
                          <a:schemeClr val="tx1"/>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xmlns="" val="10014"/>
                  </a:ext>
                </a:extLst>
              </a:tr>
              <a:tr h="46639">
                <a:tc>
                  <a:txBody>
                    <a:bodyPr/>
                    <a:lstStyle/>
                    <a:p>
                      <a:pPr algn="l" fontAlgn="ctr"/>
                      <a:r>
                        <a:rPr lang="en-US" altLang="zh-TW" sz="1100" b="0" i="0" u="none" strike="noStrike" dirty="0">
                          <a:solidFill>
                            <a:srgbClr val="000000"/>
                          </a:solidFill>
                          <a:latin typeface="ＭＳ Ｐゴシック" pitchFamily="50" charset="-128"/>
                          <a:ea typeface="ＭＳ Ｐゴシック" pitchFamily="50" charset="-128"/>
                        </a:rPr>
                        <a:t>46</a:t>
                      </a:r>
                      <a:endParaRPr lang="zh-TW" altLang="en-US" sz="1100" b="0" i="0" u="none" strike="noStrike" dirty="0">
                        <a:solidFill>
                          <a:srgbClr val="000000"/>
                        </a:solidFill>
                        <a:latin typeface="ＭＳ Ｐゴシック" pitchFamily="50" charset="-128"/>
                        <a:ea typeface="ＭＳ Ｐゴシック" pitchFamily="50" charset="-128"/>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fontAlgn="ctr"/>
                      <a:r>
                        <a:rPr lang="zh-TW" altLang="en-US" sz="1100" b="0" i="0" u="none" strike="noStrike" dirty="0">
                          <a:solidFill>
                            <a:srgbClr val="000000"/>
                          </a:solidFill>
                          <a:latin typeface="ＭＳ Ｐゴシック" pitchFamily="50" charset="-128"/>
                          <a:ea typeface="ＭＳ Ｐゴシック" pitchFamily="50" charset="-128"/>
                        </a:rPr>
                        <a:t>公立保育所管理運営費　職員補充対策費</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fontAlgn="ctr"/>
                      <a:r>
                        <a:rPr lang="en-US" altLang="ja-JP" sz="1100" b="0" i="0" u="none" strike="noStrike" dirty="0">
                          <a:solidFill>
                            <a:srgbClr val="000000"/>
                          </a:solidFill>
                          <a:latin typeface="ＭＳ Ｐゴシック"/>
                        </a:rPr>
                        <a:t>0.07 </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latin typeface="ＭＳ Ｐゴシック"/>
                        </a:rPr>
                        <a:t>同左</a:t>
                      </a:r>
                      <a:endParaRPr lang="en-US" altLang="ja-JP" sz="1100" b="0" i="0" u="none" strike="noStrike" dirty="0">
                        <a:solidFill>
                          <a:schemeClr val="tx1"/>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xmlns="" val="10015"/>
                  </a:ext>
                </a:extLst>
              </a:tr>
              <a:tr h="46639">
                <a:tc>
                  <a:txBody>
                    <a:bodyPr/>
                    <a:lstStyle/>
                    <a:p>
                      <a:pPr algn="l" fontAlgn="ctr"/>
                      <a:r>
                        <a:rPr lang="en-US" altLang="zh-TW" sz="1100" b="0" i="0" u="none" strike="noStrike" dirty="0">
                          <a:solidFill>
                            <a:srgbClr val="000000"/>
                          </a:solidFill>
                          <a:latin typeface="ＭＳ Ｐゴシック" pitchFamily="50" charset="-128"/>
                          <a:ea typeface="ＭＳ Ｐゴシック" pitchFamily="50" charset="-128"/>
                        </a:rPr>
                        <a:t>47</a:t>
                      </a:r>
                      <a:endParaRPr lang="zh-TW" altLang="en-US" sz="1100" b="0" i="0" u="none" strike="noStrike" dirty="0">
                        <a:solidFill>
                          <a:srgbClr val="000000"/>
                        </a:solidFill>
                        <a:latin typeface="ＭＳ Ｐゴシック" pitchFamily="50" charset="-128"/>
                        <a:ea typeface="ＭＳ Ｐゴシック" pitchFamily="50" charset="-128"/>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r>
                        <a:rPr lang="zh-TW" altLang="en-US" sz="1100" b="0" i="0" u="none" strike="noStrike" dirty="0">
                          <a:solidFill>
                            <a:srgbClr val="000000"/>
                          </a:solidFill>
                          <a:latin typeface="ＭＳ Ｐゴシック" pitchFamily="50" charset="-128"/>
                          <a:ea typeface="ＭＳ Ｐゴシック" pitchFamily="50" charset="-128"/>
                        </a:rPr>
                        <a:t>公立保育所管理運営費　長時間保育対策費</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r" fontAlgn="ctr"/>
                      <a:r>
                        <a:rPr lang="en-US" altLang="ja-JP" sz="1100" b="0" i="0" u="none" strike="noStrike" dirty="0">
                          <a:solidFill>
                            <a:srgbClr val="000000"/>
                          </a:solidFill>
                          <a:latin typeface="ＭＳ Ｐゴシック"/>
                        </a:rPr>
                        <a:t>0.25 </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ja-JP" altLang="en-US" sz="1100" b="0" i="0" u="none" strike="noStrike" dirty="0">
                          <a:solidFill>
                            <a:schemeClr val="tx1"/>
                          </a:solidFill>
                          <a:latin typeface="ＭＳ Ｐゴシック"/>
                        </a:rPr>
                        <a:t>同左</a:t>
                      </a:r>
                      <a:endParaRPr lang="en-US" altLang="ja-JP" sz="1100" b="0" i="0" u="none" strike="noStrike" dirty="0">
                        <a:solidFill>
                          <a:schemeClr val="tx1"/>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xmlns="" val="10016"/>
                  </a:ext>
                </a:extLst>
              </a:tr>
              <a:tr h="46639">
                <a:tc>
                  <a:txBody>
                    <a:bodyPr/>
                    <a:lstStyle/>
                    <a:p>
                      <a:pPr algn="l" fontAlgn="ctr"/>
                      <a:r>
                        <a:rPr lang="en-US" altLang="zh-TW" sz="1100" b="0" i="0" u="none" strike="noStrike" dirty="0">
                          <a:solidFill>
                            <a:srgbClr val="000000"/>
                          </a:solidFill>
                          <a:latin typeface="ＭＳ Ｐゴシック" pitchFamily="50" charset="-128"/>
                          <a:ea typeface="ＭＳ Ｐゴシック" pitchFamily="50" charset="-128"/>
                        </a:rPr>
                        <a:t>48</a:t>
                      </a:r>
                      <a:endParaRPr lang="zh-TW" altLang="en-US" sz="1100" b="0" i="0" u="none" strike="noStrike" dirty="0">
                        <a:solidFill>
                          <a:srgbClr val="000000"/>
                        </a:solidFill>
                        <a:latin typeface="ＭＳ Ｐゴシック" pitchFamily="50" charset="-128"/>
                        <a:ea typeface="ＭＳ Ｐゴシック" pitchFamily="50" charset="-128"/>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r>
                        <a:rPr lang="zh-TW" altLang="en-US" sz="1100" b="0" i="0" u="none" strike="noStrike" dirty="0">
                          <a:solidFill>
                            <a:srgbClr val="000000"/>
                          </a:solidFill>
                          <a:latin typeface="ＭＳ Ｐゴシック" pitchFamily="50" charset="-128"/>
                          <a:ea typeface="ＭＳ Ｐゴシック" pitchFamily="50" charset="-128"/>
                        </a:rPr>
                        <a:t>公立保育所管理運営費　保育所運営体制変更対応</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r" fontAlgn="ctr"/>
                      <a:r>
                        <a:rPr lang="en-US" altLang="ja-JP" sz="1100" b="0" i="0" u="none" strike="noStrike" dirty="0">
                          <a:solidFill>
                            <a:srgbClr val="000000"/>
                          </a:solidFill>
                          <a:latin typeface="ＭＳ Ｐゴシック"/>
                        </a:rPr>
                        <a:t>0.24 </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latin typeface="ＭＳ Ｐゴシック"/>
                        </a:rPr>
                        <a:t>同左</a:t>
                      </a:r>
                      <a:endParaRPr lang="en-US" altLang="ja-JP" sz="1100" b="0" i="0" u="none" strike="noStrike" dirty="0">
                        <a:solidFill>
                          <a:schemeClr val="tx1"/>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xmlns="" val="10017"/>
                  </a:ext>
                </a:extLst>
              </a:tr>
              <a:tr h="55967">
                <a:tc>
                  <a:txBody>
                    <a:bodyPr/>
                    <a:lstStyle/>
                    <a:p>
                      <a:pPr algn="l" fontAlgn="ctr"/>
                      <a:r>
                        <a:rPr lang="en-US" altLang="ja-JP" sz="1100" b="0" i="0" u="none" strike="noStrike" dirty="0">
                          <a:solidFill>
                            <a:srgbClr val="000000"/>
                          </a:solidFill>
                          <a:latin typeface="ＭＳ Ｐゴシック"/>
                        </a:rPr>
                        <a:t>49</a:t>
                      </a:r>
                      <a:endParaRPr lang="ja-JP" altLang="en-US" sz="1100" b="0" i="0" u="none" strike="noStrike" dirty="0">
                        <a:solidFill>
                          <a:srgbClr val="000000"/>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r>
                        <a:rPr lang="ja-JP" altLang="en-US" sz="1100" b="0" i="0" u="none" strike="noStrike" dirty="0">
                          <a:solidFill>
                            <a:srgbClr val="000000"/>
                          </a:solidFill>
                          <a:latin typeface="ＭＳ Ｐゴシック"/>
                        </a:rPr>
                        <a:t>公立保育所管理運営費　新ニーズ対応臨任職員の非常勤化実施事業</a:t>
                      </a:r>
                      <a:endParaRPr lang="en-US" altLang="ja-JP" sz="1100" b="0" i="0" u="none" strike="noStrike" dirty="0">
                        <a:solidFill>
                          <a:srgbClr val="000000"/>
                        </a:solidFill>
                        <a:latin typeface="ＭＳ Ｐゴシック"/>
                      </a:endParaRPr>
                    </a:p>
                    <a:p>
                      <a:pPr algn="l" fontAlgn="ctr"/>
                      <a:r>
                        <a:rPr lang="ja-JP" altLang="en-US" sz="1100" b="0" i="0" u="none" strike="noStrike" dirty="0">
                          <a:solidFill>
                            <a:srgbClr val="000000"/>
                          </a:solidFill>
                          <a:latin typeface="ＭＳ Ｐゴシック"/>
                        </a:rPr>
                        <a:t>（子育て相談及び地域交流推進のための非常勤嘱託職員の雇用経費）</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r" fontAlgn="ctr"/>
                      <a:r>
                        <a:rPr lang="en-US" altLang="ja-JP" sz="1100" b="0" i="0" u="none" strike="noStrike" dirty="0">
                          <a:solidFill>
                            <a:srgbClr val="000000"/>
                          </a:solidFill>
                          <a:latin typeface="ＭＳ Ｐゴシック"/>
                        </a:rPr>
                        <a:t>0.24 </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ja-JP" altLang="en-US" sz="1100" b="0" i="0" u="none" strike="noStrike" dirty="0">
                          <a:solidFill>
                            <a:schemeClr val="tx1"/>
                          </a:solidFill>
                          <a:latin typeface="ＭＳ Ｐゴシック"/>
                        </a:rPr>
                        <a:t>同左</a:t>
                      </a:r>
                      <a:endParaRPr lang="en-US" altLang="ja-JP" sz="1100" b="0" i="0" u="none" strike="noStrike" dirty="0">
                        <a:solidFill>
                          <a:schemeClr val="tx1"/>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xmlns="" val="10018"/>
                  </a:ext>
                </a:extLst>
              </a:tr>
              <a:tr h="46639">
                <a:tc>
                  <a:txBody>
                    <a:bodyPr/>
                    <a:lstStyle/>
                    <a:p>
                      <a:pPr algn="l" fontAlgn="ctr"/>
                      <a:r>
                        <a:rPr lang="en-US" altLang="ja-JP" sz="1100" b="0" i="0" u="none" strike="noStrike" dirty="0">
                          <a:solidFill>
                            <a:srgbClr val="000000"/>
                          </a:solidFill>
                          <a:latin typeface="ＭＳ Ｐゴシック"/>
                        </a:rPr>
                        <a:t>50</a:t>
                      </a:r>
                      <a:endParaRPr lang="ja-JP" altLang="en-US" sz="1100" b="0" i="0" u="none" strike="noStrike" dirty="0">
                        <a:solidFill>
                          <a:srgbClr val="000000"/>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fontAlgn="ctr"/>
                      <a:r>
                        <a:rPr lang="ja-JP" altLang="en-US" sz="1100" b="0" i="0" u="none" strike="noStrike" dirty="0">
                          <a:solidFill>
                            <a:srgbClr val="000000"/>
                          </a:solidFill>
                          <a:latin typeface="ＭＳ Ｐゴシック"/>
                        </a:rPr>
                        <a:t>子育ていろいろ相談センター　管理運営費</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fontAlgn="ctr"/>
                      <a:r>
                        <a:rPr lang="en-US" altLang="ja-JP" sz="1100" b="0" i="0" u="none" strike="noStrike" dirty="0">
                          <a:solidFill>
                            <a:srgbClr val="000000"/>
                          </a:solidFill>
                          <a:latin typeface="ＭＳ Ｐゴシック"/>
                        </a:rPr>
                        <a:t>0.07 </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r" fontAlgn="ctr"/>
                      <a:r>
                        <a:rPr lang="en-US" altLang="ja-JP" sz="1100" b="0" i="0" u="none" strike="noStrike" dirty="0">
                          <a:solidFill>
                            <a:schemeClr val="tx1"/>
                          </a:solidFill>
                          <a:latin typeface="ＭＳ Ｐゴシック"/>
                        </a:rPr>
                        <a:t>0.63</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xmlns="" val="10019"/>
                  </a:ext>
                </a:extLst>
              </a:tr>
              <a:tr h="46639">
                <a:tc>
                  <a:txBody>
                    <a:bodyPr/>
                    <a:lstStyle/>
                    <a:p>
                      <a:pPr algn="l" fontAlgn="ctr"/>
                      <a:r>
                        <a:rPr lang="en-US" altLang="zh-TW" sz="1100" b="0" i="0" u="none" strike="noStrike" dirty="0">
                          <a:solidFill>
                            <a:srgbClr val="000000"/>
                          </a:solidFill>
                          <a:latin typeface="ＭＳ Ｐゴシック" pitchFamily="50" charset="-128"/>
                          <a:ea typeface="ＭＳ Ｐゴシック" pitchFamily="50" charset="-128"/>
                        </a:rPr>
                        <a:t>51</a:t>
                      </a:r>
                      <a:endParaRPr lang="zh-TW" altLang="en-US" sz="1100" b="0" i="0" u="none" strike="noStrike" dirty="0">
                        <a:solidFill>
                          <a:srgbClr val="000000"/>
                        </a:solidFill>
                        <a:latin typeface="ＭＳ Ｐゴシック" pitchFamily="50" charset="-128"/>
                        <a:ea typeface="ＭＳ Ｐゴシック" pitchFamily="50" charset="-128"/>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fontAlgn="ctr"/>
                      <a:r>
                        <a:rPr lang="zh-TW" altLang="en-US" sz="1100" b="0" i="0" u="none" strike="noStrike" dirty="0">
                          <a:solidFill>
                            <a:srgbClr val="000000"/>
                          </a:solidFill>
                          <a:latin typeface="ＭＳ Ｐゴシック" pitchFamily="50" charset="-128"/>
                          <a:ea typeface="ＭＳ Ｐゴシック" pitchFamily="50" charset="-128"/>
                        </a:rPr>
                        <a:t>教育相談事業</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fontAlgn="ctr"/>
                      <a:r>
                        <a:rPr lang="en-US" altLang="ja-JP" sz="1100" b="0" i="0" u="none" strike="noStrike" dirty="0">
                          <a:solidFill>
                            <a:srgbClr val="000000"/>
                          </a:solidFill>
                          <a:latin typeface="ＭＳ Ｐゴシック"/>
                        </a:rPr>
                        <a:t>0.03 </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ja-JP" altLang="en-US" sz="1100" b="0" i="0" u="none" strike="noStrike" dirty="0">
                          <a:solidFill>
                            <a:schemeClr val="tx1"/>
                          </a:solidFill>
                          <a:latin typeface="ＭＳ Ｐゴシック"/>
                        </a:rPr>
                        <a:t>同左</a:t>
                      </a:r>
                      <a:endParaRPr lang="en-US" altLang="ja-JP" sz="1100" b="0" i="0" u="none" strike="noStrike" dirty="0">
                        <a:solidFill>
                          <a:schemeClr val="tx1"/>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xmlns="" val="10020"/>
                  </a:ext>
                </a:extLst>
              </a:tr>
              <a:tr h="46639">
                <a:tc>
                  <a:txBody>
                    <a:bodyPr/>
                    <a:lstStyle/>
                    <a:p>
                      <a:pPr algn="l" fontAlgn="ctr"/>
                      <a:r>
                        <a:rPr lang="en-US" altLang="zh-TW" sz="1100" b="0" i="0" u="none" strike="noStrike" dirty="0">
                          <a:solidFill>
                            <a:srgbClr val="000000"/>
                          </a:solidFill>
                          <a:latin typeface="ＭＳ Ｐゴシック" pitchFamily="50" charset="-128"/>
                          <a:ea typeface="ＭＳ Ｐゴシック" pitchFamily="50" charset="-128"/>
                        </a:rPr>
                        <a:t>52</a:t>
                      </a:r>
                      <a:endParaRPr lang="zh-TW" altLang="en-US" sz="1100" b="0" i="0" u="none" strike="noStrike" dirty="0">
                        <a:solidFill>
                          <a:srgbClr val="000000"/>
                        </a:solidFill>
                        <a:latin typeface="ＭＳ Ｐゴシック" pitchFamily="50" charset="-128"/>
                        <a:ea typeface="ＭＳ Ｐゴシック" pitchFamily="50" charset="-128"/>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r>
                        <a:rPr lang="zh-TW" altLang="en-US" sz="1100" b="0" i="0" u="none" strike="noStrike" dirty="0">
                          <a:solidFill>
                            <a:srgbClr val="000000"/>
                          </a:solidFill>
                          <a:latin typeface="ＭＳ Ｐゴシック" pitchFamily="50" charset="-128"/>
                          <a:ea typeface="ＭＳ Ｐゴシック" pitchFamily="50" charset="-128"/>
                        </a:rPr>
                        <a:t>青少年野外活動施設管理運営費</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r" fontAlgn="ctr"/>
                      <a:r>
                        <a:rPr lang="en-US" altLang="ja-JP" sz="1100" b="0" i="0" u="none" strike="noStrike" dirty="0">
                          <a:solidFill>
                            <a:srgbClr val="000000"/>
                          </a:solidFill>
                          <a:latin typeface="ＭＳ Ｐゴシック"/>
                        </a:rPr>
                        <a:t>1.14 </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ja-JP" altLang="en-US" sz="1100" b="0" i="0" u="none" strike="noStrike" dirty="0">
                          <a:solidFill>
                            <a:schemeClr val="tx1"/>
                          </a:solidFill>
                          <a:latin typeface="ＭＳ Ｐゴシック"/>
                        </a:rPr>
                        <a:t>同左</a:t>
                      </a:r>
                      <a:endParaRPr lang="en-US" altLang="ja-JP" sz="1100" b="0" i="0" u="none" strike="noStrike" dirty="0">
                        <a:solidFill>
                          <a:schemeClr val="tx1"/>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xmlns="" val="10021"/>
                  </a:ext>
                </a:extLst>
              </a:tr>
              <a:tr h="46639">
                <a:tc>
                  <a:txBody>
                    <a:bodyPr/>
                    <a:lstStyle/>
                    <a:p>
                      <a:pPr algn="l" fontAlgn="ctr"/>
                      <a:r>
                        <a:rPr lang="en-US" altLang="ja-JP" sz="1100" b="0" i="0" u="none" strike="noStrike" dirty="0">
                          <a:solidFill>
                            <a:srgbClr val="000000"/>
                          </a:solidFill>
                          <a:latin typeface="ＭＳ Ｐゴシック"/>
                        </a:rPr>
                        <a:t>53</a:t>
                      </a:r>
                      <a:endParaRPr lang="ja-JP" altLang="en-US" sz="1100" b="0" i="0" u="none" strike="noStrike" dirty="0">
                        <a:solidFill>
                          <a:srgbClr val="000000"/>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r>
                        <a:rPr lang="ja-JP" altLang="en-US" sz="1100" b="0" i="0" u="none" strike="noStrike" dirty="0">
                          <a:solidFill>
                            <a:srgbClr val="000000"/>
                          </a:solidFill>
                          <a:latin typeface="ＭＳ Ｐゴシック"/>
                        </a:rPr>
                        <a:t>保育料の軽減</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r" fontAlgn="ctr"/>
                      <a:r>
                        <a:rPr lang="en-US" altLang="ja-JP" sz="1100" b="0" i="0" u="none" strike="noStrike" dirty="0">
                          <a:solidFill>
                            <a:srgbClr val="000000"/>
                          </a:solidFill>
                          <a:latin typeface="ＭＳ Ｐゴシック"/>
                        </a:rPr>
                        <a:t>1.51 </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latin typeface="ＭＳ Ｐゴシック"/>
                        </a:rPr>
                        <a:t>同左</a:t>
                      </a:r>
                      <a:endParaRPr lang="en-US" altLang="ja-JP" sz="1100" b="0" i="0" u="none" strike="noStrike" dirty="0">
                        <a:solidFill>
                          <a:schemeClr val="tx1"/>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xmlns="" val="10022"/>
                  </a:ext>
                </a:extLst>
              </a:tr>
              <a:tr h="46639">
                <a:tc>
                  <a:txBody>
                    <a:bodyPr/>
                    <a:lstStyle/>
                    <a:p>
                      <a:pPr algn="l" fontAlgn="ctr"/>
                      <a:r>
                        <a:rPr lang="en-US" altLang="ja-JP" sz="1100" b="0" i="0" u="none" strike="noStrike" dirty="0">
                          <a:solidFill>
                            <a:schemeClr val="tx1"/>
                          </a:solidFill>
                          <a:latin typeface="ＭＳ Ｐゴシック"/>
                        </a:rPr>
                        <a:t>54</a:t>
                      </a:r>
                      <a:endParaRPr lang="ja-JP" altLang="en-US" sz="1100" b="0" i="0" u="none" strike="noStrike" dirty="0">
                        <a:solidFill>
                          <a:schemeClr val="tx1"/>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latin typeface="ＭＳ Ｐゴシック"/>
                        </a:rPr>
                        <a:t>（社</a:t>
                      </a:r>
                      <a:r>
                        <a:rPr lang="en-US" altLang="ja-JP" sz="1100" b="0" i="0" u="none" strike="noStrike" dirty="0">
                          <a:solidFill>
                            <a:schemeClr val="tx1"/>
                          </a:solidFill>
                          <a:latin typeface="ＭＳ Ｐゴシック"/>
                        </a:rPr>
                        <a:t>)</a:t>
                      </a:r>
                      <a:r>
                        <a:rPr lang="ja-JP" altLang="en-US" sz="1100" b="0" i="0" u="none" strike="noStrike" dirty="0">
                          <a:solidFill>
                            <a:schemeClr val="tx1"/>
                          </a:solidFill>
                          <a:latin typeface="ＭＳ Ｐゴシック"/>
                        </a:rPr>
                        <a:t>大阪フィルハーモニー協会助成</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r" fontAlgn="ctr"/>
                      <a:r>
                        <a:rPr lang="en-US" altLang="ja-JP" sz="1100" b="0" i="0" u="none" strike="noStrike" dirty="0">
                          <a:solidFill>
                            <a:schemeClr val="tx1"/>
                          </a:solidFill>
                          <a:latin typeface="ＭＳ Ｐゴシック"/>
                        </a:rPr>
                        <a:t>0.68 </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r" fontAlgn="ctr"/>
                      <a:r>
                        <a:rPr lang="en-US" altLang="ja-JP" sz="1100" b="0" i="0" u="none" strike="noStrike" dirty="0">
                          <a:solidFill>
                            <a:schemeClr val="tx1"/>
                          </a:solidFill>
                          <a:latin typeface="ＭＳ Ｐゴシック"/>
                        </a:rPr>
                        <a:t>1.10</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xmlns="" val="10023"/>
                  </a:ext>
                </a:extLst>
              </a:tr>
              <a:tr h="46639">
                <a:tc>
                  <a:txBody>
                    <a:bodyPr/>
                    <a:lstStyle/>
                    <a:p>
                      <a:pPr algn="l" fontAlgn="ctr"/>
                      <a:r>
                        <a:rPr lang="en-US" altLang="ja-JP" sz="1100" b="0" i="0" u="none" strike="noStrike" dirty="0">
                          <a:solidFill>
                            <a:srgbClr val="000000"/>
                          </a:solidFill>
                          <a:latin typeface="ＭＳ Ｐゴシック"/>
                        </a:rPr>
                        <a:t>55</a:t>
                      </a:r>
                      <a:endParaRPr lang="ja-JP" altLang="en-US" sz="1100" b="0" i="0" u="none" strike="noStrike" dirty="0">
                        <a:solidFill>
                          <a:srgbClr val="000000"/>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r>
                        <a:rPr lang="ja-JP" altLang="en-US" sz="1100" b="0" i="0" u="none" strike="noStrike" dirty="0">
                          <a:solidFill>
                            <a:srgbClr val="000000"/>
                          </a:solidFill>
                          <a:latin typeface="ＭＳ Ｐゴシック"/>
                        </a:rPr>
                        <a:t>競技スポーツ振興事業</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r" fontAlgn="ctr"/>
                      <a:r>
                        <a:rPr lang="en-US" altLang="ja-JP" sz="1100" b="0" i="0" u="none" strike="noStrike" dirty="0">
                          <a:solidFill>
                            <a:srgbClr val="000000"/>
                          </a:solidFill>
                          <a:latin typeface="ＭＳ Ｐゴシック"/>
                        </a:rPr>
                        <a:t>0.80 </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ja-JP" altLang="en-US" sz="1100" b="0" i="0" u="none" strike="noStrike" dirty="0">
                          <a:solidFill>
                            <a:schemeClr val="tx1"/>
                          </a:solidFill>
                          <a:latin typeface="ＭＳ Ｐゴシック"/>
                        </a:rPr>
                        <a:t>同左</a:t>
                      </a:r>
                      <a:endParaRPr lang="en-US" altLang="ja-JP" sz="1100" b="0" i="0" u="none" strike="noStrike" dirty="0">
                        <a:solidFill>
                          <a:schemeClr val="tx1"/>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xmlns="" val="10024"/>
                  </a:ext>
                </a:extLst>
              </a:tr>
              <a:tr h="46639">
                <a:tc>
                  <a:txBody>
                    <a:bodyPr/>
                    <a:lstStyle/>
                    <a:p>
                      <a:pPr algn="l" fontAlgn="ctr"/>
                      <a:r>
                        <a:rPr lang="en-US" altLang="zh-TW" sz="1100" b="0" i="0" u="none" strike="noStrike" dirty="0">
                          <a:solidFill>
                            <a:srgbClr val="000000"/>
                          </a:solidFill>
                          <a:latin typeface="ＭＳ Ｐゴシック" pitchFamily="50" charset="-128"/>
                          <a:ea typeface="ＭＳ Ｐゴシック" pitchFamily="50" charset="-128"/>
                        </a:rPr>
                        <a:t>56</a:t>
                      </a:r>
                      <a:endParaRPr lang="zh-TW" altLang="en-US" sz="1100" b="0" i="0" u="none" strike="noStrike" dirty="0">
                        <a:solidFill>
                          <a:srgbClr val="000000"/>
                        </a:solidFill>
                        <a:latin typeface="ＭＳ Ｐゴシック" pitchFamily="50" charset="-128"/>
                        <a:ea typeface="ＭＳ Ｐゴシック" pitchFamily="50" charset="-128"/>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r>
                        <a:rPr lang="ja-JP" altLang="en-US" sz="1100" b="0" i="0" u="none" strike="noStrike" dirty="0">
                          <a:solidFill>
                            <a:srgbClr val="000000"/>
                          </a:solidFill>
                          <a:latin typeface="ＭＳ Ｐゴシック" pitchFamily="50" charset="-128"/>
                          <a:ea typeface="ＭＳ Ｐゴシック" pitchFamily="50" charset="-128"/>
                        </a:rPr>
                        <a:t>スポーツセンター管理運営</a:t>
                      </a:r>
                      <a:endParaRPr lang="zh-TW" altLang="en-US" sz="1100" b="0" i="0" u="none" strike="noStrike" dirty="0">
                        <a:solidFill>
                          <a:srgbClr val="000000"/>
                        </a:solidFill>
                        <a:latin typeface="ＭＳ Ｐゴシック" pitchFamily="50" charset="-128"/>
                        <a:ea typeface="ＭＳ Ｐゴシック" pitchFamily="50" charset="-128"/>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r" fontAlgn="ctr"/>
                      <a:r>
                        <a:rPr lang="en-US" altLang="ja-JP" sz="1100" b="0" i="0" u="none" strike="noStrike" dirty="0">
                          <a:solidFill>
                            <a:srgbClr val="000000"/>
                          </a:solidFill>
                          <a:latin typeface="ＭＳ Ｐゴシック"/>
                        </a:rPr>
                        <a:t>0</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latin typeface="ＭＳ Ｐゴシック"/>
                        </a:rPr>
                        <a:t>同左</a:t>
                      </a:r>
                      <a:endParaRPr lang="en-US" altLang="ja-JP" sz="1100" b="0" i="0" u="none" strike="noStrike" dirty="0">
                        <a:solidFill>
                          <a:schemeClr val="tx1"/>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xmlns="" val="10025"/>
                  </a:ext>
                </a:extLst>
              </a:tr>
              <a:tr h="46639">
                <a:tc>
                  <a:txBody>
                    <a:bodyPr/>
                    <a:lstStyle/>
                    <a:p>
                      <a:pPr algn="l" fontAlgn="ctr"/>
                      <a:r>
                        <a:rPr lang="en-US" altLang="zh-TW" sz="1100" b="0" i="0" u="none" strike="noStrike" dirty="0">
                          <a:solidFill>
                            <a:srgbClr val="000000"/>
                          </a:solidFill>
                          <a:latin typeface="ＭＳ Ｐゴシック" pitchFamily="50" charset="-128"/>
                          <a:ea typeface="ＭＳ Ｐゴシック" pitchFamily="50" charset="-128"/>
                        </a:rPr>
                        <a:t>57</a:t>
                      </a:r>
                      <a:endParaRPr lang="zh-TW" altLang="en-US" sz="1100" b="0" i="0" u="none" strike="noStrike" dirty="0">
                        <a:solidFill>
                          <a:srgbClr val="000000"/>
                        </a:solidFill>
                        <a:latin typeface="ＭＳ Ｐゴシック" pitchFamily="50" charset="-128"/>
                        <a:ea typeface="ＭＳ Ｐゴシック" pitchFamily="50" charset="-128"/>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r>
                        <a:rPr lang="ja-JP" altLang="en-US" sz="1100" b="0" i="0" u="none" strike="noStrike" dirty="0">
                          <a:solidFill>
                            <a:srgbClr val="000000"/>
                          </a:solidFill>
                          <a:latin typeface="ＭＳ Ｐゴシック" pitchFamily="50" charset="-128"/>
                          <a:ea typeface="ＭＳ Ｐゴシック" pitchFamily="50" charset="-128"/>
                        </a:rPr>
                        <a:t>プール管理運営</a:t>
                      </a:r>
                      <a:endParaRPr lang="zh-TW" altLang="en-US" sz="1100" b="0" i="0" u="none" strike="noStrike" dirty="0">
                        <a:solidFill>
                          <a:srgbClr val="000000"/>
                        </a:solidFill>
                        <a:latin typeface="ＭＳ Ｐゴシック" pitchFamily="50" charset="-128"/>
                        <a:ea typeface="ＭＳ Ｐゴシック" pitchFamily="50" charset="-128"/>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r" fontAlgn="ctr"/>
                      <a:r>
                        <a:rPr lang="en-US" altLang="ja-JP" sz="1100" b="0" i="0" u="none" strike="noStrike" dirty="0">
                          <a:solidFill>
                            <a:srgbClr val="000000"/>
                          </a:solidFill>
                          <a:latin typeface="ＭＳ Ｐゴシック"/>
                        </a:rPr>
                        <a:t>0</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ja-JP" altLang="en-US" sz="1100" b="0" i="0" u="none" strike="noStrike" dirty="0">
                          <a:solidFill>
                            <a:schemeClr val="tx1"/>
                          </a:solidFill>
                          <a:latin typeface="ＭＳ Ｐゴシック"/>
                        </a:rPr>
                        <a:t>同左</a:t>
                      </a:r>
                      <a:endParaRPr lang="en-US" altLang="ja-JP" sz="1100" b="0" i="0" u="none" strike="noStrike" dirty="0">
                        <a:solidFill>
                          <a:schemeClr val="tx1"/>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xmlns="" val="10026"/>
                  </a:ext>
                </a:extLst>
              </a:tr>
              <a:tr h="46639">
                <a:tc>
                  <a:txBody>
                    <a:bodyPr/>
                    <a:lstStyle/>
                    <a:p>
                      <a:pPr algn="l" fontAlgn="ctr"/>
                      <a:r>
                        <a:rPr lang="en-US" altLang="zh-TW" sz="1100" b="0" i="0" u="none" strike="noStrike" dirty="0">
                          <a:solidFill>
                            <a:srgbClr val="000000"/>
                          </a:solidFill>
                          <a:latin typeface="ＭＳ Ｐゴシック" pitchFamily="50" charset="-128"/>
                          <a:ea typeface="ＭＳ Ｐゴシック" pitchFamily="50" charset="-128"/>
                        </a:rPr>
                        <a:t>58</a:t>
                      </a:r>
                      <a:endParaRPr lang="zh-TW" altLang="en-US" sz="1100" b="0" i="0" u="none" strike="noStrike" dirty="0">
                        <a:solidFill>
                          <a:srgbClr val="000000"/>
                        </a:solidFill>
                        <a:latin typeface="ＭＳ Ｐゴシック" pitchFamily="50" charset="-128"/>
                        <a:ea typeface="ＭＳ Ｐゴシック" pitchFamily="50" charset="-128"/>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r>
                        <a:rPr lang="zh-TW" altLang="en-US" sz="1100" b="0" i="0" u="none" strike="noStrike" dirty="0">
                          <a:solidFill>
                            <a:srgbClr val="000000"/>
                          </a:solidFill>
                          <a:latin typeface="ＭＳ Ｐゴシック" pitchFamily="50" charset="-128"/>
                          <a:ea typeface="ＭＳ Ｐゴシック" pitchFamily="50" charset="-128"/>
                        </a:rPr>
                        <a:t>都市基幹公園等整備（天王寺動植物公園整備）</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r" fontAlgn="ctr"/>
                      <a:r>
                        <a:rPr lang="en-US" altLang="ja-JP" sz="1100" b="0" i="0" u="none" strike="noStrike" dirty="0">
                          <a:solidFill>
                            <a:srgbClr val="000000"/>
                          </a:solidFill>
                          <a:latin typeface="ＭＳ Ｐゴシック"/>
                        </a:rPr>
                        <a:t>0.10 </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latin typeface="ＭＳ Ｐゴシック"/>
                        </a:rPr>
                        <a:t>同左</a:t>
                      </a:r>
                      <a:endParaRPr lang="en-US" altLang="ja-JP" sz="1100" b="0" i="0" u="none" strike="noStrike" dirty="0">
                        <a:solidFill>
                          <a:schemeClr val="tx1"/>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xmlns="" val="10027"/>
                  </a:ext>
                </a:extLst>
              </a:tr>
              <a:tr h="46639">
                <a:tc>
                  <a:txBody>
                    <a:bodyPr/>
                    <a:lstStyle/>
                    <a:p>
                      <a:pPr algn="l" fontAlgn="ctr"/>
                      <a:r>
                        <a:rPr lang="en-US" altLang="zh-TW" sz="1100" b="0" i="0" u="none" strike="noStrike" dirty="0">
                          <a:solidFill>
                            <a:srgbClr val="000000"/>
                          </a:solidFill>
                          <a:latin typeface="ＭＳ Ｐゴシック" pitchFamily="50" charset="-128"/>
                          <a:ea typeface="ＭＳ Ｐゴシック" pitchFamily="50" charset="-128"/>
                        </a:rPr>
                        <a:t>59</a:t>
                      </a:r>
                      <a:endParaRPr lang="zh-TW" altLang="en-US" sz="1100" b="0" i="0" u="none" strike="noStrike" dirty="0">
                        <a:solidFill>
                          <a:srgbClr val="000000"/>
                        </a:solidFill>
                        <a:latin typeface="ＭＳ Ｐゴシック" pitchFamily="50" charset="-128"/>
                        <a:ea typeface="ＭＳ Ｐゴシック" pitchFamily="50" charset="-128"/>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r>
                        <a:rPr lang="zh-TW" altLang="en-US" sz="1100" b="0" i="0" u="none" strike="noStrike" dirty="0">
                          <a:solidFill>
                            <a:srgbClr val="000000"/>
                          </a:solidFill>
                          <a:latin typeface="ＭＳ Ｐゴシック" pitchFamily="50" charset="-128"/>
                          <a:ea typeface="ＭＳ Ｐゴシック" pitchFamily="50" charset="-128"/>
                        </a:rPr>
                        <a:t>（財）文楽協会運営補助金</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r" fontAlgn="ctr"/>
                      <a:r>
                        <a:rPr lang="en-US" altLang="ja-JP" sz="1100" b="0" i="0" u="none" strike="noStrike" dirty="0">
                          <a:solidFill>
                            <a:srgbClr val="000000"/>
                          </a:solidFill>
                          <a:latin typeface="ＭＳ Ｐゴシック"/>
                        </a:rPr>
                        <a:t>0.13 </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r" fontAlgn="ctr"/>
                      <a:r>
                        <a:rPr lang="en-US" altLang="ja-JP" sz="1100" b="0" i="0" u="none" strike="noStrike" dirty="0">
                          <a:solidFill>
                            <a:schemeClr val="tx1"/>
                          </a:solidFill>
                          <a:latin typeface="ＭＳ Ｐゴシック"/>
                        </a:rPr>
                        <a:t>0.52</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xmlns="" val="10028"/>
                  </a:ext>
                </a:extLst>
              </a:tr>
              <a:tr h="46639">
                <a:tc>
                  <a:txBody>
                    <a:bodyPr/>
                    <a:lstStyle/>
                    <a:p>
                      <a:pPr algn="l" fontAlgn="ctr"/>
                      <a:r>
                        <a:rPr lang="en-US" altLang="zh-TW" sz="1100" b="0" i="0" u="none" strike="noStrike" dirty="0">
                          <a:solidFill>
                            <a:srgbClr val="000000"/>
                          </a:solidFill>
                          <a:latin typeface="ＭＳ Ｐゴシック" pitchFamily="50" charset="-128"/>
                          <a:ea typeface="ＭＳ Ｐゴシック" pitchFamily="50" charset="-128"/>
                        </a:rPr>
                        <a:t>60</a:t>
                      </a:r>
                      <a:endParaRPr lang="zh-TW" altLang="en-US" sz="1100" b="0" i="0" u="none" strike="noStrike" dirty="0">
                        <a:solidFill>
                          <a:srgbClr val="000000"/>
                        </a:solidFill>
                        <a:latin typeface="ＭＳ Ｐゴシック" pitchFamily="50" charset="-128"/>
                        <a:ea typeface="ＭＳ Ｐゴシック" pitchFamily="50" charset="-128"/>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r>
                        <a:rPr lang="zh-TW" altLang="en-US" sz="1100" b="0" i="0" u="none" strike="noStrike" dirty="0">
                          <a:solidFill>
                            <a:srgbClr val="000000"/>
                          </a:solidFill>
                          <a:latin typeface="ＭＳ Ｐゴシック" pitchFamily="50" charset="-128"/>
                          <a:ea typeface="ＭＳ Ｐゴシック" pitchFamily="50" charset="-128"/>
                        </a:rPr>
                        <a:t>地方独立行政法人大阪市立工業研究所運営費　人件費関連</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r" fontAlgn="ctr"/>
                      <a:r>
                        <a:rPr lang="en-US" altLang="ja-JP" sz="1100" b="0" i="0" u="none" strike="noStrike" dirty="0">
                          <a:solidFill>
                            <a:srgbClr val="000000"/>
                          </a:solidFill>
                          <a:latin typeface="ＭＳ Ｐゴシック"/>
                        </a:rPr>
                        <a:t>0.49 </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ja-JP" altLang="en-US" sz="1100" b="0" i="0" u="none" strike="noStrike" dirty="0">
                          <a:solidFill>
                            <a:schemeClr val="tx1"/>
                          </a:solidFill>
                          <a:latin typeface="ＭＳ Ｐゴシック"/>
                        </a:rPr>
                        <a:t>同左</a:t>
                      </a:r>
                      <a:endParaRPr lang="en-US" altLang="ja-JP" sz="1100" b="0" i="0" u="none" strike="noStrike" dirty="0">
                        <a:solidFill>
                          <a:schemeClr val="tx1"/>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xmlns="" val="10029"/>
                  </a:ext>
                </a:extLst>
              </a:tr>
            </a:tbl>
          </a:graphicData>
        </a:graphic>
      </p:graphicFrame>
    </p:spTree>
    <p:extLst>
      <p:ext uri="{BB962C8B-B14F-4D97-AF65-F5344CB8AC3E}">
        <p14:creationId xmlns:p14="http://schemas.microsoft.com/office/powerpoint/2010/main" val="529280765"/>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角丸四角形 6"/>
          <p:cNvSpPr/>
          <p:nvPr/>
        </p:nvSpPr>
        <p:spPr>
          <a:xfrm>
            <a:off x="4615388" y="1249726"/>
            <a:ext cx="4378129" cy="5390605"/>
          </a:xfrm>
          <a:prstGeom prst="roundRect">
            <a:avLst>
              <a:gd name="adj" fmla="val 3640"/>
            </a:avLst>
          </a:prstGeom>
          <a:solidFill>
            <a:schemeClr val="accent6">
              <a:lumMod val="60000"/>
              <a:lumOff val="40000"/>
              <a:alpha val="5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aphicFrame>
        <p:nvGraphicFramePr>
          <p:cNvPr id="5" name="表 4"/>
          <p:cNvGraphicFramePr>
            <a:graphicFrameLocks noGrp="1"/>
          </p:cNvGraphicFramePr>
          <p:nvPr>
            <p:extLst>
              <p:ext uri="{D42A27DB-BD31-4B8C-83A1-F6EECF244321}">
                <p14:modId xmlns:p14="http://schemas.microsoft.com/office/powerpoint/2010/main" val="334051172"/>
              </p:ext>
            </p:extLst>
          </p:nvPr>
        </p:nvGraphicFramePr>
        <p:xfrm>
          <a:off x="208540" y="673663"/>
          <a:ext cx="8784977" cy="5966669"/>
        </p:xfrm>
        <a:graphic>
          <a:graphicData uri="http://schemas.openxmlformats.org/drawingml/2006/table">
            <a:tbl>
              <a:tblPr firstRow="1" bandRow="1">
                <a:tableStyleId>{69012ECD-51FC-41F1-AA8D-1B2483CD663E}</a:tableStyleId>
              </a:tblPr>
              <a:tblGrid>
                <a:gridCol w="1008112">
                  <a:extLst>
                    <a:ext uri="{9D8B030D-6E8A-4147-A177-3AD203B41FA5}">
                      <a16:colId xmlns:a16="http://schemas.microsoft.com/office/drawing/2014/main" xmlns="" val="20000"/>
                    </a:ext>
                  </a:extLst>
                </a:gridCol>
                <a:gridCol w="1224136">
                  <a:extLst>
                    <a:ext uri="{9D8B030D-6E8A-4147-A177-3AD203B41FA5}">
                      <a16:colId xmlns:a16="http://schemas.microsoft.com/office/drawing/2014/main" xmlns="" val="20001"/>
                    </a:ext>
                  </a:extLst>
                </a:gridCol>
                <a:gridCol w="2184243">
                  <a:extLst>
                    <a:ext uri="{9D8B030D-6E8A-4147-A177-3AD203B41FA5}">
                      <a16:colId xmlns:a16="http://schemas.microsoft.com/office/drawing/2014/main" xmlns="" val="20002"/>
                    </a:ext>
                  </a:extLst>
                </a:gridCol>
                <a:gridCol w="2184243">
                  <a:extLst>
                    <a:ext uri="{9D8B030D-6E8A-4147-A177-3AD203B41FA5}">
                      <a16:colId xmlns:a16="http://schemas.microsoft.com/office/drawing/2014/main" xmlns="" val="20003"/>
                    </a:ext>
                  </a:extLst>
                </a:gridCol>
                <a:gridCol w="2184243">
                  <a:extLst>
                    <a:ext uri="{9D8B030D-6E8A-4147-A177-3AD203B41FA5}">
                      <a16:colId xmlns:a16="http://schemas.microsoft.com/office/drawing/2014/main" xmlns="" val="20004"/>
                    </a:ext>
                  </a:extLst>
                </a:gridCol>
              </a:tblGrid>
              <a:tr h="582387">
                <a:tc>
                  <a:txBody>
                    <a:bodyPr/>
                    <a:lstStyle/>
                    <a:p>
                      <a:endParaRPr kumimoji="1" lang="ja-JP" altLang="en-US" sz="1400" dirty="0">
                        <a:latin typeface="Meiryo UI" panose="020B0604030504040204" pitchFamily="50" charset="-128"/>
                        <a:ea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ja-JP" altLang="en-US" sz="1400" dirty="0">
                          <a:latin typeface="Meiryo UI" panose="020B0604030504040204" pitchFamily="50" charset="-128"/>
                          <a:ea typeface="Meiryo UI" panose="020B0604030504040204" pitchFamily="50" charset="-128"/>
                        </a:rPr>
                        <a:t>改革以前</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ja-JP" altLang="en-US" sz="1400" dirty="0">
                          <a:latin typeface="Meiryo UI" panose="020B0604030504040204" pitchFamily="50" charset="-128"/>
                          <a:ea typeface="Meiryo UI" panose="020B0604030504040204" pitchFamily="50" charset="-128"/>
                        </a:rPr>
                        <a:t>２０１４．９</a:t>
                      </a:r>
                      <a:endParaRPr kumimoji="1" lang="en-US" altLang="ja-JP" sz="1400" dirty="0">
                        <a:latin typeface="Meiryo UI" panose="020B0604030504040204" pitchFamily="50" charset="-128"/>
                        <a:ea typeface="Meiryo UI" panose="020B0604030504040204" pitchFamily="50" charset="-128"/>
                      </a:endParaRPr>
                    </a:p>
                    <a:p>
                      <a:pPr algn="ctr"/>
                      <a:r>
                        <a:rPr kumimoji="1" lang="ja-JP" altLang="en-US" sz="1400" dirty="0">
                          <a:latin typeface="Meiryo UI" panose="020B0604030504040204" pitchFamily="50" charset="-128"/>
                          <a:ea typeface="Meiryo UI" panose="020B0604030504040204" pitchFamily="50" charset="-128"/>
                        </a:rPr>
                        <a:t>（前回棚卸し時点）</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lg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ja-JP" altLang="en-US" sz="1400" dirty="0">
                          <a:solidFill>
                            <a:schemeClr val="bg1"/>
                          </a:solidFill>
                          <a:latin typeface="Meiryo UI" panose="020B0604030504040204" pitchFamily="50" charset="-128"/>
                          <a:ea typeface="Meiryo UI" panose="020B0604030504040204" pitchFamily="50" charset="-128"/>
                        </a:rPr>
                        <a:t>２０１８．３</a:t>
                      </a:r>
                      <a:endParaRPr kumimoji="1" lang="en-US" altLang="ja-JP" sz="1400" dirty="0">
                        <a:solidFill>
                          <a:schemeClr val="bg1"/>
                        </a:solidFill>
                        <a:latin typeface="Meiryo UI" panose="020B0604030504040204" pitchFamily="50" charset="-128"/>
                        <a:ea typeface="Meiryo UI" panose="020B0604030504040204" pitchFamily="50" charset="-128"/>
                      </a:endParaRPr>
                    </a:p>
                    <a:p>
                      <a:pPr algn="ctr"/>
                      <a:r>
                        <a:rPr kumimoji="1" lang="ja-JP" altLang="en-US" sz="1400" dirty="0">
                          <a:solidFill>
                            <a:schemeClr val="bg1"/>
                          </a:solidFill>
                          <a:latin typeface="Meiryo UI" panose="020B0604030504040204" pitchFamily="50" charset="-128"/>
                          <a:ea typeface="Meiryo UI" panose="020B0604030504040204" pitchFamily="50" charset="-128"/>
                        </a:rPr>
                        <a:t>（今回棚卸し時点）</a:t>
                      </a:r>
                    </a:p>
                  </a:txBody>
                  <a:tcPr anchor="ctr">
                    <a:lnL w="12700" cap="flat" cmpd="sng" algn="ctr">
                      <a:solidFill>
                        <a:schemeClr val="tx1"/>
                      </a:solidFill>
                      <a:prstDash val="lgDash"/>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ja-JP" altLang="en-US" sz="1400" dirty="0">
                          <a:latin typeface="Meiryo UI" panose="020B0604030504040204" pitchFamily="50" charset="-128"/>
                          <a:ea typeface="Meiryo UI" panose="020B0604030504040204" pitchFamily="50" charset="-128"/>
                        </a:rPr>
                        <a:t>取組みの達成状況と</a:t>
                      </a:r>
                      <a:endParaRPr kumimoji="1" lang="en-US" altLang="ja-JP" sz="1400" dirty="0">
                        <a:latin typeface="Meiryo UI" panose="020B0604030504040204" pitchFamily="50" charset="-128"/>
                        <a:ea typeface="Meiryo UI" panose="020B0604030504040204" pitchFamily="50" charset="-128"/>
                      </a:endParaRPr>
                    </a:p>
                    <a:p>
                      <a:pPr algn="ctr"/>
                      <a:r>
                        <a:rPr kumimoji="1" lang="ja-JP" altLang="en-US" sz="1400" dirty="0">
                          <a:latin typeface="Meiryo UI" panose="020B0604030504040204" pitchFamily="50" charset="-128"/>
                          <a:ea typeface="Meiryo UI" panose="020B0604030504040204" pitchFamily="50" charset="-128"/>
                        </a:rPr>
                        <a:t>今後の課題</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xmlns="" val="10000"/>
                  </a:ext>
                </a:extLst>
              </a:tr>
              <a:tr h="1336064">
                <a:tc rowSpan="5">
                  <a:txBody>
                    <a:bodyPr/>
                    <a:lstStyle/>
                    <a:p>
                      <a:pPr algn="l"/>
                      <a:r>
                        <a:rPr kumimoji="1" lang="en-US" altLang="ja-JP" sz="1200" dirty="0">
                          <a:latin typeface="Meiryo UI" panose="020B0604030504040204" pitchFamily="50" charset="-128"/>
                          <a:ea typeface="Meiryo UI" panose="020B0604030504040204" pitchFamily="50" charset="-128"/>
                        </a:rPr>
                        <a:t>Ⅲ.</a:t>
                      </a:r>
                    </a:p>
                    <a:p>
                      <a:pPr algn="l"/>
                      <a:r>
                        <a:rPr kumimoji="1" lang="ja-JP" altLang="en-US" sz="1200" dirty="0">
                          <a:latin typeface="Meiryo UI" panose="020B0604030504040204" pitchFamily="50" charset="-128"/>
                          <a:ea typeface="Meiryo UI" panose="020B0604030504040204" pitchFamily="50" charset="-128"/>
                        </a:rPr>
                        <a:t>教育実践のイノベーション</a:t>
                      </a:r>
                    </a:p>
                    <a:p>
                      <a:pPr algn="l"/>
                      <a:endParaRPr kumimoji="1" lang="ja-JP" altLang="en-US" sz="1200" dirty="0">
                        <a:latin typeface="Meiryo UI" panose="020B0604030504040204" pitchFamily="50" charset="-128"/>
                        <a:ea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rowSpan="2">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a:latin typeface="Meiryo UI" panose="020B0604030504040204" pitchFamily="50" charset="-128"/>
                          <a:ea typeface="Meiryo UI" panose="020B0604030504040204" pitchFamily="50" charset="-128"/>
                        </a:rPr>
                        <a:t>（カリキュラム）</a:t>
                      </a: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a:latin typeface="Meiryo UI" panose="020B0604030504040204" pitchFamily="50" charset="-128"/>
                          <a:ea typeface="Meiryo UI" panose="020B0604030504040204" pitchFamily="50" charset="-128"/>
                        </a:rPr>
                        <a:t>全国学力テストの全ての項目で平均正答率が全国より低い、など多くの課題</a:t>
                      </a:r>
                    </a:p>
                    <a:p>
                      <a:pPr marL="0" marR="0" indent="0" algn="l" defTabSz="914400" rtl="0" eaLnBrk="1" fontAlgn="auto" latinLnBrk="0" hangingPunct="1">
                        <a:lnSpc>
                          <a:spcPct val="100000"/>
                        </a:lnSpc>
                        <a:spcBef>
                          <a:spcPts val="0"/>
                        </a:spcBef>
                        <a:spcAft>
                          <a:spcPts val="0"/>
                        </a:spcAft>
                        <a:buClrTx/>
                        <a:buSzTx/>
                        <a:buFontTx/>
                        <a:buNone/>
                        <a:tabLst/>
                        <a:defRPr/>
                      </a:pPr>
                      <a:endParaRPr kumimoji="1" lang="ja-JP" altLang="en-US" sz="1200" dirty="0">
                        <a:latin typeface="Meiryo UI" panose="020B0604030504040204" pitchFamily="50" charset="-128"/>
                        <a:ea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200" dirty="0">
                          <a:latin typeface="Meiryo UI" panose="020B0604030504040204" pitchFamily="50" charset="-128"/>
                          <a:ea typeface="Meiryo UI" panose="020B0604030504040204" pitchFamily="50" charset="-128"/>
                        </a:rPr>
                        <a:t>【</a:t>
                      </a:r>
                      <a:r>
                        <a:rPr kumimoji="1" lang="ja-JP" altLang="en-US" sz="1200" dirty="0">
                          <a:latin typeface="Meiryo UI" panose="020B0604030504040204" pitchFamily="50" charset="-128"/>
                          <a:ea typeface="Meiryo UI" panose="020B0604030504040204" pitchFamily="50" charset="-128"/>
                        </a:rPr>
                        <a:t>学校教育</a:t>
                      </a:r>
                      <a:r>
                        <a:rPr kumimoji="1" lang="en-US" altLang="ja-JP" sz="1200" dirty="0">
                          <a:latin typeface="Meiryo UI" panose="020B0604030504040204" pitchFamily="50" charset="-128"/>
                          <a:ea typeface="Meiryo UI" panose="020B0604030504040204" pitchFamily="50" charset="-128"/>
                        </a:rPr>
                        <a:t>ICT】</a:t>
                      </a:r>
                    </a:p>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200" u="sng" dirty="0">
                          <a:latin typeface="Meiryo UI" panose="020B0604030504040204" pitchFamily="50" charset="-128"/>
                          <a:ea typeface="Meiryo UI" panose="020B0604030504040204" pitchFamily="50" charset="-128"/>
                        </a:rPr>
                        <a:t>2012</a:t>
                      </a:r>
                      <a:r>
                        <a:rPr kumimoji="1" lang="ja-JP" altLang="en-US" sz="1200" u="sng" dirty="0">
                          <a:latin typeface="Meiryo UI" panose="020B0604030504040204" pitchFamily="50" charset="-128"/>
                          <a:ea typeface="Meiryo UI" panose="020B0604030504040204" pitchFamily="50" charset="-128"/>
                        </a:rPr>
                        <a:t>年度～</a:t>
                      </a:r>
                      <a:endParaRPr kumimoji="1" lang="en-US" altLang="ja-JP" sz="1200" u="sng" dirty="0">
                        <a:latin typeface="Meiryo UI" panose="020B0604030504040204" pitchFamily="50" charset="-128"/>
                        <a:ea typeface="Meiryo UI" panose="020B0604030504040204" pitchFamily="50" charset="-128"/>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a:latin typeface="Meiryo UI" panose="020B0604030504040204" pitchFamily="50" charset="-128"/>
                          <a:ea typeface="Meiryo UI" panose="020B0604030504040204" pitchFamily="50" charset="-128"/>
                        </a:rPr>
                        <a:t>・モデル校において</a:t>
                      </a:r>
                      <a:r>
                        <a:rPr kumimoji="1" lang="en-US" altLang="ja-JP" sz="1200" dirty="0">
                          <a:latin typeface="Meiryo UI" panose="020B0604030504040204" pitchFamily="50" charset="-128"/>
                          <a:ea typeface="Meiryo UI" panose="020B0604030504040204" pitchFamily="50" charset="-128"/>
                        </a:rPr>
                        <a:t>ICT</a:t>
                      </a:r>
                      <a:r>
                        <a:rPr kumimoji="1" lang="ja-JP" altLang="en-US" sz="1200" dirty="0">
                          <a:latin typeface="Meiryo UI" panose="020B0604030504040204" pitchFamily="50" charset="-128"/>
                          <a:ea typeface="Meiryo UI" panose="020B0604030504040204" pitchFamily="50" charset="-128"/>
                        </a:rPr>
                        <a:t>環境などを整備。</a:t>
                      </a:r>
                      <a:endParaRPr kumimoji="1" lang="en-US" altLang="ja-JP" sz="1200" dirty="0">
                        <a:latin typeface="Meiryo UI" panose="020B0604030504040204" pitchFamily="50" charset="-128"/>
                        <a:ea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lg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200" u="sng" dirty="0">
                          <a:latin typeface="Meiryo UI" panose="020B0604030504040204" pitchFamily="50" charset="-128"/>
                          <a:ea typeface="Meiryo UI" panose="020B0604030504040204" pitchFamily="50" charset="-128"/>
                        </a:rPr>
                        <a:t>2015</a:t>
                      </a:r>
                      <a:r>
                        <a:rPr kumimoji="1" lang="ja-JP" altLang="en-US" sz="1200" u="sng" dirty="0">
                          <a:latin typeface="Meiryo UI" panose="020B0604030504040204" pitchFamily="50" charset="-128"/>
                          <a:ea typeface="Meiryo UI" panose="020B0604030504040204" pitchFamily="50" charset="-128"/>
                        </a:rPr>
                        <a:t>年度～</a:t>
                      </a:r>
                      <a:endParaRPr kumimoji="1" lang="en-US" altLang="ja-JP" sz="1200" u="sng" dirty="0">
                        <a:latin typeface="Meiryo UI" panose="020B0604030504040204" pitchFamily="50" charset="-128"/>
                        <a:ea typeface="Meiryo UI" panose="020B0604030504040204" pitchFamily="50" charset="-128"/>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a:latin typeface="Meiryo UI" panose="020B0604030504040204" pitchFamily="50" charset="-128"/>
                          <a:ea typeface="Meiryo UI" panose="020B0604030504040204" pitchFamily="50" charset="-128"/>
                        </a:rPr>
                        <a:t>・全小・中学校にタブレット端末等の機器を整備</a:t>
                      </a:r>
                      <a:endParaRPr kumimoji="1" lang="en-US" altLang="ja-JP" sz="1200" dirty="0">
                        <a:latin typeface="Meiryo UI" panose="020B0604030504040204" pitchFamily="50" charset="-128"/>
                        <a:ea typeface="Meiryo UI" panose="020B0604030504040204" pitchFamily="50" charset="-128"/>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a:latin typeface="Meiryo UI" panose="020B0604030504040204" pitchFamily="50" charset="-128"/>
                          <a:ea typeface="Meiryo UI" panose="020B0604030504040204" pitchFamily="50" charset="-128"/>
                        </a:rPr>
                        <a:t>・</a:t>
                      </a:r>
                      <a:r>
                        <a:rPr kumimoji="1" lang="en-US" altLang="ja-JP" sz="1200" dirty="0">
                          <a:latin typeface="Meiryo UI" panose="020B0604030504040204" pitchFamily="50" charset="-128"/>
                          <a:ea typeface="Meiryo UI" panose="020B0604030504040204" pitchFamily="50" charset="-128"/>
                        </a:rPr>
                        <a:t>ICT</a:t>
                      </a:r>
                      <a:r>
                        <a:rPr kumimoji="1" lang="ja-JP" altLang="en-US" sz="1200" dirty="0">
                          <a:latin typeface="Meiryo UI" panose="020B0604030504040204" pitchFamily="50" charset="-128"/>
                          <a:ea typeface="Meiryo UI" panose="020B0604030504040204" pitchFamily="50" charset="-128"/>
                        </a:rPr>
                        <a:t>活用授業のスタンダードモデルを作成</a:t>
                      </a: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a:latin typeface="Meiryo UI" panose="020B0604030504040204" pitchFamily="50" charset="-128"/>
                          <a:ea typeface="Meiryo UI" panose="020B0604030504040204" pitchFamily="50" charset="-128"/>
                        </a:rPr>
                        <a:t>・校内ＬＡＮの再構築のための設計・工事</a:t>
                      </a:r>
                    </a:p>
                  </a:txBody>
                  <a:tcPr>
                    <a:lnL w="12700" cap="flat" cmpd="sng" algn="ctr">
                      <a:solidFill>
                        <a:schemeClr val="tx1"/>
                      </a:solidFill>
                      <a:prstDash val="lgDash"/>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a:r>
                        <a:rPr kumimoji="1" lang="ja-JP" altLang="en-US" sz="1200" dirty="0">
                          <a:latin typeface="Meiryo UI" panose="020B0604030504040204" pitchFamily="50" charset="-128"/>
                          <a:ea typeface="Meiryo UI" panose="020B0604030504040204" pitchFamily="50" charset="-128"/>
                        </a:rPr>
                        <a:t>・各学校</a:t>
                      </a:r>
                      <a:r>
                        <a:rPr kumimoji="1" lang="en-US" altLang="ja-JP" sz="1200" dirty="0">
                          <a:latin typeface="Meiryo UI" panose="020B0604030504040204" pitchFamily="50" charset="-128"/>
                          <a:ea typeface="Meiryo UI" panose="020B0604030504040204" pitchFamily="50" charset="-128"/>
                        </a:rPr>
                        <a:t>40</a:t>
                      </a:r>
                      <a:r>
                        <a:rPr kumimoji="1" lang="ja-JP" altLang="en-US" sz="1200" dirty="0">
                          <a:latin typeface="Meiryo UI" panose="020B0604030504040204" pitchFamily="50" charset="-128"/>
                          <a:ea typeface="Meiryo UI" panose="020B0604030504040204" pitchFamily="50" charset="-128"/>
                        </a:rPr>
                        <a:t>台整備完了</a:t>
                      </a:r>
                      <a:endParaRPr kumimoji="1" lang="en-US" altLang="ja-JP" sz="1200" dirty="0">
                        <a:latin typeface="Meiryo UI" panose="020B0604030504040204" pitchFamily="50" charset="-128"/>
                        <a:ea typeface="Meiryo UI" panose="020B0604030504040204" pitchFamily="50" charset="-128"/>
                      </a:endParaRPr>
                    </a:p>
                    <a:p>
                      <a:pPr algn="l"/>
                      <a:r>
                        <a:rPr kumimoji="1" lang="ja-JP" altLang="en-US" sz="1200" dirty="0">
                          <a:latin typeface="Meiryo UI" panose="020B0604030504040204" pitchFamily="50" charset="-128"/>
                          <a:ea typeface="Meiryo UI" panose="020B0604030504040204" pitchFamily="50" charset="-128"/>
                        </a:rPr>
                        <a:t>・全小中学校でＩＣＴ学習環境を活用した授業を展開</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a:latin typeface="Meiryo UI" panose="020B0604030504040204" pitchFamily="50" charset="-128"/>
                          <a:ea typeface="Meiryo UI" panose="020B0604030504040204" pitchFamily="50" charset="-128"/>
                        </a:rPr>
                        <a:t>・学習環境の整備（</a:t>
                      </a:r>
                      <a:r>
                        <a:rPr kumimoji="1" lang="en-US" altLang="ja-JP" sz="1200" dirty="0">
                          <a:latin typeface="Meiryo UI" panose="020B0604030504040204" pitchFamily="50" charset="-128"/>
                          <a:ea typeface="Meiryo UI" panose="020B0604030504040204" pitchFamily="50" charset="-128"/>
                        </a:rPr>
                        <a:t>2019</a:t>
                      </a:r>
                      <a:r>
                        <a:rPr kumimoji="1" lang="ja-JP" altLang="en-US" sz="1200" dirty="0">
                          <a:latin typeface="Meiryo UI" panose="020B0604030504040204" pitchFamily="50" charset="-128"/>
                          <a:ea typeface="Meiryo UI" panose="020B0604030504040204" pitchFamily="50" charset="-128"/>
                        </a:rPr>
                        <a:t>年度</a:t>
                      </a:r>
                      <a:r>
                        <a:rPr kumimoji="1" lang="en-US" altLang="ja-JP" sz="1200" dirty="0">
                          <a:solidFill>
                            <a:schemeClr val="tx1"/>
                          </a:solidFill>
                          <a:latin typeface="Meiryo UI" panose="020B0604030504040204" pitchFamily="50" charset="-128"/>
                          <a:ea typeface="Meiryo UI" panose="020B0604030504040204" pitchFamily="50" charset="-128"/>
                        </a:rPr>
                        <a:t>LAN</a:t>
                      </a:r>
                      <a:r>
                        <a:rPr kumimoji="1" lang="ja-JP" altLang="en-US" sz="1200" dirty="0">
                          <a:solidFill>
                            <a:schemeClr val="tx1"/>
                          </a:solidFill>
                          <a:latin typeface="Meiryo UI" panose="020B0604030504040204" pitchFamily="50" charset="-128"/>
                          <a:ea typeface="Meiryo UI" panose="020B0604030504040204" pitchFamily="50" charset="-128"/>
                        </a:rPr>
                        <a:t>再構築</a:t>
                      </a:r>
                      <a:r>
                        <a:rPr kumimoji="1" lang="ja-JP" altLang="en-US" sz="1200" dirty="0">
                          <a:latin typeface="Meiryo UI" panose="020B0604030504040204" pitchFamily="50" charset="-128"/>
                          <a:ea typeface="Meiryo UI" panose="020B0604030504040204" pitchFamily="50" charset="-128"/>
                        </a:rPr>
                        <a:t>完了予定）</a:t>
                      </a:r>
                    </a:p>
                    <a:p>
                      <a:pPr algn="l"/>
                      <a:endParaRPr kumimoji="1" lang="ja-JP" altLang="en-US" sz="1200" dirty="0">
                        <a:latin typeface="Meiryo UI" panose="020B0604030504040204" pitchFamily="50" charset="-128"/>
                        <a:ea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xmlns="" val="10001"/>
                  </a:ext>
                </a:extLst>
              </a:tr>
              <a:tr h="1040619">
                <a:tc vMerge="1">
                  <a:txBody>
                    <a:bodyPr/>
                    <a:lstStyle/>
                    <a:p>
                      <a:endParaRPr lang="ja-JP" altLang="en-US" sz="14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vMerge="1">
                  <a:txBody>
                    <a:bodyPr/>
                    <a:lstStyle/>
                    <a:p>
                      <a:endParaRPr lang="ja-JP" altLang="en-US" sz="1400" dirty="0">
                        <a:latin typeface="Meiryo UI" panose="020B0604030504040204" pitchFamily="50" charset="-128"/>
                        <a:ea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00"/>
                    </a:solidFill>
                  </a:tcPr>
                </a:tc>
                <a:tc>
                  <a:txBody>
                    <a:bodyPr/>
                    <a:lstStyle/>
                    <a:p>
                      <a:r>
                        <a:rPr lang="en-US" altLang="ja-JP" sz="1200" dirty="0">
                          <a:latin typeface="Meiryo UI" panose="020B0604030504040204" pitchFamily="50" charset="-128"/>
                          <a:ea typeface="Meiryo UI" panose="020B0604030504040204" pitchFamily="50" charset="-128"/>
                        </a:rPr>
                        <a:t>【</a:t>
                      </a:r>
                      <a:r>
                        <a:rPr lang="ja-JP" altLang="en-US" sz="1200" dirty="0">
                          <a:latin typeface="Meiryo UI" panose="020B0604030504040204" pitchFamily="50" charset="-128"/>
                          <a:ea typeface="Meiryo UI" panose="020B0604030504040204" pitchFamily="50" charset="-128"/>
                        </a:rPr>
                        <a:t>英語イノベーション</a:t>
                      </a:r>
                      <a:r>
                        <a:rPr lang="en-US" altLang="ja-JP" sz="1200" dirty="0">
                          <a:latin typeface="Meiryo UI" panose="020B0604030504040204" pitchFamily="50" charset="-128"/>
                          <a:ea typeface="Meiryo UI" panose="020B0604030504040204" pitchFamily="50" charset="-128"/>
                        </a:rPr>
                        <a:t>】</a:t>
                      </a:r>
                    </a:p>
                    <a:p>
                      <a:r>
                        <a:rPr lang="en-US" altLang="ja-JP" sz="1200" u="sng" dirty="0">
                          <a:latin typeface="Meiryo UI" panose="020B0604030504040204" pitchFamily="50" charset="-128"/>
                          <a:ea typeface="Meiryo UI" panose="020B0604030504040204" pitchFamily="50" charset="-128"/>
                        </a:rPr>
                        <a:t>2013</a:t>
                      </a:r>
                      <a:r>
                        <a:rPr lang="ja-JP" altLang="en-US" sz="1200" u="sng" dirty="0">
                          <a:latin typeface="Meiryo UI" panose="020B0604030504040204" pitchFamily="50" charset="-128"/>
                          <a:ea typeface="Meiryo UI" panose="020B0604030504040204" pitchFamily="50" charset="-128"/>
                        </a:rPr>
                        <a:t>年度～</a:t>
                      </a:r>
                      <a:endParaRPr lang="en-US" altLang="ja-JP" sz="1200" u="sng" dirty="0">
                        <a:latin typeface="Meiryo UI" panose="020B0604030504040204" pitchFamily="50" charset="-128"/>
                        <a:ea typeface="Meiryo UI" panose="020B0604030504040204" pitchFamily="50" charset="-128"/>
                      </a:endParaRPr>
                    </a:p>
                    <a:p>
                      <a:r>
                        <a:rPr lang="ja-JP" altLang="en-US" sz="1200" dirty="0">
                          <a:latin typeface="Meiryo UI" panose="020B0604030504040204" pitchFamily="50" charset="-128"/>
                          <a:ea typeface="Meiryo UI" panose="020B0604030504040204" pitchFamily="50" charset="-128"/>
                        </a:rPr>
                        <a:t>・全小中学校にネイティブスピーカーを配置、小学校重点校（</a:t>
                      </a:r>
                      <a:r>
                        <a:rPr lang="en-US" altLang="ja-JP" sz="1200" dirty="0">
                          <a:latin typeface="Meiryo UI" panose="020B0604030504040204" pitchFamily="50" charset="-128"/>
                          <a:ea typeface="Meiryo UI" panose="020B0604030504040204" pitchFamily="50" charset="-128"/>
                        </a:rPr>
                        <a:t>19</a:t>
                      </a:r>
                      <a:r>
                        <a:rPr lang="ja-JP" altLang="en-US" sz="1200" dirty="0">
                          <a:latin typeface="Meiryo UI" panose="020B0604030504040204" pitchFamily="50" charset="-128"/>
                          <a:ea typeface="Meiryo UI" panose="020B0604030504040204" pitchFamily="50" charset="-128"/>
                        </a:rPr>
                        <a:t>校）で小１から音声指導</a:t>
                      </a:r>
                    </a:p>
                  </a:txBody>
                  <a:tcPr>
                    <a:lnL w="12700" cap="flat" cmpd="sng" algn="ctr">
                      <a:solidFill>
                        <a:schemeClr val="tx1"/>
                      </a:solidFill>
                      <a:prstDash val="solid"/>
                      <a:round/>
                      <a:headEnd type="none" w="med" len="med"/>
                      <a:tailEnd type="none" w="med" len="med"/>
                    </a:lnL>
                    <a:lnR w="12700" cap="flat" cmpd="sng" algn="ctr">
                      <a:solidFill>
                        <a:schemeClr val="tx1"/>
                      </a:solidFill>
                      <a:prstDash val="lg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r>
                        <a:rPr kumimoji="1" lang="ja-JP" altLang="en-US" sz="1200" u="none" dirty="0">
                          <a:solidFill>
                            <a:schemeClr val="tx1"/>
                          </a:solidFill>
                          <a:latin typeface="Meiryo UI" panose="020B0604030504040204" pitchFamily="50" charset="-128"/>
                          <a:ea typeface="Meiryo UI" panose="020B0604030504040204" pitchFamily="50" charset="-128"/>
                        </a:rPr>
                        <a:t>・小学校低学年からの英語教育を段階的に実施</a:t>
                      </a:r>
                    </a:p>
                  </a:txBody>
                  <a:tcPr>
                    <a:lnL w="12700" cap="flat" cmpd="sng" algn="ctr">
                      <a:solidFill>
                        <a:schemeClr val="tx1"/>
                      </a:solidFill>
                      <a:prstDash val="lgDash"/>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u="none" dirty="0">
                          <a:solidFill>
                            <a:schemeClr val="tx1"/>
                          </a:solidFill>
                          <a:effectLst/>
                          <a:latin typeface="Meiryo UI" panose="020B0604030504040204" pitchFamily="50" charset="-128"/>
                          <a:ea typeface="Meiryo UI" panose="020B0604030504040204" pitchFamily="50" charset="-128"/>
                        </a:rPr>
                        <a:t>・</a:t>
                      </a:r>
                      <a:r>
                        <a:rPr kumimoji="1" lang="en-US" altLang="ja-JP" sz="1200" u="none" dirty="0">
                          <a:solidFill>
                            <a:schemeClr val="tx1"/>
                          </a:solidFill>
                          <a:effectLst/>
                          <a:latin typeface="Meiryo UI" panose="020B0604030504040204" pitchFamily="50" charset="-128"/>
                          <a:ea typeface="Meiryo UI" panose="020B0604030504040204" pitchFamily="50" charset="-128"/>
                        </a:rPr>
                        <a:t>2018</a:t>
                      </a:r>
                      <a:r>
                        <a:rPr kumimoji="1" lang="ja-JP" altLang="en-US" sz="1200" u="none" dirty="0">
                          <a:solidFill>
                            <a:schemeClr val="tx1"/>
                          </a:solidFill>
                          <a:effectLst/>
                          <a:latin typeface="Meiryo UI" panose="020B0604030504040204" pitchFamily="50" charset="-128"/>
                          <a:ea typeface="Meiryo UI" panose="020B0604030504040204" pitchFamily="50" charset="-128"/>
                        </a:rPr>
                        <a:t>年度から全校で実施</a:t>
                      </a:r>
                      <a:endParaRPr kumimoji="1" lang="en-US" altLang="ja-JP" sz="1200" u="none" dirty="0">
                        <a:solidFill>
                          <a:schemeClr val="tx1"/>
                        </a:solidFill>
                        <a:effectLst/>
                        <a:latin typeface="Meiryo UI" panose="020B0604030504040204" pitchFamily="50" charset="-128"/>
                        <a:ea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xmlns="" val="10002"/>
                  </a:ext>
                </a:extLst>
              </a:tr>
              <a:tr h="1224136">
                <a:tc vMerge="1">
                  <a:txBody>
                    <a:bodyPr/>
                    <a:lstStyle/>
                    <a:p>
                      <a:pPr algn="l"/>
                      <a:endParaRPr kumimoji="1" lang="ja-JP" altLang="en-US" sz="1400" dirty="0">
                        <a:latin typeface="Meiryo UI" panose="020B0604030504040204" pitchFamily="50" charset="-128"/>
                        <a:ea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rowSpan="3">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a:latin typeface="Meiryo UI" panose="020B0604030504040204" pitchFamily="50" charset="-128"/>
                          <a:ea typeface="Meiryo UI" panose="020B0604030504040204" pitchFamily="50" charset="-128"/>
                        </a:rPr>
                        <a:t>（教育環境）</a:t>
                      </a: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a:latin typeface="Meiryo UI" panose="020B0604030504040204" pitchFamily="50" charset="-128"/>
                          <a:ea typeface="Meiryo UI" panose="020B0604030504040204" pitchFamily="50" charset="-128"/>
                        </a:rPr>
                        <a:t>中学校給食と家庭弁当との選択制　など</a:t>
                      </a:r>
                    </a:p>
                    <a:p>
                      <a:pPr marL="0" marR="0" indent="0" algn="l" defTabSz="914400" rtl="0" eaLnBrk="1" fontAlgn="auto" latinLnBrk="0" hangingPunct="1">
                        <a:lnSpc>
                          <a:spcPct val="100000"/>
                        </a:lnSpc>
                        <a:spcBef>
                          <a:spcPts val="0"/>
                        </a:spcBef>
                        <a:spcAft>
                          <a:spcPts val="0"/>
                        </a:spcAft>
                        <a:buClrTx/>
                        <a:buSzTx/>
                        <a:buFontTx/>
                        <a:buNone/>
                        <a:tabLst/>
                        <a:defRPr/>
                      </a:pPr>
                      <a:endParaRPr kumimoji="1" lang="ja-JP" altLang="en-US" sz="1200" dirty="0">
                        <a:latin typeface="Meiryo UI" panose="020B0604030504040204" pitchFamily="50" charset="-128"/>
                        <a:ea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r>
                        <a:rPr kumimoji="1" lang="en-US" altLang="ja-JP" sz="1200" dirty="0">
                          <a:latin typeface="Meiryo UI" panose="020B0604030504040204" pitchFamily="50" charset="-128"/>
                          <a:ea typeface="Meiryo UI" panose="020B0604030504040204" pitchFamily="50" charset="-128"/>
                        </a:rPr>
                        <a:t>【</a:t>
                      </a:r>
                      <a:r>
                        <a:rPr kumimoji="1" lang="ja-JP" altLang="en-US" sz="1200" dirty="0">
                          <a:latin typeface="Meiryo UI" panose="020B0604030504040204" pitchFamily="50" charset="-128"/>
                          <a:ea typeface="Meiryo UI" panose="020B0604030504040204" pitchFamily="50" charset="-128"/>
                        </a:rPr>
                        <a:t>中学校給食</a:t>
                      </a:r>
                      <a:r>
                        <a:rPr kumimoji="1" lang="en-US" altLang="ja-JP" sz="1200" dirty="0">
                          <a:latin typeface="Meiryo UI" panose="020B0604030504040204" pitchFamily="50" charset="-128"/>
                          <a:ea typeface="Meiryo UI" panose="020B0604030504040204" pitchFamily="50" charset="-128"/>
                        </a:rPr>
                        <a:t>】</a:t>
                      </a:r>
                    </a:p>
                    <a:p>
                      <a:r>
                        <a:rPr kumimoji="1" lang="en-US" altLang="ja-JP" sz="1200" u="sng" dirty="0">
                          <a:latin typeface="Meiryo UI" panose="020B0604030504040204" pitchFamily="50" charset="-128"/>
                          <a:ea typeface="Meiryo UI" panose="020B0604030504040204" pitchFamily="50" charset="-128"/>
                        </a:rPr>
                        <a:t>2014</a:t>
                      </a:r>
                      <a:r>
                        <a:rPr kumimoji="1" lang="ja-JP" altLang="en-US" sz="1200" u="sng" dirty="0">
                          <a:latin typeface="Meiryo UI" panose="020B0604030504040204" pitchFamily="50" charset="-128"/>
                          <a:ea typeface="Meiryo UI" panose="020B0604030504040204" pitchFamily="50" charset="-128"/>
                        </a:rPr>
                        <a:t>年</a:t>
                      </a:r>
                      <a:r>
                        <a:rPr kumimoji="1" lang="en-US" altLang="ja-JP" sz="1200" u="sng" dirty="0">
                          <a:latin typeface="Meiryo UI" panose="020B0604030504040204" pitchFamily="50" charset="-128"/>
                          <a:ea typeface="Meiryo UI" panose="020B0604030504040204" pitchFamily="50" charset="-128"/>
                        </a:rPr>
                        <a:t>4</a:t>
                      </a:r>
                      <a:r>
                        <a:rPr kumimoji="1" lang="ja-JP" altLang="en-US" sz="1200" u="sng" dirty="0">
                          <a:latin typeface="Meiryo UI" panose="020B0604030504040204" pitchFamily="50" charset="-128"/>
                          <a:ea typeface="Meiryo UI" panose="020B0604030504040204" pitchFamily="50" charset="-128"/>
                        </a:rPr>
                        <a:t>月～</a:t>
                      </a:r>
                      <a:endParaRPr kumimoji="1" lang="en-US" altLang="ja-JP" sz="1200" u="sng" dirty="0">
                        <a:latin typeface="Meiryo UI" panose="020B0604030504040204" pitchFamily="50" charset="-128"/>
                        <a:ea typeface="Meiryo UI" panose="020B0604030504040204" pitchFamily="50" charset="-128"/>
                      </a:endParaRPr>
                    </a:p>
                    <a:p>
                      <a:r>
                        <a:rPr kumimoji="1" lang="ja-JP" altLang="en-US" sz="1200" dirty="0">
                          <a:latin typeface="Meiryo UI" panose="020B0604030504040204" pitchFamily="50" charset="-128"/>
                          <a:ea typeface="Meiryo UI" panose="020B0604030504040204" pitchFamily="50" charset="-128"/>
                        </a:rPr>
                        <a:t>・市内全</a:t>
                      </a:r>
                      <a:r>
                        <a:rPr kumimoji="1" lang="en-US" altLang="ja-JP" sz="1200" dirty="0">
                          <a:latin typeface="Meiryo UI" panose="020B0604030504040204" pitchFamily="50" charset="-128"/>
                          <a:ea typeface="Meiryo UI" panose="020B0604030504040204" pitchFamily="50" charset="-128"/>
                        </a:rPr>
                        <a:t>128</a:t>
                      </a:r>
                      <a:r>
                        <a:rPr kumimoji="1" lang="ja-JP" altLang="en-US" sz="1200" dirty="0">
                          <a:latin typeface="Meiryo UI" panose="020B0604030504040204" pitchFamily="50" charset="-128"/>
                          <a:ea typeface="Meiryo UI" panose="020B0604030504040204" pitchFamily="50" charset="-128"/>
                        </a:rPr>
                        <a:t>中学校で給食の全員喫食導入（うち</a:t>
                      </a:r>
                      <a:r>
                        <a:rPr kumimoji="1" lang="en-US" altLang="ja-JP" sz="1200" dirty="0">
                          <a:latin typeface="Meiryo UI" panose="020B0604030504040204" pitchFamily="50" charset="-128"/>
                          <a:ea typeface="Meiryo UI" panose="020B0604030504040204" pitchFamily="50" charset="-128"/>
                        </a:rPr>
                        <a:t>112</a:t>
                      </a:r>
                      <a:r>
                        <a:rPr kumimoji="1" lang="ja-JP" altLang="en-US" sz="1200" dirty="0">
                          <a:latin typeface="Meiryo UI" panose="020B0604030504040204" pitchFamily="50" charset="-128"/>
                          <a:ea typeface="Meiryo UI" panose="020B0604030504040204" pitchFamily="50" charset="-128"/>
                        </a:rPr>
                        <a:t>校が新</a:t>
                      </a:r>
                      <a:r>
                        <a:rPr kumimoji="1" lang="en-US" altLang="ja-JP" sz="1200" dirty="0">
                          <a:latin typeface="Meiryo UI" panose="020B0604030504040204" pitchFamily="50" charset="-128"/>
                          <a:ea typeface="Meiryo UI" panose="020B0604030504040204" pitchFamily="50" charset="-128"/>
                        </a:rPr>
                        <a:t>1</a:t>
                      </a:r>
                      <a:r>
                        <a:rPr kumimoji="1" lang="ja-JP" altLang="en-US" sz="1200" dirty="0">
                          <a:latin typeface="Meiryo UI" panose="020B0604030504040204" pitchFamily="50" charset="-128"/>
                          <a:ea typeface="Meiryo UI" panose="020B0604030504040204" pitchFamily="50" charset="-128"/>
                        </a:rPr>
                        <a:t>年生から段階的導入、デリバリ</a:t>
                      </a:r>
                      <a:r>
                        <a:rPr kumimoji="1" lang="en-US" altLang="ja-JP" sz="1200" dirty="0">
                          <a:latin typeface="Meiryo UI" panose="020B0604030504040204" pitchFamily="50" charset="-128"/>
                          <a:ea typeface="Meiryo UI" panose="020B0604030504040204" pitchFamily="50" charset="-128"/>
                        </a:rPr>
                        <a:t>―</a:t>
                      </a:r>
                      <a:r>
                        <a:rPr kumimoji="1" lang="ja-JP" altLang="en-US" sz="1200" dirty="0">
                          <a:latin typeface="Meiryo UI" panose="020B0604030504040204" pitchFamily="50" charset="-128"/>
                          <a:ea typeface="Meiryo UI" panose="020B0604030504040204" pitchFamily="50" charset="-128"/>
                        </a:rPr>
                        <a:t>方式）</a:t>
                      </a:r>
                    </a:p>
                  </a:txBody>
                  <a:tcPr>
                    <a:lnL w="12700" cap="flat" cmpd="sng" algn="ctr">
                      <a:solidFill>
                        <a:schemeClr val="tx1"/>
                      </a:solidFill>
                      <a:prstDash val="solid"/>
                      <a:round/>
                      <a:headEnd type="none" w="med" len="med"/>
                      <a:tailEnd type="none" w="med" len="med"/>
                    </a:lnL>
                    <a:lnR w="12700" cap="flat" cmpd="sng" algn="ctr">
                      <a:solidFill>
                        <a:schemeClr val="tx1"/>
                      </a:solidFill>
                      <a:prstDash val="lg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r>
                        <a:rPr kumimoji="1" lang="en-US" altLang="ja-JP" sz="1200" u="sng" dirty="0">
                          <a:latin typeface="Meiryo UI" panose="020B0604030504040204" pitchFamily="50" charset="-128"/>
                          <a:ea typeface="Meiryo UI" panose="020B0604030504040204" pitchFamily="50" charset="-128"/>
                        </a:rPr>
                        <a:t>2016</a:t>
                      </a:r>
                      <a:r>
                        <a:rPr kumimoji="1" lang="ja-JP" altLang="en-US" sz="1200" u="sng" dirty="0">
                          <a:latin typeface="Meiryo UI" panose="020B0604030504040204" pitchFamily="50" charset="-128"/>
                          <a:ea typeface="Meiryo UI" panose="020B0604030504040204" pitchFamily="50" charset="-128"/>
                        </a:rPr>
                        <a:t>年度～</a:t>
                      </a:r>
                      <a:endParaRPr kumimoji="1" lang="en-US" altLang="ja-JP" sz="1200" u="sng" dirty="0">
                        <a:latin typeface="Meiryo UI" panose="020B0604030504040204" pitchFamily="50" charset="-128"/>
                        <a:ea typeface="Meiryo UI" panose="020B0604030504040204" pitchFamily="50" charset="-128"/>
                      </a:endParaRPr>
                    </a:p>
                    <a:p>
                      <a:r>
                        <a:rPr kumimoji="1" lang="ja-JP" altLang="en-US" sz="1200" dirty="0">
                          <a:latin typeface="Meiryo UI" panose="020B0604030504040204" pitchFamily="50" charset="-128"/>
                          <a:ea typeface="Meiryo UI" panose="020B0604030504040204" pitchFamily="50" charset="-128"/>
                        </a:rPr>
                        <a:t>・市内全中学校において学校調理方式（親子方式、自校調理方式）へ本格移行することとし、順次移行</a:t>
                      </a:r>
                    </a:p>
                  </a:txBody>
                  <a:tcPr>
                    <a:lnL w="12700" cap="flat" cmpd="sng" algn="ctr">
                      <a:solidFill>
                        <a:schemeClr val="tx1"/>
                      </a:solidFill>
                      <a:prstDash val="lgDash"/>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kumimoji="1" lang="ja-JP" altLang="en-US" sz="1200" u="none" dirty="0">
                          <a:solidFill>
                            <a:schemeClr val="tx1"/>
                          </a:solidFill>
                          <a:latin typeface="Meiryo UI" panose="020B0604030504040204" pitchFamily="50" charset="-128"/>
                          <a:ea typeface="Meiryo UI" panose="020B0604030504040204" pitchFamily="50" charset="-128"/>
                        </a:rPr>
                        <a:t>・</a:t>
                      </a:r>
                      <a:r>
                        <a:rPr kumimoji="1" lang="en-US" altLang="ja-JP" sz="1200" u="none" dirty="0">
                          <a:solidFill>
                            <a:schemeClr val="tx1"/>
                          </a:solidFill>
                          <a:latin typeface="Meiryo UI" panose="020B0604030504040204" pitchFamily="50" charset="-128"/>
                          <a:ea typeface="Meiryo UI" panose="020B0604030504040204" pitchFamily="50" charset="-128"/>
                        </a:rPr>
                        <a:t>2018</a:t>
                      </a:r>
                      <a:r>
                        <a:rPr kumimoji="1" lang="ja-JP" altLang="en-US" sz="1200" u="none" dirty="0">
                          <a:solidFill>
                            <a:schemeClr val="tx1"/>
                          </a:solidFill>
                          <a:latin typeface="Meiryo UI" panose="020B0604030504040204" pitchFamily="50" charset="-128"/>
                          <a:ea typeface="Meiryo UI" panose="020B0604030504040204" pitchFamily="50" charset="-128"/>
                        </a:rPr>
                        <a:t>年</a:t>
                      </a:r>
                      <a:r>
                        <a:rPr kumimoji="1" lang="en-US" altLang="ja-JP" sz="1200" u="none" dirty="0">
                          <a:solidFill>
                            <a:schemeClr val="tx1"/>
                          </a:solidFill>
                          <a:latin typeface="Meiryo UI" panose="020B0604030504040204" pitchFamily="50" charset="-128"/>
                          <a:ea typeface="Meiryo UI" panose="020B0604030504040204" pitchFamily="50" charset="-128"/>
                        </a:rPr>
                        <a:t>3</a:t>
                      </a:r>
                      <a:r>
                        <a:rPr kumimoji="1" lang="ja-JP" altLang="en-US" sz="1200" u="none" dirty="0">
                          <a:solidFill>
                            <a:schemeClr val="tx1"/>
                          </a:solidFill>
                          <a:latin typeface="Meiryo UI" panose="020B0604030504040204" pitchFamily="50" charset="-128"/>
                          <a:ea typeface="Meiryo UI" panose="020B0604030504040204" pitchFamily="50" charset="-128"/>
                        </a:rPr>
                        <a:t>月末時点</a:t>
                      </a:r>
                      <a:endParaRPr kumimoji="1" lang="en-US" altLang="ja-JP" sz="1200" u="none" dirty="0">
                        <a:solidFill>
                          <a:schemeClr val="tx1"/>
                        </a:solidFill>
                        <a:latin typeface="Meiryo UI" panose="020B0604030504040204" pitchFamily="50" charset="-128"/>
                        <a:ea typeface="Meiryo UI" panose="020B0604030504040204" pitchFamily="50" charset="-128"/>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200" u="none" dirty="0">
                          <a:solidFill>
                            <a:schemeClr val="tx1"/>
                          </a:solidFill>
                          <a:latin typeface="Meiryo UI" panose="020B0604030504040204" pitchFamily="50" charset="-128"/>
                          <a:ea typeface="Meiryo UI" panose="020B0604030504040204" pitchFamily="50" charset="-128"/>
                        </a:rPr>
                        <a:t>49%</a:t>
                      </a:r>
                      <a:r>
                        <a:rPr kumimoji="1" lang="ja-JP" altLang="en-US" sz="1200" u="none" dirty="0">
                          <a:solidFill>
                            <a:schemeClr val="tx1"/>
                          </a:solidFill>
                          <a:latin typeface="Meiryo UI" panose="020B0604030504040204" pitchFamily="50" charset="-128"/>
                          <a:ea typeface="Meiryo UI" panose="020B0604030504040204" pitchFamily="50" charset="-128"/>
                        </a:rPr>
                        <a:t>移行済（</a:t>
                      </a:r>
                      <a:r>
                        <a:rPr kumimoji="1" lang="en-US" altLang="ja-JP" sz="1200" u="none" dirty="0">
                          <a:solidFill>
                            <a:schemeClr val="tx1"/>
                          </a:solidFill>
                          <a:latin typeface="Meiryo UI" panose="020B0604030504040204" pitchFamily="50" charset="-128"/>
                          <a:ea typeface="Meiryo UI" panose="020B0604030504040204" pitchFamily="50" charset="-128"/>
                        </a:rPr>
                        <a:t>63</a:t>
                      </a:r>
                      <a:r>
                        <a:rPr kumimoji="1" lang="ja-JP" altLang="en-US" sz="1200" u="none" dirty="0">
                          <a:solidFill>
                            <a:schemeClr val="tx1"/>
                          </a:solidFill>
                          <a:latin typeface="Meiryo UI" panose="020B0604030504040204" pitchFamily="50" charset="-128"/>
                          <a:ea typeface="Meiryo UI" panose="020B0604030504040204" pitchFamily="50" charset="-128"/>
                        </a:rPr>
                        <a:t>校／</a:t>
                      </a:r>
                      <a:r>
                        <a:rPr kumimoji="1" lang="en-US" altLang="ja-JP" sz="1200" u="none" dirty="0">
                          <a:solidFill>
                            <a:schemeClr val="tx1"/>
                          </a:solidFill>
                          <a:latin typeface="Meiryo UI" panose="020B0604030504040204" pitchFamily="50" charset="-128"/>
                          <a:ea typeface="Meiryo UI" panose="020B0604030504040204" pitchFamily="50" charset="-128"/>
                        </a:rPr>
                        <a:t>128</a:t>
                      </a:r>
                      <a:r>
                        <a:rPr kumimoji="1" lang="ja-JP" altLang="en-US" sz="1200" u="none" dirty="0">
                          <a:solidFill>
                            <a:schemeClr val="tx1"/>
                          </a:solidFill>
                          <a:latin typeface="Meiryo UI" panose="020B0604030504040204" pitchFamily="50" charset="-128"/>
                          <a:ea typeface="Meiryo UI" panose="020B0604030504040204" pitchFamily="50" charset="-128"/>
                        </a:rPr>
                        <a:t>校中）</a:t>
                      </a:r>
                      <a:endParaRPr kumimoji="1" lang="en-US" altLang="ja-JP" sz="1200" u="none" dirty="0">
                        <a:solidFill>
                          <a:schemeClr val="tx1"/>
                        </a:solidFill>
                        <a:latin typeface="Meiryo UI" panose="020B0604030504040204" pitchFamily="50" charset="-128"/>
                        <a:ea typeface="Meiryo UI" panose="020B0604030504040204" pitchFamily="50" charset="-128"/>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u="none" dirty="0">
                          <a:solidFill>
                            <a:schemeClr val="tx1"/>
                          </a:solidFill>
                          <a:latin typeface="Meiryo UI" panose="020B0604030504040204" pitchFamily="50" charset="-128"/>
                          <a:ea typeface="Meiryo UI" panose="020B0604030504040204" pitchFamily="50" charset="-128"/>
                        </a:rPr>
                        <a:t>・</a:t>
                      </a:r>
                      <a:r>
                        <a:rPr kumimoji="1" lang="en-US" altLang="ja-JP" sz="1200" u="none" dirty="0">
                          <a:solidFill>
                            <a:schemeClr val="tx1"/>
                          </a:solidFill>
                          <a:latin typeface="Meiryo UI" panose="020B0604030504040204" pitchFamily="50" charset="-128"/>
                          <a:ea typeface="Meiryo UI" panose="020B0604030504040204" pitchFamily="50" charset="-128"/>
                        </a:rPr>
                        <a:t>2019</a:t>
                      </a:r>
                      <a:r>
                        <a:rPr kumimoji="1" lang="ja-JP" altLang="en-US" sz="1200" u="none" dirty="0">
                          <a:solidFill>
                            <a:schemeClr val="tx1"/>
                          </a:solidFill>
                          <a:latin typeface="Meiryo UI" panose="020B0604030504040204" pitchFamily="50" charset="-128"/>
                          <a:ea typeface="Meiryo UI" panose="020B0604030504040204" pitchFamily="50" charset="-128"/>
                        </a:rPr>
                        <a:t>年度</a:t>
                      </a:r>
                      <a:r>
                        <a:rPr kumimoji="1" lang="en-US" altLang="ja-JP" sz="1200" u="none" dirty="0">
                          <a:solidFill>
                            <a:schemeClr val="tx1"/>
                          </a:solidFill>
                          <a:latin typeface="Meiryo UI" panose="020B0604030504040204" pitchFamily="50" charset="-128"/>
                          <a:ea typeface="Meiryo UI" panose="020B0604030504040204" pitchFamily="50" charset="-128"/>
                        </a:rPr>
                        <a:t>2</a:t>
                      </a:r>
                      <a:r>
                        <a:rPr kumimoji="1" lang="ja-JP" altLang="en-US" sz="1200" u="none" dirty="0">
                          <a:solidFill>
                            <a:schemeClr val="tx1"/>
                          </a:solidFill>
                          <a:latin typeface="Meiryo UI" panose="020B0604030504040204" pitchFamily="50" charset="-128"/>
                          <a:ea typeface="Meiryo UI" panose="020B0604030504040204" pitchFamily="50" charset="-128"/>
                        </a:rPr>
                        <a:t>学期までに全校で実施</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xmlns="" val="10003"/>
                  </a:ext>
                </a:extLst>
              </a:tr>
              <a:tr h="924967">
                <a:tc vMerge="1">
                  <a:txBody>
                    <a:bodyPr/>
                    <a:lstStyle/>
                    <a:p>
                      <a:pPr algn="l"/>
                      <a:endParaRPr kumimoji="1" lang="ja-JP" altLang="en-US" sz="1400" u="sng" dirty="0">
                        <a:solidFill>
                          <a:srgbClr val="FF0000"/>
                        </a:solidFill>
                        <a:latin typeface="+mn-ea"/>
                        <a:ea typeface="+mn-ea"/>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v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kumimoji="1" lang="ja-JP" altLang="en-US" sz="1400" dirty="0">
                        <a:latin typeface="Meiryo UI" panose="020B0604030504040204" pitchFamily="50" charset="-128"/>
                        <a:ea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r>
                        <a:rPr kumimoji="1" lang="en-US" altLang="ja-JP" sz="1200" dirty="0">
                          <a:latin typeface="Meiryo UI" panose="020B0604030504040204" pitchFamily="50" charset="-128"/>
                          <a:ea typeface="Meiryo UI" panose="020B0604030504040204" pitchFamily="50" charset="-128"/>
                        </a:rPr>
                        <a:t>【</a:t>
                      </a:r>
                      <a:r>
                        <a:rPr kumimoji="1" lang="ja-JP" altLang="en-US" sz="1200" dirty="0">
                          <a:latin typeface="Meiryo UI" panose="020B0604030504040204" pitchFamily="50" charset="-128"/>
                          <a:ea typeface="Meiryo UI" panose="020B0604030504040204" pitchFamily="50" charset="-128"/>
                        </a:rPr>
                        <a:t>空調機設置</a:t>
                      </a:r>
                      <a:r>
                        <a:rPr kumimoji="1" lang="en-US" altLang="ja-JP" sz="1200" dirty="0">
                          <a:latin typeface="Meiryo UI" panose="020B0604030504040204" pitchFamily="50" charset="-128"/>
                          <a:ea typeface="Meiryo UI" panose="020B0604030504040204" pitchFamily="50" charset="-128"/>
                        </a:rPr>
                        <a:t>】</a:t>
                      </a:r>
                    </a:p>
                    <a:p>
                      <a:r>
                        <a:rPr kumimoji="1" lang="en-US" altLang="ja-JP" sz="1200" u="sng" dirty="0">
                          <a:latin typeface="Meiryo UI" panose="020B0604030504040204" pitchFamily="50" charset="-128"/>
                          <a:ea typeface="Meiryo UI" panose="020B0604030504040204" pitchFamily="50" charset="-128"/>
                        </a:rPr>
                        <a:t>2013</a:t>
                      </a:r>
                      <a:r>
                        <a:rPr kumimoji="1" lang="ja-JP" altLang="en-US" sz="1200" u="sng" dirty="0">
                          <a:latin typeface="Meiryo UI" panose="020B0604030504040204" pitchFamily="50" charset="-128"/>
                          <a:ea typeface="Meiryo UI" panose="020B0604030504040204" pitchFamily="50" charset="-128"/>
                        </a:rPr>
                        <a:t>年度末</a:t>
                      </a:r>
                      <a:endParaRPr kumimoji="1" lang="en-US" altLang="ja-JP" sz="1200" u="sng" dirty="0">
                        <a:latin typeface="Meiryo UI" panose="020B0604030504040204" pitchFamily="50" charset="-128"/>
                        <a:ea typeface="Meiryo UI" panose="020B0604030504040204" pitchFamily="50" charset="-128"/>
                      </a:endParaRPr>
                    </a:p>
                    <a:p>
                      <a:r>
                        <a:rPr kumimoji="1" lang="ja-JP" altLang="en-US" sz="1200" dirty="0">
                          <a:latin typeface="Meiryo UI" panose="020B0604030504040204" pitchFamily="50" charset="-128"/>
                          <a:ea typeface="Meiryo UI" panose="020B0604030504040204" pitchFamily="50" charset="-128"/>
                        </a:rPr>
                        <a:t>・全中学校普通教室等へ空調機設</a:t>
                      </a:r>
                    </a:p>
                  </a:txBody>
                  <a:tcPr>
                    <a:lnL w="12700" cap="flat" cmpd="sng" algn="ctr">
                      <a:solidFill>
                        <a:schemeClr val="tx1"/>
                      </a:solidFill>
                      <a:prstDash val="solid"/>
                      <a:round/>
                      <a:headEnd type="none" w="med" len="med"/>
                      <a:tailEnd type="none" w="med" len="med"/>
                    </a:lnL>
                    <a:lnR w="12700" cap="flat" cmpd="sng" algn="ctr">
                      <a:solidFill>
                        <a:schemeClr val="tx1"/>
                      </a:solidFill>
                      <a:prstDash val="lg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r>
                        <a:rPr kumimoji="1" lang="en-US" altLang="ja-JP" sz="1200" u="sng" dirty="0">
                          <a:latin typeface="Meiryo UI" panose="020B0604030504040204" pitchFamily="50" charset="-128"/>
                          <a:ea typeface="Meiryo UI" panose="020B0604030504040204" pitchFamily="50" charset="-128"/>
                        </a:rPr>
                        <a:t>2016</a:t>
                      </a:r>
                      <a:r>
                        <a:rPr kumimoji="1" lang="ja-JP" altLang="en-US" sz="1200" u="sng" dirty="0">
                          <a:latin typeface="Meiryo UI" panose="020B0604030504040204" pitchFamily="50" charset="-128"/>
                          <a:ea typeface="Meiryo UI" panose="020B0604030504040204" pitchFamily="50" charset="-128"/>
                        </a:rPr>
                        <a:t>年度末</a:t>
                      </a:r>
                      <a:endParaRPr kumimoji="1" lang="en-US" altLang="ja-JP" sz="1200" u="sng" dirty="0">
                        <a:latin typeface="Meiryo UI" panose="020B0604030504040204" pitchFamily="50" charset="-128"/>
                        <a:ea typeface="Meiryo UI" panose="020B0604030504040204" pitchFamily="50" charset="-128"/>
                      </a:endParaRPr>
                    </a:p>
                    <a:p>
                      <a:r>
                        <a:rPr kumimoji="1" lang="ja-JP" altLang="en-US" sz="1200" dirty="0">
                          <a:latin typeface="Meiryo UI" panose="020B0604030504040204" pitchFamily="50" charset="-128"/>
                          <a:ea typeface="Meiryo UI" panose="020B0604030504040204" pitchFamily="50" charset="-128"/>
                        </a:rPr>
                        <a:t>・全小学校普通教室等へ空調機設置</a:t>
                      </a:r>
                    </a:p>
                  </a:txBody>
                  <a:tcPr>
                    <a:lnL w="12700" cap="flat" cmpd="sng" algn="ctr">
                      <a:solidFill>
                        <a:schemeClr val="tx1"/>
                      </a:solidFill>
                      <a:prstDash val="lgDash"/>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kumimoji="1" lang="ja-JP" altLang="en-US" sz="1200" dirty="0">
                          <a:latin typeface="Meiryo UI" panose="020B0604030504040204" pitchFamily="50" charset="-128"/>
                          <a:ea typeface="Meiryo UI" panose="020B0604030504040204" pitchFamily="50" charset="-128"/>
                        </a:rPr>
                        <a:t>・全小中学校への整備完了</a:t>
                      </a:r>
                      <a:endParaRPr kumimoji="1" lang="en-US" altLang="ja-JP" sz="1200" dirty="0">
                        <a:latin typeface="Meiryo UI" panose="020B0604030504040204" pitchFamily="50" charset="-128"/>
                        <a:ea typeface="Meiryo UI" panose="020B0604030504040204" pitchFamily="50" charset="-128"/>
                      </a:endParaRPr>
                    </a:p>
                    <a:p>
                      <a:r>
                        <a:rPr kumimoji="1" lang="ja-JP" altLang="en-US" sz="1200" dirty="0">
                          <a:latin typeface="Meiryo UI" panose="020B0604030504040204" pitchFamily="50" charset="-128"/>
                          <a:ea typeface="Meiryo UI" panose="020B0604030504040204" pitchFamily="50" charset="-128"/>
                        </a:rPr>
                        <a:t>（設置後、夏休み短縮などにより年間</a:t>
                      </a:r>
                      <a:r>
                        <a:rPr kumimoji="1" lang="en-US" altLang="ja-JP" sz="1200" dirty="0">
                          <a:latin typeface="Meiryo UI" panose="020B0604030504040204" pitchFamily="50" charset="-128"/>
                          <a:ea typeface="Meiryo UI" panose="020B0604030504040204" pitchFamily="50" charset="-128"/>
                        </a:rPr>
                        <a:t>40</a:t>
                      </a:r>
                      <a:r>
                        <a:rPr kumimoji="1" lang="ja-JP" altLang="en-US" sz="1200" dirty="0">
                          <a:latin typeface="Meiryo UI" panose="020B0604030504040204" pitchFamily="50" charset="-128"/>
                          <a:ea typeface="Meiryo UI" panose="020B0604030504040204" pitchFamily="50" charset="-128"/>
                        </a:rPr>
                        <a:t>時間程度の授業時間数確保）</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xmlns="" val="10004"/>
                  </a:ext>
                </a:extLst>
              </a:tr>
              <a:tr h="803225">
                <a:tc vMerge="1">
                  <a:txBody>
                    <a:bodyPr/>
                    <a:lstStyle/>
                    <a:p>
                      <a:endParaRPr kumimoji="1" lang="ja-JP" altLang="en-US"/>
                    </a:p>
                  </a:txBody>
                  <a:tcPr/>
                </a:tc>
                <a:tc vMerge="1">
                  <a:txBody>
                    <a:bodyPr/>
                    <a:lstStyle/>
                    <a:p>
                      <a:endParaRPr kumimoji="1" lang="ja-JP" altLang="en-US"/>
                    </a:p>
                  </a:txBody>
                  <a:tcPr/>
                </a:tc>
                <a:tc>
                  <a:txBody>
                    <a:bodyPr/>
                    <a:lstStyle/>
                    <a:p>
                      <a:r>
                        <a:rPr kumimoji="1" lang="en-US" altLang="ja-JP" sz="1200" dirty="0">
                          <a:latin typeface="Meiryo UI" panose="020B0604030504040204" pitchFamily="50" charset="-128"/>
                          <a:ea typeface="Meiryo UI" panose="020B0604030504040204" pitchFamily="50" charset="-128"/>
                        </a:rPr>
                        <a:t>【</a:t>
                      </a:r>
                      <a:r>
                        <a:rPr kumimoji="1" lang="ja-JP" altLang="en-US" sz="1200" dirty="0">
                          <a:latin typeface="Meiryo UI" panose="020B0604030504040204" pitchFamily="50" charset="-128"/>
                          <a:ea typeface="Meiryo UI" panose="020B0604030504040204" pitchFamily="50" charset="-128"/>
                        </a:rPr>
                        <a:t>校務支援</a:t>
                      </a:r>
                      <a:r>
                        <a:rPr kumimoji="1" lang="en-US" altLang="ja-JP" sz="1200" dirty="0">
                          <a:latin typeface="Meiryo UI" panose="020B0604030504040204" pitchFamily="50" charset="-128"/>
                          <a:ea typeface="Meiryo UI" panose="020B0604030504040204" pitchFamily="50" charset="-128"/>
                        </a:rPr>
                        <a:t>ICT】</a:t>
                      </a:r>
                    </a:p>
                    <a:p>
                      <a:r>
                        <a:rPr kumimoji="1" lang="en-US" altLang="ja-JP" sz="1200" u="sng" dirty="0">
                          <a:latin typeface="Meiryo UI" panose="020B0604030504040204" pitchFamily="50" charset="-128"/>
                          <a:ea typeface="Meiryo UI" panose="020B0604030504040204" pitchFamily="50" charset="-128"/>
                        </a:rPr>
                        <a:t>2014</a:t>
                      </a:r>
                      <a:r>
                        <a:rPr kumimoji="1" lang="ja-JP" altLang="en-US" sz="1200" u="sng" dirty="0">
                          <a:latin typeface="Meiryo UI" panose="020B0604030504040204" pitchFamily="50" charset="-128"/>
                          <a:ea typeface="Meiryo UI" panose="020B0604030504040204" pitchFamily="50" charset="-128"/>
                        </a:rPr>
                        <a:t>年度</a:t>
                      </a:r>
                      <a:endParaRPr kumimoji="1" lang="en-US" altLang="ja-JP" sz="1200" u="sng" dirty="0">
                        <a:latin typeface="Meiryo UI" panose="020B0604030504040204" pitchFamily="50" charset="-128"/>
                        <a:ea typeface="Meiryo UI" panose="020B0604030504040204" pitchFamily="50" charset="-128"/>
                      </a:endParaRPr>
                    </a:p>
                    <a:p>
                      <a:r>
                        <a:rPr kumimoji="1" lang="ja-JP" altLang="en-US" sz="1200" dirty="0">
                          <a:latin typeface="Meiryo UI" panose="020B0604030504040204" pitchFamily="50" charset="-128"/>
                          <a:ea typeface="Meiryo UI" panose="020B0604030504040204" pitchFamily="50" charset="-128"/>
                        </a:rPr>
                        <a:t>・校務支援システムの全校稼働</a:t>
                      </a:r>
                      <a:endParaRPr kumimoji="1" lang="en-US" altLang="ja-JP" sz="1200" dirty="0">
                        <a:latin typeface="Meiryo UI" panose="020B0604030504040204" pitchFamily="50" charset="-128"/>
                        <a:ea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lg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a:latin typeface="Meiryo UI" panose="020B0604030504040204" pitchFamily="50" charset="-128"/>
                          <a:ea typeface="Meiryo UI" panose="020B0604030504040204" pitchFamily="50" charset="-128"/>
                        </a:rPr>
                        <a:t>・指導要録等の電子保存開始</a:t>
                      </a:r>
                    </a:p>
                  </a:txBody>
                  <a:tcPr>
                    <a:lnL w="12700" cap="flat" cmpd="sng" algn="ctr">
                      <a:solidFill>
                        <a:schemeClr val="tx1"/>
                      </a:solidFill>
                      <a:prstDash val="lgDash"/>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a:latin typeface="Meiryo UI" panose="020B0604030504040204" pitchFamily="50" charset="-128"/>
                          <a:ea typeface="Meiryo UI" panose="020B0604030504040204" pitchFamily="50" charset="-128"/>
                        </a:rPr>
                        <a:t>・教員一人</a:t>
                      </a:r>
                      <a:r>
                        <a:rPr kumimoji="1" lang="en-US" altLang="ja-JP" sz="1200" dirty="0">
                          <a:latin typeface="Meiryo UI" panose="020B0604030504040204" pitchFamily="50" charset="-128"/>
                          <a:ea typeface="Meiryo UI" panose="020B0604030504040204" pitchFamily="50" charset="-128"/>
                        </a:rPr>
                        <a:t>1</a:t>
                      </a:r>
                      <a:r>
                        <a:rPr kumimoji="1" lang="ja-JP" altLang="en-US" sz="1200" dirty="0">
                          <a:latin typeface="Meiryo UI" panose="020B0604030504040204" pitchFamily="50" charset="-128"/>
                          <a:ea typeface="Meiryo UI" panose="020B0604030504040204" pitchFamily="50" charset="-128"/>
                        </a:rPr>
                        <a:t>台パソコン、システムによる出欠管理や成績管理</a:t>
                      </a:r>
                      <a:endParaRPr kumimoji="1" lang="en-US" altLang="ja-JP" sz="1200" dirty="0">
                        <a:latin typeface="Meiryo UI" panose="020B0604030504040204" pitchFamily="50" charset="-128"/>
                        <a:ea typeface="Meiryo UI" panose="020B0604030504040204" pitchFamily="50" charset="-128"/>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a:latin typeface="Meiryo UI" panose="020B0604030504040204" pitchFamily="50" charset="-128"/>
                          <a:ea typeface="Meiryo UI" panose="020B0604030504040204" pitchFamily="50" charset="-128"/>
                        </a:rPr>
                        <a:t>・校務効率化（管理職　小</a:t>
                      </a:r>
                      <a:r>
                        <a:rPr kumimoji="1" lang="en-US" altLang="ja-JP" sz="1200" dirty="0">
                          <a:latin typeface="Meiryo UI" panose="020B0604030504040204" pitchFamily="50" charset="-128"/>
                          <a:ea typeface="Meiryo UI" panose="020B0604030504040204" pitchFamily="50" charset="-128"/>
                        </a:rPr>
                        <a:t>414.6</a:t>
                      </a:r>
                      <a:r>
                        <a:rPr kumimoji="1" lang="ja-JP" altLang="en-US" sz="1200" dirty="0">
                          <a:latin typeface="Meiryo UI" panose="020B0604030504040204" pitchFamily="50" charset="-128"/>
                          <a:ea typeface="Meiryo UI" panose="020B0604030504040204" pitchFamily="50" charset="-128"/>
                        </a:rPr>
                        <a:t>時間、中</a:t>
                      </a:r>
                      <a:r>
                        <a:rPr kumimoji="1" lang="en-US" altLang="ja-JP" sz="1200" dirty="0">
                          <a:latin typeface="Meiryo UI" panose="020B0604030504040204" pitchFamily="50" charset="-128"/>
                          <a:ea typeface="Meiryo UI" panose="020B0604030504040204" pitchFamily="50" charset="-128"/>
                        </a:rPr>
                        <a:t>380.8</a:t>
                      </a:r>
                      <a:r>
                        <a:rPr kumimoji="1" lang="ja-JP" altLang="en-US" sz="1200" dirty="0">
                          <a:latin typeface="Meiryo UI" panose="020B0604030504040204" pitchFamily="50" charset="-128"/>
                          <a:ea typeface="Meiryo UI" panose="020B0604030504040204" pitchFamily="50" charset="-128"/>
                        </a:rPr>
                        <a:t>時間）</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xmlns="" val="10005"/>
                  </a:ext>
                </a:extLst>
              </a:tr>
            </a:tbl>
          </a:graphicData>
        </a:graphic>
      </p:graphicFrame>
      <p:sp>
        <p:nvSpPr>
          <p:cNvPr id="4" name="スライド番号プレースホルダー 3"/>
          <p:cNvSpPr>
            <a:spLocks noGrp="1"/>
          </p:cNvSpPr>
          <p:nvPr>
            <p:ph type="sldNum" sz="quarter" idx="12"/>
          </p:nvPr>
        </p:nvSpPr>
        <p:spPr/>
        <p:txBody>
          <a:bodyPr/>
          <a:lstStyle/>
          <a:p>
            <a:fld id="{CCEC3038-1CF1-4B63-9920-55248DCFBA97}" type="slidenum">
              <a:rPr kumimoji="1" lang="ja-JP" altLang="en-US" smtClean="0"/>
              <a:pPr/>
              <a:t>22</a:t>
            </a:fld>
            <a:endParaRPr kumimoji="1" lang="ja-JP" altLang="en-US" dirty="0"/>
          </a:p>
        </p:txBody>
      </p:sp>
      <p:sp>
        <p:nvSpPr>
          <p:cNvPr id="8" name="テキスト ボックス 7"/>
          <p:cNvSpPr txBox="1"/>
          <p:nvPr/>
        </p:nvSpPr>
        <p:spPr>
          <a:xfrm>
            <a:off x="0" y="0"/>
            <a:ext cx="4572000" cy="276999"/>
          </a:xfrm>
          <a:prstGeom prst="rect">
            <a:avLst/>
          </a:prstGeom>
          <a:noFill/>
        </p:spPr>
        <p:txBody>
          <a:bodyPr wrap="square" rtlCol="0">
            <a:spAutoFit/>
          </a:bodyPr>
          <a:lstStyle/>
          <a:p>
            <a:r>
              <a:rPr kumimoji="1" lang="en-US" altLang="ja-JP" sz="1200" dirty="0"/>
              <a:t>Ⅳ</a:t>
            </a:r>
            <a:r>
              <a:rPr kumimoji="1" lang="ja-JP" altLang="en-US" sz="1200" dirty="0"/>
              <a:t>　</a:t>
            </a:r>
            <a:r>
              <a:rPr kumimoji="1" lang="ja-JP" altLang="en-US" sz="1100" dirty="0"/>
              <a:t>政策</a:t>
            </a:r>
            <a:r>
              <a:rPr kumimoji="1" lang="ja-JP" altLang="en-US" sz="1200" dirty="0"/>
              <a:t>の刷新・現役世代の重点投資</a:t>
            </a:r>
            <a:r>
              <a:rPr lang="ja-JP" altLang="en-US" sz="1200" dirty="0"/>
              <a:t>（子育て・教育）</a:t>
            </a:r>
            <a:endParaRPr kumimoji="1" lang="en-US" altLang="ja-JP" sz="1200" dirty="0"/>
          </a:p>
        </p:txBody>
      </p:sp>
      <p:cxnSp>
        <p:nvCxnSpPr>
          <p:cNvPr id="9" name="直線コネクタ 8"/>
          <p:cNvCxnSpPr/>
          <p:nvPr/>
        </p:nvCxnSpPr>
        <p:spPr>
          <a:xfrm>
            <a:off x="251520" y="520214"/>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1" name="テキスト ボックス 10"/>
          <p:cNvSpPr txBox="1"/>
          <p:nvPr/>
        </p:nvSpPr>
        <p:spPr>
          <a:xfrm>
            <a:off x="251520" y="232182"/>
            <a:ext cx="7704856" cy="338554"/>
          </a:xfrm>
          <a:prstGeom prst="rect">
            <a:avLst/>
          </a:prstGeom>
          <a:noFill/>
        </p:spPr>
        <p:txBody>
          <a:bodyPr wrap="square" rtlCol="0">
            <a:spAutoFit/>
          </a:bodyPr>
          <a:lstStyle/>
          <a:p>
            <a:r>
              <a:rPr lang="ja-JP" altLang="en-US" sz="1600" b="1" dirty="0"/>
              <a:t>③　</a:t>
            </a:r>
            <a:r>
              <a:rPr lang="ja-JP" altLang="en-US" sz="1600" b="1" dirty="0" smtClean="0"/>
              <a:t>主な改革</a:t>
            </a:r>
            <a:r>
              <a:rPr lang="ja-JP" altLang="en-US" sz="1600" b="1" dirty="0"/>
              <a:t>の概要</a:t>
            </a:r>
            <a:r>
              <a:rPr lang="ja-JP" altLang="en-US" sz="1600" b="1" dirty="0" smtClean="0"/>
              <a:t>（２／３）</a:t>
            </a:r>
            <a:endParaRPr kumimoji="1" lang="ja-JP" altLang="en-US" sz="1600" b="1" dirty="0"/>
          </a:p>
        </p:txBody>
      </p:sp>
      <p:sp>
        <p:nvSpPr>
          <p:cNvPr id="10" name="テキスト ボックス 9"/>
          <p:cNvSpPr txBox="1"/>
          <p:nvPr/>
        </p:nvSpPr>
        <p:spPr>
          <a:xfrm>
            <a:off x="7812360" y="0"/>
            <a:ext cx="1331640" cy="261610"/>
          </a:xfrm>
          <a:prstGeom prst="rect">
            <a:avLst/>
          </a:prstGeom>
          <a:noFill/>
        </p:spPr>
        <p:txBody>
          <a:bodyPr wrap="square" rtlCol="0">
            <a:spAutoFit/>
          </a:bodyPr>
          <a:lstStyle/>
          <a:p>
            <a:r>
              <a:rPr lang="en-US" altLang="ja-JP" sz="1100" dirty="0" smtClean="0">
                <a:latin typeface="Arial" pitchFamily="34" charset="0"/>
                <a:cs typeface="Arial" pitchFamily="34" charset="0"/>
              </a:rPr>
              <a:t>B2.(59)</a:t>
            </a:r>
            <a:r>
              <a:rPr lang="ja-JP" altLang="en-US" sz="1100" dirty="0" smtClean="0">
                <a:latin typeface="Arial" pitchFamily="34" charset="0"/>
                <a:cs typeface="Arial" pitchFamily="34" charset="0"/>
              </a:rPr>
              <a:t>～</a:t>
            </a:r>
            <a:r>
              <a:rPr lang="en-US" altLang="ja-JP" sz="1100" dirty="0" smtClean="0">
                <a:latin typeface="Arial" pitchFamily="34" charset="0"/>
                <a:cs typeface="Arial" pitchFamily="34" charset="0"/>
              </a:rPr>
              <a:t>(63)</a:t>
            </a:r>
            <a:endParaRPr kumimoji="1" lang="en-US" altLang="ja-JP" sz="1100" dirty="0">
              <a:latin typeface="Arial" pitchFamily="34" charset="0"/>
              <a:cs typeface="Arial" pitchFamily="34" charset="0"/>
            </a:endParaRPr>
          </a:p>
        </p:txBody>
      </p:sp>
    </p:spTree>
    <p:extLst>
      <p:ext uri="{BB962C8B-B14F-4D97-AF65-F5344CB8AC3E}">
        <p14:creationId xmlns:p14="http://schemas.microsoft.com/office/powerpoint/2010/main" val="4182553077"/>
      </p:ext>
    </p:extLst>
  </p:cSld>
  <p:clrMapOvr>
    <a:masterClrMapping/>
  </p:clrMapOvr>
</p:sld>
</file>

<file path=ppt/slides/slide2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角丸四角形 36">
            <a:extLst>
              <a:ext uri="{FF2B5EF4-FFF2-40B4-BE49-F238E27FC236}">
                <a16:creationId xmlns:a16="http://schemas.microsoft.com/office/drawing/2014/main" xmlns="" id="{99C4C99E-68A6-4D37-B2BD-265CABA0735D}"/>
              </a:ext>
            </a:extLst>
          </p:cNvPr>
          <p:cNvSpPr/>
          <p:nvPr/>
        </p:nvSpPr>
        <p:spPr>
          <a:xfrm>
            <a:off x="7956376" y="932820"/>
            <a:ext cx="1080119" cy="4746988"/>
          </a:xfrm>
          <a:prstGeom prst="roundRect">
            <a:avLst>
              <a:gd name="adj" fmla="val 21165"/>
            </a:avLst>
          </a:prstGeom>
          <a:solidFill>
            <a:schemeClr val="accent6">
              <a:lumMod val="60000"/>
              <a:lumOff val="40000"/>
              <a:alpha val="5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aphicFrame>
        <p:nvGraphicFramePr>
          <p:cNvPr id="7" name="表 6"/>
          <p:cNvGraphicFramePr>
            <a:graphicFrameLocks noGrp="1"/>
          </p:cNvGraphicFramePr>
          <p:nvPr>
            <p:extLst/>
          </p:nvPr>
        </p:nvGraphicFramePr>
        <p:xfrm>
          <a:off x="467545" y="980728"/>
          <a:ext cx="8424935" cy="4699080"/>
        </p:xfrm>
        <a:graphic>
          <a:graphicData uri="http://schemas.openxmlformats.org/drawingml/2006/table">
            <a:tbl>
              <a:tblPr/>
              <a:tblGrid>
                <a:gridCol w="648071">
                  <a:extLst>
                    <a:ext uri="{9D8B030D-6E8A-4147-A177-3AD203B41FA5}">
                      <a16:colId xmlns:a16="http://schemas.microsoft.com/office/drawing/2014/main" xmlns="" val="20000"/>
                    </a:ext>
                  </a:extLst>
                </a:gridCol>
                <a:gridCol w="5976664">
                  <a:extLst>
                    <a:ext uri="{9D8B030D-6E8A-4147-A177-3AD203B41FA5}">
                      <a16:colId xmlns:a16="http://schemas.microsoft.com/office/drawing/2014/main" xmlns="" val="20001"/>
                    </a:ext>
                  </a:extLst>
                </a:gridCol>
                <a:gridCol w="864096">
                  <a:extLst>
                    <a:ext uri="{9D8B030D-6E8A-4147-A177-3AD203B41FA5}">
                      <a16:colId xmlns:a16="http://schemas.microsoft.com/office/drawing/2014/main" xmlns="" val="20002"/>
                    </a:ext>
                  </a:extLst>
                </a:gridCol>
                <a:gridCol w="936104">
                  <a:extLst>
                    <a:ext uri="{9D8B030D-6E8A-4147-A177-3AD203B41FA5}">
                      <a16:colId xmlns:a16="http://schemas.microsoft.com/office/drawing/2014/main" xmlns="" val="20003"/>
                    </a:ext>
                  </a:extLst>
                </a:gridCol>
              </a:tblGrid>
              <a:tr h="136526">
                <a:tc>
                  <a:txBody>
                    <a:bodyPr/>
                    <a:lstStyle/>
                    <a:p>
                      <a:pPr algn="ctr" fontAlgn="ctr"/>
                      <a:endParaRPr lang="ja-JP" altLang="en-US" sz="1100" b="0" i="0" u="none" strike="noStrike" dirty="0">
                        <a:solidFill>
                          <a:srgbClr val="000000"/>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ap="flat" cmpd="sng" algn="ctr">
                      <a:solidFill>
                        <a:schemeClr val="tx1"/>
                      </a:solidFill>
                      <a:prstDash val="solid"/>
                      <a:round/>
                      <a:headEnd type="none" w="med" len="med"/>
                      <a:tailEnd type="none" w="med" len="med"/>
                    </a:lnTlToBr>
                    <a:solidFill>
                      <a:schemeClr val="accent5">
                        <a:lumMod val="20000"/>
                        <a:lumOff val="80000"/>
                      </a:schemeClr>
                    </a:solidFill>
                  </a:tcPr>
                </a:tc>
                <a:tc>
                  <a:txBody>
                    <a:bodyPr/>
                    <a:lstStyle/>
                    <a:p>
                      <a:pPr algn="ctr" fontAlgn="ctr"/>
                      <a:r>
                        <a:rPr lang="ja-JP" altLang="en-US" sz="1100" b="0" i="0" u="none" strike="noStrike" dirty="0">
                          <a:solidFill>
                            <a:srgbClr val="000000"/>
                          </a:solidFill>
                          <a:latin typeface="ＭＳ Ｐゴシック"/>
                        </a:rPr>
                        <a:t>事務事業名</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tc>
                  <a:txBody>
                    <a:bodyPr/>
                    <a:lstStyle/>
                    <a:p>
                      <a:pPr algn="l" fontAlgn="ctr"/>
                      <a:r>
                        <a:rPr lang="en-US" altLang="ja-JP" sz="1100" b="0" i="0" u="none" strike="noStrike" dirty="0">
                          <a:solidFill>
                            <a:srgbClr val="000000"/>
                          </a:solidFill>
                          <a:latin typeface="ＭＳ ゴシック"/>
                        </a:rPr>
                        <a:t>2012</a:t>
                      </a:r>
                      <a:r>
                        <a:rPr lang="ja-JP" altLang="en-US" sz="1100" b="0" i="0" u="none" strike="noStrike" dirty="0">
                          <a:solidFill>
                            <a:srgbClr val="000000"/>
                          </a:solidFill>
                          <a:latin typeface="ＭＳ ゴシック"/>
                        </a:rPr>
                        <a:t>～</a:t>
                      </a:r>
                      <a:endParaRPr lang="en-US" altLang="ja-JP" sz="1100" b="0" i="0" u="none" strike="noStrike" dirty="0">
                        <a:solidFill>
                          <a:srgbClr val="000000"/>
                        </a:solidFill>
                        <a:latin typeface="ＭＳ ゴシック"/>
                      </a:endParaRPr>
                    </a:p>
                    <a:p>
                      <a:pPr algn="r" fontAlgn="ctr"/>
                      <a:r>
                        <a:rPr lang="en-US" altLang="ja-JP" sz="1100" b="0" i="0" u="none" strike="noStrike" dirty="0">
                          <a:solidFill>
                            <a:srgbClr val="000000"/>
                          </a:solidFill>
                          <a:latin typeface="ＭＳ ゴシック"/>
                        </a:rPr>
                        <a:t>2014</a:t>
                      </a:r>
                      <a:r>
                        <a:rPr lang="ja-JP" altLang="en-US" sz="1100" b="0" i="0" u="none" strike="noStrike" dirty="0">
                          <a:solidFill>
                            <a:srgbClr val="000000"/>
                          </a:solidFill>
                          <a:latin typeface="ＭＳ ゴシック"/>
                        </a:rPr>
                        <a:t>年度</a:t>
                      </a:r>
                      <a:endParaRPr lang="en-US" altLang="ja-JP" sz="1100" b="0" i="0" u="none" strike="noStrike" dirty="0">
                        <a:solidFill>
                          <a:srgbClr val="000000"/>
                        </a:solidFill>
                        <a:latin typeface="ＭＳ ゴシック"/>
                      </a:endParaRPr>
                    </a:p>
                    <a:p>
                      <a:pPr algn="ctr" fontAlgn="ctr"/>
                      <a:r>
                        <a:rPr lang="ja-JP" altLang="en-US" sz="1100" b="0" i="0" u="none" strike="noStrike" dirty="0">
                          <a:solidFill>
                            <a:srgbClr val="000000"/>
                          </a:solidFill>
                          <a:latin typeface="ＭＳ ゴシック"/>
                        </a:rPr>
                        <a:t>削減効果額</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tc>
                  <a:txBody>
                    <a:bodyPr/>
                    <a:lstStyle/>
                    <a:p>
                      <a:pPr algn="l" fontAlgn="ctr"/>
                      <a:r>
                        <a:rPr lang="en-US" altLang="ja-JP" sz="1100" b="0" i="0" u="none" strike="noStrike" dirty="0">
                          <a:solidFill>
                            <a:schemeClr val="tx1"/>
                          </a:solidFill>
                          <a:latin typeface="ＭＳ ゴシック"/>
                        </a:rPr>
                        <a:t>2012</a:t>
                      </a:r>
                      <a:r>
                        <a:rPr lang="ja-JP" altLang="en-US" sz="1100" b="0" i="0" u="none" strike="noStrike" dirty="0">
                          <a:solidFill>
                            <a:schemeClr val="tx1"/>
                          </a:solidFill>
                          <a:latin typeface="ＭＳ ゴシック"/>
                        </a:rPr>
                        <a:t>～</a:t>
                      </a:r>
                      <a:endParaRPr lang="en-US" altLang="ja-JP" sz="1100" b="0" i="0" u="none" strike="noStrike" dirty="0">
                        <a:solidFill>
                          <a:schemeClr val="tx1"/>
                        </a:solidFill>
                        <a:latin typeface="ＭＳ ゴシック"/>
                      </a:endParaRPr>
                    </a:p>
                    <a:p>
                      <a:pPr algn="r" fontAlgn="ctr"/>
                      <a:r>
                        <a:rPr lang="en-US" altLang="ja-JP" sz="1100" b="0" i="0" u="none" strike="noStrike" dirty="0">
                          <a:solidFill>
                            <a:schemeClr val="tx1"/>
                          </a:solidFill>
                          <a:latin typeface="ＭＳ ゴシック"/>
                        </a:rPr>
                        <a:t>2015</a:t>
                      </a:r>
                      <a:r>
                        <a:rPr lang="ja-JP" altLang="en-US" sz="1100" b="0" i="0" u="none" strike="noStrike" dirty="0">
                          <a:solidFill>
                            <a:schemeClr val="tx1"/>
                          </a:solidFill>
                          <a:latin typeface="ＭＳ ゴシック"/>
                        </a:rPr>
                        <a:t>年度</a:t>
                      </a:r>
                      <a:endParaRPr lang="en-US" altLang="ja-JP" sz="1100" b="0" i="0" u="none" strike="noStrike" dirty="0">
                        <a:solidFill>
                          <a:schemeClr val="tx1"/>
                        </a:solidFill>
                        <a:latin typeface="ＭＳ ゴシック"/>
                      </a:endParaRPr>
                    </a:p>
                    <a:p>
                      <a:pPr algn="ctr" fontAlgn="ctr"/>
                      <a:r>
                        <a:rPr lang="ja-JP" altLang="en-US" sz="1100" b="0" i="0" u="none" strike="noStrike" dirty="0">
                          <a:solidFill>
                            <a:schemeClr val="tx1"/>
                          </a:solidFill>
                          <a:latin typeface="ＭＳ ゴシック"/>
                        </a:rPr>
                        <a:t>削減効果額</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extLst>
                  <a:ext uri="{0D108BD9-81ED-4DB2-BD59-A6C34878D82A}">
                    <a16:rowId xmlns:a16="http://schemas.microsoft.com/office/drawing/2014/main" xmlns="" val="10000"/>
                  </a:ext>
                </a:extLst>
              </a:tr>
              <a:tr h="46639">
                <a:tc>
                  <a:txBody>
                    <a:bodyPr/>
                    <a:lstStyle/>
                    <a:p>
                      <a:pPr algn="l" fontAlgn="ctr"/>
                      <a:r>
                        <a:rPr lang="en-US" altLang="ja-JP" sz="1100" b="0" i="0" u="none" strike="noStrike" dirty="0">
                          <a:solidFill>
                            <a:srgbClr val="000000"/>
                          </a:solidFill>
                          <a:latin typeface="ＭＳ Ｐゴシック"/>
                        </a:rPr>
                        <a:t>61</a:t>
                      </a:r>
                      <a:endParaRPr lang="ja-JP" altLang="en-US" sz="1100" b="0" i="0" u="none" strike="noStrike" dirty="0">
                        <a:solidFill>
                          <a:srgbClr val="000000"/>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r>
                        <a:rPr lang="ja-JP" altLang="en-US" sz="1100" b="0" i="0" u="none" strike="noStrike" dirty="0">
                          <a:solidFill>
                            <a:srgbClr val="000000"/>
                          </a:solidFill>
                          <a:latin typeface="ＭＳ Ｐゴシック"/>
                        </a:rPr>
                        <a:t>貿易促進センター事業補助</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r" fontAlgn="ctr"/>
                      <a:r>
                        <a:rPr lang="en-US" altLang="ja-JP" sz="1100" b="0" i="0" u="none" strike="noStrike" dirty="0">
                          <a:solidFill>
                            <a:srgbClr val="000000"/>
                          </a:solidFill>
                          <a:latin typeface="ＭＳ Ｐゴシック"/>
                        </a:rPr>
                        <a:t>1.16 </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ja-JP" altLang="en-US" sz="1100" b="0" i="0" u="none" strike="noStrike" dirty="0">
                          <a:solidFill>
                            <a:schemeClr val="tx1"/>
                          </a:solidFill>
                          <a:latin typeface="ＭＳ Ｐゴシック"/>
                        </a:rPr>
                        <a:t>同左</a:t>
                      </a:r>
                      <a:endParaRPr lang="en-US" altLang="ja-JP" sz="1100" b="0" i="0" u="none" strike="noStrike" dirty="0">
                        <a:solidFill>
                          <a:schemeClr val="tx1"/>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xmlns="" val="10001"/>
                  </a:ext>
                </a:extLst>
              </a:tr>
              <a:tr h="46639">
                <a:tc>
                  <a:txBody>
                    <a:bodyPr/>
                    <a:lstStyle/>
                    <a:p>
                      <a:pPr algn="l" fontAlgn="ctr"/>
                      <a:r>
                        <a:rPr lang="en-US" altLang="zh-TW" sz="1100" b="0" i="0" u="none" strike="noStrike" dirty="0">
                          <a:solidFill>
                            <a:srgbClr val="000000"/>
                          </a:solidFill>
                          <a:latin typeface="ＭＳ Ｐゴシック" pitchFamily="50" charset="-128"/>
                          <a:ea typeface="ＭＳ Ｐゴシック" pitchFamily="50" charset="-128"/>
                        </a:rPr>
                        <a:t>62</a:t>
                      </a:r>
                      <a:endParaRPr lang="zh-TW" altLang="en-US" sz="1100" b="0" i="0" u="none" strike="noStrike" dirty="0">
                        <a:solidFill>
                          <a:srgbClr val="000000"/>
                        </a:solidFill>
                        <a:latin typeface="ＭＳ Ｐゴシック" pitchFamily="50" charset="-128"/>
                        <a:ea typeface="ＭＳ Ｐゴシック" pitchFamily="50" charset="-128"/>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r>
                        <a:rPr lang="zh-TW" altLang="en-US" sz="1100" b="0" i="0" u="none" strike="noStrike" dirty="0">
                          <a:solidFill>
                            <a:srgbClr val="000000"/>
                          </a:solidFill>
                          <a:latin typeface="ＭＳ Ｐゴシック" pitchFamily="50" charset="-128"/>
                          <a:ea typeface="ＭＳ Ｐゴシック" pitchFamily="50" charset="-128"/>
                        </a:rPr>
                        <a:t>大阪市貿易促進事業補助</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r" fontAlgn="ctr"/>
                      <a:r>
                        <a:rPr lang="en-US" altLang="ja-JP" sz="1100" b="0" i="0" u="none" strike="noStrike" dirty="0">
                          <a:solidFill>
                            <a:srgbClr val="000000"/>
                          </a:solidFill>
                          <a:latin typeface="ＭＳ Ｐゴシック"/>
                        </a:rPr>
                        <a:t>4.53 </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latin typeface="ＭＳ Ｐゴシック"/>
                        </a:rPr>
                        <a:t>同左</a:t>
                      </a:r>
                      <a:endParaRPr lang="en-US" altLang="ja-JP" sz="1100" b="0" i="0" u="none" strike="noStrike" dirty="0">
                        <a:solidFill>
                          <a:schemeClr val="tx1"/>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xmlns="" val="10002"/>
                  </a:ext>
                </a:extLst>
              </a:tr>
              <a:tr h="46639">
                <a:tc>
                  <a:txBody>
                    <a:bodyPr/>
                    <a:lstStyle/>
                    <a:p>
                      <a:pPr algn="l" fontAlgn="ctr"/>
                      <a:r>
                        <a:rPr lang="en-US" altLang="zh-TW" sz="1100" b="0" i="0" u="none" strike="noStrike" dirty="0">
                          <a:solidFill>
                            <a:srgbClr val="000000"/>
                          </a:solidFill>
                          <a:latin typeface="ＭＳ Ｐゴシック" pitchFamily="50" charset="-128"/>
                          <a:ea typeface="ＭＳ Ｐゴシック" pitchFamily="50" charset="-128"/>
                        </a:rPr>
                        <a:t>63</a:t>
                      </a:r>
                      <a:endParaRPr lang="zh-TW" altLang="en-US" sz="1100" b="0" i="0" u="none" strike="noStrike" dirty="0">
                        <a:solidFill>
                          <a:srgbClr val="000000"/>
                        </a:solidFill>
                        <a:latin typeface="ＭＳ Ｐゴシック" pitchFamily="50" charset="-128"/>
                        <a:ea typeface="ＭＳ Ｐゴシック" pitchFamily="50" charset="-128"/>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r>
                        <a:rPr lang="zh-TW" altLang="en-US" sz="1100" b="0" i="0" u="none" strike="noStrike" dirty="0">
                          <a:solidFill>
                            <a:srgbClr val="000000"/>
                          </a:solidFill>
                          <a:latin typeface="ＭＳ Ｐゴシック" pitchFamily="50" charset="-128"/>
                          <a:ea typeface="ＭＳ Ｐゴシック" pitchFamily="50" charset="-128"/>
                        </a:rPr>
                        <a:t>特別会計繰出金　市場　企業債利息、特別会計繰出金　市場　一般会計補助金</a:t>
                      </a:r>
                      <a:r>
                        <a:rPr lang="zh-TW" altLang="en-US" sz="1000" b="0" i="0" u="none" strike="noStrike" dirty="0">
                          <a:solidFill>
                            <a:srgbClr val="000000"/>
                          </a:solidFill>
                          <a:latin typeface="ＭＳ Ｐゴシック" pitchFamily="50" charset="-128"/>
                          <a:ea typeface="ＭＳ Ｐゴシック" pitchFamily="50" charset="-128"/>
                        </a:rPr>
                        <a:t>（業者指導監督経費）</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r" fontAlgn="ctr"/>
                      <a:r>
                        <a:rPr lang="en-US" altLang="ja-JP" sz="1100" b="0" i="0" u="none" strike="noStrike" dirty="0">
                          <a:solidFill>
                            <a:srgbClr val="000000"/>
                          </a:solidFill>
                          <a:latin typeface="ＭＳ Ｐゴシック"/>
                        </a:rPr>
                        <a:t>0.45 </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ja-JP" altLang="en-US" sz="1100" b="0" i="0" u="none" strike="noStrike" dirty="0">
                          <a:solidFill>
                            <a:schemeClr val="tx1"/>
                          </a:solidFill>
                          <a:latin typeface="ＭＳ Ｐゴシック"/>
                        </a:rPr>
                        <a:t>同左</a:t>
                      </a:r>
                      <a:endParaRPr lang="en-US" altLang="ja-JP" sz="1100" b="0" i="0" u="none" strike="noStrike" dirty="0">
                        <a:solidFill>
                          <a:schemeClr val="tx1"/>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xmlns="" val="10003"/>
                  </a:ext>
                </a:extLst>
              </a:tr>
              <a:tr h="46639">
                <a:tc>
                  <a:txBody>
                    <a:bodyPr/>
                    <a:lstStyle/>
                    <a:p>
                      <a:pPr algn="l" fontAlgn="ctr"/>
                      <a:r>
                        <a:rPr lang="en-US" altLang="zh-TW" sz="1100" b="0" i="0" u="none" strike="noStrike" dirty="0">
                          <a:solidFill>
                            <a:srgbClr val="000000"/>
                          </a:solidFill>
                          <a:latin typeface="ＭＳ Ｐゴシック" pitchFamily="50" charset="-128"/>
                          <a:ea typeface="ＭＳ Ｐゴシック" pitchFamily="50" charset="-128"/>
                        </a:rPr>
                        <a:t>64</a:t>
                      </a:r>
                      <a:r>
                        <a:rPr lang="ja-JP" altLang="en-US" sz="1100" b="0" i="0" u="none" strike="noStrike" dirty="0">
                          <a:solidFill>
                            <a:srgbClr val="000000"/>
                          </a:solidFill>
                          <a:latin typeface="ＭＳ Ｐゴシック" pitchFamily="50" charset="-128"/>
                          <a:ea typeface="ＭＳ Ｐゴシック" pitchFamily="50" charset="-128"/>
                        </a:rPr>
                        <a:t>・</a:t>
                      </a:r>
                      <a:r>
                        <a:rPr lang="en-US" altLang="ja-JP" sz="1100" b="0" i="0" u="none" strike="noStrike" dirty="0">
                          <a:solidFill>
                            <a:srgbClr val="000000"/>
                          </a:solidFill>
                          <a:latin typeface="ＭＳ Ｐゴシック" pitchFamily="50" charset="-128"/>
                          <a:ea typeface="ＭＳ Ｐゴシック" pitchFamily="50" charset="-128"/>
                        </a:rPr>
                        <a:t>65</a:t>
                      </a:r>
                      <a:endParaRPr lang="zh-TW" altLang="en-US" sz="1100" b="0" i="0" u="none" strike="noStrike" dirty="0">
                        <a:solidFill>
                          <a:srgbClr val="000000"/>
                        </a:solidFill>
                        <a:latin typeface="ＭＳ Ｐゴシック" pitchFamily="50" charset="-128"/>
                        <a:ea typeface="ＭＳ Ｐゴシック" pitchFamily="50" charset="-128"/>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r>
                        <a:rPr lang="zh-TW" altLang="en-US" sz="1100" b="0" i="0" u="none" strike="noStrike" dirty="0">
                          <a:solidFill>
                            <a:srgbClr val="000000"/>
                          </a:solidFill>
                          <a:latin typeface="ＭＳ Ｐゴシック" pitchFamily="50" charset="-128"/>
                          <a:ea typeface="ＭＳ Ｐゴシック" pitchFamily="50" charset="-128"/>
                        </a:rPr>
                        <a:t>特別会計繰出金　食肉市場事業　行政指導監督等経費</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r" fontAlgn="ctr"/>
                      <a:r>
                        <a:rPr lang="en-US" altLang="ja-JP" sz="1100" b="0" i="0" u="none" strike="noStrike" dirty="0">
                          <a:solidFill>
                            <a:srgbClr val="000000"/>
                          </a:solidFill>
                          <a:latin typeface="ＭＳ Ｐゴシック"/>
                        </a:rPr>
                        <a:t>1.58 </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latin typeface="ＭＳ Ｐゴシック"/>
                        </a:rPr>
                        <a:t>同左</a:t>
                      </a:r>
                      <a:endParaRPr lang="en-US" altLang="ja-JP" sz="1100" b="0" i="0" u="none" strike="noStrike" dirty="0">
                        <a:solidFill>
                          <a:schemeClr val="tx1"/>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xmlns="" val="10004"/>
                  </a:ext>
                </a:extLst>
              </a:tr>
              <a:tr h="46639">
                <a:tc>
                  <a:txBody>
                    <a:bodyPr/>
                    <a:lstStyle/>
                    <a:p>
                      <a:pPr algn="l" fontAlgn="ctr"/>
                      <a:r>
                        <a:rPr lang="en-US" altLang="zh-TW" sz="1100" b="0" i="0" u="none" strike="noStrike" dirty="0">
                          <a:solidFill>
                            <a:srgbClr val="000000"/>
                          </a:solidFill>
                          <a:latin typeface="ＭＳ Ｐゴシック" pitchFamily="50" charset="-128"/>
                          <a:ea typeface="ＭＳ Ｐゴシック" pitchFamily="50" charset="-128"/>
                        </a:rPr>
                        <a:t>66</a:t>
                      </a:r>
                      <a:endParaRPr lang="zh-TW" altLang="en-US" sz="1100" b="0" i="0" u="none" strike="noStrike" dirty="0">
                        <a:solidFill>
                          <a:srgbClr val="000000"/>
                        </a:solidFill>
                        <a:latin typeface="ＭＳ Ｐゴシック" pitchFamily="50" charset="-128"/>
                        <a:ea typeface="ＭＳ Ｐゴシック" pitchFamily="50" charset="-128"/>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r>
                        <a:rPr lang="zh-TW" altLang="en-US" sz="1100" b="0" i="0" u="none" strike="noStrike" dirty="0">
                          <a:solidFill>
                            <a:srgbClr val="000000"/>
                          </a:solidFill>
                          <a:latin typeface="ＭＳ Ｐゴシック" pitchFamily="50" charset="-128"/>
                          <a:ea typeface="ＭＳ Ｐゴシック" pitchFamily="50" charset="-128"/>
                        </a:rPr>
                        <a:t>特別会計繰出金　食肉市場事業　集荷対策</a:t>
                      </a:r>
                      <a:r>
                        <a:rPr lang="en-US" altLang="zh-TW" sz="1100" b="0" i="0" u="none" strike="noStrike" dirty="0">
                          <a:solidFill>
                            <a:srgbClr val="000000"/>
                          </a:solidFill>
                          <a:latin typeface="ＭＳ Ｐゴシック" pitchFamily="50" charset="-128"/>
                          <a:ea typeface="ＭＳ Ｐゴシック" pitchFamily="50" charset="-128"/>
                        </a:rPr>
                        <a:t>(</a:t>
                      </a:r>
                      <a:r>
                        <a:rPr lang="zh-TW" altLang="en-US" sz="1100" b="0" i="0" u="none" strike="noStrike" dirty="0">
                          <a:solidFill>
                            <a:srgbClr val="000000"/>
                          </a:solidFill>
                          <a:latin typeface="ＭＳ Ｐゴシック" pitchFamily="50" charset="-128"/>
                          <a:ea typeface="ＭＳ Ｐゴシック" pitchFamily="50" charset="-128"/>
                        </a:rPr>
                        <a:t>経常）</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r" fontAlgn="ctr"/>
                      <a:r>
                        <a:rPr lang="en-US" altLang="ja-JP" sz="1100" b="0" i="0" u="none" strike="noStrike" dirty="0">
                          <a:solidFill>
                            <a:srgbClr val="000000"/>
                          </a:solidFill>
                          <a:latin typeface="ＭＳ Ｐゴシック"/>
                        </a:rPr>
                        <a:t>-0.68 </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ja-JP" altLang="en-US" sz="1100" b="0" i="0" u="none" strike="noStrike" dirty="0">
                          <a:solidFill>
                            <a:schemeClr val="tx1"/>
                          </a:solidFill>
                          <a:latin typeface="ＭＳ Ｐゴシック"/>
                        </a:rPr>
                        <a:t>同左</a:t>
                      </a:r>
                      <a:endParaRPr lang="en-US" altLang="ja-JP" sz="1100" b="0" i="0" u="none" strike="noStrike" dirty="0">
                        <a:solidFill>
                          <a:schemeClr val="tx1"/>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xmlns="" val="10005"/>
                  </a:ext>
                </a:extLst>
              </a:tr>
              <a:tr h="46639">
                <a:tc>
                  <a:txBody>
                    <a:bodyPr/>
                    <a:lstStyle/>
                    <a:p>
                      <a:pPr algn="l" fontAlgn="ctr"/>
                      <a:r>
                        <a:rPr lang="en-US" altLang="ja-JP" sz="1100" b="0" i="0" u="none" strike="noStrike" dirty="0">
                          <a:solidFill>
                            <a:srgbClr val="000000"/>
                          </a:solidFill>
                          <a:latin typeface="ＭＳ Ｐゴシック"/>
                        </a:rPr>
                        <a:t>67</a:t>
                      </a:r>
                      <a:endParaRPr lang="ja-JP" altLang="en-US" sz="1100" b="0" i="0" u="none" strike="noStrike" dirty="0">
                        <a:solidFill>
                          <a:srgbClr val="000000"/>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r>
                        <a:rPr lang="ja-JP" altLang="en-US" sz="1100" b="0" i="0" u="none" strike="noStrike" dirty="0">
                          <a:solidFill>
                            <a:srgbClr val="000000"/>
                          </a:solidFill>
                          <a:latin typeface="ＭＳ Ｐゴシック"/>
                        </a:rPr>
                        <a:t>環境学習センター（生き生き地球館）の運営</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r" fontAlgn="ctr"/>
                      <a:r>
                        <a:rPr lang="en-US" altLang="ja-JP" sz="1100" b="0" i="0" u="none" strike="noStrike" dirty="0">
                          <a:solidFill>
                            <a:srgbClr val="000000"/>
                          </a:solidFill>
                          <a:latin typeface="ＭＳ Ｐゴシック"/>
                        </a:rPr>
                        <a:t>1.41 </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latin typeface="ＭＳ Ｐゴシック"/>
                        </a:rPr>
                        <a:t>同左</a:t>
                      </a:r>
                      <a:endParaRPr lang="en-US" altLang="ja-JP" sz="1100" b="0" i="0" u="none" strike="noStrike" dirty="0">
                        <a:solidFill>
                          <a:schemeClr val="tx1"/>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xmlns="" val="10006"/>
                  </a:ext>
                </a:extLst>
              </a:tr>
              <a:tr h="46639">
                <a:tc>
                  <a:txBody>
                    <a:bodyPr/>
                    <a:lstStyle/>
                    <a:p>
                      <a:pPr algn="l" fontAlgn="ctr"/>
                      <a:r>
                        <a:rPr lang="en-US" altLang="ja-JP" sz="1100" b="0" i="0" u="none" strike="noStrike" dirty="0">
                          <a:solidFill>
                            <a:srgbClr val="000000"/>
                          </a:solidFill>
                          <a:latin typeface="ＭＳ Ｐゴシック"/>
                        </a:rPr>
                        <a:t>68</a:t>
                      </a:r>
                      <a:endParaRPr lang="ja-JP" altLang="en-US" sz="1100" b="0" i="0" u="none" strike="noStrike" dirty="0">
                        <a:solidFill>
                          <a:srgbClr val="000000"/>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fontAlgn="ctr"/>
                      <a:r>
                        <a:rPr lang="ja-JP" altLang="en-US" sz="1100" b="0" i="0" u="none" strike="noStrike" dirty="0">
                          <a:solidFill>
                            <a:srgbClr val="000000"/>
                          </a:solidFill>
                          <a:latin typeface="ＭＳ Ｐゴシック"/>
                        </a:rPr>
                        <a:t>屋内プール管理運営事業</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fontAlgn="ctr"/>
                      <a:r>
                        <a:rPr lang="en-US" altLang="ja-JP" sz="1100" b="0" i="0" u="none" strike="noStrike" dirty="0">
                          <a:solidFill>
                            <a:srgbClr val="000000"/>
                          </a:solidFill>
                          <a:latin typeface="ＭＳ Ｐゴシック"/>
                        </a:rPr>
                        <a:t>0.06 </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ja-JP" altLang="en-US" sz="1100" b="0" i="0" u="none" strike="noStrike" dirty="0">
                          <a:solidFill>
                            <a:schemeClr val="tx1"/>
                          </a:solidFill>
                          <a:latin typeface="ＭＳ Ｐゴシック"/>
                        </a:rPr>
                        <a:t>同左</a:t>
                      </a:r>
                      <a:endParaRPr lang="en-US" altLang="ja-JP" sz="1100" b="0" i="0" u="none" strike="noStrike" dirty="0">
                        <a:solidFill>
                          <a:schemeClr val="tx1"/>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xmlns="" val="10007"/>
                  </a:ext>
                </a:extLst>
              </a:tr>
              <a:tr h="46639">
                <a:tc>
                  <a:txBody>
                    <a:bodyPr/>
                    <a:lstStyle/>
                    <a:p>
                      <a:pPr algn="l" fontAlgn="ctr"/>
                      <a:r>
                        <a:rPr lang="en-US" altLang="ja-JP" sz="1100" b="0" i="0" u="none" strike="noStrike" dirty="0">
                          <a:solidFill>
                            <a:srgbClr val="000000"/>
                          </a:solidFill>
                          <a:latin typeface="ＭＳ Ｐゴシック"/>
                        </a:rPr>
                        <a:t>69</a:t>
                      </a:r>
                      <a:endParaRPr lang="ja-JP" altLang="en-US" sz="1100" b="0" i="0" u="none" strike="noStrike" dirty="0">
                        <a:solidFill>
                          <a:srgbClr val="000000"/>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r>
                        <a:rPr lang="ja-JP" altLang="en-US" sz="1100" b="0" i="0" u="none" strike="noStrike" dirty="0">
                          <a:solidFill>
                            <a:srgbClr val="000000"/>
                          </a:solidFill>
                          <a:latin typeface="ＭＳ Ｐゴシック"/>
                        </a:rPr>
                        <a:t>焼却処分事業</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r" fontAlgn="ctr"/>
                      <a:r>
                        <a:rPr lang="en-US" altLang="ja-JP" sz="1100" b="0" i="0" u="none" strike="noStrike" dirty="0">
                          <a:solidFill>
                            <a:srgbClr val="000000"/>
                          </a:solidFill>
                          <a:latin typeface="ＭＳ Ｐゴシック"/>
                        </a:rPr>
                        <a:t>8.13 </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latin typeface="ＭＳ Ｐゴシック"/>
                        </a:rPr>
                        <a:t>同左</a:t>
                      </a:r>
                      <a:endParaRPr lang="en-US" altLang="ja-JP" sz="1100" b="0" i="0" u="none" strike="noStrike" dirty="0">
                        <a:solidFill>
                          <a:schemeClr val="tx1"/>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xmlns="" val="10008"/>
                  </a:ext>
                </a:extLst>
              </a:tr>
              <a:tr h="46639">
                <a:tc>
                  <a:txBody>
                    <a:bodyPr/>
                    <a:lstStyle/>
                    <a:p>
                      <a:pPr algn="l" fontAlgn="ctr"/>
                      <a:r>
                        <a:rPr lang="en-US" altLang="zh-TW" sz="1100" b="0" i="0" u="none" strike="noStrike" dirty="0">
                          <a:solidFill>
                            <a:srgbClr val="000000"/>
                          </a:solidFill>
                          <a:latin typeface="ＭＳ Ｐゴシック" pitchFamily="50" charset="-128"/>
                          <a:ea typeface="ＭＳ Ｐゴシック" pitchFamily="50" charset="-128"/>
                        </a:rPr>
                        <a:t>70</a:t>
                      </a:r>
                      <a:endParaRPr lang="zh-TW" altLang="en-US" sz="1100" b="0" i="0" u="none" strike="noStrike" dirty="0">
                        <a:solidFill>
                          <a:srgbClr val="000000"/>
                        </a:solidFill>
                        <a:latin typeface="ＭＳ Ｐゴシック" pitchFamily="50" charset="-128"/>
                        <a:ea typeface="ＭＳ Ｐゴシック" pitchFamily="50" charset="-128"/>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r>
                        <a:rPr lang="zh-TW" altLang="en-US" sz="1100" b="0" i="0" u="none" strike="noStrike" dirty="0">
                          <a:solidFill>
                            <a:srgbClr val="000000"/>
                          </a:solidFill>
                          <a:latin typeface="ＭＳ Ｐゴシック" pitchFamily="50" charset="-128"/>
                          <a:ea typeface="ＭＳ Ｐゴシック" pitchFamily="50" charset="-128"/>
                        </a:rPr>
                        <a:t>管路輸送事業</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r" fontAlgn="ctr"/>
                      <a:r>
                        <a:rPr lang="en-US" altLang="ja-JP" sz="1100" b="0" i="0" u="none" strike="noStrike" dirty="0">
                          <a:solidFill>
                            <a:srgbClr val="000000"/>
                          </a:solidFill>
                          <a:latin typeface="ＭＳ Ｐゴシック"/>
                        </a:rPr>
                        <a:t>0.48 </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ja-JP" altLang="en-US" sz="1100" b="0" i="0" u="none" strike="noStrike" dirty="0">
                          <a:solidFill>
                            <a:schemeClr val="tx1"/>
                          </a:solidFill>
                          <a:latin typeface="ＭＳ Ｐゴシック"/>
                        </a:rPr>
                        <a:t>同左</a:t>
                      </a:r>
                      <a:endParaRPr lang="en-US" altLang="ja-JP" sz="1100" b="0" i="0" u="none" strike="noStrike" dirty="0">
                        <a:solidFill>
                          <a:schemeClr val="tx1"/>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xmlns="" val="10009"/>
                  </a:ext>
                </a:extLst>
              </a:tr>
              <a:tr h="46639">
                <a:tc>
                  <a:txBody>
                    <a:bodyPr/>
                    <a:lstStyle/>
                    <a:p>
                      <a:pPr algn="l" fontAlgn="ctr"/>
                      <a:r>
                        <a:rPr lang="en-US" altLang="ja-JP" sz="1100" b="0" i="0" u="none" strike="noStrike" dirty="0">
                          <a:solidFill>
                            <a:srgbClr val="000000"/>
                          </a:solidFill>
                          <a:latin typeface="ＭＳ Ｐゴシック"/>
                        </a:rPr>
                        <a:t>71</a:t>
                      </a:r>
                      <a:endParaRPr lang="ja-JP" altLang="en-US" sz="1100" b="0" i="0" u="none" strike="noStrike" dirty="0">
                        <a:solidFill>
                          <a:srgbClr val="000000"/>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r>
                        <a:rPr lang="ja-JP" altLang="en-US" sz="1100" b="0" i="0" u="none" strike="noStrike" dirty="0">
                          <a:solidFill>
                            <a:srgbClr val="000000"/>
                          </a:solidFill>
                          <a:latin typeface="ＭＳ Ｐゴシック"/>
                        </a:rPr>
                        <a:t>新婚世帯向け家賃補助</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r" fontAlgn="ctr"/>
                      <a:r>
                        <a:rPr lang="en-US" altLang="ja-JP" sz="1100" b="0" i="0" u="none" strike="noStrike" dirty="0">
                          <a:solidFill>
                            <a:srgbClr val="000000"/>
                          </a:solidFill>
                          <a:latin typeface="ＭＳ Ｐゴシック"/>
                        </a:rPr>
                        <a:t>21.31 </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r" fontAlgn="ctr"/>
                      <a:r>
                        <a:rPr lang="en-US" altLang="ja-JP" sz="1100" b="0" i="0" u="none" strike="noStrike" dirty="0">
                          <a:solidFill>
                            <a:schemeClr val="tx1"/>
                          </a:solidFill>
                          <a:latin typeface="ＭＳ Ｐゴシック"/>
                        </a:rPr>
                        <a:t>30.12</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xmlns="" val="10010"/>
                  </a:ext>
                </a:extLst>
              </a:tr>
              <a:tr h="55967">
                <a:tc>
                  <a:txBody>
                    <a:bodyPr/>
                    <a:lstStyle/>
                    <a:p>
                      <a:pPr algn="l" fontAlgn="ctr"/>
                      <a:r>
                        <a:rPr lang="en-US" altLang="ja-JP" sz="1100" b="0" i="0" u="none" strike="noStrike" dirty="0">
                          <a:solidFill>
                            <a:srgbClr val="000000"/>
                          </a:solidFill>
                          <a:latin typeface="ＭＳ Ｐゴシック"/>
                        </a:rPr>
                        <a:t>72</a:t>
                      </a:r>
                      <a:r>
                        <a:rPr lang="ja-JP" altLang="en-US" sz="1100" b="0" i="0" u="none" strike="noStrike" dirty="0">
                          <a:solidFill>
                            <a:srgbClr val="000000"/>
                          </a:solidFill>
                          <a:latin typeface="ＭＳ Ｐゴシック"/>
                        </a:rPr>
                        <a:t>～</a:t>
                      </a:r>
                      <a:r>
                        <a:rPr lang="en-US" altLang="ja-JP" sz="1100" b="0" i="0" u="none" strike="noStrike" dirty="0">
                          <a:solidFill>
                            <a:srgbClr val="000000"/>
                          </a:solidFill>
                          <a:latin typeface="ＭＳ Ｐゴシック"/>
                        </a:rPr>
                        <a:t>75</a:t>
                      </a:r>
                      <a:endParaRPr lang="ja-JP" altLang="en-US" sz="1100" b="0" i="0" u="none" strike="noStrike" dirty="0">
                        <a:solidFill>
                          <a:srgbClr val="000000"/>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r>
                        <a:rPr lang="ja-JP" altLang="en-US" sz="1100" b="0" i="0" u="none" strike="noStrike" dirty="0">
                          <a:solidFill>
                            <a:srgbClr val="000000"/>
                          </a:solidFill>
                          <a:latin typeface="ＭＳ Ｐゴシック"/>
                        </a:rPr>
                        <a:t>下水道事業会計繰出金</a:t>
                      </a:r>
                      <a:endParaRPr lang="en-US" altLang="ja-JP" sz="1100" b="0" i="0" u="none" strike="noStrike" dirty="0">
                        <a:solidFill>
                          <a:srgbClr val="000000"/>
                        </a:solidFill>
                        <a:latin typeface="ＭＳ Ｐゴシック"/>
                      </a:endParaRPr>
                    </a:p>
                    <a:p>
                      <a:pPr algn="l" fontAlgn="ctr"/>
                      <a:r>
                        <a:rPr lang="ja-JP" altLang="en-US" sz="1100" b="0" i="0" u="none" strike="noStrike" dirty="0">
                          <a:solidFill>
                            <a:srgbClr val="000000"/>
                          </a:solidFill>
                          <a:latin typeface="ＭＳ Ｐゴシック"/>
                        </a:rPr>
                        <a:t>（支払利息相当分・減価償却費相当分・収益的収支人件費相当分・物件費相当分）</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r" fontAlgn="ctr"/>
                      <a:r>
                        <a:rPr lang="en-US" altLang="ja-JP" sz="1100" b="0" i="0" u="none" strike="noStrike" dirty="0">
                          <a:solidFill>
                            <a:srgbClr val="000000"/>
                          </a:solidFill>
                          <a:latin typeface="ＭＳ Ｐゴシック"/>
                        </a:rPr>
                        <a:t>2.08 </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ja-JP" altLang="en-US" sz="1100" b="0" i="0" u="none" strike="noStrike" dirty="0">
                          <a:solidFill>
                            <a:schemeClr val="tx1"/>
                          </a:solidFill>
                          <a:latin typeface="ＭＳ Ｐゴシック"/>
                        </a:rPr>
                        <a:t>同左</a:t>
                      </a:r>
                      <a:endParaRPr lang="en-US" altLang="ja-JP" sz="1100" b="0" i="0" u="none" strike="noStrike" dirty="0">
                        <a:solidFill>
                          <a:schemeClr val="tx1"/>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xmlns="" val="10011"/>
                  </a:ext>
                </a:extLst>
              </a:tr>
              <a:tr h="46639">
                <a:tc>
                  <a:txBody>
                    <a:bodyPr/>
                    <a:lstStyle/>
                    <a:p>
                      <a:pPr algn="l" fontAlgn="ctr"/>
                      <a:r>
                        <a:rPr lang="en-US" altLang="zh-TW" sz="1100" b="0" i="0" u="none" strike="noStrike" dirty="0">
                          <a:solidFill>
                            <a:srgbClr val="000000"/>
                          </a:solidFill>
                          <a:latin typeface="ＭＳ Ｐゴシック" pitchFamily="50" charset="-128"/>
                          <a:ea typeface="ＭＳ Ｐゴシック" pitchFamily="50" charset="-128"/>
                        </a:rPr>
                        <a:t>76</a:t>
                      </a:r>
                      <a:endParaRPr lang="zh-TW" altLang="en-US" sz="1100" b="0" i="0" u="none" strike="noStrike" dirty="0">
                        <a:solidFill>
                          <a:srgbClr val="000000"/>
                        </a:solidFill>
                        <a:latin typeface="ＭＳ Ｐゴシック" pitchFamily="50" charset="-128"/>
                        <a:ea typeface="ＭＳ Ｐゴシック" pitchFamily="50" charset="-128"/>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r>
                        <a:rPr lang="zh-TW" altLang="en-US" sz="1100" b="0" i="0" u="none" strike="noStrike" dirty="0">
                          <a:solidFill>
                            <a:srgbClr val="000000"/>
                          </a:solidFill>
                          <a:latin typeface="ＭＳ Ｐゴシック" pitchFamily="50" charset="-128"/>
                          <a:ea typeface="ＭＳ Ｐゴシック" pitchFamily="50" charset="-128"/>
                        </a:rPr>
                        <a:t>高速鉄道事業会計繰出金　児童手当費用負担相当額補助</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r" fontAlgn="ctr"/>
                      <a:r>
                        <a:rPr lang="en-US" altLang="ja-JP" sz="1100" b="0" i="0" u="none" strike="noStrike" dirty="0">
                          <a:solidFill>
                            <a:srgbClr val="000000"/>
                          </a:solidFill>
                          <a:latin typeface="ＭＳ Ｐゴシック"/>
                        </a:rPr>
                        <a:t>5.69 </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latin typeface="ＭＳ Ｐゴシック"/>
                        </a:rPr>
                        <a:t>同左</a:t>
                      </a:r>
                      <a:endParaRPr lang="en-US" altLang="ja-JP" sz="1100" b="0" i="0" u="none" strike="noStrike" dirty="0">
                        <a:solidFill>
                          <a:schemeClr val="tx1"/>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xmlns="" val="10012"/>
                  </a:ext>
                </a:extLst>
              </a:tr>
              <a:tr h="46639">
                <a:tc>
                  <a:txBody>
                    <a:bodyPr/>
                    <a:lstStyle/>
                    <a:p>
                      <a:pPr algn="l" fontAlgn="ctr"/>
                      <a:r>
                        <a:rPr lang="en-US" altLang="ja-JP" sz="1100" b="0" i="0" u="none" strike="noStrike" dirty="0">
                          <a:solidFill>
                            <a:srgbClr val="000000"/>
                          </a:solidFill>
                          <a:latin typeface="ＭＳ Ｐゴシック"/>
                        </a:rPr>
                        <a:t>77</a:t>
                      </a:r>
                      <a:endParaRPr lang="ja-JP" altLang="en-US" sz="1100" b="0" i="0" u="none" strike="noStrike" dirty="0">
                        <a:solidFill>
                          <a:srgbClr val="000000"/>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r>
                        <a:rPr lang="ja-JP" altLang="en-US" sz="1100" b="0" i="0" u="none" strike="noStrike" dirty="0">
                          <a:solidFill>
                            <a:srgbClr val="000000"/>
                          </a:solidFill>
                          <a:latin typeface="ＭＳ Ｐゴシック"/>
                        </a:rPr>
                        <a:t>水道事業会計補助金　地方公営企業に係る児童手当に要する経費</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r" fontAlgn="ctr"/>
                      <a:r>
                        <a:rPr lang="en-US" altLang="ja-JP" sz="1100" b="0" i="0" u="none" strike="noStrike" dirty="0">
                          <a:solidFill>
                            <a:srgbClr val="000000"/>
                          </a:solidFill>
                          <a:latin typeface="ＭＳ Ｐゴシック"/>
                        </a:rPr>
                        <a:t>0.85 </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ja-JP" altLang="en-US" sz="1100" b="0" i="0" u="none" strike="noStrike" dirty="0">
                          <a:solidFill>
                            <a:schemeClr val="tx1"/>
                          </a:solidFill>
                          <a:latin typeface="ＭＳ Ｐゴシック"/>
                        </a:rPr>
                        <a:t>同左</a:t>
                      </a:r>
                      <a:endParaRPr lang="en-US" altLang="ja-JP" sz="1100" b="0" i="0" u="none" strike="noStrike" dirty="0">
                        <a:solidFill>
                          <a:schemeClr val="tx1"/>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xmlns="" val="10013"/>
                  </a:ext>
                </a:extLst>
              </a:tr>
              <a:tr h="46639">
                <a:tc>
                  <a:txBody>
                    <a:bodyPr/>
                    <a:lstStyle/>
                    <a:p>
                      <a:pPr algn="l" fontAlgn="ctr"/>
                      <a:r>
                        <a:rPr lang="en-US" altLang="ja-JP" sz="1100" b="0" i="0" u="none" strike="noStrike" dirty="0">
                          <a:solidFill>
                            <a:srgbClr val="000000"/>
                          </a:solidFill>
                          <a:latin typeface="ＭＳ Ｐゴシック"/>
                        </a:rPr>
                        <a:t>78</a:t>
                      </a:r>
                      <a:r>
                        <a:rPr lang="ja-JP" altLang="en-US" sz="1100" b="0" i="0" u="none" strike="noStrike" dirty="0">
                          <a:solidFill>
                            <a:srgbClr val="000000"/>
                          </a:solidFill>
                          <a:latin typeface="ＭＳ Ｐゴシック"/>
                        </a:rPr>
                        <a:t>～</a:t>
                      </a:r>
                      <a:r>
                        <a:rPr lang="en-US" altLang="ja-JP" sz="1100" b="0" i="0" u="none" strike="noStrike" dirty="0">
                          <a:solidFill>
                            <a:srgbClr val="000000"/>
                          </a:solidFill>
                          <a:latin typeface="ＭＳ Ｐゴシック"/>
                        </a:rPr>
                        <a:t>99</a:t>
                      </a:r>
                      <a:endParaRPr lang="ja-JP" altLang="en-US" sz="1100" b="0" i="0" u="none" strike="noStrike" dirty="0">
                        <a:solidFill>
                          <a:srgbClr val="000000"/>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fontAlgn="ctr"/>
                      <a:r>
                        <a:rPr lang="ja-JP" altLang="en-US" sz="1100" b="0" i="0" u="none" strike="noStrike" dirty="0">
                          <a:solidFill>
                            <a:srgbClr val="000000"/>
                          </a:solidFill>
                          <a:latin typeface="ＭＳ Ｐゴシック"/>
                        </a:rPr>
                        <a:t>病院事業会計への繰出金　総合医療センター、十三市民病院、住吉市民病院</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fontAlgn="ctr"/>
                      <a:r>
                        <a:rPr lang="en-US" altLang="ja-JP" sz="1100" b="0" i="0" u="none" strike="noStrike" dirty="0">
                          <a:solidFill>
                            <a:srgbClr val="000000"/>
                          </a:solidFill>
                          <a:latin typeface="ＭＳ Ｐゴシック"/>
                        </a:rPr>
                        <a:t>7.39 </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latin typeface="ＭＳ Ｐゴシック"/>
                        </a:rPr>
                        <a:t>同左</a:t>
                      </a:r>
                      <a:endParaRPr lang="en-US" altLang="ja-JP" sz="1100" b="0" i="0" u="none" strike="noStrike" dirty="0">
                        <a:solidFill>
                          <a:schemeClr val="tx1"/>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xmlns="" val="10014"/>
                  </a:ext>
                </a:extLst>
              </a:tr>
              <a:tr h="46639">
                <a:tc>
                  <a:txBody>
                    <a:bodyPr/>
                    <a:lstStyle/>
                    <a:p>
                      <a:pPr algn="l" fontAlgn="ctr"/>
                      <a:r>
                        <a:rPr lang="en-US" altLang="ja-JP" sz="1100" b="0" i="0" u="none" strike="noStrike" dirty="0">
                          <a:solidFill>
                            <a:srgbClr val="000000"/>
                          </a:solidFill>
                          <a:latin typeface="ＭＳ Ｐゴシック"/>
                        </a:rPr>
                        <a:t>100</a:t>
                      </a:r>
                      <a:endParaRPr lang="ja-JP" altLang="en-US" sz="1100" b="0" i="0" u="none" strike="noStrike" dirty="0">
                        <a:solidFill>
                          <a:srgbClr val="000000"/>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r>
                        <a:rPr lang="ja-JP" altLang="en-US" sz="1100" b="0" i="0" u="none" strike="noStrike" dirty="0">
                          <a:solidFill>
                            <a:srgbClr val="000000"/>
                          </a:solidFill>
                          <a:latin typeface="ＭＳ Ｐゴシック"/>
                        </a:rPr>
                        <a:t>外国青年招致事業</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r" fontAlgn="ctr"/>
                      <a:r>
                        <a:rPr lang="en-US" altLang="ja-JP" sz="1100" b="0" i="0" u="none" strike="noStrike" dirty="0">
                          <a:solidFill>
                            <a:srgbClr val="000000"/>
                          </a:solidFill>
                          <a:latin typeface="ＭＳ Ｐゴシック"/>
                        </a:rPr>
                        <a:t>0.18 </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ja-JP" altLang="en-US" sz="1100" b="0" i="0" u="none" strike="noStrike" dirty="0">
                          <a:solidFill>
                            <a:schemeClr val="tx1"/>
                          </a:solidFill>
                          <a:latin typeface="ＭＳ Ｐゴシック"/>
                        </a:rPr>
                        <a:t>同左</a:t>
                      </a:r>
                      <a:endParaRPr lang="en-US" altLang="ja-JP" sz="1100" b="0" i="0" u="none" strike="noStrike" dirty="0">
                        <a:solidFill>
                          <a:schemeClr val="tx1"/>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xmlns="" val="10015"/>
                  </a:ext>
                </a:extLst>
              </a:tr>
              <a:tr h="111968">
                <a:tc>
                  <a:txBody>
                    <a:bodyPr/>
                    <a:lstStyle/>
                    <a:p>
                      <a:pPr algn="l" fontAlgn="ctr"/>
                      <a:r>
                        <a:rPr lang="en-US" altLang="ja-JP" sz="1100" b="0" i="0" u="none" strike="noStrike" dirty="0">
                          <a:solidFill>
                            <a:srgbClr val="000000"/>
                          </a:solidFill>
                          <a:latin typeface="ＭＳ Ｐゴシック"/>
                        </a:rPr>
                        <a:t>101</a:t>
                      </a:r>
                      <a:endParaRPr lang="ja-JP" altLang="en-US" sz="1100" b="0" i="0" u="none" strike="noStrike" dirty="0">
                        <a:solidFill>
                          <a:srgbClr val="000000"/>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r>
                        <a:rPr lang="ja-JP" altLang="en-US" sz="1100" b="0" i="0" u="none" strike="noStrike" dirty="0">
                          <a:solidFill>
                            <a:srgbClr val="000000"/>
                          </a:solidFill>
                          <a:latin typeface="ＭＳ Ｐゴシック"/>
                        </a:rPr>
                        <a:t>学校元気アップ地域本部事業</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r" fontAlgn="ctr"/>
                      <a:r>
                        <a:rPr lang="en-US" altLang="ja-JP" sz="1100" b="0" i="0" u="none" strike="noStrike" dirty="0">
                          <a:solidFill>
                            <a:srgbClr val="000000"/>
                          </a:solidFill>
                          <a:latin typeface="ＭＳ Ｐゴシック"/>
                        </a:rPr>
                        <a:t>1.52 </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latin typeface="ＭＳ Ｐゴシック"/>
                        </a:rPr>
                        <a:t>同左</a:t>
                      </a:r>
                      <a:endParaRPr lang="en-US" altLang="ja-JP" sz="1100" b="0" i="0" u="none" strike="noStrike" dirty="0">
                        <a:solidFill>
                          <a:schemeClr val="tx1"/>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xmlns="" val="10016"/>
                  </a:ext>
                </a:extLst>
              </a:tr>
              <a:tr h="46639">
                <a:tc>
                  <a:txBody>
                    <a:bodyPr/>
                    <a:lstStyle/>
                    <a:p>
                      <a:pPr algn="l" fontAlgn="ctr"/>
                      <a:r>
                        <a:rPr lang="en-US" altLang="ja-JP" sz="1100" b="0" i="0" u="none" strike="noStrike" dirty="0">
                          <a:solidFill>
                            <a:srgbClr val="000000"/>
                          </a:solidFill>
                          <a:latin typeface="ＭＳ Ｐゴシック"/>
                        </a:rPr>
                        <a:t>102</a:t>
                      </a:r>
                      <a:endParaRPr lang="ja-JP" altLang="en-US" sz="1100" b="0" i="0" u="none" strike="noStrike" dirty="0">
                        <a:solidFill>
                          <a:srgbClr val="000000"/>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r>
                        <a:rPr lang="ja-JP" altLang="en-US" sz="1100" b="0" i="0" u="none" strike="noStrike" dirty="0">
                          <a:solidFill>
                            <a:srgbClr val="000000"/>
                          </a:solidFill>
                          <a:latin typeface="ＭＳ Ｐゴシック"/>
                        </a:rPr>
                        <a:t>多様な体験活動の実施</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r" fontAlgn="ctr"/>
                      <a:r>
                        <a:rPr lang="en-US" altLang="ja-JP" sz="1100" b="0" i="0" u="none" strike="noStrike" dirty="0">
                          <a:solidFill>
                            <a:srgbClr val="000000"/>
                          </a:solidFill>
                          <a:latin typeface="ＭＳ Ｐゴシック"/>
                        </a:rPr>
                        <a:t>1.97 </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ja-JP" altLang="en-US" sz="1100" b="0" i="0" u="none" strike="noStrike" dirty="0">
                          <a:solidFill>
                            <a:schemeClr val="tx1"/>
                          </a:solidFill>
                          <a:latin typeface="ＭＳ Ｐゴシック"/>
                        </a:rPr>
                        <a:t>同左</a:t>
                      </a:r>
                      <a:endParaRPr lang="en-US" altLang="ja-JP" sz="1100" b="0" i="0" u="none" strike="noStrike" dirty="0">
                        <a:solidFill>
                          <a:schemeClr val="tx1"/>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xmlns="" val="10017"/>
                  </a:ext>
                </a:extLst>
              </a:tr>
              <a:tr h="46639">
                <a:tc>
                  <a:txBody>
                    <a:bodyPr/>
                    <a:lstStyle/>
                    <a:p>
                      <a:pPr algn="l" fontAlgn="ctr"/>
                      <a:r>
                        <a:rPr lang="en-US" altLang="ja-JP" sz="1100" b="0" i="0" u="none" strike="noStrike" dirty="0">
                          <a:solidFill>
                            <a:srgbClr val="000000"/>
                          </a:solidFill>
                          <a:latin typeface="ＭＳ Ｐゴシック"/>
                        </a:rPr>
                        <a:t>103</a:t>
                      </a:r>
                      <a:endParaRPr lang="ja-JP" altLang="en-US" sz="1100" b="0" i="0" u="none" strike="noStrike" dirty="0">
                        <a:solidFill>
                          <a:srgbClr val="000000"/>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r>
                        <a:rPr lang="ja-JP" altLang="en-US" sz="1100" b="0" i="0" u="none" strike="noStrike" dirty="0">
                          <a:solidFill>
                            <a:srgbClr val="000000"/>
                          </a:solidFill>
                          <a:latin typeface="ＭＳ Ｐゴシック"/>
                        </a:rPr>
                        <a:t>学校給食協会交付金</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r" fontAlgn="ctr"/>
                      <a:r>
                        <a:rPr lang="en-US" altLang="ja-JP" sz="1100" b="0" i="0" u="none" strike="noStrike" dirty="0">
                          <a:solidFill>
                            <a:srgbClr val="000000"/>
                          </a:solidFill>
                          <a:latin typeface="ＭＳ Ｐゴシック"/>
                        </a:rPr>
                        <a:t>1.20 </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latin typeface="ＭＳ Ｐゴシック"/>
                        </a:rPr>
                        <a:t>同左</a:t>
                      </a:r>
                      <a:endParaRPr lang="en-US" altLang="ja-JP" sz="1100" b="0" i="0" u="none" strike="noStrike" dirty="0">
                        <a:solidFill>
                          <a:schemeClr val="tx1"/>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xmlns="" val="10018"/>
                  </a:ext>
                </a:extLst>
              </a:tr>
              <a:tr h="46639">
                <a:tc>
                  <a:txBody>
                    <a:bodyPr/>
                    <a:lstStyle/>
                    <a:p>
                      <a:pPr algn="l" fontAlgn="ctr"/>
                      <a:r>
                        <a:rPr lang="en-US" altLang="zh-CN" sz="1100" b="0" i="0" u="none" strike="noStrike" dirty="0">
                          <a:solidFill>
                            <a:srgbClr val="000000"/>
                          </a:solidFill>
                          <a:latin typeface="ＭＳ Ｐゴシック" pitchFamily="50" charset="-128"/>
                          <a:ea typeface="ＭＳ Ｐゴシック" pitchFamily="50" charset="-128"/>
                        </a:rPr>
                        <a:t>104</a:t>
                      </a:r>
                      <a:endParaRPr lang="zh-CN" altLang="en-US" sz="1100" b="0" i="0" u="none" strike="noStrike" dirty="0">
                        <a:solidFill>
                          <a:srgbClr val="000000"/>
                        </a:solidFill>
                        <a:latin typeface="ＭＳ Ｐゴシック" pitchFamily="50" charset="-128"/>
                        <a:ea typeface="ＭＳ Ｐゴシック" pitchFamily="50" charset="-128"/>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r>
                        <a:rPr lang="zh-CN" altLang="en-US" sz="1100" b="0" i="0" u="none" strike="noStrike" dirty="0">
                          <a:solidFill>
                            <a:srgbClr val="000000"/>
                          </a:solidFill>
                          <a:latin typeface="ＭＳ Ｐゴシック" pitchFamily="50" charset="-128"/>
                          <a:ea typeface="ＭＳ Ｐゴシック" pitchFamily="50" charset="-128"/>
                        </a:rPr>
                        <a:t>中学校昼食事業</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r" fontAlgn="ctr"/>
                      <a:r>
                        <a:rPr lang="en-US" altLang="ja-JP" sz="1100" b="0" i="0" u="none" strike="noStrike" dirty="0">
                          <a:solidFill>
                            <a:srgbClr val="000000"/>
                          </a:solidFill>
                          <a:latin typeface="ＭＳ Ｐゴシック"/>
                        </a:rPr>
                        <a:t>1.20 </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ja-JP" altLang="en-US" sz="1100" b="0" i="0" u="none" strike="noStrike" dirty="0">
                          <a:solidFill>
                            <a:schemeClr val="tx1"/>
                          </a:solidFill>
                          <a:latin typeface="ＭＳ Ｐゴシック"/>
                        </a:rPr>
                        <a:t>同左</a:t>
                      </a:r>
                      <a:endParaRPr lang="en-US" altLang="ja-JP" sz="1100" b="0" i="0" u="none" strike="noStrike" dirty="0">
                        <a:solidFill>
                          <a:schemeClr val="tx1"/>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xmlns="" val="10019"/>
                  </a:ext>
                </a:extLst>
              </a:tr>
              <a:tr h="46639">
                <a:tc>
                  <a:txBody>
                    <a:bodyPr/>
                    <a:lstStyle/>
                    <a:p>
                      <a:pPr algn="l" fontAlgn="ctr"/>
                      <a:r>
                        <a:rPr lang="en-US" altLang="zh-TW" sz="1100" b="0" i="0" u="none" strike="noStrike" dirty="0">
                          <a:solidFill>
                            <a:srgbClr val="000000"/>
                          </a:solidFill>
                          <a:latin typeface="ＭＳ Ｐゴシック" pitchFamily="50" charset="-128"/>
                          <a:ea typeface="ＭＳ Ｐゴシック" pitchFamily="50" charset="-128"/>
                        </a:rPr>
                        <a:t>105</a:t>
                      </a:r>
                      <a:r>
                        <a:rPr lang="ja-JP" altLang="en-US" sz="1100" b="0" i="0" u="none" strike="noStrike" dirty="0">
                          <a:solidFill>
                            <a:srgbClr val="000000"/>
                          </a:solidFill>
                          <a:latin typeface="ＭＳ Ｐゴシック" pitchFamily="50" charset="-128"/>
                          <a:ea typeface="ＭＳ Ｐゴシック" pitchFamily="50" charset="-128"/>
                        </a:rPr>
                        <a:t>・</a:t>
                      </a:r>
                      <a:r>
                        <a:rPr lang="en-US" altLang="ja-JP" sz="1100" b="0" i="0" u="none" strike="noStrike" dirty="0">
                          <a:solidFill>
                            <a:srgbClr val="000000"/>
                          </a:solidFill>
                          <a:latin typeface="ＭＳ Ｐゴシック" pitchFamily="50" charset="-128"/>
                          <a:ea typeface="ＭＳ Ｐゴシック" pitchFamily="50" charset="-128"/>
                        </a:rPr>
                        <a:t>106</a:t>
                      </a:r>
                      <a:endParaRPr lang="zh-TW" altLang="en-US" sz="1100" b="0" i="0" u="none" strike="noStrike" dirty="0">
                        <a:solidFill>
                          <a:srgbClr val="000000"/>
                        </a:solidFill>
                        <a:latin typeface="ＭＳ Ｐゴシック" pitchFamily="50" charset="-128"/>
                        <a:ea typeface="ＭＳ Ｐゴシック" pitchFamily="50" charset="-128"/>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r>
                        <a:rPr lang="zh-TW" altLang="en-US" sz="1100" b="0" i="0" u="none" strike="noStrike" dirty="0">
                          <a:solidFill>
                            <a:srgbClr val="000000"/>
                          </a:solidFill>
                          <a:latin typeface="ＭＳ Ｐゴシック" pitchFamily="50" charset="-128"/>
                          <a:ea typeface="ＭＳ Ｐゴシック" pitchFamily="50" charset="-128"/>
                        </a:rPr>
                        <a:t>一般維持運営費</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r" fontAlgn="ctr"/>
                      <a:r>
                        <a:rPr lang="en-US" altLang="ja-JP" sz="1100" b="0" i="0" u="none" strike="noStrike" dirty="0">
                          <a:solidFill>
                            <a:srgbClr val="000000"/>
                          </a:solidFill>
                          <a:latin typeface="ＭＳ Ｐゴシック"/>
                        </a:rPr>
                        <a:t>0.25 </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latin typeface="ＭＳ Ｐゴシック"/>
                        </a:rPr>
                        <a:t>同左</a:t>
                      </a:r>
                      <a:endParaRPr lang="en-US" altLang="ja-JP" sz="1100" b="0" i="0" u="none" strike="noStrike" dirty="0">
                        <a:solidFill>
                          <a:schemeClr val="tx1"/>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xmlns="" val="10020"/>
                  </a:ext>
                </a:extLst>
              </a:tr>
              <a:tr h="46639">
                <a:tc>
                  <a:txBody>
                    <a:bodyPr/>
                    <a:lstStyle/>
                    <a:p>
                      <a:pPr algn="l" fontAlgn="ctr"/>
                      <a:r>
                        <a:rPr lang="en-US" altLang="ja-JP" sz="1100" b="0" i="0" u="none" strike="noStrike" dirty="0">
                          <a:solidFill>
                            <a:srgbClr val="000000"/>
                          </a:solidFill>
                          <a:latin typeface="ＭＳ Ｐゴシック"/>
                        </a:rPr>
                        <a:t>107</a:t>
                      </a:r>
                      <a:endParaRPr lang="ja-JP" altLang="en-US" sz="1100" b="0" i="0" u="none" strike="noStrike" dirty="0">
                        <a:solidFill>
                          <a:srgbClr val="000000"/>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fontAlgn="ctr"/>
                      <a:r>
                        <a:rPr lang="ja-JP" altLang="en-US" sz="1100" b="0" i="0" u="none" strike="noStrike" dirty="0">
                          <a:solidFill>
                            <a:srgbClr val="000000"/>
                          </a:solidFill>
                          <a:latin typeface="ＭＳ Ｐゴシック"/>
                        </a:rPr>
                        <a:t>生涯学習センター</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fontAlgn="ctr"/>
                      <a:r>
                        <a:rPr lang="en-US" altLang="ja-JP" sz="1100" b="0" i="0" u="none" strike="noStrike" dirty="0">
                          <a:solidFill>
                            <a:srgbClr val="000000"/>
                          </a:solidFill>
                          <a:latin typeface="ＭＳ Ｐゴシック"/>
                        </a:rPr>
                        <a:t>2.56 </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ja-JP" altLang="en-US" sz="1100" b="0" i="0" u="none" strike="noStrike" dirty="0">
                          <a:solidFill>
                            <a:schemeClr val="tx1"/>
                          </a:solidFill>
                          <a:latin typeface="ＭＳ Ｐゴシック"/>
                        </a:rPr>
                        <a:t>同左</a:t>
                      </a:r>
                      <a:endParaRPr lang="en-US" altLang="ja-JP" sz="1100" b="0" i="0" u="none" strike="noStrike" dirty="0">
                        <a:solidFill>
                          <a:schemeClr val="tx1"/>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xmlns="" val="10021"/>
                  </a:ext>
                </a:extLst>
              </a:tr>
              <a:tr h="46639">
                <a:tc>
                  <a:txBody>
                    <a:bodyPr/>
                    <a:lstStyle/>
                    <a:p>
                      <a:pPr algn="l" fontAlgn="ctr"/>
                      <a:r>
                        <a:rPr lang="en-US" altLang="ja-JP" sz="1100" b="0" i="0" u="none" strike="noStrike" dirty="0">
                          <a:solidFill>
                            <a:srgbClr val="000000"/>
                          </a:solidFill>
                          <a:latin typeface="ＭＳ Ｐゴシック"/>
                        </a:rPr>
                        <a:t>108</a:t>
                      </a:r>
                      <a:endParaRPr lang="ja-JP" altLang="en-US" sz="1100" b="0" i="0" u="none" strike="noStrike" dirty="0">
                        <a:solidFill>
                          <a:srgbClr val="000000"/>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r>
                        <a:rPr lang="ja-JP" altLang="en-US" sz="1100" b="0" i="0" u="none" strike="noStrike" dirty="0">
                          <a:solidFill>
                            <a:srgbClr val="000000"/>
                          </a:solidFill>
                          <a:latin typeface="ＭＳ Ｐゴシック"/>
                        </a:rPr>
                        <a:t>音楽団事業及び音楽堂貸し出し事業</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r" fontAlgn="ctr"/>
                      <a:r>
                        <a:rPr lang="en-US" altLang="ja-JP" sz="1100" b="0" i="0" u="none" strike="noStrike" dirty="0">
                          <a:solidFill>
                            <a:srgbClr val="000000"/>
                          </a:solidFill>
                          <a:latin typeface="ＭＳ Ｐゴシック"/>
                        </a:rPr>
                        <a:t>0.52 </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latin typeface="ＭＳ Ｐゴシック"/>
                        </a:rPr>
                        <a:t>同左</a:t>
                      </a:r>
                      <a:endParaRPr lang="en-US" altLang="ja-JP" sz="1100" b="0" i="0" u="none" strike="noStrike" dirty="0">
                        <a:solidFill>
                          <a:schemeClr val="tx1"/>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xmlns="" val="10022"/>
                  </a:ext>
                </a:extLst>
              </a:tr>
              <a:tr h="46639">
                <a:tc>
                  <a:txBody>
                    <a:bodyPr/>
                    <a:lstStyle/>
                    <a:p>
                      <a:pPr algn="l" fontAlgn="ctr"/>
                      <a:r>
                        <a:rPr lang="en-US" altLang="ja-JP" sz="1100" b="0" i="0" u="none" strike="noStrike" dirty="0">
                          <a:solidFill>
                            <a:srgbClr val="000000"/>
                          </a:solidFill>
                          <a:latin typeface="ＭＳ Ｐゴシック"/>
                        </a:rPr>
                        <a:t>109</a:t>
                      </a:r>
                      <a:endParaRPr lang="ja-JP" altLang="en-US" sz="1100" b="0" i="0" u="none" strike="noStrike" dirty="0">
                        <a:solidFill>
                          <a:srgbClr val="000000"/>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r>
                        <a:rPr lang="zh-TW" altLang="en-US" sz="1100" b="0" i="0" u="none" strike="noStrike" dirty="0">
                          <a:solidFill>
                            <a:srgbClr val="000000"/>
                          </a:solidFill>
                          <a:latin typeface="ＭＳ Ｐゴシック" pitchFamily="50" charset="-128"/>
                          <a:ea typeface="ＭＳ Ｐゴシック" pitchFamily="50" charset="-128"/>
                        </a:rPr>
                        <a:t>市会関係一般費（政務調査費</a:t>
                      </a:r>
                      <a:r>
                        <a:rPr lang="en-US" altLang="zh-TW" sz="1100" b="0" i="0" u="none" strike="noStrike" dirty="0">
                          <a:solidFill>
                            <a:srgbClr val="000000"/>
                          </a:solidFill>
                          <a:latin typeface="ＭＳ Ｐゴシック" pitchFamily="50" charset="-128"/>
                          <a:ea typeface="ＭＳ Ｐゴシック" pitchFamily="50" charset="-128"/>
                        </a:rPr>
                        <a:t>)</a:t>
                      </a:r>
                      <a:endParaRPr lang="ja-JP" altLang="en-US" sz="1100" b="0" i="0" u="none" strike="noStrike" dirty="0">
                        <a:solidFill>
                          <a:srgbClr val="000000"/>
                        </a:solidFill>
                        <a:latin typeface="ＭＳ Ｐゴシック" pitchFamily="50" charset="-128"/>
                        <a:ea typeface="ＭＳ Ｐゴシック" pitchFamily="50" charset="-128"/>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r" fontAlgn="ctr"/>
                      <a:r>
                        <a:rPr lang="en-US" altLang="ja-JP" sz="1100" b="0" i="0" u="none" strike="noStrike" dirty="0">
                          <a:solidFill>
                            <a:srgbClr val="000000"/>
                          </a:solidFill>
                          <a:latin typeface="ＭＳ Ｐゴシック"/>
                        </a:rPr>
                        <a:t>0</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ja-JP" altLang="en-US" sz="1100" b="0" i="0" u="none" strike="noStrike" dirty="0">
                          <a:solidFill>
                            <a:schemeClr val="tx1"/>
                          </a:solidFill>
                          <a:latin typeface="ＭＳ Ｐゴシック"/>
                        </a:rPr>
                        <a:t>同左</a:t>
                      </a:r>
                      <a:endParaRPr lang="en-US" altLang="ja-JP" sz="1100" b="0" i="0" u="none" strike="noStrike" dirty="0">
                        <a:solidFill>
                          <a:schemeClr val="tx1"/>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xmlns="" val="10023"/>
                  </a:ext>
                </a:extLst>
              </a:tr>
            </a:tbl>
          </a:graphicData>
        </a:graphic>
      </p:graphicFrame>
      <p:sp>
        <p:nvSpPr>
          <p:cNvPr id="10" name="正方形/長方形 9"/>
          <p:cNvSpPr/>
          <p:nvPr/>
        </p:nvSpPr>
        <p:spPr>
          <a:xfrm>
            <a:off x="8388424" y="811451"/>
            <a:ext cx="423193" cy="169277"/>
          </a:xfrm>
          <a:prstGeom prst="rect">
            <a:avLst/>
          </a:prstGeom>
        </p:spPr>
        <p:txBody>
          <a:bodyPr wrap="none" lIns="0" tIns="0" rIns="0" bIns="0">
            <a:spAutoFit/>
          </a:bodyPr>
          <a:lstStyle/>
          <a:p>
            <a:r>
              <a:rPr lang="ja-JP" altLang="en-US" sz="1100" dirty="0"/>
              <a:t>（億円）</a:t>
            </a:r>
          </a:p>
        </p:txBody>
      </p:sp>
      <p:sp>
        <p:nvSpPr>
          <p:cNvPr id="13" name="正方形/長方形 12"/>
          <p:cNvSpPr/>
          <p:nvPr/>
        </p:nvSpPr>
        <p:spPr>
          <a:xfrm>
            <a:off x="251520" y="332656"/>
            <a:ext cx="5976664" cy="338554"/>
          </a:xfrm>
          <a:prstGeom prst="rect">
            <a:avLst/>
          </a:prstGeom>
        </p:spPr>
        <p:txBody>
          <a:bodyPr wrap="square">
            <a:spAutoFit/>
          </a:bodyPr>
          <a:lstStyle/>
          <a:p>
            <a:r>
              <a:rPr lang="ja-JP" altLang="en-US" sz="1600" dirty="0">
                <a:latin typeface="+mn-ea"/>
              </a:rPr>
              <a:t>○見直しの対象とした施策・事業（</a:t>
            </a:r>
            <a:r>
              <a:rPr lang="en-US" altLang="ja-JP" sz="1600" dirty="0">
                <a:latin typeface="+mn-ea"/>
              </a:rPr>
              <a:t>109</a:t>
            </a:r>
            <a:r>
              <a:rPr lang="ja-JP" altLang="en-US" sz="1600" dirty="0">
                <a:latin typeface="+mn-ea"/>
              </a:rPr>
              <a:t>項目）　（３／３）</a:t>
            </a:r>
          </a:p>
        </p:txBody>
      </p:sp>
      <p:sp>
        <p:nvSpPr>
          <p:cNvPr id="8" name="正方形/長方形 7"/>
          <p:cNvSpPr/>
          <p:nvPr/>
        </p:nvSpPr>
        <p:spPr>
          <a:xfrm>
            <a:off x="611560" y="719118"/>
            <a:ext cx="1518364" cy="261610"/>
          </a:xfrm>
          <a:prstGeom prst="rect">
            <a:avLst/>
          </a:prstGeom>
        </p:spPr>
        <p:txBody>
          <a:bodyPr wrap="none">
            <a:spAutoFit/>
          </a:bodyPr>
          <a:lstStyle/>
          <a:p>
            <a:r>
              <a:rPr lang="ja-JP" altLang="en-US" sz="1100" dirty="0"/>
              <a:t>（前ページからの続き）</a:t>
            </a:r>
          </a:p>
        </p:txBody>
      </p:sp>
      <p:sp>
        <p:nvSpPr>
          <p:cNvPr id="11" name="テキスト ボックス 10"/>
          <p:cNvSpPr txBox="1"/>
          <p:nvPr/>
        </p:nvSpPr>
        <p:spPr>
          <a:xfrm>
            <a:off x="836805" y="6237312"/>
            <a:ext cx="8136904" cy="276999"/>
          </a:xfrm>
          <a:prstGeom prst="rect">
            <a:avLst/>
          </a:prstGeom>
          <a:noFill/>
        </p:spPr>
        <p:txBody>
          <a:bodyPr wrap="square" rtlCol="0">
            <a:spAutoFit/>
          </a:bodyPr>
          <a:lstStyle/>
          <a:p>
            <a:pPr algn="r"/>
            <a:r>
              <a:rPr kumimoji="1" lang="en-US" altLang="ja-JP" sz="1200" dirty="0"/>
              <a:t>※</a:t>
            </a:r>
            <a:r>
              <a:rPr kumimoji="1" lang="ja-JP" altLang="en-US" sz="1200" dirty="0"/>
              <a:t>各項目の削減効果額</a:t>
            </a:r>
            <a:r>
              <a:rPr lang="ja-JP" altLang="en-US" sz="1200" dirty="0"/>
              <a:t>は</a:t>
            </a:r>
            <a:r>
              <a:rPr kumimoji="1" lang="ja-JP" altLang="en-US" sz="1200" dirty="0"/>
              <a:t>四捨五入しているため、各項目の和と削減効果額合計は必ずしも一致しない。</a:t>
            </a:r>
          </a:p>
        </p:txBody>
      </p:sp>
      <p:sp>
        <p:nvSpPr>
          <p:cNvPr id="14" name="テキスト ボックス 36"/>
          <p:cNvSpPr txBox="1"/>
          <p:nvPr/>
        </p:nvSpPr>
        <p:spPr>
          <a:xfrm>
            <a:off x="0" y="0"/>
            <a:ext cx="1619672" cy="260648"/>
          </a:xfrm>
          <a:prstGeom prst="rect">
            <a:avLst/>
          </a:prstGeom>
          <a:noFill/>
        </p:spPr>
        <p:txBody>
          <a:bodyPr wrap="square" rtlCol="0">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r>
              <a:rPr lang="ja-JP" altLang="en-US" sz="1100" dirty="0"/>
              <a:t>（付属資料１）</a:t>
            </a:r>
            <a:endParaRPr lang="en-US" altLang="ja-JP" sz="1100" dirty="0"/>
          </a:p>
        </p:txBody>
      </p:sp>
      <p:sp>
        <p:nvSpPr>
          <p:cNvPr id="12" name="スライド番号プレースホルダ 11"/>
          <p:cNvSpPr>
            <a:spLocks noGrp="1"/>
          </p:cNvSpPr>
          <p:nvPr>
            <p:ph type="sldNum" sz="quarter" idx="12"/>
          </p:nvPr>
        </p:nvSpPr>
        <p:spPr/>
        <p:txBody>
          <a:bodyPr/>
          <a:lstStyle/>
          <a:p>
            <a:fld id="{CCEC3038-1CF1-4B63-9920-55248DCFBA97}" type="slidenum">
              <a:rPr kumimoji="1" lang="ja-JP" altLang="en-US" smtClean="0"/>
              <a:pPr/>
              <a:t>229</a:t>
            </a:fld>
            <a:endParaRPr kumimoji="1" lang="ja-JP" altLang="en-US"/>
          </a:p>
        </p:txBody>
      </p:sp>
      <p:sp>
        <p:nvSpPr>
          <p:cNvPr id="15" name="正方形/長方形 14"/>
          <p:cNvSpPr/>
          <p:nvPr/>
        </p:nvSpPr>
        <p:spPr>
          <a:xfrm>
            <a:off x="7164288" y="6596390"/>
            <a:ext cx="1228221" cy="261610"/>
          </a:xfrm>
          <a:prstGeom prst="rect">
            <a:avLst/>
          </a:prstGeom>
        </p:spPr>
        <p:txBody>
          <a:bodyPr wrap="none">
            <a:spAutoFit/>
          </a:bodyPr>
          <a:lstStyle/>
          <a:p>
            <a:r>
              <a:rPr lang="ja-JP" altLang="en-US" sz="1100" dirty="0"/>
              <a:t>（次ページへ続く）</a:t>
            </a:r>
          </a:p>
        </p:txBody>
      </p:sp>
    </p:spTree>
    <p:extLst>
      <p:ext uri="{BB962C8B-B14F-4D97-AF65-F5344CB8AC3E}">
        <p14:creationId xmlns:p14="http://schemas.microsoft.com/office/powerpoint/2010/main" val="2995909742"/>
      </p:ext>
    </p:extLst>
  </p:cSld>
  <p:clrMapOvr>
    <a:masterClrMapping/>
  </p:clrMapOvr>
</p:sld>
</file>

<file path=ppt/slides/slide2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 name="角丸四角形 36">
            <a:extLst>
              <a:ext uri="{FF2B5EF4-FFF2-40B4-BE49-F238E27FC236}">
                <a16:creationId xmlns:a16="http://schemas.microsoft.com/office/drawing/2014/main" xmlns="" id="{634D0A72-DBF2-4444-9BFA-8AE9C690AAFF}"/>
              </a:ext>
            </a:extLst>
          </p:cNvPr>
          <p:cNvSpPr/>
          <p:nvPr/>
        </p:nvSpPr>
        <p:spPr>
          <a:xfrm>
            <a:off x="324223" y="2852936"/>
            <a:ext cx="8649485" cy="432048"/>
          </a:xfrm>
          <a:prstGeom prst="roundRect">
            <a:avLst>
              <a:gd name="adj" fmla="val 21165"/>
            </a:avLst>
          </a:prstGeom>
          <a:solidFill>
            <a:schemeClr val="accent6">
              <a:lumMod val="60000"/>
              <a:lumOff val="40000"/>
              <a:alpha val="5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9" name="角丸四角形 36">
            <a:extLst>
              <a:ext uri="{FF2B5EF4-FFF2-40B4-BE49-F238E27FC236}">
                <a16:creationId xmlns:a16="http://schemas.microsoft.com/office/drawing/2014/main" xmlns="" id="{427BA6F1-F8CA-4D73-A867-1D9FAF6BF5EC}"/>
              </a:ext>
            </a:extLst>
          </p:cNvPr>
          <p:cNvSpPr/>
          <p:nvPr/>
        </p:nvSpPr>
        <p:spPr>
          <a:xfrm>
            <a:off x="324223" y="836712"/>
            <a:ext cx="8649485" cy="1296144"/>
          </a:xfrm>
          <a:prstGeom prst="roundRect">
            <a:avLst>
              <a:gd name="adj" fmla="val 21165"/>
            </a:avLst>
          </a:prstGeom>
          <a:solidFill>
            <a:schemeClr val="accent6">
              <a:lumMod val="60000"/>
              <a:lumOff val="40000"/>
              <a:alpha val="5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aphicFrame>
        <p:nvGraphicFramePr>
          <p:cNvPr id="7" name="表 6"/>
          <p:cNvGraphicFramePr>
            <a:graphicFrameLocks noGrp="1"/>
          </p:cNvGraphicFramePr>
          <p:nvPr>
            <p:extLst/>
          </p:nvPr>
        </p:nvGraphicFramePr>
        <p:xfrm>
          <a:off x="467545" y="980728"/>
          <a:ext cx="8424935" cy="1034640"/>
        </p:xfrm>
        <a:graphic>
          <a:graphicData uri="http://schemas.openxmlformats.org/drawingml/2006/table">
            <a:tbl>
              <a:tblPr/>
              <a:tblGrid>
                <a:gridCol w="648071">
                  <a:extLst>
                    <a:ext uri="{9D8B030D-6E8A-4147-A177-3AD203B41FA5}">
                      <a16:colId xmlns:a16="http://schemas.microsoft.com/office/drawing/2014/main" xmlns="" val="20000"/>
                    </a:ext>
                  </a:extLst>
                </a:gridCol>
                <a:gridCol w="5976664">
                  <a:extLst>
                    <a:ext uri="{9D8B030D-6E8A-4147-A177-3AD203B41FA5}">
                      <a16:colId xmlns:a16="http://schemas.microsoft.com/office/drawing/2014/main" xmlns="" val="20001"/>
                    </a:ext>
                  </a:extLst>
                </a:gridCol>
                <a:gridCol w="936104">
                  <a:extLst>
                    <a:ext uri="{9D8B030D-6E8A-4147-A177-3AD203B41FA5}">
                      <a16:colId xmlns:a16="http://schemas.microsoft.com/office/drawing/2014/main" xmlns="" val="20002"/>
                    </a:ext>
                  </a:extLst>
                </a:gridCol>
                <a:gridCol w="864096">
                  <a:extLst>
                    <a:ext uri="{9D8B030D-6E8A-4147-A177-3AD203B41FA5}">
                      <a16:colId xmlns:a16="http://schemas.microsoft.com/office/drawing/2014/main" xmlns="" val="20003"/>
                    </a:ext>
                  </a:extLst>
                </a:gridCol>
              </a:tblGrid>
              <a:tr h="136526">
                <a:tc>
                  <a:txBody>
                    <a:bodyPr/>
                    <a:lstStyle/>
                    <a:p>
                      <a:pPr algn="ctr" fontAlgn="ctr"/>
                      <a:endParaRPr lang="ja-JP" altLang="en-US" sz="1100" b="0" i="0" u="none" strike="noStrike" dirty="0">
                        <a:solidFill>
                          <a:srgbClr val="FF0000"/>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ap="flat" cmpd="sng" algn="ctr">
                      <a:solidFill>
                        <a:schemeClr val="tx1"/>
                      </a:solidFill>
                      <a:prstDash val="solid"/>
                      <a:round/>
                      <a:headEnd type="none" w="med" len="med"/>
                      <a:tailEnd type="none" w="med" len="med"/>
                    </a:lnTlToBr>
                    <a:solidFill>
                      <a:schemeClr val="accent5">
                        <a:lumMod val="20000"/>
                        <a:lumOff val="80000"/>
                      </a:schemeClr>
                    </a:solidFill>
                  </a:tcPr>
                </a:tc>
                <a:tc>
                  <a:txBody>
                    <a:bodyPr/>
                    <a:lstStyle/>
                    <a:p>
                      <a:pPr algn="ctr" fontAlgn="ctr"/>
                      <a:r>
                        <a:rPr lang="ja-JP" altLang="en-US" sz="1100" b="0" i="0" u="none" strike="noStrike" dirty="0">
                          <a:solidFill>
                            <a:schemeClr val="tx1"/>
                          </a:solidFill>
                          <a:latin typeface="ＭＳ Ｐゴシック"/>
                        </a:rPr>
                        <a:t>事務事業名</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tc>
                  <a:txBody>
                    <a:bodyPr/>
                    <a:lstStyle/>
                    <a:p>
                      <a:pPr algn="l" fontAlgn="ctr"/>
                      <a:r>
                        <a:rPr lang="en-US" altLang="ja-JP" sz="1100" b="0" i="0" u="none" strike="noStrike" dirty="0">
                          <a:solidFill>
                            <a:schemeClr val="tx1"/>
                          </a:solidFill>
                          <a:latin typeface="ＭＳ ゴシック"/>
                        </a:rPr>
                        <a:t>2012</a:t>
                      </a:r>
                      <a:r>
                        <a:rPr lang="ja-JP" altLang="en-US" sz="1100" b="0" i="0" u="none" strike="noStrike" dirty="0">
                          <a:solidFill>
                            <a:schemeClr val="tx1"/>
                          </a:solidFill>
                          <a:latin typeface="ＭＳ ゴシック"/>
                        </a:rPr>
                        <a:t>～</a:t>
                      </a:r>
                      <a:endParaRPr lang="en-US" altLang="ja-JP" sz="1100" b="0" i="0" u="none" strike="noStrike" dirty="0">
                        <a:solidFill>
                          <a:schemeClr val="tx1"/>
                        </a:solidFill>
                        <a:latin typeface="ＭＳ ゴシック"/>
                      </a:endParaRPr>
                    </a:p>
                    <a:p>
                      <a:pPr algn="r" fontAlgn="ctr"/>
                      <a:r>
                        <a:rPr lang="en-US" altLang="ja-JP" sz="1100" b="0" i="0" u="none" strike="noStrike" dirty="0">
                          <a:solidFill>
                            <a:schemeClr val="tx1"/>
                          </a:solidFill>
                          <a:latin typeface="ＭＳ ゴシック"/>
                        </a:rPr>
                        <a:t>2014</a:t>
                      </a:r>
                      <a:r>
                        <a:rPr lang="ja-JP" altLang="en-US" sz="1100" b="0" i="0" u="none" strike="noStrike" dirty="0">
                          <a:solidFill>
                            <a:schemeClr val="tx1"/>
                          </a:solidFill>
                          <a:latin typeface="ＭＳ ゴシック"/>
                        </a:rPr>
                        <a:t>年度</a:t>
                      </a:r>
                      <a:endParaRPr lang="en-US" altLang="ja-JP" sz="1100" b="0" i="0" u="none" strike="noStrike" dirty="0">
                        <a:solidFill>
                          <a:schemeClr val="tx1"/>
                        </a:solidFill>
                        <a:latin typeface="ＭＳ ゴシック"/>
                      </a:endParaRPr>
                    </a:p>
                    <a:p>
                      <a:pPr algn="ctr" fontAlgn="ctr"/>
                      <a:r>
                        <a:rPr lang="ja-JP" altLang="en-US" sz="1100" b="0" i="0" u="none" strike="noStrike" dirty="0">
                          <a:solidFill>
                            <a:schemeClr val="tx1"/>
                          </a:solidFill>
                          <a:latin typeface="ＭＳ ゴシック"/>
                        </a:rPr>
                        <a:t>削減効果額</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tc>
                  <a:txBody>
                    <a:bodyPr/>
                    <a:lstStyle/>
                    <a:p>
                      <a:pPr algn="l" fontAlgn="ctr"/>
                      <a:r>
                        <a:rPr lang="en-US" altLang="ja-JP" sz="1100" b="0" i="0" u="none" strike="noStrike" dirty="0">
                          <a:solidFill>
                            <a:schemeClr val="tx1"/>
                          </a:solidFill>
                          <a:latin typeface="ＭＳ ゴシック"/>
                        </a:rPr>
                        <a:t>2012</a:t>
                      </a:r>
                      <a:r>
                        <a:rPr lang="ja-JP" altLang="en-US" sz="1100" b="0" i="0" u="none" strike="noStrike" dirty="0">
                          <a:solidFill>
                            <a:schemeClr val="tx1"/>
                          </a:solidFill>
                          <a:latin typeface="ＭＳ ゴシック"/>
                        </a:rPr>
                        <a:t>～</a:t>
                      </a:r>
                      <a:endParaRPr lang="en-US" altLang="ja-JP" sz="1100" b="0" i="0" u="none" strike="noStrike" dirty="0">
                        <a:solidFill>
                          <a:schemeClr val="tx1"/>
                        </a:solidFill>
                        <a:latin typeface="ＭＳ ゴシック"/>
                      </a:endParaRPr>
                    </a:p>
                    <a:p>
                      <a:pPr algn="r" fontAlgn="ctr"/>
                      <a:r>
                        <a:rPr lang="en-US" altLang="ja-JP" sz="1100" b="0" i="0" u="none" strike="noStrike" dirty="0">
                          <a:solidFill>
                            <a:schemeClr val="tx1"/>
                          </a:solidFill>
                          <a:latin typeface="ＭＳ ゴシック"/>
                        </a:rPr>
                        <a:t>2015</a:t>
                      </a:r>
                      <a:r>
                        <a:rPr lang="ja-JP" altLang="en-US" sz="1100" b="0" i="0" u="none" strike="noStrike" dirty="0">
                          <a:solidFill>
                            <a:schemeClr val="tx1"/>
                          </a:solidFill>
                          <a:latin typeface="ＭＳ ゴシック"/>
                        </a:rPr>
                        <a:t>年度</a:t>
                      </a:r>
                      <a:endParaRPr lang="en-US" altLang="ja-JP" sz="1100" b="0" i="0" u="none" strike="noStrike" dirty="0">
                        <a:solidFill>
                          <a:schemeClr val="tx1"/>
                        </a:solidFill>
                        <a:latin typeface="ＭＳ ゴシック"/>
                      </a:endParaRPr>
                    </a:p>
                    <a:p>
                      <a:pPr algn="ctr" fontAlgn="ctr"/>
                      <a:r>
                        <a:rPr lang="ja-JP" altLang="en-US" sz="1100" b="0" i="0" u="none" strike="noStrike" dirty="0">
                          <a:solidFill>
                            <a:schemeClr val="tx1"/>
                          </a:solidFill>
                          <a:latin typeface="ＭＳ ゴシック"/>
                        </a:rPr>
                        <a:t>削減効果額</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extLst>
                  <a:ext uri="{0D108BD9-81ED-4DB2-BD59-A6C34878D82A}">
                    <a16:rowId xmlns:a16="http://schemas.microsoft.com/office/drawing/2014/main" xmlns="" val="10000"/>
                  </a:ext>
                </a:extLst>
              </a:tr>
              <a:tr h="46639">
                <a:tc>
                  <a:txBody>
                    <a:bodyPr/>
                    <a:lstStyle/>
                    <a:p>
                      <a:pPr algn="l" fontAlgn="ctr"/>
                      <a:r>
                        <a:rPr lang="ja-JP" altLang="en-US" sz="1100" b="0" i="0" u="none" strike="noStrike" dirty="0">
                          <a:solidFill>
                            <a:schemeClr val="tx1"/>
                          </a:solidFill>
                          <a:latin typeface="ＭＳ Ｐゴシック"/>
                        </a:rPr>
                        <a:t>追加</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latin typeface="ＭＳ Ｐゴシック" pitchFamily="50" charset="-128"/>
                          <a:ea typeface="ＭＳ Ｐゴシック" pitchFamily="50" charset="-128"/>
                        </a:rPr>
                        <a:t>大阪マラソンの開催</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r" fontAlgn="ctr"/>
                      <a:r>
                        <a:rPr lang="en-US" altLang="ja-JP" sz="1100" b="0" i="0" u="none" strike="noStrike" dirty="0">
                          <a:solidFill>
                            <a:schemeClr val="tx1"/>
                          </a:solidFill>
                          <a:latin typeface="ＭＳ Ｐゴシック"/>
                        </a:rPr>
                        <a:t>0.10</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ja-JP" altLang="en-US" sz="1100" b="0" i="0" u="none" strike="noStrike" dirty="0">
                          <a:solidFill>
                            <a:schemeClr val="tx1"/>
                          </a:solidFill>
                          <a:latin typeface="ＭＳ Ｐゴシック"/>
                        </a:rPr>
                        <a:t>同左</a:t>
                      </a:r>
                      <a:endParaRPr lang="en-US" altLang="ja-JP" sz="1100" b="0" i="0" u="none" strike="noStrike" dirty="0">
                        <a:solidFill>
                          <a:schemeClr val="tx1"/>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xmlns="" val="10001"/>
                  </a:ext>
                </a:extLst>
              </a:tr>
              <a:tr h="46639">
                <a:tc>
                  <a:txBody>
                    <a:bodyPr/>
                    <a:lstStyle/>
                    <a:p>
                      <a:pPr algn="l" fontAlgn="ctr"/>
                      <a:r>
                        <a:rPr lang="ja-JP" altLang="en-US" sz="1100" b="0" i="0" u="none" strike="noStrike" dirty="0">
                          <a:solidFill>
                            <a:schemeClr val="tx1"/>
                          </a:solidFill>
                          <a:latin typeface="ＭＳ Ｐゴシック"/>
                        </a:rPr>
                        <a:t>追加</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latin typeface="ＭＳ Ｐゴシック" pitchFamily="50" charset="-128"/>
                          <a:ea typeface="ＭＳ Ｐゴシック" pitchFamily="50" charset="-128"/>
                        </a:rPr>
                        <a:t>住まい情報センター他</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ja-JP" altLang="en-US" sz="1100" b="0" i="0" u="none" strike="noStrike" dirty="0">
                          <a:solidFill>
                            <a:schemeClr val="tx1"/>
                          </a:solidFill>
                          <a:latin typeface="ＭＳ Ｐゴシック"/>
                        </a:rPr>
                        <a:t>－</a:t>
                      </a:r>
                      <a:endParaRPr lang="en-US" altLang="ja-JP" sz="1100" b="0" i="0" u="none" strike="noStrike" dirty="0">
                        <a:solidFill>
                          <a:schemeClr val="tx1"/>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r" fontAlgn="ctr"/>
                      <a:r>
                        <a:rPr lang="en-US" altLang="ja-JP" sz="1100" b="0" i="0" u="none" strike="noStrike" dirty="0">
                          <a:solidFill>
                            <a:schemeClr val="tx1"/>
                          </a:solidFill>
                          <a:latin typeface="ＭＳ Ｐゴシック"/>
                        </a:rPr>
                        <a:t>0.01</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xmlns="" val="10002"/>
                  </a:ext>
                </a:extLst>
              </a:tr>
              <a:tr h="46639">
                <a:tc>
                  <a:txBody>
                    <a:bodyPr/>
                    <a:lstStyle/>
                    <a:p>
                      <a:pPr algn="l" fontAlgn="ctr"/>
                      <a:r>
                        <a:rPr lang="ja-JP" altLang="en-US" sz="1100" b="0" i="0" u="none" strike="noStrike" dirty="0">
                          <a:solidFill>
                            <a:schemeClr val="tx1"/>
                          </a:solidFill>
                          <a:latin typeface="ＭＳ Ｐゴシック" pitchFamily="50" charset="-128"/>
                          <a:ea typeface="ＭＳ Ｐゴシック" pitchFamily="50" charset="-128"/>
                        </a:rPr>
                        <a:t>追加</a:t>
                      </a:r>
                      <a:endParaRPr lang="zh-TW" altLang="en-US" sz="1100" b="0" i="0" u="none" strike="noStrike" dirty="0">
                        <a:solidFill>
                          <a:schemeClr val="tx1"/>
                        </a:solidFill>
                        <a:latin typeface="ＭＳ Ｐゴシック" pitchFamily="50" charset="-128"/>
                        <a:ea typeface="ＭＳ Ｐゴシック" pitchFamily="50" charset="-128"/>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latin typeface="ＭＳ Ｐゴシック" pitchFamily="50" charset="-128"/>
                          <a:ea typeface="ＭＳ Ｐゴシック" pitchFamily="50" charset="-128"/>
                        </a:rPr>
                        <a:t>キッズプラザ運営補助</a:t>
                      </a:r>
                      <a:endParaRPr lang="zh-TW" altLang="en-US" sz="1100" b="0" i="0" u="none" strike="noStrike" dirty="0">
                        <a:solidFill>
                          <a:schemeClr val="tx1"/>
                        </a:solidFill>
                        <a:latin typeface="ＭＳ Ｐゴシック" pitchFamily="50" charset="-128"/>
                        <a:ea typeface="ＭＳ Ｐゴシック" pitchFamily="50" charset="-128"/>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r" fontAlgn="ctr"/>
                      <a:r>
                        <a:rPr lang="en-US" altLang="ja-JP" sz="1100" b="0" i="0" u="none" strike="noStrike" dirty="0">
                          <a:solidFill>
                            <a:schemeClr val="tx1"/>
                          </a:solidFill>
                          <a:latin typeface="ＭＳ Ｐゴシック"/>
                        </a:rPr>
                        <a:t>0.18</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r" fontAlgn="ctr"/>
                      <a:r>
                        <a:rPr lang="en-US" altLang="ja-JP" sz="1100" b="0" i="0" u="none" strike="noStrike" dirty="0">
                          <a:solidFill>
                            <a:schemeClr val="tx1"/>
                          </a:solidFill>
                          <a:latin typeface="ＭＳ Ｐゴシック"/>
                        </a:rPr>
                        <a:t>0.32</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xmlns="" val="10003"/>
                  </a:ext>
                </a:extLst>
              </a:tr>
            </a:tbl>
          </a:graphicData>
        </a:graphic>
      </p:graphicFrame>
      <p:graphicFrame>
        <p:nvGraphicFramePr>
          <p:cNvPr id="9" name="表 8"/>
          <p:cNvGraphicFramePr>
            <a:graphicFrameLocks noGrp="1"/>
          </p:cNvGraphicFramePr>
          <p:nvPr>
            <p:extLst/>
          </p:nvPr>
        </p:nvGraphicFramePr>
        <p:xfrm>
          <a:off x="467545" y="2924944"/>
          <a:ext cx="8424934" cy="288032"/>
        </p:xfrm>
        <a:graphic>
          <a:graphicData uri="http://schemas.openxmlformats.org/drawingml/2006/table">
            <a:tbl>
              <a:tblPr/>
              <a:tblGrid>
                <a:gridCol w="6624734">
                  <a:extLst>
                    <a:ext uri="{9D8B030D-6E8A-4147-A177-3AD203B41FA5}">
                      <a16:colId xmlns:a16="http://schemas.microsoft.com/office/drawing/2014/main" xmlns="" val="20000"/>
                    </a:ext>
                  </a:extLst>
                </a:gridCol>
                <a:gridCol w="1800200">
                  <a:extLst>
                    <a:ext uri="{9D8B030D-6E8A-4147-A177-3AD203B41FA5}">
                      <a16:colId xmlns:a16="http://schemas.microsoft.com/office/drawing/2014/main" xmlns="" val="20001"/>
                    </a:ext>
                  </a:extLst>
                </a:gridCol>
              </a:tblGrid>
              <a:tr h="288032">
                <a:tc>
                  <a:txBody>
                    <a:bodyPr/>
                    <a:lstStyle/>
                    <a:p>
                      <a:pPr algn="ctr" fontAlgn="ctr"/>
                      <a:r>
                        <a:rPr lang="en-US" altLang="ja-JP" sz="1300" b="1" i="0" u="none" strike="noStrike" dirty="0">
                          <a:solidFill>
                            <a:schemeClr val="tx1"/>
                          </a:solidFill>
                          <a:latin typeface="ＭＳ Ｐゴシック" pitchFamily="50" charset="-128"/>
                          <a:ea typeface="ＭＳ Ｐゴシック" pitchFamily="50" charset="-128"/>
                        </a:rPr>
                        <a:t>2012</a:t>
                      </a:r>
                      <a:r>
                        <a:rPr lang="ja-JP" altLang="en-US" sz="1300" b="1" i="0" u="none" strike="noStrike" dirty="0">
                          <a:solidFill>
                            <a:schemeClr val="tx1"/>
                          </a:solidFill>
                          <a:latin typeface="ＭＳ Ｐゴシック" pitchFamily="50" charset="-128"/>
                          <a:ea typeface="ＭＳ Ｐゴシック" pitchFamily="50" charset="-128"/>
                        </a:rPr>
                        <a:t>　</a:t>
                      </a:r>
                      <a:r>
                        <a:rPr lang="en-US" altLang="ja-JP" sz="1300" b="1" i="0" u="none" strike="noStrike" dirty="0">
                          <a:solidFill>
                            <a:schemeClr val="tx1"/>
                          </a:solidFill>
                          <a:latin typeface="ＭＳ Ｐゴシック" pitchFamily="50" charset="-128"/>
                          <a:ea typeface="ＭＳ Ｐゴシック" pitchFamily="50" charset="-128"/>
                        </a:rPr>
                        <a:t>―</a:t>
                      </a:r>
                      <a:r>
                        <a:rPr lang="ja-JP" altLang="en-US" sz="1300" b="1" i="0" u="none" strike="noStrike" dirty="0">
                          <a:solidFill>
                            <a:schemeClr val="tx1"/>
                          </a:solidFill>
                          <a:latin typeface="ＭＳ Ｐゴシック" pitchFamily="50" charset="-128"/>
                          <a:ea typeface="ＭＳ Ｐゴシック" pitchFamily="50" charset="-128"/>
                        </a:rPr>
                        <a:t>　</a:t>
                      </a:r>
                      <a:r>
                        <a:rPr lang="en-US" altLang="ja-JP" sz="1300" b="1" i="0" u="none" strike="noStrike" dirty="0">
                          <a:solidFill>
                            <a:schemeClr val="tx1"/>
                          </a:solidFill>
                          <a:latin typeface="ＭＳ Ｐゴシック" pitchFamily="50" charset="-128"/>
                          <a:ea typeface="ＭＳ Ｐゴシック" pitchFamily="50" charset="-128"/>
                        </a:rPr>
                        <a:t>2015</a:t>
                      </a:r>
                      <a:r>
                        <a:rPr lang="ja-JP" altLang="en-US" sz="1300" b="1" i="0" u="none" strike="noStrike" dirty="0">
                          <a:solidFill>
                            <a:schemeClr val="tx1"/>
                          </a:solidFill>
                          <a:latin typeface="ＭＳ Ｐゴシック" pitchFamily="50" charset="-128"/>
                          <a:ea typeface="ＭＳ Ｐゴシック" pitchFamily="50" charset="-128"/>
                        </a:rPr>
                        <a:t>年度　削減効果額　</a:t>
                      </a:r>
                      <a:r>
                        <a:rPr lang="zh-TW" altLang="en-US" sz="1300" b="1" i="0" u="none" strike="noStrike" dirty="0">
                          <a:solidFill>
                            <a:schemeClr val="tx1"/>
                          </a:solidFill>
                          <a:latin typeface="ＭＳ Ｐゴシック" pitchFamily="50" charset="-128"/>
                          <a:ea typeface="ＭＳ Ｐゴシック" pitchFamily="50" charset="-128"/>
                        </a:rPr>
                        <a:t>合計</a:t>
                      </a:r>
                    </a:p>
                  </a:txBody>
                  <a:tcPr marL="72000" marR="72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40000"/>
                        <a:lumOff val="60000"/>
                      </a:schemeClr>
                    </a:solidFill>
                  </a:tcPr>
                </a:tc>
                <a:tc>
                  <a:txBody>
                    <a:bodyPr/>
                    <a:lstStyle/>
                    <a:p>
                      <a:pPr algn="r" fontAlgn="ctr"/>
                      <a:r>
                        <a:rPr lang="en-US" altLang="ja-JP" sz="1300" b="1" i="0" u="none" strike="noStrike" dirty="0">
                          <a:solidFill>
                            <a:schemeClr val="tx1"/>
                          </a:solidFill>
                          <a:latin typeface="ＭＳ Ｐゴシック"/>
                        </a:rPr>
                        <a:t> 233</a:t>
                      </a:r>
                      <a:r>
                        <a:rPr lang="ja-JP" altLang="en-US" sz="1300" b="1" i="0" u="none" strike="noStrike" dirty="0">
                          <a:solidFill>
                            <a:schemeClr val="tx1"/>
                          </a:solidFill>
                          <a:latin typeface="ＭＳ Ｐゴシック"/>
                        </a:rPr>
                        <a:t>億</a:t>
                      </a:r>
                      <a:r>
                        <a:rPr lang="en-US" altLang="ja-JP" sz="1300" b="1" i="0" u="none" strike="noStrike" dirty="0">
                          <a:solidFill>
                            <a:schemeClr val="tx1"/>
                          </a:solidFill>
                          <a:latin typeface="ＭＳ Ｐゴシック"/>
                        </a:rPr>
                        <a:t>7,500</a:t>
                      </a:r>
                      <a:r>
                        <a:rPr lang="ja-JP" altLang="en-US" sz="1300" b="1" i="0" u="none" strike="noStrike" dirty="0">
                          <a:solidFill>
                            <a:schemeClr val="tx1"/>
                          </a:solidFill>
                          <a:latin typeface="ＭＳ Ｐゴシック"/>
                        </a:rPr>
                        <a:t>万円</a:t>
                      </a:r>
                      <a:r>
                        <a:rPr lang="en-US" altLang="ja-JP" sz="1300" b="1" i="0" u="none" strike="noStrike" dirty="0">
                          <a:solidFill>
                            <a:schemeClr val="tx1"/>
                          </a:solidFill>
                          <a:latin typeface="ＭＳ Ｐゴシック"/>
                        </a:rPr>
                        <a:t> </a:t>
                      </a:r>
                    </a:p>
                  </a:txBody>
                  <a:tcPr marL="72000" marR="72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40000"/>
                        <a:lumOff val="60000"/>
                      </a:schemeClr>
                    </a:solidFill>
                  </a:tcPr>
                </a:tc>
                <a:extLst>
                  <a:ext uri="{0D108BD9-81ED-4DB2-BD59-A6C34878D82A}">
                    <a16:rowId xmlns:a16="http://schemas.microsoft.com/office/drawing/2014/main" xmlns="" val="10000"/>
                  </a:ext>
                </a:extLst>
              </a:tr>
            </a:tbl>
          </a:graphicData>
        </a:graphic>
      </p:graphicFrame>
      <p:sp>
        <p:nvSpPr>
          <p:cNvPr id="10" name="正方形/長方形 9"/>
          <p:cNvSpPr/>
          <p:nvPr/>
        </p:nvSpPr>
        <p:spPr>
          <a:xfrm>
            <a:off x="8396584" y="775099"/>
            <a:ext cx="423193" cy="169277"/>
          </a:xfrm>
          <a:prstGeom prst="rect">
            <a:avLst/>
          </a:prstGeom>
        </p:spPr>
        <p:txBody>
          <a:bodyPr wrap="none" lIns="0" tIns="0" rIns="0" bIns="0" anchor="ctr" anchorCtr="0">
            <a:spAutoFit/>
          </a:bodyPr>
          <a:lstStyle/>
          <a:p>
            <a:r>
              <a:rPr lang="ja-JP" altLang="en-US" sz="1100" dirty="0"/>
              <a:t>（億円）</a:t>
            </a:r>
          </a:p>
        </p:txBody>
      </p:sp>
      <p:sp>
        <p:nvSpPr>
          <p:cNvPr id="13" name="正方形/長方形 12"/>
          <p:cNvSpPr/>
          <p:nvPr/>
        </p:nvSpPr>
        <p:spPr>
          <a:xfrm>
            <a:off x="251520" y="380564"/>
            <a:ext cx="5976664" cy="338554"/>
          </a:xfrm>
          <a:prstGeom prst="rect">
            <a:avLst/>
          </a:prstGeom>
        </p:spPr>
        <p:txBody>
          <a:bodyPr wrap="square">
            <a:spAutoFit/>
          </a:bodyPr>
          <a:lstStyle/>
          <a:p>
            <a:r>
              <a:rPr lang="ja-JP" altLang="en-US" sz="1600" dirty="0">
                <a:latin typeface="+mn-ea"/>
              </a:rPr>
              <a:t>○見直しの対象とした施策・事業（追加項目）</a:t>
            </a:r>
            <a:r>
              <a:rPr lang="ja-JP" altLang="en-US" sz="1600" dirty="0">
                <a:solidFill>
                  <a:srgbClr val="FF0000"/>
                </a:solidFill>
                <a:latin typeface="+mn-ea"/>
              </a:rPr>
              <a:t>　</a:t>
            </a:r>
          </a:p>
        </p:txBody>
      </p:sp>
      <p:sp>
        <p:nvSpPr>
          <p:cNvPr id="11" name="テキスト ボックス 10"/>
          <p:cNvSpPr txBox="1"/>
          <p:nvPr/>
        </p:nvSpPr>
        <p:spPr>
          <a:xfrm>
            <a:off x="836805" y="3356992"/>
            <a:ext cx="8136904" cy="276999"/>
          </a:xfrm>
          <a:prstGeom prst="rect">
            <a:avLst/>
          </a:prstGeom>
          <a:noFill/>
        </p:spPr>
        <p:txBody>
          <a:bodyPr wrap="square" rtlCol="0">
            <a:spAutoFit/>
          </a:bodyPr>
          <a:lstStyle/>
          <a:p>
            <a:pPr algn="r"/>
            <a:r>
              <a:rPr kumimoji="1" lang="en-US" altLang="ja-JP" sz="1200" dirty="0"/>
              <a:t>※</a:t>
            </a:r>
            <a:r>
              <a:rPr kumimoji="1" lang="ja-JP" altLang="en-US" sz="1200" dirty="0"/>
              <a:t>各項目の削減効果額</a:t>
            </a:r>
            <a:r>
              <a:rPr lang="ja-JP" altLang="en-US" sz="1200" dirty="0"/>
              <a:t>は</a:t>
            </a:r>
            <a:r>
              <a:rPr kumimoji="1" lang="ja-JP" altLang="en-US" sz="1200" dirty="0"/>
              <a:t>四捨五入しているため、各項目の和と削減効果額合計は必ずしも一致しない。</a:t>
            </a:r>
          </a:p>
        </p:txBody>
      </p:sp>
      <p:sp>
        <p:nvSpPr>
          <p:cNvPr id="14" name="テキスト ボックス 36"/>
          <p:cNvSpPr txBox="1"/>
          <p:nvPr/>
        </p:nvSpPr>
        <p:spPr>
          <a:xfrm>
            <a:off x="0" y="0"/>
            <a:ext cx="1619672" cy="260648"/>
          </a:xfrm>
          <a:prstGeom prst="rect">
            <a:avLst/>
          </a:prstGeom>
          <a:noFill/>
        </p:spPr>
        <p:txBody>
          <a:bodyPr wrap="square" rtlCol="0">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r>
              <a:rPr lang="ja-JP" altLang="en-US" sz="1100" dirty="0"/>
              <a:t>（付属資料１）</a:t>
            </a:r>
            <a:endParaRPr lang="en-US" altLang="ja-JP" sz="1100" dirty="0"/>
          </a:p>
        </p:txBody>
      </p:sp>
      <p:sp>
        <p:nvSpPr>
          <p:cNvPr id="12" name="スライド番号プレースホルダ 11"/>
          <p:cNvSpPr>
            <a:spLocks noGrp="1"/>
          </p:cNvSpPr>
          <p:nvPr>
            <p:ph type="sldNum" sz="quarter" idx="12"/>
          </p:nvPr>
        </p:nvSpPr>
        <p:spPr/>
        <p:txBody>
          <a:bodyPr/>
          <a:lstStyle/>
          <a:p>
            <a:fld id="{CCEC3038-1CF1-4B63-9920-55248DCFBA97}" type="slidenum">
              <a:rPr kumimoji="1" lang="ja-JP" altLang="en-US" smtClean="0"/>
              <a:pPr/>
              <a:t>230</a:t>
            </a:fld>
            <a:endParaRPr kumimoji="1" lang="ja-JP" altLang="en-US"/>
          </a:p>
        </p:txBody>
      </p:sp>
      <p:graphicFrame>
        <p:nvGraphicFramePr>
          <p:cNvPr id="15" name="表 14"/>
          <p:cNvGraphicFramePr>
            <a:graphicFrameLocks noGrp="1"/>
          </p:cNvGraphicFramePr>
          <p:nvPr>
            <p:extLst/>
          </p:nvPr>
        </p:nvGraphicFramePr>
        <p:xfrm>
          <a:off x="463420" y="2492896"/>
          <a:ext cx="8424934" cy="288032"/>
        </p:xfrm>
        <a:graphic>
          <a:graphicData uri="http://schemas.openxmlformats.org/drawingml/2006/table">
            <a:tbl>
              <a:tblPr/>
              <a:tblGrid>
                <a:gridCol w="6624734">
                  <a:extLst>
                    <a:ext uri="{9D8B030D-6E8A-4147-A177-3AD203B41FA5}">
                      <a16:colId xmlns:a16="http://schemas.microsoft.com/office/drawing/2014/main" xmlns="" val="20000"/>
                    </a:ext>
                  </a:extLst>
                </a:gridCol>
                <a:gridCol w="1800200">
                  <a:extLst>
                    <a:ext uri="{9D8B030D-6E8A-4147-A177-3AD203B41FA5}">
                      <a16:colId xmlns:a16="http://schemas.microsoft.com/office/drawing/2014/main" xmlns="" val="20001"/>
                    </a:ext>
                  </a:extLst>
                </a:gridCol>
              </a:tblGrid>
              <a:tr h="288032">
                <a:tc>
                  <a:txBody>
                    <a:bodyPr/>
                    <a:lstStyle/>
                    <a:p>
                      <a:pPr algn="ctr" fontAlgn="ctr"/>
                      <a:r>
                        <a:rPr lang="en-US" altLang="ja-JP" sz="1300" b="1" i="0" u="none" strike="noStrike" dirty="0">
                          <a:solidFill>
                            <a:schemeClr val="tx1"/>
                          </a:solidFill>
                          <a:latin typeface="ＭＳ Ｐゴシック" pitchFamily="50" charset="-128"/>
                          <a:ea typeface="ＭＳ Ｐゴシック" pitchFamily="50" charset="-128"/>
                        </a:rPr>
                        <a:t>2012</a:t>
                      </a:r>
                      <a:r>
                        <a:rPr lang="ja-JP" altLang="en-US" sz="1300" b="1" i="0" u="none" strike="noStrike" dirty="0">
                          <a:solidFill>
                            <a:schemeClr val="tx1"/>
                          </a:solidFill>
                          <a:latin typeface="ＭＳ Ｐゴシック" pitchFamily="50" charset="-128"/>
                          <a:ea typeface="ＭＳ Ｐゴシック" pitchFamily="50" charset="-128"/>
                        </a:rPr>
                        <a:t>　</a:t>
                      </a:r>
                      <a:r>
                        <a:rPr lang="en-US" altLang="ja-JP" sz="1300" b="1" i="0" u="none" strike="noStrike" dirty="0">
                          <a:solidFill>
                            <a:schemeClr val="tx1"/>
                          </a:solidFill>
                          <a:latin typeface="ＭＳ Ｐゴシック" pitchFamily="50" charset="-128"/>
                          <a:ea typeface="ＭＳ Ｐゴシック" pitchFamily="50" charset="-128"/>
                        </a:rPr>
                        <a:t>―</a:t>
                      </a:r>
                      <a:r>
                        <a:rPr lang="ja-JP" altLang="en-US" sz="1300" b="1" i="0" u="none" strike="noStrike" dirty="0">
                          <a:solidFill>
                            <a:schemeClr val="tx1"/>
                          </a:solidFill>
                          <a:latin typeface="ＭＳ Ｐゴシック" pitchFamily="50" charset="-128"/>
                          <a:ea typeface="ＭＳ Ｐゴシック" pitchFamily="50" charset="-128"/>
                        </a:rPr>
                        <a:t>　</a:t>
                      </a:r>
                      <a:r>
                        <a:rPr lang="en-US" altLang="ja-JP" sz="1300" b="1" i="0" u="none" strike="noStrike" dirty="0">
                          <a:solidFill>
                            <a:schemeClr val="tx1"/>
                          </a:solidFill>
                          <a:latin typeface="ＭＳ Ｐゴシック" pitchFamily="50" charset="-128"/>
                          <a:ea typeface="ＭＳ Ｐゴシック" pitchFamily="50" charset="-128"/>
                        </a:rPr>
                        <a:t>2014</a:t>
                      </a:r>
                      <a:r>
                        <a:rPr lang="ja-JP" altLang="en-US" sz="1300" b="1" i="0" u="none" strike="noStrike" dirty="0">
                          <a:solidFill>
                            <a:schemeClr val="tx1"/>
                          </a:solidFill>
                          <a:latin typeface="ＭＳ Ｐゴシック" pitchFamily="50" charset="-128"/>
                          <a:ea typeface="ＭＳ Ｐゴシック" pitchFamily="50" charset="-128"/>
                        </a:rPr>
                        <a:t>年度　削減効果額　</a:t>
                      </a:r>
                      <a:r>
                        <a:rPr lang="zh-TW" altLang="en-US" sz="1300" b="1" i="0" u="none" strike="noStrike" dirty="0">
                          <a:solidFill>
                            <a:schemeClr val="tx1"/>
                          </a:solidFill>
                          <a:latin typeface="ＭＳ Ｐゴシック" pitchFamily="50" charset="-128"/>
                          <a:ea typeface="ＭＳ Ｐゴシック" pitchFamily="50" charset="-128"/>
                        </a:rPr>
                        <a:t>合計</a:t>
                      </a:r>
                    </a:p>
                  </a:txBody>
                  <a:tcPr marL="72000" marR="72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40000"/>
                        <a:lumOff val="60000"/>
                      </a:schemeClr>
                    </a:solidFill>
                  </a:tcPr>
                </a:tc>
                <a:tc>
                  <a:txBody>
                    <a:bodyPr/>
                    <a:lstStyle/>
                    <a:p>
                      <a:pPr algn="r" fontAlgn="ctr"/>
                      <a:r>
                        <a:rPr lang="en-US" altLang="ja-JP" sz="1300" b="1" i="0" u="none" strike="noStrike" dirty="0">
                          <a:solidFill>
                            <a:schemeClr val="tx1"/>
                          </a:solidFill>
                          <a:latin typeface="ＭＳ Ｐゴシック"/>
                        </a:rPr>
                        <a:t> 211</a:t>
                      </a:r>
                      <a:r>
                        <a:rPr lang="ja-JP" altLang="en-US" sz="1300" b="1" i="0" u="none" strike="noStrike" dirty="0">
                          <a:solidFill>
                            <a:schemeClr val="tx1"/>
                          </a:solidFill>
                          <a:latin typeface="ＭＳ Ｐゴシック"/>
                        </a:rPr>
                        <a:t>億</a:t>
                      </a:r>
                      <a:r>
                        <a:rPr lang="en-US" altLang="ja-JP" sz="1300" b="1" i="0" u="none" strike="noStrike" dirty="0">
                          <a:solidFill>
                            <a:schemeClr val="tx1"/>
                          </a:solidFill>
                          <a:latin typeface="ＭＳ Ｐゴシック"/>
                        </a:rPr>
                        <a:t>1,800</a:t>
                      </a:r>
                      <a:r>
                        <a:rPr lang="ja-JP" altLang="en-US" sz="1300" b="1" i="0" u="none" strike="noStrike" dirty="0">
                          <a:solidFill>
                            <a:schemeClr val="tx1"/>
                          </a:solidFill>
                          <a:latin typeface="ＭＳ Ｐゴシック"/>
                        </a:rPr>
                        <a:t>万円</a:t>
                      </a:r>
                      <a:r>
                        <a:rPr lang="en-US" altLang="ja-JP" sz="1300" b="1" i="0" u="none" strike="noStrike" dirty="0">
                          <a:solidFill>
                            <a:schemeClr val="tx1"/>
                          </a:solidFill>
                          <a:latin typeface="ＭＳ Ｐゴシック"/>
                        </a:rPr>
                        <a:t> </a:t>
                      </a:r>
                    </a:p>
                  </a:txBody>
                  <a:tcPr marL="72000" marR="72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40000"/>
                        <a:lumOff val="60000"/>
                      </a:schemeClr>
                    </a:solidFill>
                  </a:tcPr>
                </a:tc>
                <a:extLst>
                  <a:ext uri="{0D108BD9-81ED-4DB2-BD59-A6C34878D82A}">
                    <a16:rowId xmlns:a16="http://schemas.microsoft.com/office/drawing/2014/main" xmlns="" val="10000"/>
                  </a:ext>
                </a:extLst>
              </a:tr>
            </a:tbl>
          </a:graphicData>
        </a:graphic>
      </p:graphicFrame>
      <p:sp>
        <p:nvSpPr>
          <p:cNvPr id="16" name="正方形/長方形 15"/>
          <p:cNvSpPr/>
          <p:nvPr/>
        </p:nvSpPr>
        <p:spPr>
          <a:xfrm>
            <a:off x="611560" y="719118"/>
            <a:ext cx="1518364" cy="261610"/>
          </a:xfrm>
          <a:prstGeom prst="rect">
            <a:avLst/>
          </a:prstGeom>
        </p:spPr>
        <p:txBody>
          <a:bodyPr wrap="none">
            <a:spAutoFit/>
          </a:bodyPr>
          <a:lstStyle/>
          <a:p>
            <a:r>
              <a:rPr lang="ja-JP" altLang="en-US" sz="1100" dirty="0"/>
              <a:t>（前ページからの続き）</a:t>
            </a:r>
          </a:p>
        </p:txBody>
      </p:sp>
    </p:spTree>
    <p:extLst>
      <p:ext uri="{BB962C8B-B14F-4D97-AF65-F5344CB8AC3E}">
        <p14:creationId xmlns:p14="http://schemas.microsoft.com/office/powerpoint/2010/main" val="1863634580"/>
      </p:ext>
    </p:extLst>
  </p:cSld>
  <p:clrMapOvr>
    <a:masterClrMapping/>
  </p:clrMapOvr>
</p:sld>
</file>

<file path=ppt/slides/slide2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 name="角丸四角形 23"/>
          <p:cNvSpPr/>
          <p:nvPr/>
        </p:nvSpPr>
        <p:spPr>
          <a:xfrm>
            <a:off x="3554484" y="2924944"/>
            <a:ext cx="1233540" cy="2598370"/>
          </a:xfrm>
          <a:prstGeom prst="roundRect">
            <a:avLst>
              <a:gd name="adj" fmla="val 5685"/>
            </a:avLst>
          </a:prstGeom>
          <a:solidFill>
            <a:schemeClr val="accent6">
              <a:lumMod val="60000"/>
              <a:lumOff val="40000"/>
              <a:alpha val="5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25" name="角丸四角形 24"/>
          <p:cNvSpPr/>
          <p:nvPr/>
        </p:nvSpPr>
        <p:spPr>
          <a:xfrm>
            <a:off x="5364088" y="3005662"/>
            <a:ext cx="3043386" cy="2232496"/>
          </a:xfrm>
          <a:prstGeom prst="roundRect">
            <a:avLst>
              <a:gd name="adj" fmla="val 5685"/>
            </a:avLst>
          </a:prstGeom>
          <a:solidFill>
            <a:schemeClr val="accent6">
              <a:lumMod val="60000"/>
              <a:lumOff val="40000"/>
              <a:alpha val="5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23" name="角丸四角形 22"/>
          <p:cNvSpPr/>
          <p:nvPr/>
        </p:nvSpPr>
        <p:spPr>
          <a:xfrm>
            <a:off x="4140213" y="2087019"/>
            <a:ext cx="515080" cy="321744"/>
          </a:xfrm>
          <a:prstGeom prst="roundRect">
            <a:avLst>
              <a:gd name="adj" fmla="val 5685"/>
            </a:avLst>
          </a:prstGeom>
          <a:solidFill>
            <a:schemeClr val="accent6">
              <a:lumMod val="60000"/>
              <a:lumOff val="40000"/>
              <a:alpha val="5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13" name="正方形/長方形 12"/>
          <p:cNvSpPr/>
          <p:nvPr/>
        </p:nvSpPr>
        <p:spPr>
          <a:xfrm>
            <a:off x="35496" y="323364"/>
            <a:ext cx="7128792" cy="369332"/>
          </a:xfrm>
          <a:prstGeom prst="rect">
            <a:avLst/>
          </a:prstGeom>
        </p:spPr>
        <p:txBody>
          <a:bodyPr wrap="square">
            <a:spAutoFit/>
          </a:bodyPr>
          <a:lstStyle/>
          <a:p>
            <a:r>
              <a:rPr lang="ja-JP" altLang="en-US" b="1" dirty="0">
                <a:solidFill>
                  <a:srgbClr val="000000"/>
                </a:solidFill>
              </a:rPr>
              <a:t>　市税の減免措置の見直し</a:t>
            </a:r>
          </a:p>
        </p:txBody>
      </p:sp>
      <p:cxnSp>
        <p:nvCxnSpPr>
          <p:cNvPr id="14" name="直線コネクタ 13"/>
          <p:cNvCxnSpPr/>
          <p:nvPr/>
        </p:nvCxnSpPr>
        <p:spPr>
          <a:xfrm>
            <a:off x="179512" y="692696"/>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5" name="テキスト ボックス 36"/>
          <p:cNvSpPr txBox="1"/>
          <p:nvPr/>
        </p:nvSpPr>
        <p:spPr>
          <a:xfrm>
            <a:off x="0" y="0"/>
            <a:ext cx="1619672" cy="261610"/>
          </a:xfrm>
          <a:prstGeom prst="rect">
            <a:avLst/>
          </a:prstGeom>
          <a:noFill/>
        </p:spPr>
        <p:txBody>
          <a:bodyPr wrap="square" rtlCol="0">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r>
              <a:rPr lang="ja-JP" altLang="en-US" sz="1100" dirty="0">
                <a:solidFill>
                  <a:prstClr val="black"/>
                </a:solidFill>
              </a:rPr>
              <a:t>（付属資料</a:t>
            </a:r>
            <a:r>
              <a:rPr lang="en-US" altLang="ja-JP" sz="1100" dirty="0">
                <a:solidFill>
                  <a:prstClr val="black"/>
                </a:solidFill>
              </a:rPr>
              <a:t> </a:t>
            </a:r>
            <a:r>
              <a:rPr lang="ja-JP" altLang="en-US" sz="1100" dirty="0">
                <a:solidFill>
                  <a:prstClr val="black"/>
                </a:solidFill>
              </a:rPr>
              <a:t>２）</a:t>
            </a:r>
            <a:endParaRPr lang="en-US" altLang="ja-JP" sz="1100" dirty="0">
              <a:solidFill>
                <a:prstClr val="black"/>
              </a:solidFill>
            </a:endParaRPr>
          </a:p>
        </p:txBody>
      </p:sp>
      <p:sp>
        <p:nvSpPr>
          <p:cNvPr id="16" name="テキスト ボックス 15"/>
          <p:cNvSpPr txBox="1"/>
          <p:nvPr/>
        </p:nvSpPr>
        <p:spPr>
          <a:xfrm>
            <a:off x="395536" y="828001"/>
            <a:ext cx="8424936" cy="338554"/>
          </a:xfrm>
          <a:prstGeom prst="rect">
            <a:avLst/>
          </a:prstGeom>
          <a:noFill/>
        </p:spPr>
        <p:txBody>
          <a:bodyPr wrap="square" rtlCol="0">
            <a:spAutoFit/>
          </a:bodyPr>
          <a:lstStyle/>
          <a:p>
            <a:r>
              <a:rPr lang="ja-JP" altLang="en-US" sz="1600" dirty="0">
                <a:solidFill>
                  <a:prstClr val="black"/>
                </a:solidFill>
                <a:latin typeface="ＭＳ Ｐゴシック" panose="020B0600070205080204" pitchFamily="50" charset="-128"/>
              </a:rPr>
              <a:t>　市政改革プラン（</a:t>
            </a:r>
            <a:r>
              <a:rPr lang="en-US" altLang="ja-JP" sz="1600" dirty="0">
                <a:solidFill>
                  <a:prstClr val="black"/>
                </a:solidFill>
                <a:latin typeface="ＭＳ Ｐゴシック" panose="020B0600070205080204" pitchFamily="50" charset="-128"/>
              </a:rPr>
              <a:t>2012</a:t>
            </a:r>
            <a:r>
              <a:rPr lang="ja-JP" altLang="en-US" sz="1600" dirty="0">
                <a:solidFill>
                  <a:prstClr val="black"/>
                </a:solidFill>
                <a:latin typeface="ＭＳ Ｐゴシック" panose="020B0600070205080204" pitchFamily="50" charset="-128"/>
              </a:rPr>
              <a:t>年</a:t>
            </a:r>
            <a:r>
              <a:rPr lang="en-US" altLang="ja-JP" sz="1600" dirty="0">
                <a:solidFill>
                  <a:prstClr val="black"/>
                </a:solidFill>
                <a:latin typeface="ＭＳ Ｐゴシック" panose="020B0600070205080204" pitchFamily="50" charset="-128"/>
              </a:rPr>
              <a:t>7</a:t>
            </a:r>
            <a:r>
              <a:rPr lang="ja-JP" altLang="en-US" sz="1600" dirty="0">
                <a:solidFill>
                  <a:prstClr val="black"/>
                </a:solidFill>
                <a:latin typeface="ＭＳ Ｐゴシック" panose="020B0600070205080204" pitchFamily="50" charset="-128"/>
              </a:rPr>
              <a:t>月策定）に基づき、市税の減免措置について見直しを実施。</a:t>
            </a:r>
            <a:endParaRPr lang="en-US" altLang="ja-JP" sz="1600" dirty="0">
              <a:solidFill>
                <a:prstClr val="black"/>
              </a:solidFill>
              <a:latin typeface="ＭＳ Ｐゴシック" panose="020B0600070205080204" pitchFamily="50" charset="-128"/>
            </a:endParaRPr>
          </a:p>
        </p:txBody>
      </p:sp>
      <p:sp>
        <p:nvSpPr>
          <p:cNvPr id="6" name="テキスト ボックス 5"/>
          <p:cNvSpPr txBox="1"/>
          <p:nvPr/>
        </p:nvSpPr>
        <p:spPr>
          <a:xfrm>
            <a:off x="179512" y="1772816"/>
            <a:ext cx="2160240" cy="338554"/>
          </a:xfrm>
          <a:prstGeom prst="rect">
            <a:avLst/>
          </a:prstGeom>
          <a:noFill/>
        </p:spPr>
        <p:txBody>
          <a:bodyPr wrap="square" rtlCol="0">
            <a:spAutoFit/>
          </a:bodyPr>
          <a:lstStyle/>
          <a:p>
            <a:r>
              <a:rPr lang="ja-JP" altLang="en-US" sz="1600" dirty="0">
                <a:solidFill>
                  <a:prstClr val="black"/>
                </a:solidFill>
                <a:latin typeface="ＭＳ Ｐゴシック" panose="020B0600070205080204" pitchFamily="50" charset="-128"/>
              </a:rPr>
              <a:t>　○見直し結果</a:t>
            </a:r>
            <a:endParaRPr lang="en-US" altLang="ja-JP" sz="1600" dirty="0">
              <a:solidFill>
                <a:prstClr val="black"/>
              </a:solidFill>
              <a:latin typeface="ＭＳ Ｐゴシック" panose="020B0600070205080204" pitchFamily="50" charset="-128"/>
            </a:endParaRPr>
          </a:p>
        </p:txBody>
      </p:sp>
      <p:graphicFrame>
        <p:nvGraphicFramePr>
          <p:cNvPr id="12" name="表 11"/>
          <p:cNvGraphicFramePr>
            <a:graphicFrameLocks noGrp="1"/>
          </p:cNvGraphicFramePr>
          <p:nvPr>
            <p:extLst>
              <p:ext uri="{D42A27DB-BD31-4B8C-83A1-F6EECF244321}">
                <p14:modId xmlns:p14="http://schemas.microsoft.com/office/powerpoint/2010/main" val="1946429795"/>
              </p:ext>
            </p:extLst>
          </p:nvPr>
        </p:nvGraphicFramePr>
        <p:xfrm>
          <a:off x="539552" y="3005662"/>
          <a:ext cx="4104456" cy="2333753"/>
        </p:xfrm>
        <a:graphic>
          <a:graphicData uri="http://schemas.openxmlformats.org/drawingml/2006/table">
            <a:tbl>
              <a:tblPr firstRow="1" bandRow="1">
                <a:tableStyleId>{5C22544A-7EE6-4342-B048-85BDC9FD1C3A}</a:tableStyleId>
              </a:tblPr>
              <a:tblGrid>
                <a:gridCol w="442973">
                  <a:extLst>
                    <a:ext uri="{9D8B030D-6E8A-4147-A177-3AD203B41FA5}">
                      <a16:colId xmlns:a16="http://schemas.microsoft.com/office/drawing/2014/main" xmlns="" val="20000"/>
                    </a:ext>
                  </a:extLst>
                </a:gridCol>
                <a:gridCol w="1501243">
                  <a:extLst>
                    <a:ext uri="{9D8B030D-6E8A-4147-A177-3AD203B41FA5}">
                      <a16:colId xmlns:a16="http://schemas.microsoft.com/office/drawing/2014/main" xmlns="" val="20001"/>
                    </a:ext>
                  </a:extLst>
                </a:gridCol>
                <a:gridCol w="1080120">
                  <a:extLst>
                    <a:ext uri="{9D8B030D-6E8A-4147-A177-3AD203B41FA5}">
                      <a16:colId xmlns:a16="http://schemas.microsoft.com/office/drawing/2014/main" xmlns="" val="20002"/>
                    </a:ext>
                  </a:extLst>
                </a:gridCol>
                <a:gridCol w="1080120">
                  <a:extLst>
                    <a:ext uri="{9D8B030D-6E8A-4147-A177-3AD203B41FA5}">
                      <a16:colId xmlns:a16="http://schemas.microsoft.com/office/drawing/2014/main" xmlns="" val="20003"/>
                    </a:ext>
                  </a:extLst>
                </a:gridCol>
              </a:tblGrid>
              <a:tr h="495346">
                <a:tc>
                  <a:txBody>
                    <a:bodyPr/>
                    <a:lstStyle/>
                    <a:p>
                      <a:pPr algn="ctr"/>
                      <a:endParaRPr lang="ja-JP" altLang="en-US" sz="15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ap="flat" cmpd="sng" algn="ctr">
                      <a:solidFill>
                        <a:schemeClr val="tx1"/>
                      </a:solidFill>
                      <a:prstDash val="solid"/>
                      <a:round/>
                      <a:headEnd type="none" w="med" len="med"/>
                      <a:tailEnd type="none" w="med" len="med"/>
                    </a:lnTlToBr>
                    <a:solidFill>
                      <a:schemeClr val="accent5">
                        <a:lumMod val="40000"/>
                        <a:lumOff val="60000"/>
                      </a:schemeClr>
                    </a:solidFill>
                  </a:tcPr>
                </a:tc>
                <a:tc>
                  <a:txBody>
                    <a:bodyPr/>
                    <a:lstStyle/>
                    <a:p>
                      <a:pPr algn="ctr"/>
                      <a:r>
                        <a:rPr lang="ja-JP" altLang="en-US" sz="1500" b="0" dirty="0">
                          <a:solidFill>
                            <a:schemeClr val="tx1"/>
                          </a:solidFill>
                        </a:rPr>
                        <a:t>結　　果</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40000"/>
                        <a:lumOff val="60000"/>
                      </a:schemeClr>
                    </a:solidFill>
                  </a:tcPr>
                </a:tc>
                <a:tc>
                  <a:txBody>
                    <a:bodyPr/>
                    <a:lstStyle/>
                    <a:p>
                      <a:pPr algn="ctr"/>
                      <a:r>
                        <a:rPr lang="ja-JP" altLang="en-US" sz="1500" b="0" dirty="0">
                          <a:solidFill>
                            <a:schemeClr val="tx1"/>
                          </a:solidFill>
                        </a:rPr>
                        <a:t>件数</a:t>
                      </a:r>
                      <a:endParaRPr lang="en-US" altLang="ja-JP" sz="1500" b="0" dirty="0">
                        <a:solidFill>
                          <a:schemeClr val="tx1"/>
                        </a:solidFill>
                      </a:endParaRPr>
                    </a:p>
                    <a:p>
                      <a:pPr algn="ctr"/>
                      <a:r>
                        <a:rPr lang="ja-JP" altLang="en-US" sz="1200" b="0" dirty="0">
                          <a:solidFill>
                            <a:schemeClr val="tx1"/>
                          </a:solidFill>
                        </a:rPr>
                        <a:t>（</a:t>
                      </a:r>
                      <a:r>
                        <a:rPr lang="en-US" altLang="ja-JP" sz="1200" b="0" dirty="0">
                          <a:solidFill>
                            <a:schemeClr val="tx1"/>
                          </a:solidFill>
                        </a:rPr>
                        <a:t>2012</a:t>
                      </a:r>
                      <a:r>
                        <a:rPr lang="ja-JP" altLang="en-US" sz="1200" b="0" dirty="0">
                          <a:solidFill>
                            <a:schemeClr val="tx1"/>
                          </a:solidFill>
                        </a:rPr>
                        <a:t>～</a:t>
                      </a:r>
                      <a:r>
                        <a:rPr lang="en-US" altLang="ja-JP" sz="1200" b="0" dirty="0">
                          <a:solidFill>
                            <a:schemeClr val="tx1"/>
                          </a:solidFill>
                        </a:rPr>
                        <a:t>2013</a:t>
                      </a:r>
                      <a:r>
                        <a:rPr lang="ja-JP" altLang="en-US" sz="1200" b="0" dirty="0">
                          <a:solidFill>
                            <a:schemeClr val="tx1"/>
                          </a:solidFill>
                        </a:rPr>
                        <a:t>）</a:t>
                      </a:r>
                    </a:p>
                  </a:txBody>
                  <a:tcPr marL="36000" marR="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40000"/>
                        <a:lumOff val="60000"/>
                      </a:schemeClr>
                    </a:solidFill>
                  </a:tcPr>
                </a:tc>
                <a:tc>
                  <a:txBody>
                    <a:bodyPr/>
                    <a:lstStyle/>
                    <a:p>
                      <a:pPr algn="ctr"/>
                      <a:r>
                        <a:rPr lang="ja-JP" altLang="en-US" sz="1500" b="1" dirty="0">
                          <a:solidFill>
                            <a:schemeClr val="tx1"/>
                          </a:solidFill>
                        </a:rPr>
                        <a:t>件数</a:t>
                      </a:r>
                      <a:endParaRPr lang="en-US" altLang="ja-JP" sz="1500" b="1" dirty="0">
                        <a:solidFill>
                          <a:schemeClr val="tx1"/>
                        </a:solidFill>
                      </a:endParaRPr>
                    </a:p>
                    <a:p>
                      <a:pPr algn="ctr"/>
                      <a:r>
                        <a:rPr lang="ja-JP" altLang="en-US" sz="1200" b="1" dirty="0">
                          <a:solidFill>
                            <a:schemeClr val="tx1"/>
                          </a:solidFill>
                        </a:rPr>
                        <a:t>（</a:t>
                      </a:r>
                      <a:r>
                        <a:rPr lang="en-US" altLang="ja-JP" sz="1200" b="1" dirty="0">
                          <a:solidFill>
                            <a:schemeClr val="tx1"/>
                          </a:solidFill>
                        </a:rPr>
                        <a:t>2012</a:t>
                      </a:r>
                      <a:r>
                        <a:rPr lang="ja-JP" altLang="en-US" sz="1200" b="1" dirty="0">
                          <a:solidFill>
                            <a:schemeClr val="tx1"/>
                          </a:solidFill>
                        </a:rPr>
                        <a:t>～</a:t>
                      </a:r>
                      <a:r>
                        <a:rPr lang="en-US" altLang="ja-JP" sz="1200" b="1" dirty="0">
                          <a:solidFill>
                            <a:schemeClr val="tx1"/>
                          </a:solidFill>
                        </a:rPr>
                        <a:t>2017</a:t>
                      </a:r>
                      <a:r>
                        <a:rPr lang="ja-JP" altLang="en-US" sz="1200" b="1" dirty="0">
                          <a:solidFill>
                            <a:schemeClr val="tx1"/>
                          </a:solidFill>
                        </a:rPr>
                        <a:t>）</a:t>
                      </a:r>
                    </a:p>
                  </a:txBody>
                  <a:tcPr marL="36000" marR="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40000"/>
                        <a:lumOff val="60000"/>
                      </a:schemeClr>
                    </a:solidFill>
                  </a:tcPr>
                </a:tc>
                <a:extLst>
                  <a:ext uri="{0D108BD9-81ED-4DB2-BD59-A6C34878D82A}">
                    <a16:rowId xmlns:a16="http://schemas.microsoft.com/office/drawing/2014/main" xmlns="" val="10000"/>
                  </a:ext>
                </a:extLst>
              </a:tr>
              <a:tr h="728938">
                <a:tc>
                  <a:txBody>
                    <a:bodyPr/>
                    <a:lstStyle/>
                    <a:p>
                      <a:pPr algn="ctr"/>
                      <a:r>
                        <a:rPr lang="ja-JP" altLang="en-US" sz="1500" b="0" dirty="0">
                          <a:solidFill>
                            <a:schemeClr val="tx1"/>
                          </a:solidFill>
                        </a:rPr>
                        <a:t>Ａ</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just">
                        <a:spcAft>
                          <a:spcPts val="0"/>
                        </a:spcAft>
                      </a:pPr>
                      <a:r>
                        <a:rPr lang="ja-JP" altLang="en-US" sz="1500" b="0" dirty="0">
                          <a:solidFill>
                            <a:schemeClr val="tx1"/>
                          </a:solidFill>
                        </a:rPr>
                        <a:t>廃止</a:t>
                      </a:r>
                      <a:endParaRPr lang="ja-JP" sz="1500" b="0" dirty="0">
                        <a:solidFill>
                          <a:schemeClr val="tx1"/>
                        </a:solidFill>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a:spcAft>
                          <a:spcPts val="0"/>
                        </a:spcAft>
                      </a:pPr>
                      <a:r>
                        <a:rPr kumimoji="1" lang="en-US" altLang="ja-JP" sz="1500" b="0" kern="1200" dirty="0">
                          <a:solidFill>
                            <a:schemeClr val="dk1"/>
                          </a:solidFill>
                          <a:latin typeface="+mn-lt"/>
                          <a:ea typeface="+mn-ea"/>
                          <a:cs typeface="+mn-cs"/>
                        </a:rPr>
                        <a:t>61</a:t>
                      </a:r>
                      <a:endParaRPr lang="ja-JP" sz="1500" b="0" dirty="0">
                        <a:solidFill>
                          <a:schemeClr val="tx1"/>
                        </a:solidFill>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a:spcAft>
                          <a:spcPts val="0"/>
                        </a:spcAft>
                      </a:pPr>
                      <a:r>
                        <a:rPr kumimoji="1" lang="en-US" altLang="ja-JP" sz="1500" b="1" kern="1200" dirty="0">
                          <a:solidFill>
                            <a:schemeClr val="tx1"/>
                          </a:solidFill>
                          <a:latin typeface="+mn-lt"/>
                          <a:ea typeface="+mn-ea"/>
                          <a:cs typeface="+mn-cs"/>
                        </a:rPr>
                        <a:t>62</a:t>
                      </a:r>
                      <a:endParaRPr lang="ja-JP" sz="1500" b="1" dirty="0">
                        <a:solidFill>
                          <a:schemeClr val="tx1"/>
                        </a:solidFill>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xmlns="" val="10001"/>
                  </a:ext>
                </a:extLst>
              </a:tr>
              <a:tr h="762847">
                <a:tc>
                  <a:txBody>
                    <a:bodyPr/>
                    <a:lstStyle/>
                    <a:p>
                      <a:pPr algn="ctr"/>
                      <a:r>
                        <a:rPr lang="ja-JP" altLang="en-US" sz="1500" b="0" dirty="0">
                          <a:solidFill>
                            <a:schemeClr val="tx1"/>
                          </a:solidFill>
                        </a:rPr>
                        <a:t>Ｂ</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just">
                        <a:spcAft>
                          <a:spcPts val="0"/>
                        </a:spcAft>
                      </a:pPr>
                      <a:r>
                        <a:rPr kumimoji="1" lang="ja-JP" altLang="en-US" sz="1500" b="0" kern="1200" dirty="0">
                          <a:solidFill>
                            <a:schemeClr val="dk1"/>
                          </a:solidFill>
                          <a:latin typeface="+mn-lt"/>
                          <a:ea typeface="+mn-ea"/>
                          <a:cs typeface="+mn-cs"/>
                        </a:rPr>
                        <a:t>継続または</a:t>
                      </a:r>
                      <a:endParaRPr kumimoji="1" lang="en-US" altLang="ja-JP" sz="1500" b="0" kern="1200" dirty="0">
                        <a:solidFill>
                          <a:schemeClr val="dk1"/>
                        </a:solidFill>
                        <a:latin typeface="+mn-lt"/>
                        <a:ea typeface="+mn-ea"/>
                        <a:cs typeface="+mn-cs"/>
                      </a:endParaRPr>
                    </a:p>
                    <a:p>
                      <a:pPr algn="just">
                        <a:spcAft>
                          <a:spcPts val="0"/>
                        </a:spcAft>
                      </a:pPr>
                      <a:r>
                        <a:rPr kumimoji="1" lang="ja-JP" altLang="en-US" sz="1500" b="0" kern="1200" dirty="0">
                          <a:solidFill>
                            <a:schemeClr val="dk1"/>
                          </a:solidFill>
                          <a:latin typeface="+mn-lt"/>
                          <a:ea typeface="+mn-ea"/>
                          <a:cs typeface="+mn-cs"/>
                        </a:rPr>
                        <a:t>一部見直し</a:t>
                      </a:r>
                      <a:endParaRPr lang="ja-JP" sz="1500" b="0" dirty="0">
                        <a:solidFill>
                          <a:schemeClr val="tx1"/>
                        </a:solidFill>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a:spcAft>
                          <a:spcPts val="0"/>
                        </a:spcAft>
                      </a:pPr>
                      <a:r>
                        <a:rPr kumimoji="1" lang="en-US" altLang="ja-JP" sz="1500" b="0" kern="1200" dirty="0">
                          <a:solidFill>
                            <a:schemeClr val="dk1"/>
                          </a:solidFill>
                          <a:latin typeface="+mn-lt"/>
                          <a:ea typeface="+mn-ea"/>
                          <a:cs typeface="+mn-cs"/>
                        </a:rPr>
                        <a:t>27</a:t>
                      </a:r>
                      <a:endParaRPr lang="ja-JP" sz="1500" b="0" dirty="0">
                        <a:solidFill>
                          <a:schemeClr val="tx1"/>
                        </a:solidFill>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a:spcAft>
                          <a:spcPts val="0"/>
                        </a:spcAft>
                      </a:pPr>
                      <a:r>
                        <a:rPr kumimoji="1" lang="en-US" altLang="ja-JP" sz="1500" b="1" kern="1200" dirty="0">
                          <a:solidFill>
                            <a:schemeClr val="tx1"/>
                          </a:solidFill>
                          <a:latin typeface="+mn-lt"/>
                          <a:ea typeface="+mn-ea"/>
                          <a:cs typeface="+mn-cs"/>
                        </a:rPr>
                        <a:t>26</a:t>
                      </a:r>
                      <a:endParaRPr lang="ja-JP" sz="1500" b="1" dirty="0">
                        <a:solidFill>
                          <a:schemeClr val="tx1"/>
                        </a:solidFill>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xmlns="" val="10002"/>
                  </a:ext>
                </a:extLst>
              </a:tr>
              <a:tr h="339048">
                <a:tc gridSpan="2">
                  <a:txBody>
                    <a:bodyPr/>
                    <a:lstStyle/>
                    <a:p>
                      <a:pPr algn="ctr"/>
                      <a:r>
                        <a:rPr lang="ja-JP" altLang="en-US" sz="1500" b="1" dirty="0">
                          <a:solidFill>
                            <a:schemeClr val="tx1"/>
                          </a:solidFill>
                        </a:rPr>
                        <a:t>合　　計</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40000"/>
                        <a:lumOff val="60000"/>
                      </a:schemeClr>
                    </a:solidFill>
                  </a:tcPr>
                </a:tc>
                <a:tc hMerge="1">
                  <a:txBody>
                    <a:bodyPr/>
                    <a:lstStyle/>
                    <a:p>
                      <a:pPr algn="just">
                        <a:spcAft>
                          <a:spcPts val="0"/>
                        </a:spcAft>
                      </a:pPr>
                      <a:endParaRPr lang="ja-JP" sz="1600" b="0" dirty="0">
                        <a:solidFill>
                          <a:schemeClr val="tx1"/>
                        </a:solidFill>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a:spcAft>
                          <a:spcPts val="0"/>
                        </a:spcAft>
                      </a:pPr>
                      <a:r>
                        <a:rPr lang="en-US" altLang="ja-JP" sz="1500" b="1" dirty="0">
                          <a:solidFill>
                            <a:schemeClr val="tx1"/>
                          </a:solidFill>
                        </a:rPr>
                        <a:t>88</a:t>
                      </a:r>
                      <a:endParaRPr lang="ja-JP" sz="1500" b="1" dirty="0">
                        <a:solidFill>
                          <a:schemeClr val="tx1"/>
                        </a:solidFill>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40000"/>
                        <a:lumOff val="60000"/>
                      </a:schemeClr>
                    </a:solidFill>
                  </a:tcPr>
                </a:tc>
                <a:tc>
                  <a:txBody>
                    <a:bodyPr/>
                    <a:lstStyle/>
                    <a:p>
                      <a:pPr algn="r">
                        <a:spcAft>
                          <a:spcPts val="0"/>
                        </a:spcAft>
                      </a:pPr>
                      <a:r>
                        <a:rPr lang="en-US" altLang="ja-JP" sz="1500" b="1" dirty="0">
                          <a:solidFill>
                            <a:schemeClr val="tx1"/>
                          </a:solidFill>
                        </a:rPr>
                        <a:t>88</a:t>
                      </a:r>
                      <a:endParaRPr lang="ja-JP" sz="1500" b="1" dirty="0">
                        <a:solidFill>
                          <a:schemeClr val="tx1"/>
                        </a:solidFill>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40000"/>
                        <a:lumOff val="60000"/>
                      </a:schemeClr>
                    </a:solidFill>
                  </a:tcPr>
                </a:tc>
                <a:extLst>
                  <a:ext uri="{0D108BD9-81ED-4DB2-BD59-A6C34878D82A}">
                    <a16:rowId xmlns:a16="http://schemas.microsoft.com/office/drawing/2014/main" xmlns="" val="10003"/>
                  </a:ext>
                </a:extLst>
              </a:tr>
            </a:tbl>
          </a:graphicData>
        </a:graphic>
      </p:graphicFrame>
      <p:sp>
        <p:nvSpPr>
          <p:cNvPr id="20" name="テキスト ボックス 4"/>
          <p:cNvSpPr txBox="1"/>
          <p:nvPr/>
        </p:nvSpPr>
        <p:spPr>
          <a:xfrm>
            <a:off x="6152812" y="3941556"/>
            <a:ext cx="441146" cy="425758"/>
          </a:xfrm>
          <a:prstGeom prst="rect">
            <a:avLst/>
          </a:prstGeom>
          <a:noFill/>
        </p:spPr>
        <p:style>
          <a:lnRef idx="0">
            <a:scrgbClr r="0" g="0" b="0"/>
          </a:lnRef>
          <a:fillRef idx="0">
            <a:scrgbClr r="0" g="0" b="0"/>
          </a:fillRef>
          <a:effectRef idx="0">
            <a:scrgbClr r="0" g="0" b="0"/>
          </a:effectRef>
          <a:fontRef idx="minor">
            <a:schemeClr val="tx1"/>
          </a:fontRef>
        </p:style>
        <p:txBody>
          <a:bodyPr wrap="non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lgn="ctr"/>
            <a:r>
              <a:rPr lang="ja-JP" altLang="en-US" sz="1000" dirty="0">
                <a:solidFill>
                  <a:prstClr val="black"/>
                </a:solidFill>
              </a:rPr>
              <a:t>合計</a:t>
            </a:r>
            <a:endParaRPr lang="en-US" altLang="ja-JP" sz="1000" dirty="0">
              <a:solidFill>
                <a:prstClr val="black"/>
              </a:solidFill>
            </a:endParaRPr>
          </a:p>
          <a:p>
            <a:pPr algn="ctr"/>
            <a:r>
              <a:rPr lang="en-US" altLang="ja-JP" sz="1000" dirty="0">
                <a:solidFill>
                  <a:prstClr val="black"/>
                </a:solidFill>
              </a:rPr>
              <a:t>88</a:t>
            </a:r>
            <a:r>
              <a:rPr lang="ja-JP" altLang="en-US" sz="1000" dirty="0">
                <a:solidFill>
                  <a:prstClr val="black"/>
                </a:solidFill>
              </a:rPr>
              <a:t>件</a:t>
            </a:r>
          </a:p>
        </p:txBody>
      </p:sp>
      <p:graphicFrame>
        <p:nvGraphicFramePr>
          <p:cNvPr id="18" name="グラフ 17"/>
          <p:cNvGraphicFramePr/>
          <p:nvPr>
            <p:extLst/>
          </p:nvPr>
        </p:nvGraphicFramePr>
        <p:xfrm>
          <a:off x="5020982" y="2924944"/>
          <a:ext cx="3360965" cy="2313214"/>
        </p:xfrm>
        <a:graphic>
          <a:graphicData uri="http://schemas.openxmlformats.org/drawingml/2006/chart">
            <c:chart xmlns:c="http://schemas.openxmlformats.org/drawingml/2006/chart" xmlns:r="http://schemas.openxmlformats.org/officeDocument/2006/relationships" r:id="rId3"/>
          </a:graphicData>
        </a:graphic>
      </p:graphicFrame>
      <p:sp>
        <p:nvSpPr>
          <p:cNvPr id="11" name="テキスト ボックス 10"/>
          <p:cNvSpPr txBox="1"/>
          <p:nvPr/>
        </p:nvSpPr>
        <p:spPr>
          <a:xfrm>
            <a:off x="539552" y="2060848"/>
            <a:ext cx="5472608" cy="338554"/>
          </a:xfrm>
          <a:prstGeom prst="rect">
            <a:avLst/>
          </a:prstGeom>
          <a:noFill/>
        </p:spPr>
        <p:txBody>
          <a:bodyPr wrap="square" rtlCol="0">
            <a:spAutoFit/>
          </a:bodyPr>
          <a:lstStyle/>
          <a:p>
            <a:r>
              <a:rPr lang="ja-JP" altLang="en-US" sz="1600" dirty="0">
                <a:solidFill>
                  <a:prstClr val="black"/>
                </a:solidFill>
                <a:latin typeface="ＭＳ Ｐゴシック" panose="020B0600070205080204" pitchFamily="50" charset="-128"/>
              </a:rPr>
              <a:t>　合計</a:t>
            </a:r>
            <a:r>
              <a:rPr lang="en-US" altLang="ja-JP" sz="1600" dirty="0">
                <a:solidFill>
                  <a:prstClr val="black"/>
                </a:solidFill>
                <a:latin typeface="ＭＳ Ｐゴシック" panose="020B0600070205080204" pitchFamily="50" charset="-128"/>
              </a:rPr>
              <a:t>88</a:t>
            </a:r>
            <a:r>
              <a:rPr lang="ja-JP" altLang="en-US" sz="1600" dirty="0">
                <a:solidFill>
                  <a:prstClr val="black"/>
                </a:solidFill>
                <a:latin typeface="ＭＳ Ｐゴシック" panose="020B0600070205080204" pitchFamily="50" charset="-128"/>
              </a:rPr>
              <a:t>件の減免について見直しを行い、</a:t>
            </a:r>
            <a:r>
              <a:rPr lang="en-US" altLang="ja-JP" sz="1600" b="1" dirty="0">
                <a:solidFill>
                  <a:prstClr val="black"/>
                </a:solidFill>
                <a:latin typeface="ＭＳ Ｐゴシック" panose="020B0600070205080204" pitchFamily="50" charset="-128"/>
              </a:rPr>
              <a:t>62</a:t>
            </a:r>
            <a:r>
              <a:rPr lang="ja-JP" altLang="en-US" sz="1600" dirty="0">
                <a:solidFill>
                  <a:prstClr val="black"/>
                </a:solidFill>
                <a:latin typeface="ＭＳ Ｐゴシック" panose="020B0600070205080204" pitchFamily="50" charset="-128"/>
              </a:rPr>
              <a:t>件を廃止。</a:t>
            </a:r>
            <a:endParaRPr lang="en-US" altLang="ja-JP" sz="1600" dirty="0">
              <a:solidFill>
                <a:prstClr val="black"/>
              </a:solidFill>
              <a:latin typeface="ＭＳ Ｐゴシック" panose="020B0600070205080204" pitchFamily="50" charset="-128"/>
            </a:endParaRPr>
          </a:p>
        </p:txBody>
      </p:sp>
      <p:sp>
        <p:nvSpPr>
          <p:cNvPr id="2" name="スライド番号プレースホルダー 1"/>
          <p:cNvSpPr>
            <a:spLocks noGrp="1"/>
          </p:cNvSpPr>
          <p:nvPr>
            <p:ph type="sldNum" sz="quarter" idx="12"/>
          </p:nvPr>
        </p:nvSpPr>
        <p:spPr/>
        <p:txBody>
          <a:bodyPr/>
          <a:lstStyle/>
          <a:p>
            <a:fld id="{CCEC3038-1CF1-4B63-9920-55248DCFBA97}" type="slidenum">
              <a:rPr kumimoji="1" lang="ja-JP" altLang="en-US" smtClean="0"/>
              <a:pPr/>
              <a:t>231</a:t>
            </a:fld>
            <a:endParaRPr kumimoji="1" lang="ja-JP" altLang="en-US"/>
          </a:p>
        </p:txBody>
      </p:sp>
    </p:spTree>
    <p:extLst>
      <p:ext uri="{BB962C8B-B14F-4D97-AF65-F5344CB8AC3E}">
        <p14:creationId xmlns:p14="http://schemas.microsoft.com/office/powerpoint/2010/main" val="308237899"/>
      </p:ext>
    </p:extLst>
  </p:cSld>
  <p:clrMapOvr>
    <a:masterClrMapping/>
  </p:clrMapOvr>
</p:sld>
</file>

<file path=ppt/slides/slide2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角丸四角形 7"/>
          <p:cNvSpPr/>
          <p:nvPr/>
        </p:nvSpPr>
        <p:spPr>
          <a:xfrm>
            <a:off x="2627784" y="534002"/>
            <a:ext cx="515080" cy="321744"/>
          </a:xfrm>
          <a:prstGeom prst="roundRect">
            <a:avLst>
              <a:gd name="adj" fmla="val 5685"/>
            </a:avLst>
          </a:prstGeom>
          <a:solidFill>
            <a:schemeClr val="accent6">
              <a:lumMod val="60000"/>
              <a:lumOff val="40000"/>
              <a:alpha val="5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7" name="テキスト ボックス 6"/>
          <p:cNvSpPr txBox="1"/>
          <p:nvPr/>
        </p:nvSpPr>
        <p:spPr>
          <a:xfrm>
            <a:off x="179512" y="210126"/>
            <a:ext cx="6192688" cy="338554"/>
          </a:xfrm>
          <a:prstGeom prst="rect">
            <a:avLst/>
          </a:prstGeom>
          <a:noFill/>
        </p:spPr>
        <p:txBody>
          <a:bodyPr wrap="square" rtlCol="0">
            <a:spAutoFit/>
          </a:bodyPr>
          <a:lstStyle/>
          <a:p>
            <a:r>
              <a:rPr lang="ja-JP" altLang="en-US" sz="1600" dirty="0">
                <a:solidFill>
                  <a:prstClr val="black"/>
                </a:solidFill>
                <a:latin typeface="ＭＳ Ｐゴシック" panose="020B0600070205080204" pitchFamily="50" charset="-128"/>
              </a:rPr>
              <a:t>　○市税の減免のうち、見直しの対象としたもの　（１／３）</a:t>
            </a:r>
            <a:endParaRPr lang="en-US" altLang="ja-JP" sz="1600" dirty="0">
              <a:solidFill>
                <a:prstClr val="black"/>
              </a:solidFill>
              <a:latin typeface="ＭＳ Ｐゴシック" panose="020B0600070205080204" pitchFamily="50" charset="-128"/>
            </a:endParaRPr>
          </a:p>
        </p:txBody>
      </p:sp>
      <p:sp>
        <p:nvSpPr>
          <p:cNvPr id="11" name="正方形/長方形 10"/>
          <p:cNvSpPr/>
          <p:nvPr/>
        </p:nvSpPr>
        <p:spPr>
          <a:xfrm>
            <a:off x="827584" y="548680"/>
            <a:ext cx="5112568" cy="292388"/>
          </a:xfrm>
          <a:prstGeom prst="rect">
            <a:avLst/>
          </a:prstGeom>
        </p:spPr>
        <p:txBody>
          <a:bodyPr wrap="square">
            <a:spAutoFit/>
          </a:bodyPr>
          <a:lstStyle/>
          <a:p>
            <a:r>
              <a:rPr lang="ja-JP" altLang="en-US" sz="1300" b="1" dirty="0">
                <a:solidFill>
                  <a:prstClr val="black"/>
                </a:solidFill>
                <a:latin typeface="ＭＳ Ｐゴシック" panose="020B0600070205080204" pitchFamily="50" charset="-128"/>
              </a:rPr>
              <a:t>Ａ．減免を廃止したもの　</a:t>
            </a:r>
            <a:r>
              <a:rPr lang="en-US" altLang="ja-JP" sz="1300" b="1" dirty="0">
                <a:solidFill>
                  <a:prstClr val="black"/>
                </a:solidFill>
                <a:latin typeface="ＭＳ Ｐゴシック" panose="020B0600070205080204" pitchFamily="50" charset="-128"/>
              </a:rPr>
              <a:t>【62</a:t>
            </a:r>
            <a:r>
              <a:rPr lang="ja-JP" altLang="en-US" sz="1300" b="1" dirty="0">
                <a:solidFill>
                  <a:prstClr val="black"/>
                </a:solidFill>
                <a:latin typeface="ＭＳ Ｐゴシック" panose="020B0600070205080204" pitchFamily="50" charset="-128"/>
              </a:rPr>
              <a:t>件</a:t>
            </a:r>
            <a:r>
              <a:rPr lang="en-US" altLang="ja-JP" sz="1300" b="1" dirty="0">
                <a:solidFill>
                  <a:prstClr val="black"/>
                </a:solidFill>
                <a:latin typeface="ＭＳ Ｐゴシック" panose="020B0600070205080204" pitchFamily="50" charset="-128"/>
              </a:rPr>
              <a:t>】</a:t>
            </a:r>
            <a:r>
              <a:rPr lang="ja-JP" altLang="en-US" sz="1300" dirty="0">
                <a:solidFill>
                  <a:prstClr val="black"/>
                </a:solidFill>
                <a:latin typeface="ＭＳ Ｐゴシック" panose="020B0600070205080204" pitchFamily="50" charset="-128"/>
              </a:rPr>
              <a:t>　</a:t>
            </a:r>
          </a:p>
        </p:txBody>
      </p:sp>
      <p:graphicFrame>
        <p:nvGraphicFramePr>
          <p:cNvPr id="13" name="表 12"/>
          <p:cNvGraphicFramePr>
            <a:graphicFrameLocks noGrp="1"/>
          </p:cNvGraphicFramePr>
          <p:nvPr/>
        </p:nvGraphicFramePr>
        <p:xfrm>
          <a:off x="1115617" y="897664"/>
          <a:ext cx="6912767" cy="5699691"/>
        </p:xfrm>
        <a:graphic>
          <a:graphicData uri="http://schemas.openxmlformats.org/drawingml/2006/table">
            <a:tbl>
              <a:tblPr/>
              <a:tblGrid>
                <a:gridCol w="432047">
                  <a:extLst>
                    <a:ext uri="{9D8B030D-6E8A-4147-A177-3AD203B41FA5}">
                      <a16:colId xmlns:a16="http://schemas.microsoft.com/office/drawing/2014/main" xmlns="" val="20000"/>
                    </a:ext>
                  </a:extLst>
                </a:gridCol>
                <a:gridCol w="5544616">
                  <a:extLst>
                    <a:ext uri="{9D8B030D-6E8A-4147-A177-3AD203B41FA5}">
                      <a16:colId xmlns:a16="http://schemas.microsoft.com/office/drawing/2014/main" xmlns="" val="20001"/>
                    </a:ext>
                  </a:extLst>
                </a:gridCol>
                <a:gridCol w="936104">
                  <a:extLst>
                    <a:ext uri="{9D8B030D-6E8A-4147-A177-3AD203B41FA5}">
                      <a16:colId xmlns:a16="http://schemas.microsoft.com/office/drawing/2014/main" xmlns="" val="20002"/>
                    </a:ext>
                  </a:extLst>
                </a:gridCol>
              </a:tblGrid>
              <a:tr h="183861">
                <a:tc>
                  <a:txBody>
                    <a:bodyPr/>
                    <a:lstStyle/>
                    <a:p>
                      <a:pPr algn="ctr" fontAlgn="ctr"/>
                      <a:endParaRPr lang="ja-JP" altLang="en-US" sz="1100" b="0" i="0" u="none" strike="noStrike" dirty="0">
                        <a:solidFill>
                          <a:srgbClr val="000000"/>
                        </a:solidFill>
                        <a:latin typeface="ＭＳ Ｐゴシック"/>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ap="flat" cmpd="sng" algn="ctr">
                      <a:solidFill>
                        <a:schemeClr val="tx1"/>
                      </a:solidFill>
                      <a:prstDash val="solid"/>
                      <a:round/>
                      <a:headEnd type="none" w="med" len="med"/>
                      <a:tailEnd type="none" w="med" len="med"/>
                    </a:lnTlToBr>
                    <a:solidFill>
                      <a:schemeClr val="accent5">
                        <a:lumMod val="20000"/>
                        <a:lumOff val="80000"/>
                      </a:schemeClr>
                    </a:solidFill>
                  </a:tcPr>
                </a:tc>
                <a:tc>
                  <a:txBody>
                    <a:bodyPr/>
                    <a:lstStyle/>
                    <a:p>
                      <a:pPr algn="ctr" fontAlgn="ctr"/>
                      <a:r>
                        <a:rPr lang="ja-JP" altLang="en-US" sz="1100" b="0" i="0" u="none" strike="noStrike" dirty="0">
                          <a:solidFill>
                            <a:schemeClr val="tx1"/>
                          </a:solidFill>
                          <a:latin typeface="ＭＳ Ｐゴシック"/>
                        </a:rPr>
                        <a:t>項　　　目</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fontAlgn="ctr"/>
                      <a:r>
                        <a:rPr lang="ja-JP" altLang="en-US" sz="1100" b="0" i="0" u="none" strike="noStrike" dirty="0">
                          <a:solidFill>
                            <a:schemeClr val="tx1"/>
                          </a:solidFill>
                          <a:latin typeface="ＭＳ Ｐゴシック"/>
                        </a:rPr>
                        <a:t>区　　分</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20000"/>
                        <a:lumOff val="80000"/>
                      </a:schemeClr>
                    </a:solidFill>
                  </a:tcPr>
                </a:tc>
                <a:extLst>
                  <a:ext uri="{0D108BD9-81ED-4DB2-BD59-A6C34878D82A}">
                    <a16:rowId xmlns:a16="http://schemas.microsoft.com/office/drawing/2014/main" xmlns="" val="10000"/>
                  </a:ext>
                </a:extLst>
              </a:tr>
              <a:tr h="183861">
                <a:tc>
                  <a:txBody>
                    <a:bodyPr/>
                    <a:lstStyle/>
                    <a:p>
                      <a:pPr algn="ctr" fontAlgn="ctr"/>
                      <a:r>
                        <a:rPr lang="en-US" altLang="ja-JP" sz="1100" b="0" i="0" u="none" strike="noStrike" dirty="0">
                          <a:solidFill>
                            <a:srgbClr val="000000"/>
                          </a:solidFill>
                          <a:latin typeface="ＭＳ Ｐゴシック"/>
                        </a:rPr>
                        <a:t>1</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latin typeface="ＭＳ Ｐゴシック"/>
                        </a:rPr>
                        <a:t>公共事業実施のため使用収益できない土地</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rowSpan="30">
                  <a:txBody>
                    <a:bodyPr/>
                    <a:lstStyle/>
                    <a:p>
                      <a:pPr algn="l" fontAlgn="ctr"/>
                      <a:r>
                        <a:rPr lang="ja-JP" altLang="en-US" sz="1100" b="0" i="0" u="none" strike="noStrike" dirty="0">
                          <a:solidFill>
                            <a:schemeClr val="tx1"/>
                          </a:solidFill>
                          <a:latin typeface="ＭＳ Ｐゴシック"/>
                        </a:rPr>
                        <a:t>固定資産税・都市計画税</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1"/>
                  </a:ext>
                </a:extLst>
              </a:tr>
              <a:tr h="183861">
                <a:tc>
                  <a:txBody>
                    <a:bodyPr/>
                    <a:lstStyle/>
                    <a:p>
                      <a:pPr algn="ctr" fontAlgn="ctr"/>
                      <a:r>
                        <a:rPr lang="en-US" altLang="ja-JP" sz="1100" b="0" i="0" u="none" strike="noStrike">
                          <a:solidFill>
                            <a:srgbClr val="000000"/>
                          </a:solidFill>
                          <a:latin typeface="ＭＳ Ｐゴシック"/>
                        </a:rPr>
                        <a:t>2</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latin typeface="ＭＳ Ｐゴシック"/>
                        </a:rPr>
                        <a:t>道路予定地</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vMerge="1">
                  <a:txBody>
                    <a:bodyPr/>
                    <a:lstStyle/>
                    <a:p>
                      <a:pPr algn="l" fontAlgn="ctr"/>
                      <a:endParaRPr lang="ja-JP" altLang="en-US" sz="1100" b="0" i="0" u="none" strike="noStrike" dirty="0">
                        <a:solidFill>
                          <a:schemeClr val="tx1"/>
                        </a:solidFill>
                        <a:latin typeface="ＭＳ Ｐゴシック"/>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2"/>
                  </a:ext>
                </a:extLst>
              </a:tr>
              <a:tr h="183861">
                <a:tc>
                  <a:txBody>
                    <a:bodyPr/>
                    <a:lstStyle/>
                    <a:p>
                      <a:pPr algn="ctr" fontAlgn="ctr"/>
                      <a:r>
                        <a:rPr lang="en-US" altLang="ja-JP" sz="1100" b="0" i="0" u="none" strike="noStrike">
                          <a:solidFill>
                            <a:srgbClr val="000000"/>
                          </a:solidFill>
                          <a:latin typeface="ＭＳ Ｐゴシック"/>
                        </a:rPr>
                        <a:t>3</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latin typeface="ＭＳ Ｐゴシック"/>
                        </a:rPr>
                        <a:t>物納の許可を受けた固定資産</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vMerge="1">
                  <a:txBody>
                    <a:bodyPr/>
                    <a:lstStyle/>
                    <a:p>
                      <a:pPr algn="l" fontAlgn="ctr"/>
                      <a:endParaRPr lang="ja-JP" altLang="en-US" sz="1100" b="0" i="0" u="none" strike="noStrike" dirty="0">
                        <a:solidFill>
                          <a:schemeClr val="tx1"/>
                        </a:solidFill>
                        <a:latin typeface="ＭＳ Ｐゴシック"/>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3"/>
                  </a:ext>
                </a:extLst>
              </a:tr>
              <a:tr h="183861">
                <a:tc>
                  <a:txBody>
                    <a:bodyPr/>
                    <a:lstStyle/>
                    <a:p>
                      <a:pPr algn="ctr" fontAlgn="ctr"/>
                      <a:r>
                        <a:rPr lang="en-US" altLang="ja-JP" sz="1100" b="0" i="0" u="none" strike="noStrike">
                          <a:solidFill>
                            <a:srgbClr val="000000"/>
                          </a:solidFill>
                          <a:latin typeface="ＭＳ Ｐゴシック"/>
                        </a:rPr>
                        <a:t>4</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latin typeface="ＭＳ Ｐゴシック"/>
                        </a:rPr>
                        <a:t>沈没船舶</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vMerge="1">
                  <a:txBody>
                    <a:bodyPr/>
                    <a:lstStyle/>
                    <a:p>
                      <a:pPr algn="l" fontAlgn="ctr"/>
                      <a:endParaRPr lang="ja-JP" altLang="en-US" sz="1100" b="0" i="0" u="none" strike="noStrike" dirty="0">
                        <a:solidFill>
                          <a:schemeClr val="tx1"/>
                        </a:solidFill>
                        <a:latin typeface="ＭＳ Ｐゴシック"/>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4"/>
                  </a:ext>
                </a:extLst>
              </a:tr>
              <a:tr h="183861">
                <a:tc>
                  <a:txBody>
                    <a:bodyPr/>
                    <a:lstStyle/>
                    <a:p>
                      <a:pPr algn="ctr" fontAlgn="ctr"/>
                      <a:r>
                        <a:rPr lang="en-US" altLang="ja-JP" sz="1100" b="0" i="0" u="none" strike="noStrike">
                          <a:solidFill>
                            <a:srgbClr val="000000"/>
                          </a:solidFill>
                          <a:latin typeface="ＭＳ Ｐゴシック"/>
                        </a:rPr>
                        <a:t>5</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latin typeface="ＭＳ Ｐゴシック"/>
                        </a:rPr>
                        <a:t>一定の条件を満たしているマンションの児童の遊び場</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vMerge="1">
                  <a:txBody>
                    <a:bodyPr/>
                    <a:lstStyle/>
                    <a:p>
                      <a:pPr algn="l" fontAlgn="ctr"/>
                      <a:endParaRPr lang="ja-JP" altLang="en-US" sz="1100" b="0" i="0" u="none" strike="noStrike" dirty="0">
                        <a:solidFill>
                          <a:schemeClr val="tx1"/>
                        </a:solidFill>
                        <a:latin typeface="ＭＳ Ｐゴシック"/>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5"/>
                  </a:ext>
                </a:extLst>
              </a:tr>
              <a:tr h="183861">
                <a:tc>
                  <a:txBody>
                    <a:bodyPr/>
                    <a:lstStyle/>
                    <a:p>
                      <a:pPr algn="ctr" fontAlgn="ctr"/>
                      <a:r>
                        <a:rPr lang="en-US" altLang="ja-JP" sz="1100" b="0" i="0" u="none" strike="noStrike">
                          <a:solidFill>
                            <a:srgbClr val="000000"/>
                          </a:solidFill>
                          <a:latin typeface="ＭＳ Ｐゴシック"/>
                        </a:rPr>
                        <a:t>6</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err="1">
                          <a:solidFill>
                            <a:schemeClr val="tx1"/>
                          </a:solidFill>
                          <a:latin typeface="ＭＳ Ｐゴシック"/>
                        </a:rPr>
                        <a:t>障がい</a:t>
                      </a:r>
                      <a:r>
                        <a:rPr lang="ja-JP" altLang="en-US" sz="1100" b="0" i="0" u="none" strike="noStrike" dirty="0">
                          <a:solidFill>
                            <a:schemeClr val="tx1"/>
                          </a:solidFill>
                          <a:latin typeface="ＭＳ Ｐゴシック"/>
                        </a:rPr>
                        <a:t>者職業能力開発訓練施設</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vMerge="1">
                  <a:txBody>
                    <a:bodyPr/>
                    <a:lstStyle/>
                    <a:p>
                      <a:pPr algn="l" fontAlgn="ctr"/>
                      <a:endParaRPr lang="ja-JP" altLang="en-US" sz="1100" b="0" i="0" u="none" strike="noStrike" dirty="0">
                        <a:solidFill>
                          <a:schemeClr val="tx1"/>
                        </a:solidFill>
                        <a:latin typeface="ＭＳ Ｐゴシック"/>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6"/>
                  </a:ext>
                </a:extLst>
              </a:tr>
              <a:tr h="183861">
                <a:tc>
                  <a:txBody>
                    <a:bodyPr/>
                    <a:lstStyle/>
                    <a:p>
                      <a:pPr algn="ctr" fontAlgn="ctr"/>
                      <a:r>
                        <a:rPr lang="en-US" altLang="ja-JP" sz="1100" b="0" i="0" u="none" strike="noStrike">
                          <a:solidFill>
                            <a:srgbClr val="000000"/>
                          </a:solidFill>
                          <a:latin typeface="ＭＳ Ｐゴシック"/>
                        </a:rPr>
                        <a:t>7</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latin typeface="ＭＳ Ｐゴシック"/>
                        </a:rPr>
                        <a:t>非課税となる福祉施設等の建築中の敷地等</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vMerge="1">
                  <a:txBody>
                    <a:bodyPr/>
                    <a:lstStyle/>
                    <a:p>
                      <a:pPr algn="l" fontAlgn="ctr"/>
                      <a:endParaRPr lang="ja-JP" altLang="en-US" sz="1100" b="0" i="0" u="none" strike="noStrike" dirty="0">
                        <a:solidFill>
                          <a:schemeClr val="tx1"/>
                        </a:solidFill>
                        <a:latin typeface="ＭＳ Ｐゴシック"/>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7"/>
                  </a:ext>
                </a:extLst>
              </a:tr>
              <a:tr h="183861">
                <a:tc>
                  <a:txBody>
                    <a:bodyPr/>
                    <a:lstStyle/>
                    <a:p>
                      <a:pPr algn="ctr" fontAlgn="ctr"/>
                      <a:r>
                        <a:rPr lang="en-US" altLang="ja-JP" sz="1100" b="0" i="0" u="none" strike="noStrike">
                          <a:solidFill>
                            <a:srgbClr val="000000"/>
                          </a:solidFill>
                          <a:latin typeface="ＭＳ Ｐゴシック"/>
                        </a:rPr>
                        <a:t>8</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zh-TW" altLang="en-US" sz="1100" b="0" i="0" u="none" strike="noStrike" dirty="0">
                          <a:solidFill>
                            <a:schemeClr val="tx1"/>
                          </a:solidFill>
                          <a:latin typeface="ＭＳ Ｐゴシック" pitchFamily="50" charset="-128"/>
                          <a:ea typeface="ＭＳ Ｐゴシック" pitchFamily="50" charset="-128"/>
                        </a:rPr>
                        <a:t>中小企業会館</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vMerge="1">
                  <a:txBody>
                    <a:bodyPr/>
                    <a:lstStyle/>
                    <a:p>
                      <a:pPr algn="l" fontAlgn="ctr"/>
                      <a:endParaRPr lang="zh-TW" altLang="en-US" sz="1100" b="0" i="0" u="none" strike="noStrike" dirty="0">
                        <a:solidFill>
                          <a:schemeClr val="tx1"/>
                        </a:solidFill>
                        <a:latin typeface="ＭＳ Ｐゴシック" pitchFamily="50" charset="-128"/>
                        <a:ea typeface="ＭＳ Ｐゴシック" pitchFamily="50" charset="-128"/>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8"/>
                  </a:ext>
                </a:extLst>
              </a:tr>
              <a:tr h="183861">
                <a:tc>
                  <a:txBody>
                    <a:bodyPr/>
                    <a:lstStyle/>
                    <a:p>
                      <a:pPr algn="ctr" fontAlgn="ctr"/>
                      <a:r>
                        <a:rPr lang="en-US" altLang="ja-JP" sz="1100" b="0" i="0" u="none" strike="noStrike">
                          <a:solidFill>
                            <a:srgbClr val="000000"/>
                          </a:solidFill>
                          <a:latin typeface="ＭＳ Ｐゴシック"/>
                        </a:rPr>
                        <a:t>9</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zh-TW" altLang="en-US" sz="1100" b="0" i="0" u="none" strike="noStrike" dirty="0">
                          <a:solidFill>
                            <a:schemeClr val="tx1"/>
                          </a:solidFill>
                          <a:latin typeface="ＭＳ Ｐゴシック" pitchFamily="50" charset="-128"/>
                          <a:ea typeface="ＭＳ Ｐゴシック" pitchFamily="50" charset="-128"/>
                        </a:rPr>
                        <a:t>研究開発型産業高度化促進施設</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vMerge="1">
                  <a:txBody>
                    <a:bodyPr/>
                    <a:lstStyle/>
                    <a:p>
                      <a:pPr algn="l" fontAlgn="ctr"/>
                      <a:endParaRPr lang="zh-TW" altLang="en-US" sz="1100" b="0" i="0" u="none" strike="noStrike" dirty="0">
                        <a:solidFill>
                          <a:schemeClr val="tx1"/>
                        </a:solidFill>
                        <a:latin typeface="ＭＳ Ｐゴシック" pitchFamily="50" charset="-128"/>
                        <a:ea typeface="ＭＳ Ｐゴシック" pitchFamily="50" charset="-128"/>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9"/>
                  </a:ext>
                </a:extLst>
              </a:tr>
              <a:tr h="183861">
                <a:tc>
                  <a:txBody>
                    <a:bodyPr/>
                    <a:lstStyle/>
                    <a:p>
                      <a:pPr algn="ctr" fontAlgn="ctr"/>
                      <a:r>
                        <a:rPr lang="en-US" altLang="ja-JP" sz="1100" b="0" i="0" u="none" strike="noStrike">
                          <a:solidFill>
                            <a:srgbClr val="000000"/>
                          </a:solidFill>
                          <a:latin typeface="ＭＳ Ｐゴシック"/>
                        </a:rPr>
                        <a:t>10</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zh-TW" altLang="en-US" sz="1100" b="0" i="0" u="none" strike="noStrike" dirty="0">
                          <a:solidFill>
                            <a:schemeClr val="tx1"/>
                          </a:solidFill>
                          <a:latin typeface="ＭＳ Ｐゴシック" pitchFamily="50" charset="-128"/>
                          <a:ea typeface="ＭＳ Ｐゴシック" pitchFamily="50" charset="-128"/>
                        </a:rPr>
                        <a:t>地域産業集積活性化対策施設</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vMerge="1">
                  <a:txBody>
                    <a:bodyPr/>
                    <a:lstStyle/>
                    <a:p>
                      <a:pPr algn="l" fontAlgn="ctr"/>
                      <a:endParaRPr lang="zh-TW" altLang="en-US" sz="1100" b="0" i="0" u="none" strike="noStrike" dirty="0">
                        <a:solidFill>
                          <a:schemeClr val="tx1"/>
                        </a:solidFill>
                        <a:latin typeface="ＭＳ Ｐゴシック" pitchFamily="50" charset="-128"/>
                        <a:ea typeface="ＭＳ Ｐゴシック" pitchFamily="50" charset="-128"/>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0"/>
                  </a:ext>
                </a:extLst>
              </a:tr>
              <a:tr h="183861">
                <a:tc>
                  <a:txBody>
                    <a:bodyPr/>
                    <a:lstStyle/>
                    <a:p>
                      <a:pPr algn="ctr" fontAlgn="ctr"/>
                      <a:r>
                        <a:rPr lang="en-US" altLang="ja-JP" sz="1100" b="0" i="0" u="none" strike="noStrike">
                          <a:solidFill>
                            <a:srgbClr val="000000"/>
                          </a:solidFill>
                          <a:latin typeface="ＭＳ Ｐゴシック"/>
                        </a:rPr>
                        <a:t>11</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latin typeface="ＭＳ Ｐゴシック"/>
                        </a:rPr>
                        <a:t>公益社団法人・公益財団法人所有の港湾労働者施設</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vMerge="1">
                  <a:txBody>
                    <a:bodyPr/>
                    <a:lstStyle/>
                    <a:p>
                      <a:pPr algn="l" fontAlgn="ctr"/>
                      <a:endParaRPr lang="ja-JP" altLang="en-US" sz="1100" b="0" i="0" u="none" strike="noStrike" dirty="0">
                        <a:solidFill>
                          <a:schemeClr val="tx1"/>
                        </a:solidFill>
                        <a:latin typeface="ＭＳ Ｐゴシック"/>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1"/>
                  </a:ext>
                </a:extLst>
              </a:tr>
              <a:tr h="183861">
                <a:tc>
                  <a:txBody>
                    <a:bodyPr/>
                    <a:lstStyle/>
                    <a:p>
                      <a:pPr algn="ctr" fontAlgn="ctr"/>
                      <a:r>
                        <a:rPr lang="en-US" altLang="ja-JP" sz="1100" b="0" i="0" u="none" strike="noStrike">
                          <a:solidFill>
                            <a:srgbClr val="000000"/>
                          </a:solidFill>
                          <a:latin typeface="ＭＳ Ｐゴシック"/>
                        </a:rPr>
                        <a:t>12</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latin typeface="ＭＳ Ｐゴシック"/>
                        </a:rPr>
                        <a:t>公益社団法人・公益財団法人所有の学校給食を実施するための施設</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vMerge="1">
                  <a:txBody>
                    <a:bodyPr/>
                    <a:lstStyle/>
                    <a:p>
                      <a:pPr algn="l" fontAlgn="ctr"/>
                      <a:endParaRPr lang="ja-JP" altLang="en-US" sz="1100" b="0" i="0" u="none" strike="noStrike" dirty="0">
                        <a:solidFill>
                          <a:schemeClr val="tx1"/>
                        </a:solidFill>
                        <a:latin typeface="ＭＳ Ｐゴシック"/>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2"/>
                  </a:ext>
                </a:extLst>
              </a:tr>
              <a:tr h="183861">
                <a:tc>
                  <a:txBody>
                    <a:bodyPr/>
                    <a:lstStyle/>
                    <a:p>
                      <a:pPr algn="ctr" fontAlgn="ctr"/>
                      <a:r>
                        <a:rPr lang="en-US" altLang="ja-JP" sz="1100" b="0" i="0" u="none" strike="noStrike">
                          <a:solidFill>
                            <a:srgbClr val="000000"/>
                          </a:solidFill>
                          <a:latin typeface="ＭＳ Ｐゴシック"/>
                        </a:rPr>
                        <a:t>13</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latin typeface="ＭＳ Ｐゴシック"/>
                        </a:rPr>
                        <a:t>都市計画自動車ターミナル</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vMerge="1">
                  <a:txBody>
                    <a:bodyPr/>
                    <a:lstStyle/>
                    <a:p>
                      <a:pPr algn="l" fontAlgn="ctr"/>
                      <a:endParaRPr lang="ja-JP" altLang="en-US" sz="1100" b="0" i="0" u="none" strike="noStrike" dirty="0">
                        <a:solidFill>
                          <a:schemeClr val="tx1"/>
                        </a:solidFill>
                        <a:latin typeface="ＭＳ Ｐゴシック"/>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3"/>
                  </a:ext>
                </a:extLst>
              </a:tr>
              <a:tr h="183861">
                <a:tc>
                  <a:txBody>
                    <a:bodyPr/>
                    <a:lstStyle/>
                    <a:p>
                      <a:pPr algn="ctr" fontAlgn="ctr"/>
                      <a:r>
                        <a:rPr lang="en-US" altLang="ja-JP" sz="1100" b="0" i="0" u="none" strike="noStrike">
                          <a:solidFill>
                            <a:srgbClr val="000000"/>
                          </a:solidFill>
                          <a:latin typeface="ＭＳ Ｐゴシック"/>
                        </a:rPr>
                        <a:t>14</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latin typeface="ＭＳ Ｐゴシック"/>
                        </a:rPr>
                        <a:t>本市補助を受け商店街振興組合等が整備したコミュニティ施設</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vMerge="1">
                  <a:txBody>
                    <a:bodyPr/>
                    <a:lstStyle/>
                    <a:p>
                      <a:pPr algn="l" fontAlgn="ctr"/>
                      <a:endParaRPr lang="ja-JP" altLang="en-US" sz="1100" b="0" i="0" u="none" strike="noStrike" dirty="0">
                        <a:solidFill>
                          <a:schemeClr val="tx1"/>
                        </a:solidFill>
                        <a:latin typeface="ＭＳ Ｐゴシック"/>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4"/>
                  </a:ext>
                </a:extLst>
              </a:tr>
              <a:tr h="183861">
                <a:tc>
                  <a:txBody>
                    <a:bodyPr/>
                    <a:lstStyle/>
                    <a:p>
                      <a:pPr algn="ctr" fontAlgn="ctr"/>
                      <a:r>
                        <a:rPr lang="en-US" altLang="ja-JP" sz="1100" b="0" i="0" u="none" strike="noStrike">
                          <a:solidFill>
                            <a:srgbClr val="000000"/>
                          </a:solidFill>
                          <a:latin typeface="ＭＳ Ｐゴシック"/>
                        </a:rPr>
                        <a:t>15</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zh-TW" altLang="en-US" sz="1100" b="0" i="0" u="none" strike="noStrike" dirty="0">
                          <a:solidFill>
                            <a:schemeClr val="tx1"/>
                          </a:solidFill>
                          <a:latin typeface="ＭＳ Ｐゴシック" pitchFamily="50" charset="-128"/>
                          <a:ea typeface="ＭＳ Ｐゴシック" pitchFamily="50" charset="-128"/>
                        </a:rPr>
                        <a:t>大阪沖縄会館</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vMerge="1">
                  <a:txBody>
                    <a:bodyPr/>
                    <a:lstStyle/>
                    <a:p>
                      <a:pPr algn="l" fontAlgn="ctr"/>
                      <a:endParaRPr lang="zh-TW" altLang="en-US" sz="1100" b="0" i="0" u="none" strike="noStrike" dirty="0">
                        <a:solidFill>
                          <a:schemeClr val="tx1"/>
                        </a:solidFill>
                        <a:latin typeface="ＭＳ Ｐゴシック" pitchFamily="50" charset="-128"/>
                        <a:ea typeface="ＭＳ Ｐゴシック" pitchFamily="50" charset="-128"/>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5"/>
                  </a:ext>
                </a:extLst>
              </a:tr>
              <a:tr h="183861">
                <a:tc>
                  <a:txBody>
                    <a:bodyPr/>
                    <a:lstStyle/>
                    <a:p>
                      <a:pPr algn="ctr" fontAlgn="ctr"/>
                      <a:r>
                        <a:rPr lang="en-US" altLang="ja-JP" sz="1100" b="0" i="0" u="none" strike="noStrike">
                          <a:solidFill>
                            <a:srgbClr val="000000"/>
                          </a:solidFill>
                          <a:latin typeface="ＭＳ Ｐゴシック"/>
                        </a:rPr>
                        <a:t>16</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latin typeface="ＭＳ Ｐゴシック"/>
                        </a:rPr>
                        <a:t>公益社団法人・公益財団法人所有のがん予防検診施設</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vMerge="1">
                  <a:txBody>
                    <a:bodyPr/>
                    <a:lstStyle/>
                    <a:p>
                      <a:pPr algn="l" fontAlgn="ctr"/>
                      <a:endParaRPr lang="ja-JP" altLang="en-US" sz="1100" b="0" i="0" u="none" strike="noStrike" dirty="0">
                        <a:solidFill>
                          <a:schemeClr val="tx1"/>
                        </a:solidFill>
                        <a:latin typeface="ＭＳ Ｐゴシック"/>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6"/>
                  </a:ext>
                </a:extLst>
              </a:tr>
              <a:tr h="183861">
                <a:tc>
                  <a:txBody>
                    <a:bodyPr/>
                    <a:lstStyle/>
                    <a:p>
                      <a:pPr algn="ctr" fontAlgn="ctr"/>
                      <a:r>
                        <a:rPr lang="en-US" altLang="ja-JP" sz="1100" b="0" i="0" u="none" strike="noStrike">
                          <a:solidFill>
                            <a:srgbClr val="000000"/>
                          </a:solidFill>
                          <a:latin typeface="ＭＳ Ｐゴシック"/>
                        </a:rPr>
                        <a:t>17</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latin typeface="ＭＳ Ｐゴシック"/>
                        </a:rPr>
                        <a:t>公益社団法人・公益財団法人所有の結核予防施設</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vMerge="1">
                  <a:txBody>
                    <a:bodyPr/>
                    <a:lstStyle/>
                    <a:p>
                      <a:pPr algn="l" fontAlgn="ctr"/>
                      <a:endParaRPr lang="ja-JP" altLang="en-US" sz="1100" b="0" i="0" u="none" strike="noStrike" dirty="0">
                        <a:solidFill>
                          <a:schemeClr val="tx1"/>
                        </a:solidFill>
                        <a:latin typeface="ＭＳ Ｐゴシック"/>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7"/>
                  </a:ext>
                </a:extLst>
              </a:tr>
              <a:tr h="183861">
                <a:tc>
                  <a:txBody>
                    <a:bodyPr/>
                    <a:lstStyle/>
                    <a:p>
                      <a:pPr algn="ctr" fontAlgn="ctr"/>
                      <a:r>
                        <a:rPr lang="en-US" altLang="ja-JP" sz="1100" b="0" i="0" u="none" strike="noStrike">
                          <a:solidFill>
                            <a:srgbClr val="000000"/>
                          </a:solidFill>
                          <a:latin typeface="ＭＳ Ｐゴシック"/>
                        </a:rPr>
                        <a:t>18</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latin typeface="ＭＳ Ｐゴシック"/>
                        </a:rPr>
                        <a:t>公益社団法人・公益財団法人所有の公害健康被害検査施設</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vMerge="1">
                  <a:txBody>
                    <a:bodyPr/>
                    <a:lstStyle/>
                    <a:p>
                      <a:pPr algn="l" fontAlgn="ctr"/>
                      <a:endParaRPr lang="ja-JP" altLang="en-US" sz="1100" b="0" i="0" u="none" strike="noStrike" dirty="0">
                        <a:solidFill>
                          <a:schemeClr val="tx1"/>
                        </a:solidFill>
                        <a:latin typeface="ＭＳ Ｐゴシック"/>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8"/>
                  </a:ext>
                </a:extLst>
              </a:tr>
              <a:tr h="183861">
                <a:tc>
                  <a:txBody>
                    <a:bodyPr/>
                    <a:lstStyle/>
                    <a:p>
                      <a:pPr algn="ctr" fontAlgn="ctr"/>
                      <a:r>
                        <a:rPr lang="en-US" altLang="ja-JP" sz="1100" b="0" i="0" u="none" strike="noStrike">
                          <a:solidFill>
                            <a:srgbClr val="000000"/>
                          </a:solidFill>
                          <a:latin typeface="ＭＳ Ｐゴシック"/>
                        </a:rPr>
                        <a:t>19</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zh-TW" altLang="en-US" sz="1100" b="0" i="0" u="none" strike="noStrike" dirty="0">
                          <a:solidFill>
                            <a:schemeClr val="tx1"/>
                          </a:solidFill>
                          <a:latin typeface="ＭＳ Ｐゴシック" pitchFamily="50" charset="-128"/>
                          <a:ea typeface="ＭＳ Ｐゴシック" pitchFamily="50" charset="-128"/>
                        </a:rPr>
                        <a:t>柔道整復師会館</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vMerge="1">
                  <a:txBody>
                    <a:bodyPr/>
                    <a:lstStyle/>
                    <a:p>
                      <a:pPr algn="l" fontAlgn="ctr"/>
                      <a:endParaRPr lang="zh-TW" altLang="en-US" sz="1100" b="0" i="0" u="none" strike="noStrike" dirty="0">
                        <a:solidFill>
                          <a:schemeClr val="tx1"/>
                        </a:solidFill>
                        <a:latin typeface="ＭＳ Ｐゴシック" pitchFamily="50" charset="-128"/>
                        <a:ea typeface="ＭＳ Ｐゴシック" pitchFamily="50" charset="-128"/>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9"/>
                  </a:ext>
                </a:extLst>
              </a:tr>
              <a:tr h="183861">
                <a:tc>
                  <a:txBody>
                    <a:bodyPr/>
                    <a:lstStyle/>
                    <a:p>
                      <a:pPr algn="ctr" fontAlgn="ctr"/>
                      <a:r>
                        <a:rPr lang="en-US" altLang="ja-JP" sz="1100" b="0" i="0" u="none" strike="noStrike" dirty="0">
                          <a:solidFill>
                            <a:srgbClr val="000000"/>
                          </a:solidFill>
                          <a:latin typeface="ＭＳ Ｐゴシック"/>
                        </a:rPr>
                        <a:t>20</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latin typeface="ＭＳ Ｐゴシック"/>
                        </a:rPr>
                        <a:t>府医師会館</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vMerge="1">
                  <a:txBody>
                    <a:bodyPr/>
                    <a:lstStyle/>
                    <a:p>
                      <a:pPr algn="l" fontAlgn="ctr"/>
                      <a:endParaRPr lang="ja-JP" altLang="en-US" sz="1100" b="0" i="0" u="none" strike="noStrike" dirty="0">
                        <a:solidFill>
                          <a:schemeClr val="tx1"/>
                        </a:solidFill>
                        <a:latin typeface="ＭＳ Ｐゴシック"/>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20"/>
                  </a:ext>
                </a:extLst>
              </a:tr>
              <a:tr h="183861">
                <a:tc>
                  <a:txBody>
                    <a:bodyPr/>
                    <a:lstStyle/>
                    <a:p>
                      <a:pPr algn="ctr" fontAlgn="ctr"/>
                      <a:r>
                        <a:rPr lang="en-US" altLang="ja-JP" sz="1100" b="0" i="0" u="none" strike="noStrike" dirty="0">
                          <a:solidFill>
                            <a:srgbClr val="000000"/>
                          </a:solidFill>
                          <a:latin typeface="ＭＳ Ｐゴシック"/>
                        </a:rPr>
                        <a:t>21</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latin typeface="ＭＳ Ｐゴシック"/>
                        </a:rPr>
                        <a:t>府歯科医師会館</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vMerge="1">
                  <a:txBody>
                    <a:bodyPr/>
                    <a:lstStyle/>
                    <a:p>
                      <a:pPr marL="0" marR="0" indent="0" algn="l" defTabSz="914400" rtl="0" eaLnBrk="1" fontAlgn="ctr" latinLnBrk="0" hangingPunct="1">
                        <a:lnSpc>
                          <a:spcPct val="100000"/>
                        </a:lnSpc>
                        <a:spcBef>
                          <a:spcPts val="0"/>
                        </a:spcBef>
                        <a:spcAft>
                          <a:spcPts val="0"/>
                        </a:spcAft>
                        <a:buClrTx/>
                        <a:buSzTx/>
                        <a:buFontTx/>
                        <a:buNone/>
                        <a:tabLst/>
                        <a:defRPr/>
                      </a:pPr>
                      <a:endParaRPr lang="ja-JP" altLang="en-US" sz="1100" b="0" i="0" u="none" strike="noStrike" dirty="0">
                        <a:solidFill>
                          <a:schemeClr val="tx1"/>
                        </a:solidFill>
                        <a:latin typeface="ＭＳ Ｐゴシック"/>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21"/>
                  </a:ext>
                </a:extLst>
              </a:tr>
              <a:tr h="183861">
                <a:tc>
                  <a:txBody>
                    <a:bodyPr/>
                    <a:lstStyle/>
                    <a:p>
                      <a:pPr algn="ctr" fontAlgn="ctr"/>
                      <a:r>
                        <a:rPr lang="en-US" altLang="ja-JP" sz="1100" b="0" i="0" u="none" strike="noStrike" dirty="0">
                          <a:solidFill>
                            <a:srgbClr val="000000"/>
                          </a:solidFill>
                          <a:latin typeface="ＭＳ Ｐゴシック"/>
                        </a:rPr>
                        <a:t>22</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zh-TW" altLang="en-US" sz="1100" b="0" i="0" u="none" strike="noStrike" dirty="0">
                          <a:solidFill>
                            <a:schemeClr val="tx1"/>
                          </a:solidFill>
                          <a:latin typeface="ＭＳ Ｐゴシック" pitchFamily="50" charset="-128"/>
                          <a:ea typeface="ＭＳ Ｐゴシック" pitchFamily="50" charset="-128"/>
                        </a:rPr>
                        <a:t>中沢記念野球会館（高校野球連盟）</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vMerge="1">
                  <a:txBody>
                    <a:bodyPr/>
                    <a:lstStyle/>
                    <a:p>
                      <a:pPr algn="l" fontAlgn="ctr"/>
                      <a:endParaRPr lang="zh-TW" altLang="en-US" sz="1100" b="0" i="0" u="none" strike="noStrike" dirty="0">
                        <a:solidFill>
                          <a:schemeClr val="tx1"/>
                        </a:solidFill>
                        <a:latin typeface="ＭＳ Ｐゴシック" pitchFamily="50" charset="-128"/>
                        <a:ea typeface="ＭＳ Ｐゴシック" pitchFamily="50" charset="-128"/>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22"/>
                  </a:ext>
                </a:extLst>
              </a:tr>
              <a:tr h="183861">
                <a:tc>
                  <a:txBody>
                    <a:bodyPr/>
                    <a:lstStyle/>
                    <a:p>
                      <a:pPr algn="ctr" fontAlgn="ctr"/>
                      <a:r>
                        <a:rPr lang="en-US" altLang="ja-JP" sz="1100" b="0" i="0" u="none" strike="noStrike" dirty="0">
                          <a:solidFill>
                            <a:srgbClr val="000000"/>
                          </a:solidFill>
                          <a:latin typeface="ＭＳ Ｐゴシック"/>
                        </a:rPr>
                        <a:t>23</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latin typeface="ＭＳ Ｐゴシック"/>
                        </a:rPr>
                        <a:t>講道館　大阪国際柔道センター</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vMerge="1">
                  <a:txBody>
                    <a:bodyPr/>
                    <a:lstStyle/>
                    <a:p>
                      <a:pPr algn="l" fontAlgn="ctr"/>
                      <a:endParaRPr lang="ja-JP" altLang="en-US" sz="1100" b="0" i="0" u="none" strike="noStrike" dirty="0">
                        <a:solidFill>
                          <a:schemeClr val="tx1"/>
                        </a:solidFill>
                        <a:latin typeface="ＭＳ Ｐゴシック"/>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23"/>
                  </a:ext>
                </a:extLst>
              </a:tr>
              <a:tr h="183861">
                <a:tc>
                  <a:txBody>
                    <a:bodyPr/>
                    <a:lstStyle/>
                    <a:p>
                      <a:pPr algn="ctr" fontAlgn="ctr"/>
                      <a:r>
                        <a:rPr lang="en-US" altLang="ja-JP" sz="1100" b="0" i="0" u="none" strike="noStrike" dirty="0">
                          <a:solidFill>
                            <a:srgbClr val="000000"/>
                          </a:solidFill>
                          <a:latin typeface="ＭＳ Ｐゴシック"/>
                        </a:rPr>
                        <a:t>24</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latin typeface="ＭＳ Ｐゴシック"/>
                        </a:rPr>
                        <a:t>住吉武道館</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vMerge="1">
                  <a:txBody>
                    <a:bodyPr/>
                    <a:lstStyle/>
                    <a:p>
                      <a:pPr algn="l" fontAlgn="ctr"/>
                      <a:endParaRPr lang="ja-JP" altLang="en-US" sz="1100" b="0" i="0" u="none" strike="noStrike" dirty="0">
                        <a:solidFill>
                          <a:schemeClr val="tx1"/>
                        </a:solidFill>
                        <a:latin typeface="ＭＳ Ｐゴシック"/>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24"/>
                  </a:ext>
                </a:extLst>
              </a:tr>
              <a:tr h="183861">
                <a:tc>
                  <a:txBody>
                    <a:bodyPr/>
                    <a:lstStyle/>
                    <a:p>
                      <a:pPr algn="ctr" fontAlgn="ctr"/>
                      <a:r>
                        <a:rPr lang="en-US" altLang="ja-JP" sz="1100" b="0" i="0" u="none" strike="noStrike" dirty="0">
                          <a:solidFill>
                            <a:srgbClr val="000000"/>
                          </a:solidFill>
                          <a:latin typeface="ＭＳ Ｐゴシック"/>
                        </a:rPr>
                        <a:t>25</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latin typeface="ＭＳ Ｐゴシック"/>
                        </a:rPr>
                        <a:t>労働組合が専らその用に供する固定資産</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vMerge="1">
                  <a:txBody>
                    <a:bodyPr/>
                    <a:lstStyle/>
                    <a:p>
                      <a:pPr algn="l" fontAlgn="ctr"/>
                      <a:endParaRPr lang="ja-JP" altLang="en-US" sz="1100" b="0" i="0" u="none" strike="noStrike" dirty="0">
                        <a:solidFill>
                          <a:schemeClr val="tx1"/>
                        </a:solidFill>
                        <a:latin typeface="ＭＳ Ｐゴシック"/>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25"/>
                  </a:ext>
                </a:extLst>
              </a:tr>
              <a:tr h="183861">
                <a:tc>
                  <a:txBody>
                    <a:bodyPr/>
                    <a:lstStyle/>
                    <a:p>
                      <a:pPr algn="ctr" fontAlgn="ctr"/>
                      <a:r>
                        <a:rPr lang="en-US" altLang="ja-JP" sz="1100" b="0" i="0" u="none" strike="noStrike" dirty="0">
                          <a:solidFill>
                            <a:srgbClr val="000000"/>
                          </a:solidFill>
                          <a:latin typeface="ＭＳ Ｐゴシック"/>
                        </a:rPr>
                        <a:t>26</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latin typeface="ＭＳ Ｐゴシック"/>
                        </a:rPr>
                        <a:t>救急医療機関所有の病院・診療所</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vMerge="1">
                  <a:txBody>
                    <a:bodyPr/>
                    <a:lstStyle/>
                    <a:p>
                      <a:pPr algn="l" fontAlgn="ctr"/>
                      <a:endParaRPr lang="ja-JP" altLang="en-US" sz="1100" b="0" i="0" u="none" strike="noStrike" dirty="0">
                        <a:solidFill>
                          <a:schemeClr val="tx1"/>
                        </a:solidFill>
                        <a:latin typeface="ＭＳ Ｐゴシック"/>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26"/>
                  </a:ext>
                </a:extLst>
              </a:tr>
              <a:tr h="183861">
                <a:tc>
                  <a:txBody>
                    <a:bodyPr/>
                    <a:lstStyle/>
                    <a:p>
                      <a:pPr algn="ctr" fontAlgn="ctr"/>
                      <a:r>
                        <a:rPr lang="en-US" altLang="ja-JP" sz="1100" b="0" i="0" u="none" strike="noStrike" dirty="0">
                          <a:solidFill>
                            <a:srgbClr val="000000"/>
                          </a:solidFill>
                          <a:latin typeface="ＭＳ Ｐゴシック"/>
                        </a:rPr>
                        <a:t>27</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latin typeface="ＭＳ Ｐゴシック"/>
                        </a:rPr>
                        <a:t>非課税となる診療施設のための看護師宿舎</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vMerge="1">
                  <a:txBody>
                    <a:bodyPr/>
                    <a:lstStyle/>
                    <a:p>
                      <a:pPr algn="l" fontAlgn="ctr"/>
                      <a:endParaRPr lang="ja-JP" altLang="en-US" sz="1100" b="0" i="0" u="none" strike="noStrike" dirty="0">
                        <a:solidFill>
                          <a:schemeClr val="tx1"/>
                        </a:solidFill>
                        <a:latin typeface="ＭＳ Ｐゴシック"/>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27"/>
                  </a:ext>
                </a:extLst>
              </a:tr>
              <a:tr h="183861">
                <a:tc>
                  <a:txBody>
                    <a:bodyPr/>
                    <a:lstStyle/>
                    <a:p>
                      <a:pPr algn="ctr" fontAlgn="ctr"/>
                      <a:r>
                        <a:rPr lang="en-US" altLang="ja-JP" sz="1100" b="0" i="0" u="none" strike="noStrike" dirty="0">
                          <a:solidFill>
                            <a:srgbClr val="000000"/>
                          </a:solidFill>
                          <a:latin typeface="ＭＳ Ｐゴシック"/>
                        </a:rPr>
                        <a:t>28</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latin typeface="ＭＳ Ｐゴシック"/>
                        </a:rPr>
                        <a:t>学校法人以外の幼稚園</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vMerge="1">
                  <a:txBody>
                    <a:bodyPr/>
                    <a:lstStyle/>
                    <a:p>
                      <a:pPr algn="l" fontAlgn="ctr"/>
                      <a:endParaRPr lang="ja-JP" altLang="en-US" sz="1100" b="0" i="0" u="none" strike="noStrike" dirty="0">
                        <a:solidFill>
                          <a:schemeClr val="tx1"/>
                        </a:solidFill>
                        <a:latin typeface="ＭＳ Ｐゴシック"/>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28"/>
                  </a:ext>
                </a:extLst>
              </a:tr>
              <a:tr h="183861">
                <a:tc>
                  <a:txBody>
                    <a:bodyPr/>
                    <a:lstStyle/>
                    <a:p>
                      <a:pPr algn="ctr" fontAlgn="ctr"/>
                      <a:r>
                        <a:rPr lang="en-US" altLang="ja-JP" sz="1100" b="0" i="0" u="none" strike="noStrike" dirty="0">
                          <a:solidFill>
                            <a:srgbClr val="000000"/>
                          </a:solidFill>
                          <a:latin typeface="ＭＳ Ｐゴシック"/>
                        </a:rPr>
                        <a:t>29</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err="1">
                          <a:solidFill>
                            <a:schemeClr val="tx1"/>
                          </a:solidFill>
                          <a:latin typeface="ＭＳ Ｐゴシック"/>
                        </a:rPr>
                        <a:t>障がい</a:t>
                      </a:r>
                      <a:r>
                        <a:rPr lang="ja-JP" altLang="en-US" sz="1100" b="0" i="0" u="none" strike="noStrike" dirty="0">
                          <a:solidFill>
                            <a:schemeClr val="tx1"/>
                          </a:solidFill>
                          <a:latin typeface="ＭＳ Ｐゴシック"/>
                        </a:rPr>
                        <a:t>者小規模作業所等</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vMerge="1">
                  <a:txBody>
                    <a:bodyPr/>
                    <a:lstStyle/>
                    <a:p>
                      <a:pPr algn="l" fontAlgn="ctr"/>
                      <a:endParaRPr lang="ja-JP" altLang="en-US" sz="1100" b="0" i="0" u="none" strike="noStrike" dirty="0">
                        <a:solidFill>
                          <a:schemeClr val="tx1"/>
                        </a:solidFill>
                        <a:latin typeface="ＭＳ Ｐゴシック"/>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29"/>
                  </a:ext>
                </a:extLst>
              </a:tr>
              <a:tr h="183861">
                <a:tc>
                  <a:txBody>
                    <a:bodyPr/>
                    <a:lstStyle/>
                    <a:p>
                      <a:pPr algn="ctr" fontAlgn="ctr"/>
                      <a:r>
                        <a:rPr lang="en-US" altLang="ja-JP" sz="1100" b="0" i="0" u="none" strike="noStrike" dirty="0">
                          <a:solidFill>
                            <a:srgbClr val="000000"/>
                          </a:solidFill>
                          <a:latin typeface="ＭＳ Ｐゴシック"/>
                        </a:rPr>
                        <a:t>30</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latin typeface="ＭＳ Ｐゴシック"/>
                        </a:rPr>
                        <a:t>公益社団法人・公益財団法人所有の海外技術者研修施設</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vMerge="1">
                  <a:txBody>
                    <a:bodyPr/>
                    <a:lstStyle/>
                    <a:p>
                      <a:pPr algn="l" fontAlgn="ctr"/>
                      <a:endParaRPr lang="ja-JP" altLang="en-US" sz="1100" b="0" i="0" u="none" strike="noStrike" dirty="0">
                        <a:solidFill>
                          <a:schemeClr val="tx1"/>
                        </a:solidFill>
                        <a:latin typeface="ＭＳ Ｐゴシック"/>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30"/>
                  </a:ext>
                </a:extLst>
              </a:tr>
            </a:tbl>
          </a:graphicData>
        </a:graphic>
      </p:graphicFrame>
      <p:sp>
        <p:nvSpPr>
          <p:cNvPr id="14" name="テキスト ボックス 13"/>
          <p:cNvSpPr txBox="1"/>
          <p:nvPr/>
        </p:nvSpPr>
        <p:spPr>
          <a:xfrm>
            <a:off x="6876256" y="6567155"/>
            <a:ext cx="1152128" cy="246221"/>
          </a:xfrm>
          <a:prstGeom prst="rect">
            <a:avLst/>
          </a:prstGeom>
          <a:noFill/>
        </p:spPr>
        <p:txBody>
          <a:bodyPr wrap="square" rtlCol="0">
            <a:spAutoFit/>
          </a:bodyPr>
          <a:lstStyle/>
          <a:p>
            <a:r>
              <a:rPr lang="ja-JP" altLang="en-US" sz="1000" dirty="0">
                <a:solidFill>
                  <a:prstClr val="black"/>
                </a:solidFill>
                <a:latin typeface="ＭＳ Ｐゴシック" panose="020B0600070205080204" pitchFamily="50" charset="-128"/>
              </a:rPr>
              <a:t>（次ページに続く）</a:t>
            </a:r>
            <a:endParaRPr lang="en-US" altLang="ja-JP" sz="1000" dirty="0">
              <a:solidFill>
                <a:prstClr val="black"/>
              </a:solidFill>
              <a:latin typeface="ＭＳ Ｐゴシック" panose="020B0600070205080204" pitchFamily="50" charset="-128"/>
            </a:endParaRPr>
          </a:p>
        </p:txBody>
      </p:sp>
      <p:sp>
        <p:nvSpPr>
          <p:cNvPr id="15" name="テキスト ボックス 36"/>
          <p:cNvSpPr txBox="1"/>
          <p:nvPr/>
        </p:nvSpPr>
        <p:spPr>
          <a:xfrm>
            <a:off x="0" y="0"/>
            <a:ext cx="1619672" cy="261610"/>
          </a:xfrm>
          <a:prstGeom prst="rect">
            <a:avLst/>
          </a:prstGeom>
          <a:noFill/>
        </p:spPr>
        <p:txBody>
          <a:bodyPr wrap="square" rtlCol="0">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r>
              <a:rPr lang="ja-JP" altLang="en-US" sz="1100" dirty="0">
                <a:solidFill>
                  <a:prstClr val="black"/>
                </a:solidFill>
              </a:rPr>
              <a:t>（付属資料</a:t>
            </a:r>
            <a:r>
              <a:rPr lang="en-US" altLang="ja-JP" sz="1100" dirty="0">
                <a:solidFill>
                  <a:prstClr val="black"/>
                </a:solidFill>
              </a:rPr>
              <a:t> </a:t>
            </a:r>
            <a:r>
              <a:rPr lang="ja-JP" altLang="en-US" sz="1100" dirty="0">
                <a:solidFill>
                  <a:prstClr val="black"/>
                </a:solidFill>
              </a:rPr>
              <a:t>２）</a:t>
            </a:r>
            <a:endParaRPr lang="en-US" altLang="ja-JP" sz="1100" dirty="0">
              <a:solidFill>
                <a:prstClr val="black"/>
              </a:solidFill>
            </a:endParaRPr>
          </a:p>
        </p:txBody>
      </p:sp>
      <p:sp>
        <p:nvSpPr>
          <p:cNvPr id="3" name="スライド番号プレースホルダー 2"/>
          <p:cNvSpPr>
            <a:spLocks noGrp="1"/>
          </p:cNvSpPr>
          <p:nvPr>
            <p:ph type="sldNum" sz="quarter" idx="12"/>
          </p:nvPr>
        </p:nvSpPr>
        <p:spPr/>
        <p:txBody>
          <a:bodyPr/>
          <a:lstStyle/>
          <a:p>
            <a:fld id="{CCEC3038-1CF1-4B63-9920-55248DCFBA97}" type="slidenum">
              <a:rPr kumimoji="1" lang="ja-JP" altLang="en-US" smtClean="0"/>
              <a:pPr/>
              <a:t>232</a:t>
            </a:fld>
            <a:endParaRPr kumimoji="1" lang="ja-JP" altLang="en-US"/>
          </a:p>
        </p:txBody>
      </p:sp>
    </p:spTree>
    <p:extLst>
      <p:ext uri="{BB962C8B-B14F-4D97-AF65-F5344CB8AC3E}">
        <p14:creationId xmlns:p14="http://schemas.microsoft.com/office/powerpoint/2010/main" val="3254243717"/>
      </p:ext>
    </p:extLst>
  </p:cSld>
  <p:clrMapOvr>
    <a:masterClrMapping/>
  </p:clrMapOvr>
</p:sld>
</file>

<file path=ppt/slides/slide2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角丸四角形 8"/>
          <p:cNvSpPr/>
          <p:nvPr/>
        </p:nvSpPr>
        <p:spPr>
          <a:xfrm>
            <a:off x="1115616" y="3284984"/>
            <a:ext cx="1944216" cy="216024"/>
          </a:xfrm>
          <a:prstGeom prst="roundRect">
            <a:avLst>
              <a:gd name="adj" fmla="val 5685"/>
            </a:avLst>
          </a:prstGeom>
          <a:solidFill>
            <a:schemeClr val="accent6">
              <a:lumMod val="60000"/>
              <a:lumOff val="40000"/>
              <a:alpha val="5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10" name="テキスト ボックス 9"/>
          <p:cNvSpPr txBox="1"/>
          <p:nvPr/>
        </p:nvSpPr>
        <p:spPr>
          <a:xfrm>
            <a:off x="1115616" y="620688"/>
            <a:ext cx="1440160" cy="246221"/>
          </a:xfrm>
          <a:prstGeom prst="rect">
            <a:avLst/>
          </a:prstGeom>
          <a:noFill/>
        </p:spPr>
        <p:txBody>
          <a:bodyPr wrap="square" rtlCol="0">
            <a:spAutoFit/>
          </a:bodyPr>
          <a:lstStyle/>
          <a:p>
            <a:r>
              <a:rPr lang="ja-JP" altLang="en-US" sz="1000" dirty="0">
                <a:solidFill>
                  <a:prstClr val="black"/>
                </a:solidFill>
                <a:latin typeface="ＭＳ Ｐゴシック" panose="020B0600070205080204" pitchFamily="50" charset="-128"/>
              </a:rPr>
              <a:t>（前ページからの続き）</a:t>
            </a:r>
            <a:endParaRPr lang="en-US" altLang="ja-JP" sz="1000" dirty="0">
              <a:solidFill>
                <a:prstClr val="black"/>
              </a:solidFill>
              <a:latin typeface="ＭＳ Ｐゴシック" panose="020B0600070205080204" pitchFamily="50" charset="-128"/>
            </a:endParaRPr>
          </a:p>
        </p:txBody>
      </p:sp>
      <p:sp>
        <p:nvSpPr>
          <p:cNvPr id="11" name="テキスト ボックス 10"/>
          <p:cNvSpPr txBox="1"/>
          <p:nvPr/>
        </p:nvSpPr>
        <p:spPr>
          <a:xfrm>
            <a:off x="179512" y="210126"/>
            <a:ext cx="6192688" cy="338554"/>
          </a:xfrm>
          <a:prstGeom prst="rect">
            <a:avLst/>
          </a:prstGeom>
          <a:noFill/>
        </p:spPr>
        <p:txBody>
          <a:bodyPr wrap="square" rtlCol="0">
            <a:spAutoFit/>
          </a:bodyPr>
          <a:lstStyle/>
          <a:p>
            <a:r>
              <a:rPr lang="ja-JP" altLang="en-US" sz="1600" dirty="0">
                <a:solidFill>
                  <a:prstClr val="black"/>
                </a:solidFill>
                <a:latin typeface="ＭＳ Ｐゴシック" panose="020B0600070205080204" pitchFamily="50" charset="-128"/>
              </a:rPr>
              <a:t>　○市税の減免のうち、見直しの対象としたもの　（２／３）</a:t>
            </a:r>
            <a:endParaRPr lang="en-US" altLang="ja-JP" sz="1600" dirty="0">
              <a:solidFill>
                <a:prstClr val="black"/>
              </a:solidFill>
              <a:latin typeface="ＭＳ Ｐゴシック" panose="020B0600070205080204" pitchFamily="50" charset="-128"/>
            </a:endParaRPr>
          </a:p>
        </p:txBody>
      </p:sp>
      <p:sp>
        <p:nvSpPr>
          <p:cNvPr id="13" name="テキスト ボックス 12"/>
          <p:cNvSpPr txBox="1"/>
          <p:nvPr/>
        </p:nvSpPr>
        <p:spPr>
          <a:xfrm>
            <a:off x="4591905" y="6551218"/>
            <a:ext cx="3560590" cy="246221"/>
          </a:xfrm>
          <a:prstGeom prst="rect">
            <a:avLst/>
          </a:prstGeom>
          <a:noFill/>
        </p:spPr>
        <p:txBody>
          <a:bodyPr wrap="none" rtlCol="0">
            <a:spAutoFit/>
          </a:bodyPr>
          <a:lstStyle/>
          <a:p>
            <a:r>
              <a:rPr lang="en-US" altLang="ja-JP" sz="1000" dirty="0">
                <a:solidFill>
                  <a:prstClr val="black"/>
                </a:solidFill>
                <a:latin typeface="ＭＳ Ｐゴシック" panose="020B0600070205080204" pitchFamily="50" charset="-128"/>
              </a:rPr>
              <a:t>※</a:t>
            </a:r>
            <a:r>
              <a:rPr lang="ja-JP" altLang="en-US" sz="1000" dirty="0">
                <a:solidFill>
                  <a:prstClr val="black"/>
                </a:solidFill>
                <a:latin typeface="ＭＳ Ｐゴシック" panose="020B0600070205080204" pitchFamily="50" charset="-128"/>
              </a:rPr>
              <a:t>宗教法人への減免は廃止、社会福祉法人への減免は継続。</a:t>
            </a:r>
          </a:p>
        </p:txBody>
      </p:sp>
      <p:sp>
        <p:nvSpPr>
          <p:cNvPr id="14" name="テキスト ボックス 36"/>
          <p:cNvSpPr txBox="1"/>
          <p:nvPr/>
        </p:nvSpPr>
        <p:spPr>
          <a:xfrm>
            <a:off x="0" y="0"/>
            <a:ext cx="1619672" cy="261610"/>
          </a:xfrm>
          <a:prstGeom prst="rect">
            <a:avLst/>
          </a:prstGeom>
          <a:noFill/>
        </p:spPr>
        <p:txBody>
          <a:bodyPr wrap="square" rtlCol="0">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r>
              <a:rPr lang="ja-JP" altLang="en-US" sz="1100" dirty="0">
                <a:solidFill>
                  <a:prstClr val="black"/>
                </a:solidFill>
              </a:rPr>
              <a:t>（付属資料</a:t>
            </a:r>
            <a:r>
              <a:rPr lang="en-US" altLang="ja-JP" sz="1100" dirty="0">
                <a:solidFill>
                  <a:prstClr val="black"/>
                </a:solidFill>
              </a:rPr>
              <a:t> </a:t>
            </a:r>
            <a:r>
              <a:rPr lang="ja-JP" altLang="en-US" sz="1100" dirty="0">
                <a:solidFill>
                  <a:prstClr val="black"/>
                </a:solidFill>
              </a:rPr>
              <a:t>２）</a:t>
            </a:r>
            <a:endParaRPr lang="en-US" altLang="ja-JP" sz="1100" dirty="0">
              <a:solidFill>
                <a:prstClr val="black"/>
              </a:solidFill>
            </a:endParaRPr>
          </a:p>
        </p:txBody>
      </p:sp>
      <p:sp>
        <p:nvSpPr>
          <p:cNvPr id="8" name="角丸四角形 7"/>
          <p:cNvSpPr/>
          <p:nvPr/>
        </p:nvSpPr>
        <p:spPr>
          <a:xfrm>
            <a:off x="3995936" y="3423996"/>
            <a:ext cx="1008112" cy="221027"/>
          </a:xfrm>
          <a:prstGeom prst="roundRect">
            <a:avLst>
              <a:gd name="adj" fmla="val 5685"/>
            </a:avLst>
          </a:prstGeom>
          <a:solidFill>
            <a:schemeClr val="accent6">
              <a:lumMod val="60000"/>
              <a:lumOff val="40000"/>
              <a:alpha val="5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12" name="角丸四角形 11"/>
          <p:cNvSpPr/>
          <p:nvPr/>
        </p:nvSpPr>
        <p:spPr>
          <a:xfrm>
            <a:off x="4283968" y="3660121"/>
            <a:ext cx="864096" cy="200927"/>
          </a:xfrm>
          <a:prstGeom prst="roundRect">
            <a:avLst>
              <a:gd name="adj" fmla="val 5685"/>
            </a:avLst>
          </a:prstGeom>
          <a:solidFill>
            <a:schemeClr val="accent6">
              <a:lumMod val="60000"/>
              <a:lumOff val="40000"/>
              <a:alpha val="5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graphicFrame>
        <p:nvGraphicFramePr>
          <p:cNvPr id="7" name="表 6"/>
          <p:cNvGraphicFramePr>
            <a:graphicFrameLocks noGrp="1"/>
          </p:cNvGraphicFramePr>
          <p:nvPr>
            <p:extLst/>
          </p:nvPr>
        </p:nvGraphicFramePr>
        <p:xfrm>
          <a:off x="1115616" y="944848"/>
          <a:ext cx="6912768" cy="5606370"/>
        </p:xfrm>
        <a:graphic>
          <a:graphicData uri="http://schemas.openxmlformats.org/drawingml/2006/table">
            <a:tbl>
              <a:tblPr/>
              <a:tblGrid>
                <a:gridCol w="432048">
                  <a:extLst>
                    <a:ext uri="{9D8B030D-6E8A-4147-A177-3AD203B41FA5}">
                      <a16:colId xmlns:a16="http://schemas.microsoft.com/office/drawing/2014/main" xmlns="" val="20000"/>
                    </a:ext>
                  </a:extLst>
                </a:gridCol>
                <a:gridCol w="5544616">
                  <a:extLst>
                    <a:ext uri="{9D8B030D-6E8A-4147-A177-3AD203B41FA5}">
                      <a16:colId xmlns:a16="http://schemas.microsoft.com/office/drawing/2014/main" xmlns="" val="20001"/>
                    </a:ext>
                  </a:extLst>
                </a:gridCol>
                <a:gridCol w="936104">
                  <a:extLst>
                    <a:ext uri="{9D8B030D-6E8A-4147-A177-3AD203B41FA5}">
                      <a16:colId xmlns:a16="http://schemas.microsoft.com/office/drawing/2014/main" xmlns="" val="20002"/>
                    </a:ext>
                  </a:extLst>
                </a:gridCol>
              </a:tblGrid>
              <a:tr h="169890">
                <a:tc>
                  <a:txBody>
                    <a:bodyPr/>
                    <a:lstStyle/>
                    <a:p>
                      <a:pPr algn="ctr" fontAlgn="ctr"/>
                      <a:endParaRPr lang="ja-JP" altLang="en-US" sz="1100" b="0" i="0" u="none" strike="noStrike" dirty="0">
                        <a:solidFill>
                          <a:srgbClr val="000000"/>
                        </a:solidFill>
                        <a:latin typeface="ＭＳ Ｐゴシック"/>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ap="flat" cmpd="sng" algn="ctr">
                      <a:solidFill>
                        <a:schemeClr val="tx1"/>
                      </a:solidFill>
                      <a:prstDash val="solid"/>
                      <a:round/>
                      <a:headEnd type="none" w="med" len="med"/>
                      <a:tailEnd type="none" w="med" len="med"/>
                    </a:lnTlToBr>
                    <a:solidFill>
                      <a:schemeClr val="accent5">
                        <a:lumMod val="20000"/>
                        <a:lumOff val="80000"/>
                      </a:schemeClr>
                    </a:solidFill>
                  </a:tcPr>
                </a:tc>
                <a:tc>
                  <a:txBody>
                    <a:bodyPr/>
                    <a:lstStyle/>
                    <a:p>
                      <a:pPr algn="ctr" fontAlgn="ctr"/>
                      <a:r>
                        <a:rPr lang="ja-JP" altLang="en-US" sz="1100" b="0" i="0" u="none" strike="noStrike" dirty="0">
                          <a:solidFill>
                            <a:schemeClr val="tx1"/>
                          </a:solidFill>
                          <a:latin typeface="ＭＳ Ｐゴシック"/>
                        </a:rPr>
                        <a:t>項　　　目</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fontAlgn="ctr"/>
                      <a:r>
                        <a:rPr lang="ja-JP" altLang="en-US" sz="1100" b="0" i="0" u="none" strike="noStrike" dirty="0">
                          <a:solidFill>
                            <a:schemeClr val="tx1"/>
                          </a:solidFill>
                          <a:latin typeface="ＭＳ Ｐゴシック"/>
                        </a:rPr>
                        <a:t>区　　分</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20000"/>
                        <a:lumOff val="80000"/>
                      </a:schemeClr>
                    </a:solidFill>
                  </a:tcPr>
                </a:tc>
                <a:extLst>
                  <a:ext uri="{0D108BD9-81ED-4DB2-BD59-A6C34878D82A}">
                    <a16:rowId xmlns:a16="http://schemas.microsoft.com/office/drawing/2014/main" xmlns="" val="10000"/>
                  </a:ext>
                </a:extLst>
              </a:tr>
              <a:tr h="169890">
                <a:tc>
                  <a:txBody>
                    <a:bodyPr/>
                    <a:lstStyle/>
                    <a:p>
                      <a:pPr algn="r" fontAlgn="ctr"/>
                      <a:r>
                        <a:rPr lang="en-US" altLang="ja-JP" sz="1100" b="0" i="0" u="none" strike="noStrike" dirty="0">
                          <a:solidFill>
                            <a:srgbClr val="000000"/>
                          </a:solidFill>
                          <a:latin typeface="ＭＳ Ｐゴシック"/>
                        </a:rPr>
                        <a:t>31</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latin typeface="ＭＳ Ｐゴシック"/>
                        </a:rPr>
                        <a:t>能楽堂・能舞台</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rowSpan="14">
                  <a:txBody>
                    <a:bodyPr/>
                    <a:lstStyle/>
                    <a:p>
                      <a:pPr algn="l" fontAlgn="ctr"/>
                      <a:r>
                        <a:rPr lang="ja-JP" altLang="en-US" sz="1100" b="0" i="0" u="none" strike="noStrike" dirty="0">
                          <a:solidFill>
                            <a:schemeClr val="tx1"/>
                          </a:solidFill>
                          <a:latin typeface="ＭＳ Ｐゴシック"/>
                        </a:rPr>
                        <a:t>固定資産税・都市計画税</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1"/>
                  </a:ext>
                </a:extLst>
              </a:tr>
              <a:tr h="169890">
                <a:tc>
                  <a:txBody>
                    <a:bodyPr/>
                    <a:lstStyle/>
                    <a:p>
                      <a:pPr algn="r" fontAlgn="ctr"/>
                      <a:r>
                        <a:rPr lang="en-US" altLang="ja-JP" sz="1100" b="0" i="0" u="none" strike="noStrike">
                          <a:solidFill>
                            <a:srgbClr val="000000"/>
                          </a:solidFill>
                          <a:latin typeface="ＭＳ Ｐゴシック"/>
                        </a:rPr>
                        <a:t>32</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latin typeface="ＭＳ Ｐゴシック"/>
                        </a:rPr>
                        <a:t>在日外国人のための公民館的施設</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vMerge="1">
                  <a:txBody>
                    <a:bodyPr/>
                    <a:lstStyle/>
                    <a:p>
                      <a:pPr algn="l" fontAlgn="ctr"/>
                      <a:endParaRPr lang="ja-JP" altLang="en-US" sz="1100" b="0" i="0" u="none" strike="noStrike" dirty="0">
                        <a:solidFill>
                          <a:schemeClr val="tx1"/>
                        </a:solidFill>
                        <a:latin typeface="ＭＳ Ｐゴシック"/>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2"/>
                  </a:ext>
                </a:extLst>
              </a:tr>
              <a:tr h="169890">
                <a:tc>
                  <a:txBody>
                    <a:bodyPr/>
                    <a:lstStyle/>
                    <a:p>
                      <a:pPr algn="r" fontAlgn="ctr"/>
                      <a:r>
                        <a:rPr lang="en-US" altLang="ja-JP" sz="1100" b="0" i="0" u="none" strike="noStrike">
                          <a:solidFill>
                            <a:srgbClr val="000000"/>
                          </a:solidFill>
                          <a:latin typeface="ＭＳ Ｐゴシック"/>
                        </a:rPr>
                        <a:t>33</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latin typeface="ＭＳ Ｐゴシック"/>
                        </a:rPr>
                        <a:t>公益社団法人・公益財団法人所有の中国残留邦人等支援施設</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vMerge="1">
                  <a:txBody>
                    <a:bodyPr/>
                    <a:lstStyle/>
                    <a:p>
                      <a:pPr algn="l" fontAlgn="ctr"/>
                      <a:endParaRPr lang="ja-JP" altLang="en-US" sz="1100" b="0" i="0" u="none" strike="noStrike" dirty="0">
                        <a:solidFill>
                          <a:schemeClr val="tx1"/>
                        </a:solidFill>
                        <a:latin typeface="ＭＳ Ｐゴシック"/>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3"/>
                  </a:ext>
                </a:extLst>
              </a:tr>
              <a:tr h="169890">
                <a:tc>
                  <a:txBody>
                    <a:bodyPr/>
                    <a:lstStyle/>
                    <a:p>
                      <a:pPr algn="r" fontAlgn="ctr"/>
                      <a:r>
                        <a:rPr lang="en-US" altLang="ja-JP" sz="1100" b="0" i="0" u="none" strike="noStrike">
                          <a:solidFill>
                            <a:srgbClr val="000000"/>
                          </a:solidFill>
                          <a:latin typeface="ＭＳ Ｐゴシック"/>
                        </a:rPr>
                        <a:t>34</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latin typeface="ＭＳ Ｐゴシック"/>
                        </a:rPr>
                        <a:t>土地改良区が本来の用に供する事務所等の敷地</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vMerge="1">
                  <a:txBody>
                    <a:bodyPr/>
                    <a:lstStyle/>
                    <a:p>
                      <a:pPr algn="l" fontAlgn="ctr"/>
                      <a:endParaRPr lang="ja-JP" altLang="en-US" sz="1100" b="0" i="0" u="none" strike="noStrike" dirty="0">
                        <a:solidFill>
                          <a:schemeClr val="tx1"/>
                        </a:solidFill>
                        <a:latin typeface="ＭＳ Ｐゴシック"/>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4"/>
                  </a:ext>
                </a:extLst>
              </a:tr>
              <a:tr h="169890">
                <a:tc>
                  <a:txBody>
                    <a:bodyPr/>
                    <a:lstStyle/>
                    <a:p>
                      <a:pPr algn="r" fontAlgn="ctr"/>
                      <a:r>
                        <a:rPr lang="en-US" altLang="ja-JP" sz="1100" b="0" i="0" u="none" strike="noStrike">
                          <a:solidFill>
                            <a:srgbClr val="000000"/>
                          </a:solidFill>
                          <a:latin typeface="ＭＳ Ｐゴシック"/>
                        </a:rPr>
                        <a:t>35</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latin typeface="ＭＳ Ｐゴシック"/>
                        </a:rPr>
                        <a:t>本市補助を受け事業協同組合等が整備したコミュニティ施設</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vMerge="1">
                  <a:txBody>
                    <a:bodyPr/>
                    <a:lstStyle/>
                    <a:p>
                      <a:pPr algn="l" fontAlgn="ctr"/>
                      <a:endParaRPr lang="ja-JP" altLang="en-US" sz="1100" b="0" i="0" u="none" strike="noStrike" dirty="0">
                        <a:solidFill>
                          <a:schemeClr val="tx1"/>
                        </a:solidFill>
                        <a:latin typeface="ＭＳ Ｐゴシック"/>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5"/>
                  </a:ext>
                </a:extLst>
              </a:tr>
              <a:tr h="169890">
                <a:tc>
                  <a:txBody>
                    <a:bodyPr/>
                    <a:lstStyle/>
                    <a:p>
                      <a:pPr algn="r" fontAlgn="ctr"/>
                      <a:r>
                        <a:rPr lang="en-US" altLang="ja-JP" sz="1100" b="0" i="0" u="none" strike="noStrike">
                          <a:solidFill>
                            <a:srgbClr val="000000"/>
                          </a:solidFill>
                          <a:latin typeface="ＭＳ Ｐゴシック"/>
                        </a:rPr>
                        <a:t>36</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zh-TW" altLang="en-US" sz="1100" b="0" i="0" u="none" strike="noStrike" dirty="0">
                          <a:solidFill>
                            <a:schemeClr val="tx1"/>
                          </a:solidFill>
                          <a:latin typeface="ＭＳ Ｐゴシック" pitchFamily="50" charset="-128"/>
                          <a:ea typeface="ＭＳ Ｐゴシック" pitchFamily="50" charset="-128"/>
                        </a:rPr>
                        <a:t>苅田土地改良記念会館</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vMerge="1">
                  <a:txBody>
                    <a:bodyPr/>
                    <a:lstStyle/>
                    <a:p>
                      <a:pPr algn="l" fontAlgn="ctr"/>
                      <a:endParaRPr lang="zh-TW" altLang="en-US" sz="1100" b="0" i="0" u="none" strike="noStrike" dirty="0">
                        <a:solidFill>
                          <a:schemeClr val="tx1"/>
                        </a:solidFill>
                        <a:latin typeface="ＭＳ Ｐゴシック" pitchFamily="50" charset="-128"/>
                        <a:ea typeface="ＭＳ Ｐゴシック" pitchFamily="50" charset="-128"/>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6"/>
                  </a:ext>
                </a:extLst>
              </a:tr>
              <a:tr h="169890">
                <a:tc>
                  <a:txBody>
                    <a:bodyPr/>
                    <a:lstStyle/>
                    <a:p>
                      <a:pPr algn="r" fontAlgn="ctr"/>
                      <a:r>
                        <a:rPr lang="en-US" altLang="ja-JP" sz="1100" b="0" i="0" u="none" strike="noStrike">
                          <a:solidFill>
                            <a:srgbClr val="000000"/>
                          </a:solidFill>
                          <a:latin typeface="ＭＳ Ｐゴシック"/>
                        </a:rPr>
                        <a:t>37</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zh-CN" altLang="en-US" sz="1100" b="0" i="0" u="none" strike="noStrike" dirty="0">
                          <a:solidFill>
                            <a:schemeClr val="tx1"/>
                          </a:solidFill>
                          <a:latin typeface="ＭＳ Ｐゴシック" pitchFamily="50" charset="-128"/>
                          <a:ea typeface="ＭＳ Ｐゴシック" pitchFamily="50" charset="-128"/>
                        </a:rPr>
                        <a:t>平野区画整理記念会館</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vMerge="1">
                  <a:txBody>
                    <a:bodyPr/>
                    <a:lstStyle/>
                    <a:p>
                      <a:pPr algn="l" fontAlgn="ctr"/>
                      <a:endParaRPr lang="zh-CN" altLang="en-US" sz="1100" b="0" i="0" u="none" strike="noStrike" dirty="0">
                        <a:solidFill>
                          <a:schemeClr val="tx1"/>
                        </a:solidFill>
                        <a:latin typeface="ＭＳ Ｐゴシック" pitchFamily="50" charset="-128"/>
                        <a:ea typeface="ＭＳ Ｐゴシック" pitchFamily="50" charset="-128"/>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7"/>
                  </a:ext>
                </a:extLst>
              </a:tr>
              <a:tr h="169890">
                <a:tc>
                  <a:txBody>
                    <a:bodyPr/>
                    <a:lstStyle/>
                    <a:p>
                      <a:pPr algn="r" fontAlgn="ctr"/>
                      <a:r>
                        <a:rPr lang="en-US" altLang="ja-JP" sz="1100" b="0" i="0" u="none" strike="noStrike">
                          <a:solidFill>
                            <a:srgbClr val="000000"/>
                          </a:solidFill>
                          <a:latin typeface="ＭＳ Ｐゴシック"/>
                        </a:rPr>
                        <a:t>38</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latin typeface="ＭＳ Ｐゴシック"/>
                        </a:rPr>
                        <a:t>瓜破会館及び瓜破西会館</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vMerge="1">
                  <a:txBody>
                    <a:bodyPr/>
                    <a:lstStyle/>
                    <a:p>
                      <a:pPr algn="l" fontAlgn="ctr"/>
                      <a:endParaRPr lang="ja-JP" altLang="en-US" sz="1100" b="0" i="0" u="none" strike="noStrike" dirty="0">
                        <a:solidFill>
                          <a:schemeClr val="tx1"/>
                        </a:solidFill>
                        <a:latin typeface="ＭＳ Ｐゴシック"/>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8"/>
                  </a:ext>
                </a:extLst>
              </a:tr>
              <a:tr h="169890">
                <a:tc>
                  <a:txBody>
                    <a:bodyPr/>
                    <a:lstStyle/>
                    <a:p>
                      <a:pPr algn="r" fontAlgn="ctr"/>
                      <a:r>
                        <a:rPr lang="en-US" altLang="ja-JP" sz="1100" b="0" i="0" u="none" strike="noStrike">
                          <a:solidFill>
                            <a:srgbClr val="000000"/>
                          </a:solidFill>
                          <a:latin typeface="ＭＳ Ｐゴシック"/>
                        </a:rPr>
                        <a:t>39</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zh-TW" altLang="en-US" sz="1100" b="0" i="0" u="none" strike="noStrike" dirty="0">
                          <a:solidFill>
                            <a:schemeClr val="tx1"/>
                          </a:solidFill>
                          <a:latin typeface="ＭＳ Ｐゴシック" pitchFamily="50" charset="-128"/>
                          <a:ea typeface="ＭＳ Ｐゴシック" pitchFamily="50" charset="-128"/>
                        </a:rPr>
                        <a:t>大阪弁護士会館</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vMerge="1">
                  <a:txBody>
                    <a:bodyPr/>
                    <a:lstStyle/>
                    <a:p>
                      <a:pPr algn="l" fontAlgn="ctr"/>
                      <a:endParaRPr lang="zh-TW" altLang="en-US" sz="1100" b="0" i="0" u="none" strike="noStrike" dirty="0">
                        <a:solidFill>
                          <a:schemeClr val="tx1"/>
                        </a:solidFill>
                        <a:latin typeface="ＭＳ Ｐゴシック" pitchFamily="50" charset="-128"/>
                        <a:ea typeface="ＭＳ Ｐゴシック" pitchFamily="50" charset="-128"/>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9"/>
                  </a:ext>
                </a:extLst>
              </a:tr>
              <a:tr h="169890">
                <a:tc>
                  <a:txBody>
                    <a:bodyPr/>
                    <a:lstStyle/>
                    <a:p>
                      <a:pPr algn="r" fontAlgn="ctr"/>
                      <a:r>
                        <a:rPr lang="en-US" altLang="ja-JP" sz="1100" b="0" i="0" u="none" strike="noStrike">
                          <a:solidFill>
                            <a:srgbClr val="000000"/>
                          </a:solidFill>
                          <a:latin typeface="ＭＳ Ｐゴシック"/>
                        </a:rPr>
                        <a:t>40</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zh-TW" altLang="en-US" sz="1100" b="0" i="0" u="none" strike="noStrike" dirty="0">
                          <a:solidFill>
                            <a:schemeClr val="tx1"/>
                          </a:solidFill>
                          <a:latin typeface="ＭＳ Ｐゴシック" pitchFamily="50" charset="-128"/>
                          <a:ea typeface="ＭＳ Ｐゴシック" pitchFamily="50" charset="-128"/>
                        </a:rPr>
                        <a:t>司法書士会館</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vMerge="1">
                  <a:txBody>
                    <a:bodyPr/>
                    <a:lstStyle/>
                    <a:p>
                      <a:pPr algn="l" fontAlgn="ctr"/>
                      <a:endParaRPr lang="zh-TW" altLang="en-US" sz="1100" b="0" i="0" u="none" strike="noStrike" dirty="0">
                        <a:solidFill>
                          <a:schemeClr val="tx1"/>
                        </a:solidFill>
                        <a:latin typeface="ＭＳ Ｐゴシック" pitchFamily="50" charset="-128"/>
                        <a:ea typeface="ＭＳ Ｐゴシック" pitchFamily="50" charset="-128"/>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0"/>
                  </a:ext>
                </a:extLst>
              </a:tr>
              <a:tr h="169890">
                <a:tc>
                  <a:txBody>
                    <a:bodyPr/>
                    <a:lstStyle/>
                    <a:p>
                      <a:pPr algn="r" fontAlgn="ctr"/>
                      <a:r>
                        <a:rPr lang="en-US" altLang="ja-JP" sz="1100" b="0" i="0" u="none" strike="noStrike">
                          <a:solidFill>
                            <a:srgbClr val="000000"/>
                          </a:solidFill>
                          <a:latin typeface="ＭＳ Ｐゴシック"/>
                        </a:rPr>
                        <a:t>41</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latin typeface="ＭＳ Ｐゴシック"/>
                        </a:rPr>
                        <a:t>府道高速大阪東大阪線の土地のうち船場センタービル敷地部分</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vMerge="1">
                  <a:txBody>
                    <a:bodyPr/>
                    <a:lstStyle/>
                    <a:p>
                      <a:pPr algn="l" fontAlgn="ctr"/>
                      <a:endParaRPr lang="ja-JP" altLang="en-US" sz="1100" b="0" i="0" u="none" strike="noStrike" dirty="0">
                        <a:solidFill>
                          <a:schemeClr val="tx1"/>
                        </a:solidFill>
                        <a:latin typeface="ＭＳ Ｐゴシック"/>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1"/>
                  </a:ext>
                </a:extLst>
              </a:tr>
              <a:tr h="169890">
                <a:tc>
                  <a:txBody>
                    <a:bodyPr/>
                    <a:lstStyle/>
                    <a:p>
                      <a:pPr algn="r" fontAlgn="ctr"/>
                      <a:r>
                        <a:rPr lang="en-US" altLang="ja-JP" sz="1100" b="0" i="0" u="none" strike="noStrike">
                          <a:solidFill>
                            <a:srgbClr val="000000"/>
                          </a:solidFill>
                          <a:latin typeface="ＭＳ Ｐゴシック"/>
                        </a:rPr>
                        <a:t>42</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latin typeface="ＭＳ Ｐゴシック"/>
                        </a:rPr>
                        <a:t>オーク２００のうち本市補助を受け整備された公共的施設の用に供する家屋</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vMerge="1">
                  <a:txBody>
                    <a:bodyPr/>
                    <a:lstStyle/>
                    <a:p>
                      <a:pPr algn="l" fontAlgn="ctr"/>
                      <a:endParaRPr lang="ja-JP" altLang="en-US" sz="1100" b="0" i="0" u="none" strike="noStrike" dirty="0">
                        <a:solidFill>
                          <a:schemeClr val="tx1"/>
                        </a:solidFill>
                        <a:latin typeface="ＭＳ Ｐゴシック"/>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2"/>
                  </a:ext>
                </a:extLst>
              </a:tr>
              <a:tr h="169890">
                <a:tc>
                  <a:txBody>
                    <a:bodyPr/>
                    <a:lstStyle/>
                    <a:p>
                      <a:pPr algn="r" fontAlgn="ctr"/>
                      <a:r>
                        <a:rPr lang="en-US" altLang="ja-JP" sz="1100" b="0" i="0" u="none" strike="noStrike">
                          <a:solidFill>
                            <a:srgbClr val="000000"/>
                          </a:solidFill>
                          <a:latin typeface="ＭＳ Ｐゴシック"/>
                        </a:rPr>
                        <a:t>43</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latin typeface="ＭＳ Ｐゴシック"/>
                        </a:rPr>
                        <a:t>天満・天神繁昌亭</a:t>
                      </a:r>
                      <a:endParaRPr lang="en-US" altLang="ja-JP" sz="1100" b="0" i="0" u="none" strike="noStrike" dirty="0">
                        <a:solidFill>
                          <a:schemeClr val="tx1"/>
                        </a:solidFill>
                        <a:latin typeface="ＭＳ Ｐゴシック"/>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vMerge="1">
                  <a:txBody>
                    <a:bodyPr/>
                    <a:lstStyle/>
                    <a:p>
                      <a:pPr algn="l" fontAlgn="ctr"/>
                      <a:endParaRPr lang="ja-JP" altLang="en-US" sz="1100" b="0" i="0" u="none" strike="noStrike" dirty="0">
                        <a:solidFill>
                          <a:schemeClr val="tx1"/>
                        </a:solidFill>
                        <a:latin typeface="ＭＳ Ｐゴシック"/>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3"/>
                  </a:ext>
                </a:extLst>
              </a:tr>
              <a:tr h="169890">
                <a:tc>
                  <a:txBody>
                    <a:bodyPr/>
                    <a:lstStyle/>
                    <a:p>
                      <a:pPr algn="r" fontAlgn="ctr"/>
                      <a:r>
                        <a:rPr lang="en-US" altLang="ja-JP" sz="1100" b="0" i="0" u="none" strike="noStrike" dirty="0">
                          <a:solidFill>
                            <a:schemeClr val="tx1"/>
                          </a:solidFill>
                          <a:latin typeface="ＭＳ Ｐゴシック"/>
                        </a:rPr>
                        <a:t>44</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latin typeface="ＭＳ Ｐゴシック"/>
                        </a:rPr>
                        <a:t>領事館</a:t>
                      </a:r>
                      <a:endParaRPr lang="en-US" altLang="ja-JP" sz="1100" b="0" i="0" u="none" strike="noStrike" dirty="0">
                        <a:solidFill>
                          <a:schemeClr val="tx1"/>
                        </a:solidFill>
                        <a:latin typeface="ＭＳ Ｐゴシック"/>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vMerge="1">
                  <a:txBody>
                    <a:bodyPr/>
                    <a:lstStyle/>
                    <a:p>
                      <a:pPr algn="l" fontAlgn="ctr"/>
                      <a:endParaRPr lang="en-US" altLang="ja-JP" sz="1100" b="0" i="0" u="none" strike="noStrike" dirty="0">
                        <a:solidFill>
                          <a:schemeClr val="tx1"/>
                        </a:solidFill>
                        <a:latin typeface="ＭＳ Ｐゴシック"/>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4"/>
                  </a:ext>
                </a:extLst>
              </a:tr>
              <a:tr h="169890">
                <a:tc>
                  <a:txBody>
                    <a:bodyPr/>
                    <a:lstStyle/>
                    <a:p>
                      <a:pPr algn="r" fontAlgn="ctr"/>
                      <a:r>
                        <a:rPr lang="en-US" altLang="ja-JP" sz="1100" b="0" i="0" u="none" strike="noStrike" dirty="0">
                          <a:solidFill>
                            <a:srgbClr val="000000"/>
                          </a:solidFill>
                          <a:latin typeface="ＭＳ Ｐゴシック"/>
                        </a:rPr>
                        <a:t>45</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latin typeface="ＭＳ Ｐゴシック"/>
                        </a:rPr>
                        <a:t>学生・生徒</a:t>
                      </a:r>
                      <a:r>
                        <a:rPr lang="en-US" altLang="ja-JP" sz="1100" b="0" i="0" u="none" strike="noStrike" dirty="0">
                          <a:solidFill>
                            <a:schemeClr val="tx1"/>
                          </a:solidFill>
                          <a:latin typeface="ＭＳ Ｐゴシック"/>
                        </a:rPr>
                        <a:t>〔</a:t>
                      </a:r>
                      <a:r>
                        <a:rPr lang="ja-JP" altLang="en-US" sz="1100" b="0" i="0" u="none" strike="noStrike" dirty="0">
                          <a:solidFill>
                            <a:schemeClr val="tx1"/>
                          </a:solidFill>
                          <a:latin typeface="ＭＳ Ｐゴシック"/>
                        </a:rPr>
                        <a:t>所得</a:t>
                      </a:r>
                      <a:r>
                        <a:rPr lang="en-US" altLang="ja-JP" sz="1100" b="0" i="0" u="none" strike="noStrike" dirty="0">
                          <a:solidFill>
                            <a:schemeClr val="tx1"/>
                          </a:solidFill>
                          <a:latin typeface="ＭＳ Ｐゴシック"/>
                        </a:rPr>
                        <a:t>65</a:t>
                      </a:r>
                      <a:r>
                        <a:rPr lang="ja-JP" altLang="en-US" sz="1100" b="0" i="0" u="none" strike="noStrike" dirty="0">
                          <a:solidFill>
                            <a:schemeClr val="tx1"/>
                          </a:solidFill>
                          <a:latin typeface="ＭＳ Ｐゴシック"/>
                        </a:rPr>
                        <a:t>万円・</a:t>
                      </a:r>
                      <a:r>
                        <a:rPr lang="en-US" altLang="ja-JP" sz="1100" b="0" i="0" u="none" strike="noStrike" dirty="0">
                          <a:solidFill>
                            <a:schemeClr val="tx1"/>
                          </a:solidFill>
                          <a:latin typeface="ＭＳ Ｐゴシック"/>
                        </a:rPr>
                        <a:t>125</a:t>
                      </a:r>
                      <a:r>
                        <a:rPr lang="ja-JP" altLang="en-US" sz="1100" b="0" i="0" u="none" strike="noStrike" dirty="0">
                          <a:solidFill>
                            <a:schemeClr val="tx1"/>
                          </a:solidFill>
                          <a:latin typeface="ＭＳ Ｐゴシック"/>
                        </a:rPr>
                        <a:t>万円以下</a:t>
                      </a:r>
                      <a:r>
                        <a:rPr lang="en-US" altLang="ja-JP" sz="1100" b="0" i="0" u="none" strike="noStrike" dirty="0">
                          <a:solidFill>
                            <a:schemeClr val="tx1"/>
                          </a:solidFill>
                          <a:latin typeface="ＭＳ Ｐゴシック"/>
                        </a:rPr>
                        <a:t>〕</a:t>
                      </a:r>
                      <a:r>
                        <a:rPr lang="ja-JP" altLang="en-US" sz="1100" b="0" i="0" u="none" strike="noStrike" dirty="0">
                          <a:solidFill>
                            <a:schemeClr val="tx1"/>
                          </a:solidFill>
                          <a:latin typeface="ＭＳ Ｐゴシック"/>
                        </a:rPr>
                        <a:t>　→　学生・生徒</a:t>
                      </a:r>
                      <a:endParaRPr lang="en-US" altLang="ja-JP" sz="1100" b="0" i="0" u="none" strike="noStrike" dirty="0">
                        <a:solidFill>
                          <a:schemeClr val="tx1"/>
                        </a:solidFill>
                        <a:latin typeface="ＭＳ Ｐゴシック"/>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rowSpan="3">
                  <a:txBody>
                    <a:bodyPr/>
                    <a:lstStyle/>
                    <a:p>
                      <a:pPr algn="l" fontAlgn="ctr"/>
                      <a:r>
                        <a:rPr lang="ja-JP" altLang="en-US" sz="1100" b="0" i="0" u="none" strike="noStrike" dirty="0">
                          <a:solidFill>
                            <a:schemeClr val="tx1"/>
                          </a:solidFill>
                          <a:latin typeface="ＭＳ Ｐゴシック"/>
                        </a:rPr>
                        <a:t>個人市民税</a:t>
                      </a:r>
                      <a:endParaRPr lang="en-US" altLang="ja-JP" sz="1100" b="0" i="0" u="none" strike="noStrike" dirty="0">
                        <a:solidFill>
                          <a:schemeClr val="tx1"/>
                        </a:solidFill>
                        <a:latin typeface="ＭＳ Ｐゴシック"/>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5"/>
                  </a:ext>
                </a:extLst>
              </a:tr>
              <a:tr h="169890">
                <a:tc>
                  <a:txBody>
                    <a:bodyPr/>
                    <a:lstStyle/>
                    <a:p>
                      <a:pPr algn="r" fontAlgn="ctr"/>
                      <a:r>
                        <a:rPr lang="en-US" altLang="ja-JP" sz="1100" b="0" i="0" u="none" strike="noStrike" dirty="0">
                          <a:solidFill>
                            <a:srgbClr val="000000"/>
                          </a:solidFill>
                          <a:latin typeface="ＭＳ Ｐゴシック"/>
                        </a:rPr>
                        <a:t>46</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latin typeface="ＭＳ Ｐゴシック"/>
                        </a:rPr>
                        <a:t>相続人</a:t>
                      </a:r>
                      <a:r>
                        <a:rPr lang="en-US" altLang="ja-JP" sz="1100" b="0" i="0" u="none" strike="noStrike" dirty="0">
                          <a:solidFill>
                            <a:schemeClr val="tx1"/>
                          </a:solidFill>
                          <a:latin typeface="ＭＳ Ｐゴシック"/>
                        </a:rPr>
                        <a:t>〔</a:t>
                      </a:r>
                      <a:r>
                        <a:rPr lang="ja-JP" altLang="en-US" sz="1100" b="0" i="0" u="none" strike="noStrike" dirty="0">
                          <a:solidFill>
                            <a:schemeClr val="tx1"/>
                          </a:solidFill>
                          <a:latin typeface="ＭＳ Ｐゴシック"/>
                        </a:rPr>
                        <a:t>単身者：所得</a:t>
                      </a:r>
                      <a:r>
                        <a:rPr lang="en-US" altLang="ja-JP" sz="1100" b="0" i="0" u="none" strike="noStrike" dirty="0">
                          <a:solidFill>
                            <a:schemeClr val="tx1"/>
                          </a:solidFill>
                          <a:latin typeface="ＭＳ Ｐゴシック"/>
                        </a:rPr>
                        <a:t>115</a:t>
                      </a:r>
                      <a:r>
                        <a:rPr lang="ja-JP" altLang="en-US" sz="1100" b="0" i="0" u="none" strike="noStrike" dirty="0">
                          <a:solidFill>
                            <a:schemeClr val="tx1"/>
                          </a:solidFill>
                          <a:latin typeface="ＭＳ Ｐゴシック"/>
                        </a:rPr>
                        <a:t>万円・</a:t>
                      </a:r>
                      <a:r>
                        <a:rPr lang="en-US" altLang="ja-JP" sz="1100" b="0" i="0" u="none" strike="noStrike" dirty="0">
                          <a:solidFill>
                            <a:schemeClr val="tx1"/>
                          </a:solidFill>
                          <a:latin typeface="ＭＳ Ｐゴシック"/>
                        </a:rPr>
                        <a:t>145</a:t>
                      </a:r>
                      <a:r>
                        <a:rPr lang="ja-JP" altLang="en-US" sz="1100" b="0" i="0" u="none" strike="noStrike" dirty="0">
                          <a:solidFill>
                            <a:schemeClr val="tx1"/>
                          </a:solidFill>
                          <a:latin typeface="ＭＳ Ｐゴシック"/>
                        </a:rPr>
                        <a:t>万円以下</a:t>
                      </a:r>
                      <a:r>
                        <a:rPr lang="en-US" altLang="ja-JP" sz="1100" b="0" i="0" u="none" strike="noStrike" dirty="0">
                          <a:solidFill>
                            <a:schemeClr val="tx1"/>
                          </a:solidFill>
                          <a:latin typeface="ＭＳ Ｐゴシック"/>
                        </a:rPr>
                        <a:t>〕</a:t>
                      </a:r>
                      <a:r>
                        <a:rPr lang="ja-JP" altLang="en-US" sz="1100" b="0" i="0" u="none" strike="noStrike" dirty="0">
                          <a:solidFill>
                            <a:schemeClr val="tx1"/>
                          </a:solidFill>
                          <a:latin typeface="ＭＳ Ｐゴシック"/>
                        </a:rPr>
                        <a:t>　→　相続人</a:t>
                      </a:r>
                      <a:endParaRPr lang="en-US" altLang="ja-JP" sz="1100" b="0" i="0" u="none" strike="noStrike" dirty="0">
                        <a:solidFill>
                          <a:schemeClr val="tx1"/>
                        </a:solidFill>
                        <a:latin typeface="ＭＳ Ｐゴシック"/>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vMerge="1">
                  <a:txBody>
                    <a:bodyPr/>
                    <a:lstStyle/>
                    <a:p>
                      <a:pPr algn="l" fontAlgn="ctr"/>
                      <a:endParaRPr lang="en-US" altLang="ja-JP" sz="1100" b="0" i="0" u="none" strike="noStrike" dirty="0">
                        <a:solidFill>
                          <a:schemeClr val="tx1"/>
                        </a:solidFill>
                        <a:latin typeface="ＭＳ Ｐゴシック"/>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6"/>
                  </a:ext>
                </a:extLst>
              </a:tr>
              <a:tr h="169890">
                <a:tc>
                  <a:txBody>
                    <a:bodyPr/>
                    <a:lstStyle/>
                    <a:p>
                      <a:pPr algn="r" fontAlgn="ctr"/>
                      <a:r>
                        <a:rPr lang="en-US" altLang="ja-JP" sz="1100" b="0" i="0" u="none" strike="noStrike" dirty="0">
                          <a:solidFill>
                            <a:srgbClr val="000000"/>
                          </a:solidFill>
                          <a:latin typeface="ＭＳ Ｐゴシック"/>
                        </a:rPr>
                        <a:t>47</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latin typeface="ＭＳ Ｐゴシック"/>
                        </a:rPr>
                        <a:t>公益事業に係る事務所等所有者</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vMerge="1">
                  <a:txBody>
                    <a:bodyPr/>
                    <a:lstStyle/>
                    <a:p>
                      <a:pPr algn="l" fontAlgn="ctr"/>
                      <a:endParaRPr lang="ja-JP" altLang="en-US" sz="1100" b="0" i="0" u="none" strike="noStrike" dirty="0">
                        <a:solidFill>
                          <a:schemeClr val="tx1"/>
                        </a:solidFill>
                        <a:latin typeface="ＭＳ Ｐゴシック"/>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7"/>
                  </a:ext>
                </a:extLst>
              </a:tr>
              <a:tr h="169890">
                <a:tc>
                  <a:txBody>
                    <a:bodyPr/>
                    <a:lstStyle/>
                    <a:p>
                      <a:pPr algn="r" fontAlgn="ctr"/>
                      <a:r>
                        <a:rPr lang="en-US" altLang="ja-JP" sz="1100" b="0" i="0" u="none" strike="noStrike" dirty="0">
                          <a:solidFill>
                            <a:srgbClr val="000000"/>
                          </a:solidFill>
                          <a:latin typeface="ＭＳ Ｐゴシック"/>
                        </a:rPr>
                        <a:t>48</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a:solidFill>
                            <a:schemeClr val="tx1"/>
                          </a:solidFill>
                          <a:latin typeface="ＭＳ Ｐゴシック"/>
                        </a:rPr>
                        <a:t>一般社団・財団法人（非営利型法人）</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rowSpan="2">
                  <a:txBody>
                    <a:bodyPr/>
                    <a:lstStyle/>
                    <a:p>
                      <a:pPr algn="l" fontAlgn="ctr"/>
                      <a:r>
                        <a:rPr lang="ja-JP" altLang="en-US" sz="1100" b="0" i="0" u="none" strike="noStrike" dirty="0">
                          <a:solidFill>
                            <a:schemeClr val="tx1"/>
                          </a:solidFill>
                          <a:latin typeface="ＭＳ Ｐゴシック"/>
                        </a:rPr>
                        <a:t>法人市民税</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8"/>
                  </a:ext>
                </a:extLst>
              </a:tr>
              <a:tr h="169890">
                <a:tc>
                  <a:txBody>
                    <a:bodyPr/>
                    <a:lstStyle/>
                    <a:p>
                      <a:pPr algn="r" fontAlgn="ctr"/>
                      <a:r>
                        <a:rPr lang="en-US" altLang="ja-JP" sz="1100" b="0" i="0" u="none" strike="noStrike" dirty="0">
                          <a:solidFill>
                            <a:srgbClr val="000000"/>
                          </a:solidFill>
                          <a:latin typeface="ＭＳ Ｐゴシック"/>
                        </a:rPr>
                        <a:t>49</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latin typeface="ＭＳ Ｐゴシック"/>
                        </a:rPr>
                        <a:t>清算中の法人</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vMerge="1">
                  <a:txBody>
                    <a:bodyPr/>
                    <a:lstStyle/>
                    <a:p>
                      <a:pPr algn="l" fontAlgn="ctr"/>
                      <a:endParaRPr lang="ja-JP" altLang="en-US" sz="1100" b="0" i="0" u="none" strike="noStrike" dirty="0">
                        <a:solidFill>
                          <a:schemeClr val="tx1"/>
                        </a:solidFill>
                        <a:latin typeface="ＭＳ Ｐゴシック"/>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9"/>
                  </a:ext>
                </a:extLst>
              </a:tr>
              <a:tr h="169890">
                <a:tc>
                  <a:txBody>
                    <a:bodyPr/>
                    <a:lstStyle/>
                    <a:p>
                      <a:pPr algn="r" fontAlgn="ctr"/>
                      <a:r>
                        <a:rPr lang="en-US" altLang="ja-JP" sz="1100" b="0" i="0" u="none" strike="noStrike" dirty="0">
                          <a:solidFill>
                            <a:schemeClr val="tx1"/>
                          </a:solidFill>
                          <a:latin typeface="ＭＳ Ｐゴシック"/>
                        </a:rPr>
                        <a:t>50</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latin typeface="ＭＳ Ｐゴシック"/>
                        </a:rPr>
                        <a:t>宗教法人・</a:t>
                      </a:r>
                      <a:r>
                        <a:rPr lang="zh-CN" altLang="en-US" sz="1100" b="0" i="0" u="none" strike="noStrike" dirty="0">
                          <a:solidFill>
                            <a:schemeClr val="tx1"/>
                          </a:solidFill>
                          <a:latin typeface="ＭＳ Ｐゴシック" pitchFamily="50" charset="-128"/>
                          <a:ea typeface="ＭＳ Ｐゴシック" pitchFamily="50" charset="-128"/>
                        </a:rPr>
                        <a:t>社会福祉法人</a:t>
                      </a:r>
                      <a:r>
                        <a:rPr lang="ja-JP" altLang="en-US" sz="1100" b="0" i="0" u="none" strike="noStrike" dirty="0">
                          <a:solidFill>
                            <a:schemeClr val="tx1"/>
                          </a:solidFill>
                          <a:latin typeface="ＭＳ Ｐゴシック" pitchFamily="50" charset="-128"/>
                          <a:ea typeface="ＭＳ Ｐゴシック" pitchFamily="50" charset="-128"/>
                        </a:rPr>
                        <a:t>　（</a:t>
                      </a:r>
                      <a:r>
                        <a:rPr lang="en-US" altLang="ja-JP" sz="1100" b="0" i="0" u="none" strike="noStrike" dirty="0">
                          <a:solidFill>
                            <a:schemeClr val="tx1"/>
                          </a:solidFill>
                          <a:latin typeface="ＭＳ Ｐゴシック" pitchFamily="50" charset="-128"/>
                          <a:ea typeface="ＭＳ Ｐゴシック" pitchFamily="50" charset="-128"/>
                        </a:rPr>
                        <a:t>※</a:t>
                      </a:r>
                      <a:r>
                        <a:rPr lang="ja-JP" altLang="en-US" sz="1100" b="0" i="0" u="none" strike="noStrike" dirty="0">
                          <a:solidFill>
                            <a:schemeClr val="tx1"/>
                          </a:solidFill>
                          <a:latin typeface="ＭＳ Ｐゴシック" pitchFamily="50" charset="-128"/>
                          <a:ea typeface="ＭＳ Ｐゴシック" pitchFamily="50" charset="-128"/>
                        </a:rPr>
                        <a:t>）</a:t>
                      </a:r>
                      <a:endParaRPr lang="zh-CN" altLang="en-US" sz="1100" b="0" i="0" u="none" strike="noStrike" dirty="0">
                        <a:solidFill>
                          <a:schemeClr val="tx1"/>
                        </a:solidFill>
                        <a:latin typeface="ＭＳ Ｐゴシック" pitchFamily="50" charset="-128"/>
                        <a:ea typeface="ＭＳ Ｐゴシック" pitchFamily="50" charset="-128"/>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l" fontAlgn="ctr"/>
                      <a:r>
                        <a:rPr lang="ja-JP" altLang="en-US" sz="1100" b="0" i="0" u="none" strike="noStrike" dirty="0">
                          <a:solidFill>
                            <a:schemeClr val="tx1"/>
                          </a:solidFill>
                          <a:latin typeface="ＭＳ Ｐゴシック"/>
                        </a:rPr>
                        <a:t>軽自動車税</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xmlns="" val="10020"/>
                  </a:ext>
                </a:extLst>
              </a:tr>
              <a:tr h="169890">
                <a:tc>
                  <a:txBody>
                    <a:bodyPr/>
                    <a:lstStyle/>
                    <a:p>
                      <a:pPr algn="r" fontAlgn="ctr"/>
                      <a:r>
                        <a:rPr lang="en-US" altLang="ja-JP" sz="1100" b="0" i="0" u="none" strike="noStrike" dirty="0">
                          <a:solidFill>
                            <a:srgbClr val="000000"/>
                          </a:solidFill>
                          <a:latin typeface="ＭＳ Ｐゴシック"/>
                        </a:rPr>
                        <a:t>51</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latin typeface="ＭＳ Ｐゴシック"/>
                        </a:rPr>
                        <a:t>教科書の発行の事業の用に供する施設</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rowSpan="12">
                  <a:txBody>
                    <a:bodyPr/>
                    <a:lstStyle/>
                    <a:p>
                      <a:pPr algn="l" fontAlgn="ctr"/>
                      <a:r>
                        <a:rPr lang="ja-JP" altLang="en-US" sz="1100" b="0" i="0" u="none" strike="noStrike" dirty="0">
                          <a:solidFill>
                            <a:schemeClr val="tx1"/>
                          </a:solidFill>
                          <a:latin typeface="ＭＳ Ｐゴシック"/>
                        </a:rPr>
                        <a:t>事業所税</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21"/>
                  </a:ext>
                </a:extLst>
              </a:tr>
              <a:tr h="169890">
                <a:tc>
                  <a:txBody>
                    <a:bodyPr/>
                    <a:lstStyle/>
                    <a:p>
                      <a:pPr algn="r" fontAlgn="ctr"/>
                      <a:r>
                        <a:rPr lang="en-US" altLang="ja-JP" sz="1100" b="0" i="0" u="none" strike="noStrike" dirty="0">
                          <a:solidFill>
                            <a:srgbClr val="000000"/>
                          </a:solidFill>
                          <a:latin typeface="ＭＳ Ｐゴシック"/>
                        </a:rPr>
                        <a:t>52</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latin typeface="ＭＳ Ｐゴシック"/>
                        </a:rPr>
                        <a:t>劇場等に係る施設</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vMerge="1">
                  <a:txBody>
                    <a:bodyPr/>
                    <a:lstStyle/>
                    <a:p>
                      <a:pPr algn="l" fontAlgn="ctr"/>
                      <a:endParaRPr lang="ja-JP" altLang="en-US" sz="1100" b="0" i="0" u="none" strike="noStrike" dirty="0">
                        <a:solidFill>
                          <a:schemeClr val="tx1"/>
                        </a:solidFill>
                        <a:latin typeface="ＭＳ Ｐゴシック"/>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22"/>
                  </a:ext>
                </a:extLst>
              </a:tr>
              <a:tr h="169890">
                <a:tc>
                  <a:txBody>
                    <a:bodyPr/>
                    <a:lstStyle/>
                    <a:p>
                      <a:pPr algn="r" fontAlgn="ctr"/>
                      <a:r>
                        <a:rPr lang="en-US" altLang="ja-JP" sz="1100" b="0" i="0" u="none" strike="noStrike" dirty="0">
                          <a:solidFill>
                            <a:srgbClr val="000000"/>
                          </a:solidFill>
                          <a:latin typeface="ＭＳ Ｐゴシック"/>
                        </a:rPr>
                        <a:t>53</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zh-TW" altLang="en-US" sz="1100" b="0" i="0" u="none" strike="noStrike" dirty="0">
                          <a:solidFill>
                            <a:schemeClr val="tx1"/>
                          </a:solidFill>
                          <a:latin typeface="ＭＳ Ｐゴシック" pitchFamily="50" charset="-128"/>
                          <a:ea typeface="ＭＳ Ｐゴシック" pitchFamily="50" charset="-128"/>
                        </a:rPr>
                        <a:t>指定自動車教習所</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vMerge="1">
                  <a:txBody>
                    <a:bodyPr/>
                    <a:lstStyle/>
                    <a:p>
                      <a:pPr algn="l" fontAlgn="ctr"/>
                      <a:endParaRPr lang="zh-TW" altLang="en-US" sz="1100" b="0" i="0" u="none" strike="noStrike" dirty="0">
                        <a:solidFill>
                          <a:schemeClr val="tx1"/>
                        </a:solidFill>
                        <a:latin typeface="ＭＳ Ｐゴシック" pitchFamily="50" charset="-128"/>
                        <a:ea typeface="ＭＳ Ｐゴシック" pitchFamily="50" charset="-128"/>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23"/>
                  </a:ext>
                </a:extLst>
              </a:tr>
              <a:tr h="169890">
                <a:tc>
                  <a:txBody>
                    <a:bodyPr/>
                    <a:lstStyle/>
                    <a:p>
                      <a:pPr algn="r" fontAlgn="ctr"/>
                      <a:r>
                        <a:rPr lang="en-US" altLang="ja-JP" sz="1100" b="0" i="0" u="none" strike="noStrike" dirty="0">
                          <a:solidFill>
                            <a:srgbClr val="000000"/>
                          </a:solidFill>
                          <a:latin typeface="ＭＳ Ｐゴシック"/>
                        </a:rPr>
                        <a:t>54</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a:solidFill>
                            <a:schemeClr val="tx1"/>
                          </a:solidFill>
                          <a:latin typeface="ＭＳ Ｐゴシック"/>
                        </a:rPr>
                        <a:t>酒類の保管のための倉庫</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vMerge="1">
                  <a:txBody>
                    <a:bodyPr/>
                    <a:lstStyle/>
                    <a:p>
                      <a:pPr algn="l" fontAlgn="ctr"/>
                      <a:endParaRPr lang="ja-JP" altLang="en-US" sz="1100" b="0" i="0" u="none" strike="noStrike" dirty="0">
                        <a:solidFill>
                          <a:schemeClr val="tx1"/>
                        </a:solidFill>
                        <a:latin typeface="ＭＳ Ｐゴシック"/>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24"/>
                  </a:ext>
                </a:extLst>
              </a:tr>
              <a:tr h="169890">
                <a:tc>
                  <a:txBody>
                    <a:bodyPr/>
                    <a:lstStyle/>
                    <a:p>
                      <a:pPr algn="r" fontAlgn="ctr"/>
                      <a:r>
                        <a:rPr lang="en-US" altLang="ja-JP" sz="1100" b="0" i="0" u="none" strike="noStrike" dirty="0">
                          <a:solidFill>
                            <a:srgbClr val="000000"/>
                          </a:solidFill>
                          <a:latin typeface="ＭＳ Ｐゴシック"/>
                        </a:rPr>
                        <a:t>55</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a:solidFill>
                            <a:schemeClr val="tx1"/>
                          </a:solidFill>
                          <a:latin typeface="ＭＳ Ｐゴシック"/>
                        </a:rPr>
                        <a:t>タクシー事業用施設で保有台数</a:t>
                      </a:r>
                      <a:r>
                        <a:rPr lang="en-US" altLang="ja-JP" sz="1100" b="0" i="0" u="none" strike="noStrike">
                          <a:solidFill>
                            <a:schemeClr val="tx1"/>
                          </a:solidFill>
                          <a:latin typeface="ＭＳ Ｐゴシック"/>
                        </a:rPr>
                        <a:t>250</a:t>
                      </a:r>
                      <a:r>
                        <a:rPr lang="ja-JP" altLang="en-US" sz="1100" b="0" i="0" u="none" strike="noStrike">
                          <a:solidFill>
                            <a:schemeClr val="tx1"/>
                          </a:solidFill>
                          <a:latin typeface="ＭＳ Ｐゴシック"/>
                        </a:rPr>
                        <a:t>台以下のもの</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vMerge="1">
                  <a:txBody>
                    <a:bodyPr/>
                    <a:lstStyle/>
                    <a:p>
                      <a:pPr algn="l" fontAlgn="ctr"/>
                      <a:endParaRPr lang="ja-JP" altLang="en-US" sz="1100" b="0" i="0" u="none" strike="noStrike" dirty="0">
                        <a:solidFill>
                          <a:schemeClr val="tx1"/>
                        </a:solidFill>
                        <a:latin typeface="ＭＳ Ｐゴシック"/>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25"/>
                  </a:ext>
                </a:extLst>
              </a:tr>
              <a:tr h="169890">
                <a:tc>
                  <a:txBody>
                    <a:bodyPr/>
                    <a:lstStyle/>
                    <a:p>
                      <a:pPr algn="r" fontAlgn="ctr"/>
                      <a:r>
                        <a:rPr lang="en-US" altLang="ja-JP" sz="1100" b="0" i="0" u="none" strike="noStrike" dirty="0">
                          <a:solidFill>
                            <a:srgbClr val="000000"/>
                          </a:solidFill>
                          <a:latin typeface="ＭＳ Ｐゴシック"/>
                        </a:rPr>
                        <a:t>56</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latin typeface="ＭＳ Ｐゴシック"/>
                        </a:rPr>
                        <a:t>織物の保管の用に供する施設</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vMerge="1">
                  <a:txBody>
                    <a:bodyPr/>
                    <a:lstStyle/>
                    <a:p>
                      <a:pPr algn="l" fontAlgn="ctr"/>
                      <a:endParaRPr lang="ja-JP" altLang="en-US" sz="1100" b="0" i="0" u="none" strike="noStrike" dirty="0">
                        <a:solidFill>
                          <a:schemeClr val="tx1"/>
                        </a:solidFill>
                        <a:latin typeface="ＭＳ Ｐゴシック"/>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26"/>
                  </a:ext>
                </a:extLst>
              </a:tr>
              <a:tr h="169890">
                <a:tc>
                  <a:txBody>
                    <a:bodyPr/>
                    <a:lstStyle/>
                    <a:p>
                      <a:pPr algn="r" fontAlgn="ctr"/>
                      <a:r>
                        <a:rPr lang="en-US" altLang="ja-JP" sz="1100" b="0" i="0" u="none" strike="noStrike" dirty="0">
                          <a:solidFill>
                            <a:srgbClr val="000000"/>
                          </a:solidFill>
                          <a:latin typeface="ＭＳ Ｐゴシック"/>
                        </a:rPr>
                        <a:t>57</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latin typeface="ＭＳ Ｐゴシック"/>
                        </a:rPr>
                        <a:t>ビルメンテナンス事業の用に供する施設</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vMerge="1">
                  <a:txBody>
                    <a:bodyPr/>
                    <a:lstStyle/>
                    <a:p>
                      <a:pPr algn="l" fontAlgn="ctr"/>
                      <a:endParaRPr lang="ja-JP" altLang="en-US" sz="1100" b="0" i="0" u="none" strike="noStrike" dirty="0">
                        <a:solidFill>
                          <a:schemeClr val="tx1"/>
                        </a:solidFill>
                        <a:latin typeface="ＭＳ Ｐゴシック"/>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27"/>
                  </a:ext>
                </a:extLst>
              </a:tr>
              <a:tr h="169890">
                <a:tc>
                  <a:txBody>
                    <a:bodyPr/>
                    <a:lstStyle/>
                    <a:p>
                      <a:pPr algn="r" fontAlgn="ctr"/>
                      <a:r>
                        <a:rPr lang="en-US" altLang="ja-JP" sz="1100" b="0" i="0" u="none" strike="noStrike" dirty="0">
                          <a:solidFill>
                            <a:srgbClr val="000000"/>
                          </a:solidFill>
                          <a:latin typeface="ＭＳ Ｐゴシック"/>
                        </a:rPr>
                        <a:t>58</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latin typeface="ＭＳ Ｐゴシック"/>
                        </a:rPr>
                        <a:t>列車内における食堂等の事業の用に供する施設</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vMerge="1">
                  <a:txBody>
                    <a:bodyPr/>
                    <a:lstStyle/>
                    <a:p>
                      <a:pPr algn="l" fontAlgn="ctr"/>
                      <a:endParaRPr lang="ja-JP" altLang="en-US" sz="1100" b="0" i="0" u="none" strike="noStrike" dirty="0">
                        <a:solidFill>
                          <a:schemeClr val="tx1"/>
                        </a:solidFill>
                        <a:latin typeface="ＭＳ Ｐゴシック"/>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28"/>
                  </a:ext>
                </a:extLst>
              </a:tr>
              <a:tr h="169890">
                <a:tc>
                  <a:txBody>
                    <a:bodyPr/>
                    <a:lstStyle/>
                    <a:p>
                      <a:pPr algn="r" fontAlgn="ctr"/>
                      <a:r>
                        <a:rPr lang="en-US" altLang="ja-JP" sz="1100" b="0" i="0" u="none" strike="noStrike" dirty="0">
                          <a:solidFill>
                            <a:srgbClr val="000000"/>
                          </a:solidFill>
                          <a:latin typeface="ＭＳ Ｐゴシック"/>
                        </a:rPr>
                        <a:t>59</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a:solidFill>
                            <a:schemeClr val="tx1"/>
                          </a:solidFill>
                          <a:latin typeface="ＭＳ Ｐゴシック"/>
                        </a:rPr>
                        <a:t>古紙回収事業の用に供する施設</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vMerge="1">
                  <a:txBody>
                    <a:bodyPr/>
                    <a:lstStyle/>
                    <a:p>
                      <a:pPr algn="l" fontAlgn="ctr"/>
                      <a:endParaRPr lang="ja-JP" altLang="en-US" sz="1100" b="0" i="0" u="none" strike="noStrike" dirty="0">
                        <a:solidFill>
                          <a:schemeClr val="tx1"/>
                        </a:solidFill>
                        <a:latin typeface="ＭＳ Ｐゴシック"/>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29"/>
                  </a:ext>
                </a:extLst>
              </a:tr>
              <a:tr h="169890">
                <a:tc>
                  <a:txBody>
                    <a:bodyPr/>
                    <a:lstStyle/>
                    <a:p>
                      <a:pPr algn="r" fontAlgn="ctr"/>
                      <a:r>
                        <a:rPr lang="en-US" altLang="ja-JP" sz="1100" b="0" i="0" u="none" strike="noStrike" dirty="0">
                          <a:solidFill>
                            <a:srgbClr val="000000"/>
                          </a:solidFill>
                          <a:latin typeface="ＭＳ Ｐゴシック"/>
                        </a:rPr>
                        <a:t>60</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latin typeface="ＭＳ Ｐゴシック"/>
                        </a:rPr>
                        <a:t>家具の保管の用に供する施設</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vMerge="1">
                  <a:txBody>
                    <a:bodyPr/>
                    <a:lstStyle/>
                    <a:p>
                      <a:pPr algn="l" fontAlgn="ctr"/>
                      <a:endParaRPr lang="ja-JP" altLang="en-US" sz="1100" b="0" i="0" u="none" strike="noStrike" dirty="0">
                        <a:solidFill>
                          <a:schemeClr val="tx1"/>
                        </a:solidFill>
                        <a:latin typeface="ＭＳ Ｐゴシック"/>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30"/>
                  </a:ext>
                </a:extLst>
              </a:tr>
              <a:tr h="169890">
                <a:tc>
                  <a:txBody>
                    <a:bodyPr/>
                    <a:lstStyle/>
                    <a:p>
                      <a:pPr algn="r" fontAlgn="ctr"/>
                      <a:r>
                        <a:rPr lang="en-US" altLang="ja-JP" sz="1100" b="0" i="0" u="none" strike="noStrike" dirty="0">
                          <a:solidFill>
                            <a:srgbClr val="000000"/>
                          </a:solidFill>
                          <a:latin typeface="ＭＳ Ｐゴシック"/>
                        </a:rPr>
                        <a:t>61</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latin typeface="ＭＳ Ｐゴシック"/>
                        </a:rPr>
                        <a:t>倉庫業の事業の用に供する倉庫又は港湾運送事業の用に供する上屋で３万㎡未満のもの</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vMerge="1">
                  <a:txBody>
                    <a:bodyPr/>
                    <a:lstStyle/>
                    <a:p>
                      <a:pPr algn="l" fontAlgn="ctr"/>
                      <a:endParaRPr lang="ja-JP" altLang="en-US" sz="1100" b="0" i="0" u="none" strike="noStrike" dirty="0">
                        <a:solidFill>
                          <a:schemeClr val="tx1"/>
                        </a:solidFill>
                        <a:latin typeface="ＭＳ Ｐゴシック"/>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31"/>
                  </a:ext>
                </a:extLst>
              </a:tr>
              <a:tr h="169890">
                <a:tc>
                  <a:txBody>
                    <a:bodyPr/>
                    <a:lstStyle/>
                    <a:p>
                      <a:pPr algn="r" fontAlgn="ctr"/>
                      <a:r>
                        <a:rPr lang="en-US" altLang="ja-JP" sz="1100" b="0" i="0" u="none" strike="noStrike" dirty="0">
                          <a:solidFill>
                            <a:srgbClr val="000000"/>
                          </a:solidFill>
                          <a:latin typeface="ＭＳ Ｐゴシック"/>
                        </a:rPr>
                        <a:t>62</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latin typeface="ＭＳ Ｐゴシック"/>
                        </a:rPr>
                        <a:t>簡易宿所営業の用に供する施設</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vMerge="1">
                  <a:txBody>
                    <a:bodyPr/>
                    <a:lstStyle/>
                    <a:p>
                      <a:pPr algn="l" fontAlgn="ctr"/>
                      <a:endParaRPr lang="ja-JP" altLang="en-US" sz="1100" b="0" i="0" u="none" strike="noStrike" dirty="0">
                        <a:solidFill>
                          <a:schemeClr val="tx1"/>
                        </a:solidFill>
                        <a:latin typeface="ＭＳ Ｐゴシック"/>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32"/>
                  </a:ext>
                </a:extLst>
              </a:tr>
            </a:tbl>
          </a:graphicData>
        </a:graphic>
      </p:graphicFrame>
      <p:sp>
        <p:nvSpPr>
          <p:cNvPr id="3" name="スライド番号プレースホルダー 2"/>
          <p:cNvSpPr>
            <a:spLocks noGrp="1"/>
          </p:cNvSpPr>
          <p:nvPr>
            <p:ph type="sldNum" sz="quarter" idx="12"/>
          </p:nvPr>
        </p:nvSpPr>
        <p:spPr/>
        <p:txBody>
          <a:bodyPr/>
          <a:lstStyle/>
          <a:p>
            <a:fld id="{CCEC3038-1CF1-4B63-9920-55248DCFBA97}" type="slidenum">
              <a:rPr kumimoji="1" lang="ja-JP" altLang="en-US" smtClean="0"/>
              <a:pPr/>
              <a:t>233</a:t>
            </a:fld>
            <a:endParaRPr kumimoji="1" lang="ja-JP" altLang="en-US"/>
          </a:p>
        </p:txBody>
      </p:sp>
    </p:spTree>
    <p:extLst>
      <p:ext uri="{BB962C8B-B14F-4D97-AF65-F5344CB8AC3E}">
        <p14:creationId xmlns:p14="http://schemas.microsoft.com/office/powerpoint/2010/main" val="3880756042"/>
      </p:ext>
    </p:extLst>
  </p:cSld>
  <p:clrMapOvr>
    <a:masterClrMapping/>
  </p:clrMapOvr>
</p:sld>
</file>

<file path=ppt/slides/slide2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角丸四角形 11"/>
          <p:cNvSpPr/>
          <p:nvPr/>
        </p:nvSpPr>
        <p:spPr>
          <a:xfrm>
            <a:off x="4572001" y="4437113"/>
            <a:ext cx="2160240" cy="432048"/>
          </a:xfrm>
          <a:prstGeom prst="roundRect">
            <a:avLst>
              <a:gd name="adj" fmla="val 5685"/>
            </a:avLst>
          </a:prstGeom>
          <a:solidFill>
            <a:schemeClr val="accent6">
              <a:lumMod val="60000"/>
              <a:lumOff val="40000"/>
              <a:alpha val="5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9" name="角丸四角形 8"/>
          <p:cNvSpPr/>
          <p:nvPr/>
        </p:nvSpPr>
        <p:spPr>
          <a:xfrm>
            <a:off x="4294992" y="4221087"/>
            <a:ext cx="853072" cy="216026"/>
          </a:xfrm>
          <a:prstGeom prst="roundRect">
            <a:avLst>
              <a:gd name="adj" fmla="val 5685"/>
            </a:avLst>
          </a:prstGeom>
          <a:solidFill>
            <a:schemeClr val="accent6">
              <a:lumMod val="60000"/>
              <a:lumOff val="40000"/>
              <a:alpha val="5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11" name="角丸四角形 10"/>
          <p:cNvSpPr/>
          <p:nvPr/>
        </p:nvSpPr>
        <p:spPr>
          <a:xfrm>
            <a:off x="3779912" y="617999"/>
            <a:ext cx="515080" cy="321744"/>
          </a:xfrm>
          <a:prstGeom prst="roundRect">
            <a:avLst>
              <a:gd name="adj" fmla="val 5685"/>
            </a:avLst>
          </a:prstGeom>
          <a:solidFill>
            <a:schemeClr val="accent6">
              <a:lumMod val="60000"/>
              <a:lumOff val="40000"/>
              <a:alpha val="5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graphicFrame>
        <p:nvGraphicFramePr>
          <p:cNvPr id="7" name="表 6"/>
          <p:cNvGraphicFramePr>
            <a:graphicFrameLocks noGrp="1"/>
          </p:cNvGraphicFramePr>
          <p:nvPr>
            <p:extLst/>
          </p:nvPr>
        </p:nvGraphicFramePr>
        <p:xfrm>
          <a:off x="1115616" y="1021204"/>
          <a:ext cx="6912768" cy="5114377"/>
        </p:xfrm>
        <a:graphic>
          <a:graphicData uri="http://schemas.openxmlformats.org/drawingml/2006/table">
            <a:tbl>
              <a:tblPr/>
              <a:tblGrid>
                <a:gridCol w="401566">
                  <a:extLst>
                    <a:ext uri="{9D8B030D-6E8A-4147-A177-3AD203B41FA5}">
                      <a16:colId xmlns:a16="http://schemas.microsoft.com/office/drawing/2014/main" xmlns="" val="20000"/>
                    </a:ext>
                  </a:extLst>
                </a:gridCol>
                <a:gridCol w="5575098">
                  <a:extLst>
                    <a:ext uri="{9D8B030D-6E8A-4147-A177-3AD203B41FA5}">
                      <a16:colId xmlns:a16="http://schemas.microsoft.com/office/drawing/2014/main" xmlns="" val="20001"/>
                    </a:ext>
                  </a:extLst>
                </a:gridCol>
                <a:gridCol w="936104">
                  <a:extLst>
                    <a:ext uri="{9D8B030D-6E8A-4147-A177-3AD203B41FA5}">
                      <a16:colId xmlns:a16="http://schemas.microsoft.com/office/drawing/2014/main" xmlns="" val="20002"/>
                    </a:ext>
                  </a:extLst>
                </a:gridCol>
              </a:tblGrid>
              <a:tr h="188861">
                <a:tc>
                  <a:txBody>
                    <a:bodyPr/>
                    <a:lstStyle/>
                    <a:p>
                      <a:pPr algn="ctr" fontAlgn="ctr"/>
                      <a:endParaRPr lang="ja-JP" altLang="en-US" sz="1100" b="0" i="0" u="none" strike="noStrike" dirty="0">
                        <a:solidFill>
                          <a:schemeClr val="tx1"/>
                        </a:solidFill>
                        <a:latin typeface="+mn-ea"/>
                        <a:ea typeface="+mn-ea"/>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ap="flat" cmpd="sng" algn="ctr">
                      <a:solidFill>
                        <a:schemeClr val="tx1"/>
                      </a:solidFill>
                      <a:prstDash val="solid"/>
                      <a:round/>
                      <a:headEnd type="none" w="med" len="med"/>
                      <a:tailEnd type="none" w="med" len="med"/>
                    </a:lnTlToBr>
                    <a:solidFill>
                      <a:schemeClr val="accent5">
                        <a:lumMod val="20000"/>
                        <a:lumOff val="80000"/>
                      </a:schemeClr>
                    </a:solidFill>
                  </a:tcPr>
                </a:tc>
                <a:tc>
                  <a:txBody>
                    <a:bodyPr/>
                    <a:lstStyle/>
                    <a:p>
                      <a:pPr algn="ctr" fontAlgn="ctr"/>
                      <a:r>
                        <a:rPr lang="ja-JP" altLang="en-US" sz="1100" b="0" i="0" u="none" strike="noStrike" dirty="0">
                          <a:solidFill>
                            <a:schemeClr val="tx1"/>
                          </a:solidFill>
                          <a:latin typeface="+mn-ea"/>
                          <a:ea typeface="+mn-ea"/>
                        </a:rPr>
                        <a:t>項　　　目</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fontAlgn="ctr"/>
                      <a:r>
                        <a:rPr lang="ja-JP" altLang="en-US" sz="1100" b="0" i="0" u="none" strike="noStrike" dirty="0">
                          <a:solidFill>
                            <a:schemeClr val="tx1"/>
                          </a:solidFill>
                          <a:latin typeface="+mn-ea"/>
                          <a:ea typeface="+mn-ea"/>
                        </a:rPr>
                        <a:t>区　　分</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20000"/>
                        <a:lumOff val="80000"/>
                      </a:schemeClr>
                    </a:solidFill>
                  </a:tcPr>
                </a:tc>
                <a:extLst>
                  <a:ext uri="{0D108BD9-81ED-4DB2-BD59-A6C34878D82A}">
                    <a16:rowId xmlns:a16="http://schemas.microsoft.com/office/drawing/2014/main" xmlns="" val="10000"/>
                  </a:ext>
                </a:extLst>
              </a:tr>
              <a:tr h="188861">
                <a:tc>
                  <a:txBody>
                    <a:bodyPr/>
                    <a:lstStyle/>
                    <a:p>
                      <a:pPr algn="ctr" fontAlgn="ctr"/>
                      <a:r>
                        <a:rPr lang="en-US" altLang="ja-JP" sz="1100" b="0" i="0" u="none" strike="noStrike" dirty="0">
                          <a:solidFill>
                            <a:schemeClr val="tx1"/>
                          </a:solidFill>
                          <a:latin typeface="+mn-ea"/>
                          <a:ea typeface="+mn-ea"/>
                        </a:rPr>
                        <a:t>1</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latin typeface="+mn-ea"/>
                          <a:ea typeface="+mn-ea"/>
                        </a:rPr>
                        <a:t>災害により損害を受けた固定資産</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rowSpan="14">
                  <a:txBody>
                    <a:bodyPr/>
                    <a:lstStyle/>
                    <a:p>
                      <a:pPr algn="l" fontAlgn="ctr"/>
                      <a:r>
                        <a:rPr lang="ja-JP" altLang="en-US" sz="1100" b="0" i="0" u="none" strike="noStrike" dirty="0">
                          <a:solidFill>
                            <a:schemeClr val="tx1"/>
                          </a:solidFill>
                          <a:latin typeface="+mn-ea"/>
                          <a:ea typeface="+mn-ea"/>
                        </a:rPr>
                        <a:t>固定資産税・都市計画税</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1"/>
                  </a:ext>
                </a:extLst>
              </a:tr>
              <a:tr h="188861">
                <a:tc>
                  <a:txBody>
                    <a:bodyPr/>
                    <a:lstStyle/>
                    <a:p>
                      <a:pPr algn="ctr" fontAlgn="ctr"/>
                      <a:r>
                        <a:rPr lang="en-US" altLang="ja-JP" sz="1100" b="0" i="0" u="none" strike="noStrike">
                          <a:solidFill>
                            <a:schemeClr val="tx1"/>
                          </a:solidFill>
                          <a:latin typeface="+mn-ea"/>
                          <a:ea typeface="+mn-ea"/>
                        </a:rPr>
                        <a:t>2</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latin typeface="+mn-ea"/>
                          <a:ea typeface="+mn-ea"/>
                        </a:rPr>
                        <a:t>生活扶助受給者所有の土地・家屋</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vMerge="1">
                  <a:txBody>
                    <a:bodyPr/>
                    <a:lstStyle/>
                    <a:p>
                      <a:pPr algn="l" fontAlgn="ctr"/>
                      <a:endParaRPr lang="ja-JP" altLang="en-US" sz="1100" b="0" i="0" u="none" strike="noStrike" dirty="0">
                        <a:solidFill>
                          <a:schemeClr val="tx1"/>
                        </a:solidFill>
                        <a:latin typeface="+mn-ea"/>
                        <a:ea typeface="+mn-ea"/>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2"/>
                  </a:ext>
                </a:extLst>
              </a:tr>
              <a:tr h="188861">
                <a:tc>
                  <a:txBody>
                    <a:bodyPr/>
                    <a:lstStyle/>
                    <a:p>
                      <a:pPr algn="ctr" fontAlgn="ctr"/>
                      <a:r>
                        <a:rPr lang="en-US" altLang="ja-JP" sz="1100" b="0" i="0" u="none" strike="noStrike">
                          <a:solidFill>
                            <a:schemeClr val="tx1"/>
                          </a:solidFill>
                          <a:latin typeface="+mn-ea"/>
                          <a:ea typeface="+mn-ea"/>
                        </a:rPr>
                        <a:t>3</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latin typeface="+mn-ea"/>
                          <a:ea typeface="+mn-ea"/>
                        </a:rPr>
                        <a:t>低所得者所有の土地・家屋</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vMerge="1">
                  <a:txBody>
                    <a:bodyPr/>
                    <a:lstStyle/>
                    <a:p>
                      <a:pPr algn="l" fontAlgn="ctr"/>
                      <a:endParaRPr lang="ja-JP" altLang="en-US" sz="1100" b="0" i="0" u="none" strike="noStrike" dirty="0">
                        <a:solidFill>
                          <a:schemeClr val="tx1"/>
                        </a:solidFill>
                        <a:latin typeface="+mn-ea"/>
                        <a:ea typeface="+mn-ea"/>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3"/>
                  </a:ext>
                </a:extLst>
              </a:tr>
              <a:tr h="188861">
                <a:tc>
                  <a:txBody>
                    <a:bodyPr/>
                    <a:lstStyle/>
                    <a:p>
                      <a:pPr algn="ctr" fontAlgn="ctr"/>
                      <a:r>
                        <a:rPr lang="en-US" altLang="ja-JP" sz="1100" b="0" i="0" u="none" strike="noStrike">
                          <a:solidFill>
                            <a:schemeClr val="tx1"/>
                          </a:solidFill>
                          <a:latin typeface="+mn-ea"/>
                          <a:ea typeface="+mn-ea"/>
                        </a:rPr>
                        <a:t>4</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latin typeface="+mn-ea"/>
                          <a:ea typeface="+mn-ea"/>
                        </a:rPr>
                        <a:t>本市が取得した固定資産</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vMerge="1">
                  <a:txBody>
                    <a:bodyPr/>
                    <a:lstStyle/>
                    <a:p>
                      <a:pPr algn="l" fontAlgn="ctr"/>
                      <a:endParaRPr lang="ja-JP" altLang="en-US" sz="1100" b="0" i="0" u="none" strike="noStrike" dirty="0">
                        <a:solidFill>
                          <a:schemeClr val="tx1"/>
                        </a:solidFill>
                        <a:latin typeface="+mn-ea"/>
                        <a:ea typeface="+mn-ea"/>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4"/>
                  </a:ext>
                </a:extLst>
              </a:tr>
              <a:tr h="188861">
                <a:tc>
                  <a:txBody>
                    <a:bodyPr/>
                    <a:lstStyle/>
                    <a:p>
                      <a:pPr algn="ctr" fontAlgn="ctr"/>
                      <a:r>
                        <a:rPr lang="en-US" altLang="ja-JP" sz="1100" b="0" i="0" u="none" strike="noStrike">
                          <a:solidFill>
                            <a:schemeClr val="tx1"/>
                          </a:solidFill>
                          <a:latin typeface="+mn-ea"/>
                          <a:ea typeface="+mn-ea"/>
                        </a:rPr>
                        <a:t>5</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latin typeface="+mn-ea"/>
                          <a:ea typeface="+mn-ea"/>
                        </a:rPr>
                        <a:t>本市事業により移転補償の対象となった固定資産</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vMerge="1">
                  <a:txBody>
                    <a:bodyPr/>
                    <a:lstStyle/>
                    <a:p>
                      <a:pPr algn="l" fontAlgn="ctr"/>
                      <a:endParaRPr lang="ja-JP" altLang="en-US" sz="1100" b="0" i="0" u="none" strike="noStrike" dirty="0">
                        <a:solidFill>
                          <a:schemeClr val="tx1"/>
                        </a:solidFill>
                        <a:latin typeface="+mn-ea"/>
                        <a:ea typeface="+mn-ea"/>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5"/>
                  </a:ext>
                </a:extLst>
              </a:tr>
              <a:tr h="188861">
                <a:tc>
                  <a:txBody>
                    <a:bodyPr/>
                    <a:lstStyle/>
                    <a:p>
                      <a:pPr algn="ctr" fontAlgn="ctr"/>
                      <a:r>
                        <a:rPr lang="en-US" altLang="ja-JP" sz="1100" b="0" i="0" u="none" strike="noStrike">
                          <a:solidFill>
                            <a:schemeClr val="tx1"/>
                          </a:solidFill>
                          <a:latin typeface="+mn-ea"/>
                          <a:ea typeface="+mn-ea"/>
                        </a:rPr>
                        <a:t>6</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latin typeface="+mn-ea"/>
                          <a:ea typeface="+mn-ea"/>
                        </a:rPr>
                        <a:t>仮換地指定前に使用収益できない土地</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vMerge="1">
                  <a:txBody>
                    <a:bodyPr/>
                    <a:lstStyle/>
                    <a:p>
                      <a:pPr algn="l" fontAlgn="ctr"/>
                      <a:endParaRPr lang="ja-JP" altLang="en-US" sz="1100" b="0" i="0" u="none" strike="noStrike" dirty="0">
                        <a:solidFill>
                          <a:schemeClr val="tx1"/>
                        </a:solidFill>
                        <a:latin typeface="+mn-ea"/>
                        <a:ea typeface="+mn-ea"/>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6"/>
                  </a:ext>
                </a:extLst>
              </a:tr>
              <a:tr h="188861">
                <a:tc>
                  <a:txBody>
                    <a:bodyPr/>
                    <a:lstStyle/>
                    <a:p>
                      <a:pPr algn="ctr" fontAlgn="ctr"/>
                      <a:r>
                        <a:rPr lang="en-US" altLang="ja-JP" sz="1100" b="0" i="0" u="none" strike="noStrike">
                          <a:solidFill>
                            <a:schemeClr val="tx1"/>
                          </a:solidFill>
                          <a:latin typeface="+mn-ea"/>
                          <a:ea typeface="+mn-ea"/>
                        </a:rPr>
                        <a:t>7</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latin typeface="+mn-ea"/>
                          <a:ea typeface="+mn-ea"/>
                        </a:rPr>
                        <a:t>仮換地に他人の工作物等がある土地</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vMerge="1">
                  <a:txBody>
                    <a:bodyPr/>
                    <a:lstStyle/>
                    <a:p>
                      <a:pPr algn="l" fontAlgn="ctr"/>
                      <a:endParaRPr lang="ja-JP" altLang="en-US" sz="1100" b="0" i="0" u="none" strike="noStrike" dirty="0">
                        <a:solidFill>
                          <a:schemeClr val="tx1"/>
                        </a:solidFill>
                        <a:latin typeface="+mn-ea"/>
                        <a:ea typeface="+mn-ea"/>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7"/>
                  </a:ext>
                </a:extLst>
              </a:tr>
              <a:tr h="188861">
                <a:tc>
                  <a:txBody>
                    <a:bodyPr/>
                    <a:lstStyle/>
                    <a:p>
                      <a:pPr algn="ctr" fontAlgn="ctr"/>
                      <a:r>
                        <a:rPr lang="en-US" altLang="ja-JP" sz="1100" b="0" i="0" u="none" strike="noStrike">
                          <a:solidFill>
                            <a:schemeClr val="tx1"/>
                          </a:solidFill>
                          <a:latin typeface="+mn-ea"/>
                          <a:ea typeface="+mn-ea"/>
                        </a:rPr>
                        <a:t>8</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latin typeface="+mn-ea"/>
                          <a:ea typeface="+mn-ea"/>
                        </a:rPr>
                        <a:t>過小宅地となるため仮換地を指定せず金銭清算される土地</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vMerge="1">
                  <a:txBody>
                    <a:bodyPr/>
                    <a:lstStyle/>
                    <a:p>
                      <a:pPr algn="l" fontAlgn="ctr"/>
                      <a:endParaRPr lang="ja-JP" altLang="en-US" sz="1100" b="0" i="0" u="none" strike="noStrike" dirty="0">
                        <a:solidFill>
                          <a:schemeClr val="tx1"/>
                        </a:solidFill>
                        <a:latin typeface="+mn-ea"/>
                        <a:ea typeface="+mn-ea"/>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8"/>
                  </a:ext>
                </a:extLst>
              </a:tr>
              <a:tr h="203991">
                <a:tc>
                  <a:txBody>
                    <a:bodyPr/>
                    <a:lstStyle/>
                    <a:p>
                      <a:pPr algn="ctr" fontAlgn="ctr"/>
                      <a:r>
                        <a:rPr lang="en-US" altLang="ja-JP" sz="1100" b="0" i="0" u="none" strike="noStrike" dirty="0">
                          <a:solidFill>
                            <a:schemeClr val="tx1"/>
                          </a:solidFill>
                          <a:latin typeface="+mn-ea"/>
                          <a:ea typeface="+mn-ea"/>
                        </a:rPr>
                        <a:t>9</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latin typeface="+mn-ea"/>
                          <a:ea typeface="+mn-ea"/>
                        </a:rPr>
                        <a:t>大阪ドーム（スタジアム部分）</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vMerge="1">
                  <a:txBody>
                    <a:bodyPr/>
                    <a:lstStyle/>
                    <a:p>
                      <a:pPr algn="l" fontAlgn="ctr"/>
                      <a:endParaRPr lang="ja-JP" altLang="en-US" sz="1100" b="0" i="0" u="none" strike="noStrike" dirty="0">
                        <a:solidFill>
                          <a:schemeClr val="tx1"/>
                        </a:solidFill>
                        <a:latin typeface="+mn-ea"/>
                        <a:ea typeface="+mn-ea"/>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9"/>
                  </a:ext>
                </a:extLst>
              </a:tr>
              <a:tr h="188861">
                <a:tc>
                  <a:txBody>
                    <a:bodyPr/>
                    <a:lstStyle/>
                    <a:p>
                      <a:pPr algn="ctr" fontAlgn="ctr"/>
                      <a:r>
                        <a:rPr lang="en-US" altLang="ja-JP" sz="1100" b="0" i="0" u="none" strike="noStrike" dirty="0">
                          <a:solidFill>
                            <a:schemeClr val="tx1"/>
                          </a:solidFill>
                          <a:latin typeface="+mn-ea"/>
                          <a:ea typeface="+mn-ea"/>
                        </a:rPr>
                        <a:t>10</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latin typeface="+mn-ea"/>
                          <a:ea typeface="+mn-ea"/>
                        </a:rPr>
                        <a:t>地域振興会が本来の用に供する固定資産</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vMerge="1">
                  <a:txBody>
                    <a:bodyPr/>
                    <a:lstStyle/>
                    <a:p>
                      <a:pPr algn="l" fontAlgn="ctr"/>
                      <a:endParaRPr lang="ja-JP" altLang="en-US" sz="1100" b="0" i="0" u="none" strike="noStrike" dirty="0">
                        <a:solidFill>
                          <a:schemeClr val="tx1"/>
                        </a:solidFill>
                        <a:latin typeface="+mn-ea"/>
                        <a:ea typeface="+mn-ea"/>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0"/>
                  </a:ext>
                </a:extLst>
              </a:tr>
              <a:tr h="188861">
                <a:tc>
                  <a:txBody>
                    <a:bodyPr/>
                    <a:lstStyle/>
                    <a:p>
                      <a:pPr algn="ctr" fontAlgn="ctr"/>
                      <a:r>
                        <a:rPr lang="en-US" altLang="ja-JP" sz="1100" b="0" i="0" u="none" strike="noStrike" dirty="0">
                          <a:solidFill>
                            <a:schemeClr val="tx1"/>
                          </a:solidFill>
                          <a:latin typeface="+mn-ea"/>
                          <a:ea typeface="+mn-ea"/>
                        </a:rPr>
                        <a:t>11</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latin typeface="+mn-ea"/>
                          <a:ea typeface="+mn-ea"/>
                        </a:rPr>
                        <a:t>一定の条件を満たしているマンション集会所</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vMerge="1">
                  <a:txBody>
                    <a:bodyPr/>
                    <a:lstStyle/>
                    <a:p>
                      <a:pPr algn="l" fontAlgn="ctr"/>
                      <a:endParaRPr lang="ja-JP" altLang="en-US" sz="1100" b="0" i="0" u="none" strike="noStrike" dirty="0">
                        <a:solidFill>
                          <a:schemeClr val="tx1"/>
                        </a:solidFill>
                        <a:latin typeface="+mn-ea"/>
                        <a:ea typeface="+mn-ea"/>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1"/>
                  </a:ext>
                </a:extLst>
              </a:tr>
              <a:tr h="188861">
                <a:tc>
                  <a:txBody>
                    <a:bodyPr/>
                    <a:lstStyle/>
                    <a:p>
                      <a:pPr algn="ctr" fontAlgn="ctr"/>
                      <a:r>
                        <a:rPr lang="en-US" altLang="ja-JP" sz="1100" b="0" i="0" u="none" strike="noStrike" dirty="0">
                          <a:solidFill>
                            <a:schemeClr val="tx1"/>
                          </a:solidFill>
                          <a:latin typeface="+mn-ea"/>
                          <a:ea typeface="+mn-ea"/>
                        </a:rPr>
                        <a:t>12</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latin typeface="+mn-ea"/>
                          <a:ea typeface="+mn-ea"/>
                        </a:rPr>
                        <a:t>老人憩の家</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vMerge="1">
                  <a:txBody>
                    <a:bodyPr/>
                    <a:lstStyle/>
                    <a:p>
                      <a:pPr algn="l" fontAlgn="ctr"/>
                      <a:endParaRPr lang="ja-JP" altLang="en-US" sz="1100" b="0" i="0" u="none" strike="noStrike" dirty="0">
                        <a:solidFill>
                          <a:schemeClr val="tx1"/>
                        </a:solidFill>
                        <a:latin typeface="+mn-ea"/>
                        <a:ea typeface="+mn-ea"/>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2"/>
                  </a:ext>
                </a:extLst>
              </a:tr>
              <a:tr h="188861">
                <a:tc>
                  <a:txBody>
                    <a:bodyPr/>
                    <a:lstStyle/>
                    <a:p>
                      <a:pPr algn="ctr" fontAlgn="ctr"/>
                      <a:r>
                        <a:rPr lang="en-US" altLang="ja-JP" sz="1100" b="0" i="0" u="none" strike="noStrike" dirty="0">
                          <a:solidFill>
                            <a:schemeClr val="tx1"/>
                          </a:solidFill>
                          <a:latin typeface="+mn-ea"/>
                          <a:ea typeface="+mn-ea"/>
                        </a:rPr>
                        <a:t>13</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latin typeface="+mn-ea"/>
                          <a:ea typeface="+mn-ea"/>
                        </a:rPr>
                        <a:t>児童遊園の用に供する固定資産</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vMerge="1">
                  <a:txBody>
                    <a:bodyPr/>
                    <a:lstStyle/>
                    <a:p>
                      <a:pPr algn="l" fontAlgn="ctr"/>
                      <a:endParaRPr lang="ja-JP" altLang="en-US" sz="1100" b="0" i="0" u="none" strike="noStrike" dirty="0">
                        <a:solidFill>
                          <a:schemeClr val="tx1"/>
                        </a:solidFill>
                        <a:latin typeface="+mn-ea"/>
                        <a:ea typeface="+mn-ea"/>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3"/>
                  </a:ext>
                </a:extLst>
              </a:tr>
              <a:tr h="188861">
                <a:tc>
                  <a:txBody>
                    <a:bodyPr/>
                    <a:lstStyle/>
                    <a:p>
                      <a:pPr algn="ctr" fontAlgn="ctr"/>
                      <a:r>
                        <a:rPr lang="en-US" altLang="ja-JP" sz="1100" b="0" i="0" u="none" strike="noStrike" dirty="0">
                          <a:solidFill>
                            <a:schemeClr val="tx1"/>
                          </a:solidFill>
                          <a:latin typeface="+mn-ea"/>
                          <a:ea typeface="+mn-ea"/>
                        </a:rPr>
                        <a:t>14</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latin typeface="+mn-ea"/>
                          <a:ea typeface="+mn-ea"/>
                        </a:rPr>
                        <a:t>公衆浴場</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vMerge="1">
                  <a:txBody>
                    <a:bodyPr/>
                    <a:lstStyle/>
                    <a:p>
                      <a:pPr algn="l" fontAlgn="ctr"/>
                      <a:endParaRPr lang="ja-JP" altLang="en-US" sz="1100" b="0" i="0" u="none" strike="noStrike" dirty="0">
                        <a:solidFill>
                          <a:schemeClr val="tx1"/>
                        </a:solidFill>
                        <a:latin typeface="+mn-ea"/>
                        <a:ea typeface="+mn-ea"/>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4"/>
                  </a:ext>
                </a:extLst>
              </a:tr>
              <a:tr h="188861">
                <a:tc>
                  <a:txBody>
                    <a:bodyPr/>
                    <a:lstStyle/>
                    <a:p>
                      <a:pPr algn="ctr" fontAlgn="ctr"/>
                      <a:r>
                        <a:rPr lang="en-US" altLang="ja-JP" sz="1100" b="0" i="0" u="none" strike="noStrike" dirty="0">
                          <a:solidFill>
                            <a:schemeClr val="tx1"/>
                          </a:solidFill>
                          <a:latin typeface="+mn-ea"/>
                          <a:ea typeface="+mn-ea"/>
                        </a:rPr>
                        <a:t>15</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latin typeface="+mn-ea"/>
                          <a:ea typeface="+mn-ea"/>
                        </a:rPr>
                        <a:t>災害被災者</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rowSpan="5">
                  <a:txBody>
                    <a:bodyPr/>
                    <a:lstStyle/>
                    <a:p>
                      <a:pPr algn="l" fontAlgn="ctr"/>
                      <a:r>
                        <a:rPr lang="ja-JP" altLang="en-US" sz="1100" b="0" i="0" u="none" strike="noStrike" dirty="0">
                          <a:solidFill>
                            <a:schemeClr val="tx1"/>
                          </a:solidFill>
                          <a:latin typeface="+mn-ea"/>
                          <a:ea typeface="+mn-ea"/>
                        </a:rPr>
                        <a:t>個人市民税</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5"/>
                  </a:ext>
                </a:extLst>
              </a:tr>
              <a:tr h="188861">
                <a:tc>
                  <a:txBody>
                    <a:bodyPr/>
                    <a:lstStyle/>
                    <a:p>
                      <a:pPr algn="ctr" fontAlgn="ctr"/>
                      <a:r>
                        <a:rPr lang="en-US" altLang="ja-JP" sz="1100" b="0" i="0" u="none" strike="noStrike" dirty="0">
                          <a:solidFill>
                            <a:schemeClr val="tx1"/>
                          </a:solidFill>
                          <a:latin typeface="+mn-ea"/>
                          <a:ea typeface="+mn-ea"/>
                        </a:rPr>
                        <a:t>16</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zh-TW" altLang="en-US" sz="1100" b="0" i="0" u="none" strike="noStrike" dirty="0">
                          <a:solidFill>
                            <a:schemeClr val="tx1"/>
                          </a:solidFill>
                          <a:latin typeface="ＭＳ Ｐゴシック" pitchFamily="50" charset="-128"/>
                          <a:ea typeface="ＭＳ Ｐゴシック" pitchFamily="50" charset="-128"/>
                        </a:rPr>
                        <a:t>生活扶助受給者等</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vMerge="1">
                  <a:txBody>
                    <a:bodyPr/>
                    <a:lstStyle/>
                    <a:p>
                      <a:pPr algn="l" fontAlgn="ctr"/>
                      <a:endParaRPr lang="zh-TW" altLang="en-US" sz="1100" b="0" i="0" u="none" strike="noStrike" dirty="0">
                        <a:solidFill>
                          <a:schemeClr val="tx1"/>
                        </a:solidFill>
                        <a:latin typeface="ＭＳ Ｐゴシック" pitchFamily="50" charset="-128"/>
                        <a:ea typeface="ＭＳ Ｐゴシック" pitchFamily="50" charset="-128"/>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6"/>
                  </a:ext>
                </a:extLst>
              </a:tr>
              <a:tr h="188861">
                <a:tc>
                  <a:txBody>
                    <a:bodyPr/>
                    <a:lstStyle/>
                    <a:p>
                      <a:pPr algn="ctr" fontAlgn="ctr"/>
                      <a:r>
                        <a:rPr lang="en-US" altLang="ja-JP" sz="1100" b="0" i="0" u="none" strike="noStrike" dirty="0">
                          <a:solidFill>
                            <a:schemeClr val="tx1"/>
                          </a:solidFill>
                          <a:latin typeface="+mn-ea"/>
                          <a:ea typeface="+mn-ea"/>
                        </a:rPr>
                        <a:t>17</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latin typeface="+mn-ea"/>
                          <a:ea typeface="+mn-ea"/>
                        </a:rPr>
                        <a:t>失業者</a:t>
                      </a:r>
                      <a:r>
                        <a:rPr lang="en-US" altLang="ja-JP" sz="1100" b="0" i="0" u="none" strike="noStrike" dirty="0">
                          <a:solidFill>
                            <a:schemeClr val="tx1"/>
                          </a:solidFill>
                          <a:latin typeface="+mn-ea"/>
                          <a:ea typeface="+mn-ea"/>
                        </a:rPr>
                        <a:t>〔</a:t>
                      </a:r>
                      <a:r>
                        <a:rPr lang="ja-JP" altLang="en-US" sz="1100" b="0" i="0" u="none" strike="noStrike" dirty="0">
                          <a:solidFill>
                            <a:schemeClr val="tx1"/>
                          </a:solidFill>
                          <a:latin typeface="+mn-ea"/>
                          <a:ea typeface="+mn-ea"/>
                        </a:rPr>
                        <a:t>単身者：所得</a:t>
                      </a:r>
                      <a:r>
                        <a:rPr lang="en-US" altLang="ja-JP" sz="1100" b="0" i="0" u="none" strike="noStrike" dirty="0">
                          <a:solidFill>
                            <a:schemeClr val="tx1"/>
                          </a:solidFill>
                          <a:latin typeface="+mn-ea"/>
                          <a:ea typeface="+mn-ea"/>
                        </a:rPr>
                        <a:t>115</a:t>
                      </a:r>
                      <a:r>
                        <a:rPr lang="ja-JP" altLang="en-US" sz="1100" b="0" i="0" u="none" strike="noStrike" dirty="0">
                          <a:solidFill>
                            <a:schemeClr val="tx1"/>
                          </a:solidFill>
                          <a:latin typeface="+mn-ea"/>
                          <a:ea typeface="+mn-ea"/>
                        </a:rPr>
                        <a:t>万円・</a:t>
                      </a:r>
                      <a:r>
                        <a:rPr lang="en-US" altLang="ja-JP" sz="1100" b="0" i="0" u="none" strike="noStrike" dirty="0">
                          <a:solidFill>
                            <a:schemeClr val="tx1"/>
                          </a:solidFill>
                          <a:latin typeface="+mn-ea"/>
                          <a:ea typeface="+mn-ea"/>
                        </a:rPr>
                        <a:t>145</a:t>
                      </a:r>
                      <a:r>
                        <a:rPr lang="ja-JP" altLang="en-US" sz="1100" b="0" i="0" u="none" strike="noStrike" dirty="0">
                          <a:solidFill>
                            <a:schemeClr val="tx1"/>
                          </a:solidFill>
                          <a:latin typeface="+mn-ea"/>
                          <a:ea typeface="+mn-ea"/>
                        </a:rPr>
                        <a:t>万円以下</a:t>
                      </a:r>
                      <a:r>
                        <a:rPr lang="en-US" altLang="ja-JP" sz="1100" b="0" i="0" u="none" strike="noStrike" dirty="0">
                          <a:solidFill>
                            <a:schemeClr val="tx1"/>
                          </a:solidFill>
                          <a:latin typeface="+mn-ea"/>
                          <a:ea typeface="+mn-ea"/>
                        </a:rPr>
                        <a:t>〕</a:t>
                      </a:r>
                      <a:r>
                        <a:rPr lang="ja-JP" altLang="en-US" sz="1100" b="0" i="0" u="none" strike="noStrike" dirty="0">
                          <a:solidFill>
                            <a:schemeClr val="tx1"/>
                          </a:solidFill>
                          <a:latin typeface="+mn-ea"/>
                          <a:ea typeface="+mn-ea"/>
                        </a:rPr>
                        <a:t>　→　失業者</a:t>
                      </a:r>
                      <a:endParaRPr lang="en-US" altLang="ja-JP" sz="1100" b="0" i="0" u="none" strike="noStrike" dirty="0">
                        <a:solidFill>
                          <a:schemeClr val="tx1"/>
                        </a:solidFill>
                        <a:latin typeface="+mn-ea"/>
                        <a:ea typeface="+mn-ea"/>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vMerge="1">
                  <a:txBody>
                    <a:bodyPr/>
                    <a:lstStyle/>
                    <a:p>
                      <a:pPr algn="l" fontAlgn="ctr"/>
                      <a:endParaRPr lang="en-US" altLang="ja-JP" sz="1100" b="0" i="0" u="none" strike="noStrike" dirty="0">
                        <a:solidFill>
                          <a:schemeClr val="tx1"/>
                        </a:solidFill>
                        <a:latin typeface="+mn-ea"/>
                        <a:ea typeface="+mn-ea"/>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7"/>
                  </a:ext>
                </a:extLst>
              </a:tr>
              <a:tr h="188861">
                <a:tc>
                  <a:txBody>
                    <a:bodyPr/>
                    <a:lstStyle/>
                    <a:p>
                      <a:pPr algn="ctr" fontAlgn="ctr"/>
                      <a:r>
                        <a:rPr lang="en-US" altLang="ja-JP" sz="1100" b="0" i="0" u="none" strike="noStrike" dirty="0">
                          <a:solidFill>
                            <a:schemeClr val="tx1"/>
                          </a:solidFill>
                          <a:latin typeface="+mn-ea"/>
                          <a:ea typeface="+mn-ea"/>
                        </a:rPr>
                        <a:t>18</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latin typeface="+mn-ea"/>
                          <a:ea typeface="+mn-ea"/>
                        </a:rPr>
                        <a:t>所得減少者</a:t>
                      </a:r>
                      <a:r>
                        <a:rPr lang="en-US" altLang="ja-JP" sz="1100" b="0" i="0" u="none" strike="noStrike" dirty="0">
                          <a:solidFill>
                            <a:schemeClr val="tx1"/>
                          </a:solidFill>
                          <a:latin typeface="+mn-ea"/>
                          <a:ea typeface="+mn-ea"/>
                        </a:rPr>
                        <a:t>〔</a:t>
                      </a:r>
                      <a:r>
                        <a:rPr lang="ja-JP" altLang="en-US" sz="1100" b="0" i="0" u="none" strike="noStrike" dirty="0">
                          <a:solidFill>
                            <a:schemeClr val="tx1"/>
                          </a:solidFill>
                          <a:latin typeface="+mn-ea"/>
                          <a:ea typeface="+mn-ea"/>
                        </a:rPr>
                        <a:t>単身者：所得</a:t>
                      </a:r>
                      <a:r>
                        <a:rPr lang="en-US" altLang="ja-JP" sz="1100" b="0" i="0" u="none" strike="noStrike" dirty="0">
                          <a:solidFill>
                            <a:schemeClr val="tx1"/>
                          </a:solidFill>
                          <a:latin typeface="+mn-ea"/>
                          <a:ea typeface="+mn-ea"/>
                        </a:rPr>
                        <a:t>115</a:t>
                      </a:r>
                      <a:r>
                        <a:rPr lang="ja-JP" altLang="en-US" sz="1100" b="0" i="0" u="none" strike="noStrike" dirty="0">
                          <a:solidFill>
                            <a:schemeClr val="tx1"/>
                          </a:solidFill>
                          <a:latin typeface="+mn-ea"/>
                          <a:ea typeface="+mn-ea"/>
                        </a:rPr>
                        <a:t>万円・</a:t>
                      </a:r>
                      <a:r>
                        <a:rPr lang="en-US" altLang="ja-JP" sz="1100" b="0" i="0" u="none" strike="noStrike" dirty="0">
                          <a:solidFill>
                            <a:schemeClr val="tx1"/>
                          </a:solidFill>
                          <a:latin typeface="+mn-ea"/>
                          <a:ea typeface="+mn-ea"/>
                        </a:rPr>
                        <a:t>145</a:t>
                      </a:r>
                      <a:r>
                        <a:rPr lang="ja-JP" altLang="en-US" sz="1100" b="0" i="0" u="none" strike="noStrike" dirty="0">
                          <a:solidFill>
                            <a:schemeClr val="tx1"/>
                          </a:solidFill>
                          <a:latin typeface="+mn-ea"/>
                          <a:ea typeface="+mn-ea"/>
                        </a:rPr>
                        <a:t>万円以下</a:t>
                      </a:r>
                      <a:r>
                        <a:rPr lang="en-US" altLang="ja-JP" sz="1100" b="0" i="0" u="none" strike="noStrike" dirty="0">
                          <a:solidFill>
                            <a:schemeClr val="tx1"/>
                          </a:solidFill>
                          <a:latin typeface="+mn-ea"/>
                          <a:ea typeface="+mn-ea"/>
                        </a:rPr>
                        <a:t>〕</a:t>
                      </a:r>
                      <a:r>
                        <a:rPr lang="ja-JP" altLang="en-US" sz="1100" b="0" i="0" u="none" strike="noStrike" dirty="0">
                          <a:solidFill>
                            <a:schemeClr val="tx1"/>
                          </a:solidFill>
                          <a:latin typeface="+mn-ea"/>
                          <a:ea typeface="+mn-ea"/>
                        </a:rPr>
                        <a:t>　→　所得減少者</a:t>
                      </a:r>
                      <a:endParaRPr lang="en-US" altLang="ja-JP" sz="1100" b="0" i="0" u="none" strike="noStrike" dirty="0">
                        <a:solidFill>
                          <a:schemeClr val="tx1"/>
                        </a:solidFill>
                        <a:latin typeface="+mn-ea"/>
                        <a:ea typeface="+mn-ea"/>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vMerge="1">
                  <a:txBody>
                    <a:bodyPr/>
                    <a:lstStyle/>
                    <a:p>
                      <a:pPr algn="l" fontAlgn="ctr"/>
                      <a:endParaRPr lang="en-US" altLang="ja-JP" sz="1100" b="0" i="0" u="none" strike="noStrike" dirty="0">
                        <a:solidFill>
                          <a:schemeClr val="tx1"/>
                        </a:solidFill>
                        <a:latin typeface="+mn-ea"/>
                        <a:ea typeface="+mn-ea"/>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xmlns="" val="10018"/>
                  </a:ext>
                </a:extLst>
              </a:tr>
              <a:tr h="188861">
                <a:tc>
                  <a:txBody>
                    <a:bodyPr/>
                    <a:lstStyle/>
                    <a:p>
                      <a:pPr algn="ctr" fontAlgn="ctr"/>
                      <a:r>
                        <a:rPr lang="en-US" altLang="ja-JP" sz="1100" b="0" i="0" u="none" strike="noStrike" dirty="0">
                          <a:solidFill>
                            <a:schemeClr val="tx1"/>
                          </a:solidFill>
                          <a:latin typeface="+mn-ea"/>
                          <a:ea typeface="+mn-ea"/>
                        </a:rPr>
                        <a:t>19</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err="1">
                          <a:solidFill>
                            <a:schemeClr val="tx1"/>
                          </a:solidFill>
                          <a:latin typeface="+mn-ea"/>
                          <a:ea typeface="+mn-ea"/>
                        </a:rPr>
                        <a:t>障がい</a:t>
                      </a:r>
                      <a:r>
                        <a:rPr lang="ja-JP" altLang="en-US" sz="1100" b="0" i="0" u="none" strike="noStrike" dirty="0">
                          <a:solidFill>
                            <a:schemeClr val="tx1"/>
                          </a:solidFill>
                          <a:latin typeface="+mn-ea"/>
                          <a:ea typeface="+mn-ea"/>
                        </a:rPr>
                        <a:t>者・未成年者・寡婦</a:t>
                      </a:r>
                      <a:r>
                        <a:rPr lang="en-US" altLang="ja-JP" sz="1100" b="0" i="0" u="none" strike="noStrike" dirty="0">
                          <a:solidFill>
                            <a:schemeClr val="tx1"/>
                          </a:solidFill>
                          <a:latin typeface="+mn-ea"/>
                          <a:ea typeface="+mn-ea"/>
                        </a:rPr>
                        <a:t>(</a:t>
                      </a:r>
                      <a:r>
                        <a:rPr lang="ja-JP" altLang="en-US" sz="1100" b="0" i="0" u="none" strike="noStrike" dirty="0">
                          <a:solidFill>
                            <a:schemeClr val="tx1"/>
                          </a:solidFill>
                          <a:latin typeface="+mn-ea"/>
                          <a:ea typeface="+mn-ea"/>
                        </a:rPr>
                        <a:t>夫</a:t>
                      </a:r>
                      <a:r>
                        <a:rPr lang="en-US" altLang="ja-JP" sz="1100" b="0" i="0" u="none" strike="noStrike" dirty="0">
                          <a:solidFill>
                            <a:schemeClr val="tx1"/>
                          </a:solidFill>
                          <a:latin typeface="+mn-ea"/>
                          <a:ea typeface="+mn-ea"/>
                        </a:rPr>
                        <a:t>)〔</a:t>
                      </a:r>
                      <a:r>
                        <a:rPr lang="ja-JP" altLang="en-US" sz="1100" b="0" i="0" u="none" strike="noStrike" dirty="0">
                          <a:solidFill>
                            <a:schemeClr val="tx1"/>
                          </a:solidFill>
                          <a:latin typeface="+mn-ea"/>
                          <a:ea typeface="+mn-ea"/>
                        </a:rPr>
                        <a:t>所得</a:t>
                      </a:r>
                      <a:r>
                        <a:rPr lang="en-US" altLang="ja-JP" sz="1100" b="0" i="0" u="none" strike="noStrike" dirty="0">
                          <a:solidFill>
                            <a:schemeClr val="tx1"/>
                          </a:solidFill>
                          <a:latin typeface="+mn-ea"/>
                          <a:ea typeface="+mn-ea"/>
                        </a:rPr>
                        <a:t>150</a:t>
                      </a:r>
                      <a:r>
                        <a:rPr lang="ja-JP" altLang="en-US" sz="1100" b="0" i="0" u="none" strike="noStrike" dirty="0">
                          <a:solidFill>
                            <a:schemeClr val="tx1"/>
                          </a:solidFill>
                          <a:latin typeface="+mn-ea"/>
                          <a:ea typeface="+mn-ea"/>
                        </a:rPr>
                        <a:t>万円以下</a:t>
                      </a:r>
                      <a:r>
                        <a:rPr lang="en-US" altLang="ja-JP" sz="1100" b="0" i="0" u="none" strike="noStrike" dirty="0">
                          <a:solidFill>
                            <a:schemeClr val="tx1"/>
                          </a:solidFill>
                          <a:latin typeface="+mn-ea"/>
                          <a:ea typeface="+mn-ea"/>
                        </a:rPr>
                        <a:t>〕</a:t>
                      </a:r>
                      <a:r>
                        <a:rPr lang="ja-JP" altLang="en-US" sz="1100" b="0" i="0" u="none" strike="noStrike" dirty="0">
                          <a:solidFill>
                            <a:schemeClr val="tx1"/>
                          </a:solidFill>
                          <a:latin typeface="+mn-ea"/>
                          <a:ea typeface="+mn-ea"/>
                        </a:rPr>
                        <a:t>　→　</a:t>
                      </a:r>
                      <a:r>
                        <a:rPr lang="ja-JP" altLang="en-US" sz="1100" b="0" i="0" u="none" strike="noStrike" dirty="0" err="1">
                          <a:solidFill>
                            <a:schemeClr val="tx1"/>
                          </a:solidFill>
                          <a:latin typeface="+mn-ea"/>
                          <a:ea typeface="+mn-ea"/>
                        </a:rPr>
                        <a:t>障がい</a:t>
                      </a:r>
                      <a:r>
                        <a:rPr lang="ja-JP" altLang="en-US" sz="1100" b="0" i="0" u="none" strike="noStrike" dirty="0">
                          <a:solidFill>
                            <a:schemeClr val="tx1"/>
                          </a:solidFill>
                          <a:latin typeface="+mn-ea"/>
                          <a:ea typeface="+mn-ea"/>
                        </a:rPr>
                        <a:t>者・未成年者・寡婦（夫）</a:t>
                      </a:r>
                      <a:endParaRPr lang="en-US" altLang="ja-JP" sz="1100" b="0" i="0" u="none" strike="noStrike" dirty="0">
                        <a:solidFill>
                          <a:schemeClr val="tx1"/>
                        </a:solidFill>
                        <a:latin typeface="+mn-ea"/>
                        <a:ea typeface="+mn-ea"/>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vMerge="1">
                  <a:txBody>
                    <a:bodyPr/>
                    <a:lstStyle/>
                    <a:p>
                      <a:pPr algn="l" fontAlgn="ctr"/>
                      <a:endParaRPr lang="en-US" altLang="ja-JP" sz="1100" b="0" i="0" u="none" strike="noStrike" dirty="0">
                        <a:solidFill>
                          <a:schemeClr val="tx1"/>
                        </a:solidFill>
                        <a:latin typeface="+mn-ea"/>
                        <a:ea typeface="+mn-ea"/>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9"/>
                  </a:ext>
                </a:extLst>
              </a:tr>
              <a:tr h="188861">
                <a:tc>
                  <a:txBody>
                    <a:bodyPr/>
                    <a:lstStyle/>
                    <a:p>
                      <a:pPr algn="ctr" fontAlgn="ctr"/>
                      <a:r>
                        <a:rPr lang="en-US" altLang="ja-JP" sz="1100" b="0" i="0" u="none" strike="noStrike" dirty="0">
                          <a:solidFill>
                            <a:schemeClr val="tx1"/>
                          </a:solidFill>
                          <a:latin typeface="+mn-ea"/>
                          <a:ea typeface="+mn-ea"/>
                        </a:rPr>
                        <a:t>20</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latin typeface="+mn-ea"/>
                          <a:ea typeface="+mn-ea"/>
                        </a:rPr>
                        <a:t>認可地縁団体</a:t>
                      </a:r>
                      <a:r>
                        <a:rPr lang="en-US" altLang="ja-JP" sz="1100" b="0" i="0" u="none" strike="noStrike" dirty="0">
                          <a:solidFill>
                            <a:schemeClr val="tx1"/>
                          </a:solidFill>
                          <a:latin typeface="+mn-ea"/>
                          <a:ea typeface="+mn-ea"/>
                        </a:rPr>
                        <a:t>(</a:t>
                      </a:r>
                      <a:r>
                        <a:rPr lang="ja-JP" altLang="en-US" sz="1100" b="0" i="0" u="none" strike="noStrike" dirty="0">
                          <a:solidFill>
                            <a:schemeClr val="tx1"/>
                          </a:solidFill>
                          <a:latin typeface="+mn-ea"/>
                          <a:ea typeface="+mn-ea"/>
                        </a:rPr>
                        <a:t>収益事業を行わない場合</a:t>
                      </a:r>
                      <a:r>
                        <a:rPr lang="en-US" altLang="ja-JP" sz="1100" b="0" i="0" u="none" strike="noStrike" dirty="0">
                          <a:solidFill>
                            <a:schemeClr val="tx1"/>
                          </a:solidFill>
                          <a:latin typeface="+mn-ea"/>
                          <a:ea typeface="+mn-ea"/>
                        </a:rPr>
                        <a:t>)</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rowSpan="3">
                  <a:txBody>
                    <a:bodyPr/>
                    <a:lstStyle/>
                    <a:p>
                      <a:pPr algn="l" fontAlgn="ctr"/>
                      <a:r>
                        <a:rPr lang="ja-JP" altLang="en-US" sz="1100" b="0" i="0" u="none" strike="noStrike" dirty="0">
                          <a:solidFill>
                            <a:schemeClr val="tx1"/>
                          </a:solidFill>
                          <a:latin typeface="+mn-ea"/>
                          <a:ea typeface="+mn-ea"/>
                        </a:rPr>
                        <a:t>法人市民税</a:t>
                      </a:r>
                      <a:endParaRPr lang="en-US" altLang="ja-JP" sz="1100" b="0" i="0" u="none" strike="noStrike" dirty="0">
                        <a:solidFill>
                          <a:schemeClr val="tx1"/>
                        </a:solidFill>
                        <a:latin typeface="+mn-ea"/>
                        <a:ea typeface="+mn-ea"/>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20"/>
                  </a:ext>
                </a:extLst>
              </a:tr>
              <a:tr h="188861">
                <a:tc>
                  <a:txBody>
                    <a:bodyPr/>
                    <a:lstStyle/>
                    <a:p>
                      <a:pPr algn="ctr" fontAlgn="ctr"/>
                      <a:r>
                        <a:rPr lang="en-US" altLang="ja-JP" sz="1100" b="0" i="0" u="none" strike="noStrike" dirty="0">
                          <a:solidFill>
                            <a:schemeClr val="tx1"/>
                          </a:solidFill>
                          <a:latin typeface="+mn-ea"/>
                          <a:ea typeface="+mn-ea"/>
                        </a:rPr>
                        <a:t>21</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latin typeface="+mn-ea"/>
                          <a:ea typeface="+mn-ea"/>
                        </a:rPr>
                        <a:t>特定非営利活動法人</a:t>
                      </a:r>
                      <a:r>
                        <a:rPr lang="en-US" altLang="ja-JP" sz="1100" b="0" i="0" u="none" strike="noStrike" dirty="0">
                          <a:solidFill>
                            <a:schemeClr val="tx1"/>
                          </a:solidFill>
                          <a:latin typeface="+mn-ea"/>
                          <a:ea typeface="+mn-ea"/>
                        </a:rPr>
                        <a:t>(</a:t>
                      </a:r>
                      <a:r>
                        <a:rPr lang="ja-JP" altLang="en-US" sz="1100" b="0" i="0" u="none" strike="noStrike" dirty="0">
                          <a:solidFill>
                            <a:schemeClr val="tx1"/>
                          </a:solidFill>
                          <a:latin typeface="+mn-ea"/>
                          <a:ea typeface="+mn-ea"/>
                        </a:rPr>
                        <a:t>収益事業を行わない場合</a:t>
                      </a:r>
                      <a:r>
                        <a:rPr lang="en-US" altLang="ja-JP" sz="1100" b="0" i="0" u="none" strike="noStrike" dirty="0">
                          <a:solidFill>
                            <a:schemeClr val="tx1"/>
                          </a:solidFill>
                          <a:latin typeface="+mn-ea"/>
                          <a:ea typeface="+mn-ea"/>
                        </a:rPr>
                        <a:t>)</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vMerge="1">
                  <a:txBody>
                    <a:bodyPr/>
                    <a:lstStyle/>
                    <a:p>
                      <a:pPr algn="l" fontAlgn="ctr"/>
                      <a:endParaRPr lang="en-US" altLang="ja-JP" sz="1100" b="0" i="0" u="none" strike="noStrike" dirty="0">
                        <a:solidFill>
                          <a:schemeClr val="tx1"/>
                        </a:solidFill>
                        <a:latin typeface="+mn-ea"/>
                        <a:ea typeface="+mn-ea"/>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21"/>
                  </a:ext>
                </a:extLst>
              </a:tr>
              <a:tr h="188861">
                <a:tc>
                  <a:txBody>
                    <a:bodyPr/>
                    <a:lstStyle/>
                    <a:p>
                      <a:pPr algn="ctr" fontAlgn="ctr"/>
                      <a:r>
                        <a:rPr lang="en-US" altLang="ja-JP" sz="1100" b="0" i="0" u="none" strike="noStrike" dirty="0">
                          <a:solidFill>
                            <a:schemeClr val="tx1"/>
                          </a:solidFill>
                          <a:latin typeface="+mn-ea"/>
                          <a:ea typeface="+mn-ea"/>
                        </a:rPr>
                        <a:t>22</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latin typeface="+mn-ea"/>
                          <a:ea typeface="+mn-ea"/>
                        </a:rPr>
                        <a:t>公益社団・財団法人</a:t>
                      </a:r>
                      <a:r>
                        <a:rPr lang="en-US" altLang="ja-JP" sz="1100" b="0" i="0" u="none" strike="noStrike" dirty="0">
                          <a:solidFill>
                            <a:schemeClr val="tx1"/>
                          </a:solidFill>
                          <a:latin typeface="+mn-ea"/>
                          <a:ea typeface="+mn-ea"/>
                        </a:rPr>
                        <a:t>(</a:t>
                      </a:r>
                      <a:r>
                        <a:rPr lang="ja-JP" altLang="en-US" sz="1100" b="0" i="0" u="none" strike="noStrike" dirty="0">
                          <a:solidFill>
                            <a:schemeClr val="tx1"/>
                          </a:solidFill>
                          <a:latin typeface="+mn-ea"/>
                          <a:ea typeface="+mn-ea"/>
                        </a:rPr>
                        <a:t>収益事業を行わない場合</a:t>
                      </a:r>
                      <a:r>
                        <a:rPr lang="en-US" altLang="ja-JP" sz="1100" b="0" i="0" u="none" strike="noStrike" dirty="0">
                          <a:solidFill>
                            <a:schemeClr val="tx1"/>
                          </a:solidFill>
                          <a:latin typeface="+mn-ea"/>
                          <a:ea typeface="+mn-ea"/>
                        </a:rPr>
                        <a:t>)</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vMerge="1">
                  <a:txBody>
                    <a:bodyPr/>
                    <a:lstStyle/>
                    <a:p>
                      <a:pPr algn="l" fontAlgn="ctr"/>
                      <a:endParaRPr lang="en-US" altLang="ja-JP" sz="1100" b="0" i="0" u="none" strike="noStrike" dirty="0">
                        <a:solidFill>
                          <a:schemeClr val="tx1"/>
                        </a:solidFill>
                        <a:latin typeface="+mn-ea"/>
                        <a:ea typeface="+mn-ea"/>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22"/>
                  </a:ext>
                </a:extLst>
              </a:tr>
              <a:tr h="188861">
                <a:tc>
                  <a:txBody>
                    <a:bodyPr/>
                    <a:lstStyle/>
                    <a:p>
                      <a:pPr algn="ctr" fontAlgn="ctr"/>
                      <a:r>
                        <a:rPr lang="en-US" altLang="ja-JP" sz="1100" b="0" i="0" u="none" strike="noStrike" dirty="0">
                          <a:solidFill>
                            <a:schemeClr val="tx1"/>
                          </a:solidFill>
                          <a:latin typeface="+mn-ea"/>
                          <a:ea typeface="+mn-ea"/>
                        </a:rPr>
                        <a:t>23</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latin typeface="+mn-ea"/>
                          <a:ea typeface="+mn-ea"/>
                        </a:rPr>
                        <a:t>被災車両</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rowSpan="4">
                  <a:txBody>
                    <a:bodyPr/>
                    <a:lstStyle/>
                    <a:p>
                      <a:pPr algn="l" fontAlgn="ctr"/>
                      <a:r>
                        <a:rPr lang="ja-JP" altLang="en-US" sz="1100" b="0" i="0" u="none" strike="noStrike" dirty="0">
                          <a:solidFill>
                            <a:schemeClr val="tx1"/>
                          </a:solidFill>
                          <a:latin typeface="+mn-ea"/>
                          <a:ea typeface="+mn-ea"/>
                        </a:rPr>
                        <a:t>軽自動車税</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23"/>
                  </a:ext>
                </a:extLst>
              </a:tr>
              <a:tr h="188861">
                <a:tc>
                  <a:txBody>
                    <a:bodyPr/>
                    <a:lstStyle/>
                    <a:p>
                      <a:pPr algn="ctr" fontAlgn="ctr"/>
                      <a:r>
                        <a:rPr lang="en-US" altLang="ja-JP" sz="1100" b="0" i="0" u="none" strike="noStrike" dirty="0">
                          <a:solidFill>
                            <a:schemeClr val="tx1"/>
                          </a:solidFill>
                          <a:latin typeface="+mn-ea"/>
                          <a:ea typeface="+mn-ea"/>
                        </a:rPr>
                        <a:t>24</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err="1">
                          <a:solidFill>
                            <a:schemeClr val="tx1"/>
                          </a:solidFill>
                          <a:latin typeface="+mn-ea"/>
                          <a:ea typeface="+mn-ea"/>
                        </a:rPr>
                        <a:t>身体障がい</a:t>
                      </a:r>
                      <a:r>
                        <a:rPr lang="ja-JP" altLang="en-US" sz="1100" b="0" i="0" u="none" strike="noStrike" dirty="0">
                          <a:solidFill>
                            <a:schemeClr val="tx1"/>
                          </a:solidFill>
                          <a:latin typeface="+mn-ea"/>
                          <a:ea typeface="+mn-ea"/>
                        </a:rPr>
                        <a:t>者等専用車両（自己所有）</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vMerge="1">
                  <a:txBody>
                    <a:bodyPr/>
                    <a:lstStyle/>
                    <a:p>
                      <a:pPr algn="l" fontAlgn="ctr"/>
                      <a:endParaRPr lang="ja-JP" altLang="en-US" sz="1100" b="0" i="0" u="none" strike="noStrike" dirty="0">
                        <a:solidFill>
                          <a:schemeClr val="tx1"/>
                        </a:solidFill>
                        <a:latin typeface="+mn-ea"/>
                        <a:ea typeface="+mn-ea"/>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24"/>
                  </a:ext>
                </a:extLst>
              </a:tr>
              <a:tr h="188861">
                <a:tc>
                  <a:txBody>
                    <a:bodyPr/>
                    <a:lstStyle/>
                    <a:p>
                      <a:pPr algn="ctr" fontAlgn="ctr"/>
                      <a:r>
                        <a:rPr lang="en-US" altLang="ja-JP" sz="1100" b="0" i="0" u="none" strike="noStrike" dirty="0">
                          <a:solidFill>
                            <a:schemeClr val="tx1"/>
                          </a:solidFill>
                          <a:latin typeface="+mn-ea"/>
                          <a:ea typeface="+mn-ea"/>
                        </a:rPr>
                        <a:t>25</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err="1">
                          <a:solidFill>
                            <a:schemeClr val="tx1"/>
                          </a:solidFill>
                          <a:latin typeface="+mn-ea"/>
                          <a:ea typeface="+mn-ea"/>
                        </a:rPr>
                        <a:t>身体障がい</a:t>
                      </a:r>
                      <a:r>
                        <a:rPr lang="ja-JP" altLang="en-US" sz="1100" b="0" i="0" u="none" strike="noStrike" dirty="0">
                          <a:solidFill>
                            <a:schemeClr val="tx1"/>
                          </a:solidFill>
                          <a:latin typeface="+mn-ea"/>
                          <a:ea typeface="+mn-ea"/>
                        </a:rPr>
                        <a:t>者等専用車両（生計同一人所有）</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vMerge="1">
                  <a:txBody>
                    <a:bodyPr/>
                    <a:lstStyle/>
                    <a:p>
                      <a:pPr algn="l" fontAlgn="ctr"/>
                      <a:endParaRPr lang="ja-JP" altLang="en-US" sz="1100" b="0" i="0" u="none" strike="noStrike" dirty="0">
                        <a:solidFill>
                          <a:schemeClr val="tx1"/>
                        </a:solidFill>
                        <a:latin typeface="+mn-ea"/>
                        <a:ea typeface="+mn-ea"/>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25"/>
                  </a:ext>
                </a:extLst>
              </a:tr>
              <a:tr h="188861">
                <a:tc>
                  <a:txBody>
                    <a:bodyPr/>
                    <a:lstStyle/>
                    <a:p>
                      <a:pPr algn="ctr" fontAlgn="ctr"/>
                      <a:r>
                        <a:rPr lang="en-US" altLang="ja-JP" sz="1100" b="0" i="0" u="none" strike="noStrike" dirty="0">
                          <a:solidFill>
                            <a:schemeClr val="tx1"/>
                          </a:solidFill>
                          <a:latin typeface="+mn-ea"/>
                          <a:ea typeface="+mn-ea"/>
                        </a:rPr>
                        <a:t>26</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err="1">
                          <a:solidFill>
                            <a:schemeClr val="tx1"/>
                          </a:solidFill>
                          <a:latin typeface="+mn-ea"/>
                          <a:ea typeface="+mn-ea"/>
                        </a:rPr>
                        <a:t>身体障がい</a:t>
                      </a:r>
                      <a:r>
                        <a:rPr lang="ja-JP" altLang="en-US" sz="1100" b="0" i="0" u="none" strike="noStrike" dirty="0">
                          <a:solidFill>
                            <a:schemeClr val="tx1"/>
                          </a:solidFill>
                          <a:latin typeface="+mn-ea"/>
                          <a:ea typeface="+mn-ea"/>
                        </a:rPr>
                        <a:t>者等専用車両（特殊仕様車両）</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vMerge="1">
                  <a:txBody>
                    <a:bodyPr/>
                    <a:lstStyle/>
                    <a:p>
                      <a:pPr algn="l" fontAlgn="ctr"/>
                      <a:endParaRPr lang="ja-JP" altLang="en-US" sz="1100" b="0" i="0" u="none" strike="noStrike" dirty="0">
                        <a:solidFill>
                          <a:schemeClr val="tx1"/>
                        </a:solidFill>
                        <a:latin typeface="+mn-ea"/>
                        <a:ea typeface="+mn-ea"/>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26"/>
                  </a:ext>
                </a:extLst>
              </a:tr>
            </a:tbl>
          </a:graphicData>
        </a:graphic>
      </p:graphicFrame>
      <p:sp>
        <p:nvSpPr>
          <p:cNvPr id="8" name="テキスト ボックス 7"/>
          <p:cNvSpPr txBox="1"/>
          <p:nvPr/>
        </p:nvSpPr>
        <p:spPr>
          <a:xfrm>
            <a:off x="179512" y="210126"/>
            <a:ext cx="6192688" cy="338554"/>
          </a:xfrm>
          <a:prstGeom prst="rect">
            <a:avLst/>
          </a:prstGeom>
          <a:noFill/>
        </p:spPr>
        <p:txBody>
          <a:bodyPr wrap="square" rtlCol="0">
            <a:spAutoFit/>
          </a:bodyPr>
          <a:lstStyle/>
          <a:p>
            <a:r>
              <a:rPr lang="ja-JP" altLang="en-US" sz="1600" dirty="0">
                <a:solidFill>
                  <a:prstClr val="black"/>
                </a:solidFill>
                <a:latin typeface="ＭＳ Ｐゴシック" panose="020B0600070205080204" pitchFamily="50" charset="-128"/>
              </a:rPr>
              <a:t>　○市税の減免のうち、見直しの対象としたもの　（３／３）</a:t>
            </a:r>
            <a:endParaRPr lang="en-US" altLang="ja-JP" sz="1600" dirty="0">
              <a:solidFill>
                <a:prstClr val="black"/>
              </a:solidFill>
              <a:latin typeface="ＭＳ Ｐゴシック" panose="020B0600070205080204" pitchFamily="50" charset="-128"/>
            </a:endParaRPr>
          </a:p>
        </p:txBody>
      </p:sp>
      <p:sp>
        <p:nvSpPr>
          <p:cNvPr id="13" name="正方形/長方形 12"/>
          <p:cNvSpPr/>
          <p:nvPr/>
        </p:nvSpPr>
        <p:spPr>
          <a:xfrm>
            <a:off x="827584" y="620688"/>
            <a:ext cx="5112568" cy="292388"/>
          </a:xfrm>
          <a:prstGeom prst="rect">
            <a:avLst/>
          </a:prstGeom>
          <a:noFill/>
          <a:ln w="38100">
            <a:noFill/>
          </a:ln>
        </p:spPr>
        <p:txBody>
          <a:bodyPr wrap="square">
            <a:spAutoFit/>
          </a:bodyPr>
          <a:lstStyle/>
          <a:p>
            <a:r>
              <a:rPr lang="ja-JP" altLang="en-US" sz="1300" b="1" dirty="0">
                <a:solidFill>
                  <a:prstClr val="black"/>
                </a:solidFill>
                <a:latin typeface="ＭＳ Ｐゴシック" panose="020B0600070205080204" pitchFamily="50" charset="-128"/>
              </a:rPr>
              <a:t>Ｂ．減免を継続または一部見直したもの　</a:t>
            </a:r>
            <a:r>
              <a:rPr lang="en-US" altLang="ja-JP" sz="1300" b="1" dirty="0">
                <a:solidFill>
                  <a:prstClr val="black"/>
                </a:solidFill>
                <a:latin typeface="ＭＳ Ｐゴシック" panose="020B0600070205080204" pitchFamily="50" charset="-128"/>
              </a:rPr>
              <a:t>【26</a:t>
            </a:r>
            <a:r>
              <a:rPr lang="ja-JP" altLang="en-US" sz="1300" b="1" dirty="0">
                <a:solidFill>
                  <a:prstClr val="black"/>
                </a:solidFill>
                <a:latin typeface="ＭＳ Ｐゴシック" panose="020B0600070205080204" pitchFamily="50" charset="-128"/>
              </a:rPr>
              <a:t>件</a:t>
            </a:r>
            <a:r>
              <a:rPr lang="en-US" altLang="ja-JP" sz="1300" b="1" dirty="0">
                <a:solidFill>
                  <a:prstClr val="black"/>
                </a:solidFill>
                <a:latin typeface="ＭＳ Ｐゴシック" panose="020B0600070205080204" pitchFamily="50" charset="-128"/>
              </a:rPr>
              <a:t>】</a:t>
            </a:r>
            <a:r>
              <a:rPr lang="ja-JP" altLang="en-US" sz="1300" dirty="0">
                <a:solidFill>
                  <a:prstClr val="black"/>
                </a:solidFill>
                <a:latin typeface="ＭＳ Ｐゴシック" panose="020B0600070205080204" pitchFamily="50" charset="-128"/>
              </a:rPr>
              <a:t>　</a:t>
            </a:r>
          </a:p>
        </p:txBody>
      </p:sp>
      <p:sp>
        <p:nvSpPr>
          <p:cNvPr id="14" name="テキスト ボックス 36"/>
          <p:cNvSpPr txBox="1"/>
          <p:nvPr/>
        </p:nvSpPr>
        <p:spPr>
          <a:xfrm>
            <a:off x="0" y="0"/>
            <a:ext cx="1619672" cy="261610"/>
          </a:xfrm>
          <a:prstGeom prst="rect">
            <a:avLst/>
          </a:prstGeom>
          <a:noFill/>
        </p:spPr>
        <p:txBody>
          <a:bodyPr wrap="square" rtlCol="0">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r>
              <a:rPr lang="ja-JP" altLang="en-US" sz="1100" dirty="0">
                <a:solidFill>
                  <a:prstClr val="black"/>
                </a:solidFill>
              </a:rPr>
              <a:t>（付属資料</a:t>
            </a:r>
            <a:r>
              <a:rPr lang="en-US" altLang="ja-JP" sz="1100" dirty="0">
                <a:solidFill>
                  <a:prstClr val="black"/>
                </a:solidFill>
              </a:rPr>
              <a:t> </a:t>
            </a:r>
            <a:r>
              <a:rPr lang="ja-JP" altLang="en-US" sz="1100" dirty="0">
                <a:solidFill>
                  <a:prstClr val="black"/>
                </a:solidFill>
              </a:rPr>
              <a:t>２）</a:t>
            </a:r>
            <a:endParaRPr lang="en-US" altLang="ja-JP" sz="1100" dirty="0">
              <a:solidFill>
                <a:prstClr val="black"/>
              </a:solidFill>
            </a:endParaRPr>
          </a:p>
        </p:txBody>
      </p:sp>
      <p:sp>
        <p:nvSpPr>
          <p:cNvPr id="3" name="スライド番号プレースホルダー 2"/>
          <p:cNvSpPr>
            <a:spLocks noGrp="1"/>
          </p:cNvSpPr>
          <p:nvPr>
            <p:ph type="sldNum" sz="quarter" idx="12"/>
          </p:nvPr>
        </p:nvSpPr>
        <p:spPr/>
        <p:txBody>
          <a:bodyPr/>
          <a:lstStyle/>
          <a:p>
            <a:fld id="{CCEC3038-1CF1-4B63-9920-55248DCFBA97}" type="slidenum">
              <a:rPr kumimoji="1" lang="ja-JP" altLang="en-US" smtClean="0"/>
              <a:pPr/>
              <a:t>234</a:t>
            </a:fld>
            <a:endParaRPr kumimoji="1" lang="ja-JP" altLang="en-US"/>
          </a:p>
        </p:txBody>
      </p:sp>
    </p:spTree>
    <p:extLst>
      <p:ext uri="{BB962C8B-B14F-4D97-AF65-F5344CB8AC3E}">
        <p14:creationId xmlns:p14="http://schemas.microsoft.com/office/powerpoint/2010/main" val="2598857512"/>
      </p:ext>
    </p:extLst>
  </p:cSld>
  <p:clrMapOvr>
    <a:masterClrMapping/>
  </p:clrMapOvr>
</p:sld>
</file>

<file path=ppt/slides/slide2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 name="角丸四角形 25"/>
          <p:cNvSpPr/>
          <p:nvPr/>
        </p:nvSpPr>
        <p:spPr>
          <a:xfrm>
            <a:off x="5102713" y="2385537"/>
            <a:ext cx="1394098" cy="2915671"/>
          </a:xfrm>
          <a:prstGeom prst="roundRect">
            <a:avLst>
              <a:gd name="adj" fmla="val 5685"/>
            </a:avLst>
          </a:prstGeom>
          <a:solidFill>
            <a:schemeClr val="accent6">
              <a:lumMod val="60000"/>
              <a:lumOff val="40000"/>
              <a:alpha val="5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aphicFrame>
        <p:nvGraphicFramePr>
          <p:cNvPr id="18" name="表 17"/>
          <p:cNvGraphicFramePr>
            <a:graphicFrameLocks noGrp="1"/>
          </p:cNvGraphicFramePr>
          <p:nvPr>
            <p:extLst/>
          </p:nvPr>
        </p:nvGraphicFramePr>
        <p:xfrm>
          <a:off x="550663" y="2564904"/>
          <a:ext cx="5843293" cy="2559290"/>
        </p:xfrm>
        <a:graphic>
          <a:graphicData uri="http://schemas.openxmlformats.org/drawingml/2006/table">
            <a:tbl>
              <a:tblPr firstRow="1" bandRow="1">
                <a:tableStyleId>{5C22544A-7EE6-4342-B048-85BDC9FD1C3A}</a:tableStyleId>
              </a:tblPr>
              <a:tblGrid>
                <a:gridCol w="305764">
                  <a:extLst>
                    <a:ext uri="{9D8B030D-6E8A-4147-A177-3AD203B41FA5}">
                      <a16:colId xmlns="" xmlns:a16="http://schemas.microsoft.com/office/drawing/2014/main" val="20000"/>
                    </a:ext>
                  </a:extLst>
                </a:gridCol>
                <a:gridCol w="1218610">
                  <a:extLst>
                    <a:ext uri="{9D8B030D-6E8A-4147-A177-3AD203B41FA5}">
                      <a16:colId xmlns="" xmlns:a16="http://schemas.microsoft.com/office/drawing/2014/main" val="20001"/>
                    </a:ext>
                  </a:extLst>
                </a:gridCol>
                <a:gridCol w="1766645">
                  <a:extLst>
                    <a:ext uri="{9D8B030D-6E8A-4147-A177-3AD203B41FA5}">
                      <a16:colId xmlns="" xmlns:a16="http://schemas.microsoft.com/office/drawing/2014/main" val="20002"/>
                    </a:ext>
                  </a:extLst>
                </a:gridCol>
                <a:gridCol w="1276137">
                  <a:extLst>
                    <a:ext uri="{9D8B030D-6E8A-4147-A177-3AD203B41FA5}">
                      <a16:colId xmlns="" xmlns:a16="http://schemas.microsoft.com/office/drawing/2014/main" val="20003"/>
                    </a:ext>
                  </a:extLst>
                </a:gridCol>
                <a:gridCol w="1276137">
                  <a:extLst>
                    <a:ext uri="{9D8B030D-6E8A-4147-A177-3AD203B41FA5}">
                      <a16:colId xmlns="" xmlns:a16="http://schemas.microsoft.com/office/drawing/2014/main" val="20004"/>
                    </a:ext>
                  </a:extLst>
                </a:gridCol>
              </a:tblGrid>
              <a:tr h="284400">
                <a:tc>
                  <a:txBody>
                    <a:bodyPr/>
                    <a:lstStyle/>
                    <a:p>
                      <a:pPr algn="ctr"/>
                      <a:endParaRPr lang="ja-JP" altLang="en-US" sz="11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ap="flat" cmpd="sng" algn="ctr">
                      <a:solidFill>
                        <a:schemeClr val="tx1"/>
                      </a:solidFill>
                      <a:prstDash val="solid"/>
                      <a:round/>
                      <a:headEnd type="none" w="med" len="med"/>
                      <a:tailEnd type="none" w="med" len="med"/>
                    </a:lnTlToBr>
                    <a:solidFill>
                      <a:schemeClr val="accent5">
                        <a:lumMod val="40000"/>
                        <a:lumOff val="60000"/>
                      </a:schemeClr>
                    </a:solidFill>
                  </a:tcPr>
                </a:tc>
                <a:tc>
                  <a:txBody>
                    <a:bodyPr/>
                    <a:lstStyle/>
                    <a:p>
                      <a:pPr algn="ctr"/>
                      <a:r>
                        <a:rPr lang="ja-JP" altLang="en-US" sz="1100" b="0" dirty="0">
                          <a:solidFill>
                            <a:schemeClr val="tx1"/>
                          </a:solidFill>
                        </a:rPr>
                        <a:t>結　　果</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40000"/>
                        <a:lumOff val="60000"/>
                      </a:schemeClr>
                    </a:solidFill>
                  </a:tcPr>
                </a:tc>
                <a:tc>
                  <a:txBody>
                    <a:bodyPr/>
                    <a:lstStyle/>
                    <a:p>
                      <a:pPr algn="ctr"/>
                      <a:r>
                        <a:rPr lang="ja-JP" altLang="en-US" sz="1100" b="0" dirty="0">
                          <a:solidFill>
                            <a:schemeClr val="tx1"/>
                          </a:solidFill>
                        </a:rPr>
                        <a:t>補　　足</a:t>
                      </a:r>
                    </a:p>
                  </a:txBody>
                  <a:tcPr marL="36000" marR="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40000"/>
                        <a:lumOff val="60000"/>
                      </a:schemeClr>
                    </a:solidFill>
                  </a:tcPr>
                </a:tc>
                <a:tc>
                  <a:txBody>
                    <a:bodyPr/>
                    <a:lstStyle/>
                    <a:p>
                      <a:pPr algn="ctr"/>
                      <a:r>
                        <a:rPr lang="ja-JP" altLang="en-US" sz="1100" b="0" dirty="0">
                          <a:solidFill>
                            <a:schemeClr val="tx1"/>
                          </a:solidFill>
                        </a:rPr>
                        <a:t>件数</a:t>
                      </a:r>
                      <a:endParaRPr lang="en-US" altLang="ja-JP" sz="1100" b="0" dirty="0">
                        <a:solidFill>
                          <a:schemeClr val="tx1"/>
                        </a:solidFill>
                      </a:endParaRPr>
                    </a:p>
                    <a:p>
                      <a:pPr algn="ctr"/>
                      <a:r>
                        <a:rPr lang="ja-JP" altLang="en-US" sz="1100" b="0" dirty="0">
                          <a:solidFill>
                            <a:schemeClr val="tx1"/>
                          </a:solidFill>
                        </a:rPr>
                        <a:t>（</a:t>
                      </a:r>
                      <a:r>
                        <a:rPr lang="en-US" altLang="ja-JP" sz="1100" b="0" dirty="0">
                          <a:solidFill>
                            <a:schemeClr val="tx1"/>
                          </a:solidFill>
                        </a:rPr>
                        <a:t>2012</a:t>
                      </a:r>
                      <a:r>
                        <a:rPr lang="ja-JP" altLang="en-US" sz="1100" b="0" dirty="0">
                          <a:solidFill>
                            <a:schemeClr val="tx1"/>
                          </a:solidFill>
                        </a:rPr>
                        <a:t>～</a:t>
                      </a:r>
                      <a:r>
                        <a:rPr lang="en-US" altLang="ja-JP" sz="1100" b="0" dirty="0">
                          <a:solidFill>
                            <a:schemeClr val="tx1"/>
                          </a:solidFill>
                        </a:rPr>
                        <a:t>2013</a:t>
                      </a:r>
                      <a:r>
                        <a:rPr lang="ja-JP" altLang="en-US" sz="1100" b="0" dirty="0">
                          <a:solidFill>
                            <a:schemeClr val="tx1"/>
                          </a:solidFill>
                        </a:rPr>
                        <a:t>年度）</a:t>
                      </a:r>
                    </a:p>
                  </a:txBody>
                  <a:tcPr marL="36000" marR="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40000"/>
                        <a:lumOff val="6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ja-JP" altLang="en-US" sz="1100" b="0" dirty="0">
                          <a:solidFill>
                            <a:schemeClr val="tx1"/>
                          </a:solidFill>
                        </a:rPr>
                        <a:t>件数</a:t>
                      </a:r>
                      <a:endParaRPr lang="en-US" altLang="ja-JP" sz="1100" b="0" dirty="0">
                        <a:solidFill>
                          <a:schemeClr val="tx1"/>
                        </a:solidFill>
                      </a:endParaRPr>
                    </a:p>
                    <a:p>
                      <a:pPr marL="0" marR="0" indent="0" algn="ctr" defTabSz="914400" rtl="0" eaLnBrk="1" fontAlgn="auto" latinLnBrk="0" hangingPunct="1">
                        <a:lnSpc>
                          <a:spcPct val="100000"/>
                        </a:lnSpc>
                        <a:spcBef>
                          <a:spcPts val="0"/>
                        </a:spcBef>
                        <a:spcAft>
                          <a:spcPts val="0"/>
                        </a:spcAft>
                        <a:buClrTx/>
                        <a:buSzTx/>
                        <a:buFontTx/>
                        <a:buNone/>
                        <a:tabLst/>
                        <a:defRPr/>
                      </a:pPr>
                      <a:r>
                        <a:rPr lang="ja-JP" altLang="en-US" sz="1100" b="0" dirty="0">
                          <a:solidFill>
                            <a:schemeClr val="tx1"/>
                          </a:solidFill>
                        </a:rPr>
                        <a:t>（</a:t>
                      </a:r>
                      <a:r>
                        <a:rPr lang="en-US" altLang="ja-JP" sz="1100" b="0" dirty="0">
                          <a:solidFill>
                            <a:schemeClr val="tx1"/>
                          </a:solidFill>
                        </a:rPr>
                        <a:t>2012</a:t>
                      </a:r>
                      <a:r>
                        <a:rPr lang="ja-JP" altLang="en-US" sz="1100" b="0" dirty="0">
                          <a:solidFill>
                            <a:schemeClr val="tx1"/>
                          </a:solidFill>
                        </a:rPr>
                        <a:t>～</a:t>
                      </a:r>
                      <a:r>
                        <a:rPr lang="en-US" altLang="ja-JP" sz="1100" b="0" dirty="0">
                          <a:solidFill>
                            <a:schemeClr val="tx1"/>
                          </a:solidFill>
                        </a:rPr>
                        <a:t>2014</a:t>
                      </a:r>
                      <a:r>
                        <a:rPr lang="ja-JP" altLang="en-US" sz="1100" b="0" dirty="0">
                          <a:solidFill>
                            <a:schemeClr val="tx1"/>
                          </a:solidFill>
                        </a:rPr>
                        <a:t>年度）</a:t>
                      </a:r>
                    </a:p>
                  </a:txBody>
                  <a:tcPr marL="36000" marR="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40000"/>
                        <a:lumOff val="60000"/>
                      </a:schemeClr>
                    </a:solidFill>
                  </a:tcPr>
                </a:tc>
                <a:extLst>
                  <a:ext uri="{0D108BD9-81ED-4DB2-BD59-A6C34878D82A}">
                    <a16:rowId xmlns="" xmlns:a16="http://schemas.microsoft.com/office/drawing/2014/main" val="10000"/>
                  </a:ext>
                </a:extLst>
              </a:tr>
              <a:tr h="368047">
                <a:tc>
                  <a:txBody>
                    <a:bodyPr/>
                    <a:lstStyle/>
                    <a:p>
                      <a:pPr algn="ctr"/>
                      <a:r>
                        <a:rPr lang="ja-JP" altLang="en-US" sz="1100" b="0" dirty="0">
                          <a:solidFill>
                            <a:schemeClr val="tx1"/>
                          </a:solidFill>
                        </a:rPr>
                        <a:t>Ａ</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just">
                        <a:spcAft>
                          <a:spcPts val="0"/>
                        </a:spcAft>
                      </a:pPr>
                      <a:r>
                        <a:rPr kumimoji="1" lang="ja-JP" altLang="ja-JP" sz="1100" kern="1200" dirty="0">
                          <a:solidFill>
                            <a:schemeClr val="dk1"/>
                          </a:solidFill>
                          <a:latin typeface="+mn-lt"/>
                          <a:ea typeface="+mn-ea"/>
                          <a:cs typeface="+mn-cs"/>
                        </a:rPr>
                        <a:t>減免率見直し・減免廃止</a:t>
                      </a:r>
                      <a:endParaRPr lang="ja-JP" sz="1100" b="0" dirty="0">
                        <a:solidFill>
                          <a:schemeClr val="tx1"/>
                        </a:solidFill>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a:spcAft>
                          <a:spcPts val="0"/>
                        </a:spcAft>
                      </a:pPr>
                      <a:r>
                        <a:rPr lang="ja-JP" altLang="en-US" sz="1100" b="0" dirty="0">
                          <a:solidFill>
                            <a:schemeClr val="tx1"/>
                          </a:solidFill>
                        </a:rPr>
                        <a:t>減免率の見直し・減免を廃止</a:t>
                      </a:r>
                      <a:endParaRPr lang="ja-JP" sz="1100" b="0" dirty="0">
                        <a:solidFill>
                          <a:schemeClr val="tx1"/>
                        </a:solidFill>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kumimoji="1" lang="en-US" altLang="ja-JP" sz="1100" kern="1200" dirty="0">
                          <a:solidFill>
                            <a:schemeClr val="dk1"/>
                          </a:solidFill>
                          <a:latin typeface="+mn-lt"/>
                          <a:ea typeface="+mn-ea"/>
                          <a:cs typeface="+mn-cs"/>
                        </a:rPr>
                        <a:t>97</a:t>
                      </a:r>
                      <a:endParaRPr lang="ja-JP" altLang="ja-JP" sz="1100" b="0" dirty="0">
                        <a:solidFill>
                          <a:schemeClr val="tx1"/>
                        </a:solidFill>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kumimoji="1" lang="en-US" altLang="ja-JP" sz="1100" b="0" kern="1200" dirty="0">
                          <a:solidFill>
                            <a:schemeClr val="tx1"/>
                          </a:solidFill>
                          <a:latin typeface="+mn-lt"/>
                          <a:ea typeface="+mn-ea"/>
                          <a:cs typeface="+mn-cs"/>
                        </a:rPr>
                        <a:t>198</a:t>
                      </a:r>
                      <a:endParaRPr lang="ja-JP" altLang="ja-JP" sz="1100" b="0" dirty="0">
                        <a:solidFill>
                          <a:schemeClr val="tx1"/>
                        </a:solidFill>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 xmlns:a16="http://schemas.microsoft.com/office/drawing/2014/main" val="10001"/>
                  </a:ext>
                </a:extLst>
              </a:tr>
              <a:tr h="368047">
                <a:tc>
                  <a:txBody>
                    <a:bodyPr/>
                    <a:lstStyle/>
                    <a:p>
                      <a:pPr algn="ctr"/>
                      <a:r>
                        <a:rPr lang="ja-JP" altLang="en-US" sz="1100" b="0" dirty="0">
                          <a:solidFill>
                            <a:schemeClr val="tx1"/>
                          </a:solidFill>
                        </a:rPr>
                        <a:t>Ｂ</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just">
                        <a:spcAft>
                          <a:spcPts val="0"/>
                        </a:spcAft>
                      </a:pPr>
                      <a:r>
                        <a:rPr kumimoji="1" lang="ja-JP" altLang="ja-JP" sz="1100" kern="1200" dirty="0">
                          <a:solidFill>
                            <a:schemeClr val="dk1"/>
                          </a:solidFill>
                          <a:latin typeface="+mn-lt"/>
                          <a:ea typeface="+mn-ea"/>
                          <a:cs typeface="+mn-cs"/>
                        </a:rPr>
                        <a:t>要検証</a:t>
                      </a:r>
                      <a:endParaRPr lang="ja-JP" sz="1100" b="0" dirty="0">
                        <a:solidFill>
                          <a:schemeClr val="tx1"/>
                        </a:solidFill>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a:spcAft>
                          <a:spcPts val="0"/>
                        </a:spcAft>
                      </a:pPr>
                      <a:r>
                        <a:rPr lang="ja-JP" altLang="en-US" sz="1100" b="0" dirty="0">
                          <a:solidFill>
                            <a:schemeClr val="tx1"/>
                          </a:solidFill>
                        </a:rPr>
                        <a:t>引き続き検討を行い、適切な取扱いを検証</a:t>
                      </a:r>
                      <a:endParaRPr lang="ja-JP" sz="1100" b="0" dirty="0">
                        <a:solidFill>
                          <a:schemeClr val="tx1"/>
                        </a:solidFill>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kumimoji="1" lang="en-US" altLang="ja-JP" sz="1100" kern="1200" dirty="0">
                          <a:solidFill>
                            <a:schemeClr val="dk1"/>
                          </a:solidFill>
                          <a:latin typeface="+mn-lt"/>
                          <a:ea typeface="+mn-ea"/>
                          <a:cs typeface="+mn-cs"/>
                        </a:rPr>
                        <a:t>239</a:t>
                      </a:r>
                      <a:endParaRPr lang="ja-JP" altLang="ja-JP" sz="1100" b="0" dirty="0">
                        <a:solidFill>
                          <a:schemeClr val="tx1"/>
                        </a:solidFill>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en-US" altLang="ja-JP" sz="1100" b="0" dirty="0">
                          <a:solidFill>
                            <a:schemeClr val="tx1"/>
                          </a:solidFill>
                        </a:rPr>
                        <a:t>0</a:t>
                      </a:r>
                      <a:endParaRPr lang="ja-JP" altLang="ja-JP" sz="1100" b="0" dirty="0">
                        <a:solidFill>
                          <a:schemeClr val="tx1"/>
                        </a:solidFill>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 xmlns:a16="http://schemas.microsoft.com/office/drawing/2014/main" val="10002"/>
                  </a:ext>
                </a:extLst>
              </a:tr>
              <a:tr h="368047">
                <a:tc>
                  <a:txBody>
                    <a:bodyPr/>
                    <a:lstStyle/>
                    <a:p>
                      <a:pPr algn="ctr"/>
                      <a:r>
                        <a:rPr lang="ja-JP" altLang="en-US" sz="1100" b="0" dirty="0">
                          <a:solidFill>
                            <a:schemeClr val="tx1"/>
                          </a:solidFill>
                        </a:rPr>
                        <a:t>Ｃ</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ja-JP" altLang="en-US" sz="1100" b="0" dirty="0">
                          <a:solidFill>
                            <a:schemeClr val="tx1"/>
                          </a:solidFill>
                          <a:latin typeface="ＭＳ Ｐゴシック" pitchFamily="50" charset="-128"/>
                          <a:ea typeface="ＭＳ Ｐゴシック" pitchFamily="50" charset="-128"/>
                        </a:rPr>
                        <a:t>点検</a:t>
                      </a:r>
                      <a:r>
                        <a:rPr lang="zh-CN" altLang="en-US" sz="1100" b="0" dirty="0">
                          <a:solidFill>
                            <a:schemeClr val="tx1"/>
                          </a:solidFill>
                          <a:latin typeface="ＭＳ Ｐゴシック" pitchFamily="50" charset="-128"/>
                          <a:ea typeface="ＭＳ Ｐゴシック" pitchFamily="50" charset="-128"/>
                        </a:rPr>
                        <a:t>対象外</a:t>
                      </a:r>
                      <a:endParaRPr lang="ja-JP" sz="1100" b="0" dirty="0">
                        <a:solidFill>
                          <a:schemeClr val="tx1"/>
                        </a:solidFill>
                        <a:latin typeface="ＭＳ Ｐゴシック" pitchFamily="50" charset="-128"/>
                        <a:ea typeface="ＭＳ Ｐゴシック" pitchFamily="50" charset="-128"/>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a:spcAft>
                          <a:spcPts val="0"/>
                        </a:spcAft>
                      </a:pPr>
                      <a:r>
                        <a:rPr lang="ja-JP" altLang="en-US" sz="1100" b="0" dirty="0">
                          <a:solidFill>
                            <a:schemeClr val="tx1"/>
                          </a:solidFill>
                        </a:rPr>
                        <a:t>「行政からの支援」ではなく、原則として減免継続</a:t>
                      </a:r>
                      <a:endParaRPr lang="ja-JP" sz="1100" b="0" dirty="0">
                        <a:solidFill>
                          <a:schemeClr val="tx1"/>
                        </a:solidFill>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kumimoji="1" lang="en-US" altLang="ja-JP" sz="1100" kern="1200" dirty="0">
                          <a:solidFill>
                            <a:schemeClr val="dk1"/>
                          </a:solidFill>
                          <a:latin typeface="+mn-lt"/>
                          <a:ea typeface="+mn-ea"/>
                          <a:cs typeface="+mn-cs"/>
                        </a:rPr>
                        <a:t>24</a:t>
                      </a:r>
                      <a:endParaRPr lang="ja-JP" altLang="ja-JP" sz="1100" b="0" dirty="0">
                        <a:solidFill>
                          <a:schemeClr val="tx1"/>
                        </a:solidFill>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kumimoji="1" lang="en-US" altLang="ja-JP" sz="1100" kern="1200" dirty="0">
                          <a:solidFill>
                            <a:schemeClr val="dk1"/>
                          </a:solidFill>
                          <a:latin typeface="+mn-lt"/>
                          <a:ea typeface="+mn-ea"/>
                          <a:cs typeface="+mn-cs"/>
                        </a:rPr>
                        <a:t>24</a:t>
                      </a:r>
                      <a:endParaRPr lang="ja-JP" altLang="ja-JP" sz="1100" b="0" dirty="0">
                        <a:solidFill>
                          <a:schemeClr val="tx1"/>
                        </a:solidFill>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 xmlns:a16="http://schemas.microsoft.com/office/drawing/2014/main" val="10003"/>
                  </a:ext>
                </a:extLst>
              </a:tr>
              <a:tr h="330191">
                <a:tc>
                  <a:txBody>
                    <a:bodyPr/>
                    <a:lstStyle/>
                    <a:p>
                      <a:pPr algn="ctr"/>
                      <a:r>
                        <a:rPr lang="ja-JP" altLang="en-US" sz="1100" b="0" dirty="0">
                          <a:solidFill>
                            <a:schemeClr val="tx1"/>
                          </a:solidFill>
                        </a:rPr>
                        <a:t>Ｄ</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just">
                        <a:spcAft>
                          <a:spcPts val="0"/>
                        </a:spcAft>
                      </a:pPr>
                      <a:r>
                        <a:rPr kumimoji="1" lang="ja-JP" altLang="ja-JP" sz="1100" kern="1200" dirty="0">
                          <a:solidFill>
                            <a:schemeClr val="dk1"/>
                          </a:solidFill>
                          <a:latin typeface="+mn-lt"/>
                          <a:ea typeface="+mn-ea"/>
                          <a:cs typeface="+mn-cs"/>
                        </a:rPr>
                        <a:t>減免継続</a:t>
                      </a:r>
                      <a:endParaRPr lang="ja-JP" sz="1100" b="0" dirty="0">
                        <a:solidFill>
                          <a:schemeClr val="tx1"/>
                        </a:solidFill>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a:spcAft>
                          <a:spcPts val="0"/>
                        </a:spcAft>
                      </a:pPr>
                      <a:r>
                        <a:rPr lang="ja-JP" altLang="en-US" sz="1100" b="0" dirty="0">
                          <a:solidFill>
                            <a:schemeClr val="tx1"/>
                          </a:solidFill>
                        </a:rPr>
                        <a:t>現行のまま減免を継続</a:t>
                      </a:r>
                      <a:endParaRPr lang="ja-JP" sz="1100" b="0" dirty="0">
                        <a:solidFill>
                          <a:schemeClr val="tx1"/>
                        </a:solidFill>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kumimoji="1" lang="en-US" altLang="ja-JP" sz="1100" kern="1200" dirty="0">
                          <a:solidFill>
                            <a:schemeClr val="dk1"/>
                          </a:solidFill>
                          <a:latin typeface="+mn-lt"/>
                          <a:ea typeface="+mn-ea"/>
                          <a:cs typeface="+mn-cs"/>
                        </a:rPr>
                        <a:t>1,050</a:t>
                      </a:r>
                      <a:endParaRPr lang="ja-JP" altLang="ja-JP" sz="1100" b="0" dirty="0">
                        <a:solidFill>
                          <a:schemeClr val="tx1"/>
                        </a:solidFill>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kumimoji="1" lang="en-US" altLang="ja-JP" sz="1100" b="0" kern="1200" dirty="0">
                          <a:solidFill>
                            <a:schemeClr val="tx1"/>
                          </a:solidFill>
                          <a:latin typeface="+mn-lt"/>
                          <a:ea typeface="+mn-ea"/>
                          <a:cs typeface="+mn-cs"/>
                        </a:rPr>
                        <a:t>1,183</a:t>
                      </a:r>
                      <a:endParaRPr lang="ja-JP" altLang="ja-JP" sz="1100" b="0" dirty="0">
                        <a:solidFill>
                          <a:schemeClr val="tx1"/>
                        </a:solidFill>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 xmlns:a16="http://schemas.microsoft.com/office/drawing/2014/main" val="10004"/>
                  </a:ext>
                </a:extLst>
              </a:tr>
              <a:tr h="330191">
                <a:tc>
                  <a:txBody>
                    <a:bodyPr/>
                    <a:lstStyle/>
                    <a:p>
                      <a:pPr algn="ctr"/>
                      <a:r>
                        <a:rPr lang="ja-JP" altLang="en-US" sz="1100" b="0" dirty="0">
                          <a:solidFill>
                            <a:schemeClr val="tx1"/>
                          </a:solidFill>
                        </a:rPr>
                        <a:t>Ｅ</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just">
                        <a:spcAft>
                          <a:spcPts val="0"/>
                        </a:spcAft>
                      </a:pPr>
                      <a:r>
                        <a:rPr kumimoji="1" lang="ja-JP" altLang="ja-JP" sz="1100" kern="1200" dirty="0">
                          <a:solidFill>
                            <a:schemeClr val="dk1"/>
                          </a:solidFill>
                          <a:latin typeface="+mn-lt"/>
                          <a:ea typeface="+mn-ea"/>
                          <a:cs typeface="+mn-cs"/>
                        </a:rPr>
                        <a:t>事業終了</a:t>
                      </a:r>
                      <a:endParaRPr lang="ja-JP" sz="1100" b="0" dirty="0">
                        <a:solidFill>
                          <a:schemeClr val="tx1"/>
                        </a:solidFill>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a:spcAft>
                          <a:spcPts val="0"/>
                        </a:spcAft>
                      </a:pPr>
                      <a:r>
                        <a:rPr lang="ja-JP" altLang="en-US" sz="1100" b="0" dirty="0">
                          <a:solidFill>
                            <a:schemeClr val="tx1"/>
                          </a:solidFill>
                        </a:rPr>
                        <a:t>事業終了により減免廃止</a:t>
                      </a:r>
                      <a:endParaRPr lang="ja-JP" sz="1100" b="0" dirty="0">
                        <a:solidFill>
                          <a:schemeClr val="tx1"/>
                        </a:solidFill>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kumimoji="1" lang="en-US" altLang="ja-JP" sz="1100" kern="1200" dirty="0">
                          <a:solidFill>
                            <a:schemeClr val="dk1"/>
                          </a:solidFill>
                          <a:latin typeface="+mn-lt"/>
                          <a:ea typeface="+mn-ea"/>
                          <a:cs typeface="+mn-cs"/>
                        </a:rPr>
                        <a:t>14</a:t>
                      </a:r>
                      <a:endParaRPr lang="ja-JP" altLang="ja-JP" sz="1100" b="0" dirty="0">
                        <a:solidFill>
                          <a:schemeClr val="tx1"/>
                        </a:solidFill>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a:spcAft>
                          <a:spcPts val="0"/>
                        </a:spcAft>
                      </a:pPr>
                      <a:r>
                        <a:rPr kumimoji="1" lang="en-US" altLang="ja-JP" sz="1100" b="0" kern="1200" dirty="0">
                          <a:solidFill>
                            <a:schemeClr val="tx1"/>
                          </a:solidFill>
                          <a:latin typeface="+mn-lt"/>
                          <a:ea typeface="+mn-ea"/>
                          <a:cs typeface="+mn-cs"/>
                        </a:rPr>
                        <a:t>19</a:t>
                      </a:r>
                      <a:endParaRPr lang="ja-JP" sz="1100" b="0" dirty="0">
                        <a:solidFill>
                          <a:schemeClr val="tx1"/>
                        </a:solidFill>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 xmlns:a16="http://schemas.microsoft.com/office/drawing/2014/main" val="10005"/>
                  </a:ext>
                </a:extLst>
              </a:tr>
              <a:tr h="368047">
                <a:tc gridSpan="2">
                  <a:txBody>
                    <a:bodyPr/>
                    <a:lstStyle/>
                    <a:p>
                      <a:pPr algn="ctr"/>
                      <a:r>
                        <a:rPr lang="ja-JP" altLang="en-US" sz="1100" b="1" dirty="0">
                          <a:solidFill>
                            <a:schemeClr val="tx1"/>
                          </a:solidFill>
                        </a:rPr>
                        <a:t>合　　計</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40000"/>
                        <a:lumOff val="60000"/>
                      </a:schemeClr>
                    </a:solidFill>
                  </a:tcPr>
                </a:tc>
                <a:tc hMerge="1">
                  <a:txBody>
                    <a:bodyPr/>
                    <a:lstStyle/>
                    <a:p>
                      <a:pPr algn="just">
                        <a:spcAft>
                          <a:spcPts val="0"/>
                        </a:spcAft>
                      </a:pPr>
                      <a:endParaRPr lang="ja-JP" sz="1600" b="0" dirty="0">
                        <a:solidFill>
                          <a:schemeClr val="tx1"/>
                        </a:solidFill>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spcAft>
                          <a:spcPts val="0"/>
                        </a:spcAft>
                      </a:pPr>
                      <a:endParaRPr lang="ja-JP" sz="1100" b="1" dirty="0">
                        <a:solidFill>
                          <a:schemeClr val="tx1"/>
                        </a:solidFill>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40000"/>
                        <a:lumOff val="60000"/>
                      </a:schemeClr>
                    </a:solid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en-US" altLang="ja-JP" sz="1100" b="1" dirty="0">
                          <a:solidFill>
                            <a:schemeClr val="tx1"/>
                          </a:solidFill>
                        </a:rPr>
                        <a:t>1,424</a:t>
                      </a:r>
                      <a:endParaRPr lang="ja-JP" altLang="ja-JP" sz="1100" b="1" dirty="0">
                        <a:solidFill>
                          <a:schemeClr val="tx1"/>
                        </a:solidFill>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40000"/>
                        <a:lumOff val="60000"/>
                      </a:schemeClr>
                    </a:solid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en-US" altLang="ja-JP" sz="1100" b="1" dirty="0">
                          <a:solidFill>
                            <a:schemeClr val="tx1"/>
                          </a:solidFill>
                        </a:rPr>
                        <a:t>1,424</a:t>
                      </a:r>
                      <a:endParaRPr lang="ja-JP" altLang="ja-JP" sz="1100" b="1" dirty="0">
                        <a:solidFill>
                          <a:schemeClr val="tx1"/>
                        </a:solidFill>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40000"/>
                        <a:lumOff val="60000"/>
                      </a:schemeClr>
                    </a:solidFill>
                  </a:tcPr>
                </a:tc>
                <a:extLst>
                  <a:ext uri="{0D108BD9-81ED-4DB2-BD59-A6C34878D82A}">
                    <a16:rowId xmlns="" xmlns:a16="http://schemas.microsoft.com/office/drawing/2014/main" val="10006"/>
                  </a:ext>
                </a:extLst>
              </a:tr>
            </a:tbl>
          </a:graphicData>
        </a:graphic>
      </p:graphicFrame>
      <p:sp>
        <p:nvSpPr>
          <p:cNvPr id="27" name="角丸四角形 26"/>
          <p:cNvSpPr/>
          <p:nvPr/>
        </p:nvSpPr>
        <p:spPr>
          <a:xfrm>
            <a:off x="6793224" y="2523321"/>
            <a:ext cx="2027248" cy="2593487"/>
          </a:xfrm>
          <a:prstGeom prst="roundRect">
            <a:avLst>
              <a:gd name="adj" fmla="val 5685"/>
            </a:avLst>
          </a:prstGeom>
          <a:solidFill>
            <a:schemeClr val="accent6">
              <a:lumMod val="60000"/>
              <a:lumOff val="40000"/>
              <a:alpha val="5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 name="正方形/長方形 12"/>
          <p:cNvSpPr/>
          <p:nvPr/>
        </p:nvSpPr>
        <p:spPr>
          <a:xfrm>
            <a:off x="35496" y="323364"/>
            <a:ext cx="7128792" cy="369332"/>
          </a:xfrm>
          <a:prstGeom prst="rect">
            <a:avLst/>
          </a:prstGeom>
        </p:spPr>
        <p:txBody>
          <a:bodyPr wrap="square">
            <a:spAutoFit/>
          </a:bodyPr>
          <a:lstStyle/>
          <a:p>
            <a:r>
              <a:rPr lang="ja-JP" altLang="en-US" b="1" dirty="0">
                <a:solidFill>
                  <a:srgbClr val="000000"/>
                </a:solidFill>
                <a:latin typeface="Calibri" pitchFamily="34" charset="0"/>
              </a:rPr>
              <a:t>　使用料の減免措置の見直し</a:t>
            </a:r>
          </a:p>
        </p:txBody>
      </p:sp>
      <p:cxnSp>
        <p:nvCxnSpPr>
          <p:cNvPr id="14" name="直線コネクタ 13"/>
          <p:cNvCxnSpPr/>
          <p:nvPr/>
        </p:nvCxnSpPr>
        <p:spPr>
          <a:xfrm>
            <a:off x="179512" y="692696"/>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5" name="テキスト ボックス 36"/>
          <p:cNvSpPr txBox="1"/>
          <p:nvPr/>
        </p:nvSpPr>
        <p:spPr>
          <a:xfrm>
            <a:off x="0" y="0"/>
            <a:ext cx="1619672" cy="261610"/>
          </a:xfrm>
          <a:prstGeom prst="rect">
            <a:avLst/>
          </a:prstGeom>
          <a:noFill/>
        </p:spPr>
        <p:txBody>
          <a:bodyPr wrap="square" rtlCol="0">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r>
              <a:rPr lang="ja-JP" altLang="en-US" sz="1100" dirty="0"/>
              <a:t>（付属資料３）</a:t>
            </a:r>
            <a:endParaRPr lang="en-US" altLang="ja-JP" sz="1100" dirty="0"/>
          </a:p>
        </p:txBody>
      </p:sp>
      <p:sp>
        <p:nvSpPr>
          <p:cNvPr id="11" name="正方形/長方形 10"/>
          <p:cNvSpPr/>
          <p:nvPr/>
        </p:nvSpPr>
        <p:spPr>
          <a:xfrm>
            <a:off x="550663" y="1404065"/>
            <a:ext cx="5317481" cy="584775"/>
          </a:xfrm>
          <a:prstGeom prst="rect">
            <a:avLst/>
          </a:prstGeom>
        </p:spPr>
        <p:txBody>
          <a:bodyPr wrap="none">
            <a:spAutoFit/>
          </a:bodyPr>
          <a:lstStyle/>
          <a:p>
            <a:r>
              <a:rPr lang="ja-JP" altLang="en-US" sz="1600" dirty="0"/>
              <a:t>○</a:t>
            </a:r>
            <a:r>
              <a:rPr lang="ja-JP" altLang="en-US" sz="1600" dirty="0">
                <a:latin typeface="+mn-ea"/>
              </a:rPr>
              <a:t>使用料の減免案件と見直し結果</a:t>
            </a:r>
            <a:endParaRPr lang="en-US" altLang="ja-JP" sz="1600" dirty="0">
              <a:latin typeface="+mn-ea"/>
            </a:endParaRPr>
          </a:p>
          <a:p>
            <a:r>
              <a:rPr lang="ja-JP" altLang="en-US" sz="1600" dirty="0">
                <a:latin typeface="+mn-ea"/>
              </a:rPr>
              <a:t>　　　合計</a:t>
            </a:r>
            <a:r>
              <a:rPr lang="en-US" altLang="ja-JP" sz="1600" dirty="0">
                <a:latin typeface="+mn-ea"/>
              </a:rPr>
              <a:t>1,424</a:t>
            </a:r>
            <a:r>
              <a:rPr lang="ja-JP" altLang="en-US" sz="1600" dirty="0">
                <a:latin typeface="+mn-ea"/>
              </a:rPr>
              <a:t>件の減免について点検を行い、結果を</a:t>
            </a:r>
            <a:r>
              <a:rPr lang="ja-JP" altLang="en-US" sz="1600" dirty="0"/>
              <a:t>公表。</a:t>
            </a:r>
          </a:p>
        </p:txBody>
      </p:sp>
      <p:sp>
        <p:nvSpPr>
          <p:cNvPr id="16" name="テキスト ボックス 15"/>
          <p:cNvSpPr txBox="1"/>
          <p:nvPr/>
        </p:nvSpPr>
        <p:spPr>
          <a:xfrm>
            <a:off x="395536" y="828001"/>
            <a:ext cx="8424936" cy="584775"/>
          </a:xfrm>
          <a:prstGeom prst="rect">
            <a:avLst/>
          </a:prstGeom>
          <a:noFill/>
        </p:spPr>
        <p:txBody>
          <a:bodyPr wrap="square" rtlCol="0">
            <a:spAutoFit/>
          </a:bodyPr>
          <a:lstStyle/>
          <a:p>
            <a:r>
              <a:rPr lang="ja-JP" altLang="en-US" sz="1600" dirty="0">
                <a:latin typeface="+mn-ea"/>
              </a:rPr>
              <a:t>　市政改革プラン（</a:t>
            </a:r>
            <a:r>
              <a:rPr lang="en-US" altLang="ja-JP" sz="1600" dirty="0">
                <a:latin typeface="+mn-ea"/>
              </a:rPr>
              <a:t>2012</a:t>
            </a:r>
            <a:r>
              <a:rPr lang="ja-JP" altLang="en-US" sz="1600" dirty="0">
                <a:latin typeface="+mn-ea"/>
              </a:rPr>
              <a:t>年</a:t>
            </a:r>
            <a:r>
              <a:rPr lang="en-US" altLang="ja-JP" sz="1600" dirty="0">
                <a:latin typeface="+mn-ea"/>
              </a:rPr>
              <a:t>7</a:t>
            </a:r>
            <a:r>
              <a:rPr lang="ja-JP" altLang="en-US" sz="1600" dirty="0">
                <a:latin typeface="+mn-ea"/>
              </a:rPr>
              <a:t>月策定）に基づき、市有不動産の使用料等の減免措置について、</a:t>
            </a:r>
            <a:endParaRPr lang="en-US" altLang="ja-JP" sz="1600" dirty="0">
              <a:latin typeface="+mn-ea"/>
            </a:endParaRPr>
          </a:p>
          <a:p>
            <a:r>
              <a:rPr lang="ja-JP" altLang="en-US" sz="1600" dirty="0">
                <a:latin typeface="+mn-ea"/>
              </a:rPr>
              <a:t>見直しを実施。（</a:t>
            </a:r>
            <a:r>
              <a:rPr lang="en-US" altLang="ja-JP" sz="1600" dirty="0">
                <a:latin typeface="+mn-ea"/>
              </a:rPr>
              <a:t>2014</a:t>
            </a:r>
            <a:r>
              <a:rPr lang="ja-JP" altLang="en-US" sz="1600" dirty="0">
                <a:latin typeface="+mn-ea"/>
              </a:rPr>
              <a:t>年度末取組み完了。）</a:t>
            </a:r>
            <a:endParaRPr lang="en-US" altLang="ja-JP" sz="1600" dirty="0">
              <a:latin typeface="+mn-ea"/>
            </a:endParaRPr>
          </a:p>
        </p:txBody>
      </p:sp>
      <p:sp>
        <p:nvSpPr>
          <p:cNvPr id="20" name="テキスト ボックス 2"/>
          <p:cNvSpPr txBox="1"/>
          <p:nvPr/>
        </p:nvSpPr>
        <p:spPr>
          <a:xfrm>
            <a:off x="7308304" y="3618730"/>
            <a:ext cx="604974" cy="425758"/>
          </a:xfrm>
          <a:prstGeom prst="rect">
            <a:avLst/>
          </a:prstGeom>
          <a:noFill/>
        </p:spPr>
        <p:style>
          <a:lnRef idx="0">
            <a:scrgbClr r="0" g="0" b="0"/>
          </a:lnRef>
          <a:fillRef idx="0">
            <a:scrgbClr r="0" g="0" b="0"/>
          </a:fillRef>
          <a:effectRef idx="0">
            <a:scrgbClr r="0" g="0" b="0"/>
          </a:effectRef>
          <a:fontRef idx="minor">
            <a:schemeClr val="tx1"/>
          </a:fontRef>
        </p:style>
        <p:txBody>
          <a:bodyPr wrap="non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lgn="ctr"/>
            <a:r>
              <a:rPr kumimoji="1" lang="ja-JP" altLang="en-US" sz="1000" dirty="0"/>
              <a:t>合計</a:t>
            </a:r>
            <a:endParaRPr kumimoji="1" lang="en-US" altLang="ja-JP" sz="1000" dirty="0"/>
          </a:p>
          <a:p>
            <a:pPr algn="ctr"/>
            <a:r>
              <a:rPr kumimoji="1" lang="en-US" altLang="ja-JP" sz="1000" dirty="0"/>
              <a:t>1,424</a:t>
            </a:r>
            <a:r>
              <a:rPr kumimoji="1" lang="ja-JP" altLang="en-US" sz="1000" dirty="0"/>
              <a:t>件</a:t>
            </a:r>
          </a:p>
        </p:txBody>
      </p:sp>
      <p:sp>
        <p:nvSpPr>
          <p:cNvPr id="10" name="スライド番号プレースホルダ 9"/>
          <p:cNvSpPr>
            <a:spLocks noGrp="1"/>
          </p:cNvSpPr>
          <p:nvPr>
            <p:ph type="sldNum" sz="quarter" idx="12"/>
          </p:nvPr>
        </p:nvSpPr>
        <p:spPr/>
        <p:txBody>
          <a:bodyPr/>
          <a:lstStyle/>
          <a:p>
            <a:fld id="{CCEC3038-1CF1-4B63-9920-55248DCFBA97}" type="slidenum">
              <a:rPr kumimoji="1" lang="ja-JP" altLang="en-US" smtClean="0"/>
              <a:pPr/>
              <a:t>235</a:t>
            </a:fld>
            <a:endParaRPr kumimoji="1" lang="ja-JP" altLang="en-US"/>
          </a:p>
        </p:txBody>
      </p:sp>
      <p:pic>
        <p:nvPicPr>
          <p:cNvPr id="2" name="図 1"/>
          <p:cNvPicPr>
            <a:picLocks noChangeAspect="1"/>
          </p:cNvPicPr>
          <p:nvPr/>
        </p:nvPicPr>
        <p:blipFill>
          <a:blip r:embed="rId2"/>
          <a:stretch>
            <a:fillRect/>
          </a:stretch>
        </p:blipFill>
        <p:spPr>
          <a:xfrm>
            <a:off x="6473246" y="2518898"/>
            <a:ext cx="2554445" cy="2578832"/>
          </a:xfrm>
          <a:prstGeom prst="rect">
            <a:avLst/>
          </a:prstGeom>
        </p:spPr>
      </p:pic>
    </p:spTree>
    <p:extLst>
      <p:ext uri="{BB962C8B-B14F-4D97-AF65-F5344CB8AC3E}">
        <p14:creationId xmlns:p14="http://schemas.microsoft.com/office/powerpoint/2010/main" val="4190557206"/>
      </p:ext>
    </p:extLst>
  </p:cSld>
  <p:clrMapOvr>
    <a:masterClrMapping/>
  </p:clrMapOvr>
</p:sld>
</file>

<file path=ppt/slides/slide2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角丸四角形 11"/>
          <p:cNvSpPr/>
          <p:nvPr/>
        </p:nvSpPr>
        <p:spPr>
          <a:xfrm>
            <a:off x="415511" y="4544125"/>
            <a:ext cx="8323042" cy="2125235"/>
          </a:xfrm>
          <a:prstGeom prst="roundRect">
            <a:avLst>
              <a:gd name="adj" fmla="val 5685"/>
            </a:avLst>
          </a:prstGeom>
          <a:solidFill>
            <a:schemeClr val="accent6">
              <a:lumMod val="60000"/>
              <a:lumOff val="40000"/>
              <a:alpha val="5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 name="角丸四角形 10"/>
          <p:cNvSpPr/>
          <p:nvPr/>
        </p:nvSpPr>
        <p:spPr>
          <a:xfrm>
            <a:off x="4577032" y="544324"/>
            <a:ext cx="2731272" cy="200055"/>
          </a:xfrm>
          <a:prstGeom prst="roundRect">
            <a:avLst>
              <a:gd name="adj" fmla="val 5685"/>
            </a:avLst>
          </a:prstGeom>
          <a:solidFill>
            <a:schemeClr val="accent6">
              <a:lumMod val="60000"/>
              <a:lumOff val="40000"/>
              <a:alpha val="5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 name="正方形/長方形 5"/>
          <p:cNvSpPr/>
          <p:nvPr/>
        </p:nvSpPr>
        <p:spPr>
          <a:xfrm>
            <a:off x="251520" y="260648"/>
            <a:ext cx="6768752" cy="338554"/>
          </a:xfrm>
          <a:prstGeom prst="rect">
            <a:avLst/>
          </a:prstGeom>
        </p:spPr>
        <p:txBody>
          <a:bodyPr wrap="square">
            <a:spAutoFit/>
          </a:bodyPr>
          <a:lstStyle/>
          <a:p>
            <a:r>
              <a:rPr lang="ja-JP" altLang="en-US" sz="1600" dirty="0">
                <a:latin typeface="+mn-ea"/>
              </a:rPr>
              <a:t>○ 市有不動産の使用料減免のうち、見直しの対象としたもの　（１／６）</a:t>
            </a:r>
          </a:p>
        </p:txBody>
      </p:sp>
      <p:sp>
        <p:nvSpPr>
          <p:cNvPr id="17" name="正方形/長方形 16"/>
          <p:cNvSpPr/>
          <p:nvPr/>
        </p:nvSpPr>
        <p:spPr>
          <a:xfrm>
            <a:off x="539552" y="544324"/>
            <a:ext cx="7025962" cy="200055"/>
          </a:xfrm>
          <a:prstGeom prst="rect">
            <a:avLst/>
          </a:prstGeom>
        </p:spPr>
        <p:txBody>
          <a:bodyPr wrap="none" lIns="0" tIns="0" rIns="0" bIns="0">
            <a:spAutoFit/>
          </a:bodyPr>
          <a:lstStyle/>
          <a:p>
            <a:r>
              <a:rPr lang="ja-JP" altLang="en-US" sz="1300" b="1" dirty="0">
                <a:latin typeface="+mn-ea"/>
              </a:rPr>
              <a:t>Ａ．減免率見直し・減免廃止　</a:t>
            </a:r>
            <a:r>
              <a:rPr lang="en-US" altLang="ja-JP" sz="1300" b="1" dirty="0">
                <a:latin typeface="+mn-ea"/>
              </a:rPr>
              <a:t>【97</a:t>
            </a:r>
            <a:r>
              <a:rPr lang="ja-JP" altLang="en-US" sz="1300" b="1" dirty="0">
                <a:latin typeface="+mn-ea"/>
              </a:rPr>
              <a:t>件</a:t>
            </a:r>
            <a:r>
              <a:rPr lang="en-US" altLang="ja-JP" sz="1300" b="1" dirty="0">
                <a:latin typeface="+mn-ea"/>
              </a:rPr>
              <a:t>】</a:t>
            </a:r>
            <a:r>
              <a:rPr lang="ja-JP" altLang="en-US" sz="1300" b="1" dirty="0">
                <a:latin typeface="+mn-ea"/>
              </a:rPr>
              <a:t>（</a:t>
            </a:r>
            <a:r>
              <a:rPr lang="en-US" altLang="ja-JP" sz="1300" b="1" dirty="0">
                <a:latin typeface="+mn-ea"/>
              </a:rPr>
              <a:t>2014</a:t>
            </a:r>
            <a:r>
              <a:rPr lang="ja-JP" altLang="en-US" sz="1300" b="1" dirty="0">
                <a:latin typeface="+mn-ea"/>
              </a:rPr>
              <a:t>年８月時点）　→</a:t>
            </a:r>
            <a:r>
              <a:rPr lang="en-US" altLang="ja-JP" sz="1300" b="1" dirty="0">
                <a:latin typeface="+mn-ea"/>
              </a:rPr>
              <a:t>【198</a:t>
            </a:r>
            <a:r>
              <a:rPr lang="ja-JP" altLang="en-US" sz="1300" b="1" dirty="0">
                <a:latin typeface="+mn-ea"/>
              </a:rPr>
              <a:t>件</a:t>
            </a:r>
            <a:r>
              <a:rPr lang="en-US" altLang="ja-JP" sz="1300" b="1" dirty="0">
                <a:latin typeface="+mn-ea"/>
              </a:rPr>
              <a:t>】</a:t>
            </a:r>
            <a:r>
              <a:rPr lang="ja-JP" altLang="en-US" sz="1300" b="1" dirty="0">
                <a:latin typeface="+mn-ea"/>
              </a:rPr>
              <a:t>（</a:t>
            </a:r>
            <a:r>
              <a:rPr lang="en-US" altLang="ja-JP" sz="1300" b="1" dirty="0">
                <a:latin typeface="+mn-ea"/>
              </a:rPr>
              <a:t>2014</a:t>
            </a:r>
            <a:r>
              <a:rPr lang="ja-JP" altLang="en-US" sz="1300" b="1" dirty="0">
                <a:latin typeface="+mn-ea"/>
              </a:rPr>
              <a:t>年度末取組み完了時点）</a:t>
            </a:r>
            <a:r>
              <a:rPr lang="ja-JP" altLang="en-US" sz="1300" dirty="0">
                <a:latin typeface="+mn-ea"/>
              </a:rPr>
              <a:t>　</a:t>
            </a:r>
          </a:p>
        </p:txBody>
      </p:sp>
      <p:sp>
        <p:nvSpPr>
          <p:cNvPr id="8" name="テキスト ボックス 36"/>
          <p:cNvSpPr txBox="1"/>
          <p:nvPr/>
        </p:nvSpPr>
        <p:spPr>
          <a:xfrm>
            <a:off x="0" y="0"/>
            <a:ext cx="1619672" cy="261610"/>
          </a:xfrm>
          <a:prstGeom prst="rect">
            <a:avLst/>
          </a:prstGeom>
          <a:noFill/>
        </p:spPr>
        <p:txBody>
          <a:bodyPr wrap="square" rtlCol="0">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r>
              <a:rPr lang="ja-JP" altLang="en-US" sz="1100" dirty="0"/>
              <a:t>（付属資料３）</a:t>
            </a:r>
            <a:endParaRPr lang="en-US" altLang="ja-JP" sz="1100" dirty="0"/>
          </a:p>
        </p:txBody>
      </p:sp>
      <p:sp>
        <p:nvSpPr>
          <p:cNvPr id="7" name="スライド番号プレースホルダ 6"/>
          <p:cNvSpPr>
            <a:spLocks noGrp="1"/>
          </p:cNvSpPr>
          <p:nvPr>
            <p:ph type="sldNum" sz="quarter" idx="12"/>
          </p:nvPr>
        </p:nvSpPr>
        <p:spPr/>
        <p:txBody>
          <a:bodyPr/>
          <a:lstStyle/>
          <a:p>
            <a:fld id="{CCEC3038-1CF1-4B63-9920-55248DCFBA97}" type="slidenum">
              <a:rPr kumimoji="1" lang="ja-JP" altLang="en-US" smtClean="0"/>
              <a:pPr/>
              <a:t>236</a:t>
            </a:fld>
            <a:endParaRPr kumimoji="1" lang="ja-JP" altLang="en-US"/>
          </a:p>
        </p:txBody>
      </p:sp>
      <p:graphicFrame>
        <p:nvGraphicFramePr>
          <p:cNvPr id="18" name="表 17"/>
          <p:cNvGraphicFramePr>
            <a:graphicFrameLocks noGrp="1"/>
          </p:cNvGraphicFramePr>
          <p:nvPr>
            <p:extLst/>
          </p:nvPr>
        </p:nvGraphicFramePr>
        <p:xfrm>
          <a:off x="539552" y="791340"/>
          <a:ext cx="7992888" cy="5831426"/>
        </p:xfrm>
        <a:graphic>
          <a:graphicData uri="http://schemas.openxmlformats.org/drawingml/2006/table">
            <a:tbl>
              <a:tblPr/>
              <a:tblGrid>
                <a:gridCol w="504056">
                  <a:extLst>
                    <a:ext uri="{9D8B030D-6E8A-4147-A177-3AD203B41FA5}">
                      <a16:colId xmlns:a16="http://schemas.microsoft.com/office/drawing/2014/main" xmlns="" val="20000"/>
                    </a:ext>
                  </a:extLst>
                </a:gridCol>
                <a:gridCol w="5328592">
                  <a:extLst>
                    <a:ext uri="{9D8B030D-6E8A-4147-A177-3AD203B41FA5}">
                      <a16:colId xmlns:a16="http://schemas.microsoft.com/office/drawing/2014/main" xmlns="" val="20001"/>
                    </a:ext>
                  </a:extLst>
                </a:gridCol>
                <a:gridCol w="1080120">
                  <a:extLst>
                    <a:ext uri="{9D8B030D-6E8A-4147-A177-3AD203B41FA5}">
                      <a16:colId xmlns:a16="http://schemas.microsoft.com/office/drawing/2014/main" xmlns="" val="20002"/>
                    </a:ext>
                  </a:extLst>
                </a:gridCol>
                <a:gridCol w="1080120">
                  <a:extLst>
                    <a:ext uri="{9D8B030D-6E8A-4147-A177-3AD203B41FA5}">
                      <a16:colId xmlns:a16="http://schemas.microsoft.com/office/drawing/2014/main" xmlns="" val="20003"/>
                    </a:ext>
                  </a:extLst>
                </a:gridCol>
              </a:tblGrid>
              <a:tr h="160958">
                <a:tc>
                  <a:txBody>
                    <a:bodyPr/>
                    <a:lstStyle/>
                    <a:p>
                      <a:pPr algn="ctr" fontAlgn="ctr">
                        <a:lnSpc>
                          <a:spcPts val="1100"/>
                        </a:lnSpc>
                      </a:pPr>
                      <a:endParaRPr lang="zh-TW" altLang="en-US" sz="1000" b="0" i="0" u="none" strike="noStrike" dirty="0">
                        <a:solidFill>
                          <a:schemeClr val="tx1"/>
                        </a:solidFill>
                        <a:latin typeface="ＭＳ Ｐゴシック" pitchFamily="50" charset="-128"/>
                        <a:ea typeface="ＭＳ Ｐゴシック" pitchFamily="50" charset="-128"/>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ap="flat" cmpd="sng" algn="ctr">
                      <a:solidFill>
                        <a:schemeClr val="tx1"/>
                      </a:solidFill>
                      <a:prstDash val="solid"/>
                      <a:round/>
                      <a:headEnd type="none" w="med" len="med"/>
                      <a:tailEnd type="none" w="med" len="med"/>
                    </a:lnTlToBr>
                    <a:solidFill>
                      <a:schemeClr val="accent5">
                        <a:lumMod val="40000"/>
                        <a:lumOff val="60000"/>
                      </a:schemeClr>
                    </a:solidFill>
                  </a:tcPr>
                </a:tc>
                <a:tc>
                  <a:txBody>
                    <a:bodyPr/>
                    <a:lstStyle/>
                    <a:p>
                      <a:pPr algn="ctr" fontAlgn="ctr">
                        <a:lnSpc>
                          <a:spcPts val="1100"/>
                        </a:lnSpc>
                      </a:pPr>
                      <a:r>
                        <a:rPr lang="zh-TW" altLang="en-US" sz="1000" b="0" i="0" u="none" strike="noStrike" dirty="0">
                          <a:solidFill>
                            <a:schemeClr val="tx1"/>
                          </a:solidFill>
                          <a:latin typeface="ＭＳ Ｐゴシック" pitchFamily="50" charset="-128"/>
                          <a:ea typeface="ＭＳ Ｐゴシック" pitchFamily="50" charset="-128"/>
                        </a:rPr>
                        <a:t>項</a:t>
                      </a:r>
                      <a:r>
                        <a:rPr lang="ja-JP" altLang="en-US" sz="1000" b="0" i="0" u="none" strike="noStrike" dirty="0">
                          <a:solidFill>
                            <a:schemeClr val="tx1"/>
                          </a:solidFill>
                          <a:latin typeface="ＭＳ Ｐゴシック" pitchFamily="50" charset="-128"/>
                          <a:ea typeface="ＭＳ Ｐゴシック" pitchFamily="50" charset="-128"/>
                        </a:rPr>
                        <a:t>　　　</a:t>
                      </a:r>
                      <a:r>
                        <a:rPr lang="zh-TW" altLang="en-US" sz="1000" b="0" i="0" u="none" strike="noStrike" dirty="0">
                          <a:solidFill>
                            <a:schemeClr val="tx1"/>
                          </a:solidFill>
                          <a:latin typeface="ＭＳ Ｐゴシック" pitchFamily="50" charset="-128"/>
                          <a:ea typeface="ＭＳ Ｐゴシック" pitchFamily="50" charset="-128"/>
                        </a:rPr>
                        <a:t>目</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40000"/>
                        <a:lumOff val="60000"/>
                      </a:schemeClr>
                    </a:solidFill>
                  </a:tcPr>
                </a:tc>
                <a:tc>
                  <a:txBody>
                    <a:bodyPr/>
                    <a:lstStyle/>
                    <a:p>
                      <a:pPr algn="ctr" fontAlgn="ctr">
                        <a:lnSpc>
                          <a:spcPts val="1100"/>
                        </a:lnSpc>
                      </a:pPr>
                      <a:r>
                        <a:rPr lang="ja-JP" altLang="en-US" sz="1000" b="0" i="0" u="none" strike="noStrike" dirty="0">
                          <a:solidFill>
                            <a:schemeClr val="tx1"/>
                          </a:solidFill>
                          <a:latin typeface="ＭＳ Ｐゴシック" pitchFamily="50" charset="-128"/>
                          <a:ea typeface="ＭＳ Ｐゴシック" pitchFamily="50" charset="-128"/>
                        </a:rPr>
                        <a:t>件数</a:t>
                      </a:r>
                      <a:endParaRPr lang="en-US" altLang="ja-JP" sz="1000" b="0" i="0" u="none" strike="noStrike" dirty="0">
                        <a:solidFill>
                          <a:schemeClr val="tx1"/>
                        </a:solidFill>
                        <a:latin typeface="ＭＳ Ｐゴシック" pitchFamily="50" charset="-128"/>
                        <a:ea typeface="ＭＳ Ｐゴシック" pitchFamily="50" charset="-128"/>
                      </a:endParaRPr>
                    </a:p>
                    <a:p>
                      <a:pPr algn="ctr" fontAlgn="ctr">
                        <a:lnSpc>
                          <a:spcPts val="1100"/>
                        </a:lnSpc>
                      </a:pPr>
                      <a:r>
                        <a:rPr lang="ja-JP" altLang="en-US" sz="1000" b="0" i="0" u="none" strike="noStrike" dirty="0">
                          <a:solidFill>
                            <a:schemeClr val="tx1"/>
                          </a:solidFill>
                          <a:latin typeface="ＭＳ Ｐゴシック" pitchFamily="50" charset="-128"/>
                          <a:ea typeface="ＭＳ Ｐゴシック" pitchFamily="50" charset="-128"/>
                        </a:rPr>
                        <a:t>（</a:t>
                      </a:r>
                      <a:r>
                        <a:rPr lang="en-US" altLang="ja-JP" sz="1000" b="0" i="0" u="none" strike="noStrike" dirty="0">
                          <a:solidFill>
                            <a:schemeClr val="tx1"/>
                          </a:solidFill>
                          <a:latin typeface="ＭＳ Ｐゴシック" pitchFamily="50" charset="-128"/>
                          <a:ea typeface="ＭＳ Ｐゴシック" pitchFamily="50" charset="-128"/>
                        </a:rPr>
                        <a:t>2012</a:t>
                      </a:r>
                      <a:r>
                        <a:rPr lang="ja-JP" altLang="en-US" sz="1000" b="0" i="0" u="none" strike="noStrike" dirty="0">
                          <a:solidFill>
                            <a:schemeClr val="tx1"/>
                          </a:solidFill>
                          <a:latin typeface="ＭＳ Ｐゴシック" pitchFamily="50" charset="-128"/>
                          <a:ea typeface="ＭＳ Ｐゴシック" pitchFamily="50" charset="-128"/>
                        </a:rPr>
                        <a:t>～</a:t>
                      </a:r>
                      <a:r>
                        <a:rPr lang="en-US" altLang="ja-JP" sz="1000" b="0" i="0" u="none" strike="noStrike" dirty="0">
                          <a:solidFill>
                            <a:schemeClr val="tx1"/>
                          </a:solidFill>
                          <a:latin typeface="ＭＳ Ｐゴシック" pitchFamily="50" charset="-128"/>
                          <a:ea typeface="ＭＳ Ｐゴシック" pitchFamily="50" charset="-128"/>
                        </a:rPr>
                        <a:t>13</a:t>
                      </a:r>
                      <a:r>
                        <a:rPr lang="ja-JP" altLang="en-US" sz="1000" b="0" i="0" u="none" strike="noStrike" dirty="0">
                          <a:solidFill>
                            <a:schemeClr val="tx1"/>
                          </a:solidFill>
                          <a:latin typeface="ＭＳ Ｐゴシック" pitchFamily="50" charset="-128"/>
                          <a:ea typeface="ＭＳ Ｐゴシック" pitchFamily="50" charset="-128"/>
                        </a:rPr>
                        <a:t>年度）</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40000"/>
                        <a:lumOff val="60000"/>
                      </a:schemeClr>
                    </a:solidFill>
                  </a:tcPr>
                </a:tc>
                <a:tc>
                  <a:txBody>
                    <a:bodyPr/>
                    <a:lstStyle/>
                    <a:p>
                      <a:pPr algn="ctr" fontAlgn="ctr">
                        <a:lnSpc>
                          <a:spcPts val="1100"/>
                        </a:lnSpc>
                      </a:pPr>
                      <a:r>
                        <a:rPr lang="ja-JP" altLang="en-US" sz="1000" b="0" i="0" u="none" strike="noStrike" dirty="0">
                          <a:solidFill>
                            <a:schemeClr val="tx1"/>
                          </a:solidFill>
                          <a:latin typeface="ＭＳ Ｐゴシック" pitchFamily="50" charset="-128"/>
                          <a:ea typeface="ＭＳ Ｐゴシック" pitchFamily="50" charset="-128"/>
                        </a:rPr>
                        <a:t>件数</a:t>
                      </a:r>
                      <a:endParaRPr lang="en-US" altLang="ja-JP" sz="1000" b="0" i="0" u="none" strike="noStrike" dirty="0">
                        <a:solidFill>
                          <a:schemeClr val="tx1"/>
                        </a:solidFill>
                        <a:latin typeface="ＭＳ Ｐゴシック" pitchFamily="50" charset="-128"/>
                        <a:ea typeface="ＭＳ Ｐゴシック" pitchFamily="50" charset="-128"/>
                      </a:endParaRPr>
                    </a:p>
                    <a:p>
                      <a:pPr algn="ctr" fontAlgn="ctr">
                        <a:lnSpc>
                          <a:spcPts val="1100"/>
                        </a:lnSpc>
                      </a:pPr>
                      <a:r>
                        <a:rPr lang="ja-JP" altLang="en-US" sz="1000" b="0" i="0" u="none" strike="noStrike" dirty="0">
                          <a:solidFill>
                            <a:schemeClr val="tx1"/>
                          </a:solidFill>
                          <a:latin typeface="ＭＳ Ｐゴシック" pitchFamily="50" charset="-128"/>
                          <a:ea typeface="ＭＳ Ｐゴシック" pitchFamily="50" charset="-128"/>
                        </a:rPr>
                        <a:t>（</a:t>
                      </a:r>
                      <a:r>
                        <a:rPr lang="en-US" altLang="ja-JP" sz="1000" b="0" i="0" u="none" strike="noStrike" dirty="0">
                          <a:solidFill>
                            <a:schemeClr val="tx1"/>
                          </a:solidFill>
                          <a:latin typeface="ＭＳ Ｐゴシック" pitchFamily="50" charset="-128"/>
                          <a:ea typeface="ＭＳ Ｐゴシック" pitchFamily="50" charset="-128"/>
                        </a:rPr>
                        <a:t>2012</a:t>
                      </a:r>
                      <a:r>
                        <a:rPr lang="ja-JP" altLang="en-US" sz="1000" b="0" i="0" u="none" strike="noStrike" dirty="0">
                          <a:solidFill>
                            <a:schemeClr val="tx1"/>
                          </a:solidFill>
                          <a:latin typeface="ＭＳ Ｐゴシック" pitchFamily="50" charset="-128"/>
                          <a:ea typeface="ＭＳ Ｐゴシック" pitchFamily="50" charset="-128"/>
                        </a:rPr>
                        <a:t>～</a:t>
                      </a:r>
                      <a:r>
                        <a:rPr lang="en-US" altLang="ja-JP" sz="1000" b="0" i="0" u="none" strike="noStrike" dirty="0">
                          <a:solidFill>
                            <a:schemeClr val="tx1"/>
                          </a:solidFill>
                          <a:latin typeface="ＭＳ Ｐゴシック" pitchFamily="50" charset="-128"/>
                          <a:ea typeface="ＭＳ Ｐゴシック" pitchFamily="50" charset="-128"/>
                        </a:rPr>
                        <a:t>14</a:t>
                      </a:r>
                      <a:r>
                        <a:rPr lang="ja-JP" altLang="en-US" sz="1000" b="0" i="0" u="none" strike="noStrike" dirty="0">
                          <a:solidFill>
                            <a:schemeClr val="tx1"/>
                          </a:solidFill>
                          <a:latin typeface="ＭＳ Ｐゴシック" pitchFamily="50" charset="-128"/>
                          <a:ea typeface="ＭＳ Ｐゴシック" pitchFamily="50" charset="-128"/>
                        </a:rPr>
                        <a:t>年度）</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40000"/>
                        <a:lumOff val="60000"/>
                      </a:schemeClr>
                    </a:solidFill>
                  </a:tcPr>
                </a:tc>
                <a:extLst>
                  <a:ext uri="{0D108BD9-81ED-4DB2-BD59-A6C34878D82A}">
                    <a16:rowId xmlns:a16="http://schemas.microsoft.com/office/drawing/2014/main" xmlns="" val="10000"/>
                  </a:ext>
                </a:extLst>
              </a:tr>
              <a:tr h="232967">
                <a:tc>
                  <a:txBody>
                    <a:bodyPr/>
                    <a:lstStyle/>
                    <a:p>
                      <a:pPr algn="ctr" fontAlgn="ctr">
                        <a:lnSpc>
                          <a:spcPts val="1100"/>
                        </a:lnSpc>
                      </a:pPr>
                      <a:r>
                        <a:rPr lang="en-US" altLang="ja-JP" sz="1000" b="0" i="0" u="none" strike="noStrike" dirty="0">
                          <a:solidFill>
                            <a:schemeClr val="tx1"/>
                          </a:solidFill>
                          <a:latin typeface="ＭＳ Ｐゴシック" pitchFamily="50" charset="-128"/>
                          <a:ea typeface="ＭＳ Ｐゴシック" pitchFamily="50" charset="-128"/>
                        </a:rPr>
                        <a:t>1</a:t>
                      </a:r>
                      <a:endParaRPr lang="ja-JP" altLang="en-US" sz="1000" b="0" i="0" u="none" strike="noStrike" dirty="0">
                        <a:solidFill>
                          <a:schemeClr val="tx1"/>
                        </a:solidFill>
                        <a:latin typeface="ＭＳ Ｐゴシック" pitchFamily="50" charset="-128"/>
                        <a:ea typeface="ＭＳ Ｐゴシック" pitchFamily="50" charset="-128"/>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zh-TW" altLang="en-US" sz="1000" b="0" i="0" u="none" strike="noStrike" dirty="0">
                          <a:solidFill>
                            <a:srgbClr val="000000"/>
                          </a:solidFill>
                          <a:latin typeface="ＭＳ Ｐゴシック" pitchFamily="50" charset="-128"/>
                          <a:ea typeface="ＭＳ Ｐゴシック" pitchFamily="50" charset="-128"/>
                        </a:rPr>
                        <a:t>施設用地（大阪人権博物館）</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latin typeface="ＭＳ Ｐゴシック" pitchFamily="50" charset="-128"/>
                          <a:ea typeface="ＭＳ Ｐゴシック" pitchFamily="50" charset="-128"/>
                        </a:rPr>
                        <a:t>1</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dirty="0">
                          <a:solidFill>
                            <a:schemeClr val="tx1"/>
                          </a:solidFill>
                          <a:latin typeface="ＭＳ Ｐゴシック" pitchFamily="50" charset="-128"/>
                          <a:ea typeface="ＭＳ Ｐゴシック" pitchFamily="50" charset="-128"/>
                        </a:rPr>
                        <a:t>同左</a:t>
                      </a:r>
                      <a:endParaRPr lang="en-US" altLang="ja-JP" sz="1000" b="0" i="0" u="none" strike="noStrike" dirty="0">
                        <a:solidFill>
                          <a:schemeClr val="tx1"/>
                        </a:solidFill>
                        <a:latin typeface="ＭＳ Ｐゴシック" pitchFamily="50" charset="-128"/>
                        <a:ea typeface="ＭＳ Ｐゴシック" pitchFamily="50" charset="-128"/>
                      </a:endParaRP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1"/>
                  </a:ext>
                </a:extLst>
              </a:tr>
              <a:tr h="232967">
                <a:tc>
                  <a:txBody>
                    <a:bodyPr/>
                    <a:lstStyle/>
                    <a:p>
                      <a:pPr algn="ctr" fontAlgn="ctr">
                        <a:lnSpc>
                          <a:spcPts val="1100"/>
                        </a:lnSpc>
                      </a:pPr>
                      <a:r>
                        <a:rPr lang="en-US" altLang="ja-JP" sz="1000" b="0" i="0" u="none" strike="noStrike" dirty="0">
                          <a:solidFill>
                            <a:schemeClr val="tx1"/>
                          </a:solidFill>
                          <a:latin typeface="ＭＳ Ｐゴシック" pitchFamily="50" charset="-128"/>
                          <a:ea typeface="ＭＳ Ｐゴシック" pitchFamily="50" charset="-128"/>
                        </a:rPr>
                        <a:t>2</a:t>
                      </a:r>
                      <a:endParaRPr lang="ja-JP" altLang="en-US" sz="1000" b="0" i="0" u="none" strike="noStrike" dirty="0">
                        <a:solidFill>
                          <a:schemeClr val="tx1"/>
                        </a:solidFill>
                        <a:latin typeface="ＭＳ Ｐゴシック" pitchFamily="50" charset="-128"/>
                        <a:ea typeface="ＭＳ Ｐゴシック" pitchFamily="50" charset="-128"/>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dirty="0">
                          <a:solidFill>
                            <a:srgbClr val="000000"/>
                          </a:solidFill>
                          <a:latin typeface="ＭＳ Ｐゴシック" pitchFamily="50" charset="-128"/>
                          <a:ea typeface="ＭＳ Ｐゴシック" pitchFamily="50" charset="-128"/>
                        </a:rPr>
                        <a:t>大学と連携した人材育成中核拠点（ＮＰＯ大学コンソーシアム大阪・ＮＰＯ関西社会人大学院連合）</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latin typeface="ＭＳ Ｐゴシック" pitchFamily="50" charset="-128"/>
                          <a:ea typeface="ＭＳ Ｐゴシック" pitchFamily="50" charset="-128"/>
                        </a:rPr>
                        <a:t>2</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dirty="0">
                          <a:solidFill>
                            <a:schemeClr val="tx1"/>
                          </a:solidFill>
                          <a:latin typeface="ＭＳ Ｐゴシック" pitchFamily="50" charset="-128"/>
                          <a:ea typeface="ＭＳ Ｐゴシック" pitchFamily="50" charset="-128"/>
                        </a:rPr>
                        <a:t>同左</a:t>
                      </a:r>
                      <a:endParaRPr lang="en-US" altLang="ja-JP" sz="1000" b="0" i="0" u="none" strike="noStrike" dirty="0">
                        <a:solidFill>
                          <a:schemeClr val="tx1"/>
                        </a:solidFill>
                        <a:latin typeface="ＭＳ Ｐゴシック" pitchFamily="50" charset="-128"/>
                        <a:ea typeface="ＭＳ Ｐゴシック" pitchFamily="50" charset="-128"/>
                      </a:endParaRP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2"/>
                  </a:ext>
                </a:extLst>
              </a:tr>
              <a:tr h="232967">
                <a:tc>
                  <a:txBody>
                    <a:bodyPr/>
                    <a:lstStyle/>
                    <a:p>
                      <a:pPr algn="ctr" fontAlgn="ctr">
                        <a:lnSpc>
                          <a:spcPts val="1100"/>
                        </a:lnSpc>
                      </a:pPr>
                      <a:r>
                        <a:rPr lang="en-US" altLang="zh-TW" sz="1000" b="0" i="0" u="none" strike="noStrike" dirty="0">
                          <a:solidFill>
                            <a:schemeClr val="tx1"/>
                          </a:solidFill>
                          <a:latin typeface="ＭＳ Ｐゴシック" pitchFamily="50" charset="-128"/>
                          <a:ea typeface="ＭＳ Ｐゴシック" pitchFamily="50" charset="-128"/>
                        </a:rPr>
                        <a:t>3</a:t>
                      </a:r>
                      <a:endParaRPr lang="zh-TW" altLang="en-US" sz="1000" b="0" i="0" u="none" strike="noStrike" dirty="0">
                        <a:solidFill>
                          <a:schemeClr val="tx1"/>
                        </a:solidFill>
                        <a:latin typeface="ＭＳ Ｐゴシック" pitchFamily="50" charset="-128"/>
                        <a:ea typeface="ＭＳ Ｐゴシック" pitchFamily="50" charset="-128"/>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dirty="0">
                          <a:solidFill>
                            <a:srgbClr val="000000"/>
                          </a:solidFill>
                          <a:latin typeface="ＭＳ Ｐゴシック" pitchFamily="50" charset="-128"/>
                          <a:ea typeface="ＭＳ Ｐゴシック" pitchFamily="50" charset="-128"/>
                        </a:rPr>
                        <a:t>その他児童福祉施設</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latin typeface="ＭＳ Ｐゴシック" pitchFamily="50" charset="-128"/>
                          <a:ea typeface="ＭＳ Ｐゴシック" pitchFamily="50" charset="-128"/>
                        </a:rPr>
                        <a:t>1</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dirty="0">
                          <a:solidFill>
                            <a:schemeClr val="tx1"/>
                          </a:solidFill>
                          <a:latin typeface="ＭＳ Ｐゴシック" pitchFamily="50" charset="-128"/>
                          <a:ea typeface="ＭＳ Ｐゴシック" pitchFamily="50" charset="-128"/>
                        </a:rPr>
                        <a:t>同左</a:t>
                      </a:r>
                      <a:endParaRPr lang="en-US" altLang="ja-JP" sz="1000" b="0" i="0" u="none" strike="noStrike" dirty="0">
                        <a:solidFill>
                          <a:schemeClr val="tx1"/>
                        </a:solidFill>
                        <a:latin typeface="ＭＳ Ｐゴシック" pitchFamily="50" charset="-128"/>
                        <a:ea typeface="ＭＳ Ｐゴシック" pitchFamily="50" charset="-128"/>
                      </a:endParaRP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3"/>
                  </a:ext>
                </a:extLst>
              </a:tr>
              <a:tr h="232967">
                <a:tc>
                  <a:txBody>
                    <a:bodyPr/>
                    <a:lstStyle/>
                    <a:p>
                      <a:pPr algn="ctr" fontAlgn="ctr">
                        <a:lnSpc>
                          <a:spcPts val="1100"/>
                        </a:lnSpc>
                      </a:pPr>
                      <a:r>
                        <a:rPr lang="en-US" altLang="ja-JP" sz="1000" b="0" i="0" u="none" strike="noStrike" dirty="0">
                          <a:solidFill>
                            <a:schemeClr val="tx1"/>
                          </a:solidFill>
                          <a:latin typeface="ＭＳ Ｐゴシック" pitchFamily="50" charset="-128"/>
                          <a:ea typeface="ＭＳ Ｐゴシック" pitchFamily="50" charset="-128"/>
                        </a:rPr>
                        <a:t>4</a:t>
                      </a:r>
                      <a:endParaRPr lang="ja-JP" altLang="en-US" sz="1000" b="0" i="0" u="none" strike="noStrike" dirty="0">
                        <a:solidFill>
                          <a:schemeClr val="tx1"/>
                        </a:solidFill>
                        <a:latin typeface="ＭＳ Ｐゴシック" pitchFamily="50" charset="-128"/>
                        <a:ea typeface="ＭＳ Ｐゴシック" pitchFamily="50" charset="-128"/>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dirty="0">
                          <a:solidFill>
                            <a:srgbClr val="000000"/>
                          </a:solidFill>
                          <a:latin typeface="ＭＳ Ｐゴシック" pitchFamily="50" charset="-128"/>
                          <a:ea typeface="ＭＳ Ｐゴシック" pitchFamily="50" charset="-128"/>
                        </a:rPr>
                        <a:t>事務所（（社）大阪市母と子の共励会）愛光会館</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latin typeface="ＭＳ Ｐゴシック" pitchFamily="50" charset="-128"/>
                          <a:ea typeface="ＭＳ Ｐゴシック" pitchFamily="50" charset="-128"/>
                        </a:rPr>
                        <a:t>1</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dirty="0">
                          <a:solidFill>
                            <a:schemeClr val="tx1"/>
                          </a:solidFill>
                          <a:latin typeface="ＭＳ Ｐゴシック" pitchFamily="50" charset="-128"/>
                          <a:ea typeface="ＭＳ Ｐゴシック" pitchFamily="50" charset="-128"/>
                        </a:rPr>
                        <a:t>同左</a:t>
                      </a:r>
                      <a:endParaRPr lang="en-US" altLang="ja-JP" sz="1000" b="0" i="0" u="none" strike="noStrike" dirty="0">
                        <a:solidFill>
                          <a:schemeClr val="tx1"/>
                        </a:solidFill>
                        <a:latin typeface="ＭＳ Ｐゴシック" pitchFamily="50" charset="-128"/>
                        <a:ea typeface="ＭＳ Ｐゴシック" pitchFamily="50" charset="-128"/>
                      </a:endParaRP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4"/>
                  </a:ext>
                </a:extLst>
              </a:tr>
              <a:tr h="232967">
                <a:tc>
                  <a:txBody>
                    <a:bodyPr/>
                    <a:lstStyle/>
                    <a:p>
                      <a:pPr algn="ctr" fontAlgn="ctr">
                        <a:lnSpc>
                          <a:spcPts val="1100"/>
                        </a:lnSpc>
                      </a:pPr>
                      <a:r>
                        <a:rPr lang="en-US" altLang="zh-TW" sz="1000" b="0" i="0" u="none" strike="noStrike" dirty="0">
                          <a:solidFill>
                            <a:schemeClr val="tx1"/>
                          </a:solidFill>
                          <a:latin typeface="ＭＳ Ｐゴシック" pitchFamily="50" charset="-128"/>
                          <a:ea typeface="ＭＳ Ｐゴシック" pitchFamily="50" charset="-128"/>
                        </a:rPr>
                        <a:t>5</a:t>
                      </a:r>
                      <a:endParaRPr lang="zh-TW" altLang="en-US" sz="1000" b="0" i="0" u="none" strike="noStrike" dirty="0">
                        <a:solidFill>
                          <a:schemeClr val="tx1"/>
                        </a:solidFill>
                        <a:latin typeface="ＭＳ Ｐゴシック" pitchFamily="50" charset="-128"/>
                        <a:ea typeface="ＭＳ Ｐゴシック" pitchFamily="50" charset="-128"/>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dirty="0">
                          <a:solidFill>
                            <a:srgbClr val="000000"/>
                          </a:solidFill>
                          <a:latin typeface="ＭＳ Ｐゴシック" pitchFamily="50" charset="-128"/>
                          <a:ea typeface="ＭＳ Ｐゴシック" pitchFamily="50" charset="-128"/>
                        </a:rPr>
                        <a:t>保育所</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latin typeface="ＭＳ Ｐゴシック" pitchFamily="50" charset="-128"/>
                          <a:ea typeface="ＭＳ Ｐゴシック" pitchFamily="50" charset="-128"/>
                        </a:rPr>
                        <a:t>54</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dirty="0">
                          <a:solidFill>
                            <a:schemeClr val="tx1"/>
                          </a:solidFill>
                          <a:latin typeface="ＭＳ Ｐゴシック" pitchFamily="50" charset="-128"/>
                          <a:ea typeface="ＭＳ Ｐゴシック" pitchFamily="50" charset="-128"/>
                        </a:rPr>
                        <a:t>同左</a:t>
                      </a:r>
                      <a:endParaRPr lang="en-US" altLang="ja-JP" sz="1000" b="0" i="0" u="none" strike="noStrike" dirty="0">
                        <a:solidFill>
                          <a:schemeClr val="tx1"/>
                        </a:solidFill>
                        <a:latin typeface="ＭＳ Ｐゴシック" pitchFamily="50" charset="-128"/>
                        <a:ea typeface="ＭＳ Ｐゴシック" pitchFamily="50" charset="-128"/>
                      </a:endParaRP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5"/>
                  </a:ext>
                </a:extLst>
              </a:tr>
              <a:tr h="232967">
                <a:tc>
                  <a:txBody>
                    <a:bodyPr/>
                    <a:lstStyle/>
                    <a:p>
                      <a:pPr algn="ctr" fontAlgn="ctr">
                        <a:lnSpc>
                          <a:spcPts val="1100"/>
                        </a:lnSpc>
                      </a:pPr>
                      <a:r>
                        <a:rPr lang="en-US" altLang="zh-TW" sz="1000" b="0" i="0" u="none" strike="noStrike" dirty="0">
                          <a:solidFill>
                            <a:schemeClr val="tx1"/>
                          </a:solidFill>
                          <a:latin typeface="ＭＳ Ｐゴシック" pitchFamily="50" charset="-128"/>
                          <a:ea typeface="ＭＳ Ｐゴシック" pitchFamily="50" charset="-128"/>
                        </a:rPr>
                        <a:t>6</a:t>
                      </a:r>
                      <a:endParaRPr lang="zh-TW" altLang="en-US" sz="1000" b="0" i="0" u="none" strike="noStrike" dirty="0">
                        <a:solidFill>
                          <a:schemeClr val="tx1"/>
                        </a:solidFill>
                        <a:latin typeface="ＭＳ Ｐゴシック" pitchFamily="50" charset="-128"/>
                        <a:ea typeface="ＭＳ Ｐゴシック" pitchFamily="50" charset="-128"/>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zh-TW" altLang="en-US" sz="1000" b="0" i="0" u="none" strike="noStrike" dirty="0">
                          <a:solidFill>
                            <a:srgbClr val="000000"/>
                          </a:solidFill>
                          <a:latin typeface="ＭＳ Ｐゴシック" pitchFamily="50" charset="-128"/>
                          <a:ea typeface="ＭＳ Ｐゴシック" pitchFamily="50" charset="-128"/>
                        </a:rPr>
                        <a:t>事務所（（社）福島産業会）</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latin typeface="ＭＳ Ｐゴシック" pitchFamily="50" charset="-128"/>
                          <a:ea typeface="ＭＳ Ｐゴシック" pitchFamily="50" charset="-128"/>
                        </a:rPr>
                        <a:t>1</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dirty="0">
                          <a:solidFill>
                            <a:schemeClr val="tx1"/>
                          </a:solidFill>
                          <a:latin typeface="ＭＳ Ｐゴシック" pitchFamily="50" charset="-128"/>
                          <a:ea typeface="ＭＳ Ｐゴシック" pitchFamily="50" charset="-128"/>
                        </a:rPr>
                        <a:t>同左</a:t>
                      </a:r>
                      <a:endParaRPr lang="en-US" altLang="ja-JP" sz="1000" b="0" i="0" u="none" strike="noStrike" dirty="0">
                        <a:solidFill>
                          <a:schemeClr val="tx1"/>
                        </a:solidFill>
                        <a:latin typeface="ＭＳ Ｐゴシック" pitchFamily="50" charset="-128"/>
                        <a:ea typeface="ＭＳ Ｐゴシック" pitchFamily="50" charset="-128"/>
                      </a:endParaRP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6"/>
                  </a:ext>
                </a:extLst>
              </a:tr>
              <a:tr h="232967">
                <a:tc>
                  <a:txBody>
                    <a:bodyPr/>
                    <a:lstStyle/>
                    <a:p>
                      <a:pPr algn="ctr" fontAlgn="ctr">
                        <a:lnSpc>
                          <a:spcPts val="1100"/>
                        </a:lnSpc>
                      </a:pPr>
                      <a:r>
                        <a:rPr lang="en-US" altLang="zh-TW" sz="1000" b="0" i="0" u="none" strike="noStrike" dirty="0">
                          <a:solidFill>
                            <a:schemeClr val="tx1"/>
                          </a:solidFill>
                          <a:latin typeface="ＭＳ Ｐゴシック" pitchFamily="50" charset="-128"/>
                          <a:ea typeface="ＭＳ Ｐゴシック" pitchFamily="50" charset="-128"/>
                        </a:rPr>
                        <a:t>7</a:t>
                      </a:r>
                      <a:endParaRPr lang="zh-TW" altLang="en-US" sz="1000" b="0" i="0" u="none" strike="noStrike" dirty="0">
                        <a:solidFill>
                          <a:schemeClr val="tx1"/>
                        </a:solidFill>
                        <a:latin typeface="ＭＳ Ｐゴシック" pitchFamily="50" charset="-128"/>
                        <a:ea typeface="ＭＳ Ｐゴシック" pitchFamily="50" charset="-128"/>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dirty="0">
                          <a:solidFill>
                            <a:srgbClr val="000000"/>
                          </a:solidFill>
                          <a:latin typeface="ＭＳ Ｐゴシック" pitchFamily="50" charset="-128"/>
                          <a:ea typeface="ＭＳ Ｐゴシック" pitchFamily="50" charset="-128"/>
                        </a:rPr>
                        <a:t>事務所（公益財団法人地球環境センター）鶴見緑地公園内</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latin typeface="ＭＳ Ｐゴシック" pitchFamily="50" charset="-128"/>
                          <a:ea typeface="ＭＳ Ｐゴシック" pitchFamily="50" charset="-128"/>
                        </a:rPr>
                        <a:t>1</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dirty="0">
                          <a:solidFill>
                            <a:schemeClr val="tx1"/>
                          </a:solidFill>
                          <a:latin typeface="ＭＳ Ｐゴシック" pitchFamily="50" charset="-128"/>
                          <a:ea typeface="ＭＳ Ｐゴシック" pitchFamily="50" charset="-128"/>
                        </a:rPr>
                        <a:t>同左</a:t>
                      </a:r>
                      <a:endParaRPr lang="en-US" altLang="ja-JP" sz="1000" b="0" i="0" u="none" strike="noStrike" dirty="0">
                        <a:solidFill>
                          <a:schemeClr val="tx1"/>
                        </a:solidFill>
                        <a:latin typeface="ＭＳ Ｐゴシック" pitchFamily="50" charset="-128"/>
                        <a:ea typeface="ＭＳ Ｐゴシック" pitchFamily="50" charset="-128"/>
                      </a:endParaRP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7"/>
                  </a:ext>
                </a:extLst>
              </a:tr>
              <a:tr h="232967">
                <a:tc>
                  <a:txBody>
                    <a:bodyPr/>
                    <a:lstStyle/>
                    <a:p>
                      <a:pPr algn="ctr" fontAlgn="ctr">
                        <a:lnSpc>
                          <a:spcPts val="1100"/>
                        </a:lnSpc>
                      </a:pPr>
                      <a:r>
                        <a:rPr lang="en-US" altLang="zh-TW" sz="1000" b="0" i="0" u="none" strike="noStrike" dirty="0">
                          <a:solidFill>
                            <a:schemeClr val="tx1"/>
                          </a:solidFill>
                          <a:latin typeface="ＭＳ Ｐゴシック" pitchFamily="50" charset="-128"/>
                          <a:ea typeface="ＭＳ Ｐゴシック" pitchFamily="50" charset="-128"/>
                        </a:rPr>
                        <a:t>8</a:t>
                      </a:r>
                      <a:endParaRPr lang="zh-TW" altLang="en-US" sz="1000" b="0" i="0" u="none" strike="noStrike" dirty="0">
                        <a:solidFill>
                          <a:schemeClr val="tx1"/>
                        </a:solidFill>
                        <a:latin typeface="ＭＳ Ｐゴシック" pitchFamily="50" charset="-128"/>
                        <a:ea typeface="ＭＳ Ｐゴシック" pitchFamily="50" charset="-128"/>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zh-CN" altLang="en-US" sz="1000" b="0" i="0" u="none" strike="noStrike" dirty="0">
                          <a:solidFill>
                            <a:srgbClr val="000000"/>
                          </a:solidFill>
                          <a:latin typeface="ＭＳ Ｐゴシック" pitchFamily="50" charset="-128"/>
                          <a:ea typeface="ＭＳ Ｐゴシック" pitchFamily="50" charset="-128"/>
                        </a:rPr>
                        <a:t>港湾労働者住宅等（（財）大阪港湾福利厚生協会）</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latin typeface="ＭＳ Ｐゴシック" pitchFamily="50" charset="-128"/>
                          <a:ea typeface="ＭＳ Ｐゴシック" pitchFamily="50" charset="-128"/>
                        </a:rPr>
                        <a:t>8</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dirty="0">
                          <a:solidFill>
                            <a:schemeClr val="tx1"/>
                          </a:solidFill>
                          <a:latin typeface="ＭＳ Ｐゴシック" pitchFamily="50" charset="-128"/>
                          <a:ea typeface="ＭＳ Ｐゴシック" pitchFamily="50" charset="-128"/>
                        </a:rPr>
                        <a:t>同左</a:t>
                      </a:r>
                      <a:endParaRPr lang="en-US" altLang="ja-JP" sz="1000" b="0" i="0" u="none" strike="noStrike" dirty="0">
                        <a:solidFill>
                          <a:schemeClr val="tx1"/>
                        </a:solidFill>
                        <a:latin typeface="ＭＳ Ｐゴシック" pitchFamily="50" charset="-128"/>
                        <a:ea typeface="ＭＳ Ｐゴシック" pitchFamily="50" charset="-128"/>
                      </a:endParaRP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8"/>
                  </a:ext>
                </a:extLst>
              </a:tr>
              <a:tr h="232967">
                <a:tc>
                  <a:txBody>
                    <a:bodyPr/>
                    <a:lstStyle/>
                    <a:p>
                      <a:pPr algn="ctr" fontAlgn="ctr">
                        <a:lnSpc>
                          <a:spcPts val="1100"/>
                        </a:lnSpc>
                      </a:pPr>
                      <a:r>
                        <a:rPr lang="en-US" altLang="zh-TW" sz="1000" b="0" i="0" u="none" strike="noStrike" dirty="0">
                          <a:solidFill>
                            <a:schemeClr val="tx1"/>
                          </a:solidFill>
                          <a:latin typeface="ＭＳ Ｐゴシック" pitchFamily="50" charset="-128"/>
                          <a:ea typeface="ＭＳ Ｐゴシック" pitchFamily="50" charset="-128"/>
                        </a:rPr>
                        <a:t>9</a:t>
                      </a:r>
                      <a:endParaRPr lang="zh-TW" altLang="en-US" sz="1000" b="0" i="0" u="none" strike="noStrike" dirty="0">
                        <a:solidFill>
                          <a:schemeClr val="tx1"/>
                        </a:solidFill>
                        <a:latin typeface="ＭＳ Ｐゴシック" pitchFamily="50" charset="-128"/>
                        <a:ea typeface="ＭＳ Ｐゴシック" pitchFamily="50" charset="-128"/>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dirty="0">
                          <a:solidFill>
                            <a:srgbClr val="000000"/>
                          </a:solidFill>
                          <a:latin typeface="ＭＳ Ｐゴシック" pitchFamily="50" charset="-128"/>
                          <a:ea typeface="ＭＳ Ｐゴシック" pitchFamily="50" charset="-128"/>
                        </a:rPr>
                        <a:t>荷さばき地等（舞洲埋立地）</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latin typeface="ＭＳ Ｐゴシック" pitchFamily="50" charset="-128"/>
                          <a:ea typeface="ＭＳ Ｐゴシック" pitchFamily="50" charset="-128"/>
                        </a:rPr>
                        <a:t>1</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dirty="0">
                          <a:solidFill>
                            <a:schemeClr val="tx1"/>
                          </a:solidFill>
                          <a:latin typeface="ＭＳ Ｐゴシック" pitchFamily="50" charset="-128"/>
                          <a:ea typeface="ＭＳ Ｐゴシック" pitchFamily="50" charset="-128"/>
                        </a:rPr>
                        <a:t>同左</a:t>
                      </a:r>
                      <a:endParaRPr lang="en-US" altLang="ja-JP" sz="1000" b="0" i="0" u="none" strike="noStrike" dirty="0">
                        <a:solidFill>
                          <a:schemeClr val="tx1"/>
                        </a:solidFill>
                        <a:latin typeface="ＭＳ Ｐゴシック" pitchFamily="50" charset="-128"/>
                        <a:ea typeface="ＭＳ Ｐゴシック" pitchFamily="50" charset="-128"/>
                      </a:endParaRP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9"/>
                  </a:ext>
                </a:extLst>
              </a:tr>
              <a:tr h="232967">
                <a:tc>
                  <a:txBody>
                    <a:bodyPr/>
                    <a:lstStyle/>
                    <a:p>
                      <a:pPr algn="ctr" fontAlgn="ctr">
                        <a:lnSpc>
                          <a:spcPts val="1100"/>
                        </a:lnSpc>
                      </a:pPr>
                      <a:r>
                        <a:rPr lang="en-US" altLang="zh-TW" sz="1000" b="0" i="0" u="none" strike="noStrike" dirty="0">
                          <a:solidFill>
                            <a:schemeClr val="tx1"/>
                          </a:solidFill>
                          <a:latin typeface="ＭＳ Ｐゴシック" pitchFamily="50" charset="-128"/>
                          <a:ea typeface="ＭＳ Ｐゴシック" pitchFamily="50" charset="-128"/>
                        </a:rPr>
                        <a:t>10</a:t>
                      </a:r>
                      <a:endParaRPr lang="zh-TW" altLang="en-US" sz="1000" b="0" i="0" u="none" strike="noStrike" dirty="0">
                        <a:solidFill>
                          <a:schemeClr val="tx1"/>
                        </a:solidFill>
                        <a:latin typeface="ＭＳ Ｐゴシック" pitchFamily="50" charset="-128"/>
                        <a:ea typeface="ＭＳ Ｐゴシック" pitchFamily="50" charset="-128"/>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dirty="0">
                          <a:solidFill>
                            <a:srgbClr val="000000"/>
                          </a:solidFill>
                          <a:latin typeface="ＭＳ Ｐゴシック" pitchFamily="50" charset="-128"/>
                          <a:ea typeface="ＭＳ Ｐゴシック" pitchFamily="50" charset="-128"/>
                        </a:rPr>
                        <a:t>荷さばき地等（港湾局賃貸地）</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latin typeface="ＭＳ Ｐゴシック" pitchFamily="50" charset="-128"/>
                          <a:ea typeface="ＭＳ Ｐゴシック" pitchFamily="50" charset="-128"/>
                        </a:rPr>
                        <a:t>13</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dirty="0">
                          <a:solidFill>
                            <a:schemeClr val="tx1"/>
                          </a:solidFill>
                          <a:latin typeface="ＭＳ Ｐゴシック" pitchFamily="50" charset="-128"/>
                          <a:ea typeface="ＭＳ Ｐゴシック" pitchFamily="50" charset="-128"/>
                        </a:rPr>
                        <a:t>同左</a:t>
                      </a:r>
                      <a:endParaRPr lang="en-US" altLang="ja-JP" sz="1000" b="0" i="0" u="none" strike="noStrike" dirty="0">
                        <a:solidFill>
                          <a:schemeClr val="tx1"/>
                        </a:solidFill>
                        <a:latin typeface="ＭＳ Ｐゴシック" pitchFamily="50" charset="-128"/>
                        <a:ea typeface="ＭＳ Ｐゴシック" pitchFamily="50" charset="-128"/>
                      </a:endParaRP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0"/>
                  </a:ext>
                </a:extLst>
              </a:tr>
              <a:tr h="232967">
                <a:tc>
                  <a:txBody>
                    <a:bodyPr/>
                    <a:lstStyle/>
                    <a:p>
                      <a:pPr algn="ctr" fontAlgn="ctr">
                        <a:lnSpc>
                          <a:spcPts val="1100"/>
                        </a:lnSpc>
                      </a:pPr>
                      <a:r>
                        <a:rPr lang="en-US" altLang="zh-TW" sz="1000" b="0" i="0" u="none" strike="noStrike" dirty="0">
                          <a:solidFill>
                            <a:schemeClr val="tx1"/>
                          </a:solidFill>
                          <a:latin typeface="ＭＳ Ｐゴシック" pitchFamily="50" charset="-128"/>
                          <a:ea typeface="ＭＳ Ｐゴシック" pitchFamily="50" charset="-128"/>
                        </a:rPr>
                        <a:t>11</a:t>
                      </a:r>
                      <a:endParaRPr lang="zh-TW" altLang="en-US" sz="1000" b="0" i="0" u="none" strike="noStrike" dirty="0">
                        <a:solidFill>
                          <a:schemeClr val="tx1"/>
                        </a:solidFill>
                        <a:latin typeface="ＭＳ Ｐゴシック" pitchFamily="50" charset="-128"/>
                        <a:ea typeface="ＭＳ Ｐゴシック" pitchFamily="50" charset="-128"/>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dirty="0">
                          <a:solidFill>
                            <a:srgbClr val="000000"/>
                          </a:solidFill>
                          <a:latin typeface="ＭＳ Ｐゴシック" pitchFamily="50" charset="-128"/>
                          <a:ea typeface="ＭＳ Ｐゴシック" pitchFamily="50" charset="-128"/>
                        </a:rPr>
                        <a:t>貯炭場・車庫（港湾局賃貸地）</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latin typeface="ＭＳ Ｐゴシック" pitchFamily="50" charset="-128"/>
                          <a:ea typeface="ＭＳ Ｐゴシック" pitchFamily="50" charset="-128"/>
                        </a:rPr>
                        <a:t>5</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dirty="0">
                          <a:solidFill>
                            <a:schemeClr val="tx1"/>
                          </a:solidFill>
                          <a:latin typeface="ＭＳ Ｐゴシック" pitchFamily="50" charset="-128"/>
                          <a:ea typeface="ＭＳ Ｐゴシック" pitchFamily="50" charset="-128"/>
                        </a:rPr>
                        <a:t>同左</a:t>
                      </a:r>
                      <a:endParaRPr lang="en-US" altLang="ja-JP" sz="1000" b="0" i="0" u="none" strike="noStrike" dirty="0">
                        <a:solidFill>
                          <a:schemeClr val="tx1"/>
                        </a:solidFill>
                        <a:latin typeface="ＭＳ Ｐゴシック" pitchFamily="50" charset="-128"/>
                        <a:ea typeface="ＭＳ Ｐゴシック" pitchFamily="50" charset="-128"/>
                      </a:endParaRP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1"/>
                  </a:ext>
                </a:extLst>
              </a:tr>
              <a:tr h="232967">
                <a:tc>
                  <a:txBody>
                    <a:bodyPr/>
                    <a:lstStyle/>
                    <a:p>
                      <a:pPr algn="ctr" fontAlgn="ctr">
                        <a:lnSpc>
                          <a:spcPts val="1100"/>
                        </a:lnSpc>
                      </a:pPr>
                      <a:r>
                        <a:rPr lang="en-US" altLang="zh-TW" sz="1000" b="0" i="0" u="none" strike="noStrike" dirty="0">
                          <a:solidFill>
                            <a:schemeClr val="tx1"/>
                          </a:solidFill>
                          <a:latin typeface="ＭＳ Ｐゴシック" pitchFamily="50" charset="-128"/>
                          <a:ea typeface="ＭＳ Ｐゴシック" pitchFamily="50" charset="-128"/>
                        </a:rPr>
                        <a:t>12</a:t>
                      </a:r>
                      <a:endParaRPr lang="zh-TW" altLang="en-US" sz="1000" b="0" i="0" u="none" strike="noStrike" dirty="0">
                        <a:solidFill>
                          <a:schemeClr val="tx1"/>
                        </a:solidFill>
                        <a:latin typeface="ＭＳ Ｐゴシック" pitchFamily="50" charset="-128"/>
                        <a:ea typeface="ＭＳ Ｐゴシック" pitchFamily="50" charset="-128"/>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zh-TW" altLang="en-US" sz="1000" b="0" i="0" u="none" strike="noStrike" dirty="0">
                          <a:solidFill>
                            <a:srgbClr val="000000"/>
                          </a:solidFill>
                          <a:latin typeface="ＭＳ Ｐゴシック" pitchFamily="50" charset="-128"/>
                          <a:ea typeface="ＭＳ Ｐゴシック" pitchFamily="50" charset="-128"/>
                        </a:rPr>
                        <a:t>事務所（大阪市漁協（協））</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latin typeface="ＭＳ Ｐゴシック" pitchFamily="50" charset="-128"/>
                          <a:ea typeface="ＭＳ Ｐゴシック" pitchFamily="50" charset="-128"/>
                        </a:rPr>
                        <a:t>1</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dirty="0">
                          <a:solidFill>
                            <a:schemeClr val="tx1"/>
                          </a:solidFill>
                          <a:latin typeface="ＭＳ Ｐゴシック" pitchFamily="50" charset="-128"/>
                          <a:ea typeface="ＭＳ Ｐゴシック" pitchFamily="50" charset="-128"/>
                        </a:rPr>
                        <a:t>同左</a:t>
                      </a:r>
                      <a:endParaRPr lang="en-US" altLang="ja-JP" sz="1000" b="0" i="0" u="none" strike="noStrike" dirty="0">
                        <a:solidFill>
                          <a:schemeClr val="tx1"/>
                        </a:solidFill>
                        <a:latin typeface="ＭＳ Ｐゴシック" pitchFamily="50" charset="-128"/>
                        <a:ea typeface="ＭＳ Ｐゴシック" pitchFamily="50" charset="-128"/>
                      </a:endParaRP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2"/>
                  </a:ext>
                </a:extLst>
              </a:tr>
              <a:tr h="232967">
                <a:tc>
                  <a:txBody>
                    <a:bodyPr/>
                    <a:lstStyle/>
                    <a:p>
                      <a:pPr algn="ctr" fontAlgn="ctr">
                        <a:lnSpc>
                          <a:spcPts val="1100"/>
                        </a:lnSpc>
                      </a:pPr>
                      <a:r>
                        <a:rPr lang="en-US" altLang="zh-TW" sz="1000" b="0" i="0" u="none" strike="noStrike" dirty="0">
                          <a:solidFill>
                            <a:schemeClr val="tx1"/>
                          </a:solidFill>
                          <a:latin typeface="ＭＳ Ｐゴシック" pitchFamily="50" charset="-128"/>
                          <a:ea typeface="ＭＳ Ｐゴシック" pitchFamily="50" charset="-128"/>
                        </a:rPr>
                        <a:t>13</a:t>
                      </a:r>
                      <a:endParaRPr lang="zh-TW" altLang="en-US" sz="1000" b="0" i="0" u="none" strike="noStrike" dirty="0">
                        <a:solidFill>
                          <a:schemeClr val="tx1"/>
                        </a:solidFill>
                        <a:latin typeface="ＭＳ Ｐゴシック" pitchFamily="50" charset="-128"/>
                        <a:ea typeface="ＭＳ Ｐゴシック" pitchFamily="50" charset="-128"/>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zh-TW" altLang="en-US" sz="1000" b="0" i="0" u="none" strike="noStrike" dirty="0">
                          <a:solidFill>
                            <a:srgbClr val="000000"/>
                          </a:solidFill>
                          <a:latin typeface="ＭＳ Ｐゴシック" pitchFamily="50" charset="-128"/>
                          <a:ea typeface="ＭＳ Ｐゴシック" pitchFamily="50" charset="-128"/>
                        </a:rPr>
                        <a:t>倉庫等（港湾局賃貸地）</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latin typeface="ＭＳ Ｐゴシック" pitchFamily="50" charset="-128"/>
                          <a:ea typeface="ＭＳ Ｐゴシック" pitchFamily="50" charset="-128"/>
                        </a:rPr>
                        <a:t>4</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dirty="0">
                          <a:solidFill>
                            <a:schemeClr val="tx1"/>
                          </a:solidFill>
                          <a:latin typeface="ＭＳ Ｐゴシック" pitchFamily="50" charset="-128"/>
                          <a:ea typeface="ＭＳ Ｐゴシック" pitchFamily="50" charset="-128"/>
                        </a:rPr>
                        <a:t>同左</a:t>
                      </a:r>
                      <a:endParaRPr lang="en-US" altLang="ja-JP" sz="1000" b="0" i="0" u="none" strike="noStrike" dirty="0">
                        <a:solidFill>
                          <a:schemeClr val="tx1"/>
                        </a:solidFill>
                        <a:latin typeface="ＭＳ Ｐゴシック" pitchFamily="50" charset="-128"/>
                        <a:ea typeface="ＭＳ Ｐゴシック" pitchFamily="50" charset="-128"/>
                      </a:endParaRP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3"/>
                  </a:ext>
                </a:extLst>
              </a:tr>
              <a:tr h="193785">
                <a:tc>
                  <a:txBody>
                    <a:bodyPr/>
                    <a:lstStyle/>
                    <a:p>
                      <a:pPr algn="ctr" fontAlgn="ctr">
                        <a:lnSpc>
                          <a:spcPts val="1100"/>
                        </a:lnSpc>
                      </a:pPr>
                      <a:r>
                        <a:rPr lang="en-US" altLang="zh-TW" sz="1000" b="0" i="0" u="none" strike="noStrike" dirty="0">
                          <a:solidFill>
                            <a:schemeClr val="tx1"/>
                          </a:solidFill>
                          <a:latin typeface="ＭＳ Ｐゴシック" pitchFamily="50" charset="-128"/>
                          <a:ea typeface="ＭＳ Ｐゴシック" pitchFamily="50" charset="-128"/>
                        </a:rPr>
                        <a:t>14</a:t>
                      </a:r>
                      <a:endParaRPr lang="zh-TW" altLang="en-US" sz="1000" b="0" i="0" u="none" strike="noStrike" dirty="0">
                        <a:solidFill>
                          <a:schemeClr val="tx1"/>
                        </a:solidFill>
                        <a:latin typeface="ＭＳ Ｐゴシック" pitchFamily="50" charset="-128"/>
                        <a:ea typeface="ＭＳ Ｐゴシック" pitchFamily="50" charset="-128"/>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a:solidFill>
                            <a:srgbClr val="000000"/>
                          </a:solidFill>
                          <a:latin typeface="ＭＳ Ｐゴシック" pitchFamily="50" charset="-128"/>
                          <a:ea typeface="ＭＳ Ｐゴシック" pitchFamily="50" charset="-128"/>
                        </a:rPr>
                        <a:t>事務所・倉庫等（港湾局賃貸地）</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latin typeface="ＭＳ Ｐゴシック" pitchFamily="50" charset="-128"/>
                          <a:ea typeface="ＭＳ Ｐゴシック" pitchFamily="50" charset="-128"/>
                        </a:rPr>
                        <a:t>3</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dirty="0">
                          <a:solidFill>
                            <a:schemeClr val="tx1"/>
                          </a:solidFill>
                          <a:latin typeface="ＭＳ Ｐゴシック" pitchFamily="50" charset="-128"/>
                          <a:ea typeface="ＭＳ Ｐゴシック" pitchFamily="50" charset="-128"/>
                        </a:rPr>
                        <a:t>同左</a:t>
                      </a:r>
                      <a:endParaRPr lang="en-US" altLang="ja-JP" sz="1000" b="0" i="0" u="none" strike="noStrike" dirty="0">
                        <a:solidFill>
                          <a:schemeClr val="tx1"/>
                        </a:solidFill>
                        <a:latin typeface="ＭＳ Ｐゴシック" pitchFamily="50" charset="-128"/>
                        <a:ea typeface="ＭＳ Ｐゴシック" pitchFamily="50" charset="-128"/>
                      </a:endParaRP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4"/>
                  </a:ext>
                </a:extLst>
              </a:tr>
              <a:tr h="232967">
                <a:tc>
                  <a:txBody>
                    <a:bodyPr/>
                    <a:lstStyle/>
                    <a:p>
                      <a:pPr algn="ctr" fontAlgn="ctr">
                        <a:lnSpc>
                          <a:spcPts val="1100"/>
                        </a:lnSpc>
                      </a:pPr>
                      <a:r>
                        <a:rPr lang="en-US" altLang="zh-TW" sz="1000" b="0" i="0" u="none" strike="noStrike" dirty="0">
                          <a:solidFill>
                            <a:schemeClr val="tx1"/>
                          </a:solidFill>
                          <a:latin typeface="ＭＳ Ｐゴシック" pitchFamily="50" charset="-128"/>
                          <a:ea typeface="ＭＳ Ｐゴシック" pitchFamily="50" charset="-128"/>
                        </a:rPr>
                        <a:t>15</a:t>
                      </a:r>
                      <a:endParaRPr lang="zh-TW" altLang="en-US" sz="1000" b="0" i="0" u="none" strike="noStrike" dirty="0">
                        <a:solidFill>
                          <a:schemeClr val="tx1"/>
                        </a:solidFill>
                        <a:latin typeface="ＭＳ Ｐゴシック" pitchFamily="50" charset="-128"/>
                        <a:ea typeface="ＭＳ Ｐゴシック" pitchFamily="50" charset="-128"/>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zh-TW" altLang="en-US" sz="1000" b="0" i="0" u="none" strike="noStrike" dirty="0">
                          <a:solidFill>
                            <a:srgbClr val="000000"/>
                          </a:solidFill>
                          <a:latin typeface="ＭＳ Ｐゴシック" pitchFamily="50" charset="-128"/>
                          <a:ea typeface="ＭＳ Ｐゴシック" pitchFamily="50" charset="-128"/>
                        </a:rPr>
                        <a:t>事務所（公益財団法人大阪市学校給食協会）</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latin typeface="ＭＳ Ｐゴシック" pitchFamily="50" charset="-128"/>
                          <a:ea typeface="ＭＳ Ｐゴシック" pitchFamily="50" charset="-128"/>
                        </a:rPr>
                        <a:t>1</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dirty="0">
                          <a:solidFill>
                            <a:schemeClr val="tx1"/>
                          </a:solidFill>
                          <a:latin typeface="ＭＳ Ｐゴシック" pitchFamily="50" charset="-128"/>
                          <a:ea typeface="ＭＳ Ｐゴシック" pitchFamily="50" charset="-128"/>
                        </a:rPr>
                        <a:t>同左</a:t>
                      </a:r>
                      <a:endParaRPr lang="en-US" altLang="ja-JP" sz="1000" b="0" i="0" u="none" strike="noStrike" dirty="0">
                        <a:solidFill>
                          <a:schemeClr val="tx1"/>
                        </a:solidFill>
                        <a:latin typeface="ＭＳ Ｐゴシック" pitchFamily="50" charset="-128"/>
                        <a:ea typeface="ＭＳ Ｐゴシック" pitchFamily="50" charset="-128"/>
                      </a:endParaRP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5"/>
                  </a:ext>
                </a:extLst>
              </a:tr>
              <a:tr h="232967">
                <a:tc>
                  <a:txBody>
                    <a:bodyPr/>
                    <a:lstStyle/>
                    <a:p>
                      <a:pPr algn="ctr" fontAlgn="ctr">
                        <a:lnSpc>
                          <a:spcPts val="1100"/>
                        </a:lnSpc>
                      </a:pPr>
                      <a:r>
                        <a:rPr lang="en-US" altLang="zh-TW" sz="1000" b="0" i="0" u="none" strike="noStrike" dirty="0">
                          <a:solidFill>
                            <a:schemeClr val="tx1"/>
                          </a:solidFill>
                          <a:latin typeface="ＭＳ Ｐゴシック" pitchFamily="50" charset="-128"/>
                          <a:ea typeface="ＭＳ Ｐゴシック" pitchFamily="50" charset="-128"/>
                        </a:rPr>
                        <a:t>16</a:t>
                      </a:r>
                      <a:endParaRPr lang="zh-TW" altLang="en-US" sz="1000" b="0" i="0" u="none" strike="noStrike" dirty="0">
                        <a:solidFill>
                          <a:schemeClr val="tx1"/>
                        </a:solidFill>
                        <a:latin typeface="ＭＳ Ｐゴシック" pitchFamily="50" charset="-128"/>
                        <a:ea typeface="ＭＳ Ｐゴシック" pitchFamily="50" charset="-128"/>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zh-TW" altLang="en-US" sz="1000" b="0" i="0" u="none" strike="noStrike" dirty="0">
                          <a:solidFill>
                            <a:schemeClr val="tx1"/>
                          </a:solidFill>
                          <a:latin typeface="ＭＳ Ｐゴシック" pitchFamily="50" charset="-128"/>
                          <a:ea typeface="ＭＳ Ｐゴシック" pitchFamily="50" charset="-128"/>
                        </a:rPr>
                        <a:t>事務所（大阪市経済局関係団体協議会）大阪産業創造館内</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latin typeface="ＭＳ Ｐゴシック" pitchFamily="50" charset="-128"/>
                          <a:ea typeface="ＭＳ Ｐゴシック" pitchFamily="50" charset="-128"/>
                        </a:rPr>
                        <a:t>―</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latin typeface="ＭＳ Ｐゴシック" pitchFamily="50" charset="-128"/>
                          <a:ea typeface="ＭＳ Ｐゴシック" pitchFamily="50" charset="-128"/>
                        </a:rPr>
                        <a:t>1</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6"/>
                  </a:ext>
                </a:extLst>
              </a:tr>
              <a:tr h="232967">
                <a:tc>
                  <a:txBody>
                    <a:bodyPr/>
                    <a:lstStyle/>
                    <a:p>
                      <a:pPr algn="ctr" fontAlgn="ctr">
                        <a:lnSpc>
                          <a:spcPts val="1100"/>
                        </a:lnSpc>
                      </a:pPr>
                      <a:r>
                        <a:rPr lang="en-US" altLang="ja-JP" sz="1000" b="0" i="0" u="none" strike="noStrike" dirty="0">
                          <a:solidFill>
                            <a:schemeClr val="tx1"/>
                          </a:solidFill>
                          <a:latin typeface="ＭＳ Ｐゴシック" pitchFamily="50" charset="-128"/>
                          <a:ea typeface="ＭＳ Ｐゴシック" pitchFamily="50" charset="-128"/>
                        </a:rPr>
                        <a:t>17</a:t>
                      </a:r>
                      <a:endParaRPr lang="ja-JP" altLang="en-US" sz="1000" b="0" i="0" u="none" strike="noStrike" dirty="0">
                        <a:solidFill>
                          <a:schemeClr val="tx1"/>
                        </a:solidFill>
                        <a:latin typeface="ＭＳ Ｐゴシック" pitchFamily="50" charset="-128"/>
                        <a:ea typeface="ＭＳ Ｐゴシック" pitchFamily="50" charset="-128"/>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dirty="0">
                          <a:solidFill>
                            <a:schemeClr val="tx1"/>
                          </a:solidFill>
                          <a:latin typeface="ＭＳ Ｐゴシック" pitchFamily="50" charset="-128"/>
                          <a:ea typeface="ＭＳ Ｐゴシック" pitchFamily="50" charset="-128"/>
                        </a:rPr>
                        <a:t>在宅サービスセンター・ステーション（区在宅サービスセンター）</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latin typeface="ＭＳ Ｐゴシック" pitchFamily="50" charset="-128"/>
                          <a:ea typeface="ＭＳ Ｐゴシック" pitchFamily="50" charset="-128"/>
                        </a:rPr>
                        <a:t>―</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latin typeface="ＭＳ Ｐゴシック" pitchFamily="50" charset="-128"/>
                          <a:ea typeface="ＭＳ Ｐゴシック" pitchFamily="50" charset="-128"/>
                        </a:rPr>
                        <a:t>20</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7"/>
                  </a:ext>
                </a:extLst>
              </a:tr>
              <a:tr h="232967">
                <a:tc>
                  <a:txBody>
                    <a:bodyPr/>
                    <a:lstStyle/>
                    <a:p>
                      <a:pPr algn="ctr" fontAlgn="ctr">
                        <a:lnSpc>
                          <a:spcPts val="1100"/>
                        </a:lnSpc>
                      </a:pPr>
                      <a:r>
                        <a:rPr lang="en-US" altLang="zh-TW" sz="1000" b="0" i="0" u="none" strike="noStrike" dirty="0">
                          <a:solidFill>
                            <a:schemeClr val="tx1"/>
                          </a:solidFill>
                          <a:latin typeface="ＭＳ Ｐゴシック" pitchFamily="50" charset="-128"/>
                          <a:ea typeface="ＭＳ Ｐゴシック" pitchFamily="50" charset="-128"/>
                        </a:rPr>
                        <a:t>18</a:t>
                      </a:r>
                      <a:endParaRPr lang="zh-TW" altLang="en-US" sz="1000" b="0" i="0" u="none" strike="noStrike" dirty="0">
                        <a:solidFill>
                          <a:schemeClr val="tx1"/>
                        </a:solidFill>
                        <a:latin typeface="ＭＳ Ｐゴシック" pitchFamily="50" charset="-128"/>
                        <a:ea typeface="ＭＳ Ｐゴシック" pitchFamily="50" charset="-128"/>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dirty="0">
                          <a:solidFill>
                            <a:schemeClr val="tx1"/>
                          </a:solidFill>
                          <a:latin typeface="ＭＳ Ｐゴシック" pitchFamily="50" charset="-128"/>
                          <a:ea typeface="ＭＳ Ｐゴシック" pitchFamily="50" charset="-128"/>
                        </a:rPr>
                        <a:t>在宅サービスセンター・ステーション（地域在宅サービスステーション）</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latin typeface="ＭＳ Ｐゴシック" pitchFamily="50" charset="-128"/>
                          <a:ea typeface="ＭＳ Ｐゴシック" pitchFamily="50" charset="-128"/>
                        </a:rPr>
                        <a:t>―</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latin typeface="ＭＳ Ｐゴシック" pitchFamily="50" charset="-128"/>
                          <a:ea typeface="ＭＳ Ｐゴシック" pitchFamily="50" charset="-128"/>
                        </a:rPr>
                        <a:t>41</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8"/>
                  </a:ext>
                </a:extLst>
              </a:tr>
              <a:tr h="232967">
                <a:tc>
                  <a:txBody>
                    <a:bodyPr/>
                    <a:lstStyle/>
                    <a:p>
                      <a:pPr algn="ctr" fontAlgn="ctr">
                        <a:lnSpc>
                          <a:spcPts val="1100"/>
                        </a:lnSpc>
                      </a:pPr>
                      <a:r>
                        <a:rPr lang="en-US" altLang="zh-TW" sz="1000" b="0" i="0" u="none" strike="noStrike" dirty="0">
                          <a:solidFill>
                            <a:schemeClr val="tx1"/>
                          </a:solidFill>
                          <a:latin typeface="ＭＳ Ｐゴシック" pitchFamily="50" charset="-128"/>
                          <a:ea typeface="ＭＳ Ｐゴシック" pitchFamily="50" charset="-128"/>
                        </a:rPr>
                        <a:t>19</a:t>
                      </a:r>
                      <a:endParaRPr lang="zh-TW" altLang="en-US" sz="1000" b="0" i="0" u="none" strike="noStrike" dirty="0">
                        <a:solidFill>
                          <a:schemeClr val="tx1"/>
                        </a:solidFill>
                        <a:latin typeface="ＭＳ Ｐゴシック" pitchFamily="50" charset="-128"/>
                        <a:ea typeface="ＭＳ Ｐゴシック" pitchFamily="50" charset="-128"/>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dirty="0">
                          <a:solidFill>
                            <a:schemeClr val="tx1"/>
                          </a:solidFill>
                          <a:latin typeface="ＭＳ Ｐゴシック" pitchFamily="50" charset="-128"/>
                          <a:ea typeface="ＭＳ Ｐゴシック" pitchFamily="50" charset="-128"/>
                        </a:rPr>
                        <a:t>その他高齢者福祉施設（認知症高齢者グループホーム）</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latin typeface="ＭＳ Ｐゴシック" pitchFamily="50" charset="-128"/>
                          <a:ea typeface="ＭＳ Ｐゴシック" pitchFamily="50" charset="-128"/>
                        </a:rPr>
                        <a:t>―</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latin typeface="ＭＳ Ｐゴシック" pitchFamily="50" charset="-128"/>
                          <a:ea typeface="ＭＳ Ｐゴシック" pitchFamily="50" charset="-128"/>
                        </a:rPr>
                        <a:t>1</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9"/>
                  </a:ext>
                </a:extLst>
              </a:tr>
              <a:tr h="232967">
                <a:tc>
                  <a:txBody>
                    <a:bodyPr/>
                    <a:lstStyle/>
                    <a:p>
                      <a:pPr algn="ctr" fontAlgn="ctr">
                        <a:lnSpc>
                          <a:spcPts val="1100"/>
                        </a:lnSpc>
                      </a:pPr>
                      <a:r>
                        <a:rPr lang="en-US" altLang="zh-TW" sz="1000" b="0" i="0" u="none" strike="noStrike" dirty="0">
                          <a:solidFill>
                            <a:schemeClr val="tx1"/>
                          </a:solidFill>
                          <a:latin typeface="ＭＳ Ｐゴシック" pitchFamily="50" charset="-128"/>
                          <a:ea typeface="ＭＳ Ｐゴシック" pitchFamily="50" charset="-128"/>
                        </a:rPr>
                        <a:t>20</a:t>
                      </a:r>
                      <a:endParaRPr lang="zh-TW" altLang="en-US" sz="1000" b="0" i="0" u="none" strike="noStrike" dirty="0">
                        <a:solidFill>
                          <a:schemeClr val="tx1"/>
                        </a:solidFill>
                        <a:latin typeface="ＭＳ Ｐゴシック" pitchFamily="50" charset="-128"/>
                        <a:ea typeface="ＭＳ Ｐゴシック" pitchFamily="50" charset="-128"/>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dirty="0">
                          <a:solidFill>
                            <a:schemeClr val="tx1"/>
                          </a:solidFill>
                          <a:latin typeface="ＭＳ Ｐゴシック" pitchFamily="50" charset="-128"/>
                          <a:ea typeface="ＭＳ Ｐゴシック" pitchFamily="50" charset="-128"/>
                        </a:rPr>
                        <a:t>その他高齢者福祉施設（小規模多機能型居宅介護施設）</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latin typeface="ＭＳ Ｐゴシック" pitchFamily="50" charset="-128"/>
                          <a:ea typeface="ＭＳ Ｐゴシック" pitchFamily="50" charset="-128"/>
                        </a:rPr>
                        <a:t>―</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latin typeface="ＭＳ Ｐゴシック" pitchFamily="50" charset="-128"/>
                          <a:ea typeface="ＭＳ Ｐゴシック" pitchFamily="50" charset="-128"/>
                        </a:rPr>
                        <a:t>1</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20"/>
                  </a:ext>
                </a:extLst>
              </a:tr>
              <a:tr h="232967">
                <a:tc>
                  <a:txBody>
                    <a:bodyPr/>
                    <a:lstStyle/>
                    <a:p>
                      <a:pPr algn="ctr" fontAlgn="ctr">
                        <a:lnSpc>
                          <a:spcPts val="1100"/>
                        </a:lnSpc>
                      </a:pPr>
                      <a:r>
                        <a:rPr lang="en-US" altLang="zh-TW" sz="1000" b="0" i="0" u="none" strike="noStrike" dirty="0">
                          <a:solidFill>
                            <a:schemeClr val="tx1"/>
                          </a:solidFill>
                          <a:latin typeface="ＭＳ Ｐゴシック" pitchFamily="50" charset="-128"/>
                          <a:ea typeface="ＭＳ Ｐゴシック" pitchFamily="50" charset="-128"/>
                        </a:rPr>
                        <a:t>21</a:t>
                      </a:r>
                      <a:endParaRPr lang="zh-TW" altLang="en-US" sz="1000" b="0" i="0" u="none" strike="noStrike" dirty="0">
                        <a:solidFill>
                          <a:schemeClr val="tx1"/>
                        </a:solidFill>
                        <a:latin typeface="ＭＳ Ｐゴシック" pitchFamily="50" charset="-128"/>
                        <a:ea typeface="ＭＳ Ｐゴシック" pitchFamily="50" charset="-128"/>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dirty="0">
                          <a:solidFill>
                            <a:schemeClr val="tx1"/>
                          </a:solidFill>
                          <a:latin typeface="ＭＳ Ｐゴシック" pitchFamily="50" charset="-128"/>
                          <a:ea typeface="ＭＳ Ｐゴシック" pitchFamily="50" charset="-128"/>
                        </a:rPr>
                        <a:t>事務所（社会福祉センター）</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latin typeface="ＭＳ Ｐゴシック" pitchFamily="50" charset="-128"/>
                          <a:ea typeface="ＭＳ Ｐゴシック" pitchFamily="50" charset="-128"/>
                        </a:rPr>
                        <a:t>―</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latin typeface="ＭＳ Ｐゴシック" pitchFamily="50" charset="-128"/>
                          <a:ea typeface="ＭＳ Ｐゴシック" pitchFamily="50" charset="-128"/>
                        </a:rPr>
                        <a:t>5</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21"/>
                  </a:ext>
                </a:extLst>
              </a:tr>
              <a:tr h="232967">
                <a:tc>
                  <a:txBody>
                    <a:bodyPr/>
                    <a:lstStyle/>
                    <a:p>
                      <a:pPr algn="ctr" fontAlgn="ctr">
                        <a:lnSpc>
                          <a:spcPts val="1100"/>
                        </a:lnSpc>
                      </a:pPr>
                      <a:r>
                        <a:rPr lang="en-US" altLang="zh-TW" sz="1000" b="0" i="0" u="none" strike="noStrike" dirty="0">
                          <a:solidFill>
                            <a:schemeClr val="tx1"/>
                          </a:solidFill>
                          <a:latin typeface="ＭＳ Ｐゴシック" pitchFamily="50" charset="-128"/>
                          <a:ea typeface="ＭＳ Ｐゴシック" pitchFamily="50" charset="-128"/>
                        </a:rPr>
                        <a:t>22</a:t>
                      </a:r>
                      <a:endParaRPr lang="zh-TW" altLang="en-US" sz="1000" b="0" i="0" u="none" strike="noStrike" dirty="0">
                        <a:solidFill>
                          <a:schemeClr val="tx1"/>
                        </a:solidFill>
                        <a:latin typeface="ＭＳ Ｐゴシック" pitchFamily="50" charset="-128"/>
                        <a:ea typeface="ＭＳ Ｐゴシック" pitchFamily="50" charset="-128"/>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dirty="0">
                          <a:solidFill>
                            <a:schemeClr val="tx1"/>
                          </a:solidFill>
                          <a:latin typeface="ＭＳ Ｐゴシック" pitchFamily="50" charset="-128"/>
                          <a:ea typeface="ＭＳ Ｐゴシック" pitchFamily="50" charset="-128"/>
                        </a:rPr>
                        <a:t>事務所（社会福祉センター）</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latin typeface="ＭＳ Ｐゴシック" pitchFamily="50" charset="-128"/>
                          <a:ea typeface="ＭＳ Ｐゴシック" pitchFamily="50" charset="-128"/>
                        </a:rPr>
                        <a:t>―</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latin typeface="ＭＳ Ｐゴシック" pitchFamily="50" charset="-128"/>
                          <a:ea typeface="ＭＳ Ｐゴシック" pitchFamily="50" charset="-128"/>
                        </a:rPr>
                        <a:t>2</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22"/>
                  </a:ext>
                </a:extLst>
              </a:tr>
              <a:tr h="232967">
                <a:tc>
                  <a:txBody>
                    <a:bodyPr/>
                    <a:lstStyle/>
                    <a:p>
                      <a:pPr algn="ctr" fontAlgn="ctr">
                        <a:lnSpc>
                          <a:spcPts val="1100"/>
                        </a:lnSpc>
                      </a:pPr>
                      <a:r>
                        <a:rPr lang="en-US" altLang="zh-TW" sz="1000" b="0" i="0" u="none" strike="noStrike" dirty="0">
                          <a:solidFill>
                            <a:schemeClr val="tx1"/>
                          </a:solidFill>
                          <a:latin typeface="ＭＳ Ｐゴシック" pitchFamily="50" charset="-128"/>
                          <a:ea typeface="ＭＳ Ｐゴシック" pitchFamily="50" charset="-128"/>
                        </a:rPr>
                        <a:t>23</a:t>
                      </a:r>
                      <a:endParaRPr lang="zh-TW" altLang="en-US" sz="1000" b="0" i="0" u="none" strike="noStrike" dirty="0">
                        <a:solidFill>
                          <a:schemeClr val="tx1"/>
                        </a:solidFill>
                        <a:latin typeface="ＭＳ Ｐゴシック" pitchFamily="50" charset="-128"/>
                        <a:ea typeface="ＭＳ Ｐゴシック" pitchFamily="50" charset="-128"/>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dirty="0" err="1">
                          <a:solidFill>
                            <a:schemeClr val="tx1"/>
                          </a:solidFill>
                          <a:latin typeface="ＭＳ Ｐゴシック" pitchFamily="50" charset="-128"/>
                          <a:ea typeface="ＭＳ Ｐゴシック" pitchFamily="50" charset="-128"/>
                        </a:rPr>
                        <a:t>障がい</a:t>
                      </a:r>
                      <a:r>
                        <a:rPr lang="ja-JP" altLang="en-US" sz="1000" b="0" i="0" u="none" strike="noStrike" dirty="0">
                          <a:solidFill>
                            <a:schemeClr val="tx1"/>
                          </a:solidFill>
                          <a:latin typeface="ＭＳ Ｐゴシック" pitchFamily="50" charset="-128"/>
                          <a:ea typeface="ＭＳ Ｐゴシック" pitchFamily="50" charset="-128"/>
                        </a:rPr>
                        <a:t>者福祉施設</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latin typeface="ＭＳ Ｐゴシック" pitchFamily="50" charset="-128"/>
                          <a:ea typeface="ＭＳ Ｐゴシック" pitchFamily="50" charset="-128"/>
                        </a:rPr>
                        <a:t>―</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latin typeface="ＭＳ Ｐゴシック" pitchFamily="50" charset="-128"/>
                          <a:ea typeface="ＭＳ Ｐゴシック" pitchFamily="50" charset="-128"/>
                        </a:rPr>
                        <a:t>30</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23"/>
                  </a:ext>
                </a:extLst>
              </a:tr>
              <a:tr h="232967">
                <a:tc gridSpan="2">
                  <a:txBody>
                    <a:bodyPr/>
                    <a:lstStyle/>
                    <a:p>
                      <a:pPr algn="ctr" fontAlgn="ctr">
                        <a:lnSpc>
                          <a:spcPts val="1100"/>
                        </a:lnSpc>
                      </a:pPr>
                      <a:r>
                        <a:rPr lang="ja-JP" altLang="en-US" sz="1000" b="0" i="0" u="none" strike="noStrike" dirty="0">
                          <a:solidFill>
                            <a:schemeClr val="tx1"/>
                          </a:solidFill>
                          <a:latin typeface="ＭＳ Ｐゴシック" pitchFamily="50" charset="-128"/>
                          <a:ea typeface="ＭＳ Ｐゴシック" pitchFamily="50" charset="-128"/>
                        </a:rPr>
                        <a:t>計</a:t>
                      </a:r>
                      <a:endParaRPr lang="zh-TW" altLang="en-US" sz="1000" b="0" i="0" u="none" strike="noStrike" dirty="0">
                        <a:solidFill>
                          <a:schemeClr val="tx1"/>
                        </a:solidFill>
                        <a:latin typeface="ＭＳ Ｐゴシック" pitchFamily="50" charset="-128"/>
                        <a:ea typeface="ＭＳ Ｐゴシック" pitchFamily="50" charset="-128"/>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40000"/>
                        <a:lumOff val="60000"/>
                      </a:schemeClr>
                    </a:solidFill>
                  </a:tcPr>
                </a:tc>
                <a:tc hMerge="1">
                  <a:txBody>
                    <a:bodyPr/>
                    <a:lstStyle/>
                    <a:p>
                      <a:pPr algn="l" fontAlgn="ctr">
                        <a:lnSpc>
                          <a:spcPts val="1100"/>
                        </a:lnSpc>
                      </a:pPr>
                      <a:endParaRPr lang="ja-JP" altLang="en-US" sz="1000" b="0" i="0" u="none" strike="noStrike" dirty="0">
                        <a:solidFill>
                          <a:srgbClr val="000000"/>
                        </a:solidFill>
                        <a:latin typeface="ＭＳ Ｐゴシック" pitchFamily="50" charset="-128"/>
                        <a:ea typeface="ＭＳ Ｐゴシック" pitchFamily="50" charset="-128"/>
                      </a:endParaRP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lnSpc>
                          <a:spcPts val="1100"/>
                        </a:lnSpc>
                      </a:pPr>
                      <a:r>
                        <a:rPr lang="en-US" altLang="ja-JP" sz="1000" b="0" i="0" u="none" strike="noStrike" dirty="0">
                          <a:solidFill>
                            <a:schemeClr val="tx1"/>
                          </a:solidFill>
                          <a:latin typeface="ＭＳ Ｐゴシック" pitchFamily="50" charset="-128"/>
                          <a:ea typeface="ＭＳ Ｐゴシック" pitchFamily="50" charset="-128"/>
                        </a:rPr>
                        <a:t>97</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40000"/>
                        <a:lumOff val="60000"/>
                      </a:schemeClr>
                    </a:solidFill>
                  </a:tcPr>
                </a:tc>
                <a:tc>
                  <a:txBody>
                    <a:bodyPr/>
                    <a:lstStyle/>
                    <a:p>
                      <a:pPr algn="r" fontAlgn="ctr">
                        <a:lnSpc>
                          <a:spcPts val="1100"/>
                        </a:lnSpc>
                      </a:pPr>
                      <a:r>
                        <a:rPr lang="en-US" altLang="ja-JP" sz="1000" b="0" i="0" u="none" strike="noStrike" dirty="0">
                          <a:solidFill>
                            <a:schemeClr val="tx1"/>
                          </a:solidFill>
                          <a:latin typeface="ＭＳ Ｐゴシック" pitchFamily="50" charset="-128"/>
                          <a:ea typeface="ＭＳ Ｐゴシック" pitchFamily="50" charset="-128"/>
                        </a:rPr>
                        <a:t>198</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40000"/>
                        <a:lumOff val="60000"/>
                      </a:schemeClr>
                    </a:solidFill>
                  </a:tcPr>
                </a:tc>
                <a:extLst>
                  <a:ext uri="{0D108BD9-81ED-4DB2-BD59-A6C34878D82A}">
                    <a16:rowId xmlns:a16="http://schemas.microsoft.com/office/drawing/2014/main" xmlns="" val="10024"/>
                  </a:ext>
                </a:extLst>
              </a:tr>
            </a:tbl>
          </a:graphicData>
        </a:graphic>
      </p:graphicFrame>
    </p:spTree>
    <p:extLst>
      <p:ext uri="{BB962C8B-B14F-4D97-AF65-F5344CB8AC3E}">
        <p14:creationId xmlns:p14="http://schemas.microsoft.com/office/powerpoint/2010/main" val="2844741886"/>
      </p:ext>
    </p:extLst>
  </p:cSld>
  <p:clrMapOvr>
    <a:masterClrMapping/>
  </p:clrMapOvr>
</p:sld>
</file>

<file path=ppt/slides/slide2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角丸四角形 13"/>
          <p:cNvSpPr/>
          <p:nvPr/>
        </p:nvSpPr>
        <p:spPr>
          <a:xfrm>
            <a:off x="3603586" y="692696"/>
            <a:ext cx="2624597" cy="292388"/>
          </a:xfrm>
          <a:prstGeom prst="roundRect">
            <a:avLst>
              <a:gd name="adj" fmla="val 5685"/>
            </a:avLst>
          </a:prstGeom>
          <a:solidFill>
            <a:schemeClr val="accent6">
              <a:lumMod val="60000"/>
              <a:lumOff val="40000"/>
              <a:alpha val="5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 name="正方形/長方形 11"/>
          <p:cNvSpPr/>
          <p:nvPr/>
        </p:nvSpPr>
        <p:spPr>
          <a:xfrm>
            <a:off x="539552" y="692696"/>
            <a:ext cx="6624736" cy="292388"/>
          </a:xfrm>
          <a:prstGeom prst="rect">
            <a:avLst/>
          </a:prstGeom>
        </p:spPr>
        <p:txBody>
          <a:bodyPr wrap="square">
            <a:spAutoFit/>
          </a:bodyPr>
          <a:lstStyle/>
          <a:p>
            <a:r>
              <a:rPr lang="ja-JP" altLang="en-US" sz="1300" b="1" dirty="0">
                <a:latin typeface="+mn-ea"/>
              </a:rPr>
              <a:t>Ｂ．要検証　</a:t>
            </a:r>
            <a:r>
              <a:rPr lang="en-US" altLang="ja-JP" sz="1300" b="1" dirty="0">
                <a:latin typeface="+mn-ea"/>
              </a:rPr>
              <a:t>【239</a:t>
            </a:r>
            <a:r>
              <a:rPr lang="ja-JP" altLang="en-US" sz="1300" b="1" dirty="0">
                <a:latin typeface="+mn-ea"/>
              </a:rPr>
              <a:t>件</a:t>
            </a:r>
            <a:r>
              <a:rPr lang="en-US" altLang="ja-JP" sz="1300" b="1" dirty="0">
                <a:latin typeface="+mn-ea"/>
              </a:rPr>
              <a:t>】</a:t>
            </a:r>
            <a:r>
              <a:rPr lang="ja-JP" altLang="en-US" sz="1300" b="1" dirty="0">
                <a:solidFill>
                  <a:srgbClr val="FF0000"/>
                </a:solidFill>
                <a:latin typeface="+mn-ea"/>
              </a:rPr>
              <a:t> </a:t>
            </a:r>
            <a:r>
              <a:rPr lang="ja-JP" altLang="en-US" sz="1300" b="1" dirty="0">
                <a:latin typeface="+mn-ea"/>
              </a:rPr>
              <a:t>（</a:t>
            </a:r>
            <a:r>
              <a:rPr lang="en-US" altLang="ja-JP" sz="1300" b="1" dirty="0">
                <a:latin typeface="+mn-ea"/>
              </a:rPr>
              <a:t>2014</a:t>
            </a:r>
            <a:r>
              <a:rPr lang="ja-JP" altLang="en-US" sz="1300" b="1" dirty="0">
                <a:latin typeface="+mn-ea"/>
              </a:rPr>
              <a:t>年８月時点）　→</a:t>
            </a:r>
            <a:r>
              <a:rPr lang="en-US" altLang="ja-JP" sz="1300" b="1" dirty="0">
                <a:latin typeface="+mn-ea"/>
              </a:rPr>
              <a:t>【0</a:t>
            </a:r>
            <a:r>
              <a:rPr lang="ja-JP" altLang="en-US" sz="1300" b="1" dirty="0">
                <a:latin typeface="+mn-ea"/>
              </a:rPr>
              <a:t>件</a:t>
            </a:r>
            <a:r>
              <a:rPr lang="en-US" altLang="ja-JP" sz="1300" b="1" dirty="0">
                <a:latin typeface="+mn-ea"/>
              </a:rPr>
              <a:t>】</a:t>
            </a:r>
            <a:r>
              <a:rPr lang="ja-JP" altLang="en-US" sz="1300" b="1" dirty="0">
                <a:latin typeface="+mn-ea"/>
              </a:rPr>
              <a:t>（</a:t>
            </a:r>
            <a:r>
              <a:rPr lang="en-US" altLang="ja-JP" sz="1300" b="1" dirty="0">
                <a:latin typeface="+mn-ea"/>
              </a:rPr>
              <a:t>2014</a:t>
            </a:r>
            <a:r>
              <a:rPr lang="ja-JP" altLang="en-US" sz="1300" b="1" dirty="0">
                <a:latin typeface="+mn-ea"/>
              </a:rPr>
              <a:t>年度末取組み完了時点） </a:t>
            </a:r>
            <a:r>
              <a:rPr lang="ja-JP" altLang="en-US" sz="1300" dirty="0">
                <a:latin typeface="+mn-ea"/>
              </a:rPr>
              <a:t>　</a:t>
            </a:r>
          </a:p>
        </p:txBody>
      </p:sp>
      <p:graphicFrame>
        <p:nvGraphicFramePr>
          <p:cNvPr id="13" name="表 12"/>
          <p:cNvGraphicFramePr>
            <a:graphicFrameLocks noGrp="1"/>
          </p:cNvGraphicFramePr>
          <p:nvPr>
            <p:extLst/>
          </p:nvPr>
        </p:nvGraphicFramePr>
        <p:xfrm>
          <a:off x="558114" y="1078578"/>
          <a:ext cx="7974326" cy="4384102"/>
        </p:xfrm>
        <a:graphic>
          <a:graphicData uri="http://schemas.openxmlformats.org/drawingml/2006/table">
            <a:tbl>
              <a:tblPr/>
              <a:tblGrid>
                <a:gridCol w="484308">
                  <a:extLst>
                    <a:ext uri="{9D8B030D-6E8A-4147-A177-3AD203B41FA5}">
                      <a16:colId xmlns:a16="http://schemas.microsoft.com/office/drawing/2014/main" xmlns="" val="20000"/>
                    </a:ext>
                  </a:extLst>
                </a:gridCol>
                <a:gridCol w="5113754">
                  <a:extLst>
                    <a:ext uri="{9D8B030D-6E8A-4147-A177-3AD203B41FA5}">
                      <a16:colId xmlns:a16="http://schemas.microsoft.com/office/drawing/2014/main" xmlns="" val="20001"/>
                    </a:ext>
                  </a:extLst>
                </a:gridCol>
                <a:gridCol w="1188132">
                  <a:extLst>
                    <a:ext uri="{9D8B030D-6E8A-4147-A177-3AD203B41FA5}">
                      <a16:colId xmlns:a16="http://schemas.microsoft.com/office/drawing/2014/main" xmlns="" val="20002"/>
                    </a:ext>
                  </a:extLst>
                </a:gridCol>
                <a:gridCol w="1188132">
                  <a:extLst>
                    <a:ext uri="{9D8B030D-6E8A-4147-A177-3AD203B41FA5}">
                      <a16:colId xmlns:a16="http://schemas.microsoft.com/office/drawing/2014/main" xmlns="" val="20003"/>
                    </a:ext>
                  </a:extLst>
                </a:gridCol>
              </a:tblGrid>
              <a:tr h="228039">
                <a:tc>
                  <a:txBody>
                    <a:bodyPr/>
                    <a:lstStyle/>
                    <a:p>
                      <a:pPr algn="ctr" fontAlgn="ctr">
                        <a:lnSpc>
                          <a:spcPts val="1100"/>
                        </a:lnSpc>
                      </a:pPr>
                      <a:endParaRPr lang="zh-TW" altLang="en-US" sz="1000" b="0" i="0" u="none" strike="noStrike" dirty="0">
                        <a:solidFill>
                          <a:schemeClr val="tx1"/>
                        </a:solidFill>
                        <a:latin typeface="ＭＳ Ｐゴシック" pitchFamily="50" charset="-128"/>
                        <a:ea typeface="ＭＳ Ｐゴシック" pitchFamily="50" charset="-128"/>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ap="flat" cmpd="sng" algn="ctr">
                      <a:solidFill>
                        <a:schemeClr val="tx1"/>
                      </a:solidFill>
                      <a:prstDash val="solid"/>
                      <a:round/>
                      <a:headEnd type="none" w="med" len="med"/>
                      <a:tailEnd type="none" w="med" len="med"/>
                    </a:lnTlToBr>
                    <a:solidFill>
                      <a:schemeClr val="accent5">
                        <a:lumMod val="40000"/>
                        <a:lumOff val="60000"/>
                      </a:schemeClr>
                    </a:solidFill>
                  </a:tcPr>
                </a:tc>
                <a:tc>
                  <a:txBody>
                    <a:bodyPr/>
                    <a:lstStyle/>
                    <a:p>
                      <a:pPr algn="ctr" fontAlgn="ctr">
                        <a:lnSpc>
                          <a:spcPts val="1100"/>
                        </a:lnSpc>
                      </a:pPr>
                      <a:r>
                        <a:rPr lang="zh-TW" altLang="en-US" sz="1000" b="0" i="0" u="none" strike="noStrike" dirty="0">
                          <a:solidFill>
                            <a:schemeClr val="tx1"/>
                          </a:solidFill>
                          <a:latin typeface="ＭＳ Ｐゴシック" pitchFamily="50" charset="-128"/>
                          <a:ea typeface="ＭＳ Ｐゴシック" pitchFamily="50" charset="-128"/>
                        </a:rPr>
                        <a:t>項</a:t>
                      </a:r>
                      <a:r>
                        <a:rPr lang="ja-JP" altLang="en-US" sz="1000" b="0" i="0" u="none" strike="noStrike" dirty="0">
                          <a:solidFill>
                            <a:schemeClr val="tx1"/>
                          </a:solidFill>
                          <a:latin typeface="ＭＳ Ｐゴシック" pitchFamily="50" charset="-128"/>
                          <a:ea typeface="ＭＳ Ｐゴシック" pitchFamily="50" charset="-128"/>
                        </a:rPr>
                        <a:t>　　　</a:t>
                      </a:r>
                      <a:r>
                        <a:rPr lang="zh-TW" altLang="en-US" sz="1000" b="0" i="0" u="none" strike="noStrike" dirty="0">
                          <a:solidFill>
                            <a:schemeClr val="tx1"/>
                          </a:solidFill>
                          <a:latin typeface="ＭＳ Ｐゴシック" pitchFamily="50" charset="-128"/>
                          <a:ea typeface="ＭＳ Ｐゴシック" pitchFamily="50" charset="-128"/>
                        </a:rPr>
                        <a:t>目</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40000"/>
                        <a:lumOff val="60000"/>
                      </a:schemeClr>
                    </a:solidFill>
                  </a:tcPr>
                </a:tc>
                <a:tc>
                  <a:txBody>
                    <a:bodyPr/>
                    <a:lstStyle/>
                    <a:p>
                      <a:pPr algn="ctr" fontAlgn="ctr">
                        <a:lnSpc>
                          <a:spcPts val="1100"/>
                        </a:lnSpc>
                      </a:pPr>
                      <a:r>
                        <a:rPr lang="ja-JP" altLang="en-US" sz="1000" b="0" i="0" u="none" strike="noStrike" dirty="0">
                          <a:solidFill>
                            <a:schemeClr val="tx1"/>
                          </a:solidFill>
                          <a:latin typeface="ＭＳ Ｐゴシック" pitchFamily="50" charset="-128"/>
                          <a:ea typeface="+mn-ea"/>
                        </a:rPr>
                        <a:t>件数</a:t>
                      </a:r>
                      <a:endParaRPr lang="en-US" altLang="ja-JP" sz="1000" b="0" i="0" u="none" strike="noStrike" dirty="0">
                        <a:solidFill>
                          <a:schemeClr val="tx1"/>
                        </a:solidFill>
                        <a:latin typeface="ＭＳ Ｐゴシック" pitchFamily="50" charset="-128"/>
                        <a:ea typeface="+mn-ea"/>
                      </a:endParaRPr>
                    </a:p>
                    <a:p>
                      <a:pPr algn="ctr" fontAlgn="ctr">
                        <a:lnSpc>
                          <a:spcPts val="1100"/>
                        </a:lnSpc>
                      </a:pPr>
                      <a:r>
                        <a:rPr lang="ja-JP" altLang="en-US" sz="1000" b="0" i="0" u="none" strike="noStrike" dirty="0">
                          <a:solidFill>
                            <a:schemeClr val="tx1"/>
                          </a:solidFill>
                          <a:latin typeface="ＭＳ Ｐゴシック" pitchFamily="50" charset="-128"/>
                          <a:ea typeface="+mn-ea"/>
                        </a:rPr>
                        <a:t>（</a:t>
                      </a:r>
                      <a:r>
                        <a:rPr lang="en-US" altLang="ja-JP" sz="1000" b="0" i="0" u="none" strike="noStrike" dirty="0">
                          <a:solidFill>
                            <a:schemeClr val="tx1"/>
                          </a:solidFill>
                          <a:latin typeface="ＭＳ Ｐゴシック" pitchFamily="50" charset="-128"/>
                          <a:ea typeface="+mn-ea"/>
                        </a:rPr>
                        <a:t>2012</a:t>
                      </a:r>
                      <a:r>
                        <a:rPr lang="ja-JP" altLang="en-US" sz="1000" b="0" i="0" u="none" strike="noStrike" dirty="0">
                          <a:solidFill>
                            <a:schemeClr val="tx1"/>
                          </a:solidFill>
                          <a:latin typeface="ＭＳ Ｐゴシック" pitchFamily="50" charset="-128"/>
                          <a:ea typeface="+mn-ea"/>
                        </a:rPr>
                        <a:t>～</a:t>
                      </a:r>
                      <a:r>
                        <a:rPr lang="en-US" altLang="ja-JP" sz="1000" b="0" i="0" u="none" strike="noStrike" dirty="0">
                          <a:solidFill>
                            <a:schemeClr val="tx1"/>
                          </a:solidFill>
                          <a:latin typeface="ＭＳ Ｐゴシック" pitchFamily="50" charset="-128"/>
                          <a:ea typeface="+mn-ea"/>
                        </a:rPr>
                        <a:t>2013</a:t>
                      </a:r>
                      <a:r>
                        <a:rPr lang="ja-JP" altLang="en-US" sz="1000" b="0" i="0" u="none" strike="noStrike" dirty="0">
                          <a:solidFill>
                            <a:schemeClr val="tx1"/>
                          </a:solidFill>
                          <a:latin typeface="ＭＳ Ｐゴシック" pitchFamily="50" charset="-128"/>
                          <a:ea typeface="+mn-ea"/>
                        </a:rPr>
                        <a:t>年度）</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40000"/>
                        <a:lumOff val="60000"/>
                      </a:schemeClr>
                    </a:solidFill>
                  </a:tcPr>
                </a:tc>
                <a:tc>
                  <a:txBody>
                    <a:bodyPr/>
                    <a:lstStyle/>
                    <a:p>
                      <a:pPr algn="ctr" fontAlgn="ctr">
                        <a:lnSpc>
                          <a:spcPts val="1100"/>
                        </a:lnSpc>
                      </a:pPr>
                      <a:r>
                        <a:rPr lang="ja-JP" altLang="en-US" sz="1000" b="0" i="0" u="none" strike="noStrike" dirty="0">
                          <a:solidFill>
                            <a:schemeClr val="tx1"/>
                          </a:solidFill>
                          <a:latin typeface="ＭＳ Ｐゴシック" pitchFamily="50" charset="-128"/>
                          <a:ea typeface="+mn-ea"/>
                        </a:rPr>
                        <a:t>件数</a:t>
                      </a:r>
                      <a:endParaRPr lang="en-US" altLang="ja-JP" sz="1000" b="0" i="0" u="none" strike="noStrike" dirty="0">
                        <a:solidFill>
                          <a:schemeClr val="tx1"/>
                        </a:solidFill>
                        <a:latin typeface="ＭＳ Ｐゴシック" pitchFamily="50" charset="-128"/>
                        <a:ea typeface="+mn-ea"/>
                      </a:endParaRPr>
                    </a:p>
                    <a:p>
                      <a:pPr algn="ctr" fontAlgn="ctr">
                        <a:lnSpc>
                          <a:spcPts val="1100"/>
                        </a:lnSpc>
                      </a:pPr>
                      <a:r>
                        <a:rPr lang="ja-JP" altLang="en-US" sz="1000" b="0" i="0" u="none" strike="noStrike" dirty="0">
                          <a:solidFill>
                            <a:schemeClr val="tx1"/>
                          </a:solidFill>
                          <a:latin typeface="ＭＳ Ｐゴシック" pitchFamily="50" charset="-128"/>
                          <a:ea typeface="+mn-ea"/>
                        </a:rPr>
                        <a:t>（</a:t>
                      </a:r>
                      <a:r>
                        <a:rPr lang="en-US" altLang="ja-JP" sz="1000" b="0" i="0" u="none" strike="noStrike" dirty="0">
                          <a:solidFill>
                            <a:schemeClr val="tx1"/>
                          </a:solidFill>
                          <a:latin typeface="ＭＳ Ｐゴシック" pitchFamily="50" charset="-128"/>
                          <a:ea typeface="+mn-ea"/>
                        </a:rPr>
                        <a:t>2012</a:t>
                      </a:r>
                      <a:r>
                        <a:rPr lang="ja-JP" altLang="en-US" sz="1000" b="0" i="0" u="none" strike="noStrike" dirty="0">
                          <a:solidFill>
                            <a:schemeClr val="tx1"/>
                          </a:solidFill>
                          <a:latin typeface="ＭＳ Ｐゴシック" pitchFamily="50" charset="-128"/>
                          <a:ea typeface="+mn-ea"/>
                        </a:rPr>
                        <a:t>～</a:t>
                      </a:r>
                      <a:r>
                        <a:rPr lang="en-US" altLang="ja-JP" sz="1000" b="0" i="0" u="none" strike="noStrike" dirty="0">
                          <a:solidFill>
                            <a:schemeClr val="tx1"/>
                          </a:solidFill>
                          <a:latin typeface="ＭＳ Ｐゴシック" pitchFamily="50" charset="-128"/>
                          <a:ea typeface="+mn-ea"/>
                        </a:rPr>
                        <a:t>2014</a:t>
                      </a:r>
                      <a:r>
                        <a:rPr lang="ja-JP" altLang="en-US" sz="1000" b="0" i="0" u="none" strike="noStrike" dirty="0">
                          <a:solidFill>
                            <a:schemeClr val="tx1"/>
                          </a:solidFill>
                          <a:latin typeface="ＭＳ Ｐゴシック" pitchFamily="50" charset="-128"/>
                          <a:ea typeface="+mn-ea"/>
                        </a:rPr>
                        <a:t>年度）</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40000"/>
                        <a:lumOff val="60000"/>
                      </a:schemeClr>
                    </a:solidFill>
                  </a:tcPr>
                </a:tc>
                <a:extLst>
                  <a:ext uri="{0D108BD9-81ED-4DB2-BD59-A6C34878D82A}">
                    <a16:rowId xmlns:a16="http://schemas.microsoft.com/office/drawing/2014/main" xmlns="" val="10000"/>
                  </a:ext>
                </a:extLst>
              </a:tr>
              <a:tr h="228039">
                <a:tc>
                  <a:txBody>
                    <a:bodyPr/>
                    <a:lstStyle/>
                    <a:p>
                      <a:pPr algn="ctr" fontAlgn="ctr">
                        <a:lnSpc>
                          <a:spcPts val="1100"/>
                        </a:lnSpc>
                      </a:pPr>
                      <a:r>
                        <a:rPr lang="en-US" altLang="ja-JP" sz="1000" b="0" i="0" u="none" strike="noStrike" dirty="0">
                          <a:solidFill>
                            <a:schemeClr val="tx1"/>
                          </a:solidFill>
                          <a:latin typeface="ＭＳ Ｐゴシック" pitchFamily="50" charset="-128"/>
                          <a:ea typeface="ＭＳ Ｐゴシック" pitchFamily="50" charset="-128"/>
                        </a:rPr>
                        <a:t>1</a:t>
                      </a:r>
                      <a:endParaRPr lang="ja-JP" altLang="en-US" sz="1000" b="0" i="0" u="none" strike="noStrike" dirty="0">
                        <a:solidFill>
                          <a:schemeClr val="tx1"/>
                        </a:solidFill>
                        <a:latin typeface="ＭＳ Ｐゴシック" pitchFamily="50" charset="-128"/>
                        <a:ea typeface="ＭＳ Ｐゴシック" pitchFamily="50" charset="-128"/>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dirty="0">
                          <a:solidFill>
                            <a:srgbClr val="000000"/>
                          </a:solidFill>
                          <a:latin typeface="ＭＳ Ｐゴシック" pitchFamily="50" charset="-128"/>
                          <a:ea typeface="ＭＳ Ｐゴシック" pitchFamily="50" charset="-128"/>
                        </a:rPr>
                        <a:t>福利厚生施設（ヴィアーレ大阪）</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latin typeface="ＭＳ Ｐゴシック" pitchFamily="50" charset="-128"/>
                          <a:ea typeface="ＭＳ Ｐゴシック" pitchFamily="50" charset="-128"/>
                        </a:rPr>
                        <a:t>1</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latin typeface="ＭＳ Ｐゴシック" pitchFamily="50" charset="-128"/>
                          <a:ea typeface="ＭＳ Ｐゴシック" pitchFamily="50" charset="-128"/>
                        </a:rPr>
                        <a:t>―</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1"/>
                  </a:ext>
                </a:extLst>
              </a:tr>
              <a:tr h="228039">
                <a:tc>
                  <a:txBody>
                    <a:bodyPr/>
                    <a:lstStyle/>
                    <a:p>
                      <a:pPr algn="ctr" fontAlgn="ctr">
                        <a:lnSpc>
                          <a:spcPts val="1100"/>
                        </a:lnSpc>
                      </a:pPr>
                      <a:r>
                        <a:rPr lang="en-US" altLang="ja-JP" sz="1000" b="0" i="0" u="none" strike="noStrike" dirty="0">
                          <a:solidFill>
                            <a:schemeClr val="tx1"/>
                          </a:solidFill>
                          <a:latin typeface="ＭＳ Ｐゴシック" pitchFamily="50" charset="-128"/>
                          <a:ea typeface="ＭＳ Ｐゴシック" pitchFamily="50" charset="-128"/>
                        </a:rPr>
                        <a:t>2</a:t>
                      </a:r>
                      <a:endParaRPr lang="ja-JP" altLang="en-US" sz="1000" b="0" i="0" u="none" strike="noStrike" dirty="0">
                        <a:solidFill>
                          <a:schemeClr val="tx1"/>
                        </a:solidFill>
                        <a:latin typeface="ＭＳ Ｐゴシック" pitchFamily="50" charset="-128"/>
                        <a:ea typeface="ＭＳ Ｐゴシック" pitchFamily="50" charset="-128"/>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zh-CN" altLang="en-US" sz="1000" b="0" i="0" u="none" strike="noStrike" dirty="0">
                          <a:solidFill>
                            <a:srgbClr val="000000"/>
                          </a:solidFill>
                          <a:latin typeface="ＭＳ Ｐゴシック" pitchFamily="50" charset="-128"/>
                          <a:ea typeface="ＭＳ Ｐゴシック" pitchFamily="50" charset="-128"/>
                        </a:rPr>
                        <a:t>国際学校（学校法人大阪</a:t>
                      </a:r>
                      <a:r>
                        <a:rPr lang="en-US" altLang="zh-CN" sz="1000" b="0" i="0" u="none" strike="noStrike" dirty="0">
                          <a:solidFill>
                            <a:srgbClr val="000000"/>
                          </a:solidFill>
                          <a:latin typeface="ＭＳ Ｐゴシック" pitchFamily="50" charset="-128"/>
                          <a:ea typeface="ＭＳ Ｐゴシック" pitchFamily="50" charset="-128"/>
                        </a:rPr>
                        <a:t>YMCA</a:t>
                      </a:r>
                      <a:r>
                        <a:rPr lang="zh-CN" altLang="en-US" sz="1000" b="0" i="0" u="none" strike="noStrike" dirty="0">
                          <a:solidFill>
                            <a:srgbClr val="000000"/>
                          </a:solidFill>
                          <a:latin typeface="ＭＳ Ｐゴシック" pitchFamily="50" charset="-128"/>
                          <a:ea typeface="ＭＳ Ｐゴシック" pitchFamily="50" charset="-128"/>
                        </a:rPr>
                        <a:t>）</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latin typeface="ＭＳ Ｐゴシック" pitchFamily="50" charset="-128"/>
                          <a:ea typeface="ＭＳ Ｐゴシック" pitchFamily="50" charset="-128"/>
                        </a:rPr>
                        <a:t>1</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latin typeface="ＭＳ Ｐゴシック" pitchFamily="50" charset="-128"/>
                          <a:ea typeface="ＭＳ Ｐゴシック" pitchFamily="50" charset="-128"/>
                        </a:rPr>
                        <a:t>―</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2"/>
                  </a:ext>
                </a:extLst>
              </a:tr>
              <a:tr h="228039">
                <a:tc>
                  <a:txBody>
                    <a:bodyPr/>
                    <a:lstStyle/>
                    <a:p>
                      <a:pPr algn="ctr" fontAlgn="ctr">
                        <a:lnSpc>
                          <a:spcPts val="1100"/>
                        </a:lnSpc>
                      </a:pPr>
                      <a:r>
                        <a:rPr lang="en-US" altLang="zh-TW" sz="1000" b="0" i="0" u="none" strike="noStrike" dirty="0">
                          <a:solidFill>
                            <a:schemeClr val="tx1"/>
                          </a:solidFill>
                          <a:latin typeface="ＭＳ Ｐゴシック" pitchFamily="50" charset="-128"/>
                          <a:ea typeface="ＭＳ Ｐゴシック" pitchFamily="50" charset="-128"/>
                        </a:rPr>
                        <a:t>3</a:t>
                      </a:r>
                      <a:endParaRPr lang="zh-TW" altLang="en-US" sz="1000" b="0" i="0" u="none" strike="noStrike" dirty="0">
                        <a:solidFill>
                          <a:schemeClr val="tx1"/>
                        </a:solidFill>
                        <a:latin typeface="ＭＳ Ｐゴシック" pitchFamily="50" charset="-128"/>
                        <a:ea typeface="ＭＳ Ｐゴシック" pitchFamily="50" charset="-128"/>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zh-TW" altLang="en-US" sz="1000" b="0" i="0" u="none" strike="noStrike" dirty="0">
                          <a:solidFill>
                            <a:srgbClr val="000000"/>
                          </a:solidFill>
                          <a:latin typeface="ＭＳ Ｐゴシック" pitchFamily="50" charset="-128"/>
                          <a:ea typeface="ＭＳ Ｐゴシック" pitchFamily="50" charset="-128"/>
                        </a:rPr>
                        <a:t>事務所（大阪市経済局関係団体協議会）大阪産業創造館内</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latin typeface="ＭＳ Ｐゴシック" pitchFamily="50" charset="-128"/>
                          <a:ea typeface="ＭＳ Ｐゴシック" pitchFamily="50" charset="-128"/>
                        </a:rPr>
                        <a:t>1</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latin typeface="ＭＳ Ｐゴシック" pitchFamily="50" charset="-128"/>
                          <a:ea typeface="ＭＳ Ｐゴシック" pitchFamily="50" charset="-128"/>
                        </a:rPr>
                        <a:t>―</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3"/>
                  </a:ext>
                </a:extLst>
              </a:tr>
              <a:tr h="228039">
                <a:tc>
                  <a:txBody>
                    <a:bodyPr/>
                    <a:lstStyle/>
                    <a:p>
                      <a:pPr algn="ctr" fontAlgn="ctr">
                        <a:lnSpc>
                          <a:spcPts val="1100"/>
                        </a:lnSpc>
                      </a:pPr>
                      <a:r>
                        <a:rPr lang="en-US" altLang="ja-JP" sz="1000" b="0" i="0" u="none" strike="noStrike" dirty="0">
                          <a:solidFill>
                            <a:schemeClr val="tx1"/>
                          </a:solidFill>
                          <a:latin typeface="ＭＳ Ｐゴシック" pitchFamily="50" charset="-128"/>
                          <a:ea typeface="ＭＳ Ｐゴシック" pitchFamily="50" charset="-128"/>
                        </a:rPr>
                        <a:t>4</a:t>
                      </a:r>
                      <a:endParaRPr lang="ja-JP" altLang="en-US" sz="1000" b="0" i="0" u="none" strike="noStrike" dirty="0">
                        <a:solidFill>
                          <a:schemeClr val="tx1"/>
                        </a:solidFill>
                        <a:latin typeface="ＭＳ Ｐゴシック" pitchFamily="50" charset="-128"/>
                        <a:ea typeface="ＭＳ Ｐゴシック" pitchFamily="50" charset="-128"/>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dirty="0">
                          <a:solidFill>
                            <a:srgbClr val="000000"/>
                          </a:solidFill>
                          <a:latin typeface="ＭＳ Ｐゴシック" pitchFamily="50" charset="-128"/>
                          <a:ea typeface="ＭＳ Ｐゴシック" pitchFamily="50" charset="-128"/>
                        </a:rPr>
                        <a:t>在宅サービスセンター・ステーション（区在宅サービスセンター）</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latin typeface="ＭＳ Ｐゴシック" pitchFamily="50" charset="-128"/>
                          <a:ea typeface="ＭＳ Ｐゴシック" pitchFamily="50" charset="-128"/>
                        </a:rPr>
                        <a:t>26</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latin typeface="ＭＳ Ｐゴシック" pitchFamily="50" charset="-128"/>
                          <a:ea typeface="ＭＳ Ｐゴシック" pitchFamily="50" charset="-128"/>
                        </a:rPr>
                        <a:t>―</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4"/>
                  </a:ext>
                </a:extLst>
              </a:tr>
              <a:tr h="228039">
                <a:tc>
                  <a:txBody>
                    <a:bodyPr/>
                    <a:lstStyle/>
                    <a:p>
                      <a:pPr algn="ctr" fontAlgn="ctr">
                        <a:lnSpc>
                          <a:spcPts val="1100"/>
                        </a:lnSpc>
                      </a:pPr>
                      <a:r>
                        <a:rPr lang="en-US" altLang="zh-TW" sz="1000" b="0" i="0" u="none" strike="noStrike" dirty="0">
                          <a:solidFill>
                            <a:schemeClr val="tx1"/>
                          </a:solidFill>
                          <a:latin typeface="ＭＳ Ｐゴシック" pitchFamily="50" charset="-128"/>
                          <a:ea typeface="ＭＳ Ｐゴシック" pitchFamily="50" charset="-128"/>
                        </a:rPr>
                        <a:t>5</a:t>
                      </a:r>
                      <a:endParaRPr lang="zh-TW" altLang="en-US" sz="1000" b="0" i="0" u="none" strike="noStrike" dirty="0">
                        <a:solidFill>
                          <a:schemeClr val="tx1"/>
                        </a:solidFill>
                        <a:latin typeface="ＭＳ Ｐゴシック" pitchFamily="50" charset="-128"/>
                        <a:ea typeface="ＭＳ Ｐゴシック" pitchFamily="50" charset="-128"/>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a:solidFill>
                            <a:srgbClr val="000000"/>
                          </a:solidFill>
                          <a:latin typeface="ＭＳ Ｐゴシック" pitchFamily="50" charset="-128"/>
                          <a:ea typeface="ＭＳ Ｐゴシック" pitchFamily="50" charset="-128"/>
                        </a:rPr>
                        <a:t>在宅サービスセンター・ステーション（地域在宅サービスステーション）</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latin typeface="ＭＳ Ｐゴシック" pitchFamily="50" charset="-128"/>
                          <a:ea typeface="ＭＳ Ｐゴシック" pitchFamily="50" charset="-128"/>
                        </a:rPr>
                        <a:t>42</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latin typeface="ＭＳ Ｐゴシック" pitchFamily="50" charset="-128"/>
                          <a:ea typeface="ＭＳ Ｐゴシック" pitchFamily="50" charset="-128"/>
                        </a:rPr>
                        <a:t>―</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5"/>
                  </a:ext>
                </a:extLst>
              </a:tr>
              <a:tr h="228039">
                <a:tc>
                  <a:txBody>
                    <a:bodyPr/>
                    <a:lstStyle/>
                    <a:p>
                      <a:pPr algn="ctr" fontAlgn="ctr">
                        <a:lnSpc>
                          <a:spcPts val="1100"/>
                        </a:lnSpc>
                      </a:pPr>
                      <a:r>
                        <a:rPr lang="en-US" altLang="zh-TW" sz="1000" b="0" i="0" u="none" strike="noStrike" dirty="0">
                          <a:solidFill>
                            <a:schemeClr val="tx1"/>
                          </a:solidFill>
                          <a:latin typeface="ＭＳ Ｐゴシック" pitchFamily="50" charset="-128"/>
                          <a:ea typeface="ＭＳ Ｐゴシック" pitchFamily="50" charset="-128"/>
                        </a:rPr>
                        <a:t>6</a:t>
                      </a:r>
                      <a:endParaRPr lang="zh-TW" altLang="en-US" sz="1000" b="0" i="0" u="none" strike="noStrike" dirty="0">
                        <a:solidFill>
                          <a:schemeClr val="tx1"/>
                        </a:solidFill>
                        <a:latin typeface="ＭＳ Ｐゴシック" pitchFamily="50" charset="-128"/>
                        <a:ea typeface="ＭＳ Ｐゴシック" pitchFamily="50" charset="-128"/>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a:solidFill>
                            <a:srgbClr val="000000"/>
                          </a:solidFill>
                          <a:latin typeface="ＭＳ Ｐゴシック" pitchFamily="50" charset="-128"/>
                          <a:ea typeface="ＭＳ Ｐゴシック" pitchFamily="50" charset="-128"/>
                        </a:rPr>
                        <a:t>その他高齢者福祉施設（認知症高齢者グループホーム）</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latin typeface="ＭＳ Ｐゴシック" pitchFamily="50" charset="-128"/>
                          <a:ea typeface="ＭＳ Ｐゴシック" pitchFamily="50" charset="-128"/>
                        </a:rPr>
                        <a:t>1</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latin typeface="ＭＳ Ｐゴシック" pitchFamily="50" charset="-128"/>
                          <a:ea typeface="ＭＳ Ｐゴシック" pitchFamily="50" charset="-128"/>
                        </a:rPr>
                        <a:t>―</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6"/>
                  </a:ext>
                </a:extLst>
              </a:tr>
              <a:tr h="228039">
                <a:tc>
                  <a:txBody>
                    <a:bodyPr/>
                    <a:lstStyle/>
                    <a:p>
                      <a:pPr algn="ctr" fontAlgn="ctr">
                        <a:lnSpc>
                          <a:spcPts val="1100"/>
                        </a:lnSpc>
                      </a:pPr>
                      <a:r>
                        <a:rPr lang="en-US" altLang="zh-TW" sz="1000" b="0" i="0" u="none" strike="noStrike" dirty="0">
                          <a:solidFill>
                            <a:schemeClr val="tx1"/>
                          </a:solidFill>
                          <a:latin typeface="ＭＳ Ｐゴシック" pitchFamily="50" charset="-128"/>
                          <a:ea typeface="ＭＳ Ｐゴシック" pitchFamily="50" charset="-128"/>
                        </a:rPr>
                        <a:t>7</a:t>
                      </a:r>
                      <a:endParaRPr lang="zh-TW" altLang="en-US" sz="1000" b="0" i="0" u="none" strike="noStrike" dirty="0">
                        <a:solidFill>
                          <a:schemeClr val="tx1"/>
                        </a:solidFill>
                        <a:latin typeface="ＭＳ Ｐゴシック" pitchFamily="50" charset="-128"/>
                        <a:ea typeface="ＭＳ Ｐゴシック" pitchFamily="50" charset="-128"/>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dirty="0">
                          <a:solidFill>
                            <a:srgbClr val="000000"/>
                          </a:solidFill>
                          <a:latin typeface="ＭＳ Ｐゴシック" pitchFamily="50" charset="-128"/>
                          <a:ea typeface="ＭＳ Ｐゴシック" pitchFamily="50" charset="-128"/>
                        </a:rPr>
                        <a:t>その他高齢者福祉施設（小規模多機能型居宅介護施設）</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latin typeface="ＭＳ Ｐゴシック" pitchFamily="50" charset="-128"/>
                          <a:ea typeface="ＭＳ Ｐゴシック" pitchFamily="50" charset="-128"/>
                        </a:rPr>
                        <a:t>1</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latin typeface="ＭＳ Ｐゴシック" pitchFamily="50" charset="-128"/>
                          <a:ea typeface="ＭＳ Ｐゴシック" pitchFamily="50" charset="-128"/>
                        </a:rPr>
                        <a:t>―</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7"/>
                  </a:ext>
                </a:extLst>
              </a:tr>
              <a:tr h="228039">
                <a:tc>
                  <a:txBody>
                    <a:bodyPr/>
                    <a:lstStyle/>
                    <a:p>
                      <a:pPr algn="ctr" fontAlgn="ctr">
                        <a:lnSpc>
                          <a:spcPts val="1100"/>
                        </a:lnSpc>
                      </a:pPr>
                      <a:r>
                        <a:rPr lang="en-US" altLang="zh-TW" sz="1000" b="0" i="0" u="none" strike="noStrike" dirty="0">
                          <a:solidFill>
                            <a:schemeClr val="tx1"/>
                          </a:solidFill>
                          <a:latin typeface="ＭＳ Ｐゴシック" pitchFamily="50" charset="-128"/>
                          <a:ea typeface="ＭＳ Ｐゴシック" pitchFamily="50" charset="-128"/>
                        </a:rPr>
                        <a:t>8</a:t>
                      </a:r>
                      <a:endParaRPr lang="zh-TW" altLang="en-US" sz="1000" b="0" i="0" u="none" strike="noStrike" dirty="0">
                        <a:solidFill>
                          <a:schemeClr val="tx1"/>
                        </a:solidFill>
                        <a:latin typeface="ＭＳ Ｐゴシック" pitchFamily="50" charset="-128"/>
                        <a:ea typeface="ＭＳ Ｐゴシック" pitchFamily="50" charset="-128"/>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dirty="0">
                          <a:solidFill>
                            <a:srgbClr val="000000"/>
                          </a:solidFill>
                          <a:latin typeface="ＭＳ Ｐゴシック" pitchFamily="50" charset="-128"/>
                          <a:ea typeface="ＭＳ Ｐゴシック" pitchFamily="50" charset="-128"/>
                        </a:rPr>
                        <a:t>事務所（社会福祉センター）</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latin typeface="ＭＳ Ｐゴシック" pitchFamily="50" charset="-128"/>
                          <a:ea typeface="ＭＳ Ｐゴシック" pitchFamily="50" charset="-128"/>
                        </a:rPr>
                        <a:t>10</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latin typeface="ＭＳ Ｐゴシック" pitchFamily="50" charset="-128"/>
                          <a:ea typeface="ＭＳ Ｐゴシック" pitchFamily="50" charset="-128"/>
                        </a:rPr>
                        <a:t>―</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8"/>
                  </a:ext>
                </a:extLst>
              </a:tr>
              <a:tr h="228039">
                <a:tc>
                  <a:txBody>
                    <a:bodyPr/>
                    <a:lstStyle/>
                    <a:p>
                      <a:pPr algn="ctr" fontAlgn="ctr">
                        <a:lnSpc>
                          <a:spcPts val="1100"/>
                        </a:lnSpc>
                      </a:pPr>
                      <a:r>
                        <a:rPr lang="en-US" altLang="zh-TW" sz="1000" b="0" i="0" u="none" strike="noStrike" dirty="0">
                          <a:solidFill>
                            <a:schemeClr val="tx1"/>
                          </a:solidFill>
                          <a:latin typeface="ＭＳ Ｐゴシック" pitchFamily="50" charset="-128"/>
                          <a:ea typeface="ＭＳ Ｐゴシック" pitchFamily="50" charset="-128"/>
                        </a:rPr>
                        <a:t>9</a:t>
                      </a:r>
                      <a:endParaRPr lang="zh-TW" altLang="en-US" sz="1000" b="0" i="0" u="none" strike="noStrike" dirty="0">
                        <a:solidFill>
                          <a:schemeClr val="tx1"/>
                        </a:solidFill>
                        <a:latin typeface="ＭＳ Ｐゴシック" pitchFamily="50" charset="-128"/>
                        <a:ea typeface="ＭＳ Ｐゴシック" pitchFamily="50" charset="-128"/>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a:solidFill>
                            <a:srgbClr val="000000"/>
                          </a:solidFill>
                          <a:latin typeface="ＭＳ Ｐゴシック" pitchFamily="50" charset="-128"/>
                          <a:ea typeface="ＭＳ Ｐゴシック" pitchFamily="50" charset="-128"/>
                        </a:rPr>
                        <a:t>事務所（社会福祉センター）</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latin typeface="ＭＳ Ｐゴシック" pitchFamily="50" charset="-128"/>
                          <a:ea typeface="ＭＳ Ｐゴシック" pitchFamily="50" charset="-128"/>
                        </a:rPr>
                        <a:t>4</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latin typeface="ＭＳ Ｐゴシック" pitchFamily="50" charset="-128"/>
                          <a:ea typeface="ＭＳ Ｐゴシック" pitchFamily="50" charset="-128"/>
                        </a:rPr>
                        <a:t>―</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9"/>
                  </a:ext>
                </a:extLst>
              </a:tr>
              <a:tr h="228039">
                <a:tc>
                  <a:txBody>
                    <a:bodyPr/>
                    <a:lstStyle/>
                    <a:p>
                      <a:pPr algn="ctr" fontAlgn="ctr">
                        <a:lnSpc>
                          <a:spcPts val="1100"/>
                        </a:lnSpc>
                      </a:pPr>
                      <a:r>
                        <a:rPr lang="en-US" altLang="zh-TW" sz="1000" b="0" i="0" u="none" strike="noStrike" dirty="0">
                          <a:solidFill>
                            <a:schemeClr val="tx1"/>
                          </a:solidFill>
                          <a:latin typeface="ＭＳ Ｐゴシック" pitchFamily="50" charset="-128"/>
                          <a:ea typeface="ＭＳ Ｐゴシック" pitchFamily="50" charset="-128"/>
                        </a:rPr>
                        <a:t>10</a:t>
                      </a:r>
                      <a:endParaRPr lang="zh-TW" altLang="en-US" sz="1000" b="0" i="0" u="none" strike="noStrike" dirty="0">
                        <a:solidFill>
                          <a:schemeClr val="tx1"/>
                        </a:solidFill>
                        <a:latin typeface="ＭＳ Ｐゴシック" pitchFamily="50" charset="-128"/>
                        <a:ea typeface="ＭＳ Ｐゴシック" pitchFamily="50" charset="-128"/>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a:solidFill>
                            <a:srgbClr val="000000"/>
                          </a:solidFill>
                          <a:latin typeface="ＭＳ Ｐゴシック" pitchFamily="50" charset="-128"/>
                          <a:ea typeface="ＭＳ Ｐゴシック" pitchFamily="50" charset="-128"/>
                        </a:rPr>
                        <a:t>障がい者福祉施設</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latin typeface="ＭＳ Ｐゴシック" pitchFamily="50" charset="-128"/>
                          <a:ea typeface="ＭＳ Ｐゴシック" pitchFamily="50" charset="-128"/>
                        </a:rPr>
                        <a:t>52</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latin typeface="ＭＳ Ｐゴシック" pitchFamily="50" charset="-128"/>
                          <a:ea typeface="ＭＳ Ｐゴシック" pitchFamily="50" charset="-128"/>
                        </a:rPr>
                        <a:t>―</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0"/>
                  </a:ext>
                </a:extLst>
              </a:tr>
              <a:tr h="228039">
                <a:tc>
                  <a:txBody>
                    <a:bodyPr/>
                    <a:lstStyle/>
                    <a:p>
                      <a:pPr algn="ctr" fontAlgn="ctr">
                        <a:lnSpc>
                          <a:spcPts val="1100"/>
                        </a:lnSpc>
                      </a:pPr>
                      <a:r>
                        <a:rPr lang="en-US" altLang="zh-TW" sz="1000" b="0" i="0" u="none" strike="noStrike" dirty="0">
                          <a:solidFill>
                            <a:schemeClr val="tx1"/>
                          </a:solidFill>
                          <a:latin typeface="ＭＳ Ｐゴシック" pitchFamily="50" charset="-128"/>
                          <a:ea typeface="ＭＳ Ｐゴシック" pitchFamily="50" charset="-128"/>
                        </a:rPr>
                        <a:t>11</a:t>
                      </a:r>
                      <a:endParaRPr lang="zh-TW" altLang="en-US" sz="1000" b="0" i="0" u="none" strike="noStrike" dirty="0">
                        <a:solidFill>
                          <a:schemeClr val="tx1"/>
                        </a:solidFill>
                        <a:latin typeface="ＭＳ Ｐゴシック" pitchFamily="50" charset="-128"/>
                        <a:ea typeface="ＭＳ Ｐゴシック" pitchFamily="50" charset="-128"/>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a:solidFill>
                            <a:srgbClr val="000000"/>
                          </a:solidFill>
                          <a:latin typeface="ＭＳ Ｐゴシック" pitchFamily="50" charset="-128"/>
                          <a:ea typeface="ＭＳ Ｐゴシック" pitchFamily="50" charset="-128"/>
                        </a:rPr>
                        <a:t>大阪バイオサイエンス研究所</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latin typeface="ＭＳ Ｐゴシック" pitchFamily="50" charset="-128"/>
                          <a:ea typeface="ＭＳ Ｐゴシック" pitchFamily="50" charset="-128"/>
                        </a:rPr>
                        <a:t>1</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latin typeface="ＭＳ Ｐゴシック" pitchFamily="50" charset="-128"/>
                          <a:ea typeface="ＭＳ Ｐゴシック" pitchFamily="50" charset="-128"/>
                        </a:rPr>
                        <a:t>―</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1"/>
                  </a:ext>
                </a:extLst>
              </a:tr>
              <a:tr h="228039">
                <a:tc>
                  <a:txBody>
                    <a:bodyPr/>
                    <a:lstStyle/>
                    <a:p>
                      <a:pPr algn="ctr" fontAlgn="ctr">
                        <a:lnSpc>
                          <a:spcPts val="1100"/>
                        </a:lnSpc>
                      </a:pPr>
                      <a:r>
                        <a:rPr lang="en-US" altLang="zh-TW" sz="1000" b="0" i="0" u="none" strike="noStrike" dirty="0">
                          <a:solidFill>
                            <a:schemeClr val="tx1"/>
                          </a:solidFill>
                          <a:latin typeface="ＭＳ Ｐゴシック" pitchFamily="50" charset="-128"/>
                          <a:ea typeface="ＭＳ Ｐゴシック" pitchFamily="50" charset="-128"/>
                        </a:rPr>
                        <a:t>12</a:t>
                      </a:r>
                      <a:endParaRPr lang="zh-TW" altLang="en-US" sz="1000" b="0" i="0" u="none" strike="noStrike" dirty="0">
                        <a:solidFill>
                          <a:schemeClr val="tx1"/>
                        </a:solidFill>
                        <a:latin typeface="ＭＳ Ｐゴシック" pitchFamily="50" charset="-128"/>
                        <a:ea typeface="ＭＳ Ｐゴシック" pitchFamily="50" charset="-128"/>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dirty="0">
                          <a:solidFill>
                            <a:srgbClr val="000000"/>
                          </a:solidFill>
                          <a:latin typeface="ＭＳ Ｐゴシック" pitchFamily="50" charset="-128"/>
                          <a:ea typeface="ＭＳ Ｐゴシック" pitchFamily="50" charset="-128"/>
                        </a:rPr>
                        <a:t>研究施設（大阪大学）</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latin typeface="ＭＳ Ｐゴシック" pitchFamily="50" charset="-128"/>
                          <a:ea typeface="ＭＳ Ｐゴシック" pitchFamily="50" charset="-128"/>
                        </a:rPr>
                        <a:t>1</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latin typeface="ＭＳ Ｐゴシック" pitchFamily="50" charset="-128"/>
                          <a:ea typeface="ＭＳ Ｐゴシック" pitchFamily="50" charset="-128"/>
                        </a:rPr>
                        <a:t>―</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2"/>
                  </a:ext>
                </a:extLst>
              </a:tr>
              <a:tr h="228039">
                <a:tc>
                  <a:txBody>
                    <a:bodyPr/>
                    <a:lstStyle/>
                    <a:p>
                      <a:pPr algn="ctr" fontAlgn="ctr">
                        <a:lnSpc>
                          <a:spcPts val="1100"/>
                        </a:lnSpc>
                      </a:pPr>
                      <a:r>
                        <a:rPr lang="en-US" altLang="zh-TW" sz="1000" b="0" i="0" u="none" strike="noStrike" dirty="0">
                          <a:solidFill>
                            <a:schemeClr val="tx1"/>
                          </a:solidFill>
                          <a:latin typeface="ＭＳ Ｐゴシック" pitchFamily="50" charset="-128"/>
                          <a:ea typeface="ＭＳ Ｐゴシック" pitchFamily="50" charset="-128"/>
                        </a:rPr>
                        <a:t>13</a:t>
                      </a:r>
                      <a:endParaRPr lang="zh-TW" altLang="en-US" sz="1000" b="0" i="0" u="none" strike="noStrike" dirty="0">
                        <a:solidFill>
                          <a:schemeClr val="tx1"/>
                        </a:solidFill>
                        <a:latin typeface="ＭＳ Ｐゴシック" pitchFamily="50" charset="-128"/>
                        <a:ea typeface="ＭＳ Ｐゴシック" pitchFamily="50" charset="-128"/>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dirty="0" err="1">
                          <a:solidFill>
                            <a:srgbClr val="000000"/>
                          </a:solidFill>
                          <a:latin typeface="ＭＳ Ｐゴシック" pitchFamily="50" charset="-128"/>
                          <a:ea typeface="ＭＳ Ｐゴシック" pitchFamily="50" charset="-128"/>
                        </a:rPr>
                        <a:t>障がい</a:t>
                      </a:r>
                      <a:r>
                        <a:rPr lang="ja-JP" altLang="en-US" sz="1000" b="0" i="0" u="none" strike="noStrike" dirty="0">
                          <a:solidFill>
                            <a:srgbClr val="000000"/>
                          </a:solidFill>
                          <a:latin typeface="ＭＳ Ｐゴシック" pitchFamily="50" charset="-128"/>
                          <a:ea typeface="ＭＳ Ｐゴシック" pitchFamily="50" charset="-128"/>
                        </a:rPr>
                        <a:t>者福祉施設付帯駐車場（社会福祉法人ライフサポート協会）</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latin typeface="ＭＳ Ｐゴシック" pitchFamily="50" charset="-128"/>
                          <a:ea typeface="ＭＳ Ｐゴシック" pitchFamily="50" charset="-128"/>
                        </a:rPr>
                        <a:t>1</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latin typeface="ＭＳ Ｐゴシック" pitchFamily="50" charset="-128"/>
                          <a:ea typeface="ＭＳ Ｐゴシック" pitchFamily="50" charset="-128"/>
                        </a:rPr>
                        <a:t>―</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3"/>
                  </a:ext>
                </a:extLst>
              </a:tr>
              <a:tr h="228039">
                <a:tc>
                  <a:txBody>
                    <a:bodyPr/>
                    <a:lstStyle/>
                    <a:p>
                      <a:pPr algn="ctr" fontAlgn="ctr">
                        <a:lnSpc>
                          <a:spcPts val="1100"/>
                        </a:lnSpc>
                      </a:pPr>
                      <a:r>
                        <a:rPr lang="en-US" altLang="zh-TW" sz="1000" b="0" i="0" u="none" strike="noStrike" dirty="0">
                          <a:solidFill>
                            <a:schemeClr val="tx1"/>
                          </a:solidFill>
                          <a:latin typeface="ＭＳ Ｐゴシック" pitchFamily="50" charset="-128"/>
                          <a:ea typeface="ＭＳ Ｐゴシック" pitchFamily="50" charset="-128"/>
                        </a:rPr>
                        <a:t>14</a:t>
                      </a:r>
                      <a:endParaRPr lang="zh-TW" altLang="en-US" sz="1000" b="0" i="0" u="none" strike="noStrike" dirty="0">
                        <a:solidFill>
                          <a:schemeClr val="tx1"/>
                        </a:solidFill>
                        <a:latin typeface="ＭＳ Ｐゴシック" pitchFamily="50" charset="-128"/>
                        <a:ea typeface="ＭＳ Ｐゴシック" pitchFamily="50" charset="-128"/>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a:solidFill>
                            <a:srgbClr val="000000"/>
                          </a:solidFill>
                          <a:latin typeface="ＭＳ Ｐゴシック" pitchFamily="50" charset="-128"/>
                          <a:ea typeface="ＭＳ Ｐゴシック" pitchFamily="50" charset="-128"/>
                        </a:rPr>
                        <a:t>会館・港湾関係車両施設（（財）大阪港湾福利厚生協会）</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latin typeface="ＭＳ Ｐゴシック" pitchFamily="50" charset="-128"/>
                          <a:ea typeface="ＭＳ Ｐゴシック" pitchFamily="50" charset="-128"/>
                        </a:rPr>
                        <a:t>3</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latin typeface="ＭＳ Ｐゴシック" pitchFamily="50" charset="-128"/>
                          <a:ea typeface="ＭＳ Ｐゴシック" pitchFamily="50" charset="-128"/>
                        </a:rPr>
                        <a:t>―</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4"/>
                  </a:ext>
                </a:extLst>
              </a:tr>
              <a:tr h="228039">
                <a:tc>
                  <a:txBody>
                    <a:bodyPr/>
                    <a:lstStyle/>
                    <a:p>
                      <a:pPr algn="ctr" fontAlgn="ctr">
                        <a:lnSpc>
                          <a:spcPts val="1100"/>
                        </a:lnSpc>
                      </a:pPr>
                      <a:r>
                        <a:rPr lang="en-US" altLang="zh-TW" sz="1000" b="0" i="0" u="none" strike="noStrike" dirty="0">
                          <a:solidFill>
                            <a:schemeClr val="tx1"/>
                          </a:solidFill>
                          <a:latin typeface="ＭＳ Ｐゴシック" pitchFamily="50" charset="-128"/>
                          <a:ea typeface="ＭＳ Ｐゴシック" pitchFamily="50" charset="-128"/>
                        </a:rPr>
                        <a:t>15</a:t>
                      </a:r>
                      <a:endParaRPr lang="zh-TW" altLang="en-US" sz="1000" b="0" i="0" u="none" strike="noStrike" dirty="0">
                        <a:solidFill>
                          <a:schemeClr val="tx1"/>
                        </a:solidFill>
                        <a:latin typeface="ＭＳ Ｐゴシック" pitchFamily="50" charset="-128"/>
                        <a:ea typeface="ＭＳ Ｐゴシック" pitchFamily="50" charset="-128"/>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a:solidFill>
                            <a:srgbClr val="000000"/>
                          </a:solidFill>
                          <a:latin typeface="ＭＳ Ｐゴシック" pitchFamily="50" charset="-128"/>
                          <a:ea typeface="ＭＳ Ｐゴシック" pitchFamily="50" charset="-128"/>
                        </a:rPr>
                        <a:t>社団法人事務所（もと幼児教育センター内）</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latin typeface="ＭＳ Ｐゴシック" pitchFamily="50" charset="-128"/>
                          <a:ea typeface="ＭＳ Ｐゴシック" pitchFamily="50" charset="-128"/>
                        </a:rPr>
                        <a:t>1</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latin typeface="ＭＳ Ｐゴシック" pitchFamily="50" charset="-128"/>
                          <a:ea typeface="ＭＳ Ｐゴシック" pitchFamily="50" charset="-128"/>
                        </a:rPr>
                        <a:t>―</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5"/>
                  </a:ext>
                </a:extLst>
              </a:tr>
              <a:tr h="228039">
                <a:tc>
                  <a:txBody>
                    <a:bodyPr/>
                    <a:lstStyle/>
                    <a:p>
                      <a:pPr algn="ctr" fontAlgn="ctr">
                        <a:lnSpc>
                          <a:spcPts val="1100"/>
                        </a:lnSpc>
                      </a:pPr>
                      <a:r>
                        <a:rPr lang="en-US" altLang="zh-TW" sz="1000" b="0" i="0" u="none" strike="noStrike" dirty="0">
                          <a:solidFill>
                            <a:schemeClr val="tx1"/>
                          </a:solidFill>
                          <a:latin typeface="ＭＳ Ｐゴシック" pitchFamily="50" charset="-128"/>
                          <a:ea typeface="ＭＳ Ｐゴシック" pitchFamily="50" charset="-128"/>
                        </a:rPr>
                        <a:t>16</a:t>
                      </a:r>
                      <a:endParaRPr lang="zh-TW" altLang="en-US" sz="1000" b="0" i="0" u="none" strike="noStrike" dirty="0">
                        <a:solidFill>
                          <a:schemeClr val="tx1"/>
                        </a:solidFill>
                        <a:latin typeface="ＭＳ Ｐゴシック" pitchFamily="50" charset="-128"/>
                        <a:ea typeface="ＭＳ Ｐゴシック" pitchFamily="50" charset="-128"/>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a:solidFill>
                            <a:srgbClr val="000000"/>
                          </a:solidFill>
                          <a:latin typeface="ＭＳ Ｐゴシック" pitchFamily="50" charset="-128"/>
                          <a:ea typeface="ＭＳ Ｐゴシック" pitchFamily="50" charset="-128"/>
                        </a:rPr>
                        <a:t>学校売店・食堂</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latin typeface="ＭＳ Ｐゴシック" pitchFamily="50" charset="-128"/>
                          <a:ea typeface="ＭＳ Ｐゴシック" pitchFamily="50" charset="-128"/>
                        </a:rPr>
                        <a:t>92</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latin typeface="ＭＳ Ｐゴシック" pitchFamily="50" charset="-128"/>
                          <a:ea typeface="ＭＳ Ｐゴシック" pitchFamily="50" charset="-128"/>
                        </a:rPr>
                        <a:t>―</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6"/>
                  </a:ext>
                </a:extLst>
              </a:tr>
              <a:tr h="228039">
                <a:tc>
                  <a:txBody>
                    <a:bodyPr/>
                    <a:lstStyle/>
                    <a:p>
                      <a:pPr algn="ctr" fontAlgn="ctr">
                        <a:lnSpc>
                          <a:spcPts val="1100"/>
                        </a:lnSpc>
                      </a:pPr>
                      <a:r>
                        <a:rPr lang="en-US" altLang="zh-TW" sz="1000" b="0" i="0" u="none" strike="noStrike" dirty="0">
                          <a:solidFill>
                            <a:schemeClr val="tx1"/>
                          </a:solidFill>
                          <a:latin typeface="ＭＳ Ｐゴシック" pitchFamily="50" charset="-128"/>
                          <a:ea typeface="ＭＳ Ｐゴシック" pitchFamily="50" charset="-128"/>
                        </a:rPr>
                        <a:t>17</a:t>
                      </a:r>
                      <a:endParaRPr lang="zh-TW" altLang="en-US" sz="1000" b="0" i="0" u="none" strike="noStrike" dirty="0">
                        <a:solidFill>
                          <a:schemeClr val="tx1"/>
                        </a:solidFill>
                        <a:latin typeface="ＭＳ Ｐゴシック" pitchFamily="50" charset="-128"/>
                        <a:ea typeface="ＭＳ Ｐゴシック" pitchFamily="50" charset="-128"/>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zh-TW" altLang="en-US" sz="1000" b="0" i="0" u="none" strike="noStrike" dirty="0">
                          <a:solidFill>
                            <a:srgbClr val="000000"/>
                          </a:solidFill>
                          <a:latin typeface="ＭＳ Ｐゴシック" pitchFamily="50" charset="-128"/>
                          <a:ea typeface="ＭＳ Ｐゴシック" pitchFamily="50" charset="-128"/>
                        </a:rPr>
                        <a:t>幼稚園（北恩加島幼稚園）</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latin typeface="ＭＳ Ｐゴシック" pitchFamily="50" charset="-128"/>
                          <a:ea typeface="ＭＳ Ｐゴシック" pitchFamily="50" charset="-128"/>
                        </a:rPr>
                        <a:t>1</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latin typeface="ＭＳ Ｐゴシック" pitchFamily="50" charset="-128"/>
                          <a:ea typeface="ＭＳ Ｐゴシック" pitchFamily="50" charset="-128"/>
                        </a:rPr>
                        <a:t>―</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7"/>
                  </a:ext>
                </a:extLst>
              </a:tr>
              <a:tr h="228039">
                <a:tc gridSpan="2">
                  <a:txBody>
                    <a:bodyPr/>
                    <a:lstStyle/>
                    <a:p>
                      <a:pPr algn="ctr" fontAlgn="ctr">
                        <a:lnSpc>
                          <a:spcPts val="1100"/>
                        </a:lnSpc>
                      </a:pPr>
                      <a:r>
                        <a:rPr lang="ja-JP" altLang="en-US" sz="1000" b="0" i="0" u="none" strike="noStrike" dirty="0">
                          <a:solidFill>
                            <a:schemeClr val="tx1"/>
                          </a:solidFill>
                          <a:latin typeface="ＭＳ Ｐゴシック" pitchFamily="50" charset="-128"/>
                          <a:ea typeface="ＭＳ Ｐゴシック" pitchFamily="50" charset="-128"/>
                        </a:rPr>
                        <a:t>計</a:t>
                      </a:r>
                      <a:endParaRPr lang="zh-TW" altLang="en-US" sz="1000" b="0" i="0" u="none" strike="noStrike" dirty="0">
                        <a:solidFill>
                          <a:schemeClr val="tx1"/>
                        </a:solidFill>
                        <a:latin typeface="ＭＳ Ｐゴシック" pitchFamily="50" charset="-128"/>
                        <a:ea typeface="ＭＳ Ｐゴシック" pitchFamily="50" charset="-128"/>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40000"/>
                        <a:lumOff val="60000"/>
                      </a:schemeClr>
                    </a:solidFill>
                  </a:tcPr>
                </a:tc>
                <a:tc hMerge="1">
                  <a:txBody>
                    <a:bodyPr/>
                    <a:lstStyle/>
                    <a:p>
                      <a:pPr algn="l" fontAlgn="ctr">
                        <a:lnSpc>
                          <a:spcPts val="1100"/>
                        </a:lnSpc>
                      </a:pPr>
                      <a:endParaRPr lang="ja-JP" altLang="en-US" sz="1000" b="0" i="0" u="none" strike="noStrike" dirty="0">
                        <a:solidFill>
                          <a:srgbClr val="000000"/>
                        </a:solidFill>
                        <a:latin typeface="ＭＳ Ｐゴシック" pitchFamily="50" charset="-128"/>
                        <a:ea typeface="ＭＳ Ｐゴシック" pitchFamily="50" charset="-128"/>
                      </a:endParaRP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lnSpc>
                          <a:spcPts val="1100"/>
                        </a:lnSpc>
                      </a:pPr>
                      <a:r>
                        <a:rPr lang="en-US" altLang="ja-JP" sz="1000" b="0" i="0" u="none" strike="noStrike" dirty="0">
                          <a:solidFill>
                            <a:srgbClr val="000000"/>
                          </a:solidFill>
                          <a:latin typeface="ＭＳ Ｐゴシック" pitchFamily="50" charset="-128"/>
                          <a:ea typeface="ＭＳ Ｐゴシック" pitchFamily="50" charset="-128"/>
                        </a:rPr>
                        <a:t>239</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40000"/>
                        <a:lumOff val="60000"/>
                      </a:schemeClr>
                    </a:solidFill>
                  </a:tcPr>
                </a:tc>
                <a:tc>
                  <a:txBody>
                    <a:bodyPr/>
                    <a:lstStyle/>
                    <a:p>
                      <a:pPr algn="r" fontAlgn="ctr">
                        <a:lnSpc>
                          <a:spcPts val="1100"/>
                        </a:lnSpc>
                      </a:pPr>
                      <a:r>
                        <a:rPr lang="en-US" altLang="ja-JP" sz="1000" b="0" i="0" u="none" strike="noStrike" dirty="0">
                          <a:solidFill>
                            <a:schemeClr val="tx1"/>
                          </a:solidFill>
                          <a:latin typeface="ＭＳ Ｐゴシック" pitchFamily="50" charset="-128"/>
                          <a:ea typeface="ＭＳ Ｐゴシック" pitchFamily="50" charset="-128"/>
                        </a:rPr>
                        <a:t>0</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40000"/>
                        <a:lumOff val="60000"/>
                      </a:schemeClr>
                    </a:solidFill>
                  </a:tcPr>
                </a:tc>
                <a:extLst>
                  <a:ext uri="{0D108BD9-81ED-4DB2-BD59-A6C34878D82A}">
                    <a16:rowId xmlns:a16="http://schemas.microsoft.com/office/drawing/2014/main" xmlns="" val="10018"/>
                  </a:ext>
                </a:extLst>
              </a:tr>
            </a:tbl>
          </a:graphicData>
        </a:graphic>
      </p:graphicFrame>
      <p:sp>
        <p:nvSpPr>
          <p:cNvPr id="11" name="正方形/長方形 10"/>
          <p:cNvSpPr/>
          <p:nvPr/>
        </p:nvSpPr>
        <p:spPr>
          <a:xfrm>
            <a:off x="251520" y="260648"/>
            <a:ext cx="6768752" cy="338554"/>
          </a:xfrm>
          <a:prstGeom prst="rect">
            <a:avLst/>
          </a:prstGeom>
        </p:spPr>
        <p:txBody>
          <a:bodyPr wrap="square">
            <a:spAutoFit/>
          </a:bodyPr>
          <a:lstStyle/>
          <a:p>
            <a:r>
              <a:rPr lang="ja-JP" altLang="en-US" sz="1600" dirty="0">
                <a:latin typeface="+mn-ea"/>
              </a:rPr>
              <a:t>○ 市有不動産の使用料減免のうち、見直しの対象としたもの　（２／６）</a:t>
            </a:r>
          </a:p>
        </p:txBody>
      </p:sp>
      <p:sp>
        <p:nvSpPr>
          <p:cNvPr id="7" name="テキスト ボックス 36"/>
          <p:cNvSpPr txBox="1"/>
          <p:nvPr/>
        </p:nvSpPr>
        <p:spPr>
          <a:xfrm>
            <a:off x="0" y="0"/>
            <a:ext cx="1619672" cy="261610"/>
          </a:xfrm>
          <a:prstGeom prst="rect">
            <a:avLst/>
          </a:prstGeom>
          <a:noFill/>
        </p:spPr>
        <p:txBody>
          <a:bodyPr wrap="square" rtlCol="0">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r>
              <a:rPr lang="ja-JP" altLang="en-US" sz="1100" dirty="0"/>
              <a:t>（付属資料３）</a:t>
            </a:r>
            <a:endParaRPr lang="en-US" altLang="ja-JP" sz="1100" dirty="0"/>
          </a:p>
        </p:txBody>
      </p:sp>
      <p:sp>
        <p:nvSpPr>
          <p:cNvPr id="6" name="スライド番号プレースホルダ 5"/>
          <p:cNvSpPr>
            <a:spLocks noGrp="1"/>
          </p:cNvSpPr>
          <p:nvPr>
            <p:ph type="sldNum" sz="quarter" idx="12"/>
          </p:nvPr>
        </p:nvSpPr>
        <p:spPr/>
        <p:txBody>
          <a:bodyPr/>
          <a:lstStyle/>
          <a:p>
            <a:fld id="{CCEC3038-1CF1-4B63-9920-55248DCFBA97}" type="slidenum">
              <a:rPr kumimoji="1" lang="ja-JP" altLang="en-US" smtClean="0"/>
              <a:pPr/>
              <a:t>237</a:t>
            </a:fld>
            <a:endParaRPr kumimoji="1" lang="ja-JP" altLang="en-US"/>
          </a:p>
        </p:txBody>
      </p:sp>
    </p:spTree>
    <p:extLst>
      <p:ext uri="{BB962C8B-B14F-4D97-AF65-F5344CB8AC3E}">
        <p14:creationId xmlns:p14="http://schemas.microsoft.com/office/powerpoint/2010/main" val="968925808"/>
      </p:ext>
    </p:extLst>
  </p:cSld>
  <p:clrMapOvr>
    <a:masterClrMapping/>
  </p:clrMapOvr>
</p:sld>
</file>

<file path=ppt/slides/slide2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角丸四角形 11"/>
          <p:cNvSpPr/>
          <p:nvPr/>
        </p:nvSpPr>
        <p:spPr>
          <a:xfrm>
            <a:off x="3785792" y="3786417"/>
            <a:ext cx="3018455" cy="292388"/>
          </a:xfrm>
          <a:prstGeom prst="roundRect">
            <a:avLst>
              <a:gd name="adj" fmla="val 5685"/>
            </a:avLst>
          </a:prstGeom>
          <a:solidFill>
            <a:schemeClr val="accent6">
              <a:lumMod val="60000"/>
              <a:lumOff val="40000"/>
              <a:alpha val="5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 name="正方形/長方形 7"/>
          <p:cNvSpPr/>
          <p:nvPr/>
        </p:nvSpPr>
        <p:spPr>
          <a:xfrm>
            <a:off x="7236296" y="6237312"/>
            <a:ext cx="1228221" cy="261610"/>
          </a:xfrm>
          <a:prstGeom prst="rect">
            <a:avLst/>
          </a:prstGeom>
        </p:spPr>
        <p:txBody>
          <a:bodyPr wrap="none">
            <a:spAutoFit/>
          </a:bodyPr>
          <a:lstStyle/>
          <a:p>
            <a:r>
              <a:rPr lang="ja-JP" altLang="en-US" sz="1100" dirty="0"/>
              <a:t>（次ページへ続く）</a:t>
            </a:r>
          </a:p>
        </p:txBody>
      </p:sp>
      <p:sp>
        <p:nvSpPr>
          <p:cNvPr id="13" name="正方形/長方形 12"/>
          <p:cNvSpPr/>
          <p:nvPr/>
        </p:nvSpPr>
        <p:spPr>
          <a:xfrm>
            <a:off x="539552" y="711367"/>
            <a:ext cx="5112568" cy="292388"/>
          </a:xfrm>
          <a:prstGeom prst="rect">
            <a:avLst/>
          </a:prstGeom>
        </p:spPr>
        <p:txBody>
          <a:bodyPr wrap="square">
            <a:spAutoFit/>
          </a:bodyPr>
          <a:lstStyle/>
          <a:p>
            <a:r>
              <a:rPr lang="ja-JP" altLang="en-US" sz="1300" b="1" dirty="0">
                <a:latin typeface="+mn-ea"/>
              </a:rPr>
              <a:t>Ｃ．点検対象外　　</a:t>
            </a:r>
            <a:r>
              <a:rPr lang="en-US" altLang="ja-JP" sz="1300" b="1" dirty="0">
                <a:latin typeface="+mn-ea"/>
              </a:rPr>
              <a:t>【24</a:t>
            </a:r>
            <a:r>
              <a:rPr lang="ja-JP" altLang="en-US" sz="1300" b="1" dirty="0">
                <a:latin typeface="+mn-ea"/>
              </a:rPr>
              <a:t>件</a:t>
            </a:r>
            <a:r>
              <a:rPr lang="en-US" altLang="ja-JP" sz="1300" b="1" dirty="0">
                <a:latin typeface="+mn-ea"/>
              </a:rPr>
              <a:t>】</a:t>
            </a:r>
            <a:r>
              <a:rPr lang="ja-JP" altLang="en-US" sz="1300" dirty="0">
                <a:latin typeface="+mn-ea"/>
              </a:rPr>
              <a:t>　</a:t>
            </a:r>
          </a:p>
        </p:txBody>
      </p:sp>
      <p:graphicFrame>
        <p:nvGraphicFramePr>
          <p:cNvPr id="16" name="表 15"/>
          <p:cNvGraphicFramePr>
            <a:graphicFrameLocks noGrp="1"/>
          </p:cNvGraphicFramePr>
          <p:nvPr/>
        </p:nvGraphicFramePr>
        <p:xfrm>
          <a:off x="971600" y="1003755"/>
          <a:ext cx="7416824" cy="2570130"/>
        </p:xfrm>
        <a:graphic>
          <a:graphicData uri="http://schemas.openxmlformats.org/drawingml/2006/table">
            <a:tbl>
              <a:tblPr/>
              <a:tblGrid>
                <a:gridCol w="504056">
                  <a:extLst>
                    <a:ext uri="{9D8B030D-6E8A-4147-A177-3AD203B41FA5}">
                      <a16:colId xmlns:a16="http://schemas.microsoft.com/office/drawing/2014/main" xmlns="" val="20000"/>
                    </a:ext>
                  </a:extLst>
                </a:gridCol>
                <a:gridCol w="6336704">
                  <a:extLst>
                    <a:ext uri="{9D8B030D-6E8A-4147-A177-3AD203B41FA5}">
                      <a16:colId xmlns:a16="http://schemas.microsoft.com/office/drawing/2014/main" xmlns="" val="20001"/>
                    </a:ext>
                  </a:extLst>
                </a:gridCol>
                <a:gridCol w="576064">
                  <a:extLst>
                    <a:ext uri="{9D8B030D-6E8A-4147-A177-3AD203B41FA5}">
                      <a16:colId xmlns:a16="http://schemas.microsoft.com/office/drawing/2014/main" xmlns="" val="20002"/>
                    </a:ext>
                  </a:extLst>
                </a:gridCol>
              </a:tblGrid>
              <a:tr h="171342">
                <a:tc>
                  <a:txBody>
                    <a:bodyPr/>
                    <a:lstStyle/>
                    <a:p>
                      <a:pPr algn="ctr" fontAlgn="ctr">
                        <a:lnSpc>
                          <a:spcPts val="1100"/>
                        </a:lnSpc>
                      </a:pPr>
                      <a:endParaRPr lang="zh-TW" altLang="en-US" sz="1000" b="0" i="0" u="none" strike="noStrike" dirty="0">
                        <a:solidFill>
                          <a:schemeClr val="tx1"/>
                        </a:solidFill>
                        <a:latin typeface="ＭＳ Ｐゴシック" pitchFamily="50" charset="-128"/>
                        <a:ea typeface="ＭＳ Ｐゴシック" pitchFamily="50" charset="-128"/>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ap="flat" cmpd="sng" algn="ctr">
                      <a:solidFill>
                        <a:schemeClr val="tx1"/>
                      </a:solidFill>
                      <a:prstDash val="solid"/>
                      <a:round/>
                      <a:headEnd type="none" w="med" len="med"/>
                      <a:tailEnd type="none" w="med" len="med"/>
                    </a:lnTlToBr>
                    <a:solidFill>
                      <a:schemeClr val="accent5">
                        <a:lumMod val="40000"/>
                        <a:lumOff val="60000"/>
                      </a:schemeClr>
                    </a:solidFill>
                  </a:tcPr>
                </a:tc>
                <a:tc>
                  <a:txBody>
                    <a:bodyPr/>
                    <a:lstStyle/>
                    <a:p>
                      <a:pPr algn="ctr" fontAlgn="ctr">
                        <a:lnSpc>
                          <a:spcPts val="1100"/>
                        </a:lnSpc>
                      </a:pPr>
                      <a:r>
                        <a:rPr lang="zh-TW" altLang="en-US" sz="1000" b="0" i="0" u="none" strike="noStrike" dirty="0">
                          <a:solidFill>
                            <a:schemeClr val="tx1"/>
                          </a:solidFill>
                          <a:latin typeface="ＭＳ Ｐゴシック" pitchFamily="50" charset="-128"/>
                          <a:ea typeface="ＭＳ Ｐゴシック" pitchFamily="50" charset="-128"/>
                        </a:rPr>
                        <a:t>項</a:t>
                      </a:r>
                      <a:r>
                        <a:rPr lang="ja-JP" altLang="en-US" sz="1000" b="0" i="0" u="none" strike="noStrike" dirty="0">
                          <a:solidFill>
                            <a:schemeClr val="tx1"/>
                          </a:solidFill>
                          <a:latin typeface="ＭＳ Ｐゴシック" pitchFamily="50" charset="-128"/>
                          <a:ea typeface="ＭＳ Ｐゴシック" pitchFamily="50" charset="-128"/>
                        </a:rPr>
                        <a:t>　　　</a:t>
                      </a:r>
                      <a:r>
                        <a:rPr lang="zh-TW" altLang="en-US" sz="1000" b="0" i="0" u="none" strike="noStrike" dirty="0">
                          <a:solidFill>
                            <a:schemeClr val="tx1"/>
                          </a:solidFill>
                          <a:latin typeface="ＭＳ Ｐゴシック" pitchFamily="50" charset="-128"/>
                          <a:ea typeface="ＭＳ Ｐゴシック" pitchFamily="50" charset="-128"/>
                        </a:rPr>
                        <a:t>目</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40000"/>
                        <a:lumOff val="60000"/>
                      </a:schemeClr>
                    </a:solidFill>
                  </a:tcPr>
                </a:tc>
                <a:tc>
                  <a:txBody>
                    <a:bodyPr/>
                    <a:lstStyle/>
                    <a:p>
                      <a:pPr algn="ctr" fontAlgn="ctr">
                        <a:lnSpc>
                          <a:spcPts val="1100"/>
                        </a:lnSpc>
                      </a:pPr>
                      <a:r>
                        <a:rPr lang="ja-JP" altLang="en-US" sz="1000" b="0" i="0" u="none" strike="noStrike" dirty="0">
                          <a:solidFill>
                            <a:schemeClr val="tx1"/>
                          </a:solidFill>
                          <a:latin typeface="ＭＳ Ｐゴシック" pitchFamily="50" charset="-128"/>
                          <a:ea typeface="ＭＳ Ｐゴシック" pitchFamily="50" charset="-128"/>
                        </a:rPr>
                        <a:t>件数</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40000"/>
                        <a:lumOff val="60000"/>
                      </a:schemeClr>
                    </a:solidFill>
                  </a:tcPr>
                </a:tc>
                <a:extLst>
                  <a:ext uri="{0D108BD9-81ED-4DB2-BD59-A6C34878D82A}">
                    <a16:rowId xmlns:a16="http://schemas.microsoft.com/office/drawing/2014/main" xmlns="" val="10000"/>
                  </a:ext>
                </a:extLst>
              </a:tr>
              <a:tr h="171342">
                <a:tc>
                  <a:txBody>
                    <a:bodyPr/>
                    <a:lstStyle/>
                    <a:p>
                      <a:pPr algn="ctr" fontAlgn="ctr">
                        <a:lnSpc>
                          <a:spcPts val="1100"/>
                        </a:lnSpc>
                      </a:pPr>
                      <a:r>
                        <a:rPr lang="en-US" altLang="ja-JP" sz="1000" b="0" i="0" u="none" strike="noStrike" dirty="0">
                          <a:solidFill>
                            <a:schemeClr val="tx1"/>
                          </a:solidFill>
                          <a:latin typeface="ＭＳ Ｐゴシック" pitchFamily="50" charset="-128"/>
                          <a:ea typeface="ＭＳ Ｐゴシック" pitchFamily="50" charset="-128"/>
                        </a:rPr>
                        <a:t>1</a:t>
                      </a:r>
                      <a:endParaRPr lang="ja-JP" altLang="en-US" sz="1000" b="0" i="0" u="none" strike="noStrike" dirty="0">
                        <a:solidFill>
                          <a:schemeClr val="tx1"/>
                        </a:solidFill>
                        <a:latin typeface="ＭＳ Ｐゴシック" pitchFamily="50" charset="-128"/>
                        <a:ea typeface="ＭＳ Ｐゴシック" pitchFamily="50" charset="-128"/>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dirty="0">
                          <a:solidFill>
                            <a:srgbClr val="000000"/>
                          </a:solidFill>
                          <a:latin typeface="ＭＳ Ｐゴシック" pitchFamily="50" charset="-128"/>
                          <a:ea typeface="ＭＳ Ｐゴシック" pitchFamily="50" charset="-128"/>
                        </a:rPr>
                        <a:t>寝屋川護岸敷地用地（大阪府）</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latin typeface="ＭＳ Ｐゴシック" pitchFamily="50" charset="-128"/>
                          <a:ea typeface="ＭＳ Ｐゴシック" pitchFamily="50" charset="-128"/>
                        </a:rPr>
                        <a:t>1</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1"/>
                  </a:ext>
                </a:extLst>
              </a:tr>
              <a:tr h="171342">
                <a:tc>
                  <a:txBody>
                    <a:bodyPr/>
                    <a:lstStyle/>
                    <a:p>
                      <a:pPr algn="ctr" fontAlgn="ctr">
                        <a:lnSpc>
                          <a:spcPts val="1100"/>
                        </a:lnSpc>
                      </a:pPr>
                      <a:r>
                        <a:rPr lang="en-US" altLang="ja-JP" sz="1000" b="0" i="0" u="none" strike="noStrike" dirty="0">
                          <a:solidFill>
                            <a:schemeClr val="tx1"/>
                          </a:solidFill>
                          <a:latin typeface="ＭＳ Ｐゴシック" pitchFamily="50" charset="-128"/>
                          <a:ea typeface="ＭＳ Ｐゴシック" pitchFamily="50" charset="-128"/>
                        </a:rPr>
                        <a:t>2</a:t>
                      </a:r>
                      <a:endParaRPr lang="ja-JP" altLang="en-US" sz="1000" b="0" i="0" u="none" strike="noStrike" dirty="0">
                        <a:solidFill>
                          <a:schemeClr val="tx1"/>
                        </a:solidFill>
                        <a:latin typeface="ＭＳ Ｐゴシック" pitchFamily="50" charset="-128"/>
                        <a:ea typeface="ＭＳ Ｐゴシック" pitchFamily="50" charset="-128"/>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zh-TW" altLang="en-US" sz="1000" b="0" i="0" u="none" strike="noStrike" dirty="0">
                          <a:solidFill>
                            <a:srgbClr val="000000"/>
                          </a:solidFill>
                          <a:latin typeface="ＭＳ Ｐゴシック" pitchFamily="50" charset="-128"/>
                          <a:ea typeface="ＭＳ Ｐゴシック" pitchFamily="50" charset="-128"/>
                        </a:rPr>
                        <a:t>鉄道高架軌道施設敷地（阪神電気鉄道㈱）</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latin typeface="ＭＳ Ｐゴシック" pitchFamily="50" charset="-128"/>
                          <a:ea typeface="ＭＳ Ｐゴシック" pitchFamily="50" charset="-128"/>
                        </a:rPr>
                        <a:t>5</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2"/>
                  </a:ext>
                </a:extLst>
              </a:tr>
              <a:tr h="171342">
                <a:tc>
                  <a:txBody>
                    <a:bodyPr/>
                    <a:lstStyle/>
                    <a:p>
                      <a:pPr algn="ctr" fontAlgn="ctr">
                        <a:lnSpc>
                          <a:spcPts val="1100"/>
                        </a:lnSpc>
                      </a:pPr>
                      <a:r>
                        <a:rPr lang="en-US" altLang="zh-TW" sz="1000" b="0" i="0" u="none" strike="noStrike" dirty="0">
                          <a:solidFill>
                            <a:schemeClr val="tx1"/>
                          </a:solidFill>
                          <a:latin typeface="ＭＳ Ｐゴシック" pitchFamily="50" charset="-128"/>
                          <a:ea typeface="ＭＳ Ｐゴシック" pitchFamily="50" charset="-128"/>
                        </a:rPr>
                        <a:t>3</a:t>
                      </a:r>
                      <a:endParaRPr lang="zh-TW" altLang="en-US" sz="1000" b="0" i="0" u="none" strike="noStrike" dirty="0">
                        <a:solidFill>
                          <a:schemeClr val="tx1"/>
                        </a:solidFill>
                        <a:latin typeface="ＭＳ Ｐゴシック" pitchFamily="50" charset="-128"/>
                        <a:ea typeface="ＭＳ Ｐゴシック" pitchFamily="50" charset="-128"/>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zh-TW" altLang="en-US" sz="1000" b="0" i="0" u="none" strike="noStrike" dirty="0">
                          <a:solidFill>
                            <a:srgbClr val="000000"/>
                          </a:solidFill>
                          <a:latin typeface="ＭＳ Ｐゴシック" pitchFamily="50" charset="-128"/>
                          <a:ea typeface="ＭＳ Ｐゴシック" pitchFamily="50" charset="-128"/>
                        </a:rPr>
                        <a:t>広場（西日本電信電話㈱）</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latin typeface="ＭＳ Ｐゴシック" pitchFamily="50" charset="-128"/>
                          <a:ea typeface="ＭＳ Ｐゴシック" pitchFamily="50" charset="-128"/>
                        </a:rPr>
                        <a:t>1</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3"/>
                  </a:ext>
                </a:extLst>
              </a:tr>
              <a:tr h="171342">
                <a:tc>
                  <a:txBody>
                    <a:bodyPr/>
                    <a:lstStyle/>
                    <a:p>
                      <a:pPr algn="ctr" fontAlgn="ctr">
                        <a:lnSpc>
                          <a:spcPts val="1100"/>
                        </a:lnSpc>
                      </a:pPr>
                      <a:r>
                        <a:rPr lang="en-US" altLang="ja-JP" sz="1000" b="0" i="0" u="none" strike="noStrike" dirty="0">
                          <a:solidFill>
                            <a:schemeClr val="tx1"/>
                          </a:solidFill>
                          <a:latin typeface="ＭＳ Ｐゴシック" pitchFamily="50" charset="-128"/>
                          <a:ea typeface="ＭＳ Ｐゴシック" pitchFamily="50" charset="-128"/>
                        </a:rPr>
                        <a:t>4</a:t>
                      </a:r>
                      <a:endParaRPr lang="ja-JP" altLang="en-US" sz="1000" b="0" i="0" u="none" strike="noStrike" dirty="0">
                        <a:solidFill>
                          <a:schemeClr val="tx1"/>
                        </a:solidFill>
                        <a:latin typeface="ＭＳ Ｐゴシック" pitchFamily="50" charset="-128"/>
                        <a:ea typeface="ＭＳ Ｐゴシック" pitchFamily="50" charset="-128"/>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zh-TW" altLang="en-US" sz="1000" b="0" i="0" u="none" strike="noStrike" dirty="0">
                          <a:solidFill>
                            <a:srgbClr val="000000"/>
                          </a:solidFill>
                          <a:latin typeface="ＭＳ Ｐゴシック" pitchFamily="50" charset="-128"/>
                          <a:ea typeface="ＭＳ Ｐゴシック" pitchFamily="50" charset="-128"/>
                        </a:rPr>
                        <a:t>記念碑（大阪府立夕陽丘高等学校）</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latin typeface="ＭＳ Ｐゴシック" pitchFamily="50" charset="-128"/>
                          <a:ea typeface="ＭＳ Ｐゴシック" pitchFamily="50" charset="-128"/>
                        </a:rPr>
                        <a:t>1</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4"/>
                  </a:ext>
                </a:extLst>
              </a:tr>
              <a:tr h="171342">
                <a:tc>
                  <a:txBody>
                    <a:bodyPr/>
                    <a:lstStyle/>
                    <a:p>
                      <a:pPr algn="ctr" fontAlgn="ctr">
                        <a:lnSpc>
                          <a:spcPts val="1100"/>
                        </a:lnSpc>
                      </a:pPr>
                      <a:r>
                        <a:rPr lang="en-US" altLang="zh-TW" sz="1000" b="0" i="0" u="none" strike="noStrike" dirty="0">
                          <a:solidFill>
                            <a:schemeClr val="tx1"/>
                          </a:solidFill>
                          <a:latin typeface="ＭＳ Ｐゴシック" pitchFamily="50" charset="-128"/>
                          <a:ea typeface="ＭＳ Ｐゴシック" pitchFamily="50" charset="-128"/>
                        </a:rPr>
                        <a:t>5</a:t>
                      </a:r>
                      <a:endParaRPr lang="zh-TW" altLang="en-US" sz="1000" b="0" i="0" u="none" strike="noStrike" dirty="0">
                        <a:solidFill>
                          <a:schemeClr val="tx1"/>
                        </a:solidFill>
                        <a:latin typeface="ＭＳ Ｐゴシック" pitchFamily="50" charset="-128"/>
                        <a:ea typeface="ＭＳ Ｐゴシック" pitchFamily="50" charset="-128"/>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dirty="0">
                          <a:solidFill>
                            <a:srgbClr val="000000"/>
                          </a:solidFill>
                          <a:latin typeface="ＭＳ Ｐゴシック" pitchFamily="50" charset="-128"/>
                          <a:ea typeface="ＭＳ Ｐゴシック" pitchFamily="50" charset="-128"/>
                        </a:rPr>
                        <a:t>無料低額宿泊所（生活ケアセンター）</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latin typeface="ＭＳ Ｐゴシック" pitchFamily="50" charset="-128"/>
                          <a:ea typeface="ＭＳ Ｐゴシック" pitchFamily="50" charset="-128"/>
                        </a:rPr>
                        <a:t>1</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5"/>
                  </a:ext>
                </a:extLst>
              </a:tr>
              <a:tr h="171342">
                <a:tc>
                  <a:txBody>
                    <a:bodyPr/>
                    <a:lstStyle/>
                    <a:p>
                      <a:pPr algn="ctr" fontAlgn="ctr">
                        <a:lnSpc>
                          <a:spcPts val="1100"/>
                        </a:lnSpc>
                      </a:pPr>
                      <a:r>
                        <a:rPr lang="en-US" altLang="zh-TW" sz="1000" b="0" i="0" u="none" strike="noStrike" dirty="0">
                          <a:solidFill>
                            <a:schemeClr val="tx1"/>
                          </a:solidFill>
                          <a:latin typeface="ＭＳ Ｐゴシック" pitchFamily="50" charset="-128"/>
                          <a:ea typeface="ＭＳ Ｐゴシック" pitchFamily="50" charset="-128"/>
                        </a:rPr>
                        <a:t>6</a:t>
                      </a:r>
                      <a:endParaRPr lang="zh-TW" altLang="en-US" sz="1000" b="0" i="0" u="none" strike="noStrike" dirty="0">
                        <a:solidFill>
                          <a:schemeClr val="tx1"/>
                        </a:solidFill>
                        <a:latin typeface="ＭＳ Ｐゴシック" pitchFamily="50" charset="-128"/>
                        <a:ea typeface="ＭＳ Ｐゴシック" pitchFamily="50" charset="-128"/>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dirty="0">
                          <a:solidFill>
                            <a:srgbClr val="000000"/>
                          </a:solidFill>
                          <a:latin typeface="ＭＳ Ｐゴシック" pitchFamily="50" charset="-128"/>
                          <a:ea typeface="ＭＳ Ｐゴシック" pitchFamily="50" charset="-128"/>
                        </a:rPr>
                        <a:t>道路・通路</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latin typeface="ＭＳ Ｐゴシック" pitchFamily="50" charset="-128"/>
                          <a:ea typeface="ＭＳ Ｐゴシック" pitchFamily="50" charset="-128"/>
                        </a:rPr>
                        <a:t>1</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6"/>
                  </a:ext>
                </a:extLst>
              </a:tr>
              <a:tr h="171342">
                <a:tc>
                  <a:txBody>
                    <a:bodyPr/>
                    <a:lstStyle/>
                    <a:p>
                      <a:pPr algn="ctr" fontAlgn="ctr">
                        <a:lnSpc>
                          <a:spcPts val="1100"/>
                        </a:lnSpc>
                      </a:pPr>
                      <a:r>
                        <a:rPr lang="en-US" altLang="zh-TW" sz="1000" b="0" i="0" u="none" strike="noStrike" dirty="0">
                          <a:solidFill>
                            <a:schemeClr val="tx1"/>
                          </a:solidFill>
                          <a:latin typeface="ＭＳ Ｐゴシック" pitchFamily="50" charset="-128"/>
                          <a:ea typeface="ＭＳ Ｐゴシック" pitchFamily="50" charset="-128"/>
                        </a:rPr>
                        <a:t>7</a:t>
                      </a:r>
                      <a:endParaRPr lang="zh-TW" altLang="en-US" sz="1000" b="0" i="0" u="none" strike="noStrike" dirty="0">
                        <a:solidFill>
                          <a:schemeClr val="tx1"/>
                        </a:solidFill>
                        <a:latin typeface="ＭＳ Ｐゴシック" pitchFamily="50" charset="-128"/>
                        <a:ea typeface="ＭＳ Ｐゴシック" pitchFamily="50" charset="-128"/>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dirty="0">
                          <a:solidFill>
                            <a:srgbClr val="000000"/>
                          </a:solidFill>
                          <a:latin typeface="ＭＳ Ｐゴシック" pitchFamily="50" charset="-128"/>
                          <a:ea typeface="ＭＳ Ｐゴシック" pitchFamily="50" charset="-128"/>
                        </a:rPr>
                        <a:t>傾斜地管理</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latin typeface="ＭＳ Ｐゴシック" pitchFamily="50" charset="-128"/>
                          <a:ea typeface="ＭＳ Ｐゴシック" pitchFamily="50" charset="-128"/>
                        </a:rPr>
                        <a:t>1</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7"/>
                  </a:ext>
                </a:extLst>
              </a:tr>
              <a:tr h="171342">
                <a:tc>
                  <a:txBody>
                    <a:bodyPr/>
                    <a:lstStyle/>
                    <a:p>
                      <a:pPr algn="ctr" fontAlgn="ctr">
                        <a:lnSpc>
                          <a:spcPts val="1100"/>
                        </a:lnSpc>
                      </a:pPr>
                      <a:r>
                        <a:rPr lang="en-US" altLang="zh-TW" sz="1000" b="0" i="0" u="none" strike="noStrike" dirty="0">
                          <a:solidFill>
                            <a:schemeClr val="tx1"/>
                          </a:solidFill>
                          <a:latin typeface="ＭＳ Ｐゴシック" pitchFamily="50" charset="-128"/>
                          <a:ea typeface="ＭＳ Ｐゴシック" pitchFamily="50" charset="-128"/>
                        </a:rPr>
                        <a:t>8</a:t>
                      </a:r>
                      <a:endParaRPr lang="zh-TW" altLang="en-US" sz="1000" b="0" i="0" u="none" strike="noStrike" dirty="0">
                        <a:solidFill>
                          <a:schemeClr val="tx1"/>
                        </a:solidFill>
                        <a:latin typeface="ＭＳ Ｐゴシック" pitchFamily="50" charset="-128"/>
                        <a:ea typeface="ＭＳ Ｐゴシック" pitchFamily="50" charset="-128"/>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dirty="0">
                          <a:solidFill>
                            <a:srgbClr val="000000"/>
                          </a:solidFill>
                          <a:latin typeface="ＭＳ Ｐゴシック" pitchFamily="50" charset="-128"/>
                          <a:ea typeface="ＭＳ Ｐゴシック" pitchFamily="50" charset="-128"/>
                        </a:rPr>
                        <a:t>砂防ダム（大阪府八尾土木事務所）</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latin typeface="ＭＳ Ｐゴシック" pitchFamily="50" charset="-128"/>
                          <a:ea typeface="ＭＳ Ｐゴシック" pitchFamily="50" charset="-128"/>
                        </a:rPr>
                        <a:t>1</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8"/>
                  </a:ext>
                </a:extLst>
              </a:tr>
              <a:tr h="171342">
                <a:tc>
                  <a:txBody>
                    <a:bodyPr/>
                    <a:lstStyle/>
                    <a:p>
                      <a:pPr algn="ctr" fontAlgn="ctr">
                        <a:lnSpc>
                          <a:spcPts val="1100"/>
                        </a:lnSpc>
                      </a:pPr>
                      <a:r>
                        <a:rPr lang="en-US" altLang="zh-TW" sz="1000" b="0" i="0" u="none" strike="noStrike" dirty="0">
                          <a:solidFill>
                            <a:schemeClr val="tx1"/>
                          </a:solidFill>
                          <a:latin typeface="ＭＳ Ｐゴシック" pitchFamily="50" charset="-128"/>
                          <a:ea typeface="ＭＳ Ｐゴシック" pitchFamily="50" charset="-128"/>
                        </a:rPr>
                        <a:t>9</a:t>
                      </a:r>
                      <a:endParaRPr lang="zh-TW" altLang="en-US" sz="1000" b="0" i="0" u="none" strike="noStrike" dirty="0">
                        <a:solidFill>
                          <a:schemeClr val="tx1"/>
                        </a:solidFill>
                        <a:latin typeface="ＭＳ Ｐゴシック" pitchFamily="50" charset="-128"/>
                        <a:ea typeface="ＭＳ Ｐゴシック" pitchFamily="50" charset="-128"/>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zh-CN" altLang="en-US" sz="1000" b="0" i="0" u="none" strike="noStrike" dirty="0">
                          <a:solidFill>
                            <a:srgbClr val="000000"/>
                          </a:solidFill>
                          <a:latin typeface="ＭＳ Ｐゴシック" pitchFamily="50" charset="-128"/>
                          <a:ea typeface="ＭＳ Ｐゴシック" pitchFamily="50" charset="-128"/>
                        </a:rPr>
                        <a:t>通路（豊中市立第</a:t>
                      </a:r>
                      <a:r>
                        <a:rPr lang="en-US" altLang="zh-CN" sz="1000" b="0" i="0" u="none" strike="noStrike" dirty="0">
                          <a:solidFill>
                            <a:srgbClr val="000000"/>
                          </a:solidFill>
                          <a:latin typeface="ＭＳ Ｐゴシック" pitchFamily="50" charset="-128"/>
                          <a:ea typeface="ＭＳ Ｐゴシック" pitchFamily="50" charset="-128"/>
                        </a:rPr>
                        <a:t>17</a:t>
                      </a:r>
                      <a:r>
                        <a:rPr lang="zh-CN" altLang="en-US" sz="1000" b="0" i="0" u="none" strike="noStrike" dirty="0">
                          <a:solidFill>
                            <a:srgbClr val="000000"/>
                          </a:solidFill>
                          <a:latin typeface="ＭＳ Ｐゴシック" pitchFamily="50" charset="-128"/>
                          <a:ea typeface="ＭＳ Ｐゴシック" pitchFamily="50" charset="-128"/>
                        </a:rPr>
                        <a:t>中学校通学路）</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latin typeface="ＭＳ Ｐゴシック" pitchFamily="50" charset="-128"/>
                          <a:ea typeface="ＭＳ Ｐゴシック" pitchFamily="50" charset="-128"/>
                        </a:rPr>
                        <a:t>1</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9"/>
                  </a:ext>
                </a:extLst>
              </a:tr>
              <a:tr h="171342">
                <a:tc>
                  <a:txBody>
                    <a:bodyPr/>
                    <a:lstStyle/>
                    <a:p>
                      <a:pPr algn="ctr" fontAlgn="ctr">
                        <a:lnSpc>
                          <a:spcPts val="1100"/>
                        </a:lnSpc>
                      </a:pPr>
                      <a:r>
                        <a:rPr lang="en-US" altLang="zh-TW" sz="1000" b="0" i="0" u="none" strike="noStrike" dirty="0">
                          <a:solidFill>
                            <a:schemeClr val="tx1"/>
                          </a:solidFill>
                          <a:latin typeface="ＭＳ Ｐゴシック" pitchFamily="50" charset="-128"/>
                          <a:ea typeface="ＭＳ Ｐゴシック" pitchFamily="50" charset="-128"/>
                        </a:rPr>
                        <a:t>10</a:t>
                      </a:r>
                      <a:endParaRPr lang="zh-TW" altLang="en-US" sz="1000" b="0" i="0" u="none" strike="noStrike" dirty="0">
                        <a:solidFill>
                          <a:schemeClr val="tx1"/>
                        </a:solidFill>
                        <a:latin typeface="ＭＳ Ｐゴシック" pitchFamily="50" charset="-128"/>
                        <a:ea typeface="ＭＳ Ｐゴシック" pitchFamily="50" charset="-128"/>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dirty="0">
                          <a:solidFill>
                            <a:srgbClr val="000000"/>
                          </a:solidFill>
                          <a:latin typeface="ＭＳ Ｐゴシック" pitchFamily="50" charset="-128"/>
                          <a:ea typeface="ＭＳ Ｐゴシック" pitchFamily="50" charset="-128"/>
                        </a:rPr>
                        <a:t>公共水路（八尾工場内）</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latin typeface="ＭＳ Ｐゴシック" pitchFamily="50" charset="-128"/>
                          <a:ea typeface="ＭＳ Ｐゴシック" pitchFamily="50" charset="-128"/>
                        </a:rPr>
                        <a:t>1</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0"/>
                  </a:ext>
                </a:extLst>
              </a:tr>
              <a:tr h="171342">
                <a:tc>
                  <a:txBody>
                    <a:bodyPr/>
                    <a:lstStyle/>
                    <a:p>
                      <a:pPr algn="ctr" fontAlgn="ctr">
                        <a:lnSpc>
                          <a:spcPts val="1100"/>
                        </a:lnSpc>
                      </a:pPr>
                      <a:r>
                        <a:rPr lang="en-US" altLang="zh-TW" sz="1000" b="0" i="0" u="none" strike="noStrike" dirty="0">
                          <a:solidFill>
                            <a:schemeClr val="tx1"/>
                          </a:solidFill>
                          <a:latin typeface="ＭＳ Ｐゴシック" pitchFamily="50" charset="-128"/>
                          <a:ea typeface="ＭＳ Ｐゴシック" pitchFamily="50" charset="-128"/>
                        </a:rPr>
                        <a:t>11</a:t>
                      </a:r>
                      <a:endParaRPr lang="zh-TW" altLang="en-US" sz="1000" b="0" i="0" u="none" strike="noStrike" dirty="0">
                        <a:solidFill>
                          <a:schemeClr val="tx1"/>
                        </a:solidFill>
                        <a:latin typeface="ＭＳ Ｐゴシック" pitchFamily="50" charset="-128"/>
                        <a:ea typeface="ＭＳ Ｐゴシック" pitchFamily="50" charset="-128"/>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zh-TW" altLang="en-US" sz="1000" b="0" i="0" u="none" strike="noStrike" dirty="0">
                          <a:solidFill>
                            <a:srgbClr val="000000"/>
                          </a:solidFill>
                          <a:latin typeface="ＭＳ Ｐゴシック" pitchFamily="50" charset="-128"/>
                          <a:ea typeface="ＭＳ Ｐゴシック" pitchFamily="50" charset="-128"/>
                        </a:rPr>
                        <a:t>広場（湊町地区開発協議会）</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latin typeface="ＭＳ Ｐゴシック" pitchFamily="50" charset="-128"/>
                          <a:ea typeface="ＭＳ Ｐゴシック" pitchFamily="50" charset="-128"/>
                        </a:rPr>
                        <a:t>1</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1"/>
                  </a:ext>
                </a:extLst>
              </a:tr>
              <a:tr h="171342">
                <a:tc>
                  <a:txBody>
                    <a:bodyPr/>
                    <a:lstStyle/>
                    <a:p>
                      <a:pPr algn="ctr" fontAlgn="ctr">
                        <a:lnSpc>
                          <a:spcPts val="1100"/>
                        </a:lnSpc>
                      </a:pPr>
                      <a:r>
                        <a:rPr lang="en-US" altLang="zh-TW" sz="1000" b="0" i="0" u="none" strike="noStrike" dirty="0">
                          <a:solidFill>
                            <a:schemeClr val="tx1"/>
                          </a:solidFill>
                          <a:latin typeface="ＭＳ Ｐゴシック" pitchFamily="50" charset="-128"/>
                          <a:ea typeface="ＭＳ Ｐゴシック" pitchFamily="50" charset="-128"/>
                        </a:rPr>
                        <a:t>12</a:t>
                      </a:r>
                      <a:endParaRPr lang="zh-TW" altLang="en-US" sz="1000" b="0" i="0" u="none" strike="noStrike" dirty="0">
                        <a:solidFill>
                          <a:schemeClr val="tx1"/>
                        </a:solidFill>
                        <a:latin typeface="ＭＳ Ｐゴシック" pitchFamily="50" charset="-128"/>
                        <a:ea typeface="ＭＳ Ｐゴシック" pitchFamily="50" charset="-128"/>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dirty="0">
                          <a:solidFill>
                            <a:srgbClr val="000000"/>
                          </a:solidFill>
                          <a:latin typeface="ＭＳ Ｐゴシック" pitchFamily="50" charset="-128"/>
                          <a:ea typeface="ＭＳ Ｐゴシック" pitchFamily="50" charset="-128"/>
                        </a:rPr>
                        <a:t>阪神高速道路上空占用（（独）日本高速道路保有・債務返済機構）</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latin typeface="ＭＳ Ｐゴシック" pitchFamily="50" charset="-128"/>
                          <a:ea typeface="ＭＳ Ｐゴシック" pitchFamily="50" charset="-128"/>
                        </a:rPr>
                        <a:t>8</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2"/>
                  </a:ext>
                </a:extLst>
              </a:tr>
              <a:tr h="171342">
                <a:tc>
                  <a:txBody>
                    <a:bodyPr/>
                    <a:lstStyle/>
                    <a:p>
                      <a:pPr algn="ctr" fontAlgn="ctr">
                        <a:lnSpc>
                          <a:spcPts val="1100"/>
                        </a:lnSpc>
                      </a:pPr>
                      <a:r>
                        <a:rPr lang="en-US" altLang="zh-TW" sz="1000" b="0" i="0" u="none" strike="noStrike" dirty="0">
                          <a:solidFill>
                            <a:schemeClr val="tx1"/>
                          </a:solidFill>
                          <a:latin typeface="ＭＳ Ｐゴシック" pitchFamily="50" charset="-128"/>
                          <a:ea typeface="ＭＳ Ｐゴシック" pitchFamily="50" charset="-128"/>
                        </a:rPr>
                        <a:t>13</a:t>
                      </a:r>
                      <a:endParaRPr lang="zh-TW" altLang="en-US" sz="1000" b="0" i="0" u="none" strike="noStrike" dirty="0">
                        <a:solidFill>
                          <a:schemeClr val="tx1"/>
                        </a:solidFill>
                        <a:latin typeface="ＭＳ Ｐゴシック" pitchFamily="50" charset="-128"/>
                        <a:ea typeface="ＭＳ Ｐゴシック" pitchFamily="50" charset="-128"/>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dirty="0">
                          <a:solidFill>
                            <a:srgbClr val="000000"/>
                          </a:solidFill>
                          <a:latin typeface="ＭＳ Ｐゴシック" pitchFamily="50" charset="-128"/>
                          <a:ea typeface="ＭＳ Ｐゴシック" pitchFamily="50" charset="-128"/>
                        </a:rPr>
                        <a:t>ペデストリアンデッキ（コスモスクエア海浜緑地）</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latin typeface="ＭＳ Ｐゴシック" pitchFamily="50" charset="-128"/>
                          <a:ea typeface="ＭＳ Ｐゴシック" pitchFamily="50" charset="-128"/>
                        </a:rPr>
                        <a:t>1</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3"/>
                  </a:ext>
                </a:extLst>
              </a:tr>
              <a:tr h="171342">
                <a:tc gridSpan="2">
                  <a:txBody>
                    <a:bodyPr/>
                    <a:lstStyle/>
                    <a:p>
                      <a:pPr algn="ctr" fontAlgn="ctr">
                        <a:lnSpc>
                          <a:spcPts val="1100"/>
                        </a:lnSpc>
                      </a:pPr>
                      <a:r>
                        <a:rPr lang="ja-JP" altLang="en-US" sz="1000" b="0" i="0" u="none" strike="noStrike" dirty="0">
                          <a:solidFill>
                            <a:schemeClr val="tx1"/>
                          </a:solidFill>
                          <a:latin typeface="ＭＳ Ｐゴシック" pitchFamily="50" charset="-128"/>
                          <a:ea typeface="ＭＳ Ｐゴシック" pitchFamily="50" charset="-128"/>
                        </a:rPr>
                        <a:t>計</a:t>
                      </a:r>
                      <a:endParaRPr lang="zh-TW" altLang="en-US" sz="1000" b="0" i="0" u="none" strike="noStrike" dirty="0">
                        <a:solidFill>
                          <a:schemeClr val="tx1"/>
                        </a:solidFill>
                        <a:latin typeface="ＭＳ Ｐゴシック" pitchFamily="50" charset="-128"/>
                        <a:ea typeface="ＭＳ Ｐゴシック" pitchFamily="50" charset="-128"/>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40000"/>
                        <a:lumOff val="60000"/>
                      </a:schemeClr>
                    </a:solidFill>
                  </a:tcPr>
                </a:tc>
                <a:tc hMerge="1">
                  <a:txBody>
                    <a:bodyPr/>
                    <a:lstStyle/>
                    <a:p>
                      <a:pPr algn="l" fontAlgn="ctr">
                        <a:lnSpc>
                          <a:spcPts val="1100"/>
                        </a:lnSpc>
                      </a:pPr>
                      <a:endParaRPr lang="ja-JP" altLang="en-US" sz="1000" b="0" i="0" u="none" strike="noStrike" dirty="0">
                        <a:solidFill>
                          <a:srgbClr val="000000"/>
                        </a:solidFill>
                        <a:latin typeface="ＭＳ Ｐゴシック" pitchFamily="50" charset="-128"/>
                        <a:ea typeface="ＭＳ Ｐゴシック" pitchFamily="50" charset="-128"/>
                      </a:endParaRP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lnSpc>
                          <a:spcPts val="1100"/>
                        </a:lnSpc>
                      </a:pPr>
                      <a:r>
                        <a:rPr lang="en-US" altLang="ja-JP" sz="1000" b="0" i="0" u="none" strike="noStrike" dirty="0">
                          <a:solidFill>
                            <a:srgbClr val="000000"/>
                          </a:solidFill>
                          <a:latin typeface="ＭＳ Ｐゴシック" pitchFamily="50" charset="-128"/>
                          <a:ea typeface="ＭＳ Ｐゴシック" pitchFamily="50" charset="-128"/>
                        </a:rPr>
                        <a:t>24</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40000"/>
                        <a:lumOff val="60000"/>
                      </a:schemeClr>
                    </a:solidFill>
                  </a:tcPr>
                </a:tc>
                <a:extLst>
                  <a:ext uri="{0D108BD9-81ED-4DB2-BD59-A6C34878D82A}">
                    <a16:rowId xmlns:a16="http://schemas.microsoft.com/office/drawing/2014/main" xmlns="" val="10014"/>
                  </a:ext>
                </a:extLst>
              </a:tr>
            </a:tbl>
          </a:graphicData>
        </a:graphic>
      </p:graphicFrame>
      <p:sp>
        <p:nvSpPr>
          <p:cNvPr id="21" name="正方形/長方形 20"/>
          <p:cNvSpPr/>
          <p:nvPr/>
        </p:nvSpPr>
        <p:spPr>
          <a:xfrm>
            <a:off x="539552" y="3786417"/>
            <a:ext cx="6492483" cy="292388"/>
          </a:xfrm>
          <a:prstGeom prst="rect">
            <a:avLst/>
          </a:prstGeom>
        </p:spPr>
        <p:txBody>
          <a:bodyPr wrap="none">
            <a:spAutoFit/>
          </a:bodyPr>
          <a:lstStyle/>
          <a:p>
            <a:r>
              <a:rPr lang="ja-JP" altLang="en-US" sz="1300" b="1" dirty="0">
                <a:latin typeface="+mn-ea"/>
              </a:rPr>
              <a:t>Ｄ．減免継続　</a:t>
            </a:r>
            <a:r>
              <a:rPr lang="en-US" altLang="ja-JP" sz="1300" b="1" dirty="0">
                <a:latin typeface="+mn-ea"/>
              </a:rPr>
              <a:t>【1,050</a:t>
            </a:r>
            <a:r>
              <a:rPr lang="ja-JP" altLang="en-US" sz="1300" b="1" dirty="0">
                <a:latin typeface="+mn-ea"/>
              </a:rPr>
              <a:t>件</a:t>
            </a:r>
            <a:r>
              <a:rPr lang="en-US" altLang="ja-JP" sz="1300" b="1" dirty="0">
                <a:latin typeface="+mn-ea"/>
              </a:rPr>
              <a:t>】</a:t>
            </a:r>
            <a:r>
              <a:rPr lang="ja-JP" altLang="en-US" sz="1300" b="1" dirty="0">
                <a:latin typeface="+mn-ea"/>
              </a:rPr>
              <a:t>（</a:t>
            </a:r>
            <a:r>
              <a:rPr lang="en-US" altLang="ja-JP" sz="1300" b="1" dirty="0">
                <a:latin typeface="+mn-ea"/>
              </a:rPr>
              <a:t>2014</a:t>
            </a:r>
            <a:r>
              <a:rPr lang="ja-JP" altLang="en-US" sz="1300" b="1" dirty="0">
                <a:latin typeface="+mn-ea"/>
              </a:rPr>
              <a:t>年８月時点）　→</a:t>
            </a:r>
            <a:r>
              <a:rPr lang="en-US" altLang="ja-JP" sz="1300" b="1" dirty="0">
                <a:latin typeface="+mn-ea"/>
              </a:rPr>
              <a:t>【1,183</a:t>
            </a:r>
            <a:r>
              <a:rPr lang="ja-JP" altLang="en-US" sz="1300" b="1" dirty="0">
                <a:latin typeface="+mn-ea"/>
              </a:rPr>
              <a:t>件</a:t>
            </a:r>
            <a:r>
              <a:rPr lang="en-US" altLang="ja-JP" sz="1300" b="1" dirty="0">
                <a:latin typeface="+mn-ea"/>
              </a:rPr>
              <a:t>】</a:t>
            </a:r>
            <a:r>
              <a:rPr lang="ja-JP" altLang="en-US" sz="1300" b="1" dirty="0">
                <a:latin typeface="+mn-ea"/>
              </a:rPr>
              <a:t>（</a:t>
            </a:r>
            <a:r>
              <a:rPr lang="en-US" altLang="ja-JP" sz="1300" b="1" dirty="0">
                <a:latin typeface="+mn-ea"/>
              </a:rPr>
              <a:t>2014</a:t>
            </a:r>
            <a:r>
              <a:rPr lang="ja-JP" altLang="en-US" sz="1300" b="1" dirty="0">
                <a:latin typeface="+mn-ea"/>
              </a:rPr>
              <a:t>年度末取組み完了時点） </a:t>
            </a:r>
            <a:r>
              <a:rPr lang="ja-JP" altLang="en-US" sz="1300" dirty="0">
                <a:latin typeface="+mn-ea"/>
              </a:rPr>
              <a:t>　</a:t>
            </a:r>
          </a:p>
        </p:txBody>
      </p:sp>
      <p:graphicFrame>
        <p:nvGraphicFramePr>
          <p:cNvPr id="26" name="表 25"/>
          <p:cNvGraphicFramePr>
            <a:graphicFrameLocks noGrp="1"/>
          </p:cNvGraphicFramePr>
          <p:nvPr>
            <p:extLst/>
          </p:nvPr>
        </p:nvGraphicFramePr>
        <p:xfrm>
          <a:off x="971600" y="4115960"/>
          <a:ext cx="7416825" cy="2053660"/>
        </p:xfrm>
        <a:graphic>
          <a:graphicData uri="http://schemas.openxmlformats.org/drawingml/2006/table">
            <a:tbl>
              <a:tblPr/>
              <a:tblGrid>
                <a:gridCol w="467728">
                  <a:extLst>
                    <a:ext uri="{9D8B030D-6E8A-4147-A177-3AD203B41FA5}">
                      <a16:colId xmlns:a16="http://schemas.microsoft.com/office/drawing/2014/main" xmlns="" val="20000"/>
                    </a:ext>
                  </a:extLst>
                </a:gridCol>
                <a:gridCol w="4572832">
                  <a:extLst>
                    <a:ext uri="{9D8B030D-6E8A-4147-A177-3AD203B41FA5}">
                      <a16:colId xmlns:a16="http://schemas.microsoft.com/office/drawing/2014/main" xmlns="" val="20001"/>
                    </a:ext>
                  </a:extLst>
                </a:gridCol>
                <a:gridCol w="1224136">
                  <a:extLst>
                    <a:ext uri="{9D8B030D-6E8A-4147-A177-3AD203B41FA5}">
                      <a16:colId xmlns:a16="http://schemas.microsoft.com/office/drawing/2014/main" xmlns="" val="20002"/>
                    </a:ext>
                  </a:extLst>
                </a:gridCol>
                <a:gridCol w="1152129">
                  <a:extLst>
                    <a:ext uri="{9D8B030D-6E8A-4147-A177-3AD203B41FA5}">
                      <a16:colId xmlns:a16="http://schemas.microsoft.com/office/drawing/2014/main" xmlns="" val="20003"/>
                    </a:ext>
                  </a:extLst>
                </a:gridCol>
              </a:tblGrid>
              <a:tr h="177426">
                <a:tc>
                  <a:txBody>
                    <a:bodyPr/>
                    <a:lstStyle/>
                    <a:p>
                      <a:pPr algn="ctr" fontAlgn="ctr">
                        <a:lnSpc>
                          <a:spcPts val="1100"/>
                        </a:lnSpc>
                      </a:pPr>
                      <a:endParaRPr lang="zh-TW" altLang="en-US" sz="1000" b="0" i="0" u="none" strike="noStrike" dirty="0">
                        <a:solidFill>
                          <a:schemeClr val="tx1"/>
                        </a:solidFill>
                        <a:latin typeface="ＭＳ Ｐゴシック" pitchFamily="50" charset="-128"/>
                        <a:ea typeface="ＭＳ Ｐゴシック" pitchFamily="50" charset="-128"/>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ap="flat" cmpd="sng" algn="ctr">
                      <a:solidFill>
                        <a:schemeClr val="tx1"/>
                      </a:solidFill>
                      <a:prstDash val="solid"/>
                      <a:round/>
                      <a:headEnd type="none" w="med" len="med"/>
                      <a:tailEnd type="none" w="med" len="med"/>
                    </a:lnTlToBr>
                    <a:solidFill>
                      <a:schemeClr val="accent5">
                        <a:lumMod val="40000"/>
                        <a:lumOff val="60000"/>
                      </a:schemeClr>
                    </a:solidFill>
                  </a:tcPr>
                </a:tc>
                <a:tc>
                  <a:txBody>
                    <a:bodyPr/>
                    <a:lstStyle/>
                    <a:p>
                      <a:pPr algn="ctr" fontAlgn="ctr">
                        <a:lnSpc>
                          <a:spcPts val="1100"/>
                        </a:lnSpc>
                      </a:pPr>
                      <a:r>
                        <a:rPr lang="zh-TW" altLang="en-US" sz="1000" b="0" i="0" u="none" strike="noStrike" dirty="0">
                          <a:solidFill>
                            <a:schemeClr val="tx1"/>
                          </a:solidFill>
                          <a:latin typeface="ＭＳ Ｐゴシック" pitchFamily="50" charset="-128"/>
                          <a:ea typeface="ＭＳ Ｐゴシック" pitchFamily="50" charset="-128"/>
                        </a:rPr>
                        <a:t>項</a:t>
                      </a:r>
                      <a:r>
                        <a:rPr lang="ja-JP" altLang="en-US" sz="1000" b="0" i="0" u="none" strike="noStrike" dirty="0">
                          <a:solidFill>
                            <a:schemeClr val="tx1"/>
                          </a:solidFill>
                          <a:latin typeface="ＭＳ Ｐゴシック" pitchFamily="50" charset="-128"/>
                          <a:ea typeface="ＭＳ Ｐゴシック" pitchFamily="50" charset="-128"/>
                        </a:rPr>
                        <a:t>　　　</a:t>
                      </a:r>
                      <a:r>
                        <a:rPr lang="zh-TW" altLang="en-US" sz="1000" b="0" i="0" u="none" strike="noStrike" dirty="0">
                          <a:solidFill>
                            <a:schemeClr val="tx1"/>
                          </a:solidFill>
                          <a:latin typeface="ＭＳ Ｐゴシック" pitchFamily="50" charset="-128"/>
                          <a:ea typeface="ＭＳ Ｐゴシック" pitchFamily="50" charset="-128"/>
                        </a:rPr>
                        <a:t>目</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40000"/>
                        <a:lumOff val="60000"/>
                      </a:schemeClr>
                    </a:solidFill>
                  </a:tcPr>
                </a:tc>
                <a:tc>
                  <a:txBody>
                    <a:bodyPr/>
                    <a:lstStyle/>
                    <a:p>
                      <a:pPr algn="ctr" fontAlgn="ctr">
                        <a:lnSpc>
                          <a:spcPts val="1100"/>
                        </a:lnSpc>
                      </a:pPr>
                      <a:r>
                        <a:rPr lang="ja-JP" altLang="en-US" sz="1000" b="0" i="0" u="none" strike="noStrike" dirty="0">
                          <a:solidFill>
                            <a:schemeClr val="tx1"/>
                          </a:solidFill>
                          <a:latin typeface="ＭＳ Ｐゴシック" pitchFamily="50" charset="-128"/>
                          <a:ea typeface="+mn-ea"/>
                        </a:rPr>
                        <a:t>件数</a:t>
                      </a:r>
                      <a:endParaRPr lang="en-US" altLang="ja-JP" sz="1000" b="0" i="0" u="none" strike="noStrike" dirty="0">
                        <a:solidFill>
                          <a:schemeClr val="tx1"/>
                        </a:solidFill>
                        <a:latin typeface="ＭＳ Ｐゴシック" pitchFamily="50" charset="-128"/>
                        <a:ea typeface="+mn-ea"/>
                      </a:endParaRPr>
                    </a:p>
                    <a:p>
                      <a:pPr algn="ctr" fontAlgn="ctr">
                        <a:lnSpc>
                          <a:spcPts val="1100"/>
                        </a:lnSpc>
                      </a:pPr>
                      <a:r>
                        <a:rPr lang="ja-JP" altLang="en-US" sz="1000" b="0" i="0" u="none" strike="noStrike" dirty="0">
                          <a:solidFill>
                            <a:schemeClr val="tx1"/>
                          </a:solidFill>
                          <a:latin typeface="ＭＳ Ｐゴシック" pitchFamily="50" charset="-128"/>
                          <a:ea typeface="+mn-ea"/>
                        </a:rPr>
                        <a:t>（</a:t>
                      </a:r>
                      <a:r>
                        <a:rPr lang="en-US" altLang="ja-JP" sz="1000" b="0" i="0" u="none" strike="noStrike" dirty="0">
                          <a:solidFill>
                            <a:schemeClr val="tx1"/>
                          </a:solidFill>
                          <a:latin typeface="ＭＳ Ｐゴシック" pitchFamily="50" charset="-128"/>
                          <a:ea typeface="+mn-ea"/>
                        </a:rPr>
                        <a:t>2012</a:t>
                      </a:r>
                      <a:r>
                        <a:rPr lang="ja-JP" altLang="en-US" sz="1000" b="0" i="0" u="none" strike="noStrike" dirty="0">
                          <a:solidFill>
                            <a:schemeClr val="tx1"/>
                          </a:solidFill>
                          <a:latin typeface="ＭＳ Ｐゴシック" pitchFamily="50" charset="-128"/>
                          <a:ea typeface="+mn-ea"/>
                        </a:rPr>
                        <a:t>～</a:t>
                      </a:r>
                      <a:r>
                        <a:rPr lang="en-US" altLang="ja-JP" sz="1000" b="0" i="0" u="none" strike="noStrike" dirty="0">
                          <a:solidFill>
                            <a:schemeClr val="tx1"/>
                          </a:solidFill>
                          <a:latin typeface="ＭＳ Ｐゴシック" pitchFamily="50" charset="-128"/>
                          <a:ea typeface="+mn-ea"/>
                        </a:rPr>
                        <a:t>2013</a:t>
                      </a:r>
                      <a:r>
                        <a:rPr lang="ja-JP" altLang="en-US" sz="1000" b="0" i="0" u="none" strike="noStrike" dirty="0">
                          <a:solidFill>
                            <a:schemeClr val="tx1"/>
                          </a:solidFill>
                          <a:latin typeface="ＭＳ Ｐゴシック" pitchFamily="50" charset="-128"/>
                          <a:ea typeface="+mn-ea"/>
                        </a:rPr>
                        <a:t>年度）</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40000"/>
                        <a:lumOff val="60000"/>
                      </a:schemeClr>
                    </a:solidFill>
                  </a:tcPr>
                </a:tc>
                <a:tc>
                  <a:txBody>
                    <a:bodyPr/>
                    <a:lstStyle/>
                    <a:p>
                      <a:pPr algn="ctr" fontAlgn="ctr">
                        <a:lnSpc>
                          <a:spcPts val="1100"/>
                        </a:lnSpc>
                      </a:pPr>
                      <a:r>
                        <a:rPr lang="ja-JP" altLang="en-US" sz="1000" b="0" i="0" u="none" strike="noStrike" dirty="0">
                          <a:solidFill>
                            <a:schemeClr val="tx1"/>
                          </a:solidFill>
                          <a:latin typeface="ＭＳ Ｐゴシック" pitchFamily="50" charset="-128"/>
                          <a:ea typeface="+mn-ea"/>
                        </a:rPr>
                        <a:t>件数</a:t>
                      </a:r>
                      <a:endParaRPr lang="en-US" altLang="ja-JP" sz="1000" b="0" i="0" u="none" strike="noStrike" dirty="0">
                        <a:solidFill>
                          <a:schemeClr val="tx1"/>
                        </a:solidFill>
                        <a:latin typeface="ＭＳ Ｐゴシック" pitchFamily="50" charset="-128"/>
                        <a:ea typeface="+mn-ea"/>
                      </a:endParaRPr>
                    </a:p>
                    <a:p>
                      <a:pPr algn="ctr" fontAlgn="ctr">
                        <a:lnSpc>
                          <a:spcPts val="1100"/>
                        </a:lnSpc>
                      </a:pPr>
                      <a:r>
                        <a:rPr lang="ja-JP" altLang="en-US" sz="1000" b="0" i="0" u="none" strike="noStrike" dirty="0">
                          <a:solidFill>
                            <a:schemeClr val="tx1"/>
                          </a:solidFill>
                          <a:latin typeface="ＭＳ Ｐゴシック" pitchFamily="50" charset="-128"/>
                          <a:ea typeface="+mn-ea"/>
                        </a:rPr>
                        <a:t>（</a:t>
                      </a:r>
                      <a:r>
                        <a:rPr lang="en-US" altLang="ja-JP" sz="1000" b="0" i="0" u="none" strike="noStrike" dirty="0">
                          <a:solidFill>
                            <a:schemeClr val="tx1"/>
                          </a:solidFill>
                          <a:latin typeface="ＭＳ Ｐゴシック" pitchFamily="50" charset="-128"/>
                          <a:ea typeface="+mn-ea"/>
                        </a:rPr>
                        <a:t>2012</a:t>
                      </a:r>
                      <a:r>
                        <a:rPr lang="ja-JP" altLang="en-US" sz="1000" b="0" i="0" u="none" strike="noStrike" dirty="0">
                          <a:solidFill>
                            <a:schemeClr val="tx1"/>
                          </a:solidFill>
                          <a:latin typeface="ＭＳ Ｐゴシック" pitchFamily="50" charset="-128"/>
                          <a:ea typeface="+mn-ea"/>
                        </a:rPr>
                        <a:t>～</a:t>
                      </a:r>
                      <a:r>
                        <a:rPr lang="en-US" altLang="ja-JP" sz="1000" b="0" i="0" u="none" strike="noStrike" dirty="0">
                          <a:solidFill>
                            <a:schemeClr val="tx1"/>
                          </a:solidFill>
                          <a:latin typeface="ＭＳ Ｐゴシック" pitchFamily="50" charset="-128"/>
                          <a:ea typeface="+mn-ea"/>
                        </a:rPr>
                        <a:t>2014</a:t>
                      </a:r>
                      <a:r>
                        <a:rPr lang="ja-JP" altLang="en-US" sz="1000" b="0" i="0" u="none" strike="noStrike" dirty="0">
                          <a:solidFill>
                            <a:schemeClr val="tx1"/>
                          </a:solidFill>
                          <a:latin typeface="ＭＳ Ｐゴシック" pitchFamily="50" charset="-128"/>
                          <a:ea typeface="+mn-ea"/>
                        </a:rPr>
                        <a:t>年）</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40000"/>
                        <a:lumOff val="60000"/>
                      </a:schemeClr>
                    </a:solidFill>
                  </a:tcPr>
                </a:tc>
                <a:extLst>
                  <a:ext uri="{0D108BD9-81ED-4DB2-BD59-A6C34878D82A}">
                    <a16:rowId xmlns:a16="http://schemas.microsoft.com/office/drawing/2014/main" xmlns="" val="10000"/>
                  </a:ext>
                </a:extLst>
              </a:tr>
              <a:tr h="177426">
                <a:tc>
                  <a:txBody>
                    <a:bodyPr/>
                    <a:lstStyle/>
                    <a:p>
                      <a:pPr algn="ctr" fontAlgn="ctr">
                        <a:lnSpc>
                          <a:spcPts val="1100"/>
                        </a:lnSpc>
                      </a:pPr>
                      <a:r>
                        <a:rPr lang="en-US" altLang="ja-JP" sz="1000" b="0" i="0" u="none" strike="noStrike" dirty="0">
                          <a:solidFill>
                            <a:schemeClr val="tx1"/>
                          </a:solidFill>
                          <a:latin typeface="ＭＳ Ｐゴシック" pitchFamily="50" charset="-128"/>
                          <a:ea typeface="ＭＳ Ｐゴシック" pitchFamily="50" charset="-128"/>
                        </a:rPr>
                        <a:t>1</a:t>
                      </a:r>
                      <a:endParaRPr lang="ja-JP" altLang="en-US" sz="1000" b="0" i="0" u="none" strike="noStrike" dirty="0">
                        <a:solidFill>
                          <a:schemeClr val="tx1"/>
                        </a:solidFill>
                        <a:latin typeface="ＭＳ Ｐゴシック" pitchFamily="50" charset="-128"/>
                        <a:ea typeface="ＭＳ Ｐゴシック" pitchFamily="50" charset="-128"/>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zh-CN" altLang="en-US" sz="1000" b="0" i="0" u="none" strike="noStrike" dirty="0">
                          <a:solidFill>
                            <a:srgbClr val="000000"/>
                          </a:solidFill>
                          <a:latin typeface="ＭＳ Ｐゴシック" pitchFamily="50" charset="-128"/>
                          <a:ea typeface="ＭＳ Ｐゴシック" pitchFamily="50" charset="-128"/>
                        </a:rPr>
                        <a:t>事務所（大阪市立高等学校教育研究会）東高等学校内</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latin typeface="ＭＳ Ｐゴシック" pitchFamily="50" charset="-128"/>
                          <a:ea typeface="ＭＳ Ｐゴシック" pitchFamily="50" charset="-128"/>
                        </a:rPr>
                        <a:t>1</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dirty="0">
                          <a:solidFill>
                            <a:schemeClr val="tx1"/>
                          </a:solidFill>
                          <a:latin typeface="ＭＳ Ｐゴシック" pitchFamily="50" charset="-128"/>
                          <a:ea typeface="ＭＳ Ｐゴシック" pitchFamily="50" charset="-128"/>
                        </a:rPr>
                        <a:t>同左</a:t>
                      </a:r>
                      <a:endParaRPr lang="en-US" altLang="ja-JP" sz="1000" b="0" i="0" u="none" strike="noStrike" dirty="0">
                        <a:solidFill>
                          <a:schemeClr val="tx1"/>
                        </a:solidFill>
                        <a:latin typeface="ＭＳ Ｐゴシック" pitchFamily="50" charset="-128"/>
                        <a:ea typeface="ＭＳ Ｐゴシック" pitchFamily="50" charset="-128"/>
                      </a:endParaRP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1"/>
                  </a:ext>
                </a:extLst>
              </a:tr>
              <a:tr h="177426">
                <a:tc>
                  <a:txBody>
                    <a:bodyPr/>
                    <a:lstStyle/>
                    <a:p>
                      <a:pPr algn="ctr" fontAlgn="ctr">
                        <a:lnSpc>
                          <a:spcPts val="1100"/>
                        </a:lnSpc>
                      </a:pPr>
                      <a:r>
                        <a:rPr lang="en-US" altLang="ja-JP" sz="1000" b="0" i="0" u="none" strike="noStrike" dirty="0">
                          <a:solidFill>
                            <a:schemeClr val="tx1"/>
                          </a:solidFill>
                          <a:latin typeface="ＭＳ Ｐゴシック" pitchFamily="50" charset="-128"/>
                          <a:ea typeface="ＭＳ Ｐゴシック" pitchFamily="50" charset="-128"/>
                        </a:rPr>
                        <a:t>2</a:t>
                      </a:r>
                      <a:endParaRPr lang="ja-JP" altLang="en-US" sz="1000" b="0" i="0" u="none" strike="noStrike" dirty="0">
                        <a:solidFill>
                          <a:schemeClr val="tx1"/>
                        </a:solidFill>
                        <a:latin typeface="ＭＳ Ｐゴシック" pitchFamily="50" charset="-128"/>
                        <a:ea typeface="ＭＳ Ｐゴシック" pitchFamily="50" charset="-128"/>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zh-CN" altLang="en-US" sz="1000" b="0" i="0" u="none" strike="noStrike" dirty="0">
                          <a:solidFill>
                            <a:srgbClr val="000000"/>
                          </a:solidFill>
                          <a:latin typeface="ＭＳ Ｐゴシック" pitchFamily="50" charset="-128"/>
                          <a:ea typeface="ＭＳ Ｐゴシック" pitchFamily="50" charset="-128"/>
                        </a:rPr>
                        <a:t>事務所（大阪市立高等学校校長会）東高等学校内</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latin typeface="ＭＳ Ｐゴシック" pitchFamily="50" charset="-128"/>
                          <a:ea typeface="ＭＳ Ｐゴシック" pitchFamily="50" charset="-128"/>
                        </a:rPr>
                        <a:t>1</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dirty="0">
                          <a:solidFill>
                            <a:schemeClr val="tx1"/>
                          </a:solidFill>
                          <a:latin typeface="ＭＳ Ｐゴシック" pitchFamily="50" charset="-128"/>
                          <a:ea typeface="ＭＳ Ｐゴシック" pitchFamily="50" charset="-128"/>
                        </a:rPr>
                        <a:t>同左</a:t>
                      </a:r>
                      <a:endParaRPr lang="en-US" altLang="ja-JP" sz="1000" b="0" i="0" u="none" strike="noStrike" dirty="0">
                        <a:solidFill>
                          <a:schemeClr val="tx1"/>
                        </a:solidFill>
                        <a:latin typeface="ＭＳ Ｐゴシック" pitchFamily="50" charset="-128"/>
                        <a:ea typeface="ＭＳ Ｐゴシック" pitchFamily="50" charset="-128"/>
                      </a:endParaRP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2"/>
                  </a:ext>
                </a:extLst>
              </a:tr>
              <a:tr h="177426">
                <a:tc>
                  <a:txBody>
                    <a:bodyPr/>
                    <a:lstStyle/>
                    <a:p>
                      <a:pPr algn="ctr" fontAlgn="ctr">
                        <a:lnSpc>
                          <a:spcPts val="1100"/>
                        </a:lnSpc>
                      </a:pPr>
                      <a:r>
                        <a:rPr lang="en-US" altLang="zh-TW" sz="1000" b="0" i="0" u="none" strike="noStrike" dirty="0">
                          <a:solidFill>
                            <a:schemeClr val="tx1"/>
                          </a:solidFill>
                          <a:latin typeface="ＭＳ Ｐゴシック" pitchFamily="50" charset="-128"/>
                          <a:ea typeface="ＭＳ Ｐゴシック" pitchFamily="50" charset="-128"/>
                        </a:rPr>
                        <a:t>3</a:t>
                      </a:r>
                      <a:endParaRPr lang="zh-TW" altLang="en-US" sz="1000" b="0" i="0" u="none" strike="noStrike" dirty="0">
                        <a:solidFill>
                          <a:schemeClr val="tx1"/>
                        </a:solidFill>
                        <a:latin typeface="ＭＳ Ｐゴシック" pitchFamily="50" charset="-128"/>
                        <a:ea typeface="ＭＳ Ｐゴシック" pitchFamily="50" charset="-128"/>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a:solidFill>
                            <a:srgbClr val="000000"/>
                          </a:solidFill>
                          <a:latin typeface="ＭＳ Ｐゴシック" pitchFamily="50" charset="-128"/>
                          <a:ea typeface="ＭＳ Ｐゴシック" pitchFamily="50" charset="-128"/>
                        </a:rPr>
                        <a:t>事務所（大阪市立高等学校体育連盟）東高等学校内</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latin typeface="ＭＳ Ｐゴシック" pitchFamily="50" charset="-128"/>
                          <a:ea typeface="ＭＳ Ｐゴシック" pitchFamily="50" charset="-128"/>
                        </a:rPr>
                        <a:t>1</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dirty="0">
                          <a:solidFill>
                            <a:schemeClr val="tx1"/>
                          </a:solidFill>
                          <a:latin typeface="ＭＳ Ｐゴシック" pitchFamily="50" charset="-128"/>
                          <a:ea typeface="ＭＳ Ｐゴシック" pitchFamily="50" charset="-128"/>
                        </a:rPr>
                        <a:t>同左</a:t>
                      </a:r>
                      <a:endParaRPr lang="en-US" altLang="ja-JP" sz="1000" b="0" i="0" u="none" strike="noStrike" dirty="0">
                        <a:solidFill>
                          <a:schemeClr val="tx1"/>
                        </a:solidFill>
                        <a:latin typeface="ＭＳ Ｐゴシック" pitchFamily="50" charset="-128"/>
                        <a:ea typeface="ＭＳ Ｐゴシック" pitchFamily="50" charset="-128"/>
                      </a:endParaRP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3"/>
                  </a:ext>
                </a:extLst>
              </a:tr>
              <a:tr h="177426">
                <a:tc>
                  <a:txBody>
                    <a:bodyPr/>
                    <a:lstStyle/>
                    <a:p>
                      <a:pPr algn="ctr" fontAlgn="ctr">
                        <a:lnSpc>
                          <a:spcPts val="1100"/>
                        </a:lnSpc>
                      </a:pPr>
                      <a:r>
                        <a:rPr lang="en-US" altLang="ja-JP" sz="1000" b="0" i="0" u="none" strike="noStrike" dirty="0">
                          <a:solidFill>
                            <a:schemeClr val="tx1"/>
                          </a:solidFill>
                          <a:latin typeface="ＭＳ Ｐゴシック" pitchFamily="50" charset="-128"/>
                          <a:ea typeface="ＭＳ Ｐゴシック" pitchFamily="50" charset="-128"/>
                        </a:rPr>
                        <a:t>4</a:t>
                      </a:r>
                      <a:endParaRPr lang="ja-JP" altLang="en-US" sz="1000" b="0" i="0" u="none" strike="noStrike" dirty="0">
                        <a:solidFill>
                          <a:schemeClr val="tx1"/>
                        </a:solidFill>
                        <a:latin typeface="ＭＳ Ｐゴシック" pitchFamily="50" charset="-128"/>
                        <a:ea typeface="ＭＳ Ｐゴシック" pitchFamily="50" charset="-128"/>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a:solidFill>
                            <a:srgbClr val="000000"/>
                          </a:solidFill>
                          <a:latin typeface="ＭＳ Ｐゴシック" pitchFamily="50" charset="-128"/>
                          <a:ea typeface="ＭＳ Ｐゴシック" pitchFamily="50" charset="-128"/>
                        </a:rPr>
                        <a:t>事務所（大阪市立高等学校文化連盟）東高等学校内</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latin typeface="ＭＳ Ｐゴシック" pitchFamily="50" charset="-128"/>
                          <a:ea typeface="ＭＳ Ｐゴシック" pitchFamily="50" charset="-128"/>
                        </a:rPr>
                        <a:t>1</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dirty="0">
                          <a:solidFill>
                            <a:schemeClr val="tx1"/>
                          </a:solidFill>
                          <a:latin typeface="ＭＳ Ｐゴシック" pitchFamily="50" charset="-128"/>
                          <a:ea typeface="ＭＳ Ｐゴシック" pitchFamily="50" charset="-128"/>
                        </a:rPr>
                        <a:t>同左</a:t>
                      </a:r>
                      <a:endParaRPr lang="en-US" altLang="ja-JP" sz="1000" b="0" i="0" u="none" strike="noStrike" dirty="0">
                        <a:solidFill>
                          <a:schemeClr val="tx1"/>
                        </a:solidFill>
                        <a:latin typeface="ＭＳ Ｐゴシック" pitchFamily="50" charset="-128"/>
                        <a:ea typeface="ＭＳ Ｐゴシック" pitchFamily="50" charset="-128"/>
                      </a:endParaRP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4"/>
                  </a:ext>
                </a:extLst>
              </a:tr>
              <a:tr h="177426">
                <a:tc>
                  <a:txBody>
                    <a:bodyPr/>
                    <a:lstStyle/>
                    <a:p>
                      <a:pPr algn="ctr" fontAlgn="ctr">
                        <a:lnSpc>
                          <a:spcPts val="1100"/>
                        </a:lnSpc>
                      </a:pPr>
                      <a:r>
                        <a:rPr lang="en-US" altLang="zh-TW" sz="1000" b="0" i="0" u="none" strike="noStrike" dirty="0">
                          <a:solidFill>
                            <a:schemeClr val="tx1"/>
                          </a:solidFill>
                          <a:latin typeface="ＭＳ Ｐゴシック" pitchFamily="50" charset="-128"/>
                          <a:ea typeface="ＭＳ Ｐゴシック" pitchFamily="50" charset="-128"/>
                        </a:rPr>
                        <a:t>5</a:t>
                      </a:r>
                      <a:endParaRPr lang="zh-TW" altLang="en-US" sz="1000" b="0" i="0" u="none" strike="noStrike" dirty="0">
                        <a:solidFill>
                          <a:schemeClr val="tx1"/>
                        </a:solidFill>
                        <a:latin typeface="ＭＳ Ｐゴシック" pitchFamily="50" charset="-128"/>
                        <a:ea typeface="ＭＳ Ｐゴシック" pitchFamily="50" charset="-128"/>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dirty="0">
                          <a:solidFill>
                            <a:srgbClr val="000000"/>
                          </a:solidFill>
                          <a:latin typeface="ＭＳ Ｐゴシック" pitchFamily="50" charset="-128"/>
                          <a:ea typeface="ＭＳ Ｐゴシック" pitchFamily="50" charset="-128"/>
                        </a:rPr>
                        <a:t>事務所（大阪市立小学校長会）もと幼児教育センター</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latin typeface="ＭＳ Ｐゴシック" pitchFamily="50" charset="-128"/>
                          <a:ea typeface="ＭＳ Ｐゴシック" pitchFamily="50" charset="-128"/>
                        </a:rPr>
                        <a:t>1</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dirty="0">
                          <a:solidFill>
                            <a:schemeClr val="tx1"/>
                          </a:solidFill>
                          <a:latin typeface="ＭＳ Ｐゴシック" pitchFamily="50" charset="-128"/>
                          <a:ea typeface="ＭＳ Ｐゴシック" pitchFamily="50" charset="-128"/>
                        </a:rPr>
                        <a:t>同左</a:t>
                      </a:r>
                      <a:endParaRPr lang="en-US" altLang="ja-JP" sz="1000" b="0" i="0" u="none" strike="noStrike" dirty="0">
                        <a:solidFill>
                          <a:schemeClr val="tx1"/>
                        </a:solidFill>
                        <a:latin typeface="ＭＳ Ｐゴシック" pitchFamily="50" charset="-128"/>
                        <a:ea typeface="ＭＳ Ｐゴシック" pitchFamily="50" charset="-128"/>
                      </a:endParaRP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5"/>
                  </a:ext>
                </a:extLst>
              </a:tr>
              <a:tr h="177426">
                <a:tc>
                  <a:txBody>
                    <a:bodyPr/>
                    <a:lstStyle/>
                    <a:p>
                      <a:pPr algn="ctr" fontAlgn="ctr">
                        <a:lnSpc>
                          <a:spcPts val="1100"/>
                        </a:lnSpc>
                      </a:pPr>
                      <a:r>
                        <a:rPr lang="en-US" altLang="zh-TW" sz="1000" b="0" i="0" u="none" strike="noStrike" dirty="0">
                          <a:solidFill>
                            <a:schemeClr val="tx1"/>
                          </a:solidFill>
                          <a:latin typeface="ＭＳ Ｐゴシック" pitchFamily="50" charset="-128"/>
                          <a:ea typeface="ＭＳ Ｐゴシック" pitchFamily="50" charset="-128"/>
                        </a:rPr>
                        <a:t>6</a:t>
                      </a:r>
                      <a:endParaRPr lang="zh-TW" altLang="en-US" sz="1000" b="0" i="0" u="none" strike="noStrike" dirty="0">
                        <a:solidFill>
                          <a:schemeClr val="tx1"/>
                        </a:solidFill>
                        <a:latin typeface="ＭＳ Ｐゴシック" pitchFamily="50" charset="-128"/>
                        <a:ea typeface="ＭＳ Ｐゴシック" pitchFamily="50" charset="-128"/>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a:solidFill>
                            <a:srgbClr val="000000"/>
                          </a:solidFill>
                          <a:latin typeface="ＭＳ Ｐゴシック" pitchFamily="50" charset="-128"/>
                          <a:ea typeface="ＭＳ Ｐゴシック" pitchFamily="50" charset="-128"/>
                        </a:rPr>
                        <a:t>事務所（大阪市立中学校校長会）もと幼児教育センター</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latin typeface="ＭＳ Ｐゴシック" pitchFamily="50" charset="-128"/>
                          <a:ea typeface="ＭＳ Ｐゴシック" pitchFamily="50" charset="-128"/>
                        </a:rPr>
                        <a:t>1</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dirty="0">
                          <a:solidFill>
                            <a:schemeClr val="tx1"/>
                          </a:solidFill>
                          <a:latin typeface="ＭＳ Ｐゴシック" pitchFamily="50" charset="-128"/>
                          <a:ea typeface="ＭＳ Ｐゴシック" pitchFamily="50" charset="-128"/>
                        </a:rPr>
                        <a:t>同左</a:t>
                      </a:r>
                      <a:endParaRPr lang="en-US" altLang="ja-JP" sz="1000" b="0" i="0" u="none" strike="noStrike" dirty="0">
                        <a:solidFill>
                          <a:schemeClr val="tx1"/>
                        </a:solidFill>
                        <a:latin typeface="ＭＳ Ｐゴシック" pitchFamily="50" charset="-128"/>
                        <a:ea typeface="ＭＳ Ｐゴシック" pitchFamily="50" charset="-128"/>
                      </a:endParaRP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6"/>
                  </a:ext>
                </a:extLst>
              </a:tr>
              <a:tr h="177426">
                <a:tc>
                  <a:txBody>
                    <a:bodyPr/>
                    <a:lstStyle/>
                    <a:p>
                      <a:pPr algn="ctr" fontAlgn="ctr">
                        <a:lnSpc>
                          <a:spcPts val="1100"/>
                        </a:lnSpc>
                      </a:pPr>
                      <a:r>
                        <a:rPr lang="en-US" altLang="zh-TW" sz="1000" b="0" i="0" u="none" strike="noStrike" dirty="0">
                          <a:solidFill>
                            <a:schemeClr val="tx1"/>
                          </a:solidFill>
                          <a:latin typeface="ＭＳ Ｐゴシック" pitchFamily="50" charset="-128"/>
                          <a:ea typeface="ＭＳ Ｐゴシック" pitchFamily="50" charset="-128"/>
                        </a:rPr>
                        <a:t>7</a:t>
                      </a:r>
                      <a:endParaRPr lang="zh-TW" altLang="en-US" sz="1000" b="0" i="0" u="none" strike="noStrike" dirty="0">
                        <a:solidFill>
                          <a:schemeClr val="tx1"/>
                        </a:solidFill>
                        <a:latin typeface="ＭＳ Ｐゴシック" pitchFamily="50" charset="-128"/>
                        <a:ea typeface="ＭＳ Ｐゴシック" pitchFamily="50" charset="-128"/>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dirty="0">
                          <a:solidFill>
                            <a:srgbClr val="000000"/>
                          </a:solidFill>
                          <a:latin typeface="ＭＳ Ｐゴシック" pitchFamily="50" charset="-128"/>
                          <a:ea typeface="ＭＳ Ｐゴシック" pitchFamily="50" charset="-128"/>
                        </a:rPr>
                        <a:t>事務所（大阪市立幼稚園長会）もと幼児教育センター</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latin typeface="ＭＳ Ｐゴシック" pitchFamily="50" charset="-128"/>
                          <a:ea typeface="ＭＳ Ｐゴシック" pitchFamily="50" charset="-128"/>
                        </a:rPr>
                        <a:t>1</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dirty="0">
                          <a:solidFill>
                            <a:schemeClr val="tx1"/>
                          </a:solidFill>
                          <a:latin typeface="ＭＳ Ｐゴシック" pitchFamily="50" charset="-128"/>
                          <a:ea typeface="ＭＳ Ｐゴシック" pitchFamily="50" charset="-128"/>
                        </a:rPr>
                        <a:t>同左</a:t>
                      </a:r>
                      <a:endParaRPr lang="en-US" altLang="ja-JP" sz="1000" b="0" i="0" u="none" strike="noStrike" dirty="0">
                        <a:solidFill>
                          <a:schemeClr val="tx1"/>
                        </a:solidFill>
                        <a:latin typeface="ＭＳ Ｐゴシック" pitchFamily="50" charset="-128"/>
                        <a:ea typeface="ＭＳ Ｐゴシック" pitchFamily="50" charset="-128"/>
                      </a:endParaRP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7"/>
                  </a:ext>
                </a:extLst>
              </a:tr>
              <a:tr h="177426">
                <a:tc>
                  <a:txBody>
                    <a:bodyPr/>
                    <a:lstStyle/>
                    <a:p>
                      <a:pPr algn="ctr" fontAlgn="ctr">
                        <a:lnSpc>
                          <a:spcPts val="1100"/>
                        </a:lnSpc>
                      </a:pPr>
                      <a:r>
                        <a:rPr lang="en-US" altLang="zh-TW" sz="1000" b="0" i="0" u="none" strike="noStrike" dirty="0">
                          <a:solidFill>
                            <a:schemeClr val="tx1"/>
                          </a:solidFill>
                          <a:latin typeface="ＭＳ Ｐゴシック" pitchFamily="50" charset="-128"/>
                          <a:ea typeface="ＭＳ Ｐゴシック" pitchFamily="50" charset="-128"/>
                        </a:rPr>
                        <a:t>8</a:t>
                      </a:r>
                      <a:endParaRPr lang="zh-TW" altLang="en-US" sz="1000" b="0" i="0" u="none" strike="noStrike" dirty="0">
                        <a:solidFill>
                          <a:schemeClr val="tx1"/>
                        </a:solidFill>
                        <a:latin typeface="ＭＳ Ｐゴシック" pitchFamily="50" charset="-128"/>
                        <a:ea typeface="ＭＳ Ｐゴシック" pitchFamily="50" charset="-128"/>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zh-CN" altLang="en-US" sz="1000" b="0" i="0" u="none" strike="noStrike" dirty="0">
                          <a:solidFill>
                            <a:srgbClr val="000000"/>
                          </a:solidFill>
                          <a:latin typeface="ＭＳ Ｐゴシック" pitchFamily="50" charset="-128"/>
                          <a:ea typeface="ＭＳ Ｐゴシック" pitchFamily="50" charset="-128"/>
                        </a:rPr>
                        <a:t>学校施設（理学部附属植物園）</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latin typeface="ＭＳ Ｐゴシック" pitchFamily="50" charset="-128"/>
                          <a:ea typeface="ＭＳ Ｐゴシック" pitchFamily="50" charset="-128"/>
                        </a:rPr>
                        <a:t>2</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dirty="0">
                          <a:solidFill>
                            <a:schemeClr val="tx1"/>
                          </a:solidFill>
                          <a:latin typeface="ＭＳ Ｐゴシック" pitchFamily="50" charset="-128"/>
                          <a:ea typeface="ＭＳ Ｐゴシック" pitchFamily="50" charset="-128"/>
                        </a:rPr>
                        <a:t>同左</a:t>
                      </a:r>
                      <a:endParaRPr lang="en-US" altLang="ja-JP" sz="1000" b="0" i="0" u="none" strike="noStrike" dirty="0">
                        <a:solidFill>
                          <a:schemeClr val="tx1"/>
                        </a:solidFill>
                        <a:latin typeface="ＭＳ Ｐゴシック" pitchFamily="50" charset="-128"/>
                        <a:ea typeface="ＭＳ Ｐゴシック" pitchFamily="50" charset="-128"/>
                      </a:endParaRP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8"/>
                  </a:ext>
                </a:extLst>
              </a:tr>
              <a:tr h="177426">
                <a:tc>
                  <a:txBody>
                    <a:bodyPr/>
                    <a:lstStyle/>
                    <a:p>
                      <a:pPr algn="ctr" fontAlgn="ctr">
                        <a:lnSpc>
                          <a:spcPts val="1100"/>
                        </a:lnSpc>
                      </a:pPr>
                      <a:r>
                        <a:rPr lang="en-US" altLang="zh-TW" sz="1000" b="0" i="0" u="none" strike="noStrike" dirty="0">
                          <a:solidFill>
                            <a:schemeClr val="tx1"/>
                          </a:solidFill>
                          <a:latin typeface="ＭＳ Ｐゴシック" pitchFamily="50" charset="-128"/>
                          <a:ea typeface="ＭＳ Ｐゴシック" pitchFamily="50" charset="-128"/>
                        </a:rPr>
                        <a:t>9</a:t>
                      </a:r>
                      <a:endParaRPr lang="zh-TW" altLang="en-US" sz="1000" b="0" i="0" u="none" strike="noStrike" dirty="0">
                        <a:solidFill>
                          <a:schemeClr val="tx1"/>
                        </a:solidFill>
                        <a:latin typeface="ＭＳ Ｐゴシック" pitchFamily="50" charset="-128"/>
                        <a:ea typeface="ＭＳ Ｐゴシック" pitchFamily="50" charset="-128"/>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zh-TW" altLang="en-US" sz="1000" b="0" i="0" u="none" strike="noStrike" dirty="0">
                          <a:solidFill>
                            <a:srgbClr val="000000"/>
                          </a:solidFill>
                          <a:latin typeface="ＭＳ Ｐゴシック" pitchFamily="50" charset="-128"/>
                          <a:ea typeface="ＭＳ Ｐゴシック" pitchFamily="50" charset="-128"/>
                        </a:rPr>
                        <a:t>博物館（大阪商工会議所）大阪産業創造館内</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latin typeface="ＭＳ Ｐゴシック" pitchFamily="50" charset="-128"/>
                          <a:ea typeface="ＭＳ Ｐゴシック" pitchFamily="50" charset="-128"/>
                        </a:rPr>
                        <a:t>1</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dirty="0">
                          <a:solidFill>
                            <a:schemeClr val="tx1"/>
                          </a:solidFill>
                          <a:latin typeface="ＭＳ Ｐゴシック" pitchFamily="50" charset="-128"/>
                          <a:ea typeface="ＭＳ Ｐゴシック" pitchFamily="50" charset="-128"/>
                        </a:rPr>
                        <a:t>同左</a:t>
                      </a:r>
                      <a:endParaRPr lang="en-US" altLang="ja-JP" sz="1000" b="0" i="0" u="none" strike="noStrike" dirty="0">
                        <a:solidFill>
                          <a:schemeClr val="tx1"/>
                        </a:solidFill>
                        <a:latin typeface="ＭＳ Ｐゴシック" pitchFamily="50" charset="-128"/>
                        <a:ea typeface="ＭＳ Ｐゴシック" pitchFamily="50" charset="-128"/>
                      </a:endParaRP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9"/>
                  </a:ext>
                </a:extLst>
              </a:tr>
              <a:tr h="177426">
                <a:tc>
                  <a:txBody>
                    <a:bodyPr/>
                    <a:lstStyle/>
                    <a:p>
                      <a:pPr algn="ctr" fontAlgn="ctr">
                        <a:lnSpc>
                          <a:spcPts val="1100"/>
                        </a:lnSpc>
                      </a:pPr>
                      <a:r>
                        <a:rPr lang="en-US" altLang="zh-TW" sz="1000" b="0" i="0" u="none" strike="noStrike" dirty="0">
                          <a:solidFill>
                            <a:schemeClr val="tx1"/>
                          </a:solidFill>
                          <a:latin typeface="ＭＳ Ｐゴシック" pitchFamily="50" charset="-128"/>
                          <a:ea typeface="ＭＳ Ｐゴシック" pitchFamily="50" charset="-128"/>
                        </a:rPr>
                        <a:t>10</a:t>
                      </a:r>
                      <a:endParaRPr lang="zh-TW" altLang="en-US" sz="1000" b="0" i="0" u="none" strike="noStrike" dirty="0">
                        <a:solidFill>
                          <a:schemeClr val="tx1"/>
                        </a:solidFill>
                        <a:latin typeface="ＭＳ Ｐゴシック" pitchFamily="50" charset="-128"/>
                        <a:ea typeface="ＭＳ Ｐゴシック" pitchFamily="50" charset="-128"/>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zh-TW" altLang="en-US" sz="1000" b="0" i="0" u="none" strike="noStrike" dirty="0">
                          <a:solidFill>
                            <a:srgbClr val="000000"/>
                          </a:solidFill>
                          <a:latin typeface="ＭＳ Ｐゴシック" pitchFamily="50" charset="-128"/>
                          <a:ea typeface="ＭＳ Ｐゴシック" pitchFamily="50" charset="-128"/>
                        </a:rPr>
                        <a:t>国立文楽劇場（独立行政法人日本芸術文化振興会）</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latin typeface="ＭＳ Ｐゴシック" pitchFamily="50" charset="-128"/>
                          <a:ea typeface="ＭＳ Ｐゴシック" pitchFamily="50" charset="-128"/>
                        </a:rPr>
                        <a:t>1</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dirty="0">
                          <a:solidFill>
                            <a:schemeClr val="tx1"/>
                          </a:solidFill>
                          <a:latin typeface="ＭＳ Ｐゴシック" pitchFamily="50" charset="-128"/>
                          <a:ea typeface="ＭＳ Ｐゴシック" pitchFamily="50" charset="-128"/>
                        </a:rPr>
                        <a:t>同左</a:t>
                      </a:r>
                      <a:endParaRPr lang="en-US" altLang="ja-JP" sz="1000" b="0" i="0" u="none" strike="noStrike" dirty="0">
                        <a:solidFill>
                          <a:schemeClr val="tx1"/>
                        </a:solidFill>
                        <a:latin typeface="ＭＳ Ｐゴシック" pitchFamily="50" charset="-128"/>
                        <a:ea typeface="ＭＳ Ｐゴシック" pitchFamily="50" charset="-128"/>
                      </a:endParaRP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0"/>
                  </a:ext>
                </a:extLst>
              </a:tr>
            </a:tbl>
          </a:graphicData>
        </a:graphic>
      </p:graphicFrame>
      <p:sp>
        <p:nvSpPr>
          <p:cNvPr id="14" name="正方形/長方形 13"/>
          <p:cNvSpPr/>
          <p:nvPr/>
        </p:nvSpPr>
        <p:spPr>
          <a:xfrm>
            <a:off x="251520" y="260648"/>
            <a:ext cx="6768752" cy="338554"/>
          </a:xfrm>
          <a:prstGeom prst="rect">
            <a:avLst/>
          </a:prstGeom>
        </p:spPr>
        <p:txBody>
          <a:bodyPr wrap="square">
            <a:spAutoFit/>
          </a:bodyPr>
          <a:lstStyle/>
          <a:p>
            <a:r>
              <a:rPr lang="ja-JP" altLang="en-US" sz="1600" dirty="0">
                <a:latin typeface="+mn-ea"/>
              </a:rPr>
              <a:t>○ 市有不動産の使用料減免のうち、見直しの対象としたもの　（３／６）</a:t>
            </a:r>
          </a:p>
        </p:txBody>
      </p:sp>
      <p:sp>
        <p:nvSpPr>
          <p:cNvPr id="10" name="テキスト ボックス 36"/>
          <p:cNvSpPr txBox="1"/>
          <p:nvPr/>
        </p:nvSpPr>
        <p:spPr>
          <a:xfrm>
            <a:off x="0" y="0"/>
            <a:ext cx="1619672" cy="261610"/>
          </a:xfrm>
          <a:prstGeom prst="rect">
            <a:avLst/>
          </a:prstGeom>
          <a:noFill/>
        </p:spPr>
        <p:txBody>
          <a:bodyPr wrap="square" rtlCol="0">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r>
              <a:rPr lang="ja-JP" altLang="en-US" sz="1100" dirty="0"/>
              <a:t>（付属資料３）</a:t>
            </a:r>
            <a:endParaRPr lang="en-US" altLang="ja-JP" sz="1100" dirty="0"/>
          </a:p>
        </p:txBody>
      </p:sp>
      <p:sp>
        <p:nvSpPr>
          <p:cNvPr id="9" name="スライド番号プレースホルダ 8"/>
          <p:cNvSpPr>
            <a:spLocks noGrp="1"/>
          </p:cNvSpPr>
          <p:nvPr>
            <p:ph type="sldNum" sz="quarter" idx="12"/>
          </p:nvPr>
        </p:nvSpPr>
        <p:spPr/>
        <p:txBody>
          <a:bodyPr/>
          <a:lstStyle/>
          <a:p>
            <a:fld id="{CCEC3038-1CF1-4B63-9920-55248DCFBA97}" type="slidenum">
              <a:rPr kumimoji="1" lang="ja-JP" altLang="en-US" smtClean="0"/>
              <a:pPr/>
              <a:t>238</a:t>
            </a:fld>
            <a:endParaRPr kumimoji="1" lang="ja-JP" altLang="en-US"/>
          </a:p>
        </p:txBody>
      </p:sp>
    </p:spTree>
    <p:extLst>
      <p:ext uri="{BB962C8B-B14F-4D97-AF65-F5344CB8AC3E}">
        <p14:creationId xmlns:p14="http://schemas.microsoft.com/office/powerpoint/2010/main" val="3075138707"/>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1" name="直線コネクタ 10"/>
          <p:cNvCxnSpPr/>
          <p:nvPr/>
        </p:nvCxnSpPr>
        <p:spPr>
          <a:xfrm>
            <a:off x="251520" y="520214"/>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8" name="角丸四角形 7"/>
          <p:cNvSpPr/>
          <p:nvPr/>
        </p:nvSpPr>
        <p:spPr>
          <a:xfrm>
            <a:off x="4600874" y="1183924"/>
            <a:ext cx="4378129" cy="1092948"/>
          </a:xfrm>
          <a:prstGeom prst="roundRect">
            <a:avLst>
              <a:gd name="adj" fmla="val 3640"/>
            </a:avLst>
          </a:prstGeom>
          <a:solidFill>
            <a:schemeClr val="accent6">
              <a:lumMod val="60000"/>
              <a:lumOff val="40000"/>
              <a:alpha val="5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 name="角丸四角形 6"/>
          <p:cNvSpPr/>
          <p:nvPr/>
        </p:nvSpPr>
        <p:spPr>
          <a:xfrm>
            <a:off x="1216652" y="2276872"/>
            <a:ext cx="7776865" cy="4322166"/>
          </a:xfrm>
          <a:prstGeom prst="roundRect">
            <a:avLst>
              <a:gd name="adj" fmla="val 3640"/>
            </a:avLst>
          </a:prstGeom>
          <a:solidFill>
            <a:schemeClr val="accent6">
              <a:lumMod val="60000"/>
              <a:lumOff val="40000"/>
              <a:alpha val="5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 name="スライド番号プレースホルダー 3"/>
          <p:cNvSpPr>
            <a:spLocks noGrp="1"/>
          </p:cNvSpPr>
          <p:nvPr>
            <p:ph type="sldNum" sz="quarter" idx="12"/>
          </p:nvPr>
        </p:nvSpPr>
        <p:spPr/>
        <p:txBody>
          <a:bodyPr/>
          <a:lstStyle/>
          <a:p>
            <a:fld id="{CCEC3038-1CF1-4B63-9920-55248DCFBA97}" type="slidenum">
              <a:rPr kumimoji="1" lang="ja-JP" altLang="en-US" smtClean="0"/>
              <a:pPr/>
              <a:t>23</a:t>
            </a:fld>
            <a:endParaRPr kumimoji="1" lang="ja-JP" altLang="en-US" dirty="0"/>
          </a:p>
        </p:txBody>
      </p:sp>
      <p:sp>
        <p:nvSpPr>
          <p:cNvPr id="9" name="テキスト ボックス 8"/>
          <p:cNvSpPr txBox="1"/>
          <p:nvPr/>
        </p:nvSpPr>
        <p:spPr>
          <a:xfrm>
            <a:off x="251520" y="232182"/>
            <a:ext cx="7704856" cy="338554"/>
          </a:xfrm>
          <a:prstGeom prst="rect">
            <a:avLst/>
          </a:prstGeom>
          <a:noFill/>
        </p:spPr>
        <p:txBody>
          <a:bodyPr wrap="square" rtlCol="0">
            <a:spAutoFit/>
          </a:bodyPr>
          <a:lstStyle/>
          <a:p>
            <a:r>
              <a:rPr lang="ja-JP" altLang="en-US" sz="1600" b="1" dirty="0"/>
              <a:t>③　</a:t>
            </a:r>
            <a:r>
              <a:rPr lang="ja-JP" altLang="en-US" sz="1600" b="1" dirty="0" smtClean="0"/>
              <a:t>主な改革</a:t>
            </a:r>
            <a:r>
              <a:rPr lang="ja-JP" altLang="en-US" sz="1600" b="1" dirty="0"/>
              <a:t>の概要</a:t>
            </a:r>
            <a:r>
              <a:rPr lang="ja-JP" altLang="en-US" sz="1600" b="1" dirty="0" smtClean="0"/>
              <a:t>（</a:t>
            </a:r>
            <a:r>
              <a:rPr lang="ja-JP" altLang="en-US" sz="1600" b="1" dirty="0"/>
              <a:t>３</a:t>
            </a:r>
            <a:r>
              <a:rPr lang="ja-JP" altLang="en-US" sz="1600" b="1" dirty="0" smtClean="0"/>
              <a:t>／３）</a:t>
            </a:r>
            <a:endParaRPr kumimoji="1" lang="ja-JP" altLang="en-US" sz="1600" b="1" dirty="0"/>
          </a:p>
        </p:txBody>
      </p:sp>
      <p:sp>
        <p:nvSpPr>
          <p:cNvPr id="10" name="テキスト ボックス 9"/>
          <p:cNvSpPr txBox="1"/>
          <p:nvPr/>
        </p:nvSpPr>
        <p:spPr>
          <a:xfrm>
            <a:off x="0" y="0"/>
            <a:ext cx="4572000" cy="276999"/>
          </a:xfrm>
          <a:prstGeom prst="rect">
            <a:avLst/>
          </a:prstGeom>
          <a:noFill/>
        </p:spPr>
        <p:txBody>
          <a:bodyPr wrap="square" rtlCol="0">
            <a:spAutoFit/>
          </a:bodyPr>
          <a:lstStyle/>
          <a:p>
            <a:r>
              <a:rPr kumimoji="1" lang="en-US" altLang="ja-JP" sz="1200" dirty="0"/>
              <a:t>Ⅳ</a:t>
            </a:r>
            <a:r>
              <a:rPr kumimoji="1" lang="ja-JP" altLang="en-US" sz="1200" dirty="0"/>
              <a:t>　</a:t>
            </a:r>
            <a:r>
              <a:rPr kumimoji="1" lang="ja-JP" altLang="en-US" sz="1100" dirty="0"/>
              <a:t>政策</a:t>
            </a:r>
            <a:r>
              <a:rPr kumimoji="1" lang="ja-JP" altLang="en-US" sz="1200" dirty="0"/>
              <a:t>の刷新・現役世代の重点投資</a:t>
            </a:r>
            <a:r>
              <a:rPr lang="ja-JP" altLang="en-US" sz="1200" dirty="0"/>
              <a:t>（子育て・教育）</a:t>
            </a:r>
            <a:endParaRPr kumimoji="1" lang="en-US" altLang="ja-JP" sz="1200" dirty="0"/>
          </a:p>
        </p:txBody>
      </p:sp>
      <p:graphicFrame>
        <p:nvGraphicFramePr>
          <p:cNvPr id="5" name="表 4"/>
          <p:cNvGraphicFramePr>
            <a:graphicFrameLocks noGrp="1"/>
          </p:cNvGraphicFramePr>
          <p:nvPr>
            <p:extLst>
              <p:ext uri="{D42A27DB-BD31-4B8C-83A1-F6EECF244321}">
                <p14:modId xmlns:p14="http://schemas.microsoft.com/office/powerpoint/2010/main" val="212095956"/>
              </p:ext>
            </p:extLst>
          </p:nvPr>
        </p:nvGraphicFramePr>
        <p:xfrm>
          <a:off x="208540" y="652104"/>
          <a:ext cx="8784977" cy="5974008"/>
        </p:xfrm>
        <a:graphic>
          <a:graphicData uri="http://schemas.openxmlformats.org/drawingml/2006/table">
            <a:tbl>
              <a:tblPr firstRow="1" bandRow="1">
                <a:tableStyleId>{69012ECD-51FC-41F1-AA8D-1B2483CD663E}</a:tableStyleId>
              </a:tblPr>
              <a:tblGrid>
                <a:gridCol w="1008112">
                  <a:extLst>
                    <a:ext uri="{9D8B030D-6E8A-4147-A177-3AD203B41FA5}">
                      <a16:colId xmlns:a16="http://schemas.microsoft.com/office/drawing/2014/main" xmlns="" val="20000"/>
                    </a:ext>
                  </a:extLst>
                </a:gridCol>
                <a:gridCol w="1224136">
                  <a:extLst>
                    <a:ext uri="{9D8B030D-6E8A-4147-A177-3AD203B41FA5}">
                      <a16:colId xmlns:a16="http://schemas.microsoft.com/office/drawing/2014/main" xmlns="" val="20001"/>
                    </a:ext>
                  </a:extLst>
                </a:gridCol>
                <a:gridCol w="2184243">
                  <a:extLst>
                    <a:ext uri="{9D8B030D-6E8A-4147-A177-3AD203B41FA5}">
                      <a16:colId xmlns:a16="http://schemas.microsoft.com/office/drawing/2014/main" xmlns="" val="20002"/>
                    </a:ext>
                  </a:extLst>
                </a:gridCol>
                <a:gridCol w="2184243">
                  <a:extLst>
                    <a:ext uri="{9D8B030D-6E8A-4147-A177-3AD203B41FA5}">
                      <a16:colId xmlns:a16="http://schemas.microsoft.com/office/drawing/2014/main" xmlns="" val="20003"/>
                    </a:ext>
                  </a:extLst>
                </a:gridCol>
                <a:gridCol w="2184243">
                  <a:extLst>
                    <a:ext uri="{9D8B030D-6E8A-4147-A177-3AD203B41FA5}">
                      <a16:colId xmlns:a16="http://schemas.microsoft.com/office/drawing/2014/main" xmlns="" val="20004"/>
                    </a:ext>
                  </a:extLst>
                </a:gridCol>
              </a:tblGrid>
              <a:tr h="516918">
                <a:tc>
                  <a:txBody>
                    <a:bodyPr/>
                    <a:lstStyle/>
                    <a:p>
                      <a:endParaRPr kumimoji="1" lang="ja-JP" altLang="en-US" sz="1400" dirty="0">
                        <a:latin typeface="Meiryo UI" panose="020B0604030504040204" pitchFamily="50" charset="-128"/>
                        <a:ea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ja-JP" altLang="en-US" sz="1400" dirty="0">
                          <a:latin typeface="Meiryo UI" panose="020B0604030504040204" pitchFamily="50" charset="-128"/>
                          <a:ea typeface="Meiryo UI" panose="020B0604030504040204" pitchFamily="50" charset="-128"/>
                        </a:rPr>
                        <a:t>改革以前</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ja-JP" altLang="en-US" sz="1400" dirty="0">
                          <a:latin typeface="Meiryo UI" panose="020B0604030504040204" pitchFamily="50" charset="-128"/>
                          <a:ea typeface="Meiryo UI" panose="020B0604030504040204" pitchFamily="50" charset="-128"/>
                        </a:rPr>
                        <a:t>２０１４．９</a:t>
                      </a:r>
                      <a:endParaRPr kumimoji="1" lang="en-US" altLang="ja-JP" sz="1400" dirty="0">
                        <a:latin typeface="Meiryo UI" panose="020B0604030504040204" pitchFamily="50" charset="-128"/>
                        <a:ea typeface="Meiryo UI" panose="020B0604030504040204" pitchFamily="50" charset="-128"/>
                      </a:endParaRPr>
                    </a:p>
                    <a:p>
                      <a:pPr algn="ctr"/>
                      <a:r>
                        <a:rPr kumimoji="1" lang="ja-JP" altLang="en-US" sz="1400" dirty="0">
                          <a:latin typeface="Meiryo UI" panose="020B0604030504040204" pitchFamily="50" charset="-128"/>
                          <a:ea typeface="Meiryo UI" panose="020B0604030504040204" pitchFamily="50" charset="-128"/>
                        </a:rPr>
                        <a:t>（前回棚卸し時点）</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lg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ja-JP" altLang="en-US" sz="1400" dirty="0">
                          <a:latin typeface="Meiryo UI" panose="020B0604030504040204" pitchFamily="50" charset="-128"/>
                          <a:ea typeface="Meiryo UI" panose="020B0604030504040204" pitchFamily="50" charset="-128"/>
                        </a:rPr>
                        <a:t>２０１８．３</a:t>
                      </a:r>
                      <a:endParaRPr kumimoji="1" lang="en-US" altLang="ja-JP" sz="1400" dirty="0">
                        <a:latin typeface="Meiryo UI" panose="020B0604030504040204" pitchFamily="50" charset="-128"/>
                        <a:ea typeface="Meiryo UI" panose="020B0604030504040204" pitchFamily="50" charset="-128"/>
                      </a:endParaRPr>
                    </a:p>
                    <a:p>
                      <a:pPr algn="ctr"/>
                      <a:r>
                        <a:rPr kumimoji="1" lang="ja-JP" altLang="en-US" sz="1400" dirty="0">
                          <a:latin typeface="Meiryo UI" panose="020B0604030504040204" pitchFamily="50" charset="-128"/>
                          <a:ea typeface="Meiryo UI" panose="020B0604030504040204" pitchFamily="50" charset="-128"/>
                        </a:rPr>
                        <a:t>（今回棚卸し時点）</a:t>
                      </a:r>
                    </a:p>
                  </a:txBody>
                  <a:tcPr anchor="ctr">
                    <a:lnL w="12700" cap="flat" cmpd="sng" algn="ctr">
                      <a:solidFill>
                        <a:schemeClr val="tx1"/>
                      </a:solidFill>
                      <a:prstDash val="lgDash"/>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ja-JP" altLang="en-US" sz="1400" dirty="0">
                          <a:latin typeface="Meiryo UI" panose="020B0604030504040204" pitchFamily="50" charset="-128"/>
                          <a:ea typeface="Meiryo UI" panose="020B0604030504040204" pitchFamily="50" charset="-128"/>
                        </a:rPr>
                        <a:t>取組みの達成状況と</a:t>
                      </a:r>
                      <a:endParaRPr kumimoji="1" lang="en-US" altLang="ja-JP" sz="1400" dirty="0">
                        <a:latin typeface="Meiryo UI" panose="020B0604030504040204" pitchFamily="50" charset="-128"/>
                        <a:ea typeface="Meiryo UI" panose="020B0604030504040204" pitchFamily="50" charset="-128"/>
                      </a:endParaRPr>
                    </a:p>
                    <a:p>
                      <a:pPr algn="ctr"/>
                      <a:r>
                        <a:rPr kumimoji="1" lang="ja-JP" altLang="en-US" sz="1400" dirty="0">
                          <a:latin typeface="Meiryo UI" panose="020B0604030504040204" pitchFamily="50" charset="-128"/>
                          <a:ea typeface="Meiryo UI" panose="020B0604030504040204" pitchFamily="50" charset="-128"/>
                        </a:rPr>
                        <a:t>今後の課題</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xmlns="" val="10000"/>
                  </a:ext>
                </a:extLst>
              </a:tr>
              <a:tr h="1106608">
                <a:tc rowSpan="5">
                  <a:txBody>
                    <a:bodyPr/>
                    <a:lstStyle/>
                    <a:p>
                      <a:pPr algn="l"/>
                      <a:r>
                        <a:rPr kumimoji="1" lang="en-US" altLang="ja-JP" sz="1200" dirty="0">
                          <a:latin typeface="Meiryo UI" panose="020B0604030504040204" pitchFamily="50" charset="-128"/>
                          <a:ea typeface="Meiryo UI" panose="020B0604030504040204" pitchFamily="50" charset="-128"/>
                        </a:rPr>
                        <a:t>Ⅲ.</a:t>
                      </a:r>
                    </a:p>
                    <a:p>
                      <a:pPr algn="l"/>
                      <a:r>
                        <a:rPr kumimoji="1" lang="ja-JP" altLang="en-US" sz="1200" dirty="0">
                          <a:latin typeface="Meiryo UI" panose="020B0604030504040204" pitchFamily="50" charset="-128"/>
                          <a:ea typeface="Meiryo UI" panose="020B0604030504040204" pitchFamily="50" charset="-128"/>
                        </a:rPr>
                        <a:t>教育実践のイノベーション</a:t>
                      </a:r>
                    </a:p>
                    <a:p>
                      <a:pPr algn="l"/>
                      <a:endParaRPr kumimoji="1" lang="ja-JP" altLang="en-US" sz="1200" dirty="0">
                        <a:latin typeface="Meiryo UI" panose="020B0604030504040204" pitchFamily="50" charset="-128"/>
                        <a:ea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a:latin typeface="Meiryo UI" panose="020B0604030504040204" pitchFamily="50" charset="-128"/>
                          <a:ea typeface="Meiryo UI" panose="020B0604030504040204" pitchFamily="50" charset="-128"/>
                        </a:rPr>
                        <a:t>（教育環境）</a:t>
                      </a: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a:latin typeface="Meiryo UI" panose="020B0604030504040204" pitchFamily="50" charset="-128"/>
                          <a:ea typeface="Meiryo UI" panose="020B0604030504040204" pitchFamily="50" charset="-128"/>
                        </a:rPr>
                        <a:t>中学校給食と家庭弁当との選択制　</a:t>
                      </a:r>
                      <a:r>
                        <a:rPr kumimoji="1" lang="ja-JP" altLang="en-US" sz="1200" dirty="0" smtClean="0">
                          <a:latin typeface="Meiryo UI" panose="020B0604030504040204" pitchFamily="50" charset="-128"/>
                          <a:ea typeface="Meiryo UI" panose="020B0604030504040204" pitchFamily="50" charset="-128"/>
                        </a:rPr>
                        <a:t>など</a:t>
                      </a:r>
                      <a:endParaRPr kumimoji="1" lang="ja-JP" altLang="en-US" sz="1200" dirty="0">
                        <a:latin typeface="Meiryo UI" panose="020B0604030504040204" pitchFamily="50" charset="-128"/>
                        <a:ea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200" dirty="0">
                          <a:latin typeface="Meiryo UI" panose="020B0604030504040204" pitchFamily="50" charset="-128"/>
                          <a:ea typeface="Meiryo UI" panose="020B0604030504040204" pitchFamily="50" charset="-128"/>
                        </a:rPr>
                        <a:t>【</a:t>
                      </a:r>
                      <a:r>
                        <a:rPr kumimoji="1" lang="ja-JP" altLang="en-US" sz="1200" dirty="0">
                          <a:latin typeface="Meiryo UI" panose="020B0604030504040204" pitchFamily="50" charset="-128"/>
                          <a:ea typeface="Meiryo UI" panose="020B0604030504040204" pitchFamily="50" charset="-128"/>
                        </a:rPr>
                        <a:t>学校図</a:t>
                      </a:r>
                      <a:r>
                        <a:rPr kumimoji="1" lang="ja-JP" altLang="en-US" sz="1200" dirty="0">
                          <a:solidFill>
                            <a:schemeClr val="tx1"/>
                          </a:solidFill>
                          <a:latin typeface="Meiryo UI" panose="020B0604030504040204" pitchFamily="50" charset="-128"/>
                          <a:ea typeface="Meiryo UI" panose="020B0604030504040204" pitchFamily="50" charset="-128"/>
                        </a:rPr>
                        <a:t>書館</a:t>
                      </a:r>
                      <a:r>
                        <a:rPr kumimoji="1" lang="ja-JP" altLang="en-US" sz="1200" dirty="0">
                          <a:latin typeface="Meiryo UI" panose="020B0604030504040204" pitchFamily="50" charset="-128"/>
                          <a:ea typeface="Meiryo UI" panose="020B0604030504040204" pitchFamily="50" charset="-128"/>
                        </a:rPr>
                        <a:t>活用推進事業</a:t>
                      </a:r>
                      <a:r>
                        <a:rPr kumimoji="1" lang="en-US" altLang="ja-JP" sz="1200" dirty="0">
                          <a:latin typeface="Meiryo UI" panose="020B0604030504040204" pitchFamily="50" charset="-128"/>
                          <a:ea typeface="Meiryo UI" panose="020B0604030504040204" pitchFamily="50" charset="-128"/>
                        </a:rPr>
                        <a:t>】</a:t>
                      </a:r>
                    </a:p>
                    <a:p>
                      <a:endParaRPr kumimoji="1" lang="en-US" altLang="ja-JP" sz="1200" dirty="0">
                        <a:latin typeface="Meiryo UI" panose="020B0604030504040204" pitchFamily="50" charset="-128"/>
                        <a:ea typeface="Meiryo UI" panose="020B0604030504040204" pitchFamily="50" charset="-128"/>
                      </a:endParaRPr>
                    </a:p>
                    <a:p>
                      <a:r>
                        <a:rPr kumimoji="1" lang="ja-JP" altLang="en-US" sz="1200" dirty="0">
                          <a:latin typeface="Meiryo UI" panose="020B0604030504040204" pitchFamily="50" charset="-128"/>
                          <a:ea typeface="Meiryo UI" panose="020B0604030504040204" pitchFamily="50" charset="-128"/>
                        </a:rPr>
                        <a:t>　　　　　　　</a:t>
                      </a:r>
                      <a:r>
                        <a:rPr kumimoji="1" lang="en-US" altLang="ja-JP" sz="1200" dirty="0">
                          <a:latin typeface="Meiryo UI" panose="020B0604030504040204" pitchFamily="50" charset="-128"/>
                          <a:ea typeface="Meiryo UI" panose="020B0604030504040204" pitchFamily="50" charset="-128"/>
                        </a:rPr>
                        <a:t>―</a:t>
                      </a:r>
                    </a:p>
                  </a:txBody>
                  <a:tcPr>
                    <a:lnL w="12700" cap="flat" cmpd="sng" algn="ctr">
                      <a:solidFill>
                        <a:schemeClr val="tx1"/>
                      </a:solidFill>
                      <a:prstDash val="solid"/>
                      <a:round/>
                      <a:headEnd type="none" w="med" len="med"/>
                      <a:tailEnd type="none" w="med" len="med"/>
                    </a:lnL>
                    <a:lnR w="12700" cap="flat" cmpd="sng" algn="ctr">
                      <a:solidFill>
                        <a:schemeClr val="tx1"/>
                      </a:solidFill>
                      <a:prstDash val="lg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algn="l" rtl="0" eaLnBrk="1" fontAlgn="t" latinLnBrk="0" hangingPunct="1">
                        <a:spcBef>
                          <a:spcPts val="0"/>
                        </a:spcBef>
                        <a:spcAft>
                          <a:spcPts val="0"/>
                        </a:spcAft>
                      </a:pPr>
                      <a:r>
                        <a:rPr kumimoji="1" lang="en-US" altLang="ja-JP" sz="1200" b="0" i="0" u="sng" strike="noStrike" kern="1200" dirty="0">
                          <a:solidFill>
                            <a:schemeClr val="tx1"/>
                          </a:solidFill>
                          <a:effectLst/>
                          <a:latin typeface="Meiryo UI" panose="020B0604030504040204" pitchFamily="50" charset="-128"/>
                          <a:ea typeface="Meiryo UI" panose="020B0604030504040204" pitchFamily="50" charset="-128"/>
                        </a:rPr>
                        <a:t>2015</a:t>
                      </a:r>
                      <a:r>
                        <a:rPr kumimoji="1" lang="ja-JP" altLang="en-US" sz="1200" b="0" i="0" u="sng" strike="noStrike" kern="1200" dirty="0">
                          <a:solidFill>
                            <a:schemeClr val="tx1"/>
                          </a:solidFill>
                          <a:effectLst/>
                          <a:latin typeface="Meiryo UI" panose="020B0604030504040204" pitchFamily="50" charset="-128"/>
                          <a:ea typeface="Meiryo UI" panose="020B0604030504040204" pitchFamily="50" charset="-128"/>
                        </a:rPr>
                        <a:t>～</a:t>
                      </a:r>
                      <a:r>
                        <a:rPr kumimoji="1" lang="en-US" altLang="ja-JP" sz="1200" b="0" i="0" u="sng" strike="noStrike" kern="1200" dirty="0">
                          <a:solidFill>
                            <a:schemeClr val="tx1"/>
                          </a:solidFill>
                          <a:effectLst/>
                          <a:latin typeface="Meiryo UI" panose="020B0604030504040204" pitchFamily="50" charset="-128"/>
                          <a:ea typeface="Meiryo UI" panose="020B0604030504040204" pitchFamily="50" charset="-128"/>
                        </a:rPr>
                        <a:t>2017</a:t>
                      </a:r>
                      <a:r>
                        <a:rPr kumimoji="1" lang="ja-JP" altLang="en-US" sz="1200" b="0" i="0" u="sng" strike="noStrike" kern="1200" dirty="0">
                          <a:solidFill>
                            <a:schemeClr val="tx1"/>
                          </a:solidFill>
                          <a:effectLst/>
                          <a:latin typeface="Meiryo UI" panose="020B0604030504040204" pitchFamily="50" charset="-128"/>
                          <a:ea typeface="Meiryo UI" panose="020B0604030504040204" pitchFamily="50" charset="-128"/>
                        </a:rPr>
                        <a:t>年度</a:t>
                      </a:r>
                      <a:endParaRPr kumimoji="1" lang="en-US" altLang="ja-JP" sz="1200" b="0" i="0" u="sng" strike="noStrike" kern="1200" dirty="0">
                        <a:solidFill>
                          <a:schemeClr val="tx1"/>
                        </a:solidFill>
                        <a:effectLst/>
                        <a:latin typeface="Meiryo UI" panose="020B0604030504040204" pitchFamily="50" charset="-128"/>
                        <a:ea typeface="Meiryo UI" panose="020B0604030504040204" pitchFamily="50" charset="-128"/>
                      </a:endParaRPr>
                    </a:p>
                    <a:p>
                      <a:pPr marL="0" algn="l" rtl="0" eaLnBrk="1" fontAlgn="t" latinLnBrk="0" hangingPunct="1">
                        <a:spcBef>
                          <a:spcPts val="0"/>
                        </a:spcBef>
                        <a:spcAft>
                          <a:spcPts val="0"/>
                        </a:spcAft>
                      </a:pPr>
                      <a:r>
                        <a:rPr kumimoji="1" lang="ja-JP" altLang="en-US" sz="1200" b="0" i="0" u="none" strike="noStrike" kern="1200" dirty="0">
                          <a:solidFill>
                            <a:schemeClr val="tx1"/>
                          </a:solidFill>
                          <a:effectLst/>
                          <a:latin typeface="Meiryo UI" panose="020B0604030504040204" pitchFamily="50" charset="-128"/>
                          <a:ea typeface="Meiryo UI" panose="020B0604030504040204" pitchFamily="50" charset="-128"/>
                        </a:rPr>
                        <a:t>・学校図書館に必要な図書を整備</a:t>
                      </a:r>
                      <a:endParaRPr lang="ja-JP" altLang="en-US" sz="1200" b="0" i="0" u="none" strike="noStrike" dirty="0">
                        <a:solidFill>
                          <a:schemeClr val="tx1"/>
                        </a:solidFill>
                        <a:effectLst/>
                        <a:latin typeface="Meiryo UI" panose="020B0604030504040204" pitchFamily="50" charset="-128"/>
                        <a:ea typeface="Meiryo UI" panose="020B0604030504040204" pitchFamily="50" charset="-128"/>
                      </a:endParaRPr>
                    </a:p>
                  </a:txBody>
                  <a:tcPr>
                    <a:lnL w="12700" cap="flat" cmpd="sng" algn="ctr">
                      <a:solidFill>
                        <a:schemeClr val="tx1"/>
                      </a:solidFill>
                      <a:prstDash val="lgDash"/>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algn="l" rtl="0" eaLnBrk="1" fontAlgn="t" latinLnBrk="0" hangingPunct="1">
                        <a:spcBef>
                          <a:spcPts val="0"/>
                        </a:spcBef>
                        <a:spcAft>
                          <a:spcPts val="0"/>
                        </a:spcAft>
                      </a:pPr>
                      <a:r>
                        <a:rPr kumimoji="1" lang="ja-JP" altLang="en-US" sz="1200" b="0" i="0" u="none" strike="noStrike" kern="1200" dirty="0">
                          <a:solidFill>
                            <a:schemeClr val="tx1"/>
                          </a:solidFill>
                          <a:effectLst/>
                          <a:latin typeface="Meiryo UI" panose="020B0604030504040204" pitchFamily="50" charset="-128"/>
                          <a:ea typeface="Meiryo UI" panose="020B0604030504040204" pitchFamily="50" charset="-128"/>
                        </a:rPr>
                        <a:t>・</a:t>
                      </a:r>
                      <a:r>
                        <a:rPr kumimoji="1" lang="en-US" altLang="ja-JP" sz="1200" b="0" i="0" u="none" strike="noStrike" kern="1200" dirty="0">
                          <a:solidFill>
                            <a:schemeClr val="tx1"/>
                          </a:solidFill>
                          <a:effectLst/>
                          <a:latin typeface="Meiryo UI" panose="020B0604030504040204" pitchFamily="50" charset="-128"/>
                          <a:ea typeface="Meiryo UI" panose="020B0604030504040204" pitchFamily="50" charset="-128"/>
                        </a:rPr>
                        <a:t>2017</a:t>
                      </a:r>
                      <a:r>
                        <a:rPr kumimoji="1" lang="ja-JP" altLang="en-US" sz="1200" b="0" i="0" u="none" strike="noStrike" kern="1200" dirty="0">
                          <a:solidFill>
                            <a:schemeClr val="tx1"/>
                          </a:solidFill>
                          <a:effectLst/>
                          <a:latin typeface="Meiryo UI" panose="020B0604030504040204" pitchFamily="50" charset="-128"/>
                          <a:ea typeface="Meiryo UI" panose="020B0604030504040204" pitchFamily="50" charset="-128"/>
                        </a:rPr>
                        <a:t>年度に全小中学校で大阪市図書標準</a:t>
                      </a:r>
                      <a:r>
                        <a:rPr kumimoji="1" lang="ja-JP" altLang="en-US" sz="1200" b="0" i="0" u="none" strike="noStrike" kern="1200" dirty="0" smtClean="0">
                          <a:solidFill>
                            <a:schemeClr val="tx1"/>
                          </a:solidFill>
                          <a:effectLst/>
                          <a:latin typeface="Meiryo UI" panose="020B0604030504040204" pitchFamily="50" charset="-128"/>
                          <a:ea typeface="Meiryo UI" panose="020B0604030504040204" pitchFamily="50" charset="-128"/>
                        </a:rPr>
                        <a:t>達成</a:t>
                      </a:r>
                      <a:endParaRPr kumimoji="1" lang="en-US" altLang="ja-JP" sz="1200" b="0" i="0" u="none" strike="noStrike" kern="1200" dirty="0" smtClean="0">
                        <a:solidFill>
                          <a:schemeClr val="tx1"/>
                        </a:solidFill>
                        <a:effectLst/>
                        <a:latin typeface="Meiryo UI" panose="020B0604030504040204" pitchFamily="50" charset="-128"/>
                        <a:ea typeface="Meiryo UI" panose="020B0604030504040204" pitchFamily="50" charset="-128"/>
                      </a:endParaRPr>
                    </a:p>
                    <a:p>
                      <a:pPr marL="0" marR="0" lvl="0" indent="0" algn="l" defTabSz="914400" rtl="0" eaLnBrk="1" fontAlgn="t" latinLnBrk="0" hangingPunct="1">
                        <a:lnSpc>
                          <a:spcPct val="100000"/>
                        </a:lnSpc>
                        <a:spcBef>
                          <a:spcPts val="0"/>
                        </a:spcBef>
                        <a:spcAft>
                          <a:spcPts val="0"/>
                        </a:spcAft>
                        <a:buClrTx/>
                        <a:buSzTx/>
                        <a:buFontTx/>
                        <a:buNone/>
                        <a:tabLst/>
                        <a:defRPr/>
                      </a:pPr>
                      <a:r>
                        <a:rPr kumimoji="1" lang="ja-JP" altLang="en-US" sz="1200" b="0" i="0" u="none" strike="noStrike" kern="1200" dirty="0" smtClean="0">
                          <a:solidFill>
                            <a:schemeClr val="tx1"/>
                          </a:solidFill>
                          <a:effectLst/>
                          <a:latin typeface="Meiryo UI" panose="020B0604030504040204" pitchFamily="50" charset="-128"/>
                          <a:ea typeface="Meiryo UI" panose="020B0604030504040204" pitchFamily="50" charset="-128"/>
                        </a:rPr>
                        <a:t>・</a:t>
                      </a:r>
                      <a:r>
                        <a:rPr kumimoji="1" lang="ja-JP" altLang="en-US" sz="1200" b="0" i="0" u="none" strike="noStrike" kern="1200" baseline="0" dirty="0" smtClean="0">
                          <a:solidFill>
                            <a:schemeClr val="tx1"/>
                          </a:solidFill>
                          <a:effectLst/>
                          <a:latin typeface="Meiryo UI" panose="020B0604030504040204" pitchFamily="50" charset="-128"/>
                          <a:ea typeface="Meiryo UI" panose="020B0604030504040204" pitchFamily="50" charset="-128"/>
                        </a:rPr>
                        <a:t>開館回数を増加させるなど学校図書館を活用した調べ学習や読書活動の活性化を進めていく</a:t>
                      </a:r>
                      <a:endParaRPr lang="ja-JP" altLang="en-US" sz="1200" b="0" i="0" u="none" strike="dblStrike" baseline="0" dirty="0">
                        <a:solidFill>
                          <a:schemeClr val="tx1"/>
                        </a:solidFill>
                        <a:effectLst/>
                        <a:latin typeface="Meiryo UI" panose="020B0604030504040204" pitchFamily="50" charset="-128"/>
                        <a:ea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xmlns="" val="10001"/>
                  </a:ext>
                </a:extLst>
              </a:tr>
              <a:tr h="1003428">
                <a:tc vMerge="1">
                  <a:txBody>
                    <a:bodyPr/>
                    <a:lstStyle/>
                    <a:p>
                      <a:endParaRPr kumimoji="1" lang="ja-JP" altLang="en-US"/>
                    </a:p>
                  </a:txBody>
                  <a:tcPr/>
                </a:tc>
                <a:tc rowSpan="4">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u="none" dirty="0">
                          <a:solidFill>
                            <a:schemeClr val="tx1"/>
                          </a:solidFill>
                          <a:latin typeface="Meiryo UI" panose="020B0604030504040204" pitchFamily="50" charset="-128"/>
                          <a:ea typeface="Meiryo UI" panose="020B0604030504040204" pitchFamily="50" charset="-128"/>
                        </a:rPr>
                        <a:t>（教育活動）</a:t>
                      </a:r>
                      <a:endParaRPr kumimoji="1" lang="en-US" altLang="ja-JP" sz="1200" u="none" dirty="0">
                        <a:solidFill>
                          <a:schemeClr val="tx1"/>
                        </a:solidFill>
                        <a:latin typeface="Meiryo UI" panose="020B0604030504040204" pitchFamily="50" charset="-128"/>
                        <a:ea typeface="Meiryo UI" panose="020B0604030504040204" pitchFamily="50" charset="-128"/>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u="none" dirty="0">
                          <a:solidFill>
                            <a:schemeClr val="tx1"/>
                          </a:solidFill>
                          <a:latin typeface="Meiryo UI" panose="020B0604030504040204" pitchFamily="50" charset="-128"/>
                          <a:ea typeface="Meiryo UI" panose="020B0604030504040204" pitchFamily="50" charset="-128"/>
                        </a:rPr>
                        <a:t>全市一律の施策</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r>
                        <a:rPr kumimoji="1" lang="en-US" altLang="ja-JP" sz="1200" u="none" dirty="0">
                          <a:solidFill>
                            <a:schemeClr val="tx1"/>
                          </a:solidFill>
                          <a:latin typeface="Meiryo UI" panose="020B0604030504040204" pitchFamily="50" charset="-128"/>
                          <a:ea typeface="Meiryo UI" panose="020B0604030504040204" pitchFamily="50" charset="-128"/>
                        </a:rPr>
                        <a:t>【</a:t>
                      </a:r>
                      <a:r>
                        <a:rPr kumimoji="1" lang="ja-JP" altLang="en-US" sz="1200" u="none" dirty="0">
                          <a:solidFill>
                            <a:schemeClr val="tx1"/>
                          </a:solidFill>
                          <a:latin typeface="Meiryo UI" panose="020B0604030504040204" pitchFamily="50" charset="-128"/>
                          <a:ea typeface="Meiryo UI" panose="020B0604030504040204" pitchFamily="50" charset="-128"/>
                        </a:rPr>
                        <a:t>民間事業者を活用した課外授業支援</a:t>
                      </a:r>
                      <a:r>
                        <a:rPr kumimoji="1" lang="en-US" altLang="ja-JP" sz="1200" u="none" dirty="0">
                          <a:solidFill>
                            <a:schemeClr val="tx1"/>
                          </a:solidFill>
                          <a:latin typeface="Meiryo UI" panose="020B0604030504040204" pitchFamily="50" charset="-128"/>
                          <a:ea typeface="Meiryo UI" panose="020B0604030504040204" pitchFamily="50" charset="-128"/>
                        </a:rPr>
                        <a:t>】</a:t>
                      </a:r>
                      <a:r>
                        <a:rPr kumimoji="1" lang="ja-JP" altLang="en-US" sz="1200" u="none" dirty="0">
                          <a:solidFill>
                            <a:schemeClr val="tx1"/>
                          </a:solidFill>
                          <a:latin typeface="Meiryo UI" panose="020B0604030504040204" pitchFamily="50" charset="-128"/>
                          <a:ea typeface="Meiryo UI" panose="020B0604030504040204" pitchFamily="50" charset="-128"/>
                        </a:rPr>
                        <a:t>　　</a:t>
                      </a:r>
                      <a:endParaRPr kumimoji="1" lang="en-US" altLang="ja-JP" sz="1200" u="none" dirty="0">
                        <a:solidFill>
                          <a:schemeClr val="tx1"/>
                        </a:solidFill>
                        <a:latin typeface="Meiryo UI" panose="020B0604030504040204" pitchFamily="50" charset="-128"/>
                        <a:ea typeface="Meiryo UI" panose="020B0604030504040204" pitchFamily="50" charset="-128"/>
                      </a:endParaRPr>
                    </a:p>
                    <a:p>
                      <a:r>
                        <a:rPr kumimoji="1" lang="ja-JP" altLang="en-US" sz="1200" u="none" dirty="0">
                          <a:solidFill>
                            <a:schemeClr val="tx1"/>
                          </a:solidFill>
                          <a:latin typeface="Meiryo UI" panose="020B0604030504040204" pitchFamily="50" charset="-128"/>
                          <a:ea typeface="Meiryo UI" panose="020B0604030504040204" pitchFamily="50" charset="-128"/>
                        </a:rPr>
                        <a:t>　　　</a:t>
                      </a:r>
                      <a:endParaRPr kumimoji="1" lang="en-US" altLang="ja-JP" sz="1200" u="none" dirty="0">
                        <a:solidFill>
                          <a:schemeClr val="tx1"/>
                        </a:solidFill>
                        <a:latin typeface="Meiryo UI" panose="020B0604030504040204" pitchFamily="50" charset="-128"/>
                        <a:ea typeface="Meiryo UI" panose="020B0604030504040204" pitchFamily="50" charset="-128"/>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u="none" dirty="0">
                          <a:solidFill>
                            <a:schemeClr val="tx1"/>
                          </a:solidFill>
                          <a:latin typeface="Meiryo UI" panose="020B0604030504040204" pitchFamily="50" charset="-128"/>
                          <a:ea typeface="Meiryo UI" panose="020B0604030504040204" pitchFamily="50" charset="-128"/>
                        </a:rPr>
                        <a:t>　　　　　　　</a:t>
                      </a:r>
                      <a:r>
                        <a:rPr kumimoji="1" lang="en-US" altLang="ja-JP" sz="1200" u="none" dirty="0" smtClean="0">
                          <a:solidFill>
                            <a:schemeClr val="tx1"/>
                          </a:solidFill>
                          <a:latin typeface="Meiryo UI" panose="020B0604030504040204" pitchFamily="50" charset="-128"/>
                          <a:ea typeface="Meiryo UI" panose="020B0604030504040204" pitchFamily="50" charset="-128"/>
                        </a:rPr>
                        <a:t>―</a:t>
                      </a:r>
                      <a:endParaRPr kumimoji="1" lang="en-US" altLang="ja-JP" sz="1200" u="none" dirty="0">
                        <a:solidFill>
                          <a:schemeClr val="tx1"/>
                        </a:solidFill>
                        <a:latin typeface="Meiryo UI" panose="020B0604030504040204" pitchFamily="50" charset="-128"/>
                        <a:ea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lg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algn="l" rtl="0" eaLnBrk="1" fontAlgn="t" latinLnBrk="0" hangingPunct="1">
                        <a:spcBef>
                          <a:spcPts val="0"/>
                        </a:spcBef>
                        <a:spcAft>
                          <a:spcPts val="0"/>
                        </a:spcAft>
                      </a:pPr>
                      <a:r>
                        <a:rPr lang="en-US" altLang="ja-JP" sz="1200" b="0" i="0" u="sng" strike="noStrike" dirty="0">
                          <a:solidFill>
                            <a:schemeClr val="tx1"/>
                          </a:solidFill>
                          <a:effectLst/>
                          <a:latin typeface="Meiryo UI" panose="020B0604030504040204" pitchFamily="50" charset="-128"/>
                          <a:ea typeface="Meiryo UI" panose="020B0604030504040204" pitchFamily="50" charset="-128"/>
                        </a:rPr>
                        <a:t>2015</a:t>
                      </a:r>
                      <a:r>
                        <a:rPr lang="ja-JP" altLang="en-US" sz="1200" b="0" i="0" u="sng" strike="noStrike" dirty="0">
                          <a:solidFill>
                            <a:schemeClr val="tx1"/>
                          </a:solidFill>
                          <a:effectLst/>
                          <a:latin typeface="Meiryo UI" panose="020B0604030504040204" pitchFamily="50" charset="-128"/>
                          <a:ea typeface="Meiryo UI" panose="020B0604030504040204" pitchFamily="50" charset="-128"/>
                        </a:rPr>
                        <a:t>年度～</a:t>
                      </a:r>
                      <a:endParaRPr lang="en-US" altLang="ja-JP" sz="1200" b="0" i="0" u="sng" strike="noStrike" dirty="0">
                        <a:solidFill>
                          <a:schemeClr val="tx1"/>
                        </a:solidFill>
                        <a:effectLst/>
                        <a:latin typeface="Meiryo UI" panose="020B0604030504040204" pitchFamily="50" charset="-128"/>
                        <a:ea typeface="Meiryo UI" panose="020B0604030504040204" pitchFamily="50" charset="-128"/>
                      </a:endParaRPr>
                    </a:p>
                    <a:p>
                      <a:pPr marL="0" algn="l" rtl="0" eaLnBrk="1" fontAlgn="t" latinLnBrk="0" hangingPunct="1">
                        <a:spcBef>
                          <a:spcPts val="0"/>
                        </a:spcBef>
                        <a:spcAft>
                          <a:spcPts val="0"/>
                        </a:spcAft>
                      </a:pPr>
                      <a:r>
                        <a:rPr lang="ja-JP" altLang="en-US" sz="1200" b="0" i="0" u="none" strike="noStrike" dirty="0">
                          <a:solidFill>
                            <a:schemeClr val="tx1"/>
                          </a:solidFill>
                          <a:effectLst/>
                          <a:latin typeface="Meiryo UI" panose="020B0604030504040204" pitchFamily="50" charset="-128"/>
                          <a:ea typeface="Meiryo UI" panose="020B0604030504040204" pitchFamily="50" charset="-128"/>
                        </a:rPr>
                        <a:t>・モデル実施</a:t>
                      </a:r>
                      <a:endParaRPr lang="en-US" altLang="ja-JP" sz="1200" b="0" i="0" u="none" strike="noStrike" dirty="0">
                        <a:solidFill>
                          <a:schemeClr val="tx1"/>
                        </a:solidFill>
                        <a:effectLst/>
                        <a:latin typeface="Meiryo UI" panose="020B0604030504040204" pitchFamily="50" charset="-128"/>
                        <a:ea typeface="Meiryo UI" panose="020B0604030504040204" pitchFamily="50" charset="-128"/>
                      </a:endParaRPr>
                    </a:p>
                    <a:p>
                      <a:pPr marL="0" algn="l" rtl="0" eaLnBrk="1" fontAlgn="t" latinLnBrk="0" hangingPunct="1">
                        <a:spcBef>
                          <a:spcPts val="0"/>
                        </a:spcBef>
                        <a:spcAft>
                          <a:spcPts val="0"/>
                        </a:spcAft>
                      </a:pPr>
                      <a:r>
                        <a:rPr lang="en-US" altLang="ja-JP" sz="1200" b="0" i="0" u="none" strike="noStrike" dirty="0">
                          <a:solidFill>
                            <a:schemeClr val="tx1"/>
                          </a:solidFill>
                          <a:effectLst/>
                          <a:latin typeface="Meiryo UI" panose="020B0604030504040204" pitchFamily="50" charset="-128"/>
                          <a:ea typeface="Meiryo UI" panose="020B0604030504040204" pitchFamily="50" charset="-128"/>
                        </a:rPr>
                        <a:t>2017</a:t>
                      </a:r>
                      <a:r>
                        <a:rPr lang="ja-JP" altLang="en-US" sz="1200" b="0" i="0" u="none" strike="noStrike" dirty="0">
                          <a:solidFill>
                            <a:schemeClr val="tx1"/>
                          </a:solidFill>
                          <a:effectLst/>
                          <a:latin typeface="Meiryo UI" panose="020B0604030504040204" pitchFamily="50" charset="-128"/>
                          <a:ea typeface="Meiryo UI" panose="020B0604030504040204" pitchFamily="50" charset="-128"/>
                        </a:rPr>
                        <a:t>年度</a:t>
                      </a:r>
                      <a:endParaRPr lang="en-US" altLang="ja-JP" sz="1200" b="0" i="0" u="none" strike="noStrike" dirty="0">
                        <a:solidFill>
                          <a:schemeClr val="tx1"/>
                        </a:solidFill>
                        <a:effectLst/>
                        <a:latin typeface="Meiryo UI" panose="020B0604030504040204" pitchFamily="50" charset="-128"/>
                        <a:ea typeface="Meiryo UI" panose="020B0604030504040204" pitchFamily="50" charset="-128"/>
                      </a:endParaRPr>
                    </a:p>
                    <a:p>
                      <a:pPr marL="0" algn="l" rtl="0" eaLnBrk="1" fontAlgn="t" latinLnBrk="0" hangingPunct="1">
                        <a:spcBef>
                          <a:spcPts val="0"/>
                        </a:spcBef>
                        <a:spcAft>
                          <a:spcPts val="0"/>
                        </a:spcAft>
                      </a:pPr>
                      <a:r>
                        <a:rPr lang="ja-JP" altLang="en-US" sz="1200" b="0" i="0" u="none" strike="noStrike" dirty="0">
                          <a:solidFill>
                            <a:schemeClr val="tx1"/>
                          </a:solidFill>
                          <a:effectLst/>
                          <a:latin typeface="Meiryo UI" panose="020B0604030504040204" pitchFamily="50" charset="-128"/>
                          <a:ea typeface="Meiryo UI" panose="020B0604030504040204" pitchFamily="50" charset="-128"/>
                        </a:rPr>
                        <a:t>・全市展開</a:t>
                      </a:r>
                    </a:p>
                  </a:txBody>
                  <a:tcPr>
                    <a:lnL w="12700" cap="flat" cmpd="sng" algn="ctr">
                      <a:solidFill>
                        <a:schemeClr val="tx1"/>
                      </a:solidFill>
                      <a:prstDash val="lgDash"/>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algn="l" rtl="0" eaLnBrk="1" fontAlgn="t" latinLnBrk="0" hangingPunct="1">
                        <a:spcBef>
                          <a:spcPts val="0"/>
                        </a:spcBef>
                        <a:spcAft>
                          <a:spcPts val="0"/>
                        </a:spcAft>
                      </a:pPr>
                      <a:r>
                        <a:rPr lang="ja-JP" altLang="en-US" sz="1200" b="0" i="0" u="none" strike="noStrike" dirty="0">
                          <a:solidFill>
                            <a:schemeClr val="tx1"/>
                          </a:solidFill>
                          <a:effectLst/>
                          <a:latin typeface="Meiryo UI" panose="020B0604030504040204" pitchFamily="50" charset="-128"/>
                          <a:ea typeface="Meiryo UI" panose="020B0604030504040204" pitchFamily="50" charset="-128"/>
                        </a:rPr>
                        <a:t>・引き続き全市において実施</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xmlns="" val="10002"/>
                  </a:ext>
                </a:extLst>
              </a:tr>
              <a:tr h="681516">
                <a:tc vMerge="1">
                  <a:txBody>
                    <a:bodyPr/>
                    <a:lstStyle/>
                    <a:p>
                      <a:endParaRPr kumimoji="1" lang="ja-JP" altLang="en-US"/>
                    </a:p>
                  </a:txBody>
                  <a:tcPr/>
                </a:tc>
                <a:tc vMerge="1">
                  <a:txBody>
                    <a:bodyPr/>
                    <a:lstStyle/>
                    <a:p>
                      <a:endParaRPr kumimoji="1" lang="ja-JP" altLang="en-US"/>
                    </a:p>
                  </a:txBody>
                  <a:tcPr/>
                </a:tc>
                <a:tc>
                  <a:txBody>
                    <a:bodyPr/>
                    <a:lstStyle/>
                    <a:p>
                      <a:r>
                        <a:rPr kumimoji="1" lang="en-US" altLang="ja-JP" sz="1200" u="none" dirty="0">
                          <a:solidFill>
                            <a:schemeClr val="tx1"/>
                          </a:solidFill>
                          <a:latin typeface="Meiryo UI" panose="020B0604030504040204" pitchFamily="50" charset="-128"/>
                          <a:ea typeface="Meiryo UI" panose="020B0604030504040204" pitchFamily="50" charset="-128"/>
                        </a:rPr>
                        <a:t>【</a:t>
                      </a:r>
                      <a:r>
                        <a:rPr kumimoji="1" lang="ja-JP" altLang="en-US" sz="1200" u="none" dirty="0">
                          <a:solidFill>
                            <a:schemeClr val="tx1"/>
                          </a:solidFill>
                          <a:latin typeface="Meiryo UI" panose="020B0604030504040204" pitchFamily="50" charset="-128"/>
                          <a:ea typeface="Meiryo UI" panose="020B0604030504040204" pitchFamily="50" charset="-128"/>
                        </a:rPr>
                        <a:t>学校力</a:t>
                      </a:r>
                      <a:r>
                        <a:rPr kumimoji="1" lang="en-US" altLang="ja-JP" sz="1200" u="none" dirty="0">
                          <a:solidFill>
                            <a:schemeClr val="tx1"/>
                          </a:solidFill>
                          <a:latin typeface="Meiryo UI" panose="020B0604030504040204" pitchFamily="50" charset="-128"/>
                          <a:ea typeface="Meiryo UI" panose="020B0604030504040204" pitchFamily="50" charset="-128"/>
                        </a:rPr>
                        <a:t>UP</a:t>
                      </a:r>
                      <a:r>
                        <a:rPr kumimoji="1" lang="ja-JP" altLang="en-US" sz="1200" u="none" dirty="0">
                          <a:solidFill>
                            <a:schemeClr val="tx1"/>
                          </a:solidFill>
                          <a:latin typeface="Meiryo UI" panose="020B0604030504040204" pitchFamily="50" charset="-128"/>
                          <a:ea typeface="Meiryo UI" panose="020B0604030504040204" pitchFamily="50" charset="-128"/>
                        </a:rPr>
                        <a:t>支援</a:t>
                      </a:r>
                      <a:r>
                        <a:rPr kumimoji="1" lang="en-US" altLang="ja-JP" sz="1200" u="none" dirty="0">
                          <a:solidFill>
                            <a:schemeClr val="tx1"/>
                          </a:solidFill>
                          <a:latin typeface="Meiryo UI" panose="020B0604030504040204" pitchFamily="50" charset="-128"/>
                          <a:ea typeface="Meiryo UI" panose="020B0604030504040204" pitchFamily="50" charset="-128"/>
                        </a:rPr>
                        <a:t>】</a:t>
                      </a:r>
                    </a:p>
                    <a:p>
                      <a:endParaRPr kumimoji="1" lang="en-US" altLang="ja-JP" sz="1200" u="none" dirty="0">
                        <a:solidFill>
                          <a:schemeClr val="tx1"/>
                        </a:solidFill>
                        <a:latin typeface="Meiryo UI" panose="020B0604030504040204" pitchFamily="50" charset="-128"/>
                        <a:ea typeface="Meiryo UI" panose="020B0604030504040204" pitchFamily="50" charset="-128"/>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u="none" dirty="0">
                          <a:solidFill>
                            <a:schemeClr val="tx1"/>
                          </a:solidFill>
                          <a:latin typeface="Meiryo UI" panose="020B0604030504040204" pitchFamily="50" charset="-128"/>
                          <a:ea typeface="Meiryo UI" panose="020B0604030504040204" pitchFamily="50" charset="-128"/>
                        </a:rPr>
                        <a:t>　　　　　　　</a:t>
                      </a:r>
                      <a:r>
                        <a:rPr kumimoji="1" lang="en-US" altLang="ja-JP" sz="1200" u="none" dirty="0" smtClean="0">
                          <a:solidFill>
                            <a:schemeClr val="tx1"/>
                          </a:solidFill>
                          <a:latin typeface="Meiryo UI" panose="020B0604030504040204" pitchFamily="50" charset="-128"/>
                          <a:ea typeface="Meiryo UI" panose="020B0604030504040204" pitchFamily="50" charset="-128"/>
                        </a:rPr>
                        <a:t>―</a:t>
                      </a:r>
                      <a:endParaRPr kumimoji="1" lang="en-US" altLang="ja-JP" sz="1200" u="none" dirty="0">
                        <a:solidFill>
                          <a:schemeClr val="tx1"/>
                        </a:solidFill>
                        <a:latin typeface="Meiryo UI" panose="020B0604030504040204" pitchFamily="50" charset="-128"/>
                        <a:ea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lg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algn="l" rtl="0" eaLnBrk="1" fontAlgn="t" latinLnBrk="0" hangingPunct="1">
                        <a:spcBef>
                          <a:spcPts val="0"/>
                        </a:spcBef>
                        <a:spcAft>
                          <a:spcPts val="0"/>
                        </a:spcAft>
                      </a:pPr>
                      <a:r>
                        <a:rPr lang="en-US" altLang="ja-JP" sz="1200" b="0" i="0" u="sng" strike="noStrike" dirty="0">
                          <a:solidFill>
                            <a:schemeClr val="tx1"/>
                          </a:solidFill>
                          <a:effectLst/>
                          <a:latin typeface="Meiryo UI" panose="020B0604030504040204" pitchFamily="50" charset="-128"/>
                          <a:ea typeface="Meiryo UI" panose="020B0604030504040204" pitchFamily="50" charset="-128"/>
                        </a:rPr>
                        <a:t>2017</a:t>
                      </a:r>
                      <a:r>
                        <a:rPr lang="ja-JP" altLang="en-US" sz="1200" b="0" i="0" u="sng" strike="noStrike" dirty="0">
                          <a:solidFill>
                            <a:schemeClr val="tx1"/>
                          </a:solidFill>
                          <a:effectLst/>
                          <a:latin typeface="Meiryo UI" panose="020B0604030504040204" pitchFamily="50" charset="-128"/>
                          <a:ea typeface="Meiryo UI" panose="020B0604030504040204" pitchFamily="50" charset="-128"/>
                        </a:rPr>
                        <a:t>年度～</a:t>
                      </a:r>
                      <a:endParaRPr lang="en-US" altLang="ja-JP" sz="1200" b="0" i="0" u="sng" strike="noStrike" dirty="0">
                        <a:solidFill>
                          <a:schemeClr val="tx1"/>
                        </a:solidFill>
                        <a:effectLst/>
                        <a:latin typeface="Meiryo UI" panose="020B0604030504040204" pitchFamily="50" charset="-128"/>
                        <a:ea typeface="Meiryo UI" panose="020B0604030504040204" pitchFamily="50" charset="-128"/>
                      </a:endParaRPr>
                    </a:p>
                    <a:p>
                      <a:pPr marL="0" algn="l" rtl="0" eaLnBrk="1" fontAlgn="t" latinLnBrk="0" hangingPunct="1">
                        <a:spcBef>
                          <a:spcPts val="0"/>
                        </a:spcBef>
                        <a:spcAft>
                          <a:spcPts val="0"/>
                        </a:spcAft>
                      </a:pPr>
                      <a:r>
                        <a:rPr lang="ja-JP" altLang="en-US" sz="1200" b="0" i="0" u="none" strike="noStrike" dirty="0">
                          <a:solidFill>
                            <a:schemeClr val="tx1"/>
                          </a:solidFill>
                          <a:effectLst/>
                          <a:latin typeface="Meiryo UI" panose="020B0604030504040204" pitchFamily="50" charset="-128"/>
                          <a:ea typeface="Meiryo UI" panose="020B0604030504040204" pitchFamily="50" charset="-128"/>
                        </a:rPr>
                        <a:t>・継続して課題のある学校への重点</a:t>
                      </a:r>
                      <a:r>
                        <a:rPr lang="ja-JP" altLang="en-US" sz="1200" b="0" i="0" u="none" strike="noStrike" dirty="0" smtClean="0">
                          <a:solidFill>
                            <a:schemeClr val="tx1"/>
                          </a:solidFill>
                          <a:effectLst/>
                          <a:latin typeface="Meiryo UI" panose="020B0604030504040204" pitchFamily="50" charset="-128"/>
                          <a:ea typeface="Meiryo UI" panose="020B0604030504040204" pitchFamily="50" charset="-128"/>
                        </a:rPr>
                        <a:t>支援</a:t>
                      </a:r>
                      <a:endParaRPr lang="ja-JP" altLang="en-US" sz="1200" b="0" i="0" u="none" strike="noStrike" dirty="0">
                        <a:solidFill>
                          <a:schemeClr val="tx1"/>
                        </a:solidFill>
                        <a:effectLst/>
                        <a:latin typeface="Meiryo UI" panose="020B0604030504040204" pitchFamily="50" charset="-128"/>
                        <a:ea typeface="Meiryo UI" panose="020B0604030504040204" pitchFamily="50" charset="-128"/>
                      </a:endParaRPr>
                    </a:p>
                  </a:txBody>
                  <a:tcPr>
                    <a:lnL w="12700" cap="flat" cmpd="sng" algn="ctr">
                      <a:solidFill>
                        <a:schemeClr val="tx1"/>
                      </a:solidFill>
                      <a:prstDash val="lgDash"/>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algn="l" rtl="0" eaLnBrk="1" fontAlgn="t" latinLnBrk="0" hangingPunct="1">
                        <a:spcBef>
                          <a:spcPts val="0"/>
                        </a:spcBef>
                        <a:spcAft>
                          <a:spcPts val="0"/>
                        </a:spcAft>
                      </a:pPr>
                      <a:r>
                        <a:rPr lang="ja-JP" altLang="en-US" sz="1200" b="0" i="0" u="none" strike="noStrike" dirty="0">
                          <a:solidFill>
                            <a:schemeClr val="tx1"/>
                          </a:solidFill>
                          <a:effectLst/>
                          <a:latin typeface="Meiryo UI" panose="020B0604030504040204" pitchFamily="50" charset="-128"/>
                          <a:ea typeface="Meiryo UI" panose="020B0604030504040204" pitchFamily="50" charset="-128"/>
                        </a:rPr>
                        <a:t>・学校力ＵＰコラボレーターを活用し、学力等の課題解消をめざす</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xmlns="" val="10003"/>
                  </a:ext>
                </a:extLst>
              </a:tr>
              <a:tr h="1291006">
                <a:tc vMerge="1">
                  <a:txBody>
                    <a:bodyPr/>
                    <a:lstStyle/>
                    <a:p>
                      <a:endParaRPr kumimoji="1" lang="ja-JP" altLang="en-US"/>
                    </a:p>
                  </a:txBody>
                  <a:tcPr/>
                </a:tc>
                <a:tc vMerge="1">
                  <a:txBody>
                    <a:bodyPr/>
                    <a:lstStyle/>
                    <a:p>
                      <a:endParaRPr kumimoji="1" lang="ja-JP" altLang="en-US"/>
                    </a:p>
                  </a:txBody>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200" u="none" dirty="0">
                          <a:solidFill>
                            <a:schemeClr val="tx1"/>
                          </a:solidFill>
                          <a:latin typeface="Meiryo UI" panose="020B0604030504040204" pitchFamily="50" charset="-128"/>
                          <a:ea typeface="Meiryo UI" panose="020B0604030504040204" pitchFamily="50" charset="-128"/>
                        </a:rPr>
                        <a:t>【</a:t>
                      </a:r>
                      <a:r>
                        <a:rPr kumimoji="1" lang="ja-JP" altLang="en-US" sz="1200" u="none" dirty="0">
                          <a:solidFill>
                            <a:schemeClr val="tx1"/>
                          </a:solidFill>
                          <a:latin typeface="Meiryo UI" panose="020B0604030504040204" pitchFamily="50" charset="-128"/>
                          <a:ea typeface="Meiryo UI" panose="020B0604030504040204" pitchFamily="50" charset="-128"/>
                        </a:rPr>
                        <a:t>公設民営の手法による中高一貫教育校の設置</a:t>
                      </a:r>
                      <a:r>
                        <a:rPr kumimoji="1" lang="en-US" altLang="ja-JP" sz="1200" u="none" dirty="0">
                          <a:solidFill>
                            <a:schemeClr val="tx1"/>
                          </a:solidFill>
                          <a:latin typeface="Meiryo UI" panose="020B0604030504040204" pitchFamily="50" charset="-128"/>
                          <a:ea typeface="Meiryo UI" panose="020B0604030504040204" pitchFamily="50" charset="-128"/>
                        </a:rPr>
                        <a:t>】</a:t>
                      </a:r>
                    </a:p>
                    <a:p>
                      <a:endParaRPr kumimoji="1" lang="en-US" altLang="ja-JP" sz="1200" u="none" dirty="0">
                        <a:solidFill>
                          <a:schemeClr val="tx1"/>
                        </a:solidFill>
                        <a:latin typeface="Meiryo UI" panose="020B0604030504040204" pitchFamily="50" charset="-128"/>
                        <a:ea typeface="Meiryo UI" panose="020B0604030504040204" pitchFamily="50" charset="-128"/>
                      </a:endParaRPr>
                    </a:p>
                    <a:p>
                      <a:r>
                        <a:rPr kumimoji="1" lang="ja-JP" altLang="en-US" sz="1200" u="none" dirty="0">
                          <a:solidFill>
                            <a:schemeClr val="tx1"/>
                          </a:solidFill>
                          <a:latin typeface="Meiryo UI" panose="020B0604030504040204" pitchFamily="50" charset="-128"/>
                          <a:ea typeface="Meiryo UI" panose="020B0604030504040204" pitchFamily="50" charset="-128"/>
                        </a:rPr>
                        <a:t>　　　　　　　</a:t>
                      </a:r>
                      <a:r>
                        <a:rPr kumimoji="1" lang="en-US" altLang="ja-JP" sz="1200" u="none" dirty="0">
                          <a:solidFill>
                            <a:schemeClr val="tx1"/>
                          </a:solidFill>
                          <a:latin typeface="Meiryo UI" panose="020B0604030504040204" pitchFamily="50" charset="-128"/>
                          <a:ea typeface="Meiryo UI" panose="020B0604030504040204" pitchFamily="50" charset="-128"/>
                        </a:rPr>
                        <a:t>―</a:t>
                      </a:r>
                    </a:p>
                  </a:txBody>
                  <a:tcPr>
                    <a:lnL w="12700" cap="flat" cmpd="sng" algn="ctr">
                      <a:solidFill>
                        <a:schemeClr val="tx1"/>
                      </a:solidFill>
                      <a:prstDash val="solid"/>
                      <a:round/>
                      <a:headEnd type="none" w="med" len="med"/>
                      <a:tailEnd type="none" w="med" len="med"/>
                    </a:lnL>
                    <a:lnR w="12700" cap="flat" cmpd="sng" algn="ctr">
                      <a:solidFill>
                        <a:schemeClr val="tx1"/>
                      </a:solidFill>
                      <a:prstDash val="lg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algn="l" rtl="0" eaLnBrk="1" fontAlgn="t" latinLnBrk="0" hangingPunct="1">
                        <a:spcBef>
                          <a:spcPts val="0"/>
                        </a:spcBef>
                        <a:spcAft>
                          <a:spcPts val="0"/>
                        </a:spcAft>
                      </a:pPr>
                      <a:r>
                        <a:rPr kumimoji="1" lang="en-US" altLang="ja-JP" sz="1200" b="0" i="0" u="sng" strike="noStrike" kern="1200" dirty="0">
                          <a:solidFill>
                            <a:schemeClr val="tx1"/>
                          </a:solidFill>
                          <a:effectLst/>
                          <a:latin typeface="Meiryo UI" panose="020B0604030504040204" pitchFamily="50" charset="-128"/>
                          <a:ea typeface="Meiryo UI" panose="020B0604030504040204" pitchFamily="50" charset="-128"/>
                        </a:rPr>
                        <a:t>2017</a:t>
                      </a:r>
                      <a:r>
                        <a:rPr kumimoji="1" lang="ja-JP" altLang="en-US" sz="1200" b="0" i="0" u="sng" strike="noStrike" kern="1200" dirty="0">
                          <a:solidFill>
                            <a:schemeClr val="tx1"/>
                          </a:solidFill>
                          <a:effectLst/>
                          <a:latin typeface="Meiryo UI" panose="020B0604030504040204" pitchFamily="50" charset="-128"/>
                          <a:ea typeface="Meiryo UI" panose="020B0604030504040204" pitchFamily="50" charset="-128"/>
                        </a:rPr>
                        <a:t>年度</a:t>
                      </a:r>
                      <a:endParaRPr kumimoji="1" lang="en-US" altLang="ja-JP" sz="1200" b="0" i="0" u="sng" strike="noStrike" kern="1200" dirty="0">
                        <a:solidFill>
                          <a:schemeClr val="tx1"/>
                        </a:solidFill>
                        <a:effectLst/>
                        <a:latin typeface="Meiryo UI" panose="020B0604030504040204" pitchFamily="50" charset="-128"/>
                        <a:ea typeface="Meiryo UI" panose="020B0604030504040204" pitchFamily="50" charset="-128"/>
                      </a:endParaRPr>
                    </a:p>
                    <a:p>
                      <a:pPr marL="0" algn="l" rtl="0" eaLnBrk="1" fontAlgn="t" latinLnBrk="0" hangingPunct="1">
                        <a:spcBef>
                          <a:spcPts val="0"/>
                        </a:spcBef>
                        <a:spcAft>
                          <a:spcPts val="0"/>
                        </a:spcAft>
                      </a:pPr>
                      <a:r>
                        <a:rPr kumimoji="1" lang="ja-JP" altLang="en-US" sz="1200" b="0" i="0" u="none" strike="noStrike" kern="1200" dirty="0">
                          <a:solidFill>
                            <a:schemeClr val="tx1"/>
                          </a:solidFill>
                          <a:effectLst/>
                          <a:latin typeface="Meiryo UI" panose="020B0604030504040204" pitchFamily="50" charset="-128"/>
                          <a:ea typeface="Meiryo UI" panose="020B0604030504040204" pitchFamily="50" charset="-128"/>
                        </a:rPr>
                        <a:t>・学校設置の関連条例が市会で可決・成立、管理運営を行う指定管理法人の指定議決</a:t>
                      </a:r>
                      <a:endParaRPr lang="ja-JP" altLang="en-US" sz="1200" b="0" i="0" u="none" strike="noStrike" dirty="0">
                        <a:solidFill>
                          <a:schemeClr val="tx1"/>
                        </a:solidFill>
                        <a:effectLst/>
                        <a:latin typeface="Meiryo UI" panose="020B0604030504040204" pitchFamily="50" charset="-128"/>
                        <a:ea typeface="Meiryo UI" panose="020B0604030504040204" pitchFamily="50" charset="-128"/>
                      </a:endParaRPr>
                    </a:p>
                    <a:p>
                      <a:pPr marL="0" algn="l" rtl="0" eaLnBrk="1" fontAlgn="t" latinLnBrk="0" hangingPunct="1">
                        <a:spcBef>
                          <a:spcPts val="0"/>
                        </a:spcBef>
                        <a:spcAft>
                          <a:spcPts val="0"/>
                        </a:spcAft>
                      </a:pPr>
                      <a:r>
                        <a:rPr kumimoji="1" lang="ja-JP" altLang="en-US" sz="1200" b="0" i="0" u="none" strike="noStrike" kern="1200" dirty="0">
                          <a:solidFill>
                            <a:schemeClr val="tx1"/>
                          </a:solidFill>
                          <a:effectLst/>
                          <a:latin typeface="Meiryo UI" panose="020B0604030504040204" pitchFamily="50" charset="-128"/>
                          <a:ea typeface="Meiryo UI" panose="020B0604030504040204" pitchFamily="50" charset="-128"/>
                        </a:rPr>
                        <a:t>・学校名を大阪市立水都国際中学校・高等学校に決定</a:t>
                      </a:r>
                      <a:endParaRPr lang="ja-JP" altLang="en-US" sz="1200" b="0" i="0" u="none" strike="noStrike" dirty="0">
                        <a:solidFill>
                          <a:schemeClr val="tx1"/>
                        </a:solidFill>
                        <a:effectLst/>
                        <a:latin typeface="Meiryo UI" panose="020B0604030504040204" pitchFamily="50" charset="-128"/>
                        <a:ea typeface="Meiryo UI" panose="020B0604030504040204" pitchFamily="50" charset="-128"/>
                      </a:endParaRPr>
                    </a:p>
                  </a:txBody>
                  <a:tcPr>
                    <a:lnL w="12700" cap="flat" cmpd="sng" algn="ctr">
                      <a:solidFill>
                        <a:schemeClr val="tx1"/>
                      </a:solidFill>
                      <a:prstDash val="lgDash"/>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algn="l" rtl="0" eaLnBrk="1" fontAlgn="t" latinLnBrk="0" hangingPunct="1">
                        <a:spcBef>
                          <a:spcPts val="0"/>
                        </a:spcBef>
                        <a:spcAft>
                          <a:spcPts val="0"/>
                        </a:spcAft>
                      </a:pPr>
                      <a:r>
                        <a:rPr kumimoji="1" lang="ja-JP" altLang="en-US" sz="1200" b="0" i="0" u="none" strike="noStrike" kern="1200" dirty="0">
                          <a:solidFill>
                            <a:schemeClr val="tx1"/>
                          </a:solidFill>
                          <a:effectLst/>
                          <a:latin typeface="Meiryo UI" panose="020B0604030504040204" pitchFamily="50" charset="-128"/>
                          <a:ea typeface="Meiryo UI" panose="020B0604030504040204" pitchFamily="50" charset="-128"/>
                        </a:rPr>
                        <a:t>・</a:t>
                      </a:r>
                      <a:r>
                        <a:rPr kumimoji="1" lang="en-US" altLang="ja-JP" sz="1200" b="0" i="0" u="none" strike="noStrike" kern="1200" dirty="0">
                          <a:solidFill>
                            <a:schemeClr val="tx1"/>
                          </a:solidFill>
                          <a:effectLst/>
                          <a:latin typeface="Meiryo UI" panose="020B0604030504040204" pitchFamily="50" charset="-128"/>
                          <a:ea typeface="Meiryo UI" panose="020B0604030504040204" pitchFamily="50" charset="-128"/>
                        </a:rPr>
                        <a:t>2019</a:t>
                      </a:r>
                      <a:r>
                        <a:rPr kumimoji="1" lang="ja-JP" altLang="en-US" sz="1200" b="0" i="0" u="none" strike="noStrike" kern="1200" dirty="0">
                          <a:solidFill>
                            <a:schemeClr val="tx1"/>
                          </a:solidFill>
                          <a:effectLst/>
                          <a:latin typeface="Meiryo UI" panose="020B0604030504040204" pitchFamily="50" charset="-128"/>
                          <a:ea typeface="Meiryo UI" panose="020B0604030504040204" pitchFamily="50" charset="-128"/>
                        </a:rPr>
                        <a:t>年</a:t>
                      </a:r>
                      <a:r>
                        <a:rPr kumimoji="1" lang="en-US" altLang="ja-JP" sz="1200" b="0" i="0" u="none" strike="noStrike" kern="1200" dirty="0">
                          <a:solidFill>
                            <a:schemeClr val="tx1"/>
                          </a:solidFill>
                          <a:effectLst/>
                          <a:latin typeface="Meiryo UI" panose="020B0604030504040204" pitchFamily="50" charset="-128"/>
                          <a:ea typeface="Meiryo UI" panose="020B0604030504040204" pitchFamily="50" charset="-128"/>
                        </a:rPr>
                        <a:t>4</a:t>
                      </a:r>
                      <a:r>
                        <a:rPr kumimoji="1" lang="ja-JP" altLang="en-US" sz="1200" b="0" i="0" u="none" strike="noStrike" kern="1200" dirty="0">
                          <a:solidFill>
                            <a:schemeClr val="tx1"/>
                          </a:solidFill>
                          <a:effectLst/>
                          <a:latin typeface="Meiryo UI" panose="020B0604030504040204" pitchFamily="50" charset="-128"/>
                          <a:ea typeface="Meiryo UI" panose="020B0604030504040204" pitchFamily="50" charset="-128"/>
                        </a:rPr>
                        <a:t>月開校予定</a:t>
                      </a:r>
                      <a:endParaRPr lang="ja-JP" altLang="en-US" sz="1200" b="0" i="0" u="none" strike="noStrike" dirty="0">
                        <a:solidFill>
                          <a:schemeClr val="tx1"/>
                        </a:solidFill>
                        <a:effectLst/>
                        <a:latin typeface="Meiryo UI" panose="020B0604030504040204" pitchFamily="50" charset="-128"/>
                        <a:ea typeface="Meiryo UI" panose="020B0604030504040204" pitchFamily="50" charset="-128"/>
                      </a:endParaRPr>
                    </a:p>
                    <a:p>
                      <a:pPr marL="0" algn="l" rtl="0" eaLnBrk="1" fontAlgn="t" latinLnBrk="0" hangingPunct="1">
                        <a:spcBef>
                          <a:spcPts val="0"/>
                        </a:spcBef>
                        <a:spcAft>
                          <a:spcPts val="0"/>
                        </a:spcAft>
                      </a:pPr>
                      <a:r>
                        <a:rPr kumimoji="1" lang="ja-JP" altLang="en-US" sz="1200" b="0" i="0" u="none" strike="noStrike" kern="1200" dirty="0">
                          <a:solidFill>
                            <a:schemeClr val="tx1"/>
                          </a:solidFill>
                          <a:effectLst/>
                          <a:latin typeface="Meiryo UI" panose="020B0604030504040204" pitchFamily="50" charset="-128"/>
                          <a:ea typeface="Meiryo UI" panose="020B0604030504040204" pitchFamily="50" charset="-128"/>
                        </a:rPr>
                        <a:t>・国際バカロレア認定に向けての取組</a:t>
                      </a:r>
                      <a:endParaRPr lang="ja-JP" altLang="en-US" sz="1200" b="0" i="0" u="none" strike="noStrike" dirty="0">
                        <a:solidFill>
                          <a:schemeClr val="tx1"/>
                        </a:solidFill>
                        <a:effectLst/>
                        <a:latin typeface="Meiryo UI" panose="020B0604030504040204" pitchFamily="50" charset="-128"/>
                        <a:ea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xmlns="" val="10004"/>
                  </a:ext>
                </a:extLst>
              </a:tr>
              <a:tr h="1373290">
                <a:tc vMerge="1">
                  <a:txBody>
                    <a:bodyPr/>
                    <a:lstStyle/>
                    <a:p>
                      <a:pPr algn="l"/>
                      <a:endParaRPr kumimoji="1" lang="ja-JP" altLang="en-US" sz="1200" dirty="0">
                        <a:latin typeface="Meiryo UI" panose="020B0604030504040204" pitchFamily="50" charset="-128"/>
                        <a:ea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v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kumimoji="1" lang="ja-JP" altLang="en-US" sz="1200" u="none" dirty="0">
                        <a:solidFill>
                          <a:schemeClr val="tx1"/>
                        </a:solidFill>
                        <a:latin typeface="Meiryo UI" panose="020B0604030504040204" pitchFamily="50" charset="-128"/>
                        <a:ea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r>
                        <a:rPr kumimoji="1" lang="en-US" altLang="ja-JP" sz="1200" u="none" dirty="0">
                          <a:solidFill>
                            <a:schemeClr val="tx1"/>
                          </a:solidFill>
                          <a:latin typeface="Meiryo UI" panose="020B0604030504040204" pitchFamily="50" charset="-128"/>
                          <a:ea typeface="Meiryo UI" panose="020B0604030504040204" pitchFamily="50" charset="-128"/>
                        </a:rPr>
                        <a:t>【</a:t>
                      </a:r>
                      <a:r>
                        <a:rPr kumimoji="1" lang="ja-JP" altLang="en-US" sz="1200" u="none" dirty="0">
                          <a:solidFill>
                            <a:schemeClr val="tx1"/>
                          </a:solidFill>
                          <a:latin typeface="Meiryo UI" panose="020B0604030504040204" pitchFamily="50" charset="-128"/>
                          <a:ea typeface="Meiryo UI" panose="020B0604030504040204" pitchFamily="50" charset="-128"/>
                        </a:rPr>
                        <a:t>児童生徒の急増に伴う教育環境改善</a:t>
                      </a:r>
                      <a:r>
                        <a:rPr kumimoji="1" lang="en-US" altLang="ja-JP" sz="1200" u="none" dirty="0">
                          <a:solidFill>
                            <a:schemeClr val="tx1"/>
                          </a:solidFill>
                          <a:latin typeface="Meiryo UI" panose="020B0604030504040204" pitchFamily="50" charset="-128"/>
                          <a:ea typeface="Meiryo UI" panose="020B0604030504040204" pitchFamily="50" charset="-128"/>
                        </a:rPr>
                        <a:t>】</a:t>
                      </a:r>
                    </a:p>
                    <a:p>
                      <a:pPr algn="ctr"/>
                      <a:endParaRPr kumimoji="1" lang="en-US" altLang="ja-JP" sz="1200" u="none" dirty="0">
                        <a:solidFill>
                          <a:schemeClr val="tx1"/>
                        </a:solidFill>
                        <a:latin typeface="Meiryo UI" panose="020B0604030504040204" pitchFamily="50" charset="-128"/>
                        <a:ea typeface="Meiryo UI" panose="020B0604030504040204" pitchFamily="50" charset="-128"/>
                      </a:endParaRPr>
                    </a:p>
                    <a:p>
                      <a:pPr algn="l"/>
                      <a:r>
                        <a:rPr kumimoji="1" lang="ja-JP" altLang="en-US" sz="1200" u="none" dirty="0">
                          <a:solidFill>
                            <a:schemeClr val="tx1"/>
                          </a:solidFill>
                          <a:latin typeface="Meiryo UI" panose="020B0604030504040204" pitchFamily="50" charset="-128"/>
                          <a:ea typeface="Meiryo UI" panose="020B0604030504040204" pitchFamily="50" charset="-128"/>
                        </a:rPr>
                        <a:t>　　　　　　　</a:t>
                      </a:r>
                      <a:r>
                        <a:rPr kumimoji="1" lang="en-US" altLang="ja-JP" sz="1200" u="none" dirty="0">
                          <a:solidFill>
                            <a:schemeClr val="tx1"/>
                          </a:solidFill>
                          <a:latin typeface="Meiryo UI" panose="020B0604030504040204" pitchFamily="50" charset="-128"/>
                          <a:ea typeface="Meiryo UI" panose="020B0604030504040204" pitchFamily="50" charset="-128"/>
                        </a:rPr>
                        <a:t>―</a:t>
                      </a:r>
                    </a:p>
                  </a:txBody>
                  <a:tcPr>
                    <a:lnL w="12700" cap="flat" cmpd="sng" algn="ctr">
                      <a:solidFill>
                        <a:schemeClr val="tx1"/>
                      </a:solidFill>
                      <a:prstDash val="solid"/>
                      <a:round/>
                      <a:headEnd type="none" w="med" len="med"/>
                      <a:tailEnd type="none" w="med" len="med"/>
                    </a:lnL>
                    <a:lnR w="12700" cap="flat" cmpd="sng" algn="ctr">
                      <a:solidFill>
                        <a:schemeClr val="tx1"/>
                      </a:solidFill>
                      <a:prstDash val="lg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r>
                        <a:rPr kumimoji="1" lang="en-US" altLang="ja-JP" sz="1200" b="0" i="0" u="sng" strike="noStrike" kern="1200" dirty="0">
                          <a:solidFill>
                            <a:schemeClr val="tx1"/>
                          </a:solidFill>
                          <a:effectLst/>
                          <a:latin typeface="Meiryo UI" panose="020B0604030504040204" pitchFamily="50" charset="-128"/>
                          <a:ea typeface="Meiryo UI" panose="020B0604030504040204" pitchFamily="50" charset="-128"/>
                          <a:cs typeface="+mn-cs"/>
                        </a:rPr>
                        <a:t>2018</a:t>
                      </a:r>
                      <a:r>
                        <a:rPr kumimoji="1" lang="ja-JP" altLang="en-US" sz="1200" b="0" i="0" u="sng" strike="noStrike" kern="1200" dirty="0">
                          <a:solidFill>
                            <a:schemeClr val="tx1"/>
                          </a:solidFill>
                          <a:effectLst/>
                          <a:latin typeface="Meiryo UI" panose="020B0604030504040204" pitchFamily="50" charset="-128"/>
                          <a:ea typeface="Meiryo UI" panose="020B0604030504040204" pitchFamily="50" charset="-128"/>
                          <a:cs typeface="+mn-cs"/>
                        </a:rPr>
                        <a:t>年度～</a:t>
                      </a:r>
                      <a:endParaRPr kumimoji="1" lang="en-US" altLang="ja-JP" sz="1200" b="0" i="0" u="sng" strike="noStrike" kern="1200" dirty="0">
                        <a:solidFill>
                          <a:schemeClr val="tx1"/>
                        </a:solidFill>
                        <a:effectLst/>
                        <a:latin typeface="Meiryo UI" panose="020B0604030504040204" pitchFamily="50" charset="-128"/>
                        <a:ea typeface="Meiryo UI" panose="020B0604030504040204" pitchFamily="50" charset="-128"/>
                        <a:cs typeface="+mn-cs"/>
                      </a:endParaRPr>
                    </a:p>
                    <a:p>
                      <a:r>
                        <a:rPr kumimoji="1" lang="en-US" altLang="ja-JP" sz="1200" b="0" i="0" u="none" strike="noStrike" kern="1200" dirty="0">
                          <a:solidFill>
                            <a:schemeClr val="tx1"/>
                          </a:solidFill>
                          <a:effectLst/>
                          <a:latin typeface="Meiryo UI" panose="020B0604030504040204" pitchFamily="50" charset="-128"/>
                          <a:ea typeface="Meiryo UI" panose="020B0604030504040204" pitchFamily="50" charset="-128"/>
                          <a:cs typeface="+mn-cs"/>
                        </a:rPr>
                        <a:t>2017</a:t>
                      </a:r>
                      <a:r>
                        <a:rPr kumimoji="1" lang="ja-JP" altLang="en-US" sz="1200" b="0" i="0" u="none" strike="noStrike" kern="1200" dirty="0">
                          <a:solidFill>
                            <a:schemeClr val="tx1"/>
                          </a:solidFill>
                          <a:effectLst/>
                          <a:latin typeface="Meiryo UI" panose="020B0604030504040204" pitchFamily="50" charset="-128"/>
                          <a:ea typeface="Meiryo UI" panose="020B0604030504040204" pitchFamily="50" charset="-128"/>
                          <a:cs typeface="+mn-cs"/>
                        </a:rPr>
                        <a:t>年</a:t>
                      </a:r>
                      <a:r>
                        <a:rPr kumimoji="1" lang="en-US" altLang="ja-JP" sz="1200" b="0" i="0" u="none" strike="noStrike" kern="1200" dirty="0">
                          <a:solidFill>
                            <a:schemeClr val="tx1"/>
                          </a:solidFill>
                          <a:effectLst/>
                          <a:latin typeface="Meiryo UI" panose="020B0604030504040204" pitchFamily="50" charset="-128"/>
                          <a:ea typeface="Meiryo UI" panose="020B0604030504040204" pitchFamily="50" charset="-128"/>
                          <a:cs typeface="+mn-cs"/>
                        </a:rPr>
                        <a:t>5</a:t>
                      </a:r>
                      <a:r>
                        <a:rPr kumimoji="1" lang="ja-JP" altLang="en-US" sz="1200" b="0" i="0" u="none" strike="noStrike" kern="1200" dirty="0">
                          <a:solidFill>
                            <a:schemeClr val="tx1"/>
                          </a:solidFill>
                          <a:effectLst/>
                          <a:latin typeface="Meiryo UI" panose="020B0604030504040204" pitchFamily="50" charset="-128"/>
                          <a:ea typeface="Meiryo UI" panose="020B0604030504040204" pitchFamily="50" charset="-128"/>
                          <a:cs typeface="+mn-cs"/>
                        </a:rPr>
                        <a:t>月に設置したプロジェクトチームの議論を踏まえ、北区、西区、中央区の小学校において、教室不足（</a:t>
                      </a:r>
                      <a:r>
                        <a:rPr kumimoji="1" lang="en-US" altLang="ja-JP" sz="1200" b="0" i="0" u="none" strike="noStrike" kern="1200" dirty="0">
                          <a:solidFill>
                            <a:schemeClr val="tx1"/>
                          </a:solidFill>
                          <a:effectLst/>
                          <a:latin typeface="Meiryo UI" panose="020B0604030504040204" pitchFamily="50" charset="-128"/>
                          <a:ea typeface="Meiryo UI" panose="020B0604030504040204" pitchFamily="50" charset="-128"/>
                          <a:cs typeface="+mn-cs"/>
                        </a:rPr>
                        <a:t>163</a:t>
                      </a:r>
                      <a:r>
                        <a:rPr kumimoji="1" lang="ja-JP" altLang="en-US" sz="1200" b="0" i="0" u="none" strike="noStrike" kern="1200" dirty="0">
                          <a:solidFill>
                            <a:schemeClr val="tx1"/>
                          </a:solidFill>
                          <a:effectLst/>
                          <a:latin typeface="Meiryo UI" panose="020B0604030504040204" pitchFamily="50" charset="-128"/>
                          <a:ea typeface="Meiryo UI" panose="020B0604030504040204" pitchFamily="50" charset="-128"/>
                          <a:cs typeface="+mn-cs"/>
                        </a:rPr>
                        <a:t>教室）が見込まれる学校の校舎の増築等の実施</a:t>
                      </a:r>
                    </a:p>
                  </a:txBody>
                  <a:tcPr>
                    <a:lnL w="12700" cap="flat" cmpd="sng" algn="ctr">
                      <a:solidFill>
                        <a:schemeClr val="tx1"/>
                      </a:solidFill>
                      <a:prstDash val="lgDash"/>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l" defTabSz="914400" rtl="0" eaLnBrk="1" fontAlgn="t" latinLnBrk="0" hangingPunct="1">
                        <a:lnSpc>
                          <a:spcPct val="100000"/>
                        </a:lnSpc>
                        <a:spcBef>
                          <a:spcPts val="0"/>
                        </a:spcBef>
                        <a:spcAft>
                          <a:spcPts val="0"/>
                        </a:spcAft>
                        <a:buClrTx/>
                        <a:buSzTx/>
                        <a:buFontTx/>
                        <a:buNone/>
                        <a:tabLst/>
                        <a:defRPr/>
                      </a:pPr>
                      <a:r>
                        <a:rPr kumimoji="1" lang="ja-JP" altLang="en-US" sz="1200" b="0" i="0" u="none" strike="noStrike" kern="1200" baseline="0" dirty="0">
                          <a:solidFill>
                            <a:schemeClr val="tx1"/>
                          </a:solidFill>
                          <a:latin typeface="Meiryo UI" panose="020B0604030504040204" pitchFamily="50" charset="-128"/>
                          <a:ea typeface="Meiryo UI" panose="020B0604030504040204" pitchFamily="50" charset="-128"/>
                          <a:cs typeface="+mn-cs"/>
                        </a:rPr>
                        <a:t>・６年間の児童数推計とともに中長期的な児童数推計を一定の目安として今後の施設整備を進めていく</a:t>
                      </a:r>
                      <a:endParaRPr lang="ja-JP" altLang="en-US" sz="1200" b="0" i="0" u="none" strike="noStrike" dirty="0">
                        <a:solidFill>
                          <a:schemeClr val="tx1"/>
                        </a:solidFill>
                        <a:effectLst/>
                        <a:latin typeface="Meiryo UI" panose="020B0604030504040204" pitchFamily="50" charset="-128"/>
                        <a:ea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xmlns="" val="10005"/>
                  </a:ext>
                </a:extLst>
              </a:tr>
            </a:tbl>
          </a:graphicData>
        </a:graphic>
      </p:graphicFrame>
      <p:sp>
        <p:nvSpPr>
          <p:cNvPr id="12" name="テキスト ボックス 11"/>
          <p:cNvSpPr txBox="1"/>
          <p:nvPr/>
        </p:nvSpPr>
        <p:spPr>
          <a:xfrm>
            <a:off x="7812360" y="0"/>
            <a:ext cx="1331640" cy="261610"/>
          </a:xfrm>
          <a:prstGeom prst="rect">
            <a:avLst/>
          </a:prstGeom>
          <a:noFill/>
        </p:spPr>
        <p:txBody>
          <a:bodyPr wrap="square" rtlCol="0">
            <a:spAutoFit/>
          </a:bodyPr>
          <a:lstStyle/>
          <a:p>
            <a:r>
              <a:rPr lang="en-US" altLang="ja-JP" sz="1100" dirty="0" smtClean="0">
                <a:latin typeface="Arial" pitchFamily="34" charset="0"/>
                <a:cs typeface="Arial" pitchFamily="34" charset="0"/>
              </a:rPr>
              <a:t>B2.(59)</a:t>
            </a:r>
            <a:r>
              <a:rPr lang="ja-JP" altLang="en-US" sz="1100" dirty="0" smtClean="0">
                <a:latin typeface="Arial" pitchFamily="34" charset="0"/>
                <a:cs typeface="Arial" pitchFamily="34" charset="0"/>
              </a:rPr>
              <a:t>～</a:t>
            </a:r>
            <a:r>
              <a:rPr lang="en-US" altLang="ja-JP" sz="1100" dirty="0" smtClean="0">
                <a:latin typeface="Arial" pitchFamily="34" charset="0"/>
                <a:cs typeface="Arial" pitchFamily="34" charset="0"/>
              </a:rPr>
              <a:t>(63)</a:t>
            </a:r>
            <a:endParaRPr kumimoji="1" lang="en-US" altLang="ja-JP" sz="1100" dirty="0">
              <a:latin typeface="Arial" pitchFamily="34" charset="0"/>
              <a:cs typeface="Arial" pitchFamily="34" charset="0"/>
            </a:endParaRPr>
          </a:p>
        </p:txBody>
      </p:sp>
    </p:spTree>
    <p:extLst>
      <p:ext uri="{BB962C8B-B14F-4D97-AF65-F5344CB8AC3E}">
        <p14:creationId xmlns:p14="http://schemas.microsoft.com/office/powerpoint/2010/main" val="154107230"/>
      </p:ext>
    </p:extLst>
  </p:cSld>
  <p:clrMapOvr>
    <a:masterClrMapping/>
  </p:clrMapOvr>
</p:sld>
</file>

<file path=ppt/slides/slide2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角丸四角形 11"/>
          <p:cNvSpPr/>
          <p:nvPr/>
        </p:nvSpPr>
        <p:spPr>
          <a:xfrm>
            <a:off x="3707904" y="682468"/>
            <a:ext cx="3090463" cy="302616"/>
          </a:xfrm>
          <a:prstGeom prst="roundRect">
            <a:avLst>
              <a:gd name="adj" fmla="val 5685"/>
            </a:avLst>
          </a:prstGeom>
          <a:solidFill>
            <a:schemeClr val="accent6">
              <a:lumMod val="60000"/>
              <a:lumOff val="40000"/>
              <a:alpha val="5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 name="正方形/長方形 10"/>
          <p:cNvSpPr/>
          <p:nvPr/>
        </p:nvSpPr>
        <p:spPr>
          <a:xfrm>
            <a:off x="539552" y="692696"/>
            <a:ext cx="7128792" cy="292388"/>
          </a:xfrm>
          <a:prstGeom prst="rect">
            <a:avLst/>
          </a:prstGeom>
        </p:spPr>
        <p:txBody>
          <a:bodyPr wrap="square">
            <a:spAutoFit/>
          </a:bodyPr>
          <a:lstStyle/>
          <a:p>
            <a:r>
              <a:rPr lang="ja-JP" altLang="en-US" sz="1300" b="1" dirty="0">
                <a:latin typeface="+mn-ea"/>
              </a:rPr>
              <a:t>Ｄ．減免継続　</a:t>
            </a:r>
            <a:r>
              <a:rPr lang="en-US" altLang="ja-JP" sz="1300" b="1" dirty="0">
                <a:latin typeface="+mn-ea"/>
              </a:rPr>
              <a:t>【1,050</a:t>
            </a:r>
            <a:r>
              <a:rPr lang="ja-JP" altLang="en-US" sz="1300" b="1" dirty="0">
                <a:latin typeface="+mn-ea"/>
              </a:rPr>
              <a:t>件</a:t>
            </a:r>
            <a:r>
              <a:rPr lang="en-US" altLang="ja-JP" sz="1300" b="1" dirty="0">
                <a:latin typeface="+mn-ea"/>
              </a:rPr>
              <a:t>】</a:t>
            </a:r>
            <a:r>
              <a:rPr lang="ja-JP" altLang="en-US" sz="1300" b="1" dirty="0">
                <a:latin typeface="+mn-ea"/>
              </a:rPr>
              <a:t>（</a:t>
            </a:r>
            <a:r>
              <a:rPr lang="en-US" altLang="ja-JP" sz="1300" b="1" dirty="0">
                <a:latin typeface="+mn-ea"/>
              </a:rPr>
              <a:t>2014</a:t>
            </a:r>
            <a:r>
              <a:rPr lang="ja-JP" altLang="en-US" sz="1300" b="1" dirty="0">
                <a:latin typeface="+mn-ea"/>
              </a:rPr>
              <a:t>年８月時点）　→</a:t>
            </a:r>
            <a:r>
              <a:rPr lang="en-US" altLang="ja-JP" sz="1300" b="1" dirty="0">
                <a:latin typeface="+mn-ea"/>
              </a:rPr>
              <a:t>【1,183</a:t>
            </a:r>
            <a:r>
              <a:rPr lang="ja-JP" altLang="en-US" sz="1300" b="1" dirty="0">
                <a:latin typeface="+mn-ea"/>
              </a:rPr>
              <a:t>件</a:t>
            </a:r>
            <a:r>
              <a:rPr lang="en-US" altLang="ja-JP" sz="1300" b="1" dirty="0">
                <a:latin typeface="+mn-ea"/>
              </a:rPr>
              <a:t>】</a:t>
            </a:r>
            <a:r>
              <a:rPr lang="ja-JP" altLang="en-US" sz="1300" b="1" dirty="0">
                <a:latin typeface="+mn-ea"/>
              </a:rPr>
              <a:t>（</a:t>
            </a:r>
            <a:r>
              <a:rPr lang="en-US" altLang="ja-JP" sz="1300" b="1" dirty="0">
                <a:latin typeface="+mn-ea"/>
              </a:rPr>
              <a:t>2014</a:t>
            </a:r>
            <a:r>
              <a:rPr lang="ja-JP" altLang="en-US" sz="1300" b="1" dirty="0">
                <a:latin typeface="+mn-ea"/>
              </a:rPr>
              <a:t>年度末取組み完了時点） </a:t>
            </a:r>
            <a:r>
              <a:rPr lang="ja-JP" altLang="en-US" sz="1300" dirty="0">
                <a:latin typeface="+mn-ea"/>
              </a:rPr>
              <a:t>　</a:t>
            </a:r>
          </a:p>
        </p:txBody>
      </p:sp>
      <p:sp>
        <p:nvSpPr>
          <p:cNvPr id="8" name="正方形/長方形 7"/>
          <p:cNvSpPr/>
          <p:nvPr/>
        </p:nvSpPr>
        <p:spPr>
          <a:xfrm>
            <a:off x="7164288" y="6381328"/>
            <a:ext cx="1228221" cy="261610"/>
          </a:xfrm>
          <a:prstGeom prst="rect">
            <a:avLst/>
          </a:prstGeom>
        </p:spPr>
        <p:txBody>
          <a:bodyPr wrap="none">
            <a:spAutoFit/>
          </a:bodyPr>
          <a:lstStyle/>
          <a:p>
            <a:r>
              <a:rPr lang="ja-JP" altLang="en-US" sz="1100" dirty="0"/>
              <a:t>（次ページへ続く）</a:t>
            </a:r>
          </a:p>
        </p:txBody>
      </p:sp>
      <p:graphicFrame>
        <p:nvGraphicFramePr>
          <p:cNvPr id="22" name="表 21"/>
          <p:cNvGraphicFramePr>
            <a:graphicFrameLocks noGrp="1"/>
          </p:cNvGraphicFramePr>
          <p:nvPr>
            <p:extLst/>
          </p:nvPr>
        </p:nvGraphicFramePr>
        <p:xfrm>
          <a:off x="934700" y="1268760"/>
          <a:ext cx="7416826" cy="5056850"/>
        </p:xfrm>
        <a:graphic>
          <a:graphicData uri="http://schemas.openxmlformats.org/drawingml/2006/table">
            <a:tbl>
              <a:tblPr/>
              <a:tblGrid>
                <a:gridCol w="467728">
                  <a:extLst>
                    <a:ext uri="{9D8B030D-6E8A-4147-A177-3AD203B41FA5}">
                      <a16:colId xmlns:a16="http://schemas.microsoft.com/office/drawing/2014/main" xmlns="" val="20000"/>
                    </a:ext>
                  </a:extLst>
                </a:gridCol>
                <a:gridCol w="4609732">
                  <a:extLst>
                    <a:ext uri="{9D8B030D-6E8A-4147-A177-3AD203B41FA5}">
                      <a16:colId xmlns:a16="http://schemas.microsoft.com/office/drawing/2014/main" xmlns="" val="20001"/>
                    </a:ext>
                  </a:extLst>
                </a:gridCol>
                <a:gridCol w="1169683">
                  <a:extLst>
                    <a:ext uri="{9D8B030D-6E8A-4147-A177-3AD203B41FA5}">
                      <a16:colId xmlns:a16="http://schemas.microsoft.com/office/drawing/2014/main" xmlns="" val="20002"/>
                    </a:ext>
                  </a:extLst>
                </a:gridCol>
                <a:gridCol w="1169683">
                  <a:extLst>
                    <a:ext uri="{9D8B030D-6E8A-4147-A177-3AD203B41FA5}">
                      <a16:colId xmlns:a16="http://schemas.microsoft.com/office/drawing/2014/main" xmlns="" val="20003"/>
                    </a:ext>
                  </a:extLst>
                </a:gridCol>
              </a:tblGrid>
              <a:tr h="191098">
                <a:tc>
                  <a:txBody>
                    <a:bodyPr/>
                    <a:lstStyle/>
                    <a:p>
                      <a:pPr algn="ctr" fontAlgn="ctr">
                        <a:lnSpc>
                          <a:spcPts val="1100"/>
                        </a:lnSpc>
                      </a:pPr>
                      <a:endParaRPr lang="zh-TW" altLang="en-US" sz="1000" b="0" i="0" u="none" strike="noStrike" dirty="0">
                        <a:solidFill>
                          <a:schemeClr val="tx1"/>
                        </a:solidFill>
                        <a:latin typeface="ＭＳ Ｐゴシック" pitchFamily="50" charset="-128"/>
                        <a:ea typeface="ＭＳ Ｐゴシック" pitchFamily="50" charset="-128"/>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ap="flat" cmpd="sng" algn="ctr">
                      <a:solidFill>
                        <a:schemeClr val="tx1"/>
                      </a:solidFill>
                      <a:prstDash val="solid"/>
                      <a:round/>
                      <a:headEnd type="none" w="med" len="med"/>
                      <a:tailEnd type="none" w="med" len="med"/>
                    </a:lnTlToBr>
                    <a:solidFill>
                      <a:schemeClr val="accent5">
                        <a:lumMod val="40000"/>
                        <a:lumOff val="60000"/>
                      </a:schemeClr>
                    </a:solidFill>
                  </a:tcPr>
                </a:tc>
                <a:tc>
                  <a:txBody>
                    <a:bodyPr/>
                    <a:lstStyle/>
                    <a:p>
                      <a:pPr algn="ctr" fontAlgn="ctr">
                        <a:lnSpc>
                          <a:spcPts val="1100"/>
                        </a:lnSpc>
                      </a:pPr>
                      <a:r>
                        <a:rPr lang="zh-TW" altLang="en-US" sz="1000" b="0" i="0" u="none" strike="noStrike" dirty="0">
                          <a:solidFill>
                            <a:schemeClr val="tx1"/>
                          </a:solidFill>
                          <a:latin typeface="ＭＳ Ｐゴシック" pitchFamily="50" charset="-128"/>
                          <a:ea typeface="ＭＳ Ｐゴシック" pitchFamily="50" charset="-128"/>
                        </a:rPr>
                        <a:t>項</a:t>
                      </a:r>
                      <a:r>
                        <a:rPr lang="ja-JP" altLang="en-US" sz="1000" b="0" i="0" u="none" strike="noStrike" dirty="0">
                          <a:solidFill>
                            <a:schemeClr val="tx1"/>
                          </a:solidFill>
                          <a:latin typeface="ＭＳ Ｐゴシック" pitchFamily="50" charset="-128"/>
                          <a:ea typeface="ＭＳ Ｐゴシック" pitchFamily="50" charset="-128"/>
                        </a:rPr>
                        <a:t>　　　</a:t>
                      </a:r>
                      <a:r>
                        <a:rPr lang="zh-TW" altLang="en-US" sz="1000" b="0" i="0" u="none" strike="noStrike" dirty="0">
                          <a:solidFill>
                            <a:schemeClr val="tx1"/>
                          </a:solidFill>
                          <a:latin typeface="ＭＳ Ｐゴシック" pitchFamily="50" charset="-128"/>
                          <a:ea typeface="ＭＳ Ｐゴシック" pitchFamily="50" charset="-128"/>
                        </a:rPr>
                        <a:t>目</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40000"/>
                        <a:lumOff val="60000"/>
                      </a:schemeClr>
                    </a:solidFill>
                  </a:tcPr>
                </a:tc>
                <a:tc>
                  <a:txBody>
                    <a:bodyPr/>
                    <a:lstStyle/>
                    <a:p>
                      <a:pPr algn="ctr" fontAlgn="ctr">
                        <a:lnSpc>
                          <a:spcPts val="1100"/>
                        </a:lnSpc>
                      </a:pPr>
                      <a:r>
                        <a:rPr lang="ja-JP" altLang="en-US" sz="1000" b="0" i="0" u="none" strike="noStrike" dirty="0">
                          <a:solidFill>
                            <a:schemeClr val="tx1"/>
                          </a:solidFill>
                          <a:latin typeface="ＭＳ Ｐゴシック" pitchFamily="50" charset="-128"/>
                          <a:ea typeface="+mn-ea"/>
                        </a:rPr>
                        <a:t>件数</a:t>
                      </a:r>
                      <a:endParaRPr lang="en-US" altLang="ja-JP" sz="1000" b="0" i="0" u="none" strike="noStrike" dirty="0">
                        <a:solidFill>
                          <a:schemeClr val="tx1"/>
                        </a:solidFill>
                        <a:latin typeface="ＭＳ Ｐゴシック" pitchFamily="50" charset="-128"/>
                        <a:ea typeface="+mn-ea"/>
                      </a:endParaRPr>
                    </a:p>
                    <a:p>
                      <a:pPr algn="ctr" fontAlgn="ctr">
                        <a:lnSpc>
                          <a:spcPts val="1100"/>
                        </a:lnSpc>
                      </a:pPr>
                      <a:r>
                        <a:rPr lang="ja-JP" altLang="en-US" sz="1000" b="0" i="0" u="none" strike="noStrike" dirty="0">
                          <a:solidFill>
                            <a:schemeClr val="tx1"/>
                          </a:solidFill>
                          <a:latin typeface="ＭＳ Ｐゴシック" pitchFamily="50" charset="-128"/>
                          <a:ea typeface="+mn-ea"/>
                        </a:rPr>
                        <a:t>（</a:t>
                      </a:r>
                      <a:r>
                        <a:rPr lang="en-US" altLang="ja-JP" sz="1000" b="0" i="0" u="none" strike="noStrike" dirty="0">
                          <a:solidFill>
                            <a:schemeClr val="tx1"/>
                          </a:solidFill>
                          <a:latin typeface="ＭＳ Ｐゴシック" pitchFamily="50" charset="-128"/>
                          <a:ea typeface="+mn-ea"/>
                        </a:rPr>
                        <a:t>2012</a:t>
                      </a:r>
                      <a:r>
                        <a:rPr lang="ja-JP" altLang="en-US" sz="1000" b="0" i="0" u="none" strike="noStrike" dirty="0">
                          <a:solidFill>
                            <a:schemeClr val="tx1"/>
                          </a:solidFill>
                          <a:latin typeface="ＭＳ Ｐゴシック" pitchFamily="50" charset="-128"/>
                          <a:ea typeface="+mn-ea"/>
                        </a:rPr>
                        <a:t>～</a:t>
                      </a:r>
                      <a:r>
                        <a:rPr lang="en-US" altLang="ja-JP" sz="1000" b="0" i="0" u="none" strike="noStrike" dirty="0">
                          <a:solidFill>
                            <a:schemeClr val="tx1"/>
                          </a:solidFill>
                          <a:latin typeface="ＭＳ Ｐゴシック" pitchFamily="50" charset="-128"/>
                          <a:ea typeface="+mn-ea"/>
                        </a:rPr>
                        <a:t>2013</a:t>
                      </a:r>
                      <a:r>
                        <a:rPr lang="ja-JP" altLang="en-US" sz="1000" b="0" i="0" u="none" strike="noStrike" dirty="0">
                          <a:solidFill>
                            <a:schemeClr val="tx1"/>
                          </a:solidFill>
                          <a:latin typeface="ＭＳ Ｐゴシック" pitchFamily="50" charset="-128"/>
                          <a:ea typeface="+mn-ea"/>
                        </a:rPr>
                        <a:t>年度）</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40000"/>
                        <a:lumOff val="60000"/>
                      </a:schemeClr>
                    </a:solidFill>
                  </a:tcPr>
                </a:tc>
                <a:tc>
                  <a:txBody>
                    <a:bodyPr/>
                    <a:lstStyle/>
                    <a:p>
                      <a:pPr algn="ctr" fontAlgn="ctr">
                        <a:lnSpc>
                          <a:spcPts val="1100"/>
                        </a:lnSpc>
                      </a:pPr>
                      <a:r>
                        <a:rPr lang="ja-JP" altLang="en-US" sz="1000" b="0" i="0" u="none" strike="noStrike" dirty="0">
                          <a:solidFill>
                            <a:schemeClr val="tx1"/>
                          </a:solidFill>
                          <a:latin typeface="ＭＳ Ｐゴシック" pitchFamily="50" charset="-128"/>
                          <a:ea typeface="+mn-ea"/>
                        </a:rPr>
                        <a:t>件数</a:t>
                      </a:r>
                      <a:endParaRPr lang="en-US" altLang="ja-JP" sz="1000" b="0" i="0" u="none" strike="noStrike" dirty="0">
                        <a:solidFill>
                          <a:schemeClr val="tx1"/>
                        </a:solidFill>
                        <a:latin typeface="ＭＳ Ｐゴシック" pitchFamily="50" charset="-128"/>
                        <a:ea typeface="+mn-ea"/>
                      </a:endParaRPr>
                    </a:p>
                    <a:p>
                      <a:pPr algn="ctr" fontAlgn="ctr">
                        <a:lnSpc>
                          <a:spcPts val="1100"/>
                        </a:lnSpc>
                      </a:pPr>
                      <a:r>
                        <a:rPr lang="ja-JP" altLang="en-US" sz="1000" b="0" i="0" u="none" strike="noStrike" dirty="0">
                          <a:solidFill>
                            <a:schemeClr val="tx1"/>
                          </a:solidFill>
                          <a:latin typeface="ＭＳ Ｐゴシック" pitchFamily="50" charset="-128"/>
                          <a:ea typeface="+mn-ea"/>
                        </a:rPr>
                        <a:t>（</a:t>
                      </a:r>
                      <a:r>
                        <a:rPr lang="en-US" altLang="ja-JP" sz="1000" b="0" i="0" u="none" strike="noStrike" dirty="0">
                          <a:solidFill>
                            <a:schemeClr val="tx1"/>
                          </a:solidFill>
                          <a:latin typeface="ＭＳ Ｐゴシック" pitchFamily="50" charset="-128"/>
                          <a:ea typeface="+mn-ea"/>
                        </a:rPr>
                        <a:t>2012</a:t>
                      </a:r>
                      <a:r>
                        <a:rPr lang="ja-JP" altLang="en-US" sz="1000" b="0" i="0" u="none" strike="noStrike" dirty="0">
                          <a:solidFill>
                            <a:schemeClr val="tx1"/>
                          </a:solidFill>
                          <a:latin typeface="ＭＳ Ｐゴシック" pitchFamily="50" charset="-128"/>
                          <a:ea typeface="+mn-ea"/>
                        </a:rPr>
                        <a:t>～</a:t>
                      </a:r>
                      <a:r>
                        <a:rPr lang="en-US" altLang="ja-JP" sz="1000" b="0" i="0" u="none" strike="noStrike" dirty="0">
                          <a:solidFill>
                            <a:schemeClr val="tx1"/>
                          </a:solidFill>
                          <a:latin typeface="ＭＳ Ｐゴシック" pitchFamily="50" charset="-128"/>
                          <a:ea typeface="+mn-ea"/>
                        </a:rPr>
                        <a:t>2014</a:t>
                      </a:r>
                      <a:r>
                        <a:rPr lang="ja-JP" altLang="en-US" sz="1000" b="0" i="0" u="none" strike="noStrike" dirty="0">
                          <a:solidFill>
                            <a:schemeClr val="tx1"/>
                          </a:solidFill>
                          <a:latin typeface="ＭＳ Ｐゴシック" pitchFamily="50" charset="-128"/>
                          <a:ea typeface="+mn-ea"/>
                        </a:rPr>
                        <a:t>年度）</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40000"/>
                        <a:lumOff val="60000"/>
                      </a:schemeClr>
                    </a:solidFill>
                  </a:tcPr>
                </a:tc>
                <a:extLst>
                  <a:ext uri="{0D108BD9-81ED-4DB2-BD59-A6C34878D82A}">
                    <a16:rowId xmlns:a16="http://schemas.microsoft.com/office/drawing/2014/main" xmlns="" val="10000"/>
                  </a:ext>
                </a:extLst>
              </a:tr>
              <a:tr h="191098">
                <a:tc>
                  <a:txBody>
                    <a:bodyPr/>
                    <a:lstStyle/>
                    <a:p>
                      <a:pPr algn="ctr" fontAlgn="ctr">
                        <a:lnSpc>
                          <a:spcPts val="1100"/>
                        </a:lnSpc>
                      </a:pPr>
                      <a:r>
                        <a:rPr lang="en-US" altLang="zh-TW" sz="1000" b="0" i="0" u="none" strike="noStrike" dirty="0">
                          <a:solidFill>
                            <a:schemeClr val="tx1"/>
                          </a:solidFill>
                          <a:latin typeface="ＭＳ Ｐゴシック" pitchFamily="50" charset="-128"/>
                          <a:ea typeface="ＭＳ Ｐゴシック" pitchFamily="50" charset="-128"/>
                        </a:rPr>
                        <a:t>11</a:t>
                      </a:r>
                      <a:endParaRPr lang="zh-TW" altLang="en-US" sz="1000" b="0" i="0" u="none" strike="noStrike" dirty="0">
                        <a:solidFill>
                          <a:schemeClr val="tx1"/>
                        </a:solidFill>
                        <a:latin typeface="ＭＳ Ｐゴシック" pitchFamily="50" charset="-128"/>
                        <a:ea typeface="ＭＳ Ｐゴシック" pitchFamily="50" charset="-128"/>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zh-TW" altLang="en-US" sz="1000" b="0" i="0" u="none" strike="noStrike" dirty="0">
                          <a:solidFill>
                            <a:srgbClr val="000000"/>
                          </a:solidFill>
                          <a:latin typeface="ＭＳ Ｐゴシック" pitchFamily="50" charset="-128"/>
                          <a:ea typeface="ＭＳ Ｐゴシック" pitchFamily="50" charset="-128"/>
                        </a:rPr>
                        <a:t>宣言塔（大阪福島納税貯蓄組合連合会）</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latin typeface="ＭＳ Ｐゴシック" pitchFamily="50" charset="-128"/>
                          <a:ea typeface="ＭＳ Ｐゴシック" pitchFamily="50" charset="-128"/>
                        </a:rPr>
                        <a:t>1</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dirty="0">
                          <a:solidFill>
                            <a:schemeClr val="tx1"/>
                          </a:solidFill>
                          <a:latin typeface="ＭＳ Ｐゴシック" pitchFamily="50" charset="-128"/>
                          <a:ea typeface="ＭＳ Ｐゴシック" pitchFamily="50" charset="-128"/>
                        </a:rPr>
                        <a:t>同左</a:t>
                      </a:r>
                      <a:endParaRPr lang="en-US" altLang="ja-JP" sz="1000" b="0" i="0" u="none" strike="noStrike" dirty="0">
                        <a:solidFill>
                          <a:schemeClr val="tx1"/>
                        </a:solidFill>
                        <a:latin typeface="ＭＳ Ｐゴシック" pitchFamily="50" charset="-128"/>
                        <a:ea typeface="ＭＳ Ｐゴシック" pitchFamily="50" charset="-128"/>
                      </a:endParaRP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1"/>
                  </a:ext>
                </a:extLst>
              </a:tr>
              <a:tr h="191098">
                <a:tc>
                  <a:txBody>
                    <a:bodyPr/>
                    <a:lstStyle/>
                    <a:p>
                      <a:pPr algn="ctr" fontAlgn="ctr">
                        <a:lnSpc>
                          <a:spcPts val="1100"/>
                        </a:lnSpc>
                      </a:pPr>
                      <a:r>
                        <a:rPr lang="en-US" altLang="zh-TW" sz="1000" b="0" i="0" u="none" strike="noStrike" dirty="0">
                          <a:solidFill>
                            <a:schemeClr val="tx1"/>
                          </a:solidFill>
                          <a:latin typeface="ＭＳ Ｐゴシック" pitchFamily="50" charset="-128"/>
                          <a:ea typeface="ＭＳ Ｐゴシック" pitchFamily="50" charset="-128"/>
                        </a:rPr>
                        <a:t>12</a:t>
                      </a:r>
                      <a:endParaRPr lang="zh-TW" altLang="en-US" sz="1000" b="0" i="0" u="none" strike="noStrike" dirty="0">
                        <a:solidFill>
                          <a:schemeClr val="tx1"/>
                        </a:solidFill>
                        <a:latin typeface="ＭＳ Ｐゴシック" pitchFamily="50" charset="-128"/>
                        <a:ea typeface="ＭＳ Ｐゴシック" pitchFamily="50" charset="-128"/>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a:solidFill>
                            <a:srgbClr val="000000"/>
                          </a:solidFill>
                          <a:latin typeface="ＭＳ Ｐゴシック" pitchFamily="50" charset="-128"/>
                          <a:ea typeface="ＭＳ Ｐゴシック" pitchFamily="50" charset="-128"/>
                        </a:rPr>
                        <a:t>集会所・会館</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latin typeface="ＭＳ Ｐゴシック" pitchFamily="50" charset="-128"/>
                          <a:ea typeface="ＭＳ Ｐゴシック" pitchFamily="50" charset="-128"/>
                        </a:rPr>
                        <a:t>193</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dirty="0">
                          <a:solidFill>
                            <a:schemeClr val="tx1"/>
                          </a:solidFill>
                          <a:latin typeface="ＭＳ Ｐゴシック" pitchFamily="50" charset="-128"/>
                          <a:ea typeface="ＭＳ Ｐゴシック" pitchFamily="50" charset="-128"/>
                        </a:rPr>
                        <a:t>同左</a:t>
                      </a:r>
                      <a:endParaRPr lang="en-US" altLang="ja-JP" sz="1000" b="0" i="0" u="none" strike="noStrike" dirty="0">
                        <a:solidFill>
                          <a:schemeClr val="tx1"/>
                        </a:solidFill>
                        <a:latin typeface="ＭＳ Ｐゴシック" pitchFamily="50" charset="-128"/>
                        <a:ea typeface="ＭＳ Ｐゴシック" pitchFamily="50" charset="-128"/>
                      </a:endParaRP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2"/>
                  </a:ext>
                </a:extLst>
              </a:tr>
              <a:tr h="191098">
                <a:tc>
                  <a:txBody>
                    <a:bodyPr/>
                    <a:lstStyle/>
                    <a:p>
                      <a:pPr algn="ctr" fontAlgn="ctr">
                        <a:lnSpc>
                          <a:spcPts val="1100"/>
                        </a:lnSpc>
                      </a:pPr>
                      <a:r>
                        <a:rPr lang="en-US" altLang="zh-TW" sz="1000" b="0" i="0" u="none" strike="noStrike" dirty="0">
                          <a:solidFill>
                            <a:schemeClr val="tx1"/>
                          </a:solidFill>
                          <a:latin typeface="ＭＳ Ｐゴシック" pitchFamily="50" charset="-128"/>
                          <a:ea typeface="ＭＳ Ｐゴシック" pitchFamily="50" charset="-128"/>
                        </a:rPr>
                        <a:t>13</a:t>
                      </a:r>
                      <a:endParaRPr lang="zh-TW" altLang="en-US" sz="1000" b="0" i="0" u="none" strike="noStrike" dirty="0">
                        <a:solidFill>
                          <a:schemeClr val="tx1"/>
                        </a:solidFill>
                        <a:latin typeface="ＭＳ Ｐゴシック" pitchFamily="50" charset="-128"/>
                        <a:ea typeface="ＭＳ Ｐゴシック" pitchFamily="50" charset="-128"/>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a:solidFill>
                            <a:srgbClr val="000000"/>
                          </a:solidFill>
                          <a:latin typeface="ＭＳ Ｐゴシック" pitchFamily="50" charset="-128"/>
                          <a:ea typeface="ＭＳ Ｐゴシック" pitchFamily="50" charset="-128"/>
                        </a:rPr>
                        <a:t>地域コミュニティ関連用地（倉庫・広場等）</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latin typeface="ＭＳ Ｐゴシック" pitchFamily="50" charset="-128"/>
                          <a:ea typeface="ＭＳ Ｐゴシック" pitchFamily="50" charset="-128"/>
                        </a:rPr>
                        <a:t>249</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dirty="0">
                          <a:solidFill>
                            <a:schemeClr val="tx1"/>
                          </a:solidFill>
                          <a:latin typeface="ＭＳ Ｐゴシック" pitchFamily="50" charset="-128"/>
                          <a:ea typeface="ＭＳ Ｐゴシック" pitchFamily="50" charset="-128"/>
                        </a:rPr>
                        <a:t>同左</a:t>
                      </a:r>
                      <a:endParaRPr lang="en-US" altLang="ja-JP" sz="1000" b="0" i="0" u="none" strike="noStrike" dirty="0">
                        <a:solidFill>
                          <a:schemeClr val="tx1"/>
                        </a:solidFill>
                        <a:latin typeface="ＭＳ Ｐゴシック" pitchFamily="50" charset="-128"/>
                        <a:ea typeface="ＭＳ Ｐゴシック" pitchFamily="50" charset="-128"/>
                      </a:endParaRP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3"/>
                  </a:ext>
                </a:extLst>
              </a:tr>
              <a:tr h="191098">
                <a:tc>
                  <a:txBody>
                    <a:bodyPr/>
                    <a:lstStyle/>
                    <a:p>
                      <a:pPr algn="ctr" fontAlgn="ctr">
                        <a:lnSpc>
                          <a:spcPts val="1100"/>
                        </a:lnSpc>
                      </a:pPr>
                      <a:r>
                        <a:rPr lang="en-US" altLang="zh-TW" sz="1000" b="0" i="0" u="none" strike="noStrike" dirty="0">
                          <a:solidFill>
                            <a:schemeClr val="tx1"/>
                          </a:solidFill>
                          <a:latin typeface="ＭＳ Ｐゴシック" pitchFamily="50" charset="-128"/>
                          <a:ea typeface="ＭＳ Ｐゴシック" pitchFamily="50" charset="-128"/>
                        </a:rPr>
                        <a:t>14</a:t>
                      </a:r>
                      <a:endParaRPr lang="zh-TW" altLang="en-US" sz="1000" b="0" i="0" u="none" strike="noStrike" dirty="0">
                        <a:solidFill>
                          <a:schemeClr val="tx1"/>
                        </a:solidFill>
                        <a:latin typeface="ＭＳ Ｐゴシック" pitchFamily="50" charset="-128"/>
                        <a:ea typeface="ＭＳ Ｐゴシック" pitchFamily="50" charset="-128"/>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zh-TW" altLang="en-US" sz="1000" b="0" i="0" u="none" strike="noStrike" dirty="0">
                          <a:solidFill>
                            <a:srgbClr val="000000"/>
                          </a:solidFill>
                          <a:latin typeface="ＭＳ Ｐゴシック" pitchFamily="50" charset="-128"/>
                          <a:ea typeface="ＭＳ Ｐゴシック" pitchFamily="50" charset="-128"/>
                        </a:rPr>
                        <a:t>資材置場（阪神高速道路（株））</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latin typeface="ＭＳ Ｐゴシック" pitchFamily="50" charset="-128"/>
                          <a:ea typeface="ＭＳ Ｐゴシック" pitchFamily="50" charset="-128"/>
                        </a:rPr>
                        <a:t>1</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dirty="0">
                          <a:solidFill>
                            <a:schemeClr val="tx1"/>
                          </a:solidFill>
                          <a:latin typeface="ＭＳ Ｐゴシック" pitchFamily="50" charset="-128"/>
                          <a:ea typeface="ＭＳ Ｐゴシック" pitchFamily="50" charset="-128"/>
                        </a:rPr>
                        <a:t>同左</a:t>
                      </a:r>
                      <a:endParaRPr lang="en-US" altLang="ja-JP" sz="1000" b="0" i="0" u="none" strike="noStrike" dirty="0">
                        <a:solidFill>
                          <a:schemeClr val="tx1"/>
                        </a:solidFill>
                        <a:latin typeface="ＭＳ Ｐゴシック" pitchFamily="50" charset="-128"/>
                        <a:ea typeface="ＭＳ Ｐゴシック" pitchFamily="50" charset="-128"/>
                      </a:endParaRP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4"/>
                  </a:ext>
                </a:extLst>
              </a:tr>
              <a:tr h="191098">
                <a:tc>
                  <a:txBody>
                    <a:bodyPr/>
                    <a:lstStyle/>
                    <a:p>
                      <a:pPr algn="ctr" fontAlgn="ctr">
                        <a:lnSpc>
                          <a:spcPts val="1100"/>
                        </a:lnSpc>
                      </a:pPr>
                      <a:r>
                        <a:rPr lang="en-US" altLang="zh-TW" sz="1000" b="0" i="0" u="none" strike="noStrike" dirty="0">
                          <a:solidFill>
                            <a:schemeClr val="tx1"/>
                          </a:solidFill>
                          <a:latin typeface="ＭＳ Ｐゴシック" pitchFamily="50" charset="-128"/>
                          <a:ea typeface="ＭＳ Ｐゴシック" pitchFamily="50" charset="-128"/>
                        </a:rPr>
                        <a:t>15</a:t>
                      </a:r>
                      <a:endParaRPr lang="zh-TW" altLang="en-US" sz="1000" b="0" i="0" u="none" strike="noStrike" dirty="0">
                        <a:solidFill>
                          <a:schemeClr val="tx1"/>
                        </a:solidFill>
                        <a:latin typeface="ＭＳ Ｐゴシック" pitchFamily="50" charset="-128"/>
                        <a:ea typeface="ＭＳ Ｐゴシック" pitchFamily="50" charset="-128"/>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dirty="0">
                          <a:solidFill>
                            <a:srgbClr val="000000"/>
                          </a:solidFill>
                          <a:latin typeface="ＭＳ Ｐゴシック" pitchFamily="50" charset="-128"/>
                          <a:ea typeface="ＭＳ Ｐゴシック" pitchFamily="50" charset="-128"/>
                        </a:rPr>
                        <a:t>複合交通センター・交通広場（ＯＣＡＴ）</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latin typeface="ＭＳ Ｐゴシック" pitchFamily="50" charset="-128"/>
                          <a:ea typeface="ＭＳ Ｐゴシック" pitchFamily="50" charset="-128"/>
                        </a:rPr>
                        <a:t>1</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dirty="0">
                          <a:solidFill>
                            <a:schemeClr val="tx1"/>
                          </a:solidFill>
                          <a:latin typeface="ＭＳ Ｐゴシック" pitchFamily="50" charset="-128"/>
                          <a:ea typeface="ＭＳ Ｐゴシック" pitchFamily="50" charset="-128"/>
                        </a:rPr>
                        <a:t>同左</a:t>
                      </a:r>
                      <a:endParaRPr lang="en-US" altLang="ja-JP" sz="1000" b="0" i="0" u="none" strike="noStrike" dirty="0">
                        <a:solidFill>
                          <a:schemeClr val="tx1"/>
                        </a:solidFill>
                        <a:latin typeface="ＭＳ Ｐゴシック" pitchFamily="50" charset="-128"/>
                        <a:ea typeface="ＭＳ Ｐゴシック" pitchFamily="50" charset="-128"/>
                      </a:endParaRP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5"/>
                  </a:ext>
                </a:extLst>
              </a:tr>
              <a:tr h="191098">
                <a:tc>
                  <a:txBody>
                    <a:bodyPr/>
                    <a:lstStyle/>
                    <a:p>
                      <a:pPr algn="ctr" fontAlgn="ctr">
                        <a:lnSpc>
                          <a:spcPts val="1100"/>
                        </a:lnSpc>
                      </a:pPr>
                      <a:r>
                        <a:rPr lang="en-US" altLang="zh-TW" sz="1000" b="0" i="0" u="none" strike="noStrike" dirty="0">
                          <a:solidFill>
                            <a:schemeClr val="tx1"/>
                          </a:solidFill>
                          <a:latin typeface="ＭＳ Ｐゴシック" pitchFamily="50" charset="-128"/>
                          <a:ea typeface="ＭＳ Ｐゴシック" pitchFamily="50" charset="-128"/>
                        </a:rPr>
                        <a:t>16</a:t>
                      </a:r>
                      <a:endParaRPr lang="zh-TW" altLang="en-US" sz="1000" b="0" i="0" u="none" strike="noStrike" dirty="0">
                        <a:solidFill>
                          <a:schemeClr val="tx1"/>
                        </a:solidFill>
                        <a:latin typeface="ＭＳ Ｐゴシック" pitchFamily="50" charset="-128"/>
                        <a:ea typeface="ＭＳ Ｐゴシック" pitchFamily="50" charset="-128"/>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dirty="0">
                          <a:solidFill>
                            <a:srgbClr val="000000"/>
                          </a:solidFill>
                          <a:latin typeface="ＭＳ Ｐゴシック" pitchFamily="50" charset="-128"/>
                          <a:ea typeface="ＭＳ Ｐゴシック" pitchFamily="50" charset="-128"/>
                        </a:rPr>
                        <a:t>多目的ドーム（京セラドーム大阪）</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latin typeface="ＭＳ Ｐゴシック" pitchFamily="50" charset="-128"/>
                          <a:ea typeface="ＭＳ Ｐゴシック" pitchFamily="50" charset="-128"/>
                        </a:rPr>
                        <a:t>1</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dirty="0">
                          <a:solidFill>
                            <a:schemeClr val="tx1"/>
                          </a:solidFill>
                          <a:latin typeface="ＭＳ Ｐゴシック" pitchFamily="50" charset="-128"/>
                          <a:ea typeface="ＭＳ Ｐゴシック" pitchFamily="50" charset="-128"/>
                        </a:rPr>
                        <a:t>同左</a:t>
                      </a:r>
                      <a:endParaRPr lang="en-US" altLang="ja-JP" sz="1000" b="0" i="0" u="none" strike="noStrike" dirty="0">
                        <a:solidFill>
                          <a:schemeClr val="tx1"/>
                        </a:solidFill>
                        <a:latin typeface="ＭＳ Ｐゴシック" pitchFamily="50" charset="-128"/>
                        <a:ea typeface="ＭＳ Ｐゴシック" pitchFamily="50" charset="-128"/>
                      </a:endParaRP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6"/>
                  </a:ext>
                </a:extLst>
              </a:tr>
              <a:tr h="191098">
                <a:tc>
                  <a:txBody>
                    <a:bodyPr/>
                    <a:lstStyle/>
                    <a:p>
                      <a:pPr algn="ctr" fontAlgn="ctr">
                        <a:lnSpc>
                          <a:spcPts val="1100"/>
                        </a:lnSpc>
                      </a:pPr>
                      <a:r>
                        <a:rPr lang="en-US" altLang="zh-TW" sz="1000" b="0" i="0" u="none" strike="noStrike" dirty="0">
                          <a:solidFill>
                            <a:schemeClr val="tx1"/>
                          </a:solidFill>
                          <a:latin typeface="ＭＳ Ｐゴシック" pitchFamily="50" charset="-128"/>
                          <a:ea typeface="ＭＳ Ｐゴシック" pitchFamily="50" charset="-128"/>
                        </a:rPr>
                        <a:t>17</a:t>
                      </a:r>
                      <a:endParaRPr lang="zh-TW" altLang="en-US" sz="1000" b="0" i="0" u="none" strike="noStrike" dirty="0">
                        <a:solidFill>
                          <a:schemeClr val="tx1"/>
                        </a:solidFill>
                        <a:latin typeface="ＭＳ Ｐゴシック" pitchFamily="50" charset="-128"/>
                        <a:ea typeface="ＭＳ Ｐゴシック" pitchFamily="50" charset="-128"/>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a:solidFill>
                            <a:srgbClr val="000000"/>
                          </a:solidFill>
                          <a:latin typeface="ＭＳ Ｐゴシック" pitchFamily="50" charset="-128"/>
                          <a:ea typeface="ＭＳ Ｐゴシック" pitchFamily="50" charset="-128"/>
                        </a:rPr>
                        <a:t>その他高齢者福祉施設（シルバー人材センター）</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latin typeface="ＭＳ Ｐゴシック" pitchFamily="50" charset="-128"/>
                          <a:ea typeface="ＭＳ Ｐゴシック" pitchFamily="50" charset="-128"/>
                        </a:rPr>
                        <a:t>5</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dirty="0">
                          <a:solidFill>
                            <a:schemeClr val="tx1"/>
                          </a:solidFill>
                          <a:latin typeface="ＭＳ Ｐゴシック" pitchFamily="50" charset="-128"/>
                          <a:ea typeface="ＭＳ Ｐゴシック" pitchFamily="50" charset="-128"/>
                        </a:rPr>
                        <a:t>同左</a:t>
                      </a:r>
                      <a:endParaRPr lang="en-US" altLang="ja-JP" sz="1000" b="0" i="0" u="none" strike="noStrike" dirty="0">
                        <a:solidFill>
                          <a:schemeClr val="tx1"/>
                        </a:solidFill>
                        <a:latin typeface="ＭＳ Ｐゴシック" pitchFamily="50" charset="-128"/>
                        <a:ea typeface="ＭＳ Ｐゴシック" pitchFamily="50" charset="-128"/>
                      </a:endParaRP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7"/>
                  </a:ext>
                </a:extLst>
              </a:tr>
              <a:tr h="191098">
                <a:tc>
                  <a:txBody>
                    <a:bodyPr/>
                    <a:lstStyle/>
                    <a:p>
                      <a:pPr algn="ctr" fontAlgn="ctr">
                        <a:lnSpc>
                          <a:spcPts val="1100"/>
                        </a:lnSpc>
                      </a:pPr>
                      <a:r>
                        <a:rPr lang="en-US" altLang="zh-TW" sz="1000" b="0" i="0" u="none" strike="noStrike" dirty="0">
                          <a:solidFill>
                            <a:schemeClr val="tx1"/>
                          </a:solidFill>
                          <a:latin typeface="ＭＳ Ｐゴシック" pitchFamily="50" charset="-128"/>
                          <a:ea typeface="ＭＳ Ｐゴシック" pitchFamily="50" charset="-128"/>
                        </a:rPr>
                        <a:t>18</a:t>
                      </a:r>
                      <a:endParaRPr lang="zh-TW" altLang="en-US" sz="1000" b="0" i="0" u="none" strike="noStrike" dirty="0">
                        <a:solidFill>
                          <a:schemeClr val="tx1"/>
                        </a:solidFill>
                        <a:latin typeface="ＭＳ Ｐゴシック" pitchFamily="50" charset="-128"/>
                        <a:ea typeface="ＭＳ Ｐゴシック" pitchFamily="50" charset="-128"/>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a:solidFill>
                            <a:srgbClr val="000000"/>
                          </a:solidFill>
                          <a:latin typeface="ＭＳ Ｐゴシック" pitchFamily="50" charset="-128"/>
                          <a:ea typeface="ＭＳ Ｐゴシック" pitchFamily="50" charset="-128"/>
                        </a:rPr>
                        <a:t>その他高齢者福祉施設（軽費老人ホーム）</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latin typeface="ＭＳ Ｐゴシック" pitchFamily="50" charset="-128"/>
                          <a:ea typeface="ＭＳ Ｐゴシック" pitchFamily="50" charset="-128"/>
                        </a:rPr>
                        <a:t>2</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dirty="0">
                          <a:solidFill>
                            <a:schemeClr val="tx1"/>
                          </a:solidFill>
                          <a:latin typeface="ＭＳ Ｐゴシック" pitchFamily="50" charset="-128"/>
                          <a:ea typeface="ＭＳ Ｐゴシック" pitchFamily="50" charset="-128"/>
                        </a:rPr>
                        <a:t>同左</a:t>
                      </a:r>
                      <a:endParaRPr lang="en-US" altLang="ja-JP" sz="1000" b="0" i="0" u="none" strike="noStrike" dirty="0">
                        <a:solidFill>
                          <a:schemeClr val="tx1"/>
                        </a:solidFill>
                        <a:latin typeface="ＭＳ Ｐゴシック" pitchFamily="50" charset="-128"/>
                        <a:ea typeface="ＭＳ Ｐゴシック" pitchFamily="50" charset="-128"/>
                      </a:endParaRP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8"/>
                  </a:ext>
                </a:extLst>
              </a:tr>
              <a:tr h="191098">
                <a:tc>
                  <a:txBody>
                    <a:bodyPr/>
                    <a:lstStyle/>
                    <a:p>
                      <a:pPr algn="ctr" fontAlgn="ctr">
                        <a:lnSpc>
                          <a:spcPts val="1100"/>
                        </a:lnSpc>
                      </a:pPr>
                      <a:r>
                        <a:rPr lang="en-US" altLang="zh-TW" sz="1000" b="0" i="0" u="none" strike="noStrike" dirty="0">
                          <a:solidFill>
                            <a:schemeClr val="tx1"/>
                          </a:solidFill>
                          <a:latin typeface="ＭＳ Ｐゴシック" pitchFamily="50" charset="-128"/>
                          <a:ea typeface="ＭＳ Ｐゴシック" pitchFamily="50" charset="-128"/>
                        </a:rPr>
                        <a:t>19</a:t>
                      </a:r>
                      <a:endParaRPr lang="zh-TW" altLang="en-US" sz="1000" b="0" i="0" u="none" strike="noStrike" dirty="0">
                        <a:solidFill>
                          <a:schemeClr val="tx1"/>
                        </a:solidFill>
                        <a:latin typeface="ＭＳ Ｐゴシック" pitchFamily="50" charset="-128"/>
                        <a:ea typeface="ＭＳ Ｐゴシック" pitchFamily="50" charset="-128"/>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a:solidFill>
                            <a:srgbClr val="000000"/>
                          </a:solidFill>
                          <a:latin typeface="ＭＳ Ｐゴシック" pitchFamily="50" charset="-128"/>
                          <a:ea typeface="ＭＳ Ｐゴシック" pitchFamily="50" charset="-128"/>
                        </a:rPr>
                        <a:t>その他高齢者福祉施設（生活支援ハウス）</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latin typeface="ＭＳ Ｐゴシック" pitchFamily="50" charset="-128"/>
                          <a:ea typeface="ＭＳ Ｐゴシック" pitchFamily="50" charset="-128"/>
                        </a:rPr>
                        <a:t>1</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dirty="0">
                          <a:solidFill>
                            <a:schemeClr val="tx1"/>
                          </a:solidFill>
                          <a:latin typeface="ＭＳ Ｐゴシック" pitchFamily="50" charset="-128"/>
                          <a:ea typeface="ＭＳ Ｐゴシック" pitchFamily="50" charset="-128"/>
                        </a:rPr>
                        <a:t>同左</a:t>
                      </a:r>
                      <a:endParaRPr lang="en-US" altLang="ja-JP" sz="1000" b="0" i="0" u="none" strike="noStrike" dirty="0">
                        <a:solidFill>
                          <a:schemeClr val="tx1"/>
                        </a:solidFill>
                        <a:latin typeface="ＭＳ Ｐゴシック" pitchFamily="50" charset="-128"/>
                        <a:ea typeface="ＭＳ Ｐゴシック" pitchFamily="50" charset="-128"/>
                      </a:endParaRP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9"/>
                  </a:ext>
                </a:extLst>
              </a:tr>
              <a:tr h="191098">
                <a:tc>
                  <a:txBody>
                    <a:bodyPr/>
                    <a:lstStyle/>
                    <a:p>
                      <a:pPr algn="ctr" fontAlgn="ctr"/>
                      <a:r>
                        <a:rPr lang="en-US" altLang="ja-JP" sz="1000" b="0" i="0" u="none" strike="noStrike" dirty="0">
                          <a:solidFill>
                            <a:srgbClr val="000000"/>
                          </a:solidFill>
                          <a:latin typeface="ＭＳ Ｐゴシック" pitchFamily="50" charset="-128"/>
                          <a:ea typeface="ＭＳ Ｐゴシック" pitchFamily="50" charset="-128"/>
                        </a:rPr>
                        <a:t>20</a:t>
                      </a:r>
                    </a:p>
                  </a:txBody>
                  <a:tcPr marL="72000" marR="72000"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a:solidFill>
                            <a:srgbClr val="000000"/>
                          </a:solidFill>
                          <a:latin typeface="ＭＳ Ｐゴシック" pitchFamily="50" charset="-128"/>
                          <a:ea typeface="ＭＳ Ｐゴシック" pitchFamily="50" charset="-128"/>
                        </a:rPr>
                        <a:t>特別養護老人ホーム</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latin typeface="ＭＳ Ｐゴシック" pitchFamily="50" charset="-128"/>
                          <a:ea typeface="ＭＳ Ｐゴシック" pitchFamily="50" charset="-128"/>
                        </a:rPr>
                        <a:t>53</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dirty="0">
                          <a:solidFill>
                            <a:schemeClr val="tx1"/>
                          </a:solidFill>
                          <a:latin typeface="ＭＳ Ｐゴシック" pitchFamily="50" charset="-128"/>
                          <a:ea typeface="ＭＳ Ｐゴシック" pitchFamily="50" charset="-128"/>
                        </a:rPr>
                        <a:t>同左</a:t>
                      </a:r>
                      <a:endParaRPr lang="en-US" altLang="ja-JP" sz="1000" b="0" i="0" u="none" strike="noStrike" dirty="0">
                        <a:solidFill>
                          <a:schemeClr val="tx1"/>
                        </a:solidFill>
                        <a:latin typeface="ＭＳ Ｐゴシック" pitchFamily="50" charset="-128"/>
                        <a:ea typeface="ＭＳ Ｐゴシック" pitchFamily="50" charset="-128"/>
                      </a:endParaRP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0"/>
                  </a:ext>
                </a:extLst>
              </a:tr>
              <a:tr h="191098">
                <a:tc>
                  <a:txBody>
                    <a:bodyPr/>
                    <a:lstStyle/>
                    <a:p>
                      <a:pPr algn="ctr" fontAlgn="ctr"/>
                      <a:r>
                        <a:rPr lang="en-US" altLang="ja-JP" sz="1000" b="0" i="0" u="none" strike="noStrike">
                          <a:solidFill>
                            <a:srgbClr val="000000"/>
                          </a:solidFill>
                          <a:latin typeface="ＭＳ Ｐゴシック" pitchFamily="50" charset="-128"/>
                          <a:ea typeface="ＭＳ Ｐゴシック" pitchFamily="50" charset="-128"/>
                        </a:rPr>
                        <a:t>21</a:t>
                      </a:r>
                    </a:p>
                  </a:txBody>
                  <a:tcPr marL="72000" marR="72000"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a:solidFill>
                            <a:srgbClr val="000000"/>
                          </a:solidFill>
                          <a:latin typeface="ＭＳ Ｐゴシック" pitchFamily="50" charset="-128"/>
                          <a:ea typeface="ＭＳ Ｐゴシック" pitchFamily="50" charset="-128"/>
                        </a:rPr>
                        <a:t>老人憩の家</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latin typeface="ＭＳ Ｐゴシック" pitchFamily="50" charset="-128"/>
                          <a:ea typeface="ＭＳ Ｐゴシック" pitchFamily="50" charset="-128"/>
                        </a:rPr>
                        <a:t>247</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dirty="0">
                          <a:solidFill>
                            <a:schemeClr val="tx1"/>
                          </a:solidFill>
                          <a:latin typeface="ＭＳ Ｐゴシック" pitchFamily="50" charset="-128"/>
                          <a:ea typeface="ＭＳ Ｐゴシック" pitchFamily="50" charset="-128"/>
                        </a:rPr>
                        <a:t>同左</a:t>
                      </a:r>
                      <a:endParaRPr lang="en-US" altLang="ja-JP" sz="1000" b="0" i="0" u="none" strike="noStrike" dirty="0">
                        <a:solidFill>
                          <a:schemeClr val="tx1"/>
                        </a:solidFill>
                        <a:latin typeface="ＭＳ Ｐゴシック" pitchFamily="50" charset="-128"/>
                        <a:ea typeface="ＭＳ Ｐゴシック" pitchFamily="50" charset="-128"/>
                      </a:endParaRP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1"/>
                  </a:ext>
                </a:extLst>
              </a:tr>
              <a:tr h="191098">
                <a:tc>
                  <a:txBody>
                    <a:bodyPr/>
                    <a:lstStyle/>
                    <a:p>
                      <a:pPr algn="ctr" fontAlgn="ctr"/>
                      <a:r>
                        <a:rPr lang="en-US" altLang="ja-JP" sz="1000" b="0" i="0" u="none" strike="noStrike">
                          <a:solidFill>
                            <a:srgbClr val="000000"/>
                          </a:solidFill>
                          <a:latin typeface="ＭＳ Ｐゴシック" pitchFamily="50" charset="-128"/>
                          <a:ea typeface="ＭＳ Ｐゴシック" pitchFamily="50" charset="-128"/>
                        </a:rPr>
                        <a:t>22</a:t>
                      </a:r>
                    </a:p>
                  </a:txBody>
                  <a:tcPr marL="72000" marR="72000"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zh-TW" altLang="en-US" sz="1000" b="0" i="0" u="none" strike="noStrike" dirty="0">
                          <a:solidFill>
                            <a:srgbClr val="000000"/>
                          </a:solidFill>
                          <a:latin typeface="ＭＳ Ｐゴシック" pitchFamily="50" charset="-128"/>
                          <a:ea typeface="ＭＳ Ｐゴシック" pitchFamily="50" charset="-128"/>
                        </a:rPr>
                        <a:t>保護施設（救護施設、更生施設）</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latin typeface="ＭＳ Ｐゴシック" pitchFamily="50" charset="-128"/>
                          <a:ea typeface="ＭＳ Ｐゴシック" pitchFamily="50" charset="-128"/>
                        </a:rPr>
                        <a:t>6</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dirty="0">
                          <a:solidFill>
                            <a:schemeClr val="tx1"/>
                          </a:solidFill>
                          <a:latin typeface="ＭＳ Ｐゴシック" pitchFamily="50" charset="-128"/>
                          <a:ea typeface="ＭＳ Ｐゴシック" pitchFamily="50" charset="-128"/>
                        </a:rPr>
                        <a:t>同左</a:t>
                      </a:r>
                      <a:endParaRPr lang="en-US" altLang="ja-JP" sz="1000" b="0" i="0" u="none" strike="noStrike" dirty="0">
                        <a:solidFill>
                          <a:schemeClr val="tx1"/>
                        </a:solidFill>
                        <a:latin typeface="ＭＳ Ｐゴシック" pitchFamily="50" charset="-128"/>
                        <a:ea typeface="ＭＳ Ｐゴシック" pitchFamily="50" charset="-128"/>
                      </a:endParaRP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2"/>
                  </a:ext>
                </a:extLst>
              </a:tr>
              <a:tr h="191098">
                <a:tc>
                  <a:txBody>
                    <a:bodyPr/>
                    <a:lstStyle/>
                    <a:p>
                      <a:pPr algn="ctr" fontAlgn="ctr"/>
                      <a:r>
                        <a:rPr lang="en-US" altLang="ja-JP" sz="1000" b="0" i="0" u="none" strike="noStrike">
                          <a:solidFill>
                            <a:srgbClr val="000000"/>
                          </a:solidFill>
                          <a:latin typeface="ＭＳ Ｐゴシック" pitchFamily="50" charset="-128"/>
                          <a:ea typeface="ＭＳ Ｐゴシック" pitchFamily="50" charset="-128"/>
                        </a:rPr>
                        <a:t>23</a:t>
                      </a:r>
                    </a:p>
                  </a:txBody>
                  <a:tcPr marL="72000" marR="72000"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dirty="0">
                          <a:solidFill>
                            <a:srgbClr val="000000"/>
                          </a:solidFill>
                          <a:latin typeface="ＭＳ Ｐゴシック" pitchFamily="50" charset="-128"/>
                          <a:ea typeface="ＭＳ Ｐゴシック" pitchFamily="50" charset="-128"/>
                        </a:rPr>
                        <a:t>無料低額診療施設（社会医療センター）</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latin typeface="ＭＳ Ｐゴシック" pitchFamily="50" charset="-128"/>
                          <a:ea typeface="ＭＳ Ｐゴシック" pitchFamily="50" charset="-128"/>
                        </a:rPr>
                        <a:t>1</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dirty="0">
                          <a:solidFill>
                            <a:schemeClr val="tx1"/>
                          </a:solidFill>
                          <a:latin typeface="ＭＳ Ｐゴシック" pitchFamily="50" charset="-128"/>
                          <a:ea typeface="ＭＳ Ｐゴシック" pitchFamily="50" charset="-128"/>
                        </a:rPr>
                        <a:t>同左</a:t>
                      </a:r>
                      <a:endParaRPr lang="en-US" altLang="ja-JP" sz="1000" b="0" i="0" u="none" strike="noStrike" dirty="0">
                        <a:solidFill>
                          <a:schemeClr val="tx1"/>
                        </a:solidFill>
                        <a:latin typeface="ＭＳ Ｐゴシック" pitchFamily="50" charset="-128"/>
                        <a:ea typeface="ＭＳ Ｐゴシック" pitchFamily="50" charset="-128"/>
                      </a:endParaRP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3"/>
                  </a:ext>
                </a:extLst>
              </a:tr>
              <a:tr h="191098">
                <a:tc>
                  <a:txBody>
                    <a:bodyPr/>
                    <a:lstStyle/>
                    <a:p>
                      <a:pPr algn="ctr" fontAlgn="ctr"/>
                      <a:r>
                        <a:rPr lang="en-US" altLang="ja-JP" sz="1000" b="0" i="0" u="none" strike="noStrike">
                          <a:solidFill>
                            <a:srgbClr val="000000"/>
                          </a:solidFill>
                          <a:latin typeface="ＭＳ Ｐゴシック" pitchFamily="50" charset="-128"/>
                          <a:ea typeface="ＭＳ Ｐゴシック" pitchFamily="50" charset="-128"/>
                        </a:rPr>
                        <a:t>24</a:t>
                      </a:r>
                    </a:p>
                  </a:txBody>
                  <a:tcPr marL="72000" marR="72000"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a:solidFill>
                            <a:srgbClr val="000000"/>
                          </a:solidFill>
                          <a:latin typeface="ＭＳ Ｐゴシック" pitchFamily="50" charset="-128"/>
                          <a:ea typeface="ＭＳ Ｐゴシック" pitchFamily="50" charset="-128"/>
                        </a:rPr>
                        <a:t>共同浴場</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latin typeface="ＭＳ Ｐゴシック" pitchFamily="50" charset="-128"/>
                          <a:ea typeface="ＭＳ Ｐゴシック" pitchFamily="50" charset="-128"/>
                        </a:rPr>
                        <a:t>6</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dirty="0">
                          <a:solidFill>
                            <a:schemeClr val="tx1"/>
                          </a:solidFill>
                          <a:latin typeface="ＭＳ Ｐゴシック" pitchFamily="50" charset="-128"/>
                          <a:ea typeface="ＭＳ Ｐゴシック" pitchFamily="50" charset="-128"/>
                        </a:rPr>
                        <a:t>同左</a:t>
                      </a:r>
                      <a:endParaRPr lang="en-US" altLang="ja-JP" sz="1000" b="0" i="0" u="none" strike="noStrike" dirty="0">
                        <a:solidFill>
                          <a:schemeClr val="tx1"/>
                        </a:solidFill>
                        <a:latin typeface="ＭＳ Ｐゴシック" pitchFamily="50" charset="-128"/>
                        <a:ea typeface="ＭＳ Ｐゴシック" pitchFamily="50" charset="-128"/>
                      </a:endParaRP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4"/>
                  </a:ext>
                </a:extLst>
              </a:tr>
              <a:tr h="191098">
                <a:tc>
                  <a:txBody>
                    <a:bodyPr/>
                    <a:lstStyle/>
                    <a:p>
                      <a:pPr algn="ctr" fontAlgn="ctr"/>
                      <a:r>
                        <a:rPr lang="en-US" altLang="ja-JP" sz="1000" b="0" i="0" u="none" strike="noStrike">
                          <a:solidFill>
                            <a:srgbClr val="000000"/>
                          </a:solidFill>
                          <a:latin typeface="ＭＳ Ｐゴシック" pitchFamily="50" charset="-128"/>
                          <a:ea typeface="ＭＳ Ｐゴシック" pitchFamily="50" charset="-128"/>
                        </a:rPr>
                        <a:t>25</a:t>
                      </a:r>
                    </a:p>
                  </a:txBody>
                  <a:tcPr marL="72000" marR="72000"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a:solidFill>
                            <a:srgbClr val="000000"/>
                          </a:solidFill>
                          <a:latin typeface="ＭＳ Ｐゴシック" pitchFamily="50" charset="-128"/>
                          <a:ea typeface="ＭＳ Ｐゴシック" pitchFamily="50" charset="-128"/>
                        </a:rPr>
                        <a:t>障がい者福祉施設（障がい者職業指導センター・職業リハビリテーションセンター）</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latin typeface="ＭＳ Ｐゴシック" pitchFamily="50" charset="-128"/>
                          <a:ea typeface="ＭＳ Ｐゴシック" pitchFamily="50" charset="-128"/>
                        </a:rPr>
                        <a:t>2</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dirty="0">
                          <a:solidFill>
                            <a:schemeClr val="tx1"/>
                          </a:solidFill>
                          <a:latin typeface="ＭＳ Ｐゴシック" pitchFamily="50" charset="-128"/>
                          <a:ea typeface="ＭＳ Ｐゴシック" pitchFamily="50" charset="-128"/>
                        </a:rPr>
                        <a:t>同左</a:t>
                      </a:r>
                      <a:endParaRPr lang="en-US" altLang="ja-JP" sz="1000" b="0" i="0" u="none" strike="noStrike" dirty="0">
                        <a:solidFill>
                          <a:schemeClr val="tx1"/>
                        </a:solidFill>
                        <a:latin typeface="ＭＳ Ｐゴシック" pitchFamily="50" charset="-128"/>
                        <a:ea typeface="ＭＳ Ｐゴシック" pitchFamily="50" charset="-128"/>
                      </a:endParaRP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5"/>
                  </a:ext>
                </a:extLst>
              </a:tr>
              <a:tr h="191098">
                <a:tc>
                  <a:txBody>
                    <a:bodyPr/>
                    <a:lstStyle/>
                    <a:p>
                      <a:pPr algn="ctr" fontAlgn="ctr"/>
                      <a:r>
                        <a:rPr lang="en-US" altLang="ja-JP" sz="1000" b="0" i="0" u="none" strike="noStrike">
                          <a:solidFill>
                            <a:srgbClr val="000000"/>
                          </a:solidFill>
                          <a:latin typeface="ＭＳ Ｐゴシック" pitchFamily="50" charset="-128"/>
                          <a:ea typeface="ＭＳ Ｐゴシック" pitchFamily="50" charset="-128"/>
                        </a:rPr>
                        <a:t>26</a:t>
                      </a:r>
                    </a:p>
                  </a:txBody>
                  <a:tcPr marL="72000" marR="72000"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a:solidFill>
                            <a:srgbClr val="000000"/>
                          </a:solidFill>
                          <a:latin typeface="ＭＳ Ｐゴシック" pitchFamily="50" charset="-128"/>
                          <a:ea typeface="ＭＳ Ｐゴシック" pitchFamily="50" charset="-128"/>
                        </a:rPr>
                        <a:t>障がい者福祉施設（障がい者ケアホーム）</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latin typeface="ＭＳ Ｐゴシック" pitchFamily="50" charset="-128"/>
                          <a:ea typeface="ＭＳ Ｐゴシック" pitchFamily="50" charset="-128"/>
                        </a:rPr>
                        <a:t>1</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dirty="0">
                          <a:solidFill>
                            <a:schemeClr val="tx1"/>
                          </a:solidFill>
                          <a:latin typeface="ＭＳ Ｐゴシック" pitchFamily="50" charset="-128"/>
                          <a:ea typeface="ＭＳ Ｐゴシック" pitchFamily="50" charset="-128"/>
                        </a:rPr>
                        <a:t>同左</a:t>
                      </a:r>
                      <a:endParaRPr lang="en-US" altLang="ja-JP" sz="1000" b="0" i="0" u="none" strike="noStrike" dirty="0">
                        <a:solidFill>
                          <a:schemeClr val="tx1"/>
                        </a:solidFill>
                        <a:latin typeface="ＭＳ Ｐゴシック" pitchFamily="50" charset="-128"/>
                        <a:ea typeface="ＭＳ Ｐゴシック" pitchFamily="50" charset="-128"/>
                      </a:endParaRP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6"/>
                  </a:ext>
                </a:extLst>
              </a:tr>
              <a:tr h="191098">
                <a:tc>
                  <a:txBody>
                    <a:bodyPr/>
                    <a:lstStyle/>
                    <a:p>
                      <a:pPr algn="ctr" fontAlgn="ctr"/>
                      <a:r>
                        <a:rPr lang="en-US" altLang="ja-JP" sz="1000" b="0" i="0" u="none" strike="noStrike">
                          <a:solidFill>
                            <a:srgbClr val="000000"/>
                          </a:solidFill>
                          <a:latin typeface="ＭＳ Ｐゴシック" pitchFamily="50" charset="-128"/>
                          <a:ea typeface="ＭＳ Ｐゴシック" pitchFamily="50" charset="-128"/>
                        </a:rPr>
                        <a:t>27</a:t>
                      </a:r>
                    </a:p>
                  </a:txBody>
                  <a:tcPr marL="72000" marR="72000"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a:solidFill>
                            <a:srgbClr val="000000"/>
                          </a:solidFill>
                          <a:latin typeface="ＭＳ Ｐゴシック" pitchFamily="50" charset="-128"/>
                          <a:ea typeface="ＭＳ Ｐゴシック" pitchFamily="50" charset="-128"/>
                        </a:rPr>
                        <a:t>売店・店舗等</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latin typeface="ＭＳ Ｐゴシック" pitchFamily="50" charset="-128"/>
                          <a:ea typeface="ＭＳ Ｐゴシック" pitchFamily="50" charset="-128"/>
                        </a:rPr>
                        <a:t>1</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dirty="0">
                          <a:solidFill>
                            <a:schemeClr val="tx1"/>
                          </a:solidFill>
                          <a:latin typeface="ＭＳ Ｐゴシック" pitchFamily="50" charset="-128"/>
                          <a:ea typeface="ＭＳ Ｐゴシック" pitchFamily="50" charset="-128"/>
                        </a:rPr>
                        <a:t>同左</a:t>
                      </a:r>
                      <a:endParaRPr lang="en-US" altLang="ja-JP" sz="1000" b="0" i="0" u="none" strike="noStrike" dirty="0">
                        <a:solidFill>
                          <a:schemeClr val="tx1"/>
                        </a:solidFill>
                        <a:latin typeface="ＭＳ Ｐゴシック" pitchFamily="50" charset="-128"/>
                        <a:ea typeface="ＭＳ Ｐゴシック" pitchFamily="50" charset="-128"/>
                      </a:endParaRP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7"/>
                  </a:ext>
                </a:extLst>
              </a:tr>
              <a:tr h="191098">
                <a:tc>
                  <a:txBody>
                    <a:bodyPr/>
                    <a:lstStyle/>
                    <a:p>
                      <a:pPr algn="ctr" fontAlgn="ctr"/>
                      <a:r>
                        <a:rPr lang="en-US" altLang="ja-JP" sz="1000" b="0" i="0" u="none" strike="noStrike">
                          <a:solidFill>
                            <a:srgbClr val="000000"/>
                          </a:solidFill>
                          <a:latin typeface="ＭＳ Ｐゴシック" pitchFamily="50" charset="-128"/>
                          <a:ea typeface="ＭＳ Ｐゴシック" pitchFamily="50" charset="-128"/>
                        </a:rPr>
                        <a:t>28</a:t>
                      </a:r>
                    </a:p>
                  </a:txBody>
                  <a:tcPr marL="72000" marR="72000"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zh-TW" altLang="en-US" sz="1000" b="0" i="0" u="none" strike="noStrike" dirty="0">
                          <a:solidFill>
                            <a:srgbClr val="000000"/>
                          </a:solidFill>
                          <a:latin typeface="ＭＳ Ｐゴシック" pitchFamily="50" charset="-128"/>
                          <a:ea typeface="ＭＳ Ｐゴシック" pitchFamily="50" charset="-128"/>
                        </a:rPr>
                        <a:t>看護専門学校</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latin typeface="ＭＳ Ｐゴシック" pitchFamily="50" charset="-128"/>
                          <a:ea typeface="ＭＳ Ｐゴシック" pitchFamily="50" charset="-128"/>
                        </a:rPr>
                        <a:t>3</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dirty="0">
                          <a:solidFill>
                            <a:schemeClr val="tx1"/>
                          </a:solidFill>
                          <a:latin typeface="ＭＳ Ｐゴシック" pitchFamily="50" charset="-128"/>
                          <a:ea typeface="ＭＳ Ｐゴシック" pitchFamily="50" charset="-128"/>
                        </a:rPr>
                        <a:t>同左</a:t>
                      </a:r>
                      <a:endParaRPr lang="en-US" altLang="ja-JP" sz="1000" b="0" i="0" u="none" strike="noStrike" dirty="0">
                        <a:solidFill>
                          <a:schemeClr val="tx1"/>
                        </a:solidFill>
                        <a:latin typeface="ＭＳ Ｐゴシック" pitchFamily="50" charset="-128"/>
                        <a:ea typeface="ＭＳ Ｐゴシック" pitchFamily="50" charset="-128"/>
                      </a:endParaRP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8"/>
                  </a:ext>
                </a:extLst>
              </a:tr>
              <a:tr h="191098">
                <a:tc>
                  <a:txBody>
                    <a:bodyPr/>
                    <a:lstStyle/>
                    <a:p>
                      <a:pPr algn="ctr" fontAlgn="ctr"/>
                      <a:r>
                        <a:rPr lang="en-US" altLang="ja-JP" sz="1000" b="0" i="0" u="none" strike="noStrike">
                          <a:solidFill>
                            <a:srgbClr val="000000"/>
                          </a:solidFill>
                          <a:latin typeface="ＭＳ Ｐゴシック" pitchFamily="50" charset="-128"/>
                          <a:ea typeface="ＭＳ Ｐゴシック" pitchFamily="50" charset="-128"/>
                        </a:rPr>
                        <a:t>29</a:t>
                      </a:r>
                    </a:p>
                  </a:txBody>
                  <a:tcPr marL="72000" marR="72000"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a:solidFill>
                            <a:srgbClr val="000000"/>
                          </a:solidFill>
                          <a:latin typeface="ＭＳ Ｐゴシック" pitchFamily="50" charset="-128"/>
                          <a:ea typeface="ＭＳ Ｐゴシック" pitchFamily="50" charset="-128"/>
                        </a:rPr>
                        <a:t>その他児童福祉施設</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latin typeface="ＭＳ Ｐゴシック" pitchFamily="50" charset="-128"/>
                          <a:ea typeface="ＭＳ Ｐゴシック" pitchFamily="50" charset="-128"/>
                        </a:rPr>
                        <a:t>1</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dirty="0">
                          <a:solidFill>
                            <a:schemeClr val="tx1"/>
                          </a:solidFill>
                          <a:latin typeface="ＭＳ Ｐゴシック" pitchFamily="50" charset="-128"/>
                          <a:ea typeface="ＭＳ Ｐゴシック" pitchFamily="50" charset="-128"/>
                        </a:rPr>
                        <a:t>同左</a:t>
                      </a:r>
                      <a:endParaRPr lang="en-US" altLang="ja-JP" sz="1000" b="0" i="0" u="none" strike="noStrike" dirty="0">
                        <a:solidFill>
                          <a:schemeClr val="tx1"/>
                        </a:solidFill>
                        <a:latin typeface="ＭＳ Ｐゴシック" pitchFamily="50" charset="-128"/>
                        <a:ea typeface="ＭＳ Ｐゴシック" pitchFamily="50" charset="-128"/>
                      </a:endParaRP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9"/>
                  </a:ext>
                </a:extLst>
              </a:tr>
              <a:tr h="191098">
                <a:tc>
                  <a:txBody>
                    <a:bodyPr/>
                    <a:lstStyle/>
                    <a:p>
                      <a:pPr algn="ctr" fontAlgn="ctr"/>
                      <a:r>
                        <a:rPr lang="en-US" altLang="ja-JP" sz="1000" b="0" i="0" u="none" strike="noStrike">
                          <a:solidFill>
                            <a:srgbClr val="000000"/>
                          </a:solidFill>
                          <a:latin typeface="ＭＳ Ｐゴシック" pitchFamily="50" charset="-128"/>
                          <a:ea typeface="ＭＳ Ｐゴシック" pitchFamily="50" charset="-128"/>
                        </a:rPr>
                        <a:t>30</a:t>
                      </a:r>
                    </a:p>
                  </a:txBody>
                  <a:tcPr marL="72000" marR="72000"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a:solidFill>
                            <a:srgbClr val="000000"/>
                          </a:solidFill>
                          <a:latin typeface="ＭＳ Ｐゴシック" pitchFamily="50" charset="-128"/>
                          <a:ea typeface="ＭＳ Ｐゴシック" pitchFamily="50" charset="-128"/>
                        </a:rPr>
                        <a:t>その他児童福祉施設</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latin typeface="ＭＳ Ｐゴシック" pitchFamily="50" charset="-128"/>
                          <a:ea typeface="ＭＳ Ｐゴシック" pitchFamily="50" charset="-128"/>
                        </a:rPr>
                        <a:t>3</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dirty="0">
                          <a:solidFill>
                            <a:schemeClr val="tx1"/>
                          </a:solidFill>
                          <a:latin typeface="ＭＳ Ｐゴシック" pitchFamily="50" charset="-128"/>
                          <a:ea typeface="ＭＳ Ｐゴシック" pitchFamily="50" charset="-128"/>
                        </a:rPr>
                        <a:t>同左</a:t>
                      </a:r>
                      <a:endParaRPr lang="en-US" altLang="ja-JP" sz="1000" b="0" i="0" u="none" strike="noStrike" dirty="0">
                        <a:solidFill>
                          <a:schemeClr val="tx1"/>
                        </a:solidFill>
                        <a:latin typeface="ＭＳ Ｐゴシック" pitchFamily="50" charset="-128"/>
                        <a:ea typeface="ＭＳ Ｐゴシック" pitchFamily="50" charset="-128"/>
                      </a:endParaRP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20"/>
                  </a:ext>
                </a:extLst>
              </a:tr>
              <a:tr h="191098">
                <a:tc>
                  <a:txBody>
                    <a:bodyPr/>
                    <a:lstStyle/>
                    <a:p>
                      <a:pPr algn="ctr" fontAlgn="ctr"/>
                      <a:r>
                        <a:rPr lang="en-US" altLang="ja-JP" sz="1000" b="0" i="0" u="none" strike="noStrike">
                          <a:solidFill>
                            <a:srgbClr val="000000"/>
                          </a:solidFill>
                          <a:latin typeface="ＭＳ Ｐゴシック" pitchFamily="50" charset="-128"/>
                          <a:ea typeface="ＭＳ Ｐゴシック" pitchFamily="50" charset="-128"/>
                        </a:rPr>
                        <a:t>31</a:t>
                      </a:r>
                    </a:p>
                  </a:txBody>
                  <a:tcPr marL="72000" marR="72000"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a:solidFill>
                            <a:srgbClr val="000000"/>
                          </a:solidFill>
                          <a:latin typeface="ＭＳ Ｐゴシック" pitchFamily="50" charset="-128"/>
                          <a:ea typeface="ＭＳ Ｐゴシック" pitchFamily="50" charset="-128"/>
                        </a:rPr>
                        <a:t>青少年野外活動センター</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latin typeface="ＭＳ Ｐゴシック" pitchFamily="50" charset="-128"/>
                          <a:ea typeface="ＭＳ Ｐゴシック" pitchFamily="50" charset="-128"/>
                        </a:rPr>
                        <a:t>2</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dirty="0">
                          <a:solidFill>
                            <a:schemeClr val="tx1"/>
                          </a:solidFill>
                          <a:latin typeface="ＭＳ Ｐゴシック" pitchFamily="50" charset="-128"/>
                          <a:ea typeface="ＭＳ Ｐゴシック" pitchFamily="50" charset="-128"/>
                        </a:rPr>
                        <a:t>同左</a:t>
                      </a:r>
                      <a:endParaRPr lang="en-US" altLang="ja-JP" sz="1000" b="0" i="0" u="none" strike="noStrike" dirty="0">
                        <a:solidFill>
                          <a:schemeClr val="tx1"/>
                        </a:solidFill>
                        <a:latin typeface="ＭＳ Ｐゴシック" pitchFamily="50" charset="-128"/>
                        <a:ea typeface="ＭＳ Ｐゴシック" pitchFamily="50" charset="-128"/>
                      </a:endParaRP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21"/>
                  </a:ext>
                </a:extLst>
              </a:tr>
              <a:tr h="191098">
                <a:tc>
                  <a:txBody>
                    <a:bodyPr/>
                    <a:lstStyle/>
                    <a:p>
                      <a:pPr algn="ctr" fontAlgn="ctr"/>
                      <a:r>
                        <a:rPr lang="en-US" altLang="ja-JP" sz="1000" b="0" i="0" u="none" strike="noStrike">
                          <a:solidFill>
                            <a:srgbClr val="000000"/>
                          </a:solidFill>
                          <a:latin typeface="ＭＳ Ｐゴシック" pitchFamily="50" charset="-128"/>
                          <a:ea typeface="ＭＳ Ｐゴシック" pitchFamily="50" charset="-128"/>
                        </a:rPr>
                        <a:t>32</a:t>
                      </a:r>
                    </a:p>
                  </a:txBody>
                  <a:tcPr marL="72000" marR="72000"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a:solidFill>
                            <a:srgbClr val="000000"/>
                          </a:solidFill>
                          <a:latin typeface="ＭＳ Ｐゴシック" pitchFamily="50" charset="-128"/>
                          <a:ea typeface="ＭＳ Ｐゴシック" pitchFamily="50" charset="-128"/>
                        </a:rPr>
                        <a:t>学校施設（幼稚園昼食実行委員会）</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latin typeface="ＭＳ Ｐゴシック" pitchFamily="50" charset="-128"/>
                          <a:ea typeface="ＭＳ Ｐゴシック" pitchFamily="50" charset="-128"/>
                        </a:rPr>
                        <a:t>2</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dirty="0">
                          <a:solidFill>
                            <a:schemeClr val="tx1"/>
                          </a:solidFill>
                          <a:latin typeface="ＭＳ Ｐゴシック" pitchFamily="50" charset="-128"/>
                          <a:ea typeface="ＭＳ Ｐゴシック" pitchFamily="50" charset="-128"/>
                        </a:rPr>
                        <a:t>同左</a:t>
                      </a:r>
                      <a:endParaRPr lang="en-US" altLang="ja-JP" sz="1000" b="0" i="0" u="none" strike="noStrike" dirty="0">
                        <a:solidFill>
                          <a:schemeClr val="tx1"/>
                        </a:solidFill>
                        <a:latin typeface="ＭＳ Ｐゴシック" pitchFamily="50" charset="-128"/>
                        <a:ea typeface="ＭＳ Ｐゴシック" pitchFamily="50" charset="-128"/>
                      </a:endParaRP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22"/>
                  </a:ext>
                </a:extLst>
              </a:tr>
              <a:tr h="191098">
                <a:tc>
                  <a:txBody>
                    <a:bodyPr/>
                    <a:lstStyle/>
                    <a:p>
                      <a:pPr algn="ctr" fontAlgn="ctr"/>
                      <a:r>
                        <a:rPr lang="en-US" altLang="ja-JP" sz="1000" b="0" i="0" u="none" strike="noStrike">
                          <a:solidFill>
                            <a:srgbClr val="000000"/>
                          </a:solidFill>
                          <a:latin typeface="ＭＳ Ｐゴシック" pitchFamily="50" charset="-128"/>
                          <a:ea typeface="ＭＳ Ｐゴシック" pitchFamily="50" charset="-128"/>
                        </a:rPr>
                        <a:t>33</a:t>
                      </a:r>
                    </a:p>
                  </a:txBody>
                  <a:tcPr marL="72000" marR="72000"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zh-TW" altLang="en-US" sz="1000" b="0" i="0" u="none" strike="noStrike" dirty="0">
                          <a:solidFill>
                            <a:srgbClr val="000000"/>
                          </a:solidFill>
                          <a:latin typeface="ＭＳ Ｐゴシック" pitchFamily="50" charset="-128"/>
                          <a:ea typeface="ＭＳ Ｐゴシック" pitchFamily="50" charset="-128"/>
                        </a:rPr>
                        <a:t>航空機騒音測定器（共同利用施設）</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latin typeface="ＭＳ Ｐゴシック" pitchFamily="50" charset="-128"/>
                          <a:ea typeface="ＭＳ Ｐゴシック" pitchFamily="50" charset="-128"/>
                        </a:rPr>
                        <a:t>1</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dirty="0">
                          <a:solidFill>
                            <a:schemeClr val="tx1"/>
                          </a:solidFill>
                          <a:latin typeface="ＭＳ Ｐゴシック" pitchFamily="50" charset="-128"/>
                          <a:ea typeface="ＭＳ Ｐゴシック" pitchFamily="50" charset="-128"/>
                        </a:rPr>
                        <a:t>同左</a:t>
                      </a:r>
                      <a:endParaRPr lang="en-US" altLang="ja-JP" sz="1000" b="0" i="0" u="none" strike="noStrike" dirty="0">
                        <a:solidFill>
                          <a:schemeClr val="tx1"/>
                        </a:solidFill>
                        <a:latin typeface="ＭＳ Ｐゴシック" pitchFamily="50" charset="-128"/>
                        <a:ea typeface="ＭＳ Ｐゴシック" pitchFamily="50" charset="-128"/>
                      </a:endParaRP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23"/>
                  </a:ext>
                </a:extLst>
              </a:tr>
              <a:tr h="191098">
                <a:tc>
                  <a:txBody>
                    <a:bodyPr/>
                    <a:lstStyle/>
                    <a:p>
                      <a:pPr algn="ctr" fontAlgn="ctr"/>
                      <a:r>
                        <a:rPr lang="en-US" altLang="ja-JP" sz="1000" b="0" i="0" u="none" strike="noStrike">
                          <a:solidFill>
                            <a:srgbClr val="000000"/>
                          </a:solidFill>
                          <a:latin typeface="ＭＳ Ｐゴシック" pitchFamily="50" charset="-128"/>
                          <a:ea typeface="ＭＳ Ｐゴシック" pitchFamily="50" charset="-128"/>
                        </a:rPr>
                        <a:t>34</a:t>
                      </a:r>
                    </a:p>
                  </a:txBody>
                  <a:tcPr marL="72000" marR="72000"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zh-TW" altLang="en-US" sz="1000" b="0" i="0" u="none" strike="noStrike" dirty="0">
                          <a:solidFill>
                            <a:srgbClr val="000000"/>
                          </a:solidFill>
                          <a:latin typeface="ＭＳ Ｐゴシック" pitchFamily="50" charset="-128"/>
                          <a:ea typeface="ＭＳ Ｐゴシック" pitchFamily="50" charset="-128"/>
                        </a:rPr>
                        <a:t>防潮堤点検階段（仮設）住之江工場内</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latin typeface="ＭＳ Ｐゴシック" pitchFamily="50" charset="-128"/>
                          <a:ea typeface="ＭＳ Ｐゴシック" pitchFamily="50" charset="-128"/>
                        </a:rPr>
                        <a:t>1</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dirty="0">
                          <a:solidFill>
                            <a:schemeClr val="tx1"/>
                          </a:solidFill>
                          <a:latin typeface="ＭＳ Ｐゴシック" pitchFamily="50" charset="-128"/>
                          <a:ea typeface="ＭＳ Ｐゴシック" pitchFamily="50" charset="-128"/>
                        </a:rPr>
                        <a:t>同左</a:t>
                      </a:r>
                      <a:endParaRPr lang="en-US" altLang="ja-JP" sz="1000" b="0" i="0" u="none" strike="noStrike" dirty="0">
                        <a:solidFill>
                          <a:schemeClr val="tx1"/>
                        </a:solidFill>
                        <a:latin typeface="ＭＳ Ｐゴシック" pitchFamily="50" charset="-128"/>
                        <a:ea typeface="ＭＳ Ｐゴシック" pitchFamily="50" charset="-128"/>
                      </a:endParaRP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24"/>
                  </a:ext>
                </a:extLst>
              </a:tr>
              <a:tr h="191098">
                <a:tc>
                  <a:txBody>
                    <a:bodyPr/>
                    <a:lstStyle/>
                    <a:p>
                      <a:pPr algn="ctr" fontAlgn="ctr"/>
                      <a:r>
                        <a:rPr lang="en-US" altLang="ja-JP" sz="1000" b="0" i="0" u="none" strike="noStrike">
                          <a:solidFill>
                            <a:srgbClr val="000000"/>
                          </a:solidFill>
                          <a:latin typeface="ＭＳ Ｐゴシック" pitchFamily="50" charset="-128"/>
                          <a:ea typeface="ＭＳ Ｐゴシック" pitchFamily="50" charset="-128"/>
                        </a:rPr>
                        <a:t>35</a:t>
                      </a:r>
                    </a:p>
                  </a:txBody>
                  <a:tcPr marL="72000" marR="72000"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zh-TW" altLang="en-US" sz="1000" b="0" i="0" u="none" strike="noStrike" dirty="0">
                          <a:solidFill>
                            <a:srgbClr val="000000"/>
                          </a:solidFill>
                          <a:latin typeface="ＭＳ Ｐゴシック" pitchFamily="50" charset="-128"/>
                          <a:ea typeface="ＭＳ Ｐゴシック" pitchFamily="50" charset="-128"/>
                        </a:rPr>
                        <a:t>農園（瓜破霊園内）</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latin typeface="ＭＳ Ｐゴシック" pitchFamily="50" charset="-128"/>
                          <a:ea typeface="ＭＳ Ｐゴシック" pitchFamily="50" charset="-128"/>
                        </a:rPr>
                        <a:t>1</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dirty="0">
                          <a:solidFill>
                            <a:schemeClr val="tx1"/>
                          </a:solidFill>
                          <a:latin typeface="ＭＳ Ｐゴシック" pitchFamily="50" charset="-128"/>
                          <a:ea typeface="ＭＳ Ｐゴシック" pitchFamily="50" charset="-128"/>
                        </a:rPr>
                        <a:t>同左</a:t>
                      </a:r>
                      <a:endParaRPr lang="en-US" altLang="ja-JP" sz="1000" b="0" i="0" u="none" strike="noStrike" dirty="0">
                        <a:solidFill>
                          <a:schemeClr val="tx1"/>
                        </a:solidFill>
                        <a:latin typeface="ＭＳ Ｐゴシック" pitchFamily="50" charset="-128"/>
                        <a:ea typeface="ＭＳ Ｐゴシック" pitchFamily="50" charset="-128"/>
                      </a:endParaRP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25"/>
                  </a:ext>
                </a:extLst>
              </a:tr>
            </a:tbl>
          </a:graphicData>
        </a:graphic>
      </p:graphicFrame>
      <p:sp>
        <p:nvSpPr>
          <p:cNvPr id="27" name="正方形/長方形 26"/>
          <p:cNvSpPr/>
          <p:nvPr/>
        </p:nvSpPr>
        <p:spPr>
          <a:xfrm>
            <a:off x="827584" y="1007150"/>
            <a:ext cx="1800200" cy="261610"/>
          </a:xfrm>
          <a:prstGeom prst="rect">
            <a:avLst/>
          </a:prstGeom>
        </p:spPr>
        <p:txBody>
          <a:bodyPr wrap="square">
            <a:spAutoFit/>
          </a:bodyPr>
          <a:lstStyle/>
          <a:p>
            <a:r>
              <a:rPr lang="ja-JP" altLang="en-US" sz="1100" dirty="0">
                <a:latin typeface="+mn-ea"/>
              </a:rPr>
              <a:t>（前ページからの続き）</a:t>
            </a:r>
          </a:p>
        </p:txBody>
      </p:sp>
      <p:sp>
        <p:nvSpPr>
          <p:cNvPr id="29" name="正方形/長方形 28"/>
          <p:cNvSpPr/>
          <p:nvPr/>
        </p:nvSpPr>
        <p:spPr>
          <a:xfrm>
            <a:off x="251520" y="260648"/>
            <a:ext cx="6768752" cy="338554"/>
          </a:xfrm>
          <a:prstGeom prst="rect">
            <a:avLst/>
          </a:prstGeom>
        </p:spPr>
        <p:txBody>
          <a:bodyPr wrap="square">
            <a:spAutoFit/>
          </a:bodyPr>
          <a:lstStyle/>
          <a:p>
            <a:r>
              <a:rPr lang="ja-JP" altLang="en-US" sz="1600" dirty="0">
                <a:latin typeface="+mn-ea"/>
              </a:rPr>
              <a:t>○ 市有不動産の使用料減免のうち、見直しの対象としたもの　（４／６）</a:t>
            </a:r>
          </a:p>
        </p:txBody>
      </p:sp>
      <p:sp>
        <p:nvSpPr>
          <p:cNvPr id="10" name="テキスト ボックス 36"/>
          <p:cNvSpPr txBox="1"/>
          <p:nvPr/>
        </p:nvSpPr>
        <p:spPr>
          <a:xfrm>
            <a:off x="0" y="0"/>
            <a:ext cx="1619672" cy="261610"/>
          </a:xfrm>
          <a:prstGeom prst="rect">
            <a:avLst/>
          </a:prstGeom>
          <a:noFill/>
        </p:spPr>
        <p:txBody>
          <a:bodyPr wrap="square" rtlCol="0">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r>
              <a:rPr lang="ja-JP" altLang="en-US" sz="1100" dirty="0"/>
              <a:t>（付属資料３）</a:t>
            </a:r>
            <a:endParaRPr lang="en-US" altLang="ja-JP" sz="1100" dirty="0"/>
          </a:p>
        </p:txBody>
      </p:sp>
      <p:sp>
        <p:nvSpPr>
          <p:cNvPr id="9" name="スライド番号プレースホルダ 8"/>
          <p:cNvSpPr>
            <a:spLocks noGrp="1"/>
          </p:cNvSpPr>
          <p:nvPr>
            <p:ph type="sldNum" sz="quarter" idx="12"/>
          </p:nvPr>
        </p:nvSpPr>
        <p:spPr/>
        <p:txBody>
          <a:bodyPr/>
          <a:lstStyle/>
          <a:p>
            <a:fld id="{CCEC3038-1CF1-4B63-9920-55248DCFBA97}" type="slidenum">
              <a:rPr kumimoji="1" lang="ja-JP" altLang="en-US" smtClean="0"/>
              <a:pPr/>
              <a:t>239</a:t>
            </a:fld>
            <a:endParaRPr kumimoji="1" lang="ja-JP" altLang="en-US"/>
          </a:p>
        </p:txBody>
      </p:sp>
    </p:spTree>
    <p:extLst>
      <p:ext uri="{BB962C8B-B14F-4D97-AF65-F5344CB8AC3E}">
        <p14:creationId xmlns:p14="http://schemas.microsoft.com/office/powerpoint/2010/main" val="2611172480"/>
      </p:ext>
    </p:extLst>
  </p:cSld>
  <p:clrMapOvr>
    <a:masterClrMapping/>
  </p:clrMapOvr>
</p:sld>
</file>

<file path=ppt/slides/slide2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角丸四角形 11"/>
          <p:cNvSpPr/>
          <p:nvPr/>
        </p:nvSpPr>
        <p:spPr>
          <a:xfrm>
            <a:off x="3710844" y="760348"/>
            <a:ext cx="3018455" cy="292388"/>
          </a:xfrm>
          <a:prstGeom prst="roundRect">
            <a:avLst>
              <a:gd name="adj" fmla="val 5685"/>
            </a:avLst>
          </a:prstGeom>
          <a:solidFill>
            <a:schemeClr val="accent6">
              <a:lumMod val="60000"/>
              <a:lumOff val="40000"/>
              <a:alpha val="5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7" name="正方形/長方形 26"/>
          <p:cNvSpPr/>
          <p:nvPr/>
        </p:nvSpPr>
        <p:spPr>
          <a:xfrm>
            <a:off x="827584" y="1007150"/>
            <a:ext cx="1800200" cy="261610"/>
          </a:xfrm>
          <a:prstGeom prst="rect">
            <a:avLst/>
          </a:prstGeom>
        </p:spPr>
        <p:txBody>
          <a:bodyPr wrap="square">
            <a:spAutoFit/>
          </a:bodyPr>
          <a:lstStyle/>
          <a:p>
            <a:r>
              <a:rPr lang="ja-JP" altLang="en-US" sz="1100" dirty="0">
                <a:latin typeface="+mn-ea"/>
              </a:rPr>
              <a:t>（前ページからの続き）</a:t>
            </a:r>
          </a:p>
        </p:txBody>
      </p:sp>
      <p:graphicFrame>
        <p:nvGraphicFramePr>
          <p:cNvPr id="28" name="表 27"/>
          <p:cNvGraphicFramePr>
            <a:graphicFrameLocks noGrp="1"/>
          </p:cNvGraphicFramePr>
          <p:nvPr>
            <p:extLst/>
          </p:nvPr>
        </p:nvGraphicFramePr>
        <p:xfrm>
          <a:off x="827584" y="1268760"/>
          <a:ext cx="7416826" cy="4987625"/>
        </p:xfrm>
        <a:graphic>
          <a:graphicData uri="http://schemas.openxmlformats.org/drawingml/2006/table">
            <a:tbl>
              <a:tblPr/>
              <a:tblGrid>
                <a:gridCol w="467728">
                  <a:extLst>
                    <a:ext uri="{9D8B030D-6E8A-4147-A177-3AD203B41FA5}">
                      <a16:colId xmlns:a16="http://schemas.microsoft.com/office/drawing/2014/main" xmlns="" val="20000"/>
                    </a:ext>
                  </a:extLst>
                </a:gridCol>
                <a:gridCol w="4572832">
                  <a:extLst>
                    <a:ext uri="{9D8B030D-6E8A-4147-A177-3AD203B41FA5}">
                      <a16:colId xmlns:a16="http://schemas.microsoft.com/office/drawing/2014/main" xmlns="" val="20001"/>
                    </a:ext>
                  </a:extLst>
                </a:gridCol>
                <a:gridCol w="1188133">
                  <a:extLst>
                    <a:ext uri="{9D8B030D-6E8A-4147-A177-3AD203B41FA5}">
                      <a16:colId xmlns:a16="http://schemas.microsoft.com/office/drawing/2014/main" xmlns="" val="20002"/>
                    </a:ext>
                  </a:extLst>
                </a:gridCol>
                <a:gridCol w="1188133">
                  <a:extLst>
                    <a:ext uri="{9D8B030D-6E8A-4147-A177-3AD203B41FA5}">
                      <a16:colId xmlns:a16="http://schemas.microsoft.com/office/drawing/2014/main" xmlns="" val="20003"/>
                    </a:ext>
                  </a:extLst>
                </a:gridCol>
              </a:tblGrid>
              <a:tr h="188329">
                <a:tc>
                  <a:txBody>
                    <a:bodyPr/>
                    <a:lstStyle/>
                    <a:p>
                      <a:pPr algn="ctr" fontAlgn="ctr">
                        <a:lnSpc>
                          <a:spcPts val="1100"/>
                        </a:lnSpc>
                      </a:pPr>
                      <a:endParaRPr lang="zh-TW" altLang="en-US" sz="1000" b="0" i="0" u="none" strike="noStrike" dirty="0">
                        <a:solidFill>
                          <a:schemeClr val="tx1"/>
                        </a:solidFill>
                        <a:latin typeface="ＭＳ Ｐゴシック" pitchFamily="50" charset="-128"/>
                        <a:ea typeface="ＭＳ Ｐゴシック" pitchFamily="50" charset="-128"/>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ap="flat" cmpd="sng" algn="ctr">
                      <a:solidFill>
                        <a:schemeClr val="tx1"/>
                      </a:solidFill>
                      <a:prstDash val="solid"/>
                      <a:round/>
                      <a:headEnd type="none" w="med" len="med"/>
                      <a:tailEnd type="none" w="med" len="med"/>
                    </a:lnTlToBr>
                    <a:solidFill>
                      <a:schemeClr val="accent5">
                        <a:lumMod val="40000"/>
                        <a:lumOff val="60000"/>
                      </a:schemeClr>
                    </a:solidFill>
                  </a:tcPr>
                </a:tc>
                <a:tc>
                  <a:txBody>
                    <a:bodyPr/>
                    <a:lstStyle/>
                    <a:p>
                      <a:pPr algn="ctr" fontAlgn="ctr">
                        <a:lnSpc>
                          <a:spcPts val="1100"/>
                        </a:lnSpc>
                      </a:pPr>
                      <a:r>
                        <a:rPr lang="zh-TW" altLang="en-US" sz="1000" b="0" i="0" u="none" strike="noStrike" dirty="0">
                          <a:solidFill>
                            <a:schemeClr val="tx1"/>
                          </a:solidFill>
                          <a:latin typeface="ＭＳ Ｐゴシック" pitchFamily="50" charset="-128"/>
                          <a:ea typeface="ＭＳ Ｐゴシック" pitchFamily="50" charset="-128"/>
                        </a:rPr>
                        <a:t>項</a:t>
                      </a:r>
                      <a:r>
                        <a:rPr lang="ja-JP" altLang="en-US" sz="1000" b="0" i="0" u="none" strike="noStrike" dirty="0">
                          <a:solidFill>
                            <a:schemeClr val="tx1"/>
                          </a:solidFill>
                          <a:latin typeface="ＭＳ Ｐゴシック" pitchFamily="50" charset="-128"/>
                          <a:ea typeface="ＭＳ Ｐゴシック" pitchFamily="50" charset="-128"/>
                        </a:rPr>
                        <a:t>　　　</a:t>
                      </a:r>
                      <a:r>
                        <a:rPr lang="zh-TW" altLang="en-US" sz="1000" b="0" i="0" u="none" strike="noStrike" dirty="0">
                          <a:solidFill>
                            <a:schemeClr val="tx1"/>
                          </a:solidFill>
                          <a:latin typeface="ＭＳ Ｐゴシック" pitchFamily="50" charset="-128"/>
                          <a:ea typeface="ＭＳ Ｐゴシック" pitchFamily="50" charset="-128"/>
                        </a:rPr>
                        <a:t>目</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40000"/>
                        <a:lumOff val="60000"/>
                      </a:schemeClr>
                    </a:solidFill>
                  </a:tcPr>
                </a:tc>
                <a:tc>
                  <a:txBody>
                    <a:bodyPr/>
                    <a:lstStyle/>
                    <a:p>
                      <a:pPr algn="ctr" fontAlgn="ctr">
                        <a:lnSpc>
                          <a:spcPts val="1100"/>
                        </a:lnSpc>
                      </a:pPr>
                      <a:r>
                        <a:rPr lang="ja-JP" altLang="en-US" sz="1000" b="0" i="0" u="none" strike="noStrike" dirty="0">
                          <a:solidFill>
                            <a:schemeClr val="tx1"/>
                          </a:solidFill>
                          <a:latin typeface="ＭＳ Ｐゴシック" pitchFamily="50" charset="-128"/>
                          <a:ea typeface="+mn-ea"/>
                        </a:rPr>
                        <a:t>件数</a:t>
                      </a:r>
                      <a:endParaRPr lang="en-US" altLang="ja-JP" sz="1000" b="0" i="0" u="none" strike="noStrike" dirty="0">
                        <a:solidFill>
                          <a:schemeClr val="tx1"/>
                        </a:solidFill>
                        <a:latin typeface="ＭＳ Ｐゴシック" pitchFamily="50" charset="-128"/>
                        <a:ea typeface="+mn-ea"/>
                      </a:endParaRPr>
                    </a:p>
                    <a:p>
                      <a:pPr algn="ctr" fontAlgn="ctr">
                        <a:lnSpc>
                          <a:spcPts val="1100"/>
                        </a:lnSpc>
                      </a:pPr>
                      <a:r>
                        <a:rPr lang="ja-JP" altLang="en-US" sz="1000" b="0" i="0" u="none" strike="noStrike" dirty="0">
                          <a:solidFill>
                            <a:schemeClr val="tx1"/>
                          </a:solidFill>
                          <a:latin typeface="ＭＳ Ｐゴシック" pitchFamily="50" charset="-128"/>
                          <a:ea typeface="+mn-ea"/>
                        </a:rPr>
                        <a:t>（</a:t>
                      </a:r>
                      <a:r>
                        <a:rPr lang="en-US" altLang="ja-JP" sz="1000" b="0" i="0" u="none" strike="noStrike" dirty="0">
                          <a:solidFill>
                            <a:schemeClr val="tx1"/>
                          </a:solidFill>
                          <a:latin typeface="ＭＳ Ｐゴシック" pitchFamily="50" charset="-128"/>
                          <a:ea typeface="+mn-ea"/>
                        </a:rPr>
                        <a:t>2012</a:t>
                      </a:r>
                      <a:r>
                        <a:rPr lang="ja-JP" altLang="en-US" sz="1000" b="0" i="0" u="none" strike="noStrike" dirty="0">
                          <a:solidFill>
                            <a:schemeClr val="tx1"/>
                          </a:solidFill>
                          <a:latin typeface="ＭＳ Ｐゴシック" pitchFamily="50" charset="-128"/>
                          <a:ea typeface="+mn-ea"/>
                        </a:rPr>
                        <a:t>～</a:t>
                      </a:r>
                      <a:r>
                        <a:rPr lang="en-US" altLang="ja-JP" sz="1000" b="0" i="0" u="none" strike="noStrike" dirty="0">
                          <a:solidFill>
                            <a:schemeClr val="tx1"/>
                          </a:solidFill>
                          <a:latin typeface="ＭＳ Ｐゴシック" pitchFamily="50" charset="-128"/>
                          <a:ea typeface="+mn-ea"/>
                        </a:rPr>
                        <a:t>2013</a:t>
                      </a:r>
                      <a:r>
                        <a:rPr lang="ja-JP" altLang="en-US" sz="1000" b="0" i="0" u="none" strike="noStrike" dirty="0">
                          <a:solidFill>
                            <a:schemeClr val="tx1"/>
                          </a:solidFill>
                          <a:latin typeface="ＭＳ Ｐゴシック" pitchFamily="50" charset="-128"/>
                          <a:ea typeface="+mn-ea"/>
                        </a:rPr>
                        <a:t>年度）</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40000"/>
                        <a:lumOff val="60000"/>
                      </a:schemeClr>
                    </a:solidFill>
                  </a:tcPr>
                </a:tc>
                <a:tc>
                  <a:txBody>
                    <a:bodyPr/>
                    <a:lstStyle/>
                    <a:p>
                      <a:pPr algn="ctr" fontAlgn="ctr">
                        <a:lnSpc>
                          <a:spcPts val="1100"/>
                        </a:lnSpc>
                      </a:pPr>
                      <a:r>
                        <a:rPr lang="ja-JP" altLang="en-US" sz="1000" b="0" i="0" u="none" strike="noStrike" dirty="0">
                          <a:solidFill>
                            <a:schemeClr val="tx1"/>
                          </a:solidFill>
                          <a:latin typeface="ＭＳ Ｐゴシック" pitchFamily="50" charset="-128"/>
                          <a:ea typeface="+mn-ea"/>
                        </a:rPr>
                        <a:t>件数</a:t>
                      </a:r>
                      <a:endParaRPr lang="en-US" altLang="ja-JP" sz="1000" b="0" i="0" u="none" strike="noStrike" dirty="0">
                        <a:solidFill>
                          <a:schemeClr val="tx1"/>
                        </a:solidFill>
                        <a:latin typeface="ＭＳ Ｐゴシック" pitchFamily="50" charset="-128"/>
                        <a:ea typeface="+mn-ea"/>
                      </a:endParaRPr>
                    </a:p>
                    <a:p>
                      <a:pPr algn="ctr" fontAlgn="ctr">
                        <a:lnSpc>
                          <a:spcPts val="1100"/>
                        </a:lnSpc>
                      </a:pPr>
                      <a:r>
                        <a:rPr lang="ja-JP" altLang="en-US" sz="1000" b="0" i="0" u="none" strike="noStrike" dirty="0">
                          <a:solidFill>
                            <a:schemeClr val="tx1"/>
                          </a:solidFill>
                          <a:latin typeface="ＭＳ Ｐゴシック" pitchFamily="50" charset="-128"/>
                          <a:ea typeface="+mn-ea"/>
                        </a:rPr>
                        <a:t>（</a:t>
                      </a:r>
                      <a:r>
                        <a:rPr lang="en-US" altLang="ja-JP" sz="1000" b="0" i="0" u="none" strike="noStrike" dirty="0">
                          <a:solidFill>
                            <a:schemeClr val="tx1"/>
                          </a:solidFill>
                          <a:latin typeface="ＭＳ Ｐゴシック" pitchFamily="50" charset="-128"/>
                          <a:ea typeface="+mn-ea"/>
                        </a:rPr>
                        <a:t>2012</a:t>
                      </a:r>
                      <a:r>
                        <a:rPr lang="ja-JP" altLang="en-US" sz="1000" b="0" i="0" u="none" strike="noStrike" dirty="0">
                          <a:solidFill>
                            <a:schemeClr val="tx1"/>
                          </a:solidFill>
                          <a:latin typeface="ＭＳ Ｐゴシック" pitchFamily="50" charset="-128"/>
                          <a:ea typeface="+mn-ea"/>
                        </a:rPr>
                        <a:t>～</a:t>
                      </a:r>
                      <a:r>
                        <a:rPr lang="en-US" altLang="ja-JP" sz="1000" b="0" i="0" u="none" strike="noStrike" dirty="0">
                          <a:solidFill>
                            <a:schemeClr val="tx1"/>
                          </a:solidFill>
                          <a:latin typeface="ＭＳ Ｐゴシック" pitchFamily="50" charset="-128"/>
                          <a:ea typeface="+mn-ea"/>
                        </a:rPr>
                        <a:t>2014</a:t>
                      </a:r>
                      <a:r>
                        <a:rPr lang="ja-JP" altLang="en-US" sz="1000" b="0" i="0" u="none" strike="noStrike" dirty="0">
                          <a:solidFill>
                            <a:schemeClr val="tx1"/>
                          </a:solidFill>
                          <a:latin typeface="ＭＳ Ｐゴシック" pitchFamily="50" charset="-128"/>
                          <a:ea typeface="+mn-ea"/>
                        </a:rPr>
                        <a:t>年度）</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40000"/>
                        <a:lumOff val="60000"/>
                      </a:schemeClr>
                    </a:solidFill>
                  </a:tcPr>
                </a:tc>
                <a:extLst>
                  <a:ext uri="{0D108BD9-81ED-4DB2-BD59-A6C34878D82A}">
                    <a16:rowId xmlns:a16="http://schemas.microsoft.com/office/drawing/2014/main" xmlns="" val="10000"/>
                  </a:ext>
                </a:extLst>
              </a:tr>
              <a:tr h="188329">
                <a:tc>
                  <a:txBody>
                    <a:bodyPr/>
                    <a:lstStyle/>
                    <a:p>
                      <a:pPr algn="ctr" fontAlgn="ctr"/>
                      <a:r>
                        <a:rPr lang="en-US" altLang="ja-JP" sz="1000" b="0" i="0" u="none" strike="noStrike" dirty="0">
                          <a:solidFill>
                            <a:srgbClr val="000000"/>
                          </a:solidFill>
                          <a:latin typeface="ＭＳ Ｐゴシック" pitchFamily="50" charset="-128"/>
                          <a:ea typeface="ＭＳ Ｐゴシック" pitchFamily="50" charset="-128"/>
                        </a:rPr>
                        <a:t>36</a:t>
                      </a:r>
                    </a:p>
                  </a:txBody>
                  <a:tcPr marL="72000" marR="72000"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a:solidFill>
                            <a:srgbClr val="000000"/>
                          </a:solidFill>
                          <a:latin typeface="ＭＳ Ｐゴシック" pitchFamily="50" charset="-128"/>
                          <a:ea typeface="ＭＳ Ｐゴシック" pitchFamily="50" charset="-128"/>
                        </a:rPr>
                        <a:t>アーケード（長吉銀座商店街振興組合）</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latin typeface="ＭＳ Ｐゴシック" pitchFamily="50" charset="-128"/>
                          <a:ea typeface="ＭＳ Ｐゴシック" pitchFamily="50" charset="-128"/>
                        </a:rPr>
                        <a:t>1</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dirty="0">
                          <a:solidFill>
                            <a:schemeClr val="tx1"/>
                          </a:solidFill>
                          <a:latin typeface="ＭＳ Ｐゴシック" pitchFamily="50" charset="-128"/>
                          <a:ea typeface="ＭＳ Ｐゴシック" pitchFamily="50" charset="-128"/>
                        </a:rPr>
                        <a:t>同左</a:t>
                      </a:r>
                      <a:endParaRPr lang="en-US" altLang="ja-JP" sz="1000" b="0" i="0" u="none" strike="noStrike" dirty="0">
                        <a:solidFill>
                          <a:schemeClr val="tx1"/>
                        </a:solidFill>
                        <a:latin typeface="ＭＳ Ｐゴシック" pitchFamily="50" charset="-128"/>
                        <a:ea typeface="ＭＳ Ｐゴシック" pitchFamily="50" charset="-128"/>
                      </a:endParaRP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1"/>
                  </a:ext>
                </a:extLst>
              </a:tr>
              <a:tr h="188329">
                <a:tc>
                  <a:txBody>
                    <a:bodyPr/>
                    <a:lstStyle/>
                    <a:p>
                      <a:pPr algn="ctr" fontAlgn="ctr"/>
                      <a:r>
                        <a:rPr lang="en-US" altLang="ja-JP" sz="1000" b="0" i="0" u="none" strike="noStrike" dirty="0">
                          <a:solidFill>
                            <a:srgbClr val="000000"/>
                          </a:solidFill>
                          <a:latin typeface="ＭＳ Ｐゴシック" pitchFamily="50" charset="-128"/>
                          <a:ea typeface="ＭＳ Ｐゴシック" pitchFamily="50" charset="-128"/>
                        </a:rPr>
                        <a:t>37</a:t>
                      </a:r>
                    </a:p>
                  </a:txBody>
                  <a:tcPr marL="72000" marR="72000"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a:solidFill>
                            <a:srgbClr val="000000"/>
                          </a:solidFill>
                          <a:latin typeface="ＭＳ Ｐゴシック" pitchFamily="50" charset="-128"/>
                          <a:ea typeface="ＭＳ Ｐゴシック" pitchFamily="50" charset="-128"/>
                        </a:rPr>
                        <a:t>活動拠点施設（</a:t>
                      </a:r>
                      <a:r>
                        <a:rPr lang="en-US" sz="1000" b="0" i="0" u="none" strike="noStrike">
                          <a:solidFill>
                            <a:srgbClr val="000000"/>
                          </a:solidFill>
                          <a:latin typeface="ＭＳ Ｐゴシック" pitchFamily="50" charset="-128"/>
                          <a:ea typeface="ＭＳ Ｐゴシック" pitchFamily="50" charset="-128"/>
                        </a:rPr>
                        <a:t>ＮＰＯ</a:t>
                      </a:r>
                      <a:r>
                        <a:rPr lang="ja-JP" altLang="en-US" sz="1000" b="0" i="0" u="none" strike="noStrike">
                          <a:solidFill>
                            <a:srgbClr val="000000"/>
                          </a:solidFill>
                          <a:latin typeface="ＭＳ Ｐゴシック" pitchFamily="50" charset="-128"/>
                          <a:ea typeface="ＭＳ Ｐゴシック" pitchFamily="50" charset="-128"/>
                        </a:rPr>
                        <a:t>法人、社会福祉法人等）</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latin typeface="ＭＳ Ｐゴシック" pitchFamily="50" charset="-128"/>
                          <a:ea typeface="ＭＳ Ｐゴシック" pitchFamily="50" charset="-128"/>
                        </a:rPr>
                        <a:t>11</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dirty="0">
                          <a:solidFill>
                            <a:schemeClr val="tx1"/>
                          </a:solidFill>
                          <a:latin typeface="ＭＳ Ｐゴシック" pitchFamily="50" charset="-128"/>
                          <a:ea typeface="ＭＳ Ｐゴシック" pitchFamily="50" charset="-128"/>
                        </a:rPr>
                        <a:t>同左</a:t>
                      </a:r>
                      <a:endParaRPr lang="en-US" altLang="ja-JP" sz="1000" b="0" i="0" u="none" strike="noStrike" dirty="0">
                        <a:solidFill>
                          <a:schemeClr val="tx1"/>
                        </a:solidFill>
                        <a:latin typeface="ＭＳ Ｐゴシック" pitchFamily="50" charset="-128"/>
                        <a:ea typeface="ＭＳ Ｐゴシック" pitchFamily="50" charset="-128"/>
                      </a:endParaRP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2"/>
                  </a:ext>
                </a:extLst>
              </a:tr>
              <a:tr h="188329">
                <a:tc>
                  <a:txBody>
                    <a:bodyPr/>
                    <a:lstStyle/>
                    <a:p>
                      <a:pPr algn="ctr" fontAlgn="ctr"/>
                      <a:r>
                        <a:rPr lang="en-US" altLang="ja-JP" sz="1000" b="0" i="0" u="none" strike="noStrike" dirty="0">
                          <a:solidFill>
                            <a:srgbClr val="000000"/>
                          </a:solidFill>
                          <a:latin typeface="ＭＳ Ｐゴシック" pitchFamily="50" charset="-128"/>
                          <a:ea typeface="ＭＳ Ｐゴシック" pitchFamily="50" charset="-128"/>
                        </a:rPr>
                        <a:t>38</a:t>
                      </a:r>
                    </a:p>
                  </a:txBody>
                  <a:tcPr marL="72000" marR="72000"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zh-TW" altLang="en-US" sz="1000" b="0" i="0" u="none" strike="noStrike" dirty="0">
                          <a:solidFill>
                            <a:srgbClr val="000000"/>
                          </a:solidFill>
                          <a:latin typeface="ＭＳ Ｐゴシック" pitchFamily="50" charset="-128"/>
                          <a:ea typeface="ＭＳ Ｐゴシック" pitchFamily="50" charset="-128"/>
                        </a:rPr>
                        <a:t>賃貸住宅（大阪市住宅供給公社）</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latin typeface="ＭＳ Ｐゴシック" pitchFamily="50" charset="-128"/>
                          <a:ea typeface="ＭＳ Ｐゴシック" pitchFamily="50" charset="-128"/>
                        </a:rPr>
                        <a:t>10</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dirty="0">
                          <a:solidFill>
                            <a:schemeClr val="tx1"/>
                          </a:solidFill>
                          <a:latin typeface="ＭＳ Ｐゴシック" pitchFamily="50" charset="-128"/>
                          <a:ea typeface="ＭＳ Ｐゴシック" pitchFamily="50" charset="-128"/>
                        </a:rPr>
                        <a:t>同左</a:t>
                      </a:r>
                      <a:endParaRPr lang="en-US" altLang="ja-JP" sz="1000" b="0" i="0" u="none" strike="noStrike" dirty="0">
                        <a:solidFill>
                          <a:schemeClr val="tx1"/>
                        </a:solidFill>
                        <a:latin typeface="ＭＳ Ｐゴシック" pitchFamily="50" charset="-128"/>
                        <a:ea typeface="ＭＳ Ｐゴシック" pitchFamily="50" charset="-128"/>
                      </a:endParaRP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3"/>
                  </a:ext>
                </a:extLst>
              </a:tr>
              <a:tr h="188329">
                <a:tc>
                  <a:txBody>
                    <a:bodyPr/>
                    <a:lstStyle/>
                    <a:p>
                      <a:pPr algn="ctr" fontAlgn="ctr"/>
                      <a:r>
                        <a:rPr lang="en-US" altLang="ja-JP" sz="1000" b="0" i="0" u="none" strike="noStrike">
                          <a:solidFill>
                            <a:srgbClr val="000000"/>
                          </a:solidFill>
                          <a:latin typeface="ＭＳ Ｐゴシック" pitchFamily="50" charset="-128"/>
                          <a:ea typeface="ＭＳ Ｐゴシック" pitchFamily="50" charset="-128"/>
                        </a:rPr>
                        <a:t>39</a:t>
                      </a:r>
                    </a:p>
                  </a:txBody>
                  <a:tcPr marL="72000" marR="72000"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a:solidFill>
                            <a:srgbClr val="000000"/>
                          </a:solidFill>
                          <a:latin typeface="ＭＳ Ｐゴシック" pitchFamily="50" charset="-128"/>
                          <a:ea typeface="ＭＳ Ｐゴシック" pitchFamily="50" charset="-128"/>
                        </a:rPr>
                        <a:t>道路・通路（西日本旅客鉄道㈱）</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latin typeface="ＭＳ Ｐゴシック" pitchFamily="50" charset="-128"/>
                          <a:ea typeface="ＭＳ Ｐゴシック" pitchFamily="50" charset="-128"/>
                        </a:rPr>
                        <a:t>1</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dirty="0">
                          <a:solidFill>
                            <a:schemeClr val="tx1"/>
                          </a:solidFill>
                          <a:latin typeface="ＭＳ Ｐゴシック" pitchFamily="50" charset="-128"/>
                          <a:ea typeface="ＭＳ Ｐゴシック" pitchFamily="50" charset="-128"/>
                        </a:rPr>
                        <a:t>同左</a:t>
                      </a:r>
                      <a:endParaRPr lang="en-US" altLang="ja-JP" sz="1000" b="0" i="0" u="none" strike="noStrike" dirty="0">
                        <a:solidFill>
                          <a:schemeClr val="tx1"/>
                        </a:solidFill>
                        <a:latin typeface="ＭＳ Ｐゴシック" pitchFamily="50" charset="-128"/>
                        <a:ea typeface="ＭＳ Ｐゴシック" pitchFamily="50" charset="-128"/>
                      </a:endParaRP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4"/>
                  </a:ext>
                </a:extLst>
              </a:tr>
              <a:tr h="188329">
                <a:tc>
                  <a:txBody>
                    <a:bodyPr/>
                    <a:lstStyle/>
                    <a:p>
                      <a:pPr algn="ctr" fontAlgn="ctr"/>
                      <a:r>
                        <a:rPr lang="en-US" altLang="ja-JP" sz="1000" b="0" i="0" u="none" strike="noStrike">
                          <a:solidFill>
                            <a:srgbClr val="000000"/>
                          </a:solidFill>
                          <a:latin typeface="ＭＳ Ｐゴシック" pitchFamily="50" charset="-128"/>
                          <a:ea typeface="ＭＳ Ｐゴシック" pitchFamily="50" charset="-128"/>
                        </a:rPr>
                        <a:t>40</a:t>
                      </a:r>
                    </a:p>
                  </a:txBody>
                  <a:tcPr marL="72000" marR="72000"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a:solidFill>
                            <a:srgbClr val="000000"/>
                          </a:solidFill>
                          <a:latin typeface="ＭＳ Ｐゴシック" pitchFamily="50" charset="-128"/>
                          <a:ea typeface="ＭＳ Ｐゴシック" pitchFamily="50" charset="-128"/>
                        </a:rPr>
                        <a:t>防犯カメラ</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latin typeface="ＭＳ Ｐゴシック" pitchFamily="50" charset="-128"/>
                          <a:ea typeface="ＭＳ Ｐゴシック" pitchFamily="50" charset="-128"/>
                        </a:rPr>
                        <a:t>9</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dirty="0">
                          <a:solidFill>
                            <a:schemeClr val="tx1"/>
                          </a:solidFill>
                          <a:latin typeface="ＭＳ Ｐゴシック" pitchFamily="50" charset="-128"/>
                          <a:ea typeface="ＭＳ Ｐゴシック" pitchFamily="50" charset="-128"/>
                        </a:rPr>
                        <a:t>同左</a:t>
                      </a:r>
                      <a:endParaRPr lang="en-US" altLang="ja-JP" sz="1000" b="0" i="0" u="none" strike="noStrike" dirty="0">
                        <a:solidFill>
                          <a:schemeClr val="tx1"/>
                        </a:solidFill>
                        <a:latin typeface="ＭＳ Ｐゴシック" pitchFamily="50" charset="-128"/>
                        <a:ea typeface="ＭＳ Ｐゴシック" pitchFamily="50" charset="-128"/>
                      </a:endParaRP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5"/>
                  </a:ext>
                </a:extLst>
              </a:tr>
              <a:tr h="188329">
                <a:tc>
                  <a:txBody>
                    <a:bodyPr/>
                    <a:lstStyle/>
                    <a:p>
                      <a:pPr algn="ctr" fontAlgn="ctr"/>
                      <a:r>
                        <a:rPr lang="en-US" altLang="ja-JP" sz="1000" b="0" i="0" u="none" strike="noStrike">
                          <a:solidFill>
                            <a:srgbClr val="000000"/>
                          </a:solidFill>
                          <a:latin typeface="ＭＳ Ｐゴシック" pitchFamily="50" charset="-128"/>
                          <a:ea typeface="ＭＳ Ｐゴシック" pitchFamily="50" charset="-128"/>
                        </a:rPr>
                        <a:t>41</a:t>
                      </a:r>
                    </a:p>
                  </a:txBody>
                  <a:tcPr marL="72000" marR="72000"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zh-TW" altLang="en-US" sz="1000" b="0" i="0" u="none" strike="noStrike" dirty="0">
                          <a:solidFill>
                            <a:srgbClr val="000000"/>
                          </a:solidFill>
                          <a:latin typeface="ＭＳ Ｐゴシック" pitchFamily="50" charset="-128"/>
                          <a:ea typeface="ＭＳ Ｐゴシック" pitchFamily="50" charset="-128"/>
                        </a:rPr>
                        <a:t>防犯活動拠点、駐車場</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latin typeface="ＭＳ Ｐゴシック" pitchFamily="50" charset="-128"/>
                          <a:ea typeface="ＭＳ Ｐゴシック" pitchFamily="50" charset="-128"/>
                        </a:rPr>
                        <a:t>19</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dirty="0">
                          <a:solidFill>
                            <a:schemeClr val="tx1"/>
                          </a:solidFill>
                          <a:latin typeface="ＭＳ Ｐゴシック" pitchFamily="50" charset="-128"/>
                          <a:ea typeface="ＭＳ Ｐゴシック" pitchFamily="50" charset="-128"/>
                        </a:rPr>
                        <a:t>同左</a:t>
                      </a:r>
                      <a:endParaRPr lang="en-US" altLang="ja-JP" sz="1000" b="0" i="0" u="none" strike="noStrike" dirty="0">
                        <a:solidFill>
                          <a:schemeClr val="tx1"/>
                        </a:solidFill>
                        <a:latin typeface="ＭＳ Ｐゴシック" pitchFamily="50" charset="-128"/>
                        <a:ea typeface="ＭＳ Ｐゴシック" pitchFamily="50" charset="-128"/>
                      </a:endParaRP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6"/>
                  </a:ext>
                </a:extLst>
              </a:tr>
              <a:tr h="188329">
                <a:tc>
                  <a:txBody>
                    <a:bodyPr/>
                    <a:lstStyle/>
                    <a:p>
                      <a:pPr algn="ctr" fontAlgn="ctr"/>
                      <a:r>
                        <a:rPr lang="en-US" altLang="ja-JP" sz="1000" b="0" i="0" u="none" strike="noStrike">
                          <a:solidFill>
                            <a:srgbClr val="000000"/>
                          </a:solidFill>
                          <a:latin typeface="ＭＳ Ｐゴシック" pitchFamily="50" charset="-128"/>
                          <a:ea typeface="ＭＳ Ｐゴシック" pitchFamily="50" charset="-128"/>
                        </a:rPr>
                        <a:t>42</a:t>
                      </a:r>
                    </a:p>
                  </a:txBody>
                  <a:tcPr marL="72000" marR="72000"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zh-TW" altLang="en-US" sz="1000" b="0" i="0" u="none" strike="noStrike" dirty="0">
                          <a:solidFill>
                            <a:srgbClr val="000000"/>
                          </a:solidFill>
                          <a:latin typeface="ＭＳ Ｐゴシック" pitchFamily="50" charset="-128"/>
                          <a:ea typeface="ＭＳ Ｐゴシック" pitchFamily="50" charset="-128"/>
                        </a:rPr>
                        <a:t>水防倉庫、事務所（淀川左岸水防事務組合）、無線基地局</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latin typeface="ＭＳ Ｐゴシック" pitchFamily="50" charset="-128"/>
                          <a:ea typeface="ＭＳ Ｐゴシック" pitchFamily="50" charset="-128"/>
                        </a:rPr>
                        <a:t>24</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dirty="0">
                          <a:solidFill>
                            <a:schemeClr val="tx1"/>
                          </a:solidFill>
                          <a:latin typeface="ＭＳ Ｐゴシック" pitchFamily="50" charset="-128"/>
                          <a:ea typeface="ＭＳ Ｐゴシック" pitchFamily="50" charset="-128"/>
                        </a:rPr>
                        <a:t>同左</a:t>
                      </a:r>
                      <a:endParaRPr lang="en-US" altLang="ja-JP" sz="1000" b="0" i="0" u="none" strike="noStrike" dirty="0">
                        <a:solidFill>
                          <a:schemeClr val="tx1"/>
                        </a:solidFill>
                        <a:latin typeface="ＭＳ Ｐゴシック" pitchFamily="50" charset="-128"/>
                        <a:ea typeface="ＭＳ Ｐゴシック" pitchFamily="50" charset="-128"/>
                      </a:endParaRP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7"/>
                  </a:ext>
                </a:extLst>
              </a:tr>
              <a:tr h="188329">
                <a:tc>
                  <a:txBody>
                    <a:bodyPr/>
                    <a:lstStyle/>
                    <a:p>
                      <a:pPr algn="ctr" fontAlgn="ctr"/>
                      <a:r>
                        <a:rPr lang="en-US" altLang="ja-JP" sz="1000" b="0" i="0" u="none" strike="noStrike">
                          <a:solidFill>
                            <a:srgbClr val="000000"/>
                          </a:solidFill>
                          <a:latin typeface="ＭＳ Ｐゴシック" pitchFamily="50" charset="-128"/>
                          <a:ea typeface="ＭＳ Ｐゴシック" pitchFamily="50" charset="-128"/>
                        </a:rPr>
                        <a:t>43</a:t>
                      </a:r>
                    </a:p>
                  </a:txBody>
                  <a:tcPr marL="72000" marR="72000"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zh-TW" altLang="en-US" sz="1000" b="0" i="0" u="none" strike="noStrike" dirty="0">
                          <a:solidFill>
                            <a:srgbClr val="000000"/>
                          </a:solidFill>
                          <a:latin typeface="ＭＳ Ｐゴシック" pitchFamily="50" charset="-128"/>
                          <a:ea typeface="ＭＳ Ｐゴシック" pitchFamily="50" charset="-128"/>
                        </a:rPr>
                        <a:t>作業所（高速道路建設工事）阪神高速道路㈱</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latin typeface="ＭＳ Ｐゴシック" pitchFamily="50" charset="-128"/>
                          <a:ea typeface="ＭＳ Ｐゴシック" pitchFamily="50" charset="-128"/>
                        </a:rPr>
                        <a:t>2</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dirty="0">
                          <a:solidFill>
                            <a:schemeClr val="tx1"/>
                          </a:solidFill>
                          <a:latin typeface="ＭＳ Ｐゴシック" pitchFamily="50" charset="-128"/>
                          <a:ea typeface="ＭＳ Ｐゴシック" pitchFamily="50" charset="-128"/>
                        </a:rPr>
                        <a:t>同左</a:t>
                      </a:r>
                      <a:endParaRPr lang="en-US" altLang="ja-JP" sz="1000" b="0" i="0" u="none" strike="noStrike" dirty="0">
                        <a:solidFill>
                          <a:schemeClr val="tx1"/>
                        </a:solidFill>
                        <a:latin typeface="ＭＳ Ｐゴシック" pitchFamily="50" charset="-128"/>
                        <a:ea typeface="ＭＳ Ｐゴシック" pitchFamily="50" charset="-128"/>
                      </a:endParaRP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8"/>
                  </a:ext>
                </a:extLst>
              </a:tr>
              <a:tr h="188329">
                <a:tc>
                  <a:txBody>
                    <a:bodyPr/>
                    <a:lstStyle/>
                    <a:p>
                      <a:pPr algn="ctr" fontAlgn="ctr"/>
                      <a:r>
                        <a:rPr lang="en-US" altLang="ja-JP" sz="1000" b="0" i="0" u="none" strike="noStrike">
                          <a:solidFill>
                            <a:srgbClr val="000000"/>
                          </a:solidFill>
                          <a:latin typeface="ＭＳ Ｐゴシック" pitchFamily="50" charset="-128"/>
                          <a:ea typeface="ＭＳ Ｐゴシック" pitchFamily="50" charset="-128"/>
                        </a:rPr>
                        <a:t>44</a:t>
                      </a:r>
                    </a:p>
                  </a:txBody>
                  <a:tcPr marL="72000" marR="72000"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zh-TW" altLang="en-US" sz="1000" b="0" i="0" u="none" strike="noStrike" dirty="0">
                          <a:solidFill>
                            <a:srgbClr val="000000"/>
                          </a:solidFill>
                          <a:latin typeface="ＭＳ Ｐゴシック" pitchFamily="50" charset="-128"/>
                          <a:ea typeface="ＭＳ Ｐゴシック" pitchFamily="50" charset="-128"/>
                        </a:rPr>
                        <a:t>倉庫（市岡緑陰道路愛護会外）</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latin typeface="ＭＳ Ｐゴシック" pitchFamily="50" charset="-128"/>
                          <a:ea typeface="ＭＳ Ｐゴシック" pitchFamily="50" charset="-128"/>
                        </a:rPr>
                        <a:t>1</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dirty="0">
                          <a:solidFill>
                            <a:schemeClr val="tx1"/>
                          </a:solidFill>
                          <a:latin typeface="ＭＳ Ｐゴシック" pitchFamily="50" charset="-128"/>
                          <a:ea typeface="ＭＳ Ｐゴシック" pitchFamily="50" charset="-128"/>
                        </a:rPr>
                        <a:t>同左</a:t>
                      </a:r>
                      <a:endParaRPr lang="en-US" altLang="ja-JP" sz="1000" b="0" i="0" u="none" strike="noStrike" dirty="0">
                        <a:solidFill>
                          <a:schemeClr val="tx1"/>
                        </a:solidFill>
                        <a:latin typeface="ＭＳ Ｐゴシック" pitchFamily="50" charset="-128"/>
                        <a:ea typeface="ＭＳ Ｐゴシック" pitchFamily="50" charset="-128"/>
                      </a:endParaRP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9"/>
                  </a:ext>
                </a:extLst>
              </a:tr>
              <a:tr h="188329">
                <a:tc>
                  <a:txBody>
                    <a:bodyPr/>
                    <a:lstStyle/>
                    <a:p>
                      <a:pPr algn="ctr" fontAlgn="ctr"/>
                      <a:r>
                        <a:rPr lang="en-US" altLang="ja-JP" sz="1000" b="0" i="0" u="none" strike="noStrike">
                          <a:solidFill>
                            <a:srgbClr val="000000"/>
                          </a:solidFill>
                          <a:latin typeface="ＭＳ Ｐゴシック" pitchFamily="50" charset="-128"/>
                          <a:ea typeface="ＭＳ Ｐゴシック" pitchFamily="50" charset="-128"/>
                        </a:rPr>
                        <a:t>45</a:t>
                      </a:r>
                    </a:p>
                  </a:txBody>
                  <a:tcPr marL="72000" marR="72000"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a:solidFill>
                            <a:srgbClr val="000000"/>
                          </a:solidFill>
                          <a:latin typeface="ＭＳ Ｐゴシック" pitchFamily="50" charset="-128"/>
                          <a:ea typeface="ＭＳ Ｐゴシック" pitchFamily="50" charset="-128"/>
                        </a:rPr>
                        <a:t>ＥＶからホームへの接道（西日本旅客鉄道㈱）</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chemeClr val="tx1"/>
                          </a:solidFill>
                          <a:latin typeface="ＭＳ Ｐゴシック" pitchFamily="50" charset="-128"/>
                          <a:ea typeface="ＭＳ Ｐゴシック" pitchFamily="50" charset="-128"/>
                        </a:rPr>
                        <a:t>1</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dirty="0">
                          <a:solidFill>
                            <a:schemeClr val="tx1"/>
                          </a:solidFill>
                          <a:latin typeface="ＭＳ Ｐゴシック" pitchFamily="50" charset="-128"/>
                          <a:ea typeface="ＭＳ Ｐゴシック" pitchFamily="50" charset="-128"/>
                        </a:rPr>
                        <a:t>同左</a:t>
                      </a:r>
                      <a:endParaRPr lang="en-US" altLang="ja-JP" sz="1000" b="0" i="0" u="none" strike="noStrike" dirty="0">
                        <a:solidFill>
                          <a:schemeClr val="tx1"/>
                        </a:solidFill>
                        <a:latin typeface="ＭＳ Ｐゴシック" pitchFamily="50" charset="-128"/>
                        <a:ea typeface="ＭＳ Ｐゴシック" pitchFamily="50" charset="-128"/>
                      </a:endParaRP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0"/>
                  </a:ext>
                </a:extLst>
              </a:tr>
              <a:tr h="188329">
                <a:tc>
                  <a:txBody>
                    <a:bodyPr/>
                    <a:lstStyle/>
                    <a:p>
                      <a:pPr algn="ctr" fontAlgn="ctr"/>
                      <a:r>
                        <a:rPr lang="en-US" altLang="ja-JP" sz="1000" b="0" i="0" u="none" strike="noStrike">
                          <a:solidFill>
                            <a:srgbClr val="000000"/>
                          </a:solidFill>
                          <a:latin typeface="ＭＳ Ｐゴシック" pitchFamily="50" charset="-128"/>
                          <a:ea typeface="ＭＳ Ｐゴシック" pitchFamily="50" charset="-128"/>
                        </a:rPr>
                        <a:t>46</a:t>
                      </a:r>
                    </a:p>
                  </a:txBody>
                  <a:tcPr marL="72000" marR="72000"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a:solidFill>
                            <a:srgbClr val="000000"/>
                          </a:solidFill>
                          <a:latin typeface="ＭＳ Ｐゴシック" pitchFamily="50" charset="-128"/>
                          <a:ea typeface="ＭＳ Ｐゴシック" pitchFamily="50" charset="-128"/>
                        </a:rPr>
                        <a:t>アーケード（西天銀座商店街）</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latin typeface="ＭＳ Ｐゴシック" pitchFamily="50" charset="-128"/>
                          <a:ea typeface="ＭＳ Ｐゴシック" pitchFamily="50" charset="-128"/>
                        </a:rPr>
                        <a:t>1</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dirty="0">
                          <a:solidFill>
                            <a:schemeClr val="tx1"/>
                          </a:solidFill>
                          <a:latin typeface="ＭＳ Ｐゴシック" pitchFamily="50" charset="-128"/>
                          <a:ea typeface="ＭＳ Ｐゴシック" pitchFamily="50" charset="-128"/>
                        </a:rPr>
                        <a:t>同左</a:t>
                      </a:r>
                      <a:endParaRPr lang="en-US" altLang="ja-JP" sz="1000" b="0" i="0" u="none" strike="noStrike" dirty="0">
                        <a:solidFill>
                          <a:schemeClr val="tx1"/>
                        </a:solidFill>
                        <a:latin typeface="ＭＳ Ｐゴシック" pitchFamily="50" charset="-128"/>
                        <a:ea typeface="ＭＳ Ｐゴシック" pitchFamily="50" charset="-128"/>
                      </a:endParaRP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1"/>
                  </a:ext>
                </a:extLst>
              </a:tr>
              <a:tr h="188329">
                <a:tc>
                  <a:txBody>
                    <a:bodyPr/>
                    <a:lstStyle/>
                    <a:p>
                      <a:pPr algn="ctr" fontAlgn="ctr"/>
                      <a:r>
                        <a:rPr lang="en-US" altLang="ja-JP" sz="1000" b="0" i="0" u="none" strike="noStrike">
                          <a:solidFill>
                            <a:srgbClr val="000000"/>
                          </a:solidFill>
                          <a:latin typeface="ＭＳ Ｐゴシック" pitchFamily="50" charset="-128"/>
                          <a:ea typeface="ＭＳ Ｐゴシック" pitchFamily="50" charset="-128"/>
                        </a:rPr>
                        <a:t>47</a:t>
                      </a:r>
                    </a:p>
                  </a:txBody>
                  <a:tcPr marL="72000" marR="72000"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a:solidFill>
                            <a:srgbClr val="000000"/>
                          </a:solidFill>
                          <a:latin typeface="ＭＳ Ｐゴシック" pitchFamily="50" charset="-128"/>
                          <a:ea typeface="ＭＳ Ｐゴシック" pitchFamily="50" charset="-128"/>
                        </a:rPr>
                        <a:t>専門職大学院サテライト教室（中之島図書館内）</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latin typeface="ＭＳ Ｐゴシック" pitchFamily="50" charset="-128"/>
                          <a:ea typeface="ＭＳ Ｐゴシック" pitchFamily="50" charset="-128"/>
                        </a:rPr>
                        <a:t>1</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dirty="0">
                          <a:solidFill>
                            <a:schemeClr val="tx1"/>
                          </a:solidFill>
                          <a:latin typeface="ＭＳ Ｐゴシック" pitchFamily="50" charset="-128"/>
                          <a:ea typeface="ＭＳ Ｐゴシック" pitchFamily="50" charset="-128"/>
                        </a:rPr>
                        <a:t>同左</a:t>
                      </a:r>
                      <a:endParaRPr lang="en-US" altLang="ja-JP" sz="1000" b="0" i="0" u="none" strike="noStrike" dirty="0">
                        <a:solidFill>
                          <a:schemeClr val="tx1"/>
                        </a:solidFill>
                        <a:latin typeface="ＭＳ Ｐゴシック" pitchFamily="50" charset="-128"/>
                        <a:ea typeface="ＭＳ Ｐゴシック" pitchFamily="50" charset="-128"/>
                      </a:endParaRP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2"/>
                  </a:ext>
                </a:extLst>
              </a:tr>
              <a:tr h="188329">
                <a:tc>
                  <a:txBody>
                    <a:bodyPr/>
                    <a:lstStyle/>
                    <a:p>
                      <a:pPr algn="ctr" fontAlgn="ctr"/>
                      <a:r>
                        <a:rPr lang="en-US" altLang="ja-JP" sz="1000" b="0" i="0" u="none" strike="noStrike">
                          <a:solidFill>
                            <a:srgbClr val="000000"/>
                          </a:solidFill>
                          <a:latin typeface="ＭＳ Ｐゴシック" pitchFamily="50" charset="-128"/>
                          <a:ea typeface="ＭＳ Ｐゴシック" pitchFamily="50" charset="-128"/>
                        </a:rPr>
                        <a:t>48</a:t>
                      </a:r>
                    </a:p>
                  </a:txBody>
                  <a:tcPr marL="72000" marR="72000"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a:solidFill>
                            <a:srgbClr val="000000"/>
                          </a:solidFill>
                          <a:latin typeface="ＭＳ Ｐゴシック" pitchFamily="50" charset="-128"/>
                          <a:ea typeface="ＭＳ Ｐゴシック" pitchFamily="50" charset="-128"/>
                        </a:rPr>
                        <a:t>大阪外環状鉄道の整備に必要な工事ヤードとして使用</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latin typeface="ＭＳ Ｐゴシック" pitchFamily="50" charset="-128"/>
                          <a:ea typeface="ＭＳ Ｐゴシック" pitchFamily="50" charset="-128"/>
                        </a:rPr>
                        <a:t>1</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dirty="0">
                          <a:solidFill>
                            <a:schemeClr val="tx1"/>
                          </a:solidFill>
                          <a:latin typeface="ＭＳ Ｐゴシック" pitchFamily="50" charset="-128"/>
                          <a:ea typeface="ＭＳ Ｐゴシック" pitchFamily="50" charset="-128"/>
                        </a:rPr>
                        <a:t>同左</a:t>
                      </a:r>
                      <a:endParaRPr lang="en-US" altLang="ja-JP" sz="1000" b="0" i="0" u="none" strike="noStrike" dirty="0">
                        <a:solidFill>
                          <a:schemeClr val="tx1"/>
                        </a:solidFill>
                        <a:latin typeface="ＭＳ Ｐゴシック" pitchFamily="50" charset="-128"/>
                        <a:ea typeface="ＭＳ Ｐゴシック" pitchFamily="50" charset="-128"/>
                      </a:endParaRP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3"/>
                  </a:ext>
                </a:extLst>
              </a:tr>
              <a:tr h="188329">
                <a:tc>
                  <a:txBody>
                    <a:bodyPr/>
                    <a:lstStyle/>
                    <a:p>
                      <a:pPr algn="ctr" fontAlgn="ctr"/>
                      <a:r>
                        <a:rPr lang="en-US" altLang="ja-JP" sz="1000" b="0" i="0" u="none" strike="noStrike">
                          <a:solidFill>
                            <a:srgbClr val="000000"/>
                          </a:solidFill>
                          <a:latin typeface="ＭＳ Ｐゴシック" pitchFamily="50" charset="-128"/>
                          <a:ea typeface="ＭＳ Ｐゴシック" pitchFamily="50" charset="-128"/>
                        </a:rPr>
                        <a:t>49</a:t>
                      </a:r>
                    </a:p>
                  </a:txBody>
                  <a:tcPr marL="72000" marR="72000"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zh-TW" altLang="en-US" sz="1000" b="0" i="0" u="none" strike="noStrike" dirty="0">
                          <a:solidFill>
                            <a:srgbClr val="000000"/>
                          </a:solidFill>
                          <a:latin typeface="ＭＳ Ｐゴシック" pitchFamily="50" charset="-128"/>
                          <a:ea typeface="ＭＳ Ｐゴシック" pitchFamily="50" charset="-128"/>
                        </a:rPr>
                        <a:t>観測施設（独立行政法人産業技術総合研究所）</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latin typeface="ＭＳ Ｐゴシック" pitchFamily="50" charset="-128"/>
                          <a:ea typeface="ＭＳ Ｐゴシック" pitchFamily="50" charset="-128"/>
                        </a:rPr>
                        <a:t>1</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dirty="0">
                          <a:solidFill>
                            <a:schemeClr val="tx1"/>
                          </a:solidFill>
                          <a:latin typeface="ＭＳ Ｐゴシック" pitchFamily="50" charset="-128"/>
                          <a:ea typeface="ＭＳ Ｐゴシック" pitchFamily="50" charset="-128"/>
                        </a:rPr>
                        <a:t>同左</a:t>
                      </a:r>
                      <a:endParaRPr lang="en-US" altLang="ja-JP" sz="1000" b="0" i="0" u="none" strike="noStrike" dirty="0">
                        <a:solidFill>
                          <a:schemeClr val="tx1"/>
                        </a:solidFill>
                        <a:latin typeface="ＭＳ Ｐゴシック" pitchFamily="50" charset="-128"/>
                        <a:ea typeface="ＭＳ Ｐゴシック" pitchFamily="50" charset="-128"/>
                      </a:endParaRP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4"/>
                  </a:ext>
                </a:extLst>
              </a:tr>
              <a:tr h="188329">
                <a:tc>
                  <a:txBody>
                    <a:bodyPr/>
                    <a:lstStyle/>
                    <a:p>
                      <a:pPr algn="ctr" fontAlgn="ctr"/>
                      <a:r>
                        <a:rPr lang="en-US" altLang="ja-JP" sz="1000" b="0" i="0" u="none" strike="noStrike">
                          <a:solidFill>
                            <a:srgbClr val="000000"/>
                          </a:solidFill>
                          <a:latin typeface="ＭＳ Ｐゴシック" pitchFamily="50" charset="-128"/>
                          <a:ea typeface="ＭＳ Ｐゴシック" pitchFamily="50" charset="-128"/>
                        </a:rPr>
                        <a:t>50</a:t>
                      </a:r>
                    </a:p>
                  </a:txBody>
                  <a:tcPr marL="72000" marR="72000"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a:solidFill>
                            <a:srgbClr val="000000"/>
                          </a:solidFill>
                          <a:latin typeface="ＭＳ Ｐゴシック" pitchFamily="50" charset="-128"/>
                          <a:ea typeface="ＭＳ Ｐゴシック" pitchFamily="50" charset="-128"/>
                        </a:rPr>
                        <a:t>児童遊園</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latin typeface="ＭＳ Ｐゴシック" pitchFamily="50" charset="-128"/>
                          <a:ea typeface="ＭＳ Ｐゴシック" pitchFamily="50" charset="-128"/>
                        </a:rPr>
                        <a:t>126</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dirty="0">
                          <a:solidFill>
                            <a:schemeClr val="tx1"/>
                          </a:solidFill>
                          <a:latin typeface="ＭＳ Ｐゴシック" pitchFamily="50" charset="-128"/>
                          <a:ea typeface="ＭＳ Ｐゴシック" pitchFamily="50" charset="-128"/>
                        </a:rPr>
                        <a:t>同左</a:t>
                      </a:r>
                      <a:endParaRPr lang="en-US" altLang="ja-JP" sz="1000" b="0" i="0" u="none" strike="noStrike" dirty="0">
                        <a:solidFill>
                          <a:schemeClr val="tx1"/>
                        </a:solidFill>
                        <a:latin typeface="ＭＳ Ｐゴシック" pitchFamily="50" charset="-128"/>
                        <a:ea typeface="ＭＳ Ｐゴシック" pitchFamily="50" charset="-128"/>
                      </a:endParaRP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5"/>
                  </a:ext>
                </a:extLst>
              </a:tr>
              <a:tr h="188329">
                <a:tc>
                  <a:txBody>
                    <a:bodyPr/>
                    <a:lstStyle/>
                    <a:p>
                      <a:pPr algn="ctr" fontAlgn="ctr"/>
                      <a:r>
                        <a:rPr lang="en-US" altLang="ja-JP" sz="1000" b="0" i="0" u="none" strike="noStrike">
                          <a:solidFill>
                            <a:srgbClr val="000000"/>
                          </a:solidFill>
                          <a:latin typeface="ＭＳ Ｐゴシック" pitchFamily="50" charset="-128"/>
                          <a:ea typeface="ＭＳ Ｐゴシック" pitchFamily="50" charset="-128"/>
                        </a:rPr>
                        <a:t>51</a:t>
                      </a:r>
                    </a:p>
                  </a:txBody>
                  <a:tcPr marL="72000" marR="72000"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zh-TW" altLang="en-US" sz="1000" b="0" i="0" u="none" strike="noStrike" dirty="0">
                          <a:solidFill>
                            <a:srgbClr val="000000"/>
                          </a:solidFill>
                          <a:latin typeface="ＭＳ Ｐゴシック" pitchFamily="50" charset="-128"/>
                          <a:ea typeface="ＭＳ Ｐゴシック" pitchFamily="50" charset="-128"/>
                        </a:rPr>
                        <a:t>教育訓練施設（鶴浜埋立用地）</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latin typeface="ＭＳ Ｐゴシック" pitchFamily="50" charset="-128"/>
                          <a:ea typeface="ＭＳ Ｐゴシック" pitchFamily="50" charset="-128"/>
                        </a:rPr>
                        <a:t>1</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dirty="0">
                          <a:solidFill>
                            <a:schemeClr val="tx1"/>
                          </a:solidFill>
                          <a:latin typeface="ＭＳ Ｐゴシック" pitchFamily="50" charset="-128"/>
                          <a:ea typeface="ＭＳ Ｐゴシック" pitchFamily="50" charset="-128"/>
                        </a:rPr>
                        <a:t>同左</a:t>
                      </a:r>
                      <a:endParaRPr lang="en-US" altLang="ja-JP" sz="1000" b="0" i="0" u="none" strike="noStrike" dirty="0">
                        <a:solidFill>
                          <a:schemeClr val="tx1"/>
                        </a:solidFill>
                        <a:latin typeface="ＭＳ Ｐゴシック" pitchFamily="50" charset="-128"/>
                        <a:ea typeface="ＭＳ Ｐゴシック" pitchFamily="50" charset="-128"/>
                      </a:endParaRP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6"/>
                  </a:ext>
                </a:extLst>
              </a:tr>
              <a:tr h="188329">
                <a:tc>
                  <a:txBody>
                    <a:bodyPr/>
                    <a:lstStyle/>
                    <a:p>
                      <a:pPr algn="ctr" fontAlgn="ctr"/>
                      <a:r>
                        <a:rPr lang="en-US" altLang="ja-JP" sz="1000" b="0" i="0" u="none" strike="noStrike">
                          <a:solidFill>
                            <a:srgbClr val="000000"/>
                          </a:solidFill>
                          <a:latin typeface="ＭＳ Ｐゴシック" pitchFamily="50" charset="-128"/>
                          <a:ea typeface="ＭＳ Ｐゴシック" pitchFamily="50" charset="-128"/>
                        </a:rPr>
                        <a:t>52</a:t>
                      </a:r>
                    </a:p>
                  </a:txBody>
                  <a:tcPr marL="72000" marR="72000"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zh-TW" altLang="en-US" sz="1000" b="0" i="0" u="none" strike="noStrike" dirty="0">
                          <a:solidFill>
                            <a:srgbClr val="000000"/>
                          </a:solidFill>
                          <a:latin typeface="ＭＳ Ｐゴシック" pitchFamily="50" charset="-128"/>
                          <a:ea typeface="ＭＳ Ｐゴシック" pitchFamily="50" charset="-128"/>
                        </a:rPr>
                        <a:t>警察施設（住之江警察署）</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latin typeface="ＭＳ Ｐゴシック" pitchFamily="50" charset="-128"/>
                          <a:ea typeface="ＭＳ Ｐゴシック" pitchFamily="50" charset="-128"/>
                        </a:rPr>
                        <a:t>1</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dirty="0">
                          <a:solidFill>
                            <a:schemeClr val="tx1"/>
                          </a:solidFill>
                          <a:latin typeface="ＭＳ Ｐゴシック" pitchFamily="50" charset="-128"/>
                          <a:ea typeface="ＭＳ Ｐゴシック" pitchFamily="50" charset="-128"/>
                        </a:rPr>
                        <a:t>同左</a:t>
                      </a:r>
                      <a:endParaRPr lang="en-US" altLang="ja-JP" sz="1000" b="0" i="0" u="none" strike="noStrike" dirty="0">
                        <a:solidFill>
                          <a:schemeClr val="tx1"/>
                        </a:solidFill>
                        <a:latin typeface="ＭＳ Ｐゴシック" pitchFamily="50" charset="-128"/>
                        <a:ea typeface="ＭＳ Ｐゴシック" pitchFamily="50" charset="-128"/>
                      </a:endParaRP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7"/>
                  </a:ext>
                </a:extLst>
              </a:tr>
              <a:tr h="188329">
                <a:tc>
                  <a:txBody>
                    <a:bodyPr/>
                    <a:lstStyle/>
                    <a:p>
                      <a:pPr algn="ctr" fontAlgn="ctr"/>
                      <a:r>
                        <a:rPr lang="en-US" altLang="ja-JP" sz="1000" b="0" i="0" u="none" strike="noStrike">
                          <a:solidFill>
                            <a:srgbClr val="000000"/>
                          </a:solidFill>
                          <a:latin typeface="ＭＳ Ｐゴシック" pitchFamily="50" charset="-128"/>
                          <a:ea typeface="ＭＳ Ｐゴシック" pitchFamily="50" charset="-128"/>
                        </a:rPr>
                        <a:t>53</a:t>
                      </a:r>
                    </a:p>
                  </a:txBody>
                  <a:tcPr marL="72000" marR="72000"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a:solidFill>
                            <a:srgbClr val="000000"/>
                          </a:solidFill>
                          <a:latin typeface="ＭＳ Ｐゴシック" pitchFamily="50" charset="-128"/>
                          <a:ea typeface="ＭＳ Ｐゴシック" pitchFamily="50" charset="-128"/>
                        </a:rPr>
                        <a:t>多目的ホール・展示場等（ＡＴＣ）</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latin typeface="ＭＳ Ｐゴシック" pitchFamily="50" charset="-128"/>
                          <a:ea typeface="ＭＳ Ｐゴシック" pitchFamily="50" charset="-128"/>
                        </a:rPr>
                        <a:t>1</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dirty="0">
                          <a:solidFill>
                            <a:schemeClr val="tx1"/>
                          </a:solidFill>
                          <a:latin typeface="ＭＳ Ｐゴシック" pitchFamily="50" charset="-128"/>
                          <a:ea typeface="ＭＳ Ｐゴシック" pitchFamily="50" charset="-128"/>
                        </a:rPr>
                        <a:t>同左</a:t>
                      </a:r>
                      <a:endParaRPr lang="en-US" altLang="ja-JP" sz="1000" b="0" i="0" u="none" strike="noStrike" dirty="0">
                        <a:solidFill>
                          <a:schemeClr val="tx1"/>
                        </a:solidFill>
                        <a:latin typeface="ＭＳ Ｐゴシック" pitchFamily="50" charset="-128"/>
                        <a:ea typeface="ＭＳ Ｐゴシック" pitchFamily="50" charset="-128"/>
                      </a:endParaRP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8"/>
                  </a:ext>
                </a:extLst>
              </a:tr>
              <a:tr h="188329">
                <a:tc>
                  <a:txBody>
                    <a:bodyPr/>
                    <a:lstStyle/>
                    <a:p>
                      <a:pPr algn="ctr" fontAlgn="ctr"/>
                      <a:r>
                        <a:rPr lang="en-US" altLang="ja-JP" sz="1000" b="0" i="0" u="none" strike="noStrike">
                          <a:solidFill>
                            <a:srgbClr val="000000"/>
                          </a:solidFill>
                          <a:latin typeface="ＭＳ Ｐゴシック" pitchFamily="50" charset="-128"/>
                          <a:ea typeface="ＭＳ Ｐゴシック" pitchFamily="50" charset="-128"/>
                        </a:rPr>
                        <a:t>54</a:t>
                      </a:r>
                    </a:p>
                  </a:txBody>
                  <a:tcPr marL="72000" marR="72000"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zh-TW" altLang="en-US" sz="1000" b="0" i="0" u="none" strike="noStrike" dirty="0">
                          <a:solidFill>
                            <a:srgbClr val="000000"/>
                          </a:solidFill>
                          <a:latin typeface="ＭＳ Ｐゴシック" pitchFamily="50" charset="-128"/>
                          <a:ea typeface="ＭＳ Ｐゴシック" pitchFamily="50" charset="-128"/>
                        </a:rPr>
                        <a:t>水防施設（大阪府西大阪治水事務所）</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latin typeface="ＭＳ Ｐゴシック" pitchFamily="50" charset="-128"/>
                          <a:ea typeface="ＭＳ Ｐゴシック" pitchFamily="50" charset="-128"/>
                        </a:rPr>
                        <a:t>1</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dirty="0">
                          <a:solidFill>
                            <a:schemeClr val="tx1"/>
                          </a:solidFill>
                          <a:latin typeface="ＭＳ Ｐゴシック" pitchFamily="50" charset="-128"/>
                          <a:ea typeface="ＭＳ Ｐゴシック" pitchFamily="50" charset="-128"/>
                        </a:rPr>
                        <a:t>同左</a:t>
                      </a:r>
                      <a:endParaRPr lang="en-US" altLang="ja-JP" sz="1000" b="0" i="0" u="none" strike="noStrike" dirty="0">
                        <a:solidFill>
                          <a:schemeClr val="tx1"/>
                        </a:solidFill>
                        <a:latin typeface="ＭＳ Ｐゴシック" pitchFamily="50" charset="-128"/>
                        <a:ea typeface="ＭＳ Ｐゴシック" pitchFamily="50" charset="-128"/>
                      </a:endParaRP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9"/>
                  </a:ext>
                </a:extLst>
              </a:tr>
              <a:tr h="188329">
                <a:tc>
                  <a:txBody>
                    <a:bodyPr/>
                    <a:lstStyle/>
                    <a:p>
                      <a:pPr algn="ctr" fontAlgn="ctr"/>
                      <a:r>
                        <a:rPr lang="en-US" altLang="ja-JP" sz="1000" b="0" i="0" u="none" strike="noStrike">
                          <a:solidFill>
                            <a:srgbClr val="000000"/>
                          </a:solidFill>
                          <a:latin typeface="ＭＳ Ｐゴシック" pitchFamily="50" charset="-128"/>
                          <a:ea typeface="ＭＳ Ｐゴシック" pitchFamily="50" charset="-128"/>
                        </a:rPr>
                        <a:t>55</a:t>
                      </a:r>
                    </a:p>
                  </a:txBody>
                  <a:tcPr marL="72000" marR="72000"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zh-TW" altLang="en-US" sz="1000" b="0" i="0" u="none" strike="noStrike" dirty="0">
                          <a:solidFill>
                            <a:srgbClr val="000000"/>
                          </a:solidFill>
                          <a:latin typeface="ＭＳ Ｐゴシック" pitchFamily="50" charset="-128"/>
                          <a:ea typeface="ＭＳ Ｐゴシック" pitchFamily="50" charset="-128"/>
                        </a:rPr>
                        <a:t>震度計（大阪府）</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latin typeface="ＭＳ Ｐゴシック" pitchFamily="50" charset="-128"/>
                          <a:ea typeface="ＭＳ Ｐゴシック" pitchFamily="50" charset="-128"/>
                        </a:rPr>
                        <a:t>21</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dirty="0">
                          <a:solidFill>
                            <a:schemeClr val="tx1"/>
                          </a:solidFill>
                          <a:latin typeface="ＭＳ Ｐゴシック" pitchFamily="50" charset="-128"/>
                          <a:ea typeface="ＭＳ Ｐゴシック" pitchFamily="50" charset="-128"/>
                        </a:rPr>
                        <a:t>同左</a:t>
                      </a:r>
                      <a:endParaRPr lang="en-US" altLang="ja-JP" sz="1000" b="0" i="0" u="none" strike="noStrike" dirty="0">
                        <a:solidFill>
                          <a:schemeClr val="tx1"/>
                        </a:solidFill>
                        <a:latin typeface="ＭＳ Ｐゴシック" pitchFamily="50" charset="-128"/>
                        <a:ea typeface="ＭＳ Ｐゴシック" pitchFamily="50" charset="-128"/>
                      </a:endParaRP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20"/>
                  </a:ext>
                </a:extLst>
              </a:tr>
              <a:tr h="188329">
                <a:tc>
                  <a:txBody>
                    <a:bodyPr/>
                    <a:lstStyle/>
                    <a:p>
                      <a:pPr algn="ctr" fontAlgn="ctr"/>
                      <a:r>
                        <a:rPr lang="en-US" altLang="ja-JP" sz="1000" b="0" i="0" u="none" strike="noStrike">
                          <a:solidFill>
                            <a:srgbClr val="000000"/>
                          </a:solidFill>
                          <a:latin typeface="ＭＳ Ｐゴシック" pitchFamily="50" charset="-128"/>
                          <a:ea typeface="ＭＳ Ｐゴシック" pitchFamily="50" charset="-128"/>
                        </a:rPr>
                        <a:t>56</a:t>
                      </a:r>
                    </a:p>
                  </a:txBody>
                  <a:tcPr marL="72000" marR="72000"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a:solidFill>
                            <a:srgbClr val="000000"/>
                          </a:solidFill>
                          <a:latin typeface="ＭＳ Ｐゴシック" pitchFamily="50" charset="-128"/>
                          <a:ea typeface="ＭＳ Ｐゴシック" pitchFamily="50" charset="-128"/>
                        </a:rPr>
                        <a:t>防犯カメラ</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latin typeface="ＭＳ Ｐゴシック" pitchFamily="50" charset="-128"/>
                          <a:ea typeface="ＭＳ Ｐゴシック" pitchFamily="50" charset="-128"/>
                        </a:rPr>
                        <a:t>14</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dirty="0">
                          <a:solidFill>
                            <a:schemeClr val="tx1"/>
                          </a:solidFill>
                          <a:latin typeface="ＭＳ Ｐゴシック" pitchFamily="50" charset="-128"/>
                          <a:ea typeface="ＭＳ Ｐゴシック" pitchFamily="50" charset="-128"/>
                        </a:rPr>
                        <a:t>同左</a:t>
                      </a:r>
                      <a:endParaRPr lang="en-US" altLang="ja-JP" sz="1000" b="0" i="0" u="none" strike="noStrike" dirty="0">
                        <a:solidFill>
                          <a:schemeClr val="tx1"/>
                        </a:solidFill>
                        <a:latin typeface="ＭＳ Ｐゴシック" pitchFamily="50" charset="-128"/>
                        <a:ea typeface="ＭＳ Ｐゴシック" pitchFamily="50" charset="-128"/>
                      </a:endParaRP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21"/>
                  </a:ext>
                </a:extLst>
              </a:tr>
              <a:tr h="188329">
                <a:tc>
                  <a:txBody>
                    <a:bodyPr/>
                    <a:lstStyle/>
                    <a:p>
                      <a:pPr algn="ctr" fontAlgn="ctr"/>
                      <a:r>
                        <a:rPr lang="en-US" altLang="ja-JP" sz="1000" b="0" i="0" u="none" strike="noStrike">
                          <a:solidFill>
                            <a:srgbClr val="000000"/>
                          </a:solidFill>
                          <a:latin typeface="ＭＳ Ｐゴシック" pitchFamily="50" charset="-128"/>
                          <a:ea typeface="ＭＳ Ｐゴシック" pitchFamily="50" charset="-128"/>
                        </a:rPr>
                        <a:t>57</a:t>
                      </a:r>
                    </a:p>
                  </a:txBody>
                  <a:tcPr marL="72000" marR="72000"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a:solidFill>
                            <a:srgbClr val="000000"/>
                          </a:solidFill>
                          <a:latin typeface="ＭＳ Ｐゴシック" pitchFamily="50" charset="-128"/>
                          <a:ea typeface="ＭＳ Ｐゴシック" pitchFamily="50" charset="-128"/>
                        </a:rPr>
                        <a:t>大阪国際平和センター</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latin typeface="ＭＳ Ｐゴシック" pitchFamily="50" charset="-128"/>
                          <a:ea typeface="ＭＳ Ｐゴシック" pitchFamily="50" charset="-128"/>
                        </a:rPr>
                        <a:t>1</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dirty="0">
                          <a:solidFill>
                            <a:schemeClr val="tx1"/>
                          </a:solidFill>
                          <a:latin typeface="ＭＳ Ｐゴシック" pitchFamily="50" charset="-128"/>
                          <a:ea typeface="ＭＳ Ｐゴシック" pitchFamily="50" charset="-128"/>
                        </a:rPr>
                        <a:t>同左</a:t>
                      </a:r>
                      <a:endParaRPr lang="en-US" altLang="ja-JP" sz="1000" b="0" i="0" u="none" strike="noStrike" dirty="0">
                        <a:solidFill>
                          <a:schemeClr val="tx1"/>
                        </a:solidFill>
                        <a:latin typeface="ＭＳ Ｐゴシック" pitchFamily="50" charset="-128"/>
                        <a:ea typeface="ＭＳ Ｐゴシック" pitchFamily="50" charset="-128"/>
                      </a:endParaRP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22"/>
                  </a:ext>
                </a:extLst>
              </a:tr>
              <a:tr h="188329">
                <a:tc>
                  <a:txBody>
                    <a:bodyPr/>
                    <a:lstStyle/>
                    <a:p>
                      <a:pPr algn="ctr" fontAlgn="ctr"/>
                      <a:r>
                        <a:rPr lang="en-US" altLang="ja-JP" sz="1000" b="0" i="0" u="none" strike="noStrike">
                          <a:solidFill>
                            <a:srgbClr val="000000"/>
                          </a:solidFill>
                          <a:latin typeface="ＭＳ Ｐゴシック" pitchFamily="50" charset="-128"/>
                          <a:ea typeface="ＭＳ Ｐゴシック" pitchFamily="50" charset="-128"/>
                        </a:rPr>
                        <a:t>58</a:t>
                      </a:r>
                    </a:p>
                  </a:txBody>
                  <a:tcPr marL="72000" marR="72000"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zh-TW" altLang="en-US" sz="1000" b="0" i="0" u="none" strike="noStrike" dirty="0">
                          <a:solidFill>
                            <a:srgbClr val="000000"/>
                          </a:solidFill>
                          <a:latin typeface="ＭＳ Ｐゴシック" pitchFamily="50" charset="-128"/>
                          <a:ea typeface="ＭＳ Ｐゴシック" pitchFamily="50" charset="-128"/>
                        </a:rPr>
                        <a:t>記念碑（市立東商業高等学校同窓会等）</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latin typeface="ＭＳ Ｐゴシック" pitchFamily="50" charset="-128"/>
                          <a:ea typeface="ＭＳ Ｐゴシック" pitchFamily="50" charset="-128"/>
                        </a:rPr>
                        <a:t>3</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dirty="0">
                          <a:solidFill>
                            <a:schemeClr val="tx1"/>
                          </a:solidFill>
                          <a:latin typeface="ＭＳ Ｐゴシック" pitchFamily="50" charset="-128"/>
                          <a:ea typeface="ＭＳ Ｐゴシック" pitchFamily="50" charset="-128"/>
                        </a:rPr>
                        <a:t>同左</a:t>
                      </a:r>
                      <a:endParaRPr lang="en-US" altLang="ja-JP" sz="1000" b="0" i="0" u="none" strike="noStrike" dirty="0">
                        <a:solidFill>
                          <a:schemeClr val="tx1"/>
                        </a:solidFill>
                        <a:latin typeface="ＭＳ Ｐゴシック" pitchFamily="50" charset="-128"/>
                        <a:ea typeface="ＭＳ Ｐゴシック" pitchFamily="50" charset="-128"/>
                      </a:endParaRP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23"/>
                  </a:ext>
                </a:extLst>
              </a:tr>
              <a:tr h="188329">
                <a:tc>
                  <a:txBody>
                    <a:bodyPr/>
                    <a:lstStyle/>
                    <a:p>
                      <a:pPr algn="ctr" fontAlgn="ctr"/>
                      <a:r>
                        <a:rPr lang="en-US" altLang="ja-JP" sz="1000" b="0" i="0" u="none" strike="noStrike">
                          <a:solidFill>
                            <a:srgbClr val="000000"/>
                          </a:solidFill>
                          <a:latin typeface="ＭＳ Ｐゴシック" pitchFamily="50" charset="-128"/>
                          <a:ea typeface="ＭＳ Ｐゴシック" pitchFamily="50" charset="-128"/>
                        </a:rPr>
                        <a:t>59</a:t>
                      </a:r>
                    </a:p>
                  </a:txBody>
                  <a:tcPr marL="72000" marR="72000"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zh-TW" altLang="en-US" sz="1000" b="0" i="0" u="none" strike="noStrike" dirty="0">
                          <a:solidFill>
                            <a:srgbClr val="000000"/>
                          </a:solidFill>
                          <a:latin typeface="ＭＳ Ｐゴシック" pitchFamily="50" charset="-128"/>
                          <a:ea typeface="ＭＳ Ｐゴシック" pitchFamily="50" charset="-128"/>
                        </a:rPr>
                        <a:t>地震観測装置（関西地震観測研究協議会）</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latin typeface="ＭＳ Ｐゴシック" pitchFamily="50" charset="-128"/>
                          <a:ea typeface="ＭＳ Ｐゴシック" pitchFamily="50" charset="-128"/>
                        </a:rPr>
                        <a:t>1</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dirty="0">
                          <a:solidFill>
                            <a:schemeClr val="tx1"/>
                          </a:solidFill>
                          <a:latin typeface="ＭＳ Ｐゴシック" pitchFamily="50" charset="-128"/>
                          <a:ea typeface="ＭＳ Ｐゴシック" pitchFamily="50" charset="-128"/>
                        </a:rPr>
                        <a:t>同左</a:t>
                      </a:r>
                      <a:endParaRPr lang="en-US" altLang="ja-JP" sz="1000" b="0" i="0" u="none" strike="noStrike" dirty="0">
                        <a:solidFill>
                          <a:schemeClr val="tx1"/>
                        </a:solidFill>
                        <a:latin typeface="ＭＳ Ｐゴシック" pitchFamily="50" charset="-128"/>
                        <a:ea typeface="ＭＳ Ｐゴシック" pitchFamily="50" charset="-128"/>
                      </a:endParaRP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24"/>
                  </a:ext>
                </a:extLst>
              </a:tr>
              <a:tr h="188329">
                <a:tc>
                  <a:txBody>
                    <a:bodyPr/>
                    <a:lstStyle/>
                    <a:p>
                      <a:pPr algn="ctr" fontAlgn="ctr"/>
                      <a:r>
                        <a:rPr lang="en-US" altLang="ja-JP" sz="1000" b="0" i="0" u="none" strike="noStrike" dirty="0">
                          <a:solidFill>
                            <a:srgbClr val="000000"/>
                          </a:solidFill>
                          <a:latin typeface="ＭＳ Ｐゴシック" pitchFamily="50" charset="-128"/>
                          <a:ea typeface="ＭＳ Ｐゴシック" pitchFamily="50" charset="-128"/>
                        </a:rPr>
                        <a:t>60</a:t>
                      </a:r>
                    </a:p>
                  </a:txBody>
                  <a:tcPr marL="72000" marR="72000"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dirty="0">
                          <a:solidFill>
                            <a:srgbClr val="000000"/>
                          </a:solidFill>
                          <a:latin typeface="ＭＳ Ｐゴシック" pitchFamily="50" charset="-128"/>
                          <a:ea typeface="ＭＳ Ｐゴシック" pitchFamily="50" charset="-128"/>
                        </a:rPr>
                        <a:t>大阪外環状鉄道の整備に必要な工事ヤードとして使用</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latin typeface="ＭＳ Ｐゴシック" pitchFamily="50" charset="-128"/>
                          <a:ea typeface="ＭＳ Ｐゴシック" pitchFamily="50" charset="-128"/>
                        </a:rPr>
                        <a:t>1</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dirty="0">
                          <a:solidFill>
                            <a:schemeClr val="tx1"/>
                          </a:solidFill>
                          <a:latin typeface="ＭＳ Ｐゴシック" pitchFamily="50" charset="-128"/>
                          <a:ea typeface="ＭＳ Ｐゴシック" pitchFamily="50" charset="-128"/>
                        </a:rPr>
                        <a:t>同左</a:t>
                      </a:r>
                      <a:endParaRPr lang="en-US" altLang="ja-JP" sz="1000" b="0" i="0" u="none" strike="noStrike" dirty="0">
                        <a:solidFill>
                          <a:schemeClr val="tx1"/>
                        </a:solidFill>
                        <a:latin typeface="ＭＳ Ｐゴシック" pitchFamily="50" charset="-128"/>
                        <a:ea typeface="ＭＳ Ｐゴシック" pitchFamily="50" charset="-128"/>
                      </a:endParaRP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25"/>
                  </a:ext>
                </a:extLst>
              </a:tr>
            </a:tbl>
          </a:graphicData>
        </a:graphic>
      </p:graphicFrame>
      <p:sp>
        <p:nvSpPr>
          <p:cNvPr id="8" name="正方形/長方形 7"/>
          <p:cNvSpPr/>
          <p:nvPr/>
        </p:nvSpPr>
        <p:spPr>
          <a:xfrm>
            <a:off x="251520" y="260648"/>
            <a:ext cx="6768752" cy="338554"/>
          </a:xfrm>
          <a:prstGeom prst="rect">
            <a:avLst/>
          </a:prstGeom>
        </p:spPr>
        <p:txBody>
          <a:bodyPr wrap="square">
            <a:spAutoFit/>
          </a:bodyPr>
          <a:lstStyle/>
          <a:p>
            <a:r>
              <a:rPr lang="ja-JP" altLang="en-US" sz="1600" dirty="0">
                <a:latin typeface="+mn-ea"/>
              </a:rPr>
              <a:t>○ 市有不動産の使用料減免のうち、見直しの対象としたもの　（５／６）</a:t>
            </a:r>
          </a:p>
        </p:txBody>
      </p:sp>
      <p:sp>
        <p:nvSpPr>
          <p:cNvPr id="9" name="テキスト ボックス 36"/>
          <p:cNvSpPr txBox="1"/>
          <p:nvPr/>
        </p:nvSpPr>
        <p:spPr>
          <a:xfrm>
            <a:off x="0" y="0"/>
            <a:ext cx="1619672" cy="261610"/>
          </a:xfrm>
          <a:prstGeom prst="rect">
            <a:avLst/>
          </a:prstGeom>
          <a:noFill/>
        </p:spPr>
        <p:txBody>
          <a:bodyPr wrap="square" rtlCol="0">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r>
              <a:rPr lang="ja-JP" altLang="en-US" sz="1100" dirty="0"/>
              <a:t>（付属資料３）</a:t>
            </a:r>
            <a:endParaRPr lang="en-US" altLang="ja-JP" sz="1100" dirty="0"/>
          </a:p>
        </p:txBody>
      </p:sp>
      <p:sp>
        <p:nvSpPr>
          <p:cNvPr id="7" name="スライド番号プレースホルダ 6"/>
          <p:cNvSpPr>
            <a:spLocks noGrp="1"/>
          </p:cNvSpPr>
          <p:nvPr>
            <p:ph type="sldNum" sz="quarter" idx="12"/>
          </p:nvPr>
        </p:nvSpPr>
        <p:spPr/>
        <p:txBody>
          <a:bodyPr/>
          <a:lstStyle/>
          <a:p>
            <a:fld id="{CCEC3038-1CF1-4B63-9920-55248DCFBA97}" type="slidenum">
              <a:rPr kumimoji="1" lang="ja-JP" altLang="en-US" smtClean="0"/>
              <a:pPr/>
              <a:t>240</a:t>
            </a:fld>
            <a:endParaRPr kumimoji="1" lang="ja-JP" altLang="en-US"/>
          </a:p>
        </p:txBody>
      </p:sp>
      <p:sp>
        <p:nvSpPr>
          <p:cNvPr id="10" name="正方形/長方形 9"/>
          <p:cNvSpPr/>
          <p:nvPr/>
        </p:nvSpPr>
        <p:spPr>
          <a:xfrm>
            <a:off x="539552" y="760348"/>
            <a:ext cx="7272808" cy="292388"/>
          </a:xfrm>
          <a:prstGeom prst="rect">
            <a:avLst/>
          </a:prstGeom>
        </p:spPr>
        <p:txBody>
          <a:bodyPr wrap="square">
            <a:spAutoFit/>
          </a:bodyPr>
          <a:lstStyle/>
          <a:p>
            <a:r>
              <a:rPr lang="ja-JP" altLang="en-US" sz="1300" b="1" dirty="0">
                <a:latin typeface="+mn-ea"/>
              </a:rPr>
              <a:t>Ｄ．減免継続　</a:t>
            </a:r>
            <a:r>
              <a:rPr lang="en-US" altLang="ja-JP" sz="1300" b="1" dirty="0">
                <a:latin typeface="+mn-ea"/>
              </a:rPr>
              <a:t>【1,050</a:t>
            </a:r>
            <a:r>
              <a:rPr lang="ja-JP" altLang="en-US" sz="1300" b="1" dirty="0">
                <a:latin typeface="+mn-ea"/>
              </a:rPr>
              <a:t>件</a:t>
            </a:r>
            <a:r>
              <a:rPr lang="en-US" altLang="ja-JP" sz="1300" b="1" dirty="0">
                <a:latin typeface="+mn-ea"/>
              </a:rPr>
              <a:t>】</a:t>
            </a:r>
            <a:r>
              <a:rPr lang="ja-JP" altLang="en-US" sz="1300" b="1" dirty="0">
                <a:latin typeface="+mn-ea"/>
              </a:rPr>
              <a:t>（</a:t>
            </a:r>
            <a:r>
              <a:rPr lang="en-US" altLang="ja-JP" sz="1300" b="1" dirty="0">
                <a:latin typeface="+mn-ea"/>
              </a:rPr>
              <a:t>2014</a:t>
            </a:r>
            <a:r>
              <a:rPr lang="ja-JP" altLang="en-US" sz="1300" b="1" dirty="0">
                <a:latin typeface="+mn-ea"/>
              </a:rPr>
              <a:t>年８月時点）　→</a:t>
            </a:r>
            <a:r>
              <a:rPr lang="en-US" altLang="ja-JP" sz="1300" b="1" dirty="0">
                <a:latin typeface="+mn-ea"/>
              </a:rPr>
              <a:t>【1,183</a:t>
            </a:r>
            <a:r>
              <a:rPr lang="ja-JP" altLang="en-US" sz="1300" b="1" dirty="0">
                <a:latin typeface="+mn-ea"/>
              </a:rPr>
              <a:t>件</a:t>
            </a:r>
            <a:r>
              <a:rPr lang="en-US" altLang="ja-JP" sz="1300" b="1" dirty="0">
                <a:latin typeface="+mn-ea"/>
              </a:rPr>
              <a:t>】</a:t>
            </a:r>
            <a:r>
              <a:rPr lang="ja-JP" altLang="en-US" sz="1300" b="1" dirty="0">
                <a:latin typeface="+mn-ea"/>
              </a:rPr>
              <a:t>（</a:t>
            </a:r>
            <a:r>
              <a:rPr lang="en-US" altLang="ja-JP" sz="1300" b="1" dirty="0">
                <a:latin typeface="+mn-ea"/>
              </a:rPr>
              <a:t>2014</a:t>
            </a:r>
            <a:r>
              <a:rPr lang="ja-JP" altLang="en-US" sz="1300" b="1" dirty="0">
                <a:latin typeface="+mn-ea"/>
              </a:rPr>
              <a:t>年度末取組み完了時点） </a:t>
            </a:r>
            <a:r>
              <a:rPr lang="ja-JP" altLang="en-US" sz="1300" dirty="0">
                <a:latin typeface="+mn-ea"/>
              </a:rPr>
              <a:t>　</a:t>
            </a:r>
          </a:p>
        </p:txBody>
      </p:sp>
      <p:sp>
        <p:nvSpPr>
          <p:cNvPr id="11" name="正方形/長方形 10"/>
          <p:cNvSpPr/>
          <p:nvPr/>
        </p:nvSpPr>
        <p:spPr>
          <a:xfrm>
            <a:off x="7164288" y="6309320"/>
            <a:ext cx="1228221" cy="261610"/>
          </a:xfrm>
          <a:prstGeom prst="rect">
            <a:avLst/>
          </a:prstGeom>
        </p:spPr>
        <p:txBody>
          <a:bodyPr wrap="none">
            <a:spAutoFit/>
          </a:bodyPr>
          <a:lstStyle/>
          <a:p>
            <a:r>
              <a:rPr lang="ja-JP" altLang="en-US" sz="1100" dirty="0"/>
              <a:t>（次ページへ続く）</a:t>
            </a:r>
          </a:p>
        </p:txBody>
      </p:sp>
    </p:spTree>
    <p:extLst>
      <p:ext uri="{BB962C8B-B14F-4D97-AF65-F5344CB8AC3E}">
        <p14:creationId xmlns:p14="http://schemas.microsoft.com/office/powerpoint/2010/main" val="442294713"/>
      </p:ext>
    </p:extLst>
  </p:cSld>
  <p:clrMapOvr>
    <a:masterClrMapping/>
  </p:clrMapOvr>
</p:sld>
</file>

<file path=ppt/slides/slide2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角丸四角形 14"/>
          <p:cNvSpPr/>
          <p:nvPr/>
        </p:nvSpPr>
        <p:spPr>
          <a:xfrm>
            <a:off x="3662297" y="707820"/>
            <a:ext cx="3069943" cy="277264"/>
          </a:xfrm>
          <a:prstGeom prst="roundRect">
            <a:avLst>
              <a:gd name="adj" fmla="val 5685"/>
            </a:avLst>
          </a:prstGeom>
          <a:solidFill>
            <a:schemeClr val="accent6">
              <a:lumMod val="60000"/>
              <a:lumOff val="40000"/>
              <a:alpha val="5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1" name="角丸四角形 20"/>
          <p:cNvSpPr/>
          <p:nvPr/>
        </p:nvSpPr>
        <p:spPr>
          <a:xfrm>
            <a:off x="7217735" y="5733256"/>
            <a:ext cx="1314705" cy="288032"/>
          </a:xfrm>
          <a:prstGeom prst="roundRect">
            <a:avLst>
              <a:gd name="adj" fmla="val 5685"/>
            </a:avLst>
          </a:prstGeom>
          <a:solidFill>
            <a:schemeClr val="accent6">
              <a:lumMod val="60000"/>
              <a:lumOff val="40000"/>
              <a:alpha val="5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8" name="角丸四角形 17"/>
          <p:cNvSpPr/>
          <p:nvPr/>
        </p:nvSpPr>
        <p:spPr>
          <a:xfrm>
            <a:off x="7217733" y="3712559"/>
            <a:ext cx="1314705" cy="270568"/>
          </a:xfrm>
          <a:prstGeom prst="roundRect">
            <a:avLst>
              <a:gd name="adj" fmla="val 5685"/>
            </a:avLst>
          </a:prstGeom>
          <a:solidFill>
            <a:schemeClr val="accent6">
              <a:lumMod val="60000"/>
              <a:lumOff val="40000"/>
              <a:alpha val="5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0" name="角丸四角形 19"/>
          <p:cNvSpPr/>
          <p:nvPr/>
        </p:nvSpPr>
        <p:spPr>
          <a:xfrm>
            <a:off x="886786" y="5094347"/>
            <a:ext cx="7645652" cy="638909"/>
          </a:xfrm>
          <a:prstGeom prst="roundRect">
            <a:avLst>
              <a:gd name="adj" fmla="val 5685"/>
            </a:avLst>
          </a:prstGeom>
          <a:solidFill>
            <a:schemeClr val="accent6">
              <a:lumMod val="60000"/>
              <a:lumOff val="40000"/>
              <a:alpha val="5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9" name="角丸四角形 18"/>
          <p:cNvSpPr/>
          <p:nvPr/>
        </p:nvSpPr>
        <p:spPr>
          <a:xfrm>
            <a:off x="3771655" y="3983127"/>
            <a:ext cx="2677102" cy="241866"/>
          </a:xfrm>
          <a:prstGeom prst="roundRect">
            <a:avLst>
              <a:gd name="adj" fmla="val 5685"/>
            </a:avLst>
          </a:prstGeom>
          <a:solidFill>
            <a:schemeClr val="accent6">
              <a:lumMod val="60000"/>
              <a:lumOff val="40000"/>
              <a:alpha val="5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7" name="角丸四角形 16"/>
          <p:cNvSpPr/>
          <p:nvPr/>
        </p:nvSpPr>
        <p:spPr>
          <a:xfrm>
            <a:off x="886786" y="1679032"/>
            <a:ext cx="7645653" cy="2005959"/>
          </a:xfrm>
          <a:prstGeom prst="roundRect">
            <a:avLst>
              <a:gd name="adj" fmla="val 5685"/>
            </a:avLst>
          </a:prstGeom>
          <a:solidFill>
            <a:schemeClr val="accent6">
              <a:lumMod val="60000"/>
              <a:lumOff val="40000"/>
              <a:alpha val="5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7" name="正方形/長方形 26"/>
          <p:cNvSpPr/>
          <p:nvPr/>
        </p:nvSpPr>
        <p:spPr>
          <a:xfrm>
            <a:off x="827584" y="1007150"/>
            <a:ext cx="1800200" cy="261610"/>
          </a:xfrm>
          <a:prstGeom prst="rect">
            <a:avLst/>
          </a:prstGeom>
        </p:spPr>
        <p:txBody>
          <a:bodyPr wrap="square">
            <a:spAutoFit/>
          </a:bodyPr>
          <a:lstStyle/>
          <a:p>
            <a:r>
              <a:rPr lang="ja-JP" altLang="en-US" sz="1100" dirty="0">
                <a:latin typeface="+mn-ea"/>
              </a:rPr>
              <a:t>（前ページからの続き）</a:t>
            </a:r>
          </a:p>
        </p:txBody>
      </p:sp>
      <p:graphicFrame>
        <p:nvGraphicFramePr>
          <p:cNvPr id="28" name="表 27"/>
          <p:cNvGraphicFramePr>
            <a:graphicFrameLocks noGrp="1"/>
          </p:cNvGraphicFramePr>
          <p:nvPr>
            <p:extLst/>
          </p:nvPr>
        </p:nvGraphicFramePr>
        <p:xfrm>
          <a:off x="971600" y="1368453"/>
          <a:ext cx="7416693" cy="2539348"/>
        </p:xfrm>
        <a:graphic>
          <a:graphicData uri="http://schemas.openxmlformats.org/drawingml/2006/table">
            <a:tbl>
              <a:tblPr/>
              <a:tblGrid>
                <a:gridCol w="467728">
                  <a:extLst>
                    <a:ext uri="{9D8B030D-6E8A-4147-A177-3AD203B41FA5}">
                      <a16:colId xmlns:a16="http://schemas.microsoft.com/office/drawing/2014/main" xmlns="" val="20000"/>
                    </a:ext>
                  </a:extLst>
                </a:gridCol>
                <a:gridCol w="4572832">
                  <a:extLst>
                    <a:ext uri="{9D8B030D-6E8A-4147-A177-3AD203B41FA5}">
                      <a16:colId xmlns:a16="http://schemas.microsoft.com/office/drawing/2014/main" xmlns="" val="20001"/>
                    </a:ext>
                  </a:extLst>
                </a:gridCol>
                <a:gridCol w="1188000">
                  <a:extLst>
                    <a:ext uri="{9D8B030D-6E8A-4147-A177-3AD203B41FA5}">
                      <a16:colId xmlns:a16="http://schemas.microsoft.com/office/drawing/2014/main" xmlns="" val="20002"/>
                    </a:ext>
                  </a:extLst>
                </a:gridCol>
                <a:gridCol w="1188133">
                  <a:extLst>
                    <a:ext uri="{9D8B030D-6E8A-4147-A177-3AD203B41FA5}">
                      <a16:colId xmlns:a16="http://schemas.microsoft.com/office/drawing/2014/main" xmlns="" val="20003"/>
                    </a:ext>
                  </a:extLst>
                </a:gridCol>
              </a:tblGrid>
              <a:tr h="188329">
                <a:tc>
                  <a:txBody>
                    <a:bodyPr/>
                    <a:lstStyle/>
                    <a:p>
                      <a:pPr algn="ctr" fontAlgn="ctr">
                        <a:lnSpc>
                          <a:spcPts val="1100"/>
                        </a:lnSpc>
                      </a:pPr>
                      <a:endParaRPr lang="zh-TW" altLang="en-US" sz="1000" b="0" i="0" u="none" strike="noStrike" dirty="0">
                        <a:solidFill>
                          <a:schemeClr val="tx1"/>
                        </a:solidFill>
                        <a:latin typeface="ＭＳ Ｐゴシック" pitchFamily="50" charset="-128"/>
                        <a:ea typeface="ＭＳ Ｐゴシック" pitchFamily="50" charset="-128"/>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ap="flat" cmpd="sng" algn="ctr">
                      <a:solidFill>
                        <a:schemeClr val="tx1"/>
                      </a:solidFill>
                      <a:prstDash val="solid"/>
                      <a:round/>
                      <a:headEnd type="none" w="med" len="med"/>
                      <a:tailEnd type="none" w="med" len="med"/>
                    </a:lnTlToBr>
                    <a:solidFill>
                      <a:schemeClr val="accent5">
                        <a:lumMod val="40000"/>
                        <a:lumOff val="60000"/>
                      </a:schemeClr>
                    </a:solidFill>
                  </a:tcPr>
                </a:tc>
                <a:tc>
                  <a:txBody>
                    <a:bodyPr/>
                    <a:lstStyle/>
                    <a:p>
                      <a:pPr algn="ctr" fontAlgn="ctr">
                        <a:lnSpc>
                          <a:spcPts val="1100"/>
                        </a:lnSpc>
                      </a:pPr>
                      <a:r>
                        <a:rPr lang="zh-TW" altLang="en-US" sz="1000" b="0" i="0" u="none" strike="noStrike" dirty="0">
                          <a:solidFill>
                            <a:schemeClr val="tx1"/>
                          </a:solidFill>
                          <a:latin typeface="ＭＳ Ｐゴシック" pitchFamily="50" charset="-128"/>
                          <a:ea typeface="ＭＳ Ｐゴシック" pitchFamily="50" charset="-128"/>
                        </a:rPr>
                        <a:t>項</a:t>
                      </a:r>
                      <a:r>
                        <a:rPr lang="ja-JP" altLang="en-US" sz="1000" b="0" i="0" u="none" strike="noStrike" dirty="0">
                          <a:solidFill>
                            <a:schemeClr val="tx1"/>
                          </a:solidFill>
                          <a:latin typeface="ＭＳ Ｐゴシック" pitchFamily="50" charset="-128"/>
                          <a:ea typeface="ＭＳ Ｐゴシック" pitchFamily="50" charset="-128"/>
                        </a:rPr>
                        <a:t>　　　</a:t>
                      </a:r>
                      <a:r>
                        <a:rPr lang="zh-TW" altLang="en-US" sz="1000" b="0" i="0" u="none" strike="noStrike" dirty="0">
                          <a:solidFill>
                            <a:schemeClr val="tx1"/>
                          </a:solidFill>
                          <a:latin typeface="ＭＳ Ｐゴシック" pitchFamily="50" charset="-128"/>
                          <a:ea typeface="ＭＳ Ｐゴシック" pitchFamily="50" charset="-128"/>
                        </a:rPr>
                        <a:t>目</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40000"/>
                        <a:lumOff val="60000"/>
                      </a:schemeClr>
                    </a:solidFill>
                  </a:tcPr>
                </a:tc>
                <a:tc>
                  <a:txBody>
                    <a:bodyPr/>
                    <a:lstStyle/>
                    <a:p>
                      <a:pPr algn="ctr" fontAlgn="ctr">
                        <a:lnSpc>
                          <a:spcPts val="1100"/>
                        </a:lnSpc>
                      </a:pPr>
                      <a:r>
                        <a:rPr lang="ja-JP" altLang="en-US" sz="1000" b="0" i="0" u="none" strike="noStrike" dirty="0">
                          <a:solidFill>
                            <a:schemeClr val="tx1"/>
                          </a:solidFill>
                          <a:latin typeface="ＭＳ Ｐゴシック" pitchFamily="50" charset="-128"/>
                          <a:ea typeface="+mn-ea"/>
                        </a:rPr>
                        <a:t>件数</a:t>
                      </a:r>
                      <a:endParaRPr lang="en-US" altLang="ja-JP" sz="1000" b="0" i="0" u="none" strike="noStrike" dirty="0">
                        <a:solidFill>
                          <a:schemeClr val="tx1"/>
                        </a:solidFill>
                        <a:latin typeface="ＭＳ Ｐゴシック" pitchFamily="50" charset="-128"/>
                        <a:ea typeface="+mn-ea"/>
                      </a:endParaRPr>
                    </a:p>
                    <a:p>
                      <a:pPr algn="ctr" fontAlgn="ctr">
                        <a:lnSpc>
                          <a:spcPts val="1100"/>
                        </a:lnSpc>
                      </a:pPr>
                      <a:r>
                        <a:rPr lang="ja-JP" altLang="en-US" sz="1000" b="0" i="0" u="none" strike="noStrike" dirty="0">
                          <a:solidFill>
                            <a:schemeClr val="tx1"/>
                          </a:solidFill>
                          <a:latin typeface="ＭＳ Ｐゴシック" pitchFamily="50" charset="-128"/>
                          <a:ea typeface="+mn-ea"/>
                        </a:rPr>
                        <a:t>（</a:t>
                      </a:r>
                      <a:r>
                        <a:rPr lang="en-US" altLang="ja-JP" sz="1000" b="0" i="0" u="none" strike="noStrike" dirty="0">
                          <a:solidFill>
                            <a:schemeClr val="tx1"/>
                          </a:solidFill>
                          <a:latin typeface="ＭＳ Ｐゴシック" pitchFamily="50" charset="-128"/>
                          <a:ea typeface="+mn-ea"/>
                        </a:rPr>
                        <a:t>2012</a:t>
                      </a:r>
                      <a:r>
                        <a:rPr lang="ja-JP" altLang="en-US" sz="1000" b="0" i="0" u="none" strike="noStrike" dirty="0">
                          <a:solidFill>
                            <a:schemeClr val="tx1"/>
                          </a:solidFill>
                          <a:latin typeface="ＭＳ Ｐゴシック" pitchFamily="50" charset="-128"/>
                          <a:ea typeface="+mn-ea"/>
                        </a:rPr>
                        <a:t>～</a:t>
                      </a:r>
                      <a:r>
                        <a:rPr lang="en-US" altLang="ja-JP" sz="1000" b="0" i="0" u="none" strike="noStrike" dirty="0">
                          <a:solidFill>
                            <a:schemeClr val="tx1"/>
                          </a:solidFill>
                          <a:latin typeface="ＭＳ Ｐゴシック" pitchFamily="50" charset="-128"/>
                          <a:ea typeface="+mn-ea"/>
                        </a:rPr>
                        <a:t>2013</a:t>
                      </a:r>
                      <a:r>
                        <a:rPr lang="ja-JP" altLang="en-US" sz="1000" b="0" i="0" u="none" strike="noStrike" dirty="0">
                          <a:solidFill>
                            <a:schemeClr val="tx1"/>
                          </a:solidFill>
                          <a:latin typeface="ＭＳ Ｐゴシック" pitchFamily="50" charset="-128"/>
                          <a:ea typeface="+mn-ea"/>
                        </a:rPr>
                        <a:t>年度）</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40000"/>
                        <a:lumOff val="60000"/>
                      </a:schemeClr>
                    </a:solidFill>
                  </a:tcPr>
                </a:tc>
                <a:tc>
                  <a:txBody>
                    <a:bodyPr/>
                    <a:lstStyle/>
                    <a:p>
                      <a:pPr algn="ctr" fontAlgn="ctr">
                        <a:lnSpc>
                          <a:spcPts val="1100"/>
                        </a:lnSpc>
                      </a:pPr>
                      <a:r>
                        <a:rPr lang="ja-JP" altLang="en-US" sz="1000" b="0" i="0" u="none" strike="noStrike" dirty="0">
                          <a:solidFill>
                            <a:schemeClr val="tx1"/>
                          </a:solidFill>
                          <a:latin typeface="ＭＳ Ｐゴシック" pitchFamily="50" charset="-128"/>
                          <a:ea typeface="+mn-ea"/>
                        </a:rPr>
                        <a:t>件数</a:t>
                      </a:r>
                      <a:endParaRPr lang="en-US" altLang="ja-JP" sz="1000" b="0" i="0" u="none" strike="noStrike" dirty="0">
                        <a:solidFill>
                          <a:schemeClr val="tx1"/>
                        </a:solidFill>
                        <a:latin typeface="ＭＳ Ｐゴシック" pitchFamily="50" charset="-128"/>
                        <a:ea typeface="+mn-ea"/>
                      </a:endParaRPr>
                    </a:p>
                    <a:p>
                      <a:pPr algn="ctr" fontAlgn="ctr">
                        <a:lnSpc>
                          <a:spcPts val="1100"/>
                        </a:lnSpc>
                      </a:pPr>
                      <a:r>
                        <a:rPr lang="ja-JP" altLang="en-US" sz="1000" b="0" i="0" u="none" strike="noStrike" dirty="0">
                          <a:solidFill>
                            <a:schemeClr val="tx1"/>
                          </a:solidFill>
                          <a:latin typeface="ＭＳ Ｐゴシック" pitchFamily="50" charset="-128"/>
                          <a:ea typeface="+mn-ea"/>
                        </a:rPr>
                        <a:t>（</a:t>
                      </a:r>
                      <a:r>
                        <a:rPr lang="en-US" altLang="ja-JP" sz="1000" b="0" i="0" u="none" strike="noStrike" dirty="0">
                          <a:solidFill>
                            <a:schemeClr val="tx1"/>
                          </a:solidFill>
                          <a:latin typeface="ＭＳ Ｐゴシック" pitchFamily="50" charset="-128"/>
                          <a:ea typeface="+mn-ea"/>
                        </a:rPr>
                        <a:t>2012</a:t>
                      </a:r>
                      <a:r>
                        <a:rPr lang="ja-JP" altLang="en-US" sz="1000" b="0" i="0" u="none" strike="noStrike" dirty="0">
                          <a:solidFill>
                            <a:schemeClr val="tx1"/>
                          </a:solidFill>
                          <a:latin typeface="ＭＳ Ｐゴシック" pitchFamily="50" charset="-128"/>
                          <a:ea typeface="+mn-ea"/>
                        </a:rPr>
                        <a:t>～</a:t>
                      </a:r>
                      <a:r>
                        <a:rPr lang="en-US" altLang="ja-JP" sz="1000" b="0" i="0" u="none" strike="noStrike" dirty="0">
                          <a:solidFill>
                            <a:schemeClr val="tx1"/>
                          </a:solidFill>
                          <a:latin typeface="ＭＳ Ｐゴシック" pitchFamily="50" charset="-128"/>
                          <a:ea typeface="+mn-ea"/>
                        </a:rPr>
                        <a:t>2014</a:t>
                      </a:r>
                      <a:r>
                        <a:rPr lang="ja-JP" altLang="en-US" sz="1000" b="0" i="0" u="none" strike="noStrike" dirty="0">
                          <a:solidFill>
                            <a:schemeClr val="tx1"/>
                          </a:solidFill>
                          <a:latin typeface="ＭＳ Ｐゴシック" pitchFamily="50" charset="-128"/>
                          <a:ea typeface="+mn-ea"/>
                        </a:rPr>
                        <a:t>年度）</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40000"/>
                        <a:lumOff val="60000"/>
                      </a:schemeClr>
                    </a:solidFill>
                  </a:tcPr>
                </a:tc>
                <a:extLst>
                  <a:ext uri="{0D108BD9-81ED-4DB2-BD59-A6C34878D82A}">
                    <a16:rowId xmlns:a16="http://schemas.microsoft.com/office/drawing/2014/main" xmlns="" val="10000"/>
                  </a:ext>
                </a:extLst>
              </a:tr>
              <a:tr h="188329">
                <a:tc>
                  <a:txBody>
                    <a:bodyPr/>
                    <a:lstStyle/>
                    <a:p>
                      <a:pPr algn="ctr" fontAlgn="ctr">
                        <a:lnSpc>
                          <a:spcPts val="1100"/>
                        </a:lnSpc>
                      </a:pPr>
                      <a:r>
                        <a:rPr lang="en-US" altLang="ja-JP" sz="1000" b="0" i="0" u="none" strike="noStrike" dirty="0">
                          <a:solidFill>
                            <a:schemeClr val="tx1"/>
                          </a:solidFill>
                          <a:latin typeface="ＭＳ Ｐゴシック" pitchFamily="50" charset="-128"/>
                          <a:ea typeface="ＭＳ Ｐゴシック" pitchFamily="50" charset="-128"/>
                        </a:rPr>
                        <a:t>61</a:t>
                      </a:r>
                      <a:endParaRPr lang="ja-JP" altLang="en-US" sz="1000" b="0" i="0" u="none" strike="noStrike" dirty="0">
                        <a:solidFill>
                          <a:schemeClr val="tx1"/>
                        </a:solidFill>
                        <a:latin typeface="ＭＳ Ｐゴシック" pitchFamily="50" charset="-128"/>
                        <a:ea typeface="ＭＳ Ｐゴシック" pitchFamily="50" charset="-128"/>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dirty="0">
                          <a:solidFill>
                            <a:schemeClr val="tx1"/>
                          </a:solidFill>
                          <a:latin typeface="ＭＳ Ｐゴシック" pitchFamily="50" charset="-128"/>
                          <a:ea typeface="ＭＳ Ｐゴシック" pitchFamily="50" charset="-128"/>
                        </a:rPr>
                        <a:t>福利厚生施設（ヴィアーレ大阪）</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latin typeface="ＭＳ Ｐゴシック" pitchFamily="50" charset="-128"/>
                          <a:ea typeface="ＭＳ Ｐゴシック" pitchFamily="50" charset="-128"/>
                        </a:rPr>
                        <a:t>―</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latin typeface="ＭＳ Ｐゴシック" pitchFamily="50" charset="-128"/>
                          <a:ea typeface="ＭＳ Ｐゴシック" pitchFamily="50" charset="-128"/>
                        </a:rPr>
                        <a:t>1</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1"/>
                  </a:ext>
                </a:extLst>
              </a:tr>
              <a:tr h="188329">
                <a:tc>
                  <a:txBody>
                    <a:bodyPr/>
                    <a:lstStyle/>
                    <a:p>
                      <a:pPr algn="ctr" fontAlgn="ctr">
                        <a:lnSpc>
                          <a:spcPts val="1100"/>
                        </a:lnSpc>
                      </a:pPr>
                      <a:r>
                        <a:rPr lang="en-US" altLang="ja-JP" sz="1000" b="0" i="0" u="none" strike="noStrike" dirty="0">
                          <a:solidFill>
                            <a:schemeClr val="tx1"/>
                          </a:solidFill>
                          <a:latin typeface="ＭＳ Ｐゴシック" pitchFamily="50" charset="-128"/>
                          <a:ea typeface="ＭＳ Ｐゴシック" pitchFamily="50" charset="-128"/>
                        </a:rPr>
                        <a:t>62</a:t>
                      </a:r>
                      <a:endParaRPr lang="ja-JP" altLang="en-US" sz="1000" b="0" i="0" u="none" strike="noStrike" dirty="0">
                        <a:solidFill>
                          <a:schemeClr val="tx1"/>
                        </a:solidFill>
                        <a:latin typeface="ＭＳ Ｐゴシック" pitchFamily="50" charset="-128"/>
                        <a:ea typeface="ＭＳ Ｐゴシック" pitchFamily="50" charset="-128"/>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zh-CN" altLang="en-US" sz="1000" b="0" i="0" u="none" strike="noStrike" dirty="0">
                          <a:solidFill>
                            <a:schemeClr val="tx1"/>
                          </a:solidFill>
                          <a:latin typeface="ＭＳ Ｐゴシック" pitchFamily="50" charset="-128"/>
                          <a:ea typeface="ＭＳ Ｐゴシック" pitchFamily="50" charset="-128"/>
                        </a:rPr>
                        <a:t>国際学校（学校法人大阪</a:t>
                      </a:r>
                      <a:r>
                        <a:rPr lang="en-US" altLang="zh-CN" sz="1000" b="0" i="0" u="none" strike="noStrike" dirty="0">
                          <a:solidFill>
                            <a:schemeClr val="tx1"/>
                          </a:solidFill>
                          <a:latin typeface="ＭＳ Ｐゴシック" pitchFamily="50" charset="-128"/>
                          <a:ea typeface="ＭＳ Ｐゴシック" pitchFamily="50" charset="-128"/>
                        </a:rPr>
                        <a:t>YMCA</a:t>
                      </a:r>
                      <a:r>
                        <a:rPr lang="zh-CN" altLang="en-US" sz="1000" b="0" i="0" u="none" strike="noStrike" dirty="0">
                          <a:solidFill>
                            <a:schemeClr val="tx1"/>
                          </a:solidFill>
                          <a:latin typeface="ＭＳ Ｐゴシック" pitchFamily="50" charset="-128"/>
                          <a:ea typeface="ＭＳ Ｐゴシック" pitchFamily="50" charset="-128"/>
                        </a:rPr>
                        <a:t>）</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latin typeface="ＭＳ Ｐゴシック" pitchFamily="50" charset="-128"/>
                          <a:ea typeface="ＭＳ Ｐゴシック" pitchFamily="50" charset="-128"/>
                        </a:rPr>
                        <a:t>―</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latin typeface="ＭＳ Ｐゴシック" pitchFamily="50" charset="-128"/>
                          <a:ea typeface="ＭＳ Ｐゴシック" pitchFamily="50" charset="-128"/>
                        </a:rPr>
                        <a:t>1</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2"/>
                  </a:ext>
                </a:extLst>
              </a:tr>
              <a:tr h="188329">
                <a:tc>
                  <a:txBody>
                    <a:bodyPr/>
                    <a:lstStyle/>
                    <a:p>
                      <a:pPr algn="ctr" fontAlgn="ctr">
                        <a:lnSpc>
                          <a:spcPts val="1100"/>
                        </a:lnSpc>
                      </a:pPr>
                      <a:r>
                        <a:rPr lang="en-US" altLang="ja-JP" sz="1000" b="0" i="0" u="none" strike="noStrike" dirty="0">
                          <a:solidFill>
                            <a:schemeClr val="tx1"/>
                          </a:solidFill>
                          <a:latin typeface="ＭＳ Ｐゴシック" pitchFamily="50" charset="-128"/>
                          <a:ea typeface="ＭＳ Ｐゴシック" pitchFamily="50" charset="-128"/>
                        </a:rPr>
                        <a:t>63</a:t>
                      </a:r>
                      <a:endParaRPr lang="ja-JP" altLang="en-US" sz="1000" b="0" i="0" u="none" strike="noStrike" dirty="0">
                        <a:solidFill>
                          <a:schemeClr val="tx1"/>
                        </a:solidFill>
                        <a:latin typeface="ＭＳ Ｐゴシック" pitchFamily="50" charset="-128"/>
                        <a:ea typeface="ＭＳ Ｐゴシック" pitchFamily="50" charset="-128"/>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dirty="0">
                          <a:solidFill>
                            <a:schemeClr val="tx1"/>
                          </a:solidFill>
                          <a:latin typeface="ＭＳ Ｐゴシック" pitchFamily="50" charset="-128"/>
                          <a:ea typeface="ＭＳ Ｐゴシック" pitchFamily="50" charset="-128"/>
                        </a:rPr>
                        <a:t>在宅サービスセンター・ステーション（区在宅サービスセンター）</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latin typeface="ＭＳ Ｐゴシック" pitchFamily="50" charset="-128"/>
                          <a:ea typeface="ＭＳ Ｐゴシック" pitchFamily="50" charset="-128"/>
                        </a:rPr>
                        <a:t>―</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latin typeface="ＭＳ Ｐゴシック" pitchFamily="50" charset="-128"/>
                          <a:ea typeface="ＭＳ Ｐゴシック" pitchFamily="50" charset="-128"/>
                        </a:rPr>
                        <a:t>6</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3"/>
                  </a:ext>
                </a:extLst>
              </a:tr>
              <a:tr h="188329">
                <a:tc>
                  <a:txBody>
                    <a:bodyPr/>
                    <a:lstStyle/>
                    <a:p>
                      <a:pPr algn="ctr" fontAlgn="ctr">
                        <a:lnSpc>
                          <a:spcPts val="1100"/>
                        </a:lnSpc>
                      </a:pPr>
                      <a:r>
                        <a:rPr lang="en-US" altLang="zh-TW" sz="1000" b="0" i="0" u="none" strike="noStrike" dirty="0">
                          <a:solidFill>
                            <a:schemeClr val="tx1"/>
                          </a:solidFill>
                          <a:latin typeface="ＭＳ Ｐゴシック" pitchFamily="50" charset="-128"/>
                          <a:ea typeface="ＭＳ Ｐゴシック" pitchFamily="50" charset="-128"/>
                        </a:rPr>
                        <a:t>64</a:t>
                      </a:r>
                      <a:endParaRPr lang="zh-TW" altLang="en-US" sz="1000" b="0" i="0" u="none" strike="noStrike" dirty="0">
                        <a:solidFill>
                          <a:schemeClr val="tx1"/>
                        </a:solidFill>
                        <a:latin typeface="ＭＳ Ｐゴシック" pitchFamily="50" charset="-128"/>
                        <a:ea typeface="ＭＳ Ｐゴシック" pitchFamily="50" charset="-128"/>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dirty="0">
                          <a:solidFill>
                            <a:schemeClr val="tx1"/>
                          </a:solidFill>
                          <a:latin typeface="ＭＳ Ｐゴシック" pitchFamily="50" charset="-128"/>
                          <a:ea typeface="ＭＳ Ｐゴシック" pitchFamily="50" charset="-128"/>
                        </a:rPr>
                        <a:t>在宅サービスセンター・ステーション（地域在宅サービスステーション）</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latin typeface="ＭＳ Ｐゴシック" pitchFamily="50" charset="-128"/>
                          <a:ea typeface="ＭＳ Ｐゴシック" pitchFamily="50" charset="-128"/>
                        </a:rPr>
                        <a:t>―</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latin typeface="ＭＳ Ｐゴシック" pitchFamily="50" charset="-128"/>
                          <a:ea typeface="ＭＳ Ｐゴシック" pitchFamily="50" charset="-128"/>
                        </a:rPr>
                        <a:t>1</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4"/>
                  </a:ext>
                </a:extLst>
              </a:tr>
              <a:tr h="188329">
                <a:tc>
                  <a:txBody>
                    <a:bodyPr/>
                    <a:lstStyle/>
                    <a:p>
                      <a:pPr algn="ctr" fontAlgn="ctr">
                        <a:lnSpc>
                          <a:spcPts val="1100"/>
                        </a:lnSpc>
                      </a:pPr>
                      <a:r>
                        <a:rPr lang="en-US" altLang="zh-TW" sz="1000" b="0" i="0" u="none" strike="noStrike" dirty="0">
                          <a:solidFill>
                            <a:schemeClr val="tx1"/>
                          </a:solidFill>
                          <a:latin typeface="ＭＳ Ｐゴシック" pitchFamily="50" charset="-128"/>
                          <a:ea typeface="ＭＳ Ｐゴシック" pitchFamily="50" charset="-128"/>
                        </a:rPr>
                        <a:t>65</a:t>
                      </a:r>
                      <a:endParaRPr lang="zh-TW" altLang="en-US" sz="1000" b="0" i="0" u="none" strike="noStrike" dirty="0">
                        <a:solidFill>
                          <a:schemeClr val="tx1"/>
                        </a:solidFill>
                        <a:latin typeface="ＭＳ Ｐゴシック" pitchFamily="50" charset="-128"/>
                        <a:ea typeface="ＭＳ Ｐゴシック" pitchFamily="50" charset="-128"/>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dirty="0">
                          <a:solidFill>
                            <a:schemeClr val="tx1"/>
                          </a:solidFill>
                          <a:latin typeface="ＭＳ Ｐゴシック" pitchFamily="50" charset="-128"/>
                          <a:ea typeface="ＭＳ Ｐゴシック" pitchFamily="50" charset="-128"/>
                        </a:rPr>
                        <a:t>事務所（社会福祉センター）</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latin typeface="ＭＳ Ｐゴシック" pitchFamily="50" charset="-128"/>
                          <a:ea typeface="ＭＳ Ｐゴシック" pitchFamily="50" charset="-128"/>
                        </a:rPr>
                        <a:t>―</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latin typeface="ＭＳ Ｐゴシック" pitchFamily="50" charset="-128"/>
                          <a:ea typeface="ＭＳ Ｐゴシック" pitchFamily="50" charset="-128"/>
                        </a:rPr>
                        <a:t>5</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5"/>
                  </a:ext>
                </a:extLst>
              </a:tr>
              <a:tr h="188329">
                <a:tc>
                  <a:txBody>
                    <a:bodyPr/>
                    <a:lstStyle/>
                    <a:p>
                      <a:pPr algn="ctr" fontAlgn="ctr">
                        <a:lnSpc>
                          <a:spcPts val="1100"/>
                        </a:lnSpc>
                      </a:pPr>
                      <a:r>
                        <a:rPr lang="en-US" altLang="zh-TW" sz="1000" b="0" i="0" u="none" strike="noStrike" dirty="0">
                          <a:solidFill>
                            <a:schemeClr val="tx1"/>
                          </a:solidFill>
                          <a:latin typeface="ＭＳ Ｐゴシック" pitchFamily="50" charset="-128"/>
                          <a:ea typeface="ＭＳ Ｐゴシック" pitchFamily="50" charset="-128"/>
                        </a:rPr>
                        <a:t>66</a:t>
                      </a:r>
                      <a:endParaRPr lang="zh-TW" altLang="en-US" sz="1000" b="0" i="0" u="none" strike="noStrike" dirty="0">
                        <a:solidFill>
                          <a:schemeClr val="tx1"/>
                        </a:solidFill>
                        <a:latin typeface="ＭＳ Ｐゴシック" pitchFamily="50" charset="-128"/>
                        <a:ea typeface="ＭＳ Ｐゴシック" pitchFamily="50" charset="-128"/>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dirty="0">
                          <a:solidFill>
                            <a:schemeClr val="tx1"/>
                          </a:solidFill>
                          <a:latin typeface="ＭＳ Ｐゴシック" pitchFamily="50" charset="-128"/>
                          <a:ea typeface="ＭＳ Ｐゴシック" pitchFamily="50" charset="-128"/>
                        </a:rPr>
                        <a:t>事務所（社会福祉センター）</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latin typeface="ＭＳ Ｐゴシック" pitchFamily="50" charset="-128"/>
                          <a:ea typeface="ＭＳ Ｐゴシック" pitchFamily="50" charset="-128"/>
                        </a:rPr>
                        <a:t>―</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latin typeface="ＭＳ Ｐゴシック" pitchFamily="50" charset="-128"/>
                          <a:ea typeface="ＭＳ Ｐゴシック" pitchFamily="50" charset="-128"/>
                        </a:rPr>
                        <a:t>2</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6"/>
                  </a:ext>
                </a:extLst>
              </a:tr>
              <a:tr h="188329">
                <a:tc>
                  <a:txBody>
                    <a:bodyPr/>
                    <a:lstStyle/>
                    <a:p>
                      <a:pPr algn="ctr" fontAlgn="ctr">
                        <a:lnSpc>
                          <a:spcPts val="1100"/>
                        </a:lnSpc>
                      </a:pPr>
                      <a:r>
                        <a:rPr lang="en-US" altLang="zh-TW" sz="1000" b="0" i="0" u="none" strike="noStrike" dirty="0">
                          <a:solidFill>
                            <a:schemeClr val="tx1"/>
                          </a:solidFill>
                          <a:latin typeface="ＭＳ Ｐゴシック" pitchFamily="50" charset="-128"/>
                          <a:ea typeface="ＭＳ Ｐゴシック" pitchFamily="50" charset="-128"/>
                        </a:rPr>
                        <a:t>67</a:t>
                      </a:r>
                      <a:endParaRPr lang="zh-TW" altLang="en-US" sz="1000" b="0" i="0" u="none" strike="noStrike" dirty="0">
                        <a:solidFill>
                          <a:schemeClr val="tx1"/>
                        </a:solidFill>
                        <a:latin typeface="ＭＳ Ｐゴシック" pitchFamily="50" charset="-128"/>
                        <a:ea typeface="ＭＳ Ｐゴシック" pitchFamily="50" charset="-128"/>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dirty="0" err="1">
                          <a:solidFill>
                            <a:schemeClr val="tx1"/>
                          </a:solidFill>
                          <a:latin typeface="ＭＳ Ｐゴシック" pitchFamily="50" charset="-128"/>
                          <a:ea typeface="ＭＳ Ｐゴシック" pitchFamily="50" charset="-128"/>
                        </a:rPr>
                        <a:t>障がい</a:t>
                      </a:r>
                      <a:r>
                        <a:rPr lang="ja-JP" altLang="en-US" sz="1000" b="0" i="0" u="none" strike="noStrike" dirty="0">
                          <a:solidFill>
                            <a:schemeClr val="tx1"/>
                          </a:solidFill>
                          <a:latin typeface="ＭＳ Ｐゴシック" pitchFamily="50" charset="-128"/>
                          <a:ea typeface="ＭＳ Ｐゴシック" pitchFamily="50" charset="-128"/>
                        </a:rPr>
                        <a:t>者福祉施設</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latin typeface="ＭＳ Ｐゴシック" pitchFamily="50" charset="-128"/>
                          <a:ea typeface="ＭＳ Ｐゴシック" pitchFamily="50" charset="-128"/>
                        </a:rPr>
                        <a:t>―</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latin typeface="ＭＳ Ｐゴシック" pitchFamily="50" charset="-128"/>
                          <a:ea typeface="ＭＳ Ｐゴシック" pitchFamily="50" charset="-128"/>
                        </a:rPr>
                        <a:t>22</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7"/>
                  </a:ext>
                </a:extLst>
              </a:tr>
              <a:tr h="188329">
                <a:tc>
                  <a:txBody>
                    <a:bodyPr/>
                    <a:lstStyle/>
                    <a:p>
                      <a:pPr algn="ctr" fontAlgn="ctr">
                        <a:lnSpc>
                          <a:spcPts val="1100"/>
                        </a:lnSpc>
                      </a:pPr>
                      <a:r>
                        <a:rPr lang="en-US" altLang="zh-TW" sz="1000" b="0" i="0" u="none" strike="noStrike" dirty="0">
                          <a:solidFill>
                            <a:schemeClr val="tx1"/>
                          </a:solidFill>
                          <a:latin typeface="ＭＳ Ｐゴシック" pitchFamily="50" charset="-128"/>
                          <a:ea typeface="ＭＳ Ｐゴシック" pitchFamily="50" charset="-128"/>
                        </a:rPr>
                        <a:t>68</a:t>
                      </a:r>
                      <a:endParaRPr lang="zh-TW" altLang="en-US" sz="1000" b="0" i="0" u="none" strike="noStrike" dirty="0">
                        <a:solidFill>
                          <a:schemeClr val="tx1"/>
                        </a:solidFill>
                        <a:latin typeface="ＭＳ Ｐゴシック" pitchFamily="50" charset="-128"/>
                        <a:ea typeface="ＭＳ Ｐゴシック" pitchFamily="50" charset="-128"/>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dirty="0" err="1">
                          <a:solidFill>
                            <a:schemeClr val="tx1"/>
                          </a:solidFill>
                          <a:latin typeface="ＭＳ Ｐゴシック" pitchFamily="50" charset="-128"/>
                          <a:ea typeface="ＭＳ Ｐゴシック" pitchFamily="50" charset="-128"/>
                        </a:rPr>
                        <a:t>障がい</a:t>
                      </a:r>
                      <a:r>
                        <a:rPr lang="ja-JP" altLang="en-US" sz="1000" b="0" i="0" u="none" strike="noStrike" dirty="0">
                          <a:solidFill>
                            <a:schemeClr val="tx1"/>
                          </a:solidFill>
                          <a:latin typeface="ＭＳ Ｐゴシック" pitchFamily="50" charset="-128"/>
                          <a:ea typeface="ＭＳ Ｐゴシック" pitchFamily="50" charset="-128"/>
                        </a:rPr>
                        <a:t>者福祉施設付帯駐車場（社会福祉法人ライフサポート協会）</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latin typeface="ＭＳ Ｐゴシック" pitchFamily="50" charset="-128"/>
                          <a:ea typeface="ＭＳ Ｐゴシック" pitchFamily="50" charset="-128"/>
                        </a:rPr>
                        <a:t>―</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latin typeface="ＭＳ Ｐゴシック" pitchFamily="50" charset="-128"/>
                          <a:ea typeface="ＭＳ Ｐゴシック" pitchFamily="50" charset="-128"/>
                        </a:rPr>
                        <a:t>1</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8"/>
                  </a:ext>
                </a:extLst>
              </a:tr>
              <a:tr h="188329">
                <a:tc>
                  <a:txBody>
                    <a:bodyPr/>
                    <a:lstStyle/>
                    <a:p>
                      <a:pPr algn="ctr" fontAlgn="ctr">
                        <a:lnSpc>
                          <a:spcPts val="1100"/>
                        </a:lnSpc>
                      </a:pPr>
                      <a:r>
                        <a:rPr lang="en-US" altLang="zh-TW" sz="1000" b="0" i="0" u="none" strike="noStrike" dirty="0">
                          <a:solidFill>
                            <a:schemeClr val="tx1"/>
                          </a:solidFill>
                          <a:latin typeface="ＭＳ Ｐゴシック" pitchFamily="50" charset="-128"/>
                          <a:ea typeface="ＭＳ Ｐゴシック" pitchFamily="50" charset="-128"/>
                        </a:rPr>
                        <a:t>69</a:t>
                      </a:r>
                      <a:endParaRPr lang="zh-TW" altLang="en-US" sz="1000" b="0" i="0" u="none" strike="noStrike" dirty="0">
                        <a:solidFill>
                          <a:schemeClr val="tx1"/>
                        </a:solidFill>
                        <a:latin typeface="ＭＳ Ｐゴシック" pitchFamily="50" charset="-128"/>
                        <a:ea typeface="ＭＳ Ｐゴシック" pitchFamily="50" charset="-128"/>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dirty="0">
                          <a:solidFill>
                            <a:schemeClr val="tx1"/>
                          </a:solidFill>
                          <a:latin typeface="ＭＳ Ｐゴシック" pitchFamily="50" charset="-128"/>
                          <a:ea typeface="ＭＳ Ｐゴシック" pitchFamily="50" charset="-128"/>
                        </a:rPr>
                        <a:t>社団法人事務所（もと幼児教育センター内）</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latin typeface="ＭＳ Ｐゴシック" pitchFamily="50" charset="-128"/>
                          <a:ea typeface="ＭＳ Ｐゴシック" pitchFamily="50" charset="-128"/>
                        </a:rPr>
                        <a:t>―</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latin typeface="ＭＳ Ｐゴシック" pitchFamily="50" charset="-128"/>
                          <a:ea typeface="ＭＳ Ｐゴシック" pitchFamily="50" charset="-128"/>
                        </a:rPr>
                        <a:t>1</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9"/>
                  </a:ext>
                </a:extLst>
              </a:tr>
              <a:tr h="188329">
                <a:tc>
                  <a:txBody>
                    <a:bodyPr/>
                    <a:lstStyle/>
                    <a:p>
                      <a:pPr algn="ctr" fontAlgn="ctr">
                        <a:lnSpc>
                          <a:spcPts val="1100"/>
                        </a:lnSpc>
                      </a:pPr>
                      <a:r>
                        <a:rPr lang="en-US" altLang="zh-TW" sz="1000" b="0" i="0" u="none" strike="noStrike" dirty="0">
                          <a:solidFill>
                            <a:schemeClr val="tx1"/>
                          </a:solidFill>
                          <a:latin typeface="ＭＳ Ｐゴシック" pitchFamily="50" charset="-128"/>
                          <a:ea typeface="ＭＳ Ｐゴシック" pitchFamily="50" charset="-128"/>
                        </a:rPr>
                        <a:t>70</a:t>
                      </a:r>
                      <a:endParaRPr lang="zh-TW" altLang="en-US" sz="1000" b="0" i="0" u="none" strike="noStrike" dirty="0">
                        <a:solidFill>
                          <a:schemeClr val="tx1"/>
                        </a:solidFill>
                        <a:latin typeface="ＭＳ Ｐゴシック" pitchFamily="50" charset="-128"/>
                        <a:ea typeface="ＭＳ Ｐゴシック" pitchFamily="50" charset="-128"/>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dirty="0">
                          <a:solidFill>
                            <a:schemeClr val="tx1"/>
                          </a:solidFill>
                          <a:latin typeface="ＭＳ Ｐゴシック" pitchFamily="50" charset="-128"/>
                          <a:ea typeface="ＭＳ Ｐゴシック" pitchFamily="50" charset="-128"/>
                        </a:rPr>
                        <a:t>学校売店・食堂</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latin typeface="ＭＳ Ｐゴシック" pitchFamily="50" charset="-128"/>
                          <a:ea typeface="ＭＳ Ｐゴシック" pitchFamily="50" charset="-128"/>
                        </a:rPr>
                        <a:t>―</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latin typeface="ＭＳ Ｐゴシック" pitchFamily="50" charset="-128"/>
                          <a:ea typeface="ＭＳ Ｐゴシック" pitchFamily="50" charset="-128"/>
                        </a:rPr>
                        <a:t>92</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0"/>
                  </a:ext>
                </a:extLst>
              </a:tr>
              <a:tr h="188329">
                <a:tc>
                  <a:txBody>
                    <a:bodyPr/>
                    <a:lstStyle/>
                    <a:p>
                      <a:pPr algn="ctr" fontAlgn="ctr">
                        <a:lnSpc>
                          <a:spcPts val="1100"/>
                        </a:lnSpc>
                      </a:pPr>
                      <a:r>
                        <a:rPr lang="en-US" altLang="zh-TW" sz="1000" b="0" i="0" u="none" strike="noStrike" dirty="0">
                          <a:solidFill>
                            <a:schemeClr val="tx1"/>
                          </a:solidFill>
                          <a:latin typeface="ＭＳ Ｐゴシック" pitchFamily="50" charset="-128"/>
                          <a:ea typeface="ＭＳ Ｐゴシック" pitchFamily="50" charset="-128"/>
                        </a:rPr>
                        <a:t>71</a:t>
                      </a:r>
                      <a:endParaRPr lang="zh-TW" altLang="en-US" sz="1000" b="0" i="0" u="none" strike="noStrike" dirty="0">
                        <a:solidFill>
                          <a:schemeClr val="tx1"/>
                        </a:solidFill>
                        <a:latin typeface="ＭＳ Ｐゴシック" pitchFamily="50" charset="-128"/>
                        <a:ea typeface="ＭＳ Ｐゴシック" pitchFamily="50" charset="-128"/>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zh-TW" altLang="en-US" sz="1000" b="0" i="0" u="none" strike="noStrike" dirty="0">
                          <a:solidFill>
                            <a:schemeClr val="tx1"/>
                          </a:solidFill>
                          <a:latin typeface="ＭＳ Ｐゴシック" pitchFamily="50" charset="-128"/>
                          <a:ea typeface="ＭＳ Ｐゴシック" pitchFamily="50" charset="-128"/>
                        </a:rPr>
                        <a:t>幼稚園（北恩加島幼稚園）</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latin typeface="ＭＳ Ｐゴシック" pitchFamily="50" charset="-128"/>
                          <a:ea typeface="ＭＳ Ｐゴシック" pitchFamily="50" charset="-128"/>
                        </a:rPr>
                        <a:t>―</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latin typeface="ＭＳ Ｐゴシック" pitchFamily="50" charset="-128"/>
                          <a:ea typeface="ＭＳ Ｐゴシック" pitchFamily="50" charset="-128"/>
                        </a:rPr>
                        <a:t>1</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1"/>
                  </a:ext>
                </a:extLst>
              </a:tr>
              <a:tr h="188329">
                <a:tc gridSpan="2">
                  <a:txBody>
                    <a:bodyPr/>
                    <a:lstStyle/>
                    <a:p>
                      <a:pPr algn="ctr" fontAlgn="ctr">
                        <a:lnSpc>
                          <a:spcPts val="1100"/>
                        </a:lnSpc>
                      </a:pPr>
                      <a:r>
                        <a:rPr lang="ja-JP" altLang="en-US" sz="1000" b="1" i="0" u="none" strike="noStrike" dirty="0">
                          <a:solidFill>
                            <a:schemeClr val="tx1"/>
                          </a:solidFill>
                          <a:latin typeface="ＭＳ Ｐゴシック" pitchFamily="50" charset="-128"/>
                          <a:ea typeface="ＭＳ Ｐゴシック" pitchFamily="50" charset="-128"/>
                        </a:rPr>
                        <a:t>計</a:t>
                      </a:r>
                      <a:endParaRPr lang="zh-TW" altLang="en-US" sz="1000" b="1" i="0" u="none" strike="noStrike" dirty="0">
                        <a:solidFill>
                          <a:schemeClr val="tx1"/>
                        </a:solidFill>
                        <a:latin typeface="ＭＳ Ｐゴシック" pitchFamily="50" charset="-128"/>
                        <a:ea typeface="ＭＳ Ｐゴシック" pitchFamily="50" charset="-128"/>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40000"/>
                        <a:lumOff val="60000"/>
                      </a:schemeClr>
                    </a:solidFill>
                  </a:tcPr>
                </a:tc>
                <a:tc hMerge="1">
                  <a:txBody>
                    <a:bodyPr/>
                    <a:lstStyle/>
                    <a:p>
                      <a:pPr algn="l" fontAlgn="ctr">
                        <a:lnSpc>
                          <a:spcPts val="1100"/>
                        </a:lnSpc>
                      </a:pPr>
                      <a:endParaRPr lang="ja-JP" altLang="en-US" sz="1000" b="0" i="0" u="none" strike="noStrike" dirty="0">
                        <a:solidFill>
                          <a:srgbClr val="000000"/>
                        </a:solidFill>
                        <a:latin typeface="ＭＳ Ｐゴシック" pitchFamily="50" charset="-128"/>
                        <a:ea typeface="ＭＳ Ｐゴシック" pitchFamily="50" charset="-128"/>
                      </a:endParaRP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lnSpc>
                          <a:spcPts val="1100"/>
                        </a:lnSpc>
                      </a:pPr>
                      <a:r>
                        <a:rPr lang="en-US" altLang="ja-JP" sz="1000" b="1" i="0" u="none" strike="noStrike" dirty="0">
                          <a:solidFill>
                            <a:schemeClr val="tx1"/>
                          </a:solidFill>
                          <a:latin typeface="ＭＳ Ｐゴシック" pitchFamily="50" charset="-128"/>
                          <a:ea typeface="ＭＳ Ｐゴシック" pitchFamily="50" charset="-128"/>
                        </a:rPr>
                        <a:t>1,050</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40000"/>
                        <a:lumOff val="60000"/>
                      </a:schemeClr>
                    </a:solidFill>
                  </a:tcPr>
                </a:tc>
                <a:tc>
                  <a:txBody>
                    <a:bodyPr/>
                    <a:lstStyle/>
                    <a:p>
                      <a:pPr algn="r" fontAlgn="ctr">
                        <a:lnSpc>
                          <a:spcPts val="1100"/>
                        </a:lnSpc>
                      </a:pPr>
                      <a:r>
                        <a:rPr lang="en-US" altLang="ja-JP" sz="1000" b="1" i="0" u="none" strike="noStrike" dirty="0">
                          <a:solidFill>
                            <a:schemeClr val="tx1"/>
                          </a:solidFill>
                          <a:latin typeface="ＭＳ Ｐゴシック" pitchFamily="50" charset="-128"/>
                          <a:ea typeface="ＭＳ Ｐゴシック" pitchFamily="50" charset="-128"/>
                        </a:rPr>
                        <a:t>1,183</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40000"/>
                        <a:lumOff val="60000"/>
                      </a:schemeClr>
                    </a:solidFill>
                  </a:tcPr>
                </a:tc>
                <a:extLst>
                  <a:ext uri="{0D108BD9-81ED-4DB2-BD59-A6C34878D82A}">
                    <a16:rowId xmlns:a16="http://schemas.microsoft.com/office/drawing/2014/main" xmlns="" val="10012"/>
                  </a:ext>
                </a:extLst>
              </a:tr>
            </a:tbl>
          </a:graphicData>
        </a:graphic>
      </p:graphicFrame>
      <p:sp>
        <p:nvSpPr>
          <p:cNvPr id="8" name="正方形/長方形 7"/>
          <p:cNvSpPr/>
          <p:nvPr/>
        </p:nvSpPr>
        <p:spPr>
          <a:xfrm>
            <a:off x="251520" y="260648"/>
            <a:ext cx="6768752" cy="338554"/>
          </a:xfrm>
          <a:prstGeom prst="rect">
            <a:avLst/>
          </a:prstGeom>
        </p:spPr>
        <p:txBody>
          <a:bodyPr wrap="square">
            <a:spAutoFit/>
          </a:bodyPr>
          <a:lstStyle/>
          <a:p>
            <a:r>
              <a:rPr lang="ja-JP" altLang="en-US" sz="1600" dirty="0">
                <a:latin typeface="+mn-ea"/>
              </a:rPr>
              <a:t>○ 市有不動産の使用料減免のうち、見直しの対象としたもの　（６／６）</a:t>
            </a:r>
          </a:p>
        </p:txBody>
      </p:sp>
      <p:sp>
        <p:nvSpPr>
          <p:cNvPr id="9" name="テキスト ボックス 36"/>
          <p:cNvSpPr txBox="1"/>
          <p:nvPr/>
        </p:nvSpPr>
        <p:spPr>
          <a:xfrm>
            <a:off x="0" y="0"/>
            <a:ext cx="1619672" cy="261610"/>
          </a:xfrm>
          <a:prstGeom prst="rect">
            <a:avLst/>
          </a:prstGeom>
          <a:noFill/>
        </p:spPr>
        <p:txBody>
          <a:bodyPr wrap="square" rtlCol="0">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r>
              <a:rPr lang="ja-JP" altLang="en-US" sz="1100" dirty="0"/>
              <a:t>（付属資料３）</a:t>
            </a:r>
            <a:endParaRPr lang="en-US" altLang="ja-JP" sz="1100" dirty="0"/>
          </a:p>
        </p:txBody>
      </p:sp>
      <p:sp>
        <p:nvSpPr>
          <p:cNvPr id="7" name="スライド番号プレースホルダ 6"/>
          <p:cNvSpPr>
            <a:spLocks noGrp="1"/>
          </p:cNvSpPr>
          <p:nvPr>
            <p:ph type="sldNum" sz="quarter" idx="12"/>
          </p:nvPr>
        </p:nvSpPr>
        <p:spPr/>
        <p:txBody>
          <a:bodyPr/>
          <a:lstStyle/>
          <a:p>
            <a:fld id="{CCEC3038-1CF1-4B63-9920-55248DCFBA97}" type="slidenum">
              <a:rPr kumimoji="1" lang="ja-JP" altLang="en-US" smtClean="0"/>
              <a:pPr/>
              <a:t>241</a:t>
            </a:fld>
            <a:endParaRPr kumimoji="1" lang="ja-JP" altLang="en-US"/>
          </a:p>
        </p:txBody>
      </p:sp>
      <p:sp>
        <p:nvSpPr>
          <p:cNvPr id="10" name="正方形/長方形 9"/>
          <p:cNvSpPr/>
          <p:nvPr/>
        </p:nvSpPr>
        <p:spPr>
          <a:xfrm>
            <a:off x="611560" y="3928700"/>
            <a:ext cx="6336704" cy="292388"/>
          </a:xfrm>
          <a:prstGeom prst="rect">
            <a:avLst/>
          </a:prstGeom>
        </p:spPr>
        <p:txBody>
          <a:bodyPr wrap="square">
            <a:spAutoFit/>
          </a:bodyPr>
          <a:lstStyle/>
          <a:p>
            <a:r>
              <a:rPr lang="ja-JP" altLang="en-US" sz="1300" b="1" dirty="0">
                <a:latin typeface="+mn-ea"/>
              </a:rPr>
              <a:t>Ｅ．事業終了 </a:t>
            </a:r>
            <a:r>
              <a:rPr lang="en-US" altLang="ja-JP" sz="1300" b="1" dirty="0">
                <a:latin typeface="+mn-ea"/>
              </a:rPr>
              <a:t>【14</a:t>
            </a:r>
            <a:r>
              <a:rPr lang="ja-JP" altLang="en-US" sz="1300" b="1" dirty="0">
                <a:latin typeface="+mn-ea"/>
              </a:rPr>
              <a:t>件</a:t>
            </a:r>
            <a:r>
              <a:rPr lang="en-US" altLang="ja-JP" sz="1300" b="1" dirty="0">
                <a:latin typeface="+mn-ea"/>
              </a:rPr>
              <a:t>】</a:t>
            </a:r>
            <a:r>
              <a:rPr lang="ja-JP" altLang="en-US" sz="1300" b="1" dirty="0">
                <a:latin typeface="+mn-ea"/>
              </a:rPr>
              <a:t>（</a:t>
            </a:r>
            <a:r>
              <a:rPr lang="en-US" altLang="ja-JP" sz="1300" b="1" dirty="0">
                <a:latin typeface="+mn-ea"/>
              </a:rPr>
              <a:t>2014</a:t>
            </a:r>
            <a:r>
              <a:rPr lang="ja-JP" altLang="en-US" sz="1300" b="1" dirty="0">
                <a:latin typeface="+mn-ea"/>
              </a:rPr>
              <a:t>年</a:t>
            </a:r>
            <a:r>
              <a:rPr lang="en-US" altLang="ja-JP" sz="1300" b="1" dirty="0">
                <a:latin typeface="+mn-ea"/>
              </a:rPr>
              <a:t>8</a:t>
            </a:r>
            <a:r>
              <a:rPr lang="ja-JP" altLang="en-US" sz="1300" b="1" dirty="0">
                <a:latin typeface="+mn-ea"/>
              </a:rPr>
              <a:t>月時点）　→　</a:t>
            </a:r>
            <a:r>
              <a:rPr lang="en-US" altLang="ja-JP" sz="1300" b="1" dirty="0">
                <a:latin typeface="+mn-ea"/>
              </a:rPr>
              <a:t>【19</a:t>
            </a:r>
            <a:r>
              <a:rPr lang="ja-JP" altLang="en-US" sz="1300" b="1" dirty="0">
                <a:latin typeface="+mn-ea"/>
              </a:rPr>
              <a:t>件</a:t>
            </a:r>
            <a:r>
              <a:rPr lang="en-US" altLang="ja-JP" sz="1300" b="1" dirty="0">
                <a:latin typeface="+mn-ea"/>
              </a:rPr>
              <a:t>】</a:t>
            </a:r>
            <a:r>
              <a:rPr lang="ja-JP" altLang="en-US" sz="1300" b="1" dirty="0">
                <a:latin typeface="+mn-ea"/>
              </a:rPr>
              <a:t>（</a:t>
            </a:r>
            <a:r>
              <a:rPr lang="en-US" altLang="ja-JP" sz="1300" b="1" dirty="0">
                <a:latin typeface="+mn-ea"/>
              </a:rPr>
              <a:t>2014</a:t>
            </a:r>
            <a:r>
              <a:rPr lang="ja-JP" altLang="en-US" sz="1300" b="1" dirty="0">
                <a:latin typeface="+mn-ea"/>
              </a:rPr>
              <a:t>年度末取組み完了時点）</a:t>
            </a:r>
            <a:r>
              <a:rPr lang="ja-JP" altLang="en-US" sz="1300" dirty="0">
                <a:latin typeface="+mn-ea"/>
              </a:rPr>
              <a:t>　</a:t>
            </a:r>
          </a:p>
        </p:txBody>
      </p:sp>
      <p:graphicFrame>
        <p:nvGraphicFramePr>
          <p:cNvPr id="11" name="表 10"/>
          <p:cNvGraphicFramePr>
            <a:graphicFrameLocks noGrp="1"/>
          </p:cNvGraphicFramePr>
          <p:nvPr>
            <p:extLst/>
          </p:nvPr>
        </p:nvGraphicFramePr>
        <p:xfrm>
          <a:off x="971600" y="4279569"/>
          <a:ext cx="7416826" cy="1597703"/>
        </p:xfrm>
        <a:graphic>
          <a:graphicData uri="http://schemas.openxmlformats.org/drawingml/2006/table">
            <a:tbl>
              <a:tblPr/>
              <a:tblGrid>
                <a:gridCol w="467728">
                  <a:extLst>
                    <a:ext uri="{9D8B030D-6E8A-4147-A177-3AD203B41FA5}">
                      <a16:colId xmlns:a16="http://schemas.microsoft.com/office/drawing/2014/main" xmlns="" val="20000"/>
                    </a:ext>
                  </a:extLst>
                </a:gridCol>
                <a:gridCol w="4572832">
                  <a:extLst>
                    <a:ext uri="{9D8B030D-6E8A-4147-A177-3AD203B41FA5}">
                      <a16:colId xmlns:a16="http://schemas.microsoft.com/office/drawing/2014/main" xmlns="" val="20001"/>
                    </a:ext>
                  </a:extLst>
                </a:gridCol>
                <a:gridCol w="1188133">
                  <a:extLst>
                    <a:ext uri="{9D8B030D-6E8A-4147-A177-3AD203B41FA5}">
                      <a16:colId xmlns:a16="http://schemas.microsoft.com/office/drawing/2014/main" xmlns="" val="20002"/>
                    </a:ext>
                  </a:extLst>
                </a:gridCol>
                <a:gridCol w="1188133">
                  <a:extLst>
                    <a:ext uri="{9D8B030D-6E8A-4147-A177-3AD203B41FA5}">
                      <a16:colId xmlns:a16="http://schemas.microsoft.com/office/drawing/2014/main" xmlns="" val="20003"/>
                    </a:ext>
                  </a:extLst>
                </a:gridCol>
              </a:tblGrid>
              <a:tr h="188329">
                <a:tc>
                  <a:txBody>
                    <a:bodyPr/>
                    <a:lstStyle/>
                    <a:p>
                      <a:pPr algn="ctr" fontAlgn="ctr">
                        <a:lnSpc>
                          <a:spcPts val="1100"/>
                        </a:lnSpc>
                      </a:pPr>
                      <a:endParaRPr lang="zh-TW" altLang="en-US" sz="1000" b="0" i="0" u="none" strike="noStrike" dirty="0">
                        <a:solidFill>
                          <a:schemeClr val="tx1"/>
                        </a:solidFill>
                        <a:latin typeface="ＭＳ Ｐゴシック" pitchFamily="50" charset="-128"/>
                        <a:ea typeface="ＭＳ Ｐゴシック" pitchFamily="50" charset="-128"/>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ap="flat" cmpd="sng" algn="ctr">
                      <a:solidFill>
                        <a:schemeClr val="tx1"/>
                      </a:solidFill>
                      <a:prstDash val="solid"/>
                      <a:round/>
                      <a:headEnd type="none" w="med" len="med"/>
                      <a:tailEnd type="none" w="med" len="med"/>
                    </a:lnTlToBr>
                    <a:solidFill>
                      <a:schemeClr val="accent5">
                        <a:lumMod val="40000"/>
                        <a:lumOff val="60000"/>
                      </a:schemeClr>
                    </a:solidFill>
                  </a:tcPr>
                </a:tc>
                <a:tc>
                  <a:txBody>
                    <a:bodyPr/>
                    <a:lstStyle/>
                    <a:p>
                      <a:pPr algn="ctr" fontAlgn="ctr">
                        <a:lnSpc>
                          <a:spcPts val="1100"/>
                        </a:lnSpc>
                      </a:pPr>
                      <a:r>
                        <a:rPr lang="zh-TW" altLang="en-US" sz="1000" b="0" i="0" u="none" strike="noStrike" dirty="0">
                          <a:solidFill>
                            <a:schemeClr val="tx1"/>
                          </a:solidFill>
                          <a:latin typeface="ＭＳ Ｐゴシック" pitchFamily="50" charset="-128"/>
                          <a:ea typeface="ＭＳ Ｐゴシック" pitchFamily="50" charset="-128"/>
                        </a:rPr>
                        <a:t>項</a:t>
                      </a:r>
                      <a:r>
                        <a:rPr lang="ja-JP" altLang="en-US" sz="1000" b="0" i="0" u="none" strike="noStrike" dirty="0">
                          <a:solidFill>
                            <a:schemeClr val="tx1"/>
                          </a:solidFill>
                          <a:latin typeface="ＭＳ Ｐゴシック" pitchFamily="50" charset="-128"/>
                          <a:ea typeface="ＭＳ Ｐゴシック" pitchFamily="50" charset="-128"/>
                        </a:rPr>
                        <a:t>　　　</a:t>
                      </a:r>
                      <a:r>
                        <a:rPr lang="zh-TW" altLang="en-US" sz="1000" b="0" i="0" u="none" strike="noStrike" dirty="0">
                          <a:solidFill>
                            <a:schemeClr val="tx1"/>
                          </a:solidFill>
                          <a:latin typeface="ＭＳ Ｐゴシック" pitchFamily="50" charset="-128"/>
                          <a:ea typeface="ＭＳ Ｐゴシック" pitchFamily="50" charset="-128"/>
                        </a:rPr>
                        <a:t>目</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40000"/>
                        <a:lumOff val="60000"/>
                      </a:schemeClr>
                    </a:solidFill>
                  </a:tcPr>
                </a:tc>
                <a:tc>
                  <a:txBody>
                    <a:bodyPr/>
                    <a:lstStyle/>
                    <a:p>
                      <a:pPr algn="ctr" fontAlgn="ctr">
                        <a:lnSpc>
                          <a:spcPts val="1100"/>
                        </a:lnSpc>
                      </a:pPr>
                      <a:r>
                        <a:rPr lang="ja-JP" altLang="en-US" sz="1000" b="0" i="0" u="none" strike="noStrike" dirty="0">
                          <a:solidFill>
                            <a:schemeClr val="tx1"/>
                          </a:solidFill>
                          <a:latin typeface="ＭＳ Ｐゴシック" pitchFamily="50" charset="-128"/>
                          <a:ea typeface="+mn-ea"/>
                        </a:rPr>
                        <a:t>件数</a:t>
                      </a:r>
                      <a:endParaRPr lang="en-US" altLang="ja-JP" sz="1000" b="0" i="0" u="none" strike="noStrike" dirty="0">
                        <a:solidFill>
                          <a:schemeClr val="tx1"/>
                        </a:solidFill>
                        <a:latin typeface="ＭＳ Ｐゴシック" pitchFamily="50" charset="-128"/>
                        <a:ea typeface="+mn-ea"/>
                      </a:endParaRPr>
                    </a:p>
                    <a:p>
                      <a:pPr algn="ctr" fontAlgn="ctr">
                        <a:lnSpc>
                          <a:spcPts val="1100"/>
                        </a:lnSpc>
                      </a:pPr>
                      <a:r>
                        <a:rPr lang="ja-JP" altLang="en-US" sz="1000" b="0" i="0" u="none" strike="noStrike" dirty="0">
                          <a:solidFill>
                            <a:schemeClr val="tx1"/>
                          </a:solidFill>
                          <a:latin typeface="ＭＳ Ｐゴシック" pitchFamily="50" charset="-128"/>
                          <a:ea typeface="+mn-ea"/>
                        </a:rPr>
                        <a:t>（</a:t>
                      </a:r>
                      <a:r>
                        <a:rPr lang="en-US" altLang="ja-JP" sz="1000" b="0" i="0" u="none" strike="noStrike" dirty="0">
                          <a:solidFill>
                            <a:schemeClr val="tx1"/>
                          </a:solidFill>
                          <a:latin typeface="ＭＳ Ｐゴシック" pitchFamily="50" charset="-128"/>
                          <a:ea typeface="+mn-ea"/>
                        </a:rPr>
                        <a:t>2012</a:t>
                      </a:r>
                      <a:r>
                        <a:rPr lang="ja-JP" altLang="en-US" sz="1000" b="0" i="0" u="none" strike="noStrike" dirty="0">
                          <a:solidFill>
                            <a:schemeClr val="tx1"/>
                          </a:solidFill>
                          <a:latin typeface="ＭＳ Ｐゴシック" pitchFamily="50" charset="-128"/>
                          <a:ea typeface="+mn-ea"/>
                        </a:rPr>
                        <a:t>～</a:t>
                      </a:r>
                      <a:r>
                        <a:rPr lang="en-US" altLang="ja-JP" sz="1000" b="0" i="0" u="none" strike="noStrike" dirty="0">
                          <a:solidFill>
                            <a:schemeClr val="tx1"/>
                          </a:solidFill>
                          <a:latin typeface="ＭＳ Ｐゴシック" pitchFamily="50" charset="-128"/>
                          <a:ea typeface="+mn-ea"/>
                        </a:rPr>
                        <a:t>13</a:t>
                      </a:r>
                      <a:r>
                        <a:rPr lang="ja-JP" altLang="en-US" sz="1000" b="0" i="0" u="none" strike="noStrike" dirty="0">
                          <a:solidFill>
                            <a:schemeClr val="tx1"/>
                          </a:solidFill>
                          <a:latin typeface="ＭＳ Ｐゴシック" pitchFamily="50" charset="-128"/>
                          <a:ea typeface="+mn-ea"/>
                        </a:rPr>
                        <a:t>年度）</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40000"/>
                        <a:lumOff val="60000"/>
                      </a:schemeClr>
                    </a:solidFill>
                  </a:tcPr>
                </a:tc>
                <a:tc>
                  <a:txBody>
                    <a:bodyPr/>
                    <a:lstStyle/>
                    <a:p>
                      <a:pPr algn="ctr" fontAlgn="ctr">
                        <a:lnSpc>
                          <a:spcPts val="1100"/>
                        </a:lnSpc>
                      </a:pPr>
                      <a:r>
                        <a:rPr lang="ja-JP" altLang="en-US" sz="1000" b="0" i="0" u="none" strike="noStrike" dirty="0">
                          <a:solidFill>
                            <a:schemeClr val="tx1"/>
                          </a:solidFill>
                          <a:latin typeface="ＭＳ Ｐゴシック" pitchFamily="50" charset="-128"/>
                          <a:ea typeface="+mn-ea"/>
                        </a:rPr>
                        <a:t>件数</a:t>
                      </a:r>
                      <a:endParaRPr lang="en-US" altLang="ja-JP" sz="1000" b="0" i="0" u="none" strike="noStrike" dirty="0">
                        <a:solidFill>
                          <a:schemeClr val="tx1"/>
                        </a:solidFill>
                        <a:latin typeface="ＭＳ Ｐゴシック" pitchFamily="50" charset="-128"/>
                        <a:ea typeface="+mn-ea"/>
                      </a:endParaRPr>
                    </a:p>
                    <a:p>
                      <a:pPr algn="ctr" fontAlgn="ctr">
                        <a:lnSpc>
                          <a:spcPts val="1100"/>
                        </a:lnSpc>
                      </a:pPr>
                      <a:r>
                        <a:rPr lang="ja-JP" altLang="en-US" sz="1000" b="0" i="0" u="none" strike="noStrike" dirty="0">
                          <a:solidFill>
                            <a:schemeClr val="tx1"/>
                          </a:solidFill>
                          <a:latin typeface="ＭＳ Ｐゴシック" pitchFamily="50" charset="-128"/>
                          <a:ea typeface="+mn-ea"/>
                        </a:rPr>
                        <a:t>（</a:t>
                      </a:r>
                      <a:r>
                        <a:rPr lang="en-US" altLang="ja-JP" sz="1000" b="0" i="0" u="none" strike="noStrike" dirty="0">
                          <a:solidFill>
                            <a:schemeClr val="tx1"/>
                          </a:solidFill>
                          <a:latin typeface="ＭＳ Ｐゴシック" pitchFamily="50" charset="-128"/>
                          <a:ea typeface="+mn-ea"/>
                        </a:rPr>
                        <a:t>2012</a:t>
                      </a:r>
                      <a:r>
                        <a:rPr lang="ja-JP" altLang="en-US" sz="1000" b="0" i="0" u="none" strike="noStrike" dirty="0">
                          <a:solidFill>
                            <a:schemeClr val="tx1"/>
                          </a:solidFill>
                          <a:latin typeface="ＭＳ Ｐゴシック" pitchFamily="50" charset="-128"/>
                          <a:ea typeface="+mn-ea"/>
                        </a:rPr>
                        <a:t>～</a:t>
                      </a:r>
                      <a:r>
                        <a:rPr lang="en-US" altLang="ja-JP" sz="1000" b="0" i="0" u="none" strike="noStrike" dirty="0">
                          <a:solidFill>
                            <a:schemeClr val="tx1"/>
                          </a:solidFill>
                          <a:latin typeface="ＭＳ Ｐゴシック" pitchFamily="50" charset="-128"/>
                          <a:ea typeface="+mn-ea"/>
                        </a:rPr>
                        <a:t>2014</a:t>
                      </a:r>
                      <a:r>
                        <a:rPr lang="ja-JP" altLang="en-US" sz="1000" b="0" i="0" u="none" strike="noStrike" dirty="0">
                          <a:solidFill>
                            <a:schemeClr val="tx1"/>
                          </a:solidFill>
                          <a:latin typeface="ＭＳ Ｐゴシック" pitchFamily="50" charset="-128"/>
                          <a:ea typeface="+mn-ea"/>
                        </a:rPr>
                        <a:t>年度）</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40000"/>
                        <a:lumOff val="60000"/>
                      </a:schemeClr>
                    </a:solidFill>
                  </a:tcPr>
                </a:tc>
                <a:extLst>
                  <a:ext uri="{0D108BD9-81ED-4DB2-BD59-A6C34878D82A}">
                    <a16:rowId xmlns:a16="http://schemas.microsoft.com/office/drawing/2014/main" xmlns="" val="10000"/>
                  </a:ext>
                </a:extLst>
              </a:tr>
              <a:tr h="188329">
                <a:tc>
                  <a:txBody>
                    <a:bodyPr/>
                    <a:lstStyle/>
                    <a:p>
                      <a:pPr algn="ctr" fontAlgn="ctr">
                        <a:lnSpc>
                          <a:spcPts val="1100"/>
                        </a:lnSpc>
                      </a:pPr>
                      <a:r>
                        <a:rPr lang="en-US" altLang="ja-JP" sz="1000" b="0" i="0" u="none" strike="noStrike" dirty="0">
                          <a:solidFill>
                            <a:schemeClr val="tx1"/>
                          </a:solidFill>
                          <a:latin typeface="ＭＳ Ｐゴシック" pitchFamily="50" charset="-128"/>
                          <a:ea typeface="ＭＳ Ｐゴシック" pitchFamily="50" charset="-128"/>
                        </a:rPr>
                        <a:t>1</a:t>
                      </a:r>
                      <a:endParaRPr lang="ja-JP" altLang="en-US" sz="1000" b="0" i="0" u="none" strike="noStrike" dirty="0">
                        <a:solidFill>
                          <a:schemeClr val="tx1"/>
                        </a:solidFill>
                        <a:latin typeface="ＭＳ Ｐゴシック" pitchFamily="50" charset="-128"/>
                        <a:ea typeface="ＭＳ Ｐゴシック" pitchFamily="50" charset="-128"/>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dirty="0">
                          <a:solidFill>
                            <a:srgbClr val="000000"/>
                          </a:solidFill>
                          <a:latin typeface="ＭＳ Ｐゴシック" pitchFamily="50" charset="-128"/>
                          <a:ea typeface="ＭＳ Ｐゴシック" pitchFamily="50" charset="-128"/>
                        </a:rPr>
                        <a:t>事務所（もと東淀川人権文化センター）</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latin typeface="ＭＳ Ｐゴシック" pitchFamily="50" charset="-128"/>
                          <a:ea typeface="ＭＳ Ｐゴシック" pitchFamily="50" charset="-128"/>
                        </a:rPr>
                        <a:t>1</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dirty="0">
                          <a:solidFill>
                            <a:schemeClr val="tx1"/>
                          </a:solidFill>
                          <a:latin typeface="ＭＳ Ｐゴシック" pitchFamily="50" charset="-128"/>
                          <a:ea typeface="ＭＳ Ｐゴシック" pitchFamily="50" charset="-128"/>
                        </a:rPr>
                        <a:t>同左</a:t>
                      </a:r>
                      <a:endParaRPr lang="en-US" altLang="ja-JP" sz="1000" b="0" i="0" u="none" strike="noStrike" dirty="0">
                        <a:solidFill>
                          <a:schemeClr val="tx1"/>
                        </a:solidFill>
                        <a:latin typeface="ＭＳ Ｐゴシック" pitchFamily="50" charset="-128"/>
                        <a:ea typeface="ＭＳ Ｐゴシック" pitchFamily="50" charset="-128"/>
                      </a:endParaRP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1"/>
                  </a:ext>
                </a:extLst>
              </a:tr>
              <a:tr h="188329">
                <a:tc>
                  <a:txBody>
                    <a:bodyPr/>
                    <a:lstStyle/>
                    <a:p>
                      <a:pPr algn="ctr" fontAlgn="ctr">
                        <a:lnSpc>
                          <a:spcPts val="1100"/>
                        </a:lnSpc>
                      </a:pPr>
                      <a:r>
                        <a:rPr lang="en-US" altLang="ja-JP" sz="1000" b="0" i="0" u="none" strike="noStrike" dirty="0">
                          <a:solidFill>
                            <a:schemeClr val="tx1"/>
                          </a:solidFill>
                          <a:latin typeface="ＭＳ Ｐゴシック" pitchFamily="50" charset="-128"/>
                          <a:ea typeface="ＭＳ Ｐゴシック" pitchFamily="50" charset="-128"/>
                        </a:rPr>
                        <a:t>2</a:t>
                      </a:r>
                      <a:endParaRPr lang="ja-JP" altLang="en-US" sz="1000" b="0" i="0" u="none" strike="noStrike" dirty="0">
                        <a:solidFill>
                          <a:schemeClr val="tx1"/>
                        </a:solidFill>
                        <a:latin typeface="ＭＳ Ｐゴシック" pitchFamily="50" charset="-128"/>
                        <a:ea typeface="ＭＳ Ｐゴシック" pitchFamily="50" charset="-128"/>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dirty="0">
                          <a:solidFill>
                            <a:srgbClr val="000000"/>
                          </a:solidFill>
                          <a:latin typeface="ＭＳ Ｐゴシック" pitchFamily="50" charset="-128"/>
                          <a:ea typeface="ＭＳ Ｐゴシック" pitchFamily="50" charset="-128"/>
                        </a:rPr>
                        <a:t>その他高齢者福祉施設（シルバーボランティアセンター）</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latin typeface="ＭＳ Ｐゴシック" pitchFamily="50" charset="-128"/>
                          <a:ea typeface="ＭＳ Ｐゴシック" pitchFamily="50" charset="-128"/>
                        </a:rPr>
                        <a:t>1</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dirty="0">
                          <a:solidFill>
                            <a:schemeClr val="tx1"/>
                          </a:solidFill>
                          <a:latin typeface="ＭＳ Ｐゴシック" pitchFamily="50" charset="-128"/>
                          <a:ea typeface="ＭＳ Ｐゴシック" pitchFamily="50" charset="-128"/>
                        </a:rPr>
                        <a:t>同左</a:t>
                      </a:r>
                      <a:endParaRPr lang="en-US" altLang="ja-JP" sz="1000" b="0" i="0" u="none" strike="noStrike" dirty="0">
                        <a:solidFill>
                          <a:schemeClr val="tx1"/>
                        </a:solidFill>
                        <a:latin typeface="ＭＳ Ｐゴシック" pitchFamily="50" charset="-128"/>
                        <a:ea typeface="ＭＳ Ｐゴシック" pitchFamily="50" charset="-128"/>
                      </a:endParaRP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2"/>
                  </a:ext>
                </a:extLst>
              </a:tr>
              <a:tr h="188329">
                <a:tc>
                  <a:txBody>
                    <a:bodyPr/>
                    <a:lstStyle/>
                    <a:p>
                      <a:pPr algn="ctr" fontAlgn="ctr">
                        <a:lnSpc>
                          <a:spcPts val="1100"/>
                        </a:lnSpc>
                      </a:pPr>
                      <a:r>
                        <a:rPr lang="en-US" altLang="zh-TW" sz="1000" b="0" i="0" u="none" strike="noStrike" dirty="0">
                          <a:solidFill>
                            <a:schemeClr val="tx1"/>
                          </a:solidFill>
                          <a:latin typeface="ＭＳ Ｐゴシック" pitchFamily="50" charset="-128"/>
                          <a:ea typeface="ＭＳ Ｐゴシック" pitchFamily="50" charset="-128"/>
                        </a:rPr>
                        <a:t>3</a:t>
                      </a:r>
                      <a:endParaRPr lang="zh-TW" altLang="en-US" sz="1000" b="0" i="0" u="none" strike="noStrike" dirty="0">
                        <a:solidFill>
                          <a:schemeClr val="tx1"/>
                        </a:solidFill>
                        <a:latin typeface="ＭＳ Ｐゴシック" pitchFamily="50" charset="-128"/>
                        <a:ea typeface="ＭＳ Ｐゴシック" pitchFamily="50" charset="-128"/>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zh-TW" altLang="en-US" sz="1000" b="0" i="0" u="none" strike="noStrike" dirty="0">
                          <a:solidFill>
                            <a:srgbClr val="000000"/>
                          </a:solidFill>
                          <a:latin typeface="ＭＳ Ｐゴシック" pitchFamily="50" charset="-128"/>
                          <a:ea typeface="ＭＳ Ｐゴシック" pitchFamily="50" charset="-128"/>
                        </a:rPr>
                        <a:t>観測機器（</a:t>
                      </a:r>
                      <a:r>
                        <a:rPr lang="en-US" altLang="zh-TW" sz="1000" b="0" i="0" u="none" strike="noStrike" dirty="0">
                          <a:solidFill>
                            <a:srgbClr val="000000"/>
                          </a:solidFill>
                          <a:latin typeface="ＭＳ Ｐゴシック" pitchFamily="50" charset="-128"/>
                          <a:ea typeface="ＭＳ Ｐゴシック" pitchFamily="50" charset="-128"/>
                        </a:rPr>
                        <a:t>(</a:t>
                      </a:r>
                      <a:r>
                        <a:rPr lang="zh-TW" altLang="en-US" sz="1000" b="0" i="0" u="none" strike="noStrike" dirty="0">
                          <a:solidFill>
                            <a:srgbClr val="000000"/>
                          </a:solidFill>
                          <a:latin typeface="ＭＳ Ｐゴシック" pitchFamily="50" charset="-128"/>
                          <a:ea typeface="ＭＳ Ｐゴシック" pitchFamily="50" charset="-128"/>
                        </a:rPr>
                        <a:t>財</a:t>
                      </a:r>
                      <a:r>
                        <a:rPr lang="en-US" altLang="zh-TW" sz="1000" b="0" i="0" u="none" strike="noStrike" dirty="0">
                          <a:solidFill>
                            <a:srgbClr val="000000"/>
                          </a:solidFill>
                          <a:latin typeface="ＭＳ Ｐゴシック" pitchFamily="50" charset="-128"/>
                          <a:ea typeface="ＭＳ Ｐゴシック" pitchFamily="50" charset="-128"/>
                        </a:rPr>
                        <a:t>)</a:t>
                      </a:r>
                      <a:r>
                        <a:rPr lang="zh-TW" altLang="en-US" sz="1000" b="0" i="0" u="none" strike="noStrike" dirty="0">
                          <a:solidFill>
                            <a:srgbClr val="000000"/>
                          </a:solidFill>
                          <a:latin typeface="ＭＳ Ｐゴシック" pitchFamily="50" charset="-128"/>
                          <a:ea typeface="ＭＳ Ｐゴシック" pitchFamily="50" charset="-128"/>
                        </a:rPr>
                        <a:t>地域地盤環境研究所）</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latin typeface="ＭＳ Ｐゴシック" pitchFamily="50" charset="-128"/>
                          <a:ea typeface="ＭＳ Ｐゴシック" pitchFamily="50" charset="-128"/>
                        </a:rPr>
                        <a:t>12</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dirty="0">
                          <a:solidFill>
                            <a:schemeClr val="tx1"/>
                          </a:solidFill>
                          <a:latin typeface="ＭＳ Ｐゴシック" pitchFamily="50" charset="-128"/>
                          <a:ea typeface="ＭＳ Ｐゴシック" pitchFamily="50" charset="-128"/>
                        </a:rPr>
                        <a:t>同左</a:t>
                      </a:r>
                      <a:endParaRPr lang="en-US" altLang="ja-JP" sz="1000" b="0" i="0" u="none" strike="noStrike" dirty="0">
                        <a:solidFill>
                          <a:schemeClr val="tx1"/>
                        </a:solidFill>
                        <a:latin typeface="ＭＳ Ｐゴシック" pitchFamily="50" charset="-128"/>
                        <a:ea typeface="ＭＳ Ｐゴシック" pitchFamily="50" charset="-128"/>
                      </a:endParaRP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3"/>
                  </a:ext>
                </a:extLst>
              </a:tr>
              <a:tr h="188329">
                <a:tc>
                  <a:txBody>
                    <a:bodyPr/>
                    <a:lstStyle/>
                    <a:p>
                      <a:pPr algn="ctr" fontAlgn="ctr">
                        <a:lnSpc>
                          <a:spcPts val="1100"/>
                        </a:lnSpc>
                      </a:pPr>
                      <a:r>
                        <a:rPr lang="en-US" altLang="zh-TW" sz="1000" b="0" i="0" u="none" strike="noStrike" dirty="0">
                          <a:solidFill>
                            <a:schemeClr val="tx1"/>
                          </a:solidFill>
                          <a:latin typeface="ＭＳ Ｐゴシック" pitchFamily="50" charset="-128"/>
                          <a:ea typeface="ＭＳ Ｐゴシック" pitchFamily="50" charset="-128"/>
                        </a:rPr>
                        <a:t>4</a:t>
                      </a:r>
                      <a:endParaRPr lang="zh-TW" altLang="en-US" sz="1000" b="0" i="0" u="none" strike="noStrike" dirty="0">
                        <a:solidFill>
                          <a:schemeClr val="tx1"/>
                        </a:solidFill>
                        <a:latin typeface="ＭＳ Ｐゴシック" pitchFamily="50" charset="-128"/>
                        <a:ea typeface="ＭＳ Ｐゴシック" pitchFamily="50" charset="-128"/>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dirty="0">
                          <a:solidFill>
                            <a:schemeClr val="tx1"/>
                          </a:solidFill>
                          <a:latin typeface="ＭＳ Ｐゴシック" pitchFamily="50" charset="-128"/>
                          <a:ea typeface="ＭＳ Ｐゴシック" pitchFamily="50" charset="-128"/>
                        </a:rPr>
                        <a:t>大阪バイオサイエンス研究所</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1" i="0" u="none" strike="noStrike" dirty="0">
                          <a:solidFill>
                            <a:schemeClr val="tx1"/>
                          </a:solidFill>
                          <a:latin typeface="ＭＳ Ｐゴシック" pitchFamily="50" charset="-128"/>
                          <a:ea typeface="ＭＳ Ｐゴシック" pitchFamily="50" charset="-128"/>
                        </a:rPr>
                        <a:t>―</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latin typeface="ＭＳ Ｐゴシック" pitchFamily="50" charset="-128"/>
                          <a:ea typeface="ＭＳ Ｐゴシック" pitchFamily="50" charset="-128"/>
                        </a:rPr>
                        <a:t>1</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4"/>
                  </a:ext>
                </a:extLst>
              </a:tr>
              <a:tr h="188329">
                <a:tc>
                  <a:txBody>
                    <a:bodyPr/>
                    <a:lstStyle/>
                    <a:p>
                      <a:pPr algn="ctr" fontAlgn="ctr">
                        <a:lnSpc>
                          <a:spcPts val="1100"/>
                        </a:lnSpc>
                      </a:pPr>
                      <a:r>
                        <a:rPr lang="en-US" altLang="zh-TW" sz="1000" b="0" i="0" u="none" strike="noStrike" dirty="0">
                          <a:solidFill>
                            <a:schemeClr val="tx1"/>
                          </a:solidFill>
                          <a:latin typeface="ＭＳ Ｐゴシック" pitchFamily="50" charset="-128"/>
                          <a:ea typeface="ＭＳ Ｐゴシック" pitchFamily="50" charset="-128"/>
                        </a:rPr>
                        <a:t>5</a:t>
                      </a:r>
                      <a:endParaRPr lang="zh-TW" altLang="en-US" sz="1000" b="0" i="0" u="none" strike="noStrike" dirty="0">
                        <a:solidFill>
                          <a:schemeClr val="tx1"/>
                        </a:solidFill>
                        <a:latin typeface="ＭＳ Ｐゴシック" pitchFamily="50" charset="-128"/>
                        <a:ea typeface="ＭＳ Ｐゴシック" pitchFamily="50" charset="-128"/>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dirty="0">
                          <a:solidFill>
                            <a:schemeClr val="tx1"/>
                          </a:solidFill>
                          <a:latin typeface="ＭＳ Ｐゴシック" pitchFamily="50" charset="-128"/>
                          <a:ea typeface="ＭＳ Ｐゴシック" pitchFamily="50" charset="-128"/>
                        </a:rPr>
                        <a:t>研究施設（大阪大学）</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1" i="0" u="none" strike="noStrike" dirty="0">
                          <a:solidFill>
                            <a:schemeClr val="tx1"/>
                          </a:solidFill>
                          <a:latin typeface="ＭＳ Ｐゴシック" pitchFamily="50" charset="-128"/>
                          <a:ea typeface="ＭＳ Ｐゴシック" pitchFamily="50" charset="-128"/>
                        </a:rPr>
                        <a:t>―</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latin typeface="ＭＳ Ｐゴシック" pitchFamily="50" charset="-128"/>
                          <a:ea typeface="ＭＳ Ｐゴシック" pitchFamily="50" charset="-128"/>
                        </a:rPr>
                        <a:t>1</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5"/>
                  </a:ext>
                </a:extLst>
              </a:tr>
              <a:tr h="188329">
                <a:tc>
                  <a:txBody>
                    <a:bodyPr/>
                    <a:lstStyle/>
                    <a:p>
                      <a:pPr algn="ctr" fontAlgn="ctr">
                        <a:lnSpc>
                          <a:spcPts val="1100"/>
                        </a:lnSpc>
                      </a:pPr>
                      <a:r>
                        <a:rPr lang="en-US" altLang="zh-TW" sz="1000" b="0" i="0" u="none" strike="noStrike" dirty="0">
                          <a:solidFill>
                            <a:schemeClr val="tx1"/>
                          </a:solidFill>
                          <a:latin typeface="ＭＳ Ｐゴシック" pitchFamily="50" charset="-128"/>
                          <a:ea typeface="ＭＳ Ｐゴシック" pitchFamily="50" charset="-128"/>
                        </a:rPr>
                        <a:t>6</a:t>
                      </a:r>
                      <a:endParaRPr lang="zh-TW" altLang="en-US" sz="1000" b="0" i="0" u="none" strike="noStrike" dirty="0">
                        <a:solidFill>
                          <a:schemeClr val="tx1"/>
                        </a:solidFill>
                        <a:latin typeface="ＭＳ Ｐゴシック" pitchFamily="50" charset="-128"/>
                        <a:ea typeface="ＭＳ Ｐゴシック" pitchFamily="50" charset="-128"/>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dirty="0">
                          <a:solidFill>
                            <a:schemeClr val="tx1"/>
                          </a:solidFill>
                          <a:latin typeface="ＭＳ Ｐゴシック" pitchFamily="50" charset="-128"/>
                          <a:ea typeface="ＭＳ Ｐゴシック" pitchFamily="50" charset="-128"/>
                        </a:rPr>
                        <a:t>会館・港湾関係車両施設（（財）大阪港湾福利厚生協会）</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1" i="0" u="none" strike="noStrike" dirty="0">
                          <a:solidFill>
                            <a:schemeClr val="tx1"/>
                          </a:solidFill>
                          <a:latin typeface="ＭＳ Ｐゴシック" pitchFamily="50" charset="-128"/>
                          <a:ea typeface="ＭＳ Ｐゴシック" pitchFamily="50" charset="-128"/>
                        </a:rPr>
                        <a:t>―</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latin typeface="ＭＳ Ｐゴシック" pitchFamily="50" charset="-128"/>
                          <a:ea typeface="ＭＳ Ｐゴシック" pitchFamily="50" charset="-128"/>
                        </a:rPr>
                        <a:t>3</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6"/>
                  </a:ext>
                </a:extLst>
              </a:tr>
              <a:tr h="188329">
                <a:tc gridSpan="2">
                  <a:txBody>
                    <a:bodyPr/>
                    <a:lstStyle/>
                    <a:p>
                      <a:pPr algn="ctr" fontAlgn="ctr">
                        <a:lnSpc>
                          <a:spcPts val="1100"/>
                        </a:lnSpc>
                      </a:pPr>
                      <a:r>
                        <a:rPr lang="ja-JP" altLang="en-US" sz="1000" b="1" i="0" u="none" strike="noStrike" dirty="0">
                          <a:solidFill>
                            <a:schemeClr val="tx1"/>
                          </a:solidFill>
                          <a:latin typeface="ＭＳ Ｐゴシック" pitchFamily="50" charset="-128"/>
                          <a:ea typeface="ＭＳ Ｐゴシック" pitchFamily="50" charset="-128"/>
                        </a:rPr>
                        <a:t>計</a:t>
                      </a:r>
                      <a:endParaRPr lang="zh-TW" altLang="en-US" sz="1000" b="1" i="0" u="none" strike="noStrike" dirty="0">
                        <a:solidFill>
                          <a:schemeClr val="tx1"/>
                        </a:solidFill>
                        <a:latin typeface="ＭＳ Ｐゴシック" pitchFamily="50" charset="-128"/>
                        <a:ea typeface="ＭＳ Ｐゴシック" pitchFamily="50" charset="-128"/>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40000"/>
                        <a:lumOff val="60000"/>
                      </a:schemeClr>
                    </a:solidFill>
                  </a:tcPr>
                </a:tc>
                <a:tc hMerge="1">
                  <a:txBody>
                    <a:bodyPr/>
                    <a:lstStyle/>
                    <a:p>
                      <a:pPr algn="l" fontAlgn="ctr">
                        <a:lnSpc>
                          <a:spcPts val="1100"/>
                        </a:lnSpc>
                      </a:pPr>
                      <a:endParaRPr lang="ja-JP" altLang="en-US" sz="1000" b="0" i="0" u="none" strike="noStrike" dirty="0">
                        <a:solidFill>
                          <a:srgbClr val="000000"/>
                        </a:solidFill>
                        <a:latin typeface="ＭＳ Ｐゴシック" pitchFamily="50" charset="-128"/>
                        <a:ea typeface="ＭＳ Ｐゴシック" pitchFamily="50" charset="-128"/>
                      </a:endParaRP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lnSpc>
                          <a:spcPts val="1100"/>
                        </a:lnSpc>
                      </a:pPr>
                      <a:r>
                        <a:rPr lang="en-US" altLang="ja-JP" sz="1000" b="1" i="0" u="none" strike="noStrike" dirty="0">
                          <a:solidFill>
                            <a:schemeClr val="tx1"/>
                          </a:solidFill>
                          <a:latin typeface="ＭＳ Ｐゴシック" pitchFamily="50" charset="-128"/>
                          <a:ea typeface="ＭＳ Ｐゴシック" pitchFamily="50" charset="-128"/>
                        </a:rPr>
                        <a:t>14</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40000"/>
                        <a:lumOff val="60000"/>
                      </a:schemeClr>
                    </a:solidFill>
                  </a:tcPr>
                </a:tc>
                <a:tc>
                  <a:txBody>
                    <a:bodyPr/>
                    <a:lstStyle/>
                    <a:p>
                      <a:pPr algn="r" fontAlgn="ctr">
                        <a:lnSpc>
                          <a:spcPts val="1100"/>
                        </a:lnSpc>
                      </a:pPr>
                      <a:r>
                        <a:rPr lang="en-US" altLang="ja-JP" sz="1000" b="1" i="0" u="none" strike="noStrike" dirty="0">
                          <a:solidFill>
                            <a:schemeClr val="tx1"/>
                          </a:solidFill>
                          <a:latin typeface="ＭＳ Ｐゴシック" pitchFamily="50" charset="-128"/>
                          <a:ea typeface="ＭＳ Ｐゴシック" pitchFamily="50" charset="-128"/>
                        </a:rPr>
                        <a:t>19</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40000"/>
                        <a:lumOff val="60000"/>
                      </a:schemeClr>
                    </a:solidFill>
                  </a:tcPr>
                </a:tc>
                <a:extLst>
                  <a:ext uri="{0D108BD9-81ED-4DB2-BD59-A6C34878D82A}">
                    <a16:rowId xmlns:a16="http://schemas.microsoft.com/office/drawing/2014/main" xmlns="" val="10007"/>
                  </a:ext>
                </a:extLst>
              </a:tr>
            </a:tbl>
          </a:graphicData>
        </a:graphic>
      </p:graphicFrame>
      <p:sp>
        <p:nvSpPr>
          <p:cNvPr id="13" name="正方形/長方形 12"/>
          <p:cNvSpPr/>
          <p:nvPr/>
        </p:nvSpPr>
        <p:spPr>
          <a:xfrm>
            <a:off x="539552" y="692696"/>
            <a:ext cx="7128792" cy="292388"/>
          </a:xfrm>
          <a:prstGeom prst="rect">
            <a:avLst/>
          </a:prstGeom>
        </p:spPr>
        <p:txBody>
          <a:bodyPr wrap="square">
            <a:spAutoFit/>
          </a:bodyPr>
          <a:lstStyle/>
          <a:p>
            <a:r>
              <a:rPr lang="ja-JP" altLang="en-US" sz="1300" b="1" dirty="0">
                <a:latin typeface="+mn-ea"/>
              </a:rPr>
              <a:t>Ｄ．減免継続　</a:t>
            </a:r>
            <a:r>
              <a:rPr lang="en-US" altLang="ja-JP" sz="1300" b="1" dirty="0">
                <a:latin typeface="+mn-ea"/>
              </a:rPr>
              <a:t>【1,050</a:t>
            </a:r>
            <a:r>
              <a:rPr lang="ja-JP" altLang="en-US" sz="1300" b="1" dirty="0">
                <a:latin typeface="+mn-ea"/>
              </a:rPr>
              <a:t>件</a:t>
            </a:r>
            <a:r>
              <a:rPr lang="en-US" altLang="ja-JP" sz="1300" b="1" dirty="0">
                <a:latin typeface="+mn-ea"/>
              </a:rPr>
              <a:t>】</a:t>
            </a:r>
            <a:r>
              <a:rPr lang="ja-JP" altLang="en-US" sz="1300" b="1" dirty="0">
                <a:latin typeface="+mn-ea"/>
              </a:rPr>
              <a:t>（</a:t>
            </a:r>
            <a:r>
              <a:rPr lang="en-US" altLang="ja-JP" sz="1300" b="1" dirty="0">
                <a:latin typeface="+mn-ea"/>
              </a:rPr>
              <a:t>2014</a:t>
            </a:r>
            <a:r>
              <a:rPr lang="ja-JP" altLang="en-US" sz="1300" b="1" dirty="0">
                <a:latin typeface="+mn-ea"/>
              </a:rPr>
              <a:t>年８月時点）　→</a:t>
            </a:r>
            <a:r>
              <a:rPr lang="en-US" altLang="ja-JP" sz="1300" b="1" dirty="0">
                <a:latin typeface="+mn-ea"/>
              </a:rPr>
              <a:t>【1,183</a:t>
            </a:r>
            <a:r>
              <a:rPr lang="ja-JP" altLang="en-US" sz="1300" b="1" dirty="0">
                <a:latin typeface="+mn-ea"/>
              </a:rPr>
              <a:t>件</a:t>
            </a:r>
            <a:r>
              <a:rPr lang="en-US" altLang="ja-JP" sz="1300" b="1" dirty="0">
                <a:latin typeface="+mn-ea"/>
              </a:rPr>
              <a:t>】</a:t>
            </a:r>
            <a:r>
              <a:rPr lang="ja-JP" altLang="en-US" sz="1300" b="1" dirty="0">
                <a:latin typeface="+mn-ea"/>
              </a:rPr>
              <a:t>（</a:t>
            </a:r>
            <a:r>
              <a:rPr lang="en-US" altLang="ja-JP" sz="1300" b="1" dirty="0">
                <a:latin typeface="+mn-ea"/>
              </a:rPr>
              <a:t>2014</a:t>
            </a:r>
            <a:r>
              <a:rPr lang="ja-JP" altLang="en-US" sz="1300" b="1" dirty="0">
                <a:latin typeface="+mn-ea"/>
              </a:rPr>
              <a:t>年度末取組み完了時点） </a:t>
            </a:r>
            <a:r>
              <a:rPr lang="ja-JP" altLang="en-US" sz="1300" dirty="0">
                <a:latin typeface="+mn-ea"/>
              </a:rPr>
              <a:t>　</a:t>
            </a:r>
          </a:p>
        </p:txBody>
      </p:sp>
    </p:spTree>
    <p:extLst>
      <p:ext uri="{BB962C8B-B14F-4D97-AF65-F5344CB8AC3E}">
        <p14:creationId xmlns:p14="http://schemas.microsoft.com/office/powerpoint/2010/main" val="55853605"/>
      </p:ext>
    </p:extLst>
  </p:cSld>
  <p:clrMapOvr>
    <a:masterClrMapping/>
  </p:clrMapOvr>
</p:sld>
</file>

<file path=ppt/slides/slide2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 name="角丸四角形 9">
            <a:extLst>
              <a:ext uri="{FF2B5EF4-FFF2-40B4-BE49-F238E27FC236}">
                <a16:creationId xmlns:a16="http://schemas.microsoft.com/office/drawing/2014/main" xmlns="" id="{955DA41C-17A9-4DDF-8140-9B400E696149}"/>
              </a:ext>
            </a:extLst>
          </p:cNvPr>
          <p:cNvSpPr/>
          <p:nvPr/>
        </p:nvSpPr>
        <p:spPr>
          <a:xfrm>
            <a:off x="7596336" y="3250946"/>
            <a:ext cx="1242566" cy="3316209"/>
          </a:xfrm>
          <a:prstGeom prst="roundRect">
            <a:avLst>
              <a:gd name="adj" fmla="val 5685"/>
            </a:avLst>
          </a:prstGeom>
          <a:solidFill>
            <a:schemeClr val="accent6">
              <a:lumMod val="60000"/>
              <a:lumOff val="40000"/>
              <a:alpha val="5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5" name="角丸四角形 9">
            <a:extLst>
              <a:ext uri="{FF2B5EF4-FFF2-40B4-BE49-F238E27FC236}">
                <a16:creationId xmlns:a16="http://schemas.microsoft.com/office/drawing/2014/main" xmlns="" id="{76F62260-2E01-476B-B2E3-E1FBA4FBA78C}"/>
              </a:ext>
            </a:extLst>
          </p:cNvPr>
          <p:cNvSpPr/>
          <p:nvPr/>
        </p:nvSpPr>
        <p:spPr>
          <a:xfrm>
            <a:off x="5429279" y="3191282"/>
            <a:ext cx="993394" cy="3478078"/>
          </a:xfrm>
          <a:prstGeom prst="roundRect">
            <a:avLst>
              <a:gd name="adj" fmla="val 5685"/>
            </a:avLst>
          </a:prstGeom>
          <a:solidFill>
            <a:schemeClr val="accent6">
              <a:lumMod val="60000"/>
              <a:lumOff val="40000"/>
              <a:alpha val="5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1" name="角丸四角形 9">
            <a:extLst>
              <a:ext uri="{FF2B5EF4-FFF2-40B4-BE49-F238E27FC236}">
                <a16:creationId xmlns:a16="http://schemas.microsoft.com/office/drawing/2014/main" xmlns="" id="{7FBE58EB-5F9F-4D73-B46B-3A4FA18B2F35}"/>
              </a:ext>
            </a:extLst>
          </p:cNvPr>
          <p:cNvSpPr/>
          <p:nvPr/>
        </p:nvSpPr>
        <p:spPr>
          <a:xfrm>
            <a:off x="7110053" y="1638350"/>
            <a:ext cx="1792631" cy="1366375"/>
          </a:xfrm>
          <a:prstGeom prst="roundRect">
            <a:avLst>
              <a:gd name="adj" fmla="val 5685"/>
            </a:avLst>
          </a:prstGeom>
          <a:solidFill>
            <a:schemeClr val="accent6">
              <a:lumMod val="60000"/>
              <a:lumOff val="40000"/>
              <a:alpha val="5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0" name="角丸四角形 9">
            <a:extLst>
              <a:ext uri="{FF2B5EF4-FFF2-40B4-BE49-F238E27FC236}">
                <a16:creationId xmlns:a16="http://schemas.microsoft.com/office/drawing/2014/main" xmlns="" id="{F589A844-21C7-422F-8630-0E68B917F9BA}"/>
              </a:ext>
            </a:extLst>
          </p:cNvPr>
          <p:cNvSpPr/>
          <p:nvPr/>
        </p:nvSpPr>
        <p:spPr>
          <a:xfrm>
            <a:off x="3851920" y="1638350"/>
            <a:ext cx="1448182" cy="1400413"/>
          </a:xfrm>
          <a:prstGeom prst="roundRect">
            <a:avLst>
              <a:gd name="adj" fmla="val 5685"/>
            </a:avLst>
          </a:prstGeom>
          <a:solidFill>
            <a:schemeClr val="accent6">
              <a:lumMod val="60000"/>
              <a:lumOff val="40000"/>
              <a:alpha val="5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8" name="角丸四角形 9">
            <a:extLst>
              <a:ext uri="{FF2B5EF4-FFF2-40B4-BE49-F238E27FC236}">
                <a16:creationId xmlns:a16="http://schemas.microsoft.com/office/drawing/2014/main" xmlns="" id="{7552A839-029C-44F4-AE22-3B0F7081B4B0}"/>
              </a:ext>
            </a:extLst>
          </p:cNvPr>
          <p:cNvSpPr/>
          <p:nvPr/>
        </p:nvSpPr>
        <p:spPr>
          <a:xfrm>
            <a:off x="1691680" y="1113969"/>
            <a:ext cx="3600400" cy="301048"/>
          </a:xfrm>
          <a:prstGeom prst="roundRect">
            <a:avLst>
              <a:gd name="adj" fmla="val 5685"/>
            </a:avLst>
          </a:prstGeom>
          <a:solidFill>
            <a:schemeClr val="accent6">
              <a:lumMod val="60000"/>
              <a:lumOff val="40000"/>
              <a:alpha val="5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 name="正方形/長方形 12"/>
          <p:cNvSpPr/>
          <p:nvPr/>
        </p:nvSpPr>
        <p:spPr>
          <a:xfrm>
            <a:off x="35496" y="323364"/>
            <a:ext cx="7128792" cy="369332"/>
          </a:xfrm>
          <a:prstGeom prst="rect">
            <a:avLst/>
          </a:prstGeom>
        </p:spPr>
        <p:txBody>
          <a:bodyPr wrap="square">
            <a:spAutoFit/>
          </a:bodyPr>
          <a:lstStyle/>
          <a:p>
            <a:r>
              <a:rPr lang="ja-JP" altLang="en-US" b="1" dirty="0">
                <a:solidFill>
                  <a:srgbClr val="000000"/>
                </a:solidFill>
                <a:latin typeface="Calibri" pitchFamily="34" charset="0"/>
              </a:rPr>
              <a:t>　外郭団体との競争性のない随意契約の見直し</a:t>
            </a:r>
          </a:p>
        </p:txBody>
      </p:sp>
      <p:cxnSp>
        <p:nvCxnSpPr>
          <p:cNvPr id="14" name="直線コネクタ 13"/>
          <p:cNvCxnSpPr/>
          <p:nvPr/>
        </p:nvCxnSpPr>
        <p:spPr>
          <a:xfrm>
            <a:off x="179512" y="692696"/>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5" name="テキスト ボックス 36"/>
          <p:cNvSpPr txBox="1"/>
          <p:nvPr/>
        </p:nvSpPr>
        <p:spPr>
          <a:xfrm>
            <a:off x="0" y="0"/>
            <a:ext cx="1619672" cy="261610"/>
          </a:xfrm>
          <a:prstGeom prst="rect">
            <a:avLst/>
          </a:prstGeom>
          <a:noFill/>
        </p:spPr>
        <p:txBody>
          <a:bodyPr wrap="square" rtlCol="0">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r>
              <a:rPr lang="ja-JP" altLang="en-US" sz="1100" dirty="0"/>
              <a:t>（付属資料４）</a:t>
            </a:r>
            <a:endParaRPr lang="en-US" altLang="ja-JP" sz="1100" dirty="0"/>
          </a:p>
        </p:txBody>
      </p:sp>
      <p:sp>
        <p:nvSpPr>
          <p:cNvPr id="11" name="正方形/長方形 10"/>
          <p:cNvSpPr/>
          <p:nvPr/>
        </p:nvSpPr>
        <p:spPr>
          <a:xfrm>
            <a:off x="251520" y="1454304"/>
            <a:ext cx="1572866" cy="338554"/>
          </a:xfrm>
          <a:prstGeom prst="rect">
            <a:avLst/>
          </a:prstGeom>
        </p:spPr>
        <p:txBody>
          <a:bodyPr wrap="none">
            <a:spAutoFit/>
          </a:bodyPr>
          <a:lstStyle/>
          <a:p>
            <a:r>
              <a:rPr lang="ja-JP" altLang="en-US" sz="1600" dirty="0"/>
              <a:t>○見直しの状況</a:t>
            </a:r>
          </a:p>
        </p:txBody>
      </p:sp>
      <p:sp>
        <p:nvSpPr>
          <p:cNvPr id="16" name="テキスト ボックス 15"/>
          <p:cNvSpPr txBox="1"/>
          <p:nvPr/>
        </p:nvSpPr>
        <p:spPr>
          <a:xfrm>
            <a:off x="395536" y="828001"/>
            <a:ext cx="8424936" cy="584775"/>
          </a:xfrm>
          <a:prstGeom prst="rect">
            <a:avLst/>
          </a:prstGeom>
          <a:noFill/>
        </p:spPr>
        <p:txBody>
          <a:bodyPr wrap="square" rtlCol="0">
            <a:spAutoFit/>
          </a:bodyPr>
          <a:lstStyle/>
          <a:p>
            <a:r>
              <a:rPr lang="ja-JP" altLang="en-US" sz="1600" dirty="0">
                <a:latin typeface="+mn-ea"/>
              </a:rPr>
              <a:t>　市政改革プラン（</a:t>
            </a:r>
            <a:r>
              <a:rPr lang="en-US" altLang="ja-JP" sz="1600" dirty="0">
                <a:latin typeface="+mn-ea"/>
              </a:rPr>
              <a:t>2012</a:t>
            </a:r>
            <a:r>
              <a:rPr lang="ja-JP" altLang="en-US" sz="1600" dirty="0">
                <a:latin typeface="+mn-ea"/>
              </a:rPr>
              <a:t>年</a:t>
            </a:r>
            <a:r>
              <a:rPr lang="en-US" altLang="ja-JP" sz="1600" dirty="0">
                <a:latin typeface="+mn-ea"/>
              </a:rPr>
              <a:t>7</a:t>
            </a:r>
            <a:r>
              <a:rPr lang="ja-JP" altLang="en-US" sz="1600" dirty="0">
                <a:latin typeface="+mn-ea"/>
              </a:rPr>
              <a:t>月策定）に基づき、外郭団体との競争性のない随意契約について</a:t>
            </a:r>
            <a:endParaRPr lang="en-US" altLang="ja-JP" sz="1600" dirty="0">
              <a:latin typeface="+mn-ea"/>
            </a:endParaRPr>
          </a:p>
          <a:p>
            <a:r>
              <a:rPr lang="ja-JP" altLang="en-US" sz="1600" dirty="0">
                <a:latin typeface="+mn-ea"/>
              </a:rPr>
              <a:t>見直しを実施。（</a:t>
            </a:r>
            <a:r>
              <a:rPr lang="en-US" altLang="ja-JP" sz="1600" dirty="0">
                <a:latin typeface="+mn-ea"/>
              </a:rPr>
              <a:t>2014</a:t>
            </a:r>
            <a:r>
              <a:rPr lang="ja-JP" altLang="en-US" sz="1600" dirty="0">
                <a:latin typeface="+mn-ea"/>
              </a:rPr>
              <a:t>年度で目標達成により取組終了）</a:t>
            </a:r>
            <a:endParaRPr lang="en-US" altLang="ja-JP" sz="1600" dirty="0">
              <a:latin typeface="+mn-ea"/>
            </a:endParaRPr>
          </a:p>
        </p:txBody>
      </p:sp>
      <p:graphicFrame>
        <p:nvGraphicFramePr>
          <p:cNvPr id="23" name="表 22"/>
          <p:cNvGraphicFramePr>
            <a:graphicFrameLocks noGrp="1"/>
          </p:cNvGraphicFramePr>
          <p:nvPr>
            <p:extLst/>
          </p:nvPr>
        </p:nvGraphicFramePr>
        <p:xfrm>
          <a:off x="449944" y="1755656"/>
          <a:ext cx="8372085" cy="1097280"/>
        </p:xfrm>
        <a:graphic>
          <a:graphicData uri="http://schemas.openxmlformats.org/drawingml/2006/table">
            <a:tbl>
              <a:tblPr firstRow="1" bandRow="1">
                <a:tableStyleId>{5C22544A-7EE6-4342-B048-85BDC9FD1C3A}</a:tableStyleId>
              </a:tblPr>
              <a:tblGrid>
                <a:gridCol w="598567">
                  <a:extLst>
                    <a:ext uri="{9D8B030D-6E8A-4147-A177-3AD203B41FA5}">
                      <a16:colId xmlns:a16="http://schemas.microsoft.com/office/drawing/2014/main" xmlns="" val="20000"/>
                    </a:ext>
                  </a:extLst>
                </a:gridCol>
                <a:gridCol w="1436098">
                  <a:extLst>
                    <a:ext uri="{9D8B030D-6E8A-4147-A177-3AD203B41FA5}">
                      <a16:colId xmlns:a16="http://schemas.microsoft.com/office/drawing/2014/main" xmlns="" val="20001"/>
                    </a:ext>
                  </a:extLst>
                </a:gridCol>
                <a:gridCol w="1436098">
                  <a:extLst>
                    <a:ext uri="{9D8B030D-6E8A-4147-A177-3AD203B41FA5}">
                      <a16:colId xmlns:a16="http://schemas.microsoft.com/office/drawing/2014/main" xmlns="" val="20002"/>
                    </a:ext>
                  </a:extLst>
                </a:gridCol>
                <a:gridCol w="1436098">
                  <a:extLst>
                    <a:ext uri="{9D8B030D-6E8A-4147-A177-3AD203B41FA5}">
                      <a16:colId xmlns:a16="http://schemas.microsoft.com/office/drawing/2014/main" xmlns="" val="20003"/>
                    </a:ext>
                  </a:extLst>
                </a:gridCol>
                <a:gridCol w="1732612">
                  <a:extLst>
                    <a:ext uri="{9D8B030D-6E8A-4147-A177-3AD203B41FA5}">
                      <a16:colId xmlns:a16="http://schemas.microsoft.com/office/drawing/2014/main" xmlns="" val="20004"/>
                    </a:ext>
                  </a:extLst>
                </a:gridCol>
                <a:gridCol w="1732612">
                  <a:extLst>
                    <a:ext uri="{9D8B030D-6E8A-4147-A177-3AD203B41FA5}">
                      <a16:colId xmlns:a16="http://schemas.microsoft.com/office/drawing/2014/main" xmlns="" val="20005"/>
                    </a:ext>
                  </a:extLst>
                </a:gridCol>
              </a:tblGrid>
              <a:tr h="365760">
                <a:tc>
                  <a:txBody>
                    <a:bodyPr/>
                    <a:lstStyle/>
                    <a:p>
                      <a:pPr algn="ctr"/>
                      <a:endParaRPr kumimoji="1" lang="ja-JP" altLang="en-US" sz="1400" b="0" dirty="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ap="flat" cmpd="sng" algn="ctr">
                      <a:solidFill>
                        <a:schemeClr val="tx1"/>
                      </a:solidFill>
                      <a:prstDash val="solid"/>
                      <a:round/>
                      <a:headEnd type="none" w="med" len="med"/>
                      <a:tailEnd type="none" w="med" len="med"/>
                    </a:lnTlToBr>
                    <a:lnBlToTr w="12700" cmpd="sng">
                      <a:noFill/>
                      <a:prstDash val="solid"/>
                    </a:lnBlToTr>
                    <a:solidFill>
                      <a:schemeClr val="accent5">
                        <a:lumMod val="20000"/>
                        <a:lumOff val="8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en-US" altLang="ja-JP" sz="1400" b="0" dirty="0">
                          <a:solidFill>
                            <a:schemeClr val="tx1"/>
                          </a:solidFill>
                        </a:rPr>
                        <a:t>2010</a:t>
                      </a:r>
                      <a:r>
                        <a:rPr kumimoji="1" lang="ja-JP" altLang="en-US" sz="1400" b="0" dirty="0">
                          <a:solidFill>
                            <a:schemeClr val="tx1"/>
                          </a:solidFill>
                        </a:rPr>
                        <a:t>年度決算（</a:t>
                      </a:r>
                      <a:r>
                        <a:rPr kumimoji="1" lang="en-US" altLang="ja-JP" sz="1400" b="0" dirty="0">
                          <a:solidFill>
                            <a:schemeClr val="tx1"/>
                          </a:solidFill>
                        </a:rPr>
                        <a:t>A</a:t>
                      </a:r>
                      <a:r>
                        <a:rPr kumimoji="1" lang="ja-JP" altLang="en-US" sz="1400" b="0" dirty="0">
                          <a:solidFill>
                            <a:schemeClr val="tx1"/>
                          </a:solidFill>
                        </a:rPr>
                        <a:t>）</a:t>
                      </a:r>
                      <a:r>
                        <a:rPr kumimoji="1" lang="ja-JP" altLang="en-US" sz="1400" b="0" dirty="0">
                          <a:solidFill>
                            <a:srgbClr val="FF0000"/>
                          </a:solidFill>
                        </a:rPr>
                        <a:t> </a:t>
                      </a:r>
                    </a:p>
                  </a:txBody>
                  <a:tcPr marL="36000" marR="36000" anchor="ctr" anchorCtr="1">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en-US" altLang="ja-JP" sz="1400" b="0" kern="1200" dirty="0">
                          <a:solidFill>
                            <a:schemeClr val="tx1"/>
                          </a:solidFill>
                          <a:latin typeface="+mn-lt"/>
                          <a:ea typeface="+mn-ea"/>
                          <a:cs typeface="+mn-cs"/>
                        </a:rPr>
                        <a:t>2013</a:t>
                      </a:r>
                      <a:r>
                        <a:rPr kumimoji="1" lang="ja-JP" altLang="en-US" sz="1400" b="0" kern="1200" dirty="0">
                          <a:solidFill>
                            <a:schemeClr val="tx1"/>
                          </a:solidFill>
                          <a:latin typeface="+mn-lt"/>
                          <a:ea typeface="+mn-ea"/>
                          <a:cs typeface="+mn-cs"/>
                        </a:rPr>
                        <a:t>年度決算（</a:t>
                      </a:r>
                      <a:r>
                        <a:rPr kumimoji="1" lang="en-US" altLang="ja-JP" sz="1400" b="0" kern="1200" dirty="0">
                          <a:solidFill>
                            <a:schemeClr val="tx1"/>
                          </a:solidFill>
                          <a:latin typeface="+mn-lt"/>
                          <a:ea typeface="+mn-ea"/>
                          <a:cs typeface="+mn-cs"/>
                        </a:rPr>
                        <a:t>B</a:t>
                      </a:r>
                      <a:r>
                        <a:rPr kumimoji="1" lang="ja-JP" altLang="en-US" sz="1400" b="0" kern="1200" dirty="0">
                          <a:solidFill>
                            <a:schemeClr val="tx1"/>
                          </a:solidFill>
                          <a:latin typeface="+mn-lt"/>
                          <a:ea typeface="+mn-ea"/>
                          <a:cs typeface="+mn-cs"/>
                        </a:rPr>
                        <a:t>）</a:t>
                      </a:r>
                    </a:p>
                  </a:txBody>
                  <a:tcPr marL="36000" marR="36000" anchor="ctr" anchorCtr="1">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en-US" altLang="zh-TW" sz="1400" b="0" kern="1200" dirty="0">
                          <a:solidFill>
                            <a:schemeClr val="tx1"/>
                          </a:solidFill>
                          <a:latin typeface="+mn-lt"/>
                          <a:ea typeface="+mn-ea"/>
                          <a:cs typeface="+mn-cs"/>
                        </a:rPr>
                        <a:t>2014</a:t>
                      </a:r>
                      <a:r>
                        <a:rPr kumimoji="1" lang="zh-TW" altLang="en-US" sz="1400" b="0" kern="1200" dirty="0">
                          <a:solidFill>
                            <a:schemeClr val="tx1"/>
                          </a:solidFill>
                          <a:latin typeface="ＭＳ Ｐゴシック" panose="020B0600070205080204" pitchFamily="50" charset="-128"/>
                          <a:ea typeface="ＭＳ Ｐゴシック" panose="020B0600070205080204" pitchFamily="50" charset="-128"/>
                          <a:cs typeface="+mn-cs"/>
                        </a:rPr>
                        <a:t>年度決算（</a:t>
                      </a:r>
                      <a:r>
                        <a:rPr kumimoji="1" lang="en-US" altLang="zh-TW" sz="1400" b="0" kern="1200" dirty="0">
                          <a:solidFill>
                            <a:schemeClr val="tx1"/>
                          </a:solidFill>
                          <a:latin typeface="+mn-lt"/>
                          <a:ea typeface="+mn-ea"/>
                          <a:cs typeface="+mn-cs"/>
                        </a:rPr>
                        <a:t>C</a:t>
                      </a:r>
                      <a:r>
                        <a:rPr kumimoji="1" lang="zh-TW" altLang="en-US" sz="1400" b="0" kern="1200" dirty="0">
                          <a:solidFill>
                            <a:schemeClr val="tx1"/>
                          </a:solidFill>
                          <a:latin typeface="ＭＳ Ｐゴシック" panose="020B0600070205080204" pitchFamily="50" charset="-128"/>
                          <a:ea typeface="ＭＳ Ｐゴシック" panose="020B0600070205080204" pitchFamily="50" charset="-128"/>
                          <a:cs typeface="+mn-cs"/>
                        </a:rPr>
                        <a:t>）</a:t>
                      </a:r>
                      <a:endParaRPr kumimoji="1" lang="ja-JP" altLang="en-US" sz="1400" b="0" kern="1200" dirty="0">
                        <a:solidFill>
                          <a:schemeClr val="tx1"/>
                        </a:solidFill>
                        <a:latin typeface="ＭＳ Ｐゴシック" panose="020B0600070205080204" pitchFamily="50" charset="-128"/>
                        <a:ea typeface="ＭＳ Ｐゴシック" panose="020B0600070205080204" pitchFamily="50" charset="-128"/>
                        <a:cs typeface="+mn-cs"/>
                      </a:endParaRPr>
                    </a:p>
                  </a:txBody>
                  <a:tcPr marL="36000" marR="36000" anchor="ctr" anchorCtr="1">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p>
                      <a:pPr algn="ctr"/>
                      <a:r>
                        <a:rPr kumimoji="1" lang="ja-JP" altLang="en-US" sz="1400" b="0" dirty="0">
                          <a:solidFill>
                            <a:schemeClr val="tx1"/>
                          </a:solidFill>
                        </a:rPr>
                        <a:t>削減状況（</a:t>
                      </a:r>
                      <a:r>
                        <a:rPr kumimoji="1" lang="en-US" altLang="ja-JP" sz="1400" b="0" dirty="0">
                          <a:solidFill>
                            <a:schemeClr val="tx1"/>
                          </a:solidFill>
                        </a:rPr>
                        <a:t>A</a:t>
                      </a:r>
                      <a:r>
                        <a:rPr kumimoji="1" lang="ja-JP" altLang="en-US" sz="1400" b="0" dirty="0">
                          <a:solidFill>
                            <a:schemeClr val="tx1"/>
                          </a:solidFill>
                        </a:rPr>
                        <a:t>）－（</a:t>
                      </a:r>
                      <a:r>
                        <a:rPr kumimoji="1" lang="en-US" altLang="ja-JP" sz="1400" b="0" dirty="0">
                          <a:solidFill>
                            <a:schemeClr val="tx1"/>
                          </a:solidFill>
                        </a:rPr>
                        <a:t>B</a:t>
                      </a:r>
                      <a:r>
                        <a:rPr kumimoji="1" lang="ja-JP" altLang="en-US" sz="1400" b="0" dirty="0">
                          <a:solidFill>
                            <a:schemeClr val="tx1"/>
                          </a:solidFill>
                        </a:rPr>
                        <a:t>）</a:t>
                      </a:r>
                    </a:p>
                  </a:txBody>
                  <a:tcPr marL="36000" marR="36000" anchor="ctr" anchorCtr="1">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p>
                      <a:pPr algn="ctr"/>
                      <a:r>
                        <a:rPr kumimoji="1" lang="ja-JP" altLang="en-US" sz="1400" b="0" dirty="0">
                          <a:solidFill>
                            <a:schemeClr val="tx1"/>
                          </a:solidFill>
                        </a:rPr>
                        <a:t>削減状況（</a:t>
                      </a:r>
                      <a:r>
                        <a:rPr kumimoji="1" lang="en-US" altLang="ja-JP" sz="1400" b="0" dirty="0">
                          <a:solidFill>
                            <a:schemeClr val="tx1"/>
                          </a:solidFill>
                        </a:rPr>
                        <a:t>A</a:t>
                      </a:r>
                      <a:r>
                        <a:rPr kumimoji="1" lang="ja-JP" altLang="en-US" sz="1400" b="0" dirty="0">
                          <a:solidFill>
                            <a:schemeClr val="tx1"/>
                          </a:solidFill>
                        </a:rPr>
                        <a:t>）－（</a:t>
                      </a:r>
                      <a:r>
                        <a:rPr kumimoji="1" lang="en-US" altLang="ja-JP" sz="1400" b="0" dirty="0">
                          <a:solidFill>
                            <a:schemeClr val="tx1"/>
                          </a:solidFill>
                        </a:rPr>
                        <a:t>C</a:t>
                      </a:r>
                      <a:r>
                        <a:rPr kumimoji="1" lang="ja-JP" altLang="en-US" sz="1400" b="0" dirty="0">
                          <a:solidFill>
                            <a:schemeClr val="tx1"/>
                          </a:solidFill>
                        </a:rPr>
                        <a:t>）</a:t>
                      </a:r>
                    </a:p>
                  </a:txBody>
                  <a:tcPr marL="36000" marR="36000" anchor="ctr" anchorCtr="1">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extLst>
                  <a:ext uri="{0D108BD9-81ED-4DB2-BD59-A6C34878D82A}">
                    <a16:rowId xmlns:a16="http://schemas.microsoft.com/office/drawing/2014/main" xmlns="" val="10000"/>
                  </a:ext>
                </a:extLst>
              </a:tr>
              <a:tr h="365760">
                <a:tc>
                  <a:txBody>
                    <a:bodyPr/>
                    <a:lstStyle/>
                    <a:p>
                      <a:pPr algn="ctr"/>
                      <a:r>
                        <a:rPr kumimoji="1" lang="ja-JP" altLang="en-US" sz="1400" b="0" dirty="0">
                          <a:solidFill>
                            <a:schemeClr val="tx1"/>
                          </a:solidFill>
                        </a:rPr>
                        <a:t>金額</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altLang="ja-JP" sz="1400" b="0" dirty="0">
                          <a:solidFill>
                            <a:schemeClr val="tx1"/>
                          </a:solidFill>
                        </a:rPr>
                        <a:t>321</a:t>
                      </a:r>
                      <a:r>
                        <a:rPr lang="ja-JP" altLang="en-US" sz="1400" b="0" dirty="0">
                          <a:solidFill>
                            <a:schemeClr val="tx1"/>
                          </a:solidFill>
                        </a:rPr>
                        <a:t>億円</a:t>
                      </a:r>
                      <a:endParaRPr kumimoji="1" lang="ja-JP" altLang="en-US" sz="1400" b="0" dirty="0">
                        <a:solidFill>
                          <a:schemeClr val="tx1"/>
                        </a:solidFill>
                      </a:endParaRPr>
                    </a:p>
                  </a:txBody>
                  <a:tcPr marL="36000" marR="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altLang="ja-JP" sz="1400" b="0" dirty="0">
                          <a:solidFill>
                            <a:schemeClr val="tx1"/>
                          </a:solidFill>
                        </a:rPr>
                        <a:t>40</a:t>
                      </a:r>
                      <a:r>
                        <a:rPr lang="ja-JP" altLang="en-US" sz="1400" b="0" dirty="0">
                          <a:solidFill>
                            <a:schemeClr val="tx1"/>
                          </a:solidFill>
                        </a:rPr>
                        <a:t>億円</a:t>
                      </a:r>
                      <a:endParaRPr kumimoji="1" lang="ja-JP" altLang="en-US" sz="1400" b="0" dirty="0">
                        <a:solidFill>
                          <a:schemeClr val="tx1"/>
                        </a:solidFill>
                      </a:endParaRPr>
                    </a:p>
                  </a:txBody>
                  <a:tcPr marL="36000" marR="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altLang="ja-JP" sz="1400" b="0" dirty="0">
                          <a:solidFill>
                            <a:schemeClr val="tx1"/>
                          </a:solidFill>
                        </a:rPr>
                        <a:t>36</a:t>
                      </a:r>
                      <a:r>
                        <a:rPr lang="ja-JP" altLang="en-US" sz="1400" b="0" dirty="0">
                          <a:solidFill>
                            <a:schemeClr val="tx1"/>
                          </a:solidFill>
                        </a:rPr>
                        <a:t>億円</a:t>
                      </a:r>
                      <a:endParaRPr kumimoji="1" lang="ja-JP" altLang="en-US" sz="1400" b="0" dirty="0">
                        <a:solidFill>
                          <a:schemeClr val="tx1"/>
                        </a:solidFill>
                      </a:endParaRPr>
                    </a:p>
                  </a:txBody>
                  <a:tcPr marL="36000" marR="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a:r>
                        <a:rPr lang="ja-JP" altLang="en-US" sz="1400" dirty="0">
                          <a:solidFill>
                            <a:schemeClr val="tx1"/>
                          </a:solidFill>
                        </a:rPr>
                        <a:t>▲</a:t>
                      </a:r>
                      <a:r>
                        <a:rPr lang="en-US" altLang="ja-JP" sz="1400" dirty="0">
                          <a:solidFill>
                            <a:schemeClr val="tx1"/>
                          </a:solidFill>
                        </a:rPr>
                        <a:t>281</a:t>
                      </a:r>
                      <a:r>
                        <a:rPr lang="ja-JP" altLang="en-US" sz="1400" dirty="0">
                          <a:solidFill>
                            <a:schemeClr val="tx1"/>
                          </a:solidFill>
                        </a:rPr>
                        <a:t>億円（▲</a:t>
                      </a:r>
                      <a:r>
                        <a:rPr lang="en-US" altLang="ja-JP" sz="1400" dirty="0">
                          <a:solidFill>
                            <a:schemeClr val="tx1"/>
                          </a:solidFill>
                        </a:rPr>
                        <a:t>87.5%</a:t>
                      </a:r>
                      <a:r>
                        <a:rPr lang="ja-JP" altLang="en-US" sz="1400" dirty="0">
                          <a:solidFill>
                            <a:schemeClr val="tx1"/>
                          </a:solidFill>
                        </a:rPr>
                        <a:t>）</a:t>
                      </a:r>
                      <a:endParaRPr kumimoji="1" lang="ja-JP" altLang="en-US" sz="1400" b="0" dirty="0">
                        <a:solidFill>
                          <a:schemeClr val="tx1"/>
                        </a:solidFill>
                      </a:endParaRPr>
                    </a:p>
                  </a:txBody>
                  <a:tcPr marL="36000" marR="36000" anchor="ctr" anchorCtr="1">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a:r>
                        <a:rPr lang="ja-JP" altLang="en-US" sz="1400" dirty="0">
                          <a:solidFill>
                            <a:schemeClr val="tx1"/>
                          </a:solidFill>
                          <a:latin typeface="+mn-lt"/>
                        </a:rPr>
                        <a:t>▲</a:t>
                      </a:r>
                      <a:r>
                        <a:rPr lang="en-US" altLang="ja-JP" sz="1400" dirty="0">
                          <a:solidFill>
                            <a:schemeClr val="tx1"/>
                          </a:solidFill>
                          <a:latin typeface="+mn-lt"/>
                        </a:rPr>
                        <a:t>285</a:t>
                      </a:r>
                      <a:r>
                        <a:rPr lang="ja-JP" altLang="en-US" sz="1400" dirty="0">
                          <a:solidFill>
                            <a:schemeClr val="tx1"/>
                          </a:solidFill>
                          <a:latin typeface="+mn-lt"/>
                        </a:rPr>
                        <a:t>億円（▲</a:t>
                      </a:r>
                      <a:r>
                        <a:rPr lang="en-US" altLang="ja-JP" sz="1400" dirty="0">
                          <a:solidFill>
                            <a:schemeClr val="tx1"/>
                          </a:solidFill>
                          <a:latin typeface="+mn-lt"/>
                        </a:rPr>
                        <a:t>88.8%</a:t>
                      </a:r>
                      <a:r>
                        <a:rPr lang="ja-JP" altLang="en-US" sz="1400" dirty="0">
                          <a:solidFill>
                            <a:schemeClr val="tx1"/>
                          </a:solidFill>
                          <a:latin typeface="+mn-lt"/>
                        </a:rPr>
                        <a:t>）</a:t>
                      </a:r>
                      <a:endParaRPr kumimoji="1" lang="ja-JP" altLang="en-US" sz="1400" b="0" dirty="0">
                        <a:solidFill>
                          <a:schemeClr val="tx1"/>
                        </a:solidFill>
                        <a:latin typeface="+mn-lt"/>
                      </a:endParaRPr>
                    </a:p>
                  </a:txBody>
                  <a:tcPr marL="36000" marR="36000" anchor="ctr" anchorCtr="1">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0001"/>
                  </a:ext>
                </a:extLst>
              </a:tr>
              <a:tr h="365760">
                <a:tc>
                  <a:txBody>
                    <a:bodyPr/>
                    <a:lstStyle/>
                    <a:p>
                      <a:pPr algn="ctr"/>
                      <a:r>
                        <a:rPr kumimoji="1" lang="ja-JP" altLang="en-US" sz="1400" b="0" dirty="0">
                          <a:solidFill>
                            <a:schemeClr val="tx1"/>
                          </a:solidFill>
                        </a:rPr>
                        <a:t>件数</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altLang="ja-JP" sz="1400" dirty="0"/>
                        <a:t>325</a:t>
                      </a:r>
                      <a:r>
                        <a:rPr lang="ja-JP" altLang="en-US" sz="1400" dirty="0"/>
                        <a:t>件</a:t>
                      </a:r>
                      <a:endParaRPr kumimoji="1" lang="ja-JP" altLang="en-US" sz="1400" b="0" dirty="0">
                        <a:solidFill>
                          <a:schemeClr val="tx1"/>
                        </a:solidFill>
                      </a:endParaRPr>
                    </a:p>
                  </a:txBody>
                  <a:tcPr marL="36000" marR="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altLang="ja-JP" sz="1400" dirty="0">
                          <a:solidFill>
                            <a:schemeClr val="tx1"/>
                          </a:solidFill>
                        </a:rPr>
                        <a:t>19</a:t>
                      </a:r>
                      <a:r>
                        <a:rPr lang="ja-JP" altLang="en-US" sz="1400" dirty="0">
                          <a:solidFill>
                            <a:schemeClr val="tx1"/>
                          </a:solidFill>
                        </a:rPr>
                        <a:t>件</a:t>
                      </a:r>
                      <a:endParaRPr kumimoji="1" lang="ja-JP" altLang="en-US" sz="1400" b="0" dirty="0">
                        <a:solidFill>
                          <a:schemeClr val="tx1"/>
                        </a:solidFill>
                      </a:endParaRPr>
                    </a:p>
                  </a:txBody>
                  <a:tcPr marL="36000" marR="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altLang="ja-JP" sz="1400" dirty="0">
                          <a:solidFill>
                            <a:schemeClr val="tx1"/>
                          </a:solidFill>
                        </a:rPr>
                        <a:t>13</a:t>
                      </a:r>
                      <a:r>
                        <a:rPr lang="ja-JP" altLang="en-US" sz="1400" dirty="0">
                          <a:solidFill>
                            <a:schemeClr val="tx1"/>
                          </a:solidFill>
                        </a:rPr>
                        <a:t>件</a:t>
                      </a:r>
                      <a:endParaRPr kumimoji="1" lang="ja-JP" altLang="en-US" sz="1400" b="0" dirty="0">
                        <a:solidFill>
                          <a:schemeClr val="tx1"/>
                        </a:solidFill>
                      </a:endParaRPr>
                    </a:p>
                  </a:txBody>
                  <a:tcPr marL="36000" marR="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a:r>
                        <a:rPr lang="ja-JP" altLang="en-US" sz="1400" dirty="0">
                          <a:solidFill>
                            <a:schemeClr val="tx1"/>
                          </a:solidFill>
                        </a:rPr>
                        <a:t>▲</a:t>
                      </a:r>
                      <a:r>
                        <a:rPr lang="en-US" altLang="ja-JP" sz="1400" dirty="0">
                          <a:solidFill>
                            <a:schemeClr val="tx1"/>
                          </a:solidFill>
                        </a:rPr>
                        <a:t>306</a:t>
                      </a:r>
                      <a:r>
                        <a:rPr lang="ja-JP" altLang="en-US" sz="1400" dirty="0">
                          <a:solidFill>
                            <a:schemeClr val="tx1"/>
                          </a:solidFill>
                        </a:rPr>
                        <a:t>件    （▲</a:t>
                      </a:r>
                      <a:r>
                        <a:rPr lang="en-US" altLang="ja-JP" sz="1400" dirty="0">
                          <a:solidFill>
                            <a:schemeClr val="tx1"/>
                          </a:solidFill>
                        </a:rPr>
                        <a:t>94.2%</a:t>
                      </a:r>
                      <a:r>
                        <a:rPr lang="ja-JP" altLang="en-US" sz="1400" dirty="0">
                          <a:solidFill>
                            <a:schemeClr val="tx1"/>
                          </a:solidFill>
                        </a:rPr>
                        <a:t>）</a:t>
                      </a:r>
                      <a:endParaRPr kumimoji="1" lang="ja-JP" altLang="en-US" sz="1400" b="0" dirty="0">
                        <a:solidFill>
                          <a:schemeClr val="tx1"/>
                        </a:solidFill>
                      </a:endParaRPr>
                    </a:p>
                  </a:txBody>
                  <a:tcPr marL="36000" marR="36000" anchor="ctr" anchorCtr="1">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a:r>
                        <a:rPr lang="ja-JP" altLang="en-US" sz="1400" dirty="0">
                          <a:solidFill>
                            <a:schemeClr val="tx1"/>
                          </a:solidFill>
                          <a:latin typeface="+mn-lt"/>
                        </a:rPr>
                        <a:t>▲</a:t>
                      </a:r>
                      <a:r>
                        <a:rPr lang="en-US" altLang="ja-JP" sz="1400" dirty="0">
                          <a:solidFill>
                            <a:schemeClr val="tx1"/>
                          </a:solidFill>
                          <a:latin typeface="+mn-lt"/>
                        </a:rPr>
                        <a:t>312</a:t>
                      </a:r>
                      <a:r>
                        <a:rPr lang="ja-JP" altLang="en-US" sz="1400" dirty="0">
                          <a:solidFill>
                            <a:schemeClr val="tx1"/>
                          </a:solidFill>
                          <a:latin typeface="+mn-lt"/>
                        </a:rPr>
                        <a:t>件</a:t>
                      </a:r>
                      <a:r>
                        <a:rPr lang="ja-JP" altLang="en-US" sz="1400" baseline="0" dirty="0">
                          <a:solidFill>
                            <a:schemeClr val="tx1"/>
                          </a:solidFill>
                          <a:latin typeface="+mn-lt"/>
                          <a:ea typeface="ＭＳ ゴシック" panose="020B0609070205080204" pitchFamily="49" charset="-128"/>
                        </a:rPr>
                        <a:t>    </a:t>
                      </a:r>
                      <a:r>
                        <a:rPr lang="ja-JP" altLang="en-US" sz="1400" dirty="0">
                          <a:solidFill>
                            <a:schemeClr val="tx1"/>
                          </a:solidFill>
                          <a:latin typeface="+mn-lt"/>
                        </a:rPr>
                        <a:t>（▲</a:t>
                      </a:r>
                      <a:r>
                        <a:rPr lang="en-US" altLang="ja-JP" sz="1400" dirty="0">
                          <a:solidFill>
                            <a:schemeClr val="tx1"/>
                          </a:solidFill>
                          <a:latin typeface="+mn-lt"/>
                        </a:rPr>
                        <a:t>96.0%</a:t>
                      </a:r>
                      <a:r>
                        <a:rPr lang="ja-JP" altLang="en-US" sz="1400" dirty="0">
                          <a:solidFill>
                            <a:schemeClr val="tx1"/>
                          </a:solidFill>
                          <a:latin typeface="+mn-lt"/>
                        </a:rPr>
                        <a:t>）</a:t>
                      </a:r>
                      <a:endParaRPr kumimoji="1" lang="ja-JP" altLang="en-US" sz="1400" b="0" dirty="0">
                        <a:solidFill>
                          <a:schemeClr val="tx1"/>
                        </a:solidFill>
                        <a:latin typeface="+mn-lt"/>
                      </a:endParaRPr>
                    </a:p>
                  </a:txBody>
                  <a:tcPr marL="36000" marR="36000" anchor="ctr" anchorCtr="1">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0002"/>
                  </a:ext>
                </a:extLst>
              </a:tr>
            </a:tbl>
          </a:graphicData>
        </a:graphic>
      </p:graphicFrame>
      <p:sp>
        <p:nvSpPr>
          <p:cNvPr id="26" name="正方形/長方形 25"/>
          <p:cNvSpPr/>
          <p:nvPr/>
        </p:nvSpPr>
        <p:spPr>
          <a:xfrm>
            <a:off x="395536" y="3038763"/>
            <a:ext cx="1656184" cy="338554"/>
          </a:xfrm>
          <a:prstGeom prst="rect">
            <a:avLst/>
          </a:prstGeom>
        </p:spPr>
        <p:txBody>
          <a:bodyPr wrap="square">
            <a:spAutoFit/>
          </a:bodyPr>
          <a:lstStyle/>
          <a:p>
            <a:r>
              <a:rPr lang="ja-JP" altLang="en-US" sz="1600" dirty="0"/>
              <a:t>（見直しの内訳）</a:t>
            </a:r>
          </a:p>
        </p:txBody>
      </p:sp>
      <p:graphicFrame>
        <p:nvGraphicFramePr>
          <p:cNvPr id="27" name="表 26"/>
          <p:cNvGraphicFramePr>
            <a:graphicFrameLocks noGrp="1"/>
          </p:cNvGraphicFramePr>
          <p:nvPr>
            <p:extLst/>
          </p:nvPr>
        </p:nvGraphicFramePr>
        <p:xfrm>
          <a:off x="449942" y="3344915"/>
          <a:ext cx="8334554" cy="3222240"/>
        </p:xfrm>
        <a:graphic>
          <a:graphicData uri="http://schemas.openxmlformats.org/drawingml/2006/table">
            <a:tbl>
              <a:tblPr/>
              <a:tblGrid>
                <a:gridCol w="496800">
                  <a:extLst>
                    <a:ext uri="{9D8B030D-6E8A-4147-A177-3AD203B41FA5}">
                      <a16:colId xmlns:a16="http://schemas.microsoft.com/office/drawing/2014/main" xmlns="" val="20000"/>
                    </a:ext>
                  </a:extLst>
                </a:gridCol>
                <a:gridCol w="2628000">
                  <a:extLst>
                    <a:ext uri="{9D8B030D-6E8A-4147-A177-3AD203B41FA5}">
                      <a16:colId xmlns:a16="http://schemas.microsoft.com/office/drawing/2014/main" xmlns="" val="20001"/>
                    </a:ext>
                  </a:extLst>
                </a:gridCol>
                <a:gridCol w="360000">
                  <a:extLst>
                    <a:ext uri="{9D8B030D-6E8A-4147-A177-3AD203B41FA5}">
                      <a16:colId xmlns:a16="http://schemas.microsoft.com/office/drawing/2014/main" xmlns="" val="20002"/>
                    </a:ext>
                  </a:extLst>
                </a:gridCol>
                <a:gridCol w="576000">
                  <a:extLst>
                    <a:ext uri="{9D8B030D-6E8A-4147-A177-3AD203B41FA5}">
                      <a16:colId xmlns:a16="http://schemas.microsoft.com/office/drawing/2014/main" xmlns="" val="20003"/>
                    </a:ext>
                  </a:extLst>
                </a:gridCol>
                <a:gridCol w="360000">
                  <a:extLst>
                    <a:ext uri="{9D8B030D-6E8A-4147-A177-3AD203B41FA5}">
                      <a16:colId xmlns:a16="http://schemas.microsoft.com/office/drawing/2014/main" xmlns="" val="20004"/>
                    </a:ext>
                  </a:extLst>
                </a:gridCol>
                <a:gridCol w="576000">
                  <a:extLst>
                    <a:ext uri="{9D8B030D-6E8A-4147-A177-3AD203B41FA5}">
                      <a16:colId xmlns:a16="http://schemas.microsoft.com/office/drawing/2014/main" xmlns="" val="20005"/>
                    </a:ext>
                  </a:extLst>
                </a:gridCol>
                <a:gridCol w="360000">
                  <a:extLst>
                    <a:ext uri="{9D8B030D-6E8A-4147-A177-3AD203B41FA5}">
                      <a16:colId xmlns:a16="http://schemas.microsoft.com/office/drawing/2014/main" xmlns="" val="20006"/>
                    </a:ext>
                  </a:extLst>
                </a:gridCol>
                <a:gridCol w="576000">
                  <a:extLst>
                    <a:ext uri="{9D8B030D-6E8A-4147-A177-3AD203B41FA5}">
                      <a16:colId xmlns:a16="http://schemas.microsoft.com/office/drawing/2014/main" xmlns="" val="20007"/>
                    </a:ext>
                  </a:extLst>
                </a:gridCol>
                <a:gridCol w="468000">
                  <a:extLst>
                    <a:ext uri="{9D8B030D-6E8A-4147-A177-3AD203B41FA5}">
                      <a16:colId xmlns:a16="http://schemas.microsoft.com/office/drawing/2014/main" xmlns="" val="20008"/>
                    </a:ext>
                  </a:extLst>
                </a:gridCol>
                <a:gridCol w="738000">
                  <a:extLst>
                    <a:ext uri="{9D8B030D-6E8A-4147-A177-3AD203B41FA5}">
                      <a16:colId xmlns:a16="http://schemas.microsoft.com/office/drawing/2014/main" xmlns="" val="20009"/>
                    </a:ext>
                  </a:extLst>
                </a:gridCol>
                <a:gridCol w="468000">
                  <a:extLst>
                    <a:ext uri="{9D8B030D-6E8A-4147-A177-3AD203B41FA5}">
                      <a16:colId xmlns:a16="http://schemas.microsoft.com/office/drawing/2014/main" xmlns="" val="20010"/>
                    </a:ext>
                  </a:extLst>
                </a:gridCol>
                <a:gridCol w="727754">
                  <a:extLst>
                    <a:ext uri="{9D8B030D-6E8A-4147-A177-3AD203B41FA5}">
                      <a16:colId xmlns:a16="http://schemas.microsoft.com/office/drawing/2014/main" xmlns="" val="20011"/>
                    </a:ext>
                  </a:extLst>
                </a:gridCol>
              </a:tblGrid>
              <a:tr h="366409">
                <a:tc rowSpan="2">
                  <a:txBody>
                    <a:bodyPr/>
                    <a:lstStyle/>
                    <a:p>
                      <a:pPr algn="ctr" fontAlgn="ctr"/>
                      <a:r>
                        <a:rPr lang="ja-JP" altLang="en-US" sz="1100" b="0" i="0" u="none" strike="noStrike" dirty="0">
                          <a:solidFill>
                            <a:srgbClr val="000000"/>
                          </a:solidFill>
                          <a:latin typeface="ＭＳ Ｐゴシック"/>
                        </a:rPr>
                        <a:t>　</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ap="flat" cmpd="sng" algn="ctr">
                      <a:solidFill>
                        <a:schemeClr val="tx1"/>
                      </a:solidFill>
                      <a:prstDash val="solid"/>
                      <a:round/>
                      <a:headEnd type="none" w="med" len="med"/>
                      <a:tailEnd type="none" w="med" len="med"/>
                    </a:lnTlToBr>
                    <a:solidFill>
                      <a:schemeClr val="accent5">
                        <a:lumMod val="20000"/>
                        <a:lumOff val="80000"/>
                      </a:schemeClr>
                    </a:solidFill>
                  </a:tcPr>
                </a:tc>
                <a:tc rowSpan="2">
                  <a:txBody>
                    <a:bodyPr/>
                    <a:lstStyle/>
                    <a:p>
                      <a:pPr algn="ctr" fontAlgn="ctr"/>
                      <a:r>
                        <a:rPr lang="ja-JP" altLang="en-US" sz="1100" b="0" i="0" u="none" strike="noStrike" dirty="0">
                          <a:solidFill>
                            <a:srgbClr val="000000"/>
                          </a:solidFill>
                          <a:latin typeface="ＭＳ Ｐゴシック"/>
                        </a:rPr>
                        <a:t>団体名</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20000"/>
                        <a:lumOff val="80000"/>
                      </a:schemeClr>
                    </a:solidFill>
                  </a:tcPr>
                </a:tc>
                <a:tc gridSpan="2">
                  <a:txBody>
                    <a:bodyPr/>
                    <a:lstStyle/>
                    <a:p>
                      <a:pPr algn="ctr" fontAlgn="ctr"/>
                      <a:r>
                        <a:rPr lang="en-US" altLang="ja-JP" sz="1100" b="0" i="0" u="none" strike="noStrike" dirty="0">
                          <a:solidFill>
                            <a:srgbClr val="000000"/>
                          </a:solidFill>
                          <a:latin typeface="ＭＳ Ｐゴシック"/>
                        </a:rPr>
                        <a:t>2010</a:t>
                      </a:r>
                      <a:r>
                        <a:rPr lang="ja-JP" altLang="en-US" sz="1100" b="0" i="0" u="none" strike="noStrike" dirty="0">
                          <a:solidFill>
                            <a:srgbClr val="000000"/>
                          </a:solidFill>
                          <a:latin typeface="ＭＳ Ｐゴシック"/>
                        </a:rPr>
                        <a:t>年度</a:t>
                      </a:r>
                      <a:endParaRPr lang="en-US" altLang="ja-JP" sz="1100" b="0" i="0" u="none" strike="noStrike" dirty="0">
                        <a:solidFill>
                          <a:srgbClr val="000000"/>
                        </a:solidFill>
                        <a:latin typeface="ＭＳ Ｐゴシック"/>
                      </a:endParaRPr>
                    </a:p>
                    <a:p>
                      <a:pPr algn="ctr" fontAlgn="ctr"/>
                      <a:r>
                        <a:rPr lang="ja-JP" altLang="en-US" sz="1100" b="0" i="0" u="none" strike="noStrike" dirty="0">
                          <a:solidFill>
                            <a:srgbClr val="000000"/>
                          </a:solidFill>
                          <a:latin typeface="ＭＳ Ｐゴシック"/>
                        </a:rPr>
                        <a:t>決算 </a:t>
                      </a:r>
                      <a:r>
                        <a:rPr lang="en-US" altLang="ja-JP" sz="1100" b="0" i="0" u="none" strike="noStrike" dirty="0">
                          <a:solidFill>
                            <a:srgbClr val="000000"/>
                          </a:solidFill>
                          <a:latin typeface="ＭＳ Ｐゴシック"/>
                        </a:rPr>
                        <a:t>(</a:t>
                      </a:r>
                      <a:r>
                        <a:rPr lang="en-US" sz="1100" b="0" i="0" u="none" strike="noStrike" dirty="0">
                          <a:solidFill>
                            <a:srgbClr val="000000"/>
                          </a:solidFill>
                          <a:latin typeface="ＭＳ Ｐゴシック"/>
                        </a:rPr>
                        <a:t>A)</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20000"/>
                        <a:lumOff val="80000"/>
                      </a:schemeClr>
                    </a:solidFill>
                  </a:tcPr>
                </a:tc>
                <a:tc hMerge="1">
                  <a:txBody>
                    <a:bodyPr/>
                    <a:lstStyle/>
                    <a:p>
                      <a:endParaRPr kumimoji="1" lang="ja-JP" altLang="en-US"/>
                    </a:p>
                  </a:txBody>
                  <a:tcPr/>
                </a:tc>
                <a:tc gridSpan="2">
                  <a:txBody>
                    <a:bodyPr/>
                    <a:lstStyle/>
                    <a:p>
                      <a:pPr algn="ctr" fontAlgn="ctr"/>
                      <a:r>
                        <a:rPr lang="en-US" altLang="zh-TW" sz="1100" b="0" i="0" u="none" strike="noStrike" dirty="0">
                          <a:solidFill>
                            <a:schemeClr val="tx1"/>
                          </a:solidFill>
                          <a:latin typeface="ＭＳ Ｐゴシック" pitchFamily="50" charset="-128"/>
                          <a:ea typeface="ＭＳ Ｐゴシック" pitchFamily="50" charset="-128"/>
                        </a:rPr>
                        <a:t>2013</a:t>
                      </a:r>
                      <a:r>
                        <a:rPr lang="zh-TW" altLang="en-US" sz="1100" b="0" i="0" u="none" strike="noStrike" dirty="0">
                          <a:solidFill>
                            <a:schemeClr val="tx1"/>
                          </a:solidFill>
                          <a:latin typeface="ＭＳ Ｐゴシック" pitchFamily="50" charset="-128"/>
                          <a:ea typeface="ＭＳ Ｐゴシック" pitchFamily="50" charset="-128"/>
                        </a:rPr>
                        <a:t>年度</a:t>
                      </a:r>
                      <a:endParaRPr lang="en-US" altLang="zh-TW" sz="1100" b="0" i="0" u="none" strike="noStrike" dirty="0">
                        <a:solidFill>
                          <a:schemeClr val="tx1"/>
                        </a:solidFill>
                        <a:latin typeface="ＭＳ Ｐゴシック" pitchFamily="50" charset="-128"/>
                        <a:ea typeface="ＭＳ Ｐゴシック" pitchFamily="50" charset="-128"/>
                      </a:endParaRPr>
                    </a:p>
                    <a:p>
                      <a:pPr algn="ctr" fontAlgn="ctr"/>
                      <a:r>
                        <a:rPr lang="zh-TW" altLang="en-US" sz="1100" b="0" i="0" u="none" strike="noStrike" dirty="0">
                          <a:solidFill>
                            <a:schemeClr val="tx1"/>
                          </a:solidFill>
                          <a:latin typeface="ＭＳ Ｐゴシック" pitchFamily="50" charset="-128"/>
                          <a:ea typeface="ＭＳ Ｐゴシック" pitchFamily="50" charset="-128"/>
                        </a:rPr>
                        <a:t>決算 </a:t>
                      </a:r>
                      <a:r>
                        <a:rPr lang="en-US" altLang="zh-TW" sz="1100" b="0" i="0" u="none" strike="noStrike" dirty="0">
                          <a:solidFill>
                            <a:schemeClr val="tx1"/>
                          </a:solidFill>
                          <a:latin typeface="ＭＳ Ｐゴシック" pitchFamily="50" charset="-128"/>
                          <a:ea typeface="ＭＳ Ｐゴシック" pitchFamily="50" charset="-128"/>
                        </a:rPr>
                        <a:t>(B)</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20000"/>
                        <a:lumOff val="80000"/>
                      </a:schemeClr>
                    </a:solidFill>
                  </a:tcPr>
                </a:tc>
                <a:tc hMerge="1">
                  <a:txBody>
                    <a:bodyPr/>
                    <a:lstStyle/>
                    <a:p>
                      <a:pPr algn="ctr" fontAlgn="ctr"/>
                      <a:endParaRPr lang="en-US" altLang="zh-TW" sz="1100" b="0" i="0" u="none" strike="noStrike" dirty="0">
                        <a:solidFill>
                          <a:srgbClr val="FF0000"/>
                        </a:solidFill>
                        <a:latin typeface="ＭＳ Ｐゴシック" pitchFamily="50" charset="-128"/>
                        <a:ea typeface="ＭＳ Ｐゴシック" pitchFamily="50" charset="-128"/>
                      </a:endParaRP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20000"/>
                        <a:lumOff val="80000"/>
                      </a:schemeClr>
                    </a:solidFill>
                  </a:tcPr>
                </a:tc>
                <a:tc gridSpan="2">
                  <a:txBody>
                    <a:bodyPr/>
                    <a:lstStyle/>
                    <a:p>
                      <a:pPr algn="ctr" fontAlgn="ctr"/>
                      <a:r>
                        <a:rPr lang="en-US" altLang="zh-TW" sz="1100" b="0" i="0" u="none" strike="noStrike" dirty="0">
                          <a:solidFill>
                            <a:schemeClr val="tx1"/>
                          </a:solidFill>
                          <a:latin typeface="ＭＳ Ｐゴシック" pitchFamily="50" charset="-128"/>
                          <a:ea typeface="ＭＳ Ｐゴシック" pitchFamily="50" charset="-128"/>
                        </a:rPr>
                        <a:t>201</a:t>
                      </a:r>
                      <a:r>
                        <a:rPr lang="en-US" altLang="ja-JP" sz="1100" b="0" i="0" u="none" strike="noStrike" dirty="0">
                          <a:solidFill>
                            <a:schemeClr val="tx1"/>
                          </a:solidFill>
                          <a:latin typeface="ＭＳ Ｐゴシック" pitchFamily="50" charset="-128"/>
                          <a:ea typeface="ＭＳ Ｐゴシック" pitchFamily="50" charset="-128"/>
                        </a:rPr>
                        <a:t>4</a:t>
                      </a:r>
                      <a:r>
                        <a:rPr lang="zh-TW" altLang="en-US" sz="1100" b="0" i="0" u="none" strike="noStrike" dirty="0">
                          <a:solidFill>
                            <a:schemeClr val="tx1"/>
                          </a:solidFill>
                          <a:latin typeface="ＭＳ Ｐゴシック" pitchFamily="50" charset="-128"/>
                          <a:ea typeface="ＭＳ Ｐゴシック" pitchFamily="50" charset="-128"/>
                        </a:rPr>
                        <a:t>年度</a:t>
                      </a:r>
                      <a:endParaRPr lang="en-US" altLang="zh-TW" sz="1100" b="0" i="0" u="none" strike="noStrike" dirty="0">
                        <a:solidFill>
                          <a:schemeClr val="tx1"/>
                        </a:solidFill>
                        <a:latin typeface="ＭＳ Ｐゴシック" pitchFamily="50" charset="-128"/>
                        <a:ea typeface="ＭＳ Ｐゴシック" pitchFamily="50" charset="-128"/>
                      </a:endParaRPr>
                    </a:p>
                    <a:p>
                      <a:pPr algn="ctr" fontAlgn="ctr"/>
                      <a:r>
                        <a:rPr lang="zh-TW" altLang="en-US" sz="1100" b="0" i="0" u="none" strike="noStrike" dirty="0">
                          <a:solidFill>
                            <a:schemeClr val="tx1"/>
                          </a:solidFill>
                          <a:latin typeface="ＭＳ Ｐゴシック" pitchFamily="50" charset="-128"/>
                          <a:ea typeface="ＭＳ Ｐゴシック" pitchFamily="50" charset="-128"/>
                        </a:rPr>
                        <a:t>決算 </a:t>
                      </a:r>
                      <a:r>
                        <a:rPr lang="en-US" altLang="zh-TW" sz="1100" b="0" i="0" u="none" strike="noStrike" dirty="0">
                          <a:solidFill>
                            <a:schemeClr val="tx1"/>
                          </a:solidFill>
                          <a:latin typeface="ＭＳ Ｐゴシック" pitchFamily="50" charset="-128"/>
                          <a:ea typeface="ＭＳ Ｐゴシック" pitchFamily="50" charset="-128"/>
                        </a:rPr>
                        <a:t>(</a:t>
                      </a:r>
                      <a:r>
                        <a:rPr lang="en-US" altLang="ja-JP" sz="1100" b="0" i="0" u="none" strike="noStrike" dirty="0">
                          <a:solidFill>
                            <a:schemeClr val="tx1"/>
                          </a:solidFill>
                          <a:latin typeface="ＭＳ Ｐゴシック" pitchFamily="50" charset="-128"/>
                          <a:ea typeface="ＭＳ Ｐゴシック" pitchFamily="50" charset="-128"/>
                        </a:rPr>
                        <a:t>C</a:t>
                      </a:r>
                      <a:r>
                        <a:rPr lang="en-US" altLang="zh-TW" sz="1100" b="0" i="0" u="none" strike="noStrike" dirty="0">
                          <a:solidFill>
                            <a:schemeClr val="tx1"/>
                          </a:solidFill>
                          <a:latin typeface="ＭＳ Ｐゴシック" pitchFamily="50" charset="-128"/>
                          <a:ea typeface="ＭＳ Ｐゴシック" pitchFamily="50" charset="-128"/>
                        </a:rPr>
                        <a:t>)</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20000"/>
                        <a:lumOff val="80000"/>
                      </a:schemeClr>
                    </a:solidFill>
                  </a:tcPr>
                </a:tc>
                <a:tc hMerge="1">
                  <a:txBody>
                    <a:bodyPr/>
                    <a:lstStyle/>
                    <a:p>
                      <a:endParaRPr kumimoji="1" lang="ja-JP" altLang="en-US"/>
                    </a:p>
                  </a:txBody>
                  <a:tcPr/>
                </a:tc>
                <a:tc gridSpan="2">
                  <a:txBody>
                    <a:bodyPr/>
                    <a:lstStyle/>
                    <a:p>
                      <a:pPr algn="ctr" fontAlgn="ctr"/>
                      <a:r>
                        <a:rPr lang="en-US" sz="1100" b="0" i="0" u="none" strike="noStrike" dirty="0">
                          <a:solidFill>
                            <a:schemeClr val="tx1"/>
                          </a:solidFill>
                          <a:latin typeface="ＭＳ Ｐゴシック"/>
                        </a:rPr>
                        <a:t>(A) - (</a:t>
                      </a:r>
                      <a:r>
                        <a:rPr lang="en-US" altLang="ja-JP" sz="1100" b="0" i="0" u="none" strike="noStrike" dirty="0">
                          <a:solidFill>
                            <a:schemeClr val="tx1"/>
                          </a:solidFill>
                          <a:latin typeface="ＭＳ Ｐゴシック"/>
                        </a:rPr>
                        <a:t>B</a:t>
                      </a:r>
                      <a:r>
                        <a:rPr lang="en-US" sz="1100" b="0" i="0" u="none" strike="noStrike" dirty="0">
                          <a:solidFill>
                            <a:schemeClr val="tx1"/>
                          </a:solidFill>
                          <a:latin typeface="ＭＳ Ｐゴシック"/>
                        </a:rPr>
                        <a:t>)</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20000"/>
                        <a:lumOff val="80000"/>
                      </a:schemeClr>
                    </a:solidFill>
                  </a:tcPr>
                </a:tc>
                <a:tc hMerge="1">
                  <a:txBody>
                    <a:bodyPr/>
                    <a:lstStyle/>
                    <a:p>
                      <a:endParaRPr kumimoji="1" lang="ja-JP" altLang="en-US"/>
                    </a:p>
                  </a:txBody>
                  <a:tcP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20000"/>
                        <a:lumOff val="80000"/>
                      </a:schemeClr>
                    </a:solidFill>
                  </a:tcPr>
                </a:tc>
                <a:tc gridSpan="2">
                  <a:txBody>
                    <a:bodyPr/>
                    <a:lstStyle/>
                    <a:p>
                      <a:pPr algn="ctr" fontAlgn="ctr"/>
                      <a:r>
                        <a:rPr lang="en-US" sz="1100" b="0" i="0" u="none" strike="noStrike" dirty="0">
                          <a:solidFill>
                            <a:schemeClr val="tx1"/>
                          </a:solidFill>
                          <a:latin typeface="ＭＳ Ｐゴシック"/>
                        </a:rPr>
                        <a:t>(A) - (</a:t>
                      </a:r>
                      <a:r>
                        <a:rPr lang="en-US" altLang="ja-JP" sz="1100" b="0" i="0" u="none" strike="noStrike" dirty="0">
                          <a:solidFill>
                            <a:schemeClr val="tx1"/>
                          </a:solidFill>
                          <a:latin typeface="ＭＳ Ｐゴシック"/>
                        </a:rPr>
                        <a:t>C</a:t>
                      </a:r>
                      <a:r>
                        <a:rPr lang="en-US" sz="1100" b="0" i="0" u="none" strike="noStrike" dirty="0">
                          <a:solidFill>
                            <a:schemeClr val="tx1"/>
                          </a:solidFill>
                          <a:latin typeface="ＭＳ Ｐゴシック"/>
                        </a:rPr>
                        <a:t>)</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20000"/>
                        <a:lumOff val="80000"/>
                      </a:schemeClr>
                    </a:solidFill>
                  </a:tcPr>
                </a:tc>
                <a:tc hMerge="1">
                  <a:txBody>
                    <a:bodyPr/>
                    <a:lstStyle/>
                    <a:p>
                      <a:endParaRPr kumimoji="1" lang="ja-JP" altLang="en-US"/>
                    </a:p>
                  </a:txBody>
                  <a:tcPr/>
                </a:tc>
                <a:extLst>
                  <a:ext uri="{0D108BD9-81ED-4DB2-BD59-A6C34878D82A}">
                    <a16:rowId xmlns:a16="http://schemas.microsoft.com/office/drawing/2014/main" xmlns="" val="10000"/>
                  </a:ext>
                </a:extLst>
              </a:tr>
              <a:tr h="200968">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ja-JP" altLang="en-US" sz="1100" b="0" i="0" u="none" strike="noStrike" dirty="0">
                          <a:solidFill>
                            <a:srgbClr val="000000"/>
                          </a:solidFill>
                          <a:latin typeface="ＭＳ Ｐゴシック"/>
                        </a:rPr>
                        <a:t>件数</a:t>
                      </a: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fontAlgn="ctr"/>
                      <a:r>
                        <a:rPr lang="ja-JP" altLang="en-US" sz="1100" b="0" i="0" u="none" strike="noStrike" dirty="0">
                          <a:solidFill>
                            <a:srgbClr val="000000"/>
                          </a:solidFill>
                          <a:latin typeface="ＭＳ Ｐゴシック"/>
                        </a:rPr>
                        <a:t>金額</a:t>
                      </a: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fontAlgn="ctr"/>
                      <a:r>
                        <a:rPr lang="ja-JP" altLang="en-US" sz="1100" b="0" i="0" u="none" strike="noStrike" dirty="0">
                          <a:solidFill>
                            <a:schemeClr val="tx1"/>
                          </a:solidFill>
                          <a:latin typeface="ＭＳ Ｐゴシック"/>
                        </a:rPr>
                        <a:t>件数</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fontAlgn="ctr"/>
                      <a:r>
                        <a:rPr lang="ja-JP" altLang="en-US" sz="1100" b="0" i="0" u="none" strike="noStrike" dirty="0">
                          <a:solidFill>
                            <a:schemeClr val="tx1"/>
                          </a:solidFill>
                          <a:latin typeface="ＭＳ Ｐゴシック"/>
                        </a:rPr>
                        <a:t>金額</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fontAlgn="ctr"/>
                      <a:r>
                        <a:rPr lang="ja-JP" altLang="en-US" sz="1100" b="0" i="0" u="none" strike="noStrike" dirty="0">
                          <a:solidFill>
                            <a:schemeClr val="tx1"/>
                          </a:solidFill>
                          <a:latin typeface="ＭＳ Ｐゴシック"/>
                        </a:rPr>
                        <a:t>件数</a:t>
                      </a: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fontAlgn="ctr"/>
                      <a:r>
                        <a:rPr lang="ja-JP" altLang="en-US" sz="1100" b="0" i="0" u="none" strike="noStrike" dirty="0">
                          <a:solidFill>
                            <a:schemeClr val="tx1"/>
                          </a:solidFill>
                          <a:latin typeface="ＭＳ Ｐゴシック"/>
                        </a:rPr>
                        <a:t>金額</a:t>
                      </a: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fontAlgn="ctr"/>
                      <a:r>
                        <a:rPr lang="ja-JP" altLang="en-US" sz="1100" b="0" i="0" u="none" strike="noStrike" dirty="0">
                          <a:solidFill>
                            <a:schemeClr val="tx1"/>
                          </a:solidFill>
                          <a:latin typeface="ＭＳ Ｐゴシック"/>
                        </a:rPr>
                        <a:t>件数</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fontAlgn="ctr"/>
                      <a:r>
                        <a:rPr lang="ja-JP" altLang="en-US" sz="1100" b="0" i="0" u="none" strike="noStrike" dirty="0">
                          <a:solidFill>
                            <a:schemeClr val="tx1"/>
                          </a:solidFill>
                          <a:latin typeface="ＭＳ Ｐゴシック"/>
                        </a:rPr>
                        <a:t>金額</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fontAlgn="ctr"/>
                      <a:r>
                        <a:rPr lang="ja-JP" altLang="en-US" sz="1100" b="0" i="0" u="none" strike="noStrike" dirty="0">
                          <a:solidFill>
                            <a:schemeClr val="tx1"/>
                          </a:solidFill>
                          <a:latin typeface="ＭＳ Ｐゴシック"/>
                        </a:rPr>
                        <a:t>件数</a:t>
                      </a: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fontAlgn="ctr"/>
                      <a:r>
                        <a:rPr lang="ja-JP" altLang="en-US" sz="1100" b="0" i="0" u="none" strike="noStrike" dirty="0">
                          <a:solidFill>
                            <a:schemeClr val="tx1"/>
                          </a:solidFill>
                          <a:latin typeface="ＭＳ Ｐゴシック"/>
                        </a:rPr>
                        <a:t>金額</a:t>
                      </a: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20000"/>
                        <a:lumOff val="80000"/>
                      </a:schemeClr>
                    </a:solidFill>
                  </a:tcPr>
                </a:tc>
                <a:extLst>
                  <a:ext uri="{0D108BD9-81ED-4DB2-BD59-A6C34878D82A}">
                    <a16:rowId xmlns:a16="http://schemas.microsoft.com/office/drawing/2014/main" xmlns="" val="10001"/>
                  </a:ext>
                </a:extLst>
              </a:tr>
              <a:tr h="200968">
                <a:tc>
                  <a:txBody>
                    <a:bodyPr/>
                    <a:lstStyle/>
                    <a:p>
                      <a:pPr algn="r" fontAlgn="ctr"/>
                      <a:r>
                        <a:rPr lang="en-US" altLang="ja-JP" sz="1100" b="0" i="0" u="none" strike="noStrike" dirty="0">
                          <a:solidFill>
                            <a:srgbClr val="000000"/>
                          </a:solidFill>
                          <a:latin typeface="ＭＳ Ｐゴシック"/>
                        </a:rPr>
                        <a:t>1</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en-US" altLang="ja-JP" sz="1100" b="0" i="0" u="none" strike="noStrike" dirty="0">
                          <a:solidFill>
                            <a:srgbClr val="000000"/>
                          </a:solidFill>
                          <a:latin typeface="ＭＳ Ｐゴシック"/>
                        </a:rPr>
                        <a:t>(</a:t>
                      </a:r>
                      <a:r>
                        <a:rPr lang="ja-JP" altLang="en-US" sz="1100" b="0" i="0" u="none" strike="noStrike" dirty="0">
                          <a:solidFill>
                            <a:srgbClr val="000000"/>
                          </a:solidFill>
                          <a:latin typeface="ＭＳ Ｐゴシック"/>
                        </a:rPr>
                        <a:t>公財</a:t>
                      </a:r>
                      <a:r>
                        <a:rPr lang="en-US" altLang="ja-JP" sz="1100" b="0" i="0" u="none" strike="noStrike" dirty="0">
                          <a:solidFill>
                            <a:srgbClr val="000000"/>
                          </a:solidFill>
                          <a:latin typeface="ＭＳ Ｐゴシック"/>
                        </a:rPr>
                        <a:t>)</a:t>
                      </a:r>
                      <a:r>
                        <a:rPr lang="ja-JP" altLang="en-US" sz="1100" b="0" i="0" u="none" strike="noStrike" dirty="0">
                          <a:solidFill>
                            <a:srgbClr val="000000"/>
                          </a:solidFill>
                          <a:latin typeface="ＭＳ Ｐゴシック"/>
                        </a:rPr>
                        <a:t>大阪国際交流センター</a:t>
                      </a:r>
                    </a:p>
                  </a:txBody>
                  <a:tcPr marL="36000" marR="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100" b="0" i="0" u="none" strike="noStrike" dirty="0">
                          <a:solidFill>
                            <a:srgbClr val="000000"/>
                          </a:solidFill>
                          <a:latin typeface="ＭＳ Ｐゴシック"/>
                        </a:rPr>
                        <a:t>8</a:t>
                      </a: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fontAlgn="ctr"/>
                      <a:r>
                        <a:rPr lang="en-US" altLang="ja-JP" sz="1100" b="0" i="0" u="none" strike="noStrike" dirty="0">
                          <a:solidFill>
                            <a:srgbClr val="000000"/>
                          </a:solidFill>
                          <a:latin typeface="ＭＳ Ｐゴシック"/>
                        </a:rPr>
                        <a:t>28</a:t>
                      </a: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0</a:t>
                      </a:r>
                      <a:endParaRPr lang="ja-JP" altLang="en-US" sz="1100" b="0" i="0" u="none" strike="noStrike" dirty="0">
                        <a:solidFill>
                          <a:schemeClr val="tx1"/>
                        </a:solidFill>
                        <a:latin typeface="ＭＳ Ｐゴシック"/>
                      </a:endParaRP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latin typeface="ＭＳ Ｐゴシック"/>
                        </a:rPr>
                        <a:t>　</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0</a:t>
                      </a:r>
                      <a:endParaRPr lang="ja-JP" altLang="en-US" sz="1100" b="0" i="0" u="none" strike="noStrike" dirty="0">
                        <a:solidFill>
                          <a:schemeClr val="tx1"/>
                        </a:solidFill>
                        <a:latin typeface="ＭＳ Ｐゴシック"/>
                      </a:endParaRP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latin typeface="ＭＳ Ｐゴシック"/>
                        </a:rPr>
                        <a:t>　</a:t>
                      </a: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8</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28</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8</a:t>
                      </a: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28</a:t>
                      </a: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2"/>
                  </a:ext>
                </a:extLst>
              </a:tr>
              <a:tr h="200968">
                <a:tc>
                  <a:txBody>
                    <a:bodyPr/>
                    <a:lstStyle/>
                    <a:p>
                      <a:pPr algn="r" fontAlgn="ctr"/>
                      <a:r>
                        <a:rPr lang="en-US" altLang="ja-JP" sz="1100" b="0" i="0" u="none" strike="noStrike" dirty="0">
                          <a:solidFill>
                            <a:srgbClr val="000000"/>
                          </a:solidFill>
                          <a:latin typeface="ＭＳ Ｐゴシック"/>
                        </a:rPr>
                        <a:t>2</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en-US" altLang="ja-JP" sz="1100" b="0" i="0" u="none" strike="noStrike" dirty="0">
                          <a:solidFill>
                            <a:srgbClr val="000000"/>
                          </a:solidFill>
                          <a:latin typeface="ＭＳ Ｐゴシック"/>
                        </a:rPr>
                        <a:t>(</a:t>
                      </a:r>
                      <a:r>
                        <a:rPr lang="ja-JP" altLang="en-US" sz="1100" b="0" i="0" u="none" strike="noStrike" dirty="0">
                          <a:solidFill>
                            <a:srgbClr val="000000"/>
                          </a:solidFill>
                          <a:latin typeface="ＭＳ Ｐゴシック"/>
                        </a:rPr>
                        <a:t>一財</a:t>
                      </a:r>
                      <a:r>
                        <a:rPr lang="en-US" altLang="ja-JP" sz="1100" b="0" i="0" u="none" strike="noStrike" dirty="0">
                          <a:solidFill>
                            <a:srgbClr val="000000"/>
                          </a:solidFill>
                          <a:latin typeface="ＭＳ Ｐゴシック"/>
                        </a:rPr>
                        <a:t>)</a:t>
                      </a:r>
                      <a:r>
                        <a:rPr lang="ja-JP" altLang="en-US" sz="1100" b="0" i="0" u="none" strike="noStrike" dirty="0">
                          <a:solidFill>
                            <a:srgbClr val="000000"/>
                          </a:solidFill>
                          <a:latin typeface="ＭＳ Ｐゴシック"/>
                        </a:rPr>
                        <a:t>大阪市男女協働参画のまち創生協会</a:t>
                      </a:r>
                    </a:p>
                  </a:txBody>
                  <a:tcPr marL="36000" marR="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100" b="0" i="0" u="none" strike="noStrike" dirty="0">
                          <a:solidFill>
                            <a:srgbClr val="000000"/>
                          </a:solidFill>
                          <a:latin typeface="ＭＳ Ｐゴシック"/>
                        </a:rPr>
                        <a:t>3</a:t>
                      </a: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fontAlgn="ctr"/>
                      <a:r>
                        <a:rPr lang="en-US" altLang="ja-JP" sz="1100" b="0" i="0" u="none" strike="noStrike" dirty="0">
                          <a:solidFill>
                            <a:srgbClr val="000000"/>
                          </a:solidFill>
                          <a:latin typeface="ＭＳ Ｐゴシック"/>
                        </a:rPr>
                        <a:t>12</a:t>
                      </a: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0</a:t>
                      </a:r>
                      <a:endParaRPr lang="ja-JP" altLang="en-US" sz="1100" b="0" i="0" u="none" strike="noStrike" dirty="0">
                        <a:solidFill>
                          <a:schemeClr val="tx1"/>
                        </a:solidFill>
                        <a:latin typeface="ＭＳ Ｐゴシック"/>
                      </a:endParaRP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latin typeface="ＭＳ Ｐゴシック"/>
                        </a:rPr>
                        <a:t>　</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0</a:t>
                      </a:r>
                      <a:endParaRPr lang="ja-JP" altLang="en-US" sz="1100" b="0" i="0" u="none" strike="noStrike" dirty="0">
                        <a:solidFill>
                          <a:schemeClr val="tx1"/>
                        </a:solidFill>
                        <a:latin typeface="ＭＳ Ｐゴシック"/>
                      </a:endParaRP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latin typeface="ＭＳ Ｐゴシック"/>
                        </a:rPr>
                        <a:t>　</a:t>
                      </a: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3</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12</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3</a:t>
                      </a: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12</a:t>
                      </a: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3"/>
                  </a:ext>
                </a:extLst>
              </a:tr>
              <a:tr h="200968">
                <a:tc>
                  <a:txBody>
                    <a:bodyPr/>
                    <a:lstStyle/>
                    <a:p>
                      <a:pPr algn="r" fontAlgn="ctr"/>
                      <a:r>
                        <a:rPr lang="en-US" altLang="ja-JP" sz="1100" b="0" i="0" u="none" strike="noStrike" dirty="0">
                          <a:solidFill>
                            <a:srgbClr val="000000"/>
                          </a:solidFill>
                          <a:latin typeface="ＭＳ Ｐゴシック"/>
                        </a:rPr>
                        <a:t>3</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rgbClr val="000000"/>
                          </a:solidFill>
                          <a:latin typeface="ＭＳ Ｐゴシック"/>
                        </a:rPr>
                        <a:t>大阪外環状鉄道</a:t>
                      </a:r>
                      <a:r>
                        <a:rPr lang="en-US" altLang="ja-JP" sz="1100" b="0" i="0" u="none" strike="noStrike" dirty="0">
                          <a:solidFill>
                            <a:srgbClr val="000000"/>
                          </a:solidFill>
                          <a:latin typeface="ＭＳ Ｐゴシック"/>
                        </a:rPr>
                        <a:t>(</a:t>
                      </a:r>
                      <a:r>
                        <a:rPr lang="ja-JP" altLang="en-US" sz="1100" b="0" i="0" u="none" strike="noStrike" dirty="0">
                          <a:solidFill>
                            <a:srgbClr val="000000"/>
                          </a:solidFill>
                          <a:latin typeface="ＭＳ Ｐゴシック"/>
                        </a:rPr>
                        <a:t>株</a:t>
                      </a:r>
                      <a:r>
                        <a:rPr lang="en-US" altLang="ja-JP" sz="1100" b="0" i="0" u="none" strike="noStrike" dirty="0">
                          <a:solidFill>
                            <a:srgbClr val="000000"/>
                          </a:solidFill>
                          <a:latin typeface="ＭＳ Ｐゴシック"/>
                        </a:rPr>
                        <a:t>)</a:t>
                      </a:r>
                    </a:p>
                  </a:txBody>
                  <a:tcPr marL="36000" marR="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100" b="0" i="0" u="none" strike="noStrike" dirty="0">
                          <a:solidFill>
                            <a:srgbClr val="000000"/>
                          </a:solidFill>
                          <a:latin typeface="ＭＳ Ｐゴシック"/>
                        </a:rPr>
                        <a:t>0</a:t>
                      </a: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fontAlgn="ctr"/>
                      <a:r>
                        <a:rPr lang="en-US" altLang="ja-JP" sz="1100" b="0" i="0" u="none" strike="noStrike" dirty="0">
                          <a:solidFill>
                            <a:srgbClr val="000000"/>
                          </a:solidFill>
                          <a:latin typeface="ＭＳ Ｐゴシック"/>
                        </a:rPr>
                        <a:t>0</a:t>
                      </a: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100" b="0" i="0" u="none" strike="noStrike" dirty="0">
                          <a:solidFill>
                            <a:schemeClr val="tx1"/>
                          </a:solidFill>
                          <a:latin typeface="ＭＳ Ｐゴシック"/>
                        </a:rPr>
                        <a:t>1</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100" b="0" i="0" u="none" strike="noStrike" dirty="0">
                          <a:solidFill>
                            <a:schemeClr val="tx1"/>
                          </a:solidFill>
                          <a:latin typeface="ＭＳ Ｐゴシック"/>
                        </a:rPr>
                        <a:t>58</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100" b="0" i="0" u="none" strike="noStrike" dirty="0">
                          <a:solidFill>
                            <a:schemeClr val="tx1"/>
                          </a:solidFill>
                          <a:latin typeface="ＭＳ Ｐゴシック"/>
                        </a:rPr>
                        <a:t>1</a:t>
                      </a: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100" b="0" i="0" u="none" strike="noStrike" dirty="0">
                          <a:solidFill>
                            <a:schemeClr val="tx1"/>
                          </a:solidFill>
                          <a:latin typeface="ＭＳ Ｐゴシック"/>
                        </a:rPr>
                        <a:t>127</a:t>
                      </a: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100" b="0" i="0" u="none" strike="noStrike" dirty="0">
                          <a:solidFill>
                            <a:schemeClr val="tx1"/>
                          </a:solidFill>
                          <a:latin typeface="ＭＳ Ｐゴシック"/>
                        </a:rPr>
                        <a:t>1</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100" b="0" i="0" u="none" strike="noStrike" dirty="0">
                          <a:solidFill>
                            <a:schemeClr val="tx1"/>
                          </a:solidFill>
                          <a:latin typeface="ＭＳ Ｐゴシック"/>
                        </a:rPr>
                        <a:t>58</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100" b="0" i="0" u="none" strike="noStrike" dirty="0">
                          <a:solidFill>
                            <a:schemeClr val="tx1"/>
                          </a:solidFill>
                          <a:latin typeface="ＭＳ Ｐゴシック"/>
                        </a:rPr>
                        <a:t>1</a:t>
                      </a: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100" b="0" i="0" u="none" strike="noStrike" dirty="0">
                          <a:solidFill>
                            <a:schemeClr val="tx1"/>
                          </a:solidFill>
                          <a:latin typeface="ＭＳ Ｐゴシック"/>
                        </a:rPr>
                        <a:t>127</a:t>
                      </a: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4"/>
                  </a:ext>
                </a:extLst>
              </a:tr>
              <a:tr h="200968">
                <a:tc>
                  <a:txBody>
                    <a:bodyPr/>
                    <a:lstStyle/>
                    <a:p>
                      <a:pPr algn="r" fontAlgn="ctr"/>
                      <a:r>
                        <a:rPr lang="en-US" altLang="ja-JP" sz="1100" b="0" i="0" u="none" strike="noStrike" dirty="0">
                          <a:solidFill>
                            <a:srgbClr val="000000"/>
                          </a:solidFill>
                          <a:latin typeface="ＭＳ Ｐゴシック"/>
                        </a:rPr>
                        <a:t>4</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en-US" altLang="ja-JP" sz="1100" b="0" i="0" u="none" strike="noStrike" dirty="0">
                          <a:solidFill>
                            <a:srgbClr val="000000"/>
                          </a:solidFill>
                          <a:latin typeface="ＭＳ Ｐゴシック"/>
                        </a:rPr>
                        <a:t>(</a:t>
                      </a:r>
                      <a:r>
                        <a:rPr lang="ja-JP" altLang="en-US" sz="1100" b="0" i="0" u="none" strike="noStrike" dirty="0">
                          <a:solidFill>
                            <a:srgbClr val="000000"/>
                          </a:solidFill>
                          <a:latin typeface="ＭＳ Ｐゴシック"/>
                        </a:rPr>
                        <a:t>社福</a:t>
                      </a:r>
                      <a:r>
                        <a:rPr lang="en-US" altLang="ja-JP" sz="1100" b="0" i="0" u="none" strike="noStrike" dirty="0">
                          <a:solidFill>
                            <a:srgbClr val="000000"/>
                          </a:solidFill>
                          <a:latin typeface="ＭＳ Ｐゴシック"/>
                        </a:rPr>
                        <a:t>)</a:t>
                      </a:r>
                      <a:r>
                        <a:rPr lang="ja-JP" altLang="en-US" sz="1100" b="0" i="0" u="none" strike="noStrike" dirty="0">
                          <a:solidFill>
                            <a:srgbClr val="000000"/>
                          </a:solidFill>
                          <a:latin typeface="ＭＳ Ｐゴシック"/>
                        </a:rPr>
                        <a:t>大阪社会医療センター</a:t>
                      </a:r>
                    </a:p>
                  </a:txBody>
                  <a:tcPr marL="36000" marR="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100" b="0" i="0" u="none" strike="noStrike" dirty="0">
                          <a:solidFill>
                            <a:srgbClr val="000000"/>
                          </a:solidFill>
                          <a:latin typeface="ＭＳ Ｐゴシック"/>
                        </a:rPr>
                        <a:t>1</a:t>
                      </a: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fontAlgn="ctr"/>
                      <a:r>
                        <a:rPr lang="en-US" altLang="ja-JP" sz="1100" b="0" i="0" u="none" strike="noStrike" dirty="0">
                          <a:solidFill>
                            <a:srgbClr val="000000"/>
                          </a:solidFill>
                          <a:latin typeface="ＭＳ Ｐゴシック"/>
                        </a:rPr>
                        <a:t>7</a:t>
                      </a: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0</a:t>
                      </a:r>
                      <a:endParaRPr lang="ja-JP" altLang="en-US" sz="1100" b="0" i="0" u="none" strike="noStrike" dirty="0">
                        <a:solidFill>
                          <a:schemeClr val="tx1"/>
                        </a:solidFill>
                        <a:latin typeface="ＭＳ Ｐゴシック"/>
                      </a:endParaRP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latin typeface="ＭＳ Ｐゴシック"/>
                        </a:rPr>
                        <a:t>　</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0</a:t>
                      </a:r>
                      <a:endParaRPr lang="ja-JP" altLang="en-US" sz="1100" b="0" i="0" u="none" strike="noStrike" dirty="0">
                        <a:solidFill>
                          <a:schemeClr val="tx1"/>
                        </a:solidFill>
                        <a:latin typeface="ＭＳ Ｐゴシック"/>
                      </a:endParaRP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latin typeface="ＭＳ Ｐゴシック"/>
                        </a:rPr>
                        <a:t>　</a:t>
                      </a: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1</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7</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1</a:t>
                      </a: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7</a:t>
                      </a: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5"/>
                  </a:ext>
                </a:extLst>
              </a:tr>
              <a:tr h="200968">
                <a:tc>
                  <a:txBody>
                    <a:bodyPr/>
                    <a:lstStyle/>
                    <a:p>
                      <a:pPr algn="r" fontAlgn="ctr"/>
                      <a:r>
                        <a:rPr lang="en-US" altLang="ja-JP" sz="1100" b="0" i="0" u="none" strike="noStrike" dirty="0">
                          <a:solidFill>
                            <a:srgbClr val="000000"/>
                          </a:solidFill>
                          <a:latin typeface="ＭＳ Ｐゴシック"/>
                        </a:rPr>
                        <a:t>5</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en-US" altLang="ja-JP" sz="1100" b="0" i="0" u="none" strike="noStrike" dirty="0">
                          <a:solidFill>
                            <a:srgbClr val="000000"/>
                          </a:solidFill>
                          <a:latin typeface="ＭＳ Ｐゴシック"/>
                        </a:rPr>
                        <a:t>(</a:t>
                      </a:r>
                      <a:r>
                        <a:rPr lang="ja-JP" altLang="en-US" sz="1100" b="0" i="0" u="none" strike="noStrike" dirty="0">
                          <a:solidFill>
                            <a:srgbClr val="000000"/>
                          </a:solidFill>
                          <a:latin typeface="ＭＳ Ｐゴシック"/>
                        </a:rPr>
                        <a:t>社福</a:t>
                      </a:r>
                      <a:r>
                        <a:rPr lang="en-US" altLang="ja-JP" sz="1100" b="0" i="0" u="none" strike="noStrike" dirty="0">
                          <a:solidFill>
                            <a:srgbClr val="000000"/>
                          </a:solidFill>
                          <a:latin typeface="ＭＳ Ｐゴシック"/>
                        </a:rPr>
                        <a:t>)</a:t>
                      </a:r>
                      <a:r>
                        <a:rPr lang="ja-JP" altLang="en-US" sz="1100" b="0" i="0" u="none" strike="noStrike" dirty="0">
                          <a:solidFill>
                            <a:srgbClr val="000000"/>
                          </a:solidFill>
                          <a:latin typeface="ＭＳ Ｐゴシック"/>
                        </a:rPr>
                        <a:t>大阪市社会福祉協議会</a:t>
                      </a:r>
                    </a:p>
                  </a:txBody>
                  <a:tcPr marL="36000" marR="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100" b="0" i="0" u="none" strike="noStrike" dirty="0">
                          <a:solidFill>
                            <a:srgbClr val="000000"/>
                          </a:solidFill>
                          <a:latin typeface="ＭＳ Ｐゴシック"/>
                        </a:rPr>
                        <a:t>26</a:t>
                      </a: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fontAlgn="ctr"/>
                      <a:r>
                        <a:rPr lang="en-US" altLang="ja-JP" sz="1100" b="0" i="0" u="none" strike="noStrike" dirty="0">
                          <a:solidFill>
                            <a:srgbClr val="000000"/>
                          </a:solidFill>
                          <a:latin typeface="ＭＳ Ｐゴシック"/>
                        </a:rPr>
                        <a:t>2,096</a:t>
                      </a: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0</a:t>
                      </a:r>
                      <a:endParaRPr lang="ja-JP" altLang="en-US" sz="1100" b="0" i="0" u="none" strike="noStrike" dirty="0">
                        <a:solidFill>
                          <a:schemeClr val="tx1"/>
                        </a:solidFill>
                        <a:latin typeface="ＭＳ Ｐゴシック"/>
                      </a:endParaRP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latin typeface="ＭＳ Ｐゴシック"/>
                        </a:rPr>
                        <a:t>　</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0</a:t>
                      </a:r>
                      <a:endParaRPr lang="ja-JP" altLang="en-US" sz="1100" b="0" i="0" u="none" strike="noStrike" dirty="0">
                        <a:solidFill>
                          <a:schemeClr val="tx1"/>
                        </a:solidFill>
                        <a:latin typeface="ＭＳ Ｐゴシック"/>
                      </a:endParaRP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latin typeface="ＭＳ Ｐゴシック"/>
                        </a:rPr>
                        <a:t>　</a:t>
                      </a: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26</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2,096</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26</a:t>
                      </a: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2,096</a:t>
                      </a: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6"/>
                  </a:ext>
                </a:extLst>
              </a:tr>
              <a:tr h="200968">
                <a:tc>
                  <a:txBody>
                    <a:bodyPr/>
                    <a:lstStyle/>
                    <a:p>
                      <a:pPr algn="r" fontAlgn="ctr"/>
                      <a:r>
                        <a:rPr lang="en-US" altLang="ja-JP" sz="1100" b="0" i="0" u="none" strike="noStrike" dirty="0">
                          <a:solidFill>
                            <a:srgbClr val="000000"/>
                          </a:solidFill>
                          <a:latin typeface="ＭＳ Ｐゴシック"/>
                        </a:rPr>
                        <a:t>6</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en-US" altLang="zh-TW" sz="1100" b="0" i="0" u="none" strike="noStrike" dirty="0">
                          <a:solidFill>
                            <a:srgbClr val="000000"/>
                          </a:solidFill>
                          <a:latin typeface="ＭＳ Ｐゴシック" pitchFamily="50" charset="-128"/>
                          <a:ea typeface="ＭＳ Ｐゴシック" pitchFamily="50" charset="-128"/>
                        </a:rPr>
                        <a:t>(</a:t>
                      </a:r>
                      <a:r>
                        <a:rPr lang="zh-TW" altLang="en-US" sz="1100" b="0" i="0" u="none" strike="noStrike" dirty="0">
                          <a:solidFill>
                            <a:srgbClr val="000000"/>
                          </a:solidFill>
                          <a:latin typeface="ＭＳ Ｐゴシック" pitchFamily="50" charset="-128"/>
                          <a:ea typeface="ＭＳ Ｐゴシック" pitchFamily="50" charset="-128"/>
                        </a:rPr>
                        <a:t>一財</a:t>
                      </a:r>
                      <a:r>
                        <a:rPr lang="en-US" altLang="zh-TW" sz="1100" b="0" i="0" u="none" strike="noStrike" dirty="0">
                          <a:solidFill>
                            <a:srgbClr val="000000"/>
                          </a:solidFill>
                          <a:latin typeface="ＭＳ Ｐゴシック" pitchFamily="50" charset="-128"/>
                          <a:ea typeface="ＭＳ Ｐゴシック" pitchFamily="50" charset="-128"/>
                        </a:rPr>
                        <a:t>)</a:t>
                      </a:r>
                      <a:r>
                        <a:rPr lang="zh-TW" altLang="en-US" sz="1100" b="0" i="0" u="none" strike="noStrike" dirty="0">
                          <a:solidFill>
                            <a:srgbClr val="000000"/>
                          </a:solidFill>
                          <a:latin typeface="ＭＳ Ｐゴシック" pitchFamily="50" charset="-128"/>
                          <a:ea typeface="ＭＳ Ｐゴシック" pitchFamily="50" charset="-128"/>
                        </a:rPr>
                        <a:t>大阪市環境保健協会</a:t>
                      </a:r>
                    </a:p>
                  </a:txBody>
                  <a:tcPr marL="36000" marR="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100" b="0" i="0" u="none" strike="noStrike" dirty="0">
                          <a:solidFill>
                            <a:srgbClr val="000000"/>
                          </a:solidFill>
                          <a:latin typeface="ＭＳ Ｐゴシック"/>
                        </a:rPr>
                        <a:t>18</a:t>
                      </a: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fontAlgn="ctr"/>
                      <a:r>
                        <a:rPr lang="en-US" altLang="ja-JP" sz="1100" b="0" i="0" u="none" strike="noStrike" dirty="0">
                          <a:solidFill>
                            <a:srgbClr val="000000"/>
                          </a:solidFill>
                          <a:latin typeface="ＭＳ Ｐゴシック"/>
                        </a:rPr>
                        <a:t>579</a:t>
                      </a: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0</a:t>
                      </a:r>
                      <a:endParaRPr lang="ja-JP" altLang="en-US" sz="1100" b="0" i="0" u="none" strike="noStrike" dirty="0">
                        <a:solidFill>
                          <a:schemeClr val="tx1"/>
                        </a:solidFill>
                        <a:latin typeface="ＭＳ Ｐゴシック"/>
                      </a:endParaRP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latin typeface="ＭＳ Ｐゴシック"/>
                        </a:rPr>
                        <a:t>　</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0</a:t>
                      </a:r>
                      <a:endParaRPr lang="ja-JP" altLang="en-US" sz="1100" b="0" i="0" u="none" strike="noStrike" dirty="0">
                        <a:solidFill>
                          <a:schemeClr val="tx1"/>
                        </a:solidFill>
                        <a:latin typeface="ＭＳ Ｐゴシック"/>
                      </a:endParaRP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latin typeface="ＭＳ Ｐゴシック"/>
                        </a:rPr>
                        <a:t>　</a:t>
                      </a: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18</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579</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a:solidFill>
                            <a:schemeClr val="tx1"/>
                          </a:solidFill>
                          <a:latin typeface="ＭＳ Ｐゴシック"/>
                        </a:rPr>
                        <a:t>▲ </a:t>
                      </a:r>
                      <a:r>
                        <a:rPr lang="en-US" altLang="ja-JP" sz="1100" b="0" i="0" u="none" strike="noStrike">
                          <a:solidFill>
                            <a:schemeClr val="tx1"/>
                          </a:solidFill>
                          <a:latin typeface="ＭＳ Ｐゴシック"/>
                        </a:rPr>
                        <a:t>18</a:t>
                      </a: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579</a:t>
                      </a: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7"/>
                  </a:ext>
                </a:extLst>
              </a:tr>
              <a:tr h="200968">
                <a:tc>
                  <a:txBody>
                    <a:bodyPr/>
                    <a:lstStyle/>
                    <a:p>
                      <a:pPr algn="r" fontAlgn="ctr"/>
                      <a:r>
                        <a:rPr lang="en-US" altLang="ja-JP" sz="1100" b="0" i="0" u="none" strike="noStrike" dirty="0">
                          <a:solidFill>
                            <a:srgbClr val="000000"/>
                          </a:solidFill>
                          <a:latin typeface="ＭＳ Ｐゴシック"/>
                        </a:rPr>
                        <a:t>7</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en-US" altLang="zh-TW" sz="1100" b="0" i="0" u="none" strike="noStrike" dirty="0">
                          <a:solidFill>
                            <a:srgbClr val="000000"/>
                          </a:solidFill>
                          <a:latin typeface="ＭＳ Ｐゴシック" pitchFamily="50" charset="-128"/>
                          <a:ea typeface="ＭＳ Ｐゴシック" pitchFamily="50" charset="-128"/>
                        </a:rPr>
                        <a:t>(</a:t>
                      </a:r>
                      <a:r>
                        <a:rPr lang="zh-TW" altLang="en-US" sz="1100" b="0" i="0" u="none" strike="noStrike" dirty="0">
                          <a:solidFill>
                            <a:srgbClr val="000000"/>
                          </a:solidFill>
                          <a:latin typeface="ＭＳ Ｐゴシック" pitchFamily="50" charset="-128"/>
                          <a:ea typeface="ＭＳ Ｐゴシック" pitchFamily="50" charset="-128"/>
                        </a:rPr>
                        <a:t>公財</a:t>
                      </a:r>
                      <a:r>
                        <a:rPr lang="en-US" altLang="zh-TW" sz="1100" b="0" i="0" u="none" strike="noStrike" dirty="0">
                          <a:solidFill>
                            <a:srgbClr val="000000"/>
                          </a:solidFill>
                          <a:latin typeface="ＭＳ Ｐゴシック" pitchFamily="50" charset="-128"/>
                          <a:ea typeface="ＭＳ Ｐゴシック" pitchFamily="50" charset="-128"/>
                        </a:rPr>
                        <a:t>)</a:t>
                      </a:r>
                      <a:r>
                        <a:rPr lang="zh-TW" altLang="en-US" sz="1100" b="0" i="0" u="none" strike="noStrike" dirty="0">
                          <a:solidFill>
                            <a:srgbClr val="000000"/>
                          </a:solidFill>
                          <a:latin typeface="ＭＳ Ｐゴシック" pitchFamily="50" charset="-128"/>
                          <a:ea typeface="ＭＳ Ｐゴシック" pitchFamily="50" charset="-128"/>
                        </a:rPr>
                        <a:t>大阪市救急医療事業団</a:t>
                      </a:r>
                    </a:p>
                  </a:txBody>
                  <a:tcPr marL="36000" marR="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100" b="0" i="0" u="none" strike="noStrike" dirty="0">
                          <a:solidFill>
                            <a:srgbClr val="000000"/>
                          </a:solidFill>
                          <a:latin typeface="ＭＳ Ｐゴシック"/>
                        </a:rPr>
                        <a:t>3</a:t>
                      </a: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fontAlgn="ctr"/>
                      <a:r>
                        <a:rPr lang="en-US" altLang="ja-JP" sz="1100" b="0" i="0" u="none" strike="noStrike" dirty="0">
                          <a:solidFill>
                            <a:srgbClr val="000000"/>
                          </a:solidFill>
                          <a:latin typeface="ＭＳ Ｐゴシック"/>
                        </a:rPr>
                        <a:t>385</a:t>
                      </a: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100" b="0" i="0" u="none" strike="noStrike" dirty="0">
                          <a:solidFill>
                            <a:schemeClr val="tx1"/>
                          </a:solidFill>
                          <a:latin typeface="ＭＳ Ｐゴシック"/>
                        </a:rPr>
                        <a:t>1</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100" b="0" i="0" u="none" strike="noStrike" dirty="0">
                          <a:solidFill>
                            <a:schemeClr val="tx1"/>
                          </a:solidFill>
                          <a:latin typeface="ＭＳ Ｐゴシック"/>
                        </a:rPr>
                        <a:t>108</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100" b="0" i="0" u="none" strike="noStrike" dirty="0">
                          <a:solidFill>
                            <a:schemeClr val="tx1"/>
                          </a:solidFill>
                          <a:latin typeface="ＭＳ Ｐゴシック"/>
                        </a:rPr>
                        <a:t>1</a:t>
                      </a: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100" b="0" i="0" u="none" strike="noStrike" dirty="0">
                          <a:solidFill>
                            <a:schemeClr val="tx1"/>
                          </a:solidFill>
                          <a:latin typeface="ＭＳ Ｐゴシック"/>
                        </a:rPr>
                        <a:t>96</a:t>
                      </a: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2</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277</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2</a:t>
                      </a: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289</a:t>
                      </a: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8"/>
                  </a:ext>
                </a:extLst>
              </a:tr>
              <a:tr h="200968">
                <a:tc>
                  <a:txBody>
                    <a:bodyPr/>
                    <a:lstStyle/>
                    <a:p>
                      <a:pPr algn="r" fontAlgn="ctr"/>
                      <a:r>
                        <a:rPr lang="en-US" altLang="ja-JP" sz="1100" b="0" i="0" u="none" strike="noStrike" dirty="0">
                          <a:solidFill>
                            <a:srgbClr val="000000"/>
                          </a:solidFill>
                          <a:latin typeface="ＭＳ Ｐゴシック"/>
                        </a:rPr>
                        <a:t>8</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rgbClr val="000000"/>
                          </a:solidFill>
                          <a:latin typeface="ＭＳ Ｐゴシック"/>
                        </a:rPr>
                        <a:t>（一財）大阪スポーツみどり財団</a:t>
                      </a:r>
                    </a:p>
                  </a:txBody>
                  <a:tcPr marL="36000" marR="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100" b="0" i="0" u="none" strike="noStrike" dirty="0">
                          <a:solidFill>
                            <a:srgbClr val="000000"/>
                          </a:solidFill>
                          <a:latin typeface="ＭＳ Ｐゴシック"/>
                        </a:rPr>
                        <a:t>13</a:t>
                      </a: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fontAlgn="ctr"/>
                      <a:r>
                        <a:rPr lang="en-US" altLang="ja-JP" sz="1100" b="0" i="0" u="none" strike="noStrike" dirty="0">
                          <a:solidFill>
                            <a:srgbClr val="000000"/>
                          </a:solidFill>
                          <a:latin typeface="ＭＳ Ｐゴシック"/>
                        </a:rPr>
                        <a:t>676</a:t>
                      </a: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0</a:t>
                      </a:r>
                      <a:endParaRPr lang="ja-JP" altLang="en-US" sz="1100" b="0" i="0" u="none" strike="noStrike" dirty="0">
                        <a:solidFill>
                          <a:schemeClr val="tx1"/>
                        </a:solidFill>
                        <a:latin typeface="ＭＳ Ｐゴシック"/>
                      </a:endParaRP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latin typeface="ＭＳ Ｐゴシック"/>
                        </a:rPr>
                        <a:t>　</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0</a:t>
                      </a:r>
                      <a:endParaRPr lang="ja-JP" altLang="en-US" sz="1100" b="0" i="0" u="none" strike="noStrike" dirty="0">
                        <a:solidFill>
                          <a:schemeClr val="tx1"/>
                        </a:solidFill>
                        <a:latin typeface="ＭＳ Ｐゴシック"/>
                      </a:endParaRP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latin typeface="ＭＳ Ｐゴシック"/>
                        </a:rPr>
                        <a:t>　</a:t>
                      </a: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13</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676</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13</a:t>
                      </a: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676</a:t>
                      </a: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9"/>
                  </a:ext>
                </a:extLst>
              </a:tr>
              <a:tr h="200968">
                <a:tc>
                  <a:txBody>
                    <a:bodyPr/>
                    <a:lstStyle/>
                    <a:p>
                      <a:pPr algn="r" fontAlgn="ctr"/>
                      <a:r>
                        <a:rPr lang="en-US" altLang="ja-JP" sz="1100" b="0" i="0" u="none" strike="noStrike" dirty="0">
                          <a:solidFill>
                            <a:srgbClr val="000000"/>
                          </a:solidFill>
                          <a:latin typeface="ＭＳ Ｐゴシック"/>
                        </a:rPr>
                        <a:t>9</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en-US" altLang="zh-TW" sz="1100" b="0" i="0" u="none" strike="noStrike" dirty="0">
                          <a:solidFill>
                            <a:srgbClr val="000000"/>
                          </a:solidFill>
                          <a:latin typeface="ＭＳ Ｐゴシック" pitchFamily="50" charset="-128"/>
                          <a:ea typeface="ＭＳ Ｐゴシック" pitchFamily="50" charset="-128"/>
                        </a:rPr>
                        <a:t>(</a:t>
                      </a:r>
                      <a:r>
                        <a:rPr lang="zh-TW" altLang="en-US" sz="1100" b="0" i="0" u="none" strike="noStrike" dirty="0">
                          <a:solidFill>
                            <a:srgbClr val="000000"/>
                          </a:solidFill>
                          <a:latin typeface="ＭＳ Ｐゴシック" pitchFamily="50" charset="-128"/>
                          <a:ea typeface="ＭＳ Ｐゴシック" pitchFamily="50" charset="-128"/>
                        </a:rPr>
                        <a:t>公財</a:t>
                      </a:r>
                      <a:r>
                        <a:rPr lang="en-US" altLang="zh-TW" sz="1100" b="0" i="0" u="none" strike="noStrike" dirty="0">
                          <a:solidFill>
                            <a:srgbClr val="000000"/>
                          </a:solidFill>
                          <a:latin typeface="ＭＳ Ｐゴシック" pitchFamily="50" charset="-128"/>
                          <a:ea typeface="ＭＳ Ｐゴシック" pitchFamily="50" charset="-128"/>
                        </a:rPr>
                        <a:t>)</a:t>
                      </a:r>
                      <a:r>
                        <a:rPr lang="zh-TW" altLang="en-US" sz="1100" b="0" i="0" u="none" strike="noStrike" dirty="0">
                          <a:solidFill>
                            <a:srgbClr val="000000"/>
                          </a:solidFill>
                          <a:latin typeface="ＭＳ Ｐゴシック" pitchFamily="50" charset="-128"/>
                          <a:ea typeface="ＭＳ Ｐゴシック" pitchFamily="50" charset="-128"/>
                        </a:rPr>
                        <a:t>大阪市博物館協会</a:t>
                      </a:r>
                    </a:p>
                  </a:txBody>
                  <a:tcPr marL="36000" marR="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100" b="0" i="0" u="none" strike="noStrike" dirty="0">
                          <a:solidFill>
                            <a:srgbClr val="000000"/>
                          </a:solidFill>
                          <a:latin typeface="ＭＳ Ｐゴシック"/>
                        </a:rPr>
                        <a:t>3</a:t>
                      </a: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fontAlgn="ctr"/>
                      <a:r>
                        <a:rPr lang="en-US" altLang="ja-JP" sz="1100" b="0" i="0" u="none" strike="noStrike" dirty="0">
                          <a:solidFill>
                            <a:srgbClr val="000000"/>
                          </a:solidFill>
                          <a:latin typeface="ＭＳ Ｐゴシック"/>
                        </a:rPr>
                        <a:t>767</a:t>
                      </a: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100" b="0" i="0" u="none" strike="noStrike" dirty="0">
                          <a:solidFill>
                            <a:schemeClr val="tx1"/>
                          </a:solidFill>
                          <a:latin typeface="ＭＳ Ｐゴシック"/>
                        </a:rPr>
                        <a:t>2</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100" b="0" i="0" u="none" strike="noStrike" dirty="0">
                          <a:solidFill>
                            <a:schemeClr val="tx1"/>
                          </a:solidFill>
                          <a:latin typeface="ＭＳ Ｐゴシック"/>
                        </a:rPr>
                        <a:t>271</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100" b="0" i="0" u="none" strike="noStrike" dirty="0">
                          <a:solidFill>
                            <a:schemeClr val="tx1"/>
                          </a:solidFill>
                          <a:latin typeface="ＭＳ Ｐゴシック"/>
                        </a:rPr>
                        <a:t>2</a:t>
                      </a: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100" b="0" i="0" u="none" strike="noStrike" dirty="0">
                          <a:solidFill>
                            <a:schemeClr val="tx1"/>
                          </a:solidFill>
                          <a:latin typeface="ＭＳ Ｐゴシック"/>
                        </a:rPr>
                        <a:t>44</a:t>
                      </a: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1</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496</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1</a:t>
                      </a: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723</a:t>
                      </a: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0"/>
                  </a:ext>
                </a:extLst>
              </a:tr>
              <a:tr h="200968">
                <a:tc>
                  <a:txBody>
                    <a:bodyPr/>
                    <a:lstStyle/>
                    <a:p>
                      <a:pPr algn="r" fontAlgn="ctr"/>
                      <a:r>
                        <a:rPr lang="en-US" altLang="ja-JP" sz="1100" b="0" i="0" u="none" strike="noStrike" dirty="0">
                          <a:solidFill>
                            <a:srgbClr val="000000"/>
                          </a:solidFill>
                          <a:latin typeface="ＭＳ Ｐゴシック"/>
                        </a:rPr>
                        <a:t>10</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en-US" altLang="ja-JP" sz="1100" b="0" i="0" u="none" strike="noStrike" dirty="0">
                          <a:solidFill>
                            <a:srgbClr val="000000"/>
                          </a:solidFill>
                          <a:latin typeface="ＭＳ Ｐゴシック"/>
                        </a:rPr>
                        <a:t>(</a:t>
                      </a:r>
                      <a:r>
                        <a:rPr lang="ja-JP" altLang="en-US" sz="1100" b="0" i="0" u="none" strike="noStrike" dirty="0">
                          <a:solidFill>
                            <a:srgbClr val="000000"/>
                          </a:solidFill>
                          <a:latin typeface="ＭＳ Ｐゴシック"/>
                        </a:rPr>
                        <a:t>一財</a:t>
                      </a:r>
                      <a:r>
                        <a:rPr lang="en-US" altLang="ja-JP" sz="1100" b="0" i="0" u="none" strike="noStrike" dirty="0">
                          <a:solidFill>
                            <a:srgbClr val="000000"/>
                          </a:solidFill>
                          <a:latin typeface="ＭＳ Ｐゴシック"/>
                        </a:rPr>
                        <a:t>)</a:t>
                      </a:r>
                      <a:r>
                        <a:rPr lang="ja-JP" altLang="en-US" sz="1100" b="0" i="0" u="none" strike="noStrike" dirty="0">
                          <a:solidFill>
                            <a:srgbClr val="000000"/>
                          </a:solidFill>
                          <a:latin typeface="ＭＳ Ｐゴシック"/>
                        </a:rPr>
                        <a:t>大阪国際経済振興センター</a:t>
                      </a:r>
                    </a:p>
                  </a:txBody>
                  <a:tcPr marL="36000" marR="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100" b="0" i="0" u="none" strike="noStrike" dirty="0">
                          <a:solidFill>
                            <a:srgbClr val="000000"/>
                          </a:solidFill>
                          <a:latin typeface="ＭＳ Ｐゴシック"/>
                        </a:rPr>
                        <a:t>5</a:t>
                      </a: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fontAlgn="ctr"/>
                      <a:r>
                        <a:rPr lang="en-US" altLang="ja-JP" sz="1100" b="0" i="0" u="none" strike="noStrike" dirty="0">
                          <a:solidFill>
                            <a:srgbClr val="000000"/>
                          </a:solidFill>
                          <a:latin typeface="ＭＳ Ｐゴシック"/>
                        </a:rPr>
                        <a:t>796</a:t>
                      </a: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0</a:t>
                      </a:r>
                      <a:endParaRPr lang="ja-JP" altLang="en-US" sz="1100" b="0" i="0" u="none" strike="noStrike" dirty="0">
                        <a:solidFill>
                          <a:schemeClr val="tx1"/>
                        </a:solidFill>
                        <a:latin typeface="ＭＳ Ｐゴシック"/>
                      </a:endParaRP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latin typeface="ＭＳ Ｐゴシック"/>
                        </a:rPr>
                        <a:t>　</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0</a:t>
                      </a:r>
                      <a:endParaRPr lang="ja-JP" altLang="en-US" sz="1100" b="0" i="0" u="none" strike="noStrike" dirty="0">
                        <a:solidFill>
                          <a:schemeClr val="tx1"/>
                        </a:solidFill>
                        <a:latin typeface="ＭＳ Ｐゴシック"/>
                      </a:endParaRP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latin typeface="ＭＳ Ｐゴシック"/>
                        </a:rPr>
                        <a:t>　</a:t>
                      </a: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5</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796</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5</a:t>
                      </a: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796</a:t>
                      </a: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1"/>
                  </a:ext>
                </a:extLst>
              </a:tr>
              <a:tr h="200968">
                <a:tc>
                  <a:txBody>
                    <a:bodyPr/>
                    <a:lstStyle/>
                    <a:p>
                      <a:pPr algn="r" fontAlgn="ctr"/>
                      <a:r>
                        <a:rPr lang="en-US" altLang="ja-JP" sz="1100" b="0" i="0" u="none" strike="noStrike" dirty="0">
                          <a:solidFill>
                            <a:srgbClr val="000000"/>
                          </a:solidFill>
                          <a:latin typeface="ＭＳ Ｐゴシック"/>
                        </a:rPr>
                        <a:t>11</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zh-TW" altLang="en-US" sz="1100" b="0" i="0" u="none" strike="noStrike" dirty="0">
                          <a:solidFill>
                            <a:srgbClr val="000000"/>
                          </a:solidFill>
                          <a:latin typeface="ＭＳ Ｐゴシック" pitchFamily="50" charset="-128"/>
                          <a:ea typeface="ＭＳ Ｐゴシック" pitchFamily="50" charset="-128"/>
                        </a:rPr>
                        <a:t>大阪市信用保証協会</a:t>
                      </a:r>
                    </a:p>
                  </a:txBody>
                  <a:tcPr marL="36000" marR="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100" b="0" i="0" u="none" strike="noStrike" dirty="0">
                          <a:solidFill>
                            <a:srgbClr val="000000"/>
                          </a:solidFill>
                          <a:latin typeface="ＭＳ Ｐゴシック"/>
                        </a:rPr>
                        <a:t>1</a:t>
                      </a: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fontAlgn="ctr"/>
                      <a:r>
                        <a:rPr lang="en-US" altLang="ja-JP" sz="1100" b="0" i="0" u="none" strike="noStrike" dirty="0">
                          <a:solidFill>
                            <a:srgbClr val="000000"/>
                          </a:solidFill>
                          <a:latin typeface="ＭＳ Ｐゴシック"/>
                        </a:rPr>
                        <a:t>10</a:t>
                      </a: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0</a:t>
                      </a:r>
                      <a:endParaRPr lang="ja-JP" altLang="en-US" sz="1100" b="0" i="0" u="none" strike="noStrike" dirty="0">
                        <a:solidFill>
                          <a:schemeClr val="tx1"/>
                        </a:solidFill>
                        <a:latin typeface="ＭＳ Ｐゴシック"/>
                      </a:endParaRP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latin typeface="ＭＳ Ｐゴシック"/>
                        </a:rPr>
                        <a:t>　</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0</a:t>
                      </a:r>
                      <a:endParaRPr lang="ja-JP" altLang="en-US" sz="1100" b="0" i="0" u="none" strike="noStrike" dirty="0">
                        <a:solidFill>
                          <a:schemeClr val="tx1"/>
                        </a:solidFill>
                        <a:latin typeface="ＭＳ Ｐゴシック"/>
                      </a:endParaRP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latin typeface="ＭＳ Ｐゴシック"/>
                        </a:rPr>
                        <a:t>　</a:t>
                      </a: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1</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10</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1</a:t>
                      </a: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10</a:t>
                      </a: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2"/>
                  </a:ext>
                </a:extLst>
              </a:tr>
              <a:tr h="200968">
                <a:tc>
                  <a:txBody>
                    <a:bodyPr/>
                    <a:lstStyle/>
                    <a:p>
                      <a:pPr algn="r" fontAlgn="ctr"/>
                      <a:r>
                        <a:rPr lang="en-US" altLang="ja-JP" sz="1100" b="0" i="0" u="none" strike="noStrike" dirty="0">
                          <a:solidFill>
                            <a:srgbClr val="000000"/>
                          </a:solidFill>
                          <a:latin typeface="ＭＳ Ｐゴシック"/>
                        </a:rPr>
                        <a:t>12</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rgbClr val="000000"/>
                          </a:solidFill>
                          <a:latin typeface="ＭＳ Ｐゴシック"/>
                        </a:rPr>
                        <a:t>アジア太平洋トレードセンター</a:t>
                      </a:r>
                      <a:r>
                        <a:rPr lang="en-US" altLang="ja-JP" sz="1100" b="0" i="0" u="none" strike="noStrike" dirty="0">
                          <a:solidFill>
                            <a:srgbClr val="000000"/>
                          </a:solidFill>
                          <a:latin typeface="ＭＳ Ｐゴシック"/>
                        </a:rPr>
                        <a:t>(</a:t>
                      </a:r>
                      <a:r>
                        <a:rPr lang="ja-JP" altLang="en-US" sz="1100" b="0" i="0" u="none" strike="noStrike" dirty="0">
                          <a:solidFill>
                            <a:srgbClr val="000000"/>
                          </a:solidFill>
                          <a:latin typeface="ＭＳ Ｐゴシック"/>
                        </a:rPr>
                        <a:t>株</a:t>
                      </a:r>
                      <a:r>
                        <a:rPr lang="en-US" altLang="ja-JP" sz="1100" b="0" i="0" u="none" strike="noStrike" dirty="0">
                          <a:solidFill>
                            <a:srgbClr val="000000"/>
                          </a:solidFill>
                          <a:latin typeface="ＭＳ Ｐゴシック"/>
                        </a:rPr>
                        <a:t>)</a:t>
                      </a:r>
                    </a:p>
                  </a:txBody>
                  <a:tcPr marL="36000" marR="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100" b="0" i="0" u="none" strike="noStrike" dirty="0">
                          <a:solidFill>
                            <a:srgbClr val="000000"/>
                          </a:solidFill>
                          <a:latin typeface="ＭＳ Ｐゴシック"/>
                        </a:rPr>
                        <a:t>3</a:t>
                      </a: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fontAlgn="ctr"/>
                      <a:r>
                        <a:rPr lang="en-US" altLang="ja-JP" sz="1100" b="0" i="0" u="none" strike="noStrike" dirty="0">
                          <a:solidFill>
                            <a:srgbClr val="000000"/>
                          </a:solidFill>
                          <a:latin typeface="ＭＳ Ｐゴシック"/>
                        </a:rPr>
                        <a:t>157</a:t>
                      </a: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100" b="0" i="0" u="none" strike="noStrike" dirty="0">
                          <a:solidFill>
                            <a:schemeClr val="tx1"/>
                          </a:solidFill>
                          <a:latin typeface="ＭＳ Ｐゴシック"/>
                        </a:rPr>
                        <a:t>3</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100" b="0" i="0" u="none" strike="noStrike" dirty="0">
                          <a:solidFill>
                            <a:schemeClr val="tx1"/>
                          </a:solidFill>
                          <a:latin typeface="ＭＳ Ｐゴシック"/>
                        </a:rPr>
                        <a:t>74</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100" b="0" i="0" u="none" strike="noStrike" dirty="0">
                          <a:solidFill>
                            <a:schemeClr val="tx1"/>
                          </a:solidFill>
                          <a:latin typeface="ＭＳ Ｐゴシック"/>
                        </a:rPr>
                        <a:t>1</a:t>
                      </a: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100" b="0" i="0" u="none" strike="noStrike" dirty="0">
                          <a:solidFill>
                            <a:schemeClr val="tx1"/>
                          </a:solidFill>
                          <a:latin typeface="ＭＳ Ｐゴシック"/>
                        </a:rPr>
                        <a:t>26</a:t>
                      </a: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100" b="0" i="0" u="none" strike="noStrike" dirty="0">
                          <a:solidFill>
                            <a:schemeClr val="tx1"/>
                          </a:solidFill>
                          <a:latin typeface="ＭＳ Ｐゴシック"/>
                        </a:rPr>
                        <a:t>0</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83</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2</a:t>
                      </a: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131</a:t>
                      </a: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3"/>
                  </a:ext>
                </a:extLst>
              </a:tr>
              <a:tr h="200968">
                <a:tc>
                  <a:txBody>
                    <a:bodyPr/>
                    <a:lstStyle/>
                    <a:p>
                      <a:pPr algn="r" fontAlgn="ctr"/>
                      <a:r>
                        <a:rPr lang="en-US" altLang="ja-JP" sz="1100" b="0" i="0" u="none" strike="noStrike" dirty="0">
                          <a:solidFill>
                            <a:srgbClr val="000000"/>
                          </a:solidFill>
                          <a:latin typeface="ＭＳ Ｐゴシック"/>
                        </a:rPr>
                        <a:t>13</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en-US" altLang="ja-JP" sz="1100" b="0" i="0" u="none" strike="noStrike" dirty="0">
                          <a:solidFill>
                            <a:srgbClr val="000000"/>
                          </a:solidFill>
                          <a:latin typeface="ＭＳ Ｐゴシック"/>
                        </a:rPr>
                        <a:t>(</a:t>
                      </a:r>
                      <a:r>
                        <a:rPr lang="ja-JP" altLang="en-US" sz="1100" b="0" i="0" u="none" strike="noStrike" dirty="0">
                          <a:solidFill>
                            <a:srgbClr val="000000"/>
                          </a:solidFill>
                          <a:latin typeface="ＭＳ Ｐゴシック"/>
                        </a:rPr>
                        <a:t>公財</a:t>
                      </a:r>
                      <a:r>
                        <a:rPr lang="en-US" altLang="ja-JP" sz="1100" b="0" i="0" u="none" strike="noStrike" dirty="0">
                          <a:solidFill>
                            <a:srgbClr val="000000"/>
                          </a:solidFill>
                          <a:latin typeface="ＭＳ Ｐゴシック"/>
                        </a:rPr>
                        <a:t>)</a:t>
                      </a:r>
                      <a:r>
                        <a:rPr lang="ja-JP" altLang="en-US" sz="1100" b="0" i="0" u="none" strike="noStrike" dirty="0">
                          <a:solidFill>
                            <a:srgbClr val="000000"/>
                          </a:solidFill>
                          <a:latin typeface="ＭＳ Ｐゴシック"/>
                        </a:rPr>
                        <a:t>大阪市都市型産業振興センター</a:t>
                      </a:r>
                    </a:p>
                  </a:txBody>
                  <a:tcPr marL="36000" marR="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100" b="0" i="0" u="none" strike="noStrike" dirty="0">
                          <a:solidFill>
                            <a:srgbClr val="000000"/>
                          </a:solidFill>
                          <a:latin typeface="ＭＳ Ｐゴシック"/>
                        </a:rPr>
                        <a:t>10</a:t>
                      </a: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fontAlgn="ctr"/>
                      <a:r>
                        <a:rPr lang="en-US" altLang="ja-JP" sz="1100" b="0" i="0" u="none" strike="noStrike" dirty="0">
                          <a:solidFill>
                            <a:srgbClr val="000000"/>
                          </a:solidFill>
                          <a:latin typeface="ＭＳ Ｐゴシック"/>
                        </a:rPr>
                        <a:t>707</a:t>
                      </a: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0</a:t>
                      </a:r>
                      <a:endParaRPr lang="ja-JP" altLang="en-US" sz="1100" b="0" i="0" u="none" strike="noStrike" dirty="0">
                        <a:solidFill>
                          <a:schemeClr val="tx1"/>
                        </a:solidFill>
                        <a:latin typeface="ＭＳ Ｐゴシック"/>
                      </a:endParaRP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latin typeface="ＭＳ Ｐゴシック"/>
                        </a:rPr>
                        <a:t>　</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0</a:t>
                      </a:r>
                      <a:endParaRPr lang="ja-JP" altLang="en-US" sz="1100" b="0" i="0" u="none" strike="noStrike" dirty="0">
                        <a:solidFill>
                          <a:schemeClr val="tx1"/>
                        </a:solidFill>
                        <a:latin typeface="ＭＳ Ｐゴシック"/>
                      </a:endParaRP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latin typeface="ＭＳ Ｐゴシック"/>
                        </a:rPr>
                        <a:t>　</a:t>
                      </a: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10</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707</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10</a:t>
                      </a: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707</a:t>
                      </a: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4"/>
                  </a:ext>
                </a:extLst>
              </a:tr>
            </a:tbl>
          </a:graphicData>
        </a:graphic>
      </p:graphicFrame>
      <p:sp>
        <p:nvSpPr>
          <p:cNvPr id="28" name="正方形/長方形 27"/>
          <p:cNvSpPr/>
          <p:nvPr/>
        </p:nvSpPr>
        <p:spPr>
          <a:xfrm>
            <a:off x="7308304" y="6567155"/>
            <a:ext cx="1224136" cy="246221"/>
          </a:xfrm>
          <a:prstGeom prst="rect">
            <a:avLst/>
          </a:prstGeom>
        </p:spPr>
        <p:txBody>
          <a:bodyPr wrap="square">
            <a:spAutoFit/>
          </a:bodyPr>
          <a:lstStyle/>
          <a:p>
            <a:r>
              <a:rPr lang="ja-JP" altLang="en-US" sz="1000" dirty="0"/>
              <a:t>（次ページに続く）</a:t>
            </a:r>
          </a:p>
        </p:txBody>
      </p:sp>
      <p:sp>
        <p:nvSpPr>
          <p:cNvPr id="12" name="正方形/長方形 11"/>
          <p:cNvSpPr/>
          <p:nvPr/>
        </p:nvSpPr>
        <p:spPr>
          <a:xfrm>
            <a:off x="7403302" y="3059406"/>
            <a:ext cx="1440160" cy="246221"/>
          </a:xfrm>
          <a:prstGeom prst="rect">
            <a:avLst/>
          </a:prstGeom>
        </p:spPr>
        <p:txBody>
          <a:bodyPr wrap="square">
            <a:spAutoFit/>
          </a:bodyPr>
          <a:lstStyle/>
          <a:p>
            <a:r>
              <a:rPr lang="ja-JP" altLang="en-US" sz="1000" dirty="0"/>
              <a:t>（金額の単位：百万円）</a:t>
            </a:r>
          </a:p>
        </p:txBody>
      </p:sp>
      <p:sp>
        <p:nvSpPr>
          <p:cNvPr id="17" name="スライド番号プレースホルダ 16"/>
          <p:cNvSpPr>
            <a:spLocks noGrp="1"/>
          </p:cNvSpPr>
          <p:nvPr>
            <p:ph type="sldNum" sz="quarter" idx="12"/>
          </p:nvPr>
        </p:nvSpPr>
        <p:spPr/>
        <p:txBody>
          <a:bodyPr/>
          <a:lstStyle/>
          <a:p>
            <a:fld id="{CCEC3038-1CF1-4B63-9920-55248DCFBA97}" type="slidenum">
              <a:rPr kumimoji="1" lang="ja-JP" altLang="en-US" smtClean="0"/>
              <a:pPr/>
              <a:t>242</a:t>
            </a:fld>
            <a:endParaRPr kumimoji="1" lang="ja-JP" altLang="en-US"/>
          </a:p>
        </p:txBody>
      </p:sp>
    </p:spTree>
    <p:extLst>
      <p:ext uri="{BB962C8B-B14F-4D97-AF65-F5344CB8AC3E}">
        <p14:creationId xmlns:p14="http://schemas.microsoft.com/office/powerpoint/2010/main" val="2567920918"/>
      </p:ext>
    </p:extLst>
  </p:cSld>
  <p:clrMapOvr>
    <a:masterClrMapping/>
  </p:clrMapOvr>
</p:sld>
</file>

<file path=ppt/slides/slide2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角丸四角形 9">
            <a:extLst>
              <a:ext uri="{FF2B5EF4-FFF2-40B4-BE49-F238E27FC236}">
                <a16:creationId xmlns:a16="http://schemas.microsoft.com/office/drawing/2014/main" xmlns="" id="{20C41343-722E-410D-9EEC-BC69CD674576}"/>
              </a:ext>
            </a:extLst>
          </p:cNvPr>
          <p:cNvSpPr/>
          <p:nvPr/>
        </p:nvSpPr>
        <p:spPr>
          <a:xfrm>
            <a:off x="7452320" y="743798"/>
            <a:ext cx="1283078" cy="5997570"/>
          </a:xfrm>
          <a:prstGeom prst="roundRect">
            <a:avLst>
              <a:gd name="adj" fmla="val 5685"/>
            </a:avLst>
          </a:prstGeom>
          <a:solidFill>
            <a:schemeClr val="accent6">
              <a:lumMod val="60000"/>
              <a:lumOff val="40000"/>
              <a:alpha val="5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 name="角丸四角形 9">
            <a:extLst>
              <a:ext uri="{FF2B5EF4-FFF2-40B4-BE49-F238E27FC236}">
                <a16:creationId xmlns:a16="http://schemas.microsoft.com/office/drawing/2014/main" xmlns="" id="{4C828A3C-58D6-49EE-AE26-DADD4AA5E989}"/>
              </a:ext>
            </a:extLst>
          </p:cNvPr>
          <p:cNvSpPr/>
          <p:nvPr/>
        </p:nvSpPr>
        <p:spPr>
          <a:xfrm>
            <a:off x="5292081" y="671790"/>
            <a:ext cx="1008112" cy="6090483"/>
          </a:xfrm>
          <a:prstGeom prst="roundRect">
            <a:avLst>
              <a:gd name="adj" fmla="val 5685"/>
            </a:avLst>
          </a:prstGeom>
          <a:solidFill>
            <a:schemeClr val="accent6">
              <a:lumMod val="60000"/>
              <a:lumOff val="40000"/>
              <a:alpha val="5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 name="角丸四角形 9">
            <a:extLst>
              <a:ext uri="{FF2B5EF4-FFF2-40B4-BE49-F238E27FC236}">
                <a16:creationId xmlns:a16="http://schemas.microsoft.com/office/drawing/2014/main" xmlns="" id="{29EF1221-F608-4CDF-B007-B633E7CD643C}"/>
              </a:ext>
            </a:extLst>
          </p:cNvPr>
          <p:cNvSpPr/>
          <p:nvPr/>
        </p:nvSpPr>
        <p:spPr>
          <a:xfrm>
            <a:off x="816530" y="6664166"/>
            <a:ext cx="1296145" cy="163723"/>
          </a:xfrm>
          <a:prstGeom prst="roundRect">
            <a:avLst>
              <a:gd name="adj" fmla="val 5685"/>
            </a:avLst>
          </a:prstGeom>
          <a:solidFill>
            <a:schemeClr val="accent6">
              <a:lumMod val="60000"/>
              <a:lumOff val="40000"/>
              <a:alpha val="5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 name="角丸四角形 9">
            <a:extLst>
              <a:ext uri="{FF2B5EF4-FFF2-40B4-BE49-F238E27FC236}">
                <a16:creationId xmlns:a16="http://schemas.microsoft.com/office/drawing/2014/main" xmlns="" id="{2532D6F1-A9B6-4422-BE13-791B01C2F2DA}"/>
              </a:ext>
            </a:extLst>
          </p:cNvPr>
          <p:cNvSpPr/>
          <p:nvPr/>
        </p:nvSpPr>
        <p:spPr>
          <a:xfrm>
            <a:off x="1907704" y="3734581"/>
            <a:ext cx="1440161" cy="342492"/>
          </a:xfrm>
          <a:prstGeom prst="roundRect">
            <a:avLst>
              <a:gd name="adj" fmla="val 5685"/>
            </a:avLst>
          </a:prstGeom>
          <a:solidFill>
            <a:schemeClr val="accent6">
              <a:lumMod val="60000"/>
              <a:lumOff val="40000"/>
              <a:alpha val="5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 name="正方形/長方形 9"/>
          <p:cNvSpPr/>
          <p:nvPr/>
        </p:nvSpPr>
        <p:spPr>
          <a:xfrm>
            <a:off x="323528" y="548680"/>
            <a:ext cx="1656184" cy="246221"/>
          </a:xfrm>
          <a:prstGeom prst="rect">
            <a:avLst/>
          </a:prstGeom>
        </p:spPr>
        <p:txBody>
          <a:bodyPr wrap="square">
            <a:spAutoFit/>
          </a:bodyPr>
          <a:lstStyle/>
          <a:p>
            <a:r>
              <a:rPr lang="ja-JP" altLang="en-US" sz="1000" dirty="0"/>
              <a:t>（前ページからの続き）</a:t>
            </a:r>
          </a:p>
        </p:txBody>
      </p:sp>
      <p:sp>
        <p:nvSpPr>
          <p:cNvPr id="17" name="正方形/長方形 16"/>
          <p:cNvSpPr/>
          <p:nvPr/>
        </p:nvSpPr>
        <p:spPr>
          <a:xfrm>
            <a:off x="179512" y="260648"/>
            <a:ext cx="5544616" cy="307777"/>
          </a:xfrm>
          <a:prstGeom prst="rect">
            <a:avLst/>
          </a:prstGeom>
        </p:spPr>
        <p:txBody>
          <a:bodyPr wrap="square">
            <a:spAutoFit/>
          </a:bodyPr>
          <a:lstStyle/>
          <a:p>
            <a:r>
              <a:rPr lang="ja-JP" altLang="en-US" sz="1400" dirty="0"/>
              <a:t>（外郭団体との競争性のない随意契約の見直しの内訳）</a:t>
            </a:r>
          </a:p>
        </p:txBody>
      </p:sp>
      <p:sp>
        <p:nvSpPr>
          <p:cNvPr id="6" name="正方形/長方形 5"/>
          <p:cNvSpPr/>
          <p:nvPr/>
        </p:nvSpPr>
        <p:spPr>
          <a:xfrm>
            <a:off x="7308304" y="548680"/>
            <a:ext cx="1440160" cy="246221"/>
          </a:xfrm>
          <a:prstGeom prst="rect">
            <a:avLst/>
          </a:prstGeom>
        </p:spPr>
        <p:txBody>
          <a:bodyPr wrap="square">
            <a:spAutoFit/>
          </a:bodyPr>
          <a:lstStyle/>
          <a:p>
            <a:r>
              <a:rPr lang="ja-JP" altLang="en-US" sz="1000" dirty="0"/>
              <a:t>（金額の単位：百万円）</a:t>
            </a:r>
          </a:p>
        </p:txBody>
      </p:sp>
      <p:sp>
        <p:nvSpPr>
          <p:cNvPr id="8" name="テキスト ボックス 36"/>
          <p:cNvSpPr txBox="1"/>
          <p:nvPr/>
        </p:nvSpPr>
        <p:spPr>
          <a:xfrm>
            <a:off x="0" y="12249"/>
            <a:ext cx="1619672" cy="261610"/>
          </a:xfrm>
          <a:prstGeom prst="rect">
            <a:avLst/>
          </a:prstGeom>
          <a:noFill/>
        </p:spPr>
        <p:txBody>
          <a:bodyPr wrap="square" rtlCol="0">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r>
              <a:rPr lang="ja-JP" altLang="en-US" sz="1100" dirty="0"/>
              <a:t>（付属資料４）</a:t>
            </a:r>
            <a:endParaRPr lang="en-US" altLang="ja-JP" sz="1100" dirty="0"/>
          </a:p>
        </p:txBody>
      </p:sp>
      <p:sp>
        <p:nvSpPr>
          <p:cNvPr id="7" name="スライド番号プレースホルダ 6"/>
          <p:cNvSpPr>
            <a:spLocks noGrp="1"/>
          </p:cNvSpPr>
          <p:nvPr>
            <p:ph type="sldNum" sz="quarter" idx="12"/>
          </p:nvPr>
        </p:nvSpPr>
        <p:spPr/>
        <p:txBody>
          <a:bodyPr/>
          <a:lstStyle/>
          <a:p>
            <a:fld id="{CCEC3038-1CF1-4B63-9920-55248DCFBA97}" type="slidenum">
              <a:rPr kumimoji="1" lang="ja-JP" altLang="en-US" smtClean="0"/>
              <a:pPr/>
              <a:t>243</a:t>
            </a:fld>
            <a:endParaRPr kumimoji="1" lang="ja-JP" altLang="en-US"/>
          </a:p>
        </p:txBody>
      </p:sp>
      <p:graphicFrame>
        <p:nvGraphicFramePr>
          <p:cNvPr id="12" name="表 11"/>
          <p:cNvGraphicFramePr>
            <a:graphicFrameLocks noGrp="1"/>
          </p:cNvGraphicFramePr>
          <p:nvPr>
            <p:extLst>
              <p:ext uri="{D42A27DB-BD31-4B8C-83A1-F6EECF244321}">
                <p14:modId xmlns:p14="http://schemas.microsoft.com/office/powerpoint/2010/main" val="59429153"/>
              </p:ext>
            </p:extLst>
          </p:nvPr>
        </p:nvGraphicFramePr>
        <p:xfrm>
          <a:off x="323530" y="799800"/>
          <a:ext cx="8379354" cy="5869560"/>
        </p:xfrm>
        <a:graphic>
          <a:graphicData uri="http://schemas.openxmlformats.org/drawingml/2006/table">
            <a:tbl>
              <a:tblPr/>
              <a:tblGrid>
                <a:gridCol w="495034">
                  <a:extLst>
                    <a:ext uri="{9D8B030D-6E8A-4147-A177-3AD203B41FA5}">
                      <a16:colId xmlns:a16="http://schemas.microsoft.com/office/drawing/2014/main" xmlns="" val="20000"/>
                    </a:ext>
                  </a:extLst>
                </a:gridCol>
                <a:gridCol w="2628000">
                  <a:extLst>
                    <a:ext uri="{9D8B030D-6E8A-4147-A177-3AD203B41FA5}">
                      <a16:colId xmlns:a16="http://schemas.microsoft.com/office/drawing/2014/main" xmlns="" val="20001"/>
                    </a:ext>
                  </a:extLst>
                </a:gridCol>
                <a:gridCol w="396000">
                  <a:extLst>
                    <a:ext uri="{9D8B030D-6E8A-4147-A177-3AD203B41FA5}">
                      <a16:colId xmlns:a16="http://schemas.microsoft.com/office/drawing/2014/main" xmlns="" val="20002"/>
                    </a:ext>
                  </a:extLst>
                </a:gridCol>
                <a:gridCol w="576000">
                  <a:extLst>
                    <a:ext uri="{9D8B030D-6E8A-4147-A177-3AD203B41FA5}">
                      <a16:colId xmlns:a16="http://schemas.microsoft.com/office/drawing/2014/main" xmlns="" val="20003"/>
                    </a:ext>
                  </a:extLst>
                </a:gridCol>
                <a:gridCol w="360000">
                  <a:extLst>
                    <a:ext uri="{9D8B030D-6E8A-4147-A177-3AD203B41FA5}">
                      <a16:colId xmlns:a16="http://schemas.microsoft.com/office/drawing/2014/main" xmlns="" val="20004"/>
                    </a:ext>
                  </a:extLst>
                </a:gridCol>
                <a:gridCol w="576064">
                  <a:extLst>
                    <a:ext uri="{9D8B030D-6E8A-4147-A177-3AD203B41FA5}">
                      <a16:colId xmlns:a16="http://schemas.microsoft.com/office/drawing/2014/main" xmlns="" val="20005"/>
                    </a:ext>
                  </a:extLst>
                </a:gridCol>
                <a:gridCol w="360040">
                  <a:extLst>
                    <a:ext uri="{9D8B030D-6E8A-4147-A177-3AD203B41FA5}">
                      <a16:colId xmlns:a16="http://schemas.microsoft.com/office/drawing/2014/main" xmlns="" val="20006"/>
                    </a:ext>
                  </a:extLst>
                </a:gridCol>
                <a:gridCol w="576000">
                  <a:extLst>
                    <a:ext uri="{9D8B030D-6E8A-4147-A177-3AD203B41FA5}">
                      <a16:colId xmlns:a16="http://schemas.microsoft.com/office/drawing/2014/main" xmlns="" val="20007"/>
                    </a:ext>
                  </a:extLst>
                </a:gridCol>
                <a:gridCol w="468000">
                  <a:extLst>
                    <a:ext uri="{9D8B030D-6E8A-4147-A177-3AD203B41FA5}">
                      <a16:colId xmlns:a16="http://schemas.microsoft.com/office/drawing/2014/main" xmlns="" val="20008"/>
                    </a:ext>
                  </a:extLst>
                </a:gridCol>
                <a:gridCol w="736896">
                  <a:extLst>
                    <a:ext uri="{9D8B030D-6E8A-4147-A177-3AD203B41FA5}">
                      <a16:colId xmlns:a16="http://schemas.microsoft.com/office/drawing/2014/main" xmlns="" val="20009"/>
                    </a:ext>
                  </a:extLst>
                </a:gridCol>
                <a:gridCol w="469513">
                  <a:extLst>
                    <a:ext uri="{9D8B030D-6E8A-4147-A177-3AD203B41FA5}">
                      <a16:colId xmlns:a16="http://schemas.microsoft.com/office/drawing/2014/main" xmlns="" val="20010"/>
                    </a:ext>
                  </a:extLst>
                </a:gridCol>
                <a:gridCol w="737807">
                  <a:extLst>
                    <a:ext uri="{9D8B030D-6E8A-4147-A177-3AD203B41FA5}">
                      <a16:colId xmlns:a16="http://schemas.microsoft.com/office/drawing/2014/main" xmlns="" val="20011"/>
                    </a:ext>
                  </a:extLst>
                </a:gridCol>
              </a:tblGrid>
              <a:tr h="360000">
                <a:tc rowSpan="2">
                  <a:txBody>
                    <a:bodyPr/>
                    <a:lstStyle/>
                    <a:p>
                      <a:pPr algn="ctr" fontAlgn="ctr"/>
                      <a:r>
                        <a:rPr lang="ja-JP" altLang="en-US" sz="1100" b="0" i="0" u="none" strike="noStrike" dirty="0">
                          <a:solidFill>
                            <a:srgbClr val="000000"/>
                          </a:solidFill>
                          <a:latin typeface="ＭＳ Ｐゴシック"/>
                        </a:rPr>
                        <a:t>　</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ap="flat" cmpd="sng" algn="ctr">
                      <a:solidFill>
                        <a:schemeClr val="tx1"/>
                      </a:solidFill>
                      <a:prstDash val="solid"/>
                      <a:round/>
                      <a:headEnd type="none" w="med" len="med"/>
                      <a:tailEnd type="none" w="med" len="med"/>
                    </a:lnTlToBr>
                    <a:solidFill>
                      <a:schemeClr val="accent5">
                        <a:lumMod val="20000"/>
                        <a:lumOff val="80000"/>
                      </a:schemeClr>
                    </a:solidFill>
                  </a:tcPr>
                </a:tc>
                <a:tc rowSpan="2">
                  <a:txBody>
                    <a:bodyPr/>
                    <a:lstStyle/>
                    <a:p>
                      <a:pPr algn="ctr" fontAlgn="ctr"/>
                      <a:r>
                        <a:rPr lang="ja-JP" altLang="en-US" sz="1100" b="0" i="0" u="none" strike="noStrike" dirty="0">
                          <a:solidFill>
                            <a:srgbClr val="000000"/>
                          </a:solidFill>
                          <a:latin typeface="ＭＳ Ｐゴシック"/>
                        </a:rPr>
                        <a:t>団体名</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20000"/>
                        <a:lumOff val="80000"/>
                      </a:schemeClr>
                    </a:solidFill>
                  </a:tcPr>
                </a:tc>
                <a:tc gridSpan="2">
                  <a:txBody>
                    <a:bodyPr/>
                    <a:lstStyle/>
                    <a:p>
                      <a:pPr algn="ctr" fontAlgn="ctr"/>
                      <a:r>
                        <a:rPr lang="en-US" altLang="ja-JP" sz="1100" b="0" i="0" u="none" strike="noStrike" dirty="0">
                          <a:solidFill>
                            <a:srgbClr val="000000"/>
                          </a:solidFill>
                          <a:latin typeface="ＭＳ Ｐゴシック"/>
                        </a:rPr>
                        <a:t>2010</a:t>
                      </a:r>
                      <a:r>
                        <a:rPr lang="ja-JP" altLang="en-US" sz="1100" b="0" i="0" u="none" strike="noStrike" dirty="0">
                          <a:solidFill>
                            <a:srgbClr val="000000"/>
                          </a:solidFill>
                          <a:latin typeface="ＭＳ Ｐゴシック"/>
                        </a:rPr>
                        <a:t>年度</a:t>
                      </a:r>
                      <a:endParaRPr lang="en-US" altLang="ja-JP" sz="1100" b="0" i="0" u="none" strike="noStrike" dirty="0">
                        <a:solidFill>
                          <a:srgbClr val="000000"/>
                        </a:solidFill>
                        <a:latin typeface="ＭＳ Ｐゴシック"/>
                      </a:endParaRPr>
                    </a:p>
                    <a:p>
                      <a:pPr algn="ctr" fontAlgn="ctr"/>
                      <a:r>
                        <a:rPr lang="ja-JP" altLang="en-US" sz="1100" b="0" i="0" u="none" strike="noStrike" dirty="0">
                          <a:solidFill>
                            <a:srgbClr val="000000"/>
                          </a:solidFill>
                          <a:latin typeface="ＭＳ Ｐゴシック"/>
                        </a:rPr>
                        <a:t>決算 </a:t>
                      </a:r>
                      <a:r>
                        <a:rPr lang="en-US" altLang="ja-JP" sz="1100" b="0" i="0" u="none" strike="noStrike" dirty="0">
                          <a:solidFill>
                            <a:srgbClr val="000000"/>
                          </a:solidFill>
                          <a:latin typeface="ＭＳ Ｐゴシック"/>
                        </a:rPr>
                        <a:t>(</a:t>
                      </a:r>
                      <a:r>
                        <a:rPr lang="en-US" sz="1100" b="0" i="0" u="none" strike="noStrike" dirty="0">
                          <a:solidFill>
                            <a:srgbClr val="000000"/>
                          </a:solidFill>
                          <a:latin typeface="ＭＳ Ｐゴシック"/>
                        </a:rPr>
                        <a:t>A)</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20000"/>
                        <a:lumOff val="80000"/>
                      </a:schemeClr>
                    </a:solidFill>
                  </a:tcPr>
                </a:tc>
                <a:tc hMerge="1">
                  <a:txBody>
                    <a:bodyPr/>
                    <a:lstStyle/>
                    <a:p>
                      <a:endParaRPr kumimoji="1" lang="ja-JP" altLang="en-US"/>
                    </a:p>
                  </a:txBody>
                  <a:tcPr/>
                </a:tc>
                <a:tc gridSpan="2">
                  <a:txBody>
                    <a:bodyPr/>
                    <a:lstStyle/>
                    <a:p>
                      <a:pPr algn="ctr" fontAlgn="ctr"/>
                      <a:r>
                        <a:rPr lang="en-US" altLang="zh-TW" sz="1100" b="0" i="0" u="none" strike="noStrike" dirty="0">
                          <a:solidFill>
                            <a:schemeClr val="tx1"/>
                          </a:solidFill>
                          <a:latin typeface="ＭＳ Ｐゴシック" pitchFamily="50" charset="-128"/>
                          <a:ea typeface="ＭＳ Ｐゴシック" pitchFamily="50" charset="-128"/>
                        </a:rPr>
                        <a:t>2013</a:t>
                      </a:r>
                      <a:r>
                        <a:rPr lang="zh-TW" altLang="en-US" sz="1100" b="0" i="0" u="none" strike="noStrike" dirty="0">
                          <a:solidFill>
                            <a:schemeClr val="tx1"/>
                          </a:solidFill>
                          <a:latin typeface="ＭＳ Ｐゴシック" pitchFamily="50" charset="-128"/>
                          <a:ea typeface="ＭＳ Ｐゴシック" pitchFamily="50" charset="-128"/>
                        </a:rPr>
                        <a:t>年度</a:t>
                      </a:r>
                      <a:endParaRPr lang="en-US" altLang="zh-TW" sz="1100" b="0" i="0" u="none" strike="noStrike" dirty="0">
                        <a:solidFill>
                          <a:schemeClr val="tx1"/>
                        </a:solidFill>
                        <a:latin typeface="ＭＳ Ｐゴシック" pitchFamily="50" charset="-128"/>
                        <a:ea typeface="ＭＳ Ｐゴシック" pitchFamily="50" charset="-128"/>
                      </a:endParaRPr>
                    </a:p>
                    <a:p>
                      <a:pPr algn="ctr" fontAlgn="ctr"/>
                      <a:r>
                        <a:rPr lang="zh-TW" altLang="en-US" sz="1100" b="0" i="0" u="none" strike="noStrike" dirty="0">
                          <a:solidFill>
                            <a:schemeClr val="tx1"/>
                          </a:solidFill>
                          <a:latin typeface="ＭＳ Ｐゴシック" pitchFamily="50" charset="-128"/>
                          <a:ea typeface="ＭＳ Ｐゴシック" pitchFamily="50" charset="-128"/>
                        </a:rPr>
                        <a:t>決算 </a:t>
                      </a:r>
                      <a:r>
                        <a:rPr lang="en-US" altLang="zh-TW" sz="1100" b="0" i="0" u="none" strike="noStrike" dirty="0">
                          <a:solidFill>
                            <a:srgbClr val="000000"/>
                          </a:solidFill>
                          <a:latin typeface="ＭＳ Ｐゴシック" pitchFamily="50" charset="-128"/>
                          <a:ea typeface="ＭＳ Ｐゴシック" pitchFamily="50" charset="-128"/>
                        </a:rPr>
                        <a:t>(B)</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20000"/>
                        <a:lumOff val="80000"/>
                      </a:schemeClr>
                    </a:solidFill>
                  </a:tcPr>
                </a:tc>
                <a:tc hMerge="1">
                  <a:txBody>
                    <a:bodyPr/>
                    <a:lstStyle/>
                    <a:p>
                      <a:pPr algn="ctr" fontAlgn="ctr"/>
                      <a:endParaRPr lang="en-US" altLang="zh-TW" sz="1100" b="0" i="0" u="none" strike="noStrike" dirty="0">
                        <a:solidFill>
                          <a:srgbClr val="FF0000"/>
                        </a:solidFill>
                        <a:latin typeface="ＭＳ Ｐゴシック" pitchFamily="50" charset="-128"/>
                        <a:ea typeface="ＭＳ Ｐゴシック" pitchFamily="50" charset="-128"/>
                      </a:endParaRP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20000"/>
                        <a:lumOff val="80000"/>
                      </a:schemeClr>
                    </a:solidFill>
                  </a:tcPr>
                </a:tc>
                <a:tc gridSpan="2">
                  <a:txBody>
                    <a:bodyPr/>
                    <a:lstStyle/>
                    <a:p>
                      <a:pPr algn="ctr" fontAlgn="ctr"/>
                      <a:r>
                        <a:rPr lang="en-US" altLang="zh-TW" sz="1100" b="0" i="0" u="none" strike="noStrike" dirty="0">
                          <a:solidFill>
                            <a:schemeClr val="tx1"/>
                          </a:solidFill>
                          <a:latin typeface="ＭＳ Ｐゴシック" pitchFamily="50" charset="-128"/>
                          <a:ea typeface="ＭＳ Ｐゴシック" pitchFamily="50" charset="-128"/>
                        </a:rPr>
                        <a:t>20</a:t>
                      </a:r>
                      <a:r>
                        <a:rPr lang="en-US" altLang="ja-JP" sz="1100" b="0" i="0" u="none" strike="noStrike" dirty="0">
                          <a:solidFill>
                            <a:schemeClr val="tx1"/>
                          </a:solidFill>
                          <a:latin typeface="ＭＳ Ｐゴシック" pitchFamily="50" charset="-128"/>
                          <a:ea typeface="ＭＳ Ｐゴシック" pitchFamily="50" charset="-128"/>
                        </a:rPr>
                        <a:t>14</a:t>
                      </a:r>
                      <a:r>
                        <a:rPr lang="zh-TW" altLang="en-US" sz="1100" b="0" i="0" u="none" strike="noStrike" dirty="0">
                          <a:solidFill>
                            <a:schemeClr val="tx1"/>
                          </a:solidFill>
                          <a:latin typeface="ＭＳ Ｐゴシック" pitchFamily="50" charset="-128"/>
                          <a:ea typeface="ＭＳ Ｐゴシック" pitchFamily="50" charset="-128"/>
                        </a:rPr>
                        <a:t>年度</a:t>
                      </a:r>
                      <a:endParaRPr lang="en-US" altLang="zh-TW" sz="1100" b="0" i="0" u="none" strike="noStrike" dirty="0">
                        <a:solidFill>
                          <a:schemeClr val="tx1"/>
                        </a:solidFill>
                        <a:latin typeface="ＭＳ Ｐゴシック" pitchFamily="50" charset="-128"/>
                        <a:ea typeface="ＭＳ Ｐゴシック" pitchFamily="50" charset="-128"/>
                      </a:endParaRPr>
                    </a:p>
                    <a:p>
                      <a:pPr algn="ctr" fontAlgn="ctr"/>
                      <a:r>
                        <a:rPr lang="zh-TW" altLang="en-US" sz="1100" b="0" i="0" u="none" strike="noStrike" dirty="0">
                          <a:solidFill>
                            <a:schemeClr val="tx1"/>
                          </a:solidFill>
                          <a:latin typeface="ＭＳ Ｐゴシック" pitchFamily="50" charset="-128"/>
                          <a:ea typeface="ＭＳ Ｐゴシック" pitchFamily="50" charset="-128"/>
                        </a:rPr>
                        <a:t>決算 </a:t>
                      </a:r>
                      <a:r>
                        <a:rPr lang="en-US" altLang="zh-TW" sz="1100" b="0" i="0" u="none" strike="noStrike" dirty="0">
                          <a:solidFill>
                            <a:schemeClr val="tx1"/>
                          </a:solidFill>
                          <a:latin typeface="ＭＳ Ｐゴシック" pitchFamily="50" charset="-128"/>
                          <a:ea typeface="ＭＳ Ｐゴシック" pitchFamily="50" charset="-128"/>
                        </a:rPr>
                        <a:t>(</a:t>
                      </a:r>
                      <a:r>
                        <a:rPr lang="en-US" altLang="ja-JP" sz="1100" b="0" i="0" u="none" strike="noStrike" dirty="0">
                          <a:solidFill>
                            <a:schemeClr val="tx1"/>
                          </a:solidFill>
                          <a:latin typeface="ＭＳ Ｐゴシック" pitchFamily="50" charset="-128"/>
                          <a:ea typeface="ＭＳ Ｐゴシック" pitchFamily="50" charset="-128"/>
                        </a:rPr>
                        <a:t>C</a:t>
                      </a:r>
                      <a:r>
                        <a:rPr lang="en-US" altLang="zh-TW" sz="1100" b="0" i="0" u="none" strike="noStrike" dirty="0">
                          <a:solidFill>
                            <a:schemeClr val="tx1"/>
                          </a:solidFill>
                          <a:latin typeface="ＭＳ Ｐゴシック" pitchFamily="50" charset="-128"/>
                          <a:ea typeface="ＭＳ Ｐゴシック" pitchFamily="50" charset="-128"/>
                        </a:rPr>
                        <a:t>)</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20000"/>
                        <a:lumOff val="80000"/>
                      </a:schemeClr>
                    </a:solidFill>
                  </a:tcPr>
                </a:tc>
                <a:tc hMerge="1">
                  <a:txBody>
                    <a:bodyPr/>
                    <a:lstStyle/>
                    <a:p>
                      <a:endParaRPr kumimoji="1" lang="ja-JP" altLang="en-US"/>
                    </a:p>
                  </a:txBody>
                  <a:tcPr/>
                </a:tc>
                <a:tc gridSpan="2">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a:solidFill>
                            <a:schemeClr val="tx1"/>
                          </a:solidFill>
                          <a:latin typeface="ＭＳ Ｐゴシック"/>
                        </a:rPr>
                        <a:t>(A) - (B)</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20000"/>
                        <a:lumOff val="80000"/>
                      </a:schemeClr>
                    </a:solidFill>
                  </a:tcPr>
                </a:tc>
                <a:tc hMerge="1">
                  <a:txBody>
                    <a:bodyPr/>
                    <a:lstStyle/>
                    <a:p>
                      <a:pPr algn="ctr" fontAlgn="ctr"/>
                      <a:endParaRPr lang="en-US" sz="1100" b="0" i="0" u="none" strike="noStrike" dirty="0">
                        <a:solidFill>
                          <a:srgbClr val="FF0000"/>
                        </a:solidFill>
                        <a:latin typeface="ＭＳ Ｐゴシック"/>
                      </a:endParaRP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20000"/>
                        <a:lumOff val="80000"/>
                      </a:schemeClr>
                    </a:solidFill>
                  </a:tcPr>
                </a:tc>
                <a:tc gridSpan="2">
                  <a:txBody>
                    <a:bodyPr/>
                    <a:lstStyle/>
                    <a:p>
                      <a:pPr algn="ctr" fontAlgn="ctr"/>
                      <a:r>
                        <a:rPr lang="en-US" sz="1100" b="0" i="0" u="none" strike="noStrike" dirty="0">
                          <a:solidFill>
                            <a:schemeClr val="tx1"/>
                          </a:solidFill>
                          <a:latin typeface="ＭＳ Ｐゴシック"/>
                        </a:rPr>
                        <a:t>(A) - (</a:t>
                      </a:r>
                      <a:r>
                        <a:rPr lang="en-US" altLang="ja-JP" sz="1100" b="0" i="0" u="none" strike="noStrike" dirty="0">
                          <a:solidFill>
                            <a:schemeClr val="tx1"/>
                          </a:solidFill>
                          <a:latin typeface="ＭＳ Ｐゴシック"/>
                        </a:rPr>
                        <a:t>C</a:t>
                      </a:r>
                      <a:r>
                        <a:rPr lang="en-US" sz="1100" b="0" i="0" u="none" strike="noStrike" dirty="0">
                          <a:solidFill>
                            <a:schemeClr val="tx1"/>
                          </a:solidFill>
                          <a:latin typeface="ＭＳ Ｐゴシック"/>
                        </a:rPr>
                        <a:t>)</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20000"/>
                        <a:lumOff val="80000"/>
                      </a:schemeClr>
                    </a:solidFill>
                  </a:tcPr>
                </a:tc>
                <a:tc hMerge="1">
                  <a:txBody>
                    <a:bodyPr/>
                    <a:lstStyle/>
                    <a:p>
                      <a:endParaRPr kumimoji="1" lang="ja-JP" altLang="en-US"/>
                    </a:p>
                  </a:txBody>
                  <a:tcPr/>
                </a:tc>
                <a:extLst>
                  <a:ext uri="{0D108BD9-81ED-4DB2-BD59-A6C34878D82A}">
                    <a16:rowId xmlns:a16="http://schemas.microsoft.com/office/drawing/2014/main" xmlns="" val="10000"/>
                  </a:ext>
                </a:extLst>
              </a:tr>
              <a:tr h="99122">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ja-JP" altLang="en-US" sz="1100" b="0" i="0" u="none" strike="noStrike" dirty="0">
                          <a:solidFill>
                            <a:srgbClr val="000000"/>
                          </a:solidFill>
                          <a:latin typeface="ＭＳ Ｐゴシック"/>
                        </a:rPr>
                        <a:t>件数</a:t>
                      </a: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fontAlgn="ctr"/>
                      <a:r>
                        <a:rPr lang="ja-JP" altLang="en-US" sz="1100" b="0" i="0" u="none" strike="noStrike" dirty="0">
                          <a:solidFill>
                            <a:srgbClr val="000000"/>
                          </a:solidFill>
                          <a:latin typeface="ＭＳ Ｐゴシック"/>
                        </a:rPr>
                        <a:t>金額</a:t>
                      </a: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fontAlgn="ctr"/>
                      <a:r>
                        <a:rPr lang="ja-JP" altLang="en-US" sz="1100" b="0" i="0" u="none" strike="noStrike" dirty="0">
                          <a:solidFill>
                            <a:srgbClr val="000000"/>
                          </a:solidFill>
                          <a:latin typeface="ＭＳ Ｐゴシック"/>
                        </a:rPr>
                        <a:t>件数</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fontAlgn="ctr"/>
                      <a:r>
                        <a:rPr lang="ja-JP" altLang="en-US" sz="1100" b="0" i="0" u="none" strike="noStrike" dirty="0">
                          <a:solidFill>
                            <a:srgbClr val="000000"/>
                          </a:solidFill>
                          <a:latin typeface="ＭＳ Ｐゴシック"/>
                        </a:rPr>
                        <a:t>金額</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fontAlgn="ctr"/>
                      <a:r>
                        <a:rPr lang="ja-JP" altLang="en-US" sz="1100" b="0" i="0" u="none" strike="noStrike" dirty="0">
                          <a:solidFill>
                            <a:schemeClr val="tx1"/>
                          </a:solidFill>
                          <a:latin typeface="ＭＳ Ｐゴシック"/>
                        </a:rPr>
                        <a:t>件数</a:t>
                      </a: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fontAlgn="ctr"/>
                      <a:r>
                        <a:rPr lang="ja-JP" altLang="en-US" sz="1100" b="0" i="0" u="none" strike="noStrike" dirty="0">
                          <a:solidFill>
                            <a:schemeClr val="tx1"/>
                          </a:solidFill>
                          <a:latin typeface="ＭＳ Ｐゴシック"/>
                        </a:rPr>
                        <a:t>金額</a:t>
                      </a: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fontAlgn="ctr"/>
                      <a:r>
                        <a:rPr lang="ja-JP" altLang="en-US" sz="1100" b="0" i="0" u="none" strike="noStrike" dirty="0">
                          <a:solidFill>
                            <a:schemeClr val="tx1"/>
                          </a:solidFill>
                          <a:latin typeface="ＭＳ Ｐゴシック"/>
                        </a:rPr>
                        <a:t>件数</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fontAlgn="ctr"/>
                      <a:r>
                        <a:rPr lang="ja-JP" altLang="en-US" sz="1100" b="0" i="0" u="none" strike="noStrike" dirty="0">
                          <a:solidFill>
                            <a:schemeClr val="tx1"/>
                          </a:solidFill>
                          <a:latin typeface="ＭＳ Ｐゴシック"/>
                        </a:rPr>
                        <a:t>金額</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fontAlgn="ctr"/>
                      <a:r>
                        <a:rPr lang="ja-JP" altLang="en-US" sz="1100" b="0" i="0" u="none" strike="noStrike" dirty="0">
                          <a:solidFill>
                            <a:schemeClr val="tx1"/>
                          </a:solidFill>
                          <a:latin typeface="ＭＳ Ｐゴシック"/>
                        </a:rPr>
                        <a:t>件数</a:t>
                      </a: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fontAlgn="ctr"/>
                      <a:r>
                        <a:rPr lang="ja-JP" altLang="en-US" sz="1100" b="0" i="0" u="none" strike="noStrike" dirty="0">
                          <a:solidFill>
                            <a:schemeClr val="tx1"/>
                          </a:solidFill>
                          <a:latin typeface="ＭＳ Ｐゴシック"/>
                        </a:rPr>
                        <a:t>金額</a:t>
                      </a: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20000"/>
                        <a:lumOff val="80000"/>
                      </a:schemeClr>
                    </a:solidFill>
                  </a:tcPr>
                </a:tc>
                <a:extLst>
                  <a:ext uri="{0D108BD9-81ED-4DB2-BD59-A6C34878D82A}">
                    <a16:rowId xmlns:a16="http://schemas.microsoft.com/office/drawing/2014/main" xmlns="" val="10001"/>
                  </a:ext>
                </a:extLst>
              </a:tr>
              <a:tr h="99122">
                <a:tc>
                  <a:txBody>
                    <a:bodyPr/>
                    <a:lstStyle/>
                    <a:p>
                      <a:pPr algn="ctr" fontAlgn="ctr"/>
                      <a:r>
                        <a:rPr lang="en-US" altLang="ja-JP" sz="1100" b="0" i="0" u="none" strike="noStrike" dirty="0">
                          <a:solidFill>
                            <a:srgbClr val="000000"/>
                          </a:solidFill>
                          <a:latin typeface="ＭＳ Ｐゴシック"/>
                        </a:rPr>
                        <a:t>14</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en-US" altLang="zh-TW" sz="1100" b="0" i="0" u="none" strike="noStrike" dirty="0">
                          <a:solidFill>
                            <a:srgbClr val="000000"/>
                          </a:solidFill>
                          <a:latin typeface="ＭＳ Ｐゴシック" pitchFamily="50" charset="-128"/>
                          <a:ea typeface="ＭＳ Ｐゴシック" pitchFamily="50" charset="-128"/>
                        </a:rPr>
                        <a:t>(</a:t>
                      </a:r>
                      <a:r>
                        <a:rPr lang="zh-TW" altLang="en-US" sz="1100" b="0" i="0" u="none" strike="noStrike" dirty="0">
                          <a:solidFill>
                            <a:srgbClr val="000000"/>
                          </a:solidFill>
                          <a:latin typeface="ＭＳ Ｐゴシック" pitchFamily="50" charset="-128"/>
                          <a:ea typeface="ＭＳ Ｐゴシック" pitchFamily="50" charset="-128"/>
                        </a:rPr>
                        <a:t>一財</a:t>
                      </a:r>
                      <a:r>
                        <a:rPr lang="en-US" altLang="zh-TW" sz="1100" b="0" i="0" u="none" strike="noStrike" dirty="0">
                          <a:solidFill>
                            <a:srgbClr val="000000"/>
                          </a:solidFill>
                          <a:latin typeface="ＭＳ Ｐゴシック" pitchFamily="50" charset="-128"/>
                          <a:ea typeface="ＭＳ Ｐゴシック" pitchFamily="50" charset="-128"/>
                        </a:rPr>
                        <a:t>)</a:t>
                      </a:r>
                      <a:r>
                        <a:rPr lang="zh-TW" altLang="en-US" sz="1100" b="0" i="0" u="none" strike="noStrike" dirty="0">
                          <a:solidFill>
                            <a:srgbClr val="000000"/>
                          </a:solidFill>
                          <a:latin typeface="ＭＳ Ｐゴシック" pitchFamily="50" charset="-128"/>
                          <a:ea typeface="ＭＳ Ｐゴシック" pitchFamily="50" charset="-128"/>
                        </a:rPr>
                        <a:t>環境事業協会</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100" b="0" i="0" u="none" strike="noStrike" dirty="0">
                          <a:solidFill>
                            <a:srgbClr val="000000"/>
                          </a:solidFill>
                          <a:latin typeface="ＭＳ Ｐゴシック"/>
                        </a:rPr>
                        <a:t>15</a:t>
                      </a: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fontAlgn="ctr"/>
                      <a:r>
                        <a:rPr lang="en-US" altLang="ja-JP" sz="1100" b="0" i="0" u="none" strike="noStrike" dirty="0">
                          <a:solidFill>
                            <a:srgbClr val="000000"/>
                          </a:solidFill>
                          <a:latin typeface="ＭＳ Ｐゴシック"/>
                        </a:rPr>
                        <a:t>1,601</a:t>
                      </a: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rgbClr val="000000"/>
                          </a:solidFill>
                          <a:latin typeface="ＭＳ Ｐゴシック"/>
                        </a:rPr>
                        <a:t>　</a:t>
                      </a:r>
                      <a:r>
                        <a:rPr lang="en-US" altLang="ja-JP" sz="1100" b="0" i="0" u="none" strike="noStrike" dirty="0">
                          <a:solidFill>
                            <a:srgbClr val="000000"/>
                          </a:solidFill>
                          <a:latin typeface="ＭＳ Ｐゴシック"/>
                        </a:rPr>
                        <a:t>0</a:t>
                      </a:r>
                      <a:endParaRPr lang="ja-JP" altLang="en-US" sz="1100" b="0" i="0" u="none" strike="noStrike" dirty="0">
                        <a:solidFill>
                          <a:srgbClr val="000000"/>
                        </a:solidFill>
                        <a:latin typeface="ＭＳ Ｐゴシック"/>
                      </a:endParaRP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rgbClr val="000000"/>
                          </a:solidFill>
                          <a:latin typeface="ＭＳ Ｐゴシック"/>
                        </a:rPr>
                        <a:t>　</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0</a:t>
                      </a:r>
                      <a:endParaRPr lang="ja-JP" altLang="en-US" sz="1100" b="0" i="0" u="none" strike="noStrike" dirty="0">
                        <a:solidFill>
                          <a:schemeClr val="tx1"/>
                        </a:solidFill>
                        <a:latin typeface="ＭＳ Ｐゴシック"/>
                      </a:endParaRP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latin typeface="ＭＳ Ｐゴシック"/>
                        </a:rPr>
                        <a:t>　</a:t>
                      </a: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15</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1,601</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15</a:t>
                      </a: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1,601</a:t>
                      </a: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2"/>
                  </a:ext>
                </a:extLst>
              </a:tr>
              <a:tr h="99122">
                <a:tc>
                  <a:txBody>
                    <a:bodyPr/>
                    <a:lstStyle/>
                    <a:p>
                      <a:pPr algn="ctr" fontAlgn="ctr"/>
                      <a:r>
                        <a:rPr lang="en-US" altLang="ja-JP" sz="1100" b="0" i="0" u="none" strike="noStrike" dirty="0">
                          <a:solidFill>
                            <a:srgbClr val="000000"/>
                          </a:solidFill>
                          <a:latin typeface="ＭＳ Ｐゴシック"/>
                        </a:rPr>
                        <a:t>15</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zh-TW" altLang="en-US" sz="1100" b="0" i="0" u="none" strike="noStrike" dirty="0">
                          <a:solidFill>
                            <a:srgbClr val="000000"/>
                          </a:solidFill>
                          <a:latin typeface="ＭＳ Ｐゴシック" pitchFamily="50" charset="-128"/>
                          <a:ea typeface="ＭＳ Ｐゴシック" pitchFamily="50" charset="-128"/>
                        </a:rPr>
                        <a:t>大阪市住宅供給公社</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100" b="0" i="0" u="none" strike="noStrike" dirty="0">
                          <a:solidFill>
                            <a:srgbClr val="000000"/>
                          </a:solidFill>
                          <a:latin typeface="ＭＳ Ｐゴシック"/>
                        </a:rPr>
                        <a:t>17</a:t>
                      </a: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fontAlgn="ctr"/>
                      <a:r>
                        <a:rPr lang="en-US" altLang="ja-JP" sz="1100" b="0" i="0" u="none" strike="noStrike" dirty="0">
                          <a:solidFill>
                            <a:srgbClr val="000000"/>
                          </a:solidFill>
                          <a:latin typeface="ＭＳ Ｐゴシック"/>
                        </a:rPr>
                        <a:t>359</a:t>
                      </a: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0</a:t>
                      </a:r>
                      <a:endParaRPr lang="ja-JP" altLang="en-US" sz="1100" b="0" i="0" u="none" strike="noStrike" dirty="0">
                        <a:solidFill>
                          <a:schemeClr val="tx1"/>
                        </a:solidFill>
                        <a:latin typeface="ＭＳ Ｐゴシック"/>
                      </a:endParaRP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latin typeface="ＭＳ Ｐゴシック"/>
                        </a:rPr>
                        <a:t>　</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0</a:t>
                      </a:r>
                      <a:endParaRPr lang="ja-JP" altLang="en-US" sz="1100" b="0" i="0" u="none" strike="noStrike" dirty="0">
                        <a:solidFill>
                          <a:schemeClr val="tx1"/>
                        </a:solidFill>
                        <a:latin typeface="ＭＳ Ｐゴシック"/>
                      </a:endParaRP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latin typeface="ＭＳ Ｐゴシック"/>
                        </a:rPr>
                        <a:t>　</a:t>
                      </a: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17</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359</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17</a:t>
                      </a: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359</a:t>
                      </a: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3"/>
                  </a:ext>
                </a:extLst>
              </a:tr>
              <a:tr h="99122">
                <a:tc>
                  <a:txBody>
                    <a:bodyPr/>
                    <a:lstStyle/>
                    <a:p>
                      <a:pPr algn="ctr" fontAlgn="ctr"/>
                      <a:r>
                        <a:rPr lang="en-US" altLang="ja-JP" sz="1100" b="0" i="0" u="none" strike="noStrike" dirty="0">
                          <a:solidFill>
                            <a:srgbClr val="000000"/>
                          </a:solidFill>
                          <a:latin typeface="ＭＳ Ｐゴシック"/>
                        </a:rPr>
                        <a:t>16</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en-US" altLang="zh-TW" sz="1100" b="0" i="0" u="none" strike="noStrike" dirty="0">
                          <a:solidFill>
                            <a:srgbClr val="000000"/>
                          </a:solidFill>
                          <a:latin typeface="ＭＳ Ｐゴシック" pitchFamily="50" charset="-128"/>
                          <a:ea typeface="ＭＳ Ｐゴシック" pitchFamily="50" charset="-128"/>
                        </a:rPr>
                        <a:t>(</a:t>
                      </a:r>
                      <a:r>
                        <a:rPr lang="zh-TW" altLang="en-US" sz="1100" b="0" i="0" u="none" strike="noStrike" dirty="0">
                          <a:solidFill>
                            <a:srgbClr val="000000"/>
                          </a:solidFill>
                          <a:latin typeface="ＭＳ Ｐゴシック" pitchFamily="50" charset="-128"/>
                          <a:ea typeface="ＭＳ Ｐゴシック" pitchFamily="50" charset="-128"/>
                        </a:rPr>
                        <a:t>財</a:t>
                      </a:r>
                      <a:r>
                        <a:rPr lang="en-US" altLang="zh-TW" sz="1100" b="0" i="0" u="none" strike="noStrike" dirty="0">
                          <a:solidFill>
                            <a:srgbClr val="000000"/>
                          </a:solidFill>
                          <a:latin typeface="ＭＳ Ｐゴシック" pitchFamily="50" charset="-128"/>
                          <a:ea typeface="ＭＳ Ｐゴシック" pitchFamily="50" charset="-128"/>
                        </a:rPr>
                        <a:t>)</a:t>
                      </a:r>
                      <a:r>
                        <a:rPr lang="zh-TW" altLang="en-US" sz="1100" b="0" i="0" u="none" strike="noStrike" dirty="0">
                          <a:solidFill>
                            <a:srgbClr val="000000"/>
                          </a:solidFill>
                          <a:latin typeface="ＭＳ Ｐゴシック" pitchFamily="50" charset="-128"/>
                          <a:ea typeface="ＭＳ Ｐゴシック" pitchFamily="50" charset="-128"/>
                        </a:rPr>
                        <a:t>大阪市建築技術協会</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100" b="0" i="0" u="none" strike="noStrike" dirty="0">
                          <a:solidFill>
                            <a:srgbClr val="000000"/>
                          </a:solidFill>
                          <a:latin typeface="ＭＳ Ｐゴシック"/>
                        </a:rPr>
                        <a:t>5</a:t>
                      </a: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fontAlgn="ctr"/>
                      <a:r>
                        <a:rPr lang="en-US" altLang="ja-JP" sz="1100" b="0" i="0" u="none" strike="noStrike" dirty="0">
                          <a:solidFill>
                            <a:srgbClr val="000000"/>
                          </a:solidFill>
                          <a:latin typeface="ＭＳ Ｐゴシック"/>
                        </a:rPr>
                        <a:t>5,275</a:t>
                      </a: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0</a:t>
                      </a:r>
                      <a:endParaRPr lang="ja-JP" altLang="en-US" sz="1100" b="0" i="0" u="none" strike="noStrike" dirty="0">
                        <a:solidFill>
                          <a:schemeClr val="tx1"/>
                        </a:solidFill>
                        <a:latin typeface="ＭＳ Ｐゴシック"/>
                      </a:endParaRP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latin typeface="ＭＳ Ｐゴシック"/>
                        </a:rPr>
                        <a:t>　</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0</a:t>
                      </a:r>
                      <a:endParaRPr lang="ja-JP" altLang="en-US" sz="1100" b="0" i="0" u="none" strike="noStrike" dirty="0">
                        <a:solidFill>
                          <a:schemeClr val="tx1"/>
                        </a:solidFill>
                        <a:latin typeface="ＭＳ Ｐゴシック"/>
                      </a:endParaRP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latin typeface="ＭＳ Ｐゴシック"/>
                        </a:rPr>
                        <a:t>　</a:t>
                      </a: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a:solidFill>
                            <a:schemeClr val="tx1"/>
                          </a:solidFill>
                          <a:latin typeface="ＭＳ Ｐゴシック"/>
                        </a:rPr>
                        <a:t>▲ </a:t>
                      </a:r>
                      <a:r>
                        <a:rPr lang="en-US" altLang="ja-JP" sz="1100" b="0" i="0" u="none" strike="noStrike">
                          <a:solidFill>
                            <a:schemeClr val="tx1"/>
                          </a:solidFill>
                          <a:latin typeface="ＭＳ Ｐゴシック"/>
                        </a:rPr>
                        <a:t>5</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5,275</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5</a:t>
                      </a: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5,275</a:t>
                      </a: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4"/>
                  </a:ext>
                </a:extLst>
              </a:tr>
              <a:tr h="99122">
                <a:tc>
                  <a:txBody>
                    <a:bodyPr/>
                    <a:lstStyle/>
                    <a:p>
                      <a:pPr algn="ctr" fontAlgn="ctr"/>
                      <a:r>
                        <a:rPr lang="en-US" altLang="ja-JP" sz="1100" b="0" i="0" u="none" strike="noStrike" dirty="0">
                          <a:solidFill>
                            <a:srgbClr val="000000"/>
                          </a:solidFill>
                          <a:latin typeface="ＭＳ Ｐゴシック"/>
                        </a:rPr>
                        <a:t>17</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zh-TW" altLang="en-US" sz="1100" b="0" i="0" u="none" strike="noStrike" dirty="0">
                          <a:solidFill>
                            <a:srgbClr val="000000"/>
                          </a:solidFill>
                          <a:latin typeface="ＭＳ Ｐゴシック" pitchFamily="50" charset="-128"/>
                          <a:ea typeface="ＭＳ Ｐゴシック" pitchFamily="50" charset="-128"/>
                        </a:rPr>
                        <a:t>大阪市街地開発</a:t>
                      </a:r>
                      <a:r>
                        <a:rPr lang="en-US" altLang="zh-TW" sz="1100" b="0" i="0" u="none" strike="noStrike" dirty="0">
                          <a:solidFill>
                            <a:srgbClr val="000000"/>
                          </a:solidFill>
                          <a:latin typeface="ＭＳ Ｐゴシック" pitchFamily="50" charset="-128"/>
                          <a:ea typeface="ＭＳ Ｐゴシック" pitchFamily="50" charset="-128"/>
                        </a:rPr>
                        <a:t>(</a:t>
                      </a:r>
                      <a:r>
                        <a:rPr lang="zh-TW" altLang="en-US" sz="1100" b="0" i="0" u="none" strike="noStrike" dirty="0">
                          <a:solidFill>
                            <a:srgbClr val="000000"/>
                          </a:solidFill>
                          <a:latin typeface="ＭＳ Ｐゴシック" pitchFamily="50" charset="-128"/>
                          <a:ea typeface="ＭＳ Ｐゴシック" pitchFamily="50" charset="-128"/>
                        </a:rPr>
                        <a:t>株</a:t>
                      </a:r>
                      <a:r>
                        <a:rPr lang="en-US" altLang="zh-TW" sz="1100" b="0" i="0" u="none" strike="noStrike" dirty="0">
                          <a:solidFill>
                            <a:srgbClr val="000000"/>
                          </a:solidFill>
                          <a:latin typeface="ＭＳ Ｐゴシック" pitchFamily="50" charset="-128"/>
                          <a:ea typeface="ＭＳ Ｐゴシック" pitchFamily="50" charset="-128"/>
                        </a:rPr>
                        <a:t>)</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100" b="0" i="0" u="none" strike="noStrike" dirty="0">
                          <a:solidFill>
                            <a:srgbClr val="000000"/>
                          </a:solidFill>
                          <a:latin typeface="ＭＳ Ｐゴシック"/>
                        </a:rPr>
                        <a:t>0</a:t>
                      </a: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fontAlgn="ctr"/>
                      <a:r>
                        <a:rPr lang="en-US" altLang="ja-JP" sz="1100" b="0" i="0" u="none" strike="noStrike" dirty="0">
                          <a:solidFill>
                            <a:srgbClr val="000000"/>
                          </a:solidFill>
                          <a:latin typeface="ＭＳ Ｐゴシック"/>
                        </a:rPr>
                        <a:t>0</a:t>
                      </a: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100" b="0" i="0" u="none" strike="noStrike" dirty="0">
                          <a:solidFill>
                            <a:schemeClr val="tx1"/>
                          </a:solidFill>
                          <a:latin typeface="ＭＳ Ｐゴシック"/>
                        </a:rPr>
                        <a:t>2</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100" b="0" i="0" u="none" strike="noStrike" dirty="0">
                          <a:solidFill>
                            <a:schemeClr val="tx1"/>
                          </a:solidFill>
                          <a:latin typeface="ＭＳ Ｐゴシック"/>
                        </a:rPr>
                        <a:t>7</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100" b="0" i="0" u="none" strike="noStrike" dirty="0">
                          <a:solidFill>
                            <a:schemeClr val="tx1"/>
                          </a:solidFill>
                          <a:latin typeface="ＭＳ Ｐゴシック"/>
                        </a:rPr>
                        <a:t>0 </a:t>
                      </a: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endParaRPr lang="en-US" altLang="ja-JP" sz="1100" b="0" i="0" u="none" strike="noStrike" dirty="0">
                        <a:solidFill>
                          <a:schemeClr val="tx1"/>
                        </a:solidFill>
                        <a:latin typeface="ＭＳ Ｐゴシック"/>
                      </a:endParaRP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100" b="0" i="0" u="none" strike="noStrike" dirty="0">
                          <a:solidFill>
                            <a:schemeClr val="tx1"/>
                          </a:solidFill>
                          <a:latin typeface="ＭＳ Ｐゴシック"/>
                        </a:rPr>
                        <a:t>2</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100" b="0" i="0" u="none" strike="noStrike" dirty="0">
                          <a:solidFill>
                            <a:schemeClr val="tx1"/>
                          </a:solidFill>
                          <a:latin typeface="ＭＳ Ｐゴシック"/>
                        </a:rPr>
                        <a:t>7</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100" b="0" i="0" u="none" strike="noStrike" dirty="0">
                          <a:solidFill>
                            <a:schemeClr val="tx1"/>
                          </a:solidFill>
                          <a:latin typeface="ＭＳ Ｐゴシック"/>
                        </a:rPr>
                        <a:t>0</a:t>
                      </a: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100" b="0" i="0" u="none" strike="noStrike" dirty="0">
                          <a:solidFill>
                            <a:schemeClr val="tx1"/>
                          </a:solidFill>
                          <a:latin typeface="ＭＳ Ｐゴシック"/>
                        </a:rPr>
                        <a:t>0</a:t>
                      </a: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5"/>
                  </a:ext>
                </a:extLst>
              </a:tr>
              <a:tr h="99122">
                <a:tc>
                  <a:txBody>
                    <a:bodyPr/>
                    <a:lstStyle/>
                    <a:p>
                      <a:pPr algn="ctr" fontAlgn="ctr"/>
                      <a:r>
                        <a:rPr lang="en-US" altLang="ja-JP" sz="1100" b="0" i="0" u="none" strike="noStrike" dirty="0">
                          <a:solidFill>
                            <a:srgbClr val="000000"/>
                          </a:solidFill>
                          <a:latin typeface="ＭＳ Ｐゴシック"/>
                        </a:rPr>
                        <a:t>18</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rgbClr val="000000"/>
                          </a:solidFill>
                          <a:latin typeface="ＭＳ Ｐゴシック"/>
                        </a:rPr>
                        <a:t>大阪市道路公社</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100" b="0" i="0" u="none" strike="noStrike" dirty="0">
                          <a:solidFill>
                            <a:srgbClr val="000000"/>
                          </a:solidFill>
                          <a:latin typeface="ＭＳ Ｐゴシック"/>
                        </a:rPr>
                        <a:t>3</a:t>
                      </a: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fontAlgn="ctr"/>
                      <a:r>
                        <a:rPr lang="en-US" altLang="ja-JP" sz="1100" b="0" i="0" u="none" strike="noStrike" dirty="0">
                          <a:solidFill>
                            <a:srgbClr val="000000"/>
                          </a:solidFill>
                          <a:latin typeface="ＭＳ Ｐゴシック"/>
                        </a:rPr>
                        <a:t>14</a:t>
                      </a: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100" b="0" i="0" u="none" strike="noStrike" dirty="0">
                          <a:solidFill>
                            <a:schemeClr val="tx1"/>
                          </a:solidFill>
                          <a:latin typeface="ＭＳ Ｐゴシック"/>
                        </a:rPr>
                        <a:t>0</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endParaRPr lang="en-US" altLang="ja-JP" sz="1100" b="0" i="0" u="none" strike="noStrike" dirty="0">
                        <a:solidFill>
                          <a:schemeClr val="tx1"/>
                        </a:solidFill>
                        <a:latin typeface="ＭＳ Ｐゴシック"/>
                      </a:endParaRP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100" b="0" i="0" u="none" strike="noStrike" dirty="0">
                          <a:solidFill>
                            <a:schemeClr val="tx1"/>
                          </a:solidFill>
                          <a:latin typeface="ＭＳ Ｐゴシック"/>
                        </a:rPr>
                        <a:t>0</a:t>
                      </a: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endParaRPr lang="en-US" altLang="ja-JP" sz="1100" b="0" i="0" u="none" strike="noStrike" dirty="0">
                        <a:solidFill>
                          <a:schemeClr val="tx1"/>
                        </a:solidFill>
                        <a:latin typeface="ＭＳ Ｐゴシック"/>
                      </a:endParaRP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3</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14</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3</a:t>
                      </a: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14</a:t>
                      </a: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6"/>
                  </a:ext>
                </a:extLst>
              </a:tr>
              <a:tr h="99122">
                <a:tc>
                  <a:txBody>
                    <a:bodyPr/>
                    <a:lstStyle/>
                    <a:p>
                      <a:pPr algn="ctr" fontAlgn="ctr"/>
                      <a:r>
                        <a:rPr lang="en-US" altLang="ja-JP" sz="1100" b="0" i="0" u="none" strike="noStrike" dirty="0">
                          <a:solidFill>
                            <a:srgbClr val="000000"/>
                          </a:solidFill>
                          <a:latin typeface="ＭＳ Ｐゴシック"/>
                        </a:rPr>
                        <a:t>19</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en-US" altLang="ja-JP" sz="1100" b="0" i="0" u="none" strike="noStrike" dirty="0">
                          <a:solidFill>
                            <a:srgbClr val="000000"/>
                          </a:solidFill>
                          <a:latin typeface="ＭＳ Ｐゴシック"/>
                        </a:rPr>
                        <a:t>(</a:t>
                      </a:r>
                      <a:r>
                        <a:rPr lang="ja-JP" altLang="en-US" sz="1100" b="0" i="0" u="none" strike="noStrike" dirty="0">
                          <a:solidFill>
                            <a:srgbClr val="000000"/>
                          </a:solidFill>
                          <a:latin typeface="ＭＳ Ｐゴシック"/>
                        </a:rPr>
                        <a:t>一財</a:t>
                      </a:r>
                      <a:r>
                        <a:rPr lang="en-US" altLang="ja-JP" sz="1100" b="0" i="0" u="none" strike="noStrike" dirty="0">
                          <a:solidFill>
                            <a:srgbClr val="000000"/>
                          </a:solidFill>
                          <a:latin typeface="ＭＳ Ｐゴシック"/>
                        </a:rPr>
                        <a:t>)</a:t>
                      </a:r>
                      <a:r>
                        <a:rPr lang="ja-JP" altLang="en-US" sz="1100" b="0" i="0" u="none" strike="noStrike" dirty="0">
                          <a:solidFill>
                            <a:srgbClr val="000000"/>
                          </a:solidFill>
                          <a:latin typeface="ＭＳ Ｐゴシック"/>
                        </a:rPr>
                        <a:t>都市技術センター</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100" b="0" i="0" u="none" strike="noStrike" dirty="0">
                          <a:solidFill>
                            <a:srgbClr val="000000"/>
                          </a:solidFill>
                          <a:latin typeface="ＭＳ Ｐゴシック"/>
                        </a:rPr>
                        <a:t>18</a:t>
                      </a: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fontAlgn="ctr"/>
                      <a:r>
                        <a:rPr lang="en-US" altLang="ja-JP" sz="1100" b="0" i="0" u="none" strike="noStrike" dirty="0">
                          <a:solidFill>
                            <a:srgbClr val="000000"/>
                          </a:solidFill>
                          <a:latin typeface="ＭＳ Ｐゴシック"/>
                        </a:rPr>
                        <a:t>646</a:t>
                      </a: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0</a:t>
                      </a:r>
                      <a:endParaRPr lang="ja-JP" altLang="en-US" sz="1100" b="0" i="0" u="none" strike="noStrike" dirty="0">
                        <a:solidFill>
                          <a:schemeClr val="tx1"/>
                        </a:solidFill>
                        <a:latin typeface="ＭＳ Ｐゴシック"/>
                      </a:endParaRP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latin typeface="ＭＳ Ｐゴシック"/>
                        </a:rPr>
                        <a:t>　</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0</a:t>
                      </a:r>
                      <a:endParaRPr lang="ja-JP" altLang="en-US" sz="1100" b="0" i="0" u="none" strike="noStrike" dirty="0">
                        <a:solidFill>
                          <a:schemeClr val="tx1"/>
                        </a:solidFill>
                        <a:latin typeface="ＭＳ Ｐゴシック"/>
                      </a:endParaRP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latin typeface="ＭＳ Ｐゴシック"/>
                        </a:rPr>
                        <a:t>　</a:t>
                      </a: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18</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646</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18</a:t>
                      </a: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646</a:t>
                      </a: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7"/>
                  </a:ext>
                </a:extLst>
              </a:tr>
              <a:tr h="99122">
                <a:tc>
                  <a:txBody>
                    <a:bodyPr/>
                    <a:lstStyle/>
                    <a:p>
                      <a:pPr algn="ctr" fontAlgn="ctr"/>
                      <a:r>
                        <a:rPr lang="en-US" altLang="ja-JP" sz="1100" b="0" i="0" u="none" strike="noStrike" dirty="0">
                          <a:solidFill>
                            <a:srgbClr val="000000"/>
                          </a:solidFill>
                          <a:latin typeface="ＭＳ Ｐゴシック"/>
                        </a:rPr>
                        <a:t>20</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rgbClr val="000000"/>
                          </a:solidFill>
                          <a:latin typeface="ＭＳ Ｐゴシック"/>
                        </a:rPr>
                        <a:t>クリスタ長堀</a:t>
                      </a:r>
                      <a:r>
                        <a:rPr lang="en-US" altLang="ja-JP" sz="1100" b="0" i="0" u="none" strike="noStrike" dirty="0">
                          <a:solidFill>
                            <a:srgbClr val="000000"/>
                          </a:solidFill>
                          <a:latin typeface="ＭＳ Ｐゴシック"/>
                        </a:rPr>
                        <a:t>(</a:t>
                      </a:r>
                      <a:r>
                        <a:rPr lang="ja-JP" altLang="en-US" sz="1100" b="0" i="0" u="none" strike="noStrike" dirty="0">
                          <a:solidFill>
                            <a:srgbClr val="000000"/>
                          </a:solidFill>
                          <a:latin typeface="ＭＳ Ｐゴシック"/>
                        </a:rPr>
                        <a:t>株</a:t>
                      </a:r>
                      <a:r>
                        <a:rPr lang="en-US" altLang="ja-JP" sz="1100" b="0" i="0" u="none" strike="noStrike" dirty="0">
                          <a:solidFill>
                            <a:srgbClr val="000000"/>
                          </a:solidFill>
                          <a:latin typeface="ＭＳ Ｐゴシック"/>
                        </a:rPr>
                        <a:t>)</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100" b="0" i="0" u="none" strike="noStrike" dirty="0">
                          <a:solidFill>
                            <a:srgbClr val="000000"/>
                          </a:solidFill>
                          <a:latin typeface="ＭＳ Ｐゴシック"/>
                        </a:rPr>
                        <a:t>0</a:t>
                      </a: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fontAlgn="ctr"/>
                      <a:r>
                        <a:rPr lang="en-US" altLang="ja-JP" sz="1100" b="0" i="0" u="none" strike="noStrike" dirty="0">
                          <a:solidFill>
                            <a:srgbClr val="000000"/>
                          </a:solidFill>
                          <a:latin typeface="ＭＳ Ｐゴシック"/>
                        </a:rPr>
                        <a:t>0</a:t>
                      </a: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100" b="0" i="0" u="none" strike="noStrike" dirty="0">
                          <a:solidFill>
                            <a:schemeClr val="tx1"/>
                          </a:solidFill>
                          <a:latin typeface="ＭＳ Ｐゴシック"/>
                        </a:rPr>
                        <a:t>2</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100" b="0" i="0" u="none" strike="noStrike" dirty="0">
                          <a:solidFill>
                            <a:schemeClr val="tx1"/>
                          </a:solidFill>
                          <a:latin typeface="ＭＳ Ｐゴシック"/>
                        </a:rPr>
                        <a:t>95</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100" b="0" i="0" u="none" strike="noStrike" dirty="0">
                          <a:solidFill>
                            <a:schemeClr val="tx1"/>
                          </a:solidFill>
                          <a:latin typeface="ＭＳ Ｐゴシック"/>
                        </a:rPr>
                        <a:t>1</a:t>
                      </a: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100" b="0" i="0" u="none" strike="noStrike" dirty="0">
                          <a:solidFill>
                            <a:schemeClr val="tx1"/>
                          </a:solidFill>
                          <a:latin typeface="ＭＳ Ｐゴシック"/>
                        </a:rPr>
                        <a:t>92</a:t>
                      </a: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100" b="0" i="0" u="none" strike="noStrike" dirty="0">
                          <a:solidFill>
                            <a:schemeClr val="tx1"/>
                          </a:solidFill>
                          <a:latin typeface="ＭＳ Ｐゴシック"/>
                        </a:rPr>
                        <a:t>2</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100" b="0" i="0" u="none" strike="noStrike" dirty="0">
                          <a:solidFill>
                            <a:schemeClr val="tx1"/>
                          </a:solidFill>
                          <a:latin typeface="ＭＳ Ｐゴシック"/>
                        </a:rPr>
                        <a:t>95</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100" b="0" i="0" u="none" strike="noStrike" dirty="0">
                          <a:solidFill>
                            <a:schemeClr val="tx1"/>
                          </a:solidFill>
                          <a:latin typeface="ＭＳ Ｐゴシック"/>
                        </a:rPr>
                        <a:t>1</a:t>
                      </a: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100" b="0" i="0" u="none" strike="noStrike" dirty="0">
                          <a:solidFill>
                            <a:schemeClr val="tx1"/>
                          </a:solidFill>
                          <a:latin typeface="ＭＳ Ｐゴシック"/>
                        </a:rPr>
                        <a:t>92</a:t>
                      </a: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8"/>
                  </a:ext>
                </a:extLst>
              </a:tr>
              <a:tr h="99122">
                <a:tc>
                  <a:txBody>
                    <a:bodyPr/>
                    <a:lstStyle/>
                    <a:p>
                      <a:pPr algn="ctr" fontAlgn="ctr"/>
                      <a:r>
                        <a:rPr lang="en-US" altLang="ja-JP" sz="1100" b="0" i="0" u="none" strike="noStrike" dirty="0">
                          <a:solidFill>
                            <a:srgbClr val="000000"/>
                          </a:solidFill>
                          <a:latin typeface="ＭＳ Ｐゴシック"/>
                        </a:rPr>
                        <a:t>21</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rgbClr val="000000"/>
                          </a:solidFill>
                          <a:latin typeface="ＭＳ Ｐゴシック"/>
                        </a:rPr>
                        <a:t>大阪地下街</a:t>
                      </a:r>
                      <a:r>
                        <a:rPr lang="en-US" altLang="ja-JP" sz="1100" b="0" i="0" u="none" strike="noStrike" dirty="0">
                          <a:solidFill>
                            <a:srgbClr val="000000"/>
                          </a:solidFill>
                          <a:latin typeface="ＭＳ Ｐゴシック"/>
                        </a:rPr>
                        <a:t>(</a:t>
                      </a:r>
                      <a:r>
                        <a:rPr lang="ja-JP" altLang="en-US" sz="1100" b="0" i="0" u="none" strike="noStrike" dirty="0">
                          <a:solidFill>
                            <a:srgbClr val="000000"/>
                          </a:solidFill>
                          <a:latin typeface="ＭＳ Ｐゴシック"/>
                        </a:rPr>
                        <a:t>株</a:t>
                      </a:r>
                      <a:r>
                        <a:rPr lang="en-US" altLang="ja-JP" sz="1100" b="0" i="0" u="none" strike="noStrike" dirty="0">
                          <a:solidFill>
                            <a:srgbClr val="000000"/>
                          </a:solidFill>
                          <a:latin typeface="ＭＳ Ｐゴシック"/>
                        </a:rPr>
                        <a:t>)</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100" b="0" i="0" u="none" strike="noStrike" dirty="0">
                          <a:solidFill>
                            <a:srgbClr val="000000"/>
                          </a:solidFill>
                          <a:latin typeface="ＭＳ Ｐゴシック"/>
                        </a:rPr>
                        <a:t>1</a:t>
                      </a: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fontAlgn="ctr"/>
                      <a:r>
                        <a:rPr lang="en-US" altLang="ja-JP" sz="1100" b="0" i="0" u="none" strike="noStrike" dirty="0">
                          <a:solidFill>
                            <a:srgbClr val="000000"/>
                          </a:solidFill>
                          <a:latin typeface="ＭＳ Ｐゴシック"/>
                        </a:rPr>
                        <a:t>14</a:t>
                      </a: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100" b="0" i="0" u="none" strike="noStrike" dirty="0">
                          <a:solidFill>
                            <a:schemeClr val="tx1"/>
                          </a:solidFill>
                          <a:latin typeface="ＭＳ Ｐゴシック"/>
                        </a:rPr>
                        <a:t>1</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100" b="0" i="0" u="none" strike="noStrike" dirty="0">
                          <a:solidFill>
                            <a:schemeClr val="tx1"/>
                          </a:solidFill>
                          <a:latin typeface="ＭＳ Ｐゴシック"/>
                        </a:rPr>
                        <a:t>10</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100" b="0" i="0" u="none" strike="noStrike" dirty="0">
                          <a:solidFill>
                            <a:schemeClr val="tx1"/>
                          </a:solidFill>
                          <a:latin typeface="ＭＳ Ｐゴシック"/>
                        </a:rPr>
                        <a:t>1</a:t>
                      </a: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100" b="0" i="0" u="none" strike="noStrike" dirty="0">
                          <a:solidFill>
                            <a:schemeClr val="tx1"/>
                          </a:solidFill>
                          <a:latin typeface="ＭＳ Ｐゴシック"/>
                        </a:rPr>
                        <a:t>14</a:t>
                      </a: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100" b="0" i="0" u="none" strike="noStrike" dirty="0">
                          <a:solidFill>
                            <a:schemeClr val="tx1"/>
                          </a:solidFill>
                          <a:latin typeface="ＭＳ Ｐゴシック"/>
                        </a:rPr>
                        <a:t>0</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4</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100" b="0" i="0" u="none" strike="noStrike" dirty="0">
                          <a:solidFill>
                            <a:schemeClr val="tx1"/>
                          </a:solidFill>
                          <a:latin typeface="ＭＳ Ｐゴシック"/>
                        </a:rPr>
                        <a:t>0</a:t>
                      </a: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100" b="0" i="0" u="none" strike="noStrike" dirty="0">
                          <a:solidFill>
                            <a:schemeClr val="tx1"/>
                          </a:solidFill>
                          <a:latin typeface="ＭＳ Ｐゴシック"/>
                        </a:rPr>
                        <a:t>0</a:t>
                      </a: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9"/>
                  </a:ext>
                </a:extLst>
              </a:tr>
              <a:tr h="99122">
                <a:tc>
                  <a:txBody>
                    <a:bodyPr/>
                    <a:lstStyle/>
                    <a:p>
                      <a:pPr algn="ctr" fontAlgn="ctr"/>
                      <a:r>
                        <a:rPr lang="en-US" altLang="ja-JP" sz="1100" b="0" i="0" u="none" strike="noStrike" dirty="0">
                          <a:solidFill>
                            <a:srgbClr val="000000"/>
                          </a:solidFill>
                          <a:latin typeface="ＭＳ Ｐゴシック"/>
                        </a:rPr>
                        <a:t>22</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zh-TW" altLang="en-US" sz="1100" b="0" i="0" u="none" strike="noStrike" dirty="0">
                          <a:solidFill>
                            <a:srgbClr val="000000"/>
                          </a:solidFill>
                          <a:latin typeface="ＭＳ Ｐゴシック" pitchFamily="50" charset="-128"/>
                          <a:ea typeface="ＭＳ Ｐゴシック" pitchFamily="50" charset="-128"/>
                        </a:rPr>
                        <a:t>大阪港埠頭</a:t>
                      </a:r>
                      <a:r>
                        <a:rPr lang="en-US" altLang="zh-TW" sz="1100" b="0" i="0" u="none" strike="noStrike" dirty="0">
                          <a:solidFill>
                            <a:srgbClr val="000000"/>
                          </a:solidFill>
                          <a:latin typeface="ＭＳ Ｐゴシック" pitchFamily="50" charset="-128"/>
                          <a:ea typeface="ＭＳ Ｐゴシック" pitchFamily="50" charset="-128"/>
                        </a:rPr>
                        <a:t>(</a:t>
                      </a:r>
                      <a:r>
                        <a:rPr lang="zh-TW" altLang="en-US" sz="1100" b="0" i="0" u="none" strike="noStrike" dirty="0">
                          <a:solidFill>
                            <a:srgbClr val="000000"/>
                          </a:solidFill>
                          <a:latin typeface="ＭＳ Ｐゴシック" pitchFamily="50" charset="-128"/>
                          <a:ea typeface="ＭＳ Ｐゴシック" pitchFamily="50" charset="-128"/>
                        </a:rPr>
                        <a:t>株</a:t>
                      </a:r>
                      <a:r>
                        <a:rPr lang="en-US" altLang="zh-TW" sz="1100" b="0" i="0" u="none" strike="noStrike" dirty="0">
                          <a:solidFill>
                            <a:srgbClr val="000000"/>
                          </a:solidFill>
                          <a:latin typeface="ＭＳ Ｐゴシック" pitchFamily="50" charset="-128"/>
                          <a:ea typeface="ＭＳ Ｐゴシック" pitchFamily="50" charset="-128"/>
                        </a:rPr>
                        <a:t>)</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100" b="0" i="0" u="none" strike="noStrike" dirty="0">
                          <a:solidFill>
                            <a:srgbClr val="000000"/>
                          </a:solidFill>
                          <a:latin typeface="ＭＳ Ｐゴシック"/>
                        </a:rPr>
                        <a:t>1</a:t>
                      </a: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fontAlgn="ctr"/>
                      <a:r>
                        <a:rPr lang="en-US" altLang="ja-JP" sz="1100" b="0" i="0" u="none" strike="noStrike" dirty="0">
                          <a:solidFill>
                            <a:srgbClr val="000000"/>
                          </a:solidFill>
                          <a:latin typeface="ＭＳ Ｐゴシック"/>
                        </a:rPr>
                        <a:t>15</a:t>
                      </a: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0</a:t>
                      </a:r>
                      <a:endParaRPr lang="ja-JP" altLang="en-US" sz="1100" b="0" i="0" u="none" strike="noStrike" dirty="0">
                        <a:solidFill>
                          <a:schemeClr val="tx1"/>
                        </a:solidFill>
                        <a:latin typeface="ＭＳ Ｐゴシック"/>
                      </a:endParaRP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latin typeface="ＭＳ Ｐゴシック"/>
                        </a:rPr>
                        <a:t>　</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0</a:t>
                      </a:r>
                      <a:endParaRPr lang="ja-JP" altLang="en-US" sz="1100" b="0" i="0" u="none" strike="noStrike" dirty="0">
                        <a:solidFill>
                          <a:schemeClr val="tx1"/>
                        </a:solidFill>
                        <a:latin typeface="ＭＳ Ｐゴシック"/>
                      </a:endParaRP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latin typeface="ＭＳ Ｐゴシック"/>
                        </a:rPr>
                        <a:t>　</a:t>
                      </a: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a:solidFill>
                            <a:schemeClr val="tx1"/>
                          </a:solidFill>
                          <a:latin typeface="ＭＳ Ｐゴシック"/>
                        </a:rPr>
                        <a:t>▲ </a:t>
                      </a:r>
                      <a:r>
                        <a:rPr lang="en-US" altLang="ja-JP" sz="1100" b="0" i="0" u="none" strike="noStrike">
                          <a:solidFill>
                            <a:schemeClr val="tx1"/>
                          </a:solidFill>
                          <a:latin typeface="ＭＳ Ｐゴシック"/>
                        </a:rPr>
                        <a:t>1</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15</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1</a:t>
                      </a: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15</a:t>
                      </a: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0"/>
                  </a:ext>
                </a:extLst>
              </a:tr>
              <a:tr h="99122">
                <a:tc>
                  <a:txBody>
                    <a:bodyPr/>
                    <a:lstStyle/>
                    <a:p>
                      <a:pPr algn="ctr" fontAlgn="ctr"/>
                      <a:r>
                        <a:rPr lang="en-US" altLang="ja-JP" sz="1100" b="0" i="0" u="none" strike="noStrike" dirty="0">
                          <a:solidFill>
                            <a:srgbClr val="000000"/>
                          </a:solidFill>
                          <a:latin typeface="ＭＳ Ｐゴシック"/>
                        </a:rPr>
                        <a:t>23</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en-US" altLang="ja-JP" sz="1100" b="0" i="0" u="none" strike="noStrike" dirty="0">
                          <a:solidFill>
                            <a:srgbClr val="000000"/>
                          </a:solidFill>
                          <a:latin typeface="ＭＳ Ｐゴシック"/>
                        </a:rPr>
                        <a:t>(</a:t>
                      </a:r>
                      <a:r>
                        <a:rPr lang="ja-JP" altLang="en-US" sz="1100" b="0" i="0" u="none" strike="noStrike" dirty="0">
                          <a:solidFill>
                            <a:srgbClr val="000000"/>
                          </a:solidFill>
                          <a:latin typeface="ＭＳ Ｐゴシック"/>
                        </a:rPr>
                        <a:t>株</a:t>
                      </a:r>
                      <a:r>
                        <a:rPr lang="en-US" altLang="ja-JP" sz="1100" b="0" i="0" u="none" strike="noStrike" dirty="0">
                          <a:solidFill>
                            <a:srgbClr val="000000"/>
                          </a:solidFill>
                          <a:latin typeface="ＭＳ Ｐゴシック"/>
                        </a:rPr>
                        <a:t>)</a:t>
                      </a:r>
                      <a:r>
                        <a:rPr lang="ja-JP" altLang="en-US" sz="1100" b="0" i="0" u="none" strike="noStrike" dirty="0">
                          <a:solidFill>
                            <a:srgbClr val="000000"/>
                          </a:solidFill>
                          <a:latin typeface="ＭＳ Ｐゴシック"/>
                        </a:rPr>
                        <a:t>大阪港トランスポートシステム</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100" b="0" i="0" u="none" strike="noStrike" dirty="0">
                          <a:solidFill>
                            <a:srgbClr val="000000"/>
                          </a:solidFill>
                          <a:latin typeface="ＭＳ Ｐゴシック"/>
                        </a:rPr>
                        <a:t>1</a:t>
                      </a: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fontAlgn="ctr"/>
                      <a:r>
                        <a:rPr lang="en-US" altLang="ja-JP" sz="1100" b="0" i="0" u="none" strike="noStrike" dirty="0">
                          <a:solidFill>
                            <a:srgbClr val="000000"/>
                          </a:solidFill>
                          <a:latin typeface="ＭＳ Ｐゴシック"/>
                        </a:rPr>
                        <a:t>7</a:t>
                      </a: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0</a:t>
                      </a:r>
                      <a:endParaRPr lang="ja-JP" altLang="en-US" sz="1100" b="0" i="0" u="none" strike="noStrike" dirty="0">
                        <a:solidFill>
                          <a:schemeClr val="tx1"/>
                        </a:solidFill>
                        <a:latin typeface="ＭＳ Ｐゴシック"/>
                      </a:endParaRP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latin typeface="ＭＳ Ｐゴシック"/>
                        </a:rPr>
                        <a:t>　</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0</a:t>
                      </a:r>
                      <a:endParaRPr lang="ja-JP" altLang="en-US" sz="1100" b="0" i="0" u="none" strike="noStrike" dirty="0">
                        <a:solidFill>
                          <a:schemeClr val="tx1"/>
                        </a:solidFill>
                        <a:latin typeface="ＭＳ Ｐゴシック"/>
                      </a:endParaRP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latin typeface="ＭＳ Ｐゴシック"/>
                        </a:rPr>
                        <a:t>　</a:t>
                      </a: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1</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7</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a:solidFill>
                            <a:schemeClr val="tx1"/>
                          </a:solidFill>
                          <a:latin typeface="ＭＳ Ｐゴシック"/>
                        </a:rPr>
                        <a:t>▲ </a:t>
                      </a:r>
                      <a:r>
                        <a:rPr lang="en-US" altLang="ja-JP" sz="1100" b="0" i="0" u="none" strike="noStrike">
                          <a:solidFill>
                            <a:schemeClr val="tx1"/>
                          </a:solidFill>
                          <a:latin typeface="ＭＳ Ｐゴシック"/>
                        </a:rPr>
                        <a:t>1</a:t>
                      </a: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7</a:t>
                      </a: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1"/>
                  </a:ext>
                </a:extLst>
              </a:tr>
              <a:tr h="99122">
                <a:tc>
                  <a:txBody>
                    <a:bodyPr/>
                    <a:lstStyle/>
                    <a:p>
                      <a:pPr algn="ctr" fontAlgn="ctr"/>
                      <a:r>
                        <a:rPr lang="en-US" altLang="ja-JP" sz="1100" b="0" i="0" u="none" strike="noStrike">
                          <a:solidFill>
                            <a:srgbClr val="000000"/>
                          </a:solidFill>
                          <a:latin typeface="ＭＳ Ｐゴシック"/>
                        </a:rPr>
                        <a:t>24</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en-US" altLang="ja-JP" sz="1100" b="0" i="0" u="none" strike="noStrike" dirty="0">
                          <a:solidFill>
                            <a:srgbClr val="000000"/>
                          </a:solidFill>
                          <a:latin typeface="ＭＳ Ｐゴシック"/>
                        </a:rPr>
                        <a:t>(</a:t>
                      </a:r>
                      <a:r>
                        <a:rPr lang="ja-JP" altLang="en-US" sz="1100" b="0" i="0" u="none" strike="noStrike" dirty="0">
                          <a:solidFill>
                            <a:srgbClr val="000000"/>
                          </a:solidFill>
                          <a:latin typeface="ＭＳ Ｐゴシック"/>
                        </a:rPr>
                        <a:t>株</a:t>
                      </a:r>
                      <a:r>
                        <a:rPr lang="en-US" altLang="ja-JP" sz="1100" b="0" i="0" u="none" strike="noStrike" dirty="0">
                          <a:solidFill>
                            <a:srgbClr val="000000"/>
                          </a:solidFill>
                          <a:latin typeface="ＭＳ Ｐゴシック"/>
                        </a:rPr>
                        <a:t>)</a:t>
                      </a:r>
                      <a:r>
                        <a:rPr lang="ja-JP" altLang="en-US" sz="1100" b="0" i="0" u="none" strike="noStrike" dirty="0">
                          <a:solidFill>
                            <a:srgbClr val="000000"/>
                          </a:solidFill>
                          <a:latin typeface="ＭＳ Ｐゴシック"/>
                        </a:rPr>
                        <a:t>海遊館</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100" b="0" i="0" u="none" strike="noStrike" dirty="0">
                          <a:solidFill>
                            <a:srgbClr val="000000"/>
                          </a:solidFill>
                          <a:latin typeface="ＭＳ Ｐゴシック"/>
                        </a:rPr>
                        <a:t>1</a:t>
                      </a: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fontAlgn="ctr"/>
                      <a:r>
                        <a:rPr lang="en-US" altLang="ja-JP" sz="1100" b="0" i="0" u="none" strike="noStrike" dirty="0">
                          <a:solidFill>
                            <a:srgbClr val="000000"/>
                          </a:solidFill>
                          <a:latin typeface="ＭＳ Ｐゴシック"/>
                        </a:rPr>
                        <a:t>88</a:t>
                      </a: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0</a:t>
                      </a:r>
                      <a:endParaRPr lang="ja-JP" altLang="en-US" sz="1100" b="0" i="0" u="none" strike="noStrike" dirty="0">
                        <a:solidFill>
                          <a:schemeClr val="tx1"/>
                        </a:solidFill>
                        <a:latin typeface="ＭＳ Ｐゴシック"/>
                      </a:endParaRP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latin typeface="ＭＳ Ｐゴシック"/>
                        </a:rPr>
                        <a:t>　</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0</a:t>
                      </a:r>
                      <a:endParaRPr lang="ja-JP" altLang="en-US" sz="1100" b="0" i="0" u="none" strike="noStrike" dirty="0">
                        <a:solidFill>
                          <a:schemeClr val="tx1"/>
                        </a:solidFill>
                        <a:latin typeface="ＭＳ Ｐゴシック"/>
                      </a:endParaRP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latin typeface="ＭＳ Ｐゴシック"/>
                        </a:rPr>
                        <a:t>　</a:t>
                      </a: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1</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88</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1</a:t>
                      </a: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88</a:t>
                      </a: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2"/>
                  </a:ext>
                </a:extLst>
              </a:tr>
              <a:tr h="99122">
                <a:tc>
                  <a:txBody>
                    <a:bodyPr/>
                    <a:lstStyle/>
                    <a:p>
                      <a:pPr algn="ctr" fontAlgn="ctr"/>
                      <a:r>
                        <a:rPr lang="en-US" altLang="ja-JP" sz="1100" b="0" i="0" u="none" strike="noStrike" dirty="0">
                          <a:solidFill>
                            <a:srgbClr val="000000"/>
                          </a:solidFill>
                          <a:latin typeface="ＭＳ Ｐゴシック"/>
                        </a:rPr>
                        <a:t>25</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rgbClr val="000000"/>
                          </a:solidFill>
                          <a:latin typeface="ＭＳ Ｐゴシック"/>
                        </a:rPr>
                        <a:t>交通サービス</a:t>
                      </a:r>
                      <a:r>
                        <a:rPr lang="en-US" altLang="ja-JP" sz="1100" b="0" i="0" u="none" strike="noStrike" dirty="0">
                          <a:solidFill>
                            <a:srgbClr val="000000"/>
                          </a:solidFill>
                          <a:latin typeface="ＭＳ Ｐゴシック"/>
                        </a:rPr>
                        <a:t>(</a:t>
                      </a:r>
                      <a:r>
                        <a:rPr lang="ja-JP" altLang="en-US" sz="1100" b="0" i="0" u="none" strike="noStrike" dirty="0">
                          <a:solidFill>
                            <a:srgbClr val="000000"/>
                          </a:solidFill>
                          <a:latin typeface="ＭＳ Ｐゴシック"/>
                        </a:rPr>
                        <a:t>株</a:t>
                      </a:r>
                      <a:r>
                        <a:rPr lang="en-US" altLang="ja-JP" sz="1100" b="0" i="0" u="none" strike="noStrike" dirty="0">
                          <a:solidFill>
                            <a:srgbClr val="000000"/>
                          </a:solidFill>
                          <a:latin typeface="ＭＳ Ｐゴシック"/>
                        </a:rPr>
                        <a:t>)</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100" b="0" i="0" u="none" strike="noStrike" dirty="0">
                          <a:solidFill>
                            <a:srgbClr val="000000"/>
                          </a:solidFill>
                          <a:latin typeface="ＭＳ Ｐゴシック"/>
                        </a:rPr>
                        <a:t>40</a:t>
                      </a: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fontAlgn="ctr"/>
                      <a:r>
                        <a:rPr lang="en-US" altLang="ja-JP" sz="1100" b="0" i="0" u="none" strike="noStrike" dirty="0">
                          <a:solidFill>
                            <a:srgbClr val="000000"/>
                          </a:solidFill>
                          <a:latin typeface="ＭＳ Ｐゴシック"/>
                        </a:rPr>
                        <a:t>3,693</a:t>
                      </a: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100" b="0" i="0" u="none" strike="noStrike" dirty="0">
                          <a:solidFill>
                            <a:schemeClr val="tx1"/>
                          </a:solidFill>
                          <a:latin typeface="ＭＳ Ｐゴシック"/>
                        </a:rPr>
                        <a:t>0</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endParaRPr lang="en-US" altLang="ja-JP" sz="1100" b="0" i="0" u="none" strike="noStrike" dirty="0">
                        <a:solidFill>
                          <a:schemeClr val="tx1"/>
                        </a:solidFill>
                        <a:latin typeface="ＭＳ Ｐゴシック"/>
                      </a:endParaRP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100" b="0" i="0" u="none" strike="noStrike" dirty="0">
                          <a:solidFill>
                            <a:schemeClr val="tx1"/>
                          </a:solidFill>
                          <a:latin typeface="ＭＳ Ｐゴシック"/>
                        </a:rPr>
                        <a:t>0</a:t>
                      </a: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endParaRPr lang="en-US" altLang="ja-JP" sz="1100" b="0" i="0" u="none" strike="noStrike" dirty="0">
                        <a:solidFill>
                          <a:schemeClr val="tx1"/>
                        </a:solidFill>
                        <a:latin typeface="ＭＳ Ｐゴシック"/>
                      </a:endParaRP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40</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3,693</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40</a:t>
                      </a: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3,693</a:t>
                      </a: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3"/>
                  </a:ext>
                </a:extLst>
              </a:tr>
              <a:tr h="99122">
                <a:tc>
                  <a:txBody>
                    <a:bodyPr/>
                    <a:lstStyle/>
                    <a:p>
                      <a:pPr algn="ctr" fontAlgn="ctr"/>
                      <a:r>
                        <a:rPr lang="en-US" altLang="ja-JP" sz="1100" b="0" i="0" u="none" strike="noStrike">
                          <a:solidFill>
                            <a:srgbClr val="000000"/>
                          </a:solidFill>
                          <a:latin typeface="ＭＳ Ｐゴシック"/>
                        </a:rPr>
                        <a:t>26</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zh-TW" altLang="en-US" sz="1100" b="0" i="0" u="none" strike="noStrike" dirty="0">
                          <a:solidFill>
                            <a:srgbClr val="000000"/>
                          </a:solidFill>
                          <a:latin typeface="ＭＳ Ｐゴシック" pitchFamily="50" charset="-128"/>
                          <a:ea typeface="ＭＳ Ｐゴシック" pitchFamily="50" charset="-128"/>
                        </a:rPr>
                        <a:t>大阪運輸振興</a:t>
                      </a:r>
                      <a:r>
                        <a:rPr lang="en-US" altLang="zh-TW" sz="1100" b="0" i="0" u="none" strike="noStrike" dirty="0">
                          <a:solidFill>
                            <a:srgbClr val="000000"/>
                          </a:solidFill>
                          <a:latin typeface="ＭＳ Ｐゴシック" pitchFamily="50" charset="-128"/>
                          <a:ea typeface="ＭＳ Ｐゴシック" pitchFamily="50" charset="-128"/>
                        </a:rPr>
                        <a:t>(</a:t>
                      </a:r>
                      <a:r>
                        <a:rPr lang="zh-TW" altLang="en-US" sz="1100" b="0" i="0" u="none" strike="noStrike" dirty="0">
                          <a:solidFill>
                            <a:srgbClr val="000000"/>
                          </a:solidFill>
                          <a:latin typeface="ＭＳ Ｐゴシック" pitchFamily="50" charset="-128"/>
                          <a:ea typeface="ＭＳ Ｐゴシック" pitchFamily="50" charset="-128"/>
                        </a:rPr>
                        <a:t>株</a:t>
                      </a:r>
                      <a:r>
                        <a:rPr lang="en-US" altLang="zh-TW" sz="1100" b="0" i="0" u="none" strike="noStrike" dirty="0">
                          <a:solidFill>
                            <a:srgbClr val="000000"/>
                          </a:solidFill>
                          <a:latin typeface="ＭＳ Ｐゴシック" pitchFamily="50" charset="-128"/>
                          <a:ea typeface="ＭＳ Ｐゴシック" pitchFamily="50" charset="-128"/>
                        </a:rPr>
                        <a:t>)</a:t>
                      </a:r>
                      <a:r>
                        <a:rPr lang="ja-JP" altLang="en-US" sz="1100" b="0" i="0" u="none" strike="noStrike" dirty="0">
                          <a:solidFill>
                            <a:schemeClr val="tx1"/>
                          </a:solidFill>
                          <a:latin typeface="ＭＳ Ｐゴシック" pitchFamily="50" charset="-128"/>
                          <a:ea typeface="ＭＳ Ｐゴシック" pitchFamily="50" charset="-128"/>
                        </a:rPr>
                        <a:t>→大阪シティバス</a:t>
                      </a:r>
                      <a:r>
                        <a:rPr lang="en-US" altLang="ja-JP" sz="1100" b="0" i="0" u="none" strike="noStrike" dirty="0">
                          <a:solidFill>
                            <a:schemeClr val="tx1"/>
                          </a:solidFill>
                          <a:latin typeface="ＭＳ Ｐゴシック" pitchFamily="50" charset="-128"/>
                          <a:ea typeface="ＭＳ Ｐゴシック" pitchFamily="50" charset="-128"/>
                        </a:rPr>
                        <a:t>(</a:t>
                      </a:r>
                      <a:r>
                        <a:rPr lang="ja-JP" altLang="en-US" sz="1100" b="0" i="0" u="none" strike="noStrike" dirty="0">
                          <a:solidFill>
                            <a:schemeClr val="tx1"/>
                          </a:solidFill>
                          <a:latin typeface="ＭＳ Ｐゴシック" pitchFamily="50" charset="-128"/>
                          <a:ea typeface="ＭＳ Ｐゴシック" pitchFamily="50" charset="-128"/>
                        </a:rPr>
                        <a:t>株</a:t>
                      </a:r>
                      <a:r>
                        <a:rPr lang="en-US" altLang="ja-JP" sz="1100" b="0" i="0" u="none" strike="noStrike" baseline="0" dirty="0">
                          <a:solidFill>
                            <a:schemeClr val="tx1"/>
                          </a:solidFill>
                          <a:latin typeface="ＭＳ Ｐゴシック" pitchFamily="50" charset="-128"/>
                          <a:ea typeface="ＭＳ Ｐゴシック" pitchFamily="50" charset="-128"/>
                        </a:rPr>
                        <a:t>)</a:t>
                      </a:r>
                      <a:r>
                        <a:rPr lang="en-US" altLang="ja-JP" sz="1100" b="0" i="0" u="none" strike="noStrike" baseline="30000" dirty="0">
                          <a:solidFill>
                            <a:schemeClr val="tx1"/>
                          </a:solidFill>
                          <a:latin typeface="ＭＳ Ｐゴシック" pitchFamily="50" charset="-128"/>
                          <a:ea typeface="ＭＳ Ｐゴシック" pitchFamily="50" charset="-128"/>
                        </a:rPr>
                        <a:t>※</a:t>
                      </a:r>
                      <a:endParaRPr lang="en-US" altLang="zh-TW" sz="1100" b="0" i="0" u="none" strike="noStrike" baseline="30000" dirty="0">
                        <a:solidFill>
                          <a:schemeClr val="tx1"/>
                        </a:solidFill>
                        <a:latin typeface="ＭＳ Ｐゴシック" pitchFamily="50" charset="-128"/>
                        <a:ea typeface="ＭＳ Ｐゴシック" pitchFamily="50" charset="-128"/>
                      </a:endParaRP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100" b="0" i="0" u="none" strike="noStrike" dirty="0">
                          <a:solidFill>
                            <a:srgbClr val="000000"/>
                          </a:solidFill>
                          <a:latin typeface="ＭＳ Ｐゴシック"/>
                        </a:rPr>
                        <a:t>8</a:t>
                      </a: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fontAlgn="ctr"/>
                      <a:r>
                        <a:rPr lang="en-US" altLang="ja-JP" sz="1100" b="0" i="0" u="none" strike="noStrike" dirty="0">
                          <a:solidFill>
                            <a:srgbClr val="000000"/>
                          </a:solidFill>
                          <a:latin typeface="ＭＳ Ｐゴシック"/>
                        </a:rPr>
                        <a:t>3,821</a:t>
                      </a: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100" b="0" i="0" u="none" strike="noStrike" dirty="0">
                          <a:solidFill>
                            <a:schemeClr val="tx1"/>
                          </a:solidFill>
                          <a:latin typeface="ＭＳ Ｐゴシック"/>
                        </a:rPr>
                        <a:t>2</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100" b="0" i="0" u="none" strike="noStrike" dirty="0">
                          <a:solidFill>
                            <a:schemeClr val="tx1"/>
                          </a:solidFill>
                          <a:latin typeface="ＭＳ Ｐゴシック"/>
                        </a:rPr>
                        <a:t>2,597</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100" b="0" i="0" u="none" strike="noStrike" dirty="0">
                          <a:solidFill>
                            <a:schemeClr val="tx1"/>
                          </a:solidFill>
                          <a:latin typeface="ＭＳ Ｐゴシック"/>
                        </a:rPr>
                        <a:t>2</a:t>
                      </a: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100" b="0" i="0" u="none" strike="noStrike" dirty="0">
                          <a:solidFill>
                            <a:schemeClr val="tx1"/>
                          </a:solidFill>
                          <a:latin typeface="ＭＳ Ｐゴシック"/>
                        </a:rPr>
                        <a:t>2,442</a:t>
                      </a: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6</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1,224</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6</a:t>
                      </a: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1,379</a:t>
                      </a: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4"/>
                  </a:ext>
                </a:extLst>
              </a:tr>
              <a:tr h="99122">
                <a:tc>
                  <a:txBody>
                    <a:bodyPr/>
                    <a:lstStyle/>
                    <a:p>
                      <a:pPr algn="ctr" fontAlgn="ctr"/>
                      <a:r>
                        <a:rPr lang="en-US" altLang="ja-JP" sz="1100" b="0" i="0" u="none" strike="noStrike">
                          <a:solidFill>
                            <a:srgbClr val="000000"/>
                          </a:solidFill>
                          <a:latin typeface="ＭＳ Ｐゴシック"/>
                        </a:rPr>
                        <a:t>27</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rgbClr val="000000"/>
                          </a:solidFill>
                          <a:latin typeface="ＭＳ Ｐゴシック"/>
                        </a:rPr>
                        <a:t>㈱大阪メトロサービス</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100" b="0" i="0" u="none" strike="noStrike" dirty="0">
                          <a:solidFill>
                            <a:srgbClr val="000000"/>
                          </a:solidFill>
                          <a:latin typeface="ＭＳ Ｐゴシック"/>
                        </a:rPr>
                        <a:t>6</a:t>
                      </a: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fontAlgn="ctr"/>
                      <a:r>
                        <a:rPr lang="en-US" altLang="ja-JP" sz="1100" b="0" i="0" u="none" strike="noStrike" dirty="0">
                          <a:solidFill>
                            <a:srgbClr val="000000"/>
                          </a:solidFill>
                          <a:latin typeface="ＭＳ Ｐゴシック"/>
                        </a:rPr>
                        <a:t>820</a:t>
                      </a: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100" b="0" i="0" u="none" strike="noStrike" dirty="0">
                          <a:solidFill>
                            <a:schemeClr val="tx1"/>
                          </a:solidFill>
                          <a:latin typeface="ＭＳ Ｐゴシック"/>
                        </a:rPr>
                        <a:t>4</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100" b="0" i="0" u="none" strike="noStrike" dirty="0">
                          <a:solidFill>
                            <a:schemeClr val="tx1"/>
                          </a:solidFill>
                          <a:latin typeface="ＭＳ Ｐゴシック"/>
                        </a:rPr>
                        <a:t>610</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100" b="0" i="0" u="none" strike="noStrike" dirty="0">
                          <a:solidFill>
                            <a:schemeClr val="tx1"/>
                          </a:solidFill>
                          <a:latin typeface="ＭＳ Ｐゴシック"/>
                        </a:rPr>
                        <a:t>4</a:t>
                      </a: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100" b="0" i="0" u="none" strike="noStrike" dirty="0">
                          <a:solidFill>
                            <a:schemeClr val="tx1"/>
                          </a:solidFill>
                          <a:latin typeface="ＭＳ Ｐゴシック"/>
                        </a:rPr>
                        <a:t>712</a:t>
                      </a: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2</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210</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2</a:t>
                      </a: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108</a:t>
                      </a: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5"/>
                  </a:ext>
                </a:extLst>
              </a:tr>
              <a:tr h="99122">
                <a:tc>
                  <a:txBody>
                    <a:bodyPr/>
                    <a:lstStyle/>
                    <a:p>
                      <a:pPr algn="ctr" fontAlgn="ctr"/>
                      <a:r>
                        <a:rPr lang="en-US" altLang="ja-JP" sz="1100" b="0" i="0" u="none" strike="noStrike" dirty="0">
                          <a:solidFill>
                            <a:srgbClr val="000000"/>
                          </a:solidFill>
                          <a:latin typeface="ＭＳ Ｐゴシック"/>
                        </a:rPr>
                        <a:t>28</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en-US" altLang="ja-JP" sz="1100" b="0" i="0" u="none" strike="noStrike" dirty="0">
                          <a:solidFill>
                            <a:srgbClr val="000000"/>
                          </a:solidFill>
                          <a:latin typeface="ＭＳ Ｐゴシック"/>
                        </a:rPr>
                        <a:t>(</a:t>
                      </a:r>
                      <a:r>
                        <a:rPr lang="ja-JP" altLang="en-US" sz="1100" b="0" i="0" u="none" strike="noStrike" dirty="0">
                          <a:solidFill>
                            <a:srgbClr val="000000"/>
                          </a:solidFill>
                          <a:latin typeface="ＭＳ Ｐゴシック"/>
                        </a:rPr>
                        <a:t>株</a:t>
                      </a:r>
                      <a:r>
                        <a:rPr lang="en-US" altLang="ja-JP" sz="1100" b="0" i="0" u="none" strike="noStrike" dirty="0">
                          <a:solidFill>
                            <a:srgbClr val="000000"/>
                          </a:solidFill>
                          <a:latin typeface="ＭＳ Ｐゴシック"/>
                        </a:rPr>
                        <a:t>)</a:t>
                      </a:r>
                      <a:r>
                        <a:rPr lang="ja-JP" altLang="en-US" sz="1100" b="0" i="0" u="none" strike="noStrike" dirty="0">
                          <a:solidFill>
                            <a:srgbClr val="000000"/>
                          </a:solidFill>
                          <a:latin typeface="ＭＳ Ｐゴシック"/>
                        </a:rPr>
                        <a:t>大阪水道総合サービス</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100" b="0" i="0" u="none" strike="noStrike" dirty="0">
                          <a:solidFill>
                            <a:srgbClr val="000000"/>
                          </a:solidFill>
                          <a:latin typeface="ＭＳ Ｐゴシック"/>
                        </a:rPr>
                        <a:t>30</a:t>
                      </a: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fontAlgn="ctr"/>
                      <a:r>
                        <a:rPr lang="en-US" altLang="ja-JP" sz="1100" b="0" i="0" u="none" strike="noStrike" dirty="0">
                          <a:solidFill>
                            <a:srgbClr val="000000"/>
                          </a:solidFill>
                          <a:latin typeface="ＭＳ Ｐゴシック"/>
                        </a:rPr>
                        <a:t>1,546</a:t>
                      </a: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0</a:t>
                      </a:r>
                      <a:endParaRPr lang="ja-JP" altLang="en-US" sz="1100" b="0" i="0" u="none" strike="noStrike" dirty="0">
                        <a:solidFill>
                          <a:schemeClr val="tx1"/>
                        </a:solidFill>
                        <a:latin typeface="ＭＳ Ｐゴシック"/>
                      </a:endParaRP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latin typeface="ＭＳ Ｐゴシック"/>
                        </a:rPr>
                        <a:t>　</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0</a:t>
                      </a:r>
                      <a:endParaRPr lang="ja-JP" altLang="en-US" sz="1100" b="0" i="0" u="none" strike="noStrike" dirty="0">
                        <a:solidFill>
                          <a:schemeClr val="tx1"/>
                        </a:solidFill>
                        <a:latin typeface="ＭＳ Ｐゴシック"/>
                      </a:endParaRP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latin typeface="ＭＳ Ｐゴシック"/>
                        </a:rPr>
                        <a:t>　</a:t>
                      </a: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30</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1,546</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a:solidFill>
                            <a:schemeClr val="tx1"/>
                          </a:solidFill>
                          <a:latin typeface="ＭＳ Ｐゴシック"/>
                        </a:rPr>
                        <a:t>▲ </a:t>
                      </a:r>
                      <a:r>
                        <a:rPr lang="en-US" altLang="ja-JP" sz="1100" b="0" i="0" u="none" strike="noStrike">
                          <a:solidFill>
                            <a:schemeClr val="tx1"/>
                          </a:solidFill>
                          <a:latin typeface="ＭＳ Ｐゴシック"/>
                        </a:rPr>
                        <a:t>30</a:t>
                      </a: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1,546</a:t>
                      </a: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6"/>
                  </a:ext>
                </a:extLst>
              </a:tr>
              <a:tr h="99122">
                <a:tc>
                  <a:txBody>
                    <a:bodyPr/>
                    <a:lstStyle/>
                    <a:p>
                      <a:pPr algn="ctr" fontAlgn="ctr"/>
                      <a:r>
                        <a:rPr lang="en-US" altLang="ja-JP" sz="1100" b="0" i="0" u="none" strike="noStrike" dirty="0">
                          <a:solidFill>
                            <a:srgbClr val="000000"/>
                          </a:solidFill>
                          <a:latin typeface="ＭＳ Ｐゴシック"/>
                        </a:rPr>
                        <a:t>29</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en-US" altLang="zh-TW" sz="1100" b="0" i="0" u="none" strike="noStrike" dirty="0">
                          <a:solidFill>
                            <a:srgbClr val="000000"/>
                          </a:solidFill>
                          <a:latin typeface="ＭＳ Ｐゴシック" pitchFamily="50" charset="-128"/>
                          <a:ea typeface="ＭＳ Ｐゴシック" pitchFamily="50" charset="-128"/>
                        </a:rPr>
                        <a:t>(</a:t>
                      </a:r>
                      <a:r>
                        <a:rPr lang="zh-TW" altLang="en-US" sz="1100" b="0" i="0" u="none" strike="noStrike" dirty="0">
                          <a:solidFill>
                            <a:srgbClr val="000000"/>
                          </a:solidFill>
                          <a:latin typeface="ＭＳ Ｐゴシック" pitchFamily="50" charset="-128"/>
                          <a:ea typeface="ＭＳ Ｐゴシック" pitchFamily="50" charset="-128"/>
                        </a:rPr>
                        <a:t>一財</a:t>
                      </a:r>
                      <a:r>
                        <a:rPr lang="en-US" altLang="zh-TW" sz="1100" b="0" i="0" u="none" strike="noStrike" dirty="0">
                          <a:solidFill>
                            <a:srgbClr val="000000"/>
                          </a:solidFill>
                          <a:latin typeface="ＭＳ Ｐゴシック" pitchFamily="50" charset="-128"/>
                          <a:ea typeface="ＭＳ Ｐゴシック" pitchFamily="50" charset="-128"/>
                        </a:rPr>
                        <a:t>)</a:t>
                      </a:r>
                      <a:r>
                        <a:rPr lang="zh-TW" altLang="en-US" sz="1100" b="0" i="0" u="none" strike="noStrike" dirty="0">
                          <a:solidFill>
                            <a:srgbClr val="000000"/>
                          </a:solidFill>
                          <a:latin typeface="ＭＳ Ｐゴシック" pitchFamily="50" charset="-128"/>
                          <a:ea typeface="ＭＳ Ｐゴシック" pitchFamily="50" charset="-128"/>
                        </a:rPr>
                        <a:t>大阪市教育振興公社</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100" b="0" i="0" u="none" strike="noStrike" dirty="0">
                          <a:solidFill>
                            <a:srgbClr val="000000"/>
                          </a:solidFill>
                          <a:latin typeface="ＭＳ Ｐゴシック"/>
                        </a:rPr>
                        <a:t>10</a:t>
                      </a: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fontAlgn="ctr"/>
                      <a:r>
                        <a:rPr lang="en-US" altLang="ja-JP" sz="1100" b="0" i="0" u="none" strike="noStrike" dirty="0">
                          <a:solidFill>
                            <a:srgbClr val="000000"/>
                          </a:solidFill>
                          <a:latin typeface="ＭＳ Ｐゴシック"/>
                        </a:rPr>
                        <a:t>4,335</a:t>
                      </a: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100" b="0" i="0" u="none" strike="noStrike" dirty="0">
                          <a:solidFill>
                            <a:schemeClr val="tx1"/>
                          </a:solidFill>
                          <a:latin typeface="ＭＳ Ｐゴシック"/>
                        </a:rPr>
                        <a:t>1</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100" b="0" i="0" u="none" strike="noStrike" dirty="0">
                          <a:solidFill>
                            <a:schemeClr val="tx1"/>
                          </a:solidFill>
                          <a:latin typeface="ＭＳ Ｐゴシック"/>
                        </a:rPr>
                        <a:t>140</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100" b="0" i="0" u="none" strike="noStrike" dirty="0">
                          <a:solidFill>
                            <a:schemeClr val="tx1"/>
                          </a:solidFill>
                          <a:latin typeface="ＭＳ Ｐゴシック"/>
                        </a:rPr>
                        <a:t>0</a:t>
                      </a: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endParaRPr lang="en-US" altLang="ja-JP" sz="1100" b="0" i="0" u="none" strike="noStrike" dirty="0">
                        <a:solidFill>
                          <a:schemeClr val="tx1"/>
                        </a:solidFill>
                        <a:latin typeface="ＭＳ Ｐゴシック"/>
                      </a:endParaRP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9</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4,195</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10</a:t>
                      </a: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4,335</a:t>
                      </a: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7"/>
                  </a:ext>
                </a:extLst>
              </a:tr>
              <a:tr h="99122">
                <a:tc>
                  <a:txBody>
                    <a:bodyPr/>
                    <a:lstStyle/>
                    <a:p>
                      <a:pPr algn="ctr" fontAlgn="ctr"/>
                      <a:r>
                        <a:rPr lang="en-US" altLang="ja-JP" sz="1100" b="0" i="0" u="none" strike="noStrike" dirty="0">
                          <a:solidFill>
                            <a:srgbClr val="000000"/>
                          </a:solidFill>
                          <a:latin typeface="ＭＳ Ｐゴシック"/>
                        </a:rPr>
                        <a:t>30</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en-US" altLang="ja-JP" sz="1100" b="0" i="0" u="none" strike="noStrike" dirty="0">
                          <a:solidFill>
                            <a:srgbClr val="000000"/>
                          </a:solidFill>
                          <a:latin typeface="ＭＳ Ｐゴシック"/>
                        </a:rPr>
                        <a:t>(</a:t>
                      </a:r>
                      <a:r>
                        <a:rPr lang="ja-JP" altLang="en-US" sz="1100" b="0" i="0" u="none" strike="noStrike" dirty="0">
                          <a:solidFill>
                            <a:srgbClr val="000000"/>
                          </a:solidFill>
                          <a:latin typeface="ＭＳ Ｐゴシック"/>
                        </a:rPr>
                        <a:t>財</a:t>
                      </a:r>
                      <a:r>
                        <a:rPr lang="en-US" altLang="ja-JP" sz="1100" b="0" i="0" u="none" strike="noStrike" dirty="0">
                          <a:solidFill>
                            <a:srgbClr val="000000"/>
                          </a:solidFill>
                          <a:latin typeface="ＭＳ Ｐゴシック"/>
                        </a:rPr>
                        <a:t>)</a:t>
                      </a:r>
                      <a:r>
                        <a:rPr lang="ja-JP" altLang="en-US" sz="1100" b="0" i="0" u="none" strike="noStrike" dirty="0">
                          <a:solidFill>
                            <a:srgbClr val="000000"/>
                          </a:solidFill>
                          <a:latin typeface="ＭＳ Ｐゴシック"/>
                        </a:rPr>
                        <a:t>大阪市都市工学情報センター</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100" b="0" i="0" u="none" strike="noStrike" dirty="0">
                          <a:solidFill>
                            <a:srgbClr val="000000"/>
                          </a:solidFill>
                          <a:latin typeface="ＭＳ Ｐゴシック"/>
                        </a:rPr>
                        <a:t>49</a:t>
                      </a: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fontAlgn="ctr"/>
                      <a:r>
                        <a:rPr lang="en-US" altLang="ja-JP" sz="1100" b="0" i="0" u="none" strike="noStrike" dirty="0">
                          <a:solidFill>
                            <a:srgbClr val="000000"/>
                          </a:solidFill>
                          <a:latin typeface="ＭＳ Ｐゴシック"/>
                        </a:rPr>
                        <a:t>200</a:t>
                      </a: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0</a:t>
                      </a:r>
                      <a:endParaRPr lang="ja-JP" altLang="en-US" sz="1100" b="0" i="0" u="none" strike="noStrike" dirty="0">
                        <a:solidFill>
                          <a:schemeClr val="tx1"/>
                        </a:solidFill>
                        <a:latin typeface="ＭＳ Ｐゴシック"/>
                      </a:endParaRP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latin typeface="ＭＳ Ｐゴシック"/>
                        </a:rPr>
                        <a:t>　</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0</a:t>
                      </a:r>
                      <a:endParaRPr lang="ja-JP" altLang="en-US" sz="1100" b="0" i="0" u="none" strike="noStrike" dirty="0">
                        <a:solidFill>
                          <a:schemeClr val="tx1"/>
                        </a:solidFill>
                        <a:latin typeface="ＭＳ Ｐゴシック"/>
                      </a:endParaRP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latin typeface="ＭＳ Ｐゴシック"/>
                        </a:rPr>
                        <a:t>　</a:t>
                      </a: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49</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200</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a:solidFill>
                            <a:schemeClr val="tx1"/>
                          </a:solidFill>
                          <a:latin typeface="ＭＳ Ｐゴシック"/>
                        </a:rPr>
                        <a:t>▲ </a:t>
                      </a:r>
                      <a:r>
                        <a:rPr lang="en-US" altLang="ja-JP" sz="1100" b="0" i="0" u="none" strike="noStrike">
                          <a:solidFill>
                            <a:schemeClr val="tx1"/>
                          </a:solidFill>
                          <a:latin typeface="ＭＳ Ｐゴシック"/>
                        </a:rPr>
                        <a:t>49</a:t>
                      </a: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200</a:t>
                      </a: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8"/>
                  </a:ext>
                </a:extLst>
              </a:tr>
              <a:tr h="99122">
                <a:tc>
                  <a:txBody>
                    <a:bodyPr/>
                    <a:lstStyle/>
                    <a:p>
                      <a:pPr algn="ctr" fontAlgn="ctr"/>
                      <a:r>
                        <a:rPr lang="en-US" altLang="ja-JP" sz="1100" b="0" i="0" u="none" strike="noStrike" dirty="0">
                          <a:solidFill>
                            <a:srgbClr val="000000"/>
                          </a:solidFill>
                          <a:latin typeface="ＭＳ Ｐゴシック"/>
                        </a:rPr>
                        <a:t>31</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en-US" altLang="ja-JP" sz="1100" b="0" i="0" u="none" strike="noStrike" dirty="0">
                          <a:solidFill>
                            <a:srgbClr val="000000"/>
                          </a:solidFill>
                          <a:latin typeface="ＭＳ Ｐゴシック"/>
                        </a:rPr>
                        <a:t>(</a:t>
                      </a:r>
                      <a:r>
                        <a:rPr lang="ja-JP" altLang="en-US" sz="1100" b="0" i="0" u="none" strike="noStrike" dirty="0">
                          <a:solidFill>
                            <a:srgbClr val="000000"/>
                          </a:solidFill>
                          <a:latin typeface="ＭＳ Ｐゴシック"/>
                        </a:rPr>
                        <a:t>財</a:t>
                      </a:r>
                      <a:r>
                        <a:rPr lang="en-US" altLang="ja-JP" sz="1100" b="0" i="0" u="none" strike="noStrike" dirty="0">
                          <a:solidFill>
                            <a:srgbClr val="000000"/>
                          </a:solidFill>
                          <a:latin typeface="ＭＳ Ｐゴシック"/>
                        </a:rPr>
                        <a:t>)</a:t>
                      </a:r>
                      <a:r>
                        <a:rPr lang="ja-JP" altLang="en-US" sz="1100" b="0" i="0" u="none" strike="noStrike" dirty="0">
                          <a:solidFill>
                            <a:srgbClr val="000000"/>
                          </a:solidFill>
                          <a:latin typeface="ＭＳ Ｐゴシック"/>
                        </a:rPr>
                        <a:t>大阪城ホール</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100" b="0" i="0" u="none" strike="noStrike" dirty="0">
                          <a:solidFill>
                            <a:srgbClr val="000000"/>
                          </a:solidFill>
                          <a:latin typeface="ＭＳ Ｐゴシック"/>
                        </a:rPr>
                        <a:t>2</a:t>
                      </a: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fontAlgn="ctr"/>
                      <a:r>
                        <a:rPr lang="en-US" altLang="ja-JP" sz="1100" b="0" i="0" u="none" strike="noStrike" dirty="0">
                          <a:solidFill>
                            <a:srgbClr val="000000"/>
                          </a:solidFill>
                          <a:latin typeface="ＭＳ Ｐゴシック"/>
                        </a:rPr>
                        <a:t>36</a:t>
                      </a: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0</a:t>
                      </a:r>
                      <a:endParaRPr lang="ja-JP" altLang="en-US" sz="1100" b="0" i="0" u="none" strike="noStrike" dirty="0">
                        <a:solidFill>
                          <a:schemeClr val="tx1"/>
                        </a:solidFill>
                        <a:latin typeface="ＭＳ Ｐゴシック"/>
                      </a:endParaRP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latin typeface="ＭＳ Ｐゴシック"/>
                        </a:rPr>
                        <a:t>　</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0</a:t>
                      </a:r>
                      <a:endParaRPr lang="ja-JP" altLang="en-US" sz="1100" b="0" i="0" u="none" strike="noStrike" dirty="0">
                        <a:solidFill>
                          <a:schemeClr val="tx1"/>
                        </a:solidFill>
                        <a:latin typeface="ＭＳ Ｐゴシック"/>
                      </a:endParaRP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latin typeface="ＭＳ Ｐゴシック"/>
                        </a:rPr>
                        <a:t>　</a:t>
                      </a: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2</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36</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2</a:t>
                      </a: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36</a:t>
                      </a: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9"/>
                  </a:ext>
                </a:extLst>
              </a:tr>
              <a:tr h="99122">
                <a:tc>
                  <a:txBody>
                    <a:bodyPr/>
                    <a:lstStyle/>
                    <a:p>
                      <a:pPr algn="ctr" fontAlgn="ctr"/>
                      <a:r>
                        <a:rPr lang="en-US" altLang="ja-JP" sz="1100" b="0" i="0" u="none" strike="noStrike" dirty="0">
                          <a:solidFill>
                            <a:srgbClr val="000000"/>
                          </a:solidFill>
                          <a:latin typeface="ＭＳ Ｐゴシック"/>
                        </a:rPr>
                        <a:t>32</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en-US" altLang="ja-JP" sz="1100" b="0" i="0" u="none" strike="noStrike" dirty="0">
                          <a:solidFill>
                            <a:srgbClr val="000000"/>
                          </a:solidFill>
                          <a:latin typeface="ＭＳ Ｐゴシック"/>
                        </a:rPr>
                        <a:t>(</a:t>
                      </a:r>
                      <a:r>
                        <a:rPr lang="ja-JP" altLang="en-US" sz="1100" b="0" i="0" u="none" strike="noStrike" dirty="0">
                          <a:solidFill>
                            <a:srgbClr val="000000"/>
                          </a:solidFill>
                          <a:latin typeface="ＭＳ Ｐゴシック"/>
                        </a:rPr>
                        <a:t>株</a:t>
                      </a:r>
                      <a:r>
                        <a:rPr lang="en-US" altLang="ja-JP" sz="1100" b="0" i="0" u="none" strike="noStrike" dirty="0">
                          <a:solidFill>
                            <a:srgbClr val="000000"/>
                          </a:solidFill>
                          <a:latin typeface="ＭＳ Ｐゴシック"/>
                        </a:rPr>
                        <a:t>)</a:t>
                      </a:r>
                      <a:r>
                        <a:rPr lang="ja-JP" altLang="en-US" sz="1100" b="0" i="0" u="none" strike="noStrike" dirty="0">
                          <a:solidFill>
                            <a:srgbClr val="000000"/>
                          </a:solidFill>
                          <a:latin typeface="ＭＳ Ｐゴシック"/>
                        </a:rPr>
                        <a:t>湊町開発センター</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100" b="0" i="0" u="none" strike="noStrike" dirty="0">
                          <a:solidFill>
                            <a:srgbClr val="000000"/>
                          </a:solidFill>
                          <a:latin typeface="ＭＳ Ｐゴシック"/>
                        </a:rPr>
                        <a:t>1</a:t>
                      </a: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fontAlgn="ctr"/>
                      <a:r>
                        <a:rPr lang="en-US" altLang="ja-JP" sz="1100" b="0" i="0" u="none" strike="noStrike" dirty="0">
                          <a:solidFill>
                            <a:srgbClr val="000000"/>
                          </a:solidFill>
                          <a:latin typeface="ＭＳ Ｐゴシック"/>
                        </a:rPr>
                        <a:t>9</a:t>
                      </a: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0</a:t>
                      </a:r>
                      <a:endParaRPr lang="ja-JP" altLang="en-US" sz="1100" b="0" i="0" u="none" strike="noStrike" dirty="0">
                        <a:solidFill>
                          <a:schemeClr val="tx1"/>
                        </a:solidFill>
                        <a:latin typeface="ＭＳ Ｐゴシック"/>
                      </a:endParaRP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latin typeface="ＭＳ Ｐゴシック"/>
                        </a:rPr>
                        <a:t>　</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0</a:t>
                      </a:r>
                      <a:endParaRPr lang="ja-JP" altLang="en-US" sz="1100" b="0" i="0" u="none" strike="noStrike" dirty="0">
                        <a:solidFill>
                          <a:schemeClr val="tx1"/>
                        </a:solidFill>
                        <a:latin typeface="ＭＳ Ｐゴシック"/>
                      </a:endParaRP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latin typeface="ＭＳ Ｐゴシック"/>
                        </a:rPr>
                        <a:t>　</a:t>
                      </a: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1</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9</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1</a:t>
                      </a: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9</a:t>
                      </a: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20"/>
                  </a:ext>
                </a:extLst>
              </a:tr>
              <a:tr h="99122">
                <a:tc>
                  <a:txBody>
                    <a:bodyPr/>
                    <a:lstStyle/>
                    <a:p>
                      <a:pPr algn="ctr" fontAlgn="ctr"/>
                      <a:r>
                        <a:rPr lang="en-US" altLang="ja-JP" sz="1100" b="0" i="0" u="none" strike="noStrike" dirty="0">
                          <a:solidFill>
                            <a:srgbClr val="000000"/>
                          </a:solidFill>
                          <a:latin typeface="ＭＳ Ｐゴシック"/>
                        </a:rPr>
                        <a:t>33</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en-US" altLang="zh-TW" sz="1100" b="0" i="0" u="none" strike="noStrike" dirty="0">
                          <a:solidFill>
                            <a:srgbClr val="000000"/>
                          </a:solidFill>
                          <a:latin typeface="ＭＳ Ｐゴシック" pitchFamily="50" charset="-128"/>
                          <a:ea typeface="ＭＳ Ｐゴシック" pitchFamily="50" charset="-128"/>
                        </a:rPr>
                        <a:t>(</a:t>
                      </a:r>
                      <a:r>
                        <a:rPr lang="zh-TW" altLang="en-US" sz="1100" b="0" i="0" u="none" strike="noStrike" dirty="0">
                          <a:solidFill>
                            <a:srgbClr val="000000"/>
                          </a:solidFill>
                          <a:latin typeface="ＭＳ Ｐゴシック" pitchFamily="50" charset="-128"/>
                          <a:ea typeface="ＭＳ Ｐゴシック" pitchFamily="50" charset="-128"/>
                        </a:rPr>
                        <a:t>財</a:t>
                      </a:r>
                      <a:r>
                        <a:rPr lang="en-US" altLang="zh-TW" sz="1100" b="0" i="0" u="none" strike="noStrike" dirty="0">
                          <a:solidFill>
                            <a:srgbClr val="000000"/>
                          </a:solidFill>
                          <a:latin typeface="ＭＳ Ｐゴシック" pitchFamily="50" charset="-128"/>
                          <a:ea typeface="ＭＳ Ｐゴシック" pitchFamily="50" charset="-128"/>
                        </a:rPr>
                        <a:t>)</a:t>
                      </a:r>
                      <a:r>
                        <a:rPr lang="zh-TW" altLang="en-US" sz="1100" b="0" i="0" u="none" strike="noStrike" dirty="0">
                          <a:solidFill>
                            <a:srgbClr val="000000"/>
                          </a:solidFill>
                          <a:latin typeface="ＭＳ Ｐゴシック" pitchFamily="50" charset="-128"/>
                          <a:ea typeface="ＭＳ Ｐゴシック" pitchFamily="50" charset="-128"/>
                        </a:rPr>
                        <a:t>大阪市消防振興協会</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100" b="0" i="0" u="none" strike="noStrike" dirty="0">
                          <a:solidFill>
                            <a:srgbClr val="000000"/>
                          </a:solidFill>
                          <a:latin typeface="ＭＳ Ｐゴシック"/>
                        </a:rPr>
                        <a:t>1</a:t>
                      </a: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fontAlgn="ctr"/>
                      <a:r>
                        <a:rPr lang="en-US" altLang="ja-JP" sz="1100" b="0" i="0" u="none" strike="noStrike" dirty="0">
                          <a:solidFill>
                            <a:srgbClr val="000000"/>
                          </a:solidFill>
                          <a:latin typeface="ＭＳ Ｐゴシック"/>
                        </a:rPr>
                        <a:t>436</a:t>
                      </a: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0</a:t>
                      </a:r>
                      <a:endParaRPr lang="ja-JP" altLang="en-US" sz="1100" b="0" i="0" u="none" strike="noStrike" dirty="0">
                        <a:solidFill>
                          <a:schemeClr val="tx1"/>
                        </a:solidFill>
                        <a:latin typeface="ＭＳ Ｐゴシック"/>
                      </a:endParaRP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latin typeface="ＭＳ Ｐゴシック"/>
                        </a:rPr>
                        <a:t>　</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0</a:t>
                      </a:r>
                      <a:endParaRPr lang="ja-JP" altLang="en-US" sz="1100" b="0" i="0" u="none" strike="noStrike" dirty="0">
                        <a:solidFill>
                          <a:schemeClr val="tx1"/>
                        </a:solidFill>
                        <a:latin typeface="ＭＳ Ｐゴシック"/>
                      </a:endParaRP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latin typeface="ＭＳ Ｐゴシック"/>
                        </a:rPr>
                        <a:t>　</a:t>
                      </a: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a:solidFill>
                            <a:schemeClr val="tx1"/>
                          </a:solidFill>
                          <a:latin typeface="ＭＳ Ｐゴシック"/>
                        </a:rPr>
                        <a:t>▲ </a:t>
                      </a:r>
                      <a:r>
                        <a:rPr lang="en-US" altLang="ja-JP" sz="1100" b="0" i="0" u="none" strike="noStrike">
                          <a:solidFill>
                            <a:schemeClr val="tx1"/>
                          </a:solidFill>
                          <a:latin typeface="ＭＳ Ｐゴシック"/>
                        </a:rPr>
                        <a:t>1</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436</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1</a:t>
                      </a: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436</a:t>
                      </a: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21"/>
                  </a:ext>
                </a:extLst>
              </a:tr>
              <a:tr h="99122">
                <a:tc>
                  <a:txBody>
                    <a:bodyPr/>
                    <a:lstStyle/>
                    <a:p>
                      <a:pPr algn="ctr" fontAlgn="ctr"/>
                      <a:r>
                        <a:rPr lang="en-US" altLang="ja-JP" sz="1100" b="0" i="0" u="none" strike="noStrike" dirty="0">
                          <a:solidFill>
                            <a:srgbClr val="000000"/>
                          </a:solidFill>
                          <a:latin typeface="ＭＳ Ｐゴシック"/>
                        </a:rPr>
                        <a:t>34</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rgbClr val="000000"/>
                          </a:solidFill>
                          <a:latin typeface="ＭＳ Ｐゴシック"/>
                        </a:rPr>
                        <a:t>大阪港埠頭ターミナル</a:t>
                      </a:r>
                      <a:r>
                        <a:rPr lang="en-US" altLang="ja-JP" sz="1100" b="0" i="0" u="none" strike="noStrike" dirty="0">
                          <a:solidFill>
                            <a:srgbClr val="000000"/>
                          </a:solidFill>
                          <a:latin typeface="ＭＳ Ｐゴシック"/>
                        </a:rPr>
                        <a:t>(</a:t>
                      </a:r>
                      <a:r>
                        <a:rPr lang="ja-JP" altLang="en-US" sz="1100" b="0" i="0" u="none" strike="noStrike" dirty="0">
                          <a:solidFill>
                            <a:srgbClr val="000000"/>
                          </a:solidFill>
                          <a:latin typeface="ＭＳ Ｐゴシック"/>
                        </a:rPr>
                        <a:t>株</a:t>
                      </a:r>
                      <a:r>
                        <a:rPr lang="en-US" altLang="ja-JP" sz="1100" b="0" i="0" u="none" strike="noStrike" dirty="0">
                          <a:solidFill>
                            <a:srgbClr val="000000"/>
                          </a:solidFill>
                          <a:latin typeface="ＭＳ Ｐゴシック"/>
                        </a:rPr>
                        <a:t>)</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100" b="0" i="0" u="none" strike="noStrike" dirty="0">
                          <a:solidFill>
                            <a:srgbClr val="000000"/>
                          </a:solidFill>
                          <a:latin typeface="ＭＳ Ｐゴシック"/>
                        </a:rPr>
                        <a:t>1</a:t>
                      </a: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fontAlgn="ctr"/>
                      <a:r>
                        <a:rPr lang="en-US" altLang="ja-JP" sz="1100" b="0" i="0" u="none" strike="noStrike" dirty="0">
                          <a:solidFill>
                            <a:srgbClr val="000000"/>
                          </a:solidFill>
                          <a:latin typeface="ＭＳ Ｐゴシック"/>
                        </a:rPr>
                        <a:t>5</a:t>
                      </a: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0</a:t>
                      </a:r>
                      <a:endParaRPr lang="ja-JP" altLang="en-US" sz="1100" b="0" i="0" u="none" strike="noStrike" dirty="0">
                        <a:solidFill>
                          <a:schemeClr val="tx1"/>
                        </a:solidFill>
                        <a:latin typeface="ＭＳ Ｐゴシック"/>
                      </a:endParaRP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latin typeface="ＭＳ Ｐゴシック"/>
                        </a:rPr>
                        <a:t>　</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0</a:t>
                      </a:r>
                      <a:endParaRPr lang="ja-JP" altLang="en-US" sz="1100" b="0" i="0" u="none" strike="noStrike" dirty="0">
                        <a:solidFill>
                          <a:schemeClr val="tx1"/>
                        </a:solidFill>
                        <a:latin typeface="ＭＳ Ｐゴシック"/>
                      </a:endParaRP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latin typeface="ＭＳ Ｐゴシック"/>
                        </a:rPr>
                        <a:t>　</a:t>
                      </a: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1</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5</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1</a:t>
                      </a: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5</a:t>
                      </a: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22"/>
                  </a:ext>
                </a:extLst>
              </a:tr>
              <a:tr h="99122">
                <a:tc>
                  <a:txBody>
                    <a:bodyPr/>
                    <a:lstStyle/>
                    <a:p>
                      <a:pPr algn="ctr" fontAlgn="ctr"/>
                      <a:r>
                        <a:rPr lang="en-US" altLang="ja-JP" sz="1100" b="0" i="0" u="none" strike="noStrike" dirty="0">
                          <a:solidFill>
                            <a:srgbClr val="000000"/>
                          </a:solidFill>
                          <a:latin typeface="ＭＳ Ｐゴシック"/>
                        </a:rPr>
                        <a:t>35</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en-US" altLang="ja-JP" sz="1100" b="0" i="0" u="none" strike="noStrike" dirty="0">
                          <a:solidFill>
                            <a:srgbClr val="000000"/>
                          </a:solidFill>
                          <a:latin typeface="ＭＳ Ｐゴシック"/>
                        </a:rPr>
                        <a:t>(</a:t>
                      </a:r>
                      <a:r>
                        <a:rPr lang="ja-JP" altLang="en-US" sz="1100" b="0" i="0" u="none" strike="noStrike" dirty="0">
                          <a:solidFill>
                            <a:srgbClr val="000000"/>
                          </a:solidFill>
                          <a:latin typeface="ＭＳ Ｐゴシック"/>
                        </a:rPr>
                        <a:t>財</a:t>
                      </a:r>
                      <a:r>
                        <a:rPr lang="en-US" altLang="ja-JP" sz="1100" b="0" i="0" u="none" strike="noStrike" dirty="0">
                          <a:solidFill>
                            <a:srgbClr val="000000"/>
                          </a:solidFill>
                          <a:latin typeface="ＭＳ Ｐゴシック"/>
                        </a:rPr>
                        <a:t>)</a:t>
                      </a:r>
                      <a:r>
                        <a:rPr lang="ja-JP" altLang="en-US" sz="1100" b="0" i="0" u="none" strike="noStrike" dirty="0">
                          <a:solidFill>
                            <a:srgbClr val="000000"/>
                          </a:solidFill>
                          <a:latin typeface="ＭＳ Ｐゴシック"/>
                        </a:rPr>
                        <a:t>大阪市農業センター</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100" b="0" i="0" u="none" strike="noStrike" dirty="0">
                          <a:solidFill>
                            <a:srgbClr val="000000"/>
                          </a:solidFill>
                          <a:latin typeface="ＭＳ Ｐゴシック"/>
                        </a:rPr>
                        <a:t>1</a:t>
                      </a: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fontAlgn="ctr"/>
                      <a:r>
                        <a:rPr lang="en-US" altLang="ja-JP" sz="1100" b="0" i="0" u="none" strike="noStrike" dirty="0">
                          <a:solidFill>
                            <a:srgbClr val="000000"/>
                          </a:solidFill>
                          <a:latin typeface="ＭＳ Ｐゴシック"/>
                        </a:rPr>
                        <a:t>11</a:t>
                      </a: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0</a:t>
                      </a:r>
                      <a:endParaRPr lang="ja-JP" altLang="en-US" sz="1100" b="0" i="0" u="none" strike="noStrike" dirty="0">
                        <a:solidFill>
                          <a:schemeClr val="tx1"/>
                        </a:solidFill>
                        <a:latin typeface="ＭＳ Ｐゴシック"/>
                      </a:endParaRP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latin typeface="ＭＳ Ｐゴシック"/>
                        </a:rPr>
                        <a:t>　</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0</a:t>
                      </a:r>
                      <a:endParaRPr lang="ja-JP" altLang="en-US" sz="1100" b="0" i="0" u="none" strike="noStrike" dirty="0">
                        <a:solidFill>
                          <a:schemeClr val="tx1"/>
                        </a:solidFill>
                        <a:latin typeface="ＭＳ Ｐゴシック"/>
                      </a:endParaRP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latin typeface="ＭＳ Ｐゴシック"/>
                        </a:rPr>
                        <a:t>　</a:t>
                      </a: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a:solidFill>
                            <a:schemeClr val="tx1"/>
                          </a:solidFill>
                          <a:latin typeface="ＭＳ Ｐゴシック"/>
                        </a:rPr>
                        <a:t>▲ </a:t>
                      </a:r>
                      <a:r>
                        <a:rPr lang="en-US" altLang="ja-JP" sz="1100" b="0" i="0" u="none" strike="noStrike">
                          <a:solidFill>
                            <a:schemeClr val="tx1"/>
                          </a:solidFill>
                          <a:latin typeface="ＭＳ Ｐゴシック"/>
                        </a:rPr>
                        <a:t>1</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11</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1</a:t>
                      </a: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11</a:t>
                      </a: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23"/>
                  </a:ext>
                </a:extLst>
              </a:tr>
              <a:tr h="99122">
                <a:tc>
                  <a:txBody>
                    <a:bodyPr/>
                    <a:lstStyle/>
                    <a:p>
                      <a:pPr algn="ctr" fontAlgn="ctr"/>
                      <a:r>
                        <a:rPr lang="en-US" altLang="ja-JP" sz="1100" b="0" i="0" u="none" strike="noStrike" dirty="0">
                          <a:solidFill>
                            <a:srgbClr val="000000"/>
                          </a:solidFill>
                          <a:latin typeface="ＭＳ Ｐゴシック"/>
                        </a:rPr>
                        <a:t>36</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en-US" altLang="ja-JP" sz="1100" b="0" i="0" u="none" strike="noStrike" dirty="0">
                          <a:solidFill>
                            <a:srgbClr val="000000"/>
                          </a:solidFill>
                          <a:latin typeface="ＭＳ Ｐゴシック"/>
                        </a:rPr>
                        <a:t>(</a:t>
                      </a:r>
                      <a:r>
                        <a:rPr lang="ja-JP" altLang="en-US" sz="1100" b="0" i="0" u="none" strike="noStrike" dirty="0">
                          <a:solidFill>
                            <a:srgbClr val="000000"/>
                          </a:solidFill>
                          <a:latin typeface="ＭＳ Ｐゴシック"/>
                        </a:rPr>
                        <a:t>財</a:t>
                      </a:r>
                      <a:r>
                        <a:rPr lang="en-US" altLang="ja-JP" sz="1100" b="0" i="0" u="none" strike="noStrike" dirty="0">
                          <a:solidFill>
                            <a:srgbClr val="000000"/>
                          </a:solidFill>
                          <a:latin typeface="ＭＳ Ｐゴシック"/>
                        </a:rPr>
                        <a:t>)</a:t>
                      </a:r>
                      <a:r>
                        <a:rPr lang="ja-JP" altLang="en-US" sz="1100" b="0" i="0" u="none" strike="noStrike" dirty="0">
                          <a:solidFill>
                            <a:srgbClr val="000000"/>
                          </a:solidFill>
                          <a:latin typeface="ＭＳ Ｐゴシック"/>
                        </a:rPr>
                        <a:t>大阪観光コンベンション協会</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100" b="0" i="0" u="none" strike="noStrike" dirty="0">
                          <a:solidFill>
                            <a:srgbClr val="000000"/>
                          </a:solidFill>
                          <a:latin typeface="ＭＳ Ｐゴシック"/>
                        </a:rPr>
                        <a:t>4</a:t>
                      </a: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fontAlgn="ctr"/>
                      <a:r>
                        <a:rPr lang="en-US" altLang="ja-JP" sz="1100" b="0" i="0" u="none" strike="noStrike" dirty="0">
                          <a:solidFill>
                            <a:srgbClr val="000000"/>
                          </a:solidFill>
                          <a:latin typeface="ＭＳ Ｐゴシック"/>
                        </a:rPr>
                        <a:t>129</a:t>
                      </a: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0</a:t>
                      </a:r>
                      <a:endParaRPr lang="ja-JP" altLang="en-US" sz="1100" b="0" i="0" u="none" strike="noStrike" dirty="0">
                        <a:solidFill>
                          <a:schemeClr val="tx1"/>
                        </a:solidFill>
                        <a:latin typeface="ＭＳ Ｐゴシック"/>
                      </a:endParaRP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latin typeface="ＭＳ Ｐゴシック"/>
                        </a:rPr>
                        <a:t>　</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0</a:t>
                      </a:r>
                      <a:endParaRPr lang="ja-JP" altLang="en-US" sz="1100" b="0" i="0" u="none" strike="noStrike" dirty="0">
                        <a:solidFill>
                          <a:schemeClr val="tx1"/>
                        </a:solidFill>
                        <a:latin typeface="ＭＳ Ｐゴシック"/>
                      </a:endParaRP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latin typeface="ＭＳ Ｐゴシック"/>
                        </a:rPr>
                        <a:t>　</a:t>
                      </a: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4</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129</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4</a:t>
                      </a: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129</a:t>
                      </a: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24"/>
                  </a:ext>
                </a:extLst>
              </a:tr>
              <a:tr h="99122">
                <a:tc>
                  <a:txBody>
                    <a:bodyPr/>
                    <a:lstStyle/>
                    <a:p>
                      <a:pPr algn="ctr" fontAlgn="ctr"/>
                      <a:r>
                        <a:rPr lang="en-US" altLang="ja-JP" sz="1100" b="0" i="0" u="none" strike="noStrike" dirty="0">
                          <a:solidFill>
                            <a:srgbClr val="000000"/>
                          </a:solidFill>
                          <a:latin typeface="ＭＳ Ｐゴシック"/>
                        </a:rPr>
                        <a:t>37</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en-US" altLang="zh-TW" sz="1100" b="0" i="0" u="none" strike="noStrike" dirty="0">
                          <a:solidFill>
                            <a:srgbClr val="000000"/>
                          </a:solidFill>
                          <a:latin typeface="ＭＳ Ｐゴシック" pitchFamily="50" charset="-128"/>
                          <a:ea typeface="ＭＳ Ｐゴシック" pitchFamily="50" charset="-128"/>
                        </a:rPr>
                        <a:t>(</a:t>
                      </a:r>
                      <a:r>
                        <a:rPr lang="zh-TW" altLang="en-US" sz="1100" b="0" i="0" u="none" strike="noStrike" dirty="0">
                          <a:solidFill>
                            <a:srgbClr val="000000"/>
                          </a:solidFill>
                          <a:latin typeface="ＭＳ Ｐゴシック" pitchFamily="50" charset="-128"/>
                          <a:ea typeface="ＭＳ Ｐゴシック" pitchFamily="50" charset="-128"/>
                        </a:rPr>
                        <a:t>公社</a:t>
                      </a:r>
                      <a:r>
                        <a:rPr lang="en-US" altLang="zh-TW" sz="1100" b="0" i="0" u="none" strike="noStrike" dirty="0">
                          <a:solidFill>
                            <a:srgbClr val="000000"/>
                          </a:solidFill>
                          <a:latin typeface="ＭＳ Ｐゴシック" pitchFamily="50" charset="-128"/>
                          <a:ea typeface="ＭＳ Ｐゴシック" pitchFamily="50" charset="-128"/>
                        </a:rPr>
                        <a:t>)</a:t>
                      </a:r>
                      <a:r>
                        <a:rPr lang="zh-TW" altLang="en-US" sz="1100" b="0" i="0" u="none" strike="noStrike" dirty="0">
                          <a:solidFill>
                            <a:srgbClr val="000000"/>
                          </a:solidFill>
                          <a:latin typeface="ＭＳ Ｐゴシック" pitchFamily="50" charset="-128"/>
                          <a:ea typeface="ＭＳ Ｐゴシック" pitchFamily="50" charset="-128"/>
                        </a:rPr>
                        <a:t>大阪港振興協会</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100" b="0" i="0" u="none" strike="noStrike" dirty="0">
                          <a:solidFill>
                            <a:srgbClr val="000000"/>
                          </a:solidFill>
                          <a:latin typeface="ＭＳ Ｐゴシック"/>
                        </a:rPr>
                        <a:t>3</a:t>
                      </a: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fontAlgn="ctr"/>
                      <a:r>
                        <a:rPr lang="en-US" altLang="ja-JP" sz="1100" b="0" i="0" u="none" strike="noStrike" dirty="0">
                          <a:solidFill>
                            <a:srgbClr val="000000"/>
                          </a:solidFill>
                          <a:latin typeface="ＭＳ Ｐゴシック"/>
                        </a:rPr>
                        <a:t>98</a:t>
                      </a: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0</a:t>
                      </a:r>
                      <a:endParaRPr lang="ja-JP" altLang="en-US" sz="1100" b="0" i="0" u="none" strike="noStrike" dirty="0">
                        <a:solidFill>
                          <a:schemeClr val="tx1"/>
                        </a:solidFill>
                        <a:latin typeface="ＭＳ Ｐゴシック"/>
                      </a:endParaRP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latin typeface="ＭＳ Ｐゴシック"/>
                        </a:rPr>
                        <a:t>　</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0</a:t>
                      </a:r>
                      <a:endParaRPr lang="ja-JP" altLang="en-US" sz="1100" b="0" i="0" u="none" strike="noStrike" dirty="0">
                        <a:solidFill>
                          <a:schemeClr val="tx1"/>
                        </a:solidFill>
                        <a:latin typeface="ＭＳ Ｐゴシック"/>
                      </a:endParaRP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latin typeface="ＭＳ Ｐゴシック"/>
                        </a:rPr>
                        <a:t>　</a:t>
                      </a: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3</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98</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3</a:t>
                      </a: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98</a:t>
                      </a: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25"/>
                  </a:ext>
                </a:extLst>
              </a:tr>
              <a:tr h="99122">
                <a:tc>
                  <a:txBody>
                    <a:bodyPr/>
                    <a:lstStyle/>
                    <a:p>
                      <a:pPr algn="ctr" fontAlgn="ctr"/>
                      <a:r>
                        <a:rPr lang="en-US" altLang="ja-JP" sz="1100" b="0" i="0" u="none" strike="noStrike" dirty="0">
                          <a:solidFill>
                            <a:srgbClr val="000000"/>
                          </a:solidFill>
                          <a:latin typeface="ＭＳ Ｐゴシック"/>
                        </a:rPr>
                        <a:t>38</a:t>
                      </a:r>
                      <a:r>
                        <a:rPr lang="ja-JP" altLang="en-US" sz="1100" b="0" i="0" u="none" strike="noStrike" dirty="0">
                          <a:solidFill>
                            <a:srgbClr val="000000"/>
                          </a:solidFill>
                          <a:latin typeface="ＭＳ Ｐゴシック"/>
                        </a:rPr>
                        <a:t>～</a:t>
                      </a:r>
                      <a:r>
                        <a:rPr lang="en-US" altLang="ja-JP" sz="1100" b="0" i="0" u="none" strike="noStrike" dirty="0">
                          <a:solidFill>
                            <a:srgbClr val="000000"/>
                          </a:solidFill>
                          <a:latin typeface="ＭＳ Ｐゴシック"/>
                        </a:rPr>
                        <a:t>61</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en-US" altLang="zh-CN" sz="1100" b="0" i="0" u="none" strike="noStrike" dirty="0">
                          <a:solidFill>
                            <a:srgbClr val="000000"/>
                          </a:solidFill>
                          <a:latin typeface="ＭＳ Ｐゴシック" pitchFamily="50" charset="-128"/>
                          <a:ea typeface="ＭＳ Ｐゴシック" pitchFamily="50" charset="-128"/>
                        </a:rPr>
                        <a:t>(</a:t>
                      </a:r>
                      <a:r>
                        <a:rPr lang="zh-CN" altLang="en-US" sz="1100" b="0" i="0" u="none" strike="noStrike" dirty="0">
                          <a:solidFill>
                            <a:srgbClr val="000000"/>
                          </a:solidFill>
                          <a:latin typeface="ＭＳ Ｐゴシック" pitchFamily="50" charset="-128"/>
                          <a:ea typeface="ＭＳ Ｐゴシック" pitchFamily="50" charset="-128"/>
                        </a:rPr>
                        <a:t>社福</a:t>
                      </a:r>
                      <a:r>
                        <a:rPr lang="en-US" altLang="zh-CN" sz="1100" b="0" i="0" u="none" strike="noStrike" dirty="0">
                          <a:solidFill>
                            <a:srgbClr val="000000"/>
                          </a:solidFill>
                          <a:latin typeface="ＭＳ Ｐゴシック" pitchFamily="50" charset="-128"/>
                          <a:ea typeface="ＭＳ Ｐゴシック" pitchFamily="50" charset="-128"/>
                        </a:rPr>
                        <a:t>)</a:t>
                      </a:r>
                      <a:r>
                        <a:rPr lang="zh-CN" altLang="en-US" sz="1100" b="0" i="0" u="none" strike="noStrike" dirty="0">
                          <a:solidFill>
                            <a:srgbClr val="000000"/>
                          </a:solidFill>
                          <a:latin typeface="ＭＳ Ｐゴシック" pitchFamily="50" charset="-128"/>
                          <a:ea typeface="ＭＳ Ｐゴシック" pitchFamily="50" charset="-128"/>
                        </a:rPr>
                        <a:t>各区社会福祉協議会</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100" b="0" i="0" u="none" strike="noStrike" dirty="0">
                          <a:solidFill>
                            <a:srgbClr val="000000"/>
                          </a:solidFill>
                          <a:latin typeface="ＭＳ Ｐゴシック"/>
                        </a:rPr>
                        <a:t>13</a:t>
                      </a: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fontAlgn="ctr"/>
                      <a:r>
                        <a:rPr lang="en-US" altLang="ja-JP" sz="1100" b="0" i="0" u="none" strike="noStrike" dirty="0">
                          <a:solidFill>
                            <a:srgbClr val="000000"/>
                          </a:solidFill>
                          <a:latin typeface="ＭＳ Ｐゴシック"/>
                        </a:rPr>
                        <a:t>2,772</a:t>
                      </a: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0</a:t>
                      </a:r>
                      <a:endParaRPr lang="ja-JP" altLang="en-US" sz="1100" b="0" i="0" u="none" strike="noStrike" dirty="0">
                        <a:solidFill>
                          <a:schemeClr val="tx1"/>
                        </a:solidFill>
                        <a:latin typeface="ＭＳ Ｐゴシック"/>
                      </a:endParaRP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latin typeface="ＭＳ Ｐゴシック"/>
                        </a:rPr>
                        <a:t>　</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0</a:t>
                      </a:r>
                      <a:endParaRPr lang="ja-JP" altLang="en-US" sz="1100" b="0" i="0" u="none" strike="noStrike" dirty="0">
                        <a:solidFill>
                          <a:schemeClr val="tx1"/>
                        </a:solidFill>
                        <a:latin typeface="ＭＳ Ｐゴシック"/>
                      </a:endParaRP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latin typeface="ＭＳ Ｐゴシック"/>
                        </a:rPr>
                        <a:t>　</a:t>
                      </a: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13</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2,772</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13</a:t>
                      </a: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2,772</a:t>
                      </a: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26"/>
                  </a:ext>
                </a:extLst>
              </a:tr>
              <a:tr h="99122">
                <a:tc>
                  <a:txBody>
                    <a:bodyPr/>
                    <a:lstStyle/>
                    <a:p>
                      <a:pPr algn="l" fontAlgn="ctr"/>
                      <a:r>
                        <a:rPr lang="ja-JP" altLang="en-US" sz="1100" b="0" i="0" u="none" strike="noStrike" dirty="0">
                          <a:solidFill>
                            <a:srgbClr val="000000"/>
                          </a:solidFill>
                          <a:latin typeface="ＭＳ Ｐゴシック"/>
                        </a:rPr>
                        <a:t>　</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fontAlgn="ctr"/>
                      <a:r>
                        <a:rPr lang="ja-JP" altLang="en-US" sz="1100" b="0" i="0" u="none" strike="noStrike" dirty="0">
                          <a:solidFill>
                            <a:srgbClr val="000000"/>
                          </a:solidFill>
                          <a:latin typeface="ＭＳ Ｐゴシック"/>
                        </a:rPr>
                        <a:t>合　　　計</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r" fontAlgn="ctr"/>
                      <a:r>
                        <a:rPr lang="en-US" altLang="ja-JP" sz="1100" b="0" i="0" u="none" strike="noStrike" dirty="0">
                          <a:solidFill>
                            <a:srgbClr val="000000"/>
                          </a:solidFill>
                          <a:latin typeface="ＭＳ Ｐゴシック"/>
                        </a:rPr>
                        <a:t>325</a:t>
                      </a: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r" fontAlgn="ctr"/>
                      <a:r>
                        <a:rPr lang="en-US" altLang="ja-JP" sz="1100" b="0" i="0" u="none" strike="noStrike" dirty="0">
                          <a:solidFill>
                            <a:srgbClr val="000000"/>
                          </a:solidFill>
                          <a:latin typeface="ＭＳ Ｐゴシック"/>
                        </a:rPr>
                        <a:t>32,150</a:t>
                      </a: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r" fontAlgn="ctr"/>
                      <a:r>
                        <a:rPr lang="en-US" altLang="ja-JP" sz="1100" b="0" i="0" u="none" strike="noStrike" dirty="0">
                          <a:solidFill>
                            <a:schemeClr val="tx1"/>
                          </a:solidFill>
                          <a:latin typeface="ＭＳ Ｐゴシック"/>
                        </a:rPr>
                        <a:t>19</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r" fontAlgn="ctr"/>
                      <a:r>
                        <a:rPr lang="en-US" altLang="ja-JP" sz="1100" b="0" i="0" u="none" strike="noStrike" dirty="0">
                          <a:solidFill>
                            <a:schemeClr val="tx1"/>
                          </a:solidFill>
                          <a:latin typeface="ＭＳ Ｐゴシック"/>
                        </a:rPr>
                        <a:t>3,970</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r" fontAlgn="ctr"/>
                      <a:r>
                        <a:rPr lang="en-US" altLang="ja-JP" sz="1100" b="0" i="0" u="none" strike="noStrike" dirty="0">
                          <a:solidFill>
                            <a:schemeClr val="tx1"/>
                          </a:solidFill>
                          <a:latin typeface="ＭＳ Ｐゴシック"/>
                        </a:rPr>
                        <a:t>13</a:t>
                      </a: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r" fontAlgn="ctr"/>
                      <a:r>
                        <a:rPr lang="en-US" altLang="ja-JP" sz="1100" b="0" i="0" u="none" strike="noStrike" dirty="0">
                          <a:solidFill>
                            <a:schemeClr val="tx1"/>
                          </a:solidFill>
                          <a:latin typeface="ＭＳ Ｐゴシック"/>
                        </a:rPr>
                        <a:t>3,553</a:t>
                      </a: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305</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28,180</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312</a:t>
                      </a: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28,597</a:t>
                      </a: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20000"/>
                        <a:lumOff val="80000"/>
                      </a:schemeClr>
                    </a:solidFill>
                  </a:tcPr>
                </a:tc>
                <a:extLst>
                  <a:ext uri="{0D108BD9-81ED-4DB2-BD59-A6C34878D82A}">
                    <a16:rowId xmlns:a16="http://schemas.microsoft.com/office/drawing/2014/main" xmlns="" val="10027"/>
                  </a:ext>
                </a:extLst>
              </a:tr>
            </a:tbl>
          </a:graphicData>
        </a:graphic>
      </p:graphicFrame>
      <p:sp>
        <p:nvSpPr>
          <p:cNvPr id="2" name="テキスト ボックス 1"/>
          <p:cNvSpPr txBox="1"/>
          <p:nvPr/>
        </p:nvSpPr>
        <p:spPr>
          <a:xfrm>
            <a:off x="755576" y="6625818"/>
            <a:ext cx="1296144" cy="230832"/>
          </a:xfrm>
          <a:prstGeom prst="rect">
            <a:avLst/>
          </a:prstGeom>
          <a:noFill/>
        </p:spPr>
        <p:txBody>
          <a:bodyPr wrap="square" rtlCol="0">
            <a:spAutoFit/>
          </a:bodyPr>
          <a:lstStyle/>
          <a:p>
            <a:r>
              <a:rPr kumimoji="1" lang="en-US" altLang="ja-JP" sz="900" dirty="0"/>
              <a:t>※2014</a:t>
            </a:r>
            <a:r>
              <a:rPr kumimoji="1" lang="ja-JP" altLang="en-US" sz="900" dirty="0"/>
              <a:t>年</a:t>
            </a:r>
            <a:r>
              <a:rPr kumimoji="1" lang="en-US" altLang="ja-JP" sz="900" dirty="0"/>
              <a:t>4</a:t>
            </a:r>
            <a:r>
              <a:rPr kumimoji="1" lang="ja-JP" altLang="en-US" sz="900" dirty="0"/>
              <a:t>月社名変更</a:t>
            </a:r>
          </a:p>
        </p:txBody>
      </p:sp>
    </p:spTree>
    <p:extLst>
      <p:ext uri="{BB962C8B-B14F-4D97-AF65-F5344CB8AC3E}">
        <p14:creationId xmlns:p14="http://schemas.microsoft.com/office/powerpoint/2010/main" val="1090538163"/>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図 5"/>
          <p:cNvPicPr>
            <a:picLocks noChangeAspect="1"/>
          </p:cNvPicPr>
          <p:nvPr/>
        </p:nvPicPr>
        <p:blipFill>
          <a:blip r:embed="rId2"/>
          <a:stretch>
            <a:fillRect/>
          </a:stretch>
        </p:blipFill>
        <p:spPr>
          <a:xfrm>
            <a:off x="4567377" y="1376129"/>
            <a:ext cx="3965063" cy="2384445"/>
          </a:xfrm>
          <a:prstGeom prst="rect">
            <a:avLst/>
          </a:prstGeom>
        </p:spPr>
      </p:pic>
      <p:sp>
        <p:nvSpPr>
          <p:cNvPr id="29" name="タイトル 1"/>
          <p:cNvSpPr txBox="1">
            <a:spLocks/>
          </p:cNvSpPr>
          <p:nvPr/>
        </p:nvSpPr>
        <p:spPr>
          <a:xfrm>
            <a:off x="0" y="560112"/>
            <a:ext cx="8856984" cy="465282"/>
          </a:xfrm>
          <a:prstGeom prst="rect">
            <a:avLst/>
          </a:prstGeom>
        </p:spPr>
        <p:txBody>
          <a:bodyPr vert="horz" lIns="84406" tIns="42203" rIns="84406" bIns="42203" rtlCol="0" anchor="ctr">
            <a:noAutofit/>
          </a:bodyP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algn="l"/>
            <a:r>
              <a:rPr lang="en-US" altLang="ja-JP" sz="1292" u="sng" dirty="0"/>
              <a:t>【</a:t>
            </a:r>
            <a:r>
              <a:rPr lang="ja-JP" altLang="en-US" sz="1292" u="sng" dirty="0"/>
              <a:t>大阪市</a:t>
            </a:r>
            <a:r>
              <a:rPr lang="en-US" altLang="ja-JP" sz="1292" u="sng" dirty="0"/>
              <a:t>】 </a:t>
            </a:r>
            <a:r>
              <a:rPr lang="ja-JP" altLang="en-US" sz="1292" u="sng" dirty="0"/>
              <a:t>全国学力・学習状況調査　平均正答率対全国比　</a:t>
            </a:r>
          </a:p>
        </p:txBody>
      </p:sp>
      <p:sp>
        <p:nvSpPr>
          <p:cNvPr id="13" name="スライド番号プレースホルダ 12"/>
          <p:cNvSpPr>
            <a:spLocks noGrp="1"/>
          </p:cNvSpPr>
          <p:nvPr>
            <p:ph type="sldNum" sz="quarter" idx="12"/>
          </p:nvPr>
        </p:nvSpPr>
        <p:spPr/>
        <p:txBody>
          <a:bodyPr/>
          <a:lstStyle/>
          <a:p>
            <a:fld id="{37EF5067-3AB7-4642-9103-42CBD40CC6D9}" type="slidenum">
              <a:rPr kumimoji="1" lang="ja-JP" altLang="en-US" smtClean="0"/>
              <a:pPr/>
              <a:t>24</a:t>
            </a:fld>
            <a:endParaRPr kumimoji="1" lang="ja-JP" altLang="en-US" dirty="0"/>
          </a:p>
        </p:txBody>
      </p:sp>
      <p:pic>
        <p:nvPicPr>
          <p:cNvPr id="12" name="図 11"/>
          <p:cNvPicPr/>
          <p:nvPr/>
        </p:nvPicPr>
        <p:blipFill>
          <a:blip r:embed="rId3" cstate="screen"/>
          <a:srcRect/>
          <a:stretch>
            <a:fillRect/>
          </a:stretch>
        </p:blipFill>
        <p:spPr bwMode="auto">
          <a:xfrm>
            <a:off x="539552" y="1384310"/>
            <a:ext cx="3888432" cy="2376264"/>
          </a:xfrm>
          <a:prstGeom prst="rect">
            <a:avLst/>
          </a:prstGeom>
          <a:noFill/>
          <a:ln w="9525">
            <a:noFill/>
            <a:miter lim="800000"/>
            <a:headEnd/>
            <a:tailEnd/>
          </a:ln>
        </p:spPr>
      </p:pic>
      <p:pic>
        <p:nvPicPr>
          <p:cNvPr id="17" name="図 16"/>
          <p:cNvPicPr/>
          <p:nvPr/>
        </p:nvPicPr>
        <p:blipFill>
          <a:blip r:embed="rId4" cstate="screen"/>
          <a:srcRect/>
          <a:stretch>
            <a:fillRect/>
          </a:stretch>
        </p:blipFill>
        <p:spPr bwMode="auto">
          <a:xfrm>
            <a:off x="539552" y="4120614"/>
            <a:ext cx="3888432" cy="2520280"/>
          </a:xfrm>
          <a:prstGeom prst="rect">
            <a:avLst/>
          </a:prstGeom>
          <a:noFill/>
          <a:ln w="9525">
            <a:noFill/>
            <a:miter lim="800000"/>
            <a:headEnd/>
            <a:tailEnd/>
          </a:ln>
        </p:spPr>
      </p:pic>
      <p:pic>
        <p:nvPicPr>
          <p:cNvPr id="20" name="図 19"/>
          <p:cNvPicPr/>
          <p:nvPr/>
        </p:nvPicPr>
        <p:blipFill>
          <a:blip r:embed="rId5" cstate="screen"/>
          <a:srcRect/>
          <a:stretch>
            <a:fillRect/>
          </a:stretch>
        </p:blipFill>
        <p:spPr bwMode="auto">
          <a:xfrm>
            <a:off x="4572000" y="4120614"/>
            <a:ext cx="3960440" cy="2520280"/>
          </a:xfrm>
          <a:prstGeom prst="rect">
            <a:avLst/>
          </a:prstGeom>
          <a:noFill/>
          <a:ln w="9525">
            <a:noFill/>
            <a:miter lim="800000"/>
            <a:headEnd/>
            <a:tailEnd/>
          </a:ln>
        </p:spPr>
      </p:pic>
      <p:sp>
        <p:nvSpPr>
          <p:cNvPr id="21" name="コンテンツ プレースホルダー 2"/>
          <p:cNvSpPr txBox="1">
            <a:spLocks/>
          </p:cNvSpPr>
          <p:nvPr/>
        </p:nvSpPr>
        <p:spPr>
          <a:xfrm>
            <a:off x="683568" y="3760574"/>
            <a:ext cx="3826768" cy="432048"/>
          </a:xfrm>
          <a:prstGeom prst="rect">
            <a:avLst/>
          </a:prstGeom>
          <a:ln>
            <a:noFill/>
          </a:ln>
        </p:spPr>
        <p:txBody>
          <a:bodyPr vert="horz" lIns="91440" tIns="45720" rIns="91440" bIns="45720" rtlCol="0">
            <a:normAutofit/>
          </a:bodyPr>
          <a:lstStyle/>
          <a:p>
            <a:pPr marL="0" marR="0" lvl="0" indent="0" algn="l" defTabSz="914400" rtl="0" eaLnBrk="1" fontAlgn="auto" latinLnBrk="0" hangingPunct="1">
              <a:lnSpc>
                <a:spcPct val="100000"/>
              </a:lnSpc>
              <a:spcBef>
                <a:spcPct val="20000"/>
              </a:spcBef>
              <a:spcAft>
                <a:spcPts val="0"/>
              </a:spcAft>
              <a:buClrTx/>
              <a:buSzTx/>
              <a:buFont typeface="Arial" panose="020B0604020202020204" pitchFamily="34" charset="0"/>
              <a:buNone/>
              <a:tabLst/>
              <a:defRPr/>
            </a:pPr>
            <a:r>
              <a:rPr lang="ja-JP" altLang="en-US" sz="1600" dirty="0"/>
              <a:t>中学生</a:t>
            </a:r>
            <a:endParaRPr kumimoji="1" lang="en-US" altLang="ja-JP" sz="2000" b="0" i="0" u="none" strike="noStrike" kern="1200" cap="none" spc="0" normalizeH="0" baseline="0" noProof="0" dirty="0">
              <a:ln>
                <a:noFill/>
              </a:ln>
              <a:solidFill>
                <a:schemeClr val="tx1"/>
              </a:solidFill>
              <a:effectLst/>
              <a:uLnTx/>
              <a:uFillTx/>
              <a:latin typeface="+mn-lt"/>
              <a:ea typeface="+mn-ea"/>
              <a:cs typeface="+mn-cs"/>
            </a:endParaRPr>
          </a:p>
        </p:txBody>
      </p:sp>
      <p:cxnSp>
        <p:nvCxnSpPr>
          <p:cNvPr id="23" name="AutoShape 3"/>
          <p:cNvCxnSpPr>
            <a:cxnSpLocks noChangeShapeType="1"/>
          </p:cNvCxnSpPr>
          <p:nvPr/>
        </p:nvCxnSpPr>
        <p:spPr bwMode="auto">
          <a:xfrm>
            <a:off x="899592" y="2239542"/>
            <a:ext cx="2664296" cy="0"/>
          </a:xfrm>
          <a:prstGeom prst="straightConnector1">
            <a:avLst/>
          </a:prstGeom>
          <a:noFill/>
          <a:ln w="25400">
            <a:solidFill>
              <a:srgbClr val="FF0000"/>
            </a:solidFill>
            <a:round/>
            <a:headEnd/>
            <a:tailEnd/>
          </a:ln>
        </p:spPr>
      </p:cxnSp>
      <p:cxnSp>
        <p:nvCxnSpPr>
          <p:cNvPr id="27" name="AutoShape 3"/>
          <p:cNvCxnSpPr>
            <a:cxnSpLocks noChangeShapeType="1"/>
          </p:cNvCxnSpPr>
          <p:nvPr/>
        </p:nvCxnSpPr>
        <p:spPr bwMode="auto">
          <a:xfrm>
            <a:off x="899592" y="5011542"/>
            <a:ext cx="2664296" cy="0"/>
          </a:xfrm>
          <a:prstGeom prst="straightConnector1">
            <a:avLst/>
          </a:prstGeom>
          <a:noFill/>
          <a:ln w="25400">
            <a:solidFill>
              <a:srgbClr val="FF0000"/>
            </a:solidFill>
            <a:round/>
            <a:headEnd/>
            <a:tailEnd/>
          </a:ln>
        </p:spPr>
      </p:cxnSp>
      <p:cxnSp>
        <p:nvCxnSpPr>
          <p:cNvPr id="30" name="AutoShape 3"/>
          <p:cNvCxnSpPr>
            <a:cxnSpLocks noChangeShapeType="1"/>
          </p:cNvCxnSpPr>
          <p:nvPr/>
        </p:nvCxnSpPr>
        <p:spPr bwMode="auto">
          <a:xfrm>
            <a:off x="4932040" y="5011542"/>
            <a:ext cx="2664296" cy="0"/>
          </a:xfrm>
          <a:prstGeom prst="straightConnector1">
            <a:avLst/>
          </a:prstGeom>
          <a:noFill/>
          <a:ln w="25400">
            <a:solidFill>
              <a:srgbClr val="FF0000"/>
            </a:solidFill>
            <a:round/>
            <a:headEnd/>
            <a:tailEnd/>
          </a:ln>
        </p:spPr>
      </p:cxnSp>
      <p:sp>
        <p:nvSpPr>
          <p:cNvPr id="31" name="テキスト ボックス 30"/>
          <p:cNvSpPr txBox="1"/>
          <p:nvPr/>
        </p:nvSpPr>
        <p:spPr>
          <a:xfrm>
            <a:off x="5868144" y="1096278"/>
            <a:ext cx="2808312" cy="253916"/>
          </a:xfrm>
          <a:prstGeom prst="rect">
            <a:avLst/>
          </a:prstGeom>
          <a:noFill/>
        </p:spPr>
        <p:txBody>
          <a:bodyPr wrap="square" rtlCol="0">
            <a:spAutoFit/>
          </a:bodyPr>
          <a:lstStyle/>
          <a:p>
            <a:r>
              <a:rPr kumimoji="1" lang="en-US" altLang="ja-JP" sz="1050" dirty="0"/>
              <a:t>〈</a:t>
            </a:r>
            <a:r>
              <a:rPr kumimoji="1" lang="ja-JP" altLang="en-US" sz="1050" dirty="0"/>
              <a:t>正答率</a:t>
            </a:r>
            <a:r>
              <a:rPr kumimoji="1" lang="en-US" altLang="ja-JP" sz="1050" dirty="0"/>
              <a:t>/</a:t>
            </a:r>
            <a:r>
              <a:rPr kumimoji="1" lang="ja-JP" altLang="en-US" sz="1050" dirty="0"/>
              <a:t>対全国比　他都市との比較（抜粋）</a:t>
            </a:r>
            <a:r>
              <a:rPr kumimoji="1" lang="en-US" altLang="ja-JP" sz="1050" dirty="0"/>
              <a:t>〉</a:t>
            </a:r>
            <a:endParaRPr kumimoji="1" lang="ja-JP" altLang="en-US" sz="1050" dirty="0"/>
          </a:p>
        </p:txBody>
      </p:sp>
      <p:pic>
        <p:nvPicPr>
          <p:cNvPr id="32" name="図 31"/>
          <p:cNvPicPr>
            <a:picLocks noChangeAspect="1"/>
          </p:cNvPicPr>
          <p:nvPr/>
        </p:nvPicPr>
        <p:blipFill>
          <a:blip r:embed="rId6"/>
          <a:stretch>
            <a:fillRect/>
          </a:stretch>
        </p:blipFill>
        <p:spPr>
          <a:xfrm>
            <a:off x="544175" y="1384309"/>
            <a:ext cx="3883810" cy="2376265"/>
          </a:xfrm>
          <a:prstGeom prst="rect">
            <a:avLst/>
          </a:prstGeom>
        </p:spPr>
      </p:pic>
      <p:sp>
        <p:nvSpPr>
          <p:cNvPr id="33" name="Freeform 50"/>
          <p:cNvSpPr>
            <a:spLocks/>
          </p:cNvSpPr>
          <p:nvPr/>
        </p:nvSpPr>
        <p:spPr bwMode="auto">
          <a:xfrm>
            <a:off x="683569" y="3256518"/>
            <a:ext cx="3240360" cy="125673"/>
          </a:xfrm>
          <a:custGeom>
            <a:avLst/>
            <a:gdLst/>
            <a:ahLst/>
            <a:cxnLst>
              <a:cxn ang="0">
                <a:pos x="1527" y="43"/>
              </a:cxn>
              <a:cxn ang="0">
                <a:pos x="1454" y="17"/>
              </a:cxn>
              <a:cxn ang="0">
                <a:pos x="1364" y="43"/>
              </a:cxn>
              <a:cxn ang="0">
                <a:pos x="1291" y="17"/>
              </a:cxn>
              <a:cxn ang="0">
                <a:pos x="1202" y="43"/>
              </a:cxn>
              <a:cxn ang="0">
                <a:pos x="1129" y="17"/>
              </a:cxn>
              <a:cxn ang="0">
                <a:pos x="1039" y="43"/>
              </a:cxn>
              <a:cxn ang="0">
                <a:pos x="966" y="17"/>
              </a:cxn>
              <a:cxn ang="0">
                <a:pos x="876" y="43"/>
              </a:cxn>
              <a:cxn ang="0">
                <a:pos x="803" y="17"/>
              </a:cxn>
              <a:cxn ang="0">
                <a:pos x="739" y="17"/>
              </a:cxn>
              <a:cxn ang="0">
                <a:pos x="666" y="43"/>
              </a:cxn>
              <a:cxn ang="0">
                <a:pos x="576" y="17"/>
              </a:cxn>
              <a:cxn ang="0">
                <a:pos x="503" y="43"/>
              </a:cxn>
              <a:cxn ang="0">
                <a:pos x="446" y="4"/>
              </a:cxn>
              <a:cxn ang="0">
                <a:pos x="388" y="43"/>
              </a:cxn>
              <a:cxn ang="0">
                <a:pos x="315" y="17"/>
              </a:cxn>
              <a:cxn ang="0">
                <a:pos x="251" y="17"/>
              </a:cxn>
              <a:cxn ang="0">
                <a:pos x="178" y="43"/>
              </a:cxn>
              <a:cxn ang="0">
                <a:pos x="120" y="4"/>
              </a:cxn>
              <a:cxn ang="0">
                <a:pos x="63" y="43"/>
              </a:cxn>
              <a:cxn ang="0">
                <a:pos x="0" y="27"/>
              </a:cxn>
              <a:cxn ang="0">
                <a:pos x="7" y="51"/>
              </a:cxn>
              <a:cxn ang="0">
                <a:pos x="71" y="51"/>
              </a:cxn>
              <a:cxn ang="0">
                <a:pos x="120" y="16"/>
              </a:cxn>
              <a:cxn ang="0">
                <a:pos x="169" y="51"/>
              </a:cxn>
              <a:cxn ang="0">
                <a:pos x="234" y="51"/>
              </a:cxn>
              <a:cxn ang="0">
                <a:pos x="283" y="16"/>
              </a:cxn>
              <a:cxn ang="0">
                <a:pos x="332" y="51"/>
              </a:cxn>
              <a:cxn ang="0">
                <a:pos x="397" y="51"/>
              </a:cxn>
              <a:cxn ang="0">
                <a:pos x="446" y="16"/>
              </a:cxn>
              <a:cxn ang="0">
                <a:pos x="495" y="51"/>
              </a:cxn>
              <a:cxn ang="0">
                <a:pos x="559" y="51"/>
              </a:cxn>
              <a:cxn ang="0">
                <a:pos x="632" y="26"/>
              </a:cxn>
              <a:cxn ang="0">
                <a:pos x="722" y="51"/>
              </a:cxn>
              <a:cxn ang="0">
                <a:pos x="771" y="16"/>
              </a:cxn>
              <a:cxn ang="0">
                <a:pos x="820" y="51"/>
              </a:cxn>
              <a:cxn ang="0">
                <a:pos x="910" y="26"/>
              </a:cxn>
              <a:cxn ang="0">
                <a:pos x="983" y="51"/>
              </a:cxn>
              <a:cxn ang="0">
                <a:pos x="1073" y="26"/>
              </a:cxn>
              <a:cxn ang="0">
                <a:pos x="1145" y="51"/>
              </a:cxn>
              <a:cxn ang="0">
                <a:pos x="1235" y="26"/>
              </a:cxn>
              <a:cxn ang="0">
                <a:pos x="1308" y="51"/>
              </a:cxn>
              <a:cxn ang="0">
                <a:pos x="1398" y="26"/>
              </a:cxn>
              <a:cxn ang="0">
                <a:pos x="1446" y="26"/>
              </a:cxn>
              <a:cxn ang="0">
                <a:pos x="1535" y="51"/>
              </a:cxn>
              <a:cxn ang="0">
                <a:pos x="1608" y="26"/>
              </a:cxn>
              <a:cxn ang="0">
                <a:pos x="1627" y="27"/>
              </a:cxn>
              <a:cxn ang="0">
                <a:pos x="1552" y="17"/>
              </a:cxn>
            </a:cxnLst>
            <a:rect l="0" t="0" r="r" b="b"/>
            <a:pathLst>
              <a:path w="1627" h="69">
                <a:moveTo>
                  <a:pt x="1552" y="17"/>
                </a:moveTo>
                <a:cubicBezTo>
                  <a:pt x="1527" y="43"/>
                  <a:pt x="1527" y="43"/>
                  <a:pt x="1527" y="43"/>
                </a:cubicBezTo>
                <a:cubicBezTo>
                  <a:pt x="1514" y="56"/>
                  <a:pt x="1492" y="56"/>
                  <a:pt x="1479" y="43"/>
                </a:cubicBezTo>
                <a:cubicBezTo>
                  <a:pt x="1454" y="17"/>
                  <a:pt x="1454" y="17"/>
                  <a:pt x="1454" y="17"/>
                </a:cubicBezTo>
                <a:cubicBezTo>
                  <a:pt x="1436" y="0"/>
                  <a:pt x="1407" y="0"/>
                  <a:pt x="1389" y="17"/>
                </a:cubicBezTo>
                <a:cubicBezTo>
                  <a:pt x="1364" y="43"/>
                  <a:pt x="1364" y="43"/>
                  <a:pt x="1364" y="43"/>
                </a:cubicBezTo>
                <a:cubicBezTo>
                  <a:pt x="1351" y="56"/>
                  <a:pt x="1330" y="56"/>
                  <a:pt x="1317" y="43"/>
                </a:cubicBezTo>
                <a:cubicBezTo>
                  <a:pt x="1291" y="17"/>
                  <a:pt x="1291" y="17"/>
                  <a:pt x="1291" y="17"/>
                </a:cubicBezTo>
                <a:cubicBezTo>
                  <a:pt x="1274" y="0"/>
                  <a:pt x="1245" y="0"/>
                  <a:pt x="1227" y="17"/>
                </a:cubicBezTo>
                <a:cubicBezTo>
                  <a:pt x="1202" y="43"/>
                  <a:pt x="1202" y="43"/>
                  <a:pt x="1202" y="43"/>
                </a:cubicBezTo>
                <a:cubicBezTo>
                  <a:pt x="1188" y="56"/>
                  <a:pt x="1167" y="56"/>
                  <a:pt x="1154" y="43"/>
                </a:cubicBezTo>
                <a:cubicBezTo>
                  <a:pt x="1129" y="17"/>
                  <a:pt x="1129" y="17"/>
                  <a:pt x="1129" y="17"/>
                </a:cubicBezTo>
                <a:cubicBezTo>
                  <a:pt x="1111" y="0"/>
                  <a:pt x="1082" y="0"/>
                  <a:pt x="1064" y="17"/>
                </a:cubicBezTo>
                <a:cubicBezTo>
                  <a:pt x="1039" y="43"/>
                  <a:pt x="1039" y="43"/>
                  <a:pt x="1039" y="43"/>
                </a:cubicBezTo>
                <a:cubicBezTo>
                  <a:pt x="1026" y="56"/>
                  <a:pt x="1004" y="56"/>
                  <a:pt x="991" y="43"/>
                </a:cubicBezTo>
                <a:cubicBezTo>
                  <a:pt x="966" y="17"/>
                  <a:pt x="966" y="17"/>
                  <a:pt x="966" y="17"/>
                </a:cubicBezTo>
                <a:cubicBezTo>
                  <a:pt x="948" y="0"/>
                  <a:pt x="919" y="0"/>
                  <a:pt x="901" y="17"/>
                </a:cubicBezTo>
                <a:cubicBezTo>
                  <a:pt x="876" y="43"/>
                  <a:pt x="876" y="43"/>
                  <a:pt x="876" y="43"/>
                </a:cubicBezTo>
                <a:cubicBezTo>
                  <a:pt x="863" y="56"/>
                  <a:pt x="842" y="56"/>
                  <a:pt x="829" y="43"/>
                </a:cubicBezTo>
                <a:cubicBezTo>
                  <a:pt x="803" y="17"/>
                  <a:pt x="803" y="17"/>
                  <a:pt x="803" y="17"/>
                </a:cubicBezTo>
                <a:cubicBezTo>
                  <a:pt x="795" y="9"/>
                  <a:pt x="783" y="4"/>
                  <a:pt x="771" y="4"/>
                </a:cubicBezTo>
                <a:cubicBezTo>
                  <a:pt x="759" y="4"/>
                  <a:pt x="747" y="9"/>
                  <a:pt x="739" y="17"/>
                </a:cubicBezTo>
                <a:cubicBezTo>
                  <a:pt x="714" y="43"/>
                  <a:pt x="714" y="43"/>
                  <a:pt x="714" y="43"/>
                </a:cubicBezTo>
                <a:cubicBezTo>
                  <a:pt x="700" y="56"/>
                  <a:pt x="679" y="56"/>
                  <a:pt x="666" y="43"/>
                </a:cubicBezTo>
                <a:cubicBezTo>
                  <a:pt x="641" y="17"/>
                  <a:pt x="641" y="17"/>
                  <a:pt x="641" y="17"/>
                </a:cubicBezTo>
                <a:cubicBezTo>
                  <a:pt x="623" y="0"/>
                  <a:pt x="594" y="0"/>
                  <a:pt x="576" y="17"/>
                </a:cubicBezTo>
                <a:cubicBezTo>
                  <a:pt x="551" y="43"/>
                  <a:pt x="551" y="43"/>
                  <a:pt x="551" y="43"/>
                </a:cubicBezTo>
                <a:cubicBezTo>
                  <a:pt x="538" y="56"/>
                  <a:pt x="516" y="56"/>
                  <a:pt x="503" y="43"/>
                </a:cubicBezTo>
                <a:cubicBezTo>
                  <a:pt x="478" y="17"/>
                  <a:pt x="478" y="17"/>
                  <a:pt x="478" y="17"/>
                </a:cubicBezTo>
                <a:cubicBezTo>
                  <a:pt x="469" y="9"/>
                  <a:pt x="458" y="4"/>
                  <a:pt x="446" y="4"/>
                </a:cubicBezTo>
                <a:cubicBezTo>
                  <a:pt x="434" y="4"/>
                  <a:pt x="422" y="9"/>
                  <a:pt x="413" y="17"/>
                </a:cubicBezTo>
                <a:cubicBezTo>
                  <a:pt x="388" y="43"/>
                  <a:pt x="388" y="43"/>
                  <a:pt x="388" y="43"/>
                </a:cubicBezTo>
                <a:cubicBezTo>
                  <a:pt x="375" y="56"/>
                  <a:pt x="354" y="56"/>
                  <a:pt x="341" y="43"/>
                </a:cubicBezTo>
                <a:cubicBezTo>
                  <a:pt x="315" y="17"/>
                  <a:pt x="315" y="17"/>
                  <a:pt x="315" y="17"/>
                </a:cubicBezTo>
                <a:cubicBezTo>
                  <a:pt x="307" y="9"/>
                  <a:pt x="295" y="4"/>
                  <a:pt x="283" y="4"/>
                </a:cubicBezTo>
                <a:cubicBezTo>
                  <a:pt x="271" y="4"/>
                  <a:pt x="259" y="9"/>
                  <a:pt x="251" y="17"/>
                </a:cubicBezTo>
                <a:cubicBezTo>
                  <a:pt x="226" y="43"/>
                  <a:pt x="226" y="43"/>
                  <a:pt x="226" y="43"/>
                </a:cubicBezTo>
                <a:cubicBezTo>
                  <a:pt x="212" y="56"/>
                  <a:pt x="191" y="56"/>
                  <a:pt x="178" y="43"/>
                </a:cubicBezTo>
                <a:cubicBezTo>
                  <a:pt x="153" y="17"/>
                  <a:pt x="153" y="17"/>
                  <a:pt x="153" y="17"/>
                </a:cubicBezTo>
                <a:cubicBezTo>
                  <a:pt x="144" y="9"/>
                  <a:pt x="133" y="4"/>
                  <a:pt x="120" y="4"/>
                </a:cubicBezTo>
                <a:cubicBezTo>
                  <a:pt x="108" y="4"/>
                  <a:pt x="97" y="9"/>
                  <a:pt x="88" y="17"/>
                </a:cubicBezTo>
                <a:cubicBezTo>
                  <a:pt x="63" y="43"/>
                  <a:pt x="63" y="43"/>
                  <a:pt x="63" y="43"/>
                </a:cubicBezTo>
                <a:cubicBezTo>
                  <a:pt x="50" y="56"/>
                  <a:pt x="28" y="56"/>
                  <a:pt x="15" y="43"/>
                </a:cubicBezTo>
                <a:cubicBezTo>
                  <a:pt x="0" y="27"/>
                  <a:pt x="0" y="27"/>
                  <a:pt x="0" y="27"/>
                </a:cubicBezTo>
                <a:cubicBezTo>
                  <a:pt x="0" y="44"/>
                  <a:pt x="0" y="44"/>
                  <a:pt x="0" y="44"/>
                </a:cubicBezTo>
                <a:cubicBezTo>
                  <a:pt x="7" y="51"/>
                  <a:pt x="7" y="51"/>
                  <a:pt x="7" y="51"/>
                </a:cubicBezTo>
                <a:cubicBezTo>
                  <a:pt x="15" y="60"/>
                  <a:pt x="27" y="65"/>
                  <a:pt x="39" y="65"/>
                </a:cubicBezTo>
                <a:cubicBezTo>
                  <a:pt x="51" y="65"/>
                  <a:pt x="63" y="60"/>
                  <a:pt x="71" y="51"/>
                </a:cubicBezTo>
                <a:cubicBezTo>
                  <a:pt x="97" y="26"/>
                  <a:pt x="97" y="26"/>
                  <a:pt x="97" y="26"/>
                </a:cubicBezTo>
                <a:cubicBezTo>
                  <a:pt x="103" y="20"/>
                  <a:pt x="111" y="16"/>
                  <a:pt x="120" y="16"/>
                </a:cubicBezTo>
                <a:cubicBezTo>
                  <a:pt x="129" y="16"/>
                  <a:pt x="138" y="20"/>
                  <a:pt x="144" y="26"/>
                </a:cubicBezTo>
                <a:cubicBezTo>
                  <a:pt x="169" y="51"/>
                  <a:pt x="169" y="51"/>
                  <a:pt x="169" y="51"/>
                </a:cubicBezTo>
                <a:cubicBezTo>
                  <a:pt x="178" y="60"/>
                  <a:pt x="190" y="65"/>
                  <a:pt x="202" y="65"/>
                </a:cubicBezTo>
                <a:cubicBezTo>
                  <a:pt x="214" y="65"/>
                  <a:pt x="225" y="60"/>
                  <a:pt x="234" y="51"/>
                </a:cubicBezTo>
                <a:cubicBezTo>
                  <a:pt x="259" y="26"/>
                  <a:pt x="259" y="26"/>
                  <a:pt x="259" y="26"/>
                </a:cubicBezTo>
                <a:cubicBezTo>
                  <a:pt x="266" y="20"/>
                  <a:pt x="274" y="16"/>
                  <a:pt x="283" y="16"/>
                </a:cubicBezTo>
                <a:cubicBezTo>
                  <a:pt x="292" y="16"/>
                  <a:pt x="301" y="20"/>
                  <a:pt x="307" y="26"/>
                </a:cubicBezTo>
                <a:cubicBezTo>
                  <a:pt x="332" y="51"/>
                  <a:pt x="332" y="51"/>
                  <a:pt x="332" y="51"/>
                </a:cubicBezTo>
                <a:cubicBezTo>
                  <a:pt x="341" y="60"/>
                  <a:pt x="352" y="65"/>
                  <a:pt x="364" y="65"/>
                </a:cubicBezTo>
                <a:cubicBezTo>
                  <a:pt x="377" y="65"/>
                  <a:pt x="388" y="60"/>
                  <a:pt x="397" y="51"/>
                </a:cubicBezTo>
                <a:cubicBezTo>
                  <a:pt x="422" y="26"/>
                  <a:pt x="422" y="26"/>
                  <a:pt x="422" y="26"/>
                </a:cubicBezTo>
                <a:cubicBezTo>
                  <a:pt x="428" y="20"/>
                  <a:pt x="437" y="16"/>
                  <a:pt x="446" y="16"/>
                </a:cubicBezTo>
                <a:cubicBezTo>
                  <a:pt x="455" y="16"/>
                  <a:pt x="463" y="20"/>
                  <a:pt x="470" y="26"/>
                </a:cubicBezTo>
                <a:cubicBezTo>
                  <a:pt x="495" y="51"/>
                  <a:pt x="495" y="51"/>
                  <a:pt x="495" y="51"/>
                </a:cubicBezTo>
                <a:cubicBezTo>
                  <a:pt x="503" y="60"/>
                  <a:pt x="515" y="65"/>
                  <a:pt x="527" y="65"/>
                </a:cubicBezTo>
                <a:cubicBezTo>
                  <a:pt x="539" y="65"/>
                  <a:pt x="551" y="60"/>
                  <a:pt x="559" y="51"/>
                </a:cubicBezTo>
                <a:cubicBezTo>
                  <a:pt x="585" y="26"/>
                  <a:pt x="585" y="26"/>
                  <a:pt x="585" y="26"/>
                </a:cubicBezTo>
                <a:cubicBezTo>
                  <a:pt x="598" y="13"/>
                  <a:pt x="619" y="13"/>
                  <a:pt x="632" y="26"/>
                </a:cubicBezTo>
                <a:cubicBezTo>
                  <a:pt x="657" y="51"/>
                  <a:pt x="657" y="51"/>
                  <a:pt x="657" y="51"/>
                </a:cubicBezTo>
                <a:cubicBezTo>
                  <a:pt x="675" y="69"/>
                  <a:pt x="704" y="69"/>
                  <a:pt x="722" y="51"/>
                </a:cubicBezTo>
                <a:cubicBezTo>
                  <a:pt x="747" y="26"/>
                  <a:pt x="747" y="26"/>
                  <a:pt x="747" y="26"/>
                </a:cubicBezTo>
                <a:cubicBezTo>
                  <a:pt x="754" y="20"/>
                  <a:pt x="762" y="16"/>
                  <a:pt x="771" y="16"/>
                </a:cubicBezTo>
                <a:cubicBezTo>
                  <a:pt x="780" y="16"/>
                  <a:pt x="789" y="20"/>
                  <a:pt x="795" y="26"/>
                </a:cubicBezTo>
                <a:cubicBezTo>
                  <a:pt x="820" y="51"/>
                  <a:pt x="820" y="51"/>
                  <a:pt x="820" y="51"/>
                </a:cubicBezTo>
                <a:cubicBezTo>
                  <a:pt x="838" y="69"/>
                  <a:pt x="867" y="69"/>
                  <a:pt x="885" y="51"/>
                </a:cubicBezTo>
                <a:cubicBezTo>
                  <a:pt x="910" y="26"/>
                  <a:pt x="910" y="26"/>
                  <a:pt x="910" y="26"/>
                </a:cubicBezTo>
                <a:cubicBezTo>
                  <a:pt x="923" y="13"/>
                  <a:pt x="944" y="13"/>
                  <a:pt x="958" y="26"/>
                </a:cubicBezTo>
                <a:cubicBezTo>
                  <a:pt x="983" y="51"/>
                  <a:pt x="983" y="51"/>
                  <a:pt x="983" y="51"/>
                </a:cubicBezTo>
                <a:cubicBezTo>
                  <a:pt x="1001" y="69"/>
                  <a:pt x="1030" y="69"/>
                  <a:pt x="1047" y="51"/>
                </a:cubicBezTo>
                <a:cubicBezTo>
                  <a:pt x="1073" y="26"/>
                  <a:pt x="1073" y="26"/>
                  <a:pt x="1073" y="26"/>
                </a:cubicBezTo>
                <a:cubicBezTo>
                  <a:pt x="1086" y="13"/>
                  <a:pt x="1107" y="13"/>
                  <a:pt x="1120" y="26"/>
                </a:cubicBezTo>
                <a:cubicBezTo>
                  <a:pt x="1145" y="51"/>
                  <a:pt x="1145" y="51"/>
                  <a:pt x="1145" y="51"/>
                </a:cubicBezTo>
                <a:cubicBezTo>
                  <a:pt x="1163" y="69"/>
                  <a:pt x="1192" y="69"/>
                  <a:pt x="1210" y="51"/>
                </a:cubicBezTo>
                <a:cubicBezTo>
                  <a:pt x="1235" y="26"/>
                  <a:pt x="1235" y="26"/>
                  <a:pt x="1235" y="26"/>
                </a:cubicBezTo>
                <a:cubicBezTo>
                  <a:pt x="1248" y="13"/>
                  <a:pt x="1270" y="13"/>
                  <a:pt x="1283" y="26"/>
                </a:cubicBezTo>
                <a:cubicBezTo>
                  <a:pt x="1308" y="51"/>
                  <a:pt x="1308" y="51"/>
                  <a:pt x="1308" y="51"/>
                </a:cubicBezTo>
                <a:cubicBezTo>
                  <a:pt x="1326" y="69"/>
                  <a:pt x="1355" y="69"/>
                  <a:pt x="1373" y="51"/>
                </a:cubicBezTo>
                <a:cubicBezTo>
                  <a:pt x="1398" y="26"/>
                  <a:pt x="1398" y="26"/>
                  <a:pt x="1398" y="26"/>
                </a:cubicBezTo>
                <a:cubicBezTo>
                  <a:pt x="1404" y="20"/>
                  <a:pt x="1413" y="16"/>
                  <a:pt x="1422" y="16"/>
                </a:cubicBezTo>
                <a:cubicBezTo>
                  <a:pt x="1431" y="16"/>
                  <a:pt x="1439" y="20"/>
                  <a:pt x="1446" y="26"/>
                </a:cubicBezTo>
                <a:cubicBezTo>
                  <a:pt x="1471" y="51"/>
                  <a:pt x="1471" y="51"/>
                  <a:pt x="1471" y="51"/>
                </a:cubicBezTo>
                <a:cubicBezTo>
                  <a:pt x="1489" y="69"/>
                  <a:pt x="1518" y="69"/>
                  <a:pt x="1535" y="51"/>
                </a:cubicBezTo>
                <a:cubicBezTo>
                  <a:pt x="1561" y="26"/>
                  <a:pt x="1561" y="26"/>
                  <a:pt x="1561" y="26"/>
                </a:cubicBezTo>
                <a:cubicBezTo>
                  <a:pt x="1574" y="13"/>
                  <a:pt x="1595" y="13"/>
                  <a:pt x="1608" y="26"/>
                </a:cubicBezTo>
                <a:cubicBezTo>
                  <a:pt x="1627" y="44"/>
                  <a:pt x="1627" y="44"/>
                  <a:pt x="1627" y="44"/>
                </a:cubicBezTo>
                <a:cubicBezTo>
                  <a:pt x="1627" y="27"/>
                  <a:pt x="1627" y="27"/>
                  <a:pt x="1627" y="27"/>
                </a:cubicBezTo>
                <a:cubicBezTo>
                  <a:pt x="1617" y="17"/>
                  <a:pt x="1617" y="17"/>
                  <a:pt x="1617" y="17"/>
                </a:cubicBezTo>
                <a:cubicBezTo>
                  <a:pt x="1599" y="0"/>
                  <a:pt x="1570" y="0"/>
                  <a:pt x="1552" y="17"/>
                </a:cubicBezTo>
                <a:close/>
              </a:path>
            </a:pathLst>
          </a:custGeom>
          <a:solidFill>
            <a:sysClr val="window" lastClr="FFFFFF"/>
          </a:solidFill>
          <a:ln w="9525" cap="flat" cmpd="sng">
            <a:solidFill>
              <a:schemeClr val="bg1">
                <a:lumMod val="50000"/>
              </a:schemeClr>
            </a:solidFill>
            <a:prstDash val="solid"/>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pic>
        <p:nvPicPr>
          <p:cNvPr id="36" name="図 35"/>
          <p:cNvPicPr>
            <a:picLocks noChangeAspect="1"/>
          </p:cNvPicPr>
          <p:nvPr/>
        </p:nvPicPr>
        <p:blipFill>
          <a:blip r:embed="rId7"/>
          <a:stretch>
            <a:fillRect/>
          </a:stretch>
        </p:blipFill>
        <p:spPr>
          <a:xfrm>
            <a:off x="539553" y="4099579"/>
            <a:ext cx="3888432" cy="2541316"/>
          </a:xfrm>
          <a:prstGeom prst="rect">
            <a:avLst/>
          </a:prstGeom>
        </p:spPr>
      </p:pic>
      <p:sp>
        <p:nvSpPr>
          <p:cNvPr id="37" name="Freeform 50"/>
          <p:cNvSpPr>
            <a:spLocks/>
          </p:cNvSpPr>
          <p:nvPr/>
        </p:nvSpPr>
        <p:spPr bwMode="auto">
          <a:xfrm>
            <a:off x="696373" y="6064830"/>
            <a:ext cx="3240360" cy="125673"/>
          </a:xfrm>
          <a:custGeom>
            <a:avLst/>
            <a:gdLst/>
            <a:ahLst/>
            <a:cxnLst>
              <a:cxn ang="0">
                <a:pos x="1527" y="43"/>
              </a:cxn>
              <a:cxn ang="0">
                <a:pos x="1454" y="17"/>
              </a:cxn>
              <a:cxn ang="0">
                <a:pos x="1364" y="43"/>
              </a:cxn>
              <a:cxn ang="0">
                <a:pos x="1291" y="17"/>
              </a:cxn>
              <a:cxn ang="0">
                <a:pos x="1202" y="43"/>
              </a:cxn>
              <a:cxn ang="0">
                <a:pos x="1129" y="17"/>
              </a:cxn>
              <a:cxn ang="0">
                <a:pos x="1039" y="43"/>
              </a:cxn>
              <a:cxn ang="0">
                <a:pos x="966" y="17"/>
              </a:cxn>
              <a:cxn ang="0">
                <a:pos x="876" y="43"/>
              </a:cxn>
              <a:cxn ang="0">
                <a:pos x="803" y="17"/>
              </a:cxn>
              <a:cxn ang="0">
                <a:pos x="739" y="17"/>
              </a:cxn>
              <a:cxn ang="0">
                <a:pos x="666" y="43"/>
              </a:cxn>
              <a:cxn ang="0">
                <a:pos x="576" y="17"/>
              </a:cxn>
              <a:cxn ang="0">
                <a:pos x="503" y="43"/>
              </a:cxn>
              <a:cxn ang="0">
                <a:pos x="446" y="4"/>
              </a:cxn>
              <a:cxn ang="0">
                <a:pos x="388" y="43"/>
              </a:cxn>
              <a:cxn ang="0">
                <a:pos x="315" y="17"/>
              </a:cxn>
              <a:cxn ang="0">
                <a:pos x="251" y="17"/>
              </a:cxn>
              <a:cxn ang="0">
                <a:pos x="178" y="43"/>
              </a:cxn>
              <a:cxn ang="0">
                <a:pos x="120" y="4"/>
              </a:cxn>
              <a:cxn ang="0">
                <a:pos x="63" y="43"/>
              </a:cxn>
              <a:cxn ang="0">
                <a:pos x="0" y="27"/>
              </a:cxn>
              <a:cxn ang="0">
                <a:pos x="7" y="51"/>
              </a:cxn>
              <a:cxn ang="0">
                <a:pos x="71" y="51"/>
              </a:cxn>
              <a:cxn ang="0">
                <a:pos x="120" y="16"/>
              </a:cxn>
              <a:cxn ang="0">
                <a:pos x="169" y="51"/>
              </a:cxn>
              <a:cxn ang="0">
                <a:pos x="234" y="51"/>
              </a:cxn>
              <a:cxn ang="0">
                <a:pos x="283" y="16"/>
              </a:cxn>
              <a:cxn ang="0">
                <a:pos x="332" y="51"/>
              </a:cxn>
              <a:cxn ang="0">
                <a:pos x="397" y="51"/>
              </a:cxn>
              <a:cxn ang="0">
                <a:pos x="446" y="16"/>
              </a:cxn>
              <a:cxn ang="0">
                <a:pos x="495" y="51"/>
              </a:cxn>
              <a:cxn ang="0">
                <a:pos x="559" y="51"/>
              </a:cxn>
              <a:cxn ang="0">
                <a:pos x="632" y="26"/>
              </a:cxn>
              <a:cxn ang="0">
                <a:pos x="722" y="51"/>
              </a:cxn>
              <a:cxn ang="0">
                <a:pos x="771" y="16"/>
              </a:cxn>
              <a:cxn ang="0">
                <a:pos x="820" y="51"/>
              </a:cxn>
              <a:cxn ang="0">
                <a:pos x="910" y="26"/>
              </a:cxn>
              <a:cxn ang="0">
                <a:pos x="983" y="51"/>
              </a:cxn>
              <a:cxn ang="0">
                <a:pos x="1073" y="26"/>
              </a:cxn>
              <a:cxn ang="0">
                <a:pos x="1145" y="51"/>
              </a:cxn>
              <a:cxn ang="0">
                <a:pos x="1235" y="26"/>
              </a:cxn>
              <a:cxn ang="0">
                <a:pos x="1308" y="51"/>
              </a:cxn>
              <a:cxn ang="0">
                <a:pos x="1398" y="26"/>
              </a:cxn>
              <a:cxn ang="0">
                <a:pos x="1446" y="26"/>
              </a:cxn>
              <a:cxn ang="0">
                <a:pos x="1535" y="51"/>
              </a:cxn>
              <a:cxn ang="0">
                <a:pos x="1608" y="26"/>
              </a:cxn>
              <a:cxn ang="0">
                <a:pos x="1627" y="27"/>
              </a:cxn>
              <a:cxn ang="0">
                <a:pos x="1552" y="17"/>
              </a:cxn>
            </a:cxnLst>
            <a:rect l="0" t="0" r="r" b="b"/>
            <a:pathLst>
              <a:path w="1627" h="69">
                <a:moveTo>
                  <a:pt x="1552" y="17"/>
                </a:moveTo>
                <a:cubicBezTo>
                  <a:pt x="1527" y="43"/>
                  <a:pt x="1527" y="43"/>
                  <a:pt x="1527" y="43"/>
                </a:cubicBezTo>
                <a:cubicBezTo>
                  <a:pt x="1514" y="56"/>
                  <a:pt x="1492" y="56"/>
                  <a:pt x="1479" y="43"/>
                </a:cubicBezTo>
                <a:cubicBezTo>
                  <a:pt x="1454" y="17"/>
                  <a:pt x="1454" y="17"/>
                  <a:pt x="1454" y="17"/>
                </a:cubicBezTo>
                <a:cubicBezTo>
                  <a:pt x="1436" y="0"/>
                  <a:pt x="1407" y="0"/>
                  <a:pt x="1389" y="17"/>
                </a:cubicBezTo>
                <a:cubicBezTo>
                  <a:pt x="1364" y="43"/>
                  <a:pt x="1364" y="43"/>
                  <a:pt x="1364" y="43"/>
                </a:cubicBezTo>
                <a:cubicBezTo>
                  <a:pt x="1351" y="56"/>
                  <a:pt x="1330" y="56"/>
                  <a:pt x="1317" y="43"/>
                </a:cubicBezTo>
                <a:cubicBezTo>
                  <a:pt x="1291" y="17"/>
                  <a:pt x="1291" y="17"/>
                  <a:pt x="1291" y="17"/>
                </a:cubicBezTo>
                <a:cubicBezTo>
                  <a:pt x="1274" y="0"/>
                  <a:pt x="1245" y="0"/>
                  <a:pt x="1227" y="17"/>
                </a:cubicBezTo>
                <a:cubicBezTo>
                  <a:pt x="1202" y="43"/>
                  <a:pt x="1202" y="43"/>
                  <a:pt x="1202" y="43"/>
                </a:cubicBezTo>
                <a:cubicBezTo>
                  <a:pt x="1188" y="56"/>
                  <a:pt x="1167" y="56"/>
                  <a:pt x="1154" y="43"/>
                </a:cubicBezTo>
                <a:cubicBezTo>
                  <a:pt x="1129" y="17"/>
                  <a:pt x="1129" y="17"/>
                  <a:pt x="1129" y="17"/>
                </a:cubicBezTo>
                <a:cubicBezTo>
                  <a:pt x="1111" y="0"/>
                  <a:pt x="1082" y="0"/>
                  <a:pt x="1064" y="17"/>
                </a:cubicBezTo>
                <a:cubicBezTo>
                  <a:pt x="1039" y="43"/>
                  <a:pt x="1039" y="43"/>
                  <a:pt x="1039" y="43"/>
                </a:cubicBezTo>
                <a:cubicBezTo>
                  <a:pt x="1026" y="56"/>
                  <a:pt x="1004" y="56"/>
                  <a:pt x="991" y="43"/>
                </a:cubicBezTo>
                <a:cubicBezTo>
                  <a:pt x="966" y="17"/>
                  <a:pt x="966" y="17"/>
                  <a:pt x="966" y="17"/>
                </a:cubicBezTo>
                <a:cubicBezTo>
                  <a:pt x="948" y="0"/>
                  <a:pt x="919" y="0"/>
                  <a:pt x="901" y="17"/>
                </a:cubicBezTo>
                <a:cubicBezTo>
                  <a:pt x="876" y="43"/>
                  <a:pt x="876" y="43"/>
                  <a:pt x="876" y="43"/>
                </a:cubicBezTo>
                <a:cubicBezTo>
                  <a:pt x="863" y="56"/>
                  <a:pt x="842" y="56"/>
                  <a:pt x="829" y="43"/>
                </a:cubicBezTo>
                <a:cubicBezTo>
                  <a:pt x="803" y="17"/>
                  <a:pt x="803" y="17"/>
                  <a:pt x="803" y="17"/>
                </a:cubicBezTo>
                <a:cubicBezTo>
                  <a:pt x="795" y="9"/>
                  <a:pt x="783" y="4"/>
                  <a:pt x="771" y="4"/>
                </a:cubicBezTo>
                <a:cubicBezTo>
                  <a:pt x="759" y="4"/>
                  <a:pt x="747" y="9"/>
                  <a:pt x="739" y="17"/>
                </a:cubicBezTo>
                <a:cubicBezTo>
                  <a:pt x="714" y="43"/>
                  <a:pt x="714" y="43"/>
                  <a:pt x="714" y="43"/>
                </a:cubicBezTo>
                <a:cubicBezTo>
                  <a:pt x="700" y="56"/>
                  <a:pt x="679" y="56"/>
                  <a:pt x="666" y="43"/>
                </a:cubicBezTo>
                <a:cubicBezTo>
                  <a:pt x="641" y="17"/>
                  <a:pt x="641" y="17"/>
                  <a:pt x="641" y="17"/>
                </a:cubicBezTo>
                <a:cubicBezTo>
                  <a:pt x="623" y="0"/>
                  <a:pt x="594" y="0"/>
                  <a:pt x="576" y="17"/>
                </a:cubicBezTo>
                <a:cubicBezTo>
                  <a:pt x="551" y="43"/>
                  <a:pt x="551" y="43"/>
                  <a:pt x="551" y="43"/>
                </a:cubicBezTo>
                <a:cubicBezTo>
                  <a:pt x="538" y="56"/>
                  <a:pt x="516" y="56"/>
                  <a:pt x="503" y="43"/>
                </a:cubicBezTo>
                <a:cubicBezTo>
                  <a:pt x="478" y="17"/>
                  <a:pt x="478" y="17"/>
                  <a:pt x="478" y="17"/>
                </a:cubicBezTo>
                <a:cubicBezTo>
                  <a:pt x="469" y="9"/>
                  <a:pt x="458" y="4"/>
                  <a:pt x="446" y="4"/>
                </a:cubicBezTo>
                <a:cubicBezTo>
                  <a:pt x="434" y="4"/>
                  <a:pt x="422" y="9"/>
                  <a:pt x="413" y="17"/>
                </a:cubicBezTo>
                <a:cubicBezTo>
                  <a:pt x="388" y="43"/>
                  <a:pt x="388" y="43"/>
                  <a:pt x="388" y="43"/>
                </a:cubicBezTo>
                <a:cubicBezTo>
                  <a:pt x="375" y="56"/>
                  <a:pt x="354" y="56"/>
                  <a:pt x="341" y="43"/>
                </a:cubicBezTo>
                <a:cubicBezTo>
                  <a:pt x="315" y="17"/>
                  <a:pt x="315" y="17"/>
                  <a:pt x="315" y="17"/>
                </a:cubicBezTo>
                <a:cubicBezTo>
                  <a:pt x="307" y="9"/>
                  <a:pt x="295" y="4"/>
                  <a:pt x="283" y="4"/>
                </a:cubicBezTo>
                <a:cubicBezTo>
                  <a:pt x="271" y="4"/>
                  <a:pt x="259" y="9"/>
                  <a:pt x="251" y="17"/>
                </a:cubicBezTo>
                <a:cubicBezTo>
                  <a:pt x="226" y="43"/>
                  <a:pt x="226" y="43"/>
                  <a:pt x="226" y="43"/>
                </a:cubicBezTo>
                <a:cubicBezTo>
                  <a:pt x="212" y="56"/>
                  <a:pt x="191" y="56"/>
                  <a:pt x="178" y="43"/>
                </a:cubicBezTo>
                <a:cubicBezTo>
                  <a:pt x="153" y="17"/>
                  <a:pt x="153" y="17"/>
                  <a:pt x="153" y="17"/>
                </a:cubicBezTo>
                <a:cubicBezTo>
                  <a:pt x="144" y="9"/>
                  <a:pt x="133" y="4"/>
                  <a:pt x="120" y="4"/>
                </a:cubicBezTo>
                <a:cubicBezTo>
                  <a:pt x="108" y="4"/>
                  <a:pt x="97" y="9"/>
                  <a:pt x="88" y="17"/>
                </a:cubicBezTo>
                <a:cubicBezTo>
                  <a:pt x="63" y="43"/>
                  <a:pt x="63" y="43"/>
                  <a:pt x="63" y="43"/>
                </a:cubicBezTo>
                <a:cubicBezTo>
                  <a:pt x="50" y="56"/>
                  <a:pt x="28" y="56"/>
                  <a:pt x="15" y="43"/>
                </a:cubicBezTo>
                <a:cubicBezTo>
                  <a:pt x="0" y="27"/>
                  <a:pt x="0" y="27"/>
                  <a:pt x="0" y="27"/>
                </a:cubicBezTo>
                <a:cubicBezTo>
                  <a:pt x="0" y="44"/>
                  <a:pt x="0" y="44"/>
                  <a:pt x="0" y="44"/>
                </a:cubicBezTo>
                <a:cubicBezTo>
                  <a:pt x="7" y="51"/>
                  <a:pt x="7" y="51"/>
                  <a:pt x="7" y="51"/>
                </a:cubicBezTo>
                <a:cubicBezTo>
                  <a:pt x="15" y="60"/>
                  <a:pt x="27" y="65"/>
                  <a:pt x="39" y="65"/>
                </a:cubicBezTo>
                <a:cubicBezTo>
                  <a:pt x="51" y="65"/>
                  <a:pt x="63" y="60"/>
                  <a:pt x="71" y="51"/>
                </a:cubicBezTo>
                <a:cubicBezTo>
                  <a:pt x="97" y="26"/>
                  <a:pt x="97" y="26"/>
                  <a:pt x="97" y="26"/>
                </a:cubicBezTo>
                <a:cubicBezTo>
                  <a:pt x="103" y="20"/>
                  <a:pt x="111" y="16"/>
                  <a:pt x="120" y="16"/>
                </a:cubicBezTo>
                <a:cubicBezTo>
                  <a:pt x="129" y="16"/>
                  <a:pt x="138" y="20"/>
                  <a:pt x="144" y="26"/>
                </a:cubicBezTo>
                <a:cubicBezTo>
                  <a:pt x="169" y="51"/>
                  <a:pt x="169" y="51"/>
                  <a:pt x="169" y="51"/>
                </a:cubicBezTo>
                <a:cubicBezTo>
                  <a:pt x="178" y="60"/>
                  <a:pt x="190" y="65"/>
                  <a:pt x="202" y="65"/>
                </a:cubicBezTo>
                <a:cubicBezTo>
                  <a:pt x="214" y="65"/>
                  <a:pt x="225" y="60"/>
                  <a:pt x="234" y="51"/>
                </a:cubicBezTo>
                <a:cubicBezTo>
                  <a:pt x="259" y="26"/>
                  <a:pt x="259" y="26"/>
                  <a:pt x="259" y="26"/>
                </a:cubicBezTo>
                <a:cubicBezTo>
                  <a:pt x="266" y="20"/>
                  <a:pt x="274" y="16"/>
                  <a:pt x="283" y="16"/>
                </a:cubicBezTo>
                <a:cubicBezTo>
                  <a:pt x="292" y="16"/>
                  <a:pt x="301" y="20"/>
                  <a:pt x="307" y="26"/>
                </a:cubicBezTo>
                <a:cubicBezTo>
                  <a:pt x="332" y="51"/>
                  <a:pt x="332" y="51"/>
                  <a:pt x="332" y="51"/>
                </a:cubicBezTo>
                <a:cubicBezTo>
                  <a:pt x="341" y="60"/>
                  <a:pt x="352" y="65"/>
                  <a:pt x="364" y="65"/>
                </a:cubicBezTo>
                <a:cubicBezTo>
                  <a:pt x="377" y="65"/>
                  <a:pt x="388" y="60"/>
                  <a:pt x="397" y="51"/>
                </a:cubicBezTo>
                <a:cubicBezTo>
                  <a:pt x="422" y="26"/>
                  <a:pt x="422" y="26"/>
                  <a:pt x="422" y="26"/>
                </a:cubicBezTo>
                <a:cubicBezTo>
                  <a:pt x="428" y="20"/>
                  <a:pt x="437" y="16"/>
                  <a:pt x="446" y="16"/>
                </a:cubicBezTo>
                <a:cubicBezTo>
                  <a:pt x="455" y="16"/>
                  <a:pt x="463" y="20"/>
                  <a:pt x="470" y="26"/>
                </a:cubicBezTo>
                <a:cubicBezTo>
                  <a:pt x="495" y="51"/>
                  <a:pt x="495" y="51"/>
                  <a:pt x="495" y="51"/>
                </a:cubicBezTo>
                <a:cubicBezTo>
                  <a:pt x="503" y="60"/>
                  <a:pt x="515" y="65"/>
                  <a:pt x="527" y="65"/>
                </a:cubicBezTo>
                <a:cubicBezTo>
                  <a:pt x="539" y="65"/>
                  <a:pt x="551" y="60"/>
                  <a:pt x="559" y="51"/>
                </a:cubicBezTo>
                <a:cubicBezTo>
                  <a:pt x="585" y="26"/>
                  <a:pt x="585" y="26"/>
                  <a:pt x="585" y="26"/>
                </a:cubicBezTo>
                <a:cubicBezTo>
                  <a:pt x="598" y="13"/>
                  <a:pt x="619" y="13"/>
                  <a:pt x="632" y="26"/>
                </a:cubicBezTo>
                <a:cubicBezTo>
                  <a:pt x="657" y="51"/>
                  <a:pt x="657" y="51"/>
                  <a:pt x="657" y="51"/>
                </a:cubicBezTo>
                <a:cubicBezTo>
                  <a:pt x="675" y="69"/>
                  <a:pt x="704" y="69"/>
                  <a:pt x="722" y="51"/>
                </a:cubicBezTo>
                <a:cubicBezTo>
                  <a:pt x="747" y="26"/>
                  <a:pt x="747" y="26"/>
                  <a:pt x="747" y="26"/>
                </a:cubicBezTo>
                <a:cubicBezTo>
                  <a:pt x="754" y="20"/>
                  <a:pt x="762" y="16"/>
                  <a:pt x="771" y="16"/>
                </a:cubicBezTo>
                <a:cubicBezTo>
                  <a:pt x="780" y="16"/>
                  <a:pt x="789" y="20"/>
                  <a:pt x="795" y="26"/>
                </a:cubicBezTo>
                <a:cubicBezTo>
                  <a:pt x="820" y="51"/>
                  <a:pt x="820" y="51"/>
                  <a:pt x="820" y="51"/>
                </a:cubicBezTo>
                <a:cubicBezTo>
                  <a:pt x="838" y="69"/>
                  <a:pt x="867" y="69"/>
                  <a:pt x="885" y="51"/>
                </a:cubicBezTo>
                <a:cubicBezTo>
                  <a:pt x="910" y="26"/>
                  <a:pt x="910" y="26"/>
                  <a:pt x="910" y="26"/>
                </a:cubicBezTo>
                <a:cubicBezTo>
                  <a:pt x="923" y="13"/>
                  <a:pt x="944" y="13"/>
                  <a:pt x="958" y="26"/>
                </a:cubicBezTo>
                <a:cubicBezTo>
                  <a:pt x="983" y="51"/>
                  <a:pt x="983" y="51"/>
                  <a:pt x="983" y="51"/>
                </a:cubicBezTo>
                <a:cubicBezTo>
                  <a:pt x="1001" y="69"/>
                  <a:pt x="1030" y="69"/>
                  <a:pt x="1047" y="51"/>
                </a:cubicBezTo>
                <a:cubicBezTo>
                  <a:pt x="1073" y="26"/>
                  <a:pt x="1073" y="26"/>
                  <a:pt x="1073" y="26"/>
                </a:cubicBezTo>
                <a:cubicBezTo>
                  <a:pt x="1086" y="13"/>
                  <a:pt x="1107" y="13"/>
                  <a:pt x="1120" y="26"/>
                </a:cubicBezTo>
                <a:cubicBezTo>
                  <a:pt x="1145" y="51"/>
                  <a:pt x="1145" y="51"/>
                  <a:pt x="1145" y="51"/>
                </a:cubicBezTo>
                <a:cubicBezTo>
                  <a:pt x="1163" y="69"/>
                  <a:pt x="1192" y="69"/>
                  <a:pt x="1210" y="51"/>
                </a:cubicBezTo>
                <a:cubicBezTo>
                  <a:pt x="1235" y="26"/>
                  <a:pt x="1235" y="26"/>
                  <a:pt x="1235" y="26"/>
                </a:cubicBezTo>
                <a:cubicBezTo>
                  <a:pt x="1248" y="13"/>
                  <a:pt x="1270" y="13"/>
                  <a:pt x="1283" y="26"/>
                </a:cubicBezTo>
                <a:cubicBezTo>
                  <a:pt x="1308" y="51"/>
                  <a:pt x="1308" y="51"/>
                  <a:pt x="1308" y="51"/>
                </a:cubicBezTo>
                <a:cubicBezTo>
                  <a:pt x="1326" y="69"/>
                  <a:pt x="1355" y="69"/>
                  <a:pt x="1373" y="51"/>
                </a:cubicBezTo>
                <a:cubicBezTo>
                  <a:pt x="1398" y="26"/>
                  <a:pt x="1398" y="26"/>
                  <a:pt x="1398" y="26"/>
                </a:cubicBezTo>
                <a:cubicBezTo>
                  <a:pt x="1404" y="20"/>
                  <a:pt x="1413" y="16"/>
                  <a:pt x="1422" y="16"/>
                </a:cubicBezTo>
                <a:cubicBezTo>
                  <a:pt x="1431" y="16"/>
                  <a:pt x="1439" y="20"/>
                  <a:pt x="1446" y="26"/>
                </a:cubicBezTo>
                <a:cubicBezTo>
                  <a:pt x="1471" y="51"/>
                  <a:pt x="1471" y="51"/>
                  <a:pt x="1471" y="51"/>
                </a:cubicBezTo>
                <a:cubicBezTo>
                  <a:pt x="1489" y="69"/>
                  <a:pt x="1518" y="69"/>
                  <a:pt x="1535" y="51"/>
                </a:cubicBezTo>
                <a:cubicBezTo>
                  <a:pt x="1561" y="26"/>
                  <a:pt x="1561" y="26"/>
                  <a:pt x="1561" y="26"/>
                </a:cubicBezTo>
                <a:cubicBezTo>
                  <a:pt x="1574" y="13"/>
                  <a:pt x="1595" y="13"/>
                  <a:pt x="1608" y="26"/>
                </a:cubicBezTo>
                <a:cubicBezTo>
                  <a:pt x="1627" y="44"/>
                  <a:pt x="1627" y="44"/>
                  <a:pt x="1627" y="44"/>
                </a:cubicBezTo>
                <a:cubicBezTo>
                  <a:pt x="1627" y="27"/>
                  <a:pt x="1627" y="27"/>
                  <a:pt x="1627" y="27"/>
                </a:cubicBezTo>
                <a:cubicBezTo>
                  <a:pt x="1617" y="17"/>
                  <a:pt x="1617" y="17"/>
                  <a:pt x="1617" y="17"/>
                </a:cubicBezTo>
                <a:cubicBezTo>
                  <a:pt x="1599" y="0"/>
                  <a:pt x="1570" y="0"/>
                  <a:pt x="1552" y="17"/>
                </a:cubicBezTo>
                <a:close/>
              </a:path>
            </a:pathLst>
          </a:custGeom>
          <a:solidFill>
            <a:sysClr val="window" lastClr="FFFFFF"/>
          </a:solidFill>
          <a:ln w="9525" cap="flat" cmpd="sng">
            <a:solidFill>
              <a:schemeClr val="bg1">
                <a:lumMod val="50000"/>
              </a:schemeClr>
            </a:solidFill>
            <a:prstDash val="solid"/>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pic>
        <p:nvPicPr>
          <p:cNvPr id="38" name="図 37"/>
          <p:cNvPicPr>
            <a:picLocks noChangeAspect="1"/>
          </p:cNvPicPr>
          <p:nvPr/>
        </p:nvPicPr>
        <p:blipFill>
          <a:blip r:embed="rId8"/>
          <a:stretch>
            <a:fillRect/>
          </a:stretch>
        </p:blipFill>
        <p:spPr>
          <a:xfrm>
            <a:off x="4568401" y="4128379"/>
            <a:ext cx="3964039" cy="2512515"/>
          </a:xfrm>
          <a:prstGeom prst="rect">
            <a:avLst/>
          </a:prstGeom>
        </p:spPr>
      </p:pic>
      <p:sp>
        <p:nvSpPr>
          <p:cNvPr id="39" name="Freeform 50"/>
          <p:cNvSpPr>
            <a:spLocks/>
          </p:cNvSpPr>
          <p:nvPr/>
        </p:nvSpPr>
        <p:spPr bwMode="auto">
          <a:xfrm>
            <a:off x="4721184" y="6074000"/>
            <a:ext cx="3240360" cy="125673"/>
          </a:xfrm>
          <a:custGeom>
            <a:avLst/>
            <a:gdLst/>
            <a:ahLst/>
            <a:cxnLst>
              <a:cxn ang="0">
                <a:pos x="1527" y="43"/>
              </a:cxn>
              <a:cxn ang="0">
                <a:pos x="1454" y="17"/>
              </a:cxn>
              <a:cxn ang="0">
                <a:pos x="1364" y="43"/>
              </a:cxn>
              <a:cxn ang="0">
                <a:pos x="1291" y="17"/>
              </a:cxn>
              <a:cxn ang="0">
                <a:pos x="1202" y="43"/>
              </a:cxn>
              <a:cxn ang="0">
                <a:pos x="1129" y="17"/>
              </a:cxn>
              <a:cxn ang="0">
                <a:pos x="1039" y="43"/>
              </a:cxn>
              <a:cxn ang="0">
                <a:pos x="966" y="17"/>
              </a:cxn>
              <a:cxn ang="0">
                <a:pos x="876" y="43"/>
              </a:cxn>
              <a:cxn ang="0">
                <a:pos x="803" y="17"/>
              </a:cxn>
              <a:cxn ang="0">
                <a:pos x="739" y="17"/>
              </a:cxn>
              <a:cxn ang="0">
                <a:pos x="666" y="43"/>
              </a:cxn>
              <a:cxn ang="0">
                <a:pos x="576" y="17"/>
              </a:cxn>
              <a:cxn ang="0">
                <a:pos x="503" y="43"/>
              </a:cxn>
              <a:cxn ang="0">
                <a:pos x="446" y="4"/>
              </a:cxn>
              <a:cxn ang="0">
                <a:pos x="388" y="43"/>
              </a:cxn>
              <a:cxn ang="0">
                <a:pos x="315" y="17"/>
              </a:cxn>
              <a:cxn ang="0">
                <a:pos x="251" y="17"/>
              </a:cxn>
              <a:cxn ang="0">
                <a:pos x="178" y="43"/>
              </a:cxn>
              <a:cxn ang="0">
                <a:pos x="120" y="4"/>
              </a:cxn>
              <a:cxn ang="0">
                <a:pos x="63" y="43"/>
              </a:cxn>
              <a:cxn ang="0">
                <a:pos x="0" y="27"/>
              </a:cxn>
              <a:cxn ang="0">
                <a:pos x="7" y="51"/>
              </a:cxn>
              <a:cxn ang="0">
                <a:pos x="71" y="51"/>
              </a:cxn>
              <a:cxn ang="0">
                <a:pos x="120" y="16"/>
              </a:cxn>
              <a:cxn ang="0">
                <a:pos x="169" y="51"/>
              </a:cxn>
              <a:cxn ang="0">
                <a:pos x="234" y="51"/>
              </a:cxn>
              <a:cxn ang="0">
                <a:pos x="283" y="16"/>
              </a:cxn>
              <a:cxn ang="0">
                <a:pos x="332" y="51"/>
              </a:cxn>
              <a:cxn ang="0">
                <a:pos x="397" y="51"/>
              </a:cxn>
              <a:cxn ang="0">
                <a:pos x="446" y="16"/>
              </a:cxn>
              <a:cxn ang="0">
                <a:pos x="495" y="51"/>
              </a:cxn>
              <a:cxn ang="0">
                <a:pos x="559" y="51"/>
              </a:cxn>
              <a:cxn ang="0">
                <a:pos x="632" y="26"/>
              </a:cxn>
              <a:cxn ang="0">
                <a:pos x="722" y="51"/>
              </a:cxn>
              <a:cxn ang="0">
                <a:pos x="771" y="16"/>
              </a:cxn>
              <a:cxn ang="0">
                <a:pos x="820" y="51"/>
              </a:cxn>
              <a:cxn ang="0">
                <a:pos x="910" y="26"/>
              </a:cxn>
              <a:cxn ang="0">
                <a:pos x="983" y="51"/>
              </a:cxn>
              <a:cxn ang="0">
                <a:pos x="1073" y="26"/>
              </a:cxn>
              <a:cxn ang="0">
                <a:pos x="1145" y="51"/>
              </a:cxn>
              <a:cxn ang="0">
                <a:pos x="1235" y="26"/>
              </a:cxn>
              <a:cxn ang="0">
                <a:pos x="1308" y="51"/>
              </a:cxn>
              <a:cxn ang="0">
                <a:pos x="1398" y="26"/>
              </a:cxn>
              <a:cxn ang="0">
                <a:pos x="1446" y="26"/>
              </a:cxn>
              <a:cxn ang="0">
                <a:pos x="1535" y="51"/>
              </a:cxn>
              <a:cxn ang="0">
                <a:pos x="1608" y="26"/>
              </a:cxn>
              <a:cxn ang="0">
                <a:pos x="1627" y="27"/>
              </a:cxn>
              <a:cxn ang="0">
                <a:pos x="1552" y="17"/>
              </a:cxn>
            </a:cxnLst>
            <a:rect l="0" t="0" r="r" b="b"/>
            <a:pathLst>
              <a:path w="1627" h="69">
                <a:moveTo>
                  <a:pt x="1552" y="17"/>
                </a:moveTo>
                <a:cubicBezTo>
                  <a:pt x="1527" y="43"/>
                  <a:pt x="1527" y="43"/>
                  <a:pt x="1527" y="43"/>
                </a:cubicBezTo>
                <a:cubicBezTo>
                  <a:pt x="1514" y="56"/>
                  <a:pt x="1492" y="56"/>
                  <a:pt x="1479" y="43"/>
                </a:cubicBezTo>
                <a:cubicBezTo>
                  <a:pt x="1454" y="17"/>
                  <a:pt x="1454" y="17"/>
                  <a:pt x="1454" y="17"/>
                </a:cubicBezTo>
                <a:cubicBezTo>
                  <a:pt x="1436" y="0"/>
                  <a:pt x="1407" y="0"/>
                  <a:pt x="1389" y="17"/>
                </a:cubicBezTo>
                <a:cubicBezTo>
                  <a:pt x="1364" y="43"/>
                  <a:pt x="1364" y="43"/>
                  <a:pt x="1364" y="43"/>
                </a:cubicBezTo>
                <a:cubicBezTo>
                  <a:pt x="1351" y="56"/>
                  <a:pt x="1330" y="56"/>
                  <a:pt x="1317" y="43"/>
                </a:cubicBezTo>
                <a:cubicBezTo>
                  <a:pt x="1291" y="17"/>
                  <a:pt x="1291" y="17"/>
                  <a:pt x="1291" y="17"/>
                </a:cubicBezTo>
                <a:cubicBezTo>
                  <a:pt x="1274" y="0"/>
                  <a:pt x="1245" y="0"/>
                  <a:pt x="1227" y="17"/>
                </a:cubicBezTo>
                <a:cubicBezTo>
                  <a:pt x="1202" y="43"/>
                  <a:pt x="1202" y="43"/>
                  <a:pt x="1202" y="43"/>
                </a:cubicBezTo>
                <a:cubicBezTo>
                  <a:pt x="1188" y="56"/>
                  <a:pt x="1167" y="56"/>
                  <a:pt x="1154" y="43"/>
                </a:cubicBezTo>
                <a:cubicBezTo>
                  <a:pt x="1129" y="17"/>
                  <a:pt x="1129" y="17"/>
                  <a:pt x="1129" y="17"/>
                </a:cubicBezTo>
                <a:cubicBezTo>
                  <a:pt x="1111" y="0"/>
                  <a:pt x="1082" y="0"/>
                  <a:pt x="1064" y="17"/>
                </a:cubicBezTo>
                <a:cubicBezTo>
                  <a:pt x="1039" y="43"/>
                  <a:pt x="1039" y="43"/>
                  <a:pt x="1039" y="43"/>
                </a:cubicBezTo>
                <a:cubicBezTo>
                  <a:pt x="1026" y="56"/>
                  <a:pt x="1004" y="56"/>
                  <a:pt x="991" y="43"/>
                </a:cubicBezTo>
                <a:cubicBezTo>
                  <a:pt x="966" y="17"/>
                  <a:pt x="966" y="17"/>
                  <a:pt x="966" y="17"/>
                </a:cubicBezTo>
                <a:cubicBezTo>
                  <a:pt x="948" y="0"/>
                  <a:pt x="919" y="0"/>
                  <a:pt x="901" y="17"/>
                </a:cubicBezTo>
                <a:cubicBezTo>
                  <a:pt x="876" y="43"/>
                  <a:pt x="876" y="43"/>
                  <a:pt x="876" y="43"/>
                </a:cubicBezTo>
                <a:cubicBezTo>
                  <a:pt x="863" y="56"/>
                  <a:pt x="842" y="56"/>
                  <a:pt x="829" y="43"/>
                </a:cubicBezTo>
                <a:cubicBezTo>
                  <a:pt x="803" y="17"/>
                  <a:pt x="803" y="17"/>
                  <a:pt x="803" y="17"/>
                </a:cubicBezTo>
                <a:cubicBezTo>
                  <a:pt x="795" y="9"/>
                  <a:pt x="783" y="4"/>
                  <a:pt x="771" y="4"/>
                </a:cubicBezTo>
                <a:cubicBezTo>
                  <a:pt x="759" y="4"/>
                  <a:pt x="747" y="9"/>
                  <a:pt x="739" y="17"/>
                </a:cubicBezTo>
                <a:cubicBezTo>
                  <a:pt x="714" y="43"/>
                  <a:pt x="714" y="43"/>
                  <a:pt x="714" y="43"/>
                </a:cubicBezTo>
                <a:cubicBezTo>
                  <a:pt x="700" y="56"/>
                  <a:pt x="679" y="56"/>
                  <a:pt x="666" y="43"/>
                </a:cubicBezTo>
                <a:cubicBezTo>
                  <a:pt x="641" y="17"/>
                  <a:pt x="641" y="17"/>
                  <a:pt x="641" y="17"/>
                </a:cubicBezTo>
                <a:cubicBezTo>
                  <a:pt x="623" y="0"/>
                  <a:pt x="594" y="0"/>
                  <a:pt x="576" y="17"/>
                </a:cubicBezTo>
                <a:cubicBezTo>
                  <a:pt x="551" y="43"/>
                  <a:pt x="551" y="43"/>
                  <a:pt x="551" y="43"/>
                </a:cubicBezTo>
                <a:cubicBezTo>
                  <a:pt x="538" y="56"/>
                  <a:pt x="516" y="56"/>
                  <a:pt x="503" y="43"/>
                </a:cubicBezTo>
                <a:cubicBezTo>
                  <a:pt x="478" y="17"/>
                  <a:pt x="478" y="17"/>
                  <a:pt x="478" y="17"/>
                </a:cubicBezTo>
                <a:cubicBezTo>
                  <a:pt x="469" y="9"/>
                  <a:pt x="458" y="4"/>
                  <a:pt x="446" y="4"/>
                </a:cubicBezTo>
                <a:cubicBezTo>
                  <a:pt x="434" y="4"/>
                  <a:pt x="422" y="9"/>
                  <a:pt x="413" y="17"/>
                </a:cubicBezTo>
                <a:cubicBezTo>
                  <a:pt x="388" y="43"/>
                  <a:pt x="388" y="43"/>
                  <a:pt x="388" y="43"/>
                </a:cubicBezTo>
                <a:cubicBezTo>
                  <a:pt x="375" y="56"/>
                  <a:pt x="354" y="56"/>
                  <a:pt x="341" y="43"/>
                </a:cubicBezTo>
                <a:cubicBezTo>
                  <a:pt x="315" y="17"/>
                  <a:pt x="315" y="17"/>
                  <a:pt x="315" y="17"/>
                </a:cubicBezTo>
                <a:cubicBezTo>
                  <a:pt x="307" y="9"/>
                  <a:pt x="295" y="4"/>
                  <a:pt x="283" y="4"/>
                </a:cubicBezTo>
                <a:cubicBezTo>
                  <a:pt x="271" y="4"/>
                  <a:pt x="259" y="9"/>
                  <a:pt x="251" y="17"/>
                </a:cubicBezTo>
                <a:cubicBezTo>
                  <a:pt x="226" y="43"/>
                  <a:pt x="226" y="43"/>
                  <a:pt x="226" y="43"/>
                </a:cubicBezTo>
                <a:cubicBezTo>
                  <a:pt x="212" y="56"/>
                  <a:pt x="191" y="56"/>
                  <a:pt x="178" y="43"/>
                </a:cubicBezTo>
                <a:cubicBezTo>
                  <a:pt x="153" y="17"/>
                  <a:pt x="153" y="17"/>
                  <a:pt x="153" y="17"/>
                </a:cubicBezTo>
                <a:cubicBezTo>
                  <a:pt x="144" y="9"/>
                  <a:pt x="133" y="4"/>
                  <a:pt x="120" y="4"/>
                </a:cubicBezTo>
                <a:cubicBezTo>
                  <a:pt x="108" y="4"/>
                  <a:pt x="97" y="9"/>
                  <a:pt x="88" y="17"/>
                </a:cubicBezTo>
                <a:cubicBezTo>
                  <a:pt x="63" y="43"/>
                  <a:pt x="63" y="43"/>
                  <a:pt x="63" y="43"/>
                </a:cubicBezTo>
                <a:cubicBezTo>
                  <a:pt x="50" y="56"/>
                  <a:pt x="28" y="56"/>
                  <a:pt x="15" y="43"/>
                </a:cubicBezTo>
                <a:cubicBezTo>
                  <a:pt x="0" y="27"/>
                  <a:pt x="0" y="27"/>
                  <a:pt x="0" y="27"/>
                </a:cubicBezTo>
                <a:cubicBezTo>
                  <a:pt x="0" y="44"/>
                  <a:pt x="0" y="44"/>
                  <a:pt x="0" y="44"/>
                </a:cubicBezTo>
                <a:cubicBezTo>
                  <a:pt x="7" y="51"/>
                  <a:pt x="7" y="51"/>
                  <a:pt x="7" y="51"/>
                </a:cubicBezTo>
                <a:cubicBezTo>
                  <a:pt x="15" y="60"/>
                  <a:pt x="27" y="65"/>
                  <a:pt x="39" y="65"/>
                </a:cubicBezTo>
                <a:cubicBezTo>
                  <a:pt x="51" y="65"/>
                  <a:pt x="63" y="60"/>
                  <a:pt x="71" y="51"/>
                </a:cubicBezTo>
                <a:cubicBezTo>
                  <a:pt x="97" y="26"/>
                  <a:pt x="97" y="26"/>
                  <a:pt x="97" y="26"/>
                </a:cubicBezTo>
                <a:cubicBezTo>
                  <a:pt x="103" y="20"/>
                  <a:pt x="111" y="16"/>
                  <a:pt x="120" y="16"/>
                </a:cubicBezTo>
                <a:cubicBezTo>
                  <a:pt x="129" y="16"/>
                  <a:pt x="138" y="20"/>
                  <a:pt x="144" y="26"/>
                </a:cubicBezTo>
                <a:cubicBezTo>
                  <a:pt x="169" y="51"/>
                  <a:pt x="169" y="51"/>
                  <a:pt x="169" y="51"/>
                </a:cubicBezTo>
                <a:cubicBezTo>
                  <a:pt x="178" y="60"/>
                  <a:pt x="190" y="65"/>
                  <a:pt x="202" y="65"/>
                </a:cubicBezTo>
                <a:cubicBezTo>
                  <a:pt x="214" y="65"/>
                  <a:pt x="225" y="60"/>
                  <a:pt x="234" y="51"/>
                </a:cubicBezTo>
                <a:cubicBezTo>
                  <a:pt x="259" y="26"/>
                  <a:pt x="259" y="26"/>
                  <a:pt x="259" y="26"/>
                </a:cubicBezTo>
                <a:cubicBezTo>
                  <a:pt x="266" y="20"/>
                  <a:pt x="274" y="16"/>
                  <a:pt x="283" y="16"/>
                </a:cubicBezTo>
                <a:cubicBezTo>
                  <a:pt x="292" y="16"/>
                  <a:pt x="301" y="20"/>
                  <a:pt x="307" y="26"/>
                </a:cubicBezTo>
                <a:cubicBezTo>
                  <a:pt x="332" y="51"/>
                  <a:pt x="332" y="51"/>
                  <a:pt x="332" y="51"/>
                </a:cubicBezTo>
                <a:cubicBezTo>
                  <a:pt x="341" y="60"/>
                  <a:pt x="352" y="65"/>
                  <a:pt x="364" y="65"/>
                </a:cubicBezTo>
                <a:cubicBezTo>
                  <a:pt x="377" y="65"/>
                  <a:pt x="388" y="60"/>
                  <a:pt x="397" y="51"/>
                </a:cubicBezTo>
                <a:cubicBezTo>
                  <a:pt x="422" y="26"/>
                  <a:pt x="422" y="26"/>
                  <a:pt x="422" y="26"/>
                </a:cubicBezTo>
                <a:cubicBezTo>
                  <a:pt x="428" y="20"/>
                  <a:pt x="437" y="16"/>
                  <a:pt x="446" y="16"/>
                </a:cubicBezTo>
                <a:cubicBezTo>
                  <a:pt x="455" y="16"/>
                  <a:pt x="463" y="20"/>
                  <a:pt x="470" y="26"/>
                </a:cubicBezTo>
                <a:cubicBezTo>
                  <a:pt x="495" y="51"/>
                  <a:pt x="495" y="51"/>
                  <a:pt x="495" y="51"/>
                </a:cubicBezTo>
                <a:cubicBezTo>
                  <a:pt x="503" y="60"/>
                  <a:pt x="515" y="65"/>
                  <a:pt x="527" y="65"/>
                </a:cubicBezTo>
                <a:cubicBezTo>
                  <a:pt x="539" y="65"/>
                  <a:pt x="551" y="60"/>
                  <a:pt x="559" y="51"/>
                </a:cubicBezTo>
                <a:cubicBezTo>
                  <a:pt x="585" y="26"/>
                  <a:pt x="585" y="26"/>
                  <a:pt x="585" y="26"/>
                </a:cubicBezTo>
                <a:cubicBezTo>
                  <a:pt x="598" y="13"/>
                  <a:pt x="619" y="13"/>
                  <a:pt x="632" y="26"/>
                </a:cubicBezTo>
                <a:cubicBezTo>
                  <a:pt x="657" y="51"/>
                  <a:pt x="657" y="51"/>
                  <a:pt x="657" y="51"/>
                </a:cubicBezTo>
                <a:cubicBezTo>
                  <a:pt x="675" y="69"/>
                  <a:pt x="704" y="69"/>
                  <a:pt x="722" y="51"/>
                </a:cubicBezTo>
                <a:cubicBezTo>
                  <a:pt x="747" y="26"/>
                  <a:pt x="747" y="26"/>
                  <a:pt x="747" y="26"/>
                </a:cubicBezTo>
                <a:cubicBezTo>
                  <a:pt x="754" y="20"/>
                  <a:pt x="762" y="16"/>
                  <a:pt x="771" y="16"/>
                </a:cubicBezTo>
                <a:cubicBezTo>
                  <a:pt x="780" y="16"/>
                  <a:pt x="789" y="20"/>
                  <a:pt x="795" y="26"/>
                </a:cubicBezTo>
                <a:cubicBezTo>
                  <a:pt x="820" y="51"/>
                  <a:pt x="820" y="51"/>
                  <a:pt x="820" y="51"/>
                </a:cubicBezTo>
                <a:cubicBezTo>
                  <a:pt x="838" y="69"/>
                  <a:pt x="867" y="69"/>
                  <a:pt x="885" y="51"/>
                </a:cubicBezTo>
                <a:cubicBezTo>
                  <a:pt x="910" y="26"/>
                  <a:pt x="910" y="26"/>
                  <a:pt x="910" y="26"/>
                </a:cubicBezTo>
                <a:cubicBezTo>
                  <a:pt x="923" y="13"/>
                  <a:pt x="944" y="13"/>
                  <a:pt x="958" y="26"/>
                </a:cubicBezTo>
                <a:cubicBezTo>
                  <a:pt x="983" y="51"/>
                  <a:pt x="983" y="51"/>
                  <a:pt x="983" y="51"/>
                </a:cubicBezTo>
                <a:cubicBezTo>
                  <a:pt x="1001" y="69"/>
                  <a:pt x="1030" y="69"/>
                  <a:pt x="1047" y="51"/>
                </a:cubicBezTo>
                <a:cubicBezTo>
                  <a:pt x="1073" y="26"/>
                  <a:pt x="1073" y="26"/>
                  <a:pt x="1073" y="26"/>
                </a:cubicBezTo>
                <a:cubicBezTo>
                  <a:pt x="1086" y="13"/>
                  <a:pt x="1107" y="13"/>
                  <a:pt x="1120" y="26"/>
                </a:cubicBezTo>
                <a:cubicBezTo>
                  <a:pt x="1145" y="51"/>
                  <a:pt x="1145" y="51"/>
                  <a:pt x="1145" y="51"/>
                </a:cubicBezTo>
                <a:cubicBezTo>
                  <a:pt x="1163" y="69"/>
                  <a:pt x="1192" y="69"/>
                  <a:pt x="1210" y="51"/>
                </a:cubicBezTo>
                <a:cubicBezTo>
                  <a:pt x="1235" y="26"/>
                  <a:pt x="1235" y="26"/>
                  <a:pt x="1235" y="26"/>
                </a:cubicBezTo>
                <a:cubicBezTo>
                  <a:pt x="1248" y="13"/>
                  <a:pt x="1270" y="13"/>
                  <a:pt x="1283" y="26"/>
                </a:cubicBezTo>
                <a:cubicBezTo>
                  <a:pt x="1308" y="51"/>
                  <a:pt x="1308" y="51"/>
                  <a:pt x="1308" y="51"/>
                </a:cubicBezTo>
                <a:cubicBezTo>
                  <a:pt x="1326" y="69"/>
                  <a:pt x="1355" y="69"/>
                  <a:pt x="1373" y="51"/>
                </a:cubicBezTo>
                <a:cubicBezTo>
                  <a:pt x="1398" y="26"/>
                  <a:pt x="1398" y="26"/>
                  <a:pt x="1398" y="26"/>
                </a:cubicBezTo>
                <a:cubicBezTo>
                  <a:pt x="1404" y="20"/>
                  <a:pt x="1413" y="16"/>
                  <a:pt x="1422" y="16"/>
                </a:cubicBezTo>
                <a:cubicBezTo>
                  <a:pt x="1431" y="16"/>
                  <a:pt x="1439" y="20"/>
                  <a:pt x="1446" y="26"/>
                </a:cubicBezTo>
                <a:cubicBezTo>
                  <a:pt x="1471" y="51"/>
                  <a:pt x="1471" y="51"/>
                  <a:pt x="1471" y="51"/>
                </a:cubicBezTo>
                <a:cubicBezTo>
                  <a:pt x="1489" y="69"/>
                  <a:pt x="1518" y="69"/>
                  <a:pt x="1535" y="51"/>
                </a:cubicBezTo>
                <a:cubicBezTo>
                  <a:pt x="1561" y="26"/>
                  <a:pt x="1561" y="26"/>
                  <a:pt x="1561" y="26"/>
                </a:cubicBezTo>
                <a:cubicBezTo>
                  <a:pt x="1574" y="13"/>
                  <a:pt x="1595" y="13"/>
                  <a:pt x="1608" y="26"/>
                </a:cubicBezTo>
                <a:cubicBezTo>
                  <a:pt x="1627" y="44"/>
                  <a:pt x="1627" y="44"/>
                  <a:pt x="1627" y="44"/>
                </a:cubicBezTo>
                <a:cubicBezTo>
                  <a:pt x="1627" y="27"/>
                  <a:pt x="1627" y="27"/>
                  <a:pt x="1627" y="27"/>
                </a:cubicBezTo>
                <a:cubicBezTo>
                  <a:pt x="1617" y="17"/>
                  <a:pt x="1617" y="17"/>
                  <a:pt x="1617" y="17"/>
                </a:cubicBezTo>
                <a:cubicBezTo>
                  <a:pt x="1599" y="0"/>
                  <a:pt x="1570" y="0"/>
                  <a:pt x="1552" y="17"/>
                </a:cubicBezTo>
                <a:close/>
              </a:path>
            </a:pathLst>
          </a:custGeom>
          <a:solidFill>
            <a:sysClr val="window" lastClr="FFFFFF"/>
          </a:solidFill>
          <a:ln w="9525" cap="flat" cmpd="sng">
            <a:solidFill>
              <a:schemeClr val="bg1">
                <a:lumMod val="50000"/>
              </a:schemeClr>
            </a:solidFill>
            <a:prstDash val="solid"/>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40" name="コンテンツ プレースホルダー 2"/>
          <p:cNvSpPr txBox="1">
            <a:spLocks/>
          </p:cNvSpPr>
          <p:nvPr/>
        </p:nvSpPr>
        <p:spPr>
          <a:xfrm>
            <a:off x="683568" y="1024270"/>
            <a:ext cx="3826768" cy="432048"/>
          </a:xfrm>
          <a:prstGeom prst="rect">
            <a:avLst/>
          </a:prstGeom>
          <a:ln>
            <a:noFill/>
          </a:ln>
        </p:spPr>
        <p:txBody>
          <a:bodyPr>
            <a:normAutofit/>
          </a:bodyPr>
          <a:lstStyle>
            <a:lvl1pPr marL="342900" indent="-342900" algn="l" defTabSz="914400" rtl="0" eaLnBrk="1" latinLnBrk="0" hangingPunct="1">
              <a:spcBef>
                <a:spcPct val="20000"/>
              </a:spcBef>
              <a:buFont typeface="Arial" panose="020B0604020202020204" pitchFamily="34" charset="0"/>
              <a:buChar char="•"/>
              <a:defRPr kumimoji="1"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kumimoji="1"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kumimoji="1"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kumimoji="1"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kumimoji="1"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kumimoji="1" sz="2000" kern="1200">
                <a:solidFill>
                  <a:schemeClr val="tx1"/>
                </a:solidFill>
                <a:latin typeface="+mn-lt"/>
                <a:ea typeface="+mn-ea"/>
                <a:cs typeface="+mn-cs"/>
              </a:defRPr>
            </a:lvl9pPr>
          </a:lstStyle>
          <a:p>
            <a:pPr marL="0" indent="0">
              <a:buFont typeface="Arial" panose="020B0604020202020204" pitchFamily="34" charset="0"/>
              <a:buNone/>
            </a:pPr>
            <a:r>
              <a:rPr lang="ja-JP" altLang="en-US" sz="1600"/>
              <a:t>小学生</a:t>
            </a:r>
            <a:endParaRPr lang="en-US" altLang="ja-JP" sz="1600" dirty="0"/>
          </a:p>
        </p:txBody>
      </p:sp>
      <p:sp>
        <p:nvSpPr>
          <p:cNvPr id="35" name="Freeform 50"/>
          <p:cNvSpPr>
            <a:spLocks/>
          </p:cNvSpPr>
          <p:nvPr/>
        </p:nvSpPr>
        <p:spPr bwMode="auto">
          <a:xfrm>
            <a:off x="4721184" y="3265689"/>
            <a:ext cx="3240360" cy="125673"/>
          </a:xfrm>
          <a:custGeom>
            <a:avLst/>
            <a:gdLst/>
            <a:ahLst/>
            <a:cxnLst>
              <a:cxn ang="0">
                <a:pos x="1527" y="43"/>
              </a:cxn>
              <a:cxn ang="0">
                <a:pos x="1454" y="17"/>
              </a:cxn>
              <a:cxn ang="0">
                <a:pos x="1364" y="43"/>
              </a:cxn>
              <a:cxn ang="0">
                <a:pos x="1291" y="17"/>
              </a:cxn>
              <a:cxn ang="0">
                <a:pos x="1202" y="43"/>
              </a:cxn>
              <a:cxn ang="0">
                <a:pos x="1129" y="17"/>
              </a:cxn>
              <a:cxn ang="0">
                <a:pos x="1039" y="43"/>
              </a:cxn>
              <a:cxn ang="0">
                <a:pos x="966" y="17"/>
              </a:cxn>
              <a:cxn ang="0">
                <a:pos x="876" y="43"/>
              </a:cxn>
              <a:cxn ang="0">
                <a:pos x="803" y="17"/>
              </a:cxn>
              <a:cxn ang="0">
                <a:pos x="739" y="17"/>
              </a:cxn>
              <a:cxn ang="0">
                <a:pos x="666" y="43"/>
              </a:cxn>
              <a:cxn ang="0">
                <a:pos x="576" y="17"/>
              </a:cxn>
              <a:cxn ang="0">
                <a:pos x="503" y="43"/>
              </a:cxn>
              <a:cxn ang="0">
                <a:pos x="446" y="4"/>
              </a:cxn>
              <a:cxn ang="0">
                <a:pos x="388" y="43"/>
              </a:cxn>
              <a:cxn ang="0">
                <a:pos x="315" y="17"/>
              </a:cxn>
              <a:cxn ang="0">
                <a:pos x="251" y="17"/>
              </a:cxn>
              <a:cxn ang="0">
                <a:pos x="178" y="43"/>
              </a:cxn>
              <a:cxn ang="0">
                <a:pos x="120" y="4"/>
              </a:cxn>
              <a:cxn ang="0">
                <a:pos x="63" y="43"/>
              </a:cxn>
              <a:cxn ang="0">
                <a:pos x="0" y="27"/>
              </a:cxn>
              <a:cxn ang="0">
                <a:pos x="7" y="51"/>
              </a:cxn>
              <a:cxn ang="0">
                <a:pos x="71" y="51"/>
              </a:cxn>
              <a:cxn ang="0">
                <a:pos x="120" y="16"/>
              </a:cxn>
              <a:cxn ang="0">
                <a:pos x="169" y="51"/>
              </a:cxn>
              <a:cxn ang="0">
                <a:pos x="234" y="51"/>
              </a:cxn>
              <a:cxn ang="0">
                <a:pos x="283" y="16"/>
              </a:cxn>
              <a:cxn ang="0">
                <a:pos x="332" y="51"/>
              </a:cxn>
              <a:cxn ang="0">
                <a:pos x="397" y="51"/>
              </a:cxn>
              <a:cxn ang="0">
                <a:pos x="446" y="16"/>
              </a:cxn>
              <a:cxn ang="0">
                <a:pos x="495" y="51"/>
              </a:cxn>
              <a:cxn ang="0">
                <a:pos x="559" y="51"/>
              </a:cxn>
              <a:cxn ang="0">
                <a:pos x="632" y="26"/>
              </a:cxn>
              <a:cxn ang="0">
                <a:pos x="722" y="51"/>
              </a:cxn>
              <a:cxn ang="0">
                <a:pos x="771" y="16"/>
              </a:cxn>
              <a:cxn ang="0">
                <a:pos x="820" y="51"/>
              </a:cxn>
              <a:cxn ang="0">
                <a:pos x="910" y="26"/>
              </a:cxn>
              <a:cxn ang="0">
                <a:pos x="983" y="51"/>
              </a:cxn>
              <a:cxn ang="0">
                <a:pos x="1073" y="26"/>
              </a:cxn>
              <a:cxn ang="0">
                <a:pos x="1145" y="51"/>
              </a:cxn>
              <a:cxn ang="0">
                <a:pos x="1235" y="26"/>
              </a:cxn>
              <a:cxn ang="0">
                <a:pos x="1308" y="51"/>
              </a:cxn>
              <a:cxn ang="0">
                <a:pos x="1398" y="26"/>
              </a:cxn>
              <a:cxn ang="0">
                <a:pos x="1446" y="26"/>
              </a:cxn>
              <a:cxn ang="0">
                <a:pos x="1535" y="51"/>
              </a:cxn>
              <a:cxn ang="0">
                <a:pos x="1608" y="26"/>
              </a:cxn>
              <a:cxn ang="0">
                <a:pos x="1627" y="27"/>
              </a:cxn>
              <a:cxn ang="0">
                <a:pos x="1552" y="17"/>
              </a:cxn>
            </a:cxnLst>
            <a:rect l="0" t="0" r="r" b="b"/>
            <a:pathLst>
              <a:path w="1627" h="69">
                <a:moveTo>
                  <a:pt x="1552" y="17"/>
                </a:moveTo>
                <a:cubicBezTo>
                  <a:pt x="1527" y="43"/>
                  <a:pt x="1527" y="43"/>
                  <a:pt x="1527" y="43"/>
                </a:cubicBezTo>
                <a:cubicBezTo>
                  <a:pt x="1514" y="56"/>
                  <a:pt x="1492" y="56"/>
                  <a:pt x="1479" y="43"/>
                </a:cubicBezTo>
                <a:cubicBezTo>
                  <a:pt x="1454" y="17"/>
                  <a:pt x="1454" y="17"/>
                  <a:pt x="1454" y="17"/>
                </a:cubicBezTo>
                <a:cubicBezTo>
                  <a:pt x="1436" y="0"/>
                  <a:pt x="1407" y="0"/>
                  <a:pt x="1389" y="17"/>
                </a:cubicBezTo>
                <a:cubicBezTo>
                  <a:pt x="1364" y="43"/>
                  <a:pt x="1364" y="43"/>
                  <a:pt x="1364" y="43"/>
                </a:cubicBezTo>
                <a:cubicBezTo>
                  <a:pt x="1351" y="56"/>
                  <a:pt x="1330" y="56"/>
                  <a:pt x="1317" y="43"/>
                </a:cubicBezTo>
                <a:cubicBezTo>
                  <a:pt x="1291" y="17"/>
                  <a:pt x="1291" y="17"/>
                  <a:pt x="1291" y="17"/>
                </a:cubicBezTo>
                <a:cubicBezTo>
                  <a:pt x="1274" y="0"/>
                  <a:pt x="1245" y="0"/>
                  <a:pt x="1227" y="17"/>
                </a:cubicBezTo>
                <a:cubicBezTo>
                  <a:pt x="1202" y="43"/>
                  <a:pt x="1202" y="43"/>
                  <a:pt x="1202" y="43"/>
                </a:cubicBezTo>
                <a:cubicBezTo>
                  <a:pt x="1188" y="56"/>
                  <a:pt x="1167" y="56"/>
                  <a:pt x="1154" y="43"/>
                </a:cubicBezTo>
                <a:cubicBezTo>
                  <a:pt x="1129" y="17"/>
                  <a:pt x="1129" y="17"/>
                  <a:pt x="1129" y="17"/>
                </a:cubicBezTo>
                <a:cubicBezTo>
                  <a:pt x="1111" y="0"/>
                  <a:pt x="1082" y="0"/>
                  <a:pt x="1064" y="17"/>
                </a:cubicBezTo>
                <a:cubicBezTo>
                  <a:pt x="1039" y="43"/>
                  <a:pt x="1039" y="43"/>
                  <a:pt x="1039" y="43"/>
                </a:cubicBezTo>
                <a:cubicBezTo>
                  <a:pt x="1026" y="56"/>
                  <a:pt x="1004" y="56"/>
                  <a:pt x="991" y="43"/>
                </a:cubicBezTo>
                <a:cubicBezTo>
                  <a:pt x="966" y="17"/>
                  <a:pt x="966" y="17"/>
                  <a:pt x="966" y="17"/>
                </a:cubicBezTo>
                <a:cubicBezTo>
                  <a:pt x="948" y="0"/>
                  <a:pt x="919" y="0"/>
                  <a:pt x="901" y="17"/>
                </a:cubicBezTo>
                <a:cubicBezTo>
                  <a:pt x="876" y="43"/>
                  <a:pt x="876" y="43"/>
                  <a:pt x="876" y="43"/>
                </a:cubicBezTo>
                <a:cubicBezTo>
                  <a:pt x="863" y="56"/>
                  <a:pt x="842" y="56"/>
                  <a:pt x="829" y="43"/>
                </a:cubicBezTo>
                <a:cubicBezTo>
                  <a:pt x="803" y="17"/>
                  <a:pt x="803" y="17"/>
                  <a:pt x="803" y="17"/>
                </a:cubicBezTo>
                <a:cubicBezTo>
                  <a:pt x="795" y="9"/>
                  <a:pt x="783" y="4"/>
                  <a:pt x="771" y="4"/>
                </a:cubicBezTo>
                <a:cubicBezTo>
                  <a:pt x="759" y="4"/>
                  <a:pt x="747" y="9"/>
                  <a:pt x="739" y="17"/>
                </a:cubicBezTo>
                <a:cubicBezTo>
                  <a:pt x="714" y="43"/>
                  <a:pt x="714" y="43"/>
                  <a:pt x="714" y="43"/>
                </a:cubicBezTo>
                <a:cubicBezTo>
                  <a:pt x="700" y="56"/>
                  <a:pt x="679" y="56"/>
                  <a:pt x="666" y="43"/>
                </a:cubicBezTo>
                <a:cubicBezTo>
                  <a:pt x="641" y="17"/>
                  <a:pt x="641" y="17"/>
                  <a:pt x="641" y="17"/>
                </a:cubicBezTo>
                <a:cubicBezTo>
                  <a:pt x="623" y="0"/>
                  <a:pt x="594" y="0"/>
                  <a:pt x="576" y="17"/>
                </a:cubicBezTo>
                <a:cubicBezTo>
                  <a:pt x="551" y="43"/>
                  <a:pt x="551" y="43"/>
                  <a:pt x="551" y="43"/>
                </a:cubicBezTo>
                <a:cubicBezTo>
                  <a:pt x="538" y="56"/>
                  <a:pt x="516" y="56"/>
                  <a:pt x="503" y="43"/>
                </a:cubicBezTo>
                <a:cubicBezTo>
                  <a:pt x="478" y="17"/>
                  <a:pt x="478" y="17"/>
                  <a:pt x="478" y="17"/>
                </a:cubicBezTo>
                <a:cubicBezTo>
                  <a:pt x="469" y="9"/>
                  <a:pt x="458" y="4"/>
                  <a:pt x="446" y="4"/>
                </a:cubicBezTo>
                <a:cubicBezTo>
                  <a:pt x="434" y="4"/>
                  <a:pt x="422" y="9"/>
                  <a:pt x="413" y="17"/>
                </a:cubicBezTo>
                <a:cubicBezTo>
                  <a:pt x="388" y="43"/>
                  <a:pt x="388" y="43"/>
                  <a:pt x="388" y="43"/>
                </a:cubicBezTo>
                <a:cubicBezTo>
                  <a:pt x="375" y="56"/>
                  <a:pt x="354" y="56"/>
                  <a:pt x="341" y="43"/>
                </a:cubicBezTo>
                <a:cubicBezTo>
                  <a:pt x="315" y="17"/>
                  <a:pt x="315" y="17"/>
                  <a:pt x="315" y="17"/>
                </a:cubicBezTo>
                <a:cubicBezTo>
                  <a:pt x="307" y="9"/>
                  <a:pt x="295" y="4"/>
                  <a:pt x="283" y="4"/>
                </a:cubicBezTo>
                <a:cubicBezTo>
                  <a:pt x="271" y="4"/>
                  <a:pt x="259" y="9"/>
                  <a:pt x="251" y="17"/>
                </a:cubicBezTo>
                <a:cubicBezTo>
                  <a:pt x="226" y="43"/>
                  <a:pt x="226" y="43"/>
                  <a:pt x="226" y="43"/>
                </a:cubicBezTo>
                <a:cubicBezTo>
                  <a:pt x="212" y="56"/>
                  <a:pt x="191" y="56"/>
                  <a:pt x="178" y="43"/>
                </a:cubicBezTo>
                <a:cubicBezTo>
                  <a:pt x="153" y="17"/>
                  <a:pt x="153" y="17"/>
                  <a:pt x="153" y="17"/>
                </a:cubicBezTo>
                <a:cubicBezTo>
                  <a:pt x="144" y="9"/>
                  <a:pt x="133" y="4"/>
                  <a:pt x="120" y="4"/>
                </a:cubicBezTo>
                <a:cubicBezTo>
                  <a:pt x="108" y="4"/>
                  <a:pt x="97" y="9"/>
                  <a:pt x="88" y="17"/>
                </a:cubicBezTo>
                <a:cubicBezTo>
                  <a:pt x="63" y="43"/>
                  <a:pt x="63" y="43"/>
                  <a:pt x="63" y="43"/>
                </a:cubicBezTo>
                <a:cubicBezTo>
                  <a:pt x="50" y="56"/>
                  <a:pt x="28" y="56"/>
                  <a:pt x="15" y="43"/>
                </a:cubicBezTo>
                <a:cubicBezTo>
                  <a:pt x="0" y="27"/>
                  <a:pt x="0" y="27"/>
                  <a:pt x="0" y="27"/>
                </a:cubicBezTo>
                <a:cubicBezTo>
                  <a:pt x="0" y="44"/>
                  <a:pt x="0" y="44"/>
                  <a:pt x="0" y="44"/>
                </a:cubicBezTo>
                <a:cubicBezTo>
                  <a:pt x="7" y="51"/>
                  <a:pt x="7" y="51"/>
                  <a:pt x="7" y="51"/>
                </a:cubicBezTo>
                <a:cubicBezTo>
                  <a:pt x="15" y="60"/>
                  <a:pt x="27" y="65"/>
                  <a:pt x="39" y="65"/>
                </a:cubicBezTo>
                <a:cubicBezTo>
                  <a:pt x="51" y="65"/>
                  <a:pt x="63" y="60"/>
                  <a:pt x="71" y="51"/>
                </a:cubicBezTo>
                <a:cubicBezTo>
                  <a:pt x="97" y="26"/>
                  <a:pt x="97" y="26"/>
                  <a:pt x="97" y="26"/>
                </a:cubicBezTo>
                <a:cubicBezTo>
                  <a:pt x="103" y="20"/>
                  <a:pt x="111" y="16"/>
                  <a:pt x="120" y="16"/>
                </a:cubicBezTo>
                <a:cubicBezTo>
                  <a:pt x="129" y="16"/>
                  <a:pt x="138" y="20"/>
                  <a:pt x="144" y="26"/>
                </a:cubicBezTo>
                <a:cubicBezTo>
                  <a:pt x="169" y="51"/>
                  <a:pt x="169" y="51"/>
                  <a:pt x="169" y="51"/>
                </a:cubicBezTo>
                <a:cubicBezTo>
                  <a:pt x="178" y="60"/>
                  <a:pt x="190" y="65"/>
                  <a:pt x="202" y="65"/>
                </a:cubicBezTo>
                <a:cubicBezTo>
                  <a:pt x="214" y="65"/>
                  <a:pt x="225" y="60"/>
                  <a:pt x="234" y="51"/>
                </a:cubicBezTo>
                <a:cubicBezTo>
                  <a:pt x="259" y="26"/>
                  <a:pt x="259" y="26"/>
                  <a:pt x="259" y="26"/>
                </a:cubicBezTo>
                <a:cubicBezTo>
                  <a:pt x="266" y="20"/>
                  <a:pt x="274" y="16"/>
                  <a:pt x="283" y="16"/>
                </a:cubicBezTo>
                <a:cubicBezTo>
                  <a:pt x="292" y="16"/>
                  <a:pt x="301" y="20"/>
                  <a:pt x="307" y="26"/>
                </a:cubicBezTo>
                <a:cubicBezTo>
                  <a:pt x="332" y="51"/>
                  <a:pt x="332" y="51"/>
                  <a:pt x="332" y="51"/>
                </a:cubicBezTo>
                <a:cubicBezTo>
                  <a:pt x="341" y="60"/>
                  <a:pt x="352" y="65"/>
                  <a:pt x="364" y="65"/>
                </a:cubicBezTo>
                <a:cubicBezTo>
                  <a:pt x="377" y="65"/>
                  <a:pt x="388" y="60"/>
                  <a:pt x="397" y="51"/>
                </a:cubicBezTo>
                <a:cubicBezTo>
                  <a:pt x="422" y="26"/>
                  <a:pt x="422" y="26"/>
                  <a:pt x="422" y="26"/>
                </a:cubicBezTo>
                <a:cubicBezTo>
                  <a:pt x="428" y="20"/>
                  <a:pt x="437" y="16"/>
                  <a:pt x="446" y="16"/>
                </a:cubicBezTo>
                <a:cubicBezTo>
                  <a:pt x="455" y="16"/>
                  <a:pt x="463" y="20"/>
                  <a:pt x="470" y="26"/>
                </a:cubicBezTo>
                <a:cubicBezTo>
                  <a:pt x="495" y="51"/>
                  <a:pt x="495" y="51"/>
                  <a:pt x="495" y="51"/>
                </a:cubicBezTo>
                <a:cubicBezTo>
                  <a:pt x="503" y="60"/>
                  <a:pt x="515" y="65"/>
                  <a:pt x="527" y="65"/>
                </a:cubicBezTo>
                <a:cubicBezTo>
                  <a:pt x="539" y="65"/>
                  <a:pt x="551" y="60"/>
                  <a:pt x="559" y="51"/>
                </a:cubicBezTo>
                <a:cubicBezTo>
                  <a:pt x="585" y="26"/>
                  <a:pt x="585" y="26"/>
                  <a:pt x="585" y="26"/>
                </a:cubicBezTo>
                <a:cubicBezTo>
                  <a:pt x="598" y="13"/>
                  <a:pt x="619" y="13"/>
                  <a:pt x="632" y="26"/>
                </a:cubicBezTo>
                <a:cubicBezTo>
                  <a:pt x="657" y="51"/>
                  <a:pt x="657" y="51"/>
                  <a:pt x="657" y="51"/>
                </a:cubicBezTo>
                <a:cubicBezTo>
                  <a:pt x="675" y="69"/>
                  <a:pt x="704" y="69"/>
                  <a:pt x="722" y="51"/>
                </a:cubicBezTo>
                <a:cubicBezTo>
                  <a:pt x="747" y="26"/>
                  <a:pt x="747" y="26"/>
                  <a:pt x="747" y="26"/>
                </a:cubicBezTo>
                <a:cubicBezTo>
                  <a:pt x="754" y="20"/>
                  <a:pt x="762" y="16"/>
                  <a:pt x="771" y="16"/>
                </a:cubicBezTo>
                <a:cubicBezTo>
                  <a:pt x="780" y="16"/>
                  <a:pt x="789" y="20"/>
                  <a:pt x="795" y="26"/>
                </a:cubicBezTo>
                <a:cubicBezTo>
                  <a:pt x="820" y="51"/>
                  <a:pt x="820" y="51"/>
                  <a:pt x="820" y="51"/>
                </a:cubicBezTo>
                <a:cubicBezTo>
                  <a:pt x="838" y="69"/>
                  <a:pt x="867" y="69"/>
                  <a:pt x="885" y="51"/>
                </a:cubicBezTo>
                <a:cubicBezTo>
                  <a:pt x="910" y="26"/>
                  <a:pt x="910" y="26"/>
                  <a:pt x="910" y="26"/>
                </a:cubicBezTo>
                <a:cubicBezTo>
                  <a:pt x="923" y="13"/>
                  <a:pt x="944" y="13"/>
                  <a:pt x="958" y="26"/>
                </a:cubicBezTo>
                <a:cubicBezTo>
                  <a:pt x="983" y="51"/>
                  <a:pt x="983" y="51"/>
                  <a:pt x="983" y="51"/>
                </a:cubicBezTo>
                <a:cubicBezTo>
                  <a:pt x="1001" y="69"/>
                  <a:pt x="1030" y="69"/>
                  <a:pt x="1047" y="51"/>
                </a:cubicBezTo>
                <a:cubicBezTo>
                  <a:pt x="1073" y="26"/>
                  <a:pt x="1073" y="26"/>
                  <a:pt x="1073" y="26"/>
                </a:cubicBezTo>
                <a:cubicBezTo>
                  <a:pt x="1086" y="13"/>
                  <a:pt x="1107" y="13"/>
                  <a:pt x="1120" y="26"/>
                </a:cubicBezTo>
                <a:cubicBezTo>
                  <a:pt x="1145" y="51"/>
                  <a:pt x="1145" y="51"/>
                  <a:pt x="1145" y="51"/>
                </a:cubicBezTo>
                <a:cubicBezTo>
                  <a:pt x="1163" y="69"/>
                  <a:pt x="1192" y="69"/>
                  <a:pt x="1210" y="51"/>
                </a:cubicBezTo>
                <a:cubicBezTo>
                  <a:pt x="1235" y="26"/>
                  <a:pt x="1235" y="26"/>
                  <a:pt x="1235" y="26"/>
                </a:cubicBezTo>
                <a:cubicBezTo>
                  <a:pt x="1248" y="13"/>
                  <a:pt x="1270" y="13"/>
                  <a:pt x="1283" y="26"/>
                </a:cubicBezTo>
                <a:cubicBezTo>
                  <a:pt x="1308" y="51"/>
                  <a:pt x="1308" y="51"/>
                  <a:pt x="1308" y="51"/>
                </a:cubicBezTo>
                <a:cubicBezTo>
                  <a:pt x="1326" y="69"/>
                  <a:pt x="1355" y="69"/>
                  <a:pt x="1373" y="51"/>
                </a:cubicBezTo>
                <a:cubicBezTo>
                  <a:pt x="1398" y="26"/>
                  <a:pt x="1398" y="26"/>
                  <a:pt x="1398" y="26"/>
                </a:cubicBezTo>
                <a:cubicBezTo>
                  <a:pt x="1404" y="20"/>
                  <a:pt x="1413" y="16"/>
                  <a:pt x="1422" y="16"/>
                </a:cubicBezTo>
                <a:cubicBezTo>
                  <a:pt x="1431" y="16"/>
                  <a:pt x="1439" y="20"/>
                  <a:pt x="1446" y="26"/>
                </a:cubicBezTo>
                <a:cubicBezTo>
                  <a:pt x="1471" y="51"/>
                  <a:pt x="1471" y="51"/>
                  <a:pt x="1471" y="51"/>
                </a:cubicBezTo>
                <a:cubicBezTo>
                  <a:pt x="1489" y="69"/>
                  <a:pt x="1518" y="69"/>
                  <a:pt x="1535" y="51"/>
                </a:cubicBezTo>
                <a:cubicBezTo>
                  <a:pt x="1561" y="26"/>
                  <a:pt x="1561" y="26"/>
                  <a:pt x="1561" y="26"/>
                </a:cubicBezTo>
                <a:cubicBezTo>
                  <a:pt x="1574" y="13"/>
                  <a:pt x="1595" y="13"/>
                  <a:pt x="1608" y="26"/>
                </a:cubicBezTo>
                <a:cubicBezTo>
                  <a:pt x="1627" y="44"/>
                  <a:pt x="1627" y="44"/>
                  <a:pt x="1627" y="44"/>
                </a:cubicBezTo>
                <a:cubicBezTo>
                  <a:pt x="1627" y="27"/>
                  <a:pt x="1627" y="27"/>
                  <a:pt x="1627" y="27"/>
                </a:cubicBezTo>
                <a:cubicBezTo>
                  <a:pt x="1617" y="17"/>
                  <a:pt x="1617" y="17"/>
                  <a:pt x="1617" y="17"/>
                </a:cubicBezTo>
                <a:cubicBezTo>
                  <a:pt x="1599" y="0"/>
                  <a:pt x="1570" y="0"/>
                  <a:pt x="1552" y="17"/>
                </a:cubicBezTo>
                <a:close/>
              </a:path>
            </a:pathLst>
          </a:custGeom>
          <a:solidFill>
            <a:sysClr val="window" lastClr="FFFFFF"/>
          </a:solidFill>
          <a:ln w="9525" cap="flat" cmpd="sng">
            <a:solidFill>
              <a:schemeClr val="bg1">
                <a:lumMod val="50000"/>
              </a:schemeClr>
            </a:solidFill>
            <a:prstDash val="solid"/>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34" name="角丸四角形 33"/>
          <p:cNvSpPr/>
          <p:nvPr/>
        </p:nvSpPr>
        <p:spPr>
          <a:xfrm>
            <a:off x="2797293" y="1661825"/>
            <a:ext cx="1122012" cy="2119784"/>
          </a:xfrm>
          <a:prstGeom prst="roundRect">
            <a:avLst>
              <a:gd name="adj" fmla="val 3640"/>
            </a:avLst>
          </a:prstGeom>
          <a:solidFill>
            <a:schemeClr val="accent6">
              <a:lumMod val="60000"/>
              <a:lumOff val="40000"/>
              <a:alpha val="2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1" name="角丸四角形 40"/>
          <p:cNvSpPr/>
          <p:nvPr/>
        </p:nvSpPr>
        <p:spPr>
          <a:xfrm>
            <a:off x="6920478" y="1702667"/>
            <a:ext cx="1180457" cy="2228756"/>
          </a:xfrm>
          <a:prstGeom prst="roundRect">
            <a:avLst>
              <a:gd name="adj" fmla="val 3640"/>
            </a:avLst>
          </a:prstGeom>
          <a:solidFill>
            <a:schemeClr val="accent6">
              <a:lumMod val="60000"/>
              <a:lumOff val="40000"/>
              <a:alpha val="2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2" name="角丸四角形 41"/>
          <p:cNvSpPr/>
          <p:nvPr/>
        </p:nvSpPr>
        <p:spPr>
          <a:xfrm>
            <a:off x="6854877" y="4410393"/>
            <a:ext cx="1180457" cy="2228756"/>
          </a:xfrm>
          <a:prstGeom prst="roundRect">
            <a:avLst>
              <a:gd name="adj" fmla="val 3640"/>
            </a:avLst>
          </a:prstGeom>
          <a:solidFill>
            <a:schemeClr val="accent6">
              <a:lumMod val="60000"/>
              <a:lumOff val="40000"/>
              <a:alpha val="2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3" name="角丸四角形 42"/>
          <p:cNvSpPr/>
          <p:nvPr/>
        </p:nvSpPr>
        <p:spPr>
          <a:xfrm>
            <a:off x="2819122" y="4428897"/>
            <a:ext cx="1180457" cy="2228756"/>
          </a:xfrm>
          <a:prstGeom prst="roundRect">
            <a:avLst>
              <a:gd name="adj" fmla="val 3640"/>
            </a:avLst>
          </a:prstGeom>
          <a:solidFill>
            <a:schemeClr val="accent6">
              <a:lumMod val="60000"/>
              <a:lumOff val="40000"/>
              <a:alpha val="2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6" name="テキスト ボックス 25"/>
          <p:cNvSpPr txBox="1"/>
          <p:nvPr/>
        </p:nvSpPr>
        <p:spPr>
          <a:xfrm>
            <a:off x="251520" y="232182"/>
            <a:ext cx="7704856" cy="338554"/>
          </a:xfrm>
          <a:prstGeom prst="rect">
            <a:avLst/>
          </a:prstGeom>
          <a:noFill/>
        </p:spPr>
        <p:txBody>
          <a:bodyPr wrap="square" rtlCol="0">
            <a:spAutoFit/>
          </a:bodyPr>
          <a:lstStyle/>
          <a:p>
            <a:r>
              <a:rPr lang="ja-JP" altLang="en-US" sz="1600" b="1" dirty="0" smtClean="0"/>
              <a:t>④</a:t>
            </a:r>
            <a:r>
              <a:rPr lang="ja-JP" altLang="en-US" sz="1600" b="1" dirty="0"/>
              <a:t>　</a:t>
            </a:r>
            <a:r>
              <a:rPr lang="ja-JP" altLang="en-US" sz="1600" b="1" dirty="0" smtClean="0"/>
              <a:t>参考</a:t>
            </a:r>
            <a:endParaRPr kumimoji="1" lang="ja-JP" altLang="en-US" sz="1600" b="1" dirty="0"/>
          </a:p>
        </p:txBody>
      </p:sp>
      <p:sp>
        <p:nvSpPr>
          <p:cNvPr id="28" name="テキスト ボックス 27"/>
          <p:cNvSpPr txBox="1"/>
          <p:nvPr/>
        </p:nvSpPr>
        <p:spPr>
          <a:xfrm>
            <a:off x="0" y="0"/>
            <a:ext cx="4572000" cy="276999"/>
          </a:xfrm>
          <a:prstGeom prst="rect">
            <a:avLst/>
          </a:prstGeom>
          <a:noFill/>
        </p:spPr>
        <p:txBody>
          <a:bodyPr wrap="square" rtlCol="0">
            <a:spAutoFit/>
          </a:bodyPr>
          <a:lstStyle/>
          <a:p>
            <a:r>
              <a:rPr kumimoji="1" lang="en-US" altLang="ja-JP" sz="1200" dirty="0"/>
              <a:t>Ⅳ</a:t>
            </a:r>
            <a:r>
              <a:rPr kumimoji="1" lang="ja-JP" altLang="en-US" sz="1200" dirty="0"/>
              <a:t>　</a:t>
            </a:r>
            <a:r>
              <a:rPr kumimoji="1" lang="ja-JP" altLang="en-US" sz="1100" dirty="0"/>
              <a:t>政策</a:t>
            </a:r>
            <a:r>
              <a:rPr kumimoji="1" lang="ja-JP" altLang="en-US" sz="1200" dirty="0"/>
              <a:t>の刷新・現役世代の重点投資</a:t>
            </a:r>
            <a:r>
              <a:rPr lang="ja-JP" altLang="en-US" sz="1200" dirty="0"/>
              <a:t>（子育て・教育）</a:t>
            </a:r>
            <a:endParaRPr kumimoji="1" lang="en-US" altLang="ja-JP" sz="1200" dirty="0"/>
          </a:p>
        </p:txBody>
      </p:sp>
      <p:cxnSp>
        <p:nvCxnSpPr>
          <p:cNvPr id="44" name="直線コネクタ 43"/>
          <p:cNvCxnSpPr/>
          <p:nvPr/>
        </p:nvCxnSpPr>
        <p:spPr>
          <a:xfrm>
            <a:off x="251520" y="520214"/>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45" name="テキスト ボックス 44"/>
          <p:cNvSpPr txBox="1"/>
          <p:nvPr/>
        </p:nvSpPr>
        <p:spPr>
          <a:xfrm>
            <a:off x="7812360" y="0"/>
            <a:ext cx="1331640" cy="261610"/>
          </a:xfrm>
          <a:prstGeom prst="rect">
            <a:avLst/>
          </a:prstGeom>
          <a:noFill/>
        </p:spPr>
        <p:txBody>
          <a:bodyPr wrap="square" rtlCol="0">
            <a:spAutoFit/>
          </a:bodyPr>
          <a:lstStyle/>
          <a:p>
            <a:r>
              <a:rPr lang="en-US" altLang="ja-JP" sz="1100" dirty="0" smtClean="0">
                <a:latin typeface="Arial" pitchFamily="34" charset="0"/>
                <a:cs typeface="Arial" pitchFamily="34" charset="0"/>
              </a:rPr>
              <a:t>B2.(59)</a:t>
            </a:r>
            <a:r>
              <a:rPr lang="ja-JP" altLang="en-US" sz="1100" dirty="0" smtClean="0">
                <a:latin typeface="Arial" pitchFamily="34" charset="0"/>
                <a:cs typeface="Arial" pitchFamily="34" charset="0"/>
              </a:rPr>
              <a:t>～</a:t>
            </a:r>
            <a:r>
              <a:rPr lang="en-US" altLang="ja-JP" sz="1100" dirty="0" smtClean="0">
                <a:latin typeface="Arial" pitchFamily="34" charset="0"/>
                <a:cs typeface="Arial" pitchFamily="34" charset="0"/>
              </a:rPr>
              <a:t>(63)</a:t>
            </a:r>
            <a:endParaRPr kumimoji="1" lang="en-US" altLang="ja-JP" sz="1100" dirty="0">
              <a:latin typeface="Arial" pitchFamily="34" charset="0"/>
              <a:cs typeface="Arial" pitchFamily="34" charset="0"/>
            </a:endParaRPr>
          </a:p>
        </p:txBody>
      </p:sp>
    </p:spTree>
    <p:extLst>
      <p:ext uri="{BB962C8B-B14F-4D97-AF65-F5344CB8AC3E}">
        <p14:creationId xmlns:p14="http://schemas.microsoft.com/office/powerpoint/2010/main" val="3174045970"/>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角丸四角形 11"/>
          <p:cNvSpPr/>
          <p:nvPr/>
        </p:nvSpPr>
        <p:spPr>
          <a:xfrm>
            <a:off x="7368807" y="1136557"/>
            <a:ext cx="1523673" cy="204211"/>
          </a:xfrm>
          <a:prstGeom prst="roundRect">
            <a:avLst>
              <a:gd name="adj" fmla="val 3640"/>
            </a:avLst>
          </a:prstGeom>
          <a:solidFill>
            <a:schemeClr val="accent6">
              <a:lumMod val="60000"/>
              <a:lumOff val="40000"/>
              <a:alpha val="5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 name="角丸四角形 10"/>
          <p:cNvSpPr/>
          <p:nvPr/>
        </p:nvSpPr>
        <p:spPr>
          <a:xfrm>
            <a:off x="6660233" y="1340768"/>
            <a:ext cx="360040" cy="216024"/>
          </a:xfrm>
          <a:prstGeom prst="roundRect">
            <a:avLst>
              <a:gd name="adj" fmla="val 3640"/>
            </a:avLst>
          </a:prstGeom>
          <a:solidFill>
            <a:schemeClr val="accent6">
              <a:lumMod val="60000"/>
              <a:lumOff val="40000"/>
              <a:alpha val="5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 name="角丸四角形 9"/>
          <p:cNvSpPr/>
          <p:nvPr/>
        </p:nvSpPr>
        <p:spPr>
          <a:xfrm>
            <a:off x="4442643" y="4509119"/>
            <a:ext cx="2054523" cy="840081"/>
          </a:xfrm>
          <a:prstGeom prst="roundRect">
            <a:avLst>
              <a:gd name="adj" fmla="val 3640"/>
            </a:avLst>
          </a:prstGeom>
          <a:solidFill>
            <a:schemeClr val="accent6">
              <a:lumMod val="60000"/>
              <a:lumOff val="40000"/>
              <a:alpha val="5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 name="角丸四角形 8"/>
          <p:cNvSpPr/>
          <p:nvPr/>
        </p:nvSpPr>
        <p:spPr>
          <a:xfrm>
            <a:off x="4427984" y="2708920"/>
            <a:ext cx="2069182" cy="432048"/>
          </a:xfrm>
          <a:prstGeom prst="roundRect">
            <a:avLst>
              <a:gd name="adj" fmla="val 3640"/>
            </a:avLst>
          </a:prstGeom>
          <a:solidFill>
            <a:schemeClr val="accent6">
              <a:lumMod val="60000"/>
              <a:lumOff val="40000"/>
              <a:alpha val="5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aphicFrame>
        <p:nvGraphicFramePr>
          <p:cNvPr id="3" name="表 2"/>
          <p:cNvGraphicFramePr>
            <a:graphicFrameLocks noGrp="1"/>
          </p:cNvGraphicFramePr>
          <p:nvPr>
            <p:extLst/>
          </p:nvPr>
        </p:nvGraphicFramePr>
        <p:xfrm>
          <a:off x="251520" y="500687"/>
          <a:ext cx="8712968" cy="5987382"/>
        </p:xfrm>
        <a:graphic>
          <a:graphicData uri="http://schemas.openxmlformats.org/drawingml/2006/table">
            <a:tbl>
              <a:tblPr firstRow="1" bandRow="1">
                <a:tableStyleId>{5940675A-B579-460E-94D1-54222C63F5DA}</a:tableStyleId>
              </a:tblPr>
              <a:tblGrid>
                <a:gridCol w="2016224">
                  <a:extLst>
                    <a:ext uri="{9D8B030D-6E8A-4147-A177-3AD203B41FA5}">
                      <a16:colId xmlns="" xmlns:a16="http://schemas.microsoft.com/office/drawing/2014/main" val="20000"/>
                    </a:ext>
                  </a:extLst>
                </a:gridCol>
                <a:gridCol w="2160240">
                  <a:extLst>
                    <a:ext uri="{9D8B030D-6E8A-4147-A177-3AD203B41FA5}">
                      <a16:colId xmlns="" xmlns:a16="http://schemas.microsoft.com/office/drawing/2014/main" val="20001"/>
                    </a:ext>
                  </a:extLst>
                </a:gridCol>
                <a:gridCol w="2160240">
                  <a:extLst>
                    <a:ext uri="{9D8B030D-6E8A-4147-A177-3AD203B41FA5}">
                      <a16:colId xmlns="" xmlns:a16="http://schemas.microsoft.com/office/drawing/2014/main" val="20002"/>
                    </a:ext>
                  </a:extLst>
                </a:gridCol>
                <a:gridCol w="2376264">
                  <a:extLst>
                    <a:ext uri="{9D8B030D-6E8A-4147-A177-3AD203B41FA5}">
                      <a16:colId xmlns="" xmlns:a16="http://schemas.microsoft.com/office/drawing/2014/main" val="20003"/>
                    </a:ext>
                  </a:extLst>
                </a:gridCol>
              </a:tblGrid>
              <a:tr h="354141">
                <a:tc>
                  <a:txBody>
                    <a:bodyPr/>
                    <a:lstStyle/>
                    <a:p>
                      <a:pPr algn="ctr"/>
                      <a:r>
                        <a:rPr kumimoji="1" lang="ja-JP" altLang="en-US" dirty="0"/>
                        <a:t>＜</a:t>
                      </a:r>
                      <a:r>
                        <a:rPr kumimoji="1" lang="en-US" altLang="ja-JP" dirty="0"/>
                        <a:t>Why</a:t>
                      </a:r>
                      <a:r>
                        <a:rPr kumimoji="1" lang="ja-JP" altLang="en-US" dirty="0"/>
                        <a:t>＞</a:t>
                      </a:r>
                    </a:p>
                  </a:txBody>
                  <a:tcP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a:t>＜</a:t>
                      </a:r>
                      <a:r>
                        <a:rPr kumimoji="1" lang="en-US" altLang="ja-JP" dirty="0"/>
                        <a:t>Vision</a:t>
                      </a:r>
                      <a:r>
                        <a:rPr kumimoji="1" lang="ja-JP" altLang="en-US" dirty="0"/>
                        <a:t>＞</a:t>
                      </a: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a:t>＜</a:t>
                      </a:r>
                      <a:r>
                        <a:rPr kumimoji="1" lang="en-US" altLang="ja-JP" dirty="0"/>
                        <a:t>What</a:t>
                      </a:r>
                      <a:r>
                        <a:rPr kumimoji="1" lang="ja-JP" altLang="en-US" dirty="0"/>
                        <a:t>＞</a:t>
                      </a: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a:t>＜</a:t>
                      </a:r>
                      <a:r>
                        <a:rPr kumimoji="1" lang="en-US" altLang="ja-JP" dirty="0"/>
                        <a:t>Outcome</a:t>
                      </a:r>
                      <a:r>
                        <a:rPr kumimoji="1" lang="ja-JP" altLang="en-US" dirty="0"/>
                        <a:t>＞</a:t>
                      </a:r>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 xmlns:a16="http://schemas.microsoft.com/office/drawing/2014/main" val="10000"/>
                  </a:ext>
                </a:extLst>
              </a:tr>
              <a:tr h="5621622">
                <a:tc>
                  <a:txBody>
                    <a:bodyPr/>
                    <a:lstStyle/>
                    <a:p>
                      <a:r>
                        <a:rPr lang="ja-JP" altLang="en-US" sz="1400" dirty="0"/>
                        <a:t>・西成区は、全国的に見てもあい</a:t>
                      </a:r>
                      <a:r>
                        <a:rPr lang="ja-JP" altLang="en-US" sz="1400" dirty="0" err="1"/>
                        <a:t>りん</a:t>
                      </a:r>
                      <a:r>
                        <a:rPr lang="ja-JP" altLang="en-US" sz="1400" dirty="0"/>
                        <a:t>地域をはじめ生活保護率が非常に高く、また他の区と比べ特に高齢化が進み、子育て層である若い世代が少ないなどの多様な課題が存在</a:t>
                      </a:r>
                      <a:endParaRPr lang="en-US" altLang="ja-JP" sz="1400" dirty="0"/>
                    </a:p>
                    <a:p>
                      <a:r>
                        <a:rPr lang="en-US" altLang="ja-JP" sz="1100" dirty="0"/>
                        <a:t>※</a:t>
                      </a:r>
                      <a:r>
                        <a:rPr lang="ja-JP" altLang="en-US" sz="1100" dirty="0"/>
                        <a:t>生活保護の状況と高齢化（①）</a:t>
                      </a:r>
                      <a:endParaRPr lang="en-US" altLang="ja-JP" sz="1400" dirty="0"/>
                    </a:p>
                    <a:p>
                      <a:endParaRPr lang="en-US" altLang="ja-JP" sz="1400" dirty="0"/>
                    </a:p>
                    <a:p>
                      <a:r>
                        <a:rPr lang="ja-JP" altLang="en-US" sz="1400" dirty="0"/>
                        <a:t>・このような課題の多くは、他区に先駆けて西成区で顕在化しているもの</a:t>
                      </a:r>
                      <a:endParaRPr lang="en-US" altLang="ja-JP" sz="1400" dirty="0"/>
                    </a:p>
                    <a:p>
                      <a:endParaRPr lang="en-US" altLang="ja-JP" sz="1400" dirty="0"/>
                    </a:p>
                    <a:p>
                      <a:r>
                        <a:rPr lang="ja-JP" altLang="en-US" sz="1400" dirty="0"/>
                        <a:t>・そのため、これらの課題を解決し西成区を活性化することができれば、市全体に展開していけるモデルにもなり得る取組みとなる</a:t>
                      </a:r>
                      <a:endParaRPr lang="en-US" altLang="ja-JP" sz="1400" dirty="0"/>
                    </a:p>
                    <a:p>
                      <a:endParaRPr lang="en-US" altLang="ja-JP" sz="1400" dirty="0"/>
                    </a:p>
                    <a:p>
                      <a:endParaRPr kumimoji="1" lang="ja-JP" altLang="en-US" sz="1400" dirty="0"/>
                    </a:p>
                  </a:txBody>
                  <a:tcP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r>
                        <a:rPr lang="ja-JP" altLang="en-US" sz="1400" dirty="0"/>
                        <a:t>・西成区に存在する多様な課題を解決し、まちの活性化をはかる</a:t>
                      </a:r>
                      <a:endParaRPr lang="en-US" altLang="ja-JP" sz="1400" dirty="0"/>
                    </a:p>
                    <a:p>
                      <a:endParaRPr lang="en-US" altLang="ja-JP" sz="1400" dirty="0"/>
                    </a:p>
                    <a:p>
                      <a:r>
                        <a:rPr lang="ja-JP" altLang="en-US" sz="1400" dirty="0"/>
                        <a:t>・当面、あい</a:t>
                      </a:r>
                      <a:r>
                        <a:rPr lang="ja-JP" altLang="en-US" sz="1400" dirty="0" err="1"/>
                        <a:t>りん</a:t>
                      </a:r>
                      <a:r>
                        <a:rPr lang="ja-JP" altLang="en-US" sz="1400" dirty="0"/>
                        <a:t>地域における環境整備や結核対策などの課題への対応を短期集中的対策と位置付け、集中的に取組み、課題解決をはかる</a:t>
                      </a:r>
                      <a:endParaRPr lang="en-US" altLang="ja-JP" sz="1400" dirty="0"/>
                    </a:p>
                    <a:p>
                      <a:endParaRPr lang="en-US" altLang="ja-JP" sz="1400" dirty="0"/>
                    </a:p>
                    <a:p>
                      <a:r>
                        <a:rPr lang="ja-JP" altLang="en-US" sz="1400" dirty="0"/>
                        <a:t>・あわせて、子育て世帯の呼び込みや教育産業振興、観光振興など、中長期的対策にも取組み、将来に向けた持続可能なまちの活性化をはかる</a:t>
                      </a:r>
                      <a:endParaRPr lang="en-US" altLang="ja-JP" sz="1400" dirty="0"/>
                    </a:p>
                    <a:p>
                      <a:endParaRPr kumimoji="1" lang="ja-JP" altLang="en-US" sz="1400" dirty="0"/>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400" dirty="0"/>
                        <a:t>・取組体制や地域との関係、取組期間をあらため、施策・事業を展開</a:t>
                      </a:r>
                      <a:r>
                        <a:rPr kumimoji="1" lang="ja-JP" altLang="en-US" sz="1400" u="none" dirty="0"/>
                        <a:t>（③）</a:t>
                      </a:r>
                      <a:endParaRPr kumimoji="1" lang="en-US" altLang="ja-JP" sz="1400" u="none" dirty="0"/>
                    </a:p>
                    <a:p>
                      <a:pPr>
                        <a:lnSpc>
                          <a:spcPts val="1200"/>
                        </a:lnSpc>
                      </a:pPr>
                      <a:endParaRPr lang="en-US" altLang="ja-JP" sz="1400" u="none" dirty="0"/>
                    </a:p>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400" u="none" dirty="0"/>
                        <a:t>【</a:t>
                      </a:r>
                      <a:r>
                        <a:rPr kumimoji="1" lang="ja-JP" altLang="en-US" sz="1400" u="none" dirty="0"/>
                        <a:t>主な取組み②・④</a:t>
                      </a:r>
                      <a:r>
                        <a:rPr kumimoji="1" lang="en-US" altLang="ja-JP" sz="1400" u="none" dirty="0"/>
                        <a:t>】</a:t>
                      </a:r>
                      <a:endParaRPr lang="en-US" altLang="ja-JP" sz="1400" u="none" dirty="0"/>
                    </a:p>
                    <a:p>
                      <a:pPr>
                        <a:buFontTx/>
                        <a:buChar char="-"/>
                      </a:pPr>
                      <a:r>
                        <a:rPr lang="ja-JP" altLang="en-US" sz="1300" dirty="0"/>
                        <a:t> あい</a:t>
                      </a:r>
                      <a:r>
                        <a:rPr lang="ja-JP" altLang="en-US" sz="1300" dirty="0" err="1"/>
                        <a:t>りん</a:t>
                      </a:r>
                      <a:r>
                        <a:rPr lang="ja-JP" altLang="en-US" sz="1300" dirty="0"/>
                        <a:t>地域を中心とした</a:t>
                      </a:r>
                      <a:endParaRPr lang="en-US" altLang="ja-JP" sz="1300" dirty="0"/>
                    </a:p>
                    <a:p>
                      <a:pPr>
                        <a:buFontTx/>
                        <a:buNone/>
                      </a:pPr>
                      <a:r>
                        <a:rPr lang="ja-JP" altLang="en-US" sz="1300" baseline="0" dirty="0"/>
                        <a:t>  </a:t>
                      </a:r>
                      <a:r>
                        <a:rPr lang="ja-JP" altLang="en-US" sz="1300" dirty="0">
                          <a:solidFill>
                            <a:schemeClr val="tx1"/>
                          </a:solidFill>
                        </a:rPr>
                        <a:t>結核対策</a:t>
                      </a:r>
                      <a:endParaRPr lang="en-US" altLang="ja-JP" sz="1300" dirty="0">
                        <a:solidFill>
                          <a:schemeClr val="tx1"/>
                        </a:solidFill>
                      </a:endParaRPr>
                    </a:p>
                    <a:p>
                      <a:pPr>
                        <a:buFontTx/>
                        <a:buChar char="-"/>
                      </a:pPr>
                      <a:r>
                        <a:rPr lang="en-US" altLang="ja-JP" sz="1300" baseline="0" dirty="0">
                          <a:solidFill>
                            <a:schemeClr val="tx1"/>
                          </a:solidFill>
                        </a:rPr>
                        <a:t> </a:t>
                      </a:r>
                      <a:r>
                        <a:rPr lang="ja-JP" altLang="en-US" sz="1300" dirty="0">
                          <a:solidFill>
                            <a:schemeClr val="tx1"/>
                          </a:solidFill>
                        </a:rPr>
                        <a:t>あい</a:t>
                      </a:r>
                      <a:r>
                        <a:rPr lang="ja-JP" altLang="en-US" sz="1300" dirty="0" err="1">
                          <a:solidFill>
                            <a:schemeClr val="tx1"/>
                          </a:solidFill>
                        </a:rPr>
                        <a:t>りん</a:t>
                      </a:r>
                      <a:r>
                        <a:rPr lang="ja-JP" altLang="en-US" sz="1300" dirty="0">
                          <a:solidFill>
                            <a:schemeClr val="tx1"/>
                          </a:solidFill>
                        </a:rPr>
                        <a:t>地域の日雇労働</a:t>
                      </a:r>
                      <a:endParaRPr lang="en-US" altLang="ja-JP" sz="1300" dirty="0">
                        <a:solidFill>
                          <a:schemeClr val="tx1"/>
                        </a:solidFill>
                      </a:endParaRPr>
                    </a:p>
                    <a:p>
                      <a:pPr>
                        <a:buFontTx/>
                        <a:buNone/>
                      </a:pPr>
                      <a:r>
                        <a:rPr lang="ja-JP" altLang="en-US" sz="1300" baseline="0" dirty="0">
                          <a:solidFill>
                            <a:schemeClr val="tx1"/>
                          </a:solidFill>
                        </a:rPr>
                        <a:t>  </a:t>
                      </a:r>
                      <a:r>
                        <a:rPr lang="ja-JP" altLang="en-US" sz="1300" dirty="0">
                          <a:solidFill>
                            <a:schemeClr val="tx1"/>
                          </a:solidFill>
                        </a:rPr>
                        <a:t>者等の自立支援</a:t>
                      </a:r>
                      <a:endParaRPr lang="en-US" altLang="ja-JP" sz="1300" dirty="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lang="en-US" altLang="ja-JP" sz="1300" u="none" dirty="0">
                          <a:solidFill>
                            <a:schemeClr val="tx1"/>
                          </a:solidFill>
                        </a:rPr>
                        <a:t>-</a:t>
                      </a:r>
                      <a:r>
                        <a:rPr lang="ja-JP" altLang="en-US" sz="1300" u="none" dirty="0">
                          <a:solidFill>
                            <a:schemeClr val="tx1"/>
                          </a:solidFill>
                        </a:rPr>
                        <a:t>基礎学力向上支援事業（西成ジャガピースクール）</a:t>
                      </a:r>
                      <a:endParaRPr lang="en-US" altLang="ja-JP" sz="1300" u="none" dirty="0">
                        <a:solidFill>
                          <a:schemeClr val="tx1"/>
                        </a:solidFill>
                      </a:endParaRPr>
                    </a:p>
                    <a:p>
                      <a:pPr>
                        <a:buFontTx/>
                        <a:buChar char="-"/>
                      </a:pPr>
                      <a:r>
                        <a:rPr lang="ja-JP" altLang="en-US" sz="1300" dirty="0">
                          <a:solidFill>
                            <a:schemeClr val="tx1"/>
                          </a:solidFill>
                        </a:rPr>
                        <a:t> 基礎学力アップ事業（西成まなび塾）</a:t>
                      </a:r>
                      <a:endParaRPr lang="en-US" altLang="ja-JP" sz="1300" dirty="0">
                        <a:solidFill>
                          <a:schemeClr val="tx1"/>
                        </a:solidFill>
                      </a:endParaRPr>
                    </a:p>
                    <a:p>
                      <a:pPr>
                        <a:buFontTx/>
                        <a:buChar char="-"/>
                      </a:pPr>
                      <a:r>
                        <a:rPr lang="ja-JP" altLang="en-US" sz="1300" dirty="0">
                          <a:solidFill>
                            <a:schemeClr val="tx1"/>
                          </a:solidFill>
                        </a:rPr>
                        <a:t> 単身高齢生活保護受給者</a:t>
                      </a:r>
                      <a:endParaRPr lang="en-US" altLang="ja-JP" sz="1300" dirty="0">
                        <a:solidFill>
                          <a:schemeClr val="tx1"/>
                        </a:solidFill>
                      </a:endParaRPr>
                    </a:p>
                    <a:p>
                      <a:pPr>
                        <a:buFontTx/>
                        <a:buNone/>
                      </a:pPr>
                      <a:r>
                        <a:rPr lang="en-US" altLang="ja-JP" sz="1300" dirty="0">
                          <a:solidFill>
                            <a:schemeClr val="tx1"/>
                          </a:solidFill>
                        </a:rPr>
                        <a:t>  </a:t>
                      </a:r>
                      <a:r>
                        <a:rPr lang="ja-JP" altLang="en-US" sz="1300" dirty="0">
                          <a:solidFill>
                            <a:schemeClr val="tx1"/>
                          </a:solidFill>
                        </a:rPr>
                        <a:t>の社会的つながりづくり</a:t>
                      </a:r>
                      <a:endParaRPr lang="en-US" altLang="ja-JP" sz="1300" dirty="0">
                        <a:solidFill>
                          <a:schemeClr val="tx1"/>
                        </a:solidFill>
                      </a:endParaRPr>
                    </a:p>
                    <a:p>
                      <a:pPr>
                        <a:buFontTx/>
                        <a:buNone/>
                      </a:pPr>
                      <a:r>
                        <a:rPr lang="ja-JP" altLang="en-US" sz="1300" dirty="0">
                          <a:solidFill>
                            <a:schemeClr val="tx1"/>
                          </a:solidFill>
                        </a:rPr>
                        <a:t>　事業</a:t>
                      </a:r>
                      <a:endParaRPr lang="en-US" altLang="ja-JP" sz="1300" dirty="0">
                        <a:solidFill>
                          <a:schemeClr val="tx1"/>
                        </a:solidFill>
                      </a:endParaRPr>
                    </a:p>
                    <a:p>
                      <a:pPr>
                        <a:buFontTx/>
                        <a:buNone/>
                      </a:pPr>
                      <a:r>
                        <a:rPr lang="en-US" altLang="ja-JP" sz="1300" dirty="0">
                          <a:solidFill>
                            <a:schemeClr val="tx1"/>
                          </a:solidFill>
                        </a:rPr>
                        <a:t>- </a:t>
                      </a:r>
                      <a:r>
                        <a:rPr lang="ja-JP" altLang="en-US" sz="1300" baseline="0" dirty="0">
                          <a:solidFill>
                            <a:schemeClr val="tx1"/>
                          </a:solidFill>
                        </a:rPr>
                        <a:t> </a:t>
                      </a:r>
                      <a:r>
                        <a:rPr lang="ja-JP" altLang="en-US" sz="1300" dirty="0">
                          <a:solidFill>
                            <a:schemeClr val="tx1"/>
                          </a:solidFill>
                        </a:rPr>
                        <a:t>あい</a:t>
                      </a:r>
                      <a:r>
                        <a:rPr lang="ja-JP" altLang="en-US" sz="1300" dirty="0" err="1">
                          <a:solidFill>
                            <a:schemeClr val="tx1"/>
                          </a:solidFill>
                        </a:rPr>
                        <a:t>りん</a:t>
                      </a:r>
                      <a:r>
                        <a:rPr lang="ja-JP" altLang="en-US" sz="1300" dirty="0">
                          <a:solidFill>
                            <a:schemeClr val="tx1"/>
                          </a:solidFill>
                        </a:rPr>
                        <a:t>地域環境整備</a:t>
                      </a:r>
                      <a:endParaRPr lang="en-US" altLang="ja-JP" sz="1300" dirty="0">
                        <a:solidFill>
                          <a:schemeClr val="tx1"/>
                        </a:solidFill>
                      </a:endParaRPr>
                    </a:p>
                    <a:p>
                      <a:pPr>
                        <a:buFontTx/>
                        <a:buNone/>
                      </a:pPr>
                      <a:r>
                        <a:rPr lang="ja-JP" altLang="en-US" sz="1300" dirty="0">
                          <a:solidFill>
                            <a:schemeClr val="tx1"/>
                          </a:solidFill>
                        </a:rPr>
                        <a:t>　事業</a:t>
                      </a:r>
                      <a:endParaRPr lang="en-US" altLang="ja-JP" sz="1300" dirty="0">
                        <a:solidFill>
                          <a:schemeClr val="tx1"/>
                        </a:solidFill>
                      </a:endParaRPr>
                    </a:p>
                    <a:p>
                      <a:pPr>
                        <a:buFontTx/>
                        <a:buChar char="-"/>
                      </a:pPr>
                      <a:r>
                        <a:rPr lang="ja-JP" altLang="en-US" sz="1300" u="none" baseline="0" dirty="0">
                          <a:solidFill>
                            <a:schemeClr val="tx1"/>
                          </a:solidFill>
                        </a:rPr>
                        <a:t>  </a:t>
                      </a:r>
                      <a:r>
                        <a:rPr lang="ja-JP" altLang="en-US" sz="1300" u="none" dirty="0">
                          <a:solidFill>
                            <a:schemeClr val="tx1"/>
                          </a:solidFill>
                        </a:rPr>
                        <a:t>プレーパーク</a:t>
                      </a:r>
                      <a:r>
                        <a:rPr lang="ja-JP" altLang="en-US" sz="1300" u="none" dirty="0" smtClean="0">
                          <a:solidFill>
                            <a:schemeClr val="tx1"/>
                          </a:solidFill>
                        </a:rPr>
                        <a:t>事業</a:t>
                      </a:r>
                      <a:endParaRPr lang="en-US" altLang="ja-JP" sz="1300" strike="sngStrike" dirty="0" smtClean="0">
                        <a:solidFill>
                          <a:srgbClr val="FF0000"/>
                        </a:solidFill>
                      </a:endParaRPr>
                    </a:p>
                    <a:p>
                      <a:pPr>
                        <a:buFontTx/>
                        <a:buChar char="-"/>
                      </a:pPr>
                      <a:r>
                        <a:rPr kumimoji="1" lang="ja-JP" altLang="en-US" sz="1300" baseline="0" dirty="0" smtClean="0">
                          <a:solidFill>
                            <a:schemeClr val="tx1"/>
                          </a:solidFill>
                        </a:rPr>
                        <a:t> 府・府警・市連携による</a:t>
                      </a:r>
                      <a:r>
                        <a:rPr lang="ja-JP" altLang="en-US" sz="1300" dirty="0" smtClean="0"/>
                        <a:t>あい</a:t>
                      </a:r>
                      <a:r>
                        <a:rPr lang="ja-JP" altLang="en-US" sz="1300" dirty="0" err="1" smtClean="0"/>
                        <a:t>りん</a:t>
                      </a:r>
                      <a:r>
                        <a:rPr lang="ja-JP" altLang="en-US" sz="1300" dirty="0" smtClean="0"/>
                        <a:t>地域を中心とする環境整備の取組み</a:t>
                      </a:r>
                      <a:endParaRPr kumimoji="1" lang="en-US" altLang="ja-JP" sz="1400" dirty="0"/>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r>
                        <a:rPr lang="ja-JP" altLang="en-US" sz="1400" dirty="0"/>
                        <a:t>・あい</a:t>
                      </a:r>
                      <a:r>
                        <a:rPr lang="ja-JP" altLang="en-US" sz="1400" dirty="0" err="1"/>
                        <a:t>りん</a:t>
                      </a:r>
                      <a:r>
                        <a:rPr lang="ja-JP" altLang="en-US" sz="1400" dirty="0"/>
                        <a:t>地域における不法投棄</a:t>
                      </a:r>
                      <a:r>
                        <a:rPr lang="ja-JP" altLang="en-US" sz="1400" dirty="0">
                          <a:solidFill>
                            <a:schemeClr val="tx1"/>
                          </a:solidFill>
                        </a:rPr>
                        <a:t>ごみ</a:t>
                      </a:r>
                      <a:r>
                        <a:rPr lang="ja-JP" altLang="en-US" sz="1400" u="none" dirty="0">
                          <a:solidFill>
                            <a:schemeClr val="tx1"/>
                          </a:solidFill>
                        </a:rPr>
                        <a:t>や迷惑駐輪の削減など</a:t>
                      </a:r>
                      <a:endParaRPr lang="en-US" altLang="ja-JP" sz="1400" u="none" dirty="0">
                        <a:solidFill>
                          <a:schemeClr val="tx1"/>
                        </a:solidFill>
                      </a:endParaRPr>
                    </a:p>
                    <a:p>
                      <a:r>
                        <a:rPr lang="ja-JP" altLang="en-US" sz="1400" dirty="0"/>
                        <a:t>・単身高齢生活保護受給者の社会活動への参加増</a:t>
                      </a:r>
                      <a:endParaRPr kumimoji="1" lang="ja-JP" altLang="en-US" sz="1400" dirty="0"/>
                    </a:p>
                    <a:p>
                      <a:endParaRPr kumimoji="1" lang="en-US" altLang="ja-JP" sz="1400" dirty="0"/>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 xmlns:a16="http://schemas.microsoft.com/office/drawing/2014/main" val="10001"/>
                  </a:ext>
                </a:extLst>
              </a:tr>
            </a:tbl>
          </a:graphicData>
        </a:graphic>
      </p:graphicFrame>
      <p:sp>
        <p:nvSpPr>
          <p:cNvPr id="8" name="テキスト ボックス 7"/>
          <p:cNvSpPr txBox="1"/>
          <p:nvPr/>
        </p:nvSpPr>
        <p:spPr>
          <a:xfrm>
            <a:off x="0" y="-27384"/>
            <a:ext cx="7524328" cy="461665"/>
          </a:xfrm>
          <a:prstGeom prst="rect">
            <a:avLst/>
          </a:prstGeom>
          <a:solidFill>
            <a:srgbClr val="0070C0"/>
          </a:solidFill>
        </p:spPr>
        <p:txBody>
          <a:bodyPr wrap="square" rtlCol="0">
            <a:spAutoFit/>
          </a:bodyPr>
          <a:lstStyle/>
          <a:p>
            <a:r>
              <a:rPr lang="ja-JP" altLang="en-US" sz="2400" b="1" u="sng" dirty="0">
                <a:solidFill>
                  <a:schemeClr val="bg1"/>
                </a:solidFill>
                <a:latin typeface="ＭＳ Ｐゴシック" panose="020B0600070205080204" pitchFamily="50" charset="-128"/>
                <a:ea typeface="ＭＳ Ｐゴシック" panose="020B0600070205080204" pitchFamily="50" charset="-128"/>
              </a:rPr>
              <a:t> </a:t>
            </a:r>
            <a:r>
              <a:rPr lang="en-US" altLang="ja-JP" sz="2400" b="1" u="sng" dirty="0">
                <a:solidFill>
                  <a:schemeClr val="bg1"/>
                </a:solidFill>
                <a:latin typeface="ＭＳ Ｐゴシック" panose="020B0600070205080204" pitchFamily="50" charset="-128"/>
                <a:ea typeface="ＭＳ Ｐゴシック" panose="020B0600070205080204" pitchFamily="50" charset="-128"/>
              </a:rPr>
              <a:t>Ⅰ</a:t>
            </a:r>
            <a:r>
              <a:rPr lang="ja-JP" altLang="en-US" sz="2400" b="1" u="sng" dirty="0" smtClean="0">
                <a:solidFill>
                  <a:schemeClr val="bg1"/>
                </a:solidFill>
                <a:latin typeface="ＭＳ Ｐゴシック" panose="020B0600070205080204" pitchFamily="50" charset="-128"/>
                <a:ea typeface="ＭＳ Ｐゴシック" panose="020B0600070205080204" pitchFamily="50" charset="-128"/>
              </a:rPr>
              <a:t>（</a:t>
            </a:r>
            <a:r>
              <a:rPr lang="en-US" altLang="ja-JP" sz="2400" b="1" u="sng" dirty="0" smtClean="0">
                <a:solidFill>
                  <a:schemeClr val="bg1"/>
                </a:solidFill>
                <a:latin typeface="ＭＳ Ｐゴシック" panose="020B0600070205080204" pitchFamily="50" charset="-128"/>
                <a:ea typeface="ＭＳ Ｐゴシック" panose="020B0600070205080204" pitchFamily="50" charset="-128"/>
              </a:rPr>
              <a:t>3</a:t>
            </a:r>
            <a:r>
              <a:rPr lang="ja-JP" altLang="en-US" sz="2400" b="1" u="sng" dirty="0" smtClean="0">
                <a:solidFill>
                  <a:schemeClr val="bg1"/>
                </a:solidFill>
                <a:latin typeface="ＭＳ Ｐゴシック" panose="020B0600070205080204" pitchFamily="50" charset="-128"/>
                <a:ea typeface="ＭＳ Ｐゴシック" panose="020B0600070205080204" pitchFamily="50" charset="-128"/>
              </a:rPr>
              <a:t>）</a:t>
            </a:r>
            <a:r>
              <a:rPr lang="ja-JP" altLang="en-US" sz="2400" b="1" u="sng" dirty="0">
                <a:solidFill>
                  <a:schemeClr val="bg1"/>
                </a:solidFill>
                <a:latin typeface="ＭＳ Ｐゴシック" panose="020B0600070205080204" pitchFamily="50" charset="-128"/>
                <a:ea typeface="ＭＳ Ｐゴシック" panose="020B0600070205080204" pitchFamily="50" charset="-128"/>
              </a:rPr>
              <a:t>西成特区構想</a:t>
            </a:r>
            <a:endParaRPr lang="en-US" altLang="ja-JP" sz="2400" b="1" u="sng" dirty="0">
              <a:solidFill>
                <a:schemeClr val="bg1"/>
              </a:solidFill>
              <a:latin typeface="ＭＳ Ｐゴシック" panose="020B0600070205080204" pitchFamily="50" charset="-128"/>
              <a:ea typeface="ＭＳ Ｐゴシック" panose="020B0600070205080204" pitchFamily="50" charset="-128"/>
            </a:endParaRPr>
          </a:p>
        </p:txBody>
      </p:sp>
      <p:sp>
        <p:nvSpPr>
          <p:cNvPr id="6" name="テキスト ボックス 5"/>
          <p:cNvSpPr txBox="1"/>
          <p:nvPr/>
        </p:nvSpPr>
        <p:spPr>
          <a:xfrm>
            <a:off x="7812360" y="0"/>
            <a:ext cx="1331640" cy="307777"/>
          </a:xfrm>
          <a:prstGeom prst="rect">
            <a:avLst/>
          </a:prstGeom>
          <a:noFill/>
        </p:spPr>
        <p:txBody>
          <a:bodyPr wrap="square" rtlCol="0">
            <a:spAutoFit/>
          </a:bodyPr>
          <a:lstStyle/>
          <a:p>
            <a:r>
              <a:rPr lang="en-US" altLang="ja-JP" sz="1400" dirty="0">
                <a:latin typeface="Arial" pitchFamily="34" charset="0"/>
                <a:cs typeface="Arial" pitchFamily="34" charset="0"/>
              </a:rPr>
              <a:t>B3</a:t>
            </a:r>
            <a:endParaRPr kumimoji="1" lang="en-US" altLang="ja-JP" sz="1400" dirty="0">
              <a:latin typeface="Arial" pitchFamily="34" charset="0"/>
              <a:cs typeface="Arial" pitchFamily="34" charset="0"/>
            </a:endParaRPr>
          </a:p>
        </p:txBody>
      </p:sp>
      <p:sp>
        <p:nvSpPr>
          <p:cNvPr id="5" name="スライド番号プレースホルダ 4"/>
          <p:cNvSpPr>
            <a:spLocks noGrp="1"/>
          </p:cNvSpPr>
          <p:nvPr>
            <p:ph type="sldNum" sz="quarter" idx="12"/>
          </p:nvPr>
        </p:nvSpPr>
        <p:spPr/>
        <p:txBody>
          <a:bodyPr/>
          <a:lstStyle/>
          <a:p>
            <a:fld id="{CCEC3038-1CF1-4B63-9920-55248DCFBA97}" type="slidenum">
              <a:rPr kumimoji="1" lang="ja-JP" altLang="en-US" smtClean="0"/>
              <a:pPr/>
              <a:t>25</a:t>
            </a:fld>
            <a:endParaRPr kumimoji="1" lang="ja-JP" altLang="en-US"/>
          </a:p>
        </p:txBody>
      </p:sp>
      <p:sp>
        <p:nvSpPr>
          <p:cNvPr id="7" name="正方形/長方形 6"/>
          <p:cNvSpPr/>
          <p:nvPr/>
        </p:nvSpPr>
        <p:spPr>
          <a:xfrm>
            <a:off x="6660232" y="2060849"/>
            <a:ext cx="2232248" cy="4415601"/>
          </a:xfrm>
          <a:prstGeom prst="rect">
            <a:avLst/>
          </a:prstGeom>
          <a:solidFill>
            <a:schemeClr val="accent6">
              <a:lumMod val="40000"/>
              <a:lumOff val="60000"/>
            </a:schemeClr>
          </a:solidFill>
          <a:ln>
            <a:solidFill>
              <a:schemeClr val="accent6">
                <a:lumMod val="40000"/>
                <a:lumOff val="60000"/>
              </a:schemeClr>
            </a:solidFill>
          </a:ln>
        </p:spPr>
        <p:style>
          <a:lnRef idx="1">
            <a:schemeClr val="accent5"/>
          </a:lnRef>
          <a:fillRef idx="2">
            <a:schemeClr val="accent5"/>
          </a:fillRef>
          <a:effectRef idx="1">
            <a:schemeClr val="accent5"/>
          </a:effectRef>
          <a:fontRef idx="minor">
            <a:schemeClr val="dk1"/>
          </a:fontRef>
        </p:style>
        <p:txBody>
          <a:bodyPr lIns="54000" tIns="18000" rIns="54000" bIns="18000" rtlCol="0" anchor="t" anchorCtr="0"/>
          <a:lstStyle/>
          <a:p>
            <a:r>
              <a:rPr lang="ja-JP" altLang="en-US" sz="1400" dirty="0">
                <a:solidFill>
                  <a:schemeClr val="tx1"/>
                </a:solidFill>
                <a:latin typeface="+mj-ea"/>
                <a:ea typeface="+mj-ea"/>
              </a:rPr>
              <a:t>（今回の主な進捗）</a:t>
            </a:r>
            <a:endParaRPr lang="en-US" altLang="ja-JP" sz="1400" dirty="0">
              <a:solidFill>
                <a:schemeClr val="tx1"/>
              </a:solidFill>
              <a:latin typeface="+mj-ea"/>
              <a:ea typeface="+mj-ea"/>
            </a:endParaRPr>
          </a:p>
          <a:p>
            <a:r>
              <a:rPr lang="ja-JP" altLang="en-US" sz="1400" dirty="0">
                <a:solidFill>
                  <a:schemeClr val="tx1"/>
                </a:solidFill>
                <a:latin typeface="+mj-ea"/>
                <a:ea typeface="+mj-ea"/>
              </a:rPr>
              <a:t>・行政主導ではなく、地域住民や様々な活動をしている人々が主体となる「ボトムアップ方式」による議論の仕組みができた</a:t>
            </a:r>
            <a:endParaRPr kumimoji="1" lang="en-US" altLang="ja-JP" sz="900" dirty="0">
              <a:solidFill>
                <a:schemeClr val="tx1"/>
              </a:solidFill>
              <a:latin typeface="+mj-ea"/>
              <a:ea typeface="+mj-ea"/>
            </a:endParaRPr>
          </a:p>
          <a:p>
            <a:r>
              <a:rPr lang="ja-JP" altLang="en-US" sz="1400" dirty="0">
                <a:solidFill>
                  <a:schemeClr val="tx1"/>
                </a:solidFill>
                <a:latin typeface="+mj-ea"/>
                <a:ea typeface="+mj-ea"/>
              </a:rPr>
              <a:t>・ごみの不法投棄対策・迷惑駐輪対策などの短期集中的な取り組みにより、地域の方々からは「まちがきれいになった」との評価。まちの環境改善等に大きな成果</a:t>
            </a:r>
            <a:endParaRPr lang="en-US" altLang="ja-JP" sz="900" dirty="0">
              <a:solidFill>
                <a:schemeClr val="tx1"/>
              </a:solidFill>
              <a:latin typeface="+mj-ea"/>
              <a:ea typeface="+mj-ea"/>
            </a:endParaRPr>
          </a:p>
          <a:p>
            <a:r>
              <a:rPr lang="ja-JP" altLang="en-US" sz="1400" dirty="0">
                <a:solidFill>
                  <a:schemeClr val="tx1"/>
                </a:solidFill>
                <a:latin typeface="+mj-ea"/>
                <a:ea typeface="+mj-ea"/>
              </a:rPr>
              <a:t>・区全体が変わるためには、あい</a:t>
            </a:r>
            <a:r>
              <a:rPr lang="ja-JP" altLang="en-US" sz="1400" dirty="0" err="1">
                <a:solidFill>
                  <a:schemeClr val="tx1"/>
                </a:solidFill>
                <a:latin typeface="+mj-ea"/>
                <a:ea typeface="+mj-ea"/>
              </a:rPr>
              <a:t>りん</a:t>
            </a:r>
            <a:r>
              <a:rPr lang="ja-JP" altLang="en-US" sz="1400" dirty="0">
                <a:solidFill>
                  <a:schemeClr val="tx1"/>
                </a:solidFill>
                <a:latin typeface="+mj-ea"/>
                <a:ea typeface="+mj-ea"/>
              </a:rPr>
              <a:t>総合センターの建替えが本格化する</a:t>
            </a:r>
            <a:r>
              <a:rPr lang="en-US" altLang="ja-JP" sz="1400" dirty="0">
                <a:solidFill>
                  <a:schemeClr val="tx1"/>
                </a:solidFill>
                <a:latin typeface="+mj-ea"/>
                <a:ea typeface="+mj-ea"/>
              </a:rPr>
              <a:t>2023</a:t>
            </a:r>
            <a:r>
              <a:rPr lang="ja-JP" altLang="en-US" sz="1400" dirty="0" smtClean="0">
                <a:solidFill>
                  <a:schemeClr val="tx1"/>
                </a:solidFill>
                <a:latin typeface="+mj-ea"/>
                <a:ea typeface="+mj-ea"/>
              </a:rPr>
              <a:t>年</a:t>
            </a:r>
            <a:r>
              <a:rPr lang="en-US" altLang="ja-JP" sz="1400" dirty="0" smtClean="0">
                <a:solidFill>
                  <a:schemeClr val="tx1"/>
                </a:solidFill>
                <a:latin typeface="+mj-ea"/>
                <a:ea typeface="+mj-ea"/>
              </a:rPr>
              <a:t>3</a:t>
            </a:r>
            <a:r>
              <a:rPr lang="ja-JP" altLang="en-US" sz="1400" dirty="0" smtClean="0">
                <a:solidFill>
                  <a:schemeClr val="tx1"/>
                </a:solidFill>
                <a:latin typeface="+mj-ea"/>
                <a:ea typeface="+mj-ea"/>
              </a:rPr>
              <a:t>月まで</a:t>
            </a:r>
            <a:r>
              <a:rPr lang="ja-JP" altLang="en-US" sz="1400" dirty="0">
                <a:solidFill>
                  <a:schemeClr val="tx1"/>
                </a:solidFill>
                <a:latin typeface="+mj-ea"/>
                <a:ea typeface="+mj-ea"/>
              </a:rPr>
              <a:t>、「まちの活性化」や「若者や子育て世帯の流入促進」などのまちづくり課題についての議論を深め、具体化につなげる必要がある</a:t>
            </a:r>
            <a:endParaRPr lang="en-US" altLang="ja-JP" sz="1400" dirty="0">
              <a:solidFill>
                <a:schemeClr val="tx1"/>
              </a:solidFill>
              <a:latin typeface="+mj-ea"/>
              <a:ea typeface="+mj-ea"/>
            </a:endParaRPr>
          </a:p>
          <a:p>
            <a:endParaRPr lang="en-US" altLang="ja-JP" sz="1400" dirty="0">
              <a:solidFill>
                <a:schemeClr val="tx1"/>
              </a:solidFill>
              <a:latin typeface="Meiryo UI" panose="020B0604030504040204" pitchFamily="50" charset="-128"/>
              <a:ea typeface="Meiryo UI" panose="020B0604030504040204" pitchFamily="50" charset="-128"/>
            </a:endParaRPr>
          </a:p>
          <a:p>
            <a:endParaRPr lang="en-US" altLang="ja-JP" sz="1400" dirty="0">
              <a:latin typeface="Meiryo UI" panose="020B0604030504040204" pitchFamily="50" charset="-128"/>
              <a:ea typeface="Meiryo UI" panose="020B0604030504040204" pitchFamily="50" charset="-128"/>
            </a:endParaRPr>
          </a:p>
          <a:p>
            <a:endParaRPr kumimoji="1" lang="ja-JP" altLang="en-US" sz="1400" dirty="0">
              <a:latin typeface="Meiryo UI" panose="020B0604030504040204" pitchFamily="50" charset="-128"/>
              <a:ea typeface="Meiryo UI" panose="020B0604030504040204" pitchFamily="50" charset="-128"/>
            </a:endParaRPr>
          </a:p>
        </p:txBody>
      </p:sp>
    </p:spTree>
    <p:extLst>
      <p:ext uri="{BB962C8B-B14F-4D97-AF65-F5344CB8AC3E}">
        <p14:creationId xmlns:p14="http://schemas.microsoft.com/office/powerpoint/2010/main" val="13352260"/>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角丸四角形 10"/>
          <p:cNvSpPr/>
          <p:nvPr/>
        </p:nvSpPr>
        <p:spPr>
          <a:xfrm>
            <a:off x="4800457" y="907282"/>
            <a:ext cx="4327097" cy="5762078"/>
          </a:xfrm>
          <a:prstGeom prst="roundRect">
            <a:avLst>
              <a:gd name="adj" fmla="val 3640"/>
            </a:avLst>
          </a:prstGeom>
          <a:solidFill>
            <a:schemeClr val="accent6">
              <a:lumMod val="60000"/>
              <a:lumOff val="40000"/>
              <a:alpha val="5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aphicFrame>
        <p:nvGraphicFramePr>
          <p:cNvPr id="9" name="表 8"/>
          <p:cNvGraphicFramePr>
            <a:graphicFrameLocks noGrp="1"/>
          </p:cNvGraphicFramePr>
          <p:nvPr>
            <p:extLst/>
          </p:nvPr>
        </p:nvGraphicFramePr>
        <p:xfrm>
          <a:off x="179512" y="980743"/>
          <a:ext cx="4171608" cy="5462758"/>
        </p:xfrm>
        <a:graphic>
          <a:graphicData uri="http://schemas.openxmlformats.org/drawingml/2006/table">
            <a:tbl>
              <a:tblPr/>
              <a:tblGrid>
                <a:gridCol w="868439">
                  <a:extLst>
                    <a:ext uri="{9D8B030D-6E8A-4147-A177-3AD203B41FA5}">
                      <a16:colId xmlns:a16="http://schemas.microsoft.com/office/drawing/2014/main" xmlns="" val="20000"/>
                    </a:ext>
                  </a:extLst>
                </a:gridCol>
                <a:gridCol w="868439">
                  <a:extLst>
                    <a:ext uri="{9D8B030D-6E8A-4147-A177-3AD203B41FA5}">
                      <a16:colId xmlns:a16="http://schemas.microsoft.com/office/drawing/2014/main" xmlns="" val="20001"/>
                    </a:ext>
                  </a:extLst>
                </a:gridCol>
                <a:gridCol w="868439">
                  <a:extLst>
                    <a:ext uri="{9D8B030D-6E8A-4147-A177-3AD203B41FA5}">
                      <a16:colId xmlns:a16="http://schemas.microsoft.com/office/drawing/2014/main" xmlns="" val="20002"/>
                    </a:ext>
                  </a:extLst>
                </a:gridCol>
                <a:gridCol w="868439">
                  <a:extLst>
                    <a:ext uri="{9D8B030D-6E8A-4147-A177-3AD203B41FA5}">
                      <a16:colId xmlns:a16="http://schemas.microsoft.com/office/drawing/2014/main" xmlns="" val="20003"/>
                    </a:ext>
                  </a:extLst>
                </a:gridCol>
                <a:gridCol w="697852">
                  <a:extLst>
                    <a:ext uri="{9D8B030D-6E8A-4147-A177-3AD203B41FA5}">
                      <a16:colId xmlns:a16="http://schemas.microsoft.com/office/drawing/2014/main" xmlns="" val="20004"/>
                    </a:ext>
                  </a:extLst>
                </a:gridCol>
              </a:tblGrid>
              <a:tr h="177288">
                <a:tc gridSpan="3">
                  <a:txBody>
                    <a:bodyPr/>
                    <a:lstStyle/>
                    <a:p>
                      <a:pPr algn="l" fontAlgn="ctr"/>
                      <a:r>
                        <a:rPr lang="ja-JP" altLang="en-US" sz="1200" b="1" i="0" u="none" strike="noStrike" dirty="0">
                          <a:solidFill>
                            <a:srgbClr val="000000"/>
                          </a:solidFill>
                          <a:latin typeface="+mj-ea"/>
                          <a:ea typeface="+mj-ea"/>
                        </a:rPr>
                        <a:t>◎生活保護の状況（</a:t>
                      </a:r>
                      <a:r>
                        <a:rPr lang="en-US" altLang="ja-JP" sz="1200" b="1" i="0" u="none" strike="noStrike" dirty="0">
                          <a:solidFill>
                            <a:srgbClr val="000000"/>
                          </a:solidFill>
                          <a:latin typeface="+mj-ea"/>
                          <a:ea typeface="+mj-ea"/>
                        </a:rPr>
                        <a:t>2014</a:t>
                      </a:r>
                      <a:r>
                        <a:rPr lang="ja-JP" altLang="en-US" sz="1200" b="1" i="0" u="none" strike="noStrike" dirty="0">
                          <a:solidFill>
                            <a:srgbClr val="000000"/>
                          </a:solidFill>
                          <a:latin typeface="+mj-ea"/>
                          <a:ea typeface="+mj-ea"/>
                        </a:rPr>
                        <a:t>年</a:t>
                      </a:r>
                      <a:r>
                        <a:rPr lang="en-US" altLang="ja-JP" sz="1200" b="1" i="0" u="none" strike="noStrike" dirty="0">
                          <a:solidFill>
                            <a:srgbClr val="000000"/>
                          </a:solidFill>
                          <a:latin typeface="+mj-ea"/>
                          <a:ea typeface="+mj-ea"/>
                        </a:rPr>
                        <a:t>3</a:t>
                      </a:r>
                      <a:r>
                        <a:rPr lang="ja-JP" altLang="en-US" sz="1200" b="1" i="0" u="none" strike="noStrike" dirty="0">
                          <a:solidFill>
                            <a:srgbClr val="000000"/>
                          </a:solidFill>
                          <a:latin typeface="+mj-ea"/>
                          <a:ea typeface="+mj-ea"/>
                        </a:rPr>
                        <a:t>月）</a:t>
                      </a:r>
                    </a:p>
                  </a:txBody>
                  <a:tcPr marL="5507" marR="5507" marT="5507" marB="0" anchor="ctr">
                    <a:lnL>
                      <a:noFill/>
                    </a:lnL>
                    <a:lnR>
                      <a:noFill/>
                    </a:lnR>
                    <a:lnT>
                      <a:noFill/>
                    </a:lnT>
                    <a:lnB w="12700" cap="flat" cmpd="sng" algn="ctr">
                      <a:solidFill>
                        <a:srgbClr val="000000"/>
                      </a:solidFill>
                      <a:prstDash val="solid"/>
                      <a:round/>
                      <a:headEnd type="none" w="med" len="med"/>
                      <a:tailEnd type="none" w="med" len="med"/>
                    </a:lnB>
                  </a:tcPr>
                </a:tc>
                <a:tc hMerge="1">
                  <a:txBody>
                    <a:bodyPr/>
                    <a:lstStyle/>
                    <a:p>
                      <a:endParaRPr kumimoji="1" lang="ja-JP" altLang="en-US"/>
                    </a:p>
                  </a:txBody>
                  <a:tcPr/>
                </a:tc>
                <a:tc hMerge="1">
                  <a:txBody>
                    <a:bodyPr/>
                    <a:lstStyle/>
                    <a:p>
                      <a:endParaRPr kumimoji="1" lang="ja-JP" altLang="en-US"/>
                    </a:p>
                  </a:txBody>
                  <a:tcPr/>
                </a:tc>
                <a:tc>
                  <a:txBody>
                    <a:bodyPr/>
                    <a:lstStyle/>
                    <a:p>
                      <a:pPr algn="l" fontAlgn="ctr"/>
                      <a:endParaRPr lang="ja-JP" altLang="en-US" sz="1000" b="0" i="0" u="none" strike="noStrike" dirty="0">
                        <a:solidFill>
                          <a:srgbClr val="000000"/>
                        </a:solidFill>
                        <a:latin typeface="+mj-ea"/>
                        <a:ea typeface="+mj-ea"/>
                      </a:endParaRPr>
                    </a:p>
                  </a:txBody>
                  <a:tcPr marL="5507" marR="5507" marT="5507"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ctr"/>
                      <a:endParaRPr lang="ja-JP" altLang="en-US" sz="1000" b="0" i="0" u="none" strike="noStrike" dirty="0">
                        <a:solidFill>
                          <a:srgbClr val="000000"/>
                        </a:solidFill>
                        <a:latin typeface="+mj-ea"/>
                        <a:ea typeface="+mj-ea"/>
                      </a:endParaRPr>
                    </a:p>
                  </a:txBody>
                  <a:tcPr marL="5507" marR="5507" marT="5507" marB="0" anchor="ctr">
                    <a:lnL>
                      <a:noFill/>
                    </a:lnL>
                    <a:lnR>
                      <a:noFill/>
                    </a:lnR>
                    <a:lnT>
                      <a:noFill/>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0"/>
                  </a:ext>
                </a:extLst>
              </a:tr>
              <a:tr h="354576">
                <a:tc>
                  <a:txBody>
                    <a:bodyPr/>
                    <a:lstStyle/>
                    <a:p>
                      <a:pPr algn="ctr" fontAlgn="ctr"/>
                      <a:r>
                        <a:rPr lang="ja-JP" altLang="en-US" sz="1000" b="0" i="0" u="none" strike="noStrike">
                          <a:solidFill>
                            <a:srgbClr val="222222"/>
                          </a:solidFill>
                          <a:latin typeface="+mj-ea"/>
                          <a:ea typeface="+mj-ea"/>
                        </a:rPr>
                        <a:t>　</a:t>
                      </a:r>
                    </a:p>
                  </a:txBody>
                  <a:tcPr marL="5507" marR="5507" marT="5507"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ja-JP" altLang="en-US" sz="1000" b="0" i="0" u="none" strike="noStrike">
                          <a:solidFill>
                            <a:srgbClr val="222222"/>
                          </a:solidFill>
                          <a:latin typeface="+mj-ea"/>
                          <a:ea typeface="+mj-ea"/>
                        </a:rPr>
                        <a:t>世帯数</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ja-JP" altLang="en-US" sz="1000" b="0" i="0" u="none" strike="noStrike">
                          <a:solidFill>
                            <a:srgbClr val="222222"/>
                          </a:solidFill>
                          <a:latin typeface="+mj-ea"/>
                          <a:ea typeface="+mj-ea"/>
                        </a:rPr>
                        <a:t>人員</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ja-JP" altLang="en-US" sz="1000" b="0" i="0" u="none" strike="noStrike">
                          <a:solidFill>
                            <a:srgbClr val="222222"/>
                          </a:solidFill>
                          <a:latin typeface="+mj-ea"/>
                          <a:ea typeface="+mj-ea"/>
                        </a:rPr>
                        <a:t>保護率（</a:t>
                      </a:r>
                      <a:r>
                        <a:rPr lang="en-US" altLang="ja-JP" sz="1000" b="0" i="0" u="none" strike="noStrike">
                          <a:solidFill>
                            <a:srgbClr val="222222"/>
                          </a:solidFill>
                          <a:latin typeface="+mj-ea"/>
                          <a:ea typeface="+mj-ea"/>
                        </a:rPr>
                        <a:t>‰</a:t>
                      </a:r>
                      <a:r>
                        <a:rPr lang="ja-JP" altLang="en-US" sz="1000" b="0" i="0" u="none" strike="noStrike">
                          <a:solidFill>
                            <a:srgbClr val="222222"/>
                          </a:solidFill>
                          <a:latin typeface="+mj-ea"/>
                          <a:ea typeface="+mj-ea"/>
                        </a:rPr>
                        <a:t>）</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ja-JP" altLang="en-US" sz="1000" b="0" i="0" u="none" strike="noStrike" dirty="0">
                          <a:solidFill>
                            <a:srgbClr val="222222"/>
                          </a:solidFill>
                          <a:latin typeface="+mj-ea"/>
                          <a:ea typeface="+mj-ea"/>
                        </a:rPr>
                        <a:t>順位</a:t>
                      </a:r>
                    </a:p>
                  </a:txBody>
                  <a:tcPr marL="5507" marR="5507" marT="5507"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1"/>
                  </a:ext>
                </a:extLst>
              </a:tr>
              <a:tr h="177288">
                <a:tc>
                  <a:txBody>
                    <a:bodyPr/>
                    <a:lstStyle/>
                    <a:p>
                      <a:pPr algn="ctr" fontAlgn="ctr"/>
                      <a:r>
                        <a:rPr lang="ja-JP" altLang="en-US" sz="1000" b="0" i="0" u="none" strike="noStrike" dirty="0">
                          <a:solidFill>
                            <a:srgbClr val="222222"/>
                          </a:solidFill>
                          <a:latin typeface="+mj-ea"/>
                          <a:ea typeface="+mj-ea"/>
                        </a:rPr>
                        <a:t>北区</a:t>
                      </a:r>
                    </a:p>
                  </a:txBody>
                  <a:tcPr marL="5507" marR="5507" marT="5507"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222222"/>
                          </a:solidFill>
                          <a:latin typeface="+mj-ea"/>
                          <a:ea typeface="+mj-ea"/>
                        </a:rPr>
                        <a:t>2,208</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222222"/>
                          </a:solidFill>
                          <a:latin typeface="+mj-ea"/>
                          <a:ea typeface="+mj-ea"/>
                        </a:rPr>
                        <a:t>2,633</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222222"/>
                          </a:solidFill>
                          <a:latin typeface="+mj-ea"/>
                          <a:ea typeface="+mj-ea"/>
                        </a:rPr>
                        <a:t>22.3</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222222"/>
                          </a:solidFill>
                          <a:latin typeface="+mj-ea"/>
                          <a:ea typeface="+mj-ea"/>
                        </a:rPr>
                        <a:t>21</a:t>
                      </a:r>
                    </a:p>
                  </a:txBody>
                  <a:tcPr marL="5507" marR="5507" marT="5507"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2"/>
                  </a:ext>
                </a:extLst>
              </a:tr>
              <a:tr h="177288">
                <a:tc>
                  <a:txBody>
                    <a:bodyPr/>
                    <a:lstStyle/>
                    <a:p>
                      <a:pPr algn="ctr" fontAlgn="ctr"/>
                      <a:r>
                        <a:rPr lang="ja-JP" altLang="en-US" sz="1000" b="0" i="0" u="none" strike="noStrike">
                          <a:solidFill>
                            <a:srgbClr val="222222"/>
                          </a:solidFill>
                          <a:latin typeface="+mj-ea"/>
                          <a:ea typeface="+mj-ea"/>
                        </a:rPr>
                        <a:t>都島区</a:t>
                      </a:r>
                    </a:p>
                  </a:txBody>
                  <a:tcPr marL="5507" marR="5507" marT="5507"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222222"/>
                          </a:solidFill>
                          <a:latin typeface="+mj-ea"/>
                          <a:ea typeface="+mj-ea"/>
                        </a:rPr>
                        <a:t>2,744</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222222"/>
                          </a:solidFill>
                          <a:latin typeface="+mj-ea"/>
                          <a:ea typeface="+mj-ea"/>
                        </a:rPr>
                        <a:t>3,431</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222222"/>
                          </a:solidFill>
                          <a:latin typeface="+mj-ea"/>
                          <a:ea typeface="+mj-ea"/>
                        </a:rPr>
                        <a:t>33</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222222"/>
                          </a:solidFill>
                          <a:latin typeface="+mj-ea"/>
                          <a:ea typeface="+mj-ea"/>
                        </a:rPr>
                        <a:t>17</a:t>
                      </a:r>
                    </a:p>
                  </a:txBody>
                  <a:tcPr marL="5507" marR="5507" marT="5507"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3"/>
                  </a:ext>
                </a:extLst>
              </a:tr>
              <a:tr h="177288">
                <a:tc>
                  <a:txBody>
                    <a:bodyPr/>
                    <a:lstStyle/>
                    <a:p>
                      <a:pPr algn="ctr" fontAlgn="ctr"/>
                      <a:r>
                        <a:rPr lang="ja-JP" altLang="en-US" sz="1000" b="0" i="0" u="none" strike="noStrike">
                          <a:solidFill>
                            <a:srgbClr val="222222"/>
                          </a:solidFill>
                          <a:latin typeface="+mj-ea"/>
                          <a:ea typeface="+mj-ea"/>
                        </a:rPr>
                        <a:t>福島区</a:t>
                      </a:r>
                    </a:p>
                  </a:txBody>
                  <a:tcPr marL="5507" marR="5507" marT="5507"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222222"/>
                          </a:solidFill>
                          <a:latin typeface="+mj-ea"/>
                          <a:ea typeface="+mj-ea"/>
                        </a:rPr>
                        <a:t>792</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222222"/>
                          </a:solidFill>
                          <a:latin typeface="+mj-ea"/>
                          <a:ea typeface="+mj-ea"/>
                        </a:rPr>
                        <a:t>990</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222222"/>
                          </a:solidFill>
                          <a:latin typeface="+mj-ea"/>
                          <a:ea typeface="+mj-ea"/>
                        </a:rPr>
                        <a:t>13.8</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222222"/>
                          </a:solidFill>
                          <a:latin typeface="+mj-ea"/>
                          <a:ea typeface="+mj-ea"/>
                        </a:rPr>
                        <a:t>24</a:t>
                      </a:r>
                    </a:p>
                  </a:txBody>
                  <a:tcPr marL="5507" marR="5507" marT="5507"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4"/>
                  </a:ext>
                </a:extLst>
              </a:tr>
              <a:tr h="177288">
                <a:tc>
                  <a:txBody>
                    <a:bodyPr/>
                    <a:lstStyle/>
                    <a:p>
                      <a:pPr algn="ctr" fontAlgn="ctr"/>
                      <a:r>
                        <a:rPr lang="ja-JP" altLang="en-US" sz="1000" b="0" i="0" u="none" strike="noStrike">
                          <a:solidFill>
                            <a:srgbClr val="222222"/>
                          </a:solidFill>
                          <a:latin typeface="+mj-ea"/>
                          <a:ea typeface="+mj-ea"/>
                        </a:rPr>
                        <a:t>此花区</a:t>
                      </a:r>
                    </a:p>
                  </a:txBody>
                  <a:tcPr marL="5507" marR="5507" marT="5507"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222222"/>
                          </a:solidFill>
                          <a:latin typeface="+mj-ea"/>
                          <a:ea typeface="+mj-ea"/>
                        </a:rPr>
                        <a:t>2,129</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222222"/>
                          </a:solidFill>
                          <a:latin typeface="+mj-ea"/>
                          <a:ea typeface="+mj-ea"/>
                        </a:rPr>
                        <a:t>2,954</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222222"/>
                          </a:solidFill>
                          <a:latin typeface="+mj-ea"/>
                          <a:ea typeface="+mj-ea"/>
                        </a:rPr>
                        <a:t>44.5</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222222"/>
                          </a:solidFill>
                          <a:latin typeface="+mj-ea"/>
                          <a:ea typeface="+mj-ea"/>
                        </a:rPr>
                        <a:t>13</a:t>
                      </a:r>
                    </a:p>
                  </a:txBody>
                  <a:tcPr marL="5507" marR="5507" marT="5507"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5"/>
                  </a:ext>
                </a:extLst>
              </a:tr>
              <a:tr h="177288">
                <a:tc>
                  <a:txBody>
                    <a:bodyPr/>
                    <a:lstStyle/>
                    <a:p>
                      <a:pPr algn="ctr" fontAlgn="ctr"/>
                      <a:r>
                        <a:rPr lang="ja-JP" altLang="en-US" sz="1000" b="0" i="0" u="none" strike="noStrike">
                          <a:solidFill>
                            <a:srgbClr val="222222"/>
                          </a:solidFill>
                          <a:latin typeface="+mj-ea"/>
                          <a:ea typeface="+mj-ea"/>
                        </a:rPr>
                        <a:t>中央区</a:t>
                      </a:r>
                    </a:p>
                  </a:txBody>
                  <a:tcPr marL="5507" marR="5507" marT="5507"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222222"/>
                          </a:solidFill>
                          <a:latin typeface="+mj-ea"/>
                          <a:ea typeface="+mj-ea"/>
                        </a:rPr>
                        <a:t>1,914</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222222"/>
                          </a:solidFill>
                          <a:latin typeface="+mj-ea"/>
                          <a:ea typeface="+mj-ea"/>
                        </a:rPr>
                        <a:t>2,261</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222222"/>
                          </a:solidFill>
                          <a:latin typeface="+mj-ea"/>
                          <a:ea typeface="+mj-ea"/>
                        </a:rPr>
                        <a:t>26.1</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222222"/>
                          </a:solidFill>
                          <a:latin typeface="+mj-ea"/>
                          <a:ea typeface="+mj-ea"/>
                        </a:rPr>
                        <a:t>20</a:t>
                      </a:r>
                    </a:p>
                  </a:txBody>
                  <a:tcPr marL="5507" marR="5507" marT="5507"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6"/>
                  </a:ext>
                </a:extLst>
              </a:tr>
              <a:tr h="177288">
                <a:tc>
                  <a:txBody>
                    <a:bodyPr/>
                    <a:lstStyle/>
                    <a:p>
                      <a:pPr algn="ctr" fontAlgn="ctr"/>
                      <a:r>
                        <a:rPr lang="ja-JP" altLang="en-US" sz="1000" b="0" i="0" u="none" strike="noStrike">
                          <a:solidFill>
                            <a:srgbClr val="222222"/>
                          </a:solidFill>
                          <a:latin typeface="+mj-ea"/>
                          <a:ea typeface="+mj-ea"/>
                        </a:rPr>
                        <a:t>西区</a:t>
                      </a:r>
                    </a:p>
                  </a:txBody>
                  <a:tcPr marL="5507" marR="5507" marT="5507"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222222"/>
                          </a:solidFill>
                          <a:latin typeface="+mj-ea"/>
                          <a:ea typeface="+mj-ea"/>
                        </a:rPr>
                        <a:t>1,333</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222222"/>
                          </a:solidFill>
                          <a:latin typeface="+mj-ea"/>
                          <a:ea typeface="+mj-ea"/>
                        </a:rPr>
                        <a:t>1,590</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222222"/>
                          </a:solidFill>
                          <a:latin typeface="+mj-ea"/>
                          <a:ea typeface="+mj-ea"/>
                        </a:rPr>
                        <a:t>17.9</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222222"/>
                          </a:solidFill>
                          <a:latin typeface="+mj-ea"/>
                          <a:ea typeface="+mj-ea"/>
                        </a:rPr>
                        <a:t>23</a:t>
                      </a:r>
                    </a:p>
                  </a:txBody>
                  <a:tcPr marL="5507" marR="5507" marT="5507"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7"/>
                  </a:ext>
                </a:extLst>
              </a:tr>
              <a:tr h="177288">
                <a:tc>
                  <a:txBody>
                    <a:bodyPr/>
                    <a:lstStyle/>
                    <a:p>
                      <a:pPr algn="ctr" fontAlgn="ctr"/>
                      <a:r>
                        <a:rPr lang="ja-JP" altLang="en-US" sz="1000" b="0" i="0" u="none" strike="noStrike">
                          <a:solidFill>
                            <a:srgbClr val="222222"/>
                          </a:solidFill>
                          <a:latin typeface="+mj-ea"/>
                          <a:ea typeface="+mj-ea"/>
                        </a:rPr>
                        <a:t>港区</a:t>
                      </a:r>
                    </a:p>
                  </a:txBody>
                  <a:tcPr marL="5507" marR="5507" marT="5507"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222222"/>
                          </a:solidFill>
                          <a:latin typeface="+mj-ea"/>
                          <a:ea typeface="+mj-ea"/>
                        </a:rPr>
                        <a:t>3,281</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222222"/>
                          </a:solidFill>
                          <a:latin typeface="+mj-ea"/>
                          <a:ea typeface="+mj-ea"/>
                        </a:rPr>
                        <a:t>4,290</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222222"/>
                          </a:solidFill>
                          <a:latin typeface="+mj-ea"/>
                          <a:ea typeface="+mj-ea"/>
                        </a:rPr>
                        <a:t>52.3</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222222"/>
                          </a:solidFill>
                          <a:latin typeface="+mj-ea"/>
                          <a:ea typeface="+mj-ea"/>
                        </a:rPr>
                        <a:t>11</a:t>
                      </a:r>
                    </a:p>
                  </a:txBody>
                  <a:tcPr marL="5507" marR="5507" marT="5507"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8"/>
                  </a:ext>
                </a:extLst>
              </a:tr>
              <a:tr h="177288">
                <a:tc>
                  <a:txBody>
                    <a:bodyPr/>
                    <a:lstStyle/>
                    <a:p>
                      <a:pPr algn="ctr" fontAlgn="ctr"/>
                      <a:r>
                        <a:rPr lang="ja-JP" altLang="en-US" sz="1000" b="0" i="0" u="none" strike="noStrike">
                          <a:solidFill>
                            <a:srgbClr val="222222"/>
                          </a:solidFill>
                          <a:latin typeface="+mj-ea"/>
                          <a:ea typeface="+mj-ea"/>
                        </a:rPr>
                        <a:t>大正区</a:t>
                      </a:r>
                    </a:p>
                  </a:txBody>
                  <a:tcPr marL="5507" marR="5507" marT="5507"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222222"/>
                          </a:solidFill>
                          <a:latin typeface="+mj-ea"/>
                          <a:ea typeface="+mj-ea"/>
                        </a:rPr>
                        <a:t>2,827</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222222"/>
                          </a:solidFill>
                          <a:latin typeface="+mj-ea"/>
                          <a:ea typeface="+mj-ea"/>
                        </a:rPr>
                        <a:t>3,908</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222222"/>
                          </a:solidFill>
                          <a:latin typeface="+mj-ea"/>
                          <a:ea typeface="+mj-ea"/>
                        </a:rPr>
                        <a:t>58.4</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222222"/>
                          </a:solidFill>
                          <a:latin typeface="+mj-ea"/>
                          <a:ea typeface="+mj-ea"/>
                        </a:rPr>
                        <a:t>8</a:t>
                      </a:r>
                    </a:p>
                  </a:txBody>
                  <a:tcPr marL="5507" marR="5507" marT="5507"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9"/>
                  </a:ext>
                </a:extLst>
              </a:tr>
              <a:tr h="177288">
                <a:tc>
                  <a:txBody>
                    <a:bodyPr/>
                    <a:lstStyle/>
                    <a:p>
                      <a:pPr algn="ctr" fontAlgn="ctr"/>
                      <a:r>
                        <a:rPr lang="ja-JP" altLang="en-US" sz="1000" b="0" i="0" u="none" strike="noStrike">
                          <a:solidFill>
                            <a:srgbClr val="222222"/>
                          </a:solidFill>
                          <a:latin typeface="+mj-ea"/>
                          <a:ea typeface="+mj-ea"/>
                        </a:rPr>
                        <a:t>天王寺区</a:t>
                      </a:r>
                    </a:p>
                  </a:txBody>
                  <a:tcPr marL="5507" marR="5507" marT="5507"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222222"/>
                          </a:solidFill>
                          <a:latin typeface="+mj-ea"/>
                          <a:ea typeface="+mj-ea"/>
                        </a:rPr>
                        <a:t>1,287</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222222"/>
                          </a:solidFill>
                          <a:latin typeface="+mj-ea"/>
                          <a:ea typeface="+mj-ea"/>
                        </a:rPr>
                        <a:t>1,599</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222222"/>
                          </a:solidFill>
                          <a:latin typeface="+mj-ea"/>
                          <a:ea typeface="+mj-ea"/>
                        </a:rPr>
                        <a:t>21.7</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222222"/>
                          </a:solidFill>
                          <a:latin typeface="+mj-ea"/>
                          <a:ea typeface="+mj-ea"/>
                        </a:rPr>
                        <a:t>22</a:t>
                      </a:r>
                    </a:p>
                  </a:txBody>
                  <a:tcPr marL="5507" marR="5507" marT="5507"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0"/>
                  </a:ext>
                </a:extLst>
              </a:tr>
              <a:tr h="177288">
                <a:tc>
                  <a:txBody>
                    <a:bodyPr/>
                    <a:lstStyle/>
                    <a:p>
                      <a:pPr algn="ctr" fontAlgn="ctr"/>
                      <a:r>
                        <a:rPr lang="ja-JP" altLang="en-US" sz="1000" b="0" i="0" u="none" strike="noStrike">
                          <a:solidFill>
                            <a:srgbClr val="222222"/>
                          </a:solidFill>
                          <a:latin typeface="+mj-ea"/>
                          <a:ea typeface="+mj-ea"/>
                        </a:rPr>
                        <a:t>浪速区</a:t>
                      </a:r>
                    </a:p>
                  </a:txBody>
                  <a:tcPr marL="5507" marR="5507" marT="5507"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222222"/>
                          </a:solidFill>
                          <a:latin typeface="+mj-ea"/>
                          <a:ea typeface="+mj-ea"/>
                        </a:rPr>
                        <a:t>5,185</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222222"/>
                          </a:solidFill>
                          <a:latin typeface="+mj-ea"/>
                          <a:ea typeface="+mj-ea"/>
                        </a:rPr>
                        <a:t>6,206</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222222"/>
                          </a:solidFill>
                          <a:latin typeface="+mj-ea"/>
                          <a:ea typeface="+mj-ea"/>
                        </a:rPr>
                        <a:t>93.4</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222222"/>
                          </a:solidFill>
                          <a:latin typeface="+mj-ea"/>
                          <a:ea typeface="+mj-ea"/>
                        </a:rPr>
                        <a:t>2</a:t>
                      </a:r>
                    </a:p>
                  </a:txBody>
                  <a:tcPr marL="5507" marR="5507" marT="5507"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1"/>
                  </a:ext>
                </a:extLst>
              </a:tr>
              <a:tr h="177288">
                <a:tc>
                  <a:txBody>
                    <a:bodyPr/>
                    <a:lstStyle/>
                    <a:p>
                      <a:pPr algn="ctr" fontAlgn="ctr"/>
                      <a:r>
                        <a:rPr lang="ja-JP" altLang="en-US" sz="1000" b="0" i="0" u="none" strike="noStrike">
                          <a:solidFill>
                            <a:srgbClr val="222222"/>
                          </a:solidFill>
                          <a:latin typeface="+mj-ea"/>
                          <a:ea typeface="+mj-ea"/>
                        </a:rPr>
                        <a:t>西淀川区</a:t>
                      </a:r>
                    </a:p>
                  </a:txBody>
                  <a:tcPr marL="5507" marR="5507" marT="5507"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222222"/>
                          </a:solidFill>
                          <a:latin typeface="+mj-ea"/>
                          <a:ea typeface="+mj-ea"/>
                        </a:rPr>
                        <a:t>2,896</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222222"/>
                          </a:solidFill>
                          <a:latin typeface="+mj-ea"/>
                          <a:ea typeface="+mj-ea"/>
                        </a:rPr>
                        <a:t>3,848</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222222"/>
                          </a:solidFill>
                          <a:latin typeface="+mj-ea"/>
                          <a:ea typeface="+mj-ea"/>
                        </a:rPr>
                        <a:t>39.9</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222222"/>
                          </a:solidFill>
                          <a:latin typeface="+mj-ea"/>
                          <a:ea typeface="+mj-ea"/>
                        </a:rPr>
                        <a:t>14</a:t>
                      </a:r>
                    </a:p>
                  </a:txBody>
                  <a:tcPr marL="5507" marR="5507" marT="5507"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2"/>
                  </a:ext>
                </a:extLst>
              </a:tr>
              <a:tr h="177288">
                <a:tc>
                  <a:txBody>
                    <a:bodyPr/>
                    <a:lstStyle/>
                    <a:p>
                      <a:pPr algn="ctr" fontAlgn="ctr"/>
                      <a:r>
                        <a:rPr lang="ja-JP" altLang="en-US" sz="1000" b="0" i="0" u="none" strike="noStrike">
                          <a:solidFill>
                            <a:srgbClr val="222222"/>
                          </a:solidFill>
                          <a:latin typeface="+mj-ea"/>
                          <a:ea typeface="+mj-ea"/>
                        </a:rPr>
                        <a:t>淀川区</a:t>
                      </a:r>
                    </a:p>
                  </a:txBody>
                  <a:tcPr marL="5507" marR="5507" marT="5507"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222222"/>
                          </a:solidFill>
                          <a:latin typeface="+mj-ea"/>
                          <a:ea typeface="+mj-ea"/>
                        </a:rPr>
                        <a:t>5,183</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222222"/>
                          </a:solidFill>
                          <a:latin typeface="+mj-ea"/>
                          <a:ea typeface="+mj-ea"/>
                        </a:rPr>
                        <a:t>6,695</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222222"/>
                          </a:solidFill>
                          <a:latin typeface="+mj-ea"/>
                          <a:ea typeface="+mj-ea"/>
                        </a:rPr>
                        <a:t>38.5</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222222"/>
                          </a:solidFill>
                          <a:latin typeface="+mj-ea"/>
                          <a:ea typeface="+mj-ea"/>
                        </a:rPr>
                        <a:t>15</a:t>
                      </a:r>
                    </a:p>
                  </a:txBody>
                  <a:tcPr marL="5507" marR="5507" marT="5507"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3"/>
                  </a:ext>
                </a:extLst>
              </a:tr>
              <a:tr h="177288">
                <a:tc>
                  <a:txBody>
                    <a:bodyPr/>
                    <a:lstStyle/>
                    <a:p>
                      <a:pPr algn="ctr" fontAlgn="ctr"/>
                      <a:r>
                        <a:rPr lang="ja-JP" altLang="en-US" sz="1000" b="0" i="0" u="none" strike="noStrike">
                          <a:solidFill>
                            <a:srgbClr val="222222"/>
                          </a:solidFill>
                          <a:latin typeface="+mj-ea"/>
                          <a:ea typeface="+mj-ea"/>
                        </a:rPr>
                        <a:t>東淀川区</a:t>
                      </a:r>
                    </a:p>
                  </a:txBody>
                  <a:tcPr marL="5507" marR="5507" marT="5507"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222222"/>
                          </a:solidFill>
                          <a:latin typeface="+mj-ea"/>
                          <a:ea typeface="+mj-ea"/>
                        </a:rPr>
                        <a:t>7,901</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222222"/>
                          </a:solidFill>
                          <a:latin typeface="+mj-ea"/>
                          <a:ea typeface="+mj-ea"/>
                        </a:rPr>
                        <a:t>10,951</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222222"/>
                          </a:solidFill>
                          <a:latin typeface="+mj-ea"/>
                          <a:ea typeface="+mj-ea"/>
                        </a:rPr>
                        <a:t>62.3</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222222"/>
                          </a:solidFill>
                          <a:latin typeface="+mj-ea"/>
                          <a:ea typeface="+mj-ea"/>
                        </a:rPr>
                        <a:t>7</a:t>
                      </a:r>
                    </a:p>
                  </a:txBody>
                  <a:tcPr marL="5507" marR="5507" marT="5507"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4"/>
                  </a:ext>
                </a:extLst>
              </a:tr>
              <a:tr h="177288">
                <a:tc>
                  <a:txBody>
                    <a:bodyPr/>
                    <a:lstStyle/>
                    <a:p>
                      <a:pPr algn="ctr" fontAlgn="ctr"/>
                      <a:r>
                        <a:rPr lang="ja-JP" altLang="en-US" sz="1000" b="0" i="0" u="none" strike="noStrike">
                          <a:solidFill>
                            <a:srgbClr val="222222"/>
                          </a:solidFill>
                          <a:latin typeface="+mj-ea"/>
                          <a:ea typeface="+mj-ea"/>
                        </a:rPr>
                        <a:t>東成区</a:t>
                      </a:r>
                    </a:p>
                  </a:txBody>
                  <a:tcPr marL="5507" marR="5507" marT="5507"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222222"/>
                          </a:solidFill>
                          <a:latin typeface="+mj-ea"/>
                          <a:ea typeface="+mj-ea"/>
                        </a:rPr>
                        <a:t>2,977</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222222"/>
                          </a:solidFill>
                          <a:latin typeface="+mj-ea"/>
                          <a:ea typeface="+mj-ea"/>
                        </a:rPr>
                        <a:t>3,803</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222222"/>
                          </a:solidFill>
                          <a:latin typeface="+mj-ea"/>
                          <a:ea typeface="+mj-ea"/>
                        </a:rPr>
                        <a:t>47.4</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222222"/>
                          </a:solidFill>
                          <a:latin typeface="+mj-ea"/>
                          <a:ea typeface="+mj-ea"/>
                        </a:rPr>
                        <a:t>12</a:t>
                      </a:r>
                    </a:p>
                  </a:txBody>
                  <a:tcPr marL="5507" marR="5507" marT="5507"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5"/>
                  </a:ext>
                </a:extLst>
              </a:tr>
              <a:tr h="177288">
                <a:tc>
                  <a:txBody>
                    <a:bodyPr/>
                    <a:lstStyle/>
                    <a:p>
                      <a:pPr algn="ctr" fontAlgn="ctr"/>
                      <a:r>
                        <a:rPr lang="ja-JP" altLang="en-US" sz="1000" b="0" i="0" u="none" strike="noStrike">
                          <a:solidFill>
                            <a:srgbClr val="222222"/>
                          </a:solidFill>
                          <a:latin typeface="+mj-ea"/>
                          <a:ea typeface="+mj-ea"/>
                        </a:rPr>
                        <a:t>生野区</a:t>
                      </a:r>
                    </a:p>
                  </a:txBody>
                  <a:tcPr marL="5507" marR="5507" marT="5507"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222222"/>
                          </a:solidFill>
                          <a:latin typeface="+mj-ea"/>
                          <a:ea typeface="+mj-ea"/>
                        </a:rPr>
                        <a:t>7,434</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222222"/>
                          </a:solidFill>
                          <a:latin typeface="+mj-ea"/>
                          <a:ea typeface="+mj-ea"/>
                        </a:rPr>
                        <a:t>9,510</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222222"/>
                          </a:solidFill>
                          <a:latin typeface="+mj-ea"/>
                          <a:ea typeface="+mj-ea"/>
                        </a:rPr>
                        <a:t>73.1</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222222"/>
                          </a:solidFill>
                          <a:latin typeface="+mj-ea"/>
                          <a:ea typeface="+mj-ea"/>
                        </a:rPr>
                        <a:t>3</a:t>
                      </a:r>
                    </a:p>
                  </a:txBody>
                  <a:tcPr marL="5507" marR="5507" marT="5507"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6"/>
                  </a:ext>
                </a:extLst>
              </a:tr>
              <a:tr h="177288">
                <a:tc>
                  <a:txBody>
                    <a:bodyPr/>
                    <a:lstStyle/>
                    <a:p>
                      <a:pPr algn="ctr" fontAlgn="ctr"/>
                      <a:r>
                        <a:rPr lang="ja-JP" altLang="en-US" sz="1000" b="0" i="0" u="none" strike="noStrike">
                          <a:solidFill>
                            <a:srgbClr val="222222"/>
                          </a:solidFill>
                          <a:latin typeface="+mj-ea"/>
                          <a:ea typeface="+mj-ea"/>
                        </a:rPr>
                        <a:t>旭区</a:t>
                      </a:r>
                    </a:p>
                  </a:txBody>
                  <a:tcPr marL="5507" marR="5507" marT="5507"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222222"/>
                          </a:solidFill>
                          <a:latin typeface="+mj-ea"/>
                          <a:ea typeface="+mj-ea"/>
                        </a:rPr>
                        <a:t>3,657</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222222"/>
                          </a:solidFill>
                          <a:latin typeface="+mj-ea"/>
                          <a:ea typeface="+mj-ea"/>
                        </a:rPr>
                        <a:t>4,817</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222222"/>
                          </a:solidFill>
                          <a:latin typeface="+mj-ea"/>
                          <a:ea typeface="+mj-ea"/>
                        </a:rPr>
                        <a:t>53</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222222"/>
                          </a:solidFill>
                          <a:latin typeface="+mj-ea"/>
                          <a:ea typeface="+mj-ea"/>
                        </a:rPr>
                        <a:t>10</a:t>
                      </a:r>
                    </a:p>
                  </a:txBody>
                  <a:tcPr marL="5507" marR="5507" marT="5507"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7"/>
                  </a:ext>
                </a:extLst>
              </a:tr>
              <a:tr h="177288">
                <a:tc>
                  <a:txBody>
                    <a:bodyPr/>
                    <a:lstStyle/>
                    <a:p>
                      <a:pPr algn="ctr" fontAlgn="ctr"/>
                      <a:r>
                        <a:rPr lang="ja-JP" altLang="en-US" sz="1000" b="0" i="0" u="none" strike="noStrike">
                          <a:solidFill>
                            <a:srgbClr val="222222"/>
                          </a:solidFill>
                          <a:latin typeface="+mj-ea"/>
                          <a:ea typeface="+mj-ea"/>
                        </a:rPr>
                        <a:t>城東区</a:t>
                      </a:r>
                    </a:p>
                  </a:txBody>
                  <a:tcPr marL="5507" marR="5507" marT="5507"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222222"/>
                          </a:solidFill>
                          <a:latin typeface="+mj-ea"/>
                          <a:ea typeface="+mj-ea"/>
                        </a:rPr>
                        <a:t>4,252</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222222"/>
                          </a:solidFill>
                          <a:latin typeface="+mj-ea"/>
                          <a:ea typeface="+mj-ea"/>
                        </a:rPr>
                        <a:t>5,700</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222222"/>
                          </a:solidFill>
                          <a:latin typeface="+mj-ea"/>
                          <a:ea typeface="+mj-ea"/>
                        </a:rPr>
                        <a:t>34.6</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222222"/>
                          </a:solidFill>
                          <a:latin typeface="+mj-ea"/>
                          <a:ea typeface="+mj-ea"/>
                        </a:rPr>
                        <a:t>16</a:t>
                      </a:r>
                    </a:p>
                  </a:txBody>
                  <a:tcPr marL="5507" marR="5507" marT="5507"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8"/>
                  </a:ext>
                </a:extLst>
              </a:tr>
              <a:tr h="177288">
                <a:tc>
                  <a:txBody>
                    <a:bodyPr/>
                    <a:lstStyle/>
                    <a:p>
                      <a:pPr algn="ctr" fontAlgn="ctr"/>
                      <a:r>
                        <a:rPr lang="ja-JP" altLang="en-US" sz="1000" b="0" i="0" u="none" strike="noStrike">
                          <a:solidFill>
                            <a:srgbClr val="222222"/>
                          </a:solidFill>
                          <a:latin typeface="+mj-ea"/>
                          <a:ea typeface="+mj-ea"/>
                        </a:rPr>
                        <a:t>鶴見区</a:t>
                      </a:r>
                    </a:p>
                  </a:txBody>
                  <a:tcPr marL="5507" marR="5507" marT="5507"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222222"/>
                          </a:solidFill>
                          <a:latin typeface="+mj-ea"/>
                          <a:ea typeface="+mj-ea"/>
                        </a:rPr>
                        <a:t>2,079</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222222"/>
                          </a:solidFill>
                          <a:latin typeface="+mj-ea"/>
                          <a:ea typeface="+mj-ea"/>
                        </a:rPr>
                        <a:t>3,133</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222222"/>
                          </a:solidFill>
                          <a:latin typeface="+mj-ea"/>
                          <a:ea typeface="+mj-ea"/>
                        </a:rPr>
                        <a:t>28</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222222"/>
                          </a:solidFill>
                          <a:latin typeface="+mj-ea"/>
                          <a:ea typeface="+mj-ea"/>
                        </a:rPr>
                        <a:t>19</a:t>
                      </a:r>
                    </a:p>
                  </a:txBody>
                  <a:tcPr marL="5507" marR="5507" marT="5507"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9"/>
                  </a:ext>
                </a:extLst>
              </a:tr>
              <a:tr h="177288">
                <a:tc>
                  <a:txBody>
                    <a:bodyPr/>
                    <a:lstStyle/>
                    <a:p>
                      <a:pPr algn="ctr" fontAlgn="ctr"/>
                      <a:r>
                        <a:rPr lang="ja-JP" altLang="en-US" sz="1000" b="0" i="0" u="none" strike="noStrike">
                          <a:solidFill>
                            <a:srgbClr val="222222"/>
                          </a:solidFill>
                          <a:latin typeface="+mj-ea"/>
                          <a:ea typeface="+mj-ea"/>
                        </a:rPr>
                        <a:t>阿倍野区</a:t>
                      </a:r>
                    </a:p>
                  </a:txBody>
                  <a:tcPr marL="5507" marR="5507" marT="5507"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222222"/>
                          </a:solidFill>
                          <a:latin typeface="+mj-ea"/>
                          <a:ea typeface="+mj-ea"/>
                        </a:rPr>
                        <a:t>2,628</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222222"/>
                          </a:solidFill>
                          <a:latin typeface="+mj-ea"/>
                          <a:ea typeface="+mj-ea"/>
                        </a:rPr>
                        <a:t>3,294</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222222"/>
                          </a:solidFill>
                          <a:latin typeface="+mj-ea"/>
                          <a:ea typeface="+mj-ea"/>
                        </a:rPr>
                        <a:t>30.4</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222222"/>
                          </a:solidFill>
                          <a:latin typeface="+mj-ea"/>
                          <a:ea typeface="+mj-ea"/>
                        </a:rPr>
                        <a:t>18</a:t>
                      </a:r>
                    </a:p>
                  </a:txBody>
                  <a:tcPr marL="5507" marR="5507" marT="5507"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20"/>
                  </a:ext>
                </a:extLst>
              </a:tr>
              <a:tr h="177288">
                <a:tc>
                  <a:txBody>
                    <a:bodyPr/>
                    <a:lstStyle/>
                    <a:p>
                      <a:pPr algn="ctr" fontAlgn="ctr"/>
                      <a:r>
                        <a:rPr lang="ja-JP" altLang="en-US" sz="1000" b="0" i="0" u="none" strike="noStrike">
                          <a:solidFill>
                            <a:srgbClr val="222222"/>
                          </a:solidFill>
                          <a:latin typeface="+mj-ea"/>
                          <a:ea typeface="+mj-ea"/>
                        </a:rPr>
                        <a:t>住之江区</a:t>
                      </a:r>
                    </a:p>
                  </a:txBody>
                  <a:tcPr marL="5507" marR="5507" marT="5507"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222222"/>
                          </a:solidFill>
                          <a:latin typeface="+mj-ea"/>
                          <a:ea typeface="+mj-ea"/>
                        </a:rPr>
                        <a:t>4,816</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222222"/>
                          </a:solidFill>
                          <a:latin typeface="+mj-ea"/>
                          <a:ea typeface="+mj-ea"/>
                        </a:rPr>
                        <a:t>6,921</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222222"/>
                          </a:solidFill>
                          <a:latin typeface="+mj-ea"/>
                          <a:ea typeface="+mj-ea"/>
                        </a:rPr>
                        <a:t>55.8</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222222"/>
                          </a:solidFill>
                          <a:latin typeface="+mj-ea"/>
                          <a:ea typeface="+mj-ea"/>
                        </a:rPr>
                        <a:t>9</a:t>
                      </a:r>
                    </a:p>
                  </a:txBody>
                  <a:tcPr marL="5507" marR="5507" marT="5507"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21"/>
                  </a:ext>
                </a:extLst>
              </a:tr>
              <a:tr h="177288">
                <a:tc>
                  <a:txBody>
                    <a:bodyPr/>
                    <a:lstStyle/>
                    <a:p>
                      <a:pPr algn="ctr" fontAlgn="ctr"/>
                      <a:r>
                        <a:rPr lang="ja-JP" altLang="en-US" sz="1000" b="0" i="0" u="none" strike="noStrike">
                          <a:solidFill>
                            <a:srgbClr val="222222"/>
                          </a:solidFill>
                          <a:latin typeface="+mj-ea"/>
                          <a:ea typeface="+mj-ea"/>
                        </a:rPr>
                        <a:t>住吉区</a:t>
                      </a:r>
                    </a:p>
                  </a:txBody>
                  <a:tcPr marL="5507" marR="5507" marT="5507"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222222"/>
                          </a:solidFill>
                          <a:latin typeface="+mj-ea"/>
                          <a:ea typeface="+mj-ea"/>
                        </a:rPr>
                        <a:t>7,323</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222222"/>
                          </a:solidFill>
                          <a:latin typeface="+mj-ea"/>
                          <a:ea typeface="+mj-ea"/>
                        </a:rPr>
                        <a:t>9,950</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222222"/>
                          </a:solidFill>
                          <a:latin typeface="+mj-ea"/>
                          <a:ea typeface="+mj-ea"/>
                        </a:rPr>
                        <a:t>64.4</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222222"/>
                          </a:solidFill>
                          <a:latin typeface="+mj-ea"/>
                          <a:ea typeface="+mj-ea"/>
                        </a:rPr>
                        <a:t>6</a:t>
                      </a:r>
                    </a:p>
                  </a:txBody>
                  <a:tcPr marL="5507" marR="5507" marT="5507"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22"/>
                  </a:ext>
                </a:extLst>
              </a:tr>
              <a:tr h="177288">
                <a:tc>
                  <a:txBody>
                    <a:bodyPr/>
                    <a:lstStyle/>
                    <a:p>
                      <a:pPr algn="ctr" fontAlgn="ctr"/>
                      <a:r>
                        <a:rPr lang="ja-JP" altLang="en-US" sz="1000" b="0" i="0" u="none" strike="noStrike">
                          <a:solidFill>
                            <a:srgbClr val="222222"/>
                          </a:solidFill>
                          <a:latin typeface="+mj-ea"/>
                          <a:ea typeface="+mj-ea"/>
                        </a:rPr>
                        <a:t>東住吉区</a:t>
                      </a:r>
                    </a:p>
                  </a:txBody>
                  <a:tcPr marL="5507" marR="5507" marT="5507"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222222"/>
                          </a:solidFill>
                          <a:latin typeface="+mj-ea"/>
                          <a:ea typeface="+mj-ea"/>
                        </a:rPr>
                        <a:t>6,536</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222222"/>
                          </a:solidFill>
                          <a:latin typeface="+mj-ea"/>
                          <a:ea typeface="+mj-ea"/>
                        </a:rPr>
                        <a:t>8,410</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222222"/>
                          </a:solidFill>
                          <a:latin typeface="+mj-ea"/>
                          <a:ea typeface="+mj-ea"/>
                        </a:rPr>
                        <a:t>65.2</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222222"/>
                          </a:solidFill>
                          <a:latin typeface="+mj-ea"/>
                          <a:ea typeface="+mj-ea"/>
                        </a:rPr>
                        <a:t>5</a:t>
                      </a:r>
                    </a:p>
                  </a:txBody>
                  <a:tcPr marL="5507" marR="5507" marT="5507"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23"/>
                  </a:ext>
                </a:extLst>
              </a:tr>
              <a:tr h="177288">
                <a:tc>
                  <a:txBody>
                    <a:bodyPr/>
                    <a:lstStyle/>
                    <a:p>
                      <a:pPr algn="ctr" fontAlgn="ctr"/>
                      <a:r>
                        <a:rPr lang="ja-JP" altLang="en-US" sz="1000" b="0" i="0" u="none" strike="noStrike">
                          <a:solidFill>
                            <a:srgbClr val="222222"/>
                          </a:solidFill>
                          <a:latin typeface="+mj-ea"/>
                          <a:ea typeface="+mj-ea"/>
                        </a:rPr>
                        <a:t>平野区</a:t>
                      </a:r>
                    </a:p>
                  </a:txBody>
                  <a:tcPr marL="5507" marR="5507" marT="5507"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222222"/>
                          </a:solidFill>
                          <a:latin typeface="+mj-ea"/>
                          <a:ea typeface="+mj-ea"/>
                        </a:rPr>
                        <a:t>9,489</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222222"/>
                          </a:solidFill>
                          <a:latin typeface="+mj-ea"/>
                          <a:ea typeface="+mj-ea"/>
                        </a:rPr>
                        <a:t>13,965</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222222"/>
                          </a:solidFill>
                          <a:latin typeface="+mj-ea"/>
                          <a:ea typeface="+mj-ea"/>
                        </a:rPr>
                        <a:t>70.8</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222222"/>
                          </a:solidFill>
                          <a:latin typeface="+mj-ea"/>
                          <a:ea typeface="+mj-ea"/>
                        </a:rPr>
                        <a:t>4</a:t>
                      </a:r>
                    </a:p>
                  </a:txBody>
                  <a:tcPr marL="5507" marR="5507" marT="5507"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24"/>
                  </a:ext>
                </a:extLst>
              </a:tr>
              <a:tr h="177288">
                <a:tc>
                  <a:txBody>
                    <a:bodyPr/>
                    <a:lstStyle/>
                    <a:p>
                      <a:pPr algn="ctr" fontAlgn="ctr"/>
                      <a:r>
                        <a:rPr lang="ja-JP" altLang="en-US" sz="1000" b="1" i="0" u="none" strike="noStrike" dirty="0">
                          <a:solidFill>
                            <a:srgbClr val="222222"/>
                          </a:solidFill>
                          <a:latin typeface="+mj-ea"/>
                          <a:ea typeface="+mj-ea"/>
                        </a:rPr>
                        <a:t>西成区</a:t>
                      </a:r>
                    </a:p>
                  </a:txBody>
                  <a:tcPr marL="5507" marR="5507" marT="5507"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r" fontAlgn="ctr"/>
                      <a:r>
                        <a:rPr lang="en-US" altLang="ja-JP" sz="1000" b="1" i="0" u="none" strike="noStrike" dirty="0">
                          <a:solidFill>
                            <a:srgbClr val="222222"/>
                          </a:solidFill>
                          <a:latin typeface="+mj-ea"/>
                          <a:ea typeface="+mj-ea"/>
                        </a:rPr>
                        <a:t>24,829</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r" fontAlgn="ctr"/>
                      <a:r>
                        <a:rPr lang="en-US" altLang="ja-JP" sz="1000" b="1" i="0" u="none" strike="noStrike" dirty="0">
                          <a:solidFill>
                            <a:srgbClr val="222222"/>
                          </a:solidFill>
                          <a:latin typeface="+mj-ea"/>
                          <a:ea typeface="+mj-ea"/>
                        </a:rPr>
                        <a:t>27,524</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r" fontAlgn="ctr"/>
                      <a:r>
                        <a:rPr lang="en-US" altLang="ja-JP" sz="1000" b="1" i="0" u="none" strike="noStrike" dirty="0">
                          <a:solidFill>
                            <a:srgbClr val="222222"/>
                          </a:solidFill>
                          <a:latin typeface="+mj-ea"/>
                          <a:ea typeface="+mj-ea"/>
                        </a:rPr>
                        <a:t>231.4</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r" fontAlgn="ctr"/>
                      <a:r>
                        <a:rPr lang="en-US" altLang="ja-JP" sz="1000" b="1" i="0" u="none" strike="noStrike" dirty="0">
                          <a:solidFill>
                            <a:srgbClr val="222222"/>
                          </a:solidFill>
                          <a:latin typeface="+mj-ea"/>
                          <a:ea typeface="+mj-ea"/>
                        </a:rPr>
                        <a:t>1</a:t>
                      </a:r>
                    </a:p>
                  </a:txBody>
                  <a:tcPr marL="5507" marR="5507" marT="5507"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extLst>
                  <a:ext uri="{0D108BD9-81ED-4DB2-BD59-A6C34878D82A}">
                    <a16:rowId xmlns:a16="http://schemas.microsoft.com/office/drawing/2014/main" xmlns="" val="10025"/>
                  </a:ext>
                </a:extLst>
              </a:tr>
              <a:tr h="177288">
                <a:tc>
                  <a:txBody>
                    <a:bodyPr/>
                    <a:lstStyle/>
                    <a:p>
                      <a:pPr algn="ctr" fontAlgn="ctr"/>
                      <a:r>
                        <a:rPr lang="ja-JP" altLang="en-US" sz="1000" b="0" i="0" u="none" strike="noStrike">
                          <a:solidFill>
                            <a:srgbClr val="222222"/>
                          </a:solidFill>
                          <a:latin typeface="+mj-ea"/>
                          <a:ea typeface="+mj-ea"/>
                        </a:rPr>
                        <a:t>市</a:t>
                      </a:r>
                      <a:r>
                        <a:rPr lang="en-US" altLang="ja-JP" sz="1000" b="0" i="0" u="none" strike="noStrike">
                          <a:solidFill>
                            <a:srgbClr val="222222"/>
                          </a:solidFill>
                          <a:latin typeface="+mj-ea"/>
                          <a:ea typeface="+mj-ea"/>
                        </a:rPr>
                        <a:t>※</a:t>
                      </a:r>
                      <a:r>
                        <a:rPr lang="ja-JP" altLang="en-US" sz="1000" b="0" i="0" u="none" strike="noStrike">
                          <a:solidFill>
                            <a:srgbClr val="222222"/>
                          </a:solidFill>
                          <a:latin typeface="+mj-ea"/>
                          <a:ea typeface="+mj-ea"/>
                        </a:rPr>
                        <a:t>１</a:t>
                      </a:r>
                    </a:p>
                  </a:txBody>
                  <a:tcPr marL="5507" marR="5507" marT="5507"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25400" cap="flat" cmpd="dbl"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222222"/>
                          </a:solidFill>
                          <a:latin typeface="+mj-ea"/>
                          <a:ea typeface="+mj-ea"/>
                        </a:rPr>
                        <a:t>117,909</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25400" cap="flat" cmpd="dbl"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222222"/>
                          </a:solidFill>
                          <a:latin typeface="+mj-ea"/>
                          <a:ea typeface="+mj-ea"/>
                        </a:rPr>
                        <a:t>150,592</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25400" cap="flat" cmpd="dbl"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222222"/>
                          </a:solidFill>
                          <a:latin typeface="+mj-ea"/>
                          <a:ea typeface="+mj-ea"/>
                        </a:rPr>
                        <a:t>56.2</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25400" cap="flat" cmpd="dbl" algn="ctr">
                      <a:solidFill>
                        <a:srgbClr val="000000"/>
                      </a:solidFill>
                      <a:prstDash val="solid"/>
                      <a:round/>
                      <a:headEnd type="none" w="med" len="med"/>
                      <a:tailEnd type="none" w="med" len="med"/>
                    </a:lnB>
                  </a:tcPr>
                </a:tc>
                <a:tc>
                  <a:txBody>
                    <a:bodyPr/>
                    <a:lstStyle/>
                    <a:p>
                      <a:pPr algn="r" fontAlgn="ctr"/>
                      <a:r>
                        <a:rPr lang="ja-JP" altLang="en-US" sz="1000" b="0" i="0" u="none" strike="noStrike" dirty="0">
                          <a:solidFill>
                            <a:srgbClr val="222222"/>
                          </a:solidFill>
                          <a:latin typeface="+mj-ea"/>
                          <a:ea typeface="+mj-ea"/>
                        </a:rPr>
                        <a:t>　</a:t>
                      </a:r>
                    </a:p>
                  </a:txBody>
                  <a:tcPr marL="5507" marR="5507" marT="5507"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25400" cap="flat" cmpd="dbl" algn="ctr">
                      <a:solidFill>
                        <a:srgbClr val="000000"/>
                      </a:solidFill>
                      <a:prstDash val="solid"/>
                      <a:round/>
                      <a:headEnd type="none" w="med" len="med"/>
                      <a:tailEnd type="none" w="med" len="med"/>
                    </a:lnB>
                  </a:tcPr>
                </a:tc>
                <a:extLst>
                  <a:ext uri="{0D108BD9-81ED-4DB2-BD59-A6C34878D82A}">
                    <a16:rowId xmlns:a16="http://schemas.microsoft.com/office/drawing/2014/main" xmlns="" val="10026"/>
                  </a:ext>
                </a:extLst>
              </a:tr>
              <a:tr h="177288">
                <a:tc>
                  <a:txBody>
                    <a:bodyPr/>
                    <a:lstStyle/>
                    <a:p>
                      <a:pPr algn="ctr" fontAlgn="ctr"/>
                      <a:r>
                        <a:rPr lang="ja-JP" altLang="en-US" sz="1000" b="0" i="0" u="none" strike="noStrike" dirty="0">
                          <a:solidFill>
                            <a:srgbClr val="222222"/>
                          </a:solidFill>
                          <a:latin typeface="+mj-ea"/>
                          <a:ea typeface="+mj-ea"/>
                        </a:rPr>
                        <a:t>全国</a:t>
                      </a:r>
                      <a:r>
                        <a:rPr lang="en-US" altLang="ja-JP" sz="1000" b="0" i="0" u="none" strike="noStrike" dirty="0">
                          <a:solidFill>
                            <a:srgbClr val="222222"/>
                          </a:solidFill>
                          <a:latin typeface="+mj-ea"/>
                          <a:ea typeface="+mj-ea"/>
                        </a:rPr>
                        <a:t>※</a:t>
                      </a:r>
                      <a:r>
                        <a:rPr lang="ja-JP" altLang="en-US" sz="1000" b="0" i="0" u="none" strike="noStrike" dirty="0">
                          <a:solidFill>
                            <a:srgbClr val="222222"/>
                          </a:solidFill>
                          <a:latin typeface="+mj-ea"/>
                          <a:ea typeface="+mj-ea"/>
                        </a:rPr>
                        <a:t>２</a:t>
                      </a:r>
                    </a:p>
                  </a:txBody>
                  <a:tcPr marL="5507" marR="5507" marT="5507"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25400" cap="flat" cmpd="dbl"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222222"/>
                          </a:solidFill>
                          <a:latin typeface="+mj-ea"/>
                          <a:ea typeface="+mj-ea"/>
                        </a:rPr>
                        <a:t>1,602,163</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25400" cap="flat" cmpd="dbl"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222222"/>
                          </a:solidFill>
                          <a:latin typeface="+mj-ea"/>
                          <a:ea typeface="+mj-ea"/>
                        </a:rPr>
                        <a:t>2,171,139</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25400" cap="flat" cmpd="dbl"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222222"/>
                          </a:solidFill>
                          <a:latin typeface="+mj-ea"/>
                          <a:ea typeface="+mj-ea"/>
                        </a:rPr>
                        <a:t>17.1</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25400" cap="flat" cmpd="dbl"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a:solidFill>
                            <a:srgbClr val="222222"/>
                          </a:solidFill>
                          <a:latin typeface="+mj-ea"/>
                          <a:ea typeface="+mj-ea"/>
                        </a:rPr>
                        <a:t>　</a:t>
                      </a:r>
                    </a:p>
                  </a:txBody>
                  <a:tcPr marL="5507" marR="5507" marT="5507"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25400" cap="flat" cmpd="dbl"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27"/>
                  </a:ext>
                </a:extLst>
              </a:tr>
              <a:tr h="177288">
                <a:tc gridSpan="5">
                  <a:txBody>
                    <a:bodyPr/>
                    <a:lstStyle/>
                    <a:p>
                      <a:pPr algn="l" fontAlgn="ctr"/>
                      <a:r>
                        <a:rPr lang="en-US" altLang="ja-JP" sz="1000" b="0" i="0" u="none" strike="noStrike" dirty="0">
                          <a:solidFill>
                            <a:srgbClr val="222222"/>
                          </a:solidFill>
                          <a:latin typeface="+mj-ea"/>
                          <a:ea typeface="+mj-ea"/>
                        </a:rPr>
                        <a:t>※</a:t>
                      </a:r>
                      <a:r>
                        <a:rPr lang="ja-JP" altLang="en-US" sz="1000" b="0" i="0" u="none" strike="noStrike" dirty="0">
                          <a:solidFill>
                            <a:srgbClr val="222222"/>
                          </a:solidFill>
                          <a:latin typeface="+mj-ea"/>
                          <a:ea typeface="+mj-ea"/>
                        </a:rPr>
                        <a:t>１　大阪市の数値は更生相談所を含むため各区の合計と一致しない。</a:t>
                      </a:r>
                      <a:endParaRPr lang="en-US" altLang="ja-JP" sz="1000" b="0" i="0" u="none" strike="noStrike" dirty="0">
                        <a:solidFill>
                          <a:srgbClr val="222222"/>
                        </a:solidFill>
                        <a:latin typeface="+mj-ea"/>
                        <a:ea typeface="+mj-ea"/>
                      </a:endParaRPr>
                    </a:p>
                    <a:p>
                      <a:pPr algn="l" fontAlgn="ctr"/>
                      <a:r>
                        <a:rPr lang="en-US" altLang="ja-JP" sz="1000" b="0" i="0" u="none" strike="noStrike" dirty="0">
                          <a:solidFill>
                            <a:srgbClr val="222222"/>
                          </a:solidFill>
                          <a:latin typeface="+mj-ea"/>
                          <a:ea typeface="+mj-ea"/>
                        </a:rPr>
                        <a:t>※</a:t>
                      </a:r>
                      <a:r>
                        <a:rPr lang="ja-JP" altLang="en-US" sz="1000" b="0" i="0" u="none" strike="noStrike" dirty="0">
                          <a:solidFill>
                            <a:srgbClr val="222222"/>
                          </a:solidFill>
                          <a:latin typeface="+mj-ea"/>
                          <a:ea typeface="+mj-ea"/>
                        </a:rPr>
                        <a:t>２　速報値</a:t>
                      </a:r>
                    </a:p>
                  </a:txBody>
                  <a:tcPr marL="5507" marR="5507" marT="5507" marB="0" anchor="ctr">
                    <a:lnL>
                      <a:noFill/>
                    </a:lnL>
                    <a:lnR>
                      <a:noFill/>
                    </a:lnR>
                    <a:lnT w="12700" cap="flat" cmpd="sng" algn="ctr">
                      <a:solidFill>
                        <a:srgbClr val="000000"/>
                      </a:solidFill>
                      <a:prstDash val="solid"/>
                      <a:round/>
                      <a:headEnd type="none" w="med" len="med"/>
                      <a:tailEnd type="none" w="med" len="med"/>
                    </a:lnT>
                    <a:lnB>
                      <a:noFill/>
                    </a:lnB>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xmlns="" val="10028"/>
                  </a:ext>
                </a:extLst>
              </a:tr>
            </a:tbl>
          </a:graphicData>
        </a:graphic>
      </p:graphicFrame>
      <p:sp>
        <p:nvSpPr>
          <p:cNvPr id="3" name="テキスト ボックス 2"/>
          <p:cNvSpPr txBox="1"/>
          <p:nvPr/>
        </p:nvSpPr>
        <p:spPr>
          <a:xfrm>
            <a:off x="0" y="0"/>
            <a:ext cx="3491880" cy="261610"/>
          </a:xfrm>
          <a:prstGeom prst="rect">
            <a:avLst/>
          </a:prstGeom>
          <a:noFill/>
        </p:spPr>
        <p:txBody>
          <a:bodyPr wrap="square" rtlCol="0">
            <a:spAutoFit/>
          </a:bodyPr>
          <a:lstStyle/>
          <a:p>
            <a:r>
              <a:rPr kumimoji="1" lang="en-US" altLang="ja-JP" sz="1100" dirty="0"/>
              <a:t>Ⅳ</a:t>
            </a:r>
            <a:r>
              <a:rPr kumimoji="1" lang="ja-JP" altLang="en-US" sz="1100" dirty="0"/>
              <a:t>　政策の刷新・</a:t>
            </a:r>
            <a:r>
              <a:rPr lang="ja-JP" altLang="en-US" sz="1100" dirty="0"/>
              <a:t>西成特区構想</a:t>
            </a:r>
            <a:endParaRPr kumimoji="1" lang="en-US" altLang="ja-JP" sz="1100" dirty="0"/>
          </a:p>
        </p:txBody>
      </p:sp>
      <p:sp>
        <p:nvSpPr>
          <p:cNvPr id="4" name="テキスト ボックス 3"/>
          <p:cNvSpPr txBox="1"/>
          <p:nvPr/>
        </p:nvSpPr>
        <p:spPr>
          <a:xfrm>
            <a:off x="7812360" y="0"/>
            <a:ext cx="1331640" cy="261610"/>
          </a:xfrm>
          <a:prstGeom prst="rect">
            <a:avLst/>
          </a:prstGeom>
          <a:noFill/>
        </p:spPr>
        <p:txBody>
          <a:bodyPr wrap="square" rtlCol="0">
            <a:spAutoFit/>
          </a:bodyPr>
          <a:lstStyle/>
          <a:p>
            <a:r>
              <a:rPr lang="en-US" altLang="ja-JP" sz="1100" dirty="0">
                <a:latin typeface="Arial" pitchFamily="34" charset="0"/>
                <a:cs typeface="Arial" pitchFamily="34" charset="0"/>
              </a:rPr>
              <a:t>B3</a:t>
            </a:r>
            <a:r>
              <a:rPr lang="en-US" altLang="ja-JP" sz="1100" dirty="0" smtClean="0">
                <a:latin typeface="Arial" pitchFamily="34" charset="0"/>
                <a:cs typeface="Arial" pitchFamily="34" charset="0"/>
              </a:rPr>
              <a:t>.(64)</a:t>
            </a:r>
            <a:r>
              <a:rPr lang="ja-JP" altLang="en-US" sz="1100" dirty="0" smtClean="0">
                <a:latin typeface="Arial" pitchFamily="34" charset="0"/>
                <a:cs typeface="Arial" pitchFamily="34" charset="0"/>
              </a:rPr>
              <a:t>～</a:t>
            </a:r>
            <a:r>
              <a:rPr lang="en-US" altLang="ja-JP" sz="1100" dirty="0" smtClean="0">
                <a:latin typeface="Arial" pitchFamily="34" charset="0"/>
                <a:cs typeface="Arial" pitchFamily="34" charset="0"/>
              </a:rPr>
              <a:t>(68)</a:t>
            </a:r>
            <a:endParaRPr kumimoji="1" lang="en-US" altLang="ja-JP" sz="1100" dirty="0">
              <a:latin typeface="Arial" pitchFamily="34" charset="0"/>
              <a:cs typeface="Arial" pitchFamily="34" charset="0"/>
            </a:endParaRPr>
          </a:p>
        </p:txBody>
      </p:sp>
      <p:sp>
        <p:nvSpPr>
          <p:cNvPr id="5" name="テキスト ボックス 4"/>
          <p:cNvSpPr txBox="1"/>
          <p:nvPr/>
        </p:nvSpPr>
        <p:spPr>
          <a:xfrm>
            <a:off x="251520" y="404664"/>
            <a:ext cx="7704856" cy="338554"/>
          </a:xfrm>
          <a:prstGeom prst="rect">
            <a:avLst/>
          </a:prstGeom>
          <a:noFill/>
        </p:spPr>
        <p:txBody>
          <a:bodyPr wrap="square" rtlCol="0">
            <a:spAutoFit/>
          </a:bodyPr>
          <a:lstStyle/>
          <a:p>
            <a:r>
              <a:rPr lang="ja-JP" altLang="en-US" sz="1600" b="1" dirty="0"/>
              <a:t>①－１　生活保護の状況と高齢化（生活保護）</a:t>
            </a:r>
            <a:endParaRPr kumimoji="1" lang="ja-JP" altLang="en-US" sz="1600" b="1" dirty="0"/>
          </a:p>
        </p:txBody>
      </p:sp>
      <p:cxnSp>
        <p:nvCxnSpPr>
          <p:cNvPr id="6" name="直線コネクタ 5"/>
          <p:cNvCxnSpPr/>
          <p:nvPr/>
        </p:nvCxnSpPr>
        <p:spPr>
          <a:xfrm>
            <a:off x="179512" y="815226"/>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7" name="スライド番号プレースホルダ 6"/>
          <p:cNvSpPr>
            <a:spLocks noGrp="1"/>
          </p:cNvSpPr>
          <p:nvPr>
            <p:ph type="sldNum" sz="quarter" idx="12"/>
          </p:nvPr>
        </p:nvSpPr>
        <p:spPr/>
        <p:txBody>
          <a:bodyPr/>
          <a:lstStyle/>
          <a:p>
            <a:fld id="{CCEC3038-1CF1-4B63-9920-55248DCFBA97}" type="slidenum">
              <a:rPr kumimoji="1" lang="ja-JP" altLang="en-US" smtClean="0"/>
              <a:pPr/>
              <a:t>26</a:t>
            </a:fld>
            <a:endParaRPr kumimoji="1" lang="ja-JP" altLang="en-US"/>
          </a:p>
        </p:txBody>
      </p:sp>
      <p:graphicFrame>
        <p:nvGraphicFramePr>
          <p:cNvPr id="8" name="表 7"/>
          <p:cNvGraphicFramePr>
            <a:graphicFrameLocks noGrp="1"/>
          </p:cNvGraphicFramePr>
          <p:nvPr>
            <p:extLst/>
          </p:nvPr>
        </p:nvGraphicFramePr>
        <p:xfrm>
          <a:off x="4864888" y="980742"/>
          <a:ext cx="4171608" cy="5615158"/>
        </p:xfrm>
        <a:graphic>
          <a:graphicData uri="http://schemas.openxmlformats.org/drawingml/2006/table">
            <a:tbl>
              <a:tblPr/>
              <a:tblGrid>
                <a:gridCol w="868439">
                  <a:extLst>
                    <a:ext uri="{9D8B030D-6E8A-4147-A177-3AD203B41FA5}">
                      <a16:colId xmlns:a16="http://schemas.microsoft.com/office/drawing/2014/main" xmlns="" val="20000"/>
                    </a:ext>
                  </a:extLst>
                </a:gridCol>
                <a:gridCol w="868439">
                  <a:extLst>
                    <a:ext uri="{9D8B030D-6E8A-4147-A177-3AD203B41FA5}">
                      <a16:colId xmlns:a16="http://schemas.microsoft.com/office/drawing/2014/main" xmlns="" val="20001"/>
                    </a:ext>
                  </a:extLst>
                </a:gridCol>
                <a:gridCol w="868439">
                  <a:extLst>
                    <a:ext uri="{9D8B030D-6E8A-4147-A177-3AD203B41FA5}">
                      <a16:colId xmlns:a16="http://schemas.microsoft.com/office/drawing/2014/main" xmlns="" val="20002"/>
                    </a:ext>
                  </a:extLst>
                </a:gridCol>
                <a:gridCol w="868439">
                  <a:extLst>
                    <a:ext uri="{9D8B030D-6E8A-4147-A177-3AD203B41FA5}">
                      <a16:colId xmlns:a16="http://schemas.microsoft.com/office/drawing/2014/main" xmlns="" val="20003"/>
                    </a:ext>
                  </a:extLst>
                </a:gridCol>
                <a:gridCol w="697852">
                  <a:extLst>
                    <a:ext uri="{9D8B030D-6E8A-4147-A177-3AD203B41FA5}">
                      <a16:colId xmlns:a16="http://schemas.microsoft.com/office/drawing/2014/main" xmlns="" val="20004"/>
                    </a:ext>
                  </a:extLst>
                </a:gridCol>
              </a:tblGrid>
              <a:tr h="177288">
                <a:tc gridSpan="3">
                  <a:txBody>
                    <a:bodyPr/>
                    <a:lstStyle/>
                    <a:p>
                      <a:pPr algn="l" fontAlgn="ctr"/>
                      <a:r>
                        <a:rPr lang="ja-JP" altLang="en-US" sz="1200" b="1" i="0" u="none" strike="noStrike" dirty="0">
                          <a:solidFill>
                            <a:schemeClr val="tx1"/>
                          </a:solidFill>
                          <a:latin typeface="+mj-ea"/>
                          <a:ea typeface="+mj-ea"/>
                        </a:rPr>
                        <a:t>◎生活保護の状況（</a:t>
                      </a:r>
                      <a:r>
                        <a:rPr lang="en-US" altLang="ja-JP" sz="1200" b="1" i="0" u="none" strike="noStrike" dirty="0">
                          <a:solidFill>
                            <a:schemeClr val="tx1"/>
                          </a:solidFill>
                          <a:latin typeface="+mj-ea"/>
                          <a:ea typeface="+mj-ea"/>
                        </a:rPr>
                        <a:t>2018</a:t>
                      </a:r>
                      <a:r>
                        <a:rPr lang="ja-JP" altLang="en-US" sz="1200" b="1" i="0" u="none" strike="noStrike" dirty="0">
                          <a:solidFill>
                            <a:schemeClr val="tx1"/>
                          </a:solidFill>
                          <a:latin typeface="+mj-ea"/>
                          <a:ea typeface="+mj-ea"/>
                        </a:rPr>
                        <a:t>年</a:t>
                      </a:r>
                      <a:r>
                        <a:rPr lang="en-US" altLang="ja-JP" sz="1200" b="1" i="0" u="none" strike="noStrike" dirty="0">
                          <a:solidFill>
                            <a:schemeClr val="tx1"/>
                          </a:solidFill>
                          <a:latin typeface="+mj-ea"/>
                          <a:ea typeface="+mj-ea"/>
                        </a:rPr>
                        <a:t>3</a:t>
                      </a:r>
                      <a:r>
                        <a:rPr lang="ja-JP" altLang="en-US" sz="1200" b="1" i="0" u="none" strike="noStrike" dirty="0">
                          <a:solidFill>
                            <a:schemeClr val="tx1"/>
                          </a:solidFill>
                          <a:latin typeface="+mj-ea"/>
                          <a:ea typeface="+mj-ea"/>
                        </a:rPr>
                        <a:t>月）</a:t>
                      </a:r>
                    </a:p>
                  </a:txBody>
                  <a:tcPr marL="5507" marR="5507" marT="5507" marB="0" anchor="ctr">
                    <a:lnL>
                      <a:noFill/>
                    </a:lnL>
                    <a:lnR>
                      <a:noFill/>
                    </a:lnR>
                    <a:lnT>
                      <a:noFill/>
                    </a:lnT>
                    <a:lnB w="12700" cap="flat" cmpd="sng" algn="ctr">
                      <a:solidFill>
                        <a:srgbClr val="000000"/>
                      </a:solidFill>
                      <a:prstDash val="solid"/>
                      <a:round/>
                      <a:headEnd type="none" w="med" len="med"/>
                      <a:tailEnd type="none" w="med" len="med"/>
                    </a:lnB>
                  </a:tcPr>
                </a:tc>
                <a:tc hMerge="1">
                  <a:txBody>
                    <a:bodyPr/>
                    <a:lstStyle/>
                    <a:p>
                      <a:endParaRPr kumimoji="1" lang="ja-JP" altLang="en-US"/>
                    </a:p>
                  </a:txBody>
                  <a:tcPr/>
                </a:tc>
                <a:tc hMerge="1">
                  <a:txBody>
                    <a:bodyPr/>
                    <a:lstStyle/>
                    <a:p>
                      <a:endParaRPr kumimoji="1" lang="ja-JP" altLang="en-US"/>
                    </a:p>
                  </a:txBody>
                  <a:tcPr/>
                </a:tc>
                <a:tc>
                  <a:txBody>
                    <a:bodyPr/>
                    <a:lstStyle/>
                    <a:p>
                      <a:pPr algn="l" fontAlgn="ctr"/>
                      <a:endParaRPr lang="ja-JP" altLang="en-US" sz="1000" b="0" i="0" u="none" strike="noStrike" dirty="0">
                        <a:solidFill>
                          <a:srgbClr val="000000"/>
                        </a:solidFill>
                        <a:latin typeface="+mj-ea"/>
                        <a:ea typeface="+mj-ea"/>
                      </a:endParaRPr>
                    </a:p>
                  </a:txBody>
                  <a:tcPr marL="5507" marR="5507" marT="5507"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ctr"/>
                      <a:endParaRPr lang="ja-JP" altLang="en-US" sz="1000" b="0" i="0" u="none" strike="noStrike" dirty="0">
                        <a:solidFill>
                          <a:srgbClr val="000000"/>
                        </a:solidFill>
                        <a:latin typeface="+mj-ea"/>
                        <a:ea typeface="+mj-ea"/>
                      </a:endParaRPr>
                    </a:p>
                  </a:txBody>
                  <a:tcPr marL="5507" marR="5507" marT="5507" marB="0" anchor="ctr">
                    <a:lnL>
                      <a:noFill/>
                    </a:lnL>
                    <a:lnR>
                      <a:noFill/>
                    </a:lnR>
                    <a:lnT>
                      <a:noFill/>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0"/>
                  </a:ext>
                </a:extLst>
              </a:tr>
              <a:tr h="354576">
                <a:tc>
                  <a:txBody>
                    <a:bodyPr/>
                    <a:lstStyle/>
                    <a:p>
                      <a:pPr algn="ctr" fontAlgn="ctr"/>
                      <a:r>
                        <a:rPr lang="ja-JP" altLang="en-US" sz="1000" b="0" i="0" u="none" strike="noStrike">
                          <a:solidFill>
                            <a:srgbClr val="222222"/>
                          </a:solidFill>
                          <a:latin typeface="+mj-ea"/>
                          <a:ea typeface="+mj-ea"/>
                        </a:rPr>
                        <a:t>　</a:t>
                      </a:r>
                    </a:p>
                  </a:txBody>
                  <a:tcPr marL="5507" marR="5507" marT="5507"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ja-JP" altLang="en-US" sz="1000" b="0" i="0" u="none" strike="noStrike">
                          <a:solidFill>
                            <a:srgbClr val="222222"/>
                          </a:solidFill>
                          <a:latin typeface="+mj-ea"/>
                          <a:ea typeface="+mj-ea"/>
                        </a:rPr>
                        <a:t>世帯数</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ja-JP" altLang="en-US" sz="1000" b="0" i="0" u="none" strike="noStrike">
                          <a:solidFill>
                            <a:srgbClr val="222222"/>
                          </a:solidFill>
                          <a:latin typeface="+mj-ea"/>
                          <a:ea typeface="+mj-ea"/>
                        </a:rPr>
                        <a:t>人員</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ja-JP" altLang="en-US" sz="1000" b="0" i="0" u="none" strike="noStrike">
                          <a:solidFill>
                            <a:srgbClr val="222222"/>
                          </a:solidFill>
                          <a:latin typeface="+mj-ea"/>
                          <a:ea typeface="+mj-ea"/>
                        </a:rPr>
                        <a:t>保護率（</a:t>
                      </a:r>
                      <a:r>
                        <a:rPr lang="en-US" altLang="ja-JP" sz="1000" b="0" i="0" u="none" strike="noStrike">
                          <a:solidFill>
                            <a:srgbClr val="222222"/>
                          </a:solidFill>
                          <a:latin typeface="+mj-ea"/>
                          <a:ea typeface="+mj-ea"/>
                        </a:rPr>
                        <a:t>‰</a:t>
                      </a:r>
                      <a:r>
                        <a:rPr lang="ja-JP" altLang="en-US" sz="1000" b="0" i="0" u="none" strike="noStrike">
                          <a:solidFill>
                            <a:srgbClr val="222222"/>
                          </a:solidFill>
                          <a:latin typeface="+mj-ea"/>
                          <a:ea typeface="+mj-ea"/>
                        </a:rPr>
                        <a:t>）</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ja-JP" altLang="en-US" sz="1000" b="0" i="0" u="none" strike="noStrike">
                          <a:solidFill>
                            <a:srgbClr val="222222"/>
                          </a:solidFill>
                          <a:latin typeface="+mj-ea"/>
                          <a:ea typeface="+mj-ea"/>
                        </a:rPr>
                        <a:t>順位</a:t>
                      </a:r>
                    </a:p>
                  </a:txBody>
                  <a:tcPr marL="5507" marR="5507" marT="5507"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1"/>
                  </a:ext>
                </a:extLst>
              </a:tr>
              <a:tr h="177288">
                <a:tc>
                  <a:txBody>
                    <a:bodyPr/>
                    <a:lstStyle/>
                    <a:p>
                      <a:pPr algn="ctr" fontAlgn="ctr"/>
                      <a:r>
                        <a:rPr lang="ja-JP" altLang="en-US" sz="1000" b="0" i="0" u="none" strike="noStrike" dirty="0">
                          <a:solidFill>
                            <a:srgbClr val="222222"/>
                          </a:solidFill>
                          <a:latin typeface="+mj-ea"/>
                          <a:ea typeface="+mj-ea"/>
                        </a:rPr>
                        <a:t>北区</a:t>
                      </a:r>
                    </a:p>
                  </a:txBody>
                  <a:tcPr marL="5507" marR="5507" marT="5507"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ＭＳ Ｐゴシック" panose="020B0600070205080204" pitchFamily="50" charset="-128"/>
                          <a:ea typeface="ＭＳ Ｐゴシック" panose="020B0600070205080204" pitchFamily="50" charset="-128"/>
                        </a:rPr>
                        <a:t>2,125 </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effectLst/>
                          <a:latin typeface="ＭＳ Ｐゴシック" panose="020B0600070205080204" pitchFamily="50" charset="-128"/>
                          <a:ea typeface="ＭＳ Ｐゴシック" panose="020B0600070205080204" pitchFamily="50" charset="-128"/>
                        </a:rPr>
                        <a:t>2,473 </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effectLst/>
                          <a:latin typeface="ＭＳ Ｐゴシック" panose="020B0600070205080204" pitchFamily="50" charset="-128"/>
                          <a:ea typeface="ＭＳ Ｐゴシック" panose="020B0600070205080204" pitchFamily="50" charset="-128"/>
                        </a:rPr>
                        <a:t>19.0 </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effectLst/>
                          <a:latin typeface="ＭＳ Ｐゴシック" panose="020B0600070205080204" pitchFamily="50" charset="-128"/>
                          <a:ea typeface="ＭＳ Ｐゴシック" panose="020B0600070205080204" pitchFamily="50" charset="-128"/>
                        </a:rPr>
                        <a:t>20</a:t>
                      </a:r>
                    </a:p>
                  </a:txBody>
                  <a:tcPr marL="9525" marR="9525" marT="9525"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2"/>
                  </a:ext>
                </a:extLst>
              </a:tr>
              <a:tr h="177288">
                <a:tc>
                  <a:txBody>
                    <a:bodyPr/>
                    <a:lstStyle/>
                    <a:p>
                      <a:pPr algn="ctr" fontAlgn="ctr"/>
                      <a:r>
                        <a:rPr lang="ja-JP" altLang="en-US" sz="1000" b="0" i="0" u="none" strike="noStrike" dirty="0">
                          <a:solidFill>
                            <a:srgbClr val="222222"/>
                          </a:solidFill>
                          <a:latin typeface="+mj-ea"/>
                          <a:ea typeface="+mj-ea"/>
                        </a:rPr>
                        <a:t>都島区</a:t>
                      </a:r>
                    </a:p>
                  </a:txBody>
                  <a:tcPr marL="5507" marR="5507" marT="5507"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effectLst/>
                          <a:latin typeface="ＭＳ Ｐゴシック" panose="020B0600070205080204" pitchFamily="50" charset="-128"/>
                          <a:ea typeface="ＭＳ Ｐゴシック" panose="020B0600070205080204" pitchFamily="50" charset="-128"/>
                        </a:rPr>
                        <a:t>2,803 </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effectLst/>
                          <a:latin typeface="ＭＳ Ｐゴシック" panose="020B0600070205080204" pitchFamily="50" charset="-128"/>
                          <a:ea typeface="ＭＳ Ｐゴシック" panose="020B0600070205080204" pitchFamily="50" charset="-128"/>
                        </a:rPr>
                        <a:t>3,372 </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effectLst/>
                          <a:latin typeface="ＭＳ Ｐゴシック" panose="020B0600070205080204" pitchFamily="50" charset="-128"/>
                          <a:ea typeface="ＭＳ Ｐゴシック" panose="020B0600070205080204" pitchFamily="50" charset="-128"/>
                        </a:rPr>
                        <a:t>31.6 </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effectLst/>
                          <a:latin typeface="ＭＳ Ｐゴシック" panose="020B0600070205080204" pitchFamily="50" charset="-128"/>
                          <a:ea typeface="ＭＳ Ｐゴシック" panose="020B0600070205080204" pitchFamily="50" charset="-128"/>
                        </a:rPr>
                        <a:t>17</a:t>
                      </a:r>
                    </a:p>
                  </a:txBody>
                  <a:tcPr marL="9525" marR="9525" marT="9525"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3"/>
                  </a:ext>
                </a:extLst>
              </a:tr>
              <a:tr h="177288">
                <a:tc>
                  <a:txBody>
                    <a:bodyPr/>
                    <a:lstStyle/>
                    <a:p>
                      <a:pPr algn="ctr" fontAlgn="ctr"/>
                      <a:r>
                        <a:rPr lang="ja-JP" altLang="en-US" sz="1000" b="0" i="0" u="none" strike="noStrike">
                          <a:solidFill>
                            <a:srgbClr val="222222"/>
                          </a:solidFill>
                          <a:latin typeface="+mj-ea"/>
                          <a:ea typeface="+mj-ea"/>
                        </a:rPr>
                        <a:t>福島区</a:t>
                      </a:r>
                    </a:p>
                  </a:txBody>
                  <a:tcPr marL="5507" marR="5507" marT="5507"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ＭＳ Ｐゴシック" panose="020B0600070205080204" pitchFamily="50" charset="-128"/>
                          <a:ea typeface="ＭＳ Ｐゴシック" panose="020B0600070205080204" pitchFamily="50" charset="-128"/>
                        </a:rPr>
                        <a:t>694 </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effectLst/>
                          <a:latin typeface="ＭＳ Ｐゴシック" panose="020B0600070205080204" pitchFamily="50" charset="-128"/>
                          <a:ea typeface="ＭＳ Ｐゴシック" panose="020B0600070205080204" pitchFamily="50" charset="-128"/>
                        </a:rPr>
                        <a:t>815 </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effectLst/>
                          <a:latin typeface="ＭＳ Ｐゴシック" panose="020B0600070205080204" pitchFamily="50" charset="-128"/>
                          <a:ea typeface="ＭＳ Ｐゴシック" panose="020B0600070205080204" pitchFamily="50" charset="-128"/>
                        </a:rPr>
                        <a:t>10.9 </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effectLst/>
                          <a:latin typeface="ＭＳ Ｐゴシック" panose="020B0600070205080204" pitchFamily="50" charset="-128"/>
                          <a:ea typeface="ＭＳ Ｐゴシック" panose="020B0600070205080204" pitchFamily="50" charset="-128"/>
                        </a:rPr>
                        <a:t>24</a:t>
                      </a:r>
                    </a:p>
                  </a:txBody>
                  <a:tcPr marL="9525" marR="9525" marT="9525"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4"/>
                  </a:ext>
                </a:extLst>
              </a:tr>
              <a:tr h="177288">
                <a:tc>
                  <a:txBody>
                    <a:bodyPr/>
                    <a:lstStyle/>
                    <a:p>
                      <a:pPr algn="ctr" fontAlgn="ctr"/>
                      <a:r>
                        <a:rPr lang="ja-JP" altLang="en-US" sz="1000" b="0" i="0" u="none" strike="noStrike">
                          <a:solidFill>
                            <a:srgbClr val="222222"/>
                          </a:solidFill>
                          <a:latin typeface="+mj-ea"/>
                          <a:ea typeface="+mj-ea"/>
                        </a:rPr>
                        <a:t>此花区</a:t>
                      </a:r>
                    </a:p>
                  </a:txBody>
                  <a:tcPr marL="5507" marR="5507" marT="5507"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effectLst/>
                          <a:latin typeface="ＭＳ Ｐゴシック" panose="020B0600070205080204" pitchFamily="50" charset="-128"/>
                          <a:ea typeface="ＭＳ Ｐゴシック" panose="020B0600070205080204" pitchFamily="50" charset="-128"/>
                        </a:rPr>
                        <a:t>2,078 </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ＭＳ Ｐゴシック" panose="020B0600070205080204" pitchFamily="50" charset="-128"/>
                          <a:ea typeface="ＭＳ Ｐゴシック" panose="020B0600070205080204" pitchFamily="50" charset="-128"/>
                        </a:rPr>
                        <a:t>2,747 </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effectLst/>
                          <a:latin typeface="ＭＳ Ｐゴシック" panose="020B0600070205080204" pitchFamily="50" charset="-128"/>
                          <a:ea typeface="ＭＳ Ｐゴシック" panose="020B0600070205080204" pitchFamily="50" charset="-128"/>
                        </a:rPr>
                        <a:t>41.5 </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effectLst/>
                          <a:latin typeface="ＭＳ Ｐゴシック" panose="020B0600070205080204" pitchFamily="50" charset="-128"/>
                          <a:ea typeface="ＭＳ Ｐゴシック" panose="020B0600070205080204" pitchFamily="50" charset="-128"/>
                        </a:rPr>
                        <a:t>13</a:t>
                      </a:r>
                    </a:p>
                  </a:txBody>
                  <a:tcPr marL="9525" marR="9525" marT="9525"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5"/>
                  </a:ext>
                </a:extLst>
              </a:tr>
              <a:tr h="177288">
                <a:tc>
                  <a:txBody>
                    <a:bodyPr/>
                    <a:lstStyle/>
                    <a:p>
                      <a:pPr algn="ctr" fontAlgn="ctr"/>
                      <a:r>
                        <a:rPr lang="ja-JP" altLang="en-US" sz="1000" b="0" i="0" u="none" strike="noStrike" dirty="0">
                          <a:solidFill>
                            <a:srgbClr val="222222"/>
                          </a:solidFill>
                          <a:latin typeface="+mj-ea"/>
                          <a:ea typeface="+mj-ea"/>
                        </a:rPr>
                        <a:t>中央区</a:t>
                      </a:r>
                    </a:p>
                  </a:txBody>
                  <a:tcPr marL="5507" marR="5507" marT="5507"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effectLst/>
                          <a:latin typeface="ＭＳ Ｐゴシック" panose="020B0600070205080204" pitchFamily="50" charset="-128"/>
                          <a:ea typeface="ＭＳ Ｐゴシック" panose="020B0600070205080204" pitchFamily="50" charset="-128"/>
                        </a:rPr>
                        <a:t>1,575 </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ＭＳ Ｐゴシック" panose="020B0600070205080204" pitchFamily="50" charset="-128"/>
                          <a:ea typeface="ＭＳ Ｐゴシック" panose="020B0600070205080204" pitchFamily="50" charset="-128"/>
                        </a:rPr>
                        <a:t>1,810 </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effectLst/>
                          <a:latin typeface="ＭＳ Ｐゴシック" panose="020B0600070205080204" pitchFamily="50" charset="-128"/>
                          <a:ea typeface="ＭＳ Ｐゴシック" panose="020B0600070205080204" pitchFamily="50" charset="-128"/>
                        </a:rPr>
                        <a:t>18.7 </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effectLst/>
                          <a:latin typeface="ＭＳ Ｐゴシック" panose="020B0600070205080204" pitchFamily="50" charset="-128"/>
                          <a:ea typeface="ＭＳ Ｐゴシック" panose="020B0600070205080204" pitchFamily="50" charset="-128"/>
                        </a:rPr>
                        <a:t>22</a:t>
                      </a:r>
                    </a:p>
                  </a:txBody>
                  <a:tcPr marL="9525" marR="9525" marT="9525"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6"/>
                  </a:ext>
                </a:extLst>
              </a:tr>
              <a:tr h="177288">
                <a:tc>
                  <a:txBody>
                    <a:bodyPr/>
                    <a:lstStyle/>
                    <a:p>
                      <a:pPr algn="ctr" fontAlgn="ctr"/>
                      <a:r>
                        <a:rPr lang="ja-JP" altLang="en-US" sz="1000" b="0" i="0" u="none" strike="noStrike">
                          <a:solidFill>
                            <a:srgbClr val="222222"/>
                          </a:solidFill>
                          <a:latin typeface="+mj-ea"/>
                          <a:ea typeface="+mj-ea"/>
                        </a:rPr>
                        <a:t>西区</a:t>
                      </a:r>
                    </a:p>
                  </a:txBody>
                  <a:tcPr marL="5507" marR="5507" marT="5507"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effectLst/>
                          <a:latin typeface="ＭＳ Ｐゴシック" panose="020B0600070205080204" pitchFamily="50" charset="-128"/>
                          <a:ea typeface="ＭＳ Ｐゴシック" panose="020B0600070205080204" pitchFamily="50" charset="-128"/>
                        </a:rPr>
                        <a:t>1,268 </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effectLst/>
                          <a:latin typeface="ＭＳ Ｐゴシック" panose="020B0600070205080204" pitchFamily="50" charset="-128"/>
                          <a:ea typeface="ＭＳ Ｐゴシック" panose="020B0600070205080204" pitchFamily="50" charset="-128"/>
                        </a:rPr>
                        <a:t>1,494 </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effectLst/>
                          <a:latin typeface="ＭＳ Ｐゴシック" panose="020B0600070205080204" pitchFamily="50" charset="-128"/>
                          <a:ea typeface="ＭＳ Ｐゴシック" panose="020B0600070205080204" pitchFamily="50" charset="-128"/>
                        </a:rPr>
                        <a:t>15.2 </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effectLst/>
                          <a:latin typeface="ＭＳ Ｐゴシック" panose="020B0600070205080204" pitchFamily="50" charset="-128"/>
                          <a:ea typeface="ＭＳ Ｐゴシック" panose="020B0600070205080204" pitchFamily="50" charset="-128"/>
                        </a:rPr>
                        <a:t>23</a:t>
                      </a:r>
                    </a:p>
                  </a:txBody>
                  <a:tcPr marL="9525" marR="9525" marT="9525"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7"/>
                  </a:ext>
                </a:extLst>
              </a:tr>
              <a:tr h="177288">
                <a:tc>
                  <a:txBody>
                    <a:bodyPr/>
                    <a:lstStyle/>
                    <a:p>
                      <a:pPr algn="ctr" fontAlgn="ctr"/>
                      <a:r>
                        <a:rPr lang="ja-JP" altLang="en-US" sz="1000" b="0" i="0" u="none" strike="noStrike">
                          <a:solidFill>
                            <a:srgbClr val="222222"/>
                          </a:solidFill>
                          <a:latin typeface="+mj-ea"/>
                          <a:ea typeface="+mj-ea"/>
                        </a:rPr>
                        <a:t>港区</a:t>
                      </a:r>
                    </a:p>
                  </a:txBody>
                  <a:tcPr marL="5507" marR="5507" marT="5507"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effectLst/>
                          <a:latin typeface="ＭＳ Ｐゴシック" panose="020B0600070205080204" pitchFamily="50" charset="-128"/>
                          <a:ea typeface="ＭＳ Ｐゴシック" panose="020B0600070205080204" pitchFamily="50" charset="-128"/>
                        </a:rPr>
                        <a:t>3,148 </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ＭＳ Ｐゴシック" panose="020B0600070205080204" pitchFamily="50" charset="-128"/>
                          <a:ea typeface="ＭＳ Ｐゴシック" panose="020B0600070205080204" pitchFamily="50" charset="-128"/>
                        </a:rPr>
                        <a:t>3,999 </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effectLst/>
                          <a:latin typeface="ＭＳ Ｐゴシック" panose="020B0600070205080204" pitchFamily="50" charset="-128"/>
                          <a:ea typeface="ＭＳ Ｐゴシック" panose="020B0600070205080204" pitchFamily="50" charset="-128"/>
                        </a:rPr>
                        <a:t>49.3 </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effectLst/>
                          <a:latin typeface="ＭＳ Ｐゴシック" panose="020B0600070205080204" pitchFamily="50" charset="-128"/>
                          <a:ea typeface="ＭＳ Ｐゴシック" panose="020B0600070205080204" pitchFamily="50" charset="-128"/>
                        </a:rPr>
                        <a:t>11</a:t>
                      </a:r>
                    </a:p>
                  </a:txBody>
                  <a:tcPr marL="9525" marR="9525" marT="9525"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8"/>
                  </a:ext>
                </a:extLst>
              </a:tr>
              <a:tr h="177288">
                <a:tc>
                  <a:txBody>
                    <a:bodyPr/>
                    <a:lstStyle/>
                    <a:p>
                      <a:pPr algn="ctr" fontAlgn="ctr"/>
                      <a:r>
                        <a:rPr lang="ja-JP" altLang="en-US" sz="1000" b="0" i="0" u="none" strike="noStrike">
                          <a:solidFill>
                            <a:srgbClr val="222222"/>
                          </a:solidFill>
                          <a:latin typeface="+mj-ea"/>
                          <a:ea typeface="+mj-ea"/>
                        </a:rPr>
                        <a:t>大正区</a:t>
                      </a:r>
                    </a:p>
                  </a:txBody>
                  <a:tcPr marL="5507" marR="5507" marT="5507"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effectLst/>
                          <a:latin typeface="ＭＳ Ｐゴシック" panose="020B0600070205080204" pitchFamily="50" charset="-128"/>
                          <a:ea typeface="ＭＳ Ｐゴシック" panose="020B0600070205080204" pitchFamily="50" charset="-128"/>
                        </a:rPr>
                        <a:t>2,782 </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effectLst/>
                          <a:latin typeface="ＭＳ Ｐゴシック" panose="020B0600070205080204" pitchFamily="50" charset="-128"/>
                          <a:ea typeface="ＭＳ Ｐゴシック" panose="020B0600070205080204" pitchFamily="50" charset="-128"/>
                        </a:rPr>
                        <a:t>3,589 </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effectLst/>
                          <a:latin typeface="ＭＳ Ｐゴシック" panose="020B0600070205080204" pitchFamily="50" charset="-128"/>
                          <a:ea typeface="ＭＳ Ｐゴシック" panose="020B0600070205080204" pitchFamily="50" charset="-128"/>
                        </a:rPr>
                        <a:t>55.9 </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effectLst/>
                          <a:latin typeface="ＭＳ Ｐゴシック" panose="020B0600070205080204" pitchFamily="50" charset="-128"/>
                          <a:ea typeface="ＭＳ Ｐゴシック" panose="020B0600070205080204" pitchFamily="50" charset="-128"/>
                        </a:rPr>
                        <a:t>8</a:t>
                      </a:r>
                    </a:p>
                  </a:txBody>
                  <a:tcPr marL="9525" marR="9525" marT="9525"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9"/>
                  </a:ext>
                </a:extLst>
              </a:tr>
              <a:tr h="177288">
                <a:tc>
                  <a:txBody>
                    <a:bodyPr/>
                    <a:lstStyle/>
                    <a:p>
                      <a:pPr algn="ctr" fontAlgn="ctr"/>
                      <a:r>
                        <a:rPr lang="ja-JP" altLang="en-US" sz="1000" b="0" i="0" u="none" strike="noStrike">
                          <a:solidFill>
                            <a:srgbClr val="222222"/>
                          </a:solidFill>
                          <a:latin typeface="+mj-ea"/>
                          <a:ea typeface="+mj-ea"/>
                        </a:rPr>
                        <a:t>天王寺区</a:t>
                      </a:r>
                    </a:p>
                  </a:txBody>
                  <a:tcPr marL="5507" marR="5507" marT="5507"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effectLst/>
                          <a:latin typeface="ＭＳ Ｐゴシック" panose="020B0600070205080204" pitchFamily="50" charset="-128"/>
                          <a:ea typeface="ＭＳ Ｐゴシック" panose="020B0600070205080204" pitchFamily="50" charset="-128"/>
                        </a:rPr>
                        <a:t>1,235 </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ＭＳ Ｐゴシック" panose="020B0600070205080204" pitchFamily="50" charset="-128"/>
                          <a:ea typeface="ＭＳ Ｐゴシック" panose="020B0600070205080204" pitchFamily="50" charset="-128"/>
                        </a:rPr>
                        <a:t>1,481 </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effectLst/>
                          <a:latin typeface="ＭＳ Ｐゴシック" panose="020B0600070205080204" pitchFamily="50" charset="-128"/>
                          <a:ea typeface="ＭＳ Ｐゴシック" panose="020B0600070205080204" pitchFamily="50" charset="-128"/>
                        </a:rPr>
                        <a:t>18.9 </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effectLst/>
                          <a:latin typeface="ＭＳ Ｐゴシック" panose="020B0600070205080204" pitchFamily="50" charset="-128"/>
                          <a:ea typeface="ＭＳ Ｐゴシック" panose="020B0600070205080204" pitchFamily="50" charset="-128"/>
                        </a:rPr>
                        <a:t>21</a:t>
                      </a:r>
                    </a:p>
                  </a:txBody>
                  <a:tcPr marL="9525" marR="9525" marT="9525"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0"/>
                  </a:ext>
                </a:extLst>
              </a:tr>
              <a:tr h="177288">
                <a:tc>
                  <a:txBody>
                    <a:bodyPr/>
                    <a:lstStyle/>
                    <a:p>
                      <a:pPr algn="ctr" fontAlgn="ctr"/>
                      <a:r>
                        <a:rPr lang="ja-JP" altLang="en-US" sz="1000" b="0" i="0" u="none" strike="noStrike">
                          <a:solidFill>
                            <a:srgbClr val="222222"/>
                          </a:solidFill>
                          <a:latin typeface="+mj-ea"/>
                          <a:ea typeface="+mj-ea"/>
                        </a:rPr>
                        <a:t>浪速区</a:t>
                      </a:r>
                    </a:p>
                  </a:txBody>
                  <a:tcPr marL="5507" marR="5507" marT="5507"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effectLst/>
                          <a:latin typeface="ＭＳ Ｐゴシック" panose="020B0600070205080204" pitchFamily="50" charset="-128"/>
                          <a:ea typeface="ＭＳ Ｐゴシック" panose="020B0600070205080204" pitchFamily="50" charset="-128"/>
                        </a:rPr>
                        <a:t>4,650 </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ＭＳ Ｐゴシック" panose="020B0600070205080204" pitchFamily="50" charset="-128"/>
                          <a:ea typeface="ＭＳ Ｐゴシック" panose="020B0600070205080204" pitchFamily="50" charset="-128"/>
                        </a:rPr>
                        <a:t>5,441 </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effectLst/>
                          <a:latin typeface="ＭＳ Ｐゴシック" panose="020B0600070205080204" pitchFamily="50" charset="-128"/>
                          <a:ea typeface="ＭＳ Ｐゴシック" panose="020B0600070205080204" pitchFamily="50" charset="-128"/>
                        </a:rPr>
                        <a:t>75.2 </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effectLst/>
                          <a:latin typeface="ＭＳ Ｐゴシック" panose="020B0600070205080204" pitchFamily="50" charset="-128"/>
                          <a:ea typeface="ＭＳ Ｐゴシック" panose="020B0600070205080204" pitchFamily="50" charset="-128"/>
                        </a:rPr>
                        <a:t>2</a:t>
                      </a:r>
                    </a:p>
                  </a:txBody>
                  <a:tcPr marL="9525" marR="9525" marT="9525"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1"/>
                  </a:ext>
                </a:extLst>
              </a:tr>
              <a:tr h="177288">
                <a:tc>
                  <a:txBody>
                    <a:bodyPr/>
                    <a:lstStyle/>
                    <a:p>
                      <a:pPr algn="ctr" fontAlgn="ctr"/>
                      <a:r>
                        <a:rPr lang="ja-JP" altLang="en-US" sz="1000" b="0" i="0" u="none" strike="noStrike">
                          <a:solidFill>
                            <a:srgbClr val="222222"/>
                          </a:solidFill>
                          <a:latin typeface="+mj-ea"/>
                          <a:ea typeface="+mj-ea"/>
                        </a:rPr>
                        <a:t>西淀川区</a:t>
                      </a:r>
                    </a:p>
                  </a:txBody>
                  <a:tcPr marL="5507" marR="5507" marT="5507"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effectLst/>
                          <a:latin typeface="ＭＳ Ｐゴシック" panose="020B0600070205080204" pitchFamily="50" charset="-128"/>
                          <a:ea typeface="ＭＳ Ｐゴシック" panose="020B0600070205080204" pitchFamily="50" charset="-128"/>
                        </a:rPr>
                        <a:t>2,641 </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ＭＳ Ｐゴシック" panose="020B0600070205080204" pitchFamily="50" charset="-128"/>
                          <a:ea typeface="ＭＳ Ｐゴシック" panose="020B0600070205080204" pitchFamily="50" charset="-128"/>
                        </a:rPr>
                        <a:t>3,343 </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effectLst/>
                          <a:latin typeface="ＭＳ Ｐゴシック" panose="020B0600070205080204" pitchFamily="50" charset="-128"/>
                          <a:ea typeface="ＭＳ Ｐゴシック" panose="020B0600070205080204" pitchFamily="50" charset="-128"/>
                        </a:rPr>
                        <a:t>35.0 </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effectLst/>
                          <a:latin typeface="ＭＳ Ｐゴシック" panose="020B0600070205080204" pitchFamily="50" charset="-128"/>
                          <a:ea typeface="ＭＳ Ｐゴシック" panose="020B0600070205080204" pitchFamily="50" charset="-128"/>
                        </a:rPr>
                        <a:t>15</a:t>
                      </a:r>
                    </a:p>
                  </a:txBody>
                  <a:tcPr marL="9525" marR="9525" marT="9525"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2"/>
                  </a:ext>
                </a:extLst>
              </a:tr>
              <a:tr h="177288">
                <a:tc>
                  <a:txBody>
                    <a:bodyPr/>
                    <a:lstStyle/>
                    <a:p>
                      <a:pPr algn="ctr" fontAlgn="ctr"/>
                      <a:r>
                        <a:rPr lang="ja-JP" altLang="en-US" sz="1000" b="0" i="0" u="none" strike="noStrike">
                          <a:solidFill>
                            <a:srgbClr val="222222"/>
                          </a:solidFill>
                          <a:latin typeface="+mj-ea"/>
                          <a:ea typeface="+mj-ea"/>
                        </a:rPr>
                        <a:t>淀川区</a:t>
                      </a:r>
                    </a:p>
                  </a:txBody>
                  <a:tcPr marL="5507" marR="5507" marT="5507"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effectLst/>
                          <a:latin typeface="ＭＳ Ｐゴシック" panose="020B0600070205080204" pitchFamily="50" charset="-128"/>
                          <a:ea typeface="ＭＳ Ｐゴシック" panose="020B0600070205080204" pitchFamily="50" charset="-128"/>
                        </a:rPr>
                        <a:t>5,180 </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ＭＳ Ｐゴシック" panose="020B0600070205080204" pitchFamily="50" charset="-128"/>
                          <a:ea typeface="ＭＳ Ｐゴシック" panose="020B0600070205080204" pitchFamily="50" charset="-128"/>
                        </a:rPr>
                        <a:t>6,460 </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effectLst/>
                          <a:latin typeface="ＭＳ Ｐゴシック" panose="020B0600070205080204" pitchFamily="50" charset="-128"/>
                          <a:ea typeface="ＭＳ Ｐゴシック" panose="020B0600070205080204" pitchFamily="50" charset="-128"/>
                        </a:rPr>
                        <a:t>36.0 </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effectLst/>
                          <a:latin typeface="ＭＳ Ｐゴシック" panose="020B0600070205080204" pitchFamily="50" charset="-128"/>
                          <a:ea typeface="ＭＳ Ｐゴシック" panose="020B0600070205080204" pitchFamily="50" charset="-128"/>
                        </a:rPr>
                        <a:t>14</a:t>
                      </a:r>
                    </a:p>
                  </a:txBody>
                  <a:tcPr marL="9525" marR="9525" marT="9525"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3"/>
                  </a:ext>
                </a:extLst>
              </a:tr>
              <a:tr h="177288">
                <a:tc>
                  <a:txBody>
                    <a:bodyPr/>
                    <a:lstStyle/>
                    <a:p>
                      <a:pPr algn="ctr" fontAlgn="ctr"/>
                      <a:r>
                        <a:rPr lang="ja-JP" altLang="en-US" sz="1000" b="0" i="0" u="none" strike="noStrike">
                          <a:solidFill>
                            <a:srgbClr val="222222"/>
                          </a:solidFill>
                          <a:latin typeface="+mj-ea"/>
                          <a:ea typeface="+mj-ea"/>
                        </a:rPr>
                        <a:t>東淀川区</a:t>
                      </a:r>
                    </a:p>
                  </a:txBody>
                  <a:tcPr marL="5507" marR="5507" marT="5507"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effectLst/>
                          <a:latin typeface="ＭＳ Ｐゴシック" panose="020B0600070205080204" pitchFamily="50" charset="-128"/>
                          <a:ea typeface="ＭＳ Ｐゴシック" panose="020B0600070205080204" pitchFamily="50" charset="-128"/>
                        </a:rPr>
                        <a:t>8,228 </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ＭＳ Ｐゴシック" panose="020B0600070205080204" pitchFamily="50" charset="-128"/>
                          <a:ea typeface="ＭＳ Ｐゴシック" panose="020B0600070205080204" pitchFamily="50" charset="-128"/>
                        </a:rPr>
                        <a:t>10,788 </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effectLst/>
                          <a:latin typeface="ＭＳ Ｐゴシック" panose="020B0600070205080204" pitchFamily="50" charset="-128"/>
                          <a:ea typeface="ＭＳ Ｐゴシック" panose="020B0600070205080204" pitchFamily="50" charset="-128"/>
                        </a:rPr>
                        <a:t>61.4 </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effectLst/>
                          <a:latin typeface="ＭＳ Ｐゴシック" panose="020B0600070205080204" pitchFamily="50" charset="-128"/>
                          <a:ea typeface="ＭＳ Ｐゴシック" panose="020B0600070205080204" pitchFamily="50" charset="-128"/>
                        </a:rPr>
                        <a:t>7</a:t>
                      </a:r>
                    </a:p>
                  </a:txBody>
                  <a:tcPr marL="9525" marR="9525" marT="9525"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4"/>
                  </a:ext>
                </a:extLst>
              </a:tr>
              <a:tr h="177288">
                <a:tc>
                  <a:txBody>
                    <a:bodyPr/>
                    <a:lstStyle/>
                    <a:p>
                      <a:pPr algn="ctr" fontAlgn="ctr"/>
                      <a:r>
                        <a:rPr lang="ja-JP" altLang="en-US" sz="1000" b="0" i="0" u="none" strike="noStrike">
                          <a:solidFill>
                            <a:srgbClr val="222222"/>
                          </a:solidFill>
                          <a:latin typeface="+mj-ea"/>
                          <a:ea typeface="+mj-ea"/>
                        </a:rPr>
                        <a:t>東成区</a:t>
                      </a:r>
                    </a:p>
                  </a:txBody>
                  <a:tcPr marL="5507" marR="5507" marT="5507"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effectLst/>
                          <a:latin typeface="ＭＳ Ｐゴシック" panose="020B0600070205080204" pitchFamily="50" charset="-128"/>
                          <a:ea typeface="ＭＳ Ｐゴシック" panose="020B0600070205080204" pitchFamily="50" charset="-128"/>
                        </a:rPr>
                        <a:t>2,898 </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ＭＳ Ｐゴシック" panose="020B0600070205080204" pitchFamily="50" charset="-128"/>
                          <a:ea typeface="ＭＳ Ｐゴシック" panose="020B0600070205080204" pitchFamily="50" charset="-128"/>
                        </a:rPr>
                        <a:t>3,573 </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effectLst/>
                          <a:latin typeface="ＭＳ Ｐゴシック" panose="020B0600070205080204" pitchFamily="50" charset="-128"/>
                          <a:ea typeface="ＭＳ Ｐゴシック" panose="020B0600070205080204" pitchFamily="50" charset="-128"/>
                        </a:rPr>
                        <a:t>43.5 </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effectLst/>
                          <a:latin typeface="ＭＳ Ｐゴシック" panose="020B0600070205080204" pitchFamily="50" charset="-128"/>
                          <a:ea typeface="ＭＳ Ｐゴシック" panose="020B0600070205080204" pitchFamily="50" charset="-128"/>
                        </a:rPr>
                        <a:t>12</a:t>
                      </a:r>
                    </a:p>
                  </a:txBody>
                  <a:tcPr marL="9525" marR="9525" marT="9525"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5"/>
                  </a:ext>
                </a:extLst>
              </a:tr>
              <a:tr h="177288">
                <a:tc>
                  <a:txBody>
                    <a:bodyPr/>
                    <a:lstStyle/>
                    <a:p>
                      <a:pPr algn="ctr" fontAlgn="ctr"/>
                      <a:r>
                        <a:rPr lang="ja-JP" altLang="en-US" sz="1000" b="0" i="0" u="none" strike="noStrike">
                          <a:solidFill>
                            <a:srgbClr val="222222"/>
                          </a:solidFill>
                          <a:latin typeface="+mj-ea"/>
                          <a:ea typeface="+mj-ea"/>
                        </a:rPr>
                        <a:t>生野区</a:t>
                      </a:r>
                    </a:p>
                  </a:txBody>
                  <a:tcPr marL="5507" marR="5507" marT="5507"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effectLst/>
                          <a:latin typeface="ＭＳ Ｐゴシック" panose="020B0600070205080204" pitchFamily="50" charset="-128"/>
                          <a:ea typeface="ＭＳ Ｐゴシック" panose="020B0600070205080204" pitchFamily="50" charset="-128"/>
                        </a:rPr>
                        <a:t>7,735 </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ＭＳ Ｐゴシック" panose="020B0600070205080204" pitchFamily="50" charset="-128"/>
                          <a:ea typeface="ＭＳ Ｐゴシック" panose="020B0600070205080204" pitchFamily="50" charset="-128"/>
                        </a:rPr>
                        <a:t>9,337 </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ＭＳ Ｐゴシック" panose="020B0600070205080204" pitchFamily="50" charset="-128"/>
                          <a:ea typeface="ＭＳ Ｐゴシック" panose="020B0600070205080204" pitchFamily="50" charset="-128"/>
                        </a:rPr>
                        <a:t>72.1 </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effectLst/>
                          <a:latin typeface="ＭＳ Ｐゴシック" panose="020B0600070205080204" pitchFamily="50" charset="-128"/>
                          <a:ea typeface="ＭＳ Ｐゴシック" panose="020B0600070205080204" pitchFamily="50" charset="-128"/>
                        </a:rPr>
                        <a:t>3</a:t>
                      </a:r>
                    </a:p>
                  </a:txBody>
                  <a:tcPr marL="9525" marR="9525" marT="9525"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6"/>
                  </a:ext>
                </a:extLst>
              </a:tr>
              <a:tr h="177288">
                <a:tc>
                  <a:txBody>
                    <a:bodyPr/>
                    <a:lstStyle/>
                    <a:p>
                      <a:pPr algn="ctr" fontAlgn="ctr"/>
                      <a:r>
                        <a:rPr lang="ja-JP" altLang="en-US" sz="1000" b="0" i="0" u="none" strike="noStrike">
                          <a:solidFill>
                            <a:srgbClr val="222222"/>
                          </a:solidFill>
                          <a:latin typeface="+mj-ea"/>
                          <a:ea typeface="+mj-ea"/>
                        </a:rPr>
                        <a:t>旭区</a:t>
                      </a:r>
                    </a:p>
                  </a:txBody>
                  <a:tcPr marL="5507" marR="5507" marT="5507"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effectLst/>
                          <a:latin typeface="ＭＳ Ｐゴシック" panose="020B0600070205080204" pitchFamily="50" charset="-128"/>
                          <a:ea typeface="ＭＳ Ｐゴシック" panose="020B0600070205080204" pitchFamily="50" charset="-128"/>
                        </a:rPr>
                        <a:t>3,586 </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effectLst/>
                          <a:latin typeface="ＭＳ Ｐゴシック" panose="020B0600070205080204" pitchFamily="50" charset="-128"/>
                          <a:ea typeface="ＭＳ Ｐゴシック" panose="020B0600070205080204" pitchFamily="50" charset="-128"/>
                        </a:rPr>
                        <a:t>4,494 </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ＭＳ Ｐゴシック" panose="020B0600070205080204" pitchFamily="50" charset="-128"/>
                          <a:ea typeface="ＭＳ Ｐゴシック" panose="020B0600070205080204" pitchFamily="50" charset="-128"/>
                        </a:rPr>
                        <a:t>49.4 </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effectLst/>
                          <a:latin typeface="ＭＳ Ｐゴシック" panose="020B0600070205080204" pitchFamily="50" charset="-128"/>
                          <a:ea typeface="ＭＳ Ｐゴシック" panose="020B0600070205080204" pitchFamily="50" charset="-128"/>
                        </a:rPr>
                        <a:t>10</a:t>
                      </a:r>
                    </a:p>
                  </a:txBody>
                  <a:tcPr marL="9525" marR="9525" marT="9525"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7"/>
                  </a:ext>
                </a:extLst>
              </a:tr>
              <a:tr h="177288">
                <a:tc>
                  <a:txBody>
                    <a:bodyPr/>
                    <a:lstStyle/>
                    <a:p>
                      <a:pPr algn="ctr" fontAlgn="ctr"/>
                      <a:r>
                        <a:rPr lang="ja-JP" altLang="en-US" sz="1000" b="0" i="0" u="none" strike="noStrike">
                          <a:solidFill>
                            <a:srgbClr val="222222"/>
                          </a:solidFill>
                          <a:latin typeface="+mj-ea"/>
                          <a:ea typeface="+mj-ea"/>
                        </a:rPr>
                        <a:t>城東区</a:t>
                      </a:r>
                    </a:p>
                  </a:txBody>
                  <a:tcPr marL="5507" marR="5507" marT="5507"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effectLst/>
                          <a:latin typeface="ＭＳ Ｐゴシック" panose="020B0600070205080204" pitchFamily="50" charset="-128"/>
                          <a:ea typeface="ＭＳ Ｐゴシック" panose="020B0600070205080204" pitchFamily="50" charset="-128"/>
                        </a:rPr>
                        <a:t>4,222 </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effectLst/>
                          <a:latin typeface="ＭＳ Ｐゴシック" panose="020B0600070205080204" pitchFamily="50" charset="-128"/>
                          <a:ea typeface="ＭＳ Ｐゴシック" panose="020B0600070205080204" pitchFamily="50" charset="-128"/>
                        </a:rPr>
                        <a:t>5,293 </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ＭＳ Ｐゴシック" panose="020B0600070205080204" pitchFamily="50" charset="-128"/>
                          <a:ea typeface="ＭＳ Ｐゴシック" panose="020B0600070205080204" pitchFamily="50" charset="-128"/>
                        </a:rPr>
                        <a:t>31.8 </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effectLst/>
                          <a:latin typeface="ＭＳ Ｐゴシック" panose="020B0600070205080204" pitchFamily="50" charset="-128"/>
                          <a:ea typeface="ＭＳ Ｐゴシック" panose="020B0600070205080204" pitchFamily="50" charset="-128"/>
                        </a:rPr>
                        <a:t>16</a:t>
                      </a:r>
                    </a:p>
                  </a:txBody>
                  <a:tcPr marL="9525" marR="9525" marT="9525"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8"/>
                  </a:ext>
                </a:extLst>
              </a:tr>
              <a:tr h="177288">
                <a:tc>
                  <a:txBody>
                    <a:bodyPr/>
                    <a:lstStyle/>
                    <a:p>
                      <a:pPr algn="ctr" fontAlgn="ctr"/>
                      <a:r>
                        <a:rPr lang="ja-JP" altLang="en-US" sz="1000" b="0" i="0" u="none" strike="noStrike">
                          <a:solidFill>
                            <a:srgbClr val="222222"/>
                          </a:solidFill>
                          <a:latin typeface="+mj-ea"/>
                          <a:ea typeface="+mj-ea"/>
                        </a:rPr>
                        <a:t>鶴見区</a:t>
                      </a:r>
                    </a:p>
                  </a:txBody>
                  <a:tcPr marL="5507" marR="5507" marT="5507"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effectLst/>
                          <a:latin typeface="ＭＳ Ｐゴシック" panose="020B0600070205080204" pitchFamily="50" charset="-128"/>
                          <a:ea typeface="ＭＳ Ｐゴシック" panose="020B0600070205080204" pitchFamily="50" charset="-128"/>
                        </a:rPr>
                        <a:t>1,979 </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effectLst/>
                          <a:latin typeface="ＭＳ Ｐゴシック" panose="020B0600070205080204" pitchFamily="50" charset="-128"/>
                          <a:ea typeface="ＭＳ Ｐゴシック" panose="020B0600070205080204" pitchFamily="50" charset="-128"/>
                        </a:rPr>
                        <a:t>2,794 </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ＭＳ Ｐゴシック" panose="020B0600070205080204" pitchFamily="50" charset="-128"/>
                          <a:ea typeface="ＭＳ Ｐゴシック" panose="020B0600070205080204" pitchFamily="50" charset="-128"/>
                        </a:rPr>
                        <a:t>25.1 </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effectLst/>
                          <a:latin typeface="ＭＳ Ｐゴシック" panose="020B0600070205080204" pitchFamily="50" charset="-128"/>
                          <a:ea typeface="ＭＳ Ｐゴシック" panose="020B0600070205080204" pitchFamily="50" charset="-128"/>
                        </a:rPr>
                        <a:t>19</a:t>
                      </a:r>
                    </a:p>
                  </a:txBody>
                  <a:tcPr marL="9525" marR="9525" marT="9525"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9"/>
                  </a:ext>
                </a:extLst>
              </a:tr>
              <a:tr h="177288">
                <a:tc>
                  <a:txBody>
                    <a:bodyPr/>
                    <a:lstStyle/>
                    <a:p>
                      <a:pPr algn="ctr" fontAlgn="ctr"/>
                      <a:r>
                        <a:rPr lang="ja-JP" altLang="en-US" sz="1000" b="0" i="0" u="none" strike="noStrike">
                          <a:solidFill>
                            <a:srgbClr val="222222"/>
                          </a:solidFill>
                          <a:latin typeface="+mj-ea"/>
                          <a:ea typeface="+mj-ea"/>
                        </a:rPr>
                        <a:t>阿倍野区</a:t>
                      </a:r>
                    </a:p>
                  </a:txBody>
                  <a:tcPr marL="5507" marR="5507" marT="5507"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effectLst/>
                          <a:latin typeface="ＭＳ Ｐゴシック" panose="020B0600070205080204" pitchFamily="50" charset="-128"/>
                          <a:ea typeface="ＭＳ Ｐゴシック" panose="020B0600070205080204" pitchFamily="50" charset="-128"/>
                        </a:rPr>
                        <a:t>2,441 </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effectLst/>
                          <a:latin typeface="ＭＳ Ｐゴシック" panose="020B0600070205080204" pitchFamily="50" charset="-128"/>
                          <a:ea typeface="ＭＳ Ｐゴシック" panose="020B0600070205080204" pitchFamily="50" charset="-128"/>
                        </a:rPr>
                        <a:t>2,990 </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ＭＳ Ｐゴシック" panose="020B0600070205080204" pitchFamily="50" charset="-128"/>
                          <a:ea typeface="ＭＳ Ｐゴシック" panose="020B0600070205080204" pitchFamily="50" charset="-128"/>
                        </a:rPr>
                        <a:t>27.5 </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effectLst/>
                          <a:latin typeface="ＭＳ Ｐゴシック" panose="020B0600070205080204" pitchFamily="50" charset="-128"/>
                          <a:ea typeface="ＭＳ Ｐゴシック" panose="020B0600070205080204" pitchFamily="50" charset="-128"/>
                        </a:rPr>
                        <a:t>18</a:t>
                      </a:r>
                    </a:p>
                  </a:txBody>
                  <a:tcPr marL="9525" marR="9525" marT="9525"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20"/>
                  </a:ext>
                </a:extLst>
              </a:tr>
              <a:tr h="177288">
                <a:tc>
                  <a:txBody>
                    <a:bodyPr/>
                    <a:lstStyle/>
                    <a:p>
                      <a:pPr algn="ctr" fontAlgn="ctr"/>
                      <a:r>
                        <a:rPr lang="ja-JP" altLang="en-US" sz="1000" b="0" i="0" u="none" strike="noStrike">
                          <a:solidFill>
                            <a:srgbClr val="222222"/>
                          </a:solidFill>
                          <a:latin typeface="+mj-ea"/>
                          <a:ea typeface="+mj-ea"/>
                        </a:rPr>
                        <a:t>住之江区</a:t>
                      </a:r>
                    </a:p>
                  </a:txBody>
                  <a:tcPr marL="5507" marR="5507" marT="5507"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effectLst/>
                          <a:latin typeface="ＭＳ Ｐゴシック" panose="020B0600070205080204" pitchFamily="50" charset="-128"/>
                          <a:ea typeface="ＭＳ Ｐゴシック" panose="020B0600070205080204" pitchFamily="50" charset="-128"/>
                        </a:rPr>
                        <a:t>4,944 </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effectLst/>
                          <a:latin typeface="ＭＳ Ｐゴシック" panose="020B0600070205080204" pitchFamily="50" charset="-128"/>
                          <a:ea typeface="ＭＳ Ｐゴシック" panose="020B0600070205080204" pitchFamily="50" charset="-128"/>
                        </a:rPr>
                        <a:t>6,628 </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ＭＳ Ｐゴシック" panose="020B0600070205080204" pitchFamily="50" charset="-128"/>
                          <a:ea typeface="ＭＳ Ｐゴシック" panose="020B0600070205080204" pitchFamily="50" charset="-128"/>
                        </a:rPr>
                        <a:t>54.5 </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effectLst/>
                          <a:latin typeface="ＭＳ Ｐゴシック" panose="020B0600070205080204" pitchFamily="50" charset="-128"/>
                          <a:ea typeface="ＭＳ Ｐゴシック" panose="020B0600070205080204" pitchFamily="50" charset="-128"/>
                        </a:rPr>
                        <a:t>9</a:t>
                      </a:r>
                    </a:p>
                  </a:txBody>
                  <a:tcPr marL="9525" marR="9525" marT="9525"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21"/>
                  </a:ext>
                </a:extLst>
              </a:tr>
              <a:tr h="177288">
                <a:tc>
                  <a:txBody>
                    <a:bodyPr/>
                    <a:lstStyle/>
                    <a:p>
                      <a:pPr algn="ctr" fontAlgn="ctr"/>
                      <a:r>
                        <a:rPr lang="ja-JP" altLang="en-US" sz="1000" b="0" i="0" u="none" strike="noStrike">
                          <a:solidFill>
                            <a:srgbClr val="222222"/>
                          </a:solidFill>
                          <a:latin typeface="+mj-ea"/>
                          <a:ea typeface="+mj-ea"/>
                        </a:rPr>
                        <a:t>住吉区</a:t>
                      </a:r>
                    </a:p>
                  </a:txBody>
                  <a:tcPr marL="5507" marR="5507" marT="5507"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ＭＳ Ｐゴシック" panose="020B0600070205080204" pitchFamily="50" charset="-128"/>
                          <a:ea typeface="ＭＳ Ｐゴシック" panose="020B0600070205080204" pitchFamily="50" charset="-128"/>
                        </a:rPr>
                        <a:t>7,501 </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effectLst/>
                          <a:latin typeface="ＭＳ Ｐゴシック" panose="020B0600070205080204" pitchFamily="50" charset="-128"/>
                          <a:ea typeface="ＭＳ Ｐゴシック" panose="020B0600070205080204" pitchFamily="50" charset="-128"/>
                        </a:rPr>
                        <a:t>9,729 </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ＭＳ Ｐゴシック" panose="020B0600070205080204" pitchFamily="50" charset="-128"/>
                          <a:ea typeface="ＭＳ Ｐゴシック" panose="020B0600070205080204" pitchFamily="50" charset="-128"/>
                        </a:rPr>
                        <a:t>63.6 </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effectLst/>
                          <a:latin typeface="ＭＳ Ｐゴシック" panose="020B0600070205080204" pitchFamily="50" charset="-128"/>
                          <a:ea typeface="ＭＳ Ｐゴシック" panose="020B0600070205080204" pitchFamily="50" charset="-128"/>
                        </a:rPr>
                        <a:t>6</a:t>
                      </a:r>
                    </a:p>
                  </a:txBody>
                  <a:tcPr marL="9525" marR="9525" marT="9525"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22"/>
                  </a:ext>
                </a:extLst>
              </a:tr>
              <a:tr h="177288">
                <a:tc>
                  <a:txBody>
                    <a:bodyPr/>
                    <a:lstStyle/>
                    <a:p>
                      <a:pPr algn="ctr" fontAlgn="ctr"/>
                      <a:r>
                        <a:rPr lang="ja-JP" altLang="en-US" sz="1000" b="0" i="0" u="none" strike="noStrike">
                          <a:solidFill>
                            <a:srgbClr val="222222"/>
                          </a:solidFill>
                          <a:latin typeface="+mj-ea"/>
                          <a:ea typeface="+mj-ea"/>
                        </a:rPr>
                        <a:t>東住吉区</a:t>
                      </a:r>
                    </a:p>
                  </a:txBody>
                  <a:tcPr marL="5507" marR="5507" marT="5507"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effectLst/>
                          <a:latin typeface="ＭＳ Ｐゴシック" panose="020B0600070205080204" pitchFamily="50" charset="-128"/>
                          <a:ea typeface="ＭＳ Ｐゴシック" panose="020B0600070205080204" pitchFamily="50" charset="-128"/>
                        </a:rPr>
                        <a:t>6,663 </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effectLst/>
                          <a:latin typeface="ＭＳ Ｐゴシック" panose="020B0600070205080204" pitchFamily="50" charset="-128"/>
                          <a:ea typeface="ＭＳ Ｐゴシック" panose="020B0600070205080204" pitchFamily="50" charset="-128"/>
                        </a:rPr>
                        <a:t>8,268 </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ＭＳ Ｐゴシック" panose="020B0600070205080204" pitchFamily="50" charset="-128"/>
                          <a:ea typeface="ＭＳ Ｐゴシック" panose="020B0600070205080204" pitchFamily="50" charset="-128"/>
                        </a:rPr>
                        <a:t>65.6 </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ＭＳ Ｐゴシック" panose="020B0600070205080204" pitchFamily="50" charset="-128"/>
                          <a:ea typeface="ＭＳ Ｐゴシック" panose="020B0600070205080204" pitchFamily="50" charset="-128"/>
                        </a:rPr>
                        <a:t>5</a:t>
                      </a:r>
                    </a:p>
                  </a:txBody>
                  <a:tcPr marL="9525" marR="9525" marT="9525"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23"/>
                  </a:ext>
                </a:extLst>
              </a:tr>
              <a:tr h="177288">
                <a:tc>
                  <a:txBody>
                    <a:bodyPr/>
                    <a:lstStyle/>
                    <a:p>
                      <a:pPr algn="ctr" fontAlgn="ctr"/>
                      <a:r>
                        <a:rPr lang="ja-JP" altLang="en-US" sz="1000" b="0" i="0" u="none" strike="noStrike">
                          <a:solidFill>
                            <a:srgbClr val="222222"/>
                          </a:solidFill>
                          <a:latin typeface="+mj-ea"/>
                          <a:ea typeface="+mj-ea"/>
                        </a:rPr>
                        <a:t>平野区</a:t>
                      </a:r>
                    </a:p>
                  </a:txBody>
                  <a:tcPr marL="5507" marR="5507" marT="5507"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effectLst/>
                          <a:latin typeface="ＭＳ Ｐゴシック" panose="020B0600070205080204" pitchFamily="50" charset="-128"/>
                          <a:ea typeface="ＭＳ Ｐゴシック" panose="020B0600070205080204" pitchFamily="50" charset="-128"/>
                        </a:rPr>
                        <a:t>9,777 </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effectLst/>
                          <a:latin typeface="ＭＳ Ｐゴシック" panose="020B0600070205080204" pitchFamily="50" charset="-128"/>
                          <a:ea typeface="ＭＳ Ｐゴシック" panose="020B0600070205080204" pitchFamily="50" charset="-128"/>
                        </a:rPr>
                        <a:t>13,349 </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effectLst/>
                          <a:latin typeface="ＭＳ Ｐゴシック" panose="020B0600070205080204" pitchFamily="50" charset="-128"/>
                          <a:ea typeface="ＭＳ Ｐゴシック" panose="020B0600070205080204" pitchFamily="50" charset="-128"/>
                        </a:rPr>
                        <a:t>68.6 </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ＭＳ Ｐゴシック" panose="020B0600070205080204" pitchFamily="50" charset="-128"/>
                          <a:ea typeface="ＭＳ Ｐゴシック" panose="020B0600070205080204" pitchFamily="50" charset="-128"/>
                        </a:rPr>
                        <a:t>4</a:t>
                      </a:r>
                    </a:p>
                  </a:txBody>
                  <a:tcPr marL="9525" marR="9525" marT="9525"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24"/>
                  </a:ext>
                </a:extLst>
              </a:tr>
              <a:tr h="177288">
                <a:tc>
                  <a:txBody>
                    <a:bodyPr/>
                    <a:lstStyle/>
                    <a:p>
                      <a:pPr algn="ctr" fontAlgn="ctr"/>
                      <a:r>
                        <a:rPr lang="ja-JP" altLang="en-US" sz="1000" b="1" i="0" u="none" strike="noStrike" dirty="0">
                          <a:solidFill>
                            <a:srgbClr val="222222"/>
                          </a:solidFill>
                          <a:latin typeface="+mj-ea"/>
                          <a:ea typeface="+mj-ea"/>
                        </a:rPr>
                        <a:t>西成区</a:t>
                      </a:r>
                    </a:p>
                  </a:txBody>
                  <a:tcPr marL="5507" marR="5507" marT="5507"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r" fontAlgn="ctr"/>
                      <a:r>
                        <a:rPr lang="en-US" altLang="ja-JP" sz="1000" b="0" i="0" u="none" strike="noStrike">
                          <a:solidFill>
                            <a:srgbClr val="000000"/>
                          </a:solidFill>
                          <a:effectLst/>
                          <a:latin typeface="ＭＳ Ｐゴシック" panose="020B0600070205080204" pitchFamily="50" charset="-128"/>
                          <a:ea typeface="ＭＳ Ｐゴシック" panose="020B0600070205080204" pitchFamily="50" charset="-128"/>
                        </a:rPr>
                        <a:t>24,025 </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r" fontAlgn="ctr"/>
                      <a:r>
                        <a:rPr lang="en-US" altLang="ja-JP" sz="1000" b="0" i="0" u="none" strike="noStrike">
                          <a:solidFill>
                            <a:srgbClr val="000000"/>
                          </a:solidFill>
                          <a:effectLst/>
                          <a:latin typeface="ＭＳ Ｐゴシック" panose="020B0600070205080204" pitchFamily="50" charset="-128"/>
                          <a:ea typeface="ＭＳ Ｐゴシック" panose="020B0600070205080204" pitchFamily="50" charset="-128"/>
                        </a:rPr>
                        <a:t>26,073 </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r" fontAlgn="ctr"/>
                      <a:r>
                        <a:rPr lang="en-US" altLang="ja-JP" sz="1000" b="0" i="0" u="none" strike="noStrike">
                          <a:solidFill>
                            <a:srgbClr val="000000"/>
                          </a:solidFill>
                          <a:effectLst/>
                          <a:latin typeface="ＭＳ Ｐゴシック" panose="020B0600070205080204" pitchFamily="50" charset="-128"/>
                          <a:ea typeface="ＭＳ Ｐゴシック" panose="020B0600070205080204" pitchFamily="50" charset="-128"/>
                        </a:rPr>
                        <a:t>237.0 </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r" fontAlgn="ctr"/>
                      <a:r>
                        <a:rPr lang="en-US" altLang="ja-JP" sz="1000" b="0" i="0" u="none" strike="noStrike" dirty="0">
                          <a:solidFill>
                            <a:srgbClr val="000000"/>
                          </a:solidFill>
                          <a:effectLst/>
                          <a:latin typeface="ＭＳ Ｐゴシック" panose="020B0600070205080204" pitchFamily="50" charset="-128"/>
                          <a:ea typeface="ＭＳ Ｐゴシック" panose="020B0600070205080204" pitchFamily="50" charset="-128"/>
                        </a:rPr>
                        <a:t>1</a:t>
                      </a:r>
                    </a:p>
                  </a:txBody>
                  <a:tcPr marL="9525" marR="9525" marT="9525"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extLst>
                  <a:ext uri="{0D108BD9-81ED-4DB2-BD59-A6C34878D82A}">
                    <a16:rowId xmlns:a16="http://schemas.microsoft.com/office/drawing/2014/main" xmlns="" val="10025"/>
                  </a:ext>
                </a:extLst>
              </a:tr>
              <a:tr h="177288">
                <a:tc>
                  <a:txBody>
                    <a:bodyPr/>
                    <a:lstStyle/>
                    <a:p>
                      <a:pPr algn="ctr" fontAlgn="ctr"/>
                      <a:r>
                        <a:rPr lang="ja-JP" altLang="en-US" sz="1000" b="0" i="0" u="none" strike="noStrike">
                          <a:solidFill>
                            <a:srgbClr val="222222"/>
                          </a:solidFill>
                          <a:latin typeface="+mj-ea"/>
                          <a:ea typeface="+mj-ea"/>
                        </a:rPr>
                        <a:t>市</a:t>
                      </a:r>
                      <a:r>
                        <a:rPr lang="en-US" altLang="ja-JP" sz="1000" b="0" i="0" u="none" strike="noStrike">
                          <a:solidFill>
                            <a:srgbClr val="222222"/>
                          </a:solidFill>
                          <a:latin typeface="+mj-ea"/>
                          <a:ea typeface="+mj-ea"/>
                        </a:rPr>
                        <a:t>※</a:t>
                      </a:r>
                      <a:r>
                        <a:rPr lang="ja-JP" altLang="en-US" sz="1000" b="0" i="0" u="none" strike="noStrike">
                          <a:solidFill>
                            <a:srgbClr val="222222"/>
                          </a:solidFill>
                          <a:latin typeface="+mj-ea"/>
                          <a:ea typeface="+mj-ea"/>
                        </a:rPr>
                        <a:t>１</a:t>
                      </a:r>
                    </a:p>
                  </a:txBody>
                  <a:tcPr marL="5507" marR="5507" marT="5507"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25400" cap="flat" cmpd="dbl"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ＭＳ Ｐゴシック" panose="020B0600070205080204" pitchFamily="50" charset="-128"/>
                          <a:ea typeface="ＭＳ Ｐゴシック" panose="020B0600070205080204" pitchFamily="50" charset="-128"/>
                        </a:rPr>
                        <a:t>114,841 </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25400" cap="flat" cmpd="dbl"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effectLst/>
                          <a:latin typeface="ＭＳ Ｐゴシック" panose="020B0600070205080204" pitchFamily="50" charset="-128"/>
                          <a:ea typeface="ＭＳ Ｐゴシック" panose="020B0600070205080204" pitchFamily="50" charset="-128"/>
                        </a:rPr>
                        <a:t>141,003 </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25400" cap="flat" cmpd="dbl"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ＭＳ Ｐゴシック" panose="020B0600070205080204" pitchFamily="50" charset="-128"/>
                          <a:ea typeface="ＭＳ Ｐゴシック" panose="020B0600070205080204" pitchFamily="50" charset="-128"/>
                        </a:rPr>
                        <a:t>52.0</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25400" cap="flat" cmpd="dbl" algn="ctr">
                      <a:solidFill>
                        <a:srgbClr val="000000"/>
                      </a:solidFill>
                      <a:prstDash val="solid"/>
                      <a:round/>
                      <a:headEnd type="none" w="med" len="med"/>
                      <a:tailEnd type="none" w="med" len="med"/>
                    </a:lnB>
                  </a:tcPr>
                </a:tc>
                <a:tc>
                  <a:txBody>
                    <a:bodyPr/>
                    <a:lstStyle/>
                    <a:p>
                      <a:pPr algn="r" fontAlgn="ctr"/>
                      <a:r>
                        <a:rPr lang="ja-JP" altLang="en-US" sz="1000" b="0" i="0" u="none" strike="noStrike" dirty="0">
                          <a:solidFill>
                            <a:srgbClr val="222222"/>
                          </a:solidFill>
                          <a:latin typeface="+mj-ea"/>
                          <a:ea typeface="+mj-ea"/>
                        </a:rPr>
                        <a:t>　</a:t>
                      </a:r>
                    </a:p>
                  </a:txBody>
                  <a:tcPr marL="5507" marR="5507" marT="5507"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25400" cap="flat" cmpd="dbl" algn="ctr">
                      <a:solidFill>
                        <a:srgbClr val="000000"/>
                      </a:solidFill>
                      <a:prstDash val="solid"/>
                      <a:round/>
                      <a:headEnd type="none" w="med" len="med"/>
                      <a:tailEnd type="none" w="med" len="med"/>
                    </a:lnB>
                  </a:tcPr>
                </a:tc>
                <a:extLst>
                  <a:ext uri="{0D108BD9-81ED-4DB2-BD59-A6C34878D82A}">
                    <a16:rowId xmlns:a16="http://schemas.microsoft.com/office/drawing/2014/main" xmlns="" val="10026"/>
                  </a:ext>
                </a:extLst>
              </a:tr>
              <a:tr h="177288">
                <a:tc>
                  <a:txBody>
                    <a:bodyPr/>
                    <a:lstStyle/>
                    <a:p>
                      <a:pPr algn="ctr" fontAlgn="ctr"/>
                      <a:r>
                        <a:rPr lang="ja-JP" altLang="en-US" sz="1000" b="0" i="0" u="none" strike="noStrike" dirty="0">
                          <a:solidFill>
                            <a:srgbClr val="222222"/>
                          </a:solidFill>
                          <a:latin typeface="+mj-ea"/>
                          <a:ea typeface="+mj-ea"/>
                        </a:rPr>
                        <a:t>全国</a:t>
                      </a:r>
                      <a:r>
                        <a:rPr lang="en-US" altLang="ja-JP" sz="1000" b="0" i="0" u="none" strike="noStrike" dirty="0">
                          <a:solidFill>
                            <a:srgbClr val="222222"/>
                          </a:solidFill>
                          <a:latin typeface="+mj-ea"/>
                          <a:ea typeface="+mj-ea"/>
                        </a:rPr>
                        <a:t>※</a:t>
                      </a:r>
                      <a:r>
                        <a:rPr lang="ja-JP" altLang="en-US" sz="1000" b="0" i="0" u="none" strike="noStrike" dirty="0">
                          <a:solidFill>
                            <a:srgbClr val="222222"/>
                          </a:solidFill>
                          <a:latin typeface="+mj-ea"/>
                          <a:ea typeface="+mj-ea"/>
                        </a:rPr>
                        <a:t>２</a:t>
                      </a:r>
                    </a:p>
                  </a:txBody>
                  <a:tcPr marL="5507" marR="5507" marT="5507"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25400" cap="flat" cmpd="dbl"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ＭＳ Ｐゴシック" panose="020B0600070205080204" pitchFamily="50" charset="-128"/>
                          <a:ea typeface="ＭＳ Ｐゴシック" panose="020B0600070205080204" pitchFamily="50" charset="-128"/>
                        </a:rPr>
                        <a:t>1,639,768 </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25400" cap="flat" cmpd="dbl"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ＭＳ Ｐゴシック" panose="020B0600070205080204" pitchFamily="50" charset="-128"/>
                          <a:ea typeface="ＭＳ Ｐゴシック" panose="020B0600070205080204" pitchFamily="50" charset="-128"/>
                        </a:rPr>
                        <a:t>2,116,807 </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25400" cap="flat" cmpd="dbl"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ＭＳ Ｐゴシック" panose="020B0600070205080204" pitchFamily="50" charset="-128"/>
                          <a:ea typeface="ＭＳ Ｐゴシック" panose="020B0600070205080204" pitchFamily="50" charset="-128"/>
                        </a:rPr>
                        <a:t>16.7 </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25400" cap="flat" cmpd="dbl"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a:solidFill>
                            <a:srgbClr val="222222"/>
                          </a:solidFill>
                          <a:latin typeface="+mj-ea"/>
                          <a:ea typeface="+mj-ea"/>
                        </a:rPr>
                        <a:t>　</a:t>
                      </a:r>
                    </a:p>
                  </a:txBody>
                  <a:tcPr marL="5507" marR="5507" marT="5507"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25400" cap="flat" cmpd="dbl"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27"/>
                  </a:ext>
                </a:extLst>
              </a:tr>
              <a:tr h="177288">
                <a:tc gridSpan="5">
                  <a:txBody>
                    <a:bodyPr/>
                    <a:lstStyle/>
                    <a:p>
                      <a:pPr algn="l" fontAlgn="ctr"/>
                      <a:r>
                        <a:rPr lang="en-US" altLang="ja-JP" sz="1000" b="0" i="0" u="none" strike="noStrike" dirty="0">
                          <a:solidFill>
                            <a:srgbClr val="222222"/>
                          </a:solidFill>
                          <a:latin typeface="+mj-ea"/>
                          <a:ea typeface="+mj-ea"/>
                        </a:rPr>
                        <a:t>※</a:t>
                      </a:r>
                      <a:r>
                        <a:rPr lang="ja-JP" altLang="en-US" sz="1000" b="0" i="0" u="none" strike="noStrike" dirty="0">
                          <a:solidFill>
                            <a:srgbClr val="222222"/>
                          </a:solidFill>
                          <a:latin typeface="+mj-ea"/>
                          <a:ea typeface="+mj-ea"/>
                        </a:rPr>
                        <a:t>１　大阪市の数値は</a:t>
                      </a:r>
                      <a:r>
                        <a:rPr lang="ja-JP" altLang="en-US" sz="1000" dirty="0"/>
                        <a:t>緊急入院保護業務センター</a:t>
                      </a:r>
                      <a:r>
                        <a:rPr lang="ja-JP" altLang="en-US" sz="1000" b="0" i="0" u="none" strike="noStrike" dirty="0">
                          <a:solidFill>
                            <a:srgbClr val="222222"/>
                          </a:solidFill>
                          <a:latin typeface="+mj-ea"/>
                          <a:ea typeface="+mj-ea"/>
                        </a:rPr>
                        <a:t>を含むため各区の合計と一致しない。</a:t>
                      </a:r>
                      <a:endParaRPr lang="en-US" altLang="ja-JP" sz="1000" b="0" i="0" u="none" strike="noStrike" dirty="0">
                        <a:solidFill>
                          <a:srgbClr val="222222"/>
                        </a:solidFill>
                        <a:latin typeface="+mj-ea"/>
                        <a:ea typeface="+mj-ea"/>
                      </a:endParaRPr>
                    </a:p>
                    <a:p>
                      <a:pPr algn="l" fontAlgn="ctr"/>
                      <a:r>
                        <a:rPr lang="en-US" altLang="ja-JP" sz="1000" b="0" i="0" u="none" strike="noStrike" dirty="0">
                          <a:solidFill>
                            <a:srgbClr val="222222"/>
                          </a:solidFill>
                          <a:latin typeface="+mj-ea"/>
                          <a:ea typeface="+mj-ea"/>
                        </a:rPr>
                        <a:t>※</a:t>
                      </a:r>
                      <a:r>
                        <a:rPr lang="ja-JP" altLang="en-US" sz="1000" b="0" i="0" u="none" strike="noStrike" dirty="0">
                          <a:solidFill>
                            <a:srgbClr val="222222"/>
                          </a:solidFill>
                          <a:latin typeface="+mj-ea"/>
                          <a:ea typeface="+mj-ea"/>
                        </a:rPr>
                        <a:t>２　速報値</a:t>
                      </a:r>
                    </a:p>
                  </a:txBody>
                  <a:tcPr marL="5507" marR="5507" marT="5507" marB="0" anchor="ctr">
                    <a:lnL>
                      <a:noFill/>
                    </a:lnL>
                    <a:lnR>
                      <a:noFill/>
                    </a:lnR>
                    <a:lnT w="12700" cap="flat" cmpd="sng" algn="ctr">
                      <a:solidFill>
                        <a:srgbClr val="000000"/>
                      </a:solidFill>
                      <a:prstDash val="solid"/>
                      <a:round/>
                      <a:headEnd type="none" w="med" len="med"/>
                      <a:tailEnd type="none" w="med" len="med"/>
                    </a:lnT>
                    <a:lnB>
                      <a:noFill/>
                    </a:lnB>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xmlns="" val="10028"/>
                  </a:ext>
                </a:extLst>
              </a:tr>
            </a:tbl>
          </a:graphicData>
        </a:graphic>
      </p:graphicFrame>
      <p:sp>
        <p:nvSpPr>
          <p:cNvPr id="2" name="ホームベース 1"/>
          <p:cNvSpPr/>
          <p:nvPr/>
        </p:nvSpPr>
        <p:spPr>
          <a:xfrm>
            <a:off x="4466222" y="2204864"/>
            <a:ext cx="358781" cy="2520280"/>
          </a:xfrm>
          <a:prstGeom prst="homePlate">
            <a:avLst>
              <a:gd name="adj" fmla="val 100000"/>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Tree>
    <p:extLst>
      <p:ext uri="{BB962C8B-B14F-4D97-AF65-F5344CB8AC3E}">
        <p14:creationId xmlns:p14="http://schemas.microsoft.com/office/powerpoint/2010/main" val="3464889087"/>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角丸四角形 10"/>
          <p:cNvSpPr/>
          <p:nvPr/>
        </p:nvSpPr>
        <p:spPr>
          <a:xfrm>
            <a:off x="4800457" y="907282"/>
            <a:ext cx="4327097" cy="5762078"/>
          </a:xfrm>
          <a:prstGeom prst="roundRect">
            <a:avLst>
              <a:gd name="adj" fmla="val 3640"/>
            </a:avLst>
          </a:prstGeom>
          <a:solidFill>
            <a:schemeClr val="accent6">
              <a:lumMod val="60000"/>
              <a:lumOff val="40000"/>
              <a:alpha val="5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aphicFrame>
        <p:nvGraphicFramePr>
          <p:cNvPr id="9" name="表 8"/>
          <p:cNvGraphicFramePr>
            <a:graphicFrameLocks noGrp="1"/>
          </p:cNvGraphicFramePr>
          <p:nvPr>
            <p:extLst/>
          </p:nvPr>
        </p:nvGraphicFramePr>
        <p:xfrm>
          <a:off x="4932040" y="1052737"/>
          <a:ext cx="3994811" cy="5699730"/>
        </p:xfrm>
        <a:graphic>
          <a:graphicData uri="http://schemas.openxmlformats.org/drawingml/2006/table">
            <a:tbl>
              <a:tblPr/>
              <a:tblGrid>
                <a:gridCol w="868439">
                  <a:extLst>
                    <a:ext uri="{9D8B030D-6E8A-4147-A177-3AD203B41FA5}">
                      <a16:colId xmlns:a16="http://schemas.microsoft.com/office/drawing/2014/main" xmlns="" val="20000"/>
                    </a:ext>
                  </a:extLst>
                </a:gridCol>
                <a:gridCol w="865334">
                  <a:extLst>
                    <a:ext uri="{9D8B030D-6E8A-4147-A177-3AD203B41FA5}">
                      <a16:colId xmlns:a16="http://schemas.microsoft.com/office/drawing/2014/main" xmlns="" val="20001"/>
                    </a:ext>
                  </a:extLst>
                </a:gridCol>
                <a:gridCol w="697852">
                  <a:extLst>
                    <a:ext uri="{9D8B030D-6E8A-4147-A177-3AD203B41FA5}">
                      <a16:colId xmlns:a16="http://schemas.microsoft.com/office/drawing/2014/main" xmlns="" val="20002"/>
                    </a:ext>
                  </a:extLst>
                </a:gridCol>
                <a:gridCol w="865334">
                  <a:extLst>
                    <a:ext uri="{9D8B030D-6E8A-4147-A177-3AD203B41FA5}">
                      <a16:colId xmlns:a16="http://schemas.microsoft.com/office/drawing/2014/main" xmlns="" val="20003"/>
                    </a:ext>
                  </a:extLst>
                </a:gridCol>
                <a:gridCol w="697852">
                  <a:extLst>
                    <a:ext uri="{9D8B030D-6E8A-4147-A177-3AD203B41FA5}">
                      <a16:colId xmlns:a16="http://schemas.microsoft.com/office/drawing/2014/main" xmlns="" val="20004"/>
                    </a:ext>
                  </a:extLst>
                </a:gridCol>
              </a:tblGrid>
              <a:tr h="177288">
                <a:tc gridSpan="5">
                  <a:txBody>
                    <a:bodyPr/>
                    <a:lstStyle/>
                    <a:p>
                      <a:pPr algn="l" fontAlgn="ctr"/>
                      <a:r>
                        <a:rPr lang="zh-TW" altLang="en-US" sz="1200" b="1" i="0" u="none" strike="noStrike" dirty="0">
                          <a:solidFill>
                            <a:schemeClr val="tx1"/>
                          </a:solidFill>
                          <a:latin typeface="ＭＳ Ｐゴシック" pitchFamily="50" charset="-128"/>
                          <a:ea typeface="ＭＳ Ｐゴシック" pitchFamily="50" charset="-128"/>
                        </a:rPr>
                        <a:t>◎年齢別人口割合（</a:t>
                      </a:r>
                      <a:r>
                        <a:rPr lang="en-US" altLang="zh-TW" sz="1200" b="1" i="0" u="none" strike="noStrike" dirty="0">
                          <a:solidFill>
                            <a:schemeClr val="tx1"/>
                          </a:solidFill>
                          <a:latin typeface="ＭＳ Ｐゴシック" pitchFamily="50" charset="-128"/>
                          <a:ea typeface="ＭＳ Ｐゴシック" pitchFamily="50" charset="-128"/>
                        </a:rPr>
                        <a:t>2</a:t>
                      </a:r>
                      <a:r>
                        <a:rPr lang="en-US" altLang="ja-JP" sz="1200" b="1" i="0" u="none" strike="noStrike" dirty="0">
                          <a:solidFill>
                            <a:schemeClr val="tx1"/>
                          </a:solidFill>
                          <a:latin typeface="ＭＳ Ｐゴシック" pitchFamily="50" charset="-128"/>
                          <a:ea typeface="ＭＳ Ｐゴシック" pitchFamily="50" charset="-128"/>
                        </a:rPr>
                        <a:t>018</a:t>
                      </a:r>
                      <a:r>
                        <a:rPr lang="zh-TW" altLang="en-US" sz="1200" b="1" i="0" u="none" strike="noStrike" dirty="0">
                          <a:solidFill>
                            <a:schemeClr val="tx1"/>
                          </a:solidFill>
                          <a:latin typeface="ＭＳ Ｐゴシック" pitchFamily="50" charset="-128"/>
                          <a:ea typeface="ＭＳ Ｐゴシック" pitchFamily="50" charset="-128"/>
                        </a:rPr>
                        <a:t>年</a:t>
                      </a:r>
                      <a:r>
                        <a:rPr lang="en-US" altLang="ja-JP" sz="1200" b="1" i="0" u="none" strike="noStrike" dirty="0">
                          <a:solidFill>
                            <a:schemeClr val="tx1"/>
                          </a:solidFill>
                          <a:latin typeface="ＭＳ Ｐゴシック" pitchFamily="50" charset="-128"/>
                          <a:ea typeface="ＭＳ Ｐゴシック" pitchFamily="50" charset="-128"/>
                        </a:rPr>
                        <a:t>3</a:t>
                      </a:r>
                      <a:r>
                        <a:rPr lang="zh-TW" altLang="en-US" sz="1200" b="1" i="0" u="none" strike="noStrike" dirty="0">
                          <a:solidFill>
                            <a:schemeClr val="tx1"/>
                          </a:solidFill>
                          <a:latin typeface="ＭＳ Ｐゴシック" pitchFamily="50" charset="-128"/>
                          <a:ea typeface="ＭＳ Ｐゴシック" pitchFamily="50" charset="-128"/>
                        </a:rPr>
                        <a:t>月１日現在推計人口）</a:t>
                      </a:r>
                    </a:p>
                  </a:txBody>
                  <a:tcPr marL="5507" marR="5507" marT="5507" marB="0" anchor="ctr">
                    <a:lnL>
                      <a:noFill/>
                    </a:lnL>
                    <a:lnR>
                      <a:noFill/>
                    </a:lnR>
                    <a:lnT>
                      <a:noFill/>
                    </a:lnT>
                    <a:lnB w="12700" cap="flat" cmpd="sng" algn="ctr">
                      <a:solidFill>
                        <a:srgbClr val="000000"/>
                      </a:solidFill>
                      <a:prstDash val="solid"/>
                      <a:round/>
                      <a:headEnd type="none" w="med" len="med"/>
                      <a:tailEnd type="none" w="med" len="med"/>
                    </a:lnB>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xmlns="" val="10000"/>
                  </a:ext>
                </a:extLst>
              </a:tr>
              <a:tr h="177288">
                <a:tc rowSpan="2">
                  <a:txBody>
                    <a:bodyPr/>
                    <a:lstStyle/>
                    <a:p>
                      <a:pPr algn="ctr" fontAlgn="ctr"/>
                      <a:r>
                        <a:rPr lang="ja-JP" altLang="en-US" sz="1000" b="0" i="0" u="none" strike="noStrike">
                          <a:solidFill>
                            <a:srgbClr val="222222"/>
                          </a:solidFill>
                          <a:latin typeface="+mj-ea"/>
                          <a:ea typeface="+mj-ea"/>
                        </a:rPr>
                        <a:t>　</a:t>
                      </a:r>
                    </a:p>
                  </a:txBody>
                  <a:tcPr marL="5507" marR="5507" marT="5507"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gridSpan="2">
                  <a:txBody>
                    <a:bodyPr/>
                    <a:lstStyle/>
                    <a:p>
                      <a:pPr algn="ctr" fontAlgn="ctr"/>
                      <a:r>
                        <a:rPr lang="en-US" altLang="ja-JP" sz="1000" b="0" i="0" u="none" strike="noStrike">
                          <a:solidFill>
                            <a:srgbClr val="000000"/>
                          </a:solidFill>
                          <a:latin typeface="+mj-ea"/>
                          <a:ea typeface="+mj-ea"/>
                        </a:rPr>
                        <a:t>15</a:t>
                      </a:r>
                      <a:r>
                        <a:rPr lang="ja-JP" altLang="en-US" sz="1000" b="0" i="0" u="none" strike="noStrike">
                          <a:solidFill>
                            <a:srgbClr val="000000"/>
                          </a:solidFill>
                          <a:latin typeface="+mj-ea"/>
                          <a:ea typeface="+mj-ea"/>
                        </a:rPr>
                        <a:t>～</a:t>
                      </a:r>
                      <a:r>
                        <a:rPr lang="en-US" altLang="ja-JP" sz="1000" b="0" i="0" u="none" strike="noStrike">
                          <a:solidFill>
                            <a:srgbClr val="000000"/>
                          </a:solidFill>
                          <a:latin typeface="+mj-ea"/>
                          <a:ea typeface="+mj-ea"/>
                        </a:rPr>
                        <a:t>64</a:t>
                      </a:r>
                      <a:r>
                        <a:rPr lang="ja-JP" altLang="en-US" sz="1000" b="0" i="0" u="none" strike="noStrike">
                          <a:solidFill>
                            <a:srgbClr val="000000"/>
                          </a:solidFill>
                          <a:latin typeface="+mj-ea"/>
                          <a:ea typeface="+mj-ea"/>
                        </a:rPr>
                        <a:t>歳</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kumimoji="1" lang="ja-JP" altLang="en-US"/>
                    </a:p>
                  </a:txBody>
                  <a:tcPr/>
                </a:tc>
                <a:tc gridSpan="2">
                  <a:txBody>
                    <a:bodyPr/>
                    <a:lstStyle/>
                    <a:p>
                      <a:pPr algn="ctr" fontAlgn="ctr"/>
                      <a:r>
                        <a:rPr lang="en-US" altLang="ja-JP" sz="1000" b="0" i="0" u="none" strike="noStrike" dirty="0">
                          <a:solidFill>
                            <a:srgbClr val="000000"/>
                          </a:solidFill>
                          <a:latin typeface="+mj-ea"/>
                          <a:ea typeface="+mj-ea"/>
                        </a:rPr>
                        <a:t>65</a:t>
                      </a:r>
                      <a:r>
                        <a:rPr lang="ja-JP" altLang="en-US" sz="1000" b="0" i="0" u="none" strike="noStrike" dirty="0">
                          <a:solidFill>
                            <a:srgbClr val="000000"/>
                          </a:solidFill>
                          <a:latin typeface="+mj-ea"/>
                          <a:ea typeface="+mj-ea"/>
                        </a:rPr>
                        <a:t>歳～</a:t>
                      </a:r>
                    </a:p>
                  </a:txBody>
                  <a:tcPr marL="5507" marR="5507" marT="5507"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kumimoji="1" lang="ja-JP" altLang="en-US"/>
                    </a:p>
                  </a:txBody>
                  <a:tcPr/>
                </a:tc>
                <a:extLst>
                  <a:ext uri="{0D108BD9-81ED-4DB2-BD59-A6C34878D82A}">
                    <a16:rowId xmlns:a16="http://schemas.microsoft.com/office/drawing/2014/main" xmlns="" val="10001"/>
                  </a:ext>
                </a:extLst>
              </a:tr>
              <a:tr h="177288">
                <a:tc vMerge="1">
                  <a:txBody>
                    <a:bodyPr/>
                    <a:lstStyle/>
                    <a:p>
                      <a:endParaRPr kumimoji="1" lang="ja-JP" altLang="en-US"/>
                    </a:p>
                  </a:txBody>
                  <a:tcPr/>
                </a:tc>
                <a:tc>
                  <a:txBody>
                    <a:bodyPr/>
                    <a:lstStyle/>
                    <a:p>
                      <a:pPr algn="ctr" fontAlgn="ctr"/>
                      <a:r>
                        <a:rPr lang="ja-JP" altLang="en-US" sz="1000" b="0" i="0" u="none" strike="noStrike" dirty="0">
                          <a:solidFill>
                            <a:srgbClr val="000000"/>
                          </a:solidFill>
                          <a:latin typeface="+mj-ea"/>
                          <a:ea typeface="+mj-ea"/>
                        </a:rPr>
                        <a:t>割合（</a:t>
                      </a:r>
                      <a:r>
                        <a:rPr kumimoji="1" lang="ja-JP" altLang="en-US" sz="1000" b="0" i="0" u="none" strike="noStrike" kern="1200" dirty="0">
                          <a:solidFill>
                            <a:srgbClr val="000000"/>
                          </a:solidFill>
                          <a:latin typeface="+mj-ea"/>
                          <a:ea typeface="+mn-ea"/>
                          <a:cs typeface="+mn-cs"/>
                        </a:rPr>
                        <a:t>％</a:t>
                      </a:r>
                      <a:r>
                        <a:rPr lang="ja-JP" altLang="en-US" sz="1000" b="0" i="0" u="none" strike="noStrike" dirty="0">
                          <a:solidFill>
                            <a:srgbClr val="000000"/>
                          </a:solidFill>
                          <a:latin typeface="+mj-ea"/>
                          <a:ea typeface="+mj-ea"/>
                        </a:rPr>
                        <a:t>）</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ja-JP" altLang="en-US" sz="1000" b="0" i="0" u="none" strike="noStrike">
                          <a:solidFill>
                            <a:srgbClr val="000000"/>
                          </a:solidFill>
                          <a:latin typeface="+mj-ea"/>
                          <a:ea typeface="+mj-ea"/>
                        </a:rPr>
                        <a:t>順位</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ja-JP" altLang="en-US" sz="1000" b="0" i="0" u="none" strike="noStrike" dirty="0">
                          <a:solidFill>
                            <a:srgbClr val="000000"/>
                          </a:solidFill>
                          <a:latin typeface="+mj-ea"/>
                          <a:ea typeface="+mj-ea"/>
                        </a:rPr>
                        <a:t>割合（％）</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ja-JP" altLang="en-US" sz="1000" b="0" i="0" u="none" strike="noStrike" dirty="0">
                          <a:solidFill>
                            <a:srgbClr val="000000"/>
                          </a:solidFill>
                          <a:latin typeface="+mj-ea"/>
                          <a:ea typeface="+mj-ea"/>
                        </a:rPr>
                        <a:t>順位</a:t>
                      </a:r>
                    </a:p>
                  </a:txBody>
                  <a:tcPr marL="5507" marR="5507" marT="5507"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2"/>
                  </a:ext>
                </a:extLst>
              </a:tr>
              <a:tr h="177288">
                <a:tc>
                  <a:txBody>
                    <a:bodyPr/>
                    <a:lstStyle/>
                    <a:p>
                      <a:pPr algn="ctr" fontAlgn="ctr"/>
                      <a:r>
                        <a:rPr lang="ja-JP" altLang="en-US" sz="1000" b="0" i="0" u="none" strike="noStrike">
                          <a:solidFill>
                            <a:srgbClr val="222222"/>
                          </a:solidFill>
                          <a:latin typeface="+mj-ea"/>
                          <a:ea typeface="+mj-ea"/>
                        </a:rPr>
                        <a:t>北区</a:t>
                      </a:r>
                    </a:p>
                  </a:txBody>
                  <a:tcPr marL="5507" marR="5507" marT="5507"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ＭＳ Ｐゴシック" panose="020B0600070205080204" pitchFamily="50" charset="-128"/>
                          <a:ea typeface="ＭＳ Ｐゴシック" panose="020B0600070205080204" pitchFamily="50" charset="-128"/>
                        </a:rPr>
                        <a:t>71.9</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ＭＳ Ｐゴシック" panose="020B0600070205080204" pitchFamily="50" charset="-128"/>
                          <a:ea typeface="ＭＳ Ｐゴシック" panose="020B0600070205080204" pitchFamily="50" charset="-128"/>
                        </a:rPr>
                        <a:t>4 </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ＭＳ Ｐゴシック" panose="020B0600070205080204" pitchFamily="50" charset="-128"/>
                          <a:ea typeface="ＭＳ Ｐゴシック" panose="020B0600070205080204" pitchFamily="50" charset="-128"/>
                        </a:rPr>
                        <a:t>19.1</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ＭＳ Ｐゴシック" panose="020B0600070205080204" pitchFamily="50" charset="-128"/>
                          <a:ea typeface="ＭＳ Ｐゴシック" panose="020B0600070205080204" pitchFamily="50" charset="-128"/>
                        </a:rPr>
                        <a:t>22 </a:t>
                      </a:r>
                    </a:p>
                  </a:txBody>
                  <a:tcPr marL="9525" marR="9525" marT="9525"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3"/>
                  </a:ext>
                </a:extLst>
              </a:tr>
              <a:tr h="177288">
                <a:tc>
                  <a:txBody>
                    <a:bodyPr/>
                    <a:lstStyle/>
                    <a:p>
                      <a:pPr algn="ctr" fontAlgn="ctr"/>
                      <a:r>
                        <a:rPr lang="ja-JP" altLang="en-US" sz="1000" b="0" i="0" u="none" strike="noStrike">
                          <a:solidFill>
                            <a:srgbClr val="222222"/>
                          </a:solidFill>
                          <a:latin typeface="+mj-ea"/>
                          <a:ea typeface="+mj-ea"/>
                        </a:rPr>
                        <a:t>都島区</a:t>
                      </a:r>
                    </a:p>
                  </a:txBody>
                  <a:tcPr marL="5507" marR="5507" marT="5507"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ＭＳ Ｐゴシック" panose="020B0600070205080204" pitchFamily="50" charset="-128"/>
                          <a:ea typeface="ＭＳ Ｐゴシック" panose="020B0600070205080204" pitchFamily="50" charset="-128"/>
                        </a:rPr>
                        <a:t>64.2</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effectLst/>
                          <a:latin typeface="ＭＳ Ｐゴシック" panose="020B0600070205080204" pitchFamily="50" charset="-128"/>
                          <a:ea typeface="ＭＳ Ｐゴシック" panose="020B0600070205080204" pitchFamily="50" charset="-128"/>
                        </a:rPr>
                        <a:t>9 </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ＭＳ Ｐゴシック" panose="020B0600070205080204" pitchFamily="50" charset="-128"/>
                          <a:ea typeface="ＭＳ Ｐゴシック" panose="020B0600070205080204" pitchFamily="50" charset="-128"/>
                        </a:rPr>
                        <a:t>24.5</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ＭＳ Ｐゴシック" panose="020B0600070205080204" pitchFamily="50" charset="-128"/>
                          <a:ea typeface="ＭＳ Ｐゴシック" panose="020B0600070205080204" pitchFamily="50" charset="-128"/>
                        </a:rPr>
                        <a:t>16 </a:t>
                      </a:r>
                    </a:p>
                  </a:txBody>
                  <a:tcPr marL="9525" marR="9525" marT="9525"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4"/>
                  </a:ext>
                </a:extLst>
              </a:tr>
              <a:tr h="177288">
                <a:tc>
                  <a:txBody>
                    <a:bodyPr/>
                    <a:lstStyle/>
                    <a:p>
                      <a:pPr algn="ctr" fontAlgn="ctr"/>
                      <a:r>
                        <a:rPr lang="ja-JP" altLang="en-US" sz="1000" b="0" i="0" u="none" strike="noStrike">
                          <a:solidFill>
                            <a:srgbClr val="222222"/>
                          </a:solidFill>
                          <a:latin typeface="+mj-ea"/>
                          <a:ea typeface="+mj-ea"/>
                        </a:rPr>
                        <a:t>福島区</a:t>
                      </a:r>
                    </a:p>
                  </a:txBody>
                  <a:tcPr marL="5507" marR="5507" marT="5507"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ＭＳ Ｐゴシック" panose="020B0600070205080204" pitchFamily="50" charset="-128"/>
                          <a:ea typeface="ＭＳ Ｐゴシック" panose="020B0600070205080204" pitchFamily="50" charset="-128"/>
                        </a:rPr>
                        <a:t>68.0</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ＭＳ Ｐゴシック" panose="020B0600070205080204" pitchFamily="50" charset="-128"/>
                          <a:ea typeface="ＭＳ Ｐゴシック" panose="020B0600070205080204" pitchFamily="50" charset="-128"/>
                        </a:rPr>
                        <a:t>5 </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ＭＳ Ｐゴシック" panose="020B0600070205080204" pitchFamily="50" charset="-128"/>
                          <a:ea typeface="ＭＳ Ｐゴシック" panose="020B0600070205080204" pitchFamily="50" charset="-128"/>
                        </a:rPr>
                        <a:t>20.2</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ＭＳ Ｐゴシック" panose="020B0600070205080204" pitchFamily="50" charset="-128"/>
                          <a:ea typeface="ＭＳ Ｐゴシック" panose="020B0600070205080204" pitchFamily="50" charset="-128"/>
                        </a:rPr>
                        <a:t>20 </a:t>
                      </a:r>
                    </a:p>
                  </a:txBody>
                  <a:tcPr marL="9525" marR="9525" marT="9525"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5"/>
                  </a:ext>
                </a:extLst>
              </a:tr>
              <a:tr h="177288">
                <a:tc>
                  <a:txBody>
                    <a:bodyPr/>
                    <a:lstStyle/>
                    <a:p>
                      <a:pPr algn="ctr" fontAlgn="ctr"/>
                      <a:r>
                        <a:rPr lang="ja-JP" altLang="en-US" sz="1000" b="0" i="0" u="none" strike="noStrike">
                          <a:solidFill>
                            <a:srgbClr val="222222"/>
                          </a:solidFill>
                          <a:latin typeface="+mj-ea"/>
                          <a:ea typeface="+mj-ea"/>
                        </a:rPr>
                        <a:t>此花区</a:t>
                      </a:r>
                    </a:p>
                  </a:txBody>
                  <a:tcPr marL="5507" marR="5507" marT="5507"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ＭＳ Ｐゴシック" panose="020B0600070205080204" pitchFamily="50" charset="-128"/>
                          <a:ea typeface="ＭＳ Ｐゴシック" panose="020B0600070205080204" pitchFamily="50" charset="-128"/>
                        </a:rPr>
                        <a:t>61.2</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ＭＳ Ｐゴシック" panose="020B0600070205080204" pitchFamily="50" charset="-128"/>
                          <a:ea typeface="ＭＳ Ｐゴシック" panose="020B0600070205080204" pitchFamily="50" charset="-128"/>
                        </a:rPr>
                        <a:t>16 </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ＭＳ Ｐゴシック" panose="020B0600070205080204" pitchFamily="50" charset="-128"/>
                          <a:ea typeface="ＭＳ Ｐゴシック" panose="020B0600070205080204" pitchFamily="50" charset="-128"/>
                        </a:rPr>
                        <a:t>27.1</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ＭＳ Ｐゴシック" panose="020B0600070205080204" pitchFamily="50" charset="-128"/>
                          <a:ea typeface="ＭＳ Ｐゴシック" panose="020B0600070205080204" pitchFamily="50" charset="-128"/>
                        </a:rPr>
                        <a:t>10 </a:t>
                      </a:r>
                    </a:p>
                  </a:txBody>
                  <a:tcPr marL="9525" marR="9525" marT="9525"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6"/>
                  </a:ext>
                </a:extLst>
              </a:tr>
              <a:tr h="177288">
                <a:tc>
                  <a:txBody>
                    <a:bodyPr/>
                    <a:lstStyle/>
                    <a:p>
                      <a:pPr algn="ctr" fontAlgn="ctr"/>
                      <a:r>
                        <a:rPr lang="ja-JP" altLang="en-US" sz="1000" b="0" i="0" u="none" strike="noStrike">
                          <a:solidFill>
                            <a:srgbClr val="222222"/>
                          </a:solidFill>
                          <a:latin typeface="+mj-ea"/>
                          <a:ea typeface="+mj-ea"/>
                        </a:rPr>
                        <a:t>中央区</a:t>
                      </a:r>
                    </a:p>
                  </a:txBody>
                  <a:tcPr marL="5507" marR="5507" marT="5507"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ＭＳ Ｐゴシック" panose="020B0600070205080204" pitchFamily="50" charset="-128"/>
                          <a:ea typeface="ＭＳ Ｐゴシック" panose="020B0600070205080204" pitchFamily="50" charset="-128"/>
                        </a:rPr>
                        <a:t>74.4</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effectLst/>
                          <a:latin typeface="ＭＳ Ｐゴシック" panose="020B0600070205080204" pitchFamily="50" charset="-128"/>
                          <a:ea typeface="ＭＳ Ｐゴシック" panose="020B0600070205080204" pitchFamily="50" charset="-128"/>
                        </a:rPr>
                        <a:t>1 </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ＭＳ Ｐゴシック" panose="020B0600070205080204" pitchFamily="50" charset="-128"/>
                          <a:ea typeface="ＭＳ Ｐゴシック" panose="020B0600070205080204" pitchFamily="50" charset="-128"/>
                        </a:rPr>
                        <a:t>16.6</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ＭＳ Ｐゴシック" panose="020B0600070205080204" pitchFamily="50" charset="-128"/>
                          <a:ea typeface="ＭＳ Ｐゴシック" panose="020B0600070205080204" pitchFamily="50" charset="-128"/>
                        </a:rPr>
                        <a:t>23 </a:t>
                      </a:r>
                    </a:p>
                  </a:txBody>
                  <a:tcPr marL="9525" marR="9525" marT="9525"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7"/>
                  </a:ext>
                </a:extLst>
              </a:tr>
              <a:tr h="177288">
                <a:tc>
                  <a:txBody>
                    <a:bodyPr/>
                    <a:lstStyle/>
                    <a:p>
                      <a:pPr algn="ctr" fontAlgn="ctr"/>
                      <a:r>
                        <a:rPr lang="ja-JP" altLang="en-US" sz="1000" b="0" i="0" u="none" strike="noStrike" dirty="0">
                          <a:solidFill>
                            <a:srgbClr val="222222"/>
                          </a:solidFill>
                          <a:latin typeface="+mj-ea"/>
                          <a:ea typeface="+mj-ea"/>
                        </a:rPr>
                        <a:t>西区</a:t>
                      </a:r>
                    </a:p>
                  </a:txBody>
                  <a:tcPr marL="5507" marR="5507" marT="5507"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ＭＳ Ｐゴシック" panose="020B0600070205080204" pitchFamily="50" charset="-128"/>
                          <a:ea typeface="ＭＳ Ｐゴシック" panose="020B0600070205080204" pitchFamily="50" charset="-128"/>
                        </a:rPr>
                        <a:t>72.5</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ＭＳ Ｐゴシック" panose="020B0600070205080204" pitchFamily="50" charset="-128"/>
                          <a:ea typeface="ＭＳ Ｐゴシック" panose="020B0600070205080204" pitchFamily="50" charset="-128"/>
                        </a:rPr>
                        <a:t>3 </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ＭＳ Ｐゴシック" panose="020B0600070205080204" pitchFamily="50" charset="-128"/>
                          <a:ea typeface="ＭＳ Ｐゴシック" panose="020B0600070205080204" pitchFamily="50" charset="-128"/>
                        </a:rPr>
                        <a:t>15.9</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ＭＳ Ｐゴシック" panose="020B0600070205080204" pitchFamily="50" charset="-128"/>
                          <a:ea typeface="ＭＳ Ｐゴシック" panose="020B0600070205080204" pitchFamily="50" charset="-128"/>
                        </a:rPr>
                        <a:t>24 </a:t>
                      </a:r>
                    </a:p>
                  </a:txBody>
                  <a:tcPr marL="9525" marR="9525" marT="9525"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8"/>
                  </a:ext>
                </a:extLst>
              </a:tr>
              <a:tr h="177288">
                <a:tc>
                  <a:txBody>
                    <a:bodyPr/>
                    <a:lstStyle/>
                    <a:p>
                      <a:pPr algn="ctr" fontAlgn="ctr"/>
                      <a:r>
                        <a:rPr lang="ja-JP" altLang="en-US" sz="1000" b="0" i="0" u="none" strike="noStrike">
                          <a:solidFill>
                            <a:srgbClr val="222222"/>
                          </a:solidFill>
                          <a:latin typeface="+mj-ea"/>
                          <a:ea typeface="+mj-ea"/>
                        </a:rPr>
                        <a:t>港区</a:t>
                      </a:r>
                    </a:p>
                  </a:txBody>
                  <a:tcPr marL="5507" marR="5507" marT="5507"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ＭＳ Ｐゴシック" panose="020B0600070205080204" pitchFamily="50" charset="-128"/>
                          <a:ea typeface="ＭＳ Ｐゴシック" panose="020B0600070205080204" pitchFamily="50" charset="-128"/>
                        </a:rPr>
                        <a:t>61.6</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ＭＳ Ｐゴシック" panose="020B0600070205080204" pitchFamily="50" charset="-128"/>
                          <a:ea typeface="ＭＳ Ｐゴシック" panose="020B0600070205080204" pitchFamily="50" charset="-128"/>
                        </a:rPr>
                        <a:t>15 </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ＭＳ Ｐゴシック" panose="020B0600070205080204" pitchFamily="50" charset="-128"/>
                          <a:ea typeface="ＭＳ Ｐゴシック" panose="020B0600070205080204" pitchFamily="50" charset="-128"/>
                        </a:rPr>
                        <a:t>27.9</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ＭＳ Ｐゴシック" panose="020B0600070205080204" pitchFamily="50" charset="-128"/>
                          <a:ea typeface="ＭＳ Ｐゴシック" panose="020B0600070205080204" pitchFamily="50" charset="-128"/>
                        </a:rPr>
                        <a:t>9 </a:t>
                      </a:r>
                    </a:p>
                  </a:txBody>
                  <a:tcPr marL="9525" marR="9525" marT="9525"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9"/>
                  </a:ext>
                </a:extLst>
              </a:tr>
              <a:tr h="177288">
                <a:tc>
                  <a:txBody>
                    <a:bodyPr/>
                    <a:lstStyle/>
                    <a:p>
                      <a:pPr algn="ctr" fontAlgn="ctr"/>
                      <a:r>
                        <a:rPr lang="ja-JP" altLang="en-US" sz="1000" b="0" i="0" u="none" strike="noStrike">
                          <a:solidFill>
                            <a:srgbClr val="222222"/>
                          </a:solidFill>
                          <a:latin typeface="+mj-ea"/>
                          <a:ea typeface="+mj-ea"/>
                        </a:rPr>
                        <a:t>大正区</a:t>
                      </a:r>
                    </a:p>
                  </a:txBody>
                  <a:tcPr marL="5507" marR="5507" marT="5507"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ＭＳ Ｐゴシック" panose="020B0600070205080204" pitchFamily="50" charset="-128"/>
                          <a:ea typeface="ＭＳ Ｐゴシック" panose="020B0600070205080204" pitchFamily="50" charset="-128"/>
                        </a:rPr>
                        <a:t>58.0</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ＭＳ Ｐゴシック" panose="020B0600070205080204" pitchFamily="50" charset="-128"/>
                          <a:ea typeface="ＭＳ Ｐゴシック" panose="020B0600070205080204" pitchFamily="50" charset="-128"/>
                        </a:rPr>
                        <a:t>23 </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ＭＳ Ｐゴシック" panose="020B0600070205080204" pitchFamily="50" charset="-128"/>
                          <a:ea typeface="ＭＳ Ｐゴシック" panose="020B0600070205080204" pitchFamily="50" charset="-128"/>
                        </a:rPr>
                        <a:t>31.2</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ＭＳ Ｐゴシック" panose="020B0600070205080204" pitchFamily="50" charset="-128"/>
                          <a:ea typeface="ＭＳ Ｐゴシック" panose="020B0600070205080204" pitchFamily="50" charset="-128"/>
                        </a:rPr>
                        <a:t>3 </a:t>
                      </a:r>
                    </a:p>
                  </a:txBody>
                  <a:tcPr marL="9525" marR="9525" marT="9525"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0"/>
                  </a:ext>
                </a:extLst>
              </a:tr>
              <a:tr h="177288">
                <a:tc>
                  <a:txBody>
                    <a:bodyPr/>
                    <a:lstStyle/>
                    <a:p>
                      <a:pPr algn="ctr" fontAlgn="ctr"/>
                      <a:r>
                        <a:rPr lang="ja-JP" altLang="en-US" sz="1000" b="0" i="0" u="none" strike="noStrike">
                          <a:solidFill>
                            <a:srgbClr val="222222"/>
                          </a:solidFill>
                          <a:latin typeface="+mj-ea"/>
                          <a:ea typeface="+mj-ea"/>
                        </a:rPr>
                        <a:t>天王寺区</a:t>
                      </a:r>
                    </a:p>
                  </a:txBody>
                  <a:tcPr marL="5507" marR="5507" marT="5507"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ＭＳ Ｐゴシック" panose="020B0600070205080204" pitchFamily="50" charset="-128"/>
                          <a:ea typeface="ＭＳ Ｐゴシック" panose="020B0600070205080204" pitchFamily="50" charset="-128"/>
                        </a:rPr>
                        <a:t>66.8</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ＭＳ Ｐゴシック" panose="020B0600070205080204" pitchFamily="50" charset="-128"/>
                          <a:ea typeface="ＭＳ Ｐゴシック" panose="020B0600070205080204" pitchFamily="50" charset="-128"/>
                        </a:rPr>
                        <a:t>6 </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ＭＳ Ｐゴシック" panose="020B0600070205080204" pitchFamily="50" charset="-128"/>
                          <a:ea typeface="ＭＳ Ｐゴシック" panose="020B0600070205080204" pitchFamily="50" charset="-128"/>
                        </a:rPr>
                        <a:t>20.2</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ＭＳ Ｐゴシック" panose="020B0600070205080204" pitchFamily="50" charset="-128"/>
                          <a:ea typeface="ＭＳ Ｐゴシック" panose="020B0600070205080204" pitchFamily="50" charset="-128"/>
                        </a:rPr>
                        <a:t>19 </a:t>
                      </a:r>
                    </a:p>
                  </a:txBody>
                  <a:tcPr marL="9525" marR="9525" marT="9525"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1"/>
                  </a:ext>
                </a:extLst>
              </a:tr>
              <a:tr h="177288">
                <a:tc>
                  <a:txBody>
                    <a:bodyPr/>
                    <a:lstStyle/>
                    <a:p>
                      <a:pPr algn="ctr" fontAlgn="ctr"/>
                      <a:r>
                        <a:rPr lang="ja-JP" altLang="en-US" sz="1000" b="0" i="0" u="none" strike="noStrike">
                          <a:solidFill>
                            <a:srgbClr val="222222"/>
                          </a:solidFill>
                          <a:latin typeface="+mj-ea"/>
                          <a:ea typeface="+mj-ea"/>
                        </a:rPr>
                        <a:t>浪速区</a:t>
                      </a:r>
                    </a:p>
                  </a:txBody>
                  <a:tcPr marL="5507" marR="5507" marT="5507"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ＭＳ Ｐゴシック" panose="020B0600070205080204" pitchFamily="50" charset="-128"/>
                          <a:ea typeface="ＭＳ Ｐゴシック" panose="020B0600070205080204" pitchFamily="50" charset="-128"/>
                        </a:rPr>
                        <a:t>74.0</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ＭＳ Ｐゴシック" panose="020B0600070205080204" pitchFamily="50" charset="-128"/>
                          <a:ea typeface="ＭＳ Ｐゴシック" panose="020B0600070205080204" pitchFamily="50" charset="-128"/>
                        </a:rPr>
                        <a:t>2 </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ＭＳ Ｐゴシック" panose="020B0600070205080204" pitchFamily="50" charset="-128"/>
                          <a:ea typeface="ＭＳ Ｐゴシック" panose="020B0600070205080204" pitchFamily="50" charset="-128"/>
                        </a:rPr>
                        <a:t>19.2</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ＭＳ Ｐゴシック" panose="020B0600070205080204" pitchFamily="50" charset="-128"/>
                          <a:ea typeface="ＭＳ Ｐゴシック" panose="020B0600070205080204" pitchFamily="50" charset="-128"/>
                        </a:rPr>
                        <a:t>21 </a:t>
                      </a:r>
                    </a:p>
                  </a:txBody>
                  <a:tcPr marL="9525" marR="9525" marT="9525"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2"/>
                  </a:ext>
                </a:extLst>
              </a:tr>
              <a:tr h="177288">
                <a:tc>
                  <a:txBody>
                    <a:bodyPr/>
                    <a:lstStyle/>
                    <a:p>
                      <a:pPr algn="ctr" fontAlgn="ctr"/>
                      <a:r>
                        <a:rPr lang="ja-JP" altLang="en-US" sz="1000" b="0" i="0" u="none" strike="noStrike">
                          <a:solidFill>
                            <a:srgbClr val="222222"/>
                          </a:solidFill>
                          <a:latin typeface="+mj-ea"/>
                          <a:ea typeface="+mj-ea"/>
                        </a:rPr>
                        <a:t>西淀川区</a:t>
                      </a:r>
                    </a:p>
                  </a:txBody>
                  <a:tcPr marL="5507" marR="5507" marT="5507"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ＭＳ Ｐゴシック" panose="020B0600070205080204" pitchFamily="50" charset="-128"/>
                          <a:ea typeface="ＭＳ Ｐゴシック" panose="020B0600070205080204" pitchFamily="50" charset="-128"/>
                        </a:rPr>
                        <a:t>62.4</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ＭＳ Ｐゴシック" panose="020B0600070205080204" pitchFamily="50" charset="-128"/>
                          <a:ea typeface="ＭＳ Ｐゴシック" panose="020B0600070205080204" pitchFamily="50" charset="-128"/>
                        </a:rPr>
                        <a:t>11 </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ＭＳ Ｐゴシック" panose="020B0600070205080204" pitchFamily="50" charset="-128"/>
                          <a:ea typeface="ＭＳ Ｐゴシック" panose="020B0600070205080204" pitchFamily="50" charset="-128"/>
                        </a:rPr>
                        <a:t>25.4</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ＭＳ Ｐゴシック" panose="020B0600070205080204" pitchFamily="50" charset="-128"/>
                          <a:ea typeface="ＭＳ Ｐゴシック" panose="020B0600070205080204" pitchFamily="50" charset="-128"/>
                        </a:rPr>
                        <a:t>14 </a:t>
                      </a:r>
                    </a:p>
                  </a:txBody>
                  <a:tcPr marL="9525" marR="9525" marT="9525"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3"/>
                  </a:ext>
                </a:extLst>
              </a:tr>
              <a:tr h="177288">
                <a:tc>
                  <a:txBody>
                    <a:bodyPr/>
                    <a:lstStyle/>
                    <a:p>
                      <a:pPr algn="ctr" fontAlgn="ctr"/>
                      <a:r>
                        <a:rPr lang="ja-JP" altLang="en-US" sz="1000" b="0" i="0" u="none" strike="noStrike">
                          <a:solidFill>
                            <a:srgbClr val="222222"/>
                          </a:solidFill>
                          <a:latin typeface="+mj-ea"/>
                          <a:ea typeface="+mj-ea"/>
                        </a:rPr>
                        <a:t>淀川区</a:t>
                      </a:r>
                    </a:p>
                  </a:txBody>
                  <a:tcPr marL="5507" marR="5507" marT="5507"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ＭＳ Ｐゴシック" panose="020B0600070205080204" pitchFamily="50" charset="-128"/>
                          <a:ea typeface="ＭＳ Ｐゴシック" panose="020B0600070205080204" pitchFamily="50" charset="-128"/>
                        </a:rPr>
                        <a:t>66.5</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ＭＳ Ｐゴシック" panose="020B0600070205080204" pitchFamily="50" charset="-128"/>
                          <a:ea typeface="ＭＳ Ｐゴシック" panose="020B0600070205080204" pitchFamily="50" charset="-128"/>
                        </a:rPr>
                        <a:t>7 </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ＭＳ Ｐゴシック" panose="020B0600070205080204" pitchFamily="50" charset="-128"/>
                          <a:ea typeface="ＭＳ Ｐゴシック" panose="020B0600070205080204" pitchFamily="50" charset="-128"/>
                        </a:rPr>
                        <a:t>23.4</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ＭＳ Ｐゴシック" panose="020B0600070205080204" pitchFamily="50" charset="-128"/>
                          <a:ea typeface="ＭＳ Ｐゴシック" panose="020B0600070205080204" pitchFamily="50" charset="-128"/>
                        </a:rPr>
                        <a:t>17 </a:t>
                      </a:r>
                    </a:p>
                  </a:txBody>
                  <a:tcPr marL="9525" marR="9525" marT="9525"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4"/>
                  </a:ext>
                </a:extLst>
              </a:tr>
              <a:tr h="177288">
                <a:tc>
                  <a:txBody>
                    <a:bodyPr/>
                    <a:lstStyle/>
                    <a:p>
                      <a:pPr algn="ctr" fontAlgn="ctr"/>
                      <a:r>
                        <a:rPr lang="ja-JP" altLang="en-US" sz="1000" b="0" i="0" u="none" strike="noStrike">
                          <a:solidFill>
                            <a:srgbClr val="222222"/>
                          </a:solidFill>
                          <a:latin typeface="+mj-ea"/>
                          <a:ea typeface="+mj-ea"/>
                        </a:rPr>
                        <a:t>東淀川区</a:t>
                      </a:r>
                    </a:p>
                  </a:txBody>
                  <a:tcPr marL="5507" marR="5507" marT="5507"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ＭＳ Ｐゴシック" panose="020B0600070205080204" pitchFamily="50" charset="-128"/>
                          <a:ea typeface="ＭＳ Ｐゴシック" panose="020B0600070205080204" pitchFamily="50" charset="-128"/>
                        </a:rPr>
                        <a:t>65.3</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ＭＳ Ｐゴシック" panose="020B0600070205080204" pitchFamily="50" charset="-128"/>
                          <a:ea typeface="ＭＳ Ｐゴシック" panose="020B0600070205080204" pitchFamily="50" charset="-128"/>
                        </a:rPr>
                        <a:t>8 </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ＭＳ Ｐゴシック" panose="020B0600070205080204" pitchFamily="50" charset="-128"/>
                          <a:ea typeface="ＭＳ Ｐゴシック" panose="020B0600070205080204" pitchFamily="50" charset="-128"/>
                        </a:rPr>
                        <a:t>24.8</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ＭＳ Ｐゴシック" panose="020B0600070205080204" pitchFamily="50" charset="-128"/>
                          <a:ea typeface="ＭＳ Ｐゴシック" panose="020B0600070205080204" pitchFamily="50" charset="-128"/>
                        </a:rPr>
                        <a:t>15 </a:t>
                      </a:r>
                    </a:p>
                  </a:txBody>
                  <a:tcPr marL="9525" marR="9525" marT="9525"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5"/>
                  </a:ext>
                </a:extLst>
              </a:tr>
              <a:tr h="177288">
                <a:tc>
                  <a:txBody>
                    <a:bodyPr/>
                    <a:lstStyle/>
                    <a:p>
                      <a:pPr algn="ctr" fontAlgn="ctr"/>
                      <a:r>
                        <a:rPr lang="ja-JP" altLang="en-US" sz="1000" b="0" i="0" u="none" strike="noStrike">
                          <a:solidFill>
                            <a:srgbClr val="222222"/>
                          </a:solidFill>
                          <a:latin typeface="+mj-ea"/>
                          <a:ea typeface="+mj-ea"/>
                        </a:rPr>
                        <a:t>東成区</a:t>
                      </a:r>
                    </a:p>
                  </a:txBody>
                  <a:tcPr marL="5507" marR="5507" marT="5507"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ＭＳ Ｐゴシック" panose="020B0600070205080204" pitchFamily="50" charset="-128"/>
                          <a:ea typeface="ＭＳ Ｐゴシック" panose="020B0600070205080204" pitchFamily="50" charset="-128"/>
                        </a:rPr>
                        <a:t>63.7</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ＭＳ Ｐゴシック" panose="020B0600070205080204" pitchFamily="50" charset="-128"/>
                          <a:ea typeface="ＭＳ Ｐゴシック" panose="020B0600070205080204" pitchFamily="50" charset="-128"/>
                        </a:rPr>
                        <a:t>10 </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ＭＳ Ｐゴシック" panose="020B0600070205080204" pitchFamily="50" charset="-128"/>
                          <a:ea typeface="ＭＳ Ｐゴシック" panose="020B0600070205080204" pitchFamily="50" charset="-128"/>
                        </a:rPr>
                        <a:t>25.8</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ＭＳ Ｐゴシック" panose="020B0600070205080204" pitchFamily="50" charset="-128"/>
                          <a:ea typeface="ＭＳ Ｐゴシック" panose="020B0600070205080204" pitchFamily="50" charset="-128"/>
                        </a:rPr>
                        <a:t>11 </a:t>
                      </a:r>
                    </a:p>
                  </a:txBody>
                  <a:tcPr marL="9525" marR="9525" marT="9525"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6"/>
                  </a:ext>
                </a:extLst>
              </a:tr>
              <a:tr h="177288">
                <a:tc>
                  <a:txBody>
                    <a:bodyPr/>
                    <a:lstStyle/>
                    <a:p>
                      <a:pPr algn="ctr" fontAlgn="ctr"/>
                      <a:r>
                        <a:rPr lang="ja-JP" altLang="en-US" sz="1000" b="0" i="0" u="none" strike="noStrike">
                          <a:solidFill>
                            <a:srgbClr val="222222"/>
                          </a:solidFill>
                          <a:latin typeface="+mj-ea"/>
                          <a:ea typeface="+mj-ea"/>
                        </a:rPr>
                        <a:t>生野区</a:t>
                      </a:r>
                    </a:p>
                  </a:txBody>
                  <a:tcPr marL="5507" marR="5507" marT="5507"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ＭＳ Ｐゴシック" panose="020B0600070205080204" pitchFamily="50" charset="-128"/>
                          <a:ea typeface="ＭＳ Ｐゴシック" panose="020B0600070205080204" pitchFamily="50" charset="-128"/>
                        </a:rPr>
                        <a:t>59.1</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ＭＳ Ｐゴシック" panose="020B0600070205080204" pitchFamily="50" charset="-128"/>
                          <a:ea typeface="ＭＳ Ｐゴシック" panose="020B0600070205080204" pitchFamily="50" charset="-128"/>
                        </a:rPr>
                        <a:t>22 </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ＭＳ Ｐゴシック" panose="020B0600070205080204" pitchFamily="50" charset="-128"/>
                          <a:ea typeface="ＭＳ Ｐゴシック" panose="020B0600070205080204" pitchFamily="50" charset="-128"/>
                        </a:rPr>
                        <a:t>31.9</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ＭＳ Ｐゴシック" panose="020B0600070205080204" pitchFamily="50" charset="-128"/>
                          <a:ea typeface="ＭＳ Ｐゴシック" panose="020B0600070205080204" pitchFamily="50" charset="-128"/>
                        </a:rPr>
                        <a:t>2 </a:t>
                      </a:r>
                    </a:p>
                  </a:txBody>
                  <a:tcPr marL="9525" marR="9525" marT="9525"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7"/>
                  </a:ext>
                </a:extLst>
              </a:tr>
              <a:tr h="177288">
                <a:tc>
                  <a:txBody>
                    <a:bodyPr/>
                    <a:lstStyle/>
                    <a:p>
                      <a:pPr algn="ctr" fontAlgn="ctr"/>
                      <a:r>
                        <a:rPr lang="ja-JP" altLang="en-US" sz="1000" b="0" i="0" u="none" strike="noStrike">
                          <a:solidFill>
                            <a:srgbClr val="222222"/>
                          </a:solidFill>
                          <a:latin typeface="+mj-ea"/>
                          <a:ea typeface="+mj-ea"/>
                        </a:rPr>
                        <a:t>旭区</a:t>
                      </a:r>
                    </a:p>
                  </a:txBody>
                  <a:tcPr marL="5507" marR="5507" marT="5507"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ＭＳ Ｐゴシック" panose="020B0600070205080204" pitchFamily="50" charset="-128"/>
                          <a:ea typeface="ＭＳ Ｐゴシック" panose="020B0600070205080204" pitchFamily="50" charset="-128"/>
                        </a:rPr>
                        <a:t>59.7</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ＭＳ Ｐゴシック" panose="020B0600070205080204" pitchFamily="50" charset="-128"/>
                          <a:ea typeface="ＭＳ Ｐゴシック" panose="020B0600070205080204" pitchFamily="50" charset="-128"/>
                        </a:rPr>
                        <a:t>19 </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ＭＳ Ｐゴシック" panose="020B0600070205080204" pitchFamily="50" charset="-128"/>
                          <a:ea typeface="ＭＳ Ｐゴシック" panose="020B0600070205080204" pitchFamily="50" charset="-128"/>
                        </a:rPr>
                        <a:t>30.0</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ＭＳ Ｐゴシック" panose="020B0600070205080204" pitchFamily="50" charset="-128"/>
                          <a:ea typeface="ＭＳ Ｐゴシック" panose="020B0600070205080204" pitchFamily="50" charset="-128"/>
                        </a:rPr>
                        <a:t>5 </a:t>
                      </a:r>
                    </a:p>
                  </a:txBody>
                  <a:tcPr marL="9525" marR="9525" marT="9525"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8"/>
                  </a:ext>
                </a:extLst>
              </a:tr>
              <a:tr h="177288">
                <a:tc>
                  <a:txBody>
                    <a:bodyPr/>
                    <a:lstStyle/>
                    <a:p>
                      <a:pPr algn="ctr" fontAlgn="ctr"/>
                      <a:r>
                        <a:rPr lang="ja-JP" altLang="en-US" sz="1000" b="0" i="0" u="none" strike="noStrike">
                          <a:solidFill>
                            <a:srgbClr val="222222"/>
                          </a:solidFill>
                          <a:latin typeface="+mj-ea"/>
                          <a:ea typeface="+mj-ea"/>
                        </a:rPr>
                        <a:t>城東区</a:t>
                      </a:r>
                    </a:p>
                  </a:txBody>
                  <a:tcPr marL="5507" marR="5507" marT="5507"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ＭＳ Ｐゴシック" panose="020B0600070205080204" pitchFamily="50" charset="-128"/>
                          <a:ea typeface="ＭＳ Ｐゴシック" panose="020B0600070205080204" pitchFamily="50" charset="-128"/>
                        </a:rPr>
                        <a:t>62.1</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ＭＳ Ｐゴシック" panose="020B0600070205080204" pitchFamily="50" charset="-128"/>
                          <a:ea typeface="ＭＳ Ｐゴシック" panose="020B0600070205080204" pitchFamily="50" charset="-128"/>
                        </a:rPr>
                        <a:t>13 </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ＭＳ Ｐゴシック" panose="020B0600070205080204" pitchFamily="50" charset="-128"/>
                          <a:ea typeface="ＭＳ Ｐゴシック" panose="020B0600070205080204" pitchFamily="50" charset="-128"/>
                        </a:rPr>
                        <a:t>25.7</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ＭＳ Ｐゴシック" panose="020B0600070205080204" pitchFamily="50" charset="-128"/>
                          <a:ea typeface="ＭＳ Ｐゴシック" panose="020B0600070205080204" pitchFamily="50" charset="-128"/>
                        </a:rPr>
                        <a:t>13 </a:t>
                      </a:r>
                    </a:p>
                  </a:txBody>
                  <a:tcPr marL="9525" marR="9525" marT="9525"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9"/>
                  </a:ext>
                </a:extLst>
              </a:tr>
              <a:tr h="177288">
                <a:tc>
                  <a:txBody>
                    <a:bodyPr/>
                    <a:lstStyle/>
                    <a:p>
                      <a:pPr algn="ctr" fontAlgn="ctr"/>
                      <a:r>
                        <a:rPr lang="ja-JP" altLang="en-US" sz="1000" b="0" i="0" u="none" strike="noStrike">
                          <a:solidFill>
                            <a:srgbClr val="222222"/>
                          </a:solidFill>
                          <a:latin typeface="+mj-ea"/>
                          <a:ea typeface="+mj-ea"/>
                        </a:rPr>
                        <a:t>鶴見区</a:t>
                      </a:r>
                    </a:p>
                  </a:txBody>
                  <a:tcPr marL="5507" marR="5507" marT="5507"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ＭＳ Ｐゴシック" panose="020B0600070205080204" pitchFamily="50" charset="-128"/>
                          <a:ea typeface="ＭＳ Ｐゴシック" panose="020B0600070205080204" pitchFamily="50" charset="-128"/>
                        </a:rPr>
                        <a:t>62.3</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ＭＳ Ｐゴシック" panose="020B0600070205080204" pitchFamily="50" charset="-128"/>
                          <a:ea typeface="ＭＳ Ｐゴシック" panose="020B0600070205080204" pitchFamily="50" charset="-128"/>
                        </a:rPr>
                        <a:t>12 </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ＭＳ Ｐゴシック" panose="020B0600070205080204" pitchFamily="50" charset="-128"/>
                          <a:ea typeface="ＭＳ Ｐゴシック" panose="020B0600070205080204" pitchFamily="50" charset="-128"/>
                        </a:rPr>
                        <a:t>22.6</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ＭＳ Ｐゴシック" panose="020B0600070205080204" pitchFamily="50" charset="-128"/>
                          <a:ea typeface="ＭＳ Ｐゴシック" panose="020B0600070205080204" pitchFamily="50" charset="-128"/>
                        </a:rPr>
                        <a:t>18 </a:t>
                      </a:r>
                    </a:p>
                  </a:txBody>
                  <a:tcPr marL="9525" marR="9525" marT="9525"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20"/>
                  </a:ext>
                </a:extLst>
              </a:tr>
              <a:tr h="177288">
                <a:tc>
                  <a:txBody>
                    <a:bodyPr/>
                    <a:lstStyle/>
                    <a:p>
                      <a:pPr algn="ctr" fontAlgn="ctr"/>
                      <a:r>
                        <a:rPr lang="ja-JP" altLang="en-US" sz="1000" b="0" i="0" u="none" strike="noStrike">
                          <a:solidFill>
                            <a:srgbClr val="222222"/>
                          </a:solidFill>
                          <a:latin typeface="+mj-ea"/>
                          <a:ea typeface="+mj-ea"/>
                        </a:rPr>
                        <a:t>阿倍野区</a:t>
                      </a:r>
                    </a:p>
                  </a:txBody>
                  <a:tcPr marL="5507" marR="5507" marT="5507"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ＭＳ Ｐゴシック" panose="020B0600070205080204" pitchFamily="50" charset="-128"/>
                          <a:ea typeface="ＭＳ Ｐゴシック" panose="020B0600070205080204" pitchFamily="50" charset="-128"/>
                        </a:rPr>
                        <a:t>61.7</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ＭＳ Ｐゴシック" panose="020B0600070205080204" pitchFamily="50" charset="-128"/>
                          <a:ea typeface="ＭＳ Ｐゴシック" panose="020B0600070205080204" pitchFamily="50" charset="-128"/>
                        </a:rPr>
                        <a:t>14 </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ＭＳ Ｐゴシック" panose="020B0600070205080204" pitchFamily="50" charset="-128"/>
                          <a:ea typeface="ＭＳ Ｐゴシック" panose="020B0600070205080204" pitchFamily="50" charset="-128"/>
                        </a:rPr>
                        <a:t>25.8</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ＭＳ Ｐゴシック" panose="020B0600070205080204" pitchFamily="50" charset="-128"/>
                          <a:ea typeface="ＭＳ Ｐゴシック" panose="020B0600070205080204" pitchFamily="50" charset="-128"/>
                        </a:rPr>
                        <a:t>12 </a:t>
                      </a:r>
                    </a:p>
                  </a:txBody>
                  <a:tcPr marL="9525" marR="9525" marT="9525"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21"/>
                  </a:ext>
                </a:extLst>
              </a:tr>
              <a:tr h="177288">
                <a:tc>
                  <a:txBody>
                    <a:bodyPr/>
                    <a:lstStyle/>
                    <a:p>
                      <a:pPr algn="ctr" fontAlgn="ctr"/>
                      <a:r>
                        <a:rPr lang="ja-JP" altLang="en-US" sz="1000" b="0" i="0" u="none" strike="noStrike">
                          <a:solidFill>
                            <a:srgbClr val="222222"/>
                          </a:solidFill>
                          <a:latin typeface="+mj-ea"/>
                          <a:ea typeface="+mj-ea"/>
                        </a:rPr>
                        <a:t>住之江区</a:t>
                      </a:r>
                    </a:p>
                  </a:txBody>
                  <a:tcPr marL="5507" marR="5507" marT="5507"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ＭＳ Ｐゴシック" panose="020B0600070205080204" pitchFamily="50" charset="-128"/>
                          <a:ea typeface="ＭＳ Ｐゴシック" panose="020B0600070205080204" pitchFamily="50" charset="-128"/>
                        </a:rPr>
                        <a:t>59.1</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ＭＳ Ｐゴシック" panose="020B0600070205080204" pitchFamily="50" charset="-128"/>
                          <a:ea typeface="ＭＳ Ｐゴシック" panose="020B0600070205080204" pitchFamily="50" charset="-128"/>
                        </a:rPr>
                        <a:t>21 </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ＭＳ Ｐゴシック" panose="020B0600070205080204" pitchFamily="50" charset="-128"/>
                          <a:ea typeface="ＭＳ Ｐゴシック" panose="020B0600070205080204" pitchFamily="50" charset="-128"/>
                        </a:rPr>
                        <a:t>30.2</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ＭＳ Ｐゴシック" panose="020B0600070205080204" pitchFamily="50" charset="-128"/>
                          <a:ea typeface="ＭＳ Ｐゴシック" panose="020B0600070205080204" pitchFamily="50" charset="-128"/>
                        </a:rPr>
                        <a:t>4 </a:t>
                      </a:r>
                    </a:p>
                  </a:txBody>
                  <a:tcPr marL="9525" marR="9525" marT="9525"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22"/>
                  </a:ext>
                </a:extLst>
              </a:tr>
              <a:tr h="177288">
                <a:tc>
                  <a:txBody>
                    <a:bodyPr/>
                    <a:lstStyle/>
                    <a:p>
                      <a:pPr algn="ctr" fontAlgn="ctr"/>
                      <a:r>
                        <a:rPr lang="ja-JP" altLang="en-US" sz="1000" b="0" i="0" u="none" strike="noStrike">
                          <a:solidFill>
                            <a:srgbClr val="222222"/>
                          </a:solidFill>
                          <a:latin typeface="+mj-ea"/>
                          <a:ea typeface="+mj-ea"/>
                        </a:rPr>
                        <a:t>住吉区</a:t>
                      </a:r>
                    </a:p>
                  </a:txBody>
                  <a:tcPr marL="5507" marR="5507" marT="5507"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ＭＳ Ｐゴシック" panose="020B0600070205080204" pitchFamily="50" charset="-128"/>
                          <a:ea typeface="ＭＳ Ｐゴシック" panose="020B0600070205080204" pitchFamily="50" charset="-128"/>
                        </a:rPr>
                        <a:t>60.4</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ＭＳ Ｐゴシック" panose="020B0600070205080204" pitchFamily="50" charset="-128"/>
                          <a:ea typeface="ＭＳ Ｐゴシック" panose="020B0600070205080204" pitchFamily="50" charset="-128"/>
                        </a:rPr>
                        <a:t>17 </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ＭＳ Ｐゴシック" panose="020B0600070205080204" pitchFamily="50" charset="-128"/>
                          <a:ea typeface="ＭＳ Ｐゴシック" panose="020B0600070205080204" pitchFamily="50" charset="-128"/>
                        </a:rPr>
                        <a:t>27.9</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ＭＳ Ｐゴシック" panose="020B0600070205080204" pitchFamily="50" charset="-128"/>
                          <a:ea typeface="ＭＳ Ｐゴシック" panose="020B0600070205080204" pitchFamily="50" charset="-128"/>
                        </a:rPr>
                        <a:t>8 </a:t>
                      </a:r>
                    </a:p>
                  </a:txBody>
                  <a:tcPr marL="9525" marR="9525" marT="9525"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23"/>
                  </a:ext>
                </a:extLst>
              </a:tr>
              <a:tr h="177288">
                <a:tc>
                  <a:txBody>
                    <a:bodyPr/>
                    <a:lstStyle/>
                    <a:p>
                      <a:pPr algn="ctr" fontAlgn="ctr"/>
                      <a:r>
                        <a:rPr lang="ja-JP" altLang="en-US" sz="1000" b="0" i="0" u="none" strike="noStrike">
                          <a:solidFill>
                            <a:srgbClr val="222222"/>
                          </a:solidFill>
                          <a:latin typeface="+mj-ea"/>
                          <a:ea typeface="+mj-ea"/>
                        </a:rPr>
                        <a:t>東住吉区</a:t>
                      </a:r>
                    </a:p>
                  </a:txBody>
                  <a:tcPr marL="5507" marR="5507" marT="5507"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ＭＳ Ｐゴシック" panose="020B0600070205080204" pitchFamily="50" charset="-128"/>
                          <a:ea typeface="ＭＳ Ｐゴシック" panose="020B0600070205080204" pitchFamily="50" charset="-128"/>
                        </a:rPr>
                        <a:t>59.3</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ＭＳ Ｐゴシック" panose="020B0600070205080204" pitchFamily="50" charset="-128"/>
                          <a:ea typeface="ＭＳ Ｐゴシック" panose="020B0600070205080204" pitchFamily="50" charset="-128"/>
                        </a:rPr>
                        <a:t>20 </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ＭＳ Ｐゴシック" panose="020B0600070205080204" pitchFamily="50" charset="-128"/>
                          <a:ea typeface="ＭＳ Ｐゴシック" panose="020B0600070205080204" pitchFamily="50" charset="-128"/>
                        </a:rPr>
                        <a:t>29.5</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ＭＳ Ｐゴシック" panose="020B0600070205080204" pitchFamily="50" charset="-128"/>
                          <a:ea typeface="ＭＳ Ｐゴシック" panose="020B0600070205080204" pitchFamily="50" charset="-128"/>
                        </a:rPr>
                        <a:t>6 </a:t>
                      </a:r>
                    </a:p>
                  </a:txBody>
                  <a:tcPr marL="9525" marR="9525" marT="9525"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24"/>
                  </a:ext>
                </a:extLst>
              </a:tr>
              <a:tr h="177288">
                <a:tc>
                  <a:txBody>
                    <a:bodyPr/>
                    <a:lstStyle/>
                    <a:p>
                      <a:pPr algn="ctr" fontAlgn="ctr"/>
                      <a:r>
                        <a:rPr lang="ja-JP" altLang="en-US" sz="1000" b="0" i="0" u="none" strike="noStrike">
                          <a:solidFill>
                            <a:srgbClr val="222222"/>
                          </a:solidFill>
                          <a:latin typeface="+mj-ea"/>
                          <a:ea typeface="+mj-ea"/>
                        </a:rPr>
                        <a:t>平野区</a:t>
                      </a:r>
                    </a:p>
                  </a:txBody>
                  <a:tcPr marL="5507" marR="5507" marT="5507"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ＭＳ Ｐゴシック" panose="020B0600070205080204" pitchFamily="50" charset="-128"/>
                          <a:ea typeface="ＭＳ Ｐゴシック" panose="020B0600070205080204" pitchFamily="50" charset="-128"/>
                        </a:rPr>
                        <a:t>59.8</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ＭＳ Ｐゴシック" panose="020B0600070205080204" pitchFamily="50" charset="-128"/>
                          <a:ea typeface="ＭＳ Ｐゴシック" panose="020B0600070205080204" pitchFamily="50" charset="-128"/>
                        </a:rPr>
                        <a:t>18 </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ＭＳ Ｐゴシック" panose="020B0600070205080204" pitchFamily="50" charset="-128"/>
                          <a:ea typeface="ＭＳ Ｐゴシック" panose="020B0600070205080204" pitchFamily="50" charset="-128"/>
                        </a:rPr>
                        <a:t>28.4</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ＭＳ Ｐゴシック" panose="020B0600070205080204" pitchFamily="50" charset="-128"/>
                          <a:ea typeface="ＭＳ Ｐゴシック" panose="020B0600070205080204" pitchFamily="50" charset="-128"/>
                        </a:rPr>
                        <a:t>7 </a:t>
                      </a:r>
                    </a:p>
                  </a:txBody>
                  <a:tcPr marL="9525" marR="9525" marT="9525"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25"/>
                  </a:ext>
                </a:extLst>
              </a:tr>
              <a:tr h="177288">
                <a:tc>
                  <a:txBody>
                    <a:bodyPr/>
                    <a:lstStyle/>
                    <a:p>
                      <a:pPr algn="ctr" fontAlgn="ctr"/>
                      <a:r>
                        <a:rPr lang="ja-JP" altLang="en-US" sz="1000" b="1" i="0" u="none" strike="noStrike" dirty="0">
                          <a:solidFill>
                            <a:srgbClr val="222222"/>
                          </a:solidFill>
                          <a:latin typeface="+mj-ea"/>
                          <a:ea typeface="+mj-ea"/>
                        </a:rPr>
                        <a:t>西成区</a:t>
                      </a:r>
                    </a:p>
                  </a:txBody>
                  <a:tcPr marL="5507" marR="5507" marT="5507"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r" fontAlgn="ctr"/>
                      <a:r>
                        <a:rPr lang="en-US" altLang="ja-JP" sz="1000" b="0" i="0" u="none" strike="noStrike" dirty="0">
                          <a:solidFill>
                            <a:srgbClr val="000000"/>
                          </a:solidFill>
                          <a:effectLst/>
                          <a:latin typeface="ＭＳ Ｐゴシック" panose="020B0600070205080204" pitchFamily="50" charset="-128"/>
                          <a:ea typeface="ＭＳ Ｐゴシック" panose="020B0600070205080204" pitchFamily="50" charset="-128"/>
                        </a:rPr>
                        <a:t>53.3</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r" fontAlgn="ctr"/>
                      <a:r>
                        <a:rPr lang="en-US" altLang="ja-JP" sz="1000" b="0" i="0" u="none" strike="noStrike" dirty="0">
                          <a:solidFill>
                            <a:srgbClr val="000000"/>
                          </a:solidFill>
                          <a:effectLst/>
                          <a:latin typeface="ＭＳ Ｐゴシック" panose="020B0600070205080204" pitchFamily="50" charset="-128"/>
                          <a:ea typeface="ＭＳ Ｐゴシック" panose="020B0600070205080204" pitchFamily="50" charset="-128"/>
                        </a:rPr>
                        <a:t>24 </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r" fontAlgn="ctr"/>
                      <a:r>
                        <a:rPr lang="en-US" altLang="ja-JP" sz="1000" b="0" i="0" u="none" strike="noStrike" dirty="0">
                          <a:solidFill>
                            <a:srgbClr val="000000"/>
                          </a:solidFill>
                          <a:effectLst/>
                          <a:latin typeface="ＭＳ Ｐゴシック" panose="020B0600070205080204" pitchFamily="50" charset="-128"/>
                          <a:ea typeface="ＭＳ Ｐゴシック" panose="020B0600070205080204" pitchFamily="50" charset="-128"/>
                        </a:rPr>
                        <a:t>39.9</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r" fontAlgn="ctr"/>
                      <a:r>
                        <a:rPr lang="en-US" altLang="ja-JP" sz="1000" b="0" i="0" u="none" strike="noStrike" dirty="0">
                          <a:solidFill>
                            <a:srgbClr val="000000"/>
                          </a:solidFill>
                          <a:effectLst/>
                          <a:latin typeface="ＭＳ Ｐゴシック" panose="020B0600070205080204" pitchFamily="50" charset="-128"/>
                          <a:ea typeface="ＭＳ Ｐゴシック" panose="020B0600070205080204" pitchFamily="50" charset="-128"/>
                        </a:rPr>
                        <a:t>1 </a:t>
                      </a:r>
                    </a:p>
                  </a:txBody>
                  <a:tcPr marL="9525" marR="9525" marT="9525"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extLst>
                  <a:ext uri="{0D108BD9-81ED-4DB2-BD59-A6C34878D82A}">
                    <a16:rowId xmlns:a16="http://schemas.microsoft.com/office/drawing/2014/main" xmlns="" val="10026"/>
                  </a:ext>
                </a:extLst>
              </a:tr>
              <a:tr h="177288">
                <a:tc>
                  <a:txBody>
                    <a:bodyPr/>
                    <a:lstStyle/>
                    <a:p>
                      <a:pPr algn="ctr" fontAlgn="ctr"/>
                      <a:r>
                        <a:rPr lang="ja-JP" altLang="en-US" sz="1000" b="0" i="0" u="none" strike="noStrike">
                          <a:solidFill>
                            <a:srgbClr val="000000"/>
                          </a:solidFill>
                          <a:latin typeface="+mj-ea"/>
                          <a:ea typeface="+mj-ea"/>
                        </a:rPr>
                        <a:t>大阪市</a:t>
                      </a:r>
                    </a:p>
                  </a:txBody>
                  <a:tcPr marL="5507" marR="5507" marT="5507"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25400" cap="flat" cmpd="dbl"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latin typeface="+mj-ea"/>
                          <a:ea typeface="+mj-ea"/>
                        </a:rPr>
                        <a:t>63.4</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25400" cap="flat" cmpd="dbl" algn="ctr">
                      <a:solidFill>
                        <a:srgbClr val="000000"/>
                      </a:solidFill>
                      <a:prstDash val="solid"/>
                      <a:round/>
                      <a:headEnd type="none" w="med" len="med"/>
                      <a:tailEnd type="none" w="med" len="med"/>
                    </a:lnB>
                  </a:tcPr>
                </a:tc>
                <a:tc>
                  <a:txBody>
                    <a:bodyPr/>
                    <a:lstStyle/>
                    <a:p>
                      <a:pPr algn="l" fontAlgn="ctr"/>
                      <a:r>
                        <a:rPr lang="ja-JP" altLang="en-US" sz="1000" b="0" i="0" u="none" strike="noStrike" dirty="0">
                          <a:solidFill>
                            <a:srgbClr val="000000"/>
                          </a:solidFill>
                          <a:latin typeface="+mj-ea"/>
                          <a:ea typeface="+mj-ea"/>
                        </a:rPr>
                        <a:t>　</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25400" cap="flat" cmpd="dbl"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latin typeface="+mj-ea"/>
                          <a:ea typeface="+mj-ea"/>
                        </a:rPr>
                        <a:t>25.8</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25400" cap="flat" cmpd="dbl" algn="ctr">
                      <a:solidFill>
                        <a:srgbClr val="000000"/>
                      </a:solidFill>
                      <a:prstDash val="solid"/>
                      <a:round/>
                      <a:headEnd type="none" w="med" len="med"/>
                      <a:tailEnd type="none" w="med" len="med"/>
                    </a:lnB>
                  </a:tcPr>
                </a:tc>
                <a:tc>
                  <a:txBody>
                    <a:bodyPr/>
                    <a:lstStyle/>
                    <a:p>
                      <a:pPr algn="l" fontAlgn="ctr"/>
                      <a:r>
                        <a:rPr lang="ja-JP" altLang="en-US" sz="1000" b="0" i="0" u="none" strike="noStrike" dirty="0">
                          <a:solidFill>
                            <a:srgbClr val="000000"/>
                          </a:solidFill>
                          <a:latin typeface="+mj-ea"/>
                          <a:ea typeface="+mj-ea"/>
                        </a:rPr>
                        <a:t>　</a:t>
                      </a:r>
                    </a:p>
                  </a:txBody>
                  <a:tcPr marL="5507" marR="5507" marT="5507"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25400" cap="flat" cmpd="dbl" algn="ctr">
                      <a:solidFill>
                        <a:srgbClr val="000000"/>
                      </a:solidFill>
                      <a:prstDash val="solid"/>
                      <a:round/>
                      <a:headEnd type="none" w="med" len="med"/>
                      <a:tailEnd type="none" w="med" len="med"/>
                    </a:lnB>
                  </a:tcPr>
                </a:tc>
                <a:extLst>
                  <a:ext uri="{0D108BD9-81ED-4DB2-BD59-A6C34878D82A}">
                    <a16:rowId xmlns:a16="http://schemas.microsoft.com/office/drawing/2014/main" xmlns="" val="10027"/>
                  </a:ext>
                </a:extLst>
              </a:tr>
              <a:tr h="177288">
                <a:tc>
                  <a:txBody>
                    <a:bodyPr/>
                    <a:lstStyle/>
                    <a:p>
                      <a:pPr algn="ctr" fontAlgn="ctr"/>
                      <a:r>
                        <a:rPr lang="ja-JP" altLang="en-US" sz="1000" b="0" i="0" u="none" strike="noStrike" dirty="0">
                          <a:solidFill>
                            <a:srgbClr val="222222"/>
                          </a:solidFill>
                          <a:latin typeface="+mj-ea"/>
                          <a:ea typeface="+mj-ea"/>
                        </a:rPr>
                        <a:t>全国</a:t>
                      </a:r>
                      <a:r>
                        <a:rPr kumimoji="1" lang="en-US" altLang="ja-JP" sz="1000" b="0" i="0" u="none" strike="noStrike" kern="1200" dirty="0">
                          <a:solidFill>
                            <a:srgbClr val="222222"/>
                          </a:solidFill>
                          <a:latin typeface="+mj-ea"/>
                          <a:ea typeface="+mn-ea"/>
                          <a:cs typeface="+mn-cs"/>
                        </a:rPr>
                        <a:t>※</a:t>
                      </a:r>
                      <a:r>
                        <a:rPr kumimoji="1" lang="ja-JP" altLang="en-US" sz="1000" b="0" i="0" u="none" strike="noStrike" kern="1200" dirty="0">
                          <a:solidFill>
                            <a:srgbClr val="222222"/>
                          </a:solidFill>
                          <a:latin typeface="+mj-ea"/>
                          <a:ea typeface="+mn-ea"/>
                          <a:cs typeface="+mn-cs"/>
                        </a:rPr>
                        <a:t>３</a:t>
                      </a:r>
                      <a:endParaRPr lang="ja-JP" altLang="en-US" sz="1000" b="0" i="0" u="none" strike="noStrike" dirty="0">
                        <a:solidFill>
                          <a:srgbClr val="222222"/>
                        </a:solidFill>
                        <a:latin typeface="+mj-ea"/>
                        <a:ea typeface="+mj-ea"/>
                      </a:endParaRPr>
                    </a:p>
                  </a:txBody>
                  <a:tcPr marL="5507" marR="5507" marT="5507"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25400" cap="flat" cmpd="dbl"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latin typeface="+mj-ea"/>
                          <a:ea typeface="+mj-ea"/>
                        </a:rPr>
                        <a:t>59.8</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25400" cap="flat" cmpd="dbl"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dirty="0">
                          <a:solidFill>
                            <a:srgbClr val="000000"/>
                          </a:solidFill>
                          <a:latin typeface="+mj-ea"/>
                          <a:ea typeface="+mj-ea"/>
                        </a:rPr>
                        <a:t>　</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25400" cap="flat" cmpd="dbl"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latin typeface="+mj-ea"/>
                          <a:ea typeface="+mj-ea"/>
                        </a:rPr>
                        <a:t>27.9</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25400" cap="flat" cmpd="dbl"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dirty="0">
                          <a:solidFill>
                            <a:srgbClr val="000000"/>
                          </a:solidFill>
                          <a:latin typeface="+mj-ea"/>
                          <a:ea typeface="+mj-ea"/>
                        </a:rPr>
                        <a:t>　</a:t>
                      </a:r>
                    </a:p>
                  </a:txBody>
                  <a:tcPr marL="5507" marR="5507" marT="5507"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25400" cap="flat" cmpd="dbl"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28"/>
                  </a:ext>
                </a:extLst>
              </a:tr>
              <a:tr h="354576">
                <a:tc gridSpan="5">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en-US" altLang="ja-JP" sz="1000" b="0" i="0" u="none" strike="noStrike" kern="1200" dirty="0">
                          <a:solidFill>
                            <a:srgbClr val="000000"/>
                          </a:solidFill>
                          <a:latin typeface="+mj-ea"/>
                          <a:ea typeface="+mn-ea"/>
                          <a:cs typeface="+mn-cs"/>
                        </a:rPr>
                        <a:t>※</a:t>
                      </a:r>
                      <a:r>
                        <a:rPr kumimoji="1" lang="ja-JP" altLang="en-US" sz="1000" b="0" i="0" u="none" strike="noStrike" kern="1200" dirty="0">
                          <a:solidFill>
                            <a:srgbClr val="000000"/>
                          </a:solidFill>
                          <a:latin typeface="+mj-ea"/>
                          <a:ea typeface="+mn-ea"/>
                          <a:cs typeface="+mn-cs"/>
                        </a:rPr>
                        <a:t>２　概算値　</a:t>
                      </a:r>
                      <a:r>
                        <a:rPr lang="ja-JP" altLang="en-US" sz="1000" b="0" i="0" u="none" strike="noStrike" dirty="0">
                          <a:solidFill>
                            <a:srgbClr val="000000"/>
                          </a:solidFill>
                          <a:latin typeface="+mj-ea"/>
                          <a:ea typeface="+mj-ea"/>
                        </a:rPr>
                        <a:t>出典：大阪市</a:t>
                      </a:r>
                      <a:r>
                        <a:rPr lang="en-US" altLang="ja-JP" sz="1000" b="0" i="0" u="none" strike="noStrike" dirty="0">
                          <a:solidFill>
                            <a:srgbClr val="000000"/>
                          </a:solidFill>
                          <a:latin typeface="+mj-ea"/>
                          <a:ea typeface="+mj-ea"/>
                        </a:rPr>
                        <a:t>HP</a:t>
                      </a:r>
                      <a:r>
                        <a:rPr lang="ja-JP" altLang="en-US" sz="1000" b="0" i="0" u="none" strike="noStrike" dirty="0">
                          <a:solidFill>
                            <a:srgbClr val="000000"/>
                          </a:solidFill>
                          <a:latin typeface="+mj-ea"/>
                          <a:ea typeface="+mj-ea"/>
                        </a:rPr>
                        <a:t>より（年齢別人口割合の全国数値については、総務省</a:t>
                      </a:r>
                      <a:r>
                        <a:rPr lang="en-US" altLang="ja-JP" sz="1000" b="0" i="0" u="none" strike="noStrike" dirty="0">
                          <a:solidFill>
                            <a:srgbClr val="000000"/>
                          </a:solidFill>
                          <a:latin typeface="+mj-ea"/>
                          <a:ea typeface="+mj-ea"/>
                        </a:rPr>
                        <a:t>HP</a:t>
                      </a:r>
                      <a:r>
                        <a:rPr lang="ja-JP" altLang="en-US" sz="1000" b="0" i="0" u="none" strike="noStrike" dirty="0">
                          <a:solidFill>
                            <a:srgbClr val="000000"/>
                          </a:solidFill>
                          <a:latin typeface="+mj-ea"/>
                          <a:ea typeface="+mj-ea"/>
                        </a:rPr>
                        <a:t>より）</a:t>
                      </a:r>
                    </a:p>
                  </a:txBody>
                  <a:tcPr marL="5507" marR="5507" marT="5507" marB="0" anchor="ctr">
                    <a:lnL>
                      <a:noFill/>
                    </a:lnL>
                    <a:lnR>
                      <a:noFill/>
                    </a:lnR>
                    <a:lnT w="12700" cap="flat" cmpd="sng" algn="ctr">
                      <a:solidFill>
                        <a:srgbClr val="000000"/>
                      </a:solidFill>
                      <a:prstDash val="solid"/>
                      <a:round/>
                      <a:headEnd type="none" w="med" len="med"/>
                      <a:tailEnd type="none" w="med" len="med"/>
                    </a:lnT>
                    <a:lnB>
                      <a:noFill/>
                    </a:lnB>
                  </a:tcPr>
                </a:tc>
                <a:tc hMerge="1">
                  <a:txBody>
                    <a:bodyPr/>
                    <a:lstStyle/>
                    <a:p>
                      <a:pPr algn="l" fontAlgn="ctr"/>
                      <a:endParaRPr lang="ja-JP" altLang="en-US" sz="1000" b="0" i="0" u="none" strike="noStrike" dirty="0">
                        <a:solidFill>
                          <a:srgbClr val="000000"/>
                        </a:solidFill>
                        <a:latin typeface="+mj-ea"/>
                        <a:ea typeface="+mj-ea"/>
                      </a:endParaRPr>
                    </a:p>
                  </a:txBody>
                  <a:tcPr marL="5507" marR="5507" marT="5507" marB="0" anchor="ctr">
                    <a:lnL>
                      <a:noFill/>
                    </a:lnL>
                    <a:lnR>
                      <a:noFill/>
                    </a:lnR>
                    <a:lnT w="12700" cap="flat" cmpd="sng" algn="ctr">
                      <a:solidFill>
                        <a:srgbClr val="000000"/>
                      </a:solidFill>
                      <a:prstDash val="solid"/>
                      <a:round/>
                      <a:headEnd type="none" w="med" len="med"/>
                      <a:tailEnd type="none" w="med" len="med"/>
                    </a:lnT>
                    <a:lnB>
                      <a:noFill/>
                    </a:lnB>
                  </a:tcPr>
                </a:tc>
                <a:tc hMerge="1">
                  <a:txBody>
                    <a:bodyPr/>
                    <a:lstStyle/>
                    <a:p>
                      <a:pPr algn="l" fontAlgn="ctr"/>
                      <a:endParaRPr lang="ja-JP" altLang="en-US" sz="1000" b="0" i="0" u="none" strike="noStrike" dirty="0">
                        <a:solidFill>
                          <a:srgbClr val="000000"/>
                        </a:solidFill>
                        <a:latin typeface="+mj-ea"/>
                        <a:ea typeface="+mj-ea"/>
                      </a:endParaRPr>
                    </a:p>
                  </a:txBody>
                  <a:tcPr marL="5507" marR="5507" marT="5507" marB="0" anchor="ctr">
                    <a:lnL>
                      <a:noFill/>
                    </a:lnL>
                    <a:lnR>
                      <a:noFill/>
                    </a:lnR>
                    <a:lnT w="12700" cap="flat" cmpd="sng" algn="ctr">
                      <a:solidFill>
                        <a:srgbClr val="000000"/>
                      </a:solidFill>
                      <a:prstDash val="solid"/>
                      <a:round/>
                      <a:headEnd type="none" w="med" len="med"/>
                      <a:tailEnd type="none" w="med" len="med"/>
                    </a:lnT>
                    <a:lnB>
                      <a:noFill/>
                    </a:lnB>
                  </a:tcPr>
                </a:tc>
                <a:tc hMerge="1">
                  <a:txBody>
                    <a:bodyPr/>
                    <a:lstStyle/>
                    <a:p>
                      <a:pPr algn="l" fontAlgn="ctr"/>
                      <a:endParaRPr lang="ja-JP" altLang="en-US" sz="1000" b="0" i="0" u="none" strike="noStrike" dirty="0">
                        <a:solidFill>
                          <a:srgbClr val="000000"/>
                        </a:solidFill>
                        <a:latin typeface="+mj-ea"/>
                        <a:ea typeface="+mj-ea"/>
                      </a:endParaRPr>
                    </a:p>
                  </a:txBody>
                  <a:tcPr marL="5507" marR="5507" marT="5507" marB="0" anchor="ctr">
                    <a:lnL>
                      <a:noFill/>
                    </a:lnL>
                    <a:lnR>
                      <a:noFill/>
                    </a:lnR>
                    <a:lnT w="12700" cap="flat" cmpd="sng" algn="ctr">
                      <a:solidFill>
                        <a:srgbClr val="000000"/>
                      </a:solidFill>
                      <a:prstDash val="solid"/>
                      <a:round/>
                      <a:headEnd type="none" w="med" len="med"/>
                      <a:tailEnd type="none" w="med" len="med"/>
                    </a:lnT>
                    <a:lnB>
                      <a:noFill/>
                    </a:lnB>
                  </a:tcPr>
                </a:tc>
                <a:tc hMerge="1">
                  <a:txBody>
                    <a:bodyPr/>
                    <a:lstStyle/>
                    <a:p>
                      <a:pPr algn="l" fontAlgn="ctr"/>
                      <a:endParaRPr lang="ja-JP" altLang="en-US" sz="1000" b="0" i="0" u="none" strike="noStrike" dirty="0">
                        <a:solidFill>
                          <a:srgbClr val="000000"/>
                        </a:solidFill>
                        <a:latin typeface="+mj-ea"/>
                        <a:ea typeface="+mj-ea"/>
                      </a:endParaRPr>
                    </a:p>
                  </a:txBody>
                  <a:tcPr marL="5507" marR="5507" marT="5507" marB="0" anchor="ctr">
                    <a:lnL>
                      <a:noFill/>
                    </a:lnL>
                    <a:lnR>
                      <a:noFill/>
                    </a:lnR>
                    <a:lnT w="12700" cap="flat" cmpd="sng" algn="ctr">
                      <a:solidFill>
                        <a:srgbClr val="000000"/>
                      </a:solidFill>
                      <a:prstDash val="solid"/>
                      <a:round/>
                      <a:headEnd type="none" w="med" len="med"/>
                      <a:tailEnd type="none" w="med" len="med"/>
                    </a:lnT>
                    <a:lnB>
                      <a:noFill/>
                    </a:lnB>
                  </a:tcPr>
                </a:tc>
                <a:extLst>
                  <a:ext uri="{0D108BD9-81ED-4DB2-BD59-A6C34878D82A}">
                    <a16:rowId xmlns:a16="http://schemas.microsoft.com/office/drawing/2014/main" xmlns="" val="10029"/>
                  </a:ext>
                </a:extLst>
              </a:tr>
              <a:tr h="192703">
                <a:tc>
                  <a:txBody>
                    <a:bodyPr/>
                    <a:lstStyle/>
                    <a:p>
                      <a:pPr algn="l" fontAlgn="ctr"/>
                      <a:endParaRPr lang="ja-JP" altLang="en-US" sz="1000" b="0" i="0" u="none" strike="noStrike" dirty="0">
                        <a:solidFill>
                          <a:srgbClr val="000000"/>
                        </a:solidFill>
                        <a:latin typeface="+mj-ea"/>
                        <a:ea typeface="+mj-ea"/>
                      </a:endParaRPr>
                    </a:p>
                  </a:txBody>
                  <a:tcPr marL="5507" marR="5507" marT="5507" marB="0" anchor="ctr">
                    <a:lnL>
                      <a:noFill/>
                    </a:lnL>
                    <a:lnR>
                      <a:noFill/>
                    </a:lnR>
                    <a:lnT>
                      <a:noFill/>
                    </a:lnT>
                    <a:lnB>
                      <a:noFill/>
                    </a:lnB>
                  </a:tcPr>
                </a:tc>
                <a:tc>
                  <a:txBody>
                    <a:bodyPr/>
                    <a:lstStyle/>
                    <a:p>
                      <a:pPr algn="l" fontAlgn="ctr"/>
                      <a:endParaRPr lang="ja-JP" altLang="en-US" sz="1000" b="0" i="0" u="none" strike="noStrike">
                        <a:solidFill>
                          <a:srgbClr val="000000"/>
                        </a:solidFill>
                        <a:latin typeface="+mj-ea"/>
                        <a:ea typeface="+mj-ea"/>
                      </a:endParaRPr>
                    </a:p>
                  </a:txBody>
                  <a:tcPr marL="5507" marR="5507" marT="5507" marB="0" anchor="ctr">
                    <a:lnL>
                      <a:noFill/>
                    </a:lnL>
                    <a:lnR>
                      <a:noFill/>
                    </a:lnR>
                    <a:lnT>
                      <a:noFill/>
                    </a:lnT>
                    <a:lnB>
                      <a:noFill/>
                    </a:lnB>
                  </a:tcPr>
                </a:tc>
                <a:tc>
                  <a:txBody>
                    <a:bodyPr/>
                    <a:lstStyle/>
                    <a:p>
                      <a:pPr algn="l" fontAlgn="ctr"/>
                      <a:endParaRPr lang="ja-JP" altLang="en-US" sz="1000" b="0" i="0" u="none" strike="noStrike" dirty="0">
                        <a:solidFill>
                          <a:srgbClr val="000000"/>
                        </a:solidFill>
                        <a:latin typeface="+mj-ea"/>
                        <a:ea typeface="+mj-ea"/>
                      </a:endParaRPr>
                    </a:p>
                  </a:txBody>
                  <a:tcPr marL="5507" marR="5507" marT="5507" marB="0" anchor="ctr">
                    <a:lnL>
                      <a:noFill/>
                    </a:lnL>
                    <a:lnR>
                      <a:noFill/>
                    </a:lnR>
                    <a:lnT>
                      <a:noFill/>
                    </a:lnT>
                    <a:lnB>
                      <a:noFill/>
                    </a:lnB>
                  </a:tcPr>
                </a:tc>
                <a:tc>
                  <a:txBody>
                    <a:bodyPr/>
                    <a:lstStyle/>
                    <a:p>
                      <a:pPr algn="l" fontAlgn="ctr"/>
                      <a:endParaRPr lang="ja-JP" altLang="en-US" sz="1000" b="0" i="0" u="none" strike="noStrike">
                        <a:solidFill>
                          <a:srgbClr val="000000"/>
                        </a:solidFill>
                        <a:latin typeface="+mj-ea"/>
                        <a:ea typeface="+mj-ea"/>
                      </a:endParaRPr>
                    </a:p>
                  </a:txBody>
                  <a:tcPr marL="5507" marR="5507" marT="5507" marB="0" anchor="ctr">
                    <a:lnL>
                      <a:noFill/>
                    </a:lnL>
                    <a:lnR>
                      <a:noFill/>
                    </a:lnR>
                    <a:lnT>
                      <a:noFill/>
                    </a:lnT>
                    <a:lnB>
                      <a:noFill/>
                    </a:lnB>
                  </a:tcPr>
                </a:tc>
                <a:tc>
                  <a:txBody>
                    <a:bodyPr/>
                    <a:lstStyle/>
                    <a:p>
                      <a:pPr algn="l" fontAlgn="ctr"/>
                      <a:endParaRPr lang="ja-JP" altLang="en-US" sz="1000" b="0" i="0" u="none" strike="noStrike" dirty="0">
                        <a:solidFill>
                          <a:srgbClr val="000000"/>
                        </a:solidFill>
                        <a:latin typeface="+mj-ea"/>
                        <a:ea typeface="+mj-ea"/>
                      </a:endParaRPr>
                    </a:p>
                  </a:txBody>
                  <a:tcPr marL="5507" marR="5507" marT="5507" marB="0" anchor="ctr">
                    <a:lnL>
                      <a:noFill/>
                    </a:lnL>
                    <a:lnR>
                      <a:noFill/>
                    </a:lnR>
                    <a:lnT>
                      <a:noFill/>
                    </a:lnT>
                    <a:lnB>
                      <a:noFill/>
                    </a:lnB>
                  </a:tcPr>
                </a:tc>
                <a:extLst>
                  <a:ext uri="{0D108BD9-81ED-4DB2-BD59-A6C34878D82A}">
                    <a16:rowId xmlns:a16="http://schemas.microsoft.com/office/drawing/2014/main" xmlns="" val="10030"/>
                  </a:ext>
                </a:extLst>
              </a:tr>
            </a:tbl>
          </a:graphicData>
        </a:graphic>
      </p:graphicFrame>
      <p:sp>
        <p:nvSpPr>
          <p:cNvPr id="3" name="テキスト ボックス 2"/>
          <p:cNvSpPr txBox="1"/>
          <p:nvPr/>
        </p:nvSpPr>
        <p:spPr>
          <a:xfrm>
            <a:off x="0" y="0"/>
            <a:ext cx="3491880" cy="261610"/>
          </a:xfrm>
          <a:prstGeom prst="rect">
            <a:avLst/>
          </a:prstGeom>
          <a:noFill/>
        </p:spPr>
        <p:txBody>
          <a:bodyPr wrap="square" rtlCol="0">
            <a:spAutoFit/>
          </a:bodyPr>
          <a:lstStyle/>
          <a:p>
            <a:r>
              <a:rPr kumimoji="1" lang="en-US" altLang="ja-JP" sz="1100" dirty="0"/>
              <a:t>Ⅳ</a:t>
            </a:r>
            <a:r>
              <a:rPr kumimoji="1" lang="ja-JP" altLang="en-US" sz="1100" dirty="0"/>
              <a:t>　政策の刷新・</a:t>
            </a:r>
            <a:r>
              <a:rPr lang="ja-JP" altLang="en-US" sz="1100" dirty="0"/>
              <a:t>西成特区構想</a:t>
            </a:r>
            <a:endParaRPr kumimoji="1" lang="en-US" altLang="ja-JP" sz="1100" dirty="0"/>
          </a:p>
        </p:txBody>
      </p:sp>
      <p:sp>
        <p:nvSpPr>
          <p:cNvPr id="5" name="テキスト ボックス 4"/>
          <p:cNvSpPr txBox="1"/>
          <p:nvPr/>
        </p:nvSpPr>
        <p:spPr>
          <a:xfrm>
            <a:off x="251520" y="404664"/>
            <a:ext cx="7704856" cy="338554"/>
          </a:xfrm>
          <a:prstGeom prst="rect">
            <a:avLst/>
          </a:prstGeom>
          <a:noFill/>
        </p:spPr>
        <p:txBody>
          <a:bodyPr wrap="square" rtlCol="0">
            <a:spAutoFit/>
          </a:bodyPr>
          <a:lstStyle/>
          <a:p>
            <a:r>
              <a:rPr lang="ja-JP" altLang="en-US" sz="1600" b="1" dirty="0"/>
              <a:t>①－２　生活保護の状況と高齢化（人口） </a:t>
            </a:r>
            <a:endParaRPr kumimoji="1" lang="ja-JP" altLang="en-US" sz="1600" b="1" dirty="0"/>
          </a:p>
        </p:txBody>
      </p:sp>
      <p:cxnSp>
        <p:nvCxnSpPr>
          <p:cNvPr id="6" name="直線コネクタ 5"/>
          <p:cNvCxnSpPr/>
          <p:nvPr/>
        </p:nvCxnSpPr>
        <p:spPr>
          <a:xfrm>
            <a:off x="179512" y="815226"/>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7" name="スライド番号プレースホルダ 6"/>
          <p:cNvSpPr>
            <a:spLocks noGrp="1"/>
          </p:cNvSpPr>
          <p:nvPr>
            <p:ph type="sldNum" sz="quarter" idx="12"/>
          </p:nvPr>
        </p:nvSpPr>
        <p:spPr/>
        <p:txBody>
          <a:bodyPr/>
          <a:lstStyle/>
          <a:p>
            <a:fld id="{CCEC3038-1CF1-4B63-9920-55248DCFBA97}" type="slidenum">
              <a:rPr kumimoji="1" lang="ja-JP" altLang="en-US" smtClean="0"/>
              <a:pPr/>
              <a:t>27</a:t>
            </a:fld>
            <a:endParaRPr kumimoji="1" lang="ja-JP" altLang="en-US" dirty="0"/>
          </a:p>
        </p:txBody>
      </p:sp>
      <p:graphicFrame>
        <p:nvGraphicFramePr>
          <p:cNvPr id="8" name="表 7"/>
          <p:cNvGraphicFramePr>
            <a:graphicFrameLocks noGrp="1"/>
          </p:cNvGraphicFramePr>
          <p:nvPr>
            <p:extLst/>
          </p:nvPr>
        </p:nvGraphicFramePr>
        <p:xfrm>
          <a:off x="217149" y="1052737"/>
          <a:ext cx="4142037" cy="5731854"/>
        </p:xfrm>
        <a:graphic>
          <a:graphicData uri="http://schemas.openxmlformats.org/drawingml/2006/table">
            <a:tbl>
              <a:tblPr/>
              <a:tblGrid>
                <a:gridCol w="900445">
                  <a:extLst>
                    <a:ext uri="{9D8B030D-6E8A-4147-A177-3AD203B41FA5}">
                      <a16:colId xmlns:a16="http://schemas.microsoft.com/office/drawing/2014/main" xmlns="" val="20000"/>
                    </a:ext>
                  </a:extLst>
                </a:gridCol>
                <a:gridCol w="897225">
                  <a:extLst>
                    <a:ext uri="{9D8B030D-6E8A-4147-A177-3AD203B41FA5}">
                      <a16:colId xmlns:a16="http://schemas.microsoft.com/office/drawing/2014/main" xmlns="" val="20001"/>
                    </a:ext>
                  </a:extLst>
                </a:gridCol>
                <a:gridCol w="723571">
                  <a:extLst>
                    <a:ext uri="{9D8B030D-6E8A-4147-A177-3AD203B41FA5}">
                      <a16:colId xmlns:a16="http://schemas.microsoft.com/office/drawing/2014/main" xmlns="" val="20002"/>
                    </a:ext>
                  </a:extLst>
                </a:gridCol>
                <a:gridCol w="897225">
                  <a:extLst>
                    <a:ext uri="{9D8B030D-6E8A-4147-A177-3AD203B41FA5}">
                      <a16:colId xmlns:a16="http://schemas.microsoft.com/office/drawing/2014/main" xmlns="" val="20003"/>
                    </a:ext>
                  </a:extLst>
                </a:gridCol>
                <a:gridCol w="723571">
                  <a:extLst>
                    <a:ext uri="{9D8B030D-6E8A-4147-A177-3AD203B41FA5}">
                      <a16:colId xmlns:a16="http://schemas.microsoft.com/office/drawing/2014/main" xmlns="" val="20004"/>
                    </a:ext>
                  </a:extLst>
                </a:gridCol>
              </a:tblGrid>
              <a:tr h="177288">
                <a:tc gridSpan="5">
                  <a:txBody>
                    <a:bodyPr/>
                    <a:lstStyle/>
                    <a:p>
                      <a:pPr algn="l" fontAlgn="ctr"/>
                      <a:r>
                        <a:rPr lang="zh-TW" altLang="en-US" sz="1200" b="1" i="0" u="none" strike="noStrike" dirty="0">
                          <a:solidFill>
                            <a:srgbClr val="000000"/>
                          </a:solidFill>
                          <a:latin typeface="ＭＳ Ｐゴシック" pitchFamily="50" charset="-128"/>
                          <a:ea typeface="ＭＳ Ｐゴシック" pitchFamily="50" charset="-128"/>
                        </a:rPr>
                        <a:t>◎年齢別人口割合（</a:t>
                      </a:r>
                      <a:r>
                        <a:rPr lang="en-US" altLang="zh-TW" sz="1200" b="1" i="0" u="none" strike="noStrike" dirty="0">
                          <a:solidFill>
                            <a:srgbClr val="000000"/>
                          </a:solidFill>
                          <a:latin typeface="ＭＳ Ｐゴシック" pitchFamily="50" charset="-128"/>
                          <a:ea typeface="ＭＳ Ｐゴシック" pitchFamily="50" charset="-128"/>
                        </a:rPr>
                        <a:t>2</a:t>
                      </a:r>
                      <a:r>
                        <a:rPr lang="en-US" altLang="ja-JP" sz="1200" b="1" i="0" u="none" strike="noStrike" dirty="0">
                          <a:solidFill>
                            <a:srgbClr val="000000"/>
                          </a:solidFill>
                          <a:latin typeface="ＭＳ Ｐゴシック" pitchFamily="50" charset="-128"/>
                          <a:ea typeface="ＭＳ Ｐゴシック" pitchFamily="50" charset="-128"/>
                        </a:rPr>
                        <a:t>013</a:t>
                      </a:r>
                      <a:r>
                        <a:rPr lang="zh-TW" altLang="en-US" sz="1200" b="1" i="0" u="none" strike="noStrike" dirty="0">
                          <a:solidFill>
                            <a:srgbClr val="000000"/>
                          </a:solidFill>
                          <a:latin typeface="ＭＳ Ｐゴシック" pitchFamily="50" charset="-128"/>
                          <a:ea typeface="ＭＳ Ｐゴシック" pitchFamily="50" charset="-128"/>
                        </a:rPr>
                        <a:t>年</a:t>
                      </a:r>
                      <a:r>
                        <a:rPr lang="en-US" altLang="zh-TW" sz="1200" b="1" i="0" u="none" strike="noStrike" dirty="0">
                          <a:solidFill>
                            <a:srgbClr val="000000"/>
                          </a:solidFill>
                          <a:latin typeface="ＭＳ Ｐゴシック" pitchFamily="50" charset="-128"/>
                          <a:ea typeface="ＭＳ Ｐゴシック" pitchFamily="50" charset="-128"/>
                        </a:rPr>
                        <a:t>10</a:t>
                      </a:r>
                      <a:r>
                        <a:rPr lang="zh-TW" altLang="en-US" sz="1200" b="1" i="0" u="none" strike="noStrike" dirty="0">
                          <a:solidFill>
                            <a:srgbClr val="000000"/>
                          </a:solidFill>
                          <a:latin typeface="ＭＳ Ｐゴシック" pitchFamily="50" charset="-128"/>
                          <a:ea typeface="ＭＳ Ｐゴシック" pitchFamily="50" charset="-128"/>
                        </a:rPr>
                        <a:t>月１日現在推計人口）</a:t>
                      </a:r>
                    </a:p>
                  </a:txBody>
                  <a:tcPr marL="5507" marR="5507" marT="5507" marB="0" anchor="ctr">
                    <a:lnL>
                      <a:noFill/>
                    </a:lnL>
                    <a:lnR>
                      <a:noFill/>
                    </a:lnR>
                    <a:lnT>
                      <a:noFill/>
                    </a:lnT>
                    <a:lnB w="12700" cap="flat" cmpd="sng" algn="ctr">
                      <a:solidFill>
                        <a:srgbClr val="000000"/>
                      </a:solidFill>
                      <a:prstDash val="solid"/>
                      <a:round/>
                      <a:headEnd type="none" w="med" len="med"/>
                      <a:tailEnd type="none" w="med" len="med"/>
                    </a:lnB>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xmlns="" val="10000"/>
                  </a:ext>
                </a:extLst>
              </a:tr>
              <a:tr h="177288">
                <a:tc rowSpan="2">
                  <a:txBody>
                    <a:bodyPr/>
                    <a:lstStyle/>
                    <a:p>
                      <a:pPr algn="ctr" fontAlgn="ctr"/>
                      <a:r>
                        <a:rPr lang="ja-JP" altLang="en-US" sz="1000" b="0" i="0" u="none" strike="noStrike">
                          <a:solidFill>
                            <a:srgbClr val="222222"/>
                          </a:solidFill>
                          <a:latin typeface="+mj-ea"/>
                          <a:ea typeface="+mj-ea"/>
                        </a:rPr>
                        <a:t>　</a:t>
                      </a:r>
                    </a:p>
                  </a:txBody>
                  <a:tcPr marL="5507" marR="5507" marT="5507"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gridSpan="2">
                  <a:txBody>
                    <a:bodyPr/>
                    <a:lstStyle/>
                    <a:p>
                      <a:pPr algn="ctr" fontAlgn="ctr"/>
                      <a:r>
                        <a:rPr lang="en-US" altLang="ja-JP" sz="1000" b="0" i="0" u="none" strike="noStrike">
                          <a:solidFill>
                            <a:srgbClr val="000000"/>
                          </a:solidFill>
                          <a:latin typeface="+mj-ea"/>
                          <a:ea typeface="+mj-ea"/>
                        </a:rPr>
                        <a:t>15</a:t>
                      </a:r>
                      <a:r>
                        <a:rPr lang="ja-JP" altLang="en-US" sz="1000" b="0" i="0" u="none" strike="noStrike">
                          <a:solidFill>
                            <a:srgbClr val="000000"/>
                          </a:solidFill>
                          <a:latin typeface="+mj-ea"/>
                          <a:ea typeface="+mj-ea"/>
                        </a:rPr>
                        <a:t>～</a:t>
                      </a:r>
                      <a:r>
                        <a:rPr lang="en-US" altLang="ja-JP" sz="1000" b="0" i="0" u="none" strike="noStrike">
                          <a:solidFill>
                            <a:srgbClr val="000000"/>
                          </a:solidFill>
                          <a:latin typeface="+mj-ea"/>
                          <a:ea typeface="+mj-ea"/>
                        </a:rPr>
                        <a:t>64</a:t>
                      </a:r>
                      <a:r>
                        <a:rPr lang="ja-JP" altLang="en-US" sz="1000" b="0" i="0" u="none" strike="noStrike">
                          <a:solidFill>
                            <a:srgbClr val="000000"/>
                          </a:solidFill>
                          <a:latin typeface="+mj-ea"/>
                          <a:ea typeface="+mj-ea"/>
                        </a:rPr>
                        <a:t>歳</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kumimoji="1" lang="ja-JP" altLang="en-US"/>
                    </a:p>
                  </a:txBody>
                  <a:tcPr/>
                </a:tc>
                <a:tc gridSpan="2">
                  <a:txBody>
                    <a:bodyPr/>
                    <a:lstStyle/>
                    <a:p>
                      <a:pPr algn="ctr" fontAlgn="ctr"/>
                      <a:r>
                        <a:rPr lang="en-US" altLang="ja-JP" sz="1000" b="0" i="0" u="none" strike="noStrike" dirty="0">
                          <a:solidFill>
                            <a:srgbClr val="000000"/>
                          </a:solidFill>
                          <a:latin typeface="+mj-ea"/>
                          <a:ea typeface="+mj-ea"/>
                        </a:rPr>
                        <a:t>65</a:t>
                      </a:r>
                      <a:r>
                        <a:rPr lang="ja-JP" altLang="en-US" sz="1000" b="0" i="0" u="none" strike="noStrike" dirty="0">
                          <a:solidFill>
                            <a:srgbClr val="000000"/>
                          </a:solidFill>
                          <a:latin typeface="+mj-ea"/>
                          <a:ea typeface="+mj-ea"/>
                        </a:rPr>
                        <a:t>歳～</a:t>
                      </a:r>
                    </a:p>
                  </a:txBody>
                  <a:tcPr marL="5507" marR="5507" marT="5507"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kumimoji="1" lang="ja-JP" altLang="en-US"/>
                    </a:p>
                  </a:txBody>
                  <a:tcPr/>
                </a:tc>
                <a:extLst>
                  <a:ext uri="{0D108BD9-81ED-4DB2-BD59-A6C34878D82A}">
                    <a16:rowId xmlns:a16="http://schemas.microsoft.com/office/drawing/2014/main" xmlns="" val="10001"/>
                  </a:ext>
                </a:extLst>
              </a:tr>
              <a:tr h="177288">
                <a:tc vMerge="1">
                  <a:txBody>
                    <a:bodyPr/>
                    <a:lstStyle/>
                    <a:p>
                      <a:endParaRPr kumimoji="1" lang="ja-JP" altLang="en-US"/>
                    </a:p>
                  </a:txBody>
                  <a:tcPr/>
                </a:tc>
                <a:tc>
                  <a:txBody>
                    <a:bodyPr/>
                    <a:lstStyle/>
                    <a:p>
                      <a:pPr algn="ctr" fontAlgn="ctr"/>
                      <a:r>
                        <a:rPr lang="ja-JP" altLang="en-US" sz="1000" b="0" i="0" u="none" strike="noStrike" dirty="0">
                          <a:solidFill>
                            <a:srgbClr val="000000"/>
                          </a:solidFill>
                          <a:latin typeface="+mj-ea"/>
                          <a:ea typeface="+mj-ea"/>
                        </a:rPr>
                        <a:t>割合（</a:t>
                      </a:r>
                      <a:r>
                        <a:rPr kumimoji="1" lang="ja-JP" altLang="en-US" sz="1000" b="0" i="0" u="none" strike="noStrike" kern="1200" dirty="0">
                          <a:solidFill>
                            <a:srgbClr val="000000"/>
                          </a:solidFill>
                          <a:latin typeface="+mj-ea"/>
                          <a:ea typeface="+mn-ea"/>
                          <a:cs typeface="+mn-cs"/>
                        </a:rPr>
                        <a:t>％</a:t>
                      </a:r>
                      <a:r>
                        <a:rPr lang="ja-JP" altLang="en-US" sz="1000" b="0" i="0" u="none" strike="noStrike" dirty="0">
                          <a:solidFill>
                            <a:srgbClr val="000000"/>
                          </a:solidFill>
                          <a:latin typeface="+mj-ea"/>
                          <a:ea typeface="+mj-ea"/>
                        </a:rPr>
                        <a:t>）</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ja-JP" altLang="en-US" sz="1000" b="0" i="0" u="none" strike="noStrike">
                          <a:solidFill>
                            <a:srgbClr val="000000"/>
                          </a:solidFill>
                          <a:latin typeface="+mj-ea"/>
                          <a:ea typeface="+mj-ea"/>
                        </a:rPr>
                        <a:t>順位</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ja-JP" altLang="en-US" sz="1000" b="0" i="0" u="none" strike="noStrike" dirty="0">
                          <a:solidFill>
                            <a:srgbClr val="000000"/>
                          </a:solidFill>
                          <a:latin typeface="+mj-ea"/>
                          <a:ea typeface="+mj-ea"/>
                        </a:rPr>
                        <a:t>割合（</a:t>
                      </a:r>
                      <a:r>
                        <a:rPr kumimoji="1" lang="ja-JP" altLang="en-US" sz="1000" b="0" i="0" u="none" strike="noStrike" kern="1200" dirty="0">
                          <a:solidFill>
                            <a:srgbClr val="000000"/>
                          </a:solidFill>
                          <a:latin typeface="+mj-ea"/>
                          <a:ea typeface="+mn-ea"/>
                          <a:cs typeface="+mn-cs"/>
                        </a:rPr>
                        <a:t>％</a:t>
                      </a:r>
                      <a:r>
                        <a:rPr lang="ja-JP" altLang="en-US" sz="1000" b="0" i="0" u="none" strike="noStrike" dirty="0">
                          <a:solidFill>
                            <a:srgbClr val="000000"/>
                          </a:solidFill>
                          <a:latin typeface="+mj-ea"/>
                          <a:ea typeface="+mj-ea"/>
                        </a:rPr>
                        <a:t>）</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ja-JP" altLang="en-US" sz="1000" b="0" i="0" u="none" strike="noStrike" dirty="0">
                          <a:solidFill>
                            <a:srgbClr val="000000"/>
                          </a:solidFill>
                          <a:latin typeface="+mj-ea"/>
                          <a:ea typeface="+mj-ea"/>
                        </a:rPr>
                        <a:t>順位</a:t>
                      </a:r>
                    </a:p>
                  </a:txBody>
                  <a:tcPr marL="5507" marR="5507" marT="5507"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2"/>
                  </a:ext>
                </a:extLst>
              </a:tr>
              <a:tr h="177288">
                <a:tc>
                  <a:txBody>
                    <a:bodyPr/>
                    <a:lstStyle/>
                    <a:p>
                      <a:pPr algn="ctr" fontAlgn="ctr"/>
                      <a:r>
                        <a:rPr lang="ja-JP" altLang="en-US" sz="1000" b="0" i="0" u="none" strike="noStrike">
                          <a:solidFill>
                            <a:srgbClr val="222222"/>
                          </a:solidFill>
                          <a:latin typeface="+mj-ea"/>
                          <a:ea typeface="+mj-ea"/>
                        </a:rPr>
                        <a:t>北区</a:t>
                      </a:r>
                    </a:p>
                  </a:txBody>
                  <a:tcPr marL="5507" marR="5507" marT="5507"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latin typeface="+mj-ea"/>
                          <a:ea typeface="+mj-ea"/>
                        </a:rPr>
                        <a:t>72.0</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latin typeface="+mj-ea"/>
                          <a:ea typeface="+mj-ea"/>
                        </a:rPr>
                        <a:t>4</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latin typeface="+mj-ea"/>
                          <a:ea typeface="+mj-ea"/>
                        </a:rPr>
                        <a:t>19.3</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latin typeface="+mj-ea"/>
                          <a:ea typeface="+mj-ea"/>
                        </a:rPr>
                        <a:t>22</a:t>
                      </a:r>
                    </a:p>
                  </a:txBody>
                  <a:tcPr marL="5507" marR="5507" marT="5507"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3"/>
                  </a:ext>
                </a:extLst>
              </a:tr>
              <a:tr h="177288">
                <a:tc>
                  <a:txBody>
                    <a:bodyPr/>
                    <a:lstStyle/>
                    <a:p>
                      <a:pPr algn="ctr" fontAlgn="ctr"/>
                      <a:r>
                        <a:rPr lang="ja-JP" altLang="en-US" sz="1000" b="0" i="0" u="none" strike="noStrike">
                          <a:solidFill>
                            <a:srgbClr val="222222"/>
                          </a:solidFill>
                          <a:latin typeface="+mj-ea"/>
                          <a:ea typeface="+mj-ea"/>
                        </a:rPr>
                        <a:t>都島区</a:t>
                      </a:r>
                    </a:p>
                  </a:txBody>
                  <a:tcPr marL="5507" marR="5507" marT="5507"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latin typeface="+mj-ea"/>
                          <a:ea typeface="+mj-ea"/>
                        </a:rPr>
                        <a:t>66.4</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latin typeface="+mj-ea"/>
                          <a:ea typeface="+mj-ea"/>
                        </a:rPr>
                        <a:t>9</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latin typeface="+mj-ea"/>
                          <a:ea typeface="+mj-ea"/>
                        </a:rPr>
                        <a:t>22.1</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latin typeface="+mj-ea"/>
                          <a:ea typeface="+mj-ea"/>
                        </a:rPr>
                        <a:t>16</a:t>
                      </a:r>
                    </a:p>
                  </a:txBody>
                  <a:tcPr marL="5507" marR="5507" marT="5507"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4"/>
                  </a:ext>
                </a:extLst>
              </a:tr>
              <a:tr h="177288">
                <a:tc>
                  <a:txBody>
                    <a:bodyPr/>
                    <a:lstStyle/>
                    <a:p>
                      <a:pPr algn="ctr" fontAlgn="ctr"/>
                      <a:r>
                        <a:rPr lang="ja-JP" altLang="en-US" sz="1000" b="0" i="0" u="none" strike="noStrike">
                          <a:solidFill>
                            <a:srgbClr val="222222"/>
                          </a:solidFill>
                          <a:latin typeface="+mj-ea"/>
                          <a:ea typeface="+mj-ea"/>
                        </a:rPr>
                        <a:t>福島区</a:t>
                      </a:r>
                    </a:p>
                  </a:txBody>
                  <a:tcPr marL="5507" marR="5507" marT="5507"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latin typeface="+mj-ea"/>
                          <a:ea typeface="+mj-ea"/>
                        </a:rPr>
                        <a:t>68.6</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latin typeface="+mj-ea"/>
                          <a:ea typeface="+mj-ea"/>
                        </a:rPr>
                        <a:t>5</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latin typeface="+mj-ea"/>
                          <a:ea typeface="+mj-ea"/>
                        </a:rPr>
                        <a:t>19.6</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latin typeface="+mj-ea"/>
                          <a:ea typeface="+mj-ea"/>
                        </a:rPr>
                        <a:t>20</a:t>
                      </a:r>
                    </a:p>
                  </a:txBody>
                  <a:tcPr marL="5507" marR="5507" marT="5507"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5"/>
                  </a:ext>
                </a:extLst>
              </a:tr>
              <a:tr h="177288">
                <a:tc>
                  <a:txBody>
                    <a:bodyPr/>
                    <a:lstStyle/>
                    <a:p>
                      <a:pPr algn="ctr" fontAlgn="ctr"/>
                      <a:r>
                        <a:rPr lang="ja-JP" altLang="en-US" sz="1000" b="0" i="0" u="none" strike="noStrike">
                          <a:solidFill>
                            <a:srgbClr val="222222"/>
                          </a:solidFill>
                          <a:latin typeface="+mj-ea"/>
                          <a:ea typeface="+mj-ea"/>
                        </a:rPr>
                        <a:t>此花区</a:t>
                      </a:r>
                    </a:p>
                  </a:txBody>
                  <a:tcPr marL="5507" marR="5507" marT="5507"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latin typeface="+mj-ea"/>
                          <a:ea typeface="+mj-ea"/>
                        </a:rPr>
                        <a:t>62.8</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latin typeface="+mj-ea"/>
                          <a:ea typeface="+mj-ea"/>
                        </a:rPr>
                        <a:t>15</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latin typeface="+mj-ea"/>
                          <a:ea typeface="+mj-ea"/>
                        </a:rPr>
                        <a:t>24.9</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latin typeface="+mj-ea"/>
                          <a:ea typeface="+mj-ea"/>
                        </a:rPr>
                        <a:t>11</a:t>
                      </a:r>
                    </a:p>
                  </a:txBody>
                  <a:tcPr marL="5507" marR="5507" marT="5507"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6"/>
                  </a:ext>
                </a:extLst>
              </a:tr>
              <a:tr h="177288">
                <a:tc>
                  <a:txBody>
                    <a:bodyPr/>
                    <a:lstStyle/>
                    <a:p>
                      <a:pPr algn="ctr" fontAlgn="ctr"/>
                      <a:r>
                        <a:rPr lang="ja-JP" altLang="en-US" sz="1000" b="0" i="0" u="none" strike="noStrike">
                          <a:solidFill>
                            <a:srgbClr val="222222"/>
                          </a:solidFill>
                          <a:latin typeface="+mj-ea"/>
                          <a:ea typeface="+mj-ea"/>
                        </a:rPr>
                        <a:t>中央区</a:t>
                      </a:r>
                    </a:p>
                  </a:txBody>
                  <a:tcPr marL="5507" marR="5507" marT="5507"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latin typeface="+mj-ea"/>
                          <a:ea typeface="+mj-ea"/>
                        </a:rPr>
                        <a:t>74.8</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latin typeface="+mj-ea"/>
                          <a:ea typeface="+mj-ea"/>
                        </a:rPr>
                        <a:t>1</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latin typeface="+mj-ea"/>
                          <a:ea typeface="+mj-ea"/>
                        </a:rPr>
                        <a:t>16.7</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latin typeface="+mj-ea"/>
                          <a:ea typeface="+mj-ea"/>
                        </a:rPr>
                        <a:t>23</a:t>
                      </a:r>
                    </a:p>
                  </a:txBody>
                  <a:tcPr marL="5507" marR="5507" marT="5507"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7"/>
                  </a:ext>
                </a:extLst>
              </a:tr>
              <a:tr h="177288">
                <a:tc>
                  <a:txBody>
                    <a:bodyPr/>
                    <a:lstStyle/>
                    <a:p>
                      <a:pPr algn="ctr" fontAlgn="ctr"/>
                      <a:r>
                        <a:rPr lang="ja-JP" altLang="en-US" sz="1000" b="0" i="0" u="none" strike="noStrike" dirty="0">
                          <a:solidFill>
                            <a:srgbClr val="222222"/>
                          </a:solidFill>
                          <a:latin typeface="+mj-ea"/>
                          <a:ea typeface="+mj-ea"/>
                        </a:rPr>
                        <a:t>西区</a:t>
                      </a:r>
                    </a:p>
                  </a:txBody>
                  <a:tcPr marL="5507" marR="5507" marT="5507"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latin typeface="+mj-ea"/>
                          <a:ea typeface="+mj-ea"/>
                        </a:rPr>
                        <a:t>73.3</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latin typeface="+mj-ea"/>
                          <a:ea typeface="+mj-ea"/>
                        </a:rPr>
                        <a:t>3</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latin typeface="+mj-ea"/>
                          <a:ea typeface="+mj-ea"/>
                        </a:rPr>
                        <a:t>15.9</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latin typeface="+mj-ea"/>
                          <a:ea typeface="+mj-ea"/>
                        </a:rPr>
                        <a:t>24</a:t>
                      </a:r>
                    </a:p>
                  </a:txBody>
                  <a:tcPr marL="5507" marR="5507" marT="5507"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8"/>
                  </a:ext>
                </a:extLst>
              </a:tr>
              <a:tr h="177288">
                <a:tc>
                  <a:txBody>
                    <a:bodyPr/>
                    <a:lstStyle/>
                    <a:p>
                      <a:pPr algn="ctr" fontAlgn="ctr"/>
                      <a:r>
                        <a:rPr lang="ja-JP" altLang="en-US" sz="1000" b="0" i="0" u="none" strike="noStrike">
                          <a:solidFill>
                            <a:srgbClr val="222222"/>
                          </a:solidFill>
                          <a:latin typeface="+mj-ea"/>
                          <a:ea typeface="+mj-ea"/>
                        </a:rPr>
                        <a:t>港区</a:t>
                      </a:r>
                    </a:p>
                  </a:txBody>
                  <a:tcPr marL="5507" marR="5507" marT="5507"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latin typeface="+mj-ea"/>
                          <a:ea typeface="+mj-ea"/>
                        </a:rPr>
                        <a:t>62.9</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latin typeface="+mj-ea"/>
                          <a:ea typeface="+mj-ea"/>
                        </a:rPr>
                        <a:t>14</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latin typeface="+mj-ea"/>
                          <a:ea typeface="+mj-ea"/>
                        </a:rPr>
                        <a:t>25.7</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latin typeface="+mj-ea"/>
                          <a:ea typeface="+mj-ea"/>
                        </a:rPr>
                        <a:t>9</a:t>
                      </a:r>
                    </a:p>
                  </a:txBody>
                  <a:tcPr marL="5507" marR="5507" marT="5507"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9"/>
                  </a:ext>
                </a:extLst>
              </a:tr>
              <a:tr h="177288">
                <a:tc>
                  <a:txBody>
                    <a:bodyPr/>
                    <a:lstStyle/>
                    <a:p>
                      <a:pPr algn="ctr" fontAlgn="ctr"/>
                      <a:r>
                        <a:rPr lang="ja-JP" altLang="en-US" sz="1000" b="0" i="0" u="none" strike="noStrike">
                          <a:solidFill>
                            <a:srgbClr val="222222"/>
                          </a:solidFill>
                          <a:latin typeface="+mj-ea"/>
                          <a:ea typeface="+mj-ea"/>
                        </a:rPr>
                        <a:t>大正区</a:t>
                      </a:r>
                    </a:p>
                  </a:txBody>
                  <a:tcPr marL="5507" marR="5507" marT="5507"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latin typeface="+mj-ea"/>
                          <a:ea typeface="+mj-ea"/>
                        </a:rPr>
                        <a:t>60.2</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latin typeface="+mj-ea"/>
                          <a:ea typeface="+mj-ea"/>
                        </a:rPr>
                        <a:t>23</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latin typeface="+mj-ea"/>
                          <a:ea typeface="+mj-ea"/>
                        </a:rPr>
                        <a:t>28.1</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latin typeface="+mj-ea"/>
                          <a:ea typeface="+mj-ea"/>
                        </a:rPr>
                        <a:t>4</a:t>
                      </a:r>
                    </a:p>
                  </a:txBody>
                  <a:tcPr marL="5507" marR="5507" marT="5507"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0"/>
                  </a:ext>
                </a:extLst>
              </a:tr>
              <a:tr h="177288">
                <a:tc>
                  <a:txBody>
                    <a:bodyPr/>
                    <a:lstStyle/>
                    <a:p>
                      <a:pPr algn="ctr" fontAlgn="ctr"/>
                      <a:r>
                        <a:rPr lang="ja-JP" altLang="en-US" sz="1000" b="0" i="0" u="none" strike="noStrike">
                          <a:solidFill>
                            <a:srgbClr val="222222"/>
                          </a:solidFill>
                          <a:latin typeface="+mj-ea"/>
                          <a:ea typeface="+mj-ea"/>
                        </a:rPr>
                        <a:t>天王寺区</a:t>
                      </a:r>
                    </a:p>
                  </a:txBody>
                  <a:tcPr marL="5507" marR="5507" marT="5507"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latin typeface="+mj-ea"/>
                          <a:ea typeface="+mj-ea"/>
                        </a:rPr>
                        <a:t>67.8</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latin typeface="+mj-ea"/>
                          <a:ea typeface="+mj-ea"/>
                        </a:rPr>
                        <a:t>6</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latin typeface="+mj-ea"/>
                          <a:ea typeface="+mj-ea"/>
                        </a:rPr>
                        <a:t>19.4</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latin typeface="+mj-ea"/>
                          <a:ea typeface="+mj-ea"/>
                        </a:rPr>
                        <a:t>21</a:t>
                      </a:r>
                    </a:p>
                  </a:txBody>
                  <a:tcPr marL="5507" marR="5507" marT="5507"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1"/>
                  </a:ext>
                </a:extLst>
              </a:tr>
              <a:tr h="177288">
                <a:tc>
                  <a:txBody>
                    <a:bodyPr/>
                    <a:lstStyle/>
                    <a:p>
                      <a:pPr algn="ctr" fontAlgn="ctr"/>
                      <a:r>
                        <a:rPr lang="ja-JP" altLang="en-US" sz="1000" b="0" i="0" u="none" strike="noStrike">
                          <a:solidFill>
                            <a:srgbClr val="222222"/>
                          </a:solidFill>
                          <a:latin typeface="+mj-ea"/>
                          <a:ea typeface="+mj-ea"/>
                        </a:rPr>
                        <a:t>浪速区</a:t>
                      </a:r>
                    </a:p>
                  </a:txBody>
                  <a:tcPr marL="5507" marR="5507" marT="5507"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latin typeface="+mj-ea"/>
                          <a:ea typeface="+mj-ea"/>
                        </a:rPr>
                        <a:t>73.9</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latin typeface="+mj-ea"/>
                          <a:ea typeface="+mj-ea"/>
                        </a:rPr>
                        <a:t>2</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latin typeface="+mj-ea"/>
                          <a:ea typeface="+mj-ea"/>
                        </a:rPr>
                        <a:t>19.8</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latin typeface="+mj-ea"/>
                          <a:ea typeface="+mj-ea"/>
                        </a:rPr>
                        <a:t>19</a:t>
                      </a:r>
                    </a:p>
                  </a:txBody>
                  <a:tcPr marL="5507" marR="5507" marT="5507"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2"/>
                  </a:ext>
                </a:extLst>
              </a:tr>
              <a:tr h="177288">
                <a:tc>
                  <a:txBody>
                    <a:bodyPr/>
                    <a:lstStyle/>
                    <a:p>
                      <a:pPr algn="ctr" fontAlgn="ctr"/>
                      <a:r>
                        <a:rPr lang="ja-JP" altLang="en-US" sz="1000" b="0" i="0" u="none" strike="noStrike">
                          <a:solidFill>
                            <a:srgbClr val="222222"/>
                          </a:solidFill>
                          <a:latin typeface="+mj-ea"/>
                          <a:ea typeface="+mj-ea"/>
                        </a:rPr>
                        <a:t>西淀川区</a:t>
                      </a:r>
                    </a:p>
                  </a:txBody>
                  <a:tcPr marL="5507" marR="5507" marT="5507"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latin typeface="+mj-ea"/>
                          <a:ea typeface="+mj-ea"/>
                        </a:rPr>
                        <a:t>63.2</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latin typeface="+mj-ea"/>
                          <a:ea typeface="+mj-ea"/>
                        </a:rPr>
                        <a:t>12</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latin typeface="+mj-ea"/>
                          <a:ea typeface="+mj-ea"/>
                        </a:rPr>
                        <a:t>23.2</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latin typeface="+mj-ea"/>
                          <a:ea typeface="+mj-ea"/>
                        </a:rPr>
                        <a:t>14</a:t>
                      </a:r>
                    </a:p>
                  </a:txBody>
                  <a:tcPr marL="5507" marR="5507" marT="5507"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3"/>
                  </a:ext>
                </a:extLst>
              </a:tr>
              <a:tr h="177288">
                <a:tc>
                  <a:txBody>
                    <a:bodyPr/>
                    <a:lstStyle/>
                    <a:p>
                      <a:pPr algn="ctr" fontAlgn="ctr"/>
                      <a:r>
                        <a:rPr lang="ja-JP" altLang="en-US" sz="1000" b="0" i="0" u="none" strike="noStrike">
                          <a:solidFill>
                            <a:srgbClr val="222222"/>
                          </a:solidFill>
                          <a:latin typeface="+mj-ea"/>
                          <a:ea typeface="+mj-ea"/>
                        </a:rPr>
                        <a:t>淀川区</a:t>
                      </a:r>
                    </a:p>
                  </a:txBody>
                  <a:tcPr marL="5507" marR="5507" marT="5507"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latin typeface="+mj-ea"/>
                          <a:ea typeface="+mj-ea"/>
                        </a:rPr>
                        <a:t>67.7</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latin typeface="+mj-ea"/>
                          <a:ea typeface="+mj-ea"/>
                        </a:rPr>
                        <a:t>7</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latin typeface="+mj-ea"/>
                          <a:ea typeface="+mj-ea"/>
                        </a:rPr>
                        <a:t>21.6</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latin typeface="+mj-ea"/>
                          <a:ea typeface="+mj-ea"/>
                        </a:rPr>
                        <a:t>17</a:t>
                      </a:r>
                    </a:p>
                  </a:txBody>
                  <a:tcPr marL="5507" marR="5507" marT="5507"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4"/>
                  </a:ext>
                </a:extLst>
              </a:tr>
              <a:tr h="177288">
                <a:tc>
                  <a:txBody>
                    <a:bodyPr/>
                    <a:lstStyle/>
                    <a:p>
                      <a:pPr algn="ctr" fontAlgn="ctr"/>
                      <a:r>
                        <a:rPr lang="ja-JP" altLang="en-US" sz="1000" b="0" i="0" u="none" strike="noStrike">
                          <a:solidFill>
                            <a:srgbClr val="222222"/>
                          </a:solidFill>
                          <a:latin typeface="+mj-ea"/>
                          <a:ea typeface="+mj-ea"/>
                        </a:rPr>
                        <a:t>東淀川区</a:t>
                      </a:r>
                    </a:p>
                  </a:txBody>
                  <a:tcPr marL="5507" marR="5507" marT="5507"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latin typeface="+mj-ea"/>
                          <a:ea typeface="+mj-ea"/>
                        </a:rPr>
                        <a:t>66.7</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latin typeface="+mj-ea"/>
                          <a:ea typeface="+mj-ea"/>
                        </a:rPr>
                        <a:t>8</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latin typeface="+mj-ea"/>
                          <a:ea typeface="+mj-ea"/>
                        </a:rPr>
                        <a:t>22.2</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latin typeface="+mj-ea"/>
                          <a:ea typeface="+mj-ea"/>
                        </a:rPr>
                        <a:t>15</a:t>
                      </a:r>
                    </a:p>
                  </a:txBody>
                  <a:tcPr marL="5507" marR="5507" marT="5507"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5"/>
                  </a:ext>
                </a:extLst>
              </a:tr>
              <a:tr h="177288">
                <a:tc>
                  <a:txBody>
                    <a:bodyPr/>
                    <a:lstStyle/>
                    <a:p>
                      <a:pPr algn="ctr" fontAlgn="ctr"/>
                      <a:r>
                        <a:rPr lang="ja-JP" altLang="en-US" sz="1000" b="0" i="0" u="none" strike="noStrike">
                          <a:solidFill>
                            <a:srgbClr val="222222"/>
                          </a:solidFill>
                          <a:latin typeface="+mj-ea"/>
                          <a:ea typeface="+mj-ea"/>
                        </a:rPr>
                        <a:t>東成区</a:t>
                      </a:r>
                    </a:p>
                  </a:txBody>
                  <a:tcPr marL="5507" marR="5507" marT="5507"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latin typeface="+mj-ea"/>
                          <a:ea typeface="+mj-ea"/>
                        </a:rPr>
                        <a:t>63.9</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latin typeface="+mj-ea"/>
                          <a:ea typeface="+mj-ea"/>
                        </a:rPr>
                        <a:t>10</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latin typeface="+mj-ea"/>
                          <a:ea typeface="+mj-ea"/>
                        </a:rPr>
                        <a:t>24.7</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latin typeface="+mj-ea"/>
                          <a:ea typeface="+mj-ea"/>
                        </a:rPr>
                        <a:t>12</a:t>
                      </a:r>
                    </a:p>
                  </a:txBody>
                  <a:tcPr marL="5507" marR="5507" marT="5507"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6"/>
                  </a:ext>
                </a:extLst>
              </a:tr>
              <a:tr h="177288">
                <a:tc>
                  <a:txBody>
                    <a:bodyPr/>
                    <a:lstStyle/>
                    <a:p>
                      <a:pPr algn="ctr" fontAlgn="ctr"/>
                      <a:r>
                        <a:rPr lang="ja-JP" altLang="en-US" sz="1000" b="0" i="0" u="none" strike="noStrike">
                          <a:solidFill>
                            <a:srgbClr val="222222"/>
                          </a:solidFill>
                          <a:latin typeface="+mj-ea"/>
                          <a:ea typeface="+mj-ea"/>
                        </a:rPr>
                        <a:t>生野区</a:t>
                      </a:r>
                    </a:p>
                  </a:txBody>
                  <a:tcPr marL="5507" marR="5507" marT="5507"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latin typeface="+mj-ea"/>
                          <a:ea typeface="+mj-ea"/>
                        </a:rPr>
                        <a:t>60.9</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latin typeface="+mj-ea"/>
                          <a:ea typeface="+mj-ea"/>
                        </a:rPr>
                        <a:t>19</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latin typeface="+mj-ea"/>
                          <a:ea typeface="+mj-ea"/>
                        </a:rPr>
                        <a:t>29.0</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latin typeface="+mj-ea"/>
                          <a:ea typeface="+mj-ea"/>
                        </a:rPr>
                        <a:t>2</a:t>
                      </a:r>
                    </a:p>
                  </a:txBody>
                  <a:tcPr marL="5507" marR="5507" marT="5507"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7"/>
                  </a:ext>
                </a:extLst>
              </a:tr>
              <a:tr h="177288">
                <a:tc>
                  <a:txBody>
                    <a:bodyPr/>
                    <a:lstStyle/>
                    <a:p>
                      <a:pPr algn="ctr" fontAlgn="ctr"/>
                      <a:r>
                        <a:rPr lang="ja-JP" altLang="en-US" sz="1000" b="0" i="0" u="none" strike="noStrike">
                          <a:solidFill>
                            <a:srgbClr val="222222"/>
                          </a:solidFill>
                          <a:latin typeface="+mj-ea"/>
                          <a:ea typeface="+mj-ea"/>
                        </a:rPr>
                        <a:t>旭区</a:t>
                      </a:r>
                    </a:p>
                  </a:txBody>
                  <a:tcPr marL="5507" marR="5507" marT="5507"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latin typeface="+mj-ea"/>
                          <a:ea typeface="+mj-ea"/>
                        </a:rPr>
                        <a:t>60.8</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latin typeface="+mj-ea"/>
                          <a:ea typeface="+mj-ea"/>
                        </a:rPr>
                        <a:t>20</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latin typeface="+mj-ea"/>
                          <a:ea typeface="+mj-ea"/>
                        </a:rPr>
                        <a:t>28.2</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latin typeface="+mj-ea"/>
                          <a:ea typeface="+mj-ea"/>
                        </a:rPr>
                        <a:t>3</a:t>
                      </a:r>
                    </a:p>
                  </a:txBody>
                  <a:tcPr marL="5507" marR="5507" marT="5507"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8"/>
                  </a:ext>
                </a:extLst>
              </a:tr>
              <a:tr h="177288">
                <a:tc>
                  <a:txBody>
                    <a:bodyPr/>
                    <a:lstStyle/>
                    <a:p>
                      <a:pPr algn="ctr" fontAlgn="ctr"/>
                      <a:r>
                        <a:rPr lang="ja-JP" altLang="en-US" sz="1000" b="0" i="0" u="none" strike="noStrike">
                          <a:solidFill>
                            <a:srgbClr val="222222"/>
                          </a:solidFill>
                          <a:latin typeface="+mj-ea"/>
                          <a:ea typeface="+mj-ea"/>
                        </a:rPr>
                        <a:t>城東区</a:t>
                      </a:r>
                    </a:p>
                  </a:txBody>
                  <a:tcPr marL="5507" marR="5507" marT="5507"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latin typeface="+mj-ea"/>
                          <a:ea typeface="+mj-ea"/>
                        </a:rPr>
                        <a:t>63.2</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latin typeface="+mj-ea"/>
                          <a:ea typeface="+mj-ea"/>
                        </a:rPr>
                        <a:t>11</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latin typeface="+mj-ea"/>
                          <a:ea typeface="+mj-ea"/>
                        </a:rPr>
                        <a:t>23.8</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latin typeface="+mj-ea"/>
                          <a:ea typeface="+mj-ea"/>
                        </a:rPr>
                        <a:t>13</a:t>
                      </a:r>
                    </a:p>
                  </a:txBody>
                  <a:tcPr marL="5507" marR="5507" marT="5507"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9"/>
                  </a:ext>
                </a:extLst>
              </a:tr>
              <a:tr h="177288">
                <a:tc>
                  <a:txBody>
                    <a:bodyPr/>
                    <a:lstStyle/>
                    <a:p>
                      <a:pPr algn="ctr" fontAlgn="ctr"/>
                      <a:r>
                        <a:rPr lang="ja-JP" altLang="en-US" sz="1000" b="0" i="0" u="none" strike="noStrike">
                          <a:solidFill>
                            <a:srgbClr val="222222"/>
                          </a:solidFill>
                          <a:latin typeface="+mj-ea"/>
                          <a:ea typeface="+mj-ea"/>
                        </a:rPr>
                        <a:t>鶴見区</a:t>
                      </a:r>
                    </a:p>
                  </a:txBody>
                  <a:tcPr marL="5507" marR="5507" marT="5507"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latin typeface="+mj-ea"/>
                          <a:ea typeface="+mj-ea"/>
                        </a:rPr>
                        <a:t>63.1</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latin typeface="+mj-ea"/>
                          <a:ea typeface="+mj-ea"/>
                        </a:rPr>
                        <a:t>13</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latin typeface="+mj-ea"/>
                          <a:ea typeface="+mj-ea"/>
                        </a:rPr>
                        <a:t>20.7</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latin typeface="+mj-ea"/>
                          <a:ea typeface="+mj-ea"/>
                        </a:rPr>
                        <a:t>18</a:t>
                      </a:r>
                    </a:p>
                  </a:txBody>
                  <a:tcPr marL="5507" marR="5507" marT="5507"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20"/>
                  </a:ext>
                </a:extLst>
              </a:tr>
              <a:tr h="177288">
                <a:tc>
                  <a:txBody>
                    <a:bodyPr/>
                    <a:lstStyle/>
                    <a:p>
                      <a:pPr algn="ctr" fontAlgn="ctr"/>
                      <a:r>
                        <a:rPr lang="ja-JP" altLang="en-US" sz="1000" b="0" i="0" u="none" strike="noStrike">
                          <a:solidFill>
                            <a:srgbClr val="222222"/>
                          </a:solidFill>
                          <a:latin typeface="+mj-ea"/>
                          <a:ea typeface="+mj-ea"/>
                        </a:rPr>
                        <a:t>阿倍野区</a:t>
                      </a:r>
                    </a:p>
                  </a:txBody>
                  <a:tcPr marL="5507" marR="5507" marT="5507"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latin typeface="+mj-ea"/>
                          <a:ea typeface="+mj-ea"/>
                        </a:rPr>
                        <a:t>62.6</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latin typeface="+mj-ea"/>
                          <a:ea typeface="+mj-ea"/>
                        </a:rPr>
                        <a:t>16</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latin typeface="+mj-ea"/>
                          <a:ea typeface="+mj-ea"/>
                        </a:rPr>
                        <a:t>25.0</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latin typeface="+mj-ea"/>
                          <a:ea typeface="+mj-ea"/>
                        </a:rPr>
                        <a:t>10</a:t>
                      </a:r>
                    </a:p>
                  </a:txBody>
                  <a:tcPr marL="5507" marR="5507" marT="5507"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21"/>
                  </a:ext>
                </a:extLst>
              </a:tr>
              <a:tr h="177288">
                <a:tc>
                  <a:txBody>
                    <a:bodyPr/>
                    <a:lstStyle/>
                    <a:p>
                      <a:pPr algn="ctr" fontAlgn="ctr"/>
                      <a:r>
                        <a:rPr lang="ja-JP" altLang="en-US" sz="1000" b="0" i="0" u="none" strike="noStrike">
                          <a:solidFill>
                            <a:srgbClr val="222222"/>
                          </a:solidFill>
                          <a:latin typeface="+mj-ea"/>
                          <a:ea typeface="+mj-ea"/>
                        </a:rPr>
                        <a:t>住之江区</a:t>
                      </a:r>
                    </a:p>
                  </a:txBody>
                  <a:tcPr marL="5507" marR="5507" marT="5507"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latin typeface="+mj-ea"/>
                          <a:ea typeface="+mj-ea"/>
                        </a:rPr>
                        <a:t>62.5</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latin typeface="+mj-ea"/>
                          <a:ea typeface="+mj-ea"/>
                        </a:rPr>
                        <a:t>17</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latin typeface="+mj-ea"/>
                          <a:ea typeface="+mj-ea"/>
                        </a:rPr>
                        <a:t>25.9</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latin typeface="+mj-ea"/>
                          <a:ea typeface="+mj-ea"/>
                        </a:rPr>
                        <a:t>8</a:t>
                      </a:r>
                    </a:p>
                  </a:txBody>
                  <a:tcPr marL="5507" marR="5507" marT="5507"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22"/>
                  </a:ext>
                </a:extLst>
              </a:tr>
              <a:tr h="177288">
                <a:tc>
                  <a:txBody>
                    <a:bodyPr/>
                    <a:lstStyle/>
                    <a:p>
                      <a:pPr algn="ctr" fontAlgn="ctr"/>
                      <a:r>
                        <a:rPr lang="ja-JP" altLang="en-US" sz="1000" b="0" i="0" u="none" strike="noStrike">
                          <a:solidFill>
                            <a:srgbClr val="222222"/>
                          </a:solidFill>
                          <a:latin typeface="+mj-ea"/>
                          <a:ea typeface="+mj-ea"/>
                        </a:rPr>
                        <a:t>住吉区</a:t>
                      </a:r>
                    </a:p>
                  </a:txBody>
                  <a:tcPr marL="5507" marR="5507" marT="5507"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latin typeface="+mj-ea"/>
                          <a:ea typeface="+mj-ea"/>
                        </a:rPr>
                        <a:t>62.0</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latin typeface="+mj-ea"/>
                          <a:ea typeface="+mj-ea"/>
                        </a:rPr>
                        <a:t>18</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latin typeface="+mj-ea"/>
                          <a:ea typeface="+mj-ea"/>
                        </a:rPr>
                        <a:t>26.0</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latin typeface="+mj-ea"/>
                          <a:ea typeface="+mj-ea"/>
                        </a:rPr>
                        <a:t>7</a:t>
                      </a:r>
                    </a:p>
                  </a:txBody>
                  <a:tcPr marL="5507" marR="5507" marT="5507"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23"/>
                  </a:ext>
                </a:extLst>
              </a:tr>
              <a:tr h="177288">
                <a:tc>
                  <a:txBody>
                    <a:bodyPr/>
                    <a:lstStyle/>
                    <a:p>
                      <a:pPr algn="ctr" fontAlgn="ctr"/>
                      <a:r>
                        <a:rPr lang="ja-JP" altLang="en-US" sz="1000" b="0" i="0" u="none" strike="noStrike">
                          <a:solidFill>
                            <a:srgbClr val="222222"/>
                          </a:solidFill>
                          <a:latin typeface="+mj-ea"/>
                          <a:ea typeface="+mj-ea"/>
                        </a:rPr>
                        <a:t>東住吉区</a:t>
                      </a:r>
                    </a:p>
                  </a:txBody>
                  <a:tcPr marL="5507" marR="5507" marT="5507"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latin typeface="+mj-ea"/>
                          <a:ea typeface="+mj-ea"/>
                        </a:rPr>
                        <a:t>60.6</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latin typeface="+mj-ea"/>
                          <a:ea typeface="+mj-ea"/>
                        </a:rPr>
                        <a:t>21</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latin typeface="+mj-ea"/>
                          <a:ea typeface="+mj-ea"/>
                        </a:rPr>
                        <a:t>27.6</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latin typeface="+mj-ea"/>
                          <a:ea typeface="+mj-ea"/>
                        </a:rPr>
                        <a:t>5</a:t>
                      </a:r>
                    </a:p>
                  </a:txBody>
                  <a:tcPr marL="5507" marR="5507" marT="5507"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24"/>
                  </a:ext>
                </a:extLst>
              </a:tr>
              <a:tr h="177288">
                <a:tc>
                  <a:txBody>
                    <a:bodyPr/>
                    <a:lstStyle/>
                    <a:p>
                      <a:pPr algn="ctr" fontAlgn="ctr"/>
                      <a:r>
                        <a:rPr lang="ja-JP" altLang="en-US" sz="1000" b="0" i="0" u="none" strike="noStrike">
                          <a:solidFill>
                            <a:srgbClr val="222222"/>
                          </a:solidFill>
                          <a:latin typeface="+mj-ea"/>
                          <a:ea typeface="+mj-ea"/>
                        </a:rPr>
                        <a:t>平野区</a:t>
                      </a:r>
                    </a:p>
                  </a:txBody>
                  <a:tcPr marL="5507" marR="5507" marT="5507"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latin typeface="+mj-ea"/>
                          <a:ea typeface="+mj-ea"/>
                        </a:rPr>
                        <a:t>60.3</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latin typeface="+mj-ea"/>
                          <a:ea typeface="+mj-ea"/>
                        </a:rPr>
                        <a:t>22</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latin typeface="+mj-ea"/>
                          <a:ea typeface="+mj-ea"/>
                        </a:rPr>
                        <a:t>26.3</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latin typeface="+mj-ea"/>
                          <a:ea typeface="+mj-ea"/>
                        </a:rPr>
                        <a:t>6</a:t>
                      </a:r>
                    </a:p>
                  </a:txBody>
                  <a:tcPr marL="5507" marR="5507" marT="5507"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25"/>
                  </a:ext>
                </a:extLst>
              </a:tr>
              <a:tr h="177288">
                <a:tc>
                  <a:txBody>
                    <a:bodyPr/>
                    <a:lstStyle/>
                    <a:p>
                      <a:pPr algn="ctr" fontAlgn="ctr"/>
                      <a:r>
                        <a:rPr lang="ja-JP" altLang="en-US" sz="1000" b="1" i="0" u="none" strike="noStrike" dirty="0">
                          <a:solidFill>
                            <a:srgbClr val="222222"/>
                          </a:solidFill>
                          <a:latin typeface="+mj-ea"/>
                          <a:ea typeface="+mj-ea"/>
                        </a:rPr>
                        <a:t>西成区</a:t>
                      </a:r>
                    </a:p>
                  </a:txBody>
                  <a:tcPr marL="5507" marR="5507" marT="5507"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r" fontAlgn="ctr"/>
                      <a:r>
                        <a:rPr lang="en-US" altLang="ja-JP" sz="1000" b="1" i="0" u="none" strike="noStrike" dirty="0">
                          <a:solidFill>
                            <a:srgbClr val="000000"/>
                          </a:solidFill>
                          <a:latin typeface="+mj-ea"/>
                          <a:ea typeface="+mj-ea"/>
                        </a:rPr>
                        <a:t>55.5</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r" fontAlgn="ctr"/>
                      <a:r>
                        <a:rPr lang="en-US" altLang="ja-JP" sz="1000" b="1" i="0" u="none" strike="noStrike" dirty="0">
                          <a:solidFill>
                            <a:srgbClr val="000000"/>
                          </a:solidFill>
                          <a:latin typeface="+mj-ea"/>
                          <a:ea typeface="+mj-ea"/>
                        </a:rPr>
                        <a:t>24</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r" fontAlgn="ctr"/>
                      <a:r>
                        <a:rPr lang="en-US" altLang="ja-JP" sz="1000" b="1" i="0" u="none" strike="noStrike" dirty="0">
                          <a:solidFill>
                            <a:srgbClr val="000000"/>
                          </a:solidFill>
                          <a:latin typeface="+mj-ea"/>
                          <a:ea typeface="+mj-ea"/>
                        </a:rPr>
                        <a:t>37.2</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r" fontAlgn="ctr"/>
                      <a:r>
                        <a:rPr lang="en-US" altLang="ja-JP" sz="1000" b="1" i="0" u="none" strike="noStrike" dirty="0">
                          <a:solidFill>
                            <a:srgbClr val="000000"/>
                          </a:solidFill>
                          <a:latin typeface="+mj-ea"/>
                          <a:ea typeface="+mj-ea"/>
                        </a:rPr>
                        <a:t>1</a:t>
                      </a:r>
                    </a:p>
                  </a:txBody>
                  <a:tcPr marL="5507" marR="5507" marT="5507"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extLst>
                  <a:ext uri="{0D108BD9-81ED-4DB2-BD59-A6C34878D82A}">
                    <a16:rowId xmlns:a16="http://schemas.microsoft.com/office/drawing/2014/main" xmlns="" val="10026"/>
                  </a:ext>
                </a:extLst>
              </a:tr>
              <a:tr h="177288">
                <a:tc>
                  <a:txBody>
                    <a:bodyPr/>
                    <a:lstStyle/>
                    <a:p>
                      <a:pPr algn="ctr" fontAlgn="ctr"/>
                      <a:r>
                        <a:rPr lang="ja-JP" altLang="en-US" sz="1000" b="0" i="0" u="none" strike="noStrike">
                          <a:solidFill>
                            <a:srgbClr val="000000"/>
                          </a:solidFill>
                          <a:latin typeface="+mj-ea"/>
                          <a:ea typeface="+mj-ea"/>
                        </a:rPr>
                        <a:t>大阪市</a:t>
                      </a:r>
                    </a:p>
                  </a:txBody>
                  <a:tcPr marL="5507" marR="5507" marT="5507"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25400" cap="flat" cmpd="dbl"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latin typeface="+mj-ea"/>
                          <a:ea typeface="+mj-ea"/>
                        </a:rPr>
                        <a:t>64.4</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25400" cap="flat" cmpd="dbl" algn="ctr">
                      <a:solidFill>
                        <a:srgbClr val="000000"/>
                      </a:solidFill>
                      <a:prstDash val="solid"/>
                      <a:round/>
                      <a:headEnd type="none" w="med" len="med"/>
                      <a:tailEnd type="none" w="med" len="med"/>
                    </a:lnB>
                  </a:tcPr>
                </a:tc>
                <a:tc>
                  <a:txBody>
                    <a:bodyPr/>
                    <a:lstStyle/>
                    <a:p>
                      <a:pPr algn="l" fontAlgn="ctr"/>
                      <a:r>
                        <a:rPr lang="ja-JP" altLang="en-US" sz="1000" b="0" i="0" u="none" strike="noStrike">
                          <a:solidFill>
                            <a:srgbClr val="000000"/>
                          </a:solidFill>
                          <a:latin typeface="+mj-ea"/>
                          <a:ea typeface="+mj-ea"/>
                        </a:rPr>
                        <a:t>　</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25400" cap="flat" cmpd="dbl"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latin typeface="+mj-ea"/>
                          <a:ea typeface="+mj-ea"/>
                        </a:rPr>
                        <a:t>24.2</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25400" cap="flat" cmpd="dbl" algn="ctr">
                      <a:solidFill>
                        <a:srgbClr val="000000"/>
                      </a:solidFill>
                      <a:prstDash val="solid"/>
                      <a:round/>
                      <a:headEnd type="none" w="med" len="med"/>
                      <a:tailEnd type="none" w="med" len="med"/>
                    </a:lnB>
                  </a:tcPr>
                </a:tc>
                <a:tc>
                  <a:txBody>
                    <a:bodyPr/>
                    <a:lstStyle/>
                    <a:p>
                      <a:pPr algn="l" fontAlgn="ctr"/>
                      <a:r>
                        <a:rPr lang="ja-JP" altLang="en-US" sz="1000" b="0" i="0" u="none" strike="noStrike">
                          <a:solidFill>
                            <a:srgbClr val="000000"/>
                          </a:solidFill>
                          <a:latin typeface="+mj-ea"/>
                          <a:ea typeface="+mj-ea"/>
                        </a:rPr>
                        <a:t>　</a:t>
                      </a:r>
                    </a:p>
                  </a:txBody>
                  <a:tcPr marL="5507" marR="5507" marT="5507"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25400" cap="flat" cmpd="dbl" algn="ctr">
                      <a:solidFill>
                        <a:srgbClr val="000000"/>
                      </a:solidFill>
                      <a:prstDash val="solid"/>
                      <a:round/>
                      <a:headEnd type="none" w="med" len="med"/>
                      <a:tailEnd type="none" w="med" len="med"/>
                    </a:lnB>
                  </a:tcPr>
                </a:tc>
                <a:extLst>
                  <a:ext uri="{0D108BD9-81ED-4DB2-BD59-A6C34878D82A}">
                    <a16:rowId xmlns:a16="http://schemas.microsoft.com/office/drawing/2014/main" xmlns="" val="10027"/>
                  </a:ext>
                </a:extLst>
              </a:tr>
              <a:tr h="209412">
                <a:tc>
                  <a:txBody>
                    <a:bodyPr/>
                    <a:lstStyle/>
                    <a:p>
                      <a:pPr algn="ctr" fontAlgn="ctr"/>
                      <a:r>
                        <a:rPr lang="ja-JP" altLang="en-US" sz="1000" b="0" i="0" u="none" strike="noStrike" dirty="0">
                          <a:solidFill>
                            <a:srgbClr val="222222"/>
                          </a:solidFill>
                          <a:latin typeface="+mj-ea"/>
                          <a:ea typeface="+mj-ea"/>
                        </a:rPr>
                        <a:t>全国</a:t>
                      </a:r>
                      <a:r>
                        <a:rPr lang="en-US" altLang="ja-JP" sz="1000" b="0" i="0" u="none" strike="noStrike" dirty="0">
                          <a:solidFill>
                            <a:srgbClr val="222222"/>
                          </a:solidFill>
                          <a:latin typeface="+mj-ea"/>
                          <a:ea typeface="+mj-ea"/>
                        </a:rPr>
                        <a:t>※</a:t>
                      </a:r>
                      <a:r>
                        <a:rPr lang="ja-JP" altLang="en-US" sz="1000" b="0" i="0" u="none" strike="noStrike" dirty="0">
                          <a:solidFill>
                            <a:srgbClr val="222222"/>
                          </a:solidFill>
                          <a:latin typeface="+mj-ea"/>
                          <a:ea typeface="+mj-ea"/>
                        </a:rPr>
                        <a:t>３</a:t>
                      </a:r>
                    </a:p>
                  </a:txBody>
                  <a:tcPr marL="5507" marR="5507" marT="5507"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25400" cap="flat" cmpd="dbl"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latin typeface="+mj-ea"/>
                          <a:ea typeface="+mj-ea"/>
                        </a:rPr>
                        <a:t>62.1</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25400" cap="flat" cmpd="dbl"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a:solidFill>
                            <a:srgbClr val="000000"/>
                          </a:solidFill>
                          <a:latin typeface="+mj-ea"/>
                          <a:ea typeface="+mj-ea"/>
                        </a:rPr>
                        <a:t>　</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25400" cap="flat" cmpd="dbl"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latin typeface="+mj-ea"/>
                          <a:ea typeface="+mj-ea"/>
                        </a:rPr>
                        <a:t>25.1</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25400" cap="flat" cmpd="dbl"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a:solidFill>
                            <a:srgbClr val="000000"/>
                          </a:solidFill>
                          <a:latin typeface="+mj-ea"/>
                          <a:ea typeface="+mj-ea"/>
                        </a:rPr>
                        <a:t>　</a:t>
                      </a:r>
                    </a:p>
                  </a:txBody>
                  <a:tcPr marL="5507" marR="5507" marT="5507"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25400" cap="flat" cmpd="dbl"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28"/>
                  </a:ext>
                </a:extLst>
              </a:tr>
              <a:tr h="354576">
                <a:tc gridSpan="5">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kumimoji="1" lang="en-US" altLang="ja-JP" sz="1000" b="0" i="0" u="none" strike="noStrike" kern="1200" dirty="0">
                          <a:solidFill>
                            <a:srgbClr val="000000"/>
                          </a:solidFill>
                          <a:latin typeface="+mj-ea"/>
                          <a:ea typeface="+mn-ea"/>
                          <a:cs typeface="+mn-cs"/>
                        </a:rPr>
                        <a:t>※</a:t>
                      </a:r>
                      <a:r>
                        <a:rPr kumimoji="1" lang="ja-JP" altLang="en-US" sz="1000" b="0" i="0" u="none" strike="noStrike" kern="1200" dirty="0">
                          <a:solidFill>
                            <a:srgbClr val="000000"/>
                          </a:solidFill>
                          <a:latin typeface="+mj-ea"/>
                          <a:ea typeface="+mn-ea"/>
                          <a:cs typeface="+mn-cs"/>
                        </a:rPr>
                        <a:t>２　出典：大阪市</a:t>
                      </a:r>
                      <a:r>
                        <a:rPr kumimoji="1" lang="en-US" altLang="ja-JP" sz="1000" b="0" i="0" u="none" strike="noStrike" kern="1200" dirty="0">
                          <a:solidFill>
                            <a:srgbClr val="000000"/>
                          </a:solidFill>
                          <a:latin typeface="+mj-ea"/>
                          <a:ea typeface="+mn-ea"/>
                          <a:cs typeface="+mn-cs"/>
                        </a:rPr>
                        <a:t>HP</a:t>
                      </a:r>
                      <a:r>
                        <a:rPr kumimoji="1" lang="ja-JP" altLang="en-US" sz="1000" b="0" i="0" u="none" strike="noStrike" kern="1200" dirty="0">
                          <a:solidFill>
                            <a:srgbClr val="000000"/>
                          </a:solidFill>
                          <a:latin typeface="+mj-ea"/>
                          <a:ea typeface="+mn-ea"/>
                          <a:cs typeface="+mn-cs"/>
                        </a:rPr>
                        <a:t>より（年齢別人口割合の全国数値については、総務省</a:t>
                      </a:r>
                      <a:endParaRPr lang="ja-JP" altLang="en-US" sz="1000" b="0" i="0" u="none" strike="noStrike" dirty="0">
                        <a:solidFill>
                          <a:srgbClr val="000000"/>
                        </a:solidFill>
                        <a:latin typeface="+mj-ea"/>
                        <a:ea typeface="+mj-ea"/>
                      </a:endParaRPr>
                    </a:p>
                    <a:p>
                      <a:pPr algn="l" fontAlgn="ctr"/>
                      <a:r>
                        <a:rPr lang="en-US" altLang="ja-JP" sz="1000" b="0" i="0" u="none" strike="noStrike" dirty="0">
                          <a:solidFill>
                            <a:srgbClr val="000000"/>
                          </a:solidFill>
                          <a:latin typeface="+mj-ea"/>
                          <a:ea typeface="+mj-ea"/>
                        </a:rPr>
                        <a:t>HP</a:t>
                      </a:r>
                      <a:r>
                        <a:rPr lang="ja-JP" altLang="en-US" sz="1000" b="0" i="0" u="none" strike="noStrike" dirty="0">
                          <a:solidFill>
                            <a:srgbClr val="000000"/>
                          </a:solidFill>
                          <a:latin typeface="+mj-ea"/>
                          <a:ea typeface="+mj-ea"/>
                        </a:rPr>
                        <a:t>より）</a:t>
                      </a:r>
                    </a:p>
                  </a:txBody>
                  <a:tcPr marL="5507" marR="5507" marT="5507" marB="0" anchor="ctr">
                    <a:lnL>
                      <a:noFill/>
                    </a:lnL>
                    <a:lnR>
                      <a:noFill/>
                    </a:lnR>
                    <a:lnT w="12700" cap="flat" cmpd="sng" algn="ctr">
                      <a:solidFill>
                        <a:srgbClr val="000000"/>
                      </a:solidFill>
                      <a:prstDash val="solid"/>
                      <a:round/>
                      <a:headEnd type="none" w="med" len="med"/>
                      <a:tailEnd type="none" w="med" len="med"/>
                    </a:lnT>
                    <a:lnB>
                      <a:noFill/>
                    </a:lnB>
                  </a:tcPr>
                </a:tc>
                <a:tc hMerge="1">
                  <a:txBody>
                    <a:bodyPr/>
                    <a:lstStyle/>
                    <a:p>
                      <a:pPr algn="l" fontAlgn="ctr"/>
                      <a:endParaRPr lang="ja-JP" altLang="en-US" sz="1000" b="0" i="0" u="none" strike="noStrike" dirty="0">
                        <a:solidFill>
                          <a:srgbClr val="000000"/>
                        </a:solidFill>
                        <a:latin typeface="+mj-ea"/>
                        <a:ea typeface="+mj-ea"/>
                      </a:endParaRPr>
                    </a:p>
                  </a:txBody>
                  <a:tcPr marL="5507" marR="5507" marT="5507" marB="0" anchor="ctr">
                    <a:lnL>
                      <a:noFill/>
                    </a:lnL>
                    <a:lnR>
                      <a:noFill/>
                    </a:lnR>
                    <a:lnT w="12700" cap="flat" cmpd="sng" algn="ctr">
                      <a:solidFill>
                        <a:srgbClr val="000000"/>
                      </a:solidFill>
                      <a:prstDash val="solid"/>
                      <a:round/>
                      <a:headEnd type="none" w="med" len="med"/>
                      <a:tailEnd type="none" w="med" len="med"/>
                    </a:lnT>
                    <a:lnB>
                      <a:noFill/>
                    </a:lnB>
                  </a:tcPr>
                </a:tc>
                <a:tc hMerge="1">
                  <a:txBody>
                    <a:bodyPr/>
                    <a:lstStyle/>
                    <a:p>
                      <a:pPr algn="l" fontAlgn="ctr"/>
                      <a:endParaRPr lang="ja-JP" altLang="en-US" sz="1000" b="0" i="0" u="none" strike="noStrike" dirty="0">
                        <a:solidFill>
                          <a:srgbClr val="000000"/>
                        </a:solidFill>
                        <a:latin typeface="+mj-ea"/>
                        <a:ea typeface="+mj-ea"/>
                      </a:endParaRPr>
                    </a:p>
                  </a:txBody>
                  <a:tcPr marL="5507" marR="5507" marT="5507" marB="0" anchor="ctr">
                    <a:lnL>
                      <a:noFill/>
                    </a:lnL>
                    <a:lnR>
                      <a:noFill/>
                    </a:lnR>
                    <a:lnT w="12700" cap="flat" cmpd="sng" algn="ctr">
                      <a:solidFill>
                        <a:srgbClr val="000000"/>
                      </a:solidFill>
                      <a:prstDash val="solid"/>
                      <a:round/>
                      <a:headEnd type="none" w="med" len="med"/>
                      <a:tailEnd type="none" w="med" len="med"/>
                    </a:lnT>
                    <a:lnB>
                      <a:noFill/>
                    </a:lnB>
                  </a:tcPr>
                </a:tc>
                <a:tc hMerge="1">
                  <a:txBody>
                    <a:bodyPr/>
                    <a:lstStyle/>
                    <a:p>
                      <a:pPr algn="l" fontAlgn="ctr"/>
                      <a:endParaRPr lang="ja-JP" altLang="en-US" sz="1000" b="0" i="0" u="none" strike="noStrike" dirty="0">
                        <a:solidFill>
                          <a:srgbClr val="000000"/>
                        </a:solidFill>
                        <a:latin typeface="+mj-ea"/>
                        <a:ea typeface="+mj-ea"/>
                      </a:endParaRPr>
                    </a:p>
                  </a:txBody>
                  <a:tcPr marL="5507" marR="5507" marT="5507" marB="0" anchor="ctr">
                    <a:lnL>
                      <a:noFill/>
                    </a:lnL>
                    <a:lnR>
                      <a:noFill/>
                    </a:lnR>
                    <a:lnT w="12700" cap="flat" cmpd="sng" algn="ctr">
                      <a:solidFill>
                        <a:srgbClr val="000000"/>
                      </a:solidFill>
                      <a:prstDash val="solid"/>
                      <a:round/>
                      <a:headEnd type="none" w="med" len="med"/>
                      <a:tailEnd type="none" w="med" len="med"/>
                    </a:lnT>
                    <a:lnB>
                      <a:noFill/>
                    </a:lnB>
                  </a:tcPr>
                </a:tc>
                <a:tc hMerge="1">
                  <a:txBody>
                    <a:bodyPr/>
                    <a:lstStyle/>
                    <a:p>
                      <a:pPr algn="l" fontAlgn="ctr"/>
                      <a:endParaRPr lang="ja-JP" altLang="en-US" sz="1000" b="0" i="0" u="none" strike="noStrike" dirty="0">
                        <a:solidFill>
                          <a:srgbClr val="000000"/>
                        </a:solidFill>
                        <a:latin typeface="+mj-ea"/>
                        <a:ea typeface="+mj-ea"/>
                      </a:endParaRPr>
                    </a:p>
                  </a:txBody>
                  <a:tcPr marL="5507" marR="5507" marT="5507" marB="0" anchor="ctr">
                    <a:lnL>
                      <a:noFill/>
                    </a:lnL>
                    <a:lnR>
                      <a:noFill/>
                    </a:lnR>
                    <a:lnT w="12700" cap="flat" cmpd="sng" algn="ctr">
                      <a:solidFill>
                        <a:srgbClr val="000000"/>
                      </a:solidFill>
                      <a:prstDash val="solid"/>
                      <a:round/>
                      <a:headEnd type="none" w="med" len="med"/>
                      <a:tailEnd type="none" w="med" len="med"/>
                    </a:lnT>
                    <a:lnB>
                      <a:noFill/>
                    </a:lnB>
                  </a:tcPr>
                </a:tc>
                <a:extLst>
                  <a:ext uri="{0D108BD9-81ED-4DB2-BD59-A6C34878D82A}">
                    <a16:rowId xmlns:a16="http://schemas.microsoft.com/office/drawing/2014/main" xmlns="" val="10029"/>
                  </a:ext>
                </a:extLst>
              </a:tr>
              <a:tr h="192703">
                <a:tc>
                  <a:txBody>
                    <a:bodyPr/>
                    <a:lstStyle/>
                    <a:p>
                      <a:pPr algn="l" fontAlgn="ctr"/>
                      <a:endParaRPr lang="ja-JP" altLang="en-US" sz="1000" b="0" i="0" u="none" strike="noStrike">
                        <a:solidFill>
                          <a:srgbClr val="000000"/>
                        </a:solidFill>
                        <a:latin typeface="+mj-ea"/>
                        <a:ea typeface="+mj-ea"/>
                      </a:endParaRPr>
                    </a:p>
                  </a:txBody>
                  <a:tcPr marL="5507" marR="5507" marT="5507" marB="0" anchor="ctr">
                    <a:lnL>
                      <a:noFill/>
                    </a:lnL>
                    <a:lnR>
                      <a:noFill/>
                    </a:lnR>
                    <a:lnT>
                      <a:noFill/>
                    </a:lnT>
                    <a:lnB>
                      <a:noFill/>
                    </a:lnB>
                  </a:tcPr>
                </a:tc>
                <a:tc>
                  <a:txBody>
                    <a:bodyPr/>
                    <a:lstStyle/>
                    <a:p>
                      <a:pPr algn="l" fontAlgn="ctr"/>
                      <a:endParaRPr lang="ja-JP" altLang="en-US" sz="1000" b="0" i="0" u="none" strike="noStrike">
                        <a:solidFill>
                          <a:srgbClr val="000000"/>
                        </a:solidFill>
                        <a:latin typeface="+mj-ea"/>
                        <a:ea typeface="+mj-ea"/>
                      </a:endParaRPr>
                    </a:p>
                  </a:txBody>
                  <a:tcPr marL="5507" marR="5507" marT="5507" marB="0" anchor="ctr">
                    <a:lnL>
                      <a:noFill/>
                    </a:lnL>
                    <a:lnR>
                      <a:noFill/>
                    </a:lnR>
                    <a:lnT>
                      <a:noFill/>
                    </a:lnT>
                    <a:lnB>
                      <a:noFill/>
                    </a:lnB>
                  </a:tcPr>
                </a:tc>
                <a:tc>
                  <a:txBody>
                    <a:bodyPr/>
                    <a:lstStyle/>
                    <a:p>
                      <a:pPr algn="l" fontAlgn="ctr"/>
                      <a:endParaRPr lang="ja-JP" altLang="en-US" sz="1000" b="0" i="0" u="none" strike="noStrike">
                        <a:solidFill>
                          <a:srgbClr val="000000"/>
                        </a:solidFill>
                        <a:latin typeface="+mj-ea"/>
                        <a:ea typeface="+mj-ea"/>
                      </a:endParaRPr>
                    </a:p>
                  </a:txBody>
                  <a:tcPr marL="5507" marR="5507" marT="5507" marB="0" anchor="ctr">
                    <a:lnL>
                      <a:noFill/>
                    </a:lnL>
                    <a:lnR>
                      <a:noFill/>
                    </a:lnR>
                    <a:lnT>
                      <a:noFill/>
                    </a:lnT>
                    <a:lnB>
                      <a:noFill/>
                    </a:lnB>
                  </a:tcPr>
                </a:tc>
                <a:tc>
                  <a:txBody>
                    <a:bodyPr/>
                    <a:lstStyle/>
                    <a:p>
                      <a:pPr algn="l" fontAlgn="ctr"/>
                      <a:endParaRPr lang="ja-JP" altLang="en-US" sz="1000" b="0" i="0" u="none" strike="noStrike">
                        <a:solidFill>
                          <a:srgbClr val="000000"/>
                        </a:solidFill>
                        <a:latin typeface="+mj-ea"/>
                        <a:ea typeface="+mj-ea"/>
                      </a:endParaRPr>
                    </a:p>
                  </a:txBody>
                  <a:tcPr marL="5507" marR="5507" marT="5507" marB="0" anchor="ctr">
                    <a:lnL>
                      <a:noFill/>
                    </a:lnL>
                    <a:lnR>
                      <a:noFill/>
                    </a:lnR>
                    <a:lnT>
                      <a:noFill/>
                    </a:lnT>
                    <a:lnB>
                      <a:noFill/>
                    </a:lnB>
                  </a:tcPr>
                </a:tc>
                <a:tc>
                  <a:txBody>
                    <a:bodyPr/>
                    <a:lstStyle/>
                    <a:p>
                      <a:pPr algn="l" fontAlgn="ctr"/>
                      <a:endParaRPr lang="ja-JP" altLang="en-US" sz="1000" b="0" i="0" u="none" strike="noStrike" dirty="0">
                        <a:solidFill>
                          <a:srgbClr val="000000"/>
                        </a:solidFill>
                        <a:latin typeface="+mj-ea"/>
                        <a:ea typeface="+mj-ea"/>
                      </a:endParaRPr>
                    </a:p>
                  </a:txBody>
                  <a:tcPr marL="5507" marR="5507" marT="5507" marB="0" anchor="ctr">
                    <a:lnL>
                      <a:noFill/>
                    </a:lnL>
                    <a:lnR>
                      <a:noFill/>
                    </a:lnR>
                    <a:lnT>
                      <a:noFill/>
                    </a:lnT>
                    <a:lnB>
                      <a:noFill/>
                    </a:lnB>
                  </a:tcPr>
                </a:tc>
                <a:extLst>
                  <a:ext uri="{0D108BD9-81ED-4DB2-BD59-A6C34878D82A}">
                    <a16:rowId xmlns:a16="http://schemas.microsoft.com/office/drawing/2014/main" xmlns="" val="10030"/>
                  </a:ext>
                </a:extLst>
              </a:tr>
            </a:tbl>
          </a:graphicData>
        </a:graphic>
      </p:graphicFrame>
      <p:sp>
        <p:nvSpPr>
          <p:cNvPr id="10" name="ホームベース 9"/>
          <p:cNvSpPr/>
          <p:nvPr/>
        </p:nvSpPr>
        <p:spPr>
          <a:xfrm>
            <a:off x="4466222" y="2204864"/>
            <a:ext cx="358781" cy="2520280"/>
          </a:xfrm>
          <a:prstGeom prst="homePlate">
            <a:avLst>
              <a:gd name="adj" fmla="val 100000"/>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 name="テキスト ボックス 12"/>
          <p:cNvSpPr txBox="1"/>
          <p:nvPr/>
        </p:nvSpPr>
        <p:spPr>
          <a:xfrm>
            <a:off x="7812360" y="0"/>
            <a:ext cx="1331640" cy="261610"/>
          </a:xfrm>
          <a:prstGeom prst="rect">
            <a:avLst/>
          </a:prstGeom>
          <a:noFill/>
        </p:spPr>
        <p:txBody>
          <a:bodyPr wrap="square" rtlCol="0">
            <a:spAutoFit/>
          </a:bodyPr>
          <a:lstStyle/>
          <a:p>
            <a:r>
              <a:rPr lang="en-US" altLang="ja-JP" sz="1100" dirty="0">
                <a:latin typeface="Arial" pitchFamily="34" charset="0"/>
                <a:cs typeface="Arial" pitchFamily="34" charset="0"/>
              </a:rPr>
              <a:t>B3</a:t>
            </a:r>
            <a:r>
              <a:rPr lang="en-US" altLang="ja-JP" sz="1100" dirty="0" smtClean="0">
                <a:latin typeface="Arial" pitchFamily="34" charset="0"/>
                <a:cs typeface="Arial" pitchFamily="34" charset="0"/>
              </a:rPr>
              <a:t>.(64)</a:t>
            </a:r>
            <a:r>
              <a:rPr lang="ja-JP" altLang="en-US" sz="1100" dirty="0" smtClean="0">
                <a:latin typeface="Arial" pitchFamily="34" charset="0"/>
                <a:cs typeface="Arial" pitchFamily="34" charset="0"/>
              </a:rPr>
              <a:t>～</a:t>
            </a:r>
            <a:r>
              <a:rPr lang="en-US" altLang="ja-JP" sz="1100" dirty="0" smtClean="0">
                <a:latin typeface="Arial" pitchFamily="34" charset="0"/>
                <a:cs typeface="Arial" pitchFamily="34" charset="0"/>
              </a:rPr>
              <a:t>(68)</a:t>
            </a:r>
            <a:endParaRPr kumimoji="1" lang="en-US" altLang="ja-JP" sz="1100" dirty="0">
              <a:latin typeface="Arial" pitchFamily="34" charset="0"/>
              <a:cs typeface="Arial" pitchFamily="34" charset="0"/>
            </a:endParaRPr>
          </a:p>
        </p:txBody>
      </p:sp>
    </p:spTree>
    <p:extLst>
      <p:ext uri="{BB962C8B-B14F-4D97-AF65-F5344CB8AC3E}">
        <p14:creationId xmlns:p14="http://schemas.microsoft.com/office/powerpoint/2010/main" val="4138110546"/>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 name="スライド番号プレースホルダ 6"/>
          <p:cNvSpPr txBox="1">
            <a:spLocks/>
          </p:cNvSpPr>
          <p:nvPr/>
        </p:nvSpPr>
        <p:spPr>
          <a:xfrm>
            <a:off x="8407474" y="6669360"/>
            <a:ext cx="720080" cy="177924"/>
          </a:xfrm>
          <a:prstGeom prst="rect">
            <a:avLst/>
          </a:prstGeom>
        </p:spPr>
        <p:txBody>
          <a:bodyPr vert="horz" lIns="91440" tIns="45720" rIns="91440" bIns="45720" rtlCol="0" anchor="ctr"/>
          <a:lstStyle>
            <a:defPPr>
              <a:defRPr lang="ja-JP"/>
            </a:defPPr>
            <a:lvl1pPr marL="0" algn="r" defTabSz="914400" rtl="0" eaLnBrk="1" latinLnBrk="0" hangingPunct="1">
              <a:defRPr kumimoji="1" sz="1200" kern="1200">
                <a:solidFill>
                  <a:schemeClr val="tx1">
                    <a:tint val="75000"/>
                  </a:schemeClr>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fld id="{CCEC3038-1CF1-4B63-9920-55248DCFBA97}" type="slidenum">
              <a:rPr lang="ja-JP" altLang="en-US" smtClean="0"/>
              <a:pPr/>
              <a:t>28</a:t>
            </a:fld>
            <a:endParaRPr lang="ja-JP" altLang="en-US" dirty="0"/>
          </a:p>
        </p:txBody>
      </p:sp>
      <p:sp>
        <p:nvSpPr>
          <p:cNvPr id="52" name="角丸四角形 51"/>
          <p:cNvSpPr/>
          <p:nvPr/>
        </p:nvSpPr>
        <p:spPr>
          <a:xfrm>
            <a:off x="5328085" y="665389"/>
            <a:ext cx="3641332" cy="6011213"/>
          </a:xfrm>
          <a:prstGeom prst="roundRect">
            <a:avLst>
              <a:gd name="adj" fmla="val 3640"/>
            </a:avLst>
          </a:prstGeom>
          <a:solidFill>
            <a:schemeClr val="accent6">
              <a:lumMod val="60000"/>
              <a:lumOff val="40000"/>
              <a:alpha val="5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aphicFrame>
        <p:nvGraphicFramePr>
          <p:cNvPr id="4" name="表 3"/>
          <p:cNvGraphicFramePr>
            <a:graphicFrameLocks noGrp="1"/>
          </p:cNvGraphicFramePr>
          <p:nvPr>
            <p:extLst/>
          </p:nvPr>
        </p:nvGraphicFramePr>
        <p:xfrm>
          <a:off x="179512" y="638908"/>
          <a:ext cx="8856982" cy="6037695"/>
        </p:xfrm>
        <a:graphic>
          <a:graphicData uri="http://schemas.openxmlformats.org/drawingml/2006/table">
            <a:tbl>
              <a:tblPr firstRow="1" bandRow="1">
                <a:tableStyleId>{5940675A-B579-460E-94D1-54222C63F5DA}</a:tableStyleId>
              </a:tblPr>
              <a:tblGrid>
                <a:gridCol w="360040">
                  <a:extLst>
                    <a:ext uri="{9D8B030D-6E8A-4147-A177-3AD203B41FA5}">
                      <a16:colId xmlns="" xmlns:a16="http://schemas.microsoft.com/office/drawing/2014/main" val="20000"/>
                    </a:ext>
                  </a:extLst>
                </a:gridCol>
                <a:gridCol w="864095">
                  <a:extLst>
                    <a:ext uri="{9D8B030D-6E8A-4147-A177-3AD203B41FA5}">
                      <a16:colId xmlns="" xmlns:a16="http://schemas.microsoft.com/office/drawing/2014/main" val="20001"/>
                    </a:ext>
                  </a:extLst>
                </a:gridCol>
                <a:gridCol w="1453942">
                  <a:extLst>
                    <a:ext uri="{9D8B030D-6E8A-4147-A177-3AD203B41FA5}">
                      <a16:colId xmlns="" xmlns:a16="http://schemas.microsoft.com/office/drawing/2014/main" val="20002"/>
                    </a:ext>
                  </a:extLst>
                </a:gridCol>
                <a:gridCol w="1235781">
                  <a:extLst>
                    <a:ext uri="{9D8B030D-6E8A-4147-A177-3AD203B41FA5}">
                      <a16:colId xmlns="" xmlns:a16="http://schemas.microsoft.com/office/drawing/2014/main" val="20003"/>
                    </a:ext>
                  </a:extLst>
                </a:gridCol>
                <a:gridCol w="1235781">
                  <a:extLst>
                    <a:ext uri="{9D8B030D-6E8A-4147-A177-3AD203B41FA5}">
                      <a16:colId xmlns="" xmlns:a16="http://schemas.microsoft.com/office/drawing/2014/main" val="20004"/>
                    </a:ext>
                  </a:extLst>
                </a:gridCol>
                <a:gridCol w="1235781">
                  <a:extLst>
                    <a:ext uri="{9D8B030D-6E8A-4147-A177-3AD203B41FA5}">
                      <a16:colId xmlns="" xmlns:a16="http://schemas.microsoft.com/office/drawing/2014/main" val="20005"/>
                    </a:ext>
                  </a:extLst>
                </a:gridCol>
                <a:gridCol w="1235781">
                  <a:extLst>
                    <a:ext uri="{9D8B030D-6E8A-4147-A177-3AD203B41FA5}">
                      <a16:colId xmlns="" xmlns:a16="http://schemas.microsoft.com/office/drawing/2014/main" val="20006"/>
                    </a:ext>
                  </a:extLst>
                </a:gridCol>
                <a:gridCol w="1235781">
                  <a:extLst>
                    <a:ext uri="{9D8B030D-6E8A-4147-A177-3AD203B41FA5}">
                      <a16:colId xmlns="" xmlns:a16="http://schemas.microsoft.com/office/drawing/2014/main" val="20007"/>
                    </a:ext>
                  </a:extLst>
                </a:gridCol>
              </a:tblGrid>
              <a:tr h="348543">
                <a:tc>
                  <a:txBody>
                    <a:bodyPr/>
                    <a:lstStyle/>
                    <a:p>
                      <a:pPr algn="ctr"/>
                      <a:endParaRPr kumimoji="1" lang="ja-JP" altLang="en-US" dirty="0"/>
                    </a:p>
                  </a:txBody>
                  <a:tcPr/>
                </a:tc>
                <a:tc>
                  <a:txBody>
                    <a:bodyPr/>
                    <a:lstStyle/>
                    <a:p>
                      <a:pPr algn="ctr"/>
                      <a:r>
                        <a:rPr kumimoji="1" lang="en-US" altLang="ja-JP" dirty="0"/>
                        <a:t>2011</a:t>
                      </a:r>
                      <a:endParaRPr kumimoji="1" lang="ja-JP" altLang="en-US" sz="1400" dirty="0"/>
                    </a:p>
                  </a:txBody>
                  <a:tcPr anchor="ctr"/>
                </a:tc>
                <a:tc>
                  <a:txBody>
                    <a:bodyPr/>
                    <a:lstStyle/>
                    <a:p>
                      <a:pPr algn="ctr"/>
                      <a:r>
                        <a:rPr kumimoji="1" lang="en-US" altLang="ja-JP" dirty="0"/>
                        <a:t>2012</a:t>
                      </a:r>
                      <a:endParaRPr kumimoji="1" lang="ja-JP" altLang="en-US" sz="1400" dirty="0"/>
                    </a:p>
                  </a:txBody>
                  <a:tcPr anchor="ctr"/>
                </a:tc>
                <a:tc>
                  <a:txBody>
                    <a:bodyPr/>
                    <a:lstStyle/>
                    <a:p>
                      <a:pPr algn="ctr"/>
                      <a:r>
                        <a:rPr kumimoji="1" lang="en-US" altLang="ja-JP" dirty="0"/>
                        <a:t>2013</a:t>
                      </a:r>
                      <a:endParaRPr kumimoji="1" lang="ja-JP" altLang="en-US" sz="1400" dirty="0"/>
                    </a:p>
                  </a:txBody>
                  <a:tcPr anchor="ctr"/>
                </a:tc>
                <a:tc>
                  <a:txBody>
                    <a:bodyPr/>
                    <a:lstStyle/>
                    <a:p>
                      <a:pPr algn="ctr"/>
                      <a:r>
                        <a:rPr kumimoji="1" lang="en-US" altLang="ja-JP" dirty="0"/>
                        <a:t>2014</a:t>
                      </a:r>
                      <a:endParaRPr kumimoji="1" lang="ja-JP" altLang="en-US" sz="1400" dirty="0"/>
                    </a:p>
                  </a:txBody>
                  <a:tcPr anchor="ctr">
                    <a:lnR w="12700" cap="flat" cmpd="sng" algn="ctr">
                      <a:solidFill>
                        <a:schemeClr val="tx1"/>
                      </a:solidFill>
                      <a:prstDash val="lgDash"/>
                      <a:round/>
                      <a:headEnd type="none" w="med" len="med"/>
                      <a:tailEnd type="none" w="med" len="med"/>
                    </a:lnR>
                  </a:tcPr>
                </a:tc>
                <a:tc>
                  <a:txBody>
                    <a:bodyPr/>
                    <a:lstStyle/>
                    <a:p>
                      <a:pPr algn="ctr"/>
                      <a:r>
                        <a:rPr kumimoji="1" lang="en-US" altLang="ja-JP" dirty="0"/>
                        <a:t>2015</a:t>
                      </a:r>
                      <a:endParaRPr kumimoji="1" lang="ja-JP" altLang="en-US" sz="1400" dirty="0"/>
                    </a:p>
                  </a:txBody>
                  <a:tcPr anchor="ctr">
                    <a:lnL w="12700" cap="flat" cmpd="sng" algn="ctr">
                      <a:solidFill>
                        <a:schemeClr val="tx1"/>
                      </a:solidFill>
                      <a:prstDash val="lgDash"/>
                      <a:round/>
                      <a:headEnd type="none" w="med" len="med"/>
                      <a:tailEnd type="none" w="med" len="med"/>
                    </a:lnL>
                    <a:noFill/>
                  </a:tcPr>
                </a:tc>
                <a:tc>
                  <a:txBody>
                    <a:bodyPr/>
                    <a:lstStyle/>
                    <a:p>
                      <a:pPr algn="ctr"/>
                      <a:r>
                        <a:rPr kumimoji="1" lang="en-US" altLang="ja-JP" dirty="0"/>
                        <a:t>2016</a:t>
                      </a:r>
                      <a:endParaRPr kumimoji="1" lang="ja-JP" altLang="en-US" sz="1400" dirty="0"/>
                    </a:p>
                  </a:txBody>
                  <a:tcPr anchor="ctr">
                    <a:noFill/>
                  </a:tcPr>
                </a:tc>
                <a:tc>
                  <a:txBody>
                    <a:bodyPr/>
                    <a:lstStyle/>
                    <a:p>
                      <a:pPr algn="ctr"/>
                      <a:r>
                        <a:rPr kumimoji="1" lang="en-US" altLang="ja-JP" dirty="0"/>
                        <a:t>2017</a:t>
                      </a:r>
                      <a:endParaRPr kumimoji="1" lang="ja-JP" altLang="en-US" sz="1400" dirty="0"/>
                    </a:p>
                  </a:txBody>
                  <a:tcPr anchor="ctr">
                    <a:noFill/>
                  </a:tcPr>
                </a:tc>
                <a:extLst>
                  <a:ext uri="{0D108BD9-81ED-4DB2-BD59-A6C34878D82A}">
                    <a16:rowId xmlns="" xmlns:a16="http://schemas.microsoft.com/office/drawing/2014/main" val="10000"/>
                  </a:ext>
                </a:extLst>
              </a:tr>
              <a:tr h="1362432">
                <a:tc>
                  <a:txBody>
                    <a:bodyPr/>
                    <a:lstStyle/>
                    <a:p>
                      <a:pPr algn="ctr"/>
                      <a:r>
                        <a:rPr kumimoji="1" lang="ja-JP" altLang="en-US" dirty="0"/>
                        <a:t>検討・調整</a:t>
                      </a:r>
                    </a:p>
                  </a:txBody>
                  <a:tcPr vert="eaVert" anchor="ctr"/>
                </a:tc>
                <a:tc>
                  <a:txBody>
                    <a:bodyPr/>
                    <a:lstStyle/>
                    <a:p>
                      <a:endParaRPr kumimoji="1" lang="ja-JP" altLang="en-US" dirty="0"/>
                    </a:p>
                  </a:txBody>
                  <a:tcPr/>
                </a:tc>
                <a:tc>
                  <a:txBody>
                    <a:bodyPr/>
                    <a:lstStyle/>
                    <a:p>
                      <a:endParaRPr kumimoji="1" lang="ja-JP" altLang="en-US" dirty="0"/>
                    </a:p>
                  </a:txBody>
                  <a:tcPr/>
                </a:tc>
                <a:tc>
                  <a:txBody>
                    <a:bodyPr/>
                    <a:lstStyle/>
                    <a:p>
                      <a:endParaRPr kumimoji="1" lang="ja-JP" altLang="en-US" dirty="0"/>
                    </a:p>
                  </a:txBody>
                  <a:tcPr/>
                </a:tc>
                <a:tc>
                  <a:txBody>
                    <a:bodyPr/>
                    <a:lstStyle/>
                    <a:p>
                      <a:endParaRPr kumimoji="1" lang="ja-JP" altLang="en-US" dirty="0"/>
                    </a:p>
                  </a:txBody>
                  <a:tcPr>
                    <a:lnR w="12700" cap="flat" cmpd="sng" algn="ctr">
                      <a:solidFill>
                        <a:schemeClr val="tx1"/>
                      </a:solidFill>
                      <a:prstDash val="lgDash"/>
                      <a:round/>
                      <a:headEnd type="none" w="med" len="med"/>
                      <a:tailEnd type="none" w="med" len="med"/>
                    </a:lnR>
                  </a:tcPr>
                </a:tc>
                <a:tc>
                  <a:txBody>
                    <a:bodyPr/>
                    <a:lstStyle/>
                    <a:p>
                      <a:endParaRPr kumimoji="1" lang="ja-JP" altLang="en-US" dirty="0"/>
                    </a:p>
                  </a:txBody>
                  <a:tcPr>
                    <a:lnL w="12700" cap="flat" cmpd="sng" algn="ctr">
                      <a:solidFill>
                        <a:schemeClr val="tx1"/>
                      </a:solidFill>
                      <a:prstDash val="lgDash"/>
                      <a:round/>
                      <a:headEnd type="none" w="med" len="med"/>
                      <a:tailEnd type="none" w="med" len="med"/>
                    </a:lnL>
                    <a:noFill/>
                  </a:tcPr>
                </a:tc>
                <a:tc>
                  <a:txBody>
                    <a:bodyPr/>
                    <a:lstStyle/>
                    <a:p>
                      <a:endParaRPr kumimoji="1" lang="ja-JP" altLang="en-US" dirty="0"/>
                    </a:p>
                  </a:txBody>
                  <a:tcPr>
                    <a:noFill/>
                  </a:tcPr>
                </a:tc>
                <a:tc>
                  <a:txBody>
                    <a:bodyPr/>
                    <a:lstStyle/>
                    <a:p>
                      <a:endParaRPr kumimoji="1" lang="ja-JP" altLang="en-US" dirty="0"/>
                    </a:p>
                  </a:txBody>
                  <a:tcPr>
                    <a:noFill/>
                  </a:tcPr>
                </a:tc>
                <a:extLst>
                  <a:ext uri="{0D108BD9-81ED-4DB2-BD59-A6C34878D82A}">
                    <a16:rowId xmlns="" xmlns:a16="http://schemas.microsoft.com/office/drawing/2014/main" val="10001"/>
                  </a:ext>
                </a:extLst>
              </a:tr>
              <a:tr h="1492950">
                <a:tc rowSpan="2">
                  <a:txBody>
                    <a:bodyPr/>
                    <a:lstStyle/>
                    <a:p>
                      <a:pPr algn="ctr"/>
                      <a:r>
                        <a:rPr kumimoji="1" lang="ja-JP" altLang="en-US" dirty="0"/>
                        <a:t>主な実施事業</a:t>
                      </a:r>
                    </a:p>
                  </a:txBody>
                  <a:tcPr vert="eaVert" anchor="ctr"/>
                </a:tc>
                <a:tc>
                  <a:txBody>
                    <a:bodyPr/>
                    <a:lstStyle/>
                    <a:p>
                      <a:endParaRPr kumimoji="1" lang="ja-JP" altLang="en-US" dirty="0"/>
                    </a:p>
                  </a:txBody>
                  <a:tcPr>
                    <a:lnB w="12700" cap="flat" cmpd="sng" algn="ctr">
                      <a:solidFill>
                        <a:srgbClr val="FFC000"/>
                      </a:solidFill>
                      <a:prstDash val="lgDash"/>
                      <a:round/>
                      <a:headEnd type="none" w="med" len="med"/>
                      <a:tailEnd type="none" w="med" len="med"/>
                    </a:lnB>
                  </a:tcPr>
                </a:tc>
                <a:tc>
                  <a:txBody>
                    <a:bodyPr/>
                    <a:lstStyle/>
                    <a:p>
                      <a:endParaRPr kumimoji="1" lang="ja-JP" altLang="en-US" dirty="0"/>
                    </a:p>
                  </a:txBody>
                  <a:tcPr>
                    <a:lnB w="12700" cap="flat" cmpd="sng" algn="ctr">
                      <a:solidFill>
                        <a:srgbClr val="FFC000"/>
                      </a:solidFill>
                      <a:prstDash val="lgDash"/>
                      <a:round/>
                      <a:headEnd type="none" w="med" len="med"/>
                      <a:tailEnd type="none" w="med" len="med"/>
                    </a:lnB>
                  </a:tcPr>
                </a:tc>
                <a:tc>
                  <a:txBody>
                    <a:bodyPr/>
                    <a:lstStyle/>
                    <a:p>
                      <a:endParaRPr kumimoji="1" lang="ja-JP" altLang="en-US" dirty="0"/>
                    </a:p>
                  </a:txBody>
                  <a:tcPr>
                    <a:lnB w="12700" cap="flat" cmpd="sng" algn="ctr">
                      <a:solidFill>
                        <a:srgbClr val="FFC000"/>
                      </a:solidFill>
                      <a:prstDash val="lgDash"/>
                      <a:round/>
                      <a:headEnd type="none" w="med" len="med"/>
                      <a:tailEnd type="none" w="med" len="med"/>
                    </a:lnB>
                  </a:tcPr>
                </a:tc>
                <a:tc>
                  <a:txBody>
                    <a:bodyPr/>
                    <a:lstStyle/>
                    <a:p>
                      <a:endParaRPr kumimoji="1" lang="ja-JP" altLang="en-US" dirty="0"/>
                    </a:p>
                  </a:txBody>
                  <a:tcPr>
                    <a:lnR w="12700" cap="flat" cmpd="sng" algn="ctr">
                      <a:solidFill>
                        <a:schemeClr val="tx1"/>
                      </a:solidFill>
                      <a:prstDash val="lgDash"/>
                      <a:round/>
                      <a:headEnd type="none" w="med" len="med"/>
                      <a:tailEnd type="none" w="med" len="med"/>
                    </a:lnR>
                    <a:lnB w="12700" cap="flat" cmpd="sng" algn="ctr">
                      <a:solidFill>
                        <a:srgbClr val="FFC000"/>
                      </a:solidFill>
                      <a:prstDash val="lgDash"/>
                      <a:round/>
                      <a:headEnd type="none" w="med" len="med"/>
                      <a:tailEnd type="none" w="med" len="med"/>
                    </a:lnB>
                  </a:tcPr>
                </a:tc>
                <a:tc>
                  <a:txBody>
                    <a:bodyPr/>
                    <a:lstStyle/>
                    <a:p>
                      <a:endParaRPr kumimoji="1" lang="ja-JP" altLang="en-US" dirty="0"/>
                    </a:p>
                  </a:txBody>
                  <a:tcPr>
                    <a:lnL w="12700" cap="flat" cmpd="sng" algn="ctr">
                      <a:solidFill>
                        <a:schemeClr val="tx1"/>
                      </a:solidFill>
                      <a:prstDash val="lgDash"/>
                      <a:round/>
                      <a:headEnd type="none" w="med" len="med"/>
                      <a:tailEnd type="none" w="med" len="med"/>
                    </a:lnL>
                    <a:lnB w="12700" cap="flat" cmpd="sng" algn="ctr">
                      <a:solidFill>
                        <a:srgbClr val="FFC000"/>
                      </a:solidFill>
                      <a:prstDash val="lgDash"/>
                      <a:round/>
                      <a:headEnd type="none" w="med" len="med"/>
                      <a:tailEnd type="none" w="med" len="med"/>
                    </a:lnB>
                    <a:noFill/>
                  </a:tcPr>
                </a:tc>
                <a:tc>
                  <a:txBody>
                    <a:bodyPr/>
                    <a:lstStyle/>
                    <a:p>
                      <a:endParaRPr kumimoji="1" lang="ja-JP" altLang="en-US" dirty="0"/>
                    </a:p>
                  </a:txBody>
                  <a:tcPr>
                    <a:lnB w="12700" cap="flat" cmpd="sng" algn="ctr">
                      <a:solidFill>
                        <a:srgbClr val="FFC000"/>
                      </a:solidFill>
                      <a:prstDash val="lgDash"/>
                      <a:round/>
                      <a:headEnd type="none" w="med" len="med"/>
                      <a:tailEnd type="none" w="med" len="med"/>
                    </a:lnB>
                    <a:noFill/>
                  </a:tcPr>
                </a:tc>
                <a:tc>
                  <a:txBody>
                    <a:bodyPr/>
                    <a:lstStyle/>
                    <a:p>
                      <a:endParaRPr kumimoji="1" lang="ja-JP" altLang="en-US" dirty="0"/>
                    </a:p>
                  </a:txBody>
                  <a:tcPr>
                    <a:lnB w="12700" cap="flat" cmpd="sng" algn="ctr">
                      <a:solidFill>
                        <a:srgbClr val="FFC000"/>
                      </a:solidFill>
                      <a:prstDash val="lgDash"/>
                      <a:round/>
                      <a:headEnd type="none" w="med" len="med"/>
                      <a:tailEnd type="none" w="med" len="med"/>
                    </a:lnB>
                    <a:noFill/>
                  </a:tcPr>
                </a:tc>
                <a:extLst>
                  <a:ext uri="{0D108BD9-81ED-4DB2-BD59-A6C34878D82A}">
                    <a16:rowId xmlns="" xmlns:a16="http://schemas.microsoft.com/office/drawing/2014/main" val="10002"/>
                  </a:ext>
                </a:extLst>
              </a:tr>
              <a:tr h="1963434">
                <a:tc vMerge="1">
                  <a:txBody>
                    <a:bodyPr/>
                    <a:lstStyle/>
                    <a:p>
                      <a:endParaRPr kumimoji="1" lang="ja-JP" altLang="en-US"/>
                    </a:p>
                  </a:txBody>
                  <a:tcPr/>
                </a:tc>
                <a:tc>
                  <a:txBody>
                    <a:bodyPr/>
                    <a:lstStyle/>
                    <a:p>
                      <a:endParaRPr kumimoji="1" lang="ja-JP" altLang="en-US" dirty="0"/>
                    </a:p>
                  </a:txBody>
                  <a:tcPr>
                    <a:lnT w="12700" cap="flat" cmpd="sng" algn="ctr">
                      <a:solidFill>
                        <a:srgbClr val="FFC000"/>
                      </a:solidFill>
                      <a:prstDash val="lgDash"/>
                      <a:round/>
                      <a:headEnd type="none" w="med" len="med"/>
                      <a:tailEnd type="none" w="med" len="med"/>
                    </a:lnT>
                  </a:tcPr>
                </a:tc>
                <a:tc>
                  <a:txBody>
                    <a:bodyPr/>
                    <a:lstStyle/>
                    <a:p>
                      <a:endParaRPr kumimoji="1" lang="ja-JP" altLang="en-US" dirty="0"/>
                    </a:p>
                  </a:txBody>
                  <a:tcPr>
                    <a:lnT w="12700" cap="flat" cmpd="sng" algn="ctr">
                      <a:solidFill>
                        <a:srgbClr val="FFC000"/>
                      </a:solidFill>
                      <a:prstDash val="lgDash"/>
                      <a:round/>
                      <a:headEnd type="none" w="med" len="med"/>
                      <a:tailEnd type="none" w="med" len="med"/>
                    </a:lnT>
                  </a:tcPr>
                </a:tc>
                <a:tc>
                  <a:txBody>
                    <a:bodyPr/>
                    <a:lstStyle/>
                    <a:p>
                      <a:endParaRPr kumimoji="1" lang="ja-JP" altLang="en-US" dirty="0"/>
                    </a:p>
                  </a:txBody>
                  <a:tcPr>
                    <a:lnT w="12700" cap="flat" cmpd="sng" algn="ctr">
                      <a:solidFill>
                        <a:srgbClr val="FFC000"/>
                      </a:solidFill>
                      <a:prstDash val="lgDash"/>
                      <a:round/>
                      <a:headEnd type="none" w="med" len="med"/>
                      <a:tailEnd type="none" w="med" len="med"/>
                    </a:lnT>
                  </a:tcPr>
                </a:tc>
                <a:tc>
                  <a:txBody>
                    <a:bodyPr/>
                    <a:lstStyle/>
                    <a:p>
                      <a:endParaRPr kumimoji="1" lang="ja-JP" altLang="en-US" dirty="0"/>
                    </a:p>
                  </a:txBody>
                  <a:tcPr>
                    <a:lnR w="12700" cap="flat" cmpd="sng" algn="ctr">
                      <a:solidFill>
                        <a:schemeClr val="tx1"/>
                      </a:solidFill>
                      <a:prstDash val="lgDash"/>
                      <a:round/>
                      <a:headEnd type="none" w="med" len="med"/>
                      <a:tailEnd type="none" w="med" len="med"/>
                    </a:lnR>
                    <a:lnT w="12700" cap="flat" cmpd="sng" algn="ctr">
                      <a:solidFill>
                        <a:srgbClr val="FFC000"/>
                      </a:solidFill>
                      <a:prstDash val="lgDash"/>
                      <a:round/>
                      <a:headEnd type="none" w="med" len="med"/>
                      <a:tailEnd type="none" w="med" len="med"/>
                    </a:lnT>
                  </a:tcPr>
                </a:tc>
                <a:tc>
                  <a:txBody>
                    <a:bodyPr/>
                    <a:lstStyle/>
                    <a:p>
                      <a:endParaRPr kumimoji="1" lang="ja-JP" altLang="en-US" dirty="0"/>
                    </a:p>
                  </a:txBody>
                  <a:tcPr>
                    <a:lnL w="12700" cap="flat" cmpd="sng" algn="ctr">
                      <a:solidFill>
                        <a:schemeClr val="tx1"/>
                      </a:solidFill>
                      <a:prstDash val="lgDash"/>
                      <a:round/>
                      <a:headEnd type="none" w="med" len="med"/>
                      <a:tailEnd type="none" w="med" len="med"/>
                    </a:lnL>
                    <a:lnT w="12700" cap="flat" cmpd="sng" algn="ctr">
                      <a:solidFill>
                        <a:srgbClr val="FFC000"/>
                      </a:solidFill>
                      <a:prstDash val="lgDash"/>
                      <a:round/>
                      <a:headEnd type="none" w="med" len="med"/>
                      <a:tailEnd type="none" w="med" len="med"/>
                    </a:lnT>
                    <a:noFill/>
                  </a:tcPr>
                </a:tc>
                <a:tc>
                  <a:txBody>
                    <a:bodyPr/>
                    <a:lstStyle/>
                    <a:p>
                      <a:endParaRPr kumimoji="1" lang="ja-JP" altLang="en-US" dirty="0"/>
                    </a:p>
                  </a:txBody>
                  <a:tcPr>
                    <a:lnT w="12700" cap="flat" cmpd="sng" algn="ctr">
                      <a:solidFill>
                        <a:srgbClr val="FFC000"/>
                      </a:solidFill>
                      <a:prstDash val="lgDash"/>
                      <a:round/>
                      <a:headEnd type="none" w="med" len="med"/>
                      <a:tailEnd type="none" w="med" len="med"/>
                    </a:lnT>
                    <a:noFill/>
                  </a:tcPr>
                </a:tc>
                <a:tc>
                  <a:txBody>
                    <a:bodyPr/>
                    <a:lstStyle/>
                    <a:p>
                      <a:endParaRPr kumimoji="1" lang="ja-JP" altLang="en-US" dirty="0"/>
                    </a:p>
                  </a:txBody>
                  <a:tcPr>
                    <a:lnT w="12700" cap="flat" cmpd="sng" algn="ctr">
                      <a:solidFill>
                        <a:srgbClr val="FFC000"/>
                      </a:solidFill>
                      <a:prstDash val="lgDash"/>
                      <a:round/>
                      <a:headEnd type="none" w="med" len="med"/>
                      <a:tailEnd type="none" w="med" len="med"/>
                    </a:lnT>
                    <a:noFill/>
                  </a:tcPr>
                </a:tc>
                <a:extLst>
                  <a:ext uri="{0D108BD9-81ED-4DB2-BD59-A6C34878D82A}">
                    <a16:rowId xmlns="" xmlns:a16="http://schemas.microsoft.com/office/drawing/2014/main" val="10003"/>
                  </a:ext>
                </a:extLst>
              </a:tr>
              <a:tr h="853119">
                <a:tc>
                  <a:txBody>
                    <a:bodyPr/>
                    <a:lstStyle/>
                    <a:p>
                      <a:pPr algn="ctr"/>
                      <a:endParaRPr kumimoji="1" lang="ja-JP" altLang="en-US" dirty="0"/>
                    </a:p>
                  </a:txBody>
                  <a:tcPr vert="eaVert" anchor="ctr"/>
                </a:tc>
                <a:tc>
                  <a:txBody>
                    <a:bodyPr/>
                    <a:lstStyle/>
                    <a:p>
                      <a:endParaRPr kumimoji="1" lang="ja-JP" altLang="en-US" dirty="0"/>
                    </a:p>
                  </a:txBody>
                  <a:tcPr/>
                </a:tc>
                <a:tc>
                  <a:txBody>
                    <a:bodyPr/>
                    <a:lstStyle/>
                    <a:p>
                      <a:endParaRPr kumimoji="1" lang="ja-JP" altLang="en-US" dirty="0"/>
                    </a:p>
                  </a:txBody>
                  <a:tcPr/>
                </a:tc>
                <a:tc>
                  <a:txBody>
                    <a:bodyPr/>
                    <a:lstStyle/>
                    <a:p>
                      <a:endParaRPr kumimoji="1" lang="ja-JP" altLang="en-US" dirty="0"/>
                    </a:p>
                  </a:txBody>
                  <a:tcPr/>
                </a:tc>
                <a:tc>
                  <a:txBody>
                    <a:bodyPr/>
                    <a:lstStyle/>
                    <a:p>
                      <a:endParaRPr kumimoji="1" lang="ja-JP" altLang="en-US" dirty="0"/>
                    </a:p>
                  </a:txBody>
                  <a:tcPr>
                    <a:lnR w="12700" cap="flat" cmpd="sng" algn="ctr">
                      <a:solidFill>
                        <a:schemeClr val="tx1"/>
                      </a:solidFill>
                      <a:prstDash val="lgDash"/>
                      <a:round/>
                      <a:headEnd type="none" w="med" len="med"/>
                      <a:tailEnd type="none" w="med" len="med"/>
                    </a:lnR>
                  </a:tcPr>
                </a:tc>
                <a:tc>
                  <a:txBody>
                    <a:bodyPr/>
                    <a:lstStyle/>
                    <a:p>
                      <a:endParaRPr kumimoji="1" lang="ja-JP" altLang="en-US" dirty="0"/>
                    </a:p>
                  </a:txBody>
                  <a:tcPr>
                    <a:lnL w="12700" cap="flat" cmpd="sng" algn="ctr">
                      <a:solidFill>
                        <a:schemeClr val="tx1"/>
                      </a:solidFill>
                      <a:prstDash val="lgDash"/>
                      <a:round/>
                      <a:headEnd type="none" w="med" len="med"/>
                      <a:tailEnd type="none" w="med" len="med"/>
                    </a:lnL>
                    <a:noFill/>
                  </a:tcPr>
                </a:tc>
                <a:tc>
                  <a:txBody>
                    <a:bodyPr/>
                    <a:lstStyle/>
                    <a:p>
                      <a:endParaRPr kumimoji="1" lang="ja-JP" altLang="en-US" dirty="0"/>
                    </a:p>
                  </a:txBody>
                  <a:tcPr>
                    <a:noFill/>
                  </a:tcPr>
                </a:tc>
                <a:tc>
                  <a:txBody>
                    <a:bodyPr/>
                    <a:lstStyle/>
                    <a:p>
                      <a:endParaRPr kumimoji="1" lang="ja-JP" altLang="en-US" dirty="0"/>
                    </a:p>
                  </a:txBody>
                  <a:tcPr>
                    <a:noFill/>
                  </a:tcPr>
                </a:tc>
                <a:extLst>
                  <a:ext uri="{0D108BD9-81ED-4DB2-BD59-A6C34878D82A}">
                    <a16:rowId xmlns="" xmlns:a16="http://schemas.microsoft.com/office/drawing/2014/main" val="10004"/>
                  </a:ext>
                </a:extLst>
              </a:tr>
            </a:tbl>
          </a:graphicData>
        </a:graphic>
      </p:graphicFrame>
      <p:sp>
        <p:nvSpPr>
          <p:cNvPr id="6" name="ホームベース 5"/>
          <p:cNvSpPr/>
          <p:nvPr/>
        </p:nvSpPr>
        <p:spPr>
          <a:xfrm>
            <a:off x="1115616" y="1070956"/>
            <a:ext cx="7776864" cy="360040"/>
          </a:xfrm>
          <a:prstGeom prst="homePlate">
            <a:avLst/>
          </a:prstGeom>
        </p:spPr>
        <p:style>
          <a:lnRef idx="2">
            <a:schemeClr val="accent6"/>
          </a:lnRef>
          <a:fillRef idx="1">
            <a:schemeClr val="lt1"/>
          </a:fillRef>
          <a:effectRef idx="0">
            <a:schemeClr val="accent6"/>
          </a:effectRef>
          <a:fontRef idx="minor">
            <a:schemeClr val="dk1"/>
          </a:fontRef>
        </p:style>
        <p:txBody>
          <a:bodyPr rtlCol="0" anchor="ctr"/>
          <a:lstStyle/>
          <a:p>
            <a:pPr algn="ctr"/>
            <a:r>
              <a:rPr kumimoji="1" lang="ja-JP" altLang="en-US" sz="1400" dirty="0"/>
              <a:t>西成特区構想プロジェクトチーム</a:t>
            </a:r>
          </a:p>
        </p:txBody>
      </p:sp>
      <p:sp>
        <p:nvSpPr>
          <p:cNvPr id="7" name="ホームベース 6"/>
          <p:cNvSpPr/>
          <p:nvPr/>
        </p:nvSpPr>
        <p:spPr>
          <a:xfrm>
            <a:off x="1763688" y="2439107"/>
            <a:ext cx="7128792" cy="288000"/>
          </a:xfrm>
          <a:prstGeom prst="homePlate">
            <a:avLst/>
          </a:prstGeom>
        </p:spPr>
        <p:style>
          <a:lnRef idx="2">
            <a:schemeClr val="accent6"/>
          </a:lnRef>
          <a:fillRef idx="1">
            <a:schemeClr val="lt1"/>
          </a:fillRef>
          <a:effectRef idx="0">
            <a:schemeClr val="accent6"/>
          </a:effectRef>
          <a:fontRef idx="minor">
            <a:schemeClr val="dk1"/>
          </a:fontRef>
        </p:style>
        <p:txBody>
          <a:bodyPr rtlCol="0" anchor="ctr"/>
          <a:lstStyle/>
          <a:p>
            <a:pPr algn="ctr"/>
            <a:r>
              <a:rPr kumimoji="1" lang="ja-JP" altLang="en-US" sz="1400" dirty="0"/>
              <a:t>あいりん地域を中心とした結核対策</a:t>
            </a:r>
          </a:p>
        </p:txBody>
      </p:sp>
      <p:sp>
        <p:nvSpPr>
          <p:cNvPr id="8" name="ホームベース 7"/>
          <p:cNvSpPr/>
          <p:nvPr/>
        </p:nvSpPr>
        <p:spPr>
          <a:xfrm>
            <a:off x="2845424" y="2799148"/>
            <a:ext cx="6047056" cy="288934"/>
          </a:xfrm>
          <a:prstGeom prst="homePlate">
            <a:avLst/>
          </a:prstGeom>
        </p:spPr>
        <p:style>
          <a:lnRef idx="2">
            <a:schemeClr val="accent6"/>
          </a:lnRef>
          <a:fillRef idx="1">
            <a:schemeClr val="lt1"/>
          </a:fillRef>
          <a:effectRef idx="0">
            <a:schemeClr val="accent6"/>
          </a:effectRef>
          <a:fontRef idx="minor">
            <a:schemeClr val="dk1"/>
          </a:fontRef>
        </p:style>
        <p:txBody>
          <a:bodyPr rtlCol="0" anchor="ctr"/>
          <a:lstStyle/>
          <a:p>
            <a:pPr algn="ctr"/>
            <a:r>
              <a:rPr kumimoji="1" lang="ja-JP" altLang="en-US" sz="1400" dirty="0"/>
              <a:t>あいりん地域の日雇労働者等の自立支援</a:t>
            </a:r>
          </a:p>
        </p:txBody>
      </p:sp>
      <p:sp>
        <p:nvSpPr>
          <p:cNvPr id="9" name="ホームベース 8"/>
          <p:cNvSpPr/>
          <p:nvPr/>
        </p:nvSpPr>
        <p:spPr>
          <a:xfrm>
            <a:off x="3347865" y="3159220"/>
            <a:ext cx="5544615" cy="288000"/>
          </a:xfrm>
          <a:prstGeom prst="homePlate">
            <a:avLst/>
          </a:prstGeom>
        </p:spPr>
        <p:style>
          <a:lnRef idx="2">
            <a:schemeClr val="accent6"/>
          </a:lnRef>
          <a:fillRef idx="1">
            <a:schemeClr val="lt1"/>
          </a:fillRef>
          <a:effectRef idx="0">
            <a:schemeClr val="accent6"/>
          </a:effectRef>
          <a:fontRef idx="minor">
            <a:schemeClr val="dk1"/>
          </a:fontRef>
        </p:style>
        <p:txBody>
          <a:bodyPr rtlCol="0" anchor="ctr"/>
          <a:lstStyle/>
          <a:p>
            <a:pPr algn="ctr"/>
            <a:r>
              <a:rPr kumimoji="1" lang="ja-JP" altLang="en-US" sz="1400" dirty="0">
                <a:solidFill>
                  <a:schemeClr val="tx1"/>
                </a:solidFill>
              </a:rPr>
              <a:t>単身高齢</a:t>
            </a:r>
            <a:r>
              <a:rPr kumimoji="1" lang="ja-JP" altLang="en-US" sz="1400" dirty="0"/>
              <a:t>生活保護受給者の社会的つながりづくり</a:t>
            </a:r>
          </a:p>
        </p:txBody>
      </p:sp>
      <p:sp>
        <p:nvSpPr>
          <p:cNvPr id="10" name="ホームベース 9"/>
          <p:cNvSpPr/>
          <p:nvPr/>
        </p:nvSpPr>
        <p:spPr>
          <a:xfrm>
            <a:off x="3142856" y="3906204"/>
            <a:ext cx="5749623" cy="288000"/>
          </a:xfrm>
          <a:prstGeom prst="homePlate">
            <a:avLst/>
          </a:prstGeom>
        </p:spPr>
        <p:style>
          <a:lnRef idx="2">
            <a:schemeClr val="accent6"/>
          </a:lnRef>
          <a:fillRef idx="1">
            <a:schemeClr val="lt1"/>
          </a:fillRef>
          <a:effectRef idx="0">
            <a:schemeClr val="accent6"/>
          </a:effectRef>
          <a:fontRef idx="minor">
            <a:schemeClr val="dk1"/>
          </a:fontRef>
        </p:style>
        <p:txBody>
          <a:bodyPr rtlCol="0" anchor="ctr"/>
          <a:lstStyle/>
          <a:p>
            <a:pPr algn="ctr"/>
            <a:r>
              <a:rPr kumimoji="1" lang="ja-JP" altLang="en-US" sz="1400" dirty="0"/>
              <a:t>基礎学力アップ事業（西成まなび塾）</a:t>
            </a:r>
          </a:p>
        </p:txBody>
      </p:sp>
      <p:sp>
        <p:nvSpPr>
          <p:cNvPr id="11" name="ホームベース 10"/>
          <p:cNvSpPr/>
          <p:nvPr/>
        </p:nvSpPr>
        <p:spPr>
          <a:xfrm>
            <a:off x="4115916" y="3519228"/>
            <a:ext cx="4752000" cy="288000"/>
          </a:xfrm>
          <a:prstGeom prst="homePlate">
            <a:avLst/>
          </a:prstGeom>
          <a:solidFill>
            <a:schemeClr val="bg1"/>
          </a:solidFill>
        </p:spPr>
        <p:style>
          <a:lnRef idx="2">
            <a:schemeClr val="accent6"/>
          </a:lnRef>
          <a:fillRef idx="1">
            <a:schemeClr val="lt1"/>
          </a:fillRef>
          <a:effectRef idx="0">
            <a:schemeClr val="accent6"/>
          </a:effectRef>
          <a:fontRef idx="minor">
            <a:schemeClr val="dk1"/>
          </a:fontRef>
        </p:style>
        <p:txBody>
          <a:bodyPr lIns="36000" rIns="36000" rtlCol="0" anchor="ctr"/>
          <a:lstStyle/>
          <a:p>
            <a:pPr algn="ctr"/>
            <a:r>
              <a:rPr kumimoji="1" lang="ja-JP" altLang="en-US" sz="1400" dirty="0">
                <a:solidFill>
                  <a:schemeClr val="tx1"/>
                </a:solidFill>
              </a:rPr>
              <a:t>あい</a:t>
            </a:r>
            <a:r>
              <a:rPr kumimoji="1" lang="ja-JP" altLang="en-US" sz="1400" dirty="0" err="1">
                <a:solidFill>
                  <a:schemeClr val="tx1"/>
                </a:solidFill>
              </a:rPr>
              <a:t>りん</a:t>
            </a:r>
            <a:r>
              <a:rPr kumimoji="1" lang="ja-JP" altLang="en-US" sz="1400" dirty="0">
                <a:solidFill>
                  <a:schemeClr val="tx1"/>
                </a:solidFill>
              </a:rPr>
              <a:t>地域環境整備</a:t>
            </a:r>
            <a:r>
              <a:rPr lang="ja-JP" altLang="en-US" sz="1400" dirty="0">
                <a:solidFill>
                  <a:schemeClr val="tx1"/>
                </a:solidFill>
              </a:rPr>
              <a:t>事業</a:t>
            </a:r>
            <a:endParaRPr kumimoji="1" lang="ja-JP" altLang="en-US" sz="1400" dirty="0">
              <a:solidFill>
                <a:schemeClr val="tx1"/>
              </a:solidFill>
            </a:endParaRPr>
          </a:p>
        </p:txBody>
      </p:sp>
      <p:sp>
        <p:nvSpPr>
          <p:cNvPr id="12" name="ホームベース 11"/>
          <p:cNvSpPr/>
          <p:nvPr/>
        </p:nvSpPr>
        <p:spPr>
          <a:xfrm>
            <a:off x="4269810" y="4239308"/>
            <a:ext cx="2318414" cy="288000"/>
          </a:xfrm>
          <a:prstGeom prst="homePlate">
            <a:avLst/>
          </a:prstGeom>
        </p:spPr>
        <p:style>
          <a:lnRef idx="2">
            <a:schemeClr val="accent6"/>
          </a:lnRef>
          <a:fillRef idx="1">
            <a:schemeClr val="lt1"/>
          </a:fillRef>
          <a:effectRef idx="0">
            <a:schemeClr val="accent6"/>
          </a:effectRef>
          <a:fontRef idx="minor">
            <a:schemeClr val="dk1"/>
          </a:fontRef>
        </p:style>
        <p:txBody>
          <a:bodyPr lIns="36000" rIns="36000" rtlCol="0" anchor="ctr"/>
          <a:lstStyle/>
          <a:p>
            <a:pPr algn="ctr"/>
            <a:r>
              <a:rPr kumimoji="1" lang="ja-JP" altLang="en-US" sz="1400" dirty="0">
                <a:solidFill>
                  <a:schemeClr val="tx1"/>
                </a:solidFill>
              </a:rPr>
              <a:t>プレーパーク（モデル実施）</a:t>
            </a:r>
          </a:p>
        </p:txBody>
      </p:sp>
      <p:sp>
        <p:nvSpPr>
          <p:cNvPr id="13" name="正方形/長方形 12"/>
          <p:cNvSpPr/>
          <p:nvPr/>
        </p:nvSpPr>
        <p:spPr>
          <a:xfrm>
            <a:off x="1763688" y="1503004"/>
            <a:ext cx="648071" cy="360040"/>
          </a:xfrm>
          <a:prstGeom prst="rect">
            <a:avLst/>
          </a:prstGeom>
        </p:spPr>
        <p:style>
          <a:lnRef idx="2">
            <a:schemeClr val="accent6"/>
          </a:lnRef>
          <a:fillRef idx="1">
            <a:schemeClr val="lt1"/>
          </a:fillRef>
          <a:effectRef idx="0">
            <a:schemeClr val="accent6"/>
          </a:effectRef>
          <a:fontRef idx="minor">
            <a:schemeClr val="dk1"/>
          </a:fontRef>
        </p:style>
        <p:txBody>
          <a:bodyPr rtlCol="0" anchor="ctr"/>
          <a:lstStyle/>
          <a:p>
            <a:pPr algn="ctr"/>
            <a:r>
              <a:rPr kumimoji="1" lang="ja-JP" altLang="en-US" sz="1200" dirty="0"/>
              <a:t>有識者</a:t>
            </a:r>
            <a:endParaRPr kumimoji="1" lang="en-US" altLang="ja-JP" sz="1200" dirty="0"/>
          </a:p>
          <a:p>
            <a:pPr algn="ctr"/>
            <a:r>
              <a:rPr kumimoji="1" lang="ja-JP" altLang="en-US" sz="1200" dirty="0"/>
              <a:t>座談会</a:t>
            </a:r>
          </a:p>
        </p:txBody>
      </p:sp>
      <p:sp>
        <p:nvSpPr>
          <p:cNvPr id="14" name="テキスト ボックス 13"/>
          <p:cNvSpPr txBox="1"/>
          <p:nvPr/>
        </p:nvSpPr>
        <p:spPr>
          <a:xfrm>
            <a:off x="611560" y="1411832"/>
            <a:ext cx="792088" cy="461665"/>
          </a:xfrm>
          <a:prstGeom prst="rect">
            <a:avLst/>
          </a:prstGeom>
          <a:noFill/>
        </p:spPr>
        <p:txBody>
          <a:bodyPr wrap="square" rtlCol="0">
            <a:spAutoFit/>
          </a:bodyPr>
          <a:lstStyle/>
          <a:p>
            <a:pPr algn="ctr"/>
            <a:r>
              <a:rPr lang="en-US" altLang="ja-JP" sz="1200" dirty="0">
                <a:latin typeface="+mn-ea"/>
              </a:rPr>
              <a:t>2012</a:t>
            </a:r>
            <a:r>
              <a:rPr kumimoji="1" lang="en-US" altLang="ja-JP" sz="1200" dirty="0">
                <a:latin typeface="+mn-ea"/>
              </a:rPr>
              <a:t>.2</a:t>
            </a:r>
          </a:p>
          <a:p>
            <a:pPr algn="ctr"/>
            <a:r>
              <a:rPr lang="ja-JP" altLang="en-US" sz="1200" dirty="0">
                <a:latin typeface="+mn-ea"/>
              </a:rPr>
              <a:t>設置</a:t>
            </a:r>
            <a:endParaRPr kumimoji="1" lang="ja-JP" altLang="en-US" sz="1200" dirty="0">
              <a:latin typeface="+mn-ea"/>
            </a:endParaRPr>
          </a:p>
        </p:txBody>
      </p:sp>
      <p:sp>
        <p:nvSpPr>
          <p:cNvPr id="15" name="テキスト ボックス 14"/>
          <p:cNvSpPr txBox="1"/>
          <p:nvPr/>
        </p:nvSpPr>
        <p:spPr>
          <a:xfrm>
            <a:off x="1259632" y="1843880"/>
            <a:ext cx="792088" cy="461665"/>
          </a:xfrm>
          <a:prstGeom prst="rect">
            <a:avLst/>
          </a:prstGeom>
          <a:noFill/>
        </p:spPr>
        <p:txBody>
          <a:bodyPr wrap="square" rtlCol="0">
            <a:spAutoFit/>
          </a:bodyPr>
          <a:lstStyle/>
          <a:p>
            <a:pPr algn="ctr"/>
            <a:r>
              <a:rPr lang="en-US" altLang="ja-JP" sz="1200" dirty="0">
                <a:latin typeface="+mn-ea"/>
              </a:rPr>
              <a:t>2012</a:t>
            </a:r>
            <a:r>
              <a:rPr kumimoji="1" lang="en-US" altLang="ja-JP" sz="1200" dirty="0">
                <a:latin typeface="+mn-ea"/>
              </a:rPr>
              <a:t>.6</a:t>
            </a:r>
          </a:p>
          <a:p>
            <a:pPr algn="ctr"/>
            <a:r>
              <a:rPr lang="ja-JP" altLang="en-US" sz="1200" dirty="0">
                <a:latin typeface="+mn-ea"/>
              </a:rPr>
              <a:t>設置</a:t>
            </a:r>
            <a:endParaRPr kumimoji="1" lang="ja-JP" altLang="en-US" sz="1200" dirty="0">
              <a:latin typeface="+mn-ea"/>
            </a:endParaRPr>
          </a:p>
        </p:txBody>
      </p:sp>
      <p:sp>
        <p:nvSpPr>
          <p:cNvPr id="16" name="テキスト ボックス 15"/>
          <p:cNvSpPr txBox="1"/>
          <p:nvPr/>
        </p:nvSpPr>
        <p:spPr>
          <a:xfrm>
            <a:off x="1979712" y="1833427"/>
            <a:ext cx="1008112" cy="461665"/>
          </a:xfrm>
          <a:prstGeom prst="rect">
            <a:avLst/>
          </a:prstGeom>
          <a:noFill/>
        </p:spPr>
        <p:txBody>
          <a:bodyPr wrap="square" rtlCol="0">
            <a:spAutoFit/>
          </a:bodyPr>
          <a:lstStyle/>
          <a:p>
            <a:r>
              <a:rPr lang="en-US" altLang="ja-JP" sz="1200" u="sng" dirty="0">
                <a:latin typeface="+mn-ea"/>
              </a:rPr>
              <a:t>2012</a:t>
            </a:r>
            <a:r>
              <a:rPr kumimoji="1" lang="en-US" altLang="ja-JP" sz="1200" u="sng" dirty="0">
                <a:latin typeface="+mn-ea"/>
              </a:rPr>
              <a:t>.10</a:t>
            </a:r>
          </a:p>
          <a:p>
            <a:r>
              <a:rPr lang="ja-JP" altLang="en-US" sz="1200" u="sng" dirty="0">
                <a:latin typeface="+mn-ea"/>
              </a:rPr>
              <a:t>報告書提出</a:t>
            </a:r>
            <a:endParaRPr kumimoji="1" lang="ja-JP" altLang="en-US" sz="1200" u="sng" dirty="0">
              <a:latin typeface="+mn-ea"/>
            </a:endParaRPr>
          </a:p>
        </p:txBody>
      </p:sp>
      <p:sp>
        <p:nvSpPr>
          <p:cNvPr id="35" name="テキスト ボックス 34"/>
          <p:cNvSpPr txBox="1"/>
          <p:nvPr/>
        </p:nvSpPr>
        <p:spPr>
          <a:xfrm>
            <a:off x="152321" y="5791249"/>
            <a:ext cx="400110" cy="936104"/>
          </a:xfrm>
          <a:prstGeom prst="rect">
            <a:avLst/>
          </a:prstGeom>
          <a:noFill/>
        </p:spPr>
        <p:txBody>
          <a:bodyPr vert="eaVert" wrap="square" rtlCol="0">
            <a:spAutoFit/>
          </a:bodyPr>
          <a:lstStyle/>
          <a:p>
            <a:pPr algn="ctr"/>
            <a:r>
              <a:rPr kumimoji="1" lang="ja-JP" altLang="en-US" sz="1400" dirty="0">
                <a:latin typeface="+mn-ea"/>
              </a:rPr>
              <a:t>関連事業</a:t>
            </a:r>
          </a:p>
        </p:txBody>
      </p:sp>
      <p:sp>
        <p:nvSpPr>
          <p:cNvPr id="30" name="ホームベース 29"/>
          <p:cNvSpPr/>
          <p:nvPr/>
        </p:nvSpPr>
        <p:spPr>
          <a:xfrm>
            <a:off x="4122122" y="6111548"/>
            <a:ext cx="4745794" cy="288000"/>
          </a:xfrm>
          <a:prstGeom prst="homePlate">
            <a:avLst/>
          </a:prstGeom>
        </p:spPr>
        <p:style>
          <a:lnRef idx="2">
            <a:schemeClr val="accent6"/>
          </a:lnRef>
          <a:fillRef idx="1">
            <a:schemeClr val="lt1"/>
          </a:fillRef>
          <a:effectRef idx="0">
            <a:schemeClr val="accent6"/>
          </a:effectRef>
          <a:fontRef idx="minor">
            <a:schemeClr val="dk1"/>
          </a:fontRef>
        </p:style>
        <p:txBody>
          <a:bodyPr rtlCol="0" anchor="ctr"/>
          <a:lstStyle/>
          <a:p>
            <a:pPr algn="ctr"/>
            <a:r>
              <a:rPr lang="ja-JP" altLang="en-US" sz="1400" dirty="0"/>
              <a:t>あい</a:t>
            </a:r>
            <a:r>
              <a:rPr lang="ja-JP" altLang="en-US" sz="1400" dirty="0" err="1"/>
              <a:t>りん</a:t>
            </a:r>
            <a:r>
              <a:rPr lang="ja-JP" altLang="en-US" sz="1400" dirty="0"/>
              <a:t>地域を中心とする環境整備の取組み</a:t>
            </a:r>
            <a:endParaRPr kumimoji="1" lang="ja-JP" altLang="en-US" sz="1400" dirty="0"/>
          </a:p>
        </p:txBody>
      </p:sp>
      <p:sp>
        <p:nvSpPr>
          <p:cNvPr id="33" name="ホームベース 32"/>
          <p:cNvSpPr/>
          <p:nvPr/>
        </p:nvSpPr>
        <p:spPr>
          <a:xfrm>
            <a:off x="3347864" y="1503003"/>
            <a:ext cx="5544616" cy="802541"/>
          </a:xfrm>
          <a:prstGeom prst="homePlate">
            <a:avLst>
              <a:gd name="adj" fmla="val 22719"/>
            </a:avLst>
          </a:prstGeom>
        </p:spPr>
        <p:style>
          <a:lnRef idx="2">
            <a:schemeClr val="accent6"/>
          </a:lnRef>
          <a:fillRef idx="1">
            <a:schemeClr val="lt1"/>
          </a:fillRef>
          <a:effectRef idx="0">
            <a:schemeClr val="accent6"/>
          </a:effectRef>
          <a:fontRef idx="minor">
            <a:schemeClr val="dk1"/>
          </a:fontRef>
        </p:style>
        <p:txBody>
          <a:bodyPr rtlCol="0" anchor="t"/>
          <a:lstStyle/>
          <a:p>
            <a:pPr algn="ctr"/>
            <a:r>
              <a:rPr kumimoji="1" lang="ja-JP" altLang="en-US" sz="1400" dirty="0">
                <a:solidFill>
                  <a:schemeClr val="tx1"/>
                </a:solidFill>
              </a:rPr>
              <a:t>エリアマネジメント協議会</a:t>
            </a:r>
          </a:p>
        </p:txBody>
      </p:sp>
      <p:grpSp>
        <p:nvGrpSpPr>
          <p:cNvPr id="2" name="グループ化 1"/>
          <p:cNvGrpSpPr/>
          <p:nvPr/>
        </p:nvGrpSpPr>
        <p:grpSpPr>
          <a:xfrm>
            <a:off x="2555776" y="2295092"/>
            <a:ext cx="2736000" cy="3312000"/>
            <a:chOff x="3840903" y="2564904"/>
            <a:chExt cx="2736000" cy="2636082"/>
          </a:xfrm>
        </p:grpSpPr>
        <p:cxnSp>
          <p:nvCxnSpPr>
            <p:cNvPr id="18" name="直線コネクタ 17"/>
            <p:cNvCxnSpPr/>
            <p:nvPr/>
          </p:nvCxnSpPr>
          <p:spPr>
            <a:xfrm>
              <a:off x="3851920" y="2564904"/>
              <a:ext cx="0" cy="2636082"/>
            </a:xfrm>
            <a:prstGeom prst="line">
              <a:avLst/>
            </a:prstGeom>
            <a:ln w="6350">
              <a:prstDash val="dash"/>
            </a:ln>
          </p:spPr>
          <p:style>
            <a:lnRef idx="1">
              <a:schemeClr val="dk1"/>
            </a:lnRef>
            <a:fillRef idx="0">
              <a:schemeClr val="dk1"/>
            </a:fillRef>
            <a:effectRef idx="0">
              <a:schemeClr val="dk1"/>
            </a:effectRef>
            <a:fontRef idx="minor">
              <a:schemeClr val="tx1"/>
            </a:fontRef>
          </p:style>
        </p:cxnSp>
        <p:cxnSp>
          <p:nvCxnSpPr>
            <p:cNvPr id="25" name="直線矢印コネクタ 24"/>
            <p:cNvCxnSpPr/>
            <p:nvPr/>
          </p:nvCxnSpPr>
          <p:spPr>
            <a:xfrm>
              <a:off x="3840903" y="4800091"/>
              <a:ext cx="2736000" cy="0"/>
            </a:xfrm>
            <a:prstGeom prst="straightConnector1">
              <a:avLst/>
            </a:prstGeom>
            <a:ln w="6350">
              <a:prstDash val="dash"/>
              <a:tailEnd type="arrow"/>
            </a:ln>
          </p:spPr>
          <p:style>
            <a:lnRef idx="1">
              <a:schemeClr val="dk1"/>
            </a:lnRef>
            <a:fillRef idx="0">
              <a:schemeClr val="dk1"/>
            </a:fillRef>
            <a:effectRef idx="0">
              <a:schemeClr val="dk1"/>
            </a:effectRef>
            <a:fontRef idx="minor">
              <a:schemeClr val="tx1"/>
            </a:fontRef>
          </p:style>
        </p:cxnSp>
        <p:cxnSp>
          <p:nvCxnSpPr>
            <p:cNvPr id="26" name="直線矢印コネクタ 25"/>
            <p:cNvCxnSpPr/>
            <p:nvPr/>
          </p:nvCxnSpPr>
          <p:spPr>
            <a:xfrm>
              <a:off x="3851920" y="3940404"/>
              <a:ext cx="576064" cy="0"/>
            </a:xfrm>
            <a:prstGeom prst="straightConnector1">
              <a:avLst/>
            </a:prstGeom>
            <a:ln w="6350">
              <a:prstDash val="dash"/>
              <a:tailEnd type="arrow"/>
            </a:ln>
          </p:spPr>
          <p:style>
            <a:lnRef idx="1">
              <a:schemeClr val="dk1"/>
            </a:lnRef>
            <a:fillRef idx="0">
              <a:schemeClr val="dk1"/>
            </a:fillRef>
            <a:effectRef idx="0">
              <a:schemeClr val="dk1"/>
            </a:effectRef>
            <a:fontRef idx="minor">
              <a:schemeClr val="tx1"/>
            </a:fontRef>
          </p:style>
        </p:cxnSp>
        <p:cxnSp>
          <p:nvCxnSpPr>
            <p:cNvPr id="28" name="直線矢印コネクタ 27"/>
            <p:cNvCxnSpPr/>
            <p:nvPr/>
          </p:nvCxnSpPr>
          <p:spPr>
            <a:xfrm>
              <a:off x="3890876" y="3367279"/>
              <a:ext cx="720000" cy="0"/>
            </a:xfrm>
            <a:prstGeom prst="straightConnector1">
              <a:avLst/>
            </a:prstGeom>
            <a:ln w="6350">
              <a:prstDash val="dash"/>
              <a:tailEnd type="arrow"/>
            </a:ln>
          </p:spPr>
          <p:style>
            <a:lnRef idx="1">
              <a:schemeClr val="dk1"/>
            </a:lnRef>
            <a:fillRef idx="0">
              <a:schemeClr val="dk1"/>
            </a:fillRef>
            <a:effectRef idx="0">
              <a:schemeClr val="dk1"/>
            </a:effectRef>
            <a:fontRef idx="minor">
              <a:schemeClr val="tx1"/>
            </a:fontRef>
          </p:style>
        </p:cxnSp>
        <p:cxnSp>
          <p:nvCxnSpPr>
            <p:cNvPr id="29" name="直線矢印コネクタ 28"/>
            <p:cNvCxnSpPr/>
            <p:nvPr/>
          </p:nvCxnSpPr>
          <p:spPr>
            <a:xfrm>
              <a:off x="3851920" y="3080716"/>
              <a:ext cx="288032" cy="0"/>
            </a:xfrm>
            <a:prstGeom prst="straightConnector1">
              <a:avLst/>
            </a:prstGeom>
            <a:ln w="6350">
              <a:prstDash val="dash"/>
              <a:tailEnd type="arrow"/>
            </a:ln>
          </p:spPr>
          <p:style>
            <a:lnRef idx="1">
              <a:schemeClr val="dk1"/>
            </a:lnRef>
            <a:fillRef idx="0">
              <a:schemeClr val="dk1"/>
            </a:fillRef>
            <a:effectRef idx="0">
              <a:schemeClr val="dk1"/>
            </a:effectRef>
            <a:fontRef idx="minor">
              <a:schemeClr val="tx1"/>
            </a:fontRef>
          </p:style>
        </p:cxnSp>
        <p:cxnSp>
          <p:nvCxnSpPr>
            <p:cNvPr id="31" name="直線矢印コネクタ 30"/>
            <p:cNvCxnSpPr/>
            <p:nvPr/>
          </p:nvCxnSpPr>
          <p:spPr>
            <a:xfrm>
              <a:off x="3840903" y="2794154"/>
              <a:ext cx="288032" cy="0"/>
            </a:xfrm>
            <a:prstGeom prst="straightConnector1">
              <a:avLst/>
            </a:prstGeom>
            <a:ln w="6350">
              <a:prstDash val="dash"/>
              <a:tailEnd type="arrow"/>
            </a:ln>
          </p:spPr>
          <p:style>
            <a:lnRef idx="1">
              <a:schemeClr val="dk1"/>
            </a:lnRef>
            <a:fillRef idx="0">
              <a:schemeClr val="dk1"/>
            </a:fillRef>
            <a:effectRef idx="0">
              <a:schemeClr val="dk1"/>
            </a:effectRef>
            <a:fontRef idx="minor">
              <a:schemeClr val="tx1"/>
            </a:fontRef>
          </p:style>
        </p:cxnSp>
        <p:cxnSp>
          <p:nvCxnSpPr>
            <p:cNvPr id="38" name="直線矢印コネクタ 37"/>
            <p:cNvCxnSpPr/>
            <p:nvPr/>
          </p:nvCxnSpPr>
          <p:spPr>
            <a:xfrm>
              <a:off x="3862937" y="4226966"/>
              <a:ext cx="1692000" cy="0"/>
            </a:xfrm>
            <a:prstGeom prst="straightConnector1">
              <a:avLst/>
            </a:prstGeom>
            <a:ln w="6350">
              <a:prstDash val="dash"/>
              <a:tailEnd type="arrow"/>
            </a:ln>
          </p:spPr>
          <p:style>
            <a:lnRef idx="1">
              <a:schemeClr val="dk1"/>
            </a:lnRef>
            <a:fillRef idx="0">
              <a:schemeClr val="dk1"/>
            </a:fillRef>
            <a:effectRef idx="0">
              <a:schemeClr val="dk1"/>
            </a:effectRef>
            <a:fontRef idx="minor">
              <a:schemeClr val="tx1"/>
            </a:fontRef>
          </p:style>
        </p:cxnSp>
      </p:grpSp>
      <p:sp>
        <p:nvSpPr>
          <p:cNvPr id="32" name="テキスト ボックス 31"/>
          <p:cNvSpPr txBox="1"/>
          <p:nvPr/>
        </p:nvSpPr>
        <p:spPr>
          <a:xfrm>
            <a:off x="0" y="0"/>
            <a:ext cx="3491880" cy="261610"/>
          </a:xfrm>
          <a:prstGeom prst="rect">
            <a:avLst/>
          </a:prstGeom>
          <a:noFill/>
        </p:spPr>
        <p:txBody>
          <a:bodyPr wrap="square" rtlCol="0">
            <a:spAutoFit/>
          </a:bodyPr>
          <a:lstStyle/>
          <a:p>
            <a:r>
              <a:rPr kumimoji="1" lang="en-US" altLang="ja-JP" sz="1100" dirty="0"/>
              <a:t>Ⅳ</a:t>
            </a:r>
            <a:r>
              <a:rPr kumimoji="1" lang="ja-JP" altLang="en-US" sz="1100" dirty="0"/>
              <a:t>　政策の刷新・</a:t>
            </a:r>
            <a:r>
              <a:rPr lang="ja-JP" altLang="en-US" sz="1100" dirty="0"/>
              <a:t>西成特区構想</a:t>
            </a:r>
            <a:endParaRPr kumimoji="1" lang="en-US" altLang="ja-JP" sz="1100" dirty="0"/>
          </a:p>
        </p:txBody>
      </p:sp>
      <p:sp>
        <p:nvSpPr>
          <p:cNvPr id="34" name="テキスト ボックス 33"/>
          <p:cNvSpPr txBox="1"/>
          <p:nvPr/>
        </p:nvSpPr>
        <p:spPr>
          <a:xfrm>
            <a:off x="251520" y="260648"/>
            <a:ext cx="7704856" cy="338554"/>
          </a:xfrm>
          <a:prstGeom prst="rect">
            <a:avLst/>
          </a:prstGeom>
          <a:noFill/>
        </p:spPr>
        <p:txBody>
          <a:bodyPr wrap="square" rtlCol="0">
            <a:spAutoFit/>
          </a:bodyPr>
          <a:lstStyle/>
          <a:p>
            <a:r>
              <a:rPr lang="ja-JP" altLang="en-US" sz="1600" b="1" dirty="0"/>
              <a:t>②　これまでの取組み経過 </a:t>
            </a:r>
            <a:endParaRPr kumimoji="1" lang="ja-JP" altLang="en-US" sz="1600" b="1" dirty="0"/>
          </a:p>
        </p:txBody>
      </p:sp>
      <p:cxnSp>
        <p:nvCxnSpPr>
          <p:cNvPr id="37" name="直線コネクタ 36"/>
          <p:cNvCxnSpPr/>
          <p:nvPr/>
        </p:nvCxnSpPr>
        <p:spPr>
          <a:xfrm>
            <a:off x="179512" y="580347"/>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9" name="テキスト ボックス 38"/>
          <p:cNvSpPr txBox="1"/>
          <p:nvPr/>
        </p:nvSpPr>
        <p:spPr>
          <a:xfrm>
            <a:off x="2699792" y="1473387"/>
            <a:ext cx="792088" cy="461665"/>
          </a:xfrm>
          <a:prstGeom prst="rect">
            <a:avLst/>
          </a:prstGeom>
          <a:noFill/>
        </p:spPr>
        <p:txBody>
          <a:bodyPr wrap="square" rtlCol="0">
            <a:spAutoFit/>
          </a:bodyPr>
          <a:lstStyle/>
          <a:p>
            <a:pPr algn="ctr"/>
            <a:r>
              <a:rPr lang="en-US" altLang="ja-JP" sz="1200" dirty="0">
                <a:latin typeface="+mn-ea"/>
              </a:rPr>
              <a:t>2013</a:t>
            </a:r>
            <a:r>
              <a:rPr kumimoji="1" lang="en-US" altLang="ja-JP" sz="1200" dirty="0">
                <a:latin typeface="+mn-ea"/>
              </a:rPr>
              <a:t>.7</a:t>
            </a:r>
          </a:p>
          <a:p>
            <a:pPr algn="ctr"/>
            <a:r>
              <a:rPr lang="ja-JP" altLang="en-US" sz="1200" dirty="0">
                <a:latin typeface="+mn-ea"/>
              </a:rPr>
              <a:t>設置</a:t>
            </a:r>
            <a:endParaRPr kumimoji="1" lang="ja-JP" altLang="en-US" sz="1200" dirty="0">
              <a:latin typeface="+mn-ea"/>
            </a:endParaRPr>
          </a:p>
        </p:txBody>
      </p:sp>
      <p:sp>
        <p:nvSpPr>
          <p:cNvPr id="42" name="ホームベース 41"/>
          <p:cNvSpPr/>
          <p:nvPr/>
        </p:nvSpPr>
        <p:spPr>
          <a:xfrm>
            <a:off x="5580112" y="1935052"/>
            <a:ext cx="2952328" cy="288032"/>
          </a:xfrm>
          <a:prstGeom prst="homePlate">
            <a:avLst/>
          </a:prstGeom>
          <a:ln w="12700">
            <a:prstDash val="dash"/>
          </a:ln>
        </p:spPr>
        <p:style>
          <a:lnRef idx="2">
            <a:schemeClr val="accent6"/>
          </a:lnRef>
          <a:fillRef idx="1">
            <a:schemeClr val="lt1"/>
          </a:fillRef>
          <a:effectRef idx="0">
            <a:schemeClr val="accent6"/>
          </a:effectRef>
          <a:fontRef idx="minor">
            <a:schemeClr val="dk1"/>
          </a:fontRef>
        </p:style>
        <p:txBody>
          <a:bodyPr rtlCol="0" anchor="ctr"/>
          <a:lstStyle/>
          <a:p>
            <a:pPr algn="ctr"/>
            <a:r>
              <a:rPr kumimoji="1" lang="ja-JP" altLang="en-US" sz="1400" dirty="0"/>
              <a:t> あい</a:t>
            </a:r>
            <a:r>
              <a:rPr kumimoji="1" lang="ja-JP" altLang="en-US" sz="1400" dirty="0" err="1"/>
              <a:t>りん</a:t>
            </a:r>
            <a:r>
              <a:rPr kumimoji="1" lang="ja-JP" altLang="en-US" sz="1400" dirty="0"/>
              <a:t>地域まちづくり会議</a:t>
            </a:r>
          </a:p>
        </p:txBody>
      </p:sp>
      <p:sp>
        <p:nvSpPr>
          <p:cNvPr id="43" name="テキスト ボックス 42"/>
          <p:cNvSpPr txBox="1"/>
          <p:nvPr/>
        </p:nvSpPr>
        <p:spPr>
          <a:xfrm>
            <a:off x="4932040" y="1833427"/>
            <a:ext cx="792088" cy="461665"/>
          </a:xfrm>
          <a:prstGeom prst="rect">
            <a:avLst/>
          </a:prstGeom>
          <a:noFill/>
        </p:spPr>
        <p:txBody>
          <a:bodyPr wrap="square" rtlCol="0">
            <a:spAutoFit/>
          </a:bodyPr>
          <a:lstStyle/>
          <a:p>
            <a:pPr algn="ctr"/>
            <a:r>
              <a:rPr lang="en-US" altLang="ja-JP" sz="1200" dirty="0">
                <a:latin typeface="+mn-ea"/>
              </a:rPr>
              <a:t>2015</a:t>
            </a:r>
            <a:r>
              <a:rPr kumimoji="1" lang="en-US" altLang="ja-JP" sz="1200" dirty="0">
                <a:latin typeface="+mn-ea"/>
              </a:rPr>
              <a:t>.6</a:t>
            </a:r>
          </a:p>
          <a:p>
            <a:pPr algn="ctr"/>
            <a:r>
              <a:rPr lang="ja-JP" altLang="en-US" sz="1200" dirty="0">
                <a:latin typeface="+mn-ea"/>
              </a:rPr>
              <a:t>設置</a:t>
            </a:r>
            <a:endParaRPr kumimoji="1" lang="ja-JP" altLang="en-US" sz="1200" dirty="0">
              <a:latin typeface="+mn-ea"/>
            </a:endParaRPr>
          </a:p>
        </p:txBody>
      </p:sp>
      <p:sp>
        <p:nvSpPr>
          <p:cNvPr id="44" name="ホームベース 43"/>
          <p:cNvSpPr/>
          <p:nvPr/>
        </p:nvSpPr>
        <p:spPr>
          <a:xfrm>
            <a:off x="6588224" y="4239308"/>
            <a:ext cx="2304255" cy="288000"/>
          </a:xfrm>
          <a:prstGeom prst="homePlate">
            <a:avLst/>
          </a:prstGeom>
        </p:spPr>
        <p:style>
          <a:lnRef idx="2">
            <a:schemeClr val="accent6"/>
          </a:lnRef>
          <a:fillRef idx="1">
            <a:schemeClr val="lt1"/>
          </a:fillRef>
          <a:effectRef idx="0">
            <a:schemeClr val="accent6"/>
          </a:effectRef>
          <a:fontRef idx="minor">
            <a:schemeClr val="dk1"/>
          </a:fontRef>
        </p:style>
        <p:txBody>
          <a:bodyPr lIns="36000" rIns="36000" rtlCol="0" anchor="ctr">
            <a:normAutofit fontScale="92500" lnSpcReduction="10000"/>
          </a:bodyPr>
          <a:lstStyle/>
          <a:p>
            <a:pPr algn="ctr"/>
            <a:r>
              <a:rPr kumimoji="1" lang="ja-JP" altLang="en-US" sz="1400" dirty="0"/>
              <a:t>プレーパーク（トライアル実施）</a:t>
            </a:r>
          </a:p>
        </p:txBody>
      </p:sp>
      <p:sp>
        <p:nvSpPr>
          <p:cNvPr id="45" name="ホームベース 44"/>
          <p:cNvSpPr/>
          <p:nvPr/>
        </p:nvSpPr>
        <p:spPr>
          <a:xfrm>
            <a:off x="5364088" y="4599348"/>
            <a:ext cx="3528392" cy="288000"/>
          </a:xfrm>
          <a:prstGeom prst="homePlate">
            <a:avLst/>
          </a:prstGeom>
        </p:spPr>
        <p:style>
          <a:lnRef idx="2">
            <a:schemeClr val="accent6"/>
          </a:lnRef>
          <a:fillRef idx="1">
            <a:schemeClr val="lt1"/>
          </a:fillRef>
          <a:effectRef idx="0">
            <a:schemeClr val="accent6"/>
          </a:effectRef>
          <a:fontRef idx="minor">
            <a:schemeClr val="dk1"/>
          </a:fontRef>
        </p:style>
        <p:txBody>
          <a:bodyPr rtlCol="0" anchor="ctr"/>
          <a:lstStyle/>
          <a:p>
            <a:pPr algn="ctr"/>
            <a:r>
              <a:rPr kumimoji="1" lang="ja-JP" altLang="en-US" sz="1400" dirty="0"/>
              <a:t>西成区簡易宿所設備改善助成</a:t>
            </a:r>
          </a:p>
        </p:txBody>
      </p:sp>
      <p:sp>
        <p:nvSpPr>
          <p:cNvPr id="46" name="ホームベース 45"/>
          <p:cNvSpPr/>
          <p:nvPr/>
        </p:nvSpPr>
        <p:spPr>
          <a:xfrm>
            <a:off x="5364088" y="4959388"/>
            <a:ext cx="3528392" cy="288000"/>
          </a:xfrm>
          <a:prstGeom prst="homePlate">
            <a:avLst/>
          </a:prstGeom>
        </p:spPr>
        <p:style>
          <a:lnRef idx="2">
            <a:schemeClr val="accent6"/>
          </a:lnRef>
          <a:fillRef idx="1">
            <a:schemeClr val="lt1"/>
          </a:fillRef>
          <a:effectRef idx="0">
            <a:schemeClr val="accent6"/>
          </a:effectRef>
          <a:fontRef idx="minor">
            <a:schemeClr val="dk1"/>
          </a:fontRef>
        </p:style>
        <p:txBody>
          <a:bodyPr rtlCol="0" anchor="ctr"/>
          <a:lstStyle/>
          <a:p>
            <a:pPr algn="ctr"/>
            <a:r>
              <a:rPr kumimoji="1" lang="ja-JP" altLang="en-US" sz="1400" dirty="0"/>
              <a:t>基礎学力向上支援</a:t>
            </a:r>
          </a:p>
        </p:txBody>
      </p:sp>
      <p:sp>
        <p:nvSpPr>
          <p:cNvPr id="47" name="ホームベース 46"/>
          <p:cNvSpPr/>
          <p:nvPr/>
        </p:nvSpPr>
        <p:spPr>
          <a:xfrm>
            <a:off x="7812479" y="5346204"/>
            <a:ext cx="1094159" cy="432000"/>
          </a:xfrm>
          <a:prstGeom prst="homePlate">
            <a:avLst/>
          </a:prstGeom>
        </p:spPr>
        <p:style>
          <a:lnRef idx="2">
            <a:schemeClr val="accent6"/>
          </a:lnRef>
          <a:fillRef idx="1">
            <a:schemeClr val="lt1"/>
          </a:fillRef>
          <a:effectRef idx="0">
            <a:schemeClr val="accent6"/>
          </a:effectRef>
          <a:fontRef idx="minor">
            <a:schemeClr val="dk1"/>
          </a:fontRef>
        </p:style>
        <p:txBody>
          <a:bodyPr rtlCol="0" anchor="ctr"/>
          <a:lstStyle/>
          <a:p>
            <a:pPr algn="ctr"/>
            <a:r>
              <a:rPr kumimoji="1" lang="ja-JP" altLang="en-US" sz="1000" dirty="0"/>
              <a:t>西成区こども生活・まなび</a:t>
            </a:r>
            <a:endParaRPr kumimoji="1" lang="en-US" altLang="ja-JP" sz="1000" dirty="0"/>
          </a:p>
          <a:p>
            <a:pPr algn="ctr"/>
            <a:r>
              <a:rPr kumimoji="1" lang="ja-JP" altLang="en-US" sz="1000" dirty="0"/>
              <a:t>サポート</a:t>
            </a:r>
          </a:p>
        </p:txBody>
      </p:sp>
      <p:cxnSp>
        <p:nvCxnSpPr>
          <p:cNvPr id="48" name="直線矢印コネクタ 47"/>
          <p:cNvCxnSpPr/>
          <p:nvPr/>
        </p:nvCxnSpPr>
        <p:spPr>
          <a:xfrm>
            <a:off x="2555776" y="4743364"/>
            <a:ext cx="2736000" cy="0"/>
          </a:xfrm>
          <a:prstGeom prst="straightConnector1">
            <a:avLst/>
          </a:prstGeom>
          <a:ln w="6350">
            <a:prstDash val="dash"/>
            <a:tailEnd type="arrow"/>
          </a:ln>
        </p:spPr>
        <p:style>
          <a:lnRef idx="1">
            <a:schemeClr val="dk1"/>
          </a:lnRef>
          <a:fillRef idx="0">
            <a:schemeClr val="dk1"/>
          </a:fillRef>
          <a:effectRef idx="0">
            <a:schemeClr val="dk1"/>
          </a:effectRef>
          <a:fontRef idx="minor">
            <a:schemeClr val="tx1"/>
          </a:fontRef>
        </p:style>
      </p:cxnSp>
      <p:cxnSp>
        <p:nvCxnSpPr>
          <p:cNvPr id="49" name="直線矢印コネクタ 48"/>
          <p:cNvCxnSpPr/>
          <p:nvPr/>
        </p:nvCxnSpPr>
        <p:spPr>
          <a:xfrm>
            <a:off x="2555776" y="5607460"/>
            <a:ext cx="5220000" cy="0"/>
          </a:xfrm>
          <a:prstGeom prst="straightConnector1">
            <a:avLst/>
          </a:prstGeom>
          <a:ln w="6350">
            <a:prstDash val="dash"/>
            <a:tailEnd type="arrow"/>
          </a:ln>
        </p:spPr>
        <p:style>
          <a:lnRef idx="1">
            <a:schemeClr val="dk1"/>
          </a:lnRef>
          <a:fillRef idx="0">
            <a:schemeClr val="dk1"/>
          </a:fillRef>
          <a:effectRef idx="0">
            <a:schemeClr val="dk1"/>
          </a:effectRef>
          <a:fontRef idx="minor">
            <a:schemeClr val="tx1"/>
          </a:fontRef>
        </p:style>
      </p:cxnSp>
      <p:cxnSp>
        <p:nvCxnSpPr>
          <p:cNvPr id="50" name="直線矢印コネクタ 49"/>
          <p:cNvCxnSpPr/>
          <p:nvPr/>
        </p:nvCxnSpPr>
        <p:spPr>
          <a:xfrm>
            <a:off x="2555776" y="3663244"/>
            <a:ext cx="1512000" cy="0"/>
          </a:xfrm>
          <a:prstGeom prst="straightConnector1">
            <a:avLst/>
          </a:prstGeom>
          <a:ln w="6350">
            <a:prstDash val="dash"/>
            <a:tailEnd type="arrow"/>
          </a:ln>
        </p:spPr>
        <p:style>
          <a:lnRef idx="1">
            <a:schemeClr val="dk1"/>
          </a:lnRef>
          <a:fillRef idx="0">
            <a:schemeClr val="dk1"/>
          </a:fillRef>
          <a:effectRef idx="0">
            <a:schemeClr val="dk1"/>
          </a:effectRef>
          <a:fontRef idx="minor">
            <a:schemeClr val="tx1"/>
          </a:fontRef>
        </p:style>
      </p:cxnSp>
      <p:sp>
        <p:nvSpPr>
          <p:cNvPr id="51" name="テキスト ボックス 50"/>
          <p:cNvSpPr txBox="1"/>
          <p:nvPr/>
        </p:nvSpPr>
        <p:spPr>
          <a:xfrm>
            <a:off x="4139952" y="6410581"/>
            <a:ext cx="4583948" cy="276999"/>
          </a:xfrm>
          <a:prstGeom prst="rect">
            <a:avLst/>
          </a:prstGeom>
          <a:noFill/>
        </p:spPr>
        <p:txBody>
          <a:bodyPr wrap="square" rtlCol="0">
            <a:spAutoFit/>
          </a:bodyPr>
          <a:lstStyle/>
          <a:p>
            <a:r>
              <a:rPr lang="en-US" altLang="ja-JP" sz="1200" dirty="0">
                <a:latin typeface="+mn-ea"/>
              </a:rPr>
              <a:t>※</a:t>
            </a:r>
            <a:r>
              <a:rPr lang="ja-JP" altLang="en-US" sz="1200" dirty="0">
                <a:latin typeface="+mn-ea"/>
              </a:rPr>
              <a:t>上記の「あい</a:t>
            </a:r>
            <a:r>
              <a:rPr lang="ja-JP" altLang="en-US" sz="1200" dirty="0" err="1">
                <a:latin typeface="+mn-ea"/>
              </a:rPr>
              <a:t>りん</a:t>
            </a:r>
            <a:r>
              <a:rPr lang="ja-JP" altLang="en-US" sz="1200" dirty="0">
                <a:latin typeface="+mn-ea"/>
              </a:rPr>
              <a:t>地域環境整備</a:t>
            </a:r>
            <a:r>
              <a:rPr lang="ja-JP" altLang="en-US" sz="1200" dirty="0" smtClean="0">
                <a:latin typeface="+mn-ea"/>
              </a:rPr>
              <a:t>事業」を計画</a:t>
            </a:r>
            <a:r>
              <a:rPr lang="ja-JP" altLang="en-US" sz="1200" dirty="0">
                <a:latin typeface="+mn-ea"/>
              </a:rPr>
              <a:t>の一部に位置付け</a:t>
            </a:r>
            <a:endParaRPr lang="en-US" altLang="ja-JP" sz="1200" dirty="0">
              <a:latin typeface="+mn-ea"/>
            </a:endParaRPr>
          </a:p>
        </p:txBody>
      </p:sp>
      <p:sp>
        <p:nvSpPr>
          <p:cNvPr id="27" name="テキスト ボックス 26"/>
          <p:cNvSpPr txBox="1"/>
          <p:nvPr/>
        </p:nvSpPr>
        <p:spPr>
          <a:xfrm>
            <a:off x="3527884" y="5823484"/>
            <a:ext cx="5076564" cy="438582"/>
          </a:xfrm>
          <a:prstGeom prst="rect">
            <a:avLst/>
          </a:prstGeom>
          <a:noFill/>
        </p:spPr>
        <p:txBody>
          <a:bodyPr wrap="square" rtlCol="0">
            <a:spAutoFit/>
          </a:bodyPr>
          <a:lstStyle/>
          <a:p>
            <a:r>
              <a:rPr lang="ja-JP" altLang="en-US" sz="1200" dirty="0"/>
              <a:t>　　　　　 </a:t>
            </a:r>
            <a:r>
              <a:rPr lang="en-US" altLang="ja-JP" sz="1200" dirty="0">
                <a:latin typeface="+mn-ea"/>
              </a:rPr>
              <a:t>【5</a:t>
            </a:r>
            <a:r>
              <a:rPr lang="ja-JP" altLang="en-US" sz="1200" dirty="0">
                <a:latin typeface="+mn-ea"/>
              </a:rPr>
              <a:t>か年計画</a:t>
            </a:r>
            <a:r>
              <a:rPr lang="en-US" altLang="ja-JP" sz="1200" dirty="0">
                <a:latin typeface="+mn-ea"/>
              </a:rPr>
              <a:t>】</a:t>
            </a:r>
            <a:r>
              <a:rPr lang="ja-JP" altLang="en-US" sz="1200" dirty="0">
                <a:latin typeface="+mn-ea"/>
              </a:rPr>
              <a:t>（府・府警・市による取りまとめ）</a:t>
            </a:r>
            <a:endParaRPr lang="en-US" altLang="ja-JP" sz="1200" dirty="0">
              <a:latin typeface="+mn-ea"/>
            </a:endParaRPr>
          </a:p>
          <a:p>
            <a:r>
              <a:rPr lang="en-US" altLang="ja-JP" sz="1050" dirty="0">
                <a:latin typeface="+mn-ea"/>
              </a:rPr>
              <a:t>2014.4</a:t>
            </a:r>
          </a:p>
        </p:txBody>
      </p:sp>
      <p:sp>
        <p:nvSpPr>
          <p:cNvPr id="54" name="テキスト ボックス 53"/>
          <p:cNvSpPr txBox="1"/>
          <p:nvPr/>
        </p:nvSpPr>
        <p:spPr>
          <a:xfrm>
            <a:off x="539552" y="2367100"/>
            <a:ext cx="852665" cy="442035"/>
          </a:xfrm>
          <a:prstGeom prst="rect">
            <a:avLst/>
          </a:prstGeom>
          <a:noFill/>
        </p:spPr>
        <p:txBody>
          <a:bodyPr wrap="square" lIns="18000" tIns="36000" rIns="18000" bIns="36000" rtlCol="0">
            <a:spAutoFit/>
          </a:bodyPr>
          <a:lstStyle/>
          <a:p>
            <a:pPr algn="ctr"/>
            <a:r>
              <a:rPr lang="ja-JP" altLang="en-US" sz="1200" dirty="0">
                <a:latin typeface="+mn-ea"/>
              </a:rPr>
              <a:t>短期集中的対策</a:t>
            </a:r>
            <a:endParaRPr kumimoji="1" lang="ja-JP" altLang="en-US" sz="1200" dirty="0">
              <a:latin typeface="+mn-ea"/>
            </a:endParaRPr>
          </a:p>
        </p:txBody>
      </p:sp>
      <p:sp>
        <p:nvSpPr>
          <p:cNvPr id="55" name="テキスト ボックス 54"/>
          <p:cNvSpPr txBox="1"/>
          <p:nvPr/>
        </p:nvSpPr>
        <p:spPr>
          <a:xfrm>
            <a:off x="581065" y="3906204"/>
            <a:ext cx="792088" cy="442035"/>
          </a:xfrm>
          <a:prstGeom prst="rect">
            <a:avLst/>
          </a:prstGeom>
          <a:noFill/>
        </p:spPr>
        <p:txBody>
          <a:bodyPr wrap="square" lIns="18000" tIns="36000" rIns="18000" bIns="36000" rtlCol="0">
            <a:spAutoFit/>
          </a:bodyPr>
          <a:lstStyle/>
          <a:p>
            <a:pPr algn="ctr"/>
            <a:r>
              <a:rPr lang="ja-JP" altLang="en-US" sz="1200" dirty="0">
                <a:latin typeface="+mn-ea"/>
              </a:rPr>
              <a:t>中長期的</a:t>
            </a:r>
            <a:endParaRPr lang="en-US" altLang="ja-JP" sz="1200" dirty="0">
              <a:latin typeface="+mn-ea"/>
            </a:endParaRPr>
          </a:p>
          <a:p>
            <a:pPr algn="ctr"/>
            <a:r>
              <a:rPr lang="ja-JP" altLang="en-US" sz="1200" dirty="0">
                <a:latin typeface="+mn-ea"/>
              </a:rPr>
              <a:t>対策</a:t>
            </a:r>
            <a:endParaRPr lang="en-US" altLang="ja-JP" sz="1200" dirty="0">
              <a:latin typeface="+mn-ea"/>
            </a:endParaRPr>
          </a:p>
        </p:txBody>
      </p:sp>
      <p:sp>
        <p:nvSpPr>
          <p:cNvPr id="57" name="テキスト ボックス 56"/>
          <p:cNvSpPr txBox="1"/>
          <p:nvPr/>
        </p:nvSpPr>
        <p:spPr>
          <a:xfrm>
            <a:off x="7812360" y="0"/>
            <a:ext cx="1331640" cy="261610"/>
          </a:xfrm>
          <a:prstGeom prst="rect">
            <a:avLst/>
          </a:prstGeom>
          <a:noFill/>
        </p:spPr>
        <p:txBody>
          <a:bodyPr wrap="square" rtlCol="0">
            <a:spAutoFit/>
          </a:bodyPr>
          <a:lstStyle/>
          <a:p>
            <a:r>
              <a:rPr lang="en-US" altLang="ja-JP" sz="1100" dirty="0">
                <a:latin typeface="Arial" pitchFamily="34" charset="0"/>
                <a:cs typeface="Arial" pitchFamily="34" charset="0"/>
              </a:rPr>
              <a:t>B3</a:t>
            </a:r>
            <a:r>
              <a:rPr lang="en-US" altLang="ja-JP" sz="1100" dirty="0" smtClean="0">
                <a:latin typeface="Arial" pitchFamily="34" charset="0"/>
                <a:cs typeface="Arial" pitchFamily="34" charset="0"/>
              </a:rPr>
              <a:t>.(64)</a:t>
            </a:r>
            <a:r>
              <a:rPr lang="ja-JP" altLang="en-US" sz="1100" dirty="0" smtClean="0">
                <a:latin typeface="Arial" pitchFamily="34" charset="0"/>
                <a:cs typeface="Arial" pitchFamily="34" charset="0"/>
              </a:rPr>
              <a:t>～</a:t>
            </a:r>
            <a:r>
              <a:rPr lang="en-US" altLang="ja-JP" sz="1100" dirty="0" smtClean="0">
                <a:latin typeface="Arial" pitchFamily="34" charset="0"/>
                <a:cs typeface="Arial" pitchFamily="34" charset="0"/>
              </a:rPr>
              <a:t>(68)</a:t>
            </a:r>
            <a:endParaRPr kumimoji="1" lang="en-US" altLang="ja-JP" sz="1100" dirty="0">
              <a:latin typeface="Arial" pitchFamily="34" charset="0"/>
              <a:cs typeface="Arial" pitchFamily="34" charset="0"/>
            </a:endParaRPr>
          </a:p>
        </p:txBody>
      </p:sp>
    </p:spTree>
    <p:extLst>
      <p:ext uri="{BB962C8B-B14F-4D97-AF65-F5344CB8AC3E}">
        <p14:creationId xmlns:p14="http://schemas.microsoft.com/office/powerpoint/2010/main" val="1841098083"/>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正方形/長方形 13"/>
          <p:cNvSpPr/>
          <p:nvPr/>
        </p:nvSpPr>
        <p:spPr>
          <a:xfrm>
            <a:off x="265826" y="622935"/>
            <a:ext cx="5053149" cy="6065763"/>
          </a:xfrm>
          <a:prstGeom prst="rect">
            <a:avLst/>
          </a:prstGeom>
        </p:spPr>
        <p:txBody>
          <a:bodyPr wrap="square" lIns="36000" tIns="0" rIns="36000" bIns="0">
            <a:spAutoFit/>
          </a:bodyPr>
          <a:lstStyle/>
          <a:p>
            <a:pPr>
              <a:lnSpc>
                <a:spcPts val="1300"/>
              </a:lnSpc>
            </a:pPr>
            <a:r>
              <a:rPr lang="ja-JP" altLang="en-US" sz="1600" dirty="0">
                <a:latin typeface="+mn-ea"/>
                <a:cs typeface="Meiryo UI" pitchFamily="50" charset="-128"/>
              </a:rPr>
              <a:t>　</a:t>
            </a:r>
            <a:endParaRPr lang="en-US" altLang="ja-JP" sz="1600" dirty="0">
              <a:latin typeface="+mn-ea"/>
              <a:cs typeface="Meiryo UI" pitchFamily="50" charset="-128"/>
            </a:endParaRPr>
          </a:p>
          <a:p>
            <a:pPr>
              <a:lnSpc>
                <a:spcPts val="1400"/>
              </a:lnSpc>
            </a:pPr>
            <a:r>
              <a:rPr lang="ja-JP" altLang="en-US" sz="1600" dirty="0">
                <a:latin typeface="+mn-ea"/>
                <a:cs typeface="Meiryo UI" pitchFamily="50" charset="-128"/>
              </a:rPr>
              <a:t>　</a:t>
            </a:r>
            <a:r>
              <a:rPr lang="en-US" altLang="ja-JP" sz="1600" dirty="0">
                <a:latin typeface="+mn-ea"/>
                <a:cs typeface="Meiryo UI" pitchFamily="50" charset="-128"/>
              </a:rPr>
              <a:t>Ⅳ</a:t>
            </a:r>
            <a:r>
              <a:rPr lang="ja-JP" altLang="en-US" sz="1600" dirty="0">
                <a:latin typeface="+mn-ea"/>
                <a:cs typeface="Meiryo UI" pitchFamily="50" charset="-128"/>
              </a:rPr>
              <a:t>　行財政改革</a:t>
            </a:r>
            <a:endParaRPr lang="en-US" altLang="ja-JP" sz="1400" dirty="0">
              <a:solidFill>
                <a:srgbClr val="0070C0"/>
              </a:solidFill>
              <a:latin typeface="+mn-ea"/>
              <a:cs typeface="Meiryo UI" pitchFamily="50" charset="-128"/>
            </a:endParaRPr>
          </a:p>
          <a:p>
            <a:pPr lvl="0">
              <a:lnSpc>
                <a:spcPts val="1400"/>
              </a:lnSpc>
            </a:pPr>
            <a:r>
              <a:rPr lang="ja-JP" altLang="en-US" sz="1400" dirty="0">
                <a:latin typeface="+mn-ea"/>
                <a:cs typeface="Meiryo UI" pitchFamily="50" charset="-128"/>
              </a:rPr>
              <a:t>　</a:t>
            </a:r>
            <a:endParaRPr lang="en-US" altLang="ja-JP" sz="1400" dirty="0">
              <a:latin typeface="+mn-ea"/>
              <a:cs typeface="Meiryo UI" pitchFamily="50" charset="-128"/>
            </a:endParaRPr>
          </a:p>
          <a:p>
            <a:pPr lvl="0" algn="just">
              <a:lnSpc>
                <a:spcPts val="1400"/>
              </a:lnSpc>
            </a:pPr>
            <a:r>
              <a:rPr lang="ja-JP" altLang="en-US" sz="1600" dirty="0">
                <a:latin typeface="+mn-ea"/>
                <a:cs typeface="Meiryo UI" pitchFamily="50" charset="-128"/>
              </a:rPr>
              <a:t>　</a:t>
            </a:r>
            <a:r>
              <a:rPr lang="en-US" altLang="ja-JP" sz="1400" dirty="0">
                <a:latin typeface="+mn-ea"/>
                <a:cs typeface="Meiryo UI" pitchFamily="50" charset="-128"/>
              </a:rPr>
              <a:t>【</a:t>
            </a:r>
            <a:r>
              <a:rPr lang="ja-JP" altLang="en-US" sz="1400" dirty="0">
                <a:latin typeface="+mn-ea"/>
                <a:cs typeface="Meiryo UI" pitchFamily="50" charset="-128"/>
              </a:rPr>
              <a:t>財政</a:t>
            </a:r>
            <a:r>
              <a:rPr lang="en-US" altLang="ja-JP" sz="1400" dirty="0">
                <a:latin typeface="+mn-ea"/>
                <a:cs typeface="Meiryo UI" pitchFamily="50" charset="-128"/>
              </a:rPr>
              <a:t>】</a:t>
            </a:r>
            <a:r>
              <a:rPr lang="ja-JP" altLang="en-US" sz="1400" dirty="0">
                <a:latin typeface="+mn-ea"/>
                <a:cs typeface="Meiryo UI" pitchFamily="50" charset="-128"/>
              </a:rPr>
              <a:t> </a:t>
            </a:r>
            <a:endParaRPr lang="en-US" altLang="ja-JP" sz="1400" dirty="0">
              <a:latin typeface="+mn-ea"/>
              <a:cs typeface="Meiryo UI" pitchFamily="50" charset="-128"/>
            </a:endParaRPr>
          </a:p>
          <a:p>
            <a:pPr lvl="0" algn="just">
              <a:lnSpc>
                <a:spcPts val="1400"/>
              </a:lnSpc>
            </a:pPr>
            <a:r>
              <a:rPr lang="ja-JP" altLang="en-US" sz="1400" dirty="0">
                <a:latin typeface="+mn-ea"/>
                <a:cs typeface="Meiryo UI" pitchFamily="50" charset="-128"/>
              </a:rPr>
              <a:t>　　</a:t>
            </a:r>
            <a:r>
              <a:rPr lang="en-US" altLang="ja-JP" sz="1400" dirty="0">
                <a:latin typeface="+mn-ea"/>
                <a:cs typeface="Meiryo UI" pitchFamily="50" charset="-128"/>
              </a:rPr>
              <a:t>(1)</a:t>
            </a:r>
            <a:r>
              <a:rPr lang="ja-JP" altLang="en-US" sz="1400" dirty="0">
                <a:latin typeface="+mn-ea"/>
                <a:cs typeface="Meiryo UI" pitchFamily="50" charset="-128"/>
              </a:rPr>
              <a:t>　財政再建</a:t>
            </a:r>
            <a:r>
              <a:rPr lang="en-US" altLang="ja-JP" sz="1400" dirty="0">
                <a:latin typeface="+mn-ea"/>
                <a:cs typeface="Meiryo UI" pitchFamily="50" charset="-128"/>
              </a:rPr>
              <a:t>		</a:t>
            </a:r>
            <a:r>
              <a:rPr lang="ja-JP" altLang="en-US" sz="1400" dirty="0">
                <a:latin typeface="+mn-ea"/>
                <a:cs typeface="Meiryo UI" pitchFamily="50" charset="-128"/>
              </a:rPr>
              <a:t>　　　</a:t>
            </a:r>
            <a:r>
              <a:rPr lang="ja-JP" altLang="en-US" sz="1400" dirty="0" smtClean="0">
                <a:latin typeface="+mn-ea"/>
                <a:cs typeface="Meiryo UI" pitchFamily="50" charset="-128"/>
              </a:rPr>
              <a:t>  </a:t>
            </a:r>
            <a:r>
              <a:rPr lang="en-US" altLang="ja-JP" sz="1400" dirty="0" smtClean="0">
                <a:latin typeface="+mn-ea"/>
                <a:cs typeface="Meiryo UI" pitchFamily="50" charset="-128"/>
              </a:rPr>
              <a:t>126</a:t>
            </a:r>
            <a:r>
              <a:rPr lang="ja-JP" altLang="en-US" sz="1400" dirty="0" smtClean="0">
                <a:latin typeface="+mn-ea"/>
                <a:cs typeface="Meiryo UI" pitchFamily="50" charset="-128"/>
              </a:rPr>
              <a:t>頁</a:t>
            </a:r>
            <a:endParaRPr lang="en-US" altLang="ja-JP" sz="1400" dirty="0">
              <a:latin typeface="+mn-ea"/>
              <a:cs typeface="Meiryo UI" pitchFamily="50" charset="-128"/>
            </a:endParaRPr>
          </a:p>
          <a:p>
            <a:pPr lvl="0" algn="just">
              <a:lnSpc>
                <a:spcPts val="1400"/>
              </a:lnSpc>
            </a:pPr>
            <a:r>
              <a:rPr lang="ja-JP" altLang="en-US" sz="1400" dirty="0">
                <a:latin typeface="+mn-ea"/>
                <a:cs typeface="Meiryo UI" pitchFamily="50" charset="-128"/>
              </a:rPr>
              <a:t>　　</a:t>
            </a:r>
            <a:r>
              <a:rPr lang="en-US" altLang="ja-JP" sz="1400" dirty="0">
                <a:latin typeface="+mn-ea"/>
                <a:cs typeface="Meiryo UI" pitchFamily="50" charset="-128"/>
              </a:rPr>
              <a:t>(2)</a:t>
            </a:r>
            <a:r>
              <a:rPr lang="ja-JP" altLang="en-US" sz="1400" dirty="0">
                <a:latin typeface="+mn-ea"/>
                <a:cs typeface="Meiryo UI" pitchFamily="50" charset="-128"/>
              </a:rPr>
              <a:t>　財務マネジメント</a:t>
            </a:r>
            <a:r>
              <a:rPr lang="en-US" altLang="ja-JP" sz="1400" dirty="0">
                <a:latin typeface="+mn-ea"/>
                <a:cs typeface="Meiryo UI" pitchFamily="50" charset="-128"/>
              </a:rPr>
              <a:t>		</a:t>
            </a:r>
            <a:r>
              <a:rPr lang="ja-JP" altLang="en-US" sz="1400" dirty="0">
                <a:latin typeface="+mn-ea"/>
                <a:cs typeface="Meiryo UI" pitchFamily="50" charset="-128"/>
              </a:rPr>
              <a:t>　　　</a:t>
            </a:r>
            <a:r>
              <a:rPr lang="ja-JP" altLang="en-US" sz="1400" dirty="0" smtClean="0">
                <a:latin typeface="+mn-ea"/>
                <a:cs typeface="Meiryo UI" pitchFamily="50" charset="-128"/>
              </a:rPr>
              <a:t>  </a:t>
            </a:r>
            <a:r>
              <a:rPr lang="en-US" altLang="ja-JP" sz="1400" dirty="0" smtClean="0">
                <a:latin typeface="+mn-ea"/>
                <a:cs typeface="Meiryo UI" pitchFamily="50" charset="-128"/>
              </a:rPr>
              <a:t>136</a:t>
            </a:r>
            <a:r>
              <a:rPr lang="ja-JP" altLang="en-US" sz="1400" dirty="0" smtClean="0">
                <a:latin typeface="+mn-ea"/>
                <a:cs typeface="Meiryo UI" pitchFamily="50" charset="-128"/>
              </a:rPr>
              <a:t>頁</a:t>
            </a:r>
            <a:endParaRPr lang="en-US" altLang="ja-JP" sz="1400" dirty="0">
              <a:latin typeface="+mn-ea"/>
              <a:cs typeface="Meiryo UI" pitchFamily="50" charset="-128"/>
            </a:endParaRPr>
          </a:p>
          <a:p>
            <a:pPr lvl="0" algn="just">
              <a:lnSpc>
                <a:spcPts val="1400"/>
              </a:lnSpc>
            </a:pPr>
            <a:r>
              <a:rPr lang="ja-JP" altLang="en-US" sz="1400" dirty="0">
                <a:latin typeface="+mn-ea"/>
                <a:cs typeface="Meiryo UI" pitchFamily="50" charset="-128"/>
              </a:rPr>
              <a:t>　</a:t>
            </a:r>
            <a:endParaRPr lang="en-US" altLang="ja-JP" sz="1400" dirty="0">
              <a:latin typeface="+mn-ea"/>
              <a:cs typeface="Meiryo UI" pitchFamily="50" charset="-128"/>
            </a:endParaRPr>
          </a:p>
          <a:p>
            <a:pPr lvl="0" algn="just">
              <a:lnSpc>
                <a:spcPts val="1400"/>
              </a:lnSpc>
            </a:pPr>
            <a:r>
              <a:rPr lang="ja-JP" altLang="en-US" sz="1400" dirty="0">
                <a:latin typeface="+mn-ea"/>
                <a:cs typeface="Meiryo UI" pitchFamily="50" charset="-128"/>
              </a:rPr>
              <a:t>　</a:t>
            </a:r>
            <a:r>
              <a:rPr lang="en-US" altLang="ja-JP" sz="1400" dirty="0">
                <a:latin typeface="+mn-ea"/>
                <a:cs typeface="Meiryo UI" pitchFamily="50" charset="-128"/>
              </a:rPr>
              <a:t>【</a:t>
            </a:r>
            <a:r>
              <a:rPr lang="ja-JP" altLang="en-US" sz="1400" dirty="0">
                <a:latin typeface="+mn-ea"/>
                <a:cs typeface="Meiryo UI" pitchFamily="50" charset="-128"/>
              </a:rPr>
              <a:t>人事</a:t>
            </a:r>
            <a:r>
              <a:rPr lang="en-US" altLang="ja-JP" sz="1400" dirty="0">
                <a:latin typeface="+mn-ea"/>
                <a:cs typeface="Meiryo UI" pitchFamily="50" charset="-128"/>
              </a:rPr>
              <a:t>】</a:t>
            </a:r>
          </a:p>
          <a:p>
            <a:pPr lvl="0" algn="just">
              <a:lnSpc>
                <a:spcPts val="1400"/>
              </a:lnSpc>
            </a:pPr>
            <a:r>
              <a:rPr lang="ja-JP" altLang="en-US" sz="1400" dirty="0">
                <a:latin typeface="+mn-ea"/>
                <a:cs typeface="Meiryo UI" pitchFamily="50" charset="-128"/>
              </a:rPr>
              <a:t>　  </a:t>
            </a:r>
            <a:r>
              <a:rPr lang="en-US" altLang="ja-JP" sz="1400" dirty="0">
                <a:latin typeface="+mn-ea"/>
                <a:cs typeface="Meiryo UI" pitchFamily="50" charset="-128"/>
              </a:rPr>
              <a:t>(3)</a:t>
            </a:r>
            <a:r>
              <a:rPr lang="ja-JP" altLang="en-US" sz="1400" dirty="0">
                <a:latin typeface="+mn-ea"/>
                <a:cs typeface="Meiryo UI" pitchFamily="50" charset="-128"/>
              </a:rPr>
              <a:t>　人事・給与制度</a:t>
            </a:r>
            <a:r>
              <a:rPr lang="en-US" altLang="ja-JP" sz="1400" dirty="0">
                <a:latin typeface="+mn-ea"/>
                <a:cs typeface="Meiryo UI" pitchFamily="50" charset="-128"/>
              </a:rPr>
              <a:t>		</a:t>
            </a:r>
            <a:r>
              <a:rPr lang="ja-JP" altLang="en-US" sz="1400" dirty="0">
                <a:latin typeface="+mn-ea"/>
                <a:cs typeface="Meiryo UI" pitchFamily="50" charset="-128"/>
              </a:rPr>
              <a:t>　　　</a:t>
            </a:r>
            <a:r>
              <a:rPr lang="ja-JP" altLang="en-US" sz="1400" dirty="0" smtClean="0">
                <a:latin typeface="+mn-ea"/>
                <a:cs typeface="Meiryo UI" pitchFamily="50" charset="-128"/>
              </a:rPr>
              <a:t>  </a:t>
            </a:r>
            <a:r>
              <a:rPr lang="en-US" altLang="ja-JP" sz="1400" dirty="0" smtClean="0">
                <a:latin typeface="+mn-ea"/>
                <a:cs typeface="Meiryo UI" pitchFamily="50" charset="-128"/>
              </a:rPr>
              <a:t>143</a:t>
            </a:r>
            <a:r>
              <a:rPr lang="ja-JP" altLang="en-US" sz="1400" dirty="0" smtClean="0">
                <a:latin typeface="+mn-ea"/>
                <a:cs typeface="Meiryo UI" pitchFamily="50" charset="-128"/>
              </a:rPr>
              <a:t>頁</a:t>
            </a:r>
            <a:endParaRPr lang="en-US" altLang="ja-JP" sz="1400" dirty="0">
              <a:latin typeface="+mn-ea"/>
              <a:cs typeface="Meiryo UI" pitchFamily="50" charset="-128"/>
            </a:endParaRPr>
          </a:p>
          <a:p>
            <a:pPr lvl="0" algn="just">
              <a:lnSpc>
                <a:spcPts val="1400"/>
              </a:lnSpc>
            </a:pPr>
            <a:r>
              <a:rPr lang="ja-JP" altLang="en-US" sz="1400" dirty="0">
                <a:latin typeface="+mn-ea"/>
                <a:cs typeface="Meiryo UI" pitchFamily="50" charset="-128"/>
              </a:rPr>
              <a:t>　  </a:t>
            </a:r>
            <a:r>
              <a:rPr lang="en-US" altLang="ja-JP" sz="1400" dirty="0">
                <a:latin typeface="+mn-ea"/>
                <a:cs typeface="Meiryo UI" pitchFamily="50" charset="-128"/>
              </a:rPr>
              <a:t>(4)</a:t>
            </a:r>
            <a:r>
              <a:rPr lang="ja-JP" altLang="en-US" sz="1400" dirty="0">
                <a:latin typeface="+mn-ea"/>
                <a:cs typeface="Meiryo UI" pitchFamily="50" charset="-128"/>
              </a:rPr>
              <a:t>　公募制度</a:t>
            </a:r>
            <a:r>
              <a:rPr lang="en-US" altLang="ja-JP" sz="1400" dirty="0">
                <a:latin typeface="+mn-ea"/>
                <a:cs typeface="Meiryo UI" pitchFamily="50" charset="-128"/>
              </a:rPr>
              <a:t>		</a:t>
            </a:r>
            <a:r>
              <a:rPr lang="ja-JP" altLang="en-US" sz="1400" dirty="0">
                <a:latin typeface="+mn-ea"/>
                <a:cs typeface="Meiryo UI" pitchFamily="50" charset="-128"/>
              </a:rPr>
              <a:t>　　　</a:t>
            </a:r>
            <a:r>
              <a:rPr lang="ja-JP" altLang="en-US" sz="1400" dirty="0" smtClean="0">
                <a:latin typeface="+mn-ea"/>
                <a:cs typeface="Meiryo UI" pitchFamily="50" charset="-128"/>
              </a:rPr>
              <a:t>  </a:t>
            </a:r>
            <a:r>
              <a:rPr lang="en-US" altLang="ja-JP" sz="1400" dirty="0" smtClean="0">
                <a:latin typeface="+mn-ea"/>
                <a:cs typeface="Meiryo UI" pitchFamily="50" charset="-128"/>
              </a:rPr>
              <a:t>152</a:t>
            </a:r>
            <a:r>
              <a:rPr lang="ja-JP" altLang="en-US" sz="1400" dirty="0" smtClean="0">
                <a:latin typeface="+mn-ea"/>
                <a:cs typeface="Meiryo UI" pitchFamily="50" charset="-128"/>
              </a:rPr>
              <a:t>頁</a:t>
            </a:r>
            <a:endParaRPr lang="en-US" altLang="ja-JP" sz="1400" dirty="0">
              <a:latin typeface="+mn-ea"/>
              <a:cs typeface="Meiryo UI" pitchFamily="50" charset="-128"/>
            </a:endParaRPr>
          </a:p>
          <a:p>
            <a:pPr lvl="0" algn="just">
              <a:lnSpc>
                <a:spcPts val="1400"/>
              </a:lnSpc>
            </a:pPr>
            <a:endParaRPr lang="en-US" altLang="ja-JP" sz="1400" dirty="0">
              <a:latin typeface="+mn-ea"/>
              <a:cs typeface="Meiryo UI" pitchFamily="50" charset="-128"/>
            </a:endParaRPr>
          </a:p>
          <a:p>
            <a:pPr lvl="0" algn="just">
              <a:lnSpc>
                <a:spcPts val="1400"/>
              </a:lnSpc>
            </a:pPr>
            <a:r>
              <a:rPr lang="ja-JP" altLang="en-US" sz="1400" dirty="0">
                <a:latin typeface="+mn-ea"/>
                <a:cs typeface="Meiryo UI" pitchFamily="50" charset="-128"/>
              </a:rPr>
              <a:t>　</a:t>
            </a:r>
            <a:r>
              <a:rPr lang="en-US" altLang="ja-JP" sz="1400" dirty="0">
                <a:latin typeface="+mn-ea"/>
                <a:cs typeface="Meiryo UI" pitchFamily="50" charset="-128"/>
              </a:rPr>
              <a:t>【</a:t>
            </a:r>
            <a:r>
              <a:rPr lang="ja-JP" altLang="en-US" sz="1400" dirty="0">
                <a:latin typeface="+mn-ea"/>
                <a:cs typeface="Meiryo UI" pitchFamily="50" charset="-128"/>
              </a:rPr>
              <a:t>業務執行の刷新</a:t>
            </a:r>
            <a:r>
              <a:rPr lang="en-US" altLang="ja-JP" sz="1400" dirty="0">
                <a:latin typeface="+mn-ea"/>
                <a:cs typeface="Meiryo UI" pitchFamily="50" charset="-128"/>
              </a:rPr>
              <a:t>】</a:t>
            </a:r>
          </a:p>
          <a:p>
            <a:pPr lvl="0" algn="just">
              <a:lnSpc>
                <a:spcPts val="1400"/>
              </a:lnSpc>
            </a:pPr>
            <a:r>
              <a:rPr lang="ja-JP" altLang="en-US" sz="1400" dirty="0">
                <a:latin typeface="+mn-ea"/>
                <a:cs typeface="Meiryo UI" pitchFamily="50" charset="-128"/>
              </a:rPr>
              <a:t>　　</a:t>
            </a:r>
            <a:r>
              <a:rPr lang="en-US" altLang="ja-JP" sz="1400" dirty="0">
                <a:latin typeface="+mn-ea"/>
                <a:cs typeface="Meiryo UI" pitchFamily="50" charset="-128"/>
              </a:rPr>
              <a:t>(5)</a:t>
            </a:r>
            <a:r>
              <a:rPr lang="ja-JP" altLang="en-US" sz="1400" dirty="0">
                <a:latin typeface="+mn-ea"/>
                <a:cs typeface="Meiryo UI" pitchFamily="50" charset="-128"/>
              </a:rPr>
              <a:t>　サービス改善（動物園など）</a:t>
            </a:r>
            <a:r>
              <a:rPr lang="en-US" altLang="ja-JP" sz="1400" dirty="0">
                <a:latin typeface="+mn-ea"/>
                <a:cs typeface="Meiryo UI" pitchFamily="50" charset="-128"/>
              </a:rPr>
              <a:t>	</a:t>
            </a:r>
            <a:r>
              <a:rPr lang="ja-JP" altLang="en-US" sz="1400" dirty="0">
                <a:latin typeface="+mn-ea"/>
                <a:cs typeface="Meiryo UI" pitchFamily="50" charset="-128"/>
              </a:rPr>
              <a:t>　　　</a:t>
            </a:r>
            <a:r>
              <a:rPr lang="ja-JP" altLang="en-US" sz="1400" dirty="0" smtClean="0">
                <a:latin typeface="+mn-ea"/>
                <a:cs typeface="Meiryo UI" pitchFamily="50" charset="-128"/>
              </a:rPr>
              <a:t>  </a:t>
            </a:r>
            <a:r>
              <a:rPr lang="en-US" altLang="ja-JP" sz="1400" dirty="0" smtClean="0">
                <a:latin typeface="+mn-ea"/>
                <a:cs typeface="Meiryo UI" pitchFamily="50" charset="-128"/>
              </a:rPr>
              <a:t>157</a:t>
            </a:r>
            <a:r>
              <a:rPr lang="ja-JP" altLang="en-US" sz="1400" dirty="0" smtClean="0">
                <a:latin typeface="+mn-ea"/>
                <a:cs typeface="Meiryo UI" pitchFamily="50" charset="-128"/>
              </a:rPr>
              <a:t>頁</a:t>
            </a:r>
            <a:endParaRPr lang="en-US" altLang="ja-JP" sz="1400" dirty="0">
              <a:latin typeface="+mn-ea"/>
              <a:cs typeface="Meiryo UI" pitchFamily="50" charset="-128"/>
            </a:endParaRPr>
          </a:p>
          <a:p>
            <a:pPr algn="just">
              <a:lnSpc>
                <a:spcPts val="1400"/>
              </a:lnSpc>
            </a:pPr>
            <a:r>
              <a:rPr lang="ja-JP" altLang="en-US" sz="1400" dirty="0">
                <a:latin typeface="+mn-ea"/>
                <a:cs typeface="Meiryo UI" pitchFamily="50" charset="-128"/>
              </a:rPr>
              <a:t>　　</a:t>
            </a:r>
            <a:r>
              <a:rPr lang="en-US" altLang="ja-JP" sz="1400" dirty="0">
                <a:latin typeface="+mn-ea"/>
                <a:cs typeface="Meiryo UI" pitchFamily="50" charset="-128"/>
              </a:rPr>
              <a:t>(6)</a:t>
            </a:r>
            <a:r>
              <a:rPr lang="ja-JP" altLang="en-US" sz="1400" dirty="0">
                <a:latin typeface="+mn-ea"/>
                <a:cs typeface="Meiryo UI" pitchFamily="50" charset="-128"/>
              </a:rPr>
              <a:t>　区役所への権限移譲</a:t>
            </a:r>
            <a:r>
              <a:rPr lang="en-US" altLang="ja-JP" sz="1400" dirty="0">
                <a:latin typeface="+mn-ea"/>
                <a:cs typeface="Meiryo UI" pitchFamily="50" charset="-128"/>
              </a:rPr>
              <a:t>	</a:t>
            </a:r>
            <a:r>
              <a:rPr lang="ja-JP" altLang="en-US" sz="1400" dirty="0">
                <a:latin typeface="+mn-ea"/>
                <a:cs typeface="Meiryo UI" pitchFamily="50" charset="-128"/>
              </a:rPr>
              <a:t>　　　</a:t>
            </a:r>
            <a:r>
              <a:rPr lang="ja-JP" altLang="en-US" sz="1400" dirty="0" smtClean="0">
                <a:latin typeface="+mn-ea"/>
                <a:cs typeface="Meiryo UI" pitchFamily="50" charset="-128"/>
              </a:rPr>
              <a:t>  </a:t>
            </a:r>
            <a:r>
              <a:rPr lang="en-US" altLang="ja-JP" sz="1400" dirty="0" smtClean="0">
                <a:latin typeface="+mn-ea"/>
                <a:cs typeface="Meiryo UI" pitchFamily="50" charset="-128"/>
              </a:rPr>
              <a:t>162</a:t>
            </a:r>
            <a:r>
              <a:rPr lang="ja-JP" altLang="en-US" sz="1400" dirty="0" smtClean="0">
                <a:latin typeface="+mn-ea"/>
                <a:cs typeface="Meiryo UI" pitchFamily="50" charset="-128"/>
              </a:rPr>
              <a:t>頁</a:t>
            </a:r>
            <a:endParaRPr lang="en-US" altLang="ja-JP" sz="1400" dirty="0">
              <a:latin typeface="+mn-ea"/>
              <a:cs typeface="Meiryo UI" pitchFamily="50" charset="-128"/>
            </a:endParaRPr>
          </a:p>
          <a:p>
            <a:pPr algn="just">
              <a:lnSpc>
                <a:spcPts val="1400"/>
              </a:lnSpc>
            </a:pPr>
            <a:r>
              <a:rPr lang="ja-JP" altLang="en-US" sz="1400" dirty="0">
                <a:latin typeface="+mn-ea"/>
                <a:cs typeface="Meiryo UI" pitchFamily="50" charset="-128"/>
              </a:rPr>
              <a:t>　　</a:t>
            </a:r>
            <a:r>
              <a:rPr lang="en-US" altLang="ja-JP" sz="1400" dirty="0">
                <a:latin typeface="+mn-ea"/>
                <a:cs typeface="Meiryo UI" pitchFamily="50" charset="-128"/>
              </a:rPr>
              <a:t>(7)</a:t>
            </a:r>
            <a:r>
              <a:rPr lang="ja-JP" altLang="en-US" sz="1400" dirty="0">
                <a:latin typeface="+mn-ea"/>
                <a:cs typeface="Meiryo UI" pitchFamily="50" charset="-128"/>
              </a:rPr>
              <a:t>　補助金等の見直し</a:t>
            </a:r>
            <a:r>
              <a:rPr lang="en-US" altLang="ja-JP" sz="1400" dirty="0">
                <a:latin typeface="+mn-ea"/>
                <a:cs typeface="Meiryo UI" pitchFamily="50" charset="-128"/>
              </a:rPr>
              <a:t>	</a:t>
            </a:r>
            <a:r>
              <a:rPr lang="ja-JP" altLang="en-US" sz="1400" dirty="0">
                <a:latin typeface="+mn-ea"/>
                <a:cs typeface="Meiryo UI" pitchFamily="50" charset="-128"/>
              </a:rPr>
              <a:t>　　　</a:t>
            </a:r>
            <a:r>
              <a:rPr lang="ja-JP" altLang="en-US" sz="1400" dirty="0" smtClean="0">
                <a:latin typeface="+mn-ea"/>
                <a:cs typeface="Meiryo UI" pitchFamily="50" charset="-128"/>
              </a:rPr>
              <a:t>  </a:t>
            </a:r>
            <a:r>
              <a:rPr lang="en-US" altLang="ja-JP" sz="1400" dirty="0" smtClean="0">
                <a:latin typeface="+mn-ea"/>
                <a:cs typeface="Meiryo UI" pitchFamily="50" charset="-128"/>
              </a:rPr>
              <a:t>166</a:t>
            </a:r>
            <a:r>
              <a:rPr lang="ja-JP" altLang="en-US" sz="1400" dirty="0" smtClean="0">
                <a:latin typeface="+mn-ea"/>
                <a:cs typeface="Meiryo UI" pitchFamily="50" charset="-128"/>
              </a:rPr>
              <a:t>頁</a:t>
            </a:r>
            <a:endParaRPr lang="en-US" altLang="ja-JP" sz="1400" dirty="0">
              <a:latin typeface="+mn-ea"/>
              <a:cs typeface="Meiryo UI" pitchFamily="50" charset="-128"/>
            </a:endParaRPr>
          </a:p>
          <a:p>
            <a:pPr algn="just">
              <a:lnSpc>
                <a:spcPts val="1400"/>
              </a:lnSpc>
            </a:pPr>
            <a:r>
              <a:rPr lang="ja-JP" altLang="en-US" sz="1400" dirty="0">
                <a:latin typeface="+mn-ea"/>
                <a:cs typeface="Meiryo UI" pitchFamily="50" charset="-128"/>
              </a:rPr>
              <a:t>　　</a:t>
            </a:r>
            <a:r>
              <a:rPr lang="en-US" altLang="ja-JP" sz="1400" dirty="0">
                <a:latin typeface="+mn-ea"/>
                <a:cs typeface="Meiryo UI" pitchFamily="50" charset="-128"/>
              </a:rPr>
              <a:t>(8)</a:t>
            </a:r>
            <a:r>
              <a:rPr lang="ja-JP" altLang="en-US" sz="1400" dirty="0">
                <a:latin typeface="+mn-ea"/>
                <a:cs typeface="Meiryo UI" pitchFamily="50" charset="-128"/>
              </a:rPr>
              <a:t>　市民利用施設の見直し</a:t>
            </a:r>
            <a:r>
              <a:rPr lang="en-US" altLang="ja-JP" sz="1400" dirty="0">
                <a:latin typeface="+mn-ea"/>
                <a:cs typeface="Meiryo UI" pitchFamily="50" charset="-128"/>
              </a:rPr>
              <a:t>	</a:t>
            </a:r>
            <a:r>
              <a:rPr lang="ja-JP" altLang="en-US" sz="1400" dirty="0">
                <a:latin typeface="+mn-ea"/>
                <a:cs typeface="Meiryo UI" pitchFamily="50" charset="-128"/>
              </a:rPr>
              <a:t>　　　</a:t>
            </a:r>
            <a:r>
              <a:rPr lang="ja-JP" altLang="en-US" sz="1400" dirty="0" smtClean="0">
                <a:latin typeface="+mn-ea"/>
                <a:cs typeface="Meiryo UI" pitchFamily="50" charset="-128"/>
              </a:rPr>
              <a:t>  </a:t>
            </a:r>
            <a:r>
              <a:rPr lang="en-US" altLang="ja-JP" sz="1400" dirty="0" smtClean="0">
                <a:latin typeface="+mn-ea"/>
                <a:cs typeface="Meiryo UI" pitchFamily="50" charset="-128"/>
              </a:rPr>
              <a:t>174</a:t>
            </a:r>
            <a:r>
              <a:rPr lang="ja-JP" altLang="en-US" sz="1400" dirty="0" smtClean="0">
                <a:latin typeface="+mn-ea"/>
                <a:cs typeface="Meiryo UI" pitchFamily="50" charset="-128"/>
              </a:rPr>
              <a:t>頁</a:t>
            </a:r>
            <a:endParaRPr lang="en-US" altLang="ja-JP" sz="1400" dirty="0">
              <a:latin typeface="+mn-ea"/>
              <a:cs typeface="Meiryo UI" pitchFamily="50" charset="-128"/>
            </a:endParaRPr>
          </a:p>
          <a:p>
            <a:pPr algn="just">
              <a:lnSpc>
                <a:spcPts val="1400"/>
              </a:lnSpc>
            </a:pPr>
            <a:r>
              <a:rPr lang="ja-JP" altLang="en-US" sz="1400" dirty="0">
                <a:latin typeface="+mn-ea"/>
                <a:cs typeface="Meiryo UI" pitchFamily="50" charset="-128"/>
              </a:rPr>
              <a:t>　　</a:t>
            </a:r>
            <a:r>
              <a:rPr lang="en-US" altLang="ja-JP" sz="1400" dirty="0">
                <a:latin typeface="+mn-ea"/>
                <a:cs typeface="Meiryo UI" pitchFamily="50" charset="-128"/>
              </a:rPr>
              <a:t>(9</a:t>
            </a:r>
            <a:r>
              <a:rPr lang="en-US" altLang="ja-JP" sz="1400" dirty="0" smtClean="0">
                <a:latin typeface="+mn-ea"/>
                <a:cs typeface="Meiryo UI" pitchFamily="50" charset="-128"/>
              </a:rPr>
              <a:t>)</a:t>
            </a:r>
            <a:r>
              <a:rPr lang="ja-JP" altLang="en-US" sz="1400" dirty="0">
                <a:latin typeface="+mn-ea"/>
                <a:cs typeface="Meiryo UI" pitchFamily="50" charset="-128"/>
              </a:rPr>
              <a:t>　</a:t>
            </a:r>
            <a:r>
              <a:rPr lang="ja-JP" altLang="en-US" sz="1400" dirty="0" smtClean="0">
                <a:latin typeface="+mn-ea"/>
                <a:cs typeface="Meiryo UI" pitchFamily="50" charset="-128"/>
              </a:rPr>
              <a:t>ＩＣＴ</a:t>
            </a:r>
            <a:r>
              <a:rPr lang="ja-JP" altLang="en-US" sz="1400" dirty="0">
                <a:latin typeface="+mn-ea"/>
                <a:cs typeface="Meiryo UI" pitchFamily="50" charset="-128"/>
              </a:rPr>
              <a:t>の徹底</a:t>
            </a:r>
            <a:r>
              <a:rPr lang="ja-JP" altLang="en-US" sz="1400" dirty="0" smtClean="0">
                <a:latin typeface="+mn-ea"/>
                <a:cs typeface="Meiryo UI" pitchFamily="50" charset="-128"/>
              </a:rPr>
              <a:t>活用</a:t>
            </a:r>
            <a:r>
              <a:rPr lang="ja-JP" altLang="en-US" sz="1400" dirty="0">
                <a:latin typeface="+mn-ea"/>
                <a:cs typeface="Meiryo UI" pitchFamily="50" charset="-128"/>
              </a:rPr>
              <a:t>　</a:t>
            </a:r>
            <a:r>
              <a:rPr lang="en-US" altLang="ja-JP" sz="1400" dirty="0">
                <a:latin typeface="+mn-ea"/>
                <a:cs typeface="Meiryo UI" pitchFamily="50" charset="-128"/>
              </a:rPr>
              <a:t>	</a:t>
            </a:r>
            <a:r>
              <a:rPr lang="ja-JP" altLang="en-US" sz="1400" dirty="0">
                <a:latin typeface="+mn-ea"/>
                <a:cs typeface="Meiryo UI" pitchFamily="50" charset="-128"/>
              </a:rPr>
              <a:t>　　</a:t>
            </a:r>
            <a:r>
              <a:rPr lang="ja-JP" altLang="en-US" sz="1400" dirty="0" smtClean="0">
                <a:latin typeface="+mn-ea"/>
                <a:cs typeface="Meiryo UI" pitchFamily="50" charset="-128"/>
              </a:rPr>
              <a:t> </a:t>
            </a:r>
            <a:r>
              <a:rPr lang="ja-JP" altLang="en-US" sz="1400" dirty="0">
                <a:latin typeface="+mn-ea"/>
                <a:cs typeface="Meiryo UI" pitchFamily="50" charset="-128"/>
              </a:rPr>
              <a:t>　</a:t>
            </a:r>
            <a:r>
              <a:rPr lang="ja-JP" altLang="en-US" sz="1400" dirty="0" smtClean="0">
                <a:latin typeface="+mn-ea"/>
                <a:cs typeface="Meiryo UI" pitchFamily="50" charset="-128"/>
              </a:rPr>
              <a:t> </a:t>
            </a:r>
            <a:r>
              <a:rPr lang="en-US" altLang="ja-JP" sz="1400" dirty="0" smtClean="0">
                <a:latin typeface="+mn-ea"/>
                <a:cs typeface="Meiryo UI" pitchFamily="50" charset="-128"/>
              </a:rPr>
              <a:t>178</a:t>
            </a:r>
            <a:r>
              <a:rPr lang="ja-JP" altLang="en-US" sz="1400" dirty="0" smtClean="0">
                <a:latin typeface="+mn-ea"/>
                <a:cs typeface="Meiryo UI" pitchFamily="50" charset="-128"/>
              </a:rPr>
              <a:t>頁</a:t>
            </a:r>
            <a:endParaRPr lang="en-US" altLang="ja-JP" sz="1400" dirty="0">
              <a:latin typeface="+mn-ea"/>
              <a:cs typeface="Meiryo UI" pitchFamily="50" charset="-128"/>
            </a:endParaRPr>
          </a:p>
          <a:p>
            <a:pPr algn="just">
              <a:lnSpc>
                <a:spcPts val="1400"/>
              </a:lnSpc>
            </a:pPr>
            <a:r>
              <a:rPr lang="ja-JP" altLang="en-US" sz="1400" dirty="0">
                <a:latin typeface="+mn-ea"/>
                <a:cs typeface="Meiryo UI" pitchFamily="50" charset="-128"/>
              </a:rPr>
              <a:t>　　</a:t>
            </a:r>
            <a:r>
              <a:rPr lang="en-US" altLang="ja-JP" sz="1400" dirty="0">
                <a:latin typeface="+mn-ea"/>
                <a:cs typeface="Meiryo UI" pitchFamily="50" charset="-128"/>
              </a:rPr>
              <a:t>(10)</a:t>
            </a:r>
            <a:r>
              <a:rPr lang="ja-JP" altLang="en-US" sz="1400" dirty="0">
                <a:latin typeface="+mn-ea"/>
                <a:cs typeface="Meiryo UI" pitchFamily="50" charset="-128"/>
              </a:rPr>
              <a:t> 働き方</a:t>
            </a:r>
            <a:r>
              <a:rPr lang="ja-JP" altLang="en-US" sz="1400" dirty="0" smtClean="0">
                <a:latin typeface="+mn-ea"/>
                <a:cs typeface="Meiryo UI" pitchFamily="50" charset="-128"/>
              </a:rPr>
              <a:t>改革</a:t>
            </a:r>
            <a:r>
              <a:rPr lang="ja-JP" altLang="en-US" sz="1400" dirty="0">
                <a:latin typeface="+mn-ea"/>
                <a:cs typeface="Meiryo UI" pitchFamily="50" charset="-128"/>
              </a:rPr>
              <a:t>　</a:t>
            </a:r>
            <a:r>
              <a:rPr lang="ja-JP" altLang="en-US" sz="1400" dirty="0" smtClean="0">
                <a:latin typeface="+mn-ea"/>
                <a:cs typeface="Meiryo UI" pitchFamily="50" charset="-128"/>
              </a:rPr>
              <a:t>　　　</a:t>
            </a:r>
            <a:r>
              <a:rPr lang="en-US" altLang="ja-JP" sz="1400" dirty="0">
                <a:latin typeface="+mn-ea"/>
                <a:cs typeface="Meiryo UI" pitchFamily="50" charset="-128"/>
              </a:rPr>
              <a:t>	</a:t>
            </a:r>
            <a:r>
              <a:rPr lang="ja-JP" altLang="en-US" sz="1400" dirty="0">
                <a:latin typeface="+mn-ea"/>
                <a:cs typeface="Meiryo UI" pitchFamily="50" charset="-128"/>
              </a:rPr>
              <a:t>　　　</a:t>
            </a:r>
            <a:r>
              <a:rPr lang="ja-JP" altLang="en-US" sz="1400" dirty="0" smtClean="0">
                <a:latin typeface="+mn-ea"/>
                <a:cs typeface="Meiryo UI" pitchFamily="50" charset="-128"/>
              </a:rPr>
              <a:t>  </a:t>
            </a:r>
            <a:r>
              <a:rPr lang="en-US" altLang="ja-JP" sz="1400" dirty="0" smtClean="0">
                <a:latin typeface="+mn-ea"/>
                <a:cs typeface="Meiryo UI" pitchFamily="50" charset="-128"/>
              </a:rPr>
              <a:t>187</a:t>
            </a:r>
            <a:r>
              <a:rPr lang="ja-JP" altLang="en-US" sz="1400" dirty="0" smtClean="0">
                <a:latin typeface="+mn-ea"/>
                <a:cs typeface="Meiryo UI" pitchFamily="50" charset="-128"/>
              </a:rPr>
              <a:t>頁</a:t>
            </a:r>
            <a:endParaRPr lang="en-US" altLang="ja-JP" sz="1400" dirty="0">
              <a:latin typeface="+mn-ea"/>
              <a:cs typeface="Meiryo UI" pitchFamily="50" charset="-128"/>
            </a:endParaRPr>
          </a:p>
          <a:p>
            <a:pPr algn="just">
              <a:lnSpc>
                <a:spcPts val="1400"/>
              </a:lnSpc>
            </a:pPr>
            <a:endParaRPr lang="en-US" altLang="ja-JP" sz="1400" dirty="0">
              <a:latin typeface="+mn-ea"/>
              <a:cs typeface="Meiryo UI" pitchFamily="50" charset="-128"/>
            </a:endParaRPr>
          </a:p>
          <a:p>
            <a:pPr algn="just">
              <a:lnSpc>
                <a:spcPts val="1400"/>
              </a:lnSpc>
            </a:pPr>
            <a:r>
              <a:rPr lang="ja-JP" altLang="en-US" sz="1600" dirty="0">
                <a:latin typeface="+mn-ea"/>
              </a:rPr>
              <a:t>参考資料</a:t>
            </a:r>
            <a:endParaRPr lang="en-US" altLang="ja-JP" sz="1600" dirty="0">
              <a:latin typeface="+mn-ea"/>
            </a:endParaRPr>
          </a:p>
          <a:p>
            <a:pPr algn="just">
              <a:lnSpc>
                <a:spcPts val="1400"/>
              </a:lnSpc>
            </a:pPr>
            <a:endParaRPr lang="ja-JP" altLang="en-US" sz="1400" dirty="0">
              <a:latin typeface="+mn-ea"/>
            </a:endParaRPr>
          </a:p>
          <a:p>
            <a:pPr algn="just">
              <a:lnSpc>
                <a:spcPts val="1400"/>
              </a:lnSpc>
            </a:pPr>
            <a:r>
              <a:rPr lang="ja-JP" altLang="en-US" sz="1400" dirty="0">
                <a:latin typeface="+mn-ea"/>
              </a:rPr>
              <a:t>　－市役所における改革の一覧、個票　</a:t>
            </a:r>
            <a:r>
              <a:rPr lang="ja-JP" altLang="en-US" sz="1400" dirty="0" smtClean="0">
                <a:latin typeface="+mn-ea"/>
              </a:rPr>
              <a:t> </a:t>
            </a:r>
            <a:r>
              <a:rPr lang="ja-JP" altLang="en-US" sz="1400" dirty="0">
                <a:latin typeface="+mn-ea"/>
              </a:rPr>
              <a:t>　</a:t>
            </a:r>
            <a:r>
              <a:rPr lang="ja-JP" altLang="en-US" sz="1400" dirty="0" smtClean="0">
                <a:latin typeface="+mn-ea"/>
              </a:rPr>
              <a:t> </a:t>
            </a:r>
            <a:r>
              <a:rPr lang="en-US" altLang="ja-JP" sz="1400" dirty="0" smtClean="0">
                <a:latin typeface="+mn-ea"/>
              </a:rPr>
              <a:t>189</a:t>
            </a:r>
            <a:r>
              <a:rPr lang="ja-JP" altLang="en-US" sz="1400" dirty="0" smtClean="0">
                <a:latin typeface="+mn-ea"/>
              </a:rPr>
              <a:t>頁</a:t>
            </a:r>
            <a:endParaRPr lang="en-US" altLang="ja-JP" sz="1400" dirty="0">
              <a:latin typeface="+mn-ea"/>
            </a:endParaRPr>
          </a:p>
          <a:p>
            <a:pPr algn="just">
              <a:lnSpc>
                <a:spcPts val="1400"/>
              </a:lnSpc>
            </a:pPr>
            <a:endParaRPr lang="en-US" altLang="ja-JP" sz="1400" dirty="0">
              <a:latin typeface="+mn-ea"/>
            </a:endParaRPr>
          </a:p>
          <a:p>
            <a:pPr algn="just">
              <a:lnSpc>
                <a:spcPts val="1400"/>
              </a:lnSpc>
            </a:pPr>
            <a:endParaRPr lang="en-US" altLang="ja-JP" sz="1400" dirty="0">
              <a:latin typeface="+mn-ea"/>
            </a:endParaRPr>
          </a:p>
          <a:p>
            <a:pPr algn="just">
              <a:lnSpc>
                <a:spcPts val="1400"/>
              </a:lnSpc>
            </a:pPr>
            <a:r>
              <a:rPr lang="ja-JP" altLang="en-US" sz="1600" dirty="0">
                <a:latin typeface="+mn-ea"/>
              </a:rPr>
              <a:t>付属資料</a:t>
            </a:r>
            <a:endParaRPr lang="en-US" altLang="ja-JP" sz="1600" dirty="0">
              <a:latin typeface="+mn-ea"/>
            </a:endParaRPr>
          </a:p>
          <a:p>
            <a:pPr algn="just">
              <a:lnSpc>
                <a:spcPts val="1400"/>
              </a:lnSpc>
            </a:pPr>
            <a:endParaRPr lang="ja-JP" altLang="en-US" sz="1400" dirty="0">
              <a:latin typeface="+mn-ea"/>
            </a:endParaRPr>
          </a:p>
          <a:p>
            <a:pPr algn="just">
              <a:lnSpc>
                <a:spcPts val="1400"/>
              </a:lnSpc>
            </a:pPr>
            <a:r>
              <a:rPr lang="ja-JP" altLang="en-US" sz="1400" dirty="0">
                <a:latin typeface="+mn-ea"/>
              </a:rPr>
              <a:t>　資料</a:t>
            </a:r>
            <a:r>
              <a:rPr lang="en-US" altLang="ja-JP" sz="1400" dirty="0">
                <a:latin typeface="+mn-ea"/>
              </a:rPr>
              <a:t>1</a:t>
            </a:r>
            <a:r>
              <a:rPr lang="ja-JP" altLang="en-US" sz="1400" dirty="0">
                <a:latin typeface="+mn-ea"/>
              </a:rPr>
              <a:t>　施策・事業のゼロベースの</a:t>
            </a:r>
            <a:r>
              <a:rPr lang="ja-JP" altLang="en-US" sz="1400" dirty="0" smtClean="0">
                <a:latin typeface="+mn-ea"/>
              </a:rPr>
              <a:t>見直し </a:t>
            </a:r>
            <a:r>
              <a:rPr lang="en-US" altLang="ja-JP" sz="1400" dirty="0" smtClean="0">
                <a:latin typeface="+mn-ea"/>
              </a:rPr>
              <a:t>226</a:t>
            </a:r>
            <a:r>
              <a:rPr lang="ja-JP" altLang="en-US" sz="1400" dirty="0" smtClean="0">
                <a:latin typeface="+mn-ea"/>
              </a:rPr>
              <a:t>頁</a:t>
            </a:r>
            <a:endParaRPr lang="ja-JP" altLang="en-US" sz="1400" dirty="0">
              <a:latin typeface="+mn-ea"/>
            </a:endParaRPr>
          </a:p>
          <a:p>
            <a:pPr algn="just">
              <a:lnSpc>
                <a:spcPts val="1400"/>
              </a:lnSpc>
            </a:pPr>
            <a:r>
              <a:rPr lang="ja-JP" altLang="en-US" sz="1400" dirty="0">
                <a:latin typeface="+mn-ea"/>
              </a:rPr>
              <a:t>　資料</a:t>
            </a:r>
            <a:r>
              <a:rPr lang="en-US" altLang="ja-JP" sz="1400" dirty="0">
                <a:latin typeface="+mn-ea"/>
              </a:rPr>
              <a:t>2</a:t>
            </a:r>
            <a:r>
              <a:rPr lang="ja-JP" altLang="en-US" sz="1400" dirty="0">
                <a:latin typeface="+mn-ea"/>
              </a:rPr>
              <a:t>　市税の減免措置の</a:t>
            </a:r>
            <a:r>
              <a:rPr lang="ja-JP" altLang="en-US" sz="1400" dirty="0" smtClean="0">
                <a:latin typeface="+mn-ea"/>
              </a:rPr>
              <a:t>見直し</a:t>
            </a:r>
            <a:r>
              <a:rPr lang="en-US" altLang="ja-JP" sz="1400" dirty="0">
                <a:latin typeface="+mn-ea"/>
              </a:rPr>
              <a:t>	</a:t>
            </a:r>
            <a:r>
              <a:rPr lang="ja-JP" altLang="en-US" sz="1400" dirty="0" smtClean="0">
                <a:latin typeface="+mn-ea"/>
              </a:rPr>
              <a:t>　　　　</a:t>
            </a:r>
            <a:r>
              <a:rPr lang="en-US" altLang="ja-JP" sz="1400" dirty="0">
                <a:latin typeface="+mn-ea"/>
              </a:rPr>
              <a:t>231</a:t>
            </a:r>
            <a:r>
              <a:rPr lang="ja-JP" altLang="en-US" sz="1400" dirty="0" smtClean="0">
                <a:latin typeface="+mn-ea"/>
              </a:rPr>
              <a:t>頁</a:t>
            </a:r>
            <a:endParaRPr lang="ja-JP" altLang="en-US" sz="1400" dirty="0">
              <a:latin typeface="+mn-ea"/>
            </a:endParaRPr>
          </a:p>
          <a:p>
            <a:pPr algn="just">
              <a:lnSpc>
                <a:spcPts val="1400"/>
              </a:lnSpc>
            </a:pPr>
            <a:r>
              <a:rPr lang="ja-JP" altLang="en-US" sz="1400" dirty="0">
                <a:latin typeface="+mn-ea"/>
              </a:rPr>
              <a:t>　資料</a:t>
            </a:r>
            <a:r>
              <a:rPr lang="en-US" altLang="ja-JP" sz="1400" dirty="0">
                <a:latin typeface="+mn-ea"/>
              </a:rPr>
              <a:t>3</a:t>
            </a:r>
            <a:r>
              <a:rPr lang="ja-JP" altLang="en-US" sz="1400" dirty="0">
                <a:latin typeface="+mn-ea"/>
              </a:rPr>
              <a:t>　使用料の減免措置の</a:t>
            </a:r>
            <a:r>
              <a:rPr lang="ja-JP" altLang="en-US" sz="1400" dirty="0" smtClean="0">
                <a:latin typeface="+mn-ea"/>
              </a:rPr>
              <a:t>見直し</a:t>
            </a:r>
            <a:r>
              <a:rPr lang="ja-JP" altLang="en-US" sz="1400" dirty="0">
                <a:latin typeface="+mn-ea"/>
              </a:rPr>
              <a:t>　</a:t>
            </a:r>
            <a:r>
              <a:rPr lang="ja-JP" altLang="en-US" sz="1400" dirty="0" smtClean="0">
                <a:latin typeface="+mn-ea"/>
              </a:rPr>
              <a:t>　　  </a:t>
            </a:r>
            <a:r>
              <a:rPr lang="en-US" altLang="ja-JP" sz="1400" dirty="0" smtClean="0">
                <a:latin typeface="+mn-ea"/>
              </a:rPr>
              <a:t>235</a:t>
            </a:r>
            <a:r>
              <a:rPr lang="ja-JP" altLang="en-US" sz="1400" dirty="0" smtClean="0">
                <a:latin typeface="+mn-ea"/>
              </a:rPr>
              <a:t>頁</a:t>
            </a:r>
            <a:endParaRPr lang="ja-JP" altLang="en-US" sz="1400" dirty="0">
              <a:latin typeface="+mn-ea"/>
            </a:endParaRPr>
          </a:p>
          <a:p>
            <a:pPr algn="just">
              <a:lnSpc>
                <a:spcPts val="1400"/>
              </a:lnSpc>
            </a:pPr>
            <a:r>
              <a:rPr lang="ja-JP" altLang="en-US" sz="1400" dirty="0">
                <a:latin typeface="+mn-ea"/>
              </a:rPr>
              <a:t>　資料</a:t>
            </a:r>
            <a:r>
              <a:rPr lang="en-US" altLang="ja-JP" sz="1400" dirty="0">
                <a:latin typeface="+mn-ea"/>
              </a:rPr>
              <a:t>4</a:t>
            </a:r>
            <a:r>
              <a:rPr lang="ja-JP" altLang="en-US" sz="1400" dirty="0">
                <a:latin typeface="+mn-ea"/>
              </a:rPr>
              <a:t>　外郭団体との競争性のない随意契約の</a:t>
            </a:r>
            <a:r>
              <a:rPr lang="ja-JP" altLang="en-US" sz="1400" dirty="0" smtClean="0">
                <a:latin typeface="+mn-ea"/>
              </a:rPr>
              <a:t>見直し</a:t>
            </a:r>
            <a:endParaRPr lang="en-US" altLang="ja-JP" sz="1400" dirty="0" smtClean="0">
              <a:latin typeface="+mn-ea"/>
            </a:endParaRPr>
          </a:p>
          <a:p>
            <a:pPr algn="just">
              <a:lnSpc>
                <a:spcPts val="1400"/>
              </a:lnSpc>
            </a:pPr>
            <a:r>
              <a:rPr lang="en-US" altLang="ja-JP" sz="1400" dirty="0">
                <a:latin typeface="+mn-ea"/>
              </a:rPr>
              <a:t>	</a:t>
            </a:r>
            <a:r>
              <a:rPr lang="ja-JP" altLang="en-US" sz="1400" dirty="0">
                <a:latin typeface="+mn-ea"/>
              </a:rPr>
              <a:t>　　　　  </a:t>
            </a:r>
            <a:r>
              <a:rPr lang="en-US" altLang="ja-JP" sz="1400" dirty="0" smtClean="0">
                <a:latin typeface="+mn-ea"/>
              </a:rPr>
              <a:t>		</a:t>
            </a:r>
            <a:r>
              <a:rPr lang="ja-JP" altLang="en-US" sz="1400" dirty="0">
                <a:latin typeface="+mn-ea"/>
              </a:rPr>
              <a:t> </a:t>
            </a:r>
            <a:r>
              <a:rPr lang="ja-JP" altLang="en-US" sz="1400" dirty="0" smtClean="0">
                <a:latin typeface="+mn-ea"/>
              </a:rPr>
              <a:t>　　　 </a:t>
            </a:r>
            <a:r>
              <a:rPr lang="en-US" altLang="ja-JP" sz="1400" dirty="0" smtClean="0">
                <a:latin typeface="+mn-ea"/>
              </a:rPr>
              <a:t>242</a:t>
            </a:r>
            <a:r>
              <a:rPr lang="ja-JP" altLang="en-US" sz="1400" dirty="0" smtClean="0">
                <a:latin typeface="+mn-ea"/>
              </a:rPr>
              <a:t>頁</a:t>
            </a:r>
            <a:endParaRPr lang="en-US" altLang="ja-JP" sz="1400" dirty="0">
              <a:latin typeface="+mn-ea"/>
            </a:endParaRPr>
          </a:p>
          <a:p>
            <a:pPr>
              <a:lnSpc>
                <a:spcPts val="1300"/>
              </a:lnSpc>
            </a:pPr>
            <a:endParaRPr lang="en-US" altLang="ja-JP" sz="1400" dirty="0">
              <a:latin typeface="+mn-ea"/>
              <a:cs typeface="Meiryo UI" pitchFamily="50" charset="-128"/>
            </a:endParaRPr>
          </a:p>
          <a:p>
            <a:pPr>
              <a:lnSpc>
                <a:spcPts val="1300"/>
              </a:lnSpc>
            </a:pPr>
            <a:endParaRPr lang="en-US" altLang="ja-JP" sz="1600" dirty="0">
              <a:latin typeface="+mn-ea"/>
              <a:cs typeface="Meiryo UI" pitchFamily="50" charset="-128"/>
            </a:endParaRPr>
          </a:p>
        </p:txBody>
      </p:sp>
      <p:sp>
        <p:nvSpPr>
          <p:cNvPr id="13" name="正方形/長方形 12"/>
          <p:cNvSpPr/>
          <p:nvPr/>
        </p:nvSpPr>
        <p:spPr>
          <a:xfrm>
            <a:off x="3635896" y="44624"/>
            <a:ext cx="1538998" cy="400110"/>
          </a:xfrm>
          <a:prstGeom prst="rect">
            <a:avLst/>
          </a:prstGeom>
        </p:spPr>
        <p:txBody>
          <a:bodyPr wrap="square">
            <a:spAutoFit/>
          </a:bodyPr>
          <a:lstStyle/>
          <a:p>
            <a:pPr algn="dist"/>
            <a:r>
              <a:rPr lang="ja-JP" altLang="en-US" sz="2000" dirty="0"/>
              <a:t>目次</a:t>
            </a:r>
            <a:endParaRPr lang="ja-JP" altLang="en-US" sz="2000" dirty="0">
              <a:solidFill>
                <a:srgbClr val="FF0000"/>
              </a:solidFill>
            </a:endParaRPr>
          </a:p>
        </p:txBody>
      </p:sp>
      <p:sp>
        <p:nvSpPr>
          <p:cNvPr id="7" name="スライド番号プレースホルダ 6"/>
          <p:cNvSpPr>
            <a:spLocks noGrp="1"/>
          </p:cNvSpPr>
          <p:nvPr>
            <p:ph type="sldNum" sz="quarter" idx="12"/>
          </p:nvPr>
        </p:nvSpPr>
        <p:spPr/>
        <p:txBody>
          <a:bodyPr/>
          <a:lstStyle/>
          <a:p>
            <a:fld id="{CCEC3038-1CF1-4B63-9920-55248DCFBA97}" type="slidenum">
              <a:rPr kumimoji="1" lang="ja-JP" altLang="en-US" smtClean="0"/>
              <a:pPr/>
              <a:t>2</a:t>
            </a:fld>
            <a:endParaRPr kumimoji="1" lang="ja-JP" altLang="en-US" dirty="0"/>
          </a:p>
        </p:txBody>
      </p:sp>
    </p:spTree>
    <p:extLst>
      <p:ext uri="{BB962C8B-B14F-4D97-AF65-F5344CB8AC3E}">
        <p14:creationId xmlns:p14="http://schemas.microsoft.com/office/powerpoint/2010/main" val="4041506085"/>
      </p:ext>
    </p:extLst>
  </p:cSld>
  <p:clrMapOvr>
    <a:masterClrMapping/>
  </p:clrMapOvr>
  <p:timing>
    <p:tnLst>
      <p:par>
        <p:cTn id="1" dur="indefinite" restart="never" nodeType="tmRoot"/>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角丸四角形 9"/>
          <p:cNvSpPr/>
          <p:nvPr/>
        </p:nvSpPr>
        <p:spPr>
          <a:xfrm>
            <a:off x="5759970" y="6451985"/>
            <a:ext cx="2556446" cy="289475"/>
          </a:xfrm>
          <a:prstGeom prst="roundRect">
            <a:avLst>
              <a:gd name="adj" fmla="val 3640"/>
            </a:avLst>
          </a:prstGeom>
          <a:solidFill>
            <a:schemeClr val="accent6">
              <a:lumMod val="60000"/>
              <a:lumOff val="40000"/>
              <a:alpha val="5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 name="角丸四角形 8"/>
          <p:cNvSpPr/>
          <p:nvPr/>
        </p:nvSpPr>
        <p:spPr>
          <a:xfrm>
            <a:off x="5656312" y="5805264"/>
            <a:ext cx="2751162" cy="289475"/>
          </a:xfrm>
          <a:prstGeom prst="roundRect">
            <a:avLst>
              <a:gd name="adj" fmla="val 3640"/>
            </a:avLst>
          </a:prstGeom>
          <a:solidFill>
            <a:schemeClr val="accent6">
              <a:lumMod val="60000"/>
              <a:lumOff val="40000"/>
              <a:alpha val="5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 name="角丸四角形 7"/>
          <p:cNvSpPr/>
          <p:nvPr/>
        </p:nvSpPr>
        <p:spPr>
          <a:xfrm>
            <a:off x="5076056" y="3789040"/>
            <a:ext cx="3744416" cy="792088"/>
          </a:xfrm>
          <a:prstGeom prst="roundRect">
            <a:avLst>
              <a:gd name="adj" fmla="val 3640"/>
            </a:avLst>
          </a:prstGeom>
          <a:solidFill>
            <a:schemeClr val="accent6">
              <a:lumMod val="60000"/>
              <a:lumOff val="40000"/>
              <a:alpha val="5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9" name="テキスト ボックス 18"/>
          <p:cNvSpPr txBox="1"/>
          <p:nvPr/>
        </p:nvSpPr>
        <p:spPr>
          <a:xfrm>
            <a:off x="0" y="0"/>
            <a:ext cx="3491880" cy="261610"/>
          </a:xfrm>
          <a:prstGeom prst="rect">
            <a:avLst/>
          </a:prstGeom>
          <a:noFill/>
        </p:spPr>
        <p:txBody>
          <a:bodyPr wrap="square" rtlCol="0">
            <a:spAutoFit/>
          </a:bodyPr>
          <a:lstStyle/>
          <a:p>
            <a:r>
              <a:rPr kumimoji="1" lang="en-US" altLang="ja-JP" sz="1100" dirty="0"/>
              <a:t>Ⅳ</a:t>
            </a:r>
            <a:r>
              <a:rPr kumimoji="1" lang="ja-JP" altLang="en-US" sz="1100" dirty="0"/>
              <a:t>　政策の刷新・</a:t>
            </a:r>
            <a:r>
              <a:rPr lang="ja-JP" altLang="en-US" sz="1100" dirty="0"/>
              <a:t>西成特区構想</a:t>
            </a:r>
            <a:endParaRPr kumimoji="1" lang="en-US" altLang="ja-JP" sz="1100" dirty="0"/>
          </a:p>
        </p:txBody>
      </p:sp>
      <p:sp>
        <p:nvSpPr>
          <p:cNvPr id="22" name="テキスト ボックス 21"/>
          <p:cNvSpPr txBox="1"/>
          <p:nvPr/>
        </p:nvSpPr>
        <p:spPr>
          <a:xfrm>
            <a:off x="251520" y="332656"/>
            <a:ext cx="7704856" cy="338554"/>
          </a:xfrm>
          <a:prstGeom prst="rect">
            <a:avLst/>
          </a:prstGeom>
          <a:noFill/>
        </p:spPr>
        <p:txBody>
          <a:bodyPr wrap="square" rtlCol="0">
            <a:spAutoFit/>
          </a:bodyPr>
          <a:lstStyle/>
          <a:p>
            <a:r>
              <a:rPr lang="ja-JP" altLang="en-US" sz="1600" b="1" dirty="0"/>
              <a:t>③　西成特区構想の概要（取組体制） </a:t>
            </a:r>
            <a:endParaRPr kumimoji="1" lang="ja-JP" altLang="en-US" sz="1600" b="1" dirty="0"/>
          </a:p>
        </p:txBody>
      </p:sp>
      <p:cxnSp>
        <p:nvCxnSpPr>
          <p:cNvPr id="23" name="直線コネクタ 22"/>
          <p:cNvCxnSpPr/>
          <p:nvPr/>
        </p:nvCxnSpPr>
        <p:spPr>
          <a:xfrm>
            <a:off x="179512" y="692696"/>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aphicFrame>
        <p:nvGraphicFramePr>
          <p:cNvPr id="24" name="表 23"/>
          <p:cNvGraphicFramePr>
            <a:graphicFrameLocks noGrp="1"/>
          </p:cNvGraphicFramePr>
          <p:nvPr>
            <p:extLst/>
          </p:nvPr>
        </p:nvGraphicFramePr>
        <p:xfrm>
          <a:off x="323528" y="797860"/>
          <a:ext cx="8568952" cy="5897880"/>
        </p:xfrm>
        <a:graphic>
          <a:graphicData uri="http://schemas.openxmlformats.org/drawingml/2006/table">
            <a:tbl>
              <a:tblPr firstRow="1" bandRow="1">
                <a:tableStyleId>{5940675A-B579-460E-94D1-54222C63F5DA}</a:tableStyleId>
              </a:tblPr>
              <a:tblGrid>
                <a:gridCol w="1944216">
                  <a:extLst>
                    <a:ext uri="{9D8B030D-6E8A-4147-A177-3AD203B41FA5}">
                      <a16:colId xmlns="" xmlns:a16="http://schemas.microsoft.com/office/drawing/2014/main" val="20000"/>
                    </a:ext>
                  </a:extLst>
                </a:gridCol>
                <a:gridCol w="2776642">
                  <a:extLst>
                    <a:ext uri="{9D8B030D-6E8A-4147-A177-3AD203B41FA5}">
                      <a16:colId xmlns="" xmlns:a16="http://schemas.microsoft.com/office/drawing/2014/main" val="20001"/>
                    </a:ext>
                  </a:extLst>
                </a:gridCol>
                <a:gridCol w="3848094">
                  <a:extLst>
                    <a:ext uri="{9D8B030D-6E8A-4147-A177-3AD203B41FA5}">
                      <a16:colId xmlns="" xmlns:a16="http://schemas.microsoft.com/office/drawing/2014/main" val="20002"/>
                    </a:ext>
                  </a:extLst>
                </a:gridCol>
              </a:tblGrid>
              <a:tr h="321423">
                <a:tc>
                  <a:txBody>
                    <a:bodyPr/>
                    <a:lstStyle/>
                    <a:p>
                      <a:pPr algn="ctr"/>
                      <a:r>
                        <a:rPr kumimoji="1" lang="ja-JP" altLang="en-US" sz="1600" dirty="0"/>
                        <a:t>項目</a:t>
                      </a:r>
                    </a:p>
                  </a:txBody>
                  <a:tcPr/>
                </a:tc>
                <a:tc>
                  <a:txBody>
                    <a:bodyPr/>
                    <a:lstStyle/>
                    <a:p>
                      <a:pPr algn="ctr"/>
                      <a:r>
                        <a:rPr kumimoji="1" lang="ja-JP" altLang="en-US" sz="1600" dirty="0"/>
                        <a:t>これまでの状況</a:t>
                      </a:r>
                    </a:p>
                  </a:txBody>
                  <a:tcPr/>
                </a:tc>
                <a:tc>
                  <a:txBody>
                    <a:bodyPr/>
                    <a:lstStyle/>
                    <a:p>
                      <a:pPr algn="ctr"/>
                      <a:r>
                        <a:rPr kumimoji="1" lang="ja-JP" altLang="en-US" sz="1600" dirty="0"/>
                        <a:t>現在の取組み</a:t>
                      </a:r>
                    </a:p>
                  </a:txBody>
                  <a:tcPr/>
                </a:tc>
                <a:extLst>
                  <a:ext uri="{0D108BD9-81ED-4DB2-BD59-A6C34878D82A}">
                    <a16:rowId xmlns="" xmlns:a16="http://schemas.microsoft.com/office/drawing/2014/main" val="10000"/>
                  </a:ext>
                </a:extLst>
              </a:tr>
              <a:tr h="1928539">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400" dirty="0"/>
                        <a:t>１．市の取組体制</a:t>
                      </a:r>
                    </a:p>
                    <a:p>
                      <a:endParaRPr kumimoji="1" lang="ja-JP" altLang="en-US" sz="1400" dirty="0"/>
                    </a:p>
                  </a:txBody>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400" dirty="0"/>
                        <a:t>・福祉・医療・環境改善などに区と局が連携し対応してきたが、全市的な視点を持ちながら課題の対応にあたってきたため、結果的に西成区の個別課題の抜本的解決が困難</a:t>
                      </a:r>
                      <a:endParaRPr lang="en-US" altLang="ja-JP" sz="1400" dirty="0"/>
                    </a:p>
                    <a:p>
                      <a:endParaRPr kumimoji="1" lang="ja-JP" altLang="en-US" sz="1400" dirty="0"/>
                    </a:p>
                  </a:txBody>
                  <a:tcPr/>
                </a:tc>
                <a:tc>
                  <a:txBody>
                    <a:bodyPr/>
                    <a:lstStyle/>
                    <a:p>
                      <a:r>
                        <a:rPr kumimoji="1" lang="ja-JP" altLang="en-US" sz="1400" dirty="0"/>
                        <a:t>・西成特区構想として西成区に特化した対応を進めるため、西成区長をリーダー、関係局長をメンバーとしたプロジェクトチームを設置。</a:t>
                      </a:r>
                      <a:endParaRPr kumimoji="1" lang="en-US" altLang="ja-JP" sz="1400" dirty="0"/>
                    </a:p>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400" dirty="0"/>
                        <a:t>・西成特区構想の大きな方向性を考える有識者座談会の提言に基づき、関係各局が施策・事業の具体化を実施。</a:t>
                      </a:r>
                      <a:endParaRPr kumimoji="1" lang="en-US" altLang="ja-JP" sz="1400" dirty="0"/>
                    </a:p>
                    <a:p>
                      <a:r>
                        <a:rPr lang="ja-JP" altLang="en-US" sz="1400" dirty="0"/>
                        <a:t>・また、西成特区構想に呼応して、府・府警・市が協力し、薬物対策などの取組みを</a:t>
                      </a:r>
                      <a:r>
                        <a:rPr lang="en-US" altLang="ja-JP" sz="1400" dirty="0"/>
                        <a:t>2014</a:t>
                      </a:r>
                      <a:r>
                        <a:rPr lang="ja-JP" altLang="en-US" sz="1400" dirty="0"/>
                        <a:t>年度から</a:t>
                      </a:r>
                      <a:r>
                        <a:rPr lang="en-US" altLang="ja-JP" sz="1400" dirty="0"/>
                        <a:t>5</a:t>
                      </a:r>
                      <a:r>
                        <a:rPr lang="ja-JP" altLang="en-US" sz="1400" dirty="0"/>
                        <a:t>か年で集中的に実施。</a:t>
                      </a:r>
                      <a:endParaRPr kumimoji="1" lang="ja-JP" altLang="en-US" sz="1400" dirty="0"/>
                    </a:p>
                  </a:txBody>
                  <a:tcPr/>
                </a:tc>
                <a:extLst>
                  <a:ext uri="{0D108BD9-81ED-4DB2-BD59-A6C34878D82A}">
                    <a16:rowId xmlns="" xmlns:a16="http://schemas.microsoft.com/office/drawing/2014/main" val="10001"/>
                  </a:ext>
                </a:extLst>
              </a:tr>
              <a:tr h="2089250">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400" dirty="0"/>
                        <a:t>２</a:t>
                      </a:r>
                      <a:r>
                        <a:rPr kumimoji="1" lang="ja-JP" altLang="en-US" sz="1400" dirty="0"/>
                        <a:t>．地域との関係</a:t>
                      </a:r>
                    </a:p>
                    <a:p>
                      <a:endParaRPr kumimoji="1" lang="ja-JP" altLang="en-US" sz="1400" dirty="0"/>
                    </a:p>
                  </a:txBody>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400" dirty="0"/>
                        <a:t>・行政の押し付けと受け止められかねないような施策立案プロセス</a:t>
                      </a:r>
                    </a:p>
                    <a:p>
                      <a:pPr marL="0" marR="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dirty="0"/>
                    </a:p>
                    <a:p>
                      <a:pPr marL="0" marR="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dirty="0"/>
                    </a:p>
                    <a:p>
                      <a:pPr marL="0" marR="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dirty="0"/>
                    </a:p>
                    <a:p>
                      <a:pPr marL="0" marR="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dirty="0"/>
                    </a:p>
                    <a:p>
                      <a:pPr marL="0" marR="0" indent="0" algn="l" defTabSz="914400" rtl="0" eaLnBrk="1" fontAlgn="auto" latinLnBrk="0" hangingPunct="1">
                        <a:lnSpc>
                          <a:spcPct val="100000"/>
                        </a:lnSpc>
                        <a:spcBef>
                          <a:spcPts val="0"/>
                        </a:spcBef>
                        <a:spcAft>
                          <a:spcPts val="0"/>
                        </a:spcAft>
                        <a:buClrTx/>
                        <a:buSzTx/>
                        <a:buFontTx/>
                        <a:buNone/>
                        <a:tabLst/>
                        <a:defRPr/>
                      </a:pPr>
                      <a:endParaRPr kumimoji="1" lang="en-US" altLang="ja-JP" sz="1100" dirty="0"/>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400" dirty="0"/>
                        <a:t>・事業の実施にあたっては、地域住民や関係者の意向や要望を聞いて調整</a:t>
                      </a:r>
                    </a:p>
                  </a:txBody>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400" dirty="0"/>
                        <a:t>・地域住民や関係者が当事者として行政とともに施策立案するエリアマネジメント協議会を設置し、官民協働で施策を構築。</a:t>
                      </a:r>
                      <a:endParaRPr lang="en-US" altLang="ja-JP" sz="1400" dirty="0"/>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400" u="none" kern="1200" dirty="0">
                          <a:solidFill>
                            <a:schemeClr val="tx1"/>
                          </a:solidFill>
                          <a:latin typeface="+mn-lt"/>
                          <a:ea typeface="+mn-ea"/>
                          <a:cs typeface="+mn-cs"/>
                        </a:rPr>
                        <a:t>・２０１５年６月より、あい</a:t>
                      </a:r>
                      <a:r>
                        <a:rPr kumimoji="1" lang="ja-JP" altLang="en-US" sz="1400" u="none" kern="1200" dirty="0" err="1">
                          <a:solidFill>
                            <a:schemeClr val="tx1"/>
                          </a:solidFill>
                          <a:latin typeface="+mn-lt"/>
                          <a:ea typeface="+mn-ea"/>
                          <a:cs typeface="+mn-cs"/>
                        </a:rPr>
                        <a:t>りん</a:t>
                      </a:r>
                      <a:r>
                        <a:rPr kumimoji="1" lang="ja-JP" altLang="en-US" sz="1400" u="none" kern="1200" dirty="0">
                          <a:solidFill>
                            <a:schemeClr val="tx1"/>
                          </a:solidFill>
                          <a:latin typeface="+mn-lt"/>
                          <a:ea typeface="+mn-ea"/>
                          <a:cs typeface="+mn-cs"/>
                        </a:rPr>
                        <a:t>地域のまちづくりに特化した意見聴取の場として、「あいりん地域まちづくり会議」を開催。</a:t>
                      </a:r>
                      <a:endParaRPr kumimoji="1" lang="en-US" altLang="ja-JP" sz="1400" u="none" kern="1200" dirty="0">
                        <a:solidFill>
                          <a:schemeClr val="tx1"/>
                        </a:solidFill>
                        <a:latin typeface="+mn-lt"/>
                        <a:ea typeface="+mn-ea"/>
                        <a:cs typeface="+mn-cs"/>
                      </a:endParaRPr>
                    </a:p>
                    <a:p>
                      <a:pPr marL="0" marR="0" indent="0" algn="l" defTabSz="914400" rtl="0" eaLnBrk="1" fontAlgn="auto" latinLnBrk="0" hangingPunct="1">
                        <a:lnSpc>
                          <a:spcPct val="100000"/>
                        </a:lnSpc>
                        <a:spcBef>
                          <a:spcPts val="0"/>
                        </a:spcBef>
                        <a:spcAft>
                          <a:spcPts val="0"/>
                        </a:spcAft>
                        <a:buClrTx/>
                        <a:buSzTx/>
                        <a:buFontTx/>
                        <a:buNone/>
                        <a:tabLst/>
                        <a:defRPr/>
                      </a:pPr>
                      <a:endParaRPr kumimoji="1" lang="en-US" altLang="ja-JP" sz="1100" dirty="0"/>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400" dirty="0"/>
                        <a:t>・あい</a:t>
                      </a:r>
                      <a:r>
                        <a:rPr kumimoji="1" lang="ja-JP" altLang="en-US" sz="1400" dirty="0" err="1"/>
                        <a:t>りん</a:t>
                      </a:r>
                      <a:r>
                        <a:rPr kumimoji="1" lang="ja-JP" altLang="en-US" sz="1400" dirty="0"/>
                        <a:t>地域環境整備事業では、官民協働の仕組みを用いて事業実施。</a:t>
                      </a:r>
                      <a:endParaRPr kumimoji="1" lang="en-US" altLang="ja-JP" sz="1400" dirty="0"/>
                    </a:p>
                    <a:p>
                      <a:endParaRPr kumimoji="1" lang="ja-JP" altLang="en-US" sz="1400" dirty="0"/>
                    </a:p>
                  </a:txBody>
                  <a:tcPr/>
                </a:tc>
                <a:extLst>
                  <a:ext uri="{0D108BD9-81ED-4DB2-BD59-A6C34878D82A}">
                    <a16:rowId xmlns="" xmlns:a16="http://schemas.microsoft.com/office/drawing/2014/main" val="10002"/>
                  </a:ext>
                </a:extLst>
              </a:tr>
              <a:tr h="1314913">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400" dirty="0"/>
                        <a:t>３．取組期間</a:t>
                      </a:r>
                    </a:p>
                    <a:p>
                      <a:endParaRPr kumimoji="1" lang="ja-JP" altLang="en-US" sz="1400" dirty="0"/>
                    </a:p>
                  </a:txBody>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400" dirty="0"/>
                        <a:t>期間を設定せず、継続的に実施</a:t>
                      </a:r>
                    </a:p>
                    <a:p>
                      <a:endParaRPr kumimoji="1" lang="ja-JP" altLang="en-US" sz="1400" dirty="0"/>
                    </a:p>
                  </a:txBody>
                  <a:tcPr/>
                </a:tc>
                <a:tc>
                  <a:txBody>
                    <a:bodyPr/>
                    <a:lstStyle/>
                    <a:p>
                      <a:r>
                        <a:rPr kumimoji="1" lang="ja-JP" altLang="en-US" sz="1400" dirty="0"/>
                        <a:t>・市では、</a:t>
                      </a:r>
                      <a:r>
                        <a:rPr kumimoji="1" lang="en-US" altLang="ja-JP" sz="1400" dirty="0"/>
                        <a:t>2013</a:t>
                      </a:r>
                      <a:r>
                        <a:rPr lang="ja-JP" altLang="en-US" sz="1400" dirty="0"/>
                        <a:t>年度から</a:t>
                      </a:r>
                      <a:r>
                        <a:rPr lang="en-US" altLang="ja-JP" sz="1400" dirty="0"/>
                        <a:t>5</a:t>
                      </a:r>
                      <a:r>
                        <a:rPr lang="ja-JP" altLang="en-US" sz="1400" dirty="0"/>
                        <a:t>年間、資源や人材を集中投入し、短期集中型の問題解決をはかる。</a:t>
                      </a:r>
                      <a:endParaRPr lang="en-US" altLang="ja-JP" sz="1400" dirty="0"/>
                    </a:p>
                    <a:p>
                      <a:r>
                        <a:rPr lang="ja-JP" altLang="en-US" sz="1400" dirty="0"/>
                        <a:t>（</a:t>
                      </a:r>
                      <a:r>
                        <a:rPr lang="en-US" altLang="ja-JP" sz="1400" dirty="0">
                          <a:solidFill>
                            <a:schemeClr val="tx1"/>
                          </a:solidFill>
                        </a:rPr>
                        <a:t>2013</a:t>
                      </a:r>
                      <a:r>
                        <a:rPr lang="ja-JP" altLang="en-US" sz="1400" dirty="0">
                          <a:solidFill>
                            <a:schemeClr val="tx1"/>
                          </a:solidFill>
                        </a:rPr>
                        <a:t>～</a:t>
                      </a:r>
                      <a:r>
                        <a:rPr lang="en-US" altLang="ja-JP" sz="1400" u="none" dirty="0" smtClean="0">
                          <a:solidFill>
                            <a:schemeClr val="tx1"/>
                          </a:solidFill>
                        </a:rPr>
                        <a:t>2017</a:t>
                      </a:r>
                      <a:r>
                        <a:rPr lang="ja-JP" altLang="en-US" sz="1400" u="none" dirty="0" smtClean="0">
                          <a:solidFill>
                            <a:schemeClr val="tx1"/>
                          </a:solidFill>
                        </a:rPr>
                        <a:t>年度</a:t>
                      </a:r>
                      <a:r>
                        <a:rPr lang="ja-JP" altLang="en-US" sz="1400" u="none" dirty="0">
                          <a:solidFill>
                            <a:schemeClr val="tx1"/>
                          </a:solidFill>
                        </a:rPr>
                        <a:t>予算計　</a:t>
                      </a:r>
                      <a:r>
                        <a:rPr lang="en-US" altLang="ja-JP" sz="1400" u="none" dirty="0" smtClean="0">
                          <a:solidFill>
                            <a:schemeClr val="tx1"/>
                          </a:solidFill>
                        </a:rPr>
                        <a:t>66</a:t>
                      </a:r>
                      <a:r>
                        <a:rPr lang="ja-JP" altLang="en-US" sz="1400" u="none" dirty="0" smtClean="0">
                          <a:solidFill>
                            <a:schemeClr val="tx1"/>
                          </a:solidFill>
                        </a:rPr>
                        <a:t>億</a:t>
                      </a:r>
                      <a:r>
                        <a:rPr lang="en-US" altLang="ja-JP" sz="1400" u="none" dirty="0" smtClean="0">
                          <a:solidFill>
                            <a:schemeClr val="tx1"/>
                          </a:solidFill>
                        </a:rPr>
                        <a:t>7,000</a:t>
                      </a:r>
                      <a:r>
                        <a:rPr lang="ja-JP" altLang="en-US" sz="1400" u="none" dirty="0">
                          <a:solidFill>
                            <a:schemeClr val="tx1"/>
                          </a:solidFill>
                        </a:rPr>
                        <a:t>万円</a:t>
                      </a:r>
                      <a:r>
                        <a:rPr lang="ja-JP" altLang="en-US" sz="1400" dirty="0">
                          <a:solidFill>
                            <a:schemeClr val="tx1"/>
                          </a:solidFill>
                        </a:rPr>
                        <a:t>）</a:t>
                      </a:r>
                      <a:endParaRPr lang="en-US" altLang="ja-JP" sz="1400" dirty="0">
                        <a:solidFill>
                          <a:schemeClr val="tx1"/>
                        </a:solidFill>
                      </a:endParaRPr>
                    </a:p>
                    <a:p>
                      <a:r>
                        <a:rPr kumimoji="1" lang="ja-JP" altLang="en-US" sz="1400" dirty="0"/>
                        <a:t>・府・府警も、</a:t>
                      </a:r>
                      <a:r>
                        <a:rPr kumimoji="1" lang="en-US" altLang="ja-JP" sz="1400" dirty="0"/>
                        <a:t>2014</a:t>
                      </a:r>
                      <a:r>
                        <a:rPr kumimoji="1" lang="ja-JP" altLang="en-US" sz="1400" dirty="0"/>
                        <a:t>～</a:t>
                      </a:r>
                      <a:r>
                        <a:rPr lang="en-US" altLang="ja-JP" sz="1400" dirty="0"/>
                        <a:t>2018</a:t>
                      </a:r>
                      <a:r>
                        <a:rPr kumimoji="1" lang="ja-JP" altLang="en-US" sz="1400" dirty="0"/>
                        <a:t>年度の</a:t>
                      </a:r>
                      <a:r>
                        <a:rPr kumimoji="1" lang="en-US" altLang="ja-JP" sz="1400" dirty="0"/>
                        <a:t>5</a:t>
                      </a:r>
                      <a:r>
                        <a:rPr kumimoji="1" lang="ja-JP" altLang="en-US" sz="1400" dirty="0"/>
                        <a:t>年間で集中的に取組む。</a:t>
                      </a:r>
                      <a:endParaRPr kumimoji="1" lang="en-US" altLang="ja-JP" sz="1400" dirty="0"/>
                    </a:p>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400" dirty="0"/>
                        <a:t>（</a:t>
                      </a:r>
                      <a:r>
                        <a:rPr lang="en-US" altLang="ja-JP" sz="1400" dirty="0"/>
                        <a:t>2014</a:t>
                      </a:r>
                      <a:r>
                        <a:rPr lang="ja-JP" altLang="en-US" sz="1400" dirty="0"/>
                        <a:t>～</a:t>
                      </a:r>
                      <a:r>
                        <a:rPr lang="en-US" altLang="ja-JP" sz="1400" u="none" dirty="0">
                          <a:solidFill>
                            <a:schemeClr val="tx1"/>
                          </a:solidFill>
                        </a:rPr>
                        <a:t>2018</a:t>
                      </a:r>
                      <a:r>
                        <a:rPr lang="ja-JP" altLang="en-US" sz="1400" u="none" dirty="0">
                          <a:solidFill>
                            <a:schemeClr val="tx1"/>
                          </a:solidFill>
                        </a:rPr>
                        <a:t>年度予算計　</a:t>
                      </a:r>
                      <a:r>
                        <a:rPr lang="en-US" altLang="ja-JP" sz="1400" u="none" dirty="0">
                          <a:solidFill>
                            <a:schemeClr val="tx1"/>
                          </a:solidFill>
                        </a:rPr>
                        <a:t>4</a:t>
                      </a:r>
                      <a:r>
                        <a:rPr lang="ja-JP" altLang="en-US" sz="1400" u="none" dirty="0">
                          <a:solidFill>
                            <a:schemeClr val="tx1"/>
                          </a:solidFill>
                        </a:rPr>
                        <a:t>億</a:t>
                      </a:r>
                      <a:r>
                        <a:rPr lang="en-US" altLang="ja-JP" sz="1400" u="none" dirty="0">
                          <a:solidFill>
                            <a:schemeClr val="tx1"/>
                          </a:solidFill>
                        </a:rPr>
                        <a:t>9,500</a:t>
                      </a:r>
                      <a:r>
                        <a:rPr lang="ja-JP" altLang="en-US" sz="1400" u="none" dirty="0">
                          <a:solidFill>
                            <a:schemeClr val="tx1"/>
                          </a:solidFill>
                        </a:rPr>
                        <a:t>万円</a:t>
                      </a:r>
                      <a:r>
                        <a:rPr lang="ja-JP" altLang="en-US" sz="1400" dirty="0"/>
                        <a:t>）</a:t>
                      </a:r>
                      <a:endParaRPr lang="en-US" altLang="ja-JP" sz="1400" dirty="0"/>
                    </a:p>
                  </a:txBody>
                  <a:tcPr/>
                </a:tc>
                <a:extLst>
                  <a:ext uri="{0D108BD9-81ED-4DB2-BD59-A6C34878D82A}">
                    <a16:rowId xmlns="" xmlns:a16="http://schemas.microsoft.com/office/drawing/2014/main" val="10003"/>
                  </a:ext>
                </a:extLst>
              </a:tr>
            </a:tbl>
          </a:graphicData>
        </a:graphic>
      </p:graphicFrame>
      <p:sp>
        <p:nvSpPr>
          <p:cNvPr id="7" name="スライド番号プレースホルダ 6"/>
          <p:cNvSpPr>
            <a:spLocks noGrp="1"/>
          </p:cNvSpPr>
          <p:nvPr>
            <p:ph type="sldNum" sz="quarter" idx="12"/>
          </p:nvPr>
        </p:nvSpPr>
        <p:spPr/>
        <p:txBody>
          <a:bodyPr/>
          <a:lstStyle/>
          <a:p>
            <a:fld id="{CCEC3038-1CF1-4B63-9920-55248DCFBA97}" type="slidenum">
              <a:rPr kumimoji="1" lang="ja-JP" altLang="en-US" smtClean="0"/>
              <a:pPr/>
              <a:t>29</a:t>
            </a:fld>
            <a:endParaRPr kumimoji="1" lang="ja-JP" altLang="en-US" dirty="0"/>
          </a:p>
        </p:txBody>
      </p:sp>
      <p:sp>
        <p:nvSpPr>
          <p:cNvPr id="12" name="テキスト ボックス 11"/>
          <p:cNvSpPr txBox="1"/>
          <p:nvPr/>
        </p:nvSpPr>
        <p:spPr>
          <a:xfrm>
            <a:off x="7812360" y="0"/>
            <a:ext cx="1331640" cy="261610"/>
          </a:xfrm>
          <a:prstGeom prst="rect">
            <a:avLst/>
          </a:prstGeom>
          <a:noFill/>
        </p:spPr>
        <p:txBody>
          <a:bodyPr wrap="square" rtlCol="0">
            <a:spAutoFit/>
          </a:bodyPr>
          <a:lstStyle/>
          <a:p>
            <a:r>
              <a:rPr lang="en-US" altLang="ja-JP" sz="1100" dirty="0">
                <a:latin typeface="Arial" pitchFamily="34" charset="0"/>
                <a:cs typeface="Arial" pitchFamily="34" charset="0"/>
              </a:rPr>
              <a:t>B3</a:t>
            </a:r>
            <a:r>
              <a:rPr lang="en-US" altLang="ja-JP" sz="1100" dirty="0" smtClean="0">
                <a:latin typeface="Arial" pitchFamily="34" charset="0"/>
                <a:cs typeface="Arial" pitchFamily="34" charset="0"/>
              </a:rPr>
              <a:t>.(64)</a:t>
            </a:r>
            <a:r>
              <a:rPr lang="ja-JP" altLang="en-US" sz="1100" dirty="0" smtClean="0">
                <a:latin typeface="Arial" pitchFamily="34" charset="0"/>
                <a:cs typeface="Arial" pitchFamily="34" charset="0"/>
              </a:rPr>
              <a:t>～</a:t>
            </a:r>
            <a:r>
              <a:rPr lang="en-US" altLang="ja-JP" sz="1100" dirty="0" smtClean="0">
                <a:latin typeface="Arial" pitchFamily="34" charset="0"/>
                <a:cs typeface="Arial" pitchFamily="34" charset="0"/>
              </a:rPr>
              <a:t>(68)</a:t>
            </a:r>
            <a:endParaRPr kumimoji="1" lang="en-US" altLang="ja-JP" sz="1100" dirty="0">
              <a:latin typeface="Arial" pitchFamily="34" charset="0"/>
              <a:cs typeface="Arial" pitchFamily="34" charset="0"/>
            </a:endParaRPr>
          </a:p>
        </p:txBody>
      </p:sp>
    </p:spTree>
    <p:extLst>
      <p:ext uri="{BB962C8B-B14F-4D97-AF65-F5344CB8AC3E}">
        <p14:creationId xmlns:p14="http://schemas.microsoft.com/office/powerpoint/2010/main" val="3260180963"/>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角丸四角形 1"/>
          <p:cNvSpPr/>
          <p:nvPr/>
        </p:nvSpPr>
        <p:spPr>
          <a:xfrm>
            <a:off x="179512" y="4818856"/>
            <a:ext cx="8712968" cy="1922512"/>
          </a:xfrm>
          <a:prstGeom prst="roundRect">
            <a:avLst/>
          </a:prstGeom>
        </p:spPr>
        <p:style>
          <a:lnRef idx="1">
            <a:schemeClr val="accent6"/>
          </a:lnRef>
          <a:fillRef idx="3">
            <a:schemeClr val="accent6"/>
          </a:fillRef>
          <a:effectRef idx="2">
            <a:schemeClr val="accent6"/>
          </a:effectRef>
          <a:fontRef idx="minor">
            <a:schemeClr val="lt1"/>
          </a:fontRef>
        </p:style>
        <p:txBody>
          <a:bodyPr rtlCol="0" anchor="ctr"/>
          <a:lstStyle/>
          <a:p>
            <a:pPr algn="ctr"/>
            <a:endParaRPr kumimoji="1" lang="ja-JP" altLang="en-US"/>
          </a:p>
        </p:txBody>
      </p:sp>
      <p:sp>
        <p:nvSpPr>
          <p:cNvPr id="32" name="テキスト ボックス 31"/>
          <p:cNvSpPr txBox="1"/>
          <p:nvPr/>
        </p:nvSpPr>
        <p:spPr>
          <a:xfrm>
            <a:off x="0" y="0"/>
            <a:ext cx="3491880" cy="261610"/>
          </a:xfrm>
          <a:prstGeom prst="rect">
            <a:avLst/>
          </a:prstGeom>
          <a:noFill/>
        </p:spPr>
        <p:txBody>
          <a:bodyPr wrap="square" rtlCol="0">
            <a:spAutoFit/>
          </a:bodyPr>
          <a:lstStyle/>
          <a:p>
            <a:r>
              <a:rPr kumimoji="1" lang="en-US" altLang="ja-JP" sz="1100" dirty="0"/>
              <a:t>Ⅳ</a:t>
            </a:r>
            <a:r>
              <a:rPr kumimoji="1" lang="ja-JP" altLang="en-US" sz="1100" dirty="0"/>
              <a:t>　政策の刷新・</a:t>
            </a:r>
            <a:r>
              <a:rPr lang="ja-JP" altLang="en-US" sz="1100" dirty="0"/>
              <a:t>西成特区構想</a:t>
            </a:r>
            <a:endParaRPr kumimoji="1" lang="en-US" altLang="ja-JP" sz="1100" dirty="0"/>
          </a:p>
        </p:txBody>
      </p:sp>
      <p:sp>
        <p:nvSpPr>
          <p:cNvPr id="34" name="テキスト ボックス 33"/>
          <p:cNvSpPr txBox="1"/>
          <p:nvPr/>
        </p:nvSpPr>
        <p:spPr>
          <a:xfrm>
            <a:off x="251520" y="332656"/>
            <a:ext cx="7704856" cy="338554"/>
          </a:xfrm>
          <a:prstGeom prst="rect">
            <a:avLst/>
          </a:prstGeom>
          <a:noFill/>
        </p:spPr>
        <p:txBody>
          <a:bodyPr wrap="square" rtlCol="0">
            <a:spAutoFit/>
          </a:bodyPr>
          <a:lstStyle/>
          <a:p>
            <a:r>
              <a:rPr lang="ja-JP" altLang="en-US" sz="1600" b="1" dirty="0"/>
              <a:t>④　主な取組みと進捗状況（短期集中的対策）</a:t>
            </a:r>
            <a:endParaRPr kumimoji="1" lang="ja-JP" altLang="en-US" sz="1600" b="1" dirty="0"/>
          </a:p>
        </p:txBody>
      </p:sp>
      <p:cxnSp>
        <p:nvCxnSpPr>
          <p:cNvPr id="37" name="直線コネクタ 36"/>
          <p:cNvCxnSpPr/>
          <p:nvPr/>
        </p:nvCxnSpPr>
        <p:spPr>
          <a:xfrm>
            <a:off x="179512" y="692696"/>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41" name="スライド番号プレースホルダ 40"/>
          <p:cNvSpPr>
            <a:spLocks noGrp="1"/>
          </p:cNvSpPr>
          <p:nvPr>
            <p:ph type="sldNum" sz="quarter" idx="12"/>
          </p:nvPr>
        </p:nvSpPr>
        <p:spPr>
          <a:xfrm>
            <a:off x="8388424" y="6635452"/>
            <a:ext cx="720080" cy="177924"/>
          </a:xfrm>
        </p:spPr>
        <p:txBody>
          <a:bodyPr/>
          <a:lstStyle/>
          <a:p>
            <a:fld id="{CCEC3038-1CF1-4B63-9920-55248DCFBA97}" type="slidenum">
              <a:rPr kumimoji="1" lang="ja-JP" altLang="en-US" smtClean="0"/>
              <a:pPr/>
              <a:t>30</a:t>
            </a:fld>
            <a:endParaRPr kumimoji="1" lang="ja-JP" altLang="en-US" dirty="0"/>
          </a:p>
        </p:txBody>
      </p:sp>
      <p:graphicFrame>
        <p:nvGraphicFramePr>
          <p:cNvPr id="51" name="表 50"/>
          <p:cNvGraphicFramePr>
            <a:graphicFrameLocks noGrp="1"/>
          </p:cNvGraphicFramePr>
          <p:nvPr>
            <p:extLst/>
          </p:nvPr>
        </p:nvGraphicFramePr>
        <p:xfrm>
          <a:off x="179512" y="764704"/>
          <a:ext cx="8712968" cy="3975578"/>
        </p:xfrm>
        <a:graphic>
          <a:graphicData uri="http://schemas.openxmlformats.org/drawingml/2006/table">
            <a:tbl>
              <a:tblPr firstRow="1" bandRow="1">
                <a:tableStyleId>{69012ECD-51FC-41F1-AA8D-1B2483CD663E}</a:tableStyleId>
              </a:tblPr>
              <a:tblGrid>
                <a:gridCol w="1656184">
                  <a:extLst>
                    <a:ext uri="{9D8B030D-6E8A-4147-A177-3AD203B41FA5}">
                      <a16:colId xmlns:a16="http://schemas.microsoft.com/office/drawing/2014/main" xmlns="" val="20000"/>
                    </a:ext>
                  </a:extLst>
                </a:gridCol>
                <a:gridCol w="1656184">
                  <a:extLst>
                    <a:ext uri="{9D8B030D-6E8A-4147-A177-3AD203B41FA5}">
                      <a16:colId xmlns:a16="http://schemas.microsoft.com/office/drawing/2014/main" xmlns="" val="20001"/>
                    </a:ext>
                  </a:extLst>
                </a:gridCol>
                <a:gridCol w="5400600">
                  <a:extLst>
                    <a:ext uri="{9D8B030D-6E8A-4147-A177-3AD203B41FA5}">
                      <a16:colId xmlns:a16="http://schemas.microsoft.com/office/drawing/2014/main" xmlns="" val="20002"/>
                    </a:ext>
                  </a:extLst>
                </a:gridCol>
              </a:tblGrid>
              <a:tr h="288032">
                <a:tc>
                  <a:txBody>
                    <a:bodyPr/>
                    <a:lstStyle/>
                    <a:p>
                      <a:pPr marL="0" marR="0" indent="0" algn="ctr" defTabSz="1072866" rtl="0" eaLnBrk="1" fontAlgn="auto" latinLnBrk="0" hangingPunct="1">
                        <a:lnSpc>
                          <a:spcPct val="100000"/>
                        </a:lnSpc>
                        <a:spcBef>
                          <a:spcPts val="0"/>
                        </a:spcBef>
                        <a:spcAft>
                          <a:spcPts val="0"/>
                        </a:spcAft>
                        <a:buClrTx/>
                        <a:buSzTx/>
                        <a:buFontTx/>
                        <a:buNone/>
                        <a:tabLst/>
                        <a:defRPr/>
                      </a:pPr>
                      <a:r>
                        <a:rPr kumimoji="1" lang="ja-JP" altLang="en-US" sz="1700" u="none" dirty="0"/>
                        <a:t>分類</a:t>
                      </a:r>
                      <a:endParaRPr kumimoji="1" lang="ja-JP" altLang="en-US" sz="1700" u="none" dirty="0">
                        <a:solidFill>
                          <a:schemeClr val="tx1"/>
                        </a:solidFill>
                        <a:latin typeface="+mn-ea"/>
                        <a:cs typeface="Meiryo UI" panose="020B0604030504040204" pitchFamily="50" charset="-128"/>
                      </a:endParaRPr>
                    </a:p>
                  </a:txBody>
                  <a:tcPr marL="84406" marR="84406" marT="42203" marB="42203" anchor="ctr"/>
                </a:tc>
                <a:tc>
                  <a:txBody>
                    <a:bodyPr/>
                    <a:lstStyle/>
                    <a:p>
                      <a:pPr algn="ctr"/>
                      <a:r>
                        <a:rPr kumimoji="1" lang="ja-JP" altLang="en-US" sz="1700" dirty="0"/>
                        <a:t>主な取り組み</a:t>
                      </a:r>
                    </a:p>
                  </a:txBody>
                  <a:tcPr marL="84406" marR="84406" marT="42203" marB="42203" anchor="ctr"/>
                </a:tc>
                <a:tc>
                  <a:txBody>
                    <a:bodyPr/>
                    <a:lstStyle/>
                    <a:p>
                      <a:pPr algn="ctr"/>
                      <a:r>
                        <a:rPr kumimoji="1" lang="ja-JP" altLang="en-US" sz="1700" dirty="0"/>
                        <a:t>概要・成果</a:t>
                      </a:r>
                    </a:p>
                  </a:txBody>
                  <a:tcPr marL="84406" marR="84406" marT="42203" marB="42203" anchor="ctr"/>
                </a:tc>
                <a:extLst>
                  <a:ext uri="{0D108BD9-81ED-4DB2-BD59-A6C34878D82A}">
                    <a16:rowId xmlns:a16="http://schemas.microsoft.com/office/drawing/2014/main" xmlns="" val="10000"/>
                  </a:ext>
                </a:extLst>
              </a:tr>
              <a:tr h="689875">
                <a:tc rowSpan="5">
                  <a:txBody>
                    <a:bodyPr/>
                    <a:lstStyle/>
                    <a:p>
                      <a:pPr marL="0" marR="0" indent="0" algn="ctr" defTabSz="1072866" rtl="0" eaLnBrk="1" fontAlgn="auto" latinLnBrk="0" hangingPunct="1">
                        <a:lnSpc>
                          <a:spcPct val="100000"/>
                        </a:lnSpc>
                        <a:spcBef>
                          <a:spcPts val="0"/>
                        </a:spcBef>
                        <a:spcAft>
                          <a:spcPts val="0"/>
                        </a:spcAft>
                        <a:buClrTx/>
                        <a:buSzTx/>
                        <a:buFontTx/>
                        <a:buNone/>
                        <a:tabLst/>
                        <a:defRPr/>
                      </a:pPr>
                      <a:r>
                        <a:rPr lang="ja-JP" altLang="en-US" sz="1600" u="none" dirty="0">
                          <a:latin typeface="+mn-ea"/>
                          <a:ea typeface="+mn-ea"/>
                        </a:rPr>
                        <a:t>短期集中的対策</a:t>
                      </a:r>
                      <a:endParaRPr kumimoji="1" lang="ja-JP" altLang="en-US" sz="1600" u="none" dirty="0">
                        <a:solidFill>
                          <a:schemeClr val="tx1"/>
                        </a:solidFill>
                        <a:latin typeface="+mn-ea"/>
                        <a:ea typeface="+mn-ea"/>
                        <a:cs typeface="Meiryo UI" panose="020B0604030504040204" pitchFamily="50" charset="-128"/>
                      </a:endParaRPr>
                    </a:p>
                  </a:txBody>
                  <a:tcPr marL="84406" marR="84406" marT="42203" marB="42203" anchor="ctr">
                    <a:lnR w="12700" cap="flat" cmpd="sng" algn="ctr">
                      <a:solidFill>
                        <a:srgbClr val="3366CC"/>
                      </a:solidFill>
                      <a:prstDash val="solid"/>
                      <a:round/>
                      <a:headEnd type="none" w="med" len="med"/>
                      <a:tailEnd type="none" w="med" len="med"/>
                    </a:lnR>
                    <a:lnB w="12700" cap="flat" cmpd="sng" algn="ctr">
                      <a:solidFill>
                        <a:srgbClr val="3366CC"/>
                      </a:solidFill>
                      <a:prstDash val="solid"/>
                      <a:round/>
                      <a:headEnd type="none" w="med" len="med"/>
                      <a:tailEnd type="none" w="med" len="med"/>
                    </a:lnB>
                  </a:tcPr>
                </a:tc>
                <a:tc>
                  <a:txBody>
                    <a:bodyPr/>
                    <a:lstStyle/>
                    <a:p>
                      <a:pPr algn="ctr"/>
                      <a:r>
                        <a:rPr kumimoji="1" lang="ja-JP" altLang="en-US" sz="1600" dirty="0">
                          <a:latin typeface="+mn-ea"/>
                          <a:ea typeface="+mn-ea"/>
                        </a:rPr>
                        <a:t>不法投棄対策</a:t>
                      </a:r>
                    </a:p>
                  </a:txBody>
                  <a:tcPr marL="84406" marR="84406" marT="42203" marB="42203" anchor="ctr">
                    <a:lnL w="12700" cap="flat" cmpd="sng" algn="ctr">
                      <a:solidFill>
                        <a:srgbClr val="3366CC"/>
                      </a:solidFill>
                      <a:prstDash val="solid"/>
                      <a:round/>
                      <a:headEnd type="none" w="med" len="med"/>
                      <a:tailEnd type="none" w="med" len="med"/>
                    </a:lnL>
                    <a:lnR w="12700" cap="flat" cmpd="sng" algn="ctr">
                      <a:solidFill>
                        <a:srgbClr val="3366CC"/>
                      </a:solidFill>
                      <a:prstDash val="solid"/>
                      <a:round/>
                      <a:headEnd type="none" w="med" len="med"/>
                      <a:tailEnd type="none" w="med" len="med"/>
                    </a:lnR>
                    <a:lnB w="12700" cap="flat" cmpd="sng" algn="ctr">
                      <a:solidFill>
                        <a:srgbClr val="3366CC"/>
                      </a:solidFill>
                      <a:prstDash val="sysDot"/>
                      <a:round/>
                      <a:headEnd type="none" w="med" len="med"/>
                      <a:tailEnd type="none" w="med" len="med"/>
                    </a:lnB>
                  </a:tcPr>
                </a:tc>
                <a:tc>
                  <a:txBody>
                    <a:bodyPr/>
                    <a:lstStyle/>
                    <a:p>
                      <a:r>
                        <a:rPr kumimoji="1" lang="ja-JP" altLang="en-US" sz="1400" dirty="0">
                          <a:latin typeface="+mn-ea"/>
                          <a:ea typeface="+mn-ea"/>
                        </a:rPr>
                        <a:t>徹底した清掃・収集、ごみの不法投棄抑制に向けた巡回、チラシの配付による啓発などを実施し、さらに警察と連携した不法投棄の抑止により、不法投棄ごみ収集量が大幅に減少した。</a:t>
                      </a:r>
                      <a:endParaRPr kumimoji="1" lang="zh-TW" altLang="en-US" sz="1400" dirty="0">
                        <a:latin typeface="+mn-ea"/>
                        <a:ea typeface="+mn-ea"/>
                      </a:endParaRPr>
                    </a:p>
                  </a:txBody>
                  <a:tcPr marL="84406" marR="84406" marT="42203" marB="42203" anchor="ctr">
                    <a:lnL w="12700" cap="flat" cmpd="sng" algn="ctr">
                      <a:solidFill>
                        <a:srgbClr val="3366CC"/>
                      </a:solidFill>
                      <a:prstDash val="solid"/>
                      <a:round/>
                      <a:headEnd type="none" w="med" len="med"/>
                      <a:tailEnd type="none" w="med" len="med"/>
                    </a:lnL>
                    <a:lnB w="12700" cap="flat" cmpd="sng" algn="ctr">
                      <a:solidFill>
                        <a:srgbClr val="3366CC"/>
                      </a:solidFill>
                      <a:prstDash val="sysDot"/>
                      <a:round/>
                      <a:headEnd type="none" w="med" len="med"/>
                      <a:tailEnd type="none" w="med" len="med"/>
                    </a:lnB>
                  </a:tcPr>
                </a:tc>
                <a:extLst>
                  <a:ext uri="{0D108BD9-81ED-4DB2-BD59-A6C34878D82A}">
                    <a16:rowId xmlns:a16="http://schemas.microsoft.com/office/drawing/2014/main" xmlns="" val="10001"/>
                  </a:ext>
                </a:extLst>
              </a:tr>
              <a:tr h="397437">
                <a:tc vMerge="1">
                  <a:txBody>
                    <a:bodyPr/>
                    <a:lstStyle/>
                    <a:p>
                      <a:endParaRPr kumimoji="1" lang="ja-JP" altLang="en-US"/>
                    </a:p>
                  </a:txBody>
                  <a:tcPr/>
                </a:tc>
                <a:tc>
                  <a:txBody>
                    <a:bodyPr/>
                    <a:lstStyle/>
                    <a:p>
                      <a:pPr marL="0" marR="0" indent="0" algn="ctr" defTabSz="1072866" rtl="0" eaLnBrk="1" fontAlgn="auto" latinLnBrk="0" hangingPunct="1">
                        <a:lnSpc>
                          <a:spcPct val="100000"/>
                        </a:lnSpc>
                        <a:spcBef>
                          <a:spcPts val="0"/>
                        </a:spcBef>
                        <a:spcAft>
                          <a:spcPts val="0"/>
                        </a:spcAft>
                        <a:buClrTx/>
                        <a:buSzTx/>
                        <a:buFontTx/>
                        <a:buNone/>
                        <a:tabLst/>
                        <a:defRPr/>
                      </a:pPr>
                      <a:r>
                        <a:rPr kumimoji="1" lang="ja-JP" altLang="en-US" sz="1600" dirty="0">
                          <a:latin typeface="+mn-ea"/>
                          <a:ea typeface="+mn-ea"/>
                        </a:rPr>
                        <a:t>落書き対策</a:t>
                      </a:r>
                    </a:p>
                  </a:txBody>
                  <a:tcPr marL="84406" marR="84406" marT="42203" marB="42203" anchor="ctr">
                    <a:lnL w="12700" cap="flat" cmpd="sng" algn="ctr">
                      <a:solidFill>
                        <a:srgbClr val="3366CC"/>
                      </a:solidFill>
                      <a:prstDash val="solid"/>
                      <a:round/>
                      <a:headEnd type="none" w="med" len="med"/>
                      <a:tailEnd type="none" w="med" len="med"/>
                    </a:lnL>
                    <a:lnR w="12700" cap="flat" cmpd="sng" algn="ctr">
                      <a:solidFill>
                        <a:srgbClr val="3366CC"/>
                      </a:solidFill>
                      <a:prstDash val="solid"/>
                      <a:round/>
                      <a:headEnd type="none" w="med" len="med"/>
                      <a:tailEnd type="none" w="med" len="med"/>
                    </a:lnR>
                    <a:lnT w="12700" cap="flat" cmpd="sng" algn="ctr">
                      <a:solidFill>
                        <a:srgbClr val="3366CC"/>
                      </a:solidFill>
                      <a:prstDash val="sysDot"/>
                      <a:round/>
                      <a:headEnd type="none" w="med" len="med"/>
                      <a:tailEnd type="none" w="med" len="med"/>
                    </a:lnT>
                    <a:lnB w="12700" cap="flat" cmpd="sng" algn="ctr">
                      <a:solidFill>
                        <a:srgbClr val="3366CC"/>
                      </a:solidFill>
                      <a:prstDash val="sysDot"/>
                      <a:round/>
                      <a:headEnd type="none" w="med" len="med"/>
                      <a:tailEnd type="none" w="med" len="med"/>
                    </a:lnB>
                  </a:tcPr>
                </a:tc>
                <a:tc>
                  <a:txBody>
                    <a:bodyPr/>
                    <a:lstStyle/>
                    <a:p>
                      <a:r>
                        <a:rPr kumimoji="1" lang="ja-JP" altLang="en-US" sz="1400" dirty="0">
                          <a:latin typeface="+mn-ea"/>
                          <a:ea typeface="+mn-ea"/>
                        </a:rPr>
                        <a:t>あい</a:t>
                      </a:r>
                      <a:r>
                        <a:rPr kumimoji="1" lang="ja-JP" altLang="en-US" sz="1400" dirty="0" err="1">
                          <a:latin typeface="+mn-ea"/>
                          <a:ea typeface="+mn-ea"/>
                        </a:rPr>
                        <a:t>りん</a:t>
                      </a:r>
                      <a:r>
                        <a:rPr kumimoji="1" lang="ja-JP" altLang="en-US" sz="1400" dirty="0">
                          <a:latin typeface="+mn-ea"/>
                          <a:ea typeface="+mn-ea"/>
                        </a:rPr>
                        <a:t>地域内における落書きの消去及び再発防止策を実施し、</a:t>
                      </a:r>
                      <a:r>
                        <a:rPr lang="ja-JP" altLang="en-US" sz="1400" dirty="0">
                          <a:latin typeface="+mn-ea"/>
                          <a:ea typeface="+mn-ea"/>
                        </a:rPr>
                        <a:t>再落書きの被害もほぼなくなった。</a:t>
                      </a:r>
                      <a:endParaRPr kumimoji="1" lang="zh-TW" altLang="en-US" sz="1400" dirty="0">
                        <a:latin typeface="+mn-ea"/>
                        <a:ea typeface="+mn-ea"/>
                      </a:endParaRPr>
                    </a:p>
                  </a:txBody>
                  <a:tcPr marL="84406" marR="84406" marT="42203" marB="42203" anchor="ctr">
                    <a:lnL w="12700" cap="flat" cmpd="sng" algn="ctr">
                      <a:solidFill>
                        <a:srgbClr val="3366CC"/>
                      </a:solidFill>
                      <a:prstDash val="solid"/>
                      <a:round/>
                      <a:headEnd type="none" w="med" len="med"/>
                      <a:tailEnd type="none" w="med" len="med"/>
                    </a:lnL>
                    <a:lnT w="12700" cap="flat" cmpd="sng" algn="ctr">
                      <a:solidFill>
                        <a:srgbClr val="3366CC"/>
                      </a:solidFill>
                      <a:prstDash val="sysDot"/>
                      <a:round/>
                      <a:headEnd type="none" w="med" len="med"/>
                      <a:tailEnd type="none" w="med" len="med"/>
                    </a:lnT>
                    <a:lnB w="12700" cap="flat" cmpd="sng" algn="ctr">
                      <a:solidFill>
                        <a:srgbClr val="3366CC"/>
                      </a:solidFill>
                      <a:prstDash val="sysDot"/>
                      <a:round/>
                      <a:headEnd type="none" w="med" len="med"/>
                      <a:tailEnd type="none" w="med" len="med"/>
                    </a:lnB>
                  </a:tcPr>
                </a:tc>
                <a:extLst>
                  <a:ext uri="{0D108BD9-81ED-4DB2-BD59-A6C34878D82A}">
                    <a16:rowId xmlns:a16="http://schemas.microsoft.com/office/drawing/2014/main" xmlns="" val="10002"/>
                  </a:ext>
                </a:extLst>
              </a:tr>
              <a:tr h="318359">
                <a:tc vMerge="1">
                  <a:txBody>
                    <a:bodyPr/>
                    <a:lstStyle/>
                    <a:p>
                      <a:endParaRPr kumimoji="1" lang="ja-JP" altLang="en-US" dirty="0"/>
                    </a:p>
                  </a:txBody>
                  <a:tcPr/>
                </a:tc>
                <a:tc>
                  <a:txBody>
                    <a:bodyPr/>
                    <a:lstStyle/>
                    <a:p>
                      <a:pPr algn="ctr"/>
                      <a:r>
                        <a:rPr kumimoji="1" lang="zh-TW" altLang="en-US" sz="1600" dirty="0">
                          <a:latin typeface="ＭＳ Ｐゴシック" panose="020B0600070205080204" pitchFamily="50" charset="-128"/>
                          <a:ea typeface="ＭＳ Ｐゴシック" panose="020B0600070205080204" pitchFamily="50" charset="-128"/>
                        </a:rPr>
                        <a:t>迷惑駐輪対策</a:t>
                      </a:r>
                    </a:p>
                  </a:txBody>
                  <a:tcPr marL="84406" marR="84406" marT="42203" marB="42203" anchor="ctr">
                    <a:lnL w="12700" cap="flat" cmpd="sng" algn="ctr">
                      <a:solidFill>
                        <a:srgbClr val="3366CC"/>
                      </a:solidFill>
                      <a:prstDash val="solid"/>
                      <a:round/>
                      <a:headEnd type="none" w="med" len="med"/>
                      <a:tailEnd type="none" w="med" len="med"/>
                    </a:lnL>
                    <a:lnR w="12700" cap="flat" cmpd="sng" algn="ctr">
                      <a:solidFill>
                        <a:srgbClr val="3366CC"/>
                      </a:solidFill>
                      <a:prstDash val="solid"/>
                      <a:round/>
                      <a:headEnd type="none" w="med" len="med"/>
                      <a:tailEnd type="none" w="med" len="med"/>
                    </a:lnR>
                    <a:lnT w="12700" cap="flat" cmpd="sng" algn="ctr">
                      <a:solidFill>
                        <a:srgbClr val="3366CC"/>
                      </a:solidFill>
                      <a:prstDash val="sysDot"/>
                      <a:round/>
                      <a:headEnd type="none" w="med" len="med"/>
                      <a:tailEnd type="none" w="med" len="med"/>
                    </a:lnT>
                    <a:lnB w="12700" cap="flat" cmpd="sng" algn="ctr">
                      <a:solidFill>
                        <a:srgbClr val="3366CC"/>
                      </a:solidFill>
                      <a:prstDash val="sysDot"/>
                      <a:round/>
                      <a:headEnd type="none" w="med" len="med"/>
                      <a:tailEnd type="none" w="med" len="med"/>
                    </a:lnB>
                  </a:tcPr>
                </a:tc>
                <a:tc>
                  <a:txBody>
                    <a:bodyPr/>
                    <a:lstStyle/>
                    <a:p>
                      <a:r>
                        <a:rPr kumimoji="1" lang="ja-JP" altLang="en-US" sz="1400" dirty="0">
                          <a:latin typeface="+mn-ea"/>
                          <a:ea typeface="+mn-ea"/>
                        </a:rPr>
                        <a:t>自転車置場</a:t>
                      </a:r>
                      <a:r>
                        <a:rPr kumimoji="1" lang="zh-TW" altLang="en-US" sz="1400" dirty="0">
                          <a:latin typeface="ＭＳ Ｐゴシック" panose="020B0600070205080204" pitchFamily="50" charset="-128"/>
                          <a:ea typeface="ＭＳ Ｐゴシック" panose="020B0600070205080204" pitchFamily="50" charset="-128"/>
                        </a:rPr>
                        <a:t>整備</a:t>
                      </a:r>
                      <a:r>
                        <a:rPr kumimoji="1" lang="zh-TW" altLang="en-US" sz="1400" dirty="0">
                          <a:latin typeface="+mn-ea"/>
                          <a:ea typeface="+mn-ea"/>
                        </a:rPr>
                        <a:t>、</a:t>
                      </a:r>
                      <a:r>
                        <a:rPr kumimoji="1" lang="ja-JP" altLang="en-US" sz="1400" dirty="0">
                          <a:latin typeface="+mn-ea"/>
                          <a:ea typeface="+mn-ea"/>
                        </a:rPr>
                        <a:t>迷惑</a:t>
                      </a:r>
                      <a:r>
                        <a:rPr kumimoji="1" lang="zh-TW" altLang="en-US" sz="1400" dirty="0">
                          <a:latin typeface="ＭＳ Ｐゴシック" panose="020B0600070205080204" pitchFamily="50" charset="-128"/>
                          <a:ea typeface="ＭＳ Ｐゴシック" panose="020B0600070205080204" pitchFamily="50" charset="-128"/>
                        </a:rPr>
                        <a:t>駐輪自転車撤去</a:t>
                      </a:r>
                      <a:r>
                        <a:rPr kumimoji="1" lang="ja-JP" altLang="en-US" sz="1400" dirty="0">
                          <a:latin typeface="+mn-ea"/>
                          <a:ea typeface="+mn-ea"/>
                        </a:rPr>
                        <a:t>等を実施し、迷惑駐輪台数が減少した。自転車置場の利用率も好調である。</a:t>
                      </a:r>
                      <a:endParaRPr kumimoji="1" lang="zh-TW" altLang="en-US" sz="1400" dirty="0">
                        <a:latin typeface="+mn-ea"/>
                        <a:ea typeface="+mn-ea"/>
                      </a:endParaRPr>
                    </a:p>
                  </a:txBody>
                  <a:tcPr marL="84406" marR="84406" marT="42203" marB="42203" anchor="ctr">
                    <a:lnL w="12700" cap="flat" cmpd="sng" algn="ctr">
                      <a:solidFill>
                        <a:srgbClr val="3366CC"/>
                      </a:solidFill>
                      <a:prstDash val="solid"/>
                      <a:round/>
                      <a:headEnd type="none" w="med" len="med"/>
                      <a:tailEnd type="none" w="med" len="med"/>
                    </a:lnL>
                    <a:lnT w="12700" cap="flat" cmpd="sng" algn="ctr">
                      <a:solidFill>
                        <a:srgbClr val="3366CC"/>
                      </a:solidFill>
                      <a:prstDash val="sysDot"/>
                      <a:round/>
                      <a:headEnd type="none" w="med" len="med"/>
                      <a:tailEnd type="none" w="med" len="med"/>
                    </a:lnT>
                    <a:lnB w="12700" cap="flat" cmpd="sng" algn="ctr">
                      <a:solidFill>
                        <a:srgbClr val="3366CC"/>
                      </a:solidFill>
                      <a:prstDash val="sysDot"/>
                      <a:round/>
                      <a:headEnd type="none" w="med" len="med"/>
                      <a:tailEnd type="none" w="med" len="med"/>
                    </a:lnB>
                  </a:tcPr>
                </a:tc>
                <a:extLst>
                  <a:ext uri="{0D108BD9-81ED-4DB2-BD59-A6C34878D82A}">
                    <a16:rowId xmlns:a16="http://schemas.microsoft.com/office/drawing/2014/main" xmlns="" val="10003"/>
                  </a:ext>
                </a:extLst>
              </a:tr>
              <a:tr h="959361">
                <a:tc vMerge="1">
                  <a:txBody>
                    <a:bodyPr/>
                    <a:lstStyle/>
                    <a:p>
                      <a:endParaRPr kumimoji="1" lang="ja-JP" altLang="en-US" dirty="0"/>
                    </a:p>
                  </a:txBody>
                  <a:tcPr/>
                </a:tc>
                <a:tc>
                  <a:txBody>
                    <a:bodyPr/>
                    <a:lstStyle/>
                    <a:p>
                      <a:pPr algn="ctr"/>
                      <a:r>
                        <a:rPr kumimoji="1" lang="ja-JP" altLang="en-US" sz="1600" dirty="0">
                          <a:latin typeface="+mn-ea"/>
                          <a:ea typeface="+mn-ea"/>
                        </a:rPr>
                        <a:t>防犯対策</a:t>
                      </a:r>
                    </a:p>
                  </a:txBody>
                  <a:tcPr marL="84406" marR="84406" marT="42203" marB="42203" anchor="ctr">
                    <a:lnL w="12700" cap="flat" cmpd="sng" algn="ctr">
                      <a:solidFill>
                        <a:srgbClr val="3366CC"/>
                      </a:solidFill>
                      <a:prstDash val="solid"/>
                      <a:round/>
                      <a:headEnd type="none" w="med" len="med"/>
                      <a:tailEnd type="none" w="med" len="med"/>
                    </a:lnL>
                    <a:lnR w="12700" cap="flat" cmpd="sng" algn="ctr">
                      <a:solidFill>
                        <a:srgbClr val="3366CC"/>
                      </a:solidFill>
                      <a:prstDash val="solid"/>
                      <a:round/>
                      <a:headEnd type="none" w="med" len="med"/>
                      <a:tailEnd type="none" w="med" len="med"/>
                    </a:lnR>
                    <a:lnT w="12700" cap="flat" cmpd="sng" algn="ctr">
                      <a:solidFill>
                        <a:srgbClr val="3366CC"/>
                      </a:solidFill>
                      <a:prstDash val="sysDot"/>
                      <a:round/>
                      <a:headEnd type="none" w="med" len="med"/>
                      <a:tailEnd type="none" w="med" len="med"/>
                    </a:lnT>
                    <a:lnB w="12700" cap="flat" cmpd="sng" algn="ctr">
                      <a:solidFill>
                        <a:srgbClr val="3366CC"/>
                      </a:solidFill>
                      <a:prstDash val="sysDot"/>
                      <a:round/>
                      <a:headEnd type="none" w="med" len="med"/>
                      <a:tailEnd type="none" w="med" len="med"/>
                    </a:lnB>
                  </a:tcPr>
                </a:tc>
                <a:tc>
                  <a:txBody>
                    <a:bodyPr/>
                    <a:lstStyle/>
                    <a:p>
                      <a:r>
                        <a:rPr kumimoji="1" lang="ja-JP" altLang="en-US" sz="1400" dirty="0">
                          <a:latin typeface="+mn-ea"/>
                          <a:ea typeface="+mn-ea"/>
                        </a:rPr>
                        <a:t>あい</a:t>
                      </a:r>
                      <a:r>
                        <a:rPr kumimoji="1" lang="ja-JP" altLang="en-US" sz="1400" dirty="0" err="1">
                          <a:latin typeface="+mn-ea"/>
                          <a:ea typeface="+mn-ea"/>
                        </a:rPr>
                        <a:t>りん</a:t>
                      </a:r>
                      <a:r>
                        <a:rPr kumimoji="1" lang="ja-JP" altLang="en-US" sz="1400" dirty="0">
                          <a:latin typeface="+mn-ea"/>
                          <a:ea typeface="+mn-ea"/>
                        </a:rPr>
                        <a:t>地域を中心に、防犯カメラ設置、安心安全活動拠点整備、道路照明灯ＬＥＤ化に取り組んできた。また、警察との連携により、覚せい剤の路上売買・違法露店等の取締りが強化され、ほぼ解消された。</a:t>
                      </a:r>
                      <a:endParaRPr kumimoji="1" lang="en-US" altLang="ja-JP" sz="1400" dirty="0">
                        <a:latin typeface="+mn-ea"/>
                        <a:ea typeface="+mn-ea"/>
                      </a:endParaRPr>
                    </a:p>
                    <a:p>
                      <a:r>
                        <a:rPr kumimoji="1" lang="ja-JP" altLang="en-US" sz="1400" dirty="0">
                          <a:latin typeface="+mn-ea"/>
                          <a:ea typeface="+mn-ea"/>
                        </a:rPr>
                        <a:t>西成区全体として、青パトによる巡視等を実施し、街頭犯罪発生件数が大幅に減少した。</a:t>
                      </a:r>
                    </a:p>
                  </a:txBody>
                  <a:tcPr marL="84406" marR="84406" marT="42203" marB="42203" anchor="ctr">
                    <a:lnL w="12700" cap="flat" cmpd="sng" algn="ctr">
                      <a:solidFill>
                        <a:srgbClr val="3366CC"/>
                      </a:solidFill>
                      <a:prstDash val="solid"/>
                      <a:round/>
                      <a:headEnd type="none" w="med" len="med"/>
                      <a:tailEnd type="none" w="med" len="med"/>
                    </a:lnL>
                    <a:lnT w="12700" cap="flat" cmpd="sng" algn="ctr">
                      <a:solidFill>
                        <a:srgbClr val="3366CC"/>
                      </a:solidFill>
                      <a:prstDash val="sysDot"/>
                      <a:round/>
                      <a:headEnd type="none" w="med" len="med"/>
                      <a:tailEnd type="none" w="med" len="med"/>
                    </a:lnT>
                    <a:lnB w="12700" cap="flat" cmpd="sng" algn="ctr">
                      <a:solidFill>
                        <a:srgbClr val="3366CC"/>
                      </a:solidFill>
                      <a:prstDash val="sysDot"/>
                      <a:round/>
                      <a:headEnd type="none" w="med" len="med"/>
                      <a:tailEnd type="none" w="med" len="med"/>
                    </a:lnB>
                  </a:tcPr>
                </a:tc>
                <a:extLst>
                  <a:ext uri="{0D108BD9-81ED-4DB2-BD59-A6C34878D82A}">
                    <a16:rowId xmlns:a16="http://schemas.microsoft.com/office/drawing/2014/main" xmlns="" val="10004"/>
                  </a:ext>
                </a:extLst>
              </a:tr>
              <a:tr h="734148">
                <a:tc vMerge="1">
                  <a:txBody>
                    <a:bodyPr/>
                    <a:lstStyle/>
                    <a:p>
                      <a:endParaRPr kumimoji="1" lang="ja-JP" altLang="en-US" dirty="0"/>
                    </a:p>
                  </a:txBody>
                  <a:tcPr/>
                </a:tc>
                <a:tc>
                  <a:txBody>
                    <a:bodyPr/>
                    <a:lstStyle/>
                    <a:p>
                      <a:pPr algn="ctr"/>
                      <a:r>
                        <a:rPr kumimoji="1" lang="ja-JP" altLang="en-US" sz="1600" dirty="0">
                          <a:latin typeface="+mn-ea"/>
                          <a:ea typeface="+mn-ea"/>
                        </a:rPr>
                        <a:t>結核対策</a:t>
                      </a:r>
                    </a:p>
                  </a:txBody>
                  <a:tcPr marL="84406" marR="84406" marT="42203" marB="42203" anchor="ctr">
                    <a:lnL w="12700" cap="flat" cmpd="sng" algn="ctr">
                      <a:solidFill>
                        <a:srgbClr val="3366CC"/>
                      </a:solidFill>
                      <a:prstDash val="solid"/>
                      <a:round/>
                      <a:headEnd type="none" w="med" len="med"/>
                      <a:tailEnd type="none" w="med" len="med"/>
                    </a:lnL>
                    <a:lnR w="12700" cap="flat" cmpd="sng" algn="ctr">
                      <a:solidFill>
                        <a:srgbClr val="3366CC"/>
                      </a:solidFill>
                      <a:prstDash val="solid"/>
                      <a:round/>
                      <a:headEnd type="none" w="med" len="med"/>
                      <a:tailEnd type="none" w="med" len="med"/>
                    </a:lnR>
                    <a:lnT w="12700" cap="flat" cmpd="sng" algn="ctr">
                      <a:solidFill>
                        <a:srgbClr val="3366CC"/>
                      </a:solidFill>
                      <a:prstDash val="sysDot"/>
                      <a:round/>
                      <a:headEnd type="none" w="med" len="med"/>
                      <a:tailEnd type="none" w="med" len="med"/>
                    </a:lnT>
                  </a:tcPr>
                </a:tc>
                <a:tc>
                  <a:txBody>
                    <a:bodyPr/>
                    <a:lstStyle/>
                    <a:p>
                      <a:r>
                        <a:rPr kumimoji="1" lang="ja-JP" altLang="en-US" sz="1400" dirty="0">
                          <a:latin typeface="+mn-ea"/>
                          <a:ea typeface="+mn-ea"/>
                        </a:rPr>
                        <a:t>結核健診の拡充による患者の早期発見・早期治療の推進と長期間にわたる服薬に対する支援（</a:t>
                      </a:r>
                      <a:r>
                        <a:rPr kumimoji="1" lang="en-US" altLang="ja-JP" sz="1400" dirty="0">
                          <a:latin typeface="+mn-ea"/>
                          <a:ea typeface="+mn-ea"/>
                        </a:rPr>
                        <a:t>DOTS</a:t>
                      </a:r>
                      <a:r>
                        <a:rPr kumimoji="1" lang="ja-JP" altLang="en-US" sz="1400" dirty="0">
                          <a:latin typeface="+mn-ea"/>
                          <a:ea typeface="+mn-ea"/>
                        </a:rPr>
                        <a:t>など）を充実したことにより、結核新登録患者数が着実に減少してきた。</a:t>
                      </a:r>
                    </a:p>
                  </a:txBody>
                  <a:tcPr marL="84406" marR="84406" marT="42203" marB="42203" anchor="ctr">
                    <a:lnL w="12700" cap="flat" cmpd="sng" algn="ctr">
                      <a:solidFill>
                        <a:srgbClr val="3366CC"/>
                      </a:solidFill>
                      <a:prstDash val="solid"/>
                      <a:round/>
                      <a:headEnd type="none" w="med" len="med"/>
                      <a:tailEnd type="none" w="med" len="med"/>
                    </a:lnL>
                    <a:lnT w="12700" cap="flat" cmpd="sng" algn="ctr">
                      <a:solidFill>
                        <a:srgbClr val="3366CC"/>
                      </a:solidFill>
                      <a:prstDash val="sysDot"/>
                      <a:round/>
                      <a:headEnd type="none" w="med" len="med"/>
                      <a:tailEnd type="none" w="med" len="med"/>
                    </a:lnT>
                  </a:tcPr>
                </a:tc>
                <a:extLst>
                  <a:ext uri="{0D108BD9-81ED-4DB2-BD59-A6C34878D82A}">
                    <a16:rowId xmlns:a16="http://schemas.microsoft.com/office/drawing/2014/main" xmlns="" val="10005"/>
                  </a:ext>
                </a:extLst>
              </a:tr>
            </a:tbl>
          </a:graphicData>
        </a:graphic>
      </p:graphicFrame>
      <p:sp>
        <p:nvSpPr>
          <p:cNvPr id="52" name="コンテンツ プレースホルダー 2"/>
          <p:cNvSpPr txBox="1">
            <a:spLocks/>
          </p:cNvSpPr>
          <p:nvPr/>
        </p:nvSpPr>
        <p:spPr>
          <a:xfrm>
            <a:off x="392107" y="5229200"/>
            <a:ext cx="8500373" cy="1584176"/>
          </a:xfrm>
          <a:prstGeom prst="rect">
            <a:avLst/>
          </a:prstGeom>
        </p:spPr>
        <p:txBody>
          <a:bodyPr vert="horz" lIns="91440" tIns="45720" rIns="91440" bIns="45720" rtlCol="0">
            <a:noAutofit/>
          </a:bodyPr>
          <a:lstStyle>
            <a:lvl1pPr marL="0" indent="0" algn="ctr" defTabSz="914400" rtl="0" eaLnBrk="1" latinLnBrk="0" hangingPunct="1">
              <a:spcBef>
                <a:spcPct val="20000"/>
              </a:spcBef>
              <a:buFont typeface="Arial" panose="020B0604020202020204" pitchFamily="34" charset="0"/>
              <a:buNone/>
              <a:defRPr kumimoji="1" sz="3200" kern="1200">
                <a:solidFill>
                  <a:schemeClr val="tx1">
                    <a:tint val="75000"/>
                  </a:schemeClr>
                </a:solidFill>
                <a:latin typeface="+mn-lt"/>
                <a:ea typeface="+mn-ea"/>
                <a:cs typeface="+mn-cs"/>
              </a:defRPr>
            </a:lvl1pPr>
            <a:lvl2pPr marL="457200" indent="0" algn="ctr" defTabSz="914400" rtl="0" eaLnBrk="1" latinLnBrk="0" hangingPunct="1">
              <a:spcBef>
                <a:spcPct val="20000"/>
              </a:spcBef>
              <a:buFont typeface="Arial" panose="020B0604020202020204" pitchFamily="34" charset="0"/>
              <a:buNone/>
              <a:defRPr kumimoji="1" sz="2800" kern="1200">
                <a:solidFill>
                  <a:schemeClr val="tx1">
                    <a:tint val="75000"/>
                  </a:schemeClr>
                </a:solidFill>
                <a:latin typeface="+mn-lt"/>
                <a:ea typeface="+mn-ea"/>
                <a:cs typeface="+mn-cs"/>
              </a:defRPr>
            </a:lvl2pPr>
            <a:lvl3pPr marL="914400" indent="0" algn="ctr" defTabSz="914400" rtl="0" eaLnBrk="1" latinLnBrk="0" hangingPunct="1">
              <a:spcBef>
                <a:spcPct val="20000"/>
              </a:spcBef>
              <a:buFont typeface="Arial" panose="020B0604020202020204" pitchFamily="34" charset="0"/>
              <a:buNone/>
              <a:defRPr kumimoji="1" sz="2400" kern="1200">
                <a:solidFill>
                  <a:schemeClr val="tx1">
                    <a:tint val="75000"/>
                  </a:schemeClr>
                </a:solidFill>
                <a:latin typeface="+mn-lt"/>
                <a:ea typeface="+mn-ea"/>
                <a:cs typeface="+mn-cs"/>
              </a:defRPr>
            </a:lvl3pPr>
            <a:lvl4pPr marL="1371600" indent="0" algn="ctr" defTabSz="914400" rtl="0" eaLnBrk="1" latinLnBrk="0" hangingPunct="1">
              <a:spcBef>
                <a:spcPct val="20000"/>
              </a:spcBef>
              <a:buFont typeface="Arial" panose="020B0604020202020204" pitchFamily="34" charset="0"/>
              <a:buNone/>
              <a:defRPr kumimoji="1" sz="2000" kern="1200">
                <a:solidFill>
                  <a:schemeClr val="tx1">
                    <a:tint val="75000"/>
                  </a:schemeClr>
                </a:solidFill>
                <a:latin typeface="+mn-lt"/>
                <a:ea typeface="+mn-ea"/>
                <a:cs typeface="+mn-cs"/>
              </a:defRPr>
            </a:lvl4pPr>
            <a:lvl5pPr marL="1828800" indent="0" algn="ctr" defTabSz="914400" rtl="0" eaLnBrk="1" latinLnBrk="0" hangingPunct="1">
              <a:spcBef>
                <a:spcPct val="20000"/>
              </a:spcBef>
              <a:buFont typeface="Arial" panose="020B0604020202020204" pitchFamily="34" charset="0"/>
              <a:buNone/>
              <a:defRPr kumimoji="1" sz="2000" kern="1200">
                <a:solidFill>
                  <a:schemeClr val="tx1">
                    <a:tint val="75000"/>
                  </a:schemeClr>
                </a:solidFill>
                <a:latin typeface="+mn-lt"/>
                <a:ea typeface="+mn-ea"/>
                <a:cs typeface="+mn-cs"/>
              </a:defRPr>
            </a:lvl5pPr>
            <a:lvl6pPr marL="2286000" indent="0" algn="ctr" defTabSz="914400" rtl="0" eaLnBrk="1" latinLnBrk="0" hangingPunct="1">
              <a:spcBef>
                <a:spcPct val="20000"/>
              </a:spcBef>
              <a:buFont typeface="Arial" panose="020B0604020202020204" pitchFamily="34" charset="0"/>
              <a:buNone/>
              <a:defRPr kumimoji="1" sz="2000" kern="1200">
                <a:solidFill>
                  <a:schemeClr val="tx1">
                    <a:tint val="75000"/>
                  </a:schemeClr>
                </a:solidFill>
                <a:latin typeface="+mn-lt"/>
                <a:ea typeface="+mn-ea"/>
                <a:cs typeface="+mn-cs"/>
              </a:defRPr>
            </a:lvl6pPr>
            <a:lvl7pPr marL="2743200" indent="0" algn="ctr" defTabSz="914400" rtl="0" eaLnBrk="1" latinLnBrk="0" hangingPunct="1">
              <a:spcBef>
                <a:spcPct val="20000"/>
              </a:spcBef>
              <a:buFont typeface="Arial" panose="020B0604020202020204" pitchFamily="34" charset="0"/>
              <a:buNone/>
              <a:defRPr kumimoji="1" sz="2000" kern="1200">
                <a:solidFill>
                  <a:schemeClr val="tx1">
                    <a:tint val="75000"/>
                  </a:schemeClr>
                </a:solidFill>
                <a:latin typeface="+mn-lt"/>
                <a:ea typeface="+mn-ea"/>
                <a:cs typeface="+mn-cs"/>
              </a:defRPr>
            </a:lvl7pPr>
            <a:lvl8pPr marL="3200400" indent="0" algn="ctr" defTabSz="914400" rtl="0" eaLnBrk="1" latinLnBrk="0" hangingPunct="1">
              <a:spcBef>
                <a:spcPct val="20000"/>
              </a:spcBef>
              <a:buFont typeface="Arial" panose="020B0604020202020204" pitchFamily="34" charset="0"/>
              <a:buNone/>
              <a:defRPr kumimoji="1" sz="2000" kern="1200">
                <a:solidFill>
                  <a:schemeClr val="tx1">
                    <a:tint val="75000"/>
                  </a:schemeClr>
                </a:solidFill>
                <a:latin typeface="+mn-lt"/>
                <a:ea typeface="+mn-ea"/>
                <a:cs typeface="+mn-cs"/>
              </a:defRPr>
            </a:lvl8pPr>
            <a:lvl9pPr marL="3657600" indent="0" algn="ctr" defTabSz="914400" rtl="0" eaLnBrk="1" latinLnBrk="0" hangingPunct="1">
              <a:spcBef>
                <a:spcPct val="20000"/>
              </a:spcBef>
              <a:buFont typeface="Arial" panose="020B0604020202020204" pitchFamily="34" charset="0"/>
              <a:buNone/>
              <a:defRPr kumimoji="1" sz="2000" kern="1200">
                <a:solidFill>
                  <a:schemeClr val="tx1">
                    <a:tint val="75000"/>
                  </a:schemeClr>
                </a:solidFill>
                <a:latin typeface="+mn-lt"/>
                <a:ea typeface="+mn-ea"/>
                <a:cs typeface="+mn-cs"/>
              </a:defRPr>
            </a:lvl9pPr>
          </a:lstStyle>
          <a:p>
            <a:pPr algn="l">
              <a:spcBef>
                <a:spcPts val="800"/>
              </a:spcBef>
              <a:spcAft>
                <a:spcPts val="800"/>
              </a:spcAft>
            </a:pPr>
            <a:r>
              <a:rPr lang="ja-JP" altLang="en-US" sz="1600" dirty="0">
                <a:solidFill>
                  <a:schemeClr val="tx1"/>
                </a:solidFill>
              </a:rPr>
              <a:t>・ごみの不法投棄対策・迷惑駐輪対策などの短期集中的な取り組みにより、地域の方々からは「まちがきれいになった」との評価。まちの環境改善等に大きな成果。</a:t>
            </a:r>
            <a:endParaRPr lang="en-US" altLang="ja-JP" sz="1600" dirty="0">
              <a:solidFill>
                <a:schemeClr val="tx1"/>
              </a:solidFill>
            </a:endParaRPr>
          </a:p>
          <a:p>
            <a:pPr algn="l">
              <a:spcBef>
                <a:spcPts val="800"/>
              </a:spcBef>
              <a:spcAft>
                <a:spcPts val="800"/>
              </a:spcAft>
            </a:pPr>
            <a:r>
              <a:rPr lang="ja-JP" altLang="en-US" sz="1600" dirty="0">
                <a:solidFill>
                  <a:schemeClr val="tx1"/>
                </a:solidFill>
              </a:rPr>
              <a:t>・これまでの取り組みの検証により、その目的が達成できたものは終了。一方で、成果を維持するために必要な取り組みを継続するとともに、残された課題（不法投棄、迷惑駐輪、結核等）についても引き続き特区事業として継続</a:t>
            </a:r>
            <a:endParaRPr lang="en-US" altLang="ja-JP" sz="1600" dirty="0">
              <a:solidFill>
                <a:schemeClr val="tx1"/>
              </a:solidFill>
            </a:endParaRPr>
          </a:p>
        </p:txBody>
      </p:sp>
      <p:sp>
        <p:nvSpPr>
          <p:cNvPr id="55" name="テキスト ボックス 54"/>
          <p:cNvSpPr txBox="1"/>
          <p:nvPr/>
        </p:nvSpPr>
        <p:spPr>
          <a:xfrm>
            <a:off x="323528" y="4859868"/>
            <a:ext cx="7192765" cy="369332"/>
          </a:xfrm>
          <a:prstGeom prst="rect">
            <a:avLst/>
          </a:prstGeom>
          <a:noFill/>
        </p:spPr>
        <p:txBody>
          <a:bodyPr wrap="square" rtlCol="0" anchor="ctr" anchorCtr="0">
            <a:spAutoFit/>
          </a:bodyPr>
          <a:lstStyle/>
          <a:p>
            <a:r>
              <a:rPr lang="ja-JP" altLang="en-US" b="1" dirty="0">
                <a:solidFill>
                  <a:srgbClr val="0070C0"/>
                </a:solidFill>
              </a:rPr>
              <a:t>◆総括と今後の課題</a:t>
            </a:r>
          </a:p>
        </p:txBody>
      </p:sp>
      <p:sp>
        <p:nvSpPr>
          <p:cNvPr id="12" name="テキスト ボックス 11"/>
          <p:cNvSpPr txBox="1"/>
          <p:nvPr/>
        </p:nvSpPr>
        <p:spPr>
          <a:xfrm>
            <a:off x="8281450" y="283096"/>
            <a:ext cx="646331" cy="369332"/>
          </a:xfrm>
          <a:prstGeom prst="rect">
            <a:avLst/>
          </a:prstGeom>
          <a:solidFill>
            <a:schemeClr val="bg2">
              <a:lumMod val="50000"/>
            </a:schemeClr>
          </a:solidFill>
          <a:ln>
            <a:solidFill>
              <a:schemeClr val="bg2">
                <a:lumMod val="25000"/>
              </a:schemeClr>
            </a:solidFill>
          </a:ln>
        </p:spPr>
        <p:txBody>
          <a:bodyPr wrap="none" rtlCol="0">
            <a:spAutoFit/>
          </a:bodyPr>
          <a:lstStyle/>
          <a:p>
            <a:r>
              <a:rPr lang="ja-JP" altLang="en-US" b="1" dirty="0">
                <a:solidFill>
                  <a:schemeClr val="bg1"/>
                </a:solidFill>
                <a:latin typeface="Meiryo UI" panose="020B0604030504040204" pitchFamily="50" charset="-128"/>
                <a:ea typeface="Meiryo UI" panose="020B0604030504040204" pitchFamily="50" charset="-128"/>
              </a:rPr>
              <a:t>追加</a:t>
            </a:r>
            <a:endParaRPr kumimoji="1" lang="ja-JP" altLang="en-US" b="1" dirty="0">
              <a:solidFill>
                <a:schemeClr val="bg1"/>
              </a:solidFill>
              <a:latin typeface="Meiryo UI" panose="020B0604030504040204" pitchFamily="50" charset="-128"/>
              <a:ea typeface="Meiryo UI" panose="020B0604030504040204" pitchFamily="50" charset="-128"/>
            </a:endParaRPr>
          </a:p>
        </p:txBody>
      </p:sp>
      <p:sp>
        <p:nvSpPr>
          <p:cNvPr id="14" name="テキスト ボックス 13"/>
          <p:cNvSpPr txBox="1"/>
          <p:nvPr/>
        </p:nvSpPr>
        <p:spPr>
          <a:xfrm>
            <a:off x="7812360" y="0"/>
            <a:ext cx="1331640" cy="261610"/>
          </a:xfrm>
          <a:prstGeom prst="rect">
            <a:avLst/>
          </a:prstGeom>
          <a:noFill/>
        </p:spPr>
        <p:txBody>
          <a:bodyPr wrap="square" rtlCol="0">
            <a:spAutoFit/>
          </a:bodyPr>
          <a:lstStyle/>
          <a:p>
            <a:r>
              <a:rPr lang="en-US" altLang="ja-JP" sz="1100" dirty="0">
                <a:latin typeface="Arial" pitchFamily="34" charset="0"/>
                <a:cs typeface="Arial" pitchFamily="34" charset="0"/>
              </a:rPr>
              <a:t>B3</a:t>
            </a:r>
            <a:r>
              <a:rPr lang="en-US" altLang="ja-JP" sz="1100" dirty="0" smtClean="0">
                <a:latin typeface="Arial" pitchFamily="34" charset="0"/>
                <a:cs typeface="Arial" pitchFamily="34" charset="0"/>
              </a:rPr>
              <a:t>.(64)</a:t>
            </a:r>
            <a:r>
              <a:rPr lang="ja-JP" altLang="en-US" sz="1100" dirty="0" smtClean="0">
                <a:latin typeface="Arial" pitchFamily="34" charset="0"/>
                <a:cs typeface="Arial" pitchFamily="34" charset="0"/>
              </a:rPr>
              <a:t>～</a:t>
            </a:r>
            <a:r>
              <a:rPr lang="en-US" altLang="ja-JP" sz="1100" dirty="0" smtClean="0">
                <a:latin typeface="Arial" pitchFamily="34" charset="0"/>
                <a:cs typeface="Arial" pitchFamily="34" charset="0"/>
              </a:rPr>
              <a:t>(68)</a:t>
            </a:r>
            <a:endParaRPr kumimoji="1" lang="en-US" altLang="ja-JP" sz="1100" dirty="0">
              <a:latin typeface="Arial" pitchFamily="34" charset="0"/>
              <a:cs typeface="Arial" pitchFamily="34" charset="0"/>
            </a:endParaRPr>
          </a:p>
        </p:txBody>
      </p:sp>
    </p:spTree>
    <p:extLst>
      <p:ext uri="{BB962C8B-B14F-4D97-AF65-F5344CB8AC3E}">
        <p14:creationId xmlns:p14="http://schemas.microsoft.com/office/powerpoint/2010/main" val="2450761627"/>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角丸四角形 10"/>
          <p:cNvSpPr/>
          <p:nvPr/>
        </p:nvSpPr>
        <p:spPr>
          <a:xfrm>
            <a:off x="179512" y="5013176"/>
            <a:ext cx="8712968" cy="1732178"/>
          </a:xfrm>
          <a:prstGeom prst="roundRect">
            <a:avLst/>
          </a:prstGeom>
        </p:spPr>
        <p:style>
          <a:lnRef idx="1">
            <a:schemeClr val="accent6"/>
          </a:lnRef>
          <a:fillRef idx="3">
            <a:schemeClr val="accent6"/>
          </a:fillRef>
          <a:effectRef idx="2">
            <a:schemeClr val="accent6"/>
          </a:effectRef>
          <a:fontRef idx="minor">
            <a:schemeClr val="lt1"/>
          </a:fontRef>
        </p:style>
        <p:txBody>
          <a:bodyPr rtlCol="0" anchor="ctr"/>
          <a:lstStyle/>
          <a:p>
            <a:pPr algn="ctr"/>
            <a:endParaRPr kumimoji="1" lang="ja-JP" altLang="en-US"/>
          </a:p>
        </p:txBody>
      </p:sp>
      <p:sp>
        <p:nvSpPr>
          <p:cNvPr id="32" name="テキスト ボックス 31"/>
          <p:cNvSpPr txBox="1"/>
          <p:nvPr/>
        </p:nvSpPr>
        <p:spPr>
          <a:xfrm>
            <a:off x="0" y="0"/>
            <a:ext cx="3491880" cy="261610"/>
          </a:xfrm>
          <a:prstGeom prst="rect">
            <a:avLst/>
          </a:prstGeom>
          <a:noFill/>
        </p:spPr>
        <p:txBody>
          <a:bodyPr wrap="square" rtlCol="0">
            <a:spAutoFit/>
          </a:bodyPr>
          <a:lstStyle/>
          <a:p>
            <a:r>
              <a:rPr kumimoji="1" lang="en-US" altLang="ja-JP" sz="1100" dirty="0"/>
              <a:t>Ⅳ</a:t>
            </a:r>
            <a:r>
              <a:rPr kumimoji="1" lang="ja-JP" altLang="en-US" sz="1100" dirty="0"/>
              <a:t>　政策の刷新・</a:t>
            </a:r>
            <a:r>
              <a:rPr lang="ja-JP" altLang="en-US" sz="1100" dirty="0"/>
              <a:t>西成特区構想</a:t>
            </a:r>
            <a:endParaRPr kumimoji="1" lang="en-US" altLang="ja-JP" sz="1100" dirty="0"/>
          </a:p>
        </p:txBody>
      </p:sp>
      <p:sp>
        <p:nvSpPr>
          <p:cNvPr id="34" name="テキスト ボックス 33"/>
          <p:cNvSpPr txBox="1"/>
          <p:nvPr/>
        </p:nvSpPr>
        <p:spPr>
          <a:xfrm>
            <a:off x="251520" y="332656"/>
            <a:ext cx="8280920" cy="338554"/>
          </a:xfrm>
          <a:prstGeom prst="rect">
            <a:avLst/>
          </a:prstGeom>
          <a:noFill/>
        </p:spPr>
        <p:txBody>
          <a:bodyPr wrap="square" rtlCol="0">
            <a:spAutoFit/>
          </a:bodyPr>
          <a:lstStyle/>
          <a:p>
            <a:r>
              <a:rPr lang="ja-JP" altLang="en-US" sz="1600" b="1" dirty="0"/>
              <a:t>④　主な取組みと進捗状況（中長期的対策、将来のための投資プロジェクト・大規模事業）</a:t>
            </a:r>
            <a:endParaRPr kumimoji="1" lang="ja-JP" altLang="en-US" sz="1600" b="1" dirty="0"/>
          </a:p>
        </p:txBody>
      </p:sp>
      <p:cxnSp>
        <p:nvCxnSpPr>
          <p:cNvPr id="37" name="直線コネクタ 36"/>
          <p:cNvCxnSpPr/>
          <p:nvPr/>
        </p:nvCxnSpPr>
        <p:spPr>
          <a:xfrm>
            <a:off x="179512" y="692696"/>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41" name="スライド番号プレースホルダ 40"/>
          <p:cNvSpPr>
            <a:spLocks noGrp="1"/>
          </p:cNvSpPr>
          <p:nvPr>
            <p:ph type="sldNum" sz="quarter" idx="12"/>
          </p:nvPr>
        </p:nvSpPr>
        <p:spPr>
          <a:xfrm>
            <a:off x="8388424" y="6635452"/>
            <a:ext cx="720080" cy="177924"/>
          </a:xfrm>
        </p:spPr>
        <p:txBody>
          <a:bodyPr/>
          <a:lstStyle/>
          <a:p>
            <a:fld id="{CCEC3038-1CF1-4B63-9920-55248DCFBA97}" type="slidenum">
              <a:rPr kumimoji="1" lang="ja-JP" altLang="en-US" smtClean="0"/>
              <a:pPr/>
              <a:t>31</a:t>
            </a:fld>
            <a:endParaRPr kumimoji="1" lang="ja-JP" altLang="en-US" dirty="0"/>
          </a:p>
        </p:txBody>
      </p:sp>
      <p:graphicFrame>
        <p:nvGraphicFramePr>
          <p:cNvPr id="8" name="表 7"/>
          <p:cNvGraphicFramePr>
            <a:graphicFrameLocks noGrp="1"/>
          </p:cNvGraphicFramePr>
          <p:nvPr>
            <p:extLst/>
          </p:nvPr>
        </p:nvGraphicFramePr>
        <p:xfrm>
          <a:off x="179512" y="786688"/>
          <a:ext cx="8712968" cy="4010464"/>
        </p:xfrm>
        <a:graphic>
          <a:graphicData uri="http://schemas.openxmlformats.org/drawingml/2006/table">
            <a:tbl>
              <a:tblPr firstRow="1" bandRow="1">
                <a:tableStyleId>{69012ECD-51FC-41F1-AA8D-1B2483CD663E}</a:tableStyleId>
              </a:tblPr>
              <a:tblGrid>
                <a:gridCol w="1750179">
                  <a:extLst>
                    <a:ext uri="{9D8B030D-6E8A-4147-A177-3AD203B41FA5}">
                      <a16:colId xmlns:a16="http://schemas.microsoft.com/office/drawing/2014/main" xmlns="" val="20000"/>
                    </a:ext>
                  </a:extLst>
                </a:gridCol>
                <a:gridCol w="1690576">
                  <a:extLst>
                    <a:ext uri="{9D8B030D-6E8A-4147-A177-3AD203B41FA5}">
                      <a16:colId xmlns:a16="http://schemas.microsoft.com/office/drawing/2014/main" xmlns="" val="20001"/>
                    </a:ext>
                  </a:extLst>
                </a:gridCol>
                <a:gridCol w="5272213">
                  <a:extLst>
                    <a:ext uri="{9D8B030D-6E8A-4147-A177-3AD203B41FA5}">
                      <a16:colId xmlns:a16="http://schemas.microsoft.com/office/drawing/2014/main" xmlns="" val="20002"/>
                    </a:ext>
                  </a:extLst>
                </a:gridCol>
              </a:tblGrid>
              <a:tr h="297997">
                <a:tc>
                  <a:txBody>
                    <a:bodyPr/>
                    <a:lstStyle/>
                    <a:p>
                      <a:pPr marL="0" marR="0" indent="0" algn="ctr" defTabSz="1072866" rtl="0" eaLnBrk="1" fontAlgn="auto" latinLnBrk="0" hangingPunct="1">
                        <a:lnSpc>
                          <a:spcPct val="100000"/>
                        </a:lnSpc>
                        <a:spcBef>
                          <a:spcPts val="0"/>
                        </a:spcBef>
                        <a:spcAft>
                          <a:spcPts val="0"/>
                        </a:spcAft>
                        <a:buClrTx/>
                        <a:buSzTx/>
                        <a:buFontTx/>
                        <a:buNone/>
                        <a:tabLst/>
                        <a:defRPr/>
                      </a:pPr>
                      <a:r>
                        <a:rPr kumimoji="1" lang="ja-JP" altLang="en-US" sz="1700" u="none" dirty="0"/>
                        <a:t>分類</a:t>
                      </a:r>
                      <a:endParaRPr kumimoji="1" lang="ja-JP" altLang="en-US" sz="1700" u="none" dirty="0">
                        <a:solidFill>
                          <a:schemeClr val="tx1"/>
                        </a:solidFill>
                        <a:latin typeface="+mn-ea"/>
                        <a:cs typeface="Meiryo UI" panose="020B0604030504040204" pitchFamily="50" charset="-128"/>
                      </a:endParaRPr>
                    </a:p>
                  </a:txBody>
                  <a:tcPr marL="84406" marR="84406" marT="42203" marB="42203" anchor="ctr"/>
                </a:tc>
                <a:tc>
                  <a:txBody>
                    <a:bodyPr/>
                    <a:lstStyle/>
                    <a:p>
                      <a:pPr algn="ctr"/>
                      <a:r>
                        <a:rPr kumimoji="1" lang="ja-JP" altLang="en-US" sz="1700" dirty="0"/>
                        <a:t>主な取り組み</a:t>
                      </a:r>
                    </a:p>
                  </a:txBody>
                  <a:tcPr marL="84406" marR="84406" marT="42203" marB="42203" anchor="ctr"/>
                </a:tc>
                <a:tc>
                  <a:txBody>
                    <a:bodyPr/>
                    <a:lstStyle/>
                    <a:p>
                      <a:pPr algn="ctr"/>
                      <a:r>
                        <a:rPr kumimoji="1" lang="ja-JP" altLang="en-US" sz="1700" dirty="0"/>
                        <a:t>概要・成果</a:t>
                      </a:r>
                    </a:p>
                  </a:txBody>
                  <a:tcPr marL="84406" marR="84406" marT="42203" marB="42203" anchor="ctr"/>
                </a:tc>
                <a:extLst>
                  <a:ext uri="{0D108BD9-81ED-4DB2-BD59-A6C34878D82A}">
                    <a16:rowId xmlns:a16="http://schemas.microsoft.com/office/drawing/2014/main" xmlns="" val="10000"/>
                  </a:ext>
                </a:extLst>
              </a:tr>
              <a:tr h="1183854">
                <a:tc rowSpan="2">
                  <a:txBody>
                    <a:bodyPr/>
                    <a:lstStyle/>
                    <a:p>
                      <a:pPr marL="0" marR="0" indent="0" algn="ctr" defTabSz="1072866" rtl="0" eaLnBrk="1" fontAlgn="auto" latinLnBrk="0" hangingPunct="1">
                        <a:lnSpc>
                          <a:spcPct val="100000"/>
                        </a:lnSpc>
                        <a:spcBef>
                          <a:spcPts val="0"/>
                        </a:spcBef>
                        <a:spcAft>
                          <a:spcPts val="0"/>
                        </a:spcAft>
                        <a:buClrTx/>
                        <a:buSzTx/>
                        <a:buFontTx/>
                        <a:buNone/>
                        <a:tabLst/>
                        <a:defRPr/>
                      </a:pPr>
                      <a:r>
                        <a:rPr lang="ja-JP" altLang="en-US" sz="1600" u="none" dirty="0"/>
                        <a:t>中長期的対策</a:t>
                      </a:r>
                      <a:endParaRPr kumimoji="1" lang="ja-JP" altLang="en-US" sz="1600" u="none" dirty="0">
                        <a:solidFill>
                          <a:schemeClr val="tx1"/>
                        </a:solidFill>
                        <a:latin typeface="+mn-ea"/>
                        <a:cs typeface="Meiryo UI" panose="020B0604030504040204" pitchFamily="50" charset="-128"/>
                      </a:endParaRPr>
                    </a:p>
                  </a:txBody>
                  <a:tcPr marL="84406" marR="84406" marT="42203" marB="42203" anchor="ctr">
                    <a:lnR w="12700" cap="flat" cmpd="sng" algn="ctr">
                      <a:solidFill>
                        <a:srgbClr val="3366CC"/>
                      </a:solidFill>
                      <a:prstDash val="solid"/>
                      <a:round/>
                      <a:headEnd type="none" w="med" len="med"/>
                      <a:tailEnd type="none" w="med" len="med"/>
                    </a:lnR>
                    <a:lnB w="12700" cap="flat" cmpd="sng" algn="ctr">
                      <a:solidFill>
                        <a:schemeClr val="tx2">
                          <a:lumMod val="60000"/>
                          <a:lumOff val="40000"/>
                        </a:schemeClr>
                      </a:solidFill>
                      <a:prstDash val="solid"/>
                      <a:round/>
                      <a:headEnd type="none" w="med" len="med"/>
                      <a:tailEnd type="none" w="med" len="med"/>
                    </a:lnB>
                  </a:tcPr>
                </a:tc>
                <a:tc>
                  <a:txBody>
                    <a:bodyPr/>
                    <a:lstStyle/>
                    <a:p>
                      <a:pPr algn="ctr"/>
                      <a:r>
                        <a:rPr kumimoji="1" lang="ja-JP" altLang="en-US" sz="1600" dirty="0"/>
                        <a:t>プレーパーク</a:t>
                      </a:r>
                      <a:endParaRPr kumimoji="1" lang="en-US" altLang="ja-JP" sz="1600" dirty="0"/>
                    </a:p>
                    <a:p>
                      <a:pPr algn="ctr"/>
                      <a:r>
                        <a:rPr kumimoji="1" lang="ja-JP" altLang="en-US" sz="1600" dirty="0"/>
                        <a:t>事業</a:t>
                      </a:r>
                    </a:p>
                  </a:txBody>
                  <a:tcPr marL="84406" marR="84406" marT="42203" marB="42203" anchor="ctr">
                    <a:lnL w="12700" cap="flat" cmpd="sng" algn="ctr">
                      <a:solidFill>
                        <a:srgbClr val="3366CC"/>
                      </a:solidFill>
                      <a:prstDash val="solid"/>
                      <a:round/>
                      <a:headEnd type="none" w="med" len="med"/>
                      <a:tailEnd type="none" w="med" len="med"/>
                    </a:lnL>
                    <a:lnR w="12700" cap="flat" cmpd="sng" algn="ctr">
                      <a:solidFill>
                        <a:srgbClr val="3366CC"/>
                      </a:solidFill>
                      <a:prstDash val="solid"/>
                      <a:round/>
                      <a:headEnd type="none" w="med" len="med"/>
                      <a:tailEnd type="none" w="med" len="med"/>
                    </a:lnR>
                    <a:lnB w="12700" cap="flat" cmpd="sng" algn="ctr">
                      <a:solidFill>
                        <a:srgbClr val="3366CC"/>
                      </a:solidFill>
                      <a:prstDash val="sysDot"/>
                      <a:round/>
                      <a:headEnd type="none" w="med" len="med"/>
                      <a:tailEnd type="none" w="med" len="med"/>
                    </a:lnB>
                  </a:tcPr>
                </a:tc>
                <a:tc>
                  <a:txBody>
                    <a:bodyPr/>
                    <a:lstStyle/>
                    <a:p>
                      <a:r>
                        <a:rPr kumimoji="1" lang="ja-JP" altLang="en-US" sz="1400" dirty="0">
                          <a:latin typeface="+mj-ea"/>
                          <a:ea typeface="+mj-ea"/>
                        </a:rPr>
                        <a:t>こどもの生きる力を育む居場所として実施。</a:t>
                      </a:r>
                    </a:p>
                    <a:p>
                      <a:r>
                        <a:rPr kumimoji="1" lang="ja-JP" altLang="en-US" sz="1400" dirty="0">
                          <a:latin typeface="+mj-ea"/>
                          <a:ea typeface="+mj-ea"/>
                        </a:rPr>
                        <a:t>平成</a:t>
                      </a:r>
                      <a:r>
                        <a:rPr kumimoji="1" lang="en-US" altLang="ja-JP" sz="1400" dirty="0">
                          <a:latin typeface="+mj-ea"/>
                          <a:ea typeface="+mj-ea"/>
                        </a:rPr>
                        <a:t>26</a:t>
                      </a:r>
                      <a:r>
                        <a:rPr kumimoji="1" lang="ja-JP" altLang="en-US" sz="1400" dirty="0">
                          <a:latin typeface="+mj-ea"/>
                          <a:ea typeface="+mj-ea"/>
                        </a:rPr>
                        <a:t>年度適地調査、平成</a:t>
                      </a:r>
                      <a:r>
                        <a:rPr kumimoji="1" lang="en-US" altLang="ja-JP" sz="1400" dirty="0">
                          <a:latin typeface="+mj-ea"/>
                          <a:ea typeface="+mj-ea"/>
                        </a:rPr>
                        <a:t>27</a:t>
                      </a:r>
                      <a:r>
                        <a:rPr kumimoji="1" lang="ja-JP" altLang="en-US" sz="1400" dirty="0">
                          <a:latin typeface="+mj-ea"/>
                          <a:ea typeface="+mj-ea"/>
                        </a:rPr>
                        <a:t>年度モデル実施を経て、平成</a:t>
                      </a:r>
                      <a:r>
                        <a:rPr kumimoji="1" lang="en-US" altLang="ja-JP" sz="1400" dirty="0">
                          <a:latin typeface="+mj-ea"/>
                          <a:ea typeface="+mj-ea"/>
                        </a:rPr>
                        <a:t>28</a:t>
                      </a:r>
                      <a:r>
                        <a:rPr kumimoji="1" lang="ja-JP" altLang="en-US" sz="1400" dirty="0">
                          <a:latin typeface="+mj-ea"/>
                          <a:ea typeface="+mj-ea"/>
                        </a:rPr>
                        <a:t>年度からトライアル実施し、３つの場（遊び場・学び場・たまり場）を展開。</a:t>
                      </a:r>
                      <a:endParaRPr kumimoji="1" lang="en-US" altLang="ja-JP" sz="1400" dirty="0">
                        <a:latin typeface="+mj-ea"/>
                        <a:ea typeface="+mj-ea"/>
                      </a:endParaRPr>
                    </a:p>
                    <a:p>
                      <a:r>
                        <a:rPr kumimoji="1" lang="ja-JP" altLang="en-US" sz="1400" dirty="0">
                          <a:latin typeface="+mj-ea"/>
                          <a:ea typeface="+mj-ea"/>
                        </a:rPr>
                        <a:t>毎年来場者数が増加し、平成</a:t>
                      </a:r>
                      <a:r>
                        <a:rPr kumimoji="1" lang="en-US" altLang="ja-JP" sz="1400" dirty="0">
                          <a:latin typeface="+mj-ea"/>
                          <a:ea typeface="+mj-ea"/>
                        </a:rPr>
                        <a:t>29</a:t>
                      </a:r>
                      <a:r>
                        <a:rPr kumimoji="1" lang="ja-JP" altLang="en-US" sz="1400" dirty="0">
                          <a:latin typeface="+mj-ea"/>
                          <a:ea typeface="+mj-ea"/>
                        </a:rPr>
                        <a:t>年度は区外来場者が約</a:t>
                      </a:r>
                      <a:r>
                        <a:rPr kumimoji="1" lang="en-US" altLang="ja-JP" sz="1400" dirty="0">
                          <a:latin typeface="+mj-ea"/>
                          <a:ea typeface="+mj-ea"/>
                        </a:rPr>
                        <a:t>3</a:t>
                      </a:r>
                      <a:r>
                        <a:rPr kumimoji="1" lang="ja-JP" altLang="en-US" sz="1400" dirty="0">
                          <a:latin typeface="+mj-ea"/>
                          <a:ea typeface="+mj-ea"/>
                        </a:rPr>
                        <a:t>割。課題を抱える子どもの生きる力の向上に寄与。保護者の交流の場にもなっている</a:t>
                      </a:r>
                      <a:r>
                        <a:rPr kumimoji="1" lang="ja-JP" altLang="en-US" sz="1400" dirty="0"/>
                        <a:t>。</a:t>
                      </a:r>
                    </a:p>
                  </a:txBody>
                  <a:tcPr marL="84406" marR="84406" marT="42203" marB="42203" anchor="ctr">
                    <a:lnL w="12700" cap="flat" cmpd="sng" algn="ctr">
                      <a:solidFill>
                        <a:srgbClr val="3366CC"/>
                      </a:solidFill>
                      <a:prstDash val="solid"/>
                      <a:round/>
                      <a:headEnd type="none" w="med" len="med"/>
                      <a:tailEnd type="none" w="med" len="med"/>
                    </a:lnL>
                    <a:lnB w="12700" cap="flat" cmpd="sng" algn="ctr">
                      <a:solidFill>
                        <a:srgbClr val="3366CC"/>
                      </a:solidFill>
                      <a:prstDash val="sysDot"/>
                      <a:round/>
                      <a:headEnd type="none" w="med" len="med"/>
                      <a:tailEnd type="none" w="med" len="med"/>
                    </a:lnB>
                  </a:tcPr>
                </a:tc>
                <a:extLst>
                  <a:ext uri="{0D108BD9-81ED-4DB2-BD59-A6C34878D82A}">
                    <a16:rowId xmlns:a16="http://schemas.microsoft.com/office/drawing/2014/main" xmlns="" val="10001"/>
                  </a:ext>
                </a:extLst>
              </a:tr>
              <a:tr h="628541">
                <a:tc vMerge="1">
                  <a:txBody>
                    <a:bodyPr/>
                    <a:lstStyle/>
                    <a:p>
                      <a:endParaRPr kumimoji="1" lang="ja-JP" altLang="en-US" dirty="0"/>
                    </a:p>
                  </a:txBody>
                  <a:tcPr/>
                </a:tc>
                <a:tc>
                  <a:txBody>
                    <a:bodyPr/>
                    <a:lstStyle/>
                    <a:p>
                      <a:pPr algn="ctr"/>
                      <a:r>
                        <a:rPr kumimoji="1" lang="ja-JP" altLang="en-US" sz="1600" dirty="0"/>
                        <a:t>簡易宿所設備</a:t>
                      </a:r>
                      <a:endParaRPr kumimoji="1" lang="en-US" altLang="ja-JP" sz="1600" dirty="0"/>
                    </a:p>
                    <a:p>
                      <a:pPr algn="ctr"/>
                      <a:r>
                        <a:rPr kumimoji="1" lang="ja-JP" altLang="en-US" sz="1600" dirty="0"/>
                        <a:t>改善助成事業</a:t>
                      </a:r>
                    </a:p>
                  </a:txBody>
                  <a:tcPr marL="84406" marR="84406" marT="42203" marB="42203" anchor="ctr">
                    <a:lnL w="12700" cap="flat" cmpd="sng" algn="ctr">
                      <a:solidFill>
                        <a:srgbClr val="3366CC"/>
                      </a:solidFill>
                      <a:prstDash val="solid"/>
                      <a:round/>
                      <a:headEnd type="none" w="med" len="med"/>
                      <a:tailEnd type="none" w="med" len="med"/>
                    </a:lnL>
                    <a:lnR w="12700" cap="flat" cmpd="sng" algn="ctr">
                      <a:solidFill>
                        <a:srgbClr val="3366CC"/>
                      </a:solidFill>
                      <a:prstDash val="solid"/>
                      <a:round/>
                      <a:headEnd type="none" w="med" len="med"/>
                      <a:tailEnd type="none" w="med" len="med"/>
                    </a:lnR>
                    <a:lnT w="12700" cap="flat" cmpd="sng" algn="ctr">
                      <a:solidFill>
                        <a:srgbClr val="3366CC"/>
                      </a:solidFill>
                      <a:prstDash val="sysDot"/>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ja-JP" altLang="en-US" sz="1400" dirty="0">
                          <a:latin typeface="+mn-ea"/>
                          <a:ea typeface="+mn-ea"/>
                        </a:rPr>
                        <a:t>大阪の外国人観光客等の増加に対応するため、西成区内の簡易宿所の事業者に対して、設備改善工事費の一部助成を実施することで、観光客等の受け入れ環境の整備を促し、地域のにぎわいを創出。</a:t>
                      </a:r>
                      <a:endParaRPr kumimoji="1" lang="en-US" altLang="ja-JP" sz="1400" dirty="0">
                        <a:latin typeface="+mn-ea"/>
                        <a:ea typeface="+mn-ea"/>
                      </a:endParaRPr>
                    </a:p>
                  </a:txBody>
                  <a:tcPr marL="84406" marR="84406" marT="42203" marB="42203" anchor="ctr">
                    <a:lnL w="12700" cap="flat" cmpd="sng" algn="ctr">
                      <a:solidFill>
                        <a:srgbClr val="3366CC"/>
                      </a:solidFill>
                      <a:prstDash val="solid"/>
                      <a:round/>
                      <a:headEnd type="none" w="med" len="med"/>
                      <a:tailEnd type="none" w="med" len="med"/>
                    </a:lnL>
                    <a:lnT w="12700" cap="flat" cmpd="sng" algn="ctr">
                      <a:solidFill>
                        <a:srgbClr val="3366CC"/>
                      </a:solidFill>
                      <a:prstDash val="sysDot"/>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xmlns="" val="10002"/>
                  </a:ext>
                </a:extLst>
              </a:tr>
              <a:tr h="1311877">
                <a:tc>
                  <a:txBody>
                    <a:bodyPr/>
                    <a:lstStyle/>
                    <a:p>
                      <a:pPr marL="0" marR="0" indent="0" algn="ctr" defTabSz="1072866" rtl="0" eaLnBrk="1" fontAlgn="auto" latinLnBrk="0" hangingPunct="1">
                        <a:lnSpc>
                          <a:spcPct val="100000"/>
                        </a:lnSpc>
                        <a:spcBef>
                          <a:spcPts val="0"/>
                        </a:spcBef>
                        <a:spcAft>
                          <a:spcPts val="0"/>
                        </a:spcAft>
                        <a:buClrTx/>
                        <a:buSzTx/>
                        <a:buFontTx/>
                        <a:buNone/>
                        <a:tabLst/>
                        <a:defRPr/>
                      </a:pPr>
                      <a:r>
                        <a:rPr kumimoji="1" lang="ja-JP" altLang="en-US" sz="1600" u="none" dirty="0"/>
                        <a:t>将来のための投資</a:t>
                      </a:r>
                      <a:endParaRPr kumimoji="1" lang="en-US" altLang="ja-JP" sz="1600" u="none" dirty="0"/>
                    </a:p>
                    <a:p>
                      <a:pPr marL="0" marR="0" indent="0" algn="ctr" defTabSz="1072866" rtl="0" eaLnBrk="1" fontAlgn="auto" latinLnBrk="0" hangingPunct="1">
                        <a:lnSpc>
                          <a:spcPct val="100000"/>
                        </a:lnSpc>
                        <a:spcBef>
                          <a:spcPts val="0"/>
                        </a:spcBef>
                        <a:spcAft>
                          <a:spcPts val="0"/>
                        </a:spcAft>
                        <a:buClrTx/>
                        <a:buSzTx/>
                        <a:buFontTx/>
                        <a:buNone/>
                        <a:tabLst/>
                        <a:defRPr/>
                      </a:pPr>
                      <a:r>
                        <a:rPr kumimoji="1" lang="ja-JP" altLang="en-US" sz="1600" u="none" dirty="0"/>
                        <a:t>プロジェクト</a:t>
                      </a:r>
                      <a:endParaRPr kumimoji="1" lang="en-US" altLang="ja-JP" sz="1600" u="none" dirty="0"/>
                    </a:p>
                    <a:p>
                      <a:pPr marL="0" marR="0" indent="0" algn="ctr" defTabSz="1072866" rtl="0" eaLnBrk="1" fontAlgn="auto" latinLnBrk="0" hangingPunct="1">
                        <a:lnSpc>
                          <a:spcPct val="100000"/>
                        </a:lnSpc>
                        <a:spcBef>
                          <a:spcPts val="0"/>
                        </a:spcBef>
                        <a:spcAft>
                          <a:spcPts val="0"/>
                        </a:spcAft>
                        <a:buClrTx/>
                        <a:buSzTx/>
                        <a:buFontTx/>
                        <a:buNone/>
                        <a:tabLst/>
                        <a:defRPr/>
                      </a:pPr>
                      <a:r>
                        <a:rPr kumimoji="1" lang="ja-JP" altLang="en-US" sz="1600" u="none" dirty="0"/>
                        <a:t>・</a:t>
                      </a:r>
                      <a:endParaRPr kumimoji="1" lang="en-US" altLang="ja-JP" sz="1600" u="none" dirty="0"/>
                    </a:p>
                    <a:p>
                      <a:pPr marL="0" marR="0" indent="0" algn="ctr" defTabSz="1072866" rtl="0" eaLnBrk="1" fontAlgn="auto" latinLnBrk="0" hangingPunct="1">
                        <a:lnSpc>
                          <a:spcPct val="100000"/>
                        </a:lnSpc>
                        <a:spcBef>
                          <a:spcPts val="0"/>
                        </a:spcBef>
                        <a:spcAft>
                          <a:spcPts val="0"/>
                        </a:spcAft>
                        <a:buClrTx/>
                        <a:buSzTx/>
                        <a:buFontTx/>
                        <a:buNone/>
                        <a:tabLst/>
                        <a:defRPr/>
                      </a:pPr>
                      <a:r>
                        <a:rPr kumimoji="1" lang="ja-JP" altLang="en-US" sz="1600" u="none" dirty="0"/>
                        <a:t>大規模事業</a:t>
                      </a:r>
                      <a:endParaRPr kumimoji="1" lang="ja-JP" altLang="en-US" sz="1600" u="none" dirty="0">
                        <a:solidFill>
                          <a:schemeClr val="tx1"/>
                        </a:solidFill>
                        <a:latin typeface="+mn-ea"/>
                        <a:cs typeface="Meiryo UI" panose="020B0604030504040204" pitchFamily="50" charset="-128"/>
                      </a:endParaRPr>
                    </a:p>
                  </a:txBody>
                  <a:tcPr marL="36000" marR="36000" marT="42203" marB="42203" anchor="ctr">
                    <a:lnR w="12700" cap="flat" cmpd="sng" algn="ctr">
                      <a:solidFill>
                        <a:srgbClr val="3366CC"/>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tcPr>
                </a:tc>
                <a:tc>
                  <a:txBody>
                    <a:bodyPr/>
                    <a:lstStyle/>
                    <a:p>
                      <a:pPr algn="ctr"/>
                      <a:r>
                        <a:rPr kumimoji="1" lang="ja-JP" altLang="en-US" sz="1600" dirty="0"/>
                        <a:t>あい</a:t>
                      </a:r>
                      <a:r>
                        <a:rPr kumimoji="1" lang="ja-JP" altLang="en-US" sz="1600" dirty="0" err="1"/>
                        <a:t>りん</a:t>
                      </a:r>
                      <a:r>
                        <a:rPr kumimoji="1" lang="ja-JP" altLang="en-US" sz="1600" dirty="0"/>
                        <a:t>総合</a:t>
                      </a:r>
                      <a:endParaRPr kumimoji="1" lang="en-US" altLang="ja-JP" sz="1600" dirty="0"/>
                    </a:p>
                    <a:p>
                      <a:pPr algn="ctr"/>
                      <a:r>
                        <a:rPr kumimoji="1" lang="ja-JP" altLang="en-US" sz="1600" dirty="0"/>
                        <a:t>センター建替え</a:t>
                      </a:r>
                    </a:p>
                  </a:txBody>
                  <a:tcPr marL="84406" marR="84406" marT="42203" marB="42203" anchor="ctr">
                    <a:lnL w="12700" cap="flat" cmpd="sng" algn="ctr">
                      <a:solidFill>
                        <a:srgbClr val="3366CC"/>
                      </a:solidFill>
                      <a:prstDash val="solid"/>
                      <a:round/>
                      <a:headEnd type="none" w="med" len="med"/>
                      <a:tailEnd type="none" w="med" len="med"/>
                    </a:lnL>
                    <a:lnR w="12700" cap="flat" cmpd="sng" algn="ctr">
                      <a:solidFill>
                        <a:srgbClr val="3366CC"/>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tcPr>
                </a:tc>
                <a:tc>
                  <a:txBody>
                    <a:bodyPr/>
                    <a:lstStyle/>
                    <a:p>
                      <a:r>
                        <a:rPr kumimoji="1" lang="ja-JP" altLang="en-US" sz="1400" dirty="0">
                          <a:latin typeface="+mn-ea"/>
                          <a:ea typeface="+mn-ea"/>
                        </a:rPr>
                        <a:t>あい</a:t>
                      </a:r>
                      <a:r>
                        <a:rPr kumimoji="1" lang="ja-JP" altLang="en-US" sz="1400" dirty="0" err="1">
                          <a:latin typeface="+mn-ea"/>
                          <a:ea typeface="+mn-ea"/>
                        </a:rPr>
                        <a:t>りん</a:t>
                      </a:r>
                      <a:r>
                        <a:rPr kumimoji="1" lang="ja-JP" altLang="en-US" sz="1400" dirty="0">
                          <a:latin typeface="+mn-ea"/>
                          <a:ea typeface="+mn-ea"/>
                        </a:rPr>
                        <a:t>総合センターは、耐震化について早急な対策が求められていたが、国・府・市が所管する施設が合築した建物であること、地域の行政への不信感などから、なかなか議論が進まなかった。</a:t>
                      </a:r>
                      <a:endParaRPr kumimoji="1" lang="en-US" altLang="ja-JP" sz="1400" dirty="0">
                        <a:latin typeface="+mn-ea"/>
                        <a:ea typeface="+mn-ea"/>
                      </a:endParaRPr>
                    </a:p>
                    <a:p>
                      <a:r>
                        <a:rPr kumimoji="1" lang="ja-JP" altLang="en-US" sz="1400" dirty="0">
                          <a:latin typeface="+mn-ea"/>
                          <a:ea typeface="+mn-ea"/>
                        </a:rPr>
                        <a:t>しかし、「あいりん地域まちづくり会議」で地域の関係者をはじめ国・府・市も同じテーブルに着いて議論を重ねた結果、市営萩之茶屋住宅及び大阪社会医療センターの移転、労働施設の仮移転について合意が得られた。</a:t>
                      </a:r>
                    </a:p>
                  </a:txBody>
                  <a:tcPr marL="84406" marR="84406" marT="42203" marB="42203" anchor="ctr">
                    <a:lnL w="12700" cap="flat" cmpd="sng" algn="ctr">
                      <a:solidFill>
                        <a:srgbClr val="3366CC"/>
                      </a:solidFill>
                      <a:prstDash val="solid"/>
                      <a:round/>
                      <a:headEnd type="none" w="med" len="med"/>
                      <a:tailEnd type="none" w="med" len="med"/>
                    </a:lnL>
                    <a:lnT w="12700" cap="flat" cmpd="sng" algn="ctr">
                      <a:solidFill>
                        <a:schemeClr val="tx2">
                          <a:lumMod val="60000"/>
                          <a:lumOff val="40000"/>
                        </a:schemeClr>
                      </a:solidFill>
                      <a:prstDash val="solid"/>
                      <a:round/>
                      <a:headEnd type="none" w="med" len="med"/>
                      <a:tailEnd type="none" w="med" len="med"/>
                    </a:lnT>
                  </a:tcPr>
                </a:tc>
                <a:extLst>
                  <a:ext uri="{0D108BD9-81ED-4DB2-BD59-A6C34878D82A}">
                    <a16:rowId xmlns:a16="http://schemas.microsoft.com/office/drawing/2014/main" xmlns="" val="10003"/>
                  </a:ext>
                </a:extLst>
              </a:tr>
            </a:tbl>
          </a:graphicData>
        </a:graphic>
      </p:graphicFrame>
      <p:sp>
        <p:nvSpPr>
          <p:cNvPr id="9" name="テキスト ボックス 8"/>
          <p:cNvSpPr txBox="1"/>
          <p:nvPr/>
        </p:nvSpPr>
        <p:spPr>
          <a:xfrm>
            <a:off x="395536" y="5085184"/>
            <a:ext cx="7192765" cy="369332"/>
          </a:xfrm>
          <a:prstGeom prst="rect">
            <a:avLst/>
          </a:prstGeom>
          <a:noFill/>
        </p:spPr>
        <p:txBody>
          <a:bodyPr wrap="square" rtlCol="0" anchor="ctr" anchorCtr="0">
            <a:spAutoFit/>
          </a:bodyPr>
          <a:lstStyle/>
          <a:p>
            <a:r>
              <a:rPr lang="ja-JP" altLang="en-US" b="1" dirty="0">
                <a:solidFill>
                  <a:srgbClr val="0070C0"/>
                </a:solidFill>
              </a:rPr>
              <a:t>◆総括と今後の課題</a:t>
            </a:r>
          </a:p>
        </p:txBody>
      </p:sp>
      <p:sp>
        <p:nvSpPr>
          <p:cNvPr id="10" name="コンテンツ プレースホルダー 2"/>
          <p:cNvSpPr txBox="1">
            <a:spLocks/>
          </p:cNvSpPr>
          <p:nvPr/>
        </p:nvSpPr>
        <p:spPr>
          <a:xfrm>
            <a:off x="467544" y="5475469"/>
            <a:ext cx="8280920" cy="1193891"/>
          </a:xfrm>
          <a:prstGeom prst="rect">
            <a:avLst/>
          </a:prstGeom>
        </p:spPr>
        <p:txBody>
          <a:bodyPr vert="horz" lIns="91440" tIns="45720" rIns="91440" bIns="45720" rtlCol="0">
            <a:noAutofit/>
          </a:bodyPr>
          <a:lstStyle>
            <a:lvl1pPr marL="0" indent="0" algn="ctr" defTabSz="914400" rtl="0" eaLnBrk="1" latinLnBrk="0" hangingPunct="1">
              <a:spcBef>
                <a:spcPct val="20000"/>
              </a:spcBef>
              <a:buFont typeface="Arial" panose="020B0604020202020204" pitchFamily="34" charset="0"/>
              <a:buNone/>
              <a:defRPr kumimoji="1" sz="3200" kern="1200">
                <a:solidFill>
                  <a:schemeClr val="tx1">
                    <a:tint val="75000"/>
                  </a:schemeClr>
                </a:solidFill>
                <a:latin typeface="+mn-lt"/>
                <a:ea typeface="+mn-ea"/>
                <a:cs typeface="+mn-cs"/>
              </a:defRPr>
            </a:lvl1pPr>
            <a:lvl2pPr marL="457200" indent="0" algn="ctr" defTabSz="914400" rtl="0" eaLnBrk="1" latinLnBrk="0" hangingPunct="1">
              <a:spcBef>
                <a:spcPct val="20000"/>
              </a:spcBef>
              <a:buFont typeface="Arial" panose="020B0604020202020204" pitchFamily="34" charset="0"/>
              <a:buNone/>
              <a:defRPr kumimoji="1" sz="2800" kern="1200">
                <a:solidFill>
                  <a:schemeClr val="tx1">
                    <a:tint val="75000"/>
                  </a:schemeClr>
                </a:solidFill>
                <a:latin typeface="+mn-lt"/>
                <a:ea typeface="+mn-ea"/>
                <a:cs typeface="+mn-cs"/>
              </a:defRPr>
            </a:lvl2pPr>
            <a:lvl3pPr marL="914400" indent="0" algn="ctr" defTabSz="914400" rtl="0" eaLnBrk="1" latinLnBrk="0" hangingPunct="1">
              <a:spcBef>
                <a:spcPct val="20000"/>
              </a:spcBef>
              <a:buFont typeface="Arial" panose="020B0604020202020204" pitchFamily="34" charset="0"/>
              <a:buNone/>
              <a:defRPr kumimoji="1" sz="2400" kern="1200">
                <a:solidFill>
                  <a:schemeClr val="tx1">
                    <a:tint val="75000"/>
                  </a:schemeClr>
                </a:solidFill>
                <a:latin typeface="+mn-lt"/>
                <a:ea typeface="+mn-ea"/>
                <a:cs typeface="+mn-cs"/>
              </a:defRPr>
            </a:lvl3pPr>
            <a:lvl4pPr marL="1371600" indent="0" algn="ctr" defTabSz="914400" rtl="0" eaLnBrk="1" latinLnBrk="0" hangingPunct="1">
              <a:spcBef>
                <a:spcPct val="20000"/>
              </a:spcBef>
              <a:buFont typeface="Arial" panose="020B0604020202020204" pitchFamily="34" charset="0"/>
              <a:buNone/>
              <a:defRPr kumimoji="1" sz="2000" kern="1200">
                <a:solidFill>
                  <a:schemeClr val="tx1">
                    <a:tint val="75000"/>
                  </a:schemeClr>
                </a:solidFill>
                <a:latin typeface="+mn-lt"/>
                <a:ea typeface="+mn-ea"/>
                <a:cs typeface="+mn-cs"/>
              </a:defRPr>
            </a:lvl4pPr>
            <a:lvl5pPr marL="1828800" indent="0" algn="ctr" defTabSz="914400" rtl="0" eaLnBrk="1" latinLnBrk="0" hangingPunct="1">
              <a:spcBef>
                <a:spcPct val="20000"/>
              </a:spcBef>
              <a:buFont typeface="Arial" panose="020B0604020202020204" pitchFamily="34" charset="0"/>
              <a:buNone/>
              <a:defRPr kumimoji="1" sz="2000" kern="1200">
                <a:solidFill>
                  <a:schemeClr val="tx1">
                    <a:tint val="75000"/>
                  </a:schemeClr>
                </a:solidFill>
                <a:latin typeface="+mn-lt"/>
                <a:ea typeface="+mn-ea"/>
                <a:cs typeface="+mn-cs"/>
              </a:defRPr>
            </a:lvl5pPr>
            <a:lvl6pPr marL="2286000" indent="0" algn="ctr" defTabSz="914400" rtl="0" eaLnBrk="1" latinLnBrk="0" hangingPunct="1">
              <a:spcBef>
                <a:spcPct val="20000"/>
              </a:spcBef>
              <a:buFont typeface="Arial" panose="020B0604020202020204" pitchFamily="34" charset="0"/>
              <a:buNone/>
              <a:defRPr kumimoji="1" sz="2000" kern="1200">
                <a:solidFill>
                  <a:schemeClr val="tx1">
                    <a:tint val="75000"/>
                  </a:schemeClr>
                </a:solidFill>
                <a:latin typeface="+mn-lt"/>
                <a:ea typeface="+mn-ea"/>
                <a:cs typeface="+mn-cs"/>
              </a:defRPr>
            </a:lvl6pPr>
            <a:lvl7pPr marL="2743200" indent="0" algn="ctr" defTabSz="914400" rtl="0" eaLnBrk="1" latinLnBrk="0" hangingPunct="1">
              <a:spcBef>
                <a:spcPct val="20000"/>
              </a:spcBef>
              <a:buFont typeface="Arial" panose="020B0604020202020204" pitchFamily="34" charset="0"/>
              <a:buNone/>
              <a:defRPr kumimoji="1" sz="2000" kern="1200">
                <a:solidFill>
                  <a:schemeClr val="tx1">
                    <a:tint val="75000"/>
                  </a:schemeClr>
                </a:solidFill>
                <a:latin typeface="+mn-lt"/>
                <a:ea typeface="+mn-ea"/>
                <a:cs typeface="+mn-cs"/>
              </a:defRPr>
            </a:lvl7pPr>
            <a:lvl8pPr marL="3200400" indent="0" algn="ctr" defTabSz="914400" rtl="0" eaLnBrk="1" latinLnBrk="0" hangingPunct="1">
              <a:spcBef>
                <a:spcPct val="20000"/>
              </a:spcBef>
              <a:buFont typeface="Arial" panose="020B0604020202020204" pitchFamily="34" charset="0"/>
              <a:buNone/>
              <a:defRPr kumimoji="1" sz="2000" kern="1200">
                <a:solidFill>
                  <a:schemeClr val="tx1">
                    <a:tint val="75000"/>
                  </a:schemeClr>
                </a:solidFill>
                <a:latin typeface="+mn-lt"/>
                <a:ea typeface="+mn-ea"/>
                <a:cs typeface="+mn-cs"/>
              </a:defRPr>
            </a:lvl8pPr>
            <a:lvl9pPr marL="3657600" indent="0" algn="ctr" defTabSz="914400" rtl="0" eaLnBrk="1" latinLnBrk="0" hangingPunct="1">
              <a:spcBef>
                <a:spcPct val="20000"/>
              </a:spcBef>
              <a:buFont typeface="Arial" panose="020B0604020202020204" pitchFamily="34" charset="0"/>
              <a:buNone/>
              <a:defRPr kumimoji="1" sz="2000" kern="1200">
                <a:solidFill>
                  <a:schemeClr val="tx1">
                    <a:tint val="75000"/>
                  </a:schemeClr>
                </a:solidFill>
                <a:latin typeface="+mn-lt"/>
                <a:ea typeface="+mn-ea"/>
                <a:cs typeface="+mn-cs"/>
              </a:defRPr>
            </a:lvl9pPr>
          </a:lstStyle>
          <a:p>
            <a:pPr algn="l">
              <a:spcBef>
                <a:spcPts val="800"/>
              </a:spcBef>
              <a:spcAft>
                <a:spcPts val="800"/>
              </a:spcAft>
            </a:pPr>
            <a:r>
              <a:rPr lang="ja-JP" altLang="en-US" sz="1600" dirty="0">
                <a:solidFill>
                  <a:schemeClr val="tx1"/>
                </a:solidFill>
              </a:rPr>
              <a:t>・中長期的課題である子育て施策や観光振興など、将来の活性化に向けた取り組みは、まだ緒についたばかりであり、より一層の推進が必要。</a:t>
            </a:r>
            <a:endParaRPr lang="en-US" altLang="ja-JP" sz="1600" dirty="0">
              <a:solidFill>
                <a:schemeClr val="tx1"/>
              </a:solidFill>
            </a:endParaRPr>
          </a:p>
          <a:p>
            <a:pPr algn="l">
              <a:spcBef>
                <a:spcPts val="800"/>
              </a:spcBef>
              <a:spcAft>
                <a:spcPts val="800"/>
              </a:spcAft>
            </a:pPr>
            <a:r>
              <a:rPr lang="ja-JP" altLang="en-US" sz="1600" dirty="0">
                <a:solidFill>
                  <a:schemeClr val="tx1"/>
                </a:solidFill>
              </a:rPr>
              <a:t>・今後本格化する「あい</a:t>
            </a:r>
            <a:r>
              <a:rPr lang="ja-JP" altLang="en-US" sz="1600" dirty="0" err="1">
                <a:solidFill>
                  <a:schemeClr val="tx1"/>
                </a:solidFill>
              </a:rPr>
              <a:t>りん</a:t>
            </a:r>
            <a:r>
              <a:rPr lang="ja-JP" altLang="en-US" sz="1600" dirty="0">
                <a:solidFill>
                  <a:schemeClr val="tx1"/>
                </a:solidFill>
              </a:rPr>
              <a:t>総合センター」の建替えやまちづくりの議論など、引き続く課題についても継続した取り組みが必要。</a:t>
            </a:r>
            <a:endParaRPr lang="en-US" altLang="ja-JP" sz="1600" dirty="0">
              <a:solidFill>
                <a:schemeClr val="tx1"/>
              </a:solidFill>
            </a:endParaRPr>
          </a:p>
        </p:txBody>
      </p:sp>
      <p:sp>
        <p:nvSpPr>
          <p:cNvPr id="13" name="テキスト ボックス 12"/>
          <p:cNvSpPr txBox="1"/>
          <p:nvPr/>
        </p:nvSpPr>
        <p:spPr>
          <a:xfrm>
            <a:off x="8289063" y="255342"/>
            <a:ext cx="646331" cy="369332"/>
          </a:xfrm>
          <a:prstGeom prst="rect">
            <a:avLst/>
          </a:prstGeom>
          <a:solidFill>
            <a:schemeClr val="bg2">
              <a:lumMod val="50000"/>
            </a:schemeClr>
          </a:solidFill>
          <a:ln>
            <a:solidFill>
              <a:schemeClr val="bg2">
                <a:lumMod val="25000"/>
              </a:schemeClr>
            </a:solidFill>
          </a:ln>
        </p:spPr>
        <p:txBody>
          <a:bodyPr wrap="none" rtlCol="0">
            <a:spAutoFit/>
          </a:bodyPr>
          <a:lstStyle/>
          <a:p>
            <a:r>
              <a:rPr lang="ja-JP" altLang="en-US" b="1" dirty="0">
                <a:solidFill>
                  <a:schemeClr val="bg1"/>
                </a:solidFill>
                <a:latin typeface="Meiryo UI" panose="020B0604030504040204" pitchFamily="50" charset="-128"/>
                <a:ea typeface="Meiryo UI" panose="020B0604030504040204" pitchFamily="50" charset="-128"/>
              </a:rPr>
              <a:t>追加</a:t>
            </a:r>
            <a:endParaRPr kumimoji="1" lang="ja-JP" altLang="en-US" b="1" dirty="0">
              <a:solidFill>
                <a:schemeClr val="bg1"/>
              </a:solidFill>
              <a:latin typeface="Meiryo UI" panose="020B0604030504040204" pitchFamily="50" charset="-128"/>
              <a:ea typeface="Meiryo UI" panose="020B0604030504040204" pitchFamily="50" charset="-128"/>
            </a:endParaRPr>
          </a:p>
        </p:txBody>
      </p:sp>
      <p:sp>
        <p:nvSpPr>
          <p:cNvPr id="14" name="テキスト ボックス 13"/>
          <p:cNvSpPr txBox="1"/>
          <p:nvPr/>
        </p:nvSpPr>
        <p:spPr>
          <a:xfrm>
            <a:off x="7812360" y="0"/>
            <a:ext cx="1331640" cy="261610"/>
          </a:xfrm>
          <a:prstGeom prst="rect">
            <a:avLst/>
          </a:prstGeom>
          <a:noFill/>
        </p:spPr>
        <p:txBody>
          <a:bodyPr wrap="square" rtlCol="0">
            <a:spAutoFit/>
          </a:bodyPr>
          <a:lstStyle/>
          <a:p>
            <a:r>
              <a:rPr lang="en-US" altLang="ja-JP" sz="1100" dirty="0">
                <a:latin typeface="Arial" pitchFamily="34" charset="0"/>
                <a:cs typeface="Arial" pitchFamily="34" charset="0"/>
              </a:rPr>
              <a:t>B3</a:t>
            </a:r>
            <a:r>
              <a:rPr lang="en-US" altLang="ja-JP" sz="1100" dirty="0" smtClean="0">
                <a:latin typeface="Arial" pitchFamily="34" charset="0"/>
                <a:cs typeface="Arial" pitchFamily="34" charset="0"/>
              </a:rPr>
              <a:t>.(64)</a:t>
            </a:r>
            <a:r>
              <a:rPr lang="ja-JP" altLang="en-US" sz="1100" dirty="0" smtClean="0">
                <a:latin typeface="Arial" pitchFamily="34" charset="0"/>
                <a:cs typeface="Arial" pitchFamily="34" charset="0"/>
              </a:rPr>
              <a:t>～</a:t>
            </a:r>
            <a:r>
              <a:rPr lang="en-US" altLang="ja-JP" sz="1100" dirty="0" smtClean="0">
                <a:latin typeface="Arial" pitchFamily="34" charset="0"/>
                <a:cs typeface="Arial" pitchFamily="34" charset="0"/>
              </a:rPr>
              <a:t>(68)</a:t>
            </a:r>
            <a:endParaRPr kumimoji="1" lang="en-US" altLang="ja-JP" sz="1100" dirty="0">
              <a:latin typeface="Arial" pitchFamily="34" charset="0"/>
              <a:cs typeface="Arial" pitchFamily="34" charset="0"/>
            </a:endParaRPr>
          </a:p>
        </p:txBody>
      </p:sp>
    </p:spTree>
    <p:extLst>
      <p:ext uri="{BB962C8B-B14F-4D97-AF65-F5344CB8AC3E}">
        <p14:creationId xmlns:p14="http://schemas.microsoft.com/office/powerpoint/2010/main" val="2510856601"/>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 name="テキスト ボックス 31"/>
          <p:cNvSpPr txBox="1"/>
          <p:nvPr/>
        </p:nvSpPr>
        <p:spPr>
          <a:xfrm>
            <a:off x="0" y="0"/>
            <a:ext cx="3491880" cy="261610"/>
          </a:xfrm>
          <a:prstGeom prst="rect">
            <a:avLst/>
          </a:prstGeom>
          <a:noFill/>
        </p:spPr>
        <p:txBody>
          <a:bodyPr wrap="square" rtlCol="0">
            <a:spAutoFit/>
          </a:bodyPr>
          <a:lstStyle/>
          <a:p>
            <a:r>
              <a:rPr kumimoji="1" lang="en-US" altLang="ja-JP" sz="1100" dirty="0"/>
              <a:t>Ⅳ</a:t>
            </a:r>
            <a:r>
              <a:rPr kumimoji="1" lang="ja-JP" altLang="en-US" sz="1100" dirty="0"/>
              <a:t>　政策の刷新・</a:t>
            </a:r>
            <a:r>
              <a:rPr lang="ja-JP" altLang="en-US" sz="1100" dirty="0"/>
              <a:t>西成特区構想</a:t>
            </a:r>
            <a:endParaRPr kumimoji="1" lang="en-US" altLang="ja-JP" sz="1100" dirty="0"/>
          </a:p>
        </p:txBody>
      </p:sp>
      <p:sp>
        <p:nvSpPr>
          <p:cNvPr id="34" name="テキスト ボックス 33"/>
          <p:cNvSpPr txBox="1"/>
          <p:nvPr/>
        </p:nvSpPr>
        <p:spPr>
          <a:xfrm>
            <a:off x="251520" y="332656"/>
            <a:ext cx="7704856" cy="338554"/>
          </a:xfrm>
          <a:prstGeom prst="rect">
            <a:avLst/>
          </a:prstGeom>
          <a:noFill/>
        </p:spPr>
        <p:txBody>
          <a:bodyPr wrap="square" rtlCol="0">
            <a:spAutoFit/>
          </a:bodyPr>
          <a:lstStyle/>
          <a:p>
            <a:r>
              <a:rPr lang="ja-JP" altLang="en-US" sz="1600" b="1" dirty="0"/>
              <a:t>（参考）　主な取組みと進捗状況に関するデータ（短期集中的対策</a:t>
            </a:r>
            <a:r>
              <a:rPr lang="en-US" altLang="ja-JP" sz="1600" b="1" dirty="0"/>
              <a:t>【</a:t>
            </a:r>
            <a:r>
              <a:rPr lang="ja-JP" altLang="en-US" sz="1600" b="1" dirty="0"/>
              <a:t>不法投棄</a:t>
            </a:r>
            <a:r>
              <a:rPr lang="en-US" altLang="ja-JP" sz="1600" b="1" dirty="0"/>
              <a:t>】</a:t>
            </a:r>
            <a:r>
              <a:rPr lang="ja-JP" altLang="en-US" sz="1600" b="1" dirty="0"/>
              <a:t>）</a:t>
            </a:r>
            <a:endParaRPr kumimoji="1" lang="ja-JP" altLang="en-US" sz="1600" b="1" dirty="0"/>
          </a:p>
        </p:txBody>
      </p:sp>
      <p:cxnSp>
        <p:nvCxnSpPr>
          <p:cNvPr id="37" name="直線コネクタ 36"/>
          <p:cNvCxnSpPr/>
          <p:nvPr/>
        </p:nvCxnSpPr>
        <p:spPr>
          <a:xfrm>
            <a:off x="179512" y="692696"/>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41" name="スライド番号プレースホルダ 40"/>
          <p:cNvSpPr>
            <a:spLocks noGrp="1"/>
          </p:cNvSpPr>
          <p:nvPr>
            <p:ph type="sldNum" sz="quarter" idx="12"/>
          </p:nvPr>
        </p:nvSpPr>
        <p:spPr>
          <a:xfrm>
            <a:off x="8388424" y="6635452"/>
            <a:ext cx="720080" cy="177924"/>
          </a:xfrm>
        </p:spPr>
        <p:txBody>
          <a:bodyPr/>
          <a:lstStyle/>
          <a:p>
            <a:fld id="{CCEC3038-1CF1-4B63-9920-55248DCFBA97}" type="slidenum">
              <a:rPr kumimoji="1" lang="ja-JP" altLang="en-US" smtClean="0"/>
              <a:pPr/>
              <a:t>32</a:t>
            </a:fld>
            <a:endParaRPr kumimoji="1" lang="ja-JP" altLang="en-US" dirty="0"/>
          </a:p>
        </p:txBody>
      </p:sp>
      <p:sp>
        <p:nvSpPr>
          <p:cNvPr id="11" name="テキスト ボックス 10"/>
          <p:cNvSpPr txBox="1"/>
          <p:nvPr/>
        </p:nvSpPr>
        <p:spPr>
          <a:xfrm>
            <a:off x="323528" y="714182"/>
            <a:ext cx="7880427" cy="338554"/>
          </a:xfrm>
          <a:prstGeom prst="rect">
            <a:avLst/>
          </a:prstGeom>
          <a:noFill/>
        </p:spPr>
        <p:txBody>
          <a:bodyPr wrap="square" rtlCol="0" anchor="ctr" anchorCtr="0">
            <a:spAutoFit/>
          </a:bodyPr>
          <a:lstStyle/>
          <a:p>
            <a:r>
              <a:rPr lang="ja-JP" altLang="en-US" sz="1600" b="1" dirty="0"/>
              <a:t>◆あい</a:t>
            </a:r>
            <a:r>
              <a:rPr lang="ja-JP" altLang="en-US" sz="1600" b="1" dirty="0" err="1"/>
              <a:t>りん</a:t>
            </a:r>
            <a:r>
              <a:rPr lang="ja-JP" altLang="en-US" sz="1600" b="1" dirty="0"/>
              <a:t>地域の不法投棄ごみ収集量</a:t>
            </a:r>
          </a:p>
        </p:txBody>
      </p:sp>
      <p:sp>
        <p:nvSpPr>
          <p:cNvPr id="3" name="正方形/長方形 2"/>
          <p:cNvSpPr/>
          <p:nvPr/>
        </p:nvSpPr>
        <p:spPr>
          <a:xfrm>
            <a:off x="1259632" y="960983"/>
            <a:ext cx="2472152" cy="307777"/>
          </a:xfrm>
          <a:prstGeom prst="rect">
            <a:avLst/>
          </a:prstGeom>
        </p:spPr>
        <p:txBody>
          <a:bodyPr wrap="none">
            <a:spAutoFit/>
          </a:bodyPr>
          <a:lstStyle/>
          <a:p>
            <a:r>
              <a:rPr lang="ja-JP" altLang="en-US" sz="1400" u="sng" dirty="0">
                <a:solidFill>
                  <a:srgbClr val="000000"/>
                </a:solidFill>
                <a:latin typeface="ＭＳ Ｐゴシック" panose="020B0600070205080204" pitchFamily="50" charset="-128"/>
              </a:rPr>
              <a:t>一般廃棄物収集量推移（トン）</a:t>
            </a:r>
            <a:r>
              <a:rPr lang="ja-JP" altLang="en-US" sz="1400" u="sng" dirty="0"/>
              <a:t> </a:t>
            </a:r>
          </a:p>
        </p:txBody>
      </p:sp>
      <p:sp>
        <p:nvSpPr>
          <p:cNvPr id="4" name="正方形/長方形 3"/>
          <p:cNvSpPr/>
          <p:nvPr/>
        </p:nvSpPr>
        <p:spPr>
          <a:xfrm>
            <a:off x="5508103" y="960983"/>
            <a:ext cx="3158237" cy="307777"/>
          </a:xfrm>
          <a:prstGeom prst="rect">
            <a:avLst/>
          </a:prstGeom>
        </p:spPr>
        <p:txBody>
          <a:bodyPr wrap="none">
            <a:spAutoFit/>
          </a:bodyPr>
          <a:lstStyle/>
          <a:p>
            <a:r>
              <a:rPr lang="ja-JP" altLang="en-US" sz="1400" u="sng" dirty="0">
                <a:latin typeface="ＭＳ Ｐゴシック" panose="020B0600070205080204" pitchFamily="50" charset="-128"/>
              </a:rPr>
              <a:t>産業廃棄物収集量推移（</a:t>
            </a:r>
            <a:r>
              <a:rPr lang="ja-JP" altLang="en-US" sz="1400" u="sng" dirty="0" smtClean="0">
                <a:latin typeface="ＭＳ Ｐゴシック" panose="020B0600070205080204" pitchFamily="50" charset="-128"/>
              </a:rPr>
              <a:t>立方メートル</a:t>
            </a:r>
            <a:r>
              <a:rPr lang="ja-JP" altLang="en-US" sz="1400" u="sng" dirty="0">
                <a:latin typeface="ＭＳ Ｐゴシック" panose="020B0600070205080204" pitchFamily="50" charset="-128"/>
              </a:rPr>
              <a:t>）</a:t>
            </a:r>
            <a:r>
              <a:rPr lang="ja-JP" altLang="en-US" sz="1400" u="sng" dirty="0"/>
              <a:t> </a:t>
            </a:r>
          </a:p>
        </p:txBody>
      </p:sp>
      <p:sp>
        <p:nvSpPr>
          <p:cNvPr id="22" name="テキスト ボックス 21"/>
          <p:cNvSpPr txBox="1"/>
          <p:nvPr/>
        </p:nvSpPr>
        <p:spPr>
          <a:xfrm>
            <a:off x="363981" y="3717032"/>
            <a:ext cx="7880427" cy="338554"/>
          </a:xfrm>
          <a:prstGeom prst="rect">
            <a:avLst/>
          </a:prstGeom>
          <a:noFill/>
        </p:spPr>
        <p:txBody>
          <a:bodyPr wrap="square" rtlCol="0" anchor="ctr" anchorCtr="0">
            <a:spAutoFit/>
          </a:bodyPr>
          <a:lstStyle/>
          <a:p>
            <a:r>
              <a:rPr lang="ja-JP" altLang="en-US" sz="1600" b="1" dirty="0"/>
              <a:t>◆不法投棄対策改善事例</a:t>
            </a:r>
          </a:p>
        </p:txBody>
      </p:sp>
      <p:sp>
        <p:nvSpPr>
          <p:cNvPr id="23" name="正方形/長方形 22"/>
          <p:cNvSpPr/>
          <p:nvPr/>
        </p:nvSpPr>
        <p:spPr>
          <a:xfrm>
            <a:off x="899592" y="4048836"/>
            <a:ext cx="432047" cy="2764540"/>
          </a:xfrm>
          <a:prstGeom prst="rect">
            <a:avLst/>
          </a:prstGeom>
          <a:noFill/>
          <a:ln>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vert="eaVert" tIns="398769" bIns="398769" rtlCol="0" anchor="ctr"/>
          <a:lstStyle/>
          <a:p>
            <a:pPr algn="ctr">
              <a:lnSpc>
                <a:spcPts val="2954"/>
              </a:lnSpc>
            </a:pPr>
            <a:r>
              <a:rPr lang="ja-JP" altLang="en-US" sz="2000" b="1" dirty="0">
                <a:solidFill>
                  <a:srgbClr val="0070C0"/>
                </a:solidFill>
                <a:latin typeface="+mn-ea"/>
              </a:rPr>
              <a:t>対　策　前</a:t>
            </a:r>
          </a:p>
        </p:txBody>
      </p:sp>
      <p:sp>
        <p:nvSpPr>
          <p:cNvPr id="24" name="正方形/長方形 23"/>
          <p:cNvSpPr/>
          <p:nvPr/>
        </p:nvSpPr>
        <p:spPr>
          <a:xfrm>
            <a:off x="5076056" y="4030321"/>
            <a:ext cx="432047" cy="2783055"/>
          </a:xfrm>
          <a:prstGeom prst="rect">
            <a:avLst/>
          </a:prstGeom>
          <a:noFill/>
          <a:ln>
            <a:solidFill>
              <a:srgbClr val="CC9900"/>
            </a:solidFill>
          </a:ln>
        </p:spPr>
        <p:style>
          <a:lnRef idx="2">
            <a:schemeClr val="accent1">
              <a:shade val="50000"/>
            </a:schemeClr>
          </a:lnRef>
          <a:fillRef idx="1">
            <a:schemeClr val="accent1"/>
          </a:fillRef>
          <a:effectRef idx="0">
            <a:schemeClr val="accent1"/>
          </a:effectRef>
          <a:fontRef idx="minor">
            <a:schemeClr val="lt1"/>
          </a:fontRef>
        </p:style>
        <p:txBody>
          <a:bodyPr vert="eaVert" tIns="398769" bIns="398769" rtlCol="0" anchor="ctr"/>
          <a:lstStyle/>
          <a:p>
            <a:pPr algn="ctr">
              <a:lnSpc>
                <a:spcPts val="2954"/>
              </a:lnSpc>
            </a:pPr>
            <a:r>
              <a:rPr lang="ja-JP" altLang="en-US" sz="2000" b="1" dirty="0">
                <a:solidFill>
                  <a:srgbClr val="CC9900"/>
                </a:solidFill>
                <a:latin typeface="+mn-ea"/>
              </a:rPr>
              <a:t>対　策　後</a:t>
            </a:r>
          </a:p>
        </p:txBody>
      </p:sp>
      <p:pic>
        <p:nvPicPr>
          <p:cNvPr id="25" name="Picture 2"/>
          <p:cNvPicPr>
            <a:picLocks noChangeAspect="1" noChangeArrowheads="1"/>
          </p:cNvPicPr>
          <p:nvPr/>
        </p:nvPicPr>
        <p:blipFill rotWithShape="1">
          <a:blip r:embed="rId2" cstate="email">
            <a:extLst>
              <a:ext uri="{28A0092B-C50C-407E-A947-70E740481C1C}">
                <a14:useLocalDpi xmlns:a14="http://schemas.microsoft.com/office/drawing/2010/main" val="0"/>
              </a:ext>
            </a:extLst>
          </a:blip>
          <a:srcRect/>
          <a:stretch/>
        </p:blipFill>
        <p:spPr bwMode="auto">
          <a:xfrm>
            <a:off x="1475656" y="4088121"/>
            <a:ext cx="2470790" cy="1260000"/>
          </a:xfrm>
          <a:prstGeom prst="rect">
            <a:avLst/>
          </a:prstGeom>
          <a:noFill/>
          <a:ln w="57150">
            <a:solidFill>
              <a:srgbClr val="0070C0"/>
            </a:solidFill>
            <a:miter lim="800000"/>
            <a:headEnd/>
            <a:tailEnd/>
          </a:ln>
          <a:effectLst>
            <a:outerShdw dist="35921" dir="2700000" algn="ctr" rotWithShape="0">
              <a:schemeClr val="bg2"/>
            </a:outerShdw>
          </a:effectLst>
          <a:extLst>
            <a:ext uri="{909E8E84-426E-40DD-AFC4-6F175D3DCCD1}">
              <a14:hiddenFill xmlns:a14="http://schemas.microsoft.com/office/drawing/2010/main">
                <a:solidFill>
                  <a:schemeClr val="accent1"/>
                </a:solidFill>
              </a14:hiddenFill>
            </a:ext>
          </a:extLst>
        </p:spPr>
      </p:pic>
      <p:pic>
        <p:nvPicPr>
          <p:cNvPr id="26" name="Picture 3"/>
          <p:cNvPicPr>
            <a:picLocks noChangeAspect="1" noChangeArrowheads="1"/>
          </p:cNvPicPr>
          <p:nvPr/>
        </p:nvPicPr>
        <p:blipFill rotWithShape="1">
          <a:blip r:embed="rId3" cstate="email">
            <a:extLst>
              <a:ext uri="{28A0092B-C50C-407E-A947-70E740481C1C}">
                <a14:useLocalDpi xmlns:a14="http://schemas.microsoft.com/office/drawing/2010/main" val="0"/>
              </a:ext>
            </a:extLst>
          </a:blip>
          <a:srcRect/>
          <a:stretch/>
        </p:blipFill>
        <p:spPr bwMode="auto">
          <a:xfrm>
            <a:off x="1475657" y="5502531"/>
            <a:ext cx="2470805" cy="1260000"/>
          </a:xfrm>
          <a:prstGeom prst="rect">
            <a:avLst/>
          </a:prstGeom>
          <a:noFill/>
          <a:ln w="57150">
            <a:solidFill>
              <a:srgbClr val="0070C0"/>
            </a:solidFill>
            <a:miter lim="800000"/>
            <a:headEnd/>
            <a:tailEnd/>
          </a:ln>
          <a:effectLst>
            <a:outerShdw dist="35921" dir="2700000" algn="ctr" rotWithShape="0">
              <a:schemeClr val="bg2"/>
            </a:outerShdw>
          </a:effectLst>
          <a:extLst>
            <a:ext uri="{909E8E84-426E-40DD-AFC4-6F175D3DCCD1}">
              <a14:hiddenFill xmlns:a14="http://schemas.microsoft.com/office/drawing/2010/main">
                <a:solidFill>
                  <a:schemeClr val="accent1"/>
                </a:solidFill>
              </a14:hiddenFill>
            </a:ext>
          </a:extLst>
        </p:spPr>
      </p:pic>
      <p:pic>
        <p:nvPicPr>
          <p:cNvPr id="27" name="Picture 5"/>
          <p:cNvPicPr>
            <a:picLocks noChangeAspect="1" noChangeArrowheads="1"/>
          </p:cNvPicPr>
          <p:nvPr/>
        </p:nvPicPr>
        <p:blipFill rotWithShape="1">
          <a:blip r:embed="rId4" cstate="email">
            <a:extLst>
              <a:ext uri="{28A0092B-C50C-407E-A947-70E740481C1C}">
                <a14:useLocalDpi xmlns:a14="http://schemas.microsoft.com/office/drawing/2010/main" val="0"/>
              </a:ext>
            </a:extLst>
          </a:blip>
          <a:srcRect/>
          <a:stretch/>
        </p:blipFill>
        <p:spPr bwMode="auto">
          <a:xfrm>
            <a:off x="5704124" y="4069459"/>
            <a:ext cx="2471088" cy="1260000"/>
          </a:xfrm>
          <a:prstGeom prst="rect">
            <a:avLst/>
          </a:prstGeom>
          <a:noFill/>
          <a:ln w="57150">
            <a:solidFill>
              <a:srgbClr val="CC9900"/>
            </a:solidFill>
            <a:miter lim="800000"/>
            <a:headEnd/>
            <a:tailEnd/>
          </a:ln>
          <a:effectLst>
            <a:outerShdw dist="35921" dir="2700000" algn="ctr" rotWithShape="0">
              <a:schemeClr val="bg2"/>
            </a:outerShdw>
          </a:effectLst>
          <a:extLst>
            <a:ext uri="{909E8E84-426E-40DD-AFC4-6F175D3DCCD1}">
              <a14:hiddenFill xmlns:a14="http://schemas.microsoft.com/office/drawing/2010/main">
                <a:solidFill>
                  <a:schemeClr val="accent1"/>
                </a:solidFill>
              </a14:hiddenFill>
            </a:ext>
          </a:extLst>
        </p:spPr>
      </p:pic>
      <p:pic>
        <p:nvPicPr>
          <p:cNvPr id="28" name="Picture 4"/>
          <p:cNvPicPr>
            <a:picLocks noChangeAspect="1" noChangeArrowheads="1"/>
          </p:cNvPicPr>
          <p:nvPr/>
        </p:nvPicPr>
        <p:blipFill rotWithShape="1">
          <a:blip r:embed="rId5" cstate="email">
            <a:extLst>
              <a:ext uri="{28A0092B-C50C-407E-A947-70E740481C1C}">
                <a14:useLocalDpi xmlns:a14="http://schemas.microsoft.com/office/drawing/2010/main" val="0"/>
              </a:ext>
            </a:extLst>
          </a:blip>
          <a:srcRect/>
          <a:stretch/>
        </p:blipFill>
        <p:spPr bwMode="auto">
          <a:xfrm>
            <a:off x="5704124" y="5494255"/>
            <a:ext cx="2471088" cy="1260000"/>
          </a:xfrm>
          <a:prstGeom prst="rect">
            <a:avLst/>
          </a:prstGeom>
          <a:noFill/>
          <a:ln w="57150">
            <a:solidFill>
              <a:srgbClr val="CC9900"/>
            </a:solidFill>
            <a:miter lim="800000"/>
            <a:headEnd/>
            <a:tailEnd/>
          </a:ln>
          <a:effectLst>
            <a:outerShdw dist="35921" dir="2700000" algn="ctr" rotWithShape="0">
              <a:schemeClr val="bg2"/>
            </a:outerShdw>
          </a:effectLst>
          <a:extLst>
            <a:ext uri="{909E8E84-426E-40DD-AFC4-6F175D3DCCD1}">
              <a14:hiddenFill xmlns:a14="http://schemas.microsoft.com/office/drawing/2010/main">
                <a:solidFill>
                  <a:schemeClr val="accent1"/>
                </a:solidFill>
              </a14:hiddenFill>
            </a:ext>
          </a:extLst>
        </p:spPr>
      </p:pic>
      <p:sp>
        <p:nvSpPr>
          <p:cNvPr id="5" name="右矢印 4"/>
          <p:cNvSpPr/>
          <p:nvPr/>
        </p:nvSpPr>
        <p:spPr>
          <a:xfrm>
            <a:off x="4283968" y="4521968"/>
            <a:ext cx="681930" cy="1931368"/>
          </a:xfrm>
          <a:prstGeom prst="rightArrow">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ja-JP" altLang="en-US"/>
          </a:p>
        </p:txBody>
      </p:sp>
      <p:sp>
        <p:nvSpPr>
          <p:cNvPr id="29" name="正方形/長方形 28"/>
          <p:cNvSpPr/>
          <p:nvPr/>
        </p:nvSpPr>
        <p:spPr>
          <a:xfrm>
            <a:off x="8191018" y="3203684"/>
            <a:ext cx="938325" cy="369332"/>
          </a:xfrm>
          <a:prstGeom prst="rect">
            <a:avLst/>
          </a:prstGeom>
        </p:spPr>
        <p:txBody>
          <a:bodyPr wrap="none" lIns="36000" rIns="36000">
            <a:spAutoFit/>
          </a:bodyPr>
          <a:lstStyle/>
          <a:p>
            <a:r>
              <a:rPr lang="en-US" altLang="ja-JP" sz="900" dirty="0">
                <a:solidFill>
                  <a:srgbClr val="000000"/>
                </a:solidFill>
                <a:latin typeface="ＭＳ Ｐゴシック" panose="020B0600070205080204" pitchFamily="50" charset="-128"/>
              </a:rPr>
              <a:t>※</a:t>
            </a:r>
            <a:r>
              <a:rPr lang="en-US" altLang="ja-JP" sz="900" dirty="0">
                <a:latin typeface="ＭＳ Ｐゴシック" panose="020B0600070205080204" pitchFamily="50" charset="-128"/>
              </a:rPr>
              <a:t>2016</a:t>
            </a:r>
            <a:r>
              <a:rPr lang="ja-JP" altLang="en-US" sz="900" dirty="0">
                <a:latin typeface="ＭＳ Ｐゴシック" panose="020B0600070205080204" pitchFamily="50" charset="-128"/>
              </a:rPr>
              <a:t>年度以降</a:t>
            </a:r>
            <a:r>
              <a:rPr lang="ja-JP" altLang="en-US" sz="900" dirty="0">
                <a:solidFill>
                  <a:srgbClr val="000000"/>
                </a:solidFill>
                <a:latin typeface="ＭＳ Ｐゴシック" panose="020B0600070205080204" pitchFamily="50" charset="-128"/>
              </a:rPr>
              <a:t>：</a:t>
            </a:r>
            <a:endParaRPr lang="en-US" altLang="ja-JP" sz="900" dirty="0">
              <a:solidFill>
                <a:srgbClr val="000000"/>
              </a:solidFill>
              <a:latin typeface="ＭＳ Ｐゴシック" panose="020B0600070205080204" pitchFamily="50" charset="-128"/>
            </a:endParaRPr>
          </a:p>
          <a:p>
            <a:r>
              <a:rPr lang="ja-JP" altLang="en-US" sz="900" dirty="0">
                <a:solidFill>
                  <a:srgbClr val="000000"/>
                </a:solidFill>
                <a:latin typeface="ＭＳ Ｐゴシック" panose="020B0600070205080204" pitchFamily="50" charset="-128"/>
              </a:rPr>
              <a:t>　 街路データなし</a:t>
            </a:r>
            <a:endParaRPr lang="ja-JP" altLang="en-US" sz="900" dirty="0"/>
          </a:p>
        </p:txBody>
      </p:sp>
      <p:sp>
        <p:nvSpPr>
          <p:cNvPr id="30" name="テキスト ボックス 29"/>
          <p:cNvSpPr txBox="1"/>
          <p:nvPr/>
        </p:nvSpPr>
        <p:spPr>
          <a:xfrm>
            <a:off x="8246149" y="282288"/>
            <a:ext cx="646331" cy="369332"/>
          </a:xfrm>
          <a:prstGeom prst="rect">
            <a:avLst/>
          </a:prstGeom>
          <a:solidFill>
            <a:schemeClr val="bg2">
              <a:lumMod val="50000"/>
            </a:schemeClr>
          </a:solidFill>
          <a:ln>
            <a:solidFill>
              <a:schemeClr val="bg2">
                <a:lumMod val="25000"/>
              </a:schemeClr>
            </a:solidFill>
          </a:ln>
        </p:spPr>
        <p:txBody>
          <a:bodyPr wrap="none" rtlCol="0">
            <a:spAutoFit/>
          </a:bodyPr>
          <a:lstStyle/>
          <a:p>
            <a:r>
              <a:rPr lang="ja-JP" altLang="en-US" b="1" dirty="0">
                <a:solidFill>
                  <a:schemeClr val="bg1"/>
                </a:solidFill>
                <a:latin typeface="Meiryo UI" panose="020B0604030504040204" pitchFamily="50" charset="-128"/>
                <a:ea typeface="Meiryo UI" panose="020B0604030504040204" pitchFamily="50" charset="-128"/>
              </a:rPr>
              <a:t>追加</a:t>
            </a:r>
            <a:endParaRPr kumimoji="1" lang="ja-JP" altLang="en-US" b="1" dirty="0">
              <a:solidFill>
                <a:schemeClr val="bg1"/>
              </a:solidFill>
              <a:latin typeface="Meiryo UI" panose="020B0604030504040204" pitchFamily="50" charset="-128"/>
              <a:ea typeface="Meiryo UI" panose="020B0604030504040204" pitchFamily="50" charset="-128"/>
            </a:endParaRPr>
          </a:p>
        </p:txBody>
      </p:sp>
      <p:sp>
        <p:nvSpPr>
          <p:cNvPr id="36" name="テキスト ボックス 35"/>
          <p:cNvSpPr txBox="1"/>
          <p:nvPr/>
        </p:nvSpPr>
        <p:spPr>
          <a:xfrm>
            <a:off x="7812360" y="0"/>
            <a:ext cx="1331640" cy="261610"/>
          </a:xfrm>
          <a:prstGeom prst="rect">
            <a:avLst/>
          </a:prstGeom>
          <a:noFill/>
        </p:spPr>
        <p:txBody>
          <a:bodyPr wrap="square" rtlCol="0">
            <a:spAutoFit/>
          </a:bodyPr>
          <a:lstStyle/>
          <a:p>
            <a:r>
              <a:rPr lang="en-US" altLang="ja-JP" sz="1100" dirty="0">
                <a:latin typeface="Arial" pitchFamily="34" charset="0"/>
                <a:cs typeface="Arial" pitchFamily="34" charset="0"/>
              </a:rPr>
              <a:t>B3</a:t>
            </a:r>
            <a:r>
              <a:rPr lang="en-US" altLang="ja-JP" sz="1100" dirty="0" smtClean="0">
                <a:latin typeface="Arial" pitchFamily="34" charset="0"/>
                <a:cs typeface="Arial" pitchFamily="34" charset="0"/>
              </a:rPr>
              <a:t>.(64)</a:t>
            </a:r>
            <a:r>
              <a:rPr lang="ja-JP" altLang="en-US" sz="1100" dirty="0" smtClean="0">
                <a:latin typeface="Arial" pitchFamily="34" charset="0"/>
                <a:cs typeface="Arial" pitchFamily="34" charset="0"/>
              </a:rPr>
              <a:t>～</a:t>
            </a:r>
            <a:r>
              <a:rPr lang="en-US" altLang="ja-JP" sz="1100" dirty="0" smtClean="0">
                <a:latin typeface="Arial" pitchFamily="34" charset="0"/>
                <a:cs typeface="Arial" pitchFamily="34" charset="0"/>
              </a:rPr>
              <a:t>(68)</a:t>
            </a:r>
            <a:endParaRPr kumimoji="1" lang="en-US" altLang="ja-JP" sz="1100" dirty="0">
              <a:latin typeface="Arial" pitchFamily="34" charset="0"/>
              <a:cs typeface="Arial" pitchFamily="34" charset="0"/>
            </a:endParaRPr>
          </a:p>
        </p:txBody>
      </p:sp>
      <p:pic>
        <p:nvPicPr>
          <p:cNvPr id="2" name="図 1"/>
          <p:cNvPicPr>
            <a:picLocks noChangeAspect="1"/>
          </p:cNvPicPr>
          <p:nvPr/>
        </p:nvPicPr>
        <p:blipFill>
          <a:blip r:embed="rId6"/>
          <a:stretch>
            <a:fillRect/>
          </a:stretch>
        </p:blipFill>
        <p:spPr>
          <a:xfrm>
            <a:off x="447062" y="1048689"/>
            <a:ext cx="3670110" cy="2743438"/>
          </a:xfrm>
          <a:prstGeom prst="rect">
            <a:avLst/>
          </a:prstGeom>
        </p:spPr>
      </p:pic>
      <p:pic>
        <p:nvPicPr>
          <p:cNvPr id="6" name="図 5"/>
          <p:cNvPicPr>
            <a:picLocks noChangeAspect="1"/>
          </p:cNvPicPr>
          <p:nvPr/>
        </p:nvPicPr>
        <p:blipFill>
          <a:blip r:embed="rId7"/>
          <a:stretch>
            <a:fillRect/>
          </a:stretch>
        </p:blipFill>
        <p:spPr>
          <a:xfrm>
            <a:off x="5187652" y="1114871"/>
            <a:ext cx="3249450" cy="2651990"/>
          </a:xfrm>
          <a:prstGeom prst="rect">
            <a:avLst/>
          </a:prstGeom>
        </p:spPr>
      </p:pic>
    </p:spTree>
    <p:extLst>
      <p:ext uri="{BB962C8B-B14F-4D97-AF65-F5344CB8AC3E}">
        <p14:creationId xmlns:p14="http://schemas.microsoft.com/office/powerpoint/2010/main" val="821982027"/>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 name="テキスト ボックス 31"/>
          <p:cNvSpPr txBox="1"/>
          <p:nvPr/>
        </p:nvSpPr>
        <p:spPr>
          <a:xfrm>
            <a:off x="0" y="0"/>
            <a:ext cx="3491880" cy="261610"/>
          </a:xfrm>
          <a:prstGeom prst="rect">
            <a:avLst/>
          </a:prstGeom>
          <a:noFill/>
        </p:spPr>
        <p:txBody>
          <a:bodyPr wrap="square" rtlCol="0">
            <a:spAutoFit/>
          </a:bodyPr>
          <a:lstStyle/>
          <a:p>
            <a:r>
              <a:rPr kumimoji="1" lang="en-US" altLang="ja-JP" sz="1100" dirty="0"/>
              <a:t>Ⅳ</a:t>
            </a:r>
            <a:r>
              <a:rPr kumimoji="1" lang="ja-JP" altLang="en-US" sz="1100" dirty="0"/>
              <a:t>　政策の刷新・</a:t>
            </a:r>
            <a:r>
              <a:rPr lang="ja-JP" altLang="en-US" sz="1100" dirty="0"/>
              <a:t>西成特区構想</a:t>
            </a:r>
            <a:endParaRPr kumimoji="1" lang="en-US" altLang="ja-JP" sz="1100" dirty="0"/>
          </a:p>
        </p:txBody>
      </p:sp>
      <p:sp>
        <p:nvSpPr>
          <p:cNvPr id="34" name="テキスト ボックス 33"/>
          <p:cNvSpPr txBox="1"/>
          <p:nvPr/>
        </p:nvSpPr>
        <p:spPr>
          <a:xfrm>
            <a:off x="251520" y="332656"/>
            <a:ext cx="7704856" cy="338554"/>
          </a:xfrm>
          <a:prstGeom prst="rect">
            <a:avLst/>
          </a:prstGeom>
          <a:noFill/>
        </p:spPr>
        <p:txBody>
          <a:bodyPr wrap="square" rtlCol="0">
            <a:spAutoFit/>
          </a:bodyPr>
          <a:lstStyle/>
          <a:p>
            <a:r>
              <a:rPr lang="ja-JP" altLang="en-US" sz="1600" b="1" dirty="0"/>
              <a:t>（参考）　主な取組みと進捗状況に関するデータ（短期集中的対策</a:t>
            </a:r>
            <a:r>
              <a:rPr lang="en-US" altLang="ja-JP" sz="1600" b="1" dirty="0"/>
              <a:t>【</a:t>
            </a:r>
            <a:r>
              <a:rPr lang="ja-JP" altLang="en-US" sz="1600" b="1" dirty="0"/>
              <a:t>落書き</a:t>
            </a:r>
            <a:r>
              <a:rPr lang="en-US" altLang="ja-JP" sz="1600" b="1" dirty="0"/>
              <a:t>】</a:t>
            </a:r>
            <a:r>
              <a:rPr lang="ja-JP" altLang="en-US" sz="1600" b="1" dirty="0"/>
              <a:t>）</a:t>
            </a:r>
            <a:endParaRPr kumimoji="1" lang="ja-JP" altLang="en-US" sz="1600" b="1" dirty="0"/>
          </a:p>
        </p:txBody>
      </p:sp>
      <p:cxnSp>
        <p:nvCxnSpPr>
          <p:cNvPr id="37" name="直線コネクタ 36"/>
          <p:cNvCxnSpPr/>
          <p:nvPr/>
        </p:nvCxnSpPr>
        <p:spPr>
          <a:xfrm>
            <a:off x="179512" y="692696"/>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41" name="スライド番号プレースホルダ 40"/>
          <p:cNvSpPr>
            <a:spLocks noGrp="1"/>
          </p:cNvSpPr>
          <p:nvPr>
            <p:ph type="sldNum" sz="quarter" idx="12"/>
          </p:nvPr>
        </p:nvSpPr>
        <p:spPr>
          <a:xfrm>
            <a:off x="8388424" y="6635452"/>
            <a:ext cx="720080" cy="177924"/>
          </a:xfrm>
        </p:spPr>
        <p:txBody>
          <a:bodyPr/>
          <a:lstStyle/>
          <a:p>
            <a:fld id="{CCEC3038-1CF1-4B63-9920-55248DCFBA97}" type="slidenum">
              <a:rPr kumimoji="1" lang="ja-JP" altLang="en-US" smtClean="0"/>
              <a:pPr/>
              <a:t>33</a:t>
            </a:fld>
            <a:endParaRPr kumimoji="1" lang="ja-JP" altLang="en-US" dirty="0"/>
          </a:p>
        </p:txBody>
      </p:sp>
      <p:sp>
        <p:nvSpPr>
          <p:cNvPr id="11" name="テキスト ボックス 10"/>
          <p:cNvSpPr txBox="1"/>
          <p:nvPr/>
        </p:nvSpPr>
        <p:spPr>
          <a:xfrm>
            <a:off x="363981" y="920733"/>
            <a:ext cx="7880427" cy="338554"/>
          </a:xfrm>
          <a:prstGeom prst="rect">
            <a:avLst/>
          </a:prstGeom>
          <a:noFill/>
        </p:spPr>
        <p:txBody>
          <a:bodyPr wrap="square" rtlCol="0" anchor="ctr" anchorCtr="0">
            <a:spAutoFit/>
          </a:bodyPr>
          <a:lstStyle/>
          <a:p>
            <a:r>
              <a:rPr lang="ja-JP" altLang="en-US" sz="1600" b="1" dirty="0"/>
              <a:t>◆落書き消去実績</a:t>
            </a:r>
          </a:p>
        </p:txBody>
      </p:sp>
      <p:sp>
        <p:nvSpPr>
          <p:cNvPr id="22" name="テキスト ボックス 21"/>
          <p:cNvSpPr txBox="1"/>
          <p:nvPr/>
        </p:nvSpPr>
        <p:spPr>
          <a:xfrm>
            <a:off x="363981" y="1794302"/>
            <a:ext cx="7880427" cy="338554"/>
          </a:xfrm>
          <a:prstGeom prst="rect">
            <a:avLst/>
          </a:prstGeom>
          <a:noFill/>
        </p:spPr>
        <p:txBody>
          <a:bodyPr wrap="square" rtlCol="0" anchor="ctr" anchorCtr="0">
            <a:spAutoFit/>
          </a:bodyPr>
          <a:lstStyle/>
          <a:p>
            <a:r>
              <a:rPr lang="ja-JP" altLang="en-US" sz="1600" b="1" dirty="0"/>
              <a:t>◆落書き消去事例</a:t>
            </a:r>
          </a:p>
        </p:txBody>
      </p:sp>
      <p:sp>
        <p:nvSpPr>
          <p:cNvPr id="23" name="正方形/長方形 22"/>
          <p:cNvSpPr/>
          <p:nvPr/>
        </p:nvSpPr>
        <p:spPr>
          <a:xfrm>
            <a:off x="395536" y="2298359"/>
            <a:ext cx="432047" cy="3434897"/>
          </a:xfrm>
          <a:prstGeom prst="rect">
            <a:avLst/>
          </a:prstGeom>
          <a:noFill/>
          <a:ln>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vert="eaVert" tIns="398769" bIns="398769" rtlCol="0" anchor="ctr"/>
          <a:lstStyle/>
          <a:p>
            <a:pPr algn="ctr">
              <a:lnSpc>
                <a:spcPts val="2954"/>
              </a:lnSpc>
            </a:pPr>
            <a:r>
              <a:rPr lang="ja-JP" altLang="en-US" sz="2000" b="1" dirty="0">
                <a:solidFill>
                  <a:srgbClr val="0070C0"/>
                </a:solidFill>
                <a:latin typeface="+mn-ea"/>
              </a:rPr>
              <a:t>対　策　前</a:t>
            </a:r>
          </a:p>
        </p:txBody>
      </p:sp>
      <p:sp>
        <p:nvSpPr>
          <p:cNvPr id="24" name="正方形/長方形 23"/>
          <p:cNvSpPr/>
          <p:nvPr/>
        </p:nvSpPr>
        <p:spPr>
          <a:xfrm>
            <a:off x="4860033" y="2272553"/>
            <a:ext cx="432047" cy="3460703"/>
          </a:xfrm>
          <a:prstGeom prst="rect">
            <a:avLst/>
          </a:prstGeom>
          <a:noFill/>
          <a:ln>
            <a:solidFill>
              <a:srgbClr val="CC9900"/>
            </a:solidFill>
          </a:ln>
        </p:spPr>
        <p:style>
          <a:lnRef idx="2">
            <a:schemeClr val="accent1">
              <a:shade val="50000"/>
            </a:schemeClr>
          </a:lnRef>
          <a:fillRef idx="1">
            <a:schemeClr val="accent1"/>
          </a:fillRef>
          <a:effectRef idx="0">
            <a:schemeClr val="accent1"/>
          </a:effectRef>
          <a:fontRef idx="minor">
            <a:schemeClr val="lt1"/>
          </a:fontRef>
        </p:style>
        <p:txBody>
          <a:bodyPr vert="eaVert" tIns="398769" bIns="398769" rtlCol="0" anchor="ctr"/>
          <a:lstStyle/>
          <a:p>
            <a:pPr algn="ctr">
              <a:lnSpc>
                <a:spcPts val="2954"/>
              </a:lnSpc>
            </a:pPr>
            <a:r>
              <a:rPr lang="ja-JP" altLang="en-US" sz="2000" b="1" dirty="0">
                <a:solidFill>
                  <a:srgbClr val="CC9900"/>
                </a:solidFill>
                <a:latin typeface="+mn-ea"/>
              </a:rPr>
              <a:t>対　策　後</a:t>
            </a:r>
          </a:p>
        </p:txBody>
      </p:sp>
      <p:sp>
        <p:nvSpPr>
          <p:cNvPr id="5" name="右矢印 4"/>
          <p:cNvSpPr/>
          <p:nvPr/>
        </p:nvSpPr>
        <p:spPr>
          <a:xfrm>
            <a:off x="4322118" y="3009800"/>
            <a:ext cx="393898" cy="1931368"/>
          </a:xfrm>
          <a:prstGeom prst="rightArrow">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ja-JP" altLang="en-US"/>
          </a:p>
        </p:txBody>
      </p:sp>
      <p:sp>
        <p:nvSpPr>
          <p:cNvPr id="17" name="正方形/長方形 16"/>
          <p:cNvSpPr/>
          <p:nvPr/>
        </p:nvSpPr>
        <p:spPr>
          <a:xfrm>
            <a:off x="683569" y="1280777"/>
            <a:ext cx="8064896" cy="348023"/>
          </a:xfrm>
          <a:prstGeom prst="rect">
            <a:avLst/>
          </a:prstGeom>
          <a:noFill/>
          <a:ln w="12700">
            <a:noFill/>
            <a:prstDash val="solid"/>
          </a:ln>
        </p:spPr>
        <p:style>
          <a:lnRef idx="2">
            <a:schemeClr val="accent6"/>
          </a:lnRef>
          <a:fillRef idx="1">
            <a:schemeClr val="lt1"/>
          </a:fillRef>
          <a:effectRef idx="0">
            <a:schemeClr val="accent6"/>
          </a:effectRef>
          <a:fontRef idx="minor">
            <a:schemeClr val="dk1"/>
          </a:fontRef>
        </p:style>
        <p:txBody>
          <a:bodyPr bIns="72000" rtlCol="0" anchor="ctr" anchorCtr="0"/>
          <a:lstStyle/>
          <a:p>
            <a:r>
              <a:rPr lang="en-US" altLang="ja-JP" sz="1600" dirty="0">
                <a:latin typeface="+mj-ea"/>
                <a:ea typeface="+mj-ea"/>
                <a:cs typeface="Meiryo UI" panose="020B0604030504040204" pitchFamily="50" charset="-128"/>
              </a:rPr>
              <a:t>【2015</a:t>
            </a:r>
            <a:r>
              <a:rPr lang="ja-JP" altLang="en-US" sz="1600" dirty="0">
                <a:latin typeface="+mj-ea"/>
                <a:ea typeface="+mj-ea"/>
                <a:cs typeface="Meiryo UI" panose="020B0604030504040204" pitchFamily="50" charset="-128"/>
              </a:rPr>
              <a:t>年度</a:t>
            </a:r>
            <a:r>
              <a:rPr lang="en-US" altLang="ja-JP" sz="1600" dirty="0">
                <a:latin typeface="+mj-ea"/>
                <a:ea typeface="+mj-ea"/>
                <a:cs typeface="Meiryo UI" panose="020B0604030504040204" pitchFamily="50" charset="-128"/>
              </a:rPr>
              <a:t>】15</a:t>
            </a:r>
            <a:r>
              <a:rPr lang="ja-JP" altLang="en-US" sz="1600" dirty="0">
                <a:latin typeface="+mj-ea"/>
                <a:ea typeface="+mj-ea"/>
                <a:cs typeface="Meiryo UI" panose="020B0604030504040204" pitchFamily="50" charset="-128"/>
              </a:rPr>
              <a:t>箇所　約</a:t>
            </a:r>
            <a:r>
              <a:rPr lang="en-US" altLang="ja-JP" sz="1600" dirty="0">
                <a:latin typeface="+mj-ea"/>
                <a:ea typeface="+mj-ea"/>
                <a:cs typeface="Meiryo UI" panose="020B0604030504040204" pitchFamily="50" charset="-128"/>
              </a:rPr>
              <a:t>516</a:t>
            </a:r>
            <a:r>
              <a:rPr lang="ja-JP" altLang="en-US" sz="1600" dirty="0">
                <a:latin typeface="+mj-ea"/>
                <a:ea typeface="+mj-ea"/>
                <a:cs typeface="Meiryo UI" panose="020B0604030504040204" pitchFamily="50" charset="-128"/>
              </a:rPr>
              <a:t>㎡　　</a:t>
            </a:r>
            <a:r>
              <a:rPr lang="en-US" altLang="ja-JP" sz="1600" dirty="0">
                <a:latin typeface="+mj-ea"/>
                <a:ea typeface="+mj-ea"/>
                <a:cs typeface="Meiryo UI" panose="020B0604030504040204" pitchFamily="50" charset="-128"/>
              </a:rPr>
              <a:t>【2016</a:t>
            </a:r>
            <a:r>
              <a:rPr lang="ja-JP" altLang="en-US" sz="1600" dirty="0">
                <a:latin typeface="+mj-ea"/>
                <a:ea typeface="+mj-ea"/>
                <a:cs typeface="Meiryo UI" panose="020B0604030504040204" pitchFamily="50" charset="-128"/>
              </a:rPr>
              <a:t>年度</a:t>
            </a:r>
            <a:r>
              <a:rPr lang="en-US" altLang="ja-JP" sz="1600" dirty="0">
                <a:latin typeface="+mj-ea"/>
                <a:ea typeface="+mj-ea"/>
                <a:cs typeface="Meiryo UI" panose="020B0604030504040204" pitchFamily="50" charset="-128"/>
              </a:rPr>
              <a:t>】56</a:t>
            </a:r>
            <a:r>
              <a:rPr lang="ja-JP" altLang="en-US" sz="1600" dirty="0">
                <a:latin typeface="+mj-ea"/>
                <a:ea typeface="+mj-ea"/>
                <a:cs typeface="Meiryo UI" panose="020B0604030504040204" pitchFamily="50" charset="-128"/>
              </a:rPr>
              <a:t>箇所　約</a:t>
            </a:r>
            <a:r>
              <a:rPr lang="en-US" altLang="ja-JP" sz="1600" dirty="0">
                <a:latin typeface="+mj-ea"/>
                <a:ea typeface="+mj-ea"/>
                <a:cs typeface="Meiryo UI" panose="020B0604030504040204" pitchFamily="50" charset="-128"/>
              </a:rPr>
              <a:t>816</a:t>
            </a:r>
            <a:r>
              <a:rPr lang="ja-JP" altLang="en-US" sz="1600" dirty="0">
                <a:latin typeface="+mj-ea"/>
                <a:ea typeface="+mj-ea"/>
                <a:cs typeface="Meiryo UI" panose="020B0604030504040204" pitchFamily="50" charset="-128"/>
              </a:rPr>
              <a:t>㎡</a:t>
            </a:r>
            <a:endParaRPr lang="ja-JP" altLang="en-US" dirty="0">
              <a:latin typeface="+mj-ea"/>
              <a:ea typeface="+mj-ea"/>
              <a:cs typeface="Meiryo UI" panose="020B0604030504040204" pitchFamily="50" charset="-128"/>
            </a:endParaRPr>
          </a:p>
        </p:txBody>
      </p:sp>
      <p:pic>
        <p:nvPicPr>
          <p:cNvPr id="18" name="図 17"/>
          <p:cNvPicPr>
            <a:picLocks noChangeAspect="1"/>
          </p:cNvPicPr>
          <p:nvPr/>
        </p:nvPicPr>
        <p:blipFill rotWithShape="1">
          <a:blip r:embed="rId2" cstate="print">
            <a:extLst>
              <a:ext uri="{28A0092B-C50C-407E-A947-70E740481C1C}">
                <a14:useLocalDpi xmlns:a14="http://schemas.microsoft.com/office/drawing/2010/main" val="0"/>
              </a:ext>
            </a:extLst>
          </a:blip>
          <a:srcRect b="17278"/>
          <a:stretch/>
        </p:blipFill>
        <p:spPr>
          <a:xfrm>
            <a:off x="971600" y="2316301"/>
            <a:ext cx="3168352" cy="1544747"/>
          </a:xfrm>
          <a:prstGeom prst="rect">
            <a:avLst/>
          </a:prstGeom>
          <a:ln w="57150">
            <a:solidFill>
              <a:srgbClr val="0070C0"/>
            </a:solidFill>
          </a:ln>
        </p:spPr>
      </p:pic>
      <p:pic>
        <p:nvPicPr>
          <p:cNvPr id="19" name="図 18"/>
          <p:cNvPicPr>
            <a:picLocks noChangeAspect="1"/>
          </p:cNvPicPr>
          <p:nvPr/>
        </p:nvPicPr>
        <p:blipFill rotWithShape="1">
          <a:blip r:embed="rId3" cstate="print">
            <a:extLst>
              <a:ext uri="{28A0092B-C50C-407E-A947-70E740481C1C}">
                <a14:useLocalDpi xmlns:a14="http://schemas.microsoft.com/office/drawing/2010/main" val="0"/>
              </a:ext>
            </a:extLst>
          </a:blip>
          <a:srcRect r="12904" b="20138"/>
          <a:stretch/>
        </p:blipFill>
        <p:spPr>
          <a:xfrm>
            <a:off x="5420277" y="2273479"/>
            <a:ext cx="3256179" cy="1587569"/>
          </a:xfrm>
          <a:prstGeom prst="rect">
            <a:avLst/>
          </a:prstGeom>
          <a:ln w="57150">
            <a:solidFill>
              <a:srgbClr val="CC9900"/>
            </a:solidFill>
          </a:ln>
        </p:spPr>
      </p:pic>
      <p:pic>
        <p:nvPicPr>
          <p:cNvPr id="20" name="図 19"/>
          <p:cNvPicPr>
            <a:picLocks noChangeAspect="1"/>
          </p:cNvPicPr>
          <p:nvPr/>
        </p:nvPicPr>
        <p:blipFill>
          <a:blip r:embed="rId4" cstate="email">
            <a:extLst>
              <a:ext uri="{28A0092B-C50C-407E-A947-70E740481C1C}">
                <a14:useLocalDpi xmlns:a14="http://schemas.microsoft.com/office/drawing/2010/main" val="0"/>
              </a:ext>
            </a:extLst>
          </a:blip>
          <a:stretch>
            <a:fillRect/>
          </a:stretch>
        </p:blipFill>
        <p:spPr>
          <a:xfrm>
            <a:off x="971600" y="4188509"/>
            <a:ext cx="3168352" cy="1544747"/>
          </a:xfrm>
          <a:prstGeom prst="rect">
            <a:avLst/>
          </a:prstGeom>
          <a:ln w="57150">
            <a:solidFill>
              <a:srgbClr val="0070C0"/>
            </a:solidFill>
          </a:ln>
          <a:effectLst/>
        </p:spPr>
      </p:pic>
      <p:pic>
        <p:nvPicPr>
          <p:cNvPr id="21" name="図 20"/>
          <p:cNvPicPr>
            <a:picLocks noChangeAspect="1"/>
          </p:cNvPicPr>
          <p:nvPr/>
        </p:nvPicPr>
        <p:blipFill rotWithShape="1">
          <a:blip r:embed="rId5" cstate="email">
            <a:extLst>
              <a:ext uri="{28A0092B-C50C-407E-A947-70E740481C1C}">
                <a14:useLocalDpi xmlns:a14="http://schemas.microsoft.com/office/drawing/2010/main" val="0"/>
              </a:ext>
            </a:extLst>
          </a:blip>
          <a:srcRect/>
          <a:stretch/>
        </p:blipFill>
        <p:spPr>
          <a:xfrm>
            <a:off x="5420275" y="4148895"/>
            <a:ext cx="3256181" cy="1587569"/>
          </a:xfrm>
          <a:prstGeom prst="rect">
            <a:avLst/>
          </a:prstGeom>
          <a:ln w="57150">
            <a:solidFill>
              <a:srgbClr val="CC9900"/>
            </a:solidFill>
          </a:ln>
          <a:effectLst/>
        </p:spPr>
      </p:pic>
      <p:sp>
        <p:nvSpPr>
          <p:cNvPr id="25" name="テキスト ボックス 24"/>
          <p:cNvSpPr txBox="1"/>
          <p:nvPr/>
        </p:nvSpPr>
        <p:spPr>
          <a:xfrm>
            <a:off x="8246149" y="265994"/>
            <a:ext cx="646331" cy="369332"/>
          </a:xfrm>
          <a:prstGeom prst="rect">
            <a:avLst/>
          </a:prstGeom>
          <a:solidFill>
            <a:schemeClr val="bg2">
              <a:lumMod val="50000"/>
            </a:schemeClr>
          </a:solidFill>
          <a:ln>
            <a:solidFill>
              <a:schemeClr val="bg2">
                <a:lumMod val="25000"/>
              </a:schemeClr>
            </a:solidFill>
          </a:ln>
        </p:spPr>
        <p:txBody>
          <a:bodyPr wrap="none" rtlCol="0">
            <a:spAutoFit/>
          </a:bodyPr>
          <a:lstStyle/>
          <a:p>
            <a:r>
              <a:rPr lang="ja-JP" altLang="en-US" b="1" dirty="0">
                <a:solidFill>
                  <a:schemeClr val="bg1"/>
                </a:solidFill>
                <a:latin typeface="Meiryo UI" panose="020B0604030504040204" pitchFamily="50" charset="-128"/>
                <a:ea typeface="Meiryo UI" panose="020B0604030504040204" pitchFamily="50" charset="-128"/>
              </a:rPr>
              <a:t>追加</a:t>
            </a:r>
            <a:endParaRPr kumimoji="1" lang="ja-JP" altLang="en-US" b="1" dirty="0">
              <a:solidFill>
                <a:schemeClr val="bg1"/>
              </a:solidFill>
              <a:latin typeface="Meiryo UI" panose="020B0604030504040204" pitchFamily="50" charset="-128"/>
              <a:ea typeface="Meiryo UI" panose="020B0604030504040204" pitchFamily="50" charset="-128"/>
            </a:endParaRPr>
          </a:p>
        </p:txBody>
      </p:sp>
      <p:sp>
        <p:nvSpPr>
          <p:cNvPr id="27" name="テキスト ボックス 26"/>
          <p:cNvSpPr txBox="1"/>
          <p:nvPr/>
        </p:nvSpPr>
        <p:spPr>
          <a:xfrm>
            <a:off x="7812360" y="0"/>
            <a:ext cx="1331640" cy="261610"/>
          </a:xfrm>
          <a:prstGeom prst="rect">
            <a:avLst/>
          </a:prstGeom>
          <a:noFill/>
        </p:spPr>
        <p:txBody>
          <a:bodyPr wrap="square" rtlCol="0">
            <a:spAutoFit/>
          </a:bodyPr>
          <a:lstStyle/>
          <a:p>
            <a:r>
              <a:rPr lang="en-US" altLang="ja-JP" sz="1100" dirty="0">
                <a:latin typeface="Arial" pitchFamily="34" charset="0"/>
                <a:cs typeface="Arial" pitchFamily="34" charset="0"/>
              </a:rPr>
              <a:t>B3</a:t>
            </a:r>
            <a:r>
              <a:rPr lang="en-US" altLang="ja-JP" sz="1100" dirty="0" smtClean="0">
                <a:latin typeface="Arial" pitchFamily="34" charset="0"/>
                <a:cs typeface="Arial" pitchFamily="34" charset="0"/>
              </a:rPr>
              <a:t>.(64)</a:t>
            </a:r>
            <a:r>
              <a:rPr lang="ja-JP" altLang="en-US" sz="1100" dirty="0" smtClean="0">
                <a:latin typeface="Arial" pitchFamily="34" charset="0"/>
                <a:cs typeface="Arial" pitchFamily="34" charset="0"/>
              </a:rPr>
              <a:t>～</a:t>
            </a:r>
            <a:r>
              <a:rPr lang="en-US" altLang="ja-JP" sz="1100" dirty="0" smtClean="0">
                <a:latin typeface="Arial" pitchFamily="34" charset="0"/>
                <a:cs typeface="Arial" pitchFamily="34" charset="0"/>
              </a:rPr>
              <a:t>(68)</a:t>
            </a:r>
            <a:endParaRPr kumimoji="1" lang="en-US" altLang="ja-JP" sz="1100" dirty="0">
              <a:latin typeface="Arial" pitchFamily="34" charset="0"/>
              <a:cs typeface="Arial" pitchFamily="34" charset="0"/>
            </a:endParaRPr>
          </a:p>
        </p:txBody>
      </p:sp>
    </p:spTree>
    <p:extLst>
      <p:ext uri="{BB962C8B-B14F-4D97-AF65-F5344CB8AC3E}">
        <p14:creationId xmlns:p14="http://schemas.microsoft.com/office/powerpoint/2010/main" val="3053329264"/>
      </p:ext>
    </p:extLst>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 name="テキスト ボックス 31"/>
          <p:cNvSpPr txBox="1"/>
          <p:nvPr/>
        </p:nvSpPr>
        <p:spPr>
          <a:xfrm>
            <a:off x="0" y="0"/>
            <a:ext cx="3491880" cy="261610"/>
          </a:xfrm>
          <a:prstGeom prst="rect">
            <a:avLst/>
          </a:prstGeom>
          <a:noFill/>
        </p:spPr>
        <p:txBody>
          <a:bodyPr wrap="square" rtlCol="0">
            <a:spAutoFit/>
          </a:bodyPr>
          <a:lstStyle/>
          <a:p>
            <a:r>
              <a:rPr kumimoji="1" lang="en-US" altLang="ja-JP" sz="1100" dirty="0"/>
              <a:t>Ⅳ</a:t>
            </a:r>
            <a:r>
              <a:rPr kumimoji="1" lang="ja-JP" altLang="en-US" sz="1100" dirty="0"/>
              <a:t>　政策の刷新・</a:t>
            </a:r>
            <a:r>
              <a:rPr lang="ja-JP" altLang="en-US" sz="1100" dirty="0"/>
              <a:t>西成特区構想</a:t>
            </a:r>
            <a:endParaRPr kumimoji="1" lang="en-US" altLang="ja-JP" sz="1100" dirty="0"/>
          </a:p>
        </p:txBody>
      </p:sp>
      <p:sp>
        <p:nvSpPr>
          <p:cNvPr id="34" name="テキスト ボックス 33"/>
          <p:cNvSpPr txBox="1"/>
          <p:nvPr/>
        </p:nvSpPr>
        <p:spPr>
          <a:xfrm>
            <a:off x="251520" y="332656"/>
            <a:ext cx="7704856" cy="338554"/>
          </a:xfrm>
          <a:prstGeom prst="rect">
            <a:avLst/>
          </a:prstGeom>
          <a:noFill/>
        </p:spPr>
        <p:txBody>
          <a:bodyPr wrap="square" rtlCol="0">
            <a:spAutoFit/>
          </a:bodyPr>
          <a:lstStyle/>
          <a:p>
            <a:r>
              <a:rPr lang="ja-JP" altLang="en-US" sz="1600" b="1" dirty="0"/>
              <a:t>（参考）　主な取組みと進捗状況に関するデータ（短期集中的対策</a:t>
            </a:r>
            <a:r>
              <a:rPr lang="en-US" altLang="ja-JP" sz="1600" b="1" dirty="0"/>
              <a:t>【</a:t>
            </a:r>
            <a:r>
              <a:rPr lang="ja-JP" altLang="en-US" sz="1600" b="1" dirty="0"/>
              <a:t>迷惑駐輪</a:t>
            </a:r>
            <a:r>
              <a:rPr lang="en-US" altLang="ja-JP" sz="1600" b="1" dirty="0"/>
              <a:t>】</a:t>
            </a:r>
            <a:r>
              <a:rPr lang="ja-JP" altLang="en-US" sz="1600" b="1" dirty="0"/>
              <a:t>）</a:t>
            </a:r>
            <a:endParaRPr kumimoji="1" lang="ja-JP" altLang="en-US" sz="1600" b="1" dirty="0"/>
          </a:p>
        </p:txBody>
      </p:sp>
      <p:cxnSp>
        <p:nvCxnSpPr>
          <p:cNvPr id="37" name="直線コネクタ 36"/>
          <p:cNvCxnSpPr/>
          <p:nvPr/>
        </p:nvCxnSpPr>
        <p:spPr>
          <a:xfrm>
            <a:off x="179512" y="692696"/>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41" name="スライド番号プレースホルダ 40"/>
          <p:cNvSpPr>
            <a:spLocks noGrp="1"/>
          </p:cNvSpPr>
          <p:nvPr>
            <p:ph type="sldNum" sz="quarter" idx="12"/>
          </p:nvPr>
        </p:nvSpPr>
        <p:spPr>
          <a:xfrm>
            <a:off x="8388424" y="6635452"/>
            <a:ext cx="720080" cy="177924"/>
          </a:xfrm>
        </p:spPr>
        <p:txBody>
          <a:bodyPr/>
          <a:lstStyle/>
          <a:p>
            <a:fld id="{CCEC3038-1CF1-4B63-9920-55248DCFBA97}" type="slidenum">
              <a:rPr kumimoji="1" lang="ja-JP" altLang="en-US" smtClean="0"/>
              <a:pPr/>
              <a:t>34</a:t>
            </a:fld>
            <a:endParaRPr kumimoji="1" lang="ja-JP" altLang="en-US" dirty="0"/>
          </a:p>
        </p:txBody>
      </p:sp>
      <p:sp>
        <p:nvSpPr>
          <p:cNvPr id="11" name="テキスト ボックス 10"/>
          <p:cNvSpPr txBox="1"/>
          <p:nvPr/>
        </p:nvSpPr>
        <p:spPr>
          <a:xfrm>
            <a:off x="323528" y="714182"/>
            <a:ext cx="7880427" cy="338554"/>
          </a:xfrm>
          <a:prstGeom prst="rect">
            <a:avLst/>
          </a:prstGeom>
          <a:noFill/>
        </p:spPr>
        <p:txBody>
          <a:bodyPr wrap="square" rtlCol="0" anchor="ctr" anchorCtr="0">
            <a:spAutoFit/>
          </a:bodyPr>
          <a:lstStyle/>
          <a:p>
            <a:r>
              <a:rPr lang="ja-JP" altLang="en-US" sz="1600" b="1" dirty="0"/>
              <a:t>◆あい</a:t>
            </a:r>
            <a:r>
              <a:rPr lang="ja-JP" altLang="en-US" sz="1600" b="1" dirty="0" err="1"/>
              <a:t>りん</a:t>
            </a:r>
            <a:r>
              <a:rPr lang="ja-JP" altLang="en-US" sz="1600" b="1" dirty="0"/>
              <a:t>地域の迷惑駐輪台数（台）</a:t>
            </a:r>
          </a:p>
        </p:txBody>
      </p:sp>
      <p:sp>
        <p:nvSpPr>
          <p:cNvPr id="22" name="テキスト ボックス 21"/>
          <p:cNvSpPr txBox="1"/>
          <p:nvPr/>
        </p:nvSpPr>
        <p:spPr>
          <a:xfrm>
            <a:off x="363981" y="3573016"/>
            <a:ext cx="7880427" cy="338554"/>
          </a:xfrm>
          <a:prstGeom prst="rect">
            <a:avLst/>
          </a:prstGeom>
          <a:noFill/>
        </p:spPr>
        <p:txBody>
          <a:bodyPr wrap="square" rtlCol="0" anchor="ctr" anchorCtr="0">
            <a:spAutoFit/>
          </a:bodyPr>
          <a:lstStyle/>
          <a:p>
            <a:r>
              <a:rPr lang="ja-JP" altLang="en-US" sz="1600" b="1" dirty="0">
                <a:latin typeface="+mn-ea"/>
              </a:rPr>
              <a:t>◆</a:t>
            </a:r>
            <a:r>
              <a:rPr lang="zh-TW" altLang="en-US" sz="1600" b="1" dirty="0">
                <a:latin typeface="ＭＳ Ｐゴシック" panose="020B0600070205080204" pitchFamily="50" charset="-128"/>
                <a:ea typeface="ＭＳ Ｐゴシック" panose="020B0600070205080204" pitchFamily="50" charset="-128"/>
              </a:rPr>
              <a:t>駐輪対策改善事例</a:t>
            </a:r>
          </a:p>
        </p:txBody>
      </p:sp>
      <p:sp>
        <p:nvSpPr>
          <p:cNvPr id="23" name="正方形/長方形 22"/>
          <p:cNvSpPr/>
          <p:nvPr/>
        </p:nvSpPr>
        <p:spPr>
          <a:xfrm>
            <a:off x="899592" y="3911570"/>
            <a:ext cx="432047" cy="2930042"/>
          </a:xfrm>
          <a:prstGeom prst="rect">
            <a:avLst/>
          </a:prstGeom>
          <a:noFill/>
          <a:ln>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vert="eaVert" tIns="398769" bIns="398769" rtlCol="0" anchor="ctr"/>
          <a:lstStyle/>
          <a:p>
            <a:pPr algn="ctr">
              <a:lnSpc>
                <a:spcPts val="2954"/>
              </a:lnSpc>
            </a:pPr>
            <a:r>
              <a:rPr lang="ja-JP" altLang="en-US" sz="2000" b="1" dirty="0">
                <a:solidFill>
                  <a:srgbClr val="0070C0"/>
                </a:solidFill>
                <a:latin typeface="+mn-ea"/>
              </a:rPr>
              <a:t>対　策　前</a:t>
            </a:r>
          </a:p>
        </p:txBody>
      </p:sp>
      <p:sp>
        <p:nvSpPr>
          <p:cNvPr id="24" name="正方形/長方形 23"/>
          <p:cNvSpPr/>
          <p:nvPr/>
        </p:nvSpPr>
        <p:spPr>
          <a:xfrm>
            <a:off x="5076056" y="3911571"/>
            <a:ext cx="432047" cy="2946430"/>
          </a:xfrm>
          <a:prstGeom prst="rect">
            <a:avLst/>
          </a:prstGeom>
          <a:noFill/>
          <a:ln>
            <a:solidFill>
              <a:srgbClr val="CC9900"/>
            </a:solidFill>
          </a:ln>
        </p:spPr>
        <p:style>
          <a:lnRef idx="2">
            <a:schemeClr val="accent1">
              <a:shade val="50000"/>
            </a:schemeClr>
          </a:lnRef>
          <a:fillRef idx="1">
            <a:schemeClr val="accent1"/>
          </a:fillRef>
          <a:effectRef idx="0">
            <a:schemeClr val="accent1"/>
          </a:effectRef>
          <a:fontRef idx="minor">
            <a:schemeClr val="lt1"/>
          </a:fontRef>
        </p:style>
        <p:txBody>
          <a:bodyPr vert="eaVert" tIns="398769" bIns="398769" rtlCol="0" anchor="ctr"/>
          <a:lstStyle/>
          <a:p>
            <a:pPr algn="ctr">
              <a:lnSpc>
                <a:spcPts val="2954"/>
              </a:lnSpc>
            </a:pPr>
            <a:r>
              <a:rPr lang="ja-JP" altLang="en-US" sz="2000" b="1" dirty="0">
                <a:solidFill>
                  <a:srgbClr val="CC9900"/>
                </a:solidFill>
                <a:latin typeface="+mn-ea"/>
              </a:rPr>
              <a:t>対　策　後</a:t>
            </a:r>
          </a:p>
        </p:txBody>
      </p:sp>
      <p:sp>
        <p:nvSpPr>
          <p:cNvPr id="5" name="右矢印 4"/>
          <p:cNvSpPr/>
          <p:nvPr/>
        </p:nvSpPr>
        <p:spPr>
          <a:xfrm>
            <a:off x="4355976" y="4521968"/>
            <a:ext cx="681930" cy="1931368"/>
          </a:xfrm>
          <a:prstGeom prst="rightArrow">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ja-JP" altLang="en-US"/>
          </a:p>
        </p:txBody>
      </p:sp>
      <p:pic>
        <p:nvPicPr>
          <p:cNvPr id="20" name="Picture 2" descr="E:\★写真\西成特区\26.12.19\IMGP0010.JPG"/>
          <p:cNvPicPr>
            <a:picLocks noChangeAspect="1" noChangeArrowheads="1"/>
          </p:cNvPicPr>
          <p:nvPr/>
        </p:nvPicPr>
        <p:blipFill rotWithShape="1">
          <a:blip r:embed="rId2" cstate="print"/>
          <a:srcRect t="25474" b="9154"/>
          <a:stretch/>
        </p:blipFill>
        <p:spPr bwMode="auto">
          <a:xfrm>
            <a:off x="1446460" y="3933055"/>
            <a:ext cx="2790517" cy="1368153"/>
          </a:xfrm>
          <a:prstGeom prst="rect">
            <a:avLst/>
          </a:prstGeom>
          <a:noFill/>
          <a:ln w="57150">
            <a:solidFill>
              <a:schemeClr val="accent2"/>
            </a:solidFill>
          </a:ln>
        </p:spPr>
      </p:pic>
      <p:pic>
        <p:nvPicPr>
          <p:cNvPr id="21" name="図 20"/>
          <p:cNvPicPr>
            <a:picLocks noChangeAspect="1"/>
          </p:cNvPicPr>
          <p:nvPr/>
        </p:nvPicPr>
        <p:blipFill rotWithShape="1">
          <a:blip r:embed="rId3" cstate="print">
            <a:extLst>
              <a:ext uri="{28A0092B-C50C-407E-A947-70E740481C1C}">
                <a14:useLocalDpi xmlns:a14="http://schemas.microsoft.com/office/drawing/2010/main" val="0"/>
              </a:ext>
            </a:extLst>
          </a:blip>
          <a:srcRect t="25358" b="9571"/>
          <a:stretch/>
        </p:blipFill>
        <p:spPr>
          <a:xfrm>
            <a:off x="5652120" y="3933056"/>
            <a:ext cx="2803378" cy="1368152"/>
          </a:xfrm>
          <a:prstGeom prst="rect">
            <a:avLst/>
          </a:prstGeom>
          <a:ln w="57150">
            <a:solidFill>
              <a:schemeClr val="accent5">
                <a:lumMod val="75000"/>
              </a:schemeClr>
            </a:solidFill>
          </a:ln>
        </p:spPr>
      </p:pic>
      <p:pic>
        <p:nvPicPr>
          <p:cNvPr id="4" name="図 3"/>
          <p:cNvPicPr>
            <a:picLocks noChangeAspect="1"/>
          </p:cNvPicPr>
          <p:nvPr/>
        </p:nvPicPr>
        <p:blipFill rotWithShape="1">
          <a:blip r:embed="rId4">
            <a:extLst>
              <a:ext uri="{28A0092B-C50C-407E-A947-70E740481C1C}">
                <a14:useLocalDpi xmlns:a14="http://schemas.microsoft.com/office/drawing/2010/main" val="0"/>
              </a:ext>
            </a:extLst>
          </a:blip>
          <a:srcRect l="24447" t="22431" r="18830" b="40723"/>
          <a:stretch/>
        </p:blipFill>
        <p:spPr>
          <a:xfrm>
            <a:off x="1446460" y="5445224"/>
            <a:ext cx="2808313" cy="1368152"/>
          </a:xfrm>
          <a:prstGeom prst="rect">
            <a:avLst/>
          </a:prstGeom>
          <a:ln w="57150">
            <a:solidFill>
              <a:schemeClr val="tx2">
                <a:lumMod val="60000"/>
                <a:lumOff val="40000"/>
              </a:schemeClr>
            </a:solidFill>
          </a:ln>
        </p:spPr>
      </p:pic>
      <p:pic>
        <p:nvPicPr>
          <p:cNvPr id="6" name="図 5"/>
          <p:cNvPicPr>
            <a:picLocks noChangeAspect="1"/>
          </p:cNvPicPr>
          <p:nvPr/>
        </p:nvPicPr>
        <p:blipFill rotWithShape="1">
          <a:blip r:embed="rId5" cstate="print">
            <a:extLst>
              <a:ext uri="{28A0092B-C50C-407E-A947-70E740481C1C}">
                <a14:useLocalDpi xmlns:a14="http://schemas.microsoft.com/office/drawing/2010/main" val="0"/>
              </a:ext>
            </a:extLst>
          </a:blip>
          <a:srcRect l="9861" t="36469" r="34871" b="26687"/>
          <a:stretch/>
        </p:blipFill>
        <p:spPr>
          <a:xfrm>
            <a:off x="5663623" y="5445224"/>
            <a:ext cx="2791875" cy="1368152"/>
          </a:xfrm>
          <a:prstGeom prst="rect">
            <a:avLst/>
          </a:prstGeom>
          <a:ln w="57150">
            <a:solidFill>
              <a:schemeClr val="accent5">
                <a:lumMod val="75000"/>
              </a:schemeClr>
            </a:solidFill>
          </a:ln>
        </p:spPr>
      </p:pic>
      <p:sp>
        <p:nvSpPr>
          <p:cNvPr id="29" name="テキスト ボックス 28"/>
          <p:cNvSpPr txBox="1"/>
          <p:nvPr/>
        </p:nvSpPr>
        <p:spPr>
          <a:xfrm>
            <a:off x="8287322" y="276610"/>
            <a:ext cx="646331" cy="369332"/>
          </a:xfrm>
          <a:prstGeom prst="rect">
            <a:avLst/>
          </a:prstGeom>
          <a:solidFill>
            <a:schemeClr val="bg2">
              <a:lumMod val="50000"/>
            </a:schemeClr>
          </a:solidFill>
          <a:ln>
            <a:solidFill>
              <a:schemeClr val="bg2">
                <a:lumMod val="25000"/>
              </a:schemeClr>
            </a:solidFill>
          </a:ln>
        </p:spPr>
        <p:txBody>
          <a:bodyPr wrap="none" rtlCol="0">
            <a:spAutoFit/>
          </a:bodyPr>
          <a:lstStyle/>
          <a:p>
            <a:r>
              <a:rPr lang="ja-JP" altLang="en-US" b="1" dirty="0">
                <a:solidFill>
                  <a:schemeClr val="bg1"/>
                </a:solidFill>
                <a:latin typeface="Meiryo UI" panose="020B0604030504040204" pitchFamily="50" charset="-128"/>
                <a:ea typeface="Meiryo UI" panose="020B0604030504040204" pitchFamily="50" charset="-128"/>
              </a:rPr>
              <a:t>追加</a:t>
            </a:r>
            <a:endParaRPr kumimoji="1" lang="ja-JP" altLang="en-US" b="1" dirty="0">
              <a:solidFill>
                <a:schemeClr val="bg1"/>
              </a:solidFill>
              <a:latin typeface="Meiryo UI" panose="020B0604030504040204" pitchFamily="50" charset="-128"/>
              <a:ea typeface="Meiryo UI" panose="020B0604030504040204" pitchFamily="50" charset="-128"/>
            </a:endParaRPr>
          </a:p>
        </p:txBody>
      </p:sp>
      <p:sp>
        <p:nvSpPr>
          <p:cNvPr id="30" name="テキスト ボックス 29"/>
          <p:cNvSpPr txBox="1"/>
          <p:nvPr/>
        </p:nvSpPr>
        <p:spPr>
          <a:xfrm>
            <a:off x="7812360" y="0"/>
            <a:ext cx="1331640" cy="261610"/>
          </a:xfrm>
          <a:prstGeom prst="rect">
            <a:avLst/>
          </a:prstGeom>
          <a:noFill/>
        </p:spPr>
        <p:txBody>
          <a:bodyPr wrap="square" rtlCol="0">
            <a:spAutoFit/>
          </a:bodyPr>
          <a:lstStyle/>
          <a:p>
            <a:r>
              <a:rPr lang="en-US" altLang="ja-JP" sz="1100" dirty="0">
                <a:latin typeface="Arial" pitchFamily="34" charset="0"/>
                <a:cs typeface="Arial" pitchFamily="34" charset="0"/>
              </a:rPr>
              <a:t>B3</a:t>
            </a:r>
            <a:r>
              <a:rPr lang="en-US" altLang="ja-JP" sz="1100" dirty="0" smtClean="0">
                <a:latin typeface="Arial" pitchFamily="34" charset="0"/>
                <a:cs typeface="Arial" pitchFamily="34" charset="0"/>
              </a:rPr>
              <a:t>.(64)</a:t>
            </a:r>
            <a:r>
              <a:rPr lang="ja-JP" altLang="en-US" sz="1100" dirty="0" smtClean="0">
                <a:latin typeface="Arial" pitchFamily="34" charset="0"/>
                <a:cs typeface="Arial" pitchFamily="34" charset="0"/>
              </a:rPr>
              <a:t>～</a:t>
            </a:r>
            <a:r>
              <a:rPr lang="en-US" altLang="ja-JP" sz="1100" dirty="0" smtClean="0">
                <a:latin typeface="Arial" pitchFamily="34" charset="0"/>
                <a:cs typeface="Arial" pitchFamily="34" charset="0"/>
              </a:rPr>
              <a:t>(68)</a:t>
            </a:r>
            <a:endParaRPr kumimoji="1" lang="en-US" altLang="ja-JP" sz="1100" dirty="0">
              <a:latin typeface="Arial" pitchFamily="34" charset="0"/>
              <a:cs typeface="Arial" pitchFamily="34" charset="0"/>
            </a:endParaRPr>
          </a:p>
        </p:txBody>
      </p:sp>
      <p:pic>
        <p:nvPicPr>
          <p:cNvPr id="2" name="図 1"/>
          <p:cNvPicPr>
            <a:picLocks noChangeAspect="1"/>
          </p:cNvPicPr>
          <p:nvPr/>
        </p:nvPicPr>
        <p:blipFill>
          <a:blip r:embed="rId6"/>
          <a:stretch>
            <a:fillRect/>
          </a:stretch>
        </p:blipFill>
        <p:spPr>
          <a:xfrm>
            <a:off x="1182905" y="1052736"/>
            <a:ext cx="6706181" cy="2670279"/>
          </a:xfrm>
          <a:prstGeom prst="rect">
            <a:avLst/>
          </a:prstGeom>
        </p:spPr>
      </p:pic>
      <p:cxnSp>
        <p:nvCxnSpPr>
          <p:cNvPr id="28" name="直線矢印コネクタ 27"/>
          <p:cNvCxnSpPr/>
          <p:nvPr/>
        </p:nvCxnSpPr>
        <p:spPr>
          <a:xfrm>
            <a:off x="3261060" y="1347159"/>
            <a:ext cx="3557296" cy="626798"/>
          </a:xfrm>
          <a:prstGeom prst="straightConnector1">
            <a:avLst/>
          </a:prstGeom>
          <a:ln w="57150">
            <a:tailEnd type="triangle"/>
          </a:ln>
        </p:spPr>
        <p:style>
          <a:lnRef idx="3">
            <a:schemeClr val="accent3"/>
          </a:lnRef>
          <a:fillRef idx="0">
            <a:schemeClr val="accent3"/>
          </a:fillRef>
          <a:effectRef idx="2">
            <a:schemeClr val="accent3"/>
          </a:effectRef>
          <a:fontRef idx="minor">
            <a:schemeClr val="tx1"/>
          </a:fontRef>
        </p:style>
      </p:cxnSp>
    </p:spTree>
    <p:extLst>
      <p:ext uri="{BB962C8B-B14F-4D97-AF65-F5344CB8AC3E}">
        <p14:creationId xmlns:p14="http://schemas.microsoft.com/office/powerpoint/2010/main" val="3552680847"/>
      </p:ext>
    </p:extLst>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 name="テキスト ボックス 31"/>
          <p:cNvSpPr txBox="1"/>
          <p:nvPr/>
        </p:nvSpPr>
        <p:spPr>
          <a:xfrm>
            <a:off x="0" y="0"/>
            <a:ext cx="3491880" cy="261610"/>
          </a:xfrm>
          <a:prstGeom prst="rect">
            <a:avLst/>
          </a:prstGeom>
          <a:noFill/>
        </p:spPr>
        <p:txBody>
          <a:bodyPr wrap="square" rtlCol="0">
            <a:spAutoFit/>
          </a:bodyPr>
          <a:lstStyle/>
          <a:p>
            <a:r>
              <a:rPr kumimoji="1" lang="en-US" altLang="ja-JP" sz="1100" dirty="0"/>
              <a:t>Ⅳ</a:t>
            </a:r>
            <a:r>
              <a:rPr kumimoji="1" lang="ja-JP" altLang="en-US" sz="1100" dirty="0"/>
              <a:t>　政策の刷新・</a:t>
            </a:r>
            <a:r>
              <a:rPr lang="ja-JP" altLang="en-US" sz="1100" dirty="0"/>
              <a:t>西成特区構想</a:t>
            </a:r>
            <a:endParaRPr kumimoji="1" lang="en-US" altLang="ja-JP" sz="1100" dirty="0"/>
          </a:p>
        </p:txBody>
      </p:sp>
      <p:sp>
        <p:nvSpPr>
          <p:cNvPr id="34" name="テキスト ボックス 33"/>
          <p:cNvSpPr txBox="1"/>
          <p:nvPr/>
        </p:nvSpPr>
        <p:spPr>
          <a:xfrm>
            <a:off x="251520" y="332656"/>
            <a:ext cx="7704856" cy="338554"/>
          </a:xfrm>
          <a:prstGeom prst="rect">
            <a:avLst/>
          </a:prstGeom>
          <a:noFill/>
        </p:spPr>
        <p:txBody>
          <a:bodyPr wrap="square" rtlCol="0">
            <a:spAutoFit/>
          </a:bodyPr>
          <a:lstStyle/>
          <a:p>
            <a:r>
              <a:rPr lang="ja-JP" altLang="en-US" sz="1600" b="1" dirty="0"/>
              <a:t>（参考）　主な取組みと進捗状況に関するデータ（短期集中的対策</a:t>
            </a:r>
            <a:r>
              <a:rPr lang="en-US" altLang="ja-JP" sz="1600" b="1" dirty="0"/>
              <a:t>【</a:t>
            </a:r>
            <a:r>
              <a:rPr lang="ja-JP" altLang="en-US" sz="1600" b="1" dirty="0"/>
              <a:t>防犯、結核対策</a:t>
            </a:r>
            <a:r>
              <a:rPr lang="en-US" altLang="ja-JP" sz="1600" b="1" dirty="0"/>
              <a:t>】</a:t>
            </a:r>
            <a:r>
              <a:rPr lang="ja-JP" altLang="en-US" sz="1600" b="1" dirty="0"/>
              <a:t>）</a:t>
            </a:r>
            <a:endParaRPr kumimoji="1" lang="ja-JP" altLang="en-US" sz="1600" b="1" dirty="0"/>
          </a:p>
        </p:txBody>
      </p:sp>
      <p:cxnSp>
        <p:nvCxnSpPr>
          <p:cNvPr id="37" name="直線コネクタ 36"/>
          <p:cNvCxnSpPr/>
          <p:nvPr/>
        </p:nvCxnSpPr>
        <p:spPr>
          <a:xfrm>
            <a:off x="179512" y="692696"/>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41" name="スライド番号プレースホルダ 40"/>
          <p:cNvSpPr>
            <a:spLocks noGrp="1"/>
          </p:cNvSpPr>
          <p:nvPr>
            <p:ph type="sldNum" sz="quarter" idx="12"/>
          </p:nvPr>
        </p:nvSpPr>
        <p:spPr>
          <a:xfrm>
            <a:off x="8388424" y="6635452"/>
            <a:ext cx="720080" cy="177924"/>
          </a:xfrm>
        </p:spPr>
        <p:txBody>
          <a:bodyPr/>
          <a:lstStyle/>
          <a:p>
            <a:fld id="{CCEC3038-1CF1-4B63-9920-55248DCFBA97}" type="slidenum">
              <a:rPr kumimoji="1" lang="ja-JP" altLang="en-US" smtClean="0"/>
              <a:pPr/>
              <a:t>35</a:t>
            </a:fld>
            <a:endParaRPr kumimoji="1" lang="ja-JP" altLang="en-US" dirty="0"/>
          </a:p>
        </p:txBody>
      </p:sp>
      <p:sp>
        <p:nvSpPr>
          <p:cNvPr id="11" name="テキスト ボックス 10"/>
          <p:cNvSpPr txBox="1"/>
          <p:nvPr/>
        </p:nvSpPr>
        <p:spPr>
          <a:xfrm>
            <a:off x="323528" y="714182"/>
            <a:ext cx="7880427" cy="338554"/>
          </a:xfrm>
          <a:prstGeom prst="rect">
            <a:avLst/>
          </a:prstGeom>
          <a:noFill/>
        </p:spPr>
        <p:txBody>
          <a:bodyPr wrap="square" rtlCol="0" anchor="ctr" anchorCtr="0">
            <a:spAutoFit/>
          </a:bodyPr>
          <a:lstStyle/>
          <a:p>
            <a:r>
              <a:rPr lang="ja-JP" altLang="en-US" sz="1600" b="1" dirty="0"/>
              <a:t>◆防犯対策における主な取り組み</a:t>
            </a:r>
          </a:p>
        </p:txBody>
      </p:sp>
      <p:pic>
        <p:nvPicPr>
          <p:cNvPr id="19" name="図 18"/>
          <p:cNvPicPr>
            <a:picLocks noChangeAspect="1"/>
          </p:cNvPicPr>
          <p:nvPr/>
        </p:nvPicPr>
        <p:blipFill>
          <a:blip r:embed="rId2" cstate="print">
            <a:extLst>
              <a:ext uri="{BEBA8EAE-BF5A-486C-A8C5-ECC9F3942E4B}">
                <a14:imgProps xmlns:a14="http://schemas.microsoft.com/office/drawing/2010/main">
                  <a14:imgLayer r:embed="rId3">
                    <a14:imgEffect>
                      <a14:artisticMarker/>
                    </a14:imgEffect>
                  </a14:imgLayer>
                </a14:imgProps>
              </a:ext>
              <a:ext uri="{28A0092B-C50C-407E-A947-70E740481C1C}">
                <a14:useLocalDpi xmlns:a14="http://schemas.microsoft.com/office/drawing/2010/main" val="0"/>
              </a:ext>
            </a:extLst>
          </a:blip>
          <a:stretch>
            <a:fillRect/>
          </a:stretch>
        </p:blipFill>
        <p:spPr>
          <a:xfrm>
            <a:off x="251520" y="1102296"/>
            <a:ext cx="3456384" cy="1713247"/>
          </a:xfrm>
          <a:prstGeom prst="rect">
            <a:avLst/>
          </a:prstGeom>
          <a:noFill/>
          <a:ln w="57150">
            <a:solidFill>
              <a:srgbClr val="EE0000"/>
            </a:solidFill>
          </a:ln>
        </p:spPr>
      </p:pic>
      <p:sp>
        <p:nvSpPr>
          <p:cNvPr id="20" name="テキスト ボックス 19"/>
          <p:cNvSpPr txBox="1"/>
          <p:nvPr/>
        </p:nvSpPr>
        <p:spPr>
          <a:xfrm>
            <a:off x="-36512" y="2844551"/>
            <a:ext cx="3987219" cy="523220"/>
          </a:xfrm>
          <a:prstGeom prst="rect">
            <a:avLst/>
          </a:prstGeom>
          <a:noFill/>
        </p:spPr>
        <p:txBody>
          <a:bodyPr wrap="square" rtlCol="0">
            <a:spAutoFit/>
          </a:bodyPr>
          <a:lstStyle/>
          <a:p>
            <a:pPr algn="ctr"/>
            <a:r>
              <a:rPr lang="ja-JP" altLang="en-US" sz="1400" dirty="0">
                <a:solidFill>
                  <a:srgbClr val="EE0000"/>
                </a:solidFill>
              </a:rPr>
              <a:t>西成区安心安全活動拠点「あいステーション」整備（ボランティア連絡会の様子）</a:t>
            </a:r>
          </a:p>
        </p:txBody>
      </p:sp>
      <p:pic>
        <p:nvPicPr>
          <p:cNvPr id="21" name="図 20"/>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6516216" y="1110751"/>
            <a:ext cx="2504376" cy="1733800"/>
          </a:xfrm>
          <a:prstGeom prst="rect">
            <a:avLst/>
          </a:prstGeom>
          <a:noFill/>
          <a:ln w="57150">
            <a:solidFill>
              <a:srgbClr val="3366CC"/>
            </a:solidFill>
          </a:ln>
        </p:spPr>
      </p:pic>
      <p:sp>
        <p:nvSpPr>
          <p:cNvPr id="25" name="テキスト ボックス 24"/>
          <p:cNvSpPr txBox="1"/>
          <p:nvPr/>
        </p:nvSpPr>
        <p:spPr>
          <a:xfrm>
            <a:off x="6660232" y="2852936"/>
            <a:ext cx="2423953" cy="523220"/>
          </a:xfrm>
          <a:prstGeom prst="rect">
            <a:avLst/>
          </a:prstGeom>
          <a:noFill/>
        </p:spPr>
        <p:txBody>
          <a:bodyPr wrap="square" rtlCol="0">
            <a:spAutoFit/>
          </a:bodyPr>
          <a:lstStyle/>
          <a:p>
            <a:r>
              <a:rPr lang="ja-JP" altLang="en-US" sz="1400" dirty="0">
                <a:solidFill>
                  <a:srgbClr val="3366CC"/>
                </a:solidFill>
              </a:rPr>
              <a:t>青色防犯パトロールカー及び自転車による巡回</a:t>
            </a:r>
            <a:r>
              <a:rPr lang="en-US" altLang="ja-JP" sz="1400" dirty="0">
                <a:solidFill>
                  <a:srgbClr val="3366CC"/>
                </a:solidFill>
              </a:rPr>
              <a:t>(</a:t>
            </a:r>
            <a:r>
              <a:rPr lang="ja-JP" altLang="en-US" sz="1400" dirty="0">
                <a:solidFill>
                  <a:srgbClr val="3366CC"/>
                </a:solidFill>
              </a:rPr>
              <a:t>常時</a:t>
            </a:r>
            <a:r>
              <a:rPr lang="en-US" altLang="ja-JP" sz="1400" dirty="0">
                <a:solidFill>
                  <a:srgbClr val="3366CC"/>
                </a:solidFill>
              </a:rPr>
              <a:t>)</a:t>
            </a:r>
            <a:endParaRPr lang="ja-JP" altLang="en-US" sz="1400" dirty="0">
              <a:solidFill>
                <a:srgbClr val="3366CC"/>
              </a:solidFill>
            </a:endParaRPr>
          </a:p>
        </p:txBody>
      </p:sp>
      <p:pic>
        <p:nvPicPr>
          <p:cNvPr id="26" name="図 25"/>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3851920" y="1102297"/>
            <a:ext cx="2493501" cy="1726270"/>
          </a:xfrm>
          <a:prstGeom prst="rect">
            <a:avLst/>
          </a:prstGeom>
          <a:noFill/>
          <a:ln w="57150">
            <a:solidFill>
              <a:srgbClr val="CC9900"/>
            </a:solidFill>
          </a:ln>
        </p:spPr>
      </p:pic>
      <p:sp>
        <p:nvSpPr>
          <p:cNvPr id="27" name="テキスト ボックス 26"/>
          <p:cNvSpPr txBox="1"/>
          <p:nvPr/>
        </p:nvSpPr>
        <p:spPr>
          <a:xfrm>
            <a:off x="3923928" y="2852936"/>
            <a:ext cx="2512677" cy="307777"/>
          </a:xfrm>
          <a:prstGeom prst="rect">
            <a:avLst/>
          </a:prstGeom>
          <a:noFill/>
        </p:spPr>
        <p:txBody>
          <a:bodyPr wrap="square" rtlCol="0">
            <a:spAutoFit/>
          </a:bodyPr>
          <a:lstStyle/>
          <a:p>
            <a:r>
              <a:rPr lang="ja-JP" altLang="en-US" sz="1400" dirty="0">
                <a:solidFill>
                  <a:srgbClr val="CC9900"/>
                </a:solidFill>
                <a:latin typeface="+mn-ea"/>
              </a:rPr>
              <a:t>ひったくり防止カバー無料取付</a:t>
            </a:r>
          </a:p>
        </p:txBody>
      </p:sp>
      <p:sp>
        <p:nvSpPr>
          <p:cNvPr id="28" name="テキスト ボックス 27"/>
          <p:cNvSpPr txBox="1"/>
          <p:nvPr/>
        </p:nvSpPr>
        <p:spPr>
          <a:xfrm>
            <a:off x="291973" y="3378478"/>
            <a:ext cx="7880427" cy="338554"/>
          </a:xfrm>
          <a:prstGeom prst="rect">
            <a:avLst/>
          </a:prstGeom>
          <a:noFill/>
        </p:spPr>
        <p:txBody>
          <a:bodyPr wrap="square" rtlCol="0" anchor="ctr" anchorCtr="0">
            <a:spAutoFit/>
          </a:bodyPr>
          <a:lstStyle/>
          <a:p>
            <a:r>
              <a:rPr lang="ja-JP" altLang="en-US" sz="1600" b="1" dirty="0"/>
              <a:t>◆新登録患者の推移＜平成</a:t>
            </a:r>
            <a:r>
              <a:rPr lang="en-US" altLang="ja-JP" sz="1600" b="1" dirty="0"/>
              <a:t>21</a:t>
            </a:r>
            <a:r>
              <a:rPr lang="ja-JP" altLang="en-US" sz="1600" b="1" dirty="0"/>
              <a:t>年（</a:t>
            </a:r>
            <a:r>
              <a:rPr lang="en-US" altLang="ja-JP" sz="1600" b="1" dirty="0"/>
              <a:t>2009</a:t>
            </a:r>
            <a:r>
              <a:rPr lang="ja-JP" altLang="en-US" sz="1600" b="1" dirty="0"/>
              <a:t>年）新登録患者数を</a:t>
            </a:r>
            <a:r>
              <a:rPr lang="en-US" altLang="ja-JP" sz="1600" b="1" dirty="0"/>
              <a:t>100</a:t>
            </a:r>
            <a:r>
              <a:rPr lang="ja-JP" altLang="en-US" sz="1600" b="1" dirty="0"/>
              <a:t>とする＞</a:t>
            </a:r>
          </a:p>
        </p:txBody>
      </p:sp>
      <p:sp>
        <p:nvSpPr>
          <p:cNvPr id="22" name="テキスト ボックス 21"/>
          <p:cNvSpPr txBox="1"/>
          <p:nvPr/>
        </p:nvSpPr>
        <p:spPr>
          <a:xfrm>
            <a:off x="8285506" y="281013"/>
            <a:ext cx="646331" cy="369332"/>
          </a:xfrm>
          <a:prstGeom prst="rect">
            <a:avLst/>
          </a:prstGeom>
          <a:solidFill>
            <a:schemeClr val="bg2">
              <a:lumMod val="50000"/>
            </a:schemeClr>
          </a:solidFill>
          <a:ln>
            <a:solidFill>
              <a:schemeClr val="bg2">
                <a:lumMod val="25000"/>
              </a:schemeClr>
            </a:solidFill>
          </a:ln>
        </p:spPr>
        <p:txBody>
          <a:bodyPr wrap="none" rtlCol="0">
            <a:spAutoFit/>
          </a:bodyPr>
          <a:lstStyle/>
          <a:p>
            <a:r>
              <a:rPr lang="ja-JP" altLang="en-US" b="1" dirty="0">
                <a:solidFill>
                  <a:schemeClr val="bg1"/>
                </a:solidFill>
                <a:latin typeface="Meiryo UI" panose="020B0604030504040204" pitchFamily="50" charset="-128"/>
                <a:ea typeface="Meiryo UI" panose="020B0604030504040204" pitchFamily="50" charset="-128"/>
              </a:rPr>
              <a:t>追加</a:t>
            </a:r>
            <a:endParaRPr kumimoji="1" lang="ja-JP" altLang="en-US" b="1" dirty="0">
              <a:solidFill>
                <a:schemeClr val="bg1"/>
              </a:solidFill>
              <a:latin typeface="Meiryo UI" panose="020B0604030504040204" pitchFamily="50" charset="-128"/>
              <a:ea typeface="Meiryo UI" panose="020B0604030504040204" pitchFamily="50" charset="-128"/>
            </a:endParaRPr>
          </a:p>
        </p:txBody>
      </p:sp>
      <p:sp>
        <p:nvSpPr>
          <p:cNvPr id="23" name="テキスト ボックス 22"/>
          <p:cNvSpPr txBox="1"/>
          <p:nvPr/>
        </p:nvSpPr>
        <p:spPr>
          <a:xfrm>
            <a:off x="7812360" y="0"/>
            <a:ext cx="1331640" cy="261610"/>
          </a:xfrm>
          <a:prstGeom prst="rect">
            <a:avLst/>
          </a:prstGeom>
          <a:noFill/>
        </p:spPr>
        <p:txBody>
          <a:bodyPr wrap="square" rtlCol="0">
            <a:spAutoFit/>
          </a:bodyPr>
          <a:lstStyle/>
          <a:p>
            <a:r>
              <a:rPr lang="en-US" altLang="ja-JP" sz="1100" dirty="0">
                <a:latin typeface="Arial" pitchFamily="34" charset="0"/>
                <a:cs typeface="Arial" pitchFamily="34" charset="0"/>
              </a:rPr>
              <a:t>B3</a:t>
            </a:r>
            <a:r>
              <a:rPr lang="en-US" altLang="ja-JP" sz="1100" dirty="0" smtClean="0">
                <a:latin typeface="Arial" pitchFamily="34" charset="0"/>
                <a:cs typeface="Arial" pitchFamily="34" charset="0"/>
              </a:rPr>
              <a:t>.(64)</a:t>
            </a:r>
            <a:r>
              <a:rPr lang="ja-JP" altLang="en-US" sz="1100" dirty="0" smtClean="0">
                <a:latin typeface="Arial" pitchFamily="34" charset="0"/>
                <a:cs typeface="Arial" pitchFamily="34" charset="0"/>
              </a:rPr>
              <a:t>～</a:t>
            </a:r>
            <a:r>
              <a:rPr lang="en-US" altLang="ja-JP" sz="1100" dirty="0" smtClean="0">
                <a:latin typeface="Arial" pitchFamily="34" charset="0"/>
                <a:cs typeface="Arial" pitchFamily="34" charset="0"/>
              </a:rPr>
              <a:t>(68)</a:t>
            </a:r>
            <a:endParaRPr kumimoji="1" lang="en-US" altLang="ja-JP" sz="1100" dirty="0">
              <a:latin typeface="Arial" pitchFamily="34" charset="0"/>
              <a:cs typeface="Arial" pitchFamily="34" charset="0"/>
            </a:endParaRPr>
          </a:p>
        </p:txBody>
      </p:sp>
      <p:pic>
        <p:nvPicPr>
          <p:cNvPr id="2" name="図 1"/>
          <p:cNvPicPr>
            <a:picLocks noChangeAspect="1"/>
          </p:cNvPicPr>
          <p:nvPr/>
        </p:nvPicPr>
        <p:blipFill>
          <a:blip r:embed="rId6"/>
          <a:stretch>
            <a:fillRect/>
          </a:stretch>
        </p:blipFill>
        <p:spPr>
          <a:xfrm>
            <a:off x="153754" y="3632145"/>
            <a:ext cx="8846063" cy="3249450"/>
          </a:xfrm>
          <a:prstGeom prst="rect">
            <a:avLst/>
          </a:prstGeom>
        </p:spPr>
      </p:pic>
    </p:spTree>
    <p:extLst>
      <p:ext uri="{BB962C8B-B14F-4D97-AF65-F5344CB8AC3E}">
        <p14:creationId xmlns:p14="http://schemas.microsoft.com/office/powerpoint/2010/main" val="155951787"/>
      </p:ext>
    </p:extLst>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 name="テキスト ボックス 31"/>
          <p:cNvSpPr txBox="1"/>
          <p:nvPr/>
        </p:nvSpPr>
        <p:spPr>
          <a:xfrm>
            <a:off x="57399" y="5608"/>
            <a:ext cx="3491880" cy="261610"/>
          </a:xfrm>
          <a:prstGeom prst="rect">
            <a:avLst/>
          </a:prstGeom>
          <a:noFill/>
        </p:spPr>
        <p:txBody>
          <a:bodyPr wrap="square" rtlCol="0">
            <a:spAutoFit/>
          </a:bodyPr>
          <a:lstStyle/>
          <a:p>
            <a:r>
              <a:rPr kumimoji="1" lang="en-US" altLang="ja-JP" sz="1100" dirty="0"/>
              <a:t>Ⅳ</a:t>
            </a:r>
            <a:r>
              <a:rPr kumimoji="1" lang="ja-JP" altLang="en-US" sz="1100" dirty="0"/>
              <a:t>　政策の刷新・</a:t>
            </a:r>
            <a:r>
              <a:rPr lang="ja-JP" altLang="en-US" sz="1100" dirty="0"/>
              <a:t>西成特区構想</a:t>
            </a:r>
            <a:endParaRPr kumimoji="1" lang="en-US" altLang="ja-JP" sz="1100" dirty="0"/>
          </a:p>
        </p:txBody>
      </p:sp>
      <p:sp>
        <p:nvSpPr>
          <p:cNvPr id="34" name="テキスト ボックス 33"/>
          <p:cNvSpPr txBox="1"/>
          <p:nvPr/>
        </p:nvSpPr>
        <p:spPr>
          <a:xfrm>
            <a:off x="308919" y="338264"/>
            <a:ext cx="7704856" cy="338554"/>
          </a:xfrm>
          <a:prstGeom prst="rect">
            <a:avLst/>
          </a:prstGeom>
          <a:noFill/>
        </p:spPr>
        <p:txBody>
          <a:bodyPr wrap="square" rtlCol="0">
            <a:spAutoFit/>
          </a:bodyPr>
          <a:lstStyle/>
          <a:p>
            <a:r>
              <a:rPr lang="ja-JP" altLang="en-US" sz="1600" b="1" dirty="0"/>
              <a:t>（参考）　主な取組みと進捗状況に関するデータ（中長期的対策</a:t>
            </a:r>
            <a:r>
              <a:rPr lang="en-US" altLang="ja-JP" sz="1600" b="1" dirty="0"/>
              <a:t>【</a:t>
            </a:r>
            <a:r>
              <a:rPr lang="ja-JP" altLang="en-US" sz="1600" b="1" dirty="0"/>
              <a:t>子育て施策</a:t>
            </a:r>
            <a:r>
              <a:rPr lang="en-US" altLang="ja-JP" sz="1600" b="1" dirty="0"/>
              <a:t>】</a:t>
            </a:r>
            <a:r>
              <a:rPr lang="ja-JP" altLang="en-US" sz="1600" b="1" dirty="0"/>
              <a:t>）</a:t>
            </a:r>
            <a:endParaRPr kumimoji="1" lang="ja-JP" altLang="en-US" sz="1600" b="1" dirty="0"/>
          </a:p>
        </p:txBody>
      </p:sp>
      <p:cxnSp>
        <p:nvCxnSpPr>
          <p:cNvPr id="37" name="直線コネクタ 36"/>
          <p:cNvCxnSpPr/>
          <p:nvPr/>
        </p:nvCxnSpPr>
        <p:spPr>
          <a:xfrm>
            <a:off x="236911" y="698304"/>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41" name="スライド番号プレースホルダ 40"/>
          <p:cNvSpPr>
            <a:spLocks noGrp="1"/>
          </p:cNvSpPr>
          <p:nvPr>
            <p:ph type="sldNum" sz="quarter" idx="12"/>
          </p:nvPr>
        </p:nvSpPr>
        <p:spPr>
          <a:xfrm>
            <a:off x="8445823" y="6641060"/>
            <a:ext cx="720080" cy="177924"/>
          </a:xfrm>
        </p:spPr>
        <p:txBody>
          <a:bodyPr/>
          <a:lstStyle/>
          <a:p>
            <a:fld id="{CCEC3038-1CF1-4B63-9920-55248DCFBA97}" type="slidenum">
              <a:rPr kumimoji="1" lang="ja-JP" altLang="en-US" smtClean="0"/>
              <a:pPr/>
              <a:t>36</a:t>
            </a:fld>
            <a:endParaRPr kumimoji="1" lang="ja-JP" altLang="en-US" dirty="0"/>
          </a:p>
        </p:txBody>
      </p:sp>
      <p:sp>
        <p:nvSpPr>
          <p:cNvPr id="11" name="テキスト ボックス 10"/>
          <p:cNvSpPr txBox="1"/>
          <p:nvPr/>
        </p:nvSpPr>
        <p:spPr>
          <a:xfrm>
            <a:off x="380927" y="719790"/>
            <a:ext cx="7880427" cy="338554"/>
          </a:xfrm>
          <a:prstGeom prst="rect">
            <a:avLst/>
          </a:prstGeom>
          <a:noFill/>
        </p:spPr>
        <p:txBody>
          <a:bodyPr wrap="square" rtlCol="0" anchor="ctr" anchorCtr="0">
            <a:spAutoFit/>
          </a:bodyPr>
          <a:lstStyle/>
          <a:p>
            <a:r>
              <a:rPr lang="ja-JP" altLang="en-US" sz="1600" b="1" dirty="0"/>
              <a:t>◆プレーパーク事業　実施状況</a:t>
            </a:r>
          </a:p>
        </p:txBody>
      </p:sp>
      <p:sp>
        <p:nvSpPr>
          <p:cNvPr id="22" name="テキスト ボックス 21"/>
          <p:cNvSpPr txBox="1"/>
          <p:nvPr/>
        </p:nvSpPr>
        <p:spPr>
          <a:xfrm>
            <a:off x="412104" y="3882534"/>
            <a:ext cx="7880427" cy="338554"/>
          </a:xfrm>
          <a:prstGeom prst="rect">
            <a:avLst/>
          </a:prstGeom>
          <a:noFill/>
        </p:spPr>
        <p:txBody>
          <a:bodyPr wrap="square" rtlCol="0" anchor="ctr" anchorCtr="0">
            <a:spAutoFit/>
          </a:bodyPr>
          <a:lstStyle/>
          <a:p>
            <a:r>
              <a:rPr lang="ja-JP" altLang="en-US" sz="1600" b="1" dirty="0"/>
              <a:t>◆プレーパーク事業　各場の様子</a:t>
            </a:r>
          </a:p>
        </p:txBody>
      </p:sp>
      <p:graphicFrame>
        <p:nvGraphicFramePr>
          <p:cNvPr id="29" name="表 28"/>
          <p:cNvGraphicFramePr>
            <a:graphicFrameLocks noGrp="1"/>
          </p:cNvGraphicFramePr>
          <p:nvPr>
            <p:extLst/>
          </p:nvPr>
        </p:nvGraphicFramePr>
        <p:xfrm>
          <a:off x="611560" y="1058349"/>
          <a:ext cx="8160790" cy="2407773"/>
        </p:xfrm>
        <a:graphic>
          <a:graphicData uri="http://schemas.openxmlformats.org/drawingml/2006/table">
            <a:tbl>
              <a:tblPr firstRow="1" bandRow="1">
                <a:tableStyleId>{5940675A-B579-460E-94D1-54222C63F5DA}</a:tableStyleId>
              </a:tblPr>
              <a:tblGrid>
                <a:gridCol w="1968102">
                  <a:extLst>
                    <a:ext uri="{9D8B030D-6E8A-4147-A177-3AD203B41FA5}">
                      <a16:colId xmlns:a16="http://schemas.microsoft.com/office/drawing/2014/main" xmlns="" val="20000"/>
                    </a:ext>
                  </a:extLst>
                </a:gridCol>
                <a:gridCol w="1800200">
                  <a:extLst>
                    <a:ext uri="{9D8B030D-6E8A-4147-A177-3AD203B41FA5}">
                      <a16:colId xmlns:a16="http://schemas.microsoft.com/office/drawing/2014/main" xmlns="" val="20001"/>
                    </a:ext>
                  </a:extLst>
                </a:gridCol>
                <a:gridCol w="1656184">
                  <a:extLst>
                    <a:ext uri="{9D8B030D-6E8A-4147-A177-3AD203B41FA5}">
                      <a16:colId xmlns:a16="http://schemas.microsoft.com/office/drawing/2014/main" xmlns="" val="20002"/>
                    </a:ext>
                  </a:extLst>
                </a:gridCol>
                <a:gridCol w="1368152">
                  <a:extLst>
                    <a:ext uri="{9D8B030D-6E8A-4147-A177-3AD203B41FA5}">
                      <a16:colId xmlns:a16="http://schemas.microsoft.com/office/drawing/2014/main" xmlns="" val="20003"/>
                    </a:ext>
                  </a:extLst>
                </a:gridCol>
                <a:gridCol w="1368152">
                  <a:extLst>
                    <a:ext uri="{9D8B030D-6E8A-4147-A177-3AD203B41FA5}">
                      <a16:colId xmlns:a16="http://schemas.microsoft.com/office/drawing/2014/main" xmlns="" val="20004"/>
                    </a:ext>
                  </a:extLst>
                </a:gridCol>
              </a:tblGrid>
              <a:tr h="280263">
                <a:tc>
                  <a:txBody>
                    <a:bodyPr/>
                    <a:lstStyle/>
                    <a:p>
                      <a:pPr algn="ctr"/>
                      <a:r>
                        <a:rPr kumimoji="1" lang="ja-JP" altLang="en-US" sz="1400" b="1" dirty="0">
                          <a:solidFill>
                            <a:schemeClr val="bg1"/>
                          </a:solidFill>
                        </a:rPr>
                        <a:t>年度</a:t>
                      </a:r>
                    </a:p>
                  </a:txBody>
                  <a:tcPr marL="84406" marR="84406" marT="42203" marB="42203" anchor="ctr">
                    <a:solidFill>
                      <a:srgbClr val="0070C0"/>
                    </a:solidFill>
                  </a:tcPr>
                </a:tc>
                <a:tc>
                  <a:txBody>
                    <a:bodyPr/>
                    <a:lstStyle/>
                    <a:p>
                      <a:pPr algn="ctr"/>
                      <a:r>
                        <a:rPr kumimoji="1" lang="ja-JP" altLang="en-US" sz="1400" b="1" dirty="0">
                          <a:solidFill>
                            <a:schemeClr val="bg1"/>
                          </a:solidFill>
                        </a:rPr>
                        <a:t>受託事業者</a:t>
                      </a:r>
                    </a:p>
                  </a:txBody>
                  <a:tcPr marL="84406" marR="84406" marT="42203" marB="42203" anchor="ctr">
                    <a:solidFill>
                      <a:srgbClr val="0070C0"/>
                    </a:solidFill>
                  </a:tcPr>
                </a:tc>
                <a:tc>
                  <a:txBody>
                    <a:bodyPr/>
                    <a:lstStyle/>
                    <a:p>
                      <a:pPr algn="ctr"/>
                      <a:r>
                        <a:rPr kumimoji="1" lang="ja-JP" altLang="en-US" sz="1400" b="1" dirty="0">
                          <a:solidFill>
                            <a:schemeClr val="bg1"/>
                          </a:solidFill>
                        </a:rPr>
                        <a:t>日数</a:t>
                      </a:r>
                    </a:p>
                  </a:txBody>
                  <a:tcPr marL="84406" marR="84406" marT="42203" marB="42203" anchor="ctr">
                    <a:solidFill>
                      <a:srgbClr val="0070C0"/>
                    </a:solidFill>
                  </a:tcPr>
                </a:tc>
                <a:tc>
                  <a:txBody>
                    <a:bodyPr/>
                    <a:lstStyle/>
                    <a:p>
                      <a:pPr algn="ctr"/>
                      <a:r>
                        <a:rPr kumimoji="1" lang="ja-JP" altLang="en-US" sz="1400" b="1" dirty="0">
                          <a:solidFill>
                            <a:schemeClr val="bg1"/>
                          </a:solidFill>
                        </a:rPr>
                        <a:t>来場者数</a:t>
                      </a:r>
                    </a:p>
                  </a:txBody>
                  <a:tcPr marL="84406" marR="84406" marT="42203" marB="42203" anchor="ctr">
                    <a:solidFill>
                      <a:srgbClr val="0070C0"/>
                    </a:solidFill>
                  </a:tcPr>
                </a:tc>
                <a:tc>
                  <a:txBody>
                    <a:bodyPr/>
                    <a:lstStyle/>
                    <a:p>
                      <a:pPr algn="ctr"/>
                      <a:r>
                        <a:rPr kumimoji="1" lang="ja-JP" altLang="en-US" sz="1400" b="1" dirty="0">
                          <a:solidFill>
                            <a:schemeClr val="bg1"/>
                          </a:solidFill>
                        </a:rPr>
                        <a:t>来場者平均</a:t>
                      </a:r>
                    </a:p>
                  </a:txBody>
                  <a:tcPr marL="84406" marR="84406" marT="42203" marB="42203" anchor="ctr">
                    <a:solidFill>
                      <a:srgbClr val="0070C0"/>
                    </a:solidFill>
                  </a:tcPr>
                </a:tc>
                <a:extLst>
                  <a:ext uri="{0D108BD9-81ED-4DB2-BD59-A6C34878D82A}">
                    <a16:rowId xmlns:a16="http://schemas.microsoft.com/office/drawing/2014/main" xmlns="" val="10000"/>
                  </a:ext>
                </a:extLst>
              </a:tr>
              <a:tr h="481081">
                <a:tc>
                  <a:txBody>
                    <a:bodyPr/>
                    <a:lstStyle/>
                    <a:p>
                      <a:r>
                        <a:rPr kumimoji="1" lang="en-US" altLang="ja-JP" sz="1400" dirty="0"/>
                        <a:t>2014</a:t>
                      </a:r>
                      <a:r>
                        <a:rPr kumimoji="1" lang="ja-JP" altLang="en-US" sz="1400" dirty="0"/>
                        <a:t>年度</a:t>
                      </a:r>
                      <a:endParaRPr kumimoji="1" lang="en-US" altLang="ja-JP" sz="1400" dirty="0"/>
                    </a:p>
                    <a:p>
                      <a:r>
                        <a:rPr kumimoji="1" lang="en-US" altLang="ja-JP" sz="1400" dirty="0"/>
                        <a:t>(</a:t>
                      </a:r>
                      <a:r>
                        <a:rPr kumimoji="1" lang="ja-JP" altLang="en-US" sz="1400" dirty="0"/>
                        <a:t>適地調査</a:t>
                      </a:r>
                      <a:r>
                        <a:rPr kumimoji="1" lang="en-US" altLang="ja-JP" sz="1400" dirty="0"/>
                        <a:t>)</a:t>
                      </a:r>
                      <a:endParaRPr kumimoji="1" lang="ja-JP" altLang="en-US" sz="1400" dirty="0"/>
                    </a:p>
                  </a:txBody>
                  <a:tcPr marL="84406" marR="84406" marT="42203" marB="42203" anchor="ctr"/>
                </a:tc>
                <a:tc>
                  <a:txBody>
                    <a:bodyPr/>
                    <a:lstStyle/>
                    <a:p>
                      <a:r>
                        <a:rPr kumimoji="1" lang="ja-JP" altLang="en-US" sz="1400" dirty="0"/>
                        <a:t>大阪市立大学</a:t>
                      </a:r>
                    </a:p>
                  </a:txBody>
                  <a:tcPr marL="84406" marR="84406" marT="42203" marB="42203" anchor="ctr"/>
                </a:tc>
                <a:tc>
                  <a:txBody>
                    <a:bodyPr/>
                    <a:lstStyle/>
                    <a:p>
                      <a:pPr algn="ctr"/>
                      <a:r>
                        <a:rPr kumimoji="1" lang="en-US" altLang="ja-JP" sz="1400" dirty="0"/>
                        <a:t>5</a:t>
                      </a:r>
                      <a:r>
                        <a:rPr kumimoji="1" lang="ja-JP" altLang="en-US" sz="1400" dirty="0"/>
                        <a:t>日</a:t>
                      </a:r>
                    </a:p>
                  </a:txBody>
                  <a:tcPr marL="84406" marR="84406" marT="42203" marB="42203" anchor="ctr"/>
                </a:tc>
                <a:tc>
                  <a:txBody>
                    <a:bodyPr/>
                    <a:lstStyle/>
                    <a:p>
                      <a:pPr algn="ctr"/>
                      <a:r>
                        <a:rPr kumimoji="1" lang="en-US" altLang="ja-JP" sz="1400" dirty="0"/>
                        <a:t>485</a:t>
                      </a:r>
                      <a:r>
                        <a:rPr kumimoji="1" lang="ja-JP" altLang="en-US" sz="1400" dirty="0"/>
                        <a:t>名</a:t>
                      </a:r>
                    </a:p>
                  </a:txBody>
                  <a:tcPr marL="84406" marR="84406" marT="42203" marB="42203" anchor="ctr"/>
                </a:tc>
                <a:tc>
                  <a:txBody>
                    <a:bodyPr/>
                    <a:lstStyle/>
                    <a:p>
                      <a:pPr marL="0" marR="0" indent="0" algn="ctr" defTabSz="1072866" rtl="0" eaLnBrk="1" fontAlgn="auto" latinLnBrk="0" hangingPunct="1">
                        <a:lnSpc>
                          <a:spcPct val="100000"/>
                        </a:lnSpc>
                        <a:spcBef>
                          <a:spcPts val="0"/>
                        </a:spcBef>
                        <a:spcAft>
                          <a:spcPts val="0"/>
                        </a:spcAft>
                        <a:buClrTx/>
                        <a:buSzTx/>
                        <a:buFontTx/>
                        <a:buNone/>
                        <a:tabLst/>
                        <a:defRPr/>
                      </a:pPr>
                      <a:r>
                        <a:rPr kumimoji="1" lang="en-US" altLang="ja-JP" sz="1400" dirty="0"/>
                        <a:t>97</a:t>
                      </a:r>
                      <a:r>
                        <a:rPr kumimoji="1" lang="ja-JP" altLang="en-US" sz="1400" dirty="0"/>
                        <a:t>名</a:t>
                      </a:r>
                    </a:p>
                  </a:txBody>
                  <a:tcPr marL="84406" marR="84406" marT="42203" marB="42203" anchor="ctr"/>
                </a:tc>
                <a:extLst>
                  <a:ext uri="{0D108BD9-81ED-4DB2-BD59-A6C34878D82A}">
                    <a16:rowId xmlns:a16="http://schemas.microsoft.com/office/drawing/2014/main" xmlns="" val="10001"/>
                  </a:ext>
                </a:extLst>
              </a:tr>
              <a:tr h="481081">
                <a:tc>
                  <a:txBody>
                    <a:bodyPr/>
                    <a:lstStyle/>
                    <a:p>
                      <a:r>
                        <a:rPr kumimoji="1" lang="en-US" altLang="ja-JP" sz="1400" dirty="0"/>
                        <a:t>2015</a:t>
                      </a:r>
                      <a:r>
                        <a:rPr kumimoji="1" lang="ja-JP" altLang="en-US" sz="1400" dirty="0"/>
                        <a:t>年度</a:t>
                      </a:r>
                      <a:endParaRPr kumimoji="1" lang="en-US" altLang="ja-JP" sz="1400" dirty="0"/>
                    </a:p>
                    <a:p>
                      <a:r>
                        <a:rPr kumimoji="1" lang="en-US" altLang="ja-JP" sz="1400" dirty="0"/>
                        <a:t>(</a:t>
                      </a:r>
                      <a:r>
                        <a:rPr kumimoji="1" lang="ja-JP" altLang="en-US" sz="1400" dirty="0"/>
                        <a:t>モデル実施</a:t>
                      </a:r>
                      <a:r>
                        <a:rPr kumimoji="1" lang="en-US" altLang="ja-JP" sz="1400" dirty="0"/>
                        <a:t>)</a:t>
                      </a:r>
                      <a:endParaRPr kumimoji="1" lang="ja-JP" altLang="en-US" sz="1400" dirty="0"/>
                    </a:p>
                  </a:txBody>
                  <a:tcPr marL="84406" marR="84406" marT="42203" marB="42203" anchor="ctr"/>
                </a:tc>
                <a:tc>
                  <a:txBody>
                    <a:bodyPr/>
                    <a:lstStyle/>
                    <a:p>
                      <a:pPr marL="0" marR="0" indent="0" algn="l" defTabSz="1072866" rtl="0" eaLnBrk="1" fontAlgn="auto" latinLnBrk="0" hangingPunct="1">
                        <a:lnSpc>
                          <a:spcPct val="100000"/>
                        </a:lnSpc>
                        <a:spcBef>
                          <a:spcPts val="0"/>
                        </a:spcBef>
                        <a:spcAft>
                          <a:spcPts val="0"/>
                        </a:spcAft>
                        <a:buClrTx/>
                        <a:buSzTx/>
                        <a:buFontTx/>
                        <a:buNone/>
                        <a:tabLst/>
                        <a:defRPr/>
                      </a:pPr>
                      <a:r>
                        <a:rPr kumimoji="1" lang="ja-JP" altLang="en-US" sz="1400" dirty="0"/>
                        <a:t>大阪市立大学</a:t>
                      </a:r>
                    </a:p>
                  </a:txBody>
                  <a:tcPr marL="84406" marR="84406" marT="42203" marB="42203" anchor="ctr"/>
                </a:tc>
                <a:tc>
                  <a:txBody>
                    <a:bodyPr/>
                    <a:lstStyle/>
                    <a:p>
                      <a:pPr algn="ctr"/>
                      <a:r>
                        <a:rPr kumimoji="1" lang="en-US" altLang="ja-JP" sz="1400" dirty="0"/>
                        <a:t>58</a:t>
                      </a:r>
                      <a:r>
                        <a:rPr kumimoji="1" lang="ja-JP" altLang="en-US" sz="1400" dirty="0"/>
                        <a:t>日</a:t>
                      </a:r>
                    </a:p>
                  </a:txBody>
                  <a:tcPr marL="84406" marR="84406" marT="42203" marB="42203" anchor="ctr"/>
                </a:tc>
                <a:tc>
                  <a:txBody>
                    <a:bodyPr/>
                    <a:lstStyle/>
                    <a:p>
                      <a:pPr algn="ctr"/>
                      <a:r>
                        <a:rPr kumimoji="1" lang="en-US" altLang="ja-JP" sz="1400" dirty="0"/>
                        <a:t>2,866</a:t>
                      </a:r>
                      <a:r>
                        <a:rPr kumimoji="1" lang="ja-JP" altLang="en-US" sz="1400" dirty="0"/>
                        <a:t>名</a:t>
                      </a:r>
                    </a:p>
                  </a:txBody>
                  <a:tcPr marL="84406" marR="84406" marT="42203" marB="42203" anchor="ctr"/>
                </a:tc>
                <a:tc>
                  <a:txBody>
                    <a:bodyPr/>
                    <a:lstStyle/>
                    <a:p>
                      <a:pPr marL="0" marR="0" indent="0" algn="ctr" defTabSz="1072866" rtl="0" eaLnBrk="1" fontAlgn="auto" latinLnBrk="0" hangingPunct="1">
                        <a:lnSpc>
                          <a:spcPct val="100000"/>
                        </a:lnSpc>
                        <a:spcBef>
                          <a:spcPts val="0"/>
                        </a:spcBef>
                        <a:spcAft>
                          <a:spcPts val="0"/>
                        </a:spcAft>
                        <a:buClrTx/>
                        <a:buSzTx/>
                        <a:buFontTx/>
                        <a:buNone/>
                        <a:tabLst/>
                        <a:defRPr/>
                      </a:pPr>
                      <a:r>
                        <a:rPr kumimoji="1" lang="en-US" altLang="ja-JP" sz="1400" dirty="0"/>
                        <a:t>49</a:t>
                      </a:r>
                      <a:r>
                        <a:rPr kumimoji="1" lang="ja-JP" altLang="en-US" sz="1400" dirty="0"/>
                        <a:t>名</a:t>
                      </a:r>
                    </a:p>
                  </a:txBody>
                  <a:tcPr marL="84406" marR="84406" marT="42203" marB="42203" anchor="ctr"/>
                </a:tc>
                <a:extLst>
                  <a:ext uri="{0D108BD9-81ED-4DB2-BD59-A6C34878D82A}">
                    <a16:rowId xmlns:a16="http://schemas.microsoft.com/office/drawing/2014/main" xmlns="" val="10002"/>
                  </a:ext>
                </a:extLst>
              </a:tr>
              <a:tr h="481081">
                <a:tc>
                  <a:txBody>
                    <a:bodyPr/>
                    <a:lstStyle/>
                    <a:p>
                      <a:r>
                        <a:rPr kumimoji="1" lang="en-US" altLang="ja-JP" sz="1400" dirty="0"/>
                        <a:t>2016</a:t>
                      </a:r>
                      <a:r>
                        <a:rPr kumimoji="1" lang="ja-JP" altLang="en-US" sz="1400" dirty="0"/>
                        <a:t>年度</a:t>
                      </a:r>
                      <a:endParaRPr kumimoji="1" lang="en-US" altLang="ja-JP" sz="1400" dirty="0"/>
                    </a:p>
                    <a:p>
                      <a:r>
                        <a:rPr kumimoji="1" lang="en-US" altLang="ja-JP" sz="1400" dirty="0"/>
                        <a:t>(</a:t>
                      </a:r>
                      <a:r>
                        <a:rPr kumimoji="1" lang="ja-JP" altLang="en-US" sz="1400" dirty="0"/>
                        <a:t>トライアル実施１年目</a:t>
                      </a:r>
                      <a:r>
                        <a:rPr kumimoji="1" lang="en-US" altLang="ja-JP" sz="1400" dirty="0"/>
                        <a:t>)</a:t>
                      </a:r>
                    </a:p>
                  </a:txBody>
                  <a:tcPr marL="84406" marR="84406" marT="42203" marB="42203" anchor="ctr"/>
                </a:tc>
                <a:tc>
                  <a:txBody>
                    <a:bodyPr/>
                    <a:lstStyle/>
                    <a:p>
                      <a:r>
                        <a:rPr kumimoji="1" lang="ja-JP" altLang="en-US" sz="1400" dirty="0"/>
                        <a:t>にしなりプレーパーク</a:t>
                      </a:r>
                      <a:endParaRPr kumimoji="1" lang="en-US" altLang="ja-JP" sz="1400" dirty="0"/>
                    </a:p>
                    <a:p>
                      <a:r>
                        <a:rPr kumimoji="1" lang="ja-JP" altLang="en-US" sz="1400" dirty="0"/>
                        <a:t>プロジェクト</a:t>
                      </a:r>
                    </a:p>
                  </a:txBody>
                  <a:tcPr marL="84406" marR="84406" marT="42203" marB="42203" anchor="ctr"/>
                </a:tc>
                <a:tc>
                  <a:txBody>
                    <a:bodyPr/>
                    <a:lstStyle/>
                    <a:p>
                      <a:pPr algn="ctr"/>
                      <a:r>
                        <a:rPr kumimoji="1" lang="en-US" altLang="ja-JP" sz="1400" dirty="0"/>
                        <a:t>60</a:t>
                      </a:r>
                      <a:r>
                        <a:rPr kumimoji="1" lang="ja-JP" altLang="en-US" sz="1400" dirty="0"/>
                        <a:t>日</a:t>
                      </a:r>
                    </a:p>
                  </a:txBody>
                  <a:tcPr marL="84406" marR="84406" marT="42203" marB="42203" anchor="ctr"/>
                </a:tc>
                <a:tc>
                  <a:txBody>
                    <a:bodyPr/>
                    <a:lstStyle/>
                    <a:p>
                      <a:pPr algn="ctr"/>
                      <a:r>
                        <a:rPr kumimoji="1" lang="en-US" altLang="ja-JP" sz="1400" dirty="0"/>
                        <a:t>5,525</a:t>
                      </a:r>
                      <a:r>
                        <a:rPr kumimoji="1" lang="ja-JP" altLang="en-US" sz="1400" dirty="0"/>
                        <a:t>名</a:t>
                      </a:r>
                    </a:p>
                  </a:txBody>
                  <a:tcPr marL="84406" marR="84406" marT="42203" marB="42203" anchor="ctr"/>
                </a:tc>
                <a:tc>
                  <a:txBody>
                    <a:bodyPr/>
                    <a:lstStyle/>
                    <a:p>
                      <a:pPr marL="0" marR="0" indent="0" algn="ctr" defTabSz="1072866" rtl="0" eaLnBrk="1" fontAlgn="auto" latinLnBrk="0" hangingPunct="1">
                        <a:lnSpc>
                          <a:spcPct val="100000"/>
                        </a:lnSpc>
                        <a:spcBef>
                          <a:spcPts val="0"/>
                        </a:spcBef>
                        <a:spcAft>
                          <a:spcPts val="0"/>
                        </a:spcAft>
                        <a:buClrTx/>
                        <a:buSzTx/>
                        <a:buFontTx/>
                        <a:buNone/>
                        <a:tabLst/>
                        <a:defRPr/>
                      </a:pPr>
                      <a:r>
                        <a:rPr kumimoji="1" lang="en-US" altLang="ja-JP" sz="1400" dirty="0"/>
                        <a:t>92</a:t>
                      </a:r>
                      <a:r>
                        <a:rPr kumimoji="1" lang="ja-JP" altLang="en-US" sz="1400" dirty="0"/>
                        <a:t>名</a:t>
                      </a:r>
                    </a:p>
                  </a:txBody>
                  <a:tcPr marL="84406" marR="84406" marT="42203" marB="42203" anchor="ctr"/>
                </a:tc>
                <a:extLst>
                  <a:ext uri="{0D108BD9-81ED-4DB2-BD59-A6C34878D82A}">
                    <a16:rowId xmlns:a16="http://schemas.microsoft.com/office/drawing/2014/main" xmlns="" val="10003"/>
                  </a:ext>
                </a:extLst>
              </a:tr>
              <a:tr h="576629">
                <a:tc>
                  <a:txBody>
                    <a:bodyPr/>
                    <a:lstStyle/>
                    <a:p>
                      <a:r>
                        <a:rPr kumimoji="1" lang="en-US" altLang="ja-JP" sz="1400" dirty="0"/>
                        <a:t>2017</a:t>
                      </a:r>
                      <a:r>
                        <a:rPr kumimoji="1" lang="ja-JP" altLang="en-US" sz="1400" dirty="0"/>
                        <a:t>年度</a:t>
                      </a:r>
                      <a:endParaRPr kumimoji="1" lang="en-US" altLang="ja-JP" sz="1400" dirty="0"/>
                    </a:p>
                    <a:p>
                      <a:r>
                        <a:rPr kumimoji="1" lang="en-US" altLang="ja-JP" sz="1400" dirty="0"/>
                        <a:t>(</a:t>
                      </a:r>
                      <a:r>
                        <a:rPr kumimoji="1" lang="ja-JP" altLang="en-US" sz="1400" dirty="0"/>
                        <a:t>トライアル実施２年目</a:t>
                      </a:r>
                      <a:r>
                        <a:rPr kumimoji="1" lang="en-US" altLang="ja-JP" sz="1400" dirty="0"/>
                        <a:t>)</a:t>
                      </a:r>
                    </a:p>
                  </a:txBody>
                  <a:tcPr marL="84406" marR="84406" marT="42203" marB="42203" anchor="ctr"/>
                </a:tc>
                <a:tc>
                  <a:txBody>
                    <a:bodyPr/>
                    <a:lstStyle/>
                    <a:p>
                      <a:pPr marL="0" marR="0" indent="0" algn="l" defTabSz="1072866" rtl="0" eaLnBrk="1" fontAlgn="auto" latinLnBrk="0" hangingPunct="1">
                        <a:lnSpc>
                          <a:spcPct val="100000"/>
                        </a:lnSpc>
                        <a:spcBef>
                          <a:spcPts val="0"/>
                        </a:spcBef>
                        <a:spcAft>
                          <a:spcPts val="0"/>
                        </a:spcAft>
                        <a:buClrTx/>
                        <a:buSzTx/>
                        <a:buFontTx/>
                        <a:buNone/>
                        <a:tabLst/>
                        <a:defRPr/>
                      </a:pPr>
                      <a:r>
                        <a:rPr kumimoji="1" lang="ja-JP" altLang="en-US" sz="1400" dirty="0"/>
                        <a:t>にしなりプレーパーク</a:t>
                      </a:r>
                      <a:endParaRPr kumimoji="1" lang="en-US" altLang="ja-JP" sz="1400" dirty="0"/>
                    </a:p>
                    <a:p>
                      <a:pPr marL="0" marR="0" indent="0" algn="l" defTabSz="1072866" rtl="0" eaLnBrk="1" fontAlgn="auto" latinLnBrk="0" hangingPunct="1">
                        <a:lnSpc>
                          <a:spcPct val="100000"/>
                        </a:lnSpc>
                        <a:spcBef>
                          <a:spcPts val="0"/>
                        </a:spcBef>
                        <a:spcAft>
                          <a:spcPts val="0"/>
                        </a:spcAft>
                        <a:buClrTx/>
                        <a:buSzTx/>
                        <a:buFontTx/>
                        <a:buNone/>
                        <a:tabLst/>
                        <a:defRPr/>
                      </a:pPr>
                      <a:r>
                        <a:rPr kumimoji="1" lang="ja-JP" altLang="en-US" sz="1400" dirty="0"/>
                        <a:t>プロジェクト</a:t>
                      </a:r>
                    </a:p>
                  </a:txBody>
                  <a:tcPr marL="84406" marR="84406" marT="42203" marB="42203" anchor="ctr"/>
                </a:tc>
                <a:tc>
                  <a:txBody>
                    <a:bodyPr/>
                    <a:lstStyle/>
                    <a:p>
                      <a:pPr algn="ctr"/>
                      <a:r>
                        <a:rPr kumimoji="1" lang="en-US" altLang="ja-JP" sz="1400" dirty="0"/>
                        <a:t>83</a:t>
                      </a:r>
                      <a:r>
                        <a:rPr kumimoji="1" lang="ja-JP" altLang="en-US" sz="1400" dirty="0"/>
                        <a:t>日</a:t>
                      </a:r>
                      <a:endParaRPr kumimoji="1" lang="en-US" altLang="ja-JP" sz="1400" dirty="0"/>
                    </a:p>
                  </a:txBody>
                  <a:tcPr marL="84406" marR="84406" marT="42203" marB="42203" anchor="ctr"/>
                </a:tc>
                <a:tc>
                  <a:txBody>
                    <a:bodyPr/>
                    <a:lstStyle/>
                    <a:p>
                      <a:pPr algn="ctr"/>
                      <a:r>
                        <a:rPr kumimoji="1" lang="en-US" altLang="ja-JP" sz="1400" dirty="0">
                          <a:solidFill>
                            <a:schemeClr val="tx1"/>
                          </a:solidFill>
                        </a:rPr>
                        <a:t>11,080</a:t>
                      </a:r>
                      <a:r>
                        <a:rPr kumimoji="1" lang="ja-JP" altLang="en-US" sz="1400" dirty="0">
                          <a:solidFill>
                            <a:schemeClr val="tx1"/>
                          </a:solidFill>
                        </a:rPr>
                        <a:t>名</a:t>
                      </a:r>
                    </a:p>
                  </a:txBody>
                  <a:tcPr marL="84406" marR="84406" marT="42203" marB="42203" anchor="ctr"/>
                </a:tc>
                <a:tc>
                  <a:txBody>
                    <a:bodyPr/>
                    <a:lstStyle/>
                    <a:p>
                      <a:pPr marL="0" marR="0" indent="0" algn="ctr" defTabSz="1072866" rtl="0" eaLnBrk="1" fontAlgn="auto" latinLnBrk="0" hangingPunct="1">
                        <a:lnSpc>
                          <a:spcPct val="100000"/>
                        </a:lnSpc>
                        <a:spcBef>
                          <a:spcPts val="0"/>
                        </a:spcBef>
                        <a:spcAft>
                          <a:spcPts val="0"/>
                        </a:spcAft>
                        <a:buClrTx/>
                        <a:buSzTx/>
                        <a:buFontTx/>
                        <a:buNone/>
                        <a:tabLst/>
                        <a:defRPr/>
                      </a:pPr>
                      <a:r>
                        <a:rPr kumimoji="1" lang="en-US" altLang="ja-JP" sz="1400" dirty="0">
                          <a:solidFill>
                            <a:schemeClr val="tx1"/>
                          </a:solidFill>
                        </a:rPr>
                        <a:t>134</a:t>
                      </a:r>
                      <a:r>
                        <a:rPr kumimoji="1" lang="ja-JP" altLang="en-US" sz="1400" dirty="0">
                          <a:solidFill>
                            <a:schemeClr val="tx1"/>
                          </a:solidFill>
                        </a:rPr>
                        <a:t>名</a:t>
                      </a:r>
                    </a:p>
                  </a:txBody>
                  <a:tcPr marL="84406" marR="84406" marT="42203" marB="42203" anchor="ctr"/>
                </a:tc>
                <a:extLst>
                  <a:ext uri="{0D108BD9-81ED-4DB2-BD59-A6C34878D82A}">
                    <a16:rowId xmlns:a16="http://schemas.microsoft.com/office/drawing/2014/main" xmlns="" val="10004"/>
                  </a:ext>
                </a:extLst>
              </a:tr>
            </a:tbl>
          </a:graphicData>
        </a:graphic>
      </p:graphicFrame>
      <p:pic>
        <p:nvPicPr>
          <p:cNvPr id="30" name="Picture 10"/>
          <p:cNvPicPr>
            <a:picLocks noChangeAspect="1" noChangeArrowheads="1"/>
          </p:cNvPicPr>
          <p:nvPr/>
        </p:nvPicPr>
        <p:blipFill rotWithShape="1">
          <a:blip r:embed="rId2" cstate="print">
            <a:extLst>
              <a:ext uri="{28A0092B-C50C-407E-A947-70E740481C1C}">
                <a14:useLocalDpi xmlns:a14="http://schemas.microsoft.com/office/drawing/2010/main" val="0"/>
              </a:ext>
            </a:extLst>
          </a:blip>
          <a:srcRect l="6674" r="7306"/>
          <a:stretch/>
        </p:blipFill>
        <p:spPr bwMode="auto">
          <a:xfrm>
            <a:off x="6777354" y="5482438"/>
            <a:ext cx="2076217" cy="1330938"/>
          </a:xfrm>
          <a:prstGeom prst="rect">
            <a:avLst/>
          </a:prstGeom>
          <a:noFill/>
          <a:ln w="38100">
            <a:solidFill>
              <a:schemeClr val="tx1"/>
            </a:solidFill>
          </a:ln>
        </p:spPr>
      </p:pic>
      <p:pic>
        <p:nvPicPr>
          <p:cNvPr id="31" name="Picture 2"/>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2600890" y="5445973"/>
            <a:ext cx="2076217" cy="1330938"/>
          </a:xfrm>
          <a:prstGeom prst="rect">
            <a:avLst/>
          </a:prstGeom>
          <a:noFill/>
          <a:ln w="38100">
            <a:solidFill>
              <a:schemeClr val="tx1"/>
            </a:solidFill>
          </a:ln>
        </p:spPr>
      </p:pic>
      <p:sp>
        <p:nvSpPr>
          <p:cNvPr id="33" name="正方形/長方形 32"/>
          <p:cNvSpPr>
            <a:spLocks noChangeAspect="1"/>
          </p:cNvSpPr>
          <p:nvPr/>
        </p:nvSpPr>
        <p:spPr>
          <a:xfrm>
            <a:off x="4464361" y="5432095"/>
            <a:ext cx="2669754" cy="498462"/>
          </a:xfrm>
          <a:prstGeom prst="rect">
            <a:avLst/>
          </a:prstGeom>
          <a:noFill/>
          <a:ln>
            <a:noFill/>
          </a:ln>
        </p:spPr>
        <p:style>
          <a:lnRef idx="2">
            <a:schemeClr val="accent6"/>
          </a:lnRef>
          <a:fillRef idx="1">
            <a:schemeClr val="lt1"/>
          </a:fillRef>
          <a:effectRef idx="0">
            <a:schemeClr val="accent6"/>
          </a:effectRef>
          <a:fontRef idx="minor">
            <a:schemeClr val="dk1"/>
          </a:fontRef>
        </p:style>
        <p:txBody>
          <a:bodyPr rtlCol="0" anchor="ctr"/>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pPr algn="ctr"/>
            <a:r>
              <a:rPr lang="ja-JP" altLang="en-US" sz="1400" b="1" dirty="0">
                <a:latin typeface="Meiryo UI" panose="020B0604030504040204" pitchFamily="50" charset="-128"/>
                <a:ea typeface="Meiryo UI" panose="020B0604030504040204" pitchFamily="50" charset="-128"/>
                <a:cs typeface="Meiryo UI" panose="020B0604030504040204" pitchFamily="50" charset="-128"/>
              </a:rPr>
              <a:t>学び場（プログラミング）</a:t>
            </a:r>
            <a:endParaRPr lang="en-US" altLang="ja-JP" sz="1400" b="1"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35" name="正方形/長方形 34"/>
          <p:cNvSpPr>
            <a:spLocks noChangeAspect="1"/>
          </p:cNvSpPr>
          <p:nvPr/>
        </p:nvSpPr>
        <p:spPr>
          <a:xfrm>
            <a:off x="6808747" y="5031751"/>
            <a:ext cx="1921883" cy="498462"/>
          </a:xfrm>
          <a:prstGeom prst="rect">
            <a:avLst/>
          </a:prstGeom>
          <a:noFill/>
          <a:ln>
            <a:noFill/>
          </a:ln>
        </p:spPr>
        <p:style>
          <a:lnRef idx="2">
            <a:schemeClr val="accent6"/>
          </a:lnRef>
          <a:fillRef idx="1">
            <a:schemeClr val="lt1"/>
          </a:fillRef>
          <a:effectRef idx="0">
            <a:schemeClr val="accent6"/>
          </a:effectRef>
          <a:fontRef idx="minor">
            <a:schemeClr val="dk1"/>
          </a:fontRef>
        </p:style>
        <p:txBody>
          <a:bodyPr rtlCol="0" anchor="ctr"/>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pPr algn="ctr"/>
            <a:r>
              <a:rPr lang="ja-JP" altLang="en-US" sz="1400" b="1" dirty="0">
                <a:latin typeface="Meiryo UI" panose="020B0604030504040204" pitchFamily="50" charset="-128"/>
                <a:ea typeface="Meiryo UI" panose="020B0604030504040204" pitchFamily="50" charset="-128"/>
                <a:cs typeface="Meiryo UI" panose="020B0604030504040204" pitchFamily="50" charset="-128"/>
              </a:rPr>
              <a:t>たまり場</a:t>
            </a:r>
            <a:endParaRPr lang="en-US" altLang="ja-JP" sz="1400" b="1"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38" name="正方形/長方形 37"/>
          <p:cNvSpPr>
            <a:spLocks noChangeAspect="1"/>
          </p:cNvSpPr>
          <p:nvPr/>
        </p:nvSpPr>
        <p:spPr>
          <a:xfrm>
            <a:off x="29800" y="5415552"/>
            <a:ext cx="2924633" cy="658625"/>
          </a:xfrm>
          <a:prstGeom prst="rect">
            <a:avLst/>
          </a:prstGeom>
          <a:noFill/>
          <a:ln>
            <a:noFill/>
          </a:ln>
        </p:spPr>
        <p:style>
          <a:lnRef idx="2">
            <a:schemeClr val="accent6"/>
          </a:lnRef>
          <a:fillRef idx="1">
            <a:schemeClr val="lt1"/>
          </a:fillRef>
          <a:effectRef idx="0">
            <a:schemeClr val="accent6"/>
          </a:effectRef>
          <a:fontRef idx="minor">
            <a:schemeClr val="dk1"/>
          </a:fontRef>
        </p:style>
        <p:txBody>
          <a:bodyPr rtlCol="0" anchor="ctr"/>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pPr algn="ctr"/>
            <a:r>
              <a:rPr lang="ja-JP" altLang="en-US" sz="1400" b="1" dirty="0">
                <a:latin typeface="Meiryo UI" panose="020B0604030504040204" pitchFamily="50" charset="-128"/>
                <a:ea typeface="Meiryo UI" panose="020B0604030504040204" pitchFamily="50" charset="-128"/>
                <a:cs typeface="Meiryo UI" panose="020B0604030504040204" pitchFamily="50" charset="-128"/>
              </a:rPr>
              <a:t>遊び場（タイヤプール）</a:t>
            </a:r>
            <a:endParaRPr lang="en-US" altLang="ja-JP" sz="1400" b="1"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39" name="正方形/長方形 38"/>
          <p:cNvSpPr>
            <a:spLocks noChangeAspect="1"/>
          </p:cNvSpPr>
          <p:nvPr/>
        </p:nvSpPr>
        <p:spPr>
          <a:xfrm>
            <a:off x="2626822" y="4944335"/>
            <a:ext cx="1995858" cy="693758"/>
          </a:xfrm>
          <a:prstGeom prst="rect">
            <a:avLst/>
          </a:prstGeom>
          <a:noFill/>
          <a:ln>
            <a:noFill/>
          </a:ln>
        </p:spPr>
        <p:style>
          <a:lnRef idx="2">
            <a:schemeClr val="accent6"/>
          </a:lnRef>
          <a:fillRef idx="1">
            <a:schemeClr val="lt1"/>
          </a:fillRef>
          <a:effectRef idx="0">
            <a:schemeClr val="accent6"/>
          </a:effectRef>
          <a:fontRef idx="minor">
            <a:schemeClr val="dk1"/>
          </a:fontRef>
        </p:style>
        <p:txBody>
          <a:bodyPr rtlCol="0" anchor="ctr"/>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pPr algn="ctr"/>
            <a:r>
              <a:rPr lang="ja-JP" altLang="en-US" sz="1400" b="1" dirty="0">
                <a:latin typeface="Meiryo UI" panose="020B0604030504040204" pitchFamily="50" charset="-128"/>
                <a:ea typeface="Meiryo UI" panose="020B0604030504040204" pitchFamily="50" charset="-128"/>
                <a:cs typeface="Meiryo UI" panose="020B0604030504040204" pitchFamily="50" charset="-128"/>
              </a:rPr>
              <a:t>遊び場（火おこし）</a:t>
            </a:r>
            <a:endParaRPr lang="en-US" altLang="ja-JP" sz="1400" b="1" dirty="0">
              <a:latin typeface="Meiryo UI" panose="020B0604030504040204" pitchFamily="50" charset="-128"/>
              <a:ea typeface="Meiryo UI" panose="020B0604030504040204" pitchFamily="50" charset="-128"/>
              <a:cs typeface="Meiryo UI" panose="020B0604030504040204" pitchFamily="50" charset="-128"/>
            </a:endParaRPr>
          </a:p>
        </p:txBody>
      </p:sp>
      <p:pic>
        <p:nvPicPr>
          <p:cNvPr id="40" name="図 39"/>
          <p:cNvPicPr>
            <a:picLocks noChangeAspect="1"/>
          </p:cNvPicPr>
          <p:nvPr/>
        </p:nvPicPr>
        <p:blipFill rotWithShape="1">
          <a:blip r:embed="rId4" cstate="print">
            <a:extLst>
              <a:ext uri="{28A0092B-C50C-407E-A947-70E740481C1C}">
                <a14:useLocalDpi xmlns:a14="http://schemas.microsoft.com/office/drawing/2010/main" val="0"/>
              </a:ext>
            </a:extLst>
          </a:blip>
          <a:srcRect l="23720" t="16957" r="9492" b="21308"/>
          <a:stretch/>
        </p:blipFill>
        <p:spPr>
          <a:xfrm>
            <a:off x="569966" y="4241301"/>
            <a:ext cx="2030924" cy="1330938"/>
          </a:xfrm>
          <a:prstGeom prst="rect">
            <a:avLst/>
          </a:prstGeom>
          <a:ln w="38100">
            <a:solidFill>
              <a:schemeClr val="tx1"/>
            </a:solidFill>
          </a:ln>
        </p:spPr>
      </p:pic>
      <p:pic>
        <p:nvPicPr>
          <p:cNvPr id="42" name="図 41"/>
          <p:cNvPicPr>
            <a:picLocks noChangeAspect="1"/>
          </p:cNvPicPr>
          <p:nvPr/>
        </p:nvPicPr>
        <p:blipFill rotWithShape="1">
          <a:blip r:embed="rId5" cstate="print">
            <a:extLst>
              <a:ext uri="{28A0092B-C50C-407E-A947-70E740481C1C}">
                <a14:useLocalDpi xmlns:a14="http://schemas.microsoft.com/office/drawing/2010/main" val="0"/>
              </a:ext>
            </a:extLst>
          </a:blip>
          <a:srcRect t="-3282" b="10679"/>
          <a:stretch/>
        </p:blipFill>
        <p:spPr>
          <a:xfrm>
            <a:off x="4689122" y="4210899"/>
            <a:ext cx="2076217" cy="1330938"/>
          </a:xfrm>
          <a:prstGeom prst="rect">
            <a:avLst/>
          </a:prstGeom>
          <a:ln w="38100">
            <a:solidFill>
              <a:schemeClr val="tx1"/>
            </a:solidFill>
          </a:ln>
        </p:spPr>
      </p:pic>
      <p:sp>
        <p:nvSpPr>
          <p:cNvPr id="19" name="テキスト ボックス 18"/>
          <p:cNvSpPr txBox="1"/>
          <p:nvPr/>
        </p:nvSpPr>
        <p:spPr>
          <a:xfrm>
            <a:off x="8261354" y="296145"/>
            <a:ext cx="646331" cy="369332"/>
          </a:xfrm>
          <a:prstGeom prst="rect">
            <a:avLst/>
          </a:prstGeom>
          <a:solidFill>
            <a:schemeClr val="bg2">
              <a:lumMod val="50000"/>
            </a:schemeClr>
          </a:solidFill>
          <a:ln>
            <a:solidFill>
              <a:schemeClr val="bg2">
                <a:lumMod val="25000"/>
              </a:schemeClr>
            </a:solidFill>
          </a:ln>
        </p:spPr>
        <p:txBody>
          <a:bodyPr wrap="none" rtlCol="0">
            <a:spAutoFit/>
          </a:bodyPr>
          <a:lstStyle/>
          <a:p>
            <a:r>
              <a:rPr lang="ja-JP" altLang="en-US" b="1" dirty="0">
                <a:solidFill>
                  <a:schemeClr val="bg1"/>
                </a:solidFill>
                <a:latin typeface="Meiryo UI" panose="020B0604030504040204" pitchFamily="50" charset="-128"/>
                <a:ea typeface="Meiryo UI" panose="020B0604030504040204" pitchFamily="50" charset="-128"/>
              </a:rPr>
              <a:t>追加</a:t>
            </a:r>
            <a:endParaRPr kumimoji="1" lang="ja-JP" altLang="en-US" b="1" dirty="0">
              <a:solidFill>
                <a:schemeClr val="bg1"/>
              </a:solidFill>
              <a:latin typeface="Meiryo UI" panose="020B0604030504040204" pitchFamily="50" charset="-128"/>
              <a:ea typeface="Meiryo UI" panose="020B0604030504040204" pitchFamily="50" charset="-128"/>
            </a:endParaRPr>
          </a:p>
        </p:txBody>
      </p:sp>
      <p:sp>
        <p:nvSpPr>
          <p:cNvPr id="21" name="テキスト ボックス 20"/>
          <p:cNvSpPr txBox="1"/>
          <p:nvPr/>
        </p:nvSpPr>
        <p:spPr>
          <a:xfrm>
            <a:off x="7812360" y="0"/>
            <a:ext cx="1331640" cy="261610"/>
          </a:xfrm>
          <a:prstGeom prst="rect">
            <a:avLst/>
          </a:prstGeom>
          <a:noFill/>
        </p:spPr>
        <p:txBody>
          <a:bodyPr wrap="square" rtlCol="0">
            <a:spAutoFit/>
          </a:bodyPr>
          <a:lstStyle/>
          <a:p>
            <a:r>
              <a:rPr lang="en-US" altLang="ja-JP" sz="1100" dirty="0">
                <a:latin typeface="Arial" pitchFamily="34" charset="0"/>
                <a:cs typeface="Arial" pitchFamily="34" charset="0"/>
              </a:rPr>
              <a:t>B3</a:t>
            </a:r>
            <a:r>
              <a:rPr lang="en-US" altLang="ja-JP" sz="1100" dirty="0" smtClean="0">
                <a:latin typeface="Arial" pitchFamily="34" charset="0"/>
                <a:cs typeface="Arial" pitchFamily="34" charset="0"/>
              </a:rPr>
              <a:t>.(64)</a:t>
            </a:r>
            <a:r>
              <a:rPr lang="ja-JP" altLang="en-US" sz="1100" dirty="0" smtClean="0">
                <a:latin typeface="Arial" pitchFamily="34" charset="0"/>
                <a:cs typeface="Arial" pitchFamily="34" charset="0"/>
              </a:rPr>
              <a:t>～</a:t>
            </a:r>
            <a:r>
              <a:rPr lang="en-US" altLang="ja-JP" sz="1100" dirty="0" smtClean="0">
                <a:latin typeface="Arial" pitchFamily="34" charset="0"/>
                <a:cs typeface="Arial" pitchFamily="34" charset="0"/>
              </a:rPr>
              <a:t>(68)</a:t>
            </a:r>
            <a:endParaRPr kumimoji="1" lang="en-US" altLang="ja-JP" sz="1100" dirty="0">
              <a:latin typeface="Arial" pitchFamily="34" charset="0"/>
              <a:cs typeface="Arial" pitchFamily="34" charset="0"/>
            </a:endParaRPr>
          </a:p>
        </p:txBody>
      </p:sp>
    </p:spTree>
    <p:extLst>
      <p:ext uri="{BB962C8B-B14F-4D97-AF65-F5344CB8AC3E}">
        <p14:creationId xmlns:p14="http://schemas.microsoft.com/office/powerpoint/2010/main" val="4108789625"/>
      </p:ext>
    </p:extLst>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 name="テキスト ボックス 31"/>
          <p:cNvSpPr txBox="1"/>
          <p:nvPr/>
        </p:nvSpPr>
        <p:spPr>
          <a:xfrm>
            <a:off x="57399" y="5608"/>
            <a:ext cx="3491880" cy="261610"/>
          </a:xfrm>
          <a:prstGeom prst="rect">
            <a:avLst/>
          </a:prstGeom>
          <a:noFill/>
        </p:spPr>
        <p:txBody>
          <a:bodyPr wrap="square" rtlCol="0">
            <a:spAutoFit/>
          </a:bodyPr>
          <a:lstStyle/>
          <a:p>
            <a:r>
              <a:rPr kumimoji="1" lang="en-US" altLang="ja-JP" sz="1100" dirty="0"/>
              <a:t>Ⅳ</a:t>
            </a:r>
            <a:r>
              <a:rPr kumimoji="1" lang="ja-JP" altLang="en-US" sz="1100" dirty="0"/>
              <a:t>　政策の刷新・</a:t>
            </a:r>
            <a:r>
              <a:rPr lang="ja-JP" altLang="en-US" sz="1100" dirty="0"/>
              <a:t>西成特区構想</a:t>
            </a:r>
            <a:endParaRPr kumimoji="1" lang="en-US" altLang="ja-JP" sz="1100" dirty="0"/>
          </a:p>
        </p:txBody>
      </p:sp>
      <p:sp>
        <p:nvSpPr>
          <p:cNvPr id="34" name="テキスト ボックス 33"/>
          <p:cNvSpPr txBox="1"/>
          <p:nvPr/>
        </p:nvSpPr>
        <p:spPr>
          <a:xfrm>
            <a:off x="308919" y="338264"/>
            <a:ext cx="8571546" cy="338554"/>
          </a:xfrm>
          <a:prstGeom prst="rect">
            <a:avLst/>
          </a:prstGeom>
          <a:noFill/>
        </p:spPr>
        <p:txBody>
          <a:bodyPr wrap="square" rtlCol="0">
            <a:spAutoFit/>
          </a:bodyPr>
          <a:lstStyle/>
          <a:p>
            <a:r>
              <a:rPr lang="ja-JP" altLang="en-US" sz="1600" b="1" dirty="0"/>
              <a:t>（参考）　主な取組みと進捗状況に関するデータ（中長期的対策</a:t>
            </a:r>
            <a:r>
              <a:rPr lang="en-US" altLang="ja-JP" sz="1600" b="1" dirty="0"/>
              <a:t>【</a:t>
            </a:r>
            <a:r>
              <a:rPr lang="ja-JP" altLang="en-US" sz="1600" b="1" dirty="0">
                <a:latin typeface="ＭＳ Ｐゴシック" panose="020B0600070205080204" pitchFamily="50" charset="-128"/>
                <a:ea typeface="ＭＳ Ｐゴシック" panose="020B0600070205080204" pitchFamily="50" charset="-128"/>
              </a:rPr>
              <a:t>観光振興</a:t>
            </a:r>
            <a:r>
              <a:rPr lang="en-US" altLang="ja-JP" sz="1600" b="1" dirty="0"/>
              <a:t>】</a:t>
            </a:r>
            <a:r>
              <a:rPr lang="ja-JP" altLang="en-US" sz="1600" b="1" dirty="0"/>
              <a:t>）</a:t>
            </a:r>
            <a:endParaRPr kumimoji="1" lang="ja-JP" altLang="en-US" sz="1600" b="1" dirty="0"/>
          </a:p>
        </p:txBody>
      </p:sp>
      <p:cxnSp>
        <p:nvCxnSpPr>
          <p:cNvPr id="37" name="直線コネクタ 36"/>
          <p:cNvCxnSpPr/>
          <p:nvPr/>
        </p:nvCxnSpPr>
        <p:spPr>
          <a:xfrm>
            <a:off x="236911" y="698304"/>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41" name="スライド番号プレースホルダ 40"/>
          <p:cNvSpPr>
            <a:spLocks noGrp="1"/>
          </p:cNvSpPr>
          <p:nvPr>
            <p:ph type="sldNum" sz="quarter" idx="12"/>
          </p:nvPr>
        </p:nvSpPr>
        <p:spPr>
          <a:xfrm>
            <a:off x="8445823" y="6641060"/>
            <a:ext cx="720080" cy="177924"/>
          </a:xfrm>
        </p:spPr>
        <p:txBody>
          <a:bodyPr/>
          <a:lstStyle/>
          <a:p>
            <a:fld id="{CCEC3038-1CF1-4B63-9920-55248DCFBA97}" type="slidenum">
              <a:rPr kumimoji="1" lang="ja-JP" altLang="en-US" smtClean="0"/>
              <a:pPr/>
              <a:t>37</a:t>
            </a:fld>
            <a:endParaRPr kumimoji="1" lang="ja-JP" altLang="en-US" dirty="0"/>
          </a:p>
        </p:txBody>
      </p:sp>
      <p:sp>
        <p:nvSpPr>
          <p:cNvPr id="11" name="テキスト ボックス 10"/>
          <p:cNvSpPr txBox="1"/>
          <p:nvPr/>
        </p:nvSpPr>
        <p:spPr>
          <a:xfrm>
            <a:off x="380927" y="858198"/>
            <a:ext cx="7880427" cy="338554"/>
          </a:xfrm>
          <a:prstGeom prst="rect">
            <a:avLst/>
          </a:prstGeom>
          <a:noFill/>
        </p:spPr>
        <p:txBody>
          <a:bodyPr wrap="square" rtlCol="0" anchor="ctr" anchorCtr="0">
            <a:spAutoFit/>
          </a:bodyPr>
          <a:lstStyle/>
          <a:p>
            <a:r>
              <a:rPr lang="ja-JP" altLang="en-US" sz="1600" b="1" dirty="0"/>
              <a:t>◆</a:t>
            </a:r>
            <a:r>
              <a:rPr lang="zh-TW" altLang="en-US" sz="1600" b="1" dirty="0">
                <a:latin typeface="ＭＳ Ｐゴシック" panose="020B0600070205080204" pitchFamily="50" charset="-128"/>
                <a:ea typeface="ＭＳ Ｐゴシック" panose="020B0600070205080204" pitchFamily="50" charset="-128"/>
              </a:rPr>
              <a:t>簡易宿所設備改善助成事業</a:t>
            </a:r>
            <a:endParaRPr lang="ja-JP" altLang="en-US" sz="1600" b="1" dirty="0"/>
          </a:p>
        </p:txBody>
      </p:sp>
      <p:sp>
        <p:nvSpPr>
          <p:cNvPr id="18" name="正方形/長方形 17"/>
          <p:cNvSpPr/>
          <p:nvPr/>
        </p:nvSpPr>
        <p:spPr>
          <a:xfrm>
            <a:off x="1001711" y="1124744"/>
            <a:ext cx="6221523" cy="564901"/>
          </a:xfrm>
          <a:prstGeom prst="rect">
            <a:avLst/>
          </a:prstGeom>
          <a:noFill/>
          <a:ln w="12700">
            <a:noFill/>
            <a:prstDash val="solid"/>
          </a:ln>
        </p:spPr>
        <p:style>
          <a:lnRef idx="2">
            <a:schemeClr val="accent6"/>
          </a:lnRef>
          <a:fillRef idx="1">
            <a:schemeClr val="lt1"/>
          </a:fillRef>
          <a:effectRef idx="0">
            <a:schemeClr val="accent6"/>
          </a:effectRef>
          <a:fontRef idx="minor">
            <a:schemeClr val="dk1"/>
          </a:fontRef>
        </p:style>
        <p:txBody>
          <a:bodyPr bIns="66462" rtlCol="0" anchor="ctr" anchorCtr="0"/>
          <a:lstStyle/>
          <a:p>
            <a:r>
              <a:rPr lang="en-US" altLang="ja-JP" sz="1600" dirty="0">
                <a:latin typeface="+mj-ea"/>
                <a:ea typeface="+mj-ea"/>
                <a:cs typeface="Meiryo UI" panose="020B0604030504040204" pitchFamily="50" charset="-128"/>
              </a:rPr>
              <a:t>【2015</a:t>
            </a:r>
            <a:r>
              <a:rPr lang="ja-JP" altLang="en-US" sz="1600" dirty="0">
                <a:latin typeface="+mj-ea"/>
                <a:ea typeface="+mj-ea"/>
                <a:cs typeface="Meiryo UI" panose="020B0604030504040204" pitchFamily="50" charset="-128"/>
              </a:rPr>
              <a:t>年度</a:t>
            </a:r>
            <a:r>
              <a:rPr lang="en-US" altLang="ja-JP" sz="1600" dirty="0">
                <a:latin typeface="+mj-ea"/>
                <a:ea typeface="+mj-ea"/>
                <a:cs typeface="Meiryo UI" panose="020B0604030504040204" pitchFamily="50" charset="-128"/>
              </a:rPr>
              <a:t>】</a:t>
            </a:r>
            <a:r>
              <a:rPr lang="ja-JP" altLang="en-US" sz="1600" dirty="0">
                <a:latin typeface="+mj-ea"/>
                <a:ea typeface="+mj-ea"/>
                <a:cs typeface="Meiryo UI" panose="020B0604030504040204" pitchFamily="50" charset="-128"/>
              </a:rPr>
              <a:t>７施設　　</a:t>
            </a:r>
            <a:r>
              <a:rPr lang="en-US" altLang="ja-JP" sz="1600" dirty="0">
                <a:latin typeface="+mj-ea"/>
                <a:ea typeface="+mj-ea"/>
                <a:cs typeface="Meiryo UI" panose="020B0604030504040204" pitchFamily="50" charset="-128"/>
              </a:rPr>
              <a:t>【2016</a:t>
            </a:r>
            <a:r>
              <a:rPr lang="ja-JP" altLang="en-US" sz="1600" dirty="0">
                <a:latin typeface="+mj-ea"/>
                <a:ea typeface="+mj-ea"/>
                <a:cs typeface="Meiryo UI" panose="020B0604030504040204" pitchFamily="50" charset="-128"/>
              </a:rPr>
              <a:t>年度</a:t>
            </a:r>
            <a:r>
              <a:rPr lang="en-US" altLang="ja-JP" sz="1600" dirty="0">
                <a:latin typeface="+mj-ea"/>
                <a:ea typeface="+mj-ea"/>
                <a:cs typeface="Meiryo UI" panose="020B0604030504040204" pitchFamily="50" charset="-128"/>
              </a:rPr>
              <a:t>】12</a:t>
            </a:r>
            <a:r>
              <a:rPr lang="ja-JP" altLang="en-US" sz="1600" dirty="0">
                <a:latin typeface="+mj-ea"/>
                <a:ea typeface="+mj-ea"/>
                <a:cs typeface="Meiryo UI" panose="020B0604030504040204" pitchFamily="50" charset="-128"/>
              </a:rPr>
              <a:t>施設　　</a:t>
            </a:r>
            <a:r>
              <a:rPr lang="en-US" altLang="ja-JP" sz="1600" dirty="0">
                <a:latin typeface="+mj-ea"/>
                <a:cs typeface="Meiryo UI" panose="020B0604030504040204" pitchFamily="50" charset="-128"/>
              </a:rPr>
              <a:t>【2017</a:t>
            </a:r>
            <a:r>
              <a:rPr lang="ja-JP" altLang="en-US" sz="1600" dirty="0">
                <a:latin typeface="+mj-ea"/>
                <a:cs typeface="Meiryo UI" panose="020B0604030504040204" pitchFamily="50" charset="-128"/>
              </a:rPr>
              <a:t>年度</a:t>
            </a:r>
            <a:r>
              <a:rPr lang="en-US" altLang="ja-JP" sz="1600" dirty="0">
                <a:latin typeface="+mj-ea"/>
                <a:cs typeface="Meiryo UI" panose="020B0604030504040204" pitchFamily="50" charset="-128"/>
              </a:rPr>
              <a:t>】</a:t>
            </a:r>
            <a:r>
              <a:rPr lang="ja-JP" altLang="en-US" sz="1600">
                <a:latin typeface="+mj-ea"/>
                <a:cs typeface="Meiryo UI" panose="020B0604030504040204" pitchFamily="50" charset="-128"/>
              </a:rPr>
              <a:t>６施設</a:t>
            </a:r>
            <a:endParaRPr lang="ja-JP" altLang="en-US" sz="1600" dirty="0">
              <a:latin typeface="+mj-ea"/>
              <a:ea typeface="+mj-ea"/>
              <a:cs typeface="Meiryo UI" panose="020B0604030504040204" pitchFamily="50" charset="-128"/>
            </a:endParaRPr>
          </a:p>
        </p:txBody>
      </p:sp>
      <p:pic>
        <p:nvPicPr>
          <p:cNvPr id="19" name="Picture 4" descr="X:\ユーザ作業用フォルダ\Ｌ 総合企画\01　特区構想　関係\平成27年度\02_ 簡宿補助事業\H27\01_第１弾募集\08_設備改善工事着手後（写真）\03パークイン\IMG_0137.JPG"/>
          <p:cNvPicPr>
            <a:picLocks noChangeAspect="1" noChangeArrowheads="1"/>
          </p:cNvPicPr>
          <p:nvPr/>
        </p:nvPicPr>
        <p:blipFill>
          <a:blip r:embed="rId2" cstate="email">
            <a:extLst>
              <a:ext uri="{28A0092B-C50C-407E-A947-70E740481C1C}">
                <a14:useLocalDpi xmlns:a14="http://schemas.microsoft.com/office/drawing/2010/main"/>
              </a:ext>
            </a:extLst>
          </a:blip>
          <a:srcRect/>
          <a:stretch>
            <a:fillRect/>
          </a:stretch>
        </p:blipFill>
        <p:spPr bwMode="auto">
          <a:xfrm rot="5400000">
            <a:off x="6874642" y="4371347"/>
            <a:ext cx="2107864" cy="1927385"/>
          </a:xfrm>
          <a:prstGeom prst="rect">
            <a:avLst/>
          </a:prstGeom>
          <a:noFill/>
          <a:ln w="57150">
            <a:solidFill>
              <a:srgbClr val="CC9900"/>
            </a:solidFill>
          </a:ln>
          <a:extLst>
            <a:ext uri="{909E8E84-426E-40DD-AFC4-6F175D3DCCD1}">
              <a14:hiddenFill xmlns:a14="http://schemas.microsoft.com/office/drawing/2010/main">
                <a:solidFill>
                  <a:srgbClr val="FFFFFF"/>
                </a:solidFill>
              </a14:hiddenFill>
            </a:ext>
          </a:extLst>
        </p:spPr>
      </p:pic>
      <p:pic>
        <p:nvPicPr>
          <p:cNvPr id="20" name="Picture 5" descr="X:\ユーザ作業用フォルダ\Ｌ 総合企画\01　特区構想　関係\平成27年度\02_ 簡宿補助事業\H27\01_第１弾募集\07_設備改善工事着手前（写真）\339_1016（太子３施設）\06_ビジネスホテル　パークイン\IMG_8062.JPG"/>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rot="5400000">
            <a:off x="5253534" y="2101121"/>
            <a:ext cx="2159999" cy="1927385"/>
          </a:xfrm>
          <a:prstGeom prst="rect">
            <a:avLst/>
          </a:prstGeom>
          <a:noFill/>
          <a:ln w="57150">
            <a:solidFill>
              <a:srgbClr val="3366CC"/>
            </a:solidFill>
          </a:ln>
          <a:extLst>
            <a:ext uri="{909E8E84-426E-40DD-AFC4-6F175D3DCCD1}">
              <a14:hiddenFill xmlns:a14="http://schemas.microsoft.com/office/drawing/2010/main">
                <a:solidFill>
                  <a:srgbClr val="FFFFFF"/>
                </a:solidFill>
              </a14:hiddenFill>
            </a:ext>
          </a:extLst>
        </p:spPr>
      </p:pic>
      <p:sp>
        <p:nvSpPr>
          <p:cNvPr id="21" name="正方形/長方形 20"/>
          <p:cNvSpPr/>
          <p:nvPr/>
        </p:nvSpPr>
        <p:spPr>
          <a:xfrm>
            <a:off x="438216" y="2084504"/>
            <a:ext cx="677401" cy="2060308"/>
          </a:xfrm>
          <a:prstGeom prst="rect">
            <a:avLst/>
          </a:prstGeom>
          <a:noFill/>
          <a:ln>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vert="eaVert" tIns="498462" bIns="498462" rtlCol="0" anchor="ctr"/>
          <a:lstStyle/>
          <a:p>
            <a:pPr algn="ctr">
              <a:lnSpc>
                <a:spcPts val="2954"/>
              </a:lnSpc>
            </a:pPr>
            <a:r>
              <a:rPr lang="ja-JP" altLang="en-US" sz="2215" b="1" dirty="0">
                <a:solidFill>
                  <a:srgbClr val="0070C0"/>
                </a:solidFill>
                <a:latin typeface="+mn-ea"/>
              </a:rPr>
              <a:t>整備前</a:t>
            </a:r>
          </a:p>
        </p:txBody>
      </p:sp>
      <p:sp>
        <p:nvSpPr>
          <p:cNvPr id="23" name="正方形/長方形 22"/>
          <p:cNvSpPr/>
          <p:nvPr/>
        </p:nvSpPr>
        <p:spPr>
          <a:xfrm>
            <a:off x="438216" y="4435008"/>
            <a:ext cx="677401" cy="2060308"/>
          </a:xfrm>
          <a:prstGeom prst="rect">
            <a:avLst/>
          </a:prstGeom>
          <a:noFill/>
          <a:ln>
            <a:solidFill>
              <a:srgbClr val="CC9900"/>
            </a:solidFill>
          </a:ln>
        </p:spPr>
        <p:style>
          <a:lnRef idx="2">
            <a:schemeClr val="accent1">
              <a:shade val="50000"/>
            </a:schemeClr>
          </a:lnRef>
          <a:fillRef idx="1">
            <a:schemeClr val="accent1"/>
          </a:fillRef>
          <a:effectRef idx="0">
            <a:schemeClr val="accent1"/>
          </a:effectRef>
          <a:fontRef idx="minor">
            <a:schemeClr val="lt1"/>
          </a:fontRef>
        </p:style>
        <p:txBody>
          <a:bodyPr vert="eaVert" tIns="498462" bIns="498462" rtlCol="0" anchor="ctr"/>
          <a:lstStyle/>
          <a:p>
            <a:pPr algn="ctr">
              <a:lnSpc>
                <a:spcPts val="2954"/>
              </a:lnSpc>
            </a:pPr>
            <a:r>
              <a:rPr lang="ja-JP" altLang="en-US" sz="2215" b="1" dirty="0">
                <a:solidFill>
                  <a:srgbClr val="CC9900"/>
                </a:solidFill>
                <a:latin typeface="+mn-ea"/>
              </a:rPr>
              <a:t>整備後</a:t>
            </a:r>
          </a:p>
        </p:txBody>
      </p:sp>
      <p:sp>
        <p:nvSpPr>
          <p:cNvPr id="24" name="正方形/長方形 23"/>
          <p:cNvSpPr/>
          <p:nvPr/>
        </p:nvSpPr>
        <p:spPr>
          <a:xfrm>
            <a:off x="1237163" y="4949495"/>
            <a:ext cx="1462316" cy="447133"/>
          </a:xfrm>
          <a:prstGeom prst="rect">
            <a:avLst/>
          </a:prstGeom>
          <a:noFill/>
          <a:ln>
            <a:noFill/>
          </a:ln>
        </p:spPr>
        <p:style>
          <a:lnRef idx="2">
            <a:schemeClr val="accent6"/>
          </a:lnRef>
          <a:fillRef idx="1">
            <a:schemeClr val="lt1"/>
          </a:fillRef>
          <a:effectRef idx="0">
            <a:schemeClr val="accent6"/>
          </a:effectRef>
          <a:fontRef idx="minor">
            <a:schemeClr val="dk1"/>
          </a:fontRef>
        </p:style>
        <p:txBody>
          <a:bodyPr rtlCol="0" anchor="ctr"/>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pPr algn="ctr"/>
            <a:r>
              <a:rPr lang="ja-JP" altLang="en-US" sz="1846" b="1" dirty="0">
                <a:latin typeface="Meiryo UI" panose="020B0604030504040204" pitchFamily="50" charset="-128"/>
                <a:ea typeface="Meiryo UI" panose="020B0604030504040204" pitchFamily="50" charset="-128"/>
                <a:cs typeface="Meiryo UI" panose="020B0604030504040204" pitchFamily="50" charset="-128"/>
              </a:rPr>
              <a:t>客室整備</a:t>
            </a:r>
            <a:endParaRPr lang="en-US" altLang="ja-JP" sz="1846" b="1"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25" name="正方形/長方形 24"/>
          <p:cNvSpPr/>
          <p:nvPr/>
        </p:nvSpPr>
        <p:spPr>
          <a:xfrm>
            <a:off x="5439319" y="4887906"/>
            <a:ext cx="1462316" cy="447133"/>
          </a:xfrm>
          <a:prstGeom prst="rect">
            <a:avLst/>
          </a:prstGeom>
          <a:noFill/>
          <a:ln>
            <a:noFill/>
          </a:ln>
        </p:spPr>
        <p:style>
          <a:lnRef idx="2">
            <a:schemeClr val="accent6"/>
          </a:lnRef>
          <a:fillRef idx="1">
            <a:schemeClr val="lt1"/>
          </a:fillRef>
          <a:effectRef idx="0">
            <a:schemeClr val="accent6"/>
          </a:effectRef>
          <a:fontRef idx="minor">
            <a:schemeClr val="dk1"/>
          </a:fontRef>
        </p:style>
        <p:txBody>
          <a:bodyPr rtlCol="0" anchor="ctr"/>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pPr algn="ctr"/>
            <a:r>
              <a:rPr lang="ja-JP" altLang="en-US" sz="1846" b="1" dirty="0">
                <a:latin typeface="Meiryo UI" panose="020B0604030504040204" pitchFamily="50" charset="-128"/>
                <a:ea typeface="Meiryo UI" panose="020B0604030504040204" pitchFamily="50" charset="-128"/>
                <a:cs typeface="Meiryo UI" panose="020B0604030504040204" pitchFamily="50" charset="-128"/>
              </a:rPr>
              <a:t>トイレ整備</a:t>
            </a:r>
            <a:endParaRPr lang="en-US" altLang="ja-JP" sz="1846" b="1" dirty="0">
              <a:latin typeface="Meiryo UI" panose="020B0604030504040204" pitchFamily="50" charset="-128"/>
              <a:ea typeface="Meiryo UI" panose="020B0604030504040204" pitchFamily="50" charset="-128"/>
              <a:cs typeface="Meiryo UI" panose="020B0604030504040204" pitchFamily="50" charset="-128"/>
            </a:endParaRPr>
          </a:p>
        </p:txBody>
      </p:sp>
      <p:pic>
        <p:nvPicPr>
          <p:cNvPr id="26" name="Picture 2" descr="X:\ユーザ作業用フォルダ\Ｌ 総合企画\01　特区構想　関係\平成28年度\01_簡宿助成事業\06_設備改善工事着手後（写真）\08_ホテル大阪\DSC00069.JPG"/>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2742632" y="4335867"/>
            <a:ext cx="1762899" cy="2160000"/>
          </a:xfrm>
          <a:prstGeom prst="rect">
            <a:avLst/>
          </a:prstGeom>
          <a:noFill/>
          <a:ln w="57150">
            <a:solidFill>
              <a:srgbClr val="CC9900"/>
            </a:solidFill>
          </a:ln>
          <a:extLst>
            <a:ext uri="{909E8E84-426E-40DD-AFC4-6F175D3DCCD1}">
              <a14:hiddenFill xmlns:a14="http://schemas.microsoft.com/office/drawing/2010/main">
                <a:solidFill>
                  <a:srgbClr val="FFFFFF"/>
                </a:solidFill>
              </a14:hiddenFill>
            </a:ext>
          </a:extLst>
        </p:spPr>
      </p:pic>
      <p:pic>
        <p:nvPicPr>
          <p:cNvPr id="27" name="Picture 3" descr="X:\ユーザ作業用フォルダ\Ｌ 総合企画\01　特区構想　関係\平成28年度\01_簡宿助成事業\05_設備改善工事着手前（写真）\ホテル大阪\IMG_0572.JPG"/>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1313046" y="1984812"/>
            <a:ext cx="2880165" cy="2160000"/>
          </a:xfrm>
          <a:prstGeom prst="rect">
            <a:avLst/>
          </a:prstGeom>
          <a:noFill/>
          <a:ln w="57150">
            <a:solidFill>
              <a:srgbClr val="3366CC"/>
            </a:solidFill>
          </a:ln>
          <a:extLst>
            <a:ext uri="{909E8E84-426E-40DD-AFC4-6F175D3DCCD1}">
              <a14:hiddenFill xmlns:a14="http://schemas.microsoft.com/office/drawing/2010/main">
                <a:solidFill>
                  <a:srgbClr val="FFFFFF"/>
                </a:solidFill>
              </a14:hiddenFill>
            </a:ext>
          </a:extLst>
        </p:spPr>
      </p:pic>
      <p:sp>
        <p:nvSpPr>
          <p:cNvPr id="28" name="屈折矢印 27"/>
          <p:cNvSpPr/>
          <p:nvPr/>
        </p:nvSpPr>
        <p:spPr>
          <a:xfrm rot="5400000">
            <a:off x="1919996" y="4099849"/>
            <a:ext cx="598222" cy="960743"/>
          </a:xfrm>
          <a:prstGeom prst="bentUpArrow">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662"/>
          </a:p>
        </p:txBody>
      </p:sp>
      <p:sp>
        <p:nvSpPr>
          <p:cNvPr id="43" name="屈折矢印 42"/>
          <p:cNvSpPr/>
          <p:nvPr/>
        </p:nvSpPr>
        <p:spPr>
          <a:xfrm rot="5400000">
            <a:off x="6102395" y="4080091"/>
            <a:ext cx="598222" cy="1000256"/>
          </a:xfrm>
          <a:prstGeom prst="bentUpArrow">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662"/>
          </a:p>
        </p:txBody>
      </p:sp>
      <p:sp>
        <p:nvSpPr>
          <p:cNvPr id="22" name="テキスト ボックス 21"/>
          <p:cNvSpPr txBox="1"/>
          <p:nvPr/>
        </p:nvSpPr>
        <p:spPr>
          <a:xfrm>
            <a:off x="8285506" y="281013"/>
            <a:ext cx="646331" cy="369332"/>
          </a:xfrm>
          <a:prstGeom prst="rect">
            <a:avLst/>
          </a:prstGeom>
          <a:solidFill>
            <a:schemeClr val="bg2">
              <a:lumMod val="50000"/>
            </a:schemeClr>
          </a:solidFill>
          <a:ln>
            <a:solidFill>
              <a:schemeClr val="bg2">
                <a:lumMod val="25000"/>
              </a:schemeClr>
            </a:solidFill>
          </a:ln>
        </p:spPr>
        <p:txBody>
          <a:bodyPr wrap="none" rtlCol="0">
            <a:spAutoFit/>
          </a:bodyPr>
          <a:lstStyle/>
          <a:p>
            <a:r>
              <a:rPr lang="ja-JP" altLang="en-US" b="1" dirty="0">
                <a:solidFill>
                  <a:schemeClr val="bg1"/>
                </a:solidFill>
                <a:latin typeface="Meiryo UI" panose="020B0604030504040204" pitchFamily="50" charset="-128"/>
                <a:ea typeface="Meiryo UI" panose="020B0604030504040204" pitchFamily="50" charset="-128"/>
              </a:rPr>
              <a:t>追加</a:t>
            </a:r>
            <a:endParaRPr kumimoji="1" lang="ja-JP" altLang="en-US" b="1" dirty="0">
              <a:solidFill>
                <a:schemeClr val="bg1"/>
              </a:solidFill>
              <a:latin typeface="Meiryo UI" panose="020B0604030504040204" pitchFamily="50" charset="-128"/>
              <a:ea typeface="Meiryo UI" panose="020B0604030504040204" pitchFamily="50" charset="-128"/>
            </a:endParaRPr>
          </a:p>
        </p:txBody>
      </p:sp>
      <p:sp>
        <p:nvSpPr>
          <p:cNvPr id="30" name="テキスト ボックス 29"/>
          <p:cNvSpPr txBox="1"/>
          <p:nvPr/>
        </p:nvSpPr>
        <p:spPr>
          <a:xfrm>
            <a:off x="7812360" y="0"/>
            <a:ext cx="1331640" cy="261610"/>
          </a:xfrm>
          <a:prstGeom prst="rect">
            <a:avLst/>
          </a:prstGeom>
          <a:noFill/>
        </p:spPr>
        <p:txBody>
          <a:bodyPr wrap="square" rtlCol="0">
            <a:spAutoFit/>
          </a:bodyPr>
          <a:lstStyle/>
          <a:p>
            <a:r>
              <a:rPr lang="en-US" altLang="ja-JP" sz="1100" dirty="0">
                <a:latin typeface="Arial" pitchFamily="34" charset="0"/>
                <a:cs typeface="Arial" pitchFamily="34" charset="0"/>
              </a:rPr>
              <a:t>B3</a:t>
            </a:r>
            <a:r>
              <a:rPr lang="en-US" altLang="ja-JP" sz="1100" dirty="0" smtClean="0">
                <a:latin typeface="Arial" pitchFamily="34" charset="0"/>
                <a:cs typeface="Arial" pitchFamily="34" charset="0"/>
              </a:rPr>
              <a:t>.(64)</a:t>
            </a:r>
            <a:r>
              <a:rPr lang="ja-JP" altLang="en-US" sz="1100" dirty="0" smtClean="0">
                <a:latin typeface="Arial" pitchFamily="34" charset="0"/>
                <a:cs typeface="Arial" pitchFamily="34" charset="0"/>
              </a:rPr>
              <a:t>～</a:t>
            </a:r>
            <a:r>
              <a:rPr lang="en-US" altLang="ja-JP" sz="1100" dirty="0" smtClean="0">
                <a:latin typeface="Arial" pitchFamily="34" charset="0"/>
                <a:cs typeface="Arial" pitchFamily="34" charset="0"/>
              </a:rPr>
              <a:t>(68)</a:t>
            </a:r>
            <a:endParaRPr kumimoji="1" lang="en-US" altLang="ja-JP" sz="1100" dirty="0">
              <a:latin typeface="Arial" pitchFamily="34" charset="0"/>
              <a:cs typeface="Arial" pitchFamily="34" charset="0"/>
            </a:endParaRPr>
          </a:p>
        </p:txBody>
      </p:sp>
    </p:spTree>
    <p:extLst>
      <p:ext uri="{BB962C8B-B14F-4D97-AF65-F5344CB8AC3E}">
        <p14:creationId xmlns:p14="http://schemas.microsoft.com/office/powerpoint/2010/main" val="1586557406"/>
      </p:ext>
    </p:extLst>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表 2"/>
          <p:cNvGraphicFramePr>
            <a:graphicFrameLocks noGrp="1"/>
          </p:cNvGraphicFramePr>
          <p:nvPr>
            <p:extLst>
              <p:ext uri="{D42A27DB-BD31-4B8C-83A1-F6EECF244321}">
                <p14:modId xmlns:p14="http://schemas.microsoft.com/office/powerpoint/2010/main" val="574613411"/>
              </p:ext>
            </p:extLst>
          </p:nvPr>
        </p:nvGraphicFramePr>
        <p:xfrm>
          <a:off x="251521" y="476671"/>
          <a:ext cx="8640960" cy="6192689"/>
        </p:xfrm>
        <a:graphic>
          <a:graphicData uri="http://schemas.openxmlformats.org/drawingml/2006/table">
            <a:tbl>
              <a:tblPr firstRow="1" bandRow="1">
                <a:tableStyleId>{5940675A-B579-460E-94D1-54222C63F5DA}</a:tableStyleId>
              </a:tblPr>
              <a:tblGrid>
                <a:gridCol w="1872207">
                  <a:extLst>
                    <a:ext uri="{9D8B030D-6E8A-4147-A177-3AD203B41FA5}">
                      <a16:colId xmlns:a16="http://schemas.microsoft.com/office/drawing/2014/main" xmlns="" val="20000"/>
                    </a:ext>
                  </a:extLst>
                </a:gridCol>
                <a:gridCol w="2016224">
                  <a:extLst>
                    <a:ext uri="{9D8B030D-6E8A-4147-A177-3AD203B41FA5}">
                      <a16:colId xmlns:a16="http://schemas.microsoft.com/office/drawing/2014/main" xmlns="" val="20001"/>
                    </a:ext>
                  </a:extLst>
                </a:gridCol>
                <a:gridCol w="2808312">
                  <a:extLst>
                    <a:ext uri="{9D8B030D-6E8A-4147-A177-3AD203B41FA5}">
                      <a16:colId xmlns:a16="http://schemas.microsoft.com/office/drawing/2014/main" xmlns="" val="20002"/>
                    </a:ext>
                  </a:extLst>
                </a:gridCol>
                <a:gridCol w="1944217">
                  <a:extLst>
                    <a:ext uri="{9D8B030D-6E8A-4147-A177-3AD203B41FA5}">
                      <a16:colId xmlns:a16="http://schemas.microsoft.com/office/drawing/2014/main" xmlns="" val="20003"/>
                    </a:ext>
                  </a:extLst>
                </a:gridCol>
              </a:tblGrid>
              <a:tr h="486155">
                <a:tc>
                  <a:txBody>
                    <a:bodyPr/>
                    <a:lstStyle/>
                    <a:p>
                      <a:pPr algn="ctr"/>
                      <a:r>
                        <a:rPr kumimoji="1" lang="ja-JP" altLang="en-US" dirty="0"/>
                        <a:t>＜</a:t>
                      </a:r>
                      <a:r>
                        <a:rPr kumimoji="1" lang="en-US" altLang="ja-JP" dirty="0"/>
                        <a:t>Why</a:t>
                      </a:r>
                      <a:r>
                        <a:rPr kumimoji="1" lang="ja-JP" altLang="en-US" dirty="0"/>
                        <a:t>＞</a:t>
                      </a:r>
                    </a:p>
                  </a:txBody>
                  <a:tcP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a:t>＜</a:t>
                      </a:r>
                      <a:r>
                        <a:rPr kumimoji="1" lang="en-US" altLang="ja-JP" dirty="0"/>
                        <a:t>Vision</a:t>
                      </a:r>
                      <a:r>
                        <a:rPr kumimoji="1" lang="ja-JP" altLang="en-US" dirty="0"/>
                        <a:t>＞</a:t>
                      </a: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a:t>＜</a:t>
                      </a:r>
                      <a:r>
                        <a:rPr kumimoji="1" lang="en-US" altLang="ja-JP" dirty="0"/>
                        <a:t>What</a:t>
                      </a:r>
                      <a:r>
                        <a:rPr kumimoji="1" lang="ja-JP" altLang="en-US" dirty="0"/>
                        <a:t>＞</a:t>
                      </a: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a:t>＜</a:t>
                      </a:r>
                      <a:r>
                        <a:rPr kumimoji="1" lang="en-US" altLang="ja-JP" dirty="0"/>
                        <a:t>Outcome</a:t>
                      </a:r>
                      <a:r>
                        <a:rPr kumimoji="1" lang="ja-JP" altLang="en-US" dirty="0"/>
                        <a:t>＞</a:t>
                      </a:r>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xmlns="" val="10000"/>
                  </a:ext>
                </a:extLst>
              </a:tr>
              <a:tr h="5706534">
                <a:tc>
                  <a:txBody>
                    <a:bodyPr/>
                    <a:lstStyle/>
                    <a:p>
                      <a:r>
                        <a:rPr lang="ja-JP" altLang="en-US" sz="1400" dirty="0"/>
                        <a:t>・従来の社会保障制度では十分対応しきれていない課題があった。</a:t>
                      </a:r>
                      <a:endParaRPr kumimoji="1" lang="ja-JP" altLang="en-US" sz="1400" dirty="0"/>
                    </a:p>
                  </a:txBody>
                  <a:tcP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r>
                        <a:rPr lang="ja-JP" altLang="en-US" sz="1400" dirty="0"/>
                        <a:t>・これまで実施してきた、高齢者等に対し一律に行ってきた減免措置について、聖域を設けることなくゼロベースで点検・精査し、安全・安心など市民にとって優先度が高いもの、より大きな効果が見込めるものへの重点化・再構築を進める。</a:t>
                      </a:r>
                      <a:endParaRPr kumimoji="1" lang="ja-JP" altLang="en-US" sz="1400" dirty="0"/>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92075" indent="-92075"/>
                      <a:r>
                        <a:rPr kumimoji="1" lang="ja-JP" altLang="en-US" sz="1400" dirty="0"/>
                        <a:t>・</a:t>
                      </a:r>
                      <a:r>
                        <a:rPr lang="ja-JP" altLang="en-US" sz="1400" dirty="0"/>
                        <a:t>市政改革プランに、「施策・事業の聖域なきゼロベースの見直しと再構築」として方針を位置付け </a:t>
                      </a:r>
                      <a:endParaRPr lang="en-US" altLang="ja-JP" sz="1400" dirty="0"/>
                    </a:p>
                    <a:p>
                      <a:pPr marL="92075" indent="-92075"/>
                      <a:r>
                        <a:rPr kumimoji="1" lang="ja-JP" altLang="en-US" sz="1400" dirty="0"/>
                        <a:t>・</a:t>
                      </a:r>
                      <a:r>
                        <a:rPr lang="ja-JP" altLang="en-US" sz="1400" dirty="0"/>
                        <a:t>方針に基づき、</a:t>
                      </a:r>
                      <a:r>
                        <a:rPr lang="en-US" altLang="ja-JP" sz="1400" dirty="0"/>
                        <a:t>1970</a:t>
                      </a:r>
                      <a:r>
                        <a:rPr lang="ja-JP" altLang="en-US" sz="1400" dirty="0"/>
                        <a:t>年代から実施してきた高齢者世帯等への上下水道料金福祉措置（減免）を廃止。</a:t>
                      </a:r>
                      <a:endParaRPr lang="en-US" altLang="ja-JP" sz="1400" dirty="0"/>
                    </a:p>
                    <a:p>
                      <a:pPr marL="92075" indent="-92075"/>
                      <a:r>
                        <a:rPr lang="ja-JP" altLang="en-US" sz="1400" dirty="0"/>
                        <a:t>・上記財源等を活用し、真に支援を必要としている人々への新たな支援施策を実施。</a:t>
                      </a:r>
                      <a:endParaRPr lang="en-US" altLang="ja-JP" sz="1400" dirty="0"/>
                    </a:p>
                    <a:p>
                      <a:pPr marL="92075" marR="0" indent="-92075" algn="l" defTabSz="914400" rtl="0" eaLnBrk="1" fontAlgn="auto" latinLnBrk="0" hangingPunct="1">
                        <a:lnSpc>
                          <a:spcPct val="100000"/>
                        </a:lnSpc>
                        <a:spcBef>
                          <a:spcPts val="0"/>
                        </a:spcBef>
                        <a:spcAft>
                          <a:spcPts val="0"/>
                        </a:spcAft>
                        <a:buClrTx/>
                        <a:buSzTx/>
                        <a:buFontTx/>
                        <a:buNone/>
                        <a:tabLst/>
                        <a:defRPr/>
                      </a:pPr>
                      <a:r>
                        <a:rPr lang="en-US" altLang="ja-JP" sz="1400" dirty="0"/>
                        <a:t>【</a:t>
                      </a:r>
                      <a:r>
                        <a:rPr lang="ja-JP" altLang="en-US" sz="1400" dirty="0"/>
                        <a:t>真に支援が必要としている人々への</a:t>
                      </a:r>
                      <a:r>
                        <a:rPr kumimoji="1" lang="ja-JP" altLang="en-US" sz="1400" dirty="0"/>
                        <a:t>施策</a:t>
                      </a:r>
                      <a:r>
                        <a:rPr kumimoji="1" lang="ja-JP" altLang="en-US" sz="1400" u="none" dirty="0"/>
                        <a:t>（①）</a:t>
                      </a:r>
                      <a:r>
                        <a:rPr kumimoji="1" lang="en-US" altLang="ja-JP" sz="1400" dirty="0"/>
                        <a:t>】</a:t>
                      </a:r>
                      <a:endParaRPr lang="en-US" altLang="ja-JP" sz="1400" dirty="0"/>
                    </a:p>
                    <a:p>
                      <a:pPr marL="92075" indent="-92075"/>
                      <a:r>
                        <a:rPr lang="en-US" altLang="ja-JP" sz="1300" dirty="0"/>
                        <a:t>-</a:t>
                      </a:r>
                      <a:r>
                        <a:rPr lang="ja-JP" altLang="en-US" sz="1300" baseline="0" dirty="0"/>
                        <a:t> </a:t>
                      </a:r>
                      <a:r>
                        <a:rPr lang="ja-JP" altLang="en-US" sz="1300" dirty="0"/>
                        <a:t>特別養護老人ホーム待機者の解消（整備費補助）</a:t>
                      </a:r>
                      <a:endParaRPr lang="en-US" altLang="ja-JP" sz="1300" dirty="0"/>
                    </a:p>
                    <a:p>
                      <a:pPr marL="92075" indent="-92075"/>
                      <a:r>
                        <a:rPr lang="en-US" altLang="ja-JP" sz="1300" dirty="0"/>
                        <a:t>-</a:t>
                      </a:r>
                      <a:r>
                        <a:rPr lang="en-US" altLang="ja-JP" sz="1300" baseline="0" dirty="0"/>
                        <a:t> </a:t>
                      </a:r>
                      <a:r>
                        <a:rPr lang="ja-JP" altLang="en-US" sz="1300" dirty="0"/>
                        <a:t>認知症高齢者等支援の充実（相談窓口の体制強化、かかりつけ医への研修など）</a:t>
                      </a:r>
                      <a:endParaRPr lang="en-US" altLang="ja-JP" sz="1300" dirty="0"/>
                    </a:p>
                    <a:p>
                      <a:pPr marL="92075" indent="-92075"/>
                      <a:r>
                        <a:rPr lang="en-US" altLang="ja-JP" sz="1300" dirty="0"/>
                        <a:t>-</a:t>
                      </a:r>
                      <a:r>
                        <a:rPr lang="en-US" altLang="ja-JP" sz="1300" baseline="0" dirty="0"/>
                        <a:t> </a:t>
                      </a:r>
                      <a:r>
                        <a:rPr lang="ja-JP" altLang="en-US" sz="1300" dirty="0" err="1"/>
                        <a:t>発達障がい</a:t>
                      </a:r>
                      <a:r>
                        <a:rPr lang="ja-JP" altLang="en-US" sz="1300" dirty="0"/>
                        <a:t>者支援体制の充実（相談</a:t>
                      </a:r>
                      <a:r>
                        <a:rPr lang="ja-JP" altLang="en-US" sz="1300" b="0" dirty="0">
                          <a:solidFill>
                            <a:schemeClr val="tx1"/>
                          </a:solidFill>
                        </a:rPr>
                        <a:t>支援</a:t>
                      </a:r>
                      <a:r>
                        <a:rPr lang="ja-JP" altLang="en-US" sz="1300" dirty="0"/>
                        <a:t>体制の強化、専門療育機関の設置など）</a:t>
                      </a:r>
                      <a:endParaRPr lang="en-US" altLang="ja-JP" sz="1300" dirty="0"/>
                    </a:p>
                    <a:p>
                      <a:pPr marL="92075" indent="-92075"/>
                      <a:r>
                        <a:rPr lang="en-US" altLang="ja-JP" sz="1300" dirty="0"/>
                        <a:t>-</a:t>
                      </a:r>
                      <a:r>
                        <a:rPr lang="en-US" altLang="ja-JP" sz="1300" baseline="0" dirty="0"/>
                        <a:t> </a:t>
                      </a:r>
                      <a:r>
                        <a:rPr lang="ja-JP" altLang="en-US" sz="1300" dirty="0"/>
                        <a:t>重症心身障が</a:t>
                      </a:r>
                      <a:r>
                        <a:rPr lang="ja-JP" altLang="en-US" sz="1300" dirty="0" err="1"/>
                        <a:t>い</a:t>
                      </a:r>
                      <a:r>
                        <a:rPr lang="ja-JP" altLang="en-US" sz="1300" dirty="0"/>
                        <a:t>児者支援の充実（病床確保によるショートステイの実施、事業者への研修など）</a:t>
                      </a:r>
                      <a:endParaRPr lang="en-US" altLang="ja-JP" sz="1300" dirty="0"/>
                    </a:p>
                    <a:p>
                      <a:pPr marL="92075" indent="-92075"/>
                      <a:r>
                        <a:rPr lang="en-US" altLang="ja-JP" sz="1300" dirty="0"/>
                        <a:t>-</a:t>
                      </a:r>
                      <a:r>
                        <a:rPr lang="en-US" altLang="ja-JP" sz="1300" baseline="0" dirty="0"/>
                        <a:t> </a:t>
                      </a:r>
                      <a:r>
                        <a:rPr lang="ja-JP" altLang="en-US" sz="1300" dirty="0"/>
                        <a:t>福祉施策推進パイロット事業（区長が自らの権限と責任で区独自の福祉的施策をパイロット的に実施）</a:t>
                      </a:r>
                      <a:endParaRPr lang="en-US" altLang="ja-JP" sz="1300" dirty="0"/>
                    </a:p>
                    <a:p>
                      <a:pPr marL="92075" indent="-92075"/>
                      <a:r>
                        <a:rPr lang="en-US" altLang="ja-JP" sz="1300" dirty="0"/>
                        <a:t>-</a:t>
                      </a:r>
                      <a:r>
                        <a:rPr lang="en-US" altLang="ja-JP" sz="1300" baseline="0" dirty="0"/>
                        <a:t> </a:t>
                      </a:r>
                      <a:r>
                        <a:rPr lang="ja-JP" altLang="en-US" sz="1300" dirty="0"/>
                        <a:t>「ごみ屋敷」対策（条例制定、精神科医の派遣）</a:t>
                      </a:r>
                      <a:endParaRPr kumimoji="1" lang="en-US" altLang="ja-JP" sz="1300" dirty="0"/>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r>
                        <a:rPr lang="ja-JP" altLang="en-US" sz="1400" dirty="0"/>
                        <a:t>・真に支援を必要としている高齢者や</a:t>
                      </a:r>
                      <a:r>
                        <a:rPr lang="ja-JP" altLang="en-US" sz="1400" dirty="0" err="1"/>
                        <a:t>障がい</a:t>
                      </a:r>
                      <a:r>
                        <a:rPr lang="ja-JP" altLang="en-US" sz="1400" dirty="0"/>
                        <a:t>者の方などの福祉課題への対応に重点化した。</a:t>
                      </a:r>
                      <a:endParaRPr kumimoji="1" lang="ja-JP" altLang="en-US" sz="1400" dirty="0"/>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xmlns="" val="10001"/>
                  </a:ext>
                </a:extLst>
              </a:tr>
            </a:tbl>
          </a:graphicData>
        </a:graphic>
      </p:graphicFrame>
      <p:sp>
        <p:nvSpPr>
          <p:cNvPr id="8" name="テキスト ボックス 7"/>
          <p:cNvSpPr txBox="1"/>
          <p:nvPr/>
        </p:nvSpPr>
        <p:spPr>
          <a:xfrm>
            <a:off x="0" y="-27384"/>
            <a:ext cx="7524328" cy="461665"/>
          </a:xfrm>
          <a:prstGeom prst="rect">
            <a:avLst/>
          </a:prstGeom>
          <a:solidFill>
            <a:srgbClr val="0070C0"/>
          </a:solidFill>
        </p:spPr>
        <p:txBody>
          <a:bodyPr wrap="square" rtlCol="0">
            <a:spAutoFit/>
          </a:bodyPr>
          <a:lstStyle/>
          <a:p>
            <a:r>
              <a:rPr lang="en-US" altLang="ja-JP" sz="2400" b="1" dirty="0">
                <a:solidFill>
                  <a:schemeClr val="bg1"/>
                </a:solidFill>
                <a:latin typeface="ＭＳ Ｐゴシック" panose="020B0600070205080204" pitchFamily="50" charset="-128"/>
                <a:ea typeface="ＭＳ Ｐゴシック" panose="020B0600070205080204" pitchFamily="50" charset="-128"/>
              </a:rPr>
              <a:t> </a:t>
            </a:r>
            <a:r>
              <a:rPr lang="en-US" altLang="ja-JP" sz="2400" b="1" u="sng" dirty="0">
                <a:solidFill>
                  <a:schemeClr val="bg1"/>
                </a:solidFill>
                <a:latin typeface="ＭＳ Ｐゴシック" panose="020B0600070205080204" pitchFamily="50" charset="-128"/>
                <a:ea typeface="ＭＳ Ｐゴシック" panose="020B0600070205080204" pitchFamily="50" charset="-128"/>
              </a:rPr>
              <a:t>Ⅰ</a:t>
            </a:r>
            <a:r>
              <a:rPr lang="ja-JP" altLang="en-US" sz="2400" b="1" u="sng" dirty="0" smtClean="0">
                <a:solidFill>
                  <a:schemeClr val="bg1"/>
                </a:solidFill>
                <a:latin typeface="ＭＳ Ｐゴシック" panose="020B0600070205080204" pitchFamily="50" charset="-128"/>
                <a:ea typeface="ＭＳ Ｐゴシック" panose="020B0600070205080204" pitchFamily="50" charset="-128"/>
              </a:rPr>
              <a:t>（</a:t>
            </a:r>
            <a:r>
              <a:rPr lang="en-US" altLang="ja-JP" sz="2400" b="1" u="sng" dirty="0" smtClean="0">
                <a:solidFill>
                  <a:schemeClr val="bg1"/>
                </a:solidFill>
                <a:latin typeface="ＭＳ Ｐゴシック" panose="020B0600070205080204" pitchFamily="50" charset="-128"/>
                <a:ea typeface="ＭＳ Ｐゴシック" panose="020B0600070205080204" pitchFamily="50" charset="-128"/>
              </a:rPr>
              <a:t>4</a:t>
            </a:r>
            <a:r>
              <a:rPr lang="ja-JP" altLang="en-US" sz="2400" b="1" u="sng" dirty="0" smtClean="0">
                <a:solidFill>
                  <a:schemeClr val="bg1"/>
                </a:solidFill>
                <a:latin typeface="ＭＳ Ｐゴシック" panose="020B0600070205080204" pitchFamily="50" charset="-128"/>
                <a:ea typeface="ＭＳ Ｐゴシック" panose="020B0600070205080204" pitchFamily="50" charset="-128"/>
              </a:rPr>
              <a:t>）</a:t>
            </a:r>
            <a:r>
              <a:rPr lang="ja-JP" altLang="en-US" sz="2400" b="1" u="sng" dirty="0">
                <a:solidFill>
                  <a:schemeClr val="bg1"/>
                </a:solidFill>
                <a:latin typeface="ＭＳ Ｐゴシック" panose="020B0600070205080204" pitchFamily="50" charset="-128"/>
                <a:ea typeface="ＭＳ Ｐゴシック" panose="020B0600070205080204" pitchFamily="50" charset="-128"/>
              </a:rPr>
              <a:t>福祉施策の再構築</a:t>
            </a:r>
            <a:endParaRPr lang="en-US" altLang="ja-JP" sz="2400" b="1" u="sng" dirty="0">
              <a:solidFill>
                <a:schemeClr val="bg1"/>
              </a:solidFill>
              <a:latin typeface="ＭＳ Ｐゴシック" panose="020B0600070205080204" pitchFamily="50" charset="-128"/>
              <a:ea typeface="ＭＳ Ｐゴシック" panose="020B0600070205080204" pitchFamily="50" charset="-128"/>
            </a:endParaRPr>
          </a:p>
        </p:txBody>
      </p:sp>
      <p:sp>
        <p:nvSpPr>
          <p:cNvPr id="6" name="テキスト ボックス 5"/>
          <p:cNvSpPr txBox="1"/>
          <p:nvPr/>
        </p:nvSpPr>
        <p:spPr>
          <a:xfrm>
            <a:off x="7812360" y="0"/>
            <a:ext cx="1331640" cy="307777"/>
          </a:xfrm>
          <a:prstGeom prst="rect">
            <a:avLst/>
          </a:prstGeom>
          <a:noFill/>
        </p:spPr>
        <p:txBody>
          <a:bodyPr wrap="square" rtlCol="0">
            <a:spAutoFit/>
          </a:bodyPr>
          <a:lstStyle/>
          <a:p>
            <a:r>
              <a:rPr lang="en-US" altLang="ja-JP" sz="1400" dirty="0">
                <a:latin typeface="Arial" pitchFamily="34" charset="0"/>
                <a:cs typeface="Arial" pitchFamily="34" charset="0"/>
              </a:rPr>
              <a:t>B4</a:t>
            </a:r>
            <a:endParaRPr kumimoji="1" lang="en-US" altLang="ja-JP" sz="1400" dirty="0">
              <a:latin typeface="Arial" pitchFamily="34" charset="0"/>
              <a:cs typeface="Arial" pitchFamily="34" charset="0"/>
            </a:endParaRPr>
          </a:p>
        </p:txBody>
      </p:sp>
      <p:sp>
        <p:nvSpPr>
          <p:cNvPr id="5" name="スライド番号プレースホルダ 4"/>
          <p:cNvSpPr>
            <a:spLocks noGrp="1"/>
          </p:cNvSpPr>
          <p:nvPr>
            <p:ph type="sldNum" sz="quarter" idx="12"/>
          </p:nvPr>
        </p:nvSpPr>
        <p:spPr/>
        <p:txBody>
          <a:bodyPr/>
          <a:lstStyle/>
          <a:p>
            <a:fld id="{CCEC3038-1CF1-4B63-9920-55248DCFBA97}" type="slidenum">
              <a:rPr kumimoji="1" lang="ja-JP" altLang="en-US" smtClean="0"/>
              <a:pPr/>
              <a:t>38</a:t>
            </a:fld>
            <a:endParaRPr kumimoji="1" lang="ja-JP" altLang="en-US" dirty="0"/>
          </a:p>
        </p:txBody>
      </p:sp>
    </p:spTree>
    <p:extLst>
      <p:ext uri="{BB962C8B-B14F-4D97-AF65-F5344CB8AC3E}">
        <p14:creationId xmlns:p14="http://schemas.microsoft.com/office/powerpoint/2010/main" val="37516627"/>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テキスト ボックス 12"/>
          <p:cNvSpPr txBox="1"/>
          <p:nvPr/>
        </p:nvSpPr>
        <p:spPr>
          <a:xfrm>
            <a:off x="35496" y="2471074"/>
            <a:ext cx="3744416" cy="292388"/>
          </a:xfrm>
          <a:prstGeom prst="rect">
            <a:avLst/>
          </a:prstGeom>
          <a:noFill/>
        </p:spPr>
        <p:txBody>
          <a:bodyPr wrap="square" rtlCol="0">
            <a:spAutoFit/>
          </a:bodyPr>
          <a:lstStyle/>
          <a:p>
            <a:r>
              <a:rPr lang="ja-JP" altLang="en-US" sz="1300" b="1" dirty="0"/>
              <a:t>Ａ </a:t>
            </a:r>
            <a:r>
              <a:rPr lang="ja-JP" altLang="en-US" sz="1300" b="1" u="sng" dirty="0"/>
              <a:t>いわゆる行政改革　　</a:t>
            </a:r>
            <a:r>
              <a:rPr lang="ja-JP" altLang="en-US" sz="1300" b="1" u="sng" dirty="0" smtClean="0"/>
              <a:t>４６項目</a:t>
            </a:r>
            <a:endParaRPr kumimoji="1" lang="en-US" altLang="ja-JP" sz="1300" b="1" u="sng" dirty="0"/>
          </a:p>
        </p:txBody>
      </p:sp>
      <p:sp>
        <p:nvSpPr>
          <p:cNvPr id="12" name="テキスト ボックス 11"/>
          <p:cNvSpPr txBox="1"/>
          <p:nvPr/>
        </p:nvSpPr>
        <p:spPr>
          <a:xfrm>
            <a:off x="5145102" y="2481960"/>
            <a:ext cx="3780144" cy="292388"/>
          </a:xfrm>
          <a:prstGeom prst="rect">
            <a:avLst/>
          </a:prstGeom>
          <a:noFill/>
        </p:spPr>
        <p:txBody>
          <a:bodyPr wrap="square" rtlCol="0">
            <a:spAutoFit/>
          </a:bodyPr>
          <a:lstStyle/>
          <a:p>
            <a:r>
              <a:rPr lang="ja-JP" altLang="en-US" sz="1300" b="1" dirty="0"/>
              <a:t>Ｂ </a:t>
            </a:r>
            <a:r>
              <a:rPr lang="ja-JP" altLang="en-US" sz="1300" b="1" u="sng" dirty="0"/>
              <a:t>社会政策のイノベーション　</a:t>
            </a:r>
            <a:r>
              <a:rPr lang="ja-JP" altLang="en-US" sz="1300" b="1" u="sng" dirty="0" smtClean="0"/>
              <a:t>３３項目</a:t>
            </a:r>
            <a:endParaRPr kumimoji="1" lang="en-US" altLang="ja-JP" sz="1300" b="1" u="sng" dirty="0"/>
          </a:p>
        </p:txBody>
      </p:sp>
      <p:sp>
        <p:nvSpPr>
          <p:cNvPr id="37" name="角丸四角形 36"/>
          <p:cNvSpPr/>
          <p:nvPr/>
        </p:nvSpPr>
        <p:spPr>
          <a:xfrm>
            <a:off x="7111482" y="6099592"/>
            <a:ext cx="1872208" cy="353744"/>
          </a:xfrm>
          <a:prstGeom prst="roundRect">
            <a:avLst>
              <a:gd name="adj" fmla="val 13324"/>
            </a:avLst>
          </a:prstGeom>
          <a:noFill/>
          <a:ln w="6350">
            <a:noFill/>
            <a:prstDash val="sysDash"/>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nSpc>
                <a:spcPts val="1000"/>
              </a:lnSpc>
            </a:pPr>
            <a:r>
              <a:rPr lang="en-US" altLang="ja-JP" sz="800" dirty="0" smtClean="0">
                <a:solidFill>
                  <a:schemeClr val="tx1"/>
                </a:solidFill>
              </a:rPr>
              <a:t>(78) </a:t>
            </a:r>
            <a:r>
              <a:rPr lang="ja-JP" altLang="en-US" sz="800" dirty="0">
                <a:solidFill>
                  <a:schemeClr val="tx1"/>
                </a:solidFill>
              </a:rPr>
              <a:t>生活保護の適正実施</a:t>
            </a:r>
            <a:endParaRPr lang="en-US" altLang="ja-JP" sz="800" dirty="0">
              <a:solidFill>
                <a:schemeClr val="tx1"/>
              </a:solidFill>
            </a:endParaRPr>
          </a:p>
          <a:p>
            <a:pPr>
              <a:lnSpc>
                <a:spcPts val="1000"/>
              </a:lnSpc>
            </a:pPr>
            <a:r>
              <a:rPr lang="en-US" altLang="ja-JP" sz="800" u="sng" dirty="0" smtClean="0">
                <a:solidFill>
                  <a:schemeClr val="tx1"/>
                </a:solidFill>
              </a:rPr>
              <a:t>(7</a:t>
            </a:r>
            <a:r>
              <a:rPr lang="en-US" altLang="ja-JP" sz="800" u="sng" dirty="0">
                <a:solidFill>
                  <a:schemeClr val="tx1"/>
                </a:solidFill>
              </a:rPr>
              <a:t>9</a:t>
            </a:r>
            <a:r>
              <a:rPr lang="en-US" altLang="ja-JP" sz="800" u="sng" dirty="0" smtClean="0">
                <a:solidFill>
                  <a:schemeClr val="tx1"/>
                </a:solidFill>
              </a:rPr>
              <a:t>)</a:t>
            </a:r>
            <a:r>
              <a:rPr lang="ja-JP" altLang="en-US" sz="800" u="sng" dirty="0" smtClean="0">
                <a:solidFill>
                  <a:schemeClr val="tx1"/>
                </a:solidFill>
              </a:rPr>
              <a:t> 女性</a:t>
            </a:r>
            <a:r>
              <a:rPr lang="ja-JP" altLang="en-US" sz="800" u="sng" dirty="0">
                <a:solidFill>
                  <a:schemeClr val="tx1"/>
                </a:solidFill>
              </a:rPr>
              <a:t>の活躍推進</a:t>
            </a:r>
          </a:p>
        </p:txBody>
      </p:sp>
      <p:sp>
        <p:nvSpPr>
          <p:cNvPr id="47" name="正方形/長方形 46"/>
          <p:cNvSpPr/>
          <p:nvPr/>
        </p:nvSpPr>
        <p:spPr>
          <a:xfrm>
            <a:off x="3320187" y="3096090"/>
            <a:ext cx="1620455" cy="411258"/>
          </a:xfrm>
          <a:prstGeom prst="rect">
            <a:avLst/>
          </a:prstGeom>
          <a:solidFill>
            <a:srgbClr val="83D3FE"/>
          </a:solidFill>
          <a:ln w="12700">
            <a:solidFill>
              <a:schemeClr val="tx1"/>
            </a:solidFill>
            <a:prstDash val="dash"/>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t"/>
          <a:lstStyle/>
          <a:p>
            <a:pPr>
              <a:lnSpc>
                <a:spcPts val="900"/>
              </a:lnSpc>
            </a:pPr>
            <a:r>
              <a:rPr lang="ja-JP" altLang="en-US" sz="800" b="1" dirty="0" smtClean="0">
                <a:solidFill>
                  <a:schemeClr val="tx1"/>
                </a:solidFill>
              </a:rPr>
              <a:t>＜</a:t>
            </a:r>
            <a:r>
              <a:rPr lang="en-US" altLang="ja-JP" sz="800" b="1" dirty="0">
                <a:solidFill>
                  <a:schemeClr val="tx1"/>
                </a:solidFill>
                <a:latin typeface="+mn-ea"/>
              </a:rPr>
              <a:t>14</a:t>
            </a:r>
            <a:r>
              <a:rPr lang="ja-JP" altLang="en-US" sz="800" b="1" dirty="0" smtClean="0">
                <a:solidFill>
                  <a:schemeClr val="tx1"/>
                </a:solidFill>
                <a:latin typeface="+mn-ea"/>
              </a:rPr>
              <a:t>．</a:t>
            </a:r>
            <a:r>
              <a:rPr lang="ja-JP" altLang="en-US" sz="800" b="1" dirty="0" smtClean="0">
                <a:solidFill>
                  <a:schemeClr val="tx1"/>
                </a:solidFill>
              </a:rPr>
              <a:t>府</a:t>
            </a:r>
            <a:r>
              <a:rPr lang="ja-JP" altLang="en-US" sz="800" b="1" dirty="0">
                <a:solidFill>
                  <a:schemeClr val="tx1"/>
                </a:solidFill>
              </a:rPr>
              <a:t>市連携（統合本部）＞</a:t>
            </a:r>
            <a:endParaRPr lang="en-US" altLang="ja-JP" sz="800" b="1" dirty="0">
              <a:solidFill>
                <a:schemeClr val="tx1"/>
              </a:solidFill>
            </a:endParaRPr>
          </a:p>
          <a:p>
            <a:pPr marL="85725" indent="-85725">
              <a:lnSpc>
                <a:spcPts val="900"/>
              </a:lnSpc>
            </a:pPr>
            <a:r>
              <a:rPr lang="en-US" altLang="ja-JP" sz="800" dirty="0" smtClean="0">
                <a:solidFill>
                  <a:schemeClr val="tx1"/>
                </a:solidFill>
              </a:rPr>
              <a:t>(34)</a:t>
            </a:r>
            <a:r>
              <a:rPr lang="ja-JP" altLang="en-US" sz="800" dirty="0" smtClean="0">
                <a:solidFill>
                  <a:schemeClr val="tx1"/>
                </a:solidFill>
              </a:rPr>
              <a:t> </a:t>
            </a:r>
            <a:r>
              <a:rPr lang="ja-JP" altLang="en-US" sz="800" dirty="0">
                <a:solidFill>
                  <a:schemeClr val="tx1"/>
                </a:solidFill>
              </a:rPr>
              <a:t>大阪府市統合本部・副首都</a:t>
            </a:r>
            <a:endParaRPr lang="en-US" altLang="ja-JP" sz="800" dirty="0">
              <a:solidFill>
                <a:schemeClr val="tx1"/>
              </a:solidFill>
            </a:endParaRPr>
          </a:p>
          <a:p>
            <a:pPr marL="85725" indent="-85725">
              <a:lnSpc>
                <a:spcPts val="900"/>
              </a:lnSpc>
            </a:pPr>
            <a:r>
              <a:rPr lang="ja-JP" altLang="en-US" sz="800" dirty="0">
                <a:solidFill>
                  <a:schemeClr val="tx1"/>
                </a:solidFill>
              </a:rPr>
              <a:t>　　</a:t>
            </a:r>
            <a:r>
              <a:rPr lang="ja-JP" altLang="en-US" sz="800" dirty="0" smtClean="0">
                <a:solidFill>
                  <a:schemeClr val="tx1"/>
                </a:solidFill>
              </a:rPr>
              <a:t>  推進</a:t>
            </a:r>
            <a:r>
              <a:rPr lang="ja-JP" altLang="en-US" sz="800" dirty="0">
                <a:solidFill>
                  <a:schemeClr val="tx1"/>
                </a:solidFill>
              </a:rPr>
              <a:t>本部</a:t>
            </a:r>
            <a:endParaRPr lang="en-US" altLang="ja-JP" sz="800" dirty="0">
              <a:solidFill>
                <a:schemeClr val="tx1"/>
              </a:solidFill>
            </a:endParaRPr>
          </a:p>
        </p:txBody>
      </p:sp>
      <p:sp>
        <p:nvSpPr>
          <p:cNvPr id="85" name="角丸四角形 84"/>
          <p:cNvSpPr/>
          <p:nvPr/>
        </p:nvSpPr>
        <p:spPr>
          <a:xfrm>
            <a:off x="3548243" y="1584911"/>
            <a:ext cx="1800201" cy="409120"/>
          </a:xfrm>
          <a:prstGeom prst="roundRect">
            <a:avLst>
              <a:gd name="adj" fmla="val 0"/>
            </a:avLst>
          </a:prstGeom>
          <a:solidFill>
            <a:srgbClr val="83D3FE"/>
          </a:solidFill>
          <a:ln w="12700">
            <a:solidFill>
              <a:schemeClr val="tx1"/>
            </a:solidFill>
            <a:prstDash val="dash"/>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nSpc>
                <a:spcPts val="900"/>
              </a:lnSpc>
            </a:pPr>
            <a:r>
              <a:rPr lang="ja-JP" altLang="en-US" sz="800" b="1" u="sng" dirty="0" smtClean="0">
                <a:solidFill>
                  <a:schemeClr val="tx1"/>
                </a:solidFill>
              </a:rPr>
              <a:t>＜</a:t>
            </a:r>
            <a:r>
              <a:rPr lang="ja-JP" altLang="en-US" sz="800" b="1" u="sng" dirty="0">
                <a:solidFill>
                  <a:schemeClr val="tx1"/>
                </a:solidFill>
              </a:rPr>
              <a:t>４</a:t>
            </a:r>
            <a:r>
              <a:rPr lang="ja-JP" altLang="en-US" sz="800" b="1" u="sng" dirty="0" smtClean="0">
                <a:solidFill>
                  <a:schemeClr val="tx1"/>
                </a:solidFill>
              </a:rPr>
              <a:t>．</a:t>
            </a:r>
            <a:r>
              <a:rPr lang="ja-JP" altLang="en-US" sz="800" b="1" u="sng" dirty="0">
                <a:solidFill>
                  <a:schemeClr val="tx1"/>
                </a:solidFill>
              </a:rPr>
              <a:t>府市連携</a:t>
            </a:r>
            <a:r>
              <a:rPr lang="ja-JP" altLang="en-US" sz="800" b="1" u="sng" dirty="0" smtClean="0">
                <a:solidFill>
                  <a:schemeClr val="tx1"/>
                </a:solidFill>
              </a:rPr>
              <a:t>（</a:t>
            </a:r>
            <a:r>
              <a:rPr lang="en-US" altLang="ja-JP" sz="800" b="1" u="sng" dirty="0" smtClean="0">
                <a:solidFill>
                  <a:schemeClr val="tx1"/>
                </a:solidFill>
              </a:rPr>
              <a:t>G20</a:t>
            </a:r>
            <a:r>
              <a:rPr lang="ja-JP" altLang="en-US" sz="800" b="1" u="sng" dirty="0" smtClean="0">
                <a:solidFill>
                  <a:schemeClr val="tx1"/>
                </a:solidFill>
              </a:rPr>
              <a:t>大阪サミット）</a:t>
            </a:r>
            <a:r>
              <a:rPr lang="ja-JP" altLang="en-US" sz="800" b="1" u="sng" dirty="0">
                <a:solidFill>
                  <a:schemeClr val="tx1"/>
                </a:solidFill>
              </a:rPr>
              <a:t>＞</a:t>
            </a:r>
          </a:p>
          <a:p>
            <a:pPr>
              <a:lnSpc>
                <a:spcPts val="900"/>
              </a:lnSpc>
            </a:pPr>
            <a:r>
              <a:rPr lang="en-US" altLang="ja-JP" sz="800" u="sng" dirty="0" smtClean="0">
                <a:solidFill>
                  <a:schemeClr val="tx1"/>
                </a:solidFill>
              </a:rPr>
              <a:t>(95) </a:t>
            </a:r>
            <a:r>
              <a:rPr lang="ja-JP" altLang="en-US" sz="800" u="sng" dirty="0" smtClean="0">
                <a:solidFill>
                  <a:schemeClr val="tx1"/>
                </a:solidFill>
                <a:latin typeface="+mn-ea"/>
              </a:rPr>
              <a:t>Ｇ</a:t>
            </a:r>
            <a:r>
              <a:rPr lang="en-US" altLang="ja-JP" sz="800" u="sng" dirty="0">
                <a:solidFill>
                  <a:schemeClr val="tx1"/>
                </a:solidFill>
                <a:latin typeface="+mn-ea"/>
              </a:rPr>
              <a:t>20</a:t>
            </a:r>
            <a:r>
              <a:rPr lang="ja-JP" altLang="en-US" sz="800" u="sng" dirty="0">
                <a:solidFill>
                  <a:schemeClr val="tx1"/>
                </a:solidFill>
                <a:latin typeface="+mn-ea"/>
              </a:rPr>
              <a:t>大阪</a:t>
            </a:r>
            <a:r>
              <a:rPr lang="ja-JP" altLang="en-US" sz="800" u="sng" dirty="0" smtClean="0">
                <a:solidFill>
                  <a:schemeClr val="tx1"/>
                </a:solidFill>
                <a:latin typeface="+mn-ea"/>
              </a:rPr>
              <a:t>サミット</a:t>
            </a:r>
            <a:r>
              <a:rPr lang="ja-JP" altLang="en-US" sz="800" u="sng" dirty="0">
                <a:solidFill>
                  <a:schemeClr val="tx1"/>
                </a:solidFill>
                <a:latin typeface="+mn-ea"/>
              </a:rPr>
              <a:t>開催</a:t>
            </a:r>
            <a:r>
              <a:rPr lang="ja-JP" altLang="en-US" sz="800" u="sng" dirty="0" smtClean="0">
                <a:solidFill>
                  <a:schemeClr val="tx1"/>
                </a:solidFill>
                <a:latin typeface="+mn-ea"/>
              </a:rPr>
              <a:t>に向けた</a:t>
            </a:r>
            <a:endParaRPr lang="en-US" altLang="ja-JP" sz="800" u="sng" dirty="0" smtClean="0">
              <a:solidFill>
                <a:schemeClr val="tx1"/>
              </a:solidFill>
              <a:latin typeface="+mn-ea"/>
            </a:endParaRPr>
          </a:p>
          <a:p>
            <a:pPr>
              <a:lnSpc>
                <a:spcPts val="900"/>
              </a:lnSpc>
            </a:pPr>
            <a:r>
              <a:rPr lang="ja-JP" altLang="en-US" sz="800" dirty="0">
                <a:solidFill>
                  <a:schemeClr val="tx1"/>
                </a:solidFill>
                <a:latin typeface="+mn-ea"/>
              </a:rPr>
              <a:t>　</a:t>
            </a:r>
            <a:r>
              <a:rPr lang="ja-JP" altLang="en-US" sz="800" dirty="0" smtClean="0">
                <a:solidFill>
                  <a:schemeClr val="tx1"/>
                </a:solidFill>
                <a:latin typeface="+mn-ea"/>
              </a:rPr>
              <a:t>　　</a:t>
            </a:r>
            <a:r>
              <a:rPr lang="ja-JP" altLang="en-US" sz="800" u="sng" dirty="0" smtClean="0">
                <a:solidFill>
                  <a:schemeClr val="tx1"/>
                </a:solidFill>
                <a:latin typeface="+mn-ea"/>
              </a:rPr>
              <a:t>取組み</a:t>
            </a:r>
            <a:endParaRPr lang="ja-JP" altLang="en-US" sz="800" u="sng" strike="sngStrike" dirty="0">
              <a:solidFill>
                <a:schemeClr val="tx1"/>
              </a:solidFill>
            </a:endParaRPr>
          </a:p>
        </p:txBody>
      </p:sp>
      <p:sp>
        <p:nvSpPr>
          <p:cNvPr id="72" name="角丸四角形 16">
            <a:extLst>
              <a:ext uri="{FF2B5EF4-FFF2-40B4-BE49-F238E27FC236}">
                <a16:creationId xmlns="" xmlns:a16="http://schemas.microsoft.com/office/drawing/2014/main" id="{96F0FA83-4676-4729-9FE3-6B988029997F}"/>
              </a:ext>
            </a:extLst>
          </p:cNvPr>
          <p:cNvSpPr/>
          <p:nvPr/>
        </p:nvSpPr>
        <p:spPr>
          <a:xfrm>
            <a:off x="1683950" y="6407756"/>
            <a:ext cx="1591905" cy="261603"/>
          </a:xfrm>
          <a:prstGeom prst="roundRect">
            <a:avLst>
              <a:gd name="adj" fmla="val 16664"/>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36000" tIns="54000" rIns="36000" bIns="36000" rtlCol="0" anchor="ctr"/>
          <a:lstStyle/>
          <a:p>
            <a:pPr>
              <a:lnSpc>
                <a:spcPts val="900"/>
              </a:lnSpc>
            </a:pPr>
            <a:r>
              <a:rPr lang="ja-JP" altLang="en-US" sz="800" b="1" u="sng" dirty="0" smtClean="0">
                <a:solidFill>
                  <a:schemeClr val="tx1"/>
                </a:solidFill>
              </a:rPr>
              <a:t>＜</a:t>
            </a:r>
            <a:r>
              <a:rPr lang="en-US" altLang="ja-JP" sz="800" b="1" u="sng" dirty="0" smtClean="0">
                <a:solidFill>
                  <a:schemeClr val="tx1"/>
                </a:solidFill>
                <a:latin typeface="+mn-ea"/>
              </a:rPr>
              <a:t>12</a:t>
            </a:r>
            <a:r>
              <a:rPr lang="ja-JP" altLang="en-US" sz="800" b="1" u="sng" dirty="0" smtClean="0">
                <a:solidFill>
                  <a:schemeClr val="tx1"/>
                </a:solidFill>
              </a:rPr>
              <a:t>．</a:t>
            </a:r>
            <a:r>
              <a:rPr lang="en-US" altLang="ja-JP" sz="800" b="1" u="sng" dirty="0">
                <a:solidFill>
                  <a:schemeClr val="tx1"/>
                </a:solidFill>
              </a:rPr>
              <a:t>ICT</a:t>
            </a:r>
            <a:r>
              <a:rPr lang="ja-JP" altLang="en-US" sz="800" b="1" u="sng" dirty="0">
                <a:solidFill>
                  <a:schemeClr val="tx1"/>
                </a:solidFill>
              </a:rPr>
              <a:t>の徹底活用＞</a:t>
            </a:r>
            <a:endParaRPr lang="ja-JP" altLang="en-US" sz="800" u="sng" dirty="0">
              <a:solidFill>
                <a:schemeClr val="tx1"/>
              </a:solidFill>
            </a:endParaRPr>
          </a:p>
          <a:p>
            <a:pPr>
              <a:lnSpc>
                <a:spcPts val="900"/>
              </a:lnSpc>
            </a:pPr>
            <a:r>
              <a:rPr lang="en-US" altLang="ja-JP" sz="800" u="sng" dirty="0" smtClean="0">
                <a:solidFill>
                  <a:schemeClr val="tx1"/>
                </a:solidFill>
              </a:rPr>
              <a:t>(32) </a:t>
            </a:r>
            <a:r>
              <a:rPr lang="en-US" altLang="ja-JP" sz="800" u="sng" dirty="0">
                <a:solidFill>
                  <a:schemeClr val="tx1"/>
                </a:solidFill>
              </a:rPr>
              <a:t>ICT</a:t>
            </a:r>
            <a:r>
              <a:rPr lang="ja-JP" altLang="en-US" sz="800" u="sng" dirty="0">
                <a:solidFill>
                  <a:schemeClr val="tx1"/>
                </a:solidFill>
              </a:rPr>
              <a:t>の徹底活用</a:t>
            </a:r>
            <a:endParaRPr lang="en-US" altLang="ja-JP" sz="800" u="sng" dirty="0">
              <a:solidFill>
                <a:schemeClr val="tx1"/>
              </a:solidFill>
            </a:endParaRPr>
          </a:p>
        </p:txBody>
      </p:sp>
      <p:sp>
        <p:nvSpPr>
          <p:cNvPr id="71" name="角丸四角形 16">
            <a:extLst>
              <a:ext uri="{FF2B5EF4-FFF2-40B4-BE49-F238E27FC236}">
                <a16:creationId xmlns="" xmlns:a16="http://schemas.microsoft.com/office/drawing/2014/main" id="{050B9AD2-804B-4377-BE34-38D01DA6A658}"/>
              </a:ext>
            </a:extLst>
          </p:cNvPr>
          <p:cNvSpPr/>
          <p:nvPr/>
        </p:nvSpPr>
        <p:spPr>
          <a:xfrm>
            <a:off x="1683623" y="5323582"/>
            <a:ext cx="1592233" cy="1057746"/>
          </a:xfrm>
          <a:prstGeom prst="roundRect">
            <a:avLst>
              <a:gd name="adj" fmla="val 8965"/>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36000" tIns="54000" rIns="36000" bIns="36000" rtlCol="0" anchor="ctr"/>
          <a:lstStyle/>
          <a:p>
            <a:pPr>
              <a:lnSpc>
                <a:spcPts val="900"/>
              </a:lnSpc>
            </a:pPr>
            <a:r>
              <a:rPr lang="ja-JP" altLang="en-US" sz="800" b="1" u="sng" dirty="0" smtClean="0">
                <a:solidFill>
                  <a:schemeClr val="tx1"/>
                </a:solidFill>
              </a:rPr>
              <a:t>＜</a:t>
            </a:r>
            <a:r>
              <a:rPr lang="en-US" altLang="ja-JP" sz="800" b="1" u="sng" dirty="0" smtClean="0">
                <a:solidFill>
                  <a:schemeClr val="tx1"/>
                </a:solidFill>
                <a:latin typeface="+mn-ea"/>
              </a:rPr>
              <a:t>11</a:t>
            </a:r>
            <a:r>
              <a:rPr lang="ja-JP" altLang="en-US" sz="800" b="1" u="sng" dirty="0" err="1" smtClean="0">
                <a:solidFill>
                  <a:schemeClr val="tx1"/>
                </a:solidFill>
                <a:latin typeface="+mn-ea"/>
              </a:rPr>
              <a:t>．</a:t>
            </a:r>
            <a:r>
              <a:rPr lang="ja-JP" altLang="en-US" sz="800" b="1" u="sng" dirty="0" smtClean="0">
                <a:solidFill>
                  <a:schemeClr val="tx1"/>
                </a:solidFill>
              </a:rPr>
              <a:t>公民連携の推進＞</a:t>
            </a:r>
            <a:endParaRPr lang="en-US" altLang="ja-JP" sz="800" b="1" u="sng" dirty="0">
              <a:solidFill>
                <a:schemeClr val="tx1"/>
              </a:solidFill>
            </a:endParaRPr>
          </a:p>
          <a:p>
            <a:pPr>
              <a:lnSpc>
                <a:spcPts val="900"/>
              </a:lnSpc>
            </a:pPr>
            <a:r>
              <a:rPr lang="en-US" altLang="ja-JP" sz="800" u="sng" dirty="0" smtClean="0">
                <a:solidFill>
                  <a:schemeClr val="tx1"/>
                </a:solidFill>
              </a:rPr>
              <a:t>(28)PFI</a:t>
            </a:r>
            <a:r>
              <a:rPr lang="ja-JP" altLang="en-US" sz="800" u="sng" dirty="0" smtClean="0">
                <a:solidFill>
                  <a:schemeClr val="tx1"/>
                </a:solidFill>
              </a:rPr>
              <a:t>・</a:t>
            </a:r>
            <a:r>
              <a:rPr lang="ja-JP" altLang="en-US" sz="800" u="sng" dirty="0">
                <a:solidFill>
                  <a:schemeClr val="tx1"/>
                </a:solidFill>
              </a:rPr>
              <a:t>指定管理者制度</a:t>
            </a:r>
            <a:r>
              <a:rPr lang="ja-JP" altLang="en-US" sz="800" u="sng" dirty="0" smtClean="0">
                <a:solidFill>
                  <a:schemeClr val="tx1"/>
                </a:solidFill>
              </a:rPr>
              <a:t>の</a:t>
            </a:r>
            <a:r>
              <a:rPr lang="ja-JP" altLang="en-US" sz="800" u="sng" dirty="0">
                <a:solidFill>
                  <a:schemeClr val="tx1"/>
                </a:solidFill>
              </a:rPr>
              <a:t>活用</a:t>
            </a:r>
            <a:endParaRPr lang="en-US" altLang="ja-JP" sz="800" u="sng" dirty="0">
              <a:solidFill>
                <a:schemeClr val="tx1"/>
              </a:solidFill>
            </a:endParaRPr>
          </a:p>
          <a:p>
            <a:pPr>
              <a:lnSpc>
                <a:spcPts val="900"/>
              </a:lnSpc>
            </a:pPr>
            <a:r>
              <a:rPr lang="en-US" altLang="ja-JP" sz="800" u="sng" dirty="0">
                <a:solidFill>
                  <a:schemeClr val="tx1"/>
                </a:solidFill>
              </a:rPr>
              <a:t>(</a:t>
            </a:r>
            <a:r>
              <a:rPr lang="en-US" altLang="ja-JP" sz="800" u="sng" dirty="0" smtClean="0">
                <a:solidFill>
                  <a:schemeClr val="tx1"/>
                </a:solidFill>
              </a:rPr>
              <a:t>29)</a:t>
            </a:r>
            <a:r>
              <a:rPr lang="ja-JP" altLang="en-US" sz="800" u="sng" dirty="0">
                <a:solidFill>
                  <a:schemeClr val="tx1"/>
                </a:solidFill>
              </a:rPr>
              <a:t>サウンディング型</a:t>
            </a:r>
            <a:r>
              <a:rPr lang="ja-JP" altLang="en-US" sz="800" u="sng" dirty="0" smtClean="0">
                <a:solidFill>
                  <a:schemeClr val="tx1"/>
                </a:solidFill>
              </a:rPr>
              <a:t>市場調査</a:t>
            </a:r>
            <a:endParaRPr lang="en-US" altLang="ja-JP" sz="800" u="sng" dirty="0" smtClean="0">
              <a:solidFill>
                <a:schemeClr val="tx1"/>
              </a:solidFill>
            </a:endParaRPr>
          </a:p>
          <a:p>
            <a:pPr>
              <a:lnSpc>
                <a:spcPts val="900"/>
              </a:lnSpc>
            </a:pPr>
            <a:r>
              <a:rPr lang="ja-JP" altLang="en-US" sz="800" dirty="0">
                <a:solidFill>
                  <a:schemeClr val="tx1"/>
                </a:solidFill>
              </a:rPr>
              <a:t>　</a:t>
            </a:r>
            <a:r>
              <a:rPr lang="ja-JP" altLang="en-US" sz="800" dirty="0" smtClean="0">
                <a:solidFill>
                  <a:schemeClr val="tx1"/>
                </a:solidFill>
              </a:rPr>
              <a:t>　</a:t>
            </a:r>
            <a:r>
              <a:rPr lang="ja-JP" altLang="en-US" sz="800" u="sng" dirty="0" smtClean="0">
                <a:solidFill>
                  <a:schemeClr val="tx1"/>
                </a:solidFill>
              </a:rPr>
              <a:t>の実施</a:t>
            </a:r>
            <a:endParaRPr lang="ja-JP" altLang="en-US" sz="800" dirty="0">
              <a:solidFill>
                <a:schemeClr val="tx1"/>
              </a:solidFill>
            </a:endParaRPr>
          </a:p>
          <a:p>
            <a:pPr>
              <a:lnSpc>
                <a:spcPts val="900"/>
              </a:lnSpc>
            </a:pPr>
            <a:r>
              <a:rPr lang="en-US" altLang="ja-JP" sz="800" u="sng" dirty="0" smtClean="0">
                <a:solidFill>
                  <a:schemeClr val="tx1"/>
                </a:solidFill>
              </a:rPr>
              <a:t>(</a:t>
            </a:r>
            <a:r>
              <a:rPr lang="en-US" altLang="ja-JP" sz="800" u="sng" dirty="0">
                <a:solidFill>
                  <a:schemeClr val="tx1"/>
                </a:solidFill>
              </a:rPr>
              <a:t>30</a:t>
            </a:r>
            <a:r>
              <a:rPr lang="en-US" altLang="ja-JP" sz="800" u="sng" dirty="0" smtClean="0">
                <a:solidFill>
                  <a:schemeClr val="tx1"/>
                </a:solidFill>
              </a:rPr>
              <a:t>) </a:t>
            </a:r>
            <a:r>
              <a:rPr lang="ja-JP" altLang="en-US" sz="800" u="sng" dirty="0">
                <a:solidFill>
                  <a:schemeClr val="tx1"/>
                </a:solidFill>
              </a:rPr>
              <a:t>企業等との連携</a:t>
            </a:r>
            <a:endParaRPr lang="en-US" altLang="ja-JP" sz="800" u="sng" dirty="0">
              <a:solidFill>
                <a:schemeClr val="tx1"/>
              </a:solidFill>
            </a:endParaRPr>
          </a:p>
          <a:p>
            <a:pPr marL="180975" indent="-180975">
              <a:lnSpc>
                <a:spcPts val="900"/>
              </a:lnSpc>
            </a:pPr>
            <a:r>
              <a:rPr lang="en-US" altLang="ja-JP" sz="800" u="sng" dirty="0" smtClean="0">
                <a:solidFill>
                  <a:schemeClr val="tx1"/>
                </a:solidFill>
              </a:rPr>
              <a:t>(</a:t>
            </a:r>
            <a:r>
              <a:rPr lang="en-US" altLang="ja-JP" sz="800" u="sng" dirty="0">
                <a:solidFill>
                  <a:schemeClr val="tx1"/>
                </a:solidFill>
              </a:rPr>
              <a:t>31</a:t>
            </a:r>
            <a:r>
              <a:rPr lang="en-US" altLang="ja-JP" sz="800" u="sng" dirty="0" smtClean="0">
                <a:solidFill>
                  <a:schemeClr val="tx1"/>
                </a:solidFill>
              </a:rPr>
              <a:t>)</a:t>
            </a:r>
            <a:r>
              <a:rPr lang="ja-JP" altLang="en-US" sz="800" u="sng" dirty="0" smtClean="0">
                <a:solidFill>
                  <a:schemeClr val="tx1"/>
                </a:solidFill>
              </a:rPr>
              <a:t> 天王寺公園エントランスエリア（愛称：てんしば</a:t>
            </a:r>
            <a:r>
              <a:rPr lang="ja-JP" altLang="en-US" sz="800" u="sng" dirty="0">
                <a:solidFill>
                  <a:schemeClr val="tx1"/>
                </a:solidFill>
              </a:rPr>
              <a:t>）</a:t>
            </a:r>
            <a:r>
              <a:rPr lang="ja-JP" altLang="en-US" sz="800" u="sng" dirty="0" smtClean="0">
                <a:solidFill>
                  <a:schemeClr val="tx1"/>
                </a:solidFill>
              </a:rPr>
              <a:t>・</a:t>
            </a:r>
            <a:endParaRPr lang="en-US" altLang="ja-JP" sz="800" u="sng" dirty="0" smtClean="0">
              <a:solidFill>
                <a:schemeClr val="tx1"/>
              </a:solidFill>
            </a:endParaRPr>
          </a:p>
          <a:p>
            <a:pPr>
              <a:lnSpc>
                <a:spcPts val="900"/>
              </a:lnSpc>
            </a:pPr>
            <a:r>
              <a:rPr lang="ja-JP" altLang="en-US" sz="800" dirty="0" smtClean="0">
                <a:solidFill>
                  <a:schemeClr val="tx1"/>
                </a:solidFill>
              </a:rPr>
              <a:t>　　  </a:t>
            </a:r>
            <a:r>
              <a:rPr lang="ja-JP" altLang="en-US" sz="800" u="sng" dirty="0" smtClean="0">
                <a:solidFill>
                  <a:schemeClr val="tx1"/>
                </a:solidFill>
              </a:rPr>
              <a:t>大阪城公園</a:t>
            </a:r>
            <a:r>
              <a:rPr lang="en-US" altLang="ja-JP" sz="800" u="sng" dirty="0" smtClean="0">
                <a:solidFill>
                  <a:schemeClr val="tx1"/>
                </a:solidFill>
              </a:rPr>
              <a:t>PMO</a:t>
            </a:r>
            <a:endParaRPr lang="en-US" altLang="ja-JP" sz="800" u="sng" dirty="0">
              <a:solidFill>
                <a:schemeClr val="tx1"/>
              </a:solidFill>
            </a:endParaRPr>
          </a:p>
        </p:txBody>
      </p:sp>
      <p:sp>
        <p:nvSpPr>
          <p:cNvPr id="4" name="テキスト ボックス 3"/>
          <p:cNvSpPr txBox="1"/>
          <p:nvPr/>
        </p:nvSpPr>
        <p:spPr>
          <a:xfrm>
            <a:off x="0" y="0"/>
            <a:ext cx="3938899" cy="338554"/>
          </a:xfrm>
          <a:prstGeom prst="rect">
            <a:avLst/>
          </a:prstGeom>
          <a:noFill/>
        </p:spPr>
        <p:txBody>
          <a:bodyPr wrap="none" rtlCol="0">
            <a:spAutoFit/>
          </a:bodyPr>
          <a:lstStyle/>
          <a:p>
            <a:r>
              <a:rPr kumimoji="1" lang="ja-JP" altLang="en-US" sz="1600" b="1" u="sng" dirty="0"/>
              <a:t>大阪市の改革取組リスト　</a:t>
            </a:r>
            <a:r>
              <a:rPr kumimoji="1" lang="en-US" altLang="ja-JP" sz="1600" b="1" u="sng" dirty="0"/>
              <a:t>【</a:t>
            </a:r>
            <a:r>
              <a:rPr kumimoji="1" lang="ja-JP" altLang="en-US" sz="1600" b="1" u="sng" dirty="0"/>
              <a:t>４象限整理表</a:t>
            </a:r>
            <a:r>
              <a:rPr kumimoji="1" lang="en-US" altLang="ja-JP" sz="1600" b="1" u="sng" dirty="0"/>
              <a:t>】</a:t>
            </a:r>
          </a:p>
        </p:txBody>
      </p:sp>
      <p:sp>
        <p:nvSpPr>
          <p:cNvPr id="7" name="正方形/長方形 6"/>
          <p:cNvSpPr/>
          <p:nvPr/>
        </p:nvSpPr>
        <p:spPr>
          <a:xfrm>
            <a:off x="35496" y="332656"/>
            <a:ext cx="3384376" cy="2098764"/>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solidFill>
                <a:schemeClr val="tx1"/>
              </a:solidFill>
            </a:endParaRPr>
          </a:p>
        </p:txBody>
      </p:sp>
      <p:sp>
        <p:nvSpPr>
          <p:cNvPr id="8" name="正方形/長方形 7"/>
          <p:cNvSpPr/>
          <p:nvPr/>
        </p:nvSpPr>
        <p:spPr>
          <a:xfrm>
            <a:off x="5076056" y="2478320"/>
            <a:ext cx="4032448" cy="4217756"/>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solidFill>
                <a:schemeClr val="tx1"/>
              </a:solidFill>
            </a:endParaRPr>
          </a:p>
        </p:txBody>
      </p:sp>
      <p:sp>
        <p:nvSpPr>
          <p:cNvPr id="9" name="正方形/長方形 8"/>
          <p:cNvSpPr/>
          <p:nvPr/>
        </p:nvSpPr>
        <p:spPr>
          <a:xfrm>
            <a:off x="35496" y="2479325"/>
            <a:ext cx="4968552" cy="4216750"/>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solidFill>
                <a:schemeClr val="tx1"/>
              </a:solidFill>
            </a:endParaRPr>
          </a:p>
        </p:txBody>
      </p:sp>
      <p:sp>
        <p:nvSpPr>
          <p:cNvPr id="10" name="テキスト ボックス 9"/>
          <p:cNvSpPr txBox="1"/>
          <p:nvPr/>
        </p:nvSpPr>
        <p:spPr>
          <a:xfrm>
            <a:off x="35496" y="332656"/>
            <a:ext cx="3744416" cy="292388"/>
          </a:xfrm>
          <a:prstGeom prst="rect">
            <a:avLst/>
          </a:prstGeom>
          <a:noFill/>
        </p:spPr>
        <p:txBody>
          <a:bodyPr wrap="square" rtlCol="0">
            <a:spAutoFit/>
          </a:bodyPr>
          <a:lstStyle/>
          <a:p>
            <a:r>
              <a:rPr lang="ja-JP" altLang="en-US" sz="1300" b="1" dirty="0"/>
              <a:t>Ｃ</a:t>
            </a:r>
            <a:r>
              <a:rPr kumimoji="1" lang="ja-JP" altLang="en-US" sz="1300" b="1" dirty="0"/>
              <a:t> </a:t>
            </a:r>
            <a:r>
              <a:rPr kumimoji="1" lang="ja-JP" altLang="en-US" sz="1300" b="1" u="sng" dirty="0"/>
              <a:t>インフラ</a:t>
            </a:r>
            <a:r>
              <a:rPr lang="ja-JP" altLang="en-US" sz="1300" b="1" u="sng" dirty="0"/>
              <a:t>戦略</a:t>
            </a:r>
            <a:r>
              <a:rPr kumimoji="1" lang="ja-JP" altLang="en-US" sz="1100" b="1" u="sng" dirty="0"/>
              <a:t>（民営化・資産売却）　　</a:t>
            </a:r>
            <a:r>
              <a:rPr kumimoji="1" lang="ja-JP" altLang="en-US" sz="1300" b="1" u="sng" dirty="0"/>
              <a:t>１２項目</a:t>
            </a:r>
            <a:endParaRPr kumimoji="1" lang="en-US" altLang="ja-JP" sz="1300" b="1" u="sng" dirty="0"/>
          </a:p>
        </p:txBody>
      </p:sp>
      <p:sp>
        <p:nvSpPr>
          <p:cNvPr id="14" name="角丸四角形 13"/>
          <p:cNvSpPr/>
          <p:nvPr/>
        </p:nvSpPr>
        <p:spPr>
          <a:xfrm>
            <a:off x="97977" y="2755211"/>
            <a:ext cx="1516931" cy="972000"/>
          </a:xfrm>
          <a:prstGeom prst="roundRect">
            <a:avLst>
              <a:gd name="adj" fmla="val 9039"/>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nSpc>
                <a:spcPts val="900"/>
              </a:lnSpc>
            </a:pPr>
            <a:r>
              <a:rPr lang="ja-JP" altLang="en-US" sz="800" b="1" dirty="0">
                <a:solidFill>
                  <a:schemeClr val="tx1"/>
                </a:solidFill>
              </a:rPr>
              <a:t>＜１．財政再建＞</a:t>
            </a:r>
            <a:endParaRPr lang="en-US" altLang="ja-JP" sz="800" b="1" dirty="0">
              <a:solidFill>
                <a:schemeClr val="tx1"/>
              </a:solidFill>
            </a:endParaRPr>
          </a:p>
          <a:p>
            <a:pPr>
              <a:lnSpc>
                <a:spcPts val="900"/>
              </a:lnSpc>
            </a:pPr>
            <a:r>
              <a:rPr lang="en-US" altLang="ja-JP" sz="800" dirty="0">
                <a:solidFill>
                  <a:schemeClr val="tx1"/>
                </a:solidFill>
              </a:rPr>
              <a:t>(1)</a:t>
            </a:r>
            <a:r>
              <a:rPr lang="ja-JP" altLang="en-US" sz="800" dirty="0">
                <a:solidFill>
                  <a:schemeClr val="tx1"/>
                </a:solidFill>
              </a:rPr>
              <a:t> 人件費の削減等</a:t>
            </a:r>
            <a:endParaRPr lang="en-US" altLang="ja-JP" sz="800" dirty="0">
              <a:solidFill>
                <a:schemeClr val="tx1"/>
              </a:solidFill>
            </a:endParaRPr>
          </a:p>
          <a:p>
            <a:pPr>
              <a:lnSpc>
                <a:spcPts val="900"/>
              </a:lnSpc>
            </a:pPr>
            <a:r>
              <a:rPr lang="en-US" altLang="ja-JP" sz="800" dirty="0">
                <a:solidFill>
                  <a:schemeClr val="tx1"/>
                </a:solidFill>
              </a:rPr>
              <a:t>(2) </a:t>
            </a:r>
            <a:r>
              <a:rPr lang="ja-JP" altLang="en-US" sz="800" dirty="0">
                <a:solidFill>
                  <a:schemeClr val="tx1"/>
                </a:solidFill>
              </a:rPr>
              <a:t>職員数の削減</a:t>
            </a:r>
            <a:endParaRPr lang="en-US" altLang="ja-JP" sz="800" dirty="0">
              <a:solidFill>
                <a:schemeClr val="tx1"/>
              </a:solidFill>
            </a:endParaRPr>
          </a:p>
          <a:p>
            <a:pPr>
              <a:lnSpc>
                <a:spcPts val="900"/>
              </a:lnSpc>
            </a:pPr>
            <a:r>
              <a:rPr lang="en-US" altLang="ja-JP" sz="800" dirty="0">
                <a:solidFill>
                  <a:schemeClr val="tx1"/>
                </a:solidFill>
              </a:rPr>
              <a:t>(3) </a:t>
            </a:r>
            <a:r>
              <a:rPr lang="ja-JP" altLang="en-US" sz="800" dirty="0">
                <a:solidFill>
                  <a:schemeClr val="tx1"/>
                </a:solidFill>
              </a:rPr>
              <a:t>施策・事業のゼロベースの</a:t>
            </a:r>
            <a:endParaRPr lang="en-US" altLang="ja-JP" sz="800" dirty="0">
              <a:solidFill>
                <a:schemeClr val="tx1"/>
              </a:solidFill>
            </a:endParaRPr>
          </a:p>
          <a:p>
            <a:pPr>
              <a:lnSpc>
                <a:spcPts val="900"/>
              </a:lnSpc>
            </a:pPr>
            <a:r>
              <a:rPr lang="ja-JP" altLang="en-US" sz="800" dirty="0">
                <a:solidFill>
                  <a:schemeClr val="tx1"/>
                </a:solidFill>
              </a:rPr>
              <a:t>　　見直しと再構築</a:t>
            </a:r>
            <a:endParaRPr lang="en-US" altLang="ja-JP" sz="800" dirty="0">
              <a:solidFill>
                <a:schemeClr val="tx1"/>
              </a:solidFill>
            </a:endParaRPr>
          </a:p>
          <a:p>
            <a:pPr>
              <a:lnSpc>
                <a:spcPts val="900"/>
              </a:lnSpc>
            </a:pPr>
            <a:r>
              <a:rPr lang="ja-JP" altLang="en-US" sz="800" dirty="0">
                <a:solidFill>
                  <a:schemeClr val="tx1"/>
                </a:solidFill>
              </a:rPr>
              <a:t>　　（市営交通料金福祉措置</a:t>
            </a:r>
            <a:endParaRPr lang="en-US" altLang="ja-JP" sz="800" dirty="0">
              <a:solidFill>
                <a:schemeClr val="tx1"/>
              </a:solidFill>
            </a:endParaRPr>
          </a:p>
          <a:p>
            <a:pPr>
              <a:lnSpc>
                <a:spcPts val="900"/>
              </a:lnSpc>
            </a:pPr>
            <a:r>
              <a:rPr lang="ja-JP" altLang="en-US" sz="800" dirty="0">
                <a:solidFill>
                  <a:schemeClr val="tx1"/>
                </a:solidFill>
              </a:rPr>
              <a:t>　　　（敬老パス）への利用者</a:t>
            </a:r>
            <a:endParaRPr lang="en-US" altLang="ja-JP" sz="800" dirty="0">
              <a:solidFill>
                <a:schemeClr val="tx1"/>
              </a:solidFill>
            </a:endParaRPr>
          </a:p>
          <a:p>
            <a:pPr>
              <a:lnSpc>
                <a:spcPts val="900"/>
              </a:lnSpc>
            </a:pPr>
            <a:r>
              <a:rPr lang="ja-JP" altLang="en-US" sz="800" dirty="0">
                <a:solidFill>
                  <a:schemeClr val="tx1"/>
                </a:solidFill>
              </a:rPr>
              <a:t>　　　負担導入　など</a:t>
            </a:r>
            <a:r>
              <a:rPr lang="en-US" altLang="ja-JP" sz="800" dirty="0">
                <a:solidFill>
                  <a:schemeClr val="tx1"/>
                </a:solidFill>
              </a:rPr>
              <a:t>11</a:t>
            </a:r>
            <a:r>
              <a:rPr lang="ja-JP" altLang="en-US" sz="800" dirty="0">
                <a:solidFill>
                  <a:schemeClr val="tx1"/>
                </a:solidFill>
              </a:rPr>
              <a:t>項目）</a:t>
            </a:r>
          </a:p>
        </p:txBody>
      </p:sp>
      <p:sp>
        <p:nvSpPr>
          <p:cNvPr id="15" name="角丸四角形 14"/>
          <p:cNvSpPr/>
          <p:nvPr/>
        </p:nvSpPr>
        <p:spPr>
          <a:xfrm>
            <a:off x="97977" y="3754257"/>
            <a:ext cx="1516931" cy="720080"/>
          </a:xfrm>
          <a:prstGeom prst="roundRect">
            <a:avLst>
              <a:gd name="adj" fmla="val 11459"/>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nSpc>
                <a:spcPts val="900"/>
              </a:lnSpc>
            </a:pPr>
            <a:r>
              <a:rPr lang="ja-JP" altLang="en-US" sz="800" b="1" dirty="0">
                <a:solidFill>
                  <a:schemeClr val="tx1"/>
                </a:solidFill>
              </a:rPr>
              <a:t>＜ ２．財務マネジメント＞</a:t>
            </a:r>
            <a:endParaRPr lang="en-US" altLang="ja-JP" sz="800" b="1" dirty="0">
              <a:solidFill>
                <a:schemeClr val="tx1"/>
              </a:solidFill>
            </a:endParaRPr>
          </a:p>
          <a:p>
            <a:pPr>
              <a:lnSpc>
                <a:spcPts val="900"/>
              </a:lnSpc>
            </a:pPr>
            <a:r>
              <a:rPr lang="en-US" altLang="ja-JP" sz="800" dirty="0">
                <a:solidFill>
                  <a:schemeClr val="tx1"/>
                </a:solidFill>
              </a:rPr>
              <a:t>(4)</a:t>
            </a:r>
            <a:r>
              <a:rPr lang="ja-JP" altLang="en-US" sz="800" dirty="0">
                <a:solidFill>
                  <a:schemeClr val="tx1"/>
                </a:solidFill>
              </a:rPr>
              <a:t> 広告事業の拡充による増収</a:t>
            </a:r>
          </a:p>
          <a:p>
            <a:pPr>
              <a:lnSpc>
                <a:spcPts val="900"/>
              </a:lnSpc>
            </a:pPr>
            <a:r>
              <a:rPr lang="en-US" altLang="ja-JP" sz="800" dirty="0">
                <a:solidFill>
                  <a:schemeClr val="tx1"/>
                </a:solidFill>
              </a:rPr>
              <a:t>(5) </a:t>
            </a:r>
            <a:r>
              <a:rPr lang="ja-JP" altLang="en-US" sz="800" dirty="0">
                <a:solidFill>
                  <a:schemeClr val="tx1"/>
                </a:solidFill>
              </a:rPr>
              <a:t>不用資産の売却</a:t>
            </a:r>
          </a:p>
          <a:p>
            <a:pPr>
              <a:lnSpc>
                <a:spcPts val="900"/>
              </a:lnSpc>
            </a:pPr>
            <a:r>
              <a:rPr lang="en-US" altLang="ja-JP" sz="800" dirty="0">
                <a:solidFill>
                  <a:schemeClr val="tx1"/>
                </a:solidFill>
              </a:rPr>
              <a:t>(6) </a:t>
            </a:r>
            <a:r>
              <a:rPr lang="ja-JP" altLang="en-US" sz="800" dirty="0">
                <a:solidFill>
                  <a:schemeClr val="tx1"/>
                </a:solidFill>
              </a:rPr>
              <a:t>未収金回収の徹底</a:t>
            </a:r>
          </a:p>
          <a:p>
            <a:pPr>
              <a:lnSpc>
                <a:spcPts val="900"/>
              </a:lnSpc>
            </a:pPr>
            <a:r>
              <a:rPr lang="en-US" altLang="ja-JP" sz="800" dirty="0">
                <a:solidFill>
                  <a:schemeClr val="tx1"/>
                </a:solidFill>
              </a:rPr>
              <a:t>(7) </a:t>
            </a:r>
            <a:r>
              <a:rPr lang="ja-JP" altLang="en-US" sz="800" dirty="0">
                <a:solidFill>
                  <a:schemeClr val="tx1"/>
                </a:solidFill>
              </a:rPr>
              <a:t>三セクの破たん処理</a:t>
            </a:r>
            <a:endParaRPr lang="en-US" altLang="ja-JP" sz="800" dirty="0">
              <a:solidFill>
                <a:schemeClr val="tx1"/>
              </a:solidFill>
            </a:endParaRPr>
          </a:p>
          <a:p>
            <a:pPr>
              <a:lnSpc>
                <a:spcPts val="900"/>
              </a:lnSpc>
            </a:pPr>
            <a:r>
              <a:rPr kumimoji="1" lang="en-US" altLang="ja-JP" sz="800" dirty="0">
                <a:solidFill>
                  <a:schemeClr val="tx1"/>
                </a:solidFill>
              </a:rPr>
              <a:t>(8)</a:t>
            </a:r>
            <a:r>
              <a:rPr kumimoji="1" lang="ja-JP" altLang="en-US" sz="800" dirty="0">
                <a:solidFill>
                  <a:schemeClr val="tx1"/>
                </a:solidFill>
              </a:rPr>
              <a:t> 多様なＩＲの展開</a:t>
            </a:r>
          </a:p>
        </p:txBody>
      </p:sp>
      <p:sp>
        <p:nvSpPr>
          <p:cNvPr id="17" name="角丸四角形 16"/>
          <p:cNvSpPr/>
          <p:nvPr/>
        </p:nvSpPr>
        <p:spPr>
          <a:xfrm>
            <a:off x="1650403" y="2751246"/>
            <a:ext cx="1625453" cy="276758"/>
          </a:xfrm>
          <a:prstGeom prst="roundRect">
            <a:avLst>
              <a:gd name="adj" fmla="val 16664"/>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36000" tIns="54000" rIns="36000" bIns="36000" rtlCol="0" anchor="ctr"/>
          <a:lstStyle/>
          <a:p>
            <a:pPr>
              <a:lnSpc>
                <a:spcPts val="900"/>
              </a:lnSpc>
            </a:pPr>
            <a:r>
              <a:rPr lang="ja-JP" altLang="en-US" sz="800" b="1" dirty="0">
                <a:solidFill>
                  <a:schemeClr val="tx1"/>
                </a:solidFill>
              </a:rPr>
              <a:t>＜７．補助金等の見直し＞</a:t>
            </a:r>
            <a:endParaRPr lang="ja-JP" altLang="en-US" sz="800" dirty="0">
              <a:solidFill>
                <a:schemeClr val="tx1"/>
              </a:solidFill>
            </a:endParaRPr>
          </a:p>
          <a:p>
            <a:pPr>
              <a:lnSpc>
                <a:spcPts val="900"/>
              </a:lnSpc>
            </a:pPr>
            <a:r>
              <a:rPr lang="en-US" altLang="ja-JP" sz="800" dirty="0">
                <a:solidFill>
                  <a:schemeClr val="tx1"/>
                </a:solidFill>
              </a:rPr>
              <a:t>(17) </a:t>
            </a:r>
            <a:r>
              <a:rPr lang="ja-JP" altLang="en-US" sz="800" dirty="0">
                <a:solidFill>
                  <a:schemeClr val="tx1"/>
                </a:solidFill>
              </a:rPr>
              <a:t>補助金等の見直し</a:t>
            </a:r>
            <a:endParaRPr lang="en-US" altLang="ja-JP" sz="800" dirty="0">
              <a:solidFill>
                <a:schemeClr val="tx1"/>
              </a:solidFill>
            </a:endParaRPr>
          </a:p>
        </p:txBody>
      </p:sp>
      <p:sp>
        <p:nvSpPr>
          <p:cNvPr id="18" name="角丸四角形 17"/>
          <p:cNvSpPr/>
          <p:nvPr/>
        </p:nvSpPr>
        <p:spPr>
          <a:xfrm>
            <a:off x="1650404" y="3053570"/>
            <a:ext cx="1625452" cy="735470"/>
          </a:xfrm>
          <a:prstGeom prst="roundRect">
            <a:avLst>
              <a:gd name="adj" fmla="val 8906"/>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36000" tIns="36000" rIns="0" bIns="36000" rtlCol="0" anchor="ctr"/>
          <a:lstStyle/>
          <a:p>
            <a:pPr>
              <a:lnSpc>
                <a:spcPts val="900"/>
              </a:lnSpc>
            </a:pPr>
            <a:r>
              <a:rPr lang="ja-JP" altLang="en-US" sz="800" b="1" dirty="0">
                <a:solidFill>
                  <a:schemeClr val="tx1"/>
                </a:solidFill>
              </a:rPr>
              <a:t>＜８．市民利用施設の見直し＞</a:t>
            </a:r>
            <a:endParaRPr lang="en-US" altLang="ja-JP" sz="800" b="1" dirty="0">
              <a:solidFill>
                <a:schemeClr val="tx1"/>
              </a:solidFill>
            </a:endParaRPr>
          </a:p>
          <a:p>
            <a:pPr>
              <a:lnSpc>
                <a:spcPts val="900"/>
              </a:lnSpc>
            </a:pPr>
            <a:r>
              <a:rPr lang="en-US" altLang="ja-JP" sz="800" dirty="0">
                <a:solidFill>
                  <a:schemeClr val="tx1"/>
                </a:solidFill>
              </a:rPr>
              <a:t>(18) </a:t>
            </a:r>
            <a:r>
              <a:rPr lang="ja-JP" altLang="en-US" sz="800" dirty="0">
                <a:solidFill>
                  <a:schemeClr val="tx1"/>
                </a:solidFill>
              </a:rPr>
              <a:t>市民利用施設の見直し</a:t>
            </a:r>
            <a:endParaRPr lang="en-US" altLang="ja-JP" sz="800" dirty="0">
              <a:solidFill>
                <a:schemeClr val="tx1"/>
              </a:solidFill>
            </a:endParaRPr>
          </a:p>
          <a:p>
            <a:pPr>
              <a:lnSpc>
                <a:spcPts val="900"/>
              </a:lnSpc>
            </a:pPr>
            <a:r>
              <a:rPr lang="ja-JP" altLang="en-US" sz="800" dirty="0">
                <a:solidFill>
                  <a:schemeClr val="tx1"/>
                </a:solidFill>
              </a:rPr>
              <a:t>　　   （市民交流センターの廃止</a:t>
            </a:r>
            <a:endParaRPr lang="en-US" altLang="ja-JP" sz="800" dirty="0">
              <a:solidFill>
                <a:schemeClr val="tx1"/>
              </a:solidFill>
            </a:endParaRPr>
          </a:p>
          <a:p>
            <a:pPr>
              <a:lnSpc>
                <a:spcPts val="900"/>
              </a:lnSpc>
            </a:pPr>
            <a:r>
              <a:rPr lang="ja-JP" altLang="en-US" sz="800" dirty="0">
                <a:solidFill>
                  <a:schemeClr val="tx1"/>
                </a:solidFill>
              </a:rPr>
              <a:t>　　　   など７項目）</a:t>
            </a:r>
            <a:endParaRPr lang="en-US" altLang="ja-JP" sz="800" dirty="0">
              <a:solidFill>
                <a:schemeClr val="tx1"/>
              </a:solidFill>
            </a:endParaRPr>
          </a:p>
          <a:p>
            <a:pPr>
              <a:lnSpc>
                <a:spcPts val="900"/>
              </a:lnSpc>
            </a:pPr>
            <a:r>
              <a:rPr lang="en-US" altLang="ja-JP" sz="800" dirty="0">
                <a:solidFill>
                  <a:schemeClr val="tx1"/>
                </a:solidFill>
              </a:rPr>
              <a:t>(19) </a:t>
            </a:r>
            <a:r>
              <a:rPr lang="ja-JP" altLang="en-US" sz="800" dirty="0">
                <a:solidFill>
                  <a:schemeClr val="tx1"/>
                </a:solidFill>
              </a:rPr>
              <a:t>市設建築物におけるファシ</a:t>
            </a:r>
            <a:endParaRPr lang="en-US" altLang="ja-JP" sz="800" dirty="0">
              <a:solidFill>
                <a:schemeClr val="tx1"/>
              </a:solidFill>
            </a:endParaRPr>
          </a:p>
          <a:p>
            <a:pPr>
              <a:lnSpc>
                <a:spcPts val="900"/>
              </a:lnSpc>
            </a:pPr>
            <a:r>
              <a:rPr lang="en-US" altLang="ja-JP" sz="800" dirty="0">
                <a:solidFill>
                  <a:schemeClr val="tx1"/>
                </a:solidFill>
              </a:rPr>
              <a:t>        </a:t>
            </a:r>
            <a:r>
              <a:rPr lang="ja-JP" altLang="en-US" sz="800" dirty="0">
                <a:solidFill>
                  <a:schemeClr val="tx1"/>
                </a:solidFill>
              </a:rPr>
              <a:t>リティマネジメントの推進</a:t>
            </a:r>
          </a:p>
        </p:txBody>
      </p:sp>
      <p:sp>
        <p:nvSpPr>
          <p:cNvPr id="19" name="角丸四角形 18"/>
          <p:cNvSpPr/>
          <p:nvPr/>
        </p:nvSpPr>
        <p:spPr>
          <a:xfrm>
            <a:off x="107504" y="4518689"/>
            <a:ext cx="1507404" cy="925889"/>
          </a:xfrm>
          <a:prstGeom prst="roundRect">
            <a:avLst>
              <a:gd name="adj" fmla="val 8949"/>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nSpc>
                <a:spcPts val="900"/>
              </a:lnSpc>
            </a:pPr>
            <a:r>
              <a:rPr lang="ja-JP" altLang="en-US" sz="800" b="1" dirty="0">
                <a:solidFill>
                  <a:schemeClr val="tx1"/>
                </a:solidFill>
              </a:rPr>
              <a:t>＜３．人事・給与制度＞</a:t>
            </a:r>
            <a:endParaRPr lang="ja-JP" altLang="en-US" sz="800" dirty="0">
              <a:solidFill>
                <a:schemeClr val="tx1"/>
              </a:solidFill>
            </a:endParaRPr>
          </a:p>
          <a:p>
            <a:pPr>
              <a:lnSpc>
                <a:spcPts val="900"/>
              </a:lnSpc>
            </a:pPr>
            <a:r>
              <a:rPr lang="en-US" altLang="ja-JP" sz="800" dirty="0">
                <a:solidFill>
                  <a:schemeClr val="tx1"/>
                </a:solidFill>
              </a:rPr>
              <a:t>(9)</a:t>
            </a:r>
            <a:r>
              <a:rPr lang="ja-JP" altLang="en-US" sz="800" dirty="0">
                <a:solidFill>
                  <a:schemeClr val="tx1"/>
                </a:solidFill>
              </a:rPr>
              <a:t> 職員の政治的行為の禁止、</a:t>
            </a:r>
            <a:endParaRPr lang="en-US" altLang="ja-JP" sz="800" dirty="0">
              <a:solidFill>
                <a:schemeClr val="tx1"/>
              </a:solidFill>
            </a:endParaRPr>
          </a:p>
          <a:p>
            <a:pPr>
              <a:lnSpc>
                <a:spcPts val="900"/>
              </a:lnSpc>
            </a:pPr>
            <a:r>
              <a:rPr lang="ja-JP" altLang="en-US" sz="800" dirty="0">
                <a:solidFill>
                  <a:schemeClr val="tx1"/>
                </a:solidFill>
              </a:rPr>
              <a:t>　　</a:t>
            </a:r>
            <a:r>
              <a:rPr lang="ja-JP" altLang="en-US" sz="800" dirty="0" smtClean="0">
                <a:solidFill>
                  <a:schemeClr val="tx1"/>
                </a:solidFill>
              </a:rPr>
              <a:t>服務</a:t>
            </a:r>
            <a:r>
              <a:rPr lang="ja-JP" altLang="en-US" sz="800" dirty="0">
                <a:solidFill>
                  <a:schemeClr val="tx1"/>
                </a:solidFill>
              </a:rPr>
              <a:t>規律の厳格化</a:t>
            </a:r>
          </a:p>
          <a:p>
            <a:pPr>
              <a:lnSpc>
                <a:spcPts val="900"/>
              </a:lnSpc>
            </a:pPr>
            <a:r>
              <a:rPr lang="en-US" altLang="ja-JP" sz="800" dirty="0">
                <a:solidFill>
                  <a:schemeClr val="tx1"/>
                </a:solidFill>
              </a:rPr>
              <a:t>(10</a:t>
            </a:r>
            <a:r>
              <a:rPr lang="en-US" altLang="ja-JP" sz="800" dirty="0" smtClean="0">
                <a:solidFill>
                  <a:schemeClr val="tx1"/>
                </a:solidFill>
              </a:rPr>
              <a:t>)</a:t>
            </a:r>
            <a:r>
              <a:rPr lang="ja-JP" altLang="en-US" sz="800" dirty="0" smtClean="0">
                <a:solidFill>
                  <a:schemeClr val="tx1"/>
                </a:solidFill>
              </a:rPr>
              <a:t> 人事</a:t>
            </a:r>
            <a:r>
              <a:rPr lang="ja-JP" altLang="en-US" sz="800" dirty="0">
                <a:solidFill>
                  <a:schemeClr val="tx1"/>
                </a:solidFill>
              </a:rPr>
              <a:t>評価への相対評価等</a:t>
            </a:r>
            <a:endParaRPr lang="en-US" altLang="ja-JP" sz="800" dirty="0">
              <a:solidFill>
                <a:schemeClr val="tx1"/>
              </a:solidFill>
            </a:endParaRPr>
          </a:p>
          <a:p>
            <a:pPr>
              <a:lnSpc>
                <a:spcPts val="900"/>
              </a:lnSpc>
            </a:pPr>
            <a:r>
              <a:rPr lang="ja-JP" altLang="en-US" sz="800" dirty="0">
                <a:solidFill>
                  <a:schemeClr val="tx1"/>
                </a:solidFill>
              </a:rPr>
              <a:t>　　</a:t>
            </a:r>
            <a:r>
              <a:rPr lang="ja-JP" altLang="en-US" sz="800" dirty="0" smtClean="0">
                <a:solidFill>
                  <a:schemeClr val="tx1"/>
                </a:solidFill>
              </a:rPr>
              <a:t>  の導入</a:t>
            </a:r>
            <a:endParaRPr lang="en-US" altLang="ja-JP" sz="800" dirty="0" smtClean="0">
              <a:solidFill>
                <a:schemeClr val="tx1"/>
              </a:solidFill>
            </a:endParaRPr>
          </a:p>
          <a:p>
            <a:pPr>
              <a:lnSpc>
                <a:spcPts val="900"/>
              </a:lnSpc>
            </a:pPr>
            <a:r>
              <a:rPr lang="en-US" altLang="ja-JP" sz="800" dirty="0" smtClean="0">
                <a:solidFill>
                  <a:schemeClr val="tx1"/>
                </a:solidFill>
              </a:rPr>
              <a:t>(11)</a:t>
            </a:r>
            <a:r>
              <a:rPr lang="ja-JP" altLang="en-US" sz="800" dirty="0" smtClean="0">
                <a:solidFill>
                  <a:schemeClr val="tx1"/>
                </a:solidFill>
              </a:rPr>
              <a:t> 給与制度改革</a:t>
            </a:r>
            <a:endParaRPr lang="en-US" altLang="ja-JP" sz="800" dirty="0" smtClean="0">
              <a:solidFill>
                <a:schemeClr val="tx1"/>
              </a:solidFill>
            </a:endParaRPr>
          </a:p>
          <a:p>
            <a:pPr>
              <a:lnSpc>
                <a:spcPts val="900"/>
              </a:lnSpc>
            </a:pPr>
            <a:r>
              <a:rPr lang="en-US" altLang="ja-JP" sz="800" dirty="0" smtClean="0">
                <a:solidFill>
                  <a:schemeClr val="tx1"/>
                </a:solidFill>
              </a:rPr>
              <a:t>(12)</a:t>
            </a:r>
            <a:r>
              <a:rPr lang="ja-JP" altLang="en-US" sz="800" dirty="0" smtClean="0">
                <a:solidFill>
                  <a:schemeClr val="tx1"/>
                </a:solidFill>
              </a:rPr>
              <a:t> 職員採用試験の抜本的</a:t>
            </a:r>
            <a:endParaRPr lang="en-US" altLang="ja-JP" sz="800" dirty="0" smtClean="0">
              <a:solidFill>
                <a:schemeClr val="tx1"/>
              </a:solidFill>
            </a:endParaRPr>
          </a:p>
          <a:p>
            <a:pPr>
              <a:lnSpc>
                <a:spcPts val="900"/>
              </a:lnSpc>
            </a:pPr>
            <a:r>
              <a:rPr lang="ja-JP" altLang="en-US" sz="800" dirty="0">
                <a:solidFill>
                  <a:schemeClr val="tx1"/>
                </a:solidFill>
              </a:rPr>
              <a:t>　</a:t>
            </a:r>
            <a:r>
              <a:rPr lang="ja-JP" altLang="en-US" sz="800" dirty="0" smtClean="0">
                <a:solidFill>
                  <a:schemeClr val="tx1"/>
                </a:solidFill>
              </a:rPr>
              <a:t>　  見直し等</a:t>
            </a:r>
            <a:endParaRPr lang="en-US" altLang="ja-JP" sz="800" dirty="0" smtClean="0">
              <a:solidFill>
                <a:schemeClr val="tx1"/>
              </a:solidFill>
            </a:endParaRPr>
          </a:p>
        </p:txBody>
      </p:sp>
      <p:sp>
        <p:nvSpPr>
          <p:cNvPr id="21" name="角丸四角形 20"/>
          <p:cNvSpPr/>
          <p:nvPr/>
        </p:nvSpPr>
        <p:spPr>
          <a:xfrm>
            <a:off x="107504" y="5482715"/>
            <a:ext cx="1500822" cy="278551"/>
          </a:xfrm>
          <a:prstGeom prst="roundRect">
            <a:avLst>
              <a:gd name="adj" fmla="val 15926"/>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nSpc>
                <a:spcPts val="900"/>
              </a:lnSpc>
            </a:pPr>
            <a:r>
              <a:rPr lang="ja-JP" altLang="en-US" sz="800" b="1" dirty="0">
                <a:solidFill>
                  <a:schemeClr val="tx1"/>
                </a:solidFill>
              </a:rPr>
              <a:t>＜４．公募制度</a:t>
            </a:r>
            <a:r>
              <a:rPr lang="ja-JP" altLang="en-US" sz="800" b="1" dirty="0" smtClean="0">
                <a:solidFill>
                  <a:schemeClr val="tx1"/>
                </a:solidFill>
              </a:rPr>
              <a:t>＞</a:t>
            </a:r>
            <a:endParaRPr lang="ja-JP" altLang="en-US" sz="800" dirty="0">
              <a:solidFill>
                <a:schemeClr val="tx1"/>
              </a:solidFill>
            </a:endParaRPr>
          </a:p>
          <a:p>
            <a:pPr>
              <a:lnSpc>
                <a:spcPts val="900"/>
              </a:lnSpc>
            </a:pPr>
            <a:r>
              <a:rPr lang="en-US" altLang="ja-JP" sz="800" dirty="0">
                <a:solidFill>
                  <a:schemeClr val="tx1"/>
                </a:solidFill>
              </a:rPr>
              <a:t>(13) </a:t>
            </a:r>
            <a:r>
              <a:rPr lang="ja-JP" altLang="en-US" sz="800" dirty="0" smtClean="0">
                <a:solidFill>
                  <a:schemeClr val="tx1"/>
                </a:solidFill>
              </a:rPr>
              <a:t>区長・局長・校長</a:t>
            </a:r>
            <a:r>
              <a:rPr lang="ja-JP" altLang="en-US" sz="800" dirty="0">
                <a:solidFill>
                  <a:schemeClr val="tx1"/>
                </a:solidFill>
              </a:rPr>
              <a:t>の公募</a:t>
            </a:r>
            <a:endParaRPr kumimoji="1" lang="ja-JP" altLang="en-US" sz="800" dirty="0">
              <a:solidFill>
                <a:schemeClr val="tx1"/>
              </a:solidFill>
            </a:endParaRPr>
          </a:p>
        </p:txBody>
      </p:sp>
      <p:sp>
        <p:nvSpPr>
          <p:cNvPr id="22" name="角丸四角形 21"/>
          <p:cNvSpPr/>
          <p:nvPr/>
        </p:nvSpPr>
        <p:spPr>
          <a:xfrm>
            <a:off x="107504" y="5781134"/>
            <a:ext cx="1516930" cy="600194"/>
          </a:xfrm>
          <a:prstGeom prst="roundRect">
            <a:avLst>
              <a:gd name="adj" fmla="val 11975"/>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nSpc>
                <a:spcPts val="900"/>
              </a:lnSpc>
            </a:pPr>
            <a:r>
              <a:rPr lang="ja-JP" altLang="en-US" sz="800" b="1" dirty="0">
                <a:solidFill>
                  <a:schemeClr val="tx1"/>
                </a:solidFill>
              </a:rPr>
              <a:t>＜５．サービス改善＞</a:t>
            </a:r>
          </a:p>
          <a:p>
            <a:pPr>
              <a:lnSpc>
                <a:spcPts val="900"/>
              </a:lnSpc>
            </a:pPr>
            <a:r>
              <a:rPr lang="en-US" altLang="ja-JP" sz="800" dirty="0">
                <a:solidFill>
                  <a:schemeClr val="tx1"/>
                </a:solidFill>
              </a:rPr>
              <a:t>(14)</a:t>
            </a:r>
            <a:r>
              <a:rPr lang="ja-JP" altLang="en-US" sz="800" dirty="0">
                <a:solidFill>
                  <a:schemeClr val="tx1"/>
                </a:solidFill>
              </a:rPr>
              <a:t> 市民目線に立った</a:t>
            </a:r>
            <a:r>
              <a:rPr lang="ja-JP" altLang="en-US" sz="800" dirty="0" smtClean="0">
                <a:solidFill>
                  <a:schemeClr val="tx1"/>
                </a:solidFill>
              </a:rPr>
              <a:t>サービス</a:t>
            </a:r>
            <a:endParaRPr lang="en-US" altLang="ja-JP" sz="800" dirty="0" smtClean="0">
              <a:solidFill>
                <a:schemeClr val="tx1"/>
              </a:solidFill>
            </a:endParaRPr>
          </a:p>
          <a:p>
            <a:pPr>
              <a:lnSpc>
                <a:spcPts val="900"/>
              </a:lnSpc>
            </a:pPr>
            <a:r>
              <a:rPr lang="ja-JP" altLang="en-US" sz="800" dirty="0">
                <a:solidFill>
                  <a:schemeClr val="tx1"/>
                </a:solidFill>
              </a:rPr>
              <a:t>　</a:t>
            </a:r>
            <a:r>
              <a:rPr lang="ja-JP" altLang="en-US" sz="800" dirty="0" smtClean="0">
                <a:solidFill>
                  <a:schemeClr val="tx1"/>
                </a:solidFill>
              </a:rPr>
              <a:t>　  等</a:t>
            </a:r>
            <a:r>
              <a:rPr lang="ja-JP" altLang="en-US" sz="800" dirty="0">
                <a:solidFill>
                  <a:schemeClr val="tx1"/>
                </a:solidFill>
              </a:rPr>
              <a:t>の改善</a:t>
            </a:r>
          </a:p>
          <a:p>
            <a:pPr>
              <a:lnSpc>
                <a:spcPts val="900"/>
              </a:lnSpc>
            </a:pPr>
            <a:r>
              <a:rPr lang="en-US" altLang="ja-JP" sz="800" dirty="0">
                <a:solidFill>
                  <a:schemeClr val="tx1"/>
                </a:solidFill>
              </a:rPr>
              <a:t>(15)</a:t>
            </a:r>
            <a:r>
              <a:rPr lang="ja-JP" altLang="en-US" sz="800" dirty="0">
                <a:solidFill>
                  <a:schemeClr val="tx1"/>
                </a:solidFill>
              </a:rPr>
              <a:t> 天王寺動物園及び</a:t>
            </a:r>
            <a:r>
              <a:rPr lang="ja-JP" altLang="en-US" sz="800" dirty="0" smtClean="0">
                <a:solidFill>
                  <a:schemeClr val="tx1"/>
                </a:solidFill>
              </a:rPr>
              <a:t>天王寺</a:t>
            </a:r>
            <a:endParaRPr lang="en-US" altLang="ja-JP" sz="800" dirty="0" smtClean="0">
              <a:solidFill>
                <a:schemeClr val="tx1"/>
              </a:solidFill>
            </a:endParaRPr>
          </a:p>
          <a:p>
            <a:pPr>
              <a:lnSpc>
                <a:spcPts val="900"/>
              </a:lnSpc>
            </a:pPr>
            <a:r>
              <a:rPr lang="ja-JP" altLang="en-US" sz="800" dirty="0">
                <a:solidFill>
                  <a:schemeClr val="tx1"/>
                </a:solidFill>
              </a:rPr>
              <a:t>　</a:t>
            </a:r>
            <a:r>
              <a:rPr lang="ja-JP" altLang="en-US" sz="800" dirty="0" smtClean="0">
                <a:solidFill>
                  <a:schemeClr val="tx1"/>
                </a:solidFill>
              </a:rPr>
              <a:t>　  公園</a:t>
            </a:r>
            <a:r>
              <a:rPr lang="ja-JP" altLang="en-US" sz="800" dirty="0">
                <a:solidFill>
                  <a:schemeClr val="tx1"/>
                </a:solidFill>
              </a:rPr>
              <a:t>の課題改善</a:t>
            </a:r>
          </a:p>
        </p:txBody>
      </p:sp>
      <p:sp>
        <p:nvSpPr>
          <p:cNvPr id="23" name="角丸四角形 22"/>
          <p:cNvSpPr/>
          <p:nvPr/>
        </p:nvSpPr>
        <p:spPr>
          <a:xfrm>
            <a:off x="107504" y="6407757"/>
            <a:ext cx="1516930" cy="248354"/>
          </a:xfrm>
          <a:prstGeom prst="roundRect">
            <a:avLst>
              <a:gd name="adj" fmla="val 19611"/>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36000" tIns="72000" rIns="36000" bIns="36000" rtlCol="0" anchor="ctr"/>
          <a:lstStyle/>
          <a:p>
            <a:pPr>
              <a:lnSpc>
                <a:spcPts val="900"/>
              </a:lnSpc>
            </a:pPr>
            <a:r>
              <a:rPr lang="ja-JP" altLang="en-US" sz="800" b="1" dirty="0">
                <a:solidFill>
                  <a:schemeClr val="tx1"/>
                </a:solidFill>
              </a:rPr>
              <a:t>＜６．区役所への権限移譲＞</a:t>
            </a:r>
          </a:p>
          <a:p>
            <a:pPr>
              <a:lnSpc>
                <a:spcPts val="900"/>
              </a:lnSpc>
            </a:pPr>
            <a:r>
              <a:rPr lang="en-US" altLang="ja-JP" sz="800" dirty="0">
                <a:solidFill>
                  <a:schemeClr val="tx1"/>
                </a:solidFill>
              </a:rPr>
              <a:t>(16)  </a:t>
            </a:r>
            <a:r>
              <a:rPr lang="ja-JP" altLang="en-US" sz="800" dirty="0">
                <a:solidFill>
                  <a:schemeClr val="tx1"/>
                </a:solidFill>
              </a:rPr>
              <a:t>区役所への権限移譲</a:t>
            </a:r>
          </a:p>
        </p:txBody>
      </p:sp>
      <p:sp>
        <p:nvSpPr>
          <p:cNvPr id="24" name="角丸四角形 23"/>
          <p:cNvSpPr/>
          <p:nvPr/>
        </p:nvSpPr>
        <p:spPr>
          <a:xfrm>
            <a:off x="97979" y="1630062"/>
            <a:ext cx="1512168" cy="366944"/>
          </a:xfrm>
          <a:prstGeom prst="roundRect">
            <a:avLst>
              <a:gd name="adj" fmla="val 15535"/>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nSpc>
                <a:spcPts val="900"/>
              </a:lnSpc>
            </a:pPr>
            <a:r>
              <a:rPr lang="ja-JP" altLang="en-US" sz="800" b="1" dirty="0">
                <a:solidFill>
                  <a:schemeClr val="tx1"/>
                </a:solidFill>
              </a:rPr>
              <a:t>＜４．経営形態（ごみ）＞</a:t>
            </a:r>
          </a:p>
          <a:p>
            <a:pPr>
              <a:lnSpc>
                <a:spcPts val="900"/>
              </a:lnSpc>
            </a:pPr>
            <a:r>
              <a:rPr lang="en-US" altLang="ja-JP" sz="800" dirty="0" smtClean="0">
                <a:solidFill>
                  <a:schemeClr val="tx1"/>
                </a:solidFill>
              </a:rPr>
              <a:t>(84) </a:t>
            </a:r>
            <a:r>
              <a:rPr lang="ja-JP" altLang="en-US" sz="800" dirty="0">
                <a:solidFill>
                  <a:schemeClr val="tx1"/>
                </a:solidFill>
              </a:rPr>
              <a:t>家庭系ごみ収集輸送事業の</a:t>
            </a:r>
            <a:endParaRPr lang="en-US" altLang="ja-JP" sz="800" dirty="0">
              <a:solidFill>
                <a:schemeClr val="tx1"/>
              </a:solidFill>
            </a:endParaRPr>
          </a:p>
          <a:p>
            <a:pPr>
              <a:lnSpc>
                <a:spcPts val="900"/>
              </a:lnSpc>
            </a:pPr>
            <a:r>
              <a:rPr lang="ja-JP" altLang="en-US" sz="800" dirty="0">
                <a:solidFill>
                  <a:schemeClr val="tx1"/>
                </a:solidFill>
              </a:rPr>
              <a:t>　　</a:t>
            </a:r>
            <a:r>
              <a:rPr lang="ja-JP" altLang="en-US" sz="800" dirty="0" smtClean="0">
                <a:solidFill>
                  <a:schemeClr val="tx1"/>
                </a:solidFill>
              </a:rPr>
              <a:t>  新た</a:t>
            </a:r>
            <a:r>
              <a:rPr lang="ja-JP" altLang="en-US" sz="800" dirty="0">
                <a:solidFill>
                  <a:schemeClr val="tx1"/>
                </a:solidFill>
              </a:rPr>
              <a:t>な経営形態への移行</a:t>
            </a:r>
          </a:p>
        </p:txBody>
      </p:sp>
      <p:sp>
        <p:nvSpPr>
          <p:cNvPr id="25" name="角丸四角形 24"/>
          <p:cNvSpPr/>
          <p:nvPr/>
        </p:nvSpPr>
        <p:spPr>
          <a:xfrm>
            <a:off x="1683623" y="4756533"/>
            <a:ext cx="1585651" cy="528913"/>
          </a:xfrm>
          <a:prstGeom prst="roundRect">
            <a:avLst>
              <a:gd name="adj" fmla="val 10161"/>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36000" tIns="72000" rIns="36000" bIns="36000" rtlCol="0" anchor="ctr"/>
          <a:lstStyle/>
          <a:p>
            <a:pPr>
              <a:lnSpc>
                <a:spcPts val="900"/>
              </a:lnSpc>
            </a:pPr>
            <a:r>
              <a:rPr lang="ja-JP" altLang="en-US" sz="800" b="1" dirty="0">
                <a:solidFill>
                  <a:schemeClr val="tx1"/>
                </a:solidFill>
              </a:rPr>
              <a:t>＜</a:t>
            </a:r>
            <a:r>
              <a:rPr lang="en-US" altLang="ja-JP" sz="800" b="1" dirty="0">
                <a:solidFill>
                  <a:schemeClr val="tx1"/>
                </a:solidFill>
                <a:latin typeface="+mn-ea"/>
              </a:rPr>
              <a:t>10</a:t>
            </a:r>
            <a:r>
              <a:rPr lang="ja-JP" altLang="en-US" sz="800" b="1" dirty="0">
                <a:solidFill>
                  <a:schemeClr val="tx1"/>
                </a:solidFill>
              </a:rPr>
              <a:t>．経営形態（独法化）＞</a:t>
            </a:r>
          </a:p>
          <a:p>
            <a:pPr>
              <a:lnSpc>
                <a:spcPts val="900"/>
              </a:lnSpc>
            </a:pPr>
            <a:r>
              <a:rPr lang="en-US" altLang="ja-JP" sz="800" dirty="0">
                <a:solidFill>
                  <a:schemeClr val="tx1"/>
                </a:solidFill>
              </a:rPr>
              <a:t>(26) </a:t>
            </a:r>
            <a:r>
              <a:rPr lang="ja-JP" altLang="en-US" sz="800" dirty="0">
                <a:solidFill>
                  <a:schemeClr val="tx1"/>
                </a:solidFill>
              </a:rPr>
              <a:t>市民病院の独立</a:t>
            </a:r>
            <a:r>
              <a:rPr lang="ja-JP" altLang="en-US" sz="800" dirty="0" smtClean="0">
                <a:solidFill>
                  <a:schemeClr val="tx1"/>
                </a:solidFill>
              </a:rPr>
              <a:t>行政法人化</a:t>
            </a:r>
            <a:endParaRPr lang="en-US" altLang="ja-JP" sz="800" strike="sngStrike" dirty="0" smtClean="0">
              <a:solidFill>
                <a:schemeClr val="tx1"/>
              </a:solidFill>
            </a:endParaRPr>
          </a:p>
          <a:p>
            <a:pPr>
              <a:lnSpc>
                <a:spcPts val="900"/>
              </a:lnSpc>
            </a:pPr>
            <a:r>
              <a:rPr lang="en-US" altLang="ja-JP" sz="800" dirty="0" smtClean="0">
                <a:solidFill>
                  <a:schemeClr val="tx1"/>
                </a:solidFill>
              </a:rPr>
              <a:t>(27) </a:t>
            </a:r>
            <a:r>
              <a:rPr lang="ja-JP" altLang="en-US" sz="800" dirty="0">
                <a:solidFill>
                  <a:schemeClr val="tx1"/>
                </a:solidFill>
              </a:rPr>
              <a:t>博物館・美術館の独立行政　</a:t>
            </a:r>
            <a:endParaRPr lang="en-US" altLang="ja-JP" sz="800" dirty="0">
              <a:solidFill>
                <a:schemeClr val="tx1"/>
              </a:solidFill>
            </a:endParaRPr>
          </a:p>
          <a:p>
            <a:pPr>
              <a:lnSpc>
                <a:spcPts val="900"/>
              </a:lnSpc>
            </a:pPr>
            <a:r>
              <a:rPr lang="ja-JP" altLang="en-US" sz="800" dirty="0">
                <a:solidFill>
                  <a:schemeClr val="tx1"/>
                </a:solidFill>
              </a:rPr>
              <a:t>　　  </a:t>
            </a:r>
            <a:r>
              <a:rPr lang="ja-JP" altLang="en-US" sz="800" dirty="0" smtClean="0">
                <a:solidFill>
                  <a:schemeClr val="tx1"/>
                </a:solidFill>
              </a:rPr>
              <a:t>法人化</a:t>
            </a:r>
            <a:endParaRPr lang="ja-JP" altLang="en-US" sz="800" dirty="0">
              <a:solidFill>
                <a:schemeClr val="tx1"/>
              </a:solidFill>
            </a:endParaRPr>
          </a:p>
        </p:txBody>
      </p:sp>
      <p:sp>
        <p:nvSpPr>
          <p:cNvPr id="33" name="角丸四角形 32"/>
          <p:cNvSpPr/>
          <p:nvPr/>
        </p:nvSpPr>
        <p:spPr>
          <a:xfrm>
            <a:off x="5135564" y="2751246"/>
            <a:ext cx="1851106" cy="1913409"/>
          </a:xfrm>
          <a:prstGeom prst="roundRect">
            <a:avLst>
              <a:gd name="adj" fmla="val 4689"/>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nSpc>
                <a:spcPts val="900"/>
              </a:lnSpc>
            </a:pPr>
            <a:r>
              <a:rPr lang="ja-JP" altLang="en-US" sz="800" b="1" dirty="0">
                <a:solidFill>
                  <a:schemeClr val="tx1"/>
                </a:solidFill>
              </a:rPr>
              <a:t>＜１．政策の刷新</a:t>
            </a:r>
            <a:endParaRPr lang="en-US" altLang="ja-JP" sz="800" b="1" dirty="0">
              <a:solidFill>
                <a:schemeClr val="tx1"/>
              </a:solidFill>
            </a:endParaRPr>
          </a:p>
          <a:p>
            <a:pPr>
              <a:lnSpc>
                <a:spcPts val="900"/>
              </a:lnSpc>
            </a:pPr>
            <a:r>
              <a:rPr lang="en-US" altLang="ja-JP" sz="800" b="1" dirty="0">
                <a:solidFill>
                  <a:schemeClr val="tx1"/>
                </a:solidFill>
              </a:rPr>
              <a:t>                </a:t>
            </a:r>
            <a:r>
              <a:rPr lang="ja-JP" altLang="en-US" sz="800" b="1" dirty="0">
                <a:solidFill>
                  <a:schemeClr val="tx1"/>
                </a:solidFill>
              </a:rPr>
              <a:t>（現役世代への重点投資）＞</a:t>
            </a:r>
          </a:p>
          <a:p>
            <a:pPr>
              <a:lnSpc>
                <a:spcPts val="900"/>
              </a:lnSpc>
            </a:pPr>
            <a:r>
              <a:rPr lang="en-US" altLang="ja-JP" sz="800" dirty="0">
                <a:solidFill>
                  <a:schemeClr val="tx1"/>
                </a:solidFill>
              </a:rPr>
              <a:t>(</a:t>
            </a:r>
            <a:r>
              <a:rPr lang="en-US" altLang="ja-JP" sz="800" dirty="0" smtClean="0">
                <a:solidFill>
                  <a:schemeClr val="tx1"/>
                </a:solidFill>
              </a:rPr>
              <a:t>47) </a:t>
            </a:r>
            <a:r>
              <a:rPr lang="ja-JP" altLang="en-US" sz="800" dirty="0">
                <a:solidFill>
                  <a:schemeClr val="tx1"/>
                </a:solidFill>
              </a:rPr>
              <a:t>予算にメリハリを付け、生み</a:t>
            </a:r>
            <a:endParaRPr lang="en-US" altLang="ja-JP" sz="800" dirty="0">
              <a:solidFill>
                <a:schemeClr val="tx1"/>
              </a:solidFill>
            </a:endParaRPr>
          </a:p>
          <a:p>
            <a:pPr>
              <a:lnSpc>
                <a:spcPts val="900"/>
              </a:lnSpc>
            </a:pPr>
            <a:r>
              <a:rPr lang="ja-JP" altLang="en-US" sz="800" dirty="0">
                <a:solidFill>
                  <a:schemeClr val="tx1"/>
                </a:solidFill>
              </a:rPr>
              <a:t>　     </a:t>
            </a:r>
            <a:r>
              <a:rPr lang="ja-JP" altLang="en-US" sz="800" dirty="0" smtClean="0">
                <a:solidFill>
                  <a:schemeClr val="tx1"/>
                </a:solidFill>
              </a:rPr>
              <a:t>出した</a:t>
            </a:r>
            <a:r>
              <a:rPr lang="ja-JP" altLang="en-US" sz="800" dirty="0">
                <a:solidFill>
                  <a:schemeClr val="tx1"/>
                </a:solidFill>
              </a:rPr>
              <a:t>財源を子育て・教育関</a:t>
            </a:r>
            <a:endParaRPr lang="en-US" altLang="ja-JP" sz="800" dirty="0">
              <a:solidFill>
                <a:schemeClr val="tx1"/>
              </a:solidFill>
            </a:endParaRPr>
          </a:p>
          <a:p>
            <a:pPr>
              <a:lnSpc>
                <a:spcPts val="900"/>
              </a:lnSpc>
            </a:pPr>
            <a:r>
              <a:rPr lang="en-US" altLang="ja-JP" sz="800" dirty="0">
                <a:solidFill>
                  <a:schemeClr val="tx1"/>
                </a:solidFill>
              </a:rPr>
              <a:t>        </a:t>
            </a:r>
            <a:r>
              <a:rPr lang="ja-JP" altLang="en-US" sz="800" dirty="0">
                <a:solidFill>
                  <a:schemeClr val="tx1"/>
                </a:solidFill>
              </a:rPr>
              <a:t>連に投資</a:t>
            </a:r>
            <a:endParaRPr lang="en-US" altLang="ja-JP" sz="800" dirty="0">
              <a:solidFill>
                <a:schemeClr val="tx1"/>
              </a:solidFill>
            </a:endParaRPr>
          </a:p>
          <a:p>
            <a:pPr>
              <a:lnSpc>
                <a:spcPts val="900"/>
              </a:lnSpc>
            </a:pPr>
            <a:r>
              <a:rPr lang="en-US" altLang="ja-JP" sz="800" dirty="0">
                <a:solidFill>
                  <a:schemeClr val="tx1"/>
                </a:solidFill>
              </a:rPr>
              <a:t>(</a:t>
            </a:r>
            <a:r>
              <a:rPr lang="en-US" altLang="ja-JP" sz="800" dirty="0" smtClean="0">
                <a:solidFill>
                  <a:schemeClr val="tx1"/>
                </a:solidFill>
              </a:rPr>
              <a:t>48) </a:t>
            </a:r>
            <a:r>
              <a:rPr lang="ja-JP" altLang="en-US" sz="800" dirty="0">
                <a:solidFill>
                  <a:schemeClr val="tx1"/>
                </a:solidFill>
              </a:rPr>
              <a:t>教室への空調機設置</a:t>
            </a:r>
          </a:p>
          <a:p>
            <a:pPr>
              <a:lnSpc>
                <a:spcPts val="900"/>
              </a:lnSpc>
            </a:pPr>
            <a:r>
              <a:rPr lang="en-US" altLang="ja-JP" sz="800" dirty="0">
                <a:solidFill>
                  <a:schemeClr val="tx1"/>
                </a:solidFill>
              </a:rPr>
              <a:t>(</a:t>
            </a:r>
            <a:r>
              <a:rPr lang="en-US" altLang="ja-JP" sz="800" dirty="0" smtClean="0">
                <a:solidFill>
                  <a:schemeClr val="tx1"/>
                </a:solidFill>
              </a:rPr>
              <a:t>49) </a:t>
            </a:r>
            <a:r>
              <a:rPr lang="ja-JP" altLang="en-US" sz="800" dirty="0">
                <a:solidFill>
                  <a:schemeClr val="tx1"/>
                </a:solidFill>
              </a:rPr>
              <a:t>中学校給食の実施</a:t>
            </a:r>
          </a:p>
          <a:p>
            <a:pPr>
              <a:lnSpc>
                <a:spcPts val="900"/>
              </a:lnSpc>
            </a:pPr>
            <a:r>
              <a:rPr lang="en-US" altLang="ja-JP" sz="800" dirty="0" smtClean="0">
                <a:solidFill>
                  <a:schemeClr val="tx1"/>
                </a:solidFill>
              </a:rPr>
              <a:t>(</a:t>
            </a:r>
            <a:r>
              <a:rPr lang="en-US" altLang="ja-JP" sz="800" dirty="0">
                <a:solidFill>
                  <a:schemeClr val="tx1"/>
                </a:solidFill>
              </a:rPr>
              <a:t>50</a:t>
            </a:r>
            <a:r>
              <a:rPr lang="en-US" altLang="ja-JP" sz="800" dirty="0" smtClean="0">
                <a:solidFill>
                  <a:schemeClr val="tx1"/>
                </a:solidFill>
              </a:rPr>
              <a:t>) </a:t>
            </a:r>
            <a:r>
              <a:rPr lang="ja-JP" altLang="en-US" sz="800" dirty="0">
                <a:solidFill>
                  <a:schemeClr val="tx1"/>
                </a:solidFill>
              </a:rPr>
              <a:t>塾代助成</a:t>
            </a:r>
          </a:p>
          <a:p>
            <a:pPr>
              <a:lnSpc>
                <a:spcPts val="900"/>
              </a:lnSpc>
            </a:pPr>
            <a:r>
              <a:rPr lang="en-US" altLang="ja-JP" sz="800" dirty="0" smtClean="0">
                <a:solidFill>
                  <a:schemeClr val="tx1"/>
                </a:solidFill>
              </a:rPr>
              <a:t>(</a:t>
            </a:r>
            <a:r>
              <a:rPr lang="en-US" altLang="ja-JP" sz="800" dirty="0">
                <a:solidFill>
                  <a:schemeClr val="tx1"/>
                </a:solidFill>
              </a:rPr>
              <a:t>51</a:t>
            </a:r>
            <a:r>
              <a:rPr lang="en-US" altLang="ja-JP" sz="800" dirty="0" smtClean="0">
                <a:solidFill>
                  <a:schemeClr val="tx1"/>
                </a:solidFill>
              </a:rPr>
              <a:t>) </a:t>
            </a:r>
            <a:r>
              <a:rPr lang="ja-JP" altLang="en-US" sz="800" dirty="0">
                <a:solidFill>
                  <a:schemeClr val="tx1"/>
                </a:solidFill>
              </a:rPr>
              <a:t>学校</a:t>
            </a:r>
            <a:r>
              <a:rPr lang="ja-JP" altLang="en-US" sz="800" dirty="0" smtClean="0">
                <a:solidFill>
                  <a:schemeClr val="tx1"/>
                </a:solidFill>
              </a:rPr>
              <a:t>教育ＩＣＴ</a:t>
            </a:r>
            <a:r>
              <a:rPr lang="ja-JP" altLang="en-US" sz="800" dirty="0">
                <a:solidFill>
                  <a:schemeClr val="tx1"/>
                </a:solidFill>
              </a:rPr>
              <a:t>の導入</a:t>
            </a:r>
            <a:endParaRPr lang="en-US" altLang="ja-JP" sz="800" dirty="0">
              <a:solidFill>
                <a:schemeClr val="tx1"/>
              </a:solidFill>
            </a:endParaRPr>
          </a:p>
          <a:p>
            <a:pPr>
              <a:lnSpc>
                <a:spcPts val="900"/>
              </a:lnSpc>
            </a:pPr>
            <a:r>
              <a:rPr lang="en-US" altLang="ja-JP" sz="800" dirty="0" smtClean="0">
                <a:solidFill>
                  <a:schemeClr val="tx1"/>
                </a:solidFill>
              </a:rPr>
              <a:t>(52) </a:t>
            </a:r>
            <a:r>
              <a:rPr lang="ja-JP" altLang="en-US" sz="800" dirty="0">
                <a:solidFill>
                  <a:schemeClr val="tx1"/>
                </a:solidFill>
              </a:rPr>
              <a:t>校務支援ＩＣＴの</a:t>
            </a:r>
            <a:r>
              <a:rPr lang="ja-JP" altLang="en-US" sz="800" dirty="0" smtClean="0">
                <a:solidFill>
                  <a:schemeClr val="tx1"/>
                </a:solidFill>
              </a:rPr>
              <a:t>導入</a:t>
            </a:r>
            <a:endParaRPr lang="en-US" altLang="ja-JP" sz="800" dirty="0" smtClean="0">
              <a:solidFill>
                <a:schemeClr val="tx1"/>
              </a:solidFill>
            </a:endParaRPr>
          </a:p>
          <a:p>
            <a:pPr>
              <a:lnSpc>
                <a:spcPts val="900"/>
              </a:lnSpc>
            </a:pPr>
            <a:r>
              <a:rPr lang="en-US" altLang="ja-JP" sz="800" u="sng" dirty="0" smtClean="0">
                <a:solidFill>
                  <a:schemeClr val="tx1"/>
                </a:solidFill>
              </a:rPr>
              <a:t>(53) </a:t>
            </a:r>
            <a:r>
              <a:rPr lang="ja-JP" altLang="en-US" sz="800" u="sng" dirty="0" smtClean="0">
                <a:solidFill>
                  <a:schemeClr val="tx1"/>
                </a:solidFill>
              </a:rPr>
              <a:t>公設民営学校の設置</a:t>
            </a:r>
            <a:endParaRPr lang="ja-JP" altLang="en-US" sz="800" u="sng" dirty="0">
              <a:solidFill>
                <a:schemeClr val="tx1"/>
              </a:solidFill>
            </a:endParaRPr>
          </a:p>
          <a:p>
            <a:pPr>
              <a:lnSpc>
                <a:spcPts val="900"/>
              </a:lnSpc>
            </a:pPr>
            <a:r>
              <a:rPr lang="en-US" altLang="ja-JP" sz="800" dirty="0" smtClean="0">
                <a:solidFill>
                  <a:schemeClr val="tx1"/>
                </a:solidFill>
              </a:rPr>
              <a:t>(54) </a:t>
            </a:r>
            <a:r>
              <a:rPr lang="ja-JP" altLang="en-US" sz="800" dirty="0">
                <a:solidFill>
                  <a:schemeClr val="tx1"/>
                </a:solidFill>
              </a:rPr>
              <a:t>待機児童の解消等</a:t>
            </a:r>
          </a:p>
          <a:p>
            <a:pPr>
              <a:lnSpc>
                <a:spcPts val="900"/>
              </a:lnSpc>
            </a:pPr>
            <a:r>
              <a:rPr lang="en-US" altLang="ja-JP" sz="800" dirty="0" smtClean="0">
                <a:solidFill>
                  <a:schemeClr val="tx1"/>
                </a:solidFill>
              </a:rPr>
              <a:t>(55) </a:t>
            </a:r>
            <a:r>
              <a:rPr lang="ja-JP" altLang="en-US" sz="800" dirty="0">
                <a:solidFill>
                  <a:schemeClr val="tx1"/>
                </a:solidFill>
              </a:rPr>
              <a:t>こども医療費助成の拡充</a:t>
            </a:r>
          </a:p>
          <a:p>
            <a:pPr>
              <a:lnSpc>
                <a:spcPts val="900"/>
              </a:lnSpc>
            </a:pPr>
            <a:r>
              <a:rPr lang="en-US" altLang="ja-JP" sz="800" dirty="0">
                <a:solidFill>
                  <a:schemeClr val="tx1"/>
                </a:solidFill>
              </a:rPr>
              <a:t>(</a:t>
            </a:r>
            <a:r>
              <a:rPr lang="en-US" altLang="ja-JP" sz="800" dirty="0" smtClean="0">
                <a:solidFill>
                  <a:schemeClr val="tx1"/>
                </a:solidFill>
              </a:rPr>
              <a:t>56) </a:t>
            </a:r>
            <a:r>
              <a:rPr lang="ja-JP" altLang="en-US" sz="800" dirty="0">
                <a:solidFill>
                  <a:schemeClr val="tx1"/>
                </a:solidFill>
              </a:rPr>
              <a:t>妊婦健康診査の</a:t>
            </a:r>
            <a:r>
              <a:rPr lang="ja-JP" altLang="en-US" sz="800" dirty="0" smtClean="0">
                <a:solidFill>
                  <a:schemeClr val="tx1"/>
                </a:solidFill>
              </a:rPr>
              <a:t>拡充</a:t>
            </a:r>
            <a:endParaRPr lang="en-US" altLang="ja-JP" sz="800" dirty="0" smtClean="0">
              <a:solidFill>
                <a:schemeClr val="tx1"/>
              </a:solidFill>
            </a:endParaRPr>
          </a:p>
          <a:p>
            <a:pPr>
              <a:lnSpc>
                <a:spcPts val="900"/>
              </a:lnSpc>
            </a:pPr>
            <a:r>
              <a:rPr lang="en-US" altLang="ja-JP" sz="800" u="sng" dirty="0" smtClean="0">
                <a:solidFill>
                  <a:schemeClr val="tx1"/>
                </a:solidFill>
              </a:rPr>
              <a:t>(57) </a:t>
            </a:r>
            <a:r>
              <a:rPr lang="ja-JP" altLang="en-US" sz="800" u="sng" dirty="0" smtClean="0">
                <a:solidFill>
                  <a:schemeClr val="tx1"/>
                </a:solidFill>
              </a:rPr>
              <a:t>幼児教育無償化</a:t>
            </a:r>
            <a:endParaRPr lang="en-US" altLang="ja-JP" sz="800" u="sng" dirty="0" smtClean="0">
              <a:solidFill>
                <a:schemeClr val="tx1"/>
              </a:solidFill>
            </a:endParaRPr>
          </a:p>
          <a:p>
            <a:pPr>
              <a:lnSpc>
                <a:spcPts val="900"/>
              </a:lnSpc>
            </a:pPr>
            <a:r>
              <a:rPr lang="en-US" altLang="ja-JP" sz="800" u="sng" dirty="0" smtClean="0">
                <a:solidFill>
                  <a:schemeClr val="tx1"/>
                </a:solidFill>
              </a:rPr>
              <a:t>(58) </a:t>
            </a:r>
            <a:r>
              <a:rPr lang="ja-JP" altLang="en-US" sz="800" u="sng" dirty="0" smtClean="0">
                <a:solidFill>
                  <a:schemeClr val="tx1"/>
                </a:solidFill>
              </a:rPr>
              <a:t>こどもの貧困対策</a:t>
            </a:r>
            <a:endParaRPr lang="ja-JP" altLang="en-US" sz="800" u="sng" dirty="0">
              <a:solidFill>
                <a:schemeClr val="tx1"/>
              </a:solidFill>
            </a:endParaRPr>
          </a:p>
        </p:txBody>
      </p:sp>
      <p:sp>
        <p:nvSpPr>
          <p:cNvPr id="34" name="角丸四角形 33"/>
          <p:cNvSpPr/>
          <p:nvPr/>
        </p:nvSpPr>
        <p:spPr>
          <a:xfrm>
            <a:off x="5135564" y="4725144"/>
            <a:ext cx="1851106" cy="1008112"/>
          </a:xfrm>
          <a:prstGeom prst="roundRect">
            <a:avLst>
              <a:gd name="adj" fmla="val 6343"/>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nSpc>
                <a:spcPts val="900"/>
              </a:lnSpc>
            </a:pPr>
            <a:r>
              <a:rPr lang="ja-JP" altLang="en-US" sz="800" b="1" dirty="0">
                <a:solidFill>
                  <a:schemeClr val="tx1"/>
                </a:solidFill>
              </a:rPr>
              <a:t>＜２．政策の刷新（教育改革）＞</a:t>
            </a:r>
          </a:p>
          <a:p>
            <a:pPr>
              <a:lnSpc>
                <a:spcPts val="900"/>
              </a:lnSpc>
            </a:pPr>
            <a:r>
              <a:rPr lang="en-US" altLang="ja-JP" sz="800" dirty="0">
                <a:solidFill>
                  <a:schemeClr val="tx1"/>
                </a:solidFill>
              </a:rPr>
              <a:t>(</a:t>
            </a:r>
            <a:r>
              <a:rPr lang="en-US" altLang="ja-JP" sz="800" dirty="0" smtClean="0">
                <a:solidFill>
                  <a:schemeClr val="tx1"/>
                </a:solidFill>
              </a:rPr>
              <a:t>59) </a:t>
            </a:r>
            <a:r>
              <a:rPr lang="ja-JP" altLang="en-US" sz="800" dirty="0">
                <a:solidFill>
                  <a:schemeClr val="tx1"/>
                </a:solidFill>
              </a:rPr>
              <a:t>校長の権限強化</a:t>
            </a:r>
          </a:p>
          <a:p>
            <a:pPr>
              <a:lnSpc>
                <a:spcPts val="900"/>
              </a:lnSpc>
            </a:pPr>
            <a:r>
              <a:rPr lang="en-US" altLang="ja-JP" sz="800" dirty="0" smtClean="0">
                <a:solidFill>
                  <a:schemeClr val="tx1"/>
                </a:solidFill>
              </a:rPr>
              <a:t>(</a:t>
            </a:r>
            <a:r>
              <a:rPr lang="en-US" altLang="ja-JP" sz="800" dirty="0">
                <a:solidFill>
                  <a:schemeClr val="tx1"/>
                </a:solidFill>
              </a:rPr>
              <a:t>60</a:t>
            </a:r>
            <a:r>
              <a:rPr lang="en-US" altLang="ja-JP" sz="800" dirty="0" smtClean="0">
                <a:solidFill>
                  <a:schemeClr val="tx1"/>
                </a:solidFill>
              </a:rPr>
              <a:t>) </a:t>
            </a:r>
            <a:r>
              <a:rPr lang="ja-JP" altLang="en-US" sz="800" dirty="0">
                <a:solidFill>
                  <a:schemeClr val="tx1"/>
                </a:solidFill>
              </a:rPr>
              <a:t>教育行政基本条例・市立学校活</a:t>
            </a:r>
            <a:endParaRPr lang="en-US" altLang="ja-JP" sz="800" dirty="0">
              <a:solidFill>
                <a:schemeClr val="tx1"/>
              </a:solidFill>
            </a:endParaRPr>
          </a:p>
          <a:p>
            <a:pPr>
              <a:lnSpc>
                <a:spcPts val="900"/>
              </a:lnSpc>
            </a:pPr>
            <a:r>
              <a:rPr lang="en-US" altLang="ja-JP" sz="800" dirty="0">
                <a:solidFill>
                  <a:schemeClr val="tx1"/>
                </a:solidFill>
              </a:rPr>
              <a:t>        </a:t>
            </a:r>
            <a:r>
              <a:rPr lang="ja-JP" altLang="en-US" sz="800" dirty="0">
                <a:solidFill>
                  <a:schemeClr val="tx1"/>
                </a:solidFill>
              </a:rPr>
              <a:t> </a:t>
            </a:r>
            <a:r>
              <a:rPr lang="ja-JP" altLang="en-US" sz="800" dirty="0" smtClean="0">
                <a:solidFill>
                  <a:schemeClr val="tx1"/>
                </a:solidFill>
              </a:rPr>
              <a:t>性化</a:t>
            </a:r>
            <a:r>
              <a:rPr lang="ja-JP" altLang="en-US" sz="800" dirty="0">
                <a:solidFill>
                  <a:schemeClr val="tx1"/>
                </a:solidFill>
              </a:rPr>
              <a:t>条例の制定と教育振興基本</a:t>
            </a:r>
            <a:endParaRPr lang="en-US" altLang="ja-JP" sz="800" dirty="0">
              <a:solidFill>
                <a:schemeClr val="tx1"/>
              </a:solidFill>
            </a:endParaRPr>
          </a:p>
          <a:p>
            <a:pPr>
              <a:lnSpc>
                <a:spcPts val="900"/>
              </a:lnSpc>
            </a:pPr>
            <a:r>
              <a:rPr lang="ja-JP" altLang="en-US" sz="800" dirty="0">
                <a:solidFill>
                  <a:schemeClr val="tx1"/>
                </a:solidFill>
              </a:rPr>
              <a:t>         計画の改訂</a:t>
            </a:r>
          </a:p>
          <a:p>
            <a:pPr>
              <a:lnSpc>
                <a:spcPts val="900"/>
              </a:lnSpc>
            </a:pPr>
            <a:r>
              <a:rPr lang="en-US" altLang="ja-JP" sz="800" dirty="0" smtClean="0">
                <a:solidFill>
                  <a:schemeClr val="tx1"/>
                </a:solidFill>
              </a:rPr>
              <a:t>(</a:t>
            </a:r>
            <a:r>
              <a:rPr lang="en-US" altLang="ja-JP" sz="800" dirty="0">
                <a:solidFill>
                  <a:schemeClr val="tx1"/>
                </a:solidFill>
              </a:rPr>
              <a:t>61</a:t>
            </a:r>
            <a:r>
              <a:rPr lang="en-US" altLang="ja-JP" sz="800" dirty="0" smtClean="0">
                <a:solidFill>
                  <a:schemeClr val="tx1"/>
                </a:solidFill>
              </a:rPr>
              <a:t>) </a:t>
            </a:r>
            <a:r>
              <a:rPr lang="ja-JP" altLang="en-US" sz="800" dirty="0">
                <a:solidFill>
                  <a:schemeClr val="tx1"/>
                </a:solidFill>
              </a:rPr>
              <a:t>学力テスト等の結果公表</a:t>
            </a:r>
          </a:p>
          <a:p>
            <a:pPr>
              <a:lnSpc>
                <a:spcPts val="900"/>
              </a:lnSpc>
            </a:pPr>
            <a:r>
              <a:rPr lang="en-US" altLang="ja-JP" sz="800" dirty="0" smtClean="0">
                <a:solidFill>
                  <a:schemeClr val="tx1"/>
                </a:solidFill>
              </a:rPr>
              <a:t>(62) </a:t>
            </a:r>
            <a:r>
              <a:rPr lang="ja-JP" altLang="en-US" sz="800" dirty="0">
                <a:solidFill>
                  <a:schemeClr val="tx1"/>
                </a:solidFill>
              </a:rPr>
              <a:t>学校選択制の導入</a:t>
            </a:r>
          </a:p>
          <a:p>
            <a:pPr>
              <a:lnSpc>
                <a:spcPts val="900"/>
              </a:lnSpc>
            </a:pPr>
            <a:r>
              <a:rPr lang="en-US" altLang="ja-JP" sz="800" dirty="0" smtClean="0">
                <a:solidFill>
                  <a:schemeClr val="tx1"/>
                </a:solidFill>
              </a:rPr>
              <a:t>(63) </a:t>
            </a:r>
            <a:r>
              <a:rPr lang="ja-JP" altLang="en-US" sz="800" dirty="0">
                <a:solidFill>
                  <a:schemeClr val="tx1"/>
                </a:solidFill>
              </a:rPr>
              <a:t>小中学校の英語教育の充実</a:t>
            </a:r>
          </a:p>
        </p:txBody>
      </p:sp>
      <p:sp>
        <p:nvSpPr>
          <p:cNvPr id="35" name="角丸四角形 34"/>
          <p:cNvSpPr/>
          <p:nvPr/>
        </p:nvSpPr>
        <p:spPr>
          <a:xfrm>
            <a:off x="7119700" y="2758546"/>
            <a:ext cx="1855773" cy="1152128"/>
          </a:xfrm>
          <a:prstGeom prst="roundRect">
            <a:avLst>
              <a:gd name="adj" fmla="val 5682"/>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nSpc>
                <a:spcPts val="900"/>
              </a:lnSpc>
            </a:pPr>
            <a:r>
              <a:rPr lang="ja-JP" altLang="en-US" sz="800" b="1" dirty="0">
                <a:solidFill>
                  <a:schemeClr val="tx1"/>
                </a:solidFill>
              </a:rPr>
              <a:t>＜３．政策の刷新（西成特区構想）＞</a:t>
            </a:r>
          </a:p>
          <a:p>
            <a:pPr>
              <a:lnSpc>
                <a:spcPts val="900"/>
              </a:lnSpc>
            </a:pPr>
            <a:r>
              <a:rPr lang="en-US" altLang="ja-JP" sz="800" dirty="0" smtClean="0">
                <a:solidFill>
                  <a:schemeClr val="tx1"/>
                </a:solidFill>
              </a:rPr>
              <a:t>(64) </a:t>
            </a:r>
            <a:r>
              <a:rPr lang="ja-JP" altLang="en-US" sz="800" dirty="0">
                <a:solidFill>
                  <a:schemeClr val="tx1"/>
                </a:solidFill>
              </a:rPr>
              <a:t>あいりん地域の環境整備</a:t>
            </a:r>
          </a:p>
          <a:p>
            <a:pPr>
              <a:lnSpc>
                <a:spcPts val="900"/>
              </a:lnSpc>
            </a:pPr>
            <a:r>
              <a:rPr lang="en-US" altLang="ja-JP" sz="800" dirty="0" smtClean="0">
                <a:solidFill>
                  <a:schemeClr val="tx1"/>
                </a:solidFill>
              </a:rPr>
              <a:t>(65) </a:t>
            </a:r>
            <a:r>
              <a:rPr lang="ja-JP" altLang="en-US" sz="800" dirty="0">
                <a:solidFill>
                  <a:schemeClr val="tx1"/>
                </a:solidFill>
              </a:rPr>
              <a:t>あいりん地域の日雇労働者等の自</a:t>
            </a:r>
            <a:endParaRPr lang="en-US" altLang="ja-JP" sz="800" dirty="0">
              <a:solidFill>
                <a:schemeClr val="tx1"/>
              </a:solidFill>
            </a:endParaRPr>
          </a:p>
          <a:p>
            <a:pPr>
              <a:lnSpc>
                <a:spcPts val="900"/>
              </a:lnSpc>
            </a:pPr>
            <a:r>
              <a:rPr lang="en-US" altLang="ja-JP" sz="800" dirty="0">
                <a:solidFill>
                  <a:schemeClr val="tx1"/>
                </a:solidFill>
              </a:rPr>
              <a:t>        </a:t>
            </a:r>
            <a:r>
              <a:rPr lang="ja-JP" altLang="en-US" sz="800" dirty="0">
                <a:solidFill>
                  <a:schemeClr val="tx1"/>
                </a:solidFill>
              </a:rPr>
              <a:t>立支援</a:t>
            </a:r>
            <a:endParaRPr lang="en-US" altLang="ja-JP" sz="800" dirty="0">
              <a:solidFill>
                <a:schemeClr val="tx1"/>
              </a:solidFill>
            </a:endParaRPr>
          </a:p>
          <a:p>
            <a:pPr>
              <a:lnSpc>
                <a:spcPts val="900"/>
              </a:lnSpc>
            </a:pPr>
            <a:r>
              <a:rPr lang="en-US" altLang="ja-JP" sz="800" dirty="0" smtClean="0">
                <a:solidFill>
                  <a:schemeClr val="tx1"/>
                </a:solidFill>
              </a:rPr>
              <a:t>(66)</a:t>
            </a:r>
            <a:r>
              <a:rPr lang="ja-JP" altLang="en-US" sz="800" dirty="0">
                <a:solidFill>
                  <a:schemeClr val="tx1"/>
                </a:solidFill>
              </a:rPr>
              <a:t>単身高齢生活保護受給者の社会的</a:t>
            </a:r>
            <a:endParaRPr lang="en-US" altLang="ja-JP" sz="800" dirty="0">
              <a:solidFill>
                <a:schemeClr val="tx1"/>
              </a:solidFill>
            </a:endParaRPr>
          </a:p>
          <a:p>
            <a:pPr>
              <a:lnSpc>
                <a:spcPts val="900"/>
              </a:lnSpc>
            </a:pPr>
            <a:r>
              <a:rPr lang="en-US" altLang="ja-JP" sz="800" dirty="0">
                <a:solidFill>
                  <a:schemeClr val="tx1"/>
                </a:solidFill>
              </a:rPr>
              <a:t>        </a:t>
            </a:r>
            <a:r>
              <a:rPr lang="ja-JP" altLang="en-US" sz="800" dirty="0">
                <a:solidFill>
                  <a:schemeClr val="tx1"/>
                </a:solidFill>
              </a:rPr>
              <a:t>つながりづくり</a:t>
            </a:r>
          </a:p>
          <a:p>
            <a:pPr>
              <a:lnSpc>
                <a:spcPts val="900"/>
              </a:lnSpc>
            </a:pPr>
            <a:r>
              <a:rPr lang="en-US" altLang="ja-JP" sz="800" dirty="0" smtClean="0">
                <a:solidFill>
                  <a:schemeClr val="tx1"/>
                </a:solidFill>
              </a:rPr>
              <a:t>(67) </a:t>
            </a:r>
            <a:r>
              <a:rPr lang="ja-JP" altLang="en-US" sz="800" dirty="0">
                <a:solidFill>
                  <a:schemeClr val="tx1"/>
                </a:solidFill>
              </a:rPr>
              <a:t>あいりん地域を中心とした結核対策</a:t>
            </a:r>
          </a:p>
          <a:p>
            <a:pPr marL="174625" indent="-174625">
              <a:lnSpc>
                <a:spcPts val="900"/>
              </a:lnSpc>
            </a:pPr>
            <a:r>
              <a:rPr lang="en-US" altLang="ja-JP" sz="800" dirty="0">
                <a:solidFill>
                  <a:schemeClr val="tx1"/>
                </a:solidFill>
              </a:rPr>
              <a:t>(</a:t>
            </a:r>
            <a:r>
              <a:rPr lang="en-US" altLang="ja-JP" sz="800" dirty="0" smtClean="0">
                <a:solidFill>
                  <a:schemeClr val="tx1"/>
                </a:solidFill>
              </a:rPr>
              <a:t>68) </a:t>
            </a:r>
            <a:r>
              <a:rPr lang="ja-JP" altLang="en-US" sz="800" dirty="0">
                <a:solidFill>
                  <a:schemeClr val="tx1"/>
                </a:solidFill>
              </a:rPr>
              <a:t>基礎学力アップ事業（西成まなび塾）</a:t>
            </a:r>
            <a:r>
              <a:rPr lang="ja-JP" altLang="en-US" sz="800" dirty="0" smtClean="0">
                <a:solidFill>
                  <a:schemeClr val="tx1"/>
                </a:solidFill>
              </a:rPr>
              <a:t>、プレーパーク</a:t>
            </a:r>
            <a:endParaRPr lang="ja-JP" altLang="en-US" sz="800" dirty="0">
              <a:solidFill>
                <a:schemeClr val="tx1"/>
              </a:solidFill>
            </a:endParaRPr>
          </a:p>
        </p:txBody>
      </p:sp>
      <p:sp>
        <p:nvSpPr>
          <p:cNvPr id="36" name="角丸四角形 35"/>
          <p:cNvSpPr/>
          <p:nvPr/>
        </p:nvSpPr>
        <p:spPr>
          <a:xfrm>
            <a:off x="7122084" y="5548953"/>
            <a:ext cx="1872208" cy="520871"/>
          </a:xfrm>
          <a:prstGeom prst="roundRect">
            <a:avLst>
              <a:gd name="adj" fmla="val 0"/>
            </a:avLst>
          </a:prstGeom>
          <a:solidFill>
            <a:srgbClr val="83D3FE"/>
          </a:solidFill>
          <a:ln w="12700">
            <a:solidFill>
              <a:schemeClr val="tx1"/>
            </a:solidFill>
            <a:prstDash val="dash"/>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nSpc>
                <a:spcPts val="900"/>
              </a:lnSpc>
            </a:pPr>
            <a:r>
              <a:rPr lang="ja-JP" altLang="en-US" sz="800" b="1" dirty="0">
                <a:solidFill>
                  <a:schemeClr val="tx1"/>
                </a:solidFill>
              </a:rPr>
              <a:t>＜６．府市連携（事業連携）＞</a:t>
            </a:r>
          </a:p>
          <a:p>
            <a:pPr>
              <a:lnSpc>
                <a:spcPts val="900"/>
              </a:lnSpc>
            </a:pPr>
            <a:r>
              <a:rPr lang="en-US" altLang="ja-JP" sz="800" dirty="0" smtClean="0">
                <a:solidFill>
                  <a:schemeClr val="tx1"/>
                </a:solidFill>
              </a:rPr>
              <a:t>(76)</a:t>
            </a:r>
            <a:r>
              <a:rPr lang="ja-JP" altLang="en-US" sz="800" dirty="0" smtClean="0">
                <a:solidFill>
                  <a:schemeClr val="tx1"/>
                </a:solidFill>
              </a:rPr>
              <a:t> 府立</a:t>
            </a:r>
            <a:r>
              <a:rPr lang="ja-JP" altLang="en-US" sz="800" dirty="0">
                <a:solidFill>
                  <a:schemeClr val="tx1"/>
                </a:solidFill>
              </a:rPr>
              <a:t>特別支援学校／市立特別</a:t>
            </a:r>
            <a:r>
              <a:rPr lang="ja-JP" altLang="en-US" sz="800" dirty="0" smtClean="0">
                <a:solidFill>
                  <a:schemeClr val="tx1"/>
                </a:solidFill>
              </a:rPr>
              <a:t>支援</a:t>
            </a:r>
            <a:endParaRPr lang="en-US" altLang="ja-JP" sz="800" dirty="0" smtClean="0">
              <a:solidFill>
                <a:schemeClr val="tx1"/>
              </a:solidFill>
            </a:endParaRPr>
          </a:p>
          <a:p>
            <a:pPr>
              <a:lnSpc>
                <a:spcPts val="900"/>
              </a:lnSpc>
            </a:pPr>
            <a:r>
              <a:rPr lang="ja-JP" altLang="en-US" sz="800" dirty="0">
                <a:solidFill>
                  <a:schemeClr val="tx1"/>
                </a:solidFill>
              </a:rPr>
              <a:t>　</a:t>
            </a:r>
            <a:r>
              <a:rPr lang="ja-JP" altLang="en-US" sz="800" dirty="0" smtClean="0">
                <a:solidFill>
                  <a:schemeClr val="tx1"/>
                </a:solidFill>
              </a:rPr>
              <a:t>　  学校</a:t>
            </a:r>
            <a:endParaRPr lang="en-US" altLang="ja-JP" sz="800" dirty="0" smtClean="0">
              <a:solidFill>
                <a:schemeClr val="tx1"/>
              </a:solidFill>
            </a:endParaRPr>
          </a:p>
          <a:p>
            <a:pPr>
              <a:lnSpc>
                <a:spcPts val="900"/>
              </a:lnSpc>
            </a:pPr>
            <a:r>
              <a:rPr lang="en-US" altLang="ja-JP" sz="800" dirty="0" smtClean="0">
                <a:solidFill>
                  <a:schemeClr val="tx1"/>
                </a:solidFill>
              </a:rPr>
              <a:t>(77)</a:t>
            </a:r>
            <a:r>
              <a:rPr lang="ja-JP" altLang="en-US" sz="800" dirty="0" smtClean="0">
                <a:solidFill>
                  <a:schemeClr val="tx1"/>
                </a:solidFill>
              </a:rPr>
              <a:t> 府立</a:t>
            </a:r>
            <a:r>
              <a:rPr lang="ja-JP" altLang="en-US" sz="800" dirty="0">
                <a:solidFill>
                  <a:schemeClr val="tx1"/>
                </a:solidFill>
              </a:rPr>
              <a:t>高校／市立高校</a:t>
            </a:r>
          </a:p>
        </p:txBody>
      </p:sp>
      <p:sp>
        <p:nvSpPr>
          <p:cNvPr id="39" name="角丸四角形 38"/>
          <p:cNvSpPr/>
          <p:nvPr/>
        </p:nvSpPr>
        <p:spPr>
          <a:xfrm>
            <a:off x="107504" y="620688"/>
            <a:ext cx="1512168" cy="260704"/>
          </a:xfrm>
          <a:prstGeom prst="roundRect">
            <a:avLst>
              <a:gd name="adj" fmla="val 26390"/>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nSpc>
                <a:spcPts val="900"/>
              </a:lnSpc>
            </a:pPr>
            <a:r>
              <a:rPr lang="ja-JP" altLang="en-US" sz="800" b="1" dirty="0">
                <a:solidFill>
                  <a:schemeClr val="tx1"/>
                </a:solidFill>
              </a:rPr>
              <a:t>＜１．経営形態（地下鉄）＞</a:t>
            </a:r>
          </a:p>
          <a:p>
            <a:pPr>
              <a:lnSpc>
                <a:spcPts val="900"/>
              </a:lnSpc>
            </a:pPr>
            <a:r>
              <a:rPr lang="en-US" altLang="ja-JP" sz="800" dirty="0" smtClean="0">
                <a:solidFill>
                  <a:schemeClr val="tx1"/>
                </a:solidFill>
              </a:rPr>
              <a:t>(</a:t>
            </a:r>
            <a:r>
              <a:rPr lang="en-US" altLang="ja-JP" sz="800" dirty="0">
                <a:solidFill>
                  <a:schemeClr val="tx1"/>
                </a:solidFill>
              </a:rPr>
              <a:t>80</a:t>
            </a:r>
            <a:r>
              <a:rPr lang="en-US" altLang="ja-JP" sz="800" dirty="0" smtClean="0">
                <a:solidFill>
                  <a:schemeClr val="tx1"/>
                </a:solidFill>
              </a:rPr>
              <a:t>) </a:t>
            </a:r>
            <a:r>
              <a:rPr lang="ja-JP" altLang="en-US" sz="800" dirty="0">
                <a:solidFill>
                  <a:schemeClr val="tx1"/>
                </a:solidFill>
              </a:rPr>
              <a:t>地下鉄事業の民営化</a:t>
            </a:r>
          </a:p>
        </p:txBody>
      </p:sp>
      <p:sp>
        <p:nvSpPr>
          <p:cNvPr id="40" name="角丸四角形 39"/>
          <p:cNvSpPr/>
          <p:nvPr/>
        </p:nvSpPr>
        <p:spPr>
          <a:xfrm>
            <a:off x="107504" y="916027"/>
            <a:ext cx="1512168" cy="364425"/>
          </a:xfrm>
          <a:prstGeom prst="roundRect">
            <a:avLst>
              <a:gd name="adj" fmla="val 17988"/>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nSpc>
                <a:spcPts val="900"/>
              </a:lnSpc>
            </a:pPr>
            <a:r>
              <a:rPr lang="ja-JP" altLang="en-US" sz="800" b="1" dirty="0">
                <a:solidFill>
                  <a:schemeClr val="tx1"/>
                </a:solidFill>
              </a:rPr>
              <a:t>＜２．経営形態（バス）＞</a:t>
            </a:r>
            <a:endParaRPr lang="en-US" altLang="ja-JP" sz="800" b="1" dirty="0">
              <a:solidFill>
                <a:schemeClr val="tx1"/>
              </a:solidFill>
            </a:endParaRPr>
          </a:p>
          <a:p>
            <a:pPr>
              <a:lnSpc>
                <a:spcPts val="900"/>
              </a:lnSpc>
            </a:pPr>
            <a:r>
              <a:rPr lang="en-US" altLang="ja-JP" sz="800" dirty="0" smtClean="0">
                <a:solidFill>
                  <a:schemeClr val="tx1"/>
                </a:solidFill>
              </a:rPr>
              <a:t>(</a:t>
            </a:r>
            <a:r>
              <a:rPr lang="en-US" altLang="ja-JP" sz="800" dirty="0">
                <a:solidFill>
                  <a:schemeClr val="tx1"/>
                </a:solidFill>
              </a:rPr>
              <a:t>81</a:t>
            </a:r>
            <a:r>
              <a:rPr lang="en-US" altLang="ja-JP" sz="800" dirty="0" smtClean="0">
                <a:solidFill>
                  <a:schemeClr val="tx1"/>
                </a:solidFill>
              </a:rPr>
              <a:t>)</a:t>
            </a:r>
            <a:r>
              <a:rPr lang="ja-JP" altLang="en-US" sz="800" dirty="0" smtClean="0">
                <a:solidFill>
                  <a:schemeClr val="tx1"/>
                </a:solidFill>
              </a:rPr>
              <a:t> 市</a:t>
            </a:r>
            <a:r>
              <a:rPr lang="ja-JP" altLang="en-US" sz="800" dirty="0">
                <a:solidFill>
                  <a:schemeClr val="tx1"/>
                </a:solidFill>
              </a:rPr>
              <a:t>バス事業の黒字化</a:t>
            </a:r>
          </a:p>
          <a:p>
            <a:pPr>
              <a:lnSpc>
                <a:spcPts val="900"/>
              </a:lnSpc>
            </a:pPr>
            <a:r>
              <a:rPr lang="en-US" altLang="ja-JP" sz="800" dirty="0" smtClean="0">
                <a:solidFill>
                  <a:schemeClr val="tx1"/>
                </a:solidFill>
              </a:rPr>
              <a:t>(82) </a:t>
            </a:r>
            <a:r>
              <a:rPr lang="ja-JP" altLang="en-US" sz="800" dirty="0">
                <a:solidFill>
                  <a:schemeClr val="tx1"/>
                </a:solidFill>
              </a:rPr>
              <a:t>バス事業の民営化</a:t>
            </a:r>
            <a:endParaRPr kumimoji="1" lang="ja-JP" altLang="en-US" sz="800" dirty="0">
              <a:solidFill>
                <a:schemeClr val="tx1"/>
              </a:solidFill>
            </a:endParaRPr>
          </a:p>
        </p:txBody>
      </p:sp>
      <p:sp>
        <p:nvSpPr>
          <p:cNvPr id="41" name="角丸四角形 40"/>
          <p:cNvSpPr/>
          <p:nvPr/>
        </p:nvSpPr>
        <p:spPr>
          <a:xfrm>
            <a:off x="102741" y="1312349"/>
            <a:ext cx="1512168" cy="282715"/>
          </a:xfrm>
          <a:prstGeom prst="roundRect">
            <a:avLst>
              <a:gd name="adj" fmla="val 17815"/>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36000" tIns="72000" rIns="36000" bIns="36000" rtlCol="0" anchor="ctr"/>
          <a:lstStyle/>
          <a:p>
            <a:pPr>
              <a:lnSpc>
                <a:spcPts val="900"/>
              </a:lnSpc>
            </a:pPr>
            <a:r>
              <a:rPr lang="ja-JP" altLang="en-US" sz="800" b="1" dirty="0">
                <a:solidFill>
                  <a:schemeClr val="tx1"/>
                </a:solidFill>
              </a:rPr>
              <a:t>＜３．経営形態（水道）＞</a:t>
            </a:r>
            <a:endParaRPr lang="en-US" altLang="ja-JP" sz="800" b="1" dirty="0">
              <a:solidFill>
                <a:schemeClr val="tx1"/>
              </a:solidFill>
            </a:endParaRPr>
          </a:p>
          <a:p>
            <a:pPr>
              <a:lnSpc>
                <a:spcPts val="900"/>
              </a:lnSpc>
            </a:pPr>
            <a:r>
              <a:rPr lang="en-US" altLang="ja-JP" sz="800" dirty="0" smtClean="0">
                <a:solidFill>
                  <a:schemeClr val="tx1"/>
                </a:solidFill>
              </a:rPr>
              <a:t>(83) </a:t>
            </a:r>
            <a:r>
              <a:rPr lang="ja-JP" altLang="en-US" sz="800" dirty="0">
                <a:solidFill>
                  <a:schemeClr val="tx1"/>
                </a:solidFill>
              </a:rPr>
              <a:t>水道事業の民営化</a:t>
            </a:r>
            <a:endParaRPr kumimoji="1" lang="ja-JP" altLang="en-US" sz="800" dirty="0">
              <a:solidFill>
                <a:schemeClr val="tx1"/>
              </a:solidFill>
            </a:endParaRPr>
          </a:p>
        </p:txBody>
      </p:sp>
      <p:sp>
        <p:nvSpPr>
          <p:cNvPr id="54" name="角丸四角形 53"/>
          <p:cNvSpPr/>
          <p:nvPr/>
        </p:nvSpPr>
        <p:spPr>
          <a:xfrm>
            <a:off x="1665821" y="3827177"/>
            <a:ext cx="1610036" cy="891220"/>
          </a:xfrm>
          <a:prstGeom prst="roundRect">
            <a:avLst>
              <a:gd name="adj" fmla="val 6005"/>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36000" tIns="72000" rIns="36000" bIns="36000" rtlCol="0" anchor="ctr"/>
          <a:lstStyle/>
          <a:p>
            <a:pPr>
              <a:lnSpc>
                <a:spcPts val="900"/>
              </a:lnSpc>
            </a:pPr>
            <a:r>
              <a:rPr lang="ja-JP" altLang="en-US" sz="800" b="1" dirty="0">
                <a:solidFill>
                  <a:schemeClr val="tx1"/>
                </a:solidFill>
              </a:rPr>
              <a:t>＜９．経営形態（地下鉄）＞</a:t>
            </a:r>
          </a:p>
          <a:p>
            <a:pPr>
              <a:lnSpc>
                <a:spcPts val="900"/>
              </a:lnSpc>
            </a:pPr>
            <a:r>
              <a:rPr lang="en-US" altLang="ja-JP" sz="800" dirty="0">
                <a:solidFill>
                  <a:schemeClr val="tx1"/>
                </a:solidFill>
              </a:rPr>
              <a:t>(20) </a:t>
            </a:r>
            <a:r>
              <a:rPr lang="ja-JP" altLang="en-US" sz="800" dirty="0">
                <a:solidFill>
                  <a:schemeClr val="tx1"/>
                </a:solidFill>
              </a:rPr>
              <a:t>交通局長の民間人材登用</a:t>
            </a:r>
          </a:p>
          <a:p>
            <a:pPr>
              <a:lnSpc>
                <a:spcPts val="900"/>
              </a:lnSpc>
            </a:pPr>
            <a:r>
              <a:rPr lang="en-US" altLang="ja-JP" sz="800" dirty="0">
                <a:solidFill>
                  <a:schemeClr val="tx1"/>
                </a:solidFill>
              </a:rPr>
              <a:t>(21)</a:t>
            </a:r>
            <a:r>
              <a:rPr lang="ja-JP" altLang="en-US" sz="800" dirty="0">
                <a:solidFill>
                  <a:schemeClr val="tx1"/>
                </a:solidFill>
              </a:rPr>
              <a:t> 快適なトイレへの改修</a:t>
            </a:r>
          </a:p>
          <a:p>
            <a:pPr>
              <a:lnSpc>
                <a:spcPts val="900"/>
              </a:lnSpc>
            </a:pPr>
            <a:r>
              <a:rPr lang="en-US" altLang="ja-JP" sz="800" dirty="0">
                <a:solidFill>
                  <a:schemeClr val="tx1"/>
                </a:solidFill>
              </a:rPr>
              <a:t>(22) </a:t>
            </a:r>
            <a:r>
              <a:rPr lang="ja-JP" altLang="en-US" sz="800" dirty="0">
                <a:solidFill>
                  <a:schemeClr val="tx1"/>
                </a:solidFill>
              </a:rPr>
              <a:t>地下鉄の終発時間の延長</a:t>
            </a:r>
          </a:p>
          <a:p>
            <a:pPr>
              <a:lnSpc>
                <a:spcPts val="900"/>
              </a:lnSpc>
            </a:pPr>
            <a:r>
              <a:rPr lang="en-US" altLang="ja-JP" sz="800" dirty="0">
                <a:solidFill>
                  <a:schemeClr val="tx1"/>
                </a:solidFill>
              </a:rPr>
              <a:t>(23) </a:t>
            </a:r>
            <a:r>
              <a:rPr lang="ja-JP" altLang="en-US" sz="800" dirty="0">
                <a:solidFill>
                  <a:schemeClr val="tx1"/>
                </a:solidFill>
              </a:rPr>
              <a:t>運賃の値下げ</a:t>
            </a:r>
          </a:p>
          <a:p>
            <a:pPr>
              <a:lnSpc>
                <a:spcPts val="900"/>
              </a:lnSpc>
            </a:pPr>
            <a:r>
              <a:rPr lang="en-US" altLang="ja-JP" sz="800" dirty="0">
                <a:solidFill>
                  <a:schemeClr val="tx1"/>
                </a:solidFill>
              </a:rPr>
              <a:t>(24) </a:t>
            </a:r>
            <a:r>
              <a:rPr lang="ja-JP" altLang="en-US" sz="800" dirty="0">
                <a:solidFill>
                  <a:schemeClr val="tx1"/>
                </a:solidFill>
              </a:rPr>
              <a:t>地下鉄売店の運営者</a:t>
            </a:r>
            <a:r>
              <a:rPr lang="ja-JP" altLang="en-US" sz="800" dirty="0" smtClean="0">
                <a:solidFill>
                  <a:schemeClr val="tx1"/>
                </a:solidFill>
              </a:rPr>
              <a:t>公募</a:t>
            </a:r>
            <a:endParaRPr lang="ja-JP" altLang="en-US" sz="800" strike="sngStrike" dirty="0">
              <a:solidFill>
                <a:schemeClr val="tx1"/>
              </a:solidFill>
            </a:endParaRPr>
          </a:p>
          <a:p>
            <a:pPr>
              <a:lnSpc>
                <a:spcPts val="900"/>
              </a:lnSpc>
            </a:pPr>
            <a:r>
              <a:rPr lang="en-US" altLang="ja-JP" sz="800" dirty="0">
                <a:solidFill>
                  <a:schemeClr val="tx1"/>
                </a:solidFill>
              </a:rPr>
              <a:t>(25) </a:t>
            </a:r>
            <a:r>
              <a:rPr lang="ja-JP" altLang="en-US" sz="800" dirty="0">
                <a:solidFill>
                  <a:schemeClr val="tx1"/>
                </a:solidFill>
              </a:rPr>
              <a:t>駅ナカ事業の展開（</a:t>
            </a:r>
            <a:r>
              <a:rPr lang="en-US" altLang="ja-JP" sz="800" dirty="0">
                <a:solidFill>
                  <a:schemeClr val="tx1"/>
                </a:solidFill>
              </a:rPr>
              <a:t>ekimo</a:t>
            </a:r>
            <a:r>
              <a:rPr lang="ja-JP" altLang="en-US" sz="800" dirty="0">
                <a:solidFill>
                  <a:schemeClr val="tx1"/>
                </a:solidFill>
              </a:rPr>
              <a:t>）</a:t>
            </a:r>
          </a:p>
        </p:txBody>
      </p:sp>
      <p:sp>
        <p:nvSpPr>
          <p:cNvPr id="50" name="角丸四角形 49"/>
          <p:cNvSpPr/>
          <p:nvPr/>
        </p:nvSpPr>
        <p:spPr>
          <a:xfrm>
            <a:off x="1753311" y="1778266"/>
            <a:ext cx="1584176" cy="288032"/>
          </a:xfrm>
          <a:prstGeom prst="roundRect">
            <a:avLst>
              <a:gd name="adj" fmla="val 0"/>
            </a:avLst>
          </a:prstGeom>
          <a:solidFill>
            <a:srgbClr val="83D3FE"/>
          </a:solidFill>
          <a:ln w="12700">
            <a:solidFill>
              <a:schemeClr val="tx1"/>
            </a:solidFill>
            <a:prstDash val="dash"/>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nSpc>
                <a:spcPts val="900"/>
              </a:lnSpc>
            </a:pPr>
            <a:r>
              <a:rPr lang="ja-JP" altLang="en-US" sz="800" b="1" dirty="0">
                <a:solidFill>
                  <a:schemeClr val="tx1"/>
                </a:solidFill>
              </a:rPr>
              <a:t>＜８．府市連携（その他）＞</a:t>
            </a:r>
          </a:p>
          <a:p>
            <a:pPr>
              <a:lnSpc>
                <a:spcPts val="900"/>
              </a:lnSpc>
            </a:pPr>
            <a:r>
              <a:rPr lang="en-US" altLang="ja-JP" sz="800" dirty="0" smtClean="0">
                <a:solidFill>
                  <a:schemeClr val="tx1"/>
                </a:solidFill>
              </a:rPr>
              <a:t>(</a:t>
            </a:r>
            <a:r>
              <a:rPr lang="en-US" altLang="ja-JP" sz="800" dirty="0">
                <a:solidFill>
                  <a:schemeClr val="tx1"/>
                </a:solidFill>
              </a:rPr>
              <a:t>90</a:t>
            </a:r>
            <a:r>
              <a:rPr lang="en-US" altLang="ja-JP" sz="800" dirty="0" smtClean="0">
                <a:solidFill>
                  <a:schemeClr val="tx1"/>
                </a:solidFill>
              </a:rPr>
              <a:t>)</a:t>
            </a:r>
            <a:r>
              <a:rPr lang="ja-JP" altLang="en-US" sz="800" dirty="0" smtClean="0">
                <a:solidFill>
                  <a:schemeClr val="tx1"/>
                </a:solidFill>
              </a:rPr>
              <a:t> </a:t>
            </a:r>
            <a:r>
              <a:rPr lang="zh-CN" altLang="en-US" sz="800" dirty="0" smtClean="0">
                <a:solidFill>
                  <a:schemeClr val="tx1"/>
                </a:solidFill>
                <a:latin typeface="ＭＳ Ｐゴシック" panose="020B0600070205080204" pitchFamily="50" charset="-128"/>
                <a:ea typeface="ＭＳ Ｐゴシック" panose="020B0600070205080204" pitchFamily="50" charset="-128"/>
              </a:rPr>
              <a:t>府営</a:t>
            </a:r>
            <a:r>
              <a:rPr lang="zh-CN" altLang="en-US" sz="800" dirty="0">
                <a:solidFill>
                  <a:schemeClr val="tx1"/>
                </a:solidFill>
                <a:latin typeface="ＭＳ Ｐゴシック" panose="020B0600070205080204" pitchFamily="50" charset="-128"/>
                <a:ea typeface="ＭＳ Ｐゴシック" panose="020B0600070205080204" pitchFamily="50" charset="-128"/>
              </a:rPr>
              <a:t>港湾／市営港湾</a:t>
            </a:r>
            <a:endParaRPr kumimoji="1" lang="ja-JP" altLang="en-US" sz="800" dirty="0">
              <a:solidFill>
                <a:schemeClr val="tx1"/>
              </a:solidFill>
              <a:latin typeface="ＭＳ Ｐゴシック" panose="020B0600070205080204" pitchFamily="50" charset="-128"/>
              <a:ea typeface="ＭＳ Ｐゴシック" panose="020B0600070205080204" pitchFamily="50" charset="-128"/>
            </a:endParaRPr>
          </a:p>
        </p:txBody>
      </p:sp>
      <p:sp>
        <p:nvSpPr>
          <p:cNvPr id="51" name="角丸四角形 50"/>
          <p:cNvSpPr/>
          <p:nvPr/>
        </p:nvSpPr>
        <p:spPr>
          <a:xfrm>
            <a:off x="1753479" y="914513"/>
            <a:ext cx="1584008" cy="820168"/>
          </a:xfrm>
          <a:prstGeom prst="roundRect">
            <a:avLst>
              <a:gd name="adj" fmla="val 7958"/>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36000" tIns="36000" rIns="0" bIns="36000" rtlCol="0" anchor="t" anchorCtr="0"/>
          <a:lstStyle/>
          <a:p>
            <a:pPr>
              <a:lnSpc>
                <a:spcPts val="900"/>
              </a:lnSpc>
            </a:pPr>
            <a:r>
              <a:rPr lang="ja-JP" altLang="en-US" sz="800" b="1" dirty="0">
                <a:solidFill>
                  <a:schemeClr val="tx1"/>
                </a:solidFill>
              </a:rPr>
              <a:t>＜７．政策の刷新（インフラ整備）</a:t>
            </a:r>
            <a:r>
              <a:rPr lang="ja-JP" altLang="en-US" sz="700" b="1" dirty="0">
                <a:solidFill>
                  <a:schemeClr val="tx1"/>
                </a:solidFill>
              </a:rPr>
              <a:t>＞</a:t>
            </a:r>
            <a:r>
              <a:rPr lang="ja-JP" altLang="en-US" sz="800" b="1" dirty="0">
                <a:solidFill>
                  <a:schemeClr val="tx1"/>
                </a:solidFill>
              </a:rPr>
              <a:t>  </a:t>
            </a:r>
            <a:endParaRPr lang="en-US" altLang="ja-JP" sz="800" b="1" dirty="0">
              <a:solidFill>
                <a:schemeClr val="tx1"/>
              </a:solidFill>
            </a:endParaRPr>
          </a:p>
          <a:p>
            <a:pPr>
              <a:lnSpc>
                <a:spcPts val="900"/>
              </a:lnSpc>
            </a:pPr>
            <a:r>
              <a:rPr lang="en-US" altLang="ja-JP" sz="800" dirty="0" smtClean="0">
                <a:solidFill>
                  <a:schemeClr val="tx1"/>
                </a:solidFill>
              </a:rPr>
              <a:t>(87) </a:t>
            </a:r>
            <a:r>
              <a:rPr lang="ja-JP" altLang="en-US" sz="800" dirty="0">
                <a:solidFill>
                  <a:schemeClr val="tx1"/>
                </a:solidFill>
              </a:rPr>
              <a:t>大阪駅地下駅化</a:t>
            </a:r>
            <a:endParaRPr lang="en-US" altLang="ja-JP" sz="800" dirty="0">
              <a:solidFill>
                <a:schemeClr val="tx1"/>
              </a:solidFill>
            </a:endParaRPr>
          </a:p>
          <a:p>
            <a:pPr>
              <a:lnSpc>
                <a:spcPts val="900"/>
              </a:lnSpc>
            </a:pPr>
            <a:r>
              <a:rPr lang="ja-JP" altLang="en-US" sz="800" dirty="0">
                <a:solidFill>
                  <a:schemeClr val="tx1"/>
                </a:solidFill>
              </a:rPr>
              <a:t>　　  （東海道線支線地下化　　</a:t>
            </a:r>
            <a:endParaRPr lang="en-US" altLang="ja-JP" sz="800" dirty="0">
              <a:solidFill>
                <a:schemeClr val="tx1"/>
              </a:solidFill>
            </a:endParaRPr>
          </a:p>
          <a:p>
            <a:pPr>
              <a:lnSpc>
                <a:spcPts val="900"/>
              </a:lnSpc>
            </a:pPr>
            <a:r>
              <a:rPr lang="ja-JP" altLang="en-US" sz="800" dirty="0">
                <a:solidFill>
                  <a:schemeClr val="tx1"/>
                </a:solidFill>
              </a:rPr>
              <a:t>　　    事業、新駅設置事業）</a:t>
            </a:r>
            <a:endParaRPr lang="en-US" altLang="ja-JP" sz="800" dirty="0">
              <a:solidFill>
                <a:schemeClr val="tx1"/>
              </a:solidFill>
            </a:endParaRPr>
          </a:p>
          <a:p>
            <a:pPr>
              <a:lnSpc>
                <a:spcPts val="900"/>
              </a:lnSpc>
            </a:pPr>
            <a:r>
              <a:rPr lang="en-US" altLang="ja-JP" sz="800" dirty="0" smtClean="0">
                <a:solidFill>
                  <a:schemeClr val="tx1"/>
                </a:solidFill>
              </a:rPr>
              <a:t>(88) </a:t>
            </a:r>
            <a:r>
              <a:rPr lang="ja-JP" altLang="en-US" sz="800" dirty="0">
                <a:solidFill>
                  <a:schemeClr val="tx1"/>
                </a:solidFill>
              </a:rPr>
              <a:t>なにわ筋線</a:t>
            </a:r>
          </a:p>
          <a:p>
            <a:pPr>
              <a:lnSpc>
                <a:spcPts val="900"/>
              </a:lnSpc>
            </a:pPr>
            <a:r>
              <a:rPr lang="en-US" altLang="ja-JP" sz="800" dirty="0">
                <a:solidFill>
                  <a:schemeClr val="tx1"/>
                </a:solidFill>
              </a:rPr>
              <a:t>(</a:t>
            </a:r>
            <a:r>
              <a:rPr lang="en-US" altLang="ja-JP" sz="800" dirty="0" smtClean="0">
                <a:solidFill>
                  <a:schemeClr val="tx1"/>
                </a:solidFill>
              </a:rPr>
              <a:t>89) </a:t>
            </a:r>
            <a:r>
              <a:rPr lang="ja-JP" altLang="en-US" sz="800" dirty="0">
                <a:solidFill>
                  <a:schemeClr val="tx1"/>
                </a:solidFill>
              </a:rPr>
              <a:t>淀川左岸線の延伸</a:t>
            </a:r>
            <a:endParaRPr lang="en-US" altLang="ja-JP" sz="800" b="1" dirty="0">
              <a:solidFill>
                <a:schemeClr val="tx1"/>
              </a:solidFill>
            </a:endParaRPr>
          </a:p>
        </p:txBody>
      </p:sp>
      <p:sp>
        <p:nvSpPr>
          <p:cNvPr id="55" name="角丸四角形 54"/>
          <p:cNvSpPr/>
          <p:nvPr/>
        </p:nvSpPr>
        <p:spPr>
          <a:xfrm>
            <a:off x="1745644" y="2030378"/>
            <a:ext cx="1584176" cy="288032"/>
          </a:xfrm>
          <a:prstGeom prst="roundRect">
            <a:avLst>
              <a:gd name="adj" fmla="val 4246"/>
            </a:avLst>
          </a:prstGeom>
          <a:noFill/>
          <a:ln w="6350">
            <a:noFill/>
            <a:prstDash val="sysDash"/>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nSpc>
                <a:spcPts val="900"/>
              </a:lnSpc>
            </a:pPr>
            <a:r>
              <a:rPr lang="en-US" altLang="ja-JP" sz="800" dirty="0" smtClean="0">
                <a:solidFill>
                  <a:schemeClr val="tx1"/>
                </a:solidFill>
              </a:rPr>
              <a:t>(</a:t>
            </a:r>
            <a:r>
              <a:rPr lang="en-US" altLang="ja-JP" sz="800" dirty="0">
                <a:solidFill>
                  <a:schemeClr val="tx1"/>
                </a:solidFill>
              </a:rPr>
              <a:t>91</a:t>
            </a:r>
            <a:r>
              <a:rPr lang="en-US" altLang="ja-JP" sz="800" dirty="0" smtClean="0">
                <a:solidFill>
                  <a:schemeClr val="tx1"/>
                </a:solidFill>
              </a:rPr>
              <a:t>) </a:t>
            </a:r>
            <a:r>
              <a:rPr lang="ja-JP" altLang="en-US" sz="800" dirty="0">
                <a:solidFill>
                  <a:schemeClr val="tx1"/>
                </a:solidFill>
              </a:rPr>
              <a:t>密集住宅市街地整備の</a:t>
            </a:r>
            <a:r>
              <a:rPr lang="en-US" altLang="ja-JP" sz="800" dirty="0">
                <a:solidFill>
                  <a:schemeClr val="tx1"/>
                </a:solidFill>
              </a:rPr>
              <a:t> </a:t>
            </a:r>
            <a:r>
              <a:rPr lang="ja-JP" altLang="en-US" sz="800" dirty="0">
                <a:solidFill>
                  <a:schemeClr val="tx1"/>
                </a:solidFill>
              </a:rPr>
              <a:t>推進 </a:t>
            </a:r>
          </a:p>
        </p:txBody>
      </p:sp>
      <p:grpSp>
        <p:nvGrpSpPr>
          <p:cNvPr id="2" name="グループ化 56"/>
          <p:cNvGrpSpPr/>
          <p:nvPr/>
        </p:nvGrpSpPr>
        <p:grpSpPr>
          <a:xfrm>
            <a:off x="3491880" y="332658"/>
            <a:ext cx="5711477" cy="2098764"/>
            <a:chOff x="3995936" y="332656"/>
            <a:chExt cx="5192251" cy="1909914"/>
          </a:xfrm>
          <a:noFill/>
        </p:grpSpPr>
        <p:sp>
          <p:nvSpPr>
            <p:cNvPr id="58" name="正方形/長方形 57"/>
            <p:cNvSpPr/>
            <p:nvPr/>
          </p:nvSpPr>
          <p:spPr>
            <a:xfrm>
              <a:off x="3995937" y="332656"/>
              <a:ext cx="5106022" cy="1909914"/>
            </a:xfrm>
            <a:prstGeom prst="rect">
              <a:avLst/>
            </a:prstGeom>
            <a:grp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solidFill>
                  <a:schemeClr val="tx1"/>
                </a:solidFill>
              </a:endParaRPr>
            </a:p>
          </p:txBody>
        </p:sp>
        <p:sp>
          <p:nvSpPr>
            <p:cNvPr id="59" name="テキスト ボックス 58"/>
            <p:cNvSpPr txBox="1"/>
            <p:nvPr/>
          </p:nvSpPr>
          <p:spPr>
            <a:xfrm>
              <a:off x="3995936" y="332656"/>
              <a:ext cx="4189557" cy="266078"/>
            </a:xfrm>
            <a:prstGeom prst="rect">
              <a:avLst/>
            </a:prstGeom>
            <a:grpFill/>
          </p:spPr>
          <p:txBody>
            <a:bodyPr wrap="square" rtlCol="0">
              <a:spAutoFit/>
            </a:bodyPr>
            <a:lstStyle/>
            <a:p>
              <a:r>
                <a:rPr lang="ja-JP" altLang="en-US" sz="1300" b="1" dirty="0"/>
                <a:t>Ｄ </a:t>
              </a:r>
              <a:r>
                <a:rPr lang="ja-JP" altLang="en-US" sz="1300" b="1" u="sng" dirty="0"/>
                <a:t>成長戦略　　</a:t>
              </a:r>
              <a:r>
                <a:rPr lang="ja-JP" altLang="en-US" sz="1300" b="1" u="sng" dirty="0" smtClean="0"/>
                <a:t>２</a:t>
              </a:r>
              <a:r>
                <a:rPr lang="ja-JP" altLang="en-US" sz="1300" b="1" u="sng" dirty="0"/>
                <a:t>０</a:t>
              </a:r>
              <a:r>
                <a:rPr lang="ja-JP" altLang="en-US" sz="1300" b="1" u="sng" dirty="0" smtClean="0"/>
                <a:t>項目</a:t>
              </a:r>
              <a:r>
                <a:rPr lang="ja-JP" altLang="en-US" sz="1300" b="1" u="sng" dirty="0"/>
                <a:t>　　</a:t>
              </a:r>
              <a:endParaRPr kumimoji="1" lang="en-US" altLang="ja-JP" sz="1300" b="1" u="sng" dirty="0"/>
            </a:p>
          </p:txBody>
        </p:sp>
        <p:sp>
          <p:nvSpPr>
            <p:cNvPr id="60" name="角丸四角形 59"/>
            <p:cNvSpPr/>
            <p:nvPr/>
          </p:nvSpPr>
          <p:spPr>
            <a:xfrm>
              <a:off x="4047175" y="592122"/>
              <a:ext cx="1636546" cy="239227"/>
            </a:xfrm>
            <a:prstGeom prst="roundRect">
              <a:avLst>
                <a:gd name="adj" fmla="val 0"/>
              </a:avLst>
            </a:prstGeom>
            <a:solidFill>
              <a:srgbClr val="83D3FE"/>
            </a:solidFill>
            <a:ln w="12700">
              <a:solidFill>
                <a:schemeClr val="tx1"/>
              </a:solidFill>
              <a:prstDash val="dash"/>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nSpc>
                  <a:spcPts val="900"/>
                </a:lnSpc>
              </a:pPr>
              <a:r>
                <a:rPr lang="ja-JP" altLang="en-US" sz="800" b="1" dirty="0">
                  <a:solidFill>
                    <a:schemeClr val="tx1"/>
                  </a:solidFill>
                </a:rPr>
                <a:t>＜１．府市連携（特区制度）＞</a:t>
              </a:r>
            </a:p>
            <a:p>
              <a:pPr>
                <a:lnSpc>
                  <a:spcPts val="900"/>
                </a:lnSpc>
              </a:pPr>
              <a:r>
                <a:rPr lang="en-US" altLang="ja-JP" sz="800" dirty="0" smtClean="0">
                  <a:solidFill>
                    <a:schemeClr val="tx1"/>
                  </a:solidFill>
                </a:rPr>
                <a:t>(92) </a:t>
              </a:r>
              <a:r>
                <a:rPr lang="ja-JP" altLang="en-US" sz="800" dirty="0">
                  <a:solidFill>
                    <a:schemeClr val="tx1"/>
                  </a:solidFill>
                </a:rPr>
                <a:t>特区制度</a:t>
              </a:r>
              <a:r>
                <a:rPr lang="ja-JP" altLang="en-US" sz="800" dirty="0" smtClean="0">
                  <a:solidFill>
                    <a:schemeClr val="tx1"/>
                  </a:solidFill>
                </a:rPr>
                <a:t>の活用</a:t>
              </a:r>
              <a:endParaRPr lang="ja-JP" altLang="en-US" sz="800" strike="sngStrike" dirty="0">
                <a:solidFill>
                  <a:schemeClr val="tx1"/>
                </a:solidFill>
              </a:endParaRPr>
            </a:p>
          </p:txBody>
        </p:sp>
        <p:sp>
          <p:nvSpPr>
            <p:cNvPr id="61" name="角丸四角形 60"/>
            <p:cNvSpPr/>
            <p:nvPr/>
          </p:nvSpPr>
          <p:spPr>
            <a:xfrm>
              <a:off x="4047176" y="1196854"/>
              <a:ext cx="1636545" cy="225279"/>
            </a:xfrm>
            <a:prstGeom prst="roundRect">
              <a:avLst>
                <a:gd name="adj" fmla="val 0"/>
              </a:avLst>
            </a:prstGeom>
            <a:solidFill>
              <a:srgbClr val="83D3FE"/>
            </a:solidFill>
            <a:ln w="12700">
              <a:solidFill>
                <a:schemeClr val="tx1"/>
              </a:solidFill>
              <a:prstDash val="dash"/>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nSpc>
                  <a:spcPts val="900"/>
                </a:lnSpc>
              </a:pPr>
              <a:r>
                <a:rPr lang="ja-JP" altLang="en-US" sz="800" b="1" dirty="0" smtClean="0">
                  <a:solidFill>
                    <a:schemeClr val="tx1"/>
                  </a:solidFill>
                </a:rPr>
                <a:t>＜３．</a:t>
              </a:r>
              <a:r>
                <a:rPr lang="ja-JP" altLang="en-US" sz="800" b="1" dirty="0">
                  <a:solidFill>
                    <a:schemeClr val="tx1"/>
                  </a:solidFill>
                </a:rPr>
                <a:t>府市連携（ＩＲ）＞</a:t>
              </a:r>
            </a:p>
            <a:p>
              <a:pPr marL="85725" indent="-85725">
                <a:lnSpc>
                  <a:spcPts val="900"/>
                </a:lnSpc>
              </a:pPr>
              <a:r>
                <a:rPr lang="en-US" altLang="ja-JP" sz="800" dirty="0" smtClean="0">
                  <a:solidFill>
                    <a:schemeClr val="tx1"/>
                  </a:solidFill>
                </a:rPr>
                <a:t>(94) </a:t>
              </a:r>
              <a:r>
                <a:rPr lang="ja-JP" altLang="en-US" sz="800" dirty="0">
                  <a:solidFill>
                    <a:schemeClr val="tx1"/>
                  </a:solidFill>
                </a:rPr>
                <a:t>ＩＲ実現に向けた検討</a:t>
              </a:r>
              <a:endParaRPr lang="ja-JP" altLang="en-US" sz="800" strike="sngStrike" dirty="0">
                <a:solidFill>
                  <a:schemeClr val="tx1"/>
                </a:solidFill>
              </a:endParaRPr>
            </a:p>
          </p:txBody>
        </p:sp>
        <p:sp>
          <p:nvSpPr>
            <p:cNvPr id="62" name="角丸四角形 61"/>
            <p:cNvSpPr/>
            <p:nvPr/>
          </p:nvSpPr>
          <p:spPr>
            <a:xfrm>
              <a:off x="7402006" y="1315583"/>
              <a:ext cx="1786181" cy="792211"/>
            </a:xfrm>
            <a:prstGeom prst="roundRect">
              <a:avLst>
                <a:gd name="adj" fmla="val 4246"/>
              </a:avLst>
            </a:prstGeom>
            <a:grpFill/>
            <a:ln w="6350">
              <a:noFill/>
              <a:prstDash val="sysDash"/>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nSpc>
                  <a:spcPts val="1000"/>
                </a:lnSpc>
              </a:pPr>
              <a:r>
                <a:rPr lang="en-US" altLang="ja-JP" sz="800" dirty="0" smtClean="0">
                  <a:solidFill>
                    <a:schemeClr val="tx1"/>
                  </a:solidFill>
                </a:rPr>
                <a:t>(108) </a:t>
              </a:r>
              <a:r>
                <a:rPr lang="ja-JP" altLang="en-US" sz="800" dirty="0">
                  <a:solidFill>
                    <a:schemeClr val="tx1"/>
                  </a:solidFill>
                  <a:latin typeface="+mn-ea"/>
                </a:rPr>
                <a:t>グローバルイノベーション創出</a:t>
              </a:r>
              <a:endParaRPr lang="en-US" altLang="ja-JP" sz="800" dirty="0">
                <a:solidFill>
                  <a:schemeClr val="tx1"/>
                </a:solidFill>
                <a:latin typeface="+mn-ea"/>
              </a:endParaRPr>
            </a:p>
            <a:p>
              <a:pPr>
                <a:lnSpc>
                  <a:spcPts val="1000"/>
                </a:lnSpc>
              </a:pPr>
              <a:r>
                <a:rPr lang="ja-JP" altLang="en-US" sz="800" dirty="0">
                  <a:solidFill>
                    <a:schemeClr val="tx1"/>
                  </a:solidFill>
                  <a:latin typeface="+mn-ea"/>
                </a:rPr>
                <a:t>　     </a:t>
              </a:r>
              <a:r>
                <a:rPr lang="ja-JP" altLang="en-US" sz="800" dirty="0" smtClean="0">
                  <a:solidFill>
                    <a:schemeClr val="tx1"/>
                  </a:solidFill>
                  <a:latin typeface="+mn-ea"/>
                </a:rPr>
                <a:t>支援</a:t>
              </a:r>
              <a:r>
                <a:rPr lang="ja-JP" altLang="en-US" sz="800" dirty="0">
                  <a:solidFill>
                    <a:schemeClr val="tx1"/>
                  </a:solidFill>
                  <a:latin typeface="+mn-ea"/>
                </a:rPr>
                <a:t>拠点（うめきた）</a:t>
              </a:r>
              <a:endParaRPr lang="ja-JP" altLang="en-US" sz="700" dirty="0">
                <a:solidFill>
                  <a:schemeClr val="tx1"/>
                </a:solidFill>
                <a:latin typeface="+mn-ea"/>
              </a:endParaRPr>
            </a:p>
            <a:p>
              <a:pPr>
                <a:lnSpc>
                  <a:spcPts val="1000"/>
                </a:lnSpc>
              </a:pPr>
              <a:r>
                <a:rPr lang="en-US" altLang="ja-JP" sz="800" dirty="0" smtClean="0">
                  <a:solidFill>
                    <a:schemeClr val="tx1"/>
                  </a:solidFill>
                </a:rPr>
                <a:t>(109) </a:t>
              </a:r>
              <a:r>
                <a:rPr lang="ja-JP" altLang="en-US" sz="800" dirty="0">
                  <a:solidFill>
                    <a:schemeClr val="tx1"/>
                  </a:solidFill>
                  <a:latin typeface="+mn-ea"/>
                </a:rPr>
                <a:t>エリアマネジメント活動促進</a:t>
              </a:r>
              <a:endParaRPr lang="en-US" altLang="ja-JP" sz="800" dirty="0">
                <a:solidFill>
                  <a:schemeClr val="tx1"/>
                </a:solidFill>
                <a:latin typeface="+mn-ea"/>
              </a:endParaRPr>
            </a:p>
            <a:p>
              <a:pPr>
                <a:lnSpc>
                  <a:spcPts val="1000"/>
                </a:lnSpc>
              </a:pPr>
              <a:r>
                <a:rPr lang="ja-JP" altLang="en-US" sz="800" dirty="0">
                  <a:solidFill>
                    <a:schemeClr val="tx1"/>
                  </a:solidFill>
                  <a:latin typeface="+mn-ea"/>
                </a:rPr>
                <a:t>　　   </a:t>
              </a:r>
              <a:r>
                <a:rPr lang="ja-JP" altLang="en-US" sz="800" dirty="0" smtClean="0">
                  <a:solidFill>
                    <a:schemeClr val="tx1"/>
                  </a:solidFill>
                  <a:latin typeface="+mn-ea"/>
                </a:rPr>
                <a:t>制度</a:t>
              </a:r>
              <a:r>
                <a:rPr lang="ja-JP" altLang="en-US" sz="800" dirty="0">
                  <a:solidFill>
                    <a:schemeClr val="tx1"/>
                  </a:solidFill>
                  <a:latin typeface="+mn-ea"/>
                </a:rPr>
                <a:t>の創設（うめきた）</a:t>
              </a:r>
            </a:p>
            <a:p>
              <a:pPr>
                <a:lnSpc>
                  <a:spcPts val="1000"/>
                </a:lnSpc>
              </a:pPr>
              <a:r>
                <a:rPr lang="en-US" altLang="ja-JP" sz="800" dirty="0" smtClean="0">
                  <a:solidFill>
                    <a:schemeClr val="tx1"/>
                  </a:solidFill>
                </a:rPr>
                <a:t>(110) </a:t>
              </a:r>
              <a:r>
                <a:rPr lang="ja-JP" altLang="en-US" sz="800" dirty="0">
                  <a:solidFill>
                    <a:schemeClr val="tx1"/>
                  </a:solidFill>
                  <a:latin typeface="+mn-ea"/>
                </a:rPr>
                <a:t>うめきた２期開発</a:t>
              </a:r>
              <a:r>
                <a:rPr lang="ja-JP" altLang="en-US" sz="800" dirty="0" smtClean="0">
                  <a:solidFill>
                    <a:schemeClr val="tx1"/>
                  </a:solidFill>
                  <a:latin typeface="+mn-ea"/>
                </a:rPr>
                <a:t>の計画づくり</a:t>
              </a:r>
              <a:endParaRPr lang="en-US" altLang="ja-JP" sz="800" dirty="0">
                <a:solidFill>
                  <a:schemeClr val="tx1"/>
                </a:solidFill>
                <a:latin typeface="+mn-ea"/>
              </a:endParaRPr>
            </a:p>
            <a:p>
              <a:pPr>
                <a:lnSpc>
                  <a:spcPts val="1000"/>
                </a:lnSpc>
              </a:pPr>
              <a:r>
                <a:rPr lang="en-US" altLang="ja-JP" sz="800" dirty="0">
                  <a:solidFill>
                    <a:schemeClr val="tx1"/>
                  </a:solidFill>
                </a:rPr>
                <a:t>(</a:t>
              </a:r>
              <a:r>
                <a:rPr lang="en-US" altLang="ja-JP" sz="800" dirty="0" smtClean="0">
                  <a:solidFill>
                    <a:schemeClr val="tx1"/>
                  </a:solidFill>
                </a:rPr>
                <a:t>111) </a:t>
              </a:r>
              <a:r>
                <a:rPr lang="ja-JP" altLang="en-US" sz="800" dirty="0">
                  <a:solidFill>
                    <a:schemeClr val="tx1"/>
                  </a:solidFill>
                  <a:latin typeface="+mn-ea"/>
                </a:rPr>
                <a:t>御堂筋のあり方の抜本的な見直し</a:t>
              </a:r>
            </a:p>
          </p:txBody>
        </p:sp>
        <p:sp>
          <p:nvSpPr>
            <p:cNvPr id="63" name="角丸四角形 62"/>
            <p:cNvSpPr/>
            <p:nvPr/>
          </p:nvSpPr>
          <p:spPr>
            <a:xfrm>
              <a:off x="5738879" y="592122"/>
              <a:ext cx="1636545" cy="672815"/>
            </a:xfrm>
            <a:prstGeom prst="roundRect">
              <a:avLst>
                <a:gd name="adj" fmla="val 0"/>
              </a:avLst>
            </a:prstGeom>
            <a:solidFill>
              <a:srgbClr val="83D3FE"/>
            </a:solidFill>
            <a:ln w="12700">
              <a:solidFill>
                <a:schemeClr val="tx1"/>
              </a:solidFill>
              <a:prstDash val="dash"/>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nSpc>
                  <a:spcPts val="900"/>
                </a:lnSpc>
              </a:pPr>
              <a:r>
                <a:rPr lang="ja-JP" altLang="en-US" sz="800" b="1" dirty="0" smtClean="0">
                  <a:solidFill>
                    <a:schemeClr val="tx1"/>
                  </a:solidFill>
                </a:rPr>
                <a:t>＜</a:t>
              </a:r>
              <a:r>
                <a:rPr lang="ja-JP" altLang="en-US" sz="800" b="1" dirty="0">
                  <a:solidFill>
                    <a:schemeClr val="tx1"/>
                  </a:solidFill>
                </a:rPr>
                <a:t>５</a:t>
              </a:r>
              <a:r>
                <a:rPr lang="ja-JP" altLang="en-US" sz="800" b="1" dirty="0" smtClean="0">
                  <a:solidFill>
                    <a:schemeClr val="tx1"/>
                  </a:solidFill>
                </a:rPr>
                <a:t>．</a:t>
              </a:r>
              <a:r>
                <a:rPr lang="ja-JP" altLang="en-US" sz="800" b="1" dirty="0">
                  <a:solidFill>
                    <a:schemeClr val="tx1"/>
                  </a:solidFill>
                </a:rPr>
                <a:t>府市連携（戦略会議）＞</a:t>
              </a:r>
            </a:p>
            <a:p>
              <a:pPr>
                <a:lnSpc>
                  <a:spcPts val="900"/>
                </a:lnSpc>
              </a:pPr>
              <a:r>
                <a:rPr lang="en-US" altLang="ja-JP" sz="800" dirty="0" smtClean="0">
                  <a:solidFill>
                    <a:schemeClr val="tx1"/>
                  </a:solidFill>
                </a:rPr>
                <a:t>(96) </a:t>
              </a:r>
              <a:r>
                <a:rPr lang="ja-JP" altLang="en-US" sz="800" dirty="0">
                  <a:solidFill>
                    <a:schemeClr val="tx1"/>
                  </a:solidFill>
                </a:rPr>
                <a:t>大阪府市都市魅力戦略推進会議</a:t>
              </a:r>
              <a:endParaRPr lang="en-US" altLang="ja-JP" sz="800" dirty="0">
                <a:solidFill>
                  <a:schemeClr val="tx1"/>
                </a:solidFill>
              </a:endParaRPr>
            </a:p>
            <a:p>
              <a:pPr>
                <a:lnSpc>
                  <a:spcPts val="900"/>
                </a:lnSpc>
              </a:pPr>
              <a:r>
                <a:rPr lang="en-US" altLang="ja-JP" sz="800" strike="sngStrike" dirty="0" smtClean="0">
                  <a:solidFill>
                    <a:schemeClr val="tx1"/>
                  </a:solidFill>
                </a:rPr>
                <a:t>(</a:t>
              </a:r>
              <a:r>
                <a:rPr lang="en-US" altLang="ja-JP" sz="800" dirty="0" smtClean="0">
                  <a:solidFill>
                    <a:schemeClr val="tx1"/>
                  </a:solidFill>
                </a:rPr>
                <a:t>97) </a:t>
              </a:r>
              <a:r>
                <a:rPr lang="ja-JP" altLang="en-US" sz="800" dirty="0">
                  <a:solidFill>
                    <a:schemeClr val="tx1"/>
                  </a:solidFill>
                </a:rPr>
                <a:t>大阪府市新大学構想会議</a:t>
              </a:r>
              <a:endParaRPr lang="en-US" altLang="ja-JP" sz="800" dirty="0">
                <a:solidFill>
                  <a:schemeClr val="tx1"/>
                </a:solidFill>
              </a:endParaRPr>
            </a:p>
            <a:p>
              <a:pPr>
                <a:lnSpc>
                  <a:spcPts val="900"/>
                </a:lnSpc>
              </a:pPr>
              <a:r>
                <a:rPr lang="en-US" altLang="ja-JP" sz="800" dirty="0" smtClean="0">
                  <a:solidFill>
                    <a:schemeClr val="tx1"/>
                  </a:solidFill>
                </a:rPr>
                <a:t>(98) </a:t>
              </a:r>
              <a:r>
                <a:rPr lang="ja-JP" altLang="en-US" sz="800" dirty="0">
                  <a:solidFill>
                    <a:schemeClr val="tx1"/>
                  </a:solidFill>
                </a:rPr>
                <a:t>大阪府市エネルギー戦略会議</a:t>
              </a:r>
              <a:endParaRPr lang="en-US" altLang="ja-JP" sz="800" dirty="0">
                <a:solidFill>
                  <a:schemeClr val="tx1"/>
                </a:solidFill>
              </a:endParaRPr>
            </a:p>
            <a:p>
              <a:pPr>
                <a:lnSpc>
                  <a:spcPts val="900"/>
                </a:lnSpc>
              </a:pPr>
              <a:r>
                <a:rPr lang="en-US" altLang="ja-JP" sz="800" dirty="0" smtClean="0">
                  <a:solidFill>
                    <a:schemeClr val="tx1"/>
                  </a:solidFill>
                </a:rPr>
                <a:t>(99) </a:t>
              </a:r>
              <a:r>
                <a:rPr lang="ja-JP" altLang="en-US" sz="800" dirty="0">
                  <a:solidFill>
                    <a:schemeClr val="tx1"/>
                  </a:solidFill>
                </a:rPr>
                <a:t>大阪府市医療戦略会議</a:t>
              </a:r>
              <a:endParaRPr lang="en-US" altLang="ja-JP" sz="800" dirty="0">
                <a:solidFill>
                  <a:schemeClr val="tx1"/>
                </a:solidFill>
              </a:endParaRPr>
            </a:p>
            <a:p>
              <a:pPr>
                <a:lnSpc>
                  <a:spcPts val="900"/>
                </a:lnSpc>
              </a:pPr>
              <a:r>
                <a:rPr lang="en-US" altLang="ja-JP" sz="800" dirty="0" smtClean="0">
                  <a:solidFill>
                    <a:schemeClr val="tx1"/>
                  </a:solidFill>
                </a:rPr>
                <a:t>(</a:t>
              </a:r>
              <a:r>
                <a:rPr lang="en-US" altLang="ja-JP" sz="800" dirty="0">
                  <a:solidFill>
                    <a:schemeClr val="tx1"/>
                  </a:solidFill>
                </a:rPr>
                <a:t>100</a:t>
              </a:r>
              <a:r>
                <a:rPr lang="en-US" altLang="ja-JP" sz="800" dirty="0" smtClean="0">
                  <a:solidFill>
                    <a:schemeClr val="tx1"/>
                  </a:solidFill>
                </a:rPr>
                <a:t>) </a:t>
              </a:r>
              <a:r>
                <a:rPr lang="ja-JP" altLang="en-US" sz="800" dirty="0">
                  <a:solidFill>
                    <a:schemeClr val="tx1"/>
                  </a:solidFill>
                </a:rPr>
                <a:t>大阪府市規制改革会議</a:t>
              </a:r>
            </a:p>
          </p:txBody>
        </p:sp>
      </p:grpSp>
      <p:sp>
        <p:nvSpPr>
          <p:cNvPr id="68" name="角丸四角形 67"/>
          <p:cNvSpPr/>
          <p:nvPr/>
        </p:nvSpPr>
        <p:spPr>
          <a:xfrm>
            <a:off x="7111482" y="3981245"/>
            <a:ext cx="1872208" cy="936104"/>
          </a:xfrm>
          <a:prstGeom prst="roundRect">
            <a:avLst>
              <a:gd name="adj" fmla="val 5535"/>
            </a:avLst>
          </a:prstGeom>
          <a:solidFill>
            <a:schemeClr val="bg1"/>
          </a:solidFill>
          <a:ln w="12700">
            <a:solidFill>
              <a:schemeClr val="tx1"/>
            </a:solidFill>
            <a:prstDash val="solid"/>
          </a:ln>
        </p:spPr>
        <p:style>
          <a:lnRef idx="2">
            <a:schemeClr val="accent1">
              <a:shade val="50000"/>
            </a:schemeClr>
          </a:lnRef>
          <a:fillRef idx="1">
            <a:schemeClr val="accent1"/>
          </a:fillRef>
          <a:effectRef idx="0">
            <a:schemeClr val="accent1"/>
          </a:effectRef>
          <a:fontRef idx="minor">
            <a:schemeClr val="lt1"/>
          </a:fontRef>
        </p:style>
        <p:txBody>
          <a:bodyPr lIns="36000" tIns="36000" rIns="0" bIns="36000" rtlCol="0" anchor="ctr"/>
          <a:lstStyle/>
          <a:p>
            <a:pPr>
              <a:lnSpc>
                <a:spcPts val="900"/>
              </a:lnSpc>
            </a:pPr>
            <a:r>
              <a:rPr lang="ja-JP" altLang="en-US" sz="800" b="1" dirty="0">
                <a:solidFill>
                  <a:schemeClr val="tx1"/>
                </a:solidFill>
              </a:rPr>
              <a:t>＜４．政策の刷新（福祉施策の再構築）＞</a:t>
            </a:r>
            <a:endParaRPr lang="en-US" altLang="ja-JP" sz="800" dirty="0">
              <a:solidFill>
                <a:schemeClr val="tx1"/>
              </a:solidFill>
            </a:endParaRPr>
          </a:p>
          <a:p>
            <a:pPr>
              <a:lnSpc>
                <a:spcPts val="900"/>
              </a:lnSpc>
            </a:pPr>
            <a:r>
              <a:rPr lang="en-US" altLang="ja-JP" sz="800" dirty="0" smtClean="0">
                <a:solidFill>
                  <a:schemeClr val="tx1"/>
                </a:solidFill>
              </a:rPr>
              <a:t>(69) </a:t>
            </a:r>
            <a:r>
              <a:rPr lang="ja-JP" altLang="en-US" sz="800" dirty="0">
                <a:solidFill>
                  <a:schemeClr val="tx1"/>
                </a:solidFill>
              </a:rPr>
              <a:t>特別養護老人ホーム待機者の解消</a:t>
            </a:r>
          </a:p>
          <a:p>
            <a:pPr>
              <a:lnSpc>
                <a:spcPts val="900"/>
              </a:lnSpc>
            </a:pPr>
            <a:r>
              <a:rPr lang="en-US" altLang="ja-JP" sz="800" dirty="0" smtClean="0">
                <a:solidFill>
                  <a:schemeClr val="tx1"/>
                </a:solidFill>
              </a:rPr>
              <a:t>(</a:t>
            </a:r>
            <a:r>
              <a:rPr lang="en-US" altLang="ja-JP" sz="800" dirty="0">
                <a:solidFill>
                  <a:schemeClr val="tx1"/>
                </a:solidFill>
              </a:rPr>
              <a:t>70</a:t>
            </a:r>
            <a:r>
              <a:rPr lang="en-US" altLang="ja-JP" sz="800" dirty="0" smtClean="0">
                <a:solidFill>
                  <a:schemeClr val="tx1"/>
                </a:solidFill>
              </a:rPr>
              <a:t>) </a:t>
            </a:r>
            <a:r>
              <a:rPr lang="ja-JP" altLang="en-US" sz="800" dirty="0">
                <a:solidFill>
                  <a:schemeClr val="tx1"/>
                </a:solidFill>
              </a:rPr>
              <a:t>認知症高齢者等支援の充実</a:t>
            </a:r>
          </a:p>
          <a:p>
            <a:pPr>
              <a:lnSpc>
                <a:spcPts val="900"/>
              </a:lnSpc>
            </a:pPr>
            <a:r>
              <a:rPr lang="en-US" altLang="ja-JP" sz="800" dirty="0" smtClean="0">
                <a:solidFill>
                  <a:schemeClr val="tx1"/>
                </a:solidFill>
              </a:rPr>
              <a:t>(</a:t>
            </a:r>
            <a:r>
              <a:rPr lang="en-US" altLang="ja-JP" sz="800" dirty="0">
                <a:solidFill>
                  <a:schemeClr val="tx1"/>
                </a:solidFill>
              </a:rPr>
              <a:t>71</a:t>
            </a:r>
            <a:r>
              <a:rPr lang="en-US" altLang="ja-JP" sz="800" dirty="0" smtClean="0">
                <a:solidFill>
                  <a:schemeClr val="tx1"/>
                </a:solidFill>
              </a:rPr>
              <a:t>) </a:t>
            </a:r>
            <a:r>
              <a:rPr lang="ja-JP" altLang="en-US" sz="800" dirty="0">
                <a:solidFill>
                  <a:schemeClr val="tx1"/>
                </a:solidFill>
              </a:rPr>
              <a:t>発達障がい者支援体制の構築</a:t>
            </a:r>
          </a:p>
          <a:p>
            <a:pPr>
              <a:lnSpc>
                <a:spcPts val="900"/>
              </a:lnSpc>
            </a:pPr>
            <a:r>
              <a:rPr lang="en-US" altLang="ja-JP" sz="800" dirty="0" smtClean="0">
                <a:solidFill>
                  <a:schemeClr val="tx1"/>
                </a:solidFill>
              </a:rPr>
              <a:t>(72) </a:t>
            </a:r>
            <a:r>
              <a:rPr lang="ja-JP" altLang="en-US" sz="800" dirty="0">
                <a:solidFill>
                  <a:schemeClr val="tx1"/>
                </a:solidFill>
              </a:rPr>
              <a:t>重症心身障がい児者支援の充実</a:t>
            </a:r>
          </a:p>
          <a:p>
            <a:pPr>
              <a:lnSpc>
                <a:spcPts val="900"/>
              </a:lnSpc>
            </a:pPr>
            <a:r>
              <a:rPr lang="en-US" altLang="ja-JP" sz="800" dirty="0" smtClean="0">
                <a:solidFill>
                  <a:schemeClr val="tx1"/>
                </a:solidFill>
              </a:rPr>
              <a:t>(73)</a:t>
            </a:r>
            <a:r>
              <a:rPr lang="ja-JP" altLang="en-US" sz="800" dirty="0" smtClean="0">
                <a:solidFill>
                  <a:schemeClr val="tx1"/>
                </a:solidFill>
              </a:rPr>
              <a:t> </a:t>
            </a:r>
            <a:r>
              <a:rPr lang="ja-JP" altLang="en-US" sz="800" dirty="0">
                <a:solidFill>
                  <a:schemeClr val="tx1"/>
                </a:solidFill>
              </a:rPr>
              <a:t>福祉施策推進パイロット事業</a:t>
            </a:r>
          </a:p>
          <a:p>
            <a:pPr>
              <a:lnSpc>
                <a:spcPts val="900"/>
              </a:lnSpc>
            </a:pPr>
            <a:r>
              <a:rPr lang="en-US" altLang="ja-JP" sz="800" dirty="0" smtClean="0">
                <a:solidFill>
                  <a:schemeClr val="tx1"/>
                </a:solidFill>
              </a:rPr>
              <a:t>(74) </a:t>
            </a:r>
            <a:r>
              <a:rPr lang="ja-JP" altLang="en-US" sz="800" dirty="0">
                <a:solidFill>
                  <a:schemeClr val="tx1"/>
                </a:solidFill>
              </a:rPr>
              <a:t>「ごみ屋敷」対策</a:t>
            </a:r>
          </a:p>
        </p:txBody>
      </p:sp>
      <p:sp>
        <p:nvSpPr>
          <p:cNvPr id="69" name="角丸四角形 68"/>
          <p:cNvSpPr/>
          <p:nvPr/>
        </p:nvSpPr>
        <p:spPr>
          <a:xfrm>
            <a:off x="7122084" y="4962780"/>
            <a:ext cx="1872208" cy="521742"/>
          </a:xfrm>
          <a:prstGeom prst="roundRect">
            <a:avLst>
              <a:gd name="adj" fmla="val 0"/>
            </a:avLst>
          </a:prstGeom>
          <a:solidFill>
            <a:srgbClr val="83D3FE"/>
          </a:solidFill>
          <a:ln w="12700">
            <a:solidFill>
              <a:schemeClr val="tx1"/>
            </a:solidFill>
            <a:prstDash val="dash"/>
          </a:ln>
        </p:spPr>
        <p:style>
          <a:lnRef idx="2">
            <a:schemeClr val="accent1">
              <a:shade val="50000"/>
            </a:schemeClr>
          </a:lnRef>
          <a:fillRef idx="1">
            <a:schemeClr val="accent1"/>
          </a:fillRef>
          <a:effectRef idx="0">
            <a:schemeClr val="accent1"/>
          </a:effectRef>
          <a:fontRef idx="minor">
            <a:schemeClr val="lt1"/>
          </a:fontRef>
        </p:style>
        <p:txBody>
          <a:bodyPr lIns="36000" tIns="72000" rIns="36000" bIns="36000" rtlCol="0" anchor="ctr"/>
          <a:lstStyle/>
          <a:p>
            <a:pPr>
              <a:lnSpc>
                <a:spcPts val="900"/>
              </a:lnSpc>
            </a:pPr>
            <a:r>
              <a:rPr lang="ja-JP" altLang="en-US" sz="800" b="1" dirty="0">
                <a:solidFill>
                  <a:schemeClr val="tx1"/>
                </a:solidFill>
              </a:rPr>
              <a:t>＜５．府市連携（組織統合）＞</a:t>
            </a:r>
            <a:endParaRPr lang="en-US" altLang="ja-JP" sz="800" b="1" dirty="0">
              <a:solidFill>
                <a:schemeClr val="tx1"/>
              </a:solidFill>
            </a:endParaRPr>
          </a:p>
          <a:p>
            <a:pPr marL="85725" indent="-85725">
              <a:lnSpc>
                <a:spcPts val="900"/>
              </a:lnSpc>
            </a:pPr>
            <a:r>
              <a:rPr lang="en-US" altLang="ja-JP" sz="800" dirty="0" smtClean="0">
                <a:solidFill>
                  <a:schemeClr val="tx1"/>
                </a:solidFill>
              </a:rPr>
              <a:t>(75)</a:t>
            </a:r>
            <a:r>
              <a:rPr lang="ja-JP" altLang="en-US" sz="800" dirty="0" smtClean="0">
                <a:solidFill>
                  <a:schemeClr val="tx1"/>
                </a:solidFill>
              </a:rPr>
              <a:t> 大阪急性期</a:t>
            </a:r>
            <a:r>
              <a:rPr lang="ja-JP" altLang="en-US" sz="800" dirty="0">
                <a:solidFill>
                  <a:schemeClr val="tx1"/>
                </a:solidFill>
              </a:rPr>
              <a:t>・総合医療</a:t>
            </a:r>
            <a:r>
              <a:rPr lang="ja-JP" altLang="en-US" sz="800" dirty="0" smtClean="0">
                <a:solidFill>
                  <a:schemeClr val="tx1"/>
                </a:solidFill>
              </a:rPr>
              <a:t>センター</a:t>
            </a:r>
            <a:endParaRPr lang="en-US" altLang="ja-JP" sz="800" dirty="0" smtClean="0">
              <a:solidFill>
                <a:schemeClr val="tx1"/>
              </a:solidFill>
            </a:endParaRPr>
          </a:p>
          <a:p>
            <a:pPr marL="85725" indent="-85725">
              <a:lnSpc>
                <a:spcPts val="900"/>
              </a:lnSpc>
            </a:pPr>
            <a:r>
              <a:rPr lang="ja-JP" altLang="en-US" sz="800" dirty="0">
                <a:solidFill>
                  <a:schemeClr val="tx1"/>
                </a:solidFill>
              </a:rPr>
              <a:t>　</a:t>
            </a:r>
            <a:r>
              <a:rPr lang="ja-JP" altLang="en-US" sz="800" dirty="0" smtClean="0">
                <a:solidFill>
                  <a:schemeClr val="tx1"/>
                </a:solidFill>
              </a:rPr>
              <a:t>　 ／</a:t>
            </a:r>
            <a:r>
              <a:rPr lang="ja-JP" altLang="en-US" sz="800" dirty="0">
                <a:solidFill>
                  <a:schemeClr val="tx1"/>
                </a:solidFill>
              </a:rPr>
              <a:t>市立住吉市民病院</a:t>
            </a:r>
          </a:p>
        </p:txBody>
      </p:sp>
      <p:sp>
        <p:nvSpPr>
          <p:cNvPr id="56" name="角丸四角形 55"/>
          <p:cNvSpPr/>
          <p:nvPr/>
        </p:nvSpPr>
        <p:spPr>
          <a:xfrm>
            <a:off x="3320186" y="4858273"/>
            <a:ext cx="1734774" cy="1739079"/>
          </a:xfrm>
          <a:prstGeom prst="roundRect">
            <a:avLst>
              <a:gd name="adj" fmla="val 0"/>
            </a:avLst>
          </a:prstGeom>
          <a:noFill/>
          <a:ln w="0">
            <a:noFill/>
            <a:prstDash val="solid"/>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t" anchorCtr="0"/>
          <a:lstStyle/>
          <a:p>
            <a:pPr>
              <a:lnSpc>
                <a:spcPts val="1000"/>
              </a:lnSpc>
            </a:pPr>
            <a:r>
              <a:rPr lang="en-US" altLang="ja-JP" sz="800" dirty="0">
                <a:solidFill>
                  <a:schemeClr val="tx1"/>
                </a:solidFill>
              </a:rPr>
              <a:t>(</a:t>
            </a:r>
            <a:r>
              <a:rPr lang="en-US" altLang="ja-JP" sz="800" dirty="0" smtClean="0">
                <a:solidFill>
                  <a:schemeClr val="tx1"/>
                </a:solidFill>
              </a:rPr>
              <a:t>39) </a:t>
            </a:r>
            <a:r>
              <a:rPr lang="ja-JP" altLang="en-US" sz="800" dirty="0">
                <a:solidFill>
                  <a:schemeClr val="tx1"/>
                </a:solidFill>
              </a:rPr>
              <a:t>新公会計制度の導入</a:t>
            </a:r>
          </a:p>
          <a:p>
            <a:pPr>
              <a:lnSpc>
                <a:spcPts val="1000"/>
              </a:lnSpc>
            </a:pPr>
            <a:r>
              <a:rPr lang="en-US" altLang="ja-JP" sz="800" dirty="0" smtClean="0">
                <a:solidFill>
                  <a:schemeClr val="tx1"/>
                </a:solidFill>
              </a:rPr>
              <a:t>(</a:t>
            </a:r>
            <a:r>
              <a:rPr lang="en-US" altLang="ja-JP" sz="800" dirty="0">
                <a:solidFill>
                  <a:schemeClr val="tx1"/>
                </a:solidFill>
              </a:rPr>
              <a:t>40</a:t>
            </a:r>
            <a:r>
              <a:rPr lang="en-US" altLang="ja-JP" sz="800" dirty="0" smtClean="0">
                <a:solidFill>
                  <a:schemeClr val="tx1"/>
                </a:solidFill>
              </a:rPr>
              <a:t>) </a:t>
            </a:r>
            <a:r>
              <a:rPr lang="ja-JP" altLang="en-US" sz="800" dirty="0">
                <a:solidFill>
                  <a:schemeClr val="tx1"/>
                </a:solidFill>
              </a:rPr>
              <a:t>市税・使用料の減免措置の</a:t>
            </a:r>
            <a:endParaRPr lang="en-US" altLang="ja-JP" sz="800" dirty="0">
              <a:solidFill>
                <a:schemeClr val="tx1"/>
              </a:solidFill>
            </a:endParaRPr>
          </a:p>
          <a:p>
            <a:pPr>
              <a:lnSpc>
                <a:spcPts val="1000"/>
              </a:lnSpc>
            </a:pPr>
            <a:r>
              <a:rPr lang="ja-JP" altLang="en-US" sz="800" dirty="0">
                <a:solidFill>
                  <a:schemeClr val="tx1"/>
                </a:solidFill>
              </a:rPr>
              <a:t>　　</a:t>
            </a:r>
            <a:r>
              <a:rPr lang="ja-JP" altLang="en-US" sz="800" dirty="0" smtClean="0">
                <a:solidFill>
                  <a:schemeClr val="tx1"/>
                </a:solidFill>
              </a:rPr>
              <a:t>  見直し</a:t>
            </a:r>
            <a:endParaRPr lang="ja-JP" altLang="en-US" sz="800" dirty="0">
              <a:solidFill>
                <a:schemeClr val="tx1"/>
              </a:solidFill>
            </a:endParaRPr>
          </a:p>
          <a:p>
            <a:pPr>
              <a:lnSpc>
                <a:spcPts val="1000"/>
              </a:lnSpc>
            </a:pPr>
            <a:r>
              <a:rPr lang="en-US" altLang="ja-JP" sz="800" dirty="0" smtClean="0">
                <a:solidFill>
                  <a:schemeClr val="tx1"/>
                </a:solidFill>
              </a:rPr>
              <a:t>(</a:t>
            </a:r>
            <a:r>
              <a:rPr lang="en-US" altLang="ja-JP" sz="800" dirty="0">
                <a:solidFill>
                  <a:schemeClr val="tx1"/>
                </a:solidFill>
              </a:rPr>
              <a:t>41</a:t>
            </a:r>
            <a:r>
              <a:rPr lang="en-US" altLang="ja-JP" sz="800" dirty="0" smtClean="0">
                <a:solidFill>
                  <a:schemeClr val="tx1"/>
                </a:solidFill>
              </a:rPr>
              <a:t>) </a:t>
            </a:r>
            <a:r>
              <a:rPr lang="ja-JP" altLang="en-US" sz="800" dirty="0">
                <a:solidFill>
                  <a:schemeClr val="tx1"/>
                </a:solidFill>
              </a:rPr>
              <a:t>外郭団体数の削減、</a:t>
            </a:r>
            <a:endParaRPr lang="en-US" altLang="ja-JP" sz="800" dirty="0">
              <a:solidFill>
                <a:schemeClr val="tx1"/>
              </a:solidFill>
            </a:endParaRPr>
          </a:p>
          <a:p>
            <a:pPr>
              <a:lnSpc>
                <a:spcPts val="1000"/>
              </a:lnSpc>
            </a:pPr>
            <a:r>
              <a:rPr lang="ja-JP" altLang="en-US" sz="800" dirty="0">
                <a:solidFill>
                  <a:schemeClr val="tx1"/>
                </a:solidFill>
              </a:rPr>
              <a:t>　　  </a:t>
            </a:r>
            <a:r>
              <a:rPr lang="en-US" altLang="ja-JP" sz="800" dirty="0" smtClean="0">
                <a:solidFill>
                  <a:schemeClr val="tx1"/>
                </a:solidFill>
              </a:rPr>
              <a:t>OB</a:t>
            </a:r>
            <a:r>
              <a:rPr lang="ja-JP" altLang="en-US" sz="800" dirty="0" smtClean="0">
                <a:solidFill>
                  <a:schemeClr val="tx1"/>
                </a:solidFill>
              </a:rPr>
              <a:t>再就職</a:t>
            </a:r>
            <a:r>
              <a:rPr lang="ja-JP" altLang="en-US" sz="800" dirty="0">
                <a:solidFill>
                  <a:schemeClr val="tx1"/>
                </a:solidFill>
              </a:rPr>
              <a:t>の適正化</a:t>
            </a:r>
          </a:p>
          <a:p>
            <a:pPr>
              <a:lnSpc>
                <a:spcPts val="1000"/>
              </a:lnSpc>
            </a:pPr>
            <a:r>
              <a:rPr lang="en-US" altLang="ja-JP" sz="800" dirty="0" smtClean="0">
                <a:solidFill>
                  <a:schemeClr val="tx1"/>
                </a:solidFill>
              </a:rPr>
              <a:t>(42) </a:t>
            </a:r>
            <a:r>
              <a:rPr lang="ja-JP" altLang="en-US" sz="800" dirty="0">
                <a:solidFill>
                  <a:schemeClr val="tx1"/>
                </a:solidFill>
              </a:rPr>
              <a:t>外郭団体との随意契約の削減</a:t>
            </a:r>
          </a:p>
          <a:p>
            <a:pPr>
              <a:lnSpc>
                <a:spcPts val="1000"/>
              </a:lnSpc>
            </a:pPr>
            <a:r>
              <a:rPr lang="en-US" altLang="ja-JP" sz="800" dirty="0" smtClean="0">
                <a:solidFill>
                  <a:schemeClr val="tx1"/>
                </a:solidFill>
              </a:rPr>
              <a:t>(43) </a:t>
            </a:r>
            <a:r>
              <a:rPr lang="ja-JP" altLang="en-US" sz="800" dirty="0">
                <a:solidFill>
                  <a:schemeClr val="tx1"/>
                </a:solidFill>
              </a:rPr>
              <a:t>長期未着手の都市計画道路・</a:t>
            </a:r>
            <a:endParaRPr lang="en-US" altLang="ja-JP" sz="800" dirty="0">
              <a:solidFill>
                <a:schemeClr val="tx1"/>
              </a:solidFill>
            </a:endParaRPr>
          </a:p>
          <a:p>
            <a:pPr>
              <a:lnSpc>
                <a:spcPts val="1000"/>
              </a:lnSpc>
            </a:pPr>
            <a:r>
              <a:rPr lang="ja-JP" altLang="en-US" sz="800" dirty="0">
                <a:solidFill>
                  <a:schemeClr val="tx1"/>
                </a:solidFill>
              </a:rPr>
              <a:t>　　</a:t>
            </a:r>
            <a:r>
              <a:rPr lang="ja-JP" altLang="en-US" sz="800" dirty="0" smtClean="0">
                <a:solidFill>
                  <a:schemeClr val="tx1"/>
                </a:solidFill>
              </a:rPr>
              <a:t>  公園</a:t>
            </a:r>
            <a:r>
              <a:rPr lang="ja-JP" altLang="en-US" sz="800" dirty="0">
                <a:solidFill>
                  <a:schemeClr val="tx1"/>
                </a:solidFill>
              </a:rPr>
              <a:t>・緑地等の見直し</a:t>
            </a:r>
            <a:endParaRPr lang="en-US" altLang="ja-JP" sz="800" dirty="0">
              <a:solidFill>
                <a:schemeClr val="tx1"/>
              </a:solidFill>
            </a:endParaRPr>
          </a:p>
          <a:p>
            <a:pPr>
              <a:lnSpc>
                <a:spcPts val="1000"/>
              </a:lnSpc>
            </a:pPr>
            <a:r>
              <a:rPr lang="en-US" altLang="ja-JP" sz="800" dirty="0" smtClean="0">
                <a:solidFill>
                  <a:schemeClr val="tx1"/>
                </a:solidFill>
              </a:rPr>
              <a:t>(44) </a:t>
            </a:r>
            <a:r>
              <a:rPr lang="ja-JP" altLang="en-US" sz="800" dirty="0">
                <a:solidFill>
                  <a:schemeClr val="tx1"/>
                </a:solidFill>
              </a:rPr>
              <a:t>条例・審査基準の見直し</a:t>
            </a:r>
            <a:endParaRPr lang="en-US" altLang="ja-JP" sz="800" dirty="0">
              <a:solidFill>
                <a:schemeClr val="tx1"/>
              </a:solidFill>
            </a:endParaRPr>
          </a:p>
          <a:p>
            <a:pPr>
              <a:lnSpc>
                <a:spcPts val="1000"/>
              </a:lnSpc>
            </a:pPr>
            <a:r>
              <a:rPr lang="en-US" altLang="ja-JP" sz="800" dirty="0">
                <a:solidFill>
                  <a:schemeClr val="tx1"/>
                </a:solidFill>
              </a:rPr>
              <a:t>(</a:t>
            </a:r>
            <a:r>
              <a:rPr lang="en-US" altLang="ja-JP" sz="800" dirty="0" smtClean="0">
                <a:solidFill>
                  <a:schemeClr val="tx1"/>
                </a:solidFill>
              </a:rPr>
              <a:t>45) </a:t>
            </a:r>
            <a:r>
              <a:rPr lang="ja-JP" altLang="en-US" sz="800" dirty="0">
                <a:solidFill>
                  <a:schemeClr val="tx1"/>
                </a:solidFill>
              </a:rPr>
              <a:t>市政情報の見える化</a:t>
            </a:r>
            <a:endParaRPr lang="en-US" altLang="ja-JP" sz="800" dirty="0">
              <a:solidFill>
                <a:schemeClr val="tx1"/>
              </a:solidFill>
            </a:endParaRPr>
          </a:p>
          <a:p>
            <a:pPr>
              <a:lnSpc>
                <a:spcPts val="1000"/>
              </a:lnSpc>
            </a:pPr>
            <a:r>
              <a:rPr lang="ja-JP" altLang="en-US" sz="800" dirty="0">
                <a:solidFill>
                  <a:schemeClr val="tx1"/>
                </a:solidFill>
              </a:rPr>
              <a:t>　　   （オープン市役所）</a:t>
            </a:r>
          </a:p>
          <a:p>
            <a:pPr>
              <a:lnSpc>
                <a:spcPts val="1000"/>
              </a:lnSpc>
            </a:pPr>
            <a:r>
              <a:rPr lang="en-US" altLang="ja-JP" sz="800" dirty="0">
                <a:solidFill>
                  <a:schemeClr val="tx1"/>
                </a:solidFill>
              </a:rPr>
              <a:t>(</a:t>
            </a:r>
            <a:r>
              <a:rPr lang="en-US" altLang="ja-JP" sz="800" dirty="0" smtClean="0">
                <a:solidFill>
                  <a:schemeClr val="tx1"/>
                </a:solidFill>
              </a:rPr>
              <a:t>46) </a:t>
            </a:r>
            <a:r>
              <a:rPr lang="ja-JP" altLang="en-US" sz="800" dirty="0">
                <a:solidFill>
                  <a:schemeClr val="tx1"/>
                </a:solidFill>
              </a:rPr>
              <a:t>意思決定の見える</a:t>
            </a:r>
            <a:r>
              <a:rPr lang="ja-JP" altLang="en-US" sz="800" dirty="0" smtClean="0">
                <a:solidFill>
                  <a:schemeClr val="tx1"/>
                </a:solidFill>
              </a:rPr>
              <a:t>化（</a:t>
            </a:r>
            <a:r>
              <a:rPr lang="ja-JP" altLang="en-US" sz="800" dirty="0">
                <a:solidFill>
                  <a:schemeClr val="tx1"/>
                </a:solidFill>
              </a:rPr>
              <a:t>戦略会議）</a:t>
            </a:r>
          </a:p>
        </p:txBody>
      </p:sp>
      <p:sp>
        <p:nvSpPr>
          <p:cNvPr id="49" name="正方形/長方形 48"/>
          <p:cNvSpPr/>
          <p:nvPr/>
        </p:nvSpPr>
        <p:spPr>
          <a:xfrm>
            <a:off x="3329725" y="3572807"/>
            <a:ext cx="1620455" cy="805564"/>
          </a:xfrm>
          <a:prstGeom prst="rect">
            <a:avLst/>
          </a:prstGeom>
          <a:solidFill>
            <a:srgbClr val="83D3FE"/>
          </a:solidFill>
          <a:ln w="12700">
            <a:solidFill>
              <a:schemeClr val="tx1"/>
            </a:solidFill>
            <a:prstDash val="dash"/>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t"/>
          <a:lstStyle/>
          <a:p>
            <a:pPr>
              <a:lnSpc>
                <a:spcPts val="900"/>
              </a:lnSpc>
            </a:pPr>
            <a:r>
              <a:rPr lang="ja-JP" altLang="en-US" sz="800" b="1" dirty="0" smtClean="0">
                <a:solidFill>
                  <a:schemeClr val="tx1"/>
                </a:solidFill>
              </a:rPr>
              <a:t>＜</a:t>
            </a:r>
            <a:r>
              <a:rPr lang="en-US" altLang="ja-JP" sz="800" b="1" dirty="0">
                <a:solidFill>
                  <a:schemeClr val="tx1"/>
                </a:solidFill>
                <a:latin typeface="+mn-ea"/>
              </a:rPr>
              <a:t>15</a:t>
            </a:r>
            <a:r>
              <a:rPr lang="ja-JP" altLang="en-US" sz="800" b="1" dirty="0" smtClean="0">
                <a:solidFill>
                  <a:schemeClr val="tx1"/>
                </a:solidFill>
                <a:latin typeface="+mn-ea"/>
              </a:rPr>
              <a:t>．</a:t>
            </a:r>
            <a:r>
              <a:rPr lang="ja-JP" altLang="en-US" sz="800" b="1" dirty="0">
                <a:solidFill>
                  <a:schemeClr val="tx1"/>
                </a:solidFill>
              </a:rPr>
              <a:t>府市連携（組織統合）＞</a:t>
            </a:r>
            <a:endParaRPr lang="en-US" altLang="ja-JP" sz="800" b="1" dirty="0">
              <a:solidFill>
                <a:schemeClr val="tx1"/>
              </a:solidFill>
            </a:endParaRPr>
          </a:p>
          <a:p>
            <a:pPr marL="85725" indent="-85725">
              <a:lnSpc>
                <a:spcPts val="900"/>
              </a:lnSpc>
            </a:pPr>
            <a:r>
              <a:rPr lang="en-US" altLang="ja-JP" sz="800" dirty="0">
                <a:solidFill>
                  <a:schemeClr val="tx1"/>
                </a:solidFill>
                <a:ea typeface="ＭＳ Ｐゴシック" panose="020B0600070205080204" pitchFamily="50" charset="-128"/>
              </a:rPr>
              <a:t>(</a:t>
            </a:r>
            <a:r>
              <a:rPr lang="en-US" altLang="ja-JP" sz="800" dirty="0" smtClean="0">
                <a:solidFill>
                  <a:schemeClr val="tx1"/>
                </a:solidFill>
                <a:ea typeface="ＭＳ Ｐゴシック" panose="020B0600070205080204" pitchFamily="50" charset="-128"/>
              </a:rPr>
              <a:t>35)</a:t>
            </a:r>
            <a:r>
              <a:rPr lang="zh-TW" altLang="en-US" sz="800" dirty="0">
                <a:solidFill>
                  <a:schemeClr val="tx1"/>
                </a:solidFill>
                <a:latin typeface="ＭＳ Ｐゴシック" panose="020B0600070205080204" pitchFamily="50" charset="-128"/>
                <a:ea typeface="ＭＳ Ｐゴシック" panose="020B0600070205080204" pitchFamily="50" charset="-128"/>
              </a:rPr>
              <a:t>大阪府中小企業信用保証</a:t>
            </a:r>
            <a:r>
              <a:rPr lang="zh-TW" altLang="en-US" sz="800" dirty="0" smtClean="0">
                <a:solidFill>
                  <a:schemeClr val="tx1"/>
                </a:solidFill>
                <a:latin typeface="ＭＳ Ｐゴシック" panose="020B0600070205080204" pitchFamily="50" charset="-128"/>
                <a:ea typeface="ＭＳ Ｐゴシック" panose="020B0600070205080204" pitchFamily="50" charset="-128"/>
              </a:rPr>
              <a:t>協会</a:t>
            </a:r>
            <a:endParaRPr lang="en-US" altLang="zh-TW" sz="800" dirty="0" smtClean="0">
              <a:solidFill>
                <a:schemeClr val="tx1"/>
              </a:solidFill>
              <a:latin typeface="ＭＳ Ｐゴシック" panose="020B0600070205080204" pitchFamily="50" charset="-128"/>
              <a:ea typeface="ＭＳ Ｐゴシック" panose="020B0600070205080204" pitchFamily="50" charset="-128"/>
            </a:endParaRPr>
          </a:p>
          <a:p>
            <a:pPr marL="85725" indent="-85725">
              <a:lnSpc>
                <a:spcPts val="900"/>
              </a:lnSpc>
            </a:pPr>
            <a:r>
              <a:rPr lang="ja-JP" altLang="en-US" sz="800" dirty="0">
                <a:solidFill>
                  <a:schemeClr val="tx1"/>
                </a:solidFill>
                <a:latin typeface="ＭＳ Ｐゴシック" panose="020B0600070205080204" pitchFamily="50" charset="-128"/>
                <a:ea typeface="ＭＳ Ｐゴシック" panose="020B0600070205080204" pitchFamily="50" charset="-128"/>
              </a:rPr>
              <a:t>　</a:t>
            </a:r>
            <a:r>
              <a:rPr lang="ja-JP" altLang="en-US" sz="800" dirty="0" smtClean="0">
                <a:solidFill>
                  <a:schemeClr val="tx1"/>
                </a:solidFill>
                <a:latin typeface="ＭＳ Ｐゴシック" panose="020B0600070205080204" pitchFamily="50" charset="-128"/>
                <a:ea typeface="ＭＳ Ｐゴシック" panose="020B0600070205080204" pitchFamily="50" charset="-128"/>
              </a:rPr>
              <a:t>　 </a:t>
            </a:r>
            <a:r>
              <a:rPr lang="zh-TW" altLang="en-US" sz="800" dirty="0" smtClean="0">
                <a:solidFill>
                  <a:schemeClr val="tx1"/>
                </a:solidFill>
                <a:latin typeface="ＭＳ Ｐゴシック" panose="020B0600070205080204" pitchFamily="50" charset="-128"/>
                <a:ea typeface="ＭＳ Ｐゴシック" panose="020B0600070205080204" pitchFamily="50" charset="-128"/>
              </a:rPr>
              <a:t>／</a:t>
            </a:r>
            <a:r>
              <a:rPr lang="zh-TW" altLang="en-US" sz="800" dirty="0">
                <a:solidFill>
                  <a:schemeClr val="tx1"/>
                </a:solidFill>
                <a:latin typeface="ＭＳ Ｐゴシック" panose="020B0600070205080204" pitchFamily="50" charset="-128"/>
                <a:ea typeface="ＭＳ Ｐゴシック" panose="020B0600070205080204" pitchFamily="50" charset="-128"/>
              </a:rPr>
              <a:t>大阪市信用保証</a:t>
            </a:r>
            <a:r>
              <a:rPr lang="zh-TW" altLang="en-US" sz="800" dirty="0" smtClean="0">
                <a:solidFill>
                  <a:schemeClr val="tx1"/>
                </a:solidFill>
                <a:latin typeface="ＭＳ Ｐゴシック" panose="020B0600070205080204" pitchFamily="50" charset="-128"/>
                <a:ea typeface="ＭＳ Ｐゴシック" panose="020B0600070205080204" pitchFamily="50" charset="-128"/>
              </a:rPr>
              <a:t>協会</a:t>
            </a:r>
            <a:endParaRPr lang="en-US" altLang="zh-TW" sz="800" dirty="0" smtClean="0">
              <a:solidFill>
                <a:schemeClr val="tx1"/>
              </a:solidFill>
              <a:latin typeface="ＭＳ Ｐゴシック" panose="020B0600070205080204" pitchFamily="50" charset="-128"/>
              <a:ea typeface="ＭＳ Ｐゴシック" panose="020B0600070205080204" pitchFamily="50" charset="-128"/>
            </a:endParaRPr>
          </a:p>
          <a:p>
            <a:pPr marL="85725" indent="-85725">
              <a:lnSpc>
                <a:spcPts val="900"/>
              </a:lnSpc>
            </a:pPr>
            <a:r>
              <a:rPr lang="en-US" altLang="ja-JP" sz="800" dirty="0" smtClean="0">
                <a:solidFill>
                  <a:schemeClr val="tx1"/>
                </a:solidFill>
                <a:ea typeface="ＭＳ Ｐゴシック" panose="020B0600070205080204" pitchFamily="50" charset="-128"/>
              </a:rPr>
              <a:t>(36)</a:t>
            </a:r>
            <a:r>
              <a:rPr lang="ja-JP" altLang="en-US" sz="800" dirty="0" smtClean="0">
                <a:solidFill>
                  <a:schemeClr val="tx1"/>
                </a:solidFill>
                <a:ea typeface="ＭＳ Ｐゴシック" panose="020B0600070205080204" pitchFamily="50" charset="-128"/>
              </a:rPr>
              <a:t> </a:t>
            </a:r>
            <a:r>
              <a:rPr lang="zh-TW" altLang="en-US" sz="800" dirty="0" smtClean="0">
                <a:solidFill>
                  <a:schemeClr val="tx1"/>
                </a:solidFill>
                <a:latin typeface="ＭＳ Ｐゴシック" panose="020B0600070205080204" pitchFamily="50" charset="-128"/>
                <a:ea typeface="ＭＳ Ｐゴシック" panose="020B0600070205080204" pitchFamily="50" charset="-128"/>
              </a:rPr>
              <a:t>大阪</a:t>
            </a:r>
            <a:r>
              <a:rPr lang="zh-TW" altLang="en-US" sz="800" dirty="0">
                <a:solidFill>
                  <a:schemeClr val="tx1"/>
                </a:solidFill>
                <a:latin typeface="ＭＳ Ｐゴシック" panose="020B0600070205080204" pitchFamily="50" charset="-128"/>
                <a:ea typeface="ＭＳ Ｐゴシック" panose="020B0600070205080204" pitchFamily="50" charset="-128"/>
              </a:rPr>
              <a:t>府立公衆衛生研究所</a:t>
            </a:r>
            <a:r>
              <a:rPr lang="zh-TW" altLang="en-US" sz="800" dirty="0" smtClean="0">
                <a:solidFill>
                  <a:schemeClr val="tx1"/>
                </a:solidFill>
                <a:latin typeface="ＭＳ Ｐゴシック" panose="020B0600070205080204" pitchFamily="50" charset="-128"/>
                <a:ea typeface="ＭＳ Ｐゴシック" panose="020B0600070205080204" pitchFamily="50" charset="-128"/>
              </a:rPr>
              <a:t>／</a:t>
            </a:r>
            <a:endParaRPr lang="en-US" altLang="zh-TW" sz="800" dirty="0" smtClean="0">
              <a:solidFill>
                <a:schemeClr val="tx1"/>
              </a:solidFill>
              <a:latin typeface="ＭＳ Ｐゴシック" panose="020B0600070205080204" pitchFamily="50" charset="-128"/>
              <a:ea typeface="ＭＳ Ｐゴシック" panose="020B0600070205080204" pitchFamily="50" charset="-128"/>
            </a:endParaRPr>
          </a:p>
          <a:p>
            <a:pPr marL="85725" indent="-85725">
              <a:lnSpc>
                <a:spcPts val="900"/>
              </a:lnSpc>
            </a:pPr>
            <a:r>
              <a:rPr lang="ja-JP" altLang="en-US" sz="800" dirty="0">
                <a:solidFill>
                  <a:schemeClr val="tx1"/>
                </a:solidFill>
                <a:latin typeface="ＭＳ Ｐゴシック" panose="020B0600070205080204" pitchFamily="50" charset="-128"/>
                <a:ea typeface="ＭＳ Ｐゴシック" panose="020B0600070205080204" pitchFamily="50" charset="-128"/>
              </a:rPr>
              <a:t>　</a:t>
            </a:r>
            <a:r>
              <a:rPr lang="ja-JP" altLang="en-US" sz="800" dirty="0" smtClean="0">
                <a:solidFill>
                  <a:schemeClr val="tx1"/>
                </a:solidFill>
                <a:latin typeface="ＭＳ Ｐゴシック" panose="020B0600070205080204" pitchFamily="50" charset="-128"/>
                <a:ea typeface="ＭＳ Ｐゴシック" panose="020B0600070205080204" pitchFamily="50" charset="-128"/>
              </a:rPr>
              <a:t>　 </a:t>
            </a:r>
            <a:r>
              <a:rPr lang="zh-TW" altLang="en-US" sz="800" dirty="0" smtClean="0">
                <a:solidFill>
                  <a:schemeClr val="tx1"/>
                </a:solidFill>
                <a:latin typeface="ＭＳ Ｐゴシック" panose="020B0600070205080204" pitchFamily="50" charset="-128"/>
                <a:ea typeface="ＭＳ Ｐゴシック" panose="020B0600070205080204" pitchFamily="50" charset="-128"/>
              </a:rPr>
              <a:t>大阪</a:t>
            </a:r>
            <a:r>
              <a:rPr lang="zh-TW" altLang="en-US" sz="800" dirty="0">
                <a:solidFill>
                  <a:schemeClr val="tx1"/>
                </a:solidFill>
                <a:latin typeface="ＭＳ Ｐゴシック" panose="020B0600070205080204" pitchFamily="50" charset="-128"/>
                <a:ea typeface="ＭＳ Ｐゴシック" panose="020B0600070205080204" pitchFamily="50" charset="-128"/>
              </a:rPr>
              <a:t>市立環境科学</a:t>
            </a:r>
            <a:r>
              <a:rPr lang="zh-TW" altLang="en-US" sz="800" dirty="0" smtClean="0">
                <a:solidFill>
                  <a:schemeClr val="tx1"/>
                </a:solidFill>
                <a:latin typeface="ＭＳ Ｐゴシック" panose="020B0600070205080204" pitchFamily="50" charset="-128"/>
                <a:ea typeface="ＭＳ Ｐゴシック" panose="020B0600070205080204" pitchFamily="50" charset="-128"/>
              </a:rPr>
              <a:t>研究所</a:t>
            </a:r>
            <a:endParaRPr lang="en-US" altLang="zh-TW" sz="800" dirty="0" smtClean="0">
              <a:solidFill>
                <a:schemeClr val="tx1"/>
              </a:solidFill>
              <a:latin typeface="ＭＳ Ｐゴシック" panose="020B0600070205080204" pitchFamily="50" charset="-128"/>
              <a:ea typeface="ＭＳ Ｐゴシック" panose="020B0600070205080204" pitchFamily="50" charset="-128"/>
            </a:endParaRPr>
          </a:p>
          <a:p>
            <a:pPr marL="85725" indent="-85725">
              <a:lnSpc>
                <a:spcPts val="900"/>
              </a:lnSpc>
            </a:pPr>
            <a:r>
              <a:rPr lang="en-US" altLang="ja-JP" sz="800" dirty="0" smtClean="0">
                <a:solidFill>
                  <a:schemeClr val="tx1"/>
                </a:solidFill>
              </a:rPr>
              <a:t>(37)</a:t>
            </a:r>
            <a:r>
              <a:rPr lang="ja-JP" altLang="en-US" sz="800" dirty="0" smtClean="0">
                <a:solidFill>
                  <a:schemeClr val="tx1"/>
                </a:solidFill>
              </a:rPr>
              <a:t> 府立消防学校／市立消防学校</a:t>
            </a:r>
            <a:endParaRPr lang="en-US" altLang="ja-JP" sz="800" strike="sngStrike" dirty="0">
              <a:solidFill>
                <a:schemeClr val="tx1"/>
              </a:solidFill>
            </a:endParaRPr>
          </a:p>
        </p:txBody>
      </p:sp>
      <p:sp>
        <p:nvSpPr>
          <p:cNvPr id="52" name="正方形/長方形 51"/>
          <p:cNvSpPr/>
          <p:nvPr/>
        </p:nvSpPr>
        <p:spPr>
          <a:xfrm>
            <a:off x="3320186" y="4437112"/>
            <a:ext cx="1620456" cy="348825"/>
          </a:xfrm>
          <a:prstGeom prst="rect">
            <a:avLst/>
          </a:prstGeom>
          <a:solidFill>
            <a:srgbClr val="83D3FE"/>
          </a:solidFill>
          <a:ln w="12700">
            <a:solidFill>
              <a:schemeClr val="tx1"/>
            </a:solidFill>
            <a:prstDash val="dash"/>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t"/>
          <a:lstStyle/>
          <a:p>
            <a:pPr>
              <a:lnSpc>
                <a:spcPts val="900"/>
              </a:lnSpc>
            </a:pPr>
            <a:r>
              <a:rPr lang="ja-JP" altLang="en-US" sz="800" b="1" dirty="0">
                <a:solidFill>
                  <a:schemeClr val="tx1"/>
                </a:solidFill>
              </a:rPr>
              <a:t>＜</a:t>
            </a:r>
            <a:r>
              <a:rPr lang="en-US" altLang="ja-JP" sz="800" b="1" dirty="0" smtClean="0">
                <a:solidFill>
                  <a:schemeClr val="tx1"/>
                </a:solidFill>
                <a:latin typeface="+mn-ea"/>
              </a:rPr>
              <a:t>16</a:t>
            </a:r>
            <a:r>
              <a:rPr lang="ja-JP" altLang="en-US" sz="800" b="1" dirty="0" smtClean="0">
                <a:solidFill>
                  <a:schemeClr val="tx1"/>
                </a:solidFill>
                <a:latin typeface="+mn-ea"/>
              </a:rPr>
              <a:t>．</a:t>
            </a:r>
            <a:r>
              <a:rPr lang="ja-JP" altLang="en-US" sz="800" b="1" dirty="0">
                <a:solidFill>
                  <a:schemeClr val="tx1"/>
                </a:solidFill>
                <a:latin typeface="+mn-ea"/>
              </a:rPr>
              <a:t>府</a:t>
            </a:r>
            <a:r>
              <a:rPr lang="ja-JP" altLang="en-US" sz="800" b="1" dirty="0">
                <a:solidFill>
                  <a:schemeClr val="tx1"/>
                </a:solidFill>
              </a:rPr>
              <a:t>市連携（事業連携）＞</a:t>
            </a:r>
          </a:p>
          <a:p>
            <a:pPr marL="85725" indent="-85725">
              <a:lnSpc>
                <a:spcPts val="900"/>
              </a:lnSpc>
            </a:pPr>
            <a:r>
              <a:rPr lang="en-US" altLang="ja-JP" sz="800" dirty="0">
                <a:solidFill>
                  <a:schemeClr val="tx1"/>
                </a:solidFill>
              </a:rPr>
              <a:t>(</a:t>
            </a:r>
            <a:r>
              <a:rPr lang="en-US" altLang="ja-JP" sz="800" dirty="0" smtClean="0">
                <a:solidFill>
                  <a:schemeClr val="tx1"/>
                </a:solidFill>
              </a:rPr>
              <a:t>38)</a:t>
            </a:r>
            <a:r>
              <a:rPr lang="ja-JP" altLang="en-US" sz="800" dirty="0" smtClean="0">
                <a:solidFill>
                  <a:schemeClr val="tx1"/>
                </a:solidFill>
              </a:rPr>
              <a:t> 府営</a:t>
            </a:r>
            <a:r>
              <a:rPr lang="ja-JP" altLang="en-US" sz="800" dirty="0">
                <a:solidFill>
                  <a:schemeClr val="tx1"/>
                </a:solidFill>
              </a:rPr>
              <a:t>住宅／市営住宅</a:t>
            </a:r>
            <a:endParaRPr lang="en-US" altLang="ja-JP" sz="800" dirty="0">
              <a:solidFill>
                <a:schemeClr val="tx1"/>
              </a:solidFill>
            </a:endParaRPr>
          </a:p>
        </p:txBody>
      </p:sp>
      <p:sp>
        <p:nvSpPr>
          <p:cNvPr id="53" name="正方形/長方形 52"/>
          <p:cNvSpPr/>
          <p:nvPr/>
        </p:nvSpPr>
        <p:spPr>
          <a:xfrm>
            <a:off x="5409289" y="1421697"/>
            <a:ext cx="1800029" cy="875647"/>
          </a:xfrm>
          <a:prstGeom prst="rect">
            <a:avLst/>
          </a:prstGeom>
          <a:solidFill>
            <a:srgbClr val="83D3FE"/>
          </a:solidFill>
          <a:ln w="12700">
            <a:solidFill>
              <a:schemeClr val="tx1"/>
            </a:solidFill>
            <a:prstDash val="dash"/>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t"/>
          <a:lstStyle/>
          <a:p>
            <a:pPr>
              <a:lnSpc>
                <a:spcPts val="900"/>
              </a:lnSpc>
            </a:pPr>
            <a:r>
              <a:rPr lang="ja-JP" altLang="en-US" sz="800" b="1" dirty="0" smtClean="0">
                <a:solidFill>
                  <a:schemeClr val="tx1"/>
                </a:solidFill>
              </a:rPr>
              <a:t>＜</a:t>
            </a:r>
            <a:r>
              <a:rPr lang="ja-JP" altLang="en-US" sz="800" b="1" dirty="0">
                <a:solidFill>
                  <a:schemeClr val="tx1"/>
                </a:solidFill>
              </a:rPr>
              <a:t>６</a:t>
            </a:r>
            <a:r>
              <a:rPr lang="ja-JP" altLang="en-US" sz="800" b="1" dirty="0" smtClean="0">
                <a:solidFill>
                  <a:schemeClr val="tx1"/>
                </a:solidFill>
              </a:rPr>
              <a:t>．</a:t>
            </a:r>
            <a:r>
              <a:rPr lang="ja-JP" altLang="en-US" sz="800" b="1" dirty="0">
                <a:solidFill>
                  <a:schemeClr val="tx1"/>
                </a:solidFill>
              </a:rPr>
              <a:t>府市連携（組織統合）＞</a:t>
            </a:r>
            <a:endParaRPr lang="en-US" altLang="ja-JP" sz="800" dirty="0">
              <a:solidFill>
                <a:schemeClr val="tx1"/>
              </a:solidFill>
            </a:endParaRPr>
          </a:p>
          <a:p>
            <a:pPr marL="85725" indent="-85725">
              <a:lnSpc>
                <a:spcPts val="900"/>
              </a:lnSpc>
            </a:pPr>
            <a:r>
              <a:rPr lang="en-US" altLang="ja-JP" sz="800" dirty="0" smtClean="0">
                <a:solidFill>
                  <a:schemeClr val="tx1"/>
                </a:solidFill>
              </a:rPr>
              <a:t>(</a:t>
            </a:r>
            <a:r>
              <a:rPr lang="en-US" altLang="ja-JP" sz="800" dirty="0">
                <a:solidFill>
                  <a:schemeClr val="tx1"/>
                </a:solidFill>
              </a:rPr>
              <a:t>101</a:t>
            </a:r>
            <a:r>
              <a:rPr lang="en-US" altLang="ja-JP" sz="800" dirty="0" smtClean="0">
                <a:solidFill>
                  <a:schemeClr val="tx1"/>
                </a:solidFill>
              </a:rPr>
              <a:t>) </a:t>
            </a:r>
            <a:r>
              <a:rPr lang="ja-JP" altLang="en-US" sz="800" dirty="0" smtClean="0">
                <a:solidFill>
                  <a:schemeClr val="tx1"/>
                </a:solidFill>
              </a:rPr>
              <a:t>大阪府立大学・大阪市立大学</a:t>
            </a:r>
            <a:endParaRPr lang="en-US" altLang="ja-JP" sz="800" strike="sngStrike" dirty="0" smtClean="0">
              <a:solidFill>
                <a:schemeClr val="tx1"/>
              </a:solidFill>
            </a:endParaRPr>
          </a:p>
          <a:p>
            <a:pPr marL="85725" indent="-85725">
              <a:lnSpc>
                <a:spcPts val="900"/>
              </a:lnSpc>
            </a:pPr>
            <a:r>
              <a:rPr lang="en-US" altLang="ja-JP" sz="800" dirty="0" smtClean="0">
                <a:solidFill>
                  <a:schemeClr val="tx1"/>
                </a:solidFill>
              </a:rPr>
              <a:t>(102) </a:t>
            </a:r>
            <a:r>
              <a:rPr lang="ja-JP" altLang="en-US" sz="800" dirty="0" smtClean="0">
                <a:solidFill>
                  <a:schemeClr val="tx1"/>
                </a:solidFill>
              </a:rPr>
              <a:t>大阪観光局の設置</a:t>
            </a:r>
            <a:endParaRPr lang="en-US" altLang="ja-JP" sz="800" dirty="0" smtClean="0">
              <a:solidFill>
                <a:schemeClr val="tx1"/>
              </a:solidFill>
            </a:endParaRPr>
          </a:p>
          <a:p>
            <a:pPr marL="85725" indent="-85725">
              <a:lnSpc>
                <a:spcPts val="900"/>
              </a:lnSpc>
            </a:pPr>
            <a:r>
              <a:rPr lang="en-US" altLang="ja-JP" sz="800" dirty="0" smtClean="0">
                <a:solidFill>
                  <a:schemeClr val="tx1"/>
                </a:solidFill>
              </a:rPr>
              <a:t>(103)</a:t>
            </a:r>
            <a:r>
              <a:rPr lang="ja-JP" altLang="en-US" sz="800" dirty="0" smtClean="0">
                <a:solidFill>
                  <a:schemeClr val="tx1"/>
                </a:solidFill>
              </a:rPr>
              <a:t> </a:t>
            </a:r>
            <a:r>
              <a:rPr lang="zh-TW" altLang="en-US" sz="800" dirty="0" smtClean="0">
                <a:solidFill>
                  <a:schemeClr val="tx1"/>
                </a:solidFill>
                <a:latin typeface="ＭＳ Ｐゴシック" panose="020B0600070205080204" pitchFamily="50" charset="-128"/>
                <a:ea typeface="ＭＳ Ｐゴシック" panose="020B0600070205080204" pitchFamily="50" charset="-128"/>
              </a:rPr>
              <a:t>大阪</a:t>
            </a:r>
            <a:r>
              <a:rPr lang="zh-TW" altLang="en-US" sz="800" dirty="0">
                <a:solidFill>
                  <a:schemeClr val="tx1"/>
                </a:solidFill>
                <a:latin typeface="ＭＳ Ｐゴシック" panose="020B0600070205080204" pitchFamily="50" charset="-128"/>
                <a:ea typeface="ＭＳ Ｐゴシック" panose="020B0600070205080204" pitchFamily="50" charset="-128"/>
              </a:rPr>
              <a:t>府立産業技術研究所／</a:t>
            </a:r>
            <a:r>
              <a:rPr lang="zh-TW" altLang="en-US" sz="800" dirty="0" smtClean="0">
                <a:solidFill>
                  <a:schemeClr val="tx1"/>
                </a:solidFill>
                <a:latin typeface="ＭＳ Ｐゴシック" panose="020B0600070205080204" pitchFamily="50" charset="-128"/>
                <a:ea typeface="ＭＳ Ｐゴシック" panose="020B0600070205080204" pitchFamily="50" charset="-128"/>
              </a:rPr>
              <a:t>大阪</a:t>
            </a:r>
            <a:r>
              <a:rPr lang="ja-JP" altLang="en-US" sz="800" dirty="0" smtClean="0">
                <a:solidFill>
                  <a:schemeClr val="tx1"/>
                </a:solidFill>
                <a:latin typeface="ＭＳ Ｐゴシック" panose="020B0600070205080204" pitchFamily="50" charset="-128"/>
                <a:ea typeface="ＭＳ Ｐゴシック" panose="020B0600070205080204" pitchFamily="50" charset="-128"/>
              </a:rPr>
              <a:t>　　</a:t>
            </a:r>
            <a:endParaRPr lang="en-US" altLang="ja-JP" sz="800" dirty="0" smtClean="0">
              <a:solidFill>
                <a:schemeClr val="tx1"/>
              </a:solidFill>
              <a:latin typeface="ＭＳ Ｐゴシック" panose="020B0600070205080204" pitchFamily="50" charset="-128"/>
              <a:ea typeface="ＭＳ Ｐゴシック" panose="020B0600070205080204" pitchFamily="50" charset="-128"/>
            </a:endParaRPr>
          </a:p>
          <a:p>
            <a:pPr marL="85725" indent="-85725">
              <a:lnSpc>
                <a:spcPts val="900"/>
              </a:lnSpc>
            </a:pPr>
            <a:r>
              <a:rPr lang="ja-JP" altLang="en-US" sz="800" dirty="0">
                <a:solidFill>
                  <a:schemeClr val="tx1"/>
                </a:solidFill>
                <a:latin typeface="ＭＳ Ｐゴシック" panose="020B0600070205080204" pitchFamily="50" charset="-128"/>
                <a:ea typeface="ＭＳ Ｐゴシック" panose="020B0600070205080204" pitchFamily="50" charset="-128"/>
              </a:rPr>
              <a:t>　</a:t>
            </a:r>
            <a:r>
              <a:rPr lang="ja-JP" altLang="en-US" sz="800" dirty="0" smtClean="0">
                <a:solidFill>
                  <a:schemeClr val="tx1"/>
                </a:solidFill>
                <a:latin typeface="ＭＳ Ｐゴシック" panose="020B0600070205080204" pitchFamily="50" charset="-128"/>
                <a:ea typeface="ＭＳ Ｐゴシック" panose="020B0600070205080204" pitchFamily="50" charset="-128"/>
              </a:rPr>
              <a:t>　　 </a:t>
            </a:r>
            <a:r>
              <a:rPr lang="zh-TW" altLang="en-US" sz="800" dirty="0" smtClean="0">
                <a:solidFill>
                  <a:schemeClr val="tx1"/>
                </a:solidFill>
                <a:latin typeface="ＭＳ Ｐゴシック" panose="020B0600070205080204" pitchFamily="50" charset="-128"/>
                <a:ea typeface="ＭＳ Ｐゴシック" panose="020B0600070205080204" pitchFamily="50" charset="-128"/>
              </a:rPr>
              <a:t>市立</a:t>
            </a:r>
            <a:r>
              <a:rPr lang="zh-TW" altLang="en-US" sz="800" dirty="0">
                <a:solidFill>
                  <a:schemeClr val="tx1"/>
                </a:solidFill>
                <a:latin typeface="ＭＳ Ｐゴシック" panose="020B0600070205080204" pitchFamily="50" charset="-128"/>
                <a:ea typeface="ＭＳ Ｐゴシック" panose="020B0600070205080204" pitchFamily="50" charset="-128"/>
              </a:rPr>
              <a:t>工業</a:t>
            </a:r>
            <a:r>
              <a:rPr lang="zh-TW" altLang="en-US" sz="800" dirty="0" smtClean="0">
                <a:solidFill>
                  <a:schemeClr val="tx1"/>
                </a:solidFill>
                <a:latin typeface="ＭＳ Ｐゴシック" panose="020B0600070205080204" pitchFamily="50" charset="-128"/>
                <a:ea typeface="ＭＳ Ｐゴシック" panose="020B0600070205080204" pitchFamily="50" charset="-128"/>
              </a:rPr>
              <a:t>研究所</a:t>
            </a:r>
            <a:endParaRPr lang="en-US" altLang="zh-TW" sz="800" dirty="0" smtClean="0">
              <a:solidFill>
                <a:schemeClr val="tx1"/>
              </a:solidFill>
              <a:latin typeface="ＭＳ Ｐゴシック" panose="020B0600070205080204" pitchFamily="50" charset="-128"/>
              <a:ea typeface="ＭＳ Ｐゴシック" panose="020B0600070205080204" pitchFamily="50" charset="-128"/>
            </a:endParaRPr>
          </a:p>
          <a:p>
            <a:pPr marL="85725" indent="-85725">
              <a:lnSpc>
                <a:spcPts val="900"/>
              </a:lnSpc>
            </a:pPr>
            <a:r>
              <a:rPr lang="en-US" altLang="ja-JP" sz="800" dirty="0" smtClean="0">
                <a:solidFill>
                  <a:schemeClr val="tx1"/>
                </a:solidFill>
                <a:latin typeface="ＭＳ Ｐゴシック" panose="020B0600070205080204" pitchFamily="50" charset="-128"/>
                <a:ea typeface="ＭＳ Ｐゴシック" panose="020B0600070205080204" pitchFamily="50" charset="-128"/>
              </a:rPr>
              <a:t>(</a:t>
            </a:r>
            <a:r>
              <a:rPr lang="en-US" altLang="ja-JP" sz="800" dirty="0" smtClean="0">
                <a:solidFill>
                  <a:schemeClr val="tx1"/>
                </a:solidFill>
              </a:rPr>
              <a:t>104)</a:t>
            </a:r>
            <a:r>
              <a:rPr lang="ja-JP" altLang="en-US" sz="800" dirty="0" smtClean="0">
                <a:solidFill>
                  <a:schemeClr val="tx1"/>
                </a:solidFill>
              </a:rPr>
              <a:t> 大阪</a:t>
            </a:r>
            <a:r>
              <a:rPr lang="ja-JP" altLang="en-US" sz="800" dirty="0">
                <a:solidFill>
                  <a:schemeClr val="tx1"/>
                </a:solidFill>
              </a:rPr>
              <a:t>産業振興機構／大阪市</a:t>
            </a:r>
            <a:r>
              <a:rPr lang="ja-JP" altLang="en-US" sz="800" dirty="0" smtClean="0">
                <a:solidFill>
                  <a:schemeClr val="tx1"/>
                </a:solidFill>
              </a:rPr>
              <a:t>都市</a:t>
            </a:r>
            <a:endParaRPr lang="en-US" altLang="ja-JP" sz="800" dirty="0" smtClean="0">
              <a:solidFill>
                <a:schemeClr val="tx1"/>
              </a:solidFill>
            </a:endParaRPr>
          </a:p>
          <a:p>
            <a:pPr marL="85725" indent="-85725">
              <a:lnSpc>
                <a:spcPts val="900"/>
              </a:lnSpc>
            </a:pPr>
            <a:r>
              <a:rPr lang="ja-JP" altLang="en-US" sz="800" dirty="0">
                <a:solidFill>
                  <a:schemeClr val="tx1"/>
                </a:solidFill>
              </a:rPr>
              <a:t>　</a:t>
            </a:r>
            <a:r>
              <a:rPr lang="ja-JP" altLang="en-US" sz="800" dirty="0" smtClean="0">
                <a:solidFill>
                  <a:schemeClr val="tx1"/>
                </a:solidFill>
              </a:rPr>
              <a:t>　　 型</a:t>
            </a:r>
            <a:r>
              <a:rPr lang="ja-JP" altLang="en-US" sz="800" dirty="0">
                <a:solidFill>
                  <a:schemeClr val="tx1"/>
                </a:solidFill>
              </a:rPr>
              <a:t>産業振興センター</a:t>
            </a:r>
            <a:endParaRPr lang="en-US" altLang="ja-JP" sz="800" dirty="0">
              <a:solidFill>
                <a:schemeClr val="tx1"/>
              </a:solidFill>
            </a:endParaRPr>
          </a:p>
        </p:txBody>
      </p:sp>
      <p:sp>
        <p:nvSpPr>
          <p:cNvPr id="66" name="正方形/長方形 65"/>
          <p:cNvSpPr/>
          <p:nvPr/>
        </p:nvSpPr>
        <p:spPr>
          <a:xfrm>
            <a:off x="7258898" y="620689"/>
            <a:ext cx="1800028" cy="817256"/>
          </a:xfrm>
          <a:prstGeom prst="rect">
            <a:avLst/>
          </a:prstGeom>
          <a:solidFill>
            <a:srgbClr val="83D3FE"/>
          </a:solidFill>
          <a:ln w="12700">
            <a:solidFill>
              <a:schemeClr val="tx1"/>
            </a:solidFill>
            <a:prstDash val="dash"/>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t"/>
          <a:lstStyle/>
          <a:p>
            <a:pPr>
              <a:lnSpc>
                <a:spcPts val="900"/>
              </a:lnSpc>
            </a:pPr>
            <a:r>
              <a:rPr lang="ja-JP" altLang="en-US" sz="800" b="1" dirty="0" smtClean="0">
                <a:solidFill>
                  <a:schemeClr val="tx1"/>
                </a:solidFill>
              </a:rPr>
              <a:t>＜</a:t>
            </a:r>
            <a:r>
              <a:rPr lang="ja-JP" altLang="en-US" sz="800" b="1" dirty="0">
                <a:solidFill>
                  <a:schemeClr val="tx1"/>
                </a:solidFill>
              </a:rPr>
              <a:t>７</a:t>
            </a:r>
            <a:r>
              <a:rPr lang="ja-JP" altLang="en-US" sz="800" b="1" dirty="0" smtClean="0">
                <a:solidFill>
                  <a:schemeClr val="tx1"/>
                </a:solidFill>
              </a:rPr>
              <a:t>．</a:t>
            </a:r>
            <a:r>
              <a:rPr lang="ja-JP" altLang="en-US" sz="800" b="1" dirty="0">
                <a:solidFill>
                  <a:schemeClr val="tx1"/>
                </a:solidFill>
              </a:rPr>
              <a:t>府市連携（事業連携）＞</a:t>
            </a:r>
          </a:p>
          <a:p>
            <a:pPr marL="85725" indent="-85725">
              <a:lnSpc>
                <a:spcPts val="900"/>
              </a:lnSpc>
            </a:pPr>
            <a:r>
              <a:rPr lang="en-US" altLang="ja-JP" sz="800" dirty="0" smtClean="0">
                <a:solidFill>
                  <a:schemeClr val="tx1"/>
                </a:solidFill>
              </a:rPr>
              <a:t>(105) </a:t>
            </a:r>
            <a:r>
              <a:rPr lang="ja-JP" altLang="en-US" sz="800" dirty="0">
                <a:solidFill>
                  <a:schemeClr val="tx1"/>
                </a:solidFill>
              </a:rPr>
              <a:t>大阪府立中之島図書館・大阪市</a:t>
            </a:r>
            <a:endParaRPr lang="en-US" altLang="ja-JP" sz="800" dirty="0">
              <a:solidFill>
                <a:schemeClr val="tx1"/>
              </a:solidFill>
            </a:endParaRPr>
          </a:p>
          <a:p>
            <a:pPr marL="85725" indent="-85725">
              <a:lnSpc>
                <a:spcPts val="900"/>
              </a:lnSpc>
            </a:pPr>
            <a:r>
              <a:rPr lang="ja-JP" altLang="en-US" sz="800" dirty="0">
                <a:solidFill>
                  <a:schemeClr val="tx1"/>
                </a:solidFill>
              </a:rPr>
              <a:t>　　</a:t>
            </a:r>
            <a:r>
              <a:rPr lang="ja-JP" altLang="en-US" sz="800" dirty="0" smtClean="0">
                <a:solidFill>
                  <a:schemeClr val="tx1"/>
                </a:solidFill>
              </a:rPr>
              <a:t>　 中央</a:t>
            </a:r>
            <a:r>
              <a:rPr lang="ja-JP" altLang="en-US" sz="800" dirty="0">
                <a:solidFill>
                  <a:schemeClr val="tx1"/>
                </a:solidFill>
              </a:rPr>
              <a:t>公会堂の連携</a:t>
            </a:r>
            <a:endParaRPr lang="en-US" altLang="ja-JP" sz="800" dirty="0">
              <a:solidFill>
                <a:schemeClr val="tx1"/>
              </a:solidFill>
            </a:endParaRPr>
          </a:p>
          <a:p>
            <a:pPr marL="85725" indent="-85725">
              <a:lnSpc>
                <a:spcPts val="900"/>
              </a:lnSpc>
            </a:pPr>
            <a:r>
              <a:rPr lang="en-US" altLang="ja-JP" sz="800" dirty="0" smtClean="0">
                <a:solidFill>
                  <a:schemeClr val="tx1"/>
                </a:solidFill>
              </a:rPr>
              <a:t>(106) </a:t>
            </a:r>
            <a:r>
              <a:rPr lang="ja-JP" altLang="en-US" sz="800" dirty="0">
                <a:solidFill>
                  <a:schemeClr val="tx1"/>
                </a:solidFill>
              </a:rPr>
              <a:t>府市文化振興会議・アーツカウン</a:t>
            </a:r>
            <a:endParaRPr lang="en-US" altLang="ja-JP" sz="800" dirty="0">
              <a:solidFill>
                <a:schemeClr val="tx1"/>
              </a:solidFill>
            </a:endParaRPr>
          </a:p>
          <a:p>
            <a:pPr marL="85725" indent="-85725">
              <a:lnSpc>
                <a:spcPts val="900"/>
              </a:lnSpc>
            </a:pPr>
            <a:r>
              <a:rPr lang="ja-JP" altLang="en-US" sz="800" dirty="0">
                <a:solidFill>
                  <a:schemeClr val="tx1"/>
                </a:solidFill>
              </a:rPr>
              <a:t>　　　</a:t>
            </a:r>
            <a:r>
              <a:rPr lang="ja-JP" altLang="en-US" sz="800" dirty="0" smtClean="0">
                <a:solidFill>
                  <a:schemeClr val="tx1"/>
                </a:solidFill>
              </a:rPr>
              <a:t> シル</a:t>
            </a:r>
            <a:r>
              <a:rPr lang="ja-JP" altLang="en-US" sz="800" dirty="0">
                <a:solidFill>
                  <a:schemeClr val="tx1"/>
                </a:solidFill>
              </a:rPr>
              <a:t>部会の設置</a:t>
            </a:r>
            <a:endParaRPr lang="en-US" altLang="ja-JP" sz="800" dirty="0">
              <a:solidFill>
                <a:schemeClr val="tx1"/>
              </a:solidFill>
            </a:endParaRPr>
          </a:p>
          <a:p>
            <a:pPr marL="85725" indent="-85725">
              <a:lnSpc>
                <a:spcPts val="900"/>
              </a:lnSpc>
            </a:pPr>
            <a:r>
              <a:rPr lang="en-US" altLang="ja-JP" sz="800" dirty="0" smtClean="0">
                <a:solidFill>
                  <a:schemeClr val="tx1"/>
                </a:solidFill>
              </a:rPr>
              <a:t>(107) </a:t>
            </a:r>
            <a:r>
              <a:rPr lang="ja-JP" altLang="en-US" sz="800" dirty="0" smtClean="0">
                <a:solidFill>
                  <a:schemeClr val="tx1"/>
                </a:solidFill>
              </a:rPr>
              <a:t>都市魅力に関するイベント</a:t>
            </a:r>
            <a:r>
              <a:rPr lang="ja-JP" altLang="en-US" sz="800" dirty="0">
                <a:solidFill>
                  <a:schemeClr val="tx1"/>
                </a:solidFill>
              </a:rPr>
              <a:t>の開催</a:t>
            </a:r>
            <a:endParaRPr lang="en-US" altLang="ja-JP" sz="800" dirty="0">
              <a:solidFill>
                <a:schemeClr val="tx1"/>
              </a:solidFill>
            </a:endParaRPr>
          </a:p>
        </p:txBody>
      </p:sp>
      <p:sp>
        <p:nvSpPr>
          <p:cNvPr id="65" name="正方形/長方形 64"/>
          <p:cNvSpPr/>
          <p:nvPr/>
        </p:nvSpPr>
        <p:spPr>
          <a:xfrm>
            <a:off x="5580112" y="77579"/>
            <a:ext cx="3503869" cy="183069"/>
          </a:xfrm>
          <a:prstGeom prst="rect">
            <a:avLst/>
          </a:prstGeom>
          <a:solidFill>
            <a:srgbClr val="83D3FE"/>
          </a:solidFill>
          <a:ln w="12700">
            <a:solidFill>
              <a:schemeClr val="tx1"/>
            </a:solidFill>
            <a:prstDash val="dash"/>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t"/>
          <a:lstStyle/>
          <a:p>
            <a:pPr algn="ctr">
              <a:lnSpc>
                <a:spcPts val="900"/>
              </a:lnSpc>
            </a:pPr>
            <a:r>
              <a:rPr lang="ja-JP" altLang="en-US" sz="800" dirty="0">
                <a:solidFill>
                  <a:schemeClr val="tx1"/>
                </a:solidFill>
              </a:rPr>
              <a:t>大阪府市が連携して実施した改革の取組み。（別冊「大阪府市の連携」に掲載</a:t>
            </a:r>
            <a:r>
              <a:rPr lang="en-US" altLang="ja-JP" sz="800" dirty="0">
                <a:solidFill>
                  <a:schemeClr val="tx1"/>
                </a:solidFill>
              </a:rPr>
              <a:t>)</a:t>
            </a:r>
          </a:p>
          <a:p>
            <a:pPr algn="ctr">
              <a:lnSpc>
                <a:spcPts val="900"/>
              </a:lnSpc>
            </a:pPr>
            <a:endParaRPr lang="en-US" altLang="ja-JP" sz="800" dirty="0">
              <a:solidFill>
                <a:schemeClr val="tx1"/>
              </a:solidFill>
            </a:endParaRPr>
          </a:p>
        </p:txBody>
      </p:sp>
      <p:sp>
        <p:nvSpPr>
          <p:cNvPr id="67" name="正方形/長方形 66"/>
          <p:cNvSpPr/>
          <p:nvPr/>
        </p:nvSpPr>
        <p:spPr>
          <a:xfrm>
            <a:off x="0" y="6694247"/>
            <a:ext cx="8925246" cy="182804"/>
          </a:xfrm>
          <a:prstGeom prst="rect">
            <a:avLst/>
          </a:prstGeom>
          <a:noFill/>
          <a:ln w="6350">
            <a:noFill/>
            <a:prstDash val="sysDash"/>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t"/>
          <a:lstStyle/>
          <a:p>
            <a:pPr marL="85725" indent="-85725">
              <a:lnSpc>
                <a:spcPts val="900"/>
              </a:lnSpc>
            </a:pPr>
            <a:r>
              <a:rPr lang="ja-JP" altLang="en-US" sz="800" dirty="0">
                <a:solidFill>
                  <a:schemeClr val="tx1"/>
                </a:solidFill>
              </a:rPr>
              <a:t>　象限</a:t>
            </a:r>
            <a:r>
              <a:rPr lang="en-US" altLang="ja-JP" sz="800" dirty="0">
                <a:solidFill>
                  <a:schemeClr val="tx1"/>
                </a:solidFill>
              </a:rPr>
              <a:t>A</a:t>
            </a:r>
            <a:r>
              <a:rPr lang="ja-JP" altLang="en-US" sz="800" dirty="0">
                <a:solidFill>
                  <a:schemeClr val="tx1"/>
                </a:solidFill>
              </a:rPr>
              <a:t>～</a:t>
            </a:r>
            <a:r>
              <a:rPr lang="en-US" altLang="ja-JP" sz="800" dirty="0">
                <a:solidFill>
                  <a:schemeClr val="tx1"/>
                </a:solidFill>
              </a:rPr>
              <a:t>D</a:t>
            </a:r>
            <a:r>
              <a:rPr lang="ja-JP" altLang="en-US" sz="800" dirty="0" err="1">
                <a:solidFill>
                  <a:schemeClr val="tx1"/>
                </a:solidFill>
              </a:rPr>
              <a:t>、</a:t>
            </a:r>
            <a:r>
              <a:rPr lang="ja-JP" altLang="en-US" sz="800" dirty="0">
                <a:solidFill>
                  <a:schemeClr val="tx1"/>
                </a:solidFill>
              </a:rPr>
              <a:t>＜象限内での分類番号＞、（改革項目通し番号）　：　「大阪市役所の点検・棚卸し結果」報告書、別冊「大阪府市の連携」の該当項目の頁右肩に、整理番号として記載　　例：</a:t>
            </a:r>
            <a:r>
              <a:rPr lang="en-US" altLang="ja-JP" sz="800" dirty="0">
                <a:solidFill>
                  <a:schemeClr val="tx1"/>
                </a:solidFill>
              </a:rPr>
              <a:t>A</a:t>
            </a:r>
            <a:r>
              <a:rPr lang="ja-JP" altLang="en-US" sz="800" dirty="0">
                <a:solidFill>
                  <a:schemeClr val="tx1"/>
                </a:solidFill>
              </a:rPr>
              <a:t>１</a:t>
            </a:r>
            <a:r>
              <a:rPr lang="en-US" altLang="ja-JP" sz="800" dirty="0">
                <a:solidFill>
                  <a:schemeClr val="tx1"/>
                </a:solidFill>
              </a:rPr>
              <a:t>(1)</a:t>
            </a:r>
            <a:endParaRPr lang="ja-JP" altLang="en-US" sz="800" dirty="0">
              <a:solidFill>
                <a:schemeClr val="tx1"/>
              </a:solidFill>
            </a:endParaRPr>
          </a:p>
        </p:txBody>
      </p:sp>
      <p:sp>
        <p:nvSpPr>
          <p:cNvPr id="57" name="角丸四角形 56"/>
          <p:cNvSpPr/>
          <p:nvPr/>
        </p:nvSpPr>
        <p:spPr>
          <a:xfrm>
            <a:off x="97978" y="2024052"/>
            <a:ext cx="1512168" cy="361376"/>
          </a:xfrm>
          <a:prstGeom prst="roundRect">
            <a:avLst>
              <a:gd name="adj" fmla="val 16934"/>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nSpc>
                <a:spcPts val="900"/>
              </a:lnSpc>
            </a:pPr>
            <a:r>
              <a:rPr lang="ja-JP" altLang="en-US" sz="800" b="1" dirty="0">
                <a:solidFill>
                  <a:schemeClr val="tx1"/>
                </a:solidFill>
              </a:rPr>
              <a:t>＜５．経営形態（下水道）＞</a:t>
            </a:r>
          </a:p>
          <a:p>
            <a:pPr>
              <a:lnSpc>
                <a:spcPts val="900"/>
              </a:lnSpc>
            </a:pPr>
            <a:r>
              <a:rPr lang="en-US" altLang="ja-JP" sz="800" dirty="0" smtClean="0">
                <a:solidFill>
                  <a:schemeClr val="tx1"/>
                </a:solidFill>
              </a:rPr>
              <a:t>(85) </a:t>
            </a:r>
            <a:r>
              <a:rPr lang="ja-JP" altLang="en-US" sz="800" dirty="0">
                <a:solidFill>
                  <a:schemeClr val="tx1"/>
                </a:solidFill>
              </a:rPr>
              <a:t>下水道事業の経営形態の見</a:t>
            </a:r>
            <a:endParaRPr lang="en-US" altLang="ja-JP" sz="800" dirty="0">
              <a:solidFill>
                <a:schemeClr val="tx1"/>
              </a:solidFill>
            </a:endParaRPr>
          </a:p>
          <a:p>
            <a:pPr>
              <a:lnSpc>
                <a:spcPts val="900"/>
              </a:lnSpc>
            </a:pPr>
            <a:r>
              <a:rPr lang="ja-JP" altLang="en-US" sz="800" dirty="0">
                <a:solidFill>
                  <a:schemeClr val="tx1"/>
                </a:solidFill>
              </a:rPr>
              <a:t>　　</a:t>
            </a:r>
            <a:r>
              <a:rPr lang="ja-JP" altLang="en-US" sz="800" dirty="0" smtClean="0">
                <a:solidFill>
                  <a:schemeClr val="tx1"/>
                </a:solidFill>
              </a:rPr>
              <a:t>  直し</a:t>
            </a:r>
            <a:endParaRPr lang="ja-JP" altLang="en-US" sz="800" dirty="0">
              <a:solidFill>
                <a:schemeClr val="tx1"/>
              </a:solidFill>
            </a:endParaRPr>
          </a:p>
        </p:txBody>
      </p:sp>
      <p:sp>
        <p:nvSpPr>
          <p:cNvPr id="64" name="角丸四角形 63"/>
          <p:cNvSpPr/>
          <p:nvPr/>
        </p:nvSpPr>
        <p:spPr>
          <a:xfrm>
            <a:off x="1757907" y="614363"/>
            <a:ext cx="1574987" cy="267029"/>
          </a:xfrm>
          <a:prstGeom prst="roundRect">
            <a:avLst>
              <a:gd name="adj" fmla="val 14886"/>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nSpc>
                <a:spcPts val="900"/>
              </a:lnSpc>
            </a:pPr>
            <a:r>
              <a:rPr lang="ja-JP" altLang="en-US" sz="800" b="1" dirty="0">
                <a:solidFill>
                  <a:schemeClr val="tx1"/>
                </a:solidFill>
              </a:rPr>
              <a:t>＜６．経営形態</a:t>
            </a:r>
            <a:r>
              <a:rPr lang="ja-JP" altLang="en-US" sz="700" b="1" dirty="0">
                <a:solidFill>
                  <a:schemeClr val="tx1"/>
                </a:solidFill>
              </a:rPr>
              <a:t>（幼稚園・保育所）</a:t>
            </a:r>
            <a:r>
              <a:rPr lang="ja-JP" altLang="en-US" sz="800" b="1" dirty="0">
                <a:solidFill>
                  <a:schemeClr val="tx1"/>
                </a:solidFill>
              </a:rPr>
              <a:t>＞</a:t>
            </a:r>
          </a:p>
          <a:p>
            <a:pPr>
              <a:lnSpc>
                <a:spcPts val="900"/>
              </a:lnSpc>
            </a:pPr>
            <a:r>
              <a:rPr lang="en-US" altLang="ja-JP" sz="800" dirty="0" smtClean="0">
                <a:solidFill>
                  <a:schemeClr val="tx1"/>
                </a:solidFill>
              </a:rPr>
              <a:t>(86) </a:t>
            </a:r>
            <a:r>
              <a:rPr lang="ja-JP" altLang="en-US" sz="800" dirty="0">
                <a:solidFill>
                  <a:schemeClr val="tx1"/>
                </a:solidFill>
              </a:rPr>
              <a:t>幼稚園・保育所の民営化</a:t>
            </a:r>
          </a:p>
        </p:txBody>
      </p:sp>
      <p:sp>
        <p:nvSpPr>
          <p:cNvPr id="73" name="角丸四角形 16">
            <a:extLst>
              <a:ext uri="{FF2B5EF4-FFF2-40B4-BE49-F238E27FC236}">
                <a16:creationId xmlns="" xmlns:a16="http://schemas.microsoft.com/office/drawing/2014/main" id="{C7CAF891-1E83-4D5C-B9B0-34C91168E8F2}"/>
              </a:ext>
            </a:extLst>
          </p:cNvPr>
          <p:cNvSpPr/>
          <p:nvPr/>
        </p:nvSpPr>
        <p:spPr>
          <a:xfrm>
            <a:off x="3311351" y="2750697"/>
            <a:ext cx="1619313" cy="288000"/>
          </a:xfrm>
          <a:prstGeom prst="roundRect">
            <a:avLst>
              <a:gd name="adj" fmla="val 16664"/>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36000" tIns="54000" rIns="36000" bIns="36000" rtlCol="0" anchor="ctr"/>
          <a:lstStyle/>
          <a:p>
            <a:pPr>
              <a:lnSpc>
                <a:spcPts val="900"/>
              </a:lnSpc>
            </a:pPr>
            <a:r>
              <a:rPr lang="ja-JP" altLang="en-US" sz="800" b="1" u="sng" dirty="0" smtClean="0">
                <a:solidFill>
                  <a:schemeClr val="tx1"/>
                </a:solidFill>
              </a:rPr>
              <a:t>＜</a:t>
            </a:r>
            <a:r>
              <a:rPr lang="en-US" altLang="ja-JP" sz="800" b="1" u="sng" dirty="0" smtClean="0">
                <a:solidFill>
                  <a:schemeClr val="tx1"/>
                </a:solidFill>
                <a:latin typeface="+mn-ea"/>
              </a:rPr>
              <a:t>13</a:t>
            </a:r>
            <a:r>
              <a:rPr lang="ja-JP" altLang="en-US" sz="800" b="1" u="sng" dirty="0" smtClean="0">
                <a:solidFill>
                  <a:schemeClr val="tx1"/>
                </a:solidFill>
              </a:rPr>
              <a:t>．働き方</a:t>
            </a:r>
            <a:r>
              <a:rPr lang="ja-JP" altLang="en-US" sz="800" b="1" u="sng" dirty="0">
                <a:solidFill>
                  <a:schemeClr val="tx1"/>
                </a:solidFill>
              </a:rPr>
              <a:t>改革＞</a:t>
            </a:r>
            <a:endParaRPr lang="ja-JP" altLang="en-US" sz="800" u="sng" dirty="0">
              <a:solidFill>
                <a:schemeClr val="tx1"/>
              </a:solidFill>
            </a:endParaRPr>
          </a:p>
          <a:p>
            <a:pPr>
              <a:lnSpc>
                <a:spcPts val="900"/>
              </a:lnSpc>
            </a:pPr>
            <a:r>
              <a:rPr lang="en-US" altLang="ja-JP" sz="800" u="sng" dirty="0" smtClean="0">
                <a:solidFill>
                  <a:schemeClr val="tx1"/>
                </a:solidFill>
              </a:rPr>
              <a:t>(33) </a:t>
            </a:r>
            <a:r>
              <a:rPr lang="ja-JP" altLang="en-US" sz="800" u="sng" dirty="0">
                <a:solidFill>
                  <a:schemeClr val="tx1"/>
                </a:solidFill>
              </a:rPr>
              <a:t>働き方改革</a:t>
            </a:r>
            <a:endParaRPr lang="en-US" altLang="ja-JP" sz="800" u="sng" dirty="0">
              <a:solidFill>
                <a:schemeClr val="tx1"/>
              </a:solidFill>
            </a:endParaRPr>
          </a:p>
        </p:txBody>
      </p:sp>
      <p:sp>
        <p:nvSpPr>
          <p:cNvPr id="75" name="正方形/長方形 74"/>
          <p:cNvSpPr/>
          <p:nvPr/>
        </p:nvSpPr>
        <p:spPr>
          <a:xfrm>
            <a:off x="3542060" y="934232"/>
            <a:ext cx="1806384" cy="288000"/>
          </a:xfrm>
          <a:prstGeom prst="rect">
            <a:avLst/>
          </a:prstGeom>
          <a:solidFill>
            <a:srgbClr val="83D3FE"/>
          </a:solidFill>
          <a:ln w="12700">
            <a:solidFill>
              <a:schemeClr val="tx1"/>
            </a:solidFill>
            <a:prstDash val="dash"/>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t"/>
          <a:lstStyle/>
          <a:p>
            <a:pPr>
              <a:lnSpc>
                <a:spcPts val="900"/>
              </a:lnSpc>
            </a:pPr>
            <a:r>
              <a:rPr lang="ja-JP" altLang="en-US" sz="800" b="1" u="sng" dirty="0" smtClean="0">
                <a:solidFill>
                  <a:schemeClr val="tx1"/>
                </a:solidFill>
              </a:rPr>
              <a:t>＜２．府市連携（</a:t>
            </a:r>
            <a:r>
              <a:rPr lang="ja-JP" altLang="en-US" sz="800" b="1" u="sng" dirty="0">
                <a:solidFill>
                  <a:schemeClr val="tx1"/>
                </a:solidFill>
              </a:rPr>
              <a:t>万博</a:t>
            </a:r>
            <a:r>
              <a:rPr lang="ja-JP" altLang="en-US" sz="800" b="1" u="sng" dirty="0" smtClean="0">
                <a:solidFill>
                  <a:schemeClr val="tx1"/>
                </a:solidFill>
              </a:rPr>
              <a:t>）＞</a:t>
            </a:r>
            <a:endParaRPr lang="en-US" altLang="ja-JP" sz="800" b="1" u="sng" dirty="0" smtClean="0">
              <a:solidFill>
                <a:schemeClr val="tx1"/>
              </a:solidFill>
            </a:endParaRPr>
          </a:p>
          <a:p>
            <a:pPr marL="85725" indent="-85725">
              <a:lnSpc>
                <a:spcPts val="900"/>
              </a:lnSpc>
            </a:pPr>
            <a:r>
              <a:rPr lang="en-US" altLang="ja-JP" sz="800" u="sng" dirty="0" smtClean="0">
                <a:solidFill>
                  <a:schemeClr val="tx1"/>
                </a:solidFill>
              </a:rPr>
              <a:t>(93)</a:t>
            </a:r>
            <a:r>
              <a:rPr lang="ja-JP" altLang="en-US" sz="800" u="sng" dirty="0" smtClean="0">
                <a:solidFill>
                  <a:schemeClr val="tx1"/>
                </a:solidFill>
              </a:rPr>
              <a:t> 万博</a:t>
            </a:r>
            <a:r>
              <a:rPr lang="ja-JP" altLang="en-US" sz="800" u="sng" dirty="0">
                <a:solidFill>
                  <a:schemeClr val="tx1"/>
                </a:solidFill>
              </a:rPr>
              <a:t>開催に向けた取組み</a:t>
            </a:r>
            <a:endParaRPr lang="en-US" altLang="ja-JP" sz="800" u="sng" dirty="0" smtClean="0">
              <a:solidFill>
                <a:schemeClr val="tx1"/>
              </a:solidFill>
            </a:endParaRPr>
          </a:p>
        </p:txBody>
      </p:sp>
      <p:sp>
        <p:nvSpPr>
          <p:cNvPr id="74" name="スライド番号プレースホルダ 6"/>
          <p:cNvSpPr>
            <a:spLocks noGrp="1"/>
          </p:cNvSpPr>
          <p:nvPr>
            <p:ph type="sldNum" sz="quarter" idx="12"/>
          </p:nvPr>
        </p:nvSpPr>
        <p:spPr>
          <a:xfrm>
            <a:off x="8407474" y="6669360"/>
            <a:ext cx="720080" cy="177924"/>
          </a:xfrm>
        </p:spPr>
        <p:txBody>
          <a:bodyPr/>
          <a:lstStyle/>
          <a:p>
            <a:fld id="{A797BAEF-4FE3-45D2-A7D4-6A1D99BF1069}" type="slidenum">
              <a:rPr kumimoji="1" lang="ja-JP" altLang="en-US" smtClean="0"/>
              <a:t>3</a:t>
            </a:fld>
            <a:endParaRPr kumimoji="1" lang="ja-JP" altLang="en-US" dirty="0"/>
          </a:p>
        </p:txBody>
      </p:sp>
    </p:spTree>
    <p:extLst>
      <p:ext uri="{BB962C8B-B14F-4D97-AF65-F5344CB8AC3E}">
        <p14:creationId xmlns:p14="http://schemas.microsoft.com/office/powerpoint/2010/main" val="2332736332"/>
      </p:ext>
    </p:extLst>
  </p:cSld>
  <p:clrMapOvr>
    <a:masterClrMapping/>
  </p:clrMapOvr>
  <p:timing>
    <p:tnLst>
      <p:par>
        <p:cTn id="1" dur="indefinite" restart="never" nodeType="tmRoot"/>
      </p:par>
    </p:tn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角丸四角形 16"/>
          <p:cNvSpPr/>
          <p:nvPr/>
        </p:nvSpPr>
        <p:spPr>
          <a:xfrm>
            <a:off x="7017775" y="2942911"/>
            <a:ext cx="938602" cy="142140"/>
          </a:xfrm>
          <a:prstGeom prst="roundRect">
            <a:avLst>
              <a:gd name="adj" fmla="val 3640"/>
            </a:avLst>
          </a:prstGeom>
          <a:solidFill>
            <a:schemeClr val="accent6">
              <a:lumMod val="60000"/>
              <a:lumOff val="40000"/>
              <a:alpha val="5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6" name="角丸四角形 15"/>
          <p:cNvSpPr/>
          <p:nvPr/>
        </p:nvSpPr>
        <p:spPr>
          <a:xfrm>
            <a:off x="6489739" y="3085050"/>
            <a:ext cx="2330733" cy="735657"/>
          </a:xfrm>
          <a:prstGeom prst="roundRect">
            <a:avLst>
              <a:gd name="adj" fmla="val 3640"/>
            </a:avLst>
          </a:prstGeom>
          <a:solidFill>
            <a:schemeClr val="accent6">
              <a:lumMod val="60000"/>
              <a:lumOff val="40000"/>
              <a:alpha val="5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5" name="角丸四角形 14"/>
          <p:cNvSpPr/>
          <p:nvPr/>
        </p:nvSpPr>
        <p:spPr>
          <a:xfrm>
            <a:off x="6461957" y="2228990"/>
            <a:ext cx="2358515" cy="583605"/>
          </a:xfrm>
          <a:prstGeom prst="roundRect">
            <a:avLst>
              <a:gd name="adj" fmla="val 3640"/>
            </a:avLst>
          </a:prstGeom>
          <a:solidFill>
            <a:schemeClr val="accent6">
              <a:lumMod val="60000"/>
              <a:lumOff val="40000"/>
              <a:alpha val="5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8" name="角丸四角形 17"/>
          <p:cNvSpPr/>
          <p:nvPr/>
        </p:nvSpPr>
        <p:spPr>
          <a:xfrm>
            <a:off x="4165063" y="931539"/>
            <a:ext cx="2330733" cy="5697480"/>
          </a:xfrm>
          <a:prstGeom prst="roundRect">
            <a:avLst>
              <a:gd name="adj" fmla="val 3640"/>
            </a:avLst>
          </a:prstGeom>
          <a:solidFill>
            <a:schemeClr val="accent6">
              <a:lumMod val="60000"/>
              <a:lumOff val="40000"/>
              <a:alpha val="5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4" name="角丸四角形 63"/>
          <p:cNvSpPr/>
          <p:nvPr/>
        </p:nvSpPr>
        <p:spPr>
          <a:xfrm>
            <a:off x="611560" y="2151076"/>
            <a:ext cx="8460432" cy="4608000"/>
          </a:xfrm>
          <a:prstGeom prst="roundRect">
            <a:avLst>
              <a:gd name="adj" fmla="val 8059"/>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3" name="テキスト ボックス 22"/>
          <p:cNvSpPr txBox="1"/>
          <p:nvPr/>
        </p:nvSpPr>
        <p:spPr>
          <a:xfrm>
            <a:off x="251520" y="332656"/>
            <a:ext cx="7704856" cy="338554"/>
          </a:xfrm>
          <a:prstGeom prst="rect">
            <a:avLst/>
          </a:prstGeom>
          <a:noFill/>
        </p:spPr>
        <p:txBody>
          <a:bodyPr wrap="square" rtlCol="0">
            <a:spAutoFit/>
          </a:bodyPr>
          <a:lstStyle/>
          <a:p>
            <a:r>
              <a:rPr lang="ja-JP" altLang="en-US" sz="1600" b="1" dirty="0"/>
              <a:t>①　施策事業の見直しと再構築</a:t>
            </a:r>
            <a:endParaRPr kumimoji="1" lang="ja-JP" altLang="en-US" sz="1600" b="1" dirty="0"/>
          </a:p>
        </p:txBody>
      </p:sp>
      <p:cxnSp>
        <p:nvCxnSpPr>
          <p:cNvPr id="24" name="直線コネクタ 23"/>
          <p:cNvCxnSpPr/>
          <p:nvPr/>
        </p:nvCxnSpPr>
        <p:spPr>
          <a:xfrm>
            <a:off x="179512" y="692696"/>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5" name="テキスト ボックス 24"/>
          <p:cNvSpPr txBox="1"/>
          <p:nvPr/>
        </p:nvSpPr>
        <p:spPr>
          <a:xfrm>
            <a:off x="0" y="0"/>
            <a:ext cx="5148064" cy="261610"/>
          </a:xfrm>
          <a:prstGeom prst="rect">
            <a:avLst/>
          </a:prstGeom>
          <a:noFill/>
        </p:spPr>
        <p:txBody>
          <a:bodyPr wrap="square" rtlCol="0">
            <a:spAutoFit/>
          </a:bodyPr>
          <a:lstStyle/>
          <a:p>
            <a:r>
              <a:rPr kumimoji="1" lang="en-US" altLang="ja-JP" sz="1100" dirty="0"/>
              <a:t>Ⅳ</a:t>
            </a:r>
            <a:r>
              <a:rPr kumimoji="1" lang="ja-JP" altLang="en-US" sz="1100" dirty="0"/>
              <a:t>　政策の刷新・</a:t>
            </a:r>
            <a:r>
              <a:rPr lang="ja-JP" altLang="en-US" sz="1100" dirty="0"/>
              <a:t>福祉施策の再構築</a:t>
            </a:r>
            <a:endParaRPr kumimoji="1" lang="en-US" altLang="ja-JP" sz="1100" dirty="0"/>
          </a:p>
        </p:txBody>
      </p:sp>
      <p:sp>
        <p:nvSpPr>
          <p:cNvPr id="26" name="テキスト ボックス 25"/>
          <p:cNvSpPr txBox="1"/>
          <p:nvPr/>
        </p:nvSpPr>
        <p:spPr>
          <a:xfrm>
            <a:off x="7812360" y="0"/>
            <a:ext cx="1331640" cy="261610"/>
          </a:xfrm>
          <a:prstGeom prst="rect">
            <a:avLst/>
          </a:prstGeom>
          <a:noFill/>
        </p:spPr>
        <p:txBody>
          <a:bodyPr wrap="square" rtlCol="0">
            <a:spAutoFit/>
          </a:bodyPr>
          <a:lstStyle/>
          <a:p>
            <a:r>
              <a:rPr lang="en-US" altLang="ja-JP" sz="1100" dirty="0">
                <a:latin typeface="Arial" pitchFamily="34" charset="0"/>
                <a:cs typeface="Arial" pitchFamily="34" charset="0"/>
              </a:rPr>
              <a:t>B4.(</a:t>
            </a:r>
            <a:r>
              <a:rPr lang="en-US" altLang="ja-JP" sz="1100" dirty="0" smtClean="0">
                <a:latin typeface="Arial" pitchFamily="34" charset="0"/>
                <a:cs typeface="Arial" pitchFamily="34" charset="0"/>
              </a:rPr>
              <a:t>69)</a:t>
            </a:r>
            <a:r>
              <a:rPr lang="ja-JP" altLang="en-US" sz="1100" dirty="0">
                <a:latin typeface="Arial" pitchFamily="34" charset="0"/>
                <a:cs typeface="Arial" pitchFamily="34" charset="0"/>
              </a:rPr>
              <a:t>～</a:t>
            </a:r>
            <a:r>
              <a:rPr lang="en-US" altLang="ja-JP" sz="1100" dirty="0" smtClean="0">
                <a:latin typeface="Arial" pitchFamily="34" charset="0"/>
                <a:cs typeface="Arial" pitchFamily="34" charset="0"/>
              </a:rPr>
              <a:t>(74)</a:t>
            </a:r>
            <a:endParaRPr kumimoji="1" lang="en-US" altLang="ja-JP" sz="1100" dirty="0">
              <a:latin typeface="Arial" pitchFamily="34" charset="0"/>
              <a:cs typeface="Arial" pitchFamily="34" charset="0"/>
            </a:endParaRPr>
          </a:p>
        </p:txBody>
      </p:sp>
      <p:sp>
        <p:nvSpPr>
          <p:cNvPr id="63" name="曲折矢印 62"/>
          <p:cNvSpPr/>
          <p:nvPr/>
        </p:nvSpPr>
        <p:spPr>
          <a:xfrm flipV="1">
            <a:off x="179512" y="1588459"/>
            <a:ext cx="576064" cy="2808312"/>
          </a:xfrm>
          <a:prstGeom prst="bentArrow">
            <a:avLst>
              <a:gd name="adj1" fmla="val 38024"/>
              <a:gd name="adj2" fmla="val 50000"/>
              <a:gd name="adj3" fmla="val 41280"/>
              <a:gd name="adj4" fmla="val 37238"/>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solidFill>
                <a:schemeClr val="tx1"/>
              </a:solidFill>
            </a:endParaRPr>
          </a:p>
        </p:txBody>
      </p:sp>
      <p:sp>
        <p:nvSpPr>
          <p:cNvPr id="65" name="正方形/長方形 64"/>
          <p:cNvSpPr/>
          <p:nvPr/>
        </p:nvSpPr>
        <p:spPr>
          <a:xfrm>
            <a:off x="179512" y="1588459"/>
            <a:ext cx="576064" cy="216024"/>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9" name="角丸四角形 68"/>
          <p:cNvSpPr/>
          <p:nvPr/>
        </p:nvSpPr>
        <p:spPr>
          <a:xfrm>
            <a:off x="755576" y="940387"/>
            <a:ext cx="432048" cy="1080120"/>
          </a:xfrm>
          <a:prstGeom prst="roundRect">
            <a:avLst/>
          </a:prstGeom>
          <a:ln/>
        </p:spPr>
        <p:style>
          <a:lnRef idx="3">
            <a:schemeClr val="lt1"/>
          </a:lnRef>
          <a:fillRef idx="1">
            <a:schemeClr val="accent2"/>
          </a:fillRef>
          <a:effectRef idx="1">
            <a:schemeClr val="accent2"/>
          </a:effectRef>
          <a:fontRef idx="minor">
            <a:schemeClr val="lt1"/>
          </a:fontRef>
        </p:style>
        <p:txBody>
          <a:bodyPr vert="eaVert" rtlCol="0" anchor="ctr"/>
          <a:lstStyle/>
          <a:p>
            <a:pPr algn="ctr"/>
            <a:r>
              <a:rPr kumimoji="1" lang="ja-JP" altLang="en-US" dirty="0"/>
              <a:t>見 直 し</a:t>
            </a:r>
          </a:p>
        </p:txBody>
      </p:sp>
      <p:sp>
        <p:nvSpPr>
          <p:cNvPr id="66" name="テキスト ボックス 65"/>
          <p:cNvSpPr txBox="1"/>
          <p:nvPr/>
        </p:nvSpPr>
        <p:spPr>
          <a:xfrm>
            <a:off x="7452320" y="724363"/>
            <a:ext cx="1584176" cy="261610"/>
          </a:xfrm>
          <a:prstGeom prst="rect">
            <a:avLst/>
          </a:prstGeom>
          <a:noFill/>
        </p:spPr>
        <p:txBody>
          <a:bodyPr wrap="square" rtlCol="0">
            <a:spAutoFit/>
          </a:bodyPr>
          <a:lstStyle/>
          <a:p>
            <a:r>
              <a:rPr lang="en-US" altLang="ja-JP" sz="1100" dirty="0"/>
              <a:t>※</a:t>
            </a:r>
            <a:r>
              <a:rPr lang="ja-JP" altLang="en-US" sz="1100" dirty="0"/>
              <a:t>いずれも予算額</a:t>
            </a:r>
            <a:endParaRPr kumimoji="1" lang="ja-JP" altLang="en-US" dirty="0"/>
          </a:p>
        </p:txBody>
      </p:sp>
      <p:sp>
        <p:nvSpPr>
          <p:cNvPr id="71" name="角丸四角形 70"/>
          <p:cNvSpPr/>
          <p:nvPr/>
        </p:nvSpPr>
        <p:spPr>
          <a:xfrm>
            <a:off x="765957" y="2467095"/>
            <a:ext cx="432048" cy="3776419"/>
          </a:xfrm>
          <a:prstGeom prst="roundRect">
            <a:avLst/>
          </a:prstGeom>
          <a:ln/>
        </p:spPr>
        <p:style>
          <a:lnRef idx="3">
            <a:schemeClr val="lt1"/>
          </a:lnRef>
          <a:fillRef idx="1">
            <a:schemeClr val="accent1"/>
          </a:fillRef>
          <a:effectRef idx="1">
            <a:schemeClr val="accent1"/>
          </a:effectRef>
          <a:fontRef idx="minor">
            <a:schemeClr val="lt1"/>
          </a:fontRef>
        </p:style>
        <p:txBody>
          <a:bodyPr vert="eaVert" rtlCol="0" anchor="ctr"/>
          <a:lstStyle/>
          <a:p>
            <a:pPr algn="ctr"/>
            <a:r>
              <a:rPr kumimoji="1" lang="ja-JP" altLang="en-US" dirty="0">
                <a:solidFill>
                  <a:schemeClr val="bg1"/>
                </a:solidFill>
              </a:rPr>
              <a:t>再　構　築</a:t>
            </a:r>
          </a:p>
        </p:txBody>
      </p:sp>
      <p:graphicFrame>
        <p:nvGraphicFramePr>
          <p:cNvPr id="21" name="表 20"/>
          <p:cNvGraphicFramePr>
            <a:graphicFrameLocks noGrp="1"/>
          </p:cNvGraphicFramePr>
          <p:nvPr>
            <p:extLst>
              <p:ext uri="{D42A27DB-BD31-4B8C-83A1-F6EECF244321}">
                <p14:modId xmlns:p14="http://schemas.microsoft.com/office/powerpoint/2010/main" val="3383348865"/>
              </p:ext>
            </p:extLst>
          </p:nvPr>
        </p:nvGraphicFramePr>
        <p:xfrm>
          <a:off x="1283610" y="2247073"/>
          <a:ext cx="7536863" cy="4427998"/>
        </p:xfrm>
        <a:graphic>
          <a:graphicData uri="http://schemas.openxmlformats.org/drawingml/2006/table">
            <a:tbl>
              <a:tblPr/>
              <a:tblGrid>
                <a:gridCol w="1265882">
                  <a:extLst>
                    <a:ext uri="{9D8B030D-6E8A-4147-A177-3AD203B41FA5}">
                      <a16:colId xmlns:a16="http://schemas.microsoft.com/office/drawing/2014/main" xmlns="" val="20000"/>
                    </a:ext>
                  </a:extLst>
                </a:gridCol>
                <a:gridCol w="525827">
                  <a:extLst>
                    <a:ext uri="{9D8B030D-6E8A-4147-A177-3AD203B41FA5}">
                      <a16:colId xmlns:a16="http://schemas.microsoft.com/office/drawing/2014/main" xmlns="" val="20001"/>
                    </a:ext>
                  </a:extLst>
                </a:gridCol>
                <a:gridCol w="525827">
                  <a:extLst>
                    <a:ext uri="{9D8B030D-6E8A-4147-A177-3AD203B41FA5}">
                      <a16:colId xmlns:a16="http://schemas.microsoft.com/office/drawing/2014/main" xmlns="" val="20002"/>
                    </a:ext>
                  </a:extLst>
                </a:gridCol>
                <a:gridCol w="525827">
                  <a:extLst>
                    <a:ext uri="{9D8B030D-6E8A-4147-A177-3AD203B41FA5}">
                      <a16:colId xmlns:a16="http://schemas.microsoft.com/office/drawing/2014/main" xmlns="" val="20003"/>
                    </a:ext>
                  </a:extLst>
                </a:gridCol>
                <a:gridCol w="593991">
                  <a:extLst>
                    <a:ext uri="{9D8B030D-6E8A-4147-A177-3AD203B41FA5}">
                      <a16:colId xmlns:a16="http://schemas.microsoft.com/office/drawing/2014/main" xmlns="" val="20004"/>
                    </a:ext>
                  </a:extLst>
                </a:gridCol>
                <a:gridCol w="593991">
                  <a:extLst>
                    <a:ext uri="{9D8B030D-6E8A-4147-A177-3AD203B41FA5}">
                      <a16:colId xmlns:a16="http://schemas.microsoft.com/office/drawing/2014/main" xmlns="" val="20005"/>
                    </a:ext>
                  </a:extLst>
                </a:gridCol>
                <a:gridCol w="593991">
                  <a:extLst>
                    <a:ext uri="{9D8B030D-6E8A-4147-A177-3AD203B41FA5}">
                      <a16:colId xmlns:a16="http://schemas.microsoft.com/office/drawing/2014/main" xmlns="" val="20006"/>
                    </a:ext>
                  </a:extLst>
                </a:gridCol>
                <a:gridCol w="593991">
                  <a:extLst>
                    <a:ext uri="{9D8B030D-6E8A-4147-A177-3AD203B41FA5}">
                      <a16:colId xmlns:a16="http://schemas.microsoft.com/office/drawing/2014/main" xmlns="" val="20007"/>
                    </a:ext>
                  </a:extLst>
                </a:gridCol>
                <a:gridCol w="2317536">
                  <a:extLst>
                    <a:ext uri="{9D8B030D-6E8A-4147-A177-3AD203B41FA5}">
                      <a16:colId xmlns:a16="http://schemas.microsoft.com/office/drawing/2014/main" xmlns="" val="20008"/>
                    </a:ext>
                  </a:extLst>
                </a:gridCol>
              </a:tblGrid>
              <a:tr h="576805">
                <a:tc>
                  <a:txBody>
                    <a:bodyPr/>
                    <a:lstStyle/>
                    <a:p>
                      <a:pPr algn="ctr" fontAlgn="ctr"/>
                      <a:r>
                        <a:rPr lang="ja-JP" altLang="en-US" sz="900" b="0" i="0" u="none" strike="noStrike" dirty="0">
                          <a:solidFill>
                            <a:srgbClr val="000000"/>
                          </a:solidFill>
                          <a:effectLst/>
                          <a:latin typeface="ＭＳ Ｐゴシック" panose="020B0600070205080204" pitchFamily="50" charset="-128"/>
                          <a:ea typeface="ＭＳ Ｐゴシック" panose="020B0600070205080204" pitchFamily="50" charset="-128"/>
                        </a:rPr>
                        <a:t>特別養護老人ホーム</a:t>
                      </a:r>
                      <a:br>
                        <a:rPr lang="ja-JP" altLang="en-US" sz="900" b="0" i="0" u="none" strike="noStrike" dirty="0">
                          <a:solidFill>
                            <a:srgbClr val="000000"/>
                          </a:solidFill>
                          <a:effectLst/>
                          <a:latin typeface="ＭＳ Ｐゴシック" panose="020B0600070205080204" pitchFamily="50" charset="-128"/>
                          <a:ea typeface="ＭＳ Ｐゴシック" panose="020B0600070205080204" pitchFamily="50" charset="-128"/>
                        </a:rPr>
                      </a:br>
                      <a:r>
                        <a:rPr lang="ja-JP" altLang="en-US" sz="900" b="0" i="0" u="none" strike="noStrike" dirty="0">
                          <a:solidFill>
                            <a:srgbClr val="000000"/>
                          </a:solidFill>
                          <a:effectLst/>
                          <a:latin typeface="ＭＳ Ｐゴシック" panose="020B0600070205080204" pitchFamily="50" charset="-128"/>
                          <a:ea typeface="ＭＳ Ｐゴシック" panose="020B0600070205080204" pitchFamily="50" charset="-128"/>
                        </a:rPr>
                        <a:t>待機者解消</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ja-JP" altLang="en-US" sz="900" b="0" i="0" u="none" strike="noStrike" dirty="0">
                          <a:solidFill>
                            <a:srgbClr val="000000"/>
                          </a:solidFill>
                          <a:effectLst/>
                          <a:latin typeface="ＭＳ Ｐゴシック" panose="020B0600070205080204" pitchFamily="50" charset="-128"/>
                          <a:ea typeface="ＭＳ Ｐゴシック" panose="020B0600070205080204" pitchFamily="50" charset="-128"/>
                        </a:rPr>
                        <a:t>２４億円</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ja-JP" altLang="en-US" sz="900" b="0" i="0" u="none" strike="noStrike" dirty="0">
                          <a:solidFill>
                            <a:srgbClr val="000000"/>
                          </a:solidFill>
                          <a:effectLst/>
                          <a:latin typeface="ＭＳ Ｐゴシック" panose="020B0600070205080204" pitchFamily="50" charset="-128"/>
                          <a:ea typeface="ＭＳ Ｐゴシック" panose="020B0600070205080204" pitchFamily="50" charset="-128"/>
                        </a:rPr>
                        <a:t>３３億円</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ja-JP" altLang="en-US" sz="900" b="0" i="0" u="none" strike="noStrike" dirty="0">
                          <a:solidFill>
                            <a:srgbClr val="000000"/>
                          </a:solidFill>
                          <a:effectLst/>
                          <a:latin typeface="ＭＳ Ｐゴシック" panose="020B0600070205080204" pitchFamily="50" charset="-128"/>
                          <a:ea typeface="ＭＳ Ｐゴシック" panose="020B0600070205080204" pitchFamily="50" charset="-128"/>
                        </a:rPr>
                        <a:t>３９億円</a:t>
                      </a:r>
                    </a:p>
                  </a:txBody>
                  <a:tcPr marL="0" marR="0" marT="0" marB="0" anchor="ctr">
                    <a:lnL w="12700" cap="flat" cmpd="sng" algn="ctr">
                      <a:solidFill>
                        <a:srgbClr val="000000"/>
                      </a:solidFill>
                      <a:prstDash val="solid"/>
                      <a:round/>
                      <a:headEnd type="none" w="med" len="med"/>
                      <a:tailEnd type="none" w="med" len="med"/>
                    </a:lnL>
                    <a:lnR w="12700" cap="flat" cmpd="sng" algn="ctr">
                      <a:solidFill>
                        <a:schemeClr val="tx1"/>
                      </a:solidFill>
                      <a:prstDash val="lgDash"/>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ja-JP" altLang="en-US" sz="900" b="0" i="0" u="none" strike="noStrike" dirty="0">
                          <a:solidFill>
                            <a:srgbClr val="000000"/>
                          </a:solidFill>
                          <a:effectLst/>
                          <a:latin typeface="ＭＳ Ｐゴシック" panose="020B0600070205080204" pitchFamily="50" charset="-128"/>
                          <a:ea typeface="ＭＳ Ｐゴシック" panose="020B0600070205080204" pitchFamily="50" charset="-128"/>
                        </a:rPr>
                        <a:t>４４億円</a:t>
                      </a:r>
                    </a:p>
                  </a:txBody>
                  <a:tcPr marL="0" marR="0" marT="0" marB="0" anchor="ctr">
                    <a:lnL w="12700" cap="flat" cmpd="sng" algn="ctr">
                      <a:solidFill>
                        <a:schemeClr val="tx1"/>
                      </a:solidFill>
                      <a:prstDash val="lgDash"/>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fontAlgn="ctr"/>
                      <a:r>
                        <a:rPr lang="ja-JP" altLang="en-US" sz="900" b="0" i="0" u="none" strike="noStrike">
                          <a:solidFill>
                            <a:srgbClr val="000000"/>
                          </a:solidFill>
                          <a:effectLst/>
                          <a:latin typeface="ＭＳ Ｐゴシック" panose="020B0600070205080204" pitchFamily="50" charset="-128"/>
                          <a:ea typeface="ＭＳ Ｐゴシック" panose="020B0600070205080204" pitchFamily="50" charset="-128"/>
                        </a:rPr>
                        <a:t>３８億円</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fontAlgn="ctr"/>
                      <a:r>
                        <a:rPr lang="ja-JP" altLang="en-US" sz="900" b="0" i="0" u="none" strike="noStrike">
                          <a:solidFill>
                            <a:srgbClr val="000000"/>
                          </a:solidFill>
                          <a:effectLst/>
                          <a:latin typeface="ＭＳ Ｐゴシック" panose="020B0600070205080204" pitchFamily="50" charset="-128"/>
                          <a:ea typeface="ＭＳ Ｐゴシック" panose="020B0600070205080204" pitchFamily="50" charset="-128"/>
                        </a:rPr>
                        <a:t>４９億円</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ja-JP" altLang="en-US" sz="900" b="0" i="0" u="none" strike="noStrike" dirty="0">
                          <a:solidFill>
                            <a:srgbClr val="000000"/>
                          </a:solidFill>
                          <a:effectLst/>
                          <a:latin typeface="ＭＳ Ｐゴシック" panose="020B0600070205080204" pitchFamily="50" charset="-128"/>
                          <a:ea typeface="+mn-ea"/>
                        </a:rPr>
                        <a:t>２３億円</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fontAlgn="ctr"/>
                      <a:r>
                        <a:rPr lang="ja-JP" altLang="en-US" sz="900" b="0" i="0" u="none" strike="noStrike" dirty="0">
                          <a:solidFill>
                            <a:schemeClr val="tx1"/>
                          </a:solidFill>
                          <a:effectLst/>
                          <a:latin typeface="ＭＳ Ｐゴシック" panose="020B0600070205080204" pitchFamily="50" charset="-128"/>
                          <a:ea typeface="+mn-ea"/>
                        </a:rPr>
                        <a:t>整備目標に基づき、</a:t>
                      </a:r>
                      <a:r>
                        <a:rPr lang="en-US" altLang="ja-JP" sz="900" b="0" i="0" u="none" strike="noStrike" dirty="0">
                          <a:solidFill>
                            <a:schemeClr val="tx1"/>
                          </a:solidFill>
                          <a:effectLst/>
                          <a:latin typeface="ＭＳ Ｐゴシック" panose="020B0600070205080204" pitchFamily="50" charset="-128"/>
                          <a:ea typeface="+mn-ea"/>
                        </a:rPr>
                        <a:t>2017</a:t>
                      </a:r>
                      <a:r>
                        <a:rPr lang="ja-JP" altLang="en-US" sz="900" b="0" i="0" u="none" strike="noStrike" dirty="0">
                          <a:solidFill>
                            <a:schemeClr val="tx1"/>
                          </a:solidFill>
                          <a:effectLst/>
                          <a:latin typeface="ＭＳ Ｐゴシック" panose="020B0600070205080204" pitchFamily="50" charset="-128"/>
                          <a:ea typeface="+mn-ea"/>
                        </a:rPr>
                        <a:t>年度末で定員</a:t>
                      </a:r>
                      <a:r>
                        <a:rPr lang="en-US" altLang="ja-JP" sz="900" b="0" i="0" u="none" strike="noStrike" dirty="0">
                          <a:solidFill>
                            <a:schemeClr val="tx1"/>
                          </a:solidFill>
                          <a:effectLst/>
                          <a:latin typeface="ＭＳ Ｐゴシック" panose="020B0600070205080204" pitchFamily="50" charset="-128"/>
                          <a:ea typeface="+mn-ea"/>
                        </a:rPr>
                        <a:t>13,248</a:t>
                      </a:r>
                      <a:r>
                        <a:rPr lang="ja-JP" altLang="en-US" sz="900" b="0" i="0" u="none" strike="noStrike" dirty="0">
                          <a:solidFill>
                            <a:schemeClr val="tx1"/>
                          </a:solidFill>
                          <a:effectLst/>
                          <a:latin typeface="ＭＳ Ｐゴシック" panose="020B0600070205080204" pitchFamily="50" charset="-128"/>
                          <a:ea typeface="+mn-ea"/>
                        </a:rPr>
                        <a:t>人分を整備</a:t>
                      </a:r>
                    </a:p>
                    <a:p>
                      <a:pPr algn="l" fontAlgn="ctr"/>
                      <a:r>
                        <a:rPr lang="en-US" altLang="ja-JP" sz="900" b="0" i="0" u="none" strike="noStrike" dirty="0">
                          <a:solidFill>
                            <a:schemeClr val="tx1"/>
                          </a:solidFill>
                          <a:effectLst/>
                          <a:latin typeface="ＭＳ Ｐゴシック" panose="020B0600070205080204" pitchFamily="50" charset="-128"/>
                          <a:ea typeface="+mn-ea"/>
                        </a:rPr>
                        <a:t>2014</a:t>
                      </a:r>
                      <a:r>
                        <a:rPr lang="ja-JP" altLang="en-US" sz="900" b="0" i="0" u="none" strike="noStrike" dirty="0">
                          <a:solidFill>
                            <a:schemeClr val="tx1"/>
                          </a:solidFill>
                          <a:effectLst/>
                          <a:latin typeface="ＭＳ Ｐゴシック" panose="020B0600070205080204" pitchFamily="50" charset="-128"/>
                          <a:ea typeface="+mn-ea"/>
                        </a:rPr>
                        <a:t>年度から</a:t>
                      </a:r>
                      <a:r>
                        <a:rPr lang="en-US" altLang="ja-JP" sz="900" b="0" i="0" u="none" strike="noStrike" dirty="0">
                          <a:solidFill>
                            <a:schemeClr val="tx1"/>
                          </a:solidFill>
                          <a:effectLst/>
                          <a:latin typeface="ＭＳ Ｐゴシック" panose="020B0600070205080204" pitchFamily="50" charset="-128"/>
                          <a:ea typeface="+mn-ea"/>
                        </a:rPr>
                        <a:t>2017</a:t>
                      </a:r>
                      <a:r>
                        <a:rPr lang="ja-JP" altLang="en-US" sz="900" b="0" i="0" u="none" strike="noStrike" dirty="0">
                          <a:solidFill>
                            <a:schemeClr val="tx1"/>
                          </a:solidFill>
                          <a:effectLst/>
                          <a:latin typeface="ＭＳ Ｐゴシック" panose="020B0600070205080204" pitchFamily="50" charset="-128"/>
                          <a:ea typeface="+mn-ea"/>
                        </a:rPr>
                        <a:t>年度まで</a:t>
                      </a:r>
                      <a:r>
                        <a:rPr lang="en-US" altLang="ja-JP" sz="900" b="0" i="0" u="none" strike="noStrike" dirty="0">
                          <a:solidFill>
                            <a:schemeClr val="tx1"/>
                          </a:solidFill>
                          <a:effectLst/>
                          <a:latin typeface="ＭＳ Ｐゴシック" panose="020B0600070205080204" pitchFamily="50" charset="-128"/>
                          <a:ea typeface="+mn-ea"/>
                        </a:rPr>
                        <a:t>2,410</a:t>
                      </a:r>
                      <a:r>
                        <a:rPr lang="ja-JP" altLang="en-US" sz="900" b="0" i="0" u="none" strike="noStrike" dirty="0">
                          <a:solidFill>
                            <a:schemeClr val="tx1"/>
                          </a:solidFill>
                          <a:effectLst/>
                          <a:latin typeface="ＭＳ Ｐゴシック" panose="020B0600070205080204" pitchFamily="50" charset="-128"/>
                          <a:ea typeface="+mn-ea"/>
                        </a:rPr>
                        <a:t>人分を整備（着手含む）</a:t>
                      </a:r>
                      <a:endParaRPr lang="ja-JP" altLang="en-US" sz="900" b="0" i="0" u="none" strike="noStrike" dirty="0">
                        <a:solidFill>
                          <a:schemeClr val="tx1"/>
                        </a:solidFill>
                        <a:effectLst/>
                        <a:latin typeface="ＭＳ Ｐゴシック" panose="020B0600070205080204" pitchFamily="50" charset="-128"/>
                        <a:ea typeface="ＭＳ Ｐゴシック" panose="020B0600070205080204" pitchFamily="50" charset="-128"/>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xmlns="" val="10000"/>
                  </a:ext>
                </a:extLst>
              </a:tr>
              <a:tr h="967168">
                <a:tc>
                  <a:txBody>
                    <a:bodyPr/>
                    <a:lstStyle/>
                    <a:p>
                      <a:pPr algn="ctr" fontAlgn="ctr"/>
                      <a:r>
                        <a:rPr lang="ja-JP" altLang="en-US" sz="900" b="0" i="0" u="none" strike="noStrike" dirty="0">
                          <a:solidFill>
                            <a:srgbClr val="000000"/>
                          </a:solidFill>
                          <a:effectLst/>
                          <a:latin typeface="ＭＳ Ｐゴシック" panose="020B0600070205080204" pitchFamily="50" charset="-128"/>
                          <a:ea typeface="ＭＳ Ｐゴシック" panose="020B0600070205080204" pitchFamily="50" charset="-128"/>
                        </a:rPr>
                        <a:t>認知症高齢者等</a:t>
                      </a:r>
                      <a:br>
                        <a:rPr lang="ja-JP" altLang="en-US" sz="900" b="0" i="0" u="none" strike="noStrike" dirty="0">
                          <a:solidFill>
                            <a:srgbClr val="000000"/>
                          </a:solidFill>
                          <a:effectLst/>
                          <a:latin typeface="ＭＳ Ｐゴシック" panose="020B0600070205080204" pitchFamily="50" charset="-128"/>
                          <a:ea typeface="ＭＳ Ｐゴシック" panose="020B0600070205080204" pitchFamily="50" charset="-128"/>
                        </a:rPr>
                      </a:br>
                      <a:r>
                        <a:rPr lang="ja-JP" altLang="en-US" sz="900" b="0" i="0" u="none" strike="noStrike" dirty="0">
                          <a:solidFill>
                            <a:srgbClr val="000000"/>
                          </a:solidFill>
                          <a:effectLst/>
                          <a:latin typeface="ＭＳ Ｐゴシック" panose="020B0600070205080204" pitchFamily="50" charset="-128"/>
                          <a:ea typeface="ＭＳ Ｐゴシック" panose="020B0600070205080204" pitchFamily="50" charset="-128"/>
                        </a:rPr>
                        <a:t>支援の充実</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ja-JP" altLang="en-US" sz="900" b="0" i="0" u="none" strike="noStrike" dirty="0">
                          <a:solidFill>
                            <a:srgbClr val="000000"/>
                          </a:solidFill>
                          <a:effectLst/>
                          <a:latin typeface="ＭＳ Ｐゴシック" panose="020B0600070205080204" pitchFamily="50" charset="-128"/>
                          <a:ea typeface="ＭＳ Ｐゴシック" panose="020B0600070205080204" pitchFamily="50" charset="-128"/>
                        </a:rPr>
                        <a:t>０円</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ja-JP" altLang="en-US" sz="900" b="0" i="0" u="none" strike="noStrike" dirty="0">
                          <a:solidFill>
                            <a:srgbClr val="000000"/>
                          </a:solidFill>
                          <a:effectLst/>
                          <a:latin typeface="ＭＳ Ｐゴシック" panose="020B0600070205080204" pitchFamily="50" charset="-128"/>
                          <a:ea typeface="ＭＳ Ｐゴシック" panose="020B0600070205080204" pitchFamily="50" charset="-128"/>
                        </a:rPr>
                        <a:t>２億円</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ja-JP" altLang="en-US" sz="900" b="0" i="0" u="none" strike="noStrike" dirty="0">
                          <a:solidFill>
                            <a:srgbClr val="000000"/>
                          </a:solidFill>
                          <a:effectLst/>
                          <a:latin typeface="ＭＳ Ｐゴシック" panose="020B0600070205080204" pitchFamily="50" charset="-128"/>
                          <a:ea typeface="ＭＳ Ｐゴシック" panose="020B0600070205080204" pitchFamily="50" charset="-128"/>
                        </a:rPr>
                        <a:t>２億円</a:t>
                      </a:r>
                    </a:p>
                  </a:txBody>
                  <a:tcPr marL="0" marR="0" marT="0" marB="0" anchor="ctr">
                    <a:lnL w="12700" cap="flat" cmpd="sng" algn="ctr">
                      <a:solidFill>
                        <a:srgbClr val="000000"/>
                      </a:solidFill>
                      <a:prstDash val="solid"/>
                      <a:round/>
                      <a:headEnd type="none" w="med" len="med"/>
                      <a:tailEnd type="none" w="med" len="med"/>
                    </a:lnL>
                    <a:lnR w="12700" cap="flat" cmpd="sng" algn="ctr">
                      <a:solidFill>
                        <a:schemeClr val="tx1"/>
                      </a:solidFill>
                      <a:prstDash val="lgDash"/>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ja-JP" altLang="en-US" sz="900" b="0" i="0" u="none" strike="noStrike" dirty="0">
                          <a:solidFill>
                            <a:srgbClr val="000000"/>
                          </a:solidFill>
                          <a:effectLst/>
                          <a:latin typeface="ＭＳ Ｐゴシック" panose="020B0600070205080204" pitchFamily="50" charset="-128"/>
                          <a:ea typeface="ＭＳ Ｐゴシック" panose="020B0600070205080204" pitchFamily="50" charset="-128"/>
                        </a:rPr>
                        <a:t>３億円</a:t>
                      </a:r>
                    </a:p>
                  </a:txBody>
                  <a:tcPr marL="0" marR="0" marT="0" marB="0" anchor="ctr">
                    <a:lnL w="12700" cap="flat" cmpd="sng" algn="ctr">
                      <a:solidFill>
                        <a:schemeClr val="tx1"/>
                      </a:solidFill>
                      <a:prstDash val="lgDash"/>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fontAlgn="ctr"/>
                      <a:r>
                        <a:rPr lang="ja-JP" altLang="en-US" sz="900" b="0" i="0" u="none" strike="noStrike" dirty="0">
                          <a:solidFill>
                            <a:srgbClr val="000000"/>
                          </a:solidFill>
                          <a:effectLst/>
                          <a:latin typeface="ＭＳ Ｐゴシック" panose="020B0600070205080204" pitchFamily="50" charset="-128"/>
                          <a:ea typeface="ＭＳ Ｐゴシック" panose="020B0600070205080204" pitchFamily="50" charset="-128"/>
                        </a:rPr>
                        <a:t>６億円</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fontAlgn="ctr"/>
                      <a:r>
                        <a:rPr lang="ja-JP" altLang="en-US" sz="900" b="0" i="0" u="none" strike="noStrike" dirty="0">
                          <a:solidFill>
                            <a:srgbClr val="000000"/>
                          </a:solidFill>
                          <a:effectLst/>
                          <a:latin typeface="ＭＳ Ｐゴシック" panose="020B0600070205080204" pitchFamily="50" charset="-128"/>
                          <a:ea typeface="ＭＳ Ｐゴシック" panose="020B0600070205080204" pitchFamily="50" charset="-128"/>
                        </a:rPr>
                        <a:t>７億円</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ja-JP" altLang="en-US" sz="900" b="0" i="0" u="none" strike="noStrike" dirty="0">
                          <a:solidFill>
                            <a:srgbClr val="000000"/>
                          </a:solidFill>
                          <a:effectLst/>
                          <a:latin typeface="ＭＳ Ｐゴシック" panose="020B0600070205080204" pitchFamily="50" charset="-128"/>
                          <a:ea typeface="+mn-ea"/>
                        </a:rPr>
                        <a:t>７億円</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fontAlgn="ctr"/>
                      <a:r>
                        <a:rPr lang="ja-JP" altLang="en-US" sz="900" b="0" i="0" u="none" strike="noStrike" dirty="0">
                          <a:solidFill>
                            <a:schemeClr val="tx1"/>
                          </a:solidFill>
                          <a:effectLst/>
                          <a:latin typeface="ＭＳ Ｐゴシック" panose="020B0600070205080204" pitchFamily="50" charset="-128"/>
                          <a:ea typeface="+mn-ea"/>
                        </a:rPr>
                        <a:t>総合相談窓口（ブランチ）機能を強化</a:t>
                      </a:r>
                    </a:p>
                    <a:p>
                      <a:pPr algn="l" fontAlgn="ctr"/>
                      <a:r>
                        <a:rPr lang="ja-JP" altLang="en-US" sz="900" b="0" i="0" u="none" strike="noStrike" dirty="0">
                          <a:solidFill>
                            <a:schemeClr val="tx1"/>
                          </a:solidFill>
                          <a:effectLst/>
                          <a:latin typeface="ＭＳ Ｐゴシック" panose="020B0600070205080204" pitchFamily="50" charset="-128"/>
                          <a:ea typeface="+mn-ea"/>
                        </a:rPr>
                        <a:t>相談件数　</a:t>
                      </a:r>
                      <a:r>
                        <a:rPr lang="en-US" altLang="ja-JP" sz="900" b="0" i="0" u="none" strike="noStrike" dirty="0">
                          <a:solidFill>
                            <a:schemeClr val="tx1"/>
                          </a:solidFill>
                          <a:effectLst/>
                          <a:latin typeface="ＭＳ Ｐゴシック" panose="020B0600070205080204" pitchFamily="50" charset="-128"/>
                          <a:ea typeface="+mn-ea"/>
                        </a:rPr>
                        <a:t>2017</a:t>
                      </a:r>
                      <a:r>
                        <a:rPr lang="ja-JP" altLang="en-US" sz="900" b="0" i="0" u="none" strike="noStrike" dirty="0">
                          <a:solidFill>
                            <a:schemeClr val="tx1"/>
                          </a:solidFill>
                          <a:effectLst/>
                          <a:latin typeface="ＭＳ Ｐゴシック" panose="020B0600070205080204" pitchFamily="50" charset="-128"/>
                          <a:ea typeface="+mn-ea"/>
                        </a:rPr>
                        <a:t>年度</a:t>
                      </a:r>
                      <a:r>
                        <a:rPr lang="en-US" altLang="ja-JP" sz="900" b="0" i="0" u="none" strike="noStrike" dirty="0">
                          <a:solidFill>
                            <a:schemeClr val="tx1"/>
                          </a:solidFill>
                          <a:effectLst/>
                          <a:latin typeface="ＭＳ Ｐゴシック" panose="020B0600070205080204" pitchFamily="50" charset="-128"/>
                          <a:ea typeface="+mn-ea"/>
                        </a:rPr>
                        <a:t>77,050</a:t>
                      </a:r>
                      <a:r>
                        <a:rPr lang="ja-JP" altLang="en-US" sz="900" b="0" i="0" u="none" strike="noStrike" dirty="0">
                          <a:solidFill>
                            <a:schemeClr val="tx1"/>
                          </a:solidFill>
                          <a:effectLst/>
                          <a:latin typeface="ＭＳ Ｐゴシック" panose="020B0600070205080204" pitchFamily="50" charset="-128"/>
                          <a:ea typeface="+mn-ea"/>
                        </a:rPr>
                        <a:t>件</a:t>
                      </a:r>
                    </a:p>
                    <a:p>
                      <a:pPr algn="l" fontAlgn="ctr"/>
                      <a:r>
                        <a:rPr lang="en-US" altLang="ja-JP" sz="900" b="0" i="0" u="none" strike="noStrike" dirty="0">
                          <a:solidFill>
                            <a:schemeClr val="tx1"/>
                          </a:solidFill>
                          <a:effectLst/>
                          <a:latin typeface="ＭＳ Ｐゴシック" panose="020B0600070205080204" pitchFamily="50" charset="-128"/>
                          <a:ea typeface="+mn-ea"/>
                        </a:rPr>
                        <a:t>2016</a:t>
                      </a:r>
                      <a:r>
                        <a:rPr lang="ja-JP" altLang="en-US" sz="900" b="0" i="0" u="none" strike="noStrike" dirty="0">
                          <a:solidFill>
                            <a:schemeClr val="tx1"/>
                          </a:solidFill>
                          <a:effectLst/>
                          <a:latin typeface="ＭＳ Ｐゴシック" panose="020B0600070205080204" pitchFamily="50" charset="-128"/>
                          <a:ea typeface="+mn-ea"/>
                        </a:rPr>
                        <a:t>年度 認知症初期集中支援チームを全区に設置</a:t>
                      </a:r>
                    </a:p>
                    <a:p>
                      <a:pPr algn="l" fontAlgn="ctr"/>
                      <a:r>
                        <a:rPr lang="en-US" altLang="ja-JP" sz="900" b="0" i="0" u="none" strike="noStrike" dirty="0">
                          <a:solidFill>
                            <a:schemeClr val="tx1"/>
                          </a:solidFill>
                          <a:effectLst/>
                          <a:latin typeface="ＭＳ Ｐゴシック" panose="020B0600070205080204" pitchFamily="50" charset="-128"/>
                          <a:ea typeface="+mn-ea"/>
                        </a:rPr>
                        <a:t>2017</a:t>
                      </a:r>
                      <a:r>
                        <a:rPr lang="ja-JP" altLang="en-US" sz="900" b="0" i="0" u="none" strike="noStrike" dirty="0">
                          <a:solidFill>
                            <a:schemeClr val="tx1"/>
                          </a:solidFill>
                          <a:effectLst/>
                          <a:latin typeface="ＭＳ Ｐゴシック" panose="020B0600070205080204" pitchFamily="50" charset="-128"/>
                          <a:ea typeface="+mn-ea"/>
                        </a:rPr>
                        <a:t>年度 認知症初期集中支援チームのある地域包括支援センターを認知症強化型地域包括支援センターとして位置付け</a:t>
                      </a:r>
                      <a:endParaRPr lang="ja-JP" altLang="en-US" sz="900" b="0" i="0" u="none" strike="noStrike" dirty="0">
                        <a:solidFill>
                          <a:schemeClr val="tx1"/>
                        </a:solidFill>
                        <a:effectLst/>
                        <a:latin typeface="ＭＳ Ｐゴシック" panose="020B0600070205080204" pitchFamily="50" charset="-128"/>
                        <a:ea typeface="ＭＳ Ｐゴシック" panose="020B0600070205080204" pitchFamily="50" charset="-128"/>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xmlns="" val="10001"/>
                  </a:ext>
                </a:extLst>
              </a:tr>
              <a:tr h="576805">
                <a:tc>
                  <a:txBody>
                    <a:bodyPr/>
                    <a:lstStyle/>
                    <a:p>
                      <a:pPr algn="ctr" fontAlgn="ctr"/>
                      <a:r>
                        <a:rPr lang="ja-JP" altLang="en-US" sz="900" b="0" i="0" u="none" strike="noStrike" dirty="0" err="1">
                          <a:solidFill>
                            <a:srgbClr val="000000"/>
                          </a:solidFill>
                          <a:effectLst/>
                          <a:latin typeface="ＭＳ Ｐゴシック" panose="020B0600070205080204" pitchFamily="50" charset="-128"/>
                          <a:ea typeface="ＭＳ Ｐゴシック" panose="020B0600070205080204" pitchFamily="50" charset="-128"/>
                        </a:rPr>
                        <a:t>発達障がい</a:t>
                      </a:r>
                      <a:r>
                        <a:rPr lang="ja-JP" altLang="en-US" sz="900" b="0" i="0" u="none" strike="noStrike" dirty="0">
                          <a:solidFill>
                            <a:srgbClr val="000000"/>
                          </a:solidFill>
                          <a:effectLst/>
                          <a:latin typeface="ＭＳ Ｐゴシック" panose="020B0600070205080204" pitchFamily="50" charset="-128"/>
                          <a:ea typeface="ＭＳ Ｐゴシック" panose="020B0600070205080204" pitchFamily="50" charset="-128"/>
                        </a:rPr>
                        <a:t>者</a:t>
                      </a:r>
                      <a:br>
                        <a:rPr lang="ja-JP" altLang="en-US" sz="900" b="0" i="0" u="none" strike="noStrike" dirty="0">
                          <a:solidFill>
                            <a:srgbClr val="000000"/>
                          </a:solidFill>
                          <a:effectLst/>
                          <a:latin typeface="ＭＳ Ｐゴシック" panose="020B0600070205080204" pitchFamily="50" charset="-128"/>
                          <a:ea typeface="ＭＳ Ｐゴシック" panose="020B0600070205080204" pitchFamily="50" charset="-128"/>
                        </a:rPr>
                      </a:br>
                      <a:r>
                        <a:rPr lang="ja-JP" altLang="en-US" sz="900" b="0" i="0" u="none" strike="noStrike" dirty="0">
                          <a:solidFill>
                            <a:srgbClr val="000000"/>
                          </a:solidFill>
                          <a:effectLst/>
                          <a:latin typeface="ＭＳ Ｐゴシック" panose="020B0600070205080204" pitchFamily="50" charset="-128"/>
                          <a:ea typeface="ＭＳ Ｐゴシック" panose="020B0600070205080204" pitchFamily="50" charset="-128"/>
                        </a:rPr>
                        <a:t>支援体制の充実</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ja-JP" altLang="en-US" sz="900" b="0" i="0" u="none" strike="noStrike">
                          <a:solidFill>
                            <a:srgbClr val="000000"/>
                          </a:solidFill>
                          <a:effectLst/>
                          <a:latin typeface="ＭＳ Ｐゴシック" panose="020B0600070205080204" pitchFamily="50" charset="-128"/>
                          <a:ea typeface="ＭＳ Ｐゴシック" panose="020B0600070205080204" pitchFamily="50" charset="-128"/>
                        </a:rPr>
                        <a:t>０円</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ja-JP" altLang="en-US" sz="900" b="0" i="0" u="none" strike="noStrike" dirty="0">
                          <a:solidFill>
                            <a:srgbClr val="000000"/>
                          </a:solidFill>
                          <a:effectLst/>
                          <a:latin typeface="ＭＳ Ｐゴシック" panose="020B0600070205080204" pitchFamily="50" charset="-128"/>
                          <a:ea typeface="ＭＳ Ｐゴシック" panose="020B0600070205080204" pitchFamily="50" charset="-128"/>
                        </a:rPr>
                        <a:t>３億円</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ja-JP" altLang="en-US" sz="900" b="0" i="0" u="none" strike="noStrike">
                          <a:solidFill>
                            <a:srgbClr val="000000"/>
                          </a:solidFill>
                          <a:effectLst/>
                          <a:latin typeface="ＭＳ Ｐゴシック" panose="020B0600070205080204" pitchFamily="50" charset="-128"/>
                          <a:ea typeface="ＭＳ Ｐゴシック" panose="020B0600070205080204" pitchFamily="50" charset="-128"/>
                        </a:rPr>
                        <a:t>３億円</a:t>
                      </a:r>
                    </a:p>
                  </a:txBody>
                  <a:tcPr marL="0" marR="0" marT="0" marB="0" anchor="ctr">
                    <a:lnL w="12700" cap="flat" cmpd="sng" algn="ctr">
                      <a:solidFill>
                        <a:srgbClr val="000000"/>
                      </a:solidFill>
                      <a:prstDash val="solid"/>
                      <a:round/>
                      <a:headEnd type="none" w="med" len="med"/>
                      <a:tailEnd type="none" w="med" len="med"/>
                    </a:lnL>
                    <a:lnR w="12700" cap="flat" cmpd="sng" algn="ctr">
                      <a:solidFill>
                        <a:schemeClr val="tx1"/>
                      </a:solidFill>
                      <a:prstDash val="lgDash"/>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ja-JP" altLang="en-US" sz="900" b="0" i="0" u="none" strike="noStrike" dirty="0">
                          <a:solidFill>
                            <a:srgbClr val="000000"/>
                          </a:solidFill>
                          <a:effectLst/>
                          <a:latin typeface="ＭＳ Ｐゴシック" panose="020B0600070205080204" pitchFamily="50" charset="-128"/>
                          <a:ea typeface="ＭＳ Ｐゴシック" panose="020B0600070205080204" pitchFamily="50" charset="-128"/>
                        </a:rPr>
                        <a:t>３億円</a:t>
                      </a:r>
                    </a:p>
                  </a:txBody>
                  <a:tcPr marL="0" marR="0" marT="0" marB="0" anchor="ctr">
                    <a:lnL w="12700" cap="flat" cmpd="sng" algn="ctr">
                      <a:solidFill>
                        <a:schemeClr val="tx1"/>
                      </a:solidFill>
                      <a:prstDash val="lgDash"/>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fontAlgn="ctr"/>
                      <a:r>
                        <a:rPr lang="ja-JP" altLang="en-US" sz="900" b="0" i="0" u="none" strike="noStrike" dirty="0">
                          <a:solidFill>
                            <a:srgbClr val="000000"/>
                          </a:solidFill>
                          <a:effectLst/>
                          <a:latin typeface="ＭＳ Ｐゴシック" panose="020B0600070205080204" pitchFamily="50" charset="-128"/>
                          <a:ea typeface="ＭＳ Ｐゴシック" panose="020B0600070205080204" pitchFamily="50" charset="-128"/>
                        </a:rPr>
                        <a:t>３億円</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fontAlgn="ctr"/>
                      <a:r>
                        <a:rPr lang="ja-JP" altLang="en-US" sz="900" b="0" i="0" u="none" strike="noStrike" dirty="0">
                          <a:solidFill>
                            <a:srgbClr val="000000"/>
                          </a:solidFill>
                          <a:effectLst/>
                          <a:latin typeface="ＭＳ Ｐゴシック" panose="020B0600070205080204" pitchFamily="50" charset="-128"/>
                          <a:ea typeface="ＭＳ Ｐゴシック" panose="020B0600070205080204" pitchFamily="50" charset="-128"/>
                        </a:rPr>
                        <a:t>３億円</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ja-JP" altLang="en-US" sz="900" b="0" i="0" u="none" strike="noStrike" dirty="0">
                          <a:solidFill>
                            <a:srgbClr val="000000"/>
                          </a:solidFill>
                          <a:effectLst/>
                          <a:latin typeface="ＭＳ Ｐゴシック" panose="020B0600070205080204" pitchFamily="50" charset="-128"/>
                          <a:ea typeface="+mn-ea"/>
                        </a:rPr>
                        <a:t>３億円</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fontAlgn="ctr"/>
                      <a:r>
                        <a:rPr lang="ja-JP" altLang="en-US" sz="900" b="0" i="0" u="none" strike="noStrike">
                          <a:solidFill>
                            <a:srgbClr val="000000"/>
                          </a:solidFill>
                          <a:effectLst/>
                          <a:latin typeface="ＭＳ Ｐゴシック" panose="020B0600070205080204" pitchFamily="50" charset="-128"/>
                          <a:ea typeface="ＭＳ Ｐゴシック" panose="020B0600070205080204" pitchFamily="50" charset="-128"/>
                        </a:rPr>
                        <a:t>２０１３年度より発達障がい者支援室を設置し、ライフステージに応じた支援体制を構築</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xmlns="" val="10002"/>
                  </a:ext>
                </a:extLst>
              </a:tr>
              <a:tr h="576805">
                <a:tc>
                  <a:txBody>
                    <a:bodyPr/>
                    <a:lstStyle/>
                    <a:p>
                      <a:pPr algn="ctr" fontAlgn="ctr"/>
                      <a:r>
                        <a:rPr lang="ja-JP" altLang="en-US" sz="900" b="0" i="0" u="none" strike="noStrike" dirty="0">
                          <a:solidFill>
                            <a:srgbClr val="000000"/>
                          </a:solidFill>
                          <a:effectLst/>
                          <a:latin typeface="ＭＳ Ｐゴシック" panose="020B0600070205080204" pitchFamily="50" charset="-128"/>
                          <a:ea typeface="ＭＳ Ｐゴシック" panose="020B0600070205080204" pitchFamily="50" charset="-128"/>
                        </a:rPr>
                        <a:t>重症心身障が</a:t>
                      </a:r>
                      <a:r>
                        <a:rPr lang="ja-JP" altLang="en-US" sz="900" b="0" i="0" u="none" strike="noStrike" dirty="0" err="1">
                          <a:solidFill>
                            <a:srgbClr val="000000"/>
                          </a:solidFill>
                          <a:effectLst/>
                          <a:latin typeface="ＭＳ Ｐゴシック" panose="020B0600070205080204" pitchFamily="50" charset="-128"/>
                          <a:ea typeface="ＭＳ Ｐゴシック" panose="020B0600070205080204" pitchFamily="50" charset="-128"/>
                        </a:rPr>
                        <a:t>い</a:t>
                      </a:r>
                      <a:r>
                        <a:rPr lang="ja-JP" altLang="en-US" sz="900" b="0" i="0" u="none" strike="noStrike" dirty="0">
                          <a:solidFill>
                            <a:srgbClr val="000000"/>
                          </a:solidFill>
                          <a:effectLst/>
                          <a:latin typeface="ＭＳ Ｐゴシック" panose="020B0600070205080204" pitchFamily="50" charset="-128"/>
                          <a:ea typeface="ＭＳ Ｐゴシック" panose="020B0600070205080204" pitchFamily="50" charset="-128"/>
                        </a:rPr>
                        <a:t>児者</a:t>
                      </a:r>
                      <a:br>
                        <a:rPr lang="ja-JP" altLang="en-US" sz="900" b="0" i="0" u="none" strike="noStrike" dirty="0">
                          <a:solidFill>
                            <a:srgbClr val="000000"/>
                          </a:solidFill>
                          <a:effectLst/>
                          <a:latin typeface="ＭＳ Ｐゴシック" panose="020B0600070205080204" pitchFamily="50" charset="-128"/>
                          <a:ea typeface="ＭＳ Ｐゴシック" panose="020B0600070205080204" pitchFamily="50" charset="-128"/>
                        </a:rPr>
                      </a:br>
                      <a:r>
                        <a:rPr lang="ja-JP" altLang="en-US" sz="900" b="0" i="0" u="none" strike="noStrike" dirty="0">
                          <a:solidFill>
                            <a:srgbClr val="000000"/>
                          </a:solidFill>
                          <a:effectLst/>
                          <a:latin typeface="ＭＳ Ｐゴシック" panose="020B0600070205080204" pitchFamily="50" charset="-128"/>
                          <a:ea typeface="ＭＳ Ｐゴシック" panose="020B0600070205080204" pitchFamily="50" charset="-128"/>
                        </a:rPr>
                        <a:t>支援の充実</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ja-JP" altLang="en-US" sz="900" b="0" i="0" u="none" strike="noStrike">
                          <a:solidFill>
                            <a:srgbClr val="000000"/>
                          </a:solidFill>
                          <a:effectLst/>
                          <a:latin typeface="ＭＳ Ｐゴシック" panose="020B0600070205080204" pitchFamily="50" charset="-128"/>
                          <a:ea typeface="ＭＳ Ｐゴシック" panose="020B0600070205080204" pitchFamily="50" charset="-128"/>
                        </a:rPr>
                        <a:t>０円</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ja-JP" altLang="en-US" sz="900" b="0" i="0" u="none" strike="noStrike">
                          <a:solidFill>
                            <a:srgbClr val="000000"/>
                          </a:solidFill>
                          <a:effectLst/>
                          <a:latin typeface="ＭＳ Ｐゴシック" panose="020B0600070205080204" pitchFamily="50" charset="-128"/>
                          <a:ea typeface="ＭＳ Ｐゴシック" panose="020B0600070205080204" pitchFamily="50" charset="-128"/>
                        </a:rPr>
                        <a:t>０．４億円</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ja-JP" altLang="en-US" sz="900" b="0" i="0" u="none" strike="noStrike">
                          <a:solidFill>
                            <a:srgbClr val="000000"/>
                          </a:solidFill>
                          <a:effectLst/>
                          <a:latin typeface="ＭＳ Ｐゴシック" panose="020B0600070205080204" pitchFamily="50" charset="-128"/>
                          <a:ea typeface="ＭＳ Ｐゴシック" panose="020B0600070205080204" pitchFamily="50" charset="-128"/>
                        </a:rPr>
                        <a:t>０．４億円</a:t>
                      </a:r>
                    </a:p>
                  </a:txBody>
                  <a:tcPr marL="0" marR="0" marT="0" marB="0" anchor="ctr">
                    <a:lnL w="12700" cap="flat" cmpd="sng" algn="ctr">
                      <a:solidFill>
                        <a:srgbClr val="000000"/>
                      </a:solidFill>
                      <a:prstDash val="solid"/>
                      <a:round/>
                      <a:headEnd type="none" w="med" len="med"/>
                      <a:tailEnd type="none" w="med" len="med"/>
                    </a:lnL>
                    <a:lnR w="12700" cap="flat" cmpd="sng" algn="ctr">
                      <a:solidFill>
                        <a:schemeClr val="tx1"/>
                      </a:solidFill>
                      <a:prstDash val="lgDash"/>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ja-JP" altLang="en-US" sz="900" b="0" i="0" u="none" strike="noStrike">
                          <a:solidFill>
                            <a:srgbClr val="000000"/>
                          </a:solidFill>
                          <a:effectLst/>
                          <a:latin typeface="ＭＳ Ｐゴシック" panose="020B0600070205080204" pitchFamily="50" charset="-128"/>
                          <a:ea typeface="ＭＳ Ｐゴシック" panose="020B0600070205080204" pitchFamily="50" charset="-128"/>
                        </a:rPr>
                        <a:t>０．３億円</a:t>
                      </a:r>
                    </a:p>
                  </a:txBody>
                  <a:tcPr marL="0" marR="0" marT="0" marB="0" anchor="ctr">
                    <a:lnL w="12700" cap="flat" cmpd="sng" algn="ctr">
                      <a:solidFill>
                        <a:schemeClr val="tx1"/>
                      </a:solidFill>
                      <a:prstDash val="lgDash"/>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fontAlgn="ctr"/>
                      <a:r>
                        <a:rPr lang="ja-JP" altLang="en-US" sz="900" b="0" i="0" u="none" strike="noStrike" dirty="0">
                          <a:solidFill>
                            <a:srgbClr val="000000"/>
                          </a:solidFill>
                          <a:effectLst/>
                          <a:latin typeface="ＭＳ Ｐゴシック" panose="020B0600070205080204" pitchFamily="50" charset="-128"/>
                          <a:ea typeface="ＭＳ Ｐゴシック" panose="020B0600070205080204" pitchFamily="50" charset="-128"/>
                        </a:rPr>
                        <a:t>０．３億円</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fontAlgn="ctr"/>
                      <a:r>
                        <a:rPr lang="ja-JP" altLang="en-US" sz="900" b="0" i="0" u="none" strike="noStrike" dirty="0">
                          <a:solidFill>
                            <a:srgbClr val="000000"/>
                          </a:solidFill>
                          <a:effectLst/>
                          <a:latin typeface="ＭＳ Ｐゴシック" panose="020B0600070205080204" pitchFamily="50" charset="-128"/>
                          <a:ea typeface="ＭＳ Ｐゴシック" panose="020B0600070205080204" pitchFamily="50" charset="-128"/>
                        </a:rPr>
                        <a:t>０．３億円</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ja-JP" altLang="en-US" sz="900" b="0" i="0" u="none" strike="noStrike" dirty="0">
                          <a:solidFill>
                            <a:srgbClr val="000000"/>
                          </a:solidFill>
                          <a:effectLst/>
                          <a:latin typeface="ＭＳ Ｐゴシック" panose="020B0600070205080204" pitchFamily="50" charset="-128"/>
                          <a:ea typeface="+mn-ea"/>
                        </a:rPr>
                        <a:t>０．４億円</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fontAlgn="ctr"/>
                      <a:r>
                        <a:rPr lang="ja-JP" altLang="en-US" sz="900" b="0" i="0" u="none" strike="noStrike" dirty="0">
                          <a:solidFill>
                            <a:srgbClr val="000000"/>
                          </a:solidFill>
                          <a:effectLst/>
                          <a:latin typeface="ＭＳ Ｐゴシック" panose="020B0600070205080204" pitchFamily="50" charset="-128"/>
                          <a:ea typeface="ＭＳ Ｐゴシック" panose="020B0600070205080204" pitchFamily="50" charset="-128"/>
                        </a:rPr>
                        <a:t>医療機関において医療型短期入所サービスを実施</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xmlns="" val="10003"/>
                  </a:ext>
                </a:extLst>
              </a:tr>
              <a:tr h="576805">
                <a:tc>
                  <a:txBody>
                    <a:bodyPr/>
                    <a:lstStyle/>
                    <a:p>
                      <a:pPr algn="ctr" fontAlgn="ctr"/>
                      <a:r>
                        <a:rPr lang="ja-JP" altLang="en-US" sz="900" b="0" i="0" u="none" strike="noStrike">
                          <a:solidFill>
                            <a:srgbClr val="000000"/>
                          </a:solidFill>
                          <a:effectLst/>
                          <a:latin typeface="ＭＳ Ｐゴシック" panose="020B0600070205080204" pitchFamily="50" charset="-128"/>
                          <a:ea typeface="ＭＳ Ｐゴシック" panose="020B0600070205080204" pitchFamily="50" charset="-128"/>
                        </a:rPr>
                        <a:t>福祉施策推進</a:t>
                      </a:r>
                      <a:br>
                        <a:rPr lang="ja-JP" altLang="en-US" sz="900" b="0" i="0" u="none" strike="noStrike">
                          <a:solidFill>
                            <a:srgbClr val="000000"/>
                          </a:solidFill>
                          <a:effectLst/>
                          <a:latin typeface="ＭＳ Ｐゴシック" panose="020B0600070205080204" pitchFamily="50" charset="-128"/>
                          <a:ea typeface="ＭＳ Ｐゴシック" panose="020B0600070205080204" pitchFamily="50" charset="-128"/>
                        </a:rPr>
                      </a:br>
                      <a:r>
                        <a:rPr lang="ja-JP" altLang="en-US" sz="900" b="0" i="0" u="none" strike="noStrike">
                          <a:solidFill>
                            <a:srgbClr val="000000"/>
                          </a:solidFill>
                          <a:effectLst/>
                          <a:latin typeface="ＭＳ Ｐゴシック" panose="020B0600070205080204" pitchFamily="50" charset="-128"/>
                          <a:ea typeface="ＭＳ Ｐゴシック" panose="020B0600070205080204" pitchFamily="50" charset="-128"/>
                        </a:rPr>
                        <a:t>パイロット事業</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ja-JP" altLang="en-US" sz="900" b="0" i="0" u="none" strike="noStrike">
                          <a:solidFill>
                            <a:srgbClr val="000000"/>
                          </a:solidFill>
                          <a:effectLst/>
                          <a:latin typeface="ＭＳ Ｐゴシック" panose="020B0600070205080204" pitchFamily="50" charset="-128"/>
                          <a:ea typeface="ＭＳ Ｐゴシック" panose="020B0600070205080204" pitchFamily="50" charset="-128"/>
                        </a:rPr>
                        <a:t>０円</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ja-JP" altLang="en-US" sz="900" b="0" i="0" u="none" strike="noStrike">
                          <a:solidFill>
                            <a:srgbClr val="000000"/>
                          </a:solidFill>
                          <a:effectLst/>
                          <a:latin typeface="ＭＳ Ｐゴシック" panose="020B0600070205080204" pitchFamily="50" charset="-128"/>
                          <a:ea typeface="ＭＳ Ｐゴシック" panose="020B0600070205080204" pitchFamily="50" charset="-128"/>
                        </a:rPr>
                        <a:t>３．６億円</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ja-JP" altLang="en-US" sz="900" b="0" i="0" u="none" strike="noStrike">
                          <a:solidFill>
                            <a:srgbClr val="000000"/>
                          </a:solidFill>
                          <a:effectLst/>
                          <a:latin typeface="ＭＳ Ｐゴシック" panose="020B0600070205080204" pitchFamily="50" charset="-128"/>
                          <a:ea typeface="ＭＳ Ｐゴシック" panose="020B0600070205080204" pitchFamily="50" charset="-128"/>
                        </a:rPr>
                        <a:t>４．３億円</a:t>
                      </a:r>
                    </a:p>
                  </a:txBody>
                  <a:tcPr marL="0" marR="0" marT="0" marB="0" anchor="ctr">
                    <a:lnL w="12700" cap="flat" cmpd="sng" algn="ctr">
                      <a:solidFill>
                        <a:srgbClr val="000000"/>
                      </a:solidFill>
                      <a:prstDash val="solid"/>
                      <a:round/>
                      <a:headEnd type="none" w="med" len="med"/>
                      <a:tailEnd type="none" w="med" len="med"/>
                    </a:lnL>
                    <a:lnR w="12700" cap="flat" cmpd="sng" algn="ctr">
                      <a:solidFill>
                        <a:schemeClr val="tx1"/>
                      </a:solidFill>
                      <a:prstDash val="lgDash"/>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ja-JP" altLang="en-US" sz="900" b="0" i="0" u="none" strike="noStrike">
                          <a:solidFill>
                            <a:srgbClr val="000000"/>
                          </a:solidFill>
                          <a:effectLst/>
                          <a:latin typeface="ＭＳ Ｐゴシック" panose="020B0600070205080204" pitchFamily="50" charset="-128"/>
                          <a:ea typeface="ＭＳ Ｐゴシック" panose="020B0600070205080204" pitchFamily="50" charset="-128"/>
                        </a:rPr>
                        <a:t>４．３億円</a:t>
                      </a:r>
                    </a:p>
                  </a:txBody>
                  <a:tcPr marL="0" marR="0" marT="0" marB="0" anchor="ctr">
                    <a:lnL w="12700" cap="flat" cmpd="sng" algn="ctr">
                      <a:solidFill>
                        <a:schemeClr val="tx1"/>
                      </a:solidFill>
                      <a:prstDash val="lgDash"/>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fontAlgn="ctr"/>
                      <a:r>
                        <a:rPr lang="ja-JP" altLang="en-US" sz="900" b="0" i="0" u="none" strike="noStrike">
                          <a:solidFill>
                            <a:srgbClr val="000000"/>
                          </a:solidFill>
                          <a:effectLst/>
                          <a:latin typeface="ＭＳ Ｐゴシック" panose="020B0600070205080204" pitchFamily="50" charset="-128"/>
                          <a:ea typeface="ＭＳ Ｐゴシック" panose="020B0600070205080204" pitchFamily="50" charset="-128"/>
                        </a:rPr>
                        <a:t>６．８億円</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fontAlgn="ctr"/>
                      <a:r>
                        <a:rPr lang="ja-JP" altLang="en-US" sz="900" b="0" i="0" u="none" strike="noStrike" dirty="0">
                          <a:solidFill>
                            <a:srgbClr val="000000"/>
                          </a:solidFill>
                          <a:effectLst/>
                          <a:latin typeface="ＭＳ Ｐゴシック" panose="020B0600070205080204" pitchFamily="50" charset="-128"/>
                          <a:ea typeface="ＭＳ Ｐゴシック" panose="020B0600070205080204" pitchFamily="50" charset="-128"/>
                        </a:rPr>
                        <a:t>６．６億円</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ja-JP" altLang="en-US" sz="900" b="0" i="0" u="none" strike="noStrike" dirty="0">
                          <a:solidFill>
                            <a:srgbClr val="000000"/>
                          </a:solidFill>
                          <a:effectLst/>
                          <a:latin typeface="ＭＳ Ｐゴシック" panose="020B0600070205080204" pitchFamily="50" charset="-128"/>
                          <a:ea typeface="+mn-ea"/>
                        </a:rPr>
                        <a:t>６．４億円</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fontAlgn="ctr"/>
                      <a:r>
                        <a:rPr lang="ja-JP" altLang="en-US" sz="900" b="0" i="0" u="none" strike="noStrike" dirty="0">
                          <a:solidFill>
                            <a:srgbClr val="000000"/>
                          </a:solidFill>
                          <a:effectLst/>
                          <a:latin typeface="ＭＳ Ｐゴシック" panose="020B0600070205080204" pitchFamily="50" charset="-128"/>
                          <a:ea typeface="ＭＳ Ｐゴシック" panose="020B0600070205080204" pitchFamily="50" charset="-128"/>
                        </a:rPr>
                        <a:t>区長自らの権限と責任で区独自の福祉的施策を実施</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xmlns="" val="10004"/>
                  </a:ext>
                </a:extLst>
              </a:tr>
              <a:tr h="576805">
                <a:tc>
                  <a:txBody>
                    <a:bodyPr/>
                    <a:lstStyle/>
                    <a:p>
                      <a:pPr algn="ctr" fontAlgn="ctr"/>
                      <a:r>
                        <a:rPr lang="ja-JP" altLang="en-US" sz="900" b="0" i="0" u="none" strike="noStrike">
                          <a:solidFill>
                            <a:srgbClr val="000000"/>
                          </a:solidFill>
                          <a:effectLst/>
                          <a:latin typeface="ＭＳ Ｐゴシック" panose="020B0600070205080204" pitchFamily="50" charset="-128"/>
                          <a:ea typeface="ＭＳ Ｐゴシック" panose="020B0600070205080204" pitchFamily="50" charset="-128"/>
                        </a:rPr>
                        <a:t>「ごみ屋敷」対策</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ja-JP" altLang="en-US" sz="900" b="0" i="0" u="none" strike="noStrike">
                          <a:solidFill>
                            <a:srgbClr val="000000"/>
                          </a:solidFill>
                          <a:effectLst/>
                          <a:latin typeface="ＭＳ Ｐゴシック" panose="020B0600070205080204" pitchFamily="50" charset="-128"/>
                          <a:ea typeface="ＭＳ Ｐゴシック" panose="020B0600070205080204" pitchFamily="50" charset="-128"/>
                        </a:rPr>
                        <a:t>０円</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ja-JP" altLang="en-US" sz="900" b="0" i="0" u="none" strike="noStrike">
                          <a:solidFill>
                            <a:srgbClr val="000000"/>
                          </a:solidFill>
                          <a:effectLst/>
                          <a:latin typeface="ＭＳ Ｐゴシック" panose="020B0600070205080204" pitchFamily="50" charset="-128"/>
                          <a:ea typeface="ＭＳ Ｐゴシック" panose="020B0600070205080204" pitchFamily="50" charset="-128"/>
                        </a:rPr>
                        <a:t>０．１億円</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ja-JP" altLang="en-US" sz="900" b="0" i="0" u="none" strike="noStrike">
                          <a:solidFill>
                            <a:srgbClr val="000000"/>
                          </a:solidFill>
                          <a:effectLst/>
                          <a:latin typeface="ＭＳ Ｐゴシック" panose="020B0600070205080204" pitchFamily="50" charset="-128"/>
                          <a:ea typeface="ＭＳ Ｐゴシック" panose="020B0600070205080204" pitchFamily="50" charset="-128"/>
                        </a:rPr>
                        <a:t>０．２億円</a:t>
                      </a:r>
                    </a:p>
                  </a:txBody>
                  <a:tcPr marL="0" marR="0" marT="0" marB="0" anchor="ctr">
                    <a:lnL w="12700" cap="flat" cmpd="sng" algn="ctr">
                      <a:solidFill>
                        <a:srgbClr val="000000"/>
                      </a:solidFill>
                      <a:prstDash val="solid"/>
                      <a:round/>
                      <a:headEnd type="none" w="med" len="med"/>
                      <a:tailEnd type="none" w="med" len="med"/>
                    </a:lnL>
                    <a:lnR w="12700" cap="flat" cmpd="sng" algn="ctr">
                      <a:solidFill>
                        <a:schemeClr val="tx1"/>
                      </a:solidFill>
                      <a:prstDash val="lgDash"/>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zh-TW" altLang="en-US" sz="900" b="0" i="0" u="none" strike="noStrike" dirty="0">
                          <a:solidFill>
                            <a:srgbClr val="000000"/>
                          </a:solidFill>
                          <a:effectLst/>
                          <a:latin typeface="ＭＳ Ｐゴシック" panose="020B0600070205080204" pitchFamily="50" charset="-128"/>
                          <a:ea typeface="ＭＳ Ｐゴシック" panose="020B0600070205080204" pitchFamily="50" charset="-128"/>
                        </a:rPr>
                        <a:t>０．１億円</a:t>
                      </a:r>
                      <a:br>
                        <a:rPr lang="zh-TW" altLang="en-US" sz="900" b="0" i="0" u="none" strike="noStrike" dirty="0">
                          <a:solidFill>
                            <a:srgbClr val="000000"/>
                          </a:solidFill>
                          <a:effectLst/>
                          <a:latin typeface="ＭＳ Ｐゴシック" panose="020B0600070205080204" pitchFamily="50" charset="-128"/>
                          <a:ea typeface="ＭＳ Ｐゴシック" panose="020B0600070205080204" pitchFamily="50" charset="-128"/>
                        </a:rPr>
                      </a:br>
                      <a:r>
                        <a:rPr lang="en-US" altLang="zh-TW" sz="700" b="0" i="0" u="none" strike="noStrike" dirty="0">
                          <a:solidFill>
                            <a:srgbClr val="000000"/>
                          </a:solidFill>
                          <a:effectLst/>
                          <a:latin typeface="ＭＳ Ｐゴシック" panose="020B0600070205080204" pitchFamily="50" charset="-128"/>
                          <a:ea typeface="ＭＳ Ｐゴシック" panose="020B0600070205080204" pitchFamily="50" charset="-128"/>
                        </a:rPr>
                        <a:t>(8,012</a:t>
                      </a:r>
                      <a:r>
                        <a:rPr lang="zh-TW" altLang="en-US" sz="700" b="0" i="0" u="none" strike="noStrike" dirty="0">
                          <a:solidFill>
                            <a:srgbClr val="000000"/>
                          </a:solidFill>
                          <a:effectLst/>
                          <a:latin typeface="ＭＳ Ｐゴシック" panose="020B0600070205080204" pitchFamily="50" charset="-128"/>
                          <a:ea typeface="ＭＳ Ｐゴシック" panose="020B0600070205080204" pitchFamily="50" charset="-128"/>
                        </a:rPr>
                        <a:t>千円</a:t>
                      </a:r>
                      <a:r>
                        <a:rPr lang="en-US" altLang="zh-TW" sz="700" b="0" i="0" u="none" strike="noStrike" dirty="0">
                          <a:solidFill>
                            <a:srgbClr val="000000"/>
                          </a:solidFill>
                          <a:effectLst/>
                          <a:latin typeface="ＭＳ Ｐゴシック" panose="020B0600070205080204" pitchFamily="50" charset="-128"/>
                          <a:ea typeface="ＭＳ Ｐゴシック" panose="020B0600070205080204" pitchFamily="50" charset="-128"/>
                        </a:rPr>
                        <a:t>)</a:t>
                      </a:r>
                      <a:endParaRPr lang="zh-TW" altLang="en-US" sz="70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0" marR="0" marT="0" marB="0" anchor="ctr">
                    <a:lnL w="12700" cap="flat" cmpd="sng" algn="ctr">
                      <a:solidFill>
                        <a:schemeClr val="tx1"/>
                      </a:solidFill>
                      <a:prstDash val="lgDash"/>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fontAlgn="ctr"/>
                      <a:r>
                        <a:rPr lang="zh-TW" altLang="en-US" sz="900" b="0" i="0" u="none" strike="noStrike" dirty="0">
                          <a:solidFill>
                            <a:srgbClr val="000000"/>
                          </a:solidFill>
                          <a:effectLst/>
                          <a:latin typeface="ＭＳ Ｐゴシック" panose="020B0600070205080204" pitchFamily="50" charset="-128"/>
                          <a:ea typeface="ＭＳ Ｐゴシック" panose="020B0600070205080204" pitchFamily="50" charset="-128"/>
                        </a:rPr>
                        <a:t>０．１億円</a:t>
                      </a:r>
                      <a:br>
                        <a:rPr lang="zh-TW" altLang="en-US" sz="900" b="0" i="0" u="none" strike="noStrike" dirty="0">
                          <a:solidFill>
                            <a:srgbClr val="000000"/>
                          </a:solidFill>
                          <a:effectLst/>
                          <a:latin typeface="ＭＳ Ｐゴシック" panose="020B0600070205080204" pitchFamily="50" charset="-128"/>
                          <a:ea typeface="ＭＳ Ｐゴシック" panose="020B0600070205080204" pitchFamily="50" charset="-128"/>
                        </a:rPr>
                      </a:br>
                      <a:r>
                        <a:rPr lang="en-US" altLang="zh-TW" sz="700" b="0" i="0" u="none" strike="noStrike" dirty="0">
                          <a:solidFill>
                            <a:srgbClr val="000000"/>
                          </a:solidFill>
                          <a:effectLst/>
                          <a:latin typeface="ＭＳ Ｐゴシック" panose="020B0600070205080204" pitchFamily="50" charset="-128"/>
                          <a:ea typeface="ＭＳ Ｐゴシック" panose="020B0600070205080204" pitchFamily="50" charset="-128"/>
                        </a:rPr>
                        <a:t>(1,643</a:t>
                      </a:r>
                      <a:r>
                        <a:rPr lang="zh-TW" altLang="en-US" sz="700" b="0" i="0" u="none" strike="noStrike" dirty="0">
                          <a:solidFill>
                            <a:srgbClr val="000000"/>
                          </a:solidFill>
                          <a:effectLst/>
                          <a:latin typeface="ＭＳ Ｐゴシック" panose="020B0600070205080204" pitchFamily="50" charset="-128"/>
                          <a:ea typeface="ＭＳ Ｐゴシック" panose="020B0600070205080204" pitchFamily="50" charset="-128"/>
                        </a:rPr>
                        <a:t>千円</a:t>
                      </a:r>
                      <a:r>
                        <a:rPr lang="en-US" altLang="zh-TW" sz="700" b="0" i="0" u="none" strike="noStrike" dirty="0">
                          <a:solidFill>
                            <a:srgbClr val="000000"/>
                          </a:solidFill>
                          <a:effectLst/>
                          <a:latin typeface="ＭＳ Ｐゴシック" panose="020B0600070205080204" pitchFamily="50" charset="-128"/>
                          <a:ea typeface="ＭＳ Ｐゴシック" panose="020B0600070205080204" pitchFamily="50" charset="-128"/>
                        </a:rPr>
                        <a:t>)</a:t>
                      </a:r>
                      <a:endParaRPr lang="zh-TW" altLang="en-US" sz="70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fontAlgn="ctr"/>
                      <a:r>
                        <a:rPr lang="zh-TW" altLang="en-US" sz="900" b="0" i="0" u="none" strike="noStrike" dirty="0">
                          <a:solidFill>
                            <a:srgbClr val="000000"/>
                          </a:solidFill>
                          <a:effectLst/>
                          <a:latin typeface="ＭＳ Ｐゴシック" panose="020B0600070205080204" pitchFamily="50" charset="-128"/>
                          <a:ea typeface="ＭＳ Ｐゴシック" panose="020B0600070205080204" pitchFamily="50" charset="-128"/>
                        </a:rPr>
                        <a:t>０．１億円</a:t>
                      </a:r>
                      <a:br>
                        <a:rPr lang="zh-TW" altLang="en-US" sz="900" b="0" i="0" u="none" strike="noStrike" dirty="0">
                          <a:solidFill>
                            <a:srgbClr val="000000"/>
                          </a:solidFill>
                          <a:effectLst/>
                          <a:latin typeface="ＭＳ Ｐゴシック" panose="020B0600070205080204" pitchFamily="50" charset="-128"/>
                          <a:ea typeface="ＭＳ Ｐゴシック" panose="020B0600070205080204" pitchFamily="50" charset="-128"/>
                        </a:rPr>
                      </a:br>
                      <a:r>
                        <a:rPr lang="en-US" altLang="zh-TW" sz="700" b="0" i="0" u="none" strike="noStrike" dirty="0">
                          <a:solidFill>
                            <a:srgbClr val="000000"/>
                          </a:solidFill>
                          <a:effectLst/>
                          <a:latin typeface="ＭＳ Ｐゴシック" panose="020B0600070205080204" pitchFamily="50" charset="-128"/>
                          <a:ea typeface="ＭＳ Ｐゴシック" panose="020B0600070205080204" pitchFamily="50" charset="-128"/>
                        </a:rPr>
                        <a:t>(1,527</a:t>
                      </a:r>
                      <a:r>
                        <a:rPr lang="zh-TW" altLang="en-US" sz="700" b="0" i="0" u="none" strike="noStrike" dirty="0">
                          <a:solidFill>
                            <a:srgbClr val="000000"/>
                          </a:solidFill>
                          <a:effectLst/>
                          <a:latin typeface="ＭＳ Ｐゴシック" panose="020B0600070205080204" pitchFamily="50" charset="-128"/>
                          <a:ea typeface="ＭＳ Ｐゴシック" panose="020B0600070205080204" pitchFamily="50" charset="-128"/>
                        </a:rPr>
                        <a:t>千円</a:t>
                      </a:r>
                      <a:r>
                        <a:rPr lang="en-US" altLang="zh-TW" sz="700" b="0" i="0" u="none" strike="noStrike" dirty="0">
                          <a:solidFill>
                            <a:srgbClr val="000000"/>
                          </a:solidFill>
                          <a:effectLst/>
                          <a:latin typeface="ＭＳ Ｐゴシック" panose="020B0600070205080204" pitchFamily="50" charset="-128"/>
                          <a:ea typeface="ＭＳ Ｐゴシック" panose="020B0600070205080204" pitchFamily="50" charset="-128"/>
                        </a:rPr>
                        <a:t>)</a:t>
                      </a:r>
                      <a:endParaRPr lang="zh-TW" altLang="en-US" sz="70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zh-TW" altLang="en-US" sz="900" b="0" i="0" u="none" strike="noStrike" dirty="0">
                          <a:solidFill>
                            <a:srgbClr val="000000"/>
                          </a:solidFill>
                          <a:effectLst/>
                          <a:latin typeface="ＭＳ Ｐゴシック" panose="020B0600070205080204" pitchFamily="50" charset="-128"/>
                          <a:ea typeface="ＭＳ Ｐゴシック" panose="020B0600070205080204" pitchFamily="50" charset="-128"/>
                        </a:rPr>
                        <a:t>０．１億円</a:t>
                      </a:r>
                      <a:br>
                        <a:rPr lang="zh-TW" altLang="en-US" sz="900" b="0" i="0" u="none" strike="noStrike" dirty="0">
                          <a:solidFill>
                            <a:srgbClr val="000000"/>
                          </a:solidFill>
                          <a:effectLst/>
                          <a:latin typeface="ＭＳ Ｐゴシック" panose="020B0600070205080204" pitchFamily="50" charset="-128"/>
                          <a:ea typeface="ＭＳ Ｐゴシック" panose="020B0600070205080204" pitchFamily="50" charset="-128"/>
                        </a:rPr>
                      </a:br>
                      <a:r>
                        <a:rPr lang="en-US" altLang="zh-TW" sz="700" b="0" i="0" u="none" strike="noStrike" dirty="0">
                          <a:solidFill>
                            <a:srgbClr val="000000"/>
                          </a:solidFill>
                          <a:effectLst/>
                          <a:latin typeface="ＭＳ Ｐゴシック" panose="020B0600070205080204" pitchFamily="50" charset="-128"/>
                          <a:ea typeface="ＭＳ Ｐゴシック" panose="020B0600070205080204" pitchFamily="50" charset="-128"/>
                        </a:rPr>
                        <a:t>(1,410</a:t>
                      </a:r>
                      <a:r>
                        <a:rPr lang="zh-TW" altLang="en-US" sz="700" b="0" i="0" u="none" strike="noStrike" dirty="0">
                          <a:solidFill>
                            <a:srgbClr val="000000"/>
                          </a:solidFill>
                          <a:effectLst/>
                          <a:latin typeface="ＭＳ Ｐゴシック" panose="020B0600070205080204" pitchFamily="50" charset="-128"/>
                          <a:ea typeface="ＭＳ Ｐゴシック" panose="020B0600070205080204" pitchFamily="50" charset="-128"/>
                        </a:rPr>
                        <a:t>千円</a:t>
                      </a:r>
                      <a:r>
                        <a:rPr lang="en-US" altLang="zh-TW" sz="700" b="0" i="0" u="none" strike="noStrike" dirty="0">
                          <a:solidFill>
                            <a:srgbClr val="000000"/>
                          </a:solidFill>
                          <a:effectLst/>
                          <a:latin typeface="ＭＳ Ｐゴシック" panose="020B0600070205080204" pitchFamily="50" charset="-128"/>
                          <a:ea typeface="ＭＳ Ｐゴシック" panose="020B0600070205080204" pitchFamily="50" charset="-128"/>
                        </a:rPr>
                        <a:t>)</a:t>
                      </a:r>
                      <a:endParaRPr lang="zh-TW" altLang="en-US" sz="70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fontAlgn="ctr"/>
                      <a:r>
                        <a:rPr lang="ja-JP" altLang="en-US" sz="900" b="0" i="0" u="none" strike="noStrike" dirty="0">
                          <a:solidFill>
                            <a:srgbClr val="000000"/>
                          </a:solidFill>
                          <a:effectLst/>
                          <a:latin typeface="ＭＳ Ｐゴシック" panose="020B0600070205080204" pitchFamily="50" charset="-128"/>
                          <a:ea typeface="ＭＳ Ｐゴシック" panose="020B0600070205080204" pitchFamily="50" charset="-128"/>
                        </a:rPr>
                        <a:t>大阪市住居における物品等の堆積による不良</a:t>
                      </a:r>
                      <a:endParaRPr lang="en-US" altLang="ja-JP" sz="90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p>
                      <a:pPr algn="l" fontAlgn="ctr"/>
                      <a:r>
                        <a:rPr lang="ja-JP" altLang="en-US" sz="900" b="0" i="0" u="none" strike="noStrike" dirty="0">
                          <a:solidFill>
                            <a:srgbClr val="000000"/>
                          </a:solidFill>
                          <a:effectLst/>
                          <a:latin typeface="ＭＳ Ｐゴシック" panose="020B0600070205080204" pitchFamily="50" charset="-128"/>
                          <a:ea typeface="ＭＳ Ｐゴシック" panose="020B0600070205080204" pitchFamily="50" charset="-128"/>
                        </a:rPr>
                        <a:t>な状態の適正化に関する条例を制定（</a:t>
                      </a:r>
                      <a:r>
                        <a:rPr lang="en-US" altLang="ja-JP" sz="900" b="0" i="0" u="none" strike="noStrike" dirty="0">
                          <a:solidFill>
                            <a:srgbClr val="000000"/>
                          </a:solidFill>
                          <a:effectLst/>
                          <a:latin typeface="ＭＳ Ｐゴシック" panose="020B0600070205080204" pitchFamily="50" charset="-128"/>
                          <a:ea typeface="ＭＳ Ｐゴシック" panose="020B0600070205080204" pitchFamily="50" charset="-128"/>
                        </a:rPr>
                        <a:t>2014</a:t>
                      </a:r>
                      <a:r>
                        <a:rPr lang="ja-JP" altLang="en-US" sz="900" b="0" i="0" u="none" strike="noStrike" dirty="0">
                          <a:solidFill>
                            <a:srgbClr val="000000"/>
                          </a:solidFill>
                          <a:effectLst/>
                          <a:latin typeface="ＭＳ Ｐゴシック" panose="020B0600070205080204" pitchFamily="50" charset="-128"/>
                          <a:ea typeface="ＭＳ Ｐゴシック" panose="020B0600070205080204" pitchFamily="50" charset="-128"/>
                        </a:rPr>
                        <a:t>年</a:t>
                      </a:r>
                      <a:endParaRPr lang="en-US" altLang="ja-JP" sz="90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p>
                      <a:pPr algn="l" fontAlgn="ctr"/>
                      <a:r>
                        <a:rPr lang="en-US" altLang="ja-JP" sz="900" b="0" i="0" u="none" strike="noStrike" dirty="0">
                          <a:solidFill>
                            <a:srgbClr val="000000"/>
                          </a:solidFill>
                          <a:effectLst/>
                          <a:latin typeface="ＭＳ Ｐゴシック" panose="020B0600070205080204" pitchFamily="50" charset="-128"/>
                          <a:ea typeface="ＭＳ Ｐゴシック" panose="020B0600070205080204" pitchFamily="50" charset="-128"/>
                        </a:rPr>
                        <a:t>3</a:t>
                      </a:r>
                      <a:r>
                        <a:rPr lang="ja-JP" altLang="en-US" sz="900" b="0" i="0" u="none" strike="noStrike" dirty="0">
                          <a:solidFill>
                            <a:srgbClr val="000000"/>
                          </a:solidFill>
                          <a:effectLst/>
                          <a:latin typeface="ＭＳ Ｐゴシック" panose="020B0600070205080204" pitchFamily="50" charset="-128"/>
                          <a:ea typeface="ＭＳ Ｐゴシック" panose="020B0600070205080204" pitchFamily="50" charset="-128"/>
                        </a:rPr>
                        <a:t>月施行）</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xmlns="" val="10005"/>
                  </a:ext>
                </a:extLst>
              </a:tr>
              <a:tr h="576805">
                <a:tc>
                  <a:txBody>
                    <a:bodyPr/>
                    <a:lstStyle/>
                    <a:p>
                      <a:pPr algn="ctr" fontAlgn="ctr"/>
                      <a:r>
                        <a:rPr lang="ja-JP" altLang="en-US" sz="900" b="0" i="0" u="none" strike="noStrike">
                          <a:solidFill>
                            <a:srgbClr val="000000"/>
                          </a:solidFill>
                          <a:effectLst/>
                          <a:latin typeface="ＭＳ Ｐゴシック" panose="020B0600070205080204" pitchFamily="50" charset="-128"/>
                          <a:ea typeface="ＭＳ Ｐゴシック" panose="020B0600070205080204" pitchFamily="50" charset="-128"/>
                        </a:rPr>
                        <a:t>合計</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ja-JP" altLang="en-US" sz="900" b="0" i="0" u="none" strike="noStrike">
                          <a:solidFill>
                            <a:srgbClr val="000000"/>
                          </a:solidFill>
                          <a:effectLst/>
                          <a:latin typeface="ＭＳ Ｐゴシック" panose="020B0600070205080204" pitchFamily="50" charset="-128"/>
                          <a:ea typeface="ＭＳ Ｐゴシック" panose="020B0600070205080204" pitchFamily="50" charset="-128"/>
                        </a:rPr>
                        <a:t>２４億円</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US" altLang="zh-TW" sz="1000" b="0" i="0" u="none" strike="noStrike" dirty="0">
                          <a:solidFill>
                            <a:srgbClr val="000000"/>
                          </a:solidFill>
                          <a:effectLst/>
                          <a:latin typeface="ＭＳ Ｐゴシック" panose="020B0600070205080204" pitchFamily="50" charset="-128"/>
                          <a:ea typeface="ＭＳ Ｐゴシック" panose="020B0600070205080204" pitchFamily="50" charset="-128"/>
                        </a:rPr>
                        <a:t>42.1</a:t>
                      </a:r>
                      <a:r>
                        <a:rPr lang="zh-TW" altLang="en-US" sz="900" b="0" i="0" u="none" strike="noStrike" dirty="0">
                          <a:solidFill>
                            <a:srgbClr val="000000"/>
                          </a:solidFill>
                          <a:effectLst/>
                          <a:latin typeface="ＭＳ Ｐゴシック" panose="020B0600070205080204" pitchFamily="50" charset="-128"/>
                          <a:ea typeface="ＭＳ Ｐゴシック" panose="020B0600070205080204" pitchFamily="50" charset="-128"/>
                        </a:rPr>
                        <a:t>億円</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US" altLang="zh-TW" sz="1000" b="0" i="0" u="none" strike="noStrike" dirty="0">
                          <a:solidFill>
                            <a:srgbClr val="000000"/>
                          </a:solidFill>
                          <a:effectLst/>
                          <a:latin typeface="ＭＳ Ｐゴシック" panose="020B0600070205080204" pitchFamily="50" charset="-128"/>
                          <a:ea typeface="ＭＳ Ｐゴシック" panose="020B0600070205080204" pitchFamily="50" charset="-128"/>
                        </a:rPr>
                        <a:t>48.9</a:t>
                      </a:r>
                      <a:r>
                        <a:rPr lang="zh-TW" altLang="en-US" sz="900" b="0" i="0" u="none" strike="noStrike" dirty="0">
                          <a:solidFill>
                            <a:srgbClr val="000000"/>
                          </a:solidFill>
                          <a:effectLst/>
                          <a:latin typeface="ＭＳ Ｐゴシック" panose="020B0600070205080204" pitchFamily="50" charset="-128"/>
                          <a:ea typeface="ＭＳ Ｐゴシック" panose="020B0600070205080204" pitchFamily="50" charset="-128"/>
                        </a:rPr>
                        <a:t>億円</a:t>
                      </a:r>
                    </a:p>
                  </a:txBody>
                  <a:tcPr marL="0" marR="0" marT="0" marB="0" anchor="ctr">
                    <a:lnL w="12700" cap="flat" cmpd="sng" algn="ctr">
                      <a:solidFill>
                        <a:srgbClr val="000000"/>
                      </a:solidFill>
                      <a:prstDash val="solid"/>
                      <a:round/>
                      <a:headEnd type="none" w="med" len="med"/>
                      <a:tailEnd type="none" w="med" len="med"/>
                    </a:lnL>
                    <a:lnR w="12700" cap="flat" cmpd="sng" algn="ctr">
                      <a:solidFill>
                        <a:schemeClr val="tx1"/>
                      </a:solidFill>
                      <a:prstDash val="lgDash"/>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US" altLang="zh-TW" sz="1000" b="0" i="0" u="none" strike="noStrike" dirty="0">
                          <a:solidFill>
                            <a:srgbClr val="000000"/>
                          </a:solidFill>
                          <a:effectLst/>
                          <a:latin typeface="ＭＳ Ｐゴシック" panose="020B0600070205080204" pitchFamily="50" charset="-128"/>
                          <a:ea typeface="ＭＳ Ｐゴシック" panose="020B0600070205080204" pitchFamily="50" charset="-128"/>
                        </a:rPr>
                        <a:t>54.7</a:t>
                      </a:r>
                      <a:r>
                        <a:rPr lang="zh-TW" altLang="en-US" sz="900" b="0" i="0" u="none" strike="noStrike" dirty="0">
                          <a:solidFill>
                            <a:srgbClr val="000000"/>
                          </a:solidFill>
                          <a:effectLst/>
                          <a:latin typeface="ＭＳ Ｐゴシック" panose="020B0600070205080204" pitchFamily="50" charset="-128"/>
                          <a:ea typeface="ＭＳ Ｐゴシック" panose="020B0600070205080204" pitchFamily="50" charset="-128"/>
                        </a:rPr>
                        <a:t>億円</a:t>
                      </a:r>
                    </a:p>
                  </a:txBody>
                  <a:tcPr marL="0" marR="0" marT="0" marB="0" anchor="ctr">
                    <a:lnL w="12700" cap="flat" cmpd="sng" algn="ctr">
                      <a:solidFill>
                        <a:schemeClr val="tx1"/>
                      </a:solidFill>
                      <a:prstDash val="lgDash"/>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fontAlgn="ctr"/>
                      <a:r>
                        <a:rPr lang="en-US" altLang="zh-TW" sz="1000" b="0" i="0" u="none" strike="noStrike" dirty="0">
                          <a:solidFill>
                            <a:srgbClr val="000000"/>
                          </a:solidFill>
                          <a:effectLst/>
                          <a:latin typeface="ＭＳ Ｐゴシック" panose="020B0600070205080204" pitchFamily="50" charset="-128"/>
                          <a:ea typeface="ＭＳ Ｐゴシック" panose="020B0600070205080204" pitchFamily="50" charset="-128"/>
                        </a:rPr>
                        <a:t>54.2</a:t>
                      </a:r>
                      <a:r>
                        <a:rPr lang="zh-TW" altLang="en-US" sz="900" b="0" i="0" u="none" strike="noStrike" dirty="0">
                          <a:solidFill>
                            <a:srgbClr val="000000"/>
                          </a:solidFill>
                          <a:effectLst/>
                          <a:latin typeface="ＭＳ Ｐゴシック" panose="020B0600070205080204" pitchFamily="50" charset="-128"/>
                          <a:ea typeface="ＭＳ Ｐゴシック" panose="020B0600070205080204" pitchFamily="50" charset="-128"/>
                        </a:rPr>
                        <a:t>億円</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fontAlgn="ctr"/>
                      <a:r>
                        <a:rPr lang="ja-JP" altLang="en-US" sz="900" b="0" i="0" u="none" strike="noStrike" dirty="0">
                          <a:solidFill>
                            <a:srgbClr val="000000"/>
                          </a:solidFill>
                          <a:effectLst/>
                          <a:latin typeface="ＭＳ Ｐゴシック" panose="020B0600070205080204" pitchFamily="50" charset="-128"/>
                          <a:ea typeface="ＭＳ Ｐゴシック" panose="020B0600070205080204" pitchFamily="50" charset="-128"/>
                        </a:rPr>
                        <a:t>６６億円</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n-US" altLang="zh-TW" sz="1000" b="0" i="0" u="none" strike="noStrike" dirty="0">
                          <a:solidFill>
                            <a:srgbClr val="000000"/>
                          </a:solidFill>
                          <a:effectLst/>
                          <a:latin typeface="ＭＳ Ｐゴシック" panose="020B0600070205080204" pitchFamily="50" charset="-128"/>
                          <a:ea typeface="ＭＳ Ｐゴシック" panose="020B0600070205080204" pitchFamily="50" charset="-128"/>
                        </a:rPr>
                        <a:t>39.9</a:t>
                      </a:r>
                      <a:r>
                        <a:rPr lang="zh-TW" altLang="en-US" sz="1000" b="0" i="0" u="none" strike="noStrike" dirty="0">
                          <a:solidFill>
                            <a:srgbClr val="000000"/>
                          </a:solidFill>
                          <a:effectLst/>
                          <a:latin typeface="ＭＳ Ｐゴシック" panose="020B0600070205080204" pitchFamily="50" charset="-128"/>
                          <a:ea typeface="ＭＳ Ｐゴシック" panose="020B0600070205080204" pitchFamily="50" charset="-128"/>
                        </a:rPr>
                        <a:t>億円</a:t>
                      </a:r>
                      <a:endParaRPr lang="zh-TW" altLang="en-US" sz="80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fontAlgn="ctr"/>
                      <a:r>
                        <a:rPr lang="ja-JP" altLang="en-US" sz="900" b="0" i="0" u="none" strike="noStrike" dirty="0">
                          <a:solidFill>
                            <a:srgbClr val="000000"/>
                          </a:solidFill>
                          <a:effectLst/>
                          <a:latin typeface="ＭＳ Ｐゴシック" panose="020B0600070205080204" pitchFamily="50" charset="-128"/>
                          <a:ea typeface="ＭＳ Ｐゴシック" panose="020B0600070205080204" pitchFamily="50" charset="-128"/>
                        </a:rPr>
                        <a:t>　</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6"/>
                  </a:ext>
                </a:extLst>
              </a:tr>
            </a:tbl>
          </a:graphicData>
        </a:graphic>
      </p:graphicFrame>
      <p:sp>
        <p:nvSpPr>
          <p:cNvPr id="68" name="スライド番号プレースホルダ 67"/>
          <p:cNvSpPr>
            <a:spLocks noGrp="1"/>
          </p:cNvSpPr>
          <p:nvPr>
            <p:ph type="sldNum" sz="quarter" idx="12"/>
          </p:nvPr>
        </p:nvSpPr>
        <p:spPr/>
        <p:txBody>
          <a:bodyPr/>
          <a:lstStyle/>
          <a:p>
            <a:fld id="{CCEC3038-1CF1-4B63-9920-55248DCFBA97}" type="slidenum">
              <a:rPr kumimoji="1" lang="ja-JP" altLang="en-US" smtClean="0"/>
              <a:pPr/>
              <a:t>39</a:t>
            </a:fld>
            <a:endParaRPr kumimoji="1" lang="ja-JP" altLang="en-US" dirty="0"/>
          </a:p>
        </p:txBody>
      </p:sp>
      <p:graphicFrame>
        <p:nvGraphicFramePr>
          <p:cNvPr id="22" name="表 21"/>
          <p:cNvGraphicFramePr>
            <a:graphicFrameLocks noGrp="1"/>
          </p:cNvGraphicFramePr>
          <p:nvPr>
            <p:extLst>
              <p:ext uri="{D42A27DB-BD31-4B8C-83A1-F6EECF244321}">
                <p14:modId xmlns:p14="http://schemas.microsoft.com/office/powerpoint/2010/main" val="2746116075"/>
              </p:ext>
            </p:extLst>
          </p:nvPr>
        </p:nvGraphicFramePr>
        <p:xfrm>
          <a:off x="1331640" y="940387"/>
          <a:ext cx="7488832" cy="1115684"/>
        </p:xfrm>
        <a:graphic>
          <a:graphicData uri="http://schemas.openxmlformats.org/drawingml/2006/table">
            <a:tbl>
              <a:tblPr/>
              <a:tblGrid>
                <a:gridCol w="1257814">
                  <a:extLst>
                    <a:ext uri="{9D8B030D-6E8A-4147-A177-3AD203B41FA5}">
                      <a16:colId xmlns:a16="http://schemas.microsoft.com/office/drawing/2014/main" xmlns="" val="20000"/>
                    </a:ext>
                  </a:extLst>
                </a:gridCol>
                <a:gridCol w="522477">
                  <a:extLst>
                    <a:ext uri="{9D8B030D-6E8A-4147-A177-3AD203B41FA5}">
                      <a16:colId xmlns:a16="http://schemas.microsoft.com/office/drawing/2014/main" xmlns="" val="20001"/>
                    </a:ext>
                  </a:extLst>
                </a:gridCol>
                <a:gridCol w="522477">
                  <a:extLst>
                    <a:ext uri="{9D8B030D-6E8A-4147-A177-3AD203B41FA5}">
                      <a16:colId xmlns:a16="http://schemas.microsoft.com/office/drawing/2014/main" xmlns="" val="20002"/>
                    </a:ext>
                  </a:extLst>
                </a:gridCol>
                <a:gridCol w="522477">
                  <a:extLst>
                    <a:ext uri="{9D8B030D-6E8A-4147-A177-3AD203B41FA5}">
                      <a16:colId xmlns:a16="http://schemas.microsoft.com/office/drawing/2014/main" xmlns="" val="20003"/>
                    </a:ext>
                  </a:extLst>
                </a:gridCol>
                <a:gridCol w="590205">
                  <a:extLst>
                    <a:ext uri="{9D8B030D-6E8A-4147-A177-3AD203B41FA5}">
                      <a16:colId xmlns:a16="http://schemas.microsoft.com/office/drawing/2014/main" xmlns="" val="20004"/>
                    </a:ext>
                  </a:extLst>
                </a:gridCol>
                <a:gridCol w="590205">
                  <a:extLst>
                    <a:ext uri="{9D8B030D-6E8A-4147-A177-3AD203B41FA5}">
                      <a16:colId xmlns:a16="http://schemas.microsoft.com/office/drawing/2014/main" xmlns="" val="20005"/>
                    </a:ext>
                  </a:extLst>
                </a:gridCol>
                <a:gridCol w="590205">
                  <a:extLst>
                    <a:ext uri="{9D8B030D-6E8A-4147-A177-3AD203B41FA5}">
                      <a16:colId xmlns:a16="http://schemas.microsoft.com/office/drawing/2014/main" xmlns="" val="20006"/>
                    </a:ext>
                  </a:extLst>
                </a:gridCol>
                <a:gridCol w="590205">
                  <a:extLst>
                    <a:ext uri="{9D8B030D-6E8A-4147-A177-3AD203B41FA5}">
                      <a16:colId xmlns:a16="http://schemas.microsoft.com/office/drawing/2014/main" xmlns="" val="20007"/>
                    </a:ext>
                  </a:extLst>
                </a:gridCol>
                <a:gridCol w="2302767">
                  <a:extLst>
                    <a:ext uri="{9D8B030D-6E8A-4147-A177-3AD203B41FA5}">
                      <a16:colId xmlns:a16="http://schemas.microsoft.com/office/drawing/2014/main" xmlns="" val="20008"/>
                    </a:ext>
                  </a:extLst>
                </a:gridCol>
              </a:tblGrid>
              <a:tr h="407074">
                <a:tc>
                  <a:txBody>
                    <a:bodyPr/>
                    <a:lstStyle/>
                    <a:p>
                      <a:pPr algn="ctr" fontAlgn="ctr"/>
                      <a:r>
                        <a:rPr lang="ja-JP" altLang="en-US" sz="1000" b="0" i="0" u="none" strike="noStrike" dirty="0">
                          <a:solidFill>
                            <a:srgbClr val="000000"/>
                          </a:solidFill>
                          <a:effectLst/>
                          <a:latin typeface="ＭＳ Ｐゴシック" panose="020B0600070205080204" pitchFamily="50" charset="-128"/>
                          <a:ea typeface="ＭＳ Ｐゴシック" panose="020B0600070205080204" pitchFamily="50" charset="-128"/>
                        </a:rPr>
                        <a:t>　</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BlToTr w="6350" cap="flat" cmpd="sng" algn="ctr">
                      <a:solidFill>
                        <a:srgbClr val="000000"/>
                      </a:solidFill>
                      <a:prstDash val="solid"/>
                      <a:round/>
                      <a:headEnd type="none" w="med" len="med"/>
                      <a:tailEnd type="none" w="med" len="med"/>
                    </a:lnBlToTr>
                  </a:tcPr>
                </a:tc>
                <a:tc>
                  <a:txBody>
                    <a:bodyPr/>
                    <a:lstStyle/>
                    <a:p>
                      <a:pPr algn="ctr" fontAlgn="ctr"/>
                      <a:r>
                        <a:rPr lang="en-US" altLang="ja-JP" sz="900" b="0" i="0" u="none" strike="noStrike" dirty="0">
                          <a:solidFill>
                            <a:srgbClr val="000000"/>
                          </a:solidFill>
                          <a:effectLst/>
                          <a:latin typeface="ＭＳ Ｐゴシック" panose="020B0600070205080204" pitchFamily="50" charset="-128"/>
                          <a:ea typeface="ＭＳ Ｐゴシック" panose="020B0600070205080204" pitchFamily="50" charset="-128"/>
                        </a:rPr>
                        <a:t>2012</a:t>
                      </a:r>
                      <a:r>
                        <a:rPr lang="ja-JP" altLang="en-US" sz="900" b="0" i="0" u="none" strike="noStrike" dirty="0">
                          <a:solidFill>
                            <a:srgbClr val="000000"/>
                          </a:solidFill>
                          <a:effectLst/>
                          <a:latin typeface="ＭＳ Ｐゴシック" panose="020B0600070205080204" pitchFamily="50" charset="-128"/>
                          <a:ea typeface="ＭＳ Ｐゴシック" panose="020B0600070205080204" pitchFamily="50" charset="-128"/>
                        </a:rPr>
                        <a:t>年度</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US" altLang="ja-JP" sz="900" b="0" i="0" u="none" strike="noStrike" dirty="0">
                          <a:solidFill>
                            <a:srgbClr val="000000"/>
                          </a:solidFill>
                          <a:effectLst/>
                          <a:latin typeface="ＭＳ Ｐゴシック" panose="020B0600070205080204" pitchFamily="50" charset="-128"/>
                          <a:ea typeface="ＭＳ Ｐゴシック" panose="020B0600070205080204" pitchFamily="50" charset="-128"/>
                        </a:rPr>
                        <a:t>2013</a:t>
                      </a:r>
                      <a:r>
                        <a:rPr lang="ja-JP" altLang="en-US" sz="900" b="0" i="0" u="none" strike="noStrike" dirty="0">
                          <a:solidFill>
                            <a:srgbClr val="000000"/>
                          </a:solidFill>
                          <a:effectLst/>
                          <a:latin typeface="ＭＳ Ｐゴシック" panose="020B0600070205080204" pitchFamily="50" charset="-128"/>
                          <a:ea typeface="ＭＳ Ｐゴシック" panose="020B0600070205080204" pitchFamily="50" charset="-128"/>
                        </a:rPr>
                        <a:t>年度</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US" altLang="ja-JP" sz="900" b="0" i="0" u="none" strike="noStrike" dirty="0">
                          <a:solidFill>
                            <a:srgbClr val="000000"/>
                          </a:solidFill>
                          <a:effectLst/>
                          <a:latin typeface="ＭＳ Ｐゴシック" panose="020B0600070205080204" pitchFamily="50" charset="-128"/>
                          <a:ea typeface="ＭＳ Ｐゴシック" panose="020B0600070205080204" pitchFamily="50" charset="-128"/>
                        </a:rPr>
                        <a:t>2014</a:t>
                      </a:r>
                      <a:r>
                        <a:rPr lang="ja-JP" altLang="en-US" sz="900" b="0" i="0" u="none" strike="noStrike" dirty="0">
                          <a:solidFill>
                            <a:srgbClr val="000000"/>
                          </a:solidFill>
                          <a:effectLst/>
                          <a:latin typeface="ＭＳ Ｐゴシック" panose="020B0600070205080204" pitchFamily="50" charset="-128"/>
                          <a:ea typeface="ＭＳ Ｐゴシック" panose="020B0600070205080204" pitchFamily="50" charset="-128"/>
                        </a:rPr>
                        <a:t>年度</a:t>
                      </a:r>
                    </a:p>
                  </a:txBody>
                  <a:tcPr marL="0" marR="0" marT="0" marB="0" anchor="ctr">
                    <a:lnL w="12700" cap="flat" cmpd="sng" algn="ctr">
                      <a:solidFill>
                        <a:srgbClr val="000000"/>
                      </a:solidFill>
                      <a:prstDash val="solid"/>
                      <a:round/>
                      <a:headEnd type="none" w="med" len="med"/>
                      <a:tailEnd type="none" w="med" len="med"/>
                    </a:lnL>
                    <a:lnR w="12700" cap="flat" cmpd="sng" algn="ctr">
                      <a:solidFill>
                        <a:schemeClr val="tx1"/>
                      </a:solidFill>
                      <a:prstDash val="lgDash"/>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US" altLang="ja-JP" sz="900" b="0" i="0" u="none" strike="noStrike" dirty="0">
                          <a:solidFill>
                            <a:srgbClr val="000000"/>
                          </a:solidFill>
                          <a:effectLst/>
                          <a:latin typeface="ＭＳ Ｐゴシック" panose="020B0600070205080204" pitchFamily="50" charset="-128"/>
                          <a:ea typeface="ＭＳ Ｐゴシック" panose="020B0600070205080204" pitchFamily="50" charset="-128"/>
                        </a:rPr>
                        <a:t>2015</a:t>
                      </a:r>
                      <a:r>
                        <a:rPr lang="ja-JP" altLang="en-US" sz="900" b="0" i="0" u="none" strike="noStrike" dirty="0">
                          <a:solidFill>
                            <a:srgbClr val="000000"/>
                          </a:solidFill>
                          <a:effectLst/>
                          <a:latin typeface="ＭＳ Ｐゴシック" panose="020B0600070205080204" pitchFamily="50" charset="-128"/>
                          <a:ea typeface="ＭＳ Ｐゴシック" panose="020B0600070205080204" pitchFamily="50" charset="-128"/>
                        </a:rPr>
                        <a:t>年度</a:t>
                      </a:r>
                    </a:p>
                  </a:txBody>
                  <a:tcPr marL="0" marR="0" marT="0" marB="0" anchor="ctr">
                    <a:lnL w="12700" cap="flat" cmpd="sng" algn="ctr">
                      <a:solidFill>
                        <a:schemeClr val="tx1"/>
                      </a:solidFill>
                      <a:prstDash val="lgDash"/>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fontAlgn="ctr"/>
                      <a:r>
                        <a:rPr lang="en-US" altLang="ja-JP" sz="900" b="0" i="0" u="none" strike="noStrike" dirty="0">
                          <a:solidFill>
                            <a:srgbClr val="000000"/>
                          </a:solidFill>
                          <a:effectLst/>
                          <a:latin typeface="ＭＳ Ｐゴシック" panose="020B0600070205080204" pitchFamily="50" charset="-128"/>
                          <a:ea typeface="ＭＳ Ｐゴシック" panose="020B0600070205080204" pitchFamily="50" charset="-128"/>
                        </a:rPr>
                        <a:t>2016</a:t>
                      </a:r>
                      <a:r>
                        <a:rPr lang="ja-JP" altLang="en-US" sz="900" b="0" i="0" u="none" strike="noStrike" dirty="0">
                          <a:solidFill>
                            <a:srgbClr val="000000"/>
                          </a:solidFill>
                          <a:effectLst/>
                          <a:latin typeface="ＭＳ Ｐゴシック" panose="020B0600070205080204" pitchFamily="50" charset="-128"/>
                          <a:ea typeface="ＭＳ Ｐゴシック" panose="020B0600070205080204" pitchFamily="50" charset="-128"/>
                        </a:rPr>
                        <a:t>年度</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fontAlgn="ctr"/>
                      <a:r>
                        <a:rPr lang="en-US" altLang="ja-JP" sz="900" b="0" i="0" u="none" strike="noStrike" dirty="0">
                          <a:solidFill>
                            <a:srgbClr val="000000"/>
                          </a:solidFill>
                          <a:effectLst/>
                          <a:latin typeface="ＭＳ Ｐゴシック" panose="020B0600070205080204" pitchFamily="50" charset="-128"/>
                          <a:ea typeface="ＭＳ Ｐゴシック" panose="020B0600070205080204" pitchFamily="50" charset="-128"/>
                        </a:rPr>
                        <a:t>2017</a:t>
                      </a:r>
                      <a:r>
                        <a:rPr lang="ja-JP" altLang="en-US" sz="900" b="0" i="0" u="none" strike="noStrike" dirty="0">
                          <a:solidFill>
                            <a:srgbClr val="000000"/>
                          </a:solidFill>
                          <a:effectLst/>
                          <a:latin typeface="ＭＳ Ｐゴシック" panose="020B0600070205080204" pitchFamily="50" charset="-128"/>
                          <a:ea typeface="ＭＳ Ｐゴシック" panose="020B0600070205080204" pitchFamily="50" charset="-128"/>
                        </a:rPr>
                        <a:t>年度</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fontAlgn="ctr"/>
                      <a:r>
                        <a:rPr lang="en-US" altLang="ja-JP" sz="900" b="0" i="0" u="none" strike="noStrike" dirty="0">
                          <a:solidFill>
                            <a:srgbClr val="000000"/>
                          </a:solidFill>
                          <a:effectLst/>
                          <a:latin typeface="ＭＳ Ｐゴシック" panose="020B0600070205080204" pitchFamily="50" charset="-128"/>
                          <a:ea typeface="ＭＳ Ｐゴシック" panose="020B0600070205080204" pitchFamily="50" charset="-128"/>
                        </a:rPr>
                        <a:t>2018</a:t>
                      </a:r>
                      <a:r>
                        <a:rPr lang="ja-JP" altLang="en-US" sz="900" b="0" i="0" u="none" strike="noStrike" dirty="0">
                          <a:solidFill>
                            <a:srgbClr val="000000"/>
                          </a:solidFill>
                          <a:effectLst/>
                          <a:latin typeface="ＭＳ Ｐゴシック" panose="020B0600070205080204" pitchFamily="50" charset="-128"/>
                          <a:ea typeface="ＭＳ Ｐゴシック" panose="020B0600070205080204" pitchFamily="50" charset="-128"/>
                        </a:rPr>
                        <a:t>年度</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fontAlgn="ctr"/>
                      <a:r>
                        <a:rPr lang="ja-JP" altLang="en-US" sz="900" b="0" i="0" u="none" strike="noStrike" dirty="0">
                          <a:solidFill>
                            <a:srgbClr val="000000"/>
                          </a:solidFill>
                          <a:effectLst/>
                          <a:latin typeface="ＭＳ Ｐゴシック" panose="020B0600070205080204" pitchFamily="50" charset="-128"/>
                          <a:ea typeface="ＭＳ Ｐゴシック" panose="020B0600070205080204" pitchFamily="50" charset="-128"/>
                        </a:rPr>
                        <a:t>主な取組み</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0"/>
                  </a:ext>
                </a:extLst>
              </a:tr>
              <a:tr h="708610">
                <a:tc>
                  <a:txBody>
                    <a:bodyPr/>
                    <a:lstStyle/>
                    <a:p>
                      <a:pPr algn="ctr" fontAlgn="ctr"/>
                      <a:r>
                        <a:rPr lang="zh-TW" altLang="en-US" sz="900" b="0" i="0" u="none" strike="noStrike" dirty="0">
                          <a:solidFill>
                            <a:srgbClr val="000000"/>
                          </a:solidFill>
                          <a:effectLst/>
                          <a:latin typeface="ＭＳ Ｐゴシック" panose="020B0600070205080204" pitchFamily="50" charset="-128"/>
                          <a:ea typeface="ＭＳ Ｐゴシック" panose="020B0600070205080204" pitchFamily="50" charset="-128"/>
                        </a:rPr>
                        <a:t>上下水道料金福祉措置</a:t>
                      </a:r>
                      <a:br>
                        <a:rPr lang="zh-TW" altLang="en-US" sz="900" b="0" i="0" u="none" strike="noStrike" dirty="0">
                          <a:solidFill>
                            <a:srgbClr val="000000"/>
                          </a:solidFill>
                          <a:effectLst/>
                          <a:latin typeface="ＭＳ Ｐゴシック" panose="020B0600070205080204" pitchFamily="50" charset="-128"/>
                          <a:ea typeface="ＭＳ Ｐゴシック" panose="020B0600070205080204" pitchFamily="50" charset="-128"/>
                        </a:rPr>
                      </a:br>
                      <a:r>
                        <a:rPr lang="zh-TW" altLang="en-US" sz="900" b="0" i="0" u="none" strike="noStrike" dirty="0">
                          <a:solidFill>
                            <a:srgbClr val="000000"/>
                          </a:solidFill>
                          <a:effectLst/>
                          <a:latin typeface="ＭＳ Ｐゴシック" panose="020B0600070205080204" pitchFamily="50" charset="-128"/>
                          <a:ea typeface="ＭＳ Ｐゴシック" panose="020B0600070205080204" pitchFamily="50" charset="-128"/>
                        </a:rPr>
                        <a:t>（減免）</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ja-JP" altLang="en-US" sz="900" b="0" i="0" u="none" strike="noStrike" dirty="0">
                          <a:solidFill>
                            <a:srgbClr val="000000"/>
                          </a:solidFill>
                          <a:effectLst/>
                          <a:latin typeface="ＭＳ Ｐゴシック" panose="020B0600070205080204" pitchFamily="50" charset="-128"/>
                          <a:ea typeface="ＭＳ Ｐゴシック" panose="020B0600070205080204" pitchFamily="50" charset="-128"/>
                        </a:rPr>
                        <a:t>３６億円</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zh-TW" altLang="en-US" sz="900" b="0" i="0" u="none" strike="noStrike" dirty="0">
                          <a:solidFill>
                            <a:srgbClr val="000000"/>
                          </a:solidFill>
                          <a:effectLst/>
                          <a:latin typeface="ＭＳ Ｐゴシック" panose="020B0600070205080204" pitchFamily="50" charset="-128"/>
                          <a:ea typeface="ＭＳ Ｐゴシック" panose="020B0600070205080204" pitchFamily="50" charset="-128"/>
                        </a:rPr>
                        <a:t>２１億円</a:t>
                      </a:r>
                      <a:br>
                        <a:rPr lang="zh-TW" altLang="en-US" sz="900" b="0" i="0" u="none" strike="noStrike" dirty="0">
                          <a:solidFill>
                            <a:srgbClr val="000000"/>
                          </a:solidFill>
                          <a:effectLst/>
                          <a:latin typeface="ＭＳ Ｐゴシック" panose="020B0600070205080204" pitchFamily="50" charset="-128"/>
                          <a:ea typeface="ＭＳ Ｐゴシック" panose="020B0600070205080204" pitchFamily="50" charset="-128"/>
                        </a:rPr>
                      </a:br>
                      <a:r>
                        <a:rPr lang="en-US" altLang="zh-TW" sz="700" b="0" i="0" u="none" strike="noStrike" dirty="0">
                          <a:solidFill>
                            <a:srgbClr val="000000"/>
                          </a:solidFill>
                          <a:effectLst/>
                          <a:latin typeface="ＭＳ Ｐゴシック" panose="020B0600070205080204" pitchFamily="50" charset="-128"/>
                          <a:ea typeface="ＭＳ Ｐゴシック" panose="020B0600070205080204" pitchFamily="50" charset="-128"/>
                        </a:rPr>
                        <a:t>※10</a:t>
                      </a:r>
                      <a:r>
                        <a:rPr lang="zh-TW" altLang="en-US" sz="700" b="0" i="0" u="none" strike="noStrike" dirty="0">
                          <a:solidFill>
                            <a:srgbClr val="000000"/>
                          </a:solidFill>
                          <a:effectLst/>
                          <a:latin typeface="ＭＳ Ｐゴシック" panose="020B0600070205080204" pitchFamily="50" charset="-128"/>
                          <a:ea typeface="ＭＳ Ｐゴシック" panose="020B0600070205080204" pitchFamily="50" charset="-128"/>
                        </a:rPr>
                        <a:t>月廃止</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ja-JP" altLang="en-US" sz="900" b="0" i="0" u="none" strike="noStrike" dirty="0">
                          <a:solidFill>
                            <a:srgbClr val="000000"/>
                          </a:solidFill>
                          <a:effectLst/>
                          <a:latin typeface="ＭＳ Ｐゴシック" panose="020B0600070205080204" pitchFamily="50" charset="-128"/>
                          <a:ea typeface="ＭＳ Ｐゴシック" panose="020B0600070205080204" pitchFamily="50" charset="-128"/>
                        </a:rPr>
                        <a:t>０円</a:t>
                      </a:r>
                    </a:p>
                  </a:txBody>
                  <a:tcPr marL="0" marR="0" marT="0" marB="0" anchor="ctr">
                    <a:lnL w="12700" cap="flat" cmpd="sng" algn="ctr">
                      <a:solidFill>
                        <a:srgbClr val="000000"/>
                      </a:solidFill>
                      <a:prstDash val="solid"/>
                      <a:round/>
                      <a:headEnd type="none" w="med" len="med"/>
                      <a:tailEnd type="none" w="med" len="med"/>
                    </a:lnL>
                    <a:lnR w="12700" cap="flat" cmpd="sng" algn="ctr">
                      <a:solidFill>
                        <a:schemeClr val="tx1"/>
                      </a:solidFill>
                      <a:prstDash val="lgDash"/>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ja-JP" altLang="en-US" sz="900" b="0" i="0" u="none" strike="noStrike" dirty="0">
                          <a:solidFill>
                            <a:srgbClr val="000000"/>
                          </a:solidFill>
                          <a:effectLst/>
                          <a:latin typeface="ＭＳ Ｐゴシック" panose="020B0600070205080204" pitchFamily="50" charset="-128"/>
                          <a:ea typeface="ＭＳ Ｐゴシック" panose="020B0600070205080204" pitchFamily="50" charset="-128"/>
                        </a:rPr>
                        <a:t>０円</a:t>
                      </a:r>
                    </a:p>
                  </a:txBody>
                  <a:tcPr marL="0" marR="0" marT="0" marB="0" anchor="ctr">
                    <a:lnL w="12700" cap="flat" cmpd="sng" algn="ctr">
                      <a:solidFill>
                        <a:schemeClr val="tx1"/>
                      </a:solidFill>
                      <a:prstDash val="lgDash"/>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fontAlgn="ctr"/>
                      <a:r>
                        <a:rPr lang="ja-JP" altLang="en-US" sz="900" b="0" i="0" u="none" strike="noStrike" dirty="0">
                          <a:solidFill>
                            <a:srgbClr val="000000"/>
                          </a:solidFill>
                          <a:effectLst/>
                          <a:latin typeface="ＭＳ Ｐゴシック" panose="020B0600070205080204" pitchFamily="50" charset="-128"/>
                          <a:ea typeface="ＭＳ Ｐゴシック" panose="020B0600070205080204" pitchFamily="50" charset="-128"/>
                        </a:rPr>
                        <a:t>０円</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fontAlgn="ctr"/>
                      <a:r>
                        <a:rPr lang="ja-JP" altLang="en-US" sz="900" b="0" i="0" u="none" strike="noStrike" dirty="0">
                          <a:solidFill>
                            <a:srgbClr val="000000"/>
                          </a:solidFill>
                          <a:effectLst/>
                          <a:latin typeface="ＭＳ Ｐゴシック" panose="020B0600070205080204" pitchFamily="50" charset="-128"/>
                          <a:ea typeface="ＭＳ Ｐゴシック" panose="020B0600070205080204" pitchFamily="50" charset="-128"/>
                        </a:rPr>
                        <a:t>０円</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ja-JP" altLang="en-US" sz="900" b="0" i="0" u="none" strike="noStrike" dirty="0">
                          <a:solidFill>
                            <a:srgbClr val="000000"/>
                          </a:solidFill>
                          <a:effectLst/>
                          <a:latin typeface="ＭＳ Ｐゴシック" panose="020B0600070205080204" pitchFamily="50" charset="-128"/>
                          <a:ea typeface="+mn-ea"/>
                        </a:rPr>
                        <a:t>０円</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fontAlgn="ctr"/>
                      <a:r>
                        <a:rPr lang="ja-JP" altLang="en-US" sz="900" b="0" i="0" u="none" strike="noStrike" dirty="0">
                          <a:solidFill>
                            <a:srgbClr val="000000"/>
                          </a:solidFill>
                          <a:effectLst/>
                          <a:latin typeface="ＭＳ Ｐゴシック" panose="020B0600070205080204" pitchFamily="50" charset="-128"/>
                          <a:ea typeface="ＭＳ Ｐゴシック" panose="020B0600070205080204" pitchFamily="50" charset="-128"/>
                        </a:rPr>
                        <a:t>　</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BlToTr w="6350" cap="flat" cmpd="sng" algn="ctr">
                      <a:solidFill>
                        <a:srgbClr val="000000"/>
                      </a:solidFill>
                      <a:prstDash val="solid"/>
                      <a:round/>
                      <a:headEnd type="none" w="med" len="med"/>
                      <a:tailEnd type="none" w="med" len="med"/>
                    </a:lnBlToTr>
                  </a:tcPr>
                </a:tc>
                <a:extLst>
                  <a:ext uri="{0D108BD9-81ED-4DB2-BD59-A6C34878D82A}">
                    <a16:rowId xmlns:a16="http://schemas.microsoft.com/office/drawing/2014/main" xmlns="" val="10001"/>
                  </a:ext>
                </a:extLst>
              </a:tr>
            </a:tbl>
          </a:graphicData>
        </a:graphic>
      </p:graphicFrame>
    </p:spTree>
    <p:extLst>
      <p:ext uri="{BB962C8B-B14F-4D97-AF65-F5344CB8AC3E}">
        <p14:creationId xmlns:p14="http://schemas.microsoft.com/office/powerpoint/2010/main" val="2757923037"/>
      </p:ext>
    </p:extLst>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グループ化 1"/>
          <p:cNvGrpSpPr/>
          <p:nvPr/>
        </p:nvGrpSpPr>
        <p:grpSpPr>
          <a:xfrm>
            <a:off x="4427984" y="1376800"/>
            <a:ext cx="4512541" cy="4068336"/>
            <a:chOff x="4427984" y="1376800"/>
            <a:chExt cx="4512541" cy="4068336"/>
          </a:xfrm>
        </p:grpSpPr>
        <p:sp>
          <p:nvSpPr>
            <p:cNvPr id="9" name="角丸四角形 8"/>
            <p:cNvSpPr/>
            <p:nvPr/>
          </p:nvSpPr>
          <p:spPr>
            <a:xfrm>
              <a:off x="5796136" y="1376800"/>
              <a:ext cx="864000" cy="252000"/>
            </a:xfrm>
            <a:prstGeom prst="roundRect">
              <a:avLst>
                <a:gd name="adj" fmla="val 3640"/>
              </a:avLst>
            </a:prstGeom>
            <a:solidFill>
              <a:schemeClr val="accent6">
                <a:lumMod val="60000"/>
                <a:lumOff val="40000"/>
                <a:alpha val="5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 name="角丸四角形 9"/>
            <p:cNvSpPr/>
            <p:nvPr/>
          </p:nvSpPr>
          <p:spPr>
            <a:xfrm>
              <a:off x="4427984" y="1628800"/>
              <a:ext cx="864000" cy="252000"/>
            </a:xfrm>
            <a:prstGeom prst="roundRect">
              <a:avLst>
                <a:gd name="adj" fmla="val 3640"/>
              </a:avLst>
            </a:prstGeom>
            <a:solidFill>
              <a:schemeClr val="accent6">
                <a:lumMod val="60000"/>
                <a:lumOff val="40000"/>
                <a:alpha val="5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 name="角丸四角形 10"/>
            <p:cNvSpPr/>
            <p:nvPr/>
          </p:nvSpPr>
          <p:spPr>
            <a:xfrm>
              <a:off x="5796136" y="1884557"/>
              <a:ext cx="900000" cy="252000"/>
            </a:xfrm>
            <a:prstGeom prst="roundRect">
              <a:avLst>
                <a:gd name="adj" fmla="val 3640"/>
              </a:avLst>
            </a:prstGeom>
            <a:solidFill>
              <a:schemeClr val="accent6">
                <a:lumMod val="60000"/>
                <a:lumOff val="40000"/>
                <a:alpha val="5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 name="角丸四角形 11"/>
            <p:cNvSpPr/>
            <p:nvPr/>
          </p:nvSpPr>
          <p:spPr>
            <a:xfrm>
              <a:off x="4427984" y="2136557"/>
              <a:ext cx="288000" cy="252000"/>
            </a:xfrm>
            <a:prstGeom prst="roundRect">
              <a:avLst>
                <a:gd name="adj" fmla="val 3640"/>
              </a:avLst>
            </a:prstGeom>
            <a:solidFill>
              <a:schemeClr val="accent6">
                <a:lumMod val="60000"/>
                <a:lumOff val="40000"/>
                <a:alpha val="5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 name="角丸四角形 12"/>
            <p:cNvSpPr/>
            <p:nvPr/>
          </p:nvSpPr>
          <p:spPr>
            <a:xfrm>
              <a:off x="6948360" y="2636912"/>
              <a:ext cx="612000" cy="252000"/>
            </a:xfrm>
            <a:prstGeom prst="roundRect">
              <a:avLst>
                <a:gd name="adj" fmla="val 3640"/>
              </a:avLst>
            </a:prstGeom>
            <a:solidFill>
              <a:schemeClr val="accent6">
                <a:lumMod val="60000"/>
                <a:lumOff val="40000"/>
                <a:alpha val="5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4" name="角丸四角形 13"/>
            <p:cNvSpPr/>
            <p:nvPr/>
          </p:nvSpPr>
          <p:spPr>
            <a:xfrm>
              <a:off x="6852525" y="3140968"/>
              <a:ext cx="1728000" cy="252000"/>
            </a:xfrm>
            <a:prstGeom prst="roundRect">
              <a:avLst>
                <a:gd name="adj" fmla="val 3640"/>
              </a:avLst>
            </a:prstGeom>
            <a:solidFill>
              <a:schemeClr val="accent6">
                <a:lumMod val="60000"/>
                <a:lumOff val="40000"/>
                <a:alpha val="5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5" name="角丸四角形 14"/>
            <p:cNvSpPr/>
            <p:nvPr/>
          </p:nvSpPr>
          <p:spPr>
            <a:xfrm>
              <a:off x="6852525" y="3645024"/>
              <a:ext cx="2052000" cy="252000"/>
            </a:xfrm>
            <a:prstGeom prst="roundRect">
              <a:avLst>
                <a:gd name="adj" fmla="val 3640"/>
              </a:avLst>
            </a:prstGeom>
            <a:solidFill>
              <a:schemeClr val="accent6">
                <a:lumMod val="60000"/>
                <a:lumOff val="40000"/>
                <a:alpha val="5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6" name="角丸四角形 15"/>
            <p:cNvSpPr/>
            <p:nvPr/>
          </p:nvSpPr>
          <p:spPr>
            <a:xfrm>
              <a:off x="8401907" y="3418516"/>
              <a:ext cx="504000" cy="252000"/>
            </a:xfrm>
            <a:prstGeom prst="roundRect">
              <a:avLst>
                <a:gd name="adj" fmla="val 3640"/>
              </a:avLst>
            </a:prstGeom>
            <a:solidFill>
              <a:schemeClr val="accent6">
                <a:lumMod val="60000"/>
                <a:lumOff val="40000"/>
                <a:alpha val="5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8" name="角丸四角形 17"/>
            <p:cNvSpPr/>
            <p:nvPr/>
          </p:nvSpPr>
          <p:spPr>
            <a:xfrm>
              <a:off x="6852525" y="4401136"/>
              <a:ext cx="2088000" cy="792000"/>
            </a:xfrm>
            <a:prstGeom prst="roundRect">
              <a:avLst>
                <a:gd name="adj" fmla="val 3640"/>
              </a:avLst>
            </a:prstGeom>
            <a:solidFill>
              <a:schemeClr val="accent6">
                <a:lumMod val="60000"/>
                <a:lumOff val="40000"/>
                <a:alpha val="5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1" name="角丸四角形 20"/>
            <p:cNvSpPr/>
            <p:nvPr/>
          </p:nvSpPr>
          <p:spPr>
            <a:xfrm>
              <a:off x="6859282" y="5193136"/>
              <a:ext cx="720000" cy="252000"/>
            </a:xfrm>
            <a:prstGeom prst="roundRect">
              <a:avLst>
                <a:gd name="adj" fmla="val 3640"/>
              </a:avLst>
            </a:prstGeom>
            <a:solidFill>
              <a:schemeClr val="accent6">
                <a:lumMod val="60000"/>
                <a:lumOff val="40000"/>
                <a:alpha val="5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graphicFrame>
        <p:nvGraphicFramePr>
          <p:cNvPr id="3" name="表 2"/>
          <p:cNvGraphicFramePr>
            <a:graphicFrameLocks noGrp="1"/>
          </p:cNvGraphicFramePr>
          <p:nvPr>
            <p:extLst>
              <p:ext uri="{D42A27DB-BD31-4B8C-83A1-F6EECF244321}">
                <p14:modId xmlns:p14="http://schemas.microsoft.com/office/powerpoint/2010/main" val="649458203"/>
              </p:ext>
            </p:extLst>
          </p:nvPr>
        </p:nvGraphicFramePr>
        <p:xfrm>
          <a:off x="179512" y="476673"/>
          <a:ext cx="8856984" cy="5860847"/>
        </p:xfrm>
        <a:graphic>
          <a:graphicData uri="http://schemas.openxmlformats.org/drawingml/2006/table">
            <a:tbl>
              <a:tblPr firstRow="1" bandRow="1">
                <a:tableStyleId>{5940675A-B579-460E-94D1-54222C63F5DA}</a:tableStyleId>
              </a:tblPr>
              <a:tblGrid>
                <a:gridCol w="2032750"/>
                <a:gridCol w="2177947"/>
                <a:gridCol w="2377592"/>
                <a:gridCol w="2268695"/>
              </a:tblGrid>
              <a:tr h="337560">
                <a:tc>
                  <a:txBody>
                    <a:bodyPr/>
                    <a:lstStyle/>
                    <a:p>
                      <a:pPr algn="ctr"/>
                      <a:r>
                        <a:rPr kumimoji="1" lang="ja-JP" altLang="en-US" dirty="0" smtClean="0">
                          <a:solidFill>
                            <a:schemeClr val="tx1"/>
                          </a:solidFill>
                        </a:rPr>
                        <a:t>＜</a:t>
                      </a:r>
                      <a:r>
                        <a:rPr kumimoji="1" lang="en-US" altLang="ja-JP" dirty="0" smtClean="0">
                          <a:solidFill>
                            <a:schemeClr val="tx1"/>
                          </a:solidFill>
                        </a:rPr>
                        <a:t>Why</a:t>
                      </a:r>
                      <a:r>
                        <a:rPr kumimoji="1" lang="ja-JP" altLang="en-US" dirty="0" smtClean="0">
                          <a:solidFill>
                            <a:schemeClr val="tx1"/>
                          </a:solidFill>
                        </a:rPr>
                        <a:t>＞</a:t>
                      </a:r>
                      <a:endParaRPr kumimoji="1" lang="ja-JP" altLang="en-US" dirty="0">
                        <a:solidFill>
                          <a:schemeClr val="tx1"/>
                        </a:solidFill>
                      </a:endParaRPr>
                    </a:p>
                  </a:txBody>
                  <a:tcP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smtClean="0">
                          <a:solidFill>
                            <a:schemeClr val="tx1"/>
                          </a:solidFill>
                        </a:rPr>
                        <a:t>＜</a:t>
                      </a:r>
                      <a:r>
                        <a:rPr kumimoji="1" lang="en-US" altLang="ja-JP" dirty="0" smtClean="0">
                          <a:solidFill>
                            <a:schemeClr val="tx1"/>
                          </a:solidFill>
                        </a:rPr>
                        <a:t>Vision</a:t>
                      </a:r>
                      <a:r>
                        <a:rPr kumimoji="1" lang="ja-JP" altLang="en-US" dirty="0" smtClean="0">
                          <a:solidFill>
                            <a:schemeClr val="tx1"/>
                          </a:solidFill>
                        </a:rPr>
                        <a:t>＞</a:t>
                      </a:r>
                      <a:endParaRPr kumimoji="1" lang="ja-JP" altLang="en-US" dirty="0">
                        <a:solidFill>
                          <a:schemeClr val="tx1"/>
                        </a:solidFill>
                      </a:endParaRP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smtClean="0">
                          <a:solidFill>
                            <a:schemeClr val="tx1"/>
                          </a:solidFill>
                        </a:rPr>
                        <a:t>＜</a:t>
                      </a:r>
                      <a:r>
                        <a:rPr kumimoji="1" lang="en-US" altLang="ja-JP" dirty="0" smtClean="0">
                          <a:solidFill>
                            <a:schemeClr val="tx1"/>
                          </a:solidFill>
                        </a:rPr>
                        <a:t>What</a:t>
                      </a:r>
                      <a:r>
                        <a:rPr kumimoji="1" lang="ja-JP" altLang="en-US" dirty="0" smtClean="0">
                          <a:solidFill>
                            <a:schemeClr val="tx1"/>
                          </a:solidFill>
                        </a:rPr>
                        <a:t>＞</a:t>
                      </a:r>
                      <a:endParaRPr kumimoji="1" lang="ja-JP" altLang="en-US" dirty="0">
                        <a:solidFill>
                          <a:schemeClr val="tx1"/>
                        </a:solidFill>
                      </a:endParaRP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smtClean="0">
                          <a:solidFill>
                            <a:schemeClr val="tx1"/>
                          </a:solidFill>
                        </a:rPr>
                        <a:t>＜</a:t>
                      </a:r>
                      <a:r>
                        <a:rPr kumimoji="1" lang="en-US" altLang="ja-JP" dirty="0" smtClean="0">
                          <a:solidFill>
                            <a:schemeClr val="tx1"/>
                          </a:solidFill>
                        </a:rPr>
                        <a:t>Outcome</a:t>
                      </a:r>
                      <a:r>
                        <a:rPr kumimoji="1" lang="ja-JP" altLang="en-US" dirty="0" smtClean="0">
                          <a:solidFill>
                            <a:schemeClr val="tx1"/>
                          </a:solidFill>
                        </a:rPr>
                        <a:t>＞</a:t>
                      </a:r>
                      <a:endParaRPr kumimoji="1" lang="ja-JP" altLang="en-US" dirty="0">
                        <a:solidFill>
                          <a:schemeClr val="tx1"/>
                        </a:solidFill>
                      </a:endParaRPr>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r>
              <a:tr h="5495087">
                <a:tc>
                  <a:txBody>
                    <a:bodyPr/>
                    <a:lstStyle/>
                    <a:p>
                      <a:pPr>
                        <a:lnSpc>
                          <a:spcPts val="2000"/>
                        </a:lnSpc>
                      </a:pPr>
                      <a:r>
                        <a:rPr lang="ja-JP" altLang="en-US" sz="1400" u="none" dirty="0" smtClean="0">
                          <a:solidFill>
                            <a:schemeClr val="tx1"/>
                          </a:solidFill>
                          <a:latin typeface="+mn-ea"/>
                        </a:rPr>
                        <a:t>・大阪都市圏は、首都圏や名古屋圏に比べて基幹的な都市基盤（インフラ）整備に向けた戦略的な投資が滞っていた。</a:t>
                      </a:r>
                      <a:endParaRPr lang="en-US" altLang="ja-JP" sz="1400" u="none" dirty="0" smtClean="0">
                        <a:solidFill>
                          <a:schemeClr val="tx1"/>
                        </a:solidFill>
                        <a:latin typeface="+mn-ea"/>
                      </a:endParaRPr>
                    </a:p>
                    <a:p>
                      <a:pPr>
                        <a:lnSpc>
                          <a:spcPts val="2000"/>
                        </a:lnSpc>
                      </a:pPr>
                      <a:r>
                        <a:rPr lang="ja-JP" altLang="en-US" sz="1400" u="none" dirty="0" smtClean="0">
                          <a:solidFill>
                            <a:schemeClr val="tx1"/>
                          </a:solidFill>
                          <a:latin typeface="+mn-ea"/>
                        </a:rPr>
                        <a:t>・特に、関空や新大阪等の広域拠点への鉄道アクセスや、高速道路ネットワークの拡充が東京や名古屋に比べて遅れていた。</a:t>
                      </a:r>
                      <a:endParaRPr lang="en-US" altLang="ja-JP" sz="1400" u="none" dirty="0" smtClean="0">
                        <a:solidFill>
                          <a:schemeClr val="tx1"/>
                        </a:solidFill>
                        <a:latin typeface="+mn-ea"/>
                      </a:endParaRPr>
                    </a:p>
                    <a:p>
                      <a:pPr>
                        <a:lnSpc>
                          <a:spcPts val="2400"/>
                        </a:lnSpc>
                      </a:pPr>
                      <a:endParaRPr lang="en-US" altLang="ja-JP" sz="1400" dirty="0" smtClean="0">
                        <a:solidFill>
                          <a:schemeClr val="tx1"/>
                        </a:solidFill>
                        <a:latin typeface="+mn-ea"/>
                      </a:endParaRPr>
                    </a:p>
                    <a:p>
                      <a:endParaRPr kumimoji="1" lang="ja-JP" altLang="en-US" sz="1400" dirty="0">
                        <a:solidFill>
                          <a:schemeClr val="tx1"/>
                        </a:solidFill>
                      </a:endParaRPr>
                    </a:p>
                  </a:txBody>
                  <a:tcP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nSpc>
                          <a:spcPts val="2000"/>
                        </a:lnSpc>
                      </a:pPr>
                      <a:r>
                        <a:rPr lang="ja-JP" altLang="en-US" sz="1400" u="none" dirty="0" smtClean="0">
                          <a:solidFill>
                            <a:schemeClr val="tx1"/>
                          </a:solidFill>
                          <a:latin typeface="+mn-ea"/>
                        </a:rPr>
                        <a:t>・国家的事業であるリニア中央新幹線や新名神高速道路等との結節機能を強化する。</a:t>
                      </a:r>
                      <a:endParaRPr lang="en-US" altLang="ja-JP" sz="1400" u="none" strike="dblStrike" dirty="0" smtClean="0">
                        <a:solidFill>
                          <a:schemeClr val="tx1"/>
                        </a:solidFill>
                        <a:latin typeface="+mn-ea"/>
                      </a:endParaRPr>
                    </a:p>
                    <a:p>
                      <a:pPr>
                        <a:lnSpc>
                          <a:spcPts val="2000"/>
                        </a:lnSpc>
                      </a:pPr>
                      <a:r>
                        <a:rPr lang="ja-JP" altLang="en-US" sz="1400" u="none" dirty="0" smtClean="0">
                          <a:solidFill>
                            <a:schemeClr val="tx1"/>
                          </a:solidFill>
                          <a:latin typeface="+mn-ea"/>
                        </a:rPr>
                        <a:t>・国際的な広域拠点である関空や臨海部との鉄道アクセス機能を強化することにより、都市圏の成長を牽引する都心部に国際人材などの成長資源を取り込み、国際ビジネス拠点の形成を図る。</a:t>
                      </a:r>
                      <a:endParaRPr lang="en-US" altLang="ja-JP" sz="1400" u="none" dirty="0" smtClean="0">
                        <a:solidFill>
                          <a:schemeClr val="tx1"/>
                        </a:solidFill>
                        <a:latin typeface="+mn-ea"/>
                      </a:endParaRPr>
                    </a:p>
                    <a:p>
                      <a:pPr marL="92075" indent="-92075">
                        <a:lnSpc>
                          <a:spcPct val="150000"/>
                        </a:lnSpc>
                      </a:pPr>
                      <a:r>
                        <a:rPr lang="ja-JP" altLang="en-US" sz="1400" u="none" dirty="0" smtClean="0">
                          <a:solidFill>
                            <a:schemeClr val="tx1"/>
                          </a:solidFill>
                          <a:latin typeface="+mn-ea"/>
                        </a:rPr>
                        <a:t>（①）</a:t>
                      </a:r>
                      <a:endParaRPr kumimoji="1" lang="ja-JP" altLang="en-US" sz="1400" u="none" dirty="0" smtClean="0">
                        <a:solidFill>
                          <a:schemeClr val="tx1"/>
                        </a:solidFill>
                      </a:endParaRPr>
                    </a:p>
                    <a:p>
                      <a:endParaRPr kumimoji="1" lang="ja-JP" altLang="en-US" sz="1400" u="none" dirty="0">
                        <a:solidFill>
                          <a:schemeClr val="tx1"/>
                        </a:solidFill>
                      </a:endParaRP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nSpc>
                          <a:spcPts val="2000"/>
                        </a:lnSpc>
                      </a:pPr>
                      <a:r>
                        <a:rPr lang="en-US" altLang="ja-JP" sz="1400" u="none" dirty="0" smtClean="0">
                          <a:solidFill>
                            <a:schemeClr val="tx1"/>
                          </a:solidFill>
                          <a:latin typeface="+mn-ea"/>
                        </a:rPr>
                        <a:t>【</a:t>
                      </a:r>
                      <a:r>
                        <a:rPr lang="ja-JP" altLang="en-US" sz="1400" u="none" dirty="0" smtClean="0">
                          <a:solidFill>
                            <a:schemeClr val="tx1"/>
                          </a:solidFill>
                          <a:latin typeface="+mn-ea"/>
                        </a:rPr>
                        <a:t>鉄道</a:t>
                      </a:r>
                      <a:r>
                        <a:rPr lang="en-US" altLang="ja-JP" sz="1400" u="none" dirty="0" smtClean="0">
                          <a:solidFill>
                            <a:schemeClr val="tx1"/>
                          </a:solidFill>
                          <a:latin typeface="+mn-ea"/>
                        </a:rPr>
                        <a:t>】</a:t>
                      </a:r>
                      <a:r>
                        <a:rPr lang="ja-JP" altLang="en-US" sz="1400" u="none" dirty="0" smtClean="0">
                          <a:solidFill>
                            <a:schemeClr val="tx1"/>
                          </a:solidFill>
                          <a:latin typeface="+mn-ea"/>
                        </a:rPr>
                        <a:t>（②）</a:t>
                      </a:r>
                      <a:endParaRPr lang="en-US" altLang="ja-JP" sz="1400" u="none" dirty="0" smtClean="0">
                        <a:solidFill>
                          <a:schemeClr val="tx1"/>
                        </a:solidFill>
                        <a:latin typeface="+mn-ea"/>
                      </a:endParaRPr>
                    </a:p>
                    <a:p>
                      <a:pPr>
                        <a:lnSpc>
                          <a:spcPts val="2000"/>
                        </a:lnSpc>
                      </a:pPr>
                      <a:r>
                        <a:rPr lang="ja-JP" altLang="en-US" sz="1400" u="none" dirty="0" smtClean="0">
                          <a:solidFill>
                            <a:schemeClr val="tx1"/>
                          </a:solidFill>
                          <a:latin typeface="+mn-ea"/>
                        </a:rPr>
                        <a:t>・関空アクセス改善に資するうめきた新駅設置事業を引き続き推進</a:t>
                      </a:r>
                      <a:endParaRPr lang="en-US" altLang="ja-JP" sz="1400" u="none" strike="dblStrike" dirty="0" smtClean="0">
                        <a:solidFill>
                          <a:schemeClr val="tx1"/>
                        </a:solidFill>
                        <a:latin typeface="+mn-ea"/>
                      </a:endParaRPr>
                    </a:p>
                    <a:p>
                      <a:pPr marL="0" marR="0" indent="0" algn="l" defTabSz="914400" rtl="0" eaLnBrk="1" fontAlgn="auto" latinLnBrk="0" hangingPunct="1">
                        <a:lnSpc>
                          <a:spcPts val="2000"/>
                        </a:lnSpc>
                        <a:spcBef>
                          <a:spcPts val="0"/>
                        </a:spcBef>
                        <a:spcAft>
                          <a:spcPts val="0"/>
                        </a:spcAft>
                        <a:buClrTx/>
                        <a:buSzTx/>
                        <a:buFontTx/>
                        <a:buNone/>
                        <a:tabLst/>
                        <a:defRPr/>
                      </a:pPr>
                      <a:r>
                        <a:rPr lang="ja-JP" altLang="en-US" sz="1400" u="none" dirty="0" smtClean="0">
                          <a:solidFill>
                            <a:schemeClr val="tx1"/>
                          </a:solidFill>
                          <a:latin typeface="+mn-ea"/>
                        </a:rPr>
                        <a:t>・「なにわ筋線」の事業化の促進</a:t>
                      </a:r>
                      <a:endParaRPr lang="en-US" altLang="ja-JP" sz="1400" u="none" strike="sngStrike" baseline="0" dirty="0" smtClean="0">
                        <a:solidFill>
                          <a:schemeClr val="tx1"/>
                        </a:solidFill>
                        <a:latin typeface="+mn-ea"/>
                      </a:endParaRPr>
                    </a:p>
                    <a:p>
                      <a:pPr>
                        <a:lnSpc>
                          <a:spcPts val="2000"/>
                        </a:lnSpc>
                      </a:pPr>
                      <a:r>
                        <a:rPr lang="en-US" altLang="ja-JP" sz="1400" u="none" dirty="0" smtClean="0">
                          <a:solidFill>
                            <a:schemeClr val="tx1"/>
                          </a:solidFill>
                          <a:latin typeface="+mn-ea"/>
                        </a:rPr>
                        <a:t>【</a:t>
                      </a:r>
                      <a:r>
                        <a:rPr lang="ja-JP" altLang="en-US" sz="1400" u="none" dirty="0" smtClean="0">
                          <a:solidFill>
                            <a:schemeClr val="tx1"/>
                          </a:solidFill>
                          <a:latin typeface="+mn-ea"/>
                        </a:rPr>
                        <a:t>道路</a:t>
                      </a:r>
                      <a:r>
                        <a:rPr lang="en-US" altLang="ja-JP" sz="1400" u="none" dirty="0" smtClean="0">
                          <a:solidFill>
                            <a:schemeClr val="tx1"/>
                          </a:solidFill>
                          <a:latin typeface="+mn-ea"/>
                        </a:rPr>
                        <a:t>】</a:t>
                      </a:r>
                      <a:r>
                        <a:rPr lang="ja-JP" altLang="en-US" sz="1400" u="none" dirty="0" smtClean="0">
                          <a:solidFill>
                            <a:schemeClr val="tx1"/>
                          </a:solidFill>
                          <a:latin typeface="+mn-ea"/>
                        </a:rPr>
                        <a:t>（③）</a:t>
                      </a:r>
                      <a:endParaRPr lang="en-US" altLang="ja-JP" sz="1400" u="none" dirty="0" smtClean="0">
                        <a:solidFill>
                          <a:schemeClr val="tx1"/>
                        </a:solidFill>
                        <a:latin typeface="+mn-ea"/>
                      </a:endParaRPr>
                    </a:p>
                    <a:p>
                      <a:pPr>
                        <a:lnSpc>
                          <a:spcPts val="2000"/>
                        </a:lnSpc>
                      </a:pPr>
                      <a:r>
                        <a:rPr lang="ja-JP" altLang="en-US" sz="1400" u="none" dirty="0" smtClean="0">
                          <a:solidFill>
                            <a:schemeClr val="tx1"/>
                          </a:solidFill>
                          <a:latin typeface="+mn-ea"/>
                        </a:rPr>
                        <a:t>・大阪都市再生環状道路の完成をめざした「淀川左岸線延伸部」の整備の促進</a:t>
                      </a:r>
                      <a:endParaRPr lang="en-US" altLang="ja-JP" sz="1400" u="none" dirty="0" smtClean="0">
                        <a:solidFill>
                          <a:schemeClr val="tx1"/>
                        </a:solidFill>
                        <a:latin typeface="+mn-ea"/>
                      </a:endParaRPr>
                    </a:p>
                    <a:p>
                      <a:pPr marL="92075" indent="-92075"/>
                      <a:endParaRPr kumimoji="1" lang="en-US" altLang="ja-JP" sz="1400" dirty="0" smtClean="0">
                        <a:solidFill>
                          <a:schemeClr val="tx1"/>
                        </a:solidFill>
                      </a:endParaRP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nSpc>
                          <a:spcPts val="2000"/>
                        </a:lnSpc>
                      </a:pPr>
                      <a:r>
                        <a:rPr lang="ja-JP" altLang="en-US" sz="1400" b="0" u="none" dirty="0" smtClean="0">
                          <a:solidFill>
                            <a:schemeClr val="tx1"/>
                          </a:solidFill>
                          <a:latin typeface="+mn-ea"/>
                        </a:rPr>
                        <a:t>府市が連携して検討し、 「なにわ筋線」 や「淀川左岸線延伸部」など大阪の成長に直結する都市基盤の整備に取り組む道筋がついた。（④）</a:t>
                      </a:r>
                      <a:endParaRPr lang="en-US" altLang="ja-JP" sz="1400" b="0" u="none" dirty="0" smtClean="0">
                        <a:solidFill>
                          <a:schemeClr val="tx1"/>
                        </a:solidFill>
                        <a:latin typeface="+mn-ea"/>
                      </a:endParaRPr>
                    </a:p>
                    <a:p>
                      <a:pPr>
                        <a:lnSpc>
                          <a:spcPts val="2000"/>
                        </a:lnSpc>
                      </a:pPr>
                      <a:r>
                        <a:rPr lang="en-US" altLang="ja-JP" sz="1400" b="0" u="none" dirty="0" smtClean="0">
                          <a:solidFill>
                            <a:schemeClr val="tx1"/>
                          </a:solidFill>
                          <a:latin typeface="+mn-ea"/>
                        </a:rPr>
                        <a:t>【</a:t>
                      </a:r>
                      <a:r>
                        <a:rPr lang="ja-JP" altLang="en-US" sz="1400" b="0" u="none" dirty="0" smtClean="0">
                          <a:solidFill>
                            <a:schemeClr val="tx1"/>
                          </a:solidFill>
                          <a:latin typeface="+mn-ea"/>
                        </a:rPr>
                        <a:t>鉄道</a:t>
                      </a:r>
                      <a:r>
                        <a:rPr lang="en-US" altLang="ja-JP" sz="1400" b="0" u="none" dirty="0" smtClean="0">
                          <a:solidFill>
                            <a:schemeClr val="tx1"/>
                          </a:solidFill>
                          <a:latin typeface="+mn-ea"/>
                        </a:rPr>
                        <a:t>】</a:t>
                      </a:r>
                    </a:p>
                    <a:p>
                      <a:pPr>
                        <a:lnSpc>
                          <a:spcPts val="2000"/>
                        </a:lnSpc>
                      </a:pPr>
                      <a:r>
                        <a:rPr lang="ja-JP" altLang="en-US" sz="1400" b="0" u="none" dirty="0" smtClean="0">
                          <a:solidFill>
                            <a:schemeClr val="tx1"/>
                          </a:solidFill>
                          <a:latin typeface="+mn-ea"/>
                        </a:rPr>
                        <a:t>・</a:t>
                      </a:r>
                      <a:r>
                        <a:rPr lang="ja-JP" altLang="en-US" sz="1400" b="0" u="none" strike="noStrike" dirty="0" smtClean="0">
                          <a:solidFill>
                            <a:schemeClr val="tx1"/>
                          </a:solidFill>
                          <a:latin typeface="+mn-ea"/>
                        </a:rPr>
                        <a:t>うめきた</a:t>
                      </a:r>
                      <a:r>
                        <a:rPr lang="ja-JP" altLang="en-US" sz="1400" b="0" u="none" dirty="0" smtClean="0">
                          <a:solidFill>
                            <a:schemeClr val="tx1"/>
                          </a:solidFill>
                          <a:latin typeface="+mn-ea"/>
                        </a:rPr>
                        <a:t>新駅設置；実施設計等</a:t>
                      </a:r>
                      <a:endParaRPr lang="en-US" altLang="ja-JP" sz="1400" b="0" u="none" dirty="0" smtClean="0">
                        <a:solidFill>
                          <a:schemeClr val="tx1"/>
                        </a:solidFill>
                        <a:latin typeface="+mn-ea"/>
                      </a:endParaRPr>
                    </a:p>
                    <a:p>
                      <a:pPr>
                        <a:lnSpc>
                          <a:spcPts val="2000"/>
                        </a:lnSpc>
                      </a:pPr>
                      <a:r>
                        <a:rPr lang="ja-JP" altLang="en-US" sz="1400" b="0" u="none" strike="noStrike" dirty="0" smtClean="0">
                          <a:solidFill>
                            <a:schemeClr val="tx1"/>
                          </a:solidFill>
                          <a:latin typeface="+mn-ea"/>
                        </a:rPr>
                        <a:t>（</a:t>
                      </a:r>
                      <a:r>
                        <a:rPr lang="en-US" altLang="ja-JP" sz="1400" b="0" u="none" strike="noStrike" dirty="0" smtClean="0">
                          <a:solidFill>
                            <a:schemeClr val="tx1"/>
                          </a:solidFill>
                          <a:latin typeface="+mn-ea"/>
                        </a:rPr>
                        <a:t>30</a:t>
                      </a:r>
                      <a:r>
                        <a:rPr lang="ja-JP" altLang="en-US" sz="1400" b="0" u="none" strike="noStrike" dirty="0" smtClean="0">
                          <a:solidFill>
                            <a:schemeClr val="tx1"/>
                          </a:solidFill>
                          <a:latin typeface="+mn-ea"/>
                        </a:rPr>
                        <a:t>年度予算：</a:t>
                      </a:r>
                      <a:r>
                        <a:rPr lang="en-US" altLang="ja-JP" sz="1400" b="0" u="none" strike="noStrike" dirty="0" smtClean="0">
                          <a:solidFill>
                            <a:schemeClr val="tx1"/>
                          </a:solidFill>
                          <a:latin typeface="+mn-ea"/>
                        </a:rPr>
                        <a:t>16</a:t>
                      </a:r>
                      <a:r>
                        <a:rPr lang="ja-JP" altLang="en-US" sz="1400" b="0" u="none" strike="noStrike" dirty="0" smtClean="0">
                          <a:solidFill>
                            <a:schemeClr val="tx1"/>
                          </a:solidFill>
                          <a:latin typeface="+mn-ea"/>
                        </a:rPr>
                        <a:t>億円）</a:t>
                      </a:r>
                      <a:endParaRPr lang="en-US" altLang="ja-JP" sz="1400" b="0" u="none" strike="noStrike" dirty="0" smtClean="0">
                        <a:solidFill>
                          <a:schemeClr val="tx1"/>
                        </a:solidFill>
                        <a:latin typeface="+mn-ea"/>
                      </a:endParaRPr>
                    </a:p>
                    <a:p>
                      <a:pPr marL="0" marR="0" lvl="0" indent="0" algn="l" defTabSz="914400" rtl="0" eaLnBrk="1" fontAlgn="auto" latinLnBrk="0" hangingPunct="1">
                        <a:lnSpc>
                          <a:spcPts val="2000"/>
                        </a:lnSpc>
                        <a:spcBef>
                          <a:spcPts val="0"/>
                        </a:spcBef>
                        <a:spcAft>
                          <a:spcPts val="0"/>
                        </a:spcAft>
                        <a:buClrTx/>
                        <a:buSzTx/>
                        <a:buFontTx/>
                        <a:buNone/>
                        <a:tabLst/>
                        <a:defRPr/>
                      </a:pPr>
                      <a:r>
                        <a:rPr lang="ja-JP" altLang="en-US" sz="1400" b="0" u="none" dirty="0" smtClean="0">
                          <a:solidFill>
                            <a:schemeClr val="tx1"/>
                          </a:solidFill>
                          <a:latin typeface="+mn-ea"/>
                        </a:rPr>
                        <a:t>・なにわ筋線；事業化の促進（</a:t>
                      </a:r>
                      <a:r>
                        <a:rPr lang="en-US" altLang="ja-JP" sz="1400" b="0" u="none" strike="noStrike" baseline="0" dirty="0" smtClean="0">
                          <a:solidFill>
                            <a:schemeClr val="tx1"/>
                          </a:solidFill>
                          <a:latin typeface="+mn-ea"/>
                        </a:rPr>
                        <a:t>30</a:t>
                      </a:r>
                      <a:r>
                        <a:rPr lang="ja-JP" altLang="en-US" sz="1400" b="0" u="none" dirty="0" smtClean="0">
                          <a:solidFill>
                            <a:schemeClr val="tx1"/>
                          </a:solidFill>
                          <a:latin typeface="+mn-ea"/>
                        </a:rPr>
                        <a:t>年度予算：</a:t>
                      </a:r>
                      <a:r>
                        <a:rPr lang="en-US" altLang="ja-JP" sz="1400" b="0" u="none" strike="noStrike" baseline="0" dirty="0" smtClean="0">
                          <a:solidFill>
                            <a:schemeClr val="tx1"/>
                          </a:solidFill>
                          <a:latin typeface="+mn-ea"/>
                        </a:rPr>
                        <a:t>5,500</a:t>
                      </a:r>
                      <a:r>
                        <a:rPr lang="ja-JP" altLang="en-US" sz="1400" b="0" u="none" dirty="0" smtClean="0">
                          <a:solidFill>
                            <a:schemeClr val="tx1"/>
                          </a:solidFill>
                          <a:latin typeface="+mn-ea"/>
                        </a:rPr>
                        <a:t>万円</a:t>
                      </a:r>
                      <a:r>
                        <a:rPr lang="en-US" altLang="ja-JP" sz="1400" b="0" u="none" dirty="0" smtClean="0">
                          <a:solidFill>
                            <a:schemeClr val="tx1"/>
                          </a:solidFill>
                          <a:latin typeface="+mn-ea"/>
                        </a:rPr>
                        <a:t>)</a:t>
                      </a:r>
                    </a:p>
                    <a:p>
                      <a:pPr>
                        <a:lnSpc>
                          <a:spcPts val="2000"/>
                        </a:lnSpc>
                      </a:pPr>
                      <a:endParaRPr lang="en-US" altLang="ja-JP" sz="1400" b="0" u="none" dirty="0" smtClean="0">
                        <a:solidFill>
                          <a:schemeClr val="tx1"/>
                        </a:solidFill>
                        <a:latin typeface="+mn-ea"/>
                      </a:endParaRPr>
                    </a:p>
                    <a:p>
                      <a:pPr>
                        <a:lnSpc>
                          <a:spcPts val="2000"/>
                        </a:lnSpc>
                      </a:pPr>
                      <a:r>
                        <a:rPr lang="en-US" altLang="ja-JP" sz="1400" b="0" u="none" dirty="0" smtClean="0">
                          <a:solidFill>
                            <a:schemeClr val="tx1"/>
                          </a:solidFill>
                          <a:latin typeface="+mn-ea"/>
                        </a:rPr>
                        <a:t>【</a:t>
                      </a:r>
                      <a:r>
                        <a:rPr lang="ja-JP" altLang="en-US" sz="1400" b="0" u="none" dirty="0" smtClean="0">
                          <a:solidFill>
                            <a:schemeClr val="tx1"/>
                          </a:solidFill>
                          <a:latin typeface="+mn-ea"/>
                        </a:rPr>
                        <a:t>道路</a:t>
                      </a:r>
                      <a:r>
                        <a:rPr lang="en-US" altLang="ja-JP" sz="1400" b="0" u="none" dirty="0" smtClean="0">
                          <a:solidFill>
                            <a:schemeClr val="tx1"/>
                          </a:solidFill>
                          <a:latin typeface="+mn-ea"/>
                        </a:rPr>
                        <a:t>】</a:t>
                      </a:r>
                    </a:p>
                    <a:p>
                      <a:pPr>
                        <a:lnSpc>
                          <a:spcPts val="2000"/>
                        </a:lnSpc>
                      </a:pPr>
                      <a:r>
                        <a:rPr lang="ja-JP" altLang="en-US" sz="1400" b="0" u="none" dirty="0" smtClean="0">
                          <a:solidFill>
                            <a:schemeClr val="tx1"/>
                          </a:solidFill>
                          <a:latin typeface="+mn-ea"/>
                        </a:rPr>
                        <a:t>・淀川左岸線延伸部：　</a:t>
                      </a:r>
                      <a:r>
                        <a:rPr lang="ja-JP" altLang="en-US" sz="1400" b="0" u="none" strike="noStrike" dirty="0" smtClean="0">
                          <a:solidFill>
                            <a:schemeClr val="tx1"/>
                          </a:solidFill>
                          <a:latin typeface="+mn-ea"/>
                        </a:rPr>
                        <a:t>新規事業化し調査に着手（</a:t>
                      </a:r>
                      <a:r>
                        <a:rPr lang="en-US" altLang="ja-JP" sz="1400" b="0" u="none" strike="noStrike" dirty="0" smtClean="0">
                          <a:solidFill>
                            <a:schemeClr val="tx1"/>
                          </a:solidFill>
                          <a:latin typeface="+mn-ea"/>
                        </a:rPr>
                        <a:t>30</a:t>
                      </a:r>
                      <a:r>
                        <a:rPr lang="ja-JP" altLang="en-US" sz="1400" b="0" u="none" strike="noStrike" dirty="0" smtClean="0">
                          <a:solidFill>
                            <a:schemeClr val="tx1"/>
                          </a:solidFill>
                          <a:latin typeface="+mn-ea"/>
                        </a:rPr>
                        <a:t>年度予算：</a:t>
                      </a:r>
                      <a:r>
                        <a:rPr lang="en-US" altLang="ja-JP" sz="1400" b="0" u="none" strike="noStrike" dirty="0" smtClean="0">
                          <a:solidFill>
                            <a:schemeClr val="tx1"/>
                          </a:solidFill>
                          <a:latin typeface="+mn-ea"/>
                        </a:rPr>
                        <a:t>1</a:t>
                      </a:r>
                      <a:r>
                        <a:rPr lang="ja-JP" altLang="en-US" sz="1400" b="0" u="none" strike="noStrike" dirty="0" smtClean="0">
                          <a:solidFill>
                            <a:schemeClr val="tx1"/>
                          </a:solidFill>
                          <a:latin typeface="+mn-ea"/>
                        </a:rPr>
                        <a:t>億円</a:t>
                      </a:r>
                      <a:r>
                        <a:rPr lang="en-US" altLang="ja-JP" sz="1400" b="0" u="none" strike="noStrike" dirty="0" smtClean="0">
                          <a:solidFill>
                            <a:schemeClr val="tx1"/>
                          </a:solidFill>
                          <a:latin typeface="+mn-ea"/>
                        </a:rPr>
                        <a:t>【</a:t>
                      </a:r>
                      <a:r>
                        <a:rPr lang="ja-JP" altLang="en-US" sz="1400" b="0" u="none" strike="noStrike" dirty="0" smtClean="0">
                          <a:solidFill>
                            <a:schemeClr val="tx1"/>
                          </a:solidFill>
                          <a:latin typeface="+mn-ea"/>
                        </a:rPr>
                        <a:t>国直轄事業負担金</a:t>
                      </a:r>
                      <a:r>
                        <a:rPr lang="en-US" altLang="ja-JP" sz="1400" b="0" u="none" strike="noStrike" dirty="0" smtClean="0">
                          <a:solidFill>
                            <a:schemeClr val="tx1"/>
                          </a:solidFill>
                          <a:latin typeface="+mn-ea"/>
                        </a:rPr>
                        <a:t>】</a:t>
                      </a:r>
                      <a:r>
                        <a:rPr lang="ja-JP" altLang="en-US" sz="1400" b="0" u="none" strike="noStrike" dirty="0" smtClean="0">
                          <a:solidFill>
                            <a:schemeClr val="tx1"/>
                          </a:solidFill>
                          <a:latin typeface="+mn-ea"/>
                        </a:rPr>
                        <a:t>）</a:t>
                      </a:r>
                      <a:endParaRPr lang="en-US" altLang="ja-JP" sz="1600" b="0" u="none" strike="noStrike" dirty="0" smtClean="0">
                        <a:solidFill>
                          <a:schemeClr val="tx1"/>
                        </a:solidFill>
                        <a:latin typeface="+mn-ea"/>
                      </a:endParaRPr>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r>
            </a:tbl>
          </a:graphicData>
        </a:graphic>
      </p:graphicFrame>
      <p:sp>
        <p:nvSpPr>
          <p:cNvPr id="8" name="テキスト ボックス 7"/>
          <p:cNvSpPr txBox="1"/>
          <p:nvPr/>
        </p:nvSpPr>
        <p:spPr>
          <a:xfrm>
            <a:off x="0" y="-27384"/>
            <a:ext cx="7524328" cy="461665"/>
          </a:xfrm>
          <a:prstGeom prst="rect">
            <a:avLst/>
          </a:prstGeom>
          <a:solidFill>
            <a:srgbClr val="0070C0"/>
          </a:solidFill>
        </p:spPr>
        <p:txBody>
          <a:bodyPr wrap="square" rtlCol="0">
            <a:spAutoFit/>
          </a:bodyPr>
          <a:lstStyle/>
          <a:p>
            <a:r>
              <a:rPr lang="en-US" altLang="ja-JP" sz="2400" b="1" dirty="0" smtClean="0">
                <a:solidFill>
                  <a:schemeClr val="bg1"/>
                </a:solidFill>
                <a:latin typeface="ＭＳ Ｐゴシック" panose="020B0600070205080204" pitchFamily="50" charset="-128"/>
                <a:ea typeface="ＭＳ Ｐゴシック" panose="020B0600070205080204" pitchFamily="50" charset="-128"/>
              </a:rPr>
              <a:t> </a:t>
            </a:r>
            <a:r>
              <a:rPr lang="en-US" altLang="ja-JP" sz="2400" b="1" u="sng" dirty="0" smtClean="0">
                <a:solidFill>
                  <a:schemeClr val="bg1"/>
                </a:solidFill>
                <a:latin typeface="ＭＳ Ｐゴシック" panose="020B0600070205080204" pitchFamily="50" charset="-128"/>
              </a:rPr>
              <a:t>Ⅰ</a:t>
            </a:r>
            <a:r>
              <a:rPr lang="ja-JP" altLang="en-US" sz="2400" b="1" u="sng" dirty="0" smtClean="0">
                <a:solidFill>
                  <a:schemeClr val="bg1"/>
                </a:solidFill>
                <a:latin typeface="ＭＳ Ｐゴシック" panose="020B0600070205080204" pitchFamily="50" charset="-128"/>
                <a:ea typeface="ＭＳ Ｐゴシック" panose="020B0600070205080204" pitchFamily="50" charset="-128"/>
              </a:rPr>
              <a:t>（</a:t>
            </a:r>
            <a:r>
              <a:rPr lang="en-US" altLang="ja-JP" sz="2400" b="1" u="sng" dirty="0" smtClean="0">
                <a:solidFill>
                  <a:schemeClr val="bg1"/>
                </a:solidFill>
                <a:latin typeface="ＭＳ Ｐゴシック" panose="020B0600070205080204" pitchFamily="50" charset="-128"/>
                <a:ea typeface="ＭＳ Ｐゴシック" panose="020B0600070205080204" pitchFamily="50" charset="-128"/>
              </a:rPr>
              <a:t>5</a:t>
            </a:r>
            <a:r>
              <a:rPr lang="ja-JP" altLang="en-US" sz="2400" b="1" u="sng" dirty="0" smtClean="0">
                <a:solidFill>
                  <a:schemeClr val="bg1"/>
                </a:solidFill>
                <a:latin typeface="ＭＳ Ｐゴシック" panose="020B0600070205080204" pitchFamily="50" charset="-128"/>
                <a:ea typeface="ＭＳ Ｐゴシック" panose="020B0600070205080204" pitchFamily="50" charset="-128"/>
              </a:rPr>
              <a:t>）インフラ整備</a:t>
            </a:r>
            <a:endParaRPr lang="en-US" altLang="ja-JP" sz="2400" b="1" u="sng" dirty="0">
              <a:solidFill>
                <a:schemeClr val="bg1"/>
              </a:solidFill>
              <a:latin typeface="ＭＳ Ｐゴシック" panose="020B0600070205080204" pitchFamily="50" charset="-128"/>
              <a:ea typeface="ＭＳ Ｐゴシック" panose="020B0600070205080204" pitchFamily="50" charset="-128"/>
            </a:endParaRPr>
          </a:p>
        </p:txBody>
      </p:sp>
      <p:sp>
        <p:nvSpPr>
          <p:cNvPr id="6" name="テキスト ボックス 5"/>
          <p:cNvSpPr txBox="1"/>
          <p:nvPr/>
        </p:nvSpPr>
        <p:spPr>
          <a:xfrm>
            <a:off x="7740352" y="0"/>
            <a:ext cx="1403648" cy="307777"/>
          </a:xfrm>
          <a:prstGeom prst="rect">
            <a:avLst/>
          </a:prstGeom>
          <a:noFill/>
        </p:spPr>
        <p:txBody>
          <a:bodyPr wrap="square" rtlCol="0">
            <a:spAutoFit/>
          </a:bodyPr>
          <a:lstStyle/>
          <a:p>
            <a:r>
              <a:rPr lang="en-US" altLang="ja-JP" sz="1400" dirty="0" smtClean="0">
                <a:latin typeface="Arial" pitchFamily="34" charset="0"/>
                <a:cs typeface="Arial" pitchFamily="34" charset="0"/>
              </a:rPr>
              <a:t>C7</a:t>
            </a:r>
            <a:endParaRPr kumimoji="1" lang="en-US" altLang="ja-JP" sz="1400" dirty="0" smtClean="0">
              <a:latin typeface="Arial" pitchFamily="34" charset="0"/>
              <a:cs typeface="Arial" pitchFamily="34" charset="0"/>
            </a:endParaRPr>
          </a:p>
        </p:txBody>
      </p:sp>
      <p:sp>
        <p:nvSpPr>
          <p:cNvPr id="19" name="スライド番号プレースホルダ 6"/>
          <p:cNvSpPr>
            <a:spLocks noGrp="1"/>
          </p:cNvSpPr>
          <p:nvPr>
            <p:ph type="sldNum" sz="quarter" idx="12"/>
          </p:nvPr>
        </p:nvSpPr>
        <p:spPr>
          <a:xfrm>
            <a:off x="8407474" y="6669360"/>
            <a:ext cx="720080" cy="177924"/>
          </a:xfrm>
        </p:spPr>
        <p:txBody>
          <a:bodyPr/>
          <a:lstStyle/>
          <a:p>
            <a:fld id="{5A6E5545-AFA9-4452-B936-7F5456EAA32D}" type="slidenum">
              <a:rPr kumimoji="1" lang="ja-JP" altLang="en-US" smtClean="0"/>
              <a:t>40</a:t>
            </a:fld>
            <a:endParaRPr kumimoji="1" lang="ja-JP" altLang="en-US" dirty="0"/>
          </a:p>
        </p:txBody>
      </p:sp>
    </p:spTree>
    <p:extLst>
      <p:ext uri="{BB962C8B-B14F-4D97-AF65-F5344CB8AC3E}">
        <p14:creationId xmlns:p14="http://schemas.microsoft.com/office/powerpoint/2010/main" val="1453950699"/>
      </p:ext>
    </p:extLst>
  </p:cSld>
  <p:clrMapOvr>
    <a:masterClrMapping/>
  </p:clrMapOvr>
  <p:timing>
    <p:tnLst>
      <p:par>
        <p:cTn id="1" dur="indefinite" restart="never" nodeType="tmRoot"/>
      </p:par>
    </p:tn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9" name="角丸四角形 148"/>
          <p:cNvSpPr/>
          <p:nvPr/>
        </p:nvSpPr>
        <p:spPr>
          <a:xfrm>
            <a:off x="2159808" y="2708920"/>
            <a:ext cx="324000" cy="144000"/>
          </a:xfrm>
          <a:prstGeom prst="roundRect">
            <a:avLst>
              <a:gd name="adj" fmla="val 3640"/>
            </a:avLst>
          </a:prstGeom>
          <a:solidFill>
            <a:schemeClr val="accent6">
              <a:lumMod val="60000"/>
              <a:lumOff val="40000"/>
              <a:alpha val="5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48" name="角丸四角形 147"/>
          <p:cNvSpPr/>
          <p:nvPr/>
        </p:nvSpPr>
        <p:spPr>
          <a:xfrm>
            <a:off x="2158752" y="2564920"/>
            <a:ext cx="684000" cy="144000"/>
          </a:xfrm>
          <a:prstGeom prst="roundRect">
            <a:avLst>
              <a:gd name="adj" fmla="val 3640"/>
            </a:avLst>
          </a:prstGeom>
          <a:solidFill>
            <a:schemeClr val="accent6">
              <a:lumMod val="60000"/>
              <a:lumOff val="40000"/>
              <a:alpha val="5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47" name="角丸四角形 146"/>
          <p:cNvSpPr/>
          <p:nvPr/>
        </p:nvSpPr>
        <p:spPr>
          <a:xfrm>
            <a:off x="4392040" y="2492912"/>
            <a:ext cx="540000" cy="144000"/>
          </a:xfrm>
          <a:prstGeom prst="roundRect">
            <a:avLst>
              <a:gd name="adj" fmla="val 3640"/>
            </a:avLst>
          </a:prstGeom>
          <a:solidFill>
            <a:schemeClr val="accent6">
              <a:lumMod val="60000"/>
              <a:lumOff val="40000"/>
              <a:alpha val="5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 name="Rectangle 147"/>
          <p:cNvSpPr txBox="1">
            <a:spLocks noChangeArrowheads="1"/>
          </p:cNvSpPr>
          <p:nvPr/>
        </p:nvSpPr>
        <p:spPr bwMode="auto">
          <a:xfrm>
            <a:off x="251520" y="260648"/>
            <a:ext cx="5400600" cy="504056"/>
          </a:xfrm>
          <a:prstGeom prst="rect">
            <a:avLst/>
          </a:prstGeom>
          <a:noFill/>
          <a:ln w="9525">
            <a:noFill/>
            <a:miter lim="800000"/>
            <a:headEnd/>
            <a:tailEnd/>
          </a:ln>
        </p:spPr>
        <p:txBody>
          <a:bodyPr anchor="ctr"/>
          <a:lstStyle/>
          <a:p>
            <a:pPr eaLnBrk="0" hangingPunct="0"/>
            <a:r>
              <a:rPr lang="ja-JP" altLang="en-US" sz="1600" b="1" dirty="0" smtClean="0">
                <a:latin typeface="Calibri" pitchFamily="34" charset="0"/>
              </a:rPr>
              <a:t>①交通インフラの整備イメージ</a:t>
            </a:r>
            <a:endParaRPr lang="ja-JP" altLang="en-US" sz="1600" b="1" dirty="0">
              <a:latin typeface="Calibri" pitchFamily="34" charset="0"/>
            </a:endParaRPr>
          </a:p>
        </p:txBody>
      </p:sp>
      <p:sp>
        <p:nvSpPr>
          <p:cNvPr id="64" name="正方形/長方形 10"/>
          <p:cNvSpPr>
            <a:spLocks noChangeArrowheads="1"/>
          </p:cNvSpPr>
          <p:nvPr/>
        </p:nvSpPr>
        <p:spPr bwMode="auto">
          <a:xfrm>
            <a:off x="5692776" y="1581536"/>
            <a:ext cx="3419872" cy="3336811"/>
          </a:xfrm>
          <a:prstGeom prst="rect">
            <a:avLst/>
          </a:prstGeom>
          <a:noFill/>
          <a:ln w="9525">
            <a:solidFill>
              <a:schemeClr val="tx1"/>
            </a:solidFill>
            <a:miter lim="800000"/>
            <a:headEnd/>
            <a:tailEnd/>
          </a:ln>
        </p:spPr>
        <p:txBody>
          <a:bodyPr wrap="square">
            <a:spAutoFit/>
          </a:bodyPr>
          <a:lstStyle/>
          <a:p>
            <a:pPr>
              <a:lnSpc>
                <a:spcPts val="2300"/>
              </a:lnSpc>
            </a:pPr>
            <a:r>
              <a:rPr lang="ja-JP" altLang="en-US" sz="1600" dirty="0" smtClean="0">
                <a:solidFill>
                  <a:srgbClr val="000000"/>
                </a:solidFill>
                <a:latin typeface="ＭＳ Ｐゴシック" pitchFamily="50" charset="-128"/>
                <a:ea typeface="ＭＳ Ｐゴシック" pitchFamily="50" charset="-128"/>
              </a:rPr>
              <a:t>成長資源の「源泉」である国土軸</a:t>
            </a:r>
            <a:r>
              <a:rPr lang="ja-JP" altLang="en-US" sz="1400" dirty="0" smtClean="0">
                <a:solidFill>
                  <a:srgbClr val="000000"/>
                </a:solidFill>
                <a:latin typeface="ＭＳ Ｐゴシック" pitchFamily="50" charset="-128"/>
                <a:ea typeface="ＭＳ Ｐゴシック" pitchFamily="50" charset="-128"/>
              </a:rPr>
              <a:t>（リニア・北陸新幹線、新名神高速等）</a:t>
            </a:r>
            <a:r>
              <a:rPr lang="ja-JP" altLang="en-US" sz="1600" dirty="0" smtClean="0">
                <a:solidFill>
                  <a:srgbClr val="000000"/>
                </a:solidFill>
                <a:latin typeface="ＭＳ Ｐゴシック" pitchFamily="50" charset="-128"/>
                <a:ea typeface="ＭＳ Ｐゴシック" pitchFamily="50" charset="-128"/>
              </a:rPr>
              <a:t>や国際的広域拠点</a:t>
            </a:r>
            <a:r>
              <a:rPr lang="ja-JP" altLang="en-US" sz="1400" dirty="0" smtClean="0">
                <a:solidFill>
                  <a:srgbClr val="000000"/>
                </a:solidFill>
                <a:latin typeface="ＭＳ Ｐゴシック" pitchFamily="50" charset="-128"/>
                <a:ea typeface="ＭＳ Ｐゴシック" pitchFamily="50" charset="-128"/>
              </a:rPr>
              <a:t>（関空、臨海部）</a:t>
            </a:r>
            <a:r>
              <a:rPr lang="ja-JP" altLang="en-US" sz="1600" dirty="0" smtClean="0">
                <a:solidFill>
                  <a:srgbClr val="000000"/>
                </a:solidFill>
                <a:latin typeface="ＭＳ Ｐゴシック" pitchFamily="50" charset="-128"/>
                <a:ea typeface="ＭＳ Ｐゴシック" pitchFamily="50" charset="-128"/>
              </a:rPr>
              <a:t>と、「成長エンジン」である都心部との結節強化に向けた戦略的投資</a:t>
            </a:r>
            <a:endParaRPr lang="en-US" altLang="ja-JP" sz="1600" dirty="0" smtClean="0">
              <a:solidFill>
                <a:srgbClr val="000000"/>
              </a:solidFill>
              <a:latin typeface="ＭＳ Ｐゴシック" pitchFamily="50" charset="-128"/>
              <a:ea typeface="ＭＳ Ｐゴシック" pitchFamily="50" charset="-128"/>
            </a:endParaRPr>
          </a:p>
          <a:p>
            <a:pPr>
              <a:lnSpc>
                <a:spcPts val="2300"/>
              </a:lnSpc>
            </a:pPr>
            <a:endParaRPr lang="en-US" altLang="ja-JP" sz="1600" dirty="0" smtClean="0">
              <a:solidFill>
                <a:srgbClr val="000000"/>
              </a:solidFill>
              <a:latin typeface="ＭＳ Ｐゴシック" pitchFamily="50" charset="-128"/>
              <a:ea typeface="ＭＳ Ｐゴシック" pitchFamily="50" charset="-128"/>
            </a:endParaRPr>
          </a:p>
          <a:p>
            <a:pPr>
              <a:lnSpc>
                <a:spcPts val="2300"/>
              </a:lnSpc>
            </a:pPr>
            <a:endParaRPr lang="en-US" altLang="ja-JP" sz="1600" dirty="0" smtClean="0">
              <a:solidFill>
                <a:srgbClr val="000000"/>
              </a:solidFill>
              <a:latin typeface="ＭＳ Ｐゴシック" pitchFamily="50" charset="-128"/>
              <a:ea typeface="ＭＳ Ｐゴシック" pitchFamily="50" charset="-128"/>
            </a:endParaRPr>
          </a:p>
          <a:p>
            <a:pPr>
              <a:lnSpc>
                <a:spcPts val="2300"/>
              </a:lnSpc>
            </a:pPr>
            <a:endParaRPr lang="en-US" altLang="ja-JP" sz="1600" dirty="0" smtClean="0">
              <a:solidFill>
                <a:srgbClr val="000000"/>
              </a:solidFill>
              <a:latin typeface="ＭＳ Ｐゴシック" pitchFamily="50" charset="-128"/>
              <a:ea typeface="ＭＳ Ｐゴシック" pitchFamily="50" charset="-128"/>
            </a:endParaRPr>
          </a:p>
          <a:p>
            <a:pPr>
              <a:lnSpc>
                <a:spcPts val="2300"/>
              </a:lnSpc>
            </a:pPr>
            <a:endParaRPr lang="en-US" altLang="ja-JP" sz="1600" dirty="0" smtClean="0">
              <a:solidFill>
                <a:srgbClr val="000000"/>
              </a:solidFill>
              <a:latin typeface="ＭＳ Ｐゴシック" pitchFamily="50" charset="-128"/>
              <a:ea typeface="ＭＳ Ｐゴシック" pitchFamily="50" charset="-128"/>
            </a:endParaRPr>
          </a:p>
          <a:p>
            <a:pPr>
              <a:lnSpc>
                <a:spcPts val="2300"/>
              </a:lnSpc>
            </a:pPr>
            <a:r>
              <a:rPr lang="ja-JP" altLang="en-US" sz="1600" dirty="0" smtClean="0">
                <a:solidFill>
                  <a:srgbClr val="000000"/>
                </a:solidFill>
                <a:latin typeface="ＭＳ Ｐゴシック" pitchFamily="50" charset="-128"/>
                <a:ea typeface="ＭＳ Ｐゴシック" pitchFamily="50" charset="-128"/>
              </a:rPr>
              <a:t>なにわ筋線、左岸線延伸部、臨海部鉄道新線等を整備</a:t>
            </a:r>
            <a:endParaRPr lang="en-US" altLang="ja-JP" sz="1600" dirty="0" smtClean="0">
              <a:solidFill>
                <a:srgbClr val="000000"/>
              </a:solidFill>
              <a:latin typeface="ＭＳ Ｐゴシック" pitchFamily="50" charset="-128"/>
              <a:ea typeface="ＭＳ Ｐゴシック" pitchFamily="50" charset="-128"/>
            </a:endParaRPr>
          </a:p>
        </p:txBody>
      </p:sp>
      <p:sp>
        <p:nvSpPr>
          <p:cNvPr id="65" name="二等辺三角形 64"/>
          <p:cNvSpPr/>
          <p:nvPr/>
        </p:nvSpPr>
        <p:spPr>
          <a:xfrm flipV="1">
            <a:off x="5868144" y="3429000"/>
            <a:ext cx="2880320" cy="432048"/>
          </a:xfrm>
          <a:prstGeom prst="triangle">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 name="テキスト ボックス 6"/>
          <p:cNvSpPr txBox="1"/>
          <p:nvPr/>
        </p:nvSpPr>
        <p:spPr>
          <a:xfrm>
            <a:off x="0" y="0"/>
            <a:ext cx="3491880" cy="276999"/>
          </a:xfrm>
          <a:prstGeom prst="rect">
            <a:avLst/>
          </a:prstGeom>
          <a:noFill/>
        </p:spPr>
        <p:txBody>
          <a:bodyPr wrap="square" rtlCol="0">
            <a:spAutoFit/>
          </a:bodyPr>
          <a:lstStyle/>
          <a:p>
            <a:r>
              <a:rPr kumimoji="1" lang="en-US" altLang="ja-JP" sz="1200" dirty="0" smtClean="0"/>
              <a:t>Ⅳ</a:t>
            </a:r>
            <a:r>
              <a:rPr kumimoji="1" lang="ja-JP" altLang="en-US" sz="1200" dirty="0" smtClean="0"/>
              <a:t>　政策の刷新・</a:t>
            </a:r>
            <a:r>
              <a:rPr lang="ja-JP" altLang="en-US" sz="1200" dirty="0" smtClean="0"/>
              <a:t>インフラ整備</a:t>
            </a:r>
            <a:endParaRPr kumimoji="1" lang="en-US" altLang="ja-JP" sz="1200" dirty="0" smtClean="0"/>
          </a:p>
        </p:txBody>
      </p:sp>
      <p:sp>
        <p:nvSpPr>
          <p:cNvPr id="9" name="テキスト ボックス 8"/>
          <p:cNvSpPr txBox="1"/>
          <p:nvPr/>
        </p:nvSpPr>
        <p:spPr>
          <a:xfrm>
            <a:off x="7740352" y="0"/>
            <a:ext cx="1403648" cy="261610"/>
          </a:xfrm>
          <a:prstGeom prst="rect">
            <a:avLst/>
          </a:prstGeom>
          <a:noFill/>
        </p:spPr>
        <p:txBody>
          <a:bodyPr wrap="square" rtlCol="0">
            <a:spAutoFit/>
          </a:bodyPr>
          <a:lstStyle/>
          <a:p>
            <a:r>
              <a:rPr lang="en-US" altLang="ja-JP" sz="1100" dirty="0" smtClean="0">
                <a:latin typeface="Arial" pitchFamily="34" charset="0"/>
                <a:cs typeface="Arial" pitchFamily="34" charset="0"/>
              </a:rPr>
              <a:t>C7.(87)</a:t>
            </a:r>
            <a:r>
              <a:rPr lang="ja-JP" altLang="en-US" sz="1100" dirty="0" smtClean="0">
                <a:latin typeface="Arial" pitchFamily="34" charset="0"/>
                <a:cs typeface="Arial" pitchFamily="34" charset="0"/>
              </a:rPr>
              <a:t>～</a:t>
            </a:r>
            <a:r>
              <a:rPr lang="en-US" altLang="ja-JP" sz="1100" dirty="0" smtClean="0">
                <a:latin typeface="Arial" pitchFamily="34" charset="0"/>
                <a:cs typeface="Arial" pitchFamily="34" charset="0"/>
              </a:rPr>
              <a:t>(89)</a:t>
            </a:r>
            <a:endParaRPr kumimoji="1" lang="en-US" altLang="ja-JP" sz="1100" dirty="0" smtClean="0">
              <a:latin typeface="Arial" pitchFamily="34" charset="0"/>
              <a:cs typeface="Arial" pitchFamily="34" charset="0"/>
            </a:endParaRPr>
          </a:p>
        </p:txBody>
      </p:sp>
      <p:cxnSp>
        <p:nvCxnSpPr>
          <p:cNvPr id="8" name="直線コネクタ 7"/>
          <p:cNvCxnSpPr/>
          <p:nvPr/>
        </p:nvCxnSpPr>
        <p:spPr>
          <a:xfrm>
            <a:off x="179512" y="692696"/>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3" name="Group 4"/>
          <p:cNvGrpSpPr>
            <a:grpSpLocks noChangeAspect="1"/>
          </p:cNvGrpSpPr>
          <p:nvPr/>
        </p:nvGrpSpPr>
        <p:grpSpPr bwMode="auto">
          <a:xfrm>
            <a:off x="-36513" y="731838"/>
            <a:ext cx="5486403" cy="6115050"/>
            <a:chOff x="-23" y="461"/>
            <a:chExt cx="3456" cy="3852"/>
          </a:xfrm>
        </p:grpSpPr>
        <p:sp>
          <p:nvSpPr>
            <p:cNvPr id="4" name="AutoShape 3"/>
            <p:cNvSpPr>
              <a:spLocks noChangeAspect="1" noChangeArrowheads="1" noTextEdit="1"/>
            </p:cNvSpPr>
            <p:nvPr/>
          </p:nvSpPr>
          <p:spPr bwMode="auto">
            <a:xfrm>
              <a:off x="-23" y="461"/>
              <a:ext cx="3357" cy="38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 name="Freeform 5"/>
            <p:cNvSpPr>
              <a:spLocks noEditPoints="1"/>
            </p:cNvSpPr>
            <p:nvPr/>
          </p:nvSpPr>
          <p:spPr bwMode="auto">
            <a:xfrm>
              <a:off x="1329" y="1796"/>
              <a:ext cx="1855" cy="1358"/>
            </a:xfrm>
            <a:custGeom>
              <a:avLst/>
              <a:gdLst>
                <a:gd name="T0" fmla="*/ 18 w 1855"/>
                <a:gd name="T1" fmla="*/ 542 h 1358"/>
                <a:gd name="T2" fmla="*/ 113 w 1855"/>
                <a:gd name="T3" fmla="*/ 353 h 1358"/>
                <a:gd name="T4" fmla="*/ 274 w 1855"/>
                <a:gd name="T5" fmla="*/ 196 h 1358"/>
                <a:gd name="T6" fmla="*/ 488 w 1855"/>
                <a:gd name="T7" fmla="*/ 81 h 1358"/>
                <a:gd name="T8" fmla="*/ 741 w 1855"/>
                <a:gd name="T9" fmla="*/ 13 h 1358"/>
                <a:gd name="T10" fmla="*/ 1019 w 1855"/>
                <a:gd name="T11" fmla="*/ 3 h 1358"/>
                <a:gd name="T12" fmla="*/ 1283 w 1855"/>
                <a:gd name="T13" fmla="*/ 51 h 1358"/>
                <a:gd name="T14" fmla="*/ 1511 w 1855"/>
                <a:gd name="T15" fmla="*/ 151 h 1358"/>
                <a:gd name="T16" fmla="*/ 1692 w 1855"/>
                <a:gd name="T17" fmla="*/ 293 h 1358"/>
                <a:gd name="T18" fmla="*/ 1811 w 1855"/>
                <a:gd name="T19" fmla="*/ 471 h 1358"/>
                <a:gd name="T20" fmla="*/ 1855 w 1855"/>
                <a:gd name="T21" fmla="*/ 676 h 1358"/>
                <a:gd name="T22" fmla="*/ 1813 w 1855"/>
                <a:gd name="T23" fmla="*/ 882 h 1358"/>
                <a:gd name="T24" fmla="*/ 1695 w 1855"/>
                <a:gd name="T25" fmla="*/ 1061 h 1358"/>
                <a:gd name="T26" fmla="*/ 1515 w 1855"/>
                <a:gd name="T27" fmla="*/ 1205 h 1358"/>
                <a:gd name="T28" fmla="*/ 1287 w 1855"/>
                <a:gd name="T29" fmla="*/ 1305 h 1358"/>
                <a:gd name="T30" fmla="*/ 1023 w 1855"/>
                <a:gd name="T31" fmla="*/ 1355 h 1358"/>
                <a:gd name="T32" fmla="*/ 745 w 1855"/>
                <a:gd name="T33" fmla="*/ 1345 h 1358"/>
                <a:gd name="T34" fmla="*/ 491 w 1855"/>
                <a:gd name="T35" fmla="*/ 1279 h 1358"/>
                <a:gd name="T36" fmla="*/ 277 w 1855"/>
                <a:gd name="T37" fmla="*/ 1164 h 1358"/>
                <a:gd name="T38" fmla="*/ 116 w 1855"/>
                <a:gd name="T39" fmla="*/ 1009 h 1358"/>
                <a:gd name="T40" fmla="*/ 20 w 1855"/>
                <a:gd name="T41" fmla="*/ 820 h 1358"/>
                <a:gd name="T42" fmla="*/ 103 w 1855"/>
                <a:gd name="T43" fmla="*/ 735 h 1358"/>
                <a:gd name="T44" fmla="*/ 161 w 1855"/>
                <a:gd name="T45" fmla="*/ 902 h 1358"/>
                <a:gd name="T46" fmla="*/ 283 w 1855"/>
                <a:gd name="T47" fmla="*/ 1047 h 1358"/>
                <a:gd name="T48" fmla="*/ 458 w 1855"/>
                <a:gd name="T49" fmla="*/ 1163 h 1358"/>
                <a:gd name="T50" fmla="*/ 676 w 1855"/>
                <a:gd name="T51" fmla="*/ 1240 h 1358"/>
                <a:gd name="T52" fmla="*/ 926 w 1855"/>
                <a:gd name="T53" fmla="*/ 1267 h 1358"/>
                <a:gd name="T54" fmla="*/ 1174 w 1855"/>
                <a:gd name="T55" fmla="*/ 1241 h 1358"/>
                <a:gd name="T56" fmla="*/ 1392 w 1855"/>
                <a:gd name="T57" fmla="*/ 1165 h 1358"/>
                <a:gd name="T58" fmla="*/ 1569 w 1855"/>
                <a:gd name="T59" fmla="*/ 1051 h 1358"/>
                <a:gd name="T60" fmla="*/ 1691 w 1855"/>
                <a:gd name="T61" fmla="*/ 907 h 1358"/>
                <a:gd name="T62" fmla="*/ 1751 w 1855"/>
                <a:gd name="T63" fmla="*/ 741 h 1358"/>
                <a:gd name="T64" fmla="*/ 1740 w 1855"/>
                <a:gd name="T65" fmla="*/ 565 h 1358"/>
                <a:gd name="T66" fmla="*/ 1660 w 1855"/>
                <a:gd name="T67" fmla="*/ 404 h 1358"/>
                <a:gd name="T68" fmla="*/ 1519 w 1855"/>
                <a:gd name="T69" fmla="*/ 267 h 1358"/>
                <a:gd name="T70" fmla="*/ 1328 w 1855"/>
                <a:gd name="T71" fmla="*/ 164 h 1358"/>
                <a:gd name="T72" fmla="*/ 1098 w 1855"/>
                <a:gd name="T73" fmla="*/ 103 h 1358"/>
                <a:gd name="T74" fmla="*/ 844 w 1855"/>
                <a:gd name="T75" fmla="*/ 93 h 1358"/>
                <a:gd name="T76" fmla="*/ 604 w 1855"/>
                <a:gd name="T77" fmla="*/ 137 h 1358"/>
                <a:gd name="T78" fmla="*/ 398 w 1855"/>
                <a:gd name="T79" fmla="*/ 227 h 1358"/>
                <a:gd name="T80" fmla="*/ 239 w 1855"/>
                <a:gd name="T81" fmla="*/ 352 h 1358"/>
                <a:gd name="T82" fmla="*/ 136 w 1855"/>
                <a:gd name="T83" fmla="*/ 505 h 1358"/>
                <a:gd name="T84" fmla="*/ 99 w 1855"/>
                <a:gd name="T85" fmla="*/ 676 h 1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855" h="1358">
                  <a:moveTo>
                    <a:pt x="0" y="682"/>
                  </a:moveTo>
                  <a:lnTo>
                    <a:pt x="4" y="611"/>
                  </a:lnTo>
                  <a:lnTo>
                    <a:pt x="18" y="542"/>
                  </a:lnTo>
                  <a:lnTo>
                    <a:pt x="42" y="476"/>
                  </a:lnTo>
                  <a:lnTo>
                    <a:pt x="73" y="413"/>
                  </a:lnTo>
                  <a:lnTo>
                    <a:pt x="113" y="353"/>
                  </a:lnTo>
                  <a:lnTo>
                    <a:pt x="160" y="297"/>
                  </a:lnTo>
                  <a:lnTo>
                    <a:pt x="214" y="244"/>
                  </a:lnTo>
                  <a:lnTo>
                    <a:pt x="274" y="196"/>
                  </a:lnTo>
                  <a:lnTo>
                    <a:pt x="340" y="153"/>
                  </a:lnTo>
                  <a:lnTo>
                    <a:pt x="411" y="114"/>
                  </a:lnTo>
                  <a:lnTo>
                    <a:pt x="488" y="81"/>
                  </a:lnTo>
                  <a:lnTo>
                    <a:pt x="568" y="52"/>
                  </a:lnTo>
                  <a:lnTo>
                    <a:pt x="652" y="30"/>
                  </a:lnTo>
                  <a:lnTo>
                    <a:pt x="741" y="13"/>
                  </a:lnTo>
                  <a:lnTo>
                    <a:pt x="832" y="3"/>
                  </a:lnTo>
                  <a:lnTo>
                    <a:pt x="926" y="0"/>
                  </a:lnTo>
                  <a:lnTo>
                    <a:pt x="1019" y="3"/>
                  </a:lnTo>
                  <a:lnTo>
                    <a:pt x="1110" y="12"/>
                  </a:lnTo>
                  <a:lnTo>
                    <a:pt x="1199" y="29"/>
                  </a:lnTo>
                  <a:lnTo>
                    <a:pt x="1283" y="51"/>
                  </a:lnTo>
                  <a:lnTo>
                    <a:pt x="1364" y="79"/>
                  </a:lnTo>
                  <a:lnTo>
                    <a:pt x="1440" y="112"/>
                  </a:lnTo>
                  <a:lnTo>
                    <a:pt x="1511" y="151"/>
                  </a:lnTo>
                  <a:lnTo>
                    <a:pt x="1577" y="194"/>
                  </a:lnTo>
                  <a:lnTo>
                    <a:pt x="1638" y="241"/>
                  </a:lnTo>
                  <a:lnTo>
                    <a:pt x="1692" y="293"/>
                  </a:lnTo>
                  <a:lnTo>
                    <a:pt x="1739" y="349"/>
                  </a:lnTo>
                  <a:lnTo>
                    <a:pt x="1779" y="409"/>
                  </a:lnTo>
                  <a:lnTo>
                    <a:pt x="1811" y="471"/>
                  </a:lnTo>
                  <a:lnTo>
                    <a:pt x="1835" y="537"/>
                  </a:lnTo>
                  <a:lnTo>
                    <a:pt x="1850" y="605"/>
                  </a:lnTo>
                  <a:lnTo>
                    <a:pt x="1855" y="676"/>
                  </a:lnTo>
                  <a:lnTo>
                    <a:pt x="1851" y="746"/>
                  </a:lnTo>
                  <a:lnTo>
                    <a:pt x="1837" y="815"/>
                  </a:lnTo>
                  <a:lnTo>
                    <a:pt x="1813" y="882"/>
                  </a:lnTo>
                  <a:lnTo>
                    <a:pt x="1782" y="945"/>
                  </a:lnTo>
                  <a:lnTo>
                    <a:pt x="1742" y="1005"/>
                  </a:lnTo>
                  <a:lnTo>
                    <a:pt x="1695" y="1061"/>
                  </a:lnTo>
                  <a:lnTo>
                    <a:pt x="1641" y="1113"/>
                  </a:lnTo>
                  <a:lnTo>
                    <a:pt x="1581" y="1161"/>
                  </a:lnTo>
                  <a:lnTo>
                    <a:pt x="1515" y="1205"/>
                  </a:lnTo>
                  <a:lnTo>
                    <a:pt x="1444" y="1244"/>
                  </a:lnTo>
                  <a:lnTo>
                    <a:pt x="1367" y="1277"/>
                  </a:lnTo>
                  <a:lnTo>
                    <a:pt x="1287" y="1305"/>
                  </a:lnTo>
                  <a:lnTo>
                    <a:pt x="1203" y="1328"/>
                  </a:lnTo>
                  <a:lnTo>
                    <a:pt x="1114" y="1344"/>
                  </a:lnTo>
                  <a:lnTo>
                    <a:pt x="1023" y="1355"/>
                  </a:lnTo>
                  <a:lnTo>
                    <a:pt x="929" y="1358"/>
                  </a:lnTo>
                  <a:lnTo>
                    <a:pt x="836" y="1355"/>
                  </a:lnTo>
                  <a:lnTo>
                    <a:pt x="745" y="1345"/>
                  </a:lnTo>
                  <a:lnTo>
                    <a:pt x="657" y="1329"/>
                  </a:lnTo>
                  <a:lnTo>
                    <a:pt x="572" y="1306"/>
                  </a:lnTo>
                  <a:lnTo>
                    <a:pt x="491" y="1279"/>
                  </a:lnTo>
                  <a:lnTo>
                    <a:pt x="415" y="1245"/>
                  </a:lnTo>
                  <a:lnTo>
                    <a:pt x="343" y="1207"/>
                  </a:lnTo>
                  <a:lnTo>
                    <a:pt x="277" y="1164"/>
                  </a:lnTo>
                  <a:lnTo>
                    <a:pt x="217" y="1116"/>
                  </a:lnTo>
                  <a:lnTo>
                    <a:pt x="163" y="1065"/>
                  </a:lnTo>
                  <a:lnTo>
                    <a:pt x="116" y="1009"/>
                  </a:lnTo>
                  <a:lnTo>
                    <a:pt x="76" y="949"/>
                  </a:lnTo>
                  <a:lnTo>
                    <a:pt x="44" y="886"/>
                  </a:lnTo>
                  <a:lnTo>
                    <a:pt x="20" y="820"/>
                  </a:lnTo>
                  <a:lnTo>
                    <a:pt x="5" y="752"/>
                  </a:lnTo>
                  <a:lnTo>
                    <a:pt x="0" y="682"/>
                  </a:lnTo>
                  <a:close/>
                  <a:moveTo>
                    <a:pt x="103" y="735"/>
                  </a:moveTo>
                  <a:lnTo>
                    <a:pt x="115" y="792"/>
                  </a:lnTo>
                  <a:lnTo>
                    <a:pt x="135" y="848"/>
                  </a:lnTo>
                  <a:lnTo>
                    <a:pt x="161" y="902"/>
                  </a:lnTo>
                  <a:lnTo>
                    <a:pt x="195" y="953"/>
                  </a:lnTo>
                  <a:lnTo>
                    <a:pt x="236" y="1002"/>
                  </a:lnTo>
                  <a:lnTo>
                    <a:pt x="283" y="1047"/>
                  </a:lnTo>
                  <a:lnTo>
                    <a:pt x="336" y="1090"/>
                  </a:lnTo>
                  <a:lnTo>
                    <a:pt x="395" y="1128"/>
                  </a:lnTo>
                  <a:lnTo>
                    <a:pt x="458" y="1163"/>
                  </a:lnTo>
                  <a:lnTo>
                    <a:pt x="527" y="1193"/>
                  </a:lnTo>
                  <a:lnTo>
                    <a:pt x="600" y="1219"/>
                  </a:lnTo>
                  <a:lnTo>
                    <a:pt x="676" y="1240"/>
                  </a:lnTo>
                  <a:lnTo>
                    <a:pt x="757" y="1255"/>
                  </a:lnTo>
                  <a:lnTo>
                    <a:pt x="840" y="1264"/>
                  </a:lnTo>
                  <a:lnTo>
                    <a:pt x="926" y="1267"/>
                  </a:lnTo>
                  <a:lnTo>
                    <a:pt x="1011" y="1264"/>
                  </a:lnTo>
                  <a:lnTo>
                    <a:pt x="1095" y="1255"/>
                  </a:lnTo>
                  <a:lnTo>
                    <a:pt x="1174" y="1241"/>
                  </a:lnTo>
                  <a:lnTo>
                    <a:pt x="1251" y="1220"/>
                  </a:lnTo>
                  <a:lnTo>
                    <a:pt x="1324" y="1195"/>
                  </a:lnTo>
                  <a:lnTo>
                    <a:pt x="1392" y="1165"/>
                  </a:lnTo>
                  <a:lnTo>
                    <a:pt x="1456" y="1131"/>
                  </a:lnTo>
                  <a:lnTo>
                    <a:pt x="1515" y="1093"/>
                  </a:lnTo>
                  <a:lnTo>
                    <a:pt x="1569" y="1051"/>
                  </a:lnTo>
                  <a:lnTo>
                    <a:pt x="1616" y="1006"/>
                  </a:lnTo>
                  <a:lnTo>
                    <a:pt x="1657" y="957"/>
                  </a:lnTo>
                  <a:lnTo>
                    <a:pt x="1691" y="907"/>
                  </a:lnTo>
                  <a:lnTo>
                    <a:pt x="1718" y="853"/>
                  </a:lnTo>
                  <a:lnTo>
                    <a:pt x="1738" y="798"/>
                  </a:lnTo>
                  <a:lnTo>
                    <a:pt x="1751" y="741"/>
                  </a:lnTo>
                  <a:lnTo>
                    <a:pt x="1755" y="682"/>
                  </a:lnTo>
                  <a:lnTo>
                    <a:pt x="1751" y="622"/>
                  </a:lnTo>
                  <a:lnTo>
                    <a:pt x="1740" y="565"/>
                  </a:lnTo>
                  <a:lnTo>
                    <a:pt x="1720" y="510"/>
                  </a:lnTo>
                  <a:lnTo>
                    <a:pt x="1694" y="456"/>
                  </a:lnTo>
                  <a:lnTo>
                    <a:pt x="1660" y="404"/>
                  </a:lnTo>
                  <a:lnTo>
                    <a:pt x="1619" y="356"/>
                  </a:lnTo>
                  <a:lnTo>
                    <a:pt x="1572" y="310"/>
                  </a:lnTo>
                  <a:lnTo>
                    <a:pt x="1519" y="267"/>
                  </a:lnTo>
                  <a:lnTo>
                    <a:pt x="1460" y="229"/>
                  </a:lnTo>
                  <a:lnTo>
                    <a:pt x="1396" y="194"/>
                  </a:lnTo>
                  <a:lnTo>
                    <a:pt x="1328" y="164"/>
                  </a:lnTo>
                  <a:lnTo>
                    <a:pt x="1255" y="138"/>
                  </a:lnTo>
                  <a:lnTo>
                    <a:pt x="1179" y="118"/>
                  </a:lnTo>
                  <a:lnTo>
                    <a:pt x="1098" y="103"/>
                  </a:lnTo>
                  <a:lnTo>
                    <a:pt x="1016" y="93"/>
                  </a:lnTo>
                  <a:lnTo>
                    <a:pt x="929" y="90"/>
                  </a:lnTo>
                  <a:lnTo>
                    <a:pt x="844" y="93"/>
                  </a:lnTo>
                  <a:lnTo>
                    <a:pt x="761" y="102"/>
                  </a:lnTo>
                  <a:lnTo>
                    <a:pt x="681" y="117"/>
                  </a:lnTo>
                  <a:lnTo>
                    <a:pt x="604" y="137"/>
                  </a:lnTo>
                  <a:lnTo>
                    <a:pt x="531" y="162"/>
                  </a:lnTo>
                  <a:lnTo>
                    <a:pt x="462" y="192"/>
                  </a:lnTo>
                  <a:lnTo>
                    <a:pt x="398" y="227"/>
                  </a:lnTo>
                  <a:lnTo>
                    <a:pt x="340" y="265"/>
                  </a:lnTo>
                  <a:lnTo>
                    <a:pt x="287" y="307"/>
                  </a:lnTo>
                  <a:lnTo>
                    <a:pt x="239" y="352"/>
                  </a:lnTo>
                  <a:lnTo>
                    <a:pt x="198" y="400"/>
                  </a:lnTo>
                  <a:lnTo>
                    <a:pt x="164" y="451"/>
                  </a:lnTo>
                  <a:lnTo>
                    <a:pt x="136" y="505"/>
                  </a:lnTo>
                  <a:lnTo>
                    <a:pt x="117" y="559"/>
                  </a:lnTo>
                  <a:lnTo>
                    <a:pt x="104" y="617"/>
                  </a:lnTo>
                  <a:lnTo>
                    <a:pt x="99" y="676"/>
                  </a:lnTo>
                  <a:lnTo>
                    <a:pt x="103" y="735"/>
                  </a:lnTo>
                  <a:close/>
                </a:path>
              </a:pathLst>
            </a:custGeom>
            <a:solidFill>
              <a:srgbClr val="FFCCCC"/>
            </a:solidFill>
            <a:ln w="0" cap="flat">
              <a:solidFill>
                <a:srgbClr val="FFCCCC"/>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1" name="Rectangle 6"/>
            <p:cNvSpPr>
              <a:spLocks noChangeArrowheads="1"/>
            </p:cNvSpPr>
            <p:nvPr/>
          </p:nvSpPr>
          <p:spPr bwMode="auto">
            <a:xfrm>
              <a:off x="2306" y="1788"/>
              <a:ext cx="539" cy="31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2" name="Freeform 7"/>
            <p:cNvSpPr>
              <a:spLocks noEditPoints="1"/>
            </p:cNvSpPr>
            <p:nvPr/>
          </p:nvSpPr>
          <p:spPr bwMode="auto">
            <a:xfrm>
              <a:off x="1329" y="1796"/>
              <a:ext cx="1837" cy="1337"/>
            </a:xfrm>
            <a:custGeom>
              <a:avLst/>
              <a:gdLst>
                <a:gd name="T0" fmla="*/ 103 w 1837"/>
                <a:gd name="T1" fmla="*/ 588 h 1337"/>
                <a:gd name="T2" fmla="*/ 37 w 1837"/>
                <a:gd name="T3" fmla="*/ 480 h 1337"/>
                <a:gd name="T4" fmla="*/ 163 w 1837"/>
                <a:gd name="T5" fmla="*/ 438 h 1337"/>
                <a:gd name="T6" fmla="*/ 37 w 1837"/>
                <a:gd name="T7" fmla="*/ 480 h 1337"/>
                <a:gd name="T8" fmla="*/ 276 w 1837"/>
                <a:gd name="T9" fmla="*/ 307 h 1337"/>
                <a:gd name="T10" fmla="*/ 288 w 1837"/>
                <a:gd name="T11" fmla="*/ 182 h 1337"/>
                <a:gd name="T12" fmla="*/ 392 w 1837"/>
                <a:gd name="T13" fmla="*/ 223 h 1337"/>
                <a:gd name="T14" fmla="*/ 484 w 1837"/>
                <a:gd name="T15" fmla="*/ 79 h 1337"/>
                <a:gd name="T16" fmla="*/ 499 w 1837"/>
                <a:gd name="T17" fmla="*/ 171 h 1337"/>
                <a:gd name="T18" fmla="*/ 735 w 1837"/>
                <a:gd name="T19" fmla="*/ 13 h 1337"/>
                <a:gd name="T20" fmla="*/ 673 w 1837"/>
                <a:gd name="T21" fmla="*/ 115 h 1337"/>
                <a:gd name="T22" fmla="*/ 918 w 1837"/>
                <a:gd name="T23" fmla="*/ 0 h 1337"/>
                <a:gd name="T24" fmla="*/ 922 w 1837"/>
                <a:gd name="T25" fmla="*/ 0 h 1337"/>
                <a:gd name="T26" fmla="*/ 922 w 1837"/>
                <a:gd name="T27" fmla="*/ 0 h 1337"/>
                <a:gd name="T28" fmla="*/ 1121 w 1837"/>
                <a:gd name="T29" fmla="*/ 107 h 1337"/>
                <a:gd name="T30" fmla="*/ 1235 w 1837"/>
                <a:gd name="T31" fmla="*/ 40 h 1337"/>
                <a:gd name="T32" fmla="*/ 1246 w 1837"/>
                <a:gd name="T33" fmla="*/ 136 h 1337"/>
                <a:gd name="T34" fmla="*/ 1428 w 1837"/>
                <a:gd name="T35" fmla="*/ 110 h 1337"/>
                <a:gd name="T36" fmla="*/ 1451 w 1837"/>
                <a:gd name="T37" fmla="*/ 226 h 1337"/>
                <a:gd name="T38" fmla="*/ 1589 w 1837"/>
                <a:gd name="T39" fmla="*/ 210 h 1337"/>
                <a:gd name="T40" fmla="*/ 1563 w 1837"/>
                <a:gd name="T41" fmla="*/ 305 h 1337"/>
                <a:gd name="T42" fmla="*/ 1764 w 1837"/>
                <a:gd name="T43" fmla="*/ 401 h 1337"/>
                <a:gd name="T44" fmla="*/ 1648 w 1837"/>
                <a:gd name="T45" fmla="*/ 397 h 1337"/>
                <a:gd name="T46" fmla="*/ 1834 w 1837"/>
                <a:gd name="T47" fmla="*/ 596 h 1337"/>
                <a:gd name="T48" fmla="*/ 1730 w 1837"/>
                <a:gd name="T49" fmla="*/ 557 h 1337"/>
                <a:gd name="T50" fmla="*/ 1835 w 1837"/>
                <a:gd name="T51" fmla="*/ 735 h 1337"/>
                <a:gd name="T52" fmla="*/ 1728 w 1837"/>
                <a:gd name="T53" fmla="*/ 786 h 1337"/>
                <a:gd name="T54" fmla="*/ 1783 w 1837"/>
                <a:gd name="T55" fmla="*/ 899 h 1337"/>
                <a:gd name="T56" fmla="*/ 1681 w 1837"/>
                <a:gd name="T57" fmla="*/ 892 h 1337"/>
                <a:gd name="T58" fmla="*/ 1627 w 1837"/>
                <a:gd name="T59" fmla="*/ 1097 h 1337"/>
                <a:gd name="T60" fmla="*/ 1600 w 1837"/>
                <a:gd name="T61" fmla="*/ 996 h 1337"/>
                <a:gd name="T62" fmla="*/ 1431 w 1837"/>
                <a:gd name="T63" fmla="*/ 1225 h 1337"/>
                <a:gd name="T64" fmla="*/ 1448 w 1837"/>
                <a:gd name="T65" fmla="*/ 1114 h 1337"/>
                <a:gd name="T66" fmla="*/ 1276 w 1837"/>
                <a:gd name="T67" fmla="*/ 1285 h 1337"/>
                <a:gd name="T68" fmla="*/ 1303 w 1837"/>
                <a:gd name="T69" fmla="*/ 1181 h 1337"/>
                <a:gd name="T70" fmla="*/ 1050 w 1837"/>
                <a:gd name="T71" fmla="*/ 1330 h 1337"/>
                <a:gd name="T72" fmla="*/ 1147 w 1837"/>
                <a:gd name="T73" fmla="*/ 1316 h 1337"/>
                <a:gd name="T74" fmla="*/ 948 w 1837"/>
                <a:gd name="T75" fmla="*/ 1247 h 1337"/>
                <a:gd name="T76" fmla="*/ 856 w 1837"/>
                <a:gd name="T77" fmla="*/ 1246 h 1337"/>
                <a:gd name="T78" fmla="*/ 739 w 1837"/>
                <a:gd name="T79" fmla="*/ 1324 h 1337"/>
                <a:gd name="T80" fmla="*/ 766 w 1837"/>
                <a:gd name="T81" fmla="*/ 1237 h 1337"/>
                <a:gd name="T82" fmla="*/ 467 w 1837"/>
                <a:gd name="T83" fmla="*/ 1250 h 1337"/>
                <a:gd name="T84" fmla="*/ 559 w 1837"/>
                <a:gd name="T85" fmla="*/ 1284 h 1337"/>
                <a:gd name="T86" fmla="*/ 349 w 1837"/>
                <a:gd name="T87" fmla="*/ 1086 h 1337"/>
                <a:gd name="T88" fmla="*/ 217 w 1837"/>
                <a:gd name="T89" fmla="*/ 1101 h 1337"/>
                <a:gd name="T90" fmla="*/ 220 w 1837"/>
                <a:gd name="T91" fmla="*/ 974 h 1337"/>
                <a:gd name="T92" fmla="*/ 217 w 1837"/>
                <a:gd name="T93" fmla="*/ 1101 h 1337"/>
                <a:gd name="T94" fmla="*/ 40 w 1837"/>
                <a:gd name="T95" fmla="*/ 864 h 1337"/>
                <a:gd name="T96" fmla="*/ 168 w 1837"/>
                <a:gd name="T97" fmla="*/ 906 h 1337"/>
                <a:gd name="T98" fmla="*/ 0 w 1837"/>
                <a:gd name="T99" fmla="*/ 679 h 1337"/>
                <a:gd name="T100" fmla="*/ 12 w 1837"/>
                <a:gd name="T101" fmla="*/ 773 h 1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837" h="1337">
                  <a:moveTo>
                    <a:pt x="0" y="665"/>
                  </a:moveTo>
                  <a:lnTo>
                    <a:pt x="4" y="602"/>
                  </a:lnTo>
                  <a:lnTo>
                    <a:pt x="10" y="571"/>
                  </a:lnTo>
                  <a:lnTo>
                    <a:pt x="103" y="588"/>
                  </a:lnTo>
                  <a:lnTo>
                    <a:pt x="99" y="607"/>
                  </a:lnTo>
                  <a:lnTo>
                    <a:pt x="94" y="671"/>
                  </a:lnTo>
                  <a:lnTo>
                    <a:pt x="0" y="665"/>
                  </a:lnTo>
                  <a:close/>
                  <a:moveTo>
                    <a:pt x="37" y="480"/>
                  </a:moveTo>
                  <a:lnTo>
                    <a:pt x="41" y="468"/>
                  </a:lnTo>
                  <a:lnTo>
                    <a:pt x="73" y="406"/>
                  </a:lnTo>
                  <a:lnTo>
                    <a:pt x="83" y="390"/>
                  </a:lnTo>
                  <a:lnTo>
                    <a:pt x="163" y="438"/>
                  </a:lnTo>
                  <a:lnTo>
                    <a:pt x="158" y="444"/>
                  </a:lnTo>
                  <a:lnTo>
                    <a:pt x="131" y="497"/>
                  </a:lnTo>
                  <a:lnTo>
                    <a:pt x="127" y="508"/>
                  </a:lnTo>
                  <a:lnTo>
                    <a:pt x="37" y="480"/>
                  </a:lnTo>
                  <a:close/>
                  <a:moveTo>
                    <a:pt x="141" y="313"/>
                  </a:moveTo>
                  <a:lnTo>
                    <a:pt x="159" y="291"/>
                  </a:lnTo>
                  <a:lnTo>
                    <a:pt x="208" y="244"/>
                  </a:lnTo>
                  <a:lnTo>
                    <a:pt x="276" y="307"/>
                  </a:lnTo>
                  <a:lnTo>
                    <a:pt x="233" y="347"/>
                  </a:lnTo>
                  <a:lnTo>
                    <a:pt x="215" y="369"/>
                  </a:lnTo>
                  <a:lnTo>
                    <a:pt x="141" y="313"/>
                  </a:lnTo>
                  <a:close/>
                  <a:moveTo>
                    <a:pt x="288" y="182"/>
                  </a:moveTo>
                  <a:lnTo>
                    <a:pt x="337" y="150"/>
                  </a:lnTo>
                  <a:lnTo>
                    <a:pt x="371" y="132"/>
                  </a:lnTo>
                  <a:lnTo>
                    <a:pt x="419" y="209"/>
                  </a:lnTo>
                  <a:lnTo>
                    <a:pt x="392" y="223"/>
                  </a:lnTo>
                  <a:lnTo>
                    <a:pt x="342" y="256"/>
                  </a:lnTo>
                  <a:lnTo>
                    <a:pt x="288" y="182"/>
                  </a:lnTo>
                  <a:close/>
                  <a:moveTo>
                    <a:pt x="459" y="90"/>
                  </a:moveTo>
                  <a:lnTo>
                    <a:pt x="484" y="79"/>
                  </a:lnTo>
                  <a:lnTo>
                    <a:pt x="551" y="55"/>
                  </a:lnTo>
                  <a:lnTo>
                    <a:pt x="584" y="139"/>
                  </a:lnTo>
                  <a:lnTo>
                    <a:pt x="524" y="160"/>
                  </a:lnTo>
                  <a:lnTo>
                    <a:pt x="499" y="171"/>
                  </a:lnTo>
                  <a:lnTo>
                    <a:pt x="459" y="90"/>
                  </a:lnTo>
                  <a:close/>
                  <a:moveTo>
                    <a:pt x="646" y="29"/>
                  </a:moveTo>
                  <a:lnTo>
                    <a:pt x="648" y="29"/>
                  </a:lnTo>
                  <a:lnTo>
                    <a:pt x="735" y="13"/>
                  </a:lnTo>
                  <a:lnTo>
                    <a:pt x="746" y="12"/>
                  </a:lnTo>
                  <a:lnTo>
                    <a:pt x="757" y="100"/>
                  </a:lnTo>
                  <a:lnTo>
                    <a:pt x="753" y="101"/>
                  </a:lnTo>
                  <a:lnTo>
                    <a:pt x="673" y="115"/>
                  </a:lnTo>
                  <a:lnTo>
                    <a:pt x="672" y="115"/>
                  </a:lnTo>
                  <a:lnTo>
                    <a:pt x="646" y="29"/>
                  </a:lnTo>
                  <a:close/>
                  <a:moveTo>
                    <a:pt x="845" y="2"/>
                  </a:moveTo>
                  <a:lnTo>
                    <a:pt x="918" y="0"/>
                  </a:lnTo>
                  <a:lnTo>
                    <a:pt x="922" y="88"/>
                  </a:lnTo>
                  <a:lnTo>
                    <a:pt x="848" y="91"/>
                  </a:lnTo>
                  <a:lnTo>
                    <a:pt x="845" y="2"/>
                  </a:lnTo>
                  <a:close/>
                  <a:moveTo>
                    <a:pt x="922" y="0"/>
                  </a:moveTo>
                  <a:lnTo>
                    <a:pt x="943" y="0"/>
                  </a:lnTo>
                  <a:lnTo>
                    <a:pt x="940" y="89"/>
                  </a:lnTo>
                  <a:lnTo>
                    <a:pt x="918" y="88"/>
                  </a:lnTo>
                  <a:lnTo>
                    <a:pt x="922" y="0"/>
                  </a:lnTo>
                  <a:close/>
                  <a:moveTo>
                    <a:pt x="1041" y="6"/>
                  </a:moveTo>
                  <a:lnTo>
                    <a:pt x="1101" y="12"/>
                  </a:lnTo>
                  <a:lnTo>
                    <a:pt x="1139" y="19"/>
                  </a:lnTo>
                  <a:lnTo>
                    <a:pt x="1121" y="107"/>
                  </a:lnTo>
                  <a:lnTo>
                    <a:pt x="1090" y="101"/>
                  </a:lnTo>
                  <a:lnTo>
                    <a:pt x="1031" y="95"/>
                  </a:lnTo>
                  <a:lnTo>
                    <a:pt x="1041" y="6"/>
                  </a:lnTo>
                  <a:close/>
                  <a:moveTo>
                    <a:pt x="1235" y="40"/>
                  </a:moveTo>
                  <a:lnTo>
                    <a:pt x="1272" y="50"/>
                  </a:lnTo>
                  <a:lnTo>
                    <a:pt x="1329" y="69"/>
                  </a:lnTo>
                  <a:lnTo>
                    <a:pt x="1296" y="153"/>
                  </a:lnTo>
                  <a:lnTo>
                    <a:pt x="1246" y="136"/>
                  </a:lnTo>
                  <a:lnTo>
                    <a:pt x="1210" y="126"/>
                  </a:lnTo>
                  <a:lnTo>
                    <a:pt x="1235" y="40"/>
                  </a:lnTo>
                  <a:close/>
                  <a:moveTo>
                    <a:pt x="1419" y="107"/>
                  </a:moveTo>
                  <a:lnTo>
                    <a:pt x="1428" y="110"/>
                  </a:lnTo>
                  <a:lnTo>
                    <a:pt x="1498" y="148"/>
                  </a:lnTo>
                  <a:lnTo>
                    <a:pt x="1509" y="155"/>
                  </a:lnTo>
                  <a:lnTo>
                    <a:pt x="1455" y="228"/>
                  </a:lnTo>
                  <a:lnTo>
                    <a:pt x="1451" y="226"/>
                  </a:lnTo>
                  <a:lnTo>
                    <a:pt x="1388" y="191"/>
                  </a:lnTo>
                  <a:lnTo>
                    <a:pt x="1380" y="187"/>
                  </a:lnTo>
                  <a:lnTo>
                    <a:pt x="1419" y="107"/>
                  </a:lnTo>
                  <a:close/>
                  <a:moveTo>
                    <a:pt x="1589" y="210"/>
                  </a:moveTo>
                  <a:lnTo>
                    <a:pt x="1623" y="237"/>
                  </a:lnTo>
                  <a:lnTo>
                    <a:pt x="1662" y="273"/>
                  </a:lnTo>
                  <a:lnTo>
                    <a:pt x="1594" y="336"/>
                  </a:lnTo>
                  <a:lnTo>
                    <a:pt x="1563" y="305"/>
                  </a:lnTo>
                  <a:lnTo>
                    <a:pt x="1528" y="278"/>
                  </a:lnTo>
                  <a:lnTo>
                    <a:pt x="1589" y="210"/>
                  </a:lnTo>
                  <a:close/>
                  <a:moveTo>
                    <a:pt x="1729" y="349"/>
                  </a:moveTo>
                  <a:lnTo>
                    <a:pt x="1764" y="401"/>
                  </a:lnTo>
                  <a:lnTo>
                    <a:pt x="1780" y="430"/>
                  </a:lnTo>
                  <a:lnTo>
                    <a:pt x="1694" y="469"/>
                  </a:lnTo>
                  <a:lnTo>
                    <a:pt x="1684" y="449"/>
                  </a:lnTo>
                  <a:lnTo>
                    <a:pt x="1648" y="397"/>
                  </a:lnTo>
                  <a:lnTo>
                    <a:pt x="1729" y="349"/>
                  </a:lnTo>
                  <a:close/>
                  <a:moveTo>
                    <a:pt x="1816" y="518"/>
                  </a:moveTo>
                  <a:lnTo>
                    <a:pt x="1820" y="528"/>
                  </a:lnTo>
                  <a:lnTo>
                    <a:pt x="1834" y="596"/>
                  </a:lnTo>
                  <a:lnTo>
                    <a:pt x="1837" y="617"/>
                  </a:lnTo>
                  <a:lnTo>
                    <a:pt x="1742" y="623"/>
                  </a:lnTo>
                  <a:lnTo>
                    <a:pt x="1742" y="613"/>
                  </a:lnTo>
                  <a:lnTo>
                    <a:pt x="1730" y="557"/>
                  </a:lnTo>
                  <a:lnTo>
                    <a:pt x="1726" y="547"/>
                  </a:lnTo>
                  <a:lnTo>
                    <a:pt x="1816" y="518"/>
                  </a:lnTo>
                  <a:close/>
                  <a:moveTo>
                    <a:pt x="1837" y="712"/>
                  </a:moveTo>
                  <a:lnTo>
                    <a:pt x="1835" y="735"/>
                  </a:lnTo>
                  <a:lnTo>
                    <a:pt x="1821" y="803"/>
                  </a:lnTo>
                  <a:lnTo>
                    <a:pt x="1819" y="811"/>
                  </a:lnTo>
                  <a:lnTo>
                    <a:pt x="1728" y="786"/>
                  </a:lnTo>
                  <a:lnTo>
                    <a:pt x="1728" y="786"/>
                  </a:lnTo>
                  <a:lnTo>
                    <a:pt x="1741" y="729"/>
                  </a:lnTo>
                  <a:lnTo>
                    <a:pt x="1742" y="706"/>
                  </a:lnTo>
                  <a:lnTo>
                    <a:pt x="1837" y="712"/>
                  </a:lnTo>
                  <a:close/>
                  <a:moveTo>
                    <a:pt x="1783" y="899"/>
                  </a:moveTo>
                  <a:lnTo>
                    <a:pt x="1767" y="930"/>
                  </a:lnTo>
                  <a:lnTo>
                    <a:pt x="1733" y="981"/>
                  </a:lnTo>
                  <a:lnTo>
                    <a:pt x="1653" y="933"/>
                  </a:lnTo>
                  <a:lnTo>
                    <a:pt x="1681" y="892"/>
                  </a:lnTo>
                  <a:lnTo>
                    <a:pt x="1697" y="861"/>
                  </a:lnTo>
                  <a:lnTo>
                    <a:pt x="1783" y="899"/>
                  </a:lnTo>
                  <a:close/>
                  <a:moveTo>
                    <a:pt x="1668" y="1058"/>
                  </a:moveTo>
                  <a:lnTo>
                    <a:pt x="1627" y="1097"/>
                  </a:lnTo>
                  <a:lnTo>
                    <a:pt x="1595" y="1122"/>
                  </a:lnTo>
                  <a:lnTo>
                    <a:pt x="1534" y="1054"/>
                  </a:lnTo>
                  <a:lnTo>
                    <a:pt x="1559" y="1035"/>
                  </a:lnTo>
                  <a:lnTo>
                    <a:pt x="1600" y="996"/>
                  </a:lnTo>
                  <a:lnTo>
                    <a:pt x="1668" y="1058"/>
                  </a:lnTo>
                  <a:close/>
                  <a:moveTo>
                    <a:pt x="1516" y="1178"/>
                  </a:moveTo>
                  <a:lnTo>
                    <a:pt x="1502" y="1187"/>
                  </a:lnTo>
                  <a:lnTo>
                    <a:pt x="1431" y="1225"/>
                  </a:lnTo>
                  <a:lnTo>
                    <a:pt x="1427" y="1227"/>
                  </a:lnTo>
                  <a:lnTo>
                    <a:pt x="1384" y="1147"/>
                  </a:lnTo>
                  <a:lnTo>
                    <a:pt x="1384" y="1147"/>
                  </a:lnTo>
                  <a:lnTo>
                    <a:pt x="1448" y="1114"/>
                  </a:lnTo>
                  <a:lnTo>
                    <a:pt x="1462" y="1105"/>
                  </a:lnTo>
                  <a:lnTo>
                    <a:pt x="1516" y="1178"/>
                  </a:lnTo>
                  <a:close/>
                  <a:moveTo>
                    <a:pt x="1337" y="1264"/>
                  </a:moveTo>
                  <a:lnTo>
                    <a:pt x="1276" y="1285"/>
                  </a:lnTo>
                  <a:lnTo>
                    <a:pt x="1243" y="1294"/>
                  </a:lnTo>
                  <a:lnTo>
                    <a:pt x="1218" y="1208"/>
                  </a:lnTo>
                  <a:lnTo>
                    <a:pt x="1243" y="1202"/>
                  </a:lnTo>
                  <a:lnTo>
                    <a:pt x="1303" y="1181"/>
                  </a:lnTo>
                  <a:lnTo>
                    <a:pt x="1337" y="1264"/>
                  </a:lnTo>
                  <a:close/>
                  <a:moveTo>
                    <a:pt x="1147" y="1316"/>
                  </a:moveTo>
                  <a:lnTo>
                    <a:pt x="1104" y="1324"/>
                  </a:lnTo>
                  <a:lnTo>
                    <a:pt x="1050" y="1330"/>
                  </a:lnTo>
                  <a:lnTo>
                    <a:pt x="1039" y="1241"/>
                  </a:lnTo>
                  <a:lnTo>
                    <a:pt x="1087" y="1236"/>
                  </a:lnTo>
                  <a:lnTo>
                    <a:pt x="1129" y="1228"/>
                  </a:lnTo>
                  <a:lnTo>
                    <a:pt x="1147" y="1316"/>
                  </a:lnTo>
                  <a:close/>
                  <a:moveTo>
                    <a:pt x="951" y="1336"/>
                  </a:moveTo>
                  <a:lnTo>
                    <a:pt x="922" y="1337"/>
                  </a:lnTo>
                  <a:lnTo>
                    <a:pt x="918" y="1248"/>
                  </a:lnTo>
                  <a:lnTo>
                    <a:pt x="948" y="1247"/>
                  </a:lnTo>
                  <a:lnTo>
                    <a:pt x="951" y="1336"/>
                  </a:lnTo>
                  <a:close/>
                  <a:moveTo>
                    <a:pt x="918" y="1337"/>
                  </a:moveTo>
                  <a:lnTo>
                    <a:pt x="853" y="1335"/>
                  </a:lnTo>
                  <a:lnTo>
                    <a:pt x="856" y="1246"/>
                  </a:lnTo>
                  <a:lnTo>
                    <a:pt x="922" y="1248"/>
                  </a:lnTo>
                  <a:lnTo>
                    <a:pt x="918" y="1337"/>
                  </a:lnTo>
                  <a:close/>
                  <a:moveTo>
                    <a:pt x="755" y="1326"/>
                  </a:moveTo>
                  <a:lnTo>
                    <a:pt x="739" y="1324"/>
                  </a:lnTo>
                  <a:lnTo>
                    <a:pt x="658" y="1310"/>
                  </a:lnTo>
                  <a:lnTo>
                    <a:pt x="676" y="1222"/>
                  </a:lnTo>
                  <a:lnTo>
                    <a:pt x="749" y="1235"/>
                  </a:lnTo>
                  <a:lnTo>
                    <a:pt x="766" y="1237"/>
                  </a:lnTo>
                  <a:lnTo>
                    <a:pt x="755" y="1326"/>
                  </a:lnTo>
                  <a:close/>
                  <a:moveTo>
                    <a:pt x="559" y="1284"/>
                  </a:moveTo>
                  <a:lnTo>
                    <a:pt x="487" y="1259"/>
                  </a:lnTo>
                  <a:lnTo>
                    <a:pt x="467" y="1250"/>
                  </a:lnTo>
                  <a:lnTo>
                    <a:pt x="506" y="1169"/>
                  </a:lnTo>
                  <a:lnTo>
                    <a:pt x="520" y="1175"/>
                  </a:lnTo>
                  <a:lnTo>
                    <a:pt x="592" y="1200"/>
                  </a:lnTo>
                  <a:lnTo>
                    <a:pt x="559" y="1284"/>
                  </a:lnTo>
                  <a:close/>
                  <a:moveTo>
                    <a:pt x="378" y="1209"/>
                  </a:moveTo>
                  <a:lnTo>
                    <a:pt x="341" y="1189"/>
                  </a:lnTo>
                  <a:lnTo>
                    <a:pt x="295" y="1159"/>
                  </a:lnTo>
                  <a:lnTo>
                    <a:pt x="349" y="1086"/>
                  </a:lnTo>
                  <a:lnTo>
                    <a:pt x="388" y="1111"/>
                  </a:lnTo>
                  <a:lnTo>
                    <a:pt x="425" y="1132"/>
                  </a:lnTo>
                  <a:lnTo>
                    <a:pt x="378" y="1209"/>
                  </a:lnTo>
                  <a:close/>
                  <a:moveTo>
                    <a:pt x="217" y="1101"/>
                  </a:moveTo>
                  <a:lnTo>
                    <a:pt x="216" y="1100"/>
                  </a:lnTo>
                  <a:lnTo>
                    <a:pt x="162" y="1048"/>
                  </a:lnTo>
                  <a:lnTo>
                    <a:pt x="146" y="1030"/>
                  </a:lnTo>
                  <a:lnTo>
                    <a:pt x="220" y="974"/>
                  </a:lnTo>
                  <a:lnTo>
                    <a:pt x="230" y="986"/>
                  </a:lnTo>
                  <a:lnTo>
                    <a:pt x="277" y="1032"/>
                  </a:lnTo>
                  <a:lnTo>
                    <a:pt x="278" y="1033"/>
                  </a:lnTo>
                  <a:lnTo>
                    <a:pt x="217" y="1101"/>
                  </a:lnTo>
                  <a:close/>
                  <a:moveTo>
                    <a:pt x="88" y="953"/>
                  </a:moveTo>
                  <a:lnTo>
                    <a:pt x="75" y="935"/>
                  </a:lnTo>
                  <a:lnTo>
                    <a:pt x="43" y="873"/>
                  </a:lnTo>
                  <a:lnTo>
                    <a:pt x="40" y="864"/>
                  </a:lnTo>
                  <a:lnTo>
                    <a:pt x="129" y="835"/>
                  </a:lnTo>
                  <a:lnTo>
                    <a:pt x="129" y="835"/>
                  </a:lnTo>
                  <a:lnTo>
                    <a:pt x="155" y="888"/>
                  </a:lnTo>
                  <a:lnTo>
                    <a:pt x="168" y="906"/>
                  </a:lnTo>
                  <a:lnTo>
                    <a:pt x="88" y="953"/>
                  </a:lnTo>
                  <a:close/>
                  <a:moveTo>
                    <a:pt x="12" y="773"/>
                  </a:moveTo>
                  <a:lnTo>
                    <a:pt x="5" y="741"/>
                  </a:lnTo>
                  <a:lnTo>
                    <a:pt x="0" y="679"/>
                  </a:lnTo>
                  <a:lnTo>
                    <a:pt x="95" y="673"/>
                  </a:lnTo>
                  <a:lnTo>
                    <a:pt x="98" y="723"/>
                  </a:lnTo>
                  <a:lnTo>
                    <a:pt x="105" y="756"/>
                  </a:lnTo>
                  <a:lnTo>
                    <a:pt x="12" y="773"/>
                  </a:lnTo>
                  <a:close/>
                </a:path>
              </a:pathLst>
            </a:custGeom>
            <a:solidFill>
              <a:srgbClr val="FFCCCC"/>
            </a:solidFill>
            <a:ln w="1588" cap="flat">
              <a:solidFill>
                <a:srgbClr val="FFCCCC"/>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3" name="Freeform 8"/>
            <p:cNvSpPr>
              <a:spLocks/>
            </p:cNvSpPr>
            <p:nvPr/>
          </p:nvSpPr>
          <p:spPr bwMode="auto">
            <a:xfrm>
              <a:off x="62" y="3718"/>
              <a:ext cx="1412" cy="588"/>
            </a:xfrm>
            <a:custGeom>
              <a:avLst/>
              <a:gdLst>
                <a:gd name="T0" fmla="*/ 0 w 2576"/>
                <a:gd name="T1" fmla="*/ 224 h 1344"/>
                <a:gd name="T2" fmla="*/ 224 w 2576"/>
                <a:gd name="T3" fmla="*/ 0 h 1344"/>
                <a:gd name="T4" fmla="*/ 224 w 2576"/>
                <a:gd name="T5" fmla="*/ 0 h 1344"/>
                <a:gd name="T6" fmla="*/ 224 w 2576"/>
                <a:gd name="T7" fmla="*/ 0 h 1344"/>
                <a:gd name="T8" fmla="*/ 2352 w 2576"/>
                <a:gd name="T9" fmla="*/ 0 h 1344"/>
                <a:gd name="T10" fmla="*/ 2352 w 2576"/>
                <a:gd name="T11" fmla="*/ 0 h 1344"/>
                <a:gd name="T12" fmla="*/ 2576 w 2576"/>
                <a:gd name="T13" fmla="*/ 224 h 1344"/>
                <a:gd name="T14" fmla="*/ 2576 w 2576"/>
                <a:gd name="T15" fmla="*/ 224 h 1344"/>
                <a:gd name="T16" fmla="*/ 2576 w 2576"/>
                <a:gd name="T17" fmla="*/ 224 h 1344"/>
                <a:gd name="T18" fmla="*/ 2576 w 2576"/>
                <a:gd name="T19" fmla="*/ 1120 h 1344"/>
                <a:gd name="T20" fmla="*/ 2576 w 2576"/>
                <a:gd name="T21" fmla="*/ 1120 h 1344"/>
                <a:gd name="T22" fmla="*/ 2352 w 2576"/>
                <a:gd name="T23" fmla="*/ 1344 h 1344"/>
                <a:gd name="T24" fmla="*/ 2352 w 2576"/>
                <a:gd name="T25" fmla="*/ 1344 h 1344"/>
                <a:gd name="T26" fmla="*/ 2352 w 2576"/>
                <a:gd name="T27" fmla="*/ 1344 h 1344"/>
                <a:gd name="T28" fmla="*/ 224 w 2576"/>
                <a:gd name="T29" fmla="*/ 1344 h 1344"/>
                <a:gd name="T30" fmla="*/ 224 w 2576"/>
                <a:gd name="T31" fmla="*/ 1344 h 1344"/>
                <a:gd name="T32" fmla="*/ 0 w 2576"/>
                <a:gd name="T33" fmla="*/ 1120 h 1344"/>
                <a:gd name="T34" fmla="*/ 0 w 2576"/>
                <a:gd name="T35" fmla="*/ 1120 h 1344"/>
                <a:gd name="T36" fmla="*/ 0 w 2576"/>
                <a:gd name="T37" fmla="*/ 224 h 1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576" h="1344">
                  <a:moveTo>
                    <a:pt x="0" y="224"/>
                  </a:moveTo>
                  <a:cubicBezTo>
                    <a:pt x="0" y="101"/>
                    <a:pt x="101" y="0"/>
                    <a:pt x="224" y="0"/>
                  </a:cubicBezTo>
                  <a:cubicBezTo>
                    <a:pt x="224" y="0"/>
                    <a:pt x="224" y="0"/>
                    <a:pt x="224" y="0"/>
                  </a:cubicBezTo>
                  <a:lnTo>
                    <a:pt x="224" y="0"/>
                  </a:lnTo>
                  <a:lnTo>
                    <a:pt x="2352" y="0"/>
                  </a:lnTo>
                  <a:lnTo>
                    <a:pt x="2352" y="0"/>
                  </a:lnTo>
                  <a:cubicBezTo>
                    <a:pt x="2476" y="0"/>
                    <a:pt x="2576" y="101"/>
                    <a:pt x="2576" y="224"/>
                  </a:cubicBezTo>
                  <a:cubicBezTo>
                    <a:pt x="2576" y="224"/>
                    <a:pt x="2576" y="224"/>
                    <a:pt x="2576" y="224"/>
                  </a:cubicBezTo>
                  <a:lnTo>
                    <a:pt x="2576" y="224"/>
                  </a:lnTo>
                  <a:lnTo>
                    <a:pt x="2576" y="1120"/>
                  </a:lnTo>
                  <a:lnTo>
                    <a:pt x="2576" y="1120"/>
                  </a:lnTo>
                  <a:cubicBezTo>
                    <a:pt x="2576" y="1244"/>
                    <a:pt x="2476" y="1344"/>
                    <a:pt x="2352" y="1344"/>
                  </a:cubicBezTo>
                  <a:cubicBezTo>
                    <a:pt x="2352" y="1344"/>
                    <a:pt x="2352" y="1344"/>
                    <a:pt x="2352" y="1344"/>
                  </a:cubicBezTo>
                  <a:lnTo>
                    <a:pt x="2352" y="1344"/>
                  </a:lnTo>
                  <a:lnTo>
                    <a:pt x="224" y="1344"/>
                  </a:lnTo>
                  <a:lnTo>
                    <a:pt x="224" y="1344"/>
                  </a:lnTo>
                  <a:cubicBezTo>
                    <a:pt x="101" y="1344"/>
                    <a:pt x="0" y="1244"/>
                    <a:pt x="0" y="1120"/>
                  </a:cubicBezTo>
                  <a:cubicBezTo>
                    <a:pt x="0" y="1120"/>
                    <a:pt x="0" y="1120"/>
                    <a:pt x="0" y="1120"/>
                  </a:cubicBezTo>
                  <a:lnTo>
                    <a:pt x="0" y="224"/>
                  </a:lnTo>
                  <a:close/>
                </a:path>
              </a:pathLst>
            </a:custGeom>
            <a:solidFill>
              <a:srgbClr val="CCFFCC"/>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4" name="Freeform 9"/>
            <p:cNvSpPr>
              <a:spLocks noEditPoints="1"/>
            </p:cNvSpPr>
            <p:nvPr/>
          </p:nvSpPr>
          <p:spPr bwMode="auto">
            <a:xfrm>
              <a:off x="57" y="3714"/>
              <a:ext cx="1417" cy="595"/>
            </a:xfrm>
            <a:custGeom>
              <a:avLst/>
              <a:gdLst>
                <a:gd name="T0" fmla="*/ 6 w 2592"/>
                <a:gd name="T1" fmla="*/ 185 h 1360"/>
                <a:gd name="T2" fmla="*/ 39 w 2592"/>
                <a:gd name="T3" fmla="*/ 104 h 1360"/>
                <a:gd name="T4" fmla="*/ 69 w 2592"/>
                <a:gd name="T5" fmla="*/ 68 h 1360"/>
                <a:gd name="T6" fmla="*/ 142 w 2592"/>
                <a:gd name="T7" fmla="*/ 19 h 1360"/>
                <a:gd name="T8" fmla="*/ 187 w 2592"/>
                <a:gd name="T9" fmla="*/ 6 h 1360"/>
                <a:gd name="T10" fmla="*/ 2406 w 2592"/>
                <a:gd name="T11" fmla="*/ 6 h 1360"/>
                <a:gd name="T12" fmla="*/ 2451 w 2592"/>
                <a:gd name="T13" fmla="*/ 19 h 1360"/>
                <a:gd name="T14" fmla="*/ 2525 w 2592"/>
                <a:gd name="T15" fmla="*/ 68 h 1360"/>
                <a:gd name="T16" fmla="*/ 2554 w 2592"/>
                <a:gd name="T17" fmla="*/ 104 h 1360"/>
                <a:gd name="T18" fmla="*/ 2587 w 2592"/>
                <a:gd name="T19" fmla="*/ 185 h 1360"/>
                <a:gd name="T20" fmla="*/ 2592 w 2592"/>
                <a:gd name="T21" fmla="*/ 1128 h 1360"/>
                <a:gd name="T22" fmla="*/ 2574 w 2592"/>
                <a:gd name="T23" fmla="*/ 1218 h 1360"/>
                <a:gd name="T24" fmla="*/ 2553 w 2592"/>
                <a:gd name="T25" fmla="*/ 1258 h 1360"/>
                <a:gd name="T26" fmla="*/ 2490 w 2592"/>
                <a:gd name="T27" fmla="*/ 1321 h 1360"/>
                <a:gd name="T28" fmla="*/ 2450 w 2592"/>
                <a:gd name="T29" fmla="*/ 1342 h 1360"/>
                <a:gd name="T30" fmla="*/ 2361 w 2592"/>
                <a:gd name="T31" fmla="*/ 1360 h 1360"/>
                <a:gd name="T32" fmla="*/ 185 w 2592"/>
                <a:gd name="T33" fmla="*/ 1355 h 1360"/>
                <a:gd name="T34" fmla="*/ 104 w 2592"/>
                <a:gd name="T35" fmla="*/ 1322 h 1360"/>
                <a:gd name="T36" fmla="*/ 68 w 2592"/>
                <a:gd name="T37" fmla="*/ 1293 h 1360"/>
                <a:gd name="T38" fmla="*/ 19 w 2592"/>
                <a:gd name="T39" fmla="*/ 1219 h 1360"/>
                <a:gd name="T40" fmla="*/ 6 w 2592"/>
                <a:gd name="T41" fmla="*/ 1174 h 1360"/>
                <a:gd name="T42" fmla="*/ 16 w 2592"/>
                <a:gd name="T43" fmla="*/ 1128 h 1360"/>
                <a:gd name="T44" fmla="*/ 34 w 2592"/>
                <a:gd name="T45" fmla="*/ 1213 h 1360"/>
                <a:gd name="T46" fmla="*/ 53 w 2592"/>
                <a:gd name="T47" fmla="*/ 1248 h 1360"/>
                <a:gd name="T48" fmla="*/ 113 w 2592"/>
                <a:gd name="T49" fmla="*/ 1308 h 1360"/>
                <a:gd name="T50" fmla="*/ 148 w 2592"/>
                <a:gd name="T51" fmla="*/ 1327 h 1360"/>
                <a:gd name="T52" fmla="*/ 232 w 2592"/>
                <a:gd name="T53" fmla="*/ 1344 h 1360"/>
                <a:gd name="T54" fmla="*/ 2403 w 2592"/>
                <a:gd name="T55" fmla="*/ 1340 h 1360"/>
                <a:gd name="T56" fmla="*/ 2482 w 2592"/>
                <a:gd name="T57" fmla="*/ 1307 h 1360"/>
                <a:gd name="T58" fmla="*/ 2513 w 2592"/>
                <a:gd name="T59" fmla="*/ 1282 h 1360"/>
                <a:gd name="T60" fmla="*/ 2559 w 2592"/>
                <a:gd name="T61" fmla="*/ 1212 h 1360"/>
                <a:gd name="T62" fmla="*/ 2572 w 2592"/>
                <a:gd name="T63" fmla="*/ 1173 h 1360"/>
                <a:gd name="T64" fmla="*/ 2572 w 2592"/>
                <a:gd name="T65" fmla="*/ 188 h 1360"/>
                <a:gd name="T66" fmla="*/ 2559 w 2592"/>
                <a:gd name="T67" fmla="*/ 149 h 1360"/>
                <a:gd name="T68" fmla="*/ 2513 w 2592"/>
                <a:gd name="T69" fmla="*/ 80 h 1360"/>
                <a:gd name="T70" fmla="*/ 2482 w 2592"/>
                <a:gd name="T71" fmla="*/ 54 h 1360"/>
                <a:gd name="T72" fmla="*/ 2403 w 2592"/>
                <a:gd name="T73" fmla="*/ 21 h 1360"/>
                <a:gd name="T74" fmla="*/ 233 w 2592"/>
                <a:gd name="T75" fmla="*/ 16 h 1360"/>
                <a:gd name="T76" fmla="*/ 148 w 2592"/>
                <a:gd name="T77" fmla="*/ 34 h 1360"/>
                <a:gd name="T78" fmla="*/ 113 w 2592"/>
                <a:gd name="T79" fmla="*/ 53 h 1360"/>
                <a:gd name="T80" fmla="*/ 53 w 2592"/>
                <a:gd name="T81" fmla="*/ 113 h 1360"/>
                <a:gd name="T82" fmla="*/ 34 w 2592"/>
                <a:gd name="T83" fmla="*/ 148 h 1360"/>
                <a:gd name="T84" fmla="*/ 16 w 2592"/>
                <a:gd name="T85" fmla="*/ 232 h 1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592" h="1360">
                  <a:moveTo>
                    <a:pt x="0" y="232"/>
                  </a:moveTo>
                  <a:lnTo>
                    <a:pt x="6" y="187"/>
                  </a:lnTo>
                  <a:cubicBezTo>
                    <a:pt x="6" y="186"/>
                    <a:pt x="6" y="186"/>
                    <a:pt x="6" y="185"/>
                  </a:cubicBezTo>
                  <a:lnTo>
                    <a:pt x="19" y="143"/>
                  </a:lnTo>
                  <a:cubicBezTo>
                    <a:pt x="19" y="143"/>
                    <a:pt x="19" y="142"/>
                    <a:pt x="19" y="142"/>
                  </a:cubicBezTo>
                  <a:lnTo>
                    <a:pt x="39" y="104"/>
                  </a:lnTo>
                  <a:cubicBezTo>
                    <a:pt x="40" y="103"/>
                    <a:pt x="40" y="103"/>
                    <a:pt x="40" y="102"/>
                  </a:cubicBezTo>
                  <a:lnTo>
                    <a:pt x="68" y="69"/>
                  </a:lnTo>
                  <a:cubicBezTo>
                    <a:pt x="69" y="69"/>
                    <a:pt x="69" y="69"/>
                    <a:pt x="69" y="68"/>
                  </a:cubicBezTo>
                  <a:lnTo>
                    <a:pt x="102" y="40"/>
                  </a:lnTo>
                  <a:cubicBezTo>
                    <a:pt x="103" y="40"/>
                    <a:pt x="103" y="40"/>
                    <a:pt x="104" y="39"/>
                  </a:cubicBezTo>
                  <a:lnTo>
                    <a:pt x="142" y="19"/>
                  </a:lnTo>
                  <a:cubicBezTo>
                    <a:pt x="142" y="19"/>
                    <a:pt x="143" y="19"/>
                    <a:pt x="143" y="19"/>
                  </a:cubicBezTo>
                  <a:lnTo>
                    <a:pt x="185" y="6"/>
                  </a:lnTo>
                  <a:cubicBezTo>
                    <a:pt x="186" y="6"/>
                    <a:pt x="186" y="6"/>
                    <a:pt x="187" y="6"/>
                  </a:cubicBezTo>
                  <a:lnTo>
                    <a:pt x="232" y="1"/>
                  </a:lnTo>
                  <a:lnTo>
                    <a:pt x="2360" y="0"/>
                  </a:lnTo>
                  <a:lnTo>
                    <a:pt x="2406" y="6"/>
                  </a:lnTo>
                  <a:cubicBezTo>
                    <a:pt x="2407" y="6"/>
                    <a:pt x="2407" y="6"/>
                    <a:pt x="2408" y="6"/>
                  </a:cubicBezTo>
                  <a:lnTo>
                    <a:pt x="2450" y="19"/>
                  </a:lnTo>
                  <a:cubicBezTo>
                    <a:pt x="2450" y="19"/>
                    <a:pt x="2451" y="19"/>
                    <a:pt x="2451" y="19"/>
                  </a:cubicBezTo>
                  <a:lnTo>
                    <a:pt x="2489" y="39"/>
                  </a:lnTo>
                  <a:cubicBezTo>
                    <a:pt x="2490" y="40"/>
                    <a:pt x="2490" y="40"/>
                    <a:pt x="2491" y="40"/>
                  </a:cubicBezTo>
                  <a:lnTo>
                    <a:pt x="2525" y="68"/>
                  </a:lnTo>
                  <a:cubicBezTo>
                    <a:pt x="2525" y="69"/>
                    <a:pt x="2525" y="69"/>
                    <a:pt x="2526" y="69"/>
                  </a:cubicBezTo>
                  <a:lnTo>
                    <a:pt x="2553" y="102"/>
                  </a:lnTo>
                  <a:cubicBezTo>
                    <a:pt x="2553" y="103"/>
                    <a:pt x="2553" y="103"/>
                    <a:pt x="2554" y="104"/>
                  </a:cubicBezTo>
                  <a:lnTo>
                    <a:pt x="2574" y="142"/>
                  </a:lnTo>
                  <a:cubicBezTo>
                    <a:pt x="2574" y="142"/>
                    <a:pt x="2574" y="143"/>
                    <a:pt x="2574" y="143"/>
                  </a:cubicBezTo>
                  <a:lnTo>
                    <a:pt x="2587" y="185"/>
                  </a:lnTo>
                  <a:cubicBezTo>
                    <a:pt x="2587" y="186"/>
                    <a:pt x="2587" y="186"/>
                    <a:pt x="2587" y="187"/>
                  </a:cubicBezTo>
                  <a:lnTo>
                    <a:pt x="2592" y="232"/>
                  </a:lnTo>
                  <a:lnTo>
                    <a:pt x="2592" y="1128"/>
                  </a:lnTo>
                  <a:lnTo>
                    <a:pt x="2587" y="1174"/>
                  </a:lnTo>
                  <a:cubicBezTo>
                    <a:pt x="2587" y="1175"/>
                    <a:pt x="2587" y="1175"/>
                    <a:pt x="2587" y="1176"/>
                  </a:cubicBezTo>
                  <a:lnTo>
                    <a:pt x="2574" y="1218"/>
                  </a:lnTo>
                  <a:cubicBezTo>
                    <a:pt x="2574" y="1218"/>
                    <a:pt x="2574" y="1219"/>
                    <a:pt x="2574" y="1219"/>
                  </a:cubicBezTo>
                  <a:lnTo>
                    <a:pt x="2554" y="1257"/>
                  </a:lnTo>
                  <a:cubicBezTo>
                    <a:pt x="2553" y="1258"/>
                    <a:pt x="2553" y="1258"/>
                    <a:pt x="2553" y="1258"/>
                  </a:cubicBezTo>
                  <a:lnTo>
                    <a:pt x="2526" y="1292"/>
                  </a:lnTo>
                  <a:cubicBezTo>
                    <a:pt x="2525" y="1293"/>
                    <a:pt x="2525" y="1293"/>
                    <a:pt x="2524" y="1294"/>
                  </a:cubicBezTo>
                  <a:lnTo>
                    <a:pt x="2490" y="1321"/>
                  </a:lnTo>
                  <a:cubicBezTo>
                    <a:pt x="2490" y="1321"/>
                    <a:pt x="2490" y="1321"/>
                    <a:pt x="2489" y="1322"/>
                  </a:cubicBezTo>
                  <a:lnTo>
                    <a:pt x="2451" y="1342"/>
                  </a:lnTo>
                  <a:cubicBezTo>
                    <a:pt x="2451" y="1342"/>
                    <a:pt x="2450" y="1342"/>
                    <a:pt x="2450" y="1342"/>
                  </a:cubicBezTo>
                  <a:lnTo>
                    <a:pt x="2408" y="1355"/>
                  </a:lnTo>
                  <a:cubicBezTo>
                    <a:pt x="2407" y="1355"/>
                    <a:pt x="2407" y="1355"/>
                    <a:pt x="2406" y="1355"/>
                  </a:cubicBezTo>
                  <a:lnTo>
                    <a:pt x="2361" y="1360"/>
                  </a:lnTo>
                  <a:lnTo>
                    <a:pt x="232" y="1360"/>
                  </a:lnTo>
                  <a:lnTo>
                    <a:pt x="187" y="1355"/>
                  </a:lnTo>
                  <a:cubicBezTo>
                    <a:pt x="186" y="1355"/>
                    <a:pt x="186" y="1355"/>
                    <a:pt x="185" y="1355"/>
                  </a:cubicBezTo>
                  <a:lnTo>
                    <a:pt x="143" y="1342"/>
                  </a:lnTo>
                  <a:cubicBezTo>
                    <a:pt x="143" y="1342"/>
                    <a:pt x="142" y="1342"/>
                    <a:pt x="142" y="1342"/>
                  </a:cubicBezTo>
                  <a:lnTo>
                    <a:pt x="104" y="1322"/>
                  </a:lnTo>
                  <a:cubicBezTo>
                    <a:pt x="103" y="1321"/>
                    <a:pt x="103" y="1321"/>
                    <a:pt x="102" y="1321"/>
                  </a:cubicBezTo>
                  <a:lnTo>
                    <a:pt x="69" y="1294"/>
                  </a:lnTo>
                  <a:cubicBezTo>
                    <a:pt x="69" y="1293"/>
                    <a:pt x="69" y="1293"/>
                    <a:pt x="68" y="1293"/>
                  </a:cubicBezTo>
                  <a:lnTo>
                    <a:pt x="40" y="1259"/>
                  </a:lnTo>
                  <a:cubicBezTo>
                    <a:pt x="40" y="1258"/>
                    <a:pt x="40" y="1258"/>
                    <a:pt x="39" y="1257"/>
                  </a:cubicBezTo>
                  <a:lnTo>
                    <a:pt x="19" y="1219"/>
                  </a:lnTo>
                  <a:cubicBezTo>
                    <a:pt x="19" y="1219"/>
                    <a:pt x="19" y="1218"/>
                    <a:pt x="19" y="1218"/>
                  </a:cubicBezTo>
                  <a:lnTo>
                    <a:pt x="6" y="1176"/>
                  </a:lnTo>
                  <a:cubicBezTo>
                    <a:pt x="6" y="1175"/>
                    <a:pt x="6" y="1175"/>
                    <a:pt x="6" y="1174"/>
                  </a:cubicBezTo>
                  <a:lnTo>
                    <a:pt x="1" y="1129"/>
                  </a:lnTo>
                  <a:lnTo>
                    <a:pt x="0" y="232"/>
                  </a:lnTo>
                  <a:close/>
                  <a:moveTo>
                    <a:pt x="16" y="1128"/>
                  </a:moveTo>
                  <a:lnTo>
                    <a:pt x="21" y="1173"/>
                  </a:lnTo>
                  <a:lnTo>
                    <a:pt x="21" y="1171"/>
                  </a:lnTo>
                  <a:lnTo>
                    <a:pt x="34" y="1213"/>
                  </a:lnTo>
                  <a:lnTo>
                    <a:pt x="34" y="1212"/>
                  </a:lnTo>
                  <a:lnTo>
                    <a:pt x="54" y="1250"/>
                  </a:lnTo>
                  <a:lnTo>
                    <a:pt x="53" y="1248"/>
                  </a:lnTo>
                  <a:lnTo>
                    <a:pt x="81" y="1282"/>
                  </a:lnTo>
                  <a:lnTo>
                    <a:pt x="80" y="1281"/>
                  </a:lnTo>
                  <a:lnTo>
                    <a:pt x="113" y="1308"/>
                  </a:lnTo>
                  <a:lnTo>
                    <a:pt x="111" y="1307"/>
                  </a:lnTo>
                  <a:lnTo>
                    <a:pt x="149" y="1327"/>
                  </a:lnTo>
                  <a:lnTo>
                    <a:pt x="148" y="1327"/>
                  </a:lnTo>
                  <a:lnTo>
                    <a:pt x="190" y="1340"/>
                  </a:lnTo>
                  <a:lnTo>
                    <a:pt x="188" y="1340"/>
                  </a:lnTo>
                  <a:lnTo>
                    <a:pt x="232" y="1344"/>
                  </a:lnTo>
                  <a:lnTo>
                    <a:pt x="2360" y="1345"/>
                  </a:lnTo>
                  <a:lnTo>
                    <a:pt x="2405" y="1340"/>
                  </a:lnTo>
                  <a:lnTo>
                    <a:pt x="2403" y="1340"/>
                  </a:lnTo>
                  <a:lnTo>
                    <a:pt x="2445" y="1327"/>
                  </a:lnTo>
                  <a:lnTo>
                    <a:pt x="2444" y="1327"/>
                  </a:lnTo>
                  <a:lnTo>
                    <a:pt x="2482" y="1307"/>
                  </a:lnTo>
                  <a:lnTo>
                    <a:pt x="2480" y="1308"/>
                  </a:lnTo>
                  <a:lnTo>
                    <a:pt x="2514" y="1281"/>
                  </a:lnTo>
                  <a:lnTo>
                    <a:pt x="2513" y="1282"/>
                  </a:lnTo>
                  <a:lnTo>
                    <a:pt x="2540" y="1248"/>
                  </a:lnTo>
                  <a:lnTo>
                    <a:pt x="2539" y="1250"/>
                  </a:lnTo>
                  <a:lnTo>
                    <a:pt x="2559" y="1212"/>
                  </a:lnTo>
                  <a:lnTo>
                    <a:pt x="2559" y="1213"/>
                  </a:lnTo>
                  <a:lnTo>
                    <a:pt x="2572" y="1171"/>
                  </a:lnTo>
                  <a:lnTo>
                    <a:pt x="2572" y="1173"/>
                  </a:lnTo>
                  <a:lnTo>
                    <a:pt x="2576" y="1128"/>
                  </a:lnTo>
                  <a:lnTo>
                    <a:pt x="2577" y="233"/>
                  </a:lnTo>
                  <a:lnTo>
                    <a:pt x="2572" y="188"/>
                  </a:lnTo>
                  <a:lnTo>
                    <a:pt x="2572" y="190"/>
                  </a:lnTo>
                  <a:lnTo>
                    <a:pt x="2559" y="148"/>
                  </a:lnTo>
                  <a:lnTo>
                    <a:pt x="2559" y="149"/>
                  </a:lnTo>
                  <a:lnTo>
                    <a:pt x="2539" y="111"/>
                  </a:lnTo>
                  <a:lnTo>
                    <a:pt x="2540" y="113"/>
                  </a:lnTo>
                  <a:lnTo>
                    <a:pt x="2513" y="80"/>
                  </a:lnTo>
                  <a:lnTo>
                    <a:pt x="2514" y="81"/>
                  </a:lnTo>
                  <a:lnTo>
                    <a:pt x="2480" y="53"/>
                  </a:lnTo>
                  <a:lnTo>
                    <a:pt x="2482" y="54"/>
                  </a:lnTo>
                  <a:lnTo>
                    <a:pt x="2444" y="34"/>
                  </a:lnTo>
                  <a:lnTo>
                    <a:pt x="2445" y="34"/>
                  </a:lnTo>
                  <a:lnTo>
                    <a:pt x="2403" y="21"/>
                  </a:lnTo>
                  <a:lnTo>
                    <a:pt x="2405" y="21"/>
                  </a:lnTo>
                  <a:lnTo>
                    <a:pt x="2360" y="16"/>
                  </a:lnTo>
                  <a:lnTo>
                    <a:pt x="233" y="16"/>
                  </a:lnTo>
                  <a:lnTo>
                    <a:pt x="188" y="21"/>
                  </a:lnTo>
                  <a:lnTo>
                    <a:pt x="190" y="21"/>
                  </a:lnTo>
                  <a:lnTo>
                    <a:pt x="148" y="34"/>
                  </a:lnTo>
                  <a:lnTo>
                    <a:pt x="149" y="34"/>
                  </a:lnTo>
                  <a:lnTo>
                    <a:pt x="111" y="54"/>
                  </a:lnTo>
                  <a:lnTo>
                    <a:pt x="113" y="53"/>
                  </a:lnTo>
                  <a:lnTo>
                    <a:pt x="80" y="81"/>
                  </a:lnTo>
                  <a:lnTo>
                    <a:pt x="81" y="80"/>
                  </a:lnTo>
                  <a:lnTo>
                    <a:pt x="53" y="113"/>
                  </a:lnTo>
                  <a:lnTo>
                    <a:pt x="54" y="111"/>
                  </a:lnTo>
                  <a:lnTo>
                    <a:pt x="34" y="149"/>
                  </a:lnTo>
                  <a:lnTo>
                    <a:pt x="34" y="148"/>
                  </a:lnTo>
                  <a:lnTo>
                    <a:pt x="21" y="190"/>
                  </a:lnTo>
                  <a:lnTo>
                    <a:pt x="21" y="188"/>
                  </a:lnTo>
                  <a:lnTo>
                    <a:pt x="16" y="232"/>
                  </a:lnTo>
                  <a:lnTo>
                    <a:pt x="16" y="1128"/>
                  </a:lnTo>
                  <a:close/>
                </a:path>
              </a:pathLst>
            </a:custGeom>
            <a:solidFill>
              <a:srgbClr val="00B050"/>
            </a:solidFill>
            <a:ln w="0" cap="flat">
              <a:solidFill>
                <a:srgbClr val="00B05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5" name="Freeform 10"/>
            <p:cNvSpPr>
              <a:spLocks/>
            </p:cNvSpPr>
            <p:nvPr/>
          </p:nvSpPr>
          <p:spPr bwMode="auto">
            <a:xfrm>
              <a:off x="2903" y="944"/>
              <a:ext cx="354" cy="504"/>
            </a:xfrm>
            <a:custGeom>
              <a:avLst/>
              <a:gdLst>
                <a:gd name="T0" fmla="*/ 0 w 354"/>
                <a:gd name="T1" fmla="*/ 126 h 504"/>
                <a:gd name="T2" fmla="*/ 177 w 354"/>
                <a:gd name="T3" fmla="*/ 126 h 504"/>
                <a:gd name="T4" fmla="*/ 177 w 354"/>
                <a:gd name="T5" fmla="*/ 0 h 504"/>
                <a:gd name="T6" fmla="*/ 354 w 354"/>
                <a:gd name="T7" fmla="*/ 252 h 504"/>
                <a:gd name="T8" fmla="*/ 177 w 354"/>
                <a:gd name="T9" fmla="*/ 504 h 504"/>
                <a:gd name="T10" fmla="*/ 177 w 354"/>
                <a:gd name="T11" fmla="*/ 378 h 504"/>
                <a:gd name="T12" fmla="*/ 0 w 354"/>
                <a:gd name="T13" fmla="*/ 378 h 504"/>
                <a:gd name="T14" fmla="*/ 0 w 354"/>
                <a:gd name="T15" fmla="*/ 126 h 50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54" h="504">
                  <a:moveTo>
                    <a:pt x="0" y="126"/>
                  </a:moveTo>
                  <a:lnTo>
                    <a:pt x="177" y="126"/>
                  </a:lnTo>
                  <a:lnTo>
                    <a:pt x="177" y="0"/>
                  </a:lnTo>
                  <a:lnTo>
                    <a:pt x="354" y="252"/>
                  </a:lnTo>
                  <a:lnTo>
                    <a:pt x="177" y="504"/>
                  </a:lnTo>
                  <a:lnTo>
                    <a:pt x="177" y="378"/>
                  </a:lnTo>
                  <a:lnTo>
                    <a:pt x="0" y="378"/>
                  </a:lnTo>
                  <a:lnTo>
                    <a:pt x="0" y="126"/>
                  </a:lnTo>
                  <a:close/>
                </a:path>
              </a:pathLst>
            </a:custGeom>
            <a:solidFill>
              <a:srgbClr val="FFFF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 name="Freeform 11"/>
            <p:cNvSpPr>
              <a:spLocks noEditPoints="1"/>
            </p:cNvSpPr>
            <p:nvPr/>
          </p:nvSpPr>
          <p:spPr bwMode="auto">
            <a:xfrm>
              <a:off x="2899" y="932"/>
              <a:ext cx="363" cy="529"/>
            </a:xfrm>
            <a:custGeom>
              <a:avLst/>
              <a:gdLst>
                <a:gd name="T0" fmla="*/ 0 w 363"/>
                <a:gd name="T1" fmla="*/ 135 h 529"/>
                <a:gd name="T2" fmla="*/ 181 w 363"/>
                <a:gd name="T3" fmla="*/ 135 h 529"/>
                <a:gd name="T4" fmla="*/ 177 w 363"/>
                <a:gd name="T5" fmla="*/ 138 h 529"/>
                <a:gd name="T6" fmla="*/ 177 w 363"/>
                <a:gd name="T7" fmla="*/ 0 h 529"/>
                <a:gd name="T8" fmla="*/ 363 w 363"/>
                <a:gd name="T9" fmla="*/ 264 h 529"/>
                <a:gd name="T10" fmla="*/ 177 w 363"/>
                <a:gd name="T11" fmla="*/ 529 h 529"/>
                <a:gd name="T12" fmla="*/ 177 w 363"/>
                <a:gd name="T13" fmla="*/ 390 h 529"/>
                <a:gd name="T14" fmla="*/ 181 w 363"/>
                <a:gd name="T15" fmla="*/ 394 h 529"/>
                <a:gd name="T16" fmla="*/ 0 w 363"/>
                <a:gd name="T17" fmla="*/ 394 h 529"/>
                <a:gd name="T18" fmla="*/ 0 w 363"/>
                <a:gd name="T19" fmla="*/ 135 h 529"/>
                <a:gd name="T20" fmla="*/ 8 w 363"/>
                <a:gd name="T21" fmla="*/ 390 h 529"/>
                <a:gd name="T22" fmla="*/ 4 w 363"/>
                <a:gd name="T23" fmla="*/ 387 h 529"/>
                <a:gd name="T24" fmla="*/ 185 w 363"/>
                <a:gd name="T25" fmla="*/ 387 h 529"/>
                <a:gd name="T26" fmla="*/ 185 w 363"/>
                <a:gd name="T27" fmla="*/ 516 h 529"/>
                <a:gd name="T28" fmla="*/ 178 w 363"/>
                <a:gd name="T29" fmla="*/ 515 h 529"/>
                <a:gd name="T30" fmla="*/ 355 w 363"/>
                <a:gd name="T31" fmla="*/ 263 h 529"/>
                <a:gd name="T32" fmla="*/ 355 w 363"/>
                <a:gd name="T33" fmla="*/ 267 h 529"/>
                <a:gd name="T34" fmla="*/ 178 w 363"/>
                <a:gd name="T35" fmla="*/ 14 h 529"/>
                <a:gd name="T36" fmla="*/ 185 w 363"/>
                <a:gd name="T37" fmla="*/ 12 h 529"/>
                <a:gd name="T38" fmla="*/ 185 w 363"/>
                <a:gd name="T39" fmla="*/ 142 h 529"/>
                <a:gd name="T40" fmla="*/ 4 w 363"/>
                <a:gd name="T41" fmla="*/ 142 h 529"/>
                <a:gd name="T42" fmla="*/ 8 w 363"/>
                <a:gd name="T43" fmla="*/ 138 h 529"/>
                <a:gd name="T44" fmla="*/ 8 w 363"/>
                <a:gd name="T45" fmla="*/ 390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63" h="529">
                  <a:moveTo>
                    <a:pt x="0" y="135"/>
                  </a:moveTo>
                  <a:lnTo>
                    <a:pt x="181" y="135"/>
                  </a:lnTo>
                  <a:lnTo>
                    <a:pt x="177" y="138"/>
                  </a:lnTo>
                  <a:lnTo>
                    <a:pt x="177" y="0"/>
                  </a:lnTo>
                  <a:lnTo>
                    <a:pt x="363" y="264"/>
                  </a:lnTo>
                  <a:lnTo>
                    <a:pt x="177" y="529"/>
                  </a:lnTo>
                  <a:lnTo>
                    <a:pt x="177" y="390"/>
                  </a:lnTo>
                  <a:lnTo>
                    <a:pt x="181" y="394"/>
                  </a:lnTo>
                  <a:lnTo>
                    <a:pt x="0" y="394"/>
                  </a:lnTo>
                  <a:lnTo>
                    <a:pt x="0" y="135"/>
                  </a:lnTo>
                  <a:close/>
                  <a:moveTo>
                    <a:pt x="8" y="390"/>
                  </a:moveTo>
                  <a:lnTo>
                    <a:pt x="4" y="387"/>
                  </a:lnTo>
                  <a:lnTo>
                    <a:pt x="185" y="387"/>
                  </a:lnTo>
                  <a:lnTo>
                    <a:pt x="185" y="516"/>
                  </a:lnTo>
                  <a:lnTo>
                    <a:pt x="178" y="515"/>
                  </a:lnTo>
                  <a:lnTo>
                    <a:pt x="355" y="263"/>
                  </a:lnTo>
                  <a:lnTo>
                    <a:pt x="355" y="267"/>
                  </a:lnTo>
                  <a:lnTo>
                    <a:pt x="178" y="14"/>
                  </a:lnTo>
                  <a:lnTo>
                    <a:pt x="185" y="12"/>
                  </a:lnTo>
                  <a:lnTo>
                    <a:pt x="185" y="142"/>
                  </a:lnTo>
                  <a:lnTo>
                    <a:pt x="4" y="142"/>
                  </a:lnTo>
                  <a:lnTo>
                    <a:pt x="8" y="138"/>
                  </a:lnTo>
                  <a:lnTo>
                    <a:pt x="8" y="390"/>
                  </a:lnTo>
                  <a:close/>
                </a:path>
              </a:pathLst>
            </a:custGeom>
            <a:solidFill>
              <a:srgbClr val="FF9933"/>
            </a:solidFill>
            <a:ln w="0" cap="flat">
              <a:solidFill>
                <a:srgbClr val="FF9933"/>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7" name="Rectangle 12"/>
            <p:cNvSpPr>
              <a:spLocks noChangeArrowheads="1"/>
            </p:cNvSpPr>
            <p:nvPr/>
          </p:nvSpPr>
          <p:spPr bwMode="auto">
            <a:xfrm>
              <a:off x="2672" y="1056"/>
              <a:ext cx="169" cy="238"/>
            </a:xfrm>
            <a:prstGeom prst="rect">
              <a:avLst/>
            </a:prstGeom>
            <a:solidFill>
              <a:srgbClr val="FFFF9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 name="Freeform 13"/>
            <p:cNvSpPr>
              <a:spLocks noEditPoints="1"/>
            </p:cNvSpPr>
            <p:nvPr/>
          </p:nvSpPr>
          <p:spPr bwMode="auto">
            <a:xfrm>
              <a:off x="2668" y="1053"/>
              <a:ext cx="177" cy="245"/>
            </a:xfrm>
            <a:custGeom>
              <a:avLst/>
              <a:gdLst>
                <a:gd name="T0" fmla="*/ 0 w 368"/>
                <a:gd name="T1" fmla="*/ 8 h 560"/>
                <a:gd name="T2" fmla="*/ 8 w 368"/>
                <a:gd name="T3" fmla="*/ 0 h 560"/>
                <a:gd name="T4" fmla="*/ 360 w 368"/>
                <a:gd name="T5" fmla="*/ 0 h 560"/>
                <a:gd name="T6" fmla="*/ 368 w 368"/>
                <a:gd name="T7" fmla="*/ 8 h 560"/>
                <a:gd name="T8" fmla="*/ 368 w 368"/>
                <a:gd name="T9" fmla="*/ 552 h 560"/>
                <a:gd name="T10" fmla="*/ 360 w 368"/>
                <a:gd name="T11" fmla="*/ 560 h 560"/>
                <a:gd name="T12" fmla="*/ 8 w 368"/>
                <a:gd name="T13" fmla="*/ 560 h 560"/>
                <a:gd name="T14" fmla="*/ 0 w 368"/>
                <a:gd name="T15" fmla="*/ 552 h 560"/>
                <a:gd name="T16" fmla="*/ 0 w 368"/>
                <a:gd name="T17" fmla="*/ 8 h 560"/>
                <a:gd name="T18" fmla="*/ 16 w 368"/>
                <a:gd name="T19" fmla="*/ 552 h 560"/>
                <a:gd name="T20" fmla="*/ 8 w 368"/>
                <a:gd name="T21" fmla="*/ 544 h 560"/>
                <a:gd name="T22" fmla="*/ 360 w 368"/>
                <a:gd name="T23" fmla="*/ 544 h 560"/>
                <a:gd name="T24" fmla="*/ 352 w 368"/>
                <a:gd name="T25" fmla="*/ 552 h 560"/>
                <a:gd name="T26" fmla="*/ 352 w 368"/>
                <a:gd name="T27" fmla="*/ 8 h 560"/>
                <a:gd name="T28" fmla="*/ 360 w 368"/>
                <a:gd name="T29" fmla="*/ 16 h 560"/>
                <a:gd name="T30" fmla="*/ 8 w 368"/>
                <a:gd name="T31" fmla="*/ 16 h 560"/>
                <a:gd name="T32" fmla="*/ 16 w 368"/>
                <a:gd name="T33" fmla="*/ 8 h 560"/>
                <a:gd name="T34" fmla="*/ 16 w 368"/>
                <a:gd name="T35" fmla="*/ 552 h 5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68" h="560">
                  <a:moveTo>
                    <a:pt x="0" y="8"/>
                  </a:moveTo>
                  <a:cubicBezTo>
                    <a:pt x="0" y="4"/>
                    <a:pt x="4" y="0"/>
                    <a:pt x="8" y="0"/>
                  </a:cubicBezTo>
                  <a:lnTo>
                    <a:pt x="360" y="0"/>
                  </a:lnTo>
                  <a:cubicBezTo>
                    <a:pt x="365" y="0"/>
                    <a:pt x="368" y="4"/>
                    <a:pt x="368" y="8"/>
                  </a:cubicBezTo>
                  <a:lnTo>
                    <a:pt x="368" y="552"/>
                  </a:lnTo>
                  <a:cubicBezTo>
                    <a:pt x="368" y="557"/>
                    <a:pt x="365" y="560"/>
                    <a:pt x="360" y="560"/>
                  </a:cubicBezTo>
                  <a:lnTo>
                    <a:pt x="8" y="560"/>
                  </a:lnTo>
                  <a:cubicBezTo>
                    <a:pt x="4" y="560"/>
                    <a:pt x="0" y="557"/>
                    <a:pt x="0" y="552"/>
                  </a:cubicBezTo>
                  <a:lnTo>
                    <a:pt x="0" y="8"/>
                  </a:lnTo>
                  <a:close/>
                  <a:moveTo>
                    <a:pt x="16" y="552"/>
                  </a:moveTo>
                  <a:lnTo>
                    <a:pt x="8" y="544"/>
                  </a:lnTo>
                  <a:lnTo>
                    <a:pt x="360" y="544"/>
                  </a:lnTo>
                  <a:lnTo>
                    <a:pt x="352" y="552"/>
                  </a:lnTo>
                  <a:lnTo>
                    <a:pt x="352" y="8"/>
                  </a:lnTo>
                  <a:lnTo>
                    <a:pt x="360" y="16"/>
                  </a:lnTo>
                  <a:lnTo>
                    <a:pt x="8" y="16"/>
                  </a:lnTo>
                  <a:lnTo>
                    <a:pt x="16" y="8"/>
                  </a:lnTo>
                  <a:lnTo>
                    <a:pt x="16" y="552"/>
                  </a:lnTo>
                  <a:close/>
                </a:path>
              </a:pathLst>
            </a:custGeom>
            <a:solidFill>
              <a:srgbClr val="FF9933"/>
            </a:solidFill>
            <a:ln w="0" cap="flat">
              <a:solidFill>
                <a:srgbClr val="FF9933"/>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 name="Rectangle 14"/>
            <p:cNvSpPr>
              <a:spLocks noChangeArrowheads="1"/>
            </p:cNvSpPr>
            <p:nvPr/>
          </p:nvSpPr>
          <p:spPr bwMode="auto">
            <a:xfrm>
              <a:off x="1417" y="1091"/>
              <a:ext cx="177" cy="238"/>
            </a:xfrm>
            <a:prstGeom prst="rect">
              <a:avLst/>
            </a:prstGeom>
            <a:solidFill>
              <a:srgbClr val="FFFF9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 name="Freeform 15"/>
            <p:cNvSpPr>
              <a:spLocks noEditPoints="1"/>
            </p:cNvSpPr>
            <p:nvPr/>
          </p:nvSpPr>
          <p:spPr bwMode="auto">
            <a:xfrm>
              <a:off x="1413" y="1088"/>
              <a:ext cx="185" cy="245"/>
            </a:xfrm>
            <a:custGeom>
              <a:avLst/>
              <a:gdLst>
                <a:gd name="T0" fmla="*/ 0 w 384"/>
                <a:gd name="T1" fmla="*/ 8 h 560"/>
                <a:gd name="T2" fmla="*/ 8 w 384"/>
                <a:gd name="T3" fmla="*/ 0 h 560"/>
                <a:gd name="T4" fmla="*/ 376 w 384"/>
                <a:gd name="T5" fmla="*/ 0 h 560"/>
                <a:gd name="T6" fmla="*/ 384 w 384"/>
                <a:gd name="T7" fmla="*/ 8 h 560"/>
                <a:gd name="T8" fmla="*/ 384 w 384"/>
                <a:gd name="T9" fmla="*/ 552 h 560"/>
                <a:gd name="T10" fmla="*/ 376 w 384"/>
                <a:gd name="T11" fmla="*/ 560 h 560"/>
                <a:gd name="T12" fmla="*/ 8 w 384"/>
                <a:gd name="T13" fmla="*/ 560 h 560"/>
                <a:gd name="T14" fmla="*/ 0 w 384"/>
                <a:gd name="T15" fmla="*/ 552 h 560"/>
                <a:gd name="T16" fmla="*/ 0 w 384"/>
                <a:gd name="T17" fmla="*/ 8 h 560"/>
                <a:gd name="T18" fmla="*/ 16 w 384"/>
                <a:gd name="T19" fmla="*/ 552 h 560"/>
                <a:gd name="T20" fmla="*/ 8 w 384"/>
                <a:gd name="T21" fmla="*/ 544 h 560"/>
                <a:gd name="T22" fmla="*/ 376 w 384"/>
                <a:gd name="T23" fmla="*/ 544 h 560"/>
                <a:gd name="T24" fmla="*/ 368 w 384"/>
                <a:gd name="T25" fmla="*/ 552 h 560"/>
                <a:gd name="T26" fmla="*/ 368 w 384"/>
                <a:gd name="T27" fmla="*/ 8 h 560"/>
                <a:gd name="T28" fmla="*/ 376 w 384"/>
                <a:gd name="T29" fmla="*/ 16 h 560"/>
                <a:gd name="T30" fmla="*/ 8 w 384"/>
                <a:gd name="T31" fmla="*/ 16 h 560"/>
                <a:gd name="T32" fmla="*/ 16 w 384"/>
                <a:gd name="T33" fmla="*/ 8 h 560"/>
                <a:gd name="T34" fmla="*/ 16 w 384"/>
                <a:gd name="T35" fmla="*/ 552 h 5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84" h="560">
                  <a:moveTo>
                    <a:pt x="0" y="8"/>
                  </a:moveTo>
                  <a:cubicBezTo>
                    <a:pt x="0" y="4"/>
                    <a:pt x="4" y="0"/>
                    <a:pt x="8" y="0"/>
                  </a:cubicBezTo>
                  <a:lnTo>
                    <a:pt x="376" y="0"/>
                  </a:lnTo>
                  <a:cubicBezTo>
                    <a:pt x="381" y="0"/>
                    <a:pt x="384" y="4"/>
                    <a:pt x="384" y="8"/>
                  </a:cubicBezTo>
                  <a:lnTo>
                    <a:pt x="384" y="552"/>
                  </a:lnTo>
                  <a:cubicBezTo>
                    <a:pt x="384" y="557"/>
                    <a:pt x="381" y="560"/>
                    <a:pt x="376" y="560"/>
                  </a:cubicBezTo>
                  <a:lnTo>
                    <a:pt x="8" y="560"/>
                  </a:lnTo>
                  <a:cubicBezTo>
                    <a:pt x="4" y="560"/>
                    <a:pt x="0" y="557"/>
                    <a:pt x="0" y="552"/>
                  </a:cubicBezTo>
                  <a:lnTo>
                    <a:pt x="0" y="8"/>
                  </a:lnTo>
                  <a:close/>
                  <a:moveTo>
                    <a:pt x="16" y="552"/>
                  </a:moveTo>
                  <a:lnTo>
                    <a:pt x="8" y="544"/>
                  </a:lnTo>
                  <a:lnTo>
                    <a:pt x="376" y="544"/>
                  </a:lnTo>
                  <a:lnTo>
                    <a:pt x="368" y="552"/>
                  </a:lnTo>
                  <a:lnTo>
                    <a:pt x="368" y="8"/>
                  </a:lnTo>
                  <a:lnTo>
                    <a:pt x="376" y="16"/>
                  </a:lnTo>
                  <a:lnTo>
                    <a:pt x="8" y="16"/>
                  </a:lnTo>
                  <a:lnTo>
                    <a:pt x="16" y="8"/>
                  </a:lnTo>
                  <a:lnTo>
                    <a:pt x="16" y="552"/>
                  </a:lnTo>
                  <a:close/>
                </a:path>
              </a:pathLst>
            </a:custGeom>
            <a:solidFill>
              <a:srgbClr val="FF9933"/>
            </a:solidFill>
            <a:ln w="0" cap="flat">
              <a:solidFill>
                <a:srgbClr val="FF9933"/>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1" name="Rectangle 16"/>
            <p:cNvSpPr>
              <a:spLocks noChangeArrowheads="1"/>
            </p:cNvSpPr>
            <p:nvPr/>
          </p:nvSpPr>
          <p:spPr bwMode="auto">
            <a:xfrm>
              <a:off x="1178" y="1091"/>
              <a:ext cx="177" cy="238"/>
            </a:xfrm>
            <a:prstGeom prst="rect">
              <a:avLst/>
            </a:prstGeom>
            <a:solidFill>
              <a:srgbClr val="FFFF9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 name="Freeform 17"/>
            <p:cNvSpPr>
              <a:spLocks noEditPoints="1"/>
            </p:cNvSpPr>
            <p:nvPr/>
          </p:nvSpPr>
          <p:spPr bwMode="auto">
            <a:xfrm>
              <a:off x="1174" y="1088"/>
              <a:ext cx="185" cy="245"/>
            </a:xfrm>
            <a:custGeom>
              <a:avLst/>
              <a:gdLst>
                <a:gd name="T0" fmla="*/ 0 w 384"/>
                <a:gd name="T1" fmla="*/ 8 h 560"/>
                <a:gd name="T2" fmla="*/ 8 w 384"/>
                <a:gd name="T3" fmla="*/ 0 h 560"/>
                <a:gd name="T4" fmla="*/ 376 w 384"/>
                <a:gd name="T5" fmla="*/ 0 h 560"/>
                <a:gd name="T6" fmla="*/ 384 w 384"/>
                <a:gd name="T7" fmla="*/ 8 h 560"/>
                <a:gd name="T8" fmla="*/ 384 w 384"/>
                <a:gd name="T9" fmla="*/ 552 h 560"/>
                <a:gd name="T10" fmla="*/ 376 w 384"/>
                <a:gd name="T11" fmla="*/ 560 h 560"/>
                <a:gd name="T12" fmla="*/ 8 w 384"/>
                <a:gd name="T13" fmla="*/ 560 h 560"/>
                <a:gd name="T14" fmla="*/ 0 w 384"/>
                <a:gd name="T15" fmla="*/ 552 h 560"/>
                <a:gd name="T16" fmla="*/ 0 w 384"/>
                <a:gd name="T17" fmla="*/ 8 h 560"/>
                <a:gd name="T18" fmla="*/ 16 w 384"/>
                <a:gd name="T19" fmla="*/ 552 h 560"/>
                <a:gd name="T20" fmla="*/ 8 w 384"/>
                <a:gd name="T21" fmla="*/ 544 h 560"/>
                <a:gd name="T22" fmla="*/ 376 w 384"/>
                <a:gd name="T23" fmla="*/ 544 h 560"/>
                <a:gd name="T24" fmla="*/ 368 w 384"/>
                <a:gd name="T25" fmla="*/ 552 h 560"/>
                <a:gd name="T26" fmla="*/ 368 w 384"/>
                <a:gd name="T27" fmla="*/ 8 h 560"/>
                <a:gd name="T28" fmla="*/ 376 w 384"/>
                <a:gd name="T29" fmla="*/ 16 h 560"/>
                <a:gd name="T30" fmla="*/ 8 w 384"/>
                <a:gd name="T31" fmla="*/ 16 h 560"/>
                <a:gd name="T32" fmla="*/ 16 w 384"/>
                <a:gd name="T33" fmla="*/ 8 h 560"/>
                <a:gd name="T34" fmla="*/ 16 w 384"/>
                <a:gd name="T35" fmla="*/ 552 h 5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84" h="560">
                  <a:moveTo>
                    <a:pt x="0" y="8"/>
                  </a:moveTo>
                  <a:cubicBezTo>
                    <a:pt x="0" y="4"/>
                    <a:pt x="4" y="0"/>
                    <a:pt x="8" y="0"/>
                  </a:cubicBezTo>
                  <a:lnTo>
                    <a:pt x="376" y="0"/>
                  </a:lnTo>
                  <a:cubicBezTo>
                    <a:pt x="381" y="0"/>
                    <a:pt x="384" y="4"/>
                    <a:pt x="384" y="8"/>
                  </a:cubicBezTo>
                  <a:lnTo>
                    <a:pt x="384" y="552"/>
                  </a:lnTo>
                  <a:cubicBezTo>
                    <a:pt x="384" y="557"/>
                    <a:pt x="381" y="560"/>
                    <a:pt x="376" y="560"/>
                  </a:cubicBezTo>
                  <a:lnTo>
                    <a:pt x="8" y="560"/>
                  </a:lnTo>
                  <a:cubicBezTo>
                    <a:pt x="4" y="560"/>
                    <a:pt x="0" y="557"/>
                    <a:pt x="0" y="552"/>
                  </a:cubicBezTo>
                  <a:lnTo>
                    <a:pt x="0" y="8"/>
                  </a:lnTo>
                  <a:close/>
                  <a:moveTo>
                    <a:pt x="16" y="552"/>
                  </a:moveTo>
                  <a:lnTo>
                    <a:pt x="8" y="544"/>
                  </a:lnTo>
                  <a:lnTo>
                    <a:pt x="376" y="544"/>
                  </a:lnTo>
                  <a:lnTo>
                    <a:pt x="368" y="552"/>
                  </a:lnTo>
                  <a:lnTo>
                    <a:pt x="368" y="8"/>
                  </a:lnTo>
                  <a:lnTo>
                    <a:pt x="376" y="16"/>
                  </a:lnTo>
                  <a:lnTo>
                    <a:pt x="8" y="16"/>
                  </a:lnTo>
                  <a:lnTo>
                    <a:pt x="16" y="8"/>
                  </a:lnTo>
                  <a:lnTo>
                    <a:pt x="16" y="552"/>
                  </a:lnTo>
                  <a:close/>
                </a:path>
              </a:pathLst>
            </a:custGeom>
            <a:solidFill>
              <a:srgbClr val="FF9933"/>
            </a:solidFill>
            <a:ln w="0" cap="flat">
              <a:solidFill>
                <a:srgbClr val="FF9933"/>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3" name="Rectangle 18"/>
            <p:cNvSpPr>
              <a:spLocks noChangeArrowheads="1"/>
            </p:cNvSpPr>
            <p:nvPr/>
          </p:nvSpPr>
          <p:spPr bwMode="auto">
            <a:xfrm>
              <a:off x="955" y="1084"/>
              <a:ext cx="177" cy="238"/>
            </a:xfrm>
            <a:prstGeom prst="rect">
              <a:avLst/>
            </a:prstGeom>
            <a:solidFill>
              <a:srgbClr val="FFFF9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4" name="Freeform 19"/>
            <p:cNvSpPr>
              <a:spLocks noEditPoints="1"/>
            </p:cNvSpPr>
            <p:nvPr/>
          </p:nvSpPr>
          <p:spPr bwMode="auto">
            <a:xfrm>
              <a:off x="951" y="1081"/>
              <a:ext cx="185" cy="245"/>
            </a:xfrm>
            <a:custGeom>
              <a:avLst/>
              <a:gdLst>
                <a:gd name="T0" fmla="*/ 0 w 384"/>
                <a:gd name="T1" fmla="*/ 8 h 560"/>
                <a:gd name="T2" fmla="*/ 8 w 384"/>
                <a:gd name="T3" fmla="*/ 0 h 560"/>
                <a:gd name="T4" fmla="*/ 376 w 384"/>
                <a:gd name="T5" fmla="*/ 0 h 560"/>
                <a:gd name="T6" fmla="*/ 384 w 384"/>
                <a:gd name="T7" fmla="*/ 8 h 560"/>
                <a:gd name="T8" fmla="*/ 384 w 384"/>
                <a:gd name="T9" fmla="*/ 552 h 560"/>
                <a:gd name="T10" fmla="*/ 376 w 384"/>
                <a:gd name="T11" fmla="*/ 560 h 560"/>
                <a:gd name="T12" fmla="*/ 8 w 384"/>
                <a:gd name="T13" fmla="*/ 560 h 560"/>
                <a:gd name="T14" fmla="*/ 0 w 384"/>
                <a:gd name="T15" fmla="*/ 552 h 560"/>
                <a:gd name="T16" fmla="*/ 0 w 384"/>
                <a:gd name="T17" fmla="*/ 8 h 560"/>
                <a:gd name="T18" fmla="*/ 16 w 384"/>
                <a:gd name="T19" fmla="*/ 552 h 560"/>
                <a:gd name="T20" fmla="*/ 8 w 384"/>
                <a:gd name="T21" fmla="*/ 544 h 560"/>
                <a:gd name="T22" fmla="*/ 376 w 384"/>
                <a:gd name="T23" fmla="*/ 544 h 560"/>
                <a:gd name="T24" fmla="*/ 368 w 384"/>
                <a:gd name="T25" fmla="*/ 552 h 560"/>
                <a:gd name="T26" fmla="*/ 368 w 384"/>
                <a:gd name="T27" fmla="*/ 8 h 560"/>
                <a:gd name="T28" fmla="*/ 376 w 384"/>
                <a:gd name="T29" fmla="*/ 16 h 560"/>
                <a:gd name="T30" fmla="*/ 8 w 384"/>
                <a:gd name="T31" fmla="*/ 16 h 560"/>
                <a:gd name="T32" fmla="*/ 16 w 384"/>
                <a:gd name="T33" fmla="*/ 8 h 560"/>
                <a:gd name="T34" fmla="*/ 16 w 384"/>
                <a:gd name="T35" fmla="*/ 552 h 5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84" h="560">
                  <a:moveTo>
                    <a:pt x="0" y="8"/>
                  </a:moveTo>
                  <a:cubicBezTo>
                    <a:pt x="0" y="4"/>
                    <a:pt x="4" y="0"/>
                    <a:pt x="8" y="0"/>
                  </a:cubicBezTo>
                  <a:lnTo>
                    <a:pt x="376" y="0"/>
                  </a:lnTo>
                  <a:cubicBezTo>
                    <a:pt x="381" y="0"/>
                    <a:pt x="384" y="4"/>
                    <a:pt x="384" y="8"/>
                  </a:cubicBezTo>
                  <a:lnTo>
                    <a:pt x="384" y="552"/>
                  </a:lnTo>
                  <a:cubicBezTo>
                    <a:pt x="384" y="557"/>
                    <a:pt x="381" y="560"/>
                    <a:pt x="376" y="560"/>
                  </a:cubicBezTo>
                  <a:lnTo>
                    <a:pt x="8" y="560"/>
                  </a:lnTo>
                  <a:cubicBezTo>
                    <a:pt x="4" y="560"/>
                    <a:pt x="0" y="557"/>
                    <a:pt x="0" y="552"/>
                  </a:cubicBezTo>
                  <a:lnTo>
                    <a:pt x="0" y="8"/>
                  </a:lnTo>
                  <a:close/>
                  <a:moveTo>
                    <a:pt x="16" y="552"/>
                  </a:moveTo>
                  <a:lnTo>
                    <a:pt x="8" y="544"/>
                  </a:lnTo>
                  <a:lnTo>
                    <a:pt x="376" y="544"/>
                  </a:lnTo>
                  <a:lnTo>
                    <a:pt x="368" y="552"/>
                  </a:lnTo>
                  <a:lnTo>
                    <a:pt x="368" y="8"/>
                  </a:lnTo>
                  <a:lnTo>
                    <a:pt x="376" y="16"/>
                  </a:lnTo>
                  <a:lnTo>
                    <a:pt x="8" y="16"/>
                  </a:lnTo>
                  <a:lnTo>
                    <a:pt x="16" y="8"/>
                  </a:lnTo>
                  <a:lnTo>
                    <a:pt x="16" y="552"/>
                  </a:lnTo>
                  <a:close/>
                </a:path>
              </a:pathLst>
            </a:custGeom>
            <a:solidFill>
              <a:srgbClr val="FF9933"/>
            </a:solidFill>
            <a:ln w="0" cap="flat">
              <a:solidFill>
                <a:srgbClr val="FF9933"/>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5" name="Freeform 20"/>
            <p:cNvSpPr>
              <a:spLocks/>
            </p:cNvSpPr>
            <p:nvPr/>
          </p:nvSpPr>
          <p:spPr bwMode="auto">
            <a:xfrm>
              <a:off x="62" y="951"/>
              <a:ext cx="354" cy="504"/>
            </a:xfrm>
            <a:custGeom>
              <a:avLst/>
              <a:gdLst>
                <a:gd name="T0" fmla="*/ 354 w 354"/>
                <a:gd name="T1" fmla="*/ 126 h 504"/>
                <a:gd name="T2" fmla="*/ 177 w 354"/>
                <a:gd name="T3" fmla="*/ 126 h 504"/>
                <a:gd name="T4" fmla="*/ 177 w 354"/>
                <a:gd name="T5" fmla="*/ 0 h 504"/>
                <a:gd name="T6" fmla="*/ 0 w 354"/>
                <a:gd name="T7" fmla="*/ 252 h 504"/>
                <a:gd name="T8" fmla="*/ 177 w 354"/>
                <a:gd name="T9" fmla="*/ 504 h 504"/>
                <a:gd name="T10" fmla="*/ 177 w 354"/>
                <a:gd name="T11" fmla="*/ 378 h 504"/>
                <a:gd name="T12" fmla="*/ 354 w 354"/>
                <a:gd name="T13" fmla="*/ 378 h 504"/>
                <a:gd name="T14" fmla="*/ 354 w 354"/>
                <a:gd name="T15" fmla="*/ 126 h 50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54" h="504">
                  <a:moveTo>
                    <a:pt x="354" y="126"/>
                  </a:moveTo>
                  <a:lnTo>
                    <a:pt x="177" y="126"/>
                  </a:lnTo>
                  <a:lnTo>
                    <a:pt x="177" y="0"/>
                  </a:lnTo>
                  <a:lnTo>
                    <a:pt x="0" y="252"/>
                  </a:lnTo>
                  <a:lnTo>
                    <a:pt x="177" y="504"/>
                  </a:lnTo>
                  <a:lnTo>
                    <a:pt x="177" y="378"/>
                  </a:lnTo>
                  <a:lnTo>
                    <a:pt x="354" y="378"/>
                  </a:lnTo>
                  <a:lnTo>
                    <a:pt x="354" y="126"/>
                  </a:lnTo>
                  <a:close/>
                </a:path>
              </a:pathLst>
            </a:custGeom>
            <a:solidFill>
              <a:srgbClr val="FFFF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6" name="Freeform 21"/>
            <p:cNvSpPr>
              <a:spLocks noEditPoints="1"/>
            </p:cNvSpPr>
            <p:nvPr/>
          </p:nvSpPr>
          <p:spPr bwMode="auto">
            <a:xfrm>
              <a:off x="57" y="939"/>
              <a:ext cx="363" cy="529"/>
            </a:xfrm>
            <a:custGeom>
              <a:avLst/>
              <a:gdLst>
                <a:gd name="T0" fmla="*/ 355 w 363"/>
                <a:gd name="T1" fmla="*/ 138 h 529"/>
                <a:gd name="T2" fmla="*/ 359 w 363"/>
                <a:gd name="T3" fmla="*/ 142 h 529"/>
                <a:gd name="T4" fmla="*/ 178 w 363"/>
                <a:gd name="T5" fmla="*/ 142 h 529"/>
                <a:gd name="T6" fmla="*/ 178 w 363"/>
                <a:gd name="T7" fmla="*/ 12 h 529"/>
                <a:gd name="T8" fmla="*/ 185 w 363"/>
                <a:gd name="T9" fmla="*/ 14 h 529"/>
                <a:gd name="T10" fmla="*/ 8 w 363"/>
                <a:gd name="T11" fmla="*/ 267 h 529"/>
                <a:gd name="T12" fmla="*/ 8 w 363"/>
                <a:gd name="T13" fmla="*/ 263 h 529"/>
                <a:gd name="T14" fmla="*/ 185 w 363"/>
                <a:gd name="T15" fmla="*/ 515 h 529"/>
                <a:gd name="T16" fmla="*/ 178 w 363"/>
                <a:gd name="T17" fmla="*/ 516 h 529"/>
                <a:gd name="T18" fmla="*/ 178 w 363"/>
                <a:gd name="T19" fmla="*/ 387 h 529"/>
                <a:gd name="T20" fmla="*/ 359 w 363"/>
                <a:gd name="T21" fmla="*/ 387 h 529"/>
                <a:gd name="T22" fmla="*/ 355 w 363"/>
                <a:gd name="T23" fmla="*/ 390 h 529"/>
                <a:gd name="T24" fmla="*/ 355 w 363"/>
                <a:gd name="T25" fmla="*/ 138 h 529"/>
                <a:gd name="T26" fmla="*/ 363 w 363"/>
                <a:gd name="T27" fmla="*/ 394 h 529"/>
                <a:gd name="T28" fmla="*/ 182 w 363"/>
                <a:gd name="T29" fmla="*/ 394 h 529"/>
                <a:gd name="T30" fmla="*/ 186 w 363"/>
                <a:gd name="T31" fmla="*/ 390 h 529"/>
                <a:gd name="T32" fmla="*/ 186 w 363"/>
                <a:gd name="T33" fmla="*/ 529 h 529"/>
                <a:gd name="T34" fmla="*/ 0 w 363"/>
                <a:gd name="T35" fmla="*/ 264 h 529"/>
                <a:gd name="T36" fmla="*/ 186 w 363"/>
                <a:gd name="T37" fmla="*/ 0 h 529"/>
                <a:gd name="T38" fmla="*/ 186 w 363"/>
                <a:gd name="T39" fmla="*/ 138 h 529"/>
                <a:gd name="T40" fmla="*/ 182 w 363"/>
                <a:gd name="T41" fmla="*/ 135 h 529"/>
                <a:gd name="T42" fmla="*/ 363 w 363"/>
                <a:gd name="T43" fmla="*/ 135 h 529"/>
                <a:gd name="T44" fmla="*/ 363 w 363"/>
                <a:gd name="T45" fmla="*/ 394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63" h="529">
                  <a:moveTo>
                    <a:pt x="355" y="138"/>
                  </a:moveTo>
                  <a:lnTo>
                    <a:pt x="359" y="142"/>
                  </a:lnTo>
                  <a:lnTo>
                    <a:pt x="178" y="142"/>
                  </a:lnTo>
                  <a:lnTo>
                    <a:pt x="178" y="12"/>
                  </a:lnTo>
                  <a:lnTo>
                    <a:pt x="185" y="14"/>
                  </a:lnTo>
                  <a:lnTo>
                    <a:pt x="8" y="267"/>
                  </a:lnTo>
                  <a:lnTo>
                    <a:pt x="8" y="263"/>
                  </a:lnTo>
                  <a:lnTo>
                    <a:pt x="185" y="515"/>
                  </a:lnTo>
                  <a:lnTo>
                    <a:pt x="178" y="516"/>
                  </a:lnTo>
                  <a:lnTo>
                    <a:pt x="178" y="387"/>
                  </a:lnTo>
                  <a:lnTo>
                    <a:pt x="359" y="387"/>
                  </a:lnTo>
                  <a:lnTo>
                    <a:pt x="355" y="390"/>
                  </a:lnTo>
                  <a:lnTo>
                    <a:pt x="355" y="138"/>
                  </a:lnTo>
                  <a:close/>
                  <a:moveTo>
                    <a:pt x="363" y="394"/>
                  </a:moveTo>
                  <a:lnTo>
                    <a:pt x="182" y="394"/>
                  </a:lnTo>
                  <a:lnTo>
                    <a:pt x="186" y="390"/>
                  </a:lnTo>
                  <a:lnTo>
                    <a:pt x="186" y="529"/>
                  </a:lnTo>
                  <a:lnTo>
                    <a:pt x="0" y="264"/>
                  </a:lnTo>
                  <a:lnTo>
                    <a:pt x="186" y="0"/>
                  </a:lnTo>
                  <a:lnTo>
                    <a:pt x="186" y="138"/>
                  </a:lnTo>
                  <a:lnTo>
                    <a:pt x="182" y="135"/>
                  </a:lnTo>
                  <a:lnTo>
                    <a:pt x="363" y="135"/>
                  </a:lnTo>
                  <a:lnTo>
                    <a:pt x="363" y="394"/>
                  </a:lnTo>
                  <a:close/>
                </a:path>
              </a:pathLst>
            </a:custGeom>
            <a:solidFill>
              <a:srgbClr val="FF9933"/>
            </a:solidFill>
            <a:ln w="0" cap="flat">
              <a:solidFill>
                <a:srgbClr val="FF9933"/>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7" name="Freeform 22"/>
            <p:cNvSpPr>
              <a:spLocks/>
            </p:cNvSpPr>
            <p:nvPr/>
          </p:nvSpPr>
          <p:spPr bwMode="auto">
            <a:xfrm>
              <a:off x="1740" y="2030"/>
              <a:ext cx="1109" cy="889"/>
            </a:xfrm>
            <a:custGeom>
              <a:avLst/>
              <a:gdLst>
                <a:gd name="T0" fmla="*/ 0 w 2304"/>
                <a:gd name="T1" fmla="*/ 1016 h 2032"/>
                <a:gd name="T2" fmla="*/ 1152 w 2304"/>
                <a:gd name="T3" fmla="*/ 0 h 2032"/>
                <a:gd name="T4" fmla="*/ 1152 w 2304"/>
                <a:gd name="T5" fmla="*/ 0 h 2032"/>
                <a:gd name="T6" fmla="*/ 1152 w 2304"/>
                <a:gd name="T7" fmla="*/ 0 h 2032"/>
                <a:gd name="T8" fmla="*/ 2304 w 2304"/>
                <a:gd name="T9" fmla="*/ 1016 h 2032"/>
                <a:gd name="T10" fmla="*/ 2304 w 2304"/>
                <a:gd name="T11" fmla="*/ 1016 h 2032"/>
                <a:gd name="T12" fmla="*/ 2304 w 2304"/>
                <a:gd name="T13" fmla="*/ 1016 h 2032"/>
                <a:gd name="T14" fmla="*/ 1152 w 2304"/>
                <a:gd name="T15" fmla="*/ 2032 h 2032"/>
                <a:gd name="T16" fmla="*/ 1152 w 2304"/>
                <a:gd name="T17" fmla="*/ 2032 h 2032"/>
                <a:gd name="T18" fmla="*/ 1152 w 2304"/>
                <a:gd name="T19" fmla="*/ 2032 h 2032"/>
                <a:gd name="T20" fmla="*/ 0 w 2304"/>
                <a:gd name="T21" fmla="*/ 1016 h 2032"/>
                <a:gd name="T22" fmla="*/ 0 w 2304"/>
                <a:gd name="T23" fmla="*/ 1016 h 20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04" h="2032">
                  <a:moveTo>
                    <a:pt x="0" y="1016"/>
                  </a:moveTo>
                  <a:cubicBezTo>
                    <a:pt x="0" y="455"/>
                    <a:pt x="516" y="0"/>
                    <a:pt x="1152" y="0"/>
                  </a:cubicBezTo>
                  <a:cubicBezTo>
                    <a:pt x="1152" y="0"/>
                    <a:pt x="1152" y="0"/>
                    <a:pt x="1152" y="0"/>
                  </a:cubicBezTo>
                  <a:lnTo>
                    <a:pt x="1152" y="0"/>
                  </a:lnTo>
                  <a:cubicBezTo>
                    <a:pt x="1789" y="0"/>
                    <a:pt x="2304" y="455"/>
                    <a:pt x="2304" y="1016"/>
                  </a:cubicBezTo>
                  <a:cubicBezTo>
                    <a:pt x="2304" y="1016"/>
                    <a:pt x="2304" y="1016"/>
                    <a:pt x="2304" y="1016"/>
                  </a:cubicBezTo>
                  <a:lnTo>
                    <a:pt x="2304" y="1016"/>
                  </a:lnTo>
                  <a:cubicBezTo>
                    <a:pt x="2304" y="1578"/>
                    <a:pt x="1789" y="2032"/>
                    <a:pt x="1152" y="2032"/>
                  </a:cubicBezTo>
                  <a:cubicBezTo>
                    <a:pt x="1152" y="2032"/>
                    <a:pt x="1152" y="2032"/>
                    <a:pt x="1152" y="2032"/>
                  </a:cubicBezTo>
                  <a:lnTo>
                    <a:pt x="1152" y="2032"/>
                  </a:lnTo>
                  <a:cubicBezTo>
                    <a:pt x="516" y="2032"/>
                    <a:pt x="0" y="1578"/>
                    <a:pt x="0" y="1016"/>
                  </a:cubicBezTo>
                  <a:cubicBezTo>
                    <a:pt x="0" y="1016"/>
                    <a:pt x="0" y="1016"/>
                    <a:pt x="0" y="1016"/>
                  </a:cubicBezTo>
                  <a:close/>
                </a:path>
              </a:pathLst>
            </a:custGeom>
            <a:solidFill>
              <a:srgbClr val="CCFFCC"/>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8" name="Freeform 23"/>
            <p:cNvSpPr>
              <a:spLocks noEditPoints="1"/>
            </p:cNvSpPr>
            <p:nvPr/>
          </p:nvSpPr>
          <p:spPr bwMode="auto">
            <a:xfrm>
              <a:off x="1736" y="2026"/>
              <a:ext cx="1117" cy="897"/>
            </a:xfrm>
            <a:custGeom>
              <a:avLst/>
              <a:gdLst>
                <a:gd name="T0" fmla="*/ 12 w 1117"/>
                <a:gd name="T1" fmla="*/ 358 h 897"/>
                <a:gd name="T2" fmla="*/ 68 w 1117"/>
                <a:gd name="T3" fmla="*/ 235 h 897"/>
                <a:gd name="T4" fmla="*/ 165 w 1117"/>
                <a:gd name="T5" fmla="*/ 132 h 897"/>
                <a:gd name="T6" fmla="*/ 293 w 1117"/>
                <a:gd name="T7" fmla="*/ 55 h 897"/>
                <a:gd name="T8" fmla="*/ 447 w 1117"/>
                <a:gd name="T9" fmla="*/ 10 h 897"/>
                <a:gd name="T10" fmla="*/ 616 w 1117"/>
                <a:gd name="T11" fmla="*/ 2 h 897"/>
                <a:gd name="T12" fmla="*/ 776 w 1117"/>
                <a:gd name="T13" fmla="*/ 36 h 897"/>
                <a:gd name="T14" fmla="*/ 914 w 1117"/>
                <a:gd name="T15" fmla="*/ 103 h 897"/>
                <a:gd name="T16" fmla="*/ 1022 w 1117"/>
                <a:gd name="T17" fmla="*/ 198 h 897"/>
                <a:gd name="T18" fmla="*/ 1092 w 1117"/>
                <a:gd name="T19" fmla="*/ 315 h 897"/>
                <a:gd name="T20" fmla="*/ 1117 w 1117"/>
                <a:gd name="T21" fmla="*/ 448 h 897"/>
                <a:gd name="T22" fmla="*/ 1092 w 1117"/>
                <a:gd name="T23" fmla="*/ 582 h 897"/>
                <a:gd name="T24" fmla="*/ 1022 w 1117"/>
                <a:gd name="T25" fmla="*/ 699 h 897"/>
                <a:gd name="T26" fmla="*/ 914 w 1117"/>
                <a:gd name="T27" fmla="*/ 795 h 897"/>
                <a:gd name="T28" fmla="*/ 777 w 1117"/>
                <a:gd name="T29" fmla="*/ 862 h 897"/>
                <a:gd name="T30" fmla="*/ 616 w 1117"/>
                <a:gd name="T31" fmla="*/ 895 h 897"/>
                <a:gd name="T32" fmla="*/ 447 w 1117"/>
                <a:gd name="T33" fmla="*/ 888 h 897"/>
                <a:gd name="T34" fmla="*/ 293 w 1117"/>
                <a:gd name="T35" fmla="*/ 843 h 897"/>
                <a:gd name="T36" fmla="*/ 165 w 1117"/>
                <a:gd name="T37" fmla="*/ 766 h 897"/>
                <a:gd name="T38" fmla="*/ 68 w 1117"/>
                <a:gd name="T39" fmla="*/ 663 h 897"/>
                <a:gd name="T40" fmla="*/ 12 w 1117"/>
                <a:gd name="T41" fmla="*/ 540 h 897"/>
                <a:gd name="T42" fmla="*/ 11 w 1117"/>
                <a:gd name="T43" fmla="*/ 494 h 897"/>
                <a:gd name="T44" fmla="*/ 52 w 1117"/>
                <a:gd name="T45" fmla="*/ 621 h 897"/>
                <a:gd name="T46" fmla="*/ 134 w 1117"/>
                <a:gd name="T47" fmla="*/ 730 h 897"/>
                <a:gd name="T48" fmla="*/ 251 w 1117"/>
                <a:gd name="T49" fmla="*/ 814 h 897"/>
                <a:gd name="T50" fmla="*/ 395 w 1117"/>
                <a:gd name="T51" fmla="*/ 870 h 897"/>
                <a:gd name="T52" fmla="*/ 559 w 1117"/>
                <a:gd name="T53" fmla="*/ 890 h 897"/>
                <a:gd name="T54" fmla="*/ 723 w 1117"/>
                <a:gd name="T55" fmla="*/ 870 h 897"/>
                <a:gd name="T56" fmla="*/ 867 w 1117"/>
                <a:gd name="T57" fmla="*/ 815 h 897"/>
                <a:gd name="T58" fmla="*/ 984 w 1117"/>
                <a:gd name="T59" fmla="*/ 730 h 897"/>
                <a:gd name="T60" fmla="*/ 1066 w 1117"/>
                <a:gd name="T61" fmla="*/ 621 h 897"/>
                <a:gd name="T62" fmla="*/ 1106 w 1117"/>
                <a:gd name="T63" fmla="*/ 494 h 897"/>
                <a:gd name="T64" fmla="*/ 1099 w 1117"/>
                <a:gd name="T65" fmla="*/ 360 h 897"/>
                <a:gd name="T66" fmla="*/ 1043 w 1117"/>
                <a:gd name="T67" fmla="*/ 239 h 897"/>
                <a:gd name="T68" fmla="*/ 948 w 1117"/>
                <a:gd name="T69" fmla="*/ 137 h 897"/>
                <a:gd name="T70" fmla="*/ 821 w 1117"/>
                <a:gd name="T71" fmla="*/ 61 h 897"/>
                <a:gd name="T72" fmla="*/ 670 w 1117"/>
                <a:gd name="T73" fmla="*/ 16 h 897"/>
                <a:gd name="T74" fmla="*/ 503 w 1117"/>
                <a:gd name="T75" fmla="*/ 9 h 897"/>
                <a:gd name="T76" fmla="*/ 345 w 1117"/>
                <a:gd name="T77" fmla="*/ 42 h 897"/>
                <a:gd name="T78" fmla="*/ 209 w 1117"/>
                <a:gd name="T79" fmla="*/ 108 h 897"/>
                <a:gd name="T80" fmla="*/ 102 w 1117"/>
                <a:gd name="T81" fmla="*/ 202 h 897"/>
                <a:gd name="T82" fmla="*/ 33 w 1117"/>
                <a:gd name="T83" fmla="*/ 318 h 897"/>
                <a:gd name="T84" fmla="*/ 8 w 1117"/>
                <a:gd name="T85" fmla="*/ 448 h 8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17" h="897">
                  <a:moveTo>
                    <a:pt x="0" y="449"/>
                  </a:moveTo>
                  <a:lnTo>
                    <a:pt x="3" y="403"/>
                  </a:lnTo>
                  <a:lnTo>
                    <a:pt x="12" y="358"/>
                  </a:lnTo>
                  <a:lnTo>
                    <a:pt x="26" y="315"/>
                  </a:lnTo>
                  <a:lnTo>
                    <a:pt x="45" y="274"/>
                  </a:lnTo>
                  <a:lnTo>
                    <a:pt x="68" y="235"/>
                  </a:lnTo>
                  <a:lnTo>
                    <a:pt x="96" y="198"/>
                  </a:lnTo>
                  <a:lnTo>
                    <a:pt x="128" y="164"/>
                  </a:lnTo>
                  <a:lnTo>
                    <a:pt x="165" y="132"/>
                  </a:lnTo>
                  <a:lnTo>
                    <a:pt x="203" y="103"/>
                  </a:lnTo>
                  <a:lnTo>
                    <a:pt x="247" y="77"/>
                  </a:lnTo>
                  <a:lnTo>
                    <a:pt x="293" y="55"/>
                  </a:lnTo>
                  <a:lnTo>
                    <a:pt x="342" y="36"/>
                  </a:lnTo>
                  <a:lnTo>
                    <a:pt x="393" y="21"/>
                  </a:lnTo>
                  <a:lnTo>
                    <a:pt x="447" y="10"/>
                  </a:lnTo>
                  <a:lnTo>
                    <a:pt x="501" y="3"/>
                  </a:lnTo>
                  <a:lnTo>
                    <a:pt x="559" y="0"/>
                  </a:lnTo>
                  <a:lnTo>
                    <a:pt x="616" y="2"/>
                  </a:lnTo>
                  <a:lnTo>
                    <a:pt x="671" y="10"/>
                  </a:lnTo>
                  <a:lnTo>
                    <a:pt x="725" y="21"/>
                  </a:lnTo>
                  <a:lnTo>
                    <a:pt x="776" y="36"/>
                  </a:lnTo>
                  <a:lnTo>
                    <a:pt x="825" y="55"/>
                  </a:lnTo>
                  <a:lnTo>
                    <a:pt x="870" y="77"/>
                  </a:lnTo>
                  <a:lnTo>
                    <a:pt x="914" y="103"/>
                  </a:lnTo>
                  <a:lnTo>
                    <a:pt x="953" y="132"/>
                  </a:lnTo>
                  <a:lnTo>
                    <a:pt x="989" y="164"/>
                  </a:lnTo>
                  <a:lnTo>
                    <a:pt x="1022" y="198"/>
                  </a:lnTo>
                  <a:lnTo>
                    <a:pt x="1049" y="235"/>
                  </a:lnTo>
                  <a:lnTo>
                    <a:pt x="1073" y="274"/>
                  </a:lnTo>
                  <a:lnTo>
                    <a:pt x="1092" y="315"/>
                  </a:lnTo>
                  <a:lnTo>
                    <a:pt x="1106" y="358"/>
                  </a:lnTo>
                  <a:lnTo>
                    <a:pt x="1114" y="403"/>
                  </a:lnTo>
                  <a:lnTo>
                    <a:pt x="1117" y="448"/>
                  </a:lnTo>
                  <a:lnTo>
                    <a:pt x="1114" y="494"/>
                  </a:lnTo>
                  <a:lnTo>
                    <a:pt x="1106" y="539"/>
                  </a:lnTo>
                  <a:lnTo>
                    <a:pt x="1092" y="582"/>
                  </a:lnTo>
                  <a:lnTo>
                    <a:pt x="1074" y="623"/>
                  </a:lnTo>
                  <a:lnTo>
                    <a:pt x="1049" y="663"/>
                  </a:lnTo>
                  <a:lnTo>
                    <a:pt x="1022" y="699"/>
                  </a:lnTo>
                  <a:lnTo>
                    <a:pt x="990" y="734"/>
                  </a:lnTo>
                  <a:lnTo>
                    <a:pt x="954" y="766"/>
                  </a:lnTo>
                  <a:lnTo>
                    <a:pt x="914" y="795"/>
                  </a:lnTo>
                  <a:lnTo>
                    <a:pt x="871" y="821"/>
                  </a:lnTo>
                  <a:lnTo>
                    <a:pt x="825" y="843"/>
                  </a:lnTo>
                  <a:lnTo>
                    <a:pt x="777" y="862"/>
                  </a:lnTo>
                  <a:lnTo>
                    <a:pt x="725" y="877"/>
                  </a:lnTo>
                  <a:lnTo>
                    <a:pt x="671" y="888"/>
                  </a:lnTo>
                  <a:lnTo>
                    <a:pt x="616" y="895"/>
                  </a:lnTo>
                  <a:lnTo>
                    <a:pt x="559" y="897"/>
                  </a:lnTo>
                  <a:lnTo>
                    <a:pt x="502" y="895"/>
                  </a:lnTo>
                  <a:lnTo>
                    <a:pt x="447" y="888"/>
                  </a:lnTo>
                  <a:lnTo>
                    <a:pt x="394" y="877"/>
                  </a:lnTo>
                  <a:lnTo>
                    <a:pt x="342" y="862"/>
                  </a:lnTo>
                  <a:lnTo>
                    <a:pt x="293" y="843"/>
                  </a:lnTo>
                  <a:lnTo>
                    <a:pt x="247" y="821"/>
                  </a:lnTo>
                  <a:lnTo>
                    <a:pt x="204" y="795"/>
                  </a:lnTo>
                  <a:lnTo>
                    <a:pt x="165" y="766"/>
                  </a:lnTo>
                  <a:lnTo>
                    <a:pt x="128" y="734"/>
                  </a:lnTo>
                  <a:lnTo>
                    <a:pt x="96" y="700"/>
                  </a:lnTo>
                  <a:lnTo>
                    <a:pt x="68" y="663"/>
                  </a:lnTo>
                  <a:lnTo>
                    <a:pt x="45" y="624"/>
                  </a:lnTo>
                  <a:lnTo>
                    <a:pt x="26" y="582"/>
                  </a:lnTo>
                  <a:lnTo>
                    <a:pt x="12" y="540"/>
                  </a:lnTo>
                  <a:lnTo>
                    <a:pt x="4" y="495"/>
                  </a:lnTo>
                  <a:lnTo>
                    <a:pt x="0" y="449"/>
                  </a:lnTo>
                  <a:close/>
                  <a:moveTo>
                    <a:pt x="11" y="494"/>
                  </a:moveTo>
                  <a:lnTo>
                    <a:pt x="19" y="537"/>
                  </a:lnTo>
                  <a:lnTo>
                    <a:pt x="33" y="579"/>
                  </a:lnTo>
                  <a:lnTo>
                    <a:pt x="52" y="621"/>
                  </a:lnTo>
                  <a:lnTo>
                    <a:pt x="75" y="659"/>
                  </a:lnTo>
                  <a:lnTo>
                    <a:pt x="102" y="695"/>
                  </a:lnTo>
                  <a:lnTo>
                    <a:pt x="134" y="730"/>
                  </a:lnTo>
                  <a:lnTo>
                    <a:pt x="169" y="761"/>
                  </a:lnTo>
                  <a:lnTo>
                    <a:pt x="208" y="789"/>
                  </a:lnTo>
                  <a:lnTo>
                    <a:pt x="251" y="814"/>
                  </a:lnTo>
                  <a:lnTo>
                    <a:pt x="296" y="837"/>
                  </a:lnTo>
                  <a:lnTo>
                    <a:pt x="344" y="855"/>
                  </a:lnTo>
                  <a:lnTo>
                    <a:pt x="395" y="870"/>
                  </a:lnTo>
                  <a:lnTo>
                    <a:pt x="448" y="881"/>
                  </a:lnTo>
                  <a:lnTo>
                    <a:pt x="502" y="888"/>
                  </a:lnTo>
                  <a:lnTo>
                    <a:pt x="559" y="890"/>
                  </a:lnTo>
                  <a:lnTo>
                    <a:pt x="615" y="888"/>
                  </a:lnTo>
                  <a:lnTo>
                    <a:pt x="670" y="881"/>
                  </a:lnTo>
                  <a:lnTo>
                    <a:pt x="723" y="870"/>
                  </a:lnTo>
                  <a:lnTo>
                    <a:pt x="773" y="855"/>
                  </a:lnTo>
                  <a:lnTo>
                    <a:pt x="821" y="837"/>
                  </a:lnTo>
                  <a:lnTo>
                    <a:pt x="867" y="815"/>
                  </a:lnTo>
                  <a:lnTo>
                    <a:pt x="909" y="789"/>
                  </a:lnTo>
                  <a:lnTo>
                    <a:pt x="948" y="761"/>
                  </a:lnTo>
                  <a:lnTo>
                    <a:pt x="984" y="730"/>
                  </a:lnTo>
                  <a:lnTo>
                    <a:pt x="1015" y="695"/>
                  </a:lnTo>
                  <a:lnTo>
                    <a:pt x="1043" y="659"/>
                  </a:lnTo>
                  <a:lnTo>
                    <a:pt x="1066" y="621"/>
                  </a:lnTo>
                  <a:lnTo>
                    <a:pt x="1085" y="580"/>
                  </a:lnTo>
                  <a:lnTo>
                    <a:pt x="1099" y="538"/>
                  </a:lnTo>
                  <a:lnTo>
                    <a:pt x="1106" y="494"/>
                  </a:lnTo>
                  <a:lnTo>
                    <a:pt x="1109" y="449"/>
                  </a:lnTo>
                  <a:lnTo>
                    <a:pt x="1107" y="404"/>
                  </a:lnTo>
                  <a:lnTo>
                    <a:pt x="1099" y="360"/>
                  </a:lnTo>
                  <a:lnTo>
                    <a:pt x="1085" y="318"/>
                  </a:lnTo>
                  <a:lnTo>
                    <a:pt x="1066" y="277"/>
                  </a:lnTo>
                  <a:lnTo>
                    <a:pt x="1043" y="239"/>
                  </a:lnTo>
                  <a:lnTo>
                    <a:pt x="1015" y="203"/>
                  </a:lnTo>
                  <a:lnTo>
                    <a:pt x="984" y="168"/>
                  </a:lnTo>
                  <a:lnTo>
                    <a:pt x="948" y="137"/>
                  </a:lnTo>
                  <a:lnTo>
                    <a:pt x="909" y="108"/>
                  </a:lnTo>
                  <a:lnTo>
                    <a:pt x="867" y="83"/>
                  </a:lnTo>
                  <a:lnTo>
                    <a:pt x="821" y="61"/>
                  </a:lnTo>
                  <a:lnTo>
                    <a:pt x="774" y="42"/>
                  </a:lnTo>
                  <a:lnTo>
                    <a:pt x="723" y="27"/>
                  </a:lnTo>
                  <a:lnTo>
                    <a:pt x="670" y="16"/>
                  </a:lnTo>
                  <a:lnTo>
                    <a:pt x="615" y="9"/>
                  </a:lnTo>
                  <a:lnTo>
                    <a:pt x="559" y="7"/>
                  </a:lnTo>
                  <a:lnTo>
                    <a:pt x="503" y="9"/>
                  </a:lnTo>
                  <a:lnTo>
                    <a:pt x="448" y="16"/>
                  </a:lnTo>
                  <a:lnTo>
                    <a:pt x="395" y="27"/>
                  </a:lnTo>
                  <a:lnTo>
                    <a:pt x="345" y="42"/>
                  </a:lnTo>
                  <a:lnTo>
                    <a:pt x="296" y="61"/>
                  </a:lnTo>
                  <a:lnTo>
                    <a:pt x="251" y="83"/>
                  </a:lnTo>
                  <a:lnTo>
                    <a:pt x="209" y="108"/>
                  </a:lnTo>
                  <a:lnTo>
                    <a:pt x="170" y="137"/>
                  </a:lnTo>
                  <a:lnTo>
                    <a:pt x="134" y="168"/>
                  </a:lnTo>
                  <a:lnTo>
                    <a:pt x="102" y="202"/>
                  </a:lnTo>
                  <a:lnTo>
                    <a:pt x="75" y="238"/>
                  </a:lnTo>
                  <a:lnTo>
                    <a:pt x="52" y="277"/>
                  </a:lnTo>
                  <a:lnTo>
                    <a:pt x="33" y="318"/>
                  </a:lnTo>
                  <a:lnTo>
                    <a:pt x="19" y="360"/>
                  </a:lnTo>
                  <a:lnTo>
                    <a:pt x="11" y="403"/>
                  </a:lnTo>
                  <a:lnTo>
                    <a:pt x="8" y="448"/>
                  </a:lnTo>
                  <a:lnTo>
                    <a:pt x="11" y="494"/>
                  </a:lnTo>
                  <a:close/>
                </a:path>
              </a:pathLst>
            </a:custGeom>
            <a:solidFill>
              <a:srgbClr val="00B050"/>
            </a:solidFill>
            <a:ln w="0" cap="flat">
              <a:solidFill>
                <a:srgbClr val="00B05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9" name="Freeform 24"/>
            <p:cNvSpPr>
              <a:spLocks noEditPoints="1"/>
            </p:cNvSpPr>
            <p:nvPr/>
          </p:nvSpPr>
          <p:spPr bwMode="auto">
            <a:xfrm>
              <a:off x="1305" y="1399"/>
              <a:ext cx="70" cy="927"/>
            </a:xfrm>
            <a:custGeom>
              <a:avLst/>
              <a:gdLst>
                <a:gd name="T0" fmla="*/ 46 w 70"/>
                <a:gd name="T1" fmla="*/ 53 h 927"/>
                <a:gd name="T2" fmla="*/ 46 w 70"/>
                <a:gd name="T3" fmla="*/ 875 h 927"/>
                <a:gd name="T4" fmla="*/ 23 w 70"/>
                <a:gd name="T5" fmla="*/ 875 h 927"/>
                <a:gd name="T6" fmla="*/ 23 w 70"/>
                <a:gd name="T7" fmla="*/ 53 h 927"/>
                <a:gd name="T8" fmla="*/ 46 w 70"/>
                <a:gd name="T9" fmla="*/ 53 h 927"/>
                <a:gd name="T10" fmla="*/ 0 w 70"/>
                <a:gd name="T11" fmla="*/ 63 h 927"/>
                <a:gd name="T12" fmla="*/ 35 w 70"/>
                <a:gd name="T13" fmla="*/ 0 h 927"/>
                <a:gd name="T14" fmla="*/ 70 w 70"/>
                <a:gd name="T15" fmla="*/ 63 h 927"/>
                <a:gd name="T16" fmla="*/ 0 w 70"/>
                <a:gd name="T17" fmla="*/ 63 h 927"/>
                <a:gd name="T18" fmla="*/ 70 w 70"/>
                <a:gd name="T19" fmla="*/ 864 h 927"/>
                <a:gd name="T20" fmla="*/ 35 w 70"/>
                <a:gd name="T21" fmla="*/ 927 h 927"/>
                <a:gd name="T22" fmla="*/ 0 w 70"/>
                <a:gd name="T23" fmla="*/ 864 h 927"/>
                <a:gd name="T24" fmla="*/ 70 w 70"/>
                <a:gd name="T25" fmla="*/ 864 h 9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927">
                  <a:moveTo>
                    <a:pt x="46" y="53"/>
                  </a:moveTo>
                  <a:lnTo>
                    <a:pt x="46" y="875"/>
                  </a:lnTo>
                  <a:lnTo>
                    <a:pt x="23" y="875"/>
                  </a:lnTo>
                  <a:lnTo>
                    <a:pt x="23" y="53"/>
                  </a:lnTo>
                  <a:lnTo>
                    <a:pt x="46" y="53"/>
                  </a:lnTo>
                  <a:close/>
                  <a:moveTo>
                    <a:pt x="0" y="63"/>
                  </a:moveTo>
                  <a:lnTo>
                    <a:pt x="35" y="0"/>
                  </a:lnTo>
                  <a:lnTo>
                    <a:pt x="70" y="63"/>
                  </a:lnTo>
                  <a:lnTo>
                    <a:pt x="0" y="63"/>
                  </a:lnTo>
                  <a:close/>
                  <a:moveTo>
                    <a:pt x="70" y="864"/>
                  </a:moveTo>
                  <a:lnTo>
                    <a:pt x="35" y="927"/>
                  </a:lnTo>
                  <a:lnTo>
                    <a:pt x="0" y="864"/>
                  </a:lnTo>
                  <a:lnTo>
                    <a:pt x="70" y="864"/>
                  </a:lnTo>
                  <a:close/>
                </a:path>
              </a:pathLst>
            </a:custGeom>
            <a:solidFill>
              <a:srgbClr val="FFCCCC"/>
            </a:solidFill>
            <a:ln w="0" cap="flat">
              <a:solidFill>
                <a:srgbClr val="FFCCCC"/>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0" name="Freeform 25"/>
            <p:cNvSpPr>
              <a:spLocks noEditPoints="1"/>
            </p:cNvSpPr>
            <p:nvPr/>
          </p:nvSpPr>
          <p:spPr bwMode="auto">
            <a:xfrm>
              <a:off x="1305" y="2639"/>
              <a:ext cx="70" cy="1086"/>
            </a:xfrm>
            <a:custGeom>
              <a:avLst/>
              <a:gdLst>
                <a:gd name="T0" fmla="*/ 46 w 70"/>
                <a:gd name="T1" fmla="*/ 53 h 1086"/>
                <a:gd name="T2" fmla="*/ 46 w 70"/>
                <a:gd name="T3" fmla="*/ 1033 h 1086"/>
                <a:gd name="T4" fmla="*/ 23 w 70"/>
                <a:gd name="T5" fmla="*/ 1033 h 1086"/>
                <a:gd name="T6" fmla="*/ 23 w 70"/>
                <a:gd name="T7" fmla="*/ 53 h 1086"/>
                <a:gd name="T8" fmla="*/ 46 w 70"/>
                <a:gd name="T9" fmla="*/ 53 h 1086"/>
                <a:gd name="T10" fmla="*/ 0 w 70"/>
                <a:gd name="T11" fmla="*/ 63 h 1086"/>
                <a:gd name="T12" fmla="*/ 35 w 70"/>
                <a:gd name="T13" fmla="*/ 0 h 1086"/>
                <a:gd name="T14" fmla="*/ 70 w 70"/>
                <a:gd name="T15" fmla="*/ 63 h 1086"/>
                <a:gd name="T16" fmla="*/ 0 w 70"/>
                <a:gd name="T17" fmla="*/ 63 h 1086"/>
                <a:gd name="T18" fmla="*/ 70 w 70"/>
                <a:gd name="T19" fmla="*/ 1023 h 1086"/>
                <a:gd name="T20" fmla="*/ 35 w 70"/>
                <a:gd name="T21" fmla="*/ 1086 h 1086"/>
                <a:gd name="T22" fmla="*/ 0 w 70"/>
                <a:gd name="T23" fmla="*/ 1023 h 1086"/>
                <a:gd name="T24" fmla="*/ 70 w 70"/>
                <a:gd name="T25" fmla="*/ 1023 h 10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1086">
                  <a:moveTo>
                    <a:pt x="46" y="53"/>
                  </a:moveTo>
                  <a:lnTo>
                    <a:pt x="46" y="1033"/>
                  </a:lnTo>
                  <a:lnTo>
                    <a:pt x="23" y="1033"/>
                  </a:lnTo>
                  <a:lnTo>
                    <a:pt x="23" y="53"/>
                  </a:lnTo>
                  <a:lnTo>
                    <a:pt x="46" y="53"/>
                  </a:lnTo>
                  <a:close/>
                  <a:moveTo>
                    <a:pt x="0" y="63"/>
                  </a:moveTo>
                  <a:lnTo>
                    <a:pt x="35" y="0"/>
                  </a:lnTo>
                  <a:lnTo>
                    <a:pt x="70" y="63"/>
                  </a:lnTo>
                  <a:lnTo>
                    <a:pt x="0" y="63"/>
                  </a:lnTo>
                  <a:close/>
                  <a:moveTo>
                    <a:pt x="70" y="1023"/>
                  </a:moveTo>
                  <a:lnTo>
                    <a:pt x="35" y="1086"/>
                  </a:lnTo>
                  <a:lnTo>
                    <a:pt x="0" y="1023"/>
                  </a:lnTo>
                  <a:lnTo>
                    <a:pt x="70" y="1023"/>
                  </a:lnTo>
                  <a:close/>
                </a:path>
              </a:pathLst>
            </a:custGeom>
            <a:solidFill>
              <a:srgbClr val="FFCCCC"/>
            </a:solidFill>
            <a:ln w="0" cap="flat">
              <a:solidFill>
                <a:srgbClr val="FFCCCC"/>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1" name="Freeform 26"/>
            <p:cNvSpPr>
              <a:spLocks noEditPoints="1"/>
            </p:cNvSpPr>
            <p:nvPr/>
          </p:nvSpPr>
          <p:spPr bwMode="auto">
            <a:xfrm>
              <a:off x="3130" y="1434"/>
              <a:ext cx="69" cy="874"/>
            </a:xfrm>
            <a:custGeom>
              <a:avLst/>
              <a:gdLst>
                <a:gd name="T0" fmla="*/ 46 w 69"/>
                <a:gd name="T1" fmla="*/ 53 h 874"/>
                <a:gd name="T2" fmla="*/ 46 w 69"/>
                <a:gd name="T3" fmla="*/ 822 h 874"/>
                <a:gd name="T4" fmla="*/ 23 w 69"/>
                <a:gd name="T5" fmla="*/ 822 h 874"/>
                <a:gd name="T6" fmla="*/ 23 w 69"/>
                <a:gd name="T7" fmla="*/ 53 h 874"/>
                <a:gd name="T8" fmla="*/ 46 w 69"/>
                <a:gd name="T9" fmla="*/ 53 h 874"/>
                <a:gd name="T10" fmla="*/ 0 w 69"/>
                <a:gd name="T11" fmla="*/ 64 h 874"/>
                <a:gd name="T12" fmla="*/ 35 w 69"/>
                <a:gd name="T13" fmla="*/ 0 h 874"/>
                <a:gd name="T14" fmla="*/ 69 w 69"/>
                <a:gd name="T15" fmla="*/ 64 h 874"/>
                <a:gd name="T16" fmla="*/ 0 w 69"/>
                <a:gd name="T17" fmla="*/ 64 h 874"/>
                <a:gd name="T18" fmla="*/ 69 w 69"/>
                <a:gd name="T19" fmla="*/ 811 h 874"/>
                <a:gd name="T20" fmla="*/ 35 w 69"/>
                <a:gd name="T21" fmla="*/ 874 h 874"/>
                <a:gd name="T22" fmla="*/ 0 w 69"/>
                <a:gd name="T23" fmla="*/ 811 h 874"/>
                <a:gd name="T24" fmla="*/ 69 w 69"/>
                <a:gd name="T25" fmla="*/ 811 h 8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874">
                  <a:moveTo>
                    <a:pt x="46" y="53"/>
                  </a:moveTo>
                  <a:lnTo>
                    <a:pt x="46" y="822"/>
                  </a:lnTo>
                  <a:lnTo>
                    <a:pt x="23" y="822"/>
                  </a:lnTo>
                  <a:lnTo>
                    <a:pt x="23" y="53"/>
                  </a:lnTo>
                  <a:lnTo>
                    <a:pt x="46" y="53"/>
                  </a:lnTo>
                  <a:close/>
                  <a:moveTo>
                    <a:pt x="0" y="64"/>
                  </a:moveTo>
                  <a:lnTo>
                    <a:pt x="35" y="0"/>
                  </a:lnTo>
                  <a:lnTo>
                    <a:pt x="69" y="64"/>
                  </a:lnTo>
                  <a:lnTo>
                    <a:pt x="0" y="64"/>
                  </a:lnTo>
                  <a:close/>
                  <a:moveTo>
                    <a:pt x="69" y="811"/>
                  </a:moveTo>
                  <a:lnTo>
                    <a:pt x="35" y="874"/>
                  </a:lnTo>
                  <a:lnTo>
                    <a:pt x="0" y="811"/>
                  </a:lnTo>
                  <a:lnTo>
                    <a:pt x="69" y="811"/>
                  </a:lnTo>
                  <a:close/>
                </a:path>
              </a:pathLst>
            </a:custGeom>
            <a:solidFill>
              <a:srgbClr val="FFCCCC"/>
            </a:solidFill>
            <a:ln w="0" cap="flat">
              <a:solidFill>
                <a:srgbClr val="FFCCCC"/>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66" name="Freeform 27"/>
            <p:cNvSpPr>
              <a:spLocks noEditPoints="1"/>
            </p:cNvSpPr>
            <p:nvPr/>
          </p:nvSpPr>
          <p:spPr bwMode="auto">
            <a:xfrm>
              <a:off x="1466" y="2552"/>
              <a:ext cx="386" cy="1302"/>
            </a:xfrm>
            <a:custGeom>
              <a:avLst/>
              <a:gdLst>
                <a:gd name="T0" fmla="*/ 785 w 802"/>
                <a:gd name="T1" fmla="*/ 0 h 2974"/>
                <a:gd name="T2" fmla="*/ 793 w 802"/>
                <a:gd name="T3" fmla="*/ 361 h 2974"/>
                <a:gd name="T4" fmla="*/ 799 w 802"/>
                <a:gd name="T5" fmla="*/ 717 h 2974"/>
                <a:gd name="T6" fmla="*/ 802 w 802"/>
                <a:gd name="T7" fmla="*/ 1061 h 2974"/>
                <a:gd name="T8" fmla="*/ 799 w 802"/>
                <a:gd name="T9" fmla="*/ 1389 h 2974"/>
                <a:gd name="T10" fmla="*/ 795 w 802"/>
                <a:gd name="T11" fmla="*/ 1544 h 2974"/>
                <a:gd name="T12" fmla="*/ 789 w 802"/>
                <a:gd name="T13" fmla="*/ 1693 h 2974"/>
                <a:gd name="T14" fmla="*/ 781 w 802"/>
                <a:gd name="T15" fmla="*/ 1835 h 2974"/>
                <a:gd name="T16" fmla="*/ 771 w 802"/>
                <a:gd name="T17" fmla="*/ 1969 h 2974"/>
                <a:gd name="T18" fmla="*/ 758 w 802"/>
                <a:gd name="T19" fmla="*/ 2095 h 2974"/>
                <a:gd name="T20" fmla="*/ 742 w 802"/>
                <a:gd name="T21" fmla="*/ 2211 h 2974"/>
                <a:gd name="T22" fmla="*/ 722 w 802"/>
                <a:gd name="T23" fmla="*/ 2318 h 2974"/>
                <a:gd name="T24" fmla="*/ 700 w 802"/>
                <a:gd name="T25" fmla="*/ 2414 h 2974"/>
                <a:gd name="T26" fmla="*/ 674 w 802"/>
                <a:gd name="T27" fmla="*/ 2500 h 2974"/>
                <a:gd name="T28" fmla="*/ 645 w 802"/>
                <a:gd name="T29" fmla="*/ 2574 h 2974"/>
                <a:gd name="T30" fmla="*/ 612 w 802"/>
                <a:gd name="T31" fmla="*/ 2639 h 2974"/>
                <a:gd name="T32" fmla="*/ 576 w 802"/>
                <a:gd name="T33" fmla="*/ 2695 h 2974"/>
                <a:gd name="T34" fmla="*/ 538 w 802"/>
                <a:gd name="T35" fmla="*/ 2742 h 2974"/>
                <a:gd name="T36" fmla="*/ 496 w 802"/>
                <a:gd name="T37" fmla="*/ 2781 h 2974"/>
                <a:gd name="T38" fmla="*/ 452 w 802"/>
                <a:gd name="T39" fmla="*/ 2814 h 2974"/>
                <a:gd name="T40" fmla="*/ 406 w 802"/>
                <a:gd name="T41" fmla="*/ 2839 h 2974"/>
                <a:gd name="T42" fmla="*/ 402 w 802"/>
                <a:gd name="T43" fmla="*/ 2841 h 2974"/>
                <a:gd name="T44" fmla="*/ 310 w 802"/>
                <a:gd name="T45" fmla="*/ 2872 h 2974"/>
                <a:gd name="T46" fmla="*/ 306 w 802"/>
                <a:gd name="T47" fmla="*/ 2873 h 2974"/>
                <a:gd name="T48" fmla="*/ 208 w 802"/>
                <a:gd name="T49" fmla="*/ 2887 h 2974"/>
                <a:gd name="T50" fmla="*/ 107 w 802"/>
                <a:gd name="T51" fmla="*/ 2888 h 2974"/>
                <a:gd name="T52" fmla="*/ 107 w 802"/>
                <a:gd name="T53" fmla="*/ 2845 h 2974"/>
                <a:gd name="T54" fmla="*/ 202 w 802"/>
                <a:gd name="T55" fmla="*/ 2844 h 2974"/>
                <a:gd name="T56" fmla="*/ 300 w 802"/>
                <a:gd name="T57" fmla="*/ 2830 h 2974"/>
                <a:gd name="T58" fmla="*/ 297 w 802"/>
                <a:gd name="T59" fmla="*/ 2831 h 2974"/>
                <a:gd name="T60" fmla="*/ 389 w 802"/>
                <a:gd name="T61" fmla="*/ 2800 h 2974"/>
                <a:gd name="T62" fmla="*/ 385 w 802"/>
                <a:gd name="T63" fmla="*/ 2802 h 2974"/>
                <a:gd name="T64" fmla="*/ 427 w 802"/>
                <a:gd name="T65" fmla="*/ 2779 h 2974"/>
                <a:gd name="T66" fmla="*/ 467 w 802"/>
                <a:gd name="T67" fmla="*/ 2750 h 2974"/>
                <a:gd name="T68" fmla="*/ 505 w 802"/>
                <a:gd name="T69" fmla="*/ 2715 h 2974"/>
                <a:gd name="T70" fmla="*/ 541 w 802"/>
                <a:gd name="T71" fmla="*/ 2672 h 2974"/>
                <a:gd name="T72" fmla="*/ 574 w 802"/>
                <a:gd name="T73" fmla="*/ 2620 h 2974"/>
                <a:gd name="T74" fmla="*/ 606 w 802"/>
                <a:gd name="T75" fmla="*/ 2559 h 2974"/>
                <a:gd name="T76" fmla="*/ 633 w 802"/>
                <a:gd name="T77" fmla="*/ 2487 h 2974"/>
                <a:gd name="T78" fmla="*/ 659 w 802"/>
                <a:gd name="T79" fmla="*/ 2405 h 2974"/>
                <a:gd name="T80" fmla="*/ 680 w 802"/>
                <a:gd name="T81" fmla="*/ 2311 h 2974"/>
                <a:gd name="T82" fmla="*/ 699 w 802"/>
                <a:gd name="T83" fmla="*/ 2206 h 2974"/>
                <a:gd name="T84" fmla="*/ 715 w 802"/>
                <a:gd name="T85" fmla="*/ 2090 h 2974"/>
                <a:gd name="T86" fmla="*/ 728 w 802"/>
                <a:gd name="T87" fmla="*/ 1966 h 2974"/>
                <a:gd name="T88" fmla="*/ 738 w 802"/>
                <a:gd name="T89" fmla="*/ 1832 h 2974"/>
                <a:gd name="T90" fmla="*/ 746 w 802"/>
                <a:gd name="T91" fmla="*/ 1692 h 2974"/>
                <a:gd name="T92" fmla="*/ 752 w 802"/>
                <a:gd name="T93" fmla="*/ 1543 h 2974"/>
                <a:gd name="T94" fmla="*/ 756 w 802"/>
                <a:gd name="T95" fmla="*/ 1388 h 2974"/>
                <a:gd name="T96" fmla="*/ 759 w 802"/>
                <a:gd name="T97" fmla="*/ 1062 h 2974"/>
                <a:gd name="T98" fmla="*/ 756 w 802"/>
                <a:gd name="T99" fmla="*/ 718 h 2974"/>
                <a:gd name="T100" fmla="*/ 750 w 802"/>
                <a:gd name="T101" fmla="*/ 362 h 2974"/>
                <a:gd name="T102" fmla="*/ 742 w 802"/>
                <a:gd name="T103" fmla="*/ 1 h 2974"/>
                <a:gd name="T104" fmla="*/ 785 w 802"/>
                <a:gd name="T105" fmla="*/ 0 h 2974"/>
                <a:gd name="T106" fmla="*/ 126 w 802"/>
                <a:gd name="T107" fmla="*/ 2974 h 2974"/>
                <a:gd name="T108" fmla="*/ 0 w 802"/>
                <a:gd name="T109" fmla="*/ 2864 h 2974"/>
                <a:gd name="T110" fmla="*/ 131 w 802"/>
                <a:gd name="T111" fmla="*/ 2760 h 2974"/>
                <a:gd name="T112" fmla="*/ 126 w 802"/>
                <a:gd name="T113" fmla="*/ 2974 h 29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02" h="2974">
                  <a:moveTo>
                    <a:pt x="785" y="0"/>
                  </a:moveTo>
                  <a:lnTo>
                    <a:pt x="793" y="361"/>
                  </a:lnTo>
                  <a:lnTo>
                    <a:pt x="799" y="717"/>
                  </a:lnTo>
                  <a:lnTo>
                    <a:pt x="802" y="1061"/>
                  </a:lnTo>
                  <a:lnTo>
                    <a:pt x="799" y="1389"/>
                  </a:lnTo>
                  <a:lnTo>
                    <a:pt x="795" y="1544"/>
                  </a:lnTo>
                  <a:lnTo>
                    <a:pt x="789" y="1693"/>
                  </a:lnTo>
                  <a:lnTo>
                    <a:pt x="781" y="1835"/>
                  </a:lnTo>
                  <a:lnTo>
                    <a:pt x="771" y="1969"/>
                  </a:lnTo>
                  <a:lnTo>
                    <a:pt x="758" y="2095"/>
                  </a:lnTo>
                  <a:lnTo>
                    <a:pt x="742" y="2211"/>
                  </a:lnTo>
                  <a:lnTo>
                    <a:pt x="722" y="2318"/>
                  </a:lnTo>
                  <a:lnTo>
                    <a:pt x="700" y="2414"/>
                  </a:lnTo>
                  <a:lnTo>
                    <a:pt x="674" y="2500"/>
                  </a:lnTo>
                  <a:lnTo>
                    <a:pt x="645" y="2574"/>
                  </a:lnTo>
                  <a:lnTo>
                    <a:pt x="612" y="2639"/>
                  </a:lnTo>
                  <a:lnTo>
                    <a:pt x="576" y="2695"/>
                  </a:lnTo>
                  <a:lnTo>
                    <a:pt x="538" y="2742"/>
                  </a:lnTo>
                  <a:lnTo>
                    <a:pt x="496" y="2781"/>
                  </a:lnTo>
                  <a:lnTo>
                    <a:pt x="452" y="2814"/>
                  </a:lnTo>
                  <a:lnTo>
                    <a:pt x="406" y="2839"/>
                  </a:lnTo>
                  <a:cubicBezTo>
                    <a:pt x="405" y="2840"/>
                    <a:pt x="403" y="2840"/>
                    <a:pt x="402" y="2841"/>
                  </a:cubicBezTo>
                  <a:lnTo>
                    <a:pt x="310" y="2872"/>
                  </a:lnTo>
                  <a:cubicBezTo>
                    <a:pt x="309" y="2872"/>
                    <a:pt x="308" y="2872"/>
                    <a:pt x="306" y="2873"/>
                  </a:cubicBezTo>
                  <a:lnTo>
                    <a:pt x="208" y="2887"/>
                  </a:lnTo>
                  <a:lnTo>
                    <a:pt x="107" y="2888"/>
                  </a:lnTo>
                  <a:lnTo>
                    <a:pt x="107" y="2845"/>
                  </a:lnTo>
                  <a:lnTo>
                    <a:pt x="202" y="2844"/>
                  </a:lnTo>
                  <a:lnTo>
                    <a:pt x="300" y="2830"/>
                  </a:lnTo>
                  <a:lnTo>
                    <a:pt x="297" y="2831"/>
                  </a:lnTo>
                  <a:lnTo>
                    <a:pt x="389" y="2800"/>
                  </a:lnTo>
                  <a:lnTo>
                    <a:pt x="385" y="2802"/>
                  </a:lnTo>
                  <a:lnTo>
                    <a:pt x="427" y="2779"/>
                  </a:lnTo>
                  <a:lnTo>
                    <a:pt x="467" y="2750"/>
                  </a:lnTo>
                  <a:lnTo>
                    <a:pt x="505" y="2715"/>
                  </a:lnTo>
                  <a:lnTo>
                    <a:pt x="541" y="2672"/>
                  </a:lnTo>
                  <a:lnTo>
                    <a:pt x="574" y="2620"/>
                  </a:lnTo>
                  <a:lnTo>
                    <a:pt x="606" y="2559"/>
                  </a:lnTo>
                  <a:lnTo>
                    <a:pt x="633" y="2487"/>
                  </a:lnTo>
                  <a:lnTo>
                    <a:pt x="659" y="2405"/>
                  </a:lnTo>
                  <a:lnTo>
                    <a:pt x="680" y="2311"/>
                  </a:lnTo>
                  <a:lnTo>
                    <a:pt x="699" y="2206"/>
                  </a:lnTo>
                  <a:lnTo>
                    <a:pt x="715" y="2090"/>
                  </a:lnTo>
                  <a:lnTo>
                    <a:pt x="728" y="1966"/>
                  </a:lnTo>
                  <a:lnTo>
                    <a:pt x="738" y="1832"/>
                  </a:lnTo>
                  <a:lnTo>
                    <a:pt x="746" y="1692"/>
                  </a:lnTo>
                  <a:lnTo>
                    <a:pt x="752" y="1543"/>
                  </a:lnTo>
                  <a:lnTo>
                    <a:pt x="756" y="1388"/>
                  </a:lnTo>
                  <a:lnTo>
                    <a:pt x="759" y="1062"/>
                  </a:lnTo>
                  <a:lnTo>
                    <a:pt x="756" y="718"/>
                  </a:lnTo>
                  <a:lnTo>
                    <a:pt x="750" y="362"/>
                  </a:lnTo>
                  <a:lnTo>
                    <a:pt x="742" y="1"/>
                  </a:lnTo>
                  <a:lnTo>
                    <a:pt x="785" y="0"/>
                  </a:lnTo>
                  <a:close/>
                  <a:moveTo>
                    <a:pt x="126" y="2974"/>
                  </a:moveTo>
                  <a:lnTo>
                    <a:pt x="0" y="2864"/>
                  </a:lnTo>
                  <a:lnTo>
                    <a:pt x="131" y="2760"/>
                  </a:lnTo>
                  <a:lnTo>
                    <a:pt x="126" y="2974"/>
                  </a:lnTo>
                  <a:close/>
                </a:path>
              </a:pathLst>
            </a:custGeom>
            <a:solidFill>
              <a:srgbClr val="99CCFF"/>
            </a:solidFill>
            <a:ln w="0" cap="flat">
              <a:solidFill>
                <a:srgbClr val="99CCFF"/>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67" name="Freeform 28"/>
            <p:cNvSpPr>
              <a:spLocks noEditPoints="1"/>
            </p:cNvSpPr>
            <p:nvPr/>
          </p:nvSpPr>
          <p:spPr bwMode="auto">
            <a:xfrm>
              <a:off x="1801" y="1457"/>
              <a:ext cx="242" cy="1044"/>
            </a:xfrm>
            <a:custGeom>
              <a:avLst/>
              <a:gdLst>
                <a:gd name="T0" fmla="*/ 17 w 503"/>
                <a:gd name="T1" fmla="*/ 2386 h 2386"/>
                <a:gd name="T2" fmla="*/ 10 w 503"/>
                <a:gd name="T3" fmla="*/ 2092 h 2386"/>
                <a:gd name="T4" fmla="*/ 10 w 503"/>
                <a:gd name="T5" fmla="*/ 2066 h 2386"/>
                <a:gd name="T6" fmla="*/ 116 w 503"/>
                <a:gd name="T7" fmla="*/ 2063 h 2386"/>
                <a:gd name="T8" fmla="*/ 117 w 503"/>
                <a:gd name="T9" fmla="*/ 2089 h 2386"/>
                <a:gd name="T10" fmla="*/ 124 w 503"/>
                <a:gd name="T11" fmla="*/ 2383 h 2386"/>
                <a:gd name="T12" fmla="*/ 17 w 503"/>
                <a:gd name="T13" fmla="*/ 2386 h 2386"/>
                <a:gd name="T14" fmla="*/ 7 w 503"/>
                <a:gd name="T15" fmla="*/ 1959 h 2386"/>
                <a:gd name="T16" fmla="*/ 4 w 503"/>
                <a:gd name="T17" fmla="*/ 1803 h 2386"/>
                <a:gd name="T18" fmla="*/ 2 w 503"/>
                <a:gd name="T19" fmla="*/ 1639 h 2386"/>
                <a:gd name="T20" fmla="*/ 108 w 503"/>
                <a:gd name="T21" fmla="*/ 1637 h 2386"/>
                <a:gd name="T22" fmla="*/ 111 w 503"/>
                <a:gd name="T23" fmla="*/ 1800 h 2386"/>
                <a:gd name="T24" fmla="*/ 114 w 503"/>
                <a:gd name="T25" fmla="*/ 1957 h 2386"/>
                <a:gd name="T26" fmla="*/ 7 w 503"/>
                <a:gd name="T27" fmla="*/ 1959 h 2386"/>
                <a:gd name="T28" fmla="*/ 0 w 503"/>
                <a:gd name="T29" fmla="*/ 1532 h 2386"/>
                <a:gd name="T30" fmla="*/ 0 w 503"/>
                <a:gd name="T31" fmla="*/ 1522 h 2386"/>
                <a:gd name="T32" fmla="*/ 0 w 503"/>
                <a:gd name="T33" fmla="*/ 1255 h 2386"/>
                <a:gd name="T34" fmla="*/ 1 w 503"/>
                <a:gd name="T35" fmla="*/ 1210 h 2386"/>
                <a:gd name="T36" fmla="*/ 107 w 503"/>
                <a:gd name="T37" fmla="*/ 1212 h 2386"/>
                <a:gd name="T38" fmla="*/ 107 w 503"/>
                <a:gd name="T39" fmla="*/ 1255 h 2386"/>
                <a:gd name="T40" fmla="*/ 107 w 503"/>
                <a:gd name="T41" fmla="*/ 1521 h 2386"/>
                <a:gd name="T42" fmla="*/ 107 w 503"/>
                <a:gd name="T43" fmla="*/ 1531 h 2386"/>
                <a:gd name="T44" fmla="*/ 0 w 503"/>
                <a:gd name="T45" fmla="*/ 1532 h 2386"/>
                <a:gd name="T46" fmla="*/ 3 w 503"/>
                <a:gd name="T47" fmla="*/ 1104 h 2386"/>
                <a:gd name="T48" fmla="*/ 4 w 503"/>
                <a:gd name="T49" fmla="*/ 1007 h 2386"/>
                <a:gd name="T50" fmla="*/ 7 w 503"/>
                <a:gd name="T51" fmla="*/ 891 h 2386"/>
                <a:gd name="T52" fmla="*/ 13 w 503"/>
                <a:gd name="T53" fmla="*/ 782 h 2386"/>
                <a:gd name="T54" fmla="*/ 120 w 503"/>
                <a:gd name="T55" fmla="*/ 788 h 2386"/>
                <a:gd name="T56" fmla="*/ 114 w 503"/>
                <a:gd name="T57" fmla="*/ 894 h 2386"/>
                <a:gd name="T58" fmla="*/ 111 w 503"/>
                <a:gd name="T59" fmla="*/ 1008 h 2386"/>
                <a:gd name="T60" fmla="*/ 109 w 503"/>
                <a:gd name="T61" fmla="*/ 1106 h 2386"/>
                <a:gd name="T62" fmla="*/ 3 w 503"/>
                <a:gd name="T63" fmla="*/ 1104 h 2386"/>
                <a:gd name="T64" fmla="*/ 20 w 503"/>
                <a:gd name="T65" fmla="*/ 673 h 2386"/>
                <a:gd name="T66" fmla="*/ 28 w 503"/>
                <a:gd name="T67" fmla="*/ 581 h 2386"/>
                <a:gd name="T68" fmla="*/ 40 w 503"/>
                <a:gd name="T69" fmla="*/ 494 h 2386"/>
                <a:gd name="T70" fmla="*/ 52 w 503"/>
                <a:gd name="T71" fmla="*/ 414 h 2386"/>
                <a:gd name="T72" fmla="*/ 66 w 503"/>
                <a:gd name="T73" fmla="*/ 351 h 2386"/>
                <a:gd name="T74" fmla="*/ 170 w 503"/>
                <a:gd name="T75" fmla="*/ 373 h 2386"/>
                <a:gd name="T76" fmla="*/ 157 w 503"/>
                <a:gd name="T77" fmla="*/ 431 h 2386"/>
                <a:gd name="T78" fmla="*/ 145 w 503"/>
                <a:gd name="T79" fmla="*/ 507 h 2386"/>
                <a:gd name="T80" fmla="*/ 135 w 503"/>
                <a:gd name="T81" fmla="*/ 591 h 2386"/>
                <a:gd name="T82" fmla="*/ 126 w 503"/>
                <a:gd name="T83" fmla="*/ 683 h 2386"/>
                <a:gd name="T84" fmla="*/ 20 w 503"/>
                <a:gd name="T85" fmla="*/ 673 h 2386"/>
                <a:gd name="T86" fmla="*/ 98 w 503"/>
                <a:gd name="T87" fmla="*/ 241 h 2386"/>
                <a:gd name="T88" fmla="*/ 104 w 503"/>
                <a:gd name="T89" fmla="*/ 223 h 2386"/>
                <a:gd name="T90" fmla="*/ 126 w 503"/>
                <a:gd name="T91" fmla="*/ 175 h 2386"/>
                <a:gd name="T92" fmla="*/ 150 w 503"/>
                <a:gd name="T93" fmla="*/ 133 h 2386"/>
                <a:gd name="T94" fmla="*/ 173 w 503"/>
                <a:gd name="T95" fmla="*/ 112 h 2386"/>
                <a:gd name="T96" fmla="*/ 230 w 503"/>
                <a:gd name="T97" fmla="*/ 84 h 2386"/>
                <a:gd name="T98" fmla="*/ 277 w 503"/>
                <a:gd name="T99" fmla="*/ 180 h 2386"/>
                <a:gd name="T100" fmla="*/ 220 w 503"/>
                <a:gd name="T101" fmla="*/ 207 h 2386"/>
                <a:gd name="T102" fmla="*/ 243 w 503"/>
                <a:gd name="T103" fmla="*/ 186 h 2386"/>
                <a:gd name="T104" fmla="*/ 223 w 503"/>
                <a:gd name="T105" fmla="*/ 220 h 2386"/>
                <a:gd name="T106" fmla="*/ 205 w 503"/>
                <a:gd name="T107" fmla="*/ 260 h 2386"/>
                <a:gd name="T108" fmla="*/ 198 w 503"/>
                <a:gd name="T109" fmla="*/ 278 h 2386"/>
                <a:gd name="T110" fmla="*/ 98 w 503"/>
                <a:gd name="T111" fmla="*/ 241 h 2386"/>
                <a:gd name="T112" fmla="*/ 148 w 503"/>
                <a:gd name="T113" fmla="*/ 0 h 2386"/>
                <a:gd name="T114" fmla="*/ 503 w 503"/>
                <a:gd name="T115" fmla="*/ 39 h 2386"/>
                <a:gd name="T116" fmla="*/ 259 w 503"/>
                <a:gd name="T117" fmla="*/ 300 h 2386"/>
                <a:gd name="T118" fmla="*/ 148 w 503"/>
                <a:gd name="T119" fmla="*/ 0 h 2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03" h="2386">
                  <a:moveTo>
                    <a:pt x="17" y="2386"/>
                  </a:moveTo>
                  <a:lnTo>
                    <a:pt x="10" y="2092"/>
                  </a:lnTo>
                  <a:lnTo>
                    <a:pt x="10" y="2066"/>
                  </a:lnTo>
                  <a:lnTo>
                    <a:pt x="116" y="2063"/>
                  </a:lnTo>
                  <a:lnTo>
                    <a:pt x="117" y="2089"/>
                  </a:lnTo>
                  <a:lnTo>
                    <a:pt x="124" y="2383"/>
                  </a:lnTo>
                  <a:lnTo>
                    <a:pt x="17" y="2386"/>
                  </a:lnTo>
                  <a:close/>
                  <a:moveTo>
                    <a:pt x="7" y="1959"/>
                  </a:moveTo>
                  <a:lnTo>
                    <a:pt x="4" y="1803"/>
                  </a:lnTo>
                  <a:lnTo>
                    <a:pt x="2" y="1639"/>
                  </a:lnTo>
                  <a:lnTo>
                    <a:pt x="108" y="1637"/>
                  </a:lnTo>
                  <a:lnTo>
                    <a:pt x="111" y="1800"/>
                  </a:lnTo>
                  <a:lnTo>
                    <a:pt x="114" y="1957"/>
                  </a:lnTo>
                  <a:lnTo>
                    <a:pt x="7" y="1959"/>
                  </a:lnTo>
                  <a:close/>
                  <a:moveTo>
                    <a:pt x="0" y="1532"/>
                  </a:moveTo>
                  <a:lnTo>
                    <a:pt x="0" y="1522"/>
                  </a:lnTo>
                  <a:lnTo>
                    <a:pt x="0" y="1255"/>
                  </a:lnTo>
                  <a:lnTo>
                    <a:pt x="1" y="1210"/>
                  </a:lnTo>
                  <a:lnTo>
                    <a:pt x="107" y="1212"/>
                  </a:lnTo>
                  <a:lnTo>
                    <a:pt x="107" y="1255"/>
                  </a:lnTo>
                  <a:lnTo>
                    <a:pt x="107" y="1521"/>
                  </a:lnTo>
                  <a:lnTo>
                    <a:pt x="107" y="1531"/>
                  </a:lnTo>
                  <a:lnTo>
                    <a:pt x="0" y="1532"/>
                  </a:lnTo>
                  <a:close/>
                  <a:moveTo>
                    <a:pt x="3" y="1104"/>
                  </a:moveTo>
                  <a:lnTo>
                    <a:pt x="4" y="1007"/>
                  </a:lnTo>
                  <a:lnTo>
                    <a:pt x="7" y="891"/>
                  </a:lnTo>
                  <a:lnTo>
                    <a:pt x="13" y="782"/>
                  </a:lnTo>
                  <a:lnTo>
                    <a:pt x="120" y="788"/>
                  </a:lnTo>
                  <a:lnTo>
                    <a:pt x="114" y="894"/>
                  </a:lnTo>
                  <a:lnTo>
                    <a:pt x="111" y="1008"/>
                  </a:lnTo>
                  <a:lnTo>
                    <a:pt x="109" y="1106"/>
                  </a:lnTo>
                  <a:lnTo>
                    <a:pt x="3" y="1104"/>
                  </a:lnTo>
                  <a:close/>
                  <a:moveTo>
                    <a:pt x="20" y="673"/>
                  </a:moveTo>
                  <a:lnTo>
                    <a:pt x="28" y="581"/>
                  </a:lnTo>
                  <a:lnTo>
                    <a:pt x="40" y="494"/>
                  </a:lnTo>
                  <a:lnTo>
                    <a:pt x="52" y="414"/>
                  </a:lnTo>
                  <a:lnTo>
                    <a:pt x="66" y="351"/>
                  </a:lnTo>
                  <a:lnTo>
                    <a:pt x="170" y="373"/>
                  </a:lnTo>
                  <a:lnTo>
                    <a:pt x="157" y="431"/>
                  </a:lnTo>
                  <a:lnTo>
                    <a:pt x="145" y="507"/>
                  </a:lnTo>
                  <a:lnTo>
                    <a:pt x="135" y="591"/>
                  </a:lnTo>
                  <a:lnTo>
                    <a:pt x="126" y="683"/>
                  </a:lnTo>
                  <a:lnTo>
                    <a:pt x="20" y="673"/>
                  </a:lnTo>
                  <a:close/>
                  <a:moveTo>
                    <a:pt x="98" y="241"/>
                  </a:moveTo>
                  <a:lnTo>
                    <a:pt x="104" y="223"/>
                  </a:lnTo>
                  <a:lnTo>
                    <a:pt x="126" y="175"/>
                  </a:lnTo>
                  <a:lnTo>
                    <a:pt x="150" y="133"/>
                  </a:lnTo>
                  <a:cubicBezTo>
                    <a:pt x="156" y="124"/>
                    <a:pt x="164" y="116"/>
                    <a:pt x="173" y="112"/>
                  </a:cubicBezTo>
                  <a:lnTo>
                    <a:pt x="230" y="84"/>
                  </a:lnTo>
                  <a:lnTo>
                    <a:pt x="277" y="180"/>
                  </a:lnTo>
                  <a:lnTo>
                    <a:pt x="220" y="207"/>
                  </a:lnTo>
                  <a:lnTo>
                    <a:pt x="243" y="186"/>
                  </a:lnTo>
                  <a:lnTo>
                    <a:pt x="223" y="220"/>
                  </a:lnTo>
                  <a:lnTo>
                    <a:pt x="205" y="260"/>
                  </a:lnTo>
                  <a:lnTo>
                    <a:pt x="198" y="278"/>
                  </a:lnTo>
                  <a:lnTo>
                    <a:pt x="98" y="241"/>
                  </a:lnTo>
                  <a:close/>
                  <a:moveTo>
                    <a:pt x="148" y="0"/>
                  </a:moveTo>
                  <a:lnTo>
                    <a:pt x="503" y="39"/>
                  </a:lnTo>
                  <a:lnTo>
                    <a:pt x="259" y="300"/>
                  </a:lnTo>
                  <a:lnTo>
                    <a:pt x="148" y="0"/>
                  </a:lnTo>
                  <a:close/>
                </a:path>
              </a:pathLst>
            </a:custGeom>
            <a:solidFill>
              <a:srgbClr val="99CCFF"/>
            </a:solidFill>
            <a:ln w="0" cap="flat">
              <a:solidFill>
                <a:srgbClr val="99CCFF"/>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69" name="Freeform 30"/>
            <p:cNvSpPr>
              <a:spLocks noEditPoints="1"/>
            </p:cNvSpPr>
            <p:nvPr/>
          </p:nvSpPr>
          <p:spPr bwMode="auto">
            <a:xfrm>
              <a:off x="2247" y="1455"/>
              <a:ext cx="103" cy="1880"/>
            </a:xfrm>
            <a:custGeom>
              <a:avLst/>
              <a:gdLst>
                <a:gd name="T0" fmla="*/ 80 w 103"/>
                <a:gd name="T1" fmla="*/ 95 h 1880"/>
                <a:gd name="T2" fmla="*/ 46 w 103"/>
                <a:gd name="T3" fmla="*/ 1786 h 1880"/>
                <a:gd name="T4" fmla="*/ 23 w 103"/>
                <a:gd name="T5" fmla="*/ 1786 h 1880"/>
                <a:gd name="T6" fmla="*/ 57 w 103"/>
                <a:gd name="T7" fmla="*/ 95 h 1880"/>
                <a:gd name="T8" fmla="*/ 80 w 103"/>
                <a:gd name="T9" fmla="*/ 95 h 1880"/>
                <a:gd name="T10" fmla="*/ 34 w 103"/>
                <a:gd name="T11" fmla="*/ 105 h 1880"/>
                <a:gd name="T12" fmla="*/ 71 w 103"/>
                <a:gd name="T13" fmla="*/ 0 h 1880"/>
                <a:gd name="T14" fmla="*/ 103 w 103"/>
                <a:gd name="T15" fmla="*/ 106 h 1880"/>
                <a:gd name="T16" fmla="*/ 34 w 103"/>
                <a:gd name="T17" fmla="*/ 105 h 1880"/>
                <a:gd name="T18" fmla="*/ 69 w 103"/>
                <a:gd name="T19" fmla="*/ 1775 h 1880"/>
                <a:gd name="T20" fmla="*/ 32 w 103"/>
                <a:gd name="T21" fmla="*/ 1880 h 1880"/>
                <a:gd name="T22" fmla="*/ 0 w 103"/>
                <a:gd name="T23" fmla="*/ 1775 h 1880"/>
                <a:gd name="T24" fmla="*/ 69 w 103"/>
                <a:gd name="T25" fmla="*/ 1775 h 18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1880">
                  <a:moveTo>
                    <a:pt x="80" y="95"/>
                  </a:moveTo>
                  <a:lnTo>
                    <a:pt x="46" y="1786"/>
                  </a:lnTo>
                  <a:lnTo>
                    <a:pt x="23" y="1786"/>
                  </a:lnTo>
                  <a:lnTo>
                    <a:pt x="57" y="95"/>
                  </a:lnTo>
                  <a:lnTo>
                    <a:pt x="80" y="95"/>
                  </a:lnTo>
                  <a:close/>
                  <a:moveTo>
                    <a:pt x="34" y="105"/>
                  </a:moveTo>
                  <a:lnTo>
                    <a:pt x="71" y="0"/>
                  </a:lnTo>
                  <a:lnTo>
                    <a:pt x="103" y="106"/>
                  </a:lnTo>
                  <a:lnTo>
                    <a:pt x="34" y="105"/>
                  </a:lnTo>
                  <a:close/>
                  <a:moveTo>
                    <a:pt x="69" y="1775"/>
                  </a:moveTo>
                  <a:lnTo>
                    <a:pt x="32" y="1880"/>
                  </a:lnTo>
                  <a:lnTo>
                    <a:pt x="0" y="1775"/>
                  </a:lnTo>
                  <a:lnTo>
                    <a:pt x="69" y="1775"/>
                  </a:lnTo>
                  <a:close/>
                </a:path>
              </a:pathLst>
            </a:custGeom>
            <a:solidFill>
              <a:srgbClr val="99CCFF"/>
            </a:solidFill>
            <a:ln w="0" cap="flat">
              <a:solidFill>
                <a:srgbClr val="99CCFF"/>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70" name="Freeform 31"/>
            <p:cNvSpPr>
              <a:spLocks noEditPoints="1"/>
            </p:cNvSpPr>
            <p:nvPr/>
          </p:nvSpPr>
          <p:spPr bwMode="auto">
            <a:xfrm>
              <a:off x="1455" y="2598"/>
              <a:ext cx="1740" cy="1370"/>
            </a:xfrm>
            <a:custGeom>
              <a:avLst/>
              <a:gdLst>
                <a:gd name="T0" fmla="*/ 50 w 1740"/>
                <a:gd name="T1" fmla="*/ 1334 h 1370"/>
                <a:gd name="T2" fmla="*/ 207 w 1740"/>
                <a:gd name="T3" fmla="*/ 1314 h 1370"/>
                <a:gd name="T4" fmla="*/ 412 w 1740"/>
                <a:gd name="T5" fmla="*/ 1287 h 1370"/>
                <a:gd name="T6" fmla="*/ 611 w 1740"/>
                <a:gd name="T7" fmla="*/ 1256 h 1370"/>
                <a:gd name="T8" fmla="*/ 706 w 1740"/>
                <a:gd name="T9" fmla="*/ 1239 h 1370"/>
                <a:gd name="T10" fmla="*/ 799 w 1740"/>
                <a:gd name="T11" fmla="*/ 1220 h 1370"/>
                <a:gd name="T12" fmla="*/ 889 w 1740"/>
                <a:gd name="T13" fmla="*/ 1199 h 1370"/>
                <a:gd name="T14" fmla="*/ 974 w 1740"/>
                <a:gd name="T15" fmla="*/ 1176 h 1370"/>
                <a:gd name="T16" fmla="*/ 1057 w 1740"/>
                <a:gd name="T17" fmla="*/ 1150 h 1370"/>
                <a:gd name="T18" fmla="*/ 1135 w 1740"/>
                <a:gd name="T19" fmla="*/ 1123 h 1370"/>
                <a:gd name="T20" fmla="*/ 1207 w 1740"/>
                <a:gd name="T21" fmla="*/ 1092 h 1370"/>
                <a:gd name="T22" fmla="*/ 1275 w 1740"/>
                <a:gd name="T23" fmla="*/ 1059 h 1370"/>
                <a:gd name="T24" fmla="*/ 1337 w 1740"/>
                <a:gd name="T25" fmla="*/ 1022 h 1370"/>
                <a:gd name="T26" fmla="*/ 1392 w 1740"/>
                <a:gd name="T27" fmla="*/ 983 h 1370"/>
                <a:gd name="T28" fmla="*/ 1442 w 1740"/>
                <a:gd name="T29" fmla="*/ 939 h 1370"/>
                <a:gd name="T30" fmla="*/ 1485 w 1740"/>
                <a:gd name="T31" fmla="*/ 892 h 1370"/>
                <a:gd name="T32" fmla="*/ 1523 w 1740"/>
                <a:gd name="T33" fmla="*/ 842 h 1370"/>
                <a:gd name="T34" fmla="*/ 1557 w 1740"/>
                <a:gd name="T35" fmla="*/ 790 h 1370"/>
                <a:gd name="T36" fmla="*/ 1585 w 1740"/>
                <a:gd name="T37" fmla="*/ 734 h 1370"/>
                <a:gd name="T38" fmla="*/ 1610 w 1740"/>
                <a:gd name="T39" fmla="*/ 675 h 1370"/>
                <a:gd name="T40" fmla="*/ 1630 w 1740"/>
                <a:gd name="T41" fmla="*/ 614 h 1370"/>
                <a:gd name="T42" fmla="*/ 1647 w 1740"/>
                <a:gd name="T43" fmla="*/ 551 h 1370"/>
                <a:gd name="T44" fmla="*/ 1661 w 1740"/>
                <a:gd name="T45" fmla="*/ 487 h 1370"/>
                <a:gd name="T46" fmla="*/ 1671 w 1740"/>
                <a:gd name="T47" fmla="*/ 421 h 1370"/>
                <a:gd name="T48" fmla="*/ 1686 w 1740"/>
                <a:gd name="T49" fmla="*/ 284 h 1370"/>
                <a:gd name="T50" fmla="*/ 1695 w 1740"/>
                <a:gd name="T51" fmla="*/ 143 h 1370"/>
                <a:gd name="T52" fmla="*/ 1699 w 1740"/>
                <a:gd name="T53" fmla="*/ 46 h 1370"/>
                <a:gd name="T54" fmla="*/ 1719 w 1740"/>
                <a:gd name="T55" fmla="*/ 47 h 1370"/>
                <a:gd name="T56" fmla="*/ 1715 w 1740"/>
                <a:gd name="T57" fmla="*/ 144 h 1370"/>
                <a:gd name="T58" fmla="*/ 1707 w 1740"/>
                <a:gd name="T59" fmla="*/ 286 h 1370"/>
                <a:gd name="T60" fmla="*/ 1691 w 1740"/>
                <a:gd name="T61" fmla="*/ 424 h 1370"/>
                <a:gd name="T62" fmla="*/ 1680 w 1740"/>
                <a:gd name="T63" fmla="*/ 491 h 1370"/>
                <a:gd name="T64" fmla="*/ 1666 w 1740"/>
                <a:gd name="T65" fmla="*/ 556 h 1370"/>
                <a:gd name="T66" fmla="*/ 1650 w 1740"/>
                <a:gd name="T67" fmla="*/ 620 h 1370"/>
                <a:gd name="T68" fmla="*/ 1628 w 1740"/>
                <a:gd name="T69" fmla="*/ 682 h 1370"/>
                <a:gd name="T70" fmla="*/ 1604 w 1740"/>
                <a:gd name="T71" fmla="*/ 741 h 1370"/>
                <a:gd name="T72" fmla="*/ 1574 w 1740"/>
                <a:gd name="T73" fmla="*/ 799 h 1370"/>
                <a:gd name="T74" fmla="*/ 1540 w 1740"/>
                <a:gd name="T75" fmla="*/ 853 h 1370"/>
                <a:gd name="T76" fmla="*/ 1501 w 1740"/>
                <a:gd name="T77" fmla="*/ 904 h 1370"/>
                <a:gd name="T78" fmla="*/ 1456 w 1740"/>
                <a:gd name="T79" fmla="*/ 953 h 1370"/>
                <a:gd name="T80" fmla="*/ 1405 w 1740"/>
                <a:gd name="T81" fmla="*/ 997 h 1370"/>
                <a:gd name="T82" fmla="*/ 1348 w 1740"/>
                <a:gd name="T83" fmla="*/ 1038 h 1370"/>
                <a:gd name="T84" fmla="*/ 1285 w 1740"/>
                <a:gd name="T85" fmla="*/ 1075 h 1370"/>
                <a:gd name="T86" fmla="*/ 1215 w 1740"/>
                <a:gd name="T87" fmla="*/ 1109 h 1370"/>
                <a:gd name="T88" fmla="*/ 1142 w 1740"/>
                <a:gd name="T89" fmla="*/ 1140 h 1370"/>
                <a:gd name="T90" fmla="*/ 1063 w 1740"/>
                <a:gd name="T91" fmla="*/ 1168 h 1370"/>
                <a:gd name="T92" fmla="*/ 981 w 1740"/>
                <a:gd name="T93" fmla="*/ 1194 h 1370"/>
                <a:gd name="T94" fmla="*/ 894 w 1740"/>
                <a:gd name="T95" fmla="*/ 1217 h 1370"/>
                <a:gd name="T96" fmla="*/ 804 w 1740"/>
                <a:gd name="T97" fmla="*/ 1238 h 1370"/>
                <a:gd name="T98" fmla="*/ 710 w 1740"/>
                <a:gd name="T99" fmla="*/ 1257 h 1370"/>
                <a:gd name="T100" fmla="*/ 614 w 1740"/>
                <a:gd name="T101" fmla="*/ 1274 h 1370"/>
                <a:gd name="T102" fmla="*/ 415 w 1740"/>
                <a:gd name="T103" fmla="*/ 1306 h 1370"/>
                <a:gd name="T104" fmla="*/ 210 w 1740"/>
                <a:gd name="T105" fmla="*/ 1333 h 1370"/>
                <a:gd name="T106" fmla="*/ 53 w 1740"/>
                <a:gd name="T107" fmla="*/ 1352 h 1370"/>
                <a:gd name="T108" fmla="*/ 50 w 1740"/>
                <a:gd name="T109" fmla="*/ 1334 h 1370"/>
                <a:gd name="T110" fmla="*/ 66 w 1740"/>
                <a:gd name="T111" fmla="*/ 1370 h 1370"/>
                <a:gd name="T112" fmla="*/ 0 w 1740"/>
                <a:gd name="T113" fmla="*/ 1349 h 1370"/>
                <a:gd name="T114" fmla="*/ 58 w 1740"/>
                <a:gd name="T115" fmla="*/ 1314 h 1370"/>
                <a:gd name="T116" fmla="*/ 66 w 1740"/>
                <a:gd name="T117" fmla="*/ 1370 h 1370"/>
                <a:gd name="T118" fmla="*/ 1678 w 1740"/>
                <a:gd name="T119" fmla="*/ 55 h 1370"/>
                <a:gd name="T120" fmla="*/ 1711 w 1740"/>
                <a:gd name="T121" fmla="*/ 0 h 1370"/>
                <a:gd name="T122" fmla="*/ 1740 w 1740"/>
                <a:gd name="T123" fmla="*/ 57 h 1370"/>
                <a:gd name="T124" fmla="*/ 1678 w 1740"/>
                <a:gd name="T125" fmla="*/ 55 h 13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740" h="1370">
                  <a:moveTo>
                    <a:pt x="50" y="1334"/>
                  </a:moveTo>
                  <a:lnTo>
                    <a:pt x="207" y="1314"/>
                  </a:lnTo>
                  <a:lnTo>
                    <a:pt x="412" y="1287"/>
                  </a:lnTo>
                  <a:lnTo>
                    <a:pt x="611" y="1256"/>
                  </a:lnTo>
                  <a:lnTo>
                    <a:pt x="706" y="1239"/>
                  </a:lnTo>
                  <a:lnTo>
                    <a:pt x="799" y="1220"/>
                  </a:lnTo>
                  <a:lnTo>
                    <a:pt x="889" y="1199"/>
                  </a:lnTo>
                  <a:lnTo>
                    <a:pt x="974" y="1176"/>
                  </a:lnTo>
                  <a:lnTo>
                    <a:pt x="1057" y="1150"/>
                  </a:lnTo>
                  <a:lnTo>
                    <a:pt x="1135" y="1123"/>
                  </a:lnTo>
                  <a:lnTo>
                    <a:pt x="1207" y="1092"/>
                  </a:lnTo>
                  <a:lnTo>
                    <a:pt x="1275" y="1059"/>
                  </a:lnTo>
                  <a:lnTo>
                    <a:pt x="1337" y="1022"/>
                  </a:lnTo>
                  <a:lnTo>
                    <a:pt x="1392" y="983"/>
                  </a:lnTo>
                  <a:lnTo>
                    <a:pt x="1442" y="939"/>
                  </a:lnTo>
                  <a:lnTo>
                    <a:pt x="1485" y="892"/>
                  </a:lnTo>
                  <a:lnTo>
                    <a:pt x="1523" y="842"/>
                  </a:lnTo>
                  <a:lnTo>
                    <a:pt x="1557" y="790"/>
                  </a:lnTo>
                  <a:lnTo>
                    <a:pt x="1585" y="734"/>
                  </a:lnTo>
                  <a:lnTo>
                    <a:pt x="1610" y="675"/>
                  </a:lnTo>
                  <a:lnTo>
                    <a:pt x="1630" y="614"/>
                  </a:lnTo>
                  <a:lnTo>
                    <a:pt x="1647" y="551"/>
                  </a:lnTo>
                  <a:lnTo>
                    <a:pt x="1661" y="487"/>
                  </a:lnTo>
                  <a:lnTo>
                    <a:pt x="1671" y="421"/>
                  </a:lnTo>
                  <a:lnTo>
                    <a:pt x="1686" y="284"/>
                  </a:lnTo>
                  <a:lnTo>
                    <a:pt x="1695" y="143"/>
                  </a:lnTo>
                  <a:lnTo>
                    <a:pt x="1699" y="46"/>
                  </a:lnTo>
                  <a:lnTo>
                    <a:pt x="1719" y="47"/>
                  </a:lnTo>
                  <a:lnTo>
                    <a:pt x="1715" y="144"/>
                  </a:lnTo>
                  <a:lnTo>
                    <a:pt x="1707" y="286"/>
                  </a:lnTo>
                  <a:lnTo>
                    <a:pt x="1691" y="424"/>
                  </a:lnTo>
                  <a:lnTo>
                    <a:pt x="1680" y="491"/>
                  </a:lnTo>
                  <a:lnTo>
                    <a:pt x="1666" y="556"/>
                  </a:lnTo>
                  <a:lnTo>
                    <a:pt x="1650" y="620"/>
                  </a:lnTo>
                  <a:lnTo>
                    <a:pt x="1628" y="682"/>
                  </a:lnTo>
                  <a:lnTo>
                    <a:pt x="1604" y="741"/>
                  </a:lnTo>
                  <a:lnTo>
                    <a:pt x="1574" y="799"/>
                  </a:lnTo>
                  <a:lnTo>
                    <a:pt x="1540" y="853"/>
                  </a:lnTo>
                  <a:lnTo>
                    <a:pt x="1501" y="904"/>
                  </a:lnTo>
                  <a:lnTo>
                    <a:pt x="1456" y="953"/>
                  </a:lnTo>
                  <a:lnTo>
                    <a:pt x="1405" y="997"/>
                  </a:lnTo>
                  <a:lnTo>
                    <a:pt x="1348" y="1038"/>
                  </a:lnTo>
                  <a:lnTo>
                    <a:pt x="1285" y="1075"/>
                  </a:lnTo>
                  <a:lnTo>
                    <a:pt x="1215" y="1109"/>
                  </a:lnTo>
                  <a:lnTo>
                    <a:pt x="1142" y="1140"/>
                  </a:lnTo>
                  <a:lnTo>
                    <a:pt x="1063" y="1168"/>
                  </a:lnTo>
                  <a:lnTo>
                    <a:pt x="981" y="1194"/>
                  </a:lnTo>
                  <a:lnTo>
                    <a:pt x="894" y="1217"/>
                  </a:lnTo>
                  <a:lnTo>
                    <a:pt x="804" y="1238"/>
                  </a:lnTo>
                  <a:lnTo>
                    <a:pt x="710" y="1257"/>
                  </a:lnTo>
                  <a:lnTo>
                    <a:pt x="614" y="1274"/>
                  </a:lnTo>
                  <a:lnTo>
                    <a:pt x="415" y="1306"/>
                  </a:lnTo>
                  <a:lnTo>
                    <a:pt x="210" y="1333"/>
                  </a:lnTo>
                  <a:lnTo>
                    <a:pt x="53" y="1352"/>
                  </a:lnTo>
                  <a:lnTo>
                    <a:pt x="50" y="1334"/>
                  </a:lnTo>
                  <a:close/>
                  <a:moveTo>
                    <a:pt x="66" y="1370"/>
                  </a:moveTo>
                  <a:lnTo>
                    <a:pt x="0" y="1349"/>
                  </a:lnTo>
                  <a:lnTo>
                    <a:pt x="58" y="1314"/>
                  </a:lnTo>
                  <a:lnTo>
                    <a:pt x="66" y="1370"/>
                  </a:lnTo>
                  <a:close/>
                  <a:moveTo>
                    <a:pt x="1678" y="55"/>
                  </a:moveTo>
                  <a:lnTo>
                    <a:pt x="1711" y="0"/>
                  </a:lnTo>
                  <a:lnTo>
                    <a:pt x="1740" y="57"/>
                  </a:lnTo>
                  <a:lnTo>
                    <a:pt x="1678" y="55"/>
                  </a:lnTo>
                  <a:close/>
                </a:path>
              </a:pathLst>
            </a:custGeom>
            <a:solidFill>
              <a:srgbClr val="FFCCCC"/>
            </a:solidFill>
            <a:ln w="0" cap="flat">
              <a:solidFill>
                <a:srgbClr val="FFCCCC"/>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71" name="Freeform 32"/>
            <p:cNvSpPr>
              <a:spLocks noEditPoints="1"/>
            </p:cNvSpPr>
            <p:nvPr/>
          </p:nvSpPr>
          <p:spPr bwMode="auto">
            <a:xfrm>
              <a:off x="1232" y="2335"/>
              <a:ext cx="408" cy="147"/>
            </a:xfrm>
            <a:custGeom>
              <a:avLst/>
              <a:gdLst>
                <a:gd name="T0" fmla="*/ 81 w 408"/>
                <a:gd name="T1" fmla="*/ 49 h 147"/>
                <a:gd name="T2" fmla="*/ 135 w 408"/>
                <a:gd name="T3" fmla="*/ 49 h 147"/>
                <a:gd name="T4" fmla="*/ 135 w 408"/>
                <a:gd name="T5" fmla="*/ 98 h 147"/>
                <a:gd name="T6" fmla="*/ 81 w 408"/>
                <a:gd name="T7" fmla="*/ 98 h 147"/>
                <a:gd name="T8" fmla="*/ 81 w 408"/>
                <a:gd name="T9" fmla="*/ 49 h 147"/>
                <a:gd name="T10" fmla="*/ 189 w 408"/>
                <a:gd name="T11" fmla="*/ 49 h 147"/>
                <a:gd name="T12" fmla="*/ 243 w 408"/>
                <a:gd name="T13" fmla="*/ 49 h 147"/>
                <a:gd name="T14" fmla="*/ 243 w 408"/>
                <a:gd name="T15" fmla="*/ 98 h 147"/>
                <a:gd name="T16" fmla="*/ 189 w 408"/>
                <a:gd name="T17" fmla="*/ 98 h 147"/>
                <a:gd name="T18" fmla="*/ 189 w 408"/>
                <a:gd name="T19" fmla="*/ 49 h 147"/>
                <a:gd name="T20" fmla="*/ 297 w 408"/>
                <a:gd name="T21" fmla="*/ 49 h 147"/>
                <a:gd name="T22" fmla="*/ 327 w 408"/>
                <a:gd name="T23" fmla="*/ 49 h 147"/>
                <a:gd name="T24" fmla="*/ 327 w 408"/>
                <a:gd name="T25" fmla="*/ 98 h 147"/>
                <a:gd name="T26" fmla="*/ 297 w 408"/>
                <a:gd name="T27" fmla="*/ 98 h 147"/>
                <a:gd name="T28" fmla="*/ 297 w 408"/>
                <a:gd name="T29" fmla="*/ 49 h 147"/>
                <a:gd name="T30" fmla="*/ 108 w 408"/>
                <a:gd name="T31" fmla="*/ 147 h 147"/>
                <a:gd name="T32" fmla="*/ 0 w 408"/>
                <a:gd name="T33" fmla="*/ 73 h 147"/>
                <a:gd name="T34" fmla="*/ 108 w 408"/>
                <a:gd name="T35" fmla="*/ 0 h 147"/>
                <a:gd name="T36" fmla="*/ 108 w 408"/>
                <a:gd name="T37" fmla="*/ 147 h 147"/>
                <a:gd name="T38" fmla="*/ 300 w 408"/>
                <a:gd name="T39" fmla="*/ 0 h 147"/>
                <a:gd name="T40" fmla="*/ 408 w 408"/>
                <a:gd name="T41" fmla="*/ 73 h 147"/>
                <a:gd name="T42" fmla="*/ 300 w 408"/>
                <a:gd name="T43" fmla="*/ 147 h 147"/>
                <a:gd name="T44" fmla="*/ 300 w 408"/>
                <a:gd name="T45" fmla="*/ 0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08" h="147">
                  <a:moveTo>
                    <a:pt x="81" y="49"/>
                  </a:moveTo>
                  <a:lnTo>
                    <a:pt x="135" y="49"/>
                  </a:lnTo>
                  <a:lnTo>
                    <a:pt x="135" y="98"/>
                  </a:lnTo>
                  <a:lnTo>
                    <a:pt x="81" y="98"/>
                  </a:lnTo>
                  <a:lnTo>
                    <a:pt x="81" y="49"/>
                  </a:lnTo>
                  <a:close/>
                  <a:moveTo>
                    <a:pt x="189" y="49"/>
                  </a:moveTo>
                  <a:lnTo>
                    <a:pt x="243" y="49"/>
                  </a:lnTo>
                  <a:lnTo>
                    <a:pt x="243" y="98"/>
                  </a:lnTo>
                  <a:lnTo>
                    <a:pt x="189" y="98"/>
                  </a:lnTo>
                  <a:lnTo>
                    <a:pt x="189" y="49"/>
                  </a:lnTo>
                  <a:close/>
                  <a:moveTo>
                    <a:pt x="297" y="49"/>
                  </a:moveTo>
                  <a:lnTo>
                    <a:pt x="327" y="49"/>
                  </a:lnTo>
                  <a:lnTo>
                    <a:pt x="327" y="98"/>
                  </a:lnTo>
                  <a:lnTo>
                    <a:pt x="297" y="98"/>
                  </a:lnTo>
                  <a:lnTo>
                    <a:pt x="297" y="49"/>
                  </a:lnTo>
                  <a:close/>
                  <a:moveTo>
                    <a:pt x="108" y="147"/>
                  </a:moveTo>
                  <a:lnTo>
                    <a:pt x="0" y="73"/>
                  </a:lnTo>
                  <a:lnTo>
                    <a:pt x="108" y="0"/>
                  </a:lnTo>
                  <a:lnTo>
                    <a:pt x="108" y="147"/>
                  </a:lnTo>
                  <a:close/>
                  <a:moveTo>
                    <a:pt x="300" y="0"/>
                  </a:moveTo>
                  <a:lnTo>
                    <a:pt x="408" y="73"/>
                  </a:lnTo>
                  <a:lnTo>
                    <a:pt x="300" y="147"/>
                  </a:lnTo>
                  <a:lnTo>
                    <a:pt x="300" y="0"/>
                  </a:lnTo>
                  <a:close/>
                </a:path>
              </a:pathLst>
            </a:custGeom>
            <a:solidFill>
              <a:srgbClr val="99CCFF"/>
            </a:solidFill>
            <a:ln w="0" cap="flat">
              <a:solidFill>
                <a:srgbClr val="99CCFF"/>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72" name="Freeform 33"/>
            <p:cNvSpPr>
              <a:spLocks noEditPoints="1"/>
            </p:cNvSpPr>
            <p:nvPr/>
          </p:nvSpPr>
          <p:spPr bwMode="auto">
            <a:xfrm>
              <a:off x="2284" y="580"/>
              <a:ext cx="69" cy="398"/>
            </a:xfrm>
            <a:custGeom>
              <a:avLst/>
              <a:gdLst>
                <a:gd name="T0" fmla="*/ 46 w 69"/>
                <a:gd name="T1" fmla="*/ 32 h 398"/>
                <a:gd name="T2" fmla="*/ 46 w 69"/>
                <a:gd name="T3" fmla="*/ 95 h 398"/>
                <a:gd name="T4" fmla="*/ 23 w 69"/>
                <a:gd name="T5" fmla="*/ 95 h 398"/>
                <a:gd name="T6" fmla="*/ 23 w 69"/>
                <a:gd name="T7" fmla="*/ 32 h 398"/>
                <a:gd name="T8" fmla="*/ 46 w 69"/>
                <a:gd name="T9" fmla="*/ 32 h 398"/>
                <a:gd name="T10" fmla="*/ 46 w 69"/>
                <a:gd name="T11" fmla="*/ 116 h 398"/>
                <a:gd name="T12" fmla="*/ 46 w 69"/>
                <a:gd name="T13" fmla="*/ 179 h 398"/>
                <a:gd name="T14" fmla="*/ 23 w 69"/>
                <a:gd name="T15" fmla="*/ 179 h 398"/>
                <a:gd name="T16" fmla="*/ 23 w 69"/>
                <a:gd name="T17" fmla="*/ 116 h 398"/>
                <a:gd name="T18" fmla="*/ 46 w 69"/>
                <a:gd name="T19" fmla="*/ 116 h 398"/>
                <a:gd name="T20" fmla="*/ 46 w 69"/>
                <a:gd name="T21" fmla="*/ 200 h 398"/>
                <a:gd name="T22" fmla="*/ 46 w 69"/>
                <a:gd name="T23" fmla="*/ 263 h 398"/>
                <a:gd name="T24" fmla="*/ 23 w 69"/>
                <a:gd name="T25" fmla="*/ 263 h 398"/>
                <a:gd name="T26" fmla="*/ 23 w 69"/>
                <a:gd name="T27" fmla="*/ 200 h 398"/>
                <a:gd name="T28" fmla="*/ 46 w 69"/>
                <a:gd name="T29" fmla="*/ 200 h 398"/>
                <a:gd name="T30" fmla="*/ 46 w 69"/>
                <a:gd name="T31" fmla="*/ 284 h 398"/>
                <a:gd name="T32" fmla="*/ 46 w 69"/>
                <a:gd name="T33" fmla="*/ 347 h 398"/>
                <a:gd name="T34" fmla="*/ 23 w 69"/>
                <a:gd name="T35" fmla="*/ 347 h 398"/>
                <a:gd name="T36" fmla="*/ 23 w 69"/>
                <a:gd name="T37" fmla="*/ 284 h 398"/>
                <a:gd name="T38" fmla="*/ 46 w 69"/>
                <a:gd name="T39" fmla="*/ 284 h 398"/>
                <a:gd name="T40" fmla="*/ 0 w 69"/>
                <a:gd name="T41" fmla="*/ 42 h 398"/>
                <a:gd name="T42" fmla="*/ 34 w 69"/>
                <a:gd name="T43" fmla="*/ 0 h 398"/>
                <a:gd name="T44" fmla="*/ 69 w 69"/>
                <a:gd name="T45" fmla="*/ 43 h 398"/>
                <a:gd name="T46" fmla="*/ 0 w 69"/>
                <a:gd name="T47" fmla="*/ 42 h 398"/>
                <a:gd name="T48" fmla="*/ 69 w 69"/>
                <a:gd name="T49" fmla="*/ 355 h 398"/>
                <a:gd name="T50" fmla="*/ 34 w 69"/>
                <a:gd name="T51" fmla="*/ 398 h 398"/>
                <a:gd name="T52" fmla="*/ 0 w 69"/>
                <a:gd name="T53" fmla="*/ 355 h 398"/>
                <a:gd name="T54" fmla="*/ 69 w 69"/>
                <a:gd name="T55" fmla="*/ 355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9" h="398">
                  <a:moveTo>
                    <a:pt x="46" y="32"/>
                  </a:moveTo>
                  <a:lnTo>
                    <a:pt x="46" y="95"/>
                  </a:lnTo>
                  <a:lnTo>
                    <a:pt x="23" y="95"/>
                  </a:lnTo>
                  <a:lnTo>
                    <a:pt x="23" y="32"/>
                  </a:lnTo>
                  <a:lnTo>
                    <a:pt x="46" y="32"/>
                  </a:lnTo>
                  <a:close/>
                  <a:moveTo>
                    <a:pt x="46" y="116"/>
                  </a:moveTo>
                  <a:lnTo>
                    <a:pt x="46" y="179"/>
                  </a:lnTo>
                  <a:lnTo>
                    <a:pt x="23" y="179"/>
                  </a:lnTo>
                  <a:lnTo>
                    <a:pt x="23" y="116"/>
                  </a:lnTo>
                  <a:lnTo>
                    <a:pt x="46" y="116"/>
                  </a:lnTo>
                  <a:close/>
                  <a:moveTo>
                    <a:pt x="46" y="200"/>
                  </a:moveTo>
                  <a:lnTo>
                    <a:pt x="46" y="263"/>
                  </a:lnTo>
                  <a:lnTo>
                    <a:pt x="23" y="263"/>
                  </a:lnTo>
                  <a:lnTo>
                    <a:pt x="23" y="200"/>
                  </a:lnTo>
                  <a:lnTo>
                    <a:pt x="46" y="200"/>
                  </a:lnTo>
                  <a:close/>
                  <a:moveTo>
                    <a:pt x="46" y="284"/>
                  </a:moveTo>
                  <a:lnTo>
                    <a:pt x="46" y="347"/>
                  </a:lnTo>
                  <a:lnTo>
                    <a:pt x="23" y="347"/>
                  </a:lnTo>
                  <a:lnTo>
                    <a:pt x="23" y="284"/>
                  </a:lnTo>
                  <a:lnTo>
                    <a:pt x="46" y="284"/>
                  </a:lnTo>
                  <a:close/>
                  <a:moveTo>
                    <a:pt x="0" y="42"/>
                  </a:moveTo>
                  <a:lnTo>
                    <a:pt x="34" y="0"/>
                  </a:lnTo>
                  <a:lnTo>
                    <a:pt x="69" y="43"/>
                  </a:lnTo>
                  <a:lnTo>
                    <a:pt x="0" y="42"/>
                  </a:lnTo>
                  <a:close/>
                  <a:moveTo>
                    <a:pt x="69" y="355"/>
                  </a:moveTo>
                  <a:lnTo>
                    <a:pt x="34" y="398"/>
                  </a:lnTo>
                  <a:lnTo>
                    <a:pt x="0" y="355"/>
                  </a:lnTo>
                  <a:lnTo>
                    <a:pt x="69" y="355"/>
                  </a:lnTo>
                  <a:close/>
                </a:path>
              </a:pathLst>
            </a:custGeom>
            <a:solidFill>
              <a:srgbClr val="99CCFF"/>
            </a:solidFill>
            <a:ln w="0" cap="flat">
              <a:solidFill>
                <a:srgbClr val="99CCFF"/>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73" name="Freeform 34"/>
            <p:cNvSpPr>
              <a:spLocks/>
            </p:cNvSpPr>
            <p:nvPr/>
          </p:nvSpPr>
          <p:spPr bwMode="auto">
            <a:xfrm>
              <a:off x="77" y="2142"/>
              <a:ext cx="1155" cy="588"/>
            </a:xfrm>
            <a:custGeom>
              <a:avLst/>
              <a:gdLst>
                <a:gd name="T0" fmla="*/ 0 w 2400"/>
                <a:gd name="T1" fmla="*/ 167 h 1344"/>
                <a:gd name="T2" fmla="*/ 167 w 2400"/>
                <a:gd name="T3" fmla="*/ 0 h 1344"/>
                <a:gd name="T4" fmla="*/ 167 w 2400"/>
                <a:gd name="T5" fmla="*/ 0 h 1344"/>
                <a:gd name="T6" fmla="*/ 167 w 2400"/>
                <a:gd name="T7" fmla="*/ 0 h 1344"/>
                <a:gd name="T8" fmla="*/ 2234 w 2400"/>
                <a:gd name="T9" fmla="*/ 0 h 1344"/>
                <a:gd name="T10" fmla="*/ 2234 w 2400"/>
                <a:gd name="T11" fmla="*/ 0 h 1344"/>
                <a:gd name="T12" fmla="*/ 2400 w 2400"/>
                <a:gd name="T13" fmla="*/ 167 h 1344"/>
                <a:gd name="T14" fmla="*/ 2400 w 2400"/>
                <a:gd name="T15" fmla="*/ 167 h 1344"/>
                <a:gd name="T16" fmla="*/ 2400 w 2400"/>
                <a:gd name="T17" fmla="*/ 167 h 1344"/>
                <a:gd name="T18" fmla="*/ 2400 w 2400"/>
                <a:gd name="T19" fmla="*/ 1178 h 1344"/>
                <a:gd name="T20" fmla="*/ 2400 w 2400"/>
                <a:gd name="T21" fmla="*/ 1178 h 1344"/>
                <a:gd name="T22" fmla="*/ 2234 w 2400"/>
                <a:gd name="T23" fmla="*/ 1344 h 1344"/>
                <a:gd name="T24" fmla="*/ 2234 w 2400"/>
                <a:gd name="T25" fmla="*/ 1344 h 1344"/>
                <a:gd name="T26" fmla="*/ 2234 w 2400"/>
                <a:gd name="T27" fmla="*/ 1344 h 1344"/>
                <a:gd name="T28" fmla="*/ 167 w 2400"/>
                <a:gd name="T29" fmla="*/ 1344 h 1344"/>
                <a:gd name="T30" fmla="*/ 167 w 2400"/>
                <a:gd name="T31" fmla="*/ 1344 h 1344"/>
                <a:gd name="T32" fmla="*/ 0 w 2400"/>
                <a:gd name="T33" fmla="*/ 1178 h 1344"/>
                <a:gd name="T34" fmla="*/ 0 w 2400"/>
                <a:gd name="T35" fmla="*/ 1178 h 1344"/>
                <a:gd name="T36" fmla="*/ 0 w 2400"/>
                <a:gd name="T37" fmla="*/ 167 h 1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400" h="1344">
                  <a:moveTo>
                    <a:pt x="0" y="167"/>
                  </a:moveTo>
                  <a:cubicBezTo>
                    <a:pt x="0" y="75"/>
                    <a:pt x="75" y="0"/>
                    <a:pt x="167" y="0"/>
                  </a:cubicBezTo>
                  <a:cubicBezTo>
                    <a:pt x="167" y="0"/>
                    <a:pt x="167" y="0"/>
                    <a:pt x="167" y="0"/>
                  </a:cubicBezTo>
                  <a:lnTo>
                    <a:pt x="167" y="0"/>
                  </a:lnTo>
                  <a:lnTo>
                    <a:pt x="2234" y="0"/>
                  </a:lnTo>
                  <a:lnTo>
                    <a:pt x="2234" y="0"/>
                  </a:lnTo>
                  <a:cubicBezTo>
                    <a:pt x="2326" y="0"/>
                    <a:pt x="2400" y="75"/>
                    <a:pt x="2400" y="167"/>
                  </a:cubicBezTo>
                  <a:cubicBezTo>
                    <a:pt x="2400" y="167"/>
                    <a:pt x="2400" y="167"/>
                    <a:pt x="2400" y="167"/>
                  </a:cubicBezTo>
                  <a:lnTo>
                    <a:pt x="2400" y="167"/>
                  </a:lnTo>
                  <a:lnTo>
                    <a:pt x="2400" y="1178"/>
                  </a:lnTo>
                  <a:lnTo>
                    <a:pt x="2400" y="1178"/>
                  </a:lnTo>
                  <a:cubicBezTo>
                    <a:pt x="2400" y="1270"/>
                    <a:pt x="2326" y="1344"/>
                    <a:pt x="2234" y="1344"/>
                  </a:cubicBezTo>
                  <a:cubicBezTo>
                    <a:pt x="2234" y="1344"/>
                    <a:pt x="2234" y="1344"/>
                    <a:pt x="2234" y="1344"/>
                  </a:cubicBezTo>
                  <a:lnTo>
                    <a:pt x="2234" y="1344"/>
                  </a:lnTo>
                  <a:lnTo>
                    <a:pt x="167" y="1344"/>
                  </a:lnTo>
                  <a:lnTo>
                    <a:pt x="167" y="1344"/>
                  </a:lnTo>
                  <a:cubicBezTo>
                    <a:pt x="75" y="1344"/>
                    <a:pt x="0" y="1270"/>
                    <a:pt x="0" y="1178"/>
                  </a:cubicBezTo>
                  <a:cubicBezTo>
                    <a:pt x="0" y="1178"/>
                    <a:pt x="0" y="1178"/>
                    <a:pt x="0" y="1178"/>
                  </a:cubicBezTo>
                  <a:lnTo>
                    <a:pt x="0" y="167"/>
                  </a:lnTo>
                  <a:close/>
                </a:path>
              </a:pathLst>
            </a:custGeom>
            <a:solidFill>
              <a:srgbClr val="CCFFCC"/>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74" name="Freeform 35"/>
            <p:cNvSpPr>
              <a:spLocks noEditPoints="1"/>
            </p:cNvSpPr>
            <p:nvPr/>
          </p:nvSpPr>
          <p:spPr bwMode="auto">
            <a:xfrm>
              <a:off x="73" y="2138"/>
              <a:ext cx="1163" cy="596"/>
            </a:xfrm>
            <a:custGeom>
              <a:avLst/>
              <a:gdLst>
                <a:gd name="T0" fmla="*/ 3 w 2416"/>
                <a:gd name="T1" fmla="*/ 141 h 1360"/>
                <a:gd name="T2" fmla="*/ 14 w 2416"/>
                <a:gd name="T3" fmla="*/ 108 h 1360"/>
                <a:gd name="T4" fmla="*/ 51 w 2416"/>
                <a:gd name="T5" fmla="*/ 53 h 1360"/>
                <a:gd name="T6" fmla="*/ 106 w 2416"/>
                <a:gd name="T7" fmla="*/ 15 h 1360"/>
                <a:gd name="T8" fmla="*/ 139 w 2416"/>
                <a:gd name="T9" fmla="*/ 4 h 1360"/>
                <a:gd name="T10" fmla="*/ 175 w 2416"/>
                <a:gd name="T11" fmla="*/ 0 h 1360"/>
                <a:gd name="T12" fmla="*/ 2277 w 2416"/>
                <a:gd name="T13" fmla="*/ 3 h 1360"/>
                <a:gd name="T14" fmla="*/ 2310 w 2416"/>
                <a:gd name="T15" fmla="*/ 14 h 1360"/>
                <a:gd name="T16" fmla="*/ 2365 w 2416"/>
                <a:gd name="T17" fmla="*/ 51 h 1360"/>
                <a:gd name="T18" fmla="*/ 2402 w 2416"/>
                <a:gd name="T19" fmla="*/ 106 h 1360"/>
                <a:gd name="T20" fmla="*/ 2413 w 2416"/>
                <a:gd name="T21" fmla="*/ 139 h 1360"/>
                <a:gd name="T22" fmla="*/ 2416 w 2416"/>
                <a:gd name="T23" fmla="*/ 175 h 1360"/>
                <a:gd name="T24" fmla="*/ 2413 w 2416"/>
                <a:gd name="T25" fmla="*/ 1221 h 1360"/>
                <a:gd name="T26" fmla="*/ 2403 w 2416"/>
                <a:gd name="T27" fmla="*/ 1254 h 1360"/>
                <a:gd name="T28" fmla="*/ 2367 w 2416"/>
                <a:gd name="T29" fmla="*/ 1309 h 1360"/>
                <a:gd name="T30" fmla="*/ 2312 w 2416"/>
                <a:gd name="T31" fmla="*/ 1346 h 1360"/>
                <a:gd name="T32" fmla="*/ 2279 w 2416"/>
                <a:gd name="T33" fmla="*/ 1357 h 1360"/>
                <a:gd name="T34" fmla="*/ 2243 w 2416"/>
                <a:gd name="T35" fmla="*/ 1360 h 1360"/>
                <a:gd name="T36" fmla="*/ 141 w 2416"/>
                <a:gd name="T37" fmla="*/ 1357 h 1360"/>
                <a:gd name="T38" fmla="*/ 108 w 2416"/>
                <a:gd name="T39" fmla="*/ 1347 h 1360"/>
                <a:gd name="T40" fmla="*/ 53 w 2416"/>
                <a:gd name="T41" fmla="*/ 1311 h 1360"/>
                <a:gd name="T42" fmla="*/ 15 w 2416"/>
                <a:gd name="T43" fmla="*/ 1256 h 1360"/>
                <a:gd name="T44" fmla="*/ 4 w 2416"/>
                <a:gd name="T45" fmla="*/ 1223 h 1360"/>
                <a:gd name="T46" fmla="*/ 0 w 2416"/>
                <a:gd name="T47" fmla="*/ 1187 h 1360"/>
                <a:gd name="T48" fmla="*/ 16 w 2416"/>
                <a:gd name="T49" fmla="*/ 1186 h 1360"/>
                <a:gd name="T50" fmla="*/ 19 w 2416"/>
                <a:gd name="T51" fmla="*/ 1218 h 1360"/>
                <a:gd name="T52" fmla="*/ 28 w 2416"/>
                <a:gd name="T53" fmla="*/ 1247 h 1360"/>
                <a:gd name="T54" fmla="*/ 62 w 2416"/>
                <a:gd name="T55" fmla="*/ 1298 h 1360"/>
                <a:gd name="T56" fmla="*/ 113 w 2416"/>
                <a:gd name="T57" fmla="*/ 1332 h 1360"/>
                <a:gd name="T58" fmla="*/ 142 w 2416"/>
                <a:gd name="T59" fmla="*/ 1341 h 1360"/>
                <a:gd name="T60" fmla="*/ 2242 w 2416"/>
                <a:gd name="T61" fmla="*/ 1344 h 1360"/>
                <a:gd name="T62" fmla="*/ 2274 w 2416"/>
                <a:gd name="T63" fmla="*/ 1342 h 1360"/>
                <a:gd name="T64" fmla="*/ 2303 w 2416"/>
                <a:gd name="T65" fmla="*/ 1333 h 1360"/>
                <a:gd name="T66" fmla="*/ 2354 w 2416"/>
                <a:gd name="T67" fmla="*/ 1300 h 1360"/>
                <a:gd name="T68" fmla="*/ 2388 w 2416"/>
                <a:gd name="T69" fmla="*/ 1249 h 1360"/>
                <a:gd name="T70" fmla="*/ 2397 w 2416"/>
                <a:gd name="T71" fmla="*/ 1220 h 1360"/>
                <a:gd name="T72" fmla="*/ 2400 w 2416"/>
                <a:gd name="T73" fmla="*/ 176 h 1360"/>
                <a:gd name="T74" fmla="*/ 2398 w 2416"/>
                <a:gd name="T75" fmla="*/ 144 h 1360"/>
                <a:gd name="T76" fmla="*/ 2389 w 2416"/>
                <a:gd name="T77" fmla="*/ 115 h 1360"/>
                <a:gd name="T78" fmla="*/ 2356 w 2416"/>
                <a:gd name="T79" fmla="*/ 64 h 1360"/>
                <a:gd name="T80" fmla="*/ 2305 w 2416"/>
                <a:gd name="T81" fmla="*/ 29 h 1360"/>
                <a:gd name="T82" fmla="*/ 2276 w 2416"/>
                <a:gd name="T83" fmla="*/ 19 h 1360"/>
                <a:gd name="T84" fmla="*/ 176 w 2416"/>
                <a:gd name="T85" fmla="*/ 16 h 1360"/>
                <a:gd name="T86" fmla="*/ 144 w 2416"/>
                <a:gd name="T87" fmla="*/ 19 h 1360"/>
                <a:gd name="T88" fmla="*/ 115 w 2416"/>
                <a:gd name="T89" fmla="*/ 28 h 1360"/>
                <a:gd name="T90" fmla="*/ 64 w 2416"/>
                <a:gd name="T91" fmla="*/ 62 h 1360"/>
                <a:gd name="T92" fmla="*/ 29 w 2416"/>
                <a:gd name="T93" fmla="*/ 113 h 1360"/>
                <a:gd name="T94" fmla="*/ 19 w 2416"/>
                <a:gd name="T95" fmla="*/ 142 h 1360"/>
                <a:gd name="T96" fmla="*/ 16 w 2416"/>
                <a:gd name="T97" fmla="*/ 1186 h 1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416" h="1360">
                  <a:moveTo>
                    <a:pt x="0" y="175"/>
                  </a:moveTo>
                  <a:lnTo>
                    <a:pt x="3" y="141"/>
                  </a:lnTo>
                  <a:cubicBezTo>
                    <a:pt x="4" y="140"/>
                    <a:pt x="4" y="140"/>
                    <a:pt x="4" y="139"/>
                  </a:cubicBezTo>
                  <a:lnTo>
                    <a:pt x="14" y="108"/>
                  </a:lnTo>
                  <a:cubicBezTo>
                    <a:pt x="14" y="107"/>
                    <a:pt x="14" y="107"/>
                    <a:pt x="15" y="106"/>
                  </a:cubicBezTo>
                  <a:lnTo>
                    <a:pt x="51" y="53"/>
                  </a:lnTo>
                  <a:cubicBezTo>
                    <a:pt x="51" y="52"/>
                    <a:pt x="52" y="51"/>
                    <a:pt x="53" y="51"/>
                  </a:cubicBezTo>
                  <a:lnTo>
                    <a:pt x="106" y="15"/>
                  </a:lnTo>
                  <a:cubicBezTo>
                    <a:pt x="107" y="14"/>
                    <a:pt x="107" y="14"/>
                    <a:pt x="108" y="14"/>
                  </a:cubicBezTo>
                  <a:lnTo>
                    <a:pt x="139" y="4"/>
                  </a:lnTo>
                  <a:cubicBezTo>
                    <a:pt x="140" y="4"/>
                    <a:pt x="140" y="4"/>
                    <a:pt x="141" y="3"/>
                  </a:cubicBezTo>
                  <a:lnTo>
                    <a:pt x="175" y="0"/>
                  </a:lnTo>
                  <a:lnTo>
                    <a:pt x="2242" y="0"/>
                  </a:lnTo>
                  <a:lnTo>
                    <a:pt x="2277" y="3"/>
                  </a:lnTo>
                  <a:cubicBezTo>
                    <a:pt x="2278" y="4"/>
                    <a:pt x="2278" y="4"/>
                    <a:pt x="2279" y="4"/>
                  </a:cubicBezTo>
                  <a:lnTo>
                    <a:pt x="2310" y="14"/>
                  </a:lnTo>
                  <a:cubicBezTo>
                    <a:pt x="2311" y="14"/>
                    <a:pt x="2311" y="14"/>
                    <a:pt x="2312" y="15"/>
                  </a:cubicBezTo>
                  <a:lnTo>
                    <a:pt x="2365" y="51"/>
                  </a:lnTo>
                  <a:cubicBezTo>
                    <a:pt x="2366" y="51"/>
                    <a:pt x="2367" y="52"/>
                    <a:pt x="2367" y="53"/>
                  </a:cubicBezTo>
                  <a:lnTo>
                    <a:pt x="2402" y="106"/>
                  </a:lnTo>
                  <a:cubicBezTo>
                    <a:pt x="2403" y="107"/>
                    <a:pt x="2403" y="107"/>
                    <a:pt x="2403" y="108"/>
                  </a:cubicBezTo>
                  <a:lnTo>
                    <a:pt x="2413" y="139"/>
                  </a:lnTo>
                  <a:cubicBezTo>
                    <a:pt x="2413" y="140"/>
                    <a:pt x="2413" y="140"/>
                    <a:pt x="2413" y="141"/>
                  </a:cubicBezTo>
                  <a:lnTo>
                    <a:pt x="2416" y="175"/>
                  </a:lnTo>
                  <a:lnTo>
                    <a:pt x="2416" y="1186"/>
                  </a:lnTo>
                  <a:lnTo>
                    <a:pt x="2413" y="1221"/>
                  </a:lnTo>
                  <a:cubicBezTo>
                    <a:pt x="2413" y="1222"/>
                    <a:pt x="2413" y="1222"/>
                    <a:pt x="2413" y="1223"/>
                  </a:cubicBezTo>
                  <a:lnTo>
                    <a:pt x="2403" y="1254"/>
                  </a:lnTo>
                  <a:cubicBezTo>
                    <a:pt x="2403" y="1255"/>
                    <a:pt x="2403" y="1255"/>
                    <a:pt x="2402" y="1256"/>
                  </a:cubicBezTo>
                  <a:lnTo>
                    <a:pt x="2367" y="1309"/>
                  </a:lnTo>
                  <a:cubicBezTo>
                    <a:pt x="2367" y="1310"/>
                    <a:pt x="2366" y="1311"/>
                    <a:pt x="2365" y="1311"/>
                  </a:cubicBezTo>
                  <a:lnTo>
                    <a:pt x="2312" y="1346"/>
                  </a:lnTo>
                  <a:cubicBezTo>
                    <a:pt x="2311" y="1347"/>
                    <a:pt x="2311" y="1347"/>
                    <a:pt x="2310" y="1347"/>
                  </a:cubicBezTo>
                  <a:lnTo>
                    <a:pt x="2279" y="1357"/>
                  </a:lnTo>
                  <a:cubicBezTo>
                    <a:pt x="2278" y="1357"/>
                    <a:pt x="2278" y="1357"/>
                    <a:pt x="2277" y="1357"/>
                  </a:cubicBezTo>
                  <a:lnTo>
                    <a:pt x="2243" y="1360"/>
                  </a:lnTo>
                  <a:lnTo>
                    <a:pt x="175" y="1360"/>
                  </a:lnTo>
                  <a:lnTo>
                    <a:pt x="141" y="1357"/>
                  </a:lnTo>
                  <a:cubicBezTo>
                    <a:pt x="140" y="1357"/>
                    <a:pt x="140" y="1357"/>
                    <a:pt x="139" y="1357"/>
                  </a:cubicBezTo>
                  <a:lnTo>
                    <a:pt x="108" y="1347"/>
                  </a:lnTo>
                  <a:cubicBezTo>
                    <a:pt x="107" y="1347"/>
                    <a:pt x="107" y="1347"/>
                    <a:pt x="106" y="1346"/>
                  </a:cubicBezTo>
                  <a:lnTo>
                    <a:pt x="53" y="1311"/>
                  </a:lnTo>
                  <a:cubicBezTo>
                    <a:pt x="52" y="1311"/>
                    <a:pt x="51" y="1310"/>
                    <a:pt x="51" y="1309"/>
                  </a:cubicBezTo>
                  <a:lnTo>
                    <a:pt x="15" y="1256"/>
                  </a:lnTo>
                  <a:cubicBezTo>
                    <a:pt x="14" y="1255"/>
                    <a:pt x="14" y="1255"/>
                    <a:pt x="14" y="1254"/>
                  </a:cubicBezTo>
                  <a:lnTo>
                    <a:pt x="4" y="1223"/>
                  </a:lnTo>
                  <a:cubicBezTo>
                    <a:pt x="4" y="1222"/>
                    <a:pt x="4" y="1222"/>
                    <a:pt x="3" y="1221"/>
                  </a:cubicBezTo>
                  <a:lnTo>
                    <a:pt x="0" y="1187"/>
                  </a:lnTo>
                  <a:lnTo>
                    <a:pt x="0" y="175"/>
                  </a:lnTo>
                  <a:close/>
                  <a:moveTo>
                    <a:pt x="16" y="1186"/>
                  </a:moveTo>
                  <a:lnTo>
                    <a:pt x="19" y="1220"/>
                  </a:lnTo>
                  <a:lnTo>
                    <a:pt x="19" y="1218"/>
                  </a:lnTo>
                  <a:lnTo>
                    <a:pt x="29" y="1249"/>
                  </a:lnTo>
                  <a:lnTo>
                    <a:pt x="28" y="1247"/>
                  </a:lnTo>
                  <a:lnTo>
                    <a:pt x="64" y="1300"/>
                  </a:lnTo>
                  <a:lnTo>
                    <a:pt x="62" y="1298"/>
                  </a:lnTo>
                  <a:lnTo>
                    <a:pt x="115" y="1333"/>
                  </a:lnTo>
                  <a:lnTo>
                    <a:pt x="113" y="1332"/>
                  </a:lnTo>
                  <a:lnTo>
                    <a:pt x="144" y="1342"/>
                  </a:lnTo>
                  <a:lnTo>
                    <a:pt x="142" y="1341"/>
                  </a:lnTo>
                  <a:lnTo>
                    <a:pt x="175" y="1344"/>
                  </a:lnTo>
                  <a:lnTo>
                    <a:pt x="2242" y="1344"/>
                  </a:lnTo>
                  <a:lnTo>
                    <a:pt x="2276" y="1341"/>
                  </a:lnTo>
                  <a:lnTo>
                    <a:pt x="2274" y="1342"/>
                  </a:lnTo>
                  <a:lnTo>
                    <a:pt x="2305" y="1332"/>
                  </a:lnTo>
                  <a:lnTo>
                    <a:pt x="2303" y="1333"/>
                  </a:lnTo>
                  <a:lnTo>
                    <a:pt x="2356" y="1298"/>
                  </a:lnTo>
                  <a:lnTo>
                    <a:pt x="2354" y="1300"/>
                  </a:lnTo>
                  <a:lnTo>
                    <a:pt x="2389" y="1247"/>
                  </a:lnTo>
                  <a:lnTo>
                    <a:pt x="2388" y="1249"/>
                  </a:lnTo>
                  <a:lnTo>
                    <a:pt x="2398" y="1218"/>
                  </a:lnTo>
                  <a:lnTo>
                    <a:pt x="2397" y="1220"/>
                  </a:lnTo>
                  <a:lnTo>
                    <a:pt x="2400" y="1186"/>
                  </a:lnTo>
                  <a:lnTo>
                    <a:pt x="2400" y="176"/>
                  </a:lnTo>
                  <a:lnTo>
                    <a:pt x="2397" y="142"/>
                  </a:lnTo>
                  <a:lnTo>
                    <a:pt x="2398" y="144"/>
                  </a:lnTo>
                  <a:lnTo>
                    <a:pt x="2388" y="113"/>
                  </a:lnTo>
                  <a:lnTo>
                    <a:pt x="2389" y="115"/>
                  </a:lnTo>
                  <a:lnTo>
                    <a:pt x="2354" y="62"/>
                  </a:lnTo>
                  <a:lnTo>
                    <a:pt x="2356" y="64"/>
                  </a:lnTo>
                  <a:lnTo>
                    <a:pt x="2303" y="28"/>
                  </a:lnTo>
                  <a:lnTo>
                    <a:pt x="2305" y="29"/>
                  </a:lnTo>
                  <a:lnTo>
                    <a:pt x="2274" y="19"/>
                  </a:lnTo>
                  <a:lnTo>
                    <a:pt x="2276" y="19"/>
                  </a:lnTo>
                  <a:lnTo>
                    <a:pt x="2242" y="16"/>
                  </a:lnTo>
                  <a:lnTo>
                    <a:pt x="176" y="16"/>
                  </a:lnTo>
                  <a:lnTo>
                    <a:pt x="142" y="19"/>
                  </a:lnTo>
                  <a:lnTo>
                    <a:pt x="144" y="19"/>
                  </a:lnTo>
                  <a:lnTo>
                    <a:pt x="113" y="29"/>
                  </a:lnTo>
                  <a:lnTo>
                    <a:pt x="115" y="28"/>
                  </a:lnTo>
                  <a:lnTo>
                    <a:pt x="62" y="64"/>
                  </a:lnTo>
                  <a:lnTo>
                    <a:pt x="64" y="62"/>
                  </a:lnTo>
                  <a:lnTo>
                    <a:pt x="28" y="115"/>
                  </a:lnTo>
                  <a:lnTo>
                    <a:pt x="29" y="113"/>
                  </a:lnTo>
                  <a:lnTo>
                    <a:pt x="19" y="144"/>
                  </a:lnTo>
                  <a:lnTo>
                    <a:pt x="19" y="142"/>
                  </a:lnTo>
                  <a:lnTo>
                    <a:pt x="16" y="175"/>
                  </a:lnTo>
                  <a:lnTo>
                    <a:pt x="16" y="1186"/>
                  </a:lnTo>
                  <a:close/>
                </a:path>
              </a:pathLst>
            </a:custGeom>
            <a:solidFill>
              <a:srgbClr val="00B050"/>
            </a:solidFill>
            <a:ln w="0" cap="flat">
              <a:solidFill>
                <a:srgbClr val="00B05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75" name="Rectangle 36"/>
            <p:cNvSpPr>
              <a:spLocks noChangeArrowheads="1"/>
            </p:cNvSpPr>
            <p:nvPr/>
          </p:nvSpPr>
          <p:spPr bwMode="auto">
            <a:xfrm>
              <a:off x="156" y="3749"/>
              <a:ext cx="354" cy="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100" b="0" i="0" u="none" strike="noStrike" cap="none" normalizeH="0" baseline="0" dirty="0" smtClean="0">
                  <a:ln>
                    <a:noFill/>
                  </a:ln>
                  <a:solidFill>
                    <a:srgbClr val="000000"/>
                  </a:solidFill>
                  <a:effectLst/>
                  <a:latin typeface="ＭＳ ゴシック" panose="020B0609070205080204" pitchFamily="49" charset="-128"/>
                  <a:ea typeface="ＭＳ ゴシック" panose="020B0609070205080204" pitchFamily="49" charset="-128"/>
                </a:rPr>
                <a:t>関西国際空港</a:t>
              </a:r>
              <a:endParaRPr kumimoji="0" lang="ja-JP" altLang="ja-JP" sz="1800" b="0" i="0" u="none" strike="noStrike" cap="none" normalizeH="0" baseline="0" dirty="0" smtClean="0">
                <a:ln>
                  <a:noFill/>
                </a:ln>
                <a:solidFill>
                  <a:schemeClr val="tx1"/>
                </a:solidFill>
                <a:effectLst/>
                <a:latin typeface="Arial" panose="020B0604020202020204" pitchFamily="34" charset="0"/>
              </a:endParaRPr>
            </a:p>
          </p:txBody>
        </p:sp>
        <p:sp>
          <p:nvSpPr>
            <p:cNvPr id="76" name="Rectangle 37"/>
            <p:cNvSpPr>
              <a:spLocks noChangeArrowheads="1"/>
            </p:cNvSpPr>
            <p:nvPr/>
          </p:nvSpPr>
          <p:spPr bwMode="auto">
            <a:xfrm>
              <a:off x="102" y="3882"/>
              <a:ext cx="1372" cy="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lvl="0"/>
              <a:r>
                <a:rPr kumimoji="0" lang="ja-JP" altLang="ja-JP" sz="700" b="0" i="0" u="none" strike="noStrike" cap="none" normalizeH="0" baseline="0" dirty="0" smtClean="0">
                  <a:ln>
                    <a:noFill/>
                  </a:ln>
                  <a:solidFill>
                    <a:srgbClr val="000000"/>
                  </a:solidFill>
                  <a:effectLst/>
                  <a:latin typeface="ＭＳ Ｐゴシック" panose="020B0600070205080204" pitchFamily="50" charset="-128"/>
                  <a:ea typeface="ＭＳ Ｐゴシック" panose="020B0600070205080204" pitchFamily="50" charset="-128"/>
                </a:rPr>
                <a:t>・伊丹</a:t>
              </a:r>
              <a:r>
                <a:rPr kumimoji="0" lang="ja-JP" altLang="en-US" sz="700" b="0" i="0" strike="noStrike" cap="none" normalizeH="0" baseline="0" dirty="0" smtClean="0">
                  <a:ln>
                    <a:noFill/>
                  </a:ln>
                  <a:effectLst/>
                  <a:latin typeface="ＭＳ Ｐゴシック" panose="020B0600070205080204" pitchFamily="50" charset="-128"/>
                  <a:ea typeface="ＭＳ Ｐゴシック" panose="020B0600070205080204" pitchFamily="50" charset="-128"/>
                </a:rPr>
                <a:t>、関空のコンセッションの実施</a:t>
              </a:r>
              <a:r>
                <a:rPr kumimoji="0" lang="ja-JP" altLang="en-US" sz="700" b="0" i="0" u="none" strike="noStrike" cap="none" normalizeH="0" baseline="0" dirty="0" smtClean="0">
                  <a:ln>
                    <a:noFill/>
                  </a:ln>
                  <a:solidFill>
                    <a:srgbClr val="000000"/>
                  </a:solidFill>
                  <a:effectLst/>
                  <a:latin typeface="ＭＳ Ｐゴシック" panose="020B0600070205080204" pitchFamily="50" charset="-128"/>
                  <a:ea typeface="ＭＳ Ｐゴシック" panose="020B0600070205080204" pitchFamily="50" charset="-128"/>
                </a:rPr>
                <a:t>による</a:t>
              </a:r>
              <a:r>
                <a:rPr kumimoji="0" lang="ja-JP" altLang="ja-JP" sz="700" b="0" i="0" u="none" strike="noStrike" cap="none" normalizeH="0" baseline="0" dirty="0" smtClean="0">
                  <a:ln>
                    <a:noFill/>
                  </a:ln>
                  <a:solidFill>
                    <a:srgbClr val="000000"/>
                  </a:solidFill>
                  <a:effectLst/>
                  <a:latin typeface="ＭＳ Ｐゴシック" panose="020B0600070205080204" pitchFamily="50" charset="-128"/>
                  <a:ea typeface="ＭＳ Ｐゴシック" panose="020B0600070205080204" pitchFamily="50" charset="-128"/>
                </a:rPr>
                <a:t>経営基盤強化</a:t>
              </a:r>
              <a:endParaRPr kumimoji="0" lang="ja-JP" altLang="ja-JP" sz="1800" b="0" i="0" u="none" strike="noStrike" cap="none" normalizeH="0" baseline="0" dirty="0" smtClean="0">
                <a:ln>
                  <a:noFill/>
                </a:ln>
                <a:solidFill>
                  <a:schemeClr val="tx1"/>
                </a:solidFill>
                <a:effectLst/>
                <a:latin typeface="Arial" panose="020B0604020202020204" pitchFamily="34" charset="0"/>
              </a:endParaRPr>
            </a:p>
          </p:txBody>
        </p:sp>
        <p:sp>
          <p:nvSpPr>
            <p:cNvPr id="77" name="Rectangle 38"/>
            <p:cNvSpPr>
              <a:spLocks noChangeArrowheads="1"/>
            </p:cNvSpPr>
            <p:nvPr/>
          </p:nvSpPr>
          <p:spPr bwMode="auto">
            <a:xfrm>
              <a:off x="102" y="3973"/>
              <a:ext cx="308" cy="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dirty="0" smtClean="0">
                  <a:ln>
                    <a:noFill/>
                  </a:ln>
                  <a:solidFill>
                    <a:srgbClr val="000000"/>
                  </a:solidFill>
                  <a:effectLst/>
                  <a:latin typeface="ＭＳ Ｐゴシック" panose="020B0600070205080204" pitchFamily="50" charset="-128"/>
                  <a:ea typeface="ＭＳ Ｐゴシック" panose="020B0600070205080204" pitchFamily="50" charset="-128"/>
                </a:rPr>
                <a:t>・ＬＣＣや貨物の誘致など</a:t>
              </a:r>
              <a:endParaRPr kumimoji="0" lang="ja-JP" altLang="ja-JP" sz="1800" b="0" i="0" u="none" strike="noStrike" cap="none" normalizeH="0" baseline="0" dirty="0" smtClean="0">
                <a:ln>
                  <a:noFill/>
                </a:ln>
                <a:solidFill>
                  <a:schemeClr val="tx1"/>
                </a:solidFill>
                <a:effectLst/>
                <a:latin typeface="Arial" panose="020B0604020202020204" pitchFamily="34" charset="0"/>
              </a:endParaRPr>
            </a:p>
          </p:txBody>
        </p:sp>
        <p:sp>
          <p:nvSpPr>
            <p:cNvPr id="78" name="Rectangle 39"/>
            <p:cNvSpPr>
              <a:spLocks noChangeArrowheads="1"/>
            </p:cNvSpPr>
            <p:nvPr/>
          </p:nvSpPr>
          <p:spPr bwMode="auto">
            <a:xfrm>
              <a:off x="697" y="3972"/>
              <a:ext cx="85" cy="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dirty="0" smtClean="0">
                  <a:ln>
                    <a:noFill/>
                  </a:ln>
                  <a:solidFill>
                    <a:srgbClr val="000000"/>
                  </a:solidFill>
                  <a:effectLst/>
                  <a:latin typeface="ＭＳ Ｐゴシック" panose="020B0600070205080204" pitchFamily="50" charset="-128"/>
                  <a:ea typeface="ＭＳ Ｐゴシック" panose="020B0600070205080204" pitchFamily="50" charset="-128"/>
                </a:rPr>
                <a:t>24</a:t>
              </a:r>
              <a:endParaRPr kumimoji="0" lang="ja-JP" altLang="ja-JP" sz="1800" b="0" i="0" u="none" strike="noStrike" cap="none" normalizeH="0" baseline="0" dirty="0" smtClean="0">
                <a:ln>
                  <a:noFill/>
                </a:ln>
                <a:solidFill>
                  <a:schemeClr val="tx1"/>
                </a:solidFill>
                <a:effectLst/>
                <a:latin typeface="Arial" panose="020B0604020202020204" pitchFamily="34" charset="0"/>
              </a:endParaRPr>
            </a:p>
          </p:txBody>
        </p:sp>
        <p:sp>
          <p:nvSpPr>
            <p:cNvPr id="79" name="Rectangle 40"/>
            <p:cNvSpPr>
              <a:spLocks noChangeArrowheads="1"/>
            </p:cNvSpPr>
            <p:nvPr/>
          </p:nvSpPr>
          <p:spPr bwMode="auto">
            <a:xfrm>
              <a:off x="765" y="3972"/>
              <a:ext cx="177" cy="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dirty="0" smtClean="0">
                  <a:ln>
                    <a:noFill/>
                  </a:ln>
                  <a:solidFill>
                    <a:srgbClr val="000000"/>
                  </a:solidFill>
                  <a:effectLst/>
                  <a:latin typeface="ＭＳ Ｐゴシック" panose="020B0600070205080204" pitchFamily="50" charset="-128"/>
                  <a:ea typeface="ＭＳ Ｐゴシック" panose="020B0600070205080204" pitchFamily="50" charset="-128"/>
                </a:rPr>
                <a:t>時間空港の</a:t>
              </a:r>
              <a:endParaRPr kumimoji="0" lang="ja-JP" altLang="ja-JP" sz="1800" b="0" i="0" u="none" strike="noStrike" cap="none" normalizeH="0" baseline="0" dirty="0" smtClean="0">
                <a:ln>
                  <a:noFill/>
                </a:ln>
                <a:solidFill>
                  <a:schemeClr val="tx1"/>
                </a:solidFill>
                <a:effectLst/>
                <a:latin typeface="Arial" panose="020B0604020202020204" pitchFamily="34" charset="0"/>
              </a:endParaRPr>
            </a:p>
          </p:txBody>
        </p:sp>
        <p:sp>
          <p:nvSpPr>
            <p:cNvPr id="80" name="Rectangle 41"/>
            <p:cNvSpPr>
              <a:spLocks noChangeArrowheads="1"/>
            </p:cNvSpPr>
            <p:nvPr/>
          </p:nvSpPr>
          <p:spPr bwMode="auto">
            <a:xfrm>
              <a:off x="1044" y="3978"/>
              <a:ext cx="371" cy="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dirty="0" smtClean="0">
                  <a:ln>
                    <a:noFill/>
                  </a:ln>
                  <a:solidFill>
                    <a:srgbClr val="000000"/>
                  </a:solidFill>
                  <a:effectLst/>
                  <a:latin typeface="ＭＳ Ｐゴシック" panose="020B0600070205080204" pitchFamily="50" charset="-128"/>
                  <a:ea typeface="ＭＳ Ｐゴシック" panose="020B0600070205080204" pitchFamily="50" charset="-128"/>
                </a:rPr>
                <a:t>強みを活かした</a:t>
              </a:r>
              <a:endParaRPr kumimoji="0" lang="ja-JP" altLang="ja-JP" sz="1800" b="0" i="0" u="none" strike="noStrike" cap="none" normalizeH="0" baseline="0" dirty="0" smtClean="0">
                <a:ln>
                  <a:noFill/>
                </a:ln>
                <a:solidFill>
                  <a:schemeClr val="tx1"/>
                </a:solidFill>
                <a:effectLst/>
                <a:latin typeface="Arial" panose="020B0604020202020204" pitchFamily="34" charset="0"/>
              </a:endParaRPr>
            </a:p>
          </p:txBody>
        </p:sp>
        <p:sp>
          <p:nvSpPr>
            <p:cNvPr id="81" name="Rectangle 42"/>
            <p:cNvSpPr>
              <a:spLocks noChangeArrowheads="1"/>
            </p:cNvSpPr>
            <p:nvPr/>
          </p:nvSpPr>
          <p:spPr bwMode="auto">
            <a:xfrm>
              <a:off x="102" y="4120"/>
              <a:ext cx="546" cy="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dirty="0" smtClean="0">
                  <a:ln>
                    <a:noFill/>
                  </a:ln>
                  <a:solidFill>
                    <a:srgbClr val="000000"/>
                  </a:solidFill>
                  <a:effectLst/>
                  <a:latin typeface="ＭＳ Ｐゴシック" panose="020B0600070205080204" pitchFamily="50" charset="-128"/>
                  <a:ea typeface="ＭＳ Ｐゴシック" panose="020B0600070205080204" pitchFamily="50" charset="-128"/>
                </a:rPr>
                <a:t>・特区や「地方税ゼロ」等を活用したイノ</a:t>
              </a:r>
              <a:endParaRPr kumimoji="0" lang="ja-JP" altLang="ja-JP" sz="1800" b="0" i="0" u="none" strike="noStrike" cap="none" normalizeH="0" baseline="0" dirty="0" smtClean="0">
                <a:ln>
                  <a:noFill/>
                </a:ln>
                <a:solidFill>
                  <a:schemeClr val="tx1"/>
                </a:solidFill>
                <a:effectLst/>
                <a:latin typeface="Arial" panose="020B0604020202020204" pitchFamily="34" charset="0"/>
              </a:endParaRPr>
            </a:p>
          </p:txBody>
        </p:sp>
        <p:sp>
          <p:nvSpPr>
            <p:cNvPr id="82" name="Rectangle 43"/>
            <p:cNvSpPr>
              <a:spLocks noChangeArrowheads="1"/>
            </p:cNvSpPr>
            <p:nvPr/>
          </p:nvSpPr>
          <p:spPr bwMode="auto">
            <a:xfrm>
              <a:off x="1011" y="4120"/>
              <a:ext cx="269" cy="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dirty="0" smtClean="0">
                  <a:ln>
                    <a:noFill/>
                  </a:ln>
                  <a:solidFill>
                    <a:srgbClr val="000000"/>
                  </a:solidFill>
                  <a:effectLst/>
                  <a:latin typeface="ＭＳ Ｐゴシック" panose="020B0600070205080204" pitchFamily="50" charset="-128"/>
                  <a:ea typeface="ＭＳ Ｐゴシック" panose="020B0600070205080204" pitchFamily="50" charset="-128"/>
                </a:rPr>
                <a:t>ベーション拠点強化</a:t>
              </a:r>
              <a:endParaRPr kumimoji="0" lang="ja-JP" altLang="ja-JP" sz="1800" b="0" i="0" u="none" strike="noStrike" cap="none" normalizeH="0" baseline="0" dirty="0" smtClean="0">
                <a:ln>
                  <a:noFill/>
                </a:ln>
                <a:solidFill>
                  <a:schemeClr val="tx1"/>
                </a:solidFill>
                <a:effectLst/>
                <a:latin typeface="Arial" panose="020B0604020202020204" pitchFamily="34" charset="0"/>
              </a:endParaRPr>
            </a:p>
          </p:txBody>
        </p:sp>
        <p:sp>
          <p:nvSpPr>
            <p:cNvPr id="84" name="Freeform 45"/>
            <p:cNvSpPr>
              <a:spLocks noEditPoints="1"/>
            </p:cNvSpPr>
            <p:nvPr/>
          </p:nvSpPr>
          <p:spPr bwMode="auto">
            <a:xfrm>
              <a:off x="2995" y="2206"/>
              <a:ext cx="262" cy="671"/>
            </a:xfrm>
            <a:custGeom>
              <a:avLst/>
              <a:gdLst>
                <a:gd name="T0" fmla="*/ 43 w 544"/>
                <a:gd name="T1" fmla="*/ 0 h 1533"/>
                <a:gd name="T2" fmla="*/ 53 w 544"/>
                <a:gd name="T3" fmla="*/ 373 h 1533"/>
                <a:gd name="T4" fmla="*/ 60 w 544"/>
                <a:gd name="T5" fmla="*/ 551 h 1533"/>
                <a:gd name="T6" fmla="*/ 70 w 544"/>
                <a:gd name="T7" fmla="*/ 720 h 1533"/>
                <a:gd name="T8" fmla="*/ 83 w 544"/>
                <a:gd name="T9" fmla="*/ 878 h 1533"/>
                <a:gd name="T10" fmla="*/ 101 w 544"/>
                <a:gd name="T11" fmla="*/ 1020 h 1533"/>
                <a:gd name="T12" fmla="*/ 123 w 544"/>
                <a:gd name="T13" fmla="*/ 1143 h 1533"/>
                <a:gd name="T14" fmla="*/ 137 w 544"/>
                <a:gd name="T15" fmla="*/ 1195 h 1533"/>
                <a:gd name="T16" fmla="*/ 152 w 544"/>
                <a:gd name="T17" fmla="*/ 1243 h 1533"/>
                <a:gd name="T18" fmla="*/ 168 w 544"/>
                <a:gd name="T19" fmla="*/ 1285 h 1533"/>
                <a:gd name="T20" fmla="*/ 186 w 544"/>
                <a:gd name="T21" fmla="*/ 1320 h 1533"/>
                <a:gd name="T22" fmla="*/ 185 w 544"/>
                <a:gd name="T23" fmla="*/ 1317 h 1533"/>
                <a:gd name="T24" fmla="*/ 227 w 544"/>
                <a:gd name="T25" fmla="*/ 1375 h 1533"/>
                <a:gd name="T26" fmla="*/ 223 w 544"/>
                <a:gd name="T27" fmla="*/ 1371 h 1533"/>
                <a:gd name="T28" fmla="*/ 271 w 544"/>
                <a:gd name="T29" fmla="*/ 1411 h 1533"/>
                <a:gd name="T30" fmla="*/ 267 w 544"/>
                <a:gd name="T31" fmla="*/ 1408 h 1533"/>
                <a:gd name="T32" fmla="*/ 319 w 544"/>
                <a:gd name="T33" fmla="*/ 1433 h 1533"/>
                <a:gd name="T34" fmla="*/ 314 w 544"/>
                <a:gd name="T35" fmla="*/ 1432 h 1533"/>
                <a:gd name="T36" fmla="*/ 370 w 544"/>
                <a:gd name="T37" fmla="*/ 1445 h 1533"/>
                <a:gd name="T38" fmla="*/ 366 w 544"/>
                <a:gd name="T39" fmla="*/ 1444 h 1533"/>
                <a:gd name="T40" fmla="*/ 439 w 544"/>
                <a:gd name="T41" fmla="*/ 1447 h 1533"/>
                <a:gd name="T42" fmla="*/ 437 w 544"/>
                <a:gd name="T43" fmla="*/ 1489 h 1533"/>
                <a:gd name="T44" fmla="*/ 365 w 544"/>
                <a:gd name="T45" fmla="*/ 1487 h 1533"/>
                <a:gd name="T46" fmla="*/ 361 w 544"/>
                <a:gd name="T47" fmla="*/ 1486 h 1533"/>
                <a:gd name="T48" fmla="*/ 305 w 544"/>
                <a:gd name="T49" fmla="*/ 1473 h 1533"/>
                <a:gd name="T50" fmla="*/ 300 w 544"/>
                <a:gd name="T51" fmla="*/ 1472 h 1533"/>
                <a:gd name="T52" fmla="*/ 248 w 544"/>
                <a:gd name="T53" fmla="*/ 1447 h 1533"/>
                <a:gd name="T54" fmla="*/ 244 w 544"/>
                <a:gd name="T55" fmla="*/ 1444 h 1533"/>
                <a:gd name="T56" fmla="*/ 196 w 544"/>
                <a:gd name="T57" fmla="*/ 1404 h 1533"/>
                <a:gd name="T58" fmla="*/ 192 w 544"/>
                <a:gd name="T59" fmla="*/ 1400 h 1533"/>
                <a:gd name="T60" fmla="*/ 150 w 544"/>
                <a:gd name="T61" fmla="*/ 1342 h 1533"/>
                <a:gd name="T62" fmla="*/ 148 w 544"/>
                <a:gd name="T63" fmla="*/ 1339 h 1533"/>
                <a:gd name="T64" fmla="*/ 129 w 544"/>
                <a:gd name="T65" fmla="*/ 1300 h 1533"/>
                <a:gd name="T66" fmla="*/ 111 w 544"/>
                <a:gd name="T67" fmla="*/ 1256 h 1533"/>
                <a:gd name="T68" fmla="*/ 96 w 544"/>
                <a:gd name="T69" fmla="*/ 1206 h 1533"/>
                <a:gd name="T70" fmla="*/ 81 w 544"/>
                <a:gd name="T71" fmla="*/ 1150 h 1533"/>
                <a:gd name="T72" fmla="*/ 58 w 544"/>
                <a:gd name="T73" fmla="*/ 1025 h 1533"/>
                <a:gd name="T74" fmla="*/ 40 w 544"/>
                <a:gd name="T75" fmla="*/ 881 h 1533"/>
                <a:gd name="T76" fmla="*/ 27 w 544"/>
                <a:gd name="T77" fmla="*/ 723 h 1533"/>
                <a:gd name="T78" fmla="*/ 17 w 544"/>
                <a:gd name="T79" fmla="*/ 552 h 1533"/>
                <a:gd name="T80" fmla="*/ 10 w 544"/>
                <a:gd name="T81" fmla="*/ 374 h 1533"/>
                <a:gd name="T82" fmla="*/ 0 w 544"/>
                <a:gd name="T83" fmla="*/ 1 h 1533"/>
                <a:gd name="T84" fmla="*/ 43 w 544"/>
                <a:gd name="T85" fmla="*/ 0 h 1533"/>
                <a:gd name="T86" fmla="*/ 413 w 544"/>
                <a:gd name="T87" fmla="*/ 1405 h 1533"/>
                <a:gd name="T88" fmla="*/ 544 w 544"/>
                <a:gd name="T89" fmla="*/ 1462 h 1533"/>
                <a:gd name="T90" fmla="*/ 420 w 544"/>
                <a:gd name="T91" fmla="*/ 1533 h 1533"/>
                <a:gd name="T92" fmla="*/ 413 w 544"/>
                <a:gd name="T93" fmla="*/ 1405 h 1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44" h="1533">
                  <a:moveTo>
                    <a:pt x="43" y="0"/>
                  </a:moveTo>
                  <a:lnTo>
                    <a:pt x="53" y="373"/>
                  </a:lnTo>
                  <a:lnTo>
                    <a:pt x="60" y="551"/>
                  </a:lnTo>
                  <a:lnTo>
                    <a:pt x="70" y="720"/>
                  </a:lnTo>
                  <a:lnTo>
                    <a:pt x="83" y="878"/>
                  </a:lnTo>
                  <a:lnTo>
                    <a:pt x="101" y="1020"/>
                  </a:lnTo>
                  <a:lnTo>
                    <a:pt x="123" y="1143"/>
                  </a:lnTo>
                  <a:lnTo>
                    <a:pt x="137" y="1195"/>
                  </a:lnTo>
                  <a:lnTo>
                    <a:pt x="152" y="1243"/>
                  </a:lnTo>
                  <a:lnTo>
                    <a:pt x="168" y="1285"/>
                  </a:lnTo>
                  <a:lnTo>
                    <a:pt x="186" y="1320"/>
                  </a:lnTo>
                  <a:lnTo>
                    <a:pt x="185" y="1317"/>
                  </a:lnTo>
                  <a:lnTo>
                    <a:pt x="227" y="1375"/>
                  </a:lnTo>
                  <a:lnTo>
                    <a:pt x="223" y="1371"/>
                  </a:lnTo>
                  <a:lnTo>
                    <a:pt x="271" y="1411"/>
                  </a:lnTo>
                  <a:lnTo>
                    <a:pt x="267" y="1408"/>
                  </a:lnTo>
                  <a:lnTo>
                    <a:pt x="319" y="1433"/>
                  </a:lnTo>
                  <a:lnTo>
                    <a:pt x="314" y="1432"/>
                  </a:lnTo>
                  <a:lnTo>
                    <a:pt x="370" y="1445"/>
                  </a:lnTo>
                  <a:lnTo>
                    <a:pt x="366" y="1444"/>
                  </a:lnTo>
                  <a:lnTo>
                    <a:pt x="439" y="1447"/>
                  </a:lnTo>
                  <a:lnTo>
                    <a:pt x="437" y="1489"/>
                  </a:lnTo>
                  <a:lnTo>
                    <a:pt x="365" y="1487"/>
                  </a:lnTo>
                  <a:cubicBezTo>
                    <a:pt x="363" y="1487"/>
                    <a:pt x="362" y="1487"/>
                    <a:pt x="361" y="1486"/>
                  </a:cubicBezTo>
                  <a:lnTo>
                    <a:pt x="305" y="1473"/>
                  </a:lnTo>
                  <a:cubicBezTo>
                    <a:pt x="303" y="1473"/>
                    <a:pt x="302" y="1472"/>
                    <a:pt x="300" y="1472"/>
                  </a:cubicBezTo>
                  <a:lnTo>
                    <a:pt x="248" y="1447"/>
                  </a:lnTo>
                  <a:cubicBezTo>
                    <a:pt x="247" y="1446"/>
                    <a:pt x="245" y="1445"/>
                    <a:pt x="244" y="1444"/>
                  </a:cubicBezTo>
                  <a:lnTo>
                    <a:pt x="196" y="1404"/>
                  </a:lnTo>
                  <a:cubicBezTo>
                    <a:pt x="194" y="1403"/>
                    <a:pt x="193" y="1401"/>
                    <a:pt x="192" y="1400"/>
                  </a:cubicBezTo>
                  <a:lnTo>
                    <a:pt x="150" y="1342"/>
                  </a:lnTo>
                  <a:cubicBezTo>
                    <a:pt x="150" y="1341"/>
                    <a:pt x="149" y="1340"/>
                    <a:pt x="148" y="1339"/>
                  </a:cubicBezTo>
                  <a:lnTo>
                    <a:pt x="129" y="1300"/>
                  </a:lnTo>
                  <a:lnTo>
                    <a:pt x="111" y="1256"/>
                  </a:lnTo>
                  <a:lnTo>
                    <a:pt x="96" y="1206"/>
                  </a:lnTo>
                  <a:lnTo>
                    <a:pt x="81" y="1150"/>
                  </a:lnTo>
                  <a:lnTo>
                    <a:pt x="58" y="1025"/>
                  </a:lnTo>
                  <a:lnTo>
                    <a:pt x="40" y="881"/>
                  </a:lnTo>
                  <a:lnTo>
                    <a:pt x="27" y="723"/>
                  </a:lnTo>
                  <a:lnTo>
                    <a:pt x="17" y="552"/>
                  </a:lnTo>
                  <a:lnTo>
                    <a:pt x="10" y="374"/>
                  </a:lnTo>
                  <a:lnTo>
                    <a:pt x="0" y="1"/>
                  </a:lnTo>
                  <a:lnTo>
                    <a:pt x="43" y="0"/>
                  </a:lnTo>
                  <a:close/>
                  <a:moveTo>
                    <a:pt x="413" y="1405"/>
                  </a:moveTo>
                  <a:lnTo>
                    <a:pt x="544" y="1462"/>
                  </a:lnTo>
                  <a:lnTo>
                    <a:pt x="420" y="1533"/>
                  </a:lnTo>
                  <a:lnTo>
                    <a:pt x="413" y="1405"/>
                  </a:lnTo>
                  <a:close/>
                </a:path>
              </a:pathLst>
            </a:custGeom>
            <a:solidFill>
              <a:srgbClr val="99CCFF"/>
            </a:solidFill>
            <a:ln w="0" cap="flat">
              <a:solidFill>
                <a:srgbClr val="99CCFF"/>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85" name="Rectangle 46"/>
            <p:cNvSpPr>
              <a:spLocks noChangeArrowheads="1"/>
            </p:cNvSpPr>
            <p:nvPr/>
          </p:nvSpPr>
          <p:spPr bwMode="auto">
            <a:xfrm>
              <a:off x="708" y="1091"/>
              <a:ext cx="178" cy="238"/>
            </a:xfrm>
            <a:prstGeom prst="rect">
              <a:avLst/>
            </a:prstGeom>
            <a:solidFill>
              <a:srgbClr val="FFFF9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6" name="Freeform 47"/>
            <p:cNvSpPr>
              <a:spLocks noEditPoints="1"/>
            </p:cNvSpPr>
            <p:nvPr/>
          </p:nvSpPr>
          <p:spPr bwMode="auto">
            <a:xfrm>
              <a:off x="705" y="1088"/>
              <a:ext cx="184" cy="245"/>
            </a:xfrm>
            <a:custGeom>
              <a:avLst/>
              <a:gdLst>
                <a:gd name="T0" fmla="*/ 0 w 384"/>
                <a:gd name="T1" fmla="*/ 8 h 560"/>
                <a:gd name="T2" fmla="*/ 8 w 384"/>
                <a:gd name="T3" fmla="*/ 0 h 560"/>
                <a:gd name="T4" fmla="*/ 376 w 384"/>
                <a:gd name="T5" fmla="*/ 0 h 560"/>
                <a:gd name="T6" fmla="*/ 384 w 384"/>
                <a:gd name="T7" fmla="*/ 8 h 560"/>
                <a:gd name="T8" fmla="*/ 384 w 384"/>
                <a:gd name="T9" fmla="*/ 552 h 560"/>
                <a:gd name="T10" fmla="*/ 376 w 384"/>
                <a:gd name="T11" fmla="*/ 560 h 560"/>
                <a:gd name="T12" fmla="*/ 8 w 384"/>
                <a:gd name="T13" fmla="*/ 560 h 560"/>
                <a:gd name="T14" fmla="*/ 0 w 384"/>
                <a:gd name="T15" fmla="*/ 552 h 560"/>
                <a:gd name="T16" fmla="*/ 0 w 384"/>
                <a:gd name="T17" fmla="*/ 8 h 560"/>
                <a:gd name="T18" fmla="*/ 16 w 384"/>
                <a:gd name="T19" fmla="*/ 552 h 560"/>
                <a:gd name="T20" fmla="*/ 8 w 384"/>
                <a:gd name="T21" fmla="*/ 544 h 560"/>
                <a:gd name="T22" fmla="*/ 376 w 384"/>
                <a:gd name="T23" fmla="*/ 544 h 560"/>
                <a:gd name="T24" fmla="*/ 368 w 384"/>
                <a:gd name="T25" fmla="*/ 552 h 560"/>
                <a:gd name="T26" fmla="*/ 368 w 384"/>
                <a:gd name="T27" fmla="*/ 8 h 560"/>
                <a:gd name="T28" fmla="*/ 376 w 384"/>
                <a:gd name="T29" fmla="*/ 16 h 560"/>
                <a:gd name="T30" fmla="*/ 8 w 384"/>
                <a:gd name="T31" fmla="*/ 16 h 560"/>
                <a:gd name="T32" fmla="*/ 16 w 384"/>
                <a:gd name="T33" fmla="*/ 8 h 560"/>
                <a:gd name="T34" fmla="*/ 16 w 384"/>
                <a:gd name="T35" fmla="*/ 552 h 5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84" h="560">
                  <a:moveTo>
                    <a:pt x="0" y="8"/>
                  </a:moveTo>
                  <a:cubicBezTo>
                    <a:pt x="0" y="4"/>
                    <a:pt x="4" y="0"/>
                    <a:pt x="8" y="0"/>
                  </a:cubicBezTo>
                  <a:lnTo>
                    <a:pt x="376" y="0"/>
                  </a:lnTo>
                  <a:cubicBezTo>
                    <a:pt x="381" y="0"/>
                    <a:pt x="384" y="4"/>
                    <a:pt x="384" y="8"/>
                  </a:cubicBezTo>
                  <a:lnTo>
                    <a:pt x="384" y="552"/>
                  </a:lnTo>
                  <a:cubicBezTo>
                    <a:pt x="384" y="557"/>
                    <a:pt x="381" y="560"/>
                    <a:pt x="376" y="560"/>
                  </a:cubicBezTo>
                  <a:lnTo>
                    <a:pt x="8" y="560"/>
                  </a:lnTo>
                  <a:cubicBezTo>
                    <a:pt x="4" y="560"/>
                    <a:pt x="0" y="557"/>
                    <a:pt x="0" y="552"/>
                  </a:cubicBezTo>
                  <a:lnTo>
                    <a:pt x="0" y="8"/>
                  </a:lnTo>
                  <a:close/>
                  <a:moveTo>
                    <a:pt x="16" y="552"/>
                  </a:moveTo>
                  <a:lnTo>
                    <a:pt x="8" y="544"/>
                  </a:lnTo>
                  <a:lnTo>
                    <a:pt x="376" y="544"/>
                  </a:lnTo>
                  <a:lnTo>
                    <a:pt x="368" y="552"/>
                  </a:lnTo>
                  <a:lnTo>
                    <a:pt x="368" y="8"/>
                  </a:lnTo>
                  <a:lnTo>
                    <a:pt x="376" y="16"/>
                  </a:lnTo>
                  <a:lnTo>
                    <a:pt x="8" y="16"/>
                  </a:lnTo>
                  <a:lnTo>
                    <a:pt x="16" y="8"/>
                  </a:lnTo>
                  <a:lnTo>
                    <a:pt x="16" y="552"/>
                  </a:lnTo>
                  <a:close/>
                </a:path>
              </a:pathLst>
            </a:custGeom>
            <a:solidFill>
              <a:srgbClr val="FF9933"/>
            </a:solidFill>
            <a:ln w="0" cap="flat">
              <a:solidFill>
                <a:srgbClr val="FF9933"/>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87" name="Rectangle 48"/>
            <p:cNvSpPr>
              <a:spLocks noChangeArrowheads="1"/>
            </p:cNvSpPr>
            <p:nvPr/>
          </p:nvSpPr>
          <p:spPr bwMode="auto">
            <a:xfrm>
              <a:off x="477" y="1091"/>
              <a:ext cx="178" cy="238"/>
            </a:xfrm>
            <a:prstGeom prst="rect">
              <a:avLst/>
            </a:prstGeom>
            <a:solidFill>
              <a:srgbClr val="FFFF9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8" name="Freeform 49"/>
            <p:cNvSpPr>
              <a:spLocks noEditPoints="1"/>
            </p:cNvSpPr>
            <p:nvPr/>
          </p:nvSpPr>
          <p:spPr bwMode="auto">
            <a:xfrm>
              <a:off x="474" y="1088"/>
              <a:ext cx="184" cy="245"/>
            </a:xfrm>
            <a:custGeom>
              <a:avLst/>
              <a:gdLst>
                <a:gd name="T0" fmla="*/ 0 w 384"/>
                <a:gd name="T1" fmla="*/ 8 h 560"/>
                <a:gd name="T2" fmla="*/ 8 w 384"/>
                <a:gd name="T3" fmla="*/ 0 h 560"/>
                <a:gd name="T4" fmla="*/ 376 w 384"/>
                <a:gd name="T5" fmla="*/ 0 h 560"/>
                <a:gd name="T6" fmla="*/ 384 w 384"/>
                <a:gd name="T7" fmla="*/ 8 h 560"/>
                <a:gd name="T8" fmla="*/ 384 w 384"/>
                <a:gd name="T9" fmla="*/ 552 h 560"/>
                <a:gd name="T10" fmla="*/ 376 w 384"/>
                <a:gd name="T11" fmla="*/ 560 h 560"/>
                <a:gd name="T12" fmla="*/ 8 w 384"/>
                <a:gd name="T13" fmla="*/ 560 h 560"/>
                <a:gd name="T14" fmla="*/ 0 w 384"/>
                <a:gd name="T15" fmla="*/ 552 h 560"/>
                <a:gd name="T16" fmla="*/ 0 w 384"/>
                <a:gd name="T17" fmla="*/ 8 h 560"/>
                <a:gd name="T18" fmla="*/ 16 w 384"/>
                <a:gd name="T19" fmla="*/ 552 h 560"/>
                <a:gd name="T20" fmla="*/ 8 w 384"/>
                <a:gd name="T21" fmla="*/ 544 h 560"/>
                <a:gd name="T22" fmla="*/ 376 w 384"/>
                <a:gd name="T23" fmla="*/ 544 h 560"/>
                <a:gd name="T24" fmla="*/ 368 w 384"/>
                <a:gd name="T25" fmla="*/ 552 h 560"/>
                <a:gd name="T26" fmla="*/ 368 w 384"/>
                <a:gd name="T27" fmla="*/ 8 h 560"/>
                <a:gd name="T28" fmla="*/ 376 w 384"/>
                <a:gd name="T29" fmla="*/ 16 h 560"/>
                <a:gd name="T30" fmla="*/ 8 w 384"/>
                <a:gd name="T31" fmla="*/ 16 h 560"/>
                <a:gd name="T32" fmla="*/ 16 w 384"/>
                <a:gd name="T33" fmla="*/ 8 h 560"/>
                <a:gd name="T34" fmla="*/ 16 w 384"/>
                <a:gd name="T35" fmla="*/ 552 h 5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84" h="560">
                  <a:moveTo>
                    <a:pt x="0" y="8"/>
                  </a:moveTo>
                  <a:cubicBezTo>
                    <a:pt x="0" y="4"/>
                    <a:pt x="4" y="0"/>
                    <a:pt x="8" y="0"/>
                  </a:cubicBezTo>
                  <a:lnTo>
                    <a:pt x="376" y="0"/>
                  </a:lnTo>
                  <a:cubicBezTo>
                    <a:pt x="381" y="0"/>
                    <a:pt x="384" y="4"/>
                    <a:pt x="384" y="8"/>
                  </a:cubicBezTo>
                  <a:lnTo>
                    <a:pt x="384" y="552"/>
                  </a:lnTo>
                  <a:cubicBezTo>
                    <a:pt x="384" y="557"/>
                    <a:pt x="381" y="560"/>
                    <a:pt x="376" y="560"/>
                  </a:cubicBezTo>
                  <a:lnTo>
                    <a:pt x="8" y="560"/>
                  </a:lnTo>
                  <a:cubicBezTo>
                    <a:pt x="4" y="560"/>
                    <a:pt x="0" y="557"/>
                    <a:pt x="0" y="552"/>
                  </a:cubicBezTo>
                  <a:lnTo>
                    <a:pt x="0" y="8"/>
                  </a:lnTo>
                  <a:close/>
                  <a:moveTo>
                    <a:pt x="16" y="552"/>
                  </a:moveTo>
                  <a:lnTo>
                    <a:pt x="8" y="544"/>
                  </a:lnTo>
                  <a:lnTo>
                    <a:pt x="376" y="544"/>
                  </a:lnTo>
                  <a:lnTo>
                    <a:pt x="368" y="552"/>
                  </a:lnTo>
                  <a:lnTo>
                    <a:pt x="368" y="8"/>
                  </a:lnTo>
                  <a:lnTo>
                    <a:pt x="376" y="16"/>
                  </a:lnTo>
                  <a:lnTo>
                    <a:pt x="8" y="16"/>
                  </a:lnTo>
                  <a:lnTo>
                    <a:pt x="16" y="8"/>
                  </a:lnTo>
                  <a:lnTo>
                    <a:pt x="16" y="552"/>
                  </a:lnTo>
                  <a:close/>
                </a:path>
              </a:pathLst>
            </a:custGeom>
            <a:solidFill>
              <a:srgbClr val="FF9933"/>
            </a:solidFill>
            <a:ln w="0" cap="flat">
              <a:solidFill>
                <a:srgbClr val="FF9933"/>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89" name="Rectangle 50"/>
            <p:cNvSpPr>
              <a:spLocks noChangeArrowheads="1"/>
            </p:cNvSpPr>
            <p:nvPr/>
          </p:nvSpPr>
          <p:spPr bwMode="auto">
            <a:xfrm>
              <a:off x="298" y="1120"/>
              <a:ext cx="254" cy="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100" b="0" i="0" u="none" strike="noStrike" cap="none" normalizeH="0" baseline="0" smtClean="0">
                  <a:ln>
                    <a:noFill/>
                  </a:ln>
                  <a:solidFill>
                    <a:srgbClr val="000000"/>
                  </a:solidFill>
                  <a:effectLst/>
                  <a:latin typeface="ＭＳ ゴシック" panose="020B0609070205080204" pitchFamily="49" charset="-128"/>
                  <a:ea typeface="ＭＳ ゴシック" panose="020B0609070205080204" pitchFamily="49" charset="-128"/>
                </a:rPr>
                <a:t>国土軸</a:t>
              </a:r>
              <a:endParaRPr kumimoji="0" lang="ja-JP" altLang="ja-JP" sz="1800" b="0" i="0" u="none" strike="noStrike" cap="none" normalizeH="0" baseline="0" smtClean="0">
                <a:ln>
                  <a:noFill/>
                </a:ln>
                <a:solidFill>
                  <a:schemeClr val="tx1"/>
                </a:solidFill>
                <a:effectLst/>
                <a:latin typeface="Arial" panose="020B0604020202020204" pitchFamily="34" charset="0"/>
              </a:endParaRPr>
            </a:p>
          </p:txBody>
        </p:sp>
        <p:sp>
          <p:nvSpPr>
            <p:cNvPr id="90" name="Rectangle 51"/>
            <p:cNvSpPr>
              <a:spLocks noChangeArrowheads="1"/>
            </p:cNvSpPr>
            <p:nvPr/>
          </p:nvSpPr>
          <p:spPr bwMode="auto">
            <a:xfrm>
              <a:off x="192" y="1250"/>
              <a:ext cx="646" cy="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000" b="0" i="0" u="none" strike="noStrike" cap="none" normalizeH="0" baseline="0" dirty="0" smtClean="0">
                  <a:ln>
                    <a:noFill/>
                  </a:ln>
                  <a:solidFill>
                    <a:srgbClr val="000000"/>
                  </a:solidFill>
                  <a:effectLst/>
                  <a:latin typeface="ＭＳ ゴシック" panose="020B0609070205080204" pitchFamily="49" charset="-128"/>
                  <a:ea typeface="ＭＳ ゴシック" panose="020B0609070205080204" pitchFamily="49" charset="-128"/>
                </a:rPr>
                <a:t>（名神・新名神）</a:t>
              </a:r>
              <a:endParaRPr kumimoji="0" lang="ja-JP" altLang="ja-JP" sz="1800" b="0" i="0" u="none" strike="noStrike" cap="none" normalizeH="0" baseline="0" dirty="0" smtClean="0">
                <a:ln>
                  <a:noFill/>
                </a:ln>
                <a:solidFill>
                  <a:schemeClr val="tx1"/>
                </a:solidFill>
                <a:effectLst/>
                <a:latin typeface="Arial" panose="020B0604020202020204" pitchFamily="34" charset="0"/>
              </a:endParaRPr>
            </a:p>
          </p:txBody>
        </p:sp>
        <p:sp>
          <p:nvSpPr>
            <p:cNvPr id="91" name="Rectangle 52"/>
            <p:cNvSpPr>
              <a:spLocks noChangeArrowheads="1"/>
            </p:cNvSpPr>
            <p:nvPr/>
          </p:nvSpPr>
          <p:spPr bwMode="auto">
            <a:xfrm>
              <a:off x="1914" y="732"/>
              <a:ext cx="216" cy="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smtClean="0">
                  <a:ln>
                    <a:noFill/>
                  </a:ln>
                  <a:solidFill>
                    <a:srgbClr val="000000"/>
                  </a:solidFill>
                  <a:effectLst/>
                  <a:latin typeface="ＭＳ ゴシック" panose="020B0609070205080204" pitchFamily="49" charset="-128"/>
                  <a:ea typeface="ＭＳ ゴシック" panose="020B0609070205080204" pitchFamily="49" charset="-128"/>
                </a:rPr>
                <a:t>北大阪急行の</a:t>
              </a:r>
              <a:endParaRPr kumimoji="0" lang="ja-JP" altLang="ja-JP" sz="1800" b="0" i="0" u="none" strike="noStrike" cap="none" normalizeH="0" baseline="0" smtClean="0">
                <a:ln>
                  <a:noFill/>
                </a:ln>
                <a:solidFill>
                  <a:schemeClr val="tx1"/>
                </a:solidFill>
                <a:effectLst/>
                <a:latin typeface="Arial" panose="020B0604020202020204" pitchFamily="34" charset="0"/>
              </a:endParaRPr>
            </a:p>
          </p:txBody>
        </p:sp>
        <p:sp>
          <p:nvSpPr>
            <p:cNvPr id="92" name="Rectangle 53"/>
            <p:cNvSpPr>
              <a:spLocks noChangeArrowheads="1"/>
            </p:cNvSpPr>
            <p:nvPr/>
          </p:nvSpPr>
          <p:spPr bwMode="auto">
            <a:xfrm>
              <a:off x="1914" y="802"/>
              <a:ext cx="154" cy="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smtClean="0">
                  <a:ln>
                    <a:noFill/>
                  </a:ln>
                  <a:solidFill>
                    <a:srgbClr val="000000"/>
                  </a:solidFill>
                  <a:effectLst/>
                  <a:latin typeface="ＭＳ ゴシック" panose="020B0609070205080204" pitchFamily="49" charset="-128"/>
                  <a:ea typeface="ＭＳ ゴシック" panose="020B0609070205080204" pitchFamily="49" charset="-128"/>
                </a:rPr>
                <a:t>彩都延伸</a:t>
              </a:r>
              <a:endParaRPr kumimoji="0" lang="ja-JP" altLang="ja-JP" sz="1800" b="0" i="0" u="none" strike="noStrike" cap="none" normalizeH="0" baseline="0" smtClean="0">
                <a:ln>
                  <a:noFill/>
                </a:ln>
                <a:solidFill>
                  <a:schemeClr val="tx1"/>
                </a:solidFill>
                <a:effectLst/>
                <a:latin typeface="Arial" panose="020B0604020202020204" pitchFamily="34" charset="0"/>
              </a:endParaRPr>
            </a:p>
          </p:txBody>
        </p:sp>
        <p:sp>
          <p:nvSpPr>
            <p:cNvPr id="93" name="Rectangle 54"/>
            <p:cNvSpPr>
              <a:spLocks noChangeArrowheads="1"/>
            </p:cNvSpPr>
            <p:nvPr/>
          </p:nvSpPr>
          <p:spPr bwMode="auto">
            <a:xfrm>
              <a:off x="2203" y="3317"/>
              <a:ext cx="154" cy="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smtClean="0">
                  <a:ln>
                    <a:noFill/>
                  </a:ln>
                  <a:solidFill>
                    <a:srgbClr val="000000"/>
                  </a:solidFill>
                  <a:effectLst/>
                  <a:latin typeface="ＭＳ ゴシック" panose="020B0609070205080204" pitchFamily="49" charset="-128"/>
                  <a:ea typeface="ＭＳ ゴシック" panose="020B0609070205080204" pitchFamily="49" charset="-128"/>
                </a:rPr>
                <a:t>御堂筋線</a:t>
              </a:r>
              <a:endParaRPr kumimoji="0" lang="ja-JP" altLang="ja-JP" sz="1800" b="0" i="0" u="none" strike="noStrike" cap="none" normalizeH="0" baseline="0" smtClean="0">
                <a:ln>
                  <a:noFill/>
                </a:ln>
                <a:solidFill>
                  <a:schemeClr val="tx1"/>
                </a:solidFill>
                <a:effectLst/>
                <a:latin typeface="Arial" panose="020B0604020202020204" pitchFamily="34" charset="0"/>
              </a:endParaRPr>
            </a:p>
          </p:txBody>
        </p:sp>
        <p:sp>
          <p:nvSpPr>
            <p:cNvPr id="95" name="Rectangle 56"/>
            <p:cNvSpPr>
              <a:spLocks noChangeArrowheads="1"/>
            </p:cNvSpPr>
            <p:nvPr/>
          </p:nvSpPr>
          <p:spPr bwMode="auto">
            <a:xfrm>
              <a:off x="1403" y="1825"/>
              <a:ext cx="300" cy="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000" b="0" i="0" u="none" strike="noStrike" cap="none" normalizeH="0" baseline="0" dirty="0" smtClean="0">
                  <a:ln>
                    <a:noFill/>
                  </a:ln>
                  <a:solidFill>
                    <a:srgbClr val="000000"/>
                  </a:solidFill>
                  <a:effectLst/>
                  <a:latin typeface="ＭＳ ゴシック" panose="020B0609070205080204" pitchFamily="49" charset="-128"/>
                  <a:ea typeface="ＭＳ ゴシック" panose="020B0609070205080204" pitchFamily="49" charset="-128"/>
                </a:rPr>
                <a:t>なにわ筋線</a:t>
              </a:r>
              <a:endParaRPr kumimoji="0" lang="ja-JP" altLang="ja-JP" sz="1800" b="0" i="0" u="none" strike="noStrike" cap="none" normalizeH="0" baseline="0" dirty="0" smtClean="0">
                <a:ln>
                  <a:noFill/>
                </a:ln>
                <a:solidFill>
                  <a:schemeClr val="tx1"/>
                </a:solidFill>
                <a:effectLst/>
                <a:latin typeface="Arial" panose="020B0604020202020204" pitchFamily="34" charset="0"/>
              </a:endParaRPr>
            </a:p>
          </p:txBody>
        </p:sp>
        <p:sp>
          <p:nvSpPr>
            <p:cNvPr id="96" name="Rectangle 57"/>
            <p:cNvSpPr>
              <a:spLocks noChangeArrowheads="1"/>
            </p:cNvSpPr>
            <p:nvPr/>
          </p:nvSpPr>
          <p:spPr bwMode="auto">
            <a:xfrm>
              <a:off x="1407" y="1917"/>
              <a:ext cx="216" cy="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000" b="0" i="0" u="none" strike="noStrike" cap="none" normalizeH="0" baseline="0" dirty="0" smtClean="0">
                  <a:ln>
                    <a:noFill/>
                  </a:ln>
                  <a:solidFill>
                    <a:srgbClr val="000000"/>
                  </a:solidFill>
                  <a:effectLst/>
                  <a:latin typeface="ＭＳ ゴシック" panose="020B0609070205080204" pitchFamily="49" charset="-128"/>
                  <a:ea typeface="ＭＳ ゴシック" panose="020B0609070205080204" pitchFamily="49" charset="-128"/>
                </a:rPr>
                <a:t>の整備</a:t>
              </a:r>
              <a:endParaRPr kumimoji="0" lang="ja-JP" altLang="ja-JP" sz="1800" b="0" i="0" u="none" strike="noStrike" cap="none" normalizeH="0" baseline="0" dirty="0" smtClean="0">
                <a:ln>
                  <a:noFill/>
                </a:ln>
                <a:solidFill>
                  <a:schemeClr val="tx1"/>
                </a:solidFill>
                <a:effectLst/>
                <a:latin typeface="Arial" panose="020B0604020202020204" pitchFamily="34" charset="0"/>
              </a:endParaRPr>
            </a:p>
          </p:txBody>
        </p:sp>
        <p:sp>
          <p:nvSpPr>
            <p:cNvPr id="99" name="Rectangle 60"/>
            <p:cNvSpPr>
              <a:spLocks noChangeArrowheads="1"/>
            </p:cNvSpPr>
            <p:nvPr/>
          </p:nvSpPr>
          <p:spPr bwMode="auto">
            <a:xfrm>
              <a:off x="1260" y="2496"/>
              <a:ext cx="300" cy="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000" b="0" i="0" u="none" strike="noStrike" cap="none" normalizeH="0" baseline="0" dirty="0" smtClean="0">
                  <a:ln>
                    <a:noFill/>
                  </a:ln>
                  <a:solidFill>
                    <a:srgbClr val="000000"/>
                  </a:solidFill>
                  <a:effectLst/>
                  <a:latin typeface="ＭＳ ゴシック" panose="020B0609070205080204" pitchFamily="49" charset="-128"/>
                  <a:ea typeface="ＭＳ ゴシック" panose="020B0609070205080204" pitchFamily="49" charset="-128"/>
                </a:rPr>
                <a:t>臨海部への</a:t>
              </a:r>
              <a:endParaRPr kumimoji="0" lang="ja-JP" altLang="ja-JP" sz="1800" b="0" i="0" u="none" strike="noStrike" cap="none" normalizeH="0" baseline="0" dirty="0" smtClean="0">
                <a:ln>
                  <a:noFill/>
                </a:ln>
                <a:solidFill>
                  <a:schemeClr val="tx1"/>
                </a:solidFill>
                <a:effectLst/>
                <a:latin typeface="Arial" panose="020B0604020202020204" pitchFamily="34" charset="0"/>
              </a:endParaRPr>
            </a:p>
          </p:txBody>
        </p:sp>
        <p:sp>
          <p:nvSpPr>
            <p:cNvPr id="100" name="Rectangle 61"/>
            <p:cNvSpPr>
              <a:spLocks noChangeArrowheads="1"/>
            </p:cNvSpPr>
            <p:nvPr/>
          </p:nvSpPr>
          <p:spPr bwMode="auto">
            <a:xfrm>
              <a:off x="1260" y="2587"/>
              <a:ext cx="215" cy="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000" b="0" i="0" u="none" strike="noStrike" cap="none" normalizeH="0" baseline="0" smtClean="0">
                  <a:ln>
                    <a:noFill/>
                  </a:ln>
                  <a:solidFill>
                    <a:srgbClr val="000000"/>
                  </a:solidFill>
                  <a:effectLst/>
                  <a:latin typeface="ＭＳ ゴシック" panose="020B0609070205080204" pitchFamily="49" charset="-128"/>
                  <a:ea typeface="ＭＳ ゴシック" panose="020B0609070205080204" pitchFamily="49" charset="-128"/>
                </a:rPr>
                <a:t>新線整備</a:t>
              </a:r>
              <a:endParaRPr kumimoji="0" lang="ja-JP" altLang="ja-JP" sz="1800" b="0" i="0" u="none" strike="noStrike" cap="none" normalizeH="0" baseline="0" smtClean="0">
                <a:ln>
                  <a:noFill/>
                </a:ln>
                <a:solidFill>
                  <a:schemeClr val="tx1"/>
                </a:solidFill>
                <a:effectLst/>
                <a:latin typeface="Arial" panose="020B0604020202020204" pitchFamily="34" charset="0"/>
              </a:endParaRPr>
            </a:p>
          </p:txBody>
        </p:sp>
        <p:sp>
          <p:nvSpPr>
            <p:cNvPr id="101" name="Rectangle 62"/>
            <p:cNvSpPr>
              <a:spLocks noChangeArrowheads="1"/>
            </p:cNvSpPr>
            <p:nvPr/>
          </p:nvSpPr>
          <p:spPr bwMode="auto">
            <a:xfrm>
              <a:off x="1716" y="3429"/>
              <a:ext cx="154" cy="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smtClean="0">
                  <a:ln>
                    <a:noFill/>
                  </a:ln>
                  <a:solidFill>
                    <a:srgbClr val="000000"/>
                  </a:solidFill>
                  <a:effectLst/>
                  <a:latin typeface="ＭＳ ゴシック" panose="020B0609070205080204" pitchFamily="49" charset="-128"/>
                  <a:ea typeface="ＭＳ ゴシック" panose="020B0609070205080204" pitchFamily="49" charset="-128"/>
                </a:rPr>
                <a:t>ＪＲ線</a:t>
              </a:r>
              <a:endParaRPr kumimoji="0" lang="ja-JP" altLang="ja-JP" sz="1800" b="0" i="0" u="none" strike="noStrike" cap="none" normalizeH="0" baseline="0" smtClean="0">
                <a:ln>
                  <a:noFill/>
                </a:ln>
                <a:solidFill>
                  <a:schemeClr val="tx1"/>
                </a:solidFill>
                <a:effectLst/>
                <a:latin typeface="Arial" panose="020B0604020202020204" pitchFamily="34" charset="0"/>
              </a:endParaRPr>
            </a:p>
          </p:txBody>
        </p:sp>
        <p:sp>
          <p:nvSpPr>
            <p:cNvPr id="102" name="Rectangle 63"/>
            <p:cNvSpPr>
              <a:spLocks noChangeArrowheads="1"/>
            </p:cNvSpPr>
            <p:nvPr/>
          </p:nvSpPr>
          <p:spPr bwMode="auto">
            <a:xfrm>
              <a:off x="1716" y="3499"/>
              <a:ext cx="154" cy="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smtClean="0">
                  <a:ln>
                    <a:noFill/>
                  </a:ln>
                  <a:solidFill>
                    <a:srgbClr val="000000"/>
                  </a:solidFill>
                  <a:effectLst/>
                  <a:latin typeface="ＭＳ ゴシック" panose="020B0609070205080204" pitchFamily="49" charset="-128"/>
                  <a:ea typeface="ＭＳ ゴシック" panose="020B0609070205080204" pitchFamily="49" charset="-128"/>
                </a:rPr>
                <a:t>南海線</a:t>
              </a:r>
              <a:endParaRPr kumimoji="0" lang="ja-JP" altLang="ja-JP" sz="1800" b="0" i="0" u="none" strike="noStrike" cap="none" normalizeH="0" baseline="0" smtClean="0">
                <a:ln>
                  <a:noFill/>
                </a:ln>
                <a:solidFill>
                  <a:schemeClr val="tx1"/>
                </a:solidFill>
                <a:effectLst/>
                <a:latin typeface="Arial" panose="020B0604020202020204" pitchFamily="34" charset="0"/>
              </a:endParaRPr>
            </a:p>
          </p:txBody>
        </p:sp>
        <p:sp>
          <p:nvSpPr>
            <p:cNvPr id="103" name="Freeform 64"/>
            <p:cNvSpPr>
              <a:spLocks noEditPoints="1"/>
            </p:cNvSpPr>
            <p:nvPr/>
          </p:nvSpPr>
          <p:spPr bwMode="auto">
            <a:xfrm>
              <a:off x="2804" y="1318"/>
              <a:ext cx="227" cy="867"/>
            </a:xfrm>
            <a:custGeom>
              <a:avLst/>
              <a:gdLst>
                <a:gd name="T0" fmla="*/ 195 w 227"/>
                <a:gd name="T1" fmla="*/ 797 h 867"/>
                <a:gd name="T2" fmla="*/ 227 w 227"/>
                <a:gd name="T3" fmla="*/ 865 h 867"/>
                <a:gd name="T4" fmla="*/ 193 w 227"/>
                <a:gd name="T5" fmla="*/ 773 h 867"/>
                <a:gd name="T6" fmla="*/ 186 w 227"/>
                <a:gd name="T7" fmla="*/ 704 h 867"/>
                <a:gd name="T8" fmla="*/ 217 w 227"/>
                <a:gd name="T9" fmla="*/ 756 h 867"/>
                <a:gd name="T10" fmla="*/ 193 w 227"/>
                <a:gd name="T11" fmla="*/ 773 h 867"/>
                <a:gd name="T12" fmla="*/ 181 w 227"/>
                <a:gd name="T13" fmla="*/ 653 h 867"/>
                <a:gd name="T14" fmla="*/ 202 w 227"/>
                <a:gd name="T15" fmla="*/ 609 h 867"/>
                <a:gd name="T16" fmla="*/ 210 w 227"/>
                <a:gd name="T17" fmla="*/ 679 h 867"/>
                <a:gd name="T18" fmla="*/ 175 w 227"/>
                <a:gd name="T19" fmla="*/ 587 h 867"/>
                <a:gd name="T20" fmla="*/ 168 w 227"/>
                <a:gd name="T21" fmla="*/ 518 h 867"/>
                <a:gd name="T22" fmla="*/ 197 w 227"/>
                <a:gd name="T23" fmla="*/ 548 h 867"/>
                <a:gd name="T24" fmla="*/ 175 w 227"/>
                <a:gd name="T25" fmla="*/ 587 h 867"/>
                <a:gd name="T26" fmla="*/ 161 w 227"/>
                <a:gd name="T27" fmla="*/ 452 h 867"/>
                <a:gd name="T28" fmla="*/ 183 w 227"/>
                <a:gd name="T29" fmla="*/ 422 h 867"/>
                <a:gd name="T30" fmla="*/ 191 w 227"/>
                <a:gd name="T31" fmla="*/ 492 h 867"/>
                <a:gd name="T32" fmla="*/ 154 w 227"/>
                <a:gd name="T33" fmla="*/ 402 h 867"/>
                <a:gd name="T34" fmla="*/ 145 w 227"/>
                <a:gd name="T35" fmla="*/ 333 h 867"/>
                <a:gd name="T36" fmla="*/ 175 w 227"/>
                <a:gd name="T37" fmla="*/ 359 h 867"/>
                <a:gd name="T38" fmla="*/ 154 w 227"/>
                <a:gd name="T39" fmla="*/ 402 h 867"/>
                <a:gd name="T40" fmla="*/ 137 w 227"/>
                <a:gd name="T41" fmla="*/ 280 h 867"/>
                <a:gd name="T42" fmla="*/ 131 w 227"/>
                <a:gd name="T43" fmla="*/ 241 h 867"/>
                <a:gd name="T44" fmla="*/ 157 w 227"/>
                <a:gd name="T45" fmla="*/ 239 h 867"/>
                <a:gd name="T46" fmla="*/ 167 w 227"/>
                <a:gd name="T47" fmla="*/ 306 h 867"/>
                <a:gd name="T48" fmla="*/ 127 w 227"/>
                <a:gd name="T49" fmla="*/ 218 h 867"/>
                <a:gd name="T50" fmla="*/ 119 w 227"/>
                <a:gd name="T51" fmla="*/ 177 h 867"/>
                <a:gd name="T52" fmla="*/ 138 w 227"/>
                <a:gd name="T53" fmla="*/ 144 h 867"/>
                <a:gd name="T54" fmla="*/ 151 w 227"/>
                <a:gd name="T55" fmla="*/ 204 h 867"/>
                <a:gd name="T56" fmla="*/ 127 w 227"/>
                <a:gd name="T57" fmla="*/ 218 h 867"/>
                <a:gd name="T58" fmla="*/ 106 w 227"/>
                <a:gd name="T59" fmla="*/ 124 h 867"/>
                <a:gd name="T60" fmla="*/ 92 w 227"/>
                <a:gd name="T61" fmla="*/ 85 h 867"/>
                <a:gd name="T62" fmla="*/ 81 w 227"/>
                <a:gd name="T63" fmla="*/ 64 h 867"/>
                <a:gd name="T64" fmla="*/ 109 w 227"/>
                <a:gd name="T65" fmla="*/ 61 h 867"/>
                <a:gd name="T66" fmla="*/ 123 w 227"/>
                <a:gd name="T67" fmla="*/ 97 h 867"/>
                <a:gd name="T68" fmla="*/ 132 w 227"/>
                <a:gd name="T69" fmla="*/ 121 h 867"/>
                <a:gd name="T70" fmla="*/ 72 w 227"/>
                <a:gd name="T71" fmla="*/ 50 h 867"/>
                <a:gd name="T72" fmla="*/ 68 w 227"/>
                <a:gd name="T73" fmla="*/ 20 h 867"/>
                <a:gd name="T74" fmla="*/ 72 w 227"/>
                <a:gd name="T75" fmla="*/ 50 h 867"/>
                <a:gd name="T76" fmla="*/ 0 w 227"/>
                <a:gd name="T77" fmla="*/ 14 h 867"/>
                <a:gd name="T78" fmla="*/ 64 w 227"/>
                <a:gd name="T79" fmla="*/ 67 h 8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27" h="867">
                  <a:moveTo>
                    <a:pt x="201" y="867"/>
                  </a:moveTo>
                  <a:lnTo>
                    <a:pt x="195" y="797"/>
                  </a:lnTo>
                  <a:lnTo>
                    <a:pt x="220" y="795"/>
                  </a:lnTo>
                  <a:lnTo>
                    <a:pt x="227" y="865"/>
                  </a:lnTo>
                  <a:lnTo>
                    <a:pt x="201" y="867"/>
                  </a:lnTo>
                  <a:close/>
                  <a:moveTo>
                    <a:pt x="193" y="773"/>
                  </a:moveTo>
                  <a:lnTo>
                    <a:pt x="191" y="759"/>
                  </a:lnTo>
                  <a:lnTo>
                    <a:pt x="186" y="704"/>
                  </a:lnTo>
                  <a:lnTo>
                    <a:pt x="212" y="702"/>
                  </a:lnTo>
                  <a:lnTo>
                    <a:pt x="217" y="756"/>
                  </a:lnTo>
                  <a:lnTo>
                    <a:pt x="218" y="772"/>
                  </a:lnTo>
                  <a:lnTo>
                    <a:pt x="193" y="773"/>
                  </a:lnTo>
                  <a:close/>
                  <a:moveTo>
                    <a:pt x="184" y="681"/>
                  </a:moveTo>
                  <a:lnTo>
                    <a:pt x="181" y="653"/>
                  </a:lnTo>
                  <a:lnTo>
                    <a:pt x="177" y="611"/>
                  </a:lnTo>
                  <a:lnTo>
                    <a:pt x="202" y="609"/>
                  </a:lnTo>
                  <a:lnTo>
                    <a:pt x="207" y="650"/>
                  </a:lnTo>
                  <a:lnTo>
                    <a:pt x="210" y="679"/>
                  </a:lnTo>
                  <a:lnTo>
                    <a:pt x="184" y="681"/>
                  </a:lnTo>
                  <a:close/>
                  <a:moveTo>
                    <a:pt x="175" y="587"/>
                  </a:moveTo>
                  <a:lnTo>
                    <a:pt x="171" y="550"/>
                  </a:lnTo>
                  <a:lnTo>
                    <a:pt x="168" y="518"/>
                  </a:lnTo>
                  <a:lnTo>
                    <a:pt x="193" y="516"/>
                  </a:lnTo>
                  <a:lnTo>
                    <a:pt x="197" y="548"/>
                  </a:lnTo>
                  <a:lnTo>
                    <a:pt x="200" y="585"/>
                  </a:lnTo>
                  <a:lnTo>
                    <a:pt x="175" y="587"/>
                  </a:lnTo>
                  <a:close/>
                  <a:moveTo>
                    <a:pt x="165" y="495"/>
                  </a:moveTo>
                  <a:lnTo>
                    <a:pt x="161" y="452"/>
                  </a:lnTo>
                  <a:lnTo>
                    <a:pt x="157" y="425"/>
                  </a:lnTo>
                  <a:lnTo>
                    <a:pt x="183" y="422"/>
                  </a:lnTo>
                  <a:lnTo>
                    <a:pt x="186" y="450"/>
                  </a:lnTo>
                  <a:lnTo>
                    <a:pt x="191" y="492"/>
                  </a:lnTo>
                  <a:lnTo>
                    <a:pt x="165" y="495"/>
                  </a:lnTo>
                  <a:close/>
                  <a:moveTo>
                    <a:pt x="154" y="402"/>
                  </a:moveTo>
                  <a:lnTo>
                    <a:pt x="149" y="361"/>
                  </a:lnTo>
                  <a:lnTo>
                    <a:pt x="145" y="333"/>
                  </a:lnTo>
                  <a:lnTo>
                    <a:pt x="171" y="330"/>
                  </a:lnTo>
                  <a:lnTo>
                    <a:pt x="175" y="359"/>
                  </a:lnTo>
                  <a:lnTo>
                    <a:pt x="180" y="399"/>
                  </a:lnTo>
                  <a:lnTo>
                    <a:pt x="154" y="402"/>
                  </a:lnTo>
                  <a:close/>
                  <a:moveTo>
                    <a:pt x="142" y="310"/>
                  </a:moveTo>
                  <a:lnTo>
                    <a:pt x="137" y="280"/>
                  </a:lnTo>
                  <a:lnTo>
                    <a:pt x="132" y="242"/>
                  </a:lnTo>
                  <a:lnTo>
                    <a:pt x="131" y="241"/>
                  </a:lnTo>
                  <a:lnTo>
                    <a:pt x="157" y="237"/>
                  </a:lnTo>
                  <a:lnTo>
                    <a:pt x="157" y="239"/>
                  </a:lnTo>
                  <a:lnTo>
                    <a:pt x="163" y="277"/>
                  </a:lnTo>
                  <a:lnTo>
                    <a:pt x="167" y="306"/>
                  </a:lnTo>
                  <a:lnTo>
                    <a:pt x="142" y="310"/>
                  </a:lnTo>
                  <a:close/>
                  <a:moveTo>
                    <a:pt x="127" y="218"/>
                  </a:moveTo>
                  <a:lnTo>
                    <a:pt x="125" y="208"/>
                  </a:lnTo>
                  <a:lnTo>
                    <a:pt x="119" y="177"/>
                  </a:lnTo>
                  <a:lnTo>
                    <a:pt x="113" y="149"/>
                  </a:lnTo>
                  <a:lnTo>
                    <a:pt x="138" y="144"/>
                  </a:lnTo>
                  <a:lnTo>
                    <a:pt x="145" y="173"/>
                  </a:lnTo>
                  <a:lnTo>
                    <a:pt x="151" y="204"/>
                  </a:lnTo>
                  <a:lnTo>
                    <a:pt x="152" y="214"/>
                  </a:lnTo>
                  <a:lnTo>
                    <a:pt x="127" y="218"/>
                  </a:lnTo>
                  <a:close/>
                  <a:moveTo>
                    <a:pt x="107" y="127"/>
                  </a:moveTo>
                  <a:lnTo>
                    <a:pt x="106" y="124"/>
                  </a:lnTo>
                  <a:lnTo>
                    <a:pt x="99" y="103"/>
                  </a:lnTo>
                  <a:lnTo>
                    <a:pt x="92" y="85"/>
                  </a:lnTo>
                  <a:lnTo>
                    <a:pt x="85" y="70"/>
                  </a:lnTo>
                  <a:lnTo>
                    <a:pt x="81" y="64"/>
                  </a:lnTo>
                  <a:lnTo>
                    <a:pt x="104" y="53"/>
                  </a:lnTo>
                  <a:lnTo>
                    <a:pt x="109" y="61"/>
                  </a:lnTo>
                  <a:lnTo>
                    <a:pt x="116" y="78"/>
                  </a:lnTo>
                  <a:lnTo>
                    <a:pt x="123" y="97"/>
                  </a:lnTo>
                  <a:lnTo>
                    <a:pt x="131" y="119"/>
                  </a:lnTo>
                  <a:lnTo>
                    <a:pt x="132" y="121"/>
                  </a:lnTo>
                  <a:lnTo>
                    <a:pt x="107" y="127"/>
                  </a:lnTo>
                  <a:close/>
                  <a:moveTo>
                    <a:pt x="72" y="50"/>
                  </a:moveTo>
                  <a:lnTo>
                    <a:pt x="56" y="40"/>
                  </a:lnTo>
                  <a:lnTo>
                    <a:pt x="68" y="20"/>
                  </a:lnTo>
                  <a:lnTo>
                    <a:pt x="85" y="29"/>
                  </a:lnTo>
                  <a:lnTo>
                    <a:pt x="72" y="50"/>
                  </a:lnTo>
                  <a:close/>
                  <a:moveTo>
                    <a:pt x="64" y="67"/>
                  </a:moveTo>
                  <a:lnTo>
                    <a:pt x="0" y="14"/>
                  </a:lnTo>
                  <a:lnTo>
                    <a:pt x="84" y="0"/>
                  </a:lnTo>
                  <a:lnTo>
                    <a:pt x="64" y="67"/>
                  </a:lnTo>
                  <a:close/>
                </a:path>
              </a:pathLst>
            </a:custGeom>
            <a:solidFill>
              <a:srgbClr val="99CCFF"/>
            </a:solidFill>
            <a:ln w="0" cap="flat">
              <a:solidFill>
                <a:srgbClr val="99CCFF"/>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04" name="Rectangle 65"/>
            <p:cNvSpPr>
              <a:spLocks noChangeArrowheads="1"/>
            </p:cNvSpPr>
            <p:nvPr/>
          </p:nvSpPr>
          <p:spPr bwMode="auto">
            <a:xfrm>
              <a:off x="2302" y="1878"/>
              <a:ext cx="470" cy="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000" b="0" i="0" u="none" strike="noStrike" cap="none" normalizeH="0" baseline="0" dirty="0" smtClean="0">
                  <a:ln>
                    <a:noFill/>
                  </a:ln>
                  <a:solidFill>
                    <a:srgbClr val="000000"/>
                  </a:solidFill>
                  <a:effectLst/>
                  <a:latin typeface="ＭＳ ゴシック" panose="020B0609070205080204" pitchFamily="49" charset="-128"/>
                  <a:ea typeface="ＭＳ ゴシック" panose="020B0609070205080204" pitchFamily="49" charset="-128"/>
                </a:rPr>
                <a:t>左岸線延伸部の整備</a:t>
              </a:r>
              <a:endParaRPr kumimoji="0" lang="ja-JP" altLang="ja-JP" sz="1800" b="0" i="0" u="none" strike="noStrike" cap="none" normalizeH="0" baseline="0" dirty="0" smtClean="0">
                <a:ln>
                  <a:noFill/>
                </a:ln>
                <a:solidFill>
                  <a:schemeClr val="tx1"/>
                </a:solidFill>
                <a:effectLst/>
                <a:latin typeface="Arial" panose="020B0604020202020204" pitchFamily="34" charset="0"/>
              </a:endParaRPr>
            </a:p>
          </p:txBody>
        </p:sp>
        <p:sp>
          <p:nvSpPr>
            <p:cNvPr id="105" name="Rectangle 66"/>
            <p:cNvSpPr>
              <a:spLocks noChangeArrowheads="1"/>
            </p:cNvSpPr>
            <p:nvPr/>
          </p:nvSpPr>
          <p:spPr bwMode="auto">
            <a:xfrm>
              <a:off x="2302" y="1969"/>
              <a:ext cx="470" cy="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000" b="0" i="0" u="none" strike="noStrike" cap="none" normalizeH="0" baseline="0" smtClean="0">
                  <a:ln>
                    <a:noFill/>
                  </a:ln>
                  <a:solidFill>
                    <a:srgbClr val="000000"/>
                  </a:solidFill>
                  <a:effectLst/>
                  <a:latin typeface="ＭＳ ゴシック" panose="020B0609070205080204" pitchFamily="49" charset="-128"/>
                  <a:ea typeface="ＭＳ ゴシック" panose="020B0609070205080204" pitchFamily="49" charset="-128"/>
                </a:rPr>
                <a:t>（環状道路の完成）</a:t>
              </a:r>
              <a:endParaRPr kumimoji="0" lang="ja-JP" altLang="ja-JP" sz="1800" b="0" i="0" u="none" strike="noStrike" cap="none" normalizeH="0" baseline="0" smtClean="0">
                <a:ln>
                  <a:noFill/>
                </a:ln>
                <a:solidFill>
                  <a:schemeClr val="tx1"/>
                </a:solidFill>
                <a:effectLst/>
                <a:latin typeface="Arial" panose="020B0604020202020204" pitchFamily="34" charset="0"/>
              </a:endParaRPr>
            </a:p>
          </p:txBody>
        </p:sp>
        <p:sp>
          <p:nvSpPr>
            <p:cNvPr id="106" name="Rectangle 67"/>
            <p:cNvSpPr>
              <a:spLocks noChangeArrowheads="1"/>
            </p:cNvSpPr>
            <p:nvPr/>
          </p:nvSpPr>
          <p:spPr bwMode="auto">
            <a:xfrm>
              <a:off x="1184" y="3165"/>
              <a:ext cx="215" cy="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smtClean="0">
                  <a:ln>
                    <a:noFill/>
                  </a:ln>
                  <a:solidFill>
                    <a:srgbClr val="000000"/>
                  </a:solidFill>
                  <a:effectLst/>
                  <a:latin typeface="ＭＳ ゴシック" panose="020B0609070205080204" pitchFamily="49" charset="-128"/>
                  <a:ea typeface="ＭＳ ゴシック" panose="020B0609070205080204" pitchFamily="49" charset="-128"/>
                </a:rPr>
                <a:t>阪高湾岸線</a:t>
              </a:r>
              <a:endParaRPr kumimoji="0" lang="ja-JP" altLang="ja-JP" sz="1800" b="0" i="0" u="none" strike="noStrike" cap="none" normalizeH="0" baseline="0" smtClean="0">
                <a:ln>
                  <a:noFill/>
                </a:ln>
                <a:solidFill>
                  <a:schemeClr val="tx1"/>
                </a:solidFill>
                <a:effectLst/>
                <a:latin typeface="Arial" panose="020B0604020202020204" pitchFamily="34" charset="0"/>
              </a:endParaRPr>
            </a:p>
          </p:txBody>
        </p:sp>
        <p:sp>
          <p:nvSpPr>
            <p:cNvPr id="107" name="Rectangle 68"/>
            <p:cNvSpPr>
              <a:spLocks noChangeArrowheads="1"/>
            </p:cNvSpPr>
            <p:nvPr/>
          </p:nvSpPr>
          <p:spPr bwMode="auto">
            <a:xfrm>
              <a:off x="3068" y="3277"/>
              <a:ext cx="154" cy="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smtClean="0">
                  <a:ln>
                    <a:noFill/>
                  </a:ln>
                  <a:solidFill>
                    <a:srgbClr val="000000"/>
                  </a:solidFill>
                  <a:effectLst/>
                  <a:latin typeface="ＭＳ ゴシック" panose="020B0609070205080204" pitchFamily="49" charset="-128"/>
                  <a:ea typeface="ＭＳ ゴシック" panose="020B0609070205080204" pitchFamily="49" charset="-128"/>
                </a:rPr>
                <a:t>近畿道</a:t>
              </a:r>
              <a:endParaRPr kumimoji="0" lang="ja-JP" altLang="ja-JP" sz="1800" b="0" i="0" u="none" strike="noStrike" cap="none" normalizeH="0" baseline="0" smtClean="0">
                <a:ln>
                  <a:noFill/>
                </a:ln>
                <a:solidFill>
                  <a:schemeClr val="tx1"/>
                </a:solidFill>
                <a:effectLst/>
                <a:latin typeface="Arial" panose="020B0604020202020204" pitchFamily="34" charset="0"/>
              </a:endParaRPr>
            </a:p>
          </p:txBody>
        </p:sp>
        <p:sp>
          <p:nvSpPr>
            <p:cNvPr id="108" name="Rectangle 69"/>
            <p:cNvSpPr>
              <a:spLocks noChangeArrowheads="1"/>
            </p:cNvSpPr>
            <p:nvPr/>
          </p:nvSpPr>
          <p:spPr bwMode="auto">
            <a:xfrm>
              <a:off x="2102" y="511"/>
              <a:ext cx="270" cy="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smtClean="0">
                  <a:ln>
                    <a:noFill/>
                  </a:ln>
                  <a:solidFill>
                    <a:srgbClr val="000000"/>
                  </a:solidFill>
                  <a:effectLst/>
                  <a:latin typeface="ＭＳ Ｐゴシック" panose="020B0600070205080204" pitchFamily="50" charset="-128"/>
                  <a:ea typeface="ＭＳ Ｐゴシック" panose="020B0600070205080204" pitchFamily="50" charset="-128"/>
                </a:rPr>
                <a:t>医療拠点（彩都）</a:t>
              </a:r>
              <a:endParaRPr kumimoji="0" lang="ja-JP" altLang="ja-JP" sz="1800" b="0" i="0" u="none" strike="noStrike" cap="none" normalizeH="0" baseline="0" smtClean="0">
                <a:ln>
                  <a:noFill/>
                </a:ln>
                <a:solidFill>
                  <a:schemeClr val="tx1"/>
                </a:solidFill>
                <a:effectLst/>
                <a:latin typeface="Arial" panose="020B0604020202020204" pitchFamily="34" charset="0"/>
              </a:endParaRPr>
            </a:p>
          </p:txBody>
        </p:sp>
        <p:sp>
          <p:nvSpPr>
            <p:cNvPr id="109" name="Rectangle 70"/>
            <p:cNvSpPr>
              <a:spLocks noChangeArrowheads="1"/>
            </p:cNvSpPr>
            <p:nvPr/>
          </p:nvSpPr>
          <p:spPr bwMode="auto">
            <a:xfrm>
              <a:off x="121" y="2195"/>
              <a:ext cx="254" cy="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100" b="0" i="0" u="none" strike="noStrike" cap="none" normalizeH="0" baseline="0" smtClean="0">
                  <a:ln>
                    <a:noFill/>
                  </a:ln>
                  <a:solidFill>
                    <a:srgbClr val="000000"/>
                  </a:solidFill>
                  <a:effectLst/>
                  <a:latin typeface="ＭＳ ゴシック" panose="020B0609070205080204" pitchFamily="49" charset="-128"/>
                  <a:ea typeface="ＭＳ ゴシック" panose="020B0609070205080204" pitchFamily="49" charset="-128"/>
                </a:rPr>
                <a:t>臨海部</a:t>
              </a:r>
              <a:endParaRPr kumimoji="0" lang="ja-JP" altLang="ja-JP" sz="1800" b="0" i="0" u="none" strike="noStrike" cap="none" normalizeH="0" baseline="0" smtClean="0">
                <a:ln>
                  <a:noFill/>
                </a:ln>
                <a:solidFill>
                  <a:schemeClr val="tx1"/>
                </a:solidFill>
                <a:effectLst/>
                <a:latin typeface="Arial" panose="020B0604020202020204" pitchFamily="34" charset="0"/>
              </a:endParaRPr>
            </a:p>
          </p:txBody>
        </p:sp>
        <p:sp>
          <p:nvSpPr>
            <p:cNvPr id="110" name="Rectangle 71"/>
            <p:cNvSpPr>
              <a:spLocks noChangeArrowheads="1"/>
            </p:cNvSpPr>
            <p:nvPr/>
          </p:nvSpPr>
          <p:spPr bwMode="auto">
            <a:xfrm>
              <a:off x="136" y="2328"/>
              <a:ext cx="408" cy="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smtClean="0">
                  <a:ln>
                    <a:noFill/>
                  </a:ln>
                  <a:solidFill>
                    <a:srgbClr val="000000"/>
                  </a:solidFill>
                  <a:effectLst/>
                  <a:latin typeface="ＭＳ Ｐゴシック" panose="020B0600070205080204" pitchFamily="50" charset="-128"/>
                  <a:ea typeface="ＭＳ Ｐゴシック" panose="020B0600070205080204" pitchFamily="50" charset="-128"/>
                </a:rPr>
                <a:t>・ＩＲ誘致によるＭＩＣＥ機能強化</a:t>
              </a:r>
              <a:endParaRPr kumimoji="0" lang="ja-JP" altLang="ja-JP" sz="1800" b="0" i="0" u="none" strike="noStrike" cap="none" normalizeH="0" baseline="0" smtClean="0">
                <a:ln>
                  <a:noFill/>
                </a:ln>
                <a:solidFill>
                  <a:schemeClr val="tx1"/>
                </a:solidFill>
                <a:effectLst/>
                <a:latin typeface="Arial" panose="020B0604020202020204" pitchFamily="34" charset="0"/>
              </a:endParaRPr>
            </a:p>
          </p:txBody>
        </p:sp>
        <p:sp>
          <p:nvSpPr>
            <p:cNvPr id="111" name="Rectangle 72"/>
            <p:cNvSpPr>
              <a:spLocks noChangeArrowheads="1"/>
            </p:cNvSpPr>
            <p:nvPr/>
          </p:nvSpPr>
          <p:spPr bwMode="auto">
            <a:xfrm>
              <a:off x="136" y="2412"/>
              <a:ext cx="539" cy="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smtClean="0">
                  <a:ln>
                    <a:noFill/>
                  </a:ln>
                  <a:solidFill>
                    <a:srgbClr val="000000"/>
                  </a:solidFill>
                  <a:effectLst/>
                  <a:latin typeface="ＭＳ Ｐゴシック" panose="020B0600070205080204" pitchFamily="50" charset="-128"/>
                  <a:ea typeface="ＭＳ Ｐゴシック" panose="020B0600070205080204" pitchFamily="50" charset="-128"/>
                </a:rPr>
                <a:t>・スーパー中枢港湾としての強みや神戸</a:t>
              </a:r>
              <a:endParaRPr kumimoji="0" lang="ja-JP" altLang="ja-JP" sz="1800" b="0" i="0" u="none" strike="noStrike" cap="none" normalizeH="0" baseline="0" smtClean="0">
                <a:ln>
                  <a:noFill/>
                </a:ln>
                <a:solidFill>
                  <a:schemeClr val="tx1"/>
                </a:solidFill>
                <a:effectLst/>
                <a:latin typeface="Arial" panose="020B0604020202020204" pitchFamily="34" charset="0"/>
              </a:endParaRPr>
            </a:p>
          </p:txBody>
        </p:sp>
        <p:sp>
          <p:nvSpPr>
            <p:cNvPr id="112" name="Rectangle 73"/>
            <p:cNvSpPr>
              <a:spLocks noChangeArrowheads="1"/>
            </p:cNvSpPr>
            <p:nvPr/>
          </p:nvSpPr>
          <p:spPr bwMode="auto">
            <a:xfrm>
              <a:off x="152" y="2482"/>
              <a:ext cx="500" cy="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smtClean="0">
                  <a:ln>
                    <a:noFill/>
                  </a:ln>
                  <a:solidFill>
                    <a:srgbClr val="000000"/>
                  </a:solidFill>
                  <a:effectLst/>
                  <a:latin typeface="ＭＳ Ｐゴシック" panose="020B0600070205080204" pitchFamily="50" charset="-128"/>
                  <a:ea typeface="ＭＳ Ｐゴシック" panose="020B0600070205080204" pitchFamily="50" charset="-128"/>
                </a:rPr>
                <a:t>港との経営統合等による国際ハブ化</a:t>
              </a:r>
              <a:endParaRPr kumimoji="0" lang="ja-JP" altLang="ja-JP" sz="1800" b="0" i="0" u="none" strike="noStrike" cap="none" normalizeH="0" baseline="0" smtClean="0">
                <a:ln>
                  <a:noFill/>
                </a:ln>
                <a:solidFill>
                  <a:schemeClr val="tx1"/>
                </a:solidFill>
                <a:effectLst/>
                <a:latin typeface="Arial" panose="020B0604020202020204" pitchFamily="34" charset="0"/>
              </a:endParaRPr>
            </a:p>
          </p:txBody>
        </p:sp>
        <p:sp>
          <p:nvSpPr>
            <p:cNvPr id="113" name="Rectangle 74"/>
            <p:cNvSpPr>
              <a:spLocks noChangeArrowheads="1"/>
            </p:cNvSpPr>
            <p:nvPr/>
          </p:nvSpPr>
          <p:spPr bwMode="auto">
            <a:xfrm>
              <a:off x="136" y="2552"/>
              <a:ext cx="546" cy="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smtClean="0">
                  <a:ln>
                    <a:noFill/>
                  </a:ln>
                  <a:solidFill>
                    <a:srgbClr val="000000"/>
                  </a:solidFill>
                  <a:effectLst/>
                  <a:latin typeface="ＭＳ Ｐゴシック" panose="020B0600070205080204" pitchFamily="50" charset="-128"/>
                  <a:ea typeface="ＭＳ Ｐゴシック" panose="020B0600070205080204" pitchFamily="50" charset="-128"/>
                </a:rPr>
                <a:t>・特区や「地方税ゼロ」等を活用したイノ</a:t>
              </a:r>
              <a:endParaRPr kumimoji="0" lang="ja-JP" altLang="ja-JP" sz="1800" b="0" i="0" u="none" strike="noStrike" cap="none" normalizeH="0" baseline="0" smtClean="0">
                <a:ln>
                  <a:noFill/>
                </a:ln>
                <a:solidFill>
                  <a:schemeClr val="tx1"/>
                </a:solidFill>
                <a:effectLst/>
                <a:latin typeface="Arial" panose="020B0604020202020204" pitchFamily="34" charset="0"/>
              </a:endParaRPr>
            </a:p>
          </p:txBody>
        </p:sp>
        <p:sp>
          <p:nvSpPr>
            <p:cNvPr id="114" name="Rectangle 75"/>
            <p:cNvSpPr>
              <a:spLocks noChangeArrowheads="1"/>
            </p:cNvSpPr>
            <p:nvPr/>
          </p:nvSpPr>
          <p:spPr bwMode="auto">
            <a:xfrm>
              <a:off x="152" y="2629"/>
              <a:ext cx="269" cy="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smtClean="0">
                  <a:ln>
                    <a:noFill/>
                  </a:ln>
                  <a:solidFill>
                    <a:srgbClr val="000000"/>
                  </a:solidFill>
                  <a:effectLst/>
                  <a:latin typeface="ＭＳ Ｐゴシック" panose="020B0600070205080204" pitchFamily="50" charset="-128"/>
                  <a:ea typeface="ＭＳ Ｐゴシック" panose="020B0600070205080204" pitchFamily="50" charset="-128"/>
                </a:rPr>
                <a:t>ベーション拠点強化</a:t>
              </a:r>
              <a:endParaRPr kumimoji="0" lang="ja-JP" altLang="ja-JP" sz="1800" b="0" i="0" u="none" strike="noStrike" cap="none" normalizeH="0" baseline="0" smtClean="0">
                <a:ln>
                  <a:noFill/>
                </a:ln>
                <a:solidFill>
                  <a:schemeClr val="tx1"/>
                </a:solidFill>
                <a:effectLst/>
                <a:latin typeface="Arial" panose="020B0604020202020204" pitchFamily="34" charset="0"/>
              </a:endParaRPr>
            </a:p>
          </p:txBody>
        </p:sp>
        <p:sp>
          <p:nvSpPr>
            <p:cNvPr id="116" name="Rectangle 77"/>
            <p:cNvSpPr>
              <a:spLocks noChangeArrowheads="1"/>
            </p:cNvSpPr>
            <p:nvPr/>
          </p:nvSpPr>
          <p:spPr bwMode="auto">
            <a:xfrm>
              <a:off x="2780" y="1670"/>
              <a:ext cx="216" cy="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dirty="0" smtClean="0">
                  <a:ln>
                    <a:noFill/>
                  </a:ln>
                  <a:solidFill>
                    <a:srgbClr val="000000"/>
                  </a:solidFill>
                  <a:effectLst/>
                  <a:latin typeface="ＭＳ ゴシック" panose="020B0609070205080204" pitchFamily="49" charset="-128"/>
                  <a:ea typeface="ＭＳ ゴシック" panose="020B0609070205080204" pitchFamily="49" charset="-128"/>
                </a:rPr>
                <a:t>新大阪延伸</a:t>
              </a:r>
              <a:endParaRPr kumimoji="0" lang="ja-JP" altLang="ja-JP" sz="1800" b="0" i="0" u="none" strike="noStrike" cap="none" normalizeH="0" baseline="0" dirty="0" smtClean="0">
                <a:ln>
                  <a:noFill/>
                </a:ln>
                <a:solidFill>
                  <a:schemeClr val="tx1"/>
                </a:solidFill>
                <a:effectLst/>
                <a:latin typeface="Arial" panose="020B0604020202020204" pitchFamily="34" charset="0"/>
              </a:endParaRPr>
            </a:p>
          </p:txBody>
        </p:sp>
        <p:sp>
          <p:nvSpPr>
            <p:cNvPr id="117" name="Freeform 78"/>
            <p:cNvSpPr>
              <a:spLocks/>
            </p:cNvSpPr>
            <p:nvPr/>
          </p:nvSpPr>
          <p:spPr bwMode="auto">
            <a:xfrm>
              <a:off x="2725" y="534"/>
              <a:ext cx="405" cy="388"/>
            </a:xfrm>
            <a:custGeom>
              <a:avLst/>
              <a:gdLst>
                <a:gd name="T0" fmla="*/ 182 w 405"/>
                <a:gd name="T1" fmla="*/ 388 h 388"/>
                <a:gd name="T2" fmla="*/ 314 w 405"/>
                <a:gd name="T3" fmla="*/ 284 h 388"/>
                <a:gd name="T4" fmla="*/ 405 w 405"/>
                <a:gd name="T5" fmla="*/ 378 h 388"/>
                <a:gd name="T6" fmla="*/ 354 w 405"/>
                <a:gd name="T7" fmla="*/ 85 h 388"/>
                <a:gd name="T8" fmla="*/ 41 w 405"/>
                <a:gd name="T9" fmla="*/ 0 h 388"/>
                <a:gd name="T10" fmla="*/ 132 w 405"/>
                <a:gd name="T11" fmla="*/ 94 h 388"/>
                <a:gd name="T12" fmla="*/ 0 w 405"/>
                <a:gd name="T13" fmla="*/ 199 h 388"/>
                <a:gd name="T14" fmla="*/ 182 w 405"/>
                <a:gd name="T15" fmla="*/ 388 h 3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05" h="388">
                  <a:moveTo>
                    <a:pt x="182" y="388"/>
                  </a:moveTo>
                  <a:lnTo>
                    <a:pt x="314" y="284"/>
                  </a:lnTo>
                  <a:lnTo>
                    <a:pt x="405" y="378"/>
                  </a:lnTo>
                  <a:lnTo>
                    <a:pt x="354" y="85"/>
                  </a:lnTo>
                  <a:lnTo>
                    <a:pt x="41" y="0"/>
                  </a:lnTo>
                  <a:lnTo>
                    <a:pt x="132" y="94"/>
                  </a:lnTo>
                  <a:lnTo>
                    <a:pt x="0" y="199"/>
                  </a:lnTo>
                  <a:lnTo>
                    <a:pt x="182" y="388"/>
                  </a:lnTo>
                  <a:close/>
                </a:path>
              </a:pathLst>
            </a:custGeom>
            <a:solidFill>
              <a:srgbClr val="FFFF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8" name="Freeform 79"/>
            <p:cNvSpPr>
              <a:spLocks noEditPoints="1"/>
            </p:cNvSpPr>
            <p:nvPr/>
          </p:nvSpPr>
          <p:spPr bwMode="auto">
            <a:xfrm>
              <a:off x="2720" y="527"/>
              <a:ext cx="415" cy="400"/>
            </a:xfrm>
            <a:custGeom>
              <a:avLst/>
              <a:gdLst>
                <a:gd name="T0" fmla="*/ 190 w 415"/>
                <a:gd name="T1" fmla="*/ 393 h 400"/>
                <a:gd name="T2" fmla="*/ 184 w 415"/>
                <a:gd name="T3" fmla="*/ 393 h 400"/>
                <a:gd name="T4" fmla="*/ 319 w 415"/>
                <a:gd name="T5" fmla="*/ 286 h 400"/>
                <a:gd name="T6" fmla="*/ 412 w 415"/>
                <a:gd name="T7" fmla="*/ 383 h 400"/>
                <a:gd name="T8" fmla="*/ 406 w 415"/>
                <a:gd name="T9" fmla="*/ 386 h 400"/>
                <a:gd name="T10" fmla="*/ 356 w 415"/>
                <a:gd name="T11" fmla="*/ 92 h 400"/>
                <a:gd name="T12" fmla="*/ 358 w 415"/>
                <a:gd name="T13" fmla="*/ 95 h 400"/>
                <a:gd name="T14" fmla="*/ 45 w 415"/>
                <a:gd name="T15" fmla="*/ 10 h 400"/>
                <a:gd name="T16" fmla="*/ 49 w 415"/>
                <a:gd name="T17" fmla="*/ 4 h 400"/>
                <a:gd name="T18" fmla="*/ 142 w 415"/>
                <a:gd name="T19" fmla="*/ 102 h 400"/>
                <a:gd name="T20" fmla="*/ 8 w 415"/>
                <a:gd name="T21" fmla="*/ 208 h 400"/>
                <a:gd name="T22" fmla="*/ 8 w 415"/>
                <a:gd name="T23" fmla="*/ 203 h 400"/>
                <a:gd name="T24" fmla="*/ 190 w 415"/>
                <a:gd name="T25" fmla="*/ 393 h 400"/>
                <a:gd name="T26" fmla="*/ 0 w 415"/>
                <a:gd name="T27" fmla="*/ 205 h 400"/>
                <a:gd name="T28" fmla="*/ 134 w 415"/>
                <a:gd name="T29" fmla="*/ 99 h 400"/>
                <a:gd name="T30" fmla="*/ 134 w 415"/>
                <a:gd name="T31" fmla="*/ 103 h 400"/>
                <a:gd name="T32" fmla="*/ 34 w 415"/>
                <a:gd name="T33" fmla="*/ 0 h 400"/>
                <a:gd name="T34" fmla="*/ 363 w 415"/>
                <a:gd name="T35" fmla="*/ 89 h 400"/>
                <a:gd name="T36" fmla="*/ 415 w 415"/>
                <a:gd name="T37" fmla="*/ 397 h 400"/>
                <a:gd name="T38" fmla="*/ 316 w 415"/>
                <a:gd name="T39" fmla="*/ 293 h 400"/>
                <a:gd name="T40" fmla="*/ 321 w 415"/>
                <a:gd name="T41" fmla="*/ 293 h 400"/>
                <a:gd name="T42" fmla="*/ 187 w 415"/>
                <a:gd name="T43" fmla="*/ 400 h 400"/>
                <a:gd name="T44" fmla="*/ 0 w 415"/>
                <a:gd name="T45" fmla="*/ 205 h 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15" h="400">
                  <a:moveTo>
                    <a:pt x="190" y="393"/>
                  </a:moveTo>
                  <a:lnTo>
                    <a:pt x="184" y="393"/>
                  </a:lnTo>
                  <a:lnTo>
                    <a:pt x="319" y="286"/>
                  </a:lnTo>
                  <a:lnTo>
                    <a:pt x="412" y="383"/>
                  </a:lnTo>
                  <a:lnTo>
                    <a:pt x="406" y="386"/>
                  </a:lnTo>
                  <a:lnTo>
                    <a:pt x="356" y="92"/>
                  </a:lnTo>
                  <a:lnTo>
                    <a:pt x="358" y="95"/>
                  </a:lnTo>
                  <a:lnTo>
                    <a:pt x="45" y="10"/>
                  </a:lnTo>
                  <a:lnTo>
                    <a:pt x="49" y="4"/>
                  </a:lnTo>
                  <a:lnTo>
                    <a:pt x="142" y="102"/>
                  </a:lnTo>
                  <a:lnTo>
                    <a:pt x="8" y="208"/>
                  </a:lnTo>
                  <a:lnTo>
                    <a:pt x="8" y="203"/>
                  </a:lnTo>
                  <a:lnTo>
                    <a:pt x="190" y="393"/>
                  </a:lnTo>
                  <a:close/>
                  <a:moveTo>
                    <a:pt x="0" y="205"/>
                  </a:moveTo>
                  <a:lnTo>
                    <a:pt x="134" y="99"/>
                  </a:lnTo>
                  <a:lnTo>
                    <a:pt x="134" y="103"/>
                  </a:lnTo>
                  <a:lnTo>
                    <a:pt x="34" y="0"/>
                  </a:lnTo>
                  <a:lnTo>
                    <a:pt x="363" y="89"/>
                  </a:lnTo>
                  <a:lnTo>
                    <a:pt x="415" y="397"/>
                  </a:lnTo>
                  <a:lnTo>
                    <a:pt x="316" y="293"/>
                  </a:lnTo>
                  <a:lnTo>
                    <a:pt x="321" y="293"/>
                  </a:lnTo>
                  <a:lnTo>
                    <a:pt x="187" y="400"/>
                  </a:lnTo>
                  <a:lnTo>
                    <a:pt x="0" y="205"/>
                  </a:lnTo>
                  <a:close/>
                </a:path>
              </a:pathLst>
            </a:custGeom>
            <a:solidFill>
              <a:srgbClr val="FF9933"/>
            </a:solidFill>
            <a:ln w="0" cap="flat">
              <a:solidFill>
                <a:srgbClr val="FF9933"/>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19" name="Freeform 80"/>
            <p:cNvSpPr>
              <a:spLocks/>
            </p:cNvSpPr>
            <p:nvPr/>
          </p:nvSpPr>
          <p:spPr bwMode="auto">
            <a:xfrm>
              <a:off x="2370" y="912"/>
              <a:ext cx="304" cy="284"/>
            </a:xfrm>
            <a:custGeom>
              <a:avLst/>
              <a:gdLst>
                <a:gd name="T0" fmla="*/ 304 w 304"/>
                <a:gd name="T1" fmla="*/ 180 h 284"/>
                <a:gd name="T2" fmla="*/ 172 w 304"/>
                <a:gd name="T3" fmla="*/ 284 h 284"/>
                <a:gd name="T4" fmla="*/ 0 w 304"/>
                <a:gd name="T5" fmla="*/ 105 h 284"/>
                <a:gd name="T6" fmla="*/ 132 w 304"/>
                <a:gd name="T7" fmla="*/ 0 h 284"/>
                <a:gd name="T8" fmla="*/ 304 w 304"/>
                <a:gd name="T9" fmla="*/ 180 h 284"/>
              </a:gdLst>
              <a:ahLst/>
              <a:cxnLst>
                <a:cxn ang="0">
                  <a:pos x="T0" y="T1"/>
                </a:cxn>
                <a:cxn ang="0">
                  <a:pos x="T2" y="T3"/>
                </a:cxn>
                <a:cxn ang="0">
                  <a:pos x="T4" y="T5"/>
                </a:cxn>
                <a:cxn ang="0">
                  <a:pos x="T6" y="T7"/>
                </a:cxn>
                <a:cxn ang="0">
                  <a:pos x="T8" y="T9"/>
                </a:cxn>
              </a:cxnLst>
              <a:rect l="0" t="0" r="r" b="b"/>
              <a:pathLst>
                <a:path w="304" h="284">
                  <a:moveTo>
                    <a:pt x="304" y="180"/>
                  </a:moveTo>
                  <a:lnTo>
                    <a:pt x="172" y="284"/>
                  </a:lnTo>
                  <a:lnTo>
                    <a:pt x="0" y="105"/>
                  </a:lnTo>
                  <a:lnTo>
                    <a:pt x="132" y="0"/>
                  </a:lnTo>
                  <a:lnTo>
                    <a:pt x="304" y="180"/>
                  </a:lnTo>
                  <a:close/>
                </a:path>
              </a:pathLst>
            </a:custGeom>
            <a:solidFill>
              <a:srgbClr val="FFFF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20" name="Freeform 81"/>
            <p:cNvSpPr>
              <a:spLocks noEditPoints="1"/>
            </p:cNvSpPr>
            <p:nvPr/>
          </p:nvSpPr>
          <p:spPr bwMode="auto">
            <a:xfrm>
              <a:off x="2365" y="908"/>
              <a:ext cx="313" cy="292"/>
            </a:xfrm>
            <a:custGeom>
              <a:avLst/>
              <a:gdLst>
                <a:gd name="T0" fmla="*/ 647 w 650"/>
                <a:gd name="T1" fmla="*/ 414 h 667"/>
                <a:gd name="T2" fmla="*/ 646 w 650"/>
                <a:gd name="T3" fmla="*/ 425 h 667"/>
                <a:gd name="T4" fmla="*/ 372 w 650"/>
                <a:gd name="T5" fmla="*/ 664 h 667"/>
                <a:gd name="T6" fmla="*/ 361 w 650"/>
                <a:gd name="T7" fmla="*/ 663 h 667"/>
                <a:gd name="T8" fmla="*/ 3 w 650"/>
                <a:gd name="T9" fmla="*/ 253 h 667"/>
                <a:gd name="T10" fmla="*/ 4 w 650"/>
                <a:gd name="T11" fmla="*/ 242 h 667"/>
                <a:gd name="T12" fmla="*/ 277 w 650"/>
                <a:gd name="T13" fmla="*/ 3 h 667"/>
                <a:gd name="T14" fmla="*/ 289 w 650"/>
                <a:gd name="T15" fmla="*/ 4 h 667"/>
                <a:gd name="T16" fmla="*/ 647 w 650"/>
                <a:gd name="T17" fmla="*/ 414 h 667"/>
                <a:gd name="T18" fmla="*/ 277 w 650"/>
                <a:gd name="T19" fmla="*/ 15 h 667"/>
                <a:gd name="T20" fmla="*/ 288 w 650"/>
                <a:gd name="T21" fmla="*/ 15 h 667"/>
                <a:gd name="T22" fmla="*/ 15 w 650"/>
                <a:gd name="T23" fmla="*/ 254 h 667"/>
                <a:gd name="T24" fmla="*/ 15 w 650"/>
                <a:gd name="T25" fmla="*/ 243 h 667"/>
                <a:gd name="T26" fmla="*/ 373 w 650"/>
                <a:gd name="T27" fmla="*/ 653 h 667"/>
                <a:gd name="T28" fmla="*/ 362 w 650"/>
                <a:gd name="T29" fmla="*/ 652 h 667"/>
                <a:gd name="T30" fmla="*/ 635 w 650"/>
                <a:gd name="T31" fmla="*/ 413 h 667"/>
                <a:gd name="T32" fmla="*/ 635 w 650"/>
                <a:gd name="T33" fmla="*/ 425 h 667"/>
                <a:gd name="T34" fmla="*/ 277 w 650"/>
                <a:gd name="T35" fmla="*/ 15 h 6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50" h="667">
                  <a:moveTo>
                    <a:pt x="647" y="414"/>
                  </a:moveTo>
                  <a:cubicBezTo>
                    <a:pt x="650" y="417"/>
                    <a:pt x="649" y="422"/>
                    <a:pt x="646" y="425"/>
                  </a:cubicBezTo>
                  <a:lnTo>
                    <a:pt x="372" y="664"/>
                  </a:lnTo>
                  <a:cubicBezTo>
                    <a:pt x="369" y="667"/>
                    <a:pt x="364" y="667"/>
                    <a:pt x="361" y="663"/>
                  </a:cubicBezTo>
                  <a:lnTo>
                    <a:pt x="3" y="253"/>
                  </a:lnTo>
                  <a:cubicBezTo>
                    <a:pt x="0" y="250"/>
                    <a:pt x="1" y="245"/>
                    <a:pt x="4" y="242"/>
                  </a:cubicBezTo>
                  <a:lnTo>
                    <a:pt x="277" y="3"/>
                  </a:lnTo>
                  <a:cubicBezTo>
                    <a:pt x="281" y="0"/>
                    <a:pt x="286" y="1"/>
                    <a:pt x="289" y="4"/>
                  </a:cubicBezTo>
                  <a:lnTo>
                    <a:pt x="647" y="414"/>
                  </a:lnTo>
                  <a:close/>
                  <a:moveTo>
                    <a:pt x="277" y="15"/>
                  </a:moveTo>
                  <a:lnTo>
                    <a:pt x="288" y="15"/>
                  </a:lnTo>
                  <a:lnTo>
                    <a:pt x="15" y="254"/>
                  </a:lnTo>
                  <a:lnTo>
                    <a:pt x="15" y="243"/>
                  </a:lnTo>
                  <a:lnTo>
                    <a:pt x="373" y="653"/>
                  </a:lnTo>
                  <a:lnTo>
                    <a:pt x="362" y="652"/>
                  </a:lnTo>
                  <a:lnTo>
                    <a:pt x="635" y="413"/>
                  </a:lnTo>
                  <a:lnTo>
                    <a:pt x="635" y="425"/>
                  </a:lnTo>
                  <a:lnTo>
                    <a:pt x="277" y="15"/>
                  </a:lnTo>
                  <a:close/>
                </a:path>
              </a:pathLst>
            </a:custGeom>
            <a:solidFill>
              <a:srgbClr val="FF9933"/>
            </a:solidFill>
            <a:ln w="0" cap="flat">
              <a:solidFill>
                <a:srgbClr val="FF9933"/>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21" name="Freeform 82"/>
            <p:cNvSpPr>
              <a:spLocks/>
            </p:cNvSpPr>
            <p:nvPr/>
          </p:nvSpPr>
          <p:spPr bwMode="auto">
            <a:xfrm>
              <a:off x="2546" y="774"/>
              <a:ext cx="304" cy="284"/>
            </a:xfrm>
            <a:custGeom>
              <a:avLst/>
              <a:gdLst>
                <a:gd name="T0" fmla="*/ 304 w 304"/>
                <a:gd name="T1" fmla="*/ 180 h 284"/>
                <a:gd name="T2" fmla="*/ 173 w 304"/>
                <a:gd name="T3" fmla="*/ 284 h 284"/>
                <a:gd name="T4" fmla="*/ 0 w 304"/>
                <a:gd name="T5" fmla="*/ 105 h 284"/>
                <a:gd name="T6" fmla="*/ 132 w 304"/>
                <a:gd name="T7" fmla="*/ 0 h 284"/>
                <a:gd name="T8" fmla="*/ 304 w 304"/>
                <a:gd name="T9" fmla="*/ 180 h 284"/>
              </a:gdLst>
              <a:ahLst/>
              <a:cxnLst>
                <a:cxn ang="0">
                  <a:pos x="T0" y="T1"/>
                </a:cxn>
                <a:cxn ang="0">
                  <a:pos x="T2" y="T3"/>
                </a:cxn>
                <a:cxn ang="0">
                  <a:pos x="T4" y="T5"/>
                </a:cxn>
                <a:cxn ang="0">
                  <a:pos x="T6" y="T7"/>
                </a:cxn>
                <a:cxn ang="0">
                  <a:pos x="T8" y="T9"/>
                </a:cxn>
              </a:cxnLst>
              <a:rect l="0" t="0" r="r" b="b"/>
              <a:pathLst>
                <a:path w="304" h="284">
                  <a:moveTo>
                    <a:pt x="304" y="180"/>
                  </a:moveTo>
                  <a:lnTo>
                    <a:pt x="173" y="284"/>
                  </a:lnTo>
                  <a:lnTo>
                    <a:pt x="0" y="105"/>
                  </a:lnTo>
                  <a:lnTo>
                    <a:pt x="132" y="0"/>
                  </a:lnTo>
                  <a:lnTo>
                    <a:pt x="304" y="180"/>
                  </a:lnTo>
                  <a:close/>
                </a:path>
              </a:pathLst>
            </a:custGeom>
            <a:solidFill>
              <a:srgbClr val="FFFF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22" name="Freeform 83"/>
            <p:cNvSpPr>
              <a:spLocks noEditPoints="1"/>
            </p:cNvSpPr>
            <p:nvPr/>
          </p:nvSpPr>
          <p:spPr bwMode="auto">
            <a:xfrm>
              <a:off x="2542" y="770"/>
              <a:ext cx="312" cy="292"/>
            </a:xfrm>
            <a:custGeom>
              <a:avLst/>
              <a:gdLst>
                <a:gd name="T0" fmla="*/ 647 w 649"/>
                <a:gd name="T1" fmla="*/ 414 h 667"/>
                <a:gd name="T2" fmla="*/ 646 w 649"/>
                <a:gd name="T3" fmla="*/ 425 h 667"/>
                <a:gd name="T4" fmla="*/ 372 w 649"/>
                <a:gd name="T5" fmla="*/ 664 h 667"/>
                <a:gd name="T6" fmla="*/ 361 w 649"/>
                <a:gd name="T7" fmla="*/ 663 h 667"/>
                <a:gd name="T8" fmla="*/ 3 w 649"/>
                <a:gd name="T9" fmla="*/ 253 h 667"/>
                <a:gd name="T10" fmla="*/ 4 w 649"/>
                <a:gd name="T11" fmla="*/ 242 h 667"/>
                <a:gd name="T12" fmla="*/ 277 w 649"/>
                <a:gd name="T13" fmla="*/ 3 h 667"/>
                <a:gd name="T14" fmla="*/ 289 w 649"/>
                <a:gd name="T15" fmla="*/ 4 h 667"/>
                <a:gd name="T16" fmla="*/ 647 w 649"/>
                <a:gd name="T17" fmla="*/ 414 h 667"/>
                <a:gd name="T18" fmla="*/ 277 w 649"/>
                <a:gd name="T19" fmla="*/ 14 h 667"/>
                <a:gd name="T20" fmla="*/ 288 w 649"/>
                <a:gd name="T21" fmla="*/ 15 h 667"/>
                <a:gd name="T22" fmla="*/ 15 w 649"/>
                <a:gd name="T23" fmla="*/ 254 h 667"/>
                <a:gd name="T24" fmla="*/ 15 w 649"/>
                <a:gd name="T25" fmla="*/ 242 h 667"/>
                <a:gd name="T26" fmla="*/ 373 w 649"/>
                <a:gd name="T27" fmla="*/ 652 h 667"/>
                <a:gd name="T28" fmla="*/ 362 w 649"/>
                <a:gd name="T29" fmla="*/ 652 h 667"/>
                <a:gd name="T30" fmla="*/ 635 w 649"/>
                <a:gd name="T31" fmla="*/ 413 h 667"/>
                <a:gd name="T32" fmla="*/ 635 w 649"/>
                <a:gd name="T33" fmla="*/ 424 h 667"/>
                <a:gd name="T34" fmla="*/ 277 w 649"/>
                <a:gd name="T35" fmla="*/ 14 h 6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49" h="667">
                  <a:moveTo>
                    <a:pt x="647" y="414"/>
                  </a:moveTo>
                  <a:cubicBezTo>
                    <a:pt x="649" y="417"/>
                    <a:pt x="649" y="422"/>
                    <a:pt x="646" y="425"/>
                  </a:cubicBezTo>
                  <a:lnTo>
                    <a:pt x="372" y="664"/>
                  </a:lnTo>
                  <a:cubicBezTo>
                    <a:pt x="369" y="667"/>
                    <a:pt x="364" y="666"/>
                    <a:pt x="361" y="663"/>
                  </a:cubicBezTo>
                  <a:lnTo>
                    <a:pt x="3" y="253"/>
                  </a:lnTo>
                  <a:cubicBezTo>
                    <a:pt x="0" y="250"/>
                    <a:pt x="1" y="244"/>
                    <a:pt x="4" y="242"/>
                  </a:cubicBezTo>
                  <a:lnTo>
                    <a:pt x="277" y="3"/>
                  </a:lnTo>
                  <a:cubicBezTo>
                    <a:pt x="281" y="0"/>
                    <a:pt x="286" y="0"/>
                    <a:pt x="289" y="4"/>
                  </a:cubicBezTo>
                  <a:lnTo>
                    <a:pt x="647" y="414"/>
                  </a:lnTo>
                  <a:close/>
                  <a:moveTo>
                    <a:pt x="277" y="14"/>
                  </a:moveTo>
                  <a:lnTo>
                    <a:pt x="288" y="15"/>
                  </a:lnTo>
                  <a:lnTo>
                    <a:pt x="15" y="254"/>
                  </a:lnTo>
                  <a:lnTo>
                    <a:pt x="15" y="242"/>
                  </a:lnTo>
                  <a:lnTo>
                    <a:pt x="373" y="652"/>
                  </a:lnTo>
                  <a:lnTo>
                    <a:pt x="362" y="652"/>
                  </a:lnTo>
                  <a:lnTo>
                    <a:pt x="635" y="413"/>
                  </a:lnTo>
                  <a:lnTo>
                    <a:pt x="635" y="424"/>
                  </a:lnTo>
                  <a:lnTo>
                    <a:pt x="277" y="14"/>
                  </a:lnTo>
                  <a:close/>
                </a:path>
              </a:pathLst>
            </a:custGeom>
            <a:solidFill>
              <a:srgbClr val="FF9933"/>
            </a:solidFill>
            <a:ln w="0" cap="flat">
              <a:solidFill>
                <a:srgbClr val="FF9933"/>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23" name="Freeform 84"/>
            <p:cNvSpPr>
              <a:spLocks/>
            </p:cNvSpPr>
            <p:nvPr/>
          </p:nvSpPr>
          <p:spPr bwMode="auto">
            <a:xfrm>
              <a:off x="1555" y="979"/>
              <a:ext cx="1240" cy="476"/>
            </a:xfrm>
            <a:custGeom>
              <a:avLst/>
              <a:gdLst>
                <a:gd name="T0" fmla="*/ 0 w 2576"/>
                <a:gd name="T1" fmla="*/ 182 h 1088"/>
                <a:gd name="T2" fmla="*/ 182 w 2576"/>
                <a:gd name="T3" fmla="*/ 0 h 1088"/>
                <a:gd name="T4" fmla="*/ 182 w 2576"/>
                <a:gd name="T5" fmla="*/ 0 h 1088"/>
                <a:gd name="T6" fmla="*/ 182 w 2576"/>
                <a:gd name="T7" fmla="*/ 0 h 1088"/>
                <a:gd name="T8" fmla="*/ 2395 w 2576"/>
                <a:gd name="T9" fmla="*/ 0 h 1088"/>
                <a:gd name="T10" fmla="*/ 2395 w 2576"/>
                <a:gd name="T11" fmla="*/ 0 h 1088"/>
                <a:gd name="T12" fmla="*/ 2576 w 2576"/>
                <a:gd name="T13" fmla="*/ 182 h 1088"/>
                <a:gd name="T14" fmla="*/ 2576 w 2576"/>
                <a:gd name="T15" fmla="*/ 182 h 1088"/>
                <a:gd name="T16" fmla="*/ 2576 w 2576"/>
                <a:gd name="T17" fmla="*/ 182 h 1088"/>
                <a:gd name="T18" fmla="*/ 2576 w 2576"/>
                <a:gd name="T19" fmla="*/ 907 h 1088"/>
                <a:gd name="T20" fmla="*/ 2576 w 2576"/>
                <a:gd name="T21" fmla="*/ 907 h 1088"/>
                <a:gd name="T22" fmla="*/ 2395 w 2576"/>
                <a:gd name="T23" fmla="*/ 1088 h 1088"/>
                <a:gd name="T24" fmla="*/ 2395 w 2576"/>
                <a:gd name="T25" fmla="*/ 1088 h 1088"/>
                <a:gd name="T26" fmla="*/ 2395 w 2576"/>
                <a:gd name="T27" fmla="*/ 1088 h 1088"/>
                <a:gd name="T28" fmla="*/ 182 w 2576"/>
                <a:gd name="T29" fmla="*/ 1088 h 1088"/>
                <a:gd name="T30" fmla="*/ 182 w 2576"/>
                <a:gd name="T31" fmla="*/ 1088 h 1088"/>
                <a:gd name="T32" fmla="*/ 0 w 2576"/>
                <a:gd name="T33" fmla="*/ 907 h 1088"/>
                <a:gd name="T34" fmla="*/ 0 w 2576"/>
                <a:gd name="T35" fmla="*/ 907 h 1088"/>
                <a:gd name="T36" fmla="*/ 0 w 2576"/>
                <a:gd name="T37" fmla="*/ 182 h 10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576" h="1088">
                  <a:moveTo>
                    <a:pt x="0" y="182"/>
                  </a:moveTo>
                  <a:cubicBezTo>
                    <a:pt x="0" y="82"/>
                    <a:pt x="82" y="0"/>
                    <a:pt x="182" y="0"/>
                  </a:cubicBezTo>
                  <a:cubicBezTo>
                    <a:pt x="182" y="0"/>
                    <a:pt x="182" y="0"/>
                    <a:pt x="182" y="0"/>
                  </a:cubicBezTo>
                  <a:lnTo>
                    <a:pt x="182" y="0"/>
                  </a:lnTo>
                  <a:lnTo>
                    <a:pt x="2395" y="0"/>
                  </a:lnTo>
                  <a:lnTo>
                    <a:pt x="2395" y="0"/>
                  </a:lnTo>
                  <a:cubicBezTo>
                    <a:pt x="2495" y="0"/>
                    <a:pt x="2576" y="82"/>
                    <a:pt x="2576" y="182"/>
                  </a:cubicBezTo>
                  <a:cubicBezTo>
                    <a:pt x="2576" y="182"/>
                    <a:pt x="2576" y="182"/>
                    <a:pt x="2576" y="182"/>
                  </a:cubicBezTo>
                  <a:lnTo>
                    <a:pt x="2576" y="182"/>
                  </a:lnTo>
                  <a:lnTo>
                    <a:pt x="2576" y="907"/>
                  </a:lnTo>
                  <a:lnTo>
                    <a:pt x="2576" y="907"/>
                  </a:lnTo>
                  <a:cubicBezTo>
                    <a:pt x="2576" y="1007"/>
                    <a:pt x="2495" y="1088"/>
                    <a:pt x="2395" y="1088"/>
                  </a:cubicBezTo>
                  <a:cubicBezTo>
                    <a:pt x="2395" y="1088"/>
                    <a:pt x="2395" y="1088"/>
                    <a:pt x="2395" y="1088"/>
                  </a:cubicBezTo>
                  <a:lnTo>
                    <a:pt x="2395" y="1088"/>
                  </a:lnTo>
                  <a:lnTo>
                    <a:pt x="182" y="1088"/>
                  </a:lnTo>
                  <a:lnTo>
                    <a:pt x="182" y="1088"/>
                  </a:lnTo>
                  <a:cubicBezTo>
                    <a:pt x="82" y="1088"/>
                    <a:pt x="0" y="1007"/>
                    <a:pt x="0" y="907"/>
                  </a:cubicBezTo>
                  <a:cubicBezTo>
                    <a:pt x="0" y="907"/>
                    <a:pt x="0" y="907"/>
                    <a:pt x="0" y="907"/>
                  </a:cubicBezTo>
                  <a:lnTo>
                    <a:pt x="0" y="182"/>
                  </a:lnTo>
                  <a:close/>
                </a:path>
              </a:pathLst>
            </a:custGeom>
            <a:solidFill>
              <a:srgbClr val="CCFFCC"/>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24" name="Freeform 85"/>
            <p:cNvSpPr>
              <a:spLocks noEditPoints="1"/>
            </p:cNvSpPr>
            <p:nvPr/>
          </p:nvSpPr>
          <p:spPr bwMode="auto">
            <a:xfrm>
              <a:off x="1552" y="976"/>
              <a:ext cx="1247" cy="483"/>
            </a:xfrm>
            <a:custGeom>
              <a:avLst/>
              <a:gdLst>
                <a:gd name="T0" fmla="*/ 5 w 2592"/>
                <a:gd name="T1" fmla="*/ 151 h 1104"/>
                <a:gd name="T2" fmla="*/ 32 w 2592"/>
                <a:gd name="T3" fmla="*/ 85 h 1104"/>
                <a:gd name="T4" fmla="*/ 83 w 2592"/>
                <a:gd name="T5" fmla="*/ 33 h 1104"/>
                <a:gd name="T6" fmla="*/ 117 w 2592"/>
                <a:gd name="T7" fmla="*/ 15 h 1104"/>
                <a:gd name="T8" fmla="*/ 190 w 2592"/>
                <a:gd name="T9" fmla="*/ 1 h 1104"/>
                <a:gd name="T10" fmla="*/ 2442 w 2592"/>
                <a:gd name="T11" fmla="*/ 5 h 1104"/>
                <a:gd name="T12" fmla="*/ 2508 w 2592"/>
                <a:gd name="T13" fmla="*/ 32 h 1104"/>
                <a:gd name="T14" fmla="*/ 2538 w 2592"/>
                <a:gd name="T15" fmla="*/ 57 h 1104"/>
                <a:gd name="T16" fmla="*/ 2577 w 2592"/>
                <a:gd name="T17" fmla="*/ 116 h 1104"/>
                <a:gd name="T18" fmla="*/ 2588 w 2592"/>
                <a:gd name="T19" fmla="*/ 153 h 1104"/>
                <a:gd name="T20" fmla="*/ 2588 w 2592"/>
                <a:gd name="T21" fmla="*/ 952 h 1104"/>
                <a:gd name="T22" fmla="*/ 2577 w 2592"/>
                <a:gd name="T23" fmla="*/ 989 h 1104"/>
                <a:gd name="T24" fmla="*/ 2538 w 2592"/>
                <a:gd name="T25" fmla="*/ 1049 h 1104"/>
                <a:gd name="T26" fmla="*/ 2508 w 2592"/>
                <a:gd name="T27" fmla="*/ 1072 h 1104"/>
                <a:gd name="T28" fmla="*/ 2442 w 2592"/>
                <a:gd name="T29" fmla="*/ 1100 h 1104"/>
                <a:gd name="T30" fmla="*/ 190 w 2592"/>
                <a:gd name="T31" fmla="*/ 1104 h 1104"/>
                <a:gd name="T32" fmla="*/ 117 w 2592"/>
                <a:gd name="T33" fmla="*/ 1090 h 1104"/>
                <a:gd name="T34" fmla="*/ 83 w 2592"/>
                <a:gd name="T35" fmla="*/ 1072 h 1104"/>
                <a:gd name="T36" fmla="*/ 33 w 2592"/>
                <a:gd name="T37" fmla="*/ 1022 h 1104"/>
                <a:gd name="T38" fmla="*/ 15 w 2592"/>
                <a:gd name="T39" fmla="*/ 988 h 1104"/>
                <a:gd name="T40" fmla="*/ 1 w 2592"/>
                <a:gd name="T41" fmla="*/ 916 h 1104"/>
                <a:gd name="T42" fmla="*/ 20 w 2592"/>
                <a:gd name="T43" fmla="*/ 951 h 1104"/>
                <a:gd name="T44" fmla="*/ 29 w 2592"/>
                <a:gd name="T45" fmla="*/ 982 h 1104"/>
                <a:gd name="T46" fmla="*/ 69 w 2592"/>
                <a:gd name="T47" fmla="*/ 1038 h 1104"/>
                <a:gd name="T48" fmla="*/ 92 w 2592"/>
                <a:gd name="T49" fmla="*/ 1058 h 1104"/>
                <a:gd name="T50" fmla="*/ 156 w 2592"/>
                <a:gd name="T51" fmla="*/ 1085 h 1104"/>
                <a:gd name="T52" fmla="*/ 2403 w 2592"/>
                <a:gd name="T53" fmla="*/ 1089 h 1104"/>
                <a:gd name="T54" fmla="*/ 2471 w 2592"/>
                <a:gd name="T55" fmla="*/ 1075 h 1104"/>
                <a:gd name="T56" fmla="*/ 2499 w 2592"/>
                <a:gd name="T57" fmla="*/ 1059 h 1104"/>
                <a:gd name="T58" fmla="*/ 2547 w 2592"/>
                <a:gd name="T59" fmla="*/ 1011 h 1104"/>
                <a:gd name="T60" fmla="*/ 2563 w 2592"/>
                <a:gd name="T61" fmla="*/ 983 h 1104"/>
                <a:gd name="T62" fmla="*/ 2576 w 2592"/>
                <a:gd name="T63" fmla="*/ 915 h 1104"/>
                <a:gd name="T64" fmla="*/ 2573 w 2592"/>
                <a:gd name="T65" fmla="*/ 156 h 1104"/>
                <a:gd name="T66" fmla="*/ 2546 w 2592"/>
                <a:gd name="T67" fmla="*/ 92 h 1104"/>
                <a:gd name="T68" fmla="*/ 2526 w 2592"/>
                <a:gd name="T69" fmla="*/ 69 h 1104"/>
                <a:gd name="T70" fmla="*/ 2470 w 2592"/>
                <a:gd name="T71" fmla="*/ 29 h 1104"/>
                <a:gd name="T72" fmla="*/ 2439 w 2592"/>
                <a:gd name="T73" fmla="*/ 20 h 1104"/>
                <a:gd name="T74" fmla="*/ 154 w 2592"/>
                <a:gd name="T75" fmla="*/ 20 h 1104"/>
                <a:gd name="T76" fmla="*/ 123 w 2592"/>
                <a:gd name="T77" fmla="*/ 29 h 1104"/>
                <a:gd name="T78" fmla="*/ 68 w 2592"/>
                <a:gd name="T79" fmla="*/ 68 h 1104"/>
                <a:gd name="T80" fmla="*/ 29 w 2592"/>
                <a:gd name="T81" fmla="*/ 123 h 1104"/>
                <a:gd name="T82" fmla="*/ 20 w 2592"/>
                <a:gd name="T83" fmla="*/ 154 h 1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592" h="1104">
                  <a:moveTo>
                    <a:pt x="0" y="190"/>
                  </a:moveTo>
                  <a:lnTo>
                    <a:pt x="5" y="153"/>
                  </a:lnTo>
                  <a:cubicBezTo>
                    <a:pt x="5" y="152"/>
                    <a:pt x="5" y="152"/>
                    <a:pt x="5" y="151"/>
                  </a:cubicBezTo>
                  <a:lnTo>
                    <a:pt x="15" y="117"/>
                  </a:lnTo>
                  <a:cubicBezTo>
                    <a:pt x="15" y="117"/>
                    <a:pt x="15" y="116"/>
                    <a:pt x="15" y="116"/>
                  </a:cubicBezTo>
                  <a:lnTo>
                    <a:pt x="32" y="85"/>
                  </a:lnTo>
                  <a:cubicBezTo>
                    <a:pt x="33" y="84"/>
                    <a:pt x="33" y="84"/>
                    <a:pt x="33" y="83"/>
                  </a:cubicBezTo>
                  <a:lnTo>
                    <a:pt x="56" y="57"/>
                  </a:lnTo>
                  <a:lnTo>
                    <a:pt x="83" y="33"/>
                  </a:lnTo>
                  <a:cubicBezTo>
                    <a:pt x="84" y="33"/>
                    <a:pt x="84" y="33"/>
                    <a:pt x="85" y="32"/>
                  </a:cubicBezTo>
                  <a:lnTo>
                    <a:pt x="116" y="15"/>
                  </a:lnTo>
                  <a:cubicBezTo>
                    <a:pt x="116" y="15"/>
                    <a:pt x="117" y="15"/>
                    <a:pt x="117" y="15"/>
                  </a:cubicBezTo>
                  <a:lnTo>
                    <a:pt x="151" y="5"/>
                  </a:lnTo>
                  <a:cubicBezTo>
                    <a:pt x="152" y="5"/>
                    <a:pt x="152" y="5"/>
                    <a:pt x="153" y="5"/>
                  </a:cubicBezTo>
                  <a:lnTo>
                    <a:pt x="190" y="1"/>
                  </a:lnTo>
                  <a:lnTo>
                    <a:pt x="2403" y="0"/>
                  </a:lnTo>
                  <a:lnTo>
                    <a:pt x="2440" y="5"/>
                  </a:lnTo>
                  <a:cubicBezTo>
                    <a:pt x="2441" y="5"/>
                    <a:pt x="2441" y="5"/>
                    <a:pt x="2442" y="5"/>
                  </a:cubicBezTo>
                  <a:lnTo>
                    <a:pt x="2476" y="15"/>
                  </a:lnTo>
                  <a:cubicBezTo>
                    <a:pt x="2476" y="15"/>
                    <a:pt x="2477" y="15"/>
                    <a:pt x="2477" y="15"/>
                  </a:cubicBezTo>
                  <a:lnTo>
                    <a:pt x="2508" y="32"/>
                  </a:lnTo>
                  <a:cubicBezTo>
                    <a:pt x="2509" y="33"/>
                    <a:pt x="2509" y="33"/>
                    <a:pt x="2510" y="33"/>
                  </a:cubicBezTo>
                  <a:lnTo>
                    <a:pt x="2537" y="56"/>
                  </a:lnTo>
                  <a:cubicBezTo>
                    <a:pt x="2537" y="57"/>
                    <a:pt x="2537" y="57"/>
                    <a:pt x="2538" y="57"/>
                  </a:cubicBezTo>
                  <a:lnTo>
                    <a:pt x="2560" y="83"/>
                  </a:lnTo>
                  <a:cubicBezTo>
                    <a:pt x="2560" y="84"/>
                    <a:pt x="2560" y="84"/>
                    <a:pt x="2560" y="85"/>
                  </a:cubicBezTo>
                  <a:lnTo>
                    <a:pt x="2577" y="116"/>
                  </a:lnTo>
                  <a:cubicBezTo>
                    <a:pt x="2578" y="116"/>
                    <a:pt x="2578" y="117"/>
                    <a:pt x="2578" y="117"/>
                  </a:cubicBezTo>
                  <a:lnTo>
                    <a:pt x="2588" y="151"/>
                  </a:lnTo>
                  <a:cubicBezTo>
                    <a:pt x="2588" y="152"/>
                    <a:pt x="2588" y="152"/>
                    <a:pt x="2588" y="153"/>
                  </a:cubicBezTo>
                  <a:lnTo>
                    <a:pt x="2592" y="190"/>
                  </a:lnTo>
                  <a:lnTo>
                    <a:pt x="2592" y="915"/>
                  </a:lnTo>
                  <a:lnTo>
                    <a:pt x="2588" y="952"/>
                  </a:lnTo>
                  <a:cubicBezTo>
                    <a:pt x="2588" y="953"/>
                    <a:pt x="2588" y="953"/>
                    <a:pt x="2588" y="954"/>
                  </a:cubicBezTo>
                  <a:lnTo>
                    <a:pt x="2578" y="988"/>
                  </a:lnTo>
                  <a:cubicBezTo>
                    <a:pt x="2578" y="988"/>
                    <a:pt x="2578" y="989"/>
                    <a:pt x="2577" y="989"/>
                  </a:cubicBezTo>
                  <a:lnTo>
                    <a:pt x="2560" y="1020"/>
                  </a:lnTo>
                  <a:cubicBezTo>
                    <a:pt x="2560" y="1021"/>
                    <a:pt x="2560" y="1021"/>
                    <a:pt x="2560" y="1022"/>
                  </a:cubicBezTo>
                  <a:lnTo>
                    <a:pt x="2538" y="1049"/>
                  </a:lnTo>
                  <a:cubicBezTo>
                    <a:pt x="2537" y="1049"/>
                    <a:pt x="2537" y="1049"/>
                    <a:pt x="2537" y="1050"/>
                  </a:cubicBezTo>
                  <a:lnTo>
                    <a:pt x="2510" y="1072"/>
                  </a:lnTo>
                  <a:cubicBezTo>
                    <a:pt x="2509" y="1072"/>
                    <a:pt x="2509" y="1072"/>
                    <a:pt x="2508" y="1072"/>
                  </a:cubicBezTo>
                  <a:lnTo>
                    <a:pt x="2477" y="1089"/>
                  </a:lnTo>
                  <a:cubicBezTo>
                    <a:pt x="2477" y="1090"/>
                    <a:pt x="2476" y="1090"/>
                    <a:pt x="2476" y="1090"/>
                  </a:cubicBezTo>
                  <a:lnTo>
                    <a:pt x="2442" y="1100"/>
                  </a:lnTo>
                  <a:cubicBezTo>
                    <a:pt x="2441" y="1100"/>
                    <a:pt x="2441" y="1100"/>
                    <a:pt x="2440" y="1100"/>
                  </a:cubicBezTo>
                  <a:lnTo>
                    <a:pt x="2404" y="1104"/>
                  </a:lnTo>
                  <a:lnTo>
                    <a:pt x="190" y="1104"/>
                  </a:lnTo>
                  <a:lnTo>
                    <a:pt x="153" y="1100"/>
                  </a:lnTo>
                  <a:cubicBezTo>
                    <a:pt x="152" y="1100"/>
                    <a:pt x="152" y="1100"/>
                    <a:pt x="151" y="1100"/>
                  </a:cubicBezTo>
                  <a:lnTo>
                    <a:pt x="117" y="1090"/>
                  </a:lnTo>
                  <a:cubicBezTo>
                    <a:pt x="117" y="1090"/>
                    <a:pt x="116" y="1090"/>
                    <a:pt x="116" y="1089"/>
                  </a:cubicBezTo>
                  <a:lnTo>
                    <a:pt x="85" y="1072"/>
                  </a:lnTo>
                  <a:cubicBezTo>
                    <a:pt x="84" y="1072"/>
                    <a:pt x="84" y="1072"/>
                    <a:pt x="83" y="1072"/>
                  </a:cubicBezTo>
                  <a:lnTo>
                    <a:pt x="57" y="1050"/>
                  </a:lnTo>
                  <a:cubicBezTo>
                    <a:pt x="57" y="1049"/>
                    <a:pt x="57" y="1049"/>
                    <a:pt x="56" y="1049"/>
                  </a:cubicBezTo>
                  <a:lnTo>
                    <a:pt x="33" y="1022"/>
                  </a:lnTo>
                  <a:cubicBezTo>
                    <a:pt x="33" y="1021"/>
                    <a:pt x="33" y="1021"/>
                    <a:pt x="32" y="1020"/>
                  </a:cubicBezTo>
                  <a:lnTo>
                    <a:pt x="15" y="989"/>
                  </a:lnTo>
                  <a:cubicBezTo>
                    <a:pt x="15" y="989"/>
                    <a:pt x="15" y="988"/>
                    <a:pt x="15" y="988"/>
                  </a:cubicBezTo>
                  <a:lnTo>
                    <a:pt x="5" y="954"/>
                  </a:lnTo>
                  <a:cubicBezTo>
                    <a:pt x="5" y="953"/>
                    <a:pt x="5" y="953"/>
                    <a:pt x="5" y="952"/>
                  </a:cubicBezTo>
                  <a:lnTo>
                    <a:pt x="1" y="916"/>
                  </a:lnTo>
                  <a:lnTo>
                    <a:pt x="0" y="190"/>
                  </a:lnTo>
                  <a:close/>
                  <a:moveTo>
                    <a:pt x="16" y="915"/>
                  </a:moveTo>
                  <a:lnTo>
                    <a:pt x="20" y="951"/>
                  </a:lnTo>
                  <a:lnTo>
                    <a:pt x="20" y="949"/>
                  </a:lnTo>
                  <a:lnTo>
                    <a:pt x="30" y="983"/>
                  </a:lnTo>
                  <a:lnTo>
                    <a:pt x="29" y="982"/>
                  </a:lnTo>
                  <a:lnTo>
                    <a:pt x="46" y="1013"/>
                  </a:lnTo>
                  <a:lnTo>
                    <a:pt x="46" y="1011"/>
                  </a:lnTo>
                  <a:lnTo>
                    <a:pt x="69" y="1038"/>
                  </a:lnTo>
                  <a:lnTo>
                    <a:pt x="68" y="1037"/>
                  </a:lnTo>
                  <a:lnTo>
                    <a:pt x="94" y="1059"/>
                  </a:lnTo>
                  <a:lnTo>
                    <a:pt x="92" y="1058"/>
                  </a:lnTo>
                  <a:lnTo>
                    <a:pt x="123" y="1075"/>
                  </a:lnTo>
                  <a:lnTo>
                    <a:pt x="122" y="1075"/>
                  </a:lnTo>
                  <a:lnTo>
                    <a:pt x="156" y="1085"/>
                  </a:lnTo>
                  <a:lnTo>
                    <a:pt x="154" y="1085"/>
                  </a:lnTo>
                  <a:lnTo>
                    <a:pt x="190" y="1088"/>
                  </a:lnTo>
                  <a:lnTo>
                    <a:pt x="2403" y="1089"/>
                  </a:lnTo>
                  <a:lnTo>
                    <a:pt x="2439" y="1085"/>
                  </a:lnTo>
                  <a:lnTo>
                    <a:pt x="2437" y="1085"/>
                  </a:lnTo>
                  <a:lnTo>
                    <a:pt x="2471" y="1075"/>
                  </a:lnTo>
                  <a:lnTo>
                    <a:pt x="2470" y="1075"/>
                  </a:lnTo>
                  <a:lnTo>
                    <a:pt x="2501" y="1058"/>
                  </a:lnTo>
                  <a:lnTo>
                    <a:pt x="2499" y="1059"/>
                  </a:lnTo>
                  <a:lnTo>
                    <a:pt x="2526" y="1037"/>
                  </a:lnTo>
                  <a:lnTo>
                    <a:pt x="2525" y="1038"/>
                  </a:lnTo>
                  <a:lnTo>
                    <a:pt x="2547" y="1011"/>
                  </a:lnTo>
                  <a:lnTo>
                    <a:pt x="2546" y="1013"/>
                  </a:lnTo>
                  <a:lnTo>
                    <a:pt x="2563" y="982"/>
                  </a:lnTo>
                  <a:lnTo>
                    <a:pt x="2563" y="983"/>
                  </a:lnTo>
                  <a:lnTo>
                    <a:pt x="2573" y="949"/>
                  </a:lnTo>
                  <a:lnTo>
                    <a:pt x="2573" y="951"/>
                  </a:lnTo>
                  <a:lnTo>
                    <a:pt x="2576" y="915"/>
                  </a:lnTo>
                  <a:lnTo>
                    <a:pt x="2577" y="191"/>
                  </a:lnTo>
                  <a:lnTo>
                    <a:pt x="2573" y="154"/>
                  </a:lnTo>
                  <a:lnTo>
                    <a:pt x="2573" y="156"/>
                  </a:lnTo>
                  <a:lnTo>
                    <a:pt x="2563" y="122"/>
                  </a:lnTo>
                  <a:lnTo>
                    <a:pt x="2563" y="123"/>
                  </a:lnTo>
                  <a:lnTo>
                    <a:pt x="2546" y="92"/>
                  </a:lnTo>
                  <a:lnTo>
                    <a:pt x="2547" y="94"/>
                  </a:lnTo>
                  <a:lnTo>
                    <a:pt x="2525" y="68"/>
                  </a:lnTo>
                  <a:lnTo>
                    <a:pt x="2526" y="69"/>
                  </a:lnTo>
                  <a:lnTo>
                    <a:pt x="2499" y="46"/>
                  </a:lnTo>
                  <a:lnTo>
                    <a:pt x="2501" y="46"/>
                  </a:lnTo>
                  <a:lnTo>
                    <a:pt x="2470" y="29"/>
                  </a:lnTo>
                  <a:lnTo>
                    <a:pt x="2471" y="30"/>
                  </a:lnTo>
                  <a:lnTo>
                    <a:pt x="2437" y="20"/>
                  </a:lnTo>
                  <a:lnTo>
                    <a:pt x="2439" y="20"/>
                  </a:lnTo>
                  <a:lnTo>
                    <a:pt x="2403" y="16"/>
                  </a:lnTo>
                  <a:lnTo>
                    <a:pt x="191" y="16"/>
                  </a:lnTo>
                  <a:lnTo>
                    <a:pt x="154" y="20"/>
                  </a:lnTo>
                  <a:lnTo>
                    <a:pt x="156" y="20"/>
                  </a:lnTo>
                  <a:lnTo>
                    <a:pt x="122" y="30"/>
                  </a:lnTo>
                  <a:lnTo>
                    <a:pt x="123" y="29"/>
                  </a:lnTo>
                  <a:lnTo>
                    <a:pt x="92" y="46"/>
                  </a:lnTo>
                  <a:lnTo>
                    <a:pt x="94" y="45"/>
                  </a:lnTo>
                  <a:lnTo>
                    <a:pt x="68" y="68"/>
                  </a:lnTo>
                  <a:lnTo>
                    <a:pt x="45" y="94"/>
                  </a:lnTo>
                  <a:lnTo>
                    <a:pt x="46" y="92"/>
                  </a:lnTo>
                  <a:lnTo>
                    <a:pt x="29" y="123"/>
                  </a:lnTo>
                  <a:lnTo>
                    <a:pt x="30" y="122"/>
                  </a:lnTo>
                  <a:lnTo>
                    <a:pt x="20" y="156"/>
                  </a:lnTo>
                  <a:lnTo>
                    <a:pt x="20" y="154"/>
                  </a:lnTo>
                  <a:lnTo>
                    <a:pt x="16" y="190"/>
                  </a:lnTo>
                  <a:lnTo>
                    <a:pt x="16" y="915"/>
                  </a:lnTo>
                  <a:close/>
                </a:path>
              </a:pathLst>
            </a:custGeom>
            <a:solidFill>
              <a:srgbClr val="00B050"/>
            </a:solidFill>
            <a:ln w="0" cap="flat">
              <a:solidFill>
                <a:srgbClr val="00B05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25" name="Rectangle 86"/>
            <p:cNvSpPr>
              <a:spLocks noChangeArrowheads="1"/>
            </p:cNvSpPr>
            <p:nvPr/>
          </p:nvSpPr>
          <p:spPr bwMode="auto">
            <a:xfrm>
              <a:off x="1588" y="1023"/>
              <a:ext cx="254" cy="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100" b="0" i="0" u="none" strike="noStrike" cap="none" normalizeH="0" baseline="0" smtClean="0">
                  <a:ln>
                    <a:noFill/>
                  </a:ln>
                  <a:solidFill>
                    <a:srgbClr val="000000"/>
                  </a:solidFill>
                  <a:effectLst/>
                  <a:latin typeface="ＭＳ ゴシック" panose="020B0609070205080204" pitchFamily="49" charset="-128"/>
                  <a:ea typeface="ＭＳ ゴシック" panose="020B0609070205080204" pitchFamily="49" charset="-128"/>
                </a:rPr>
                <a:t>新大阪</a:t>
              </a:r>
              <a:endParaRPr kumimoji="0" lang="ja-JP" altLang="ja-JP" sz="1800" b="0" i="0" u="none" strike="noStrike" cap="none" normalizeH="0" baseline="0" smtClean="0">
                <a:ln>
                  <a:noFill/>
                </a:ln>
                <a:solidFill>
                  <a:schemeClr val="tx1"/>
                </a:solidFill>
                <a:effectLst/>
                <a:latin typeface="Arial" panose="020B0604020202020204" pitchFamily="34" charset="0"/>
              </a:endParaRPr>
            </a:p>
          </p:txBody>
        </p:sp>
        <p:sp>
          <p:nvSpPr>
            <p:cNvPr id="127" name="Rectangle 88"/>
            <p:cNvSpPr>
              <a:spLocks noChangeArrowheads="1"/>
            </p:cNvSpPr>
            <p:nvPr/>
          </p:nvSpPr>
          <p:spPr bwMode="auto">
            <a:xfrm>
              <a:off x="1619" y="1226"/>
              <a:ext cx="316" cy="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smtClean="0">
                  <a:ln>
                    <a:noFill/>
                  </a:ln>
                  <a:solidFill>
                    <a:srgbClr val="000000"/>
                  </a:solidFill>
                  <a:effectLst/>
                  <a:latin typeface="ＭＳ Ｐゴシック" panose="020B0600070205080204" pitchFamily="50" charset="-128"/>
                  <a:ea typeface="ＭＳ Ｐゴシック" panose="020B0600070205080204" pitchFamily="50" charset="-128"/>
                </a:rPr>
                <a:t>による国土軸機能強化</a:t>
              </a:r>
              <a:endParaRPr kumimoji="0" lang="ja-JP" altLang="ja-JP" sz="1800" b="0" i="0" u="none" strike="noStrike" cap="none" normalizeH="0" baseline="0" smtClean="0">
                <a:ln>
                  <a:noFill/>
                </a:ln>
                <a:solidFill>
                  <a:schemeClr val="tx1"/>
                </a:solidFill>
                <a:effectLst/>
                <a:latin typeface="Arial" panose="020B0604020202020204" pitchFamily="34" charset="0"/>
              </a:endParaRPr>
            </a:p>
          </p:txBody>
        </p:sp>
        <p:sp>
          <p:nvSpPr>
            <p:cNvPr id="128" name="Rectangle 89"/>
            <p:cNvSpPr>
              <a:spLocks noChangeArrowheads="1"/>
            </p:cNvSpPr>
            <p:nvPr/>
          </p:nvSpPr>
          <p:spPr bwMode="auto">
            <a:xfrm>
              <a:off x="1603" y="1296"/>
              <a:ext cx="531" cy="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smtClean="0">
                  <a:ln>
                    <a:noFill/>
                  </a:ln>
                  <a:solidFill>
                    <a:srgbClr val="000000"/>
                  </a:solidFill>
                  <a:effectLst/>
                  <a:latin typeface="ＭＳ Ｐゴシック" panose="020B0600070205080204" pitchFamily="50" charset="-128"/>
                  <a:ea typeface="ＭＳ Ｐゴシック" panose="020B0600070205080204" pitchFamily="50" charset="-128"/>
                </a:rPr>
                <a:t>・「おおさか東線」乗入れや「北大阪急行」</a:t>
              </a:r>
              <a:endParaRPr kumimoji="0" lang="ja-JP" altLang="ja-JP" sz="1800" b="0" i="0" u="none" strike="noStrike" cap="none" normalizeH="0" baseline="0" smtClean="0">
                <a:ln>
                  <a:noFill/>
                </a:ln>
                <a:solidFill>
                  <a:schemeClr val="tx1"/>
                </a:solidFill>
                <a:effectLst/>
                <a:latin typeface="Arial" panose="020B0604020202020204" pitchFamily="34" charset="0"/>
              </a:endParaRPr>
            </a:p>
          </p:txBody>
        </p:sp>
        <p:sp>
          <p:nvSpPr>
            <p:cNvPr id="129" name="Rectangle 90"/>
            <p:cNvSpPr>
              <a:spLocks noChangeArrowheads="1"/>
            </p:cNvSpPr>
            <p:nvPr/>
          </p:nvSpPr>
          <p:spPr bwMode="auto">
            <a:xfrm>
              <a:off x="1619" y="1373"/>
              <a:ext cx="454" cy="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smtClean="0">
                  <a:ln>
                    <a:noFill/>
                  </a:ln>
                  <a:solidFill>
                    <a:srgbClr val="000000"/>
                  </a:solidFill>
                  <a:effectLst/>
                  <a:latin typeface="ＭＳ Ｐゴシック" panose="020B0600070205080204" pitchFamily="50" charset="-128"/>
                  <a:ea typeface="ＭＳ Ｐゴシック" panose="020B0600070205080204" pitchFamily="50" charset="-128"/>
                </a:rPr>
                <a:t>延伸などによる地域拠点機能強化</a:t>
              </a:r>
              <a:endParaRPr kumimoji="0" lang="ja-JP" altLang="ja-JP" sz="1800" b="0" i="0" u="none" strike="noStrike" cap="none" normalizeH="0" baseline="0" smtClean="0">
                <a:ln>
                  <a:noFill/>
                </a:ln>
                <a:solidFill>
                  <a:schemeClr val="tx1"/>
                </a:solidFill>
                <a:effectLst/>
                <a:latin typeface="Arial" panose="020B0604020202020204" pitchFamily="34" charset="0"/>
              </a:endParaRPr>
            </a:p>
          </p:txBody>
        </p:sp>
        <p:sp>
          <p:nvSpPr>
            <p:cNvPr id="130" name="Freeform 91"/>
            <p:cNvSpPr>
              <a:spLocks noEditPoints="1"/>
            </p:cNvSpPr>
            <p:nvPr/>
          </p:nvSpPr>
          <p:spPr bwMode="auto">
            <a:xfrm>
              <a:off x="2652" y="643"/>
              <a:ext cx="378" cy="310"/>
            </a:xfrm>
            <a:custGeom>
              <a:avLst/>
              <a:gdLst>
                <a:gd name="T0" fmla="*/ 62 w 786"/>
                <a:gd name="T1" fmla="*/ 689 h 710"/>
                <a:gd name="T2" fmla="*/ 103 w 786"/>
                <a:gd name="T3" fmla="*/ 662 h 710"/>
                <a:gd name="T4" fmla="*/ 64 w 786"/>
                <a:gd name="T5" fmla="*/ 539 h 710"/>
                <a:gd name="T6" fmla="*/ 121 w 786"/>
                <a:gd name="T7" fmla="*/ 665 h 710"/>
                <a:gd name="T8" fmla="*/ 160 w 786"/>
                <a:gd name="T9" fmla="*/ 512 h 710"/>
                <a:gd name="T10" fmla="*/ 201 w 786"/>
                <a:gd name="T11" fmla="*/ 564 h 710"/>
                <a:gd name="T12" fmla="*/ 90 w 786"/>
                <a:gd name="T13" fmla="*/ 516 h 710"/>
                <a:gd name="T14" fmla="*/ 263 w 786"/>
                <a:gd name="T15" fmla="*/ 492 h 710"/>
                <a:gd name="T16" fmla="*/ 248 w 786"/>
                <a:gd name="T17" fmla="*/ 418 h 710"/>
                <a:gd name="T18" fmla="*/ 239 w 786"/>
                <a:gd name="T19" fmla="*/ 387 h 710"/>
                <a:gd name="T20" fmla="*/ 303 w 786"/>
                <a:gd name="T21" fmla="*/ 391 h 710"/>
                <a:gd name="T22" fmla="*/ 311 w 786"/>
                <a:gd name="T23" fmla="*/ 420 h 710"/>
                <a:gd name="T24" fmla="*/ 293 w 786"/>
                <a:gd name="T25" fmla="*/ 441 h 710"/>
                <a:gd name="T26" fmla="*/ 284 w 786"/>
                <a:gd name="T27" fmla="*/ 460 h 710"/>
                <a:gd name="T28" fmla="*/ 315 w 786"/>
                <a:gd name="T29" fmla="*/ 475 h 710"/>
                <a:gd name="T30" fmla="*/ 318 w 786"/>
                <a:gd name="T31" fmla="*/ 499 h 710"/>
                <a:gd name="T32" fmla="*/ 273 w 786"/>
                <a:gd name="T33" fmla="*/ 561 h 710"/>
                <a:gd name="T34" fmla="*/ 205 w 786"/>
                <a:gd name="T35" fmla="*/ 434 h 710"/>
                <a:gd name="T36" fmla="*/ 250 w 786"/>
                <a:gd name="T37" fmla="*/ 528 h 710"/>
                <a:gd name="T38" fmla="*/ 378 w 786"/>
                <a:gd name="T39" fmla="*/ 284 h 710"/>
                <a:gd name="T40" fmla="*/ 445 w 786"/>
                <a:gd name="T41" fmla="*/ 280 h 710"/>
                <a:gd name="T42" fmla="*/ 413 w 786"/>
                <a:gd name="T43" fmla="*/ 326 h 710"/>
                <a:gd name="T44" fmla="*/ 391 w 786"/>
                <a:gd name="T45" fmla="*/ 405 h 710"/>
                <a:gd name="T46" fmla="*/ 370 w 786"/>
                <a:gd name="T47" fmla="*/ 381 h 710"/>
                <a:gd name="T48" fmla="*/ 313 w 786"/>
                <a:gd name="T49" fmla="*/ 361 h 710"/>
                <a:gd name="T50" fmla="*/ 337 w 786"/>
                <a:gd name="T51" fmla="*/ 322 h 710"/>
                <a:gd name="T52" fmla="*/ 396 w 786"/>
                <a:gd name="T53" fmla="*/ 339 h 710"/>
                <a:gd name="T54" fmla="*/ 393 w 786"/>
                <a:gd name="T55" fmla="*/ 387 h 710"/>
                <a:gd name="T56" fmla="*/ 322 w 786"/>
                <a:gd name="T57" fmla="*/ 359 h 710"/>
                <a:gd name="T58" fmla="*/ 564 w 786"/>
                <a:gd name="T59" fmla="*/ 182 h 710"/>
                <a:gd name="T60" fmla="*/ 501 w 786"/>
                <a:gd name="T61" fmla="*/ 161 h 710"/>
                <a:gd name="T62" fmla="*/ 475 w 786"/>
                <a:gd name="T63" fmla="*/ 281 h 710"/>
                <a:gd name="T64" fmla="*/ 536 w 786"/>
                <a:gd name="T65" fmla="*/ 333 h 710"/>
                <a:gd name="T66" fmla="*/ 491 w 786"/>
                <a:gd name="T67" fmla="*/ 299 h 710"/>
                <a:gd name="T68" fmla="*/ 424 w 786"/>
                <a:gd name="T69" fmla="*/ 246 h 710"/>
                <a:gd name="T70" fmla="*/ 476 w 786"/>
                <a:gd name="T71" fmla="*/ 201 h 710"/>
                <a:gd name="T72" fmla="*/ 510 w 786"/>
                <a:gd name="T73" fmla="*/ 282 h 710"/>
                <a:gd name="T74" fmla="*/ 528 w 786"/>
                <a:gd name="T75" fmla="*/ 255 h 710"/>
                <a:gd name="T76" fmla="*/ 557 w 786"/>
                <a:gd name="T77" fmla="*/ 198 h 710"/>
                <a:gd name="T78" fmla="*/ 602 w 786"/>
                <a:gd name="T79" fmla="*/ 275 h 710"/>
                <a:gd name="T80" fmla="*/ 663 w 786"/>
                <a:gd name="T81" fmla="*/ 37 h 710"/>
                <a:gd name="T82" fmla="*/ 718 w 786"/>
                <a:gd name="T83" fmla="*/ 88 h 710"/>
                <a:gd name="T84" fmla="*/ 725 w 786"/>
                <a:gd name="T85" fmla="*/ 154 h 710"/>
                <a:gd name="T86" fmla="*/ 671 w 786"/>
                <a:gd name="T87" fmla="*/ 110 h 710"/>
                <a:gd name="T88" fmla="*/ 632 w 786"/>
                <a:gd name="T89" fmla="*/ 42 h 710"/>
                <a:gd name="T90" fmla="*/ 679 w 786"/>
                <a:gd name="T91" fmla="*/ 189 h 710"/>
                <a:gd name="T92" fmla="*/ 678 w 786"/>
                <a:gd name="T93" fmla="*/ 126 h 710"/>
                <a:gd name="T94" fmla="*/ 606 w 786"/>
                <a:gd name="T95" fmla="*/ 104 h 710"/>
                <a:gd name="T96" fmla="*/ 644 w 786"/>
                <a:gd name="T97" fmla="*/ 147 h 710"/>
                <a:gd name="T98" fmla="*/ 601 w 786"/>
                <a:gd name="T99" fmla="*/ 181 h 710"/>
                <a:gd name="T100" fmla="*/ 569 w 786"/>
                <a:gd name="T101" fmla="*/ 138 h 710"/>
                <a:gd name="T102" fmla="*/ 612 w 786"/>
                <a:gd name="T103" fmla="*/ 188 h 710"/>
                <a:gd name="T104" fmla="*/ 670 w 786"/>
                <a:gd name="T105" fmla="*/ 63 h 710"/>
                <a:gd name="T106" fmla="*/ 641 w 786"/>
                <a:gd name="T107" fmla="*/ 103 h 710"/>
                <a:gd name="T108" fmla="*/ 642 w 786"/>
                <a:gd name="T109" fmla="*/ 164 h 710"/>
                <a:gd name="T110" fmla="*/ 754 w 786"/>
                <a:gd name="T111" fmla="*/ 41 h 710"/>
                <a:gd name="T112" fmla="*/ 781 w 786"/>
                <a:gd name="T113" fmla="*/ 70 h 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86" h="710">
                  <a:moveTo>
                    <a:pt x="4" y="637"/>
                  </a:moveTo>
                  <a:cubicBezTo>
                    <a:pt x="1" y="625"/>
                    <a:pt x="0" y="612"/>
                    <a:pt x="2" y="596"/>
                  </a:cubicBezTo>
                  <a:lnTo>
                    <a:pt x="12" y="596"/>
                  </a:lnTo>
                  <a:cubicBezTo>
                    <a:pt x="10" y="611"/>
                    <a:pt x="11" y="624"/>
                    <a:pt x="14" y="634"/>
                  </a:cubicBezTo>
                  <a:cubicBezTo>
                    <a:pt x="17" y="646"/>
                    <a:pt x="23" y="657"/>
                    <a:pt x="33" y="668"/>
                  </a:cubicBezTo>
                  <a:cubicBezTo>
                    <a:pt x="41" y="677"/>
                    <a:pt x="51" y="684"/>
                    <a:pt x="62" y="689"/>
                  </a:cubicBezTo>
                  <a:cubicBezTo>
                    <a:pt x="72" y="694"/>
                    <a:pt x="85" y="697"/>
                    <a:pt x="102" y="699"/>
                  </a:cubicBezTo>
                  <a:lnTo>
                    <a:pt x="101" y="710"/>
                  </a:lnTo>
                  <a:cubicBezTo>
                    <a:pt x="84" y="708"/>
                    <a:pt x="70" y="704"/>
                    <a:pt x="58" y="699"/>
                  </a:cubicBezTo>
                  <a:cubicBezTo>
                    <a:pt x="45" y="693"/>
                    <a:pt x="34" y="685"/>
                    <a:pt x="25" y="675"/>
                  </a:cubicBezTo>
                  <a:cubicBezTo>
                    <a:pt x="15" y="663"/>
                    <a:pt x="7" y="650"/>
                    <a:pt x="4" y="637"/>
                  </a:cubicBezTo>
                  <a:close/>
                  <a:moveTo>
                    <a:pt x="103" y="662"/>
                  </a:moveTo>
                  <a:cubicBezTo>
                    <a:pt x="113" y="644"/>
                    <a:pt x="121" y="628"/>
                    <a:pt x="127" y="612"/>
                  </a:cubicBezTo>
                  <a:lnTo>
                    <a:pt x="101" y="582"/>
                  </a:lnTo>
                  <a:lnTo>
                    <a:pt x="67" y="612"/>
                  </a:lnTo>
                  <a:lnTo>
                    <a:pt x="57" y="600"/>
                  </a:lnTo>
                  <a:lnTo>
                    <a:pt x="91" y="571"/>
                  </a:lnTo>
                  <a:lnTo>
                    <a:pt x="64" y="539"/>
                  </a:lnTo>
                  <a:lnTo>
                    <a:pt x="74" y="530"/>
                  </a:lnTo>
                  <a:cubicBezTo>
                    <a:pt x="78" y="528"/>
                    <a:pt x="79" y="529"/>
                    <a:pt x="78" y="534"/>
                  </a:cubicBezTo>
                  <a:lnTo>
                    <a:pt x="172" y="642"/>
                  </a:lnTo>
                  <a:lnTo>
                    <a:pt x="161" y="651"/>
                  </a:lnTo>
                  <a:lnTo>
                    <a:pt x="138" y="624"/>
                  </a:lnTo>
                  <a:cubicBezTo>
                    <a:pt x="133" y="637"/>
                    <a:pt x="128" y="651"/>
                    <a:pt x="121" y="665"/>
                  </a:cubicBezTo>
                  <a:cubicBezTo>
                    <a:pt x="124" y="668"/>
                    <a:pt x="123" y="670"/>
                    <a:pt x="120" y="669"/>
                  </a:cubicBezTo>
                  <a:lnTo>
                    <a:pt x="103" y="662"/>
                  </a:lnTo>
                  <a:close/>
                  <a:moveTo>
                    <a:pt x="135" y="546"/>
                  </a:moveTo>
                  <a:cubicBezTo>
                    <a:pt x="139" y="533"/>
                    <a:pt x="142" y="518"/>
                    <a:pt x="144" y="503"/>
                  </a:cubicBezTo>
                  <a:lnTo>
                    <a:pt x="161" y="507"/>
                  </a:lnTo>
                  <a:cubicBezTo>
                    <a:pt x="164" y="508"/>
                    <a:pt x="164" y="510"/>
                    <a:pt x="160" y="512"/>
                  </a:cubicBezTo>
                  <a:cubicBezTo>
                    <a:pt x="156" y="527"/>
                    <a:pt x="151" y="542"/>
                    <a:pt x="144" y="557"/>
                  </a:cubicBezTo>
                  <a:lnTo>
                    <a:pt x="183" y="602"/>
                  </a:lnTo>
                  <a:cubicBezTo>
                    <a:pt x="186" y="605"/>
                    <a:pt x="188" y="605"/>
                    <a:pt x="190" y="603"/>
                  </a:cubicBezTo>
                  <a:lnTo>
                    <a:pt x="208" y="588"/>
                  </a:lnTo>
                  <a:cubicBezTo>
                    <a:pt x="211" y="585"/>
                    <a:pt x="212" y="582"/>
                    <a:pt x="211" y="580"/>
                  </a:cubicBezTo>
                  <a:lnTo>
                    <a:pt x="201" y="564"/>
                  </a:lnTo>
                  <a:lnTo>
                    <a:pt x="216" y="556"/>
                  </a:lnTo>
                  <a:lnTo>
                    <a:pt x="226" y="575"/>
                  </a:lnTo>
                  <a:cubicBezTo>
                    <a:pt x="230" y="582"/>
                    <a:pt x="230" y="589"/>
                    <a:pt x="224" y="594"/>
                  </a:cubicBezTo>
                  <a:lnTo>
                    <a:pt x="196" y="618"/>
                  </a:lnTo>
                  <a:cubicBezTo>
                    <a:pt x="189" y="624"/>
                    <a:pt x="183" y="623"/>
                    <a:pt x="178" y="617"/>
                  </a:cubicBezTo>
                  <a:lnTo>
                    <a:pt x="90" y="516"/>
                  </a:lnTo>
                  <a:lnTo>
                    <a:pt x="100" y="507"/>
                  </a:lnTo>
                  <a:cubicBezTo>
                    <a:pt x="104" y="505"/>
                    <a:pt x="106" y="506"/>
                    <a:pt x="104" y="511"/>
                  </a:cubicBezTo>
                  <a:lnTo>
                    <a:pt x="135" y="546"/>
                  </a:lnTo>
                  <a:close/>
                  <a:moveTo>
                    <a:pt x="281" y="427"/>
                  </a:moveTo>
                  <a:lnTo>
                    <a:pt x="266" y="441"/>
                  </a:lnTo>
                  <a:cubicBezTo>
                    <a:pt x="279" y="457"/>
                    <a:pt x="279" y="474"/>
                    <a:pt x="263" y="492"/>
                  </a:cubicBezTo>
                  <a:lnTo>
                    <a:pt x="252" y="484"/>
                  </a:lnTo>
                  <a:cubicBezTo>
                    <a:pt x="263" y="471"/>
                    <a:pt x="264" y="460"/>
                    <a:pt x="256" y="450"/>
                  </a:cubicBezTo>
                  <a:lnTo>
                    <a:pt x="235" y="468"/>
                  </a:lnTo>
                  <a:lnTo>
                    <a:pt x="226" y="458"/>
                  </a:lnTo>
                  <a:lnTo>
                    <a:pt x="258" y="430"/>
                  </a:lnTo>
                  <a:lnTo>
                    <a:pt x="248" y="418"/>
                  </a:lnTo>
                  <a:lnTo>
                    <a:pt x="224" y="439"/>
                  </a:lnTo>
                  <a:lnTo>
                    <a:pt x="215" y="429"/>
                  </a:lnTo>
                  <a:lnTo>
                    <a:pt x="239" y="408"/>
                  </a:lnTo>
                  <a:lnTo>
                    <a:pt x="226" y="393"/>
                  </a:lnTo>
                  <a:lnTo>
                    <a:pt x="236" y="385"/>
                  </a:lnTo>
                  <a:cubicBezTo>
                    <a:pt x="239" y="383"/>
                    <a:pt x="240" y="384"/>
                    <a:pt x="239" y="387"/>
                  </a:cubicBezTo>
                  <a:lnTo>
                    <a:pt x="249" y="399"/>
                  </a:lnTo>
                  <a:lnTo>
                    <a:pt x="276" y="376"/>
                  </a:lnTo>
                  <a:lnTo>
                    <a:pt x="284" y="386"/>
                  </a:lnTo>
                  <a:lnTo>
                    <a:pt x="258" y="409"/>
                  </a:lnTo>
                  <a:lnTo>
                    <a:pt x="268" y="421"/>
                  </a:lnTo>
                  <a:lnTo>
                    <a:pt x="303" y="391"/>
                  </a:lnTo>
                  <a:lnTo>
                    <a:pt x="312" y="401"/>
                  </a:lnTo>
                  <a:lnTo>
                    <a:pt x="290" y="420"/>
                  </a:lnTo>
                  <a:lnTo>
                    <a:pt x="299" y="430"/>
                  </a:lnTo>
                  <a:cubicBezTo>
                    <a:pt x="301" y="432"/>
                    <a:pt x="303" y="433"/>
                    <a:pt x="305" y="431"/>
                  </a:cubicBezTo>
                  <a:lnTo>
                    <a:pt x="311" y="426"/>
                  </a:lnTo>
                  <a:cubicBezTo>
                    <a:pt x="313" y="424"/>
                    <a:pt x="313" y="423"/>
                    <a:pt x="311" y="420"/>
                  </a:cubicBezTo>
                  <a:lnTo>
                    <a:pt x="308" y="414"/>
                  </a:lnTo>
                  <a:lnTo>
                    <a:pt x="319" y="409"/>
                  </a:lnTo>
                  <a:lnTo>
                    <a:pt x="323" y="413"/>
                  </a:lnTo>
                  <a:cubicBezTo>
                    <a:pt x="328" y="420"/>
                    <a:pt x="328" y="426"/>
                    <a:pt x="324" y="429"/>
                  </a:cubicBezTo>
                  <a:lnTo>
                    <a:pt x="308" y="443"/>
                  </a:lnTo>
                  <a:cubicBezTo>
                    <a:pt x="303" y="448"/>
                    <a:pt x="298" y="447"/>
                    <a:pt x="293" y="441"/>
                  </a:cubicBezTo>
                  <a:lnTo>
                    <a:pt x="281" y="427"/>
                  </a:lnTo>
                  <a:close/>
                  <a:moveTo>
                    <a:pt x="304" y="484"/>
                  </a:moveTo>
                  <a:lnTo>
                    <a:pt x="280" y="505"/>
                  </a:lnTo>
                  <a:lnTo>
                    <a:pt x="271" y="495"/>
                  </a:lnTo>
                  <a:lnTo>
                    <a:pt x="296" y="474"/>
                  </a:lnTo>
                  <a:lnTo>
                    <a:pt x="284" y="460"/>
                  </a:lnTo>
                  <a:lnTo>
                    <a:pt x="294" y="451"/>
                  </a:lnTo>
                  <a:cubicBezTo>
                    <a:pt x="297" y="449"/>
                    <a:pt x="298" y="450"/>
                    <a:pt x="297" y="454"/>
                  </a:cubicBezTo>
                  <a:lnTo>
                    <a:pt x="306" y="465"/>
                  </a:lnTo>
                  <a:lnTo>
                    <a:pt x="336" y="439"/>
                  </a:lnTo>
                  <a:lnTo>
                    <a:pt x="344" y="449"/>
                  </a:lnTo>
                  <a:lnTo>
                    <a:pt x="315" y="475"/>
                  </a:lnTo>
                  <a:lnTo>
                    <a:pt x="328" y="490"/>
                  </a:lnTo>
                  <a:lnTo>
                    <a:pt x="364" y="459"/>
                  </a:lnTo>
                  <a:lnTo>
                    <a:pt x="372" y="468"/>
                  </a:lnTo>
                  <a:lnTo>
                    <a:pt x="288" y="541"/>
                  </a:lnTo>
                  <a:lnTo>
                    <a:pt x="280" y="532"/>
                  </a:lnTo>
                  <a:lnTo>
                    <a:pt x="318" y="499"/>
                  </a:lnTo>
                  <a:lnTo>
                    <a:pt x="304" y="484"/>
                  </a:lnTo>
                  <a:close/>
                  <a:moveTo>
                    <a:pt x="249" y="505"/>
                  </a:moveTo>
                  <a:cubicBezTo>
                    <a:pt x="242" y="498"/>
                    <a:pt x="232" y="493"/>
                    <a:pt x="217" y="489"/>
                  </a:cubicBezTo>
                  <a:lnTo>
                    <a:pt x="195" y="446"/>
                  </a:lnTo>
                  <a:lnTo>
                    <a:pt x="182" y="457"/>
                  </a:lnTo>
                  <a:lnTo>
                    <a:pt x="273" y="561"/>
                  </a:lnTo>
                  <a:lnTo>
                    <a:pt x="262" y="570"/>
                  </a:lnTo>
                  <a:lnTo>
                    <a:pt x="163" y="456"/>
                  </a:lnTo>
                  <a:lnTo>
                    <a:pt x="191" y="432"/>
                  </a:lnTo>
                  <a:lnTo>
                    <a:pt x="191" y="429"/>
                  </a:lnTo>
                  <a:lnTo>
                    <a:pt x="204" y="430"/>
                  </a:lnTo>
                  <a:cubicBezTo>
                    <a:pt x="207" y="431"/>
                    <a:pt x="207" y="432"/>
                    <a:pt x="205" y="434"/>
                  </a:cubicBezTo>
                  <a:lnTo>
                    <a:pt x="226" y="480"/>
                  </a:lnTo>
                  <a:cubicBezTo>
                    <a:pt x="240" y="483"/>
                    <a:pt x="250" y="488"/>
                    <a:pt x="257" y="494"/>
                  </a:cubicBezTo>
                  <a:cubicBezTo>
                    <a:pt x="264" y="500"/>
                    <a:pt x="269" y="506"/>
                    <a:pt x="272" y="512"/>
                  </a:cubicBezTo>
                  <a:cubicBezTo>
                    <a:pt x="275" y="519"/>
                    <a:pt x="273" y="525"/>
                    <a:pt x="267" y="531"/>
                  </a:cubicBezTo>
                  <a:lnTo>
                    <a:pt x="260" y="537"/>
                  </a:lnTo>
                  <a:lnTo>
                    <a:pt x="250" y="528"/>
                  </a:lnTo>
                  <a:lnTo>
                    <a:pt x="255" y="524"/>
                  </a:lnTo>
                  <a:cubicBezTo>
                    <a:pt x="260" y="519"/>
                    <a:pt x="258" y="513"/>
                    <a:pt x="249" y="505"/>
                  </a:cubicBezTo>
                  <a:close/>
                  <a:moveTo>
                    <a:pt x="430" y="409"/>
                  </a:moveTo>
                  <a:cubicBezTo>
                    <a:pt x="437" y="389"/>
                    <a:pt x="433" y="370"/>
                    <a:pt x="417" y="351"/>
                  </a:cubicBezTo>
                  <a:lnTo>
                    <a:pt x="365" y="292"/>
                  </a:lnTo>
                  <a:lnTo>
                    <a:pt x="378" y="284"/>
                  </a:lnTo>
                  <a:lnTo>
                    <a:pt x="398" y="251"/>
                  </a:lnTo>
                  <a:lnTo>
                    <a:pt x="415" y="255"/>
                  </a:lnTo>
                  <a:cubicBezTo>
                    <a:pt x="418" y="256"/>
                    <a:pt x="417" y="257"/>
                    <a:pt x="412" y="259"/>
                  </a:cubicBezTo>
                  <a:lnTo>
                    <a:pt x="385" y="293"/>
                  </a:lnTo>
                  <a:lnTo>
                    <a:pt x="404" y="316"/>
                  </a:lnTo>
                  <a:lnTo>
                    <a:pt x="445" y="280"/>
                  </a:lnTo>
                  <a:lnTo>
                    <a:pt x="454" y="290"/>
                  </a:lnTo>
                  <a:lnTo>
                    <a:pt x="438" y="303"/>
                  </a:lnTo>
                  <a:lnTo>
                    <a:pt x="495" y="368"/>
                  </a:lnTo>
                  <a:lnTo>
                    <a:pt x="484" y="377"/>
                  </a:lnTo>
                  <a:lnTo>
                    <a:pt x="428" y="312"/>
                  </a:lnTo>
                  <a:lnTo>
                    <a:pt x="413" y="326"/>
                  </a:lnTo>
                  <a:lnTo>
                    <a:pt x="430" y="345"/>
                  </a:lnTo>
                  <a:cubicBezTo>
                    <a:pt x="448" y="366"/>
                    <a:pt x="452" y="388"/>
                    <a:pt x="444" y="413"/>
                  </a:cubicBezTo>
                  <a:lnTo>
                    <a:pt x="430" y="409"/>
                  </a:lnTo>
                  <a:close/>
                  <a:moveTo>
                    <a:pt x="428" y="427"/>
                  </a:moveTo>
                  <a:lnTo>
                    <a:pt x="418" y="436"/>
                  </a:lnTo>
                  <a:lnTo>
                    <a:pt x="391" y="405"/>
                  </a:lnTo>
                  <a:cubicBezTo>
                    <a:pt x="393" y="419"/>
                    <a:pt x="393" y="431"/>
                    <a:pt x="391" y="442"/>
                  </a:cubicBezTo>
                  <a:lnTo>
                    <a:pt x="375" y="439"/>
                  </a:lnTo>
                  <a:cubicBezTo>
                    <a:pt x="379" y="424"/>
                    <a:pt x="380" y="408"/>
                    <a:pt x="377" y="392"/>
                  </a:cubicBezTo>
                  <a:lnTo>
                    <a:pt x="355" y="411"/>
                  </a:lnTo>
                  <a:lnTo>
                    <a:pt x="347" y="401"/>
                  </a:lnTo>
                  <a:lnTo>
                    <a:pt x="370" y="381"/>
                  </a:lnTo>
                  <a:lnTo>
                    <a:pt x="360" y="370"/>
                  </a:lnTo>
                  <a:lnTo>
                    <a:pt x="334" y="393"/>
                  </a:lnTo>
                  <a:lnTo>
                    <a:pt x="325" y="383"/>
                  </a:lnTo>
                  <a:lnTo>
                    <a:pt x="362" y="351"/>
                  </a:lnTo>
                  <a:lnTo>
                    <a:pt x="351" y="328"/>
                  </a:lnTo>
                  <a:lnTo>
                    <a:pt x="313" y="361"/>
                  </a:lnTo>
                  <a:lnTo>
                    <a:pt x="304" y="351"/>
                  </a:lnTo>
                  <a:lnTo>
                    <a:pt x="327" y="331"/>
                  </a:lnTo>
                  <a:lnTo>
                    <a:pt x="314" y="317"/>
                  </a:lnTo>
                  <a:lnTo>
                    <a:pt x="324" y="308"/>
                  </a:lnTo>
                  <a:cubicBezTo>
                    <a:pt x="327" y="306"/>
                    <a:pt x="328" y="307"/>
                    <a:pt x="327" y="311"/>
                  </a:cubicBezTo>
                  <a:lnTo>
                    <a:pt x="337" y="322"/>
                  </a:lnTo>
                  <a:lnTo>
                    <a:pt x="360" y="302"/>
                  </a:lnTo>
                  <a:lnTo>
                    <a:pt x="369" y="312"/>
                  </a:lnTo>
                  <a:lnTo>
                    <a:pt x="362" y="318"/>
                  </a:lnTo>
                  <a:lnTo>
                    <a:pt x="371" y="343"/>
                  </a:lnTo>
                  <a:lnTo>
                    <a:pt x="387" y="329"/>
                  </a:lnTo>
                  <a:lnTo>
                    <a:pt x="396" y="339"/>
                  </a:lnTo>
                  <a:lnTo>
                    <a:pt x="371" y="361"/>
                  </a:lnTo>
                  <a:lnTo>
                    <a:pt x="381" y="372"/>
                  </a:lnTo>
                  <a:lnTo>
                    <a:pt x="403" y="352"/>
                  </a:lnTo>
                  <a:lnTo>
                    <a:pt x="412" y="362"/>
                  </a:lnTo>
                  <a:lnTo>
                    <a:pt x="389" y="382"/>
                  </a:lnTo>
                  <a:lnTo>
                    <a:pt x="393" y="387"/>
                  </a:lnTo>
                  <a:cubicBezTo>
                    <a:pt x="399" y="384"/>
                    <a:pt x="409" y="381"/>
                    <a:pt x="423" y="380"/>
                  </a:cubicBezTo>
                  <a:lnTo>
                    <a:pt x="426" y="396"/>
                  </a:lnTo>
                  <a:cubicBezTo>
                    <a:pt x="417" y="395"/>
                    <a:pt x="409" y="395"/>
                    <a:pt x="402" y="396"/>
                  </a:cubicBezTo>
                  <a:lnTo>
                    <a:pt x="428" y="427"/>
                  </a:lnTo>
                  <a:close/>
                  <a:moveTo>
                    <a:pt x="340" y="368"/>
                  </a:moveTo>
                  <a:cubicBezTo>
                    <a:pt x="335" y="364"/>
                    <a:pt x="329" y="361"/>
                    <a:pt x="322" y="359"/>
                  </a:cubicBezTo>
                  <a:lnTo>
                    <a:pt x="330" y="347"/>
                  </a:lnTo>
                  <a:cubicBezTo>
                    <a:pt x="336" y="349"/>
                    <a:pt x="342" y="352"/>
                    <a:pt x="348" y="356"/>
                  </a:cubicBezTo>
                  <a:lnTo>
                    <a:pt x="340" y="368"/>
                  </a:lnTo>
                  <a:close/>
                  <a:moveTo>
                    <a:pt x="501" y="161"/>
                  </a:moveTo>
                  <a:cubicBezTo>
                    <a:pt x="521" y="168"/>
                    <a:pt x="540" y="170"/>
                    <a:pt x="560" y="166"/>
                  </a:cubicBezTo>
                  <a:lnTo>
                    <a:pt x="564" y="182"/>
                  </a:lnTo>
                  <a:cubicBezTo>
                    <a:pt x="542" y="184"/>
                    <a:pt x="522" y="182"/>
                    <a:pt x="504" y="175"/>
                  </a:cubicBezTo>
                  <a:cubicBezTo>
                    <a:pt x="510" y="190"/>
                    <a:pt x="511" y="209"/>
                    <a:pt x="510" y="232"/>
                  </a:cubicBezTo>
                  <a:lnTo>
                    <a:pt x="494" y="227"/>
                  </a:lnTo>
                  <a:cubicBezTo>
                    <a:pt x="498" y="205"/>
                    <a:pt x="496" y="185"/>
                    <a:pt x="487" y="166"/>
                  </a:cubicBezTo>
                  <a:lnTo>
                    <a:pt x="498" y="158"/>
                  </a:lnTo>
                  <a:cubicBezTo>
                    <a:pt x="501" y="156"/>
                    <a:pt x="502" y="157"/>
                    <a:pt x="501" y="161"/>
                  </a:cubicBezTo>
                  <a:close/>
                  <a:moveTo>
                    <a:pt x="459" y="263"/>
                  </a:moveTo>
                  <a:lnTo>
                    <a:pt x="468" y="273"/>
                  </a:lnTo>
                  <a:lnTo>
                    <a:pt x="496" y="249"/>
                  </a:lnTo>
                  <a:lnTo>
                    <a:pt x="487" y="239"/>
                  </a:lnTo>
                  <a:lnTo>
                    <a:pt x="459" y="263"/>
                  </a:lnTo>
                  <a:close/>
                  <a:moveTo>
                    <a:pt x="475" y="281"/>
                  </a:moveTo>
                  <a:lnTo>
                    <a:pt x="484" y="291"/>
                  </a:lnTo>
                  <a:lnTo>
                    <a:pt x="511" y="267"/>
                  </a:lnTo>
                  <a:lnTo>
                    <a:pt x="503" y="257"/>
                  </a:lnTo>
                  <a:lnTo>
                    <a:pt x="475" y="281"/>
                  </a:lnTo>
                  <a:close/>
                  <a:moveTo>
                    <a:pt x="546" y="324"/>
                  </a:moveTo>
                  <a:lnTo>
                    <a:pt x="536" y="333"/>
                  </a:lnTo>
                  <a:lnTo>
                    <a:pt x="517" y="311"/>
                  </a:lnTo>
                  <a:lnTo>
                    <a:pt x="494" y="331"/>
                  </a:lnTo>
                  <a:lnTo>
                    <a:pt x="485" y="321"/>
                  </a:lnTo>
                  <a:lnTo>
                    <a:pt x="508" y="301"/>
                  </a:lnTo>
                  <a:lnTo>
                    <a:pt x="500" y="291"/>
                  </a:lnTo>
                  <a:lnTo>
                    <a:pt x="491" y="299"/>
                  </a:lnTo>
                  <a:lnTo>
                    <a:pt x="482" y="307"/>
                  </a:lnTo>
                  <a:lnTo>
                    <a:pt x="443" y="262"/>
                  </a:lnTo>
                  <a:lnTo>
                    <a:pt x="461" y="247"/>
                  </a:lnTo>
                  <a:lnTo>
                    <a:pt x="453" y="238"/>
                  </a:lnTo>
                  <a:lnTo>
                    <a:pt x="432" y="256"/>
                  </a:lnTo>
                  <a:lnTo>
                    <a:pt x="424" y="246"/>
                  </a:lnTo>
                  <a:lnTo>
                    <a:pt x="445" y="228"/>
                  </a:lnTo>
                  <a:lnTo>
                    <a:pt x="432" y="214"/>
                  </a:lnTo>
                  <a:lnTo>
                    <a:pt x="442" y="205"/>
                  </a:lnTo>
                  <a:cubicBezTo>
                    <a:pt x="445" y="203"/>
                    <a:pt x="446" y="204"/>
                    <a:pt x="445" y="208"/>
                  </a:cubicBezTo>
                  <a:lnTo>
                    <a:pt x="455" y="219"/>
                  </a:lnTo>
                  <a:lnTo>
                    <a:pt x="476" y="201"/>
                  </a:lnTo>
                  <a:lnTo>
                    <a:pt x="484" y="211"/>
                  </a:lnTo>
                  <a:lnTo>
                    <a:pt x="464" y="229"/>
                  </a:lnTo>
                  <a:lnTo>
                    <a:pt x="471" y="238"/>
                  </a:lnTo>
                  <a:lnTo>
                    <a:pt x="488" y="223"/>
                  </a:lnTo>
                  <a:lnTo>
                    <a:pt x="527" y="267"/>
                  </a:lnTo>
                  <a:lnTo>
                    <a:pt x="510" y="282"/>
                  </a:lnTo>
                  <a:lnTo>
                    <a:pt x="519" y="292"/>
                  </a:lnTo>
                  <a:lnTo>
                    <a:pt x="541" y="273"/>
                  </a:lnTo>
                  <a:lnTo>
                    <a:pt x="549" y="283"/>
                  </a:lnTo>
                  <a:lnTo>
                    <a:pt x="527" y="302"/>
                  </a:lnTo>
                  <a:lnTo>
                    <a:pt x="546" y="324"/>
                  </a:lnTo>
                  <a:close/>
                  <a:moveTo>
                    <a:pt x="528" y="255"/>
                  </a:moveTo>
                  <a:lnTo>
                    <a:pt x="550" y="236"/>
                  </a:lnTo>
                  <a:lnTo>
                    <a:pt x="534" y="218"/>
                  </a:lnTo>
                  <a:lnTo>
                    <a:pt x="522" y="229"/>
                  </a:lnTo>
                  <a:lnTo>
                    <a:pt x="513" y="219"/>
                  </a:lnTo>
                  <a:lnTo>
                    <a:pt x="549" y="189"/>
                  </a:lnTo>
                  <a:lnTo>
                    <a:pt x="557" y="198"/>
                  </a:lnTo>
                  <a:lnTo>
                    <a:pt x="545" y="209"/>
                  </a:lnTo>
                  <a:lnTo>
                    <a:pt x="560" y="227"/>
                  </a:lnTo>
                  <a:lnTo>
                    <a:pt x="586" y="205"/>
                  </a:lnTo>
                  <a:lnTo>
                    <a:pt x="594" y="215"/>
                  </a:lnTo>
                  <a:lnTo>
                    <a:pt x="569" y="237"/>
                  </a:lnTo>
                  <a:lnTo>
                    <a:pt x="602" y="275"/>
                  </a:lnTo>
                  <a:lnTo>
                    <a:pt x="592" y="284"/>
                  </a:lnTo>
                  <a:lnTo>
                    <a:pt x="558" y="246"/>
                  </a:lnTo>
                  <a:lnTo>
                    <a:pt x="537" y="265"/>
                  </a:lnTo>
                  <a:lnTo>
                    <a:pt x="528" y="255"/>
                  </a:lnTo>
                  <a:close/>
                  <a:moveTo>
                    <a:pt x="638" y="58"/>
                  </a:moveTo>
                  <a:lnTo>
                    <a:pt x="663" y="37"/>
                  </a:lnTo>
                  <a:lnTo>
                    <a:pt x="702" y="82"/>
                  </a:lnTo>
                  <a:lnTo>
                    <a:pt x="679" y="102"/>
                  </a:lnTo>
                  <a:lnTo>
                    <a:pt x="685" y="108"/>
                  </a:lnTo>
                  <a:cubicBezTo>
                    <a:pt x="687" y="111"/>
                    <a:pt x="693" y="113"/>
                    <a:pt x="702" y="116"/>
                  </a:cubicBezTo>
                  <a:lnTo>
                    <a:pt x="704" y="86"/>
                  </a:lnTo>
                  <a:lnTo>
                    <a:pt x="718" y="88"/>
                  </a:lnTo>
                  <a:cubicBezTo>
                    <a:pt x="720" y="90"/>
                    <a:pt x="720" y="91"/>
                    <a:pt x="717" y="92"/>
                  </a:cubicBezTo>
                  <a:lnTo>
                    <a:pt x="712" y="119"/>
                  </a:lnTo>
                  <a:cubicBezTo>
                    <a:pt x="724" y="121"/>
                    <a:pt x="737" y="121"/>
                    <a:pt x="751" y="119"/>
                  </a:cubicBezTo>
                  <a:lnTo>
                    <a:pt x="755" y="134"/>
                  </a:lnTo>
                  <a:cubicBezTo>
                    <a:pt x="738" y="137"/>
                    <a:pt x="720" y="135"/>
                    <a:pt x="702" y="128"/>
                  </a:cubicBezTo>
                  <a:lnTo>
                    <a:pt x="725" y="154"/>
                  </a:lnTo>
                  <a:cubicBezTo>
                    <a:pt x="729" y="159"/>
                    <a:pt x="729" y="164"/>
                    <a:pt x="725" y="167"/>
                  </a:cubicBezTo>
                  <a:lnTo>
                    <a:pt x="715" y="176"/>
                  </a:lnTo>
                  <a:lnTo>
                    <a:pt x="706" y="169"/>
                  </a:lnTo>
                  <a:lnTo>
                    <a:pt x="713" y="163"/>
                  </a:lnTo>
                  <a:cubicBezTo>
                    <a:pt x="715" y="162"/>
                    <a:pt x="715" y="160"/>
                    <a:pt x="714" y="159"/>
                  </a:cubicBezTo>
                  <a:lnTo>
                    <a:pt x="671" y="110"/>
                  </a:lnTo>
                  <a:lnTo>
                    <a:pt x="659" y="120"/>
                  </a:lnTo>
                  <a:lnTo>
                    <a:pt x="648" y="129"/>
                  </a:lnTo>
                  <a:lnTo>
                    <a:pt x="609" y="84"/>
                  </a:lnTo>
                  <a:lnTo>
                    <a:pt x="628" y="66"/>
                  </a:lnTo>
                  <a:lnTo>
                    <a:pt x="619" y="50"/>
                  </a:lnTo>
                  <a:lnTo>
                    <a:pt x="632" y="42"/>
                  </a:lnTo>
                  <a:cubicBezTo>
                    <a:pt x="636" y="41"/>
                    <a:pt x="636" y="42"/>
                    <a:pt x="634" y="46"/>
                  </a:cubicBezTo>
                  <a:lnTo>
                    <a:pt x="638" y="58"/>
                  </a:lnTo>
                  <a:close/>
                  <a:moveTo>
                    <a:pt x="678" y="126"/>
                  </a:moveTo>
                  <a:lnTo>
                    <a:pt x="680" y="129"/>
                  </a:lnTo>
                  <a:cubicBezTo>
                    <a:pt x="696" y="149"/>
                    <a:pt x="700" y="170"/>
                    <a:pt x="693" y="191"/>
                  </a:cubicBezTo>
                  <a:lnTo>
                    <a:pt x="679" y="189"/>
                  </a:lnTo>
                  <a:cubicBezTo>
                    <a:pt x="685" y="170"/>
                    <a:pt x="683" y="155"/>
                    <a:pt x="673" y="142"/>
                  </a:cubicBezTo>
                  <a:lnTo>
                    <a:pt x="659" y="153"/>
                  </a:lnTo>
                  <a:lnTo>
                    <a:pt x="652" y="145"/>
                  </a:lnTo>
                  <a:lnTo>
                    <a:pt x="667" y="132"/>
                  </a:lnTo>
                  <a:lnTo>
                    <a:pt x="667" y="129"/>
                  </a:lnTo>
                  <a:lnTo>
                    <a:pt x="678" y="126"/>
                  </a:lnTo>
                  <a:close/>
                  <a:moveTo>
                    <a:pt x="580" y="101"/>
                  </a:moveTo>
                  <a:cubicBezTo>
                    <a:pt x="583" y="119"/>
                    <a:pt x="584" y="130"/>
                    <a:pt x="585" y="136"/>
                  </a:cubicBezTo>
                  <a:lnTo>
                    <a:pt x="597" y="136"/>
                  </a:lnTo>
                  <a:lnTo>
                    <a:pt x="592" y="102"/>
                  </a:lnTo>
                  <a:lnTo>
                    <a:pt x="605" y="100"/>
                  </a:lnTo>
                  <a:cubicBezTo>
                    <a:pt x="608" y="101"/>
                    <a:pt x="608" y="102"/>
                    <a:pt x="606" y="104"/>
                  </a:cubicBezTo>
                  <a:cubicBezTo>
                    <a:pt x="608" y="126"/>
                    <a:pt x="610" y="143"/>
                    <a:pt x="610" y="155"/>
                  </a:cubicBezTo>
                  <a:lnTo>
                    <a:pt x="626" y="139"/>
                  </a:lnTo>
                  <a:lnTo>
                    <a:pt x="616" y="135"/>
                  </a:lnTo>
                  <a:lnTo>
                    <a:pt x="620" y="124"/>
                  </a:lnTo>
                  <a:cubicBezTo>
                    <a:pt x="631" y="126"/>
                    <a:pt x="641" y="130"/>
                    <a:pt x="650" y="135"/>
                  </a:cubicBezTo>
                  <a:lnTo>
                    <a:pt x="644" y="147"/>
                  </a:lnTo>
                  <a:lnTo>
                    <a:pt x="637" y="144"/>
                  </a:lnTo>
                  <a:lnTo>
                    <a:pt x="627" y="155"/>
                  </a:lnTo>
                  <a:lnTo>
                    <a:pt x="677" y="212"/>
                  </a:lnTo>
                  <a:lnTo>
                    <a:pt x="666" y="221"/>
                  </a:lnTo>
                  <a:lnTo>
                    <a:pt x="618" y="165"/>
                  </a:lnTo>
                  <a:lnTo>
                    <a:pt x="601" y="181"/>
                  </a:lnTo>
                  <a:cubicBezTo>
                    <a:pt x="601" y="185"/>
                    <a:pt x="600" y="185"/>
                    <a:pt x="596" y="182"/>
                  </a:cubicBezTo>
                  <a:lnTo>
                    <a:pt x="589" y="175"/>
                  </a:lnTo>
                  <a:lnTo>
                    <a:pt x="599" y="166"/>
                  </a:lnTo>
                  <a:lnTo>
                    <a:pt x="598" y="150"/>
                  </a:lnTo>
                  <a:lnTo>
                    <a:pt x="570" y="151"/>
                  </a:lnTo>
                  <a:lnTo>
                    <a:pt x="569" y="138"/>
                  </a:lnTo>
                  <a:lnTo>
                    <a:pt x="573" y="138"/>
                  </a:lnTo>
                  <a:cubicBezTo>
                    <a:pt x="570" y="121"/>
                    <a:pt x="568" y="108"/>
                    <a:pt x="566" y="100"/>
                  </a:cubicBezTo>
                  <a:lnTo>
                    <a:pt x="579" y="97"/>
                  </a:lnTo>
                  <a:cubicBezTo>
                    <a:pt x="582" y="97"/>
                    <a:pt x="582" y="98"/>
                    <a:pt x="580" y="101"/>
                  </a:cubicBezTo>
                  <a:close/>
                  <a:moveTo>
                    <a:pt x="635" y="222"/>
                  </a:moveTo>
                  <a:cubicBezTo>
                    <a:pt x="626" y="207"/>
                    <a:pt x="618" y="195"/>
                    <a:pt x="612" y="188"/>
                  </a:cubicBezTo>
                  <a:lnTo>
                    <a:pt x="622" y="180"/>
                  </a:lnTo>
                  <a:cubicBezTo>
                    <a:pt x="625" y="179"/>
                    <a:pt x="626" y="179"/>
                    <a:pt x="625" y="183"/>
                  </a:cubicBezTo>
                  <a:cubicBezTo>
                    <a:pt x="635" y="194"/>
                    <a:pt x="643" y="206"/>
                    <a:pt x="649" y="219"/>
                  </a:cubicBezTo>
                  <a:lnTo>
                    <a:pt x="635" y="222"/>
                  </a:lnTo>
                  <a:close/>
                  <a:moveTo>
                    <a:pt x="634" y="95"/>
                  </a:moveTo>
                  <a:lnTo>
                    <a:pt x="670" y="63"/>
                  </a:lnTo>
                  <a:lnTo>
                    <a:pt x="661" y="53"/>
                  </a:lnTo>
                  <a:lnTo>
                    <a:pt x="625" y="84"/>
                  </a:lnTo>
                  <a:lnTo>
                    <a:pt x="634" y="95"/>
                  </a:lnTo>
                  <a:close/>
                  <a:moveTo>
                    <a:pt x="686" y="82"/>
                  </a:moveTo>
                  <a:lnTo>
                    <a:pt x="677" y="71"/>
                  </a:lnTo>
                  <a:lnTo>
                    <a:pt x="641" y="103"/>
                  </a:lnTo>
                  <a:lnTo>
                    <a:pt x="650" y="113"/>
                  </a:lnTo>
                  <a:lnTo>
                    <a:pt x="686" y="82"/>
                  </a:lnTo>
                  <a:close/>
                  <a:moveTo>
                    <a:pt x="649" y="154"/>
                  </a:moveTo>
                  <a:cubicBezTo>
                    <a:pt x="656" y="157"/>
                    <a:pt x="664" y="163"/>
                    <a:pt x="673" y="171"/>
                  </a:cubicBezTo>
                  <a:lnTo>
                    <a:pt x="665" y="182"/>
                  </a:lnTo>
                  <a:cubicBezTo>
                    <a:pt x="660" y="176"/>
                    <a:pt x="652" y="170"/>
                    <a:pt x="642" y="164"/>
                  </a:cubicBezTo>
                  <a:lnTo>
                    <a:pt x="649" y="154"/>
                  </a:lnTo>
                  <a:close/>
                  <a:moveTo>
                    <a:pt x="781" y="70"/>
                  </a:moveTo>
                  <a:cubicBezTo>
                    <a:pt x="784" y="83"/>
                    <a:pt x="786" y="97"/>
                    <a:pt x="786" y="114"/>
                  </a:cubicBezTo>
                  <a:lnTo>
                    <a:pt x="775" y="114"/>
                  </a:lnTo>
                  <a:cubicBezTo>
                    <a:pt x="776" y="97"/>
                    <a:pt x="774" y="83"/>
                    <a:pt x="771" y="72"/>
                  </a:cubicBezTo>
                  <a:cubicBezTo>
                    <a:pt x="768" y="61"/>
                    <a:pt x="762" y="50"/>
                    <a:pt x="754" y="41"/>
                  </a:cubicBezTo>
                  <a:cubicBezTo>
                    <a:pt x="744" y="30"/>
                    <a:pt x="734" y="22"/>
                    <a:pt x="723" y="17"/>
                  </a:cubicBezTo>
                  <a:cubicBezTo>
                    <a:pt x="714" y="13"/>
                    <a:pt x="701" y="11"/>
                    <a:pt x="685" y="10"/>
                  </a:cubicBezTo>
                  <a:lnTo>
                    <a:pt x="687" y="0"/>
                  </a:lnTo>
                  <a:cubicBezTo>
                    <a:pt x="703" y="1"/>
                    <a:pt x="716" y="3"/>
                    <a:pt x="727" y="8"/>
                  </a:cubicBezTo>
                  <a:cubicBezTo>
                    <a:pt x="740" y="13"/>
                    <a:pt x="751" y="22"/>
                    <a:pt x="762" y="34"/>
                  </a:cubicBezTo>
                  <a:cubicBezTo>
                    <a:pt x="771" y="45"/>
                    <a:pt x="777" y="57"/>
                    <a:pt x="781" y="70"/>
                  </a:cubicBez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31" name="Rectangle 92"/>
            <p:cNvSpPr>
              <a:spLocks noChangeArrowheads="1"/>
            </p:cNvSpPr>
            <p:nvPr/>
          </p:nvSpPr>
          <p:spPr bwMode="auto">
            <a:xfrm>
              <a:off x="2469" y="3020"/>
              <a:ext cx="216" cy="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smtClean="0">
                  <a:ln>
                    <a:noFill/>
                  </a:ln>
                  <a:solidFill>
                    <a:srgbClr val="000000"/>
                  </a:solidFill>
                  <a:effectLst/>
                  <a:latin typeface="ＭＳ ゴシック" panose="020B0609070205080204" pitchFamily="49" charset="-128"/>
                  <a:ea typeface="ＭＳ ゴシック" panose="020B0609070205080204" pitchFamily="49" charset="-128"/>
                </a:rPr>
                <a:t>阪高大和川線</a:t>
              </a:r>
              <a:endParaRPr kumimoji="0" lang="ja-JP" altLang="ja-JP" sz="1800" b="0" i="0" u="none" strike="noStrike" cap="none" normalizeH="0" baseline="0" smtClean="0">
                <a:ln>
                  <a:noFill/>
                </a:ln>
                <a:solidFill>
                  <a:schemeClr val="tx1"/>
                </a:solidFill>
                <a:effectLst/>
                <a:latin typeface="Arial" panose="020B0604020202020204" pitchFamily="34" charset="0"/>
              </a:endParaRPr>
            </a:p>
          </p:txBody>
        </p:sp>
        <p:sp>
          <p:nvSpPr>
            <p:cNvPr id="132" name="Freeform 93"/>
            <p:cNvSpPr>
              <a:spLocks noEditPoints="1"/>
            </p:cNvSpPr>
            <p:nvPr/>
          </p:nvSpPr>
          <p:spPr bwMode="auto">
            <a:xfrm>
              <a:off x="1856" y="2184"/>
              <a:ext cx="1368" cy="68"/>
            </a:xfrm>
            <a:custGeom>
              <a:avLst/>
              <a:gdLst>
                <a:gd name="T0" fmla="*/ 1316 w 1368"/>
                <a:gd name="T1" fmla="*/ 50 h 68"/>
                <a:gd name="T2" fmla="*/ 51 w 1368"/>
                <a:gd name="T3" fmla="*/ 37 h 68"/>
                <a:gd name="T4" fmla="*/ 51 w 1368"/>
                <a:gd name="T5" fmla="*/ 19 h 68"/>
                <a:gd name="T6" fmla="*/ 1316 w 1368"/>
                <a:gd name="T7" fmla="*/ 31 h 68"/>
                <a:gd name="T8" fmla="*/ 1316 w 1368"/>
                <a:gd name="T9" fmla="*/ 50 h 68"/>
                <a:gd name="T10" fmla="*/ 1307 w 1368"/>
                <a:gd name="T11" fmla="*/ 12 h 68"/>
                <a:gd name="T12" fmla="*/ 1368 w 1368"/>
                <a:gd name="T13" fmla="*/ 41 h 68"/>
                <a:gd name="T14" fmla="*/ 1306 w 1368"/>
                <a:gd name="T15" fmla="*/ 68 h 68"/>
                <a:gd name="T16" fmla="*/ 1307 w 1368"/>
                <a:gd name="T17" fmla="*/ 12 h 68"/>
                <a:gd name="T18" fmla="*/ 61 w 1368"/>
                <a:gd name="T19" fmla="*/ 56 h 68"/>
                <a:gd name="T20" fmla="*/ 0 w 1368"/>
                <a:gd name="T21" fmla="*/ 28 h 68"/>
                <a:gd name="T22" fmla="*/ 61 w 1368"/>
                <a:gd name="T23" fmla="*/ 0 h 68"/>
                <a:gd name="T24" fmla="*/ 61 w 1368"/>
                <a:gd name="T25" fmla="*/ 56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68" h="68">
                  <a:moveTo>
                    <a:pt x="1316" y="50"/>
                  </a:moveTo>
                  <a:lnTo>
                    <a:pt x="51" y="37"/>
                  </a:lnTo>
                  <a:lnTo>
                    <a:pt x="51" y="19"/>
                  </a:lnTo>
                  <a:lnTo>
                    <a:pt x="1316" y="31"/>
                  </a:lnTo>
                  <a:lnTo>
                    <a:pt x="1316" y="50"/>
                  </a:lnTo>
                  <a:close/>
                  <a:moveTo>
                    <a:pt x="1307" y="12"/>
                  </a:moveTo>
                  <a:lnTo>
                    <a:pt x="1368" y="41"/>
                  </a:lnTo>
                  <a:lnTo>
                    <a:pt x="1306" y="68"/>
                  </a:lnTo>
                  <a:lnTo>
                    <a:pt x="1307" y="12"/>
                  </a:lnTo>
                  <a:close/>
                  <a:moveTo>
                    <a:pt x="61" y="56"/>
                  </a:moveTo>
                  <a:lnTo>
                    <a:pt x="0" y="28"/>
                  </a:lnTo>
                  <a:lnTo>
                    <a:pt x="61" y="0"/>
                  </a:lnTo>
                  <a:lnTo>
                    <a:pt x="61" y="56"/>
                  </a:lnTo>
                  <a:close/>
                </a:path>
              </a:pathLst>
            </a:custGeom>
            <a:solidFill>
              <a:srgbClr val="99CCFF"/>
            </a:solidFill>
            <a:ln w="0" cap="flat">
              <a:solidFill>
                <a:srgbClr val="99CCFF"/>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33" name="Freeform 94"/>
            <p:cNvSpPr>
              <a:spLocks noEditPoints="1"/>
            </p:cNvSpPr>
            <p:nvPr/>
          </p:nvSpPr>
          <p:spPr bwMode="auto">
            <a:xfrm>
              <a:off x="2148" y="2489"/>
              <a:ext cx="1106" cy="63"/>
            </a:xfrm>
            <a:custGeom>
              <a:avLst/>
              <a:gdLst>
                <a:gd name="T0" fmla="*/ 0 w 1106"/>
                <a:gd name="T1" fmla="*/ 31 h 63"/>
                <a:gd name="T2" fmla="*/ 1048 w 1106"/>
                <a:gd name="T3" fmla="*/ 21 h 63"/>
                <a:gd name="T4" fmla="*/ 1049 w 1106"/>
                <a:gd name="T5" fmla="*/ 42 h 63"/>
                <a:gd name="T6" fmla="*/ 1 w 1106"/>
                <a:gd name="T7" fmla="*/ 52 h 63"/>
                <a:gd name="T8" fmla="*/ 0 w 1106"/>
                <a:gd name="T9" fmla="*/ 31 h 63"/>
                <a:gd name="T10" fmla="*/ 1037 w 1106"/>
                <a:gd name="T11" fmla="*/ 0 h 63"/>
                <a:gd name="T12" fmla="*/ 1106 w 1106"/>
                <a:gd name="T13" fmla="*/ 31 h 63"/>
                <a:gd name="T14" fmla="*/ 1037 w 1106"/>
                <a:gd name="T15" fmla="*/ 63 h 63"/>
                <a:gd name="T16" fmla="*/ 1037 w 1106"/>
                <a:gd name="T17" fmla="*/ 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06" h="63">
                  <a:moveTo>
                    <a:pt x="0" y="31"/>
                  </a:moveTo>
                  <a:lnTo>
                    <a:pt x="1048" y="21"/>
                  </a:lnTo>
                  <a:lnTo>
                    <a:pt x="1049" y="42"/>
                  </a:lnTo>
                  <a:lnTo>
                    <a:pt x="1" y="52"/>
                  </a:lnTo>
                  <a:lnTo>
                    <a:pt x="0" y="31"/>
                  </a:lnTo>
                  <a:close/>
                  <a:moveTo>
                    <a:pt x="1037" y="0"/>
                  </a:moveTo>
                  <a:lnTo>
                    <a:pt x="1106" y="31"/>
                  </a:lnTo>
                  <a:lnTo>
                    <a:pt x="1037" y="63"/>
                  </a:lnTo>
                  <a:lnTo>
                    <a:pt x="1037" y="0"/>
                  </a:lnTo>
                  <a:close/>
                </a:path>
              </a:pathLst>
            </a:custGeom>
            <a:solidFill>
              <a:srgbClr val="99CCFF"/>
            </a:solidFill>
            <a:ln w="0" cap="flat">
              <a:solidFill>
                <a:srgbClr val="99CCFF"/>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34" name="Freeform 95"/>
            <p:cNvSpPr>
              <a:spLocks noEditPoints="1"/>
            </p:cNvSpPr>
            <p:nvPr/>
          </p:nvSpPr>
          <p:spPr bwMode="auto">
            <a:xfrm>
              <a:off x="75" y="1851"/>
              <a:ext cx="960" cy="56"/>
            </a:xfrm>
            <a:custGeom>
              <a:avLst/>
              <a:gdLst>
                <a:gd name="T0" fmla="*/ 960 w 960"/>
                <a:gd name="T1" fmla="*/ 43 h 56"/>
                <a:gd name="T2" fmla="*/ 92 w 960"/>
                <a:gd name="T3" fmla="*/ 37 h 56"/>
                <a:gd name="T4" fmla="*/ 92 w 960"/>
                <a:gd name="T5" fmla="*/ 19 h 56"/>
                <a:gd name="T6" fmla="*/ 960 w 960"/>
                <a:gd name="T7" fmla="*/ 24 h 56"/>
                <a:gd name="T8" fmla="*/ 960 w 960"/>
                <a:gd name="T9" fmla="*/ 43 h 56"/>
                <a:gd name="T10" fmla="*/ 102 w 960"/>
                <a:gd name="T11" fmla="*/ 56 h 56"/>
                <a:gd name="T12" fmla="*/ 0 w 960"/>
                <a:gd name="T13" fmla="*/ 27 h 56"/>
                <a:gd name="T14" fmla="*/ 103 w 960"/>
                <a:gd name="T15" fmla="*/ 0 h 56"/>
                <a:gd name="T16" fmla="*/ 102 w 960"/>
                <a:gd name="T17" fmla="*/ 5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60" h="56">
                  <a:moveTo>
                    <a:pt x="960" y="43"/>
                  </a:moveTo>
                  <a:lnTo>
                    <a:pt x="92" y="37"/>
                  </a:lnTo>
                  <a:lnTo>
                    <a:pt x="92" y="19"/>
                  </a:lnTo>
                  <a:lnTo>
                    <a:pt x="960" y="24"/>
                  </a:lnTo>
                  <a:lnTo>
                    <a:pt x="960" y="43"/>
                  </a:lnTo>
                  <a:close/>
                  <a:moveTo>
                    <a:pt x="102" y="56"/>
                  </a:moveTo>
                  <a:lnTo>
                    <a:pt x="0" y="27"/>
                  </a:lnTo>
                  <a:lnTo>
                    <a:pt x="103" y="0"/>
                  </a:lnTo>
                  <a:lnTo>
                    <a:pt x="102" y="56"/>
                  </a:lnTo>
                  <a:close/>
                </a:path>
              </a:pathLst>
            </a:custGeom>
            <a:solidFill>
              <a:srgbClr val="99CCFF"/>
            </a:solidFill>
            <a:ln w="0" cap="flat">
              <a:solidFill>
                <a:srgbClr val="99CCFF"/>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35" name="Freeform 96"/>
            <p:cNvSpPr>
              <a:spLocks/>
            </p:cNvSpPr>
            <p:nvPr/>
          </p:nvSpPr>
          <p:spPr bwMode="auto">
            <a:xfrm>
              <a:off x="1031" y="1875"/>
              <a:ext cx="1174" cy="664"/>
            </a:xfrm>
            <a:custGeom>
              <a:avLst/>
              <a:gdLst>
                <a:gd name="T0" fmla="*/ 51 w 1174"/>
                <a:gd name="T1" fmla="*/ 5 h 664"/>
                <a:gd name="T2" fmla="*/ 147 w 1174"/>
                <a:gd name="T3" fmla="*/ 26 h 664"/>
                <a:gd name="T4" fmla="*/ 193 w 1174"/>
                <a:gd name="T5" fmla="*/ 48 h 664"/>
                <a:gd name="T6" fmla="*/ 237 w 1174"/>
                <a:gd name="T7" fmla="*/ 83 h 664"/>
                <a:gd name="T8" fmla="*/ 315 w 1174"/>
                <a:gd name="T9" fmla="*/ 172 h 664"/>
                <a:gd name="T10" fmla="*/ 350 w 1174"/>
                <a:gd name="T11" fmla="*/ 212 h 664"/>
                <a:gd name="T12" fmla="*/ 378 w 1174"/>
                <a:gd name="T13" fmla="*/ 243 h 664"/>
                <a:gd name="T14" fmla="*/ 426 w 1174"/>
                <a:gd name="T15" fmla="*/ 297 h 664"/>
                <a:gd name="T16" fmla="*/ 459 w 1174"/>
                <a:gd name="T17" fmla="*/ 334 h 664"/>
                <a:gd name="T18" fmla="*/ 506 w 1174"/>
                <a:gd name="T19" fmla="*/ 386 h 664"/>
                <a:gd name="T20" fmla="*/ 590 w 1174"/>
                <a:gd name="T21" fmla="*/ 479 h 664"/>
                <a:gd name="T22" fmla="*/ 645 w 1174"/>
                <a:gd name="T23" fmla="*/ 533 h 664"/>
                <a:gd name="T24" fmla="*/ 690 w 1174"/>
                <a:gd name="T25" fmla="*/ 569 h 664"/>
                <a:gd name="T26" fmla="*/ 730 w 1174"/>
                <a:gd name="T27" fmla="*/ 589 h 664"/>
                <a:gd name="T28" fmla="*/ 786 w 1174"/>
                <a:gd name="T29" fmla="*/ 606 h 664"/>
                <a:gd name="T30" fmla="*/ 878 w 1174"/>
                <a:gd name="T31" fmla="*/ 626 h 664"/>
                <a:gd name="T32" fmla="*/ 985 w 1174"/>
                <a:gd name="T33" fmla="*/ 640 h 664"/>
                <a:gd name="T34" fmla="*/ 1072 w 1174"/>
                <a:gd name="T35" fmla="*/ 645 h 664"/>
                <a:gd name="T36" fmla="*/ 1140 w 1174"/>
                <a:gd name="T37" fmla="*/ 644 h 664"/>
                <a:gd name="T38" fmla="*/ 1174 w 1174"/>
                <a:gd name="T39" fmla="*/ 660 h 664"/>
                <a:gd name="T40" fmla="*/ 1108 w 1174"/>
                <a:gd name="T41" fmla="*/ 664 h 664"/>
                <a:gd name="T42" fmla="*/ 1030 w 1174"/>
                <a:gd name="T43" fmla="*/ 663 h 664"/>
                <a:gd name="T44" fmla="*/ 928 w 1174"/>
                <a:gd name="T45" fmla="*/ 652 h 664"/>
                <a:gd name="T46" fmla="*/ 823 w 1174"/>
                <a:gd name="T47" fmla="*/ 634 h 664"/>
                <a:gd name="T48" fmla="*/ 741 w 1174"/>
                <a:gd name="T49" fmla="*/ 613 h 664"/>
                <a:gd name="T50" fmla="*/ 700 w 1174"/>
                <a:gd name="T51" fmla="*/ 596 h 664"/>
                <a:gd name="T52" fmla="*/ 655 w 1174"/>
                <a:gd name="T53" fmla="*/ 568 h 664"/>
                <a:gd name="T54" fmla="*/ 602 w 1174"/>
                <a:gd name="T55" fmla="*/ 521 h 664"/>
                <a:gd name="T56" fmla="*/ 545 w 1174"/>
                <a:gd name="T57" fmla="*/ 460 h 664"/>
                <a:gd name="T58" fmla="*/ 465 w 1174"/>
                <a:gd name="T59" fmla="*/ 370 h 664"/>
                <a:gd name="T60" fmla="*/ 425 w 1174"/>
                <a:gd name="T61" fmla="*/ 326 h 664"/>
                <a:gd name="T62" fmla="*/ 385 w 1174"/>
                <a:gd name="T63" fmla="*/ 281 h 664"/>
                <a:gd name="T64" fmla="*/ 349 w 1174"/>
                <a:gd name="T65" fmla="*/ 240 h 664"/>
                <a:gd name="T66" fmla="*/ 317 w 1174"/>
                <a:gd name="T67" fmla="*/ 204 h 664"/>
                <a:gd name="T68" fmla="*/ 262 w 1174"/>
                <a:gd name="T69" fmla="*/ 138 h 664"/>
                <a:gd name="T70" fmla="*/ 203 w 1174"/>
                <a:gd name="T71" fmla="*/ 78 h 664"/>
                <a:gd name="T72" fmla="*/ 162 w 1174"/>
                <a:gd name="T73" fmla="*/ 53 h 664"/>
                <a:gd name="T74" fmla="*/ 96 w 1174"/>
                <a:gd name="T75" fmla="*/ 31 h 664"/>
                <a:gd name="T76" fmla="*/ 0 w 1174"/>
                <a:gd name="T77" fmla="*/ 19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174" h="664">
                  <a:moveTo>
                    <a:pt x="2" y="0"/>
                  </a:moveTo>
                  <a:lnTo>
                    <a:pt x="51" y="5"/>
                  </a:lnTo>
                  <a:lnTo>
                    <a:pt x="99" y="13"/>
                  </a:lnTo>
                  <a:lnTo>
                    <a:pt x="147" y="26"/>
                  </a:lnTo>
                  <a:lnTo>
                    <a:pt x="170" y="36"/>
                  </a:lnTo>
                  <a:lnTo>
                    <a:pt x="193" y="48"/>
                  </a:lnTo>
                  <a:lnTo>
                    <a:pt x="216" y="64"/>
                  </a:lnTo>
                  <a:lnTo>
                    <a:pt x="237" y="83"/>
                  </a:lnTo>
                  <a:lnTo>
                    <a:pt x="278" y="126"/>
                  </a:lnTo>
                  <a:lnTo>
                    <a:pt x="315" y="172"/>
                  </a:lnTo>
                  <a:lnTo>
                    <a:pt x="333" y="192"/>
                  </a:lnTo>
                  <a:lnTo>
                    <a:pt x="350" y="212"/>
                  </a:lnTo>
                  <a:lnTo>
                    <a:pt x="365" y="228"/>
                  </a:lnTo>
                  <a:lnTo>
                    <a:pt x="378" y="243"/>
                  </a:lnTo>
                  <a:lnTo>
                    <a:pt x="401" y="269"/>
                  </a:lnTo>
                  <a:lnTo>
                    <a:pt x="426" y="297"/>
                  </a:lnTo>
                  <a:lnTo>
                    <a:pt x="441" y="315"/>
                  </a:lnTo>
                  <a:lnTo>
                    <a:pt x="459" y="334"/>
                  </a:lnTo>
                  <a:lnTo>
                    <a:pt x="481" y="358"/>
                  </a:lnTo>
                  <a:lnTo>
                    <a:pt x="506" y="386"/>
                  </a:lnTo>
                  <a:lnTo>
                    <a:pt x="561" y="448"/>
                  </a:lnTo>
                  <a:lnTo>
                    <a:pt x="590" y="479"/>
                  </a:lnTo>
                  <a:lnTo>
                    <a:pt x="618" y="508"/>
                  </a:lnTo>
                  <a:lnTo>
                    <a:pt x="645" y="533"/>
                  </a:lnTo>
                  <a:lnTo>
                    <a:pt x="669" y="554"/>
                  </a:lnTo>
                  <a:lnTo>
                    <a:pt x="690" y="569"/>
                  </a:lnTo>
                  <a:lnTo>
                    <a:pt x="711" y="580"/>
                  </a:lnTo>
                  <a:lnTo>
                    <a:pt x="730" y="589"/>
                  </a:lnTo>
                  <a:lnTo>
                    <a:pt x="748" y="596"/>
                  </a:lnTo>
                  <a:lnTo>
                    <a:pt x="786" y="606"/>
                  </a:lnTo>
                  <a:lnTo>
                    <a:pt x="829" y="616"/>
                  </a:lnTo>
                  <a:lnTo>
                    <a:pt x="878" y="626"/>
                  </a:lnTo>
                  <a:lnTo>
                    <a:pt x="932" y="634"/>
                  </a:lnTo>
                  <a:lnTo>
                    <a:pt x="985" y="640"/>
                  </a:lnTo>
                  <a:lnTo>
                    <a:pt x="1032" y="644"/>
                  </a:lnTo>
                  <a:lnTo>
                    <a:pt x="1072" y="645"/>
                  </a:lnTo>
                  <a:lnTo>
                    <a:pt x="1108" y="645"/>
                  </a:lnTo>
                  <a:lnTo>
                    <a:pt x="1140" y="644"/>
                  </a:lnTo>
                  <a:lnTo>
                    <a:pt x="1172" y="641"/>
                  </a:lnTo>
                  <a:lnTo>
                    <a:pt x="1174" y="660"/>
                  </a:lnTo>
                  <a:lnTo>
                    <a:pt x="1142" y="663"/>
                  </a:lnTo>
                  <a:lnTo>
                    <a:pt x="1108" y="664"/>
                  </a:lnTo>
                  <a:lnTo>
                    <a:pt x="1071" y="664"/>
                  </a:lnTo>
                  <a:lnTo>
                    <a:pt x="1030" y="663"/>
                  </a:lnTo>
                  <a:lnTo>
                    <a:pt x="982" y="659"/>
                  </a:lnTo>
                  <a:lnTo>
                    <a:pt x="928" y="652"/>
                  </a:lnTo>
                  <a:lnTo>
                    <a:pt x="874" y="644"/>
                  </a:lnTo>
                  <a:lnTo>
                    <a:pt x="823" y="634"/>
                  </a:lnTo>
                  <a:lnTo>
                    <a:pt x="780" y="624"/>
                  </a:lnTo>
                  <a:lnTo>
                    <a:pt x="741" y="613"/>
                  </a:lnTo>
                  <a:lnTo>
                    <a:pt x="721" y="606"/>
                  </a:lnTo>
                  <a:lnTo>
                    <a:pt x="700" y="596"/>
                  </a:lnTo>
                  <a:lnTo>
                    <a:pt x="678" y="584"/>
                  </a:lnTo>
                  <a:lnTo>
                    <a:pt x="655" y="568"/>
                  </a:lnTo>
                  <a:lnTo>
                    <a:pt x="630" y="546"/>
                  </a:lnTo>
                  <a:lnTo>
                    <a:pt x="602" y="521"/>
                  </a:lnTo>
                  <a:lnTo>
                    <a:pt x="574" y="491"/>
                  </a:lnTo>
                  <a:lnTo>
                    <a:pt x="545" y="460"/>
                  </a:lnTo>
                  <a:lnTo>
                    <a:pt x="490" y="398"/>
                  </a:lnTo>
                  <a:lnTo>
                    <a:pt x="465" y="370"/>
                  </a:lnTo>
                  <a:lnTo>
                    <a:pt x="443" y="346"/>
                  </a:lnTo>
                  <a:lnTo>
                    <a:pt x="425" y="326"/>
                  </a:lnTo>
                  <a:lnTo>
                    <a:pt x="410" y="309"/>
                  </a:lnTo>
                  <a:lnTo>
                    <a:pt x="385" y="281"/>
                  </a:lnTo>
                  <a:lnTo>
                    <a:pt x="362" y="255"/>
                  </a:lnTo>
                  <a:lnTo>
                    <a:pt x="349" y="240"/>
                  </a:lnTo>
                  <a:lnTo>
                    <a:pt x="334" y="223"/>
                  </a:lnTo>
                  <a:lnTo>
                    <a:pt x="317" y="204"/>
                  </a:lnTo>
                  <a:lnTo>
                    <a:pt x="299" y="183"/>
                  </a:lnTo>
                  <a:lnTo>
                    <a:pt x="262" y="138"/>
                  </a:lnTo>
                  <a:lnTo>
                    <a:pt x="223" y="96"/>
                  </a:lnTo>
                  <a:lnTo>
                    <a:pt x="203" y="78"/>
                  </a:lnTo>
                  <a:lnTo>
                    <a:pt x="182" y="64"/>
                  </a:lnTo>
                  <a:lnTo>
                    <a:pt x="162" y="53"/>
                  </a:lnTo>
                  <a:lnTo>
                    <a:pt x="141" y="44"/>
                  </a:lnTo>
                  <a:lnTo>
                    <a:pt x="96" y="31"/>
                  </a:lnTo>
                  <a:lnTo>
                    <a:pt x="49" y="24"/>
                  </a:lnTo>
                  <a:lnTo>
                    <a:pt x="0" y="19"/>
                  </a:lnTo>
                  <a:lnTo>
                    <a:pt x="2" y="0"/>
                  </a:lnTo>
                  <a:close/>
                </a:path>
              </a:pathLst>
            </a:custGeom>
            <a:solidFill>
              <a:srgbClr val="99CCFF"/>
            </a:solidFill>
            <a:ln w="0" cap="flat">
              <a:solidFill>
                <a:srgbClr val="99CCFF"/>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36" name="Rectangle 97"/>
            <p:cNvSpPr>
              <a:spLocks noChangeArrowheads="1"/>
            </p:cNvSpPr>
            <p:nvPr/>
          </p:nvSpPr>
          <p:spPr bwMode="auto">
            <a:xfrm>
              <a:off x="1789" y="2543"/>
              <a:ext cx="216" cy="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smtClean="0">
                  <a:ln>
                    <a:noFill/>
                  </a:ln>
                  <a:solidFill>
                    <a:srgbClr val="000000"/>
                  </a:solidFill>
                  <a:effectLst/>
                  <a:latin typeface="ＭＳ ゴシック" panose="020B0609070205080204" pitchFamily="49" charset="-128"/>
                  <a:ea typeface="ＭＳ ゴシック" panose="020B0609070205080204" pitchFamily="49" charset="-128"/>
                </a:rPr>
                <a:t>阪神なんば線</a:t>
              </a:r>
              <a:endParaRPr kumimoji="0" lang="ja-JP" altLang="ja-JP" sz="1800" b="0" i="0" u="none" strike="noStrike" cap="none" normalizeH="0" baseline="0" smtClean="0">
                <a:ln>
                  <a:noFill/>
                </a:ln>
                <a:solidFill>
                  <a:schemeClr val="tx1"/>
                </a:solidFill>
                <a:effectLst/>
                <a:latin typeface="Arial" panose="020B0604020202020204" pitchFamily="34" charset="0"/>
              </a:endParaRPr>
            </a:p>
          </p:txBody>
        </p:sp>
        <p:sp>
          <p:nvSpPr>
            <p:cNvPr id="137" name="Rectangle 98"/>
            <p:cNvSpPr>
              <a:spLocks noChangeArrowheads="1"/>
            </p:cNvSpPr>
            <p:nvPr/>
          </p:nvSpPr>
          <p:spPr bwMode="auto">
            <a:xfrm>
              <a:off x="2407" y="2357"/>
              <a:ext cx="254" cy="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100" b="0" i="0" u="none" strike="noStrike" cap="none" normalizeH="0" baseline="0" smtClean="0">
                  <a:ln>
                    <a:noFill/>
                  </a:ln>
                  <a:solidFill>
                    <a:srgbClr val="000000"/>
                  </a:solidFill>
                  <a:effectLst/>
                  <a:latin typeface="ＭＳ ゴシック" panose="020B0609070205080204" pitchFamily="49" charset="-128"/>
                  <a:ea typeface="ＭＳ ゴシック" panose="020B0609070205080204" pitchFamily="49" charset="-128"/>
                </a:rPr>
                <a:t>都心部</a:t>
              </a:r>
              <a:endParaRPr kumimoji="0" lang="ja-JP" altLang="ja-JP" sz="1800" b="0" i="0" u="none" strike="noStrike" cap="none" normalizeH="0" baseline="0" smtClean="0">
                <a:ln>
                  <a:noFill/>
                </a:ln>
                <a:solidFill>
                  <a:schemeClr val="tx1"/>
                </a:solidFill>
                <a:effectLst/>
                <a:latin typeface="Arial" panose="020B0604020202020204" pitchFamily="34" charset="0"/>
              </a:endParaRPr>
            </a:p>
          </p:txBody>
        </p:sp>
        <p:sp>
          <p:nvSpPr>
            <p:cNvPr id="138" name="Rectangle 99"/>
            <p:cNvSpPr>
              <a:spLocks noChangeArrowheads="1"/>
            </p:cNvSpPr>
            <p:nvPr/>
          </p:nvSpPr>
          <p:spPr bwMode="auto">
            <a:xfrm>
              <a:off x="1928" y="2238"/>
              <a:ext cx="216" cy="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smtClean="0">
                  <a:ln>
                    <a:noFill/>
                  </a:ln>
                  <a:solidFill>
                    <a:srgbClr val="000000"/>
                  </a:solidFill>
                  <a:effectLst/>
                  <a:latin typeface="ＭＳ ゴシック" panose="020B0609070205080204" pitchFamily="49" charset="-128"/>
                  <a:ea typeface="ＭＳ ゴシック" panose="020B0609070205080204" pitchFamily="49" charset="-128"/>
                </a:rPr>
                <a:t>京阪中之島線</a:t>
              </a:r>
              <a:endParaRPr kumimoji="0" lang="ja-JP" altLang="ja-JP" sz="1800" b="0" i="0" u="none" strike="noStrike" cap="none" normalizeH="0" baseline="0" smtClean="0">
                <a:ln>
                  <a:noFill/>
                </a:ln>
                <a:solidFill>
                  <a:schemeClr val="tx1"/>
                </a:solidFill>
                <a:effectLst/>
                <a:latin typeface="Arial" panose="020B0604020202020204" pitchFamily="34" charset="0"/>
              </a:endParaRPr>
            </a:p>
          </p:txBody>
        </p:sp>
        <p:sp>
          <p:nvSpPr>
            <p:cNvPr id="115" name="Rectangle 76"/>
            <p:cNvSpPr>
              <a:spLocks noChangeArrowheads="1"/>
            </p:cNvSpPr>
            <p:nvPr/>
          </p:nvSpPr>
          <p:spPr bwMode="auto">
            <a:xfrm>
              <a:off x="2780" y="1600"/>
              <a:ext cx="653" cy="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en-US" sz="700" dirty="0" smtClean="0">
                  <a:latin typeface="ＭＳ ゴシック" panose="020B0609070205080204" pitchFamily="49" charset="-128"/>
                  <a:ea typeface="ＭＳ ゴシック" panose="020B0609070205080204" pitchFamily="49" charset="-128"/>
                </a:rPr>
                <a:t>おおさか東</a:t>
              </a:r>
              <a:r>
                <a:rPr kumimoji="0" lang="ja-JP" altLang="ja-JP" sz="700" b="0" i="0" strike="noStrike" cap="none" normalizeH="0" baseline="0" dirty="0" smtClean="0">
                  <a:ln>
                    <a:noFill/>
                  </a:ln>
                  <a:effectLst/>
                  <a:latin typeface="ＭＳ ゴシック" panose="020B0609070205080204" pitchFamily="49" charset="-128"/>
                  <a:ea typeface="ＭＳ ゴシック" panose="020B0609070205080204" pitchFamily="49" charset="-128"/>
                </a:rPr>
                <a:t>線</a:t>
              </a:r>
              <a:r>
                <a:rPr kumimoji="0" lang="ja-JP" altLang="ja-JP" sz="700" b="0" i="0" u="none" strike="noStrike" cap="none" normalizeH="0" baseline="0" dirty="0" smtClean="0">
                  <a:ln>
                    <a:noFill/>
                  </a:ln>
                  <a:effectLst/>
                  <a:latin typeface="ＭＳ ゴシック" panose="020B0609070205080204" pitchFamily="49" charset="-128"/>
                  <a:ea typeface="ＭＳ ゴシック" panose="020B0609070205080204" pitchFamily="49" charset="-128"/>
                </a:rPr>
                <a:t>の</a:t>
              </a:r>
              <a:endParaRPr kumimoji="0" lang="ja-JP" altLang="ja-JP" sz="1800" b="0" i="0" u="none" strike="noStrike" cap="none" normalizeH="0" baseline="0" dirty="0" smtClean="0">
                <a:ln>
                  <a:noFill/>
                </a:ln>
                <a:effectLst/>
              </a:endParaRPr>
            </a:p>
          </p:txBody>
        </p:sp>
        <p:sp>
          <p:nvSpPr>
            <p:cNvPr id="126" name="Rectangle 87"/>
            <p:cNvSpPr>
              <a:spLocks noChangeArrowheads="1"/>
            </p:cNvSpPr>
            <p:nvPr/>
          </p:nvSpPr>
          <p:spPr bwMode="auto">
            <a:xfrm>
              <a:off x="1603" y="1142"/>
              <a:ext cx="1021" cy="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dirty="0" smtClean="0">
                  <a:ln>
                    <a:noFill/>
                  </a:ln>
                  <a:effectLst/>
                  <a:latin typeface="ＭＳ Ｐゴシック" panose="020B0600070205080204" pitchFamily="50" charset="-128"/>
                  <a:ea typeface="ＭＳ Ｐゴシック" panose="020B0600070205080204" pitchFamily="50" charset="-128"/>
                </a:rPr>
                <a:t>・北陸新幹線や</a:t>
              </a:r>
              <a:r>
                <a:rPr kumimoji="0" lang="ja-JP" altLang="en-US" sz="700" b="0" i="0" strike="noStrike" cap="none" normalizeH="0" baseline="0" dirty="0" smtClean="0">
                  <a:ln>
                    <a:noFill/>
                  </a:ln>
                  <a:effectLst/>
                  <a:latin typeface="ＭＳ Ｐゴシック" panose="020B0600070205080204" pitchFamily="50" charset="-128"/>
                  <a:ea typeface="ＭＳ Ｐゴシック" panose="020B0600070205080204" pitchFamily="50" charset="-128"/>
                </a:rPr>
                <a:t>リニア中央</a:t>
              </a:r>
              <a:r>
                <a:rPr kumimoji="0" lang="ja-JP" altLang="ja-JP" sz="700" b="0" i="0" strike="noStrike" cap="none" normalizeH="0" baseline="0" dirty="0" smtClean="0">
                  <a:ln>
                    <a:noFill/>
                  </a:ln>
                  <a:effectLst/>
                  <a:latin typeface="ＭＳ Ｐゴシック" panose="020B0600070205080204" pitchFamily="50" charset="-128"/>
                  <a:ea typeface="ＭＳ Ｐゴシック" panose="020B0600070205080204" pitchFamily="50" charset="-128"/>
                </a:rPr>
                <a:t>新幹線</a:t>
              </a:r>
              <a:r>
                <a:rPr kumimoji="0" lang="ja-JP" altLang="ja-JP" sz="700" b="0" i="0" u="none" strike="noStrike" cap="none" normalizeH="0" baseline="0" dirty="0" smtClean="0">
                  <a:ln>
                    <a:noFill/>
                  </a:ln>
                  <a:effectLst/>
                  <a:latin typeface="ＭＳ Ｐゴシック" panose="020B0600070205080204" pitchFamily="50" charset="-128"/>
                  <a:ea typeface="ＭＳ Ｐゴシック" panose="020B0600070205080204" pitchFamily="50" charset="-128"/>
                </a:rPr>
                <a:t>の乗入れ</a:t>
              </a:r>
              <a:endParaRPr kumimoji="0" lang="ja-JP" altLang="ja-JP" sz="1800" b="0" i="0" u="none" strike="noStrike" cap="none" normalizeH="0" baseline="0" dirty="0" smtClean="0">
                <a:ln>
                  <a:noFill/>
                </a:ln>
                <a:effectLst/>
              </a:endParaRPr>
            </a:p>
          </p:txBody>
        </p:sp>
      </p:grpSp>
      <p:sp>
        <p:nvSpPr>
          <p:cNvPr id="142" name="フリーフォーム 141"/>
          <p:cNvSpPr/>
          <p:nvPr/>
        </p:nvSpPr>
        <p:spPr>
          <a:xfrm flipH="1" flipV="1">
            <a:off x="2644777" y="2389189"/>
            <a:ext cx="249236" cy="496886"/>
          </a:xfrm>
          <a:custGeom>
            <a:avLst/>
            <a:gdLst>
              <a:gd name="connsiteX0" fmla="*/ 0 w 232062"/>
              <a:gd name="connsiteY0" fmla="*/ 0 h 539750"/>
              <a:gd name="connsiteX1" fmla="*/ 231775 w 232062"/>
              <a:gd name="connsiteY1" fmla="*/ 403225 h 539750"/>
              <a:gd name="connsiteX2" fmla="*/ 38100 w 232062"/>
              <a:gd name="connsiteY2" fmla="*/ 539750 h 539750"/>
              <a:gd name="connsiteX0" fmla="*/ 146162 w 205959"/>
              <a:gd name="connsiteY0" fmla="*/ 0 h 539750"/>
              <a:gd name="connsiteX1" fmla="*/ 112 w 205959"/>
              <a:gd name="connsiteY1" fmla="*/ 174625 h 539750"/>
              <a:gd name="connsiteX2" fmla="*/ 184262 w 205959"/>
              <a:gd name="connsiteY2" fmla="*/ 539750 h 539750"/>
              <a:gd name="connsiteX0" fmla="*/ 0 w 470993"/>
              <a:gd name="connsiteY0" fmla="*/ 0 h 530225"/>
              <a:gd name="connsiteX1" fmla="*/ 260350 w 470993"/>
              <a:gd name="connsiteY1" fmla="*/ 165100 h 530225"/>
              <a:gd name="connsiteX2" fmla="*/ 444500 w 470993"/>
              <a:gd name="connsiteY2" fmla="*/ 530225 h 530225"/>
              <a:gd name="connsiteX0" fmla="*/ 0 w 482416"/>
              <a:gd name="connsiteY0" fmla="*/ 0 h 530225"/>
              <a:gd name="connsiteX1" fmla="*/ 349250 w 482416"/>
              <a:gd name="connsiteY1" fmla="*/ 196850 h 530225"/>
              <a:gd name="connsiteX2" fmla="*/ 444500 w 482416"/>
              <a:gd name="connsiteY2" fmla="*/ 530225 h 530225"/>
              <a:gd name="connsiteX0" fmla="*/ 0 w 444500"/>
              <a:gd name="connsiteY0" fmla="*/ 0 h 530225"/>
              <a:gd name="connsiteX1" fmla="*/ 444500 w 444500"/>
              <a:gd name="connsiteY1" fmla="*/ 530225 h 530225"/>
              <a:gd name="connsiteX0" fmla="*/ 0 w 247650"/>
              <a:gd name="connsiteY0" fmla="*/ 0 h 527050"/>
              <a:gd name="connsiteX1" fmla="*/ 247650 w 247650"/>
              <a:gd name="connsiteY1" fmla="*/ 527050 h 527050"/>
            </a:gdLst>
            <a:ahLst/>
            <a:cxnLst>
              <a:cxn ang="0">
                <a:pos x="connsiteX0" y="connsiteY0"/>
              </a:cxn>
              <a:cxn ang="0">
                <a:pos x="connsiteX1" y="connsiteY1"/>
              </a:cxn>
            </a:cxnLst>
            <a:rect l="l" t="t" r="r" b="b"/>
            <a:pathLst>
              <a:path w="247650" h="527050">
                <a:moveTo>
                  <a:pt x="0" y="0"/>
                </a:moveTo>
                <a:lnTo>
                  <a:pt x="247650" y="527050"/>
                </a:lnTo>
              </a:path>
            </a:pathLst>
          </a:custGeom>
          <a:noFill/>
          <a:ln w="44450">
            <a:solidFill>
              <a:schemeClr val="bg2">
                <a:lumMod val="90000"/>
              </a:schemeClr>
            </a:solidFill>
            <a:prstDash val="sysDash"/>
            <a:headEnd w="lg" len="lg"/>
            <a:tailEnd type="arrow"/>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43" name="Rectangle 56"/>
          <p:cNvSpPr>
            <a:spLocks noChangeArrowheads="1"/>
          </p:cNvSpPr>
          <p:nvPr/>
        </p:nvSpPr>
        <p:spPr bwMode="auto">
          <a:xfrm>
            <a:off x="2187973" y="2608443"/>
            <a:ext cx="628377" cy="1077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strike="noStrike" cap="none" normalizeH="0" baseline="0" dirty="0" smtClean="0">
                <a:ln>
                  <a:noFill/>
                </a:ln>
                <a:effectLst/>
                <a:latin typeface="ＭＳ ゴシック" panose="020B0609070205080204" pitchFamily="49" charset="-128"/>
                <a:ea typeface="ＭＳ ゴシック" panose="020B0609070205080204" pitchFamily="49" charset="-128"/>
              </a:rPr>
              <a:t>なにわ</a:t>
            </a:r>
            <a:r>
              <a:rPr kumimoji="0" lang="ja-JP" altLang="en-US" sz="700" b="0" i="0" strike="noStrike" cap="none" normalizeH="0" baseline="0" dirty="0" smtClean="0">
                <a:ln>
                  <a:noFill/>
                </a:ln>
                <a:effectLst/>
                <a:latin typeface="ＭＳ ゴシック" panose="020B0609070205080204" pitchFamily="49" charset="-128"/>
                <a:ea typeface="ＭＳ ゴシック" panose="020B0609070205080204" pitchFamily="49" charset="-128"/>
              </a:rPr>
              <a:t>筋連絡</a:t>
            </a:r>
            <a:r>
              <a:rPr kumimoji="0" lang="ja-JP" altLang="ja-JP" sz="700" b="0" i="0" strike="noStrike" cap="none" normalizeH="0" baseline="0" dirty="0" smtClean="0">
                <a:ln>
                  <a:noFill/>
                </a:ln>
                <a:effectLst/>
                <a:latin typeface="ＭＳ ゴシック" panose="020B0609070205080204" pitchFamily="49" charset="-128"/>
                <a:ea typeface="ＭＳ ゴシック" panose="020B0609070205080204" pitchFamily="49" charset="-128"/>
              </a:rPr>
              <a:t>線</a:t>
            </a:r>
            <a:endParaRPr kumimoji="0" lang="ja-JP" altLang="ja-JP" sz="700" b="0" i="0" strike="noStrike" cap="none" normalizeH="0" baseline="0" dirty="0" smtClean="0">
              <a:ln>
                <a:noFill/>
              </a:ln>
              <a:effectLst/>
            </a:endParaRPr>
          </a:p>
        </p:txBody>
      </p:sp>
      <p:sp>
        <p:nvSpPr>
          <p:cNvPr id="144" name="Rectangle 57"/>
          <p:cNvSpPr>
            <a:spLocks noChangeArrowheads="1"/>
          </p:cNvSpPr>
          <p:nvPr/>
        </p:nvSpPr>
        <p:spPr bwMode="auto">
          <a:xfrm>
            <a:off x="2200672" y="2724862"/>
            <a:ext cx="269304" cy="1077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strike="noStrike" cap="none" normalizeH="0" baseline="0" dirty="0" smtClean="0">
                <a:ln>
                  <a:noFill/>
                </a:ln>
                <a:effectLst/>
                <a:latin typeface="ＭＳ ゴシック" panose="020B0609070205080204" pitchFamily="49" charset="-128"/>
                <a:ea typeface="ＭＳ ゴシック" panose="020B0609070205080204" pitchFamily="49" charset="-128"/>
              </a:rPr>
              <a:t>の</a:t>
            </a:r>
            <a:r>
              <a:rPr kumimoji="0" lang="ja-JP" altLang="en-US" sz="700" b="0" i="0" strike="noStrike" cap="none" normalizeH="0" baseline="0" dirty="0" smtClean="0">
                <a:ln>
                  <a:noFill/>
                </a:ln>
                <a:effectLst/>
                <a:latin typeface="ＭＳ ゴシック" panose="020B0609070205080204" pitchFamily="49" charset="-128"/>
                <a:ea typeface="ＭＳ ゴシック" panose="020B0609070205080204" pitchFamily="49" charset="-128"/>
              </a:rPr>
              <a:t>検討</a:t>
            </a:r>
            <a:endParaRPr kumimoji="0" lang="ja-JP" altLang="ja-JP" sz="700" b="0" i="0" strike="noStrike" cap="none" normalizeH="0" baseline="0" dirty="0" smtClean="0">
              <a:ln>
                <a:noFill/>
              </a:ln>
              <a:effectLst/>
            </a:endParaRPr>
          </a:p>
        </p:txBody>
      </p:sp>
      <p:sp>
        <p:nvSpPr>
          <p:cNvPr id="145" name="Rectangle 41"/>
          <p:cNvSpPr>
            <a:spLocks noChangeArrowheads="1"/>
          </p:cNvSpPr>
          <p:nvPr/>
        </p:nvSpPr>
        <p:spPr bwMode="auto">
          <a:xfrm>
            <a:off x="200820" y="6419058"/>
            <a:ext cx="538609" cy="1077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dirty="0" smtClean="0">
                <a:ln>
                  <a:noFill/>
                </a:ln>
                <a:solidFill>
                  <a:srgbClr val="000000"/>
                </a:solidFill>
                <a:effectLst/>
                <a:latin typeface="ＭＳ Ｐゴシック" panose="020B0600070205080204" pitchFamily="50" charset="-128"/>
                <a:ea typeface="ＭＳ Ｐゴシック" panose="020B0600070205080204" pitchFamily="50" charset="-128"/>
              </a:rPr>
              <a:t>空港機能強化</a:t>
            </a:r>
            <a:endParaRPr kumimoji="0" lang="ja-JP" altLang="ja-JP" sz="1800" b="0" i="0" u="none" strike="noStrike" cap="none" normalizeH="0" baseline="0" dirty="0" smtClean="0">
              <a:ln>
                <a:noFill/>
              </a:ln>
              <a:solidFill>
                <a:schemeClr val="tx1"/>
              </a:solidFill>
              <a:effectLst/>
              <a:latin typeface="Arial" panose="020B0604020202020204" pitchFamily="34" charset="0"/>
            </a:endParaRPr>
          </a:p>
        </p:txBody>
      </p:sp>
      <p:sp>
        <p:nvSpPr>
          <p:cNvPr id="140" name="スライド番号プレースホルダ 7"/>
          <p:cNvSpPr>
            <a:spLocks noGrp="1"/>
          </p:cNvSpPr>
          <p:nvPr>
            <p:ph type="sldNum" sz="quarter" idx="12"/>
          </p:nvPr>
        </p:nvSpPr>
        <p:spPr>
          <a:xfrm>
            <a:off x="8407474" y="6669360"/>
            <a:ext cx="720080" cy="177924"/>
          </a:xfrm>
        </p:spPr>
        <p:txBody>
          <a:bodyPr/>
          <a:lstStyle/>
          <a:p>
            <a:fld id="{0BA94060-825A-44F4-91B9-2DCC7743558A}" type="slidenum">
              <a:rPr kumimoji="1" lang="en-US" altLang="ja-JP" smtClean="0"/>
              <a:t>41</a:t>
            </a:fld>
            <a:endParaRPr kumimoji="1" lang="ja-JP" altLang="en-US" dirty="0"/>
          </a:p>
        </p:txBody>
      </p:sp>
      <p:sp>
        <p:nvSpPr>
          <p:cNvPr id="141" name="角丸四角形 140"/>
          <p:cNvSpPr/>
          <p:nvPr/>
        </p:nvSpPr>
        <p:spPr>
          <a:xfrm>
            <a:off x="3115539" y="1772832"/>
            <a:ext cx="684000" cy="144000"/>
          </a:xfrm>
          <a:prstGeom prst="roundRect">
            <a:avLst>
              <a:gd name="adj" fmla="val 3640"/>
            </a:avLst>
          </a:prstGeom>
          <a:solidFill>
            <a:schemeClr val="accent6">
              <a:lumMod val="60000"/>
              <a:lumOff val="40000"/>
              <a:alpha val="35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46" name="角丸四角形 145"/>
          <p:cNvSpPr/>
          <p:nvPr/>
        </p:nvSpPr>
        <p:spPr>
          <a:xfrm>
            <a:off x="4542753" y="1861159"/>
            <a:ext cx="1116000" cy="216000"/>
          </a:xfrm>
          <a:prstGeom prst="roundRect">
            <a:avLst>
              <a:gd name="adj" fmla="val 3640"/>
            </a:avLst>
          </a:prstGeom>
          <a:solidFill>
            <a:schemeClr val="accent6">
              <a:lumMod val="60000"/>
              <a:lumOff val="40000"/>
              <a:alpha val="5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50" name="角丸四角形 149"/>
          <p:cNvSpPr/>
          <p:nvPr/>
        </p:nvSpPr>
        <p:spPr>
          <a:xfrm>
            <a:off x="381213" y="6142444"/>
            <a:ext cx="1098000" cy="144000"/>
          </a:xfrm>
          <a:prstGeom prst="roundRect">
            <a:avLst>
              <a:gd name="adj" fmla="val 3640"/>
            </a:avLst>
          </a:prstGeom>
          <a:solidFill>
            <a:schemeClr val="accent6">
              <a:lumMod val="60000"/>
              <a:lumOff val="40000"/>
              <a:alpha val="35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9" name="Rectangle 51"/>
          <p:cNvSpPr>
            <a:spLocks noChangeArrowheads="1"/>
          </p:cNvSpPr>
          <p:nvPr/>
        </p:nvSpPr>
        <p:spPr bwMode="auto">
          <a:xfrm>
            <a:off x="4463852" y="1916164"/>
            <a:ext cx="1282402"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000" b="0" i="0" strike="noStrike" cap="none" normalizeH="0" baseline="0" dirty="0" smtClean="0">
                <a:ln>
                  <a:noFill/>
                </a:ln>
                <a:effectLst/>
                <a:latin typeface="ＭＳ ゴシック" panose="020B0609070205080204" pitchFamily="49" charset="-128"/>
                <a:ea typeface="ＭＳ ゴシック" panose="020B0609070205080204" pitchFamily="49" charset="-128"/>
              </a:rPr>
              <a:t>（リニア</a:t>
            </a:r>
            <a:r>
              <a:rPr kumimoji="0" lang="ja-JP" altLang="en-US" sz="1000" b="0" i="0" strike="noStrike" cap="none" normalizeH="0" baseline="0" dirty="0" smtClean="0">
                <a:ln>
                  <a:noFill/>
                </a:ln>
                <a:effectLst/>
                <a:latin typeface="ＭＳ ゴシック" panose="020B0609070205080204" pitchFamily="49" charset="-128"/>
                <a:ea typeface="ＭＳ ゴシック" panose="020B0609070205080204" pitchFamily="49" charset="-128"/>
              </a:rPr>
              <a:t>中央</a:t>
            </a:r>
            <a:r>
              <a:rPr kumimoji="0" lang="ja-JP" altLang="ja-JP" sz="1000" b="0" i="0" strike="noStrike" cap="none" normalizeH="0" baseline="0" dirty="0" smtClean="0">
                <a:ln>
                  <a:noFill/>
                </a:ln>
                <a:effectLst/>
                <a:latin typeface="ＭＳ ゴシック" panose="020B0609070205080204" pitchFamily="49" charset="-128"/>
                <a:ea typeface="ＭＳ ゴシック" panose="020B0609070205080204" pitchFamily="49" charset="-128"/>
              </a:rPr>
              <a:t>新幹線）</a:t>
            </a:r>
            <a:endParaRPr kumimoji="0" lang="ja-JP" altLang="ja-JP" sz="1800" b="0" i="0" strike="noStrike" cap="none" normalizeH="0" baseline="0" dirty="0" smtClean="0">
              <a:ln>
                <a:noFill/>
              </a:ln>
              <a:effectLst/>
            </a:endParaRPr>
          </a:p>
        </p:txBody>
      </p:sp>
    </p:spTree>
    <p:extLst>
      <p:ext uri="{BB962C8B-B14F-4D97-AF65-F5344CB8AC3E}">
        <p14:creationId xmlns:p14="http://schemas.microsoft.com/office/powerpoint/2010/main" val="1546454168"/>
      </p:ext>
    </p:extLst>
  </p:cSld>
  <p:clrMapOvr>
    <a:masterClrMapping/>
  </p:clrMapOvr>
  <p:timing>
    <p:tnLst>
      <p:par>
        <p:cTn id="1" dur="indefinite" restart="never" nodeType="tmRoot"/>
      </p:par>
    </p:tn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 name="角丸四角形 83"/>
          <p:cNvSpPr/>
          <p:nvPr/>
        </p:nvSpPr>
        <p:spPr>
          <a:xfrm>
            <a:off x="4440988" y="1298190"/>
            <a:ext cx="4686566" cy="4591805"/>
          </a:xfrm>
          <a:prstGeom prst="roundRect">
            <a:avLst>
              <a:gd name="adj" fmla="val 3640"/>
            </a:avLst>
          </a:prstGeom>
          <a:solidFill>
            <a:schemeClr val="accent6">
              <a:lumMod val="60000"/>
              <a:lumOff val="40000"/>
              <a:alpha val="5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3" name="角丸四角形 82"/>
          <p:cNvSpPr/>
          <p:nvPr/>
        </p:nvSpPr>
        <p:spPr>
          <a:xfrm>
            <a:off x="313662" y="1411814"/>
            <a:ext cx="3690956" cy="5446186"/>
          </a:xfrm>
          <a:prstGeom prst="roundRect">
            <a:avLst>
              <a:gd name="adj" fmla="val 3640"/>
            </a:avLst>
          </a:prstGeom>
          <a:solidFill>
            <a:schemeClr val="accent6">
              <a:lumMod val="60000"/>
              <a:lumOff val="40000"/>
              <a:alpha val="5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8434" name="Rectangle 147"/>
          <p:cNvSpPr txBox="1">
            <a:spLocks noChangeArrowheads="1"/>
          </p:cNvSpPr>
          <p:nvPr/>
        </p:nvSpPr>
        <p:spPr bwMode="auto">
          <a:xfrm>
            <a:off x="179512" y="223937"/>
            <a:ext cx="8928992" cy="612775"/>
          </a:xfrm>
          <a:prstGeom prst="rect">
            <a:avLst/>
          </a:prstGeom>
          <a:noFill/>
          <a:ln w="9525">
            <a:noFill/>
            <a:miter lim="800000"/>
            <a:headEnd/>
            <a:tailEnd/>
          </a:ln>
        </p:spPr>
        <p:txBody>
          <a:bodyPr anchor="ctr"/>
          <a:lstStyle/>
          <a:p>
            <a:pPr eaLnBrk="0" hangingPunct="0"/>
            <a:r>
              <a:rPr lang="ja-JP" altLang="en-US" sz="1600" b="1" dirty="0" smtClean="0">
                <a:latin typeface="ＭＳ ゴシック" pitchFamily="49" charset="-128"/>
                <a:ea typeface="ＭＳ ゴシック" pitchFamily="49" charset="-128"/>
              </a:rPr>
              <a:t>②（関空アクセス</a:t>
            </a:r>
            <a:r>
              <a:rPr lang="en-US" altLang="ja-JP" sz="1600" b="1" dirty="0" smtClean="0">
                <a:latin typeface="ＭＳ ゴシック" pitchFamily="49" charset="-128"/>
                <a:ea typeface="ＭＳ ゴシック" pitchFamily="49" charset="-128"/>
              </a:rPr>
              <a:t>)JR</a:t>
            </a:r>
            <a:r>
              <a:rPr lang="ja-JP" altLang="en-US" sz="1600" b="1" dirty="0" smtClean="0">
                <a:latin typeface="ＭＳ ゴシック" pitchFamily="49" charset="-128"/>
                <a:ea typeface="ＭＳ ゴシック" pitchFamily="49" charset="-128"/>
              </a:rPr>
              <a:t>東海道線支線の地下化やうめきた新駅設置、なにわ筋の</a:t>
            </a:r>
            <a:r>
              <a:rPr lang="ja-JP" altLang="en-US" sz="1600" b="1" dirty="0" smtClean="0">
                <a:latin typeface="Calibri" pitchFamily="34" charset="0"/>
              </a:rPr>
              <a:t>整備効果</a:t>
            </a:r>
            <a:endParaRPr lang="en-US" altLang="ja-JP" sz="1600" b="1" dirty="0" smtClean="0">
              <a:latin typeface="Calibri" pitchFamily="34" charset="0"/>
            </a:endParaRPr>
          </a:p>
        </p:txBody>
      </p:sp>
      <p:sp>
        <p:nvSpPr>
          <p:cNvPr id="18437" name="正方形/長方形 10"/>
          <p:cNvSpPr>
            <a:spLocks noChangeArrowheads="1"/>
          </p:cNvSpPr>
          <p:nvPr/>
        </p:nvSpPr>
        <p:spPr bwMode="auto">
          <a:xfrm>
            <a:off x="4788024" y="1303203"/>
            <a:ext cx="3327400" cy="307975"/>
          </a:xfrm>
          <a:prstGeom prst="rect">
            <a:avLst/>
          </a:prstGeom>
          <a:noFill/>
          <a:ln w="9525">
            <a:noFill/>
            <a:miter lim="800000"/>
            <a:headEnd/>
            <a:tailEnd/>
          </a:ln>
        </p:spPr>
        <p:txBody>
          <a:bodyPr wrap="none">
            <a:spAutoFit/>
          </a:bodyPr>
          <a:lstStyle/>
          <a:p>
            <a:pPr algn="ctr"/>
            <a:r>
              <a:rPr lang="ja-JP" altLang="en-US" sz="1400" dirty="0">
                <a:solidFill>
                  <a:srgbClr val="000000"/>
                </a:solidFill>
                <a:latin typeface="ＭＳ ゴシック" pitchFamily="49" charset="-128"/>
                <a:ea typeface="ＭＳ ゴシック" pitchFamily="49" charset="-128"/>
              </a:rPr>
              <a:t>＜主要国際空港からの都心アクセス＞</a:t>
            </a:r>
          </a:p>
        </p:txBody>
      </p:sp>
      <p:sp>
        <p:nvSpPr>
          <p:cNvPr id="18438" name="正方形/長方形 10"/>
          <p:cNvSpPr>
            <a:spLocks noChangeArrowheads="1"/>
          </p:cNvSpPr>
          <p:nvPr/>
        </p:nvSpPr>
        <p:spPr bwMode="auto">
          <a:xfrm>
            <a:off x="1575500" y="1298190"/>
            <a:ext cx="902811" cy="307777"/>
          </a:xfrm>
          <a:prstGeom prst="rect">
            <a:avLst/>
          </a:prstGeom>
          <a:noFill/>
          <a:ln w="9525">
            <a:noFill/>
            <a:miter lim="800000"/>
            <a:headEnd/>
            <a:tailEnd/>
          </a:ln>
        </p:spPr>
        <p:txBody>
          <a:bodyPr wrap="none">
            <a:spAutoFit/>
          </a:bodyPr>
          <a:lstStyle/>
          <a:p>
            <a:pPr algn="ctr"/>
            <a:r>
              <a:rPr lang="ja-JP" altLang="en-US" sz="1400" dirty="0" smtClean="0">
                <a:solidFill>
                  <a:srgbClr val="000000"/>
                </a:solidFill>
                <a:latin typeface="ＭＳ ゴシック" pitchFamily="49" charset="-128"/>
                <a:ea typeface="ＭＳ ゴシック" pitchFamily="49" charset="-128"/>
              </a:rPr>
              <a:t>＜概要＞</a:t>
            </a:r>
            <a:endParaRPr lang="ja-JP" altLang="en-US" sz="1400" dirty="0">
              <a:solidFill>
                <a:srgbClr val="000000"/>
              </a:solidFill>
              <a:latin typeface="ＭＳ ゴシック" pitchFamily="49" charset="-128"/>
              <a:ea typeface="ＭＳ ゴシック" pitchFamily="49" charset="-128"/>
            </a:endParaRPr>
          </a:p>
        </p:txBody>
      </p:sp>
      <p:sp>
        <p:nvSpPr>
          <p:cNvPr id="18450" name="AutoShape 70" descr="j120704_01_1.jpg"/>
          <p:cNvSpPr>
            <a:spLocks noChangeAspect="1" noChangeArrowheads="1"/>
          </p:cNvSpPr>
          <p:nvPr/>
        </p:nvSpPr>
        <p:spPr bwMode="auto">
          <a:xfrm>
            <a:off x="0" y="0"/>
            <a:ext cx="3390900" cy="1743075"/>
          </a:xfrm>
          <a:prstGeom prst="rect">
            <a:avLst/>
          </a:prstGeom>
          <a:noFill/>
          <a:ln w="9525">
            <a:noFill/>
            <a:miter lim="800000"/>
            <a:headEnd/>
            <a:tailEnd/>
          </a:ln>
        </p:spPr>
        <p:txBody>
          <a:bodyPr/>
          <a:lstStyle/>
          <a:p>
            <a:endParaRPr lang="ja-JP" altLang="en-US"/>
          </a:p>
        </p:txBody>
      </p:sp>
      <p:sp>
        <p:nvSpPr>
          <p:cNvPr id="69" name="テキスト ボックス 68"/>
          <p:cNvSpPr txBox="1"/>
          <p:nvPr/>
        </p:nvSpPr>
        <p:spPr>
          <a:xfrm>
            <a:off x="0" y="0"/>
            <a:ext cx="3491880" cy="261610"/>
          </a:xfrm>
          <a:prstGeom prst="rect">
            <a:avLst/>
          </a:prstGeom>
          <a:noFill/>
        </p:spPr>
        <p:txBody>
          <a:bodyPr wrap="square" rtlCol="0">
            <a:spAutoFit/>
          </a:bodyPr>
          <a:lstStyle/>
          <a:p>
            <a:r>
              <a:rPr kumimoji="1" lang="en-US" altLang="ja-JP" sz="1100" dirty="0" smtClean="0"/>
              <a:t>Ⅳ</a:t>
            </a:r>
            <a:r>
              <a:rPr kumimoji="1" lang="ja-JP" altLang="en-US" sz="1100" dirty="0" smtClean="0"/>
              <a:t>　政策の刷新・</a:t>
            </a:r>
            <a:r>
              <a:rPr lang="ja-JP" altLang="en-US" sz="1100" dirty="0" smtClean="0"/>
              <a:t>インフラ整備</a:t>
            </a:r>
            <a:endParaRPr kumimoji="1" lang="en-US" altLang="ja-JP" sz="1100" dirty="0" smtClean="0"/>
          </a:p>
        </p:txBody>
      </p:sp>
      <p:cxnSp>
        <p:nvCxnSpPr>
          <p:cNvPr id="72" name="直線コネクタ 71"/>
          <p:cNvCxnSpPr/>
          <p:nvPr/>
        </p:nvCxnSpPr>
        <p:spPr>
          <a:xfrm>
            <a:off x="179512" y="692696"/>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73" name="AutoShape 6"/>
          <p:cNvSpPr>
            <a:spLocks noChangeArrowheads="1"/>
          </p:cNvSpPr>
          <p:nvPr/>
        </p:nvSpPr>
        <p:spPr bwMode="auto">
          <a:xfrm>
            <a:off x="0" y="836712"/>
            <a:ext cx="9144000" cy="469900"/>
          </a:xfrm>
          <a:prstGeom prst="roundRect">
            <a:avLst>
              <a:gd name="adj" fmla="val 16667"/>
            </a:avLst>
          </a:prstGeom>
          <a:noFill/>
          <a:ln w="9525">
            <a:noFill/>
            <a:round/>
            <a:headEnd/>
            <a:tailEnd/>
          </a:ln>
        </p:spPr>
        <p:txBody>
          <a:bodyPr anchor="ctr"/>
          <a:lstStyle/>
          <a:p>
            <a:r>
              <a:rPr lang="en-US" altLang="ja-JP" sz="1600" dirty="0" smtClean="0"/>
              <a:t>JR</a:t>
            </a:r>
            <a:r>
              <a:rPr lang="ja-JP" altLang="en-US" sz="1600" dirty="0" smtClean="0"/>
              <a:t>東海道線支線の地下化や</a:t>
            </a:r>
            <a:r>
              <a:rPr lang="ja-JP" altLang="en-US" sz="1600" dirty="0" smtClean="0">
                <a:latin typeface="ＭＳ Ｐゴシック" charset="-128"/>
              </a:rPr>
              <a:t>うめきた地区と関空を直結する</a:t>
            </a:r>
            <a:r>
              <a:rPr lang="ja-JP" altLang="en-US" sz="1600" dirty="0" smtClean="0"/>
              <a:t>新駅設置、</a:t>
            </a:r>
            <a:r>
              <a:rPr lang="ja-JP" altLang="en-US" sz="1600" dirty="0" smtClean="0">
                <a:latin typeface="ＭＳ Ｐゴシック" charset="-128"/>
              </a:rPr>
              <a:t>なにわ</a:t>
            </a:r>
            <a:r>
              <a:rPr lang="ja-JP" altLang="en-US" sz="1600" dirty="0">
                <a:latin typeface="ＭＳ Ｐゴシック" charset="-128"/>
              </a:rPr>
              <a:t>筋</a:t>
            </a:r>
            <a:r>
              <a:rPr lang="ja-JP" altLang="en-US" sz="1600" dirty="0" smtClean="0">
                <a:latin typeface="ＭＳ Ｐゴシック" charset="-128"/>
              </a:rPr>
              <a:t>線の</a:t>
            </a:r>
            <a:r>
              <a:rPr lang="ja-JP" altLang="en-US" sz="1600" dirty="0">
                <a:latin typeface="ＭＳ Ｐゴシック" charset="-128"/>
              </a:rPr>
              <a:t>整備により、アクセス時間は</a:t>
            </a:r>
            <a:r>
              <a:rPr lang="ja-JP" altLang="en-US" sz="1600" dirty="0" smtClean="0">
                <a:latin typeface="ＭＳ Ｐゴシック" charset="-128"/>
              </a:rPr>
              <a:t>約</a:t>
            </a:r>
            <a:r>
              <a:rPr lang="en-US" altLang="ja-JP" sz="1600" dirty="0" smtClean="0">
                <a:latin typeface="ＭＳ Ｐゴシック" charset="-128"/>
              </a:rPr>
              <a:t>2/3</a:t>
            </a:r>
            <a:r>
              <a:rPr lang="ja-JP" altLang="en-US" sz="1600" dirty="0" smtClean="0">
                <a:latin typeface="ＭＳ Ｐゴシック" charset="-128"/>
              </a:rPr>
              <a:t>に</a:t>
            </a:r>
            <a:r>
              <a:rPr lang="ja-JP" altLang="en-US" sz="1600" dirty="0">
                <a:latin typeface="ＭＳ Ｐゴシック" charset="-128"/>
              </a:rPr>
              <a:t>短縮可能</a:t>
            </a:r>
          </a:p>
        </p:txBody>
      </p:sp>
      <p:pic>
        <p:nvPicPr>
          <p:cNvPr id="3" name="図 2"/>
          <p:cNvPicPr>
            <a:picLocks noChangeAspect="1"/>
          </p:cNvPicPr>
          <p:nvPr/>
        </p:nvPicPr>
        <p:blipFill>
          <a:blip r:embed="rId2"/>
          <a:stretch>
            <a:fillRect/>
          </a:stretch>
        </p:blipFill>
        <p:spPr>
          <a:xfrm>
            <a:off x="313662" y="1425643"/>
            <a:ext cx="3538258" cy="5441882"/>
          </a:xfrm>
          <a:prstGeom prst="rect">
            <a:avLst/>
          </a:prstGeom>
          <a:ln>
            <a:noFill/>
            <a:prstDash val="dash"/>
          </a:ln>
        </p:spPr>
      </p:pic>
      <p:sp>
        <p:nvSpPr>
          <p:cNvPr id="13" name="正方形/長方形 10"/>
          <p:cNvSpPr>
            <a:spLocks noChangeArrowheads="1"/>
          </p:cNvSpPr>
          <p:nvPr/>
        </p:nvSpPr>
        <p:spPr bwMode="auto">
          <a:xfrm>
            <a:off x="7836882" y="5643774"/>
            <a:ext cx="1210588" cy="246221"/>
          </a:xfrm>
          <a:prstGeom prst="rect">
            <a:avLst/>
          </a:prstGeom>
          <a:noFill/>
          <a:ln w="9525">
            <a:noFill/>
            <a:miter lim="800000"/>
            <a:headEnd/>
            <a:tailEnd/>
          </a:ln>
        </p:spPr>
        <p:txBody>
          <a:bodyPr wrap="none">
            <a:spAutoFit/>
          </a:bodyPr>
          <a:lstStyle/>
          <a:p>
            <a:pPr algn="ctr"/>
            <a:r>
              <a:rPr lang="en-US" altLang="ja-JP" sz="1000" dirty="0" smtClean="0">
                <a:solidFill>
                  <a:srgbClr val="000000"/>
                </a:solidFill>
                <a:latin typeface="ＭＳ ゴシック" pitchFamily="49" charset="-128"/>
                <a:ea typeface="ＭＳ ゴシック" pitchFamily="49" charset="-128"/>
              </a:rPr>
              <a:t>※JR</a:t>
            </a:r>
            <a:r>
              <a:rPr lang="ja-JP" altLang="en-US" sz="1000" dirty="0" smtClean="0">
                <a:solidFill>
                  <a:srgbClr val="000000"/>
                </a:solidFill>
                <a:latin typeface="ＭＳ ゴシック" pitchFamily="49" charset="-128"/>
                <a:ea typeface="ＭＳ ゴシック" pitchFamily="49" charset="-128"/>
              </a:rPr>
              <a:t>関空快速利用</a:t>
            </a:r>
            <a:endParaRPr lang="en-US" altLang="ja-JP" sz="1000" dirty="0" smtClean="0">
              <a:solidFill>
                <a:srgbClr val="000000"/>
              </a:solidFill>
              <a:latin typeface="ＭＳ ゴシック" pitchFamily="49" charset="-128"/>
              <a:ea typeface="ＭＳ ゴシック" pitchFamily="49" charset="-128"/>
            </a:endParaRPr>
          </a:p>
        </p:txBody>
      </p:sp>
      <p:sp>
        <p:nvSpPr>
          <p:cNvPr id="14" name="スライド番号プレースホルダ 7"/>
          <p:cNvSpPr>
            <a:spLocks noGrp="1"/>
          </p:cNvSpPr>
          <p:nvPr>
            <p:ph type="sldNum" sz="quarter" idx="12"/>
          </p:nvPr>
        </p:nvSpPr>
        <p:spPr>
          <a:xfrm>
            <a:off x="8407474" y="6669360"/>
            <a:ext cx="720080" cy="188640"/>
          </a:xfrm>
        </p:spPr>
        <p:txBody>
          <a:bodyPr/>
          <a:lstStyle/>
          <a:p>
            <a:fld id="{B42D1EDF-E51E-418E-ADCB-A811BCB3E6F9}" type="slidenum">
              <a:rPr kumimoji="1" lang="en-US" altLang="ja-JP" smtClean="0"/>
              <a:t>42</a:t>
            </a:fld>
            <a:endParaRPr kumimoji="1" lang="ja-JP" altLang="en-US" dirty="0"/>
          </a:p>
        </p:txBody>
      </p:sp>
      <p:grpSp>
        <p:nvGrpSpPr>
          <p:cNvPr id="85" name="Group 73"/>
          <p:cNvGrpSpPr>
            <a:grpSpLocks noChangeAspect="1"/>
          </p:cNvGrpSpPr>
          <p:nvPr/>
        </p:nvGrpSpPr>
        <p:grpSpPr bwMode="auto">
          <a:xfrm>
            <a:off x="4465638" y="1885950"/>
            <a:ext cx="5516562" cy="3757613"/>
            <a:chOff x="2813" y="1188"/>
            <a:chExt cx="3475" cy="2367"/>
          </a:xfrm>
        </p:grpSpPr>
        <p:sp>
          <p:nvSpPr>
            <p:cNvPr id="86" name="AutoShape 72"/>
            <p:cNvSpPr>
              <a:spLocks noChangeAspect="1" noChangeArrowheads="1" noTextEdit="1"/>
            </p:cNvSpPr>
            <p:nvPr/>
          </p:nvSpPr>
          <p:spPr bwMode="auto">
            <a:xfrm>
              <a:off x="2813" y="1188"/>
              <a:ext cx="3475" cy="23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grpSp>
          <p:nvGrpSpPr>
            <p:cNvPr id="87" name="Group 101"/>
            <p:cNvGrpSpPr>
              <a:grpSpLocks/>
            </p:cNvGrpSpPr>
            <p:nvPr/>
          </p:nvGrpSpPr>
          <p:grpSpPr bwMode="auto">
            <a:xfrm>
              <a:off x="2783" y="1304"/>
              <a:ext cx="2701" cy="2300"/>
              <a:chOff x="2783" y="1304"/>
              <a:chExt cx="2701" cy="2300"/>
            </a:xfrm>
          </p:grpSpPr>
          <p:sp>
            <p:nvSpPr>
              <p:cNvPr id="18494" name="Rectangle 74"/>
              <p:cNvSpPr>
                <a:spLocks noChangeArrowheads="1"/>
              </p:cNvSpPr>
              <p:nvPr/>
            </p:nvSpPr>
            <p:spPr bwMode="auto">
              <a:xfrm>
                <a:off x="2783" y="1304"/>
                <a:ext cx="2701" cy="2300"/>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495" name="Freeform 75"/>
              <p:cNvSpPr>
                <a:spLocks noEditPoints="1"/>
              </p:cNvSpPr>
              <p:nvPr/>
            </p:nvSpPr>
            <p:spPr bwMode="auto">
              <a:xfrm>
                <a:off x="2998" y="1383"/>
                <a:ext cx="2367" cy="1741"/>
              </a:xfrm>
              <a:custGeom>
                <a:avLst/>
                <a:gdLst>
                  <a:gd name="T0" fmla="*/ 266 w 2367"/>
                  <a:gd name="T1" fmla="*/ 1741 h 1741"/>
                  <a:gd name="T2" fmla="*/ 520 w 2367"/>
                  <a:gd name="T3" fmla="*/ 1734 h 1741"/>
                  <a:gd name="T4" fmla="*/ 767 w 2367"/>
                  <a:gd name="T5" fmla="*/ 1741 h 1741"/>
                  <a:gd name="T6" fmla="*/ 1058 w 2367"/>
                  <a:gd name="T7" fmla="*/ 1734 h 1741"/>
                  <a:gd name="T8" fmla="*/ 1287 w 2367"/>
                  <a:gd name="T9" fmla="*/ 1734 h 1741"/>
                  <a:gd name="T10" fmla="*/ 1578 w 2367"/>
                  <a:gd name="T11" fmla="*/ 1741 h 1741"/>
                  <a:gd name="T12" fmla="*/ 1832 w 2367"/>
                  <a:gd name="T13" fmla="*/ 1734 h 1741"/>
                  <a:gd name="T14" fmla="*/ 2079 w 2367"/>
                  <a:gd name="T15" fmla="*/ 1741 h 1741"/>
                  <a:gd name="T16" fmla="*/ 2367 w 2367"/>
                  <a:gd name="T17" fmla="*/ 1734 h 1741"/>
                  <a:gd name="T18" fmla="*/ 222 w 2367"/>
                  <a:gd name="T19" fmla="*/ 1445 h 1741"/>
                  <a:gd name="T20" fmla="*/ 513 w 2367"/>
                  <a:gd name="T21" fmla="*/ 1451 h 1741"/>
                  <a:gd name="T22" fmla="*/ 767 w 2367"/>
                  <a:gd name="T23" fmla="*/ 1445 h 1741"/>
                  <a:gd name="T24" fmla="*/ 1015 w 2367"/>
                  <a:gd name="T25" fmla="*/ 1451 h 1741"/>
                  <a:gd name="T26" fmla="*/ 1306 w 2367"/>
                  <a:gd name="T27" fmla="*/ 1445 h 1741"/>
                  <a:gd name="T28" fmla="*/ 1535 w 2367"/>
                  <a:gd name="T29" fmla="*/ 1445 h 1741"/>
                  <a:gd name="T30" fmla="*/ 1826 w 2367"/>
                  <a:gd name="T31" fmla="*/ 1451 h 1741"/>
                  <a:gd name="T32" fmla="*/ 2079 w 2367"/>
                  <a:gd name="T33" fmla="*/ 1445 h 1741"/>
                  <a:gd name="T34" fmla="*/ 2327 w 2367"/>
                  <a:gd name="T35" fmla="*/ 1451 h 1741"/>
                  <a:gd name="T36" fmla="*/ 241 w 2367"/>
                  <a:gd name="T37" fmla="*/ 1156 h 1741"/>
                  <a:gd name="T38" fmla="*/ 470 w 2367"/>
                  <a:gd name="T39" fmla="*/ 1156 h 1741"/>
                  <a:gd name="T40" fmla="*/ 761 w 2367"/>
                  <a:gd name="T41" fmla="*/ 1163 h 1741"/>
                  <a:gd name="T42" fmla="*/ 1015 w 2367"/>
                  <a:gd name="T43" fmla="*/ 1156 h 1741"/>
                  <a:gd name="T44" fmla="*/ 1262 w 2367"/>
                  <a:gd name="T45" fmla="*/ 1163 h 1741"/>
                  <a:gd name="T46" fmla="*/ 1553 w 2367"/>
                  <a:gd name="T47" fmla="*/ 1156 h 1741"/>
                  <a:gd name="T48" fmla="*/ 1782 w 2367"/>
                  <a:gd name="T49" fmla="*/ 1156 h 1741"/>
                  <a:gd name="T50" fmla="*/ 2073 w 2367"/>
                  <a:gd name="T51" fmla="*/ 1163 h 1741"/>
                  <a:gd name="T52" fmla="*/ 2327 w 2367"/>
                  <a:gd name="T53" fmla="*/ 1156 h 1741"/>
                  <a:gd name="T54" fmla="*/ 198 w 2367"/>
                  <a:gd name="T55" fmla="*/ 873 h 1741"/>
                  <a:gd name="T56" fmla="*/ 489 w 2367"/>
                  <a:gd name="T57" fmla="*/ 867 h 1741"/>
                  <a:gd name="T58" fmla="*/ 718 w 2367"/>
                  <a:gd name="T59" fmla="*/ 867 h 1741"/>
                  <a:gd name="T60" fmla="*/ 1009 w 2367"/>
                  <a:gd name="T61" fmla="*/ 873 h 1741"/>
                  <a:gd name="T62" fmla="*/ 1262 w 2367"/>
                  <a:gd name="T63" fmla="*/ 867 h 1741"/>
                  <a:gd name="T64" fmla="*/ 1510 w 2367"/>
                  <a:gd name="T65" fmla="*/ 873 h 1741"/>
                  <a:gd name="T66" fmla="*/ 1801 w 2367"/>
                  <a:gd name="T67" fmla="*/ 867 h 1741"/>
                  <a:gd name="T68" fmla="*/ 2030 w 2367"/>
                  <a:gd name="T69" fmla="*/ 867 h 1741"/>
                  <a:gd name="T70" fmla="*/ 2321 w 2367"/>
                  <a:gd name="T71" fmla="*/ 873 h 1741"/>
                  <a:gd name="T72" fmla="*/ 198 w 2367"/>
                  <a:gd name="T73" fmla="*/ 578 h 1741"/>
                  <a:gd name="T74" fmla="*/ 445 w 2367"/>
                  <a:gd name="T75" fmla="*/ 585 h 1741"/>
                  <a:gd name="T76" fmla="*/ 736 w 2367"/>
                  <a:gd name="T77" fmla="*/ 578 h 1741"/>
                  <a:gd name="T78" fmla="*/ 965 w 2367"/>
                  <a:gd name="T79" fmla="*/ 578 h 1741"/>
                  <a:gd name="T80" fmla="*/ 1256 w 2367"/>
                  <a:gd name="T81" fmla="*/ 585 h 1741"/>
                  <a:gd name="T82" fmla="*/ 1510 w 2367"/>
                  <a:gd name="T83" fmla="*/ 578 h 1741"/>
                  <a:gd name="T84" fmla="*/ 1758 w 2367"/>
                  <a:gd name="T85" fmla="*/ 585 h 1741"/>
                  <a:gd name="T86" fmla="*/ 2049 w 2367"/>
                  <a:gd name="T87" fmla="*/ 578 h 1741"/>
                  <a:gd name="T88" fmla="*/ 2278 w 2367"/>
                  <a:gd name="T89" fmla="*/ 578 h 1741"/>
                  <a:gd name="T90" fmla="*/ 191 w 2367"/>
                  <a:gd name="T91" fmla="*/ 295 h 1741"/>
                  <a:gd name="T92" fmla="*/ 445 w 2367"/>
                  <a:gd name="T93" fmla="*/ 289 h 1741"/>
                  <a:gd name="T94" fmla="*/ 693 w 2367"/>
                  <a:gd name="T95" fmla="*/ 295 h 1741"/>
                  <a:gd name="T96" fmla="*/ 984 w 2367"/>
                  <a:gd name="T97" fmla="*/ 289 h 1741"/>
                  <a:gd name="T98" fmla="*/ 1213 w 2367"/>
                  <a:gd name="T99" fmla="*/ 289 h 1741"/>
                  <a:gd name="T100" fmla="*/ 1504 w 2367"/>
                  <a:gd name="T101" fmla="*/ 295 h 1741"/>
                  <a:gd name="T102" fmla="*/ 1758 w 2367"/>
                  <a:gd name="T103" fmla="*/ 289 h 1741"/>
                  <a:gd name="T104" fmla="*/ 2005 w 2367"/>
                  <a:gd name="T105" fmla="*/ 295 h 1741"/>
                  <a:gd name="T106" fmla="*/ 2296 w 2367"/>
                  <a:gd name="T107" fmla="*/ 289 h 1741"/>
                  <a:gd name="T108" fmla="*/ 148 w 2367"/>
                  <a:gd name="T109" fmla="*/ 0 h 1741"/>
                  <a:gd name="T110" fmla="*/ 439 w 2367"/>
                  <a:gd name="T111" fmla="*/ 6 h 1741"/>
                  <a:gd name="T112" fmla="*/ 693 w 2367"/>
                  <a:gd name="T113" fmla="*/ 0 h 1741"/>
                  <a:gd name="T114" fmla="*/ 940 w 2367"/>
                  <a:gd name="T115" fmla="*/ 6 h 1741"/>
                  <a:gd name="T116" fmla="*/ 1231 w 2367"/>
                  <a:gd name="T117" fmla="*/ 0 h 1741"/>
                  <a:gd name="T118" fmla="*/ 1460 w 2367"/>
                  <a:gd name="T119" fmla="*/ 0 h 1741"/>
                  <a:gd name="T120" fmla="*/ 1751 w 2367"/>
                  <a:gd name="T121" fmla="*/ 6 h 1741"/>
                  <a:gd name="T122" fmla="*/ 2005 w 2367"/>
                  <a:gd name="T123" fmla="*/ 0 h 1741"/>
                  <a:gd name="T124" fmla="*/ 2253 w 2367"/>
                  <a:gd name="T125" fmla="*/ 6 h 17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367" h="1741">
                    <a:moveTo>
                      <a:pt x="0" y="1734"/>
                    </a:moveTo>
                    <a:lnTo>
                      <a:pt x="18" y="1734"/>
                    </a:lnTo>
                    <a:lnTo>
                      <a:pt x="18" y="1741"/>
                    </a:lnTo>
                    <a:lnTo>
                      <a:pt x="0" y="1741"/>
                    </a:lnTo>
                    <a:lnTo>
                      <a:pt x="0" y="1734"/>
                    </a:lnTo>
                    <a:close/>
                    <a:moveTo>
                      <a:pt x="24" y="1734"/>
                    </a:moveTo>
                    <a:lnTo>
                      <a:pt x="43" y="1734"/>
                    </a:lnTo>
                    <a:lnTo>
                      <a:pt x="43" y="1741"/>
                    </a:lnTo>
                    <a:lnTo>
                      <a:pt x="24" y="1741"/>
                    </a:lnTo>
                    <a:lnTo>
                      <a:pt x="24" y="1734"/>
                    </a:lnTo>
                    <a:close/>
                    <a:moveTo>
                      <a:pt x="49" y="1734"/>
                    </a:moveTo>
                    <a:lnTo>
                      <a:pt x="68" y="1734"/>
                    </a:lnTo>
                    <a:lnTo>
                      <a:pt x="68" y="1741"/>
                    </a:lnTo>
                    <a:lnTo>
                      <a:pt x="49" y="1741"/>
                    </a:lnTo>
                    <a:lnTo>
                      <a:pt x="49" y="1734"/>
                    </a:lnTo>
                    <a:close/>
                    <a:moveTo>
                      <a:pt x="74" y="1734"/>
                    </a:moveTo>
                    <a:lnTo>
                      <a:pt x="92" y="1734"/>
                    </a:lnTo>
                    <a:lnTo>
                      <a:pt x="92" y="1741"/>
                    </a:lnTo>
                    <a:lnTo>
                      <a:pt x="74" y="1741"/>
                    </a:lnTo>
                    <a:lnTo>
                      <a:pt x="74" y="1734"/>
                    </a:lnTo>
                    <a:close/>
                    <a:moveTo>
                      <a:pt x="99" y="1734"/>
                    </a:moveTo>
                    <a:lnTo>
                      <a:pt x="117" y="1734"/>
                    </a:lnTo>
                    <a:lnTo>
                      <a:pt x="117" y="1741"/>
                    </a:lnTo>
                    <a:lnTo>
                      <a:pt x="99" y="1741"/>
                    </a:lnTo>
                    <a:lnTo>
                      <a:pt x="99" y="1734"/>
                    </a:lnTo>
                    <a:close/>
                    <a:moveTo>
                      <a:pt x="123" y="1734"/>
                    </a:moveTo>
                    <a:lnTo>
                      <a:pt x="142" y="1734"/>
                    </a:lnTo>
                    <a:lnTo>
                      <a:pt x="142" y="1741"/>
                    </a:lnTo>
                    <a:lnTo>
                      <a:pt x="123" y="1741"/>
                    </a:lnTo>
                    <a:lnTo>
                      <a:pt x="123" y="1734"/>
                    </a:lnTo>
                    <a:close/>
                    <a:moveTo>
                      <a:pt x="148" y="1734"/>
                    </a:moveTo>
                    <a:lnTo>
                      <a:pt x="167" y="1734"/>
                    </a:lnTo>
                    <a:lnTo>
                      <a:pt x="167" y="1741"/>
                    </a:lnTo>
                    <a:lnTo>
                      <a:pt x="148" y="1741"/>
                    </a:lnTo>
                    <a:lnTo>
                      <a:pt x="148" y="1734"/>
                    </a:lnTo>
                    <a:close/>
                    <a:moveTo>
                      <a:pt x="173" y="1734"/>
                    </a:moveTo>
                    <a:lnTo>
                      <a:pt x="191" y="1734"/>
                    </a:lnTo>
                    <a:lnTo>
                      <a:pt x="191" y="1741"/>
                    </a:lnTo>
                    <a:lnTo>
                      <a:pt x="173" y="1741"/>
                    </a:lnTo>
                    <a:lnTo>
                      <a:pt x="173" y="1734"/>
                    </a:lnTo>
                    <a:close/>
                    <a:moveTo>
                      <a:pt x="198" y="1734"/>
                    </a:moveTo>
                    <a:lnTo>
                      <a:pt x="216" y="1734"/>
                    </a:lnTo>
                    <a:lnTo>
                      <a:pt x="216" y="1741"/>
                    </a:lnTo>
                    <a:lnTo>
                      <a:pt x="198" y="1741"/>
                    </a:lnTo>
                    <a:lnTo>
                      <a:pt x="198" y="1734"/>
                    </a:lnTo>
                    <a:close/>
                    <a:moveTo>
                      <a:pt x="222" y="1734"/>
                    </a:moveTo>
                    <a:lnTo>
                      <a:pt x="241" y="1734"/>
                    </a:lnTo>
                    <a:lnTo>
                      <a:pt x="241" y="1741"/>
                    </a:lnTo>
                    <a:lnTo>
                      <a:pt x="222" y="1741"/>
                    </a:lnTo>
                    <a:lnTo>
                      <a:pt x="222" y="1734"/>
                    </a:lnTo>
                    <a:close/>
                    <a:moveTo>
                      <a:pt x="247" y="1734"/>
                    </a:moveTo>
                    <a:lnTo>
                      <a:pt x="266" y="1734"/>
                    </a:lnTo>
                    <a:lnTo>
                      <a:pt x="266" y="1741"/>
                    </a:lnTo>
                    <a:lnTo>
                      <a:pt x="247" y="1741"/>
                    </a:lnTo>
                    <a:lnTo>
                      <a:pt x="247" y="1734"/>
                    </a:lnTo>
                    <a:close/>
                    <a:moveTo>
                      <a:pt x="272" y="1734"/>
                    </a:moveTo>
                    <a:lnTo>
                      <a:pt x="290" y="1734"/>
                    </a:lnTo>
                    <a:lnTo>
                      <a:pt x="290" y="1741"/>
                    </a:lnTo>
                    <a:lnTo>
                      <a:pt x="272" y="1741"/>
                    </a:lnTo>
                    <a:lnTo>
                      <a:pt x="272" y="1734"/>
                    </a:lnTo>
                    <a:close/>
                    <a:moveTo>
                      <a:pt x="297" y="1734"/>
                    </a:moveTo>
                    <a:lnTo>
                      <a:pt x="315" y="1734"/>
                    </a:lnTo>
                    <a:lnTo>
                      <a:pt x="315" y="1741"/>
                    </a:lnTo>
                    <a:lnTo>
                      <a:pt x="297" y="1741"/>
                    </a:lnTo>
                    <a:lnTo>
                      <a:pt x="297" y="1734"/>
                    </a:lnTo>
                    <a:close/>
                    <a:moveTo>
                      <a:pt x="321" y="1734"/>
                    </a:moveTo>
                    <a:lnTo>
                      <a:pt x="340" y="1734"/>
                    </a:lnTo>
                    <a:lnTo>
                      <a:pt x="340" y="1741"/>
                    </a:lnTo>
                    <a:lnTo>
                      <a:pt x="321" y="1741"/>
                    </a:lnTo>
                    <a:lnTo>
                      <a:pt x="321" y="1734"/>
                    </a:lnTo>
                    <a:close/>
                    <a:moveTo>
                      <a:pt x="346" y="1734"/>
                    </a:moveTo>
                    <a:lnTo>
                      <a:pt x="365" y="1734"/>
                    </a:lnTo>
                    <a:lnTo>
                      <a:pt x="365" y="1741"/>
                    </a:lnTo>
                    <a:lnTo>
                      <a:pt x="346" y="1741"/>
                    </a:lnTo>
                    <a:lnTo>
                      <a:pt x="346" y="1734"/>
                    </a:lnTo>
                    <a:close/>
                    <a:moveTo>
                      <a:pt x="371" y="1734"/>
                    </a:moveTo>
                    <a:lnTo>
                      <a:pt x="390" y="1734"/>
                    </a:lnTo>
                    <a:lnTo>
                      <a:pt x="390" y="1741"/>
                    </a:lnTo>
                    <a:lnTo>
                      <a:pt x="371" y="1741"/>
                    </a:lnTo>
                    <a:lnTo>
                      <a:pt x="371" y="1734"/>
                    </a:lnTo>
                    <a:close/>
                    <a:moveTo>
                      <a:pt x="396" y="1734"/>
                    </a:moveTo>
                    <a:lnTo>
                      <a:pt x="414" y="1734"/>
                    </a:lnTo>
                    <a:lnTo>
                      <a:pt x="414" y="1741"/>
                    </a:lnTo>
                    <a:lnTo>
                      <a:pt x="396" y="1741"/>
                    </a:lnTo>
                    <a:lnTo>
                      <a:pt x="396" y="1734"/>
                    </a:lnTo>
                    <a:close/>
                    <a:moveTo>
                      <a:pt x="420" y="1734"/>
                    </a:moveTo>
                    <a:lnTo>
                      <a:pt x="439" y="1734"/>
                    </a:lnTo>
                    <a:lnTo>
                      <a:pt x="439" y="1741"/>
                    </a:lnTo>
                    <a:lnTo>
                      <a:pt x="420" y="1741"/>
                    </a:lnTo>
                    <a:lnTo>
                      <a:pt x="420" y="1734"/>
                    </a:lnTo>
                    <a:close/>
                    <a:moveTo>
                      <a:pt x="445" y="1734"/>
                    </a:moveTo>
                    <a:lnTo>
                      <a:pt x="464" y="1734"/>
                    </a:lnTo>
                    <a:lnTo>
                      <a:pt x="464" y="1741"/>
                    </a:lnTo>
                    <a:lnTo>
                      <a:pt x="445" y="1741"/>
                    </a:lnTo>
                    <a:lnTo>
                      <a:pt x="445" y="1734"/>
                    </a:lnTo>
                    <a:close/>
                    <a:moveTo>
                      <a:pt x="470" y="1734"/>
                    </a:moveTo>
                    <a:lnTo>
                      <a:pt x="489" y="1734"/>
                    </a:lnTo>
                    <a:lnTo>
                      <a:pt x="489" y="1741"/>
                    </a:lnTo>
                    <a:lnTo>
                      <a:pt x="470" y="1741"/>
                    </a:lnTo>
                    <a:lnTo>
                      <a:pt x="470" y="1734"/>
                    </a:lnTo>
                    <a:close/>
                    <a:moveTo>
                      <a:pt x="495" y="1734"/>
                    </a:moveTo>
                    <a:lnTo>
                      <a:pt x="513" y="1734"/>
                    </a:lnTo>
                    <a:lnTo>
                      <a:pt x="513" y="1741"/>
                    </a:lnTo>
                    <a:lnTo>
                      <a:pt x="495" y="1741"/>
                    </a:lnTo>
                    <a:lnTo>
                      <a:pt x="495" y="1734"/>
                    </a:lnTo>
                    <a:close/>
                    <a:moveTo>
                      <a:pt x="520" y="1734"/>
                    </a:moveTo>
                    <a:lnTo>
                      <a:pt x="538" y="1734"/>
                    </a:lnTo>
                    <a:lnTo>
                      <a:pt x="538" y="1741"/>
                    </a:lnTo>
                    <a:lnTo>
                      <a:pt x="520" y="1741"/>
                    </a:lnTo>
                    <a:lnTo>
                      <a:pt x="520" y="1734"/>
                    </a:lnTo>
                    <a:close/>
                    <a:moveTo>
                      <a:pt x="544" y="1734"/>
                    </a:moveTo>
                    <a:lnTo>
                      <a:pt x="563" y="1734"/>
                    </a:lnTo>
                    <a:lnTo>
                      <a:pt x="563" y="1741"/>
                    </a:lnTo>
                    <a:lnTo>
                      <a:pt x="544" y="1741"/>
                    </a:lnTo>
                    <a:lnTo>
                      <a:pt x="544" y="1734"/>
                    </a:lnTo>
                    <a:close/>
                    <a:moveTo>
                      <a:pt x="569" y="1734"/>
                    </a:moveTo>
                    <a:lnTo>
                      <a:pt x="588" y="1734"/>
                    </a:lnTo>
                    <a:lnTo>
                      <a:pt x="588" y="1741"/>
                    </a:lnTo>
                    <a:lnTo>
                      <a:pt x="569" y="1741"/>
                    </a:lnTo>
                    <a:lnTo>
                      <a:pt x="569" y="1734"/>
                    </a:lnTo>
                    <a:close/>
                    <a:moveTo>
                      <a:pt x="594" y="1734"/>
                    </a:moveTo>
                    <a:lnTo>
                      <a:pt x="612" y="1734"/>
                    </a:lnTo>
                    <a:lnTo>
                      <a:pt x="612" y="1741"/>
                    </a:lnTo>
                    <a:lnTo>
                      <a:pt x="594" y="1741"/>
                    </a:lnTo>
                    <a:lnTo>
                      <a:pt x="594" y="1734"/>
                    </a:lnTo>
                    <a:close/>
                    <a:moveTo>
                      <a:pt x="619" y="1734"/>
                    </a:moveTo>
                    <a:lnTo>
                      <a:pt x="637" y="1734"/>
                    </a:lnTo>
                    <a:lnTo>
                      <a:pt x="637" y="1741"/>
                    </a:lnTo>
                    <a:lnTo>
                      <a:pt x="619" y="1741"/>
                    </a:lnTo>
                    <a:lnTo>
                      <a:pt x="619" y="1734"/>
                    </a:lnTo>
                    <a:close/>
                    <a:moveTo>
                      <a:pt x="643" y="1734"/>
                    </a:moveTo>
                    <a:lnTo>
                      <a:pt x="662" y="1734"/>
                    </a:lnTo>
                    <a:lnTo>
                      <a:pt x="662" y="1741"/>
                    </a:lnTo>
                    <a:lnTo>
                      <a:pt x="643" y="1741"/>
                    </a:lnTo>
                    <a:lnTo>
                      <a:pt x="643" y="1734"/>
                    </a:lnTo>
                    <a:close/>
                    <a:moveTo>
                      <a:pt x="668" y="1734"/>
                    </a:moveTo>
                    <a:lnTo>
                      <a:pt x="687" y="1734"/>
                    </a:lnTo>
                    <a:lnTo>
                      <a:pt x="687" y="1741"/>
                    </a:lnTo>
                    <a:lnTo>
                      <a:pt x="668" y="1741"/>
                    </a:lnTo>
                    <a:lnTo>
                      <a:pt x="668" y="1734"/>
                    </a:lnTo>
                    <a:close/>
                    <a:moveTo>
                      <a:pt x="693" y="1734"/>
                    </a:moveTo>
                    <a:lnTo>
                      <a:pt x="711" y="1734"/>
                    </a:lnTo>
                    <a:lnTo>
                      <a:pt x="711" y="1741"/>
                    </a:lnTo>
                    <a:lnTo>
                      <a:pt x="693" y="1741"/>
                    </a:lnTo>
                    <a:lnTo>
                      <a:pt x="693" y="1734"/>
                    </a:lnTo>
                    <a:close/>
                    <a:moveTo>
                      <a:pt x="718" y="1734"/>
                    </a:moveTo>
                    <a:lnTo>
                      <a:pt x="736" y="1734"/>
                    </a:lnTo>
                    <a:lnTo>
                      <a:pt x="736" y="1741"/>
                    </a:lnTo>
                    <a:lnTo>
                      <a:pt x="718" y="1741"/>
                    </a:lnTo>
                    <a:lnTo>
                      <a:pt x="718" y="1734"/>
                    </a:lnTo>
                    <a:close/>
                    <a:moveTo>
                      <a:pt x="742" y="1734"/>
                    </a:moveTo>
                    <a:lnTo>
                      <a:pt x="761" y="1734"/>
                    </a:lnTo>
                    <a:lnTo>
                      <a:pt x="761" y="1741"/>
                    </a:lnTo>
                    <a:lnTo>
                      <a:pt x="742" y="1741"/>
                    </a:lnTo>
                    <a:lnTo>
                      <a:pt x="742" y="1734"/>
                    </a:lnTo>
                    <a:close/>
                    <a:moveTo>
                      <a:pt x="767" y="1734"/>
                    </a:moveTo>
                    <a:lnTo>
                      <a:pt x="786" y="1734"/>
                    </a:lnTo>
                    <a:lnTo>
                      <a:pt x="786" y="1741"/>
                    </a:lnTo>
                    <a:lnTo>
                      <a:pt x="767" y="1741"/>
                    </a:lnTo>
                    <a:lnTo>
                      <a:pt x="767" y="1734"/>
                    </a:lnTo>
                    <a:close/>
                    <a:moveTo>
                      <a:pt x="792" y="1734"/>
                    </a:moveTo>
                    <a:lnTo>
                      <a:pt x="810" y="1734"/>
                    </a:lnTo>
                    <a:lnTo>
                      <a:pt x="810" y="1741"/>
                    </a:lnTo>
                    <a:lnTo>
                      <a:pt x="792" y="1741"/>
                    </a:lnTo>
                    <a:lnTo>
                      <a:pt x="792" y="1734"/>
                    </a:lnTo>
                    <a:close/>
                    <a:moveTo>
                      <a:pt x="817" y="1734"/>
                    </a:moveTo>
                    <a:lnTo>
                      <a:pt x="835" y="1734"/>
                    </a:lnTo>
                    <a:lnTo>
                      <a:pt x="835" y="1741"/>
                    </a:lnTo>
                    <a:lnTo>
                      <a:pt x="817" y="1741"/>
                    </a:lnTo>
                    <a:lnTo>
                      <a:pt x="817" y="1734"/>
                    </a:lnTo>
                    <a:close/>
                    <a:moveTo>
                      <a:pt x="841" y="1734"/>
                    </a:moveTo>
                    <a:lnTo>
                      <a:pt x="860" y="1734"/>
                    </a:lnTo>
                    <a:lnTo>
                      <a:pt x="860" y="1741"/>
                    </a:lnTo>
                    <a:lnTo>
                      <a:pt x="841" y="1741"/>
                    </a:lnTo>
                    <a:lnTo>
                      <a:pt x="841" y="1734"/>
                    </a:lnTo>
                    <a:close/>
                    <a:moveTo>
                      <a:pt x="866" y="1734"/>
                    </a:moveTo>
                    <a:lnTo>
                      <a:pt x="885" y="1734"/>
                    </a:lnTo>
                    <a:lnTo>
                      <a:pt x="885" y="1741"/>
                    </a:lnTo>
                    <a:lnTo>
                      <a:pt x="866" y="1741"/>
                    </a:lnTo>
                    <a:lnTo>
                      <a:pt x="866" y="1734"/>
                    </a:lnTo>
                    <a:close/>
                    <a:moveTo>
                      <a:pt x="891" y="1734"/>
                    </a:moveTo>
                    <a:lnTo>
                      <a:pt x="910" y="1734"/>
                    </a:lnTo>
                    <a:lnTo>
                      <a:pt x="910" y="1741"/>
                    </a:lnTo>
                    <a:lnTo>
                      <a:pt x="891" y="1741"/>
                    </a:lnTo>
                    <a:lnTo>
                      <a:pt x="891" y="1734"/>
                    </a:lnTo>
                    <a:close/>
                    <a:moveTo>
                      <a:pt x="916" y="1734"/>
                    </a:moveTo>
                    <a:lnTo>
                      <a:pt x="934" y="1734"/>
                    </a:lnTo>
                    <a:lnTo>
                      <a:pt x="934" y="1741"/>
                    </a:lnTo>
                    <a:lnTo>
                      <a:pt x="916" y="1741"/>
                    </a:lnTo>
                    <a:lnTo>
                      <a:pt x="916" y="1734"/>
                    </a:lnTo>
                    <a:close/>
                    <a:moveTo>
                      <a:pt x="940" y="1734"/>
                    </a:moveTo>
                    <a:lnTo>
                      <a:pt x="959" y="1734"/>
                    </a:lnTo>
                    <a:lnTo>
                      <a:pt x="959" y="1741"/>
                    </a:lnTo>
                    <a:lnTo>
                      <a:pt x="940" y="1741"/>
                    </a:lnTo>
                    <a:lnTo>
                      <a:pt x="940" y="1734"/>
                    </a:lnTo>
                    <a:close/>
                    <a:moveTo>
                      <a:pt x="965" y="1734"/>
                    </a:moveTo>
                    <a:lnTo>
                      <a:pt x="984" y="1734"/>
                    </a:lnTo>
                    <a:lnTo>
                      <a:pt x="984" y="1741"/>
                    </a:lnTo>
                    <a:lnTo>
                      <a:pt x="965" y="1741"/>
                    </a:lnTo>
                    <a:lnTo>
                      <a:pt x="965" y="1734"/>
                    </a:lnTo>
                    <a:close/>
                    <a:moveTo>
                      <a:pt x="990" y="1734"/>
                    </a:moveTo>
                    <a:lnTo>
                      <a:pt x="1009" y="1734"/>
                    </a:lnTo>
                    <a:lnTo>
                      <a:pt x="1009" y="1741"/>
                    </a:lnTo>
                    <a:lnTo>
                      <a:pt x="990" y="1741"/>
                    </a:lnTo>
                    <a:lnTo>
                      <a:pt x="990" y="1734"/>
                    </a:lnTo>
                    <a:close/>
                    <a:moveTo>
                      <a:pt x="1015" y="1734"/>
                    </a:moveTo>
                    <a:lnTo>
                      <a:pt x="1033" y="1734"/>
                    </a:lnTo>
                    <a:lnTo>
                      <a:pt x="1033" y="1741"/>
                    </a:lnTo>
                    <a:lnTo>
                      <a:pt x="1015" y="1741"/>
                    </a:lnTo>
                    <a:lnTo>
                      <a:pt x="1015" y="1734"/>
                    </a:lnTo>
                    <a:close/>
                    <a:moveTo>
                      <a:pt x="1039" y="1734"/>
                    </a:moveTo>
                    <a:lnTo>
                      <a:pt x="1058" y="1734"/>
                    </a:lnTo>
                    <a:lnTo>
                      <a:pt x="1058" y="1741"/>
                    </a:lnTo>
                    <a:lnTo>
                      <a:pt x="1039" y="1741"/>
                    </a:lnTo>
                    <a:lnTo>
                      <a:pt x="1039" y="1734"/>
                    </a:lnTo>
                    <a:close/>
                    <a:moveTo>
                      <a:pt x="1064" y="1734"/>
                    </a:moveTo>
                    <a:lnTo>
                      <a:pt x="1083" y="1734"/>
                    </a:lnTo>
                    <a:lnTo>
                      <a:pt x="1083" y="1741"/>
                    </a:lnTo>
                    <a:lnTo>
                      <a:pt x="1064" y="1741"/>
                    </a:lnTo>
                    <a:lnTo>
                      <a:pt x="1064" y="1734"/>
                    </a:lnTo>
                    <a:close/>
                    <a:moveTo>
                      <a:pt x="1089" y="1734"/>
                    </a:moveTo>
                    <a:lnTo>
                      <a:pt x="1108" y="1734"/>
                    </a:lnTo>
                    <a:lnTo>
                      <a:pt x="1108" y="1741"/>
                    </a:lnTo>
                    <a:lnTo>
                      <a:pt x="1089" y="1741"/>
                    </a:lnTo>
                    <a:lnTo>
                      <a:pt x="1089" y="1734"/>
                    </a:lnTo>
                    <a:close/>
                    <a:moveTo>
                      <a:pt x="1114" y="1734"/>
                    </a:moveTo>
                    <a:lnTo>
                      <a:pt x="1132" y="1734"/>
                    </a:lnTo>
                    <a:lnTo>
                      <a:pt x="1132" y="1741"/>
                    </a:lnTo>
                    <a:lnTo>
                      <a:pt x="1114" y="1741"/>
                    </a:lnTo>
                    <a:lnTo>
                      <a:pt x="1114" y="1734"/>
                    </a:lnTo>
                    <a:close/>
                    <a:moveTo>
                      <a:pt x="1139" y="1734"/>
                    </a:moveTo>
                    <a:lnTo>
                      <a:pt x="1157" y="1734"/>
                    </a:lnTo>
                    <a:lnTo>
                      <a:pt x="1157" y="1741"/>
                    </a:lnTo>
                    <a:lnTo>
                      <a:pt x="1139" y="1741"/>
                    </a:lnTo>
                    <a:lnTo>
                      <a:pt x="1139" y="1734"/>
                    </a:lnTo>
                    <a:close/>
                    <a:moveTo>
                      <a:pt x="1163" y="1734"/>
                    </a:moveTo>
                    <a:lnTo>
                      <a:pt x="1182" y="1734"/>
                    </a:lnTo>
                    <a:lnTo>
                      <a:pt x="1182" y="1741"/>
                    </a:lnTo>
                    <a:lnTo>
                      <a:pt x="1163" y="1741"/>
                    </a:lnTo>
                    <a:lnTo>
                      <a:pt x="1163" y="1734"/>
                    </a:lnTo>
                    <a:close/>
                    <a:moveTo>
                      <a:pt x="1188" y="1734"/>
                    </a:moveTo>
                    <a:lnTo>
                      <a:pt x="1207" y="1734"/>
                    </a:lnTo>
                    <a:lnTo>
                      <a:pt x="1207" y="1741"/>
                    </a:lnTo>
                    <a:lnTo>
                      <a:pt x="1188" y="1741"/>
                    </a:lnTo>
                    <a:lnTo>
                      <a:pt x="1188" y="1734"/>
                    </a:lnTo>
                    <a:close/>
                    <a:moveTo>
                      <a:pt x="1213" y="1734"/>
                    </a:moveTo>
                    <a:lnTo>
                      <a:pt x="1231" y="1734"/>
                    </a:lnTo>
                    <a:lnTo>
                      <a:pt x="1231" y="1741"/>
                    </a:lnTo>
                    <a:lnTo>
                      <a:pt x="1213" y="1741"/>
                    </a:lnTo>
                    <a:lnTo>
                      <a:pt x="1213" y="1734"/>
                    </a:lnTo>
                    <a:close/>
                    <a:moveTo>
                      <a:pt x="1238" y="1734"/>
                    </a:moveTo>
                    <a:lnTo>
                      <a:pt x="1256" y="1734"/>
                    </a:lnTo>
                    <a:lnTo>
                      <a:pt x="1256" y="1741"/>
                    </a:lnTo>
                    <a:lnTo>
                      <a:pt x="1238" y="1741"/>
                    </a:lnTo>
                    <a:lnTo>
                      <a:pt x="1238" y="1734"/>
                    </a:lnTo>
                    <a:close/>
                    <a:moveTo>
                      <a:pt x="1262" y="1734"/>
                    </a:moveTo>
                    <a:lnTo>
                      <a:pt x="1281" y="1734"/>
                    </a:lnTo>
                    <a:lnTo>
                      <a:pt x="1281" y="1741"/>
                    </a:lnTo>
                    <a:lnTo>
                      <a:pt x="1262" y="1741"/>
                    </a:lnTo>
                    <a:lnTo>
                      <a:pt x="1262" y="1734"/>
                    </a:lnTo>
                    <a:close/>
                    <a:moveTo>
                      <a:pt x="1287" y="1734"/>
                    </a:moveTo>
                    <a:lnTo>
                      <a:pt x="1306" y="1734"/>
                    </a:lnTo>
                    <a:lnTo>
                      <a:pt x="1306" y="1741"/>
                    </a:lnTo>
                    <a:lnTo>
                      <a:pt x="1287" y="1741"/>
                    </a:lnTo>
                    <a:lnTo>
                      <a:pt x="1287" y="1734"/>
                    </a:lnTo>
                    <a:close/>
                    <a:moveTo>
                      <a:pt x="1312" y="1734"/>
                    </a:moveTo>
                    <a:lnTo>
                      <a:pt x="1330" y="1734"/>
                    </a:lnTo>
                    <a:lnTo>
                      <a:pt x="1330" y="1741"/>
                    </a:lnTo>
                    <a:lnTo>
                      <a:pt x="1312" y="1741"/>
                    </a:lnTo>
                    <a:lnTo>
                      <a:pt x="1312" y="1734"/>
                    </a:lnTo>
                    <a:close/>
                    <a:moveTo>
                      <a:pt x="1337" y="1734"/>
                    </a:moveTo>
                    <a:lnTo>
                      <a:pt x="1355" y="1734"/>
                    </a:lnTo>
                    <a:lnTo>
                      <a:pt x="1355" y="1741"/>
                    </a:lnTo>
                    <a:lnTo>
                      <a:pt x="1337" y="1741"/>
                    </a:lnTo>
                    <a:lnTo>
                      <a:pt x="1337" y="1734"/>
                    </a:lnTo>
                    <a:close/>
                    <a:moveTo>
                      <a:pt x="1361" y="1734"/>
                    </a:moveTo>
                    <a:lnTo>
                      <a:pt x="1380" y="1734"/>
                    </a:lnTo>
                    <a:lnTo>
                      <a:pt x="1380" y="1741"/>
                    </a:lnTo>
                    <a:lnTo>
                      <a:pt x="1361" y="1741"/>
                    </a:lnTo>
                    <a:lnTo>
                      <a:pt x="1361" y="1734"/>
                    </a:lnTo>
                    <a:close/>
                    <a:moveTo>
                      <a:pt x="1386" y="1734"/>
                    </a:moveTo>
                    <a:lnTo>
                      <a:pt x="1405" y="1734"/>
                    </a:lnTo>
                    <a:lnTo>
                      <a:pt x="1405" y="1741"/>
                    </a:lnTo>
                    <a:lnTo>
                      <a:pt x="1386" y="1741"/>
                    </a:lnTo>
                    <a:lnTo>
                      <a:pt x="1386" y="1734"/>
                    </a:lnTo>
                    <a:close/>
                    <a:moveTo>
                      <a:pt x="1411" y="1734"/>
                    </a:moveTo>
                    <a:lnTo>
                      <a:pt x="1429" y="1734"/>
                    </a:lnTo>
                    <a:lnTo>
                      <a:pt x="1429" y="1741"/>
                    </a:lnTo>
                    <a:lnTo>
                      <a:pt x="1411" y="1741"/>
                    </a:lnTo>
                    <a:lnTo>
                      <a:pt x="1411" y="1734"/>
                    </a:lnTo>
                    <a:close/>
                    <a:moveTo>
                      <a:pt x="1436" y="1734"/>
                    </a:moveTo>
                    <a:lnTo>
                      <a:pt x="1454" y="1734"/>
                    </a:lnTo>
                    <a:lnTo>
                      <a:pt x="1454" y="1741"/>
                    </a:lnTo>
                    <a:lnTo>
                      <a:pt x="1436" y="1741"/>
                    </a:lnTo>
                    <a:lnTo>
                      <a:pt x="1436" y="1734"/>
                    </a:lnTo>
                    <a:close/>
                    <a:moveTo>
                      <a:pt x="1460" y="1734"/>
                    </a:moveTo>
                    <a:lnTo>
                      <a:pt x="1479" y="1734"/>
                    </a:lnTo>
                    <a:lnTo>
                      <a:pt x="1479" y="1741"/>
                    </a:lnTo>
                    <a:lnTo>
                      <a:pt x="1460" y="1741"/>
                    </a:lnTo>
                    <a:lnTo>
                      <a:pt x="1460" y="1734"/>
                    </a:lnTo>
                    <a:close/>
                    <a:moveTo>
                      <a:pt x="1485" y="1734"/>
                    </a:moveTo>
                    <a:lnTo>
                      <a:pt x="1504" y="1734"/>
                    </a:lnTo>
                    <a:lnTo>
                      <a:pt x="1504" y="1741"/>
                    </a:lnTo>
                    <a:lnTo>
                      <a:pt x="1485" y="1741"/>
                    </a:lnTo>
                    <a:lnTo>
                      <a:pt x="1485" y="1734"/>
                    </a:lnTo>
                    <a:close/>
                    <a:moveTo>
                      <a:pt x="1510" y="1734"/>
                    </a:moveTo>
                    <a:lnTo>
                      <a:pt x="1529" y="1734"/>
                    </a:lnTo>
                    <a:lnTo>
                      <a:pt x="1529" y="1741"/>
                    </a:lnTo>
                    <a:lnTo>
                      <a:pt x="1510" y="1741"/>
                    </a:lnTo>
                    <a:lnTo>
                      <a:pt x="1510" y="1734"/>
                    </a:lnTo>
                    <a:close/>
                    <a:moveTo>
                      <a:pt x="1535" y="1734"/>
                    </a:moveTo>
                    <a:lnTo>
                      <a:pt x="1553" y="1734"/>
                    </a:lnTo>
                    <a:lnTo>
                      <a:pt x="1553" y="1741"/>
                    </a:lnTo>
                    <a:lnTo>
                      <a:pt x="1535" y="1741"/>
                    </a:lnTo>
                    <a:lnTo>
                      <a:pt x="1535" y="1734"/>
                    </a:lnTo>
                    <a:close/>
                    <a:moveTo>
                      <a:pt x="1559" y="1734"/>
                    </a:moveTo>
                    <a:lnTo>
                      <a:pt x="1578" y="1734"/>
                    </a:lnTo>
                    <a:lnTo>
                      <a:pt x="1578" y="1741"/>
                    </a:lnTo>
                    <a:lnTo>
                      <a:pt x="1559" y="1741"/>
                    </a:lnTo>
                    <a:lnTo>
                      <a:pt x="1559" y="1734"/>
                    </a:lnTo>
                    <a:close/>
                    <a:moveTo>
                      <a:pt x="1584" y="1734"/>
                    </a:moveTo>
                    <a:lnTo>
                      <a:pt x="1603" y="1734"/>
                    </a:lnTo>
                    <a:lnTo>
                      <a:pt x="1603" y="1741"/>
                    </a:lnTo>
                    <a:lnTo>
                      <a:pt x="1584" y="1741"/>
                    </a:lnTo>
                    <a:lnTo>
                      <a:pt x="1584" y="1734"/>
                    </a:lnTo>
                    <a:close/>
                    <a:moveTo>
                      <a:pt x="1609" y="1734"/>
                    </a:moveTo>
                    <a:lnTo>
                      <a:pt x="1628" y="1734"/>
                    </a:lnTo>
                    <a:lnTo>
                      <a:pt x="1628" y="1741"/>
                    </a:lnTo>
                    <a:lnTo>
                      <a:pt x="1609" y="1741"/>
                    </a:lnTo>
                    <a:lnTo>
                      <a:pt x="1609" y="1734"/>
                    </a:lnTo>
                    <a:close/>
                    <a:moveTo>
                      <a:pt x="1634" y="1734"/>
                    </a:moveTo>
                    <a:lnTo>
                      <a:pt x="1652" y="1734"/>
                    </a:lnTo>
                    <a:lnTo>
                      <a:pt x="1652" y="1741"/>
                    </a:lnTo>
                    <a:lnTo>
                      <a:pt x="1634" y="1741"/>
                    </a:lnTo>
                    <a:lnTo>
                      <a:pt x="1634" y="1734"/>
                    </a:lnTo>
                    <a:close/>
                    <a:moveTo>
                      <a:pt x="1659" y="1734"/>
                    </a:moveTo>
                    <a:lnTo>
                      <a:pt x="1677" y="1734"/>
                    </a:lnTo>
                    <a:lnTo>
                      <a:pt x="1677" y="1741"/>
                    </a:lnTo>
                    <a:lnTo>
                      <a:pt x="1659" y="1741"/>
                    </a:lnTo>
                    <a:lnTo>
                      <a:pt x="1659" y="1734"/>
                    </a:lnTo>
                    <a:close/>
                    <a:moveTo>
                      <a:pt x="1683" y="1734"/>
                    </a:moveTo>
                    <a:lnTo>
                      <a:pt x="1702" y="1734"/>
                    </a:lnTo>
                    <a:lnTo>
                      <a:pt x="1702" y="1741"/>
                    </a:lnTo>
                    <a:lnTo>
                      <a:pt x="1683" y="1741"/>
                    </a:lnTo>
                    <a:lnTo>
                      <a:pt x="1683" y="1734"/>
                    </a:lnTo>
                    <a:close/>
                    <a:moveTo>
                      <a:pt x="1708" y="1734"/>
                    </a:moveTo>
                    <a:lnTo>
                      <a:pt x="1727" y="1734"/>
                    </a:lnTo>
                    <a:lnTo>
                      <a:pt x="1727" y="1741"/>
                    </a:lnTo>
                    <a:lnTo>
                      <a:pt x="1708" y="1741"/>
                    </a:lnTo>
                    <a:lnTo>
                      <a:pt x="1708" y="1734"/>
                    </a:lnTo>
                    <a:close/>
                    <a:moveTo>
                      <a:pt x="1733" y="1734"/>
                    </a:moveTo>
                    <a:lnTo>
                      <a:pt x="1751" y="1734"/>
                    </a:lnTo>
                    <a:lnTo>
                      <a:pt x="1751" y="1741"/>
                    </a:lnTo>
                    <a:lnTo>
                      <a:pt x="1733" y="1741"/>
                    </a:lnTo>
                    <a:lnTo>
                      <a:pt x="1733" y="1734"/>
                    </a:lnTo>
                    <a:close/>
                    <a:moveTo>
                      <a:pt x="1758" y="1734"/>
                    </a:moveTo>
                    <a:lnTo>
                      <a:pt x="1776" y="1734"/>
                    </a:lnTo>
                    <a:lnTo>
                      <a:pt x="1776" y="1741"/>
                    </a:lnTo>
                    <a:lnTo>
                      <a:pt x="1758" y="1741"/>
                    </a:lnTo>
                    <a:lnTo>
                      <a:pt x="1758" y="1734"/>
                    </a:lnTo>
                    <a:close/>
                    <a:moveTo>
                      <a:pt x="1782" y="1734"/>
                    </a:moveTo>
                    <a:lnTo>
                      <a:pt x="1801" y="1734"/>
                    </a:lnTo>
                    <a:lnTo>
                      <a:pt x="1801" y="1741"/>
                    </a:lnTo>
                    <a:lnTo>
                      <a:pt x="1782" y="1741"/>
                    </a:lnTo>
                    <a:lnTo>
                      <a:pt x="1782" y="1734"/>
                    </a:lnTo>
                    <a:close/>
                    <a:moveTo>
                      <a:pt x="1807" y="1734"/>
                    </a:moveTo>
                    <a:lnTo>
                      <a:pt x="1826" y="1734"/>
                    </a:lnTo>
                    <a:lnTo>
                      <a:pt x="1826" y="1741"/>
                    </a:lnTo>
                    <a:lnTo>
                      <a:pt x="1807" y="1741"/>
                    </a:lnTo>
                    <a:lnTo>
                      <a:pt x="1807" y="1734"/>
                    </a:lnTo>
                    <a:close/>
                    <a:moveTo>
                      <a:pt x="1832" y="1734"/>
                    </a:moveTo>
                    <a:lnTo>
                      <a:pt x="1850" y="1734"/>
                    </a:lnTo>
                    <a:lnTo>
                      <a:pt x="1850" y="1741"/>
                    </a:lnTo>
                    <a:lnTo>
                      <a:pt x="1832" y="1741"/>
                    </a:lnTo>
                    <a:lnTo>
                      <a:pt x="1832" y="1734"/>
                    </a:lnTo>
                    <a:close/>
                    <a:moveTo>
                      <a:pt x="1857" y="1734"/>
                    </a:moveTo>
                    <a:lnTo>
                      <a:pt x="1875" y="1734"/>
                    </a:lnTo>
                    <a:lnTo>
                      <a:pt x="1875" y="1741"/>
                    </a:lnTo>
                    <a:lnTo>
                      <a:pt x="1857" y="1741"/>
                    </a:lnTo>
                    <a:lnTo>
                      <a:pt x="1857" y="1734"/>
                    </a:lnTo>
                    <a:close/>
                    <a:moveTo>
                      <a:pt x="1881" y="1734"/>
                    </a:moveTo>
                    <a:lnTo>
                      <a:pt x="1900" y="1734"/>
                    </a:lnTo>
                    <a:lnTo>
                      <a:pt x="1900" y="1741"/>
                    </a:lnTo>
                    <a:lnTo>
                      <a:pt x="1881" y="1741"/>
                    </a:lnTo>
                    <a:lnTo>
                      <a:pt x="1881" y="1734"/>
                    </a:lnTo>
                    <a:close/>
                    <a:moveTo>
                      <a:pt x="1906" y="1734"/>
                    </a:moveTo>
                    <a:lnTo>
                      <a:pt x="1925" y="1734"/>
                    </a:lnTo>
                    <a:lnTo>
                      <a:pt x="1925" y="1741"/>
                    </a:lnTo>
                    <a:lnTo>
                      <a:pt x="1906" y="1741"/>
                    </a:lnTo>
                    <a:lnTo>
                      <a:pt x="1906" y="1734"/>
                    </a:lnTo>
                    <a:close/>
                    <a:moveTo>
                      <a:pt x="1931" y="1734"/>
                    </a:moveTo>
                    <a:lnTo>
                      <a:pt x="1949" y="1734"/>
                    </a:lnTo>
                    <a:lnTo>
                      <a:pt x="1949" y="1741"/>
                    </a:lnTo>
                    <a:lnTo>
                      <a:pt x="1931" y="1741"/>
                    </a:lnTo>
                    <a:lnTo>
                      <a:pt x="1931" y="1734"/>
                    </a:lnTo>
                    <a:close/>
                    <a:moveTo>
                      <a:pt x="1956" y="1734"/>
                    </a:moveTo>
                    <a:lnTo>
                      <a:pt x="1974" y="1734"/>
                    </a:lnTo>
                    <a:lnTo>
                      <a:pt x="1974" y="1741"/>
                    </a:lnTo>
                    <a:lnTo>
                      <a:pt x="1956" y="1741"/>
                    </a:lnTo>
                    <a:lnTo>
                      <a:pt x="1956" y="1734"/>
                    </a:lnTo>
                    <a:close/>
                    <a:moveTo>
                      <a:pt x="1980" y="1734"/>
                    </a:moveTo>
                    <a:lnTo>
                      <a:pt x="1999" y="1734"/>
                    </a:lnTo>
                    <a:lnTo>
                      <a:pt x="1999" y="1741"/>
                    </a:lnTo>
                    <a:lnTo>
                      <a:pt x="1980" y="1741"/>
                    </a:lnTo>
                    <a:lnTo>
                      <a:pt x="1980" y="1734"/>
                    </a:lnTo>
                    <a:close/>
                    <a:moveTo>
                      <a:pt x="2005" y="1734"/>
                    </a:moveTo>
                    <a:lnTo>
                      <a:pt x="2024" y="1734"/>
                    </a:lnTo>
                    <a:lnTo>
                      <a:pt x="2024" y="1741"/>
                    </a:lnTo>
                    <a:lnTo>
                      <a:pt x="2005" y="1741"/>
                    </a:lnTo>
                    <a:lnTo>
                      <a:pt x="2005" y="1734"/>
                    </a:lnTo>
                    <a:close/>
                    <a:moveTo>
                      <a:pt x="2030" y="1734"/>
                    </a:moveTo>
                    <a:lnTo>
                      <a:pt x="2049" y="1734"/>
                    </a:lnTo>
                    <a:lnTo>
                      <a:pt x="2049" y="1741"/>
                    </a:lnTo>
                    <a:lnTo>
                      <a:pt x="2030" y="1741"/>
                    </a:lnTo>
                    <a:lnTo>
                      <a:pt x="2030" y="1734"/>
                    </a:lnTo>
                    <a:close/>
                    <a:moveTo>
                      <a:pt x="2055" y="1734"/>
                    </a:moveTo>
                    <a:lnTo>
                      <a:pt x="2073" y="1734"/>
                    </a:lnTo>
                    <a:lnTo>
                      <a:pt x="2073" y="1741"/>
                    </a:lnTo>
                    <a:lnTo>
                      <a:pt x="2055" y="1741"/>
                    </a:lnTo>
                    <a:lnTo>
                      <a:pt x="2055" y="1734"/>
                    </a:lnTo>
                    <a:close/>
                    <a:moveTo>
                      <a:pt x="2079" y="1734"/>
                    </a:moveTo>
                    <a:lnTo>
                      <a:pt x="2098" y="1734"/>
                    </a:lnTo>
                    <a:lnTo>
                      <a:pt x="2098" y="1741"/>
                    </a:lnTo>
                    <a:lnTo>
                      <a:pt x="2079" y="1741"/>
                    </a:lnTo>
                    <a:lnTo>
                      <a:pt x="2079" y="1734"/>
                    </a:lnTo>
                    <a:close/>
                    <a:moveTo>
                      <a:pt x="2104" y="1734"/>
                    </a:moveTo>
                    <a:lnTo>
                      <a:pt x="2123" y="1734"/>
                    </a:lnTo>
                    <a:lnTo>
                      <a:pt x="2123" y="1741"/>
                    </a:lnTo>
                    <a:lnTo>
                      <a:pt x="2104" y="1741"/>
                    </a:lnTo>
                    <a:lnTo>
                      <a:pt x="2104" y="1734"/>
                    </a:lnTo>
                    <a:close/>
                    <a:moveTo>
                      <a:pt x="2129" y="1734"/>
                    </a:moveTo>
                    <a:lnTo>
                      <a:pt x="2148" y="1734"/>
                    </a:lnTo>
                    <a:lnTo>
                      <a:pt x="2148" y="1741"/>
                    </a:lnTo>
                    <a:lnTo>
                      <a:pt x="2129" y="1741"/>
                    </a:lnTo>
                    <a:lnTo>
                      <a:pt x="2129" y="1734"/>
                    </a:lnTo>
                    <a:close/>
                    <a:moveTo>
                      <a:pt x="2154" y="1734"/>
                    </a:moveTo>
                    <a:lnTo>
                      <a:pt x="2172" y="1734"/>
                    </a:lnTo>
                    <a:lnTo>
                      <a:pt x="2172" y="1741"/>
                    </a:lnTo>
                    <a:lnTo>
                      <a:pt x="2154" y="1741"/>
                    </a:lnTo>
                    <a:lnTo>
                      <a:pt x="2154" y="1734"/>
                    </a:lnTo>
                    <a:close/>
                    <a:moveTo>
                      <a:pt x="2179" y="1734"/>
                    </a:moveTo>
                    <a:lnTo>
                      <a:pt x="2197" y="1734"/>
                    </a:lnTo>
                    <a:lnTo>
                      <a:pt x="2197" y="1741"/>
                    </a:lnTo>
                    <a:lnTo>
                      <a:pt x="2179" y="1741"/>
                    </a:lnTo>
                    <a:lnTo>
                      <a:pt x="2179" y="1734"/>
                    </a:lnTo>
                    <a:close/>
                    <a:moveTo>
                      <a:pt x="2203" y="1734"/>
                    </a:moveTo>
                    <a:lnTo>
                      <a:pt x="2222" y="1734"/>
                    </a:lnTo>
                    <a:lnTo>
                      <a:pt x="2222" y="1741"/>
                    </a:lnTo>
                    <a:lnTo>
                      <a:pt x="2203" y="1741"/>
                    </a:lnTo>
                    <a:lnTo>
                      <a:pt x="2203" y="1734"/>
                    </a:lnTo>
                    <a:close/>
                    <a:moveTo>
                      <a:pt x="2228" y="1734"/>
                    </a:moveTo>
                    <a:lnTo>
                      <a:pt x="2247" y="1734"/>
                    </a:lnTo>
                    <a:lnTo>
                      <a:pt x="2247" y="1741"/>
                    </a:lnTo>
                    <a:lnTo>
                      <a:pt x="2228" y="1741"/>
                    </a:lnTo>
                    <a:lnTo>
                      <a:pt x="2228" y="1734"/>
                    </a:lnTo>
                    <a:close/>
                    <a:moveTo>
                      <a:pt x="2253" y="1734"/>
                    </a:moveTo>
                    <a:lnTo>
                      <a:pt x="2271" y="1734"/>
                    </a:lnTo>
                    <a:lnTo>
                      <a:pt x="2271" y="1741"/>
                    </a:lnTo>
                    <a:lnTo>
                      <a:pt x="2253" y="1741"/>
                    </a:lnTo>
                    <a:lnTo>
                      <a:pt x="2253" y="1734"/>
                    </a:lnTo>
                    <a:close/>
                    <a:moveTo>
                      <a:pt x="2278" y="1734"/>
                    </a:moveTo>
                    <a:lnTo>
                      <a:pt x="2296" y="1734"/>
                    </a:lnTo>
                    <a:lnTo>
                      <a:pt x="2296" y="1741"/>
                    </a:lnTo>
                    <a:lnTo>
                      <a:pt x="2278" y="1741"/>
                    </a:lnTo>
                    <a:lnTo>
                      <a:pt x="2278" y="1734"/>
                    </a:lnTo>
                    <a:close/>
                    <a:moveTo>
                      <a:pt x="2302" y="1734"/>
                    </a:moveTo>
                    <a:lnTo>
                      <a:pt x="2321" y="1734"/>
                    </a:lnTo>
                    <a:lnTo>
                      <a:pt x="2321" y="1741"/>
                    </a:lnTo>
                    <a:lnTo>
                      <a:pt x="2302" y="1741"/>
                    </a:lnTo>
                    <a:lnTo>
                      <a:pt x="2302" y="1734"/>
                    </a:lnTo>
                    <a:close/>
                    <a:moveTo>
                      <a:pt x="2327" y="1734"/>
                    </a:moveTo>
                    <a:lnTo>
                      <a:pt x="2346" y="1734"/>
                    </a:lnTo>
                    <a:lnTo>
                      <a:pt x="2346" y="1741"/>
                    </a:lnTo>
                    <a:lnTo>
                      <a:pt x="2327" y="1741"/>
                    </a:lnTo>
                    <a:lnTo>
                      <a:pt x="2327" y="1734"/>
                    </a:lnTo>
                    <a:close/>
                    <a:moveTo>
                      <a:pt x="2352" y="1734"/>
                    </a:moveTo>
                    <a:lnTo>
                      <a:pt x="2367" y="1734"/>
                    </a:lnTo>
                    <a:lnTo>
                      <a:pt x="2367" y="1741"/>
                    </a:lnTo>
                    <a:lnTo>
                      <a:pt x="2352" y="1741"/>
                    </a:lnTo>
                    <a:lnTo>
                      <a:pt x="2352" y="1734"/>
                    </a:lnTo>
                    <a:close/>
                    <a:moveTo>
                      <a:pt x="0" y="1445"/>
                    </a:moveTo>
                    <a:lnTo>
                      <a:pt x="18" y="1445"/>
                    </a:lnTo>
                    <a:lnTo>
                      <a:pt x="18" y="1451"/>
                    </a:lnTo>
                    <a:lnTo>
                      <a:pt x="0" y="1451"/>
                    </a:lnTo>
                    <a:lnTo>
                      <a:pt x="0" y="1445"/>
                    </a:lnTo>
                    <a:close/>
                    <a:moveTo>
                      <a:pt x="24" y="1445"/>
                    </a:moveTo>
                    <a:lnTo>
                      <a:pt x="43" y="1445"/>
                    </a:lnTo>
                    <a:lnTo>
                      <a:pt x="43" y="1451"/>
                    </a:lnTo>
                    <a:lnTo>
                      <a:pt x="24" y="1451"/>
                    </a:lnTo>
                    <a:lnTo>
                      <a:pt x="24" y="1445"/>
                    </a:lnTo>
                    <a:close/>
                    <a:moveTo>
                      <a:pt x="49" y="1445"/>
                    </a:moveTo>
                    <a:lnTo>
                      <a:pt x="68" y="1445"/>
                    </a:lnTo>
                    <a:lnTo>
                      <a:pt x="68" y="1451"/>
                    </a:lnTo>
                    <a:lnTo>
                      <a:pt x="49" y="1451"/>
                    </a:lnTo>
                    <a:lnTo>
                      <a:pt x="49" y="1445"/>
                    </a:lnTo>
                    <a:close/>
                    <a:moveTo>
                      <a:pt x="74" y="1445"/>
                    </a:moveTo>
                    <a:lnTo>
                      <a:pt x="92" y="1445"/>
                    </a:lnTo>
                    <a:lnTo>
                      <a:pt x="92" y="1451"/>
                    </a:lnTo>
                    <a:lnTo>
                      <a:pt x="74" y="1451"/>
                    </a:lnTo>
                    <a:lnTo>
                      <a:pt x="74" y="1445"/>
                    </a:lnTo>
                    <a:close/>
                    <a:moveTo>
                      <a:pt x="99" y="1445"/>
                    </a:moveTo>
                    <a:lnTo>
                      <a:pt x="117" y="1445"/>
                    </a:lnTo>
                    <a:lnTo>
                      <a:pt x="117" y="1451"/>
                    </a:lnTo>
                    <a:lnTo>
                      <a:pt x="99" y="1451"/>
                    </a:lnTo>
                    <a:lnTo>
                      <a:pt x="99" y="1445"/>
                    </a:lnTo>
                    <a:close/>
                    <a:moveTo>
                      <a:pt x="123" y="1445"/>
                    </a:moveTo>
                    <a:lnTo>
                      <a:pt x="142" y="1445"/>
                    </a:lnTo>
                    <a:lnTo>
                      <a:pt x="142" y="1451"/>
                    </a:lnTo>
                    <a:lnTo>
                      <a:pt x="123" y="1451"/>
                    </a:lnTo>
                    <a:lnTo>
                      <a:pt x="123" y="1445"/>
                    </a:lnTo>
                    <a:close/>
                    <a:moveTo>
                      <a:pt x="148" y="1445"/>
                    </a:moveTo>
                    <a:lnTo>
                      <a:pt x="167" y="1445"/>
                    </a:lnTo>
                    <a:lnTo>
                      <a:pt x="167" y="1451"/>
                    </a:lnTo>
                    <a:lnTo>
                      <a:pt x="148" y="1451"/>
                    </a:lnTo>
                    <a:lnTo>
                      <a:pt x="148" y="1445"/>
                    </a:lnTo>
                    <a:close/>
                    <a:moveTo>
                      <a:pt x="173" y="1445"/>
                    </a:moveTo>
                    <a:lnTo>
                      <a:pt x="191" y="1445"/>
                    </a:lnTo>
                    <a:lnTo>
                      <a:pt x="191" y="1451"/>
                    </a:lnTo>
                    <a:lnTo>
                      <a:pt x="173" y="1451"/>
                    </a:lnTo>
                    <a:lnTo>
                      <a:pt x="173" y="1445"/>
                    </a:lnTo>
                    <a:close/>
                    <a:moveTo>
                      <a:pt x="198" y="1445"/>
                    </a:moveTo>
                    <a:lnTo>
                      <a:pt x="216" y="1445"/>
                    </a:lnTo>
                    <a:lnTo>
                      <a:pt x="216" y="1451"/>
                    </a:lnTo>
                    <a:lnTo>
                      <a:pt x="198" y="1451"/>
                    </a:lnTo>
                    <a:lnTo>
                      <a:pt x="198" y="1445"/>
                    </a:lnTo>
                    <a:close/>
                    <a:moveTo>
                      <a:pt x="222" y="1445"/>
                    </a:moveTo>
                    <a:lnTo>
                      <a:pt x="241" y="1445"/>
                    </a:lnTo>
                    <a:lnTo>
                      <a:pt x="241" y="1451"/>
                    </a:lnTo>
                    <a:lnTo>
                      <a:pt x="222" y="1451"/>
                    </a:lnTo>
                    <a:lnTo>
                      <a:pt x="222" y="1445"/>
                    </a:lnTo>
                    <a:close/>
                    <a:moveTo>
                      <a:pt x="247" y="1445"/>
                    </a:moveTo>
                    <a:lnTo>
                      <a:pt x="266" y="1445"/>
                    </a:lnTo>
                    <a:lnTo>
                      <a:pt x="266" y="1451"/>
                    </a:lnTo>
                    <a:lnTo>
                      <a:pt x="247" y="1451"/>
                    </a:lnTo>
                    <a:lnTo>
                      <a:pt x="247" y="1445"/>
                    </a:lnTo>
                    <a:close/>
                    <a:moveTo>
                      <a:pt x="272" y="1445"/>
                    </a:moveTo>
                    <a:lnTo>
                      <a:pt x="290" y="1445"/>
                    </a:lnTo>
                    <a:lnTo>
                      <a:pt x="290" y="1451"/>
                    </a:lnTo>
                    <a:lnTo>
                      <a:pt x="272" y="1451"/>
                    </a:lnTo>
                    <a:lnTo>
                      <a:pt x="272" y="1445"/>
                    </a:lnTo>
                    <a:close/>
                    <a:moveTo>
                      <a:pt x="297" y="1445"/>
                    </a:moveTo>
                    <a:lnTo>
                      <a:pt x="315" y="1445"/>
                    </a:lnTo>
                    <a:lnTo>
                      <a:pt x="315" y="1451"/>
                    </a:lnTo>
                    <a:lnTo>
                      <a:pt x="297" y="1451"/>
                    </a:lnTo>
                    <a:lnTo>
                      <a:pt x="297" y="1445"/>
                    </a:lnTo>
                    <a:close/>
                    <a:moveTo>
                      <a:pt x="321" y="1445"/>
                    </a:moveTo>
                    <a:lnTo>
                      <a:pt x="340" y="1445"/>
                    </a:lnTo>
                    <a:lnTo>
                      <a:pt x="340" y="1451"/>
                    </a:lnTo>
                    <a:lnTo>
                      <a:pt x="321" y="1451"/>
                    </a:lnTo>
                    <a:lnTo>
                      <a:pt x="321" y="1445"/>
                    </a:lnTo>
                    <a:close/>
                    <a:moveTo>
                      <a:pt x="346" y="1445"/>
                    </a:moveTo>
                    <a:lnTo>
                      <a:pt x="365" y="1445"/>
                    </a:lnTo>
                    <a:lnTo>
                      <a:pt x="365" y="1451"/>
                    </a:lnTo>
                    <a:lnTo>
                      <a:pt x="346" y="1451"/>
                    </a:lnTo>
                    <a:lnTo>
                      <a:pt x="346" y="1445"/>
                    </a:lnTo>
                    <a:close/>
                    <a:moveTo>
                      <a:pt x="371" y="1445"/>
                    </a:moveTo>
                    <a:lnTo>
                      <a:pt x="390" y="1445"/>
                    </a:lnTo>
                    <a:lnTo>
                      <a:pt x="390" y="1451"/>
                    </a:lnTo>
                    <a:lnTo>
                      <a:pt x="371" y="1451"/>
                    </a:lnTo>
                    <a:lnTo>
                      <a:pt x="371" y="1445"/>
                    </a:lnTo>
                    <a:close/>
                    <a:moveTo>
                      <a:pt x="396" y="1445"/>
                    </a:moveTo>
                    <a:lnTo>
                      <a:pt x="414" y="1445"/>
                    </a:lnTo>
                    <a:lnTo>
                      <a:pt x="414" y="1451"/>
                    </a:lnTo>
                    <a:lnTo>
                      <a:pt x="396" y="1451"/>
                    </a:lnTo>
                    <a:lnTo>
                      <a:pt x="396" y="1445"/>
                    </a:lnTo>
                    <a:close/>
                    <a:moveTo>
                      <a:pt x="420" y="1445"/>
                    </a:moveTo>
                    <a:lnTo>
                      <a:pt x="439" y="1445"/>
                    </a:lnTo>
                    <a:lnTo>
                      <a:pt x="439" y="1451"/>
                    </a:lnTo>
                    <a:lnTo>
                      <a:pt x="420" y="1451"/>
                    </a:lnTo>
                    <a:lnTo>
                      <a:pt x="420" y="1445"/>
                    </a:lnTo>
                    <a:close/>
                    <a:moveTo>
                      <a:pt x="445" y="1445"/>
                    </a:moveTo>
                    <a:lnTo>
                      <a:pt x="464" y="1445"/>
                    </a:lnTo>
                    <a:lnTo>
                      <a:pt x="464" y="1451"/>
                    </a:lnTo>
                    <a:lnTo>
                      <a:pt x="445" y="1451"/>
                    </a:lnTo>
                    <a:lnTo>
                      <a:pt x="445" y="1445"/>
                    </a:lnTo>
                    <a:close/>
                    <a:moveTo>
                      <a:pt x="470" y="1445"/>
                    </a:moveTo>
                    <a:lnTo>
                      <a:pt x="489" y="1445"/>
                    </a:lnTo>
                    <a:lnTo>
                      <a:pt x="489" y="1451"/>
                    </a:lnTo>
                    <a:lnTo>
                      <a:pt x="470" y="1451"/>
                    </a:lnTo>
                    <a:lnTo>
                      <a:pt x="470" y="1445"/>
                    </a:lnTo>
                    <a:close/>
                    <a:moveTo>
                      <a:pt x="495" y="1445"/>
                    </a:moveTo>
                    <a:lnTo>
                      <a:pt x="513" y="1445"/>
                    </a:lnTo>
                    <a:lnTo>
                      <a:pt x="513" y="1451"/>
                    </a:lnTo>
                    <a:lnTo>
                      <a:pt x="495" y="1451"/>
                    </a:lnTo>
                    <a:lnTo>
                      <a:pt x="495" y="1445"/>
                    </a:lnTo>
                    <a:close/>
                    <a:moveTo>
                      <a:pt x="520" y="1445"/>
                    </a:moveTo>
                    <a:lnTo>
                      <a:pt x="538" y="1445"/>
                    </a:lnTo>
                    <a:lnTo>
                      <a:pt x="538" y="1451"/>
                    </a:lnTo>
                    <a:lnTo>
                      <a:pt x="520" y="1451"/>
                    </a:lnTo>
                    <a:lnTo>
                      <a:pt x="520" y="1445"/>
                    </a:lnTo>
                    <a:close/>
                    <a:moveTo>
                      <a:pt x="544" y="1445"/>
                    </a:moveTo>
                    <a:lnTo>
                      <a:pt x="563" y="1445"/>
                    </a:lnTo>
                    <a:lnTo>
                      <a:pt x="563" y="1451"/>
                    </a:lnTo>
                    <a:lnTo>
                      <a:pt x="544" y="1451"/>
                    </a:lnTo>
                    <a:lnTo>
                      <a:pt x="544" y="1445"/>
                    </a:lnTo>
                    <a:close/>
                    <a:moveTo>
                      <a:pt x="569" y="1445"/>
                    </a:moveTo>
                    <a:lnTo>
                      <a:pt x="588" y="1445"/>
                    </a:lnTo>
                    <a:lnTo>
                      <a:pt x="588" y="1451"/>
                    </a:lnTo>
                    <a:lnTo>
                      <a:pt x="569" y="1451"/>
                    </a:lnTo>
                    <a:lnTo>
                      <a:pt x="569" y="1445"/>
                    </a:lnTo>
                    <a:close/>
                    <a:moveTo>
                      <a:pt x="594" y="1445"/>
                    </a:moveTo>
                    <a:lnTo>
                      <a:pt x="612" y="1445"/>
                    </a:lnTo>
                    <a:lnTo>
                      <a:pt x="612" y="1451"/>
                    </a:lnTo>
                    <a:lnTo>
                      <a:pt x="594" y="1451"/>
                    </a:lnTo>
                    <a:lnTo>
                      <a:pt x="594" y="1445"/>
                    </a:lnTo>
                    <a:close/>
                    <a:moveTo>
                      <a:pt x="619" y="1445"/>
                    </a:moveTo>
                    <a:lnTo>
                      <a:pt x="637" y="1445"/>
                    </a:lnTo>
                    <a:lnTo>
                      <a:pt x="637" y="1451"/>
                    </a:lnTo>
                    <a:lnTo>
                      <a:pt x="619" y="1451"/>
                    </a:lnTo>
                    <a:lnTo>
                      <a:pt x="619" y="1445"/>
                    </a:lnTo>
                    <a:close/>
                    <a:moveTo>
                      <a:pt x="643" y="1445"/>
                    </a:moveTo>
                    <a:lnTo>
                      <a:pt x="662" y="1445"/>
                    </a:lnTo>
                    <a:lnTo>
                      <a:pt x="662" y="1451"/>
                    </a:lnTo>
                    <a:lnTo>
                      <a:pt x="643" y="1451"/>
                    </a:lnTo>
                    <a:lnTo>
                      <a:pt x="643" y="1445"/>
                    </a:lnTo>
                    <a:close/>
                    <a:moveTo>
                      <a:pt x="668" y="1445"/>
                    </a:moveTo>
                    <a:lnTo>
                      <a:pt x="687" y="1445"/>
                    </a:lnTo>
                    <a:lnTo>
                      <a:pt x="687" y="1451"/>
                    </a:lnTo>
                    <a:lnTo>
                      <a:pt x="668" y="1451"/>
                    </a:lnTo>
                    <a:lnTo>
                      <a:pt x="668" y="1445"/>
                    </a:lnTo>
                    <a:close/>
                    <a:moveTo>
                      <a:pt x="693" y="1445"/>
                    </a:moveTo>
                    <a:lnTo>
                      <a:pt x="711" y="1445"/>
                    </a:lnTo>
                    <a:lnTo>
                      <a:pt x="711" y="1451"/>
                    </a:lnTo>
                    <a:lnTo>
                      <a:pt x="693" y="1451"/>
                    </a:lnTo>
                    <a:lnTo>
                      <a:pt x="693" y="1445"/>
                    </a:lnTo>
                    <a:close/>
                    <a:moveTo>
                      <a:pt x="718" y="1445"/>
                    </a:moveTo>
                    <a:lnTo>
                      <a:pt x="736" y="1445"/>
                    </a:lnTo>
                    <a:lnTo>
                      <a:pt x="736" y="1451"/>
                    </a:lnTo>
                    <a:lnTo>
                      <a:pt x="718" y="1451"/>
                    </a:lnTo>
                    <a:lnTo>
                      <a:pt x="718" y="1445"/>
                    </a:lnTo>
                    <a:close/>
                    <a:moveTo>
                      <a:pt x="742" y="1445"/>
                    </a:moveTo>
                    <a:lnTo>
                      <a:pt x="761" y="1445"/>
                    </a:lnTo>
                    <a:lnTo>
                      <a:pt x="761" y="1451"/>
                    </a:lnTo>
                    <a:lnTo>
                      <a:pt x="742" y="1451"/>
                    </a:lnTo>
                    <a:lnTo>
                      <a:pt x="742" y="1445"/>
                    </a:lnTo>
                    <a:close/>
                    <a:moveTo>
                      <a:pt x="767" y="1445"/>
                    </a:moveTo>
                    <a:lnTo>
                      <a:pt x="786" y="1445"/>
                    </a:lnTo>
                    <a:lnTo>
                      <a:pt x="786" y="1451"/>
                    </a:lnTo>
                    <a:lnTo>
                      <a:pt x="767" y="1451"/>
                    </a:lnTo>
                    <a:lnTo>
                      <a:pt x="767" y="1445"/>
                    </a:lnTo>
                    <a:close/>
                    <a:moveTo>
                      <a:pt x="792" y="1445"/>
                    </a:moveTo>
                    <a:lnTo>
                      <a:pt x="810" y="1445"/>
                    </a:lnTo>
                    <a:lnTo>
                      <a:pt x="810" y="1451"/>
                    </a:lnTo>
                    <a:lnTo>
                      <a:pt x="792" y="1451"/>
                    </a:lnTo>
                    <a:lnTo>
                      <a:pt x="792" y="1445"/>
                    </a:lnTo>
                    <a:close/>
                    <a:moveTo>
                      <a:pt x="817" y="1445"/>
                    </a:moveTo>
                    <a:lnTo>
                      <a:pt x="835" y="1445"/>
                    </a:lnTo>
                    <a:lnTo>
                      <a:pt x="835" y="1451"/>
                    </a:lnTo>
                    <a:lnTo>
                      <a:pt x="817" y="1451"/>
                    </a:lnTo>
                    <a:lnTo>
                      <a:pt x="817" y="1445"/>
                    </a:lnTo>
                    <a:close/>
                    <a:moveTo>
                      <a:pt x="841" y="1445"/>
                    </a:moveTo>
                    <a:lnTo>
                      <a:pt x="860" y="1445"/>
                    </a:lnTo>
                    <a:lnTo>
                      <a:pt x="860" y="1451"/>
                    </a:lnTo>
                    <a:lnTo>
                      <a:pt x="841" y="1451"/>
                    </a:lnTo>
                    <a:lnTo>
                      <a:pt x="841" y="1445"/>
                    </a:lnTo>
                    <a:close/>
                    <a:moveTo>
                      <a:pt x="866" y="1445"/>
                    </a:moveTo>
                    <a:lnTo>
                      <a:pt x="885" y="1445"/>
                    </a:lnTo>
                    <a:lnTo>
                      <a:pt x="885" y="1451"/>
                    </a:lnTo>
                    <a:lnTo>
                      <a:pt x="866" y="1451"/>
                    </a:lnTo>
                    <a:lnTo>
                      <a:pt x="866" y="1445"/>
                    </a:lnTo>
                    <a:close/>
                    <a:moveTo>
                      <a:pt x="891" y="1445"/>
                    </a:moveTo>
                    <a:lnTo>
                      <a:pt x="910" y="1445"/>
                    </a:lnTo>
                    <a:lnTo>
                      <a:pt x="910" y="1451"/>
                    </a:lnTo>
                    <a:lnTo>
                      <a:pt x="891" y="1451"/>
                    </a:lnTo>
                    <a:lnTo>
                      <a:pt x="891" y="1445"/>
                    </a:lnTo>
                    <a:close/>
                    <a:moveTo>
                      <a:pt x="916" y="1445"/>
                    </a:moveTo>
                    <a:lnTo>
                      <a:pt x="934" y="1445"/>
                    </a:lnTo>
                    <a:lnTo>
                      <a:pt x="934" y="1451"/>
                    </a:lnTo>
                    <a:lnTo>
                      <a:pt x="916" y="1451"/>
                    </a:lnTo>
                    <a:lnTo>
                      <a:pt x="916" y="1445"/>
                    </a:lnTo>
                    <a:close/>
                    <a:moveTo>
                      <a:pt x="940" y="1445"/>
                    </a:moveTo>
                    <a:lnTo>
                      <a:pt x="959" y="1445"/>
                    </a:lnTo>
                    <a:lnTo>
                      <a:pt x="959" y="1451"/>
                    </a:lnTo>
                    <a:lnTo>
                      <a:pt x="940" y="1451"/>
                    </a:lnTo>
                    <a:lnTo>
                      <a:pt x="940" y="1445"/>
                    </a:lnTo>
                    <a:close/>
                    <a:moveTo>
                      <a:pt x="965" y="1445"/>
                    </a:moveTo>
                    <a:lnTo>
                      <a:pt x="984" y="1445"/>
                    </a:lnTo>
                    <a:lnTo>
                      <a:pt x="984" y="1451"/>
                    </a:lnTo>
                    <a:lnTo>
                      <a:pt x="965" y="1451"/>
                    </a:lnTo>
                    <a:lnTo>
                      <a:pt x="965" y="1445"/>
                    </a:lnTo>
                    <a:close/>
                    <a:moveTo>
                      <a:pt x="990" y="1445"/>
                    </a:moveTo>
                    <a:lnTo>
                      <a:pt x="1009" y="1445"/>
                    </a:lnTo>
                    <a:lnTo>
                      <a:pt x="1009" y="1451"/>
                    </a:lnTo>
                    <a:lnTo>
                      <a:pt x="990" y="1451"/>
                    </a:lnTo>
                    <a:lnTo>
                      <a:pt x="990" y="1445"/>
                    </a:lnTo>
                    <a:close/>
                    <a:moveTo>
                      <a:pt x="1015" y="1445"/>
                    </a:moveTo>
                    <a:lnTo>
                      <a:pt x="1033" y="1445"/>
                    </a:lnTo>
                    <a:lnTo>
                      <a:pt x="1033" y="1451"/>
                    </a:lnTo>
                    <a:lnTo>
                      <a:pt x="1015" y="1451"/>
                    </a:lnTo>
                    <a:lnTo>
                      <a:pt x="1015" y="1445"/>
                    </a:lnTo>
                    <a:close/>
                    <a:moveTo>
                      <a:pt x="1039" y="1445"/>
                    </a:moveTo>
                    <a:lnTo>
                      <a:pt x="1058" y="1445"/>
                    </a:lnTo>
                    <a:lnTo>
                      <a:pt x="1058" y="1451"/>
                    </a:lnTo>
                    <a:lnTo>
                      <a:pt x="1039" y="1451"/>
                    </a:lnTo>
                    <a:lnTo>
                      <a:pt x="1039" y="1445"/>
                    </a:lnTo>
                    <a:close/>
                    <a:moveTo>
                      <a:pt x="1064" y="1445"/>
                    </a:moveTo>
                    <a:lnTo>
                      <a:pt x="1083" y="1445"/>
                    </a:lnTo>
                    <a:lnTo>
                      <a:pt x="1083" y="1451"/>
                    </a:lnTo>
                    <a:lnTo>
                      <a:pt x="1064" y="1451"/>
                    </a:lnTo>
                    <a:lnTo>
                      <a:pt x="1064" y="1445"/>
                    </a:lnTo>
                    <a:close/>
                    <a:moveTo>
                      <a:pt x="1089" y="1445"/>
                    </a:moveTo>
                    <a:lnTo>
                      <a:pt x="1108" y="1445"/>
                    </a:lnTo>
                    <a:lnTo>
                      <a:pt x="1108" y="1451"/>
                    </a:lnTo>
                    <a:lnTo>
                      <a:pt x="1089" y="1451"/>
                    </a:lnTo>
                    <a:lnTo>
                      <a:pt x="1089" y="1445"/>
                    </a:lnTo>
                    <a:close/>
                    <a:moveTo>
                      <a:pt x="1114" y="1445"/>
                    </a:moveTo>
                    <a:lnTo>
                      <a:pt x="1132" y="1445"/>
                    </a:lnTo>
                    <a:lnTo>
                      <a:pt x="1132" y="1451"/>
                    </a:lnTo>
                    <a:lnTo>
                      <a:pt x="1114" y="1451"/>
                    </a:lnTo>
                    <a:lnTo>
                      <a:pt x="1114" y="1445"/>
                    </a:lnTo>
                    <a:close/>
                    <a:moveTo>
                      <a:pt x="1139" y="1445"/>
                    </a:moveTo>
                    <a:lnTo>
                      <a:pt x="1157" y="1445"/>
                    </a:lnTo>
                    <a:lnTo>
                      <a:pt x="1157" y="1451"/>
                    </a:lnTo>
                    <a:lnTo>
                      <a:pt x="1139" y="1451"/>
                    </a:lnTo>
                    <a:lnTo>
                      <a:pt x="1139" y="1445"/>
                    </a:lnTo>
                    <a:close/>
                    <a:moveTo>
                      <a:pt x="1163" y="1445"/>
                    </a:moveTo>
                    <a:lnTo>
                      <a:pt x="1182" y="1445"/>
                    </a:lnTo>
                    <a:lnTo>
                      <a:pt x="1182" y="1451"/>
                    </a:lnTo>
                    <a:lnTo>
                      <a:pt x="1163" y="1451"/>
                    </a:lnTo>
                    <a:lnTo>
                      <a:pt x="1163" y="1445"/>
                    </a:lnTo>
                    <a:close/>
                    <a:moveTo>
                      <a:pt x="1188" y="1445"/>
                    </a:moveTo>
                    <a:lnTo>
                      <a:pt x="1207" y="1445"/>
                    </a:lnTo>
                    <a:lnTo>
                      <a:pt x="1207" y="1451"/>
                    </a:lnTo>
                    <a:lnTo>
                      <a:pt x="1188" y="1451"/>
                    </a:lnTo>
                    <a:lnTo>
                      <a:pt x="1188" y="1445"/>
                    </a:lnTo>
                    <a:close/>
                    <a:moveTo>
                      <a:pt x="1213" y="1445"/>
                    </a:moveTo>
                    <a:lnTo>
                      <a:pt x="1231" y="1445"/>
                    </a:lnTo>
                    <a:lnTo>
                      <a:pt x="1231" y="1451"/>
                    </a:lnTo>
                    <a:lnTo>
                      <a:pt x="1213" y="1451"/>
                    </a:lnTo>
                    <a:lnTo>
                      <a:pt x="1213" y="1445"/>
                    </a:lnTo>
                    <a:close/>
                    <a:moveTo>
                      <a:pt x="1238" y="1445"/>
                    </a:moveTo>
                    <a:lnTo>
                      <a:pt x="1256" y="1445"/>
                    </a:lnTo>
                    <a:lnTo>
                      <a:pt x="1256" y="1451"/>
                    </a:lnTo>
                    <a:lnTo>
                      <a:pt x="1238" y="1451"/>
                    </a:lnTo>
                    <a:lnTo>
                      <a:pt x="1238" y="1445"/>
                    </a:lnTo>
                    <a:close/>
                    <a:moveTo>
                      <a:pt x="1262" y="1445"/>
                    </a:moveTo>
                    <a:lnTo>
                      <a:pt x="1281" y="1445"/>
                    </a:lnTo>
                    <a:lnTo>
                      <a:pt x="1281" y="1451"/>
                    </a:lnTo>
                    <a:lnTo>
                      <a:pt x="1262" y="1451"/>
                    </a:lnTo>
                    <a:lnTo>
                      <a:pt x="1262" y="1445"/>
                    </a:lnTo>
                    <a:close/>
                    <a:moveTo>
                      <a:pt x="1287" y="1445"/>
                    </a:moveTo>
                    <a:lnTo>
                      <a:pt x="1306" y="1445"/>
                    </a:lnTo>
                    <a:lnTo>
                      <a:pt x="1306" y="1451"/>
                    </a:lnTo>
                    <a:lnTo>
                      <a:pt x="1287" y="1451"/>
                    </a:lnTo>
                    <a:lnTo>
                      <a:pt x="1287" y="1445"/>
                    </a:lnTo>
                    <a:close/>
                    <a:moveTo>
                      <a:pt x="1312" y="1445"/>
                    </a:moveTo>
                    <a:lnTo>
                      <a:pt x="1330" y="1445"/>
                    </a:lnTo>
                    <a:lnTo>
                      <a:pt x="1330" y="1451"/>
                    </a:lnTo>
                    <a:lnTo>
                      <a:pt x="1312" y="1451"/>
                    </a:lnTo>
                    <a:lnTo>
                      <a:pt x="1312" y="1445"/>
                    </a:lnTo>
                    <a:close/>
                    <a:moveTo>
                      <a:pt x="1337" y="1445"/>
                    </a:moveTo>
                    <a:lnTo>
                      <a:pt x="1355" y="1445"/>
                    </a:lnTo>
                    <a:lnTo>
                      <a:pt x="1355" y="1451"/>
                    </a:lnTo>
                    <a:lnTo>
                      <a:pt x="1337" y="1451"/>
                    </a:lnTo>
                    <a:lnTo>
                      <a:pt x="1337" y="1445"/>
                    </a:lnTo>
                    <a:close/>
                    <a:moveTo>
                      <a:pt x="1361" y="1445"/>
                    </a:moveTo>
                    <a:lnTo>
                      <a:pt x="1380" y="1445"/>
                    </a:lnTo>
                    <a:lnTo>
                      <a:pt x="1380" y="1451"/>
                    </a:lnTo>
                    <a:lnTo>
                      <a:pt x="1361" y="1451"/>
                    </a:lnTo>
                    <a:lnTo>
                      <a:pt x="1361" y="1445"/>
                    </a:lnTo>
                    <a:close/>
                    <a:moveTo>
                      <a:pt x="1386" y="1445"/>
                    </a:moveTo>
                    <a:lnTo>
                      <a:pt x="1405" y="1445"/>
                    </a:lnTo>
                    <a:lnTo>
                      <a:pt x="1405" y="1451"/>
                    </a:lnTo>
                    <a:lnTo>
                      <a:pt x="1386" y="1451"/>
                    </a:lnTo>
                    <a:lnTo>
                      <a:pt x="1386" y="1445"/>
                    </a:lnTo>
                    <a:close/>
                    <a:moveTo>
                      <a:pt x="1411" y="1445"/>
                    </a:moveTo>
                    <a:lnTo>
                      <a:pt x="1429" y="1445"/>
                    </a:lnTo>
                    <a:lnTo>
                      <a:pt x="1429" y="1451"/>
                    </a:lnTo>
                    <a:lnTo>
                      <a:pt x="1411" y="1451"/>
                    </a:lnTo>
                    <a:lnTo>
                      <a:pt x="1411" y="1445"/>
                    </a:lnTo>
                    <a:close/>
                    <a:moveTo>
                      <a:pt x="1436" y="1445"/>
                    </a:moveTo>
                    <a:lnTo>
                      <a:pt x="1454" y="1445"/>
                    </a:lnTo>
                    <a:lnTo>
                      <a:pt x="1454" y="1451"/>
                    </a:lnTo>
                    <a:lnTo>
                      <a:pt x="1436" y="1451"/>
                    </a:lnTo>
                    <a:lnTo>
                      <a:pt x="1436" y="1445"/>
                    </a:lnTo>
                    <a:close/>
                    <a:moveTo>
                      <a:pt x="1460" y="1445"/>
                    </a:moveTo>
                    <a:lnTo>
                      <a:pt x="1479" y="1445"/>
                    </a:lnTo>
                    <a:lnTo>
                      <a:pt x="1479" y="1451"/>
                    </a:lnTo>
                    <a:lnTo>
                      <a:pt x="1460" y="1451"/>
                    </a:lnTo>
                    <a:lnTo>
                      <a:pt x="1460" y="1445"/>
                    </a:lnTo>
                    <a:close/>
                    <a:moveTo>
                      <a:pt x="1485" y="1445"/>
                    </a:moveTo>
                    <a:lnTo>
                      <a:pt x="1504" y="1445"/>
                    </a:lnTo>
                    <a:lnTo>
                      <a:pt x="1504" y="1451"/>
                    </a:lnTo>
                    <a:lnTo>
                      <a:pt x="1485" y="1451"/>
                    </a:lnTo>
                    <a:lnTo>
                      <a:pt x="1485" y="1445"/>
                    </a:lnTo>
                    <a:close/>
                    <a:moveTo>
                      <a:pt x="1510" y="1445"/>
                    </a:moveTo>
                    <a:lnTo>
                      <a:pt x="1529" y="1445"/>
                    </a:lnTo>
                    <a:lnTo>
                      <a:pt x="1529" y="1451"/>
                    </a:lnTo>
                    <a:lnTo>
                      <a:pt x="1510" y="1451"/>
                    </a:lnTo>
                    <a:lnTo>
                      <a:pt x="1510" y="1445"/>
                    </a:lnTo>
                    <a:close/>
                    <a:moveTo>
                      <a:pt x="1535" y="1445"/>
                    </a:moveTo>
                    <a:lnTo>
                      <a:pt x="1553" y="1445"/>
                    </a:lnTo>
                    <a:lnTo>
                      <a:pt x="1553" y="1451"/>
                    </a:lnTo>
                    <a:lnTo>
                      <a:pt x="1535" y="1451"/>
                    </a:lnTo>
                    <a:lnTo>
                      <a:pt x="1535" y="1445"/>
                    </a:lnTo>
                    <a:close/>
                    <a:moveTo>
                      <a:pt x="1559" y="1445"/>
                    </a:moveTo>
                    <a:lnTo>
                      <a:pt x="1578" y="1445"/>
                    </a:lnTo>
                    <a:lnTo>
                      <a:pt x="1578" y="1451"/>
                    </a:lnTo>
                    <a:lnTo>
                      <a:pt x="1559" y="1451"/>
                    </a:lnTo>
                    <a:lnTo>
                      <a:pt x="1559" y="1445"/>
                    </a:lnTo>
                    <a:close/>
                    <a:moveTo>
                      <a:pt x="1584" y="1445"/>
                    </a:moveTo>
                    <a:lnTo>
                      <a:pt x="1603" y="1445"/>
                    </a:lnTo>
                    <a:lnTo>
                      <a:pt x="1603" y="1451"/>
                    </a:lnTo>
                    <a:lnTo>
                      <a:pt x="1584" y="1451"/>
                    </a:lnTo>
                    <a:lnTo>
                      <a:pt x="1584" y="1445"/>
                    </a:lnTo>
                    <a:close/>
                    <a:moveTo>
                      <a:pt x="1609" y="1445"/>
                    </a:moveTo>
                    <a:lnTo>
                      <a:pt x="1628" y="1445"/>
                    </a:lnTo>
                    <a:lnTo>
                      <a:pt x="1628" y="1451"/>
                    </a:lnTo>
                    <a:lnTo>
                      <a:pt x="1609" y="1451"/>
                    </a:lnTo>
                    <a:lnTo>
                      <a:pt x="1609" y="1445"/>
                    </a:lnTo>
                    <a:close/>
                    <a:moveTo>
                      <a:pt x="1634" y="1445"/>
                    </a:moveTo>
                    <a:lnTo>
                      <a:pt x="1652" y="1445"/>
                    </a:lnTo>
                    <a:lnTo>
                      <a:pt x="1652" y="1451"/>
                    </a:lnTo>
                    <a:lnTo>
                      <a:pt x="1634" y="1451"/>
                    </a:lnTo>
                    <a:lnTo>
                      <a:pt x="1634" y="1445"/>
                    </a:lnTo>
                    <a:close/>
                    <a:moveTo>
                      <a:pt x="1659" y="1445"/>
                    </a:moveTo>
                    <a:lnTo>
                      <a:pt x="1677" y="1445"/>
                    </a:lnTo>
                    <a:lnTo>
                      <a:pt x="1677" y="1451"/>
                    </a:lnTo>
                    <a:lnTo>
                      <a:pt x="1659" y="1451"/>
                    </a:lnTo>
                    <a:lnTo>
                      <a:pt x="1659" y="1445"/>
                    </a:lnTo>
                    <a:close/>
                    <a:moveTo>
                      <a:pt x="1683" y="1445"/>
                    </a:moveTo>
                    <a:lnTo>
                      <a:pt x="1702" y="1445"/>
                    </a:lnTo>
                    <a:lnTo>
                      <a:pt x="1702" y="1451"/>
                    </a:lnTo>
                    <a:lnTo>
                      <a:pt x="1683" y="1451"/>
                    </a:lnTo>
                    <a:lnTo>
                      <a:pt x="1683" y="1445"/>
                    </a:lnTo>
                    <a:close/>
                    <a:moveTo>
                      <a:pt x="1708" y="1445"/>
                    </a:moveTo>
                    <a:lnTo>
                      <a:pt x="1727" y="1445"/>
                    </a:lnTo>
                    <a:lnTo>
                      <a:pt x="1727" y="1451"/>
                    </a:lnTo>
                    <a:lnTo>
                      <a:pt x="1708" y="1451"/>
                    </a:lnTo>
                    <a:lnTo>
                      <a:pt x="1708" y="1445"/>
                    </a:lnTo>
                    <a:close/>
                    <a:moveTo>
                      <a:pt x="1733" y="1445"/>
                    </a:moveTo>
                    <a:lnTo>
                      <a:pt x="1751" y="1445"/>
                    </a:lnTo>
                    <a:lnTo>
                      <a:pt x="1751" y="1451"/>
                    </a:lnTo>
                    <a:lnTo>
                      <a:pt x="1733" y="1451"/>
                    </a:lnTo>
                    <a:lnTo>
                      <a:pt x="1733" y="1445"/>
                    </a:lnTo>
                    <a:close/>
                    <a:moveTo>
                      <a:pt x="1758" y="1445"/>
                    </a:moveTo>
                    <a:lnTo>
                      <a:pt x="1776" y="1445"/>
                    </a:lnTo>
                    <a:lnTo>
                      <a:pt x="1776" y="1451"/>
                    </a:lnTo>
                    <a:lnTo>
                      <a:pt x="1758" y="1451"/>
                    </a:lnTo>
                    <a:lnTo>
                      <a:pt x="1758" y="1445"/>
                    </a:lnTo>
                    <a:close/>
                    <a:moveTo>
                      <a:pt x="1782" y="1445"/>
                    </a:moveTo>
                    <a:lnTo>
                      <a:pt x="1801" y="1445"/>
                    </a:lnTo>
                    <a:lnTo>
                      <a:pt x="1801" y="1451"/>
                    </a:lnTo>
                    <a:lnTo>
                      <a:pt x="1782" y="1451"/>
                    </a:lnTo>
                    <a:lnTo>
                      <a:pt x="1782" y="1445"/>
                    </a:lnTo>
                    <a:close/>
                    <a:moveTo>
                      <a:pt x="1807" y="1445"/>
                    </a:moveTo>
                    <a:lnTo>
                      <a:pt x="1826" y="1445"/>
                    </a:lnTo>
                    <a:lnTo>
                      <a:pt x="1826" y="1451"/>
                    </a:lnTo>
                    <a:lnTo>
                      <a:pt x="1807" y="1451"/>
                    </a:lnTo>
                    <a:lnTo>
                      <a:pt x="1807" y="1445"/>
                    </a:lnTo>
                    <a:close/>
                    <a:moveTo>
                      <a:pt x="1832" y="1445"/>
                    </a:moveTo>
                    <a:lnTo>
                      <a:pt x="1850" y="1445"/>
                    </a:lnTo>
                    <a:lnTo>
                      <a:pt x="1850" y="1451"/>
                    </a:lnTo>
                    <a:lnTo>
                      <a:pt x="1832" y="1451"/>
                    </a:lnTo>
                    <a:lnTo>
                      <a:pt x="1832" y="1445"/>
                    </a:lnTo>
                    <a:close/>
                    <a:moveTo>
                      <a:pt x="1857" y="1445"/>
                    </a:moveTo>
                    <a:lnTo>
                      <a:pt x="1875" y="1445"/>
                    </a:lnTo>
                    <a:lnTo>
                      <a:pt x="1875" y="1451"/>
                    </a:lnTo>
                    <a:lnTo>
                      <a:pt x="1857" y="1451"/>
                    </a:lnTo>
                    <a:lnTo>
                      <a:pt x="1857" y="1445"/>
                    </a:lnTo>
                    <a:close/>
                    <a:moveTo>
                      <a:pt x="1881" y="1445"/>
                    </a:moveTo>
                    <a:lnTo>
                      <a:pt x="1900" y="1445"/>
                    </a:lnTo>
                    <a:lnTo>
                      <a:pt x="1900" y="1451"/>
                    </a:lnTo>
                    <a:lnTo>
                      <a:pt x="1881" y="1451"/>
                    </a:lnTo>
                    <a:lnTo>
                      <a:pt x="1881" y="1445"/>
                    </a:lnTo>
                    <a:close/>
                    <a:moveTo>
                      <a:pt x="1906" y="1445"/>
                    </a:moveTo>
                    <a:lnTo>
                      <a:pt x="1925" y="1445"/>
                    </a:lnTo>
                    <a:lnTo>
                      <a:pt x="1925" y="1451"/>
                    </a:lnTo>
                    <a:lnTo>
                      <a:pt x="1906" y="1451"/>
                    </a:lnTo>
                    <a:lnTo>
                      <a:pt x="1906" y="1445"/>
                    </a:lnTo>
                    <a:close/>
                    <a:moveTo>
                      <a:pt x="1931" y="1445"/>
                    </a:moveTo>
                    <a:lnTo>
                      <a:pt x="1949" y="1445"/>
                    </a:lnTo>
                    <a:lnTo>
                      <a:pt x="1949" y="1451"/>
                    </a:lnTo>
                    <a:lnTo>
                      <a:pt x="1931" y="1451"/>
                    </a:lnTo>
                    <a:lnTo>
                      <a:pt x="1931" y="1445"/>
                    </a:lnTo>
                    <a:close/>
                    <a:moveTo>
                      <a:pt x="1956" y="1445"/>
                    </a:moveTo>
                    <a:lnTo>
                      <a:pt x="1974" y="1445"/>
                    </a:lnTo>
                    <a:lnTo>
                      <a:pt x="1974" y="1451"/>
                    </a:lnTo>
                    <a:lnTo>
                      <a:pt x="1956" y="1451"/>
                    </a:lnTo>
                    <a:lnTo>
                      <a:pt x="1956" y="1445"/>
                    </a:lnTo>
                    <a:close/>
                    <a:moveTo>
                      <a:pt x="1980" y="1445"/>
                    </a:moveTo>
                    <a:lnTo>
                      <a:pt x="1999" y="1445"/>
                    </a:lnTo>
                    <a:lnTo>
                      <a:pt x="1999" y="1451"/>
                    </a:lnTo>
                    <a:lnTo>
                      <a:pt x="1980" y="1451"/>
                    </a:lnTo>
                    <a:lnTo>
                      <a:pt x="1980" y="1445"/>
                    </a:lnTo>
                    <a:close/>
                    <a:moveTo>
                      <a:pt x="2005" y="1445"/>
                    </a:moveTo>
                    <a:lnTo>
                      <a:pt x="2024" y="1445"/>
                    </a:lnTo>
                    <a:lnTo>
                      <a:pt x="2024" y="1451"/>
                    </a:lnTo>
                    <a:lnTo>
                      <a:pt x="2005" y="1451"/>
                    </a:lnTo>
                    <a:lnTo>
                      <a:pt x="2005" y="1445"/>
                    </a:lnTo>
                    <a:close/>
                    <a:moveTo>
                      <a:pt x="2030" y="1445"/>
                    </a:moveTo>
                    <a:lnTo>
                      <a:pt x="2049" y="1445"/>
                    </a:lnTo>
                    <a:lnTo>
                      <a:pt x="2049" y="1451"/>
                    </a:lnTo>
                    <a:lnTo>
                      <a:pt x="2030" y="1451"/>
                    </a:lnTo>
                    <a:lnTo>
                      <a:pt x="2030" y="1445"/>
                    </a:lnTo>
                    <a:close/>
                    <a:moveTo>
                      <a:pt x="2055" y="1445"/>
                    </a:moveTo>
                    <a:lnTo>
                      <a:pt x="2073" y="1445"/>
                    </a:lnTo>
                    <a:lnTo>
                      <a:pt x="2073" y="1451"/>
                    </a:lnTo>
                    <a:lnTo>
                      <a:pt x="2055" y="1451"/>
                    </a:lnTo>
                    <a:lnTo>
                      <a:pt x="2055" y="1445"/>
                    </a:lnTo>
                    <a:close/>
                    <a:moveTo>
                      <a:pt x="2079" y="1445"/>
                    </a:moveTo>
                    <a:lnTo>
                      <a:pt x="2098" y="1445"/>
                    </a:lnTo>
                    <a:lnTo>
                      <a:pt x="2098" y="1451"/>
                    </a:lnTo>
                    <a:lnTo>
                      <a:pt x="2079" y="1451"/>
                    </a:lnTo>
                    <a:lnTo>
                      <a:pt x="2079" y="1445"/>
                    </a:lnTo>
                    <a:close/>
                    <a:moveTo>
                      <a:pt x="2104" y="1445"/>
                    </a:moveTo>
                    <a:lnTo>
                      <a:pt x="2123" y="1445"/>
                    </a:lnTo>
                    <a:lnTo>
                      <a:pt x="2123" y="1451"/>
                    </a:lnTo>
                    <a:lnTo>
                      <a:pt x="2104" y="1451"/>
                    </a:lnTo>
                    <a:lnTo>
                      <a:pt x="2104" y="1445"/>
                    </a:lnTo>
                    <a:close/>
                    <a:moveTo>
                      <a:pt x="2129" y="1445"/>
                    </a:moveTo>
                    <a:lnTo>
                      <a:pt x="2148" y="1445"/>
                    </a:lnTo>
                    <a:lnTo>
                      <a:pt x="2148" y="1451"/>
                    </a:lnTo>
                    <a:lnTo>
                      <a:pt x="2129" y="1451"/>
                    </a:lnTo>
                    <a:lnTo>
                      <a:pt x="2129" y="1445"/>
                    </a:lnTo>
                    <a:close/>
                    <a:moveTo>
                      <a:pt x="2154" y="1445"/>
                    </a:moveTo>
                    <a:lnTo>
                      <a:pt x="2172" y="1445"/>
                    </a:lnTo>
                    <a:lnTo>
                      <a:pt x="2172" y="1451"/>
                    </a:lnTo>
                    <a:lnTo>
                      <a:pt x="2154" y="1451"/>
                    </a:lnTo>
                    <a:lnTo>
                      <a:pt x="2154" y="1445"/>
                    </a:lnTo>
                    <a:close/>
                    <a:moveTo>
                      <a:pt x="2179" y="1445"/>
                    </a:moveTo>
                    <a:lnTo>
                      <a:pt x="2197" y="1445"/>
                    </a:lnTo>
                    <a:lnTo>
                      <a:pt x="2197" y="1451"/>
                    </a:lnTo>
                    <a:lnTo>
                      <a:pt x="2179" y="1451"/>
                    </a:lnTo>
                    <a:lnTo>
                      <a:pt x="2179" y="1445"/>
                    </a:lnTo>
                    <a:close/>
                    <a:moveTo>
                      <a:pt x="2203" y="1445"/>
                    </a:moveTo>
                    <a:lnTo>
                      <a:pt x="2222" y="1445"/>
                    </a:lnTo>
                    <a:lnTo>
                      <a:pt x="2222" y="1451"/>
                    </a:lnTo>
                    <a:lnTo>
                      <a:pt x="2203" y="1451"/>
                    </a:lnTo>
                    <a:lnTo>
                      <a:pt x="2203" y="1445"/>
                    </a:lnTo>
                    <a:close/>
                    <a:moveTo>
                      <a:pt x="2228" y="1445"/>
                    </a:moveTo>
                    <a:lnTo>
                      <a:pt x="2247" y="1445"/>
                    </a:lnTo>
                    <a:lnTo>
                      <a:pt x="2247" y="1451"/>
                    </a:lnTo>
                    <a:lnTo>
                      <a:pt x="2228" y="1451"/>
                    </a:lnTo>
                    <a:lnTo>
                      <a:pt x="2228" y="1445"/>
                    </a:lnTo>
                    <a:close/>
                    <a:moveTo>
                      <a:pt x="2253" y="1445"/>
                    </a:moveTo>
                    <a:lnTo>
                      <a:pt x="2271" y="1445"/>
                    </a:lnTo>
                    <a:lnTo>
                      <a:pt x="2271" y="1451"/>
                    </a:lnTo>
                    <a:lnTo>
                      <a:pt x="2253" y="1451"/>
                    </a:lnTo>
                    <a:lnTo>
                      <a:pt x="2253" y="1445"/>
                    </a:lnTo>
                    <a:close/>
                    <a:moveTo>
                      <a:pt x="2278" y="1445"/>
                    </a:moveTo>
                    <a:lnTo>
                      <a:pt x="2296" y="1445"/>
                    </a:lnTo>
                    <a:lnTo>
                      <a:pt x="2296" y="1451"/>
                    </a:lnTo>
                    <a:lnTo>
                      <a:pt x="2278" y="1451"/>
                    </a:lnTo>
                    <a:lnTo>
                      <a:pt x="2278" y="1445"/>
                    </a:lnTo>
                    <a:close/>
                    <a:moveTo>
                      <a:pt x="2302" y="1445"/>
                    </a:moveTo>
                    <a:lnTo>
                      <a:pt x="2321" y="1445"/>
                    </a:lnTo>
                    <a:lnTo>
                      <a:pt x="2321" y="1451"/>
                    </a:lnTo>
                    <a:lnTo>
                      <a:pt x="2302" y="1451"/>
                    </a:lnTo>
                    <a:lnTo>
                      <a:pt x="2302" y="1445"/>
                    </a:lnTo>
                    <a:close/>
                    <a:moveTo>
                      <a:pt x="2327" y="1445"/>
                    </a:moveTo>
                    <a:lnTo>
                      <a:pt x="2346" y="1445"/>
                    </a:lnTo>
                    <a:lnTo>
                      <a:pt x="2346" y="1451"/>
                    </a:lnTo>
                    <a:lnTo>
                      <a:pt x="2327" y="1451"/>
                    </a:lnTo>
                    <a:lnTo>
                      <a:pt x="2327" y="1445"/>
                    </a:lnTo>
                    <a:close/>
                    <a:moveTo>
                      <a:pt x="2352" y="1445"/>
                    </a:moveTo>
                    <a:lnTo>
                      <a:pt x="2367" y="1445"/>
                    </a:lnTo>
                    <a:lnTo>
                      <a:pt x="2367" y="1451"/>
                    </a:lnTo>
                    <a:lnTo>
                      <a:pt x="2352" y="1451"/>
                    </a:lnTo>
                    <a:lnTo>
                      <a:pt x="2352" y="1445"/>
                    </a:lnTo>
                    <a:close/>
                    <a:moveTo>
                      <a:pt x="0" y="1156"/>
                    </a:moveTo>
                    <a:lnTo>
                      <a:pt x="18" y="1156"/>
                    </a:lnTo>
                    <a:lnTo>
                      <a:pt x="18" y="1163"/>
                    </a:lnTo>
                    <a:lnTo>
                      <a:pt x="0" y="1163"/>
                    </a:lnTo>
                    <a:lnTo>
                      <a:pt x="0" y="1156"/>
                    </a:lnTo>
                    <a:close/>
                    <a:moveTo>
                      <a:pt x="24" y="1156"/>
                    </a:moveTo>
                    <a:lnTo>
                      <a:pt x="43" y="1156"/>
                    </a:lnTo>
                    <a:lnTo>
                      <a:pt x="43" y="1163"/>
                    </a:lnTo>
                    <a:lnTo>
                      <a:pt x="24" y="1163"/>
                    </a:lnTo>
                    <a:lnTo>
                      <a:pt x="24" y="1156"/>
                    </a:lnTo>
                    <a:close/>
                    <a:moveTo>
                      <a:pt x="49" y="1156"/>
                    </a:moveTo>
                    <a:lnTo>
                      <a:pt x="68" y="1156"/>
                    </a:lnTo>
                    <a:lnTo>
                      <a:pt x="68" y="1163"/>
                    </a:lnTo>
                    <a:lnTo>
                      <a:pt x="49" y="1163"/>
                    </a:lnTo>
                    <a:lnTo>
                      <a:pt x="49" y="1156"/>
                    </a:lnTo>
                    <a:close/>
                    <a:moveTo>
                      <a:pt x="74" y="1156"/>
                    </a:moveTo>
                    <a:lnTo>
                      <a:pt x="92" y="1156"/>
                    </a:lnTo>
                    <a:lnTo>
                      <a:pt x="92" y="1163"/>
                    </a:lnTo>
                    <a:lnTo>
                      <a:pt x="74" y="1163"/>
                    </a:lnTo>
                    <a:lnTo>
                      <a:pt x="74" y="1156"/>
                    </a:lnTo>
                    <a:close/>
                    <a:moveTo>
                      <a:pt x="99" y="1156"/>
                    </a:moveTo>
                    <a:lnTo>
                      <a:pt x="117" y="1156"/>
                    </a:lnTo>
                    <a:lnTo>
                      <a:pt x="117" y="1163"/>
                    </a:lnTo>
                    <a:lnTo>
                      <a:pt x="99" y="1163"/>
                    </a:lnTo>
                    <a:lnTo>
                      <a:pt x="99" y="1156"/>
                    </a:lnTo>
                    <a:close/>
                    <a:moveTo>
                      <a:pt x="123" y="1156"/>
                    </a:moveTo>
                    <a:lnTo>
                      <a:pt x="142" y="1156"/>
                    </a:lnTo>
                    <a:lnTo>
                      <a:pt x="142" y="1163"/>
                    </a:lnTo>
                    <a:lnTo>
                      <a:pt x="123" y="1163"/>
                    </a:lnTo>
                    <a:lnTo>
                      <a:pt x="123" y="1156"/>
                    </a:lnTo>
                    <a:close/>
                    <a:moveTo>
                      <a:pt x="148" y="1156"/>
                    </a:moveTo>
                    <a:lnTo>
                      <a:pt x="167" y="1156"/>
                    </a:lnTo>
                    <a:lnTo>
                      <a:pt x="167" y="1163"/>
                    </a:lnTo>
                    <a:lnTo>
                      <a:pt x="148" y="1163"/>
                    </a:lnTo>
                    <a:lnTo>
                      <a:pt x="148" y="1156"/>
                    </a:lnTo>
                    <a:close/>
                    <a:moveTo>
                      <a:pt x="173" y="1156"/>
                    </a:moveTo>
                    <a:lnTo>
                      <a:pt x="191" y="1156"/>
                    </a:lnTo>
                    <a:lnTo>
                      <a:pt x="191" y="1163"/>
                    </a:lnTo>
                    <a:lnTo>
                      <a:pt x="173" y="1163"/>
                    </a:lnTo>
                    <a:lnTo>
                      <a:pt x="173" y="1156"/>
                    </a:lnTo>
                    <a:close/>
                    <a:moveTo>
                      <a:pt x="198" y="1156"/>
                    </a:moveTo>
                    <a:lnTo>
                      <a:pt x="216" y="1156"/>
                    </a:lnTo>
                    <a:lnTo>
                      <a:pt x="216" y="1163"/>
                    </a:lnTo>
                    <a:lnTo>
                      <a:pt x="198" y="1163"/>
                    </a:lnTo>
                    <a:lnTo>
                      <a:pt x="198" y="1156"/>
                    </a:lnTo>
                    <a:close/>
                    <a:moveTo>
                      <a:pt x="222" y="1156"/>
                    </a:moveTo>
                    <a:lnTo>
                      <a:pt x="241" y="1156"/>
                    </a:lnTo>
                    <a:lnTo>
                      <a:pt x="241" y="1163"/>
                    </a:lnTo>
                    <a:lnTo>
                      <a:pt x="222" y="1163"/>
                    </a:lnTo>
                    <a:lnTo>
                      <a:pt x="222" y="1156"/>
                    </a:lnTo>
                    <a:close/>
                    <a:moveTo>
                      <a:pt x="247" y="1156"/>
                    </a:moveTo>
                    <a:lnTo>
                      <a:pt x="266" y="1156"/>
                    </a:lnTo>
                    <a:lnTo>
                      <a:pt x="266" y="1163"/>
                    </a:lnTo>
                    <a:lnTo>
                      <a:pt x="247" y="1163"/>
                    </a:lnTo>
                    <a:lnTo>
                      <a:pt x="247" y="1156"/>
                    </a:lnTo>
                    <a:close/>
                    <a:moveTo>
                      <a:pt x="272" y="1156"/>
                    </a:moveTo>
                    <a:lnTo>
                      <a:pt x="290" y="1156"/>
                    </a:lnTo>
                    <a:lnTo>
                      <a:pt x="290" y="1163"/>
                    </a:lnTo>
                    <a:lnTo>
                      <a:pt x="272" y="1163"/>
                    </a:lnTo>
                    <a:lnTo>
                      <a:pt x="272" y="1156"/>
                    </a:lnTo>
                    <a:close/>
                    <a:moveTo>
                      <a:pt x="297" y="1156"/>
                    </a:moveTo>
                    <a:lnTo>
                      <a:pt x="315" y="1156"/>
                    </a:lnTo>
                    <a:lnTo>
                      <a:pt x="315" y="1163"/>
                    </a:lnTo>
                    <a:lnTo>
                      <a:pt x="297" y="1163"/>
                    </a:lnTo>
                    <a:lnTo>
                      <a:pt x="297" y="1156"/>
                    </a:lnTo>
                    <a:close/>
                    <a:moveTo>
                      <a:pt x="321" y="1156"/>
                    </a:moveTo>
                    <a:lnTo>
                      <a:pt x="340" y="1156"/>
                    </a:lnTo>
                    <a:lnTo>
                      <a:pt x="340" y="1163"/>
                    </a:lnTo>
                    <a:lnTo>
                      <a:pt x="321" y="1163"/>
                    </a:lnTo>
                    <a:lnTo>
                      <a:pt x="321" y="1156"/>
                    </a:lnTo>
                    <a:close/>
                    <a:moveTo>
                      <a:pt x="346" y="1156"/>
                    </a:moveTo>
                    <a:lnTo>
                      <a:pt x="365" y="1156"/>
                    </a:lnTo>
                    <a:lnTo>
                      <a:pt x="365" y="1163"/>
                    </a:lnTo>
                    <a:lnTo>
                      <a:pt x="346" y="1163"/>
                    </a:lnTo>
                    <a:lnTo>
                      <a:pt x="346" y="1156"/>
                    </a:lnTo>
                    <a:close/>
                    <a:moveTo>
                      <a:pt x="371" y="1156"/>
                    </a:moveTo>
                    <a:lnTo>
                      <a:pt x="390" y="1156"/>
                    </a:lnTo>
                    <a:lnTo>
                      <a:pt x="390" y="1163"/>
                    </a:lnTo>
                    <a:lnTo>
                      <a:pt x="371" y="1163"/>
                    </a:lnTo>
                    <a:lnTo>
                      <a:pt x="371" y="1156"/>
                    </a:lnTo>
                    <a:close/>
                    <a:moveTo>
                      <a:pt x="396" y="1156"/>
                    </a:moveTo>
                    <a:lnTo>
                      <a:pt x="414" y="1156"/>
                    </a:lnTo>
                    <a:lnTo>
                      <a:pt x="414" y="1163"/>
                    </a:lnTo>
                    <a:lnTo>
                      <a:pt x="396" y="1163"/>
                    </a:lnTo>
                    <a:lnTo>
                      <a:pt x="396" y="1156"/>
                    </a:lnTo>
                    <a:close/>
                    <a:moveTo>
                      <a:pt x="420" y="1156"/>
                    </a:moveTo>
                    <a:lnTo>
                      <a:pt x="439" y="1156"/>
                    </a:lnTo>
                    <a:lnTo>
                      <a:pt x="439" y="1163"/>
                    </a:lnTo>
                    <a:lnTo>
                      <a:pt x="420" y="1163"/>
                    </a:lnTo>
                    <a:lnTo>
                      <a:pt x="420" y="1156"/>
                    </a:lnTo>
                    <a:close/>
                    <a:moveTo>
                      <a:pt x="445" y="1156"/>
                    </a:moveTo>
                    <a:lnTo>
                      <a:pt x="464" y="1156"/>
                    </a:lnTo>
                    <a:lnTo>
                      <a:pt x="464" y="1163"/>
                    </a:lnTo>
                    <a:lnTo>
                      <a:pt x="445" y="1163"/>
                    </a:lnTo>
                    <a:lnTo>
                      <a:pt x="445" y="1156"/>
                    </a:lnTo>
                    <a:close/>
                    <a:moveTo>
                      <a:pt x="470" y="1156"/>
                    </a:moveTo>
                    <a:lnTo>
                      <a:pt x="489" y="1156"/>
                    </a:lnTo>
                    <a:lnTo>
                      <a:pt x="489" y="1163"/>
                    </a:lnTo>
                    <a:lnTo>
                      <a:pt x="470" y="1163"/>
                    </a:lnTo>
                    <a:lnTo>
                      <a:pt x="470" y="1156"/>
                    </a:lnTo>
                    <a:close/>
                    <a:moveTo>
                      <a:pt x="495" y="1156"/>
                    </a:moveTo>
                    <a:lnTo>
                      <a:pt x="513" y="1156"/>
                    </a:lnTo>
                    <a:lnTo>
                      <a:pt x="513" y="1163"/>
                    </a:lnTo>
                    <a:lnTo>
                      <a:pt x="495" y="1163"/>
                    </a:lnTo>
                    <a:lnTo>
                      <a:pt x="495" y="1156"/>
                    </a:lnTo>
                    <a:close/>
                    <a:moveTo>
                      <a:pt x="520" y="1156"/>
                    </a:moveTo>
                    <a:lnTo>
                      <a:pt x="538" y="1156"/>
                    </a:lnTo>
                    <a:lnTo>
                      <a:pt x="538" y="1163"/>
                    </a:lnTo>
                    <a:lnTo>
                      <a:pt x="520" y="1163"/>
                    </a:lnTo>
                    <a:lnTo>
                      <a:pt x="520" y="1156"/>
                    </a:lnTo>
                    <a:close/>
                    <a:moveTo>
                      <a:pt x="544" y="1156"/>
                    </a:moveTo>
                    <a:lnTo>
                      <a:pt x="563" y="1156"/>
                    </a:lnTo>
                    <a:lnTo>
                      <a:pt x="563" y="1163"/>
                    </a:lnTo>
                    <a:lnTo>
                      <a:pt x="544" y="1163"/>
                    </a:lnTo>
                    <a:lnTo>
                      <a:pt x="544" y="1156"/>
                    </a:lnTo>
                    <a:close/>
                    <a:moveTo>
                      <a:pt x="569" y="1156"/>
                    </a:moveTo>
                    <a:lnTo>
                      <a:pt x="588" y="1156"/>
                    </a:lnTo>
                    <a:lnTo>
                      <a:pt x="588" y="1163"/>
                    </a:lnTo>
                    <a:lnTo>
                      <a:pt x="569" y="1163"/>
                    </a:lnTo>
                    <a:lnTo>
                      <a:pt x="569" y="1156"/>
                    </a:lnTo>
                    <a:close/>
                    <a:moveTo>
                      <a:pt x="594" y="1156"/>
                    </a:moveTo>
                    <a:lnTo>
                      <a:pt x="612" y="1156"/>
                    </a:lnTo>
                    <a:lnTo>
                      <a:pt x="612" y="1163"/>
                    </a:lnTo>
                    <a:lnTo>
                      <a:pt x="594" y="1163"/>
                    </a:lnTo>
                    <a:lnTo>
                      <a:pt x="594" y="1156"/>
                    </a:lnTo>
                    <a:close/>
                    <a:moveTo>
                      <a:pt x="619" y="1156"/>
                    </a:moveTo>
                    <a:lnTo>
                      <a:pt x="637" y="1156"/>
                    </a:lnTo>
                    <a:lnTo>
                      <a:pt x="637" y="1163"/>
                    </a:lnTo>
                    <a:lnTo>
                      <a:pt x="619" y="1163"/>
                    </a:lnTo>
                    <a:lnTo>
                      <a:pt x="619" y="1156"/>
                    </a:lnTo>
                    <a:close/>
                    <a:moveTo>
                      <a:pt x="643" y="1156"/>
                    </a:moveTo>
                    <a:lnTo>
                      <a:pt x="662" y="1156"/>
                    </a:lnTo>
                    <a:lnTo>
                      <a:pt x="662" y="1163"/>
                    </a:lnTo>
                    <a:lnTo>
                      <a:pt x="643" y="1163"/>
                    </a:lnTo>
                    <a:lnTo>
                      <a:pt x="643" y="1156"/>
                    </a:lnTo>
                    <a:close/>
                    <a:moveTo>
                      <a:pt x="668" y="1156"/>
                    </a:moveTo>
                    <a:lnTo>
                      <a:pt x="687" y="1156"/>
                    </a:lnTo>
                    <a:lnTo>
                      <a:pt x="687" y="1163"/>
                    </a:lnTo>
                    <a:lnTo>
                      <a:pt x="668" y="1163"/>
                    </a:lnTo>
                    <a:lnTo>
                      <a:pt x="668" y="1156"/>
                    </a:lnTo>
                    <a:close/>
                    <a:moveTo>
                      <a:pt x="693" y="1156"/>
                    </a:moveTo>
                    <a:lnTo>
                      <a:pt x="711" y="1156"/>
                    </a:lnTo>
                    <a:lnTo>
                      <a:pt x="711" y="1163"/>
                    </a:lnTo>
                    <a:lnTo>
                      <a:pt x="693" y="1163"/>
                    </a:lnTo>
                    <a:lnTo>
                      <a:pt x="693" y="1156"/>
                    </a:lnTo>
                    <a:close/>
                    <a:moveTo>
                      <a:pt x="718" y="1156"/>
                    </a:moveTo>
                    <a:lnTo>
                      <a:pt x="736" y="1156"/>
                    </a:lnTo>
                    <a:lnTo>
                      <a:pt x="736" y="1163"/>
                    </a:lnTo>
                    <a:lnTo>
                      <a:pt x="718" y="1163"/>
                    </a:lnTo>
                    <a:lnTo>
                      <a:pt x="718" y="1156"/>
                    </a:lnTo>
                    <a:close/>
                    <a:moveTo>
                      <a:pt x="742" y="1156"/>
                    </a:moveTo>
                    <a:lnTo>
                      <a:pt x="761" y="1156"/>
                    </a:lnTo>
                    <a:lnTo>
                      <a:pt x="761" y="1163"/>
                    </a:lnTo>
                    <a:lnTo>
                      <a:pt x="742" y="1163"/>
                    </a:lnTo>
                    <a:lnTo>
                      <a:pt x="742" y="1156"/>
                    </a:lnTo>
                    <a:close/>
                    <a:moveTo>
                      <a:pt x="767" y="1156"/>
                    </a:moveTo>
                    <a:lnTo>
                      <a:pt x="786" y="1156"/>
                    </a:lnTo>
                    <a:lnTo>
                      <a:pt x="786" y="1163"/>
                    </a:lnTo>
                    <a:lnTo>
                      <a:pt x="767" y="1163"/>
                    </a:lnTo>
                    <a:lnTo>
                      <a:pt x="767" y="1156"/>
                    </a:lnTo>
                    <a:close/>
                    <a:moveTo>
                      <a:pt x="792" y="1156"/>
                    </a:moveTo>
                    <a:lnTo>
                      <a:pt x="810" y="1156"/>
                    </a:lnTo>
                    <a:lnTo>
                      <a:pt x="810" y="1163"/>
                    </a:lnTo>
                    <a:lnTo>
                      <a:pt x="792" y="1163"/>
                    </a:lnTo>
                    <a:lnTo>
                      <a:pt x="792" y="1156"/>
                    </a:lnTo>
                    <a:close/>
                    <a:moveTo>
                      <a:pt x="817" y="1156"/>
                    </a:moveTo>
                    <a:lnTo>
                      <a:pt x="835" y="1156"/>
                    </a:lnTo>
                    <a:lnTo>
                      <a:pt x="835" y="1163"/>
                    </a:lnTo>
                    <a:lnTo>
                      <a:pt x="817" y="1163"/>
                    </a:lnTo>
                    <a:lnTo>
                      <a:pt x="817" y="1156"/>
                    </a:lnTo>
                    <a:close/>
                    <a:moveTo>
                      <a:pt x="841" y="1156"/>
                    </a:moveTo>
                    <a:lnTo>
                      <a:pt x="860" y="1156"/>
                    </a:lnTo>
                    <a:lnTo>
                      <a:pt x="860" y="1163"/>
                    </a:lnTo>
                    <a:lnTo>
                      <a:pt x="841" y="1163"/>
                    </a:lnTo>
                    <a:lnTo>
                      <a:pt x="841" y="1156"/>
                    </a:lnTo>
                    <a:close/>
                    <a:moveTo>
                      <a:pt x="866" y="1156"/>
                    </a:moveTo>
                    <a:lnTo>
                      <a:pt x="885" y="1156"/>
                    </a:lnTo>
                    <a:lnTo>
                      <a:pt x="885" y="1163"/>
                    </a:lnTo>
                    <a:lnTo>
                      <a:pt x="866" y="1163"/>
                    </a:lnTo>
                    <a:lnTo>
                      <a:pt x="866" y="1156"/>
                    </a:lnTo>
                    <a:close/>
                    <a:moveTo>
                      <a:pt x="891" y="1156"/>
                    </a:moveTo>
                    <a:lnTo>
                      <a:pt x="910" y="1156"/>
                    </a:lnTo>
                    <a:lnTo>
                      <a:pt x="910" y="1163"/>
                    </a:lnTo>
                    <a:lnTo>
                      <a:pt x="891" y="1163"/>
                    </a:lnTo>
                    <a:lnTo>
                      <a:pt x="891" y="1156"/>
                    </a:lnTo>
                    <a:close/>
                    <a:moveTo>
                      <a:pt x="916" y="1156"/>
                    </a:moveTo>
                    <a:lnTo>
                      <a:pt x="934" y="1156"/>
                    </a:lnTo>
                    <a:lnTo>
                      <a:pt x="934" y="1163"/>
                    </a:lnTo>
                    <a:lnTo>
                      <a:pt x="916" y="1163"/>
                    </a:lnTo>
                    <a:lnTo>
                      <a:pt x="916" y="1156"/>
                    </a:lnTo>
                    <a:close/>
                    <a:moveTo>
                      <a:pt x="940" y="1156"/>
                    </a:moveTo>
                    <a:lnTo>
                      <a:pt x="959" y="1156"/>
                    </a:lnTo>
                    <a:lnTo>
                      <a:pt x="959" y="1163"/>
                    </a:lnTo>
                    <a:lnTo>
                      <a:pt x="940" y="1163"/>
                    </a:lnTo>
                    <a:lnTo>
                      <a:pt x="940" y="1156"/>
                    </a:lnTo>
                    <a:close/>
                    <a:moveTo>
                      <a:pt x="965" y="1156"/>
                    </a:moveTo>
                    <a:lnTo>
                      <a:pt x="984" y="1156"/>
                    </a:lnTo>
                    <a:lnTo>
                      <a:pt x="984" y="1163"/>
                    </a:lnTo>
                    <a:lnTo>
                      <a:pt x="965" y="1163"/>
                    </a:lnTo>
                    <a:lnTo>
                      <a:pt x="965" y="1156"/>
                    </a:lnTo>
                    <a:close/>
                    <a:moveTo>
                      <a:pt x="990" y="1156"/>
                    </a:moveTo>
                    <a:lnTo>
                      <a:pt x="1009" y="1156"/>
                    </a:lnTo>
                    <a:lnTo>
                      <a:pt x="1009" y="1163"/>
                    </a:lnTo>
                    <a:lnTo>
                      <a:pt x="990" y="1163"/>
                    </a:lnTo>
                    <a:lnTo>
                      <a:pt x="990" y="1156"/>
                    </a:lnTo>
                    <a:close/>
                    <a:moveTo>
                      <a:pt x="1015" y="1156"/>
                    </a:moveTo>
                    <a:lnTo>
                      <a:pt x="1033" y="1156"/>
                    </a:lnTo>
                    <a:lnTo>
                      <a:pt x="1033" y="1163"/>
                    </a:lnTo>
                    <a:lnTo>
                      <a:pt x="1015" y="1163"/>
                    </a:lnTo>
                    <a:lnTo>
                      <a:pt x="1015" y="1156"/>
                    </a:lnTo>
                    <a:close/>
                    <a:moveTo>
                      <a:pt x="1039" y="1156"/>
                    </a:moveTo>
                    <a:lnTo>
                      <a:pt x="1058" y="1156"/>
                    </a:lnTo>
                    <a:lnTo>
                      <a:pt x="1058" y="1163"/>
                    </a:lnTo>
                    <a:lnTo>
                      <a:pt x="1039" y="1163"/>
                    </a:lnTo>
                    <a:lnTo>
                      <a:pt x="1039" y="1156"/>
                    </a:lnTo>
                    <a:close/>
                    <a:moveTo>
                      <a:pt x="1064" y="1156"/>
                    </a:moveTo>
                    <a:lnTo>
                      <a:pt x="1083" y="1156"/>
                    </a:lnTo>
                    <a:lnTo>
                      <a:pt x="1083" y="1163"/>
                    </a:lnTo>
                    <a:lnTo>
                      <a:pt x="1064" y="1163"/>
                    </a:lnTo>
                    <a:lnTo>
                      <a:pt x="1064" y="1156"/>
                    </a:lnTo>
                    <a:close/>
                    <a:moveTo>
                      <a:pt x="1089" y="1156"/>
                    </a:moveTo>
                    <a:lnTo>
                      <a:pt x="1108" y="1156"/>
                    </a:lnTo>
                    <a:lnTo>
                      <a:pt x="1108" y="1163"/>
                    </a:lnTo>
                    <a:lnTo>
                      <a:pt x="1089" y="1163"/>
                    </a:lnTo>
                    <a:lnTo>
                      <a:pt x="1089" y="1156"/>
                    </a:lnTo>
                    <a:close/>
                    <a:moveTo>
                      <a:pt x="1114" y="1156"/>
                    </a:moveTo>
                    <a:lnTo>
                      <a:pt x="1132" y="1156"/>
                    </a:lnTo>
                    <a:lnTo>
                      <a:pt x="1132" y="1163"/>
                    </a:lnTo>
                    <a:lnTo>
                      <a:pt x="1114" y="1163"/>
                    </a:lnTo>
                    <a:lnTo>
                      <a:pt x="1114" y="1156"/>
                    </a:lnTo>
                    <a:close/>
                    <a:moveTo>
                      <a:pt x="1139" y="1156"/>
                    </a:moveTo>
                    <a:lnTo>
                      <a:pt x="1157" y="1156"/>
                    </a:lnTo>
                    <a:lnTo>
                      <a:pt x="1157" y="1163"/>
                    </a:lnTo>
                    <a:lnTo>
                      <a:pt x="1139" y="1163"/>
                    </a:lnTo>
                    <a:lnTo>
                      <a:pt x="1139" y="1156"/>
                    </a:lnTo>
                    <a:close/>
                    <a:moveTo>
                      <a:pt x="1163" y="1156"/>
                    </a:moveTo>
                    <a:lnTo>
                      <a:pt x="1182" y="1156"/>
                    </a:lnTo>
                    <a:lnTo>
                      <a:pt x="1182" y="1163"/>
                    </a:lnTo>
                    <a:lnTo>
                      <a:pt x="1163" y="1163"/>
                    </a:lnTo>
                    <a:lnTo>
                      <a:pt x="1163" y="1156"/>
                    </a:lnTo>
                    <a:close/>
                    <a:moveTo>
                      <a:pt x="1188" y="1156"/>
                    </a:moveTo>
                    <a:lnTo>
                      <a:pt x="1207" y="1156"/>
                    </a:lnTo>
                    <a:lnTo>
                      <a:pt x="1207" y="1163"/>
                    </a:lnTo>
                    <a:lnTo>
                      <a:pt x="1188" y="1163"/>
                    </a:lnTo>
                    <a:lnTo>
                      <a:pt x="1188" y="1156"/>
                    </a:lnTo>
                    <a:close/>
                    <a:moveTo>
                      <a:pt x="1213" y="1156"/>
                    </a:moveTo>
                    <a:lnTo>
                      <a:pt x="1231" y="1156"/>
                    </a:lnTo>
                    <a:lnTo>
                      <a:pt x="1231" y="1163"/>
                    </a:lnTo>
                    <a:lnTo>
                      <a:pt x="1213" y="1163"/>
                    </a:lnTo>
                    <a:lnTo>
                      <a:pt x="1213" y="1156"/>
                    </a:lnTo>
                    <a:close/>
                    <a:moveTo>
                      <a:pt x="1238" y="1156"/>
                    </a:moveTo>
                    <a:lnTo>
                      <a:pt x="1256" y="1156"/>
                    </a:lnTo>
                    <a:lnTo>
                      <a:pt x="1256" y="1163"/>
                    </a:lnTo>
                    <a:lnTo>
                      <a:pt x="1238" y="1163"/>
                    </a:lnTo>
                    <a:lnTo>
                      <a:pt x="1238" y="1156"/>
                    </a:lnTo>
                    <a:close/>
                    <a:moveTo>
                      <a:pt x="1262" y="1156"/>
                    </a:moveTo>
                    <a:lnTo>
                      <a:pt x="1281" y="1156"/>
                    </a:lnTo>
                    <a:lnTo>
                      <a:pt x="1281" y="1163"/>
                    </a:lnTo>
                    <a:lnTo>
                      <a:pt x="1262" y="1163"/>
                    </a:lnTo>
                    <a:lnTo>
                      <a:pt x="1262" y="1156"/>
                    </a:lnTo>
                    <a:close/>
                    <a:moveTo>
                      <a:pt x="1287" y="1156"/>
                    </a:moveTo>
                    <a:lnTo>
                      <a:pt x="1306" y="1156"/>
                    </a:lnTo>
                    <a:lnTo>
                      <a:pt x="1306" y="1163"/>
                    </a:lnTo>
                    <a:lnTo>
                      <a:pt x="1287" y="1163"/>
                    </a:lnTo>
                    <a:lnTo>
                      <a:pt x="1287" y="1156"/>
                    </a:lnTo>
                    <a:close/>
                    <a:moveTo>
                      <a:pt x="1312" y="1156"/>
                    </a:moveTo>
                    <a:lnTo>
                      <a:pt x="1330" y="1156"/>
                    </a:lnTo>
                    <a:lnTo>
                      <a:pt x="1330" y="1163"/>
                    </a:lnTo>
                    <a:lnTo>
                      <a:pt x="1312" y="1163"/>
                    </a:lnTo>
                    <a:lnTo>
                      <a:pt x="1312" y="1156"/>
                    </a:lnTo>
                    <a:close/>
                    <a:moveTo>
                      <a:pt x="1337" y="1156"/>
                    </a:moveTo>
                    <a:lnTo>
                      <a:pt x="1355" y="1156"/>
                    </a:lnTo>
                    <a:lnTo>
                      <a:pt x="1355" y="1163"/>
                    </a:lnTo>
                    <a:lnTo>
                      <a:pt x="1337" y="1163"/>
                    </a:lnTo>
                    <a:lnTo>
                      <a:pt x="1337" y="1156"/>
                    </a:lnTo>
                    <a:close/>
                    <a:moveTo>
                      <a:pt x="1361" y="1156"/>
                    </a:moveTo>
                    <a:lnTo>
                      <a:pt x="1380" y="1156"/>
                    </a:lnTo>
                    <a:lnTo>
                      <a:pt x="1380" y="1163"/>
                    </a:lnTo>
                    <a:lnTo>
                      <a:pt x="1361" y="1163"/>
                    </a:lnTo>
                    <a:lnTo>
                      <a:pt x="1361" y="1156"/>
                    </a:lnTo>
                    <a:close/>
                    <a:moveTo>
                      <a:pt x="1386" y="1156"/>
                    </a:moveTo>
                    <a:lnTo>
                      <a:pt x="1405" y="1156"/>
                    </a:lnTo>
                    <a:lnTo>
                      <a:pt x="1405" y="1163"/>
                    </a:lnTo>
                    <a:lnTo>
                      <a:pt x="1386" y="1163"/>
                    </a:lnTo>
                    <a:lnTo>
                      <a:pt x="1386" y="1156"/>
                    </a:lnTo>
                    <a:close/>
                    <a:moveTo>
                      <a:pt x="1411" y="1156"/>
                    </a:moveTo>
                    <a:lnTo>
                      <a:pt x="1429" y="1156"/>
                    </a:lnTo>
                    <a:lnTo>
                      <a:pt x="1429" y="1163"/>
                    </a:lnTo>
                    <a:lnTo>
                      <a:pt x="1411" y="1163"/>
                    </a:lnTo>
                    <a:lnTo>
                      <a:pt x="1411" y="1156"/>
                    </a:lnTo>
                    <a:close/>
                    <a:moveTo>
                      <a:pt x="1436" y="1156"/>
                    </a:moveTo>
                    <a:lnTo>
                      <a:pt x="1454" y="1156"/>
                    </a:lnTo>
                    <a:lnTo>
                      <a:pt x="1454" y="1163"/>
                    </a:lnTo>
                    <a:lnTo>
                      <a:pt x="1436" y="1163"/>
                    </a:lnTo>
                    <a:lnTo>
                      <a:pt x="1436" y="1156"/>
                    </a:lnTo>
                    <a:close/>
                    <a:moveTo>
                      <a:pt x="1460" y="1156"/>
                    </a:moveTo>
                    <a:lnTo>
                      <a:pt x="1479" y="1156"/>
                    </a:lnTo>
                    <a:lnTo>
                      <a:pt x="1479" y="1163"/>
                    </a:lnTo>
                    <a:lnTo>
                      <a:pt x="1460" y="1163"/>
                    </a:lnTo>
                    <a:lnTo>
                      <a:pt x="1460" y="1156"/>
                    </a:lnTo>
                    <a:close/>
                    <a:moveTo>
                      <a:pt x="1485" y="1156"/>
                    </a:moveTo>
                    <a:lnTo>
                      <a:pt x="1504" y="1156"/>
                    </a:lnTo>
                    <a:lnTo>
                      <a:pt x="1504" y="1163"/>
                    </a:lnTo>
                    <a:lnTo>
                      <a:pt x="1485" y="1163"/>
                    </a:lnTo>
                    <a:lnTo>
                      <a:pt x="1485" y="1156"/>
                    </a:lnTo>
                    <a:close/>
                    <a:moveTo>
                      <a:pt x="1510" y="1156"/>
                    </a:moveTo>
                    <a:lnTo>
                      <a:pt x="1529" y="1156"/>
                    </a:lnTo>
                    <a:lnTo>
                      <a:pt x="1529" y="1163"/>
                    </a:lnTo>
                    <a:lnTo>
                      <a:pt x="1510" y="1163"/>
                    </a:lnTo>
                    <a:lnTo>
                      <a:pt x="1510" y="1156"/>
                    </a:lnTo>
                    <a:close/>
                    <a:moveTo>
                      <a:pt x="1535" y="1156"/>
                    </a:moveTo>
                    <a:lnTo>
                      <a:pt x="1553" y="1156"/>
                    </a:lnTo>
                    <a:lnTo>
                      <a:pt x="1553" y="1163"/>
                    </a:lnTo>
                    <a:lnTo>
                      <a:pt x="1535" y="1163"/>
                    </a:lnTo>
                    <a:lnTo>
                      <a:pt x="1535" y="1156"/>
                    </a:lnTo>
                    <a:close/>
                    <a:moveTo>
                      <a:pt x="1559" y="1156"/>
                    </a:moveTo>
                    <a:lnTo>
                      <a:pt x="1578" y="1156"/>
                    </a:lnTo>
                    <a:lnTo>
                      <a:pt x="1578" y="1163"/>
                    </a:lnTo>
                    <a:lnTo>
                      <a:pt x="1559" y="1163"/>
                    </a:lnTo>
                    <a:lnTo>
                      <a:pt x="1559" y="1156"/>
                    </a:lnTo>
                    <a:close/>
                    <a:moveTo>
                      <a:pt x="1584" y="1156"/>
                    </a:moveTo>
                    <a:lnTo>
                      <a:pt x="1603" y="1156"/>
                    </a:lnTo>
                    <a:lnTo>
                      <a:pt x="1603" y="1163"/>
                    </a:lnTo>
                    <a:lnTo>
                      <a:pt x="1584" y="1163"/>
                    </a:lnTo>
                    <a:lnTo>
                      <a:pt x="1584" y="1156"/>
                    </a:lnTo>
                    <a:close/>
                    <a:moveTo>
                      <a:pt x="1609" y="1156"/>
                    </a:moveTo>
                    <a:lnTo>
                      <a:pt x="1628" y="1156"/>
                    </a:lnTo>
                    <a:lnTo>
                      <a:pt x="1628" y="1163"/>
                    </a:lnTo>
                    <a:lnTo>
                      <a:pt x="1609" y="1163"/>
                    </a:lnTo>
                    <a:lnTo>
                      <a:pt x="1609" y="1156"/>
                    </a:lnTo>
                    <a:close/>
                    <a:moveTo>
                      <a:pt x="1634" y="1156"/>
                    </a:moveTo>
                    <a:lnTo>
                      <a:pt x="1652" y="1156"/>
                    </a:lnTo>
                    <a:lnTo>
                      <a:pt x="1652" y="1163"/>
                    </a:lnTo>
                    <a:lnTo>
                      <a:pt x="1634" y="1163"/>
                    </a:lnTo>
                    <a:lnTo>
                      <a:pt x="1634" y="1156"/>
                    </a:lnTo>
                    <a:close/>
                    <a:moveTo>
                      <a:pt x="1659" y="1156"/>
                    </a:moveTo>
                    <a:lnTo>
                      <a:pt x="1677" y="1156"/>
                    </a:lnTo>
                    <a:lnTo>
                      <a:pt x="1677" y="1163"/>
                    </a:lnTo>
                    <a:lnTo>
                      <a:pt x="1659" y="1163"/>
                    </a:lnTo>
                    <a:lnTo>
                      <a:pt x="1659" y="1156"/>
                    </a:lnTo>
                    <a:close/>
                    <a:moveTo>
                      <a:pt x="1683" y="1156"/>
                    </a:moveTo>
                    <a:lnTo>
                      <a:pt x="1702" y="1156"/>
                    </a:lnTo>
                    <a:lnTo>
                      <a:pt x="1702" y="1163"/>
                    </a:lnTo>
                    <a:lnTo>
                      <a:pt x="1683" y="1163"/>
                    </a:lnTo>
                    <a:lnTo>
                      <a:pt x="1683" y="1156"/>
                    </a:lnTo>
                    <a:close/>
                    <a:moveTo>
                      <a:pt x="1708" y="1156"/>
                    </a:moveTo>
                    <a:lnTo>
                      <a:pt x="1727" y="1156"/>
                    </a:lnTo>
                    <a:lnTo>
                      <a:pt x="1727" y="1163"/>
                    </a:lnTo>
                    <a:lnTo>
                      <a:pt x="1708" y="1163"/>
                    </a:lnTo>
                    <a:lnTo>
                      <a:pt x="1708" y="1156"/>
                    </a:lnTo>
                    <a:close/>
                    <a:moveTo>
                      <a:pt x="1733" y="1156"/>
                    </a:moveTo>
                    <a:lnTo>
                      <a:pt x="1751" y="1156"/>
                    </a:lnTo>
                    <a:lnTo>
                      <a:pt x="1751" y="1163"/>
                    </a:lnTo>
                    <a:lnTo>
                      <a:pt x="1733" y="1163"/>
                    </a:lnTo>
                    <a:lnTo>
                      <a:pt x="1733" y="1156"/>
                    </a:lnTo>
                    <a:close/>
                    <a:moveTo>
                      <a:pt x="1758" y="1156"/>
                    </a:moveTo>
                    <a:lnTo>
                      <a:pt x="1776" y="1156"/>
                    </a:lnTo>
                    <a:lnTo>
                      <a:pt x="1776" y="1163"/>
                    </a:lnTo>
                    <a:lnTo>
                      <a:pt x="1758" y="1163"/>
                    </a:lnTo>
                    <a:lnTo>
                      <a:pt x="1758" y="1156"/>
                    </a:lnTo>
                    <a:close/>
                    <a:moveTo>
                      <a:pt x="1782" y="1156"/>
                    </a:moveTo>
                    <a:lnTo>
                      <a:pt x="1801" y="1156"/>
                    </a:lnTo>
                    <a:lnTo>
                      <a:pt x="1801" y="1163"/>
                    </a:lnTo>
                    <a:lnTo>
                      <a:pt x="1782" y="1163"/>
                    </a:lnTo>
                    <a:lnTo>
                      <a:pt x="1782" y="1156"/>
                    </a:lnTo>
                    <a:close/>
                    <a:moveTo>
                      <a:pt x="1807" y="1156"/>
                    </a:moveTo>
                    <a:lnTo>
                      <a:pt x="1826" y="1156"/>
                    </a:lnTo>
                    <a:lnTo>
                      <a:pt x="1826" y="1163"/>
                    </a:lnTo>
                    <a:lnTo>
                      <a:pt x="1807" y="1163"/>
                    </a:lnTo>
                    <a:lnTo>
                      <a:pt x="1807" y="1156"/>
                    </a:lnTo>
                    <a:close/>
                    <a:moveTo>
                      <a:pt x="1832" y="1156"/>
                    </a:moveTo>
                    <a:lnTo>
                      <a:pt x="1850" y="1156"/>
                    </a:lnTo>
                    <a:lnTo>
                      <a:pt x="1850" y="1163"/>
                    </a:lnTo>
                    <a:lnTo>
                      <a:pt x="1832" y="1163"/>
                    </a:lnTo>
                    <a:lnTo>
                      <a:pt x="1832" y="1156"/>
                    </a:lnTo>
                    <a:close/>
                    <a:moveTo>
                      <a:pt x="1857" y="1156"/>
                    </a:moveTo>
                    <a:lnTo>
                      <a:pt x="1875" y="1156"/>
                    </a:lnTo>
                    <a:lnTo>
                      <a:pt x="1875" y="1163"/>
                    </a:lnTo>
                    <a:lnTo>
                      <a:pt x="1857" y="1163"/>
                    </a:lnTo>
                    <a:lnTo>
                      <a:pt x="1857" y="1156"/>
                    </a:lnTo>
                    <a:close/>
                    <a:moveTo>
                      <a:pt x="1881" y="1156"/>
                    </a:moveTo>
                    <a:lnTo>
                      <a:pt x="1900" y="1156"/>
                    </a:lnTo>
                    <a:lnTo>
                      <a:pt x="1900" y="1163"/>
                    </a:lnTo>
                    <a:lnTo>
                      <a:pt x="1881" y="1163"/>
                    </a:lnTo>
                    <a:lnTo>
                      <a:pt x="1881" y="1156"/>
                    </a:lnTo>
                    <a:close/>
                    <a:moveTo>
                      <a:pt x="1906" y="1156"/>
                    </a:moveTo>
                    <a:lnTo>
                      <a:pt x="1925" y="1156"/>
                    </a:lnTo>
                    <a:lnTo>
                      <a:pt x="1925" y="1163"/>
                    </a:lnTo>
                    <a:lnTo>
                      <a:pt x="1906" y="1163"/>
                    </a:lnTo>
                    <a:lnTo>
                      <a:pt x="1906" y="1156"/>
                    </a:lnTo>
                    <a:close/>
                    <a:moveTo>
                      <a:pt x="1931" y="1156"/>
                    </a:moveTo>
                    <a:lnTo>
                      <a:pt x="1949" y="1156"/>
                    </a:lnTo>
                    <a:lnTo>
                      <a:pt x="1949" y="1163"/>
                    </a:lnTo>
                    <a:lnTo>
                      <a:pt x="1931" y="1163"/>
                    </a:lnTo>
                    <a:lnTo>
                      <a:pt x="1931" y="1156"/>
                    </a:lnTo>
                    <a:close/>
                    <a:moveTo>
                      <a:pt x="1956" y="1156"/>
                    </a:moveTo>
                    <a:lnTo>
                      <a:pt x="1974" y="1156"/>
                    </a:lnTo>
                    <a:lnTo>
                      <a:pt x="1974" y="1163"/>
                    </a:lnTo>
                    <a:lnTo>
                      <a:pt x="1956" y="1163"/>
                    </a:lnTo>
                    <a:lnTo>
                      <a:pt x="1956" y="1156"/>
                    </a:lnTo>
                    <a:close/>
                    <a:moveTo>
                      <a:pt x="1980" y="1156"/>
                    </a:moveTo>
                    <a:lnTo>
                      <a:pt x="1999" y="1156"/>
                    </a:lnTo>
                    <a:lnTo>
                      <a:pt x="1999" y="1163"/>
                    </a:lnTo>
                    <a:lnTo>
                      <a:pt x="1980" y="1163"/>
                    </a:lnTo>
                    <a:lnTo>
                      <a:pt x="1980" y="1156"/>
                    </a:lnTo>
                    <a:close/>
                    <a:moveTo>
                      <a:pt x="2005" y="1156"/>
                    </a:moveTo>
                    <a:lnTo>
                      <a:pt x="2024" y="1156"/>
                    </a:lnTo>
                    <a:lnTo>
                      <a:pt x="2024" y="1163"/>
                    </a:lnTo>
                    <a:lnTo>
                      <a:pt x="2005" y="1163"/>
                    </a:lnTo>
                    <a:lnTo>
                      <a:pt x="2005" y="1156"/>
                    </a:lnTo>
                    <a:close/>
                    <a:moveTo>
                      <a:pt x="2030" y="1156"/>
                    </a:moveTo>
                    <a:lnTo>
                      <a:pt x="2049" y="1156"/>
                    </a:lnTo>
                    <a:lnTo>
                      <a:pt x="2049" y="1163"/>
                    </a:lnTo>
                    <a:lnTo>
                      <a:pt x="2030" y="1163"/>
                    </a:lnTo>
                    <a:lnTo>
                      <a:pt x="2030" y="1156"/>
                    </a:lnTo>
                    <a:close/>
                    <a:moveTo>
                      <a:pt x="2055" y="1156"/>
                    </a:moveTo>
                    <a:lnTo>
                      <a:pt x="2073" y="1156"/>
                    </a:lnTo>
                    <a:lnTo>
                      <a:pt x="2073" y="1163"/>
                    </a:lnTo>
                    <a:lnTo>
                      <a:pt x="2055" y="1163"/>
                    </a:lnTo>
                    <a:lnTo>
                      <a:pt x="2055" y="1156"/>
                    </a:lnTo>
                    <a:close/>
                    <a:moveTo>
                      <a:pt x="2079" y="1156"/>
                    </a:moveTo>
                    <a:lnTo>
                      <a:pt x="2098" y="1156"/>
                    </a:lnTo>
                    <a:lnTo>
                      <a:pt x="2098" y="1163"/>
                    </a:lnTo>
                    <a:lnTo>
                      <a:pt x="2079" y="1163"/>
                    </a:lnTo>
                    <a:lnTo>
                      <a:pt x="2079" y="1156"/>
                    </a:lnTo>
                    <a:close/>
                    <a:moveTo>
                      <a:pt x="2104" y="1156"/>
                    </a:moveTo>
                    <a:lnTo>
                      <a:pt x="2123" y="1156"/>
                    </a:lnTo>
                    <a:lnTo>
                      <a:pt x="2123" y="1163"/>
                    </a:lnTo>
                    <a:lnTo>
                      <a:pt x="2104" y="1163"/>
                    </a:lnTo>
                    <a:lnTo>
                      <a:pt x="2104" y="1156"/>
                    </a:lnTo>
                    <a:close/>
                    <a:moveTo>
                      <a:pt x="2129" y="1156"/>
                    </a:moveTo>
                    <a:lnTo>
                      <a:pt x="2148" y="1156"/>
                    </a:lnTo>
                    <a:lnTo>
                      <a:pt x="2148" y="1163"/>
                    </a:lnTo>
                    <a:lnTo>
                      <a:pt x="2129" y="1163"/>
                    </a:lnTo>
                    <a:lnTo>
                      <a:pt x="2129" y="1156"/>
                    </a:lnTo>
                    <a:close/>
                    <a:moveTo>
                      <a:pt x="2154" y="1156"/>
                    </a:moveTo>
                    <a:lnTo>
                      <a:pt x="2172" y="1156"/>
                    </a:lnTo>
                    <a:lnTo>
                      <a:pt x="2172" y="1163"/>
                    </a:lnTo>
                    <a:lnTo>
                      <a:pt x="2154" y="1163"/>
                    </a:lnTo>
                    <a:lnTo>
                      <a:pt x="2154" y="1156"/>
                    </a:lnTo>
                    <a:close/>
                    <a:moveTo>
                      <a:pt x="2179" y="1156"/>
                    </a:moveTo>
                    <a:lnTo>
                      <a:pt x="2197" y="1156"/>
                    </a:lnTo>
                    <a:lnTo>
                      <a:pt x="2197" y="1163"/>
                    </a:lnTo>
                    <a:lnTo>
                      <a:pt x="2179" y="1163"/>
                    </a:lnTo>
                    <a:lnTo>
                      <a:pt x="2179" y="1156"/>
                    </a:lnTo>
                    <a:close/>
                    <a:moveTo>
                      <a:pt x="2203" y="1156"/>
                    </a:moveTo>
                    <a:lnTo>
                      <a:pt x="2222" y="1156"/>
                    </a:lnTo>
                    <a:lnTo>
                      <a:pt x="2222" y="1163"/>
                    </a:lnTo>
                    <a:lnTo>
                      <a:pt x="2203" y="1163"/>
                    </a:lnTo>
                    <a:lnTo>
                      <a:pt x="2203" y="1156"/>
                    </a:lnTo>
                    <a:close/>
                    <a:moveTo>
                      <a:pt x="2228" y="1156"/>
                    </a:moveTo>
                    <a:lnTo>
                      <a:pt x="2247" y="1156"/>
                    </a:lnTo>
                    <a:lnTo>
                      <a:pt x="2247" y="1163"/>
                    </a:lnTo>
                    <a:lnTo>
                      <a:pt x="2228" y="1163"/>
                    </a:lnTo>
                    <a:lnTo>
                      <a:pt x="2228" y="1156"/>
                    </a:lnTo>
                    <a:close/>
                    <a:moveTo>
                      <a:pt x="2253" y="1156"/>
                    </a:moveTo>
                    <a:lnTo>
                      <a:pt x="2271" y="1156"/>
                    </a:lnTo>
                    <a:lnTo>
                      <a:pt x="2271" y="1163"/>
                    </a:lnTo>
                    <a:lnTo>
                      <a:pt x="2253" y="1163"/>
                    </a:lnTo>
                    <a:lnTo>
                      <a:pt x="2253" y="1156"/>
                    </a:lnTo>
                    <a:close/>
                    <a:moveTo>
                      <a:pt x="2278" y="1156"/>
                    </a:moveTo>
                    <a:lnTo>
                      <a:pt x="2296" y="1156"/>
                    </a:lnTo>
                    <a:lnTo>
                      <a:pt x="2296" y="1163"/>
                    </a:lnTo>
                    <a:lnTo>
                      <a:pt x="2278" y="1163"/>
                    </a:lnTo>
                    <a:lnTo>
                      <a:pt x="2278" y="1156"/>
                    </a:lnTo>
                    <a:close/>
                    <a:moveTo>
                      <a:pt x="2302" y="1156"/>
                    </a:moveTo>
                    <a:lnTo>
                      <a:pt x="2321" y="1156"/>
                    </a:lnTo>
                    <a:lnTo>
                      <a:pt x="2321" y="1163"/>
                    </a:lnTo>
                    <a:lnTo>
                      <a:pt x="2302" y="1163"/>
                    </a:lnTo>
                    <a:lnTo>
                      <a:pt x="2302" y="1156"/>
                    </a:lnTo>
                    <a:close/>
                    <a:moveTo>
                      <a:pt x="2327" y="1156"/>
                    </a:moveTo>
                    <a:lnTo>
                      <a:pt x="2346" y="1156"/>
                    </a:lnTo>
                    <a:lnTo>
                      <a:pt x="2346" y="1163"/>
                    </a:lnTo>
                    <a:lnTo>
                      <a:pt x="2327" y="1163"/>
                    </a:lnTo>
                    <a:lnTo>
                      <a:pt x="2327" y="1156"/>
                    </a:lnTo>
                    <a:close/>
                    <a:moveTo>
                      <a:pt x="2352" y="1156"/>
                    </a:moveTo>
                    <a:lnTo>
                      <a:pt x="2367" y="1156"/>
                    </a:lnTo>
                    <a:lnTo>
                      <a:pt x="2367" y="1163"/>
                    </a:lnTo>
                    <a:lnTo>
                      <a:pt x="2352" y="1163"/>
                    </a:lnTo>
                    <a:lnTo>
                      <a:pt x="2352" y="1156"/>
                    </a:lnTo>
                    <a:close/>
                    <a:moveTo>
                      <a:pt x="0" y="867"/>
                    </a:moveTo>
                    <a:lnTo>
                      <a:pt x="18" y="867"/>
                    </a:lnTo>
                    <a:lnTo>
                      <a:pt x="18" y="873"/>
                    </a:lnTo>
                    <a:lnTo>
                      <a:pt x="0" y="873"/>
                    </a:lnTo>
                    <a:lnTo>
                      <a:pt x="0" y="867"/>
                    </a:lnTo>
                    <a:close/>
                    <a:moveTo>
                      <a:pt x="24" y="867"/>
                    </a:moveTo>
                    <a:lnTo>
                      <a:pt x="43" y="867"/>
                    </a:lnTo>
                    <a:lnTo>
                      <a:pt x="43" y="873"/>
                    </a:lnTo>
                    <a:lnTo>
                      <a:pt x="24" y="873"/>
                    </a:lnTo>
                    <a:lnTo>
                      <a:pt x="24" y="867"/>
                    </a:lnTo>
                    <a:close/>
                    <a:moveTo>
                      <a:pt x="49" y="867"/>
                    </a:moveTo>
                    <a:lnTo>
                      <a:pt x="68" y="867"/>
                    </a:lnTo>
                    <a:lnTo>
                      <a:pt x="68" y="873"/>
                    </a:lnTo>
                    <a:lnTo>
                      <a:pt x="49" y="873"/>
                    </a:lnTo>
                    <a:lnTo>
                      <a:pt x="49" y="867"/>
                    </a:lnTo>
                    <a:close/>
                    <a:moveTo>
                      <a:pt x="74" y="867"/>
                    </a:moveTo>
                    <a:lnTo>
                      <a:pt x="92" y="867"/>
                    </a:lnTo>
                    <a:lnTo>
                      <a:pt x="92" y="873"/>
                    </a:lnTo>
                    <a:lnTo>
                      <a:pt x="74" y="873"/>
                    </a:lnTo>
                    <a:lnTo>
                      <a:pt x="74" y="867"/>
                    </a:lnTo>
                    <a:close/>
                    <a:moveTo>
                      <a:pt x="99" y="867"/>
                    </a:moveTo>
                    <a:lnTo>
                      <a:pt x="117" y="867"/>
                    </a:lnTo>
                    <a:lnTo>
                      <a:pt x="117" y="873"/>
                    </a:lnTo>
                    <a:lnTo>
                      <a:pt x="99" y="873"/>
                    </a:lnTo>
                    <a:lnTo>
                      <a:pt x="99" y="867"/>
                    </a:lnTo>
                    <a:close/>
                    <a:moveTo>
                      <a:pt x="123" y="867"/>
                    </a:moveTo>
                    <a:lnTo>
                      <a:pt x="142" y="867"/>
                    </a:lnTo>
                    <a:lnTo>
                      <a:pt x="142" y="873"/>
                    </a:lnTo>
                    <a:lnTo>
                      <a:pt x="123" y="873"/>
                    </a:lnTo>
                    <a:lnTo>
                      <a:pt x="123" y="867"/>
                    </a:lnTo>
                    <a:close/>
                    <a:moveTo>
                      <a:pt x="148" y="867"/>
                    </a:moveTo>
                    <a:lnTo>
                      <a:pt x="167" y="867"/>
                    </a:lnTo>
                    <a:lnTo>
                      <a:pt x="167" y="873"/>
                    </a:lnTo>
                    <a:lnTo>
                      <a:pt x="148" y="873"/>
                    </a:lnTo>
                    <a:lnTo>
                      <a:pt x="148" y="867"/>
                    </a:lnTo>
                    <a:close/>
                    <a:moveTo>
                      <a:pt x="173" y="867"/>
                    </a:moveTo>
                    <a:lnTo>
                      <a:pt x="191" y="867"/>
                    </a:lnTo>
                    <a:lnTo>
                      <a:pt x="191" y="873"/>
                    </a:lnTo>
                    <a:lnTo>
                      <a:pt x="173" y="873"/>
                    </a:lnTo>
                    <a:lnTo>
                      <a:pt x="173" y="867"/>
                    </a:lnTo>
                    <a:close/>
                    <a:moveTo>
                      <a:pt x="198" y="867"/>
                    </a:moveTo>
                    <a:lnTo>
                      <a:pt x="216" y="867"/>
                    </a:lnTo>
                    <a:lnTo>
                      <a:pt x="216" y="873"/>
                    </a:lnTo>
                    <a:lnTo>
                      <a:pt x="198" y="873"/>
                    </a:lnTo>
                    <a:lnTo>
                      <a:pt x="198" y="867"/>
                    </a:lnTo>
                    <a:close/>
                    <a:moveTo>
                      <a:pt x="222" y="867"/>
                    </a:moveTo>
                    <a:lnTo>
                      <a:pt x="241" y="867"/>
                    </a:lnTo>
                    <a:lnTo>
                      <a:pt x="241" y="873"/>
                    </a:lnTo>
                    <a:lnTo>
                      <a:pt x="222" y="873"/>
                    </a:lnTo>
                    <a:lnTo>
                      <a:pt x="222" y="867"/>
                    </a:lnTo>
                    <a:close/>
                    <a:moveTo>
                      <a:pt x="247" y="867"/>
                    </a:moveTo>
                    <a:lnTo>
                      <a:pt x="266" y="867"/>
                    </a:lnTo>
                    <a:lnTo>
                      <a:pt x="266" y="873"/>
                    </a:lnTo>
                    <a:lnTo>
                      <a:pt x="247" y="873"/>
                    </a:lnTo>
                    <a:lnTo>
                      <a:pt x="247" y="867"/>
                    </a:lnTo>
                    <a:close/>
                    <a:moveTo>
                      <a:pt x="272" y="867"/>
                    </a:moveTo>
                    <a:lnTo>
                      <a:pt x="290" y="867"/>
                    </a:lnTo>
                    <a:lnTo>
                      <a:pt x="290" y="873"/>
                    </a:lnTo>
                    <a:lnTo>
                      <a:pt x="272" y="873"/>
                    </a:lnTo>
                    <a:lnTo>
                      <a:pt x="272" y="867"/>
                    </a:lnTo>
                    <a:close/>
                    <a:moveTo>
                      <a:pt x="297" y="867"/>
                    </a:moveTo>
                    <a:lnTo>
                      <a:pt x="315" y="867"/>
                    </a:lnTo>
                    <a:lnTo>
                      <a:pt x="315" y="873"/>
                    </a:lnTo>
                    <a:lnTo>
                      <a:pt x="297" y="873"/>
                    </a:lnTo>
                    <a:lnTo>
                      <a:pt x="297" y="867"/>
                    </a:lnTo>
                    <a:close/>
                    <a:moveTo>
                      <a:pt x="321" y="867"/>
                    </a:moveTo>
                    <a:lnTo>
                      <a:pt x="340" y="867"/>
                    </a:lnTo>
                    <a:lnTo>
                      <a:pt x="340" y="873"/>
                    </a:lnTo>
                    <a:lnTo>
                      <a:pt x="321" y="873"/>
                    </a:lnTo>
                    <a:lnTo>
                      <a:pt x="321" y="867"/>
                    </a:lnTo>
                    <a:close/>
                    <a:moveTo>
                      <a:pt x="346" y="867"/>
                    </a:moveTo>
                    <a:lnTo>
                      <a:pt x="365" y="867"/>
                    </a:lnTo>
                    <a:lnTo>
                      <a:pt x="365" y="873"/>
                    </a:lnTo>
                    <a:lnTo>
                      <a:pt x="346" y="873"/>
                    </a:lnTo>
                    <a:lnTo>
                      <a:pt x="346" y="867"/>
                    </a:lnTo>
                    <a:close/>
                    <a:moveTo>
                      <a:pt x="371" y="867"/>
                    </a:moveTo>
                    <a:lnTo>
                      <a:pt x="390" y="867"/>
                    </a:lnTo>
                    <a:lnTo>
                      <a:pt x="390" y="873"/>
                    </a:lnTo>
                    <a:lnTo>
                      <a:pt x="371" y="873"/>
                    </a:lnTo>
                    <a:lnTo>
                      <a:pt x="371" y="867"/>
                    </a:lnTo>
                    <a:close/>
                    <a:moveTo>
                      <a:pt x="396" y="867"/>
                    </a:moveTo>
                    <a:lnTo>
                      <a:pt x="414" y="867"/>
                    </a:lnTo>
                    <a:lnTo>
                      <a:pt x="414" y="873"/>
                    </a:lnTo>
                    <a:lnTo>
                      <a:pt x="396" y="873"/>
                    </a:lnTo>
                    <a:lnTo>
                      <a:pt x="396" y="867"/>
                    </a:lnTo>
                    <a:close/>
                    <a:moveTo>
                      <a:pt x="420" y="867"/>
                    </a:moveTo>
                    <a:lnTo>
                      <a:pt x="439" y="867"/>
                    </a:lnTo>
                    <a:lnTo>
                      <a:pt x="439" y="873"/>
                    </a:lnTo>
                    <a:lnTo>
                      <a:pt x="420" y="873"/>
                    </a:lnTo>
                    <a:lnTo>
                      <a:pt x="420" y="867"/>
                    </a:lnTo>
                    <a:close/>
                    <a:moveTo>
                      <a:pt x="445" y="867"/>
                    </a:moveTo>
                    <a:lnTo>
                      <a:pt x="464" y="867"/>
                    </a:lnTo>
                    <a:lnTo>
                      <a:pt x="464" y="873"/>
                    </a:lnTo>
                    <a:lnTo>
                      <a:pt x="445" y="873"/>
                    </a:lnTo>
                    <a:lnTo>
                      <a:pt x="445" y="867"/>
                    </a:lnTo>
                    <a:close/>
                    <a:moveTo>
                      <a:pt x="470" y="867"/>
                    </a:moveTo>
                    <a:lnTo>
                      <a:pt x="489" y="867"/>
                    </a:lnTo>
                    <a:lnTo>
                      <a:pt x="489" y="873"/>
                    </a:lnTo>
                    <a:lnTo>
                      <a:pt x="470" y="873"/>
                    </a:lnTo>
                    <a:lnTo>
                      <a:pt x="470" y="867"/>
                    </a:lnTo>
                    <a:close/>
                    <a:moveTo>
                      <a:pt x="495" y="867"/>
                    </a:moveTo>
                    <a:lnTo>
                      <a:pt x="513" y="867"/>
                    </a:lnTo>
                    <a:lnTo>
                      <a:pt x="513" y="873"/>
                    </a:lnTo>
                    <a:lnTo>
                      <a:pt x="495" y="873"/>
                    </a:lnTo>
                    <a:lnTo>
                      <a:pt x="495" y="867"/>
                    </a:lnTo>
                    <a:close/>
                    <a:moveTo>
                      <a:pt x="520" y="867"/>
                    </a:moveTo>
                    <a:lnTo>
                      <a:pt x="538" y="867"/>
                    </a:lnTo>
                    <a:lnTo>
                      <a:pt x="538" y="873"/>
                    </a:lnTo>
                    <a:lnTo>
                      <a:pt x="520" y="873"/>
                    </a:lnTo>
                    <a:lnTo>
                      <a:pt x="520" y="867"/>
                    </a:lnTo>
                    <a:close/>
                    <a:moveTo>
                      <a:pt x="544" y="867"/>
                    </a:moveTo>
                    <a:lnTo>
                      <a:pt x="563" y="867"/>
                    </a:lnTo>
                    <a:lnTo>
                      <a:pt x="563" y="873"/>
                    </a:lnTo>
                    <a:lnTo>
                      <a:pt x="544" y="873"/>
                    </a:lnTo>
                    <a:lnTo>
                      <a:pt x="544" y="867"/>
                    </a:lnTo>
                    <a:close/>
                    <a:moveTo>
                      <a:pt x="569" y="867"/>
                    </a:moveTo>
                    <a:lnTo>
                      <a:pt x="588" y="867"/>
                    </a:lnTo>
                    <a:lnTo>
                      <a:pt x="588" y="873"/>
                    </a:lnTo>
                    <a:lnTo>
                      <a:pt x="569" y="873"/>
                    </a:lnTo>
                    <a:lnTo>
                      <a:pt x="569" y="867"/>
                    </a:lnTo>
                    <a:close/>
                    <a:moveTo>
                      <a:pt x="594" y="867"/>
                    </a:moveTo>
                    <a:lnTo>
                      <a:pt x="612" y="867"/>
                    </a:lnTo>
                    <a:lnTo>
                      <a:pt x="612" y="873"/>
                    </a:lnTo>
                    <a:lnTo>
                      <a:pt x="594" y="873"/>
                    </a:lnTo>
                    <a:lnTo>
                      <a:pt x="594" y="867"/>
                    </a:lnTo>
                    <a:close/>
                    <a:moveTo>
                      <a:pt x="619" y="867"/>
                    </a:moveTo>
                    <a:lnTo>
                      <a:pt x="637" y="867"/>
                    </a:lnTo>
                    <a:lnTo>
                      <a:pt x="637" y="873"/>
                    </a:lnTo>
                    <a:lnTo>
                      <a:pt x="619" y="873"/>
                    </a:lnTo>
                    <a:lnTo>
                      <a:pt x="619" y="867"/>
                    </a:lnTo>
                    <a:close/>
                    <a:moveTo>
                      <a:pt x="643" y="867"/>
                    </a:moveTo>
                    <a:lnTo>
                      <a:pt x="662" y="867"/>
                    </a:lnTo>
                    <a:lnTo>
                      <a:pt x="662" y="873"/>
                    </a:lnTo>
                    <a:lnTo>
                      <a:pt x="643" y="873"/>
                    </a:lnTo>
                    <a:lnTo>
                      <a:pt x="643" y="867"/>
                    </a:lnTo>
                    <a:close/>
                    <a:moveTo>
                      <a:pt x="668" y="867"/>
                    </a:moveTo>
                    <a:lnTo>
                      <a:pt x="687" y="867"/>
                    </a:lnTo>
                    <a:lnTo>
                      <a:pt x="687" y="873"/>
                    </a:lnTo>
                    <a:lnTo>
                      <a:pt x="668" y="873"/>
                    </a:lnTo>
                    <a:lnTo>
                      <a:pt x="668" y="867"/>
                    </a:lnTo>
                    <a:close/>
                    <a:moveTo>
                      <a:pt x="693" y="867"/>
                    </a:moveTo>
                    <a:lnTo>
                      <a:pt x="711" y="867"/>
                    </a:lnTo>
                    <a:lnTo>
                      <a:pt x="711" y="873"/>
                    </a:lnTo>
                    <a:lnTo>
                      <a:pt x="693" y="873"/>
                    </a:lnTo>
                    <a:lnTo>
                      <a:pt x="693" y="867"/>
                    </a:lnTo>
                    <a:close/>
                    <a:moveTo>
                      <a:pt x="718" y="867"/>
                    </a:moveTo>
                    <a:lnTo>
                      <a:pt x="736" y="867"/>
                    </a:lnTo>
                    <a:lnTo>
                      <a:pt x="736" y="873"/>
                    </a:lnTo>
                    <a:lnTo>
                      <a:pt x="718" y="873"/>
                    </a:lnTo>
                    <a:lnTo>
                      <a:pt x="718" y="867"/>
                    </a:lnTo>
                    <a:close/>
                    <a:moveTo>
                      <a:pt x="742" y="867"/>
                    </a:moveTo>
                    <a:lnTo>
                      <a:pt x="761" y="867"/>
                    </a:lnTo>
                    <a:lnTo>
                      <a:pt x="761" y="873"/>
                    </a:lnTo>
                    <a:lnTo>
                      <a:pt x="742" y="873"/>
                    </a:lnTo>
                    <a:lnTo>
                      <a:pt x="742" y="867"/>
                    </a:lnTo>
                    <a:close/>
                    <a:moveTo>
                      <a:pt x="767" y="867"/>
                    </a:moveTo>
                    <a:lnTo>
                      <a:pt x="786" y="867"/>
                    </a:lnTo>
                    <a:lnTo>
                      <a:pt x="786" y="873"/>
                    </a:lnTo>
                    <a:lnTo>
                      <a:pt x="767" y="873"/>
                    </a:lnTo>
                    <a:lnTo>
                      <a:pt x="767" y="867"/>
                    </a:lnTo>
                    <a:close/>
                    <a:moveTo>
                      <a:pt x="792" y="867"/>
                    </a:moveTo>
                    <a:lnTo>
                      <a:pt x="810" y="867"/>
                    </a:lnTo>
                    <a:lnTo>
                      <a:pt x="810" y="873"/>
                    </a:lnTo>
                    <a:lnTo>
                      <a:pt x="792" y="873"/>
                    </a:lnTo>
                    <a:lnTo>
                      <a:pt x="792" y="867"/>
                    </a:lnTo>
                    <a:close/>
                    <a:moveTo>
                      <a:pt x="817" y="867"/>
                    </a:moveTo>
                    <a:lnTo>
                      <a:pt x="835" y="867"/>
                    </a:lnTo>
                    <a:lnTo>
                      <a:pt x="835" y="873"/>
                    </a:lnTo>
                    <a:lnTo>
                      <a:pt x="817" y="873"/>
                    </a:lnTo>
                    <a:lnTo>
                      <a:pt x="817" y="867"/>
                    </a:lnTo>
                    <a:close/>
                    <a:moveTo>
                      <a:pt x="841" y="867"/>
                    </a:moveTo>
                    <a:lnTo>
                      <a:pt x="860" y="867"/>
                    </a:lnTo>
                    <a:lnTo>
                      <a:pt x="860" y="873"/>
                    </a:lnTo>
                    <a:lnTo>
                      <a:pt x="841" y="873"/>
                    </a:lnTo>
                    <a:lnTo>
                      <a:pt x="841" y="867"/>
                    </a:lnTo>
                    <a:close/>
                    <a:moveTo>
                      <a:pt x="866" y="867"/>
                    </a:moveTo>
                    <a:lnTo>
                      <a:pt x="885" y="867"/>
                    </a:lnTo>
                    <a:lnTo>
                      <a:pt x="885" y="873"/>
                    </a:lnTo>
                    <a:lnTo>
                      <a:pt x="866" y="873"/>
                    </a:lnTo>
                    <a:lnTo>
                      <a:pt x="866" y="867"/>
                    </a:lnTo>
                    <a:close/>
                    <a:moveTo>
                      <a:pt x="891" y="867"/>
                    </a:moveTo>
                    <a:lnTo>
                      <a:pt x="910" y="867"/>
                    </a:lnTo>
                    <a:lnTo>
                      <a:pt x="910" y="873"/>
                    </a:lnTo>
                    <a:lnTo>
                      <a:pt x="891" y="873"/>
                    </a:lnTo>
                    <a:lnTo>
                      <a:pt x="891" y="867"/>
                    </a:lnTo>
                    <a:close/>
                    <a:moveTo>
                      <a:pt x="916" y="867"/>
                    </a:moveTo>
                    <a:lnTo>
                      <a:pt x="934" y="867"/>
                    </a:lnTo>
                    <a:lnTo>
                      <a:pt x="934" y="873"/>
                    </a:lnTo>
                    <a:lnTo>
                      <a:pt x="916" y="873"/>
                    </a:lnTo>
                    <a:lnTo>
                      <a:pt x="916" y="867"/>
                    </a:lnTo>
                    <a:close/>
                    <a:moveTo>
                      <a:pt x="940" y="867"/>
                    </a:moveTo>
                    <a:lnTo>
                      <a:pt x="959" y="867"/>
                    </a:lnTo>
                    <a:lnTo>
                      <a:pt x="959" y="873"/>
                    </a:lnTo>
                    <a:lnTo>
                      <a:pt x="940" y="873"/>
                    </a:lnTo>
                    <a:lnTo>
                      <a:pt x="940" y="867"/>
                    </a:lnTo>
                    <a:close/>
                    <a:moveTo>
                      <a:pt x="965" y="867"/>
                    </a:moveTo>
                    <a:lnTo>
                      <a:pt x="984" y="867"/>
                    </a:lnTo>
                    <a:lnTo>
                      <a:pt x="984" y="873"/>
                    </a:lnTo>
                    <a:lnTo>
                      <a:pt x="965" y="873"/>
                    </a:lnTo>
                    <a:lnTo>
                      <a:pt x="965" y="867"/>
                    </a:lnTo>
                    <a:close/>
                    <a:moveTo>
                      <a:pt x="990" y="867"/>
                    </a:moveTo>
                    <a:lnTo>
                      <a:pt x="1009" y="867"/>
                    </a:lnTo>
                    <a:lnTo>
                      <a:pt x="1009" y="873"/>
                    </a:lnTo>
                    <a:lnTo>
                      <a:pt x="990" y="873"/>
                    </a:lnTo>
                    <a:lnTo>
                      <a:pt x="990" y="867"/>
                    </a:lnTo>
                    <a:close/>
                    <a:moveTo>
                      <a:pt x="1015" y="867"/>
                    </a:moveTo>
                    <a:lnTo>
                      <a:pt x="1033" y="867"/>
                    </a:lnTo>
                    <a:lnTo>
                      <a:pt x="1033" y="873"/>
                    </a:lnTo>
                    <a:lnTo>
                      <a:pt x="1015" y="873"/>
                    </a:lnTo>
                    <a:lnTo>
                      <a:pt x="1015" y="867"/>
                    </a:lnTo>
                    <a:close/>
                    <a:moveTo>
                      <a:pt x="1039" y="867"/>
                    </a:moveTo>
                    <a:lnTo>
                      <a:pt x="1058" y="867"/>
                    </a:lnTo>
                    <a:lnTo>
                      <a:pt x="1058" y="873"/>
                    </a:lnTo>
                    <a:lnTo>
                      <a:pt x="1039" y="873"/>
                    </a:lnTo>
                    <a:lnTo>
                      <a:pt x="1039" y="867"/>
                    </a:lnTo>
                    <a:close/>
                    <a:moveTo>
                      <a:pt x="1064" y="867"/>
                    </a:moveTo>
                    <a:lnTo>
                      <a:pt x="1083" y="867"/>
                    </a:lnTo>
                    <a:lnTo>
                      <a:pt x="1083" y="873"/>
                    </a:lnTo>
                    <a:lnTo>
                      <a:pt x="1064" y="873"/>
                    </a:lnTo>
                    <a:lnTo>
                      <a:pt x="1064" y="867"/>
                    </a:lnTo>
                    <a:close/>
                    <a:moveTo>
                      <a:pt x="1089" y="867"/>
                    </a:moveTo>
                    <a:lnTo>
                      <a:pt x="1108" y="867"/>
                    </a:lnTo>
                    <a:lnTo>
                      <a:pt x="1108" y="873"/>
                    </a:lnTo>
                    <a:lnTo>
                      <a:pt x="1089" y="873"/>
                    </a:lnTo>
                    <a:lnTo>
                      <a:pt x="1089" y="867"/>
                    </a:lnTo>
                    <a:close/>
                    <a:moveTo>
                      <a:pt x="1114" y="867"/>
                    </a:moveTo>
                    <a:lnTo>
                      <a:pt x="1132" y="867"/>
                    </a:lnTo>
                    <a:lnTo>
                      <a:pt x="1132" y="873"/>
                    </a:lnTo>
                    <a:lnTo>
                      <a:pt x="1114" y="873"/>
                    </a:lnTo>
                    <a:lnTo>
                      <a:pt x="1114" y="867"/>
                    </a:lnTo>
                    <a:close/>
                    <a:moveTo>
                      <a:pt x="1139" y="867"/>
                    </a:moveTo>
                    <a:lnTo>
                      <a:pt x="1157" y="867"/>
                    </a:lnTo>
                    <a:lnTo>
                      <a:pt x="1157" y="873"/>
                    </a:lnTo>
                    <a:lnTo>
                      <a:pt x="1139" y="873"/>
                    </a:lnTo>
                    <a:lnTo>
                      <a:pt x="1139" y="867"/>
                    </a:lnTo>
                    <a:close/>
                    <a:moveTo>
                      <a:pt x="1163" y="867"/>
                    </a:moveTo>
                    <a:lnTo>
                      <a:pt x="1182" y="867"/>
                    </a:lnTo>
                    <a:lnTo>
                      <a:pt x="1182" y="873"/>
                    </a:lnTo>
                    <a:lnTo>
                      <a:pt x="1163" y="873"/>
                    </a:lnTo>
                    <a:lnTo>
                      <a:pt x="1163" y="867"/>
                    </a:lnTo>
                    <a:close/>
                    <a:moveTo>
                      <a:pt x="1188" y="867"/>
                    </a:moveTo>
                    <a:lnTo>
                      <a:pt x="1207" y="867"/>
                    </a:lnTo>
                    <a:lnTo>
                      <a:pt x="1207" y="873"/>
                    </a:lnTo>
                    <a:lnTo>
                      <a:pt x="1188" y="873"/>
                    </a:lnTo>
                    <a:lnTo>
                      <a:pt x="1188" y="867"/>
                    </a:lnTo>
                    <a:close/>
                    <a:moveTo>
                      <a:pt x="1213" y="867"/>
                    </a:moveTo>
                    <a:lnTo>
                      <a:pt x="1231" y="867"/>
                    </a:lnTo>
                    <a:lnTo>
                      <a:pt x="1231" y="873"/>
                    </a:lnTo>
                    <a:lnTo>
                      <a:pt x="1213" y="873"/>
                    </a:lnTo>
                    <a:lnTo>
                      <a:pt x="1213" y="867"/>
                    </a:lnTo>
                    <a:close/>
                    <a:moveTo>
                      <a:pt x="1238" y="867"/>
                    </a:moveTo>
                    <a:lnTo>
                      <a:pt x="1256" y="867"/>
                    </a:lnTo>
                    <a:lnTo>
                      <a:pt x="1256" y="873"/>
                    </a:lnTo>
                    <a:lnTo>
                      <a:pt x="1238" y="873"/>
                    </a:lnTo>
                    <a:lnTo>
                      <a:pt x="1238" y="867"/>
                    </a:lnTo>
                    <a:close/>
                    <a:moveTo>
                      <a:pt x="1262" y="867"/>
                    </a:moveTo>
                    <a:lnTo>
                      <a:pt x="1281" y="867"/>
                    </a:lnTo>
                    <a:lnTo>
                      <a:pt x="1281" y="873"/>
                    </a:lnTo>
                    <a:lnTo>
                      <a:pt x="1262" y="873"/>
                    </a:lnTo>
                    <a:lnTo>
                      <a:pt x="1262" y="867"/>
                    </a:lnTo>
                    <a:close/>
                    <a:moveTo>
                      <a:pt x="1287" y="867"/>
                    </a:moveTo>
                    <a:lnTo>
                      <a:pt x="1306" y="867"/>
                    </a:lnTo>
                    <a:lnTo>
                      <a:pt x="1306" y="873"/>
                    </a:lnTo>
                    <a:lnTo>
                      <a:pt x="1287" y="873"/>
                    </a:lnTo>
                    <a:lnTo>
                      <a:pt x="1287" y="867"/>
                    </a:lnTo>
                    <a:close/>
                    <a:moveTo>
                      <a:pt x="1312" y="867"/>
                    </a:moveTo>
                    <a:lnTo>
                      <a:pt x="1330" y="867"/>
                    </a:lnTo>
                    <a:lnTo>
                      <a:pt x="1330" y="873"/>
                    </a:lnTo>
                    <a:lnTo>
                      <a:pt x="1312" y="873"/>
                    </a:lnTo>
                    <a:lnTo>
                      <a:pt x="1312" y="867"/>
                    </a:lnTo>
                    <a:close/>
                    <a:moveTo>
                      <a:pt x="1337" y="867"/>
                    </a:moveTo>
                    <a:lnTo>
                      <a:pt x="1355" y="867"/>
                    </a:lnTo>
                    <a:lnTo>
                      <a:pt x="1355" y="873"/>
                    </a:lnTo>
                    <a:lnTo>
                      <a:pt x="1337" y="873"/>
                    </a:lnTo>
                    <a:lnTo>
                      <a:pt x="1337" y="867"/>
                    </a:lnTo>
                    <a:close/>
                    <a:moveTo>
                      <a:pt x="1361" y="867"/>
                    </a:moveTo>
                    <a:lnTo>
                      <a:pt x="1380" y="867"/>
                    </a:lnTo>
                    <a:lnTo>
                      <a:pt x="1380" y="873"/>
                    </a:lnTo>
                    <a:lnTo>
                      <a:pt x="1361" y="873"/>
                    </a:lnTo>
                    <a:lnTo>
                      <a:pt x="1361" y="867"/>
                    </a:lnTo>
                    <a:close/>
                    <a:moveTo>
                      <a:pt x="1386" y="867"/>
                    </a:moveTo>
                    <a:lnTo>
                      <a:pt x="1405" y="867"/>
                    </a:lnTo>
                    <a:lnTo>
                      <a:pt x="1405" y="873"/>
                    </a:lnTo>
                    <a:lnTo>
                      <a:pt x="1386" y="873"/>
                    </a:lnTo>
                    <a:lnTo>
                      <a:pt x="1386" y="867"/>
                    </a:lnTo>
                    <a:close/>
                    <a:moveTo>
                      <a:pt x="1411" y="867"/>
                    </a:moveTo>
                    <a:lnTo>
                      <a:pt x="1429" y="867"/>
                    </a:lnTo>
                    <a:lnTo>
                      <a:pt x="1429" y="873"/>
                    </a:lnTo>
                    <a:lnTo>
                      <a:pt x="1411" y="873"/>
                    </a:lnTo>
                    <a:lnTo>
                      <a:pt x="1411" y="867"/>
                    </a:lnTo>
                    <a:close/>
                    <a:moveTo>
                      <a:pt x="1436" y="867"/>
                    </a:moveTo>
                    <a:lnTo>
                      <a:pt x="1454" y="867"/>
                    </a:lnTo>
                    <a:lnTo>
                      <a:pt x="1454" y="873"/>
                    </a:lnTo>
                    <a:lnTo>
                      <a:pt x="1436" y="873"/>
                    </a:lnTo>
                    <a:lnTo>
                      <a:pt x="1436" y="867"/>
                    </a:lnTo>
                    <a:close/>
                    <a:moveTo>
                      <a:pt x="1460" y="867"/>
                    </a:moveTo>
                    <a:lnTo>
                      <a:pt x="1479" y="867"/>
                    </a:lnTo>
                    <a:lnTo>
                      <a:pt x="1479" y="873"/>
                    </a:lnTo>
                    <a:lnTo>
                      <a:pt x="1460" y="873"/>
                    </a:lnTo>
                    <a:lnTo>
                      <a:pt x="1460" y="867"/>
                    </a:lnTo>
                    <a:close/>
                    <a:moveTo>
                      <a:pt x="1485" y="867"/>
                    </a:moveTo>
                    <a:lnTo>
                      <a:pt x="1504" y="867"/>
                    </a:lnTo>
                    <a:lnTo>
                      <a:pt x="1504" y="873"/>
                    </a:lnTo>
                    <a:lnTo>
                      <a:pt x="1485" y="873"/>
                    </a:lnTo>
                    <a:lnTo>
                      <a:pt x="1485" y="867"/>
                    </a:lnTo>
                    <a:close/>
                    <a:moveTo>
                      <a:pt x="1510" y="867"/>
                    </a:moveTo>
                    <a:lnTo>
                      <a:pt x="1529" y="867"/>
                    </a:lnTo>
                    <a:lnTo>
                      <a:pt x="1529" y="873"/>
                    </a:lnTo>
                    <a:lnTo>
                      <a:pt x="1510" y="873"/>
                    </a:lnTo>
                    <a:lnTo>
                      <a:pt x="1510" y="867"/>
                    </a:lnTo>
                    <a:close/>
                    <a:moveTo>
                      <a:pt x="1535" y="867"/>
                    </a:moveTo>
                    <a:lnTo>
                      <a:pt x="1553" y="867"/>
                    </a:lnTo>
                    <a:lnTo>
                      <a:pt x="1553" y="873"/>
                    </a:lnTo>
                    <a:lnTo>
                      <a:pt x="1535" y="873"/>
                    </a:lnTo>
                    <a:lnTo>
                      <a:pt x="1535" y="867"/>
                    </a:lnTo>
                    <a:close/>
                    <a:moveTo>
                      <a:pt x="1559" y="867"/>
                    </a:moveTo>
                    <a:lnTo>
                      <a:pt x="1578" y="867"/>
                    </a:lnTo>
                    <a:lnTo>
                      <a:pt x="1578" y="873"/>
                    </a:lnTo>
                    <a:lnTo>
                      <a:pt x="1559" y="873"/>
                    </a:lnTo>
                    <a:lnTo>
                      <a:pt x="1559" y="867"/>
                    </a:lnTo>
                    <a:close/>
                    <a:moveTo>
                      <a:pt x="1584" y="867"/>
                    </a:moveTo>
                    <a:lnTo>
                      <a:pt x="1603" y="867"/>
                    </a:lnTo>
                    <a:lnTo>
                      <a:pt x="1603" y="873"/>
                    </a:lnTo>
                    <a:lnTo>
                      <a:pt x="1584" y="873"/>
                    </a:lnTo>
                    <a:lnTo>
                      <a:pt x="1584" y="867"/>
                    </a:lnTo>
                    <a:close/>
                    <a:moveTo>
                      <a:pt x="1609" y="867"/>
                    </a:moveTo>
                    <a:lnTo>
                      <a:pt x="1628" y="867"/>
                    </a:lnTo>
                    <a:lnTo>
                      <a:pt x="1628" y="873"/>
                    </a:lnTo>
                    <a:lnTo>
                      <a:pt x="1609" y="873"/>
                    </a:lnTo>
                    <a:lnTo>
                      <a:pt x="1609" y="867"/>
                    </a:lnTo>
                    <a:close/>
                    <a:moveTo>
                      <a:pt x="1634" y="867"/>
                    </a:moveTo>
                    <a:lnTo>
                      <a:pt x="1652" y="867"/>
                    </a:lnTo>
                    <a:lnTo>
                      <a:pt x="1652" y="873"/>
                    </a:lnTo>
                    <a:lnTo>
                      <a:pt x="1634" y="873"/>
                    </a:lnTo>
                    <a:lnTo>
                      <a:pt x="1634" y="867"/>
                    </a:lnTo>
                    <a:close/>
                    <a:moveTo>
                      <a:pt x="1659" y="867"/>
                    </a:moveTo>
                    <a:lnTo>
                      <a:pt x="1677" y="867"/>
                    </a:lnTo>
                    <a:lnTo>
                      <a:pt x="1677" y="873"/>
                    </a:lnTo>
                    <a:lnTo>
                      <a:pt x="1659" y="873"/>
                    </a:lnTo>
                    <a:lnTo>
                      <a:pt x="1659" y="867"/>
                    </a:lnTo>
                    <a:close/>
                    <a:moveTo>
                      <a:pt x="1683" y="867"/>
                    </a:moveTo>
                    <a:lnTo>
                      <a:pt x="1702" y="867"/>
                    </a:lnTo>
                    <a:lnTo>
                      <a:pt x="1702" y="873"/>
                    </a:lnTo>
                    <a:lnTo>
                      <a:pt x="1683" y="873"/>
                    </a:lnTo>
                    <a:lnTo>
                      <a:pt x="1683" y="867"/>
                    </a:lnTo>
                    <a:close/>
                    <a:moveTo>
                      <a:pt x="1708" y="867"/>
                    </a:moveTo>
                    <a:lnTo>
                      <a:pt x="1727" y="867"/>
                    </a:lnTo>
                    <a:lnTo>
                      <a:pt x="1727" y="873"/>
                    </a:lnTo>
                    <a:lnTo>
                      <a:pt x="1708" y="873"/>
                    </a:lnTo>
                    <a:lnTo>
                      <a:pt x="1708" y="867"/>
                    </a:lnTo>
                    <a:close/>
                    <a:moveTo>
                      <a:pt x="1733" y="867"/>
                    </a:moveTo>
                    <a:lnTo>
                      <a:pt x="1751" y="867"/>
                    </a:lnTo>
                    <a:lnTo>
                      <a:pt x="1751" y="873"/>
                    </a:lnTo>
                    <a:lnTo>
                      <a:pt x="1733" y="873"/>
                    </a:lnTo>
                    <a:lnTo>
                      <a:pt x="1733" y="867"/>
                    </a:lnTo>
                    <a:close/>
                    <a:moveTo>
                      <a:pt x="1758" y="867"/>
                    </a:moveTo>
                    <a:lnTo>
                      <a:pt x="1776" y="867"/>
                    </a:lnTo>
                    <a:lnTo>
                      <a:pt x="1776" y="873"/>
                    </a:lnTo>
                    <a:lnTo>
                      <a:pt x="1758" y="873"/>
                    </a:lnTo>
                    <a:lnTo>
                      <a:pt x="1758" y="867"/>
                    </a:lnTo>
                    <a:close/>
                    <a:moveTo>
                      <a:pt x="1782" y="867"/>
                    </a:moveTo>
                    <a:lnTo>
                      <a:pt x="1801" y="867"/>
                    </a:lnTo>
                    <a:lnTo>
                      <a:pt x="1801" y="873"/>
                    </a:lnTo>
                    <a:lnTo>
                      <a:pt x="1782" y="873"/>
                    </a:lnTo>
                    <a:lnTo>
                      <a:pt x="1782" y="867"/>
                    </a:lnTo>
                    <a:close/>
                    <a:moveTo>
                      <a:pt x="1807" y="867"/>
                    </a:moveTo>
                    <a:lnTo>
                      <a:pt x="1826" y="867"/>
                    </a:lnTo>
                    <a:lnTo>
                      <a:pt x="1826" y="873"/>
                    </a:lnTo>
                    <a:lnTo>
                      <a:pt x="1807" y="873"/>
                    </a:lnTo>
                    <a:lnTo>
                      <a:pt x="1807" y="867"/>
                    </a:lnTo>
                    <a:close/>
                    <a:moveTo>
                      <a:pt x="1832" y="867"/>
                    </a:moveTo>
                    <a:lnTo>
                      <a:pt x="1850" y="867"/>
                    </a:lnTo>
                    <a:lnTo>
                      <a:pt x="1850" y="873"/>
                    </a:lnTo>
                    <a:lnTo>
                      <a:pt x="1832" y="873"/>
                    </a:lnTo>
                    <a:lnTo>
                      <a:pt x="1832" y="867"/>
                    </a:lnTo>
                    <a:close/>
                    <a:moveTo>
                      <a:pt x="1857" y="867"/>
                    </a:moveTo>
                    <a:lnTo>
                      <a:pt x="1875" y="867"/>
                    </a:lnTo>
                    <a:lnTo>
                      <a:pt x="1875" y="873"/>
                    </a:lnTo>
                    <a:lnTo>
                      <a:pt x="1857" y="873"/>
                    </a:lnTo>
                    <a:lnTo>
                      <a:pt x="1857" y="867"/>
                    </a:lnTo>
                    <a:close/>
                    <a:moveTo>
                      <a:pt x="1881" y="867"/>
                    </a:moveTo>
                    <a:lnTo>
                      <a:pt x="1900" y="867"/>
                    </a:lnTo>
                    <a:lnTo>
                      <a:pt x="1900" y="873"/>
                    </a:lnTo>
                    <a:lnTo>
                      <a:pt x="1881" y="873"/>
                    </a:lnTo>
                    <a:lnTo>
                      <a:pt x="1881" y="867"/>
                    </a:lnTo>
                    <a:close/>
                    <a:moveTo>
                      <a:pt x="1906" y="867"/>
                    </a:moveTo>
                    <a:lnTo>
                      <a:pt x="1925" y="867"/>
                    </a:lnTo>
                    <a:lnTo>
                      <a:pt x="1925" y="873"/>
                    </a:lnTo>
                    <a:lnTo>
                      <a:pt x="1906" y="873"/>
                    </a:lnTo>
                    <a:lnTo>
                      <a:pt x="1906" y="867"/>
                    </a:lnTo>
                    <a:close/>
                    <a:moveTo>
                      <a:pt x="1931" y="867"/>
                    </a:moveTo>
                    <a:lnTo>
                      <a:pt x="1949" y="867"/>
                    </a:lnTo>
                    <a:lnTo>
                      <a:pt x="1949" y="873"/>
                    </a:lnTo>
                    <a:lnTo>
                      <a:pt x="1931" y="873"/>
                    </a:lnTo>
                    <a:lnTo>
                      <a:pt x="1931" y="867"/>
                    </a:lnTo>
                    <a:close/>
                    <a:moveTo>
                      <a:pt x="1956" y="867"/>
                    </a:moveTo>
                    <a:lnTo>
                      <a:pt x="1974" y="867"/>
                    </a:lnTo>
                    <a:lnTo>
                      <a:pt x="1974" y="873"/>
                    </a:lnTo>
                    <a:lnTo>
                      <a:pt x="1956" y="873"/>
                    </a:lnTo>
                    <a:lnTo>
                      <a:pt x="1956" y="867"/>
                    </a:lnTo>
                    <a:close/>
                    <a:moveTo>
                      <a:pt x="1980" y="867"/>
                    </a:moveTo>
                    <a:lnTo>
                      <a:pt x="1999" y="867"/>
                    </a:lnTo>
                    <a:lnTo>
                      <a:pt x="1999" y="873"/>
                    </a:lnTo>
                    <a:lnTo>
                      <a:pt x="1980" y="873"/>
                    </a:lnTo>
                    <a:lnTo>
                      <a:pt x="1980" y="867"/>
                    </a:lnTo>
                    <a:close/>
                    <a:moveTo>
                      <a:pt x="2005" y="867"/>
                    </a:moveTo>
                    <a:lnTo>
                      <a:pt x="2024" y="867"/>
                    </a:lnTo>
                    <a:lnTo>
                      <a:pt x="2024" y="873"/>
                    </a:lnTo>
                    <a:lnTo>
                      <a:pt x="2005" y="873"/>
                    </a:lnTo>
                    <a:lnTo>
                      <a:pt x="2005" y="867"/>
                    </a:lnTo>
                    <a:close/>
                    <a:moveTo>
                      <a:pt x="2030" y="867"/>
                    </a:moveTo>
                    <a:lnTo>
                      <a:pt x="2049" y="867"/>
                    </a:lnTo>
                    <a:lnTo>
                      <a:pt x="2049" y="873"/>
                    </a:lnTo>
                    <a:lnTo>
                      <a:pt x="2030" y="873"/>
                    </a:lnTo>
                    <a:lnTo>
                      <a:pt x="2030" y="867"/>
                    </a:lnTo>
                    <a:close/>
                    <a:moveTo>
                      <a:pt x="2055" y="867"/>
                    </a:moveTo>
                    <a:lnTo>
                      <a:pt x="2073" y="867"/>
                    </a:lnTo>
                    <a:lnTo>
                      <a:pt x="2073" y="873"/>
                    </a:lnTo>
                    <a:lnTo>
                      <a:pt x="2055" y="873"/>
                    </a:lnTo>
                    <a:lnTo>
                      <a:pt x="2055" y="867"/>
                    </a:lnTo>
                    <a:close/>
                    <a:moveTo>
                      <a:pt x="2079" y="867"/>
                    </a:moveTo>
                    <a:lnTo>
                      <a:pt x="2098" y="867"/>
                    </a:lnTo>
                    <a:lnTo>
                      <a:pt x="2098" y="873"/>
                    </a:lnTo>
                    <a:lnTo>
                      <a:pt x="2079" y="873"/>
                    </a:lnTo>
                    <a:lnTo>
                      <a:pt x="2079" y="867"/>
                    </a:lnTo>
                    <a:close/>
                    <a:moveTo>
                      <a:pt x="2104" y="867"/>
                    </a:moveTo>
                    <a:lnTo>
                      <a:pt x="2123" y="867"/>
                    </a:lnTo>
                    <a:lnTo>
                      <a:pt x="2123" y="873"/>
                    </a:lnTo>
                    <a:lnTo>
                      <a:pt x="2104" y="873"/>
                    </a:lnTo>
                    <a:lnTo>
                      <a:pt x="2104" y="867"/>
                    </a:lnTo>
                    <a:close/>
                    <a:moveTo>
                      <a:pt x="2129" y="867"/>
                    </a:moveTo>
                    <a:lnTo>
                      <a:pt x="2148" y="867"/>
                    </a:lnTo>
                    <a:lnTo>
                      <a:pt x="2148" y="873"/>
                    </a:lnTo>
                    <a:lnTo>
                      <a:pt x="2129" y="873"/>
                    </a:lnTo>
                    <a:lnTo>
                      <a:pt x="2129" y="867"/>
                    </a:lnTo>
                    <a:close/>
                    <a:moveTo>
                      <a:pt x="2154" y="867"/>
                    </a:moveTo>
                    <a:lnTo>
                      <a:pt x="2172" y="867"/>
                    </a:lnTo>
                    <a:lnTo>
                      <a:pt x="2172" y="873"/>
                    </a:lnTo>
                    <a:lnTo>
                      <a:pt x="2154" y="873"/>
                    </a:lnTo>
                    <a:lnTo>
                      <a:pt x="2154" y="867"/>
                    </a:lnTo>
                    <a:close/>
                    <a:moveTo>
                      <a:pt x="2179" y="867"/>
                    </a:moveTo>
                    <a:lnTo>
                      <a:pt x="2197" y="867"/>
                    </a:lnTo>
                    <a:lnTo>
                      <a:pt x="2197" y="873"/>
                    </a:lnTo>
                    <a:lnTo>
                      <a:pt x="2179" y="873"/>
                    </a:lnTo>
                    <a:lnTo>
                      <a:pt x="2179" y="867"/>
                    </a:lnTo>
                    <a:close/>
                    <a:moveTo>
                      <a:pt x="2203" y="867"/>
                    </a:moveTo>
                    <a:lnTo>
                      <a:pt x="2222" y="867"/>
                    </a:lnTo>
                    <a:lnTo>
                      <a:pt x="2222" y="873"/>
                    </a:lnTo>
                    <a:lnTo>
                      <a:pt x="2203" y="873"/>
                    </a:lnTo>
                    <a:lnTo>
                      <a:pt x="2203" y="867"/>
                    </a:lnTo>
                    <a:close/>
                    <a:moveTo>
                      <a:pt x="2228" y="867"/>
                    </a:moveTo>
                    <a:lnTo>
                      <a:pt x="2247" y="867"/>
                    </a:lnTo>
                    <a:lnTo>
                      <a:pt x="2247" y="873"/>
                    </a:lnTo>
                    <a:lnTo>
                      <a:pt x="2228" y="873"/>
                    </a:lnTo>
                    <a:lnTo>
                      <a:pt x="2228" y="867"/>
                    </a:lnTo>
                    <a:close/>
                    <a:moveTo>
                      <a:pt x="2253" y="867"/>
                    </a:moveTo>
                    <a:lnTo>
                      <a:pt x="2271" y="867"/>
                    </a:lnTo>
                    <a:lnTo>
                      <a:pt x="2271" y="873"/>
                    </a:lnTo>
                    <a:lnTo>
                      <a:pt x="2253" y="873"/>
                    </a:lnTo>
                    <a:lnTo>
                      <a:pt x="2253" y="867"/>
                    </a:lnTo>
                    <a:close/>
                    <a:moveTo>
                      <a:pt x="2278" y="867"/>
                    </a:moveTo>
                    <a:lnTo>
                      <a:pt x="2296" y="867"/>
                    </a:lnTo>
                    <a:lnTo>
                      <a:pt x="2296" y="873"/>
                    </a:lnTo>
                    <a:lnTo>
                      <a:pt x="2278" y="873"/>
                    </a:lnTo>
                    <a:lnTo>
                      <a:pt x="2278" y="867"/>
                    </a:lnTo>
                    <a:close/>
                    <a:moveTo>
                      <a:pt x="2302" y="867"/>
                    </a:moveTo>
                    <a:lnTo>
                      <a:pt x="2321" y="867"/>
                    </a:lnTo>
                    <a:lnTo>
                      <a:pt x="2321" y="873"/>
                    </a:lnTo>
                    <a:lnTo>
                      <a:pt x="2302" y="873"/>
                    </a:lnTo>
                    <a:lnTo>
                      <a:pt x="2302" y="867"/>
                    </a:lnTo>
                    <a:close/>
                    <a:moveTo>
                      <a:pt x="2327" y="867"/>
                    </a:moveTo>
                    <a:lnTo>
                      <a:pt x="2346" y="867"/>
                    </a:lnTo>
                    <a:lnTo>
                      <a:pt x="2346" y="873"/>
                    </a:lnTo>
                    <a:lnTo>
                      <a:pt x="2327" y="873"/>
                    </a:lnTo>
                    <a:lnTo>
                      <a:pt x="2327" y="867"/>
                    </a:lnTo>
                    <a:close/>
                    <a:moveTo>
                      <a:pt x="2352" y="867"/>
                    </a:moveTo>
                    <a:lnTo>
                      <a:pt x="2367" y="867"/>
                    </a:lnTo>
                    <a:lnTo>
                      <a:pt x="2367" y="873"/>
                    </a:lnTo>
                    <a:lnTo>
                      <a:pt x="2352" y="873"/>
                    </a:lnTo>
                    <a:lnTo>
                      <a:pt x="2352" y="867"/>
                    </a:lnTo>
                    <a:close/>
                    <a:moveTo>
                      <a:pt x="0" y="578"/>
                    </a:moveTo>
                    <a:lnTo>
                      <a:pt x="18" y="578"/>
                    </a:lnTo>
                    <a:lnTo>
                      <a:pt x="18" y="585"/>
                    </a:lnTo>
                    <a:lnTo>
                      <a:pt x="0" y="585"/>
                    </a:lnTo>
                    <a:lnTo>
                      <a:pt x="0" y="578"/>
                    </a:lnTo>
                    <a:close/>
                    <a:moveTo>
                      <a:pt x="24" y="578"/>
                    </a:moveTo>
                    <a:lnTo>
                      <a:pt x="43" y="578"/>
                    </a:lnTo>
                    <a:lnTo>
                      <a:pt x="43" y="585"/>
                    </a:lnTo>
                    <a:lnTo>
                      <a:pt x="24" y="585"/>
                    </a:lnTo>
                    <a:lnTo>
                      <a:pt x="24" y="578"/>
                    </a:lnTo>
                    <a:close/>
                    <a:moveTo>
                      <a:pt x="49" y="578"/>
                    </a:moveTo>
                    <a:lnTo>
                      <a:pt x="68" y="578"/>
                    </a:lnTo>
                    <a:lnTo>
                      <a:pt x="68" y="585"/>
                    </a:lnTo>
                    <a:lnTo>
                      <a:pt x="49" y="585"/>
                    </a:lnTo>
                    <a:lnTo>
                      <a:pt x="49" y="578"/>
                    </a:lnTo>
                    <a:close/>
                    <a:moveTo>
                      <a:pt x="74" y="578"/>
                    </a:moveTo>
                    <a:lnTo>
                      <a:pt x="92" y="578"/>
                    </a:lnTo>
                    <a:lnTo>
                      <a:pt x="92" y="585"/>
                    </a:lnTo>
                    <a:lnTo>
                      <a:pt x="74" y="585"/>
                    </a:lnTo>
                    <a:lnTo>
                      <a:pt x="74" y="578"/>
                    </a:lnTo>
                    <a:close/>
                    <a:moveTo>
                      <a:pt x="99" y="578"/>
                    </a:moveTo>
                    <a:lnTo>
                      <a:pt x="117" y="578"/>
                    </a:lnTo>
                    <a:lnTo>
                      <a:pt x="117" y="585"/>
                    </a:lnTo>
                    <a:lnTo>
                      <a:pt x="99" y="585"/>
                    </a:lnTo>
                    <a:lnTo>
                      <a:pt x="99" y="578"/>
                    </a:lnTo>
                    <a:close/>
                    <a:moveTo>
                      <a:pt x="123" y="578"/>
                    </a:moveTo>
                    <a:lnTo>
                      <a:pt x="142" y="578"/>
                    </a:lnTo>
                    <a:lnTo>
                      <a:pt x="142" y="585"/>
                    </a:lnTo>
                    <a:lnTo>
                      <a:pt x="123" y="585"/>
                    </a:lnTo>
                    <a:lnTo>
                      <a:pt x="123" y="578"/>
                    </a:lnTo>
                    <a:close/>
                    <a:moveTo>
                      <a:pt x="148" y="578"/>
                    </a:moveTo>
                    <a:lnTo>
                      <a:pt x="167" y="578"/>
                    </a:lnTo>
                    <a:lnTo>
                      <a:pt x="167" y="585"/>
                    </a:lnTo>
                    <a:lnTo>
                      <a:pt x="148" y="585"/>
                    </a:lnTo>
                    <a:lnTo>
                      <a:pt x="148" y="578"/>
                    </a:lnTo>
                    <a:close/>
                    <a:moveTo>
                      <a:pt x="173" y="578"/>
                    </a:moveTo>
                    <a:lnTo>
                      <a:pt x="191" y="578"/>
                    </a:lnTo>
                    <a:lnTo>
                      <a:pt x="191" y="585"/>
                    </a:lnTo>
                    <a:lnTo>
                      <a:pt x="173" y="585"/>
                    </a:lnTo>
                    <a:lnTo>
                      <a:pt x="173" y="578"/>
                    </a:lnTo>
                    <a:close/>
                    <a:moveTo>
                      <a:pt x="198" y="578"/>
                    </a:moveTo>
                    <a:lnTo>
                      <a:pt x="216" y="578"/>
                    </a:lnTo>
                    <a:lnTo>
                      <a:pt x="216" y="585"/>
                    </a:lnTo>
                    <a:lnTo>
                      <a:pt x="198" y="585"/>
                    </a:lnTo>
                    <a:lnTo>
                      <a:pt x="198" y="578"/>
                    </a:lnTo>
                    <a:close/>
                    <a:moveTo>
                      <a:pt x="222" y="578"/>
                    </a:moveTo>
                    <a:lnTo>
                      <a:pt x="241" y="578"/>
                    </a:lnTo>
                    <a:lnTo>
                      <a:pt x="241" y="585"/>
                    </a:lnTo>
                    <a:lnTo>
                      <a:pt x="222" y="585"/>
                    </a:lnTo>
                    <a:lnTo>
                      <a:pt x="222" y="578"/>
                    </a:lnTo>
                    <a:close/>
                    <a:moveTo>
                      <a:pt x="247" y="578"/>
                    </a:moveTo>
                    <a:lnTo>
                      <a:pt x="266" y="578"/>
                    </a:lnTo>
                    <a:lnTo>
                      <a:pt x="266" y="585"/>
                    </a:lnTo>
                    <a:lnTo>
                      <a:pt x="247" y="585"/>
                    </a:lnTo>
                    <a:lnTo>
                      <a:pt x="247" y="578"/>
                    </a:lnTo>
                    <a:close/>
                    <a:moveTo>
                      <a:pt x="272" y="578"/>
                    </a:moveTo>
                    <a:lnTo>
                      <a:pt x="290" y="578"/>
                    </a:lnTo>
                    <a:lnTo>
                      <a:pt x="290" y="585"/>
                    </a:lnTo>
                    <a:lnTo>
                      <a:pt x="272" y="585"/>
                    </a:lnTo>
                    <a:lnTo>
                      <a:pt x="272" y="578"/>
                    </a:lnTo>
                    <a:close/>
                    <a:moveTo>
                      <a:pt x="297" y="578"/>
                    </a:moveTo>
                    <a:lnTo>
                      <a:pt x="315" y="578"/>
                    </a:lnTo>
                    <a:lnTo>
                      <a:pt x="315" y="585"/>
                    </a:lnTo>
                    <a:lnTo>
                      <a:pt x="297" y="585"/>
                    </a:lnTo>
                    <a:lnTo>
                      <a:pt x="297" y="578"/>
                    </a:lnTo>
                    <a:close/>
                    <a:moveTo>
                      <a:pt x="321" y="578"/>
                    </a:moveTo>
                    <a:lnTo>
                      <a:pt x="340" y="578"/>
                    </a:lnTo>
                    <a:lnTo>
                      <a:pt x="340" y="585"/>
                    </a:lnTo>
                    <a:lnTo>
                      <a:pt x="321" y="585"/>
                    </a:lnTo>
                    <a:lnTo>
                      <a:pt x="321" y="578"/>
                    </a:lnTo>
                    <a:close/>
                    <a:moveTo>
                      <a:pt x="346" y="578"/>
                    </a:moveTo>
                    <a:lnTo>
                      <a:pt x="365" y="578"/>
                    </a:lnTo>
                    <a:lnTo>
                      <a:pt x="365" y="585"/>
                    </a:lnTo>
                    <a:lnTo>
                      <a:pt x="346" y="585"/>
                    </a:lnTo>
                    <a:lnTo>
                      <a:pt x="346" y="578"/>
                    </a:lnTo>
                    <a:close/>
                    <a:moveTo>
                      <a:pt x="371" y="578"/>
                    </a:moveTo>
                    <a:lnTo>
                      <a:pt x="390" y="578"/>
                    </a:lnTo>
                    <a:lnTo>
                      <a:pt x="390" y="585"/>
                    </a:lnTo>
                    <a:lnTo>
                      <a:pt x="371" y="585"/>
                    </a:lnTo>
                    <a:lnTo>
                      <a:pt x="371" y="578"/>
                    </a:lnTo>
                    <a:close/>
                    <a:moveTo>
                      <a:pt x="396" y="578"/>
                    </a:moveTo>
                    <a:lnTo>
                      <a:pt x="414" y="578"/>
                    </a:lnTo>
                    <a:lnTo>
                      <a:pt x="414" y="585"/>
                    </a:lnTo>
                    <a:lnTo>
                      <a:pt x="396" y="585"/>
                    </a:lnTo>
                    <a:lnTo>
                      <a:pt x="396" y="578"/>
                    </a:lnTo>
                    <a:close/>
                    <a:moveTo>
                      <a:pt x="420" y="578"/>
                    </a:moveTo>
                    <a:lnTo>
                      <a:pt x="439" y="578"/>
                    </a:lnTo>
                    <a:lnTo>
                      <a:pt x="439" y="585"/>
                    </a:lnTo>
                    <a:lnTo>
                      <a:pt x="420" y="585"/>
                    </a:lnTo>
                    <a:lnTo>
                      <a:pt x="420" y="578"/>
                    </a:lnTo>
                    <a:close/>
                    <a:moveTo>
                      <a:pt x="445" y="578"/>
                    </a:moveTo>
                    <a:lnTo>
                      <a:pt x="464" y="578"/>
                    </a:lnTo>
                    <a:lnTo>
                      <a:pt x="464" y="585"/>
                    </a:lnTo>
                    <a:lnTo>
                      <a:pt x="445" y="585"/>
                    </a:lnTo>
                    <a:lnTo>
                      <a:pt x="445" y="578"/>
                    </a:lnTo>
                    <a:close/>
                    <a:moveTo>
                      <a:pt x="470" y="578"/>
                    </a:moveTo>
                    <a:lnTo>
                      <a:pt x="489" y="578"/>
                    </a:lnTo>
                    <a:lnTo>
                      <a:pt x="489" y="585"/>
                    </a:lnTo>
                    <a:lnTo>
                      <a:pt x="470" y="585"/>
                    </a:lnTo>
                    <a:lnTo>
                      <a:pt x="470" y="578"/>
                    </a:lnTo>
                    <a:close/>
                    <a:moveTo>
                      <a:pt x="495" y="578"/>
                    </a:moveTo>
                    <a:lnTo>
                      <a:pt x="513" y="578"/>
                    </a:lnTo>
                    <a:lnTo>
                      <a:pt x="513" y="585"/>
                    </a:lnTo>
                    <a:lnTo>
                      <a:pt x="495" y="585"/>
                    </a:lnTo>
                    <a:lnTo>
                      <a:pt x="495" y="578"/>
                    </a:lnTo>
                    <a:close/>
                    <a:moveTo>
                      <a:pt x="520" y="578"/>
                    </a:moveTo>
                    <a:lnTo>
                      <a:pt x="538" y="578"/>
                    </a:lnTo>
                    <a:lnTo>
                      <a:pt x="538" y="585"/>
                    </a:lnTo>
                    <a:lnTo>
                      <a:pt x="520" y="585"/>
                    </a:lnTo>
                    <a:lnTo>
                      <a:pt x="520" y="578"/>
                    </a:lnTo>
                    <a:close/>
                    <a:moveTo>
                      <a:pt x="544" y="578"/>
                    </a:moveTo>
                    <a:lnTo>
                      <a:pt x="563" y="578"/>
                    </a:lnTo>
                    <a:lnTo>
                      <a:pt x="563" y="585"/>
                    </a:lnTo>
                    <a:lnTo>
                      <a:pt x="544" y="585"/>
                    </a:lnTo>
                    <a:lnTo>
                      <a:pt x="544" y="578"/>
                    </a:lnTo>
                    <a:close/>
                    <a:moveTo>
                      <a:pt x="569" y="578"/>
                    </a:moveTo>
                    <a:lnTo>
                      <a:pt x="588" y="578"/>
                    </a:lnTo>
                    <a:lnTo>
                      <a:pt x="588" y="585"/>
                    </a:lnTo>
                    <a:lnTo>
                      <a:pt x="569" y="585"/>
                    </a:lnTo>
                    <a:lnTo>
                      <a:pt x="569" y="578"/>
                    </a:lnTo>
                    <a:close/>
                    <a:moveTo>
                      <a:pt x="594" y="578"/>
                    </a:moveTo>
                    <a:lnTo>
                      <a:pt x="612" y="578"/>
                    </a:lnTo>
                    <a:lnTo>
                      <a:pt x="612" y="585"/>
                    </a:lnTo>
                    <a:lnTo>
                      <a:pt x="594" y="585"/>
                    </a:lnTo>
                    <a:lnTo>
                      <a:pt x="594" y="578"/>
                    </a:lnTo>
                    <a:close/>
                    <a:moveTo>
                      <a:pt x="619" y="578"/>
                    </a:moveTo>
                    <a:lnTo>
                      <a:pt x="637" y="578"/>
                    </a:lnTo>
                    <a:lnTo>
                      <a:pt x="637" y="585"/>
                    </a:lnTo>
                    <a:lnTo>
                      <a:pt x="619" y="585"/>
                    </a:lnTo>
                    <a:lnTo>
                      <a:pt x="619" y="578"/>
                    </a:lnTo>
                    <a:close/>
                    <a:moveTo>
                      <a:pt x="643" y="578"/>
                    </a:moveTo>
                    <a:lnTo>
                      <a:pt x="662" y="578"/>
                    </a:lnTo>
                    <a:lnTo>
                      <a:pt x="662" y="585"/>
                    </a:lnTo>
                    <a:lnTo>
                      <a:pt x="643" y="585"/>
                    </a:lnTo>
                    <a:lnTo>
                      <a:pt x="643" y="578"/>
                    </a:lnTo>
                    <a:close/>
                    <a:moveTo>
                      <a:pt x="668" y="578"/>
                    </a:moveTo>
                    <a:lnTo>
                      <a:pt x="687" y="578"/>
                    </a:lnTo>
                    <a:lnTo>
                      <a:pt x="687" y="585"/>
                    </a:lnTo>
                    <a:lnTo>
                      <a:pt x="668" y="585"/>
                    </a:lnTo>
                    <a:lnTo>
                      <a:pt x="668" y="578"/>
                    </a:lnTo>
                    <a:close/>
                    <a:moveTo>
                      <a:pt x="693" y="578"/>
                    </a:moveTo>
                    <a:lnTo>
                      <a:pt x="711" y="578"/>
                    </a:lnTo>
                    <a:lnTo>
                      <a:pt x="711" y="585"/>
                    </a:lnTo>
                    <a:lnTo>
                      <a:pt x="693" y="585"/>
                    </a:lnTo>
                    <a:lnTo>
                      <a:pt x="693" y="578"/>
                    </a:lnTo>
                    <a:close/>
                    <a:moveTo>
                      <a:pt x="718" y="578"/>
                    </a:moveTo>
                    <a:lnTo>
                      <a:pt x="736" y="578"/>
                    </a:lnTo>
                    <a:lnTo>
                      <a:pt x="736" y="585"/>
                    </a:lnTo>
                    <a:lnTo>
                      <a:pt x="718" y="585"/>
                    </a:lnTo>
                    <a:lnTo>
                      <a:pt x="718" y="578"/>
                    </a:lnTo>
                    <a:close/>
                    <a:moveTo>
                      <a:pt x="742" y="578"/>
                    </a:moveTo>
                    <a:lnTo>
                      <a:pt x="761" y="578"/>
                    </a:lnTo>
                    <a:lnTo>
                      <a:pt x="761" y="585"/>
                    </a:lnTo>
                    <a:lnTo>
                      <a:pt x="742" y="585"/>
                    </a:lnTo>
                    <a:lnTo>
                      <a:pt x="742" y="578"/>
                    </a:lnTo>
                    <a:close/>
                    <a:moveTo>
                      <a:pt x="767" y="578"/>
                    </a:moveTo>
                    <a:lnTo>
                      <a:pt x="786" y="578"/>
                    </a:lnTo>
                    <a:lnTo>
                      <a:pt x="786" y="585"/>
                    </a:lnTo>
                    <a:lnTo>
                      <a:pt x="767" y="585"/>
                    </a:lnTo>
                    <a:lnTo>
                      <a:pt x="767" y="578"/>
                    </a:lnTo>
                    <a:close/>
                    <a:moveTo>
                      <a:pt x="792" y="578"/>
                    </a:moveTo>
                    <a:lnTo>
                      <a:pt x="810" y="578"/>
                    </a:lnTo>
                    <a:lnTo>
                      <a:pt x="810" y="585"/>
                    </a:lnTo>
                    <a:lnTo>
                      <a:pt x="792" y="585"/>
                    </a:lnTo>
                    <a:lnTo>
                      <a:pt x="792" y="578"/>
                    </a:lnTo>
                    <a:close/>
                    <a:moveTo>
                      <a:pt x="817" y="578"/>
                    </a:moveTo>
                    <a:lnTo>
                      <a:pt x="835" y="578"/>
                    </a:lnTo>
                    <a:lnTo>
                      <a:pt x="835" y="585"/>
                    </a:lnTo>
                    <a:lnTo>
                      <a:pt x="817" y="585"/>
                    </a:lnTo>
                    <a:lnTo>
                      <a:pt x="817" y="578"/>
                    </a:lnTo>
                    <a:close/>
                    <a:moveTo>
                      <a:pt x="841" y="578"/>
                    </a:moveTo>
                    <a:lnTo>
                      <a:pt x="860" y="578"/>
                    </a:lnTo>
                    <a:lnTo>
                      <a:pt x="860" y="585"/>
                    </a:lnTo>
                    <a:lnTo>
                      <a:pt x="841" y="585"/>
                    </a:lnTo>
                    <a:lnTo>
                      <a:pt x="841" y="578"/>
                    </a:lnTo>
                    <a:close/>
                    <a:moveTo>
                      <a:pt x="866" y="578"/>
                    </a:moveTo>
                    <a:lnTo>
                      <a:pt x="885" y="578"/>
                    </a:lnTo>
                    <a:lnTo>
                      <a:pt x="885" y="585"/>
                    </a:lnTo>
                    <a:lnTo>
                      <a:pt x="866" y="585"/>
                    </a:lnTo>
                    <a:lnTo>
                      <a:pt x="866" y="578"/>
                    </a:lnTo>
                    <a:close/>
                    <a:moveTo>
                      <a:pt x="891" y="578"/>
                    </a:moveTo>
                    <a:lnTo>
                      <a:pt x="910" y="578"/>
                    </a:lnTo>
                    <a:lnTo>
                      <a:pt x="910" y="585"/>
                    </a:lnTo>
                    <a:lnTo>
                      <a:pt x="891" y="585"/>
                    </a:lnTo>
                    <a:lnTo>
                      <a:pt x="891" y="578"/>
                    </a:lnTo>
                    <a:close/>
                    <a:moveTo>
                      <a:pt x="916" y="578"/>
                    </a:moveTo>
                    <a:lnTo>
                      <a:pt x="934" y="578"/>
                    </a:lnTo>
                    <a:lnTo>
                      <a:pt x="934" y="585"/>
                    </a:lnTo>
                    <a:lnTo>
                      <a:pt x="916" y="585"/>
                    </a:lnTo>
                    <a:lnTo>
                      <a:pt x="916" y="578"/>
                    </a:lnTo>
                    <a:close/>
                    <a:moveTo>
                      <a:pt x="940" y="578"/>
                    </a:moveTo>
                    <a:lnTo>
                      <a:pt x="959" y="578"/>
                    </a:lnTo>
                    <a:lnTo>
                      <a:pt x="959" y="585"/>
                    </a:lnTo>
                    <a:lnTo>
                      <a:pt x="940" y="585"/>
                    </a:lnTo>
                    <a:lnTo>
                      <a:pt x="940" y="578"/>
                    </a:lnTo>
                    <a:close/>
                    <a:moveTo>
                      <a:pt x="965" y="578"/>
                    </a:moveTo>
                    <a:lnTo>
                      <a:pt x="984" y="578"/>
                    </a:lnTo>
                    <a:lnTo>
                      <a:pt x="984" y="585"/>
                    </a:lnTo>
                    <a:lnTo>
                      <a:pt x="965" y="585"/>
                    </a:lnTo>
                    <a:lnTo>
                      <a:pt x="965" y="578"/>
                    </a:lnTo>
                    <a:close/>
                    <a:moveTo>
                      <a:pt x="990" y="578"/>
                    </a:moveTo>
                    <a:lnTo>
                      <a:pt x="1009" y="578"/>
                    </a:lnTo>
                    <a:lnTo>
                      <a:pt x="1009" y="585"/>
                    </a:lnTo>
                    <a:lnTo>
                      <a:pt x="990" y="585"/>
                    </a:lnTo>
                    <a:lnTo>
                      <a:pt x="990" y="578"/>
                    </a:lnTo>
                    <a:close/>
                    <a:moveTo>
                      <a:pt x="1015" y="578"/>
                    </a:moveTo>
                    <a:lnTo>
                      <a:pt x="1033" y="578"/>
                    </a:lnTo>
                    <a:lnTo>
                      <a:pt x="1033" y="585"/>
                    </a:lnTo>
                    <a:lnTo>
                      <a:pt x="1015" y="585"/>
                    </a:lnTo>
                    <a:lnTo>
                      <a:pt x="1015" y="578"/>
                    </a:lnTo>
                    <a:close/>
                    <a:moveTo>
                      <a:pt x="1039" y="578"/>
                    </a:moveTo>
                    <a:lnTo>
                      <a:pt x="1058" y="578"/>
                    </a:lnTo>
                    <a:lnTo>
                      <a:pt x="1058" y="585"/>
                    </a:lnTo>
                    <a:lnTo>
                      <a:pt x="1039" y="585"/>
                    </a:lnTo>
                    <a:lnTo>
                      <a:pt x="1039" y="578"/>
                    </a:lnTo>
                    <a:close/>
                    <a:moveTo>
                      <a:pt x="1064" y="578"/>
                    </a:moveTo>
                    <a:lnTo>
                      <a:pt x="1083" y="578"/>
                    </a:lnTo>
                    <a:lnTo>
                      <a:pt x="1083" y="585"/>
                    </a:lnTo>
                    <a:lnTo>
                      <a:pt x="1064" y="585"/>
                    </a:lnTo>
                    <a:lnTo>
                      <a:pt x="1064" y="578"/>
                    </a:lnTo>
                    <a:close/>
                    <a:moveTo>
                      <a:pt x="1089" y="578"/>
                    </a:moveTo>
                    <a:lnTo>
                      <a:pt x="1108" y="578"/>
                    </a:lnTo>
                    <a:lnTo>
                      <a:pt x="1108" y="585"/>
                    </a:lnTo>
                    <a:lnTo>
                      <a:pt x="1089" y="585"/>
                    </a:lnTo>
                    <a:lnTo>
                      <a:pt x="1089" y="578"/>
                    </a:lnTo>
                    <a:close/>
                    <a:moveTo>
                      <a:pt x="1114" y="578"/>
                    </a:moveTo>
                    <a:lnTo>
                      <a:pt x="1132" y="578"/>
                    </a:lnTo>
                    <a:lnTo>
                      <a:pt x="1132" y="585"/>
                    </a:lnTo>
                    <a:lnTo>
                      <a:pt x="1114" y="585"/>
                    </a:lnTo>
                    <a:lnTo>
                      <a:pt x="1114" y="578"/>
                    </a:lnTo>
                    <a:close/>
                    <a:moveTo>
                      <a:pt x="1139" y="578"/>
                    </a:moveTo>
                    <a:lnTo>
                      <a:pt x="1157" y="578"/>
                    </a:lnTo>
                    <a:lnTo>
                      <a:pt x="1157" y="585"/>
                    </a:lnTo>
                    <a:lnTo>
                      <a:pt x="1139" y="585"/>
                    </a:lnTo>
                    <a:lnTo>
                      <a:pt x="1139" y="578"/>
                    </a:lnTo>
                    <a:close/>
                    <a:moveTo>
                      <a:pt x="1163" y="578"/>
                    </a:moveTo>
                    <a:lnTo>
                      <a:pt x="1182" y="578"/>
                    </a:lnTo>
                    <a:lnTo>
                      <a:pt x="1182" y="585"/>
                    </a:lnTo>
                    <a:lnTo>
                      <a:pt x="1163" y="585"/>
                    </a:lnTo>
                    <a:lnTo>
                      <a:pt x="1163" y="578"/>
                    </a:lnTo>
                    <a:close/>
                    <a:moveTo>
                      <a:pt x="1188" y="578"/>
                    </a:moveTo>
                    <a:lnTo>
                      <a:pt x="1207" y="578"/>
                    </a:lnTo>
                    <a:lnTo>
                      <a:pt x="1207" y="585"/>
                    </a:lnTo>
                    <a:lnTo>
                      <a:pt x="1188" y="585"/>
                    </a:lnTo>
                    <a:lnTo>
                      <a:pt x="1188" y="578"/>
                    </a:lnTo>
                    <a:close/>
                    <a:moveTo>
                      <a:pt x="1213" y="578"/>
                    </a:moveTo>
                    <a:lnTo>
                      <a:pt x="1231" y="578"/>
                    </a:lnTo>
                    <a:lnTo>
                      <a:pt x="1231" y="585"/>
                    </a:lnTo>
                    <a:lnTo>
                      <a:pt x="1213" y="585"/>
                    </a:lnTo>
                    <a:lnTo>
                      <a:pt x="1213" y="578"/>
                    </a:lnTo>
                    <a:close/>
                    <a:moveTo>
                      <a:pt x="1238" y="578"/>
                    </a:moveTo>
                    <a:lnTo>
                      <a:pt x="1256" y="578"/>
                    </a:lnTo>
                    <a:lnTo>
                      <a:pt x="1256" y="585"/>
                    </a:lnTo>
                    <a:lnTo>
                      <a:pt x="1238" y="585"/>
                    </a:lnTo>
                    <a:lnTo>
                      <a:pt x="1238" y="578"/>
                    </a:lnTo>
                    <a:close/>
                    <a:moveTo>
                      <a:pt x="1262" y="578"/>
                    </a:moveTo>
                    <a:lnTo>
                      <a:pt x="1281" y="578"/>
                    </a:lnTo>
                    <a:lnTo>
                      <a:pt x="1281" y="585"/>
                    </a:lnTo>
                    <a:lnTo>
                      <a:pt x="1262" y="585"/>
                    </a:lnTo>
                    <a:lnTo>
                      <a:pt x="1262" y="578"/>
                    </a:lnTo>
                    <a:close/>
                    <a:moveTo>
                      <a:pt x="1287" y="578"/>
                    </a:moveTo>
                    <a:lnTo>
                      <a:pt x="1306" y="578"/>
                    </a:lnTo>
                    <a:lnTo>
                      <a:pt x="1306" y="585"/>
                    </a:lnTo>
                    <a:lnTo>
                      <a:pt x="1287" y="585"/>
                    </a:lnTo>
                    <a:lnTo>
                      <a:pt x="1287" y="578"/>
                    </a:lnTo>
                    <a:close/>
                    <a:moveTo>
                      <a:pt x="1312" y="578"/>
                    </a:moveTo>
                    <a:lnTo>
                      <a:pt x="1330" y="578"/>
                    </a:lnTo>
                    <a:lnTo>
                      <a:pt x="1330" y="585"/>
                    </a:lnTo>
                    <a:lnTo>
                      <a:pt x="1312" y="585"/>
                    </a:lnTo>
                    <a:lnTo>
                      <a:pt x="1312" y="578"/>
                    </a:lnTo>
                    <a:close/>
                    <a:moveTo>
                      <a:pt x="1337" y="578"/>
                    </a:moveTo>
                    <a:lnTo>
                      <a:pt x="1355" y="578"/>
                    </a:lnTo>
                    <a:lnTo>
                      <a:pt x="1355" y="585"/>
                    </a:lnTo>
                    <a:lnTo>
                      <a:pt x="1337" y="585"/>
                    </a:lnTo>
                    <a:lnTo>
                      <a:pt x="1337" y="578"/>
                    </a:lnTo>
                    <a:close/>
                    <a:moveTo>
                      <a:pt x="1361" y="578"/>
                    </a:moveTo>
                    <a:lnTo>
                      <a:pt x="1380" y="578"/>
                    </a:lnTo>
                    <a:lnTo>
                      <a:pt x="1380" y="585"/>
                    </a:lnTo>
                    <a:lnTo>
                      <a:pt x="1361" y="585"/>
                    </a:lnTo>
                    <a:lnTo>
                      <a:pt x="1361" y="578"/>
                    </a:lnTo>
                    <a:close/>
                    <a:moveTo>
                      <a:pt x="1386" y="578"/>
                    </a:moveTo>
                    <a:lnTo>
                      <a:pt x="1405" y="578"/>
                    </a:lnTo>
                    <a:lnTo>
                      <a:pt x="1405" y="585"/>
                    </a:lnTo>
                    <a:lnTo>
                      <a:pt x="1386" y="585"/>
                    </a:lnTo>
                    <a:lnTo>
                      <a:pt x="1386" y="578"/>
                    </a:lnTo>
                    <a:close/>
                    <a:moveTo>
                      <a:pt x="1411" y="578"/>
                    </a:moveTo>
                    <a:lnTo>
                      <a:pt x="1429" y="578"/>
                    </a:lnTo>
                    <a:lnTo>
                      <a:pt x="1429" y="585"/>
                    </a:lnTo>
                    <a:lnTo>
                      <a:pt x="1411" y="585"/>
                    </a:lnTo>
                    <a:lnTo>
                      <a:pt x="1411" y="578"/>
                    </a:lnTo>
                    <a:close/>
                    <a:moveTo>
                      <a:pt x="1436" y="578"/>
                    </a:moveTo>
                    <a:lnTo>
                      <a:pt x="1454" y="578"/>
                    </a:lnTo>
                    <a:lnTo>
                      <a:pt x="1454" y="585"/>
                    </a:lnTo>
                    <a:lnTo>
                      <a:pt x="1436" y="585"/>
                    </a:lnTo>
                    <a:lnTo>
                      <a:pt x="1436" y="578"/>
                    </a:lnTo>
                    <a:close/>
                    <a:moveTo>
                      <a:pt x="1460" y="578"/>
                    </a:moveTo>
                    <a:lnTo>
                      <a:pt x="1479" y="578"/>
                    </a:lnTo>
                    <a:lnTo>
                      <a:pt x="1479" y="585"/>
                    </a:lnTo>
                    <a:lnTo>
                      <a:pt x="1460" y="585"/>
                    </a:lnTo>
                    <a:lnTo>
                      <a:pt x="1460" y="578"/>
                    </a:lnTo>
                    <a:close/>
                    <a:moveTo>
                      <a:pt x="1485" y="578"/>
                    </a:moveTo>
                    <a:lnTo>
                      <a:pt x="1504" y="578"/>
                    </a:lnTo>
                    <a:lnTo>
                      <a:pt x="1504" y="585"/>
                    </a:lnTo>
                    <a:lnTo>
                      <a:pt x="1485" y="585"/>
                    </a:lnTo>
                    <a:lnTo>
                      <a:pt x="1485" y="578"/>
                    </a:lnTo>
                    <a:close/>
                    <a:moveTo>
                      <a:pt x="1510" y="578"/>
                    </a:moveTo>
                    <a:lnTo>
                      <a:pt x="1529" y="578"/>
                    </a:lnTo>
                    <a:lnTo>
                      <a:pt x="1529" y="585"/>
                    </a:lnTo>
                    <a:lnTo>
                      <a:pt x="1510" y="585"/>
                    </a:lnTo>
                    <a:lnTo>
                      <a:pt x="1510" y="578"/>
                    </a:lnTo>
                    <a:close/>
                    <a:moveTo>
                      <a:pt x="1535" y="578"/>
                    </a:moveTo>
                    <a:lnTo>
                      <a:pt x="1553" y="578"/>
                    </a:lnTo>
                    <a:lnTo>
                      <a:pt x="1553" y="585"/>
                    </a:lnTo>
                    <a:lnTo>
                      <a:pt x="1535" y="585"/>
                    </a:lnTo>
                    <a:lnTo>
                      <a:pt x="1535" y="578"/>
                    </a:lnTo>
                    <a:close/>
                    <a:moveTo>
                      <a:pt x="1559" y="578"/>
                    </a:moveTo>
                    <a:lnTo>
                      <a:pt x="1578" y="578"/>
                    </a:lnTo>
                    <a:lnTo>
                      <a:pt x="1578" y="585"/>
                    </a:lnTo>
                    <a:lnTo>
                      <a:pt x="1559" y="585"/>
                    </a:lnTo>
                    <a:lnTo>
                      <a:pt x="1559" y="578"/>
                    </a:lnTo>
                    <a:close/>
                    <a:moveTo>
                      <a:pt x="1584" y="578"/>
                    </a:moveTo>
                    <a:lnTo>
                      <a:pt x="1603" y="578"/>
                    </a:lnTo>
                    <a:lnTo>
                      <a:pt x="1603" y="585"/>
                    </a:lnTo>
                    <a:lnTo>
                      <a:pt x="1584" y="585"/>
                    </a:lnTo>
                    <a:lnTo>
                      <a:pt x="1584" y="578"/>
                    </a:lnTo>
                    <a:close/>
                    <a:moveTo>
                      <a:pt x="1609" y="578"/>
                    </a:moveTo>
                    <a:lnTo>
                      <a:pt x="1628" y="578"/>
                    </a:lnTo>
                    <a:lnTo>
                      <a:pt x="1628" y="585"/>
                    </a:lnTo>
                    <a:lnTo>
                      <a:pt x="1609" y="585"/>
                    </a:lnTo>
                    <a:lnTo>
                      <a:pt x="1609" y="578"/>
                    </a:lnTo>
                    <a:close/>
                    <a:moveTo>
                      <a:pt x="1634" y="578"/>
                    </a:moveTo>
                    <a:lnTo>
                      <a:pt x="1652" y="578"/>
                    </a:lnTo>
                    <a:lnTo>
                      <a:pt x="1652" y="585"/>
                    </a:lnTo>
                    <a:lnTo>
                      <a:pt x="1634" y="585"/>
                    </a:lnTo>
                    <a:lnTo>
                      <a:pt x="1634" y="578"/>
                    </a:lnTo>
                    <a:close/>
                    <a:moveTo>
                      <a:pt x="1659" y="578"/>
                    </a:moveTo>
                    <a:lnTo>
                      <a:pt x="1677" y="578"/>
                    </a:lnTo>
                    <a:lnTo>
                      <a:pt x="1677" y="585"/>
                    </a:lnTo>
                    <a:lnTo>
                      <a:pt x="1659" y="585"/>
                    </a:lnTo>
                    <a:lnTo>
                      <a:pt x="1659" y="578"/>
                    </a:lnTo>
                    <a:close/>
                    <a:moveTo>
                      <a:pt x="1683" y="578"/>
                    </a:moveTo>
                    <a:lnTo>
                      <a:pt x="1702" y="578"/>
                    </a:lnTo>
                    <a:lnTo>
                      <a:pt x="1702" y="585"/>
                    </a:lnTo>
                    <a:lnTo>
                      <a:pt x="1683" y="585"/>
                    </a:lnTo>
                    <a:lnTo>
                      <a:pt x="1683" y="578"/>
                    </a:lnTo>
                    <a:close/>
                    <a:moveTo>
                      <a:pt x="1708" y="578"/>
                    </a:moveTo>
                    <a:lnTo>
                      <a:pt x="1727" y="578"/>
                    </a:lnTo>
                    <a:lnTo>
                      <a:pt x="1727" y="585"/>
                    </a:lnTo>
                    <a:lnTo>
                      <a:pt x="1708" y="585"/>
                    </a:lnTo>
                    <a:lnTo>
                      <a:pt x="1708" y="578"/>
                    </a:lnTo>
                    <a:close/>
                    <a:moveTo>
                      <a:pt x="1733" y="578"/>
                    </a:moveTo>
                    <a:lnTo>
                      <a:pt x="1751" y="578"/>
                    </a:lnTo>
                    <a:lnTo>
                      <a:pt x="1751" y="585"/>
                    </a:lnTo>
                    <a:lnTo>
                      <a:pt x="1733" y="585"/>
                    </a:lnTo>
                    <a:lnTo>
                      <a:pt x="1733" y="578"/>
                    </a:lnTo>
                    <a:close/>
                    <a:moveTo>
                      <a:pt x="1758" y="578"/>
                    </a:moveTo>
                    <a:lnTo>
                      <a:pt x="1776" y="578"/>
                    </a:lnTo>
                    <a:lnTo>
                      <a:pt x="1776" y="585"/>
                    </a:lnTo>
                    <a:lnTo>
                      <a:pt x="1758" y="585"/>
                    </a:lnTo>
                    <a:lnTo>
                      <a:pt x="1758" y="578"/>
                    </a:lnTo>
                    <a:close/>
                    <a:moveTo>
                      <a:pt x="1782" y="578"/>
                    </a:moveTo>
                    <a:lnTo>
                      <a:pt x="1801" y="578"/>
                    </a:lnTo>
                    <a:lnTo>
                      <a:pt x="1801" y="585"/>
                    </a:lnTo>
                    <a:lnTo>
                      <a:pt x="1782" y="585"/>
                    </a:lnTo>
                    <a:lnTo>
                      <a:pt x="1782" y="578"/>
                    </a:lnTo>
                    <a:close/>
                    <a:moveTo>
                      <a:pt x="1807" y="578"/>
                    </a:moveTo>
                    <a:lnTo>
                      <a:pt x="1826" y="578"/>
                    </a:lnTo>
                    <a:lnTo>
                      <a:pt x="1826" y="585"/>
                    </a:lnTo>
                    <a:lnTo>
                      <a:pt x="1807" y="585"/>
                    </a:lnTo>
                    <a:lnTo>
                      <a:pt x="1807" y="578"/>
                    </a:lnTo>
                    <a:close/>
                    <a:moveTo>
                      <a:pt x="1832" y="578"/>
                    </a:moveTo>
                    <a:lnTo>
                      <a:pt x="1850" y="578"/>
                    </a:lnTo>
                    <a:lnTo>
                      <a:pt x="1850" y="585"/>
                    </a:lnTo>
                    <a:lnTo>
                      <a:pt x="1832" y="585"/>
                    </a:lnTo>
                    <a:lnTo>
                      <a:pt x="1832" y="578"/>
                    </a:lnTo>
                    <a:close/>
                    <a:moveTo>
                      <a:pt x="1857" y="578"/>
                    </a:moveTo>
                    <a:lnTo>
                      <a:pt x="1875" y="578"/>
                    </a:lnTo>
                    <a:lnTo>
                      <a:pt x="1875" y="585"/>
                    </a:lnTo>
                    <a:lnTo>
                      <a:pt x="1857" y="585"/>
                    </a:lnTo>
                    <a:lnTo>
                      <a:pt x="1857" y="578"/>
                    </a:lnTo>
                    <a:close/>
                    <a:moveTo>
                      <a:pt x="1881" y="578"/>
                    </a:moveTo>
                    <a:lnTo>
                      <a:pt x="1900" y="578"/>
                    </a:lnTo>
                    <a:lnTo>
                      <a:pt x="1900" y="585"/>
                    </a:lnTo>
                    <a:lnTo>
                      <a:pt x="1881" y="585"/>
                    </a:lnTo>
                    <a:lnTo>
                      <a:pt x="1881" y="578"/>
                    </a:lnTo>
                    <a:close/>
                    <a:moveTo>
                      <a:pt x="1906" y="578"/>
                    </a:moveTo>
                    <a:lnTo>
                      <a:pt x="1925" y="578"/>
                    </a:lnTo>
                    <a:lnTo>
                      <a:pt x="1925" y="585"/>
                    </a:lnTo>
                    <a:lnTo>
                      <a:pt x="1906" y="585"/>
                    </a:lnTo>
                    <a:lnTo>
                      <a:pt x="1906" y="578"/>
                    </a:lnTo>
                    <a:close/>
                    <a:moveTo>
                      <a:pt x="1931" y="578"/>
                    </a:moveTo>
                    <a:lnTo>
                      <a:pt x="1949" y="578"/>
                    </a:lnTo>
                    <a:lnTo>
                      <a:pt x="1949" y="585"/>
                    </a:lnTo>
                    <a:lnTo>
                      <a:pt x="1931" y="585"/>
                    </a:lnTo>
                    <a:lnTo>
                      <a:pt x="1931" y="578"/>
                    </a:lnTo>
                    <a:close/>
                    <a:moveTo>
                      <a:pt x="1956" y="578"/>
                    </a:moveTo>
                    <a:lnTo>
                      <a:pt x="1974" y="578"/>
                    </a:lnTo>
                    <a:lnTo>
                      <a:pt x="1974" y="585"/>
                    </a:lnTo>
                    <a:lnTo>
                      <a:pt x="1956" y="585"/>
                    </a:lnTo>
                    <a:lnTo>
                      <a:pt x="1956" y="578"/>
                    </a:lnTo>
                    <a:close/>
                    <a:moveTo>
                      <a:pt x="1980" y="578"/>
                    </a:moveTo>
                    <a:lnTo>
                      <a:pt x="1999" y="578"/>
                    </a:lnTo>
                    <a:lnTo>
                      <a:pt x="1999" y="585"/>
                    </a:lnTo>
                    <a:lnTo>
                      <a:pt x="1980" y="585"/>
                    </a:lnTo>
                    <a:lnTo>
                      <a:pt x="1980" y="578"/>
                    </a:lnTo>
                    <a:close/>
                    <a:moveTo>
                      <a:pt x="2005" y="578"/>
                    </a:moveTo>
                    <a:lnTo>
                      <a:pt x="2024" y="578"/>
                    </a:lnTo>
                    <a:lnTo>
                      <a:pt x="2024" y="585"/>
                    </a:lnTo>
                    <a:lnTo>
                      <a:pt x="2005" y="585"/>
                    </a:lnTo>
                    <a:lnTo>
                      <a:pt x="2005" y="578"/>
                    </a:lnTo>
                    <a:close/>
                    <a:moveTo>
                      <a:pt x="2030" y="578"/>
                    </a:moveTo>
                    <a:lnTo>
                      <a:pt x="2049" y="578"/>
                    </a:lnTo>
                    <a:lnTo>
                      <a:pt x="2049" y="585"/>
                    </a:lnTo>
                    <a:lnTo>
                      <a:pt x="2030" y="585"/>
                    </a:lnTo>
                    <a:lnTo>
                      <a:pt x="2030" y="578"/>
                    </a:lnTo>
                    <a:close/>
                    <a:moveTo>
                      <a:pt x="2055" y="578"/>
                    </a:moveTo>
                    <a:lnTo>
                      <a:pt x="2073" y="578"/>
                    </a:lnTo>
                    <a:lnTo>
                      <a:pt x="2073" y="585"/>
                    </a:lnTo>
                    <a:lnTo>
                      <a:pt x="2055" y="585"/>
                    </a:lnTo>
                    <a:lnTo>
                      <a:pt x="2055" y="578"/>
                    </a:lnTo>
                    <a:close/>
                    <a:moveTo>
                      <a:pt x="2079" y="578"/>
                    </a:moveTo>
                    <a:lnTo>
                      <a:pt x="2098" y="578"/>
                    </a:lnTo>
                    <a:lnTo>
                      <a:pt x="2098" y="585"/>
                    </a:lnTo>
                    <a:lnTo>
                      <a:pt x="2079" y="585"/>
                    </a:lnTo>
                    <a:lnTo>
                      <a:pt x="2079" y="578"/>
                    </a:lnTo>
                    <a:close/>
                    <a:moveTo>
                      <a:pt x="2104" y="578"/>
                    </a:moveTo>
                    <a:lnTo>
                      <a:pt x="2123" y="578"/>
                    </a:lnTo>
                    <a:lnTo>
                      <a:pt x="2123" y="585"/>
                    </a:lnTo>
                    <a:lnTo>
                      <a:pt x="2104" y="585"/>
                    </a:lnTo>
                    <a:lnTo>
                      <a:pt x="2104" y="578"/>
                    </a:lnTo>
                    <a:close/>
                    <a:moveTo>
                      <a:pt x="2129" y="578"/>
                    </a:moveTo>
                    <a:lnTo>
                      <a:pt x="2148" y="578"/>
                    </a:lnTo>
                    <a:lnTo>
                      <a:pt x="2148" y="585"/>
                    </a:lnTo>
                    <a:lnTo>
                      <a:pt x="2129" y="585"/>
                    </a:lnTo>
                    <a:lnTo>
                      <a:pt x="2129" y="578"/>
                    </a:lnTo>
                    <a:close/>
                    <a:moveTo>
                      <a:pt x="2154" y="578"/>
                    </a:moveTo>
                    <a:lnTo>
                      <a:pt x="2172" y="578"/>
                    </a:lnTo>
                    <a:lnTo>
                      <a:pt x="2172" y="585"/>
                    </a:lnTo>
                    <a:lnTo>
                      <a:pt x="2154" y="585"/>
                    </a:lnTo>
                    <a:lnTo>
                      <a:pt x="2154" y="578"/>
                    </a:lnTo>
                    <a:close/>
                    <a:moveTo>
                      <a:pt x="2179" y="578"/>
                    </a:moveTo>
                    <a:lnTo>
                      <a:pt x="2197" y="578"/>
                    </a:lnTo>
                    <a:lnTo>
                      <a:pt x="2197" y="585"/>
                    </a:lnTo>
                    <a:lnTo>
                      <a:pt x="2179" y="585"/>
                    </a:lnTo>
                    <a:lnTo>
                      <a:pt x="2179" y="578"/>
                    </a:lnTo>
                    <a:close/>
                    <a:moveTo>
                      <a:pt x="2203" y="578"/>
                    </a:moveTo>
                    <a:lnTo>
                      <a:pt x="2222" y="578"/>
                    </a:lnTo>
                    <a:lnTo>
                      <a:pt x="2222" y="585"/>
                    </a:lnTo>
                    <a:lnTo>
                      <a:pt x="2203" y="585"/>
                    </a:lnTo>
                    <a:lnTo>
                      <a:pt x="2203" y="578"/>
                    </a:lnTo>
                    <a:close/>
                    <a:moveTo>
                      <a:pt x="2228" y="578"/>
                    </a:moveTo>
                    <a:lnTo>
                      <a:pt x="2247" y="578"/>
                    </a:lnTo>
                    <a:lnTo>
                      <a:pt x="2247" y="585"/>
                    </a:lnTo>
                    <a:lnTo>
                      <a:pt x="2228" y="585"/>
                    </a:lnTo>
                    <a:lnTo>
                      <a:pt x="2228" y="578"/>
                    </a:lnTo>
                    <a:close/>
                    <a:moveTo>
                      <a:pt x="2253" y="578"/>
                    </a:moveTo>
                    <a:lnTo>
                      <a:pt x="2271" y="578"/>
                    </a:lnTo>
                    <a:lnTo>
                      <a:pt x="2271" y="585"/>
                    </a:lnTo>
                    <a:lnTo>
                      <a:pt x="2253" y="585"/>
                    </a:lnTo>
                    <a:lnTo>
                      <a:pt x="2253" y="578"/>
                    </a:lnTo>
                    <a:close/>
                    <a:moveTo>
                      <a:pt x="2278" y="578"/>
                    </a:moveTo>
                    <a:lnTo>
                      <a:pt x="2296" y="578"/>
                    </a:lnTo>
                    <a:lnTo>
                      <a:pt x="2296" y="585"/>
                    </a:lnTo>
                    <a:lnTo>
                      <a:pt x="2278" y="585"/>
                    </a:lnTo>
                    <a:lnTo>
                      <a:pt x="2278" y="578"/>
                    </a:lnTo>
                    <a:close/>
                    <a:moveTo>
                      <a:pt x="2302" y="578"/>
                    </a:moveTo>
                    <a:lnTo>
                      <a:pt x="2321" y="578"/>
                    </a:lnTo>
                    <a:lnTo>
                      <a:pt x="2321" y="585"/>
                    </a:lnTo>
                    <a:lnTo>
                      <a:pt x="2302" y="585"/>
                    </a:lnTo>
                    <a:lnTo>
                      <a:pt x="2302" y="578"/>
                    </a:lnTo>
                    <a:close/>
                    <a:moveTo>
                      <a:pt x="2327" y="578"/>
                    </a:moveTo>
                    <a:lnTo>
                      <a:pt x="2346" y="578"/>
                    </a:lnTo>
                    <a:lnTo>
                      <a:pt x="2346" y="585"/>
                    </a:lnTo>
                    <a:lnTo>
                      <a:pt x="2327" y="585"/>
                    </a:lnTo>
                    <a:lnTo>
                      <a:pt x="2327" y="578"/>
                    </a:lnTo>
                    <a:close/>
                    <a:moveTo>
                      <a:pt x="2352" y="578"/>
                    </a:moveTo>
                    <a:lnTo>
                      <a:pt x="2367" y="578"/>
                    </a:lnTo>
                    <a:lnTo>
                      <a:pt x="2367" y="585"/>
                    </a:lnTo>
                    <a:lnTo>
                      <a:pt x="2352" y="585"/>
                    </a:lnTo>
                    <a:lnTo>
                      <a:pt x="2352" y="578"/>
                    </a:lnTo>
                    <a:close/>
                    <a:moveTo>
                      <a:pt x="0" y="289"/>
                    </a:moveTo>
                    <a:lnTo>
                      <a:pt x="18" y="289"/>
                    </a:lnTo>
                    <a:lnTo>
                      <a:pt x="18" y="295"/>
                    </a:lnTo>
                    <a:lnTo>
                      <a:pt x="0" y="295"/>
                    </a:lnTo>
                    <a:lnTo>
                      <a:pt x="0" y="289"/>
                    </a:lnTo>
                    <a:close/>
                    <a:moveTo>
                      <a:pt x="24" y="289"/>
                    </a:moveTo>
                    <a:lnTo>
                      <a:pt x="43" y="289"/>
                    </a:lnTo>
                    <a:lnTo>
                      <a:pt x="43" y="295"/>
                    </a:lnTo>
                    <a:lnTo>
                      <a:pt x="24" y="295"/>
                    </a:lnTo>
                    <a:lnTo>
                      <a:pt x="24" y="289"/>
                    </a:lnTo>
                    <a:close/>
                    <a:moveTo>
                      <a:pt x="49" y="289"/>
                    </a:moveTo>
                    <a:lnTo>
                      <a:pt x="68" y="289"/>
                    </a:lnTo>
                    <a:lnTo>
                      <a:pt x="68" y="295"/>
                    </a:lnTo>
                    <a:lnTo>
                      <a:pt x="49" y="295"/>
                    </a:lnTo>
                    <a:lnTo>
                      <a:pt x="49" y="289"/>
                    </a:lnTo>
                    <a:close/>
                    <a:moveTo>
                      <a:pt x="74" y="289"/>
                    </a:moveTo>
                    <a:lnTo>
                      <a:pt x="92" y="289"/>
                    </a:lnTo>
                    <a:lnTo>
                      <a:pt x="92" y="295"/>
                    </a:lnTo>
                    <a:lnTo>
                      <a:pt x="74" y="295"/>
                    </a:lnTo>
                    <a:lnTo>
                      <a:pt x="74" y="289"/>
                    </a:lnTo>
                    <a:close/>
                    <a:moveTo>
                      <a:pt x="99" y="289"/>
                    </a:moveTo>
                    <a:lnTo>
                      <a:pt x="117" y="289"/>
                    </a:lnTo>
                    <a:lnTo>
                      <a:pt x="117" y="295"/>
                    </a:lnTo>
                    <a:lnTo>
                      <a:pt x="99" y="295"/>
                    </a:lnTo>
                    <a:lnTo>
                      <a:pt x="99" y="289"/>
                    </a:lnTo>
                    <a:close/>
                    <a:moveTo>
                      <a:pt x="123" y="289"/>
                    </a:moveTo>
                    <a:lnTo>
                      <a:pt x="142" y="289"/>
                    </a:lnTo>
                    <a:lnTo>
                      <a:pt x="142" y="295"/>
                    </a:lnTo>
                    <a:lnTo>
                      <a:pt x="123" y="295"/>
                    </a:lnTo>
                    <a:lnTo>
                      <a:pt x="123" y="289"/>
                    </a:lnTo>
                    <a:close/>
                    <a:moveTo>
                      <a:pt x="148" y="289"/>
                    </a:moveTo>
                    <a:lnTo>
                      <a:pt x="167" y="289"/>
                    </a:lnTo>
                    <a:lnTo>
                      <a:pt x="167" y="295"/>
                    </a:lnTo>
                    <a:lnTo>
                      <a:pt x="148" y="295"/>
                    </a:lnTo>
                    <a:lnTo>
                      <a:pt x="148" y="289"/>
                    </a:lnTo>
                    <a:close/>
                    <a:moveTo>
                      <a:pt x="173" y="289"/>
                    </a:moveTo>
                    <a:lnTo>
                      <a:pt x="191" y="289"/>
                    </a:lnTo>
                    <a:lnTo>
                      <a:pt x="191" y="295"/>
                    </a:lnTo>
                    <a:lnTo>
                      <a:pt x="173" y="295"/>
                    </a:lnTo>
                    <a:lnTo>
                      <a:pt x="173" y="289"/>
                    </a:lnTo>
                    <a:close/>
                    <a:moveTo>
                      <a:pt x="198" y="289"/>
                    </a:moveTo>
                    <a:lnTo>
                      <a:pt x="216" y="289"/>
                    </a:lnTo>
                    <a:lnTo>
                      <a:pt x="216" y="295"/>
                    </a:lnTo>
                    <a:lnTo>
                      <a:pt x="198" y="295"/>
                    </a:lnTo>
                    <a:lnTo>
                      <a:pt x="198" y="289"/>
                    </a:lnTo>
                    <a:close/>
                    <a:moveTo>
                      <a:pt x="222" y="289"/>
                    </a:moveTo>
                    <a:lnTo>
                      <a:pt x="241" y="289"/>
                    </a:lnTo>
                    <a:lnTo>
                      <a:pt x="241" y="295"/>
                    </a:lnTo>
                    <a:lnTo>
                      <a:pt x="222" y="295"/>
                    </a:lnTo>
                    <a:lnTo>
                      <a:pt x="222" y="289"/>
                    </a:lnTo>
                    <a:close/>
                    <a:moveTo>
                      <a:pt x="247" y="289"/>
                    </a:moveTo>
                    <a:lnTo>
                      <a:pt x="266" y="289"/>
                    </a:lnTo>
                    <a:lnTo>
                      <a:pt x="266" y="295"/>
                    </a:lnTo>
                    <a:lnTo>
                      <a:pt x="247" y="295"/>
                    </a:lnTo>
                    <a:lnTo>
                      <a:pt x="247" y="289"/>
                    </a:lnTo>
                    <a:close/>
                    <a:moveTo>
                      <a:pt x="272" y="289"/>
                    </a:moveTo>
                    <a:lnTo>
                      <a:pt x="290" y="289"/>
                    </a:lnTo>
                    <a:lnTo>
                      <a:pt x="290" y="295"/>
                    </a:lnTo>
                    <a:lnTo>
                      <a:pt x="272" y="295"/>
                    </a:lnTo>
                    <a:lnTo>
                      <a:pt x="272" y="289"/>
                    </a:lnTo>
                    <a:close/>
                    <a:moveTo>
                      <a:pt x="297" y="289"/>
                    </a:moveTo>
                    <a:lnTo>
                      <a:pt x="315" y="289"/>
                    </a:lnTo>
                    <a:lnTo>
                      <a:pt x="315" y="295"/>
                    </a:lnTo>
                    <a:lnTo>
                      <a:pt x="297" y="295"/>
                    </a:lnTo>
                    <a:lnTo>
                      <a:pt x="297" y="289"/>
                    </a:lnTo>
                    <a:close/>
                    <a:moveTo>
                      <a:pt x="321" y="289"/>
                    </a:moveTo>
                    <a:lnTo>
                      <a:pt x="340" y="289"/>
                    </a:lnTo>
                    <a:lnTo>
                      <a:pt x="340" y="295"/>
                    </a:lnTo>
                    <a:lnTo>
                      <a:pt x="321" y="295"/>
                    </a:lnTo>
                    <a:lnTo>
                      <a:pt x="321" y="289"/>
                    </a:lnTo>
                    <a:close/>
                    <a:moveTo>
                      <a:pt x="346" y="289"/>
                    </a:moveTo>
                    <a:lnTo>
                      <a:pt x="365" y="289"/>
                    </a:lnTo>
                    <a:lnTo>
                      <a:pt x="365" y="295"/>
                    </a:lnTo>
                    <a:lnTo>
                      <a:pt x="346" y="295"/>
                    </a:lnTo>
                    <a:lnTo>
                      <a:pt x="346" y="289"/>
                    </a:lnTo>
                    <a:close/>
                    <a:moveTo>
                      <a:pt x="371" y="289"/>
                    </a:moveTo>
                    <a:lnTo>
                      <a:pt x="390" y="289"/>
                    </a:lnTo>
                    <a:lnTo>
                      <a:pt x="390" y="295"/>
                    </a:lnTo>
                    <a:lnTo>
                      <a:pt x="371" y="295"/>
                    </a:lnTo>
                    <a:lnTo>
                      <a:pt x="371" y="289"/>
                    </a:lnTo>
                    <a:close/>
                    <a:moveTo>
                      <a:pt x="396" y="289"/>
                    </a:moveTo>
                    <a:lnTo>
                      <a:pt x="414" y="289"/>
                    </a:lnTo>
                    <a:lnTo>
                      <a:pt x="414" y="295"/>
                    </a:lnTo>
                    <a:lnTo>
                      <a:pt x="396" y="295"/>
                    </a:lnTo>
                    <a:lnTo>
                      <a:pt x="396" y="289"/>
                    </a:lnTo>
                    <a:close/>
                    <a:moveTo>
                      <a:pt x="420" y="289"/>
                    </a:moveTo>
                    <a:lnTo>
                      <a:pt x="439" y="289"/>
                    </a:lnTo>
                    <a:lnTo>
                      <a:pt x="439" y="295"/>
                    </a:lnTo>
                    <a:lnTo>
                      <a:pt x="420" y="295"/>
                    </a:lnTo>
                    <a:lnTo>
                      <a:pt x="420" y="289"/>
                    </a:lnTo>
                    <a:close/>
                    <a:moveTo>
                      <a:pt x="445" y="289"/>
                    </a:moveTo>
                    <a:lnTo>
                      <a:pt x="464" y="289"/>
                    </a:lnTo>
                    <a:lnTo>
                      <a:pt x="464" y="295"/>
                    </a:lnTo>
                    <a:lnTo>
                      <a:pt x="445" y="295"/>
                    </a:lnTo>
                    <a:lnTo>
                      <a:pt x="445" y="289"/>
                    </a:lnTo>
                    <a:close/>
                    <a:moveTo>
                      <a:pt x="470" y="289"/>
                    </a:moveTo>
                    <a:lnTo>
                      <a:pt x="489" y="289"/>
                    </a:lnTo>
                    <a:lnTo>
                      <a:pt x="489" y="295"/>
                    </a:lnTo>
                    <a:lnTo>
                      <a:pt x="470" y="295"/>
                    </a:lnTo>
                    <a:lnTo>
                      <a:pt x="470" y="289"/>
                    </a:lnTo>
                    <a:close/>
                    <a:moveTo>
                      <a:pt x="495" y="289"/>
                    </a:moveTo>
                    <a:lnTo>
                      <a:pt x="513" y="289"/>
                    </a:lnTo>
                    <a:lnTo>
                      <a:pt x="513" y="295"/>
                    </a:lnTo>
                    <a:lnTo>
                      <a:pt x="495" y="295"/>
                    </a:lnTo>
                    <a:lnTo>
                      <a:pt x="495" y="289"/>
                    </a:lnTo>
                    <a:close/>
                    <a:moveTo>
                      <a:pt x="520" y="289"/>
                    </a:moveTo>
                    <a:lnTo>
                      <a:pt x="538" y="289"/>
                    </a:lnTo>
                    <a:lnTo>
                      <a:pt x="538" y="295"/>
                    </a:lnTo>
                    <a:lnTo>
                      <a:pt x="520" y="295"/>
                    </a:lnTo>
                    <a:lnTo>
                      <a:pt x="520" y="289"/>
                    </a:lnTo>
                    <a:close/>
                    <a:moveTo>
                      <a:pt x="544" y="289"/>
                    </a:moveTo>
                    <a:lnTo>
                      <a:pt x="563" y="289"/>
                    </a:lnTo>
                    <a:lnTo>
                      <a:pt x="563" y="295"/>
                    </a:lnTo>
                    <a:lnTo>
                      <a:pt x="544" y="295"/>
                    </a:lnTo>
                    <a:lnTo>
                      <a:pt x="544" y="289"/>
                    </a:lnTo>
                    <a:close/>
                    <a:moveTo>
                      <a:pt x="569" y="289"/>
                    </a:moveTo>
                    <a:lnTo>
                      <a:pt x="588" y="289"/>
                    </a:lnTo>
                    <a:lnTo>
                      <a:pt x="588" y="295"/>
                    </a:lnTo>
                    <a:lnTo>
                      <a:pt x="569" y="295"/>
                    </a:lnTo>
                    <a:lnTo>
                      <a:pt x="569" y="289"/>
                    </a:lnTo>
                    <a:close/>
                    <a:moveTo>
                      <a:pt x="594" y="289"/>
                    </a:moveTo>
                    <a:lnTo>
                      <a:pt x="612" y="289"/>
                    </a:lnTo>
                    <a:lnTo>
                      <a:pt x="612" y="295"/>
                    </a:lnTo>
                    <a:lnTo>
                      <a:pt x="594" y="295"/>
                    </a:lnTo>
                    <a:lnTo>
                      <a:pt x="594" y="289"/>
                    </a:lnTo>
                    <a:close/>
                    <a:moveTo>
                      <a:pt x="619" y="289"/>
                    </a:moveTo>
                    <a:lnTo>
                      <a:pt x="637" y="289"/>
                    </a:lnTo>
                    <a:lnTo>
                      <a:pt x="637" y="295"/>
                    </a:lnTo>
                    <a:lnTo>
                      <a:pt x="619" y="295"/>
                    </a:lnTo>
                    <a:lnTo>
                      <a:pt x="619" y="289"/>
                    </a:lnTo>
                    <a:close/>
                    <a:moveTo>
                      <a:pt x="643" y="289"/>
                    </a:moveTo>
                    <a:lnTo>
                      <a:pt x="662" y="289"/>
                    </a:lnTo>
                    <a:lnTo>
                      <a:pt x="662" y="295"/>
                    </a:lnTo>
                    <a:lnTo>
                      <a:pt x="643" y="295"/>
                    </a:lnTo>
                    <a:lnTo>
                      <a:pt x="643" y="289"/>
                    </a:lnTo>
                    <a:close/>
                    <a:moveTo>
                      <a:pt x="668" y="289"/>
                    </a:moveTo>
                    <a:lnTo>
                      <a:pt x="687" y="289"/>
                    </a:lnTo>
                    <a:lnTo>
                      <a:pt x="687" y="295"/>
                    </a:lnTo>
                    <a:lnTo>
                      <a:pt x="668" y="295"/>
                    </a:lnTo>
                    <a:lnTo>
                      <a:pt x="668" y="289"/>
                    </a:lnTo>
                    <a:close/>
                    <a:moveTo>
                      <a:pt x="693" y="289"/>
                    </a:moveTo>
                    <a:lnTo>
                      <a:pt x="711" y="289"/>
                    </a:lnTo>
                    <a:lnTo>
                      <a:pt x="711" y="295"/>
                    </a:lnTo>
                    <a:lnTo>
                      <a:pt x="693" y="295"/>
                    </a:lnTo>
                    <a:lnTo>
                      <a:pt x="693" y="289"/>
                    </a:lnTo>
                    <a:close/>
                    <a:moveTo>
                      <a:pt x="718" y="289"/>
                    </a:moveTo>
                    <a:lnTo>
                      <a:pt x="736" y="289"/>
                    </a:lnTo>
                    <a:lnTo>
                      <a:pt x="736" y="295"/>
                    </a:lnTo>
                    <a:lnTo>
                      <a:pt x="718" y="295"/>
                    </a:lnTo>
                    <a:lnTo>
                      <a:pt x="718" y="289"/>
                    </a:lnTo>
                    <a:close/>
                    <a:moveTo>
                      <a:pt x="742" y="289"/>
                    </a:moveTo>
                    <a:lnTo>
                      <a:pt x="761" y="289"/>
                    </a:lnTo>
                    <a:lnTo>
                      <a:pt x="761" y="295"/>
                    </a:lnTo>
                    <a:lnTo>
                      <a:pt x="742" y="295"/>
                    </a:lnTo>
                    <a:lnTo>
                      <a:pt x="742" y="289"/>
                    </a:lnTo>
                    <a:close/>
                    <a:moveTo>
                      <a:pt x="767" y="289"/>
                    </a:moveTo>
                    <a:lnTo>
                      <a:pt x="786" y="289"/>
                    </a:lnTo>
                    <a:lnTo>
                      <a:pt x="786" y="295"/>
                    </a:lnTo>
                    <a:lnTo>
                      <a:pt x="767" y="295"/>
                    </a:lnTo>
                    <a:lnTo>
                      <a:pt x="767" y="289"/>
                    </a:lnTo>
                    <a:close/>
                    <a:moveTo>
                      <a:pt x="792" y="289"/>
                    </a:moveTo>
                    <a:lnTo>
                      <a:pt x="810" y="289"/>
                    </a:lnTo>
                    <a:lnTo>
                      <a:pt x="810" y="295"/>
                    </a:lnTo>
                    <a:lnTo>
                      <a:pt x="792" y="295"/>
                    </a:lnTo>
                    <a:lnTo>
                      <a:pt x="792" y="289"/>
                    </a:lnTo>
                    <a:close/>
                    <a:moveTo>
                      <a:pt x="817" y="289"/>
                    </a:moveTo>
                    <a:lnTo>
                      <a:pt x="835" y="289"/>
                    </a:lnTo>
                    <a:lnTo>
                      <a:pt x="835" y="295"/>
                    </a:lnTo>
                    <a:lnTo>
                      <a:pt x="817" y="295"/>
                    </a:lnTo>
                    <a:lnTo>
                      <a:pt x="817" y="289"/>
                    </a:lnTo>
                    <a:close/>
                    <a:moveTo>
                      <a:pt x="841" y="289"/>
                    </a:moveTo>
                    <a:lnTo>
                      <a:pt x="860" y="289"/>
                    </a:lnTo>
                    <a:lnTo>
                      <a:pt x="860" y="295"/>
                    </a:lnTo>
                    <a:lnTo>
                      <a:pt x="841" y="295"/>
                    </a:lnTo>
                    <a:lnTo>
                      <a:pt x="841" y="289"/>
                    </a:lnTo>
                    <a:close/>
                    <a:moveTo>
                      <a:pt x="866" y="289"/>
                    </a:moveTo>
                    <a:lnTo>
                      <a:pt x="885" y="289"/>
                    </a:lnTo>
                    <a:lnTo>
                      <a:pt x="885" y="295"/>
                    </a:lnTo>
                    <a:lnTo>
                      <a:pt x="866" y="295"/>
                    </a:lnTo>
                    <a:lnTo>
                      <a:pt x="866" y="289"/>
                    </a:lnTo>
                    <a:close/>
                    <a:moveTo>
                      <a:pt x="891" y="289"/>
                    </a:moveTo>
                    <a:lnTo>
                      <a:pt x="910" y="289"/>
                    </a:lnTo>
                    <a:lnTo>
                      <a:pt x="910" y="295"/>
                    </a:lnTo>
                    <a:lnTo>
                      <a:pt x="891" y="295"/>
                    </a:lnTo>
                    <a:lnTo>
                      <a:pt x="891" y="289"/>
                    </a:lnTo>
                    <a:close/>
                    <a:moveTo>
                      <a:pt x="916" y="289"/>
                    </a:moveTo>
                    <a:lnTo>
                      <a:pt x="934" y="289"/>
                    </a:lnTo>
                    <a:lnTo>
                      <a:pt x="934" y="295"/>
                    </a:lnTo>
                    <a:lnTo>
                      <a:pt x="916" y="295"/>
                    </a:lnTo>
                    <a:lnTo>
                      <a:pt x="916" y="289"/>
                    </a:lnTo>
                    <a:close/>
                    <a:moveTo>
                      <a:pt x="940" y="289"/>
                    </a:moveTo>
                    <a:lnTo>
                      <a:pt x="959" y="289"/>
                    </a:lnTo>
                    <a:lnTo>
                      <a:pt x="959" y="295"/>
                    </a:lnTo>
                    <a:lnTo>
                      <a:pt x="940" y="295"/>
                    </a:lnTo>
                    <a:lnTo>
                      <a:pt x="940" y="289"/>
                    </a:lnTo>
                    <a:close/>
                    <a:moveTo>
                      <a:pt x="965" y="289"/>
                    </a:moveTo>
                    <a:lnTo>
                      <a:pt x="984" y="289"/>
                    </a:lnTo>
                    <a:lnTo>
                      <a:pt x="984" y="295"/>
                    </a:lnTo>
                    <a:lnTo>
                      <a:pt x="965" y="295"/>
                    </a:lnTo>
                    <a:lnTo>
                      <a:pt x="965" y="289"/>
                    </a:lnTo>
                    <a:close/>
                    <a:moveTo>
                      <a:pt x="990" y="289"/>
                    </a:moveTo>
                    <a:lnTo>
                      <a:pt x="1009" y="289"/>
                    </a:lnTo>
                    <a:lnTo>
                      <a:pt x="1009" y="295"/>
                    </a:lnTo>
                    <a:lnTo>
                      <a:pt x="990" y="295"/>
                    </a:lnTo>
                    <a:lnTo>
                      <a:pt x="990" y="289"/>
                    </a:lnTo>
                    <a:close/>
                    <a:moveTo>
                      <a:pt x="1015" y="289"/>
                    </a:moveTo>
                    <a:lnTo>
                      <a:pt x="1033" y="289"/>
                    </a:lnTo>
                    <a:lnTo>
                      <a:pt x="1033" y="295"/>
                    </a:lnTo>
                    <a:lnTo>
                      <a:pt x="1015" y="295"/>
                    </a:lnTo>
                    <a:lnTo>
                      <a:pt x="1015" y="289"/>
                    </a:lnTo>
                    <a:close/>
                    <a:moveTo>
                      <a:pt x="1039" y="289"/>
                    </a:moveTo>
                    <a:lnTo>
                      <a:pt x="1058" y="289"/>
                    </a:lnTo>
                    <a:lnTo>
                      <a:pt x="1058" y="295"/>
                    </a:lnTo>
                    <a:lnTo>
                      <a:pt x="1039" y="295"/>
                    </a:lnTo>
                    <a:lnTo>
                      <a:pt x="1039" y="289"/>
                    </a:lnTo>
                    <a:close/>
                    <a:moveTo>
                      <a:pt x="1064" y="289"/>
                    </a:moveTo>
                    <a:lnTo>
                      <a:pt x="1083" y="289"/>
                    </a:lnTo>
                    <a:lnTo>
                      <a:pt x="1083" y="295"/>
                    </a:lnTo>
                    <a:lnTo>
                      <a:pt x="1064" y="295"/>
                    </a:lnTo>
                    <a:lnTo>
                      <a:pt x="1064" y="289"/>
                    </a:lnTo>
                    <a:close/>
                    <a:moveTo>
                      <a:pt x="1089" y="289"/>
                    </a:moveTo>
                    <a:lnTo>
                      <a:pt x="1108" y="289"/>
                    </a:lnTo>
                    <a:lnTo>
                      <a:pt x="1108" y="295"/>
                    </a:lnTo>
                    <a:lnTo>
                      <a:pt x="1089" y="295"/>
                    </a:lnTo>
                    <a:lnTo>
                      <a:pt x="1089" y="289"/>
                    </a:lnTo>
                    <a:close/>
                    <a:moveTo>
                      <a:pt x="1114" y="289"/>
                    </a:moveTo>
                    <a:lnTo>
                      <a:pt x="1132" y="289"/>
                    </a:lnTo>
                    <a:lnTo>
                      <a:pt x="1132" y="295"/>
                    </a:lnTo>
                    <a:lnTo>
                      <a:pt x="1114" y="295"/>
                    </a:lnTo>
                    <a:lnTo>
                      <a:pt x="1114" y="289"/>
                    </a:lnTo>
                    <a:close/>
                    <a:moveTo>
                      <a:pt x="1139" y="289"/>
                    </a:moveTo>
                    <a:lnTo>
                      <a:pt x="1157" y="289"/>
                    </a:lnTo>
                    <a:lnTo>
                      <a:pt x="1157" y="295"/>
                    </a:lnTo>
                    <a:lnTo>
                      <a:pt x="1139" y="295"/>
                    </a:lnTo>
                    <a:lnTo>
                      <a:pt x="1139" y="289"/>
                    </a:lnTo>
                    <a:close/>
                    <a:moveTo>
                      <a:pt x="1163" y="289"/>
                    </a:moveTo>
                    <a:lnTo>
                      <a:pt x="1182" y="289"/>
                    </a:lnTo>
                    <a:lnTo>
                      <a:pt x="1182" y="295"/>
                    </a:lnTo>
                    <a:lnTo>
                      <a:pt x="1163" y="295"/>
                    </a:lnTo>
                    <a:lnTo>
                      <a:pt x="1163" y="289"/>
                    </a:lnTo>
                    <a:close/>
                    <a:moveTo>
                      <a:pt x="1188" y="289"/>
                    </a:moveTo>
                    <a:lnTo>
                      <a:pt x="1207" y="289"/>
                    </a:lnTo>
                    <a:lnTo>
                      <a:pt x="1207" y="295"/>
                    </a:lnTo>
                    <a:lnTo>
                      <a:pt x="1188" y="295"/>
                    </a:lnTo>
                    <a:lnTo>
                      <a:pt x="1188" y="289"/>
                    </a:lnTo>
                    <a:close/>
                    <a:moveTo>
                      <a:pt x="1213" y="289"/>
                    </a:moveTo>
                    <a:lnTo>
                      <a:pt x="1231" y="289"/>
                    </a:lnTo>
                    <a:lnTo>
                      <a:pt x="1231" y="295"/>
                    </a:lnTo>
                    <a:lnTo>
                      <a:pt x="1213" y="295"/>
                    </a:lnTo>
                    <a:lnTo>
                      <a:pt x="1213" y="289"/>
                    </a:lnTo>
                    <a:close/>
                    <a:moveTo>
                      <a:pt x="1238" y="289"/>
                    </a:moveTo>
                    <a:lnTo>
                      <a:pt x="1256" y="289"/>
                    </a:lnTo>
                    <a:lnTo>
                      <a:pt x="1256" y="295"/>
                    </a:lnTo>
                    <a:lnTo>
                      <a:pt x="1238" y="295"/>
                    </a:lnTo>
                    <a:lnTo>
                      <a:pt x="1238" y="289"/>
                    </a:lnTo>
                    <a:close/>
                    <a:moveTo>
                      <a:pt x="1262" y="289"/>
                    </a:moveTo>
                    <a:lnTo>
                      <a:pt x="1281" y="289"/>
                    </a:lnTo>
                    <a:lnTo>
                      <a:pt x="1281" y="295"/>
                    </a:lnTo>
                    <a:lnTo>
                      <a:pt x="1262" y="295"/>
                    </a:lnTo>
                    <a:lnTo>
                      <a:pt x="1262" y="289"/>
                    </a:lnTo>
                    <a:close/>
                    <a:moveTo>
                      <a:pt x="1287" y="289"/>
                    </a:moveTo>
                    <a:lnTo>
                      <a:pt x="1306" y="289"/>
                    </a:lnTo>
                    <a:lnTo>
                      <a:pt x="1306" y="295"/>
                    </a:lnTo>
                    <a:lnTo>
                      <a:pt x="1287" y="295"/>
                    </a:lnTo>
                    <a:lnTo>
                      <a:pt x="1287" y="289"/>
                    </a:lnTo>
                    <a:close/>
                    <a:moveTo>
                      <a:pt x="1312" y="289"/>
                    </a:moveTo>
                    <a:lnTo>
                      <a:pt x="1330" y="289"/>
                    </a:lnTo>
                    <a:lnTo>
                      <a:pt x="1330" y="295"/>
                    </a:lnTo>
                    <a:lnTo>
                      <a:pt x="1312" y="295"/>
                    </a:lnTo>
                    <a:lnTo>
                      <a:pt x="1312" y="289"/>
                    </a:lnTo>
                    <a:close/>
                    <a:moveTo>
                      <a:pt x="1337" y="289"/>
                    </a:moveTo>
                    <a:lnTo>
                      <a:pt x="1355" y="289"/>
                    </a:lnTo>
                    <a:lnTo>
                      <a:pt x="1355" y="295"/>
                    </a:lnTo>
                    <a:lnTo>
                      <a:pt x="1337" y="295"/>
                    </a:lnTo>
                    <a:lnTo>
                      <a:pt x="1337" y="289"/>
                    </a:lnTo>
                    <a:close/>
                    <a:moveTo>
                      <a:pt x="1361" y="289"/>
                    </a:moveTo>
                    <a:lnTo>
                      <a:pt x="1380" y="289"/>
                    </a:lnTo>
                    <a:lnTo>
                      <a:pt x="1380" y="295"/>
                    </a:lnTo>
                    <a:lnTo>
                      <a:pt x="1361" y="295"/>
                    </a:lnTo>
                    <a:lnTo>
                      <a:pt x="1361" y="289"/>
                    </a:lnTo>
                    <a:close/>
                    <a:moveTo>
                      <a:pt x="1386" y="289"/>
                    </a:moveTo>
                    <a:lnTo>
                      <a:pt x="1405" y="289"/>
                    </a:lnTo>
                    <a:lnTo>
                      <a:pt x="1405" y="295"/>
                    </a:lnTo>
                    <a:lnTo>
                      <a:pt x="1386" y="295"/>
                    </a:lnTo>
                    <a:lnTo>
                      <a:pt x="1386" y="289"/>
                    </a:lnTo>
                    <a:close/>
                    <a:moveTo>
                      <a:pt x="1411" y="289"/>
                    </a:moveTo>
                    <a:lnTo>
                      <a:pt x="1429" y="289"/>
                    </a:lnTo>
                    <a:lnTo>
                      <a:pt x="1429" y="295"/>
                    </a:lnTo>
                    <a:lnTo>
                      <a:pt x="1411" y="295"/>
                    </a:lnTo>
                    <a:lnTo>
                      <a:pt x="1411" y="289"/>
                    </a:lnTo>
                    <a:close/>
                    <a:moveTo>
                      <a:pt x="1436" y="289"/>
                    </a:moveTo>
                    <a:lnTo>
                      <a:pt x="1454" y="289"/>
                    </a:lnTo>
                    <a:lnTo>
                      <a:pt x="1454" y="295"/>
                    </a:lnTo>
                    <a:lnTo>
                      <a:pt x="1436" y="295"/>
                    </a:lnTo>
                    <a:lnTo>
                      <a:pt x="1436" y="289"/>
                    </a:lnTo>
                    <a:close/>
                    <a:moveTo>
                      <a:pt x="1460" y="289"/>
                    </a:moveTo>
                    <a:lnTo>
                      <a:pt x="1479" y="289"/>
                    </a:lnTo>
                    <a:lnTo>
                      <a:pt x="1479" y="295"/>
                    </a:lnTo>
                    <a:lnTo>
                      <a:pt x="1460" y="295"/>
                    </a:lnTo>
                    <a:lnTo>
                      <a:pt x="1460" y="289"/>
                    </a:lnTo>
                    <a:close/>
                    <a:moveTo>
                      <a:pt x="1485" y="289"/>
                    </a:moveTo>
                    <a:lnTo>
                      <a:pt x="1504" y="289"/>
                    </a:lnTo>
                    <a:lnTo>
                      <a:pt x="1504" y="295"/>
                    </a:lnTo>
                    <a:lnTo>
                      <a:pt x="1485" y="295"/>
                    </a:lnTo>
                    <a:lnTo>
                      <a:pt x="1485" y="289"/>
                    </a:lnTo>
                    <a:close/>
                    <a:moveTo>
                      <a:pt x="1510" y="289"/>
                    </a:moveTo>
                    <a:lnTo>
                      <a:pt x="1529" y="289"/>
                    </a:lnTo>
                    <a:lnTo>
                      <a:pt x="1529" y="295"/>
                    </a:lnTo>
                    <a:lnTo>
                      <a:pt x="1510" y="295"/>
                    </a:lnTo>
                    <a:lnTo>
                      <a:pt x="1510" y="289"/>
                    </a:lnTo>
                    <a:close/>
                    <a:moveTo>
                      <a:pt x="1535" y="289"/>
                    </a:moveTo>
                    <a:lnTo>
                      <a:pt x="1553" y="289"/>
                    </a:lnTo>
                    <a:lnTo>
                      <a:pt x="1553" y="295"/>
                    </a:lnTo>
                    <a:lnTo>
                      <a:pt x="1535" y="295"/>
                    </a:lnTo>
                    <a:lnTo>
                      <a:pt x="1535" y="289"/>
                    </a:lnTo>
                    <a:close/>
                    <a:moveTo>
                      <a:pt x="1559" y="289"/>
                    </a:moveTo>
                    <a:lnTo>
                      <a:pt x="1578" y="289"/>
                    </a:lnTo>
                    <a:lnTo>
                      <a:pt x="1578" y="295"/>
                    </a:lnTo>
                    <a:lnTo>
                      <a:pt x="1559" y="295"/>
                    </a:lnTo>
                    <a:lnTo>
                      <a:pt x="1559" y="289"/>
                    </a:lnTo>
                    <a:close/>
                    <a:moveTo>
                      <a:pt x="1584" y="289"/>
                    </a:moveTo>
                    <a:lnTo>
                      <a:pt x="1603" y="289"/>
                    </a:lnTo>
                    <a:lnTo>
                      <a:pt x="1603" y="295"/>
                    </a:lnTo>
                    <a:lnTo>
                      <a:pt x="1584" y="295"/>
                    </a:lnTo>
                    <a:lnTo>
                      <a:pt x="1584" y="289"/>
                    </a:lnTo>
                    <a:close/>
                    <a:moveTo>
                      <a:pt x="1609" y="289"/>
                    </a:moveTo>
                    <a:lnTo>
                      <a:pt x="1628" y="289"/>
                    </a:lnTo>
                    <a:lnTo>
                      <a:pt x="1628" y="295"/>
                    </a:lnTo>
                    <a:lnTo>
                      <a:pt x="1609" y="295"/>
                    </a:lnTo>
                    <a:lnTo>
                      <a:pt x="1609" y="289"/>
                    </a:lnTo>
                    <a:close/>
                    <a:moveTo>
                      <a:pt x="1634" y="289"/>
                    </a:moveTo>
                    <a:lnTo>
                      <a:pt x="1652" y="289"/>
                    </a:lnTo>
                    <a:lnTo>
                      <a:pt x="1652" y="295"/>
                    </a:lnTo>
                    <a:lnTo>
                      <a:pt x="1634" y="295"/>
                    </a:lnTo>
                    <a:lnTo>
                      <a:pt x="1634" y="289"/>
                    </a:lnTo>
                    <a:close/>
                    <a:moveTo>
                      <a:pt x="1659" y="289"/>
                    </a:moveTo>
                    <a:lnTo>
                      <a:pt x="1677" y="289"/>
                    </a:lnTo>
                    <a:lnTo>
                      <a:pt x="1677" y="295"/>
                    </a:lnTo>
                    <a:lnTo>
                      <a:pt x="1659" y="295"/>
                    </a:lnTo>
                    <a:lnTo>
                      <a:pt x="1659" y="289"/>
                    </a:lnTo>
                    <a:close/>
                    <a:moveTo>
                      <a:pt x="1683" y="289"/>
                    </a:moveTo>
                    <a:lnTo>
                      <a:pt x="1702" y="289"/>
                    </a:lnTo>
                    <a:lnTo>
                      <a:pt x="1702" y="295"/>
                    </a:lnTo>
                    <a:lnTo>
                      <a:pt x="1683" y="295"/>
                    </a:lnTo>
                    <a:lnTo>
                      <a:pt x="1683" y="289"/>
                    </a:lnTo>
                    <a:close/>
                    <a:moveTo>
                      <a:pt x="1708" y="289"/>
                    </a:moveTo>
                    <a:lnTo>
                      <a:pt x="1727" y="289"/>
                    </a:lnTo>
                    <a:lnTo>
                      <a:pt x="1727" y="295"/>
                    </a:lnTo>
                    <a:lnTo>
                      <a:pt x="1708" y="295"/>
                    </a:lnTo>
                    <a:lnTo>
                      <a:pt x="1708" y="289"/>
                    </a:lnTo>
                    <a:close/>
                    <a:moveTo>
                      <a:pt x="1733" y="289"/>
                    </a:moveTo>
                    <a:lnTo>
                      <a:pt x="1751" y="289"/>
                    </a:lnTo>
                    <a:lnTo>
                      <a:pt x="1751" y="295"/>
                    </a:lnTo>
                    <a:lnTo>
                      <a:pt x="1733" y="295"/>
                    </a:lnTo>
                    <a:lnTo>
                      <a:pt x="1733" y="289"/>
                    </a:lnTo>
                    <a:close/>
                    <a:moveTo>
                      <a:pt x="1758" y="289"/>
                    </a:moveTo>
                    <a:lnTo>
                      <a:pt x="1776" y="289"/>
                    </a:lnTo>
                    <a:lnTo>
                      <a:pt x="1776" y="295"/>
                    </a:lnTo>
                    <a:lnTo>
                      <a:pt x="1758" y="295"/>
                    </a:lnTo>
                    <a:lnTo>
                      <a:pt x="1758" y="289"/>
                    </a:lnTo>
                    <a:close/>
                    <a:moveTo>
                      <a:pt x="1782" y="289"/>
                    </a:moveTo>
                    <a:lnTo>
                      <a:pt x="1801" y="289"/>
                    </a:lnTo>
                    <a:lnTo>
                      <a:pt x="1801" y="295"/>
                    </a:lnTo>
                    <a:lnTo>
                      <a:pt x="1782" y="295"/>
                    </a:lnTo>
                    <a:lnTo>
                      <a:pt x="1782" y="289"/>
                    </a:lnTo>
                    <a:close/>
                    <a:moveTo>
                      <a:pt x="1807" y="289"/>
                    </a:moveTo>
                    <a:lnTo>
                      <a:pt x="1826" y="289"/>
                    </a:lnTo>
                    <a:lnTo>
                      <a:pt x="1826" y="295"/>
                    </a:lnTo>
                    <a:lnTo>
                      <a:pt x="1807" y="295"/>
                    </a:lnTo>
                    <a:lnTo>
                      <a:pt x="1807" y="289"/>
                    </a:lnTo>
                    <a:close/>
                    <a:moveTo>
                      <a:pt x="1832" y="289"/>
                    </a:moveTo>
                    <a:lnTo>
                      <a:pt x="1850" y="289"/>
                    </a:lnTo>
                    <a:lnTo>
                      <a:pt x="1850" y="295"/>
                    </a:lnTo>
                    <a:lnTo>
                      <a:pt x="1832" y="295"/>
                    </a:lnTo>
                    <a:lnTo>
                      <a:pt x="1832" y="289"/>
                    </a:lnTo>
                    <a:close/>
                    <a:moveTo>
                      <a:pt x="1857" y="289"/>
                    </a:moveTo>
                    <a:lnTo>
                      <a:pt x="1875" y="289"/>
                    </a:lnTo>
                    <a:lnTo>
                      <a:pt x="1875" y="295"/>
                    </a:lnTo>
                    <a:lnTo>
                      <a:pt x="1857" y="295"/>
                    </a:lnTo>
                    <a:lnTo>
                      <a:pt x="1857" y="289"/>
                    </a:lnTo>
                    <a:close/>
                    <a:moveTo>
                      <a:pt x="1881" y="289"/>
                    </a:moveTo>
                    <a:lnTo>
                      <a:pt x="1900" y="289"/>
                    </a:lnTo>
                    <a:lnTo>
                      <a:pt x="1900" y="295"/>
                    </a:lnTo>
                    <a:lnTo>
                      <a:pt x="1881" y="295"/>
                    </a:lnTo>
                    <a:lnTo>
                      <a:pt x="1881" y="289"/>
                    </a:lnTo>
                    <a:close/>
                    <a:moveTo>
                      <a:pt x="1906" y="289"/>
                    </a:moveTo>
                    <a:lnTo>
                      <a:pt x="1925" y="289"/>
                    </a:lnTo>
                    <a:lnTo>
                      <a:pt x="1925" y="295"/>
                    </a:lnTo>
                    <a:lnTo>
                      <a:pt x="1906" y="295"/>
                    </a:lnTo>
                    <a:lnTo>
                      <a:pt x="1906" y="289"/>
                    </a:lnTo>
                    <a:close/>
                    <a:moveTo>
                      <a:pt x="1931" y="289"/>
                    </a:moveTo>
                    <a:lnTo>
                      <a:pt x="1949" y="289"/>
                    </a:lnTo>
                    <a:lnTo>
                      <a:pt x="1949" y="295"/>
                    </a:lnTo>
                    <a:lnTo>
                      <a:pt x="1931" y="295"/>
                    </a:lnTo>
                    <a:lnTo>
                      <a:pt x="1931" y="289"/>
                    </a:lnTo>
                    <a:close/>
                    <a:moveTo>
                      <a:pt x="1956" y="289"/>
                    </a:moveTo>
                    <a:lnTo>
                      <a:pt x="1974" y="289"/>
                    </a:lnTo>
                    <a:lnTo>
                      <a:pt x="1974" y="295"/>
                    </a:lnTo>
                    <a:lnTo>
                      <a:pt x="1956" y="295"/>
                    </a:lnTo>
                    <a:lnTo>
                      <a:pt x="1956" y="289"/>
                    </a:lnTo>
                    <a:close/>
                    <a:moveTo>
                      <a:pt x="1980" y="289"/>
                    </a:moveTo>
                    <a:lnTo>
                      <a:pt x="1999" y="289"/>
                    </a:lnTo>
                    <a:lnTo>
                      <a:pt x="1999" y="295"/>
                    </a:lnTo>
                    <a:lnTo>
                      <a:pt x="1980" y="295"/>
                    </a:lnTo>
                    <a:lnTo>
                      <a:pt x="1980" y="289"/>
                    </a:lnTo>
                    <a:close/>
                    <a:moveTo>
                      <a:pt x="2005" y="289"/>
                    </a:moveTo>
                    <a:lnTo>
                      <a:pt x="2024" y="289"/>
                    </a:lnTo>
                    <a:lnTo>
                      <a:pt x="2024" y="295"/>
                    </a:lnTo>
                    <a:lnTo>
                      <a:pt x="2005" y="295"/>
                    </a:lnTo>
                    <a:lnTo>
                      <a:pt x="2005" y="289"/>
                    </a:lnTo>
                    <a:close/>
                    <a:moveTo>
                      <a:pt x="2030" y="289"/>
                    </a:moveTo>
                    <a:lnTo>
                      <a:pt x="2049" y="289"/>
                    </a:lnTo>
                    <a:lnTo>
                      <a:pt x="2049" y="295"/>
                    </a:lnTo>
                    <a:lnTo>
                      <a:pt x="2030" y="295"/>
                    </a:lnTo>
                    <a:lnTo>
                      <a:pt x="2030" y="289"/>
                    </a:lnTo>
                    <a:close/>
                    <a:moveTo>
                      <a:pt x="2055" y="289"/>
                    </a:moveTo>
                    <a:lnTo>
                      <a:pt x="2073" y="289"/>
                    </a:lnTo>
                    <a:lnTo>
                      <a:pt x="2073" y="295"/>
                    </a:lnTo>
                    <a:lnTo>
                      <a:pt x="2055" y="295"/>
                    </a:lnTo>
                    <a:lnTo>
                      <a:pt x="2055" y="289"/>
                    </a:lnTo>
                    <a:close/>
                    <a:moveTo>
                      <a:pt x="2079" y="289"/>
                    </a:moveTo>
                    <a:lnTo>
                      <a:pt x="2098" y="289"/>
                    </a:lnTo>
                    <a:lnTo>
                      <a:pt x="2098" y="295"/>
                    </a:lnTo>
                    <a:lnTo>
                      <a:pt x="2079" y="295"/>
                    </a:lnTo>
                    <a:lnTo>
                      <a:pt x="2079" y="289"/>
                    </a:lnTo>
                    <a:close/>
                    <a:moveTo>
                      <a:pt x="2104" y="289"/>
                    </a:moveTo>
                    <a:lnTo>
                      <a:pt x="2123" y="289"/>
                    </a:lnTo>
                    <a:lnTo>
                      <a:pt x="2123" y="295"/>
                    </a:lnTo>
                    <a:lnTo>
                      <a:pt x="2104" y="295"/>
                    </a:lnTo>
                    <a:lnTo>
                      <a:pt x="2104" y="289"/>
                    </a:lnTo>
                    <a:close/>
                    <a:moveTo>
                      <a:pt x="2129" y="289"/>
                    </a:moveTo>
                    <a:lnTo>
                      <a:pt x="2148" y="289"/>
                    </a:lnTo>
                    <a:lnTo>
                      <a:pt x="2148" y="295"/>
                    </a:lnTo>
                    <a:lnTo>
                      <a:pt x="2129" y="295"/>
                    </a:lnTo>
                    <a:lnTo>
                      <a:pt x="2129" y="289"/>
                    </a:lnTo>
                    <a:close/>
                    <a:moveTo>
                      <a:pt x="2154" y="289"/>
                    </a:moveTo>
                    <a:lnTo>
                      <a:pt x="2172" y="289"/>
                    </a:lnTo>
                    <a:lnTo>
                      <a:pt x="2172" y="295"/>
                    </a:lnTo>
                    <a:lnTo>
                      <a:pt x="2154" y="295"/>
                    </a:lnTo>
                    <a:lnTo>
                      <a:pt x="2154" y="289"/>
                    </a:lnTo>
                    <a:close/>
                    <a:moveTo>
                      <a:pt x="2179" y="289"/>
                    </a:moveTo>
                    <a:lnTo>
                      <a:pt x="2197" y="289"/>
                    </a:lnTo>
                    <a:lnTo>
                      <a:pt x="2197" y="295"/>
                    </a:lnTo>
                    <a:lnTo>
                      <a:pt x="2179" y="295"/>
                    </a:lnTo>
                    <a:lnTo>
                      <a:pt x="2179" y="289"/>
                    </a:lnTo>
                    <a:close/>
                    <a:moveTo>
                      <a:pt x="2203" y="289"/>
                    </a:moveTo>
                    <a:lnTo>
                      <a:pt x="2222" y="289"/>
                    </a:lnTo>
                    <a:lnTo>
                      <a:pt x="2222" y="295"/>
                    </a:lnTo>
                    <a:lnTo>
                      <a:pt x="2203" y="295"/>
                    </a:lnTo>
                    <a:lnTo>
                      <a:pt x="2203" y="289"/>
                    </a:lnTo>
                    <a:close/>
                    <a:moveTo>
                      <a:pt x="2228" y="289"/>
                    </a:moveTo>
                    <a:lnTo>
                      <a:pt x="2247" y="289"/>
                    </a:lnTo>
                    <a:lnTo>
                      <a:pt x="2247" y="295"/>
                    </a:lnTo>
                    <a:lnTo>
                      <a:pt x="2228" y="295"/>
                    </a:lnTo>
                    <a:lnTo>
                      <a:pt x="2228" y="289"/>
                    </a:lnTo>
                    <a:close/>
                    <a:moveTo>
                      <a:pt x="2253" y="289"/>
                    </a:moveTo>
                    <a:lnTo>
                      <a:pt x="2271" y="289"/>
                    </a:lnTo>
                    <a:lnTo>
                      <a:pt x="2271" y="295"/>
                    </a:lnTo>
                    <a:lnTo>
                      <a:pt x="2253" y="295"/>
                    </a:lnTo>
                    <a:lnTo>
                      <a:pt x="2253" y="289"/>
                    </a:lnTo>
                    <a:close/>
                    <a:moveTo>
                      <a:pt x="2278" y="289"/>
                    </a:moveTo>
                    <a:lnTo>
                      <a:pt x="2296" y="289"/>
                    </a:lnTo>
                    <a:lnTo>
                      <a:pt x="2296" y="295"/>
                    </a:lnTo>
                    <a:lnTo>
                      <a:pt x="2278" y="295"/>
                    </a:lnTo>
                    <a:lnTo>
                      <a:pt x="2278" y="289"/>
                    </a:lnTo>
                    <a:close/>
                    <a:moveTo>
                      <a:pt x="2302" y="289"/>
                    </a:moveTo>
                    <a:lnTo>
                      <a:pt x="2321" y="289"/>
                    </a:lnTo>
                    <a:lnTo>
                      <a:pt x="2321" y="295"/>
                    </a:lnTo>
                    <a:lnTo>
                      <a:pt x="2302" y="295"/>
                    </a:lnTo>
                    <a:lnTo>
                      <a:pt x="2302" y="289"/>
                    </a:lnTo>
                    <a:close/>
                    <a:moveTo>
                      <a:pt x="2327" y="289"/>
                    </a:moveTo>
                    <a:lnTo>
                      <a:pt x="2346" y="289"/>
                    </a:lnTo>
                    <a:lnTo>
                      <a:pt x="2346" y="295"/>
                    </a:lnTo>
                    <a:lnTo>
                      <a:pt x="2327" y="295"/>
                    </a:lnTo>
                    <a:lnTo>
                      <a:pt x="2327" y="289"/>
                    </a:lnTo>
                    <a:close/>
                    <a:moveTo>
                      <a:pt x="2352" y="289"/>
                    </a:moveTo>
                    <a:lnTo>
                      <a:pt x="2367" y="289"/>
                    </a:lnTo>
                    <a:lnTo>
                      <a:pt x="2367" y="295"/>
                    </a:lnTo>
                    <a:lnTo>
                      <a:pt x="2352" y="295"/>
                    </a:lnTo>
                    <a:lnTo>
                      <a:pt x="2352" y="289"/>
                    </a:lnTo>
                    <a:close/>
                    <a:moveTo>
                      <a:pt x="0" y="0"/>
                    </a:moveTo>
                    <a:lnTo>
                      <a:pt x="18" y="0"/>
                    </a:lnTo>
                    <a:lnTo>
                      <a:pt x="18" y="6"/>
                    </a:lnTo>
                    <a:lnTo>
                      <a:pt x="0" y="6"/>
                    </a:lnTo>
                    <a:lnTo>
                      <a:pt x="0" y="0"/>
                    </a:lnTo>
                    <a:close/>
                    <a:moveTo>
                      <a:pt x="24" y="0"/>
                    </a:moveTo>
                    <a:lnTo>
                      <a:pt x="43" y="0"/>
                    </a:lnTo>
                    <a:lnTo>
                      <a:pt x="43" y="6"/>
                    </a:lnTo>
                    <a:lnTo>
                      <a:pt x="24" y="6"/>
                    </a:lnTo>
                    <a:lnTo>
                      <a:pt x="24" y="0"/>
                    </a:lnTo>
                    <a:close/>
                    <a:moveTo>
                      <a:pt x="49" y="0"/>
                    </a:moveTo>
                    <a:lnTo>
                      <a:pt x="68" y="0"/>
                    </a:lnTo>
                    <a:lnTo>
                      <a:pt x="68" y="6"/>
                    </a:lnTo>
                    <a:lnTo>
                      <a:pt x="49" y="6"/>
                    </a:lnTo>
                    <a:lnTo>
                      <a:pt x="49" y="0"/>
                    </a:lnTo>
                    <a:close/>
                    <a:moveTo>
                      <a:pt x="74" y="0"/>
                    </a:moveTo>
                    <a:lnTo>
                      <a:pt x="92" y="0"/>
                    </a:lnTo>
                    <a:lnTo>
                      <a:pt x="92" y="6"/>
                    </a:lnTo>
                    <a:lnTo>
                      <a:pt x="74" y="6"/>
                    </a:lnTo>
                    <a:lnTo>
                      <a:pt x="74" y="0"/>
                    </a:lnTo>
                    <a:close/>
                    <a:moveTo>
                      <a:pt x="99" y="0"/>
                    </a:moveTo>
                    <a:lnTo>
                      <a:pt x="117" y="0"/>
                    </a:lnTo>
                    <a:lnTo>
                      <a:pt x="117" y="6"/>
                    </a:lnTo>
                    <a:lnTo>
                      <a:pt x="99" y="6"/>
                    </a:lnTo>
                    <a:lnTo>
                      <a:pt x="99" y="0"/>
                    </a:lnTo>
                    <a:close/>
                    <a:moveTo>
                      <a:pt x="123" y="0"/>
                    </a:moveTo>
                    <a:lnTo>
                      <a:pt x="142" y="0"/>
                    </a:lnTo>
                    <a:lnTo>
                      <a:pt x="142" y="6"/>
                    </a:lnTo>
                    <a:lnTo>
                      <a:pt x="123" y="6"/>
                    </a:lnTo>
                    <a:lnTo>
                      <a:pt x="123" y="0"/>
                    </a:lnTo>
                    <a:close/>
                    <a:moveTo>
                      <a:pt x="148" y="0"/>
                    </a:moveTo>
                    <a:lnTo>
                      <a:pt x="167" y="0"/>
                    </a:lnTo>
                    <a:lnTo>
                      <a:pt x="167" y="6"/>
                    </a:lnTo>
                    <a:lnTo>
                      <a:pt x="148" y="6"/>
                    </a:lnTo>
                    <a:lnTo>
                      <a:pt x="148" y="0"/>
                    </a:lnTo>
                    <a:close/>
                    <a:moveTo>
                      <a:pt x="173" y="0"/>
                    </a:moveTo>
                    <a:lnTo>
                      <a:pt x="191" y="0"/>
                    </a:lnTo>
                    <a:lnTo>
                      <a:pt x="191" y="6"/>
                    </a:lnTo>
                    <a:lnTo>
                      <a:pt x="173" y="6"/>
                    </a:lnTo>
                    <a:lnTo>
                      <a:pt x="173" y="0"/>
                    </a:lnTo>
                    <a:close/>
                    <a:moveTo>
                      <a:pt x="198" y="0"/>
                    </a:moveTo>
                    <a:lnTo>
                      <a:pt x="216" y="0"/>
                    </a:lnTo>
                    <a:lnTo>
                      <a:pt x="216" y="6"/>
                    </a:lnTo>
                    <a:lnTo>
                      <a:pt x="198" y="6"/>
                    </a:lnTo>
                    <a:lnTo>
                      <a:pt x="198" y="0"/>
                    </a:lnTo>
                    <a:close/>
                    <a:moveTo>
                      <a:pt x="222" y="0"/>
                    </a:moveTo>
                    <a:lnTo>
                      <a:pt x="241" y="0"/>
                    </a:lnTo>
                    <a:lnTo>
                      <a:pt x="241" y="6"/>
                    </a:lnTo>
                    <a:lnTo>
                      <a:pt x="222" y="6"/>
                    </a:lnTo>
                    <a:lnTo>
                      <a:pt x="222" y="0"/>
                    </a:lnTo>
                    <a:close/>
                    <a:moveTo>
                      <a:pt x="247" y="0"/>
                    </a:moveTo>
                    <a:lnTo>
                      <a:pt x="266" y="0"/>
                    </a:lnTo>
                    <a:lnTo>
                      <a:pt x="266" y="6"/>
                    </a:lnTo>
                    <a:lnTo>
                      <a:pt x="247" y="6"/>
                    </a:lnTo>
                    <a:lnTo>
                      <a:pt x="247" y="0"/>
                    </a:lnTo>
                    <a:close/>
                    <a:moveTo>
                      <a:pt x="272" y="0"/>
                    </a:moveTo>
                    <a:lnTo>
                      <a:pt x="290" y="0"/>
                    </a:lnTo>
                    <a:lnTo>
                      <a:pt x="290" y="6"/>
                    </a:lnTo>
                    <a:lnTo>
                      <a:pt x="272" y="6"/>
                    </a:lnTo>
                    <a:lnTo>
                      <a:pt x="272" y="0"/>
                    </a:lnTo>
                    <a:close/>
                    <a:moveTo>
                      <a:pt x="297" y="0"/>
                    </a:moveTo>
                    <a:lnTo>
                      <a:pt x="315" y="0"/>
                    </a:lnTo>
                    <a:lnTo>
                      <a:pt x="315" y="6"/>
                    </a:lnTo>
                    <a:lnTo>
                      <a:pt x="297" y="6"/>
                    </a:lnTo>
                    <a:lnTo>
                      <a:pt x="297" y="0"/>
                    </a:lnTo>
                    <a:close/>
                    <a:moveTo>
                      <a:pt x="321" y="0"/>
                    </a:moveTo>
                    <a:lnTo>
                      <a:pt x="340" y="0"/>
                    </a:lnTo>
                    <a:lnTo>
                      <a:pt x="340" y="6"/>
                    </a:lnTo>
                    <a:lnTo>
                      <a:pt x="321" y="6"/>
                    </a:lnTo>
                    <a:lnTo>
                      <a:pt x="321" y="0"/>
                    </a:lnTo>
                    <a:close/>
                    <a:moveTo>
                      <a:pt x="346" y="0"/>
                    </a:moveTo>
                    <a:lnTo>
                      <a:pt x="365" y="0"/>
                    </a:lnTo>
                    <a:lnTo>
                      <a:pt x="365" y="6"/>
                    </a:lnTo>
                    <a:lnTo>
                      <a:pt x="346" y="6"/>
                    </a:lnTo>
                    <a:lnTo>
                      <a:pt x="346" y="0"/>
                    </a:lnTo>
                    <a:close/>
                    <a:moveTo>
                      <a:pt x="371" y="0"/>
                    </a:moveTo>
                    <a:lnTo>
                      <a:pt x="390" y="0"/>
                    </a:lnTo>
                    <a:lnTo>
                      <a:pt x="390" y="6"/>
                    </a:lnTo>
                    <a:lnTo>
                      <a:pt x="371" y="6"/>
                    </a:lnTo>
                    <a:lnTo>
                      <a:pt x="371" y="0"/>
                    </a:lnTo>
                    <a:close/>
                    <a:moveTo>
                      <a:pt x="396" y="0"/>
                    </a:moveTo>
                    <a:lnTo>
                      <a:pt x="414" y="0"/>
                    </a:lnTo>
                    <a:lnTo>
                      <a:pt x="414" y="6"/>
                    </a:lnTo>
                    <a:lnTo>
                      <a:pt x="396" y="6"/>
                    </a:lnTo>
                    <a:lnTo>
                      <a:pt x="396" y="0"/>
                    </a:lnTo>
                    <a:close/>
                    <a:moveTo>
                      <a:pt x="420" y="0"/>
                    </a:moveTo>
                    <a:lnTo>
                      <a:pt x="439" y="0"/>
                    </a:lnTo>
                    <a:lnTo>
                      <a:pt x="439" y="6"/>
                    </a:lnTo>
                    <a:lnTo>
                      <a:pt x="420" y="6"/>
                    </a:lnTo>
                    <a:lnTo>
                      <a:pt x="420" y="0"/>
                    </a:lnTo>
                    <a:close/>
                    <a:moveTo>
                      <a:pt x="445" y="0"/>
                    </a:moveTo>
                    <a:lnTo>
                      <a:pt x="464" y="0"/>
                    </a:lnTo>
                    <a:lnTo>
                      <a:pt x="464" y="6"/>
                    </a:lnTo>
                    <a:lnTo>
                      <a:pt x="445" y="6"/>
                    </a:lnTo>
                    <a:lnTo>
                      <a:pt x="445" y="0"/>
                    </a:lnTo>
                    <a:close/>
                    <a:moveTo>
                      <a:pt x="470" y="0"/>
                    </a:moveTo>
                    <a:lnTo>
                      <a:pt x="489" y="0"/>
                    </a:lnTo>
                    <a:lnTo>
                      <a:pt x="489" y="6"/>
                    </a:lnTo>
                    <a:lnTo>
                      <a:pt x="470" y="6"/>
                    </a:lnTo>
                    <a:lnTo>
                      <a:pt x="470" y="0"/>
                    </a:lnTo>
                    <a:close/>
                    <a:moveTo>
                      <a:pt x="495" y="0"/>
                    </a:moveTo>
                    <a:lnTo>
                      <a:pt x="513" y="0"/>
                    </a:lnTo>
                    <a:lnTo>
                      <a:pt x="513" y="6"/>
                    </a:lnTo>
                    <a:lnTo>
                      <a:pt x="495" y="6"/>
                    </a:lnTo>
                    <a:lnTo>
                      <a:pt x="495" y="0"/>
                    </a:lnTo>
                    <a:close/>
                    <a:moveTo>
                      <a:pt x="520" y="0"/>
                    </a:moveTo>
                    <a:lnTo>
                      <a:pt x="538" y="0"/>
                    </a:lnTo>
                    <a:lnTo>
                      <a:pt x="538" y="6"/>
                    </a:lnTo>
                    <a:lnTo>
                      <a:pt x="520" y="6"/>
                    </a:lnTo>
                    <a:lnTo>
                      <a:pt x="520" y="0"/>
                    </a:lnTo>
                    <a:close/>
                    <a:moveTo>
                      <a:pt x="544" y="0"/>
                    </a:moveTo>
                    <a:lnTo>
                      <a:pt x="563" y="0"/>
                    </a:lnTo>
                    <a:lnTo>
                      <a:pt x="563" y="6"/>
                    </a:lnTo>
                    <a:lnTo>
                      <a:pt x="544" y="6"/>
                    </a:lnTo>
                    <a:lnTo>
                      <a:pt x="544" y="0"/>
                    </a:lnTo>
                    <a:close/>
                    <a:moveTo>
                      <a:pt x="569" y="0"/>
                    </a:moveTo>
                    <a:lnTo>
                      <a:pt x="588" y="0"/>
                    </a:lnTo>
                    <a:lnTo>
                      <a:pt x="588" y="6"/>
                    </a:lnTo>
                    <a:lnTo>
                      <a:pt x="569" y="6"/>
                    </a:lnTo>
                    <a:lnTo>
                      <a:pt x="569" y="0"/>
                    </a:lnTo>
                    <a:close/>
                    <a:moveTo>
                      <a:pt x="594" y="0"/>
                    </a:moveTo>
                    <a:lnTo>
                      <a:pt x="612" y="0"/>
                    </a:lnTo>
                    <a:lnTo>
                      <a:pt x="612" y="6"/>
                    </a:lnTo>
                    <a:lnTo>
                      <a:pt x="594" y="6"/>
                    </a:lnTo>
                    <a:lnTo>
                      <a:pt x="594" y="0"/>
                    </a:lnTo>
                    <a:close/>
                    <a:moveTo>
                      <a:pt x="619" y="0"/>
                    </a:moveTo>
                    <a:lnTo>
                      <a:pt x="637" y="0"/>
                    </a:lnTo>
                    <a:lnTo>
                      <a:pt x="637" y="6"/>
                    </a:lnTo>
                    <a:lnTo>
                      <a:pt x="619" y="6"/>
                    </a:lnTo>
                    <a:lnTo>
                      <a:pt x="619" y="0"/>
                    </a:lnTo>
                    <a:close/>
                    <a:moveTo>
                      <a:pt x="643" y="0"/>
                    </a:moveTo>
                    <a:lnTo>
                      <a:pt x="662" y="0"/>
                    </a:lnTo>
                    <a:lnTo>
                      <a:pt x="662" y="6"/>
                    </a:lnTo>
                    <a:lnTo>
                      <a:pt x="643" y="6"/>
                    </a:lnTo>
                    <a:lnTo>
                      <a:pt x="643" y="0"/>
                    </a:lnTo>
                    <a:close/>
                    <a:moveTo>
                      <a:pt x="668" y="0"/>
                    </a:moveTo>
                    <a:lnTo>
                      <a:pt x="687" y="0"/>
                    </a:lnTo>
                    <a:lnTo>
                      <a:pt x="687" y="6"/>
                    </a:lnTo>
                    <a:lnTo>
                      <a:pt x="668" y="6"/>
                    </a:lnTo>
                    <a:lnTo>
                      <a:pt x="668" y="0"/>
                    </a:lnTo>
                    <a:close/>
                    <a:moveTo>
                      <a:pt x="693" y="0"/>
                    </a:moveTo>
                    <a:lnTo>
                      <a:pt x="711" y="0"/>
                    </a:lnTo>
                    <a:lnTo>
                      <a:pt x="711" y="6"/>
                    </a:lnTo>
                    <a:lnTo>
                      <a:pt x="693" y="6"/>
                    </a:lnTo>
                    <a:lnTo>
                      <a:pt x="693" y="0"/>
                    </a:lnTo>
                    <a:close/>
                    <a:moveTo>
                      <a:pt x="718" y="0"/>
                    </a:moveTo>
                    <a:lnTo>
                      <a:pt x="736" y="0"/>
                    </a:lnTo>
                    <a:lnTo>
                      <a:pt x="736" y="6"/>
                    </a:lnTo>
                    <a:lnTo>
                      <a:pt x="718" y="6"/>
                    </a:lnTo>
                    <a:lnTo>
                      <a:pt x="718" y="0"/>
                    </a:lnTo>
                    <a:close/>
                    <a:moveTo>
                      <a:pt x="742" y="0"/>
                    </a:moveTo>
                    <a:lnTo>
                      <a:pt x="761" y="0"/>
                    </a:lnTo>
                    <a:lnTo>
                      <a:pt x="761" y="6"/>
                    </a:lnTo>
                    <a:lnTo>
                      <a:pt x="742" y="6"/>
                    </a:lnTo>
                    <a:lnTo>
                      <a:pt x="742" y="0"/>
                    </a:lnTo>
                    <a:close/>
                    <a:moveTo>
                      <a:pt x="767" y="0"/>
                    </a:moveTo>
                    <a:lnTo>
                      <a:pt x="786" y="0"/>
                    </a:lnTo>
                    <a:lnTo>
                      <a:pt x="786" y="6"/>
                    </a:lnTo>
                    <a:lnTo>
                      <a:pt x="767" y="6"/>
                    </a:lnTo>
                    <a:lnTo>
                      <a:pt x="767" y="0"/>
                    </a:lnTo>
                    <a:close/>
                    <a:moveTo>
                      <a:pt x="792" y="0"/>
                    </a:moveTo>
                    <a:lnTo>
                      <a:pt x="810" y="0"/>
                    </a:lnTo>
                    <a:lnTo>
                      <a:pt x="810" y="6"/>
                    </a:lnTo>
                    <a:lnTo>
                      <a:pt x="792" y="6"/>
                    </a:lnTo>
                    <a:lnTo>
                      <a:pt x="792" y="0"/>
                    </a:lnTo>
                    <a:close/>
                    <a:moveTo>
                      <a:pt x="817" y="0"/>
                    </a:moveTo>
                    <a:lnTo>
                      <a:pt x="835" y="0"/>
                    </a:lnTo>
                    <a:lnTo>
                      <a:pt x="835" y="6"/>
                    </a:lnTo>
                    <a:lnTo>
                      <a:pt x="817" y="6"/>
                    </a:lnTo>
                    <a:lnTo>
                      <a:pt x="817" y="0"/>
                    </a:lnTo>
                    <a:close/>
                    <a:moveTo>
                      <a:pt x="841" y="0"/>
                    </a:moveTo>
                    <a:lnTo>
                      <a:pt x="860" y="0"/>
                    </a:lnTo>
                    <a:lnTo>
                      <a:pt x="860" y="6"/>
                    </a:lnTo>
                    <a:lnTo>
                      <a:pt x="841" y="6"/>
                    </a:lnTo>
                    <a:lnTo>
                      <a:pt x="841" y="0"/>
                    </a:lnTo>
                    <a:close/>
                    <a:moveTo>
                      <a:pt x="866" y="0"/>
                    </a:moveTo>
                    <a:lnTo>
                      <a:pt x="885" y="0"/>
                    </a:lnTo>
                    <a:lnTo>
                      <a:pt x="885" y="6"/>
                    </a:lnTo>
                    <a:lnTo>
                      <a:pt x="866" y="6"/>
                    </a:lnTo>
                    <a:lnTo>
                      <a:pt x="866" y="0"/>
                    </a:lnTo>
                    <a:close/>
                    <a:moveTo>
                      <a:pt x="891" y="0"/>
                    </a:moveTo>
                    <a:lnTo>
                      <a:pt x="910" y="0"/>
                    </a:lnTo>
                    <a:lnTo>
                      <a:pt x="910" y="6"/>
                    </a:lnTo>
                    <a:lnTo>
                      <a:pt x="891" y="6"/>
                    </a:lnTo>
                    <a:lnTo>
                      <a:pt x="891" y="0"/>
                    </a:lnTo>
                    <a:close/>
                    <a:moveTo>
                      <a:pt x="916" y="0"/>
                    </a:moveTo>
                    <a:lnTo>
                      <a:pt x="934" y="0"/>
                    </a:lnTo>
                    <a:lnTo>
                      <a:pt x="934" y="6"/>
                    </a:lnTo>
                    <a:lnTo>
                      <a:pt x="916" y="6"/>
                    </a:lnTo>
                    <a:lnTo>
                      <a:pt x="916" y="0"/>
                    </a:lnTo>
                    <a:close/>
                    <a:moveTo>
                      <a:pt x="940" y="0"/>
                    </a:moveTo>
                    <a:lnTo>
                      <a:pt x="959" y="0"/>
                    </a:lnTo>
                    <a:lnTo>
                      <a:pt x="959" y="6"/>
                    </a:lnTo>
                    <a:lnTo>
                      <a:pt x="940" y="6"/>
                    </a:lnTo>
                    <a:lnTo>
                      <a:pt x="940" y="0"/>
                    </a:lnTo>
                    <a:close/>
                    <a:moveTo>
                      <a:pt x="965" y="0"/>
                    </a:moveTo>
                    <a:lnTo>
                      <a:pt x="984" y="0"/>
                    </a:lnTo>
                    <a:lnTo>
                      <a:pt x="984" y="6"/>
                    </a:lnTo>
                    <a:lnTo>
                      <a:pt x="965" y="6"/>
                    </a:lnTo>
                    <a:lnTo>
                      <a:pt x="965" y="0"/>
                    </a:lnTo>
                    <a:close/>
                    <a:moveTo>
                      <a:pt x="990" y="0"/>
                    </a:moveTo>
                    <a:lnTo>
                      <a:pt x="1009" y="0"/>
                    </a:lnTo>
                    <a:lnTo>
                      <a:pt x="1009" y="6"/>
                    </a:lnTo>
                    <a:lnTo>
                      <a:pt x="990" y="6"/>
                    </a:lnTo>
                    <a:lnTo>
                      <a:pt x="990" y="0"/>
                    </a:lnTo>
                    <a:close/>
                    <a:moveTo>
                      <a:pt x="1015" y="0"/>
                    </a:moveTo>
                    <a:lnTo>
                      <a:pt x="1033" y="0"/>
                    </a:lnTo>
                    <a:lnTo>
                      <a:pt x="1033" y="6"/>
                    </a:lnTo>
                    <a:lnTo>
                      <a:pt x="1015" y="6"/>
                    </a:lnTo>
                    <a:lnTo>
                      <a:pt x="1015" y="0"/>
                    </a:lnTo>
                    <a:close/>
                    <a:moveTo>
                      <a:pt x="1039" y="0"/>
                    </a:moveTo>
                    <a:lnTo>
                      <a:pt x="1058" y="0"/>
                    </a:lnTo>
                    <a:lnTo>
                      <a:pt x="1058" y="6"/>
                    </a:lnTo>
                    <a:lnTo>
                      <a:pt x="1039" y="6"/>
                    </a:lnTo>
                    <a:lnTo>
                      <a:pt x="1039" y="0"/>
                    </a:lnTo>
                    <a:close/>
                    <a:moveTo>
                      <a:pt x="1064" y="0"/>
                    </a:moveTo>
                    <a:lnTo>
                      <a:pt x="1083" y="0"/>
                    </a:lnTo>
                    <a:lnTo>
                      <a:pt x="1083" y="6"/>
                    </a:lnTo>
                    <a:lnTo>
                      <a:pt x="1064" y="6"/>
                    </a:lnTo>
                    <a:lnTo>
                      <a:pt x="1064" y="0"/>
                    </a:lnTo>
                    <a:close/>
                    <a:moveTo>
                      <a:pt x="1089" y="0"/>
                    </a:moveTo>
                    <a:lnTo>
                      <a:pt x="1108" y="0"/>
                    </a:lnTo>
                    <a:lnTo>
                      <a:pt x="1108" y="6"/>
                    </a:lnTo>
                    <a:lnTo>
                      <a:pt x="1089" y="6"/>
                    </a:lnTo>
                    <a:lnTo>
                      <a:pt x="1089" y="0"/>
                    </a:lnTo>
                    <a:close/>
                    <a:moveTo>
                      <a:pt x="1114" y="0"/>
                    </a:moveTo>
                    <a:lnTo>
                      <a:pt x="1132" y="0"/>
                    </a:lnTo>
                    <a:lnTo>
                      <a:pt x="1132" y="6"/>
                    </a:lnTo>
                    <a:lnTo>
                      <a:pt x="1114" y="6"/>
                    </a:lnTo>
                    <a:lnTo>
                      <a:pt x="1114" y="0"/>
                    </a:lnTo>
                    <a:close/>
                    <a:moveTo>
                      <a:pt x="1139" y="0"/>
                    </a:moveTo>
                    <a:lnTo>
                      <a:pt x="1157" y="0"/>
                    </a:lnTo>
                    <a:lnTo>
                      <a:pt x="1157" y="6"/>
                    </a:lnTo>
                    <a:lnTo>
                      <a:pt x="1139" y="6"/>
                    </a:lnTo>
                    <a:lnTo>
                      <a:pt x="1139" y="0"/>
                    </a:lnTo>
                    <a:close/>
                    <a:moveTo>
                      <a:pt x="1163" y="0"/>
                    </a:moveTo>
                    <a:lnTo>
                      <a:pt x="1182" y="0"/>
                    </a:lnTo>
                    <a:lnTo>
                      <a:pt x="1182" y="6"/>
                    </a:lnTo>
                    <a:lnTo>
                      <a:pt x="1163" y="6"/>
                    </a:lnTo>
                    <a:lnTo>
                      <a:pt x="1163" y="0"/>
                    </a:lnTo>
                    <a:close/>
                    <a:moveTo>
                      <a:pt x="1188" y="0"/>
                    </a:moveTo>
                    <a:lnTo>
                      <a:pt x="1207" y="0"/>
                    </a:lnTo>
                    <a:lnTo>
                      <a:pt x="1207" y="6"/>
                    </a:lnTo>
                    <a:lnTo>
                      <a:pt x="1188" y="6"/>
                    </a:lnTo>
                    <a:lnTo>
                      <a:pt x="1188" y="0"/>
                    </a:lnTo>
                    <a:close/>
                    <a:moveTo>
                      <a:pt x="1213" y="0"/>
                    </a:moveTo>
                    <a:lnTo>
                      <a:pt x="1231" y="0"/>
                    </a:lnTo>
                    <a:lnTo>
                      <a:pt x="1231" y="6"/>
                    </a:lnTo>
                    <a:lnTo>
                      <a:pt x="1213" y="6"/>
                    </a:lnTo>
                    <a:lnTo>
                      <a:pt x="1213" y="0"/>
                    </a:lnTo>
                    <a:close/>
                    <a:moveTo>
                      <a:pt x="1238" y="0"/>
                    </a:moveTo>
                    <a:lnTo>
                      <a:pt x="1256" y="0"/>
                    </a:lnTo>
                    <a:lnTo>
                      <a:pt x="1256" y="6"/>
                    </a:lnTo>
                    <a:lnTo>
                      <a:pt x="1238" y="6"/>
                    </a:lnTo>
                    <a:lnTo>
                      <a:pt x="1238" y="0"/>
                    </a:lnTo>
                    <a:close/>
                    <a:moveTo>
                      <a:pt x="1262" y="0"/>
                    </a:moveTo>
                    <a:lnTo>
                      <a:pt x="1281" y="0"/>
                    </a:lnTo>
                    <a:lnTo>
                      <a:pt x="1281" y="6"/>
                    </a:lnTo>
                    <a:lnTo>
                      <a:pt x="1262" y="6"/>
                    </a:lnTo>
                    <a:lnTo>
                      <a:pt x="1262" y="0"/>
                    </a:lnTo>
                    <a:close/>
                    <a:moveTo>
                      <a:pt x="1287" y="0"/>
                    </a:moveTo>
                    <a:lnTo>
                      <a:pt x="1306" y="0"/>
                    </a:lnTo>
                    <a:lnTo>
                      <a:pt x="1306" y="6"/>
                    </a:lnTo>
                    <a:lnTo>
                      <a:pt x="1287" y="6"/>
                    </a:lnTo>
                    <a:lnTo>
                      <a:pt x="1287" y="0"/>
                    </a:lnTo>
                    <a:close/>
                    <a:moveTo>
                      <a:pt x="1312" y="0"/>
                    </a:moveTo>
                    <a:lnTo>
                      <a:pt x="1330" y="0"/>
                    </a:lnTo>
                    <a:lnTo>
                      <a:pt x="1330" y="6"/>
                    </a:lnTo>
                    <a:lnTo>
                      <a:pt x="1312" y="6"/>
                    </a:lnTo>
                    <a:lnTo>
                      <a:pt x="1312" y="0"/>
                    </a:lnTo>
                    <a:close/>
                    <a:moveTo>
                      <a:pt x="1337" y="0"/>
                    </a:moveTo>
                    <a:lnTo>
                      <a:pt x="1355" y="0"/>
                    </a:lnTo>
                    <a:lnTo>
                      <a:pt x="1355" y="6"/>
                    </a:lnTo>
                    <a:lnTo>
                      <a:pt x="1337" y="6"/>
                    </a:lnTo>
                    <a:lnTo>
                      <a:pt x="1337" y="0"/>
                    </a:lnTo>
                    <a:close/>
                    <a:moveTo>
                      <a:pt x="1361" y="0"/>
                    </a:moveTo>
                    <a:lnTo>
                      <a:pt x="1380" y="0"/>
                    </a:lnTo>
                    <a:lnTo>
                      <a:pt x="1380" y="6"/>
                    </a:lnTo>
                    <a:lnTo>
                      <a:pt x="1361" y="6"/>
                    </a:lnTo>
                    <a:lnTo>
                      <a:pt x="1361" y="0"/>
                    </a:lnTo>
                    <a:close/>
                    <a:moveTo>
                      <a:pt x="1386" y="0"/>
                    </a:moveTo>
                    <a:lnTo>
                      <a:pt x="1405" y="0"/>
                    </a:lnTo>
                    <a:lnTo>
                      <a:pt x="1405" y="6"/>
                    </a:lnTo>
                    <a:lnTo>
                      <a:pt x="1386" y="6"/>
                    </a:lnTo>
                    <a:lnTo>
                      <a:pt x="1386" y="0"/>
                    </a:lnTo>
                    <a:close/>
                    <a:moveTo>
                      <a:pt x="1411" y="0"/>
                    </a:moveTo>
                    <a:lnTo>
                      <a:pt x="1429" y="0"/>
                    </a:lnTo>
                    <a:lnTo>
                      <a:pt x="1429" y="6"/>
                    </a:lnTo>
                    <a:lnTo>
                      <a:pt x="1411" y="6"/>
                    </a:lnTo>
                    <a:lnTo>
                      <a:pt x="1411" y="0"/>
                    </a:lnTo>
                    <a:close/>
                    <a:moveTo>
                      <a:pt x="1436" y="0"/>
                    </a:moveTo>
                    <a:lnTo>
                      <a:pt x="1454" y="0"/>
                    </a:lnTo>
                    <a:lnTo>
                      <a:pt x="1454" y="6"/>
                    </a:lnTo>
                    <a:lnTo>
                      <a:pt x="1436" y="6"/>
                    </a:lnTo>
                    <a:lnTo>
                      <a:pt x="1436" y="0"/>
                    </a:lnTo>
                    <a:close/>
                    <a:moveTo>
                      <a:pt x="1460" y="0"/>
                    </a:moveTo>
                    <a:lnTo>
                      <a:pt x="1479" y="0"/>
                    </a:lnTo>
                    <a:lnTo>
                      <a:pt x="1479" y="6"/>
                    </a:lnTo>
                    <a:lnTo>
                      <a:pt x="1460" y="6"/>
                    </a:lnTo>
                    <a:lnTo>
                      <a:pt x="1460" y="0"/>
                    </a:lnTo>
                    <a:close/>
                    <a:moveTo>
                      <a:pt x="1485" y="0"/>
                    </a:moveTo>
                    <a:lnTo>
                      <a:pt x="1504" y="0"/>
                    </a:lnTo>
                    <a:lnTo>
                      <a:pt x="1504" y="6"/>
                    </a:lnTo>
                    <a:lnTo>
                      <a:pt x="1485" y="6"/>
                    </a:lnTo>
                    <a:lnTo>
                      <a:pt x="1485" y="0"/>
                    </a:lnTo>
                    <a:close/>
                    <a:moveTo>
                      <a:pt x="1510" y="0"/>
                    </a:moveTo>
                    <a:lnTo>
                      <a:pt x="1529" y="0"/>
                    </a:lnTo>
                    <a:lnTo>
                      <a:pt x="1529" y="6"/>
                    </a:lnTo>
                    <a:lnTo>
                      <a:pt x="1510" y="6"/>
                    </a:lnTo>
                    <a:lnTo>
                      <a:pt x="1510" y="0"/>
                    </a:lnTo>
                    <a:close/>
                    <a:moveTo>
                      <a:pt x="1535" y="0"/>
                    </a:moveTo>
                    <a:lnTo>
                      <a:pt x="1553" y="0"/>
                    </a:lnTo>
                    <a:lnTo>
                      <a:pt x="1553" y="6"/>
                    </a:lnTo>
                    <a:lnTo>
                      <a:pt x="1535" y="6"/>
                    </a:lnTo>
                    <a:lnTo>
                      <a:pt x="1535" y="0"/>
                    </a:lnTo>
                    <a:close/>
                    <a:moveTo>
                      <a:pt x="1559" y="0"/>
                    </a:moveTo>
                    <a:lnTo>
                      <a:pt x="1578" y="0"/>
                    </a:lnTo>
                    <a:lnTo>
                      <a:pt x="1578" y="6"/>
                    </a:lnTo>
                    <a:lnTo>
                      <a:pt x="1559" y="6"/>
                    </a:lnTo>
                    <a:lnTo>
                      <a:pt x="1559" y="0"/>
                    </a:lnTo>
                    <a:close/>
                    <a:moveTo>
                      <a:pt x="1584" y="0"/>
                    </a:moveTo>
                    <a:lnTo>
                      <a:pt x="1603" y="0"/>
                    </a:lnTo>
                    <a:lnTo>
                      <a:pt x="1603" y="6"/>
                    </a:lnTo>
                    <a:lnTo>
                      <a:pt x="1584" y="6"/>
                    </a:lnTo>
                    <a:lnTo>
                      <a:pt x="1584" y="0"/>
                    </a:lnTo>
                    <a:close/>
                    <a:moveTo>
                      <a:pt x="1609" y="0"/>
                    </a:moveTo>
                    <a:lnTo>
                      <a:pt x="1628" y="0"/>
                    </a:lnTo>
                    <a:lnTo>
                      <a:pt x="1628" y="6"/>
                    </a:lnTo>
                    <a:lnTo>
                      <a:pt x="1609" y="6"/>
                    </a:lnTo>
                    <a:lnTo>
                      <a:pt x="1609" y="0"/>
                    </a:lnTo>
                    <a:close/>
                    <a:moveTo>
                      <a:pt x="1634" y="0"/>
                    </a:moveTo>
                    <a:lnTo>
                      <a:pt x="1652" y="0"/>
                    </a:lnTo>
                    <a:lnTo>
                      <a:pt x="1652" y="6"/>
                    </a:lnTo>
                    <a:lnTo>
                      <a:pt x="1634" y="6"/>
                    </a:lnTo>
                    <a:lnTo>
                      <a:pt x="1634" y="0"/>
                    </a:lnTo>
                    <a:close/>
                    <a:moveTo>
                      <a:pt x="1659" y="0"/>
                    </a:moveTo>
                    <a:lnTo>
                      <a:pt x="1677" y="0"/>
                    </a:lnTo>
                    <a:lnTo>
                      <a:pt x="1677" y="6"/>
                    </a:lnTo>
                    <a:lnTo>
                      <a:pt x="1659" y="6"/>
                    </a:lnTo>
                    <a:lnTo>
                      <a:pt x="1659" y="0"/>
                    </a:lnTo>
                    <a:close/>
                    <a:moveTo>
                      <a:pt x="1683" y="0"/>
                    </a:moveTo>
                    <a:lnTo>
                      <a:pt x="1702" y="0"/>
                    </a:lnTo>
                    <a:lnTo>
                      <a:pt x="1702" y="6"/>
                    </a:lnTo>
                    <a:lnTo>
                      <a:pt x="1683" y="6"/>
                    </a:lnTo>
                    <a:lnTo>
                      <a:pt x="1683" y="0"/>
                    </a:lnTo>
                    <a:close/>
                    <a:moveTo>
                      <a:pt x="1708" y="0"/>
                    </a:moveTo>
                    <a:lnTo>
                      <a:pt x="1727" y="0"/>
                    </a:lnTo>
                    <a:lnTo>
                      <a:pt x="1727" y="6"/>
                    </a:lnTo>
                    <a:lnTo>
                      <a:pt x="1708" y="6"/>
                    </a:lnTo>
                    <a:lnTo>
                      <a:pt x="1708" y="0"/>
                    </a:lnTo>
                    <a:close/>
                    <a:moveTo>
                      <a:pt x="1733" y="0"/>
                    </a:moveTo>
                    <a:lnTo>
                      <a:pt x="1751" y="0"/>
                    </a:lnTo>
                    <a:lnTo>
                      <a:pt x="1751" y="6"/>
                    </a:lnTo>
                    <a:lnTo>
                      <a:pt x="1733" y="6"/>
                    </a:lnTo>
                    <a:lnTo>
                      <a:pt x="1733" y="0"/>
                    </a:lnTo>
                    <a:close/>
                    <a:moveTo>
                      <a:pt x="1758" y="0"/>
                    </a:moveTo>
                    <a:lnTo>
                      <a:pt x="1776" y="0"/>
                    </a:lnTo>
                    <a:lnTo>
                      <a:pt x="1776" y="6"/>
                    </a:lnTo>
                    <a:lnTo>
                      <a:pt x="1758" y="6"/>
                    </a:lnTo>
                    <a:lnTo>
                      <a:pt x="1758" y="0"/>
                    </a:lnTo>
                    <a:close/>
                    <a:moveTo>
                      <a:pt x="1782" y="0"/>
                    </a:moveTo>
                    <a:lnTo>
                      <a:pt x="1801" y="0"/>
                    </a:lnTo>
                    <a:lnTo>
                      <a:pt x="1801" y="6"/>
                    </a:lnTo>
                    <a:lnTo>
                      <a:pt x="1782" y="6"/>
                    </a:lnTo>
                    <a:lnTo>
                      <a:pt x="1782" y="0"/>
                    </a:lnTo>
                    <a:close/>
                    <a:moveTo>
                      <a:pt x="1807" y="0"/>
                    </a:moveTo>
                    <a:lnTo>
                      <a:pt x="1826" y="0"/>
                    </a:lnTo>
                    <a:lnTo>
                      <a:pt x="1826" y="6"/>
                    </a:lnTo>
                    <a:lnTo>
                      <a:pt x="1807" y="6"/>
                    </a:lnTo>
                    <a:lnTo>
                      <a:pt x="1807" y="0"/>
                    </a:lnTo>
                    <a:close/>
                    <a:moveTo>
                      <a:pt x="1832" y="0"/>
                    </a:moveTo>
                    <a:lnTo>
                      <a:pt x="1850" y="0"/>
                    </a:lnTo>
                    <a:lnTo>
                      <a:pt x="1850" y="6"/>
                    </a:lnTo>
                    <a:lnTo>
                      <a:pt x="1832" y="6"/>
                    </a:lnTo>
                    <a:lnTo>
                      <a:pt x="1832" y="0"/>
                    </a:lnTo>
                    <a:close/>
                    <a:moveTo>
                      <a:pt x="1857" y="0"/>
                    </a:moveTo>
                    <a:lnTo>
                      <a:pt x="1875" y="0"/>
                    </a:lnTo>
                    <a:lnTo>
                      <a:pt x="1875" y="6"/>
                    </a:lnTo>
                    <a:lnTo>
                      <a:pt x="1857" y="6"/>
                    </a:lnTo>
                    <a:lnTo>
                      <a:pt x="1857" y="0"/>
                    </a:lnTo>
                    <a:close/>
                    <a:moveTo>
                      <a:pt x="1881" y="0"/>
                    </a:moveTo>
                    <a:lnTo>
                      <a:pt x="1900" y="0"/>
                    </a:lnTo>
                    <a:lnTo>
                      <a:pt x="1900" y="6"/>
                    </a:lnTo>
                    <a:lnTo>
                      <a:pt x="1881" y="6"/>
                    </a:lnTo>
                    <a:lnTo>
                      <a:pt x="1881" y="0"/>
                    </a:lnTo>
                    <a:close/>
                    <a:moveTo>
                      <a:pt x="1906" y="0"/>
                    </a:moveTo>
                    <a:lnTo>
                      <a:pt x="1925" y="0"/>
                    </a:lnTo>
                    <a:lnTo>
                      <a:pt x="1925" y="6"/>
                    </a:lnTo>
                    <a:lnTo>
                      <a:pt x="1906" y="6"/>
                    </a:lnTo>
                    <a:lnTo>
                      <a:pt x="1906" y="0"/>
                    </a:lnTo>
                    <a:close/>
                    <a:moveTo>
                      <a:pt x="1931" y="0"/>
                    </a:moveTo>
                    <a:lnTo>
                      <a:pt x="1949" y="0"/>
                    </a:lnTo>
                    <a:lnTo>
                      <a:pt x="1949" y="6"/>
                    </a:lnTo>
                    <a:lnTo>
                      <a:pt x="1931" y="6"/>
                    </a:lnTo>
                    <a:lnTo>
                      <a:pt x="1931" y="0"/>
                    </a:lnTo>
                    <a:close/>
                    <a:moveTo>
                      <a:pt x="1956" y="0"/>
                    </a:moveTo>
                    <a:lnTo>
                      <a:pt x="1974" y="0"/>
                    </a:lnTo>
                    <a:lnTo>
                      <a:pt x="1974" y="6"/>
                    </a:lnTo>
                    <a:lnTo>
                      <a:pt x="1956" y="6"/>
                    </a:lnTo>
                    <a:lnTo>
                      <a:pt x="1956" y="0"/>
                    </a:lnTo>
                    <a:close/>
                    <a:moveTo>
                      <a:pt x="1980" y="0"/>
                    </a:moveTo>
                    <a:lnTo>
                      <a:pt x="1999" y="0"/>
                    </a:lnTo>
                    <a:lnTo>
                      <a:pt x="1999" y="6"/>
                    </a:lnTo>
                    <a:lnTo>
                      <a:pt x="1980" y="6"/>
                    </a:lnTo>
                    <a:lnTo>
                      <a:pt x="1980" y="0"/>
                    </a:lnTo>
                    <a:close/>
                    <a:moveTo>
                      <a:pt x="2005" y="0"/>
                    </a:moveTo>
                    <a:lnTo>
                      <a:pt x="2024" y="0"/>
                    </a:lnTo>
                    <a:lnTo>
                      <a:pt x="2024" y="6"/>
                    </a:lnTo>
                    <a:lnTo>
                      <a:pt x="2005" y="6"/>
                    </a:lnTo>
                    <a:lnTo>
                      <a:pt x="2005" y="0"/>
                    </a:lnTo>
                    <a:close/>
                    <a:moveTo>
                      <a:pt x="2030" y="0"/>
                    </a:moveTo>
                    <a:lnTo>
                      <a:pt x="2049" y="0"/>
                    </a:lnTo>
                    <a:lnTo>
                      <a:pt x="2049" y="6"/>
                    </a:lnTo>
                    <a:lnTo>
                      <a:pt x="2030" y="6"/>
                    </a:lnTo>
                    <a:lnTo>
                      <a:pt x="2030" y="0"/>
                    </a:lnTo>
                    <a:close/>
                    <a:moveTo>
                      <a:pt x="2055" y="0"/>
                    </a:moveTo>
                    <a:lnTo>
                      <a:pt x="2073" y="0"/>
                    </a:lnTo>
                    <a:lnTo>
                      <a:pt x="2073" y="6"/>
                    </a:lnTo>
                    <a:lnTo>
                      <a:pt x="2055" y="6"/>
                    </a:lnTo>
                    <a:lnTo>
                      <a:pt x="2055" y="0"/>
                    </a:lnTo>
                    <a:close/>
                    <a:moveTo>
                      <a:pt x="2079" y="0"/>
                    </a:moveTo>
                    <a:lnTo>
                      <a:pt x="2098" y="0"/>
                    </a:lnTo>
                    <a:lnTo>
                      <a:pt x="2098" y="6"/>
                    </a:lnTo>
                    <a:lnTo>
                      <a:pt x="2079" y="6"/>
                    </a:lnTo>
                    <a:lnTo>
                      <a:pt x="2079" y="0"/>
                    </a:lnTo>
                    <a:close/>
                    <a:moveTo>
                      <a:pt x="2104" y="0"/>
                    </a:moveTo>
                    <a:lnTo>
                      <a:pt x="2123" y="0"/>
                    </a:lnTo>
                    <a:lnTo>
                      <a:pt x="2123" y="6"/>
                    </a:lnTo>
                    <a:lnTo>
                      <a:pt x="2104" y="6"/>
                    </a:lnTo>
                    <a:lnTo>
                      <a:pt x="2104" y="0"/>
                    </a:lnTo>
                    <a:close/>
                    <a:moveTo>
                      <a:pt x="2129" y="0"/>
                    </a:moveTo>
                    <a:lnTo>
                      <a:pt x="2148" y="0"/>
                    </a:lnTo>
                    <a:lnTo>
                      <a:pt x="2148" y="6"/>
                    </a:lnTo>
                    <a:lnTo>
                      <a:pt x="2129" y="6"/>
                    </a:lnTo>
                    <a:lnTo>
                      <a:pt x="2129" y="0"/>
                    </a:lnTo>
                    <a:close/>
                    <a:moveTo>
                      <a:pt x="2154" y="0"/>
                    </a:moveTo>
                    <a:lnTo>
                      <a:pt x="2172" y="0"/>
                    </a:lnTo>
                    <a:lnTo>
                      <a:pt x="2172" y="6"/>
                    </a:lnTo>
                    <a:lnTo>
                      <a:pt x="2154" y="6"/>
                    </a:lnTo>
                    <a:lnTo>
                      <a:pt x="2154" y="0"/>
                    </a:lnTo>
                    <a:close/>
                    <a:moveTo>
                      <a:pt x="2179" y="0"/>
                    </a:moveTo>
                    <a:lnTo>
                      <a:pt x="2197" y="0"/>
                    </a:lnTo>
                    <a:lnTo>
                      <a:pt x="2197" y="6"/>
                    </a:lnTo>
                    <a:lnTo>
                      <a:pt x="2179" y="6"/>
                    </a:lnTo>
                    <a:lnTo>
                      <a:pt x="2179" y="0"/>
                    </a:lnTo>
                    <a:close/>
                    <a:moveTo>
                      <a:pt x="2203" y="0"/>
                    </a:moveTo>
                    <a:lnTo>
                      <a:pt x="2222" y="0"/>
                    </a:lnTo>
                    <a:lnTo>
                      <a:pt x="2222" y="6"/>
                    </a:lnTo>
                    <a:lnTo>
                      <a:pt x="2203" y="6"/>
                    </a:lnTo>
                    <a:lnTo>
                      <a:pt x="2203" y="0"/>
                    </a:lnTo>
                    <a:close/>
                    <a:moveTo>
                      <a:pt x="2228" y="0"/>
                    </a:moveTo>
                    <a:lnTo>
                      <a:pt x="2247" y="0"/>
                    </a:lnTo>
                    <a:lnTo>
                      <a:pt x="2247" y="6"/>
                    </a:lnTo>
                    <a:lnTo>
                      <a:pt x="2228" y="6"/>
                    </a:lnTo>
                    <a:lnTo>
                      <a:pt x="2228" y="0"/>
                    </a:lnTo>
                    <a:close/>
                    <a:moveTo>
                      <a:pt x="2253" y="0"/>
                    </a:moveTo>
                    <a:lnTo>
                      <a:pt x="2271" y="0"/>
                    </a:lnTo>
                    <a:lnTo>
                      <a:pt x="2271" y="6"/>
                    </a:lnTo>
                    <a:lnTo>
                      <a:pt x="2253" y="6"/>
                    </a:lnTo>
                    <a:lnTo>
                      <a:pt x="2253" y="0"/>
                    </a:lnTo>
                    <a:close/>
                    <a:moveTo>
                      <a:pt x="2278" y="0"/>
                    </a:moveTo>
                    <a:lnTo>
                      <a:pt x="2296" y="0"/>
                    </a:lnTo>
                    <a:lnTo>
                      <a:pt x="2296" y="6"/>
                    </a:lnTo>
                    <a:lnTo>
                      <a:pt x="2278" y="6"/>
                    </a:lnTo>
                    <a:lnTo>
                      <a:pt x="2278" y="0"/>
                    </a:lnTo>
                    <a:close/>
                    <a:moveTo>
                      <a:pt x="2302" y="0"/>
                    </a:moveTo>
                    <a:lnTo>
                      <a:pt x="2321" y="0"/>
                    </a:lnTo>
                    <a:lnTo>
                      <a:pt x="2321" y="6"/>
                    </a:lnTo>
                    <a:lnTo>
                      <a:pt x="2302" y="6"/>
                    </a:lnTo>
                    <a:lnTo>
                      <a:pt x="2302" y="0"/>
                    </a:lnTo>
                    <a:close/>
                    <a:moveTo>
                      <a:pt x="2327" y="0"/>
                    </a:moveTo>
                    <a:lnTo>
                      <a:pt x="2346" y="0"/>
                    </a:lnTo>
                    <a:lnTo>
                      <a:pt x="2346" y="6"/>
                    </a:lnTo>
                    <a:lnTo>
                      <a:pt x="2327" y="6"/>
                    </a:lnTo>
                    <a:lnTo>
                      <a:pt x="2327" y="0"/>
                    </a:lnTo>
                    <a:close/>
                    <a:moveTo>
                      <a:pt x="2352" y="0"/>
                    </a:moveTo>
                    <a:lnTo>
                      <a:pt x="2367" y="0"/>
                    </a:lnTo>
                    <a:lnTo>
                      <a:pt x="2367" y="6"/>
                    </a:lnTo>
                    <a:lnTo>
                      <a:pt x="2352" y="6"/>
                    </a:lnTo>
                    <a:lnTo>
                      <a:pt x="2352" y="0"/>
                    </a:lnTo>
                    <a:close/>
                  </a:path>
                </a:pathLst>
              </a:custGeom>
              <a:solidFill>
                <a:srgbClr val="000000"/>
              </a:solidFill>
              <a:ln w="0"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8496" name="Freeform 76"/>
              <p:cNvSpPr>
                <a:spLocks noEditPoints="1"/>
              </p:cNvSpPr>
              <p:nvPr/>
            </p:nvSpPr>
            <p:spPr bwMode="auto">
              <a:xfrm>
                <a:off x="3586" y="1386"/>
                <a:ext cx="1782" cy="2023"/>
              </a:xfrm>
              <a:custGeom>
                <a:avLst/>
                <a:gdLst>
                  <a:gd name="T0" fmla="*/ 7 w 1782"/>
                  <a:gd name="T1" fmla="*/ 123 h 2023"/>
                  <a:gd name="T2" fmla="*/ 7 w 1782"/>
                  <a:gd name="T3" fmla="*/ 266 h 2023"/>
                  <a:gd name="T4" fmla="*/ 0 w 1782"/>
                  <a:gd name="T5" fmla="*/ 390 h 2023"/>
                  <a:gd name="T6" fmla="*/ 0 w 1782"/>
                  <a:gd name="T7" fmla="*/ 495 h 2023"/>
                  <a:gd name="T8" fmla="*/ 7 w 1782"/>
                  <a:gd name="T9" fmla="*/ 619 h 2023"/>
                  <a:gd name="T10" fmla="*/ 7 w 1782"/>
                  <a:gd name="T11" fmla="*/ 767 h 2023"/>
                  <a:gd name="T12" fmla="*/ 7 w 1782"/>
                  <a:gd name="T13" fmla="*/ 910 h 2023"/>
                  <a:gd name="T14" fmla="*/ 0 w 1782"/>
                  <a:gd name="T15" fmla="*/ 1033 h 2023"/>
                  <a:gd name="T16" fmla="*/ 0 w 1782"/>
                  <a:gd name="T17" fmla="*/ 1139 h 2023"/>
                  <a:gd name="T18" fmla="*/ 7 w 1782"/>
                  <a:gd name="T19" fmla="*/ 1263 h 2023"/>
                  <a:gd name="T20" fmla="*/ 7 w 1782"/>
                  <a:gd name="T21" fmla="*/ 1411 h 2023"/>
                  <a:gd name="T22" fmla="*/ 7 w 1782"/>
                  <a:gd name="T23" fmla="*/ 1553 h 2023"/>
                  <a:gd name="T24" fmla="*/ 0 w 1782"/>
                  <a:gd name="T25" fmla="*/ 1677 h 2023"/>
                  <a:gd name="T26" fmla="*/ 0 w 1782"/>
                  <a:gd name="T27" fmla="*/ 1783 h 2023"/>
                  <a:gd name="T28" fmla="*/ 7 w 1782"/>
                  <a:gd name="T29" fmla="*/ 1906 h 2023"/>
                  <a:gd name="T30" fmla="*/ 599 w 1782"/>
                  <a:gd name="T31" fmla="*/ 24 h 2023"/>
                  <a:gd name="T32" fmla="*/ 599 w 1782"/>
                  <a:gd name="T33" fmla="*/ 167 h 2023"/>
                  <a:gd name="T34" fmla="*/ 592 w 1782"/>
                  <a:gd name="T35" fmla="*/ 291 h 2023"/>
                  <a:gd name="T36" fmla="*/ 592 w 1782"/>
                  <a:gd name="T37" fmla="*/ 396 h 2023"/>
                  <a:gd name="T38" fmla="*/ 599 w 1782"/>
                  <a:gd name="T39" fmla="*/ 520 h 2023"/>
                  <a:gd name="T40" fmla="*/ 599 w 1782"/>
                  <a:gd name="T41" fmla="*/ 668 h 2023"/>
                  <a:gd name="T42" fmla="*/ 599 w 1782"/>
                  <a:gd name="T43" fmla="*/ 811 h 2023"/>
                  <a:gd name="T44" fmla="*/ 592 w 1782"/>
                  <a:gd name="T45" fmla="*/ 934 h 2023"/>
                  <a:gd name="T46" fmla="*/ 592 w 1782"/>
                  <a:gd name="T47" fmla="*/ 1040 h 2023"/>
                  <a:gd name="T48" fmla="*/ 599 w 1782"/>
                  <a:gd name="T49" fmla="*/ 1163 h 2023"/>
                  <a:gd name="T50" fmla="*/ 599 w 1782"/>
                  <a:gd name="T51" fmla="*/ 1312 h 2023"/>
                  <a:gd name="T52" fmla="*/ 599 w 1782"/>
                  <a:gd name="T53" fmla="*/ 1454 h 2023"/>
                  <a:gd name="T54" fmla="*/ 592 w 1782"/>
                  <a:gd name="T55" fmla="*/ 1578 h 2023"/>
                  <a:gd name="T56" fmla="*/ 592 w 1782"/>
                  <a:gd name="T57" fmla="*/ 1683 h 2023"/>
                  <a:gd name="T58" fmla="*/ 599 w 1782"/>
                  <a:gd name="T59" fmla="*/ 1807 h 2023"/>
                  <a:gd name="T60" fmla="*/ 599 w 1782"/>
                  <a:gd name="T61" fmla="*/ 1956 h 2023"/>
                  <a:gd name="T62" fmla="*/ 1190 w 1782"/>
                  <a:gd name="T63" fmla="*/ 68 h 2023"/>
                  <a:gd name="T64" fmla="*/ 1184 w 1782"/>
                  <a:gd name="T65" fmla="*/ 192 h 2023"/>
                  <a:gd name="T66" fmla="*/ 1184 w 1782"/>
                  <a:gd name="T67" fmla="*/ 297 h 2023"/>
                  <a:gd name="T68" fmla="*/ 1190 w 1782"/>
                  <a:gd name="T69" fmla="*/ 421 h 2023"/>
                  <a:gd name="T70" fmla="*/ 1190 w 1782"/>
                  <a:gd name="T71" fmla="*/ 569 h 2023"/>
                  <a:gd name="T72" fmla="*/ 1190 w 1782"/>
                  <a:gd name="T73" fmla="*/ 712 h 2023"/>
                  <a:gd name="T74" fmla="*/ 1184 w 1782"/>
                  <a:gd name="T75" fmla="*/ 835 h 2023"/>
                  <a:gd name="T76" fmla="*/ 1184 w 1782"/>
                  <a:gd name="T77" fmla="*/ 941 h 2023"/>
                  <a:gd name="T78" fmla="*/ 1190 w 1782"/>
                  <a:gd name="T79" fmla="*/ 1064 h 2023"/>
                  <a:gd name="T80" fmla="*/ 1190 w 1782"/>
                  <a:gd name="T81" fmla="*/ 1213 h 2023"/>
                  <a:gd name="T82" fmla="*/ 1190 w 1782"/>
                  <a:gd name="T83" fmla="*/ 1355 h 2023"/>
                  <a:gd name="T84" fmla="*/ 1184 w 1782"/>
                  <a:gd name="T85" fmla="*/ 1479 h 2023"/>
                  <a:gd name="T86" fmla="*/ 1184 w 1782"/>
                  <a:gd name="T87" fmla="*/ 1584 h 2023"/>
                  <a:gd name="T88" fmla="*/ 1190 w 1782"/>
                  <a:gd name="T89" fmla="*/ 1708 h 2023"/>
                  <a:gd name="T90" fmla="*/ 1190 w 1782"/>
                  <a:gd name="T91" fmla="*/ 1857 h 2023"/>
                  <a:gd name="T92" fmla="*/ 1190 w 1782"/>
                  <a:gd name="T93" fmla="*/ 1999 h 2023"/>
                  <a:gd name="T94" fmla="*/ 1775 w 1782"/>
                  <a:gd name="T95" fmla="*/ 93 h 2023"/>
                  <a:gd name="T96" fmla="*/ 1775 w 1782"/>
                  <a:gd name="T97" fmla="*/ 198 h 2023"/>
                  <a:gd name="T98" fmla="*/ 1782 w 1782"/>
                  <a:gd name="T99" fmla="*/ 322 h 2023"/>
                  <a:gd name="T100" fmla="*/ 1782 w 1782"/>
                  <a:gd name="T101" fmla="*/ 470 h 2023"/>
                  <a:gd name="T102" fmla="*/ 1782 w 1782"/>
                  <a:gd name="T103" fmla="*/ 613 h 2023"/>
                  <a:gd name="T104" fmla="*/ 1775 w 1782"/>
                  <a:gd name="T105" fmla="*/ 736 h 2023"/>
                  <a:gd name="T106" fmla="*/ 1775 w 1782"/>
                  <a:gd name="T107" fmla="*/ 842 h 2023"/>
                  <a:gd name="T108" fmla="*/ 1782 w 1782"/>
                  <a:gd name="T109" fmla="*/ 965 h 2023"/>
                  <a:gd name="T110" fmla="*/ 1782 w 1782"/>
                  <a:gd name="T111" fmla="*/ 1114 h 2023"/>
                  <a:gd name="T112" fmla="*/ 1782 w 1782"/>
                  <a:gd name="T113" fmla="*/ 1256 h 2023"/>
                  <a:gd name="T114" fmla="*/ 1775 w 1782"/>
                  <a:gd name="T115" fmla="*/ 1380 h 2023"/>
                  <a:gd name="T116" fmla="*/ 1775 w 1782"/>
                  <a:gd name="T117" fmla="*/ 1485 h 2023"/>
                  <a:gd name="T118" fmla="*/ 1782 w 1782"/>
                  <a:gd name="T119" fmla="*/ 1609 h 2023"/>
                  <a:gd name="T120" fmla="*/ 1782 w 1782"/>
                  <a:gd name="T121" fmla="*/ 1758 h 2023"/>
                  <a:gd name="T122" fmla="*/ 1782 w 1782"/>
                  <a:gd name="T123" fmla="*/ 1900 h 2023"/>
                  <a:gd name="T124" fmla="*/ 1775 w 1782"/>
                  <a:gd name="T125" fmla="*/ 2023 h 20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782" h="2023">
                    <a:moveTo>
                      <a:pt x="7" y="0"/>
                    </a:moveTo>
                    <a:lnTo>
                      <a:pt x="7" y="18"/>
                    </a:lnTo>
                    <a:lnTo>
                      <a:pt x="0" y="18"/>
                    </a:lnTo>
                    <a:lnTo>
                      <a:pt x="0" y="0"/>
                    </a:lnTo>
                    <a:lnTo>
                      <a:pt x="7" y="0"/>
                    </a:lnTo>
                    <a:close/>
                    <a:moveTo>
                      <a:pt x="7" y="24"/>
                    </a:moveTo>
                    <a:lnTo>
                      <a:pt x="7" y="43"/>
                    </a:lnTo>
                    <a:lnTo>
                      <a:pt x="0" y="43"/>
                    </a:lnTo>
                    <a:lnTo>
                      <a:pt x="0" y="24"/>
                    </a:lnTo>
                    <a:lnTo>
                      <a:pt x="7" y="24"/>
                    </a:lnTo>
                    <a:close/>
                    <a:moveTo>
                      <a:pt x="7" y="49"/>
                    </a:moveTo>
                    <a:lnTo>
                      <a:pt x="7" y="68"/>
                    </a:lnTo>
                    <a:lnTo>
                      <a:pt x="0" y="68"/>
                    </a:lnTo>
                    <a:lnTo>
                      <a:pt x="0" y="49"/>
                    </a:lnTo>
                    <a:lnTo>
                      <a:pt x="7" y="49"/>
                    </a:lnTo>
                    <a:close/>
                    <a:moveTo>
                      <a:pt x="7" y="74"/>
                    </a:moveTo>
                    <a:lnTo>
                      <a:pt x="7" y="93"/>
                    </a:lnTo>
                    <a:lnTo>
                      <a:pt x="0" y="93"/>
                    </a:lnTo>
                    <a:lnTo>
                      <a:pt x="0" y="74"/>
                    </a:lnTo>
                    <a:lnTo>
                      <a:pt x="7" y="74"/>
                    </a:lnTo>
                    <a:close/>
                    <a:moveTo>
                      <a:pt x="7" y="99"/>
                    </a:moveTo>
                    <a:lnTo>
                      <a:pt x="7" y="117"/>
                    </a:lnTo>
                    <a:lnTo>
                      <a:pt x="0" y="117"/>
                    </a:lnTo>
                    <a:lnTo>
                      <a:pt x="0" y="99"/>
                    </a:lnTo>
                    <a:lnTo>
                      <a:pt x="7" y="99"/>
                    </a:lnTo>
                    <a:close/>
                    <a:moveTo>
                      <a:pt x="7" y="123"/>
                    </a:moveTo>
                    <a:lnTo>
                      <a:pt x="7" y="142"/>
                    </a:lnTo>
                    <a:lnTo>
                      <a:pt x="0" y="142"/>
                    </a:lnTo>
                    <a:lnTo>
                      <a:pt x="0" y="123"/>
                    </a:lnTo>
                    <a:lnTo>
                      <a:pt x="7" y="123"/>
                    </a:lnTo>
                    <a:close/>
                    <a:moveTo>
                      <a:pt x="7" y="148"/>
                    </a:moveTo>
                    <a:lnTo>
                      <a:pt x="7" y="167"/>
                    </a:lnTo>
                    <a:lnTo>
                      <a:pt x="0" y="167"/>
                    </a:lnTo>
                    <a:lnTo>
                      <a:pt x="0" y="148"/>
                    </a:lnTo>
                    <a:lnTo>
                      <a:pt x="7" y="148"/>
                    </a:lnTo>
                    <a:close/>
                    <a:moveTo>
                      <a:pt x="7" y="173"/>
                    </a:moveTo>
                    <a:lnTo>
                      <a:pt x="7" y="192"/>
                    </a:lnTo>
                    <a:lnTo>
                      <a:pt x="0" y="192"/>
                    </a:lnTo>
                    <a:lnTo>
                      <a:pt x="0" y="173"/>
                    </a:lnTo>
                    <a:lnTo>
                      <a:pt x="7" y="173"/>
                    </a:lnTo>
                    <a:close/>
                    <a:moveTo>
                      <a:pt x="7" y="198"/>
                    </a:moveTo>
                    <a:lnTo>
                      <a:pt x="7" y="216"/>
                    </a:lnTo>
                    <a:lnTo>
                      <a:pt x="0" y="216"/>
                    </a:lnTo>
                    <a:lnTo>
                      <a:pt x="0" y="198"/>
                    </a:lnTo>
                    <a:lnTo>
                      <a:pt x="7" y="198"/>
                    </a:lnTo>
                    <a:close/>
                    <a:moveTo>
                      <a:pt x="7" y="223"/>
                    </a:moveTo>
                    <a:lnTo>
                      <a:pt x="7" y="241"/>
                    </a:lnTo>
                    <a:lnTo>
                      <a:pt x="0" y="241"/>
                    </a:lnTo>
                    <a:lnTo>
                      <a:pt x="0" y="223"/>
                    </a:lnTo>
                    <a:lnTo>
                      <a:pt x="7" y="223"/>
                    </a:lnTo>
                    <a:close/>
                    <a:moveTo>
                      <a:pt x="7" y="247"/>
                    </a:moveTo>
                    <a:lnTo>
                      <a:pt x="7" y="266"/>
                    </a:lnTo>
                    <a:lnTo>
                      <a:pt x="0" y="266"/>
                    </a:lnTo>
                    <a:lnTo>
                      <a:pt x="0" y="247"/>
                    </a:lnTo>
                    <a:lnTo>
                      <a:pt x="7" y="247"/>
                    </a:lnTo>
                    <a:close/>
                    <a:moveTo>
                      <a:pt x="7" y="272"/>
                    </a:moveTo>
                    <a:lnTo>
                      <a:pt x="7" y="291"/>
                    </a:lnTo>
                    <a:lnTo>
                      <a:pt x="0" y="291"/>
                    </a:lnTo>
                    <a:lnTo>
                      <a:pt x="0" y="272"/>
                    </a:lnTo>
                    <a:lnTo>
                      <a:pt x="7" y="272"/>
                    </a:lnTo>
                    <a:close/>
                    <a:moveTo>
                      <a:pt x="7" y="297"/>
                    </a:moveTo>
                    <a:lnTo>
                      <a:pt x="7" y="315"/>
                    </a:lnTo>
                    <a:lnTo>
                      <a:pt x="0" y="315"/>
                    </a:lnTo>
                    <a:lnTo>
                      <a:pt x="0" y="297"/>
                    </a:lnTo>
                    <a:lnTo>
                      <a:pt x="7" y="297"/>
                    </a:lnTo>
                    <a:close/>
                    <a:moveTo>
                      <a:pt x="7" y="322"/>
                    </a:moveTo>
                    <a:lnTo>
                      <a:pt x="7" y="340"/>
                    </a:lnTo>
                    <a:lnTo>
                      <a:pt x="0" y="340"/>
                    </a:lnTo>
                    <a:lnTo>
                      <a:pt x="0" y="322"/>
                    </a:lnTo>
                    <a:lnTo>
                      <a:pt x="7" y="322"/>
                    </a:lnTo>
                    <a:close/>
                    <a:moveTo>
                      <a:pt x="7" y="346"/>
                    </a:moveTo>
                    <a:lnTo>
                      <a:pt x="7" y="365"/>
                    </a:lnTo>
                    <a:lnTo>
                      <a:pt x="0" y="365"/>
                    </a:lnTo>
                    <a:lnTo>
                      <a:pt x="0" y="346"/>
                    </a:lnTo>
                    <a:lnTo>
                      <a:pt x="7" y="346"/>
                    </a:lnTo>
                    <a:close/>
                    <a:moveTo>
                      <a:pt x="7" y="371"/>
                    </a:moveTo>
                    <a:lnTo>
                      <a:pt x="7" y="390"/>
                    </a:lnTo>
                    <a:lnTo>
                      <a:pt x="0" y="390"/>
                    </a:lnTo>
                    <a:lnTo>
                      <a:pt x="0" y="371"/>
                    </a:lnTo>
                    <a:lnTo>
                      <a:pt x="7" y="371"/>
                    </a:lnTo>
                    <a:close/>
                    <a:moveTo>
                      <a:pt x="7" y="396"/>
                    </a:moveTo>
                    <a:lnTo>
                      <a:pt x="7" y="414"/>
                    </a:lnTo>
                    <a:lnTo>
                      <a:pt x="0" y="414"/>
                    </a:lnTo>
                    <a:lnTo>
                      <a:pt x="0" y="396"/>
                    </a:lnTo>
                    <a:lnTo>
                      <a:pt x="7" y="396"/>
                    </a:lnTo>
                    <a:close/>
                    <a:moveTo>
                      <a:pt x="7" y="421"/>
                    </a:moveTo>
                    <a:lnTo>
                      <a:pt x="7" y="439"/>
                    </a:lnTo>
                    <a:lnTo>
                      <a:pt x="0" y="439"/>
                    </a:lnTo>
                    <a:lnTo>
                      <a:pt x="0" y="421"/>
                    </a:lnTo>
                    <a:lnTo>
                      <a:pt x="7" y="421"/>
                    </a:lnTo>
                    <a:close/>
                    <a:moveTo>
                      <a:pt x="7" y="445"/>
                    </a:moveTo>
                    <a:lnTo>
                      <a:pt x="7" y="464"/>
                    </a:lnTo>
                    <a:lnTo>
                      <a:pt x="0" y="464"/>
                    </a:lnTo>
                    <a:lnTo>
                      <a:pt x="0" y="445"/>
                    </a:lnTo>
                    <a:lnTo>
                      <a:pt x="7" y="445"/>
                    </a:lnTo>
                    <a:close/>
                    <a:moveTo>
                      <a:pt x="7" y="470"/>
                    </a:moveTo>
                    <a:lnTo>
                      <a:pt x="7" y="489"/>
                    </a:lnTo>
                    <a:lnTo>
                      <a:pt x="0" y="489"/>
                    </a:lnTo>
                    <a:lnTo>
                      <a:pt x="0" y="470"/>
                    </a:lnTo>
                    <a:lnTo>
                      <a:pt x="7" y="470"/>
                    </a:lnTo>
                    <a:close/>
                    <a:moveTo>
                      <a:pt x="7" y="495"/>
                    </a:moveTo>
                    <a:lnTo>
                      <a:pt x="7" y="513"/>
                    </a:lnTo>
                    <a:lnTo>
                      <a:pt x="0" y="513"/>
                    </a:lnTo>
                    <a:lnTo>
                      <a:pt x="0" y="495"/>
                    </a:lnTo>
                    <a:lnTo>
                      <a:pt x="7" y="495"/>
                    </a:lnTo>
                    <a:close/>
                    <a:moveTo>
                      <a:pt x="7" y="520"/>
                    </a:moveTo>
                    <a:lnTo>
                      <a:pt x="7" y="538"/>
                    </a:lnTo>
                    <a:lnTo>
                      <a:pt x="0" y="538"/>
                    </a:lnTo>
                    <a:lnTo>
                      <a:pt x="0" y="520"/>
                    </a:lnTo>
                    <a:lnTo>
                      <a:pt x="7" y="520"/>
                    </a:lnTo>
                    <a:close/>
                    <a:moveTo>
                      <a:pt x="7" y="544"/>
                    </a:moveTo>
                    <a:lnTo>
                      <a:pt x="7" y="563"/>
                    </a:lnTo>
                    <a:lnTo>
                      <a:pt x="0" y="563"/>
                    </a:lnTo>
                    <a:lnTo>
                      <a:pt x="0" y="544"/>
                    </a:lnTo>
                    <a:lnTo>
                      <a:pt x="7" y="544"/>
                    </a:lnTo>
                    <a:close/>
                    <a:moveTo>
                      <a:pt x="7" y="569"/>
                    </a:moveTo>
                    <a:lnTo>
                      <a:pt x="7" y="588"/>
                    </a:lnTo>
                    <a:lnTo>
                      <a:pt x="0" y="588"/>
                    </a:lnTo>
                    <a:lnTo>
                      <a:pt x="0" y="569"/>
                    </a:lnTo>
                    <a:lnTo>
                      <a:pt x="7" y="569"/>
                    </a:lnTo>
                    <a:close/>
                    <a:moveTo>
                      <a:pt x="7" y="594"/>
                    </a:moveTo>
                    <a:lnTo>
                      <a:pt x="7" y="613"/>
                    </a:lnTo>
                    <a:lnTo>
                      <a:pt x="0" y="613"/>
                    </a:lnTo>
                    <a:lnTo>
                      <a:pt x="0" y="594"/>
                    </a:lnTo>
                    <a:lnTo>
                      <a:pt x="7" y="594"/>
                    </a:lnTo>
                    <a:close/>
                    <a:moveTo>
                      <a:pt x="7" y="619"/>
                    </a:moveTo>
                    <a:lnTo>
                      <a:pt x="7" y="637"/>
                    </a:lnTo>
                    <a:lnTo>
                      <a:pt x="0" y="637"/>
                    </a:lnTo>
                    <a:lnTo>
                      <a:pt x="0" y="619"/>
                    </a:lnTo>
                    <a:lnTo>
                      <a:pt x="7" y="619"/>
                    </a:lnTo>
                    <a:close/>
                    <a:moveTo>
                      <a:pt x="7" y="643"/>
                    </a:moveTo>
                    <a:lnTo>
                      <a:pt x="7" y="662"/>
                    </a:lnTo>
                    <a:lnTo>
                      <a:pt x="0" y="662"/>
                    </a:lnTo>
                    <a:lnTo>
                      <a:pt x="0" y="643"/>
                    </a:lnTo>
                    <a:lnTo>
                      <a:pt x="7" y="643"/>
                    </a:lnTo>
                    <a:close/>
                    <a:moveTo>
                      <a:pt x="7" y="668"/>
                    </a:moveTo>
                    <a:lnTo>
                      <a:pt x="7" y="687"/>
                    </a:lnTo>
                    <a:lnTo>
                      <a:pt x="0" y="687"/>
                    </a:lnTo>
                    <a:lnTo>
                      <a:pt x="0" y="668"/>
                    </a:lnTo>
                    <a:lnTo>
                      <a:pt x="7" y="668"/>
                    </a:lnTo>
                    <a:close/>
                    <a:moveTo>
                      <a:pt x="7" y="693"/>
                    </a:moveTo>
                    <a:lnTo>
                      <a:pt x="7" y="712"/>
                    </a:lnTo>
                    <a:lnTo>
                      <a:pt x="0" y="712"/>
                    </a:lnTo>
                    <a:lnTo>
                      <a:pt x="0" y="693"/>
                    </a:lnTo>
                    <a:lnTo>
                      <a:pt x="7" y="693"/>
                    </a:lnTo>
                    <a:close/>
                    <a:moveTo>
                      <a:pt x="7" y="718"/>
                    </a:moveTo>
                    <a:lnTo>
                      <a:pt x="7" y="736"/>
                    </a:lnTo>
                    <a:lnTo>
                      <a:pt x="0" y="736"/>
                    </a:lnTo>
                    <a:lnTo>
                      <a:pt x="0" y="718"/>
                    </a:lnTo>
                    <a:lnTo>
                      <a:pt x="7" y="718"/>
                    </a:lnTo>
                    <a:close/>
                    <a:moveTo>
                      <a:pt x="7" y="743"/>
                    </a:moveTo>
                    <a:lnTo>
                      <a:pt x="7" y="761"/>
                    </a:lnTo>
                    <a:lnTo>
                      <a:pt x="0" y="761"/>
                    </a:lnTo>
                    <a:lnTo>
                      <a:pt x="0" y="743"/>
                    </a:lnTo>
                    <a:lnTo>
                      <a:pt x="7" y="743"/>
                    </a:lnTo>
                    <a:close/>
                    <a:moveTo>
                      <a:pt x="7" y="767"/>
                    </a:moveTo>
                    <a:lnTo>
                      <a:pt x="7" y="786"/>
                    </a:lnTo>
                    <a:lnTo>
                      <a:pt x="0" y="786"/>
                    </a:lnTo>
                    <a:lnTo>
                      <a:pt x="0" y="767"/>
                    </a:lnTo>
                    <a:lnTo>
                      <a:pt x="7" y="767"/>
                    </a:lnTo>
                    <a:close/>
                    <a:moveTo>
                      <a:pt x="7" y="792"/>
                    </a:moveTo>
                    <a:lnTo>
                      <a:pt x="7" y="811"/>
                    </a:lnTo>
                    <a:lnTo>
                      <a:pt x="0" y="811"/>
                    </a:lnTo>
                    <a:lnTo>
                      <a:pt x="0" y="792"/>
                    </a:lnTo>
                    <a:lnTo>
                      <a:pt x="7" y="792"/>
                    </a:lnTo>
                    <a:close/>
                    <a:moveTo>
                      <a:pt x="7" y="817"/>
                    </a:moveTo>
                    <a:lnTo>
                      <a:pt x="7" y="835"/>
                    </a:lnTo>
                    <a:lnTo>
                      <a:pt x="0" y="835"/>
                    </a:lnTo>
                    <a:lnTo>
                      <a:pt x="0" y="817"/>
                    </a:lnTo>
                    <a:lnTo>
                      <a:pt x="7" y="817"/>
                    </a:lnTo>
                    <a:close/>
                    <a:moveTo>
                      <a:pt x="7" y="842"/>
                    </a:moveTo>
                    <a:lnTo>
                      <a:pt x="7" y="860"/>
                    </a:lnTo>
                    <a:lnTo>
                      <a:pt x="0" y="860"/>
                    </a:lnTo>
                    <a:lnTo>
                      <a:pt x="0" y="842"/>
                    </a:lnTo>
                    <a:lnTo>
                      <a:pt x="7" y="842"/>
                    </a:lnTo>
                    <a:close/>
                    <a:moveTo>
                      <a:pt x="7" y="866"/>
                    </a:moveTo>
                    <a:lnTo>
                      <a:pt x="7" y="885"/>
                    </a:lnTo>
                    <a:lnTo>
                      <a:pt x="0" y="885"/>
                    </a:lnTo>
                    <a:lnTo>
                      <a:pt x="0" y="866"/>
                    </a:lnTo>
                    <a:lnTo>
                      <a:pt x="7" y="866"/>
                    </a:lnTo>
                    <a:close/>
                    <a:moveTo>
                      <a:pt x="7" y="891"/>
                    </a:moveTo>
                    <a:lnTo>
                      <a:pt x="7" y="910"/>
                    </a:lnTo>
                    <a:lnTo>
                      <a:pt x="0" y="910"/>
                    </a:lnTo>
                    <a:lnTo>
                      <a:pt x="0" y="891"/>
                    </a:lnTo>
                    <a:lnTo>
                      <a:pt x="7" y="891"/>
                    </a:lnTo>
                    <a:close/>
                    <a:moveTo>
                      <a:pt x="7" y="916"/>
                    </a:moveTo>
                    <a:lnTo>
                      <a:pt x="7" y="934"/>
                    </a:lnTo>
                    <a:lnTo>
                      <a:pt x="0" y="934"/>
                    </a:lnTo>
                    <a:lnTo>
                      <a:pt x="0" y="916"/>
                    </a:lnTo>
                    <a:lnTo>
                      <a:pt x="7" y="916"/>
                    </a:lnTo>
                    <a:close/>
                    <a:moveTo>
                      <a:pt x="7" y="941"/>
                    </a:moveTo>
                    <a:lnTo>
                      <a:pt x="7" y="959"/>
                    </a:lnTo>
                    <a:lnTo>
                      <a:pt x="0" y="959"/>
                    </a:lnTo>
                    <a:lnTo>
                      <a:pt x="0" y="941"/>
                    </a:lnTo>
                    <a:lnTo>
                      <a:pt x="7" y="941"/>
                    </a:lnTo>
                    <a:close/>
                    <a:moveTo>
                      <a:pt x="7" y="965"/>
                    </a:moveTo>
                    <a:lnTo>
                      <a:pt x="7" y="984"/>
                    </a:lnTo>
                    <a:lnTo>
                      <a:pt x="0" y="984"/>
                    </a:lnTo>
                    <a:lnTo>
                      <a:pt x="0" y="965"/>
                    </a:lnTo>
                    <a:lnTo>
                      <a:pt x="7" y="965"/>
                    </a:lnTo>
                    <a:close/>
                    <a:moveTo>
                      <a:pt x="7" y="990"/>
                    </a:moveTo>
                    <a:lnTo>
                      <a:pt x="7" y="1009"/>
                    </a:lnTo>
                    <a:lnTo>
                      <a:pt x="0" y="1009"/>
                    </a:lnTo>
                    <a:lnTo>
                      <a:pt x="0" y="990"/>
                    </a:lnTo>
                    <a:lnTo>
                      <a:pt x="7" y="990"/>
                    </a:lnTo>
                    <a:close/>
                    <a:moveTo>
                      <a:pt x="7" y="1015"/>
                    </a:moveTo>
                    <a:lnTo>
                      <a:pt x="7" y="1033"/>
                    </a:lnTo>
                    <a:lnTo>
                      <a:pt x="0" y="1033"/>
                    </a:lnTo>
                    <a:lnTo>
                      <a:pt x="0" y="1015"/>
                    </a:lnTo>
                    <a:lnTo>
                      <a:pt x="7" y="1015"/>
                    </a:lnTo>
                    <a:close/>
                    <a:moveTo>
                      <a:pt x="7" y="1040"/>
                    </a:moveTo>
                    <a:lnTo>
                      <a:pt x="7" y="1058"/>
                    </a:lnTo>
                    <a:lnTo>
                      <a:pt x="0" y="1058"/>
                    </a:lnTo>
                    <a:lnTo>
                      <a:pt x="0" y="1040"/>
                    </a:lnTo>
                    <a:lnTo>
                      <a:pt x="7" y="1040"/>
                    </a:lnTo>
                    <a:close/>
                    <a:moveTo>
                      <a:pt x="7" y="1064"/>
                    </a:moveTo>
                    <a:lnTo>
                      <a:pt x="7" y="1083"/>
                    </a:lnTo>
                    <a:lnTo>
                      <a:pt x="0" y="1083"/>
                    </a:lnTo>
                    <a:lnTo>
                      <a:pt x="0" y="1064"/>
                    </a:lnTo>
                    <a:lnTo>
                      <a:pt x="7" y="1064"/>
                    </a:lnTo>
                    <a:close/>
                    <a:moveTo>
                      <a:pt x="7" y="1089"/>
                    </a:moveTo>
                    <a:lnTo>
                      <a:pt x="7" y="1108"/>
                    </a:lnTo>
                    <a:lnTo>
                      <a:pt x="0" y="1108"/>
                    </a:lnTo>
                    <a:lnTo>
                      <a:pt x="0" y="1089"/>
                    </a:lnTo>
                    <a:lnTo>
                      <a:pt x="7" y="1089"/>
                    </a:lnTo>
                    <a:close/>
                    <a:moveTo>
                      <a:pt x="7" y="1114"/>
                    </a:moveTo>
                    <a:lnTo>
                      <a:pt x="7" y="1133"/>
                    </a:lnTo>
                    <a:lnTo>
                      <a:pt x="0" y="1133"/>
                    </a:lnTo>
                    <a:lnTo>
                      <a:pt x="0" y="1114"/>
                    </a:lnTo>
                    <a:lnTo>
                      <a:pt x="7" y="1114"/>
                    </a:lnTo>
                    <a:close/>
                    <a:moveTo>
                      <a:pt x="7" y="1139"/>
                    </a:moveTo>
                    <a:lnTo>
                      <a:pt x="7" y="1157"/>
                    </a:lnTo>
                    <a:lnTo>
                      <a:pt x="0" y="1157"/>
                    </a:lnTo>
                    <a:lnTo>
                      <a:pt x="0" y="1139"/>
                    </a:lnTo>
                    <a:lnTo>
                      <a:pt x="7" y="1139"/>
                    </a:lnTo>
                    <a:close/>
                    <a:moveTo>
                      <a:pt x="7" y="1163"/>
                    </a:moveTo>
                    <a:lnTo>
                      <a:pt x="7" y="1182"/>
                    </a:lnTo>
                    <a:lnTo>
                      <a:pt x="0" y="1182"/>
                    </a:lnTo>
                    <a:lnTo>
                      <a:pt x="0" y="1163"/>
                    </a:lnTo>
                    <a:lnTo>
                      <a:pt x="7" y="1163"/>
                    </a:lnTo>
                    <a:close/>
                    <a:moveTo>
                      <a:pt x="7" y="1188"/>
                    </a:moveTo>
                    <a:lnTo>
                      <a:pt x="7" y="1207"/>
                    </a:lnTo>
                    <a:lnTo>
                      <a:pt x="0" y="1207"/>
                    </a:lnTo>
                    <a:lnTo>
                      <a:pt x="0" y="1188"/>
                    </a:lnTo>
                    <a:lnTo>
                      <a:pt x="7" y="1188"/>
                    </a:lnTo>
                    <a:close/>
                    <a:moveTo>
                      <a:pt x="7" y="1213"/>
                    </a:moveTo>
                    <a:lnTo>
                      <a:pt x="7" y="1232"/>
                    </a:lnTo>
                    <a:lnTo>
                      <a:pt x="0" y="1232"/>
                    </a:lnTo>
                    <a:lnTo>
                      <a:pt x="0" y="1213"/>
                    </a:lnTo>
                    <a:lnTo>
                      <a:pt x="7" y="1213"/>
                    </a:lnTo>
                    <a:close/>
                    <a:moveTo>
                      <a:pt x="7" y="1238"/>
                    </a:moveTo>
                    <a:lnTo>
                      <a:pt x="7" y="1256"/>
                    </a:lnTo>
                    <a:lnTo>
                      <a:pt x="0" y="1256"/>
                    </a:lnTo>
                    <a:lnTo>
                      <a:pt x="0" y="1238"/>
                    </a:lnTo>
                    <a:lnTo>
                      <a:pt x="7" y="1238"/>
                    </a:lnTo>
                    <a:close/>
                    <a:moveTo>
                      <a:pt x="7" y="1263"/>
                    </a:moveTo>
                    <a:lnTo>
                      <a:pt x="7" y="1281"/>
                    </a:lnTo>
                    <a:lnTo>
                      <a:pt x="0" y="1281"/>
                    </a:lnTo>
                    <a:lnTo>
                      <a:pt x="0" y="1263"/>
                    </a:lnTo>
                    <a:lnTo>
                      <a:pt x="7" y="1263"/>
                    </a:lnTo>
                    <a:close/>
                    <a:moveTo>
                      <a:pt x="7" y="1287"/>
                    </a:moveTo>
                    <a:lnTo>
                      <a:pt x="7" y="1306"/>
                    </a:lnTo>
                    <a:lnTo>
                      <a:pt x="0" y="1306"/>
                    </a:lnTo>
                    <a:lnTo>
                      <a:pt x="0" y="1287"/>
                    </a:lnTo>
                    <a:lnTo>
                      <a:pt x="7" y="1287"/>
                    </a:lnTo>
                    <a:close/>
                    <a:moveTo>
                      <a:pt x="7" y="1312"/>
                    </a:moveTo>
                    <a:lnTo>
                      <a:pt x="7" y="1331"/>
                    </a:lnTo>
                    <a:lnTo>
                      <a:pt x="0" y="1331"/>
                    </a:lnTo>
                    <a:lnTo>
                      <a:pt x="0" y="1312"/>
                    </a:lnTo>
                    <a:lnTo>
                      <a:pt x="7" y="1312"/>
                    </a:lnTo>
                    <a:close/>
                    <a:moveTo>
                      <a:pt x="7" y="1337"/>
                    </a:moveTo>
                    <a:lnTo>
                      <a:pt x="7" y="1355"/>
                    </a:lnTo>
                    <a:lnTo>
                      <a:pt x="0" y="1355"/>
                    </a:lnTo>
                    <a:lnTo>
                      <a:pt x="0" y="1337"/>
                    </a:lnTo>
                    <a:lnTo>
                      <a:pt x="7" y="1337"/>
                    </a:lnTo>
                    <a:close/>
                    <a:moveTo>
                      <a:pt x="7" y="1362"/>
                    </a:moveTo>
                    <a:lnTo>
                      <a:pt x="7" y="1380"/>
                    </a:lnTo>
                    <a:lnTo>
                      <a:pt x="0" y="1380"/>
                    </a:lnTo>
                    <a:lnTo>
                      <a:pt x="0" y="1362"/>
                    </a:lnTo>
                    <a:lnTo>
                      <a:pt x="7" y="1362"/>
                    </a:lnTo>
                    <a:close/>
                    <a:moveTo>
                      <a:pt x="7" y="1386"/>
                    </a:moveTo>
                    <a:lnTo>
                      <a:pt x="7" y="1405"/>
                    </a:lnTo>
                    <a:lnTo>
                      <a:pt x="0" y="1405"/>
                    </a:lnTo>
                    <a:lnTo>
                      <a:pt x="0" y="1386"/>
                    </a:lnTo>
                    <a:lnTo>
                      <a:pt x="7" y="1386"/>
                    </a:lnTo>
                    <a:close/>
                    <a:moveTo>
                      <a:pt x="7" y="1411"/>
                    </a:moveTo>
                    <a:lnTo>
                      <a:pt x="7" y="1430"/>
                    </a:lnTo>
                    <a:lnTo>
                      <a:pt x="0" y="1430"/>
                    </a:lnTo>
                    <a:lnTo>
                      <a:pt x="0" y="1411"/>
                    </a:lnTo>
                    <a:lnTo>
                      <a:pt x="7" y="1411"/>
                    </a:lnTo>
                    <a:close/>
                    <a:moveTo>
                      <a:pt x="7" y="1436"/>
                    </a:moveTo>
                    <a:lnTo>
                      <a:pt x="7" y="1454"/>
                    </a:lnTo>
                    <a:lnTo>
                      <a:pt x="0" y="1454"/>
                    </a:lnTo>
                    <a:lnTo>
                      <a:pt x="0" y="1436"/>
                    </a:lnTo>
                    <a:lnTo>
                      <a:pt x="7" y="1436"/>
                    </a:lnTo>
                    <a:close/>
                    <a:moveTo>
                      <a:pt x="7" y="1461"/>
                    </a:moveTo>
                    <a:lnTo>
                      <a:pt x="7" y="1479"/>
                    </a:lnTo>
                    <a:lnTo>
                      <a:pt x="0" y="1479"/>
                    </a:lnTo>
                    <a:lnTo>
                      <a:pt x="0" y="1461"/>
                    </a:lnTo>
                    <a:lnTo>
                      <a:pt x="7" y="1461"/>
                    </a:lnTo>
                    <a:close/>
                    <a:moveTo>
                      <a:pt x="7" y="1485"/>
                    </a:moveTo>
                    <a:lnTo>
                      <a:pt x="7" y="1504"/>
                    </a:lnTo>
                    <a:lnTo>
                      <a:pt x="0" y="1504"/>
                    </a:lnTo>
                    <a:lnTo>
                      <a:pt x="0" y="1485"/>
                    </a:lnTo>
                    <a:lnTo>
                      <a:pt x="7" y="1485"/>
                    </a:lnTo>
                    <a:close/>
                    <a:moveTo>
                      <a:pt x="7" y="1510"/>
                    </a:moveTo>
                    <a:lnTo>
                      <a:pt x="7" y="1529"/>
                    </a:lnTo>
                    <a:lnTo>
                      <a:pt x="0" y="1529"/>
                    </a:lnTo>
                    <a:lnTo>
                      <a:pt x="0" y="1510"/>
                    </a:lnTo>
                    <a:lnTo>
                      <a:pt x="7" y="1510"/>
                    </a:lnTo>
                    <a:close/>
                    <a:moveTo>
                      <a:pt x="7" y="1535"/>
                    </a:moveTo>
                    <a:lnTo>
                      <a:pt x="7" y="1553"/>
                    </a:lnTo>
                    <a:lnTo>
                      <a:pt x="0" y="1553"/>
                    </a:lnTo>
                    <a:lnTo>
                      <a:pt x="0" y="1535"/>
                    </a:lnTo>
                    <a:lnTo>
                      <a:pt x="7" y="1535"/>
                    </a:lnTo>
                    <a:close/>
                    <a:moveTo>
                      <a:pt x="7" y="1560"/>
                    </a:moveTo>
                    <a:lnTo>
                      <a:pt x="7" y="1578"/>
                    </a:lnTo>
                    <a:lnTo>
                      <a:pt x="0" y="1578"/>
                    </a:lnTo>
                    <a:lnTo>
                      <a:pt x="0" y="1560"/>
                    </a:lnTo>
                    <a:lnTo>
                      <a:pt x="7" y="1560"/>
                    </a:lnTo>
                    <a:close/>
                    <a:moveTo>
                      <a:pt x="7" y="1584"/>
                    </a:moveTo>
                    <a:lnTo>
                      <a:pt x="7" y="1603"/>
                    </a:lnTo>
                    <a:lnTo>
                      <a:pt x="0" y="1603"/>
                    </a:lnTo>
                    <a:lnTo>
                      <a:pt x="0" y="1584"/>
                    </a:lnTo>
                    <a:lnTo>
                      <a:pt x="7" y="1584"/>
                    </a:lnTo>
                    <a:close/>
                    <a:moveTo>
                      <a:pt x="7" y="1609"/>
                    </a:moveTo>
                    <a:lnTo>
                      <a:pt x="7" y="1628"/>
                    </a:lnTo>
                    <a:lnTo>
                      <a:pt x="0" y="1628"/>
                    </a:lnTo>
                    <a:lnTo>
                      <a:pt x="0" y="1609"/>
                    </a:lnTo>
                    <a:lnTo>
                      <a:pt x="7" y="1609"/>
                    </a:lnTo>
                    <a:close/>
                    <a:moveTo>
                      <a:pt x="7" y="1634"/>
                    </a:moveTo>
                    <a:lnTo>
                      <a:pt x="7" y="1653"/>
                    </a:lnTo>
                    <a:lnTo>
                      <a:pt x="0" y="1653"/>
                    </a:lnTo>
                    <a:lnTo>
                      <a:pt x="0" y="1634"/>
                    </a:lnTo>
                    <a:lnTo>
                      <a:pt x="7" y="1634"/>
                    </a:lnTo>
                    <a:close/>
                    <a:moveTo>
                      <a:pt x="7" y="1659"/>
                    </a:moveTo>
                    <a:lnTo>
                      <a:pt x="7" y="1677"/>
                    </a:lnTo>
                    <a:lnTo>
                      <a:pt x="0" y="1677"/>
                    </a:lnTo>
                    <a:lnTo>
                      <a:pt x="0" y="1659"/>
                    </a:lnTo>
                    <a:lnTo>
                      <a:pt x="7" y="1659"/>
                    </a:lnTo>
                    <a:close/>
                    <a:moveTo>
                      <a:pt x="7" y="1683"/>
                    </a:moveTo>
                    <a:lnTo>
                      <a:pt x="7" y="1702"/>
                    </a:lnTo>
                    <a:lnTo>
                      <a:pt x="0" y="1702"/>
                    </a:lnTo>
                    <a:lnTo>
                      <a:pt x="0" y="1683"/>
                    </a:lnTo>
                    <a:lnTo>
                      <a:pt x="7" y="1683"/>
                    </a:lnTo>
                    <a:close/>
                    <a:moveTo>
                      <a:pt x="7" y="1708"/>
                    </a:moveTo>
                    <a:lnTo>
                      <a:pt x="7" y="1727"/>
                    </a:lnTo>
                    <a:lnTo>
                      <a:pt x="0" y="1727"/>
                    </a:lnTo>
                    <a:lnTo>
                      <a:pt x="0" y="1708"/>
                    </a:lnTo>
                    <a:lnTo>
                      <a:pt x="7" y="1708"/>
                    </a:lnTo>
                    <a:close/>
                    <a:moveTo>
                      <a:pt x="7" y="1733"/>
                    </a:moveTo>
                    <a:lnTo>
                      <a:pt x="7" y="1752"/>
                    </a:lnTo>
                    <a:lnTo>
                      <a:pt x="0" y="1752"/>
                    </a:lnTo>
                    <a:lnTo>
                      <a:pt x="0" y="1733"/>
                    </a:lnTo>
                    <a:lnTo>
                      <a:pt x="7" y="1733"/>
                    </a:lnTo>
                    <a:close/>
                    <a:moveTo>
                      <a:pt x="7" y="1758"/>
                    </a:moveTo>
                    <a:lnTo>
                      <a:pt x="7" y="1776"/>
                    </a:lnTo>
                    <a:lnTo>
                      <a:pt x="0" y="1776"/>
                    </a:lnTo>
                    <a:lnTo>
                      <a:pt x="0" y="1758"/>
                    </a:lnTo>
                    <a:lnTo>
                      <a:pt x="7" y="1758"/>
                    </a:lnTo>
                    <a:close/>
                    <a:moveTo>
                      <a:pt x="7" y="1783"/>
                    </a:moveTo>
                    <a:lnTo>
                      <a:pt x="7" y="1801"/>
                    </a:lnTo>
                    <a:lnTo>
                      <a:pt x="0" y="1801"/>
                    </a:lnTo>
                    <a:lnTo>
                      <a:pt x="0" y="1783"/>
                    </a:lnTo>
                    <a:lnTo>
                      <a:pt x="7" y="1783"/>
                    </a:lnTo>
                    <a:close/>
                    <a:moveTo>
                      <a:pt x="7" y="1807"/>
                    </a:moveTo>
                    <a:lnTo>
                      <a:pt x="7" y="1826"/>
                    </a:lnTo>
                    <a:lnTo>
                      <a:pt x="0" y="1826"/>
                    </a:lnTo>
                    <a:lnTo>
                      <a:pt x="0" y="1807"/>
                    </a:lnTo>
                    <a:lnTo>
                      <a:pt x="7" y="1807"/>
                    </a:lnTo>
                    <a:close/>
                    <a:moveTo>
                      <a:pt x="7" y="1832"/>
                    </a:moveTo>
                    <a:lnTo>
                      <a:pt x="7" y="1851"/>
                    </a:lnTo>
                    <a:lnTo>
                      <a:pt x="0" y="1851"/>
                    </a:lnTo>
                    <a:lnTo>
                      <a:pt x="0" y="1832"/>
                    </a:lnTo>
                    <a:lnTo>
                      <a:pt x="7" y="1832"/>
                    </a:lnTo>
                    <a:close/>
                    <a:moveTo>
                      <a:pt x="7" y="1857"/>
                    </a:moveTo>
                    <a:lnTo>
                      <a:pt x="7" y="1875"/>
                    </a:lnTo>
                    <a:lnTo>
                      <a:pt x="0" y="1875"/>
                    </a:lnTo>
                    <a:lnTo>
                      <a:pt x="0" y="1857"/>
                    </a:lnTo>
                    <a:lnTo>
                      <a:pt x="7" y="1857"/>
                    </a:lnTo>
                    <a:close/>
                    <a:moveTo>
                      <a:pt x="7" y="1882"/>
                    </a:moveTo>
                    <a:lnTo>
                      <a:pt x="7" y="1900"/>
                    </a:lnTo>
                    <a:lnTo>
                      <a:pt x="0" y="1900"/>
                    </a:lnTo>
                    <a:lnTo>
                      <a:pt x="0" y="1882"/>
                    </a:lnTo>
                    <a:lnTo>
                      <a:pt x="7" y="1882"/>
                    </a:lnTo>
                    <a:close/>
                    <a:moveTo>
                      <a:pt x="7" y="1906"/>
                    </a:moveTo>
                    <a:lnTo>
                      <a:pt x="7" y="1925"/>
                    </a:lnTo>
                    <a:lnTo>
                      <a:pt x="0" y="1925"/>
                    </a:lnTo>
                    <a:lnTo>
                      <a:pt x="0" y="1906"/>
                    </a:lnTo>
                    <a:lnTo>
                      <a:pt x="7" y="1906"/>
                    </a:lnTo>
                    <a:close/>
                    <a:moveTo>
                      <a:pt x="7" y="1931"/>
                    </a:moveTo>
                    <a:lnTo>
                      <a:pt x="7" y="1950"/>
                    </a:lnTo>
                    <a:lnTo>
                      <a:pt x="0" y="1950"/>
                    </a:lnTo>
                    <a:lnTo>
                      <a:pt x="0" y="1931"/>
                    </a:lnTo>
                    <a:lnTo>
                      <a:pt x="7" y="1931"/>
                    </a:lnTo>
                    <a:close/>
                    <a:moveTo>
                      <a:pt x="7" y="1956"/>
                    </a:moveTo>
                    <a:lnTo>
                      <a:pt x="7" y="1974"/>
                    </a:lnTo>
                    <a:lnTo>
                      <a:pt x="0" y="1974"/>
                    </a:lnTo>
                    <a:lnTo>
                      <a:pt x="0" y="1956"/>
                    </a:lnTo>
                    <a:lnTo>
                      <a:pt x="7" y="1956"/>
                    </a:lnTo>
                    <a:close/>
                    <a:moveTo>
                      <a:pt x="7" y="1981"/>
                    </a:moveTo>
                    <a:lnTo>
                      <a:pt x="7" y="1999"/>
                    </a:lnTo>
                    <a:lnTo>
                      <a:pt x="0" y="1999"/>
                    </a:lnTo>
                    <a:lnTo>
                      <a:pt x="0" y="1981"/>
                    </a:lnTo>
                    <a:lnTo>
                      <a:pt x="7" y="1981"/>
                    </a:lnTo>
                    <a:close/>
                    <a:moveTo>
                      <a:pt x="7" y="2005"/>
                    </a:moveTo>
                    <a:lnTo>
                      <a:pt x="7" y="2023"/>
                    </a:lnTo>
                    <a:lnTo>
                      <a:pt x="0" y="2023"/>
                    </a:lnTo>
                    <a:lnTo>
                      <a:pt x="0" y="2005"/>
                    </a:lnTo>
                    <a:lnTo>
                      <a:pt x="7" y="2005"/>
                    </a:lnTo>
                    <a:close/>
                    <a:moveTo>
                      <a:pt x="599" y="0"/>
                    </a:moveTo>
                    <a:lnTo>
                      <a:pt x="599" y="18"/>
                    </a:lnTo>
                    <a:lnTo>
                      <a:pt x="592" y="18"/>
                    </a:lnTo>
                    <a:lnTo>
                      <a:pt x="592" y="0"/>
                    </a:lnTo>
                    <a:lnTo>
                      <a:pt x="599" y="0"/>
                    </a:lnTo>
                    <a:close/>
                    <a:moveTo>
                      <a:pt x="599" y="24"/>
                    </a:moveTo>
                    <a:lnTo>
                      <a:pt x="599" y="43"/>
                    </a:lnTo>
                    <a:lnTo>
                      <a:pt x="592" y="43"/>
                    </a:lnTo>
                    <a:lnTo>
                      <a:pt x="592" y="24"/>
                    </a:lnTo>
                    <a:lnTo>
                      <a:pt x="599" y="24"/>
                    </a:lnTo>
                    <a:close/>
                    <a:moveTo>
                      <a:pt x="599" y="49"/>
                    </a:moveTo>
                    <a:lnTo>
                      <a:pt x="599" y="68"/>
                    </a:lnTo>
                    <a:lnTo>
                      <a:pt x="592" y="68"/>
                    </a:lnTo>
                    <a:lnTo>
                      <a:pt x="592" y="49"/>
                    </a:lnTo>
                    <a:lnTo>
                      <a:pt x="599" y="49"/>
                    </a:lnTo>
                    <a:close/>
                    <a:moveTo>
                      <a:pt x="599" y="74"/>
                    </a:moveTo>
                    <a:lnTo>
                      <a:pt x="599" y="93"/>
                    </a:lnTo>
                    <a:lnTo>
                      <a:pt x="592" y="93"/>
                    </a:lnTo>
                    <a:lnTo>
                      <a:pt x="592" y="74"/>
                    </a:lnTo>
                    <a:lnTo>
                      <a:pt x="599" y="74"/>
                    </a:lnTo>
                    <a:close/>
                    <a:moveTo>
                      <a:pt x="599" y="99"/>
                    </a:moveTo>
                    <a:lnTo>
                      <a:pt x="599" y="117"/>
                    </a:lnTo>
                    <a:lnTo>
                      <a:pt x="592" y="117"/>
                    </a:lnTo>
                    <a:lnTo>
                      <a:pt x="592" y="99"/>
                    </a:lnTo>
                    <a:lnTo>
                      <a:pt x="599" y="99"/>
                    </a:lnTo>
                    <a:close/>
                    <a:moveTo>
                      <a:pt x="599" y="123"/>
                    </a:moveTo>
                    <a:lnTo>
                      <a:pt x="599" y="142"/>
                    </a:lnTo>
                    <a:lnTo>
                      <a:pt x="592" y="142"/>
                    </a:lnTo>
                    <a:lnTo>
                      <a:pt x="592" y="123"/>
                    </a:lnTo>
                    <a:lnTo>
                      <a:pt x="599" y="123"/>
                    </a:lnTo>
                    <a:close/>
                    <a:moveTo>
                      <a:pt x="599" y="148"/>
                    </a:moveTo>
                    <a:lnTo>
                      <a:pt x="599" y="167"/>
                    </a:lnTo>
                    <a:lnTo>
                      <a:pt x="592" y="167"/>
                    </a:lnTo>
                    <a:lnTo>
                      <a:pt x="592" y="148"/>
                    </a:lnTo>
                    <a:lnTo>
                      <a:pt x="599" y="148"/>
                    </a:lnTo>
                    <a:close/>
                    <a:moveTo>
                      <a:pt x="599" y="173"/>
                    </a:moveTo>
                    <a:lnTo>
                      <a:pt x="599" y="192"/>
                    </a:lnTo>
                    <a:lnTo>
                      <a:pt x="592" y="192"/>
                    </a:lnTo>
                    <a:lnTo>
                      <a:pt x="592" y="173"/>
                    </a:lnTo>
                    <a:lnTo>
                      <a:pt x="599" y="173"/>
                    </a:lnTo>
                    <a:close/>
                    <a:moveTo>
                      <a:pt x="599" y="198"/>
                    </a:moveTo>
                    <a:lnTo>
                      <a:pt x="599" y="216"/>
                    </a:lnTo>
                    <a:lnTo>
                      <a:pt x="592" y="216"/>
                    </a:lnTo>
                    <a:lnTo>
                      <a:pt x="592" y="198"/>
                    </a:lnTo>
                    <a:lnTo>
                      <a:pt x="599" y="198"/>
                    </a:lnTo>
                    <a:close/>
                    <a:moveTo>
                      <a:pt x="599" y="223"/>
                    </a:moveTo>
                    <a:lnTo>
                      <a:pt x="599" y="241"/>
                    </a:lnTo>
                    <a:lnTo>
                      <a:pt x="592" y="241"/>
                    </a:lnTo>
                    <a:lnTo>
                      <a:pt x="592" y="223"/>
                    </a:lnTo>
                    <a:lnTo>
                      <a:pt x="599" y="223"/>
                    </a:lnTo>
                    <a:close/>
                    <a:moveTo>
                      <a:pt x="599" y="247"/>
                    </a:moveTo>
                    <a:lnTo>
                      <a:pt x="599" y="266"/>
                    </a:lnTo>
                    <a:lnTo>
                      <a:pt x="592" y="266"/>
                    </a:lnTo>
                    <a:lnTo>
                      <a:pt x="592" y="247"/>
                    </a:lnTo>
                    <a:lnTo>
                      <a:pt x="599" y="247"/>
                    </a:lnTo>
                    <a:close/>
                    <a:moveTo>
                      <a:pt x="599" y="272"/>
                    </a:moveTo>
                    <a:lnTo>
                      <a:pt x="599" y="291"/>
                    </a:lnTo>
                    <a:lnTo>
                      <a:pt x="592" y="291"/>
                    </a:lnTo>
                    <a:lnTo>
                      <a:pt x="592" y="272"/>
                    </a:lnTo>
                    <a:lnTo>
                      <a:pt x="599" y="272"/>
                    </a:lnTo>
                    <a:close/>
                    <a:moveTo>
                      <a:pt x="599" y="297"/>
                    </a:moveTo>
                    <a:lnTo>
                      <a:pt x="599" y="315"/>
                    </a:lnTo>
                    <a:lnTo>
                      <a:pt x="592" y="315"/>
                    </a:lnTo>
                    <a:lnTo>
                      <a:pt x="592" y="297"/>
                    </a:lnTo>
                    <a:lnTo>
                      <a:pt x="599" y="297"/>
                    </a:lnTo>
                    <a:close/>
                    <a:moveTo>
                      <a:pt x="599" y="322"/>
                    </a:moveTo>
                    <a:lnTo>
                      <a:pt x="599" y="340"/>
                    </a:lnTo>
                    <a:lnTo>
                      <a:pt x="592" y="340"/>
                    </a:lnTo>
                    <a:lnTo>
                      <a:pt x="592" y="322"/>
                    </a:lnTo>
                    <a:lnTo>
                      <a:pt x="599" y="322"/>
                    </a:lnTo>
                    <a:close/>
                    <a:moveTo>
                      <a:pt x="599" y="346"/>
                    </a:moveTo>
                    <a:lnTo>
                      <a:pt x="599" y="365"/>
                    </a:lnTo>
                    <a:lnTo>
                      <a:pt x="592" y="365"/>
                    </a:lnTo>
                    <a:lnTo>
                      <a:pt x="592" y="346"/>
                    </a:lnTo>
                    <a:lnTo>
                      <a:pt x="599" y="346"/>
                    </a:lnTo>
                    <a:close/>
                    <a:moveTo>
                      <a:pt x="599" y="371"/>
                    </a:moveTo>
                    <a:lnTo>
                      <a:pt x="599" y="390"/>
                    </a:lnTo>
                    <a:lnTo>
                      <a:pt x="592" y="390"/>
                    </a:lnTo>
                    <a:lnTo>
                      <a:pt x="592" y="371"/>
                    </a:lnTo>
                    <a:lnTo>
                      <a:pt x="599" y="371"/>
                    </a:lnTo>
                    <a:close/>
                    <a:moveTo>
                      <a:pt x="599" y="396"/>
                    </a:moveTo>
                    <a:lnTo>
                      <a:pt x="599" y="414"/>
                    </a:lnTo>
                    <a:lnTo>
                      <a:pt x="592" y="414"/>
                    </a:lnTo>
                    <a:lnTo>
                      <a:pt x="592" y="396"/>
                    </a:lnTo>
                    <a:lnTo>
                      <a:pt x="599" y="396"/>
                    </a:lnTo>
                    <a:close/>
                    <a:moveTo>
                      <a:pt x="599" y="421"/>
                    </a:moveTo>
                    <a:lnTo>
                      <a:pt x="599" y="439"/>
                    </a:lnTo>
                    <a:lnTo>
                      <a:pt x="592" y="439"/>
                    </a:lnTo>
                    <a:lnTo>
                      <a:pt x="592" y="421"/>
                    </a:lnTo>
                    <a:lnTo>
                      <a:pt x="599" y="421"/>
                    </a:lnTo>
                    <a:close/>
                    <a:moveTo>
                      <a:pt x="599" y="445"/>
                    </a:moveTo>
                    <a:lnTo>
                      <a:pt x="599" y="464"/>
                    </a:lnTo>
                    <a:lnTo>
                      <a:pt x="592" y="464"/>
                    </a:lnTo>
                    <a:lnTo>
                      <a:pt x="592" y="445"/>
                    </a:lnTo>
                    <a:lnTo>
                      <a:pt x="599" y="445"/>
                    </a:lnTo>
                    <a:close/>
                    <a:moveTo>
                      <a:pt x="599" y="470"/>
                    </a:moveTo>
                    <a:lnTo>
                      <a:pt x="599" y="489"/>
                    </a:lnTo>
                    <a:lnTo>
                      <a:pt x="592" y="489"/>
                    </a:lnTo>
                    <a:lnTo>
                      <a:pt x="592" y="470"/>
                    </a:lnTo>
                    <a:lnTo>
                      <a:pt x="599" y="470"/>
                    </a:lnTo>
                    <a:close/>
                    <a:moveTo>
                      <a:pt x="599" y="495"/>
                    </a:moveTo>
                    <a:lnTo>
                      <a:pt x="599" y="513"/>
                    </a:lnTo>
                    <a:lnTo>
                      <a:pt x="592" y="513"/>
                    </a:lnTo>
                    <a:lnTo>
                      <a:pt x="592" y="495"/>
                    </a:lnTo>
                    <a:lnTo>
                      <a:pt x="599" y="495"/>
                    </a:lnTo>
                    <a:close/>
                    <a:moveTo>
                      <a:pt x="599" y="520"/>
                    </a:moveTo>
                    <a:lnTo>
                      <a:pt x="599" y="538"/>
                    </a:lnTo>
                    <a:lnTo>
                      <a:pt x="592" y="538"/>
                    </a:lnTo>
                    <a:lnTo>
                      <a:pt x="592" y="520"/>
                    </a:lnTo>
                    <a:lnTo>
                      <a:pt x="599" y="520"/>
                    </a:lnTo>
                    <a:close/>
                    <a:moveTo>
                      <a:pt x="599" y="544"/>
                    </a:moveTo>
                    <a:lnTo>
                      <a:pt x="599" y="563"/>
                    </a:lnTo>
                    <a:lnTo>
                      <a:pt x="592" y="563"/>
                    </a:lnTo>
                    <a:lnTo>
                      <a:pt x="592" y="544"/>
                    </a:lnTo>
                    <a:lnTo>
                      <a:pt x="599" y="544"/>
                    </a:lnTo>
                    <a:close/>
                    <a:moveTo>
                      <a:pt x="599" y="569"/>
                    </a:moveTo>
                    <a:lnTo>
                      <a:pt x="599" y="588"/>
                    </a:lnTo>
                    <a:lnTo>
                      <a:pt x="592" y="588"/>
                    </a:lnTo>
                    <a:lnTo>
                      <a:pt x="592" y="569"/>
                    </a:lnTo>
                    <a:lnTo>
                      <a:pt x="599" y="569"/>
                    </a:lnTo>
                    <a:close/>
                    <a:moveTo>
                      <a:pt x="599" y="594"/>
                    </a:moveTo>
                    <a:lnTo>
                      <a:pt x="599" y="613"/>
                    </a:lnTo>
                    <a:lnTo>
                      <a:pt x="592" y="613"/>
                    </a:lnTo>
                    <a:lnTo>
                      <a:pt x="592" y="594"/>
                    </a:lnTo>
                    <a:lnTo>
                      <a:pt x="599" y="594"/>
                    </a:lnTo>
                    <a:close/>
                    <a:moveTo>
                      <a:pt x="599" y="619"/>
                    </a:moveTo>
                    <a:lnTo>
                      <a:pt x="599" y="637"/>
                    </a:lnTo>
                    <a:lnTo>
                      <a:pt x="592" y="637"/>
                    </a:lnTo>
                    <a:lnTo>
                      <a:pt x="592" y="619"/>
                    </a:lnTo>
                    <a:lnTo>
                      <a:pt x="599" y="619"/>
                    </a:lnTo>
                    <a:close/>
                    <a:moveTo>
                      <a:pt x="599" y="643"/>
                    </a:moveTo>
                    <a:lnTo>
                      <a:pt x="599" y="662"/>
                    </a:lnTo>
                    <a:lnTo>
                      <a:pt x="592" y="662"/>
                    </a:lnTo>
                    <a:lnTo>
                      <a:pt x="592" y="643"/>
                    </a:lnTo>
                    <a:lnTo>
                      <a:pt x="599" y="643"/>
                    </a:lnTo>
                    <a:close/>
                    <a:moveTo>
                      <a:pt x="599" y="668"/>
                    </a:moveTo>
                    <a:lnTo>
                      <a:pt x="599" y="687"/>
                    </a:lnTo>
                    <a:lnTo>
                      <a:pt x="592" y="687"/>
                    </a:lnTo>
                    <a:lnTo>
                      <a:pt x="592" y="668"/>
                    </a:lnTo>
                    <a:lnTo>
                      <a:pt x="599" y="668"/>
                    </a:lnTo>
                    <a:close/>
                    <a:moveTo>
                      <a:pt x="599" y="693"/>
                    </a:moveTo>
                    <a:lnTo>
                      <a:pt x="599" y="712"/>
                    </a:lnTo>
                    <a:lnTo>
                      <a:pt x="592" y="712"/>
                    </a:lnTo>
                    <a:lnTo>
                      <a:pt x="592" y="693"/>
                    </a:lnTo>
                    <a:lnTo>
                      <a:pt x="599" y="693"/>
                    </a:lnTo>
                    <a:close/>
                    <a:moveTo>
                      <a:pt x="599" y="718"/>
                    </a:moveTo>
                    <a:lnTo>
                      <a:pt x="599" y="736"/>
                    </a:lnTo>
                    <a:lnTo>
                      <a:pt x="592" y="736"/>
                    </a:lnTo>
                    <a:lnTo>
                      <a:pt x="592" y="718"/>
                    </a:lnTo>
                    <a:lnTo>
                      <a:pt x="599" y="718"/>
                    </a:lnTo>
                    <a:close/>
                    <a:moveTo>
                      <a:pt x="599" y="743"/>
                    </a:moveTo>
                    <a:lnTo>
                      <a:pt x="599" y="761"/>
                    </a:lnTo>
                    <a:lnTo>
                      <a:pt x="592" y="761"/>
                    </a:lnTo>
                    <a:lnTo>
                      <a:pt x="592" y="743"/>
                    </a:lnTo>
                    <a:lnTo>
                      <a:pt x="599" y="743"/>
                    </a:lnTo>
                    <a:close/>
                    <a:moveTo>
                      <a:pt x="599" y="767"/>
                    </a:moveTo>
                    <a:lnTo>
                      <a:pt x="599" y="786"/>
                    </a:lnTo>
                    <a:lnTo>
                      <a:pt x="592" y="786"/>
                    </a:lnTo>
                    <a:lnTo>
                      <a:pt x="592" y="767"/>
                    </a:lnTo>
                    <a:lnTo>
                      <a:pt x="599" y="767"/>
                    </a:lnTo>
                    <a:close/>
                    <a:moveTo>
                      <a:pt x="599" y="792"/>
                    </a:moveTo>
                    <a:lnTo>
                      <a:pt x="599" y="811"/>
                    </a:lnTo>
                    <a:lnTo>
                      <a:pt x="592" y="811"/>
                    </a:lnTo>
                    <a:lnTo>
                      <a:pt x="592" y="792"/>
                    </a:lnTo>
                    <a:lnTo>
                      <a:pt x="599" y="792"/>
                    </a:lnTo>
                    <a:close/>
                    <a:moveTo>
                      <a:pt x="599" y="817"/>
                    </a:moveTo>
                    <a:lnTo>
                      <a:pt x="599" y="835"/>
                    </a:lnTo>
                    <a:lnTo>
                      <a:pt x="592" y="835"/>
                    </a:lnTo>
                    <a:lnTo>
                      <a:pt x="592" y="817"/>
                    </a:lnTo>
                    <a:lnTo>
                      <a:pt x="599" y="817"/>
                    </a:lnTo>
                    <a:close/>
                    <a:moveTo>
                      <a:pt x="599" y="842"/>
                    </a:moveTo>
                    <a:lnTo>
                      <a:pt x="599" y="860"/>
                    </a:lnTo>
                    <a:lnTo>
                      <a:pt x="592" y="860"/>
                    </a:lnTo>
                    <a:lnTo>
                      <a:pt x="592" y="842"/>
                    </a:lnTo>
                    <a:lnTo>
                      <a:pt x="599" y="842"/>
                    </a:lnTo>
                    <a:close/>
                    <a:moveTo>
                      <a:pt x="599" y="866"/>
                    </a:moveTo>
                    <a:lnTo>
                      <a:pt x="599" y="885"/>
                    </a:lnTo>
                    <a:lnTo>
                      <a:pt x="592" y="885"/>
                    </a:lnTo>
                    <a:lnTo>
                      <a:pt x="592" y="866"/>
                    </a:lnTo>
                    <a:lnTo>
                      <a:pt x="599" y="866"/>
                    </a:lnTo>
                    <a:close/>
                    <a:moveTo>
                      <a:pt x="599" y="891"/>
                    </a:moveTo>
                    <a:lnTo>
                      <a:pt x="599" y="910"/>
                    </a:lnTo>
                    <a:lnTo>
                      <a:pt x="592" y="910"/>
                    </a:lnTo>
                    <a:lnTo>
                      <a:pt x="592" y="891"/>
                    </a:lnTo>
                    <a:lnTo>
                      <a:pt x="599" y="891"/>
                    </a:lnTo>
                    <a:close/>
                    <a:moveTo>
                      <a:pt x="599" y="916"/>
                    </a:moveTo>
                    <a:lnTo>
                      <a:pt x="599" y="934"/>
                    </a:lnTo>
                    <a:lnTo>
                      <a:pt x="592" y="934"/>
                    </a:lnTo>
                    <a:lnTo>
                      <a:pt x="592" y="916"/>
                    </a:lnTo>
                    <a:lnTo>
                      <a:pt x="599" y="916"/>
                    </a:lnTo>
                    <a:close/>
                    <a:moveTo>
                      <a:pt x="599" y="941"/>
                    </a:moveTo>
                    <a:lnTo>
                      <a:pt x="599" y="959"/>
                    </a:lnTo>
                    <a:lnTo>
                      <a:pt x="592" y="959"/>
                    </a:lnTo>
                    <a:lnTo>
                      <a:pt x="592" y="941"/>
                    </a:lnTo>
                    <a:lnTo>
                      <a:pt x="599" y="941"/>
                    </a:lnTo>
                    <a:close/>
                    <a:moveTo>
                      <a:pt x="599" y="965"/>
                    </a:moveTo>
                    <a:lnTo>
                      <a:pt x="599" y="984"/>
                    </a:lnTo>
                    <a:lnTo>
                      <a:pt x="592" y="984"/>
                    </a:lnTo>
                    <a:lnTo>
                      <a:pt x="592" y="965"/>
                    </a:lnTo>
                    <a:lnTo>
                      <a:pt x="599" y="965"/>
                    </a:lnTo>
                    <a:close/>
                    <a:moveTo>
                      <a:pt x="599" y="990"/>
                    </a:moveTo>
                    <a:lnTo>
                      <a:pt x="599" y="1009"/>
                    </a:lnTo>
                    <a:lnTo>
                      <a:pt x="592" y="1009"/>
                    </a:lnTo>
                    <a:lnTo>
                      <a:pt x="592" y="990"/>
                    </a:lnTo>
                    <a:lnTo>
                      <a:pt x="599" y="990"/>
                    </a:lnTo>
                    <a:close/>
                    <a:moveTo>
                      <a:pt x="599" y="1015"/>
                    </a:moveTo>
                    <a:lnTo>
                      <a:pt x="599" y="1033"/>
                    </a:lnTo>
                    <a:lnTo>
                      <a:pt x="592" y="1033"/>
                    </a:lnTo>
                    <a:lnTo>
                      <a:pt x="592" y="1015"/>
                    </a:lnTo>
                    <a:lnTo>
                      <a:pt x="599" y="1015"/>
                    </a:lnTo>
                    <a:close/>
                    <a:moveTo>
                      <a:pt x="599" y="1040"/>
                    </a:moveTo>
                    <a:lnTo>
                      <a:pt x="599" y="1058"/>
                    </a:lnTo>
                    <a:lnTo>
                      <a:pt x="592" y="1058"/>
                    </a:lnTo>
                    <a:lnTo>
                      <a:pt x="592" y="1040"/>
                    </a:lnTo>
                    <a:lnTo>
                      <a:pt x="599" y="1040"/>
                    </a:lnTo>
                    <a:close/>
                    <a:moveTo>
                      <a:pt x="599" y="1064"/>
                    </a:moveTo>
                    <a:lnTo>
                      <a:pt x="599" y="1083"/>
                    </a:lnTo>
                    <a:lnTo>
                      <a:pt x="592" y="1083"/>
                    </a:lnTo>
                    <a:lnTo>
                      <a:pt x="592" y="1064"/>
                    </a:lnTo>
                    <a:lnTo>
                      <a:pt x="599" y="1064"/>
                    </a:lnTo>
                    <a:close/>
                    <a:moveTo>
                      <a:pt x="599" y="1089"/>
                    </a:moveTo>
                    <a:lnTo>
                      <a:pt x="599" y="1108"/>
                    </a:lnTo>
                    <a:lnTo>
                      <a:pt x="592" y="1108"/>
                    </a:lnTo>
                    <a:lnTo>
                      <a:pt x="592" y="1089"/>
                    </a:lnTo>
                    <a:lnTo>
                      <a:pt x="599" y="1089"/>
                    </a:lnTo>
                    <a:close/>
                    <a:moveTo>
                      <a:pt x="599" y="1114"/>
                    </a:moveTo>
                    <a:lnTo>
                      <a:pt x="599" y="1133"/>
                    </a:lnTo>
                    <a:lnTo>
                      <a:pt x="592" y="1133"/>
                    </a:lnTo>
                    <a:lnTo>
                      <a:pt x="592" y="1114"/>
                    </a:lnTo>
                    <a:lnTo>
                      <a:pt x="599" y="1114"/>
                    </a:lnTo>
                    <a:close/>
                    <a:moveTo>
                      <a:pt x="599" y="1139"/>
                    </a:moveTo>
                    <a:lnTo>
                      <a:pt x="599" y="1157"/>
                    </a:lnTo>
                    <a:lnTo>
                      <a:pt x="592" y="1157"/>
                    </a:lnTo>
                    <a:lnTo>
                      <a:pt x="592" y="1139"/>
                    </a:lnTo>
                    <a:lnTo>
                      <a:pt x="599" y="1139"/>
                    </a:lnTo>
                    <a:close/>
                    <a:moveTo>
                      <a:pt x="599" y="1163"/>
                    </a:moveTo>
                    <a:lnTo>
                      <a:pt x="599" y="1182"/>
                    </a:lnTo>
                    <a:lnTo>
                      <a:pt x="592" y="1182"/>
                    </a:lnTo>
                    <a:lnTo>
                      <a:pt x="592" y="1163"/>
                    </a:lnTo>
                    <a:lnTo>
                      <a:pt x="599" y="1163"/>
                    </a:lnTo>
                    <a:close/>
                    <a:moveTo>
                      <a:pt x="599" y="1188"/>
                    </a:moveTo>
                    <a:lnTo>
                      <a:pt x="599" y="1207"/>
                    </a:lnTo>
                    <a:lnTo>
                      <a:pt x="592" y="1207"/>
                    </a:lnTo>
                    <a:lnTo>
                      <a:pt x="592" y="1188"/>
                    </a:lnTo>
                    <a:lnTo>
                      <a:pt x="599" y="1188"/>
                    </a:lnTo>
                    <a:close/>
                    <a:moveTo>
                      <a:pt x="599" y="1213"/>
                    </a:moveTo>
                    <a:lnTo>
                      <a:pt x="599" y="1232"/>
                    </a:lnTo>
                    <a:lnTo>
                      <a:pt x="592" y="1232"/>
                    </a:lnTo>
                    <a:lnTo>
                      <a:pt x="592" y="1213"/>
                    </a:lnTo>
                    <a:lnTo>
                      <a:pt x="599" y="1213"/>
                    </a:lnTo>
                    <a:close/>
                    <a:moveTo>
                      <a:pt x="599" y="1238"/>
                    </a:moveTo>
                    <a:lnTo>
                      <a:pt x="599" y="1256"/>
                    </a:lnTo>
                    <a:lnTo>
                      <a:pt x="592" y="1256"/>
                    </a:lnTo>
                    <a:lnTo>
                      <a:pt x="592" y="1238"/>
                    </a:lnTo>
                    <a:lnTo>
                      <a:pt x="599" y="1238"/>
                    </a:lnTo>
                    <a:close/>
                    <a:moveTo>
                      <a:pt x="599" y="1263"/>
                    </a:moveTo>
                    <a:lnTo>
                      <a:pt x="599" y="1281"/>
                    </a:lnTo>
                    <a:lnTo>
                      <a:pt x="592" y="1281"/>
                    </a:lnTo>
                    <a:lnTo>
                      <a:pt x="592" y="1263"/>
                    </a:lnTo>
                    <a:lnTo>
                      <a:pt x="599" y="1263"/>
                    </a:lnTo>
                    <a:close/>
                    <a:moveTo>
                      <a:pt x="599" y="1287"/>
                    </a:moveTo>
                    <a:lnTo>
                      <a:pt x="599" y="1306"/>
                    </a:lnTo>
                    <a:lnTo>
                      <a:pt x="592" y="1306"/>
                    </a:lnTo>
                    <a:lnTo>
                      <a:pt x="592" y="1287"/>
                    </a:lnTo>
                    <a:lnTo>
                      <a:pt x="599" y="1287"/>
                    </a:lnTo>
                    <a:close/>
                    <a:moveTo>
                      <a:pt x="599" y="1312"/>
                    </a:moveTo>
                    <a:lnTo>
                      <a:pt x="599" y="1331"/>
                    </a:lnTo>
                    <a:lnTo>
                      <a:pt x="592" y="1331"/>
                    </a:lnTo>
                    <a:lnTo>
                      <a:pt x="592" y="1312"/>
                    </a:lnTo>
                    <a:lnTo>
                      <a:pt x="599" y="1312"/>
                    </a:lnTo>
                    <a:close/>
                    <a:moveTo>
                      <a:pt x="599" y="1337"/>
                    </a:moveTo>
                    <a:lnTo>
                      <a:pt x="599" y="1355"/>
                    </a:lnTo>
                    <a:lnTo>
                      <a:pt x="592" y="1355"/>
                    </a:lnTo>
                    <a:lnTo>
                      <a:pt x="592" y="1337"/>
                    </a:lnTo>
                    <a:lnTo>
                      <a:pt x="599" y="1337"/>
                    </a:lnTo>
                    <a:close/>
                    <a:moveTo>
                      <a:pt x="599" y="1362"/>
                    </a:moveTo>
                    <a:lnTo>
                      <a:pt x="599" y="1380"/>
                    </a:lnTo>
                    <a:lnTo>
                      <a:pt x="592" y="1380"/>
                    </a:lnTo>
                    <a:lnTo>
                      <a:pt x="592" y="1362"/>
                    </a:lnTo>
                    <a:lnTo>
                      <a:pt x="599" y="1362"/>
                    </a:lnTo>
                    <a:close/>
                    <a:moveTo>
                      <a:pt x="599" y="1386"/>
                    </a:moveTo>
                    <a:lnTo>
                      <a:pt x="599" y="1405"/>
                    </a:lnTo>
                    <a:lnTo>
                      <a:pt x="592" y="1405"/>
                    </a:lnTo>
                    <a:lnTo>
                      <a:pt x="592" y="1386"/>
                    </a:lnTo>
                    <a:lnTo>
                      <a:pt x="599" y="1386"/>
                    </a:lnTo>
                    <a:close/>
                    <a:moveTo>
                      <a:pt x="599" y="1411"/>
                    </a:moveTo>
                    <a:lnTo>
                      <a:pt x="599" y="1430"/>
                    </a:lnTo>
                    <a:lnTo>
                      <a:pt x="592" y="1430"/>
                    </a:lnTo>
                    <a:lnTo>
                      <a:pt x="592" y="1411"/>
                    </a:lnTo>
                    <a:lnTo>
                      <a:pt x="599" y="1411"/>
                    </a:lnTo>
                    <a:close/>
                    <a:moveTo>
                      <a:pt x="599" y="1436"/>
                    </a:moveTo>
                    <a:lnTo>
                      <a:pt x="599" y="1454"/>
                    </a:lnTo>
                    <a:lnTo>
                      <a:pt x="592" y="1454"/>
                    </a:lnTo>
                    <a:lnTo>
                      <a:pt x="592" y="1436"/>
                    </a:lnTo>
                    <a:lnTo>
                      <a:pt x="599" y="1436"/>
                    </a:lnTo>
                    <a:close/>
                    <a:moveTo>
                      <a:pt x="599" y="1461"/>
                    </a:moveTo>
                    <a:lnTo>
                      <a:pt x="599" y="1479"/>
                    </a:lnTo>
                    <a:lnTo>
                      <a:pt x="592" y="1479"/>
                    </a:lnTo>
                    <a:lnTo>
                      <a:pt x="592" y="1461"/>
                    </a:lnTo>
                    <a:lnTo>
                      <a:pt x="599" y="1461"/>
                    </a:lnTo>
                    <a:close/>
                    <a:moveTo>
                      <a:pt x="599" y="1485"/>
                    </a:moveTo>
                    <a:lnTo>
                      <a:pt x="599" y="1504"/>
                    </a:lnTo>
                    <a:lnTo>
                      <a:pt x="592" y="1504"/>
                    </a:lnTo>
                    <a:lnTo>
                      <a:pt x="592" y="1485"/>
                    </a:lnTo>
                    <a:lnTo>
                      <a:pt x="599" y="1485"/>
                    </a:lnTo>
                    <a:close/>
                    <a:moveTo>
                      <a:pt x="599" y="1510"/>
                    </a:moveTo>
                    <a:lnTo>
                      <a:pt x="599" y="1529"/>
                    </a:lnTo>
                    <a:lnTo>
                      <a:pt x="592" y="1529"/>
                    </a:lnTo>
                    <a:lnTo>
                      <a:pt x="592" y="1510"/>
                    </a:lnTo>
                    <a:lnTo>
                      <a:pt x="599" y="1510"/>
                    </a:lnTo>
                    <a:close/>
                    <a:moveTo>
                      <a:pt x="599" y="1535"/>
                    </a:moveTo>
                    <a:lnTo>
                      <a:pt x="599" y="1553"/>
                    </a:lnTo>
                    <a:lnTo>
                      <a:pt x="592" y="1553"/>
                    </a:lnTo>
                    <a:lnTo>
                      <a:pt x="592" y="1535"/>
                    </a:lnTo>
                    <a:lnTo>
                      <a:pt x="599" y="1535"/>
                    </a:lnTo>
                    <a:close/>
                    <a:moveTo>
                      <a:pt x="599" y="1560"/>
                    </a:moveTo>
                    <a:lnTo>
                      <a:pt x="599" y="1578"/>
                    </a:lnTo>
                    <a:lnTo>
                      <a:pt x="592" y="1578"/>
                    </a:lnTo>
                    <a:lnTo>
                      <a:pt x="592" y="1560"/>
                    </a:lnTo>
                    <a:lnTo>
                      <a:pt x="599" y="1560"/>
                    </a:lnTo>
                    <a:close/>
                    <a:moveTo>
                      <a:pt x="599" y="1584"/>
                    </a:moveTo>
                    <a:lnTo>
                      <a:pt x="599" y="1603"/>
                    </a:lnTo>
                    <a:lnTo>
                      <a:pt x="592" y="1603"/>
                    </a:lnTo>
                    <a:lnTo>
                      <a:pt x="592" y="1584"/>
                    </a:lnTo>
                    <a:lnTo>
                      <a:pt x="599" y="1584"/>
                    </a:lnTo>
                    <a:close/>
                    <a:moveTo>
                      <a:pt x="599" y="1609"/>
                    </a:moveTo>
                    <a:lnTo>
                      <a:pt x="599" y="1628"/>
                    </a:lnTo>
                    <a:lnTo>
                      <a:pt x="592" y="1628"/>
                    </a:lnTo>
                    <a:lnTo>
                      <a:pt x="592" y="1609"/>
                    </a:lnTo>
                    <a:lnTo>
                      <a:pt x="599" y="1609"/>
                    </a:lnTo>
                    <a:close/>
                    <a:moveTo>
                      <a:pt x="599" y="1634"/>
                    </a:moveTo>
                    <a:lnTo>
                      <a:pt x="599" y="1653"/>
                    </a:lnTo>
                    <a:lnTo>
                      <a:pt x="592" y="1653"/>
                    </a:lnTo>
                    <a:lnTo>
                      <a:pt x="592" y="1634"/>
                    </a:lnTo>
                    <a:lnTo>
                      <a:pt x="599" y="1634"/>
                    </a:lnTo>
                    <a:close/>
                    <a:moveTo>
                      <a:pt x="599" y="1659"/>
                    </a:moveTo>
                    <a:lnTo>
                      <a:pt x="599" y="1677"/>
                    </a:lnTo>
                    <a:lnTo>
                      <a:pt x="592" y="1677"/>
                    </a:lnTo>
                    <a:lnTo>
                      <a:pt x="592" y="1659"/>
                    </a:lnTo>
                    <a:lnTo>
                      <a:pt x="599" y="1659"/>
                    </a:lnTo>
                    <a:close/>
                    <a:moveTo>
                      <a:pt x="599" y="1683"/>
                    </a:moveTo>
                    <a:lnTo>
                      <a:pt x="599" y="1702"/>
                    </a:lnTo>
                    <a:lnTo>
                      <a:pt x="592" y="1702"/>
                    </a:lnTo>
                    <a:lnTo>
                      <a:pt x="592" y="1683"/>
                    </a:lnTo>
                    <a:lnTo>
                      <a:pt x="599" y="1683"/>
                    </a:lnTo>
                    <a:close/>
                    <a:moveTo>
                      <a:pt x="599" y="1708"/>
                    </a:moveTo>
                    <a:lnTo>
                      <a:pt x="599" y="1727"/>
                    </a:lnTo>
                    <a:lnTo>
                      <a:pt x="592" y="1727"/>
                    </a:lnTo>
                    <a:lnTo>
                      <a:pt x="592" y="1708"/>
                    </a:lnTo>
                    <a:lnTo>
                      <a:pt x="599" y="1708"/>
                    </a:lnTo>
                    <a:close/>
                    <a:moveTo>
                      <a:pt x="599" y="1733"/>
                    </a:moveTo>
                    <a:lnTo>
                      <a:pt x="599" y="1752"/>
                    </a:lnTo>
                    <a:lnTo>
                      <a:pt x="592" y="1752"/>
                    </a:lnTo>
                    <a:lnTo>
                      <a:pt x="592" y="1733"/>
                    </a:lnTo>
                    <a:lnTo>
                      <a:pt x="599" y="1733"/>
                    </a:lnTo>
                    <a:close/>
                    <a:moveTo>
                      <a:pt x="599" y="1758"/>
                    </a:moveTo>
                    <a:lnTo>
                      <a:pt x="599" y="1776"/>
                    </a:lnTo>
                    <a:lnTo>
                      <a:pt x="592" y="1776"/>
                    </a:lnTo>
                    <a:lnTo>
                      <a:pt x="592" y="1758"/>
                    </a:lnTo>
                    <a:lnTo>
                      <a:pt x="599" y="1758"/>
                    </a:lnTo>
                    <a:close/>
                    <a:moveTo>
                      <a:pt x="599" y="1783"/>
                    </a:moveTo>
                    <a:lnTo>
                      <a:pt x="599" y="1801"/>
                    </a:lnTo>
                    <a:lnTo>
                      <a:pt x="592" y="1801"/>
                    </a:lnTo>
                    <a:lnTo>
                      <a:pt x="592" y="1783"/>
                    </a:lnTo>
                    <a:lnTo>
                      <a:pt x="599" y="1783"/>
                    </a:lnTo>
                    <a:close/>
                    <a:moveTo>
                      <a:pt x="599" y="1807"/>
                    </a:moveTo>
                    <a:lnTo>
                      <a:pt x="599" y="1826"/>
                    </a:lnTo>
                    <a:lnTo>
                      <a:pt x="592" y="1826"/>
                    </a:lnTo>
                    <a:lnTo>
                      <a:pt x="592" y="1807"/>
                    </a:lnTo>
                    <a:lnTo>
                      <a:pt x="599" y="1807"/>
                    </a:lnTo>
                    <a:close/>
                    <a:moveTo>
                      <a:pt x="599" y="1832"/>
                    </a:moveTo>
                    <a:lnTo>
                      <a:pt x="599" y="1851"/>
                    </a:lnTo>
                    <a:lnTo>
                      <a:pt x="592" y="1851"/>
                    </a:lnTo>
                    <a:lnTo>
                      <a:pt x="592" y="1832"/>
                    </a:lnTo>
                    <a:lnTo>
                      <a:pt x="599" y="1832"/>
                    </a:lnTo>
                    <a:close/>
                    <a:moveTo>
                      <a:pt x="599" y="1857"/>
                    </a:moveTo>
                    <a:lnTo>
                      <a:pt x="599" y="1875"/>
                    </a:lnTo>
                    <a:lnTo>
                      <a:pt x="592" y="1875"/>
                    </a:lnTo>
                    <a:lnTo>
                      <a:pt x="592" y="1857"/>
                    </a:lnTo>
                    <a:lnTo>
                      <a:pt x="599" y="1857"/>
                    </a:lnTo>
                    <a:close/>
                    <a:moveTo>
                      <a:pt x="599" y="1882"/>
                    </a:moveTo>
                    <a:lnTo>
                      <a:pt x="599" y="1900"/>
                    </a:lnTo>
                    <a:lnTo>
                      <a:pt x="592" y="1900"/>
                    </a:lnTo>
                    <a:lnTo>
                      <a:pt x="592" y="1882"/>
                    </a:lnTo>
                    <a:lnTo>
                      <a:pt x="599" y="1882"/>
                    </a:lnTo>
                    <a:close/>
                    <a:moveTo>
                      <a:pt x="599" y="1906"/>
                    </a:moveTo>
                    <a:lnTo>
                      <a:pt x="599" y="1925"/>
                    </a:lnTo>
                    <a:lnTo>
                      <a:pt x="592" y="1925"/>
                    </a:lnTo>
                    <a:lnTo>
                      <a:pt x="592" y="1906"/>
                    </a:lnTo>
                    <a:lnTo>
                      <a:pt x="599" y="1906"/>
                    </a:lnTo>
                    <a:close/>
                    <a:moveTo>
                      <a:pt x="599" y="1931"/>
                    </a:moveTo>
                    <a:lnTo>
                      <a:pt x="599" y="1950"/>
                    </a:lnTo>
                    <a:lnTo>
                      <a:pt x="592" y="1950"/>
                    </a:lnTo>
                    <a:lnTo>
                      <a:pt x="592" y="1931"/>
                    </a:lnTo>
                    <a:lnTo>
                      <a:pt x="599" y="1931"/>
                    </a:lnTo>
                    <a:close/>
                    <a:moveTo>
                      <a:pt x="599" y="1956"/>
                    </a:moveTo>
                    <a:lnTo>
                      <a:pt x="599" y="1974"/>
                    </a:lnTo>
                    <a:lnTo>
                      <a:pt x="592" y="1974"/>
                    </a:lnTo>
                    <a:lnTo>
                      <a:pt x="592" y="1956"/>
                    </a:lnTo>
                    <a:lnTo>
                      <a:pt x="599" y="1956"/>
                    </a:lnTo>
                    <a:close/>
                    <a:moveTo>
                      <a:pt x="599" y="1981"/>
                    </a:moveTo>
                    <a:lnTo>
                      <a:pt x="599" y="1999"/>
                    </a:lnTo>
                    <a:lnTo>
                      <a:pt x="592" y="1999"/>
                    </a:lnTo>
                    <a:lnTo>
                      <a:pt x="592" y="1981"/>
                    </a:lnTo>
                    <a:lnTo>
                      <a:pt x="599" y="1981"/>
                    </a:lnTo>
                    <a:close/>
                    <a:moveTo>
                      <a:pt x="599" y="2005"/>
                    </a:moveTo>
                    <a:lnTo>
                      <a:pt x="599" y="2023"/>
                    </a:lnTo>
                    <a:lnTo>
                      <a:pt x="592" y="2023"/>
                    </a:lnTo>
                    <a:lnTo>
                      <a:pt x="592" y="2005"/>
                    </a:lnTo>
                    <a:lnTo>
                      <a:pt x="599" y="2005"/>
                    </a:lnTo>
                    <a:close/>
                    <a:moveTo>
                      <a:pt x="1190" y="0"/>
                    </a:moveTo>
                    <a:lnTo>
                      <a:pt x="1190" y="18"/>
                    </a:lnTo>
                    <a:lnTo>
                      <a:pt x="1184" y="18"/>
                    </a:lnTo>
                    <a:lnTo>
                      <a:pt x="1184" y="0"/>
                    </a:lnTo>
                    <a:lnTo>
                      <a:pt x="1190" y="0"/>
                    </a:lnTo>
                    <a:close/>
                    <a:moveTo>
                      <a:pt x="1190" y="24"/>
                    </a:moveTo>
                    <a:lnTo>
                      <a:pt x="1190" y="43"/>
                    </a:lnTo>
                    <a:lnTo>
                      <a:pt x="1184" y="43"/>
                    </a:lnTo>
                    <a:lnTo>
                      <a:pt x="1184" y="24"/>
                    </a:lnTo>
                    <a:lnTo>
                      <a:pt x="1190" y="24"/>
                    </a:lnTo>
                    <a:close/>
                    <a:moveTo>
                      <a:pt x="1190" y="49"/>
                    </a:moveTo>
                    <a:lnTo>
                      <a:pt x="1190" y="68"/>
                    </a:lnTo>
                    <a:lnTo>
                      <a:pt x="1184" y="68"/>
                    </a:lnTo>
                    <a:lnTo>
                      <a:pt x="1184" y="49"/>
                    </a:lnTo>
                    <a:lnTo>
                      <a:pt x="1190" y="49"/>
                    </a:lnTo>
                    <a:close/>
                    <a:moveTo>
                      <a:pt x="1190" y="74"/>
                    </a:moveTo>
                    <a:lnTo>
                      <a:pt x="1190" y="93"/>
                    </a:lnTo>
                    <a:lnTo>
                      <a:pt x="1184" y="93"/>
                    </a:lnTo>
                    <a:lnTo>
                      <a:pt x="1184" y="74"/>
                    </a:lnTo>
                    <a:lnTo>
                      <a:pt x="1190" y="74"/>
                    </a:lnTo>
                    <a:close/>
                    <a:moveTo>
                      <a:pt x="1190" y="99"/>
                    </a:moveTo>
                    <a:lnTo>
                      <a:pt x="1190" y="117"/>
                    </a:lnTo>
                    <a:lnTo>
                      <a:pt x="1184" y="117"/>
                    </a:lnTo>
                    <a:lnTo>
                      <a:pt x="1184" y="99"/>
                    </a:lnTo>
                    <a:lnTo>
                      <a:pt x="1190" y="99"/>
                    </a:lnTo>
                    <a:close/>
                    <a:moveTo>
                      <a:pt x="1190" y="123"/>
                    </a:moveTo>
                    <a:lnTo>
                      <a:pt x="1190" y="142"/>
                    </a:lnTo>
                    <a:lnTo>
                      <a:pt x="1184" y="142"/>
                    </a:lnTo>
                    <a:lnTo>
                      <a:pt x="1184" y="123"/>
                    </a:lnTo>
                    <a:lnTo>
                      <a:pt x="1190" y="123"/>
                    </a:lnTo>
                    <a:close/>
                    <a:moveTo>
                      <a:pt x="1190" y="148"/>
                    </a:moveTo>
                    <a:lnTo>
                      <a:pt x="1190" y="167"/>
                    </a:lnTo>
                    <a:lnTo>
                      <a:pt x="1184" y="167"/>
                    </a:lnTo>
                    <a:lnTo>
                      <a:pt x="1184" y="148"/>
                    </a:lnTo>
                    <a:lnTo>
                      <a:pt x="1190" y="148"/>
                    </a:lnTo>
                    <a:close/>
                    <a:moveTo>
                      <a:pt x="1190" y="173"/>
                    </a:moveTo>
                    <a:lnTo>
                      <a:pt x="1190" y="192"/>
                    </a:lnTo>
                    <a:lnTo>
                      <a:pt x="1184" y="192"/>
                    </a:lnTo>
                    <a:lnTo>
                      <a:pt x="1184" y="173"/>
                    </a:lnTo>
                    <a:lnTo>
                      <a:pt x="1190" y="173"/>
                    </a:lnTo>
                    <a:close/>
                    <a:moveTo>
                      <a:pt x="1190" y="198"/>
                    </a:moveTo>
                    <a:lnTo>
                      <a:pt x="1190" y="216"/>
                    </a:lnTo>
                    <a:lnTo>
                      <a:pt x="1184" y="216"/>
                    </a:lnTo>
                    <a:lnTo>
                      <a:pt x="1184" y="198"/>
                    </a:lnTo>
                    <a:lnTo>
                      <a:pt x="1190" y="198"/>
                    </a:lnTo>
                    <a:close/>
                    <a:moveTo>
                      <a:pt x="1190" y="223"/>
                    </a:moveTo>
                    <a:lnTo>
                      <a:pt x="1190" y="241"/>
                    </a:lnTo>
                    <a:lnTo>
                      <a:pt x="1184" y="241"/>
                    </a:lnTo>
                    <a:lnTo>
                      <a:pt x="1184" y="223"/>
                    </a:lnTo>
                    <a:lnTo>
                      <a:pt x="1190" y="223"/>
                    </a:lnTo>
                    <a:close/>
                    <a:moveTo>
                      <a:pt x="1190" y="247"/>
                    </a:moveTo>
                    <a:lnTo>
                      <a:pt x="1190" y="266"/>
                    </a:lnTo>
                    <a:lnTo>
                      <a:pt x="1184" y="266"/>
                    </a:lnTo>
                    <a:lnTo>
                      <a:pt x="1184" y="247"/>
                    </a:lnTo>
                    <a:lnTo>
                      <a:pt x="1190" y="247"/>
                    </a:lnTo>
                    <a:close/>
                    <a:moveTo>
                      <a:pt x="1190" y="272"/>
                    </a:moveTo>
                    <a:lnTo>
                      <a:pt x="1190" y="291"/>
                    </a:lnTo>
                    <a:lnTo>
                      <a:pt x="1184" y="291"/>
                    </a:lnTo>
                    <a:lnTo>
                      <a:pt x="1184" y="272"/>
                    </a:lnTo>
                    <a:lnTo>
                      <a:pt x="1190" y="272"/>
                    </a:lnTo>
                    <a:close/>
                    <a:moveTo>
                      <a:pt x="1190" y="297"/>
                    </a:moveTo>
                    <a:lnTo>
                      <a:pt x="1190" y="315"/>
                    </a:lnTo>
                    <a:lnTo>
                      <a:pt x="1184" y="315"/>
                    </a:lnTo>
                    <a:lnTo>
                      <a:pt x="1184" y="297"/>
                    </a:lnTo>
                    <a:lnTo>
                      <a:pt x="1190" y="297"/>
                    </a:lnTo>
                    <a:close/>
                    <a:moveTo>
                      <a:pt x="1190" y="322"/>
                    </a:moveTo>
                    <a:lnTo>
                      <a:pt x="1190" y="340"/>
                    </a:lnTo>
                    <a:lnTo>
                      <a:pt x="1184" y="340"/>
                    </a:lnTo>
                    <a:lnTo>
                      <a:pt x="1184" y="322"/>
                    </a:lnTo>
                    <a:lnTo>
                      <a:pt x="1190" y="322"/>
                    </a:lnTo>
                    <a:close/>
                    <a:moveTo>
                      <a:pt x="1190" y="346"/>
                    </a:moveTo>
                    <a:lnTo>
                      <a:pt x="1190" y="365"/>
                    </a:lnTo>
                    <a:lnTo>
                      <a:pt x="1184" y="365"/>
                    </a:lnTo>
                    <a:lnTo>
                      <a:pt x="1184" y="346"/>
                    </a:lnTo>
                    <a:lnTo>
                      <a:pt x="1190" y="346"/>
                    </a:lnTo>
                    <a:close/>
                    <a:moveTo>
                      <a:pt x="1190" y="371"/>
                    </a:moveTo>
                    <a:lnTo>
                      <a:pt x="1190" y="390"/>
                    </a:lnTo>
                    <a:lnTo>
                      <a:pt x="1184" y="390"/>
                    </a:lnTo>
                    <a:lnTo>
                      <a:pt x="1184" y="371"/>
                    </a:lnTo>
                    <a:lnTo>
                      <a:pt x="1190" y="371"/>
                    </a:lnTo>
                    <a:close/>
                    <a:moveTo>
                      <a:pt x="1190" y="396"/>
                    </a:moveTo>
                    <a:lnTo>
                      <a:pt x="1190" y="414"/>
                    </a:lnTo>
                    <a:lnTo>
                      <a:pt x="1184" y="414"/>
                    </a:lnTo>
                    <a:lnTo>
                      <a:pt x="1184" y="396"/>
                    </a:lnTo>
                    <a:lnTo>
                      <a:pt x="1190" y="396"/>
                    </a:lnTo>
                    <a:close/>
                    <a:moveTo>
                      <a:pt x="1190" y="421"/>
                    </a:moveTo>
                    <a:lnTo>
                      <a:pt x="1190" y="439"/>
                    </a:lnTo>
                    <a:lnTo>
                      <a:pt x="1184" y="439"/>
                    </a:lnTo>
                    <a:lnTo>
                      <a:pt x="1184" y="421"/>
                    </a:lnTo>
                    <a:lnTo>
                      <a:pt x="1190" y="421"/>
                    </a:lnTo>
                    <a:close/>
                    <a:moveTo>
                      <a:pt x="1190" y="445"/>
                    </a:moveTo>
                    <a:lnTo>
                      <a:pt x="1190" y="464"/>
                    </a:lnTo>
                    <a:lnTo>
                      <a:pt x="1184" y="464"/>
                    </a:lnTo>
                    <a:lnTo>
                      <a:pt x="1184" y="445"/>
                    </a:lnTo>
                    <a:lnTo>
                      <a:pt x="1190" y="445"/>
                    </a:lnTo>
                    <a:close/>
                    <a:moveTo>
                      <a:pt x="1190" y="470"/>
                    </a:moveTo>
                    <a:lnTo>
                      <a:pt x="1190" y="489"/>
                    </a:lnTo>
                    <a:lnTo>
                      <a:pt x="1184" y="489"/>
                    </a:lnTo>
                    <a:lnTo>
                      <a:pt x="1184" y="470"/>
                    </a:lnTo>
                    <a:lnTo>
                      <a:pt x="1190" y="470"/>
                    </a:lnTo>
                    <a:close/>
                    <a:moveTo>
                      <a:pt x="1190" y="495"/>
                    </a:moveTo>
                    <a:lnTo>
                      <a:pt x="1190" y="513"/>
                    </a:lnTo>
                    <a:lnTo>
                      <a:pt x="1184" y="513"/>
                    </a:lnTo>
                    <a:lnTo>
                      <a:pt x="1184" y="495"/>
                    </a:lnTo>
                    <a:lnTo>
                      <a:pt x="1190" y="495"/>
                    </a:lnTo>
                    <a:close/>
                    <a:moveTo>
                      <a:pt x="1190" y="520"/>
                    </a:moveTo>
                    <a:lnTo>
                      <a:pt x="1190" y="538"/>
                    </a:lnTo>
                    <a:lnTo>
                      <a:pt x="1184" y="538"/>
                    </a:lnTo>
                    <a:lnTo>
                      <a:pt x="1184" y="520"/>
                    </a:lnTo>
                    <a:lnTo>
                      <a:pt x="1190" y="520"/>
                    </a:lnTo>
                    <a:close/>
                    <a:moveTo>
                      <a:pt x="1190" y="544"/>
                    </a:moveTo>
                    <a:lnTo>
                      <a:pt x="1190" y="563"/>
                    </a:lnTo>
                    <a:lnTo>
                      <a:pt x="1184" y="563"/>
                    </a:lnTo>
                    <a:lnTo>
                      <a:pt x="1184" y="544"/>
                    </a:lnTo>
                    <a:lnTo>
                      <a:pt x="1190" y="544"/>
                    </a:lnTo>
                    <a:close/>
                    <a:moveTo>
                      <a:pt x="1190" y="569"/>
                    </a:moveTo>
                    <a:lnTo>
                      <a:pt x="1190" y="588"/>
                    </a:lnTo>
                    <a:lnTo>
                      <a:pt x="1184" y="588"/>
                    </a:lnTo>
                    <a:lnTo>
                      <a:pt x="1184" y="569"/>
                    </a:lnTo>
                    <a:lnTo>
                      <a:pt x="1190" y="569"/>
                    </a:lnTo>
                    <a:close/>
                    <a:moveTo>
                      <a:pt x="1190" y="594"/>
                    </a:moveTo>
                    <a:lnTo>
                      <a:pt x="1190" y="613"/>
                    </a:lnTo>
                    <a:lnTo>
                      <a:pt x="1184" y="613"/>
                    </a:lnTo>
                    <a:lnTo>
                      <a:pt x="1184" y="594"/>
                    </a:lnTo>
                    <a:lnTo>
                      <a:pt x="1190" y="594"/>
                    </a:lnTo>
                    <a:close/>
                    <a:moveTo>
                      <a:pt x="1190" y="619"/>
                    </a:moveTo>
                    <a:lnTo>
                      <a:pt x="1190" y="637"/>
                    </a:lnTo>
                    <a:lnTo>
                      <a:pt x="1184" y="637"/>
                    </a:lnTo>
                    <a:lnTo>
                      <a:pt x="1184" y="619"/>
                    </a:lnTo>
                    <a:lnTo>
                      <a:pt x="1190" y="619"/>
                    </a:lnTo>
                    <a:close/>
                    <a:moveTo>
                      <a:pt x="1190" y="643"/>
                    </a:moveTo>
                    <a:lnTo>
                      <a:pt x="1190" y="662"/>
                    </a:lnTo>
                    <a:lnTo>
                      <a:pt x="1184" y="662"/>
                    </a:lnTo>
                    <a:lnTo>
                      <a:pt x="1184" y="643"/>
                    </a:lnTo>
                    <a:lnTo>
                      <a:pt x="1190" y="643"/>
                    </a:lnTo>
                    <a:close/>
                    <a:moveTo>
                      <a:pt x="1190" y="668"/>
                    </a:moveTo>
                    <a:lnTo>
                      <a:pt x="1190" y="687"/>
                    </a:lnTo>
                    <a:lnTo>
                      <a:pt x="1184" y="687"/>
                    </a:lnTo>
                    <a:lnTo>
                      <a:pt x="1184" y="668"/>
                    </a:lnTo>
                    <a:lnTo>
                      <a:pt x="1190" y="668"/>
                    </a:lnTo>
                    <a:close/>
                    <a:moveTo>
                      <a:pt x="1190" y="693"/>
                    </a:moveTo>
                    <a:lnTo>
                      <a:pt x="1190" y="712"/>
                    </a:lnTo>
                    <a:lnTo>
                      <a:pt x="1184" y="712"/>
                    </a:lnTo>
                    <a:lnTo>
                      <a:pt x="1184" y="693"/>
                    </a:lnTo>
                    <a:lnTo>
                      <a:pt x="1190" y="693"/>
                    </a:lnTo>
                    <a:close/>
                    <a:moveTo>
                      <a:pt x="1190" y="718"/>
                    </a:moveTo>
                    <a:lnTo>
                      <a:pt x="1190" y="736"/>
                    </a:lnTo>
                    <a:lnTo>
                      <a:pt x="1184" y="736"/>
                    </a:lnTo>
                    <a:lnTo>
                      <a:pt x="1184" y="718"/>
                    </a:lnTo>
                    <a:lnTo>
                      <a:pt x="1190" y="718"/>
                    </a:lnTo>
                    <a:close/>
                    <a:moveTo>
                      <a:pt x="1190" y="743"/>
                    </a:moveTo>
                    <a:lnTo>
                      <a:pt x="1190" y="761"/>
                    </a:lnTo>
                    <a:lnTo>
                      <a:pt x="1184" y="761"/>
                    </a:lnTo>
                    <a:lnTo>
                      <a:pt x="1184" y="743"/>
                    </a:lnTo>
                    <a:lnTo>
                      <a:pt x="1190" y="743"/>
                    </a:lnTo>
                    <a:close/>
                    <a:moveTo>
                      <a:pt x="1190" y="767"/>
                    </a:moveTo>
                    <a:lnTo>
                      <a:pt x="1190" y="786"/>
                    </a:lnTo>
                    <a:lnTo>
                      <a:pt x="1184" y="786"/>
                    </a:lnTo>
                    <a:lnTo>
                      <a:pt x="1184" y="767"/>
                    </a:lnTo>
                    <a:lnTo>
                      <a:pt x="1190" y="767"/>
                    </a:lnTo>
                    <a:close/>
                    <a:moveTo>
                      <a:pt x="1190" y="792"/>
                    </a:moveTo>
                    <a:lnTo>
                      <a:pt x="1190" y="811"/>
                    </a:lnTo>
                    <a:lnTo>
                      <a:pt x="1184" y="811"/>
                    </a:lnTo>
                    <a:lnTo>
                      <a:pt x="1184" y="792"/>
                    </a:lnTo>
                    <a:lnTo>
                      <a:pt x="1190" y="792"/>
                    </a:lnTo>
                    <a:close/>
                    <a:moveTo>
                      <a:pt x="1190" y="817"/>
                    </a:moveTo>
                    <a:lnTo>
                      <a:pt x="1190" y="835"/>
                    </a:lnTo>
                    <a:lnTo>
                      <a:pt x="1184" y="835"/>
                    </a:lnTo>
                    <a:lnTo>
                      <a:pt x="1184" y="817"/>
                    </a:lnTo>
                    <a:lnTo>
                      <a:pt x="1190" y="817"/>
                    </a:lnTo>
                    <a:close/>
                    <a:moveTo>
                      <a:pt x="1190" y="842"/>
                    </a:moveTo>
                    <a:lnTo>
                      <a:pt x="1190" y="860"/>
                    </a:lnTo>
                    <a:lnTo>
                      <a:pt x="1184" y="860"/>
                    </a:lnTo>
                    <a:lnTo>
                      <a:pt x="1184" y="842"/>
                    </a:lnTo>
                    <a:lnTo>
                      <a:pt x="1190" y="842"/>
                    </a:lnTo>
                    <a:close/>
                    <a:moveTo>
                      <a:pt x="1190" y="866"/>
                    </a:moveTo>
                    <a:lnTo>
                      <a:pt x="1190" y="885"/>
                    </a:lnTo>
                    <a:lnTo>
                      <a:pt x="1184" y="885"/>
                    </a:lnTo>
                    <a:lnTo>
                      <a:pt x="1184" y="866"/>
                    </a:lnTo>
                    <a:lnTo>
                      <a:pt x="1190" y="866"/>
                    </a:lnTo>
                    <a:close/>
                    <a:moveTo>
                      <a:pt x="1190" y="891"/>
                    </a:moveTo>
                    <a:lnTo>
                      <a:pt x="1190" y="910"/>
                    </a:lnTo>
                    <a:lnTo>
                      <a:pt x="1184" y="910"/>
                    </a:lnTo>
                    <a:lnTo>
                      <a:pt x="1184" y="891"/>
                    </a:lnTo>
                    <a:lnTo>
                      <a:pt x="1190" y="891"/>
                    </a:lnTo>
                    <a:close/>
                    <a:moveTo>
                      <a:pt x="1190" y="916"/>
                    </a:moveTo>
                    <a:lnTo>
                      <a:pt x="1190" y="934"/>
                    </a:lnTo>
                    <a:lnTo>
                      <a:pt x="1184" y="934"/>
                    </a:lnTo>
                    <a:lnTo>
                      <a:pt x="1184" y="916"/>
                    </a:lnTo>
                    <a:lnTo>
                      <a:pt x="1190" y="916"/>
                    </a:lnTo>
                    <a:close/>
                    <a:moveTo>
                      <a:pt x="1190" y="941"/>
                    </a:moveTo>
                    <a:lnTo>
                      <a:pt x="1190" y="959"/>
                    </a:lnTo>
                    <a:lnTo>
                      <a:pt x="1184" y="959"/>
                    </a:lnTo>
                    <a:lnTo>
                      <a:pt x="1184" y="941"/>
                    </a:lnTo>
                    <a:lnTo>
                      <a:pt x="1190" y="941"/>
                    </a:lnTo>
                    <a:close/>
                    <a:moveTo>
                      <a:pt x="1190" y="965"/>
                    </a:moveTo>
                    <a:lnTo>
                      <a:pt x="1190" y="984"/>
                    </a:lnTo>
                    <a:lnTo>
                      <a:pt x="1184" y="984"/>
                    </a:lnTo>
                    <a:lnTo>
                      <a:pt x="1184" y="965"/>
                    </a:lnTo>
                    <a:lnTo>
                      <a:pt x="1190" y="965"/>
                    </a:lnTo>
                    <a:close/>
                    <a:moveTo>
                      <a:pt x="1190" y="990"/>
                    </a:moveTo>
                    <a:lnTo>
                      <a:pt x="1190" y="1009"/>
                    </a:lnTo>
                    <a:lnTo>
                      <a:pt x="1184" y="1009"/>
                    </a:lnTo>
                    <a:lnTo>
                      <a:pt x="1184" y="990"/>
                    </a:lnTo>
                    <a:lnTo>
                      <a:pt x="1190" y="990"/>
                    </a:lnTo>
                    <a:close/>
                    <a:moveTo>
                      <a:pt x="1190" y="1015"/>
                    </a:moveTo>
                    <a:lnTo>
                      <a:pt x="1190" y="1033"/>
                    </a:lnTo>
                    <a:lnTo>
                      <a:pt x="1184" y="1033"/>
                    </a:lnTo>
                    <a:lnTo>
                      <a:pt x="1184" y="1015"/>
                    </a:lnTo>
                    <a:lnTo>
                      <a:pt x="1190" y="1015"/>
                    </a:lnTo>
                    <a:close/>
                    <a:moveTo>
                      <a:pt x="1190" y="1040"/>
                    </a:moveTo>
                    <a:lnTo>
                      <a:pt x="1190" y="1058"/>
                    </a:lnTo>
                    <a:lnTo>
                      <a:pt x="1184" y="1058"/>
                    </a:lnTo>
                    <a:lnTo>
                      <a:pt x="1184" y="1040"/>
                    </a:lnTo>
                    <a:lnTo>
                      <a:pt x="1190" y="1040"/>
                    </a:lnTo>
                    <a:close/>
                    <a:moveTo>
                      <a:pt x="1190" y="1064"/>
                    </a:moveTo>
                    <a:lnTo>
                      <a:pt x="1190" y="1083"/>
                    </a:lnTo>
                    <a:lnTo>
                      <a:pt x="1184" y="1083"/>
                    </a:lnTo>
                    <a:lnTo>
                      <a:pt x="1184" y="1064"/>
                    </a:lnTo>
                    <a:lnTo>
                      <a:pt x="1190" y="1064"/>
                    </a:lnTo>
                    <a:close/>
                    <a:moveTo>
                      <a:pt x="1190" y="1089"/>
                    </a:moveTo>
                    <a:lnTo>
                      <a:pt x="1190" y="1108"/>
                    </a:lnTo>
                    <a:lnTo>
                      <a:pt x="1184" y="1108"/>
                    </a:lnTo>
                    <a:lnTo>
                      <a:pt x="1184" y="1089"/>
                    </a:lnTo>
                    <a:lnTo>
                      <a:pt x="1190" y="1089"/>
                    </a:lnTo>
                    <a:close/>
                    <a:moveTo>
                      <a:pt x="1190" y="1114"/>
                    </a:moveTo>
                    <a:lnTo>
                      <a:pt x="1190" y="1133"/>
                    </a:lnTo>
                    <a:lnTo>
                      <a:pt x="1184" y="1133"/>
                    </a:lnTo>
                    <a:lnTo>
                      <a:pt x="1184" y="1114"/>
                    </a:lnTo>
                    <a:lnTo>
                      <a:pt x="1190" y="1114"/>
                    </a:lnTo>
                    <a:close/>
                    <a:moveTo>
                      <a:pt x="1190" y="1139"/>
                    </a:moveTo>
                    <a:lnTo>
                      <a:pt x="1190" y="1157"/>
                    </a:lnTo>
                    <a:lnTo>
                      <a:pt x="1184" y="1157"/>
                    </a:lnTo>
                    <a:lnTo>
                      <a:pt x="1184" y="1139"/>
                    </a:lnTo>
                    <a:lnTo>
                      <a:pt x="1190" y="1139"/>
                    </a:lnTo>
                    <a:close/>
                    <a:moveTo>
                      <a:pt x="1190" y="1163"/>
                    </a:moveTo>
                    <a:lnTo>
                      <a:pt x="1190" y="1182"/>
                    </a:lnTo>
                    <a:lnTo>
                      <a:pt x="1184" y="1182"/>
                    </a:lnTo>
                    <a:lnTo>
                      <a:pt x="1184" y="1163"/>
                    </a:lnTo>
                    <a:lnTo>
                      <a:pt x="1190" y="1163"/>
                    </a:lnTo>
                    <a:close/>
                    <a:moveTo>
                      <a:pt x="1190" y="1188"/>
                    </a:moveTo>
                    <a:lnTo>
                      <a:pt x="1190" y="1207"/>
                    </a:lnTo>
                    <a:lnTo>
                      <a:pt x="1184" y="1207"/>
                    </a:lnTo>
                    <a:lnTo>
                      <a:pt x="1184" y="1188"/>
                    </a:lnTo>
                    <a:lnTo>
                      <a:pt x="1190" y="1188"/>
                    </a:lnTo>
                    <a:close/>
                    <a:moveTo>
                      <a:pt x="1190" y="1213"/>
                    </a:moveTo>
                    <a:lnTo>
                      <a:pt x="1190" y="1232"/>
                    </a:lnTo>
                    <a:lnTo>
                      <a:pt x="1184" y="1232"/>
                    </a:lnTo>
                    <a:lnTo>
                      <a:pt x="1184" y="1213"/>
                    </a:lnTo>
                    <a:lnTo>
                      <a:pt x="1190" y="1213"/>
                    </a:lnTo>
                    <a:close/>
                    <a:moveTo>
                      <a:pt x="1190" y="1238"/>
                    </a:moveTo>
                    <a:lnTo>
                      <a:pt x="1190" y="1256"/>
                    </a:lnTo>
                    <a:lnTo>
                      <a:pt x="1184" y="1256"/>
                    </a:lnTo>
                    <a:lnTo>
                      <a:pt x="1184" y="1238"/>
                    </a:lnTo>
                    <a:lnTo>
                      <a:pt x="1190" y="1238"/>
                    </a:lnTo>
                    <a:close/>
                    <a:moveTo>
                      <a:pt x="1190" y="1263"/>
                    </a:moveTo>
                    <a:lnTo>
                      <a:pt x="1190" y="1281"/>
                    </a:lnTo>
                    <a:lnTo>
                      <a:pt x="1184" y="1281"/>
                    </a:lnTo>
                    <a:lnTo>
                      <a:pt x="1184" y="1263"/>
                    </a:lnTo>
                    <a:lnTo>
                      <a:pt x="1190" y="1263"/>
                    </a:lnTo>
                    <a:close/>
                    <a:moveTo>
                      <a:pt x="1190" y="1287"/>
                    </a:moveTo>
                    <a:lnTo>
                      <a:pt x="1190" y="1306"/>
                    </a:lnTo>
                    <a:lnTo>
                      <a:pt x="1184" y="1306"/>
                    </a:lnTo>
                    <a:lnTo>
                      <a:pt x="1184" y="1287"/>
                    </a:lnTo>
                    <a:lnTo>
                      <a:pt x="1190" y="1287"/>
                    </a:lnTo>
                    <a:close/>
                    <a:moveTo>
                      <a:pt x="1190" y="1312"/>
                    </a:moveTo>
                    <a:lnTo>
                      <a:pt x="1190" y="1331"/>
                    </a:lnTo>
                    <a:lnTo>
                      <a:pt x="1184" y="1331"/>
                    </a:lnTo>
                    <a:lnTo>
                      <a:pt x="1184" y="1312"/>
                    </a:lnTo>
                    <a:lnTo>
                      <a:pt x="1190" y="1312"/>
                    </a:lnTo>
                    <a:close/>
                    <a:moveTo>
                      <a:pt x="1190" y="1337"/>
                    </a:moveTo>
                    <a:lnTo>
                      <a:pt x="1190" y="1355"/>
                    </a:lnTo>
                    <a:lnTo>
                      <a:pt x="1184" y="1355"/>
                    </a:lnTo>
                    <a:lnTo>
                      <a:pt x="1184" y="1337"/>
                    </a:lnTo>
                    <a:lnTo>
                      <a:pt x="1190" y="1337"/>
                    </a:lnTo>
                    <a:close/>
                    <a:moveTo>
                      <a:pt x="1190" y="1362"/>
                    </a:moveTo>
                    <a:lnTo>
                      <a:pt x="1190" y="1380"/>
                    </a:lnTo>
                    <a:lnTo>
                      <a:pt x="1184" y="1380"/>
                    </a:lnTo>
                    <a:lnTo>
                      <a:pt x="1184" y="1362"/>
                    </a:lnTo>
                    <a:lnTo>
                      <a:pt x="1190" y="1362"/>
                    </a:lnTo>
                    <a:close/>
                    <a:moveTo>
                      <a:pt x="1190" y="1386"/>
                    </a:moveTo>
                    <a:lnTo>
                      <a:pt x="1190" y="1405"/>
                    </a:lnTo>
                    <a:lnTo>
                      <a:pt x="1184" y="1405"/>
                    </a:lnTo>
                    <a:lnTo>
                      <a:pt x="1184" y="1386"/>
                    </a:lnTo>
                    <a:lnTo>
                      <a:pt x="1190" y="1386"/>
                    </a:lnTo>
                    <a:close/>
                    <a:moveTo>
                      <a:pt x="1190" y="1411"/>
                    </a:moveTo>
                    <a:lnTo>
                      <a:pt x="1190" y="1430"/>
                    </a:lnTo>
                    <a:lnTo>
                      <a:pt x="1184" y="1430"/>
                    </a:lnTo>
                    <a:lnTo>
                      <a:pt x="1184" y="1411"/>
                    </a:lnTo>
                    <a:lnTo>
                      <a:pt x="1190" y="1411"/>
                    </a:lnTo>
                    <a:close/>
                    <a:moveTo>
                      <a:pt x="1190" y="1436"/>
                    </a:moveTo>
                    <a:lnTo>
                      <a:pt x="1190" y="1454"/>
                    </a:lnTo>
                    <a:lnTo>
                      <a:pt x="1184" y="1454"/>
                    </a:lnTo>
                    <a:lnTo>
                      <a:pt x="1184" y="1436"/>
                    </a:lnTo>
                    <a:lnTo>
                      <a:pt x="1190" y="1436"/>
                    </a:lnTo>
                    <a:close/>
                    <a:moveTo>
                      <a:pt x="1190" y="1461"/>
                    </a:moveTo>
                    <a:lnTo>
                      <a:pt x="1190" y="1479"/>
                    </a:lnTo>
                    <a:lnTo>
                      <a:pt x="1184" y="1479"/>
                    </a:lnTo>
                    <a:lnTo>
                      <a:pt x="1184" y="1461"/>
                    </a:lnTo>
                    <a:lnTo>
                      <a:pt x="1190" y="1461"/>
                    </a:lnTo>
                    <a:close/>
                    <a:moveTo>
                      <a:pt x="1190" y="1485"/>
                    </a:moveTo>
                    <a:lnTo>
                      <a:pt x="1190" y="1504"/>
                    </a:lnTo>
                    <a:lnTo>
                      <a:pt x="1184" y="1504"/>
                    </a:lnTo>
                    <a:lnTo>
                      <a:pt x="1184" y="1485"/>
                    </a:lnTo>
                    <a:lnTo>
                      <a:pt x="1190" y="1485"/>
                    </a:lnTo>
                    <a:close/>
                    <a:moveTo>
                      <a:pt x="1190" y="1510"/>
                    </a:moveTo>
                    <a:lnTo>
                      <a:pt x="1190" y="1529"/>
                    </a:lnTo>
                    <a:lnTo>
                      <a:pt x="1184" y="1529"/>
                    </a:lnTo>
                    <a:lnTo>
                      <a:pt x="1184" y="1510"/>
                    </a:lnTo>
                    <a:lnTo>
                      <a:pt x="1190" y="1510"/>
                    </a:lnTo>
                    <a:close/>
                    <a:moveTo>
                      <a:pt x="1190" y="1535"/>
                    </a:moveTo>
                    <a:lnTo>
                      <a:pt x="1190" y="1553"/>
                    </a:lnTo>
                    <a:lnTo>
                      <a:pt x="1184" y="1553"/>
                    </a:lnTo>
                    <a:lnTo>
                      <a:pt x="1184" y="1535"/>
                    </a:lnTo>
                    <a:lnTo>
                      <a:pt x="1190" y="1535"/>
                    </a:lnTo>
                    <a:close/>
                    <a:moveTo>
                      <a:pt x="1190" y="1560"/>
                    </a:moveTo>
                    <a:lnTo>
                      <a:pt x="1190" y="1578"/>
                    </a:lnTo>
                    <a:lnTo>
                      <a:pt x="1184" y="1578"/>
                    </a:lnTo>
                    <a:lnTo>
                      <a:pt x="1184" y="1560"/>
                    </a:lnTo>
                    <a:lnTo>
                      <a:pt x="1190" y="1560"/>
                    </a:lnTo>
                    <a:close/>
                    <a:moveTo>
                      <a:pt x="1190" y="1584"/>
                    </a:moveTo>
                    <a:lnTo>
                      <a:pt x="1190" y="1603"/>
                    </a:lnTo>
                    <a:lnTo>
                      <a:pt x="1184" y="1603"/>
                    </a:lnTo>
                    <a:lnTo>
                      <a:pt x="1184" y="1584"/>
                    </a:lnTo>
                    <a:lnTo>
                      <a:pt x="1190" y="1584"/>
                    </a:lnTo>
                    <a:close/>
                    <a:moveTo>
                      <a:pt x="1190" y="1609"/>
                    </a:moveTo>
                    <a:lnTo>
                      <a:pt x="1190" y="1628"/>
                    </a:lnTo>
                    <a:lnTo>
                      <a:pt x="1184" y="1628"/>
                    </a:lnTo>
                    <a:lnTo>
                      <a:pt x="1184" y="1609"/>
                    </a:lnTo>
                    <a:lnTo>
                      <a:pt x="1190" y="1609"/>
                    </a:lnTo>
                    <a:close/>
                    <a:moveTo>
                      <a:pt x="1190" y="1634"/>
                    </a:moveTo>
                    <a:lnTo>
                      <a:pt x="1190" y="1653"/>
                    </a:lnTo>
                    <a:lnTo>
                      <a:pt x="1184" y="1653"/>
                    </a:lnTo>
                    <a:lnTo>
                      <a:pt x="1184" y="1634"/>
                    </a:lnTo>
                    <a:lnTo>
                      <a:pt x="1190" y="1634"/>
                    </a:lnTo>
                    <a:close/>
                    <a:moveTo>
                      <a:pt x="1190" y="1659"/>
                    </a:moveTo>
                    <a:lnTo>
                      <a:pt x="1190" y="1677"/>
                    </a:lnTo>
                    <a:lnTo>
                      <a:pt x="1184" y="1677"/>
                    </a:lnTo>
                    <a:lnTo>
                      <a:pt x="1184" y="1659"/>
                    </a:lnTo>
                    <a:lnTo>
                      <a:pt x="1190" y="1659"/>
                    </a:lnTo>
                    <a:close/>
                    <a:moveTo>
                      <a:pt x="1190" y="1683"/>
                    </a:moveTo>
                    <a:lnTo>
                      <a:pt x="1190" y="1702"/>
                    </a:lnTo>
                    <a:lnTo>
                      <a:pt x="1184" y="1702"/>
                    </a:lnTo>
                    <a:lnTo>
                      <a:pt x="1184" y="1683"/>
                    </a:lnTo>
                    <a:lnTo>
                      <a:pt x="1190" y="1683"/>
                    </a:lnTo>
                    <a:close/>
                    <a:moveTo>
                      <a:pt x="1190" y="1708"/>
                    </a:moveTo>
                    <a:lnTo>
                      <a:pt x="1190" y="1727"/>
                    </a:lnTo>
                    <a:lnTo>
                      <a:pt x="1184" y="1727"/>
                    </a:lnTo>
                    <a:lnTo>
                      <a:pt x="1184" y="1708"/>
                    </a:lnTo>
                    <a:lnTo>
                      <a:pt x="1190" y="1708"/>
                    </a:lnTo>
                    <a:close/>
                    <a:moveTo>
                      <a:pt x="1190" y="1733"/>
                    </a:moveTo>
                    <a:lnTo>
                      <a:pt x="1190" y="1752"/>
                    </a:lnTo>
                    <a:lnTo>
                      <a:pt x="1184" y="1752"/>
                    </a:lnTo>
                    <a:lnTo>
                      <a:pt x="1184" y="1733"/>
                    </a:lnTo>
                    <a:lnTo>
                      <a:pt x="1190" y="1733"/>
                    </a:lnTo>
                    <a:close/>
                    <a:moveTo>
                      <a:pt x="1190" y="1758"/>
                    </a:moveTo>
                    <a:lnTo>
                      <a:pt x="1190" y="1776"/>
                    </a:lnTo>
                    <a:lnTo>
                      <a:pt x="1184" y="1776"/>
                    </a:lnTo>
                    <a:lnTo>
                      <a:pt x="1184" y="1758"/>
                    </a:lnTo>
                    <a:lnTo>
                      <a:pt x="1190" y="1758"/>
                    </a:lnTo>
                    <a:close/>
                    <a:moveTo>
                      <a:pt x="1190" y="1783"/>
                    </a:moveTo>
                    <a:lnTo>
                      <a:pt x="1190" y="1801"/>
                    </a:lnTo>
                    <a:lnTo>
                      <a:pt x="1184" y="1801"/>
                    </a:lnTo>
                    <a:lnTo>
                      <a:pt x="1184" y="1783"/>
                    </a:lnTo>
                    <a:lnTo>
                      <a:pt x="1190" y="1783"/>
                    </a:lnTo>
                    <a:close/>
                    <a:moveTo>
                      <a:pt x="1190" y="1807"/>
                    </a:moveTo>
                    <a:lnTo>
                      <a:pt x="1190" y="1826"/>
                    </a:lnTo>
                    <a:lnTo>
                      <a:pt x="1184" y="1826"/>
                    </a:lnTo>
                    <a:lnTo>
                      <a:pt x="1184" y="1807"/>
                    </a:lnTo>
                    <a:lnTo>
                      <a:pt x="1190" y="1807"/>
                    </a:lnTo>
                    <a:close/>
                    <a:moveTo>
                      <a:pt x="1190" y="1832"/>
                    </a:moveTo>
                    <a:lnTo>
                      <a:pt x="1190" y="1851"/>
                    </a:lnTo>
                    <a:lnTo>
                      <a:pt x="1184" y="1851"/>
                    </a:lnTo>
                    <a:lnTo>
                      <a:pt x="1184" y="1832"/>
                    </a:lnTo>
                    <a:lnTo>
                      <a:pt x="1190" y="1832"/>
                    </a:lnTo>
                    <a:close/>
                    <a:moveTo>
                      <a:pt x="1190" y="1857"/>
                    </a:moveTo>
                    <a:lnTo>
                      <a:pt x="1190" y="1875"/>
                    </a:lnTo>
                    <a:lnTo>
                      <a:pt x="1184" y="1875"/>
                    </a:lnTo>
                    <a:lnTo>
                      <a:pt x="1184" y="1857"/>
                    </a:lnTo>
                    <a:lnTo>
                      <a:pt x="1190" y="1857"/>
                    </a:lnTo>
                    <a:close/>
                    <a:moveTo>
                      <a:pt x="1190" y="1882"/>
                    </a:moveTo>
                    <a:lnTo>
                      <a:pt x="1190" y="1900"/>
                    </a:lnTo>
                    <a:lnTo>
                      <a:pt x="1184" y="1900"/>
                    </a:lnTo>
                    <a:lnTo>
                      <a:pt x="1184" y="1882"/>
                    </a:lnTo>
                    <a:lnTo>
                      <a:pt x="1190" y="1882"/>
                    </a:lnTo>
                    <a:close/>
                    <a:moveTo>
                      <a:pt x="1190" y="1906"/>
                    </a:moveTo>
                    <a:lnTo>
                      <a:pt x="1190" y="1925"/>
                    </a:lnTo>
                    <a:lnTo>
                      <a:pt x="1184" y="1925"/>
                    </a:lnTo>
                    <a:lnTo>
                      <a:pt x="1184" y="1906"/>
                    </a:lnTo>
                    <a:lnTo>
                      <a:pt x="1190" y="1906"/>
                    </a:lnTo>
                    <a:close/>
                    <a:moveTo>
                      <a:pt x="1190" y="1931"/>
                    </a:moveTo>
                    <a:lnTo>
                      <a:pt x="1190" y="1950"/>
                    </a:lnTo>
                    <a:lnTo>
                      <a:pt x="1184" y="1950"/>
                    </a:lnTo>
                    <a:lnTo>
                      <a:pt x="1184" y="1931"/>
                    </a:lnTo>
                    <a:lnTo>
                      <a:pt x="1190" y="1931"/>
                    </a:lnTo>
                    <a:close/>
                    <a:moveTo>
                      <a:pt x="1190" y="1956"/>
                    </a:moveTo>
                    <a:lnTo>
                      <a:pt x="1190" y="1974"/>
                    </a:lnTo>
                    <a:lnTo>
                      <a:pt x="1184" y="1974"/>
                    </a:lnTo>
                    <a:lnTo>
                      <a:pt x="1184" y="1956"/>
                    </a:lnTo>
                    <a:lnTo>
                      <a:pt x="1190" y="1956"/>
                    </a:lnTo>
                    <a:close/>
                    <a:moveTo>
                      <a:pt x="1190" y="1981"/>
                    </a:moveTo>
                    <a:lnTo>
                      <a:pt x="1190" y="1999"/>
                    </a:lnTo>
                    <a:lnTo>
                      <a:pt x="1184" y="1999"/>
                    </a:lnTo>
                    <a:lnTo>
                      <a:pt x="1184" y="1981"/>
                    </a:lnTo>
                    <a:lnTo>
                      <a:pt x="1190" y="1981"/>
                    </a:lnTo>
                    <a:close/>
                    <a:moveTo>
                      <a:pt x="1190" y="2005"/>
                    </a:moveTo>
                    <a:lnTo>
                      <a:pt x="1190" y="2023"/>
                    </a:lnTo>
                    <a:lnTo>
                      <a:pt x="1184" y="2023"/>
                    </a:lnTo>
                    <a:lnTo>
                      <a:pt x="1184" y="2005"/>
                    </a:lnTo>
                    <a:lnTo>
                      <a:pt x="1190" y="2005"/>
                    </a:lnTo>
                    <a:close/>
                    <a:moveTo>
                      <a:pt x="1782" y="0"/>
                    </a:moveTo>
                    <a:lnTo>
                      <a:pt x="1782" y="18"/>
                    </a:lnTo>
                    <a:lnTo>
                      <a:pt x="1775" y="18"/>
                    </a:lnTo>
                    <a:lnTo>
                      <a:pt x="1775" y="0"/>
                    </a:lnTo>
                    <a:lnTo>
                      <a:pt x="1782" y="0"/>
                    </a:lnTo>
                    <a:close/>
                    <a:moveTo>
                      <a:pt x="1782" y="24"/>
                    </a:moveTo>
                    <a:lnTo>
                      <a:pt x="1782" y="43"/>
                    </a:lnTo>
                    <a:lnTo>
                      <a:pt x="1775" y="43"/>
                    </a:lnTo>
                    <a:lnTo>
                      <a:pt x="1775" y="24"/>
                    </a:lnTo>
                    <a:lnTo>
                      <a:pt x="1782" y="24"/>
                    </a:lnTo>
                    <a:close/>
                    <a:moveTo>
                      <a:pt x="1782" y="49"/>
                    </a:moveTo>
                    <a:lnTo>
                      <a:pt x="1782" y="68"/>
                    </a:lnTo>
                    <a:lnTo>
                      <a:pt x="1775" y="68"/>
                    </a:lnTo>
                    <a:lnTo>
                      <a:pt x="1775" y="49"/>
                    </a:lnTo>
                    <a:lnTo>
                      <a:pt x="1782" y="49"/>
                    </a:lnTo>
                    <a:close/>
                    <a:moveTo>
                      <a:pt x="1782" y="74"/>
                    </a:moveTo>
                    <a:lnTo>
                      <a:pt x="1782" y="93"/>
                    </a:lnTo>
                    <a:lnTo>
                      <a:pt x="1775" y="93"/>
                    </a:lnTo>
                    <a:lnTo>
                      <a:pt x="1775" y="74"/>
                    </a:lnTo>
                    <a:lnTo>
                      <a:pt x="1782" y="74"/>
                    </a:lnTo>
                    <a:close/>
                    <a:moveTo>
                      <a:pt x="1782" y="99"/>
                    </a:moveTo>
                    <a:lnTo>
                      <a:pt x="1782" y="117"/>
                    </a:lnTo>
                    <a:lnTo>
                      <a:pt x="1775" y="117"/>
                    </a:lnTo>
                    <a:lnTo>
                      <a:pt x="1775" y="99"/>
                    </a:lnTo>
                    <a:lnTo>
                      <a:pt x="1782" y="99"/>
                    </a:lnTo>
                    <a:close/>
                    <a:moveTo>
                      <a:pt x="1782" y="123"/>
                    </a:moveTo>
                    <a:lnTo>
                      <a:pt x="1782" y="142"/>
                    </a:lnTo>
                    <a:lnTo>
                      <a:pt x="1775" y="142"/>
                    </a:lnTo>
                    <a:lnTo>
                      <a:pt x="1775" y="123"/>
                    </a:lnTo>
                    <a:lnTo>
                      <a:pt x="1782" y="123"/>
                    </a:lnTo>
                    <a:close/>
                    <a:moveTo>
                      <a:pt x="1782" y="148"/>
                    </a:moveTo>
                    <a:lnTo>
                      <a:pt x="1782" y="167"/>
                    </a:lnTo>
                    <a:lnTo>
                      <a:pt x="1775" y="167"/>
                    </a:lnTo>
                    <a:lnTo>
                      <a:pt x="1775" y="148"/>
                    </a:lnTo>
                    <a:lnTo>
                      <a:pt x="1782" y="148"/>
                    </a:lnTo>
                    <a:close/>
                    <a:moveTo>
                      <a:pt x="1782" y="173"/>
                    </a:moveTo>
                    <a:lnTo>
                      <a:pt x="1782" y="192"/>
                    </a:lnTo>
                    <a:lnTo>
                      <a:pt x="1775" y="192"/>
                    </a:lnTo>
                    <a:lnTo>
                      <a:pt x="1775" y="173"/>
                    </a:lnTo>
                    <a:lnTo>
                      <a:pt x="1782" y="173"/>
                    </a:lnTo>
                    <a:close/>
                    <a:moveTo>
                      <a:pt x="1782" y="198"/>
                    </a:moveTo>
                    <a:lnTo>
                      <a:pt x="1782" y="216"/>
                    </a:lnTo>
                    <a:lnTo>
                      <a:pt x="1775" y="216"/>
                    </a:lnTo>
                    <a:lnTo>
                      <a:pt x="1775" y="198"/>
                    </a:lnTo>
                    <a:lnTo>
                      <a:pt x="1782" y="198"/>
                    </a:lnTo>
                    <a:close/>
                    <a:moveTo>
                      <a:pt x="1782" y="223"/>
                    </a:moveTo>
                    <a:lnTo>
                      <a:pt x="1782" y="241"/>
                    </a:lnTo>
                    <a:lnTo>
                      <a:pt x="1775" y="241"/>
                    </a:lnTo>
                    <a:lnTo>
                      <a:pt x="1775" y="223"/>
                    </a:lnTo>
                    <a:lnTo>
                      <a:pt x="1782" y="223"/>
                    </a:lnTo>
                    <a:close/>
                    <a:moveTo>
                      <a:pt x="1782" y="247"/>
                    </a:moveTo>
                    <a:lnTo>
                      <a:pt x="1782" y="266"/>
                    </a:lnTo>
                    <a:lnTo>
                      <a:pt x="1775" y="266"/>
                    </a:lnTo>
                    <a:lnTo>
                      <a:pt x="1775" y="247"/>
                    </a:lnTo>
                    <a:lnTo>
                      <a:pt x="1782" y="247"/>
                    </a:lnTo>
                    <a:close/>
                    <a:moveTo>
                      <a:pt x="1782" y="272"/>
                    </a:moveTo>
                    <a:lnTo>
                      <a:pt x="1782" y="291"/>
                    </a:lnTo>
                    <a:lnTo>
                      <a:pt x="1775" y="291"/>
                    </a:lnTo>
                    <a:lnTo>
                      <a:pt x="1775" y="272"/>
                    </a:lnTo>
                    <a:lnTo>
                      <a:pt x="1782" y="272"/>
                    </a:lnTo>
                    <a:close/>
                    <a:moveTo>
                      <a:pt x="1782" y="297"/>
                    </a:moveTo>
                    <a:lnTo>
                      <a:pt x="1782" y="315"/>
                    </a:lnTo>
                    <a:lnTo>
                      <a:pt x="1775" y="315"/>
                    </a:lnTo>
                    <a:lnTo>
                      <a:pt x="1775" y="297"/>
                    </a:lnTo>
                    <a:lnTo>
                      <a:pt x="1782" y="297"/>
                    </a:lnTo>
                    <a:close/>
                    <a:moveTo>
                      <a:pt x="1782" y="322"/>
                    </a:moveTo>
                    <a:lnTo>
                      <a:pt x="1782" y="340"/>
                    </a:lnTo>
                    <a:lnTo>
                      <a:pt x="1775" y="340"/>
                    </a:lnTo>
                    <a:lnTo>
                      <a:pt x="1775" y="322"/>
                    </a:lnTo>
                    <a:lnTo>
                      <a:pt x="1782" y="322"/>
                    </a:lnTo>
                    <a:close/>
                    <a:moveTo>
                      <a:pt x="1782" y="346"/>
                    </a:moveTo>
                    <a:lnTo>
                      <a:pt x="1782" y="365"/>
                    </a:lnTo>
                    <a:lnTo>
                      <a:pt x="1775" y="365"/>
                    </a:lnTo>
                    <a:lnTo>
                      <a:pt x="1775" y="346"/>
                    </a:lnTo>
                    <a:lnTo>
                      <a:pt x="1782" y="346"/>
                    </a:lnTo>
                    <a:close/>
                    <a:moveTo>
                      <a:pt x="1782" y="371"/>
                    </a:moveTo>
                    <a:lnTo>
                      <a:pt x="1782" y="390"/>
                    </a:lnTo>
                    <a:lnTo>
                      <a:pt x="1775" y="390"/>
                    </a:lnTo>
                    <a:lnTo>
                      <a:pt x="1775" y="371"/>
                    </a:lnTo>
                    <a:lnTo>
                      <a:pt x="1782" y="371"/>
                    </a:lnTo>
                    <a:close/>
                    <a:moveTo>
                      <a:pt x="1782" y="396"/>
                    </a:moveTo>
                    <a:lnTo>
                      <a:pt x="1782" y="414"/>
                    </a:lnTo>
                    <a:lnTo>
                      <a:pt x="1775" y="414"/>
                    </a:lnTo>
                    <a:lnTo>
                      <a:pt x="1775" y="396"/>
                    </a:lnTo>
                    <a:lnTo>
                      <a:pt x="1782" y="396"/>
                    </a:lnTo>
                    <a:close/>
                    <a:moveTo>
                      <a:pt x="1782" y="421"/>
                    </a:moveTo>
                    <a:lnTo>
                      <a:pt x="1782" y="439"/>
                    </a:lnTo>
                    <a:lnTo>
                      <a:pt x="1775" y="439"/>
                    </a:lnTo>
                    <a:lnTo>
                      <a:pt x="1775" y="421"/>
                    </a:lnTo>
                    <a:lnTo>
                      <a:pt x="1782" y="421"/>
                    </a:lnTo>
                    <a:close/>
                    <a:moveTo>
                      <a:pt x="1782" y="445"/>
                    </a:moveTo>
                    <a:lnTo>
                      <a:pt x="1782" y="464"/>
                    </a:lnTo>
                    <a:lnTo>
                      <a:pt x="1775" y="464"/>
                    </a:lnTo>
                    <a:lnTo>
                      <a:pt x="1775" y="445"/>
                    </a:lnTo>
                    <a:lnTo>
                      <a:pt x="1782" y="445"/>
                    </a:lnTo>
                    <a:close/>
                    <a:moveTo>
                      <a:pt x="1782" y="470"/>
                    </a:moveTo>
                    <a:lnTo>
                      <a:pt x="1782" y="489"/>
                    </a:lnTo>
                    <a:lnTo>
                      <a:pt x="1775" y="489"/>
                    </a:lnTo>
                    <a:lnTo>
                      <a:pt x="1775" y="470"/>
                    </a:lnTo>
                    <a:lnTo>
                      <a:pt x="1782" y="470"/>
                    </a:lnTo>
                    <a:close/>
                    <a:moveTo>
                      <a:pt x="1782" y="495"/>
                    </a:moveTo>
                    <a:lnTo>
                      <a:pt x="1782" y="513"/>
                    </a:lnTo>
                    <a:lnTo>
                      <a:pt x="1775" y="513"/>
                    </a:lnTo>
                    <a:lnTo>
                      <a:pt x="1775" y="495"/>
                    </a:lnTo>
                    <a:lnTo>
                      <a:pt x="1782" y="495"/>
                    </a:lnTo>
                    <a:close/>
                    <a:moveTo>
                      <a:pt x="1782" y="520"/>
                    </a:moveTo>
                    <a:lnTo>
                      <a:pt x="1782" y="538"/>
                    </a:lnTo>
                    <a:lnTo>
                      <a:pt x="1775" y="538"/>
                    </a:lnTo>
                    <a:lnTo>
                      <a:pt x="1775" y="520"/>
                    </a:lnTo>
                    <a:lnTo>
                      <a:pt x="1782" y="520"/>
                    </a:lnTo>
                    <a:close/>
                    <a:moveTo>
                      <a:pt x="1782" y="544"/>
                    </a:moveTo>
                    <a:lnTo>
                      <a:pt x="1782" y="563"/>
                    </a:lnTo>
                    <a:lnTo>
                      <a:pt x="1775" y="563"/>
                    </a:lnTo>
                    <a:lnTo>
                      <a:pt x="1775" y="544"/>
                    </a:lnTo>
                    <a:lnTo>
                      <a:pt x="1782" y="544"/>
                    </a:lnTo>
                    <a:close/>
                    <a:moveTo>
                      <a:pt x="1782" y="569"/>
                    </a:moveTo>
                    <a:lnTo>
                      <a:pt x="1782" y="588"/>
                    </a:lnTo>
                    <a:lnTo>
                      <a:pt x="1775" y="588"/>
                    </a:lnTo>
                    <a:lnTo>
                      <a:pt x="1775" y="569"/>
                    </a:lnTo>
                    <a:lnTo>
                      <a:pt x="1782" y="569"/>
                    </a:lnTo>
                    <a:close/>
                    <a:moveTo>
                      <a:pt x="1782" y="594"/>
                    </a:moveTo>
                    <a:lnTo>
                      <a:pt x="1782" y="613"/>
                    </a:lnTo>
                    <a:lnTo>
                      <a:pt x="1775" y="613"/>
                    </a:lnTo>
                    <a:lnTo>
                      <a:pt x="1775" y="594"/>
                    </a:lnTo>
                    <a:lnTo>
                      <a:pt x="1782" y="594"/>
                    </a:lnTo>
                    <a:close/>
                    <a:moveTo>
                      <a:pt x="1782" y="619"/>
                    </a:moveTo>
                    <a:lnTo>
                      <a:pt x="1782" y="637"/>
                    </a:lnTo>
                    <a:lnTo>
                      <a:pt x="1775" y="637"/>
                    </a:lnTo>
                    <a:lnTo>
                      <a:pt x="1775" y="619"/>
                    </a:lnTo>
                    <a:lnTo>
                      <a:pt x="1782" y="619"/>
                    </a:lnTo>
                    <a:close/>
                    <a:moveTo>
                      <a:pt x="1782" y="643"/>
                    </a:moveTo>
                    <a:lnTo>
                      <a:pt x="1782" y="662"/>
                    </a:lnTo>
                    <a:lnTo>
                      <a:pt x="1775" y="662"/>
                    </a:lnTo>
                    <a:lnTo>
                      <a:pt x="1775" y="643"/>
                    </a:lnTo>
                    <a:lnTo>
                      <a:pt x="1782" y="643"/>
                    </a:lnTo>
                    <a:close/>
                    <a:moveTo>
                      <a:pt x="1782" y="668"/>
                    </a:moveTo>
                    <a:lnTo>
                      <a:pt x="1782" y="687"/>
                    </a:lnTo>
                    <a:lnTo>
                      <a:pt x="1775" y="687"/>
                    </a:lnTo>
                    <a:lnTo>
                      <a:pt x="1775" y="668"/>
                    </a:lnTo>
                    <a:lnTo>
                      <a:pt x="1782" y="668"/>
                    </a:lnTo>
                    <a:close/>
                    <a:moveTo>
                      <a:pt x="1782" y="693"/>
                    </a:moveTo>
                    <a:lnTo>
                      <a:pt x="1782" y="712"/>
                    </a:lnTo>
                    <a:lnTo>
                      <a:pt x="1775" y="712"/>
                    </a:lnTo>
                    <a:lnTo>
                      <a:pt x="1775" y="693"/>
                    </a:lnTo>
                    <a:lnTo>
                      <a:pt x="1782" y="693"/>
                    </a:lnTo>
                    <a:close/>
                    <a:moveTo>
                      <a:pt x="1782" y="718"/>
                    </a:moveTo>
                    <a:lnTo>
                      <a:pt x="1782" y="736"/>
                    </a:lnTo>
                    <a:lnTo>
                      <a:pt x="1775" y="736"/>
                    </a:lnTo>
                    <a:lnTo>
                      <a:pt x="1775" y="718"/>
                    </a:lnTo>
                    <a:lnTo>
                      <a:pt x="1782" y="718"/>
                    </a:lnTo>
                    <a:close/>
                    <a:moveTo>
                      <a:pt x="1782" y="743"/>
                    </a:moveTo>
                    <a:lnTo>
                      <a:pt x="1782" y="761"/>
                    </a:lnTo>
                    <a:lnTo>
                      <a:pt x="1775" y="761"/>
                    </a:lnTo>
                    <a:lnTo>
                      <a:pt x="1775" y="743"/>
                    </a:lnTo>
                    <a:lnTo>
                      <a:pt x="1782" y="743"/>
                    </a:lnTo>
                    <a:close/>
                    <a:moveTo>
                      <a:pt x="1782" y="767"/>
                    </a:moveTo>
                    <a:lnTo>
                      <a:pt x="1782" y="786"/>
                    </a:lnTo>
                    <a:lnTo>
                      <a:pt x="1775" y="786"/>
                    </a:lnTo>
                    <a:lnTo>
                      <a:pt x="1775" y="767"/>
                    </a:lnTo>
                    <a:lnTo>
                      <a:pt x="1782" y="767"/>
                    </a:lnTo>
                    <a:close/>
                    <a:moveTo>
                      <a:pt x="1782" y="792"/>
                    </a:moveTo>
                    <a:lnTo>
                      <a:pt x="1782" y="811"/>
                    </a:lnTo>
                    <a:lnTo>
                      <a:pt x="1775" y="811"/>
                    </a:lnTo>
                    <a:lnTo>
                      <a:pt x="1775" y="792"/>
                    </a:lnTo>
                    <a:lnTo>
                      <a:pt x="1782" y="792"/>
                    </a:lnTo>
                    <a:close/>
                    <a:moveTo>
                      <a:pt x="1782" y="817"/>
                    </a:moveTo>
                    <a:lnTo>
                      <a:pt x="1782" y="835"/>
                    </a:lnTo>
                    <a:lnTo>
                      <a:pt x="1775" y="835"/>
                    </a:lnTo>
                    <a:lnTo>
                      <a:pt x="1775" y="817"/>
                    </a:lnTo>
                    <a:lnTo>
                      <a:pt x="1782" y="817"/>
                    </a:lnTo>
                    <a:close/>
                    <a:moveTo>
                      <a:pt x="1782" y="842"/>
                    </a:moveTo>
                    <a:lnTo>
                      <a:pt x="1782" y="860"/>
                    </a:lnTo>
                    <a:lnTo>
                      <a:pt x="1775" y="860"/>
                    </a:lnTo>
                    <a:lnTo>
                      <a:pt x="1775" y="842"/>
                    </a:lnTo>
                    <a:lnTo>
                      <a:pt x="1782" y="842"/>
                    </a:lnTo>
                    <a:close/>
                    <a:moveTo>
                      <a:pt x="1782" y="866"/>
                    </a:moveTo>
                    <a:lnTo>
                      <a:pt x="1782" y="885"/>
                    </a:lnTo>
                    <a:lnTo>
                      <a:pt x="1775" y="885"/>
                    </a:lnTo>
                    <a:lnTo>
                      <a:pt x="1775" y="866"/>
                    </a:lnTo>
                    <a:lnTo>
                      <a:pt x="1782" y="866"/>
                    </a:lnTo>
                    <a:close/>
                    <a:moveTo>
                      <a:pt x="1782" y="891"/>
                    </a:moveTo>
                    <a:lnTo>
                      <a:pt x="1782" y="910"/>
                    </a:lnTo>
                    <a:lnTo>
                      <a:pt x="1775" y="910"/>
                    </a:lnTo>
                    <a:lnTo>
                      <a:pt x="1775" y="891"/>
                    </a:lnTo>
                    <a:lnTo>
                      <a:pt x="1782" y="891"/>
                    </a:lnTo>
                    <a:close/>
                    <a:moveTo>
                      <a:pt x="1782" y="916"/>
                    </a:moveTo>
                    <a:lnTo>
                      <a:pt x="1782" y="934"/>
                    </a:lnTo>
                    <a:lnTo>
                      <a:pt x="1775" y="934"/>
                    </a:lnTo>
                    <a:lnTo>
                      <a:pt x="1775" y="916"/>
                    </a:lnTo>
                    <a:lnTo>
                      <a:pt x="1782" y="916"/>
                    </a:lnTo>
                    <a:close/>
                    <a:moveTo>
                      <a:pt x="1782" y="941"/>
                    </a:moveTo>
                    <a:lnTo>
                      <a:pt x="1782" y="959"/>
                    </a:lnTo>
                    <a:lnTo>
                      <a:pt x="1775" y="959"/>
                    </a:lnTo>
                    <a:lnTo>
                      <a:pt x="1775" y="941"/>
                    </a:lnTo>
                    <a:lnTo>
                      <a:pt x="1782" y="941"/>
                    </a:lnTo>
                    <a:close/>
                    <a:moveTo>
                      <a:pt x="1782" y="965"/>
                    </a:moveTo>
                    <a:lnTo>
                      <a:pt x="1782" y="984"/>
                    </a:lnTo>
                    <a:lnTo>
                      <a:pt x="1775" y="984"/>
                    </a:lnTo>
                    <a:lnTo>
                      <a:pt x="1775" y="965"/>
                    </a:lnTo>
                    <a:lnTo>
                      <a:pt x="1782" y="965"/>
                    </a:lnTo>
                    <a:close/>
                    <a:moveTo>
                      <a:pt x="1782" y="990"/>
                    </a:moveTo>
                    <a:lnTo>
                      <a:pt x="1782" y="1009"/>
                    </a:lnTo>
                    <a:lnTo>
                      <a:pt x="1775" y="1009"/>
                    </a:lnTo>
                    <a:lnTo>
                      <a:pt x="1775" y="990"/>
                    </a:lnTo>
                    <a:lnTo>
                      <a:pt x="1782" y="990"/>
                    </a:lnTo>
                    <a:close/>
                    <a:moveTo>
                      <a:pt x="1782" y="1015"/>
                    </a:moveTo>
                    <a:lnTo>
                      <a:pt x="1782" y="1033"/>
                    </a:lnTo>
                    <a:lnTo>
                      <a:pt x="1775" y="1033"/>
                    </a:lnTo>
                    <a:lnTo>
                      <a:pt x="1775" y="1015"/>
                    </a:lnTo>
                    <a:lnTo>
                      <a:pt x="1782" y="1015"/>
                    </a:lnTo>
                    <a:close/>
                    <a:moveTo>
                      <a:pt x="1782" y="1040"/>
                    </a:moveTo>
                    <a:lnTo>
                      <a:pt x="1782" y="1058"/>
                    </a:lnTo>
                    <a:lnTo>
                      <a:pt x="1775" y="1058"/>
                    </a:lnTo>
                    <a:lnTo>
                      <a:pt x="1775" y="1040"/>
                    </a:lnTo>
                    <a:lnTo>
                      <a:pt x="1782" y="1040"/>
                    </a:lnTo>
                    <a:close/>
                    <a:moveTo>
                      <a:pt x="1782" y="1064"/>
                    </a:moveTo>
                    <a:lnTo>
                      <a:pt x="1782" y="1083"/>
                    </a:lnTo>
                    <a:lnTo>
                      <a:pt x="1775" y="1083"/>
                    </a:lnTo>
                    <a:lnTo>
                      <a:pt x="1775" y="1064"/>
                    </a:lnTo>
                    <a:lnTo>
                      <a:pt x="1782" y="1064"/>
                    </a:lnTo>
                    <a:close/>
                    <a:moveTo>
                      <a:pt x="1782" y="1089"/>
                    </a:moveTo>
                    <a:lnTo>
                      <a:pt x="1782" y="1108"/>
                    </a:lnTo>
                    <a:lnTo>
                      <a:pt x="1775" y="1108"/>
                    </a:lnTo>
                    <a:lnTo>
                      <a:pt x="1775" y="1089"/>
                    </a:lnTo>
                    <a:lnTo>
                      <a:pt x="1782" y="1089"/>
                    </a:lnTo>
                    <a:close/>
                    <a:moveTo>
                      <a:pt x="1782" y="1114"/>
                    </a:moveTo>
                    <a:lnTo>
                      <a:pt x="1782" y="1133"/>
                    </a:lnTo>
                    <a:lnTo>
                      <a:pt x="1775" y="1133"/>
                    </a:lnTo>
                    <a:lnTo>
                      <a:pt x="1775" y="1114"/>
                    </a:lnTo>
                    <a:lnTo>
                      <a:pt x="1782" y="1114"/>
                    </a:lnTo>
                    <a:close/>
                    <a:moveTo>
                      <a:pt x="1782" y="1139"/>
                    </a:moveTo>
                    <a:lnTo>
                      <a:pt x="1782" y="1157"/>
                    </a:lnTo>
                    <a:lnTo>
                      <a:pt x="1775" y="1157"/>
                    </a:lnTo>
                    <a:lnTo>
                      <a:pt x="1775" y="1139"/>
                    </a:lnTo>
                    <a:lnTo>
                      <a:pt x="1782" y="1139"/>
                    </a:lnTo>
                    <a:close/>
                    <a:moveTo>
                      <a:pt x="1782" y="1163"/>
                    </a:moveTo>
                    <a:lnTo>
                      <a:pt x="1782" y="1182"/>
                    </a:lnTo>
                    <a:lnTo>
                      <a:pt x="1775" y="1182"/>
                    </a:lnTo>
                    <a:lnTo>
                      <a:pt x="1775" y="1163"/>
                    </a:lnTo>
                    <a:lnTo>
                      <a:pt x="1782" y="1163"/>
                    </a:lnTo>
                    <a:close/>
                    <a:moveTo>
                      <a:pt x="1782" y="1188"/>
                    </a:moveTo>
                    <a:lnTo>
                      <a:pt x="1782" y="1207"/>
                    </a:lnTo>
                    <a:lnTo>
                      <a:pt x="1775" y="1207"/>
                    </a:lnTo>
                    <a:lnTo>
                      <a:pt x="1775" y="1188"/>
                    </a:lnTo>
                    <a:lnTo>
                      <a:pt x="1782" y="1188"/>
                    </a:lnTo>
                    <a:close/>
                    <a:moveTo>
                      <a:pt x="1782" y="1213"/>
                    </a:moveTo>
                    <a:lnTo>
                      <a:pt x="1782" y="1232"/>
                    </a:lnTo>
                    <a:lnTo>
                      <a:pt x="1775" y="1232"/>
                    </a:lnTo>
                    <a:lnTo>
                      <a:pt x="1775" y="1213"/>
                    </a:lnTo>
                    <a:lnTo>
                      <a:pt x="1782" y="1213"/>
                    </a:lnTo>
                    <a:close/>
                    <a:moveTo>
                      <a:pt x="1782" y="1238"/>
                    </a:moveTo>
                    <a:lnTo>
                      <a:pt x="1782" y="1256"/>
                    </a:lnTo>
                    <a:lnTo>
                      <a:pt x="1775" y="1256"/>
                    </a:lnTo>
                    <a:lnTo>
                      <a:pt x="1775" y="1238"/>
                    </a:lnTo>
                    <a:lnTo>
                      <a:pt x="1782" y="1238"/>
                    </a:lnTo>
                    <a:close/>
                    <a:moveTo>
                      <a:pt x="1782" y="1263"/>
                    </a:moveTo>
                    <a:lnTo>
                      <a:pt x="1782" y="1281"/>
                    </a:lnTo>
                    <a:lnTo>
                      <a:pt x="1775" y="1281"/>
                    </a:lnTo>
                    <a:lnTo>
                      <a:pt x="1775" y="1263"/>
                    </a:lnTo>
                    <a:lnTo>
                      <a:pt x="1782" y="1263"/>
                    </a:lnTo>
                    <a:close/>
                    <a:moveTo>
                      <a:pt x="1782" y="1287"/>
                    </a:moveTo>
                    <a:lnTo>
                      <a:pt x="1782" y="1306"/>
                    </a:lnTo>
                    <a:lnTo>
                      <a:pt x="1775" y="1306"/>
                    </a:lnTo>
                    <a:lnTo>
                      <a:pt x="1775" y="1287"/>
                    </a:lnTo>
                    <a:lnTo>
                      <a:pt x="1782" y="1287"/>
                    </a:lnTo>
                    <a:close/>
                    <a:moveTo>
                      <a:pt x="1782" y="1312"/>
                    </a:moveTo>
                    <a:lnTo>
                      <a:pt x="1782" y="1331"/>
                    </a:lnTo>
                    <a:lnTo>
                      <a:pt x="1775" y="1331"/>
                    </a:lnTo>
                    <a:lnTo>
                      <a:pt x="1775" y="1312"/>
                    </a:lnTo>
                    <a:lnTo>
                      <a:pt x="1782" y="1312"/>
                    </a:lnTo>
                    <a:close/>
                    <a:moveTo>
                      <a:pt x="1782" y="1337"/>
                    </a:moveTo>
                    <a:lnTo>
                      <a:pt x="1782" y="1355"/>
                    </a:lnTo>
                    <a:lnTo>
                      <a:pt x="1775" y="1355"/>
                    </a:lnTo>
                    <a:lnTo>
                      <a:pt x="1775" y="1337"/>
                    </a:lnTo>
                    <a:lnTo>
                      <a:pt x="1782" y="1337"/>
                    </a:lnTo>
                    <a:close/>
                    <a:moveTo>
                      <a:pt x="1782" y="1362"/>
                    </a:moveTo>
                    <a:lnTo>
                      <a:pt x="1782" y="1380"/>
                    </a:lnTo>
                    <a:lnTo>
                      <a:pt x="1775" y="1380"/>
                    </a:lnTo>
                    <a:lnTo>
                      <a:pt x="1775" y="1362"/>
                    </a:lnTo>
                    <a:lnTo>
                      <a:pt x="1782" y="1362"/>
                    </a:lnTo>
                    <a:close/>
                    <a:moveTo>
                      <a:pt x="1782" y="1386"/>
                    </a:moveTo>
                    <a:lnTo>
                      <a:pt x="1782" y="1405"/>
                    </a:lnTo>
                    <a:lnTo>
                      <a:pt x="1775" y="1405"/>
                    </a:lnTo>
                    <a:lnTo>
                      <a:pt x="1775" y="1386"/>
                    </a:lnTo>
                    <a:lnTo>
                      <a:pt x="1782" y="1386"/>
                    </a:lnTo>
                    <a:close/>
                    <a:moveTo>
                      <a:pt x="1782" y="1411"/>
                    </a:moveTo>
                    <a:lnTo>
                      <a:pt x="1782" y="1430"/>
                    </a:lnTo>
                    <a:lnTo>
                      <a:pt x="1775" y="1430"/>
                    </a:lnTo>
                    <a:lnTo>
                      <a:pt x="1775" y="1411"/>
                    </a:lnTo>
                    <a:lnTo>
                      <a:pt x="1782" y="1411"/>
                    </a:lnTo>
                    <a:close/>
                    <a:moveTo>
                      <a:pt x="1782" y="1436"/>
                    </a:moveTo>
                    <a:lnTo>
                      <a:pt x="1782" y="1454"/>
                    </a:lnTo>
                    <a:lnTo>
                      <a:pt x="1775" y="1454"/>
                    </a:lnTo>
                    <a:lnTo>
                      <a:pt x="1775" y="1436"/>
                    </a:lnTo>
                    <a:lnTo>
                      <a:pt x="1782" y="1436"/>
                    </a:lnTo>
                    <a:close/>
                    <a:moveTo>
                      <a:pt x="1782" y="1461"/>
                    </a:moveTo>
                    <a:lnTo>
                      <a:pt x="1782" y="1479"/>
                    </a:lnTo>
                    <a:lnTo>
                      <a:pt x="1775" y="1479"/>
                    </a:lnTo>
                    <a:lnTo>
                      <a:pt x="1775" y="1461"/>
                    </a:lnTo>
                    <a:lnTo>
                      <a:pt x="1782" y="1461"/>
                    </a:lnTo>
                    <a:close/>
                    <a:moveTo>
                      <a:pt x="1782" y="1485"/>
                    </a:moveTo>
                    <a:lnTo>
                      <a:pt x="1782" y="1504"/>
                    </a:lnTo>
                    <a:lnTo>
                      <a:pt x="1775" y="1504"/>
                    </a:lnTo>
                    <a:lnTo>
                      <a:pt x="1775" y="1485"/>
                    </a:lnTo>
                    <a:lnTo>
                      <a:pt x="1782" y="1485"/>
                    </a:lnTo>
                    <a:close/>
                    <a:moveTo>
                      <a:pt x="1782" y="1510"/>
                    </a:moveTo>
                    <a:lnTo>
                      <a:pt x="1782" y="1529"/>
                    </a:lnTo>
                    <a:lnTo>
                      <a:pt x="1775" y="1529"/>
                    </a:lnTo>
                    <a:lnTo>
                      <a:pt x="1775" y="1510"/>
                    </a:lnTo>
                    <a:lnTo>
                      <a:pt x="1782" y="1510"/>
                    </a:lnTo>
                    <a:close/>
                    <a:moveTo>
                      <a:pt x="1782" y="1535"/>
                    </a:moveTo>
                    <a:lnTo>
                      <a:pt x="1782" y="1553"/>
                    </a:lnTo>
                    <a:lnTo>
                      <a:pt x="1775" y="1553"/>
                    </a:lnTo>
                    <a:lnTo>
                      <a:pt x="1775" y="1535"/>
                    </a:lnTo>
                    <a:lnTo>
                      <a:pt x="1782" y="1535"/>
                    </a:lnTo>
                    <a:close/>
                    <a:moveTo>
                      <a:pt x="1782" y="1560"/>
                    </a:moveTo>
                    <a:lnTo>
                      <a:pt x="1782" y="1578"/>
                    </a:lnTo>
                    <a:lnTo>
                      <a:pt x="1775" y="1578"/>
                    </a:lnTo>
                    <a:lnTo>
                      <a:pt x="1775" y="1560"/>
                    </a:lnTo>
                    <a:lnTo>
                      <a:pt x="1782" y="1560"/>
                    </a:lnTo>
                    <a:close/>
                    <a:moveTo>
                      <a:pt x="1782" y="1584"/>
                    </a:moveTo>
                    <a:lnTo>
                      <a:pt x="1782" y="1603"/>
                    </a:lnTo>
                    <a:lnTo>
                      <a:pt x="1775" y="1603"/>
                    </a:lnTo>
                    <a:lnTo>
                      <a:pt x="1775" y="1584"/>
                    </a:lnTo>
                    <a:lnTo>
                      <a:pt x="1782" y="1584"/>
                    </a:lnTo>
                    <a:close/>
                    <a:moveTo>
                      <a:pt x="1782" y="1609"/>
                    </a:moveTo>
                    <a:lnTo>
                      <a:pt x="1782" y="1628"/>
                    </a:lnTo>
                    <a:lnTo>
                      <a:pt x="1775" y="1628"/>
                    </a:lnTo>
                    <a:lnTo>
                      <a:pt x="1775" y="1609"/>
                    </a:lnTo>
                    <a:lnTo>
                      <a:pt x="1782" y="1609"/>
                    </a:lnTo>
                    <a:close/>
                    <a:moveTo>
                      <a:pt x="1782" y="1634"/>
                    </a:moveTo>
                    <a:lnTo>
                      <a:pt x="1782" y="1653"/>
                    </a:lnTo>
                    <a:lnTo>
                      <a:pt x="1775" y="1653"/>
                    </a:lnTo>
                    <a:lnTo>
                      <a:pt x="1775" y="1634"/>
                    </a:lnTo>
                    <a:lnTo>
                      <a:pt x="1782" y="1634"/>
                    </a:lnTo>
                    <a:close/>
                    <a:moveTo>
                      <a:pt x="1782" y="1659"/>
                    </a:moveTo>
                    <a:lnTo>
                      <a:pt x="1782" y="1677"/>
                    </a:lnTo>
                    <a:lnTo>
                      <a:pt x="1775" y="1677"/>
                    </a:lnTo>
                    <a:lnTo>
                      <a:pt x="1775" y="1659"/>
                    </a:lnTo>
                    <a:lnTo>
                      <a:pt x="1782" y="1659"/>
                    </a:lnTo>
                    <a:close/>
                    <a:moveTo>
                      <a:pt x="1782" y="1683"/>
                    </a:moveTo>
                    <a:lnTo>
                      <a:pt x="1782" y="1702"/>
                    </a:lnTo>
                    <a:lnTo>
                      <a:pt x="1775" y="1702"/>
                    </a:lnTo>
                    <a:lnTo>
                      <a:pt x="1775" y="1683"/>
                    </a:lnTo>
                    <a:lnTo>
                      <a:pt x="1782" y="1683"/>
                    </a:lnTo>
                    <a:close/>
                    <a:moveTo>
                      <a:pt x="1782" y="1708"/>
                    </a:moveTo>
                    <a:lnTo>
                      <a:pt x="1782" y="1727"/>
                    </a:lnTo>
                    <a:lnTo>
                      <a:pt x="1775" y="1727"/>
                    </a:lnTo>
                    <a:lnTo>
                      <a:pt x="1775" y="1708"/>
                    </a:lnTo>
                    <a:lnTo>
                      <a:pt x="1782" y="1708"/>
                    </a:lnTo>
                    <a:close/>
                    <a:moveTo>
                      <a:pt x="1782" y="1733"/>
                    </a:moveTo>
                    <a:lnTo>
                      <a:pt x="1782" y="1752"/>
                    </a:lnTo>
                    <a:lnTo>
                      <a:pt x="1775" y="1752"/>
                    </a:lnTo>
                    <a:lnTo>
                      <a:pt x="1775" y="1733"/>
                    </a:lnTo>
                    <a:lnTo>
                      <a:pt x="1782" y="1733"/>
                    </a:lnTo>
                    <a:close/>
                    <a:moveTo>
                      <a:pt x="1782" y="1758"/>
                    </a:moveTo>
                    <a:lnTo>
                      <a:pt x="1782" y="1776"/>
                    </a:lnTo>
                    <a:lnTo>
                      <a:pt x="1775" y="1776"/>
                    </a:lnTo>
                    <a:lnTo>
                      <a:pt x="1775" y="1758"/>
                    </a:lnTo>
                    <a:lnTo>
                      <a:pt x="1782" y="1758"/>
                    </a:lnTo>
                    <a:close/>
                    <a:moveTo>
                      <a:pt x="1782" y="1783"/>
                    </a:moveTo>
                    <a:lnTo>
                      <a:pt x="1782" y="1801"/>
                    </a:lnTo>
                    <a:lnTo>
                      <a:pt x="1775" y="1801"/>
                    </a:lnTo>
                    <a:lnTo>
                      <a:pt x="1775" y="1783"/>
                    </a:lnTo>
                    <a:lnTo>
                      <a:pt x="1782" y="1783"/>
                    </a:lnTo>
                    <a:close/>
                    <a:moveTo>
                      <a:pt x="1782" y="1807"/>
                    </a:moveTo>
                    <a:lnTo>
                      <a:pt x="1782" y="1826"/>
                    </a:lnTo>
                    <a:lnTo>
                      <a:pt x="1775" y="1826"/>
                    </a:lnTo>
                    <a:lnTo>
                      <a:pt x="1775" y="1807"/>
                    </a:lnTo>
                    <a:lnTo>
                      <a:pt x="1782" y="1807"/>
                    </a:lnTo>
                    <a:close/>
                    <a:moveTo>
                      <a:pt x="1782" y="1832"/>
                    </a:moveTo>
                    <a:lnTo>
                      <a:pt x="1782" y="1851"/>
                    </a:lnTo>
                    <a:lnTo>
                      <a:pt x="1775" y="1851"/>
                    </a:lnTo>
                    <a:lnTo>
                      <a:pt x="1775" y="1832"/>
                    </a:lnTo>
                    <a:lnTo>
                      <a:pt x="1782" y="1832"/>
                    </a:lnTo>
                    <a:close/>
                    <a:moveTo>
                      <a:pt x="1782" y="1857"/>
                    </a:moveTo>
                    <a:lnTo>
                      <a:pt x="1782" y="1875"/>
                    </a:lnTo>
                    <a:lnTo>
                      <a:pt x="1775" y="1875"/>
                    </a:lnTo>
                    <a:lnTo>
                      <a:pt x="1775" y="1857"/>
                    </a:lnTo>
                    <a:lnTo>
                      <a:pt x="1782" y="1857"/>
                    </a:lnTo>
                    <a:close/>
                    <a:moveTo>
                      <a:pt x="1782" y="1882"/>
                    </a:moveTo>
                    <a:lnTo>
                      <a:pt x="1782" y="1900"/>
                    </a:lnTo>
                    <a:lnTo>
                      <a:pt x="1775" y="1900"/>
                    </a:lnTo>
                    <a:lnTo>
                      <a:pt x="1775" y="1882"/>
                    </a:lnTo>
                    <a:lnTo>
                      <a:pt x="1782" y="1882"/>
                    </a:lnTo>
                    <a:close/>
                    <a:moveTo>
                      <a:pt x="1782" y="1906"/>
                    </a:moveTo>
                    <a:lnTo>
                      <a:pt x="1782" y="1925"/>
                    </a:lnTo>
                    <a:lnTo>
                      <a:pt x="1775" y="1925"/>
                    </a:lnTo>
                    <a:lnTo>
                      <a:pt x="1775" y="1906"/>
                    </a:lnTo>
                    <a:lnTo>
                      <a:pt x="1782" y="1906"/>
                    </a:lnTo>
                    <a:close/>
                    <a:moveTo>
                      <a:pt x="1782" y="1931"/>
                    </a:moveTo>
                    <a:lnTo>
                      <a:pt x="1782" y="1950"/>
                    </a:lnTo>
                    <a:lnTo>
                      <a:pt x="1775" y="1950"/>
                    </a:lnTo>
                    <a:lnTo>
                      <a:pt x="1775" y="1931"/>
                    </a:lnTo>
                    <a:lnTo>
                      <a:pt x="1782" y="1931"/>
                    </a:lnTo>
                    <a:close/>
                    <a:moveTo>
                      <a:pt x="1782" y="1956"/>
                    </a:moveTo>
                    <a:lnTo>
                      <a:pt x="1782" y="1974"/>
                    </a:lnTo>
                    <a:lnTo>
                      <a:pt x="1775" y="1974"/>
                    </a:lnTo>
                    <a:lnTo>
                      <a:pt x="1775" y="1956"/>
                    </a:lnTo>
                    <a:lnTo>
                      <a:pt x="1782" y="1956"/>
                    </a:lnTo>
                    <a:close/>
                    <a:moveTo>
                      <a:pt x="1782" y="1981"/>
                    </a:moveTo>
                    <a:lnTo>
                      <a:pt x="1782" y="1999"/>
                    </a:lnTo>
                    <a:lnTo>
                      <a:pt x="1775" y="1999"/>
                    </a:lnTo>
                    <a:lnTo>
                      <a:pt x="1775" y="1981"/>
                    </a:lnTo>
                    <a:lnTo>
                      <a:pt x="1782" y="1981"/>
                    </a:lnTo>
                    <a:close/>
                    <a:moveTo>
                      <a:pt x="1782" y="2005"/>
                    </a:moveTo>
                    <a:lnTo>
                      <a:pt x="1782" y="2023"/>
                    </a:lnTo>
                    <a:lnTo>
                      <a:pt x="1775" y="2023"/>
                    </a:lnTo>
                    <a:lnTo>
                      <a:pt x="1775" y="2005"/>
                    </a:lnTo>
                    <a:lnTo>
                      <a:pt x="1782" y="2005"/>
                    </a:lnTo>
                    <a:close/>
                  </a:path>
                </a:pathLst>
              </a:custGeom>
              <a:solidFill>
                <a:srgbClr val="000000"/>
              </a:solidFill>
              <a:ln w="0"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8497" name="Freeform 77"/>
              <p:cNvSpPr>
                <a:spLocks noEditPoints="1"/>
              </p:cNvSpPr>
              <p:nvPr/>
            </p:nvSpPr>
            <p:spPr bwMode="auto">
              <a:xfrm>
                <a:off x="2991" y="1379"/>
                <a:ext cx="2381" cy="2037"/>
              </a:xfrm>
              <a:custGeom>
                <a:avLst/>
                <a:gdLst>
                  <a:gd name="T0" fmla="*/ 0 w 24616"/>
                  <a:gd name="T1" fmla="*/ 72 h 21064"/>
                  <a:gd name="T2" fmla="*/ 72 w 24616"/>
                  <a:gd name="T3" fmla="*/ 0 h 21064"/>
                  <a:gd name="T4" fmla="*/ 24544 w 24616"/>
                  <a:gd name="T5" fmla="*/ 0 h 21064"/>
                  <a:gd name="T6" fmla="*/ 24616 w 24616"/>
                  <a:gd name="T7" fmla="*/ 72 h 21064"/>
                  <a:gd name="T8" fmla="*/ 24616 w 24616"/>
                  <a:gd name="T9" fmla="*/ 20992 h 21064"/>
                  <a:gd name="T10" fmla="*/ 24544 w 24616"/>
                  <a:gd name="T11" fmla="*/ 21064 h 21064"/>
                  <a:gd name="T12" fmla="*/ 72 w 24616"/>
                  <a:gd name="T13" fmla="*/ 21064 h 21064"/>
                  <a:gd name="T14" fmla="*/ 0 w 24616"/>
                  <a:gd name="T15" fmla="*/ 20992 h 21064"/>
                  <a:gd name="T16" fmla="*/ 0 w 24616"/>
                  <a:gd name="T17" fmla="*/ 72 h 21064"/>
                  <a:gd name="T18" fmla="*/ 144 w 24616"/>
                  <a:gd name="T19" fmla="*/ 20992 h 21064"/>
                  <a:gd name="T20" fmla="*/ 72 w 24616"/>
                  <a:gd name="T21" fmla="*/ 20920 h 21064"/>
                  <a:gd name="T22" fmla="*/ 24544 w 24616"/>
                  <a:gd name="T23" fmla="*/ 20920 h 21064"/>
                  <a:gd name="T24" fmla="*/ 24472 w 24616"/>
                  <a:gd name="T25" fmla="*/ 20992 h 21064"/>
                  <a:gd name="T26" fmla="*/ 24472 w 24616"/>
                  <a:gd name="T27" fmla="*/ 72 h 21064"/>
                  <a:gd name="T28" fmla="*/ 24544 w 24616"/>
                  <a:gd name="T29" fmla="*/ 144 h 21064"/>
                  <a:gd name="T30" fmla="*/ 72 w 24616"/>
                  <a:gd name="T31" fmla="*/ 144 h 21064"/>
                  <a:gd name="T32" fmla="*/ 144 w 24616"/>
                  <a:gd name="T33" fmla="*/ 72 h 21064"/>
                  <a:gd name="T34" fmla="*/ 144 w 24616"/>
                  <a:gd name="T35" fmla="*/ 20992 h 210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4616" h="21064">
                    <a:moveTo>
                      <a:pt x="0" y="72"/>
                    </a:moveTo>
                    <a:cubicBezTo>
                      <a:pt x="0" y="33"/>
                      <a:pt x="33" y="0"/>
                      <a:pt x="72" y="0"/>
                    </a:cubicBezTo>
                    <a:lnTo>
                      <a:pt x="24544" y="0"/>
                    </a:lnTo>
                    <a:cubicBezTo>
                      <a:pt x="24584" y="0"/>
                      <a:pt x="24616" y="33"/>
                      <a:pt x="24616" y="72"/>
                    </a:cubicBezTo>
                    <a:lnTo>
                      <a:pt x="24616" y="20992"/>
                    </a:lnTo>
                    <a:cubicBezTo>
                      <a:pt x="24616" y="21032"/>
                      <a:pt x="24584" y="21064"/>
                      <a:pt x="24544" y="21064"/>
                    </a:cubicBezTo>
                    <a:lnTo>
                      <a:pt x="72" y="21064"/>
                    </a:lnTo>
                    <a:cubicBezTo>
                      <a:pt x="33" y="21064"/>
                      <a:pt x="0" y="21032"/>
                      <a:pt x="0" y="20992"/>
                    </a:cubicBezTo>
                    <a:lnTo>
                      <a:pt x="0" y="72"/>
                    </a:lnTo>
                    <a:close/>
                    <a:moveTo>
                      <a:pt x="144" y="20992"/>
                    </a:moveTo>
                    <a:lnTo>
                      <a:pt x="72" y="20920"/>
                    </a:lnTo>
                    <a:lnTo>
                      <a:pt x="24544" y="20920"/>
                    </a:lnTo>
                    <a:lnTo>
                      <a:pt x="24472" y="20992"/>
                    </a:lnTo>
                    <a:lnTo>
                      <a:pt x="24472" y="72"/>
                    </a:lnTo>
                    <a:lnTo>
                      <a:pt x="24544" y="144"/>
                    </a:lnTo>
                    <a:lnTo>
                      <a:pt x="72" y="144"/>
                    </a:lnTo>
                    <a:lnTo>
                      <a:pt x="144" y="72"/>
                    </a:lnTo>
                    <a:lnTo>
                      <a:pt x="144" y="20992"/>
                    </a:lnTo>
                    <a:close/>
                  </a:path>
                </a:pathLst>
              </a:custGeom>
              <a:solidFill>
                <a:srgbClr val="000000"/>
              </a:solidFill>
              <a:ln w="1588" cap="flat">
                <a:solidFill>
                  <a:srgbClr val="000000"/>
                </a:solidFill>
                <a:prstDash val="solid"/>
                <a:bevel/>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8498" name="Rectangle 78"/>
              <p:cNvSpPr>
                <a:spLocks noChangeArrowheads="1"/>
              </p:cNvSpPr>
              <p:nvPr/>
            </p:nvSpPr>
            <p:spPr bwMode="auto">
              <a:xfrm>
                <a:off x="2995" y="1386"/>
                <a:ext cx="5" cy="2023"/>
              </a:xfrm>
              <a:prstGeom prst="rect">
                <a:avLst/>
              </a:prstGeom>
              <a:solidFill>
                <a:srgbClr val="BFBFBF"/>
              </a:solidFill>
              <a:ln w="1588" cap="flat">
                <a:solidFill>
                  <a:srgbClr val="BFBFBF"/>
                </a:solidFill>
                <a:prstDash val="solid"/>
                <a:bevel/>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8499" name="Rectangle 79"/>
              <p:cNvSpPr>
                <a:spLocks noChangeArrowheads="1"/>
              </p:cNvSpPr>
              <p:nvPr/>
            </p:nvSpPr>
            <p:spPr bwMode="auto">
              <a:xfrm>
                <a:off x="2998" y="3407"/>
                <a:ext cx="2367" cy="4"/>
              </a:xfrm>
              <a:prstGeom prst="rect">
                <a:avLst/>
              </a:prstGeom>
              <a:solidFill>
                <a:srgbClr val="BFBFBF"/>
              </a:solidFill>
              <a:ln w="1588" cap="flat">
                <a:solidFill>
                  <a:srgbClr val="BFBFBF"/>
                </a:solidFill>
                <a:prstDash val="solid"/>
                <a:bevel/>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8500" name="Oval 80"/>
              <p:cNvSpPr>
                <a:spLocks noChangeArrowheads="1"/>
              </p:cNvSpPr>
              <p:nvPr/>
            </p:nvSpPr>
            <p:spPr bwMode="auto">
              <a:xfrm>
                <a:off x="5036" y="1845"/>
                <a:ext cx="65" cy="64"/>
              </a:xfrm>
              <a:prstGeom prst="ellipse">
                <a:avLst/>
              </a:pr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8501" name="Oval 81"/>
              <p:cNvSpPr>
                <a:spLocks noChangeArrowheads="1"/>
              </p:cNvSpPr>
              <p:nvPr/>
            </p:nvSpPr>
            <p:spPr bwMode="auto">
              <a:xfrm>
                <a:off x="4149" y="2539"/>
                <a:ext cx="64" cy="64"/>
              </a:xfrm>
              <a:prstGeom prst="ellipse">
                <a:avLst/>
              </a:pr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8502" name="Oval 82"/>
              <p:cNvSpPr>
                <a:spLocks noChangeArrowheads="1"/>
              </p:cNvSpPr>
              <p:nvPr/>
            </p:nvSpPr>
            <p:spPr bwMode="auto">
              <a:xfrm>
                <a:off x="3557" y="2365"/>
                <a:ext cx="64" cy="65"/>
              </a:xfrm>
              <a:prstGeom prst="ellipse">
                <a:avLst/>
              </a:pr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8503" name="Oval 83"/>
              <p:cNvSpPr>
                <a:spLocks noChangeArrowheads="1"/>
              </p:cNvSpPr>
              <p:nvPr/>
            </p:nvSpPr>
            <p:spPr bwMode="auto">
              <a:xfrm>
                <a:off x="3705" y="2654"/>
                <a:ext cx="64" cy="64"/>
              </a:xfrm>
              <a:prstGeom prst="ellipse">
                <a:avLst/>
              </a:pr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8504" name="Oval 84"/>
              <p:cNvSpPr>
                <a:spLocks noChangeArrowheads="1"/>
              </p:cNvSpPr>
              <p:nvPr/>
            </p:nvSpPr>
            <p:spPr bwMode="auto">
              <a:xfrm>
                <a:off x="3705" y="2944"/>
                <a:ext cx="64" cy="64"/>
              </a:xfrm>
              <a:prstGeom prst="ellipse">
                <a:avLst/>
              </a:pr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8505" name="Oval 85"/>
              <p:cNvSpPr>
                <a:spLocks noChangeArrowheads="1"/>
              </p:cNvSpPr>
              <p:nvPr/>
            </p:nvSpPr>
            <p:spPr bwMode="auto">
              <a:xfrm>
                <a:off x="3853" y="3146"/>
                <a:ext cx="64" cy="64"/>
              </a:xfrm>
              <a:prstGeom prst="ellipse">
                <a:avLst/>
              </a:pr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8506" name="Oval 86"/>
              <p:cNvSpPr>
                <a:spLocks noChangeArrowheads="1"/>
              </p:cNvSpPr>
              <p:nvPr/>
            </p:nvSpPr>
            <p:spPr bwMode="auto">
              <a:xfrm>
                <a:off x="4445" y="1527"/>
                <a:ext cx="64" cy="64"/>
              </a:xfrm>
              <a:prstGeom prst="ellipse">
                <a:avLst/>
              </a:pr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8507" name="Rectangle 87"/>
              <p:cNvSpPr>
                <a:spLocks noChangeArrowheads="1"/>
              </p:cNvSpPr>
              <p:nvPr/>
            </p:nvSpPr>
            <p:spPr bwMode="auto">
              <a:xfrm>
                <a:off x="2874" y="3356"/>
                <a:ext cx="92" cy="1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000" b="0" i="0" u="none" strike="noStrike" cap="none" normalizeH="0" baseline="0" smtClean="0">
                    <a:ln>
                      <a:noFill/>
                    </a:ln>
                    <a:solidFill>
                      <a:srgbClr val="000000"/>
                    </a:solidFill>
                    <a:effectLst/>
                    <a:latin typeface="Meiryo UI" panose="020B0604030504040204" pitchFamily="50" charset="-128"/>
                    <a:ea typeface="Meiryo UI" panose="020B0604030504040204" pitchFamily="50" charset="-128"/>
                  </a:rPr>
                  <a:t>0</a:t>
                </a:r>
                <a:endParaRPr kumimoji="0" lang="ja-JP" altLang="ja-JP" sz="1800" b="0" i="0" u="none" strike="noStrike" cap="none" normalizeH="0" baseline="0" smtClean="0">
                  <a:ln>
                    <a:noFill/>
                  </a:ln>
                  <a:solidFill>
                    <a:schemeClr val="tx1"/>
                  </a:solidFill>
                  <a:effectLst/>
                  <a:latin typeface="Arial" panose="020B0604020202020204" pitchFamily="34" charset="0"/>
                </a:endParaRPr>
              </a:p>
            </p:txBody>
          </p:sp>
          <p:sp>
            <p:nvSpPr>
              <p:cNvPr id="18508" name="Rectangle 88"/>
              <p:cNvSpPr>
                <a:spLocks noChangeArrowheads="1"/>
              </p:cNvSpPr>
              <p:nvPr/>
            </p:nvSpPr>
            <p:spPr bwMode="auto">
              <a:xfrm>
                <a:off x="2825" y="3067"/>
                <a:ext cx="143" cy="1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000" b="0" i="0" u="none" strike="noStrike" cap="none" normalizeH="0" baseline="0" smtClean="0">
                    <a:ln>
                      <a:noFill/>
                    </a:ln>
                    <a:solidFill>
                      <a:srgbClr val="000000"/>
                    </a:solidFill>
                    <a:effectLst/>
                    <a:latin typeface="Meiryo UI" panose="020B0604030504040204" pitchFamily="50" charset="-128"/>
                    <a:ea typeface="Meiryo UI" panose="020B0604030504040204" pitchFamily="50" charset="-128"/>
                  </a:rPr>
                  <a:t>10</a:t>
                </a:r>
                <a:endParaRPr kumimoji="0" lang="ja-JP" altLang="ja-JP" sz="1800" b="0" i="0" u="none" strike="noStrike" cap="none" normalizeH="0" baseline="0" smtClean="0">
                  <a:ln>
                    <a:noFill/>
                  </a:ln>
                  <a:solidFill>
                    <a:schemeClr val="tx1"/>
                  </a:solidFill>
                  <a:effectLst/>
                  <a:latin typeface="Arial" panose="020B0604020202020204" pitchFamily="34" charset="0"/>
                </a:endParaRPr>
              </a:p>
            </p:txBody>
          </p:sp>
          <p:sp>
            <p:nvSpPr>
              <p:cNvPr id="18509" name="Rectangle 89"/>
              <p:cNvSpPr>
                <a:spLocks noChangeArrowheads="1"/>
              </p:cNvSpPr>
              <p:nvPr/>
            </p:nvSpPr>
            <p:spPr bwMode="auto">
              <a:xfrm>
                <a:off x="2825" y="2777"/>
                <a:ext cx="143" cy="1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000" b="0" i="0" u="none" strike="noStrike" cap="none" normalizeH="0" baseline="0" smtClean="0">
                    <a:ln>
                      <a:noFill/>
                    </a:ln>
                    <a:solidFill>
                      <a:srgbClr val="000000"/>
                    </a:solidFill>
                    <a:effectLst/>
                    <a:latin typeface="Meiryo UI" panose="020B0604030504040204" pitchFamily="50" charset="-128"/>
                    <a:ea typeface="Meiryo UI" panose="020B0604030504040204" pitchFamily="50" charset="-128"/>
                  </a:rPr>
                  <a:t>20</a:t>
                </a:r>
                <a:endParaRPr kumimoji="0" lang="ja-JP" altLang="ja-JP" sz="1800" b="0" i="0" u="none" strike="noStrike" cap="none" normalizeH="0" baseline="0" smtClean="0">
                  <a:ln>
                    <a:noFill/>
                  </a:ln>
                  <a:solidFill>
                    <a:schemeClr val="tx1"/>
                  </a:solidFill>
                  <a:effectLst/>
                  <a:latin typeface="Arial" panose="020B0604020202020204" pitchFamily="34" charset="0"/>
                </a:endParaRPr>
              </a:p>
            </p:txBody>
          </p:sp>
          <p:sp>
            <p:nvSpPr>
              <p:cNvPr id="18510" name="Rectangle 90"/>
              <p:cNvSpPr>
                <a:spLocks noChangeArrowheads="1"/>
              </p:cNvSpPr>
              <p:nvPr/>
            </p:nvSpPr>
            <p:spPr bwMode="auto">
              <a:xfrm>
                <a:off x="2825" y="2488"/>
                <a:ext cx="143" cy="1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000" b="0" i="0" u="none" strike="noStrike" cap="none" normalizeH="0" baseline="0" smtClean="0">
                    <a:ln>
                      <a:noFill/>
                    </a:ln>
                    <a:solidFill>
                      <a:srgbClr val="000000"/>
                    </a:solidFill>
                    <a:effectLst/>
                    <a:latin typeface="Meiryo UI" panose="020B0604030504040204" pitchFamily="50" charset="-128"/>
                    <a:ea typeface="Meiryo UI" panose="020B0604030504040204" pitchFamily="50" charset="-128"/>
                  </a:rPr>
                  <a:t>30</a:t>
                </a:r>
                <a:endParaRPr kumimoji="0" lang="ja-JP" altLang="ja-JP" sz="1800" b="0" i="0" u="none" strike="noStrike" cap="none" normalizeH="0" baseline="0" smtClean="0">
                  <a:ln>
                    <a:noFill/>
                  </a:ln>
                  <a:solidFill>
                    <a:schemeClr val="tx1"/>
                  </a:solidFill>
                  <a:effectLst/>
                  <a:latin typeface="Arial" panose="020B0604020202020204" pitchFamily="34" charset="0"/>
                </a:endParaRPr>
              </a:p>
            </p:txBody>
          </p:sp>
          <p:sp>
            <p:nvSpPr>
              <p:cNvPr id="18511" name="Rectangle 91"/>
              <p:cNvSpPr>
                <a:spLocks noChangeArrowheads="1"/>
              </p:cNvSpPr>
              <p:nvPr/>
            </p:nvSpPr>
            <p:spPr bwMode="auto">
              <a:xfrm>
                <a:off x="2825" y="2199"/>
                <a:ext cx="143" cy="1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000" b="0" i="0" u="none" strike="noStrike" cap="none" normalizeH="0" baseline="0" smtClean="0">
                    <a:ln>
                      <a:noFill/>
                    </a:ln>
                    <a:solidFill>
                      <a:srgbClr val="000000"/>
                    </a:solidFill>
                    <a:effectLst/>
                    <a:latin typeface="Meiryo UI" panose="020B0604030504040204" pitchFamily="50" charset="-128"/>
                    <a:ea typeface="Meiryo UI" panose="020B0604030504040204" pitchFamily="50" charset="-128"/>
                  </a:rPr>
                  <a:t>40</a:t>
                </a:r>
                <a:endParaRPr kumimoji="0" lang="ja-JP" altLang="ja-JP" sz="1800" b="0" i="0" u="none" strike="noStrike" cap="none" normalizeH="0" baseline="0" smtClean="0">
                  <a:ln>
                    <a:noFill/>
                  </a:ln>
                  <a:solidFill>
                    <a:schemeClr val="tx1"/>
                  </a:solidFill>
                  <a:effectLst/>
                  <a:latin typeface="Arial" panose="020B0604020202020204" pitchFamily="34" charset="0"/>
                </a:endParaRPr>
              </a:p>
            </p:txBody>
          </p:sp>
          <p:sp>
            <p:nvSpPr>
              <p:cNvPr id="18512" name="Rectangle 92"/>
              <p:cNvSpPr>
                <a:spLocks noChangeArrowheads="1"/>
              </p:cNvSpPr>
              <p:nvPr/>
            </p:nvSpPr>
            <p:spPr bwMode="auto">
              <a:xfrm>
                <a:off x="2825" y="1910"/>
                <a:ext cx="143" cy="1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000" b="0" i="0" u="none" strike="noStrike" cap="none" normalizeH="0" baseline="0" smtClean="0">
                    <a:ln>
                      <a:noFill/>
                    </a:ln>
                    <a:solidFill>
                      <a:srgbClr val="000000"/>
                    </a:solidFill>
                    <a:effectLst/>
                    <a:latin typeface="Meiryo UI" panose="020B0604030504040204" pitchFamily="50" charset="-128"/>
                    <a:ea typeface="Meiryo UI" panose="020B0604030504040204" pitchFamily="50" charset="-128"/>
                  </a:rPr>
                  <a:t>50</a:t>
                </a:r>
                <a:endParaRPr kumimoji="0" lang="ja-JP" altLang="ja-JP" sz="1800" b="0" i="0" u="none" strike="noStrike" cap="none" normalizeH="0" baseline="0" smtClean="0">
                  <a:ln>
                    <a:noFill/>
                  </a:ln>
                  <a:solidFill>
                    <a:schemeClr val="tx1"/>
                  </a:solidFill>
                  <a:effectLst/>
                  <a:latin typeface="Arial" panose="020B0604020202020204" pitchFamily="34" charset="0"/>
                </a:endParaRPr>
              </a:p>
            </p:txBody>
          </p:sp>
          <p:sp>
            <p:nvSpPr>
              <p:cNvPr id="18513" name="Rectangle 93"/>
              <p:cNvSpPr>
                <a:spLocks noChangeArrowheads="1"/>
              </p:cNvSpPr>
              <p:nvPr/>
            </p:nvSpPr>
            <p:spPr bwMode="auto">
              <a:xfrm>
                <a:off x="2825" y="1621"/>
                <a:ext cx="143" cy="1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000" b="0" i="0" u="none" strike="noStrike" cap="none" normalizeH="0" baseline="0" smtClean="0">
                    <a:ln>
                      <a:noFill/>
                    </a:ln>
                    <a:solidFill>
                      <a:srgbClr val="000000"/>
                    </a:solidFill>
                    <a:effectLst/>
                    <a:latin typeface="Meiryo UI" panose="020B0604030504040204" pitchFamily="50" charset="-128"/>
                    <a:ea typeface="Meiryo UI" panose="020B0604030504040204" pitchFamily="50" charset="-128"/>
                  </a:rPr>
                  <a:t>60</a:t>
                </a:r>
                <a:endParaRPr kumimoji="0" lang="ja-JP" altLang="ja-JP" sz="1800" b="0" i="0" u="none" strike="noStrike" cap="none" normalizeH="0" baseline="0" smtClean="0">
                  <a:ln>
                    <a:noFill/>
                  </a:ln>
                  <a:solidFill>
                    <a:schemeClr val="tx1"/>
                  </a:solidFill>
                  <a:effectLst/>
                  <a:latin typeface="Arial" panose="020B0604020202020204" pitchFamily="34" charset="0"/>
                </a:endParaRPr>
              </a:p>
            </p:txBody>
          </p:sp>
          <p:sp>
            <p:nvSpPr>
              <p:cNvPr id="18514" name="Rectangle 94"/>
              <p:cNvSpPr>
                <a:spLocks noChangeArrowheads="1"/>
              </p:cNvSpPr>
              <p:nvPr/>
            </p:nvSpPr>
            <p:spPr bwMode="auto">
              <a:xfrm>
                <a:off x="2825" y="1332"/>
                <a:ext cx="143" cy="1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000" b="0" i="0" u="none" strike="noStrike" cap="none" normalizeH="0" baseline="0" smtClean="0">
                    <a:ln>
                      <a:noFill/>
                    </a:ln>
                    <a:solidFill>
                      <a:srgbClr val="000000"/>
                    </a:solidFill>
                    <a:effectLst/>
                    <a:latin typeface="Meiryo UI" panose="020B0604030504040204" pitchFamily="50" charset="-128"/>
                    <a:ea typeface="Meiryo UI" panose="020B0604030504040204" pitchFamily="50" charset="-128"/>
                  </a:rPr>
                  <a:t>70</a:t>
                </a:r>
                <a:endParaRPr kumimoji="0" lang="ja-JP" altLang="ja-JP" sz="1800" b="0" i="0" u="none" strike="noStrike" cap="none" normalizeH="0" baseline="0" smtClean="0">
                  <a:ln>
                    <a:noFill/>
                  </a:ln>
                  <a:solidFill>
                    <a:schemeClr val="tx1"/>
                  </a:solidFill>
                  <a:effectLst/>
                  <a:latin typeface="Arial" panose="020B0604020202020204" pitchFamily="34" charset="0"/>
                </a:endParaRPr>
              </a:p>
            </p:txBody>
          </p:sp>
          <p:sp>
            <p:nvSpPr>
              <p:cNvPr id="18515" name="Rectangle 95"/>
              <p:cNvSpPr>
                <a:spLocks noChangeArrowheads="1"/>
              </p:cNvSpPr>
              <p:nvPr/>
            </p:nvSpPr>
            <p:spPr bwMode="auto">
              <a:xfrm>
                <a:off x="2974" y="3465"/>
                <a:ext cx="93" cy="1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000" b="0" i="0" u="none" strike="noStrike" cap="none" normalizeH="0" baseline="0" smtClean="0">
                    <a:ln>
                      <a:noFill/>
                    </a:ln>
                    <a:solidFill>
                      <a:srgbClr val="595959"/>
                    </a:solidFill>
                    <a:effectLst/>
                    <a:latin typeface="Meiryo UI" panose="020B0604030504040204" pitchFamily="50" charset="-128"/>
                    <a:ea typeface="Meiryo UI" panose="020B0604030504040204" pitchFamily="50" charset="-128"/>
                  </a:rPr>
                  <a:t>0</a:t>
                </a:r>
                <a:endParaRPr kumimoji="0" lang="ja-JP" altLang="ja-JP" sz="1800" b="0" i="0" u="none" strike="noStrike" cap="none" normalizeH="0" baseline="0" smtClean="0">
                  <a:ln>
                    <a:noFill/>
                  </a:ln>
                  <a:solidFill>
                    <a:schemeClr val="tx1"/>
                  </a:solidFill>
                  <a:effectLst/>
                  <a:latin typeface="Arial" panose="020B0604020202020204" pitchFamily="34" charset="0"/>
                </a:endParaRPr>
              </a:p>
            </p:txBody>
          </p:sp>
          <p:sp>
            <p:nvSpPr>
              <p:cNvPr id="18517" name="Rectangle 97"/>
              <p:cNvSpPr>
                <a:spLocks noChangeArrowheads="1"/>
              </p:cNvSpPr>
              <p:nvPr/>
            </p:nvSpPr>
            <p:spPr bwMode="auto">
              <a:xfrm>
                <a:off x="4133" y="3465"/>
                <a:ext cx="143" cy="1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000" b="0" i="0" u="none" strike="noStrike" cap="none" normalizeH="0" baseline="0" dirty="0" smtClean="0">
                    <a:ln>
                      <a:noFill/>
                    </a:ln>
                    <a:solidFill>
                      <a:srgbClr val="595959"/>
                    </a:solidFill>
                    <a:effectLst/>
                    <a:latin typeface="Meiryo UI" panose="020B0604030504040204" pitchFamily="50" charset="-128"/>
                    <a:ea typeface="Meiryo UI" panose="020B0604030504040204" pitchFamily="50" charset="-128"/>
                  </a:rPr>
                  <a:t>40</a:t>
                </a:r>
                <a:endParaRPr kumimoji="0" lang="ja-JP" altLang="ja-JP" sz="1800" b="0" i="0" u="none" strike="noStrike" cap="none" normalizeH="0" baseline="0" dirty="0" smtClean="0">
                  <a:ln>
                    <a:noFill/>
                  </a:ln>
                  <a:solidFill>
                    <a:schemeClr val="tx1"/>
                  </a:solidFill>
                  <a:effectLst/>
                  <a:latin typeface="Arial" panose="020B0604020202020204" pitchFamily="34" charset="0"/>
                </a:endParaRPr>
              </a:p>
            </p:txBody>
          </p:sp>
          <p:sp>
            <p:nvSpPr>
              <p:cNvPr id="18518" name="Rectangle 98"/>
              <p:cNvSpPr>
                <a:spLocks noChangeArrowheads="1"/>
              </p:cNvSpPr>
              <p:nvPr/>
            </p:nvSpPr>
            <p:spPr bwMode="auto">
              <a:xfrm>
                <a:off x="4725" y="3465"/>
                <a:ext cx="142" cy="1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000" b="0" i="0" u="none" strike="noStrike" cap="none" normalizeH="0" baseline="0" smtClean="0">
                    <a:ln>
                      <a:noFill/>
                    </a:ln>
                    <a:solidFill>
                      <a:srgbClr val="595959"/>
                    </a:solidFill>
                    <a:effectLst/>
                    <a:latin typeface="Meiryo UI" panose="020B0604030504040204" pitchFamily="50" charset="-128"/>
                    <a:ea typeface="Meiryo UI" panose="020B0604030504040204" pitchFamily="50" charset="-128"/>
                  </a:rPr>
                  <a:t>60</a:t>
                </a:r>
                <a:endParaRPr kumimoji="0" lang="ja-JP" altLang="ja-JP" sz="1800" b="0" i="0" u="none" strike="noStrike" cap="none" normalizeH="0" baseline="0" smtClean="0">
                  <a:ln>
                    <a:noFill/>
                  </a:ln>
                  <a:solidFill>
                    <a:schemeClr val="tx1"/>
                  </a:solidFill>
                  <a:effectLst/>
                  <a:latin typeface="Arial" panose="020B0604020202020204" pitchFamily="34" charset="0"/>
                </a:endParaRPr>
              </a:p>
            </p:txBody>
          </p:sp>
          <p:sp>
            <p:nvSpPr>
              <p:cNvPr id="18519" name="Rectangle 99"/>
              <p:cNvSpPr>
                <a:spLocks noChangeArrowheads="1"/>
              </p:cNvSpPr>
              <p:nvPr/>
            </p:nvSpPr>
            <p:spPr bwMode="auto">
              <a:xfrm>
                <a:off x="5317" y="3465"/>
                <a:ext cx="142" cy="1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000" b="0" i="0" u="none" strike="noStrike" cap="none" normalizeH="0" baseline="0" smtClean="0">
                    <a:ln>
                      <a:noFill/>
                    </a:ln>
                    <a:solidFill>
                      <a:srgbClr val="595959"/>
                    </a:solidFill>
                    <a:effectLst/>
                    <a:latin typeface="Meiryo UI" panose="020B0604030504040204" pitchFamily="50" charset="-128"/>
                    <a:ea typeface="Meiryo UI" panose="020B0604030504040204" pitchFamily="50" charset="-128"/>
                  </a:rPr>
                  <a:t>80</a:t>
                </a:r>
                <a:endParaRPr kumimoji="0" lang="ja-JP" altLang="ja-JP" sz="1800" b="0" i="0" u="none" strike="noStrike" cap="none" normalizeH="0" baseline="0" smtClean="0">
                  <a:ln>
                    <a:noFill/>
                  </a:ln>
                  <a:solidFill>
                    <a:schemeClr val="tx1"/>
                  </a:solidFill>
                  <a:effectLst/>
                  <a:latin typeface="Arial" panose="020B0604020202020204" pitchFamily="34" charset="0"/>
                </a:endParaRPr>
              </a:p>
            </p:txBody>
          </p:sp>
          <p:sp>
            <p:nvSpPr>
              <p:cNvPr id="18520" name="Rectangle 100"/>
              <p:cNvSpPr>
                <a:spLocks noChangeArrowheads="1"/>
              </p:cNvSpPr>
              <p:nvPr/>
            </p:nvSpPr>
            <p:spPr bwMode="auto">
              <a:xfrm>
                <a:off x="2783" y="1304"/>
                <a:ext cx="2701" cy="2300"/>
              </a:xfrm>
              <a:prstGeom prst="rect">
                <a:avLst/>
              </a:prstGeom>
              <a:noFill/>
              <a:ln w="7938" cap="flat">
                <a:solidFill>
                  <a:srgbClr val="D9D9D9"/>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8516" name="Rectangle 96"/>
              <p:cNvSpPr>
                <a:spLocks noChangeArrowheads="1"/>
              </p:cNvSpPr>
              <p:nvPr/>
            </p:nvSpPr>
            <p:spPr bwMode="auto">
              <a:xfrm>
                <a:off x="3542" y="3465"/>
                <a:ext cx="142" cy="1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000" b="0" i="0" u="none" strike="noStrike" cap="none" normalizeH="0" baseline="0" dirty="0" smtClean="0">
                    <a:ln>
                      <a:noFill/>
                    </a:ln>
                    <a:solidFill>
                      <a:srgbClr val="595959"/>
                    </a:solidFill>
                    <a:effectLst/>
                    <a:latin typeface="Meiryo UI" panose="020B0604030504040204" pitchFamily="50" charset="-128"/>
                    <a:ea typeface="Meiryo UI" panose="020B0604030504040204" pitchFamily="50" charset="-128"/>
                  </a:rPr>
                  <a:t>20</a:t>
                </a:r>
                <a:endParaRPr kumimoji="0" lang="ja-JP" altLang="ja-JP" sz="1800" b="0" i="0" u="none" strike="noStrike" cap="none" normalizeH="0" baseline="0" dirty="0" smtClean="0">
                  <a:ln>
                    <a:noFill/>
                  </a:ln>
                  <a:solidFill>
                    <a:schemeClr val="tx1"/>
                  </a:solidFill>
                  <a:effectLst/>
                  <a:latin typeface="Arial" panose="020B0604020202020204" pitchFamily="34" charset="0"/>
                </a:endParaRPr>
              </a:p>
            </p:txBody>
          </p:sp>
        </p:grpSp>
        <p:sp>
          <p:nvSpPr>
            <p:cNvPr id="88" name="Rectangle 102"/>
            <p:cNvSpPr>
              <a:spLocks noChangeArrowheads="1"/>
            </p:cNvSpPr>
            <p:nvPr/>
          </p:nvSpPr>
          <p:spPr bwMode="auto">
            <a:xfrm>
              <a:off x="5403" y="3338"/>
              <a:ext cx="122" cy="1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000" b="0" i="0" u="none" strike="noStrike" cap="none" normalizeH="0" baseline="0" smtClean="0">
                  <a:ln>
                    <a:noFill/>
                  </a:ln>
                  <a:solidFill>
                    <a:srgbClr val="000000"/>
                  </a:solidFill>
                  <a:effectLst/>
                  <a:latin typeface="Meiryo UI" panose="020B0604030504040204" pitchFamily="50" charset="-128"/>
                  <a:ea typeface="Meiryo UI" panose="020B0604030504040204" pitchFamily="50" charset="-128"/>
                </a:rPr>
                <a:t>距離</a:t>
              </a:r>
              <a:endParaRPr kumimoji="0" lang="ja-JP" altLang="ja-JP" sz="1800" b="0" i="0" u="none" strike="noStrike" cap="none" normalizeH="0" baseline="0" smtClean="0">
                <a:ln>
                  <a:noFill/>
                </a:ln>
                <a:solidFill>
                  <a:schemeClr val="tx1"/>
                </a:solidFill>
                <a:effectLst/>
                <a:latin typeface="Arial" panose="020B0604020202020204" pitchFamily="34" charset="0"/>
              </a:endParaRPr>
            </a:p>
          </p:txBody>
        </p:sp>
        <p:sp>
          <p:nvSpPr>
            <p:cNvPr id="89" name="Rectangle 103"/>
            <p:cNvSpPr>
              <a:spLocks noChangeArrowheads="1"/>
            </p:cNvSpPr>
            <p:nvPr/>
          </p:nvSpPr>
          <p:spPr bwMode="auto">
            <a:xfrm>
              <a:off x="5558" y="3338"/>
              <a:ext cx="233" cy="1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000" b="0" i="0" u="none" strike="noStrike" cap="none" normalizeH="0" baseline="0" smtClean="0">
                  <a:ln>
                    <a:noFill/>
                  </a:ln>
                  <a:solidFill>
                    <a:srgbClr val="000000"/>
                  </a:solidFill>
                  <a:effectLst/>
                  <a:latin typeface="Meiryo UI" panose="020B0604030504040204" pitchFamily="50" charset="-128"/>
                  <a:ea typeface="Meiryo UI" panose="020B0604030504040204" pitchFamily="50" charset="-128"/>
                </a:rPr>
                <a:t>(km)</a:t>
              </a:r>
              <a:endParaRPr kumimoji="0" lang="ja-JP" altLang="ja-JP" sz="1800" b="0" i="0" u="none" strike="noStrike" cap="none" normalizeH="0" baseline="0" smtClean="0">
                <a:ln>
                  <a:noFill/>
                </a:ln>
                <a:solidFill>
                  <a:schemeClr val="tx1"/>
                </a:solidFill>
                <a:effectLst/>
                <a:latin typeface="Arial" panose="020B0604020202020204" pitchFamily="34" charset="0"/>
              </a:endParaRPr>
            </a:p>
          </p:txBody>
        </p:sp>
        <p:sp>
          <p:nvSpPr>
            <p:cNvPr id="90" name="Rectangle 104"/>
            <p:cNvSpPr>
              <a:spLocks noChangeArrowheads="1"/>
            </p:cNvSpPr>
            <p:nvPr/>
          </p:nvSpPr>
          <p:spPr bwMode="auto">
            <a:xfrm>
              <a:off x="2860" y="1207"/>
              <a:ext cx="202" cy="1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000" b="0" i="0" u="none" strike="noStrike" cap="none" normalizeH="0" baseline="0" smtClean="0">
                  <a:ln>
                    <a:noFill/>
                  </a:ln>
                  <a:solidFill>
                    <a:srgbClr val="000000"/>
                  </a:solidFill>
                  <a:effectLst/>
                  <a:latin typeface="Meiryo UI" panose="020B0604030504040204" pitchFamily="50" charset="-128"/>
                  <a:ea typeface="Meiryo UI" panose="020B0604030504040204" pitchFamily="50" charset="-128"/>
                </a:rPr>
                <a:t>所要時間</a:t>
              </a:r>
              <a:endParaRPr kumimoji="0" lang="ja-JP" altLang="ja-JP" sz="1800" b="0" i="0" u="none" strike="noStrike" cap="none" normalizeH="0" baseline="0" smtClean="0">
                <a:ln>
                  <a:noFill/>
                </a:ln>
                <a:solidFill>
                  <a:schemeClr val="tx1"/>
                </a:solidFill>
                <a:effectLst/>
                <a:latin typeface="Arial" panose="020B0604020202020204" pitchFamily="34" charset="0"/>
              </a:endParaRPr>
            </a:p>
          </p:txBody>
        </p:sp>
        <p:sp>
          <p:nvSpPr>
            <p:cNvPr id="91" name="Rectangle 105"/>
            <p:cNvSpPr>
              <a:spLocks noChangeArrowheads="1"/>
            </p:cNvSpPr>
            <p:nvPr/>
          </p:nvSpPr>
          <p:spPr bwMode="auto">
            <a:xfrm>
              <a:off x="3169" y="1207"/>
              <a:ext cx="78" cy="1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000" b="0" i="0" u="none" strike="noStrike" cap="none" normalizeH="0" baseline="0" smtClean="0">
                  <a:ln>
                    <a:noFill/>
                  </a:ln>
                  <a:solidFill>
                    <a:srgbClr val="000000"/>
                  </a:solidFill>
                  <a:effectLst/>
                  <a:latin typeface="Meiryo UI" panose="020B0604030504040204" pitchFamily="50" charset="-128"/>
                  <a:ea typeface="Meiryo UI" panose="020B0604030504040204" pitchFamily="50" charset="-128"/>
                </a:rPr>
                <a:t>(</a:t>
              </a:r>
              <a:endParaRPr kumimoji="0" lang="ja-JP" altLang="ja-JP" sz="1800" b="0" i="0" u="none" strike="noStrike" cap="none" normalizeH="0" baseline="0" smtClean="0">
                <a:ln>
                  <a:noFill/>
                </a:ln>
                <a:solidFill>
                  <a:schemeClr val="tx1"/>
                </a:solidFill>
                <a:effectLst/>
                <a:latin typeface="Arial" panose="020B0604020202020204" pitchFamily="34" charset="0"/>
              </a:endParaRPr>
            </a:p>
          </p:txBody>
        </p:sp>
        <p:sp>
          <p:nvSpPr>
            <p:cNvPr id="92" name="Rectangle 106"/>
            <p:cNvSpPr>
              <a:spLocks noChangeArrowheads="1"/>
            </p:cNvSpPr>
            <p:nvPr/>
          </p:nvSpPr>
          <p:spPr bwMode="auto">
            <a:xfrm>
              <a:off x="3203" y="1207"/>
              <a:ext cx="83" cy="1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000" b="0" i="0" u="none" strike="noStrike" cap="none" normalizeH="0" baseline="0" smtClean="0">
                  <a:ln>
                    <a:noFill/>
                  </a:ln>
                  <a:solidFill>
                    <a:srgbClr val="000000"/>
                  </a:solidFill>
                  <a:effectLst/>
                  <a:latin typeface="Meiryo UI" panose="020B0604030504040204" pitchFamily="50" charset="-128"/>
                  <a:ea typeface="Meiryo UI" panose="020B0604030504040204" pitchFamily="50" charset="-128"/>
                </a:rPr>
                <a:t>分</a:t>
              </a:r>
              <a:endParaRPr kumimoji="0" lang="ja-JP" altLang="ja-JP" sz="1800" b="0" i="0" u="none" strike="noStrike" cap="none" normalizeH="0" baseline="0" smtClean="0">
                <a:ln>
                  <a:noFill/>
                </a:ln>
                <a:solidFill>
                  <a:schemeClr val="tx1"/>
                </a:solidFill>
                <a:effectLst/>
                <a:latin typeface="Arial" panose="020B0604020202020204" pitchFamily="34" charset="0"/>
              </a:endParaRPr>
            </a:p>
          </p:txBody>
        </p:sp>
        <p:sp>
          <p:nvSpPr>
            <p:cNvPr id="93" name="Rectangle 107"/>
            <p:cNvSpPr>
              <a:spLocks noChangeArrowheads="1"/>
            </p:cNvSpPr>
            <p:nvPr/>
          </p:nvSpPr>
          <p:spPr bwMode="auto">
            <a:xfrm>
              <a:off x="3281" y="1207"/>
              <a:ext cx="77" cy="1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000" b="0" i="0" u="none" strike="noStrike" cap="none" normalizeH="0" baseline="0" smtClean="0">
                  <a:ln>
                    <a:noFill/>
                  </a:ln>
                  <a:solidFill>
                    <a:srgbClr val="000000"/>
                  </a:solidFill>
                  <a:effectLst/>
                  <a:latin typeface="Meiryo UI" panose="020B0604030504040204" pitchFamily="50" charset="-128"/>
                  <a:ea typeface="Meiryo UI" panose="020B0604030504040204" pitchFamily="50" charset="-128"/>
                </a:rPr>
                <a:t>)</a:t>
              </a:r>
              <a:endParaRPr kumimoji="0" lang="ja-JP" altLang="ja-JP" sz="1800" b="0" i="0" u="none" strike="noStrike" cap="none" normalizeH="0" baseline="0" smtClean="0">
                <a:ln>
                  <a:noFill/>
                </a:ln>
                <a:solidFill>
                  <a:schemeClr val="tx1"/>
                </a:solidFill>
                <a:effectLst/>
                <a:latin typeface="Arial" panose="020B0604020202020204" pitchFamily="34" charset="0"/>
              </a:endParaRPr>
            </a:p>
          </p:txBody>
        </p:sp>
        <p:sp>
          <p:nvSpPr>
            <p:cNvPr id="94" name="Rectangle 108"/>
            <p:cNvSpPr>
              <a:spLocks noChangeArrowheads="1"/>
            </p:cNvSpPr>
            <p:nvPr/>
          </p:nvSpPr>
          <p:spPr bwMode="auto">
            <a:xfrm>
              <a:off x="3916" y="3166"/>
              <a:ext cx="159"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300" b="0" i="0" u="none" strike="noStrike" cap="none" normalizeH="0" baseline="0" smtClean="0">
                  <a:ln>
                    <a:noFill/>
                  </a:ln>
                  <a:solidFill>
                    <a:srgbClr val="000000"/>
                  </a:solidFill>
                  <a:effectLst/>
                  <a:latin typeface="Meiryo UI" panose="020B0604030504040204" pitchFamily="50" charset="-128"/>
                  <a:ea typeface="Meiryo UI" panose="020B0604030504040204" pitchFamily="50" charset="-128"/>
                </a:rPr>
                <a:t>上海</a:t>
              </a:r>
              <a:endParaRPr kumimoji="0" lang="ja-JP" altLang="ja-JP" sz="1800" b="0" i="0" u="none" strike="noStrike" cap="none" normalizeH="0" baseline="0" smtClean="0">
                <a:ln>
                  <a:noFill/>
                </a:ln>
                <a:solidFill>
                  <a:schemeClr val="tx1"/>
                </a:solidFill>
                <a:effectLst/>
                <a:latin typeface="Arial" panose="020B0604020202020204" pitchFamily="34" charset="0"/>
              </a:endParaRPr>
            </a:p>
          </p:txBody>
        </p:sp>
        <p:sp>
          <p:nvSpPr>
            <p:cNvPr id="95" name="Rectangle 109"/>
            <p:cNvSpPr>
              <a:spLocks noChangeArrowheads="1"/>
            </p:cNvSpPr>
            <p:nvPr/>
          </p:nvSpPr>
          <p:spPr bwMode="auto">
            <a:xfrm>
              <a:off x="3809" y="2895"/>
              <a:ext cx="209" cy="1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300" b="0" i="0" u="none" strike="noStrike" cap="none" normalizeH="0" baseline="0" smtClean="0">
                  <a:ln>
                    <a:noFill/>
                  </a:ln>
                  <a:solidFill>
                    <a:srgbClr val="000000"/>
                  </a:solidFill>
                  <a:effectLst/>
                  <a:latin typeface="Meiryo UI" panose="020B0604030504040204" pitchFamily="50" charset="-128"/>
                  <a:ea typeface="Meiryo UI" panose="020B0604030504040204" pitchFamily="50" charset="-128"/>
                </a:rPr>
                <a:t>ロンドン</a:t>
              </a:r>
              <a:endParaRPr kumimoji="0" lang="ja-JP" altLang="ja-JP" sz="1800" b="0" i="0" u="none" strike="noStrike" cap="none" normalizeH="0" baseline="0" smtClean="0">
                <a:ln>
                  <a:noFill/>
                </a:ln>
                <a:solidFill>
                  <a:schemeClr val="tx1"/>
                </a:solidFill>
                <a:effectLst/>
                <a:latin typeface="Arial" panose="020B0604020202020204" pitchFamily="34" charset="0"/>
              </a:endParaRPr>
            </a:p>
          </p:txBody>
        </p:sp>
        <p:sp>
          <p:nvSpPr>
            <p:cNvPr id="18464" name="Rectangle 110"/>
            <p:cNvSpPr>
              <a:spLocks noChangeArrowheads="1"/>
            </p:cNvSpPr>
            <p:nvPr/>
          </p:nvSpPr>
          <p:spPr bwMode="auto">
            <a:xfrm>
              <a:off x="3809" y="2633"/>
              <a:ext cx="144" cy="1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300" b="0" i="0" u="none" strike="noStrike" cap="none" normalizeH="0" baseline="0" smtClean="0">
                  <a:ln>
                    <a:noFill/>
                  </a:ln>
                  <a:solidFill>
                    <a:srgbClr val="000000"/>
                  </a:solidFill>
                  <a:effectLst/>
                  <a:latin typeface="Meiryo UI" panose="020B0604030504040204" pitchFamily="50" charset="-128"/>
                  <a:ea typeface="Meiryo UI" panose="020B0604030504040204" pitchFamily="50" charset="-128"/>
                </a:rPr>
                <a:t>パリ</a:t>
              </a:r>
              <a:endParaRPr kumimoji="0" lang="ja-JP" altLang="ja-JP" sz="1800" b="0" i="0" u="none" strike="noStrike" cap="none" normalizeH="0" baseline="0" smtClean="0">
                <a:ln>
                  <a:noFill/>
                </a:ln>
                <a:solidFill>
                  <a:schemeClr val="tx1"/>
                </a:solidFill>
                <a:effectLst/>
                <a:latin typeface="Arial" panose="020B0604020202020204" pitchFamily="34" charset="0"/>
              </a:endParaRPr>
            </a:p>
          </p:txBody>
        </p:sp>
        <p:sp>
          <p:nvSpPr>
            <p:cNvPr id="18465" name="Rectangle 111"/>
            <p:cNvSpPr>
              <a:spLocks noChangeArrowheads="1"/>
            </p:cNvSpPr>
            <p:nvPr/>
          </p:nvSpPr>
          <p:spPr bwMode="auto">
            <a:xfrm>
              <a:off x="3635" y="2300"/>
              <a:ext cx="287" cy="1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300" b="0" i="0" u="none" strike="noStrike" cap="none" normalizeH="0" baseline="0" smtClean="0">
                  <a:ln>
                    <a:noFill/>
                  </a:ln>
                  <a:solidFill>
                    <a:srgbClr val="000000"/>
                  </a:solidFill>
                  <a:effectLst/>
                  <a:latin typeface="Meiryo UI" panose="020B0604030504040204" pitchFamily="50" charset="-128"/>
                  <a:ea typeface="Meiryo UI" panose="020B0604030504040204" pitchFamily="50" charset="-128"/>
                </a:rPr>
                <a:t>ニューヨーク</a:t>
              </a:r>
              <a:endParaRPr kumimoji="0" lang="ja-JP" altLang="ja-JP" sz="1800" b="0" i="0" u="none" strike="noStrike" cap="none" normalizeH="0" baseline="0" smtClean="0">
                <a:ln>
                  <a:noFill/>
                </a:ln>
                <a:solidFill>
                  <a:schemeClr val="tx1"/>
                </a:solidFill>
                <a:effectLst/>
                <a:latin typeface="Arial" panose="020B0604020202020204" pitchFamily="34" charset="0"/>
              </a:endParaRPr>
            </a:p>
          </p:txBody>
        </p:sp>
        <p:sp>
          <p:nvSpPr>
            <p:cNvPr id="18466" name="Rectangle 112"/>
            <p:cNvSpPr>
              <a:spLocks noChangeArrowheads="1"/>
            </p:cNvSpPr>
            <p:nvPr/>
          </p:nvSpPr>
          <p:spPr bwMode="auto">
            <a:xfrm>
              <a:off x="4260" y="2534"/>
              <a:ext cx="263" cy="1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300" b="0" i="0" u="none" strike="noStrike" cap="none" normalizeH="0" baseline="0" smtClean="0">
                  <a:ln>
                    <a:noFill/>
                  </a:ln>
                  <a:solidFill>
                    <a:srgbClr val="000000"/>
                  </a:solidFill>
                  <a:effectLst/>
                  <a:latin typeface="Meiryo UI" panose="020B0604030504040204" pitchFamily="50" charset="-128"/>
                  <a:ea typeface="Meiryo UI" panose="020B0604030504040204" pitchFamily="50" charset="-128"/>
                </a:rPr>
                <a:t>名古屋駅</a:t>
              </a:r>
              <a:endParaRPr kumimoji="0" lang="ja-JP" altLang="ja-JP" sz="1800" b="0" i="0" u="none" strike="noStrike" cap="none" normalizeH="0" baseline="0" smtClean="0">
                <a:ln>
                  <a:noFill/>
                </a:ln>
                <a:solidFill>
                  <a:schemeClr val="tx1"/>
                </a:solidFill>
                <a:effectLst/>
                <a:latin typeface="Arial" panose="020B0604020202020204" pitchFamily="34" charset="0"/>
              </a:endParaRPr>
            </a:p>
          </p:txBody>
        </p:sp>
        <p:sp>
          <p:nvSpPr>
            <p:cNvPr id="18467" name="Freeform 113"/>
            <p:cNvSpPr>
              <a:spLocks/>
            </p:cNvSpPr>
            <p:nvPr/>
          </p:nvSpPr>
          <p:spPr bwMode="auto">
            <a:xfrm>
              <a:off x="4434" y="1607"/>
              <a:ext cx="61" cy="535"/>
            </a:xfrm>
            <a:custGeom>
              <a:avLst/>
              <a:gdLst>
                <a:gd name="T0" fmla="*/ 0 w 61"/>
                <a:gd name="T1" fmla="*/ 505 h 535"/>
                <a:gd name="T2" fmla="*/ 16 w 61"/>
                <a:gd name="T3" fmla="*/ 505 h 535"/>
                <a:gd name="T4" fmla="*/ 16 w 61"/>
                <a:gd name="T5" fmla="*/ 0 h 535"/>
                <a:gd name="T6" fmla="*/ 46 w 61"/>
                <a:gd name="T7" fmla="*/ 0 h 535"/>
                <a:gd name="T8" fmla="*/ 46 w 61"/>
                <a:gd name="T9" fmla="*/ 505 h 535"/>
                <a:gd name="T10" fmla="*/ 61 w 61"/>
                <a:gd name="T11" fmla="*/ 505 h 535"/>
                <a:gd name="T12" fmla="*/ 31 w 61"/>
                <a:gd name="T13" fmla="*/ 535 h 535"/>
                <a:gd name="T14" fmla="*/ 0 w 61"/>
                <a:gd name="T15" fmla="*/ 505 h 53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1" h="535">
                  <a:moveTo>
                    <a:pt x="0" y="505"/>
                  </a:moveTo>
                  <a:lnTo>
                    <a:pt x="16" y="505"/>
                  </a:lnTo>
                  <a:lnTo>
                    <a:pt x="16" y="0"/>
                  </a:lnTo>
                  <a:lnTo>
                    <a:pt x="46" y="0"/>
                  </a:lnTo>
                  <a:lnTo>
                    <a:pt x="46" y="505"/>
                  </a:lnTo>
                  <a:lnTo>
                    <a:pt x="61" y="505"/>
                  </a:lnTo>
                  <a:lnTo>
                    <a:pt x="31" y="535"/>
                  </a:lnTo>
                  <a:lnTo>
                    <a:pt x="0" y="505"/>
                  </a:lnTo>
                  <a:close/>
                </a:path>
              </a:pathLst>
            </a:custGeom>
            <a:noFill/>
            <a:ln w="9525" cap="flat">
              <a:solidFill>
                <a:srgbClr val="FF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8468" name="Oval 114"/>
            <p:cNvSpPr>
              <a:spLocks noChangeArrowheads="1"/>
            </p:cNvSpPr>
            <p:nvPr/>
          </p:nvSpPr>
          <p:spPr bwMode="auto">
            <a:xfrm>
              <a:off x="4424" y="2147"/>
              <a:ext cx="89" cy="91"/>
            </a:xfrm>
            <a:prstGeom prst="ellipse">
              <a:avLst/>
            </a:prstGeom>
            <a:solidFill>
              <a:srgbClr val="FF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8469" name="Rectangle 115"/>
            <p:cNvSpPr>
              <a:spLocks noChangeArrowheads="1"/>
            </p:cNvSpPr>
            <p:nvPr/>
          </p:nvSpPr>
          <p:spPr bwMode="auto">
            <a:xfrm>
              <a:off x="4508" y="1394"/>
              <a:ext cx="212" cy="1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300" b="0" i="0" u="none" strike="noStrike" cap="none" normalizeH="0" baseline="0" smtClean="0">
                  <a:ln>
                    <a:noFill/>
                  </a:ln>
                  <a:solidFill>
                    <a:srgbClr val="000000"/>
                  </a:solidFill>
                  <a:effectLst/>
                  <a:latin typeface="Meiryo UI" panose="020B0604030504040204" pitchFamily="50" charset="-128"/>
                  <a:ea typeface="Meiryo UI" panose="020B0604030504040204" pitchFamily="50" charset="-128"/>
                </a:rPr>
                <a:t>大阪駅</a:t>
              </a:r>
              <a:endParaRPr kumimoji="0" lang="ja-JP" altLang="ja-JP" sz="1800" b="0" i="0" u="none" strike="noStrike" cap="none" normalizeH="0" baseline="0" smtClean="0">
                <a:ln>
                  <a:noFill/>
                </a:ln>
                <a:solidFill>
                  <a:schemeClr val="tx1"/>
                </a:solidFill>
                <a:effectLst/>
                <a:latin typeface="Arial" panose="020B0604020202020204" pitchFamily="34" charset="0"/>
              </a:endParaRPr>
            </a:p>
          </p:txBody>
        </p:sp>
        <p:sp>
          <p:nvSpPr>
            <p:cNvPr id="18470" name="Rectangle 116"/>
            <p:cNvSpPr>
              <a:spLocks noChangeArrowheads="1"/>
            </p:cNvSpPr>
            <p:nvPr/>
          </p:nvSpPr>
          <p:spPr bwMode="auto">
            <a:xfrm>
              <a:off x="4817" y="1399"/>
              <a:ext cx="75" cy="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900" b="0" i="0" u="none" strike="noStrike" cap="none" normalizeH="0" baseline="0" smtClean="0">
                  <a:ln>
                    <a:noFill/>
                  </a:ln>
                  <a:solidFill>
                    <a:srgbClr val="000000"/>
                  </a:solidFill>
                  <a:effectLst/>
                  <a:latin typeface="Meiryo UI" panose="020B0604030504040204" pitchFamily="50" charset="-128"/>
                  <a:ea typeface="Meiryo UI" panose="020B0604030504040204" pitchFamily="50" charset="-128"/>
                </a:rPr>
                <a:t>※</a:t>
              </a:r>
              <a:endParaRPr kumimoji="0" lang="ja-JP" altLang="ja-JP" sz="1800" b="0" i="0" u="none" strike="noStrike" cap="none" normalizeH="0" baseline="0" smtClean="0">
                <a:ln>
                  <a:noFill/>
                </a:ln>
                <a:solidFill>
                  <a:schemeClr val="tx1"/>
                </a:solidFill>
                <a:effectLst/>
                <a:latin typeface="Arial" panose="020B0604020202020204" pitchFamily="34" charset="0"/>
              </a:endParaRPr>
            </a:p>
          </p:txBody>
        </p:sp>
        <p:sp>
          <p:nvSpPr>
            <p:cNvPr id="18471" name="Rectangle 117"/>
            <p:cNvSpPr>
              <a:spLocks noChangeArrowheads="1"/>
            </p:cNvSpPr>
            <p:nvPr/>
          </p:nvSpPr>
          <p:spPr bwMode="auto">
            <a:xfrm>
              <a:off x="4886" y="1394"/>
              <a:ext cx="101" cy="1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300" b="0" i="0" u="none" strike="noStrike" cap="none" normalizeH="0" baseline="0" smtClean="0">
                  <a:ln>
                    <a:noFill/>
                  </a:ln>
                  <a:solidFill>
                    <a:srgbClr val="000000"/>
                  </a:solidFill>
                  <a:effectLst/>
                  <a:latin typeface="Meiryo UI" panose="020B0604030504040204" pitchFamily="50" charset="-128"/>
                  <a:ea typeface="Meiryo UI" panose="020B0604030504040204" pitchFamily="50" charset="-128"/>
                </a:rPr>
                <a:t>(</a:t>
              </a:r>
              <a:endParaRPr kumimoji="0" lang="ja-JP" altLang="ja-JP" sz="1800" b="0" i="0" u="none" strike="noStrike" cap="none" normalizeH="0" baseline="0" smtClean="0">
                <a:ln>
                  <a:noFill/>
                </a:ln>
                <a:solidFill>
                  <a:schemeClr val="tx1"/>
                </a:solidFill>
                <a:effectLst/>
                <a:latin typeface="Arial" panose="020B0604020202020204" pitchFamily="34" charset="0"/>
              </a:endParaRPr>
            </a:p>
          </p:txBody>
        </p:sp>
        <p:sp>
          <p:nvSpPr>
            <p:cNvPr id="18472" name="Rectangle 118"/>
            <p:cNvSpPr>
              <a:spLocks noChangeArrowheads="1"/>
            </p:cNvSpPr>
            <p:nvPr/>
          </p:nvSpPr>
          <p:spPr bwMode="auto">
            <a:xfrm>
              <a:off x="4931" y="1394"/>
              <a:ext cx="159" cy="1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300" b="0" i="0" u="none" strike="noStrike" cap="none" normalizeH="0" baseline="0" smtClean="0">
                  <a:ln>
                    <a:noFill/>
                  </a:ln>
                  <a:solidFill>
                    <a:srgbClr val="000000"/>
                  </a:solidFill>
                  <a:effectLst/>
                  <a:latin typeface="Meiryo UI" panose="020B0604030504040204" pitchFamily="50" charset="-128"/>
                  <a:ea typeface="Meiryo UI" panose="020B0604030504040204" pitchFamily="50" charset="-128"/>
                </a:rPr>
                <a:t>現在</a:t>
              </a:r>
              <a:endParaRPr kumimoji="0" lang="ja-JP" altLang="ja-JP" sz="1800" b="0" i="0" u="none" strike="noStrike" cap="none" normalizeH="0" baseline="0" smtClean="0">
                <a:ln>
                  <a:noFill/>
                </a:ln>
                <a:solidFill>
                  <a:schemeClr val="tx1"/>
                </a:solidFill>
                <a:effectLst/>
                <a:latin typeface="Arial" panose="020B0604020202020204" pitchFamily="34" charset="0"/>
              </a:endParaRPr>
            </a:p>
          </p:txBody>
        </p:sp>
        <p:sp>
          <p:nvSpPr>
            <p:cNvPr id="18473" name="Rectangle 119"/>
            <p:cNvSpPr>
              <a:spLocks noChangeArrowheads="1"/>
            </p:cNvSpPr>
            <p:nvPr/>
          </p:nvSpPr>
          <p:spPr bwMode="auto">
            <a:xfrm>
              <a:off x="5137" y="1394"/>
              <a:ext cx="230" cy="1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300" b="0" i="0" u="none" strike="noStrike" cap="none" normalizeH="0" baseline="0" smtClean="0">
                  <a:ln>
                    <a:noFill/>
                  </a:ln>
                  <a:solidFill>
                    <a:srgbClr val="000000"/>
                  </a:solidFill>
                  <a:effectLst/>
                  <a:latin typeface="Meiryo UI" panose="020B0604030504040204" pitchFamily="50" charset="-128"/>
                  <a:ea typeface="Meiryo UI" panose="020B0604030504040204" pitchFamily="50" charset="-128"/>
                </a:rPr>
                <a:t>:64</a:t>
              </a:r>
              <a:endParaRPr kumimoji="0" lang="ja-JP" altLang="ja-JP" sz="1800" b="0" i="0" u="none" strike="noStrike" cap="none" normalizeH="0" baseline="0" smtClean="0">
                <a:ln>
                  <a:noFill/>
                </a:ln>
                <a:solidFill>
                  <a:schemeClr val="tx1"/>
                </a:solidFill>
                <a:effectLst/>
                <a:latin typeface="Arial" panose="020B0604020202020204" pitchFamily="34" charset="0"/>
              </a:endParaRPr>
            </a:p>
          </p:txBody>
        </p:sp>
        <p:sp>
          <p:nvSpPr>
            <p:cNvPr id="18474" name="Rectangle 120"/>
            <p:cNvSpPr>
              <a:spLocks noChangeArrowheads="1"/>
            </p:cNvSpPr>
            <p:nvPr/>
          </p:nvSpPr>
          <p:spPr bwMode="auto">
            <a:xfrm>
              <a:off x="5309" y="1394"/>
              <a:ext cx="108" cy="1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300" b="0" i="0" u="none" strike="noStrike" cap="none" normalizeH="0" baseline="0" smtClean="0">
                  <a:ln>
                    <a:noFill/>
                  </a:ln>
                  <a:solidFill>
                    <a:srgbClr val="000000"/>
                  </a:solidFill>
                  <a:effectLst/>
                  <a:latin typeface="Meiryo UI" panose="020B0604030504040204" pitchFamily="50" charset="-128"/>
                  <a:ea typeface="Meiryo UI" panose="020B0604030504040204" pitchFamily="50" charset="-128"/>
                </a:rPr>
                <a:t>分</a:t>
              </a:r>
              <a:endParaRPr kumimoji="0" lang="ja-JP" altLang="ja-JP" sz="1800" b="0" i="0" u="none" strike="noStrike" cap="none" normalizeH="0" baseline="0" smtClean="0">
                <a:ln>
                  <a:noFill/>
                </a:ln>
                <a:solidFill>
                  <a:schemeClr val="tx1"/>
                </a:solidFill>
                <a:effectLst/>
                <a:latin typeface="Arial" panose="020B0604020202020204" pitchFamily="34" charset="0"/>
              </a:endParaRPr>
            </a:p>
          </p:txBody>
        </p:sp>
        <p:sp>
          <p:nvSpPr>
            <p:cNvPr id="18475" name="Rectangle 121"/>
            <p:cNvSpPr>
              <a:spLocks noChangeArrowheads="1"/>
            </p:cNvSpPr>
            <p:nvPr/>
          </p:nvSpPr>
          <p:spPr bwMode="auto">
            <a:xfrm>
              <a:off x="5412" y="1394"/>
              <a:ext cx="102" cy="1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300" b="0" i="0" u="none" strike="noStrike" cap="none" normalizeH="0" baseline="0" smtClean="0">
                  <a:ln>
                    <a:noFill/>
                  </a:ln>
                  <a:solidFill>
                    <a:srgbClr val="000000"/>
                  </a:solidFill>
                  <a:effectLst/>
                  <a:latin typeface="Meiryo UI" panose="020B0604030504040204" pitchFamily="50" charset="-128"/>
                  <a:ea typeface="Meiryo UI" panose="020B0604030504040204" pitchFamily="50" charset="-128"/>
                </a:rPr>
                <a:t>)</a:t>
              </a:r>
              <a:endParaRPr kumimoji="0" lang="ja-JP" altLang="ja-JP" sz="1800" b="0" i="0" u="none" strike="noStrike" cap="none" normalizeH="0" baseline="0" smtClean="0">
                <a:ln>
                  <a:noFill/>
                </a:ln>
                <a:solidFill>
                  <a:schemeClr val="tx1"/>
                </a:solidFill>
                <a:effectLst/>
                <a:latin typeface="Arial" panose="020B0604020202020204" pitchFamily="34" charset="0"/>
              </a:endParaRPr>
            </a:p>
          </p:txBody>
        </p:sp>
        <p:sp>
          <p:nvSpPr>
            <p:cNvPr id="18476" name="Rectangle 122"/>
            <p:cNvSpPr>
              <a:spLocks noChangeArrowheads="1"/>
            </p:cNvSpPr>
            <p:nvPr/>
          </p:nvSpPr>
          <p:spPr bwMode="auto">
            <a:xfrm>
              <a:off x="5278" y="1732"/>
              <a:ext cx="391" cy="110"/>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477" name="Rectangle 123"/>
            <p:cNvSpPr>
              <a:spLocks noChangeArrowheads="1"/>
            </p:cNvSpPr>
            <p:nvPr/>
          </p:nvSpPr>
          <p:spPr bwMode="auto">
            <a:xfrm>
              <a:off x="5072" y="1724"/>
              <a:ext cx="211" cy="1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300" b="0" i="0" u="none" strike="noStrike" cap="none" normalizeH="0" baseline="0" smtClean="0">
                  <a:ln>
                    <a:noFill/>
                  </a:ln>
                  <a:solidFill>
                    <a:srgbClr val="000000"/>
                  </a:solidFill>
                  <a:effectLst/>
                  <a:latin typeface="Meiryo UI" panose="020B0604030504040204" pitchFamily="50" charset="-128"/>
                  <a:ea typeface="Meiryo UI" panose="020B0604030504040204" pitchFamily="50" charset="-128"/>
                </a:rPr>
                <a:t>東京駅</a:t>
              </a:r>
              <a:endParaRPr kumimoji="0" lang="ja-JP" altLang="ja-JP" sz="1800" b="0" i="0" u="none" strike="noStrike" cap="none" normalizeH="0" baseline="0" smtClean="0">
                <a:ln>
                  <a:noFill/>
                </a:ln>
                <a:solidFill>
                  <a:schemeClr val="tx1"/>
                </a:solidFill>
                <a:effectLst/>
                <a:latin typeface="Arial" panose="020B0604020202020204" pitchFamily="34" charset="0"/>
              </a:endParaRPr>
            </a:p>
          </p:txBody>
        </p:sp>
        <p:sp>
          <p:nvSpPr>
            <p:cNvPr id="18478" name="Rectangle 124"/>
            <p:cNvSpPr>
              <a:spLocks noChangeArrowheads="1"/>
            </p:cNvSpPr>
            <p:nvPr/>
          </p:nvSpPr>
          <p:spPr bwMode="auto">
            <a:xfrm>
              <a:off x="4576" y="2118"/>
              <a:ext cx="1428" cy="116"/>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479" name="Freeform 125"/>
            <p:cNvSpPr>
              <a:spLocks noEditPoints="1"/>
            </p:cNvSpPr>
            <p:nvPr/>
          </p:nvSpPr>
          <p:spPr bwMode="auto">
            <a:xfrm>
              <a:off x="4424" y="2276"/>
              <a:ext cx="89" cy="88"/>
            </a:xfrm>
            <a:custGeom>
              <a:avLst/>
              <a:gdLst>
                <a:gd name="T0" fmla="*/ 7 w 89"/>
                <a:gd name="T1" fmla="*/ 42 h 88"/>
                <a:gd name="T2" fmla="*/ 1 w 89"/>
                <a:gd name="T3" fmla="*/ 48 h 88"/>
                <a:gd name="T4" fmla="*/ 3 w 89"/>
                <a:gd name="T5" fmla="*/ 29 h 88"/>
                <a:gd name="T6" fmla="*/ 7 w 89"/>
                <a:gd name="T7" fmla="*/ 36 h 88"/>
                <a:gd name="T8" fmla="*/ 6 w 89"/>
                <a:gd name="T9" fmla="*/ 22 h 88"/>
                <a:gd name="T10" fmla="*/ 13 w 89"/>
                <a:gd name="T11" fmla="*/ 23 h 88"/>
                <a:gd name="T12" fmla="*/ 14 w 89"/>
                <a:gd name="T13" fmla="*/ 12 h 88"/>
                <a:gd name="T14" fmla="*/ 20 w 89"/>
                <a:gd name="T15" fmla="*/ 15 h 88"/>
                <a:gd name="T16" fmla="*/ 25 w 89"/>
                <a:gd name="T17" fmla="*/ 4 h 88"/>
                <a:gd name="T18" fmla="*/ 30 w 89"/>
                <a:gd name="T19" fmla="*/ 9 h 88"/>
                <a:gd name="T20" fmla="*/ 37 w 89"/>
                <a:gd name="T21" fmla="*/ 0 h 88"/>
                <a:gd name="T22" fmla="*/ 40 w 89"/>
                <a:gd name="T23" fmla="*/ 6 h 88"/>
                <a:gd name="T24" fmla="*/ 51 w 89"/>
                <a:gd name="T25" fmla="*/ 0 h 88"/>
                <a:gd name="T26" fmla="*/ 52 w 89"/>
                <a:gd name="T27" fmla="*/ 7 h 88"/>
                <a:gd name="T28" fmla="*/ 63 w 89"/>
                <a:gd name="T29" fmla="*/ 4 h 88"/>
                <a:gd name="T30" fmla="*/ 63 w 89"/>
                <a:gd name="T31" fmla="*/ 10 h 88"/>
                <a:gd name="T32" fmla="*/ 74 w 89"/>
                <a:gd name="T33" fmla="*/ 11 h 88"/>
                <a:gd name="T34" fmla="*/ 74 w 89"/>
                <a:gd name="T35" fmla="*/ 20 h 88"/>
                <a:gd name="T36" fmla="*/ 72 w 89"/>
                <a:gd name="T37" fmla="*/ 17 h 88"/>
                <a:gd name="T38" fmla="*/ 83 w 89"/>
                <a:gd name="T39" fmla="*/ 23 h 88"/>
                <a:gd name="T40" fmla="*/ 79 w 89"/>
                <a:gd name="T41" fmla="*/ 29 h 88"/>
                <a:gd name="T42" fmla="*/ 77 w 89"/>
                <a:gd name="T43" fmla="*/ 25 h 88"/>
                <a:gd name="T44" fmla="*/ 88 w 89"/>
                <a:gd name="T45" fmla="*/ 39 h 88"/>
                <a:gd name="T46" fmla="*/ 82 w 89"/>
                <a:gd name="T47" fmla="*/ 40 h 88"/>
                <a:gd name="T48" fmla="*/ 88 w 89"/>
                <a:gd name="T49" fmla="*/ 34 h 88"/>
                <a:gd name="T50" fmla="*/ 87 w 89"/>
                <a:gd name="T51" fmla="*/ 54 h 88"/>
                <a:gd name="T52" fmla="*/ 82 w 89"/>
                <a:gd name="T53" fmla="*/ 47 h 88"/>
                <a:gd name="T54" fmla="*/ 86 w 89"/>
                <a:gd name="T55" fmla="*/ 60 h 88"/>
                <a:gd name="T56" fmla="*/ 77 w 89"/>
                <a:gd name="T57" fmla="*/ 63 h 88"/>
                <a:gd name="T58" fmla="*/ 79 w 89"/>
                <a:gd name="T59" fmla="*/ 59 h 88"/>
                <a:gd name="T60" fmla="*/ 79 w 89"/>
                <a:gd name="T61" fmla="*/ 72 h 88"/>
                <a:gd name="T62" fmla="*/ 72 w 89"/>
                <a:gd name="T63" fmla="*/ 70 h 88"/>
                <a:gd name="T64" fmla="*/ 74 w 89"/>
                <a:gd name="T65" fmla="*/ 68 h 88"/>
                <a:gd name="T66" fmla="*/ 63 w 89"/>
                <a:gd name="T67" fmla="*/ 84 h 88"/>
                <a:gd name="T68" fmla="*/ 66 w 89"/>
                <a:gd name="T69" fmla="*/ 75 h 88"/>
                <a:gd name="T70" fmla="*/ 51 w 89"/>
                <a:gd name="T71" fmla="*/ 87 h 88"/>
                <a:gd name="T72" fmla="*/ 55 w 89"/>
                <a:gd name="T73" fmla="*/ 80 h 88"/>
                <a:gd name="T74" fmla="*/ 37 w 89"/>
                <a:gd name="T75" fmla="*/ 87 h 88"/>
                <a:gd name="T76" fmla="*/ 44 w 89"/>
                <a:gd name="T77" fmla="*/ 82 h 88"/>
                <a:gd name="T78" fmla="*/ 25 w 89"/>
                <a:gd name="T79" fmla="*/ 83 h 88"/>
                <a:gd name="T80" fmla="*/ 33 w 89"/>
                <a:gd name="T81" fmla="*/ 80 h 88"/>
                <a:gd name="T82" fmla="*/ 14 w 89"/>
                <a:gd name="T83" fmla="*/ 75 h 88"/>
                <a:gd name="T84" fmla="*/ 23 w 89"/>
                <a:gd name="T85" fmla="*/ 75 h 88"/>
                <a:gd name="T86" fmla="*/ 6 w 89"/>
                <a:gd name="T87" fmla="*/ 65 h 88"/>
                <a:gd name="T88" fmla="*/ 14 w 89"/>
                <a:gd name="T89" fmla="*/ 67 h 88"/>
                <a:gd name="T90" fmla="*/ 1 w 89"/>
                <a:gd name="T91" fmla="*/ 53 h 88"/>
                <a:gd name="T92" fmla="*/ 7 w 89"/>
                <a:gd name="T93" fmla="*/ 51 h 88"/>
                <a:gd name="T94" fmla="*/ 3 w 89"/>
                <a:gd name="T95" fmla="*/ 59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89" h="88">
                  <a:moveTo>
                    <a:pt x="1" y="48"/>
                  </a:moveTo>
                  <a:lnTo>
                    <a:pt x="0" y="44"/>
                  </a:lnTo>
                  <a:lnTo>
                    <a:pt x="1" y="42"/>
                  </a:lnTo>
                  <a:lnTo>
                    <a:pt x="7" y="42"/>
                  </a:lnTo>
                  <a:lnTo>
                    <a:pt x="7" y="44"/>
                  </a:lnTo>
                  <a:lnTo>
                    <a:pt x="7" y="44"/>
                  </a:lnTo>
                  <a:lnTo>
                    <a:pt x="7" y="48"/>
                  </a:lnTo>
                  <a:lnTo>
                    <a:pt x="1" y="48"/>
                  </a:lnTo>
                  <a:close/>
                  <a:moveTo>
                    <a:pt x="1" y="35"/>
                  </a:moveTo>
                  <a:lnTo>
                    <a:pt x="1" y="35"/>
                  </a:lnTo>
                  <a:lnTo>
                    <a:pt x="2" y="31"/>
                  </a:lnTo>
                  <a:lnTo>
                    <a:pt x="3" y="29"/>
                  </a:lnTo>
                  <a:lnTo>
                    <a:pt x="9" y="31"/>
                  </a:lnTo>
                  <a:lnTo>
                    <a:pt x="8" y="33"/>
                  </a:lnTo>
                  <a:lnTo>
                    <a:pt x="8" y="32"/>
                  </a:lnTo>
                  <a:lnTo>
                    <a:pt x="7" y="36"/>
                  </a:lnTo>
                  <a:lnTo>
                    <a:pt x="7" y="36"/>
                  </a:lnTo>
                  <a:lnTo>
                    <a:pt x="7" y="36"/>
                  </a:lnTo>
                  <a:lnTo>
                    <a:pt x="1" y="35"/>
                  </a:lnTo>
                  <a:close/>
                  <a:moveTo>
                    <a:pt x="6" y="22"/>
                  </a:moveTo>
                  <a:lnTo>
                    <a:pt x="8" y="19"/>
                  </a:lnTo>
                  <a:lnTo>
                    <a:pt x="10" y="17"/>
                  </a:lnTo>
                  <a:lnTo>
                    <a:pt x="15" y="21"/>
                  </a:lnTo>
                  <a:lnTo>
                    <a:pt x="13" y="23"/>
                  </a:lnTo>
                  <a:lnTo>
                    <a:pt x="13" y="22"/>
                  </a:lnTo>
                  <a:lnTo>
                    <a:pt x="11" y="26"/>
                  </a:lnTo>
                  <a:lnTo>
                    <a:pt x="6" y="22"/>
                  </a:lnTo>
                  <a:close/>
                  <a:moveTo>
                    <a:pt x="14" y="12"/>
                  </a:moveTo>
                  <a:lnTo>
                    <a:pt x="16" y="10"/>
                  </a:lnTo>
                  <a:lnTo>
                    <a:pt x="19" y="8"/>
                  </a:lnTo>
                  <a:lnTo>
                    <a:pt x="23" y="13"/>
                  </a:lnTo>
                  <a:lnTo>
                    <a:pt x="20" y="15"/>
                  </a:lnTo>
                  <a:lnTo>
                    <a:pt x="21" y="14"/>
                  </a:lnTo>
                  <a:lnTo>
                    <a:pt x="18" y="17"/>
                  </a:lnTo>
                  <a:lnTo>
                    <a:pt x="14" y="12"/>
                  </a:lnTo>
                  <a:close/>
                  <a:moveTo>
                    <a:pt x="25" y="4"/>
                  </a:moveTo>
                  <a:lnTo>
                    <a:pt x="27" y="3"/>
                  </a:lnTo>
                  <a:lnTo>
                    <a:pt x="31" y="2"/>
                  </a:lnTo>
                  <a:lnTo>
                    <a:pt x="33" y="8"/>
                  </a:lnTo>
                  <a:lnTo>
                    <a:pt x="30" y="9"/>
                  </a:lnTo>
                  <a:lnTo>
                    <a:pt x="30" y="9"/>
                  </a:lnTo>
                  <a:lnTo>
                    <a:pt x="27" y="10"/>
                  </a:lnTo>
                  <a:lnTo>
                    <a:pt x="25" y="4"/>
                  </a:lnTo>
                  <a:close/>
                  <a:moveTo>
                    <a:pt x="37" y="0"/>
                  </a:moveTo>
                  <a:lnTo>
                    <a:pt x="40" y="0"/>
                  </a:lnTo>
                  <a:lnTo>
                    <a:pt x="44" y="0"/>
                  </a:lnTo>
                  <a:lnTo>
                    <a:pt x="44" y="6"/>
                  </a:lnTo>
                  <a:lnTo>
                    <a:pt x="40" y="6"/>
                  </a:lnTo>
                  <a:lnTo>
                    <a:pt x="41" y="6"/>
                  </a:lnTo>
                  <a:lnTo>
                    <a:pt x="38" y="6"/>
                  </a:lnTo>
                  <a:lnTo>
                    <a:pt x="37" y="0"/>
                  </a:lnTo>
                  <a:close/>
                  <a:moveTo>
                    <a:pt x="51" y="0"/>
                  </a:moveTo>
                  <a:lnTo>
                    <a:pt x="53" y="1"/>
                  </a:lnTo>
                  <a:lnTo>
                    <a:pt x="57" y="1"/>
                  </a:lnTo>
                  <a:lnTo>
                    <a:pt x="55" y="7"/>
                  </a:lnTo>
                  <a:lnTo>
                    <a:pt x="52" y="7"/>
                  </a:lnTo>
                  <a:lnTo>
                    <a:pt x="52" y="7"/>
                  </a:lnTo>
                  <a:lnTo>
                    <a:pt x="50" y="6"/>
                  </a:lnTo>
                  <a:lnTo>
                    <a:pt x="51" y="0"/>
                  </a:lnTo>
                  <a:close/>
                  <a:moveTo>
                    <a:pt x="63" y="4"/>
                  </a:moveTo>
                  <a:lnTo>
                    <a:pt x="66" y="5"/>
                  </a:lnTo>
                  <a:lnTo>
                    <a:pt x="69" y="7"/>
                  </a:lnTo>
                  <a:lnTo>
                    <a:pt x="66" y="12"/>
                  </a:lnTo>
                  <a:lnTo>
                    <a:pt x="63" y="10"/>
                  </a:lnTo>
                  <a:lnTo>
                    <a:pt x="63" y="10"/>
                  </a:lnTo>
                  <a:lnTo>
                    <a:pt x="61" y="9"/>
                  </a:lnTo>
                  <a:lnTo>
                    <a:pt x="63" y="4"/>
                  </a:lnTo>
                  <a:close/>
                  <a:moveTo>
                    <a:pt x="74" y="11"/>
                  </a:moveTo>
                  <a:lnTo>
                    <a:pt x="76" y="13"/>
                  </a:lnTo>
                  <a:lnTo>
                    <a:pt x="79" y="16"/>
                  </a:lnTo>
                  <a:lnTo>
                    <a:pt x="79" y="16"/>
                  </a:lnTo>
                  <a:lnTo>
                    <a:pt x="74" y="20"/>
                  </a:lnTo>
                  <a:lnTo>
                    <a:pt x="74" y="20"/>
                  </a:lnTo>
                  <a:lnTo>
                    <a:pt x="74" y="20"/>
                  </a:lnTo>
                  <a:lnTo>
                    <a:pt x="71" y="17"/>
                  </a:lnTo>
                  <a:lnTo>
                    <a:pt x="72" y="17"/>
                  </a:lnTo>
                  <a:lnTo>
                    <a:pt x="70" y="16"/>
                  </a:lnTo>
                  <a:lnTo>
                    <a:pt x="74" y="11"/>
                  </a:lnTo>
                  <a:close/>
                  <a:moveTo>
                    <a:pt x="83" y="22"/>
                  </a:moveTo>
                  <a:lnTo>
                    <a:pt x="83" y="23"/>
                  </a:lnTo>
                  <a:lnTo>
                    <a:pt x="85" y="27"/>
                  </a:lnTo>
                  <a:lnTo>
                    <a:pt x="86" y="28"/>
                  </a:lnTo>
                  <a:lnTo>
                    <a:pt x="80" y="30"/>
                  </a:lnTo>
                  <a:lnTo>
                    <a:pt x="79" y="29"/>
                  </a:lnTo>
                  <a:lnTo>
                    <a:pt x="80" y="29"/>
                  </a:lnTo>
                  <a:lnTo>
                    <a:pt x="78" y="25"/>
                  </a:lnTo>
                  <a:lnTo>
                    <a:pt x="78" y="26"/>
                  </a:lnTo>
                  <a:lnTo>
                    <a:pt x="77" y="25"/>
                  </a:lnTo>
                  <a:lnTo>
                    <a:pt x="83" y="22"/>
                  </a:lnTo>
                  <a:close/>
                  <a:moveTo>
                    <a:pt x="88" y="34"/>
                  </a:moveTo>
                  <a:lnTo>
                    <a:pt x="88" y="35"/>
                  </a:lnTo>
                  <a:lnTo>
                    <a:pt x="88" y="39"/>
                  </a:lnTo>
                  <a:lnTo>
                    <a:pt x="89" y="41"/>
                  </a:lnTo>
                  <a:lnTo>
                    <a:pt x="82" y="41"/>
                  </a:lnTo>
                  <a:lnTo>
                    <a:pt x="82" y="40"/>
                  </a:lnTo>
                  <a:lnTo>
                    <a:pt x="82" y="40"/>
                  </a:lnTo>
                  <a:lnTo>
                    <a:pt x="82" y="36"/>
                  </a:lnTo>
                  <a:lnTo>
                    <a:pt x="82" y="36"/>
                  </a:lnTo>
                  <a:lnTo>
                    <a:pt x="82" y="35"/>
                  </a:lnTo>
                  <a:lnTo>
                    <a:pt x="88" y="34"/>
                  </a:lnTo>
                  <a:close/>
                  <a:moveTo>
                    <a:pt x="89" y="47"/>
                  </a:moveTo>
                  <a:lnTo>
                    <a:pt x="88" y="48"/>
                  </a:lnTo>
                  <a:lnTo>
                    <a:pt x="88" y="53"/>
                  </a:lnTo>
                  <a:lnTo>
                    <a:pt x="87" y="54"/>
                  </a:lnTo>
                  <a:lnTo>
                    <a:pt x="81" y="52"/>
                  </a:lnTo>
                  <a:lnTo>
                    <a:pt x="82" y="51"/>
                  </a:lnTo>
                  <a:lnTo>
                    <a:pt x="82" y="52"/>
                  </a:lnTo>
                  <a:lnTo>
                    <a:pt x="82" y="47"/>
                  </a:lnTo>
                  <a:lnTo>
                    <a:pt x="82" y="48"/>
                  </a:lnTo>
                  <a:lnTo>
                    <a:pt x="82" y="47"/>
                  </a:lnTo>
                  <a:lnTo>
                    <a:pt x="89" y="47"/>
                  </a:lnTo>
                  <a:close/>
                  <a:moveTo>
                    <a:pt x="86" y="60"/>
                  </a:moveTo>
                  <a:lnTo>
                    <a:pt x="85" y="61"/>
                  </a:lnTo>
                  <a:lnTo>
                    <a:pt x="83" y="65"/>
                  </a:lnTo>
                  <a:lnTo>
                    <a:pt x="83" y="66"/>
                  </a:lnTo>
                  <a:lnTo>
                    <a:pt x="77" y="63"/>
                  </a:lnTo>
                  <a:lnTo>
                    <a:pt x="78" y="62"/>
                  </a:lnTo>
                  <a:lnTo>
                    <a:pt x="78" y="62"/>
                  </a:lnTo>
                  <a:lnTo>
                    <a:pt x="80" y="58"/>
                  </a:lnTo>
                  <a:lnTo>
                    <a:pt x="79" y="59"/>
                  </a:lnTo>
                  <a:lnTo>
                    <a:pt x="80" y="58"/>
                  </a:lnTo>
                  <a:lnTo>
                    <a:pt x="86" y="60"/>
                  </a:lnTo>
                  <a:close/>
                  <a:moveTo>
                    <a:pt x="79" y="71"/>
                  </a:moveTo>
                  <a:lnTo>
                    <a:pt x="79" y="72"/>
                  </a:lnTo>
                  <a:lnTo>
                    <a:pt x="76" y="75"/>
                  </a:lnTo>
                  <a:lnTo>
                    <a:pt x="74" y="76"/>
                  </a:lnTo>
                  <a:lnTo>
                    <a:pt x="70" y="72"/>
                  </a:lnTo>
                  <a:lnTo>
                    <a:pt x="72" y="70"/>
                  </a:lnTo>
                  <a:lnTo>
                    <a:pt x="71" y="71"/>
                  </a:lnTo>
                  <a:lnTo>
                    <a:pt x="74" y="68"/>
                  </a:lnTo>
                  <a:lnTo>
                    <a:pt x="74" y="68"/>
                  </a:lnTo>
                  <a:lnTo>
                    <a:pt x="74" y="68"/>
                  </a:lnTo>
                  <a:lnTo>
                    <a:pt x="79" y="71"/>
                  </a:lnTo>
                  <a:close/>
                  <a:moveTo>
                    <a:pt x="69" y="80"/>
                  </a:moveTo>
                  <a:lnTo>
                    <a:pt x="66" y="83"/>
                  </a:lnTo>
                  <a:lnTo>
                    <a:pt x="63" y="84"/>
                  </a:lnTo>
                  <a:lnTo>
                    <a:pt x="61" y="78"/>
                  </a:lnTo>
                  <a:lnTo>
                    <a:pt x="63" y="77"/>
                  </a:lnTo>
                  <a:lnTo>
                    <a:pt x="63" y="77"/>
                  </a:lnTo>
                  <a:lnTo>
                    <a:pt x="66" y="75"/>
                  </a:lnTo>
                  <a:lnTo>
                    <a:pt x="69" y="80"/>
                  </a:lnTo>
                  <a:close/>
                  <a:moveTo>
                    <a:pt x="57" y="86"/>
                  </a:moveTo>
                  <a:lnTo>
                    <a:pt x="53" y="87"/>
                  </a:lnTo>
                  <a:lnTo>
                    <a:pt x="51" y="87"/>
                  </a:lnTo>
                  <a:lnTo>
                    <a:pt x="50" y="81"/>
                  </a:lnTo>
                  <a:lnTo>
                    <a:pt x="52" y="81"/>
                  </a:lnTo>
                  <a:lnTo>
                    <a:pt x="52" y="81"/>
                  </a:lnTo>
                  <a:lnTo>
                    <a:pt x="55" y="80"/>
                  </a:lnTo>
                  <a:lnTo>
                    <a:pt x="57" y="86"/>
                  </a:lnTo>
                  <a:close/>
                  <a:moveTo>
                    <a:pt x="44" y="88"/>
                  </a:moveTo>
                  <a:lnTo>
                    <a:pt x="40" y="88"/>
                  </a:lnTo>
                  <a:lnTo>
                    <a:pt x="37" y="87"/>
                  </a:lnTo>
                  <a:lnTo>
                    <a:pt x="38" y="81"/>
                  </a:lnTo>
                  <a:lnTo>
                    <a:pt x="41" y="82"/>
                  </a:lnTo>
                  <a:lnTo>
                    <a:pt x="40" y="81"/>
                  </a:lnTo>
                  <a:lnTo>
                    <a:pt x="44" y="82"/>
                  </a:lnTo>
                  <a:lnTo>
                    <a:pt x="44" y="88"/>
                  </a:lnTo>
                  <a:close/>
                  <a:moveTo>
                    <a:pt x="31" y="86"/>
                  </a:moveTo>
                  <a:lnTo>
                    <a:pt x="27" y="84"/>
                  </a:lnTo>
                  <a:lnTo>
                    <a:pt x="25" y="83"/>
                  </a:lnTo>
                  <a:lnTo>
                    <a:pt x="27" y="78"/>
                  </a:lnTo>
                  <a:lnTo>
                    <a:pt x="30" y="79"/>
                  </a:lnTo>
                  <a:lnTo>
                    <a:pt x="30" y="79"/>
                  </a:lnTo>
                  <a:lnTo>
                    <a:pt x="33" y="80"/>
                  </a:lnTo>
                  <a:lnTo>
                    <a:pt x="31" y="86"/>
                  </a:lnTo>
                  <a:close/>
                  <a:moveTo>
                    <a:pt x="19" y="80"/>
                  </a:moveTo>
                  <a:lnTo>
                    <a:pt x="17" y="78"/>
                  </a:lnTo>
                  <a:lnTo>
                    <a:pt x="14" y="75"/>
                  </a:lnTo>
                  <a:lnTo>
                    <a:pt x="18" y="71"/>
                  </a:lnTo>
                  <a:lnTo>
                    <a:pt x="21" y="73"/>
                  </a:lnTo>
                  <a:lnTo>
                    <a:pt x="20" y="73"/>
                  </a:lnTo>
                  <a:lnTo>
                    <a:pt x="23" y="75"/>
                  </a:lnTo>
                  <a:lnTo>
                    <a:pt x="19" y="80"/>
                  </a:lnTo>
                  <a:close/>
                  <a:moveTo>
                    <a:pt x="9" y="70"/>
                  </a:moveTo>
                  <a:lnTo>
                    <a:pt x="8" y="68"/>
                  </a:lnTo>
                  <a:lnTo>
                    <a:pt x="6" y="65"/>
                  </a:lnTo>
                  <a:lnTo>
                    <a:pt x="11" y="62"/>
                  </a:lnTo>
                  <a:lnTo>
                    <a:pt x="13" y="65"/>
                  </a:lnTo>
                  <a:lnTo>
                    <a:pt x="13" y="65"/>
                  </a:lnTo>
                  <a:lnTo>
                    <a:pt x="14" y="67"/>
                  </a:lnTo>
                  <a:lnTo>
                    <a:pt x="9" y="70"/>
                  </a:lnTo>
                  <a:close/>
                  <a:moveTo>
                    <a:pt x="3" y="59"/>
                  </a:moveTo>
                  <a:lnTo>
                    <a:pt x="2" y="57"/>
                  </a:lnTo>
                  <a:lnTo>
                    <a:pt x="1" y="53"/>
                  </a:lnTo>
                  <a:lnTo>
                    <a:pt x="1" y="52"/>
                  </a:lnTo>
                  <a:lnTo>
                    <a:pt x="7" y="51"/>
                  </a:lnTo>
                  <a:lnTo>
                    <a:pt x="7" y="52"/>
                  </a:lnTo>
                  <a:lnTo>
                    <a:pt x="7" y="51"/>
                  </a:lnTo>
                  <a:lnTo>
                    <a:pt x="8" y="55"/>
                  </a:lnTo>
                  <a:lnTo>
                    <a:pt x="8" y="55"/>
                  </a:lnTo>
                  <a:lnTo>
                    <a:pt x="9" y="57"/>
                  </a:lnTo>
                  <a:lnTo>
                    <a:pt x="3" y="59"/>
                  </a:lnTo>
                  <a:close/>
                </a:path>
              </a:pathLst>
            </a:custGeom>
            <a:solidFill>
              <a:srgbClr val="FF0000"/>
            </a:solidFill>
            <a:ln w="0"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8480" name="Freeform 126"/>
            <p:cNvSpPr>
              <a:spLocks noEditPoints="1"/>
            </p:cNvSpPr>
            <p:nvPr/>
          </p:nvSpPr>
          <p:spPr bwMode="auto">
            <a:xfrm>
              <a:off x="4427" y="2240"/>
              <a:ext cx="81" cy="37"/>
            </a:xfrm>
            <a:custGeom>
              <a:avLst/>
              <a:gdLst>
                <a:gd name="T0" fmla="*/ 34 w 81"/>
                <a:gd name="T1" fmla="*/ 35 h 37"/>
                <a:gd name="T2" fmla="*/ 42 w 81"/>
                <a:gd name="T3" fmla="*/ 31 h 37"/>
                <a:gd name="T4" fmla="*/ 28 w 81"/>
                <a:gd name="T5" fmla="*/ 33 h 37"/>
                <a:gd name="T6" fmla="*/ 25 w 81"/>
                <a:gd name="T7" fmla="*/ 25 h 37"/>
                <a:gd name="T8" fmla="*/ 28 w 81"/>
                <a:gd name="T9" fmla="*/ 33 h 37"/>
                <a:gd name="T10" fmla="*/ 11 w 81"/>
                <a:gd name="T11" fmla="*/ 26 h 37"/>
                <a:gd name="T12" fmla="*/ 19 w 81"/>
                <a:gd name="T13" fmla="*/ 22 h 37"/>
                <a:gd name="T14" fmla="*/ 5 w 81"/>
                <a:gd name="T15" fmla="*/ 24 h 37"/>
                <a:gd name="T16" fmla="*/ 2 w 81"/>
                <a:gd name="T17" fmla="*/ 16 h 37"/>
                <a:gd name="T18" fmla="*/ 5 w 81"/>
                <a:gd name="T19" fmla="*/ 24 h 37"/>
                <a:gd name="T20" fmla="*/ 13 w 81"/>
                <a:gd name="T21" fmla="*/ 15 h 37"/>
                <a:gd name="T22" fmla="*/ 7 w 81"/>
                <a:gd name="T23" fmla="*/ 22 h 37"/>
                <a:gd name="T24" fmla="*/ 19 w 81"/>
                <a:gd name="T25" fmla="*/ 15 h 37"/>
                <a:gd name="T26" fmla="*/ 18 w 81"/>
                <a:gd name="T27" fmla="*/ 19 h 37"/>
                <a:gd name="T28" fmla="*/ 24 w 81"/>
                <a:gd name="T29" fmla="*/ 14 h 37"/>
                <a:gd name="T30" fmla="*/ 19 w 81"/>
                <a:gd name="T31" fmla="*/ 22 h 37"/>
                <a:gd name="T32" fmla="*/ 18 w 81"/>
                <a:gd name="T33" fmla="*/ 8 h 37"/>
                <a:gd name="T34" fmla="*/ 22 w 81"/>
                <a:gd name="T35" fmla="*/ 0 h 37"/>
                <a:gd name="T36" fmla="*/ 21 w 81"/>
                <a:gd name="T37" fmla="*/ 6 h 37"/>
                <a:gd name="T38" fmla="*/ 24 w 81"/>
                <a:gd name="T39" fmla="*/ 8 h 37"/>
                <a:gd name="T40" fmla="*/ 28 w 81"/>
                <a:gd name="T41" fmla="*/ 0 h 37"/>
                <a:gd name="T42" fmla="*/ 34 w 81"/>
                <a:gd name="T43" fmla="*/ 6 h 37"/>
                <a:gd name="T44" fmla="*/ 28 w 81"/>
                <a:gd name="T45" fmla="*/ 0 h 37"/>
                <a:gd name="T46" fmla="*/ 47 w 81"/>
                <a:gd name="T47" fmla="*/ 0 h 37"/>
                <a:gd name="T48" fmla="*/ 41 w 81"/>
                <a:gd name="T49" fmla="*/ 6 h 37"/>
                <a:gd name="T50" fmla="*/ 53 w 81"/>
                <a:gd name="T51" fmla="*/ 0 h 37"/>
                <a:gd name="T52" fmla="*/ 59 w 81"/>
                <a:gd name="T53" fmla="*/ 6 h 37"/>
                <a:gd name="T54" fmla="*/ 53 w 81"/>
                <a:gd name="T55" fmla="*/ 0 h 37"/>
                <a:gd name="T56" fmla="*/ 65 w 81"/>
                <a:gd name="T57" fmla="*/ 13 h 37"/>
                <a:gd name="T58" fmla="*/ 58 w 81"/>
                <a:gd name="T59" fmla="*/ 7 h 37"/>
                <a:gd name="T60" fmla="*/ 62 w 81"/>
                <a:gd name="T61" fmla="*/ 15 h 37"/>
                <a:gd name="T62" fmla="*/ 69 w 81"/>
                <a:gd name="T63" fmla="*/ 22 h 37"/>
                <a:gd name="T64" fmla="*/ 62 w 81"/>
                <a:gd name="T65" fmla="*/ 15 h 37"/>
                <a:gd name="T66" fmla="*/ 81 w 81"/>
                <a:gd name="T67" fmla="*/ 15 h 37"/>
                <a:gd name="T68" fmla="*/ 75 w 81"/>
                <a:gd name="T69" fmla="*/ 22 h 37"/>
                <a:gd name="T70" fmla="*/ 78 w 81"/>
                <a:gd name="T71" fmla="*/ 23 h 37"/>
                <a:gd name="T72" fmla="*/ 70 w 81"/>
                <a:gd name="T73" fmla="*/ 20 h 37"/>
                <a:gd name="T74" fmla="*/ 78 w 81"/>
                <a:gd name="T75" fmla="*/ 23 h 37"/>
                <a:gd name="T76" fmla="*/ 61 w 81"/>
                <a:gd name="T77" fmla="*/ 30 h 37"/>
                <a:gd name="T78" fmla="*/ 64 w 81"/>
                <a:gd name="T79" fmla="*/ 22 h 37"/>
                <a:gd name="T80" fmla="*/ 55 w 81"/>
                <a:gd name="T81" fmla="*/ 32 h 37"/>
                <a:gd name="T82" fmla="*/ 47 w 81"/>
                <a:gd name="T83" fmla="*/ 29 h 37"/>
                <a:gd name="T84" fmla="*/ 55 w 81"/>
                <a:gd name="T85" fmla="*/ 32 h 37"/>
                <a:gd name="T86" fmla="*/ 42 w 81"/>
                <a:gd name="T87" fmla="*/ 37 h 37"/>
                <a:gd name="T88" fmla="*/ 41 w 81"/>
                <a:gd name="T89" fmla="*/ 31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1" h="37">
                  <a:moveTo>
                    <a:pt x="40" y="37"/>
                  </a:moveTo>
                  <a:lnTo>
                    <a:pt x="34" y="35"/>
                  </a:lnTo>
                  <a:lnTo>
                    <a:pt x="36" y="29"/>
                  </a:lnTo>
                  <a:lnTo>
                    <a:pt x="42" y="31"/>
                  </a:lnTo>
                  <a:lnTo>
                    <a:pt x="40" y="37"/>
                  </a:lnTo>
                  <a:close/>
                  <a:moveTo>
                    <a:pt x="28" y="33"/>
                  </a:moveTo>
                  <a:lnTo>
                    <a:pt x="23" y="30"/>
                  </a:lnTo>
                  <a:lnTo>
                    <a:pt x="25" y="25"/>
                  </a:lnTo>
                  <a:lnTo>
                    <a:pt x="31" y="27"/>
                  </a:lnTo>
                  <a:lnTo>
                    <a:pt x="28" y="33"/>
                  </a:lnTo>
                  <a:close/>
                  <a:moveTo>
                    <a:pt x="17" y="28"/>
                  </a:moveTo>
                  <a:lnTo>
                    <a:pt x="11" y="26"/>
                  </a:lnTo>
                  <a:lnTo>
                    <a:pt x="13" y="20"/>
                  </a:lnTo>
                  <a:lnTo>
                    <a:pt x="19" y="22"/>
                  </a:lnTo>
                  <a:lnTo>
                    <a:pt x="17" y="28"/>
                  </a:lnTo>
                  <a:close/>
                  <a:moveTo>
                    <a:pt x="5" y="24"/>
                  </a:moveTo>
                  <a:lnTo>
                    <a:pt x="0" y="22"/>
                  </a:lnTo>
                  <a:lnTo>
                    <a:pt x="2" y="16"/>
                  </a:lnTo>
                  <a:lnTo>
                    <a:pt x="8" y="18"/>
                  </a:lnTo>
                  <a:lnTo>
                    <a:pt x="5" y="24"/>
                  </a:lnTo>
                  <a:close/>
                  <a:moveTo>
                    <a:pt x="7" y="15"/>
                  </a:moveTo>
                  <a:lnTo>
                    <a:pt x="13" y="15"/>
                  </a:lnTo>
                  <a:lnTo>
                    <a:pt x="13" y="22"/>
                  </a:lnTo>
                  <a:lnTo>
                    <a:pt x="7" y="22"/>
                  </a:lnTo>
                  <a:lnTo>
                    <a:pt x="7" y="15"/>
                  </a:lnTo>
                  <a:close/>
                  <a:moveTo>
                    <a:pt x="19" y="15"/>
                  </a:moveTo>
                  <a:lnTo>
                    <a:pt x="21" y="15"/>
                  </a:lnTo>
                  <a:lnTo>
                    <a:pt x="18" y="19"/>
                  </a:lnTo>
                  <a:lnTo>
                    <a:pt x="18" y="14"/>
                  </a:lnTo>
                  <a:lnTo>
                    <a:pt x="24" y="14"/>
                  </a:lnTo>
                  <a:lnTo>
                    <a:pt x="24" y="22"/>
                  </a:lnTo>
                  <a:lnTo>
                    <a:pt x="19" y="22"/>
                  </a:lnTo>
                  <a:lnTo>
                    <a:pt x="19" y="15"/>
                  </a:lnTo>
                  <a:close/>
                  <a:moveTo>
                    <a:pt x="18" y="8"/>
                  </a:moveTo>
                  <a:lnTo>
                    <a:pt x="18" y="0"/>
                  </a:lnTo>
                  <a:lnTo>
                    <a:pt x="22" y="0"/>
                  </a:lnTo>
                  <a:lnTo>
                    <a:pt x="22" y="6"/>
                  </a:lnTo>
                  <a:lnTo>
                    <a:pt x="21" y="6"/>
                  </a:lnTo>
                  <a:lnTo>
                    <a:pt x="24" y="3"/>
                  </a:lnTo>
                  <a:lnTo>
                    <a:pt x="24" y="8"/>
                  </a:lnTo>
                  <a:lnTo>
                    <a:pt x="18" y="8"/>
                  </a:lnTo>
                  <a:close/>
                  <a:moveTo>
                    <a:pt x="28" y="0"/>
                  </a:moveTo>
                  <a:lnTo>
                    <a:pt x="34" y="0"/>
                  </a:lnTo>
                  <a:lnTo>
                    <a:pt x="34" y="6"/>
                  </a:lnTo>
                  <a:lnTo>
                    <a:pt x="28" y="6"/>
                  </a:lnTo>
                  <a:lnTo>
                    <a:pt x="28" y="0"/>
                  </a:lnTo>
                  <a:close/>
                  <a:moveTo>
                    <a:pt x="41" y="0"/>
                  </a:moveTo>
                  <a:lnTo>
                    <a:pt x="47" y="0"/>
                  </a:lnTo>
                  <a:lnTo>
                    <a:pt x="47" y="6"/>
                  </a:lnTo>
                  <a:lnTo>
                    <a:pt x="41" y="6"/>
                  </a:lnTo>
                  <a:lnTo>
                    <a:pt x="41" y="0"/>
                  </a:lnTo>
                  <a:close/>
                  <a:moveTo>
                    <a:pt x="53" y="0"/>
                  </a:moveTo>
                  <a:lnTo>
                    <a:pt x="59" y="0"/>
                  </a:lnTo>
                  <a:lnTo>
                    <a:pt x="59" y="6"/>
                  </a:lnTo>
                  <a:lnTo>
                    <a:pt x="53" y="6"/>
                  </a:lnTo>
                  <a:lnTo>
                    <a:pt x="53" y="0"/>
                  </a:lnTo>
                  <a:close/>
                  <a:moveTo>
                    <a:pt x="65" y="7"/>
                  </a:moveTo>
                  <a:lnTo>
                    <a:pt x="65" y="13"/>
                  </a:lnTo>
                  <a:lnTo>
                    <a:pt x="58" y="13"/>
                  </a:lnTo>
                  <a:lnTo>
                    <a:pt x="58" y="7"/>
                  </a:lnTo>
                  <a:lnTo>
                    <a:pt x="65" y="7"/>
                  </a:lnTo>
                  <a:close/>
                  <a:moveTo>
                    <a:pt x="62" y="15"/>
                  </a:moveTo>
                  <a:lnTo>
                    <a:pt x="69" y="15"/>
                  </a:lnTo>
                  <a:lnTo>
                    <a:pt x="69" y="22"/>
                  </a:lnTo>
                  <a:lnTo>
                    <a:pt x="62" y="22"/>
                  </a:lnTo>
                  <a:lnTo>
                    <a:pt x="62" y="15"/>
                  </a:lnTo>
                  <a:close/>
                  <a:moveTo>
                    <a:pt x="75" y="15"/>
                  </a:moveTo>
                  <a:lnTo>
                    <a:pt x="81" y="15"/>
                  </a:lnTo>
                  <a:lnTo>
                    <a:pt x="81" y="22"/>
                  </a:lnTo>
                  <a:lnTo>
                    <a:pt x="75" y="22"/>
                  </a:lnTo>
                  <a:lnTo>
                    <a:pt x="75" y="15"/>
                  </a:lnTo>
                  <a:close/>
                  <a:moveTo>
                    <a:pt x="78" y="23"/>
                  </a:moveTo>
                  <a:lnTo>
                    <a:pt x="72" y="26"/>
                  </a:lnTo>
                  <a:lnTo>
                    <a:pt x="70" y="20"/>
                  </a:lnTo>
                  <a:lnTo>
                    <a:pt x="76" y="18"/>
                  </a:lnTo>
                  <a:lnTo>
                    <a:pt x="78" y="23"/>
                  </a:lnTo>
                  <a:close/>
                  <a:moveTo>
                    <a:pt x="66" y="28"/>
                  </a:moveTo>
                  <a:lnTo>
                    <a:pt x="61" y="30"/>
                  </a:lnTo>
                  <a:lnTo>
                    <a:pt x="58" y="24"/>
                  </a:lnTo>
                  <a:lnTo>
                    <a:pt x="64" y="22"/>
                  </a:lnTo>
                  <a:lnTo>
                    <a:pt x="66" y="28"/>
                  </a:lnTo>
                  <a:close/>
                  <a:moveTo>
                    <a:pt x="55" y="32"/>
                  </a:moveTo>
                  <a:lnTo>
                    <a:pt x="49" y="34"/>
                  </a:lnTo>
                  <a:lnTo>
                    <a:pt x="47" y="29"/>
                  </a:lnTo>
                  <a:lnTo>
                    <a:pt x="53" y="26"/>
                  </a:lnTo>
                  <a:lnTo>
                    <a:pt x="55" y="32"/>
                  </a:lnTo>
                  <a:close/>
                  <a:moveTo>
                    <a:pt x="43" y="37"/>
                  </a:moveTo>
                  <a:lnTo>
                    <a:pt x="42" y="37"/>
                  </a:lnTo>
                  <a:lnTo>
                    <a:pt x="40" y="31"/>
                  </a:lnTo>
                  <a:lnTo>
                    <a:pt x="41" y="31"/>
                  </a:lnTo>
                  <a:lnTo>
                    <a:pt x="43" y="37"/>
                  </a:lnTo>
                  <a:close/>
                </a:path>
              </a:pathLst>
            </a:custGeom>
            <a:solidFill>
              <a:srgbClr val="FF0000"/>
            </a:solidFill>
            <a:ln w="0" cap="flat">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8481" name="Rectangle 127"/>
            <p:cNvSpPr>
              <a:spLocks noChangeArrowheads="1"/>
            </p:cNvSpPr>
            <p:nvPr/>
          </p:nvSpPr>
          <p:spPr bwMode="auto">
            <a:xfrm>
              <a:off x="4698" y="2290"/>
              <a:ext cx="841" cy="109"/>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482" name="Rectangle 128"/>
            <p:cNvSpPr>
              <a:spLocks noChangeArrowheads="1"/>
            </p:cNvSpPr>
            <p:nvPr/>
          </p:nvSpPr>
          <p:spPr bwMode="auto">
            <a:xfrm>
              <a:off x="4554" y="2116"/>
              <a:ext cx="101"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300" b="0" i="0" u="none" strike="noStrike" cap="none" normalizeH="0" baseline="0" smtClean="0">
                  <a:ln>
                    <a:noFill/>
                  </a:ln>
                  <a:solidFill>
                    <a:srgbClr val="000000"/>
                  </a:solidFill>
                  <a:effectLst/>
                  <a:latin typeface="Meiryo UI" panose="020B0604030504040204" pitchFamily="50" charset="-128"/>
                  <a:ea typeface="Meiryo UI" panose="020B0604030504040204" pitchFamily="50" charset="-128"/>
                </a:rPr>
                <a:t>(</a:t>
              </a:r>
              <a:endParaRPr kumimoji="0" lang="ja-JP" altLang="ja-JP" sz="1800" b="0" i="0" u="none" strike="noStrike" cap="none" normalizeH="0" baseline="0" smtClean="0">
                <a:ln>
                  <a:noFill/>
                </a:ln>
                <a:solidFill>
                  <a:schemeClr val="tx1"/>
                </a:solidFill>
                <a:effectLst/>
                <a:latin typeface="Arial" panose="020B0604020202020204" pitchFamily="34" charset="0"/>
              </a:endParaRPr>
            </a:p>
          </p:txBody>
        </p:sp>
        <p:sp>
          <p:nvSpPr>
            <p:cNvPr id="18483" name="Rectangle 129"/>
            <p:cNvSpPr>
              <a:spLocks noChangeArrowheads="1"/>
            </p:cNvSpPr>
            <p:nvPr/>
          </p:nvSpPr>
          <p:spPr bwMode="auto">
            <a:xfrm>
              <a:off x="4599" y="2116"/>
              <a:ext cx="211"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300" b="0" i="0" u="none" strike="noStrike" cap="none" normalizeH="0" baseline="0" smtClean="0">
                  <a:ln>
                    <a:noFill/>
                  </a:ln>
                  <a:solidFill>
                    <a:srgbClr val="000000"/>
                  </a:solidFill>
                  <a:effectLst/>
                  <a:latin typeface="Meiryo UI" panose="020B0604030504040204" pitchFamily="50" charset="-128"/>
                  <a:ea typeface="Meiryo UI" panose="020B0604030504040204" pitchFamily="50" charset="-128"/>
                </a:rPr>
                <a:t>整備後</a:t>
              </a:r>
              <a:endParaRPr kumimoji="0" lang="ja-JP" altLang="ja-JP" sz="1800" b="0" i="0" u="none" strike="noStrike" cap="none" normalizeH="0" baseline="0" smtClean="0">
                <a:ln>
                  <a:noFill/>
                </a:ln>
                <a:solidFill>
                  <a:schemeClr val="tx1"/>
                </a:solidFill>
                <a:effectLst/>
                <a:latin typeface="Arial" panose="020B0604020202020204" pitchFamily="34" charset="0"/>
              </a:endParaRPr>
            </a:p>
          </p:txBody>
        </p:sp>
        <p:sp>
          <p:nvSpPr>
            <p:cNvPr id="18484" name="Rectangle 130"/>
            <p:cNvSpPr>
              <a:spLocks noChangeArrowheads="1"/>
            </p:cNvSpPr>
            <p:nvPr/>
          </p:nvSpPr>
          <p:spPr bwMode="auto">
            <a:xfrm>
              <a:off x="4908" y="2116"/>
              <a:ext cx="230"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300" b="0" i="0" u="none" strike="noStrike" cap="none" normalizeH="0" baseline="0" smtClean="0">
                  <a:ln>
                    <a:noFill/>
                  </a:ln>
                  <a:solidFill>
                    <a:srgbClr val="000000"/>
                  </a:solidFill>
                  <a:effectLst/>
                  <a:latin typeface="Meiryo UI" panose="020B0604030504040204" pitchFamily="50" charset="-128"/>
                  <a:ea typeface="Meiryo UI" panose="020B0604030504040204" pitchFamily="50" charset="-128"/>
                </a:rPr>
                <a:t>:40</a:t>
              </a:r>
              <a:endParaRPr kumimoji="0" lang="ja-JP" altLang="ja-JP" sz="1800" b="0" i="0" u="none" strike="noStrike" cap="none" normalizeH="0" baseline="0" smtClean="0">
                <a:ln>
                  <a:noFill/>
                </a:ln>
                <a:solidFill>
                  <a:schemeClr val="tx1"/>
                </a:solidFill>
                <a:effectLst/>
                <a:latin typeface="Arial" panose="020B0604020202020204" pitchFamily="34" charset="0"/>
              </a:endParaRPr>
            </a:p>
          </p:txBody>
        </p:sp>
        <p:sp>
          <p:nvSpPr>
            <p:cNvPr id="18485" name="Rectangle 131"/>
            <p:cNvSpPr>
              <a:spLocks noChangeArrowheads="1"/>
            </p:cNvSpPr>
            <p:nvPr/>
          </p:nvSpPr>
          <p:spPr bwMode="auto">
            <a:xfrm>
              <a:off x="5080" y="2116"/>
              <a:ext cx="211"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300" b="0" i="0" u="none" strike="noStrike" cap="none" normalizeH="0" baseline="0" smtClean="0">
                  <a:ln>
                    <a:noFill/>
                  </a:ln>
                  <a:solidFill>
                    <a:srgbClr val="000000"/>
                  </a:solidFill>
                  <a:effectLst/>
                  <a:latin typeface="Meiryo UI" panose="020B0604030504040204" pitchFamily="50" charset="-128"/>
                  <a:ea typeface="Meiryo UI" panose="020B0604030504040204" pitchFamily="50" charset="-128"/>
                </a:rPr>
                <a:t>分程度</a:t>
              </a:r>
              <a:endParaRPr kumimoji="0" lang="ja-JP" altLang="ja-JP" sz="1800" b="0" i="0" u="none" strike="noStrike" cap="none" normalizeH="0" baseline="0" smtClean="0">
                <a:ln>
                  <a:noFill/>
                </a:ln>
                <a:solidFill>
                  <a:schemeClr val="tx1"/>
                </a:solidFill>
                <a:effectLst/>
                <a:latin typeface="Arial" panose="020B0604020202020204" pitchFamily="34" charset="0"/>
              </a:endParaRPr>
            </a:p>
          </p:txBody>
        </p:sp>
        <p:sp>
          <p:nvSpPr>
            <p:cNvPr id="18486" name="Rectangle 132"/>
            <p:cNvSpPr>
              <a:spLocks noChangeArrowheads="1"/>
            </p:cNvSpPr>
            <p:nvPr/>
          </p:nvSpPr>
          <p:spPr bwMode="auto">
            <a:xfrm>
              <a:off x="5389" y="2116"/>
              <a:ext cx="101"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300" b="0" i="0" u="none" strike="noStrike" cap="none" normalizeH="0" baseline="0" smtClean="0">
                  <a:ln>
                    <a:noFill/>
                  </a:ln>
                  <a:solidFill>
                    <a:srgbClr val="000000"/>
                  </a:solidFill>
                  <a:effectLst/>
                  <a:latin typeface="Meiryo UI" panose="020B0604030504040204" pitchFamily="50" charset="-128"/>
                  <a:ea typeface="Meiryo UI" panose="020B0604030504040204" pitchFamily="50" charset="-128"/>
                </a:rPr>
                <a:t>)</a:t>
              </a:r>
              <a:endParaRPr kumimoji="0" lang="ja-JP" altLang="ja-JP" sz="1800" b="0" i="0" u="none" strike="noStrike" cap="none" normalizeH="0" baseline="0" smtClean="0">
                <a:ln>
                  <a:noFill/>
                </a:ln>
                <a:solidFill>
                  <a:schemeClr val="tx1"/>
                </a:solidFill>
                <a:effectLst/>
                <a:latin typeface="Arial" panose="020B0604020202020204" pitchFamily="34" charset="0"/>
              </a:endParaRPr>
            </a:p>
          </p:txBody>
        </p:sp>
        <p:sp>
          <p:nvSpPr>
            <p:cNvPr id="18487" name="Rectangle 133"/>
            <p:cNvSpPr>
              <a:spLocks noChangeArrowheads="1"/>
            </p:cNvSpPr>
            <p:nvPr/>
          </p:nvSpPr>
          <p:spPr bwMode="auto">
            <a:xfrm>
              <a:off x="4555" y="2258"/>
              <a:ext cx="94" cy="14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100" b="0" i="0" u="none" strike="noStrike" cap="none" normalizeH="0" baseline="0" smtClean="0">
                  <a:ln>
                    <a:noFill/>
                  </a:ln>
                  <a:solidFill>
                    <a:srgbClr val="000000"/>
                  </a:solidFill>
                  <a:effectLst/>
                  <a:latin typeface="Meiryo UI" panose="020B0604030504040204" pitchFamily="50" charset="-128"/>
                  <a:ea typeface="Meiryo UI" panose="020B0604030504040204" pitchFamily="50" charset="-128"/>
                </a:rPr>
                <a:t>(</a:t>
              </a:r>
              <a:endParaRPr kumimoji="0" lang="ja-JP" altLang="ja-JP" sz="1800" b="0" i="0" u="none" strike="noStrike" cap="none" normalizeH="0" baseline="0" smtClean="0">
                <a:ln>
                  <a:noFill/>
                </a:ln>
                <a:solidFill>
                  <a:schemeClr val="tx1"/>
                </a:solidFill>
                <a:effectLst/>
                <a:latin typeface="Arial" panose="020B0604020202020204" pitchFamily="34" charset="0"/>
              </a:endParaRPr>
            </a:p>
          </p:txBody>
        </p:sp>
        <p:sp>
          <p:nvSpPr>
            <p:cNvPr id="18488" name="Rectangle 134"/>
            <p:cNvSpPr>
              <a:spLocks noChangeArrowheads="1"/>
            </p:cNvSpPr>
            <p:nvPr/>
          </p:nvSpPr>
          <p:spPr bwMode="auto">
            <a:xfrm>
              <a:off x="4595" y="2258"/>
              <a:ext cx="196" cy="14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100" b="0" i="0" u="none" strike="noStrike" cap="none" normalizeH="0" baseline="0" smtClean="0">
                  <a:ln>
                    <a:noFill/>
                  </a:ln>
                  <a:solidFill>
                    <a:srgbClr val="000000"/>
                  </a:solidFill>
                  <a:effectLst/>
                  <a:latin typeface="Meiryo UI" panose="020B0604030504040204" pitchFamily="50" charset="-128"/>
                  <a:ea typeface="Meiryo UI" panose="020B0604030504040204" pitchFamily="50" charset="-128"/>
                </a:rPr>
                <a:t>整備後</a:t>
              </a:r>
              <a:endParaRPr kumimoji="0" lang="ja-JP" altLang="ja-JP" sz="1800" b="0" i="0" u="none" strike="noStrike" cap="none" normalizeH="0" baseline="0" smtClean="0">
                <a:ln>
                  <a:noFill/>
                </a:ln>
                <a:solidFill>
                  <a:schemeClr val="tx1"/>
                </a:solidFill>
                <a:effectLst/>
                <a:latin typeface="Arial" panose="020B0604020202020204" pitchFamily="34" charset="0"/>
              </a:endParaRPr>
            </a:p>
          </p:txBody>
        </p:sp>
        <p:sp>
          <p:nvSpPr>
            <p:cNvPr id="18489" name="Rectangle 135"/>
            <p:cNvSpPr>
              <a:spLocks noChangeArrowheads="1"/>
            </p:cNvSpPr>
            <p:nvPr/>
          </p:nvSpPr>
          <p:spPr bwMode="auto">
            <a:xfrm>
              <a:off x="4866" y="2258"/>
              <a:ext cx="93" cy="14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100" b="0" i="0" u="none" strike="noStrike" cap="none" normalizeH="0" baseline="0" smtClean="0">
                  <a:ln>
                    <a:noFill/>
                  </a:ln>
                  <a:solidFill>
                    <a:srgbClr val="000000"/>
                  </a:solidFill>
                  <a:effectLst/>
                  <a:latin typeface="Meiryo UI" panose="020B0604030504040204" pitchFamily="50" charset="-128"/>
                  <a:ea typeface="Meiryo UI" panose="020B0604030504040204" pitchFamily="50" charset="-128"/>
                </a:rPr>
                <a:t>:</a:t>
              </a:r>
              <a:endParaRPr kumimoji="0" lang="ja-JP" altLang="ja-JP" sz="1800" b="0" i="0" u="none" strike="noStrike" cap="none" normalizeH="0" baseline="0" smtClean="0">
                <a:ln>
                  <a:noFill/>
                </a:ln>
                <a:solidFill>
                  <a:schemeClr val="tx1"/>
                </a:solidFill>
                <a:effectLst/>
                <a:latin typeface="Arial" panose="020B0604020202020204" pitchFamily="34" charset="0"/>
              </a:endParaRPr>
            </a:p>
          </p:txBody>
        </p:sp>
        <p:sp>
          <p:nvSpPr>
            <p:cNvPr id="18490" name="Rectangle 136"/>
            <p:cNvSpPr>
              <a:spLocks noChangeArrowheads="1"/>
            </p:cNvSpPr>
            <p:nvPr/>
          </p:nvSpPr>
          <p:spPr bwMode="auto">
            <a:xfrm>
              <a:off x="4905" y="2258"/>
              <a:ext cx="148" cy="14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100" b="0" i="0" u="none" strike="noStrike" cap="none" normalizeH="0" baseline="0" dirty="0" smtClean="0">
                  <a:ln>
                    <a:noFill/>
                  </a:ln>
                  <a:solidFill>
                    <a:srgbClr val="000000"/>
                  </a:solidFill>
                  <a:effectLst/>
                  <a:latin typeface="Meiryo UI" panose="020B0604030504040204" pitchFamily="50" charset="-128"/>
                  <a:ea typeface="Meiryo UI" panose="020B0604030504040204" pitchFamily="50" charset="-128"/>
                </a:rPr>
                <a:t>最速</a:t>
              </a:r>
              <a:endParaRPr kumimoji="0" lang="ja-JP" altLang="ja-JP" sz="1800" b="0" i="0" u="none" strike="noStrike" cap="none" normalizeH="0" baseline="0" dirty="0" smtClean="0">
                <a:ln>
                  <a:noFill/>
                </a:ln>
                <a:solidFill>
                  <a:schemeClr val="tx1"/>
                </a:solidFill>
                <a:effectLst/>
                <a:latin typeface="Arial" panose="020B0604020202020204" pitchFamily="34" charset="0"/>
              </a:endParaRPr>
            </a:p>
          </p:txBody>
        </p:sp>
        <p:sp>
          <p:nvSpPr>
            <p:cNvPr id="18491" name="Rectangle 137"/>
            <p:cNvSpPr>
              <a:spLocks noChangeArrowheads="1"/>
            </p:cNvSpPr>
            <p:nvPr/>
          </p:nvSpPr>
          <p:spPr bwMode="auto">
            <a:xfrm>
              <a:off x="5086" y="2258"/>
              <a:ext cx="172" cy="14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100" b="0" i="0" u="none" strike="noStrike" cap="none" normalizeH="0" baseline="0" smtClean="0">
                  <a:ln>
                    <a:noFill/>
                  </a:ln>
                  <a:solidFill>
                    <a:srgbClr val="000000"/>
                  </a:solidFill>
                  <a:effectLst/>
                  <a:latin typeface="Meiryo UI" panose="020B0604030504040204" pitchFamily="50" charset="-128"/>
                  <a:ea typeface="Meiryo UI" panose="020B0604030504040204" pitchFamily="50" charset="-128"/>
                </a:rPr>
                <a:t>38</a:t>
              </a:r>
              <a:endParaRPr kumimoji="0" lang="ja-JP" altLang="ja-JP" sz="1800" b="0" i="0" u="none" strike="noStrike" cap="none" normalizeH="0" baseline="0" smtClean="0">
                <a:ln>
                  <a:noFill/>
                </a:ln>
                <a:solidFill>
                  <a:schemeClr val="tx1"/>
                </a:solidFill>
                <a:effectLst/>
                <a:latin typeface="Arial" panose="020B0604020202020204" pitchFamily="34" charset="0"/>
              </a:endParaRPr>
            </a:p>
          </p:txBody>
        </p:sp>
        <p:sp>
          <p:nvSpPr>
            <p:cNvPr id="18492" name="Rectangle 138"/>
            <p:cNvSpPr>
              <a:spLocks noChangeArrowheads="1"/>
            </p:cNvSpPr>
            <p:nvPr/>
          </p:nvSpPr>
          <p:spPr bwMode="auto">
            <a:xfrm>
              <a:off x="5199" y="2258"/>
              <a:ext cx="274" cy="14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100" b="0" i="0" u="none" strike="noStrike" cap="none" normalizeH="0" baseline="0" smtClean="0">
                  <a:ln>
                    <a:noFill/>
                  </a:ln>
                  <a:solidFill>
                    <a:srgbClr val="000000"/>
                  </a:solidFill>
                  <a:effectLst/>
                  <a:latin typeface="Meiryo UI" panose="020B0604030504040204" pitchFamily="50" charset="-128"/>
                  <a:ea typeface="Meiryo UI" panose="020B0604030504040204" pitchFamily="50" charset="-128"/>
                </a:rPr>
                <a:t>分の可能性</a:t>
              </a:r>
              <a:endParaRPr kumimoji="0" lang="ja-JP" altLang="ja-JP" sz="1800" b="0" i="0" u="none" strike="noStrike" cap="none" normalizeH="0" baseline="0" smtClean="0">
                <a:ln>
                  <a:noFill/>
                </a:ln>
                <a:solidFill>
                  <a:schemeClr val="tx1"/>
                </a:solidFill>
                <a:effectLst/>
                <a:latin typeface="Arial" panose="020B0604020202020204" pitchFamily="34" charset="0"/>
              </a:endParaRPr>
            </a:p>
          </p:txBody>
        </p:sp>
        <p:sp>
          <p:nvSpPr>
            <p:cNvPr id="18493" name="Rectangle 139"/>
            <p:cNvSpPr>
              <a:spLocks noChangeArrowheads="1"/>
            </p:cNvSpPr>
            <p:nvPr/>
          </p:nvSpPr>
          <p:spPr bwMode="auto">
            <a:xfrm>
              <a:off x="5635" y="2258"/>
              <a:ext cx="93" cy="14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100" b="0" i="0" u="none" strike="noStrike" cap="none" normalizeH="0" baseline="0" smtClean="0">
                  <a:ln>
                    <a:noFill/>
                  </a:ln>
                  <a:solidFill>
                    <a:srgbClr val="000000"/>
                  </a:solidFill>
                  <a:effectLst/>
                  <a:latin typeface="Meiryo UI" panose="020B0604030504040204" pitchFamily="50" charset="-128"/>
                  <a:ea typeface="Meiryo UI" panose="020B0604030504040204" pitchFamily="50" charset="-128"/>
                </a:rPr>
                <a:t>)</a:t>
              </a:r>
              <a:endParaRPr kumimoji="0" lang="ja-JP" altLang="ja-JP" sz="1800" b="0" i="0" u="none" strike="noStrike" cap="none" normalizeH="0" baseline="0" smtClean="0">
                <a:ln>
                  <a:noFill/>
                </a:ln>
                <a:solidFill>
                  <a:schemeClr val="tx1"/>
                </a:solidFill>
                <a:effectLst/>
                <a:latin typeface="Arial" panose="020B0604020202020204" pitchFamily="34" charset="0"/>
              </a:endParaRPr>
            </a:p>
          </p:txBody>
        </p:sp>
      </p:grpSp>
      <p:sp>
        <p:nvSpPr>
          <p:cNvPr id="97" name="テキスト ボックス 96"/>
          <p:cNvSpPr txBox="1"/>
          <p:nvPr/>
        </p:nvSpPr>
        <p:spPr>
          <a:xfrm>
            <a:off x="7740352" y="0"/>
            <a:ext cx="1403648" cy="261610"/>
          </a:xfrm>
          <a:prstGeom prst="rect">
            <a:avLst/>
          </a:prstGeom>
          <a:noFill/>
        </p:spPr>
        <p:txBody>
          <a:bodyPr wrap="square" rtlCol="0">
            <a:spAutoFit/>
          </a:bodyPr>
          <a:lstStyle/>
          <a:p>
            <a:r>
              <a:rPr lang="en-US" altLang="ja-JP" sz="1100" dirty="0" smtClean="0">
                <a:latin typeface="Arial" pitchFamily="34" charset="0"/>
                <a:cs typeface="Arial" pitchFamily="34" charset="0"/>
              </a:rPr>
              <a:t>C7.(87)</a:t>
            </a:r>
            <a:r>
              <a:rPr lang="ja-JP" altLang="en-US" sz="1100" dirty="0" smtClean="0">
                <a:latin typeface="Arial" pitchFamily="34" charset="0"/>
                <a:cs typeface="Arial" pitchFamily="34" charset="0"/>
              </a:rPr>
              <a:t>～</a:t>
            </a:r>
            <a:r>
              <a:rPr lang="en-US" altLang="ja-JP" sz="1100" dirty="0" smtClean="0">
                <a:latin typeface="Arial" pitchFamily="34" charset="0"/>
                <a:cs typeface="Arial" pitchFamily="34" charset="0"/>
              </a:rPr>
              <a:t>(89)</a:t>
            </a:r>
            <a:endParaRPr kumimoji="1" lang="en-US" altLang="ja-JP" sz="1100" dirty="0" smtClean="0">
              <a:latin typeface="Arial" pitchFamily="34" charset="0"/>
              <a:cs typeface="Arial" pitchFamily="34" charset="0"/>
            </a:endParaRPr>
          </a:p>
        </p:txBody>
      </p:sp>
    </p:spTree>
    <p:extLst>
      <p:ext uri="{BB962C8B-B14F-4D97-AF65-F5344CB8AC3E}">
        <p14:creationId xmlns:p14="http://schemas.microsoft.com/office/powerpoint/2010/main" val="1859932461"/>
      </p:ext>
    </p:extLst>
  </p:cSld>
  <p:clrMapOvr>
    <a:masterClrMapping/>
  </p:clrMapOvr>
  <p:timing>
    <p:tnLst>
      <p:par>
        <p:cTn id="1" dur="indefinite" restart="never" nodeType="tmRoot"/>
      </p:par>
    </p:tn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 name="角丸四角形 23"/>
          <p:cNvSpPr/>
          <p:nvPr/>
        </p:nvSpPr>
        <p:spPr>
          <a:xfrm>
            <a:off x="49197" y="2060848"/>
            <a:ext cx="4645555" cy="3816424"/>
          </a:xfrm>
          <a:prstGeom prst="roundRect">
            <a:avLst>
              <a:gd name="adj" fmla="val 3640"/>
            </a:avLst>
          </a:prstGeom>
          <a:solidFill>
            <a:schemeClr val="accent6">
              <a:lumMod val="60000"/>
              <a:lumOff val="40000"/>
              <a:alpha val="5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2533" name="Rectangle 147"/>
          <p:cNvSpPr txBox="1">
            <a:spLocks noChangeArrowheads="1"/>
          </p:cNvSpPr>
          <p:nvPr/>
        </p:nvSpPr>
        <p:spPr bwMode="auto">
          <a:xfrm>
            <a:off x="252536" y="188640"/>
            <a:ext cx="6551712" cy="612775"/>
          </a:xfrm>
          <a:prstGeom prst="rect">
            <a:avLst/>
          </a:prstGeom>
          <a:noFill/>
          <a:ln w="9525">
            <a:noFill/>
            <a:miter lim="800000"/>
            <a:headEnd/>
            <a:tailEnd/>
          </a:ln>
        </p:spPr>
        <p:txBody>
          <a:bodyPr anchor="ctr"/>
          <a:lstStyle/>
          <a:p>
            <a:pPr eaLnBrk="0" hangingPunct="0"/>
            <a:r>
              <a:rPr lang="ja-JP" altLang="en-US" b="1" dirty="0" smtClean="0">
                <a:latin typeface="Calibri" pitchFamily="34" charset="0"/>
              </a:rPr>
              <a:t>③（</a:t>
            </a:r>
            <a:r>
              <a:rPr lang="ja-JP" altLang="en-US" b="1" dirty="0">
                <a:latin typeface="Calibri" pitchFamily="34" charset="0"/>
              </a:rPr>
              <a:t>環状高速道路）　延伸部の概要と整備効果</a:t>
            </a:r>
          </a:p>
        </p:txBody>
      </p:sp>
      <p:sp>
        <p:nvSpPr>
          <p:cNvPr id="22534" name="正方形/長方形 10"/>
          <p:cNvSpPr>
            <a:spLocks noChangeArrowheads="1"/>
          </p:cNvSpPr>
          <p:nvPr/>
        </p:nvSpPr>
        <p:spPr bwMode="auto">
          <a:xfrm>
            <a:off x="-63500" y="692696"/>
            <a:ext cx="4493538" cy="738664"/>
          </a:xfrm>
          <a:prstGeom prst="rect">
            <a:avLst/>
          </a:prstGeom>
          <a:noFill/>
          <a:ln w="9525">
            <a:noFill/>
            <a:miter lim="800000"/>
            <a:headEnd/>
            <a:tailEnd/>
          </a:ln>
        </p:spPr>
        <p:txBody>
          <a:bodyPr wrap="none">
            <a:spAutoFit/>
          </a:bodyPr>
          <a:lstStyle/>
          <a:p>
            <a:r>
              <a:rPr lang="ja-JP" altLang="en-US" sz="1400" dirty="0">
                <a:solidFill>
                  <a:srgbClr val="000000"/>
                </a:solidFill>
                <a:latin typeface="ＭＳ ゴシック" pitchFamily="49" charset="-128"/>
                <a:ea typeface="ＭＳ ゴシック" pitchFamily="49" charset="-128"/>
              </a:rPr>
              <a:t>＜大阪都市再生環状道路の概要 ＞</a:t>
            </a:r>
            <a:endParaRPr lang="en-US" altLang="ja-JP" sz="1400" dirty="0">
              <a:solidFill>
                <a:srgbClr val="000000"/>
              </a:solidFill>
              <a:latin typeface="ＭＳ ゴシック" pitchFamily="49" charset="-128"/>
              <a:ea typeface="ＭＳ ゴシック" pitchFamily="49" charset="-128"/>
            </a:endParaRPr>
          </a:p>
          <a:p>
            <a:r>
              <a:rPr lang="ja-JP" altLang="en-US" sz="1400" dirty="0">
                <a:solidFill>
                  <a:srgbClr val="000000"/>
                </a:solidFill>
                <a:latin typeface="ＭＳ ゴシック" pitchFamily="49" charset="-128"/>
                <a:ea typeface="ＭＳ ゴシック" pitchFamily="49" charset="-128"/>
              </a:rPr>
              <a:t>　左岸線延伸部の整備により、概ね大阪市域外縁部に</a:t>
            </a:r>
            <a:endParaRPr lang="en-US" altLang="ja-JP" sz="1400" dirty="0">
              <a:solidFill>
                <a:srgbClr val="000000"/>
              </a:solidFill>
              <a:latin typeface="ＭＳ ゴシック" pitchFamily="49" charset="-128"/>
              <a:ea typeface="ＭＳ ゴシック" pitchFamily="49" charset="-128"/>
            </a:endParaRPr>
          </a:p>
          <a:p>
            <a:r>
              <a:rPr lang="ja-JP" altLang="en-US" sz="1400" dirty="0">
                <a:solidFill>
                  <a:srgbClr val="000000"/>
                </a:solidFill>
                <a:latin typeface="ＭＳ ゴシック" pitchFamily="49" charset="-128"/>
                <a:ea typeface="ＭＳ ゴシック" pitchFamily="49" charset="-128"/>
              </a:rPr>
              <a:t>　位置する都市再生環状道路の整備が完了する。</a:t>
            </a:r>
          </a:p>
        </p:txBody>
      </p:sp>
      <p:sp>
        <p:nvSpPr>
          <p:cNvPr id="22535" name="正方形/長方形 10"/>
          <p:cNvSpPr>
            <a:spLocks noChangeArrowheads="1"/>
          </p:cNvSpPr>
          <p:nvPr/>
        </p:nvSpPr>
        <p:spPr bwMode="auto">
          <a:xfrm>
            <a:off x="4508405" y="692696"/>
            <a:ext cx="4852610" cy="738664"/>
          </a:xfrm>
          <a:prstGeom prst="rect">
            <a:avLst/>
          </a:prstGeom>
          <a:noFill/>
          <a:ln w="9525">
            <a:noFill/>
            <a:miter lim="800000"/>
            <a:headEnd/>
            <a:tailEnd/>
          </a:ln>
        </p:spPr>
        <p:txBody>
          <a:bodyPr wrap="none">
            <a:spAutoFit/>
          </a:bodyPr>
          <a:lstStyle/>
          <a:p>
            <a:r>
              <a:rPr lang="ja-JP" altLang="en-US" sz="1400" dirty="0">
                <a:solidFill>
                  <a:srgbClr val="000000"/>
                </a:solidFill>
                <a:latin typeface="ＭＳ ゴシック" pitchFamily="49" charset="-128"/>
                <a:ea typeface="ＭＳ ゴシック" pitchFamily="49" charset="-128"/>
              </a:rPr>
              <a:t>＜左岸線延伸部</a:t>
            </a:r>
            <a:r>
              <a:rPr lang="ja-JP" altLang="en-US" sz="1200" dirty="0">
                <a:solidFill>
                  <a:srgbClr val="000000"/>
                </a:solidFill>
                <a:latin typeface="ＭＳ ゴシック" pitchFamily="49" charset="-128"/>
                <a:ea typeface="ＭＳ ゴシック" pitchFamily="49" charset="-128"/>
              </a:rPr>
              <a:t>（大阪都市再生環状道路）</a:t>
            </a:r>
            <a:r>
              <a:rPr lang="ja-JP" altLang="en-US" sz="1400" dirty="0">
                <a:solidFill>
                  <a:srgbClr val="000000"/>
                </a:solidFill>
                <a:latin typeface="ＭＳ ゴシック" pitchFamily="49" charset="-128"/>
                <a:ea typeface="ＭＳ ゴシック" pitchFamily="49" charset="-128"/>
              </a:rPr>
              <a:t>の整備効果 ＞</a:t>
            </a:r>
            <a:endParaRPr lang="en-US" altLang="ja-JP" sz="1400" dirty="0">
              <a:solidFill>
                <a:srgbClr val="000000"/>
              </a:solidFill>
              <a:latin typeface="ＭＳ ゴシック" pitchFamily="49" charset="-128"/>
              <a:ea typeface="ＭＳ ゴシック" pitchFamily="49" charset="-128"/>
            </a:endParaRPr>
          </a:p>
          <a:p>
            <a:r>
              <a:rPr lang="ja-JP" altLang="en-US" sz="1400" dirty="0">
                <a:solidFill>
                  <a:srgbClr val="000000"/>
                </a:solidFill>
                <a:latin typeface="ＭＳ ゴシック" pitchFamily="49" charset="-128"/>
                <a:ea typeface="ＭＳ ゴシック" pitchFamily="49" charset="-128"/>
              </a:rPr>
              <a:t>　環状道路内の通過交通</a:t>
            </a:r>
            <a:r>
              <a:rPr lang="ja-JP" altLang="en-US" sz="1400" dirty="0" smtClean="0">
                <a:solidFill>
                  <a:srgbClr val="000000"/>
                </a:solidFill>
                <a:latin typeface="ＭＳ ゴシック" pitchFamily="49" charset="-128"/>
                <a:ea typeface="ＭＳ ゴシック" pitchFamily="49" charset="-128"/>
              </a:rPr>
              <a:t>（</a:t>
            </a:r>
            <a:r>
              <a:rPr lang="en-US" altLang="ja-JP" sz="1400" dirty="0" smtClean="0">
                <a:solidFill>
                  <a:srgbClr val="000000"/>
                </a:solidFill>
                <a:latin typeface="ＭＳ ゴシック" pitchFamily="49" charset="-128"/>
                <a:ea typeface="ＭＳ ゴシック" pitchFamily="49" charset="-128"/>
              </a:rPr>
              <a:t>21</a:t>
            </a:r>
            <a:r>
              <a:rPr lang="ja-JP" altLang="en-US" sz="1400" dirty="0" smtClean="0">
                <a:solidFill>
                  <a:srgbClr val="000000"/>
                </a:solidFill>
                <a:latin typeface="ＭＳ ゴシック" pitchFamily="49" charset="-128"/>
                <a:ea typeface="ＭＳ ゴシック" pitchFamily="49" charset="-128"/>
              </a:rPr>
              <a:t>万台、うち阪神高速</a:t>
            </a:r>
            <a:r>
              <a:rPr lang="en-US" altLang="ja-JP" sz="1400" dirty="0" smtClean="0">
                <a:solidFill>
                  <a:srgbClr val="000000"/>
                </a:solidFill>
                <a:latin typeface="ＭＳ ゴシック" pitchFamily="49" charset="-128"/>
                <a:ea typeface="ＭＳ ゴシック" pitchFamily="49" charset="-128"/>
              </a:rPr>
              <a:t>16</a:t>
            </a:r>
            <a:r>
              <a:rPr lang="ja-JP" altLang="en-US" sz="1400" dirty="0" smtClean="0">
                <a:solidFill>
                  <a:srgbClr val="000000"/>
                </a:solidFill>
                <a:latin typeface="ＭＳ ゴシック" pitchFamily="49" charset="-128"/>
                <a:ea typeface="ＭＳ ゴシック" pitchFamily="49" charset="-128"/>
              </a:rPr>
              <a:t>万台）</a:t>
            </a:r>
            <a:endParaRPr lang="en-US" altLang="ja-JP" sz="1400" dirty="0" smtClean="0">
              <a:solidFill>
                <a:srgbClr val="000000"/>
              </a:solidFill>
              <a:latin typeface="ＭＳ ゴシック" pitchFamily="49" charset="-128"/>
              <a:ea typeface="ＭＳ ゴシック" pitchFamily="49" charset="-128"/>
            </a:endParaRPr>
          </a:p>
          <a:p>
            <a:r>
              <a:rPr lang="ja-JP" altLang="en-US" sz="1400" dirty="0" smtClean="0">
                <a:solidFill>
                  <a:srgbClr val="000000"/>
                </a:solidFill>
                <a:latin typeface="ＭＳ ゴシック" pitchFamily="49" charset="-128"/>
                <a:ea typeface="ＭＳ ゴシック" pitchFamily="49" charset="-128"/>
              </a:rPr>
              <a:t>　の</a:t>
            </a:r>
            <a:r>
              <a:rPr lang="ja-JP" altLang="en-US" sz="1400" dirty="0">
                <a:solidFill>
                  <a:srgbClr val="000000"/>
                </a:solidFill>
                <a:latin typeface="ＭＳ ゴシック" pitchFamily="49" charset="-128"/>
                <a:ea typeface="ＭＳ ゴシック" pitchFamily="49" charset="-128"/>
              </a:rPr>
              <a:t>流入抑制が期待される。</a:t>
            </a:r>
          </a:p>
        </p:txBody>
      </p:sp>
      <p:pic>
        <p:nvPicPr>
          <p:cNvPr id="20" name="図 19" descr="キャプチ11ャ.PNG"/>
          <p:cNvPicPr>
            <a:picLocks noChangeAspect="1"/>
          </p:cNvPicPr>
          <p:nvPr/>
        </p:nvPicPr>
        <p:blipFill>
          <a:blip r:embed="rId2" cstate="screen">
            <a:lum bright="-10000" contrast="25000"/>
          </a:blip>
          <a:srcRect/>
          <a:stretch>
            <a:fillRect/>
          </a:stretch>
        </p:blipFill>
        <p:spPr>
          <a:xfrm>
            <a:off x="4736477" y="1484784"/>
            <a:ext cx="3147891" cy="2393520"/>
          </a:xfrm>
          <a:prstGeom prst="rect">
            <a:avLst/>
          </a:prstGeom>
        </p:spPr>
      </p:pic>
      <p:sp>
        <p:nvSpPr>
          <p:cNvPr id="9" name="テキスト ボックス 8"/>
          <p:cNvSpPr txBox="1"/>
          <p:nvPr/>
        </p:nvSpPr>
        <p:spPr>
          <a:xfrm>
            <a:off x="0" y="0"/>
            <a:ext cx="3491880" cy="261610"/>
          </a:xfrm>
          <a:prstGeom prst="rect">
            <a:avLst/>
          </a:prstGeom>
          <a:noFill/>
        </p:spPr>
        <p:txBody>
          <a:bodyPr wrap="square" rtlCol="0">
            <a:spAutoFit/>
          </a:bodyPr>
          <a:lstStyle/>
          <a:p>
            <a:r>
              <a:rPr kumimoji="1" lang="en-US" altLang="ja-JP" sz="1100" dirty="0" smtClean="0"/>
              <a:t>Ⅳ</a:t>
            </a:r>
            <a:r>
              <a:rPr kumimoji="1" lang="ja-JP" altLang="en-US" sz="1100" dirty="0" smtClean="0"/>
              <a:t>　政策の刷新・</a:t>
            </a:r>
            <a:r>
              <a:rPr lang="ja-JP" altLang="en-US" sz="1100" dirty="0" smtClean="0"/>
              <a:t>インフラ整備</a:t>
            </a:r>
            <a:endParaRPr kumimoji="1" lang="en-US" altLang="ja-JP" sz="1100" dirty="0" smtClean="0"/>
          </a:p>
        </p:txBody>
      </p:sp>
      <p:cxnSp>
        <p:nvCxnSpPr>
          <p:cNvPr id="12" name="直線コネクタ 11"/>
          <p:cNvCxnSpPr/>
          <p:nvPr/>
        </p:nvCxnSpPr>
        <p:spPr>
          <a:xfrm>
            <a:off x="179512" y="692696"/>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8" name="左カーブ矢印 17"/>
          <p:cNvSpPr/>
          <p:nvPr/>
        </p:nvSpPr>
        <p:spPr>
          <a:xfrm>
            <a:off x="7800920" y="2780928"/>
            <a:ext cx="875536" cy="2952328"/>
          </a:xfrm>
          <a:prstGeom prst="curved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solidFill>
                <a:schemeClr val="tx1"/>
              </a:solidFill>
            </a:endParaRPr>
          </a:p>
        </p:txBody>
      </p:sp>
      <p:sp>
        <p:nvSpPr>
          <p:cNvPr id="17" name="正方形/長方形 16"/>
          <p:cNvSpPr/>
          <p:nvPr/>
        </p:nvSpPr>
        <p:spPr>
          <a:xfrm>
            <a:off x="7884368" y="3284984"/>
            <a:ext cx="1259632" cy="1800200"/>
          </a:xfrm>
          <a:prstGeom prst="rect">
            <a:avLst/>
          </a:prstGeom>
        </p:spPr>
        <p:style>
          <a:lnRef idx="2">
            <a:schemeClr val="accent6"/>
          </a:lnRef>
          <a:fillRef idx="1">
            <a:schemeClr val="lt1"/>
          </a:fillRef>
          <a:effectRef idx="0">
            <a:schemeClr val="accent6"/>
          </a:effectRef>
          <a:fontRef idx="minor">
            <a:schemeClr val="dk1"/>
          </a:fontRef>
        </p:style>
        <p:txBody>
          <a:bodyPr rtlCol="0" anchor="ctr"/>
          <a:lstStyle/>
          <a:p>
            <a:r>
              <a:rPr kumimoji="1" lang="ja-JP" altLang="en-US" sz="1100" dirty="0" smtClean="0"/>
              <a:t>淀川左岸線延伸部の整備で、大阪都市再生環状道路が形成され、通過交通が淀川左岸線延伸部を利用することで大阪都市圏を通過する交通の減少が期待される</a:t>
            </a:r>
            <a:endParaRPr kumimoji="1" lang="ja-JP" altLang="en-US" sz="1100" dirty="0"/>
          </a:p>
        </p:txBody>
      </p:sp>
      <p:grpSp>
        <p:nvGrpSpPr>
          <p:cNvPr id="2" name="グループ化 24"/>
          <p:cNvGrpSpPr/>
          <p:nvPr/>
        </p:nvGrpSpPr>
        <p:grpSpPr>
          <a:xfrm>
            <a:off x="4710539" y="4005065"/>
            <a:ext cx="3173829" cy="2664296"/>
            <a:chOff x="4710539" y="4005065"/>
            <a:chExt cx="3173829" cy="2664296"/>
          </a:xfrm>
        </p:grpSpPr>
        <p:pic>
          <p:nvPicPr>
            <p:cNvPr id="21" name="図 20" descr="キャプチャ222.PNG"/>
            <p:cNvPicPr>
              <a:picLocks noChangeAspect="1"/>
            </p:cNvPicPr>
            <p:nvPr/>
          </p:nvPicPr>
          <p:blipFill>
            <a:blip r:embed="rId3" cstate="screen"/>
            <a:srcRect l="650" t="11921" r="41592"/>
            <a:stretch>
              <a:fillRect/>
            </a:stretch>
          </p:blipFill>
          <p:spPr>
            <a:xfrm>
              <a:off x="4710539" y="4005065"/>
              <a:ext cx="3173829" cy="2664296"/>
            </a:xfrm>
            <a:prstGeom prst="rect">
              <a:avLst/>
            </a:prstGeom>
          </p:spPr>
        </p:pic>
        <p:sp>
          <p:nvSpPr>
            <p:cNvPr id="19" name="角丸四角形 18"/>
            <p:cNvSpPr/>
            <p:nvPr/>
          </p:nvSpPr>
          <p:spPr>
            <a:xfrm>
              <a:off x="5796136" y="5661248"/>
              <a:ext cx="864096" cy="360040"/>
            </a:xfrm>
            <a:prstGeom prst="roundRect">
              <a:avLst/>
            </a:prstGeom>
          </p:spPr>
          <p:style>
            <a:lnRef idx="2">
              <a:schemeClr val="accent6"/>
            </a:lnRef>
            <a:fillRef idx="1">
              <a:schemeClr val="lt1"/>
            </a:fillRef>
            <a:effectRef idx="0">
              <a:schemeClr val="accent6"/>
            </a:effectRef>
            <a:fontRef idx="minor">
              <a:schemeClr val="dk1"/>
            </a:fontRef>
          </p:style>
          <p:txBody>
            <a:bodyPr lIns="0" tIns="36000" rIns="0" bIns="36000" rtlCol="0" anchor="ctr"/>
            <a:lstStyle/>
            <a:p>
              <a:pPr algn="ctr"/>
              <a:r>
                <a:rPr kumimoji="1" lang="ja-JP" altLang="en-US" sz="1050" dirty="0" smtClean="0"/>
                <a:t>大阪都市圏の渋滞が緩和</a:t>
              </a:r>
              <a:endParaRPr kumimoji="1" lang="ja-JP" altLang="en-US" sz="1050" dirty="0"/>
            </a:p>
          </p:txBody>
        </p:sp>
      </p:grpSp>
      <p:sp>
        <p:nvSpPr>
          <p:cNvPr id="6" name="フリーフォーム 5"/>
          <p:cNvSpPr/>
          <p:nvPr/>
        </p:nvSpPr>
        <p:spPr>
          <a:xfrm>
            <a:off x="5936456" y="3359944"/>
            <a:ext cx="166688" cy="40481"/>
          </a:xfrm>
          <a:custGeom>
            <a:avLst/>
            <a:gdLst>
              <a:gd name="connsiteX0" fmla="*/ 0 w 166688"/>
              <a:gd name="connsiteY0" fmla="*/ 0 h 40481"/>
              <a:gd name="connsiteX1" fmla="*/ 166688 w 166688"/>
              <a:gd name="connsiteY1" fmla="*/ 40481 h 40481"/>
            </a:gdLst>
            <a:ahLst/>
            <a:cxnLst>
              <a:cxn ang="0">
                <a:pos x="connsiteX0" y="connsiteY0"/>
              </a:cxn>
              <a:cxn ang="0">
                <a:pos x="connsiteX1" y="connsiteY1"/>
              </a:cxn>
            </a:cxnLst>
            <a:rect l="l" t="t" r="r" b="b"/>
            <a:pathLst>
              <a:path w="166688" h="40481">
                <a:moveTo>
                  <a:pt x="0" y="0"/>
                </a:moveTo>
                <a:lnTo>
                  <a:pt x="166688" y="40481"/>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10" name="フリーフォーム 9"/>
          <p:cNvSpPr/>
          <p:nvPr/>
        </p:nvSpPr>
        <p:spPr>
          <a:xfrm>
            <a:off x="5902325" y="6048000"/>
            <a:ext cx="158750" cy="47625"/>
          </a:xfrm>
          <a:custGeom>
            <a:avLst/>
            <a:gdLst>
              <a:gd name="connsiteX0" fmla="*/ 0 w 158750"/>
              <a:gd name="connsiteY0" fmla="*/ 0 h 47625"/>
              <a:gd name="connsiteX1" fmla="*/ 158750 w 158750"/>
              <a:gd name="connsiteY1" fmla="*/ 47625 h 47625"/>
            </a:gdLst>
            <a:ahLst/>
            <a:cxnLst>
              <a:cxn ang="0">
                <a:pos x="connsiteX0" y="connsiteY0"/>
              </a:cxn>
              <a:cxn ang="0">
                <a:pos x="connsiteX1" y="connsiteY1"/>
              </a:cxn>
            </a:cxnLst>
            <a:rect l="l" t="t" r="r" b="b"/>
            <a:pathLst>
              <a:path w="158750" h="47625">
                <a:moveTo>
                  <a:pt x="0" y="0"/>
                </a:moveTo>
                <a:cubicBezTo>
                  <a:pt x="70114" y="20108"/>
                  <a:pt x="140229" y="40217"/>
                  <a:pt x="158750" y="47625"/>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pic>
        <p:nvPicPr>
          <p:cNvPr id="4" name="図 3"/>
          <p:cNvPicPr>
            <a:picLocks noChangeAspect="1"/>
          </p:cNvPicPr>
          <p:nvPr/>
        </p:nvPicPr>
        <p:blipFill>
          <a:blip r:embed="rId4"/>
          <a:stretch>
            <a:fillRect/>
          </a:stretch>
        </p:blipFill>
        <p:spPr>
          <a:xfrm>
            <a:off x="49198" y="2176740"/>
            <a:ext cx="4645555" cy="3529890"/>
          </a:xfrm>
          <a:prstGeom prst="rect">
            <a:avLst/>
          </a:prstGeom>
          <a:ln>
            <a:noFill/>
            <a:prstDash val="dash"/>
          </a:ln>
        </p:spPr>
      </p:pic>
      <p:sp>
        <p:nvSpPr>
          <p:cNvPr id="23" name="スライド番号プレースホルダ 7"/>
          <p:cNvSpPr>
            <a:spLocks noGrp="1"/>
          </p:cNvSpPr>
          <p:nvPr>
            <p:ph type="sldNum" sz="quarter" idx="12"/>
          </p:nvPr>
        </p:nvSpPr>
        <p:spPr>
          <a:xfrm>
            <a:off x="8407474" y="6669360"/>
            <a:ext cx="720080" cy="177924"/>
          </a:xfrm>
        </p:spPr>
        <p:txBody>
          <a:bodyPr/>
          <a:lstStyle/>
          <a:p>
            <a:fld id="{64B84B96-582C-4B8C-A6CA-EAFF3CBD5F53}" type="slidenum">
              <a:rPr kumimoji="1" lang="ja-JP" altLang="en-US" smtClean="0"/>
              <a:t>43</a:t>
            </a:fld>
            <a:endParaRPr kumimoji="1" lang="ja-JP" altLang="en-US" dirty="0"/>
          </a:p>
        </p:txBody>
      </p:sp>
      <p:sp>
        <p:nvSpPr>
          <p:cNvPr id="25" name="テキスト ボックス 24"/>
          <p:cNvSpPr txBox="1"/>
          <p:nvPr/>
        </p:nvSpPr>
        <p:spPr>
          <a:xfrm>
            <a:off x="7740352" y="0"/>
            <a:ext cx="1403648" cy="261610"/>
          </a:xfrm>
          <a:prstGeom prst="rect">
            <a:avLst/>
          </a:prstGeom>
          <a:noFill/>
        </p:spPr>
        <p:txBody>
          <a:bodyPr wrap="square" rtlCol="0">
            <a:spAutoFit/>
          </a:bodyPr>
          <a:lstStyle/>
          <a:p>
            <a:r>
              <a:rPr lang="en-US" altLang="ja-JP" sz="1100" dirty="0" smtClean="0">
                <a:latin typeface="Arial" pitchFamily="34" charset="0"/>
                <a:cs typeface="Arial" pitchFamily="34" charset="0"/>
              </a:rPr>
              <a:t>C7.(87)</a:t>
            </a:r>
            <a:r>
              <a:rPr lang="ja-JP" altLang="en-US" sz="1100" dirty="0" smtClean="0">
                <a:latin typeface="Arial" pitchFamily="34" charset="0"/>
                <a:cs typeface="Arial" pitchFamily="34" charset="0"/>
              </a:rPr>
              <a:t>～</a:t>
            </a:r>
            <a:r>
              <a:rPr lang="en-US" altLang="ja-JP" sz="1100" dirty="0" smtClean="0">
                <a:latin typeface="Arial" pitchFamily="34" charset="0"/>
                <a:cs typeface="Arial" pitchFamily="34" charset="0"/>
              </a:rPr>
              <a:t>(89)</a:t>
            </a:r>
            <a:endParaRPr kumimoji="1" lang="en-US" altLang="ja-JP" sz="1100" dirty="0" smtClean="0">
              <a:latin typeface="Arial" pitchFamily="34" charset="0"/>
              <a:cs typeface="Arial" pitchFamily="34" charset="0"/>
            </a:endParaRPr>
          </a:p>
        </p:txBody>
      </p:sp>
    </p:spTree>
    <p:extLst>
      <p:ext uri="{BB962C8B-B14F-4D97-AF65-F5344CB8AC3E}">
        <p14:creationId xmlns:p14="http://schemas.microsoft.com/office/powerpoint/2010/main" val="3794677601"/>
      </p:ext>
    </p:extLst>
  </p:cSld>
  <p:clrMapOvr>
    <a:masterClrMapping/>
  </p:clrMapOvr>
  <p:timing>
    <p:tnLst>
      <p:par>
        <p:cTn id="1" dur="indefinite" restart="never" nodeType="tmRoot"/>
      </p:par>
    </p:tn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 name="ホームベース 53"/>
          <p:cNvSpPr/>
          <p:nvPr/>
        </p:nvSpPr>
        <p:spPr>
          <a:xfrm>
            <a:off x="7272460" y="4285983"/>
            <a:ext cx="922659" cy="1452711"/>
          </a:xfrm>
          <a:prstGeom prst="homePlate">
            <a:avLst>
              <a:gd name="adj" fmla="val 25373"/>
            </a:avLst>
          </a:prstGeom>
          <a:solidFill>
            <a:schemeClr val="bg1"/>
          </a:solidFill>
          <a:ln>
            <a:tailEnd type="triangle"/>
          </a:ln>
        </p:spPr>
        <p:style>
          <a:lnRef idx="2">
            <a:schemeClr val="accent2"/>
          </a:lnRef>
          <a:fillRef idx="1">
            <a:schemeClr val="lt1"/>
          </a:fillRef>
          <a:effectRef idx="0">
            <a:schemeClr val="accent2"/>
          </a:effectRef>
          <a:fontRef idx="minor">
            <a:schemeClr val="dk1"/>
          </a:fontRef>
        </p:style>
        <p:txBody>
          <a:bodyPr lIns="36000" tIns="36000" rIns="36000" bIns="36000" rtlCol="0" anchor="ctr"/>
          <a:lstStyle/>
          <a:p>
            <a:pPr>
              <a:defRPr/>
            </a:pPr>
            <a:endParaRPr kumimoji="1" lang="ja-JP" altLang="en-US" sz="900" dirty="0">
              <a:solidFill>
                <a:schemeClr val="tx1"/>
              </a:solidFill>
            </a:endParaRPr>
          </a:p>
        </p:txBody>
      </p:sp>
      <p:sp>
        <p:nvSpPr>
          <p:cNvPr id="97" name="角丸四角形 96"/>
          <p:cNvSpPr/>
          <p:nvPr/>
        </p:nvSpPr>
        <p:spPr>
          <a:xfrm>
            <a:off x="7308304" y="4411727"/>
            <a:ext cx="683262" cy="1239006"/>
          </a:xfrm>
          <a:prstGeom prst="roundRect">
            <a:avLst>
              <a:gd name="adj" fmla="val 3640"/>
            </a:avLst>
          </a:prstGeom>
          <a:solidFill>
            <a:schemeClr val="accent6">
              <a:lumMod val="60000"/>
              <a:lumOff val="40000"/>
              <a:alpha val="5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4" name="テキスト ボックス 23"/>
          <p:cNvSpPr txBox="1"/>
          <p:nvPr/>
        </p:nvSpPr>
        <p:spPr>
          <a:xfrm>
            <a:off x="7227991" y="4354283"/>
            <a:ext cx="930962" cy="1338828"/>
          </a:xfrm>
          <a:prstGeom prst="rect">
            <a:avLst/>
          </a:prstGeom>
          <a:noFill/>
        </p:spPr>
        <p:txBody>
          <a:bodyPr wrap="square" rtlCol="0">
            <a:spAutoFit/>
          </a:bodyPr>
          <a:lstStyle/>
          <a:p>
            <a:r>
              <a:rPr lang="en-US" altLang="ja-JP" sz="900" dirty="0"/>
              <a:t>2017</a:t>
            </a:r>
            <a:r>
              <a:rPr lang="ja-JP" altLang="en-US" sz="900" dirty="0"/>
              <a:t>年</a:t>
            </a:r>
            <a:r>
              <a:rPr lang="en-US" altLang="ja-JP" sz="900" dirty="0"/>
              <a:t>4</a:t>
            </a:r>
            <a:r>
              <a:rPr lang="ja-JP" altLang="en-US" sz="900" dirty="0"/>
              <a:t>月</a:t>
            </a:r>
          </a:p>
          <a:p>
            <a:r>
              <a:rPr lang="ja-JP" altLang="en-US" sz="900" dirty="0"/>
              <a:t>国、阪神高速道路㈱</a:t>
            </a:r>
            <a:r>
              <a:rPr lang="ja-JP" altLang="en-US" sz="900" dirty="0" smtClean="0"/>
              <a:t>、</a:t>
            </a:r>
            <a:endParaRPr lang="en-US" altLang="ja-JP" sz="900" dirty="0" smtClean="0"/>
          </a:p>
          <a:p>
            <a:r>
              <a:rPr lang="en-US" altLang="ja-JP" sz="900" dirty="0" smtClean="0"/>
              <a:t>NEXCO</a:t>
            </a:r>
            <a:r>
              <a:rPr lang="ja-JP" altLang="en-US" sz="900" dirty="0"/>
              <a:t>西日本により国直轄事業と有料道路事業の合併施行方式によって事業化</a:t>
            </a:r>
          </a:p>
        </p:txBody>
      </p:sp>
      <p:sp>
        <p:nvSpPr>
          <p:cNvPr id="98" name="角丸四角形 97"/>
          <p:cNvSpPr/>
          <p:nvPr/>
        </p:nvSpPr>
        <p:spPr>
          <a:xfrm>
            <a:off x="6018685" y="2060848"/>
            <a:ext cx="1289619" cy="309362"/>
          </a:xfrm>
          <a:prstGeom prst="roundRect">
            <a:avLst>
              <a:gd name="adj" fmla="val 3640"/>
            </a:avLst>
          </a:prstGeom>
          <a:solidFill>
            <a:schemeClr val="accent6">
              <a:lumMod val="60000"/>
              <a:lumOff val="40000"/>
              <a:alpha val="5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cxnSp>
        <p:nvCxnSpPr>
          <p:cNvPr id="12" name="直線コネクタ 11"/>
          <p:cNvCxnSpPr/>
          <p:nvPr/>
        </p:nvCxnSpPr>
        <p:spPr>
          <a:xfrm>
            <a:off x="1043608" y="4581128"/>
            <a:ext cx="8032596" cy="0"/>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4" name="テキスト ボックス 7"/>
          <p:cNvSpPr txBox="1">
            <a:spLocks noChangeArrowheads="1"/>
          </p:cNvSpPr>
          <p:nvPr/>
        </p:nvSpPr>
        <p:spPr bwMode="auto">
          <a:xfrm>
            <a:off x="-108520" y="2567226"/>
            <a:ext cx="1152128" cy="861774"/>
          </a:xfrm>
          <a:prstGeom prst="rect">
            <a:avLst/>
          </a:prstGeom>
          <a:noFill/>
          <a:ln w="9525">
            <a:noFill/>
            <a:miter lim="800000"/>
            <a:headEnd/>
            <a:tailEnd/>
          </a:ln>
        </p:spPr>
        <p:txBody>
          <a:bodyPr wrap="square" rIns="36000">
            <a:spAutoFit/>
          </a:bodyPr>
          <a:lstStyle/>
          <a:p>
            <a:pPr>
              <a:lnSpc>
                <a:spcPts val="2000"/>
              </a:lnSpc>
              <a:defRPr/>
            </a:pPr>
            <a:r>
              <a:rPr lang="ja-JP" altLang="en-US" sz="1200" dirty="0">
                <a:latin typeface="+mn-ea"/>
                <a:ea typeface="+mn-ea"/>
              </a:rPr>
              <a:t> </a:t>
            </a:r>
            <a:r>
              <a:rPr lang="ja-JP" altLang="en-US" sz="1200" dirty="0" smtClean="0">
                <a:latin typeface="+mn-ea"/>
              </a:rPr>
              <a:t>①</a:t>
            </a:r>
            <a:r>
              <a:rPr lang="ja-JP" altLang="en-US" sz="1200" dirty="0" smtClean="0">
                <a:latin typeface="+mn-ea"/>
                <a:ea typeface="+mn-ea"/>
              </a:rPr>
              <a:t>関係者間</a:t>
            </a:r>
            <a:endParaRPr lang="en-US" altLang="ja-JP" sz="1200" dirty="0" smtClean="0">
              <a:latin typeface="+mn-ea"/>
              <a:ea typeface="+mn-ea"/>
            </a:endParaRPr>
          </a:p>
          <a:p>
            <a:pPr>
              <a:lnSpc>
                <a:spcPts val="2000"/>
              </a:lnSpc>
              <a:defRPr/>
            </a:pPr>
            <a:r>
              <a:rPr lang="ja-JP" altLang="en-US" sz="1200" dirty="0" smtClean="0">
                <a:latin typeface="+mn-ea"/>
                <a:ea typeface="+mn-ea"/>
              </a:rPr>
              <a:t>　 </a:t>
            </a:r>
            <a:r>
              <a:rPr lang="ja-JP" altLang="en-US" sz="1200" dirty="0" err="1" smtClean="0">
                <a:latin typeface="+mn-ea"/>
                <a:ea typeface="+mn-ea"/>
              </a:rPr>
              <a:t>での</a:t>
            </a:r>
            <a:r>
              <a:rPr lang="ja-JP" altLang="en-US" sz="1200" dirty="0" smtClean="0">
                <a:latin typeface="+mn-ea"/>
                <a:ea typeface="+mn-ea"/>
              </a:rPr>
              <a:t>必要性</a:t>
            </a:r>
            <a:endParaRPr lang="en-US" altLang="ja-JP" sz="1200" dirty="0" smtClean="0">
              <a:latin typeface="+mn-ea"/>
              <a:ea typeface="+mn-ea"/>
            </a:endParaRPr>
          </a:p>
          <a:p>
            <a:pPr>
              <a:lnSpc>
                <a:spcPts val="2000"/>
              </a:lnSpc>
              <a:defRPr/>
            </a:pPr>
            <a:r>
              <a:rPr lang="en-US" altLang="ja-JP" sz="1200" dirty="0">
                <a:latin typeface="+mn-ea"/>
              </a:rPr>
              <a:t> </a:t>
            </a:r>
            <a:r>
              <a:rPr lang="en-US" altLang="ja-JP" sz="1200" dirty="0" smtClean="0">
                <a:latin typeface="+mn-ea"/>
              </a:rPr>
              <a:t>  </a:t>
            </a:r>
            <a:r>
              <a:rPr lang="ja-JP" altLang="en-US" sz="1200" dirty="0" smtClean="0">
                <a:latin typeface="+mn-ea"/>
                <a:ea typeface="+mn-ea"/>
              </a:rPr>
              <a:t>の</a:t>
            </a:r>
            <a:r>
              <a:rPr lang="ja-JP" altLang="en-US" sz="1200" dirty="0">
                <a:latin typeface="+mn-ea"/>
                <a:ea typeface="+mn-ea"/>
              </a:rPr>
              <a:t>整理 </a:t>
            </a:r>
          </a:p>
        </p:txBody>
      </p:sp>
      <p:sp>
        <p:nvSpPr>
          <p:cNvPr id="5" name="テキスト ボックス 7"/>
          <p:cNvSpPr txBox="1">
            <a:spLocks noChangeArrowheads="1"/>
          </p:cNvSpPr>
          <p:nvPr/>
        </p:nvSpPr>
        <p:spPr bwMode="auto">
          <a:xfrm>
            <a:off x="-73745" y="3429000"/>
            <a:ext cx="973337" cy="605294"/>
          </a:xfrm>
          <a:prstGeom prst="rect">
            <a:avLst/>
          </a:prstGeom>
          <a:noFill/>
          <a:ln w="9525">
            <a:noFill/>
            <a:miter lim="800000"/>
            <a:headEnd/>
            <a:tailEnd/>
          </a:ln>
        </p:spPr>
        <p:txBody>
          <a:bodyPr wrap="square" rIns="36000">
            <a:spAutoFit/>
          </a:bodyPr>
          <a:lstStyle/>
          <a:p>
            <a:pPr>
              <a:lnSpc>
                <a:spcPts val="2000"/>
              </a:lnSpc>
              <a:defRPr/>
            </a:pPr>
            <a:r>
              <a:rPr lang="ja-JP" altLang="en-US" sz="1200" dirty="0" smtClean="0">
                <a:latin typeface="+mn-ea"/>
                <a:ea typeface="+mn-ea"/>
              </a:rPr>
              <a:t>② </a:t>
            </a:r>
            <a:r>
              <a:rPr lang="ja-JP" altLang="en-US" sz="1200" dirty="0">
                <a:latin typeface="+mn-ea"/>
                <a:ea typeface="+mn-ea"/>
              </a:rPr>
              <a:t>計画案</a:t>
            </a:r>
            <a:r>
              <a:rPr lang="ja-JP" altLang="en-US" sz="1200" dirty="0" smtClean="0">
                <a:latin typeface="+mn-ea"/>
                <a:ea typeface="+mn-ea"/>
              </a:rPr>
              <a:t>の</a:t>
            </a:r>
            <a:endParaRPr lang="en-US" altLang="ja-JP" sz="1200" dirty="0" smtClean="0">
              <a:latin typeface="+mn-ea"/>
              <a:ea typeface="+mn-ea"/>
            </a:endParaRPr>
          </a:p>
          <a:p>
            <a:pPr>
              <a:lnSpc>
                <a:spcPts val="2000"/>
              </a:lnSpc>
              <a:defRPr/>
            </a:pPr>
            <a:r>
              <a:rPr lang="ja-JP" altLang="en-US" sz="1200" dirty="0" smtClean="0">
                <a:latin typeface="+mn-ea"/>
              </a:rPr>
              <a:t>　　</a:t>
            </a:r>
            <a:r>
              <a:rPr lang="ja-JP" altLang="en-US" sz="1200" dirty="0" smtClean="0">
                <a:latin typeface="+mn-ea"/>
                <a:ea typeface="+mn-ea"/>
              </a:rPr>
              <a:t>深度化</a:t>
            </a:r>
            <a:endParaRPr lang="en-US" altLang="ja-JP" sz="1200" dirty="0">
              <a:latin typeface="+mn-ea"/>
              <a:ea typeface="+mn-ea"/>
            </a:endParaRPr>
          </a:p>
        </p:txBody>
      </p:sp>
      <p:sp>
        <p:nvSpPr>
          <p:cNvPr id="6" name="テキスト ボックス 7"/>
          <p:cNvSpPr txBox="1">
            <a:spLocks noChangeArrowheads="1"/>
          </p:cNvSpPr>
          <p:nvPr/>
        </p:nvSpPr>
        <p:spPr bwMode="auto">
          <a:xfrm>
            <a:off x="-43334" y="4077072"/>
            <a:ext cx="1951038" cy="733534"/>
          </a:xfrm>
          <a:prstGeom prst="rect">
            <a:avLst/>
          </a:prstGeom>
          <a:noFill/>
          <a:ln w="9525">
            <a:noFill/>
            <a:miter lim="800000"/>
            <a:headEnd/>
            <a:tailEnd/>
          </a:ln>
        </p:spPr>
        <p:txBody>
          <a:bodyPr rIns="36000">
            <a:spAutoFit/>
          </a:bodyPr>
          <a:lstStyle/>
          <a:p>
            <a:pPr>
              <a:lnSpc>
                <a:spcPts val="2000"/>
              </a:lnSpc>
              <a:defRPr/>
            </a:pPr>
            <a:r>
              <a:rPr lang="ja-JP" altLang="en-US" sz="1200" dirty="0" smtClean="0">
                <a:latin typeface="+mn-ea"/>
                <a:ea typeface="+mn-ea"/>
              </a:rPr>
              <a:t>③法定</a:t>
            </a:r>
            <a:r>
              <a:rPr lang="ja-JP" altLang="en-US" sz="1200" dirty="0">
                <a:latin typeface="+mn-ea"/>
                <a:ea typeface="+mn-ea"/>
              </a:rPr>
              <a:t>手続き</a:t>
            </a:r>
            <a:endParaRPr lang="en-US" altLang="ja-JP" sz="1200" dirty="0">
              <a:latin typeface="+mn-ea"/>
              <a:ea typeface="+mn-ea"/>
            </a:endParaRPr>
          </a:p>
          <a:p>
            <a:pPr>
              <a:lnSpc>
                <a:spcPts val="1500"/>
              </a:lnSpc>
              <a:defRPr/>
            </a:pPr>
            <a:r>
              <a:rPr lang="ja-JP" altLang="en-US" sz="1200" dirty="0">
                <a:latin typeface="+mn-ea"/>
                <a:ea typeface="+mn-ea"/>
              </a:rPr>
              <a:t>（都市計画</a:t>
            </a:r>
            <a:r>
              <a:rPr lang="ja-JP" altLang="en-US" sz="1200" dirty="0" smtClean="0">
                <a:latin typeface="+mn-ea"/>
                <a:ea typeface="+mn-ea"/>
              </a:rPr>
              <a:t>、</a:t>
            </a:r>
            <a:endParaRPr lang="en-US" altLang="ja-JP" sz="1200" dirty="0" smtClean="0">
              <a:latin typeface="+mn-ea"/>
              <a:ea typeface="+mn-ea"/>
            </a:endParaRPr>
          </a:p>
          <a:p>
            <a:pPr>
              <a:lnSpc>
                <a:spcPts val="1500"/>
              </a:lnSpc>
              <a:defRPr/>
            </a:pPr>
            <a:r>
              <a:rPr lang="ja-JP" altLang="en-US" sz="1200" dirty="0" smtClean="0">
                <a:latin typeface="+mn-ea"/>
                <a:ea typeface="+mn-ea"/>
              </a:rPr>
              <a:t>環境</a:t>
            </a:r>
            <a:r>
              <a:rPr lang="ja-JP" altLang="en-US" sz="1200" dirty="0">
                <a:latin typeface="+mn-ea"/>
                <a:ea typeface="+mn-ea"/>
              </a:rPr>
              <a:t>アセス等）</a:t>
            </a:r>
          </a:p>
        </p:txBody>
      </p:sp>
      <p:sp>
        <p:nvSpPr>
          <p:cNvPr id="7" name="テキスト ボックス 7"/>
          <p:cNvSpPr txBox="1">
            <a:spLocks noChangeArrowheads="1"/>
          </p:cNvSpPr>
          <p:nvPr/>
        </p:nvSpPr>
        <p:spPr bwMode="auto">
          <a:xfrm>
            <a:off x="-64542" y="5000625"/>
            <a:ext cx="1900238" cy="823623"/>
          </a:xfrm>
          <a:prstGeom prst="rect">
            <a:avLst/>
          </a:prstGeom>
          <a:noFill/>
          <a:ln w="9525">
            <a:noFill/>
            <a:miter lim="800000"/>
            <a:headEnd/>
            <a:tailEnd/>
          </a:ln>
        </p:spPr>
        <p:txBody>
          <a:bodyPr>
            <a:spAutoFit/>
          </a:bodyPr>
          <a:lstStyle/>
          <a:p>
            <a:pPr>
              <a:lnSpc>
                <a:spcPts val="2000"/>
              </a:lnSpc>
              <a:defRPr/>
            </a:pPr>
            <a:r>
              <a:rPr lang="ja-JP" altLang="en-US" sz="1200" dirty="0" smtClean="0">
                <a:latin typeface="+mn-ea"/>
                <a:ea typeface="+mn-ea"/>
              </a:rPr>
              <a:t>④現地</a:t>
            </a:r>
            <a:r>
              <a:rPr lang="ja-JP" altLang="en-US" sz="1200" dirty="0">
                <a:latin typeface="+mn-ea"/>
                <a:ea typeface="+mn-ea"/>
              </a:rPr>
              <a:t>での施工</a:t>
            </a:r>
            <a:r>
              <a:rPr lang="en-US" altLang="ja-JP" sz="1200" dirty="0">
                <a:latin typeface="+mn-ea"/>
                <a:ea typeface="+mn-ea"/>
              </a:rPr>
              <a:t/>
            </a:r>
            <a:br>
              <a:rPr lang="en-US" altLang="ja-JP" sz="1200" dirty="0">
                <a:latin typeface="+mn-ea"/>
                <a:ea typeface="+mn-ea"/>
              </a:rPr>
            </a:br>
            <a:r>
              <a:rPr lang="en-US" altLang="ja-JP" sz="1200" dirty="0">
                <a:latin typeface="+mn-ea"/>
                <a:ea typeface="+mn-ea"/>
              </a:rPr>
              <a:t> </a:t>
            </a:r>
            <a:r>
              <a:rPr lang="ja-JP" altLang="en-US" sz="1200" dirty="0">
                <a:latin typeface="+mn-ea"/>
                <a:ea typeface="+mn-ea"/>
              </a:rPr>
              <a:t>（測量、設計</a:t>
            </a:r>
            <a:r>
              <a:rPr lang="ja-JP" altLang="en-US" sz="1200" dirty="0" smtClean="0">
                <a:latin typeface="+mn-ea"/>
                <a:ea typeface="+mn-ea"/>
              </a:rPr>
              <a:t>等</a:t>
            </a:r>
            <a:endParaRPr lang="en-US" altLang="ja-JP" sz="1200" dirty="0" smtClean="0">
              <a:latin typeface="+mn-ea"/>
              <a:ea typeface="+mn-ea"/>
            </a:endParaRPr>
          </a:p>
          <a:p>
            <a:pPr>
              <a:lnSpc>
                <a:spcPts val="2000"/>
              </a:lnSpc>
              <a:defRPr/>
            </a:pPr>
            <a:r>
              <a:rPr lang="ja-JP" altLang="en-US" sz="1200" dirty="0">
                <a:latin typeface="+mn-ea"/>
              </a:rPr>
              <a:t>　 </a:t>
            </a:r>
            <a:r>
              <a:rPr lang="ja-JP" altLang="en-US" sz="1200" dirty="0" smtClean="0">
                <a:latin typeface="+mn-ea"/>
                <a:ea typeface="+mn-ea"/>
              </a:rPr>
              <a:t>を</a:t>
            </a:r>
            <a:r>
              <a:rPr lang="ja-JP" altLang="en-US" sz="1200" dirty="0">
                <a:latin typeface="+mn-ea"/>
                <a:ea typeface="+mn-ea"/>
              </a:rPr>
              <a:t>含む）</a:t>
            </a:r>
          </a:p>
        </p:txBody>
      </p:sp>
      <p:sp>
        <p:nvSpPr>
          <p:cNvPr id="8" name="テキスト ボックス 7"/>
          <p:cNvSpPr txBox="1">
            <a:spLocks noChangeArrowheads="1"/>
          </p:cNvSpPr>
          <p:nvPr/>
        </p:nvSpPr>
        <p:spPr bwMode="auto">
          <a:xfrm>
            <a:off x="-57745" y="5877272"/>
            <a:ext cx="1749425" cy="797654"/>
          </a:xfrm>
          <a:prstGeom prst="rect">
            <a:avLst/>
          </a:prstGeom>
          <a:noFill/>
          <a:ln w="9525">
            <a:noFill/>
            <a:miter lim="800000"/>
            <a:headEnd/>
            <a:tailEnd/>
          </a:ln>
        </p:spPr>
        <p:txBody>
          <a:bodyPr>
            <a:spAutoFit/>
          </a:bodyPr>
          <a:lstStyle/>
          <a:p>
            <a:pPr>
              <a:lnSpc>
                <a:spcPts val="2000"/>
              </a:lnSpc>
              <a:defRPr/>
            </a:pPr>
            <a:r>
              <a:rPr lang="ja-JP" altLang="en-US" sz="1200" dirty="0" smtClean="0">
                <a:latin typeface="+mn-ea"/>
                <a:ea typeface="+mn-ea"/>
              </a:rPr>
              <a:t>⑤完成</a:t>
            </a:r>
            <a:r>
              <a:rPr lang="ja-JP" altLang="en-US" sz="1200" dirty="0">
                <a:latin typeface="+mn-ea"/>
                <a:ea typeface="+mn-ea"/>
              </a:rPr>
              <a:t>・</a:t>
            </a:r>
            <a:r>
              <a:rPr lang="ja-JP" altLang="en-US" sz="1200" dirty="0" smtClean="0">
                <a:latin typeface="+mn-ea"/>
                <a:ea typeface="ＭＳ Ｐゴシック" pitchFamily="50" charset="-128"/>
              </a:rPr>
              <a:t>供用</a:t>
            </a:r>
            <a:endParaRPr lang="en-US" altLang="ja-JP" sz="1200" dirty="0" smtClean="0">
              <a:latin typeface="+mn-ea"/>
              <a:ea typeface="ＭＳ Ｐゴシック" pitchFamily="50" charset="-128"/>
            </a:endParaRPr>
          </a:p>
          <a:p>
            <a:pPr>
              <a:lnSpc>
                <a:spcPts val="2000"/>
              </a:lnSpc>
              <a:defRPr/>
            </a:pPr>
            <a:r>
              <a:rPr lang="en-US" altLang="ja-JP" sz="1200" dirty="0">
                <a:latin typeface="+mn-ea"/>
                <a:ea typeface="ＭＳ Ｐゴシック" pitchFamily="50" charset="-128"/>
              </a:rPr>
              <a:t> </a:t>
            </a:r>
            <a:r>
              <a:rPr lang="en-US" altLang="ja-JP" sz="1200" dirty="0" smtClean="0">
                <a:latin typeface="+mn-ea"/>
                <a:ea typeface="ＭＳ Ｐゴシック" pitchFamily="50" charset="-128"/>
              </a:rPr>
              <a:t>  </a:t>
            </a:r>
            <a:r>
              <a:rPr lang="ja-JP" altLang="en-US" sz="1200" dirty="0" smtClean="0">
                <a:latin typeface="+mn-ea"/>
                <a:ea typeface="ＭＳ Ｐゴシック" pitchFamily="50" charset="-128"/>
              </a:rPr>
              <a:t>開始</a:t>
            </a:r>
            <a:endParaRPr lang="en-US" altLang="ja-JP" sz="1200" dirty="0">
              <a:latin typeface="+mn-ea"/>
              <a:ea typeface="ＭＳ Ｐゴシック" pitchFamily="50" charset="-128"/>
            </a:endParaRPr>
          </a:p>
          <a:p>
            <a:pPr>
              <a:lnSpc>
                <a:spcPts val="1500"/>
              </a:lnSpc>
              <a:defRPr/>
            </a:pPr>
            <a:r>
              <a:rPr lang="ja-JP" altLang="en-US" sz="1200" dirty="0" smtClean="0">
                <a:latin typeface="+mn-ea"/>
                <a:ea typeface="+mn-ea"/>
              </a:rPr>
              <a:t>  （</a:t>
            </a:r>
            <a:r>
              <a:rPr lang="ja-JP" altLang="en-US" sz="1200" dirty="0">
                <a:latin typeface="+mn-ea"/>
                <a:ea typeface="+mn-ea"/>
              </a:rPr>
              <a:t>構想実現）</a:t>
            </a:r>
          </a:p>
        </p:txBody>
      </p:sp>
      <p:cxnSp>
        <p:nvCxnSpPr>
          <p:cNvPr id="10" name="直線コネクタ 9"/>
          <p:cNvCxnSpPr/>
          <p:nvPr/>
        </p:nvCxnSpPr>
        <p:spPr>
          <a:xfrm flipV="1">
            <a:off x="1259632" y="6146908"/>
            <a:ext cx="7826097" cy="18396"/>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11" name="直線コネクタ 10"/>
          <p:cNvCxnSpPr/>
          <p:nvPr/>
        </p:nvCxnSpPr>
        <p:spPr>
          <a:xfrm flipV="1">
            <a:off x="1259632" y="5415642"/>
            <a:ext cx="7841986" cy="29582"/>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13" name="直線コネクタ 12"/>
          <p:cNvCxnSpPr/>
          <p:nvPr/>
        </p:nvCxnSpPr>
        <p:spPr>
          <a:xfrm>
            <a:off x="899592" y="3717032"/>
            <a:ext cx="8151212" cy="7182"/>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14" name="直線コネクタ 13"/>
          <p:cNvCxnSpPr/>
          <p:nvPr/>
        </p:nvCxnSpPr>
        <p:spPr>
          <a:xfrm>
            <a:off x="899592" y="2924944"/>
            <a:ext cx="8244408" cy="0"/>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45" name="直線コネクタ 44"/>
          <p:cNvCxnSpPr/>
          <p:nvPr/>
        </p:nvCxnSpPr>
        <p:spPr>
          <a:xfrm>
            <a:off x="323528" y="692696"/>
            <a:ext cx="856895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9" name="テキスト ボックス 7"/>
          <p:cNvSpPr txBox="1">
            <a:spLocks noChangeArrowheads="1"/>
          </p:cNvSpPr>
          <p:nvPr/>
        </p:nvSpPr>
        <p:spPr bwMode="auto">
          <a:xfrm>
            <a:off x="7671692" y="1916832"/>
            <a:ext cx="1472308" cy="784830"/>
          </a:xfrm>
          <a:prstGeom prst="rect">
            <a:avLst/>
          </a:prstGeom>
          <a:noFill/>
          <a:ln w="9525">
            <a:noFill/>
            <a:miter lim="800000"/>
            <a:headEnd/>
            <a:tailEnd/>
          </a:ln>
        </p:spPr>
        <p:txBody>
          <a:bodyPr wrap="square">
            <a:spAutoFit/>
          </a:bodyPr>
          <a:lstStyle/>
          <a:p>
            <a:pPr>
              <a:lnSpc>
                <a:spcPts val="2000"/>
              </a:lnSpc>
              <a:defRPr/>
            </a:pPr>
            <a:r>
              <a:rPr lang="ja-JP" altLang="en-US" sz="1400" dirty="0">
                <a:latin typeface="+mn-ea"/>
                <a:ea typeface="+mn-ea"/>
              </a:rPr>
              <a:t> 左岸線延伸部</a:t>
            </a:r>
            <a:endParaRPr lang="en-US" altLang="ja-JP" sz="1400" dirty="0">
              <a:latin typeface="+mn-ea"/>
              <a:ea typeface="+mn-ea"/>
            </a:endParaRPr>
          </a:p>
          <a:p>
            <a:pPr>
              <a:lnSpc>
                <a:spcPts val="2000"/>
              </a:lnSpc>
              <a:defRPr/>
            </a:pPr>
            <a:r>
              <a:rPr lang="ja-JP" altLang="en-US" sz="1050" dirty="0" smtClean="0">
                <a:latin typeface="+mn-ea"/>
                <a:ea typeface="+mn-ea"/>
              </a:rPr>
              <a:t>　　（</a:t>
            </a:r>
            <a:r>
              <a:rPr lang="ja-JP" altLang="en-US" sz="1050" dirty="0">
                <a:latin typeface="+mn-ea"/>
                <a:ea typeface="+mn-ea"/>
              </a:rPr>
              <a:t>都市再生環状</a:t>
            </a:r>
            <a:endParaRPr lang="en-US" altLang="ja-JP" sz="1050" dirty="0">
              <a:latin typeface="+mn-ea"/>
              <a:ea typeface="+mn-ea"/>
            </a:endParaRPr>
          </a:p>
          <a:p>
            <a:pPr>
              <a:lnSpc>
                <a:spcPts val="1400"/>
              </a:lnSpc>
              <a:defRPr/>
            </a:pPr>
            <a:r>
              <a:rPr lang="ja-JP" altLang="en-US" sz="1050" dirty="0">
                <a:latin typeface="+mn-ea"/>
                <a:ea typeface="+mn-ea"/>
              </a:rPr>
              <a:t>　</a:t>
            </a:r>
            <a:r>
              <a:rPr lang="ja-JP" altLang="en-US" sz="1050" dirty="0" smtClean="0">
                <a:latin typeface="+mn-ea"/>
                <a:ea typeface="+mn-ea"/>
              </a:rPr>
              <a:t>　　</a:t>
            </a:r>
            <a:r>
              <a:rPr lang="ja-JP" altLang="en-US" sz="1050" dirty="0" smtClean="0">
                <a:latin typeface="+mn-ea"/>
                <a:ea typeface="ＭＳ Ｐゴシック" pitchFamily="50" charset="-128"/>
              </a:rPr>
              <a:t>道路</a:t>
            </a:r>
            <a:r>
              <a:rPr lang="ja-JP" altLang="en-US" sz="1050" dirty="0">
                <a:latin typeface="+mn-ea"/>
                <a:ea typeface="+mn-ea"/>
              </a:rPr>
              <a:t>の整備）</a:t>
            </a:r>
          </a:p>
        </p:txBody>
      </p:sp>
      <p:graphicFrame>
        <p:nvGraphicFramePr>
          <p:cNvPr id="82" name="表 81"/>
          <p:cNvGraphicFramePr>
            <a:graphicFrameLocks noGrp="1"/>
          </p:cNvGraphicFramePr>
          <p:nvPr/>
        </p:nvGraphicFramePr>
        <p:xfrm>
          <a:off x="7452320" y="1633880"/>
          <a:ext cx="1619672" cy="282952"/>
        </p:xfrm>
        <a:graphic>
          <a:graphicData uri="http://schemas.openxmlformats.org/drawingml/2006/table">
            <a:tbl>
              <a:tblPr firstRow="1" bandRow="1">
                <a:tableStyleId>{5C22544A-7EE6-4342-B048-85BDC9FD1C3A}</a:tableStyleId>
              </a:tblPr>
              <a:tblGrid>
                <a:gridCol w="1619672"/>
              </a:tblGrid>
              <a:tr h="282952">
                <a:tc>
                  <a:txBody>
                    <a:bodyPr/>
                    <a:lstStyle/>
                    <a:p>
                      <a:pPr algn="ctr"/>
                      <a:r>
                        <a:rPr kumimoji="1" lang="ja-JP" altLang="en-US" sz="1200" b="0" dirty="0" smtClean="0">
                          <a:solidFill>
                            <a:sysClr val="windowText" lastClr="000000"/>
                          </a:solidFill>
                          <a:latin typeface="Meiryo UI" pitchFamily="50" charset="-128"/>
                          <a:ea typeface="Meiryo UI" pitchFamily="50" charset="-128"/>
                          <a:cs typeface="Meiryo UI" pitchFamily="50" charset="-128"/>
                        </a:rPr>
                        <a:t>道　路</a:t>
                      </a:r>
                      <a:endParaRPr kumimoji="1" lang="ja-JP" altLang="en-US" sz="1200" b="0" dirty="0">
                        <a:solidFill>
                          <a:sysClr val="windowText" lastClr="000000"/>
                        </a:solidFill>
                        <a:latin typeface="Meiryo UI" pitchFamily="50" charset="-128"/>
                        <a:ea typeface="Meiryo UI" pitchFamily="50" charset="-128"/>
                        <a:cs typeface="Meiryo UI"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r>
            </a:tbl>
          </a:graphicData>
        </a:graphic>
      </p:graphicFrame>
      <p:sp>
        <p:nvSpPr>
          <p:cNvPr id="16" name="テキスト ボックス 7"/>
          <p:cNvSpPr txBox="1">
            <a:spLocks noChangeArrowheads="1"/>
          </p:cNvSpPr>
          <p:nvPr/>
        </p:nvSpPr>
        <p:spPr bwMode="auto">
          <a:xfrm>
            <a:off x="4067944" y="1916832"/>
            <a:ext cx="1368152" cy="606425"/>
          </a:xfrm>
          <a:prstGeom prst="rect">
            <a:avLst/>
          </a:prstGeom>
          <a:noFill/>
          <a:ln w="9525">
            <a:noFill/>
            <a:miter lim="800000"/>
            <a:headEnd/>
            <a:tailEnd/>
          </a:ln>
        </p:spPr>
        <p:txBody>
          <a:bodyPr wrap="square">
            <a:spAutoFit/>
          </a:bodyPr>
          <a:lstStyle/>
          <a:p>
            <a:pPr>
              <a:lnSpc>
                <a:spcPts val="2000"/>
              </a:lnSpc>
              <a:defRPr/>
            </a:pPr>
            <a:r>
              <a:rPr lang="ja-JP" altLang="en-US" sz="1400" dirty="0">
                <a:latin typeface="+mn-ea"/>
                <a:ea typeface="+mn-ea"/>
              </a:rPr>
              <a:t> なにわ筋線</a:t>
            </a:r>
            <a:endParaRPr lang="en-US" altLang="ja-JP" sz="1400" dirty="0">
              <a:latin typeface="+mn-ea"/>
              <a:ea typeface="+mn-ea"/>
            </a:endParaRPr>
          </a:p>
          <a:p>
            <a:pPr>
              <a:lnSpc>
                <a:spcPts val="2000"/>
              </a:lnSpc>
              <a:defRPr/>
            </a:pPr>
            <a:r>
              <a:rPr lang="ja-JP" altLang="en-US" sz="1050" dirty="0">
                <a:latin typeface="+mn-ea"/>
                <a:ea typeface="+mn-ea"/>
              </a:rPr>
              <a:t>（関空アクセス）</a:t>
            </a:r>
          </a:p>
        </p:txBody>
      </p:sp>
      <p:sp>
        <p:nvSpPr>
          <p:cNvPr id="62" name="円/楕円 61"/>
          <p:cNvSpPr>
            <a:spLocks noChangeAspect="1"/>
          </p:cNvSpPr>
          <p:nvPr/>
        </p:nvSpPr>
        <p:spPr>
          <a:xfrm>
            <a:off x="4499746" y="2708920"/>
            <a:ext cx="360040" cy="361264"/>
          </a:xfrm>
          <a:prstGeom prst="ellipse">
            <a:avLst/>
          </a:prstGeom>
          <a:solidFill>
            <a:schemeClr val="bg1">
              <a:lumMod val="85000"/>
            </a:schemeClr>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sp>
        <p:nvSpPr>
          <p:cNvPr id="88" name="ホームベース 87"/>
          <p:cNvSpPr/>
          <p:nvPr/>
        </p:nvSpPr>
        <p:spPr>
          <a:xfrm>
            <a:off x="3510022" y="3132023"/>
            <a:ext cx="910885" cy="1581936"/>
          </a:xfrm>
          <a:prstGeom prst="homePlate">
            <a:avLst>
              <a:gd name="adj" fmla="val 18275"/>
            </a:avLst>
          </a:prstGeom>
          <a:ln>
            <a:tailEnd type="triangle"/>
          </a:ln>
        </p:spPr>
        <p:style>
          <a:lnRef idx="2">
            <a:schemeClr val="accent2"/>
          </a:lnRef>
          <a:fillRef idx="1">
            <a:schemeClr val="lt1"/>
          </a:fillRef>
          <a:effectRef idx="0">
            <a:schemeClr val="accent2"/>
          </a:effectRef>
          <a:fontRef idx="minor">
            <a:schemeClr val="dk1"/>
          </a:fontRef>
        </p:style>
        <p:txBody>
          <a:bodyPr rtlCol="0" anchor="ctr"/>
          <a:lstStyle/>
          <a:p>
            <a:pPr>
              <a:defRPr/>
            </a:pPr>
            <a:endParaRPr lang="ja-JP" altLang="en-US" sz="900" dirty="0">
              <a:solidFill>
                <a:schemeClr val="tx1"/>
              </a:solidFill>
              <a:latin typeface="+mn-ea"/>
            </a:endParaRPr>
          </a:p>
        </p:txBody>
      </p:sp>
      <p:sp>
        <p:nvSpPr>
          <p:cNvPr id="89" name="下矢印 88"/>
          <p:cNvSpPr/>
          <p:nvPr/>
        </p:nvSpPr>
        <p:spPr>
          <a:xfrm>
            <a:off x="4554554" y="3155759"/>
            <a:ext cx="232420" cy="1224000"/>
          </a:xfrm>
          <a:prstGeom prst="downArrow">
            <a:avLst>
              <a:gd name="adj1" fmla="val 50000"/>
              <a:gd name="adj2" fmla="val 48043"/>
            </a:avLst>
          </a:prstGeom>
          <a:solidFill>
            <a:schemeClr val="bg1">
              <a:lumMod val="85000"/>
            </a:schemeClr>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grpSp>
        <p:nvGrpSpPr>
          <p:cNvPr id="9" name="グループ化 19"/>
          <p:cNvGrpSpPr/>
          <p:nvPr/>
        </p:nvGrpSpPr>
        <p:grpSpPr>
          <a:xfrm>
            <a:off x="2123728" y="1916832"/>
            <a:ext cx="1296144" cy="3672408"/>
            <a:chOff x="6820138" y="1799877"/>
            <a:chExt cx="1296144" cy="3672408"/>
          </a:xfrm>
        </p:grpSpPr>
        <p:sp>
          <p:nvSpPr>
            <p:cNvPr id="17" name="テキスト ボックス 7"/>
            <p:cNvSpPr txBox="1">
              <a:spLocks noChangeArrowheads="1"/>
            </p:cNvSpPr>
            <p:nvPr/>
          </p:nvSpPr>
          <p:spPr bwMode="auto">
            <a:xfrm>
              <a:off x="6820138" y="1799877"/>
              <a:ext cx="1296144" cy="579646"/>
            </a:xfrm>
            <a:prstGeom prst="rect">
              <a:avLst/>
            </a:prstGeom>
            <a:noFill/>
            <a:ln w="9525">
              <a:noFill/>
              <a:miter lim="800000"/>
              <a:headEnd/>
              <a:tailEnd/>
            </a:ln>
          </p:spPr>
          <p:txBody>
            <a:bodyPr wrap="square">
              <a:spAutoFit/>
            </a:bodyPr>
            <a:lstStyle/>
            <a:p>
              <a:pPr>
                <a:lnSpc>
                  <a:spcPts val="2000"/>
                </a:lnSpc>
                <a:defRPr/>
              </a:pPr>
              <a:r>
                <a:rPr lang="ja-JP" altLang="en-US" sz="1400" dirty="0">
                  <a:latin typeface="+mn-ea"/>
                  <a:ea typeface="+mn-ea"/>
                </a:rPr>
                <a:t> うめきた新駅</a:t>
              </a:r>
              <a:endParaRPr lang="en-US" altLang="ja-JP" sz="1400" dirty="0">
                <a:latin typeface="+mn-ea"/>
                <a:ea typeface="+mn-ea"/>
              </a:endParaRPr>
            </a:p>
            <a:p>
              <a:pPr>
                <a:lnSpc>
                  <a:spcPts val="1800"/>
                </a:lnSpc>
                <a:defRPr/>
              </a:pPr>
              <a:r>
                <a:rPr lang="ja-JP" altLang="en-US" sz="1050" spc="-150" dirty="0" smtClean="0">
                  <a:solidFill>
                    <a:srgbClr val="00B050"/>
                  </a:solidFill>
                  <a:latin typeface="+mn-ea"/>
                </a:rPr>
                <a:t>（うめきた</a:t>
              </a:r>
              <a:r>
                <a:rPr lang="en-US" altLang="ja-JP" sz="1050" spc="-150" dirty="0" smtClean="0">
                  <a:solidFill>
                    <a:srgbClr val="00B050"/>
                  </a:solidFill>
                  <a:latin typeface="+mn-ea"/>
                </a:rPr>
                <a:t>2</a:t>
              </a:r>
              <a:r>
                <a:rPr lang="ja-JP" altLang="en-US" sz="1050" spc="-150" dirty="0" smtClean="0">
                  <a:solidFill>
                    <a:srgbClr val="00B050"/>
                  </a:solidFill>
                  <a:latin typeface="+mn-ea"/>
                </a:rPr>
                <a:t>期開発）</a:t>
              </a:r>
              <a:endParaRPr lang="en-US" altLang="ja-JP" sz="1050" spc="-150" dirty="0" smtClean="0">
                <a:solidFill>
                  <a:srgbClr val="00B050"/>
                </a:solidFill>
                <a:latin typeface="+mn-ea"/>
              </a:endParaRPr>
            </a:p>
          </p:txBody>
        </p:sp>
        <p:sp>
          <p:nvSpPr>
            <p:cNvPr id="74" name="円/楕円 73"/>
            <p:cNvSpPr>
              <a:spLocks noChangeAspect="1"/>
            </p:cNvSpPr>
            <p:nvPr/>
          </p:nvSpPr>
          <p:spPr>
            <a:xfrm>
              <a:off x="7280464" y="4268354"/>
              <a:ext cx="360040" cy="361264"/>
            </a:xfrm>
            <a:prstGeom prst="ellipse">
              <a:avLst/>
            </a:prstGeom>
            <a:solidFill>
              <a:schemeClr val="bg1">
                <a:lumMod val="85000"/>
              </a:schemeClr>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sp>
          <p:nvSpPr>
            <p:cNvPr id="92" name="下矢印 91"/>
            <p:cNvSpPr/>
            <p:nvPr/>
          </p:nvSpPr>
          <p:spPr>
            <a:xfrm>
              <a:off x="7348689" y="4680204"/>
              <a:ext cx="223590" cy="361930"/>
            </a:xfrm>
            <a:prstGeom prst="downArrow">
              <a:avLst>
                <a:gd name="adj1" fmla="val 50000"/>
                <a:gd name="adj2" fmla="val 48043"/>
              </a:avLst>
            </a:prstGeom>
            <a:solidFill>
              <a:schemeClr val="bg1">
                <a:lumMod val="85000"/>
              </a:schemeClr>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sp>
          <p:nvSpPr>
            <p:cNvPr id="93" name="円/楕円 92"/>
            <p:cNvSpPr>
              <a:spLocks noChangeAspect="1"/>
            </p:cNvSpPr>
            <p:nvPr/>
          </p:nvSpPr>
          <p:spPr>
            <a:xfrm>
              <a:off x="7268748" y="5111021"/>
              <a:ext cx="360040" cy="361264"/>
            </a:xfrm>
            <a:prstGeom prst="ellipse">
              <a:avLst/>
            </a:prstGeom>
            <a:solidFill>
              <a:schemeClr val="bg1">
                <a:lumMod val="85000"/>
              </a:schemeClr>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grpSp>
      <p:sp>
        <p:nvSpPr>
          <p:cNvPr id="73" name="円/楕円 72"/>
          <p:cNvSpPr>
            <a:spLocks noChangeAspect="1"/>
          </p:cNvSpPr>
          <p:nvPr/>
        </p:nvSpPr>
        <p:spPr>
          <a:xfrm>
            <a:off x="6414120" y="2720824"/>
            <a:ext cx="360040" cy="361264"/>
          </a:xfrm>
          <a:prstGeom prst="ellipse">
            <a:avLst/>
          </a:prstGeom>
          <a:solidFill>
            <a:schemeClr val="bg1">
              <a:lumMod val="85000"/>
            </a:schemeClr>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2000">
              <a:solidFill>
                <a:schemeClr val="tx1"/>
              </a:solidFill>
            </a:endParaRPr>
          </a:p>
        </p:txBody>
      </p:sp>
      <p:sp>
        <p:nvSpPr>
          <p:cNvPr id="69" name="ホームベース 68"/>
          <p:cNvSpPr/>
          <p:nvPr/>
        </p:nvSpPr>
        <p:spPr>
          <a:xfrm>
            <a:off x="5322539" y="2515161"/>
            <a:ext cx="1057863" cy="919795"/>
          </a:xfrm>
          <a:prstGeom prst="homePlate">
            <a:avLst>
              <a:gd name="adj" fmla="val 18275"/>
            </a:avLst>
          </a:prstGeom>
          <a:ln>
            <a:tailEnd type="triangle"/>
          </a:ln>
        </p:spPr>
        <p:style>
          <a:lnRef idx="2">
            <a:schemeClr val="accent2"/>
          </a:lnRef>
          <a:fillRef idx="1">
            <a:schemeClr val="lt1"/>
          </a:fillRef>
          <a:effectRef idx="0">
            <a:schemeClr val="accent2"/>
          </a:effectRef>
          <a:fontRef idx="minor">
            <a:schemeClr val="dk1"/>
          </a:fontRef>
        </p:style>
        <p:txBody>
          <a:bodyPr rtlCol="0" anchor="ctr"/>
          <a:lstStyle/>
          <a:p>
            <a:pPr>
              <a:defRPr/>
            </a:pPr>
            <a:endParaRPr lang="ja-JP" altLang="en-US" sz="900" dirty="0">
              <a:solidFill>
                <a:schemeClr val="tx1"/>
              </a:solidFill>
              <a:latin typeface="+mn-ea"/>
            </a:endParaRPr>
          </a:p>
        </p:txBody>
      </p:sp>
      <p:sp>
        <p:nvSpPr>
          <p:cNvPr id="71" name="角丸四角形 70"/>
          <p:cNvSpPr/>
          <p:nvPr/>
        </p:nvSpPr>
        <p:spPr>
          <a:xfrm>
            <a:off x="1403648" y="1484784"/>
            <a:ext cx="3893574" cy="1152128"/>
          </a:xfrm>
          <a:prstGeom prst="roundRect">
            <a:avLst/>
          </a:prstGeom>
          <a:noFill/>
          <a:ln w="28575">
            <a:solidFill>
              <a:srgbClr val="00B050"/>
            </a:solidFill>
            <a:prstDash val="sysDash"/>
          </a:ln>
        </p:spPr>
        <p:style>
          <a:lnRef idx="2">
            <a:schemeClr val="accent3"/>
          </a:lnRef>
          <a:fillRef idx="1">
            <a:schemeClr val="lt1"/>
          </a:fillRef>
          <a:effectRef idx="0">
            <a:schemeClr val="accent3"/>
          </a:effectRef>
          <a:fontRef idx="minor">
            <a:schemeClr val="dk1"/>
          </a:fontRef>
        </p:style>
        <p:txBody>
          <a:bodyPr rtlCol="0" anchor="ctr"/>
          <a:lstStyle/>
          <a:p>
            <a:pPr algn="ctr"/>
            <a:endParaRPr kumimoji="1" lang="ja-JP" altLang="en-US"/>
          </a:p>
        </p:txBody>
      </p:sp>
      <p:sp>
        <p:nvSpPr>
          <p:cNvPr id="75" name="テキスト ボックス 74"/>
          <p:cNvSpPr txBox="1"/>
          <p:nvPr/>
        </p:nvSpPr>
        <p:spPr>
          <a:xfrm>
            <a:off x="1506627" y="2492896"/>
            <a:ext cx="1337181" cy="288032"/>
          </a:xfrm>
          <a:prstGeom prst="rect">
            <a:avLst/>
          </a:prstGeom>
          <a:solidFill>
            <a:schemeClr val="bg1"/>
          </a:solidFill>
          <a:ln>
            <a:solidFill>
              <a:schemeClr val="accent3">
                <a:lumMod val="50000"/>
              </a:schemeClr>
            </a:solidFill>
          </a:ln>
        </p:spPr>
        <p:txBody>
          <a:bodyPr vert="horz" wrap="square" lIns="36000" rIns="36000" rtlCol="0">
            <a:spAutoFit/>
          </a:bodyPr>
          <a:lstStyle/>
          <a:p>
            <a:pPr algn="ctr"/>
            <a:r>
              <a:rPr kumimoji="1" lang="ja-JP" altLang="en-US" sz="1200" u="sng" dirty="0" smtClean="0">
                <a:solidFill>
                  <a:srgbClr val="00B050"/>
                </a:solidFill>
                <a:latin typeface="HGPｺﾞｼｯｸE" pitchFamily="50" charset="-128"/>
                <a:ea typeface="HGPｺﾞｼｯｸE" pitchFamily="50" charset="-128"/>
              </a:rPr>
              <a:t>関空アクセス向上</a:t>
            </a:r>
            <a:endParaRPr kumimoji="1" lang="ja-JP" altLang="en-US" sz="1200" u="sng" dirty="0">
              <a:solidFill>
                <a:srgbClr val="00B050"/>
              </a:solidFill>
              <a:latin typeface="HGPｺﾞｼｯｸE" pitchFamily="50" charset="-128"/>
              <a:ea typeface="HGPｺﾞｼｯｸE" pitchFamily="50" charset="-128"/>
            </a:endParaRPr>
          </a:p>
        </p:txBody>
      </p:sp>
      <p:sp>
        <p:nvSpPr>
          <p:cNvPr id="78" name="ホームベース 77"/>
          <p:cNvSpPr/>
          <p:nvPr/>
        </p:nvSpPr>
        <p:spPr>
          <a:xfrm>
            <a:off x="1403648" y="4303266"/>
            <a:ext cx="1152128" cy="1069950"/>
          </a:xfrm>
          <a:prstGeom prst="homePlate">
            <a:avLst>
              <a:gd name="adj" fmla="val 17303"/>
            </a:avLst>
          </a:prstGeom>
          <a:noFill/>
          <a:ln>
            <a:tailEnd type="triangle"/>
          </a:ln>
        </p:spPr>
        <p:style>
          <a:lnRef idx="2">
            <a:schemeClr val="accent2"/>
          </a:lnRef>
          <a:fillRef idx="1">
            <a:schemeClr val="lt1"/>
          </a:fillRef>
          <a:effectRef idx="0">
            <a:schemeClr val="accent2"/>
          </a:effectRef>
          <a:fontRef idx="minor">
            <a:schemeClr val="dk1"/>
          </a:fontRef>
        </p:style>
        <p:txBody>
          <a:bodyPr lIns="36000" tIns="36000" rIns="36000" bIns="36000" rtlCol="0" anchor="ctr"/>
          <a:lstStyle/>
          <a:p>
            <a:pPr>
              <a:defRPr/>
            </a:pPr>
            <a:endParaRPr lang="en-US" altLang="ja-JP" sz="900" dirty="0">
              <a:solidFill>
                <a:schemeClr val="tx1"/>
              </a:solidFill>
              <a:latin typeface="+mn-ea"/>
            </a:endParaRPr>
          </a:p>
        </p:txBody>
      </p:sp>
      <p:sp>
        <p:nvSpPr>
          <p:cNvPr id="70" name="正方形/長方形 69"/>
          <p:cNvSpPr/>
          <p:nvPr/>
        </p:nvSpPr>
        <p:spPr>
          <a:xfrm>
            <a:off x="2123728" y="6519446"/>
            <a:ext cx="1584176" cy="338554"/>
          </a:xfrm>
          <a:prstGeom prst="rect">
            <a:avLst/>
          </a:prstGeom>
        </p:spPr>
        <p:txBody>
          <a:bodyPr wrap="square">
            <a:spAutoFit/>
          </a:bodyPr>
          <a:lstStyle/>
          <a:p>
            <a:pPr>
              <a:defRPr/>
            </a:pPr>
            <a:r>
              <a:rPr lang="en-US" altLang="ja-JP" sz="800" dirty="0" smtClean="0">
                <a:latin typeface="+mn-ea"/>
              </a:rPr>
              <a:t>※2011</a:t>
            </a:r>
            <a:r>
              <a:rPr lang="ja-JP" altLang="en-US" sz="800" dirty="0" smtClean="0">
                <a:latin typeface="+mn-ea"/>
              </a:rPr>
              <a:t>年に</a:t>
            </a:r>
            <a:r>
              <a:rPr lang="en-US" altLang="ja-JP" sz="800" dirty="0" smtClean="0">
                <a:latin typeface="+mn-ea"/>
              </a:rPr>
              <a:t>2</a:t>
            </a:r>
            <a:r>
              <a:rPr lang="ja-JP" altLang="en-US" sz="800" dirty="0" smtClean="0">
                <a:latin typeface="+mn-ea"/>
              </a:rPr>
              <a:t>期開発区域の都市</a:t>
            </a:r>
            <a:endParaRPr lang="en-US" altLang="ja-JP" sz="800" dirty="0" smtClean="0">
              <a:latin typeface="+mn-ea"/>
            </a:endParaRPr>
          </a:p>
          <a:p>
            <a:pPr>
              <a:defRPr/>
            </a:pPr>
            <a:r>
              <a:rPr lang="en-US" altLang="ja-JP" sz="800" dirty="0" smtClean="0">
                <a:latin typeface="+mn-ea"/>
              </a:rPr>
              <a:t>   </a:t>
            </a:r>
            <a:r>
              <a:rPr lang="ja-JP" altLang="en-US" sz="800" dirty="0" smtClean="0">
                <a:latin typeface="+mn-ea"/>
              </a:rPr>
              <a:t> 基盤を都市計画決定済</a:t>
            </a:r>
            <a:endParaRPr lang="ja-JP" altLang="en-US" sz="800" dirty="0"/>
          </a:p>
        </p:txBody>
      </p:sp>
      <p:sp>
        <p:nvSpPr>
          <p:cNvPr id="85" name="テキスト ボックス 84"/>
          <p:cNvSpPr txBox="1"/>
          <p:nvPr/>
        </p:nvSpPr>
        <p:spPr>
          <a:xfrm>
            <a:off x="2843808" y="4293676"/>
            <a:ext cx="216024" cy="215444"/>
          </a:xfrm>
          <a:prstGeom prst="rect">
            <a:avLst/>
          </a:prstGeom>
          <a:noFill/>
        </p:spPr>
        <p:txBody>
          <a:bodyPr wrap="square" rtlCol="0">
            <a:spAutoFit/>
          </a:bodyPr>
          <a:lstStyle/>
          <a:p>
            <a:pPr algn="ctr"/>
            <a:r>
              <a:rPr kumimoji="1" lang="en-US" altLang="ja-JP" sz="800" dirty="0" smtClean="0"/>
              <a:t>※</a:t>
            </a:r>
            <a:endParaRPr kumimoji="1" lang="ja-JP" altLang="en-US" dirty="0"/>
          </a:p>
        </p:txBody>
      </p:sp>
      <p:sp>
        <p:nvSpPr>
          <p:cNvPr id="76" name="Rectangle 147"/>
          <p:cNvSpPr txBox="1">
            <a:spLocks noChangeArrowheads="1"/>
          </p:cNvSpPr>
          <p:nvPr/>
        </p:nvSpPr>
        <p:spPr bwMode="auto">
          <a:xfrm>
            <a:off x="251520" y="188640"/>
            <a:ext cx="6551712" cy="612775"/>
          </a:xfrm>
          <a:prstGeom prst="rect">
            <a:avLst/>
          </a:prstGeom>
          <a:noFill/>
          <a:ln w="9525">
            <a:noFill/>
            <a:miter lim="800000"/>
            <a:headEnd/>
            <a:tailEnd/>
          </a:ln>
        </p:spPr>
        <p:txBody>
          <a:bodyPr anchor="ctr"/>
          <a:lstStyle/>
          <a:p>
            <a:pPr eaLnBrk="0" hangingPunct="0"/>
            <a:r>
              <a:rPr lang="ja-JP" altLang="en-US" b="1" dirty="0" smtClean="0">
                <a:latin typeface="Calibri" pitchFamily="34" charset="0"/>
              </a:rPr>
              <a:t>④各取組みの進捗と到達点</a:t>
            </a:r>
            <a:endParaRPr lang="ja-JP" altLang="en-US" b="1" dirty="0">
              <a:latin typeface="Calibri" pitchFamily="34" charset="0"/>
            </a:endParaRPr>
          </a:p>
        </p:txBody>
      </p:sp>
      <p:grpSp>
        <p:nvGrpSpPr>
          <p:cNvPr id="20" name="グループ化 42"/>
          <p:cNvGrpSpPr/>
          <p:nvPr/>
        </p:nvGrpSpPr>
        <p:grpSpPr>
          <a:xfrm>
            <a:off x="179512" y="694437"/>
            <a:ext cx="8856984" cy="675949"/>
            <a:chOff x="0" y="910461"/>
            <a:chExt cx="8856984" cy="675949"/>
          </a:xfrm>
        </p:grpSpPr>
        <p:grpSp>
          <p:nvGrpSpPr>
            <p:cNvPr id="21" name="グループ化 44"/>
            <p:cNvGrpSpPr/>
            <p:nvPr/>
          </p:nvGrpSpPr>
          <p:grpSpPr>
            <a:xfrm>
              <a:off x="179512" y="910461"/>
              <a:ext cx="7920880" cy="276999"/>
              <a:chOff x="179512" y="1198493"/>
              <a:chExt cx="7920880" cy="276999"/>
            </a:xfrm>
          </p:grpSpPr>
          <p:sp>
            <p:nvSpPr>
              <p:cNvPr id="109" name="テキスト ボックス 108"/>
              <p:cNvSpPr txBox="1"/>
              <p:nvPr/>
            </p:nvSpPr>
            <p:spPr>
              <a:xfrm>
                <a:off x="179512" y="1198493"/>
                <a:ext cx="1944216" cy="276999"/>
              </a:xfrm>
              <a:prstGeom prst="rect">
                <a:avLst/>
              </a:prstGeom>
              <a:noFill/>
            </p:spPr>
            <p:txBody>
              <a:bodyPr wrap="square" rtlCol="0">
                <a:spAutoFit/>
              </a:bodyPr>
              <a:lstStyle/>
              <a:p>
                <a:pPr algn="ctr"/>
                <a:r>
                  <a:rPr kumimoji="1" lang="ja-JP" altLang="en-US" sz="1200" u="sng" dirty="0" smtClean="0">
                    <a:latin typeface="+mn-ea"/>
                  </a:rPr>
                  <a:t>項目</a:t>
                </a:r>
                <a:endParaRPr kumimoji="1" lang="ja-JP" altLang="en-US" u="sng" dirty="0">
                  <a:latin typeface="+mn-ea"/>
                </a:endParaRPr>
              </a:p>
            </p:txBody>
          </p:sp>
          <p:sp>
            <p:nvSpPr>
              <p:cNvPr id="110" name="テキスト ボックス 3"/>
              <p:cNvSpPr txBox="1"/>
              <p:nvPr/>
            </p:nvSpPr>
            <p:spPr>
              <a:xfrm>
                <a:off x="2555776" y="1198493"/>
                <a:ext cx="1944216" cy="276999"/>
              </a:xfrm>
              <a:prstGeom prst="rect">
                <a:avLst/>
              </a:prstGeom>
              <a:noFill/>
            </p:spPr>
            <p:txBody>
              <a:bodyPr wrap="square" rtlCol="0">
                <a:spAutoFit/>
              </a:bodyPr>
              <a:lstStyle/>
              <a:p>
                <a:pPr algn="ctr"/>
                <a:r>
                  <a:rPr kumimoji="1" lang="en-US" altLang="ja-JP" sz="1200" u="sng" dirty="0" smtClean="0">
                    <a:latin typeface="+mn-ea"/>
                  </a:rPr>
                  <a:t>Before</a:t>
                </a:r>
                <a:endParaRPr kumimoji="1" lang="ja-JP" altLang="en-US" u="sng" dirty="0">
                  <a:latin typeface="+mn-ea"/>
                </a:endParaRPr>
              </a:p>
            </p:txBody>
          </p:sp>
          <p:sp>
            <p:nvSpPr>
              <p:cNvPr id="111" name="テキスト ボックス 4"/>
              <p:cNvSpPr txBox="1"/>
              <p:nvPr/>
            </p:nvSpPr>
            <p:spPr>
              <a:xfrm>
                <a:off x="6156176" y="1198493"/>
                <a:ext cx="1944216" cy="276999"/>
              </a:xfrm>
              <a:prstGeom prst="rect">
                <a:avLst/>
              </a:prstGeom>
              <a:noFill/>
            </p:spPr>
            <p:txBody>
              <a:bodyPr wrap="square" rtlCol="0">
                <a:spAutoFit/>
              </a:bodyPr>
              <a:lstStyle/>
              <a:p>
                <a:pPr algn="ctr"/>
                <a:r>
                  <a:rPr kumimoji="1" lang="en-US" altLang="ja-JP" sz="1200" u="sng" dirty="0" smtClean="0">
                    <a:latin typeface="+mn-ea"/>
                  </a:rPr>
                  <a:t>After</a:t>
                </a:r>
                <a:endParaRPr kumimoji="1" lang="ja-JP" altLang="en-US" u="sng" dirty="0">
                  <a:latin typeface="+mn-ea"/>
                </a:endParaRPr>
              </a:p>
            </p:txBody>
          </p:sp>
        </p:grpSp>
        <p:grpSp>
          <p:nvGrpSpPr>
            <p:cNvPr id="22" name="グループ化 45"/>
            <p:cNvGrpSpPr/>
            <p:nvPr/>
          </p:nvGrpSpPr>
          <p:grpSpPr>
            <a:xfrm>
              <a:off x="0" y="1052736"/>
              <a:ext cx="8856984" cy="533674"/>
              <a:chOff x="179512" y="1412776"/>
              <a:chExt cx="8421395" cy="533674"/>
            </a:xfrm>
          </p:grpSpPr>
          <p:sp>
            <p:nvSpPr>
              <p:cNvPr id="105" name="テキスト ボックス 104"/>
              <p:cNvSpPr txBox="1"/>
              <p:nvPr/>
            </p:nvSpPr>
            <p:spPr>
              <a:xfrm>
                <a:off x="179512" y="1500466"/>
                <a:ext cx="2016224" cy="276999"/>
              </a:xfrm>
              <a:prstGeom prst="rect">
                <a:avLst/>
              </a:prstGeom>
              <a:noFill/>
              <a:ln>
                <a:solidFill>
                  <a:schemeClr val="bg1">
                    <a:lumMod val="85000"/>
                  </a:schemeClr>
                </a:solidFill>
              </a:ln>
            </p:spPr>
            <p:txBody>
              <a:bodyPr wrap="square" rtlCol="0">
                <a:spAutoFit/>
              </a:bodyPr>
              <a:lstStyle/>
              <a:p>
                <a:r>
                  <a:rPr kumimoji="1" lang="ja-JP" altLang="en-US" sz="1200" dirty="0" smtClean="0">
                    <a:latin typeface="+mn-ea"/>
                  </a:rPr>
                  <a:t>１．整備の進め方</a:t>
                </a:r>
                <a:endParaRPr kumimoji="1" lang="ja-JP" altLang="en-US" sz="1200" dirty="0">
                  <a:latin typeface="+mn-ea"/>
                </a:endParaRPr>
              </a:p>
            </p:txBody>
          </p:sp>
          <p:sp>
            <p:nvSpPr>
              <p:cNvPr id="106" name="テキスト ボックス 105"/>
              <p:cNvSpPr txBox="1"/>
              <p:nvPr/>
            </p:nvSpPr>
            <p:spPr>
              <a:xfrm>
                <a:off x="2339752" y="1485783"/>
                <a:ext cx="2563957" cy="276999"/>
              </a:xfrm>
              <a:prstGeom prst="rect">
                <a:avLst/>
              </a:prstGeom>
              <a:noFill/>
              <a:ln>
                <a:solidFill>
                  <a:schemeClr val="bg1">
                    <a:lumMod val="85000"/>
                  </a:schemeClr>
                </a:solidFill>
              </a:ln>
            </p:spPr>
            <p:txBody>
              <a:bodyPr wrap="square" rtlCol="0">
                <a:spAutoFit/>
              </a:bodyPr>
              <a:lstStyle/>
              <a:p>
                <a:r>
                  <a:rPr kumimoji="1" lang="ja-JP" altLang="en-US" sz="1200" dirty="0" smtClean="0">
                    <a:latin typeface="+mn-ea"/>
                  </a:rPr>
                  <a:t>府市それぞれ供給主体ごとでの取組み</a:t>
                </a:r>
                <a:endParaRPr kumimoji="1" lang="ja-JP" altLang="en-US" sz="1200" dirty="0">
                  <a:latin typeface="+mn-ea"/>
                </a:endParaRPr>
              </a:p>
            </p:txBody>
          </p:sp>
          <p:sp>
            <p:nvSpPr>
              <p:cNvPr id="107" name="テキスト ボックス 106"/>
              <p:cNvSpPr txBox="1"/>
              <p:nvPr/>
            </p:nvSpPr>
            <p:spPr>
              <a:xfrm>
                <a:off x="5524531" y="1484785"/>
                <a:ext cx="3076376" cy="461665"/>
              </a:xfrm>
              <a:prstGeom prst="rect">
                <a:avLst/>
              </a:prstGeom>
              <a:noFill/>
              <a:ln>
                <a:solidFill>
                  <a:schemeClr val="bg1">
                    <a:lumMod val="85000"/>
                  </a:schemeClr>
                </a:solidFill>
              </a:ln>
            </p:spPr>
            <p:txBody>
              <a:bodyPr wrap="square" rtlCol="0">
                <a:spAutoFit/>
              </a:bodyPr>
              <a:lstStyle/>
              <a:p>
                <a:r>
                  <a:rPr kumimoji="1" lang="ja-JP" altLang="en-US" sz="1200" dirty="0" smtClean="0">
                    <a:latin typeface="+mn-ea"/>
                  </a:rPr>
                  <a:t>府市連携による戦略的な</a:t>
                </a:r>
                <a:r>
                  <a:rPr lang="ja-JP" altLang="en-US" sz="1200" dirty="0" smtClean="0">
                    <a:latin typeface="+mn-ea"/>
                  </a:rPr>
                  <a:t>取組みにより、取組みの段階が進展</a:t>
                </a:r>
                <a:endParaRPr kumimoji="1" lang="ja-JP" altLang="en-US" sz="1200" dirty="0">
                  <a:latin typeface="+mn-ea"/>
                </a:endParaRPr>
              </a:p>
            </p:txBody>
          </p:sp>
          <p:sp>
            <p:nvSpPr>
              <p:cNvPr id="108" name="二等辺三角形 107"/>
              <p:cNvSpPr/>
              <p:nvPr/>
            </p:nvSpPr>
            <p:spPr>
              <a:xfrm rot="5400000">
                <a:off x="4994013" y="1527871"/>
                <a:ext cx="504056" cy="273866"/>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latin typeface="+mn-ea"/>
                </a:endParaRPr>
              </a:p>
            </p:txBody>
          </p:sp>
        </p:grpSp>
      </p:grpSp>
      <p:graphicFrame>
        <p:nvGraphicFramePr>
          <p:cNvPr id="81" name="表 80"/>
          <p:cNvGraphicFramePr>
            <a:graphicFrameLocks noGrp="1"/>
          </p:cNvGraphicFramePr>
          <p:nvPr>
            <p:extLst/>
          </p:nvPr>
        </p:nvGraphicFramePr>
        <p:xfrm>
          <a:off x="1619672" y="1633880"/>
          <a:ext cx="5760640" cy="282952"/>
        </p:xfrm>
        <a:graphic>
          <a:graphicData uri="http://schemas.openxmlformats.org/drawingml/2006/table">
            <a:tbl>
              <a:tblPr firstRow="1" bandRow="1">
                <a:tableStyleId>{5C22544A-7EE6-4342-B048-85BDC9FD1C3A}</a:tableStyleId>
              </a:tblPr>
              <a:tblGrid>
                <a:gridCol w="2160240"/>
                <a:gridCol w="3600400"/>
              </a:tblGrid>
              <a:tr h="282952">
                <a:tc>
                  <a:txBody>
                    <a:bodyPr/>
                    <a:lstStyle/>
                    <a:p>
                      <a:pPr algn="ctr"/>
                      <a:r>
                        <a:rPr kumimoji="1" lang="ja-JP" altLang="en-US" sz="1200" b="0" dirty="0" smtClean="0">
                          <a:solidFill>
                            <a:sysClr val="windowText" lastClr="000000"/>
                          </a:solidFill>
                          <a:latin typeface="Meiryo UI" pitchFamily="50" charset="-128"/>
                          <a:ea typeface="Meiryo UI" pitchFamily="50" charset="-128"/>
                          <a:cs typeface="Meiryo UI" pitchFamily="50" charset="-128"/>
                        </a:rPr>
                        <a:t>鉄　道（駅）</a:t>
                      </a:r>
                      <a:endParaRPr kumimoji="1" lang="ja-JP" altLang="en-US" sz="1200" b="0" dirty="0">
                        <a:solidFill>
                          <a:sysClr val="windowText" lastClr="000000"/>
                        </a:solidFill>
                        <a:latin typeface="Meiryo UI" pitchFamily="50" charset="-128"/>
                        <a:ea typeface="Meiryo UI" pitchFamily="50" charset="-128"/>
                        <a:cs typeface="Meiryo UI"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kumimoji="1" lang="ja-JP" altLang="en-US" sz="1200" b="0" dirty="0" smtClean="0">
                          <a:solidFill>
                            <a:sysClr val="windowText" lastClr="000000"/>
                          </a:solidFill>
                          <a:latin typeface="Meiryo UI" pitchFamily="50" charset="-128"/>
                          <a:ea typeface="Meiryo UI" pitchFamily="50" charset="-128"/>
                          <a:cs typeface="Meiryo UI" pitchFamily="50" charset="-128"/>
                        </a:rPr>
                        <a:t>鉄　　　道（路　線）</a:t>
                      </a:r>
                      <a:endParaRPr kumimoji="1" lang="ja-JP" altLang="en-US" sz="1200" b="0" dirty="0">
                        <a:solidFill>
                          <a:sysClr val="windowText" lastClr="000000"/>
                        </a:solidFill>
                        <a:latin typeface="Meiryo UI" pitchFamily="50" charset="-128"/>
                        <a:ea typeface="Meiryo UI" pitchFamily="50" charset="-128"/>
                        <a:cs typeface="Meiryo UI"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r>
            </a:tbl>
          </a:graphicData>
        </a:graphic>
      </p:graphicFrame>
      <p:sp>
        <p:nvSpPr>
          <p:cNvPr id="56" name="テキスト ボックス 55"/>
          <p:cNvSpPr txBox="1"/>
          <p:nvPr/>
        </p:nvSpPr>
        <p:spPr>
          <a:xfrm>
            <a:off x="0" y="0"/>
            <a:ext cx="3491880" cy="261610"/>
          </a:xfrm>
          <a:prstGeom prst="rect">
            <a:avLst/>
          </a:prstGeom>
          <a:noFill/>
        </p:spPr>
        <p:txBody>
          <a:bodyPr wrap="square" rtlCol="0">
            <a:spAutoFit/>
          </a:bodyPr>
          <a:lstStyle/>
          <a:p>
            <a:r>
              <a:rPr kumimoji="1" lang="en-US" altLang="ja-JP" sz="1100" dirty="0" smtClean="0"/>
              <a:t>Ⅳ</a:t>
            </a:r>
            <a:r>
              <a:rPr kumimoji="1" lang="ja-JP" altLang="en-US" sz="1100" dirty="0" smtClean="0"/>
              <a:t>　政策の刷新・</a:t>
            </a:r>
            <a:r>
              <a:rPr lang="ja-JP" altLang="en-US" sz="1100" dirty="0" smtClean="0"/>
              <a:t>インフラ整備</a:t>
            </a:r>
            <a:endParaRPr kumimoji="1" lang="en-US" altLang="ja-JP" sz="1100" dirty="0" smtClean="0"/>
          </a:p>
        </p:txBody>
      </p:sp>
      <p:sp>
        <p:nvSpPr>
          <p:cNvPr id="18" name="テキスト ボックス 7"/>
          <p:cNvSpPr txBox="1">
            <a:spLocks noChangeArrowheads="1"/>
          </p:cNvSpPr>
          <p:nvPr/>
        </p:nvSpPr>
        <p:spPr bwMode="auto">
          <a:xfrm>
            <a:off x="5940152" y="2060848"/>
            <a:ext cx="1512168" cy="315023"/>
          </a:xfrm>
          <a:prstGeom prst="rect">
            <a:avLst/>
          </a:prstGeom>
          <a:noFill/>
          <a:ln w="9525">
            <a:noFill/>
            <a:miter lim="800000"/>
            <a:headEnd/>
            <a:tailEnd/>
          </a:ln>
        </p:spPr>
        <p:txBody>
          <a:bodyPr wrap="square">
            <a:spAutoFit/>
          </a:bodyPr>
          <a:lstStyle/>
          <a:p>
            <a:pPr>
              <a:lnSpc>
                <a:spcPts val="2000"/>
              </a:lnSpc>
              <a:defRPr/>
            </a:pPr>
            <a:r>
              <a:rPr lang="ja-JP" altLang="en-US" sz="1400" dirty="0" smtClean="0">
                <a:latin typeface="+mn-ea"/>
              </a:rPr>
              <a:t>なにわ筋連絡線</a:t>
            </a:r>
            <a:endParaRPr lang="en-US" altLang="ja-JP" sz="1400" dirty="0">
              <a:latin typeface="+mn-ea"/>
            </a:endParaRPr>
          </a:p>
        </p:txBody>
      </p:sp>
      <p:sp>
        <p:nvSpPr>
          <p:cNvPr id="55" name="円/楕円 54"/>
          <p:cNvSpPr>
            <a:spLocks noChangeAspect="1"/>
          </p:cNvSpPr>
          <p:nvPr/>
        </p:nvSpPr>
        <p:spPr>
          <a:xfrm>
            <a:off x="8244408" y="4412089"/>
            <a:ext cx="360040" cy="361264"/>
          </a:xfrm>
          <a:prstGeom prst="ellipse">
            <a:avLst/>
          </a:prstGeom>
          <a:solidFill>
            <a:schemeClr val="bg1">
              <a:lumMod val="85000"/>
            </a:schemeClr>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sp>
        <p:nvSpPr>
          <p:cNvPr id="59" name="下矢印 58"/>
          <p:cNvSpPr/>
          <p:nvPr/>
        </p:nvSpPr>
        <p:spPr>
          <a:xfrm>
            <a:off x="8312633" y="4823939"/>
            <a:ext cx="223590" cy="361930"/>
          </a:xfrm>
          <a:prstGeom prst="downArrow">
            <a:avLst>
              <a:gd name="adj1" fmla="val 50000"/>
              <a:gd name="adj2" fmla="val 48043"/>
            </a:avLst>
          </a:prstGeom>
          <a:solidFill>
            <a:schemeClr val="bg1">
              <a:lumMod val="85000"/>
            </a:schemeClr>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sp>
        <p:nvSpPr>
          <p:cNvPr id="60" name="円/楕円 59"/>
          <p:cNvSpPr>
            <a:spLocks noChangeAspect="1"/>
          </p:cNvSpPr>
          <p:nvPr/>
        </p:nvSpPr>
        <p:spPr>
          <a:xfrm>
            <a:off x="8232692" y="5254756"/>
            <a:ext cx="360040" cy="361264"/>
          </a:xfrm>
          <a:prstGeom prst="ellipse">
            <a:avLst/>
          </a:prstGeom>
          <a:solidFill>
            <a:schemeClr val="bg1">
              <a:lumMod val="85000"/>
            </a:schemeClr>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sp>
        <p:nvSpPr>
          <p:cNvPr id="66" name="円/楕円 65"/>
          <p:cNvSpPr>
            <a:spLocks noChangeAspect="1"/>
          </p:cNvSpPr>
          <p:nvPr/>
        </p:nvSpPr>
        <p:spPr>
          <a:xfrm>
            <a:off x="4499746" y="4455190"/>
            <a:ext cx="360040" cy="361264"/>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sp>
        <p:nvSpPr>
          <p:cNvPr id="95" name="角丸四角形 94"/>
          <p:cNvSpPr/>
          <p:nvPr/>
        </p:nvSpPr>
        <p:spPr>
          <a:xfrm>
            <a:off x="3523343" y="3732317"/>
            <a:ext cx="760625" cy="397713"/>
          </a:xfrm>
          <a:prstGeom prst="roundRect">
            <a:avLst>
              <a:gd name="adj" fmla="val 3640"/>
            </a:avLst>
          </a:prstGeom>
          <a:solidFill>
            <a:schemeClr val="accent6">
              <a:lumMod val="60000"/>
              <a:lumOff val="40000"/>
              <a:alpha val="5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6" name="角丸四角形 95"/>
          <p:cNvSpPr/>
          <p:nvPr/>
        </p:nvSpPr>
        <p:spPr>
          <a:xfrm>
            <a:off x="5337194" y="2693182"/>
            <a:ext cx="900000" cy="622162"/>
          </a:xfrm>
          <a:prstGeom prst="roundRect">
            <a:avLst>
              <a:gd name="adj" fmla="val 3640"/>
            </a:avLst>
          </a:prstGeom>
          <a:solidFill>
            <a:schemeClr val="accent6">
              <a:lumMod val="60000"/>
              <a:lumOff val="40000"/>
              <a:alpha val="5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4" name="角丸四角形 93"/>
          <p:cNvSpPr/>
          <p:nvPr/>
        </p:nvSpPr>
        <p:spPr>
          <a:xfrm>
            <a:off x="1532338" y="4855806"/>
            <a:ext cx="807414" cy="397713"/>
          </a:xfrm>
          <a:prstGeom prst="roundRect">
            <a:avLst>
              <a:gd name="adj" fmla="val 3640"/>
            </a:avLst>
          </a:prstGeom>
          <a:solidFill>
            <a:schemeClr val="accent6">
              <a:lumMod val="60000"/>
              <a:lumOff val="40000"/>
              <a:alpha val="5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1" name="スライド番号プレースホルダ 3"/>
          <p:cNvSpPr>
            <a:spLocks noGrp="1"/>
          </p:cNvSpPr>
          <p:nvPr>
            <p:ph type="sldNum" sz="quarter" idx="12"/>
          </p:nvPr>
        </p:nvSpPr>
        <p:spPr>
          <a:xfrm>
            <a:off x="8407474" y="6669360"/>
            <a:ext cx="720080" cy="177924"/>
          </a:xfrm>
        </p:spPr>
        <p:txBody>
          <a:bodyPr/>
          <a:lstStyle/>
          <a:p>
            <a:fld id="{84A73598-6963-4ED1-92F2-7F87880090E5}" type="slidenum">
              <a:rPr kumimoji="1" lang="ja-JP" altLang="en-US" smtClean="0"/>
              <a:t>44</a:t>
            </a:fld>
            <a:endParaRPr kumimoji="1" lang="ja-JP" altLang="en-US" dirty="0"/>
          </a:p>
        </p:txBody>
      </p:sp>
      <p:sp>
        <p:nvSpPr>
          <p:cNvPr id="90" name="角丸四角形 89"/>
          <p:cNvSpPr/>
          <p:nvPr/>
        </p:nvSpPr>
        <p:spPr>
          <a:xfrm>
            <a:off x="1547664" y="4412893"/>
            <a:ext cx="807414" cy="397713"/>
          </a:xfrm>
          <a:prstGeom prst="roundRect">
            <a:avLst>
              <a:gd name="adj" fmla="val 3640"/>
            </a:avLst>
          </a:prstGeom>
          <a:solidFill>
            <a:schemeClr val="accent6">
              <a:lumMod val="60000"/>
              <a:lumOff val="40000"/>
              <a:alpha val="5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 name="テキスト ボックス 2"/>
          <p:cNvSpPr txBox="1"/>
          <p:nvPr/>
        </p:nvSpPr>
        <p:spPr>
          <a:xfrm>
            <a:off x="5329035" y="2665629"/>
            <a:ext cx="972269" cy="646331"/>
          </a:xfrm>
          <a:prstGeom prst="rect">
            <a:avLst/>
          </a:prstGeom>
          <a:noFill/>
        </p:spPr>
        <p:txBody>
          <a:bodyPr wrap="square" rtlCol="0">
            <a:spAutoFit/>
          </a:bodyPr>
          <a:lstStyle/>
          <a:p>
            <a:pPr>
              <a:defRPr/>
            </a:pPr>
            <a:r>
              <a:rPr lang="en-US" altLang="ja-JP" sz="900" dirty="0">
                <a:latin typeface="+mn-ea"/>
              </a:rPr>
              <a:t>2017</a:t>
            </a:r>
            <a:r>
              <a:rPr lang="ja-JP" altLang="en-US" sz="900" dirty="0">
                <a:latin typeface="+mn-ea"/>
              </a:rPr>
              <a:t>年度</a:t>
            </a:r>
          </a:p>
          <a:p>
            <a:pPr>
              <a:defRPr/>
            </a:pPr>
            <a:r>
              <a:rPr lang="ja-JP" altLang="en-US" sz="900" dirty="0">
                <a:latin typeface="+mn-ea"/>
              </a:rPr>
              <a:t>国において事業性等について検討調査</a:t>
            </a:r>
            <a:r>
              <a:rPr lang="ja-JP" altLang="en-US" sz="900" dirty="0" smtClean="0">
                <a:latin typeface="+mn-ea"/>
              </a:rPr>
              <a:t>実施</a:t>
            </a:r>
            <a:endParaRPr kumimoji="1" lang="ja-JP" altLang="en-US" dirty="0"/>
          </a:p>
        </p:txBody>
      </p:sp>
      <p:sp>
        <p:nvSpPr>
          <p:cNvPr id="15" name="テキスト ボックス 14"/>
          <p:cNvSpPr txBox="1"/>
          <p:nvPr/>
        </p:nvSpPr>
        <p:spPr>
          <a:xfrm>
            <a:off x="3480614" y="3680451"/>
            <a:ext cx="827432" cy="507831"/>
          </a:xfrm>
          <a:prstGeom prst="rect">
            <a:avLst/>
          </a:prstGeom>
          <a:noFill/>
        </p:spPr>
        <p:txBody>
          <a:bodyPr wrap="square" rtlCol="0">
            <a:spAutoFit/>
          </a:bodyPr>
          <a:lstStyle/>
          <a:p>
            <a:pPr>
              <a:defRPr/>
            </a:pPr>
            <a:r>
              <a:rPr lang="en-US" altLang="ja-JP" sz="900" dirty="0">
                <a:latin typeface="+mn-ea"/>
              </a:rPr>
              <a:t>2018</a:t>
            </a:r>
            <a:r>
              <a:rPr lang="ja-JP" altLang="en-US" sz="900" dirty="0">
                <a:latin typeface="+mn-ea"/>
              </a:rPr>
              <a:t>年</a:t>
            </a:r>
            <a:r>
              <a:rPr lang="en-US" altLang="ja-JP" sz="900" dirty="0">
                <a:latin typeface="+mn-ea"/>
              </a:rPr>
              <a:t>2</a:t>
            </a:r>
            <a:r>
              <a:rPr lang="ja-JP" altLang="en-US" sz="900" dirty="0">
                <a:latin typeface="+mn-ea"/>
              </a:rPr>
              <a:t>月～</a:t>
            </a:r>
          </a:p>
          <a:p>
            <a:pPr>
              <a:defRPr/>
            </a:pPr>
            <a:r>
              <a:rPr lang="ja-JP" altLang="en-US" sz="900" dirty="0">
                <a:latin typeface="+mn-ea"/>
              </a:rPr>
              <a:t>環境アセス手続き開始</a:t>
            </a:r>
          </a:p>
        </p:txBody>
      </p:sp>
      <p:sp>
        <p:nvSpPr>
          <p:cNvPr id="23" name="テキスト ボックス 22"/>
          <p:cNvSpPr txBox="1"/>
          <p:nvPr/>
        </p:nvSpPr>
        <p:spPr>
          <a:xfrm>
            <a:off x="1464633" y="4413274"/>
            <a:ext cx="1071170" cy="784830"/>
          </a:xfrm>
          <a:prstGeom prst="rect">
            <a:avLst/>
          </a:prstGeom>
          <a:noFill/>
        </p:spPr>
        <p:txBody>
          <a:bodyPr wrap="square" rtlCol="0">
            <a:spAutoFit/>
          </a:bodyPr>
          <a:lstStyle/>
          <a:p>
            <a:pPr>
              <a:defRPr/>
            </a:pPr>
            <a:r>
              <a:rPr lang="en-US" altLang="ja-JP" sz="900" dirty="0">
                <a:latin typeface="+mn-ea"/>
              </a:rPr>
              <a:t>2015</a:t>
            </a:r>
            <a:r>
              <a:rPr lang="ja-JP" altLang="en-US" sz="900" dirty="0">
                <a:latin typeface="+mn-ea"/>
              </a:rPr>
              <a:t>年</a:t>
            </a:r>
            <a:r>
              <a:rPr lang="en-US" altLang="ja-JP" sz="900" dirty="0">
                <a:latin typeface="+mn-ea"/>
              </a:rPr>
              <a:t>1</a:t>
            </a:r>
            <a:r>
              <a:rPr lang="ja-JP" altLang="en-US" sz="900" dirty="0">
                <a:latin typeface="+mn-ea"/>
              </a:rPr>
              <a:t>月</a:t>
            </a:r>
            <a:endParaRPr lang="en-US" altLang="ja-JP" sz="900" dirty="0">
              <a:latin typeface="+mn-ea"/>
            </a:endParaRPr>
          </a:p>
          <a:p>
            <a:pPr>
              <a:defRPr/>
            </a:pPr>
            <a:r>
              <a:rPr lang="zh-TW" altLang="en-US" sz="900" dirty="0">
                <a:latin typeface="ＭＳ Ｐゴシック" pitchFamily="50" charset="-128"/>
                <a:ea typeface="ＭＳ Ｐゴシック" pitchFamily="50" charset="-128"/>
              </a:rPr>
              <a:t>事業認可</a:t>
            </a:r>
            <a:r>
              <a:rPr lang="ja-JP" altLang="en-US" sz="900" dirty="0">
                <a:latin typeface="ＭＳ Ｐゴシック" pitchFamily="50" charset="-128"/>
              </a:rPr>
              <a:t>取得</a:t>
            </a:r>
            <a:endParaRPr lang="en-US" altLang="ja-JP" sz="900" dirty="0">
              <a:latin typeface="ＭＳ Ｐゴシック" pitchFamily="50" charset="-128"/>
            </a:endParaRPr>
          </a:p>
          <a:p>
            <a:pPr>
              <a:defRPr/>
            </a:pPr>
            <a:endParaRPr lang="en-US" altLang="ja-JP" sz="900" dirty="0">
              <a:latin typeface="ＭＳ Ｐゴシック" pitchFamily="50" charset="-128"/>
            </a:endParaRPr>
          </a:p>
          <a:p>
            <a:pPr>
              <a:defRPr/>
            </a:pPr>
            <a:r>
              <a:rPr lang="en-US" altLang="ja-JP" sz="900" dirty="0">
                <a:latin typeface="ＭＳ Ｐゴシック" pitchFamily="50" charset="-128"/>
              </a:rPr>
              <a:t>2015</a:t>
            </a:r>
            <a:r>
              <a:rPr lang="ja-JP" altLang="en-US" sz="900" dirty="0">
                <a:latin typeface="ＭＳ Ｐゴシック" pitchFamily="50" charset="-128"/>
              </a:rPr>
              <a:t>年</a:t>
            </a:r>
            <a:r>
              <a:rPr lang="en-US" altLang="ja-JP" sz="900" dirty="0">
                <a:latin typeface="ＭＳ Ｐゴシック" pitchFamily="50" charset="-128"/>
              </a:rPr>
              <a:t>11</a:t>
            </a:r>
            <a:r>
              <a:rPr lang="ja-JP" altLang="en-US" sz="900" dirty="0">
                <a:latin typeface="ＭＳ Ｐゴシック" pitchFamily="50" charset="-128"/>
              </a:rPr>
              <a:t>月</a:t>
            </a:r>
            <a:endParaRPr lang="en-US" altLang="ja-JP" sz="900" dirty="0">
              <a:latin typeface="ＭＳ Ｐゴシック" pitchFamily="50" charset="-128"/>
            </a:endParaRPr>
          </a:p>
          <a:p>
            <a:pPr>
              <a:defRPr/>
            </a:pPr>
            <a:r>
              <a:rPr lang="ja-JP" altLang="en-US" sz="900" dirty="0">
                <a:latin typeface="+mn-ea"/>
              </a:rPr>
              <a:t>工事</a:t>
            </a:r>
            <a:r>
              <a:rPr lang="ja-JP" altLang="en-US" sz="900" dirty="0" smtClean="0">
                <a:latin typeface="+mn-ea"/>
              </a:rPr>
              <a:t>着手</a:t>
            </a:r>
            <a:endParaRPr kumimoji="1" lang="ja-JP" altLang="en-US" sz="900" dirty="0"/>
          </a:p>
        </p:txBody>
      </p:sp>
      <p:sp>
        <p:nvSpPr>
          <p:cNvPr id="64" name="テキスト ボックス 63"/>
          <p:cNvSpPr txBox="1"/>
          <p:nvPr/>
        </p:nvSpPr>
        <p:spPr>
          <a:xfrm>
            <a:off x="7740352" y="0"/>
            <a:ext cx="1403648" cy="261610"/>
          </a:xfrm>
          <a:prstGeom prst="rect">
            <a:avLst/>
          </a:prstGeom>
          <a:noFill/>
        </p:spPr>
        <p:txBody>
          <a:bodyPr wrap="square" rtlCol="0">
            <a:spAutoFit/>
          </a:bodyPr>
          <a:lstStyle/>
          <a:p>
            <a:r>
              <a:rPr lang="en-US" altLang="ja-JP" sz="1100" dirty="0" smtClean="0">
                <a:latin typeface="Arial" pitchFamily="34" charset="0"/>
                <a:cs typeface="Arial" pitchFamily="34" charset="0"/>
              </a:rPr>
              <a:t>C7.(87)</a:t>
            </a:r>
            <a:r>
              <a:rPr lang="ja-JP" altLang="en-US" sz="1100" dirty="0" smtClean="0">
                <a:latin typeface="Arial" pitchFamily="34" charset="0"/>
                <a:cs typeface="Arial" pitchFamily="34" charset="0"/>
              </a:rPr>
              <a:t>～</a:t>
            </a:r>
            <a:r>
              <a:rPr lang="en-US" altLang="ja-JP" sz="1100" dirty="0" smtClean="0">
                <a:latin typeface="Arial" pitchFamily="34" charset="0"/>
                <a:cs typeface="Arial" pitchFamily="34" charset="0"/>
              </a:rPr>
              <a:t>(89)</a:t>
            </a:r>
            <a:endParaRPr kumimoji="1" lang="en-US" altLang="ja-JP" sz="1100" dirty="0" smtClean="0">
              <a:latin typeface="Arial" pitchFamily="34" charset="0"/>
              <a:cs typeface="Arial" pitchFamily="34" charset="0"/>
            </a:endParaRPr>
          </a:p>
        </p:txBody>
      </p:sp>
    </p:spTree>
    <p:extLst>
      <p:ext uri="{BB962C8B-B14F-4D97-AF65-F5344CB8AC3E}">
        <p14:creationId xmlns:p14="http://schemas.microsoft.com/office/powerpoint/2010/main" val="2691188760"/>
      </p:ext>
    </p:extLst>
  </p:cSld>
  <p:clrMapOvr>
    <a:masterClrMapping/>
  </p:clrMapOvr>
  <p:timing>
    <p:tnLst>
      <p:par>
        <p:cTn id="1" dur="indefinite" restart="never" nodeType="tmRoot"/>
      </p:par>
    </p:tn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タイトル 1"/>
          <p:cNvSpPr txBox="1">
            <a:spLocks/>
          </p:cNvSpPr>
          <p:nvPr/>
        </p:nvSpPr>
        <p:spPr>
          <a:xfrm>
            <a:off x="395536" y="537581"/>
            <a:ext cx="7772400" cy="6165304"/>
          </a:xfrm>
          <a:prstGeom prst="rect">
            <a:avLst/>
          </a:prstGeom>
        </p:spPr>
        <p:txBody>
          <a:bodyPr vert="horz" lIns="91440" tIns="45720" rIns="91440" bIns="45720" rtlCol="0" anchor="ctr">
            <a:normAutofit/>
          </a:bodyPr>
          <a:lstStyle/>
          <a:p>
            <a:pPr>
              <a:spcBef>
                <a:spcPct val="0"/>
              </a:spcBef>
              <a:defRPr/>
            </a:pPr>
            <a:r>
              <a:rPr lang="en-US" altLang="ja-JP" sz="4000" b="1" dirty="0">
                <a:latin typeface="+mn-ea"/>
                <a:cs typeface="+mj-cs"/>
              </a:rPr>
              <a:t>Ⅱ</a:t>
            </a:r>
            <a:r>
              <a:rPr lang="ja-JP" altLang="en-US" sz="4000" b="1" dirty="0">
                <a:latin typeface="+mn-ea"/>
                <a:cs typeface="+mj-cs"/>
              </a:rPr>
              <a:t>　公民連携</a:t>
            </a:r>
            <a:r>
              <a:rPr lang="en-US" altLang="ja-JP" sz="4000" b="1" dirty="0">
                <a:latin typeface="+mn-ea"/>
                <a:cs typeface="+mj-cs"/>
              </a:rPr>
              <a:t>/</a:t>
            </a:r>
            <a:r>
              <a:rPr lang="ja-JP" altLang="en-US" sz="4000" b="1" dirty="0">
                <a:latin typeface="+mn-ea"/>
                <a:cs typeface="+mj-cs"/>
              </a:rPr>
              <a:t>経営形態の見直し</a:t>
            </a:r>
          </a:p>
          <a:p>
            <a:pPr>
              <a:spcBef>
                <a:spcPct val="0"/>
              </a:spcBef>
              <a:defRPr/>
            </a:pPr>
            <a:r>
              <a:rPr kumimoji="1" lang="en-US" altLang="ja-JP" sz="4000" b="1" i="0" u="none" strike="noStrike" kern="1200" cap="none" spc="0" normalizeH="0" baseline="0" noProof="0" dirty="0">
                <a:ln>
                  <a:noFill/>
                </a:ln>
                <a:solidFill>
                  <a:schemeClr val="tx1"/>
                </a:solidFill>
                <a:effectLst/>
                <a:uLnTx/>
                <a:uFillTx/>
                <a:latin typeface="+mn-ea"/>
                <a:cs typeface="+mj-cs"/>
              </a:rPr>
              <a:t/>
            </a:r>
            <a:br>
              <a:rPr kumimoji="1" lang="en-US" altLang="ja-JP" sz="4000" b="1" i="0" u="none" strike="noStrike" kern="1200" cap="none" spc="0" normalizeH="0" baseline="0" noProof="0" dirty="0">
                <a:ln>
                  <a:noFill/>
                </a:ln>
                <a:solidFill>
                  <a:schemeClr val="tx1"/>
                </a:solidFill>
                <a:effectLst/>
                <a:uLnTx/>
                <a:uFillTx/>
                <a:latin typeface="+mn-ea"/>
                <a:cs typeface="+mj-cs"/>
              </a:rPr>
            </a:br>
            <a:r>
              <a:rPr kumimoji="1" lang="en-US" altLang="ja-JP" sz="4000" b="1" i="0" u="none" strike="noStrike" kern="1200" cap="none" spc="0" normalizeH="0" baseline="0" noProof="0" dirty="0">
                <a:ln>
                  <a:noFill/>
                </a:ln>
                <a:solidFill>
                  <a:schemeClr val="tx1"/>
                </a:solidFill>
                <a:effectLst/>
                <a:uLnTx/>
                <a:uFillTx/>
                <a:latin typeface="+mn-ea"/>
                <a:cs typeface="+mj-cs"/>
              </a:rPr>
              <a:t>【</a:t>
            </a:r>
            <a:r>
              <a:rPr lang="ja-JP" altLang="en-US" sz="4000" b="1" dirty="0">
                <a:latin typeface="+mn-ea"/>
                <a:cs typeface="+mj-cs"/>
              </a:rPr>
              <a:t>民営化の取組</a:t>
            </a:r>
            <a:r>
              <a:rPr kumimoji="1" lang="en-US" altLang="ja-JP" sz="4000" b="1" i="0" u="none" strike="noStrike" kern="1200" cap="none" spc="0" normalizeH="0" baseline="0" noProof="0" dirty="0">
                <a:ln>
                  <a:noFill/>
                </a:ln>
                <a:solidFill>
                  <a:schemeClr val="tx1"/>
                </a:solidFill>
                <a:effectLst/>
                <a:uLnTx/>
                <a:uFillTx/>
                <a:latin typeface="+mn-ea"/>
                <a:cs typeface="+mj-cs"/>
              </a:rPr>
              <a:t>】</a:t>
            </a:r>
            <a:endParaRPr lang="en-US" altLang="ja-JP" sz="4000" b="1" dirty="0">
              <a:latin typeface="+mn-ea"/>
              <a:cs typeface="+mj-cs"/>
            </a:endParaRPr>
          </a:p>
          <a:p>
            <a:pPr>
              <a:spcBef>
                <a:spcPct val="0"/>
              </a:spcBef>
              <a:defRPr/>
            </a:pPr>
            <a:r>
              <a:rPr lang="ja-JP" altLang="en-US" sz="4000" b="1" dirty="0">
                <a:latin typeface="+mn-ea"/>
                <a:cs typeface="+mj-cs"/>
              </a:rPr>
              <a:t>　　（１）地下鉄</a:t>
            </a:r>
          </a:p>
          <a:p>
            <a:pPr>
              <a:spcBef>
                <a:spcPct val="0"/>
              </a:spcBef>
              <a:defRPr/>
            </a:pPr>
            <a:r>
              <a:rPr lang="ja-JP" altLang="en-US" sz="4000" b="1" dirty="0">
                <a:latin typeface="+mn-ea"/>
                <a:cs typeface="+mj-cs"/>
              </a:rPr>
              <a:t>　　（２）バス</a:t>
            </a:r>
          </a:p>
          <a:p>
            <a:pPr>
              <a:spcBef>
                <a:spcPct val="0"/>
              </a:spcBef>
              <a:defRPr/>
            </a:pPr>
            <a:r>
              <a:rPr lang="ja-JP" altLang="en-US" sz="4000" b="1" dirty="0">
                <a:latin typeface="+mn-ea"/>
                <a:cs typeface="+mj-cs"/>
              </a:rPr>
              <a:t>　　（３）水道　</a:t>
            </a:r>
          </a:p>
          <a:p>
            <a:pPr>
              <a:spcBef>
                <a:spcPct val="0"/>
              </a:spcBef>
              <a:defRPr/>
            </a:pPr>
            <a:r>
              <a:rPr lang="ja-JP" altLang="en-US" sz="4000" b="1" dirty="0">
                <a:latin typeface="+mn-ea"/>
                <a:cs typeface="+mj-cs"/>
              </a:rPr>
              <a:t>　　（４）下水道</a:t>
            </a:r>
          </a:p>
          <a:p>
            <a:pPr>
              <a:spcBef>
                <a:spcPct val="0"/>
              </a:spcBef>
              <a:defRPr/>
            </a:pPr>
            <a:r>
              <a:rPr lang="ja-JP" altLang="en-US" sz="4000" b="1" dirty="0">
                <a:latin typeface="+mn-ea"/>
                <a:cs typeface="+mj-cs"/>
              </a:rPr>
              <a:t>　　（５）幼稚園・保育所</a:t>
            </a:r>
            <a:endParaRPr lang="en-US" altLang="ja-JP" sz="4000" b="1" dirty="0">
              <a:latin typeface="+mn-ea"/>
              <a:cs typeface="+mj-cs"/>
            </a:endParaRPr>
          </a:p>
          <a:p>
            <a:pPr>
              <a:spcBef>
                <a:spcPct val="0"/>
              </a:spcBef>
              <a:defRPr/>
            </a:pPr>
            <a:r>
              <a:rPr lang="ja-JP" altLang="en-US" sz="4000" b="1" dirty="0">
                <a:latin typeface="+mn-ea"/>
              </a:rPr>
              <a:t>　　（６）ごみ（一般廃棄物）</a:t>
            </a:r>
          </a:p>
          <a:p>
            <a:pPr>
              <a:spcBef>
                <a:spcPct val="0"/>
              </a:spcBef>
              <a:defRPr/>
            </a:pPr>
            <a:endParaRPr lang="ja-JP" altLang="en-US" sz="4000" b="1" dirty="0">
              <a:latin typeface="+mn-ea"/>
              <a:cs typeface="+mj-cs"/>
            </a:endParaRPr>
          </a:p>
        </p:txBody>
      </p:sp>
      <p:sp>
        <p:nvSpPr>
          <p:cNvPr id="4" name="スライド番号プレースホルダ 3"/>
          <p:cNvSpPr>
            <a:spLocks noGrp="1"/>
          </p:cNvSpPr>
          <p:nvPr>
            <p:ph type="sldNum" sz="quarter" idx="12"/>
          </p:nvPr>
        </p:nvSpPr>
        <p:spPr/>
        <p:txBody>
          <a:bodyPr/>
          <a:lstStyle/>
          <a:p>
            <a:fld id="{CCEC3038-1CF1-4B63-9920-55248DCFBA97}" type="slidenum">
              <a:rPr kumimoji="1" lang="ja-JP" altLang="en-US" smtClean="0"/>
              <a:pPr/>
              <a:t>45</a:t>
            </a:fld>
            <a:endParaRPr kumimoji="1" lang="ja-JP" altLang="en-US" dirty="0"/>
          </a:p>
        </p:txBody>
      </p:sp>
    </p:spTree>
    <p:extLst>
      <p:ext uri="{BB962C8B-B14F-4D97-AF65-F5344CB8AC3E}">
        <p14:creationId xmlns:p14="http://schemas.microsoft.com/office/powerpoint/2010/main" val="1467444601"/>
      </p:ext>
    </p:extLst>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テキスト ボックス 3"/>
          <p:cNvSpPr txBox="1"/>
          <p:nvPr/>
        </p:nvSpPr>
        <p:spPr>
          <a:xfrm>
            <a:off x="0" y="0"/>
            <a:ext cx="7524328" cy="461665"/>
          </a:xfrm>
          <a:prstGeom prst="rect">
            <a:avLst/>
          </a:prstGeom>
          <a:solidFill>
            <a:srgbClr val="0070C0"/>
          </a:solidFill>
        </p:spPr>
        <p:txBody>
          <a:bodyPr wrap="square" rtlCol="0">
            <a:spAutoFit/>
          </a:bodyPr>
          <a:lstStyle/>
          <a:p>
            <a:r>
              <a:rPr lang="en-US" altLang="ja-JP" sz="2400" b="1" u="sng" dirty="0">
                <a:solidFill>
                  <a:schemeClr val="bg1"/>
                </a:solidFill>
                <a:latin typeface="+mn-ea"/>
              </a:rPr>
              <a:t>Ⅱ</a:t>
            </a:r>
            <a:r>
              <a:rPr kumimoji="1" lang="en-US" altLang="ja-JP" sz="2400" b="1" u="sng" dirty="0">
                <a:solidFill>
                  <a:schemeClr val="bg1"/>
                </a:solidFill>
                <a:latin typeface="+mn-ea"/>
                <a:ea typeface="+mn-ea"/>
              </a:rPr>
              <a:t>【</a:t>
            </a:r>
            <a:r>
              <a:rPr kumimoji="1" lang="ja-JP" altLang="en-US" sz="2400" b="1" u="sng" dirty="0">
                <a:solidFill>
                  <a:schemeClr val="bg1"/>
                </a:solidFill>
                <a:latin typeface="+mn-ea"/>
                <a:ea typeface="+mn-ea"/>
              </a:rPr>
              <a:t>民営化の取組</a:t>
            </a:r>
            <a:r>
              <a:rPr kumimoji="1" lang="en-US" altLang="ja-JP" sz="2400" b="1" u="sng" dirty="0">
                <a:solidFill>
                  <a:schemeClr val="bg1"/>
                </a:solidFill>
                <a:latin typeface="+mn-ea"/>
                <a:ea typeface="+mn-ea"/>
              </a:rPr>
              <a:t>】(1)</a:t>
            </a:r>
            <a:r>
              <a:rPr kumimoji="1" lang="ja-JP" altLang="en-US" sz="2400" b="1" u="sng" dirty="0">
                <a:solidFill>
                  <a:schemeClr val="bg1"/>
                </a:solidFill>
                <a:latin typeface="+mn-ea"/>
                <a:ea typeface="+mn-ea"/>
              </a:rPr>
              <a:t>　地下鉄</a:t>
            </a:r>
          </a:p>
        </p:txBody>
      </p:sp>
      <p:sp>
        <p:nvSpPr>
          <p:cNvPr id="6" name="テキスト ボックス 5"/>
          <p:cNvSpPr txBox="1"/>
          <p:nvPr/>
        </p:nvSpPr>
        <p:spPr>
          <a:xfrm>
            <a:off x="7751930" y="0"/>
            <a:ext cx="1388302" cy="307777"/>
          </a:xfrm>
          <a:prstGeom prst="rect">
            <a:avLst/>
          </a:prstGeom>
          <a:noFill/>
        </p:spPr>
        <p:txBody>
          <a:bodyPr wrap="square" rtlCol="0">
            <a:spAutoFit/>
          </a:bodyPr>
          <a:lstStyle/>
          <a:p>
            <a:r>
              <a:rPr lang="en-US" altLang="ja-JP" sz="1400" dirty="0" smtClean="0"/>
              <a:t>A9</a:t>
            </a:r>
            <a:r>
              <a:rPr lang="ja-JP" altLang="en-US" sz="1400" dirty="0" err="1" smtClean="0"/>
              <a:t>、</a:t>
            </a:r>
            <a:r>
              <a:rPr kumimoji="1" lang="en-US" altLang="ja-JP" sz="1400" dirty="0" smtClean="0"/>
              <a:t>C1</a:t>
            </a:r>
            <a:endParaRPr kumimoji="1" lang="ja-JP" altLang="en-US" sz="1400" dirty="0"/>
          </a:p>
        </p:txBody>
      </p:sp>
      <p:sp>
        <p:nvSpPr>
          <p:cNvPr id="7" name="スライド番号プレースホルダ 6"/>
          <p:cNvSpPr>
            <a:spLocks noGrp="1"/>
          </p:cNvSpPr>
          <p:nvPr>
            <p:ph type="sldNum" sz="quarter" idx="12"/>
          </p:nvPr>
        </p:nvSpPr>
        <p:spPr/>
        <p:txBody>
          <a:bodyPr/>
          <a:lstStyle/>
          <a:p>
            <a:fld id="{CCEC3038-1CF1-4B63-9920-55248DCFBA97}" type="slidenum">
              <a:rPr kumimoji="1" lang="ja-JP" altLang="en-US" smtClean="0"/>
              <a:pPr/>
              <a:t>46</a:t>
            </a:fld>
            <a:endParaRPr kumimoji="1" lang="ja-JP" altLang="en-US"/>
          </a:p>
        </p:txBody>
      </p:sp>
      <p:sp>
        <p:nvSpPr>
          <p:cNvPr id="14" name="角丸四角形 13"/>
          <p:cNvSpPr/>
          <p:nvPr/>
        </p:nvSpPr>
        <p:spPr>
          <a:xfrm>
            <a:off x="6274450" y="1200425"/>
            <a:ext cx="2425950" cy="486115"/>
          </a:xfrm>
          <a:prstGeom prst="roundRect">
            <a:avLst>
              <a:gd name="adj" fmla="val 3640"/>
            </a:avLst>
          </a:prstGeom>
          <a:solidFill>
            <a:schemeClr val="accent6">
              <a:lumMod val="60000"/>
              <a:lumOff val="40000"/>
              <a:alpha val="5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6" name="角丸四角形 15"/>
          <p:cNvSpPr/>
          <p:nvPr/>
        </p:nvSpPr>
        <p:spPr>
          <a:xfrm>
            <a:off x="6327790" y="3965805"/>
            <a:ext cx="1424140" cy="187521"/>
          </a:xfrm>
          <a:prstGeom prst="roundRect">
            <a:avLst>
              <a:gd name="adj" fmla="val 3640"/>
            </a:avLst>
          </a:prstGeom>
          <a:solidFill>
            <a:schemeClr val="accent6">
              <a:lumMod val="60000"/>
              <a:lumOff val="40000"/>
              <a:alpha val="5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7" name="角丸四角形 16"/>
          <p:cNvSpPr/>
          <p:nvPr/>
        </p:nvSpPr>
        <p:spPr>
          <a:xfrm>
            <a:off x="6777045" y="3298578"/>
            <a:ext cx="2062155" cy="236599"/>
          </a:xfrm>
          <a:prstGeom prst="roundRect">
            <a:avLst>
              <a:gd name="adj" fmla="val 3640"/>
            </a:avLst>
          </a:prstGeom>
          <a:solidFill>
            <a:schemeClr val="accent6">
              <a:lumMod val="60000"/>
              <a:lumOff val="40000"/>
              <a:alpha val="5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0" name="角丸四角形 19"/>
          <p:cNvSpPr/>
          <p:nvPr/>
        </p:nvSpPr>
        <p:spPr>
          <a:xfrm>
            <a:off x="6855470" y="4657744"/>
            <a:ext cx="1552004" cy="221369"/>
          </a:xfrm>
          <a:prstGeom prst="roundRect">
            <a:avLst>
              <a:gd name="adj" fmla="val 3640"/>
            </a:avLst>
          </a:prstGeom>
          <a:solidFill>
            <a:schemeClr val="accent6">
              <a:lumMod val="60000"/>
              <a:lumOff val="40000"/>
              <a:alpha val="5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1" name="角丸四角形 20"/>
          <p:cNvSpPr/>
          <p:nvPr/>
        </p:nvSpPr>
        <p:spPr>
          <a:xfrm>
            <a:off x="6265018" y="2409614"/>
            <a:ext cx="2574182" cy="371686"/>
          </a:xfrm>
          <a:prstGeom prst="roundRect">
            <a:avLst>
              <a:gd name="adj" fmla="val 3640"/>
            </a:avLst>
          </a:prstGeom>
          <a:solidFill>
            <a:schemeClr val="accent6">
              <a:lumMod val="60000"/>
              <a:lumOff val="40000"/>
              <a:alpha val="5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2" name="角丸四角形 21"/>
          <p:cNvSpPr/>
          <p:nvPr/>
        </p:nvSpPr>
        <p:spPr>
          <a:xfrm>
            <a:off x="7039860" y="4990399"/>
            <a:ext cx="1367614" cy="211496"/>
          </a:xfrm>
          <a:prstGeom prst="roundRect">
            <a:avLst>
              <a:gd name="adj" fmla="val 3640"/>
            </a:avLst>
          </a:prstGeom>
          <a:solidFill>
            <a:schemeClr val="accent6">
              <a:lumMod val="60000"/>
              <a:lumOff val="40000"/>
              <a:alpha val="5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3" name="角丸四角形 22"/>
          <p:cNvSpPr/>
          <p:nvPr/>
        </p:nvSpPr>
        <p:spPr>
          <a:xfrm>
            <a:off x="6226771" y="5341665"/>
            <a:ext cx="2305669" cy="751631"/>
          </a:xfrm>
          <a:prstGeom prst="roundRect">
            <a:avLst>
              <a:gd name="adj" fmla="val 3640"/>
            </a:avLst>
          </a:prstGeom>
          <a:solidFill>
            <a:schemeClr val="accent6">
              <a:lumMod val="60000"/>
              <a:lumOff val="40000"/>
              <a:alpha val="5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aphicFrame>
        <p:nvGraphicFramePr>
          <p:cNvPr id="8" name="表 7"/>
          <p:cNvGraphicFramePr>
            <a:graphicFrameLocks noGrp="1"/>
          </p:cNvGraphicFramePr>
          <p:nvPr>
            <p:extLst>
              <p:ext uri="{D42A27DB-BD31-4B8C-83A1-F6EECF244321}">
                <p14:modId xmlns:p14="http://schemas.microsoft.com/office/powerpoint/2010/main" val="1457691301"/>
              </p:ext>
            </p:extLst>
          </p:nvPr>
        </p:nvGraphicFramePr>
        <p:xfrm>
          <a:off x="285428" y="560977"/>
          <a:ext cx="8607052" cy="6050023"/>
        </p:xfrm>
        <a:graphic>
          <a:graphicData uri="http://schemas.openxmlformats.org/drawingml/2006/table">
            <a:tbl>
              <a:tblPr firstRow="1">
                <a:tableStyleId>{5C22544A-7EE6-4342-B048-85BDC9FD1C3A}</a:tableStyleId>
              </a:tblPr>
              <a:tblGrid>
                <a:gridCol w="1872748">
                  <a:extLst>
                    <a:ext uri="{9D8B030D-6E8A-4147-A177-3AD203B41FA5}">
                      <a16:colId xmlns:a16="http://schemas.microsoft.com/office/drawing/2014/main" xmlns="" val="20000"/>
                    </a:ext>
                  </a:extLst>
                </a:gridCol>
                <a:gridCol w="1800719">
                  <a:extLst>
                    <a:ext uri="{9D8B030D-6E8A-4147-A177-3AD203B41FA5}">
                      <a16:colId xmlns:a16="http://schemas.microsoft.com/office/drawing/2014/main" xmlns="" val="20001"/>
                    </a:ext>
                  </a:extLst>
                </a:gridCol>
                <a:gridCol w="2232891">
                  <a:extLst>
                    <a:ext uri="{9D8B030D-6E8A-4147-A177-3AD203B41FA5}">
                      <a16:colId xmlns:a16="http://schemas.microsoft.com/office/drawing/2014/main" xmlns="" val="20002"/>
                    </a:ext>
                  </a:extLst>
                </a:gridCol>
                <a:gridCol w="2700694">
                  <a:extLst>
                    <a:ext uri="{9D8B030D-6E8A-4147-A177-3AD203B41FA5}">
                      <a16:colId xmlns:a16="http://schemas.microsoft.com/office/drawing/2014/main" xmlns="" val="20003"/>
                    </a:ext>
                  </a:extLst>
                </a:gridCol>
              </a:tblGrid>
              <a:tr h="301605">
                <a:tc>
                  <a:txBody>
                    <a:bodyPr/>
                    <a:lstStyle/>
                    <a:p>
                      <a:pPr algn="ctr"/>
                      <a:r>
                        <a:rPr kumimoji="1" lang="ja-JP" altLang="en-US" sz="1400" dirty="0">
                          <a:solidFill>
                            <a:schemeClr val="tx1"/>
                          </a:solidFill>
                        </a:rPr>
                        <a:t>＜</a:t>
                      </a:r>
                      <a:r>
                        <a:rPr kumimoji="1" lang="en-US" altLang="ja-JP" sz="1400" dirty="0">
                          <a:solidFill>
                            <a:schemeClr val="tx1"/>
                          </a:solidFill>
                        </a:rPr>
                        <a:t>Why</a:t>
                      </a:r>
                      <a:r>
                        <a:rPr kumimoji="1" lang="ja-JP" altLang="en-US" sz="1400" dirty="0">
                          <a:solidFill>
                            <a:schemeClr val="tx1"/>
                          </a:solidFill>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kumimoji="1" lang="ja-JP" altLang="en-US" sz="1400" dirty="0">
                          <a:solidFill>
                            <a:schemeClr val="tx1"/>
                          </a:solidFill>
                        </a:rPr>
                        <a:t>＜</a:t>
                      </a:r>
                      <a:r>
                        <a:rPr kumimoji="1" lang="en-US" altLang="ja-JP" sz="1400" dirty="0">
                          <a:solidFill>
                            <a:schemeClr val="tx1"/>
                          </a:solidFill>
                        </a:rPr>
                        <a:t>Vision</a:t>
                      </a:r>
                      <a:r>
                        <a:rPr kumimoji="1" lang="ja-JP" altLang="en-US" sz="1400" dirty="0">
                          <a:solidFill>
                            <a:schemeClr val="tx1"/>
                          </a:solidFill>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kumimoji="1" lang="ja-JP" altLang="en-US" sz="1400" dirty="0">
                          <a:solidFill>
                            <a:schemeClr val="tx1"/>
                          </a:solidFill>
                        </a:rPr>
                        <a:t>＜</a:t>
                      </a:r>
                      <a:r>
                        <a:rPr kumimoji="1" lang="en-US" altLang="ja-JP" sz="1400" dirty="0">
                          <a:solidFill>
                            <a:schemeClr val="tx1"/>
                          </a:solidFill>
                        </a:rPr>
                        <a:t>What</a:t>
                      </a:r>
                      <a:r>
                        <a:rPr kumimoji="1" lang="ja-JP" altLang="en-US" sz="1400" dirty="0">
                          <a:solidFill>
                            <a:schemeClr val="tx1"/>
                          </a:solidFill>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kumimoji="1" lang="ja-JP" altLang="en-US" sz="1400" dirty="0">
                          <a:solidFill>
                            <a:schemeClr val="tx1"/>
                          </a:solidFill>
                        </a:rPr>
                        <a:t>＜</a:t>
                      </a:r>
                      <a:r>
                        <a:rPr kumimoji="1" lang="en-US" altLang="ja-JP" sz="1400" dirty="0">
                          <a:solidFill>
                            <a:schemeClr val="tx1"/>
                          </a:solidFill>
                        </a:rPr>
                        <a:t>Outcome</a:t>
                      </a:r>
                      <a:r>
                        <a:rPr kumimoji="1" lang="ja-JP" altLang="en-US" sz="1400" dirty="0">
                          <a:solidFill>
                            <a:schemeClr val="tx1"/>
                          </a:solidFill>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xmlns="" val="10000"/>
                  </a:ext>
                </a:extLst>
              </a:tr>
              <a:tr h="5745223">
                <a:tc>
                  <a:txBody>
                    <a:bodyPr/>
                    <a:lstStyle/>
                    <a:p>
                      <a:pPr>
                        <a:lnSpc>
                          <a:spcPts val="1200"/>
                        </a:lnSpc>
                      </a:pPr>
                      <a:r>
                        <a:rPr lang="ja-JP" altLang="en-US" sz="1200" u="none" dirty="0">
                          <a:solidFill>
                            <a:schemeClr val="tx1"/>
                          </a:solidFill>
                          <a:latin typeface="Calibri" pitchFamily="34" charset="0"/>
                        </a:rPr>
                        <a:t>・乗車人員の減少（経営環境の悪化）</a:t>
                      </a:r>
                      <a:endParaRPr lang="en-US" altLang="ja-JP" sz="1200" u="none" dirty="0">
                        <a:solidFill>
                          <a:schemeClr val="tx1"/>
                        </a:solidFill>
                        <a:latin typeface="Calibri" pitchFamily="34" charset="0"/>
                      </a:endParaRPr>
                    </a:p>
                    <a:p>
                      <a:pPr marL="152400" indent="-152400">
                        <a:lnSpc>
                          <a:spcPts val="1200"/>
                        </a:lnSpc>
                      </a:pPr>
                      <a:r>
                        <a:rPr lang="ja-JP" altLang="en-US" sz="1200" u="none" dirty="0">
                          <a:solidFill>
                            <a:schemeClr val="tx1"/>
                          </a:solidFill>
                          <a:latin typeface="Calibri" pitchFamily="34" charset="0"/>
                        </a:rPr>
                        <a:t>⇒従業者人口の減少等により、ピーク時の</a:t>
                      </a:r>
                      <a:r>
                        <a:rPr lang="en-US" altLang="ja-JP" sz="1200" u="none" dirty="0">
                          <a:solidFill>
                            <a:schemeClr val="tx1"/>
                          </a:solidFill>
                          <a:latin typeface="Calibri" pitchFamily="34" charset="0"/>
                        </a:rPr>
                        <a:t>1990</a:t>
                      </a:r>
                      <a:r>
                        <a:rPr lang="ja-JP" altLang="en-US" sz="1200" u="none" dirty="0">
                          <a:solidFill>
                            <a:schemeClr val="tx1"/>
                          </a:solidFill>
                          <a:latin typeface="Calibri" pitchFamily="34" charset="0"/>
                        </a:rPr>
                        <a:t>年度では、１日あたり</a:t>
                      </a:r>
                      <a:r>
                        <a:rPr lang="en-US" altLang="ja-JP" sz="1200" u="none" dirty="0">
                          <a:solidFill>
                            <a:schemeClr val="tx1"/>
                          </a:solidFill>
                          <a:latin typeface="Calibri" pitchFamily="34" charset="0"/>
                        </a:rPr>
                        <a:t>281</a:t>
                      </a:r>
                      <a:r>
                        <a:rPr lang="ja-JP" altLang="en-US" sz="1200" u="none" dirty="0">
                          <a:solidFill>
                            <a:schemeClr val="tx1"/>
                          </a:solidFill>
                          <a:latin typeface="Calibri" pitchFamily="34" charset="0"/>
                        </a:rPr>
                        <a:t>万人であったが、</a:t>
                      </a:r>
                      <a:r>
                        <a:rPr lang="en-US" altLang="ja-JP" sz="1200" u="none" dirty="0">
                          <a:solidFill>
                            <a:schemeClr val="tx1"/>
                          </a:solidFill>
                          <a:latin typeface="Calibri" pitchFamily="34" charset="0"/>
                        </a:rPr>
                        <a:t>2011</a:t>
                      </a:r>
                      <a:r>
                        <a:rPr lang="ja-JP" altLang="en-US" sz="1200" u="none" dirty="0">
                          <a:solidFill>
                            <a:schemeClr val="tx1"/>
                          </a:solidFill>
                          <a:latin typeface="Calibri" pitchFamily="34" charset="0"/>
                        </a:rPr>
                        <a:t>年度決算においては</a:t>
                      </a:r>
                      <a:r>
                        <a:rPr lang="en-US" altLang="ja-JP" sz="1200" u="none" dirty="0">
                          <a:solidFill>
                            <a:schemeClr val="tx1"/>
                          </a:solidFill>
                          <a:latin typeface="Calibri" pitchFamily="34" charset="0"/>
                        </a:rPr>
                        <a:t>228</a:t>
                      </a:r>
                      <a:r>
                        <a:rPr lang="ja-JP" altLang="en-US" sz="1200" u="none" dirty="0">
                          <a:solidFill>
                            <a:schemeClr val="tx1"/>
                          </a:solidFill>
                          <a:latin typeface="Calibri" pitchFamily="34" charset="0"/>
                        </a:rPr>
                        <a:t>万人と約</a:t>
                      </a:r>
                      <a:r>
                        <a:rPr lang="en-US" altLang="ja-JP" sz="1200" u="none" dirty="0">
                          <a:solidFill>
                            <a:schemeClr val="tx1"/>
                          </a:solidFill>
                          <a:latin typeface="Calibri" pitchFamily="34" charset="0"/>
                        </a:rPr>
                        <a:t>19</a:t>
                      </a:r>
                      <a:r>
                        <a:rPr lang="ja-JP" altLang="en-US" sz="1200" u="none" dirty="0">
                          <a:solidFill>
                            <a:schemeClr val="tx1"/>
                          </a:solidFill>
                          <a:latin typeface="Calibri" pitchFamily="34" charset="0"/>
                        </a:rPr>
                        <a:t>％減少している。</a:t>
                      </a:r>
                      <a:endParaRPr lang="en-US" altLang="ja-JP" sz="1200" u="none" dirty="0">
                        <a:solidFill>
                          <a:schemeClr val="tx1"/>
                        </a:solidFill>
                        <a:latin typeface="Calibri" pitchFamily="34" charset="0"/>
                      </a:endParaRPr>
                    </a:p>
                    <a:p>
                      <a:pPr marL="152400" indent="-152400">
                        <a:lnSpc>
                          <a:spcPts val="1200"/>
                        </a:lnSpc>
                      </a:pPr>
                      <a:r>
                        <a:rPr lang="ja-JP" altLang="en-US" sz="1200" u="none" dirty="0">
                          <a:solidFill>
                            <a:schemeClr val="tx1"/>
                          </a:solidFill>
                          <a:latin typeface="Calibri" pitchFamily="34" charset="0"/>
                        </a:rPr>
                        <a:t>⇒今後も少子高齢化などにより減少が続くと見込まれる。</a:t>
                      </a:r>
                      <a:endParaRPr lang="en-US" altLang="ja-JP" sz="1200" u="none" dirty="0">
                        <a:solidFill>
                          <a:schemeClr val="tx1"/>
                        </a:solidFill>
                        <a:latin typeface="Calibri" pitchFamily="34" charset="0"/>
                      </a:endParaRPr>
                    </a:p>
                    <a:p>
                      <a:pPr>
                        <a:lnSpc>
                          <a:spcPts val="1200"/>
                        </a:lnSpc>
                      </a:pPr>
                      <a:endParaRPr lang="ja-JP" altLang="en-US" sz="1200" u="none" dirty="0">
                        <a:solidFill>
                          <a:schemeClr val="tx1"/>
                        </a:solidFill>
                        <a:latin typeface="Calibri" pitchFamily="34" charset="0"/>
                      </a:endParaRPr>
                    </a:p>
                    <a:p>
                      <a:pPr>
                        <a:lnSpc>
                          <a:spcPts val="1200"/>
                        </a:lnSpc>
                      </a:pPr>
                      <a:r>
                        <a:rPr lang="ja-JP" altLang="en-US" sz="1200" u="none" dirty="0">
                          <a:solidFill>
                            <a:schemeClr val="tx1"/>
                          </a:solidFill>
                          <a:latin typeface="Calibri" pitchFamily="34" charset="0"/>
                        </a:rPr>
                        <a:t>・市財政の硬直化</a:t>
                      </a:r>
                      <a:endParaRPr lang="en-US" altLang="ja-JP" sz="1200" u="none" dirty="0">
                        <a:solidFill>
                          <a:schemeClr val="tx1"/>
                        </a:solidFill>
                        <a:latin typeface="Calibri" pitchFamily="34" charset="0"/>
                      </a:endParaRPr>
                    </a:p>
                    <a:p>
                      <a:pPr marL="139700" indent="-139700">
                        <a:lnSpc>
                          <a:spcPts val="1200"/>
                        </a:lnSpc>
                      </a:pPr>
                      <a:r>
                        <a:rPr lang="ja-JP" altLang="en-US" sz="1200" u="none" dirty="0">
                          <a:solidFill>
                            <a:schemeClr val="tx1"/>
                          </a:solidFill>
                          <a:latin typeface="Calibri" pitchFamily="34" charset="0"/>
                        </a:rPr>
                        <a:t>⇒過去</a:t>
                      </a:r>
                      <a:r>
                        <a:rPr lang="en-US" altLang="ja-JP" sz="1200" u="none" dirty="0">
                          <a:solidFill>
                            <a:schemeClr val="tx1"/>
                          </a:solidFill>
                          <a:latin typeface="Calibri" pitchFamily="34" charset="0"/>
                        </a:rPr>
                        <a:t>10</a:t>
                      </a:r>
                      <a:r>
                        <a:rPr lang="ja-JP" altLang="en-US" sz="1200" u="none" dirty="0">
                          <a:solidFill>
                            <a:schemeClr val="tx1"/>
                          </a:solidFill>
                          <a:latin typeface="Calibri" pitchFamily="34" charset="0"/>
                        </a:rPr>
                        <a:t>カ年（</a:t>
                      </a:r>
                      <a:r>
                        <a:rPr lang="en-US" altLang="ja-JP" sz="1200" u="none" dirty="0">
                          <a:solidFill>
                            <a:schemeClr val="tx1"/>
                          </a:solidFill>
                          <a:latin typeface="Calibri" pitchFamily="34" charset="0"/>
                        </a:rPr>
                        <a:t>2002</a:t>
                      </a:r>
                      <a:r>
                        <a:rPr lang="ja-JP" altLang="en-US" sz="1200" u="none" dirty="0">
                          <a:solidFill>
                            <a:schemeClr val="tx1"/>
                          </a:solidFill>
                          <a:latin typeface="Calibri" pitchFamily="34" charset="0"/>
                        </a:rPr>
                        <a:t>年度～</a:t>
                      </a:r>
                      <a:r>
                        <a:rPr lang="en-US" altLang="ja-JP" sz="1200" u="none" dirty="0">
                          <a:solidFill>
                            <a:schemeClr val="tx1"/>
                          </a:solidFill>
                          <a:latin typeface="Calibri" pitchFamily="34" charset="0"/>
                        </a:rPr>
                        <a:t>2011</a:t>
                      </a:r>
                      <a:r>
                        <a:rPr lang="ja-JP" altLang="en-US" sz="1200" u="none" dirty="0">
                          <a:solidFill>
                            <a:schemeClr val="tx1"/>
                          </a:solidFill>
                          <a:latin typeface="Calibri" pitchFamily="34" charset="0"/>
                        </a:rPr>
                        <a:t>年度）では、累計</a:t>
                      </a:r>
                      <a:r>
                        <a:rPr lang="en-US" altLang="ja-JP" sz="1200" u="none" dirty="0">
                          <a:solidFill>
                            <a:schemeClr val="tx1"/>
                          </a:solidFill>
                          <a:latin typeface="Calibri" pitchFamily="34" charset="0"/>
                        </a:rPr>
                        <a:t>1,980</a:t>
                      </a:r>
                      <a:r>
                        <a:rPr lang="ja-JP" altLang="en-US" sz="1200" u="none" dirty="0">
                          <a:solidFill>
                            <a:schemeClr val="tx1"/>
                          </a:solidFill>
                          <a:latin typeface="Calibri" pitchFamily="34" charset="0"/>
                        </a:rPr>
                        <a:t>億円、年平均約</a:t>
                      </a:r>
                      <a:r>
                        <a:rPr lang="en-US" altLang="ja-JP" sz="1200" u="none" dirty="0">
                          <a:solidFill>
                            <a:schemeClr val="tx1"/>
                          </a:solidFill>
                          <a:latin typeface="Calibri" pitchFamily="34" charset="0"/>
                        </a:rPr>
                        <a:t>200</a:t>
                      </a:r>
                      <a:r>
                        <a:rPr lang="ja-JP" altLang="en-US" sz="1200" u="none" dirty="0">
                          <a:solidFill>
                            <a:schemeClr val="tx1"/>
                          </a:solidFill>
                          <a:latin typeface="Calibri" pitchFamily="34" charset="0"/>
                        </a:rPr>
                        <a:t>億円を繰り入れているが、一般会計の扶助費・公債費の負担増加により市財政の硬直化が進むなか、現行スキームは維持できないおそれがある。</a:t>
                      </a:r>
                      <a:endParaRPr lang="en-US" altLang="ja-JP" sz="1200" u="none" dirty="0">
                        <a:solidFill>
                          <a:schemeClr val="tx1"/>
                        </a:solidFill>
                        <a:latin typeface="Calibri" pitchFamily="34" charset="0"/>
                      </a:endParaRPr>
                    </a:p>
                    <a:p>
                      <a:pPr>
                        <a:lnSpc>
                          <a:spcPts val="1200"/>
                        </a:lnSpc>
                      </a:pPr>
                      <a:endParaRPr lang="ja-JP" altLang="en-US" sz="1200" u="none" dirty="0">
                        <a:solidFill>
                          <a:schemeClr val="tx1"/>
                        </a:solidFill>
                        <a:latin typeface="Calibri" pitchFamily="34" charset="0"/>
                      </a:endParaRPr>
                    </a:p>
                    <a:p>
                      <a:pPr>
                        <a:lnSpc>
                          <a:spcPts val="1200"/>
                        </a:lnSpc>
                      </a:pPr>
                      <a:r>
                        <a:rPr lang="ja-JP" altLang="en-US" sz="1200" u="none" dirty="0">
                          <a:solidFill>
                            <a:schemeClr val="tx1"/>
                          </a:solidFill>
                          <a:latin typeface="Calibri" pitchFamily="34" charset="0"/>
                        </a:rPr>
                        <a:t>・公営企業の制約（経営資源の調達における法律上の限界、行政の非効率性）</a:t>
                      </a:r>
                    </a:p>
                    <a:p>
                      <a:pPr>
                        <a:lnSpc>
                          <a:spcPts val="1200"/>
                        </a:lnSpc>
                      </a:pPr>
                      <a:endParaRPr lang="ja-JP" altLang="en-US" sz="1200" u="none" dirty="0">
                        <a:solidFill>
                          <a:schemeClr val="tx1"/>
                        </a:solidFill>
                        <a:latin typeface="Calibri" pitchFamily="34" charset="0"/>
                      </a:endParaRPr>
                    </a:p>
                    <a:p>
                      <a:pPr>
                        <a:lnSpc>
                          <a:spcPts val="1200"/>
                        </a:lnSpc>
                      </a:pPr>
                      <a:endParaRPr lang="ja-JP" altLang="en-US" sz="1200" u="none" dirty="0">
                        <a:solidFill>
                          <a:schemeClr val="tx1"/>
                        </a:solidFill>
                        <a:latin typeface="Calibri" pitchFamily="34" charset="0"/>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nSpc>
                          <a:spcPts val="1200"/>
                        </a:lnSpc>
                      </a:pPr>
                      <a:r>
                        <a:rPr lang="ja-JP" altLang="en-US" sz="1200" dirty="0"/>
                        <a:t>・自立した企業体として自らの経営責任で、持続的にさらなる効率性や生産性を追求し、成長力を高めていくことができる組織体への移行</a:t>
                      </a:r>
                      <a:endParaRPr lang="en-US" altLang="ja-JP" sz="1200" dirty="0"/>
                    </a:p>
                    <a:p>
                      <a:pPr>
                        <a:lnSpc>
                          <a:spcPts val="1200"/>
                        </a:lnSpc>
                      </a:pPr>
                      <a:r>
                        <a:rPr lang="ja-JP" altLang="en-US" sz="1200" dirty="0"/>
                        <a:t>・利用者視点に立ったソフト・ハード両面でのサービス向上</a:t>
                      </a:r>
                      <a:endParaRPr lang="en-US" altLang="ja-JP" sz="1200" dirty="0"/>
                    </a:p>
                    <a:p>
                      <a:pPr marL="0" marR="0" indent="0" algn="l" defTabSz="914400" rtl="0" eaLnBrk="1" fontAlgn="auto" latinLnBrk="0" hangingPunct="1">
                        <a:lnSpc>
                          <a:spcPts val="1200"/>
                        </a:lnSpc>
                        <a:spcBef>
                          <a:spcPts val="0"/>
                        </a:spcBef>
                        <a:spcAft>
                          <a:spcPts val="0"/>
                        </a:spcAft>
                        <a:buClrTx/>
                        <a:buSzTx/>
                        <a:buFontTx/>
                        <a:buNone/>
                        <a:tabLst/>
                        <a:defRPr/>
                      </a:pPr>
                      <a:endParaRPr lang="en-US" altLang="ja-JP" sz="12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nSpc>
                          <a:spcPts val="1200"/>
                        </a:lnSpc>
                      </a:pPr>
                      <a:r>
                        <a:rPr lang="ja-JP" altLang="en-US" sz="1200" dirty="0">
                          <a:solidFill>
                            <a:schemeClr val="tx1"/>
                          </a:solidFill>
                        </a:rPr>
                        <a:t>①サービスの向上</a:t>
                      </a:r>
                      <a:endParaRPr lang="en-US" altLang="ja-JP" sz="1200" dirty="0">
                        <a:solidFill>
                          <a:schemeClr val="tx1"/>
                        </a:solidFill>
                      </a:endParaRPr>
                    </a:p>
                    <a:p>
                      <a:pPr marL="0" marR="0" indent="0" algn="l" defTabSz="914400" rtl="0" eaLnBrk="1" fontAlgn="auto" latinLnBrk="0" hangingPunct="1">
                        <a:lnSpc>
                          <a:spcPts val="1200"/>
                        </a:lnSpc>
                        <a:spcBef>
                          <a:spcPts val="0"/>
                        </a:spcBef>
                        <a:spcAft>
                          <a:spcPts val="0"/>
                        </a:spcAft>
                        <a:buClrTx/>
                        <a:buSzTx/>
                        <a:buFontTx/>
                        <a:buNone/>
                        <a:tabLst/>
                        <a:defRPr/>
                      </a:pPr>
                      <a:r>
                        <a:rPr lang="ja-JP" altLang="en-US" sz="1200" dirty="0">
                          <a:solidFill>
                            <a:schemeClr val="tx1"/>
                          </a:solidFill>
                        </a:rPr>
                        <a:t>　・運賃値下げ</a:t>
                      </a:r>
                      <a:endParaRPr lang="en-US" altLang="ja-JP" sz="1200" dirty="0">
                        <a:solidFill>
                          <a:schemeClr val="tx1"/>
                        </a:solidFill>
                      </a:endParaRPr>
                    </a:p>
                    <a:p>
                      <a:pPr>
                        <a:lnSpc>
                          <a:spcPts val="1200"/>
                        </a:lnSpc>
                      </a:pPr>
                      <a:endParaRPr lang="en-US" altLang="ja-JP" sz="1200" dirty="0">
                        <a:solidFill>
                          <a:schemeClr val="tx1"/>
                        </a:solidFill>
                      </a:endParaRPr>
                    </a:p>
                    <a:p>
                      <a:pPr>
                        <a:lnSpc>
                          <a:spcPts val="1200"/>
                        </a:lnSpc>
                      </a:pPr>
                      <a:endParaRPr lang="en-US" altLang="ja-JP" sz="1200" dirty="0">
                        <a:solidFill>
                          <a:schemeClr val="tx1"/>
                        </a:solidFill>
                      </a:endParaRPr>
                    </a:p>
                    <a:p>
                      <a:pPr>
                        <a:lnSpc>
                          <a:spcPts val="1200"/>
                        </a:lnSpc>
                      </a:pPr>
                      <a:endParaRPr lang="en-US" altLang="ja-JP" sz="1200" dirty="0">
                        <a:solidFill>
                          <a:schemeClr val="tx1"/>
                        </a:solidFill>
                      </a:endParaRPr>
                    </a:p>
                    <a:p>
                      <a:pPr>
                        <a:lnSpc>
                          <a:spcPts val="1200"/>
                        </a:lnSpc>
                      </a:pPr>
                      <a:endParaRPr lang="en-US" altLang="ja-JP" sz="1200" dirty="0">
                        <a:solidFill>
                          <a:schemeClr val="tx1"/>
                        </a:solidFill>
                      </a:endParaRPr>
                    </a:p>
                    <a:p>
                      <a:pPr>
                        <a:lnSpc>
                          <a:spcPts val="1200"/>
                        </a:lnSpc>
                      </a:pPr>
                      <a:r>
                        <a:rPr lang="ja-JP" altLang="en-US" sz="1200" dirty="0">
                          <a:solidFill>
                            <a:schemeClr val="tx1"/>
                          </a:solidFill>
                        </a:rPr>
                        <a:t>　・終発時間の延長</a:t>
                      </a:r>
                      <a:endParaRPr lang="en-US" altLang="ja-JP" sz="1200" dirty="0">
                        <a:solidFill>
                          <a:schemeClr val="tx1"/>
                        </a:solidFill>
                      </a:endParaRPr>
                    </a:p>
                    <a:p>
                      <a:pPr>
                        <a:lnSpc>
                          <a:spcPts val="1200"/>
                        </a:lnSpc>
                      </a:pPr>
                      <a:endParaRPr lang="en-US" altLang="ja-JP" sz="1200" dirty="0">
                        <a:solidFill>
                          <a:schemeClr val="tx1"/>
                        </a:solidFill>
                      </a:endParaRPr>
                    </a:p>
                    <a:p>
                      <a:pPr marL="0" marR="0" indent="0" algn="l" defTabSz="914400" rtl="0" eaLnBrk="1" fontAlgn="auto" latinLnBrk="0" hangingPunct="1">
                        <a:lnSpc>
                          <a:spcPts val="1200"/>
                        </a:lnSpc>
                        <a:spcBef>
                          <a:spcPts val="0"/>
                        </a:spcBef>
                        <a:spcAft>
                          <a:spcPts val="0"/>
                        </a:spcAft>
                        <a:buClrTx/>
                        <a:buSzTx/>
                        <a:buFontTx/>
                        <a:buNone/>
                        <a:tabLst/>
                        <a:defRPr/>
                      </a:pPr>
                      <a:r>
                        <a:rPr lang="ja-JP" altLang="en-US" sz="1200" dirty="0">
                          <a:solidFill>
                            <a:schemeClr val="tx1"/>
                          </a:solidFill>
                        </a:rPr>
                        <a:t>　・快適なトイレへの改修</a:t>
                      </a:r>
                      <a:endParaRPr lang="en-US" altLang="ja-JP" sz="1200" dirty="0">
                        <a:solidFill>
                          <a:schemeClr val="tx1"/>
                        </a:solidFill>
                      </a:endParaRPr>
                    </a:p>
                    <a:p>
                      <a:pPr>
                        <a:lnSpc>
                          <a:spcPts val="1200"/>
                        </a:lnSpc>
                      </a:pPr>
                      <a:r>
                        <a:rPr kumimoji="1" lang="en-US" altLang="ja-JP" sz="1200" kern="1200" dirty="0">
                          <a:solidFill>
                            <a:schemeClr val="tx1"/>
                          </a:solidFill>
                          <a:latin typeface="+mn-lt"/>
                          <a:ea typeface="+mn-ea"/>
                          <a:cs typeface="+mn-cs"/>
                        </a:rPr>
                        <a:t>     </a:t>
                      </a:r>
                      <a:r>
                        <a:rPr kumimoji="1" lang="ja-JP" altLang="en-US" sz="1200" kern="1200" dirty="0">
                          <a:solidFill>
                            <a:schemeClr val="tx1"/>
                          </a:solidFill>
                          <a:latin typeface="+mn-lt"/>
                          <a:ea typeface="+mn-ea"/>
                          <a:cs typeface="+mn-cs"/>
                        </a:rPr>
                        <a:t>（</a:t>
                      </a:r>
                      <a:r>
                        <a:rPr kumimoji="1" lang="en-US" altLang="ja-JP" sz="1200" kern="1200" dirty="0">
                          <a:solidFill>
                            <a:schemeClr val="tx1"/>
                          </a:solidFill>
                          <a:latin typeface="+mn-lt"/>
                          <a:ea typeface="+mn-ea"/>
                          <a:cs typeface="+mn-cs"/>
                        </a:rPr>
                        <a:t>2015 </a:t>
                      </a:r>
                      <a:r>
                        <a:rPr kumimoji="1" lang="ja-JP" altLang="ja-JP" sz="1200" kern="1200" dirty="0">
                          <a:solidFill>
                            <a:schemeClr val="tx1"/>
                          </a:solidFill>
                          <a:latin typeface="+mn-lt"/>
                          <a:ea typeface="+mn-ea"/>
                          <a:cs typeface="+mn-cs"/>
                        </a:rPr>
                        <a:t>年度末までに</a:t>
                      </a:r>
                      <a:r>
                        <a:rPr kumimoji="1" lang="ja-JP" altLang="en-US" sz="1200" kern="1200" dirty="0">
                          <a:solidFill>
                            <a:schemeClr val="tx1"/>
                          </a:solidFill>
                          <a:latin typeface="+mn-lt"/>
                          <a:ea typeface="+mn-ea"/>
                          <a:cs typeface="+mn-cs"/>
                        </a:rPr>
                        <a:t>全駅</a:t>
                      </a:r>
                      <a:r>
                        <a:rPr kumimoji="1" lang="ja-JP" altLang="en-US" sz="800" kern="1200" dirty="0">
                          <a:solidFill>
                            <a:schemeClr val="tx1"/>
                          </a:solidFill>
                          <a:latin typeface="+mn-lt"/>
                          <a:ea typeface="+mn-ea"/>
                          <a:cs typeface="+mn-cs"/>
                        </a:rPr>
                        <a:t>（</a:t>
                      </a:r>
                      <a:r>
                        <a:rPr kumimoji="1" lang="en-US" altLang="ja-JP" sz="800" kern="1200" dirty="0">
                          <a:solidFill>
                            <a:schemeClr val="tx1"/>
                          </a:solidFill>
                          <a:latin typeface="+mn-lt"/>
                          <a:ea typeface="+mn-ea"/>
                          <a:cs typeface="+mn-cs"/>
                        </a:rPr>
                        <a:t>※</a:t>
                      </a:r>
                      <a:r>
                        <a:rPr kumimoji="1" lang="ja-JP" altLang="en-US" sz="800" kern="1200" dirty="0">
                          <a:solidFill>
                            <a:schemeClr val="tx1"/>
                          </a:solidFill>
                          <a:latin typeface="+mn-lt"/>
                          <a:ea typeface="+mn-ea"/>
                          <a:cs typeface="+mn-cs"/>
                        </a:rPr>
                        <a:t>）</a:t>
                      </a:r>
                      <a:endParaRPr kumimoji="1" lang="en-US" altLang="ja-JP" sz="800" kern="1200" dirty="0">
                        <a:solidFill>
                          <a:schemeClr val="tx1"/>
                        </a:solidFill>
                        <a:latin typeface="+mn-lt"/>
                        <a:ea typeface="+mn-ea"/>
                        <a:cs typeface="+mn-cs"/>
                      </a:endParaRPr>
                    </a:p>
                    <a:p>
                      <a:pPr>
                        <a:lnSpc>
                          <a:spcPts val="1200"/>
                        </a:lnSpc>
                      </a:pPr>
                      <a:r>
                        <a:rPr kumimoji="1" lang="ja-JP" altLang="en-US" sz="800" kern="1200" baseline="0" dirty="0">
                          <a:solidFill>
                            <a:schemeClr val="tx1"/>
                          </a:solidFill>
                          <a:latin typeface="+mn-lt"/>
                          <a:ea typeface="+mn-ea"/>
                          <a:cs typeface="+mn-cs"/>
                        </a:rPr>
                        <a:t>　　　</a:t>
                      </a:r>
                      <a:r>
                        <a:rPr kumimoji="1" lang="ja-JP" altLang="en-US" sz="1200" kern="1200" dirty="0">
                          <a:solidFill>
                            <a:schemeClr val="tx1"/>
                          </a:solidFill>
                          <a:latin typeface="+mn-lt"/>
                          <a:ea typeface="+mn-ea"/>
                          <a:cs typeface="+mn-cs"/>
                        </a:rPr>
                        <a:t>で完了</a:t>
                      </a:r>
                      <a:r>
                        <a:rPr kumimoji="1" lang="ja-JP" altLang="ja-JP" sz="1200" kern="1200" dirty="0">
                          <a:solidFill>
                            <a:schemeClr val="tx1"/>
                          </a:solidFill>
                          <a:latin typeface="+mn-lt"/>
                          <a:ea typeface="+mn-ea"/>
                          <a:cs typeface="+mn-cs"/>
                        </a:rPr>
                        <a:t>予定</a:t>
                      </a:r>
                      <a:r>
                        <a:rPr kumimoji="1" lang="ja-JP" altLang="en-US" sz="1200" kern="1200" dirty="0">
                          <a:solidFill>
                            <a:schemeClr val="tx1"/>
                          </a:solidFill>
                          <a:latin typeface="+mn-lt"/>
                          <a:ea typeface="+mn-ea"/>
                          <a:cs typeface="+mn-cs"/>
                        </a:rPr>
                        <a:t>）</a:t>
                      </a:r>
                      <a:endParaRPr kumimoji="1" lang="en-US" altLang="ja-JP" sz="1200" kern="1200" dirty="0">
                        <a:solidFill>
                          <a:schemeClr val="tx1"/>
                        </a:solidFill>
                        <a:latin typeface="+mn-lt"/>
                        <a:ea typeface="+mn-ea"/>
                        <a:cs typeface="+mn-cs"/>
                      </a:endParaRPr>
                    </a:p>
                    <a:p>
                      <a:pPr marL="0" marR="0" indent="0" algn="l" defTabSz="914400" rtl="0" eaLnBrk="1" fontAlgn="auto" latinLnBrk="0" hangingPunct="1">
                        <a:lnSpc>
                          <a:spcPts val="1200"/>
                        </a:lnSpc>
                        <a:spcBef>
                          <a:spcPts val="0"/>
                        </a:spcBef>
                        <a:spcAft>
                          <a:spcPts val="0"/>
                        </a:spcAft>
                        <a:buClrTx/>
                        <a:buSzTx/>
                        <a:buFontTx/>
                        <a:buNone/>
                        <a:tabLst/>
                        <a:defRPr/>
                      </a:pPr>
                      <a:r>
                        <a:rPr lang="ja-JP" altLang="en-US" sz="1000" dirty="0">
                          <a:solidFill>
                            <a:schemeClr val="tx1"/>
                          </a:solidFill>
                        </a:rPr>
                        <a:t>　　　　</a:t>
                      </a:r>
                      <a:r>
                        <a:rPr lang="en-US" altLang="ja-JP" sz="1000" dirty="0">
                          <a:solidFill>
                            <a:schemeClr val="tx1"/>
                          </a:solidFill>
                        </a:rPr>
                        <a:t>※</a:t>
                      </a:r>
                      <a:r>
                        <a:rPr lang="ja-JP" altLang="en-US" sz="1000" dirty="0">
                          <a:solidFill>
                            <a:schemeClr val="tx1"/>
                          </a:solidFill>
                        </a:rPr>
                        <a:t>今里筋線・ニュートラムを除く</a:t>
                      </a:r>
                      <a:endParaRPr lang="en-US" altLang="ja-JP" sz="1200" dirty="0">
                        <a:solidFill>
                          <a:schemeClr val="tx1"/>
                        </a:solidFill>
                      </a:endParaRPr>
                    </a:p>
                    <a:p>
                      <a:pPr>
                        <a:lnSpc>
                          <a:spcPts val="1200"/>
                        </a:lnSpc>
                      </a:pPr>
                      <a:endParaRPr lang="en-US" altLang="ja-JP" sz="1200" dirty="0">
                        <a:solidFill>
                          <a:schemeClr val="tx1"/>
                        </a:solidFill>
                      </a:endParaRPr>
                    </a:p>
                    <a:p>
                      <a:pPr>
                        <a:lnSpc>
                          <a:spcPts val="1200"/>
                        </a:lnSpc>
                      </a:pPr>
                      <a:endParaRPr lang="en-US" altLang="ja-JP" sz="1200" dirty="0">
                        <a:solidFill>
                          <a:schemeClr val="tx1"/>
                        </a:solidFill>
                      </a:endParaRPr>
                    </a:p>
                    <a:p>
                      <a:pPr>
                        <a:lnSpc>
                          <a:spcPts val="1200"/>
                        </a:lnSpc>
                      </a:pPr>
                      <a:r>
                        <a:rPr lang="ja-JP" altLang="en-US" sz="1200" dirty="0">
                          <a:solidFill>
                            <a:schemeClr val="tx1"/>
                          </a:solidFill>
                        </a:rPr>
                        <a:t>　・地下鉄売店のリニューアル</a:t>
                      </a:r>
                      <a:endParaRPr lang="en-US" altLang="ja-JP" sz="1200" dirty="0">
                        <a:solidFill>
                          <a:schemeClr val="tx1"/>
                        </a:solidFill>
                      </a:endParaRPr>
                    </a:p>
                    <a:p>
                      <a:pPr>
                        <a:lnSpc>
                          <a:spcPts val="1200"/>
                        </a:lnSpc>
                      </a:pPr>
                      <a:endParaRPr lang="en-US" altLang="ja-JP" sz="1200" dirty="0">
                        <a:solidFill>
                          <a:schemeClr val="tx1"/>
                        </a:solidFill>
                      </a:endParaRPr>
                    </a:p>
                    <a:p>
                      <a:pPr>
                        <a:lnSpc>
                          <a:spcPts val="1200"/>
                        </a:lnSpc>
                      </a:pPr>
                      <a:endParaRPr lang="en-US" altLang="ja-JP" sz="1200" dirty="0">
                        <a:solidFill>
                          <a:schemeClr val="tx1"/>
                        </a:solidFill>
                      </a:endParaRPr>
                    </a:p>
                    <a:p>
                      <a:pPr>
                        <a:lnSpc>
                          <a:spcPts val="1200"/>
                        </a:lnSpc>
                      </a:pPr>
                      <a:endParaRPr lang="en-US" altLang="ja-JP" sz="1200" dirty="0">
                        <a:solidFill>
                          <a:schemeClr val="tx1"/>
                        </a:solidFill>
                      </a:endParaRPr>
                    </a:p>
                    <a:p>
                      <a:pPr>
                        <a:lnSpc>
                          <a:spcPts val="1200"/>
                        </a:lnSpc>
                      </a:pPr>
                      <a:endParaRPr lang="en-US" altLang="ja-JP" sz="1200" dirty="0">
                        <a:solidFill>
                          <a:schemeClr val="tx1"/>
                        </a:solidFill>
                      </a:endParaRPr>
                    </a:p>
                    <a:p>
                      <a:pPr>
                        <a:lnSpc>
                          <a:spcPts val="1200"/>
                        </a:lnSpc>
                      </a:pPr>
                      <a:endParaRPr lang="en-US" altLang="ja-JP" sz="1200" dirty="0">
                        <a:solidFill>
                          <a:schemeClr val="tx1"/>
                        </a:solidFill>
                      </a:endParaRPr>
                    </a:p>
                    <a:p>
                      <a:pPr>
                        <a:lnSpc>
                          <a:spcPts val="1200"/>
                        </a:lnSpc>
                      </a:pPr>
                      <a:endParaRPr lang="en-US" altLang="ja-JP" sz="1200" dirty="0">
                        <a:solidFill>
                          <a:schemeClr val="tx1"/>
                        </a:solidFill>
                      </a:endParaRPr>
                    </a:p>
                    <a:p>
                      <a:pPr>
                        <a:lnSpc>
                          <a:spcPts val="1200"/>
                        </a:lnSpc>
                      </a:pPr>
                      <a:endParaRPr lang="en-US" altLang="ja-JP" sz="1200" dirty="0">
                        <a:solidFill>
                          <a:schemeClr val="tx1"/>
                        </a:solidFill>
                      </a:endParaRPr>
                    </a:p>
                    <a:p>
                      <a:pPr>
                        <a:lnSpc>
                          <a:spcPts val="1200"/>
                        </a:lnSpc>
                      </a:pPr>
                      <a:endParaRPr lang="en-US" altLang="ja-JP" sz="1200" dirty="0">
                        <a:solidFill>
                          <a:schemeClr val="tx1"/>
                        </a:solidFill>
                      </a:endParaRPr>
                    </a:p>
                    <a:p>
                      <a:pPr>
                        <a:lnSpc>
                          <a:spcPts val="1200"/>
                        </a:lnSpc>
                      </a:pPr>
                      <a:r>
                        <a:rPr lang="ja-JP" altLang="en-US" sz="1200" dirty="0">
                          <a:solidFill>
                            <a:schemeClr val="tx1"/>
                          </a:solidFill>
                        </a:rPr>
                        <a:t>　・駅ナカ事業の展開</a:t>
                      </a:r>
                      <a:endParaRPr lang="en-US" altLang="ja-JP" sz="1200" dirty="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ts val="1200"/>
                        </a:lnSpc>
                        <a:spcBef>
                          <a:spcPts val="0"/>
                        </a:spcBef>
                        <a:spcAft>
                          <a:spcPts val="0"/>
                        </a:spcAft>
                        <a:buClrTx/>
                        <a:buSzTx/>
                        <a:buFontTx/>
                        <a:buNone/>
                        <a:tabLst/>
                        <a:defRPr/>
                      </a:pPr>
                      <a:endParaRPr lang="en-US" altLang="ja-JP" sz="1200" dirty="0">
                        <a:solidFill>
                          <a:schemeClr val="tx1"/>
                        </a:solidFill>
                      </a:endParaRPr>
                    </a:p>
                    <a:p>
                      <a:pPr marL="85725" indent="-85725">
                        <a:lnSpc>
                          <a:spcPts val="1200"/>
                        </a:lnSpc>
                        <a:defRPr/>
                      </a:pPr>
                      <a:r>
                        <a:rPr lang="ja-JP" altLang="en-US" sz="1200" dirty="0">
                          <a:solidFill>
                            <a:schemeClr val="tx1"/>
                          </a:solidFill>
                        </a:rPr>
                        <a:t>・</a:t>
                      </a:r>
                      <a:r>
                        <a:rPr lang="ja-JP" altLang="en-US" sz="1200" b="0" strike="noStrike" dirty="0">
                          <a:solidFill>
                            <a:schemeClr val="tx1"/>
                          </a:solidFill>
                        </a:rPr>
                        <a:t>初乗り</a:t>
                      </a:r>
                      <a:r>
                        <a:rPr lang="ja-JP" altLang="en-US" sz="1200" dirty="0">
                          <a:solidFill>
                            <a:schemeClr val="tx1"/>
                          </a:solidFill>
                        </a:rPr>
                        <a:t>運賃を</a:t>
                      </a:r>
                      <a:r>
                        <a:rPr lang="en-US" altLang="ja-JP" sz="1200" dirty="0">
                          <a:solidFill>
                            <a:schemeClr val="tx1"/>
                          </a:solidFill>
                        </a:rPr>
                        <a:t>200</a:t>
                      </a:r>
                      <a:r>
                        <a:rPr lang="ja-JP" altLang="en-US" sz="1200" dirty="0">
                          <a:solidFill>
                            <a:schemeClr val="tx1"/>
                          </a:solidFill>
                        </a:rPr>
                        <a:t>円→</a:t>
                      </a:r>
                      <a:r>
                        <a:rPr lang="en-US" altLang="ja-JP" sz="1200" dirty="0">
                          <a:solidFill>
                            <a:schemeClr val="tx1"/>
                          </a:solidFill>
                        </a:rPr>
                        <a:t>180</a:t>
                      </a:r>
                      <a:r>
                        <a:rPr lang="ja-JP" altLang="en-US" sz="1200" dirty="0">
                          <a:solidFill>
                            <a:schemeClr val="tx1"/>
                          </a:solidFill>
                        </a:rPr>
                        <a:t>円に値下げ</a:t>
                      </a:r>
                      <a:r>
                        <a:rPr lang="ja-JP" altLang="en-US" sz="1200" b="0" u="none" dirty="0">
                          <a:solidFill>
                            <a:schemeClr val="tx1"/>
                          </a:solidFill>
                        </a:rPr>
                        <a:t>（</a:t>
                      </a:r>
                      <a:r>
                        <a:rPr lang="en-US" altLang="ja-JP" sz="1200" b="0" u="none" dirty="0">
                          <a:solidFill>
                            <a:schemeClr val="tx1"/>
                          </a:solidFill>
                        </a:rPr>
                        <a:t>2014</a:t>
                      </a:r>
                      <a:r>
                        <a:rPr lang="ja-JP" altLang="en-US" sz="1200" b="0" u="none" dirty="0">
                          <a:solidFill>
                            <a:schemeClr val="tx1"/>
                          </a:solidFill>
                        </a:rPr>
                        <a:t>年</a:t>
                      </a:r>
                      <a:r>
                        <a:rPr lang="en-US" altLang="ja-JP" sz="1200" b="0" u="none" dirty="0">
                          <a:solidFill>
                            <a:schemeClr val="tx1"/>
                          </a:solidFill>
                        </a:rPr>
                        <a:t>4</a:t>
                      </a:r>
                      <a:r>
                        <a:rPr lang="ja-JP" altLang="en-US" sz="1200" b="0" u="none" dirty="0">
                          <a:solidFill>
                            <a:schemeClr val="tx1"/>
                          </a:solidFill>
                        </a:rPr>
                        <a:t>月）</a:t>
                      </a:r>
                      <a:endParaRPr lang="en-US" altLang="ja-JP" sz="1200" b="0" u="none" dirty="0">
                        <a:solidFill>
                          <a:schemeClr val="tx1"/>
                        </a:solidFill>
                      </a:endParaRPr>
                    </a:p>
                    <a:p>
                      <a:pPr marL="85725" indent="-85725">
                        <a:lnSpc>
                          <a:spcPts val="1200"/>
                        </a:lnSpc>
                        <a:defRPr/>
                      </a:pPr>
                      <a:r>
                        <a:rPr lang="ja-JP" altLang="en-US" sz="1200" b="0" u="none" dirty="0">
                          <a:solidFill>
                            <a:schemeClr val="tx1"/>
                          </a:solidFill>
                        </a:rPr>
                        <a:t>・</a:t>
                      </a:r>
                      <a:r>
                        <a:rPr lang="en-US" altLang="ja-JP" sz="1200" b="0" u="none" dirty="0">
                          <a:solidFill>
                            <a:schemeClr val="tx1"/>
                          </a:solidFill>
                        </a:rPr>
                        <a:t>2</a:t>
                      </a:r>
                      <a:r>
                        <a:rPr lang="ja-JP" altLang="en-US" sz="1200" b="0" u="none" dirty="0">
                          <a:solidFill>
                            <a:schemeClr val="tx1"/>
                          </a:solidFill>
                        </a:rPr>
                        <a:t>区運賃を</a:t>
                      </a:r>
                      <a:r>
                        <a:rPr lang="en-US" altLang="ja-JP" sz="1200" b="0" u="none" dirty="0">
                          <a:solidFill>
                            <a:schemeClr val="tx1"/>
                          </a:solidFill>
                        </a:rPr>
                        <a:t>240</a:t>
                      </a:r>
                      <a:r>
                        <a:rPr lang="ja-JP" altLang="en-US" sz="1200" b="0" u="none" dirty="0">
                          <a:solidFill>
                            <a:schemeClr val="tx1"/>
                          </a:solidFill>
                        </a:rPr>
                        <a:t>円→</a:t>
                      </a:r>
                      <a:r>
                        <a:rPr lang="en-US" altLang="ja-JP" sz="1200" b="0" u="none" dirty="0">
                          <a:solidFill>
                            <a:schemeClr val="tx1"/>
                          </a:solidFill>
                        </a:rPr>
                        <a:t>230</a:t>
                      </a:r>
                      <a:r>
                        <a:rPr lang="ja-JP" altLang="en-US" sz="1200" b="0" u="none" dirty="0">
                          <a:solidFill>
                            <a:schemeClr val="tx1"/>
                          </a:solidFill>
                        </a:rPr>
                        <a:t>円に値下げ（</a:t>
                      </a:r>
                      <a:r>
                        <a:rPr lang="en-US" altLang="ja-JP" sz="1200" b="0" u="none" dirty="0">
                          <a:solidFill>
                            <a:schemeClr val="tx1"/>
                          </a:solidFill>
                        </a:rPr>
                        <a:t>2017</a:t>
                      </a:r>
                      <a:r>
                        <a:rPr lang="ja-JP" altLang="en-US" sz="1200" b="0" u="none" dirty="0">
                          <a:solidFill>
                            <a:schemeClr val="tx1"/>
                          </a:solidFill>
                        </a:rPr>
                        <a:t>年</a:t>
                      </a:r>
                      <a:r>
                        <a:rPr lang="en-US" altLang="ja-JP" sz="1200" b="0" u="none" dirty="0">
                          <a:solidFill>
                            <a:schemeClr val="tx1"/>
                          </a:solidFill>
                        </a:rPr>
                        <a:t>4</a:t>
                      </a:r>
                      <a:r>
                        <a:rPr lang="ja-JP" altLang="en-US" sz="1200" b="0" u="none" dirty="0">
                          <a:solidFill>
                            <a:schemeClr val="tx1"/>
                          </a:solidFill>
                        </a:rPr>
                        <a:t>月）</a:t>
                      </a:r>
                      <a:endParaRPr lang="en-US" altLang="ja-JP" sz="1200" b="0" u="none" dirty="0">
                        <a:solidFill>
                          <a:schemeClr val="tx1"/>
                        </a:solidFill>
                      </a:endParaRPr>
                    </a:p>
                    <a:p>
                      <a:pPr marL="85725" indent="-85725">
                        <a:lnSpc>
                          <a:spcPts val="1200"/>
                        </a:lnSpc>
                        <a:defRPr/>
                      </a:pPr>
                      <a:endParaRPr lang="en-US" altLang="ja-JP" sz="1200" b="0" u="none" dirty="0">
                        <a:solidFill>
                          <a:srgbClr val="FF0000"/>
                        </a:solidFill>
                      </a:endParaRPr>
                    </a:p>
                    <a:p>
                      <a:pPr>
                        <a:lnSpc>
                          <a:spcPts val="1200"/>
                        </a:lnSpc>
                      </a:pPr>
                      <a:r>
                        <a:rPr lang="ja-JP" altLang="en-US" sz="1200" dirty="0">
                          <a:solidFill>
                            <a:schemeClr val="tx1"/>
                          </a:solidFill>
                        </a:rPr>
                        <a:t>・終発延長時間帯の利用者の増加</a:t>
                      </a:r>
                      <a:endParaRPr lang="en-US" altLang="ja-JP" sz="1200" dirty="0">
                        <a:solidFill>
                          <a:schemeClr val="tx1"/>
                        </a:solidFill>
                      </a:endParaRPr>
                    </a:p>
                    <a:p>
                      <a:pPr>
                        <a:lnSpc>
                          <a:spcPts val="1200"/>
                        </a:lnSpc>
                      </a:pPr>
                      <a:endParaRPr lang="en-US" altLang="ja-JP" sz="1200" dirty="0">
                        <a:solidFill>
                          <a:schemeClr val="tx1"/>
                        </a:solidFill>
                      </a:endParaRPr>
                    </a:p>
                    <a:p>
                      <a:pPr marL="0" marR="0" indent="0" algn="l" defTabSz="914400" rtl="0" eaLnBrk="1" fontAlgn="auto" latinLnBrk="0" hangingPunct="1">
                        <a:lnSpc>
                          <a:spcPts val="1200"/>
                        </a:lnSpc>
                        <a:spcBef>
                          <a:spcPts val="0"/>
                        </a:spcBef>
                        <a:spcAft>
                          <a:spcPts val="0"/>
                        </a:spcAft>
                        <a:buClrTx/>
                        <a:buSzTx/>
                        <a:buFontTx/>
                        <a:buNone/>
                        <a:tabLst/>
                        <a:defRPr/>
                      </a:pPr>
                      <a:r>
                        <a:rPr lang="ja-JP" altLang="en-US" sz="1200" strike="noStrike" baseline="0" dirty="0">
                          <a:solidFill>
                            <a:schemeClr val="tx1"/>
                          </a:solidFill>
                        </a:rPr>
                        <a:t>・</a:t>
                      </a:r>
                      <a:r>
                        <a:rPr lang="en-US" altLang="ja-JP" sz="1200" strike="noStrike" baseline="0" dirty="0">
                          <a:solidFill>
                            <a:schemeClr val="tx1"/>
                          </a:solidFill>
                        </a:rPr>
                        <a:t>112</a:t>
                      </a:r>
                      <a:r>
                        <a:rPr lang="ja-JP" altLang="en-US" sz="1200" strike="noStrike" baseline="0" dirty="0">
                          <a:solidFill>
                            <a:schemeClr val="tx1"/>
                          </a:solidFill>
                        </a:rPr>
                        <a:t>駅中</a:t>
                      </a:r>
                      <a:r>
                        <a:rPr lang="en-US" altLang="ja-JP" sz="1200" strike="noStrike" baseline="0" dirty="0">
                          <a:solidFill>
                            <a:schemeClr val="tx1"/>
                          </a:solidFill>
                        </a:rPr>
                        <a:t>40</a:t>
                      </a:r>
                      <a:r>
                        <a:rPr lang="ja-JP" altLang="en-US" sz="1200" strike="noStrike" baseline="0" dirty="0">
                          <a:solidFill>
                            <a:schemeClr val="tx1"/>
                          </a:solidFill>
                        </a:rPr>
                        <a:t>駅でトイレ改修済（</a:t>
                      </a:r>
                      <a:r>
                        <a:rPr kumimoji="1" lang="en-US" altLang="ja-JP" sz="1200" strike="noStrike" baseline="0" dirty="0">
                          <a:solidFill>
                            <a:schemeClr val="tx1"/>
                          </a:solidFill>
                        </a:rPr>
                        <a:t>2013</a:t>
                      </a:r>
                      <a:r>
                        <a:rPr kumimoji="1" lang="ja-JP" altLang="en-US" sz="1200" strike="noStrike" baseline="0" dirty="0">
                          <a:solidFill>
                            <a:schemeClr val="tx1"/>
                          </a:solidFill>
                        </a:rPr>
                        <a:t>年</a:t>
                      </a:r>
                      <a:endParaRPr kumimoji="1" lang="en-US" altLang="ja-JP" sz="1200" strike="noStrike" baseline="0" dirty="0">
                        <a:solidFill>
                          <a:schemeClr val="tx1"/>
                        </a:solidFill>
                      </a:endParaRPr>
                    </a:p>
                    <a:p>
                      <a:pPr marL="0" marR="0" indent="0" algn="l" defTabSz="914400" rtl="0" eaLnBrk="1" fontAlgn="auto" latinLnBrk="0" hangingPunct="1">
                        <a:lnSpc>
                          <a:spcPts val="1200"/>
                        </a:lnSpc>
                        <a:spcBef>
                          <a:spcPts val="0"/>
                        </a:spcBef>
                        <a:spcAft>
                          <a:spcPts val="0"/>
                        </a:spcAft>
                        <a:buClrTx/>
                        <a:buSzTx/>
                        <a:buFontTx/>
                        <a:buNone/>
                        <a:tabLst/>
                        <a:defRPr/>
                      </a:pPr>
                      <a:r>
                        <a:rPr kumimoji="1" lang="ja-JP" altLang="en-US" sz="1200" strike="noStrike" baseline="0" dirty="0">
                          <a:solidFill>
                            <a:schemeClr val="tx1"/>
                          </a:solidFill>
                        </a:rPr>
                        <a:t>　度末）</a:t>
                      </a:r>
                      <a:endParaRPr lang="en-US" altLang="ja-JP" sz="1200" strike="noStrike" baseline="0" dirty="0">
                        <a:solidFill>
                          <a:schemeClr val="tx1"/>
                        </a:solidFill>
                      </a:endParaRPr>
                    </a:p>
                    <a:p>
                      <a:pPr marL="85725" marR="0" lvl="0" indent="-85725" algn="l" defTabSz="914400" rtl="0" eaLnBrk="1" fontAlgn="auto" latinLnBrk="0" hangingPunct="1">
                        <a:lnSpc>
                          <a:spcPts val="1200"/>
                        </a:lnSpc>
                        <a:spcBef>
                          <a:spcPts val="0"/>
                        </a:spcBef>
                        <a:spcAft>
                          <a:spcPts val="0"/>
                        </a:spcAft>
                        <a:buClrTx/>
                        <a:buSzTx/>
                        <a:buFontTx/>
                        <a:buNone/>
                        <a:tabLst/>
                        <a:defRPr/>
                      </a:pPr>
                      <a:r>
                        <a:rPr lang="ja-JP" altLang="en-US" sz="1200" b="0" u="none" dirty="0">
                          <a:solidFill>
                            <a:schemeClr val="tx1"/>
                          </a:solidFill>
                        </a:rPr>
                        <a:t>→</a:t>
                      </a:r>
                      <a:r>
                        <a:rPr lang="en-US" altLang="ja-JP" sz="1200" b="0" u="none" dirty="0">
                          <a:solidFill>
                            <a:schemeClr val="tx1"/>
                          </a:solidFill>
                        </a:rPr>
                        <a:t>112</a:t>
                      </a:r>
                      <a:r>
                        <a:rPr lang="ja-JP" altLang="en-US" sz="1200" b="0" u="none" dirty="0">
                          <a:solidFill>
                            <a:schemeClr val="tx1"/>
                          </a:solidFill>
                        </a:rPr>
                        <a:t>駅中</a:t>
                      </a:r>
                      <a:r>
                        <a:rPr lang="en-US" altLang="ja-JP" sz="1200" b="0" u="none" dirty="0">
                          <a:solidFill>
                            <a:schemeClr val="tx1"/>
                          </a:solidFill>
                        </a:rPr>
                        <a:t>108</a:t>
                      </a:r>
                      <a:r>
                        <a:rPr lang="ja-JP" altLang="en-US" sz="1200" b="0" u="none" dirty="0">
                          <a:solidFill>
                            <a:schemeClr val="tx1"/>
                          </a:solidFill>
                        </a:rPr>
                        <a:t>駅でトイレ改修済（</a:t>
                      </a:r>
                      <a:r>
                        <a:rPr kumimoji="1" lang="en-US" altLang="ja-JP" sz="1200" b="0" u="none" dirty="0">
                          <a:solidFill>
                            <a:schemeClr val="tx1"/>
                          </a:solidFill>
                        </a:rPr>
                        <a:t>2017</a:t>
                      </a:r>
                      <a:r>
                        <a:rPr kumimoji="1" lang="ja-JP" altLang="en-US" sz="1200" b="0" u="none" dirty="0">
                          <a:solidFill>
                            <a:schemeClr val="tx1"/>
                          </a:solidFill>
                        </a:rPr>
                        <a:t>年度末）　</a:t>
                      </a:r>
                      <a:r>
                        <a:rPr lang="ja-JP" altLang="en-US" sz="1200" b="0" u="none" dirty="0">
                          <a:solidFill>
                            <a:schemeClr val="tx1"/>
                          </a:solidFill>
                        </a:rPr>
                        <a:t>（利用者の</a:t>
                      </a:r>
                      <a:r>
                        <a:rPr lang="en-US" altLang="ja-JP" sz="1200" b="0" u="none" dirty="0">
                          <a:solidFill>
                            <a:schemeClr val="tx1"/>
                          </a:solidFill>
                        </a:rPr>
                        <a:t>86</a:t>
                      </a:r>
                      <a:r>
                        <a:rPr lang="ja-JP" altLang="en-US" sz="1200" b="0" u="none" dirty="0">
                          <a:solidFill>
                            <a:schemeClr val="tx1"/>
                          </a:solidFill>
                        </a:rPr>
                        <a:t>％以上が満足）</a:t>
                      </a:r>
                      <a:endParaRPr lang="en-US" altLang="ja-JP" sz="1200" b="0" u="none" dirty="0">
                        <a:solidFill>
                          <a:schemeClr val="tx1"/>
                        </a:solidFill>
                      </a:endParaRPr>
                    </a:p>
                    <a:p>
                      <a:pPr>
                        <a:lnSpc>
                          <a:spcPts val="1200"/>
                        </a:lnSpc>
                      </a:pPr>
                      <a:endParaRPr lang="en-US" altLang="ja-JP" sz="1200" dirty="0">
                        <a:solidFill>
                          <a:schemeClr val="tx1"/>
                        </a:solidFill>
                      </a:endParaRPr>
                    </a:p>
                    <a:p>
                      <a:pPr>
                        <a:lnSpc>
                          <a:spcPts val="1200"/>
                        </a:lnSpc>
                      </a:pPr>
                      <a:endParaRPr lang="en-US" altLang="ja-JP" sz="1200" dirty="0">
                        <a:solidFill>
                          <a:schemeClr val="tx1"/>
                        </a:solidFill>
                      </a:endParaRPr>
                    </a:p>
                    <a:p>
                      <a:pPr>
                        <a:lnSpc>
                          <a:spcPts val="1200"/>
                        </a:lnSpc>
                      </a:pPr>
                      <a:r>
                        <a:rPr lang="ja-JP" altLang="en-US" sz="1200" dirty="0">
                          <a:solidFill>
                            <a:schemeClr val="tx1"/>
                          </a:solidFill>
                        </a:rPr>
                        <a:t>・地下鉄売店で公共料金支払の取扱</a:t>
                      </a:r>
                      <a:endParaRPr lang="en-US" altLang="ja-JP" sz="1200" dirty="0">
                        <a:solidFill>
                          <a:schemeClr val="tx1"/>
                        </a:solidFill>
                      </a:endParaRPr>
                    </a:p>
                    <a:p>
                      <a:pPr>
                        <a:lnSpc>
                          <a:spcPts val="1200"/>
                        </a:lnSpc>
                      </a:pPr>
                      <a:r>
                        <a:rPr lang="ja-JP" altLang="en-US" sz="1200" dirty="0">
                          <a:solidFill>
                            <a:schemeClr val="tx1"/>
                          </a:solidFill>
                        </a:rPr>
                        <a:t>　開始、品揃え充実</a:t>
                      </a:r>
                      <a:endParaRPr lang="en-US" altLang="ja-JP" sz="1200" dirty="0">
                        <a:solidFill>
                          <a:schemeClr val="tx1"/>
                        </a:solidFill>
                      </a:endParaRPr>
                    </a:p>
                    <a:p>
                      <a:pPr>
                        <a:lnSpc>
                          <a:spcPts val="1200"/>
                        </a:lnSpc>
                      </a:pPr>
                      <a:r>
                        <a:rPr lang="ja-JP" altLang="en-US" sz="1200" dirty="0">
                          <a:solidFill>
                            <a:schemeClr val="tx1"/>
                          </a:solidFill>
                        </a:rPr>
                        <a:t>　　　　　　</a:t>
                      </a:r>
                      <a:r>
                        <a:rPr lang="ja-JP" altLang="en-US" sz="1200" b="0" u="none" dirty="0">
                          <a:solidFill>
                            <a:schemeClr val="tx1"/>
                          </a:solidFill>
                        </a:rPr>
                        <a:t>（利用者の</a:t>
                      </a:r>
                      <a:r>
                        <a:rPr lang="en-US" altLang="ja-JP" sz="1200" b="0" u="none" dirty="0">
                          <a:solidFill>
                            <a:schemeClr val="tx1"/>
                          </a:solidFill>
                        </a:rPr>
                        <a:t>72</a:t>
                      </a:r>
                      <a:r>
                        <a:rPr lang="ja-JP" altLang="en-US" sz="1200" b="0" u="none" dirty="0">
                          <a:solidFill>
                            <a:schemeClr val="tx1"/>
                          </a:solidFill>
                        </a:rPr>
                        <a:t>％以上が満足）</a:t>
                      </a:r>
                      <a:endParaRPr lang="en-US" altLang="ja-JP" sz="1200" b="0" u="none" dirty="0">
                        <a:solidFill>
                          <a:schemeClr val="tx1"/>
                        </a:solidFill>
                      </a:endParaRPr>
                    </a:p>
                    <a:p>
                      <a:pPr>
                        <a:lnSpc>
                          <a:spcPts val="1200"/>
                        </a:lnSpc>
                      </a:pPr>
                      <a:r>
                        <a:rPr lang="ja-JP" altLang="en-US" sz="1200" dirty="0">
                          <a:solidFill>
                            <a:schemeClr val="tx1"/>
                          </a:solidFill>
                        </a:rPr>
                        <a:t>　使用料収入</a:t>
                      </a:r>
                      <a:endParaRPr lang="en-US" altLang="ja-JP" sz="1200" dirty="0">
                        <a:solidFill>
                          <a:schemeClr val="tx1"/>
                        </a:solidFill>
                      </a:endParaRPr>
                    </a:p>
                    <a:p>
                      <a:pPr>
                        <a:lnSpc>
                          <a:spcPts val="1200"/>
                        </a:lnSpc>
                      </a:pPr>
                      <a:r>
                        <a:rPr lang="ja-JP" altLang="en-US" sz="1200" dirty="0">
                          <a:solidFill>
                            <a:schemeClr val="tx1"/>
                          </a:solidFill>
                        </a:rPr>
                        <a:t>　</a:t>
                      </a:r>
                      <a:r>
                        <a:rPr lang="ja-JP" altLang="en-US" sz="1200" baseline="0" dirty="0">
                          <a:solidFill>
                            <a:schemeClr val="tx1"/>
                          </a:solidFill>
                        </a:rPr>
                        <a:t>　</a:t>
                      </a:r>
                      <a:r>
                        <a:rPr lang="en-US" altLang="ja-JP" sz="1200" dirty="0">
                          <a:solidFill>
                            <a:schemeClr val="tx1"/>
                          </a:solidFill>
                        </a:rPr>
                        <a:t>2011</a:t>
                      </a:r>
                      <a:r>
                        <a:rPr lang="ja-JP" altLang="en-US" sz="1200" dirty="0">
                          <a:solidFill>
                            <a:schemeClr val="tx1"/>
                          </a:solidFill>
                        </a:rPr>
                        <a:t>年度</a:t>
                      </a:r>
                      <a:r>
                        <a:rPr lang="en-US" altLang="ja-JP" sz="1200" dirty="0">
                          <a:solidFill>
                            <a:schemeClr val="tx1"/>
                          </a:solidFill>
                        </a:rPr>
                        <a:t>1.3</a:t>
                      </a:r>
                      <a:r>
                        <a:rPr lang="ja-JP" altLang="en-US" sz="1200" dirty="0">
                          <a:solidFill>
                            <a:schemeClr val="tx1"/>
                          </a:solidFill>
                        </a:rPr>
                        <a:t>億円</a:t>
                      </a:r>
                      <a:endParaRPr lang="en-US" altLang="ja-JP" sz="1200" dirty="0">
                        <a:solidFill>
                          <a:schemeClr val="tx1"/>
                        </a:solidFill>
                      </a:endParaRPr>
                    </a:p>
                    <a:p>
                      <a:pPr>
                        <a:lnSpc>
                          <a:spcPts val="1200"/>
                        </a:lnSpc>
                      </a:pPr>
                      <a:r>
                        <a:rPr lang="ja-JP" altLang="en-US" sz="1200" dirty="0">
                          <a:solidFill>
                            <a:schemeClr val="tx1"/>
                          </a:solidFill>
                        </a:rPr>
                        <a:t>　→</a:t>
                      </a:r>
                      <a:r>
                        <a:rPr lang="en-US" altLang="ja-JP" sz="1200" dirty="0">
                          <a:solidFill>
                            <a:schemeClr val="tx1"/>
                          </a:solidFill>
                        </a:rPr>
                        <a:t>2013</a:t>
                      </a:r>
                      <a:r>
                        <a:rPr lang="ja-JP" altLang="en-US" sz="1200" dirty="0">
                          <a:solidFill>
                            <a:schemeClr val="tx1"/>
                          </a:solidFill>
                        </a:rPr>
                        <a:t>年度</a:t>
                      </a:r>
                      <a:r>
                        <a:rPr lang="en-US" altLang="ja-JP" sz="1200" dirty="0">
                          <a:solidFill>
                            <a:schemeClr val="tx1"/>
                          </a:solidFill>
                        </a:rPr>
                        <a:t>4.7</a:t>
                      </a:r>
                      <a:r>
                        <a:rPr lang="ja-JP" altLang="en-US" sz="1200" dirty="0">
                          <a:solidFill>
                            <a:schemeClr val="tx1"/>
                          </a:solidFill>
                        </a:rPr>
                        <a:t>億円</a:t>
                      </a:r>
                      <a:endParaRPr lang="en-US" altLang="ja-JP" sz="1200" dirty="0">
                        <a:solidFill>
                          <a:schemeClr val="tx1"/>
                        </a:solidFill>
                      </a:endParaRPr>
                    </a:p>
                    <a:p>
                      <a:pPr marL="0" marR="0" lvl="0" indent="0" algn="l" defTabSz="914400" rtl="0" eaLnBrk="1" fontAlgn="auto" latinLnBrk="0" hangingPunct="1">
                        <a:lnSpc>
                          <a:spcPts val="1200"/>
                        </a:lnSpc>
                        <a:spcBef>
                          <a:spcPts val="0"/>
                        </a:spcBef>
                        <a:spcAft>
                          <a:spcPts val="0"/>
                        </a:spcAft>
                        <a:buClrTx/>
                        <a:buSzTx/>
                        <a:buFontTx/>
                        <a:buNone/>
                        <a:tabLst/>
                        <a:defRPr/>
                      </a:pPr>
                      <a:r>
                        <a:rPr lang="ja-JP" altLang="en-US" sz="1200" dirty="0">
                          <a:solidFill>
                            <a:schemeClr val="tx1"/>
                          </a:solidFill>
                        </a:rPr>
                        <a:t>　</a:t>
                      </a:r>
                      <a:r>
                        <a:rPr lang="ja-JP" altLang="en-US" sz="1200" b="0" u="none" dirty="0">
                          <a:solidFill>
                            <a:schemeClr val="tx1"/>
                          </a:solidFill>
                        </a:rPr>
                        <a:t>→</a:t>
                      </a:r>
                      <a:r>
                        <a:rPr lang="en-US" altLang="ja-JP" sz="1200" b="0" u="none" dirty="0">
                          <a:solidFill>
                            <a:schemeClr val="tx1"/>
                          </a:solidFill>
                        </a:rPr>
                        <a:t>2017</a:t>
                      </a:r>
                      <a:r>
                        <a:rPr lang="ja-JP" altLang="en-US" sz="1200" b="0" u="none" dirty="0">
                          <a:solidFill>
                            <a:schemeClr val="tx1"/>
                          </a:solidFill>
                        </a:rPr>
                        <a:t>年度</a:t>
                      </a:r>
                      <a:r>
                        <a:rPr lang="en-US" altLang="ja-JP" sz="1200" b="0" u="none" dirty="0">
                          <a:solidFill>
                            <a:schemeClr val="tx1"/>
                          </a:solidFill>
                        </a:rPr>
                        <a:t>4.2</a:t>
                      </a:r>
                      <a:r>
                        <a:rPr lang="ja-JP" altLang="en-US" sz="1200" b="0" u="none" dirty="0">
                          <a:solidFill>
                            <a:schemeClr val="tx1"/>
                          </a:solidFill>
                        </a:rPr>
                        <a:t>億円</a:t>
                      </a:r>
                      <a:endParaRPr lang="en-US" altLang="ja-JP" sz="1200" b="0" u="none" dirty="0">
                        <a:solidFill>
                          <a:schemeClr val="tx1"/>
                        </a:solidFill>
                      </a:endParaRPr>
                    </a:p>
                    <a:p>
                      <a:pPr>
                        <a:lnSpc>
                          <a:spcPts val="1200"/>
                        </a:lnSpc>
                      </a:pPr>
                      <a:endParaRPr lang="en-US" altLang="ja-JP" sz="1200" dirty="0">
                        <a:solidFill>
                          <a:schemeClr val="tx1"/>
                        </a:solidFill>
                      </a:endParaRPr>
                    </a:p>
                    <a:p>
                      <a:pPr>
                        <a:lnSpc>
                          <a:spcPts val="1200"/>
                        </a:lnSpc>
                      </a:pPr>
                      <a:endParaRPr lang="en-US" altLang="ja-JP" sz="1200" dirty="0">
                        <a:solidFill>
                          <a:schemeClr val="tx1"/>
                        </a:solidFill>
                      </a:endParaRPr>
                    </a:p>
                    <a:p>
                      <a:pPr>
                        <a:lnSpc>
                          <a:spcPts val="1200"/>
                        </a:lnSpc>
                      </a:pPr>
                      <a:r>
                        <a:rPr kumimoji="1" lang="ja-JP" altLang="en-US" sz="1200" dirty="0">
                          <a:solidFill>
                            <a:schemeClr val="tx1"/>
                          </a:solidFill>
                        </a:rPr>
                        <a:t>・</a:t>
                      </a:r>
                      <a:r>
                        <a:rPr kumimoji="1" lang="en-US" altLang="ja-JP" sz="1200" dirty="0" err="1">
                          <a:solidFill>
                            <a:schemeClr val="tx1"/>
                          </a:solidFill>
                        </a:rPr>
                        <a:t>ekimo</a:t>
                      </a:r>
                      <a:r>
                        <a:rPr kumimoji="1" lang="ja-JP" altLang="en-US" sz="1200" dirty="0">
                          <a:solidFill>
                            <a:schemeClr val="tx1"/>
                          </a:solidFill>
                        </a:rPr>
                        <a:t>（天王寺・なんば・梅田）の</a:t>
                      </a:r>
                      <a:endParaRPr kumimoji="1" lang="en-US" altLang="ja-JP" sz="1200" dirty="0">
                        <a:solidFill>
                          <a:schemeClr val="tx1"/>
                        </a:solidFill>
                      </a:endParaRPr>
                    </a:p>
                    <a:p>
                      <a:pPr>
                        <a:lnSpc>
                          <a:spcPts val="1200"/>
                        </a:lnSpc>
                      </a:pPr>
                      <a:r>
                        <a:rPr kumimoji="1" lang="ja-JP" altLang="en-US" sz="1200" dirty="0">
                          <a:solidFill>
                            <a:schemeClr val="tx1"/>
                          </a:solidFill>
                        </a:rPr>
                        <a:t>　開業（</a:t>
                      </a:r>
                      <a:r>
                        <a:rPr kumimoji="1" lang="en-US" altLang="ja-JP" sz="1200" dirty="0">
                          <a:solidFill>
                            <a:schemeClr val="tx1"/>
                          </a:solidFill>
                        </a:rPr>
                        <a:t>2013</a:t>
                      </a:r>
                      <a:r>
                        <a:rPr kumimoji="1" lang="ja-JP" altLang="en-US" sz="1200" dirty="0">
                          <a:solidFill>
                            <a:schemeClr val="tx1"/>
                          </a:solidFill>
                        </a:rPr>
                        <a:t>年</a:t>
                      </a:r>
                      <a:r>
                        <a:rPr kumimoji="1" lang="en-US" altLang="ja-JP" sz="1200" dirty="0">
                          <a:solidFill>
                            <a:schemeClr val="tx1"/>
                          </a:solidFill>
                        </a:rPr>
                        <a:t>4</a:t>
                      </a:r>
                      <a:r>
                        <a:rPr kumimoji="1" lang="ja-JP" altLang="en-US" sz="1200" dirty="0">
                          <a:solidFill>
                            <a:schemeClr val="tx1"/>
                          </a:solidFill>
                        </a:rPr>
                        <a:t>月～）</a:t>
                      </a:r>
                      <a:endParaRPr kumimoji="1" lang="en-US" altLang="ja-JP" sz="1200" dirty="0">
                        <a:solidFill>
                          <a:schemeClr val="tx1"/>
                        </a:solidFill>
                      </a:endParaRPr>
                    </a:p>
                    <a:p>
                      <a:pPr>
                        <a:lnSpc>
                          <a:spcPts val="1200"/>
                        </a:lnSpc>
                      </a:pPr>
                      <a:r>
                        <a:rPr kumimoji="1" lang="ja-JP" altLang="en-US" sz="1200" dirty="0">
                          <a:solidFill>
                            <a:schemeClr val="tx1"/>
                          </a:solidFill>
                        </a:rPr>
                        <a:t>　　　　　</a:t>
                      </a:r>
                      <a:r>
                        <a:rPr kumimoji="1" lang="ja-JP" altLang="en-US" sz="1200" strike="noStrike" dirty="0">
                          <a:solidFill>
                            <a:schemeClr val="tx1"/>
                          </a:solidFill>
                        </a:rPr>
                        <a:t>　</a:t>
                      </a:r>
                      <a:r>
                        <a:rPr lang="ja-JP" altLang="en-US" sz="1200" b="0" u="none" dirty="0">
                          <a:solidFill>
                            <a:schemeClr val="tx1"/>
                          </a:solidFill>
                        </a:rPr>
                        <a:t>（利用者の</a:t>
                      </a:r>
                      <a:r>
                        <a:rPr lang="en-US" altLang="ja-JP" sz="1200" b="0" u="none" dirty="0">
                          <a:solidFill>
                            <a:schemeClr val="tx1"/>
                          </a:solidFill>
                        </a:rPr>
                        <a:t>79</a:t>
                      </a:r>
                      <a:r>
                        <a:rPr lang="ja-JP" altLang="en-US" sz="1200" b="0" u="none" dirty="0">
                          <a:solidFill>
                            <a:schemeClr val="tx1"/>
                          </a:solidFill>
                        </a:rPr>
                        <a:t>％が満足）</a:t>
                      </a:r>
                      <a:endParaRPr lang="en-US" altLang="ja-JP" sz="1200" b="0" u="none" dirty="0">
                        <a:solidFill>
                          <a:schemeClr val="tx1"/>
                        </a:solidFill>
                      </a:endParaRPr>
                    </a:p>
                    <a:p>
                      <a:pPr>
                        <a:lnSpc>
                          <a:spcPts val="1200"/>
                        </a:lnSpc>
                      </a:pPr>
                      <a:r>
                        <a:rPr kumimoji="1" lang="en-US" altLang="ja-JP" sz="1200" kern="1200" dirty="0">
                          <a:solidFill>
                            <a:schemeClr val="tx1"/>
                          </a:solidFill>
                          <a:latin typeface="+mn-lt"/>
                          <a:ea typeface="+mn-ea"/>
                          <a:cs typeface="+mn-cs"/>
                        </a:rPr>
                        <a:t>  </a:t>
                      </a:r>
                      <a:r>
                        <a:rPr kumimoji="1" lang="ja-JP" altLang="en-US" sz="1200" kern="1200" dirty="0">
                          <a:solidFill>
                            <a:schemeClr val="tx1"/>
                          </a:solidFill>
                          <a:latin typeface="+mn-lt"/>
                          <a:ea typeface="+mn-ea"/>
                          <a:cs typeface="+mn-cs"/>
                        </a:rPr>
                        <a:t>使用料収入　</a:t>
                      </a:r>
                      <a:r>
                        <a:rPr kumimoji="1" lang="en-US" altLang="ja-JP" sz="1200" kern="1200" dirty="0">
                          <a:solidFill>
                            <a:schemeClr val="tx1"/>
                          </a:solidFill>
                          <a:latin typeface="+mn-lt"/>
                          <a:ea typeface="+mn-ea"/>
                          <a:cs typeface="+mn-cs"/>
                        </a:rPr>
                        <a:t>2013</a:t>
                      </a:r>
                      <a:r>
                        <a:rPr kumimoji="1" lang="ja-JP" altLang="en-US" sz="1200" kern="1200" dirty="0">
                          <a:solidFill>
                            <a:schemeClr val="tx1"/>
                          </a:solidFill>
                          <a:latin typeface="+mn-lt"/>
                          <a:ea typeface="+mn-ea"/>
                          <a:cs typeface="+mn-cs"/>
                        </a:rPr>
                        <a:t>年度</a:t>
                      </a:r>
                      <a:r>
                        <a:rPr kumimoji="1" lang="en-US" altLang="ja-JP" sz="1200" kern="1200" dirty="0">
                          <a:solidFill>
                            <a:schemeClr val="tx1"/>
                          </a:solidFill>
                          <a:latin typeface="+mn-lt"/>
                          <a:ea typeface="+mn-ea"/>
                          <a:cs typeface="+mn-cs"/>
                        </a:rPr>
                        <a:t>5.5</a:t>
                      </a:r>
                      <a:r>
                        <a:rPr kumimoji="1" lang="ja-JP" altLang="en-US" sz="1200" kern="1200" dirty="0">
                          <a:solidFill>
                            <a:schemeClr val="tx1"/>
                          </a:solidFill>
                          <a:latin typeface="+mn-lt"/>
                          <a:ea typeface="+mn-ea"/>
                          <a:cs typeface="+mn-cs"/>
                        </a:rPr>
                        <a:t>億円</a:t>
                      </a:r>
                      <a:endParaRPr kumimoji="1" lang="en-US" altLang="ja-JP" sz="1200" kern="1200" dirty="0">
                        <a:solidFill>
                          <a:schemeClr val="tx1"/>
                        </a:solidFill>
                        <a:latin typeface="+mn-lt"/>
                        <a:ea typeface="+mn-ea"/>
                        <a:cs typeface="+mn-cs"/>
                      </a:endParaRPr>
                    </a:p>
                    <a:p>
                      <a:pPr marL="0" marR="0" lvl="0" indent="0" algn="l" defTabSz="914400" rtl="0" eaLnBrk="1" fontAlgn="auto" latinLnBrk="0" hangingPunct="1">
                        <a:lnSpc>
                          <a:spcPts val="1200"/>
                        </a:lnSpc>
                        <a:spcBef>
                          <a:spcPts val="0"/>
                        </a:spcBef>
                        <a:spcAft>
                          <a:spcPts val="0"/>
                        </a:spcAft>
                        <a:buClrTx/>
                        <a:buSzTx/>
                        <a:buFontTx/>
                        <a:buNone/>
                        <a:tabLst/>
                        <a:defRPr/>
                      </a:pPr>
                      <a:r>
                        <a:rPr kumimoji="1" lang="ja-JP" altLang="en-US" sz="1200" u="none" kern="1200" dirty="0">
                          <a:solidFill>
                            <a:schemeClr val="tx1"/>
                          </a:solidFill>
                          <a:latin typeface="+mn-lt"/>
                          <a:ea typeface="+mn-ea"/>
                          <a:cs typeface="+mn-cs"/>
                        </a:rPr>
                        <a:t>　　　　　　　　</a:t>
                      </a:r>
                      <a:r>
                        <a:rPr lang="ja-JP" altLang="en-US" sz="1200" b="0" u="none" dirty="0">
                          <a:solidFill>
                            <a:schemeClr val="tx1"/>
                          </a:solidFill>
                        </a:rPr>
                        <a:t>→</a:t>
                      </a:r>
                      <a:r>
                        <a:rPr lang="en-US" altLang="ja-JP" sz="1200" b="0" u="none" dirty="0">
                          <a:solidFill>
                            <a:schemeClr val="tx1"/>
                          </a:solidFill>
                        </a:rPr>
                        <a:t>2017</a:t>
                      </a:r>
                      <a:r>
                        <a:rPr lang="ja-JP" altLang="en-US" sz="1200" b="0" u="none" dirty="0">
                          <a:solidFill>
                            <a:schemeClr val="tx1"/>
                          </a:solidFill>
                        </a:rPr>
                        <a:t>年度</a:t>
                      </a:r>
                      <a:r>
                        <a:rPr lang="en-US" altLang="ja-JP" sz="1200" b="0" u="none" dirty="0">
                          <a:solidFill>
                            <a:schemeClr val="tx1"/>
                          </a:solidFill>
                        </a:rPr>
                        <a:t>9.0</a:t>
                      </a:r>
                      <a:r>
                        <a:rPr lang="ja-JP" altLang="en-US" sz="1200" b="0" u="none" dirty="0">
                          <a:solidFill>
                            <a:schemeClr val="tx1"/>
                          </a:solidFill>
                        </a:rPr>
                        <a:t>億円</a:t>
                      </a:r>
                      <a:endParaRPr lang="en-US" altLang="ja-JP" sz="1200" b="0" u="none" dirty="0">
                        <a:solidFill>
                          <a:schemeClr val="tx1"/>
                        </a:solidFill>
                      </a:endParaRPr>
                    </a:p>
                    <a:p>
                      <a:endParaRPr lang="en-US" altLang="ja-JP" sz="1200" b="1" u="sng" dirty="0">
                        <a:solidFill>
                          <a:srgbClr val="FF0000"/>
                        </a:solidFill>
                      </a:endParaRPr>
                    </a:p>
                    <a:p>
                      <a:pPr marL="88900" indent="-88900"/>
                      <a:r>
                        <a:rPr lang="ja-JP" altLang="en-US" sz="1200" b="0" u="none" dirty="0">
                          <a:solidFill>
                            <a:schemeClr val="tx1"/>
                          </a:solidFill>
                        </a:rPr>
                        <a:t>・新なにわ大食堂（新大阪）の開業（</a:t>
                      </a:r>
                      <a:r>
                        <a:rPr lang="en-US" altLang="ja-JP" sz="1200" b="0" u="none" dirty="0">
                          <a:solidFill>
                            <a:schemeClr val="tx1"/>
                          </a:solidFill>
                        </a:rPr>
                        <a:t>2016</a:t>
                      </a:r>
                      <a:r>
                        <a:rPr lang="ja-JP" altLang="en-US" sz="1200" b="0" u="none" dirty="0">
                          <a:solidFill>
                            <a:schemeClr val="tx1"/>
                          </a:solidFill>
                        </a:rPr>
                        <a:t>年</a:t>
                      </a:r>
                      <a:r>
                        <a:rPr lang="en-US" altLang="ja-JP" sz="1200" b="0" u="none" dirty="0">
                          <a:solidFill>
                            <a:schemeClr val="tx1"/>
                          </a:solidFill>
                        </a:rPr>
                        <a:t>3</a:t>
                      </a:r>
                      <a:r>
                        <a:rPr lang="ja-JP" altLang="en-US" sz="1200" b="0" u="none" dirty="0">
                          <a:solidFill>
                            <a:schemeClr val="tx1"/>
                          </a:solidFill>
                        </a:rPr>
                        <a:t>月）</a:t>
                      </a:r>
                      <a:endParaRPr lang="en-US" altLang="ja-JP" sz="1200" b="0" u="none" dirty="0">
                        <a:solidFill>
                          <a:schemeClr val="tx1"/>
                        </a:solidFill>
                      </a:endParaRPr>
                    </a:p>
                    <a:p>
                      <a:r>
                        <a:rPr kumimoji="1" lang="ja-JP" altLang="en-US" sz="1200" b="0" u="none" dirty="0">
                          <a:solidFill>
                            <a:schemeClr val="tx1"/>
                          </a:solidFill>
                        </a:rPr>
                        <a:t>　　　　　</a:t>
                      </a:r>
                      <a:r>
                        <a:rPr kumimoji="1" lang="ja-JP" altLang="en-US" sz="1200" b="0" u="none" strike="noStrike" dirty="0">
                          <a:solidFill>
                            <a:schemeClr val="tx1"/>
                          </a:solidFill>
                        </a:rPr>
                        <a:t>　</a:t>
                      </a:r>
                      <a:r>
                        <a:rPr lang="ja-JP" altLang="en-US" sz="1200" b="0" u="none" dirty="0">
                          <a:solidFill>
                            <a:schemeClr val="tx1"/>
                          </a:solidFill>
                        </a:rPr>
                        <a:t>（利用者の</a:t>
                      </a:r>
                      <a:r>
                        <a:rPr lang="en-US" altLang="ja-JP" sz="1200" b="0" u="none" dirty="0">
                          <a:solidFill>
                            <a:schemeClr val="tx1"/>
                          </a:solidFill>
                        </a:rPr>
                        <a:t>73</a:t>
                      </a:r>
                      <a:r>
                        <a:rPr lang="ja-JP" altLang="en-US" sz="1200" b="0" u="none" dirty="0">
                          <a:solidFill>
                            <a:schemeClr val="tx1"/>
                          </a:solidFill>
                        </a:rPr>
                        <a:t>％が満足）</a:t>
                      </a:r>
                      <a:endParaRPr lang="en-US" altLang="ja-JP" sz="1200" b="0" u="none" dirty="0">
                        <a:solidFill>
                          <a:schemeClr val="tx1"/>
                        </a:solidFill>
                      </a:endParaRPr>
                    </a:p>
                    <a:p>
                      <a:r>
                        <a:rPr lang="ja-JP" altLang="en-US" sz="1200" b="0" u="none" dirty="0">
                          <a:solidFill>
                            <a:schemeClr val="tx1"/>
                          </a:solidFill>
                        </a:rPr>
                        <a:t>　使用料収入　</a:t>
                      </a:r>
                      <a:r>
                        <a:rPr lang="en-US" altLang="ja-JP" sz="1200" b="0" u="none" dirty="0">
                          <a:solidFill>
                            <a:schemeClr val="tx1"/>
                          </a:solidFill>
                        </a:rPr>
                        <a:t>2017</a:t>
                      </a:r>
                      <a:r>
                        <a:rPr lang="ja-JP" altLang="en-US" sz="1200" b="0" u="none" dirty="0">
                          <a:solidFill>
                            <a:schemeClr val="tx1"/>
                          </a:solidFill>
                        </a:rPr>
                        <a:t>年度</a:t>
                      </a:r>
                      <a:r>
                        <a:rPr lang="en-US" altLang="ja-JP" sz="1200" b="0" u="none" dirty="0">
                          <a:solidFill>
                            <a:schemeClr val="tx1"/>
                          </a:solidFill>
                        </a:rPr>
                        <a:t>2.0</a:t>
                      </a:r>
                      <a:r>
                        <a:rPr lang="ja-JP" altLang="en-US" sz="1200" b="0" u="none" dirty="0">
                          <a:solidFill>
                            <a:schemeClr val="tx1"/>
                          </a:solidFill>
                        </a:rPr>
                        <a:t>億円</a:t>
                      </a:r>
                      <a:endParaRPr kumimoji="1" lang="en-US" altLang="ja-JP" sz="1200" b="0" u="none" kern="1200" dirty="0">
                        <a:solidFill>
                          <a:schemeClr val="tx1"/>
                        </a:solidFill>
                        <a:latin typeface="+mn-lt"/>
                        <a:ea typeface="+mn-ea"/>
                        <a:cs typeface="+mn-cs"/>
                      </a:endParaRPr>
                    </a:p>
                    <a:p>
                      <a:pPr>
                        <a:lnSpc>
                          <a:spcPts val="1200"/>
                        </a:lnSpc>
                      </a:pPr>
                      <a:endParaRPr kumimoji="1" lang="en-US" altLang="ja-JP" sz="1200" kern="1200" dirty="0">
                        <a:solidFill>
                          <a:schemeClr val="tx1"/>
                        </a:solidFill>
                        <a:latin typeface="+mn-lt"/>
                        <a:ea typeface="+mn-ea"/>
                        <a:cs typeface="+mn-cs"/>
                      </a:endParaRPr>
                    </a:p>
                    <a:p>
                      <a:pPr>
                        <a:lnSpc>
                          <a:spcPts val="1200"/>
                        </a:lnSpc>
                      </a:pPr>
                      <a:endParaRPr kumimoji="1" lang="ja-JP" altLang="en-US" sz="1200" kern="1200" dirty="0">
                        <a:solidFill>
                          <a:schemeClr val="tx1"/>
                        </a:solidFill>
                        <a:latin typeface="+mn-lt"/>
                        <a:ea typeface="+mn-ea"/>
                        <a:cs typeface="+mn-cs"/>
                      </a:endParaRPr>
                    </a:p>
                  </a:txBody>
                  <a:tcPr marR="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0001"/>
                  </a:ext>
                </a:extLst>
              </a:tr>
            </a:tbl>
          </a:graphicData>
        </a:graphic>
      </p:graphicFrame>
    </p:spTree>
    <p:extLst>
      <p:ext uri="{BB962C8B-B14F-4D97-AF65-F5344CB8AC3E}">
        <p14:creationId xmlns:p14="http://schemas.microsoft.com/office/powerpoint/2010/main" val="1669680907"/>
      </p:ext>
    </p:extLst>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角丸四角形 13"/>
          <p:cNvSpPr/>
          <p:nvPr/>
        </p:nvSpPr>
        <p:spPr>
          <a:xfrm>
            <a:off x="6876256" y="3062632"/>
            <a:ext cx="1499230" cy="189721"/>
          </a:xfrm>
          <a:prstGeom prst="roundRect">
            <a:avLst>
              <a:gd name="adj" fmla="val 3640"/>
            </a:avLst>
          </a:prstGeom>
          <a:solidFill>
            <a:schemeClr val="accent6">
              <a:lumMod val="60000"/>
              <a:lumOff val="40000"/>
              <a:alpha val="5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5" name="角丸四角形 14"/>
          <p:cNvSpPr/>
          <p:nvPr/>
        </p:nvSpPr>
        <p:spPr>
          <a:xfrm>
            <a:off x="6324945" y="1982512"/>
            <a:ext cx="2639543" cy="649541"/>
          </a:xfrm>
          <a:prstGeom prst="roundRect">
            <a:avLst>
              <a:gd name="adj" fmla="val 3640"/>
            </a:avLst>
          </a:prstGeom>
          <a:solidFill>
            <a:schemeClr val="accent6">
              <a:lumMod val="60000"/>
              <a:lumOff val="40000"/>
              <a:alpha val="5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 name="角丸四角形 12"/>
          <p:cNvSpPr/>
          <p:nvPr/>
        </p:nvSpPr>
        <p:spPr>
          <a:xfrm>
            <a:off x="6309670" y="3501008"/>
            <a:ext cx="2654818" cy="875109"/>
          </a:xfrm>
          <a:prstGeom prst="roundRect">
            <a:avLst>
              <a:gd name="adj" fmla="val 3640"/>
            </a:avLst>
          </a:prstGeom>
          <a:solidFill>
            <a:schemeClr val="accent6">
              <a:lumMod val="60000"/>
              <a:lumOff val="40000"/>
              <a:alpha val="5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aphicFrame>
        <p:nvGraphicFramePr>
          <p:cNvPr id="9" name="表 8"/>
          <p:cNvGraphicFramePr>
            <a:graphicFrameLocks noGrp="1"/>
          </p:cNvGraphicFramePr>
          <p:nvPr>
            <p:extLst>
              <p:ext uri="{D42A27DB-BD31-4B8C-83A1-F6EECF244321}">
                <p14:modId xmlns:p14="http://schemas.microsoft.com/office/powerpoint/2010/main" val="1371669569"/>
              </p:ext>
            </p:extLst>
          </p:nvPr>
        </p:nvGraphicFramePr>
        <p:xfrm>
          <a:off x="323528" y="607692"/>
          <a:ext cx="8604572" cy="4968240"/>
        </p:xfrm>
        <a:graphic>
          <a:graphicData uri="http://schemas.openxmlformats.org/drawingml/2006/table">
            <a:tbl>
              <a:tblPr firstRow="1">
                <a:tableStyleId>{5C22544A-7EE6-4342-B048-85BDC9FD1C3A}</a:tableStyleId>
              </a:tblPr>
              <a:tblGrid>
                <a:gridCol w="1872208">
                  <a:extLst>
                    <a:ext uri="{9D8B030D-6E8A-4147-A177-3AD203B41FA5}">
                      <a16:colId xmlns:a16="http://schemas.microsoft.com/office/drawing/2014/main" xmlns="" val="20000"/>
                    </a:ext>
                  </a:extLst>
                </a:gridCol>
                <a:gridCol w="1800200">
                  <a:extLst>
                    <a:ext uri="{9D8B030D-6E8A-4147-A177-3AD203B41FA5}">
                      <a16:colId xmlns:a16="http://schemas.microsoft.com/office/drawing/2014/main" xmlns="" val="20001"/>
                    </a:ext>
                  </a:extLst>
                </a:gridCol>
                <a:gridCol w="2232248">
                  <a:extLst>
                    <a:ext uri="{9D8B030D-6E8A-4147-A177-3AD203B41FA5}">
                      <a16:colId xmlns:a16="http://schemas.microsoft.com/office/drawing/2014/main" xmlns="" val="20002"/>
                    </a:ext>
                  </a:extLst>
                </a:gridCol>
                <a:gridCol w="2699916">
                  <a:extLst>
                    <a:ext uri="{9D8B030D-6E8A-4147-A177-3AD203B41FA5}">
                      <a16:colId xmlns:a16="http://schemas.microsoft.com/office/drawing/2014/main" xmlns="" val="20003"/>
                    </a:ext>
                  </a:extLst>
                </a:gridCol>
              </a:tblGrid>
              <a:tr h="293148">
                <a:tc>
                  <a:txBody>
                    <a:bodyPr/>
                    <a:lstStyle/>
                    <a:p>
                      <a:pPr algn="ctr"/>
                      <a:r>
                        <a:rPr kumimoji="1" lang="ja-JP" altLang="en-US" sz="1400" dirty="0">
                          <a:solidFill>
                            <a:schemeClr val="tx1"/>
                          </a:solidFill>
                        </a:rPr>
                        <a:t>＜</a:t>
                      </a:r>
                      <a:r>
                        <a:rPr kumimoji="1" lang="en-US" altLang="ja-JP" sz="1400" dirty="0">
                          <a:solidFill>
                            <a:schemeClr val="tx1"/>
                          </a:solidFill>
                        </a:rPr>
                        <a:t>Why</a:t>
                      </a:r>
                      <a:r>
                        <a:rPr kumimoji="1" lang="ja-JP" altLang="en-US" sz="1400" dirty="0">
                          <a:solidFill>
                            <a:schemeClr val="tx1"/>
                          </a:solidFill>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kumimoji="1" lang="ja-JP" altLang="en-US" sz="1400" dirty="0">
                          <a:solidFill>
                            <a:schemeClr val="tx1"/>
                          </a:solidFill>
                        </a:rPr>
                        <a:t>＜</a:t>
                      </a:r>
                      <a:r>
                        <a:rPr kumimoji="1" lang="en-US" altLang="ja-JP" sz="1400" dirty="0">
                          <a:solidFill>
                            <a:schemeClr val="tx1"/>
                          </a:solidFill>
                        </a:rPr>
                        <a:t>Vision</a:t>
                      </a:r>
                      <a:r>
                        <a:rPr kumimoji="1" lang="ja-JP" altLang="en-US" sz="1400" dirty="0">
                          <a:solidFill>
                            <a:schemeClr val="tx1"/>
                          </a:solidFill>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kumimoji="1" lang="ja-JP" altLang="en-US" sz="1400" dirty="0">
                          <a:solidFill>
                            <a:schemeClr val="tx1"/>
                          </a:solidFill>
                        </a:rPr>
                        <a:t>＜</a:t>
                      </a:r>
                      <a:r>
                        <a:rPr kumimoji="1" lang="en-US" altLang="ja-JP" sz="1400" dirty="0">
                          <a:solidFill>
                            <a:schemeClr val="tx1"/>
                          </a:solidFill>
                        </a:rPr>
                        <a:t>What</a:t>
                      </a:r>
                      <a:r>
                        <a:rPr kumimoji="1" lang="ja-JP" altLang="en-US" sz="1400" dirty="0">
                          <a:solidFill>
                            <a:schemeClr val="tx1"/>
                          </a:solidFill>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kumimoji="1" lang="ja-JP" altLang="en-US" sz="1400" dirty="0">
                          <a:solidFill>
                            <a:schemeClr val="tx1"/>
                          </a:solidFill>
                        </a:rPr>
                        <a:t>＜</a:t>
                      </a:r>
                      <a:r>
                        <a:rPr kumimoji="1" lang="en-US" altLang="ja-JP" sz="1400" dirty="0">
                          <a:solidFill>
                            <a:schemeClr val="tx1"/>
                          </a:solidFill>
                        </a:rPr>
                        <a:t>Outcome</a:t>
                      </a:r>
                      <a:r>
                        <a:rPr kumimoji="1" lang="ja-JP" altLang="en-US" sz="1400" dirty="0">
                          <a:solidFill>
                            <a:schemeClr val="tx1"/>
                          </a:solidFill>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xmlns="" val="10000"/>
                  </a:ext>
                </a:extLst>
              </a:tr>
              <a:tr h="2981960">
                <a:tc>
                  <a:txBody>
                    <a:bodyPr/>
                    <a:lstStyle/>
                    <a:p>
                      <a:pPr>
                        <a:lnSpc>
                          <a:spcPts val="1200"/>
                        </a:lnSpc>
                      </a:pPr>
                      <a:r>
                        <a:rPr lang="ja-JP" altLang="en-US" sz="1200" u="none" dirty="0">
                          <a:solidFill>
                            <a:schemeClr val="tx1"/>
                          </a:solidFill>
                          <a:latin typeface="Calibri" pitchFamily="34" charset="0"/>
                        </a:rPr>
                        <a:t>・乗車人員の減少（経営環境の悪化）</a:t>
                      </a:r>
                      <a:endParaRPr lang="en-US" altLang="ja-JP" sz="1200" u="none" dirty="0">
                        <a:solidFill>
                          <a:schemeClr val="tx1"/>
                        </a:solidFill>
                        <a:latin typeface="Calibri" pitchFamily="34" charset="0"/>
                      </a:endParaRPr>
                    </a:p>
                    <a:p>
                      <a:pPr marL="152400" indent="-152400">
                        <a:lnSpc>
                          <a:spcPts val="1200"/>
                        </a:lnSpc>
                      </a:pPr>
                      <a:r>
                        <a:rPr lang="ja-JP" altLang="en-US" sz="1200" u="none" dirty="0">
                          <a:solidFill>
                            <a:schemeClr val="tx1"/>
                          </a:solidFill>
                          <a:latin typeface="Calibri" pitchFamily="34" charset="0"/>
                        </a:rPr>
                        <a:t>⇒従業者人口の減少等により、ピーク時の</a:t>
                      </a:r>
                      <a:r>
                        <a:rPr lang="en-US" altLang="ja-JP" sz="1200" u="none" dirty="0">
                          <a:solidFill>
                            <a:schemeClr val="tx1"/>
                          </a:solidFill>
                          <a:latin typeface="Calibri" pitchFamily="34" charset="0"/>
                        </a:rPr>
                        <a:t>1990</a:t>
                      </a:r>
                      <a:r>
                        <a:rPr lang="ja-JP" altLang="en-US" sz="1200" u="none" dirty="0">
                          <a:solidFill>
                            <a:schemeClr val="tx1"/>
                          </a:solidFill>
                          <a:latin typeface="Calibri" pitchFamily="34" charset="0"/>
                        </a:rPr>
                        <a:t>年度では、１日あたり</a:t>
                      </a:r>
                      <a:r>
                        <a:rPr lang="en-US" altLang="ja-JP" sz="1200" u="none" dirty="0">
                          <a:solidFill>
                            <a:schemeClr val="tx1"/>
                          </a:solidFill>
                          <a:latin typeface="Calibri" pitchFamily="34" charset="0"/>
                        </a:rPr>
                        <a:t>281</a:t>
                      </a:r>
                      <a:r>
                        <a:rPr lang="ja-JP" altLang="en-US" sz="1200" u="none" dirty="0">
                          <a:solidFill>
                            <a:schemeClr val="tx1"/>
                          </a:solidFill>
                          <a:latin typeface="Calibri" pitchFamily="34" charset="0"/>
                        </a:rPr>
                        <a:t>万人であったが、</a:t>
                      </a:r>
                      <a:r>
                        <a:rPr lang="en-US" altLang="ja-JP" sz="1200" u="none" dirty="0">
                          <a:solidFill>
                            <a:schemeClr val="tx1"/>
                          </a:solidFill>
                          <a:latin typeface="Calibri" pitchFamily="34" charset="0"/>
                        </a:rPr>
                        <a:t>2011</a:t>
                      </a:r>
                      <a:r>
                        <a:rPr lang="ja-JP" altLang="en-US" sz="1200" u="none" dirty="0">
                          <a:solidFill>
                            <a:schemeClr val="tx1"/>
                          </a:solidFill>
                          <a:latin typeface="Calibri" pitchFamily="34" charset="0"/>
                        </a:rPr>
                        <a:t>年度決算においては</a:t>
                      </a:r>
                      <a:r>
                        <a:rPr lang="en-US" altLang="ja-JP" sz="1200" u="none" dirty="0">
                          <a:solidFill>
                            <a:schemeClr val="tx1"/>
                          </a:solidFill>
                          <a:latin typeface="Calibri" pitchFamily="34" charset="0"/>
                        </a:rPr>
                        <a:t>228</a:t>
                      </a:r>
                      <a:r>
                        <a:rPr lang="ja-JP" altLang="en-US" sz="1200" u="none" dirty="0">
                          <a:solidFill>
                            <a:schemeClr val="tx1"/>
                          </a:solidFill>
                          <a:latin typeface="Calibri" pitchFamily="34" charset="0"/>
                        </a:rPr>
                        <a:t>万人と約</a:t>
                      </a:r>
                      <a:r>
                        <a:rPr lang="en-US" altLang="ja-JP" sz="1200" u="none" dirty="0">
                          <a:solidFill>
                            <a:schemeClr val="tx1"/>
                          </a:solidFill>
                          <a:latin typeface="Calibri" pitchFamily="34" charset="0"/>
                        </a:rPr>
                        <a:t>19</a:t>
                      </a:r>
                      <a:r>
                        <a:rPr lang="ja-JP" altLang="en-US" sz="1200" u="none" dirty="0">
                          <a:solidFill>
                            <a:schemeClr val="tx1"/>
                          </a:solidFill>
                          <a:latin typeface="Calibri" pitchFamily="34" charset="0"/>
                        </a:rPr>
                        <a:t>％減少している。</a:t>
                      </a:r>
                      <a:endParaRPr lang="en-US" altLang="ja-JP" sz="1200" u="none" dirty="0">
                        <a:solidFill>
                          <a:schemeClr val="tx1"/>
                        </a:solidFill>
                        <a:latin typeface="Calibri" pitchFamily="34" charset="0"/>
                      </a:endParaRPr>
                    </a:p>
                    <a:p>
                      <a:pPr marL="152400" indent="-152400">
                        <a:lnSpc>
                          <a:spcPts val="1200"/>
                        </a:lnSpc>
                      </a:pPr>
                      <a:r>
                        <a:rPr lang="ja-JP" altLang="en-US" sz="1200" u="none" dirty="0">
                          <a:solidFill>
                            <a:schemeClr val="tx1"/>
                          </a:solidFill>
                          <a:latin typeface="Calibri" pitchFamily="34" charset="0"/>
                        </a:rPr>
                        <a:t>⇒今後も少子高齢化などにより減少が続くと見込まれる。</a:t>
                      </a:r>
                      <a:endParaRPr lang="en-US" altLang="ja-JP" sz="1200" u="none" dirty="0">
                        <a:solidFill>
                          <a:schemeClr val="tx1"/>
                        </a:solidFill>
                        <a:latin typeface="Calibri" pitchFamily="34" charset="0"/>
                      </a:endParaRPr>
                    </a:p>
                    <a:p>
                      <a:pPr>
                        <a:lnSpc>
                          <a:spcPts val="1200"/>
                        </a:lnSpc>
                      </a:pPr>
                      <a:endParaRPr lang="ja-JP" altLang="en-US" sz="1200" u="none" dirty="0">
                        <a:solidFill>
                          <a:schemeClr val="tx1"/>
                        </a:solidFill>
                        <a:latin typeface="Calibri" pitchFamily="34" charset="0"/>
                      </a:endParaRPr>
                    </a:p>
                    <a:p>
                      <a:pPr>
                        <a:lnSpc>
                          <a:spcPts val="1200"/>
                        </a:lnSpc>
                      </a:pPr>
                      <a:r>
                        <a:rPr lang="ja-JP" altLang="en-US" sz="1200" u="none" dirty="0">
                          <a:solidFill>
                            <a:schemeClr val="tx1"/>
                          </a:solidFill>
                          <a:latin typeface="Calibri" pitchFamily="34" charset="0"/>
                        </a:rPr>
                        <a:t>・市財政の硬直化</a:t>
                      </a:r>
                      <a:endParaRPr lang="en-US" altLang="ja-JP" sz="1200" u="none" dirty="0">
                        <a:solidFill>
                          <a:schemeClr val="tx1"/>
                        </a:solidFill>
                        <a:latin typeface="Calibri" pitchFamily="34" charset="0"/>
                      </a:endParaRPr>
                    </a:p>
                    <a:p>
                      <a:pPr marL="139700" indent="-139700">
                        <a:lnSpc>
                          <a:spcPts val="1200"/>
                        </a:lnSpc>
                      </a:pPr>
                      <a:r>
                        <a:rPr lang="ja-JP" altLang="en-US" sz="1200" u="none" dirty="0">
                          <a:solidFill>
                            <a:schemeClr val="tx1"/>
                          </a:solidFill>
                          <a:latin typeface="Calibri" pitchFamily="34" charset="0"/>
                        </a:rPr>
                        <a:t>⇒過去</a:t>
                      </a:r>
                      <a:r>
                        <a:rPr lang="en-US" altLang="ja-JP" sz="1200" u="none" dirty="0">
                          <a:solidFill>
                            <a:schemeClr val="tx1"/>
                          </a:solidFill>
                          <a:latin typeface="Calibri" pitchFamily="34" charset="0"/>
                        </a:rPr>
                        <a:t>10</a:t>
                      </a:r>
                      <a:r>
                        <a:rPr lang="ja-JP" altLang="en-US" sz="1200" u="none" dirty="0">
                          <a:solidFill>
                            <a:schemeClr val="tx1"/>
                          </a:solidFill>
                          <a:latin typeface="Calibri" pitchFamily="34" charset="0"/>
                        </a:rPr>
                        <a:t>カ年（</a:t>
                      </a:r>
                      <a:r>
                        <a:rPr lang="en-US" altLang="ja-JP" sz="1200" u="none" dirty="0">
                          <a:solidFill>
                            <a:schemeClr val="tx1"/>
                          </a:solidFill>
                          <a:latin typeface="Calibri" pitchFamily="34" charset="0"/>
                        </a:rPr>
                        <a:t>2002</a:t>
                      </a:r>
                      <a:r>
                        <a:rPr lang="ja-JP" altLang="en-US" sz="1200" u="none" dirty="0">
                          <a:solidFill>
                            <a:schemeClr val="tx1"/>
                          </a:solidFill>
                          <a:latin typeface="Calibri" pitchFamily="34" charset="0"/>
                        </a:rPr>
                        <a:t>年度～</a:t>
                      </a:r>
                      <a:r>
                        <a:rPr lang="en-US" altLang="ja-JP" sz="1200" u="none" dirty="0">
                          <a:solidFill>
                            <a:schemeClr val="tx1"/>
                          </a:solidFill>
                          <a:latin typeface="Calibri" pitchFamily="34" charset="0"/>
                        </a:rPr>
                        <a:t>2011</a:t>
                      </a:r>
                      <a:r>
                        <a:rPr lang="ja-JP" altLang="en-US" sz="1200" u="none" dirty="0">
                          <a:solidFill>
                            <a:schemeClr val="tx1"/>
                          </a:solidFill>
                          <a:latin typeface="Calibri" pitchFamily="34" charset="0"/>
                        </a:rPr>
                        <a:t>年度）では、累計</a:t>
                      </a:r>
                      <a:r>
                        <a:rPr lang="en-US" altLang="ja-JP" sz="1200" u="none" dirty="0">
                          <a:solidFill>
                            <a:schemeClr val="tx1"/>
                          </a:solidFill>
                          <a:latin typeface="Calibri" pitchFamily="34" charset="0"/>
                        </a:rPr>
                        <a:t>1,980</a:t>
                      </a:r>
                      <a:r>
                        <a:rPr lang="ja-JP" altLang="en-US" sz="1200" u="none" dirty="0">
                          <a:solidFill>
                            <a:schemeClr val="tx1"/>
                          </a:solidFill>
                          <a:latin typeface="Calibri" pitchFamily="34" charset="0"/>
                        </a:rPr>
                        <a:t>億円、年平均約</a:t>
                      </a:r>
                      <a:r>
                        <a:rPr lang="en-US" altLang="ja-JP" sz="1200" u="none" dirty="0">
                          <a:solidFill>
                            <a:schemeClr val="tx1"/>
                          </a:solidFill>
                          <a:latin typeface="Calibri" pitchFamily="34" charset="0"/>
                        </a:rPr>
                        <a:t>200</a:t>
                      </a:r>
                      <a:r>
                        <a:rPr lang="ja-JP" altLang="en-US" sz="1200" u="none" dirty="0">
                          <a:solidFill>
                            <a:schemeClr val="tx1"/>
                          </a:solidFill>
                          <a:latin typeface="Calibri" pitchFamily="34" charset="0"/>
                        </a:rPr>
                        <a:t>億円を繰り入れているが、一般会計の扶助費・公債費の負担増加により市財政の硬直化が進むなか、現行スキームは維持できないおそれがある。</a:t>
                      </a:r>
                      <a:endParaRPr lang="en-US" altLang="ja-JP" sz="1200" u="none" dirty="0">
                        <a:solidFill>
                          <a:schemeClr val="tx1"/>
                        </a:solidFill>
                        <a:latin typeface="Calibri" pitchFamily="34" charset="0"/>
                      </a:endParaRPr>
                    </a:p>
                    <a:p>
                      <a:pPr>
                        <a:lnSpc>
                          <a:spcPts val="1200"/>
                        </a:lnSpc>
                      </a:pPr>
                      <a:endParaRPr lang="ja-JP" altLang="en-US" sz="1200" u="none" dirty="0">
                        <a:solidFill>
                          <a:schemeClr val="tx1"/>
                        </a:solidFill>
                        <a:latin typeface="Calibri" pitchFamily="34" charset="0"/>
                      </a:endParaRPr>
                    </a:p>
                    <a:p>
                      <a:pPr>
                        <a:lnSpc>
                          <a:spcPts val="1200"/>
                        </a:lnSpc>
                      </a:pPr>
                      <a:r>
                        <a:rPr lang="ja-JP" altLang="en-US" sz="1200" u="none" dirty="0">
                          <a:solidFill>
                            <a:schemeClr val="tx1"/>
                          </a:solidFill>
                          <a:latin typeface="Calibri" pitchFamily="34" charset="0"/>
                        </a:rPr>
                        <a:t>・公営企業の制約（経営資源の調達における法律上の限界、行政の非効率性）</a:t>
                      </a:r>
                    </a:p>
                    <a:p>
                      <a:pPr>
                        <a:lnSpc>
                          <a:spcPts val="1200"/>
                        </a:lnSpc>
                      </a:pPr>
                      <a:endParaRPr lang="ja-JP" altLang="en-US" sz="1200" u="none" dirty="0">
                        <a:solidFill>
                          <a:schemeClr val="tx1"/>
                        </a:solidFill>
                        <a:latin typeface="Calibri" pitchFamily="34" charset="0"/>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nSpc>
                          <a:spcPts val="1200"/>
                        </a:lnSpc>
                      </a:pPr>
                      <a:r>
                        <a:rPr lang="ja-JP" altLang="en-US" sz="1200" dirty="0"/>
                        <a:t>・自立した企業体として自らの経営責任で、持続的にさらなる効率性や生産性を追求し、成長力を高めていくことができる組織体への移行</a:t>
                      </a:r>
                      <a:endParaRPr lang="en-US" altLang="ja-JP" sz="1200" dirty="0"/>
                    </a:p>
                    <a:p>
                      <a:pPr>
                        <a:lnSpc>
                          <a:spcPts val="1200"/>
                        </a:lnSpc>
                      </a:pPr>
                      <a:r>
                        <a:rPr lang="ja-JP" altLang="en-US" sz="1200" dirty="0"/>
                        <a:t>・利用者視点に立ったソフト・ハード両面でのサービス向上</a:t>
                      </a:r>
                      <a:endParaRPr lang="en-US" altLang="ja-JP" sz="1200" dirty="0"/>
                    </a:p>
                    <a:p>
                      <a:pPr>
                        <a:lnSpc>
                          <a:spcPts val="1200"/>
                        </a:lnSpc>
                      </a:pPr>
                      <a:endParaRPr lang="en-US" altLang="ja-JP" sz="12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ts val="1200"/>
                        </a:lnSpc>
                        <a:spcBef>
                          <a:spcPts val="0"/>
                        </a:spcBef>
                        <a:spcAft>
                          <a:spcPts val="0"/>
                        </a:spcAft>
                        <a:buClrTx/>
                        <a:buSzTx/>
                        <a:buFontTx/>
                        <a:buNone/>
                        <a:tabLst/>
                        <a:defRPr/>
                      </a:pPr>
                      <a:r>
                        <a:rPr lang="ja-JP" altLang="en-US" sz="1200" dirty="0"/>
                        <a:t>②収支の改善</a:t>
                      </a:r>
                      <a:endParaRPr lang="en-US" altLang="ja-JP" sz="1200" dirty="0"/>
                    </a:p>
                    <a:p>
                      <a:pPr>
                        <a:lnSpc>
                          <a:spcPts val="1200"/>
                        </a:lnSpc>
                      </a:pPr>
                      <a:endParaRPr lang="en-US" altLang="ja-JP" sz="1200" dirty="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87313" indent="-87313">
                        <a:lnSpc>
                          <a:spcPts val="1200"/>
                        </a:lnSpc>
                      </a:pPr>
                      <a:r>
                        <a:rPr lang="ja-JP" altLang="en-US" sz="1200" b="0" u="none" dirty="0">
                          <a:solidFill>
                            <a:schemeClr val="tx1"/>
                          </a:solidFill>
                        </a:rPr>
                        <a:t>・大型商業施設の利用が好調を維持し　　</a:t>
                      </a:r>
                      <a:r>
                        <a:rPr lang="ja-JP" altLang="en-US" sz="1200" b="0" u="none" dirty="0" err="1">
                          <a:solidFill>
                            <a:schemeClr val="tx1"/>
                          </a:solidFill>
                        </a:rPr>
                        <a:t>て</a:t>
                      </a:r>
                      <a:r>
                        <a:rPr lang="ja-JP" altLang="en-US" sz="1200" b="0" u="none" dirty="0">
                          <a:solidFill>
                            <a:schemeClr val="tx1"/>
                          </a:solidFill>
                        </a:rPr>
                        <a:t>いることに加えて各種イベントの実施、現場職員による車内での告知、駅での営業強化といった営業施策の着実な取組等もあって土日を中心にご利用が堅調となり、</a:t>
                      </a:r>
                      <a:r>
                        <a:rPr lang="en-US" altLang="ja-JP" sz="1200" b="0" u="none" dirty="0">
                          <a:solidFill>
                            <a:schemeClr val="tx1"/>
                          </a:solidFill>
                        </a:rPr>
                        <a:t>2012</a:t>
                      </a:r>
                      <a:r>
                        <a:rPr lang="ja-JP" altLang="en-US" sz="1200" b="0" u="none" dirty="0">
                          <a:solidFill>
                            <a:schemeClr val="tx1"/>
                          </a:solidFill>
                        </a:rPr>
                        <a:t>・</a:t>
                      </a:r>
                      <a:r>
                        <a:rPr lang="en-US" altLang="ja-JP" sz="1200" b="0" u="none" dirty="0">
                          <a:solidFill>
                            <a:schemeClr val="tx1"/>
                          </a:solidFill>
                        </a:rPr>
                        <a:t>2013</a:t>
                      </a:r>
                      <a:r>
                        <a:rPr lang="ja-JP" altLang="en-US" sz="1200" b="0" u="none" dirty="0">
                          <a:solidFill>
                            <a:schemeClr val="tx1"/>
                          </a:solidFill>
                        </a:rPr>
                        <a:t>年度の利用者は前年度を上回る。</a:t>
                      </a:r>
                      <a:endParaRPr lang="en-US" altLang="ja-JP" sz="1200" b="0" u="none" dirty="0">
                        <a:solidFill>
                          <a:schemeClr val="tx1"/>
                        </a:solidFill>
                      </a:endParaRPr>
                    </a:p>
                    <a:p>
                      <a:pPr marL="87313" marR="0" lvl="0" indent="-87313" algn="l" defTabSz="914400" rtl="0" eaLnBrk="1" fontAlgn="auto" latinLnBrk="0" hangingPunct="1">
                        <a:lnSpc>
                          <a:spcPts val="1200"/>
                        </a:lnSpc>
                        <a:spcBef>
                          <a:spcPts val="0"/>
                        </a:spcBef>
                        <a:spcAft>
                          <a:spcPts val="0"/>
                        </a:spcAft>
                        <a:buClrTx/>
                        <a:buSzTx/>
                        <a:buFontTx/>
                        <a:buNone/>
                        <a:tabLst/>
                        <a:defRPr/>
                      </a:pPr>
                      <a:r>
                        <a:rPr lang="ja-JP" altLang="en-US" sz="1200" b="0" u="none" dirty="0">
                          <a:solidFill>
                            <a:schemeClr val="tx1"/>
                          </a:solidFill>
                        </a:rPr>
                        <a:t>・</a:t>
                      </a:r>
                      <a:r>
                        <a:rPr lang="en-US" altLang="ja-JP" sz="1200" b="0" u="none" dirty="0">
                          <a:solidFill>
                            <a:schemeClr val="tx1"/>
                          </a:solidFill>
                        </a:rPr>
                        <a:t>2012</a:t>
                      </a:r>
                      <a:r>
                        <a:rPr lang="ja-JP" altLang="en-US" sz="1200" b="0" u="none" dirty="0">
                          <a:solidFill>
                            <a:schemeClr val="tx1"/>
                          </a:solidFill>
                        </a:rPr>
                        <a:t>年度以降、景気の緩やかな回復による雇用情勢の改善や大阪市の人口増加、外国人旅行客の増加などにより、乗車人員の回復基調が続いている。</a:t>
                      </a:r>
                      <a:endParaRPr lang="en-US" altLang="ja-JP" sz="1200" b="0" u="none" dirty="0">
                        <a:solidFill>
                          <a:schemeClr val="tx1"/>
                        </a:solidFill>
                      </a:endParaRPr>
                    </a:p>
                    <a:p>
                      <a:pPr marL="87313" indent="-87313">
                        <a:lnSpc>
                          <a:spcPts val="1200"/>
                        </a:lnSpc>
                      </a:pPr>
                      <a:endParaRPr lang="ja-JP" altLang="en-US" sz="1200" b="0" u="none" dirty="0">
                        <a:solidFill>
                          <a:schemeClr val="tx1"/>
                        </a:solidFill>
                      </a:endParaRPr>
                    </a:p>
                    <a:p>
                      <a:pPr marL="0" marR="0" indent="0" algn="l" defTabSz="914400" rtl="0" eaLnBrk="1" fontAlgn="auto" latinLnBrk="0" hangingPunct="1">
                        <a:lnSpc>
                          <a:spcPts val="1200"/>
                        </a:lnSpc>
                        <a:spcBef>
                          <a:spcPts val="0"/>
                        </a:spcBef>
                        <a:spcAft>
                          <a:spcPts val="0"/>
                        </a:spcAft>
                        <a:buClrTx/>
                        <a:buSzTx/>
                        <a:buFontTx/>
                        <a:buNone/>
                        <a:tabLst/>
                        <a:defRPr/>
                      </a:pPr>
                      <a:r>
                        <a:rPr lang="ja-JP" altLang="en-US" sz="1200" b="0" u="none" dirty="0">
                          <a:solidFill>
                            <a:schemeClr val="tx1"/>
                          </a:solidFill>
                        </a:rPr>
                        <a:t>・人件費　　</a:t>
                      </a:r>
                      <a:r>
                        <a:rPr lang="en-US" altLang="ja-JP" sz="1200" b="0" u="none" dirty="0">
                          <a:solidFill>
                            <a:schemeClr val="tx1"/>
                          </a:solidFill>
                        </a:rPr>
                        <a:t>2011</a:t>
                      </a:r>
                      <a:r>
                        <a:rPr lang="ja-JP" altLang="en-US" sz="1200" b="0" u="none" dirty="0">
                          <a:solidFill>
                            <a:schemeClr val="tx1"/>
                          </a:solidFill>
                        </a:rPr>
                        <a:t>年度（</a:t>
                      </a:r>
                      <a:r>
                        <a:rPr lang="en-US" altLang="ja-JP" sz="1200" b="0" u="none" dirty="0">
                          <a:solidFill>
                            <a:schemeClr val="tx1"/>
                          </a:solidFill>
                        </a:rPr>
                        <a:t>412</a:t>
                      </a:r>
                      <a:r>
                        <a:rPr lang="ja-JP" altLang="en-US" sz="1200" b="0" u="none" dirty="0">
                          <a:solidFill>
                            <a:schemeClr val="tx1"/>
                          </a:solidFill>
                        </a:rPr>
                        <a:t>億円）</a:t>
                      </a:r>
                      <a:endParaRPr lang="en-US" altLang="ja-JP" sz="1200" b="0" u="none" dirty="0">
                        <a:solidFill>
                          <a:schemeClr val="tx1"/>
                        </a:solidFill>
                      </a:endParaRPr>
                    </a:p>
                    <a:p>
                      <a:pPr marL="0" marR="0" indent="0" algn="l" defTabSz="914400" rtl="0" eaLnBrk="1" fontAlgn="auto" latinLnBrk="0" hangingPunct="1">
                        <a:lnSpc>
                          <a:spcPts val="1200"/>
                        </a:lnSpc>
                        <a:spcBef>
                          <a:spcPts val="0"/>
                        </a:spcBef>
                        <a:spcAft>
                          <a:spcPts val="0"/>
                        </a:spcAft>
                        <a:buClrTx/>
                        <a:buSzTx/>
                        <a:buFontTx/>
                        <a:buNone/>
                        <a:tabLst/>
                        <a:defRPr/>
                      </a:pPr>
                      <a:r>
                        <a:rPr lang="ja-JP" altLang="en-US" sz="1200" b="0" u="none" dirty="0">
                          <a:solidFill>
                            <a:schemeClr val="tx1"/>
                          </a:solidFill>
                        </a:rPr>
                        <a:t>　　　　　　→</a:t>
                      </a:r>
                      <a:r>
                        <a:rPr lang="en-US" altLang="ja-JP" sz="1200" b="0" u="none" dirty="0">
                          <a:solidFill>
                            <a:schemeClr val="tx1"/>
                          </a:solidFill>
                        </a:rPr>
                        <a:t>2013</a:t>
                      </a:r>
                      <a:r>
                        <a:rPr lang="ja-JP" altLang="en-US" sz="1200" b="0" u="none" dirty="0">
                          <a:solidFill>
                            <a:schemeClr val="tx1"/>
                          </a:solidFill>
                        </a:rPr>
                        <a:t>年度（</a:t>
                      </a:r>
                      <a:r>
                        <a:rPr lang="en-US" altLang="ja-JP" sz="1200" b="0" u="none" dirty="0">
                          <a:solidFill>
                            <a:schemeClr val="tx1"/>
                          </a:solidFill>
                        </a:rPr>
                        <a:t>387</a:t>
                      </a:r>
                      <a:r>
                        <a:rPr lang="ja-JP" altLang="en-US" sz="1200" b="0" u="none" dirty="0">
                          <a:solidFill>
                            <a:schemeClr val="tx1"/>
                          </a:solidFill>
                        </a:rPr>
                        <a:t>億円）</a:t>
                      </a:r>
                      <a:endParaRPr lang="en-US" altLang="ja-JP" sz="1200" b="0" u="none" dirty="0">
                        <a:solidFill>
                          <a:schemeClr val="tx1"/>
                        </a:solidFill>
                      </a:endParaRPr>
                    </a:p>
                    <a:p>
                      <a:pPr marL="0" marR="0" lvl="0" indent="0" algn="l" defTabSz="914400" rtl="0" eaLnBrk="1" fontAlgn="auto" latinLnBrk="0" hangingPunct="1">
                        <a:lnSpc>
                          <a:spcPts val="1200"/>
                        </a:lnSpc>
                        <a:spcBef>
                          <a:spcPts val="0"/>
                        </a:spcBef>
                        <a:spcAft>
                          <a:spcPts val="0"/>
                        </a:spcAft>
                        <a:buClrTx/>
                        <a:buSzTx/>
                        <a:buFontTx/>
                        <a:buNone/>
                        <a:tabLst/>
                        <a:defRPr/>
                      </a:pPr>
                      <a:r>
                        <a:rPr lang="ja-JP" altLang="en-US" sz="1200" b="0" u="none" dirty="0">
                          <a:solidFill>
                            <a:schemeClr val="tx1"/>
                          </a:solidFill>
                        </a:rPr>
                        <a:t>　  　　　　</a:t>
                      </a:r>
                      <a:r>
                        <a:rPr lang="ja-JP" altLang="en-US" sz="1200" b="0" u="none" baseline="0" dirty="0">
                          <a:solidFill>
                            <a:schemeClr val="tx1"/>
                          </a:solidFill>
                        </a:rPr>
                        <a:t> </a:t>
                      </a:r>
                      <a:r>
                        <a:rPr lang="ja-JP" altLang="en-US" sz="1200" b="0" u="none" dirty="0">
                          <a:solidFill>
                            <a:schemeClr val="tx1"/>
                          </a:solidFill>
                        </a:rPr>
                        <a:t>→</a:t>
                      </a:r>
                      <a:r>
                        <a:rPr lang="en-US" altLang="ja-JP" sz="1200" b="0" u="none" dirty="0">
                          <a:solidFill>
                            <a:schemeClr val="tx1"/>
                          </a:solidFill>
                        </a:rPr>
                        <a:t>2017</a:t>
                      </a:r>
                      <a:r>
                        <a:rPr lang="ja-JP" altLang="en-US" sz="1200" b="0" u="none" dirty="0">
                          <a:solidFill>
                            <a:schemeClr val="tx1"/>
                          </a:solidFill>
                        </a:rPr>
                        <a:t>年度（</a:t>
                      </a:r>
                      <a:r>
                        <a:rPr lang="en-US" altLang="ja-JP" sz="1200" b="0" u="none" dirty="0">
                          <a:solidFill>
                            <a:schemeClr val="tx1"/>
                          </a:solidFill>
                        </a:rPr>
                        <a:t>385</a:t>
                      </a:r>
                      <a:r>
                        <a:rPr lang="ja-JP" altLang="en-US" sz="1200" b="0" u="none" dirty="0">
                          <a:solidFill>
                            <a:schemeClr val="tx1"/>
                          </a:solidFill>
                        </a:rPr>
                        <a:t>億円）</a:t>
                      </a:r>
                      <a:endParaRPr lang="en-US" altLang="ja-JP" sz="1200" b="0" u="none" dirty="0">
                        <a:solidFill>
                          <a:schemeClr val="tx1"/>
                        </a:solidFill>
                      </a:endParaRPr>
                    </a:p>
                    <a:p>
                      <a:pPr marL="0" marR="0" indent="0" algn="l" defTabSz="914400" rtl="0" eaLnBrk="1" fontAlgn="auto" latinLnBrk="0" hangingPunct="1">
                        <a:lnSpc>
                          <a:spcPts val="1200"/>
                        </a:lnSpc>
                        <a:spcBef>
                          <a:spcPts val="0"/>
                        </a:spcBef>
                        <a:spcAft>
                          <a:spcPts val="0"/>
                        </a:spcAft>
                        <a:buClrTx/>
                        <a:buSzTx/>
                        <a:buFontTx/>
                        <a:buNone/>
                        <a:tabLst/>
                        <a:defRPr/>
                      </a:pPr>
                      <a:r>
                        <a:rPr lang="ja-JP" altLang="en-US" sz="1000" b="0" u="none" dirty="0">
                          <a:solidFill>
                            <a:schemeClr val="tx1"/>
                          </a:solidFill>
                        </a:rPr>
                        <a:t>　　　　　　　　　　　　　　</a:t>
                      </a:r>
                      <a:r>
                        <a:rPr lang="en-US" altLang="ja-JP" sz="1000" b="0" u="none" dirty="0">
                          <a:solidFill>
                            <a:schemeClr val="tx1"/>
                          </a:solidFill>
                        </a:rPr>
                        <a:t>※</a:t>
                      </a:r>
                      <a:r>
                        <a:rPr lang="ja-JP" altLang="en-US" sz="1000" b="0" u="none" dirty="0">
                          <a:solidFill>
                            <a:schemeClr val="tx1"/>
                          </a:solidFill>
                        </a:rPr>
                        <a:t>給料・手当ベース</a:t>
                      </a:r>
                      <a:endParaRPr lang="en-US" altLang="ja-JP" sz="1000" b="0" u="none" dirty="0">
                        <a:solidFill>
                          <a:schemeClr val="tx1"/>
                        </a:solidFill>
                      </a:endParaRPr>
                    </a:p>
                    <a:p>
                      <a:pPr marL="0" marR="0" indent="0" algn="l" defTabSz="914400" rtl="0" eaLnBrk="1" fontAlgn="auto" latinLnBrk="0" hangingPunct="1">
                        <a:lnSpc>
                          <a:spcPts val="1200"/>
                        </a:lnSpc>
                        <a:spcBef>
                          <a:spcPts val="0"/>
                        </a:spcBef>
                        <a:spcAft>
                          <a:spcPts val="0"/>
                        </a:spcAft>
                        <a:buClrTx/>
                        <a:buSzTx/>
                        <a:buFontTx/>
                        <a:buNone/>
                        <a:tabLst/>
                        <a:defRPr/>
                      </a:pPr>
                      <a:endParaRPr lang="en-US" altLang="ja-JP" sz="1200" b="0" u="none" dirty="0">
                        <a:solidFill>
                          <a:schemeClr val="tx1"/>
                        </a:solidFill>
                      </a:endParaRPr>
                    </a:p>
                    <a:p>
                      <a:pPr marL="85725" indent="-85725">
                        <a:lnSpc>
                          <a:spcPts val="1200"/>
                        </a:lnSpc>
                      </a:pPr>
                      <a:r>
                        <a:rPr lang="ja-JP" altLang="en-US" sz="1200" b="0" u="none" dirty="0">
                          <a:solidFill>
                            <a:schemeClr val="tx1"/>
                          </a:solidFill>
                        </a:rPr>
                        <a:t>・</a:t>
                      </a:r>
                      <a:r>
                        <a:rPr lang="en-US" altLang="ja-JP" sz="1200" b="0" u="none" dirty="0">
                          <a:solidFill>
                            <a:schemeClr val="tx1"/>
                          </a:solidFill>
                        </a:rPr>
                        <a:t>2015</a:t>
                      </a:r>
                      <a:r>
                        <a:rPr lang="ja-JP" altLang="en-US" sz="1200" b="0" u="none" dirty="0">
                          <a:solidFill>
                            <a:schemeClr val="tx1"/>
                          </a:solidFill>
                        </a:rPr>
                        <a:t>年度決算において、過去最高の当年度損益（</a:t>
                      </a:r>
                      <a:r>
                        <a:rPr lang="en-US" altLang="ja-JP" sz="1200" b="0" u="none" dirty="0">
                          <a:solidFill>
                            <a:schemeClr val="tx1"/>
                          </a:solidFill>
                        </a:rPr>
                        <a:t>375</a:t>
                      </a:r>
                      <a:r>
                        <a:rPr lang="ja-JP" altLang="en-US" sz="1200" b="0" u="none" dirty="0">
                          <a:solidFill>
                            <a:schemeClr val="tx1"/>
                          </a:solidFill>
                        </a:rPr>
                        <a:t>億円）を達成。</a:t>
                      </a:r>
                      <a:endParaRPr lang="en-US" altLang="ja-JP" sz="1200" b="0" u="none" dirty="0">
                        <a:solidFill>
                          <a:schemeClr val="tx1"/>
                        </a:solidFill>
                      </a:endParaRPr>
                    </a:p>
                    <a:p>
                      <a:pPr marL="92075" indent="0">
                        <a:lnSpc>
                          <a:spcPts val="1200"/>
                        </a:lnSpc>
                      </a:pPr>
                      <a:r>
                        <a:rPr lang="ja-JP" altLang="en-US" sz="900" b="0" u="none" baseline="0" dirty="0">
                          <a:solidFill>
                            <a:schemeClr val="tx1"/>
                          </a:solidFill>
                        </a:rPr>
                        <a:t>ただし、</a:t>
                      </a:r>
                      <a:r>
                        <a:rPr lang="en-US" altLang="ja-JP" sz="900" b="0" u="none" baseline="0" dirty="0">
                          <a:solidFill>
                            <a:schemeClr val="tx1"/>
                          </a:solidFill>
                        </a:rPr>
                        <a:t>2017</a:t>
                      </a:r>
                      <a:r>
                        <a:rPr lang="ja-JP" altLang="en-US" sz="900" b="0" u="none" baseline="0" dirty="0">
                          <a:solidFill>
                            <a:schemeClr val="tx1"/>
                          </a:solidFill>
                        </a:rPr>
                        <a:t>年度</a:t>
                      </a:r>
                      <a:r>
                        <a:rPr lang="ja-JP" altLang="en-US" sz="900" b="0" u="none" baseline="0" dirty="0" smtClean="0">
                          <a:solidFill>
                            <a:schemeClr val="tx1"/>
                          </a:solidFill>
                        </a:rPr>
                        <a:t>決算に</a:t>
                      </a:r>
                      <a:r>
                        <a:rPr lang="ja-JP" altLang="en-US" sz="900" b="0" u="none" baseline="0" dirty="0">
                          <a:solidFill>
                            <a:schemeClr val="tx1"/>
                          </a:solidFill>
                        </a:rPr>
                        <a:t>おいて、バス事業の終結処理や高速鉄道事業の民営化処理を特別損失に計上したことなどにより、当年度黒字（</a:t>
                      </a:r>
                      <a:r>
                        <a:rPr lang="en-US" altLang="ja-JP" sz="900" b="0" u="none" baseline="0" dirty="0">
                          <a:solidFill>
                            <a:schemeClr val="tx1"/>
                          </a:solidFill>
                        </a:rPr>
                        <a:t>29</a:t>
                      </a:r>
                      <a:r>
                        <a:rPr lang="ja-JP" altLang="en-US" sz="900" b="0" u="none" baseline="0" dirty="0">
                          <a:solidFill>
                            <a:schemeClr val="tx1"/>
                          </a:solidFill>
                        </a:rPr>
                        <a:t>億円）</a:t>
                      </a:r>
                    </a:p>
                  </a:txBody>
                  <a:tcPr marR="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0001"/>
                  </a:ext>
                </a:extLst>
              </a:tr>
            </a:tbl>
          </a:graphicData>
        </a:graphic>
      </p:graphicFrame>
      <p:sp>
        <p:nvSpPr>
          <p:cNvPr id="4" name="テキスト ボックス 3"/>
          <p:cNvSpPr txBox="1"/>
          <p:nvPr/>
        </p:nvSpPr>
        <p:spPr>
          <a:xfrm>
            <a:off x="0" y="0"/>
            <a:ext cx="7524328" cy="461665"/>
          </a:xfrm>
          <a:prstGeom prst="rect">
            <a:avLst/>
          </a:prstGeom>
          <a:solidFill>
            <a:srgbClr val="0070C0"/>
          </a:solidFill>
        </p:spPr>
        <p:txBody>
          <a:bodyPr wrap="square" rtlCol="0">
            <a:spAutoFit/>
          </a:bodyPr>
          <a:lstStyle/>
          <a:p>
            <a:r>
              <a:rPr lang="en-US" altLang="ja-JP" sz="2400" b="1" u="sng" dirty="0">
                <a:solidFill>
                  <a:schemeClr val="bg1"/>
                </a:solidFill>
                <a:latin typeface="+mn-ea"/>
              </a:rPr>
              <a:t>Ⅱ</a:t>
            </a:r>
            <a:r>
              <a:rPr kumimoji="1" lang="en-US" altLang="ja-JP" sz="2400" b="1" u="sng" dirty="0">
                <a:solidFill>
                  <a:schemeClr val="bg1"/>
                </a:solidFill>
                <a:latin typeface="+mn-ea"/>
                <a:ea typeface="+mn-ea"/>
              </a:rPr>
              <a:t>【</a:t>
            </a:r>
            <a:r>
              <a:rPr kumimoji="1" lang="ja-JP" altLang="en-US" sz="2400" b="1" u="sng" dirty="0">
                <a:solidFill>
                  <a:schemeClr val="bg1"/>
                </a:solidFill>
                <a:latin typeface="+mn-ea"/>
                <a:ea typeface="+mn-ea"/>
              </a:rPr>
              <a:t>民営化の取組</a:t>
            </a:r>
            <a:r>
              <a:rPr kumimoji="1" lang="en-US" altLang="ja-JP" sz="2400" b="1" u="sng" dirty="0">
                <a:solidFill>
                  <a:schemeClr val="bg1"/>
                </a:solidFill>
                <a:latin typeface="+mn-ea"/>
                <a:ea typeface="+mn-ea"/>
              </a:rPr>
              <a:t>】(1)</a:t>
            </a:r>
            <a:r>
              <a:rPr kumimoji="1" lang="ja-JP" altLang="en-US" sz="2400" b="1" u="sng" dirty="0">
                <a:solidFill>
                  <a:schemeClr val="bg1"/>
                </a:solidFill>
                <a:latin typeface="+mn-ea"/>
                <a:ea typeface="+mn-ea"/>
              </a:rPr>
              <a:t>　地下鉄</a:t>
            </a:r>
          </a:p>
        </p:txBody>
      </p:sp>
      <p:sp>
        <p:nvSpPr>
          <p:cNvPr id="7" name="スライド番号プレースホルダ 6"/>
          <p:cNvSpPr>
            <a:spLocks noGrp="1"/>
          </p:cNvSpPr>
          <p:nvPr>
            <p:ph type="sldNum" sz="quarter" idx="12"/>
          </p:nvPr>
        </p:nvSpPr>
        <p:spPr/>
        <p:txBody>
          <a:bodyPr/>
          <a:lstStyle/>
          <a:p>
            <a:fld id="{CCEC3038-1CF1-4B63-9920-55248DCFBA97}" type="slidenum">
              <a:rPr kumimoji="1" lang="ja-JP" altLang="en-US" smtClean="0"/>
              <a:pPr/>
              <a:t>47</a:t>
            </a:fld>
            <a:endParaRPr kumimoji="1" lang="ja-JP" altLang="en-US"/>
          </a:p>
        </p:txBody>
      </p:sp>
      <p:sp>
        <p:nvSpPr>
          <p:cNvPr id="10" name="テキスト ボックス 9"/>
          <p:cNvSpPr txBox="1"/>
          <p:nvPr/>
        </p:nvSpPr>
        <p:spPr>
          <a:xfrm>
            <a:off x="7751930" y="0"/>
            <a:ext cx="1388302" cy="307777"/>
          </a:xfrm>
          <a:prstGeom prst="rect">
            <a:avLst/>
          </a:prstGeom>
          <a:noFill/>
        </p:spPr>
        <p:txBody>
          <a:bodyPr wrap="square" rtlCol="0">
            <a:spAutoFit/>
          </a:bodyPr>
          <a:lstStyle/>
          <a:p>
            <a:r>
              <a:rPr lang="en-US" altLang="ja-JP" sz="1400" dirty="0" smtClean="0"/>
              <a:t>A9</a:t>
            </a:r>
            <a:r>
              <a:rPr lang="ja-JP" altLang="en-US" sz="1400" dirty="0" err="1" smtClean="0"/>
              <a:t>、</a:t>
            </a:r>
            <a:r>
              <a:rPr kumimoji="1" lang="en-US" altLang="ja-JP" sz="1400" dirty="0" smtClean="0"/>
              <a:t>C1</a:t>
            </a:r>
            <a:endParaRPr kumimoji="1" lang="ja-JP" altLang="en-US" sz="1400" dirty="0"/>
          </a:p>
        </p:txBody>
      </p:sp>
    </p:spTree>
    <p:extLst>
      <p:ext uri="{BB962C8B-B14F-4D97-AF65-F5344CB8AC3E}">
        <p14:creationId xmlns:p14="http://schemas.microsoft.com/office/powerpoint/2010/main" val="1779171517"/>
      </p:ext>
    </p:extLst>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テキスト ボックス 3"/>
          <p:cNvSpPr txBox="1"/>
          <p:nvPr/>
        </p:nvSpPr>
        <p:spPr>
          <a:xfrm>
            <a:off x="0" y="0"/>
            <a:ext cx="7524328" cy="461665"/>
          </a:xfrm>
          <a:prstGeom prst="rect">
            <a:avLst/>
          </a:prstGeom>
          <a:solidFill>
            <a:srgbClr val="0070C0"/>
          </a:solidFill>
        </p:spPr>
        <p:txBody>
          <a:bodyPr wrap="square" rtlCol="0">
            <a:spAutoFit/>
          </a:bodyPr>
          <a:lstStyle/>
          <a:p>
            <a:r>
              <a:rPr lang="en-US" altLang="ja-JP" sz="2400" b="1" u="sng" dirty="0">
                <a:solidFill>
                  <a:schemeClr val="bg1"/>
                </a:solidFill>
                <a:latin typeface="+mn-ea"/>
              </a:rPr>
              <a:t>Ⅱ</a:t>
            </a:r>
            <a:r>
              <a:rPr kumimoji="1" lang="en-US" altLang="ja-JP" sz="2400" b="1" u="sng" dirty="0">
                <a:solidFill>
                  <a:schemeClr val="bg1"/>
                </a:solidFill>
                <a:latin typeface="+mn-ea"/>
                <a:ea typeface="+mn-ea"/>
              </a:rPr>
              <a:t>【</a:t>
            </a:r>
            <a:r>
              <a:rPr kumimoji="1" lang="ja-JP" altLang="en-US" sz="2400" b="1" u="sng" dirty="0">
                <a:solidFill>
                  <a:schemeClr val="bg1"/>
                </a:solidFill>
                <a:latin typeface="+mn-ea"/>
                <a:ea typeface="+mn-ea"/>
              </a:rPr>
              <a:t>民営化の取組</a:t>
            </a:r>
            <a:r>
              <a:rPr kumimoji="1" lang="en-US" altLang="ja-JP" sz="2400" b="1" u="sng" dirty="0">
                <a:solidFill>
                  <a:schemeClr val="bg1"/>
                </a:solidFill>
                <a:latin typeface="+mn-ea"/>
                <a:ea typeface="+mn-ea"/>
              </a:rPr>
              <a:t>】(1)</a:t>
            </a:r>
            <a:r>
              <a:rPr kumimoji="1" lang="ja-JP" altLang="en-US" sz="2400" b="1" u="sng" dirty="0">
                <a:solidFill>
                  <a:schemeClr val="bg1"/>
                </a:solidFill>
                <a:latin typeface="+mn-ea"/>
                <a:ea typeface="+mn-ea"/>
              </a:rPr>
              <a:t>　地下鉄</a:t>
            </a:r>
          </a:p>
        </p:txBody>
      </p:sp>
      <p:sp>
        <p:nvSpPr>
          <p:cNvPr id="7" name="スライド番号プレースホルダ 6"/>
          <p:cNvSpPr>
            <a:spLocks noGrp="1"/>
          </p:cNvSpPr>
          <p:nvPr>
            <p:ph type="sldNum" sz="quarter" idx="12"/>
          </p:nvPr>
        </p:nvSpPr>
        <p:spPr/>
        <p:txBody>
          <a:bodyPr/>
          <a:lstStyle/>
          <a:p>
            <a:fld id="{CCEC3038-1CF1-4B63-9920-55248DCFBA97}" type="slidenum">
              <a:rPr kumimoji="1" lang="ja-JP" altLang="en-US" smtClean="0"/>
              <a:pPr/>
              <a:t>48</a:t>
            </a:fld>
            <a:endParaRPr kumimoji="1" lang="ja-JP" altLang="en-US"/>
          </a:p>
        </p:txBody>
      </p:sp>
      <p:sp>
        <p:nvSpPr>
          <p:cNvPr id="12" name="角丸四角形 11"/>
          <p:cNvSpPr/>
          <p:nvPr/>
        </p:nvSpPr>
        <p:spPr>
          <a:xfrm>
            <a:off x="6226770" y="1306710"/>
            <a:ext cx="2663229" cy="2698354"/>
          </a:xfrm>
          <a:prstGeom prst="roundRect">
            <a:avLst>
              <a:gd name="adj" fmla="val 3640"/>
            </a:avLst>
          </a:prstGeom>
          <a:solidFill>
            <a:schemeClr val="accent6">
              <a:lumMod val="60000"/>
              <a:lumOff val="40000"/>
              <a:alpha val="5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aphicFrame>
        <p:nvGraphicFramePr>
          <p:cNvPr id="9" name="表 8"/>
          <p:cNvGraphicFramePr>
            <a:graphicFrameLocks noGrp="1"/>
          </p:cNvGraphicFramePr>
          <p:nvPr>
            <p:extLst/>
          </p:nvPr>
        </p:nvGraphicFramePr>
        <p:xfrm>
          <a:off x="285428" y="560977"/>
          <a:ext cx="8604572" cy="4815840"/>
        </p:xfrm>
        <a:graphic>
          <a:graphicData uri="http://schemas.openxmlformats.org/drawingml/2006/table">
            <a:tbl>
              <a:tblPr firstRow="1">
                <a:tableStyleId>{5C22544A-7EE6-4342-B048-85BDC9FD1C3A}</a:tableStyleId>
              </a:tblPr>
              <a:tblGrid>
                <a:gridCol w="1872208">
                  <a:extLst>
                    <a:ext uri="{9D8B030D-6E8A-4147-A177-3AD203B41FA5}">
                      <a16:colId xmlns:a16="http://schemas.microsoft.com/office/drawing/2014/main" xmlns="" val="20000"/>
                    </a:ext>
                  </a:extLst>
                </a:gridCol>
                <a:gridCol w="1800200">
                  <a:extLst>
                    <a:ext uri="{9D8B030D-6E8A-4147-A177-3AD203B41FA5}">
                      <a16:colId xmlns:a16="http://schemas.microsoft.com/office/drawing/2014/main" xmlns="" val="20001"/>
                    </a:ext>
                  </a:extLst>
                </a:gridCol>
                <a:gridCol w="2232248">
                  <a:extLst>
                    <a:ext uri="{9D8B030D-6E8A-4147-A177-3AD203B41FA5}">
                      <a16:colId xmlns:a16="http://schemas.microsoft.com/office/drawing/2014/main" xmlns="" val="20002"/>
                    </a:ext>
                  </a:extLst>
                </a:gridCol>
                <a:gridCol w="2699916">
                  <a:extLst>
                    <a:ext uri="{9D8B030D-6E8A-4147-A177-3AD203B41FA5}">
                      <a16:colId xmlns:a16="http://schemas.microsoft.com/office/drawing/2014/main" xmlns="" val="20003"/>
                    </a:ext>
                  </a:extLst>
                </a:gridCol>
              </a:tblGrid>
              <a:tr h="293148">
                <a:tc>
                  <a:txBody>
                    <a:bodyPr/>
                    <a:lstStyle/>
                    <a:p>
                      <a:pPr algn="ctr"/>
                      <a:r>
                        <a:rPr kumimoji="1" lang="ja-JP" altLang="en-US" sz="1400" dirty="0">
                          <a:solidFill>
                            <a:schemeClr val="tx1"/>
                          </a:solidFill>
                        </a:rPr>
                        <a:t>＜</a:t>
                      </a:r>
                      <a:r>
                        <a:rPr kumimoji="1" lang="en-US" altLang="ja-JP" sz="1400" dirty="0">
                          <a:solidFill>
                            <a:schemeClr val="tx1"/>
                          </a:solidFill>
                        </a:rPr>
                        <a:t>Why</a:t>
                      </a:r>
                      <a:r>
                        <a:rPr kumimoji="1" lang="ja-JP" altLang="en-US" sz="1400" dirty="0">
                          <a:solidFill>
                            <a:schemeClr val="tx1"/>
                          </a:solidFill>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kumimoji="1" lang="ja-JP" altLang="en-US" sz="1400" dirty="0">
                          <a:solidFill>
                            <a:schemeClr val="tx1"/>
                          </a:solidFill>
                        </a:rPr>
                        <a:t>＜</a:t>
                      </a:r>
                      <a:r>
                        <a:rPr kumimoji="1" lang="en-US" altLang="ja-JP" sz="1400" dirty="0">
                          <a:solidFill>
                            <a:schemeClr val="tx1"/>
                          </a:solidFill>
                        </a:rPr>
                        <a:t>Vision</a:t>
                      </a:r>
                      <a:r>
                        <a:rPr kumimoji="1" lang="ja-JP" altLang="en-US" sz="1400" dirty="0">
                          <a:solidFill>
                            <a:schemeClr val="tx1"/>
                          </a:solidFill>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kumimoji="1" lang="ja-JP" altLang="en-US" sz="1400" dirty="0">
                          <a:solidFill>
                            <a:schemeClr val="tx1"/>
                          </a:solidFill>
                        </a:rPr>
                        <a:t>＜</a:t>
                      </a:r>
                      <a:r>
                        <a:rPr kumimoji="1" lang="en-US" altLang="ja-JP" sz="1400" dirty="0">
                          <a:solidFill>
                            <a:schemeClr val="tx1"/>
                          </a:solidFill>
                        </a:rPr>
                        <a:t>What</a:t>
                      </a:r>
                      <a:r>
                        <a:rPr kumimoji="1" lang="ja-JP" altLang="en-US" sz="1400" dirty="0">
                          <a:solidFill>
                            <a:schemeClr val="tx1"/>
                          </a:solidFill>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kumimoji="1" lang="ja-JP" altLang="en-US" sz="1400" dirty="0">
                          <a:solidFill>
                            <a:schemeClr val="tx1"/>
                          </a:solidFill>
                        </a:rPr>
                        <a:t>＜</a:t>
                      </a:r>
                      <a:r>
                        <a:rPr kumimoji="1" lang="en-US" altLang="ja-JP" sz="1400" dirty="0">
                          <a:solidFill>
                            <a:schemeClr val="tx1"/>
                          </a:solidFill>
                        </a:rPr>
                        <a:t>Outcome</a:t>
                      </a:r>
                      <a:r>
                        <a:rPr kumimoji="1" lang="ja-JP" altLang="en-US" sz="1400" dirty="0">
                          <a:solidFill>
                            <a:schemeClr val="tx1"/>
                          </a:solidFill>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xmlns="" val="10000"/>
                  </a:ext>
                </a:extLst>
              </a:tr>
              <a:tr h="1296144">
                <a:tc>
                  <a:txBody>
                    <a:bodyPr/>
                    <a:lstStyle/>
                    <a:p>
                      <a:pPr>
                        <a:lnSpc>
                          <a:spcPts val="1200"/>
                        </a:lnSpc>
                      </a:pPr>
                      <a:r>
                        <a:rPr lang="ja-JP" altLang="en-US" sz="1200" u="none" dirty="0">
                          <a:solidFill>
                            <a:schemeClr val="tx1"/>
                          </a:solidFill>
                          <a:latin typeface="Calibri" pitchFamily="34" charset="0"/>
                        </a:rPr>
                        <a:t>・乗車人員の減少（経営環境の悪化）</a:t>
                      </a:r>
                      <a:endParaRPr lang="en-US" altLang="ja-JP" sz="1200" u="none" dirty="0">
                        <a:solidFill>
                          <a:schemeClr val="tx1"/>
                        </a:solidFill>
                        <a:latin typeface="Calibri" pitchFamily="34" charset="0"/>
                      </a:endParaRPr>
                    </a:p>
                    <a:p>
                      <a:pPr marL="152400" indent="-152400">
                        <a:lnSpc>
                          <a:spcPts val="1200"/>
                        </a:lnSpc>
                      </a:pPr>
                      <a:r>
                        <a:rPr lang="ja-JP" altLang="en-US" sz="1200" u="none" dirty="0">
                          <a:solidFill>
                            <a:schemeClr val="tx1"/>
                          </a:solidFill>
                          <a:latin typeface="Calibri" pitchFamily="34" charset="0"/>
                        </a:rPr>
                        <a:t>⇒従業者人口の減少等により、ピーク時の</a:t>
                      </a:r>
                      <a:r>
                        <a:rPr lang="en-US" altLang="ja-JP" sz="1200" u="none" dirty="0">
                          <a:solidFill>
                            <a:schemeClr val="tx1"/>
                          </a:solidFill>
                          <a:latin typeface="Calibri" pitchFamily="34" charset="0"/>
                        </a:rPr>
                        <a:t>1990</a:t>
                      </a:r>
                      <a:r>
                        <a:rPr lang="ja-JP" altLang="en-US" sz="1200" u="none" dirty="0">
                          <a:solidFill>
                            <a:schemeClr val="tx1"/>
                          </a:solidFill>
                          <a:latin typeface="Calibri" pitchFamily="34" charset="0"/>
                        </a:rPr>
                        <a:t>年度では、１日あたり</a:t>
                      </a:r>
                      <a:r>
                        <a:rPr lang="en-US" altLang="ja-JP" sz="1200" u="none" dirty="0">
                          <a:solidFill>
                            <a:schemeClr val="tx1"/>
                          </a:solidFill>
                          <a:latin typeface="Calibri" pitchFamily="34" charset="0"/>
                        </a:rPr>
                        <a:t>281</a:t>
                      </a:r>
                      <a:r>
                        <a:rPr lang="ja-JP" altLang="en-US" sz="1200" u="none" dirty="0">
                          <a:solidFill>
                            <a:schemeClr val="tx1"/>
                          </a:solidFill>
                          <a:latin typeface="Calibri" pitchFamily="34" charset="0"/>
                        </a:rPr>
                        <a:t>万人であったが、</a:t>
                      </a:r>
                      <a:r>
                        <a:rPr lang="en-US" altLang="ja-JP" sz="1200" u="none" dirty="0">
                          <a:solidFill>
                            <a:schemeClr val="tx1"/>
                          </a:solidFill>
                          <a:latin typeface="Calibri" pitchFamily="34" charset="0"/>
                        </a:rPr>
                        <a:t>2011</a:t>
                      </a:r>
                      <a:r>
                        <a:rPr lang="ja-JP" altLang="en-US" sz="1200" u="none" dirty="0">
                          <a:solidFill>
                            <a:schemeClr val="tx1"/>
                          </a:solidFill>
                          <a:latin typeface="Calibri" pitchFamily="34" charset="0"/>
                        </a:rPr>
                        <a:t>年度決算においては</a:t>
                      </a:r>
                      <a:r>
                        <a:rPr lang="en-US" altLang="ja-JP" sz="1200" u="none" dirty="0">
                          <a:solidFill>
                            <a:schemeClr val="tx1"/>
                          </a:solidFill>
                          <a:latin typeface="Calibri" pitchFamily="34" charset="0"/>
                        </a:rPr>
                        <a:t>228</a:t>
                      </a:r>
                      <a:r>
                        <a:rPr lang="ja-JP" altLang="en-US" sz="1200" u="none" dirty="0">
                          <a:solidFill>
                            <a:schemeClr val="tx1"/>
                          </a:solidFill>
                          <a:latin typeface="Calibri" pitchFamily="34" charset="0"/>
                        </a:rPr>
                        <a:t>万人と約</a:t>
                      </a:r>
                      <a:r>
                        <a:rPr lang="en-US" altLang="ja-JP" sz="1200" u="none" dirty="0">
                          <a:solidFill>
                            <a:schemeClr val="tx1"/>
                          </a:solidFill>
                          <a:latin typeface="Calibri" pitchFamily="34" charset="0"/>
                        </a:rPr>
                        <a:t>19</a:t>
                      </a:r>
                      <a:r>
                        <a:rPr lang="ja-JP" altLang="en-US" sz="1200" u="none" dirty="0">
                          <a:solidFill>
                            <a:schemeClr val="tx1"/>
                          </a:solidFill>
                          <a:latin typeface="Calibri" pitchFamily="34" charset="0"/>
                        </a:rPr>
                        <a:t>％減少している。</a:t>
                      </a:r>
                      <a:endParaRPr lang="en-US" altLang="ja-JP" sz="1200" u="none" dirty="0">
                        <a:solidFill>
                          <a:schemeClr val="tx1"/>
                        </a:solidFill>
                        <a:latin typeface="Calibri" pitchFamily="34" charset="0"/>
                      </a:endParaRPr>
                    </a:p>
                    <a:p>
                      <a:pPr marL="152400" indent="-152400">
                        <a:lnSpc>
                          <a:spcPts val="1200"/>
                        </a:lnSpc>
                      </a:pPr>
                      <a:r>
                        <a:rPr lang="ja-JP" altLang="en-US" sz="1200" u="none" dirty="0">
                          <a:solidFill>
                            <a:schemeClr val="tx1"/>
                          </a:solidFill>
                          <a:latin typeface="Calibri" pitchFamily="34" charset="0"/>
                        </a:rPr>
                        <a:t>⇒今後も少子高齢化などにより減少が続くと見込まれる。</a:t>
                      </a:r>
                      <a:endParaRPr lang="en-US" altLang="ja-JP" sz="1200" u="none" dirty="0">
                        <a:solidFill>
                          <a:schemeClr val="tx1"/>
                        </a:solidFill>
                        <a:latin typeface="Calibri" pitchFamily="34" charset="0"/>
                      </a:endParaRPr>
                    </a:p>
                    <a:p>
                      <a:pPr>
                        <a:lnSpc>
                          <a:spcPts val="1200"/>
                        </a:lnSpc>
                      </a:pPr>
                      <a:endParaRPr lang="ja-JP" altLang="en-US" sz="1200" u="none" dirty="0">
                        <a:solidFill>
                          <a:schemeClr val="tx1"/>
                        </a:solidFill>
                        <a:latin typeface="Calibri" pitchFamily="34" charset="0"/>
                      </a:endParaRPr>
                    </a:p>
                    <a:p>
                      <a:pPr>
                        <a:lnSpc>
                          <a:spcPts val="1200"/>
                        </a:lnSpc>
                      </a:pPr>
                      <a:r>
                        <a:rPr lang="ja-JP" altLang="en-US" sz="1200" u="none" dirty="0">
                          <a:solidFill>
                            <a:schemeClr val="tx1"/>
                          </a:solidFill>
                          <a:latin typeface="Calibri" pitchFamily="34" charset="0"/>
                        </a:rPr>
                        <a:t>・市財政の硬直化</a:t>
                      </a:r>
                      <a:endParaRPr lang="en-US" altLang="ja-JP" sz="1200" u="none" dirty="0">
                        <a:solidFill>
                          <a:schemeClr val="tx1"/>
                        </a:solidFill>
                        <a:latin typeface="Calibri" pitchFamily="34" charset="0"/>
                      </a:endParaRPr>
                    </a:p>
                    <a:p>
                      <a:pPr marL="139700" indent="-139700">
                        <a:lnSpc>
                          <a:spcPts val="1200"/>
                        </a:lnSpc>
                      </a:pPr>
                      <a:r>
                        <a:rPr lang="ja-JP" altLang="en-US" sz="1200" u="none" dirty="0">
                          <a:solidFill>
                            <a:schemeClr val="tx1"/>
                          </a:solidFill>
                          <a:latin typeface="Calibri" pitchFamily="34" charset="0"/>
                        </a:rPr>
                        <a:t>⇒過去</a:t>
                      </a:r>
                      <a:r>
                        <a:rPr lang="en-US" altLang="ja-JP" sz="1200" u="none" dirty="0">
                          <a:solidFill>
                            <a:schemeClr val="tx1"/>
                          </a:solidFill>
                          <a:latin typeface="Calibri" pitchFamily="34" charset="0"/>
                        </a:rPr>
                        <a:t>10</a:t>
                      </a:r>
                      <a:r>
                        <a:rPr lang="ja-JP" altLang="en-US" sz="1200" u="none" dirty="0">
                          <a:solidFill>
                            <a:schemeClr val="tx1"/>
                          </a:solidFill>
                          <a:latin typeface="Calibri" pitchFamily="34" charset="0"/>
                        </a:rPr>
                        <a:t>カ年（</a:t>
                      </a:r>
                      <a:r>
                        <a:rPr lang="en-US" altLang="ja-JP" sz="1200" u="none" dirty="0">
                          <a:solidFill>
                            <a:schemeClr val="tx1"/>
                          </a:solidFill>
                          <a:latin typeface="Calibri" pitchFamily="34" charset="0"/>
                        </a:rPr>
                        <a:t>2002</a:t>
                      </a:r>
                      <a:r>
                        <a:rPr lang="ja-JP" altLang="en-US" sz="1200" u="none" dirty="0">
                          <a:solidFill>
                            <a:schemeClr val="tx1"/>
                          </a:solidFill>
                          <a:latin typeface="Calibri" pitchFamily="34" charset="0"/>
                        </a:rPr>
                        <a:t>年度～</a:t>
                      </a:r>
                      <a:r>
                        <a:rPr lang="en-US" altLang="ja-JP" sz="1200" u="none" dirty="0">
                          <a:solidFill>
                            <a:schemeClr val="tx1"/>
                          </a:solidFill>
                          <a:latin typeface="Calibri" pitchFamily="34" charset="0"/>
                        </a:rPr>
                        <a:t>2011</a:t>
                      </a:r>
                      <a:r>
                        <a:rPr lang="ja-JP" altLang="en-US" sz="1200" u="none" dirty="0">
                          <a:solidFill>
                            <a:schemeClr val="tx1"/>
                          </a:solidFill>
                          <a:latin typeface="Calibri" pitchFamily="34" charset="0"/>
                        </a:rPr>
                        <a:t>年度）では、累計</a:t>
                      </a:r>
                      <a:r>
                        <a:rPr lang="en-US" altLang="ja-JP" sz="1200" u="none" dirty="0">
                          <a:solidFill>
                            <a:schemeClr val="tx1"/>
                          </a:solidFill>
                          <a:latin typeface="Calibri" pitchFamily="34" charset="0"/>
                        </a:rPr>
                        <a:t>1,980</a:t>
                      </a:r>
                      <a:r>
                        <a:rPr lang="ja-JP" altLang="en-US" sz="1200" u="none" dirty="0">
                          <a:solidFill>
                            <a:schemeClr val="tx1"/>
                          </a:solidFill>
                          <a:latin typeface="Calibri" pitchFamily="34" charset="0"/>
                        </a:rPr>
                        <a:t>億円、年平均約</a:t>
                      </a:r>
                      <a:r>
                        <a:rPr lang="en-US" altLang="ja-JP" sz="1200" u="none" dirty="0">
                          <a:solidFill>
                            <a:schemeClr val="tx1"/>
                          </a:solidFill>
                          <a:latin typeface="Calibri" pitchFamily="34" charset="0"/>
                        </a:rPr>
                        <a:t>200</a:t>
                      </a:r>
                      <a:r>
                        <a:rPr lang="ja-JP" altLang="en-US" sz="1200" u="none" dirty="0">
                          <a:solidFill>
                            <a:schemeClr val="tx1"/>
                          </a:solidFill>
                          <a:latin typeface="Calibri" pitchFamily="34" charset="0"/>
                        </a:rPr>
                        <a:t>億円を繰り入れているが、一般会計の扶助費・公債費の負担増加により市財政の硬直化が進むなか、現行スキームは維持できないおそれがある。</a:t>
                      </a:r>
                      <a:endParaRPr lang="en-US" altLang="ja-JP" sz="1200" u="none" dirty="0">
                        <a:solidFill>
                          <a:schemeClr val="tx1"/>
                        </a:solidFill>
                        <a:latin typeface="Calibri" pitchFamily="34" charset="0"/>
                      </a:endParaRPr>
                    </a:p>
                    <a:p>
                      <a:pPr>
                        <a:lnSpc>
                          <a:spcPts val="1200"/>
                        </a:lnSpc>
                      </a:pPr>
                      <a:endParaRPr lang="ja-JP" altLang="en-US" sz="1200" u="none" dirty="0">
                        <a:solidFill>
                          <a:schemeClr val="tx1"/>
                        </a:solidFill>
                        <a:latin typeface="Calibri" pitchFamily="34" charset="0"/>
                      </a:endParaRPr>
                    </a:p>
                    <a:p>
                      <a:pPr>
                        <a:lnSpc>
                          <a:spcPts val="1200"/>
                        </a:lnSpc>
                      </a:pPr>
                      <a:r>
                        <a:rPr lang="ja-JP" altLang="en-US" sz="1200" u="none" dirty="0">
                          <a:solidFill>
                            <a:schemeClr val="tx1"/>
                          </a:solidFill>
                          <a:latin typeface="Calibri" pitchFamily="34" charset="0"/>
                        </a:rPr>
                        <a:t>・公営企業の制約（経営資源の調達における法律上の限界、行政の非効率性）</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nSpc>
                          <a:spcPts val="1200"/>
                        </a:lnSpc>
                      </a:pPr>
                      <a:r>
                        <a:rPr lang="ja-JP" altLang="en-US" sz="1200" dirty="0"/>
                        <a:t>・自立した企業体として自らの経営責任で、持続的にさらなる効率性や生産性を追求し、成長力を高めていくことができる組織体への移行</a:t>
                      </a:r>
                      <a:endParaRPr lang="en-US" altLang="ja-JP" sz="1200" dirty="0"/>
                    </a:p>
                    <a:p>
                      <a:pPr>
                        <a:lnSpc>
                          <a:spcPts val="1200"/>
                        </a:lnSpc>
                      </a:pPr>
                      <a:r>
                        <a:rPr lang="ja-JP" altLang="en-US" sz="1200" dirty="0"/>
                        <a:t>・利用者視点に立ったソフト・ハード両面でのサービス向上</a:t>
                      </a:r>
                      <a:endParaRPr lang="en-US" altLang="ja-JP" sz="12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nSpc>
                          <a:spcPts val="1200"/>
                        </a:lnSpc>
                      </a:pPr>
                      <a:r>
                        <a:rPr lang="ja-JP" altLang="en-US" sz="1200" dirty="0"/>
                        <a:t>③経営形態の見直し</a:t>
                      </a:r>
                      <a:endParaRPr lang="en-US" altLang="ja-JP" sz="1200" dirty="0"/>
                    </a:p>
                    <a:p>
                      <a:pPr>
                        <a:lnSpc>
                          <a:spcPts val="1200"/>
                        </a:lnSpc>
                      </a:pPr>
                      <a:r>
                        <a:rPr lang="ja-JP" altLang="en-US" sz="1200" dirty="0"/>
                        <a:t>　・交通局長の民間人登用</a:t>
                      </a:r>
                      <a:endParaRPr lang="en-US" altLang="ja-JP" sz="1200" dirty="0"/>
                    </a:p>
                    <a:p>
                      <a:pPr>
                        <a:lnSpc>
                          <a:spcPts val="1200"/>
                        </a:lnSpc>
                      </a:pPr>
                      <a:r>
                        <a:rPr lang="ja-JP" altLang="en-US" sz="1200" dirty="0"/>
                        <a:t>　・地下鉄事業の民営化</a:t>
                      </a:r>
                      <a:endParaRPr lang="en-US" altLang="ja-JP" sz="1200" dirty="0"/>
                    </a:p>
                    <a:p>
                      <a:pPr>
                        <a:lnSpc>
                          <a:spcPts val="1200"/>
                        </a:lnSpc>
                      </a:pPr>
                      <a:r>
                        <a:rPr lang="ja-JP" altLang="en-US" sz="1200" dirty="0"/>
                        <a:t>　　（株式会社を設立、上下</a:t>
                      </a:r>
                      <a:endParaRPr lang="en-US" altLang="ja-JP" sz="1200" dirty="0"/>
                    </a:p>
                    <a:p>
                      <a:pPr>
                        <a:lnSpc>
                          <a:spcPts val="1200"/>
                        </a:lnSpc>
                      </a:pPr>
                      <a:r>
                        <a:rPr lang="ja-JP" altLang="en-US" sz="1200" dirty="0"/>
                        <a:t>　　　一体での経営）</a:t>
                      </a:r>
                    </a:p>
                    <a:p>
                      <a:pPr>
                        <a:lnSpc>
                          <a:spcPts val="1200"/>
                        </a:lnSpc>
                      </a:pPr>
                      <a:endParaRPr lang="en-US" altLang="ja-JP" sz="12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88900" indent="-88900">
                        <a:lnSpc>
                          <a:spcPts val="1200"/>
                        </a:lnSpc>
                      </a:pPr>
                      <a:r>
                        <a:rPr kumimoji="1" lang="ja-JP" altLang="en-US" sz="1200" dirty="0">
                          <a:solidFill>
                            <a:schemeClr val="tx1"/>
                          </a:solidFill>
                        </a:rPr>
                        <a:t>・地下鉄事業民営化基本方針（案）策定</a:t>
                      </a:r>
                      <a:endParaRPr kumimoji="1" lang="en-US" altLang="ja-JP" sz="1200" dirty="0">
                        <a:solidFill>
                          <a:schemeClr val="tx1"/>
                        </a:solidFill>
                      </a:endParaRPr>
                    </a:p>
                    <a:p>
                      <a:pPr marL="88900" indent="-88900">
                        <a:lnSpc>
                          <a:spcPts val="1200"/>
                        </a:lnSpc>
                      </a:pPr>
                      <a:r>
                        <a:rPr kumimoji="1" lang="ja-JP" altLang="en-US" sz="1200" dirty="0">
                          <a:solidFill>
                            <a:schemeClr val="tx1"/>
                          </a:solidFill>
                        </a:rPr>
                        <a:t>・地下鉄事業民営化基本プラン（案）策定</a:t>
                      </a:r>
                      <a:endParaRPr kumimoji="1" lang="en-US" altLang="ja-JP" sz="1200" dirty="0">
                        <a:solidFill>
                          <a:schemeClr val="tx1"/>
                        </a:solidFill>
                      </a:endParaRPr>
                    </a:p>
                    <a:p>
                      <a:pPr marL="88900" indent="-88900">
                        <a:lnSpc>
                          <a:spcPts val="1200"/>
                        </a:lnSpc>
                      </a:pPr>
                      <a:r>
                        <a:rPr kumimoji="1" lang="ja-JP" altLang="en-US" sz="1200" dirty="0">
                          <a:solidFill>
                            <a:schemeClr val="tx1"/>
                          </a:solidFill>
                        </a:rPr>
                        <a:t>・地下鉄事業民営化プラン（案）策定</a:t>
                      </a:r>
                      <a:endParaRPr kumimoji="1" lang="en-US" altLang="ja-JP" sz="1200" dirty="0">
                        <a:solidFill>
                          <a:schemeClr val="tx1"/>
                        </a:solidFill>
                      </a:endParaRPr>
                    </a:p>
                    <a:p>
                      <a:pPr marL="88900" indent="-88900">
                        <a:lnSpc>
                          <a:spcPts val="1200"/>
                        </a:lnSpc>
                      </a:pPr>
                      <a:r>
                        <a:rPr kumimoji="1" lang="ja-JP" altLang="en-US" sz="1200" dirty="0">
                          <a:solidFill>
                            <a:schemeClr val="tx1"/>
                          </a:solidFill>
                        </a:rPr>
                        <a:t>・地下鉄事業民営化プラン（案）</a:t>
                      </a:r>
                      <a:r>
                        <a:rPr kumimoji="1" lang="en-US" altLang="ja-JP" sz="1200" dirty="0">
                          <a:solidFill>
                            <a:schemeClr val="tx1"/>
                          </a:solidFill>
                        </a:rPr>
                        <a:t>【</a:t>
                      </a:r>
                      <a:r>
                        <a:rPr kumimoji="1" lang="ja-JP" altLang="en-US" sz="1200" dirty="0">
                          <a:solidFill>
                            <a:schemeClr val="tx1"/>
                          </a:solidFill>
                        </a:rPr>
                        <a:t>改訂版</a:t>
                      </a:r>
                      <a:r>
                        <a:rPr kumimoji="1" lang="en-US" altLang="ja-JP" sz="1200" dirty="0">
                          <a:solidFill>
                            <a:schemeClr val="tx1"/>
                          </a:solidFill>
                        </a:rPr>
                        <a:t>】</a:t>
                      </a:r>
                      <a:r>
                        <a:rPr kumimoji="1" lang="ja-JP" altLang="en-US" sz="1200" dirty="0">
                          <a:solidFill>
                            <a:schemeClr val="tx1"/>
                          </a:solidFill>
                        </a:rPr>
                        <a:t>策定</a:t>
                      </a:r>
                      <a:endParaRPr kumimoji="1" lang="en-US" altLang="ja-JP" sz="1200" dirty="0">
                        <a:solidFill>
                          <a:schemeClr val="tx1"/>
                        </a:solidFill>
                      </a:endParaRPr>
                    </a:p>
                    <a:p>
                      <a:pPr marL="88900" marR="0" lvl="0" indent="-88900" algn="l" defTabSz="914400" rtl="0" eaLnBrk="1" fontAlgn="auto" latinLnBrk="0" hangingPunct="1">
                        <a:lnSpc>
                          <a:spcPts val="1200"/>
                        </a:lnSpc>
                        <a:spcBef>
                          <a:spcPts val="0"/>
                        </a:spcBef>
                        <a:spcAft>
                          <a:spcPts val="0"/>
                        </a:spcAft>
                        <a:buClrTx/>
                        <a:buSzTx/>
                        <a:buFontTx/>
                        <a:buNone/>
                        <a:tabLst/>
                        <a:defRPr/>
                      </a:pPr>
                      <a:r>
                        <a:rPr kumimoji="1" lang="ja-JP" altLang="en-US" sz="1200" dirty="0">
                          <a:solidFill>
                            <a:schemeClr val="tx1"/>
                          </a:solidFill>
                        </a:rPr>
                        <a:t>・地下鉄事業民営化プラン（案）</a:t>
                      </a:r>
                      <a:r>
                        <a:rPr kumimoji="1" lang="en-US" altLang="ja-JP" sz="1200" dirty="0">
                          <a:solidFill>
                            <a:schemeClr val="tx1"/>
                          </a:solidFill>
                        </a:rPr>
                        <a:t>【</a:t>
                      </a:r>
                      <a:r>
                        <a:rPr kumimoji="1" lang="ja-JP" altLang="en-US" sz="1200" dirty="0">
                          <a:solidFill>
                            <a:schemeClr val="tx1"/>
                          </a:solidFill>
                        </a:rPr>
                        <a:t>改訂第２版</a:t>
                      </a:r>
                      <a:r>
                        <a:rPr kumimoji="1" lang="en-US" altLang="ja-JP" sz="1200" dirty="0">
                          <a:solidFill>
                            <a:schemeClr val="tx1"/>
                          </a:solidFill>
                        </a:rPr>
                        <a:t>】</a:t>
                      </a:r>
                      <a:r>
                        <a:rPr kumimoji="1" lang="ja-JP" altLang="en-US" sz="1200" dirty="0">
                          <a:solidFill>
                            <a:schemeClr val="tx1"/>
                          </a:solidFill>
                        </a:rPr>
                        <a:t>策定</a:t>
                      </a:r>
                      <a:endParaRPr kumimoji="1" lang="en-US" altLang="ja-JP" sz="1200" dirty="0">
                        <a:solidFill>
                          <a:schemeClr val="tx1"/>
                        </a:solidFill>
                      </a:endParaRPr>
                    </a:p>
                    <a:p>
                      <a:pPr marL="88900" indent="-88900">
                        <a:lnSpc>
                          <a:spcPts val="1200"/>
                        </a:lnSpc>
                      </a:pPr>
                      <a:r>
                        <a:rPr kumimoji="1" lang="ja-JP" altLang="en-US" sz="1200" dirty="0">
                          <a:solidFill>
                            <a:schemeClr val="tx1"/>
                          </a:solidFill>
                        </a:rPr>
                        <a:t>・地下鉄事業 株式会社化（民営化）プラン（案）策定</a:t>
                      </a:r>
                      <a:endParaRPr kumimoji="1" lang="en-US" altLang="ja-JP" sz="1200" dirty="0">
                        <a:solidFill>
                          <a:schemeClr val="tx1"/>
                        </a:solidFill>
                      </a:endParaRPr>
                    </a:p>
                    <a:p>
                      <a:pPr marL="88900" indent="-88900">
                        <a:lnSpc>
                          <a:spcPts val="1200"/>
                        </a:lnSpc>
                      </a:pPr>
                      <a:r>
                        <a:rPr kumimoji="1" lang="ja-JP" altLang="en-US" sz="1200" dirty="0">
                          <a:solidFill>
                            <a:schemeClr val="tx1"/>
                          </a:solidFill>
                        </a:rPr>
                        <a:t>・地下鉄事業 株式会社化（民営化）プラン（案）平成</a:t>
                      </a:r>
                      <a:r>
                        <a:rPr kumimoji="1" lang="en-US" altLang="ja-JP" sz="1200" dirty="0">
                          <a:solidFill>
                            <a:schemeClr val="tx1"/>
                          </a:solidFill>
                        </a:rPr>
                        <a:t>29</a:t>
                      </a:r>
                      <a:r>
                        <a:rPr kumimoji="1" lang="ja-JP" altLang="en-US" sz="1200" dirty="0">
                          <a:solidFill>
                            <a:schemeClr val="tx1"/>
                          </a:solidFill>
                        </a:rPr>
                        <a:t>年</a:t>
                      </a:r>
                      <a:r>
                        <a:rPr kumimoji="1" lang="en-US" altLang="ja-JP" sz="1200" dirty="0">
                          <a:solidFill>
                            <a:schemeClr val="tx1"/>
                          </a:solidFill>
                        </a:rPr>
                        <a:t>1</a:t>
                      </a:r>
                      <a:r>
                        <a:rPr kumimoji="1" lang="ja-JP" altLang="en-US" sz="1200" dirty="0">
                          <a:solidFill>
                            <a:schemeClr val="tx1"/>
                          </a:solidFill>
                        </a:rPr>
                        <a:t>月改訂策定</a:t>
                      </a:r>
                      <a:endParaRPr kumimoji="1" lang="en-US" altLang="ja-JP" sz="1200" dirty="0">
                        <a:solidFill>
                          <a:schemeClr val="tx1"/>
                        </a:solidFill>
                      </a:endParaRPr>
                    </a:p>
                    <a:p>
                      <a:pPr marL="88900" indent="-88900">
                        <a:lnSpc>
                          <a:spcPts val="1200"/>
                        </a:lnSpc>
                      </a:pPr>
                      <a:r>
                        <a:rPr kumimoji="1" lang="ja-JP" altLang="en-US" sz="1200" dirty="0">
                          <a:solidFill>
                            <a:schemeClr val="tx1"/>
                          </a:solidFill>
                        </a:rPr>
                        <a:t>・交通事業の設置等に関する条例を廃止する条例案　可決</a:t>
                      </a:r>
                      <a:endParaRPr kumimoji="1" lang="en-US" altLang="ja-JP" sz="1200" dirty="0">
                        <a:solidFill>
                          <a:schemeClr val="tx1"/>
                        </a:solidFill>
                      </a:endParaRPr>
                    </a:p>
                    <a:p>
                      <a:pPr marL="88900" indent="-88900">
                        <a:lnSpc>
                          <a:spcPts val="1200"/>
                        </a:lnSpc>
                      </a:pPr>
                      <a:endParaRPr kumimoji="1" lang="en-US" altLang="ja-JP" sz="1200" dirty="0">
                        <a:solidFill>
                          <a:srgbClr val="FF0000"/>
                        </a:solidFill>
                      </a:endParaRPr>
                    </a:p>
                    <a:p>
                      <a:pPr marL="88900" indent="-88900">
                        <a:lnSpc>
                          <a:spcPts val="1200"/>
                        </a:lnSpc>
                      </a:pPr>
                      <a:r>
                        <a:rPr kumimoji="1" lang="ja-JP" altLang="en-US" sz="1200" dirty="0">
                          <a:solidFill>
                            <a:schemeClr val="tx1"/>
                          </a:solidFill>
                        </a:rPr>
                        <a:t>・本市への納税・配当による財政貢献</a:t>
                      </a:r>
                      <a:r>
                        <a:rPr kumimoji="1" lang="ja-JP" altLang="en-US" sz="1200" u="none" dirty="0">
                          <a:solidFill>
                            <a:schemeClr val="tx1"/>
                          </a:solidFill>
                        </a:rPr>
                        <a:t>：</a:t>
                      </a:r>
                      <a:r>
                        <a:rPr kumimoji="1" lang="en-US" altLang="ja-JP" sz="1200" u="none" strike="noStrike" baseline="0" dirty="0">
                          <a:solidFill>
                            <a:schemeClr val="tx1"/>
                          </a:solidFill>
                        </a:rPr>
                        <a:t>108</a:t>
                      </a:r>
                      <a:r>
                        <a:rPr kumimoji="1" lang="ja-JP" altLang="en-US" sz="1200" u="none" dirty="0">
                          <a:solidFill>
                            <a:schemeClr val="tx1"/>
                          </a:solidFill>
                        </a:rPr>
                        <a:t>億円（民営化</a:t>
                      </a:r>
                      <a:r>
                        <a:rPr kumimoji="1" lang="en-US" altLang="ja-JP" sz="1200" u="none" dirty="0">
                          <a:solidFill>
                            <a:schemeClr val="tx1"/>
                          </a:solidFill>
                        </a:rPr>
                        <a:t>10</a:t>
                      </a:r>
                      <a:r>
                        <a:rPr kumimoji="1" lang="ja-JP" altLang="en-US" sz="1200" u="none" dirty="0">
                          <a:solidFill>
                            <a:schemeClr val="tx1"/>
                          </a:solidFill>
                        </a:rPr>
                        <a:t>年目（</a:t>
                      </a:r>
                      <a:r>
                        <a:rPr kumimoji="1" lang="en-US" altLang="ja-JP" sz="1200" u="none" dirty="0">
                          <a:solidFill>
                            <a:schemeClr val="tx1"/>
                          </a:solidFill>
                        </a:rPr>
                        <a:t>H39</a:t>
                      </a:r>
                      <a:r>
                        <a:rPr kumimoji="1" lang="ja-JP" altLang="en-US" sz="1200" u="none" dirty="0">
                          <a:solidFill>
                            <a:schemeClr val="tx1"/>
                          </a:solidFill>
                        </a:rPr>
                        <a:t>年度時点）の推計値）</a:t>
                      </a:r>
                      <a:endParaRPr kumimoji="1" lang="en-US" altLang="ja-JP" sz="1200" u="none" dirty="0">
                        <a:solidFill>
                          <a:schemeClr val="tx1"/>
                        </a:solidFill>
                      </a:endParaRPr>
                    </a:p>
                    <a:p>
                      <a:pPr marL="0" indent="0">
                        <a:lnSpc>
                          <a:spcPts val="1200"/>
                        </a:lnSpc>
                      </a:pPr>
                      <a:r>
                        <a:rPr kumimoji="1" lang="ja-JP" altLang="en-US" sz="1200" dirty="0">
                          <a:solidFill>
                            <a:schemeClr val="tx1"/>
                          </a:solidFill>
                        </a:rPr>
                        <a:t>　（地下鉄事業　株式会社化（民営化）</a:t>
                      </a:r>
                      <a:endParaRPr kumimoji="1" lang="en-US" altLang="ja-JP" sz="1200" dirty="0">
                        <a:solidFill>
                          <a:schemeClr val="tx1"/>
                        </a:solidFill>
                      </a:endParaRPr>
                    </a:p>
                    <a:p>
                      <a:pPr marL="0" indent="0">
                        <a:lnSpc>
                          <a:spcPts val="1200"/>
                        </a:lnSpc>
                      </a:pPr>
                      <a:r>
                        <a:rPr kumimoji="1" lang="ja-JP" altLang="en-US" sz="1200" dirty="0">
                          <a:solidFill>
                            <a:schemeClr val="tx1"/>
                          </a:solidFill>
                        </a:rPr>
                        <a:t>　プラン（案）</a:t>
                      </a:r>
                      <a:r>
                        <a:rPr kumimoji="1" lang="ja-JP" altLang="en-US" sz="1200" dirty="0">
                          <a:solidFill>
                            <a:schemeClr val="tx1"/>
                          </a:solidFill>
                          <a:latin typeface="ＭＳ Ｐゴシック" panose="020B0600070205080204" pitchFamily="50" charset="-128"/>
                          <a:ea typeface="ＭＳ Ｐゴシック" panose="020B0600070205080204" pitchFamily="50" charset="-128"/>
                        </a:rPr>
                        <a:t>より</a:t>
                      </a:r>
                      <a:r>
                        <a:rPr kumimoji="1" lang="ja-JP" altLang="en-US" sz="1200" dirty="0">
                          <a:solidFill>
                            <a:schemeClr val="tx1"/>
                          </a:solidFill>
                        </a:rPr>
                        <a:t>）</a:t>
                      </a:r>
                      <a:endParaRPr lang="en-US" altLang="ja-JP" sz="1200" dirty="0">
                        <a:solidFill>
                          <a:schemeClr val="tx1"/>
                        </a:solidFill>
                      </a:endParaRPr>
                    </a:p>
                  </a:txBody>
                  <a:tcPr marR="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0002"/>
                  </a:ext>
                </a:extLst>
              </a:tr>
            </a:tbl>
          </a:graphicData>
        </a:graphic>
      </p:graphicFrame>
      <p:sp>
        <p:nvSpPr>
          <p:cNvPr id="8" name="テキスト ボックス 7"/>
          <p:cNvSpPr txBox="1"/>
          <p:nvPr/>
        </p:nvSpPr>
        <p:spPr>
          <a:xfrm>
            <a:off x="7751930" y="0"/>
            <a:ext cx="1388302" cy="307777"/>
          </a:xfrm>
          <a:prstGeom prst="rect">
            <a:avLst/>
          </a:prstGeom>
          <a:noFill/>
        </p:spPr>
        <p:txBody>
          <a:bodyPr wrap="square" rtlCol="0">
            <a:spAutoFit/>
          </a:bodyPr>
          <a:lstStyle/>
          <a:p>
            <a:r>
              <a:rPr lang="en-US" altLang="ja-JP" sz="1400" dirty="0" smtClean="0"/>
              <a:t>A9</a:t>
            </a:r>
            <a:r>
              <a:rPr lang="ja-JP" altLang="en-US" sz="1400" dirty="0" err="1" smtClean="0"/>
              <a:t>、</a:t>
            </a:r>
            <a:r>
              <a:rPr kumimoji="1" lang="en-US" altLang="ja-JP" sz="1400" dirty="0" smtClean="0"/>
              <a:t>C1</a:t>
            </a:r>
            <a:endParaRPr kumimoji="1" lang="ja-JP" altLang="en-US" sz="1400" dirty="0"/>
          </a:p>
        </p:txBody>
      </p:sp>
    </p:spTree>
    <p:extLst>
      <p:ext uri="{BB962C8B-B14F-4D97-AF65-F5344CB8AC3E}">
        <p14:creationId xmlns:p14="http://schemas.microsoft.com/office/powerpoint/2010/main" val="884297810"/>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スライド番号プレースホルダー 3"/>
          <p:cNvSpPr>
            <a:spLocks noGrp="1"/>
          </p:cNvSpPr>
          <p:nvPr>
            <p:ph type="sldNum" sz="quarter" idx="12"/>
          </p:nvPr>
        </p:nvSpPr>
        <p:spPr/>
        <p:txBody>
          <a:bodyPr/>
          <a:lstStyle/>
          <a:p>
            <a:fld id="{138CA411-231B-42B9-AF63-97A64194AA60}" type="slidenum">
              <a:rPr lang="ja-JP" altLang="en-US" smtClean="0"/>
              <a:pPr/>
              <a:t>4</a:t>
            </a:fld>
            <a:endParaRPr lang="ja-JP" altLang="en-US"/>
          </a:p>
        </p:txBody>
      </p:sp>
      <p:cxnSp>
        <p:nvCxnSpPr>
          <p:cNvPr id="5" name="直線コネクタ 4"/>
          <p:cNvCxnSpPr/>
          <p:nvPr/>
        </p:nvCxnSpPr>
        <p:spPr>
          <a:xfrm>
            <a:off x="122514" y="457690"/>
            <a:ext cx="892800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6" name="Text Box 7"/>
          <p:cNvSpPr txBox="1">
            <a:spLocks noChangeArrowheads="1"/>
          </p:cNvSpPr>
          <p:nvPr/>
        </p:nvSpPr>
        <p:spPr bwMode="auto">
          <a:xfrm>
            <a:off x="155640" y="26913"/>
            <a:ext cx="8930869" cy="4616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spcBef>
                <a:spcPct val="20000"/>
              </a:spcBef>
              <a:buChar char="•"/>
              <a:defRPr kumimoji="1" sz="3200">
                <a:solidFill>
                  <a:schemeClr val="tx1"/>
                </a:solidFill>
                <a:latin typeface="Arial" charset="0"/>
                <a:ea typeface="ＭＳ Ｐゴシック" pitchFamily="50" charset="-128"/>
              </a:defRPr>
            </a:lvl1pPr>
            <a:lvl2pPr marL="742950" indent="-285750" eaLnBrk="0" hangingPunct="0">
              <a:spcBef>
                <a:spcPct val="20000"/>
              </a:spcBef>
              <a:buChar char="–"/>
              <a:defRPr kumimoji="1" sz="2800">
                <a:solidFill>
                  <a:schemeClr val="tx1"/>
                </a:solidFill>
                <a:latin typeface="Arial" charset="0"/>
                <a:ea typeface="ＭＳ Ｐゴシック" pitchFamily="50" charset="-128"/>
              </a:defRPr>
            </a:lvl2pPr>
            <a:lvl3pPr marL="1143000" indent="-228600" eaLnBrk="0" hangingPunct="0">
              <a:spcBef>
                <a:spcPct val="20000"/>
              </a:spcBef>
              <a:buChar char="•"/>
              <a:defRPr kumimoji="1" sz="2400">
                <a:solidFill>
                  <a:schemeClr val="tx1"/>
                </a:solidFill>
                <a:latin typeface="Arial" charset="0"/>
                <a:ea typeface="ＭＳ Ｐゴシック" pitchFamily="50" charset="-128"/>
              </a:defRPr>
            </a:lvl3pPr>
            <a:lvl4pPr marL="1600200" indent="-228600" eaLnBrk="0" hangingPunct="0">
              <a:spcBef>
                <a:spcPct val="20000"/>
              </a:spcBef>
              <a:buChar char="–"/>
              <a:defRPr kumimoji="1" sz="2000">
                <a:solidFill>
                  <a:schemeClr val="tx1"/>
                </a:solidFill>
                <a:latin typeface="Arial" charset="0"/>
                <a:ea typeface="ＭＳ Ｐゴシック" pitchFamily="50" charset="-128"/>
              </a:defRPr>
            </a:lvl4pPr>
            <a:lvl5pPr marL="2057400" indent="-228600" eaLnBrk="0" hangingPunct="0">
              <a:spcBef>
                <a:spcPct val="20000"/>
              </a:spcBef>
              <a:buChar char="»"/>
              <a:defRPr kumimoji="1" sz="2000">
                <a:solidFill>
                  <a:schemeClr val="tx1"/>
                </a:solidFill>
                <a:latin typeface="Arial"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9pPr>
          </a:lstStyle>
          <a:p>
            <a:pPr eaLnBrk="1" hangingPunct="1">
              <a:spcBef>
                <a:spcPct val="0"/>
              </a:spcBef>
              <a:buFontTx/>
              <a:buNone/>
              <a:defRPr/>
            </a:pPr>
            <a:r>
              <a:rPr lang="ja-JP" altLang="en-US" sz="2400" dirty="0" smtClean="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府市改革の</a:t>
            </a:r>
            <a:r>
              <a:rPr lang="ja-JP" altLang="en-US" sz="24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棚</a:t>
            </a:r>
            <a:r>
              <a:rPr lang="ja-JP" altLang="en-US" sz="2400" dirty="0" smtClean="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卸し　</a:t>
            </a:r>
            <a:endParaRPr lang="ja-JP" altLang="en-US" sz="1800" dirty="0" smtClean="0">
              <a:solidFill>
                <a:prstClr val="black"/>
              </a:solidFill>
              <a:latin typeface="メイリオ" panose="020B0604030504040204" pitchFamily="50" charset="-128"/>
              <a:ea typeface="メイリオ" panose="020B0604030504040204" pitchFamily="50" charset="-128"/>
              <a:cs typeface="メイリオ" panose="020B0604030504040204" pitchFamily="50" charset="-128"/>
            </a:endParaRPr>
          </a:p>
        </p:txBody>
      </p:sp>
      <p:graphicFrame>
        <p:nvGraphicFramePr>
          <p:cNvPr id="2" name="表 1"/>
          <p:cNvGraphicFramePr>
            <a:graphicFrameLocks noGrp="1"/>
          </p:cNvGraphicFramePr>
          <p:nvPr>
            <p:extLst>
              <p:ext uri="{D42A27DB-BD31-4B8C-83A1-F6EECF244321}">
                <p14:modId xmlns:p14="http://schemas.microsoft.com/office/powerpoint/2010/main" val="1687963453"/>
              </p:ext>
            </p:extLst>
          </p:nvPr>
        </p:nvGraphicFramePr>
        <p:xfrm>
          <a:off x="135210" y="566670"/>
          <a:ext cx="8928007" cy="5967401"/>
        </p:xfrm>
        <a:graphic>
          <a:graphicData uri="http://schemas.openxmlformats.org/drawingml/2006/table">
            <a:tbl>
              <a:tblPr>
                <a:tableStyleId>{5940675A-B579-460E-94D1-54222C63F5DA}</a:tableStyleId>
              </a:tblPr>
              <a:tblGrid>
                <a:gridCol w="673849">
                  <a:extLst>
                    <a:ext uri="{9D8B030D-6E8A-4147-A177-3AD203B41FA5}">
                      <a16:colId xmlns:a16="http://schemas.microsoft.com/office/drawing/2014/main" xmlns="" val="2541869489"/>
                    </a:ext>
                  </a:extLst>
                </a:gridCol>
                <a:gridCol w="589666">
                  <a:extLst>
                    <a:ext uri="{9D8B030D-6E8A-4147-A177-3AD203B41FA5}">
                      <a16:colId xmlns:a16="http://schemas.microsoft.com/office/drawing/2014/main" xmlns="" val="2035349440"/>
                    </a:ext>
                  </a:extLst>
                </a:gridCol>
                <a:gridCol w="696772">
                  <a:extLst>
                    <a:ext uri="{9D8B030D-6E8A-4147-A177-3AD203B41FA5}">
                      <a16:colId xmlns:a16="http://schemas.microsoft.com/office/drawing/2014/main" xmlns="" val="2189861016"/>
                    </a:ext>
                  </a:extLst>
                </a:gridCol>
                <a:gridCol w="696772">
                  <a:extLst>
                    <a:ext uri="{9D8B030D-6E8A-4147-A177-3AD203B41FA5}">
                      <a16:colId xmlns:a16="http://schemas.microsoft.com/office/drawing/2014/main" xmlns="" val="3571769297"/>
                    </a:ext>
                  </a:extLst>
                </a:gridCol>
                <a:gridCol w="696772">
                  <a:extLst>
                    <a:ext uri="{9D8B030D-6E8A-4147-A177-3AD203B41FA5}">
                      <a16:colId xmlns:a16="http://schemas.microsoft.com/office/drawing/2014/main" xmlns="" val="3745058198"/>
                    </a:ext>
                  </a:extLst>
                </a:gridCol>
                <a:gridCol w="696772">
                  <a:extLst>
                    <a:ext uri="{9D8B030D-6E8A-4147-A177-3AD203B41FA5}">
                      <a16:colId xmlns:a16="http://schemas.microsoft.com/office/drawing/2014/main" xmlns="" val="704232565"/>
                    </a:ext>
                  </a:extLst>
                </a:gridCol>
                <a:gridCol w="696772">
                  <a:extLst>
                    <a:ext uri="{9D8B030D-6E8A-4147-A177-3AD203B41FA5}">
                      <a16:colId xmlns:a16="http://schemas.microsoft.com/office/drawing/2014/main" xmlns="" val="1739153846"/>
                    </a:ext>
                  </a:extLst>
                </a:gridCol>
                <a:gridCol w="696772">
                  <a:extLst>
                    <a:ext uri="{9D8B030D-6E8A-4147-A177-3AD203B41FA5}">
                      <a16:colId xmlns:a16="http://schemas.microsoft.com/office/drawing/2014/main" xmlns="" val="190185676"/>
                    </a:ext>
                  </a:extLst>
                </a:gridCol>
                <a:gridCol w="696772">
                  <a:extLst>
                    <a:ext uri="{9D8B030D-6E8A-4147-A177-3AD203B41FA5}">
                      <a16:colId xmlns:a16="http://schemas.microsoft.com/office/drawing/2014/main" xmlns="" val="1708044234"/>
                    </a:ext>
                  </a:extLst>
                </a:gridCol>
                <a:gridCol w="696772">
                  <a:extLst>
                    <a:ext uri="{9D8B030D-6E8A-4147-A177-3AD203B41FA5}">
                      <a16:colId xmlns:a16="http://schemas.microsoft.com/office/drawing/2014/main" xmlns="" val="2196267527"/>
                    </a:ext>
                  </a:extLst>
                </a:gridCol>
                <a:gridCol w="696772">
                  <a:extLst>
                    <a:ext uri="{9D8B030D-6E8A-4147-A177-3AD203B41FA5}">
                      <a16:colId xmlns:a16="http://schemas.microsoft.com/office/drawing/2014/main" xmlns="" val="1501723481"/>
                    </a:ext>
                  </a:extLst>
                </a:gridCol>
                <a:gridCol w="696772">
                  <a:extLst>
                    <a:ext uri="{9D8B030D-6E8A-4147-A177-3AD203B41FA5}">
                      <a16:colId xmlns:a16="http://schemas.microsoft.com/office/drawing/2014/main" xmlns="" val="3206339905"/>
                    </a:ext>
                  </a:extLst>
                </a:gridCol>
                <a:gridCol w="696772">
                  <a:extLst>
                    <a:ext uri="{9D8B030D-6E8A-4147-A177-3AD203B41FA5}">
                      <a16:colId xmlns:a16="http://schemas.microsoft.com/office/drawing/2014/main" xmlns="" val="4085420709"/>
                    </a:ext>
                  </a:extLst>
                </a:gridCol>
              </a:tblGrid>
              <a:tr h="166377">
                <a:tc gridSpan="2">
                  <a:txBody>
                    <a:bodyPr/>
                    <a:lstStyle/>
                    <a:p>
                      <a:pPr algn="ctr" rtl="0" fontAlgn="ctr"/>
                      <a:r>
                        <a:rPr lang="ja-JP" altLang="en-US" sz="800" b="1" u="none" strike="noStrike" dirty="0" smtClean="0">
                          <a:solidFill>
                            <a:schemeClr val="bg1"/>
                          </a:solidFill>
                          <a:effectLst/>
                          <a:latin typeface="Meiryo UI" panose="020B0604030504040204" pitchFamily="50" charset="-128"/>
                          <a:ea typeface="Meiryo UI" panose="020B0604030504040204" pitchFamily="50" charset="-128"/>
                        </a:rPr>
                        <a:t>年度</a:t>
                      </a:r>
                      <a:endParaRPr lang="ja-JP" altLang="en-US" sz="800" b="1" i="0" u="none" strike="noStrike" dirty="0">
                        <a:solidFill>
                          <a:schemeClr val="bg1"/>
                        </a:solidFill>
                        <a:effectLst/>
                        <a:latin typeface="Meiryo UI" panose="020B0604030504040204" pitchFamily="50" charset="-128"/>
                        <a:ea typeface="Meiryo UI" panose="020B0604030504040204" pitchFamily="50" charset="-128"/>
                      </a:endParaRPr>
                    </a:p>
                  </a:txBody>
                  <a:tcPr marL="1577" marR="1577" marT="1577" marB="0" anchor="ctr">
                    <a:solidFill>
                      <a:schemeClr val="tx1">
                        <a:lumMod val="50000"/>
                        <a:lumOff val="50000"/>
                      </a:schemeClr>
                    </a:solidFill>
                  </a:tcPr>
                </a:tc>
                <a:tc hMerge="1">
                  <a:txBody>
                    <a:bodyPr/>
                    <a:lstStyle/>
                    <a:p>
                      <a:pPr algn="ctr" rtl="0" fontAlgn="ctr"/>
                      <a:endParaRPr lang="ja-JP" altLang="en-US" sz="800" b="1" i="0" u="none" strike="noStrike" dirty="0">
                        <a:solidFill>
                          <a:schemeClr val="bg1"/>
                        </a:solidFill>
                        <a:effectLst/>
                        <a:latin typeface="Meiryo UI" panose="020B0604030504040204" pitchFamily="50" charset="-128"/>
                        <a:ea typeface="Meiryo UI" panose="020B0604030504040204" pitchFamily="50" charset="-128"/>
                      </a:endParaRPr>
                    </a:p>
                  </a:txBody>
                  <a:tcPr marL="1577" marR="1577" marT="1577" marB="0" anchor="ctr">
                    <a:solidFill>
                      <a:schemeClr val="tx1">
                        <a:lumMod val="50000"/>
                        <a:lumOff val="50000"/>
                      </a:schemeClr>
                    </a:solidFill>
                  </a:tcPr>
                </a:tc>
                <a:tc>
                  <a:txBody>
                    <a:bodyPr/>
                    <a:lstStyle/>
                    <a:p>
                      <a:pPr algn="ctr" rtl="0" fontAlgn="ctr"/>
                      <a:r>
                        <a:rPr lang="en-US" altLang="ja-JP" sz="800" b="1" u="none" strike="noStrike" dirty="0">
                          <a:solidFill>
                            <a:schemeClr val="bg1"/>
                          </a:solidFill>
                          <a:effectLst/>
                          <a:latin typeface="Meiryo UI" panose="020B0604030504040204" pitchFamily="50" charset="-128"/>
                          <a:ea typeface="Meiryo UI" panose="020B0604030504040204" pitchFamily="50" charset="-128"/>
                        </a:rPr>
                        <a:t>2008</a:t>
                      </a:r>
                      <a:endParaRPr lang="en-US" altLang="ja-JP" sz="800" b="1" i="0" u="none" strike="noStrike" dirty="0">
                        <a:solidFill>
                          <a:schemeClr val="bg1"/>
                        </a:solidFill>
                        <a:effectLst/>
                        <a:latin typeface="Meiryo UI" panose="020B0604030504040204" pitchFamily="50" charset="-128"/>
                        <a:ea typeface="Meiryo UI" panose="020B0604030504040204" pitchFamily="50" charset="-128"/>
                      </a:endParaRPr>
                    </a:p>
                  </a:txBody>
                  <a:tcPr marL="1577" marR="1577" marT="1577" marB="0" anchor="ctr">
                    <a:solidFill>
                      <a:schemeClr val="tx1">
                        <a:lumMod val="50000"/>
                        <a:lumOff val="50000"/>
                      </a:schemeClr>
                    </a:solidFill>
                  </a:tcPr>
                </a:tc>
                <a:tc>
                  <a:txBody>
                    <a:bodyPr/>
                    <a:lstStyle/>
                    <a:p>
                      <a:pPr algn="ctr" rtl="0" fontAlgn="ctr"/>
                      <a:r>
                        <a:rPr lang="en-US" altLang="ja-JP" sz="800" b="1" u="none" strike="noStrike">
                          <a:solidFill>
                            <a:schemeClr val="bg1"/>
                          </a:solidFill>
                          <a:effectLst/>
                          <a:latin typeface="Meiryo UI" panose="020B0604030504040204" pitchFamily="50" charset="-128"/>
                          <a:ea typeface="Meiryo UI" panose="020B0604030504040204" pitchFamily="50" charset="-128"/>
                        </a:rPr>
                        <a:t>2009</a:t>
                      </a:r>
                      <a:endParaRPr lang="en-US" altLang="ja-JP" sz="800" b="1" i="0" u="none" strike="noStrike">
                        <a:solidFill>
                          <a:schemeClr val="bg1"/>
                        </a:solidFill>
                        <a:effectLst/>
                        <a:latin typeface="Meiryo UI" panose="020B0604030504040204" pitchFamily="50" charset="-128"/>
                        <a:ea typeface="Meiryo UI" panose="020B0604030504040204" pitchFamily="50" charset="-128"/>
                      </a:endParaRPr>
                    </a:p>
                  </a:txBody>
                  <a:tcPr marL="1577" marR="1577" marT="1577" marB="0" anchor="ctr">
                    <a:solidFill>
                      <a:schemeClr val="tx1">
                        <a:lumMod val="50000"/>
                        <a:lumOff val="50000"/>
                      </a:schemeClr>
                    </a:solidFill>
                  </a:tcPr>
                </a:tc>
                <a:tc>
                  <a:txBody>
                    <a:bodyPr/>
                    <a:lstStyle/>
                    <a:p>
                      <a:pPr algn="ctr" rtl="0" fontAlgn="ctr"/>
                      <a:r>
                        <a:rPr lang="en-US" altLang="ja-JP" sz="800" b="1" u="none" strike="noStrike">
                          <a:solidFill>
                            <a:schemeClr val="bg1"/>
                          </a:solidFill>
                          <a:effectLst/>
                          <a:latin typeface="Meiryo UI" panose="020B0604030504040204" pitchFamily="50" charset="-128"/>
                          <a:ea typeface="Meiryo UI" panose="020B0604030504040204" pitchFamily="50" charset="-128"/>
                        </a:rPr>
                        <a:t>2010</a:t>
                      </a:r>
                      <a:endParaRPr lang="en-US" altLang="ja-JP" sz="800" b="1" i="0" u="none" strike="noStrike">
                        <a:solidFill>
                          <a:schemeClr val="bg1"/>
                        </a:solidFill>
                        <a:effectLst/>
                        <a:latin typeface="Meiryo UI" panose="020B0604030504040204" pitchFamily="50" charset="-128"/>
                        <a:ea typeface="Meiryo UI" panose="020B0604030504040204" pitchFamily="50" charset="-128"/>
                      </a:endParaRPr>
                    </a:p>
                  </a:txBody>
                  <a:tcPr marL="1577" marR="1577" marT="1577" marB="0" anchor="ctr">
                    <a:solidFill>
                      <a:schemeClr val="tx1">
                        <a:lumMod val="50000"/>
                        <a:lumOff val="50000"/>
                      </a:schemeClr>
                    </a:solidFill>
                  </a:tcPr>
                </a:tc>
                <a:tc>
                  <a:txBody>
                    <a:bodyPr/>
                    <a:lstStyle/>
                    <a:p>
                      <a:pPr algn="ctr" rtl="0" fontAlgn="ctr"/>
                      <a:r>
                        <a:rPr lang="en-US" altLang="ja-JP" sz="800" b="1" u="none" strike="noStrike">
                          <a:solidFill>
                            <a:schemeClr val="bg1"/>
                          </a:solidFill>
                          <a:effectLst/>
                          <a:latin typeface="Meiryo UI" panose="020B0604030504040204" pitchFamily="50" charset="-128"/>
                          <a:ea typeface="Meiryo UI" panose="020B0604030504040204" pitchFamily="50" charset="-128"/>
                        </a:rPr>
                        <a:t>2011</a:t>
                      </a:r>
                      <a:endParaRPr lang="en-US" altLang="ja-JP" sz="800" b="1" i="0" u="none" strike="noStrike">
                        <a:solidFill>
                          <a:schemeClr val="bg1"/>
                        </a:solidFill>
                        <a:effectLst/>
                        <a:latin typeface="Meiryo UI" panose="020B0604030504040204" pitchFamily="50" charset="-128"/>
                        <a:ea typeface="Meiryo UI" panose="020B0604030504040204" pitchFamily="50" charset="-128"/>
                      </a:endParaRPr>
                    </a:p>
                  </a:txBody>
                  <a:tcPr marL="1577" marR="1577" marT="1577" marB="0" anchor="ctr">
                    <a:solidFill>
                      <a:schemeClr val="tx1">
                        <a:lumMod val="50000"/>
                        <a:lumOff val="50000"/>
                      </a:schemeClr>
                    </a:solidFill>
                  </a:tcPr>
                </a:tc>
                <a:tc>
                  <a:txBody>
                    <a:bodyPr/>
                    <a:lstStyle/>
                    <a:p>
                      <a:pPr algn="ctr" rtl="0" fontAlgn="ctr"/>
                      <a:r>
                        <a:rPr lang="en-US" altLang="ja-JP" sz="800" b="1" u="none" strike="noStrike">
                          <a:solidFill>
                            <a:schemeClr val="bg1"/>
                          </a:solidFill>
                          <a:effectLst/>
                          <a:latin typeface="Meiryo UI" panose="020B0604030504040204" pitchFamily="50" charset="-128"/>
                          <a:ea typeface="Meiryo UI" panose="020B0604030504040204" pitchFamily="50" charset="-128"/>
                        </a:rPr>
                        <a:t>2012</a:t>
                      </a:r>
                      <a:endParaRPr lang="en-US" altLang="ja-JP" sz="800" b="1" i="0" u="none" strike="noStrike">
                        <a:solidFill>
                          <a:schemeClr val="bg1"/>
                        </a:solidFill>
                        <a:effectLst/>
                        <a:latin typeface="Meiryo UI" panose="020B0604030504040204" pitchFamily="50" charset="-128"/>
                        <a:ea typeface="Meiryo UI" panose="020B0604030504040204" pitchFamily="50" charset="-128"/>
                      </a:endParaRPr>
                    </a:p>
                  </a:txBody>
                  <a:tcPr marL="1577" marR="1577" marT="1577" marB="0" anchor="ctr">
                    <a:solidFill>
                      <a:schemeClr val="tx1">
                        <a:lumMod val="50000"/>
                        <a:lumOff val="50000"/>
                      </a:schemeClr>
                    </a:solidFill>
                  </a:tcPr>
                </a:tc>
                <a:tc>
                  <a:txBody>
                    <a:bodyPr/>
                    <a:lstStyle/>
                    <a:p>
                      <a:pPr algn="ctr" rtl="0" fontAlgn="ctr"/>
                      <a:r>
                        <a:rPr lang="en-US" altLang="ja-JP" sz="800" b="1" u="none" strike="noStrike">
                          <a:solidFill>
                            <a:schemeClr val="bg1"/>
                          </a:solidFill>
                          <a:effectLst/>
                          <a:latin typeface="Meiryo UI" panose="020B0604030504040204" pitchFamily="50" charset="-128"/>
                          <a:ea typeface="Meiryo UI" panose="020B0604030504040204" pitchFamily="50" charset="-128"/>
                        </a:rPr>
                        <a:t>2013</a:t>
                      </a:r>
                      <a:endParaRPr lang="en-US" altLang="ja-JP" sz="800" b="1" i="0" u="none" strike="noStrike">
                        <a:solidFill>
                          <a:schemeClr val="bg1"/>
                        </a:solidFill>
                        <a:effectLst/>
                        <a:latin typeface="Meiryo UI" panose="020B0604030504040204" pitchFamily="50" charset="-128"/>
                        <a:ea typeface="Meiryo UI" panose="020B0604030504040204" pitchFamily="50" charset="-128"/>
                      </a:endParaRPr>
                    </a:p>
                  </a:txBody>
                  <a:tcPr marL="1577" marR="1577" marT="1577" marB="0" anchor="ctr">
                    <a:solidFill>
                      <a:schemeClr val="tx1">
                        <a:lumMod val="50000"/>
                        <a:lumOff val="50000"/>
                      </a:schemeClr>
                    </a:solidFill>
                  </a:tcPr>
                </a:tc>
                <a:tc>
                  <a:txBody>
                    <a:bodyPr/>
                    <a:lstStyle/>
                    <a:p>
                      <a:pPr algn="ctr" rtl="0" fontAlgn="ctr"/>
                      <a:r>
                        <a:rPr lang="en-US" altLang="ja-JP" sz="800" b="1" u="none" strike="noStrike">
                          <a:solidFill>
                            <a:schemeClr val="bg1"/>
                          </a:solidFill>
                          <a:effectLst/>
                          <a:latin typeface="Meiryo UI" panose="020B0604030504040204" pitchFamily="50" charset="-128"/>
                          <a:ea typeface="Meiryo UI" panose="020B0604030504040204" pitchFamily="50" charset="-128"/>
                        </a:rPr>
                        <a:t>2014</a:t>
                      </a:r>
                      <a:endParaRPr lang="en-US" altLang="ja-JP" sz="800" b="1" i="0" u="none" strike="noStrike">
                        <a:solidFill>
                          <a:schemeClr val="bg1"/>
                        </a:solidFill>
                        <a:effectLst/>
                        <a:latin typeface="Meiryo UI" panose="020B0604030504040204" pitchFamily="50" charset="-128"/>
                        <a:ea typeface="Meiryo UI" panose="020B0604030504040204" pitchFamily="50" charset="-128"/>
                      </a:endParaRPr>
                    </a:p>
                  </a:txBody>
                  <a:tcPr marL="1577" marR="1577" marT="1577" marB="0" anchor="ctr">
                    <a:solidFill>
                      <a:schemeClr val="tx1">
                        <a:lumMod val="50000"/>
                        <a:lumOff val="50000"/>
                      </a:schemeClr>
                    </a:solidFill>
                  </a:tcPr>
                </a:tc>
                <a:tc>
                  <a:txBody>
                    <a:bodyPr/>
                    <a:lstStyle/>
                    <a:p>
                      <a:pPr algn="ctr" rtl="0" fontAlgn="ctr"/>
                      <a:r>
                        <a:rPr lang="en-US" altLang="ja-JP" sz="800" b="1" u="none" strike="noStrike">
                          <a:solidFill>
                            <a:schemeClr val="bg1"/>
                          </a:solidFill>
                          <a:effectLst/>
                          <a:latin typeface="Meiryo UI" panose="020B0604030504040204" pitchFamily="50" charset="-128"/>
                          <a:ea typeface="Meiryo UI" panose="020B0604030504040204" pitchFamily="50" charset="-128"/>
                        </a:rPr>
                        <a:t>2015</a:t>
                      </a:r>
                      <a:endParaRPr lang="en-US" altLang="ja-JP" sz="800" b="1" i="0" u="none" strike="noStrike">
                        <a:solidFill>
                          <a:schemeClr val="bg1"/>
                        </a:solidFill>
                        <a:effectLst/>
                        <a:latin typeface="Meiryo UI" panose="020B0604030504040204" pitchFamily="50" charset="-128"/>
                        <a:ea typeface="Meiryo UI" panose="020B0604030504040204" pitchFamily="50" charset="-128"/>
                      </a:endParaRPr>
                    </a:p>
                  </a:txBody>
                  <a:tcPr marL="1577" marR="1577" marT="1577" marB="0" anchor="ctr">
                    <a:solidFill>
                      <a:schemeClr val="tx1">
                        <a:lumMod val="50000"/>
                        <a:lumOff val="50000"/>
                      </a:schemeClr>
                    </a:solidFill>
                  </a:tcPr>
                </a:tc>
                <a:tc>
                  <a:txBody>
                    <a:bodyPr/>
                    <a:lstStyle/>
                    <a:p>
                      <a:pPr algn="ctr" rtl="0" fontAlgn="ctr"/>
                      <a:r>
                        <a:rPr lang="en-US" altLang="ja-JP" sz="800" b="1" u="none" strike="noStrike">
                          <a:solidFill>
                            <a:schemeClr val="bg1"/>
                          </a:solidFill>
                          <a:effectLst/>
                          <a:latin typeface="Meiryo UI" panose="020B0604030504040204" pitchFamily="50" charset="-128"/>
                          <a:ea typeface="Meiryo UI" panose="020B0604030504040204" pitchFamily="50" charset="-128"/>
                        </a:rPr>
                        <a:t>2016</a:t>
                      </a:r>
                      <a:endParaRPr lang="en-US" altLang="ja-JP" sz="800" b="1" i="0" u="none" strike="noStrike">
                        <a:solidFill>
                          <a:schemeClr val="bg1"/>
                        </a:solidFill>
                        <a:effectLst/>
                        <a:latin typeface="Meiryo UI" panose="020B0604030504040204" pitchFamily="50" charset="-128"/>
                        <a:ea typeface="Meiryo UI" panose="020B0604030504040204" pitchFamily="50" charset="-128"/>
                      </a:endParaRPr>
                    </a:p>
                  </a:txBody>
                  <a:tcPr marL="1577" marR="1577" marT="1577" marB="0" anchor="ctr">
                    <a:solidFill>
                      <a:schemeClr val="tx1">
                        <a:lumMod val="50000"/>
                        <a:lumOff val="50000"/>
                      </a:schemeClr>
                    </a:solidFill>
                  </a:tcPr>
                </a:tc>
                <a:tc>
                  <a:txBody>
                    <a:bodyPr/>
                    <a:lstStyle/>
                    <a:p>
                      <a:pPr algn="ctr" rtl="0" fontAlgn="ctr"/>
                      <a:r>
                        <a:rPr lang="en-US" altLang="ja-JP" sz="800" b="1" u="none" strike="noStrike">
                          <a:solidFill>
                            <a:schemeClr val="bg1"/>
                          </a:solidFill>
                          <a:effectLst/>
                          <a:latin typeface="Meiryo UI" panose="020B0604030504040204" pitchFamily="50" charset="-128"/>
                          <a:ea typeface="Meiryo UI" panose="020B0604030504040204" pitchFamily="50" charset="-128"/>
                        </a:rPr>
                        <a:t>2017</a:t>
                      </a:r>
                      <a:endParaRPr lang="en-US" altLang="ja-JP" sz="800" b="1" i="0" u="none" strike="noStrike">
                        <a:solidFill>
                          <a:schemeClr val="bg1"/>
                        </a:solidFill>
                        <a:effectLst/>
                        <a:latin typeface="Meiryo UI" panose="020B0604030504040204" pitchFamily="50" charset="-128"/>
                        <a:ea typeface="Meiryo UI" panose="020B0604030504040204" pitchFamily="50" charset="-128"/>
                      </a:endParaRPr>
                    </a:p>
                  </a:txBody>
                  <a:tcPr marL="1577" marR="1577" marT="1577" marB="0" anchor="ctr">
                    <a:solidFill>
                      <a:schemeClr val="tx1">
                        <a:lumMod val="50000"/>
                        <a:lumOff val="50000"/>
                      </a:schemeClr>
                    </a:solidFill>
                  </a:tcPr>
                </a:tc>
                <a:tc>
                  <a:txBody>
                    <a:bodyPr/>
                    <a:lstStyle/>
                    <a:p>
                      <a:pPr algn="ctr" rtl="0" fontAlgn="ctr"/>
                      <a:r>
                        <a:rPr lang="en-US" altLang="ja-JP" sz="800" b="1" u="none" strike="noStrike" dirty="0">
                          <a:solidFill>
                            <a:schemeClr val="bg1"/>
                          </a:solidFill>
                          <a:effectLst/>
                          <a:latin typeface="Meiryo UI" panose="020B0604030504040204" pitchFamily="50" charset="-128"/>
                          <a:ea typeface="Meiryo UI" panose="020B0604030504040204" pitchFamily="50" charset="-128"/>
                        </a:rPr>
                        <a:t>2018</a:t>
                      </a:r>
                      <a:endParaRPr lang="en-US" altLang="ja-JP" sz="800" b="1" i="0" u="none" strike="noStrike" dirty="0">
                        <a:solidFill>
                          <a:schemeClr val="bg1"/>
                        </a:solidFill>
                        <a:effectLst/>
                        <a:latin typeface="Meiryo UI" panose="020B0604030504040204" pitchFamily="50" charset="-128"/>
                        <a:ea typeface="Meiryo UI" panose="020B0604030504040204" pitchFamily="50" charset="-128"/>
                      </a:endParaRPr>
                    </a:p>
                  </a:txBody>
                  <a:tcPr marL="1577" marR="1577" marT="1577" marB="0" anchor="ctr">
                    <a:solidFill>
                      <a:schemeClr val="tx1">
                        <a:lumMod val="50000"/>
                        <a:lumOff val="50000"/>
                      </a:schemeClr>
                    </a:solidFill>
                  </a:tcPr>
                </a:tc>
                <a:extLst>
                  <a:ext uri="{0D108BD9-81ED-4DB2-BD59-A6C34878D82A}">
                    <a16:rowId xmlns:a16="http://schemas.microsoft.com/office/drawing/2014/main" xmlns="" val="894804585"/>
                  </a:ext>
                </a:extLst>
              </a:tr>
              <a:tr h="1644644">
                <a:tc>
                  <a:txBody>
                    <a:bodyPr/>
                    <a:lstStyle/>
                    <a:p>
                      <a:pPr algn="l" rtl="0" fontAlgn="ctr"/>
                      <a:r>
                        <a:rPr lang="ja-JP" altLang="en-US" sz="800" b="1" u="none" strike="noStrike" dirty="0">
                          <a:solidFill>
                            <a:schemeClr val="bg1"/>
                          </a:solidFill>
                          <a:effectLst/>
                          <a:latin typeface="Meiryo UI" panose="020B0604030504040204" pitchFamily="50" charset="-128"/>
                          <a:ea typeface="Meiryo UI" panose="020B0604030504040204" pitchFamily="50" charset="-128"/>
                        </a:rPr>
                        <a:t>①財政</a:t>
                      </a:r>
                      <a:r>
                        <a:rPr lang="ja-JP" altLang="en-US" sz="800" b="1" u="none" strike="noStrike" dirty="0" smtClean="0">
                          <a:solidFill>
                            <a:schemeClr val="bg1"/>
                          </a:solidFill>
                          <a:effectLst/>
                          <a:latin typeface="Meiryo UI" panose="020B0604030504040204" pitchFamily="50" charset="-128"/>
                          <a:ea typeface="Meiryo UI" panose="020B0604030504040204" pitchFamily="50" charset="-128"/>
                        </a:rPr>
                        <a:t>再建</a:t>
                      </a:r>
                      <a:endParaRPr lang="ja-JP" altLang="en-US" sz="800" b="1" i="0" u="none" strike="noStrike" dirty="0">
                        <a:solidFill>
                          <a:schemeClr val="bg1"/>
                        </a:solidFill>
                        <a:effectLst/>
                        <a:latin typeface="Meiryo UI" panose="020B0604030504040204" pitchFamily="50" charset="-128"/>
                        <a:ea typeface="Meiryo UI" panose="020B0604030504040204" pitchFamily="50" charset="-128"/>
                      </a:endParaRPr>
                    </a:p>
                  </a:txBody>
                  <a:tcPr marL="1577" marR="1577" marT="1577" marB="0" anchor="ctr">
                    <a:solidFill>
                      <a:schemeClr val="tx1">
                        <a:lumMod val="50000"/>
                        <a:lumOff val="50000"/>
                      </a:schemeClr>
                    </a:solidFill>
                  </a:tcPr>
                </a:tc>
                <a:tc>
                  <a:txBody>
                    <a:bodyPr/>
                    <a:lstStyle/>
                    <a:p>
                      <a:pPr algn="l" rtl="0" fontAlgn="ctr"/>
                      <a:r>
                        <a:rPr lang="ja-JP" altLang="en-US" sz="800" b="1" u="none" strike="noStrike" dirty="0">
                          <a:effectLst/>
                          <a:latin typeface="Meiryo UI" panose="020B0604030504040204" pitchFamily="50" charset="-128"/>
                          <a:ea typeface="Meiryo UI" panose="020B0604030504040204" pitchFamily="50" charset="-128"/>
                        </a:rPr>
                        <a:t>　</a:t>
                      </a:r>
                      <a:endParaRPr lang="ja-JP" altLang="en-US" sz="800" b="1" i="0" u="none" strike="noStrike" dirty="0">
                        <a:solidFill>
                          <a:srgbClr val="FFFFFF"/>
                        </a:solidFill>
                        <a:effectLst/>
                        <a:latin typeface="Meiryo UI" panose="020B0604030504040204" pitchFamily="50" charset="-128"/>
                        <a:ea typeface="Meiryo UI" panose="020B0604030504040204" pitchFamily="50" charset="-128"/>
                      </a:endParaRPr>
                    </a:p>
                    <a:p>
                      <a:pPr algn="l" rtl="0" fontAlgn="ctr"/>
                      <a:r>
                        <a:rPr lang="ja-JP" altLang="en-US" sz="800" b="1" u="none" strike="noStrike" dirty="0">
                          <a:effectLst/>
                          <a:latin typeface="Meiryo UI" panose="020B0604030504040204" pitchFamily="50" charset="-128"/>
                          <a:ea typeface="Meiryo UI" panose="020B0604030504040204" pitchFamily="50" charset="-128"/>
                        </a:rPr>
                        <a:t>　</a:t>
                      </a:r>
                      <a:endParaRPr lang="ja-JP" altLang="en-US" sz="800" b="1" i="0" u="none" strike="noStrike" dirty="0">
                        <a:solidFill>
                          <a:srgbClr val="FFFFFF"/>
                        </a:solidFill>
                        <a:effectLst/>
                        <a:latin typeface="Meiryo UI" panose="020B0604030504040204" pitchFamily="50" charset="-128"/>
                        <a:ea typeface="Meiryo UI" panose="020B0604030504040204" pitchFamily="50" charset="-128"/>
                      </a:endParaRPr>
                    </a:p>
                    <a:p>
                      <a:pPr algn="l" rtl="0" fontAlgn="ctr"/>
                      <a:r>
                        <a:rPr lang="ja-JP" altLang="en-US" sz="800" b="1" u="none" strike="noStrike" dirty="0">
                          <a:effectLst/>
                          <a:latin typeface="Meiryo UI" panose="020B0604030504040204" pitchFamily="50" charset="-128"/>
                          <a:ea typeface="Meiryo UI" panose="020B0604030504040204" pitchFamily="50" charset="-128"/>
                        </a:rPr>
                        <a:t>　</a:t>
                      </a:r>
                      <a:endParaRPr lang="ja-JP" altLang="en-US" sz="800" b="1" i="0" u="none" strike="noStrike" dirty="0">
                        <a:solidFill>
                          <a:srgbClr val="FFFFFF"/>
                        </a:solidFill>
                        <a:effectLst/>
                        <a:latin typeface="Meiryo UI" panose="020B0604030504040204" pitchFamily="50" charset="-128"/>
                        <a:ea typeface="Meiryo UI" panose="020B0604030504040204" pitchFamily="50" charset="-128"/>
                      </a:endParaRPr>
                    </a:p>
                    <a:p>
                      <a:pPr algn="l" rtl="0" fontAlgn="ctr"/>
                      <a:r>
                        <a:rPr lang="ja-JP" altLang="en-US" sz="800" b="1" u="none" strike="noStrike" dirty="0">
                          <a:effectLst/>
                          <a:latin typeface="Meiryo UI" panose="020B0604030504040204" pitchFamily="50" charset="-128"/>
                          <a:ea typeface="Meiryo UI" panose="020B0604030504040204" pitchFamily="50" charset="-128"/>
                        </a:rPr>
                        <a:t>　</a:t>
                      </a:r>
                      <a:endParaRPr lang="ja-JP" altLang="en-US" sz="800" b="1" i="0" u="none" strike="noStrike" dirty="0">
                        <a:solidFill>
                          <a:srgbClr val="FFFFFF"/>
                        </a:solidFill>
                        <a:effectLst/>
                        <a:latin typeface="Meiryo UI" panose="020B0604030504040204" pitchFamily="50" charset="-128"/>
                        <a:ea typeface="Meiryo UI" panose="020B0604030504040204" pitchFamily="50" charset="-128"/>
                      </a:endParaRPr>
                    </a:p>
                    <a:p>
                      <a:pPr algn="l" rtl="0" fontAlgn="ctr"/>
                      <a:r>
                        <a:rPr lang="ja-JP" altLang="en-US" sz="800" b="1" u="none" strike="noStrike" dirty="0">
                          <a:effectLst/>
                          <a:latin typeface="Meiryo UI" panose="020B0604030504040204" pitchFamily="50" charset="-128"/>
                          <a:ea typeface="Meiryo UI" panose="020B0604030504040204" pitchFamily="50" charset="-128"/>
                        </a:rPr>
                        <a:t>　</a:t>
                      </a:r>
                      <a:endParaRPr lang="ja-JP" altLang="en-US" sz="800" b="1" i="0" u="none" strike="noStrike" dirty="0">
                        <a:solidFill>
                          <a:srgbClr val="FFFFFF"/>
                        </a:solidFill>
                        <a:effectLst/>
                        <a:latin typeface="Meiryo UI" panose="020B0604030504040204" pitchFamily="50" charset="-128"/>
                        <a:ea typeface="Meiryo UI" panose="020B0604030504040204" pitchFamily="50" charset="-128"/>
                      </a:endParaRPr>
                    </a:p>
                    <a:p>
                      <a:pPr algn="l" rtl="0" fontAlgn="ctr"/>
                      <a:r>
                        <a:rPr lang="ja-JP" altLang="en-US" sz="800" b="1" u="none" strike="noStrike" dirty="0">
                          <a:effectLst/>
                          <a:latin typeface="Meiryo UI" panose="020B0604030504040204" pitchFamily="50" charset="-128"/>
                          <a:ea typeface="Meiryo UI" panose="020B0604030504040204" pitchFamily="50" charset="-128"/>
                        </a:rPr>
                        <a:t>　</a:t>
                      </a:r>
                      <a:endParaRPr lang="ja-JP" altLang="en-US" sz="800" b="1" i="0" u="none" strike="noStrike" dirty="0">
                        <a:solidFill>
                          <a:srgbClr val="FFFFFF"/>
                        </a:solidFill>
                        <a:effectLst/>
                        <a:latin typeface="Meiryo UI" panose="020B0604030504040204" pitchFamily="50" charset="-128"/>
                        <a:ea typeface="Meiryo UI" panose="020B0604030504040204" pitchFamily="50" charset="-128"/>
                      </a:endParaRPr>
                    </a:p>
                    <a:p>
                      <a:pPr algn="l" rtl="0" fontAlgn="ctr"/>
                      <a:r>
                        <a:rPr lang="ja-JP" altLang="en-US" sz="800" b="1" u="none" strike="noStrike" dirty="0">
                          <a:effectLst/>
                          <a:latin typeface="Meiryo UI" panose="020B0604030504040204" pitchFamily="50" charset="-128"/>
                          <a:ea typeface="Meiryo UI" panose="020B0604030504040204" pitchFamily="50" charset="-128"/>
                        </a:rPr>
                        <a:t>　</a:t>
                      </a:r>
                      <a:endParaRPr lang="ja-JP" altLang="en-US" sz="800" b="1" i="0" u="none" strike="noStrike" dirty="0">
                        <a:solidFill>
                          <a:srgbClr val="FFFFFF"/>
                        </a:solidFill>
                        <a:effectLst/>
                        <a:latin typeface="Meiryo UI" panose="020B0604030504040204" pitchFamily="50" charset="-128"/>
                        <a:ea typeface="Meiryo UI" panose="020B0604030504040204" pitchFamily="50" charset="-128"/>
                      </a:endParaRPr>
                    </a:p>
                  </a:txBody>
                  <a:tcPr marL="1577" marR="1577" marT="1577" marB="0" anchor="ctr">
                    <a:solidFill>
                      <a:schemeClr val="tx1">
                        <a:lumMod val="50000"/>
                        <a:lumOff val="50000"/>
                      </a:schemeClr>
                    </a:solidFill>
                  </a:tcPr>
                </a:tc>
                <a:tc>
                  <a:txBody>
                    <a:bodyPr/>
                    <a:lstStyle/>
                    <a:p>
                      <a:r>
                        <a:rPr kumimoji="1" lang="ja-JP" altLang="en-US" sz="800" dirty="0" smtClean="0">
                          <a:solidFill>
                            <a:schemeClr val="tx1"/>
                          </a:solidFill>
                          <a:latin typeface="Meiryo UI" panose="020B0604030504040204" pitchFamily="50" charset="-128"/>
                          <a:ea typeface="Meiryo UI" panose="020B0604030504040204" pitchFamily="50" charset="-128"/>
                        </a:rPr>
                        <a:t>●市政改革基本方針</a:t>
                      </a:r>
                      <a:endParaRPr kumimoji="1" lang="en-US" altLang="ja-JP" sz="800" dirty="0" smtClean="0">
                        <a:solidFill>
                          <a:schemeClr val="tx1"/>
                        </a:solidFill>
                        <a:latin typeface="Meiryo UI" panose="020B0604030504040204" pitchFamily="50" charset="-128"/>
                        <a:ea typeface="Meiryo UI" panose="020B0604030504040204" pitchFamily="50" charset="-128"/>
                      </a:endParaRPr>
                    </a:p>
                    <a:p>
                      <a:r>
                        <a:rPr kumimoji="1" lang="en-US" altLang="ja-JP" sz="800" dirty="0" smtClean="0">
                          <a:solidFill>
                            <a:schemeClr val="tx1"/>
                          </a:solidFill>
                          <a:latin typeface="Meiryo UI" panose="020B0604030504040204" pitchFamily="50" charset="-128"/>
                          <a:ea typeface="Meiryo UI" panose="020B0604030504040204" pitchFamily="50" charset="-128"/>
                        </a:rPr>
                        <a:t>(2006</a:t>
                      </a:r>
                      <a:r>
                        <a:rPr kumimoji="1" lang="ja-JP" altLang="en-US" sz="800" dirty="0" smtClean="0">
                          <a:solidFill>
                            <a:schemeClr val="tx1"/>
                          </a:solidFill>
                          <a:latin typeface="Meiryo UI" panose="020B0604030504040204" pitchFamily="50" charset="-128"/>
                          <a:ea typeface="Meiryo UI" panose="020B0604030504040204" pitchFamily="50" charset="-128"/>
                        </a:rPr>
                        <a:t>～</a:t>
                      </a:r>
                      <a:r>
                        <a:rPr kumimoji="1" lang="en-US" altLang="ja-JP" sz="800" dirty="0" smtClean="0">
                          <a:solidFill>
                            <a:schemeClr val="tx1"/>
                          </a:solidFill>
                          <a:latin typeface="Meiryo UI" panose="020B0604030504040204" pitchFamily="50" charset="-128"/>
                          <a:ea typeface="Meiryo UI" panose="020B0604030504040204" pitchFamily="50" charset="-128"/>
                        </a:rPr>
                        <a:t>2010)</a:t>
                      </a:r>
                    </a:p>
                    <a:p>
                      <a:r>
                        <a:rPr kumimoji="1" lang="ja-JP" altLang="en-US" sz="800" dirty="0" smtClean="0">
                          <a:solidFill>
                            <a:schemeClr val="tx1"/>
                          </a:solidFill>
                          <a:latin typeface="Meiryo UI" panose="020B0604030504040204" pitchFamily="50" charset="-128"/>
                          <a:ea typeface="Meiryo UI" panose="020B0604030504040204" pitchFamily="50" charset="-128"/>
                        </a:rPr>
                        <a:t>・経費の削減、職員数の削減、市債残高の削減　など</a:t>
                      </a:r>
                      <a:endParaRPr kumimoji="1" lang="en-US" altLang="ja-JP" sz="800" dirty="0" smtClean="0">
                        <a:solidFill>
                          <a:schemeClr val="tx1"/>
                        </a:solidFill>
                        <a:latin typeface="Meiryo UI" panose="020B0604030504040204" pitchFamily="50" charset="-128"/>
                        <a:ea typeface="Meiryo UI" panose="020B0604030504040204" pitchFamily="50" charset="-128"/>
                      </a:endParaRPr>
                    </a:p>
                  </a:txBody>
                  <a:tcPr marL="1577" marR="1577" marT="1577" marB="0"/>
                </a:tc>
                <a:tc>
                  <a:txBody>
                    <a:bodyPr/>
                    <a:lstStyle/>
                    <a:p>
                      <a:endParaRPr lang="ja-JP" altLang="en-US" dirty="0">
                        <a:solidFill>
                          <a:schemeClr val="tx1"/>
                        </a:solidFill>
                      </a:endParaRPr>
                    </a:p>
                  </a:txBody>
                  <a:tcPr marL="1577" marR="1577" marT="1577" marB="0"/>
                </a:tc>
                <a:tc>
                  <a:txBody>
                    <a:bodyPr/>
                    <a:lstStyle/>
                    <a:p>
                      <a:endParaRPr lang="ja-JP" altLang="en-US" dirty="0">
                        <a:solidFill>
                          <a:schemeClr val="tx1"/>
                        </a:solidFill>
                      </a:endParaRPr>
                    </a:p>
                  </a:txBody>
                  <a:tcPr marL="1577" marR="1577" marT="1577" marB="0"/>
                </a:tc>
                <a:tc>
                  <a:txBody>
                    <a:bodyPr/>
                    <a:lstStyle/>
                    <a:p>
                      <a:r>
                        <a:rPr kumimoji="1" lang="ja-JP" altLang="en-US" sz="8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●なにわルネッサンス</a:t>
                      </a:r>
                      <a:r>
                        <a:rPr kumimoji="1" lang="en-US" altLang="ja-JP" sz="8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2011</a:t>
                      </a:r>
                    </a:p>
                    <a:p>
                      <a:r>
                        <a:rPr kumimoji="1" lang="ja-JP" altLang="en-US" sz="8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・「事務事業総点検」等に基づく点検・精査、職員数・人件費のあり方検討</a:t>
                      </a:r>
                      <a:endParaRPr kumimoji="1" lang="en-US" altLang="ja-JP" sz="8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r>
                        <a:rPr kumimoji="1" lang="ja-JP" altLang="en-US" sz="8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など</a:t>
                      </a:r>
                      <a:endParaRPr kumimoji="1" lang="en-US" altLang="ja-JP" sz="8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r>
                        <a:rPr kumimoji="1" lang="ja-JP" altLang="en-US" sz="8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●市改革プロジェクトチーム設置</a:t>
                      </a:r>
                      <a:endParaRPr kumimoji="1" lang="en-US" altLang="ja-JP" sz="8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1577" marR="1577" marT="1577" marB="0"/>
                </a:tc>
                <a:tc>
                  <a:txBody>
                    <a:bodyPr/>
                    <a:lstStyle/>
                    <a:p>
                      <a:r>
                        <a:rPr kumimoji="1" lang="ja-JP" altLang="en-US" sz="8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●市政改革プラン</a:t>
                      </a:r>
                      <a:r>
                        <a:rPr kumimoji="1" lang="en-US" altLang="ja-JP" sz="8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8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r>
                        <a:rPr kumimoji="1" lang="en-US" altLang="ja-JP" sz="8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2014)</a:t>
                      </a:r>
                    </a:p>
                    <a:p>
                      <a:r>
                        <a:rPr kumimoji="1" lang="ja-JP" altLang="en-US" sz="8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・施策・事業のゼロベースの見直し、補助金等の見直し、市民利用施設の見直し　など</a:t>
                      </a:r>
                      <a:endParaRPr kumimoji="1" lang="en-US" altLang="ja-JP" sz="8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1577" marR="1577" marT="1577" marB="0"/>
                </a:tc>
                <a:tc>
                  <a:txBody>
                    <a:bodyPr/>
                    <a:lstStyle/>
                    <a:p>
                      <a:endParaRPr lang="ja-JP" altLang="en-US" dirty="0">
                        <a:solidFill>
                          <a:schemeClr val="tx1"/>
                        </a:solidFill>
                      </a:endParaRPr>
                    </a:p>
                  </a:txBody>
                  <a:tcPr marL="1577" marR="1577" marT="1577" marB="0"/>
                </a:tc>
                <a:tc>
                  <a:txBody>
                    <a:bodyPr/>
                    <a:lstStyle/>
                    <a:p>
                      <a:endParaRPr lang="ja-JP" altLang="en-US" dirty="0">
                        <a:solidFill>
                          <a:schemeClr val="tx1"/>
                        </a:solidFill>
                      </a:endParaRPr>
                    </a:p>
                  </a:txBody>
                  <a:tcPr marL="1577" marR="1577" marT="1577" marB="0"/>
                </a:tc>
                <a:tc>
                  <a:txBody>
                    <a:bodyPr/>
                    <a:lstStyle/>
                    <a:p>
                      <a:r>
                        <a:rPr kumimoji="1" lang="ja-JP" altLang="en-US" sz="800" dirty="0" smtClean="0">
                          <a:solidFill>
                            <a:schemeClr val="tx1"/>
                          </a:solidFill>
                          <a:latin typeface="Meiryo UI" panose="020B0604030504040204" pitchFamily="50" charset="-128"/>
                          <a:ea typeface="Meiryo UI" panose="020B0604030504040204" pitchFamily="50" charset="-128"/>
                        </a:rPr>
                        <a:t>●平成</a:t>
                      </a:r>
                      <a:r>
                        <a:rPr kumimoji="1" lang="en-US" altLang="ja-JP" sz="800" dirty="0" smtClean="0">
                          <a:solidFill>
                            <a:schemeClr val="tx1"/>
                          </a:solidFill>
                          <a:latin typeface="Meiryo UI" panose="020B0604030504040204" pitchFamily="50" charset="-128"/>
                          <a:ea typeface="Meiryo UI" panose="020B0604030504040204" pitchFamily="50" charset="-128"/>
                        </a:rPr>
                        <a:t>27</a:t>
                      </a:r>
                      <a:r>
                        <a:rPr kumimoji="1" lang="ja-JP" altLang="en-US" sz="800" dirty="0" smtClean="0">
                          <a:solidFill>
                            <a:schemeClr val="tx1"/>
                          </a:solidFill>
                          <a:latin typeface="Meiryo UI" panose="020B0604030504040204" pitchFamily="50" charset="-128"/>
                          <a:ea typeface="Meiryo UI" panose="020B0604030504040204" pitchFamily="50" charset="-128"/>
                        </a:rPr>
                        <a:t>年度市政改革の基本方針</a:t>
                      </a:r>
                      <a:endParaRPr kumimoji="1" lang="en-US" altLang="ja-JP" sz="800" dirty="0" smtClean="0">
                        <a:solidFill>
                          <a:schemeClr val="tx1"/>
                        </a:solidFill>
                        <a:latin typeface="Meiryo UI" panose="020B0604030504040204" pitchFamily="50" charset="-128"/>
                        <a:ea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dirty="0" smtClean="0">
                          <a:solidFill>
                            <a:schemeClr val="tx1"/>
                          </a:solidFill>
                          <a:latin typeface="Meiryo UI" panose="020B0604030504040204" pitchFamily="50" charset="-128"/>
                          <a:ea typeface="Meiryo UI" panose="020B0604030504040204" pitchFamily="50" charset="-128"/>
                        </a:rPr>
                        <a:t>・</a:t>
                      </a:r>
                      <a:r>
                        <a:rPr kumimoji="1" lang="ja-JP" altLang="en-US" sz="8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施策・事業のゼロベースの見直し、補助金等の見直し、市民利用施設の見直し　など</a:t>
                      </a:r>
                      <a:endParaRPr kumimoji="1" lang="en-US" altLang="ja-JP" sz="8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endParaRPr kumimoji="1" lang="en-US" altLang="ja-JP" sz="800" dirty="0" smtClean="0">
                        <a:solidFill>
                          <a:schemeClr val="tx1"/>
                        </a:solidFill>
                        <a:latin typeface="Meiryo UI" panose="020B0604030504040204" pitchFamily="50" charset="-128"/>
                        <a:ea typeface="Meiryo UI" panose="020B0604030504040204" pitchFamily="50" charset="-128"/>
                      </a:endParaRPr>
                    </a:p>
                  </a:txBody>
                  <a:tcPr marL="1577" marR="1577" marT="1577" marB="0"/>
                </a:tc>
                <a:tc>
                  <a:txBody>
                    <a:bodyPr/>
                    <a:lstStyle/>
                    <a:p>
                      <a:r>
                        <a:rPr kumimoji="1" lang="ja-JP" altLang="en-US" sz="800" dirty="0" smtClean="0">
                          <a:solidFill>
                            <a:schemeClr val="tx1"/>
                          </a:solidFill>
                          <a:latin typeface="Meiryo UI" panose="020B0604030504040204" pitchFamily="50" charset="-128"/>
                          <a:ea typeface="Meiryo UI" panose="020B0604030504040204" pitchFamily="50" charset="-128"/>
                        </a:rPr>
                        <a:t>●市政改革プラン</a:t>
                      </a:r>
                      <a:r>
                        <a:rPr kumimoji="1" lang="en-US" altLang="ja-JP" sz="800" dirty="0" smtClean="0">
                          <a:solidFill>
                            <a:schemeClr val="tx1"/>
                          </a:solidFill>
                          <a:latin typeface="Meiryo UI" panose="020B0604030504040204" pitchFamily="50" charset="-128"/>
                          <a:ea typeface="Meiryo UI" panose="020B0604030504040204" pitchFamily="50" charset="-128"/>
                        </a:rPr>
                        <a:t>2.0(</a:t>
                      </a:r>
                      <a:r>
                        <a:rPr kumimoji="1" lang="ja-JP" altLang="en-US" sz="800" dirty="0" smtClean="0">
                          <a:solidFill>
                            <a:schemeClr val="tx1"/>
                          </a:solidFill>
                          <a:latin typeface="Meiryo UI" panose="020B0604030504040204" pitchFamily="50" charset="-128"/>
                          <a:ea typeface="Meiryo UI" panose="020B0604030504040204" pitchFamily="50" charset="-128"/>
                        </a:rPr>
                        <a:t>～</a:t>
                      </a:r>
                      <a:r>
                        <a:rPr kumimoji="1" lang="en-US" altLang="ja-JP" sz="800" dirty="0" smtClean="0">
                          <a:solidFill>
                            <a:schemeClr val="tx1"/>
                          </a:solidFill>
                          <a:latin typeface="Meiryo UI" panose="020B0604030504040204" pitchFamily="50" charset="-128"/>
                          <a:ea typeface="Meiryo UI" panose="020B0604030504040204" pitchFamily="50" charset="-128"/>
                        </a:rPr>
                        <a:t>2019)</a:t>
                      </a:r>
                    </a:p>
                    <a:p>
                      <a:r>
                        <a:rPr kumimoji="1" lang="ja-JP" altLang="en-US" sz="800" dirty="0" smtClean="0">
                          <a:solidFill>
                            <a:schemeClr val="tx1"/>
                          </a:solidFill>
                          <a:latin typeface="Meiryo UI" panose="020B0604030504040204" pitchFamily="50" charset="-128"/>
                          <a:ea typeface="Meiryo UI" panose="020B0604030504040204" pitchFamily="50" charset="-128"/>
                        </a:rPr>
                        <a:t>・施策・事業の見直し、公共施設の総合的かつ計画的な管理　など</a:t>
                      </a:r>
                    </a:p>
                    <a:p>
                      <a:endParaRPr lang="ja-JP" altLang="en-US" sz="800" dirty="0">
                        <a:solidFill>
                          <a:schemeClr val="tx1"/>
                        </a:solidFill>
                      </a:endParaRPr>
                    </a:p>
                  </a:txBody>
                  <a:tcPr marL="1577" marR="1577" marT="1577" marB="0"/>
                </a:tc>
                <a:tc>
                  <a:txBody>
                    <a:bodyPr/>
                    <a:lstStyle/>
                    <a:p>
                      <a:endParaRPr lang="ja-JP" altLang="en-US" dirty="0">
                        <a:solidFill>
                          <a:schemeClr val="tx1"/>
                        </a:solidFill>
                      </a:endParaRPr>
                    </a:p>
                  </a:txBody>
                  <a:tcPr marL="1577" marR="1577" marT="1577" marB="0"/>
                </a:tc>
                <a:tc>
                  <a:txBody>
                    <a:bodyPr/>
                    <a:lstStyle/>
                    <a:p>
                      <a:endParaRPr lang="ja-JP" altLang="en-US" dirty="0">
                        <a:solidFill>
                          <a:schemeClr val="tx1"/>
                        </a:solidFill>
                      </a:endParaRPr>
                    </a:p>
                  </a:txBody>
                  <a:tcPr marL="1577" marR="1577" marT="1577" marB="0"/>
                </a:tc>
                <a:extLst>
                  <a:ext uri="{0D108BD9-81ED-4DB2-BD59-A6C34878D82A}">
                    <a16:rowId xmlns:a16="http://schemas.microsoft.com/office/drawing/2014/main" xmlns="" val="215539090"/>
                  </a:ext>
                </a:extLst>
              </a:tr>
              <a:tr h="656919">
                <a:tc>
                  <a:txBody>
                    <a:bodyPr/>
                    <a:lstStyle/>
                    <a:p>
                      <a:pPr algn="l" rtl="0" fontAlgn="ctr"/>
                      <a:r>
                        <a:rPr lang="ja-JP" altLang="en-US" sz="800" b="1" u="none" strike="noStrike" dirty="0">
                          <a:solidFill>
                            <a:schemeClr val="bg1"/>
                          </a:solidFill>
                          <a:effectLst/>
                          <a:latin typeface="Meiryo UI" panose="020B0604030504040204" pitchFamily="50" charset="-128"/>
                          <a:ea typeface="Meiryo UI" panose="020B0604030504040204" pitchFamily="50" charset="-128"/>
                        </a:rPr>
                        <a:t>②財務</a:t>
                      </a:r>
                      <a:r>
                        <a:rPr lang="ja-JP" altLang="en-US" sz="800" b="1" u="none" strike="noStrike" dirty="0" smtClean="0">
                          <a:solidFill>
                            <a:schemeClr val="bg1"/>
                          </a:solidFill>
                          <a:effectLst/>
                          <a:latin typeface="Meiryo UI" panose="020B0604030504040204" pitchFamily="50" charset="-128"/>
                          <a:ea typeface="Meiryo UI" panose="020B0604030504040204" pitchFamily="50" charset="-128"/>
                        </a:rPr>
                        <a:t>マネジメント</a:t>
                      </a:r>
                      <a:endParaRPr lang="ja-JP" altLang="en-US" sz="800" b="1" i="0" u="none" strike="noStrike" dirty="0">
                        <a:solidFill>
                          <a:schemeClr val="bg1"/>
                        </a:solidFill>
                        <a:effectLst/>
                        <a:latin typeface="Meiryo UI" panose="020B0604030504040204" pitchFamily="50" charset="-128"/>
                        <a:ea typeface="Meiryo UI" panose="020B0604030504040204" pitchFamily="50" charset="-128"/>
                      </a:endParaRPr>
                    </a:p>
                  </a:txBody>
                  <a:tcPr marL="1577" marR="1577" marT="1577" marB="0" anchor="ctr">
                    <a:solidFill>
                      <a:schemeClr val="tx1">
                        <a:lumMod val="50000"/>
                        <a:lumOff val="50000"/>
                      </a:schemeClr>
                    </a:solidFill>
                  </a:tcPr>
                </a:tc>
                <a:tc>
                  <a:txBody>
                    <a:bodyPr/>
                    <a:lstStyle/>
                    <a:p>
                      <a:pPr algn="l" rtl="0" fontAlgn="ctr"/>
                      <a:r>
                        <a:rPr lang="ja-JP" altLang="en-US" sz="800" b="1" u="none" strike="noStrike" dirty="0">
                          <a:effectLst/>
                          <a:latin typeface="Meiryo UI" panose="020B0604030504040204" pitchFamily="50" charset="-128"/>
                          <a:ea typeface="Meiryo UI" panose="020B0604030504040204" pitchFamily="50" charset="-128"/>
                        </a:rPr>
                        <a:t>　</a:t>
                      </a:r>
                      <a:endParaRPr lang="ja-JP" altLang="en-US" sz="800" b="1" i="0" u="none" strike="noStrike" dirty="0">
                        <a:solidFill>
                          <a:srgbClr val="FFFFFF"/>
                        </a:solidFill>
                        <a:effectLst/>
                        <a:latin typeface="Meiryo UI" panose="020B0604030504040204" pitchFamily="50" charset="-128"/>
                        <a:ea typeface="Meiryo UI" panose="020B0604030504040204" pitchFamily="50" charset="-128"/>
                      </a:endParaRPr>
                    </a:p>
                    <a:p>
                      <a:pPr algn="l" rtl="0" fontAlgn="ctr"/>
                      <a:r>
                        <a:rPr lang="ja-JP" altLang="en-US" sz="800" b="1" u="none" strike="noStrike" dirty="0">
                          <a:effectLst/>
                          <a:latin typeface="Meiryo UI" panose="020B0604030504040204" pitchFamily="50" charset="-128"/>
                          <a:ea typeface="Meiryo UI" panose="020B0604030504040204" pitchFamily="50" charset="-128"/>
                        </a:rPr>
                        <a:t>　</a:t>
                      </a:r>
                      <a:endParaRPr lang="ja-JP" altLang="en-US" sz="800" b="1" i="0" u="none" strike="noStrike" dirty="0">
                        <a:solidFill>
                          <a:srgbClr val="FFFFFF"/>
                        </a:solidFill>
                        <a:effectLst/>
                        <a:latin typeface="Meiryo UI" panose="020B0604030504040204" pitchFamily="50" charset="-128"/>
                        <a:ea typeface="Meiryo UI" panose="020B0604030504040204" pitchFamily="50" charset="-128"/>
                      </a:endParaRPr>
                    </a:p>
                  </a:txBody>
                  <a:tcPr marL="1577" marR="1577" marT="1577" marB="0" anchor="ctr">
                    <a:solidFill>
                      <a:schemeClr val="tx1">
                        <a:lumMod val="50000"/>
                        <a:lumOff val="50000"/>
                      </a:schemeClr>
                    </a:solidFill>
                  </a:tcPr>
                </a:tc>
                <a:tc>
                  <a:txBody>
                    <a:bodyPr/>
                    <a:lstStyle/>
                    <a:p>
                      <a:pPr marL="0" marR="0" lvl="0" indent="0" algn="l" defTabSz="914400" rtl="0" eaLnBrk="1" fontAlgn="t" latinLnBrk="0" hangingPunct="1">
                        <a:lnSpc>
                          <a:spcPct val="100000"/>
                        </a:lnSpc>
                        <a:spcBef>
                          <a:spcPts val="0"/>
                        </a:spcBef>
                        <a:spcAft>
                          <a:spcPts val="0"/>
                        </a:spcAft>
                        <a:buClrTx/>
                        <a:buSzTx/>
                        <a:buFontTx/>
                        <a:buNone/>
                        <a:tabLst/>
                        <a:defRPr/>
                      </a:pPr>
                      <a:r>
                        <a:rPr kumimoji="1" lang="ja-JP" altLang="en-US" sz="800" dirty="0" smtClean="0">
                          <a:solidFill>
                            <a:schemeClr val="tx1"/>
                          </a:solidFill>
                          <a:latin typeface="Meiryo UI" panose="020B0604030504040204" pitchFamily="50" charset="-128"/>
                          <a:ea typeface="Meiryo UI" panose="020B0604030504040204" pitchFamily="50" charset="-128"/>
                        </a:rPr>
                        <a:t>●未利用地売却促進インセンティブ制度導入</a:t>
                      </a:r>
                    </a:p>
                  </a:txBody>
                  <a:tcPr marL="1577" marR="1577" marT="1577" marB="0"/>
                </a:tc>
                <a:tc>
                  <a:txBody>
                    <a:bodyPr/>
                    <a:lstStyle/>
                    <a:p>
                      <a:endParaRPr lang="ja-JP" altLang="en-US" dirty="0">
                        <a:solidFill>
                          <a:schemeClr val="tx1"/>
                        </a:solidFill>
                      </a:endParaRPr>
                    </a:p>
                  </a:txBody>
                  <a:tcPr marL="1577" marR="1577" marT="1577" marB="0"/>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●命名権導入の開始（長居球技場）</a:t>
                      </a:r>
                      <a:endParaRPr kumimoji="1" lang="en-US" altLang="ja-JP" sz="8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1577" marR="1577" marT="1577" marB="0"/>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●広告事業推進プロジェクトチーム設置</a:t>
                      </a:r>
                      <a:endParaRPr kumimoji="1" lang="en-US" altLang="ja-JP" sz="8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1577" marR="1577" marT="1577" marB="0"/>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●市債権回収対策室の設置</a:t>
                      </a:r>
                    </a:p>
                  </a:txBody>
                  <a:tcPr marL="1577" marR="1577" marT="1577" marB="0"/>
                </a:tc>
                <a:tc>
                  <a:txBody>
                    <a:bodyPr/>
                    <a:lstStyle/>
                    <a:p>
                      <a:endParaRPr lang="ja-JP" altLang="en-US" dirty="0">
                        <a:solidFill>
                          <a:schemeClr val="tx1"/>
                        </a:solidFill>
                      </a:endParaRPr>
                    </a:p>
                  </a:txBody>
                  <a:tcPr marL="1577" marR="1577" marT="1577" marB="0"/>
                </a:tc>
                <a:tc>
                  <a:txBody>
                    <a:bodyPr/>
                    <a:lstStyle/>
                    <a:p>
                      <a:endParaRPr lang="ja-JP" altLang="en-US" dirty="0">
                        <a:solidFill>
                          <a:schemeClr val="tx1"/>
                        </a:solidFill>
                      </a:endParaRPr>
                    </a:p>
                  </a:txBody>
                  <a:tcPr marL="1577" marR="1577" marT="1577" marB="0"/>
                </a:tc>
                <a:tc>
                  <a:txBody>
                    <a:bodyPr/>
                    <a:lstStyle/>
                    <a:p>
                      <a:pPr algn="l" fontAlgn="t"/>
                      <a:r>
                        <a:rPr lang="ja-JP" altLang="en-US" sz="800" u="none" strike="noStrike" dirty="0" smtClean="0">
                          <a:solidFill>
                            <a:schemeClr val="tx1"/>
                          </a:solidFill>
                          <a:effectLst/>
                          <a:latin typeface="Meiryo UI" panose="020B0604030504040204" pitchFamily="50" charset="-128"/>
                          <a:ea typeface="Meiryo UI" panose="020B0604030504040204" pitchFamily="50" charset="-128"/>
                        </a:rPr>
                        <a:t>　</a:t>
                      </a:r>
                      <a:endParaRPr lang="ja-JP" altLang="en-US" sz="800" b="0" i="0" u="none" strike="noStrike" dirty="0" smtClean="0">
                        <a:solidFill>
                          <a:schemeClr val="tx1"/>
                        </a:solidFill>
                        <a:effectLst/>
                        <a:latin typeface="Meiryo UI" panose="020B0604030504040204" pitchFamily="50" charset="-128"/>
                        <a:ea typeface="Meiryo UI" panose="020B0604030504040204" pitchFamily="50" charset="-128"/>
                      </a:endParaRPr>
                    </a:p>
                    <a:p>
                      <a:pPr algn="l" fontAlgn="t"/>
                      <a:r>
                        <a:rPr lang="ja-JP" altLang="en-US" sz="800" u="none" strike="noStrike" dirty="0" smtClean="0">
                          <a:solidFill>
                            <a:schemeClr val="tx1"/>
                          </a:solidFill>
                          <a:effectLst/>
                          <a:latin typeface="Meiryo UI" panose="020B0604030504040204" pitchFamily="50" charset="-128"/>
                          <a:ea typeface="Meiryo UI" panose="020B0604030504040204" pitchFamily="50" charset="-128"/>
                        </a:rPr>
                        <a:t>　</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txBody>
                  <a:tcPr marL="1577" marR="1577" marT="1577" marB="0"/>
                </a:tc>
                <a:tc>
                  <a:txBody>
                    <a:bodyPr/>
                    <a:lstStyle/>
                    <a:p>
                      <a:pPr algn="l" fontAlgn="t"/>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txBody>
                  <a:tcPr marL="1577" marR="1577" marT="1577" marB="0"/>
                </a:tc>
                <a:tc>
                  <a:txBody>
                    <a:bodyPr/>
                    <a:lstStyle/>
                    <a:p>
                      <a:pPr algn="l" fontAlgn="t"/>
                      <a:r>
                        <a:rPr lang="ja-JP" altLang="en-US" sz="800" u="none" strike="noStrike" dirty="0">
                          <a:solidFill>
                            <a:schemeClr val="tx1"/>
                          </a:solidFill>
                          <a:effectLst/>
                          <a:latin typeface="Meiryo UI" panose="020B0604030504040204" pitchFamily="50" charset="-128"/>
                          <a:ea typeface="Meiryo UI" panose="020B0604030504040204" pitchFamily="50" charset="-128"/>
                        </a:rPr>
                        <a:t>　　</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txBody>
                  <a:tcPr marL="1577" marR="1577" marT="1577" marB="0"/>
                </a:tc>
                <a:tc>
                  <a:txBody>
                    <a:bodyPr/>
                    <a:lstStyle/>
                    <a:p>
                      <a:pPr algn="l" fontAlgn="t"/>
                      <a:r>
                        <a:rPr lang="ja-JP" altLang="en-US" sz="800" u="none" strike="noStrike" dirty="0">
                          <a:solidFill>
                            <a:schemeClr val="tx1"/>
                          </a:solidFill>
                          <a:effectLst/>
                          <a:latin typeface="Meiryo UI" panose="020B0604030504040204" pitchFamily="50" charset="-128"/>
                          <a:ea typeface="Meiryo UI" panose="020B0604030504040204" pitchFamily="50" charset="-128"/>
                        </a:rPr>
                        <a:t>　</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p>
                      <a:pPr algn="l" fontAlgn="t"/>
                      <a:r>
                        <a:rPr lang="ja-JP" altLang="en-US" sz="800" u="none" strike="noStrike" dirty="0">
                          <a:solidFill>
                            <a:schemeClr val="tx1"/>
                          </a:solidFill>
                          <a:effectLst/>
                          <a:latin typeface="Meiryo UI" panose="020B0604030504040204" pitchFamily="50" charset="-128"/>
                          <a:ea typeface="Meiryo UI" panose="020B0604030504040204" pitchFamily="50" charset="-128"/>
                        </a:rPr>
                        <a:t>　</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txBody>
                  <a:tcPr marL="1577" marR="1577" marT="1577" marB="0"/>
                </a:tc>
                <a:extLst>
                  <a:ext uri="{0D108BD9-81ED-4DB2-BD59-A6C34878D82A}">
                    <a16:rowId xmlns:a16="http://schemas.microsoft.com/office/drawing/2014/main" xmlns="" val="2955472423"/>
                  </a:ext>
                </a:extLst>
              </a:tr>
              <a:tr h="1192951">
                <a:tc>
                  <a:txBody>
                    <a:bodyPr/>
                    <a:lstStyle/>
                    <a:p>
                      <a:pPr algn="l" rtl="0" fontAlgn="ctr"/>
                      <a:r>
                        <a:rPr lang="ja-JP" altLang="en-US" sz="800" b="1" u="none" strike="noStrike" dirty="0">
                          <a:solidFill>
                            <a:schemeClr val="bg1"/>
                          </a:solidFill>
                          <a:effectLst/>
                          <a:latin typeface="Meiryo UI" panose="020B0604030504040204" pitchFamily="50" charset="-128"/>
                          <a:ea typeface="Meiryo UI" panose="020B0604030504040204" pitchFamily="50" charset="-128"/>
                        </a:rPr>
                        <a:t>③人事・給与制度</a:t>
                      </a:r>
                      <a:r>
                        <a:rPr lang="ja-JP" altLang="en-US" sz="800" b="1" u="none" strike="noStrike" dirty="0" smtClean="0">
                          <a:solidFill>
                            <a:schemeClr val="bg1"/>
                          </a:solidFill>
                          <a:effectLst/>
                          <a:latin typeface="Meiryo UI" panose="020B0604030504040204" pitchFamily="50" charset="-128"/>
                          <a:ea typeface="Meiryo UI" panose="020B0604030504040204" pitchFamily="50" charset="-128"/>
                        </a:rPr>
                        <a:t>等</a:t>
                      </a:r>
                      <a:endParaRPr lang="ja-JP" altLang="en-US" sz="800" b="1" i="0" u="none" strike="noStrike" dirty="0">
                        <a:solidFill>
                          <a:schemeClr val="bg1"/>
                        </a:solidFill>
                        <a:effectLst/>
                        <a:latin typeface="Meiryo UI" panose="020B0604030504040204" pitchFamily="50" charset="-128"/>
                        <a:ea typeface="Meiryo UI" panose="020B0604030504040204" pitchFamily="50" charset="-128"/>
                      </a:endParaRPr>
                    </a:p>
                  </a:txBody>
                  <a:tcPr marL="1577" marR="1577" marT="1577" marB="0" anchor="ctr">
                    <a:solidFill>
                      <a:schemeClr val="tx1">
                        <a:lumMod val="50000"/>
                        <a:lumOff val="50000"/>
                      </a:schemeClr>
                    </a:solidFill>
                  </a:tcPr>
                </a:tc>
                <a:tc>
                  <a:txBody>
                    <a:bodyPr/>
                    <a:lstStyle/>
                    <a:p>
                      <a:pPr algn="l" rtl="0" fontAlgn="ctr"/>
                      <a:r>
                        <a:rPr lang="ja-JP" altLang="en-US" sz="800" b="1" u="none" strike="noStrike" dirty="0">
                          <a:effectLst/>
                          <a:latin typeface="Meiryo UI" panose="020B0604030504040204" pitchFamily="50" charset="-128"/>
                          <a:ea typeface="Meiryo UI" panose="020B0604030504040204" pitchFamily="50" charset="-128"/>
                        </a:rPr>
                        <a:t>　</a:t>
                      </a:r>
                      <a:endParaRPr lang="ja-JP" altLang="en-US" sz="800" b="1" i="0" u="none" strike="noStrike" dirty="0">
                        <a:solidFill>
                          <a:srgbClr val="FFFFFF"/>
                        </a:solidFill>
                        <a:effectLst/>
                        <a:latin typeface="Meiryo UI" panose="020B0604030504040204" pitchFamily="50" charset="-128"/>
                        <a:ea typeface="Meiryo UI" panose="020B0604030504040204" pitchFamily="50" charset="-128"/>
                      </a:endParaRPr>
                    </a:p>
                    <a:p>
                      <a:pPr algn="l" rtl="0" fontAlgn="ctr"/>
                      <a:r>
                        <a:rPr lang="ja-JP" altLang="en-US" sz="800" b="1" u="none" strike="noStrike" dirty="0">
                          <a:effectLst/>
                          <a:latin typeface="Meiryo UI" panose="020B0604030504040204" pitchFamily="50" charset="-128"/>
                          <a:ea typeface="Meiryo UI" panose="020B0604030504040204" pitchFamily="50" charset="-128"/>
                        </a:rPr>
                        <a:t>　</a:t>
                      </a:r>
                      <a:endParaRPr lang="ja-JP" altLang="en-US" sz="800" b="1" i="0" u="none" strike="noStrike" dirty="0">
                        <a:solidFill>
                          <a:srgbClr val="FFFFFF"/>
                        </a:solidFill>
                        <a:effectLst/>
                        <a:latin typeface="Meiryo UI" panose="020B0604030504040204" pitchFamily="50" charset="-128"/>
                        <a:ea typeface="Meiryo UI" panose="020B0604030504040204" pitchFamily="50" charset="-128"/>
                      </a:endParaRPr>
                    </a:p>
                    <a:p>
                      <a:pPr algn="l" rtl="0" fontAlgn="ctr"/>
                      <a:r>
                        <a:rPr lang="ja-JP" altLang="en-US" sz="800" b="1" u="none" strike="noStrike" dirty="0">
                          <a:effectLst/>
                          <a:latin typeface="Meiryo UI" panose="020B0604030504040204" pitchFamily="50" charset="-128"/>
                          <a:ea typeface="Meiryo UI" panose="020B0604030504040204" pitchFamily="50" charset="-128"/>
                        </a:rPr>
                        <a:t>　</a:t>
                      </a:r>
                      <a:endParaRPr lang="ja-JP" altLang="en-US" sz="800" b="1" i="0" u="none" strike="noStrike" dirty="0">
                        <a:solidFill>
                          <a:srgbClr val="FFFFFF"/>
                        </a:solidFill>
                        <a:effectLst/>
                        <a:latin typeface="Meiryo UI" panose="020B0604030504040204" pitchFamily="50" charset="-128"/>
                        <a:ea typeface="Meiryo UI" panose="020B0604030504040204" pitchFamily="50" charset="-128"/>
                      </a:endParaRPr>
                    </a:p>
                    <a:p>
                      <a:pPr algn="l" rtl="0" fontAlgn="ctr"/>
                      <a:r>
                        <a:rPr lang="ja-JP" altLang="en-US" sz="800" b="1" u="none" strike="noStrike" dirty="0">
                          <a:effectLst/>
                          <a:latin typeface="Meiryo UI" panose="020B0604030504040204" pitchFamily="50" charset="-128"/>
                          <a:ea typeface="Meiryo UI" panose="020B0604030504040204" pitchFamily="50" charset="-128"/>
                        </a:rPr>
                        <a:t>　</a:t>
                      </a:r>
                      <a:endParaRPr lang="ja-JP" altLang="en-US" sz="800" b="1" i="0" u="none" strike="noStrike" dirty="0">
                        <a:solidFill>
                          <a:srgbClr val="FFFFFF"/>
                        </a:solidFill>
                        <a:effectLst/>
                        <a:latin typeface="Meiryo UI" panose="020B0604030504040204" pitchFamily="50" charset="-128"/>
                        <a:ea typeface="Meiryo UI" panose="020B0604030504040204" pitchFamily="50" charset="-128"/>
                      </a:endParaRPr>
                    </a:p>
                  </a:txBody>
                  <a:tcPr marL="1577" marR="1577" marT="1577" marB="0" anchor="ctr">
                    <a:solidFill>
                      <a:schemeClr val="tx1">
                        <a:lumMod val="50000"/>
                        <a:lumOff val="50000"/>
                      </a:schemeClr>
                    </a:solidFill>
                  </a:tcPr>
                </a:tc>
                <a:tc>
                  <a:txBody>
                    <a:bodyPr/>
                    <a:lstStyle/>
                    <a:p>
                      <a:pPr algn="l" fontAlgn="t"/>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txBody>
                  <a:tcPr marL="1577" marR="1577" marT="1577" marB="0"/>
                </a:tc>
                <a:tc>
                  <a:txBody>
                    <a:bodyPr/>
                    <a:lstStyle/>
                    <a:p>
                      <a:pPr marL="0" marR="0" lvl="0" indent="0" algn="l" defTabSz="914400" rtl="0" eaLnBrk="1" fontAlgn="t" latinLnBrk="0" hangingPunct="1">
                        <a:lnSpc>
                          <a:spcPct val="100000"/>
                        </a:lnSpc>
                        <a:spcBef>
                          <a:spcPts val="0"/>
                        </a:spcBef>
                        <a:spcAft>
                          <a:spcPts val="0"/>
                        </a:spcAft>
                        <a:buClrTx/>
                        <a:buSzTx/>
                        <a:buFontTx/>
                        <a:buNone/>
                        <a:tabLst/>
                        <a:defRPr/>
                      </a:pPr>
                      <a:r>
                        <a:rPr kumimoji="1" lang="ja-JP" altLang="en-US" sz="800" dirty="0" smtClean="0">
                          <a:solidFill>
                            <a:schemeClr val="tx1"/>
                          </a:solidFill>
                          <a:latin typeface="Meiryo UI" panose="020B0604030504040204" pitchFamily="50" charset="-128"/>
                          <a:ea typeface="Meiryo UI" panose="020B0604030504040204" pitchFamily="50" charset="-128"/>
                        </a:rPr>
                        <a:t>●給与カット開始</a:t>
                      </a:r>
                    </a:p>
                    <a:p>
                      <a:pPr algn="l" fontAlgn="t"/>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p>
                      <a:pPr algn="l" fontAlgn="t"/>
                      <a:r>
                        <a:rPr lang="ja-JP" altLang="en-US" sz="800" u="none" strike="noStrike" dirty="0">
                          <a:solidFill>
                            <a:schemeClr val="tx1"/>
                          </a:solidFill>
                          <a:effectLst/>
                          <a:latin typeface="Meiryo UI" panose="020B0604030504040204" pitchFamily="50" charset="-128"/>
                          <a:ea typeface="Meiryo UI" panose="020B0604030504040204" pitchFamily="50" charset="-128"/>
                        </a:rPr>
                        <a:t>　</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txBody>
                  <a:tcPr marL="1577" marR="1577" marT="1577" marB="0"/>
                </a:tc>
                <a:tc>
                  <a:txBody>
                    <a:bodyPr/>
                    <a:lstStyle/>
                    <a:p>
                      <a:pPr algn="l" fontAlgn="t"/>
                      <a:r>
                        <a:rPr lang="ja-JP" altLang="en-US" sz="800" u="none" strike="noStrike" dirty="0">
                          <a:solidFill>
                            <a:schemeClr val="tx1"/>
                          </a:solidFill>
                          <a:effectLst/>
                          <a:latin typeface="Meiryo UI" panose="020B0604030504040204" pitchFamily="50" charset="-128"/>
                          <a:ea typeface="Meiryo UI" panose="020B0604030504040204" pitchFamily="50" charset="-128"/>
                        </a:rPr>
                        <a:t>　</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p>
                      <a:pPr algn="l" fontAlgn="t"/>
                      <a:r>
                        <a:rPr lang="ja-JP" altLang="en-US" sz="800" u="none" strike="noStrike" dirty="0">
                          <a:solidFill>
                            <a:schemeClr val="tx1"/>
                          </a:solidFill>
                          <a:effectLst/>
                          <a:latin typeface="Meiryo UI" panose="020B0604030504040204" pitchFamily="50" charset="-128"/>
                          <a:ea typeface="Meiryo UI" panose="020B0604030504040204" pitchFamily="50" charset="-128"/>
                        </a:rPr>
                        <a:t>　</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p>
                      <a:pPr algn="l" fontAlgn="t"/>
                      <a:r>
                        <a:rPr lang="ja-JP" altLang="en-US" sz="800" u="none" strike="noStrike" dirty="0">
                          <a:solidFill>
                            <a:schemeClr val="tx1"/>
                          </a:solidFill>
                          <a:effectLst/>
                          <a:latin typeface="Meiryo UI" panose="020B0604030504040204" pitchFamily="50" charset="-128"/>
                          <a:ea typeface="Meiryo UI" panose="020B0604030504040204" pitchFamily="50" charset="-128"/>
                        </a:rPr>
                        <a:t>　</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p>
                      <a:pPr algn="l" fontAlgn="t"/>
                      <a:r>
                        <a:rPr lang="ja-JP" altLang="en-US" sz="800" u="none" strike="noStrike" dirty="0">
                          <a:solidFill>
                            <a:schemeClr val="tx1"/>
                          </a:solidFill>
                          <a:effectLst/>
                          <a:latin typeface="Meiryo UI" panose="020B0604030504040204" pitchFamily="50" charset="-128"/>
                          <a:ea typeface="Meiryo UI" panose="020B0604030504040204" pitchFamily="50" charset="-128"/>
                        </a:rPr>
                        <a:t>　</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txBody>
                  <a:tcPr marL="1577" marR="1577" marT="1577" marB="0"/>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●職員採用試験の抜本的見直し開始</a:t>
                      </a:r>
                      <a:endParaRPr kumimoji="1" lang="en-US" altLang="ja-JP" sz="8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●区長公募開始</a:t>
                      </a:r>
                      <a:endParaRPr kumimoji="1" lang="en-US" altLang="ja-JP" sz="8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●服務規律刷新プロジェクトチーム設置</a:t>
                      </a:r>
                      <a:endParaRPr kumimoji="1" lang="en-US" altLang="ja-JP" sz="8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1577" marR="1577" marT="1577" marB="0"/>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●職員基本条例施行</a:t>
                      </a:r>
                      <a:endParaRPr kumimoji="1" lang="en-US" altLang="ja-JP" sz="8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r>
                        <a:rPr kumimoji="1" lang="ja-JP" altLang="en-US" sz="8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●局長公募、校長公募開始</a:t>
                      </a:r>
                      <a:endParaRPr kumimoji="1" lang="en-US" altLang="ja-JP" sz="8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●府との人事交流の拡大</a:t>
                      </a:r>
                      <a:endParaRPr kumimoji="1" lang="en-US" altLang="ja-JP" sz="8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●給与カット率の拡大</a:t>
                      </a:r>
                    </a:p>
                  </a:txBody>
                  <a:tcPr marL="1577" marR="1577" marT="1577" marB="0"/>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●人事制度に相対評価を導入</a:t>
                      </a:r>
                    </a:p>
                    <a:p>
                      <a:endParaRPr lang="ja-JP" altLang="en-US" sz="800" dirty="0">
                        <a:solidFill>
                          <a:schemeClr val="tx1"/>
                        </a:solidFill>
                      </a:endParaRPr>
                    </a:p>
                  </a:txBody>
                  <a:tcPr marL="1577" marR="1577" marT="1577" marB="0"/>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8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endParaRPr lang="ja-JP" altLang="en-US" dirty="0">
                        <a:solidFill>
                          <a:schemeClr val="tx1"/>
                        </a:solidFill>
                      </a:endParaRPr>
                    </a:p>
                  </a:txBody>
                  <a:tcPr marL="1577" marR="1577" marT="1577" marB="0"/>
                </a:tc>
                <a:tc>
                  <a:txBody>
                    <a:bodyPr/>
                    <a:lstStyle/>
                    <a:p>
                      <a:endParaRPr lang="ja-JP" altLang="en-US" dirty="0">
                        <a:solidFill>
                          <a:schemeClr val="tx1"/>
                        </a:solidFill>
                      </a:endParaRPr>
                    </a:p>
                  </a:txBody>
                  <a:tcPr marL="1577" marR="1577" marT="1577" marB="0"/>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dirty="0" smtClean="0">
                          <a:solidFill>
                            <a:schemeClr val="tx1"/>
                          </a:solidFill>
                          <a:latin typeface="Meiryo UI" panose="020B0604030504040204" pitchFamily="50" charset="-128"/>
                          <a:ea typeface="Meiryo UI" panose="020B0604030504040204" pitchFamily="50" charset="-128"/>
                        </a:rPr>
                        <a:t>●給与制度の総合的見直し</a:t>
                      </a:r>
                    </a:p>
                    <a:p>
                      <a:endParaRPr lang="ja-JP" altLang="en-US" dirty="0">
                        <a:solidFill>
                          <a:schemeClr val="tx1"/>
                        </a:solidFill>
                      </a:endParaRPr>
                    </a:p>
                  </a:txBody>
                  <a:tcPr marL="1577" marR="1577" marT="1577" marB="0"/>
                </a:tc>
                <a:tc>
                  <a:txBody>
                    <a:bodyPr/>
                    <a:lstStyle/>
                    <a:p>
                      <a:r>
                        <a:rPr lang="ja-JP" altLang="en-US" sz="8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●人事委員会による技能労務職相当職種民間給与調査の結果報告</a:t>
                      </a:r>
                      <a:endParaRPr lang="ja-JP" altLang="en-US" sz="8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1577" marR="1577" marT="1577" marB="0"/>
                </a:tc>
                <a:tc>
                  <a:txBody>
                    <a:bodyPr/>
                    <a:lstStyle/>
                    <a:p>
                      <a:endParaRPr lang="ja-JP" altLang="en-US" dirty="0">
                        <a:solidFill>
                          <a:schemeClr val="tx1"/>
                        </a:solidFill>
                      </a:endParaRPr>
                    </a:p>
                  </a:txBody>
                  <a:tcPr marL="1577" marR="1577" marT="1577" marB="0"/>
                </a:tc>
                <a:extLst>
                  <a:ext uri="{0D108BD9-81ED-4DB2-BD59-A6C34878D82A}">
                    <a16:rowId xmlns:a16="http://schemas.microsoft.com/office/drawing/2014/main" xmlns="" val="3466200503"/>
                  </a:ext>
                </a:extLst>
              </a:tr>
              <a:tr h="1340471">
                <a:tc>
                  <a:txBody>
                    <a:bodyPr/>
                    <a:lstStyle/>
                    <a:p>
                      <a:pPr algn="l" rtl="0" fontAlgn="ctr"/>
                      <a:r>
                        <a:rPr lang="ja-JP" altLang="en-US" sz="800" b="1" u="none" strike="noStrike" dirty="0">
                          <a:solidFill>
                            <a:schemeClr val="bg1"/>
                          </a:solidFill>
                          <a:effectLst/>
                          <a:latin typeface="Meiryo UI" panose="020B0604030504040204" pitchFamily="50" charset="-128"/>
                          <a:ea typeface="Meiryo UI" panose="020B0604030504040204" pitchFamily="50" charset="-128"/>
                        </a:rPr>
                        <a:t>④働き方改革、</a:t>
                      </a:r>
                      <a:r>
                        <a:rPr lang="en-US" altLang="ja-JP" sz="800" b="1" u="none" strike="noStrike" dirty="0">
                          <a:solidFill>
                            <a:schemeClr val="bg1"/>
                          </a:solidFill>
                          <a:effectLst/>
                          <a:latin typeface="Meiryo UI" panose="020B0604030504040204" pitchFamily="50" charset="-128"/>
                          <a:ea typeface="Meiryo UI" panose="020B0604030504040204" pitchFamily="50" charset="-128"/>
                        </a:rPr>
                        <a:t>ICT</a:t>
                      </a:r>
                      <a:r>
                        <a:rPr lang="ja-JP" altLang="en-US" sz="800" b="1" u="none" strike="noStrike" dirty="0" smtClean="0">
                          <a:solidFill>
                            <a:schemeClr val="bg1"/>
                          </a:solidFill>
                          <a:effectLst/>
                          <a:latin typeface="Meiryo UI" panose="020B0604030504040204" pitchFamily="50" charset="-128"/>
                          <a:ea typeface="Meiryo UI" panose="020B0604030504040204" pitchFamily="50" charset="-128"/>
                        </a:rPr>
                        <a:t>活用</a:t>
                      </a:r>
                      <a:endParaRPr lang="ja-JP" altLang="en-US" sz="800" b="1" i="0" u="none" strike="noStrike" dirty="0">
                        <a:solidFill>
                          <a:schemeClr val="bg1"/>
                        </a:solidFill>
                        <a:effectLst/>
                        <a:latin typeface="Meiryo UI" panose="020B0604030504040204" pitchFamily="50" charset="-128"/>
                        <a:ea typeface="Meiryo UI" panose="020B0604030504040204" pitchFamily="50" charset="-128"/>
                      </a:endParaRPr>
                    </a:p>
                  </a:txBody>
                  <a:tcPr marL="1577" marR="1577" marT="1577" marB="0" anchor="ctr">
                    <a:solidFill>
                      <a:schemeClr val="tx1">
                        <a:lumMod val="50000"/>
                        <a:lumOff val="50000"/>
                      </a:schemeClr>
                    </a:solidFill>
                  </a:tcPr>
                </a:tc>
                <a:tc>
                  <a:txBody>
                    <a:bodyPr/>
                    <a:lstStyle/>
                    <a:p>
                      <a:pPr algn="l" rtl="0" fontAlgn="ctr"/>
                      <a:r>
                        <a:rPr lang="ja-JP" altLang="en-US" sz="800" b="1" u="none" strike="noStrike" dirty="0">
                          <a:effectLst/>
                          <a:latin typeface="Meiryo UI" panose="020B0604030504040204" pitchFamily="50" charset="-128"/>
                          <a:ea typeface="Meiryo UI" panose="020B0604030504040204" pitchFamily="50" charset="-128"/>
                        </a:rPr>
                        <a:t>　</a:t>
                      </a:r>
                      <a:endParaRPr lang="ja-JP" altLang="en-US" sz="800" b="1" i="0" u="none" strike="noStrike" dirty="0">
                        <a:solidFill>
                          <a:srgbClr val="FFFFFF"/>
                        </a:solidFill>
                        <a:effectLst/>
                        <a:latin typeface="Meiryo UI" panose="020B0604030504040204" pitchFamily="50" charset="-128"/>
                        <a:ea typeface="Meiryo UI" panose="020B0604030504040204" pitchFamily="50" charset="-128"/>
                      </a:endParaRPr>
                    </a:p>
                    <a:p>
                      <a:pPr algn="l" rtl="0" fontAlgn="ctr"/>
                      <a:r>
                        <a:rPr lang="ja-JP" altLang="en-US" sz="800" b="1" u="none" strike="noStrike" dirty="0">
                          <a:effectLst/>
                          <a:latin typeface="Meiryo UI" panose="020B0604030504040204" pitchFamily="50" charset="-128"/>
                          <a:ea typeface="Meiryo UI" panose="020B0604030504040204" pitchFamily="50" charset="-128"/>
                        </a:rPr>
                        <a:t>　</a:t>
                      </a:r>
                      <a:endParaRPr lang="ja-JP" altLang="en-US" sz="800" b="1" i="0" u="none" strike="noStrike" dirty="0">
                        <a:solidFill>
                          <a:srgbClr val="FFFFFF"/>
                        </a:solidFill>
                        <a:effectLst/>
                        <a:latin typeface="Meiryo UI" panose="020B0604030504040204" pitchFamily="50" charset="-128"/>
                        <a:ea typeface="Meiryo UI" panose="020B0604030504040204" pitchFamily="50" charset="-128"/>
                      </a:endParaRPr>
                    </a:p>
                    <a:p>
                      <a:pPr algn="l" rtl="0" fontAlgn="ctr"/>
                      <a:r>
                        <a:rPr lang="ja-JP" altLang="en-US" sz="800" b="1" u="none" strike="noStrike" dirty="0">
                          <a:effectLst/>
                          <a:latin typeface="Meiryo UI" panose="020B0604030504040204" pitchFamily="50" charset="-128"/>
                          <a:ea typeface="Meiryo UI" panose="020B0604030504040204" pitchFamily="50" charset="-128"/>
                        </a:rPr>
                        <a:t>　</a:t>
                      </a:r>
                      <a:endParaRPr lang="ja-JP" altLang="en-US" sz="800" b="1" i="0" u="none" strike="noStrike" dirty="0">
                        <a:solidFill>
                          <a:srgbClr val="FFFFFF"/>
                        </a:solidFill>
                        <a:effectLst/>
                        <a:latin typeface="Meiryo UI" panose="020B0604030504040204" pitchFamily="50" charset="-128"/>
                        <a:ea typeface="Meiryo UI" panose="020B0604030504040204" pitchFamily="50" charset="-128"/>
                      </a:endParaRPr>
                    </a:p>
                  </a:txBody>
                  <a:tcPr marL="1577" marR="1577" marT="1577" marB="0" anchor="ctr">
                    <a:solidFill>
                      <a:schemeClr val="tx1">
                        <a:lumMod val="50000"/>
                        <a:lumOff val="50000"/>
                      </a:schemeClr>
                    </a:solidFill>
                  </a:tcPr>
                </a:tc>
                <a:tc>
                  <a:txBody>
                    <a:bodyPr/>
                    <a:lstStyle/>
                    <a:p>
                      <a:pPr algn="l" fontAlgn="t"/>
                      <a:r>
                        <a:rPr lang="ja-JP" altLang="en-US" sz="800" u="none" strike="noStrike" dirty="0">
                          <a:solidFill>
                            <a:schemeClr val="tx1"/>
                          </a:solidFill>
                          <a:effectLst/>
                          <a:latin typeface="Meiryo UI" panose="020B0604030504040204" pitchFamily="50" charset="-128"/>
                          <a:ea typeface="Meiryo UI" panose="020B0604030504040204" pitchFamily="50" charset="-128"/>
                        </a:rPr>
                        <a:t>　</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p>
                      <a:pPr algn="l" fontAlgn="t"/>
                      <a:r>
                        <a:rPr lang="ja-JP" altLang="en-US" sz="800" u="none" strike="noStrike" dirty="0">
                          <a:solidFill>
                            <a:schemeClr val="tx1"/>
                          </a:solidFill>
                          <a:effectLst/>
                          <a:latin typeface="Meiryo UI" panose="020B0604030504040204" pitchFamily="50" charset="-128"/>
                          <a:ea typeface="Meiryo UI" panose="020B0604030504040204" pitchFamily="50" charset="-128"/>
                        </a:rPr>
                        <a:t>　</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p>
                      <a:pPr algn="l" fontAlgn="t"/>
                      <a:r>
                        <a:rPr lang="ja-JP" altLang="en-US" sz="800" u="none" strike="noStrike" dirty="0">
                          <a:solidFill>
                            <a:schemeClr val="tx1"/>
                          </a:solidFill>
                          <a:effectLst/>
                          <a:latin typeface="Meiryo UI" panose="020B0604030504040204" pitchFamily="50" charset="-128"/>
                          <a:ea typeface="Meiryo UI" panose="020B0604030504040204" pitchFamily="50" charset="-128"/>
                        </a:rPr>
                        <a:t>　</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txBody>
                  <a:tcPr marL="1577" marR="1577" marT="1577" marB="0"/>
                </a:tc>
                <a:tc>
                  <a:txBody>
                    <a:bodyPr/>
                    <a:lstStyle/>
                    <a:p>
                      <a:pPr algn="l" fontAlgn="t"/>
                      <a:r>
                        <a:rPr lang="ja-JP" altLang="en-US" sz="800" u="none" strike="noStrike" dirty="0">
                          <a:solidFill>
                            <a:schemeClr val="tx1"/>
                          </a:solidFill>
                          <a:effectLst/>
                          <a:latin typeface="Meiryo UI" panose="020B0604030504040204" pitchFamily="50" charset="-128"/>
                          <a:ea typeface="Meiryo UI" panose="020B0604030504040204" pitchFamily="50" charset="-128"/>
                        </a:rPr>
                        <a:t>　</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p>
                      <a:pPr algn="l" fontAlgn="t"/>
                      <a:r>
                        <a:rPr lang="ja-JP" altLang="en-US" sz="800" u="none" strike="noStrike" dirty="0">
                          <a:solidFill>
                            <a:schemeClr val="tx1"/>
                          </a:solidFill>
                          <a:effectLst/>
                          <a:latin typeface="Meiryo UI" panose="020B0604030504040204" pitchFamily="50" charset="-128"/>
                          <a:ea typeface="Meiryo UI" panose="020B0604030504040204" pitchFamily="50" charset="-128"/>
                        </a:rPr>
                        <a:t>　</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p>
                      <a:pPr algn="l" fontAlgn="t"/>
                      <a:r>
                        <a:rPr lang="ja-JP" altLang="en-US" sz="800" u="none" strike="noStrike" dirty="0">
                          <a:solidFill>
                            <a:schemeClr val="tx1"/>
                          </a:solidFill>
                          <a:effectLst/>
                          <a:latin typeface="Meiryo UI" panose="020B0604030504040204" pitchFamily="50" charset="-128"/>
                          <a:ea typeface="Meiryo UI" panose="020B0604030504040204" pitchFamily="50" charset="-128"/>
                        </a:rPr>
                        <a:t>　</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txBody>
                  <a:tcPr marL="1577" marR="1577" marT="1577" marB="0"/>
                </a:tc>
                <a:tc>
                  <a:txBody>
                    <a:bodyPr/>
                    <a:lstStyle/>
                    <a:p>
                      <a:pPr algn="l" fontAlgn="t"/>
                      <a:r>
                        <a:rPr lang="ja-JP" altLang="en-US" sz="800" u="none" strike="noStrike" dirty="0">
                          <a:solidFill>
                            <a:schemeClr val="tx1"/>
                          </a:solidFill>
                          <a:effectLst/>
                          <a:latin typeface="Meiryo UI" panose="020B0604030504040204" pitchFamily="50" charset="-128"/>
                          <a:ea typeface="Meiryo UI" panose="020B0604030504040204" pitchFamily="50" charset="-128"/>
                        </a:rPr>
                        <a:t>　</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p>
                      <a:pPr algn="l" fontAlgn="t"/>
                      <a:r>
                        <a:rPr lang="ja-JP" altLang="en-US" sz="800" u="none" strike="noStrike" dirty="0">
                          <a:solidFill>
                            <a:schemeClr val="tx1"/>
                          </a:solidFill>
                          <a:effectLst/>
                          <a:latin typeface="Meiryo UI" panose="020B0604030504040204" pitchFamily="50" charset="-128"/>
                          <a:ea typeface="Meiryo UI" panose="020B0604030504040204" pitchFamily="50" charset="-128"/>
                        </a:rPr>
                        <a:t>　</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p>
                      <a:pPr algn="l" fontAlgn="t"/>
                      <a:r>
                        <a:rPr lang="ja-JP" altLang="en-US" sz="800" u="none" strike="noStrike" dirty="0">
                          <a:solidFill>
                            <a:schemeClr val="tx1"/>
                          </a:solidFill>
                          <a:effectLst/>
                          <a:latin typeface="Meiryo UI" panose="020B0604030504040204" pitchFamily="50" charset="-128"/>
                          <a:ea typeface="Meiryo UI" panose="020B0604030504040204" pitchFamily="50" charset="-128"/>
                        </a:rPr>
                        <a:t>　</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txBody>
                  <a:tcPr marL="1577" marR="1577" marT="1577" marB="0"/>
                </a:tc>
                <a:tc>
                  <a:txBody>
                    <a:bodyPr/>
                    <a:lstStyle/>
                    <a:p>
                      <a:endParaRPr lang="ja-JP" altLang="en-US" dirty="0">
                        <a:solidFill>
                          <a:schemeClr val="tx1"/>
                        </a:solidFill>
                      </a:endParaRPr>
                    </a:p>
                  </a:txBody>
                  <a:tcPr marL="1577" marR="1577" marT="1577" marB="0"/>
                </a:tc>
                <a:tc>
                  <a:txBody>
                    <a:bodyPr/>
                    <a:lstStyle/>
                    <a:p>
                      <a:endParaRPr lang="ja-JP" altLang="en-US" dirty="0">
                        <a:solidFill>
                          <a:schemeClr val="tx1"/>
                        </a:solidFill>
                      </a:endParaRPr>
                    </a:p>
                  </a:txBody>
                  <a:tcPr marL="1577" marR="1577" marT="1577" marB="0"/>
                </a:tc>
                <a:tc>
                  <a:txBody>
                    <a:bodyPr/>
                    <a:lstStyle/>
                    <a:p>
                      <a:endParaRPr lang="ja-JP" altLang="en-US" dirty="0">
                        <a:solidFill>
                          <a:schemeClr val="tx1"/>
                        </a:solidFill>
                      </a:endParaRPr>
                    </a:p>
                  </a:txBody>
                  <a:tcPr marL="1577" marR="1577" marT="1577" marB="0"/>
                </a:tc>
                <a:tc>
                  <a:txBody>
                    <a:bodyPr/>
                    <a:lstStyle/>
                    <a:p>
                      <a:endParaRPr lang="ja-JP" altLang="en-US" dirty="0">
                        <a:solidFill>
                          <a:schemeClr val="tx1"/>
                        </a:solidFill>
                      </a:endParaRPr>
                    </a:p>
                  </a:txBody>
                  <a:tcPr marL="1577" marR="1577" marT="1577" marB="0"/>
                </a:tc>
                <a:tc>
                  <a:txBody>
                    <a:bodyPr/>
                    <a:lstStyle/>
                    <a:p>
                      <a:r>
                        <a:rPr kumimoji="1" lang="ja-JP" altLang="en-US" sz="800" dirty="0" smtClean="0">
                          <a:solidFill>
                            <a:schemeClr val="tx1"/>
                          </a:solidFill>
                          <a:latin typeface="Meiryo UI" panose="020B0604030504040204" pitchFamily="50" charset="-128"/>
                          <a:ea typeface="Meiryo UI" panose="020B0604030504040204" pitchFamily="50" charset="-128"/>
                        </a:rPr>
                        <a:t>●「大阪市ＩＣＴ戦略」策定</a:t>
                      </a:r>
                      <a:endParaRPr kumimoji="1" lang="en-US" altLang="ja-JP" sz="800" dirty="0" smtClean="0">
                        <a:solidFill>
                          <a:schemeClr val="tx1"/>
                        </a:solidFill>
                        <a:latin typeface="Meiryo UI" panose="020B0604030504040204" pitchFamily="50" charset="-128"/>
                        <a:ea typeface="Meiryo UI" panose="020B0604030504040204" pitchFamily="50" charset="-128"/>
                      </a:endParaRPr>
                    </a:p>
                    <a:p>
                      <a:r>
                        <a:rPr kumimoji="1" lang="ja-JP" altLang="en-US" sz="800" dirty="0" smtClean="0">
                          <a:solidFill>
                            <a:schemeClr val="tx1"/>
                          </a:solidFill>
                          <a:latin typeface="Meiryo UI" panose="020B0604030504040204" pitchFamily="50" charset="-128"/>
                          <a:ea typeface="Meiryo UI" panose="020B0604030504040204" pitchFamily="50" charset="-128"/>
                        </a:rPr>
                        <a:t>●オープンデータ専用サイトの構築</a:t>
                      </a:r>
                      <a:endParaRPr kumimoji="1" lang="en-US" altLang="ja-JP" sz="800" dirty="0" smtClean="0">
                        <a:solidFill>
                          <a:schemeClr val="tx1"/>
                        </a:solidFill>
                        <a:latin typeface="Meiryo UI" panose="020B0604030504040204" pitchFamily="50" charset="-128"/>
                        <a:ea typeface="Meiryo UI" panose="020B0604030504040204" pitchFamily="50" charset="-128"/>
                      </a:endParaRPr>
                    </a:p>
                    <a:p>
                      <a:r>
                        <a:rPr kumimoji="1" lang="ja-JP" altLang="en-US" sz="800" dirty="0" smtClean="0">
                          <a:solidFill>
                            <a:schemeClr val="tx1"/>
                          </a:solidFill>
                          <a:latin typeface="Meiryo UI" panose="020B0604030504040204" pitchFamily="50" charset="-128"/>
                          <a:ea typeface="Meiryo UI" panose="020B0604030504040204" pitchFamily="50" charset="-128"/>
                        </a:rPr>
                        <a:t>●クルマのビッグデータ活用実証実験の実施</a:t>
                      </a:r>
                    </a:p>
                  </a:txBody>
                  <a:tcPr marL="1577" marR="1577" marT="1577" marB="0"/>
                </a:tc>
                <a:tc>
                  <a:txBody>
                    <a:bodyPr/>
                    <a:lstStyle/>
                    <a:p>
                      <a:r>
                        <a:rPr kumimoji="1" lang="ja-JP" altLang="en-US" sz="800" dirty="0" smtClean="0">
                          <a:solidFill>
                            <a:schemeClr val="tx1"/>
                          </a:solidFill>
                          <a:latin typeface="Meiryo UI" panose="020B0604030504040204" pitchFamily="50" charset="-128"/>
                          <a:ea typeface="Meiryo UI" panose="020B0604030504040204" pitchFamily="50" charset="-128"/>
                        </a:rPr>
                        <a:t>●生活保護のビッグデータ分析の実施</a:t>
                      </a:r>
                      <a:endParaRPr kumimoji="1" lang="en-US" altLang="ja-JP" sz="800" dirty="0" smtClean="0">
                        <a:solidFill>
                          <a:schemeClr val="tx1"/>
                        </a:solidFill>
                        <a:latin typeface="Meiryo UI" panose="020B0604030504040204" pitchFamily="50" charset="-128"/>
                        <a:ea typeface="Meiryo UI" panose="020B0604030504040204" pitchFamily="50" charset="-128"/>
                      </a:endParaRPr>
                    </a:p>
                    <a:p>
                      <a:r>
                        <a:rPr kumimoji="1" lang="ja-JP" altLang="en-US" sz="800" dirty="0" smtClean="0">
                          <a:solidFill>
                            <a:schemeClr val="tx1"/>
                          </a:solidFill>
                          <a:latin typeface="Meiryo UI" panose="020B0604030504040204" pitchFamily="50" charset="-128"/>
                          <a:ea typeface="Meiryo UI" panose="020B0604030504040204" pitchFamily="50" charset="-128"/>
                        </a:rPr>
                        <a:t>●イクボス宣言の実施</a:t>
                      </a:r>
                      <a:endParaRPr kumimoji="1" lang="en-US" altLang="ja-JP" sz="800" dirty="0" smtClean="0">
                        <a:solidFill>
                          <a:schemeClr val="tx1"/>
                        </a:solidFill>
                        <a:latin typeface="Meiryo UI" panose="020B0604030504040204" pitchFamily="50" charset="-128"/>
                        <a:ea typeface="Meiryo UI" panose="020B0604030504040204" pitchFamily="50" charset="-128"/>
                      </a:endParaRPr>
                    </a:p>
                    <a:p>
                      <a:r>
                        <a:rPr kumimoji="1" lang="ja-JP" altLang="en-US" sz="800" dirty="0" smtClean="0">
                          <a:solidFill>
                            <a:schemeClr val="tx1"/>
                          </a:solidFill>
                          <a:latin typeface="Meiryo UI" panose="020B0604030504040204" pitchFamily="50" charset="-128"/>
                          <a:ea typeface="Meiryo UI" panose="020B0604030504040204" pitchFamily="50" charset="-128"/>
                        </a:rPr>
                        <a:t>●ワーク・ライフ・バランス推進プラン策定</a:t>
                      </a:r>
                    </a:p>
                  </a:txBody>
                  <a:tcPr marL="1577" marR="1577" marT="1577" marB="0"/>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dirty="0" smtClean="0">
                          <a:solidFill>
                            <a:schemeClr val="tx1"/>
                          </a:solidFill>
                          <a:latin typeface="Meiryo UI" panose="020B0604030504040204" pitchFamily="50" charset="-128"/>
                          <a:ea typeface="Meiryo UI" panose="020B0604030504040204" pitchFamily="50" charset="-128"/>
                        </a:rPr>
                        <a:t>●「大阪市ＩＣＴ戦略 第２版」策定</a:t>
                      </a:r>
                      <a:endParaRPr kumimoji="1" lang="en-US" altLang="ja-JP" sz="800" dirty="0" smtClean="0">
                        <a:solidFill>
                          <a:schemeClr val="tx1"/>
                        </a:solidFill>
                        <a:latin typeface="Meiryo UI" panose="020B0604030504040204" pitchFamily="50" charset="-128"/>
                        <a:ea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dirty="0" smtClean="0">
                          <a:solidFill>
                            <a:schemeClr val="tx1"/>
                          </a:solidFill>
                          <a:latin typeface="Meiryo UI" panose="020B0604030504040204" pitchFamily="50" charset="-128"/>
                          <a:ea typeface="Meiryo UI" panose="020B0604030504040204" pitchFamily="50" charset="-128"/>
                        </a:rPr>
                        <a:t>●テレワークの全所属モデル実施</a:t>
                      </a:r>
                    </a:p>
                  </a:txBody>
                  <a:tcPr marL="1577" marR="1577" marT="1577" marB="0"/>
                </a:tc>
                <a:tc>
                  <a:txBody>
                    <a:bodyPr/>
                    <a:lstStyle/>
                    <a:p>
                      <a:endParaRPr lang="ja-JP" altLang="en-US" dirty="0">
                        <a:solidFill>
                          <a:schemeClr val="tx1"/>
                        </a:solidFill>
                      </a:endParaRPr>
                    </a:p>
                  </a:txBody>
                  <a:tcPr marL="1577" marR="1577" marT="1577" marB="0"/>
                </a:tc>
                <a:extLst>
                  <a:ext uri="{0D108BD9-81ED-4DB2-BD59-A6C34878D82A}">
                    <a16:rowId xmlns:a16="http://schemas.microsoft.com/office/drawing/2014/main" xmlns="" val="829872948"/>
                  </a:ext>
                </a:extLst>
              </a:tr>
              <a:tr h="966039">
                <a:tc>
                  <a:txBody>
                    <a:bodyPr/>
                    <a:lstStyle/>
                    <a:p>
                      <a:pPr algn="l" rtl="0" fontAlgn="ctr"/>
                      <a:r>
                        <a:rPr lang="ja-JP" altLang="en-US" sz="800" b="1" u="none" strike="noStrike" dirty="0">
                          <a:solidFill>
                            <a:schemeClr val="bg1"/>
                          </a:solidFill>
                          <a:effectLst/>
                          <a:latin typeface="Meiryo UI" panose="020B0604030504040204" pitchFamily="50" charset="-128"/>
                          <a:ea typeface="Meiryo UI" panose="020B0604030504040204" pitchFamily="50" charset="-128"/>
                        </a:rPr>
                        <a:t>⑤公民連携の</a:t>
                      </a:r>
                      <a:r>
                        <a:rPr lang="ja-JP" altLang="en-US" sz="800" b="1" u="none" strike="noStrike" dirty="0" smtClean="0">
                          <a:solidFill>
                            <a:schemeClr val="bg1"/>
                          </a:solidFill>
                          <a:effectLst/>
                          <a:latin typeface="Meiryo UI" panose="020B0604030504040204" pitchFamily="50" charset="-128"/>
                          <a:ea typeface="Meiryo UI" panose="020B0604030504040204" pitchFamily="50" charset="-128"/>
                        </a:rPr>
                        <a:t>推進</a:t>
                      </a:r>
                      <a:endParaRPr lang="ja-JP" altLang="en-US" sz="800" b="1" i="0" u="none" strike="noStrike" dirty="0">
                        <a:solidFill>
                          <a:schemeClr val="bg1"/>
                        </a:solidFill>
                        <a:effectLst/>
                        <a:latin typeface="Meiryo UI" panose="020B0604030504040204" pitchFamily="50" charset="-128"/>
                        <a:ea typeface="Meiryo UI" panose="020B0604030504040204" pitchFamily="50" charset="-128"/>
                      </a:endParaRPr>
                    </a:p>
                  </a:txBody>
                  <a:tcPr marL="1577" marR="1577" marT="1577" marB="0" anchor="ctr">
                    <a:solidFill>
                      <a:schemeClr val="tx1">
                        <a:lumMod val="50000"/>
                        <a:lumOff val="50000"/>
                      </a:schemeClr>
                    </a:solidFill>
                  </a:tcPr>
                </a:tc>
                <a:tc>
                  <a:txBody>
                    <a:bodyPr/>
                    <a:lstStyle/>
                    <a:p>
                      <a:pPr algn="l" rtl="0" fontAlgn="ctr"/>
                      <a:r>
                        <a:rPr lang="ja-JP" altLang="en-US" sz="800" b="1" u="none" strike="noStrike" dirty="0">
                          <a:effectLst/>
                          <a:latin typeface="Meiryo UI" panose="020B0604030504040204" pitchFamily="50" charset="-128"/>
                          <a:ea typeface="Meiryo UI" panose="020B0604030504040204" pitchFamily="50" charset="-128"/>
                        </a:rPr>
                        <a:t>　</a:t>
                      </a:r>
                      <a:endParaRPr lang="ja-JP" altLang="en-US" sz="800" b="1" i="0" u="none" strike="noStrike" dirty="0">
                        <a:solidFill>
                          <a:srgbClr val="FFFFFF"/>
                        </a:solidFill>
                        <a:effectLst/>
                        <a:latin typeface="Meiryo UI" panose="020B0604030504040204" pitchFamily="50" charset="-128"/>
                        <a:ea typeface="Meiryo UI" panose="020B0604030504040204" pitchFamily="50" charset="-128"/>
                      </a:endParaRPr>
                    </a:p>
                    <a:p>
                      <a:pPr algn="l" rtl="0" fontAlgn="ctr"/>
                      <a:r>
                        <a:rPr lang="ja-JP" altLang="en-US" sz="800" b="1" u="none" strike="noStrike" dirty="0">
                          <a:effectLst/>
                          <a:latin typeface="Meiryo UI" panose="020B0604030504040204" pitchFamily="50" charset="-128"/>
                          <a:ea typeface="Meiryo UI" panose="020B0604030504040204" pitchFamily="50" charset="-128"/>
                        </a:rPr>
                        <a:t>　</a:t>
                      </a:r>
                      <a:endParaRPr lang="ja-JP" altLang="en-US" sz="800" b="1" i="0" u="none" strike="noStrike" dirty="0">
                        <a:solidFill>
                          <a:srgbClr val="FFFFFF"/>
                        </a:solidFill>
                        <a:effectLst/>
                        <a:latin typeface="Meiryo UI" panose="020B0604030504040204" pitchFamily="50" charset="-128"/>
                        <a:ea typeface="Meiryo UI" panose="020B0604030504040204" pitchFamily="50" charset="-128"/>
                      </a:endParaRPr>
                    </a:p>
                  </a:txBody>
                  <a:tcPr marL="1577" marR="1577" marT="1577" marB="0" anchor="ctr">
                    <a:solidFill>
                      <a:schemeClr val="tx1">
                        <a:lumMod val="50000"/>
                        <a:lumOff val="50000"/>
                      </a:schemeClr>
                    </a:solidFill>
                  </a:tcPr>
                </a:tc>
                <a:tc>
                  <a:txBody>
                    <a:bodyPr/>
                    <a:lstStyle/>
                    <a:p>
                      <a:pPr algn="l" fontAlgn="t"/>
                      <a:r>
                        <a:rPr lang="ja-JP" altLang="en-US" sz="800" u="none" strike="noStrike" dirty="0">
                          <a:solidFill>
                            <a:schemeClr val="tx1"/>
                          </a:solidFill>
                          <a:effectLst/>
                          <a:latin typeface="Meiryo UI" panose="020B0604030504040204" pitchFamily="50" charset="-128"/>
                          <a:ea typeface="Meiryo UI" panose="020B0604030504040204" pitchFamily="50" charset="-128"/>
                        </a:rPr>
                        <a:t>　</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p>
                      <a:pPr algn="l" fontAlgn="t"/>
                      <a:r>
                        <a:rPr lang="ja-JP" altLang="en-US" sz="800" u="none" strike="noStrike" dirty="0">
                          <a:solidFill>
                            <a:schemeClr val="tx1"/>
                          </a:solidFill>
                          <a:effectLst/>
                          <a:latin typeface="Meiryo UI" panose="020B0604030504040204" pitchFamily="50" charset="-128"/>
                          <a:ea typeface="Meiryo UI" panose="020B0604030504040204" pitchFamily="50" charset="-128"/>
                        </a:rPr>
                        <a:t>　</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txBody>
                  <a:tcPr marL="1577" marR="1577" marT="1577" marB="0"/>
                </a:tc>
                <a:tc>
                  <a:txBody>
                    <a:bodyPr/>
                    <a:lstStyle/>
                    <a:p>
                      <a:pPr algn="l" rtl="0" fontAlgn="ctr"/>
                      <a:r>
                        <a:rPr lang="ja-JP" altLang="en-US" sz="800" u="none" strike="noStrike" dirty="0">
                          <a:solidFill>
                            <a:schemeClr val="tx1"/>
                          </a:solidFill>
                          <a:effectLst/>
                          <a:latin typeface="Meiryo UI" panose="020B0604030504040204" pitchFamily="50" charset="-128"/>
                          <a:ea typeface="Meiryo UI" panose="020B0604030504040204" pitchFamily="50" charset="-128"/>
                        </a:rPr>
                        <a:t>　</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txBody>
                  <a:tcPr marL="1577" marR="1577" marT="1577" marB="0"/>
                </a:tc>
                <a:tc>
                  <a:txBody>
                    <a:bodyPr/>
                    <a:lstStyle/>
                    <a:p>
                      <a:pPr algn="l" fontAlgn="t"/>
                      <a:r>
                        <a:rPr lang="ja-JP" altLang="en-US" sz="800" u="none" strike="noStrike" dirty="0">
                          <a:solidFill>
                            <a:schemeClr val="tx1"/>
                          </a:solidFill>
                          <a:effectLst/>
                          <a:latin typeface="Meiryo UI" panose="020B0604030504040204" pitchFamily="50" charset="-128"/>
                          <a:ea typeface="Meiryo UI" panose="020B0604030504040204" pitchFamily="50" charset="-128"/>
                        </a:rPr>
                        <a:t>　</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p>
                      <a:pPr algn="l" fontAlgn="t"/>
                      <a:r>
                        <a:rPr lang="ja-JP" altLang="en-US" sz="800" u="none" strike="noStrike" dirty="0">
                          <a:solidFill>
                            <a:schemeClr val="tx1"/>
                          </a:solidFill>
                          <a:effectLst/>
                          <a:latin typeface="Meiryo UI" panose="020B0604030504040204" pitchFamily="50" charset="-128"/>
                          <a:ea typeface="Meiryo UI" panose="020B0604030504040204" pitchFamily="50" charset="-128"/>
                        </a:rPr>
                        <a:t>　</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txBody>
                  <a:tcPr marL="1577" marR="1577" marT="1577" marB="0"/>
                </a:tc>
                <a:tc>
                  <a:txBody>
                    <a:bodyPr/>
                    <a:lstStyle/>
                    <a:p>
                      <a:endParaRPr lang="ja-JP" altLang="en-US">
                        <a:solidFill>
                          <a:schemeClr val="tx1"/>
                        </a:solidFill>
                      </a:endParaRPr>
                    </a:p>
                  </a:txBody>
                  <a:tcPr marL="1577" marR="1577" marT="1577" marB="0"/>
                </a:tc>
                <a:tc>
                  <a:txBody>
                    <a:bodyPr/>
                    <a:lstStyle/>
                    <a:p>
                      <a:endParaRPr lang="ja-JP" altLang="en-US" dirty="0">
                        <a:solidFill>
                          <a:schemeClr val="tx1"/>
                        </a:solidFill>
                      </a:endParaRPr>
                    </a:p>
                  </a:txBody>
                  <a:tcPr marL="1577" marR="1577" marT="1577" marB="0"/>
                </a:tc>
                <a:tc>
                  <a:txBody>
                    <a:bodyPr/>
                    <a:lstStyle/>
                    <a:p>
                      <a:endParaRPr lang="ja-JP" altLang="en-US" dirty="0">
                        <a:solidFill>
                          <a:schemeClr val="tx1"/>
                        </a:solidFill>
                      </a:endParaRPr>
                    </a:p>
                  </a:txBody>
                  <a:tcPr marL="1577" marR="1577" marT="1577" marB="0"/>
                </a:tc>
                <a:tc>
                  <a:txBody>
                    <a:bodyPr/>
                    <a:lstStyle/>
                    <a:p>
                      <a:endParaRPr lang="ja-JP" altLang="en-US">
                        <a:solidFill>
                          <a:schemeClr val="tx1"/>
                        </a:solidFill>
                      </a:endParaRPr>
                    </a:p>
                  </a:txBody>
                  <a:tcPr marL="1577" marR="1577" marT="1577" marB="0"/>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dirty="0" smtClean="0">
                          <a:solidFill>
                            <a:schemeClr val="tx1"/>
                          </a:solidFill>
                          <a:latin typeface="Meiryo UI" panose="020B0604030504040204" pitchFamily="50" charset="-128"/>
                          <a:ea typeface="Meiryo UI" panose="020B0604030504040204" pitchFamily="50" charset="-128"/>
                        </a:rPr>
                        <a:t>●大阪城公園</a:t>
                      </a:r>
                      <a:r>
                        <a:rPr kumimoji="1" lang="en-US" altLang="ja-JP" sz="800" dirty="0" smtClean="0">
                          <a:solidFill>
                            <a:schemeClr val="tx1"/>
                          </a:solidFill>
                          <a:latin typeface="Meiryo UI" panose="020B0604030504040204" pitchFamily="50" charset="-128"/>
                          <a:ea typeface="Meiryo UI" panose="020B0604030504040204" pitchFamily="50" charset="-128"/>
                        </a:rPr>
                        <a:t>PMO</a:t>
                      </a:r>
                      <a:r>
                        <a:rPr kumimoji="1" lang="ja-JP" altLang="en-US" sz="800" dirty="0" smtClean="0">
                          <a:solidFill>
                            <a:schemeClr val="tx1"/>
                          </a:solidFill>
                          <a:latin typeface="Meiryo UI" panose="020B0604030504040204" pitchFamily="50" charset="-128"/>
                          <a:ea typeface="Meiryo UI" panose="020B0604030504040204" pitchFamily="50" charset="-128"/>
                        </a:rPr>
                        <a:t>事業導入</a:t>
                      </a:r>
                      <a:endParaRPr kumimoji="1" lang="en-US" altLang="ja-JP" sz="800" dirty="0" smtClean="0">
                        <a:solidFill>
                          <a:schemeClr val="tx1"/>
                        </a:solidFill>
                        <a:latin typeface="Meiryo UI" panose="020B0604030504040204" pitchFamily="50" charset="-128"/>
                        <a:ea typeface="Meiryo UI" panose="020B0604030504040204" pitchFamily="50" charset="-128"/>
                      </a:endParaRPr>
                    </a:p>
                    <a:p>
                      <a:r>
                        <a:rPr kumimoji="1" lang="ja-JP" altLang="en-US" sz="800" dirty="0" smtClean="0">
                          <a:solidFill>
                            <a:schemeClr val="tx1"/>
                          </a:solidFill>
                          <a:latin typeface="Meiryo UI" panose="020B0604030504040204" pitchFamily="50" charset="-128"/>
                          <a:ea typeface="Meiryo UI" panose="020B0604030504040204" pitchFamily="50" charset="-128"/>
                        </a:rPr>
                        <a:t>●天王寺公園エントランスエリア</a:t>
                      </a:r>
                      <a:r>
                        <a:rPr kumimoji="1" lang="ja-JP" altLang="en-US" sz="800" spc="0" baseline="0" dirty="0" smtClean="0">
                          <a:solidFill>
                            <a:schemeClr val="tx1"/>
                          </a:solidFill>
                          <a:latin typeface="Meiryo UI" panose="020B0604030504040204" pitchFamily="50" charset="-128"/>
                          <a:ea typeface="Meiryo UI" panose="020B0604030504040204" pitchFamily="50" charset="-128"/>
                        </a:rPr>
                        <a:t>（愛称：てんしば）リニューアル</a:t>
                      </a:r>
                      <a:endParaRPr kumimoji="1" lang="en-US" altLang="ja-JP" sz="800" spc="0" baseline="0" dirty="0" smtClean="0">
                        <a:solidFill>
                          <a:schemeClr val="tx1"/>
                        </a:solidFill>
                        <a:latin typeface="Meiryo UI" panose="020B0604030504040204" pitchFamily="50" charset="-128"/>
                        <a:ea typeface="Meiryo UI" panose="020B0604030504040204" pitchFamily="50" charset="-128"/>
                      </a:endParaRPr>
                    </a:p>
                  </a:txBody>
                  <a:tcPr marL="1577" marR="1577" marT="1577" marB="0"/>
                </a:tc>
                <a:tc>
                  <a:txBody>
                    <a:bodyPr/>
                    <a:lstStyle/>
                    <a:p>
                      <a:endParaRPr lang="ja-JP" altLang="en-US" dirty="0">
                        <a:solidFill>
                          <a:schemeClr val="tx1"/>
                        </a:solidFill>
                      </a:endParaRPr>
                    </a:p>
                  </a:txBody>
                  <a:tcPr marL="1577" marR="1577" marT="1577" marB="0"/>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dirty="0" smtClean="0">
                          <a:solidFill>
                            <a:schemeClr val="tx1"/>
                          </a:solidFill>
                          <a:latin typeface="Meiryo UI" panose="020B0604030504040204" pitchFamily="50" charset="-128"/>
                          <a:ea typeface="Meiryo UI" panose="020B0604030504040204" pitchFamily="50" charset="-128"/>
                        </a:rPr>
                        <a:t>●企業等との連携窓口の一元化</a:t>
                      </a:r>
                    </a:p>
                    <a:p>
                      <a:endParaRPr lang="ja-JP" altLang="en-US" dirty="0">
                        <a:solidFill>
                          <a:schemeClr val="tx1"/>
                        </a:solidFill>
                      </a:endParaRPr>
                    </a:p>
                  </a:txBody>
                  <a:tcPr marL="1577" marR="1577" marT="1577" marB="0"/>
                </a:tc>
                <a:tc>
                  <a:txBody>
                    <a:bodyPr/>
                    <a:lstStyle/>
                    <a:p>
                      <a:endParaRPr lang="ja-JP" altLang="en-US" dirty="0">
                        <a:solidFill>
                          <a:schemeClr val="tx1"/>
                        </a:solidFill>
                      </a:endParaRPr>
                    </a:p>
                  </a:txBody>
                  <a:tcPr marL="1577" marR="1577" marT="1577" marB="0"/>
                </a:tc>
                <a:extLst>
                  <a:ext uri="{0D108BD9-81ED-4DB2-BD59-A6C34878D82A}">
                    <a16:rowId xmlns:a16="http://schemas.microsoft.com/office/drawing/2014/main" xmlns="" val="157061139"/>
                  </a:ext>
                </a:extLst>
              </a:tr>
            </a:tbl>
          </a:graphicData>
        </a:graphic>
      </p:graphicFrame>
      <p:sp>
        <p:nvSpPr>
          <p:cNvPr id="7" name="テキスト ボックス 6"/>
          <p:cNvSpPr txBox="1"/>
          <p:nvPr/>
        </p:nvSpPr>
        <p:spPr>
          <a:xfrm>
            <a:off x="2973873" y="73079"/>
            <a:ext cx="3286477" cy="369332"/>
          </a:xfrm>
          <a:prstGeom prst="rect">
            <a:avLst/>
          </a:prstGeom>
          <a:noFill/>
        </p:spPr>
        <p:txBody>
          <a:bodyPr wrap="none" rtlCol="0">
            <a:spAutoFit/>
          </a:bodyPr>
          <a:lstStyle/>
          <a:p>
            <a:r>
              <a:rPr lang="en-US" altLang="ja-JP" b="1" dirty="0" smtClean="0">
                <a:latin typeface="Meiryo UI" panose="020B0604030504040204" pitchFamily="50" charset="-128"/>
                <a:ea typeface="Meiryo UI" panose="020B0604030504040204" pitchFamily="50" charset="-128"/>
              </a:rPr>
              <a:t>A</a:t>
            </a:r>
            <a:r>
              <a:rPr lang="ja-JP" altLang="en-US" b="1" dirty="0" smtClean="0">
                <a:latin typeface="Meiryo UI" panose="020B0604030504040204" pitchFamily="50" charset="-128"/>
                <a:ea typeface="Meiryo UI" panose="020B0604030504040204" pitchFamily="50" charset="-128"/>
              </a:rPr>
              <a:t> いわゆる行政改革（大阪市）</a:t>
            </a:r>
            <a:endParaRPr lang="ja-JP" altLang="en-US" b="1" dirty="0">
              <a:latin typeface="Meiryo UI" panose="020B0604030504040204" pitchFamily="50" charset="-128"/>
              <a:ea typeface="Meiryo UI" panose="020B0604030504040204" pitchFamily="50" charset="-128"/>
            </a:endParaRPr>
          </a:p>
        </p:txBody>
      </p:sp>
    </p:spTree>
    <p:extLst>
      <p:ext uri="{BB962C8B-B14F-4D97-AF65-F5344CB8AC3E}">
        <p14:creationId xmlns:p14="http://schemas.microsoft.com/office/powerpoint/2010/main" val="1544531149"/>
      </p:ext>
    </p:extLst>
  </p:cSld>
  <p:clrMapOvr>
    <a:masterClrMapping/>
  </p:clrMapOvr>
  <p:timing>
    <p:tnLst>
      <p:par>
        <p:cTn id="1" dur="indefinite" restart="never" nodeType="tmRoot"/>
      </p:par>
    </p:tn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9" name="角丸四角形 68"/>
          <p:cNvSpPr/>
          <p:nvPr/>
        </p:nvSpPr>
        <p:spPr>
          <a:xfrm>
            <a:off x="7731256" y="6597352"/>
            <a:ext cx="585159" cy="208738"/>
          </a:xfrm>
          <a:prstGeom prst="roundRect">
            <a:avLst>
              <a:gd name="adj" fmla="val 3640"/>
            </a:avLst>
          </a:prstGeom>
          <a:solidFill>
            <a:schemeClr val="accent6">
              <a:lumMod val="60000"/>
              <a:lumOff val="40000"/>
              <a:alpha val="5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2" name="角丸四角形 61"/>
          <p:cNvSpPr/>
          <p:nvPr/>
        </p:nvSpPr>
        <p:spPr>
          <a:xfrm>
            <a:off x="7721600" y="5949280"/>
            <a:ext cx="1314896" cy="648073"/>
          </a:xfrm>
          <a:prstGeom prst="roundRect">
            <a:avLst>
              <a:gd name="adj" fmla="val 3640"/>
            </a:avLst>
          </a:prstGeom>
          <a:solidFill>
            <a:schemeClr val="accent6">
              <a:lumMod val="60000"/>
              <a:lumOff val="40000"/>
              <a:alpha val="5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7" name="角丸四角形 66"/>
          <p:cNvSpPr/>
          <p:nvPr/>
        </p:nvSpPr>
        <p:spPr>
          <a:xfrm>
            <a:off x="6817186" y="4105442"/>
            <a:ext cx="2291318" cy="255507"/>
          </a:xfrm>
          <a:prstGeom prst="roundRect">
            <a:avLst>
              <a:gd name="adj" fmla="val 3640"/>
            </a:avLst>
          </a:prstGeom>
          <a:solidFill>
            <a:schemeClr val="accent6">
              <a:lumMod val="60000"/>
              <a:lumOff val="40000"/>
              <a:alpha val="5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6" name="角丸四角形 65"/>
          <p:cNvSpPr/>
          <p:nvPr/>
        </p:nvSpPr>
        <p:spPr>
          <a:xfrm>
            <a:off x="7474859" y="4336458"/>
            <a:ext cx="1435424" cy="456540"/>
          </a:xfrm>
          <a:prstGeom prst="roundRect">
            <a:avLst>
              <a:gd name="adj" fmla="val 3640"/>
            </a:avLst>
          </a:prstGeom>
          <a:solidFill>
            <a:schemeClr val="accent6">
              <a:lumMod val="60000"/>
              <a:lumOff val="40000"/>
              <a:alpha val="5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8" name="角丸四角形 67"/>
          <p:cNvSpPr/>
          <p:nvPr/>
        </p:nvSpPr>
        <p:spPr>
          <a:xfrm>
            <a:off x="7661353" y="4784808"/>
            <a:ext cx="1430903" cy="444392"/>
          </a:xfrm>
          <a:prstGeom prst="roundRect">
            <a:avLst>
              <a:gd name="adj" fmla="val 3640"/>
            </a:avLst>
          </a:prstGeom>
          <a:solidFill>
            <a:schemeClr val="accent6">
              <a:lumMod val="60000"/>
              <a:lumOff val="40000"/>
              <a:alpha val="5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cxnSp>
        <p:nvCxnSpPr>
          <p:cNvPr id="55" name="直線コネクタ 54"/>
          <p:cNvCxnSpPr>
            <a:stCxn id="14" idx="0"/>
          </p:cNvCxnSpPr>
          <p:nvPr/>
        </p:nvCxnSpPr>
        <p:spPr>
          <a:xfrm>
            <a:off x="2627784" y="1425476"/>
            <a:ext cx="6234" cy="5432524"/>
          </a:xfrm>
          <a:prstGeom prst="line">
            <a:avLst/>
          </a:prstGeom>
          <a:ln w="3175">
            <a:prstDash val="sysDash"/>
          </a:ln>
        </p:spPr>
        <p:style>
          <a:lnRef idx="1">
            <a:schemeClr val="accent1"/>
          </a:lnRef>
          <a:fillRef idx="0">
            <a:schemeClr val="accent1"/>
          </a:fillRef>
          <a:effectRef idx="0">
            <a:schemeClr val="accent1"/>
          </a:effectRef>
          <a:fontRef idx="minor">
            <a:schemeClr val="tx1"/>
          </a:fontRef>
        </p:style>
      </p:cxnSp>
      <p:cxnSp>
        <p:nvCxnSpPr>
          <p:cNvPr id="56" name="直線コネクタ 55"/>
          <p:cNvCxnSpPr/>
          <p:nvPr/>
        </p:nvCxnSpPr>
        <p:spPr>
          <a:xfrm>
            <a:off x="4620357" y="1425476"/>
            <a:ext cx="6234" cy="5432524"/>
          </a:xfrm>
          <a:prstGeom prst="line">
            <a:avLst/>
          </a:prstGeom>
          <a:ln w="3175">
            <a:prstDash val="sysDash"/>
          </a:ln>
        </p:spPr>
        <p:style>
          <a:lnRef idx="1">
            <a:schemeClr val="accent1"/>
          </a:lnRef>
          <a:fillRef idx="0">
            <a:schemeClr val="accent1"/>
          </a:fillRef>
          <a:effectRef idx="0">
            <a:schemeClr val="accent1"/>
          </a:effectRef>
          <a:fontRef idx="minor">
            <a:schemeClr val="tx1"/>
          </a:fontRef>
        </p:style>
      </p:cxnSp>
      <p:cxnSp>
        <p:nvCxnSpPr>
          <p:cNvPr id="57" name="直線コネクタ 56"/>
          <p:cNvCxnSpPr/>
          <p:nvPr/>
        </p:nvCxnSpPr>
        <p:spPr>
          <a:xfrm>
            <a:off x="6708465" y="1425476"/>
            <a:ext cx="6234" cy="5432524"/>
          </a:xfrm>
          <a:prstGeom prst="line">
            <a:avLst/>
          </a:prstGeom>
          <a:ln w="3175">
            <a:prstDash val="sysDash"/>
          </a:ln>
        </p:spPr>
        <p:style>
          <a:lnRef idx="1">
            <a:schemeClr val="accent1"/>
          </a:lnRef>
          <a:fillRef idx="0">
            <a:schemeClr val="accent1"/>
          </a:fillRef>
          <a:effectRef idx="0">
            <a:schemeClr val="accent1"/>
          </a:effectRef>
          <a:fontRef idx="minor">
            <a:schemeClr val="tx1"/>
          </a:fontRef>
        </p:style>
      </p:cxnSp>
      <p:sp>
        <p:nvSpPr>
          <p:cNvPr id="7" name="山形 6"/>
          <p:cNvSpPr/>
          <p:nvPr/>
        </p:nvSpPr>
        <p:spPr>
          <a:xfrm>
            <a:off x="611560" y="955328"/>
            <a:ext cx="2160000" cy="432048"/>
          </a:xfrm>
          <a:prstGeom prst="chevron">
            <a:avLst/>
          </a:prstGeom>
          <a:noFill/>
          <a:ln w="190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en-US" altLang="ja-JP" dirty="0">
                <a:solidFill>
                  <a:schemeClr val="tx1"/>
                </a:solidFill>
              </a:rPr>
              <a:t>2011</a:t>
            </a:r>
            <a:r>
              <a:rPr kumimoji="1" lang="ja-JP" altLang="en-US" dirty="0">
                <a:solidFill>
                  <a:schemeClr val="tx1"/>
                </a:solidFill>
              </a:rPr>
              <a:t>年度</a:t>
            </a:r>
          </a:p>
        </p:txBody>
      </p:sp>
      <p:sp>
        <p:nvSpPr>
          <p:cNvPr id="8" name="山形 7"/>
          <p:cNvSpPr/>
          <p:nvPr/>
        </p:nvSpPr>
        <p:spPr>
          <a:xfrm>
            <a:off x="2628024" y="955328"/>
            <a:ext cx="2160000" cy="432048"/>
          </a:xfrm>
          <a:prstGeom prst="chevron">
            <a:avLst/>
          </a:prstGeom>
          <a:noFill/>
          <a:ln w="190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en-US" altLang="ja-JP" dirty="0">
                <a:solidFill>
                  <a:schemeClr val="tx1"/>
                </a:solidFill>
              </a:rPr>
              <a:t>2012</a:t>
            </a:r>
            <a:r>
              <a:rPr kumimoji="1" lang="ja-JP" altLang="en-US" dirty="0">
                <a:solidFill>
                  <a:schemeClr val="tx1"/>
                </a:solidFill>
              </a:rPr>
              <a:t>年度</a:t>
            </a:r>
          </a:p>
        </p:txBody>
      </p:sp>
      <p:sp>
        <p:nvSpPr>
          <p:cNvPr id="9" name="山形 8"/>
          <p:cNvSpPr/>
          <p:nvPr/>
        </p:nvSpPr>
        <p:spPr>
          <a:xfrm>
            <a:off x="4644248" y="955328"/>
            <a:ext cx="2160000" cy="432048"/>
          </a:xfrm>
          <a:prstGeom prst="chevron">
            <a:avLst/>
          </a:prstGeom>
          <a:noFill/>
          <a:ln w="190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en-US" altLang="ja-JP" dirty="0">
                <a:solidFill>
                  <a:schemeClr val="tx1"/>
                </a:solidFill>
              </a:rPr>
              <a:t>2013</a:t>
            </a:r>
            <a:r>
              <a:rPr kumimoji="1" lang="ja-JP" altLang="en-US" dirty="0">
                <a:solidFill>
                  <a:schemeClr val="tx1"/>
                </a:solidFill>
              </a:rPr>
              <a:t>年度</a:t>
            </a:r>
          </a:p>
        </p:txBody>
      </p:sp>
      <p:sp>
        <p:nvSpPr>
          <p:cNvPr id="10" name="山形 9"/>
          <p:cNvSpPr/>
          <p:nvPr/>
        </p:nvSpPr>
        <p:spPr>
          <a:xfrm>
            <a:off x="6660472" y="955328"/>
            <a:ext cx="2160000" cy="432048"/>
          </a:xfrm>
          <a:prstGeom prst="chevron">
            <a:avLst/>
          </a:prstGeom>
          <a:noFill/>
          <a:ln w="190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en-US" altLang="ja-JP" dirty="0">
                <a:solidFill>
                  <a:schemeClr val="tx1"/>
                </a:solidFill>
              </a:rPr>
              <a:t>2014</a:t>
            </a:r>
            <a:r>
              <a:rPr kumimoji="1" lang="ja-JP" altLang="en-US" dirty="0">
                <a:solidFill>
                  <a:schemeClr val="tx1"/>
                </a:solidFill>
              </a:rPr>
              <a:t>年度</a:t>
            </a:r>
          </a:p>
        </p:txBody>
      </p:sp>
      <p:sp>
        <p:nvSpPr>
          <p:cNvPr id="14" name="正方形/長方形 13"/>
          <p:cNvSpPr/>
          <p:nvPr/>
        </p:nvSpPr>
        <p:spPr>
          <a:xfrm>
            <a:off x="2051720" y="1425476"/>
            <a:ext cx="1152128" cy="648072"/>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0" bIns="36000" rtlCol="0" anchor="ctr"/>
          <a:lstStyle/>
          <a:p>
            <a:pPr marL="88900" indent="-88900"/>
            <a:r>
              <a:rPr lang="ja-JP" altLang="en-US" sz="1200" dirty="0">
                <a:solidFill>
                  <a:schemeClr val="tx1"/>
                </a:solidFill>
              </a:rPr>
              <a:t>●地下鉄民営化・成長戦略</a:t>
            </a:r>
            <a:r>
              <a:rPr lang="en-US" altLang="ja-JP" sz="1200" dirty="0">
                <a:solidFill>
                  <a:schemeClr val="tx1"/>
                </a:solidFill>
              </a:rPr>
              <a:t>PT</a:t>
            </a:r>
            <a:r>
              <a:rPr lang="ja-JP" altLang="en-US" sz="1200" dirty="0">
                <a:solidFill>
                  <a:schemeClr val="tx1"/>
                </a:solidFill>
              </a:rPr>
              <a:t>設置（</a:t>
            </a:r>
            <a:r>
              <a:rPr lang="en-US" altLang="ja-JP" sz="1200" dirty="0">
                <a:solidFill>
                  <a:schemeClr val="tx1"/>
                </a:solidFill>
              </a:rPr>
              <a:t>2</a:t>
            </a:r>
            <a:r>
              <a:rPr lang="ja-JP" altLang="en-US" sz="1200" dirty="0">
                <a:solidFill>
                  <a:schemeClr val="tx1"/>
                </a:solidFill>
              </a:rPr>
              <a:t>月）</a:t>
            </a:r>
          </a:p>
        </p:txBody>
      </p:sp>
      <p:sp>
        <p:nvSpPr>
          <p:cNvPr id="15" name="正方形/長方形 14"/>
          <p:cNvSpPr/>
          <p:nvPr/>
        </p:nvSpPr>
        <p:spPr>
          <a:xfrm>
            <a:off x="2699792" y="1857524"/>
            <a:ext cx="1728192" cy="648072"/>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marL="88900" indent="-88900"/>
            <a:r>
              <a:rPr lang="ja-JP" altLang="en-US" sz="1200" dirty="0">
                <a:solidFill>
                  <a:schemeClr val="tx1"/>
                </a:solidFill>
              </a:rPr>
              <a:t>●交通局長の</a:t>
            </a:r>
            <a:endParaRPr lang="en-US" altLang="ja-JP" sz="1200" dirty="0">
              <a:solidFill>
                <a:schemeClr val="tx1"/>
              </a:solidFill>
            </a:endParaRPr>
          </a:p>
          <a:p>
            <a:r>
              <a:rPr lang="ja-JP" altLang="en-US" sz="1200" dirty="0">
                <a:solidFill>
                  <a:schemeClr val="tx1"/>
                </a:solidFill>
              </a:rPr>
              <a:t>　民間人材登用（</a:t>
            </a:r>
            <a:r>
              <a:rPr lang="en-US" altLang="ja-JP" sz="1200" dirty="0">
                <a:solidFill>
                  <a:schemeClr val="tx1"/>
                </a:solidFill>
              </a:rPr>
              <a:t>4</a:t>
            </a:r>
            <a:r>
              <a:rPr lang="ja-JP" altLang="en-US" sz="1200" dirty="0">
                <a:solidFill>
                  <a:schemeClr val="tx1"/>
                </a:solidFill>
              </a:rPr>
              <a:t>月）</a:t>
            </a:r>
          </a:p>
        </p:txBody>
      </p:sp>
      <p:sp>
        <p:nvSpPr>
          <p:cNvPr id="16" name="正方形/長方形 15"/>
          <p:cNvSpPr/>
          <p:nvPr/>
        </p:nvSpPr>
        <p:spPr>
          <a:xfrm>
            <a:off x="3610372" y="3573016"/>
            <a:ext cx="3240360" cy="432048"/>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r>
              <a:rPr lang="ja-JP" altLang="en-US" sz="1200" dirty="0">
                <a:solidFill>
                  <a:schemeClr val="tx1"/>
                </a:solidFill>
              </a:rPr>
              <a:t>●売店のリニューアル（</a:t>
            </a:r>
            <a:r>
              <a:rPr lang="en-US" altLang="ja-JP" sz="1200" dirty="0">
                <a:solidFill>
                  <a:schemeClr val="tx1"/>
                </a:solidFill>
              </a:rPr>
              <a:t>9</a:t>
            </a:r>
            <a:r>
              <a:rPr lang="ja-JP" altLang="en-US" sz="1200" dirty="0">
                <a:solidFill>
                  <a:schemeClr val="tx1"/>
                </a:solidFill>
              </a:rPr>
              <a:t>月～；全</a:t>
            </a:r>
            <a:r>
              <a:rPr lang="en-US" altLang="ja-JP" sz="1200" dirty="0">
                <a:solidFill>
                  <a:schemeClr val="tx1"/>
                </a:solidFill>
              </a:rPr>
              <a:t>51</a:t>
            </a:r>
            <a:r>
              <a:rPr lang="ja-JP" altLang="en-US" sz="1200" dirty="0">
                <a:solidFill>
                  <a:schemeClr val="tx1"/>
                </a:solidFill>
              </a:rPr>
              <a:t>店完了）</a:t>
            </a:r>
          </a:p>
        </p:txBody>
      </p:sp>
      <p:sp>
        <p:nvSpPr>
          <p:cNvPr id="17" name="正方形/長方形 16"/>
          <p:cNvSpPr/>
          <p:nvPr/>
        </p:nvSpPr>
        <p:spPr>
          <a:xfrm>
            <a:off x="3419872" y="2636912"/>
            <a:ext cx="1368152" cy="648072"/>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marL="88900" indent="-88900"/>
            <a:r>
              <a:rPr lang="ja-JP" altLang="en-US" sz="1200" dirty="0">
                <a:solidFill>
                  <a:schemeClr val="tx1"/>
                </a:solidFill>
                <a:latin typeface="ＭＳ Ｐゴシック" pitchFamily="50" charset="-128"/>
                <a:ea typeface="ＭＳ Ｐゴシック" pitchFamily="50" charset="-128"/>
              </a:rPr>
              <a:t>●</a:t>
            </a:r>
            <a:r>
              <a:rPr lang="zh-TW" altLang="en-US" sz="1200" dirty="0">
                <a:solidFill>
                  <a:schemeClr val="tx1"/>
                </a:solidFill>
                <a:latin typeface="ＭＳ Ｐゴシック" pitchFamily="50" charset="-128"/>
                <a:ea typeface="ＭＳ Ｐゴシック" pitchFamily="50" charset="-128"/>
              </a:rPr>
              <a:t>民営化推進室</a:t>
            </a:r>
            <a:r>
              <a:rPr lang="ja-JP" altLang="en-US" sz="1200" dirty="0">
                <a:solidFill>
                  <a:schemeClr val="tx1"/>
                </a:solidFill>
                <a:latin typeface="ＭＳ Ｐゴシック" pitchFamily="50" charset="-128"/>
                <a:ea typeface="ＭＳ Ｐゴシック" pitchFamily="50" charset="-128"/>
              </a:rPr>
              <a:t>の　</a:t>
            </a:r>
            <a:r>
              <a:rPr lang="zh-TW" altLang="en-US" sz="1200" dirty="0">
                <a:solidFill>
                  <a:schemeClr val="tx1"/>
                </a:solidFill>
                <a:latin typeface="ＭＳ Ｐゴシック" pitchFamily="50" charset="-128"/>
                <a:ea typeface="ＭＳ Ｐゴシック" pitchFamily="50" charset="-128"/>
              </a:rPr>
              <a:t>設置</a:t>
            </a:r>
            <a:r>
              <a:rPr lang="ja-JP" altLang="en-US" sz="1200" dirty="0">
                <a:solidFill>
                  <a:schemeClr val="tx1"/>
                </a:solidFill>
                <a:latin typeface="ＭＳ Ｐゴシック" pitchFamily="50" charset="-128"/>
                <a:ea typeface="ＭＳ Ｐゴシック" pitchFamily="50" charset="-128"/>
              </a:rPr>
              <a:t>（</a:t>
            </a:r>
            <a:r>
              <a:rPr lang="en-US" altLang="ja-JP" sz="1200" dirty="0">
                <a:solidFill>
                  <a:schemeClr val="tx1"/>
                </a:solidFill>
              </a:rPr>
              <a:t>8</a:t>
            </a:r>
            <a:r>
              <a:rPr lang="ja-JP" altLang="en-US" sz="1200" dirty="0">
                <a:solidFill>
                  <a:schemeClr val="tx1"/>
                </a:solidFill>
                <a:latin typeface="ＭＳ Ｐゴシック" pitchFamily="50" charset="-128"/>
                <a:ea typeface="ＭＳ Ｐゴシック" pitchFamily="50" charset="-128"/>
              </a:rPr>
              <a:t>月）</a:t>
            </a:r>
            <a:endParaRPr lang="zh-TW" altLang="en-US" sz="1200" dirty="0">
              <a:solidFill>
                <a:schemeClr val="tx1"/>
              </a:solidFill>
              <a:latin typeface="ＭＳ Ｐゴシック" pitchFamily="50" charset="-128"/>
              <a:ea typeface="ＭＳ Ｐゴシック" pitchFamily="50" charset="-128"/>
            </a:endParaRPr>
          </a:p>
        </p:txBody>
      </p:sp>
      <p:sp>
        <p:nvSpPr>
          <p:cNvPr id="18" name="正方形/長方形 17"/>
          <p:cNvSpPr/>
          <p:nvPr/>
        </p:nvSpPr>
        <p:spPr>
          <a:xfrm>
            <a:off x="4211960" y="2996952"/>
            <a:ext cx="1807840" cy="648072"/>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marL="88900" indent="-88900"/>
            <a:r>
              <a:rPr lang="ja-JP" altLang="en-US" sz="1200" dirty="0">
                <a:solidFill>
                  <a:schemeClr val="tx1"/>
                </a:solidFill>
              </a:rPr>
              <a:t>●地下鉄事業民営化基本方針</a:t>
            </a:r>
            <a:r>
              <a:rPr lang="en-US" altLang="ja-JP" sz="1200" dirty="0">
                <a:solidFill>
                  <a:schemeClr val="tx1"/>
                </a:solidFill>
              </a:rPr>
              <a:t>(</a:t>
            </a:r>
            <a:r>
              <a:rPr lang="ja-JP" altLang="en-US" sz="1200" dirty="0">
                <a:solidFill>
                  <a:schemeClr val="tx1"/>
                </a:solidFill>
              </a:rPr>
              <a:t>案</a:t>
            </a:r>
            <a:r>
              <a:rPr lang="en-US" altLang="ja-JP" sz="1200" dirty="0">
                <a:solidFill>
                  <a:schemeClr val="tx1"/>
                </a:solidFill>
              </a:rPr>
              <a:t>)</a:t>
            </a:r>
            <a:r>
              <a:rPr lang="ja-JP" altLang="en-US" sz="1200" dirty="0">
                <a:solidFill>
                  <a:schemeClr val="tx1"/>
                </a:solidFill>
              </a:rPr>
              <a:t>の策定（</a:t>
            </a:r>
            <a:r>
              <a:rPr lang="en-US" altLang="ja-JP" sz="1200" dirty="0">
                <a:solidFill>
                  <a:schemeClr val="tx1"/>
                </a:solidFill>
              </a:rPr>
              <a:t>2</a:t>
            </a:r>
            <a:r>
              <a:rPr lang="ja-JP" altLang="en-US" sz="1200" dirty="0">
                <a:solidFill>
                  <a:schemeClr val="tx1"/>
                </a:solidFill>
              </a:rPr>
              <a:t>月）</a:t>
            </a:r>
          </a:p>
        </p:txBody>
      </p:sp>
      <p:sp>
        <p:nvSpPr>
          <p:cNvPr id="20" name="正方形/長方形 19"/>
          <p:cNvSpPr/>
          <p:nvPr/>
        </p:nvSpPr>
        <p:spPr>
          <a:xfrm>
            <a:off x="4427984" y="4365104"/>
            <a:ext cx="1944216" cy="432048"/>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r>
              <a:rPr lang="ja-JP" altLang="en-US" sz="1200" dirty="0">
                <a:solidFill>
                  <a:schemeClr val="tx1"/>
                </a:solidFill>
              </a:rPr>
              <a:t>●終発時間の延長</a:t>
            </a:r>
            <a:endParaRPr lang="en-US" altLang="ja-JP" sz="1200" dirty="0">
              <a:solidFill>
                <a:schemeClr val="tx1"/>
              </a:solidFill>
            </a:endParaRPr>
          </a:p>
          <a:p>
            <a:r>
              <a:rPr lang="ja-JP" altLang="en-US" sz="1200" dirty="0">
                <a:solidFill>
                  <a:schemeClr val="tx1"/>
                </a:solidFill>
              </a:rPr>
              <a:t>　（</a:t>
            </a:r>
            <a:r>
              <a:rPr lang="en-US" altLang="ja-JP" sz="1200" dirty="0">
                <a:solidFill>
                  <a:schemeClr val="tx1"/>
                </a:solidFill>
              </a:rPr>
              <a:t>3</a:t>
            </a:r>
            <a:r>
              <a:rPr lang="ja-JP" altLang="en-US" sz="1200" dirty="0">
                <a:solidFill>
                  <a:schemeClr val="tx1"/>
                </a:solidFill>
              </a:rPr>
              <a:t>月；堺筋線以外）</a:t>
            </a:r>
          </a:p>
        </p:txBody>
      </p:sp>
      <p:sp>
        <p:nvSpPr>
          <p:cNvPr id="21" name="正方形/長方形 20"/>
          <p:cNvSpPr/>
          <p:nvPr/>
        </p:nvSpPr>
        <p:spPr>
          <a:xfrm>
            <a:off x="4644008" y="4797152"/>
            <a:ext cx="3672408" cy="432048"/>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r>
              <a:rPr lang="ja-JP" altLang="en-US" sz="1200" dirty="0">
                <a:solidFill>
                  <a:schemeClr val="tx1"/>
                </a:solidFill>
              </a:rPr>
              <a:t>●駅ナカ事業の展開（</a:t>
            </a:r>
            <a:r>
              <a:rPr lang="en-US" altLang="ja-JP" sz="1200" dirty="0">
                <a:solidFill>
                  <a:schemeClr val="tx1"/>
                </a:solidFill>
              </a:rPr>
              <a:t>4</a:t>
            </a:r>
            <a:r>
              <a:rPr lang="ja-JP" altLang="en-US" sz="1200" dirty="0">
                <a:solidFill>
                  <a:schemeClr val="tx1"/>
                </a:solidFill>
              </a:rPr>
              <a:t>月～）</a:t>
            </a:r>
            <a:endParaRPr lang="en-US" altLang="ja-JP" sz="1200" dirty="0">
              <a:solidFill>
                <a:schemeClr val="tx1"/>
              </a:solidFill>
            </a:endParaRPr>
          </a:p>
          <a:p>
            <a:r>
              <a:rPr lang="ja-JP" altLang="en-US" sz="1200" dirty="0">
                <a:solidFill>
                  <a:schemeClr val="tx1"/>
                </a:solidFill>
              </a:rPr>
              <a:t>　</a:t>
            </a:r>
            <a:r>
              <a:rPr lang="en-US" altLang="ja-JP" sz="1200" dirty="0">
                <a:solidFill>
                  <a:schemeClr val="tx1"/>
                </a:solidFill>
              </a:rPr>
              <a:t>【2013.4</a:t>
            </a:r>
            <a:r>
              <a:rPr lang="ja-JP" altLang="en-US" sz="1200" dirty="0">
                <a:solidFill>
                  <a:schemeClr val="tx1"/>
                </a:solidFill>
              </a:rPr>
              <a:t>天王寺、</a:t>
            </a:r>
            <a:r>
              <a:rPr lang="en-US" altLang="ja-JP" sz="1200" dirty="0">
                <a:solidFill>
                  <a:schemeClr val="tx1"/>
                </a:solidFill>
              </a:rPr>
              <a:t>2013.10</a:t>
            </a:r>
            <a:r>
              <a:rPr lang="ja-JP" altLang="en-US" sz="1200" dirty="0">
                <a:solidFill>
                  <a:schemeClr val="tx1"/>
                </a:solidFill>
              </a:rPr>
              <a:t>なんば、</a:t>
            </a:r>
            <a:r>
              <a:rPr lang="en-US" altLang="ja-JP" sz="1200" dirty="0">
                <a:solidFill>
                  <a:schemeClr val="tx1"/>
                </a:solidFill>
              </a:rPr>
              <a:t>2014.4</a:t>
            </a:r>
            <a:r>
              <a:rPr lang="ja-JP" altLang="en-US" sz="1200" dirty="0">
                <a:solidFill>
                  <a:schemeClr val="tx1"/>
                </a:solidFill>
              </a:rPr>
              <a:t>梅田</a:t>
            </a:r>
            <a:r>
              <a:rPr lang="en-US" altLang="ja-JP" sz="1200" dirty="0">
                <a:solidFill>
                  <a:schemeClr val="tx1"/>
                </a:solidFill>
              </a:rPr>
              <a:t>】</a:t>
            </a:r>
            <a:endParaRPr lang="ja-JP" altLang="en-US" sz="1200" dirty="0">
              <a:solidFill>
                <a:schemeClr val="tx1"/>
              </a:solidFill>
            </a:endParaRPr>
          </a:p>
        </p:txBody>
      </p:sp>
      <p:sp>
        <p:nvSpPr>
          <p:cNvPr id="22" name="正方形/長方形 21"/>
          <p:cNvSpPr/>
          <p:nvPr/>
        </p:nvSpPr>
        <p:spPr>
          <a:xfrm>
            <a:off x="4860032" y="1323876"/>
            <a:ext cx="1800200" cy="648072"/>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marL="88900" indent="-88900"/>
            <a:r>
              <a:rPr lang="ja-JP" altLang="en-US" sz="1200" dirty="0">
                <a:solidFill>
                  <a:schemeClr val="tx1"/>
                </a:solidFill>
              </a:rPr>
              <a:t>●地下鉄事業民営化基本ﾌﾟﾗﾝ</a:t>
            </a:r>
            <a:r>
              <a:rPr lang="en-US" altLang="ja-JP" sz="1200" dirty="0">
                <a:solidFill>
                  <a:schemeClr val="tx1"/>
                </a:solidFill>
              </a:rPr>
              <a:t>(</a:t>
            </a:r>
            <a:r>
              <a:rPr lang="ja-JP" altLang="en-US" sz="1200" dirty="0">
                <a:solidFill>
                  <a:schemeClr val="tx1"/>
                </a:solidFill>
              </a:rPr>
              <a:t>案</a:t>
            </a:r>
            <a:r>
              <a:rPr lang="en-US" altLang="ja-JP" sz="1200" dirty="0">
                <a:solidFill>
                  <a:schemeClr val="tx1"/>
                </a:solidFill>
              </a:rPr>
              <a:t>)</a:t>
            </a:r>
            <a:r>
              <a:rPr lang="ja-JP" altLang="en-US" sz="1200" dirty="0">
                <a:solidFill>
                  <a:schemeClr val="tx1"/>
                </a:solidFill>
              </a:rPr>
              <a:t>の策定（</a:t>
            </a:r>
            <a:r>
              <a:rPr lang="en-US" altLang="ja-JP" sz="1200" dirty="0">
                <a:solidFill>
                  <a:schemeClr val="tx1"/>
                </a:solidFill>
              </a:rPr>
              <a:t>5</a:t>
            </a:r>
            <a:r>
              <a:rPr lang="ja-JP" altLang="en-US" sz="1200" dirty="0">
                <a:solidFill>
                  <a:schemeClr val="tx1"/>
                </a:solidFill>
              </a:rPr>
              <a:t>月）</a:t>
            </a:r>
          </a:p>
        </p:txBody>
      </p:sp>
      <p:sp>
        <p:nvSpPr>
          <p:cNvPr id="23" name="正方形/長方形 22"/>
          <p:cNvSpPr/>
          <p:nvPr/>
        </p:nvSpPr>
        <p:spPr>
          <a:xfrm>
            <a:off x="5397996" y="1832124"/>
            <a:ext cx="1434604" cy="648072"/>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0" bIns="36000" rtlCol="0" anchor="ctr"/>
          <a:lstStyle/>
          <a:p>
            <a:r>
              <a:rPr lang="ja-JP" altLang="en-US" sz="1200" dirty="0">
                <a:solidFill>
                  <a:schemeClr val="tx1"/>
                </a:solidFill>
                <a:latin typeface="ＭＳ Ｐゴシック" pitchFamily="50" charset="-128"/>
                <a:ea typeface="ＭＳ Ｐゴシック" pitchFamily="50" charset="-128"/>
              </a:rPr>
              <a:t>●</a:t>
            </a:r>
            <a:r>
              <a:rPr lang="zh-TW" altLang="en-US" sz="1200" dirty="0">
                <a:solidFill>
                  <a:schemeClr val="tx1"/>
                </a:solidFill>
                <a:latin typeface="ＭＳ Ｐゴシック" pitchFamily="50" charset="-128"/>
                <a:ea typeface="ＭＳ Ｐゴシック" pitchFamily="50" charset="-128"/>
              </a:rPr>
              <a:t>交通政策室設置</a:t>
            </a:r>
            <a:endParaRPr lang="en-US" altLang="zh-TW" sz="1200" dirty="0">
              <a:solidFill>
                <a:schemeClr val="tx1"/>
              </a:solidFill>
              <a:latin typeface="ＭＳ Ｐゴシック" pitchFamily="50" charset="-128"/>
              <a:ea typeface="ＭＳ Ｐゴシック" pitchFamily="50" charset="-128"/>
            </a:endParaRPr>
          </a:p>
          <a:p>
            <a:r>
              <a:rPr lang="ja-JP" altLang="en-US" sz="1200" dirty="0">
                <a:solidFill>
                  <a:schemeClr val="tx1"/>
                </a:solidFill>
                <a:latin typeface="ＭＳ Ｐゴシック" pitchFamily="50" charset="-128"/>
                <a:ea typeface="ＭＳ Ｐゴシック" pitchFamily="50" charset="-128"/>
              </a:rPr>
              <a:t>　</a:t>
            </a:r>
            <a:r>
              <a:rPr lang="zh-TW" altLang="en-US" sz="1200" dirty="0">
                <a:solidFill>
                  <a:schemeClr val="tx1"/>
                </a:solidFill>
                <a:latin typeface="ＭＳ Ｐゴシック" pitchFamily="50" charset="-128"/>
                <a:ea typeface="ＭＳ Ｐゴシック" pitchFamily="50" charset="-128"/>
              </a:rPr>
              <a:t>（</a:t>
            </a:r>
            <a:r>
              <a:rPr lang="en-US" altLang="ja-JP" sz="1200" dirty="0">
                <a:solidFill>
                  <a:schemeClr val="tx1"/>
                </a:solidFill>
                <a:ea typeface="ＭＳ Ｐゴシック" pitchFamily="50" charset="-128"/>
              </a:rPr>
              <a:t>8</a:t>
            </a:r>
            <a:r>
              <a:rPr lang="ja-JP" altLang="en-US" sz="1200" dirty="0">
                <a:solidFill>
                  <a:schemeClr val="tx1"/>
                </a:solidFill>
                <a:ea typeface="ＭＳ Ｐゴシック" pitchFamily="50" charset="-128"/>
              </a:rPr>
              <a:t>月</a:t>
            </a:r>
            <a:r>
              <a:rPr lang="ja-JP" altLang="en-US" sz="1200" dirty="0">
                <a:solidFill>
                  <a:schemeClr val="tx1"/>
                </a:solidFill>
                <a:latin typeface="ＭＳ Ｐゴシック" pitchFamily="50" charset="-128"/>
                <a:ea typeface="ＭＳ Ｐゴシック" pitchFamily="50" charset="-128"/>
              </a:rPr>
              <a:t>；</a:t>
            </a:r>
            <a:r>
              <a:rPr lang="zh-TW" altLang="en-US" sz="1200" dirty="0">
                <a:solidFill>
                  <a:schemeClr val="tx1"/>
                </a:solidFill>
                <a:latin typeface="ＭＳ Ｐゴシック" pitchFamily="50" charset="-128"/>
                <a:ea typeface="ＭＳ Ｐゴシック" pitchFamily="50" charset="-128"/>
              </a:rPr>
              <a:t>都市計画局</a:t>
            </a:r>
            <a:r>
              <a:rPr lang="ja-JP" altLang="en-US" sz="1200" dirty="0">
                <a:solidFill>
                  <a:schemeClr val="tx1"/>
                </a:solidFill>
                <a:latin typeface="ＭＳ Ｐゴシック" pitchFamily="50" charset="-128"/>
                <a:ea typeface="ＭＳ Ｐゴシック" pitchFamily="50" charset="-128"/>
              </a:rPr>
              <a:t>）</a:t>
            </a:r>
            <a:endParaRPr lang="zh-TW" altLang="en-US" sz="1200" dirty="0">
              <a:solidFill>
                <a:schemeClr val="tx1"/>
              </a:solidFill>
              <a:latin typeface="ＭＳ Ｐゴシック" pitchFamily="50" charset="-128"/>
              <a:ea typeface="ＭＳ Ｐゴシック" pitchFamily="50" charset="-128"/>
            </a:endParaRPr>
          </a:p>
        </p:txBody>
      </p:sp>
      <p:sp>
        <p:nvSpPr>
          <p:cNvPr id="27" name="正方形/長方形 26"/>
          <p:cNvSpPr/>
          <p:nvPr/>
        </p:nvSpPr>
        <p:spPr>
          <a:xfrm>
            <a:off x="6012160" y="4365104"/>
            <a:ext cx="2088232" cy="432048"/>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r>
              <a:rPr lang="ja-JP" altLang="en-US" sz="1200" dirty="0">
                <a:solidFill>
                  <a:schemeClr val="tx1"/>
                </a:solidFill>
              </a:rPr>
              <a:t>●終発時間の延長</a:t>
            </a:r>
            <a:endParaRPr lang="en-US" altLang="ja-JP" sz="1200" dirty="0">
              <a:solidFill>
                <a:schemeClr val="tx1"/>
              </a:solidFill>
            </a:endParaRPr>
          </a:p>
          <a:p>
            <a:r>
              <a:rPr lang="ja-JP" altLang="en-US" sz="1200" dirty="0">
                <a:solidFill>
                  <a:schemeClr val="tx1"/>
                </a:solidFill>
              </a:rPr>
              <a:t>　（</a:t>
            </a:r>
            <a:r>
              <a:rPr lang="en-US" altLang="ja-JP" sz="1200" dirty="0">
                <a:solidFill>
                  <a:schemeClr val="tx1"/>
                </a:solidFill>
              </a:rPr>
              <a:t>12</a:t>
            </a:r>
            <a:r>
              <a:rPr lang="ja-JP" altLang="en-US" sz="1200" dirty="0">
                <a:solidFill>
                  <a:schemeClr val="tx1"/>
                </a:solidFill>
              </a:rPr>
              <a:t>月；堺筋線）</a:t>
            </a:r>
          </a:p>
        </p:txBody>
      </p:sp>
      <p:sp>
        <p:nvSpPr>
          <p:cNvPr id="28" name="正方形/長方形 27"/>
          <p:cNvSpPr/>
          <p:nvPr/>
        </p:nvSpPr>
        <p:spPr>
          <a:xfrm>
            <a:off x="6804248" y="3573016"/>
            <a:ext cx="2232248" cy="432048"/>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r>
              <a:rPr lang="ja-JP" altLang="en-US" sz="1200" dirty="0">
                <a:solidFill>
                  <a:schemeClr val="tx1"/>
                </a:solidFill>
              </a:rPr>
              <a:t>●初乗り運賃値下げ（</a:t>
            </a:r>
            <a:r>
              <a:rPr lang="en-US" altLang="ja-JP" sz="1200" dirty="0">
                <a:solidFill>
                  <a:schemeClr val="tx1"/>
                </a:solidFill>
              </a:rPr>
              <a:t>4</a:t>
            </a:r>
            <a:r>
              <a:rPr lang="ja-JP" altLang="en-US" sz="1200" dirty="0">
                <a:solidFill>
                  <a:schemeClr val="tx1"/>
                </a:solidFill>
              </a:rPr>
              <a:t>月）</a:t>
            </a:r>
          </a:p>
        </p:txBody>
      </p:sp>
      <p:sp>
        <p:nvSpPr>
          <p:cNvPr id="36" name="正方形/長方形 35"/>
          <p:cNvSpPr/>
          <p:nvPr/>
        </p:nvSpPr>
        <p:spPr>
          <a:xfrm>
            <a:off x="251520" y="274716"/>
            <a:ext cx="5904656" cy="369332"/>
          </a:xfrm>
          <a:prstGeom prst="rect">
            <a:avLst/>
          </a:prstGeom>
        </p:spPr>
        <p:txBody>
          <a:bodyPr wrap="square">
            <a:spAutoFit/>
          </a:bodyPr>
          <a:lstStyle/>
          <a:p>
            <a:r>
              <a:rPr lang="ja-JP" altLang="en-US" b="1" dirty="0">
                <a:solidFill>
                  <a:srgbClr val="000000"/>
                </a:solidFill>
                <a:latin typeface="Calibri" pitchFamily="34" charset="0"/>
              </a:rPr>
              <a:t>①サービスの向上、③経営形態の見直し　に関する取組</a:t>
            </a:r>
          </a:p>
        </p:txBody>
      </p:sp>
      <p:cxnSp>
        <p:nvCxnSpPr>
          <p:cNvPr id="37" name="直線コネクタ 36"/>
          <p:cNvCxnSpPr/>
          <p:nvPr/>
        </p:nvCxnSpPr>
        <p:spPr>
          <a:xfrm>
            <a:off x="179512" y="720832"/>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8" name="テキスト ボックス 37"/>
          <p:cNvSpPr txBox="1"/>
          <p:nvPr/>
        </p:nvSpPr>
        <p:spPr>
          <a:xfrm>
            <a:off x="0" y="0"/>
            <a:ext cx="3851920" cy="260648"/>
          </a:xfrm>
          <a:prstGeom prst="rect">
            <a:avLst/>
          </a:prstGeom>
          <a:noFill/>
        </p:spPr>
        <p:txBody>
          <a:bodyPr wrap="square" rtlCol="0">
            <a:spAutoFit/>
          </a:bodyPr>
          <a:lstStyle/>
          <a:p>
            <a:r>
              <a:rPr lang="en-US" altLang="ja-JP" sz="1100" dirty="0"/>
              <a:t>Ⅱ</a:t>
            </a:r>
            <a:r>
              <a:rPr lang="ja-JP" altLang="en-US" sz="1100" dirty="0"/>
              <a:t>　公民連携</a:t>
            </a:r>
            <a:r>
              <a:rPr lang="en-US" altLang="ja-JP" sz="1100" dirty="0"/>
              <a:t>/</a:t>
            </a:r>
            <a:r>
              <a:rPr lang="ja-JP" altLang="en-US" sz="1100" dirty="0"/>
              <a:t>経営形態の見直し</a:t>
            </a:r>
            <a:r>
              <a:rPr lang="en-US" altLang="ja-JP" sz="1100" dirty="0"/>
              <a:t>【</a:t>
            </a:r>
            <a:r>
              <a:rPr lang="ja-JP" altLang="en-US" sz="1100" dirty="0"/>
              <a:t>民営化の取組</a:t>
            </a:r>
            <a:r>
              <a:rPr lang="en-US" altLang="ja-JP" sz="1100" dirty="0"/>
              <a:t>】</a:t>
            </a:r>
            <a:r>
              <a:rPr lang="ja-JP" altLang="en-US" sz="1100" dirty="0"/>
              <a:t>・地下鉄</a:t>
            </a:r>
            <a:endParaRPr kumimoji="1" lang="en-US" altLang="ja-JP" sz="1100" dirty="0"/>
          </a:p>
        </p:txBody>
      </p:sp>
      <p:sp>
        <p:nvSpPr>
          <p:cNvPr id="39" name="正方形/長方形 38"/>
          <p:cNvSpPr/>
          <p:nvPr/>
        </p:nvSpPr>
        <p:spPr>
          <a:xfrm>
            <a:off x="251520" y="4365104"/>
            <a:ext cx="432048" cy="1440160"/>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eaVert" lIns="36000" tIns="36000" rIns="0" bIns="36000" rtlCol="0" anchor="ctr"/>
          <a:lstStyle/>
          <a:p>
            <a:pPr algn="ctr"/>
            <a:r>
              <a:rPr lang="ja-JP" altLang="en-US" sz="1400" b="1" dirty="0">
                <a:solidFill>
                  <a:sysClr val="windowText" lastClr="000000"/>
                </a:solidFill>
              </a:rPr>
              <a:t>実　施</a:t>
            </a:r>
          </a:p>
        </p:txBody>
      </p:sp>
      <p:sp>
        <p:nvSpPr>
          <p:cNvPr id="40" name="正方形/長方形 39"/>
          <p:cNvSpPr/>
          <p:nvPr/>
        </p:nvSpPr>
        <p:spPr>
          <a:xfrm>
            <a:off x="251520" y="1628800"/>
            <a:ext cx="432048" cy="1368152"/>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eaVert" lIns="36000" tIns="36000" rIns="0" bIns="36000" rtlCol="0" anchor="ctr"/>
          <a:lstStyle/>
          <a:p>
            <a:pPr algn="ctr"/>
            <a:r>
              <a:rPr lang="ja-JP" altLang="en-US" sz="1400" b="1" dirty="0">
                <a:solidFill>
                  <a:sysClr val="windowText" lastClr="000000"/>
                </a:solidFill>
              </a:rPr>
              <a:t>改革立案</a:t>
            </a:r>
          </a:p>
        </p:txBody>
      </p:sp>
      <p:cxnSp>
        <p:nvCxnSpPr>
          <p:cNvPr id="42" name="直線コネクタ 41"/>
          <p:cNvCxnSpPr/>
          <p:nvPr/>
        </p:nvCxnSpPr>
        <p:spPr>
          <a:xfrm>
            <a:off x="395536" y="3573016"/>
            <a:ext cx="8568952" cy="0"/>
          </a:xfrm>
          <a:prstGeom prst="line">
            <a:avLst/>
          </a:prstGeom>
        </p:spPr>
        <p:style>
          <a:lnRef idx="1">
            <a:schemeClr val="accent1"/>
          </a:lnRef>
          <a:fillRef idx="0">
            <a:schemeClr val="accent1"/>
          </a:fillRef>
          <a:effectRef idx="0">
            <a:schemeClr val="accent1"/>
          </a:effectRef>
          <a:fontRef idx="minor">
            <a:schemeClr val="tx1"/>
          </a:fontRef>
        </p:style>
      </p:cxnSp>
      <p:sp>
        <p:nvSpPr>
          <p:cNvPr id="35" name="正方形/長方形 34"/>
          <p:cNvSpPr/>
          <p:nvPr/>
        </p:nvSpPr>
        <p:spPr>
          <a:xfrm>
            <a:off x="3377456" y="6021288"/>
            <a:ext cx="1346944" cy="55440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t" anchorCtr="0"/>
          <a:lstStyle/>
          <a:p>
            <a:r>
              <a:rPr lang="ja-JP" altLang="en-US" sz="1200" dirty="0">
                <a:solidFill>
                  <a:schemeClr val="tx1"/>
                </a:solidFill>
              </a:rPr>
              <a:t>●給料カット</a:t>
            </a:r>
            <a:endParaRPr lang="en-US" altLang="ja-JP" sz="1200" dirty="0">
              <a:solidFill>
                <a:schemeClr val="tx1"/>
              </a:solidFill>
            </a:endParaRPr>
          </a:p>
          <a:p>
            <a:r>
              <a:rPr lang="ja-JP" altLang="en-US" sz="1200" dirty="0">
                <a:solidFill>
                  <a:schemeClr val="tx1"/>
                </a:solidFill>
              </a:rPr>
              <a:t>　（最大</a:t>
            </a:r>
            <a:r>
              <a:rPr lang="en-US" altLang="ja-JP" sz="1200" dirty="0">
                <a:solidFill>
                  <a:schemeClr val="tx1"/>
                </a:solidFill>
              </a:rPr>
              <a:t>20</a:t>
            </a:r>
            <a:r>
              <a:rPr lang="ja-JP" altLang="en-US" sz="1200" dirty="0">
                <a:solidFill>
                  <a:schemeClr val="tx1"/>
                </a:solidFill>
              </a:rPr>
              <a:t>％）（</a:t>
            </a:r>
            <a:r>
              <a:rPr lang="en-US" altLang="ja-JP" sz="1200" dirty="0">
                <a:solidFill>
                  <a:schemeClr val="tx1"/>
                </a:solidFill>
              </a:rPr>
              <a:t>8</a:t>
            </a:r>
            <a:r>
              <a:rPr lang="ja-JP" altLang="en-US" sz="1200" dirty="0">
                <a:solidFill>
                  <a:schemeClr val="tx1"/>
                </a:solidFill>
              </a:rPr>
              <a:t>月）</a:t>
            </a:r>
          </a:p>
        </p:txBody>
      </p:sp>
      <p:sp>
        <p:nvSpPr>
          <p:cNvPr id="41" name="正方形/長方形 40"/>
          <p:cNvSpPr/>
          <p:nvPr/>
        </p:nvSpPr>
        <p:spPr>
          <a:xfrm>
            <a:off x="4652516" y="6021288"/>
            <a:ext cx="2664296" cy="55440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t" anchorCtr="0"/>
          <a:lstStyle/>
          <a:p>
            <a:r>
              <a:rPr lang="ja-JP" altLang="en-US" sz="1200" dirty="0">
                <a:solidFill>
                  <a:schemeClr val="tx1"/>
                </a:solidFill>
              </a:rPr>
              <a:t>●給料カット（最大</a:t>
            </a:r>
            <a:r>
              <a:rPr lang="en-US" altLang="ja-JP" sz="1200" dirty="0">
                <a:solidFill>
                  <a:schemeClr val="tx1"/>
                </a:solidFill>
              </a:rPr>
              <a:t>20</a:t>
            </a:r>
            <a:r>
              <a:rPr lang="ja-JP" altLang="en-US" sz="1200" dirty="0">
                <a:solidFill>
                  <a:schemeClr val="tx1"/>
                </a:solidFill>
              </a:rPr>
              <a:t>％）、</a:t>
            </a:r>
            <a:endParaRPr lang="en-US" altLang="ja-JP" sz="1200" dirty="0">
              <a:solidFill>
                <a:schemeClr val="tx1"/>
              </a:solidFill>
            </a:endParaRPr>
          </a:p>
          <a:p>
            <a:r>
              <a:rPr lang="ja-JP" altLang="en-US" sz="1200" dirty="0">
                <a:solidFill>
                  <a:schemeClr val="tx1"/>
                </a:solidFill>
              </a:rPr>
              <a:t>　　勤務時間８時間化、</a:t>
            </a:r>
            <a:endParaRPr lang="en-US" altLang="ja-JP" sz="1200" dirty="0">
              <a:solidFill>
                <a:schemeClr val="tx1"/>
              </a:solidFill>
            </a:endParaRPr>
          </a:p>
          <a:p>
            <a:r>
              <a:rPr lang="ja-JP" altLang="en-US" sz="1200" dirty="0">
                <a:solidFill>
                  <a:schemeClr val="tx1"/>
                </a:solidFill>
              </a:rPr>
              <a:t>　　夏季休暇見直し等（</a:t>
            </a:r>
            <a:r>
              <a:rPr lang="en-US" altLang="ja-JP" sz="1200" dirty="0">
                <a:solidFill>
                  <a:schemeClr val="tx1"/>
                </a:solidFill>
              </a:rPr>
              <a:t>4</a:t>
            </a:r>
            <a:r>
              <a:rPr lang="ja-JP" altLang="en-US" sz="1200" dirty="0">
                <a:solidFill>
                  <a:schemeClr val="tx1"/>
                </a:solidFill>
              </a:rPr>
              <a:t>月）</a:t>
            </a:r>
          </a:p>
        </p:txBody>
      </p:sp>
      <p:sp>
        <p:nvSpPr>
          <p:cNvPr id="45" name="正方形/長方形 44"/>
          <p:cNvSpPr/>
          <p:nvPr/>
        </p:nvSpPr>
        <p:spPr>
          <a:xfrm>
            <a:off x="6768752" y="6021288"/>
            <a:ext cx="1019833" cy="55440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t" anchorCtr="0"/>
          <a:lstStyle/>
          <a:p>
            <a:pPr marL="88900" indent="-88900"/>
            <a:r>
              <a:rPr lang="ja-JP" altLang="en-US" sz="1200" dirty="0">
                <a:solidFill>
                  <a:schemeClr val="tx1"/>
                </a:solidFill>
              </a:rPr>
              <a:t>●給料カット・昇給停止等　（</a:t>
            </a:r>
            <a:r>
              <a:rPr lang="en-US" altLang="ja-JP" sz="1200" dirty="0">
                <a:solidFill>
                  <a:schemeClr val="tx1"/>
                </a:solidFill>
              </a:rPr>
              <a:t>4</a:t>
            </a:r>
            <a:r>
              <a:rPr lang="ja-JP" altLang="en-US" sz="1200" dirty="0">
                <a:solidFill>
                  <a:schemeClr val="tx1"/>
                </a:solidFill>
              </a:rPr>
              <a:t>月）</a:t>
            </a:r>
            <a:endParaRPr lang="en-US" altLang="ja-JP" sz="1200" dirty="0">
              <a:solidFill>
                <a:schemeClr val="tx1"/>
              </a:solidFill>
            </a:endParaRPr>
          </a:p>
        </p:txBody>
      </p:sp>
      <p:sp>
        <p:nvSpPr>
          <p:cNvPr id="49" name="正方形/長方形 48"/>
          <p:cNvSpPr/>
          <p:nvPr/>
        </p:nvSpPr>
        <p:spPr>
          <a:xfrm>
            <a:off x="4067944" y="5445224"/>
            <a:ext cx="1800200" cy="555374"/>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marL="88900" indent="-88900"/>
            <a:r>
              <a:rPr lang="ja-JP" altLang="en-US" sz="1200" dirty="0">
                <a:solidFill>
                  <a:schemeClr val="tx1"/>
                </a:solidFill>
              </a:rPr>
              <a:t>●民営化に向けた労使協議を進めることについて労使合意（</a:t>
            </a:r>
            <a:r>
              <a:rPr lang="en-US" altLang="ja-JP" sz="1200" dirty="0">
                <a:solidFill>
                  <a:schemeClr val="tx1"/>
                </a:solidFill>
              </a:rPr>
              <a:t>1</a:t>
            </a:r>
            <a:r>
              <a:rPr lang="ja-JP" altLang="en-US" sz="1200" dirty="0">
                <a:solidFill>
                  <a:schemeClr val="tx1"/>
                </a:solidFill>
              </a:rPr>
              <a:t>月）</a:t>
            </a:r>
          </a:p>
        </p:txBody>
      </p:sp>
      <p:sp>
        <p:nvSpPr>
          <p:cNvPr id="50" name="正方形/長方形 49"/>
          <p:cNvSpPr/>
          <p:nvPr/>
        </p:nvSpPr>
        <p:spPr>
          <a:xfrm>
            <a:off x="5961360" y="5449416"/>
            <a:ext cx="1645940" cy="555374"/>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marL="88900" indent="-88900"/>
            <a:r>
              <a:rPr lang="ja-JP" altLang="en-US" sz="1200" dirty="0">
                <a:solidFill>
                  <a:schemeClr val="tx1"/>
                </a:solidFill>
              </a:rPr>
              <a:t>●民営化を見据えた効率化計画を労組提案（</a:t>
            </a:r>
            <a:r>
              <a:rPr lang="en-US" altLang="ja-JP" sz="1200" dirty="0">
                <a:solidFill>
                  <a:schemeClr val="tx1"/>
                </a:solidFill>
              </a:rPr>
              <a:t>12</a:t>
            </a:r>
            <a:r>
              <a:rPr lang="ja-JP" altLang="en-US" sz="1200" dirty="0">
                <a:solidFill>
                  <a:schemeClr val="tx1"/>
                </a:solidFill>
              </a:rPr>
              <a:t>月）</a:t>
            </a:r>
          </a:p>
        </p:txBody>
      </p:sp>
      <p:sp>
        <p:nvSpPr>
          <p:cNvPr id="51" name="正方形/長方形 50"/>
          <p:cNvSpPr/>
          <p:nvPr/>
        </p:nvSpPr>
        <p:spPr>
          <a:xfrm>
            <a:off x="3095836" y="2251472"/>
            <a:ext cx="1692188" cy="648072"/>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marL="88900" indent="-88900"/>
            <a:r>
              <a:rPr lang="ja-JP" altLang="en-US" sz="1200" dirty="0">
                <a:solidFill>
                  <a:schemeClr val="tx1"/>
                </a:solidFill>
              </a:rPr>
              <a:t>●地下鉄事業中期経営計画の策定（</a:t>
            </a:r>
            <a:r>
              <a:rPr lang="en-US" altLang="ja-JP" sz="1200" dirty="0">
                <a:solidFill>
                  <a:schemeClr val="tx1"/>
                </a:solidFill>
              </a:rPr>
              <a:t>7</a:t>
            </a:r>
            <a:r>
              <a:rPr lang="ja-JP" altLang="en-US" sz="1200" dirty="0">
                <a:solidFill>
                  <a:schemeClr val="tx1"/>
                </a:solidFill>
              </a:rPr>
              <a:t>月）</a:t>
            </a:r>
          </a:p>
        </p:txBody>
      </p:sp>
      <p:sp>
        <p:nvSpPr>
          <p:cNvPr id="43" name="正方形/長方形 42"/>
          <p:cNvSpPr/>
          <p:nvPr/>
        </p:nvSpPr>
        <p:spPr>
          <a:xfrm>
            <a:off x="899592" y="3717032"/>
            <a:ext cx="432048" cy="144016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vert="eaVert" lIns="36000" tIns="36000" rIns="0" bIns="36000" rtlCol="0" anchor="ctr"/>
          <a:lstStyle/>
          <a:p>
            <a:pPr algn="ctr"/>
            <a:r>
              <a:rPr lang="ja-JP" altLang="en-US" sz="1300" dirty="0">
                <a:solidFill>
                  <a:schemeClr val="tx1"/>
                </a:solidFill>
              </a:rPr>
              <a:t>（サービス向上）</a:t>
            </a:r>
            <a:endParaRPr lang="ja-JP" altLang="en-US" sz="1250" dirty="0">
              <a:solidFill>
                <a:schemeClr val="tx1"/>
              </a:solidFill>
            </a:endParaRPr>
          </a:p>
        </p:txBody>
      </p:sp>
      <p:cxnSp>
        <p:nvCxnSpPr>
          <p:cNvPr id="44" name="直線コネクタ 43"/>
          <p:cNvCxnSpPr/>
          <p:nvPr/>
        </p:nvCxnSpPr>
        <p:spPr>
          <a:xfrm>
            <a:off x="971600" y="5301208"/>
            <a:ext cx="7992888" cy="0"/>
          </a:xfrm>
          <a:prstGeom prst="line">
            <a:avLst/>
          </a:prstGeom>
          <a:ln>
            <a:prstDash val="sysDot"/>
          </a:ln>
        </p:spPr>
        <p:style>
          <a:lnRef idx="1">
            <a:schemeClr val="accent1"/>
          </a:lnRef>
          <a:fillRef idx="0">
            <a:schemeClr val="accent1"/>
          </a:fillRef>
          <a:effectRef idx="0">
            <a:schemeClr val="accent1"/>
          </a:effectRef>
          <a:fontRef idx="minor">
            <a:schemeClr val="tx1"/>
          </a:fontRef>
        </p:style>
      </p:cxnSp>
      <p:sp>
        <p:nvSpPr>
          <p:cNvPr id="47" name="正方形/長方形 46"/>
          <p:cNvSpPr/>
          <p:nvPr/>
        </p:nvSpPr>
        <p:spPr>
          <a:xfrm>
            <a:off x="899592" y="5301208"/>
            <a:ext cx="432048" cy="1512168"/>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vert="eaVert" lIns="36000" tIns="36000" rIns="0" bIns="36000" rtlCol="0" anchor="ctr"/>
          <a:lstStyle/>
          <a:p>
            <a:pPr algn="ctr"/>
            <a:r>
              <a:rPr lang="ja-JP" altLang="en-US" sz="1300" dirty="0">
                <a:solidFill>
                  <a:schemeClr val="tx1"/>
                </a:solidFill>
              </a:rPr>
              <a:t>（給料・経営形態に関する労使協議）</a:t>
            </a:r>
            <a:endParaRPr lang="ja-JP" altLang="en-US" sz="1250" dirty="0">
              <a:solidFill>
                <a:schemeClr val="tx1"/>
              </a:solidFill>
            </a:endParaRPr>
          </a:p>
        </p:txBody>
      </p:sp>
      <p:sp>
        <p:nvSpPr>
          <p:cNvPr id="46" name="テキスト ボックス 45"/>
          <p:cNvSpPr txBox="1"/>
          <p:nvPr/>
        </p:nvSpPr>
        <p:spPr>
          <a:xfrm>
            <a:off x="7721600" y="0"/>
            <a:ext cx="1350392" cy="523220"/>
          </a:xfrm>
          <a:prstGeom prst="rect">
            <a:avLst/>
          </a:prstGeom>
          <a:noFill/>
        </p:spPr>
        <p:txBody>
          <a:bodyPr wrap="square" rtlCol="0">
            <a:spAutoFit/>
          </a:bodyPr>
          <a:lstStyle/>
          <a:p>
            <a:r>
              <a:rPr lang="en-US" altLang="ja-JP" sz="1400" dirty="0"/>
              <a:t>A9.(20)</a:t>
            </a:r>
            <a:r>
              <a:rPr lang="ja-JP" altLang="en-US" sz="1400" dirty="0"/>
              <a:t>～</a:t>
            </a:r>
            <a:r>
              <a:rPr lang="en-US" altLang="ja-JP" sz="1400" dirty="0"/>
              <a:t>(25)</a:t>
            </a:r>
            <a:r>
              <a:rPr lang="ja-JP" altLang="en-US" sz="1400" dirty="0" err="1"/>
              <a:t>、</a:t>
            </a:r>
            <a:endParaRPr kumimoji="1" lang="en-US" altLang="ja-JP" sz="1400" dirty="0"/>
          </a:p>
          <a:p>
            <a:r>
              <a:rPr kumimoji="1" lang="en-US" altLang="ja-JP" sz="1400" dirty="0" smtClean="0"/>
              <a:t>C1.(</a:t>
            </a:r>
            <a:r>
              <a:rPr lang="en-US" altLang="ja-JP" sz="1400" dirty="0"/>
              <a:t>80</a:t>
            </a:r>
            <a:r>
              <a:rPr kumimoji="1" lang="en-US" altLang="ja-JP" sz="1400" dirty="0" smtClean="0"/>
              <a:t>)</a:t>
            </a:r>
            <a:endParaRPr kumimoji="1" lang="ja-JP" altLang="en-US" sz="1400" dirty="0"/>
          </a:p>
        </p:txBody>
      </p:sp>
      <p:sp>
        <p:nvSpPr>
          <p:cNvPr id="53" name="正方形/長方形 52"/>
          <p:cNvSpPr/>
          <p:nvPr/>
        </p:nvSpPr>
        <p:spPr>
          <a:xfrm>
            <a:off x="7814824" y="402658"/>
            <a:ext cx="1158779" cy="369332"/>
          </a:xfrm>
          <a:prstGeom prst="rect">
            <a:avLst/>
          </a:prstGeom>
          <a:noFill/>
        </p:spPr>
        <p:txBody>
          <a:bodyPr wrap="none">
            <a:spAutoFit/>
          </a:bodyPr>
          <a:lstStyle/>
          <a:p>
            <a:pPr algn="ctr"/>
            <a:r>
              <a:rPr lang="ja-JP" altLang="en-US" dirty="0"/>
              <a:t>＜</a:t>
            </a:r>
            <a:r>
              <a:rPr lang="en-US" altLang="ja-JP" dirty="0"/>
              <a:t>What</a:t>
            </a:r>
            <a:r>
              <a:rPr lang="ja-JP" altLang="en-US" dirty="0"/>
              <a:t>＞</a:t>
            </a:r>
          </a:p>
        </p:txBody>
      </p:sp>
      <p:sp>
        <p:nvSpPr>
          <p:cNvPr id="48" name="スライド番号プレースホルダ 47"/>
          <p:cNvSpPr>
            <a:spLocks noGrp="1"/>
          </p:cNvSpPr>
          <p:nvPr>
            <p:ph type="sldNum" sz="quarter" idx="12"/>
          </p:nvPr>
        </p:nvSpPr>
        <p:spPr/>
        <p:txBody>
          <a:bodyPr/>
          <a:lstStyle/>
          <a:p>
            <a:fld id="{CCEC3038-1CF1-4B63-9920-55248DCFBA97}" type="slidenum">
              <a:rPr kumimoji="1" lang="ja-JP" altLang="en-US" smtClean="0"/>
              <a:pPr/>
              <a:t>49</a:t>
            </a:fld>
            <a:endParaRPr kumimoji="1" lang="ja-JP" altLang="en-US"/>
          </a:p>
        </p:txBody>
      </p:sp>
      <p:sp>
        <p:nvSpPr>
          <p:cNvPr id="54" name="正方形/長方形 53"/>
          <p:cNvSpPr/>
          <p:nvPr/>
        </p:nvSpPr>
        <p:spPr>
          <a:xfrm>
            <a:off x="7452320" y="4365104"/>
            <a:ext cx="1703873" cy="432048"/>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r>
              <a:rPr lang="ja-JP" altLang="en-US" sz="1200" dirty="0">
                <a:solidFill>
                  <a:schemeClr val="tx1"/>
                </a:solidFill>
              </a:rPr>
              <a:t>●終発時間の延長</a:t>
            </a:r>
            <a:endParaRPr lang="en-US" altLang="ja-JP" sz="1200" dirty="0">
              <a:solidFill>
                <a:schemeClr val="tx1"/>
              </a:solidFill>
            </a:endParaRPr>
          </a:p>
          <a:p>
            <a:r>
              <a:rPr lang="ja-JP" altLang="en-US" sz="1200" dirty="0">
                <a:solidFill>
                  <a:schemeClr val="tx1"/>
                </a:solidFill>
              </a:rPr>
              <a:t>　（</a:t>
            </a:r>
            <a:r>
              <a:rPr lang="en-US" altLang="ja-JP" sz="1200" dirty="0">
                <a:solidFill>
                  <a:schemeClr val="tx1"/>
                </a:solidFill>
              </a:rPr>
              <a:t>8</a:t>
            </a:r>
            <a:r>
              <a:rPr lang="ja-JP" altLang="en-US" sz="1200" dirty="0">
                <a:solidFill>
                  <a:schemeClr val="tx1"/>
                </a:solidFill>
              </a:rPr>
              <a:t>月；千日前線）</a:t>
            </a:r>
          </a:p>
        </p:txBody>
      </p:sp>
      <p:sp>
        <p:nvSpPr>
          <p:cNvPr id="58" name="正方形/長方形 57"/>
          <p:cNvSpPr/>
          <p:nvPr/>
        </p:nvSpPr>
        <p:spPr>
          <a:xfrm>
            <a:off x="7812360" y="4797152"/>
            <a:ext cx="1450710" cy="432048"/>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r>
              <a:rPr lang="ja-JP" altLang="en-US" sz="1200" dirty="0">
                <a:solidFill>
                  <a:schemeClr val="tx1"/>
                </a:solidFill>
              </a:rPr>
              <a:t>●終発時間の延長</a:t>
            </a:r>
            <a:endParaRPr lang="en-US" altLang="ja-JP" sz="1200" dirty="0">
              <a:solidFill>
                <a:schemeClr val="tx1"/>
              </a:solidFill>
            </a:endParaRPr>
          </a:p>
          <a:p>
            <a:r>
              <a:rPr lang="ja-JP" altLang="en-US" sz="1200" dirty="0">
                <a:solidFill>
                  <a:schemeClr val="tx1"/>
                </a:solidFill>
              </a:rPr>
              <a:t>　（</a:t>
            </a:r>
            <a:r>
              <a:rPr lang="en-US" altLang="ja-JP" sz="1200" dirty="0">
                <a:solidFill>
                  <a:schemeClr val="tx1"/>
                </a:solidFill>
              </a:rPr>
              <a:t>3</a:t>
            </a:r>
            <a:r>
              <a:rPr lang="ja-JP" altLang="en-US" sz="1200" dirty="0">
                <a:solidFill>
                  <a:schemeClr val="tx1"/>
                </a:solidFill>
              </a:rPr>
              <a:t>月；御堂筋線）</a:t>
            </a:r>
          </a:p>
        </p:txBody>
      </p:sp>
      <p:sp>
        <p:nvSpPr>
          <p:cNvPr id="52" name="正方形/長方形 51"/>
          <p:cNvSpPr/>
          <p:nvPr/>
        </p:nvSpPr>
        <p:spPr>
          <a:xfrm>
            <a:off x="7724256" y="6021288"/>
            <a:ext cx="1368000" cy="728216"/>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t" anchorCtr="0"/>
          <a:lstStyle/>
          <a:p>
            <a:pPr marL="88900" indent="-88900"/>
            <a:r>
              <a:rPr lang="ja-JP" altLang="en-US" sz="1200" dirty="0">
                <a:solidFill>
                  <a:schemeClr val="tx1"/>
                </a:solidFill>
              </a:rPr>
              <a:t>●地下鉄新会社の人事・賃金制度等の骨格を労組提案　（</a:t>
            </a:r>
            <a:r>
              <a:rPr lang="en-US" altLang="ja-JP" sz="1200" dirty="0">
                <a:solidFill>
                  <a:schemeClr val="tx1"/>
                </a:solidFill>
              </a:rPr>
              <a:t>9</a:t>
            </a:r>
            <a:r>
              <a:rPr lang="ja-JP" altLang="en-US" sz="1200" dirty="0">
                <a:solidFill>
                  <a:schemeClr val="tx1"/>
                </a:solidFill>
              </a:rPr>
              <a:t>月）</a:t>
            </a:r>
            <a:endParaRPr lang="en-US" altLang="ja-JP" sz="1200" dirty="0">
              <a:solidFill>
                <a:schemeClr val="tx1"/>
              </a:solidFill>
            </a:endParaRPr>
          </a:p>
        </p:txBody>
      </p:sp>
      <p:sp>
        <p:nvSpPr>
          <p:cNvPr id="19" name="正方形/長方形 18"/>
          <p:cNvSpPr/>
          <p:nvPr/>
        </p:nvSpPr>
        <p:spPr>
          <a:xfrm>
            <a:off x="4211959" y="3933056"/>
            <a:ext cx="4944233" cy="432048"/>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r>
              <a:rPr lang="ja-JP" altLang="en-US" sz="1200" dirty="0">
                <a:solidFill>
                  <a:schemeClr val="tx1"/>
                </a:solidFill>
              </a:rPr>
              <a:t>●快適なトイレへの改修</a:t>
            </a:r>
            <a:endParaRPr lang="en-US" altLang="ja-JP" sz="1200" dirty="0">
              <a:solidFill>
                <a:schemeClr val="tx1"/>
              </a:solidFill>
            </a:endParaRPr>
          </a:p>
          <a:p>
            <a:r>
              <a:rPr lang="ja-JP" altLang="en-US" sz="1200" dirty="0">
                <a:solidFill>
                  <a:schemeClr val="tx1"/>
                </a:solidFill>
              </a:rPr>
              <a:t>　（</a:t>
            </a:r>
            <a:r>
              <a:rPr lang="en-US" altLang="ja-JP" sz="1200" dirty="0">
                <a:solidFill>
                  <a:schemeClr val="tx1"/>
                </a:solidFill>
              </a:rPr>
              <a:t>2</a:t>
            </a:r>
            <a:r>
              <a:rPr lang="ja-JP" altLang="en-US" sz="1200" dirty="0">
                <a:solidFill>
                  <a:schemeClr val="tx1"/>
                </a:solidFill>
              </a:rPr>
              <a:t>月～；</a:t>
            </a:r>
            <a:r>
              <a:rPr lang="en-US" altLang="ja-JP" sz="1200" dirty="0">
                <a:solidFill>
                  <a:schemeClr val="tx1"/>
                </a:solidFill>
              </a:rPr>
              <a:t>2013</a:t>
            </a:r>
            <a:r>
              <a:rPr lang="ja-JP" altLang="en-US" sz="1200" dirty="0">
                <a:solidFill>
                  <a:schemeClr val="tx1"/>
                </a:solidFill>
              </a:rPr>
              <a:t>年度末</a:t>
            </a:r>
            <a:r>
              <a:rPr lang="en-US" altLang="ja-JP" sz="1200" dirty="0">
                <a:solidFill>
                  <a:schemeClr val="tx1"/>
                </a:solidFill>
              </a:rPr>
              <a:t>40/112</a:t>
            </a:r>
            <a:r>
              <a:rPr lang="ja-JP" altLang="en-US" sz="1200" dirty="0">
                <a:solidFill>
                  <a:schemeClr val="tx1"/>
                </a:solidFill>
              </a:rPr>
              <a:t>駅実施済、</a:t>
            </a:r>
            <a:r>
              <a:rPr lang="en-US" altLang="ja-JP" sz="1200" dirty="0">
                <a:solidFill>
                  <a:schemeClr val="tx1"/>
                </a:solidFill>
              </a:rPr>
              <a:t>2017</a:t>
            </a:r>
            <a:r>
              <a:rPr lang="ja-JP" altLang="en-US" sz="1200" dirty="0">
                <a:solidFill>
                  <a:schemeClr val="tx1"/>
                </a:solidFill>
              </a:rPr>
              <a:t>年度末現在</a:t>
            </a:r>
            <a:r>
              <a:rPr lang="en-US" altLang="ja-JP" sz="1200" dirty="0">
                <a:solidFill>
                  <a:schemeClr val="tx1"/>
                </a:solidFill>
              </a:rPr>
              <a:t>108/112</a:t>
            </a:r>
            <a:r>
              <a:rPr lang="ja-JP" altLang="en-US" sz="1200" dirty="0">
                <a:solidFill>
                  <a:schemeClr val="tx1"/>
                </a:solidFill>
              </a:rPr>
              <a:t>駅実施済）</a:t>
            </a:r>
          </a:p>
        </p:txBody>
      </p:sp>
    </p:spTree>
    <p:extLst>
      <p:ext uri="{BB962C8B-B14F-4D97-AF65-F5344CB8AC3E}">
        <p14:creationId xmlns:p14="http://schemas.microsoft.com/office/powerpoint/2010/main" val="3387427055"/>
      </p:ext>
    </p:extLst>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 name="角丸四角形 40"/>
          <p:cNvSpPr/>
          <p:nvPr/>
        </p:nvSpPr>
        <p:spPr>
          <a:xfrm>
            <a:off x="92692" y="810494"/>
            <a:ext cx="8799788" cy="6002882"/>
          </a:xfrm>
          <a:prstGeom prst="roundRect">
            <a:avLst>
              <a:gd name="adj" fmla="val 3640"/>
            </a:avLst>
          </a:prstGeom>
          <a:solidFill>
            <a:schemeClr val="accent6">
              <a:lumMod val="60000"/>
              <a:lumOff val="40000"/>
              <a:alpha val="5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cxnSp>
        <p:nvCxnSpPr>
          <p:cNvPr id="55" name="直線コネクタ 54"/>
          <p:cNvCxnSpPr/>
          <p:nvPr/>
        </p:nvCxnSpPr>
        <p:spPr>
          <a:xfrm>
            <a:off x="2627784" y="1425476"/>
            <a:ext cx="6234" cy="5432524"/>
          </a:xfrm>
          <a:prstGeom prst="line">
            <a:avLst/>
          </a:prstGeom>
          <a:ln w="3175">
            <a:prstDash val="sysDash"/>
          </a:ln>
        </p:spPr>
        <p:style>
          <a:lnRef idx="1">
            <a:schemeClr val="accent1"/>
          </a:lnRef>
          <a:fillRef idx="0">
            <a:schemeClr val="accent1"/>
          </a:fillRef>
          <a:effectRef idx="0">
            <a:schemeClr val="accent1"/>
          </a:effectRef>
          <a:fontRef idx="minor">
            <a:schemeClr val="tx1"/>
          </a:fontRef>
        </p:style>
      </p:cxnSp>
      <p:cxnSp>
        <p:nvCxnSpPr>
          <p:cNvPr id="56" name="直線コネクタ 55"/>
          <p:cNvCxnSpPr/>
          <p:nvPr/>
        </p:nvCxnSpPr>
        <p:spPr>
          <a:xfrm>
            <a:off x="5160764" y="1425476"/>
            <a:ext cx="6234" cy="5432524"/>
          </a:xfrm>
          <a:prstGeom prst="line">
            <a:avLst/>
          </a:prstGeom>
          <a:ln w="3175">
            <a:prstDash val="sysDash"/>
          </a:ln>
        </p:spPr>
        <p:style>
          <a:lnRef idx="1">
            <a:schemeClr val="accent1"/>
          </a:lnRef>
          <a:fillRef idx="0">
            <a:schemeClr val="accent1"/>
          </a:fillRef>
          <a:effectRef idx="0">
            <a:schemeClr val="accent1"/>
          </a:effectRef>
          <a:fontRef idx="minor">
            <a:schemeClr val="tx1"/>
          </a:fontRef>
        </p:style>
      </p:cxnSp>
      <p:cxnSp>
        <p:nvCxnSpPr>
          <p:cNvPr id="57" name="直線コネクタ 56"/>
          <p:cNvCxnSpPr/>
          <p:nvPr/>
        </p:nvCxnSpPr>
        <p:spPr>
          <a:xfrm>
            <a:off x="7236296" y="1425476"/>
            <a:ext cx="6234" cy="5432524"/>
          </a:xfrm>
          <a:prstGeom prst="line">
            <a:avLst/>
          </a:prstGeom>
          <a:ln w="3175">
            <a:prstDash val="sysDash"/>
          </a:ln>
        </p:spPr>
        <p:style>
          <a:lnRef idx="1">
            <a:schemeClr val="accent1"/>
          </a:lnRef>
          <a:fillRef idx="0">
            <a:schemeClr val="accent1"/>
          </a:fillRef>
          <a:effectRef idx="0">
            <a:schemeClr val="accent1"/>
          </a:effectRef>
          <a:fontRef idx="minor">
            <a:schemeClr val="tx1"/>
          </a:fontRef>
        </p:style>
      </p:cxnSp>
      <p:sp>
        <p:nvSpPr>
          <p:cNvPr id="7" name="山形 6"/>
          <p:cNvSpPr/>
          <p:nvPr/>
        </p:nvSpPr>
        <p:spPr>
          <a:xfrm>
            <a:off x="611560" y="908720"/>
            <a:ext cx="2160000" cy="432048"/>
          </a:xfrm>
          <a:prstGeom prst="chevron">
            <a:avLst/>
          </a:prstGeom>
          <a:noFill/>
          <a:ln w="190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en-US" altLang="ja-JP" dirty="0">
                <a:solidFill>
                  <a:schemeClr val="tx1"/>
                </a:solidFill>
              </a:rPr>
              <a:t>2015</a:t>
            </a:r>
            <a:r>
              <a:rPr kumimoji="1" lang="ja-JP" altLang="en-US" dirty="0">
                <a:solidFill>
                  <a:schemeClr val="tx1"/>
                </a:solidFill>
              </a:rPr>
              <a:t>年度</a:t>
            </a:r>
          </a:p>
        </p:txBody>
      </p:sp>
      <p:sp>
        <p:nvSpPr>
          <p:cNvPr id="8" name="山形 7"/>
          <p:cNvSpPr/>
          <p:nvPr/>
        </p:nvSpPr>
        <p:spPr>
          <a:xfrm>
            <a:off x="2628024" y="908720"/>
            <a:ext cx="2744076" cy="432048"/>
          </a:xfrm>
          <a:prstGeom prst="chevron">
            <a:avLst/>
          </a:prstGeom>
          <a:noFill/>
          <a:ln w="190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en-US" altLang="ja-JP" dirty="0">
                <a:solidFill>
                  <a:schemeClr val="tx1"/>
                </a:solidFill>
              </a:rPr>
              <a:t>2016</a:t>
            </a:r>
            <a:r>
              <a:rPr kumimoji="1" lang="ja-JP" altLang="en-US" dirty="0">
                <a:solidFill>
                  <a:schemeClr val="tx1"/>
                </a:solidFill>
              </a:rPr>
              <a:t>年度</a:t>
            </a:r>
          </a:p>
        </p:txBody>
      </p:sp>
      <p:sp>
        <p:nvSpPr>
          <p:cNvPr id="9" name="山形 8"/>
          <p:cNvSpPr/>
          <p:nvPr/>
        </p:nvSpPr>
        <p:spPr>
          <a:xfrm>
            <a:off x="5233012" y="908720"/>
            <a:ext cx="2160000" cy="432048"/>
          </a:xfrm>
          <a:prstGeom prst="chevron">
            <a:avLst/>
          </a:prstGeom>
          <a:noFill/>
          <a:ln w="190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en-US" altLang="ja-JP" dirty="0">
                <a:solidFill>
                  <a:schemeClr val="tx1"/>
                </a:solidFill>
              </a:rPr>
              <a:t>2017</a:t>
            </a:r>
            <a:r>
              <a:rPr kumimoji="1" lang="ja-JP" altLang="en-US" dirty="0">
                <a:solidFill>
                  <a:schemeClr val="tx1"/>
                </a:solidFill>
              </a:rPr>
              <a:t>年度</a:t>
            </a:r>
          </a:p>
        </p:txBody>
      </p:sp>
      <p:sp>
        <p:nvSpPr>
          <p:cNvPr id="10" name="山形 9"/>
          <p:cNvSpPr/>
          <p:nvPr/>
        </p:nvSpPr>
        <p:spPr>
          <a:xfrm>
            <a:off x="7246306" y="908720"/>
            <a:ext cx="1574166" cy="432048"/>
          </a:xfrm>
          <a:prstGeom prst="chevron">
            <a:avLst/>
          </a:prstGeom>
          <a:noFill/>
          <a:ln w="190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en-US" altLang="ja-JP" dirty="0">
                <a:solidFill>
                  <a:schemeClr val="tx1"/>
                </a:solidFill>
              </a:rPr>
              <a:t>2018</a:t>
            </a:r>
            <a:r>
              <a:rPr kumimoji="1" lang="ja-JP" altLang="en-US" dirty="0">
                <a:solidFill>
                  <a:schemeClr val="tx1"/>
                </a:solidFill>
              </a:rPr>
              <a:t>年度</a:t>
            </a:r>
          </a:p>
        </p:txBody>
      </p:sp>
      <p:sp>
        <p:nvSpPr>
          <p:cNvPr id="36" name="正方形/長方形 35"/>
          <p:cNvSpPr/>
          <p:nvPr/>
        </p:nvSpPr>
        <p:spPr>
          <a:xfrm>
            <a:off x="251520" y="274716"/>
            <a:ext cx="5904656" cy="369332"/>
          </a:xfrm>
          <a:prstGeom prst="rect">
            <a:avLst/>
          </a:prstGeom>
        </p:spPr>
        <p:txBody>
          <a:bodyPr wrap="square">
            <a:spAutoFit/>
          </a:bodyPr>
          <a:lstStyle/>
          <a:p>
            <a:r>
              <a:rPr lang="ja-JP" altLang="en-US" b="1" dirty="0">
                <a:solidFill>
                  <a:srgbClr val="000000"/>
                </a:solidFill>
                <a:latin typeface="Calibri" pitchFamily="34" charset="0"/>
              </a:rPr>
              <a:t>①サービスの向上、③経営形態の見直し　に関する取組</a:t>
            </a:r>
          </a:p>
        </p:txBody>
      </p:sp>
      <p:cxnSp>
        <p:nvCxnSpPr>
          <p:cNvPr id="37" name="直線コネクタ 36"/>
          <p:cNvCxnSpPr/>
          <p:nvPr/>
        </p:nvCxnSpPr>
        <p:spPr>
          <a:xfrm>
            <a:off x="179512" y="720832"/>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9" name="正方形/長方形 38"/>
          <p:cNvSpPr/>
          <p:nvPr/>
        </p:nvSpPr>
        <p:spPr>
          <a:xfrm>
            <a:off x="251520" y="4581128"/>
            <a:ext cx="432048" cy="1440160"/>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eaVert" lIns="36000" tIns="36000" rIns="0" bIns="36000" rtlCol="0" anchor="ctr"/>
          <a:lstStyle/>
          <a:p>
            <a:pPr algn="ctr"/>
            <a:r>
              <a:rPr lang="ja-JP" altLang="en-US" sz="1400" b="1" dirty="0">
                <a:solidFill>
                  <a:sysClr val="windowText" lastClr="000000"/>
                </a:solidFill>
              </a:rPr>
              <a:t>実　施</a:t>
            </a:r>
          </a:p>
        </p:txBody>
      </p:sp>
      <p:sp>
        <p:nvSpPr>
          <p:cNvPr id="40" name="正方形/長方形 39"/>
          <p:cNvSpPr/>
          <p:nvPr/>
        </p:nvSpPr>
        <p:spPr>
          <a:xfrm>
            <a:off x="251520" y="1628800"/>
            <a:ext cx="432048" cy="1368152"/>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eaVert" lIns="36000" tIns="36000" rIns="0" bIns="36000" rtlCol="0" anchor="ctr"/>
          <a:lstStyle/>
          <a:p>
            <a:pPr algn="ctr"/>
            <a:r>
              <a:rPr lang="ja-JP" altLang="en-US" sz="1400" b="1" dirty="0">
                <a:solidFill>
                  <a:sysClr val="windowText" lastClr="000000"/>
                </a:solidFill>
              </a:rPr>
              <a:t>改革立案</a:t>
            </a:r>
          </a:p>
        </p:txBody>
      </p:sp>
      <p:cxnSp>
        <p:nvCxnSpPr>
          <p:cNvPr id="42" name="直線コネクタ 41"/>
          <p:cNvCxnSpPr/>
          <p:nvPr/>
        </p:nvCxnSpPr>
        <p:spPr>
          <a:xfrm>
            <a:off x="395536" y="3789040"/>
            <a:ext cx="8568952" cy="0"/>
          </a:xfrm>
          <a:prstGeom prst="line">
            <a:avLst/>
          </a:prstGeom>
        </p:spPr>
        <p:style>
          <a:lnRef idx="1">
            <a:schemeClr val="accent1"/>
          </a:lnRef>
          <a:fillRef idx="0">
            <a:schemeClr val="accent1"/>
          </a:fillRef>
          <a:effectRef idx="0">
            <a:schemeClr val="accent1"/>
          </a:effectRef>
          <a:fontRef idx="minor">
            <a:schemeClr val="tx1"/>
          </a:fontRef>
        </p:style>
      </p:cxnSp>
      <p:sp>
        <p:nvSpPr>
          <p:cNvPr id="43" name="正方形/長方形 42"/>
          <p:cNvSpPr/>
          <p:nvPr/>
        </p:nvSpPr>
        <p:spPr>
          <a:xfrm>
            <a:off x="899592" y="3825044"/>
            <a:ext cx="432048" cy="144016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vert="eaVert" lIns="36000" tIns="36000" rIns="0" bIns="36000" rtlCol="0" anchor="ctr"/>
          <a:lstStyle/>
          <a:p>
            <a:pPr algn="ctr"/>
            <a:r>
              <a:rPr lang="ja-JP" altLang="en-US" sz="1300" dirty="0">
                <a:solidFill>
                  <a:schemeClr val="tx1"/>
                </a:solidFill>
              </a:rPr>
              <a:t>（サービス向上）</a:t>
            </a:r>
            <a:endParaRPr lang="ja-JP" altLang="en-US" sz="1250" dirty="0">
              <a:solidFill>
                <a:schemeClr val="tx1"/>
              </a:solidFill>
            </a:endParaRPr>
          </a:p>
        </p:txBody>
      </p:sp>
      <p:cxnSp>
        <p:nvCxnSpPr>
          <p:cNvPr id="44" name="直線コネクタ 43"/>
          <p:cNvCxnSpPr/>
          <p:nvPr/>
        </p:nvCxnSpPr>
        <p:spPr>
          <a:xfrm>
            <a:off x="971600" y="5301208"/>
            <a:ext cx="7992888" cy="0"/>
          </a:xfrm>
          <a:prstGeom prst="line">
            <a:avLst/>
          </a:prstGeom>
          <a:ln>
            <a:prstDash val="sysDot"/>
          </a:ln>
        </p:spPr>
        <p:style>
          <a:lnRef idx="1">
            <a:schemeClr val="accent1"/>
          </a:lnRef>
          <a:fillRef idx="0">
            <a:schemeClr val="accent1"/>
          </a:fillRef>
          <a:effectRef idx="0">
            <a:schemeClr val="accent1"/>
          </a:effectRef>
          <a:fontRef idx="minor">
            <a:schemeClr val="tx1"/>
          </a:fontRef>
        </p:style>
      </p:cxnSp>
      <p:sp>
        <p:nvSpPr>
          <p:cNvPr id="47" name="正方形/長方形 46"/>
          <p:cNvSpPr/>
          <p:nvPr/>
        </p:nvSpPr>
        <p:spPr>
          <a:xfrm>
            <a:off x="899592" y="5301208"/>
            <a:ext cx="432048" cy="1512168"/>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vert="eaVert" lIns="36000" tIns="36000" rIns="0" bIns="36000" rtlCol="0" anchor="ctr"/>
          <a:lstStyle/>
          <a:p>
            <a:pPr algn="ctr"/>
            <a:r>
              <a:rPr lang="ja-JP" altLang="en-US" sz="1300" dirty="0">
                <a:solidFill>
                  <a:schemeClr val="tx1"/>
                </a:solidFill>
              </a:rPr>
              <a:t>（給料・経営形態に関する労使協議）</a:t>
            </a:r>
            <a:endParaRPr lang="ja-JP" altLang="en-US" sz="1250" dirty="0">
              <a:solidFill>
                <a:schemeClr val="tx1"/>
              </a:solidFill>
            </a:endParaRPr>
          </a:p>
        </p:txBody>
      </p:sp>
      <p:sp>
        <p:nvSpPr>
          <p:cNvPr id="53" name="正方形/長方形 52"/>
          <p:cNvSpPr/>
          <p:nvPr/>
        </p:nvSpPr>
        <p:spPr>
          <a:xfrm>
            <a:off x="7814824" y="402658"/>
            <a:ext cx="1158779" cy="369332"/>
          </a:xfrm>
          <a:prstGeom prst="rect">
            <a:avLst/>
          </a:prstGeom>
          <a:noFill/>
        </p:spPr>
        <p:txBody>
          <a:bodyPr wrap="none">
            <a:spAutoFit/>
          </a:bodyPr>
          <a:lstStyle/>
          <a:p>
            <a:pPr algn="ctr"/>
            <a:r>
              <a:rPr lang="ja-JP" altLang="en-US" dirty="0"/>
              <a:t>＜</a:t>
            </a:r>
            <a:r>
              <a:rPr lang="en-US" altLang="ja-JP" dirty="0"/>
              <a:t>What</a:t>
            </a:r>
            <a:r>
              <a:rPr lang="ja-JP" altLang="en-US" dirty="0"/>
              <a:t>＞</a:t>
            </a:r>
          </a:p>
        </p:txBody>
      </p:sp>
      <p:sp>
        <p:nvSpPr>
          <p:cNvPr id="48" name="スライド番号プレースホルダ 47"/>
          <p:cNvSpPr>
            <a:spLocks noGrp="1"/>
          </p:cNvSpPr>
          <p:nvPr>
            <p:ph type="sldNum" sz="quarter" idx="12"/>
          </p:nvPr>
        </p:nvSpPr>
        <p:spPr/>
        <p:txBody>
          <a:bodyPr/>
          <a:lstStyle/>
          <a:p>
            <a:fld id="{CCEC3038-1CF1-4B63-9920-55248DCFBA97}" type="slidenum">
              <a:rPr kumimoji="1" lang="ja-JP" altLang="en-US" smtClean="0"/>
              <a:pPr/>
              <a:t>50</a:t>
            </a:fld>
            <a:endParaRPr kumimoji="1" lang="ja-JP" altLang="en-US"/>
          </a:p>
        </p:txBody>
      </p:sp>
      <p:sp>
        <p:nvSpPr>
          <p:cNvPr id="52" name="正方形/長方形 51"/>
          <p:cNvSpPr/>
          <p:nvPr/>
        </p:nvSpPr>
        <p:spPr>
          <a:xfrm>
            <a:off x="1547832" y="1412776"/>
            <a:ext cx="1512000" cy="46800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marL="88900" indent="-88900"/>
            <a:r>
              <a:rPr lang="ja-JP" altLang="en-US" sz="1200" dirty="0">
                <a:solidFill>
                  <a:schemeClr val="tx1"/>
                </a:solidFill>
              </a:rPr>
              <a:t>●</a:t>
            </a:r>
            <a:r>
              <a:rPr lang="en-US" altLang="ja-JP" sz="1200" dirty="0">
                <a:solidFill>
                  <a:schemeClr val="tx1"/>
                </a:solidFill>
              </a:rPr>
              <a:t>96</a:t>
            </a:r>
            <a:r>
              <a:rPr lang="ja-JP" altLang="en-US" sz="1200" dirty="0">
                <a:solidFill>
                  <a:schemeClr val="tx1"/>
                </a:solidFill>
              </a:rPr>
              <a:t>条条例案（手続き条例案）可決（</a:t>
            </a:r>
            <a:r>
              <a:rPr lang="en-US" altLang="ja-JP" sz="1200" dirty="0">
                <a:solidFill>
                  <a:schemeClr val="tx1"/>
                </a:solidFill>
              </a:rPr>
              <a:t>10</a:t>
            </a:r>
            <a:r>
              <a:rPr lang="ja-JP" altLang="en-US" sz="1200" dirty="0">
                <a:solidFill>
                  <a:schemeClr val="tx1"/>
                </a:solidFill>
              </a:rPr>
              <a:t>月）</a:t>
            </a:r>
          </a:p>
        </p:txBody>
      </p:sp>
      <p:sp>
        <p:nvSpPr>
          <p:cNvPr id="59" name="正方形/長方形 58"/>
          <p:cNvSpPr/>
          <p:nvPr/>
        </p:nvSpPr>
        <p:spPr>
          <a:xfrm>
            <a:off x="2195736" y="2132920"/>
            <a:ext cx="1008000" cy="75600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marL="88900" indent="-88900"/>
            <a:r>
              <a:rPr lang="ja-JP" altLang="en-US" sz="1200" dirty="0">
                <a:solidFill>
                  <a:schemeClr val="tx1"/>
                </a:solidFill>
              </a:rPr>
              <a:t>●地下鉄事業民営化ﾌﾟﾗﾝ</a:t>
            </a:r>
            <a:r>
              <a:rPr lang="en-US" altLang="ja-JP" sz="1200" dirty="0">
                <a:solidFill>
                  <a:schemeClr val="tx1"/>
                </a:solidFill>
              </a:rPr>
              <a:t>(</a:t>
            </a:r>
            <a:r>
              <a:rPr lang="ja-JP" altLang="en-US" sz="1200" dirty="0">
                <a:solidFill>
                  <a:schemeClr val="tx1"/>
                </a:solidFill>
              </a:rPr>
              <a:t>案</a:t>
            </a:r>
            <a:r>
              <a:rPr lang="en-US" altLang="ja-JP" sz="1200" dirty="0">
                <a:solidFill>
                  <a:schemeClr val="tx1"/>
                </a:solidFill>
              </a:rPr>
              <a:t>)</a:t>
            </a:r>
            <a:r>
              <a:rPr lang="ja-JP" altLang="en-US" sz="1200" dirty="0">
                <a:solidFill>
                  <a:schemeClr val="tx1"/>
                </a:solidFill>
              </a:rPr>
              <a:t>の策定（</a:t>
            </a:r>
            <a:r>
              <a:rPr lang="en-US" altLang="ja-JP" sz="1200" dirty="0">
                <a:solidFill>
                  <a:schemeClr val="tx1"/>
                </a:solidFill>
              </a:rPr>
              <a:t>3</a:t>
            </a:r>
            <a:r>
              <a:rPr lang="ja-JP" altLang="en-US" sz="1200" dirty="0">
                <a:solidFill>
                  <a:schemeClr val="tx1"/>
                </a:solidFill>
              </a:rPr>
              <a:t>月）</a:t>
            </a:r>
          </a:p>
        </p:txBody>
      </p:sp>
      <p:sp>
        <p:nvSpPr>
          <p:cNvPr id="62" name="正方形/長方形 61"/>
          <p:cNvSpPr/>
          <p:nvPr/>
        </p:nvSpPr>
        <p:spPr>
          <a:xfrm>
            <a:off x="3276048" y="1400076"/>
            <a:ext cx="1872000" cy="46800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marL="88900" indent="-88900"/>
            <a:r>
              <a:rPr lang="ja-JP" altLang="en-US" sz="1200" dirty="0">
                <a:solidFill>
                  <a:schemeClr val="tx1"/>
                </a:solidFill>
              </a:rPr>
              <a:t>●地下鉄事業民営化ﾌﾟﾗﾝ</a:t>
            </a:r>
            <a:r>
              <a:rPr lang="en-US" altLang="ja-JP" sz="1200" dirty="0">
                <a:solidFill>
                  <a:schemeClr val="tx1"/>
                </a:solidFill>
              </a:rPr>
              <a:t>(</a:t>
            </a:r>
            <a:r>
              <a:rPr lang="ja-JP" altLang="en-US" sz="1200" dirty="0">
                <a:solidFill>
                  <a:schemeClr val="tx1"/>
                </a:solidFill>
              </a:rPr>
              <a:t>案</a:t>
            </a:r>
            <a:r>
              <a:rPr lang="en-US" altLang="ja-JP" sz="1200" dirty="0">
                <a:solidFill>
                  <a:schemeClr val="tx1"/>
                </a:solidFill>
              </a:rPr>
              <a:t>)【</a:t>
            </a:r>
            <a:r>
              <a:rPr lang="ja-JP" altLang="en-US" sz="1200" dirty="0">
                <a:solidFill>
                  <a:schemeClr val="tx1"/>
                </a:solidFill>
              </a:rPr>
              <a:t>改訂版</a:t>
            </a:r>
            <a:r>
              <a:rPr lang="en-US" altLang="ja-JP" sz="1200" dirty="0">
                <a:solidFill>
                  <a:schemeClr val="tx1"/>
                </a:solidFill>
              </a:rPr>
              <a:t>】</a:t>
            </a:r>
            <a:r>
              <a:rPr lang="ja-JP" altLang="en-US" sz="1200" dirty="0">
                <a:solidFill>
                  <a:schemeClr val="tx1"/>
                </a:solidFill>
              </a:rPr>
              <a:t>の策定（</a:t>
            </a:r>
            <a:r>
              <a:rPr lang="en-US" altLang="ja-JP" sz="1200" dirty="0">
                <a:solidFill>
                  <a:schemeClr val="tx1"/>
                </a:solidFill>
              </a:rPr>
              <a:t>8</a:t>
            </a:r>
            <a:r>
              <a:rPr lang="ja-JP" altLang="en-US" sz="1200" dirty="0">
                <a:solidFill>
                  <a:schemeClr val="tx1"/>
                </a:solidFill>
              </a:rPr>
              <a:t>月）</a:t>
            </a:r>
          </a:p>
        </p:txBody>
      </p:sp>
      <p:sp>
        <p:nvSpPr>
          <p:cNvPr id="63" name="正方形/長方形 62"/>
          <p:cNvSpPr/>
          <p:nvPr/>
        </p:nvSpPr>
        <p:spPr>
          <a:xfrm>
            <a:off x="3648596" y="1839747"/>
            <a:ext cx="1980000" cy="46800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marL="88900" indent="-88900"/>
            <a:r>
              <a:rPr lang="ja-JP" altLang="en-US" sz="1200" dirty="0">
                <a:solidFill>
                  <a:schemeClr val="tx1"/>
                </a:solidFill>
              </a:rPr>
              <a:t>●地下鉄事業民営化ﾌﾟﾗﾝ</a:t>
            </a:r>
            <a:r>
              <a:rPr lang="en-US" altLang="ja-JP" sz="1200" dirty="0">
                <a:solidFill>
                  <a:schemeClr val="tx1"/>
                </a:solidFill>
              </a:rPr>
              <a:t>(</a:t>
            </a:r>
            <a:r>
              <a:rPr lang="ja-JP" altLang="en-US" sz="1200" dirty="0">
                <a:solidFill>
                  <a:schemeClr val="tx1"/>
                </a:solidFill>
              </a:rPr>
              <a:t>案</a:t>
            </a:r>
            <a:r>
              <a:rPr lang="en-US" altLang="ja-JP" sz="1200" dirty="0">
                <a:solidFill>
                  <a:schemeClr val="tx1"/>
                </a:solidFill>
              </a:rPr>
              <a:t>)【</a:t>
            </a:r>
            <a:r>
              <a:rPr lang="ja-JP" altLang="en-US" sz="1200" dirty="0">
                <a:solidFill>
                  <a:schemeClr val="tx1"/>
                </a:solidFill>
              </a:rPr>
              <a:t>改訂第２版</a:t>
            </a:r>
            <a:r>
              <a:rPr lang="en-US" altLang="ja-JP" sz="1200" dirty="0">
                <a:solidFill>
                  <a:schemeClr val="tx1"/>
                </a:solidFill>
              </a:rPr>
              <a:t>】</a:t>
            </a:r>
            <a:r>
              <a:rPr lang="ja-JP" altLang="en-US" sz="1200" dirty="0">
                <a:solidFill>
                  <a:schemeClr val="tx1"/>
                </a:solidFill>
              </a:rPr>
              <a:t>の策定（</a:t>
            </a:r>
            <a:r>
              <a:rPr lang="en-US" altLang="ja-JP" sz="1200" dirty="0">
                <a:solidFill>
                  <a:schemeClr val="tx1"/>
                </a:solidFill>
              </a:rPr>
              <a:t>12</a:t>
            </a:r>
            <a:r>
              <a:rPr lang="ja-JP" altLang="en-US" sz="1200" dirty="0">
                <a:solidFill>
                  <a:schemeClr val="tx1"/>
                </a:solidFill>
              </a:rPr>
              <a:t>月）</a:t>
            </a:r>
          </a:p>
        </p:txBody>
      </p:sp>
      <p:sp>
        <p:nvSpPr>
          <p:cNvPr id="64" name="正方形/長方形 63"/>
          <p:cNvSpPr/>
          <p:nvPr/>
        </p:nvSpPr>
        <p:spPr>
          <a:xfrm>
            <a:off x="3710418" y="2279418"/>
            <a:ext cx="2340000" cy="46800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marL="88900" indent="-88900"/>
            <a:r>
              <a:rPr lang="ja-JP" altLang="en-US" sz="1200" dirty="0">
                <a:solidFill>
                  <a:schemeClr val="tx1"/>
                </a:solidFill>
              </a:rPr>
              <a:t>●地下鉄事業 株式会社化</a:t>
            </a:r>
            <a:r>
              <a:rPr lang="en-US" altLang="ja-JP" sz="1200" dirty="0">
                <a:solidFill>
                  <a:schemeClr val="tx1"/>
                </a:solidFill>
              </a:rPr>
              <a:t>(</a:t>
            </a:r>
            <a:r>
              <a:rPr lang="ja-JP" altLang="en-US" sz="1200" dirty="0">
                <a:solidFill>
                  <a:schemeClr val="tx1"/>
                </a:solidFill>
              </a:rPr>
              <a:t>民営化</a:t>
            </a:r>
            <a:r>
              <a:rPr lang="en-US" altLang="ja-JP" sz="1200" dirty="0">
                <a:solidFill>
                  <a:schemeClr val="tx1"/>
                </a:solidFill>
              </a:rPr>
              <a:t>)</a:t>
            </a:r>
            <a:r>
              <a:rPr lang="ja-JP" altLang="en-US" sz="1200" dirty="0">
                <a:solidFill>
                  <a:schemeClr val="tx1"/>
                </a:solidFill>
              </a:rPr>
              <a:t>ﾌﾟﾗﾝ</a:t>
            </a:r>
            <a:r>
              <a:rPr lang="en-US" altLang="ja-JP" sz="1200" dirty="0">
                <a:solidFill>
                  <a:schemeClr val="tx1"/>
                </a:solidFill>
              </a:rPr>
              <a:t>(</a:t>
            </a:r>
            <a:r>
              <a:rPr lang="ja-JP" altLang="en-US" sz="1200" dirty="0">
                <a:solidFill>
                  <a:schemeClr val="tx1"/>
                </a:solidFill>
              </a:rPr>
              <a:t>案</a:t>
            </a:r>
            <a:r>
              <a:rPr lang="en-US" altLang="ja-JP" sz="1200" dirty="0">
                <a:solidFill>
                  <a:schemeClr val="tx1"/>
                </a:solidFill>
              </a:rPr>
              <a:t>)</a:t>
            </a:r>
            <a:r>
              <a:rPr lang="ja-JP" altLang="en-US" sz="1200" dirty="0">
                <a:solidFill>
                  <a:schemeClr val="tx1"/>
                </a:solidFill>
              </a:rPr>
              <a:t>の策定（</a:t>
            </a:r>
            <a:r>
              <a:rPr lang="en-US" altLang="ja-JP" sz="1200" dirty="0">
                <a:solidFill>
                  <a:schemeClr val="tx1"/>
                </a:solidFill>
              </a:rPr>
              <a:t>12</a:t>
            </a:r>
            <a:r>
              <a:rPr lang="ja-JP" altLang="en-US" sz="1200" dirty="0">
                <a:solidFill>
                  <a:schemeClr val="tx1"/>
                </a:solidFill>
              </a:rPr>
              <a:t>月）</a:t>
            </a:r>
          </a:p>
        </p:txBody>
      </p:sp>
      <p:sp>
        <p:nvSpPr>
          <p:cNvPr id="65" name="正方形/長方形 64"/>
          <p:cNvSpPr/>
          <p:nvPr/>
        </p:nvSpPr>
        <p:spPr>
          <a:xfrm>
            <a:off x="3792768" y="2719089"/>
            <a:ext cx="3456000" cy="25200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marL="88900" indent="-88900"/>
            <a:r>
              <a:rPr lang="ja-JP" altLang="en-US" sz="1200" dirty="0">
                <a:solidFill>
                  <a:schemeClr val="tx1"/>
                </a:solidFill>
              </a:rPr>
              <a:t>●「事業の引継ぎに関する基本方針案」可決（</a:t>
            </a:r>
            <a:r>
              <a:rPr lang="en-US" altLang="ja-JP" sz="1200" dirty="0">
                <a:solidFill>
                  <a:schemeClr val="tx1"/>
                </a:solidFill>
              </a:rPr>
              <a:t>12</a:t>
            </a:r>
            <a:r>
              <a:rPr lang="ja-JP" altLang="en-US" sz="1200" dirty="0">
                <a:solidFill>
                  <a:schemeClr val="tx1"/>
                </a:solidFill>
              </a:rPr>
              <a:t>月）</a:t>
            </a:r>
          </a:p>
        </p:txBody>
      </p:sp>
      <p:sp>
        <p:nvSpPr>
          <p:cNvPr id="66" name="正方形/長方形 65"/>
          <p:cNvSpPr/>
          <p:nvPr/>
        </p:nvSpPr>
        <p:spPr>
          <a:xfrm>
            <a:off x="4680280" y="3382432"/>
            <a:ext cx="2412000" cy="36000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marL="88900" indent="-88900"/>
            <a:r>
              <a:rPr lang="ja-JP" altLang="en-US" sz="1200" dirty="0">
                <a:solidFill>
                  <a:schemeClr val="tx1"/>
                </a:solidFill>
              </a:rPr>
              <a:t>●「交通事業の設置等に関する条例を廃止する条例案」可決（</a:t>
            </a:r>
            <a:r>
              <a:rPr lang="en-US" altLang="ja-JP" sz="1200" dirty="0">
                <a:solidFill>
                  <a:schemeClr val="tx1"/>
                </a:solidFill>
              </a:rPr>
              <a:t>3</a:t>
            </a:r>
            <a:r>
              <a:rPr lang="ja-JP" altLang="en-US" sz="1200" dirty="0">
                <a:solidFill>
                  <a:schemeClr val="tx1"/>
                </a:solidFill>
              </a:rPr>
              <a:t>月）</a:t>
            </a:r>
          </a:p>
        </p:txBody>
      </p:sp>
      <p:sp>
        <p:nvSpPr>
          <p:cNvPr id="68" name="正方形/長方形 67"/>
          <p:cNvSpPr/>
          <p:nvPr/>
        </p:nvSpPr>
        <p:spPr>
          <a:xfrm>
            <a:off x="5544296" y="1450997"/>
            <a:ext cx="1692000" cy="25200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marL="88900" indent="-88900"/>
            <a:r>
              <a:rPr lang="ja-JP" altLang="en-US" sz="1200" dirty="0">
                <a:solidFill>
                  <a:schemeClr val="tx1"/>
                </a:solidFill>
              </a:rPr>
              <a:t>●準備会社設立（</a:t>
            </a:r>
            <a:r>
              <a:rPr lang="en-US" altLang="ja-JP" sz="1200" dirty="0">
                <a:solidFill>
                  <a:schemeClr val="tx1"/>
                </a:solidFill>
              </a:rPr>
              <a:t>6</a:t>
            </a:r>
            <a:r>
              <a:rPr lang="ja-JP" altLang="en-US" sz="1200" dirty="0">
                <a:solidFill>
                  <a:schemeClr val="tx1"/>
                </a:solidFill>
              </a:rPr>
              <a:t>月）</a:t>
            </a:r>
          </a:p>
        </p:txBody>
      </p:sp>
      <p:sp>
        <p:nvSpPr>
          <p:cNvPr id="69" name="正方形/長方形 68"/>
          <p:cNvSpPr/>
          <p:nvPr/>
        </p:nvSpPr>
        <p:spPr>
          <a:xfrm>
            <a:off x="5760323" y="1664856"/>
            <a:ext cx="1044000" cy="46800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marL="88900" indent="-88900"/>
            <a:r>
              <a:rPr lang="ja-JP" altLang="en-US" sz="1200" dirty="0">
                <a:solidFill>
                  <a:schemeClr val="tx1"/>
                </a:solidFill>
              </a:rPr>
              <a:t>●都市交通局設置（</a:t>
            </a:r>
            <a:r>
              <a:rPr lang="en-US" altLang="ja-JP" sz="1200" dirty="0">
                <a:solidFill>
                  <a:schemeClr val="tx1"/>
                </a:solidFill>
              </a:rPr>
              <a:t>7</a:t>
            </a:r>
            <a:r>
              <a:rPr lang="ja-JP" altLang="en-US" sz="1200" dirty="0">
                <a:solidFill>
                  <a:schemeClr val="tx1"/>
                </a:solidFill>
              </a:rPr>
              <a:t>月）</a:t>
            </a:r>
          </a:p>
        </p:txBody>
      </p:sp>
      <p:sp>
        <p:nvSpPr>
          <p:cNvPr id="70" name="正方形/長方形 69"/>
          <p:cNvSpPr/>
          <p:nvPr/>
        </p:nvSpPr>
        <p:spPr>
          <a:xfrm>
            <a:off x="3930266" y="2942760"/>
            <a:ext cx="2844000" cy="46800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marL="88900" indent="-88900"/>
            <a:r>
              <a:rPr lang="ja-JP" altLang="en-US" sz="1200" dirty="0">
                <a:solidFill>
                  <a:schemeClr val="tx1"/>
                </a:solidFill>
              </a:rPr>
              <a:t>●地下鉄事業株式会社化</a:t>
            </a:r>
            <a:r>
              <a:rPr lang="en-US" altLang="ja-JP" sz="1200" dirty="0">
                <a:solidFill>
                  <a:schemeClr val="tx1"/>
                </a:solidFill>
              </a:rPr>
              <a:t>(</a:t>
            </a:r>
            <a:r>
              <a:rPr lang="ja-JP" altLang="en-US" sz="1200" dirty="0">
                <a:solidFill>
                  <a:schemeClr val="tx1"/>
                </a:solidFill>
              </a:rPr>
              <a:t>民営化</a:t>
            </a:r>
            <a:r>
              <a:rPr lang="en-US" altLang="ja-JP" sz="1200" dirty="0">
                <a:solidFill>
                  <a:schemeClr val="tx1"/>
                </a:solidFill>
              </a:rPr>
              <a:t>)</a:t>
            </a:r>
            <a:r>
              <a:rPr lang="ja-JP" altLang="en-US" sz="1200" dirty="0">
                <a:solidFill>
                  <a:schemeClr val="tx1"/>
                </a:solidFill>
              </a:rPr>
              <a:t>ﾌﾟﾗﾝ</a:t>
            </a:r>
            <a:r>
              <a:rPr lang="en-US" altLang="ja-JP" sz="1200" dirty="0">
                <a:solidFill>
                  <a:schemeClr val="tx1"/>
                </a:solidFill>
              </a:rPr>
              <a:t>(</a:t>
            </a:r>
            <a:r>
              <a:rPr lang="ja-JP" altLang="en-US" sz="1200" dirty="0">
                <a:solidFill>
                  <a:schemeClr val="tx1"/>
                </a:solidFill>
              </a:rPr>
              <a:t>案</a:t>
            </a:r>
            <a:r>
              <a:rPr lang="en-US" altLang="ja-JP" sz="1200" dirty="0">
                <a:solidFill>
                  <a:schemeClr val="tx1"/>
                </a:solidFill>
              </a:rPr>
              <a:t>)</a:t>
            </a:r>
            <a:r>
              <a:rPr lang="ja-JP" altLang="en-US" sz="1200" dirty="0">
                <a:solidFill>
                  <a:schemeClr val="tx1"/>
                </a:solidFill>
              </a:rPr>
              <a:t>平成</a:t>
            </a:r>
            <a:r>
              <a:rPr lang="en-US" altLang="ja-JP" sz="1200" dirty="0">
                <a:solidFill>
                  <a:schemeClr val="tx1"/>
                </a:solidFill>
              </a:rPr>
              <a:t>29</a:t>
            </a:r>
            <a:r>
              <a:rPr lang="ja-JP" altLang="en-US" sz="1200" dirty="0">
                <a:solidFill>
                  <a:schemeClr val="tx1"/>
                </a:solidFill>
              </a:rPr>
              <a:t>年</a:t>
            </a:r>
            <a:r>
              <a:rPr lang="en-US" altLang="ja-JP" sz="1200" dirty="0">
                <a:solidFill>
                  <a:schemeClr val="tx1"/>
                </a:solidFill>
              </a:rPr>
              <a:t>1</a:t>
            </a:r>
            <a:r>
              <a:rPr lang="ja-JP" altLang="en-US" sz="1200" dirty="0">
                <a:solidFill>
                  <a:schemeClr val="tx1"/>
                </a:solidFill>
              </a:rPr>
              <a:t>月改訂の策定（</a:t>
            </a:r>
            <a:r>
              <a:rPr lang="en-US" altLang="ja-JP" sz="1200" dirty="0">
                <a:solidFill>
                  <a:schemeClr val="tx1"/>
                </a:solidFill>
              </a:rPr>
              <a:t>1</a:t>
            </a:r>
            <a:r>
              <a:rPr lang="ja-JP" altLang="en-US" sz="1200" dirty="0">
                <a:solidFill>
                  <a:schemeClr val="tx1"/>
                </a:solidFill>
              </a:rPr>
              <a:t>月）</a:t>
            </a:r>
          </a:p>
        </p:txBody>
      </p:sp>
      <p:sp>
        <p:nvSpPr>
          <p:cNvPr id="72" name="正方形/長方形 71"/>
          <p:cNvSpPr/>
          <p:nvPr/>
        </p:nvSpPr>
        <p:spPr>
          <a:xfrm>
            <a:off x="5169272" y="3789040"/>
            <a:ext cx="2232248" cy="432048"/>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r>
              <a:rPr lang="ja-JP" altLang="en-US" sz="1200" dirty="0">
                <a:solidFill>
                  <a:schemeClr val="tx1"/>
                </a:solidFill>
              </a:rPr>
              <a:t>●２区運賃値下げ（</a:t>
            </a:r>
            <a:r>
              <a:rPr lang="en-US" altLang="ja-JP" sz="1200" dirty="0">
                <a:solidFill>
                  <a:schemeClr val="tx1"/>
                </a:solidFill>
              </a:rPr>
              <a:t>4</a:t>
            </a:r>
            <a:r>
              <a:rPr lang="ja-JP" altLang="en-US" sz="1200" dirty="0">
                <a:solidFill>
                  <a:schemeClr val="tx1"/>
                </a:solidFill>
              </a:rPr>
              <a:t>月）</a:t>
            </a:r>
          </a:p>
        </p:txBody>
      </p:sp>
      <p:sp>
        <p:nvSpPr>
          <p:cNvPr id="73" name="正方形/長方形 72"/>
          <p:cNvSpPr/>
          <p:nvPr/>
        </p:nvSpPr>
        <p:spPr>
          <a:xfrm>
            <a:off x="2195736" y="4778911"/>
            <a:ext cx="3672408" cy="432048"/>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r>
              <a:rPr lang="ja-JP" altLang="en-US" sz="1200" dirty="0">
                <a:solidFill>
                  <a:schemeClr val="tx1"/>
                </a:solidFill>
              </a:rPr>
              <a:t>●駅ナカ事業の展開</a:t>
            </a:r>
            <a:endParaRPr lang="en-US" altLang="ja-JP" sz="1200" dirty="0">
              <a:solidFill>
                <a:schemeClr val="tx1"/>
              </a:solidFill>
            </a:endParaRPr>
          </a:p>
          <a:p>
            <a:r>
              <a:rPr lang="ja-JP" altLang="en-US" sz="1200" dirty="0">
                <a:solidFill>
                  <a:schemeClr val="tx1"/>
                </a:solidFill>
              </a:rPr>
              <a:t>　</a:t>
            </a:r>
            <a:r>
              <a:rPr lang="en-US" altLang="ja-JP" sz="1200" dirty="0">
                <a:solidFill>
                  <a:schemeClr val="tx1"/>
                </a:solidFill>
              </a:rPr>
              <a:t>【2016.3</a:t>
            </a:r>
            <a:r>
              <a:rPr lang="ja-JP" altLang="en-US" sz="1200" dirty="0">
                <a:solidFill>
                  <a:schemeClr val="tx1"/>
                </a:solidFill>
              </a:rPr>
              <a:t>新なにわ大食堂（新大阪）</a:t>
            </a:r>
            <a:r>
              <a:rPr lang="en-US" altLang="ja-JP" sz="1200" dirty="0">
                <a:solidFill>
                  <a:schemeClr val="tx1"/>
                </a:solidFill>
              </a:rPr>
              <a:t>】</a:t>
            </a:r>
            <a:endParaRPr lang="ja-JP" altLang="en-US" sz="1200" dirty="0">
              <a:solidFill>
                <a:schemeClr val="tx1"/>
              </a:solidFill>
            </a:endParaRPr>
          </a:p>
        </p:txBody>
      </p:sp>
      <p:sp>
        <p:nvSpPr>
          <p:cNvPr id="77" name="正方形/長方形 76"/>
          <p:cNvSpPr/>
          <p:nvPr/>
        </p:nvSpPr>
        <p:spPr>
          <a:xfrm>
            <a:off x="7314808" y="1468581"/>
            <a:ext cx="360610" cy="5306291"/>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eaVert" lIns="36000" tIns="36000" rIns="0" bIns="36000" rtlCol="0" anchor="ctr"/>
          <a:lstStyle/>
          <a:p>
            <a:pPr algn="ctr"/>
            <a:r>
              <a:rPr lang="ja-JP" altLang="en-US" sz="1200" dirty="0">
                <a:solidFill>
                  <a:schemeClr val="tx1"/>
                </a:solidFill>
              </a:rPr>
              <a:t>地下鉄新会社による営業開始（４月）</a:t>
            </a:r>
          </a:p>
        </p:txBody>
      </p:sp>
      <p:sp>
        <p:nvSpPr>
          <p:cNvPr id="45" name="正方形/長方形 44"/>
          <p:cNvSpPr/>
          <p:nvPr/>
        </p:nvSpPr>
        <p:spPr>
          <a:xfrm>
            <a:off x="1475656" y="5373216"/>
            <a:ext cx="1116000" cy="43200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marL="88900" indent="-88900"/>
            <a:r>
              <a:rPr lang="ja-JP" altLang="en-US" sz="1200" dirty="0">
                <a:solidFill>
                  <a:schemeClr val="tx1"/>
                </a:solidFill>
              </a:rPr>
              <a:t>●給料カット　（</a:t>
            </a:r>
            <a:r>
              <a:rPr lang="en-US" altLang="ja-JP" sz="1200" dirty="0">
                <a:solidFill>
                  <a:schemeClr val="tx1"/>
                </a:solidFill>
              </a:rPr>
              <a:t>4</a:t>
            </a:r>
            <a:r>
              <a:rPr lang="ja-JP" altLang="en-US" sz="1200" dirty="0">
                <a:solidFill>
                  <a:schemeClr val="tx1"/>
                </a:solidFill>
              </a:rPr>
              <a:t>月）</a:t>
            </a:r>
            <a:endParaRPr lang="en-US" altLang="ja-JP" sz="1200" dirty="0">
              <a:solidFill>
                <a:schemeClr val="tx1"/>
              </a:solidFill>
            </a:endParaRPr>
          </a:p>
        </p:txBody>
      </p:sp>
      <p:sp>
        <p:nvSpPr>
          <p:cNvPr id="49" name="正方形/長方形 48"/>
          <p:cNvSpPr/>
          <p:nvPr/>
        </p:nvSpPr>
        <p:spPr>
          <a:xfrm>
            <a:off x="2755552" y="5376862"/>
            <a:ext cx="1816448" cy="241424"/>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marL="88900" indent="-88900"/>
            <a:r>
              <a:rPr lang="ja-JP" altLang="en-US" sz="1200" dirty="0">
                <a:solidFill>
                  <a:schemeClr val="tx1"/>
                </a:solidFill>
              </a:rPr>
              <a:t>●給料カット　（</a:t>
            </a:r>
            <a:r>
              <a:rPr lang="en-US" altLang="ja-JP" sz="1200" dirty="0">
                <a:solidFill>
                  <a:schemeClr val="tx1"/>
                </a:solidFill>
              </a:rPr>
              <a:t>4</a:t>
            </a:r>
            <a:r>
              <a:rPr lang="ja-JP" altLang="en-US" sz="1200" dirty="0">
                <a:solidFill>
                  <a:schemeClr val="tx1"/>
                </a:solidFill>
              </a:rPr>
              <a:t>月）</a:t>
            </a:r>
            <a:endParaRPr lang="en-US" altLang="ja-JP" sz="1200" dirty="0">
              <a:solidFill>
                <a:schemeClr val="tx1"/>
              </a:solidFill>
            </a:endParaRPr>
          </a:p>
        </p:txBody>
      </p:sp>
      <p:sp>
        <p:nvSpPr>
          <p:cNvPr id="50" name="正方形/長方形 49"/>
          <p:cNvSpPr/>
          <p:nvPr/>
        </p:nvSpPr>
        <p:spPr>
          <a:xfrm>
            <a:off x="5232811" y="5376862"/>
            <a:ext cx="1816448" cy="241424"/>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marL="88900" indent="-88900"/>
            <a:r>
              <a:rPr lang="ja-JP" altLang="en-US" sz="1200" dirty="0">
                <a:solidFill>
                  <a:schemeClr val="tx1"/>
                </a:solidFill>
              </a:rPr>
              <a:t>●給料カット　（</a:t>
            </a:r>
            <a:r>
              <a:rPr lang="en-US" altLang="ja-JP" sz="1200" dirty="0">
                <a:solidFill>
                  <a:schemeClr val="tx1"/>
                </a:solidFill>
              </a:rPr>
              <a:t>4</a:t>
            </a:r>
            <a:r>
              <a:rPr lang="ja-JP" altLang="en-US" sz="1200" dirty="0">
                <a:solidFill>
                  <a:schemeClr val="tx1"/>
                </a:solidFill>
              </a:rPr>
              <a:t>月）</a:t>
            </a:r>
            <a:endParaRPr lang="en-US" altLang="ja-JP" sz="1200" dirty="0">
              <a:solidFill>
                <a:schemeClr val="tx1"/>
              </a:solidFill>
            </a:endParaRPr>
          </a:p>
        </p:txBody>
      </p:sp>
      <p:sp>
        <p:nvSpPr>
          <p:cNvPr id="54" name="正方形/長方形 53"/>
          <p:cNvSpPr/>
          <p:nvPr/>
        </p:nvSpPr>
        <p:spPr>
          <a:xfrm>
            <a:off x="3321170" y="5649466"/>
            <a:ext cx="1610870" cy="64800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marL="88900" indent="-88900"/>
            <a:r>
              <a:rPr lang="ja-JP" altLang="en-US" sz="1200" dirty="0">
                <a:solidFill>
                  <a:schemeClr val="tx1"/>
                </a:solidFill>
              </a:rPr>
              <a:t>●職員の転籍・雇用対策について労組提案　（</a:t>
            </a:r>
            <a:r>
              <a:rPr lang="en-US" altLang="ja-JP" sz="1200" dirty="0">
                <a:solidFill>
                  <a:schemeClr val="tx1"/>
                </a:solidFill>
              </a:rPr>
              <a:t>7</a:t>
            </a:r>
            <a:r>
              <a:rPr lang="ja-JP" altLang="en-US" sz="1200" dirty="0">
                <a:solidFill>
                  <a:schemeClr val="tx1"/>
                </a:solidFill>
              </a:rPr>
              <a:t>月）</a:t>
            </a:r>
            <a:endParaRPr lang="en-US" altLang="ja-JP" sz="1200" dirty="0">
              <a:solidFill>
                <a:schemeClr val="tx1"/>
              </a:solidFill>
            </a:endParaRPr>
          </a:p>
        </p:txBody>
      </p:sp>
      <p:sp>
        <p:nvSpPr>
          <p:cNvPr id="58" name="正方形/長方形 57"/>
          <p:cNvSpPr/>
          <p:nvPr/>
        </p:nvSpPr>
        <p:spPr>
          <a:xfrm>
            <a:off x="5888300" y="5691785"/>
            <a:ext cx="1347996" cy="728216"/>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marL="88900" indent="-88900"/>
            <a:r>
              <a:rPr lang="ja-JP" altLang="en-US" sz="1200" dirty="0">
                <a:solidFill>
                  <a:schemeClr val="tx1"/>
                </a:solidFill>
              </a:rPr>
              <a:t>●地下鉄新会社の賃金・労働条件等について労使合意　</a:t>
            </a:r>
            <a:endParaRPr lang="en-US" altLang="ja-JP" sz="1200" dirty="0">
              <a:solidFill>
                <a:schemeClr val="tx1"/>
              </a:solidFill>
            </a:endParaRPr>
          </a:p>
          <a:p>
            <a:pPr marL="88900" indent="-88900"/>
            <a:r>
              <a:rPr lang="ja-JP" altLang="en-US" sz="1200" dirty="0">
                <a:solidFill>
                  <a:schemeClr val="tx1"/>
                </a:solidFill>
              </a:rPr>
              <a:t>　（</a:t>
            </a:r>
            <a:r>
              <a:rPr lang="en-US" altLang="ja-JP" sz="1200" dirty="0">
                <a:solidFill>
                  <a:schemeClr val="tx1"/>
                </a:solidFill>
              </a:rPr>
              <a:t>9</a:t>
            </a:r>
            <a:r>
              <a:rPr lang="ja-JP" altLang="en-US" sz="1200" dirty="0">
                <a:solidFill>
                  <a:schemeClr val="tx1"/>
                </a:solidFill>
              </a:rPr>
              <a:t>月）</a:t>
            </a:r>
            <a:endParaRPr lang="en-US" altLang="ja-JP" sz="1200" dirty="0">
              <a:solidFill>
                <a:schemeClr val="tx1"/>
              </a:solidFill>
            </a:endParaRPr>
          </a:p>
        </p:txBody>
      </p:sp>
      <p:sp>
        <p:nvSpPr>
          <p:cNvPr id="60" name="テキスト ボックス 59"/>
          <p:cNvSpPr txBox="1"/>
          <p:nvPr/>
        </p:nvSpPr>
        <p:spPr>
          <a:xfrm>
            <a:off x="0" y="0"/>
            <a:ext cx="3851920" cy="260648"/>
          </a:xfrm>
          <a:prstGeom prst="rect">
            <a:avLst/>
          </a:prstGeom>
          <a:noFill/>
        </p:spPr>
        <p:txBody>
          <a:bodyPr wrap="square" rtlCol="0">
            <a:spAutoFit/>
          </a:bodyPr>
          <a:lstStyle/>
          <a:p>
            <a:r>
              <a:rPr lang="en-US" altLang="ja-JP" sz="1100" dirty="0"/>
              <a:t>Ⅱ</a:t>
            </a:r>
            <a:r>
              <a:rPr lang="ja-JP" altLang="en-US" sz="1100" dirty="0"/>
              <a:t>　公民連携</a:t>
            </a:r>
            <a:r>
              <a:rPr lang="en-US" altLang="ja-JP" sz="1100" dirty="0"/>
              <a:t>/</a:t>
            </a:r>
            <a:r>
              <a:rPr lang="ja-JP" altLang="en-US" sz="1100" dirty="0"/>
              <a:t>経営形態の見直し</a:t>
            </a:r>
            <a:r>
              <a:rPr lang="en-US" altLang="ja-JP" sz="1100" dirty="0"/>
              <a:t>【</a:t>
            </a:r>
            <a:r>
              <a:rPr lang="ja-JP" altLang="en-US" sz="1100" dirty="0"/>
              <a:t>民営化の取組</a:t>
            </a:r>
            <a:r>
              <a:rPr lang="en-US" altLang="ja-JP" sz="1100" dirty="0"/>
              <a:t>】</a:t>
            </a:r>
            <a:r>
              <a:rPr lang="ja-JP" altLang="en-US" sz="1100" dirty="0"/>
              <a:t>・地下鉄</a:t>
            </a:r>
            <a:endParaRPr kumimoji="1" lang="en-US" altLang="ja-JP" sz="1100" dirty="0"/>
          </a:p>
        </p:txBody>
      </p:sp>
      <p:sp>
        <p:nvSpPr>
          <p:cNvPr id="46" name="テキスト ボックス 45"/>
          <p:cNvSpPr txBox="1"/>
          <p:nvPr/>
        </p:nvSpPr>
        <p:spPr>
          <a:xfrm>
            <a:off x="7721600" y="0"/>
            <a:ext cx="1350392" cy="523220"/>
          </a:xfrm>
          <a:prstGeom prst="rect">
            <a:avLst/>
          </a:prstGeom>
          <a:noFill/>
        </p:spPr>
        <p:txBody>
          <a:bodyPr wrap="square" rtlCol="0">
            <a:spAutoFit/>
          </a:bodyPr>
          <a:lstStyle/>
          <a:p>
            <a:r>
              <a:rPr lang="en-US" altLang="ja-JP" sz="1400" dirty="0"/>
              <a:t>A9.(20)</a:t>
            </a:r>
            <a:r>
              <a:rPr lang="ja-JP" altLang="en-US" sz="1400" dirty="0"/>
              <a:t>～</a:t>
            </a:r>
            <a:r>
              <a:rPr lang="en-US" altLang="ja-JP" sz="1400" dirty="0"/>
              <a:t>(25)</a:t>
            </a:r>
            <a:r>
              <a:rPr lang="ja-JP" altLang="en-US" sz="1400" dirty="0" err="1"/>
              <a:t>、</a:t>
            </a:r>
            <a:endParaRPr kumimoji="1" lang="en-US" altLang="ja-JP" sz="1400" dirty="0"/>
          </a:p>
          <a:p>
            <a:r>
              <a:rPr kumimoji="1" lang="en-US" altLang="ja-JP" sz="1400" dirty="0" smtClean="0"/>
              <a:t>C1.(</a:t>
            </a:r>
            <a:r>
              <a:rPr lang="en-US" altLang="ja-JP" sz="1400" dirty="0"/>
              <a:t>80</a:t>
            </a:r>
            <a:r>
              <a:rPr kumimoji="1" lang="en-US" altLang="ja-JP" sz="1400" dirty="0" smtClean="0"/>
              <a:t>)</a:t>
            </a:r>
            <a:endParaRPr kumimoji="1" lang="ja-JP" altLang="en-US" sz="1400" dirty="0"/>
          </a:p>
        </p:txBody>
      </p:sp>
    </p:spTree>
    <p:extLst>
      <p:ext uri="{BB962C8B-B14F-4D97-AF65-F5344CB8AC3E}">
        <p14:creationId xmlns:p14="http://schemas.microsoft.com/office/powerpoint/2010/main" val="2169009537"/>
      </p:ext>
    </p:extLst>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 name="角丸四角形 19"/>
          <p:cNvSpPr/>
          <p:nvPr/>
        </p:nvSpPr>
        <p:spPr>
          <a:xfrm>
            <a:off x="5711617" y="1680234"/>
            <a:ext cx="3013735" cy="1780231"/>
          </a:xfrm>
          <a:prstGeom prst="roundRect">
            <a:avLst>
              <a:gd name="adj" fmla="val 6850"/>
            </a:avLst>
          </a:prstGeom>
          <a:solidFill>
            <a:schemeClr val="accent6">
              <a:lumMod val="60000"/>
              <a:lumOff val="40000"/>
              <a:alpha val="5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aphicFrame>
        <p:nvGraphicFramePr>
          <p:cNvPr id="4" name="オブジェクト 3"/>
          <p:cNvGraphicFramePr>
            <a:graphicFrameLocks noChangeAspect="1"/>
          </p:cNvGraphicFramePr>
          <p:nvPr>
            <p:extLst/>
          </p:nvPr>
        </p:nvGraphicFramePr>
        <p:xfrm>
          <a:off x="5772603" y="1784398"/>
          <a:ext cx="2905125" cy="1581150"/>
        </p:xfrm>
        <a:graphic>
          <a:graphicData uri="http://schemas.openxmlformats.org/presentationml/2006/ole">
            <mc:AlternateContent xmlns:mc="http://schemas.openxmlformats.org/markup-compatibility/2006">
              <mc:Choice xmlns:v="urn:schemas-microsoft-com:vml" Requires="v">
                <p:oleObj spid="_x0000_s137700" name="ワークシート" r:id="rId3" imgW="2905193" imgH="1581064" progId="Excel.Sheet.12">
                  <p:embed/>
                </p:oleObj>
              </mc:Choice>
              <mc:Fallback>
                <p:oleObj name="ワークシート" r:id="rId3" imgW="2905193" imgH="1581064" progId="Excel.Sheet.12">
                  <p:embed/>
                  <p:pic>
                    <p:nvPicPr>
                      <p:cNvPr id="0" name=""/>
                      <p:cNvPicPr/>
                      <p:nvPr/>
                    </p:nvPicPr>
                    <p:blipFill>
                      <a:blip r:embed="rId4"/>
                      <a:stretch>
                        <a:fillRect/>
                      </a:stretch>
                    </p:blipFill>
                    <p:spPr>
                      <a:xfrm>
                        <a:off x="5772603" y="1784398"/>
                        <a:ext cx="2905125" cy="1581150"/>
                      </a:xfrm>
                      <a:prstGeom prst="rect">
                        <a:avLst/>
                      </a:prstGeom>
                    </p:spPr>
                  </p:pic>
                </p:oleObj>
              </mc:Fallback>
            </mc:AlternateContent>
          </a:graphicData>
        </a:graphic>
      </p:graphicFrame>
      <p:sp>
        <p:nvSpPr>
          <p:cNvPr id="6" name="テキスト ボックス 5"/>
          <p:cNvSpPr txBox="1"/>
          <p:nvPr/>
        </p:nvSpPr>
        <p:spPr>
          <a:xfrm>
            <a:off x="7884368" y="0"/>
            <a:ext cx="1187624" cy="307777"/>
          </a:xfrm>
          <a:prstGeom prst="rect">
            <a:avLst/>
          </a:prstGeom>
          <a:noFill/>
        </p:spPr>
        <p:txBody>
          <a:bodyPr wrap="square" rtlCol="0">
            <a:spAutoFit/>
          </a:bodyPr>
          <a:lstStyle/>
          <a:p>
            <a:r>
              <a:rPr lang="en-US" altLang="ja-JP" sz="1400" dirty="0"/>
              <a:t>A9.(20)</a:t>
            </a:r>
            <a:r>
              <a:rPr lang="ja-JP" altLang="en-US" sz="1400" dirty="0"/>
              <a:t>～</a:t>
            </a:r>
            <a:r>
              <a:rPr lang="en-US" altLang="ja-JP" sz="1400" dirty="0"/>
              <a:t>(25)</a:t>
            </a:r>
            <a:endParaRPr kumimoji="1" lang="en-US" altLang="ja-JP" sz="1400" dirty="0"/>
          </a:p>
        </p:txBody>
      </p:sp>
      <p:cxnSp>
        <p:nvCxnSpPr>
          <p:cNvPr id="37" name="直線コネクタ 36"/>
          <p:cNvCxnSpPr/>
          <p:nvPr/>
        </p:nvCxnSpPr>
        <p:spPr>
          <a:xfrm>
            <a:off x="179512" y="692696"/>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4" name="正方形/長方形 33"/>
          <p:cNvSpPr/>
          <p:nvPr/>
        </p:nvSpPr>
        <p:spPr>
          <a:xfrm>
            <a:off x="251520" y="260648"/>
            <a:ext cx="5904656" cy="369332"/>
          </a:xfrm>
          <a:prstGeom prst="rect">
            <a:avLst/>
          </a:prstGeom>
        </p:spPr>
        <p:txBody>
          <a:bodyPr wrap="square">
            <a:spAutoFit/>
          </a:bodyPr>
          <a:lstStyle/>
          <a:p>
            <a:r>
              <a:rPr lang="ja-JP" altLang="en-US" b="1" dirty="0">
                <a:solidFill>
                  <a:srgbClr val="000000"/>
                </a:solidFill>
                <a:latin typeface="Calibri" pitchFamily="34" charset="0"/>
              </a:rPr>
              <a:t>①サービスの向上</a:t>
            </a:r>
          </a:p>
        </p:txBody>
      </p:sp>
      <p:sp>
        <p:nvSpPr>
          <p:cNvPr id="35" name="正方形/長方形 34"/>
          <p:cNvSpPr/>
          <p:nvPr/>
        </p:nvSpPr>
        <p:spPr>
          <a:xfrm>
            <a:off x="467544" y="752004"/>
            <a:ext cx="7704856" cy="369332"/>
          </a:xfrm>
          <a:prstGeom prst="rect">
            <a:avLst/>
          </a:prstGeom>
        </p:spPr>
        <p:txBody>
          <a:bodyPr wrap="square">
            <a:spAutoFit/>
          </a:bodyPr>
          <a:lstStyle/>
          <a:p>
            <a:r>
              <a:rPr lang="ja-JP" altLang="en-US" dirty="0"/>
              <a:t>利用者の視点に立ち、ソフト・ハード両面でサービス向上の取組を進めた。</a:t>
            </a:r>
            <a:endParaRPr lang="ja-JP" altLang="en-US" b="1" dirty="0">
              <a:solidFill>
                <a:srgbClr val="000000"/>
              </a:solidFill>
              <a:latin typeface="Calibri" pitchFamily="34" charset="0"/>
            </a:endParaRPr>
          </a:p>
        </p:txBody>
      </p:sp>
      <p:sp>
        <p:nvSpPr>
          <p:cNvPr id="8" name="正方形/長方形 7"/>
          <p:cNvSpPr/>
          <p:nvPr/>
        </p:nvSpPr>
        <p:spPr>
          <a:xfrm>
            <a:off x="7786688" y="360454"/>
            <a:ext cx="1158779" cy="369332"/>
          </a:xfrm>
          <a:prstGeom prst="rect">
            <a:avLst/>
          </a:prstGeom>
          <a:noFill/>
        </p:spPr>
        <p:txBody>
          <a:bodyPr wrap="none">
            <a:spAutoFit/>
          </a:bodyPr>
          <a:lstStyle/>
          <a:p>
            <a:pPr algn="ctr"/>
            <a:r>
              <a:rPr lang="ja-JP" altLang="en-US" dirty="0"/>
              <a:t>＜</a:t>
            </a:r>
            <a:r>
              <a:rPr lang="en-US" altLang="ja-JP" dirty="0"/>
              <a:t>What</a:t>
            </a:r>
            <a:r>
              <a:rPr lang="ja-JP" altLang="en-US" dirty="0"/>
              <a:t>＞</a:t>
            </a:r>
          </a:p>
        </p:txBody>
      </p:sp>
      <p:sp>
        <p:nvSpPr>
          <p:cNvPr id="9" name="スライド番号プレースホルダ 8"/>
          <p:cNvSpPr>
            <a:spLocks noGrp="1"/>
          </p:cNvSpPr>
          <p:nvPr>
            <p:ph type="sldNum" sz="quarter" idx="12"/>
          </p:nvPr>
        </p:nvSpPr>
        <p:spPr/>
        <p:txBody>
          <a:bodyPr/>
          <a:lstStyle/>
          <a:p>
            <a:fld id="{CCEC3038-1CF1-4B63-9920-55248DCFBA97}" type="slidenum">
              <a:rPr kumimoji="1" lang="ja-JP" altLang="en-US" smtClean="0"/>
              <a:pPr/>
              <a:t>51</a:t>
            </a:fld>
            <a:endParaRPr kumimoji="1" lang="ja-JP" altLang="en-US"/>
          </a:p>
        </p:txBody>
      </p:sp>
      <p:sp>
        <p:nvSpPr>
          <p:cNvPr id="16" name="正方形/長方形 15"/>
          <p:cNvSpPr/>
          <p:nvPr/>
        </p:nvSpPr>
        <p:spPr>
          <a:xfrm>
            <a:off x="5864040" y="6512395"/>
            <a:ext cx="3047870" cy="23228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t" anchorCtr="0" forceAA="0" compatLnSpc="1">
            <a:prstTxWarp prst="textNoShape">
              <a:avLst/>
            </a:prstTxWarp>
            <a:noAutofit/>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l"/>
            <a:r>
              <a:rPr kumimoji="1" lang="en-US" altLang="ja-JP" sz="800" dirty="0">
                <a:solidFill>
                  <a:sysClr val="windowText" lastClr="000000"/>
                </a:solidFill>
              </a:rPr>
              <a:t>※</a:t>
            </a:r>
            <a:r>
              <a:rPr kumimoji="1" lang="ja-JP" altLang="en-US" sz="800" dirty="0">
                <a:solidFill>
                  <a:sysClr val="windowText" lastClr="000000"/>
                </a:solidFill>
              </a:rPr>
              <a:t>路線のうち</a:t>
            </a:r>
            <a:r>
              <a:rPr lang="ja-JP" altLang="en-US" sz="800" dirty="0">
                <a:solidFill>
                  <a:sysClr val="windowText" lastClr="000000"/>
                </a:solidFill>
              </a:rPr>
              <a:t>全ての駅で延長されている訳ではありません。</a:t>
            </a:r>
            <a:endParaRPr kumimoji="1" lang="ja-JP" altLang="en-US" sz="800" dirty="0"/>
          </a:p>
        </p:txBody>
      </p:sp>
      <p:graphicFrame>
        <p:nvGraphicFramePr>
          <p:cNvPr id="5" name="オブジェクト 4"/>
          <p:cNvGraphicFramePr>
            <a:graphicFrameLocks noChangeAspect="1"/>
          </p:cNvGraphicFramePr>
          <p:nvPr>
            <p:extLst/>
          </p:nvPr>
        </p:nvGraphicFramePr>
        <p:xfrm>
          <a:off x="5723568" y="3781715"/>
          <a:ext cx="2957281" cy="2780882"/>
        </p:xfrm>
        <a:graphic>
          <a:graphicData uri="http://schemas.openxmlformats.org/presentationml/2006/ole">
            <mc:AlternateContent xmlns:mc="http://schemas.openxmlformats.org/markup-compatibility/2006">
              <mc:Choice xmlns:v="urn:schemas-microsoft-com:vml" Requires="v">
                <p:oleObj spid="_x0000_s137701" name="ワークシート" r:id="rId5" imgW="2714565" imgH="2552779" progId="Excel.Sheet.12">
                  <p:embed/>
                </p:oleObj>
              </mc:Choice>
              <mc:Fallback>
                <p:oleObj name="ワークシート" r:id="rId5" imgW="2714565" imgH="2552779" progId="Excel.Sheet.12">
                  <p:embed/>
                  <p:pic>
                    <p:nvPicPr>
                      <p:cNvPr id="0" name=""/>
                      <p:cNvPicPr/>
                      <p:nvPr/>
                    </p:nvPicPr>
                    <p:blipFill>
                      <a:blip r:embed="rId6"/>
                      <a:stretch>
                        <a:fillRect/>
                      </a:stretch>
                    </p:blipFill>
                    <p:spPr>
                      <a:xfrm>
                        <a:off x="5723568" y="3781715"/>
                        <a:ext cx="2957281" cy="2780882"/>
                      </a:xfrm>
                      <a:prstGeom prst="rect">
                        <a:avLst/>
                      </a:prstGeom>
                    </p:spPr>
                  </p:pic>
                </p:oleObj>
              </mc:Fallback>
            </mc:AlternateContent>
          </a:graphicData>
        </a:graphic>
      </p:graphicFrame>
      <p:sp>
        <p:nvSpPr>
          <p:cNvPr id="17" name="角丸四角形 16"/>
          <p:cNvSpPr/>
          <p:nvPr/>
        </p:nvSpPr>
        <p:spPr>
          <a:xfrm>
            <a:off x="2339752" y="2775691"/>
            <a:ext cx="3253286" cy="891262"/>
          </a:xfrm>
          <a:prstGeom prst="roundRect">
            <a:avLst>
              <a:gd name="adj" fmla="val 10052"/>
            </a:avLst>
          </a:prstGeom>
          <a:solidFill>
            <a:schemeClr val="accent6">
              <a:lumMod val="60000"/>
              <a:lumOff val="40000"/>
              <a:alpha val="5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9" name="角丸四角形 18"/>
          <p:cNvSpPr/>
          <p:nvPr/>
        </p:nvSpPr>
        <p:spPr>
          <a:xfrm>
            <a:off x="2348890" y="3746268"/>
            <a:ext cx="3244148" cy="2977083"/>
          </a:xfrm>
          <a:prstGeom prst="roundRect">
            <a:avLst>
              <a:gd name="adj" fmla="val 3640"/>
            </a:avLst>
          </a:prstGeom>
          <a:solidFill>
            <a:schemeClr val="accent6">
              <a:lumMod val="60000"/>
              <a:lumOff val="40000"/>
              <a:alpha val="5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aphicFrame>
        <p:nvGraphicFramePr>
          <p:cNvPr id="3" name="表 2"/>
          <p:cNvGraphicFramePr>
            <a:graphicFrameLocks noGrp="1"/>
          </p:cNvGraphicFramePr>
          <p:nvPr>
            <p:extLst/>
          </p:nvPr>
        </p:nvGraphicFramePr>
        <p:xfrm>
          <a:off x="539553" y="1145953"/>
          <a:ext cx="8280920" cy="5608320"/>
        </p:xfrm>
        <a:graphic>
          <a:graphicData uri="http://schemas.openxmlformats.org/drawingml/2006/table">
            <a:tbl>
              <a:tblPr firstRow="1" bandRow="1">
                <a:tableStyleId>{5C22544A-7EE6-4342-B048-85BDC9FD1C3A}</a:tableStyleId>
              </a:tblPr>
              <a:tblGrid>
                <a:gridCol w="1656184">
                  <a:extLst>
                    <a:ext uri="{9D8B030D-6E8A-4147-A177-3AD203B41FA5}">
                      <a16:colId xmlns:a16="http://schemas.microsoft.com/office/drawing/2014/main" xmlns="" val="20000"/>
                    </a:ext>
                  </a:extLst>
                </a:gridCol>
                <a:gridCol w="6624736">
                  <a:extLst>
                    <a:ext uri="{9D8B030D-6E8A-4147-A177-3AD203B41FA5}">
                      <a16:colId xmlns:a16="http://schemas.microsoft.com/office/drawing/2014/main" xmlns="" val="20001"/>
                    </a:ext>
                  </a:extLst>
                </a:gridCol>
              </a:tblGrid>
              <a:tr h="329134">
                <a:tc>
                  <a:txBody>
                    <a:bodyPr/>
                    <a:lstStyle/>
                    <a:p>
                      <a:pPr algn="ctr"/>
                      <a:r>
                        <a:rPr kumimoji="1" lang="ja-JP" altLang="en-US" sz="1600" dirty="0">
                          <a:solidFill>
                            <a:schemeClr val="tx1"/>
                          </a:solidFill>
                        </a:rPr>
                        <a:t>項　目</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kumimoji="1" lang="ja-JP" altLang="en-US" sz="1600" dirty="0">
                          <a:solidFill>
                            <a:schemeClr val="tx1"/>
                          </a:solidFill>
                        </a:rPr>
                        <a:t>内　　　容</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xmlns="" val="10000"/>
                  </a:ext>
                </a:extLst>
              </a:tr>
              <a:tr h="2154331">
                <a:tc>
                  <a:txBody>
                    <a:bodyPr/>
                    <a:lstStyle/>
                    <a:p>
                      <a:pPr algn="l"/>
                      <a:r>
                        <a:rPr kumimoji="1" lang="ja-JP" altLang="en-US" sz="1600" dirty="0"/>
                        <a:t>運賃値下げ</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400" dirty="0">
                          <a:solidFill>
                            <a:schemeClr val="tx1"/>
                          </a:solidFill>
                        </a:rPr>
                        <a:t>・　</a:t>
                      </a:r>
                      <a:r>
                        <a:rPr kumimoji="1" lang="en-US" altLang="ja-JP" sz="1400" dirty="0">
                          <a:solidFill>
                            <a:schemeClr val="tx1"/>
                          </a:solidFill>
                        </a:rPr>
                        <a:t>2014.4</a:t>
                      </a:r>
                      <a:r>
                        <a:rPr kumimoji="1" lang="ja-JP" altLang="en-US" sz="1400" dirty="0">
                          <a:solidFill>
                            <a:schemeClr val="tx1"/>
                          </a:solidFill>
                        </a:rPr>
                        <a:t>に初乗り運賃</a:t>
                      </a:r>
                      <a:r>
                        <a:rPr kumimoji="1" lang="en-US" altLang="ja-JP" sz="1400" dirty="0">
                          <a:solidFill>
                            <a:schemeClr val="tx1"/>
                          </a:solidFill>
                        </a:rPr>
                        <a:t>200</a:t>
                      </a:r>
                      <a:r>
                        <a:rPr kumimoji="1" lang="ja-JP" altLang="en-US" sz="1400" dirty="0">
                          <a:solidFill>
                            <a:schemeClr val="tx1"/>
                          </a:solidFill>
                        </a:rPr>
                        <a:t>円から</a:t>
                      </a:r>
                      <a:r>
                        <a:rPr kumimoji="1" lang="en-US" altLang="ja-JP" sz="1400" dirty="0">
                          <a:solidFill>
                            <a:schemeClr val="tx1"/>
                          </a:solidFill>
                        </a:rPr>
                        <a:t>180</a:t>
                      </a:r>
                      <a:r>
                        <a:rPr kumimoji="1" lang="ja-JP" altLang="en-US" sz="1400" dirty="0">
                          <a:solidFill>
                            <a:schemeClr val="tx1"/>
                          </a:solidFill>
                        </a:rPr>
                        <a:t>円に</a:t>
                      </a:r>
                      <a:endParaRPr kumimoji="1" lang="en-US" altLang="ja-JP" sz="1400" dirty="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400" dirty="0">
                          <a:solidFill>
                            <a:schemeClr val="tx1"/>
                          </a:solidFill>
                        </a:rPr>
                        <a:t>     </a:t>
                      </a:r>
                      <a:r>
                        <a:rPr kumimoji="1" lang="ja-JP" altLang="en-US" sz="1400" dirty="0">
                          <a:solidFill>
                            <a:schemeClr val="tx1"/>
                          </a:solidFill>
                        </a:rPr>
                        <a:t>値下げした。</a:t>
                      </a:r>
                      <a:endParaRPr kumimoji="1" lang="en-US" altLang="ja-JP" sz="1400" dirty="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400" dirty="0">
                          <a:solidFill>
                            <a:schemeClr val="tx1"/>
                          </a:solidFill>
                        </a:rPr>
                        <a:t>・　</a:t>
                      </a:r>
                      <a:r>
                        <a:rPr kumimoji="1" lang="en-US" altLang="ja-JP" sz="1400" dirty="0">
                          <a:solidFill>
                            <a:schemeClr val="tx1"/>
                          </a:solidFill>
                        </a:rPr>
                        <a:t>IC</a:t>
                      </a:r>
                      <a:r>
                        <a:rPr kumimoji="1" lang="ja-JP" altLang="en-US" sz="1400" dirty="0">
                          <a:solidFill>
                            <a:schemeClr val="tx1"/>
                          </a:solidFill>
                        </a:rPr>
                        <a:t>カード</a:t>
                      </a:r>
                      <a:r>
                        <a:rPr kumimoji="1" lang="en-US" altLang="ja-JP" sz="1400" dirty="0" err="1">
                          <a:solidFill>
                            <a:schemeClr val="tx1"/>
                          </a:solidFill>
                        </a:rPr>
                        <a:t>PiTaPa</a:t>
                      </a:r>
                      <a:r>
                        <a:rPr kumimoji="1" lang="ja-JP" altLang="en-US" sz="1400" dirty="0">
                          <a:solidFill>
                            <a:schemeClr val="tx1"/>
                          </a:solidFill>
                        </a:rPr>
                        <a:t>の利用により、東京と比肩</a:t>
                      </a:r>
                      <a:endParaRPr kumimoji="1" lang="en-US" altLang="ja-JP" sz="1400" dirty="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400" dirty="0">
                          <a:solidFill>
                            <a:schemeClr val="tx1"/>
                          </a:solidFill>
                        </a:rPr>
                        <a:t>　</a:t>
                      </a:r>
                      <a:r>
                        <a:rPr kumimoji="1" lang="ja-JP" altLang="en-US" sz="1400" baseline="0" dirty="0">
                          <a:solidFill>
                            <a:schemeClr val="tx1"/>
                          </a:solidFill>
                        </a:rPr>
                        <a:t>  </a:t>
                      </a:r>
                      <a:r>
                        <a:rPr kumimoji="1" lang="ja-JP" altLang="en-US" sz="1400" dirty="0">
                          <a:solidFill>
                            <a:schemeClr val="tx1"/>
                          </a:solidFill>
                        </a:rPr>
                        <a:t>する初乗り運賃（</a:t>
                      </a:r>
                      <a:r>
                        <a:rPr kumimoji="1" lang="en-US" altLang="ja-JP" sz="1400" dirty="0">
                          <a:solidFill>
                            <a:schemeClr val="tx1"/>
                          </a:solidFill>
                        </a:rPr>
                        <a:t>162</a:t>
                      </a:r>
                      <a:r>
                        <a:rPr kumimoji="1" lang="ja-JP" altLang="en-US" sz="1400" dirty="0">
                          <a:solidFill>
                            <a:schemeClr val="tx1"/>
                          </a:solidFill>
                        </a:rPr>
                        <a:t>円）になった。</a:t>
                      </a:r>
                      <a:endParaRPr kumimoji="1" lang="en-US" altLang="ja-JP" sz="1400" dirty="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400" dirty="0">
                          <a:solidFill>
                            <a:schemeClr val="tx1"/>
                          </a:solidFill>
                        </a:rPr>
                        <a:t>　　　</a:t>
                      </a:r>
                      <a:r>
                        <a:rPr kumimoji="1" lang="ja-JP" altLang="en-US" sz="1200" dirty="0">
                          <a:solidFill>
                            <a:schemeClr val="tx1"/>
                          </a:solidFill>
                        </a:rPr>
                        <a:t>（東京メトロ・・</a:t>
                      </a:r>
                      <a:r>
                        <a:rPr kumimoji="1" lang="en-US" altLang="ja-JP" sz="1200" dirty="0">
                          <a:solidFill>
                            <a:schemeClr val="tx1"/>
                          </a:solidFill>
                        </a:rPr>
                        <a:t>IC:165</a:t>
                      </a:r>
                      <a:r>
                        <a:rPr kumimoji="1" lang="ja-JP" altLang="en-US" sz="1200" dirty="0">
                          <a:solidFill>
                            <a:schemeClr val="tx1"/>
                          </a:solidFill>
                        </a:rPr>
                        <a:t>円・切符</a:t>
                      </a:r>
                      <a:r>
                        <a:rPr kumimoji="1" lang="en-US" altLang="ja-JP" sz="1200" dirty="0">
                          <a:solidFill>
                            <a:schemeClr val="tx1"/>
                          </a:solidFill>
                        </a:rPr>
                        <a:t>:170</a:t>
                      </a:r>
                      <a:r>
                        <a:rPr kumimoji="1" lang="ja-JP" altLang="en-US" sz="1200" dirty="0">
                          <a:solidFill>
                            <a:schemeClr val="tx1"/>
                          </a:solidFill>
                        </a:rPr>
                        <a:t>円</a:t>
                      </a:r>
                      <a:endParaRPr kumimoji="1" lang="en-US" altLang="ja-JP" sz="1200" dirty="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a:solidFill>
                            <a:schemeClr val="tx1"/>
                          </a:solidFill>
                        </a:rPr>
                        <a:t>　　　　東京都交通局・・</a:t>
                      </a:r>
                      <a:r>
                        <a:rPr kumimoji="1" lang="en-US" altLang="ja-JP" sz="1200" dirty="0">
                          <a:solidFill>
                            <a:schemeClr val="tx1"/>
                          </a:solidFill>
                        </a:rPr>
                        <a:t>IC:174</a:t>
                      </a:r>
                      <a:r>
                        <a:rPr kumimoji="1" lang="ja-JP" altLang="en-US" sz="1200" dirty="0">
                          <a:solidFill>
                            <a:schemeClr val="tx1"/>
                          </a:solidFill>
                        </a:rPr>
                        <a:t>円・切符</a:t>
                      </a:r>
                      <a:r>
                        <a:rPr kumimoji="1" lang="en-US" altLang="ja-JP" sz="1200" dirty="0">
                          <a:solidFill>
                            <a:schemeClr val="tx1"/>
                          </a:solidFill>
                        </a:rPr>
                        <a:t>:180</a:t>
                      </a:r>
                      <a:r>
                        <a:rPr kumimoji="1" lang="ja-JP" altLang="en-US" sz="1200" dirty="0">
                          <a:solidFill>
                            <a:schemeClr val="tx1"/>
                          </a:solidFill>
                        </a:rPr>
                        <a:t>円）</a:t>
                      </a:r>
                      <a:endParaRPr kumimoji="1" lang="en-US" altLang="ja-JP" sz="1200" dirty="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400" dirty="0">
                          <a:solidFill>
                            <a:schemeClr val="tx1"/>
                          </a:solidFill>
                        </a:rPr>
                        <a:t>・　 </a:t>
                      </a:r>
                      <a:r>
                        <a:rPr kumimoji="1" lang="en-US" altLang="ja-JP" sz="1400" dirty="0">
                          <a:solidFill>
                            <a:schemeClr val="tx1"/>
                          </a:solidFill>
                        </a:rPr>
                        <a:t>2017.4</a:t>
                      </a:r>
                      <a:r>
                        <a:rPr kumimoji="1" lang="ja-JP" altLang="en-US" sz="1400" dirty="0">
                          <a:solidFill>
                            <a:schemeClr val="tx1"/>
                          </a:solidFill>
                        </a:rPr>
                        <a:t>は、初乗り運賃値下げにより生じ</a:t>
                      </a:r>
                      <a:endParaRPr kumimoji="1" lang="en-US" altLang="ja-JP" sz="1400" dirty="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400" dirty="0">
                          <a:solidFill>
                            <a:schemeClr val="tx1"/>
                          </a:solidFill>
                        </a:rPr>
                        <a:t>      </a:t>
                      </a:r>
                      <a:r>
                        <a:rPr kumimoji="1" lang="ja-JP" altLang="en-US" sz="1400" dirty="0">
                          <a:solidFill>
                            <a:schemeClr val="tx1"/>
                          </a:solidFill>
                        </a:rPr>
                        <a:t>た初乗り運賃と</a:t>
                      </a:r>
                      <a:r>
                        <a:rPr kumimoji="1" lang="en-US" altLang="ja-JP" sz="1400" dirty="0">
                          <a:solidFill>
                            <a:schemeClr val="tx1"/>
                          </a:solidFill>
                        </a:rPr>
                        <a:t>2</a:t>
                      </a:r>
                      <a:r>
                        <a:rPr kumimoji="1" lang="ja-JP" altLang="en-US" sz="1400" dirty="0">
                          <a:solidFill>
                            <a:schemeClr val="tx1"/>
                          </a:solidFill>
                        </a:rPr>
                        <a:t>区運賃の格差（</a:t>
                      </a:r>
                      <a:r>
                        <a:rPr kumimoji="1" lang="en-US" altLang="ja-JP" sz="1400" dirty="0">
                          <a:solidFill>
                            <a:schemeClr val="tx1"/>
                          </a:solidFill>
                        </a:rPr>
                        <a:t>60</a:t>
                      </a:r>
                      <a:r>
                        <a:rPr kumimoji="1" lang="ja-JP" altLang="en-US" sz="1400" dirty="0">
                          <a:solidFill>
                            <a:schemeClr val="tx1"/>
                          </a:solidFill>
                        </a:rPr>
                        <a:t>円）を</a:t>
                      </a:r>
                      <a:endParaRPr kumimoji="1" lang="en-US" altLang="ja-JP" sz="1400" dirty="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400" dirty="0">
                          <a:solidFill>
                            <a:schemeClr val="tx1"/>
                          </a:solidFill>
                        </a:rPr>
                        <a:t>      </a:t>
                      </a:r>
                      <a:r>
                        <a:rPr kumimoji="1" lang="ja-JP" altLang="en-US" sz="1400" dirty="0">
                          <a:solidFill>
                            <a:schemeClr val="tx1"/>
                          </a:solidFill>
                        </a:rPr>
                        <a:t>是正するため、</a:t>
                      </a:r>
                      <a:r>
                        <a:rPr kumimoji="1" lang="en-US" altLang="ja-JP" sz="1400" dirty="0">
                          <a:solidFill>
                            <a:schemeClr val="tx1"/>
                          </a:solidFill>
                        </a:rPr>
                        <a:t>2</a:t>
                      </a:r>
                      <a:r>
                        <a:rPr kumimoji="1" lang="ja-JP" altLang="en-US" sz="1400" dirty="0">
                          <a:solidFill>
                            <a:schemeClr val="tx1"/>
                          </a:solidFill>
                        </a:rPr>
                        <a:t>区運賃を</a:t>
                      </a:r>
                      <a:r>
                        <a:rPr kumimoji="1" lang="en-US" altLang="ja-JP" sz="1400" dirty="0">
                          <a:solidFill>
                            <a:schemeClr val="tx1"/>
                          </a:solidFill>
                        </a:rPr>
                        <a:t>240</a:t>
                      </a:r>
                      <a:r>
                        <a:rPr kumimoji="1" lang="ja-JP" altLang="en-US" sz="1400" dirty="0">
                          <a:solidFill>
                            <a:schemeClr val="tx1"/>
                          </a:solidFill>
                        </a:rPr>
                        <a:t>円から</a:t>
                      </a:r>
                      <a:r>
                        <a:rPr kumimoji="1" lang="en-US" altLang="ja-JP" sz="1400" dirty="0">
                          <a:solidFill>
                            <a:schemeClr val="tx1"/>
                          </a:solidFill>
                        </a:rPr>
                        <a:t>230</a:t>
                      </a: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400" dirty="0">
                          <a:solidFill>
                            <a:schemeClr val="tx1"/>
                          </a:solidFill>
                        </a:rPr>
                        <a:t>　　円に値下げした。</a:t>
                      </a:r>
                      <a:endParaRPr kumimoji="1" lang="en-US" altLang="ja-JP" sz="1400" dirty="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xmlns="" val="10001"/>
                  </a:ext>
                </a:extLst>
              </a:tr>
              <a:tr h="2940137">
                <a:tc>
                  <a:txBody>
                    <a:bodyPr/>
                    <a:lstStyle/>
                    <a:p>
                      <a:pPr algn="l"/>
                      <a:r>
                        <a:rPr lang="ja-JP" altLang="en-US" sz="1600" dirty="0"/>
                        <a:t>終発時間の延長</a:t>
                      </a:r>
                      <a:endParaRPr kumimoji="1" lang="ja-JP" altLang="en-US" sz="1600"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400" dirty="0">
                          <a:solidFill>
                            <a:schemeClr val="tx1"/>
                          </a:solidFill>
                        </a:rPr>
                        <a:t>・　</a:t>
                      </a:r>
                      <a:r>
                        <a:rPr kumimoji="1" lang="en-US" altLang="ja-JP" sz="1400" dirty="0">
                          <a:solidFill>
                            <a:schemeClr val="tx1"/>
                          </a:solidFill>
                        </a:rPr>
                        <a:t>2013.3</a:t>
                      </a:r>
                      <a:r>
                        <a:rPr kumimoji="1" lang="ja-JP" altLang="en-US" sz="1400" dirty="0">
                          <a:solidFill>
                            <a:schemeClr val="tx1"/>
                          </a:solidFill>
                        </a:rPr>
                        <a:t>に、民間鉄道事業者に比べて</a:t>
                      </a:r>
                      <a:r>
                        <a:rPr kumimoji="1" lang="en-US" altLang="ja-JP" sz="1400" dirty="0">
                          <a:solidFill>
                            <a:schemeClr val="tx1"/>
                          </a:solidFill>
                        </a:rPr>
                        <a:t>30</a:t>
                      </a:r>
                    </a:p>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400" dirty="0">
                          <a:solidFill>
                            <a:schemeClr val="tx1"/>
                          </a:solidFill>
                        </a:rPr>
                        <a:t>      </a:t>
                      </a:r>
                      <a:r>
                        <a:rPr kumimoji="1" lang="ja-JP" altLang="en-US" sz="1400" dirty="0">
                          <a:solidFill>
                            <a:schemeClr val="tx1"/>
                          </a:solidFill>
                        </a:rPr>
                        <a:t>～</a:t>
                      </a:r>
                      <a:r>
                        <a:rPr kumimoji="1" lang="en-US" altLang="ja-JP" sz="1400" dirty="0">
                          <a:solidFill>
                            <a:schemeClr val="tx1"/>
                          </a:solidFill>
                        </a:rPr>
                        <a:t>40</a:t>
                      </a:r>
                      <a:r>
                        <a:rPr kumimoji="1" lang="ja-JP" altLang="en-US" sz="1400" dirty="0">
                          <a:solidFill>
                            <a:schemeClr val="tx1"/>
                          </a:solidFill>
                        </a:rPr>
                        <a:t>分程度早かったところ、終電後に</a:t>
                      </a:r>
                      <a:endParaRPr kumimoji="1" lang="en-US" altLang="ja-JP" sz="1400" dirty="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400" dirty="0">
                          <a:solidFill>
                            <a:schemeClr val="tx1"/>
                          </a:solidFill>
                        </a:rPr>
                        <a:t>     </a:t>
                      </a:r>
                      <a:r>
                        <a:rPr kumimoji="1" lang="ja-JP" altLang="en-US" sz="1400" dirty="0">
                          <a:solidFill>
                            <a:schemeClr val="tx1"/>
                          </a:solidFill>
                        </a:rPr>
                        <a:t>運行している回送列車の営業化等により、</a:t>
                      </a:r>
                      <a:endParaRPr kumimoji="1" lang="en-US" altLang="ja-JP" sz="1400" dirty="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400" dirty="0">
                          <a:solidFill>
                            <a:schemeClr val="tx1"/>
                          </a:solidFill>
                        </a:rPr>
                        <a:t>     </a:t>
                      </a:r>
                      <a:r>
                        <a:rPr kumimoji="1" lang="ja-JP" altLang="en-US" sz="1400" dirty="0">
                          <a:solidFill>
                            <a:schemeClr val="tx1"/>
                          </a:solidFill>
                        </a:rPr>
                        <a:t>最大</a:t>
                      </a:r>
                      <a:r>
                        <a:rPr kumimoji="1" lang="en-US" altLang="ja-JP" sz="1400" dirty="0">
                          <a:solidFill>
                            <a:schemeClr val="tx1"/>
                          </a:solidFill>
                        </a:rPr>
                        <a:t>30</a:t>
                      </a:r>
                      <a:r>
                        <a:rPr kumimoji="1" lang="ja-JP" altLang="en-US" sz="1400" dirty="0">
                          <a:solidFill>
                            <a:schemeClr val="tx1"/>
                          </a:solidFill>
                        </a:rPr>
                        <a:t>分延長を実現し、堺筋線を除く全</a:t>
                      </a:r>
                      <a:endParaRPr kumimoji="1" lang="en-US" altLang="ja-JP" sz="1400" dirty="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400" dirty="0">
                          <a:solidFill>
                            <a:schemeClr val="tx1"/>
                          </a:solidFill>
                        </a:rPr>
                        <a:t>     </a:t>
                      </a:r>
                      <a:r>
                        <a:rPr kumimoji="1" lang="ja-JP" altLang="en-US" sz="1400" dirty="0">
                          <a:solidFill>
                            <a:schemeClr val="tx1"/>
                          </a:solidFill>
                        </a:rPr>
                        <a:t>線で実施した。</a:t>
                      </a:r>
                      <a:endParaRPr kumimoji="1" lang="en-US" altLang="ja-JP" sz="1400" dirty="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400" dirty="0">
                          <a:solidFill>
                            <a:schemeClr val="tx1"/>
                          </a:solidFill>
                        </a:rPr>
                        <a:t>・　</a:t>
                      </a:r>
                      <a:r>
                        <a:rPr kumimoji="1" lang="en-US" altLang="ja-JP" sz="1400" dirty="0">
                          <a:solidFill>
                            <a:schemeClr val="tx1"/>
                          </a:solidFill>
                        </a:rPr>
                        <a:t>2013.12</a:t>
                      </a:r>
                      <a:r>
                        <a:rPr kumimoji="1" lang="ja-JP" altLang="en-US" sz="1400" dirty="0">
                          <a:solidFill>
                            <a:schemeClr val="tx1"/>
                          </a:solidFill>
                        </a:rPr>
                        <a:t>に、相互直通している事業者と</a:t>
                      </a:r>
                      <a:endParaRPr kumimoji="1" lang="en-US" altLang="ja-JP" sz="1400" dirty="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400" dirty="0">
                          <a:solidFill>
                            <a:schemeClr val="tx1"/>
                          </a:solidFill>
                        </a:rPr>
                        <a:t>　　ダイヤ調整を行い、堺筋線でも実施した。</a:t>
                      </a:r>
                      <a:endParaRPr kumimoji="1" lang="en-US" altLang="ja-JP" sz="1400" dirty="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400" dirty="0">
                          <a:solidFill>
                            <a:schemeClr val="tx1"/>
                          </a:solidFill>
                        </a:rPr>
                        <a:t>・　</a:t>
                      </a:r>
                      <a:r>
                        <a:rPr kumimoji="1" lang="en-US" altLang="ja-JP" sz="1400" dirty="0">
                          <a:solidFill>
                            <a:schemeClr val="tx1"/>
                          </a:solidFill>
                        </a:rPr>
                        <a:t>2014.8</a:t>
                      </a:r>
                      <a:r>
                        <a:rPr kumimoji="1" lang="ja-JP" altLang="en-US" sz="1400" dirty="0">
                          <a:solidFill>
                            <a:schemeClr val="tx1"/>
                          </a:solidFill>
                        </a:rPr>
                        <a:t>に、可動式ホーム柵設置に伴う</a:t>
                      </a:r>
                      <a:endParaRPr kumimoji="1" lang="en-US" altLang="ja-JP" sz="1400" dirty="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400" dirty="0">
                          <a:solidFill>
                            <a:schemeClr val="tx1"/>
                          </a:solidFill>
                        </a:rPr>
                        <a:t>　　ダイヤ改正にあわせて、利便性向上の</a:t>
                      </a:r>
                      <a:endParaRPr kumimoji="1" lang="en-US" altLang="ja-JP" sz="1400" dirty="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400" dirty="0">
                          <a:solidFill>
                            <a:schemeClr val="tx1"/>
                          </a:solidFill>
                        </a:rPr>
                        <a:t>      </a:t>
                      </a:r>
                      <a:r>
                        <a:rPr kumimoji="1" lang="ja-JP" altLang="en-US" sz="1400" dirty="0">
                          <a:solidFill>
                            <a:schemeClr val="tx1"/>
                          </a:solidFill>
                        </a:rPr>
                        <a:t>観点から千日前線で実施した。</a:t>
                      </a:r>
                      <a:endParaRPr kumimoji="1" lang="en-US" altLang="ja-JP" sz="1400" dirty="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400" dirty="0">
                          <a:solidFill>
                            <a:schemeClr val="tx1"/>
                          </a:solidFill>
                        </a:rPr>
                        <a:t>・　</a:t>
                      </a:r>
                      <a:r>
                        <a:rPr kumimoji="1" lang="en-US" altLang="ja-JP" sz="1400" dirty="0">
                          <a:solidFill>
                            <a:schemeClr val="tx1"/>
                          </a:solidFill>
                        </a:rPr>
                        <a:t>2015.3</a:t>
                      </a:r>
                      <a:r>
                        <a:rPr kumimoji="1" lang="ja-JP" altLang="en-US" sz="1400" dirty="0">
                          <a:solidFill>
                            <a:schemeClr val="tx1"/>
                          </a:solidFill>
                        </a:rPr>
                        <a:t>に、可動式ホーム柵設置に伴う</a:t>
                      </a:r>
                      <a:endParaRPr kumimoji="1" lang="en-US" altLang="ja-JP" sz="1400" dirty="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400" dirty="0">
                          <a:solidFill>
                            <a:schemeClr val="tx1"/>
                          </a:solidFill>
                        </a:rPr>
                        <a:t>　　ダイヤ改正にあわせて、天王寺駅での</a:t>
                      </a:r>
                      <a:endParaRPr kumimoji="1" lang="en-US" altLang="ja-JP" sz="1400" dirty="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400" dirty="0">
                          <a:solidFill>
                            <a:schemeClr val="tx1"/>
                          </a:solidFill>
                        </a:rPr>
                        <a:t>      JR</a:t>
                      </a:r>
                      <a:r>
                        <a:rPr kumimoji="1" lang="ja-JP" altLang="en-US" sz="1400" dirty="0">
                          <a:solidFill>
                            <a:schemeClr val="tx1"/>
                          </a:solidFill>
                        </a:rPr>
                        <a:t>線、近鉄線への乗継ぎの利便性向上</a:t>
                      </a:r>
                      <a:endParaRPr kumimoji="1" lang="en-US" altLang="ja-JP" sz="1400" dirty="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400" dirty="0">
                          <a:solidFill>
                            <a:schemeClr val="tx1"/>
                          </a:solidFill>
                        </a:rPr>
                        <a:t>      </a:t>
                      </a:r>
                      <a:r>
                        <a:rPr kumimoji="1" lang="ja-JP" altLang="en-US" sz="1400" dirty="0">
                          <a:solidFill>
                            <a:schemeClr val="tx1"/>
                          </a:solidFill>
                        </a:rPr>
                        <a:t>の観点から御堂筋線で実施した。</a:t>
                      </a:r>
                      <a:endParaRPr kumimoji="1" lang="en-US" altLang="ja-JP" sz="1400" dirty="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xmlns="" val="10002"/>
                  </a:ext>
                </a:extLst>
              </a:tr>
            </a:tbl>
          </a:graphicData>
        </a:graphic>
      </p:graphicFrame>
      <p:sp>
        <p:nvSpPr>
          <p:cNvPr id="18" name="テキスト ボックス 17"/>
          <p:cNvSpPr txBox="1"/>
          <p:nvPr/>
        </p:nvSpPr>
        <p:spPr>
          <a:xfrm>
            <a:off x="0" y="0"/>
            <a:ext cx="3851920" cy="260648"/>
          </a:xfrm>
          <a:prstGeom prst="rect">
            <a:avLst/>
          </a:prstGeom>
          <a:noFill/>
        </p:spPr>
        <p:txBody>
          <a:bodyPr wrap="square" rtlCol="0">
            <a:spAutoFit/>
          </a:bodyPr>
          <a:lstStyle/>
          <a:p>
            <a:r>
              <a:rPr lang="en-US" altLang="ja-JP" sz="1100" dirty="0"/>
              <a:t>Ⅱ</a:t>
            </a:r>
            <a:r>
              <a:rPr lang="ja-JP" altLang="en-US" sz="1100" dirty="0"/>
              <a:t>　公民連携</a:t>
            </a:r>
            <a:r>
              <a:rPr lang="en-US" altLang="ja-JP" sz="1100" dirty="0"/>
              <a:t>/</a:t>
            </a:r>
            <a:r>
              <a:rPr lang="ja-JP" altLang="en-US" sz="1100" dirty="0"/>
              <a:t>経営形態の見直し</a:t>
            </a:r>
            <a:r>
              <a:rPr lang="en-US" altLang="ja-JP" sz="1100" dirty="0"/>
              <a:t>【</a:t>
            </a:r>
            <a:r>
              <a:rPr lang="ja-JP" altLang="en-US" sz="1100" dirty="0"/>
              <a:t>民営化の取組</a:t>
            </a:r>
            <a:r>
              <a:rPr lang="en-US" altLang="ja-JP" sz="1100" dirty="0"/>
              <a:t>】</a:t>
            </a:r>
            <a:r>
              <a:rPr lang="ja-JP" altLang="en-US" sz="1100" dirty="0"/>
              <a:t>・地下鉄</a:t>
            </a:r>
            <a:endParaRPr kumimoji="1" lang="en-US" altLang="ja-JP" sz="1100" dirty="0"/>
          </a:p>
        </p:txBody>
      </p:sp>
    </p:spTree>
    <p:extLst>
      <p:ext uri="{BB962C8B-B14F-4D97-AF65-F5344CB8AC3E}">
        <p14:creationId xmlns:p14="http://schemas.microsoft.com/office/powerpoint/2010/main" val="3397752632"/>
      </p:ext>
    </p:extLst>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 name="角丸四角形 19"/>
          <p:cNvSpPr/>
          <p:nvPr/>
        </p:nvSpPr>
        <p:spPr>
          <a:xfrm>
            <a:off x="2353849" y="3038679"/>
            <a:ext cx="6189260" cy="3369021"/>
          </a:xfrm>
          <a:prstGeom prst="roundRect">
            <a:avLst>
              <a:gd name="adj" fmla="val 3640"/>
            </a:avLst>
          </a:prstGeom>
          <a:solidFill>
            <a:schemeClr val="accent6">
              <a:lumMod val="60000"/>
              <a:lumOff val="40000"/>
              <a:alpha val="5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3" name="角丸四角形 22"/>
          <p:cNvSpPr/>
          <p:nvPr/>
        </p:nvSpPr>
        <p:spPr>
          <a:xfrm>
            <a:off x="2353849" y="2512912"/>
            <a:ext cx="5708559" cy="491628"/>
          </a:xfrm>
          <a:prstGeom prst="roundRect">
            <a:avLst>
              <a:gd name="adj" fmla="val 15265"/>
            </a:avLst>
          </a:prstGeom>
          <a:solidFill>
            <a:schemeClr val="accent6">
              <a:lumMod val="60000"/>
              <a:lumOff val="40000"/>
              <a:alpha val="5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aphicFrame>
        <p:nvGraphicFramePr>
          <p:cNvPr id="3" name="表 2"/>
          <p:cNvGraphicFramePr>
            <a:graphicFrameLocks noGrp="1"/>
          </p:cNvGraphicFramePr>
          <p:nvPr>
            <p:extLst/>
          </p:nvPr>
        </p:nvGraphicFramePr>
        <p:xfrm>
          <a:off x="421986" y="1145950"/>
          <a:ext cx="8300675" cy="5307385"/>
        </p:xfrm>
        <a:graphic>
          <a:graphicData uri="http://schemas.openxmlformats.org/drawingml/2006/table">
            <a:tbl>
              <a:tblPr firstRow="1" bandRow="1">
                <a:tableStyleId>{5C22544A-7EE6-4342-B048-85BDC9FD1C3A}</a:tableStyleId>
              </a:tblPr>
              <a:tblGrid>
                <a:gridCol w="1856417">
                  <a:extLst>
                    <a:ext uri="{9D8B030D-6E8A-4147-A177-3AD203B41FA5}">
                      <a16:colId xmlns:a16="http://schemas.microsoft.com/office/drawing/2014/main" xmlns="" val="20000"/>
                    </a:ext>
                  </a:extLst>
                </a:gridCol>
                <a:gridCol w="6444258">
                  <a:extLst>
                    <a:ext uri="{9D8B030D-6E8A-4147-A177-3AD203B41FA5}">
                      <a16:colId xmlns:a16="http://schemas.microsoft.com/office/drawing/2014/main" xmlns="" val="20001"/>
                    </a:ext>
                  </a:extLst>
                </a:gridCol>
              </a:tblGrid>
              <a:tr h="348481">
                <a:tc>
                  <a:txBody>
                    <a:bodyPr/>
                    <a:lstStyle/>
                    <a:p>
                      <a:pPr algn="ctr"/>
                      <a:r>
                        <a:rPr kumimoji="1" lang="ja-JP" altLang="en-US" sz="1600" dirty="0">
                          <a:solidFill>
                            <a:schemeClr val="tx1"/>
                          </a:solidFill>
                        </a:rPr>
                        <a:t>項　目</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kumimoji="1" lang="ja-JP" altLang="en-US" sz="1600" dirty="0">
                          <a:solidFill>
                            <a:schemeClr val="tx1"/>
                          </a:solidFill>
                        </a:rPr>
                        <a:t>内　　　容</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xmlns="" val="10000"/>
                  </a:ext>
                </a:extLst>
              </a:tr>
              <a:tr h="4958904">
                <a:tc>
                  <a:txBody>
                    <a:bodyPr/>
                    <a:lstStyle/>
                    <a:p>
                      <a:pPr algn="l"/>
                      <a:r>
                        <a:rPr kumimoji="1" lang="ja-JP" altLang="en-US" sz="1600" dirty="0"/>
                        <a:t>快適なトイレへの改修</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nSpc>
                          <a:spcPct val="100000"/>
                        </a:lnSpc>
                      </a:pPr>
                      <a:r>
                        <a:rPr kumimoji="1" lang="ja-JP" altLang="en-US" sz="1600" dirty="0">
                          <a:solidFill>
                            <a:schemeClr val="tx1"/>
                          </a:solidFill>
                        </a:rPr>
                        <a:t>・　</a:t>
                      </a:r>
                      <a:r>
                        <a:rPr kumimoji="1" lang="en-US" altLang="ja-JP" sz="1600" dirty="0">
                          <a:solidFill>
                            <a:schemeClr val="tx1"/>
                          </a:solidFill>
                        </a:rPr>
                        <a:t>2012</a:t>
                      </a:r>
                      <a:r>
                        <a:rPr kumimoji="1" lang="ja-JP" altLang="en-US" sz="1600" dirty="0">
                          <a:solidFill>
                            <a:schemeClr val="tx1"/>
                          </a:solidFill>
                        </a:rPr>
                        <a:t>年度より、暗い、汚い、臭いという駅トイレのマイナスイメージ</a:t>
                      </a:r>
                      <a:endParaRPr kumimoji="1" lang="en-US" altLang="ja-JP" sz="1600" dirty="0">
                        <a:solidFill>
                          <a:schemeClr val="tx1"/>
                        </a:solidFill>
                      </a:endParaRPr>
                    </a:p>
                    <a:p>
                      <a:pPr>
                        <a:lnSpc>
                          <a:spcPct val="100000"/>
                        </a:lnSpc>
                      </a:pPr>
                      <a:r>
                        <a:rPr kumimoji="1" lang="ja-JP" altLang="en-US" sz="1600" dirty="0">
                          <a:solidFill>
                            <a:schemeClr val="tx1"/>
                          </a:solidFill>
                        </a:rPr>
                        <a:t>　</a:t>
                      </a:r>
                      <a:r>
                        <a:rPr kumimoji="1" lang="ja-JP" altLang="en-US" sz="1600" baseline="0" dirty="0">
                          <a:solidFill>
                            <a:schemeClr val="tx1"/>
                          </a:solidFill>
                        </a:rPr>
                        <a:t>  </a:t>
                      </a:r>
                      <a:r>
                        <a:rPr kumimoji="1" lang="ja-JP" altLang="en-US" sz="1600" dirty="0">
                          <a:solidFill>
                            <a:schemeClr val="tx1"/>
                          </a:solidFill>
                        </a:rPr>
                        <a:t>を払拭し、明るく清涼感あふれる快適空間を実感していただけるト</a:t>
                      </a:r>
                      <a:endParaRPr kumimoji="1" lang="en-US" altLang="ja-JP" sz="1600" dirty="0">
                        <a:solidFill>
                          <a:schemeClr val="tx1"/>
                        </a:solidFill>
                      </a:endParaRPr>
                    </a:p>
                    <a:p>
                      <a:pPr>
                        <a:lnSpc>
                          <a:spcPct val="100000"/>
                        </a:lnSpc>
                      </a:pPr>
                      <a:r>
                        <a:rPr kumimoji="1" lang="en-US" altLang="ja-JP" sz="1600" dirty="0">
                          <a:solidFill>
                            <a:schemeClr val="tx1"/>
                          </a:solidFill>
                        </a:rPr>
                        <a:t>     </a:t>
                      </a:r>
                      <a:r>
                        <a:rPr kumimoji="1" lang="ja-JP" altLang="en-US" sz="1600" dirty="0">
                          <a:solidFill>
                            <a:schemeClr val="tx1"/>
                          </a:solidFill>
                        </a:rPr>
                        <a:t>イレに順次リニューアルを実施した。</a:t>
                      </a:r>
                      <a:endParaRPr kumimoji="1" lang="en-US" altLang="ja-JP" sz="1600" dirty="0">
                        <a:solidFill>
                          <a:schemeClr val="tx1"/>
                        </a:solidFill>
                      </a:endParaRPr>
                    </a:p>
                    <a:p>
                      <a:pPr>
                        <a:lnSpc>
                          <a:spcPct val="100000"/>
                        </a:lnSpc>
                      </a:pPr>
                      <a:r>
                        <a:rPr kumimoji="1" lang="ja-JP" altLang="en-US" sz="1600" dirty="0"/>
                        <a:t>・  </a:t>
                      </a:r>
                      <a:r>
                        <a:rPr kumimoji="1" lang="en-US" altLang="ja-JP" sz="1600" dirty="0"/>
                        <a:t>2013</a:t>
                      </a:r>
                      <a:r>
                        <a:rPr kumimoji="1" lang="ja-JP" altLang="en-US" sz="1600" dirty="0"/>
                        <a:t>年度末時点で、</a:t>
                      </a:r>
                      <a:r>
                        <a:rPr kumimoji="1" lang="en-US" altLang="ja-JP" sz="1600" dirty="0"/>
                        <a:t>112</a:t>
                      </a:r>
                      <a:r>
                        <a:rPr kumimoji="1" lang="ja-JP" altLang="en-US" sz="1600" dirty="0"/>
                        <a:t>駅中</a:t>
                      </a:r>
                      <a:r>
                        <a:rPr kumimoji="1" lang="en-US" altLang="ja-JP" sz="1600" dirty="0">
                          <a:solidFill>
                            <a:schemeClr val="tx1"/>
                          </a:solidFill>
                        </a:rPr>
                        <a:t>40</a:t>
                      </a:r>
                      <a:r>
                        <a:rPr kumimoji="1" lang="ja-JP" altLang="en-US" sz="1600" dirty="0">
                          <a:solidFill>
                            <a:schemeClr val="tx1"/>
                          </a:solidFill>
                        </a:rPr>
                        <a:t>駅で</a:t>
                      </a:r>
                      <a:r>
                        <a:rPr kumimoji="1" lang="ja-JP" altLang="en-US" sz="1600" dirty="0"/>
                        <a:t>実施完了した。</a:t>
                      </a:r>
                      <a:endParaRPr kumimoji="1" lang="en-US" altLang="ja-JP" sz="1600" dirty="0"/>
                    </a:p>
                    <a:p>
                      <a:pPr>
                        <a:lnSpc>
                          <a:spcPct val="100000"/>
                        </a:lnSpc>
                      </a:pPr>
                      <a:r>
                        <a:rPr kumimoji="1" lang="ja-JP" altLang="en-US" sz="1600" kern="1200" dirty="0">
                          <a:solidFill>
                            <a:schemeClr val="tx1"/>
                          </a:solidFill>
                          <a:latin typeface="+mn-lt"/>
                          <a:ea typeface="+mn-ea"/>
                          <a:cs typeface="+mn-cs"/>
                        </a:rPr>
                        <a:t>・</a:t>
                      </a:r>
                      <a:r>
                        <a:rPr kumimoji="1" lang="ja-JP" altLang="en-US" sz="1600" kern="1200" baseline="0" dirty="0">
                          <a:solidFill>
                            <a:schemeClr val="tx1"/>
                          </a:solidFill>
                          <a:latin typeface="+mn-lt"/>
                          <a:ea typeface="+mn-ea"/>
                          <a:cs typeface="+mn-cs"/>
                        </a:rPr>
                        <a:t>  </a:t>
                      </a:r>
                      <a:r>
                        <a:rPr kumimoji="1" lang="en-US" altLang="ja-JP" sz="1600" kern="1200" dirty="0">
                          <a:solidFill>
                            <a:schemeClr val="tx1"/>
                          </a:solidFill>
                          <a:latin typeface="+mn-lt"/>
                          <a:ea typeface="+mn-ea"/>
                          <a:cs typeface="+mn-cs"/>
                        </a:rPr>
                        <a:t>2017</a:t>
                      </a:r>
                      <a:r>
                        <a:rPr kumimoji="1" lang="ja-JP" altLang="en-US" sz="1600" kern="1200" dirty="0">
                          <a:solidFill>
                            <a:schemeClr val="tx1"/>
                          </a:solidFill>
                          <a:latin typeface="+mn-lt"/>
                          <a:ea typeface="+mn-ea"/>
                          <a:cs typeface="+mn-cs"/>
                        </a:rPr>
                        <a:t>年度末時点で、</a:t>
                      </a:r>
                      <a:r>
                        <a:rPr kumimoji="1" lang="en-US" altLang="ja-JP" sz="1600" kern="1200" dirty="0">
                          <a:solidFill>
                            <a:schemeClr val="tx1"/>
                          </a:solidFill>
                          <a:latin typeface="+mn-lt"/>
                          <a:ea typeface="+mn-ea"/>
                          <a:cs typeface="+mn-cs"/>
                        </a:rPr>
                        <a:t>112</a:t>
                      </a:r>
                      <a:r>
                        <a:rPr kumimoji="1" lang="ja-JP" altLang="en-US" sz="1600" kern="1200" dirty="0">
                          <a:solidFill>
                            <a:schemeClr val="tx1"/>
                          </a:solidFill>
                          <a:latin typeface="+mn-lt"/>
                          <a:ea typeface="+mn-ea"/>
                          <a:cs typeface="+mn-cs"/>
                        </a:rPr>
                        <a:t>駅中</a:t>
                      </a:r>
                      <a:r>
                        <a:rPr kumimoji="1" lang="en-US" altLang="ja-JP" sz="1600" kern="1200" dirty="0">
                          <a:solidFill>
                            <a:schemeClr val="tx1"/>
                          </a:solidFill>
                          <a:latin typeface="+mn-lt"/>
                          <a:ea typeface="+mn-ea"/>
                          <a:cs typeface="+mn-cs"/>
                        </a:rPr>
                        <a:t>108</a:t>
                      </a:r>
                      <a:r>
                        <a:rPr kumimoji="1" lang="ja-JP" altLang="en-US" sz="1600" kern="1200" dirty="0">
                          <a:solidFill>
                            <a:schemeClr val="tx1"/>
                          </a:solidFill>
                          <a:latin typeface="+mn-lt"/>
                          <a:ea typeface="+mn-ea"/>
                          <a:cs typeface="+mn-cs"/>
                        </a:rPr>
                        <a:t>駅で実施した。</a:t>
                      </a:r>
                      <a:endParaRPr kumimoji="1" lang="en-US" altLang="ja-JP" sz="1600" kern="1200" dirty="0">
                        <a:solidFill>
                          <a:schemeClr val="tx1"/>
                        </a:solidFill>
                        <a:latin typeface="+mn-lt"/>
                        <a:ea typeface="+mn-ea"/>
                        <a:cs typeface="+mn-cs"/>
                      </a:endParaRPr>
                    </a:p>
                    <a:p>
                      <a:pPr>
                        <a:lnSpc>
                          <a:spcPct val="100000"/>
                        </a:lnSpc>
                      </a:pPr>
                      <a:r>
                        <a:rPr kumimoji="1" lang="ja-JP" altLang="en-US" sz="1600" kern="1200" dirty="0">
                          <a:solidFill>
                            <a:schemeClr val="tx1"/>
                          </a:solidFill>
                          <a:latin typeface="+mn-lt"/>
                          <a:ea typeface="+mn-ea"/>
                          <a:cs typeface="+mn-cs"/>
                        </a:rPr>
                        <a:t>　</a:t>
                      </a:r>
                      <a:r>
                        <a:rPr kumimoji="1" lang="ja-JP" altLang="en-US" sz="1600" kern="1200" baseline="0" dirty="0">
                          <a:solidFill>
                            <a:schemeClr val="tx1"/>
                          </a:solidFill>
                          <a:latin typeface="+mn-lt"/>
                          <a:ea typeface="+mn-ea"/>
                          <a:cs typeface="+mn-cs"/>
                        </a:rPr>
                        <a:t> </a:t>
                      </a:r>
                      <a:r>
                        <a:rPr kumimoji="1" lang="en-US" altLang="ja-JP" sz="1600" kern="1200" baseline="0" dirty="0">
                          <a:solidFill>
                            <a:schemeClr val="tx1"/>
                          </a:solidFill>
                          <a:latin typeface="+mn-lt"/>
                          <a:ea typeface="+mn-ea"/>
                          <a:cs typeface="+mn-cs"/>
                        </a:rPr>
                        <a:t>※</a:t>
                      </a:r>
                      <a:r>
                        <a:rPr kumimoji="1" lang="ja-JP" altLang="en-US" sz="1600" kern="1200" dirty="0">
                          <a:solidFill>
                            <a:schemeClr val="tx1"/>
                          </a:solidFill>
                          <a:latin typeface="+mn-lt"/>
                          <a:ea typeface="+mn-ea"/>
                          <a:cs typeface="+mn-cs"/>
                        </a:rPr>
                        <a:t>利用者アンケートに</a:t>
                      </a:r>
                      <a:r>
                        <a:rPr kumimoji="1" lang="ja-JP" altLang="en-US" sz="1600" kern="1200" baseline="0" dirty="0">
                          <a:solidFill>
                            <a:schemeClr val="tx1"/>
                          </a:solidFill>
                          <a:latin typeface="+mn-lt"/>
                          <a:ea typeface="+mn-ea"/>
                          <a:cs typeface="+mn-cs"/>
                        </a:rPr>
                        <a:t> </a:t>
                      </a:r>
                      <a:r>
                        <a:rPr kumimoji="1" lang="ja-JP" altLang="en-US" sz="1600" kern="1200" dirty="0">
                          <a:solidFill>
                            <a:schemeClr val="tx1"/>
                          </a:solidFill>
                          <a:latin typeface="+mn-lt"/>
                          <a:ea typeface="+mn-ea"/>
                          <a:cs typeface="+mn-cs"/>
                        </a:rPr>
                        <a:t>おいては、</a:t>
                      </a:r>
                      <a:r>
                        <a:rPr kumimoji="1" lang="en-US" altLang="ja-JP" sz="1600" kern="1200" dirty="0">
                          <a:solidFill>
                            <a:schemeClr val="tx1"/>
                          </a:solidFill>
                          <a:latin typeface="+mn-lt"/>
                          <a:ea typeface="+mn-ea"/>
                          <a:cs typeface="+mn-cs"/>
                        </a:rPr>
                        <a:t>86</a:t>
                      </a:r>
                      <a:r>
                        <a:rPr kumimoji="1" lang="ja-JP" altLang="en-US" sz="1600" kern="1200" dirty="0">
                          <a:solidFill>
                            <a:schemeClr val="tx1"/>
                          </a:solidFill>
                          <a:latin typeface="+mn-lt"/>
                          <a:ea typeface="+mn-ea"/>
                          <a:cs typeface="+mn-cs"/>
                        </a:rPr>
                        <a:t>％以上が「満足」と回答した。</a:t>
                      </a:r>
                      <a:endParaRPr kumimoji="1" lang="en-US" altLang="ja-JP" sz="1600" dirty="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xmlns="" val="10001"/>
                  </a:ext>
                </a:extLst>
              </a:tr>
            </a:tbl>
          </a:graphicData>
        </a:graphic>
      </p:graphicFrame>
      <p:sp>
        <p:nvSpPr>
          <p:cNvPr id="13" name="正方形/長方形 12"/>
          <p:cNvSpPr/>
          <p:nvPr/>
        </p:nvSpPr>
        <p:spPr>
          <a:xfrm>
            <a:off x="7386133" y="5327592"/>
            <a:ext cx="676275" cy="2476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t" anchorCtr="0" forceAA="0" compatLnSpc="1">
            <a:prstTxWarp prst="textNoShape">
              <a:avLst/>
            </a:prstTxWarp>
            <a:noAutofit/>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l"/>
            <a:r>
              <a:rPr kumimoji="1" lang="ja-JP" altLang="en-US" sz="900" dirty="0">
                <a:solidFill>
                  <a:sysClr val="windowText" lastClr="000000"/>
                </a:solidFill>
              </a:rPr>
              <a:t>（年度）</a:t>
            </a:r>
            <a:endParaRPr kumimoji="1" lang="ja-JP" altLang="en-US" sz="900" dirty="0"/>
          </a:p>
        </p:txBody>
      </p:sp>
      <p:sp>
        <p:nvSpPr>
          <p:cNvPr id="6" name="テキスト ボックス 5"/>
          <p:cNvSpPr txBox="1"/>
          <p:nvPr/>
        </p:nvSpPr>
        <p:spPr>
          <a:xfrm>
            <a:off x="7884368" y="0"/>
            <a:ext cx="1187624" cy="307777"/>
          </a:xfrm>
          <a:prstGeom prst="rect">
            <a:avLst/>
          </a:prstGeom>
          <a:noFill/>
        </p:spPr>
        <p:txBody>
          <a:bodyPr wrap="square" rtlCol="0">
            <a:spAutoFit/>
          </a:bodyPr>
          <a:lstStyle/>
          <a:p>
            <a:r>
              <a:rPr lang="en-US" altLang="ja-JP" sz="1400" dirty="0"/>
              <a:t>A9.(20)</a:t>
            </a:r>
            <a:r>
              <a:rPr lang="ja-JP" altLang="en-US" sz="1400" dirty="0"/>
              <a:t>～</a:t>
            </a:r>
            <a:r>
              <a:rPr lang="en-US" altLang="ja-JP" sz="1400" dirty="0"/>
              <a:t>(25)</a:t>
            </a:r>
            <a:endParaRPr kumimoji="1" lang="en-US" altLang="ja-JP" sz="1400" dirty="0"/>
          </a:p>
        </p:txBody>
      </p:sp>
      <p:cxnSp>
        <p:nvCxnSpPr>
          <p:cNvPr id="37" name="直線コネクタ 36"/>
          <p:cNvCxnSpPr/>
          <p:nvPr/>
        </p:nvCxnSpPr>
        <p:spPr>
          <a:xfrm>
            <a:off x="179512" y="692696"/>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4" name="正方形/長方形 33"/>
          <p:cNvSpPr/>
          <p:nvPr/>
        </p:nvSpPr>
        <p:spPr>
          <a:xfrm>
            <a:off x="251520" y="260648"/>
            <a:ext cx="5904656" cy="369332"/>
          </a:xfrm>
          <a:prstGeom prst="rect">
            <a:avLst/>
          </a:prstGeom>
        </p:spPr>
        <p:txBody>
          <a:bodyPr wrap="square">
            <a:spAutoFit/>
          </a:bodyPr>
          <a:lstStyle/>
          <a:p>
            <a:r>
              <a:rPr lang="ja-JP" altLang="en-US" b="1" dirty="0">
                <a:solidFill>
                  <a:srgbClr val="000000"/>
                </a:solidFill>
                <a:latin typeface="Calibri" pitchFamily="34" charset="0"/>
              </a:rPr>
              <a:t>①サービスの向上</a:t>
            </a:r>
          </a:p>
        </p:txBody>
      </p:sp>
      <p:sp>
        <p:nvSpPr>
          <p:cNvPr id="35" name="正方形/長方形 34"/>
          <p:cNvSpPr/>
          <p:nvPr/>
        </p:nvSpPr>
        <p:spPr>
          <a:xfrm>
            <a:off x="467544" y="752004"/>
            <a:ext cx="7704856" cy="369332"/>
          </a:xfrm>
          <a:prstGeom prst="rect">
            <a:avLst/>
          </a:prstGeom>
        </p:spPr>
        <p:txBody>
          <a:bodyPr wrap="square">
            <a:spAutoFit/>
          </a:bodyPr>
          <a:lstStyle/>
          <a:p>
            <a:r>
              <a:rPr lang="ja-JP" altLang="en-US" dirty="0"/>
              <a:t>利用者の視点に立ち、ソフト・ハード両面でサービス向上の取組を進めた。</a:t>
            </a:r>
            <a:endParaRPr lang="ja-JP" altLang="en-US" b="1" dirty="0">
              <a:solidFill>
                <a:srgbClr val="000000"/>
              </a:solidFill>
              <a:latin typeface="Calibri" pitchFamily="34" charset="0"/>
            </a:endParaRPr>
          </a:p>
        </p:txBody>
      </p:sp>
      <p:sp>
        <p:nvSpPr>
          <p:cNvPr id="8" name="正方形/長方形 7"/>
          <p:cNvSpPr/>
          <p:nvPr/>
        </p:nvSpPr>
        <p:spPr>
          <a:xfrm>
            <a:off x="7786688" y="360454"/>
            <a:ext cx="1158779" cy="369332"/>
          </a:xfrm>
          <a:prstGeom prst="rect">
            <a:avLst/>
          </a:prstGeom>
          <a:noFill/>
        </p:spPr>
        <p:txBody>
          <a:bodyPr wrap="none">
            <a:spAutoFit/>
          </a:bodyPr>
          <a:lstStyle/>
          <a:p>
            <a:pPr algn="ctr"/>
            <a:r>
              <a:rPr lang="ja-JP" altLang="en-US" dirty="0"/>
              <a:t>＜</a:t>
            </a:r>
            <a:r>
              <a:rPr lang="en-US" altLang="ja-JP" dirty="0"/>
              <a:t>What</a:t>
            </a:r>
            <a:r>
              <a:rPr lang="ja-JP" altLang="en-US" dirty="0"/>
              <a:t>＞</a:t>
            </a:r>
          </a:p>
        </p:txBody>
      </p:sp>
      <p:sp>
        <p:nvSpPr>
          <p:cNvPr id="9" name="スライド番号プレースホルダ 8"/>
          <p:cNvSpPr>
            <a:spLocks noGrp="1"/>
          </p:cNvSpPr>
          <p:nvPr>
            <p:ph type="sldNum" sz="quarter" idx="12"/>
          </p:nvPr>
        </p:nvSpPr>
        <p:spPr/>
        <p:txBody>
          <a:bodyPr/>
          <a:lstStyle/>
          <a:p>
            <a:fld id="{CCEC3038-1CF1-4B63-9920-55248DCFBA97}" type="slidenum">
              <a:rPr kumimoji="1" lang="ja-JP" altLang="en-US" smtClean="0"/>
              <a:pPr/>
              <a:t>52</a:t>
            </a:fld>
            <a:endParaRPr kumimoji="1" lang="ja-JP" altLang="en-US"/>
          </a:p>
        </p:txBody>
      </p:sp>
      <p:sp>
        <p:nvSpPr>
          <p:cNvPr id="17" name="正方形/長方形 16"/>
          <p:cNvSpPr/>
          <p:nvPr/>
        </p:nvSpPr>
        <p:spPr>
          <a:xfrm>
            <a:off x="2606379" y="3232530"/>
            <a:ext cx="690982" cy="2414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t" anchorCtr="0" forceAA="0" compatLnSpc="1">
            <a:prstTxWarp prst="textNoShape">
              <a:avLst/>
            </a:prstTxWarp>
            <a:noAutofit/>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l"/>
            <a:r>
              <a:rPr kumimoji="1" lang="ja-JP" altLang="en-US" sz="900" dirty="0">
                <a:solidFill>
                  <a:sysClr val="windowText" lastClr="000000"/>
                </a:solidFill>
              </a:rPr>
              <a:t>（駅数）</a:t>
            </a:r>
            <a:endParaRPr kumimoji="1" lang="ja-JP" altLang="en-US" sz="900" dirty="0"/>
          </a:p>
        </p:txBody>
      </p:sp>
      <p:sp>
        <p:nvSpPr>
          <p:cNvPr id="22" name="正方形/長方形 21"/>
          <p:cNvSpPr/>
          <p:nvPr/>
        </p:nvSpPr>
        <p:spPr>
          <a:xfrm>
            <a:off x="7702629" y="3232530"/>
            <a:ext cx="690982" cy="2414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t" anchorCtr="0" forceAA="0" compatLnSpc="1">
            <a:prstTxWarp prst="textNoShape">
              <a:avLst/>
            </a:prstTxWarp>
            <a:noAutofit/>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l"/>
            <a:r>
              <a:rPr kumimoji="1" lang="ja-JP" altLang="en-US" sz="900" dirty="0">
                <a:solidFill>
                  <a:sysClr val="windowText" lastClr="000000"/>
                </a:solidFill>
              </a:rPr>
              <a:t>（実施率）</a:t>
            </a:r>
            <a:endParaRPr kumimoji="1" lang="ja-JP" altLang="en-US" sz="900" dirty="0"/>
          </a:p>
        </p:txBody>
      </p:sp>
      <p:sp>
        <p:nvSpPr>
          <p:cNvPr id="14" name="角丸四角形 13"/>
          <p:cNvSpPr/>
          <p:nvPr/>
        </p:nvSpPr>
        <p:spPr>
          <a:xfrm>
            <a:off x="3055923" y="5887320"/>
            <a:ext cx="4950808" cy="444570"/>
          </a:xfrm>
          <a:prstGeom prst="roundRect">
            <a:avLst>
              <a:gd name="adj" fmla="val 12780"/>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1600" dirty="0">
                <a:solidFill>
                  <a:schemeClr val="tx1"/>
                </a:solidFill>
              </a:rPr>
              <a:t>・改修の開始より</a:t>
            </a:r>
            <a:r>
              <a:rPr lang="en-US" altLang="ja-JP" sz="1600" dirty="0">
                <a:solidFill>
                  <a:schemeClr val="tx1"/>
                </a:solidFill>
              </a:rPr>
              <a:t>5</a:t>
            </a:r>
            <a:r>
              <a:rPr lang="ja-JP" altLang="en-US" sz="1600" dirty="0">
                <a:solidFill>
                  <a:schemeClr val="tx1"/>
                </a:solidFill>
              </a:rPr>
              <a:t>年間で</a:t>
            </a:r>
            <a:r>
              <a:rPr lang="en-US" altLang="ja-JP" sz="1600" dirty="0">
                <a:solidFill>
                  <a:schemeClr val="tx1"/>
                </a:solidFill>
              </a:rPr>
              <a:t>96</a:t>
            </a:r>
            <a:r>
              <a:rPr lang="ja-JP" altLang="en-US" sz="1600" dirty="0">
                <a:solidFill>
                  <a:schemeClr val="tx1"/>
                </a:solidFill>
              </a:rPr>
              <a:t>％の実施を完了</a:t>
            </a:r>
          </a:p>
        </p:txBody>
      </p:sp>
      <p:sp>
        <p:nvSpPr>
          <p:cNvPr id="18" name="テキスト ボックス 17"/>
          <p:cNvSpPr txBox="1"/>
          <p:nvPr/>
        </p:nvSpPr>
        <p:spPr>
          <a:xfrm>
            <a:off x="0" y="0"/>
            <a:ext cx="3851920" cy="260648"/>
          </a:xfrm>
          <a:prstGeom prst="rect">
            <a:avLst/>
          </a:prstGeom>
          <a:noFill/>
        </p:spPr>
        <p:txBody>
          <a:bodyPr wrap="square" rtlCol="0">
            <a:spAutoFit/>
          </a:bodyPr>
          <a:lstStyle/>
          <a:p>
            <a:r>
              <a:rPr lang="en-US" altLang="ja-JP" sz="1100" dirty="0"/>
              <a:t>Ⅱ</a:t>
            </a:r>
            <a:r>
              <a:rPr lang="ja-JP" altLang="en-US" sz="1100" dirty="0"/>
              <a:t>　公民連携</a:t>
            </a:r>
            <a:r>
              <a:rPr lang="en-US" altLang="ja-JP" sz="1100" dirty="0"/>
              <a:t>/</a:t>
            </a:r>
            <a:r>
              <a:rPr lang="ja-JP" altLang="en-US" sz="1100" dirty="0"/>
              <a:t>経営形態の見直し</a:t>
            </a:r>
            <a:r>
              <a:rPr lang="en-US" altLang="ja-JP" sz="1100" dirty="0"/>
              <a:t>【</a:t>
            </a:r>
            <a:r>
              <a:rPr lang="ja-JP" altLang="en-US" sz="1100" dirty="0"/>
              <a:t>民営化の取組</a:t>
            </a:r>
            <a:r>
              <a:rPr lang="en-US" altLang="ja-JP" sz="1100" dirty="0"/>
              <a:t>】</a:t>
            </a:r>
            <a:r>
              <a:rPr lang="ja-JP" altLang="en-US" sz="1100" dirty="0"/>
              <a:t>・地下鉄</a:t>
            </a:r>
            <a:endParaRPr kumimoji="1" lang="en-US" altLang="ja-JP" sz="1100" dirty="0"/>
          </a:p>
        </p:txBody>
      </p:sp>
      <p:graphicFrame>
        <p:nvGraphicFramePr>
          <p:cNvPr id="21" name="グラフ 20"/>
          <p:cNvGraphicFramePr>
            <a:graphicFrameLocks/>
          </p:cNvGraphicFramePr>
          <p:nvPr>
            <p:extLst/>
          </p:nvPr>
        </p:nvGraphicFramePr>
        <p:xfrm>
          <a:off x="2856007" y="3134764"/>
          <a:ext cx="5287977" cy="2636925"/>
        </p:xfrm>
        <a:graphic>
          <a:graphicData uri="http://schemas.openxmlformats.org/drawingml/2006/chart">
            <c:chart xmlns:c="http://schemas.openxmlformats.org/drawingml/2006/chart" xmlns:r="http://schemas.openxmlformats.org/officeDocument/2006/relationships" r:id="rId2"/>
          </a:graphicData>
        </a:graphic>
      </p:graphicFrame>
    </p:spTree>
    <p:extLst>
      <p:ext uri="{BB962C8B-B14F-4D97-AF65-F5344CB8AC3E}">
        <p14:creationId xmlns:p14="http://schemas.microsoft.com/office/powerpoint/2010/main" val="3113730688"/>
      </p:ext>
    </p:extLst>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 name="角丸四角形 49"/>
          <p:cNvSpPr/>
          <p:nvPr/>
        </p:nvSpPr>
        <p:spPr>
          <a:xfrm>
            <a:off x="320950" y="4401599"/>
            <a:ext cx="8571530" cy="2330069"/>
          </a:xfrm>
          <a:prstGeom prst="roundRect">
            <a:avLst>
              <a:gd name="adj" fmla="val 3640"/>
            </a:avLst>
          </a:prstGeom>
          <a:solidFill>
            <a:schemeClr val="accent6">
              <a:lumMod val="60000"/>
              <a:lumOff val="40000"/>
              <a:alpha val="5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2" name="角丸四角形 51"/>
          <p:cNvSpPr/>
          <p:nvPr/>
        </p:nvSpPr>
        <p:spPr>
          <a:xfrm>
            <a:off x="2026402" y="3464258"/>
            <a:ext cx="2828168" cy="449051"/>
          </a:xfrm>
          <a:prstGeom prst="roundRect">
            <a:avLst>
              <a:gd name="adj" fmla="val 3640"/>
            </a:avLst>
          </a:prstGeom>
          <a:solidFill>
            <a:schemeClr val="accent6">
              <a:lumMod val="60000"/>
              <a:lumOff val="40000"/>
              <a:alpha val="5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9" name="角丸四角形 48"/>
          <p:cNvSpPr/>
          <p:nvPr/>
        </p:nvSpPr>
        <p:spPr>
          <a:xfrm>
            <a:off x="2066580" y="1707526"/>
            <a:ext cx="2289395" cy="400503"/>
          </a:xfrm>
          <a:prstGeom prst="roundRect">
            <a:avLst>
              <a:gd name="adj" fmla="val 3640"/>
            </a:avLst>
          </a:prstGeom>
          <a:solidFill>
            <a:schemeClr val="accent6">
              <a:lumMod val="60000"/>
              <a:lumOff val="40000"/>
              <a:alpha val="5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1" name="角丸四角形 50"/>
          <p:cNvSpPr/>
          <p:nvPr/>
        </p:nvSpPr>
        <p:spPr>
          <a:xfrm>
            <a:off x="5176471" y="1563564"/>
            <a:ext cx="3638834" cy="2692019"/>
          </a:xfrm>
          <a:prstGeom prst="roundRect">
            <a:avLst>
              <a:gd name="adj" fmla="val 3640"/>
            </a:avLst>
          </a:prstGeom>
          <a:solidFill>
            <a:schemeClr val="accent6">
              <a:lumMod val="60000"/>
              <a:lumOff val="40000"/>
              <a:alpha val="5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aphicFrame>
        <p:nvGraphicFramePr>
          <p:cNvPr id="83" name="表 82"/>
          <p:cNvGraphicFramePr>
            <a:graphicFrameLocks noGrp="1"/>
          </p:cNvGraphicFramePr>
          <p:nvPr>
            <p:extLst/>
          </p:nvPr>
        </p:nvGraphicFramePr>
        <p:xfrm>
          <a:off x="289556" y="1145952"/>
          <a:ext cx="8629373" cy="3230880"/>
        </p:xfrm>
        <a:graphic>
          <a:graphicData uri="http://schemas.openxmlformats.org/drawingml/2006/table">
            <a:tbl>
              <a:tblPr firstRow="1" bandRow="1">
                <a:tableStyleId>{5C22544A-7EE6-4342-B048-85BDC9FD1C3A}</a:tableStyleId>
              </a:tblPr>
              <a:tblGrid>
                <a:gridCol w="1438229">
                  <a:extLst>
                    <a:ext uri="{9D8B030D-6E8A-4147-A177-3AD203B41FA5}">
                      <a16:colId xmlns:a16="http://schemas.microsoft.com/office/drawing/2014/main" xmlns="" val="20000"/>
                    </a:ext>
                  </a:extLst>
                </a:gridCol>
                <a:gridCol w="3402639">
                  <a:extLst>
                    <a:ext uri="{9D8B030D-6E8A-4147-A177-3AD203B41FA5}">
                      <a16:colId xmlns:a16="http://schemas.microsoft.com/office/drawing/2014/main" xmlns="" val="20001"/>
                    </a:ext>
                  </a:extLst>
                </a:gridCol>
                <a:gridCol w="3788505">
                  <a:extLst>
                    <a:ext uri="{9D8B030D-6E8A-4147-A177-3AD203B41FA5}">
                      <a16:colId xmlns:a16="http://schemas.microsoft.com/office/drawing/2014/main" xmlns="" val="1431851564"/>
                    </a:ext>
                  </a:extLst>
                </a:gridCol>
              </a:tblGrid>
              <a:tr h="327508">
                <a:tc>
                  <a:txBody>
                    <a:bodyPr/>
                    <a:lstStyle/>
                    <a:p>
                      <a:pPr algn="ctr"/>
                      <a:r>
                        <a:rPr kumimoji="1" lang="ja-JP" altLang="en-US" sz="1600" dirty="0">
                          <a:solidFill>
                            <a:schemeClr val="tx1"/>
                          </a:solidFill>
                        </a:rPr>
                        <a:t>項　目</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gridSpan="2">
                  <a:txBody>
                    <a:bodyPr/>
                    <a:lstStyle/>
                    <a:p>
                      <a:pPr algn="ctr"/>
                      <a:r>
                        <a:rPr kumimoji="1" lang="ja-JP" altLang="en-US" sz="1600" dirty="0">
                          <a:solidFill>
                            <a:schemeClr val="tx1"/>
                          </a:solidFill>
                        </a:rPr>
                        <a:t>内　　　容</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hMerge="1">
                  <a:txBody>
                    <a:bodyPr/>
                    <a:lstStyle/>
                    <a:p>
                      <a:pPr algn="ctr"/>
                      <a:endParaRPr kumimoji="1" lang="ja-JP" altLang="en-US" sz="1600" dirty="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xmlns="" val="10000"/>
                  </a:ext>
                </a:extLst>
              </a:tr>
              <a:tr h="1280258">
                <a:tc>
                  <a:txBody>
                    <a:bodyPr/>
                    <a:lstStyle/>
                    <a:p>
                      <a:pPr algn="l"/>
                      <a:r>
                        <a:rPr lang="ja-JP" altLang="en-US" sz="1600" dirty="0"/>
                        <a:t>地下鉄売店の</a:t>
                      </a:r>
                      <a:endParaRPr lang="en-US" altLang="ja-JP" sz="1600" dirty="0"/>
                    </a:p>
                    <a:p>
                      <a:pPr algn="l"/>
                      <a:r>
                        <a:rPr lang="ja-JP" altLang="en-US" sz="1600" dirty="0"/>
                        <a:t>リニューアル</a:t>
                      </a:r>
                      <a:endParaRPr kumimoji="1" lang="ja-JP" altLang="en-US" sz="1600"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lang="ja-JP" altLang="en-US" sz="1400" dirty="0"/>
                        <a:t>・　</a:t>
                      </a:r>
                      <a:r>
                        <a:rPr lang="en-US" altLang="ja-JP" sz="1400" dirty="0"/>
                        <a:t>2013</a:t>
                      </a:r>
                      <a:r>
                        <a:rPr lang="ja-JP" altLang="en-US" sz="1400" dirty="0"/>
                        <a:t>年度までに</a:t>
                      </a:r>
                      <a:r>
                        <a:rPr lang="en-US" altLang="ja-JP" sz="1400" dirty="0"/>
                        <a:t>51</a:t>
                      </a:r>
                      <a:r>
                        <a:rPr lang="ja-JP" altLang="en-US" sz="1400" dirty="0"/>
                        <a:t>店全て完了した。</a:t>
                      </a:r>
                      <a:endParaRPr lang="en-US" altLang="ja-JP" sz="1400" dirty="0"/>
                    </a:p>
                    <a:p>
                      <a:pPr marL="26670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kern="1200" dirty="0">
                          <a:solidFill>
                            <a:schemeClr val="tx1"/>
                          </a:solidFill>
                          <a:latin typeface="+mn-lt"/>
                          <a:ea typeface="+mn-ea"/>
                          <a:cs typeface="+mn-cs"/>
                        </a:rPr>
                        <a:t>（⇒</a:t>
                      </a:r>
                      <a:r>
                        <a:rPr kumimoji="1" lang="en-US" altLang="ja-JP" sz="1200" kern="1200" dirty="0">
                          <a:solidFill>
                            <a:schemeClr val="tx1"/>
                          </a:solidFill>
                          <a:latin typeface="+mn-lt"/>
                          <a:ea typeface="+mn-ea"/>
                          <a:cs typeface="+mn-cs"/>
                        </a:rPr>
                        <a:t>2017.3</a:t>
                      </a:r>
                      <a:r>
                        <a:rPr kumimoji="1" lang="ja-JP" altLang="en-US" sz="1200" kern="1200" dirty="0">
                          <a:solidFill>
                            <a:schemeClr val="tx1"/>
                          </a:solidFill>
                          <a:latin typeface="+mn-lt"/>
                          <a:ea typeface="+mn-ea"/>
                          <a:cs typeface="+mn-cs"/>
                        </a:rPr>
                        <a:t>～使用期間満了に伴い、</a:t>
                      </a:r>
                      <a:endParaRPr kumimoji="1" lang="en-US" altLang="ja-JP" sz="1200" kern="1200" dirty="0">
                        <a:solidFill>
                          <a:schemeClr val="tx1"/>
                        </a:solidFill>
                        <a:latin typeface="+mn-lt"/>
                        <a:ea typeface="+mn-ea"/>
                        <a:cs typeface="+mn-cs"/>
                      </a:endParaRPr>
                    </a:p>
                    <a:p>
                      <a:pPr marL="26670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kern="1200" dirty="0">
                          <a:solidFill>
                            <a:schemeClr val="tx1"/>
                          </a:solidFill>
                          <a:latin typeface="+mn-lt"/>
                          <a:ea typeface="+mn-ea"/>
                          <a:cs typeface="+mn-cs"/>
                        </a:rPr>
                        <a:t>　　新たな事業者による再オープン）</a:t>
                      </a:r>
                      <a:endParaRPr lang="en-US" altLang="ja-JP" sz="1200" dirty="0">
                        <a:solidFill>
                          <a:schemeClr val="tx1"/>
                        </a:solidFill>
                      </a:endParaRPr>
                    </a:p>
                    <a:p>
                      <a:r>
                        <a:rPr lang="ja-JP" altLang="en-US" sz="1400" dirty="0"/>
                        <a:t>・　公募で選定した事業者による運営開始。</a:t>
                      </a:r>
                      <a:endParaRPr lang="en-US" altLang="ja-JP" sz="1400" dirty="0"/>
                    </a:p>
                    <a:p>
                      <a:r>
                        <a:rPr lang="ja-JP" altLang="en-US" sz="1400" dirty="0"/>
                        <a:t>・　公共料金支払いの取扱を開始し、また</a:t>
                      </a:r>
                      <a:endParaRPr lang="en-US" altLang="ja-JP" sz="1400" dirty="0"/>
                    </a:p>
                    <a:p>
                      <a:r>
                        <a:rPr lang="ja-JP" altLang="en-US" sz="1400" dirty="0"/>
                        <a:t>　　商品の品揃えを充実させた。</a:t>
                      </a:r>
                      <a:endParaRPr lang="en-US" altLang="ja-JP" sz="14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rowSpan="2">
                  <a:txBody>
                    <a:bodyPr/>
                    <a:lstStyle/>
                    <a:p>
                      <a:endParaRPr lang="en-US" altLang="ja-JP" sz="1400" i="1"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xmlns="" val="10004"/>
                  </a:ext>
                </a:extLst>
              </a:tr>
              <a:tr h="1548219">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600" dirty="0"/>
                        <a:t>駅ナカ事業の展開</a:t>
                      </a:r>
                      <a:endParaRPr lang="en-US" altLang="ja-JP" sz="1600"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kumimoji="1" lang="ja-JP" altLang="en-US" sz="1400" dirty="0"/>
                        <a:t>・　</a:t>
                      </a:r>
                      <a:r>
                        <a:rPr kumimoji="1" lang="en-US" altLang="ja-JP" sz="1400" dirty="0"/>
                        <a:t>2013.4</a:t>
                      </a:r>
                      <a:r>
                        <a:rPr kumimoji="1" lang="ja-JP" altLang="en-US" sz="1400" dirty="0"/>
                        <a:t>　　「</a:t>
                      </a:r>
                      <a:r>
                        <a:rPr kumimoji="1" lang="en-US" altLang="ja-JP" sz="1400" dirty="0" err="1"/>
                        <a:t>ekimo</a:t>
                      </a:r>
                      <a:r>
                        <a:rPr kumimoji="1" lang="ja-JP" altLang="en-US" sz="1400" dirty="0"/>
                        <a:t>天王寺」オープン</a:t>
                      </a:r>
                      <a:endParaRPr kumimoji="1" lang="en-US" altLang="ja-JP" sz="1400" dirty="0"/>
                    </a:p>
                    <a:p>
                      <a:r>
                        <a:rPr kumimoji="1" lang="ja-JP" altLang="en-US" sz="1400" dirty="0"/>
                        <a:t>・　</a:t>
                      </a:r>
                      <a:r>
                        <a:rPr kumimoji="1" lang="en-US" altLang="ja-JP" sz="1400" dirty="0"/>
                        <a:t>2013.10</a:t>
                      </a:r>
                      <a:r>
                        <a:rPr kumimoji="1" lang="ja-JP" altLang="en-US" sz="1400" dirty="0"/>
                        <a:t>　「</a:t>
                      </a:r>
                      <a:r>
                        <a:rPr kumimoji="1" lang="en-US" altLang="ja-JP" sz="1400" dirty="0" err="1"/>
                        <a:t>ekimo</a:t>
                      </a:r>
                      <a:r>
                        <a:rPr kumimoji="1" lang="ja-JP" altLang="en-US" sz="1400" dirty="0"/>
                        <a:t>なんば」オープン</a:t>
                      </a:r>
                      <a:endParaRPr kumimoji="1" lang="en-US" altLang="ja-JP" sz="1400" dirty="0"/>
                    </a:p>
                    <a:p>
                      <a:r>
                        <a:rPr kumimoji="1" lang="ja-JP" altLang="en-US" sz="1400" dirty="0"/>
                        <a:t>・　</a:t>
                      </a:r>
                      <a:r>
                        <a:rPr kumimoji="1" lang="en-US" altLang="ja-JP" sz="1400" dirty="0"/>
                        <a:t>2014.4</a:t>
                      </a:r>
                      <a:r>
                        <a:rPr kumimoji="1" lang="ja-JP" altLang="en-US" sz="1400" dirty="0"/>
                        <a:t>　　「</a:t>
                      </a:r>
                      <a:r>
                        <a:rPr kumimoji="1" lang="en-US" altLang="ja-JP" sz="1400" dirty="0" err="1"/>
                        <a:t>ekimo</a:t>
                      </a:r>
                      <a:r>
                        <a:rPr kumimoji="1" lang="ja-JP" altLang="en-US" sz="1400" dirty="0"/>
                        <a:t>梅田」オープン</a:t>
                      </a:r>
                      <a:endParaRPr kumimoji="1" lang="en-US" altLang="ja-JP" sz="1400" dirty="0"/>
                    </a:p>
                    <a:p>
                      <a:r>
                        <a:rPr kumimoji="1" lang="ja-JP" altLang="en-US" sz="1400" dirty="0">
                          <a:solidFill>
                            <a:srgbClr val="FF0000"/>
                          </a:solidFill>
                        </a:rPr>
                        <a:t>・　</a:t>
                      </a:r>
                      <a:r>
                        <a:rPr kumimoji="1" lang="en-US" altLang="ja-JP" sz="1400" dirty="0">
                          <a:solidFill>
                            <a:schemeClr val="tx1"/>
                          </a:solidFill>
                        </a:rPr>
                        <a:t>2016.3</a:t>
                      </a:r>
                      <a:r>
                        <a:rPr kumimoji="1" lang="ja-JP" altLang="en-US" sz="1400" dirty="0">
                          <a:solidFill>
                            <a:schemeClr val="tx1"/>
                          </a:solidFill>
                        </a:rPr>
                        <a:t>　　「新なにわ大食堂」オープン      </a:t>
                      </a:r>
                      <a:endParaRPr kumimoji="1" lang="en-US" altLang="ja-JP" sz="1400" dirty="0">
                        <a:solidFill>
                          <a:schemeClr val="tx1"/>
                        </a:solidFill>
                      </a:endParaRPr>
                    </a:p>
                    <a:p>
                      <a:r>
                        <a:rPr kumimoji="1" lang="en-US" altLang="ja-JP" sz="1400" dirty="0">
                          <a:solidFill>
                            <a:schemeClr val="tx1"/>
                          </a:solidFill>
                        </a:rPr>
                        <a:t>                         </a:t>
                      </a:r>
                      <a:r>
                        <a:rPr kumimoji="1" lang="ja-JP" altLang="en-US" sz="1400" dirty="0">
                          <a:solidFill>
                            <a:schemeClr val="tx1"/>
                          </a:solidFill>
                        </a:rPr>
                        <a:t>（新大阪）</a:t>
                      </a:r>
                      <a:endParaRPr kumimoji="1" lang="en-US" altLang="ja-JP" sz="1400" dirty="0">
                        <a:solidFill>
                          <a:schemeClr val="tx1"/>
                        </a:solidFill>
                      </a:endParaRPr>
                    </a:p>
                    <a:p>
                      <a:r>
                        <a:rPr kumimoji="1" lang="ja-JP" altLang="en-US" sz="1400" dirty="0"/>
                        <a:t>・　日本初出店、関西初出店となる店舗も</a:t>
                      </a:r>
                      <a:endParaRPr kumimoji="1" lang="en-US" altLang="ja-JP" sz="1400" dirty="0"/>
                    </a:p>
                    <a:p>
                      <a:r>
                        <a:rPr kumimoji="1" lang="ja-JP" altLang="en-US" sz="1400" dirty="0"/>
                        <a:t>　　誘致した。</a:t>
                      </a:r>
                      <a:endParaRPr lang="en-US" altLang="ja-JP" sz="14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vMerge="1">
                  <a:txBody>
                    <a:bodyPr/>
                    <a:lstStyle/>
                    <a:p>
                      <a:endParaRPr lang="en-US" altLang="ja-JP" sz="14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xmlns="" val="10005"/>
                  </a:ext>
                </a:extLst>
              </a:tr>
            </a:tbl>
          </a:graphicData>
        </a:graphic>
      </p:graphicFrame>
      <p:graphicFrame>
        <p:nvGraphicFramePr>
          <p:cNvPr id="54" name="グラフ 53"/>
          <p:cNvGraphicFramePr>
            <a:graphicFrameLocks/>
          </p:cNvGraphicFramePr>
          <p:nvPr>
            <p:extLst/>
          </p:nvPr>
        </p:nvGraphicFramePr>
        <p:xfrm>
          <a:off x="5247597" y="1571151"/>
          <a:ext cx="3577866" cy="2470432"/>
        </p:xfrm>
        <a:graphic>
          <a:graphicData uri="http://schemas.openxmlformats.org/drawingml/2006/chart">
            <c:chart xmlns:c="http://schemas.openxmlformats.org/drawingml/2006/chart" xmlns:r="http://schemas.openxmlformats.org/officeDocument/2006/relationships" r:id="rId2"/>
          </a:graphicData>
        </a:graphic>
      </p:graphicFrame>
      <p:cxnSp>
        <p:nvCxnSpPr>
          <p:cNvPr id="55" name="直線コネクタ 54"/>
          <p:cNvCxnSpPr/>
          <p:nvPr/>
        </p:nvCxnSpPr>
        <p:spPr>
          <a:xfrm>
            <a:off x="1962781" y="4470059"/>
            <a:ext cx="0" cy="2210507"/>
          </a:xfrm>
          <a:prstGeom prst="line">
            <a:avLst/>
          </a:prstGeom>
          <a:ln w="3175">
            <a:prstDash val="sysDash"/>
          </a:ln>
        </p:spPr>
        <p:style>
          <a:lnRef idx="1">
            <a:schemeClr val="accent1"/>
          </a:lnRef>
          <a:fillRef idx="0">
            <a:schemeClr val="accent1"/>
          </a:fillRef>
          <a:effectRef idx="0">
            <a:schemeClr val="accent1"/>
          </a:effectRef>
          <a:fontRef idx="minor">
            <a:schemeClr val="tx1"/>
          </a:fontRef>
        </p:style>
      </p:cxnSp>
      <p:cxnSp>
        <p:nvCxnSpPr>
          <p:cNvPr id="56" name="直線コネクタ 55"/>
          <p:cNvCxnSpPr/>
          <p:nvPr/>
        </p:nvCxnSpPr>
        <p:spPr>
          <a:xfrm>
            <a:off x="4554000" y="4437809"/>
            <a:ext cx="6604" cy="2242135"/>
          </a:xfrm>
          <a:prstGeom prst="line">
            <a:avLst/>
          </a:prstGeom>
          <a:ln w="3175">
            <a:prstDash val="sysDash"/>
          </a:ln>
        </p:spPr>
        <p:style>
          <a:lnRef idx="1">
            <a:schemeClr val="accent1"/>
          </a:lnRef>
          <a:fillRef idx="0">
            <a:schemeClr val="accent1"/>
          </a:fillRef>
          <a:effectRef idx="0">
            <a:schemeClr val="accent1"/>
          </a:effectRef>
          <a:fontRef idx="minor">
            <a:schemeClr val="tx1"/>
          </a:fontRef>
        </p:style>
      </p:cxnSp>
      <p:cxnSp>
        <p:nvCxnSpPr>
          <p:cNvPr id="57" name="直線コネクタ 56"/>
          <p:cNvCxnSpPr/>
          <p:nvPr/>
        </p:nvCxnSpPr>
        <p:spPr>
          <a:xfrm>
            <a:off x="7116349" y="4481706"/>
            <a:ext cx="17326" cy="2213341"/>
          </a:xfrm>
          <a:prstGeom prst="line">
            <a:avLst/>
          </a:prstGeom>
          <a:ln w="3175">
            <a:prstDash val="sysDash"/>
          </a:ln>
        </p:spPr>
        <p:style>
          <a:lnRef idx="1">
            <a:schemeClr val="accent1"/>
          </a:lnRef>
          <a:fillRef idx="0">
            <a:schemeClr val="accent1"/>
          </a:fillRef>
          <a:effectRef idx="0">
            <a:schemeClr val="accent1"/>
          </a:effectRef>
          <a:fontRef idx="minor">
            <a:schemeClr val="tx1"/>
          </a:fontRef>
        </p:style>
      </p:cxnSp>
      <p:sp>
        <p:nvSpPr>
          <p:cNvPr id="7" name="山形 6"/>
          <p:cNvSpPr/>
          <p:nvPr/>
        </p:nvSpPr>
        <p:spPr>
          <a:xfrm>
            <a:off x="1962781" y="4450951"/>
            <a:ext cx="1406072" cy="325238"/>
          </a:xfrm>
          <a:prstGeom prst="chevron">
            <a:avLst/>
          </a:prstGeom>
          <a:noFill/>
          <a:ln w="190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en-US" altLang="ja-JP" sz="1600" dirty="0">
                <a:solidFill>
                  <a:schemeClr val="tx1"/>
                </a:solidFill>
              </a:rPr>
              <a:t>2013</a:t>
            </a:r>
            <a:r>
              <a:rPr kumimoji="1" lang="ja-JP" altLang="en-US" sz="1600" dirty="0">
                <a:solidFill>
                  <a:schemeClr val="tx1"/>
                </a:solidFill>
              </a:rPr>
              <a:t>年度</a:t>
            </a:r>
          </a:p>
        </p:txBody>
      </p:sp>
      <p:sp>
        <p:nvSpPr>
          <p:cNvPr id="8" name="山形 7"/>
          <p:cNvSpPr/>
          <p:nvPr/>
        </p:nvSpPr>
        <p:spPr>
          <a:xfrm>
            <a:off x="3255452" y="4459261"/>
            <a:ext cx="1406072" cy="325238"/>
          </a:xfrm>
          <a:prstGeom prst="chevron">
            <a:avLst/>
          </a:prstGeom>
          <a:noFill/>
          <a:ln w="190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en-US" altLang="ja-JP" sz="1600" dirty="0">
                <a:solidFill>
                  <a:schemeClr val="tx1"/>
                </a:solidFill>
              </a:rPr>
              <a:t>2014</a:t>
            </a:r>
            <a:r>
              <a:rPr kumimoji="1" lang="ja-JP" altLang="en-US" sz="1600" dirty="0">
                <a:solidFill>
                  <a:schemeClr val="tx1"/>
                </a:solidFill>
              </a:rPr>
              <a:t>年度</a:t>
            </a:r>
          </a:p>
        </p:txBody>
      </p:sp>
      <p:sp>
        <p:nvSpPr>
          <p:cNvPr id="9" name="山形 8"/>
          <p:cNvSpPr/>
          <p:nvPr/>
        </p:nvSpPr>
        <p:spPr>
          <a:xfrm>
            <a:off x="4550610" y="4454335"/>
            <a:ext cx="1406072" cy="325238"/>
          </a:xfrm>
          <a:prstGeom prst="chevron">
            <a:avLst/>
          </a:prstGeom>
          <a:noFill/>
          <a:ln w="190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en-US" altLang="ja-JP" sz="1600" dirty="0">
                <a:solidFill>
                  <a:schemeClr val="tx1"/>
                </a:solidFill>
              </a:rPr>
              <a:t>2015</a:t>
            </a:r>
            <a:r>
              <a:rPr kumimoji="1" lang="ja-JP" altLang="en-US" sz="1600" dirty="0">
                <a:solidFill>
                  <a:schemeClr val="tx1"/>
                </a:solidFill>
              </a:rPr>
              <a:t>年度</a:t>
            </a:r>
          </a:p>
        </p:txBody>
      </p:sp>
      <p:sp>
        <p:nvSpPr>
          <p:cNvPr id="10" name="山形 9"/>
          <p:cNvSpPr/>
          <p:nvPr/>
        </p:nvSpPr>
        <p:spPr>
          <a:xfrm>
            <a:off x="668272" y="4459261"/>
            <a:ext cx="1406072" cy="325238"/>
          </a:xfrm>
          <a:prstGeom prst="chevron">
            <a:avLst/>
          </a:prstGeom>
          <a:noFill/>
          <a:ln w="190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en-US" altLang="ja-JP" sz="1600" dirty="0">
                <a:solidFill>
                  <a:schemeClr val="tx1"/>
                </a:solidFill>
              </a:rPr>
              <a:t>2012</a:t>
            </a:r>
            <a:r>
              <a:rPr kumimoji="1" lang="ja-JP" altLang="en-US" sz="1600" dirty="0">
                <a:solidFill>
                  <a:schemeClr val="tx1"/>
                </a:solidFill>
              </a:rPr>
              <a:t>年度</a:t>
            </a:r>
          </a:p>
        </p:txBody>
      </p:sp>
      <p:sp>
        <p:nvSpPr>
          <p:cNvPr id="36" name="正方形/長方形 35"/>
          <p:cNvSpPr/>
          <p:nvPr/>
        </p:nvSpPr>
        <p:spPr>
          <a:xfrm>
            <a:off x="251520" y="274716"/>
            <a:ext cx="5904656" cy="369332"/>
          </a:xfrm>
          <a:prstGeom prst="rect">
            <a:avLst/>
          </a:prstGeom>
        </p:spPr>
        <p:txBody>
          <a:bodyPr wrap="square">
            <a:spAutoFit/>
          </a:bodyPr>
          <a:lstStyle/>
          <a:p>
            <a:r>
              <a:rPr lang="ja-JP" altLang="en-US" b="1" dirty="0">
                <a:solidFill>
                  <a:srgbClr val="000000"/>
                </a:solidFill>
                <a:latin typeface="Calibri" pitchFamily="34" charset="0"/>
              </a:rPr>
              <a:t>①サービスの向上</a:t>
            </a:r>
          </a:p>
        </p:txBody>
      </p:sp>
      <p:cxnSp>
        <p:nvCxnSpPr>
          <p:cNvPr id="37" name="直線コネクタ 36"/>
          <p:cNvCxnSpPr/>
          <p:nvPr/>
        </p:nvCxnSpPr>
        <p:spPr>
          <a:xfrm>
            <a:off x="179512" y="720832"/>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40" name="正方形/長方形 39"/>
          <p:cNvSpPr/>
          <p:nvPr/>
        </p:nvSpPr>
        <p:spPr>
          <a:xfrm>
            <a:off x="407124" y="4920372"/>
            <a:ext cx="522295" cy="1656185"/>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eaVert" lIns="36000" tIns="36000" rIns="0" bIns="36000" rtlCol="0" anchor="ctr"/>
          <a:lstStyle/>
          <a:p>
            <a:pPr algn="ctr"/>
            <a:r>
              <a:rPr lang="ja-JP" altLang="en-US" sz="1400" b="1" dirty="0">
                <a:solidFill>
                  <a:schemeClr val="tx1"/>
                </a:solidFill>
              </a:rPr>
              <a:t>駅ナカ・  店舗</a:t>
            </a:r>
            <a:endParaRPr lang="en-US" altLang="ja-JP" sz="1400" b="1" dirty="0">
              <a:solidFill>
                <a:schemeClr val="tx1"/>
              </a:solidFill>
            </a:endParaRPr>
          </a:p>
        </p:txBody>
      </p:sp>
      <p:cxnSp>
        <p:nvCxnSpPr>
          <p:cNvPr id="42" name="直線コネクタ 41"/>
          <p:cNvCxnSpPr/>
          <p:nvPr/>
        </p:nvCxnSpPr>
        <p:spPr>
          <a:xfrm>
            <a:off x="683568" y="6695047"/>
            <a:ext cx="7973778" cy="0"/>
          </a:xfrm>
          <a:prstGeom prst="line">
            <a:avLst/>
          </a:prstGeom>
        </p:spPr>
        <p:style>
          <a:lnRef idx="1">
            <a:schemeClr val="accent1"/>
          </a:lnRef>
          <a:fillRef idx="0">
            <a:schemeClr val="accent1"/>
          </a:fillRef>
          <a:effectRef idx="0">
            <a:schemeClr val="accent1"/>
          </a:effectRef>
          <a:fontRef idx="minor">
            <a:schemeClr val="tx1"/>
          </a:fontRef>
        </p:style>
      </p:cxnSp>
      <p:sp>
        <p:nvSpPr>
          <p:cNvPr id="53" name="正方形/長方形 52"/>
          <p:cNvSpPr/>
          <p:nvPr/>
        </p:nvSpPr>
        <p:spPr>
          <a:xfrm>
            <a:off x="7814824" y="402658"/>
            <a:ext cx="1158779" cy="369332"/>
          </a:xfrm>
          <a:prstGeom prst="rect">
            <a:avLst/>
          </a:prstGeom>
          <a:noFill/>
        </p:spPr>
        <p:txBody>
          <a:bodyPr wrap="none">
            <a:spAutoFit/>
          </a:bodyPr>
          <a:lstStyle/>
          <a:p>
            <a:pPr algn="ctr"/>
            <a:r>
              <a:rPr lang="ja-JP" altLang="en-US" dirty="0"/>
              <a:t>＜</a:t>
            </a:r>
            <a:r>
              <a:rPr lang="en-US" altLang="ja-JP" dirty="0"/>
              <a:t>What</a:t>
            </a:r>
            <a:r>
              <a:rPr lang="ja-JP" altLang="en-US" dirty="0"/>
              <a:t>＞</a:t>
            </a:r>
          </a:p>
        </p:txBody>
      </p:sp>
      <p:sp>
        <p:nvSpPr>
          <p:cNvPr id="48" name="スライド番号プレースホルダ 47"/>
          <p:cNvSpPr>
            <a:spLocks noGrp="1"/>
          </p:cNvSpPr>
          <p:nvPr>
            <p:ph type="sldNum" sz="quarter" idx="12"/>
          </p:nvPr>
        </p:nvSpPr>
        <p:spPr>
          <a:xfrm>
            <a:off x="8407474" y="6649038"/>
            <a:ext cx="720080" cy="177924"/>
          </a:xfrm>
        </p:spPr>
        <p:txBody>
          <a:bodyPr/>
          <a:lstStyle/>
          <a:p>
            <a:fld id="{77E793FD-1F5D-41CC-B5D1-0D01D85F2813}" type="slidenum">
              <a:rPr kumimoji="1" lang="ja-JP" altLang="en-US" smtClean="0"/>
              <a:t>53</a:t>
            </a:fld>
            <a:endParaRPr kumimoji="1" lang="ja-JP" altLang="en-US" dirty="0"/>
          </a:p>
        </p:txBody>
      </p:sp>
      <p:sp>
        <p:nvSpPr>
          <p:cNvPr id="68" name="正方形/長方形 67"/>
          <p:cNvSpPr/>
          <p:nvPr/>
        </p:nvSpPr>
        <p:spPr>
          <a:xfrm>
            <a:off x="1162730" y="5276306"/>
            <a:ext cx="1931335" cy="432048"/>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r>
              <a:rPr lang="ja-JP" altLang="en-US" sz="1200" dirty="0">
                <a:solidFill>
                  <a:schemeClr val="tx1"/>
                </a:solidFill>
              </a:rPr>
              <a:t>●売店のリニューアル</a:t>
            </a:r>
            <a:endParaRPr lang="en-US" altLang="ja-JP" sz="1200" dirty="0">
              <a:solidFill>
                <a:schemeClr val="tx1"/>
              </a:solidFill>
            </a:endParaRPr>
          </a:p>
          <a:p>
            <a:r>
              <a:rPr lang="en-US" altLang="ja-JP" sz="1200" dirty="0">
                <a:solidFill>
                  <a:schemeClr val="tx1"/>
                </a:solidFill>
              </a:rPr>
              <a:t>   【2012.9</a:t>
            </a:r>
            <a:r>
              <a:rPr lang="ja-JP" altLang="en-US" sz="1200" dirty="0">
                <a:solidFill>
                  <a:schemeClr val="tx1"/>
                </a:solidFill>
              </a:rPr>
              <a:t>～、全</a:t>
            </a:r>
            <a:r>
              <a:rPr lang="en-US" altLang="ja-JP" sz="1200" dirty="0">
                <a:solidFill>
                  <a:schemeClr val="tx1"/>
                </a:solidFill>
              </a:rPr>
              <a:t>51</a:t>
            </a:r>
            <a:r>
              <a:rPr lang="ja-JP" altLang="en-US" sz="1200" dirty="0">
                <a:solidFill>
                  <a:schemeClr val="tx1"/>
                </a:solidFill>
              </a:rPr>
              <a:t>店完了</a:t>
            </a:r>
            <a:r>
              <a:rPr lang="en-US" altLang="ja-JP" sz="1200" dirty="0">
                <a:solidFill>
                  <a:schemeClr val="tx1"/>
                </a:solidFill>
              </a:rPr>
              <a:t>】</a:t>
            </a:r>
            <a:endParaRPr lang="ja-JP" altLang="en-US" sz="1200" dirty="0">
              <a:solidFill>
                <a:schemeClr val="tx1"/>
              </a:solidFill>
            </a:endParaRPr>
          </a:p>
        </p:txBody>
      </p:sp>
      <p:sp>
        <p:nvSpPr>
          <p:cNvPr id="69" name="正方形/長方形 68"/>
          <p:cNvSpPr/>
          <p:nvPr/>
        </p:nvSpPr>
        <p:spPr>
          <a:xfrm>
            <a:off x="2074344" y="5902982"/>
            <a:ext cx="4667128" cy="432048"/>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r>
              <a:rPr lang="ja-JP" altLang="en-US" sz="1200" dirty="0">
                <a:solidFill>
                  <a:schemeClr val="tx1"/>
                </a:solidFill>
              </a:rPr>
              <a:t>●駅ナカ事業の展開</a:t>
            </a:r>
            <a:endParaRPr lang="en-US" altLang="ja-JP" sz="1200" dirty="0">
              <a:solidFill>
                <a:schemeClr val="tx1"/>
              </a:solidFill>
            </a:endParaRPr>
          </a:p>
          <a:p>
            <a:r>
              <a:rPr lang="ja-JP" altLang="en-US" sz="1200" dirty="0">
                <a:solidFill>
                  <a:schemeClr val="tx1"/>
                </a:solidFill>
              </a:rPr>
              <a:t>　</a:t>
            </a:r>
            <a:r>
              <a:rPr lang="en-US" altLang="ja-JP" sz="1200" dirty="0">
                <a:solidFill>
                  <a:schemeClr val="tx1"/>
                </a:solidFill>
              </a:rPr>
              <a:t>【2013.4ekimo</a:t>
            </a:r>
            <a:r>
              <a:rPr lang="ja-JP" altLang="en-US" sz="1200" dirty="0">
                <a:solidFill>
                  <a:schemeClr val="tx1"/>
                </a:solidFill>
              </a:rPr>
              <a:t>天王寺、</a:t>
            </a:r>
            <a:r>
              <a:rPr lang="en-US" altLang="ja-JP" sz="1200" dirty="0">
                <a:solidFill>
                  <a:schemeClr val="tx1"/>
                </a:solidFill>
              </a:rPr>
              <a:t>2013.10ekimo</a:t>
            </a:r>
            <a:r>
              <a:rPr lang="ja-JP" altLang="en-US" sz="1200" dirty="0">
                <a:solidFill>
                  <a:schemeClr val="tx1"/>
                </a:solidFill>
              </a:rPr>
              <a:t>なんば</a:t>
            </a:r>
            <a:r>
              <a:rPr lang="en-US" altLang="ja-JP" sz="1200" dirty="0">
                <a:solidFill>
                  <a:schemeClr val="tx1"/>
                </a:solidFill>
              </a:rPr>
              <a:t>】</a:t>
            </a:r>
            <a:endParaRPr lang="ja-JP" altLang="en-US" sz="1200" dirty="0">
              <a:solidFill>
                <a:schemeClr val="tx1"/>
              </a:solidFill>
            </a:endParaRPr>
          </a:p>
        </p:txBody>
      </p:sp>
      <p:sp>
        <p:nvSpPr>
          <p:cNvPr id="70" name="正方形/長方形 69"/>
          <p:cNvSpPr/>
          <p:nvPr/>
        </p:nvSpPr>
        <p:spPr>
          <a:xfrm>
            <a:off x="5750254" y="5891842"/>
            <a:ext cx="3241440" cy="432048"/>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r>
              <a:rPr lang="ja-JP" altLang="en-US" sz="1200" dirty="0">
                <a:solidFill>
                  <a:schemeClr val="tx1"/>
                </a:solidFill>
              </a:rPr>
              <a:t>●駅ナカ事業の展開</a:t>
            </a:r>
            <a:endParaRPr lang="en-US" altLang="ja-JP" sz="1200" dirty="0">
              <a:solidFill>
                <a:schemeClr val="tx1"/>
              </a:solidFill>
            </a:endParaRPr>
          </a:p>
          <a:p>
            <a:r>
              <a:rPr lang="ja-JP" altLang="en-US" sz="1200" dirty="0">
                <a:solidFill>
                  <a:schemeClr val="tx1"/>
                </a:solidFill>
              </a:rPr>
              <a:t>　</a:t>
            </a:r>
            <a:r>
              <a:rPr lang="en-US" altLang="ja-JP" sz="1200" dirty="0">
                <a:solidFill>
                  <a:schemeClr val="tx1"/>
                </a:solidFill>
              </a:rPr>
              <a:t>【2016.3</a:t>
            </a:r>
            <a:r>
              <a:rPr lang="ja-JP" altLang="en-US" sz="1200" dirty="0">
                <a:solidFill>
                  <a:schemeClr val="tx1"/>
                </a:solidFill>
              </a:rPr>
              <a:t>新なにわ大食堂（新大阪）</a:t>
            </a:r>
            <a:r>
              <a:rPr lang="en-US" altLang="ja-JP" sz="1200" dirty="0">
                <a:solidFill>
                  <a:schemeClr val="tx1"/>
                </a:solidFill>
              </a:rPr>
              <a:t>】</a:t>
            </a:r>
            <a:endParaRPr lang="ja-JP" altLang="en-US" sz="1200" dirty="0">
              <a:solidFill>
                <a:schemeClr val="tx1"/>
              </a:solidFill>
            </a:endParaRPr>
          </a:p>
        </p:txBody>
      </p:sp>
      <p:sp>
        <p:nvSpPr>
          <p:cNvPr id="71" name="山形 70"/>
          <p:cNvSpPr/>
          <p:nvPr/>
        </p:nvSpPr>
        <p:spPr>
          <a:xfrm>
            <a:off x="7122517" y="4455802"/>
            <a:ext cx="1406072" cy="325238"/>
          </a:xfrm>
          <a:prstGeom prst="chevron">
            <a:avLst/>
          </a:prstGeom>
          <a:noFill/>
          <a:ln w="190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en-US" altLang="ja-JP" sz="1600" dirty="0">
                <a:solidFill>
                  <a:schemeClr val="tx1"/>
                </a:solidFill>
              </a:rPr>
              <a:t>2017</a:t>
            </a:r>
            <a:r>
              <a:rPr kumimoji="1" lang="ja-JP" altLang="en-US" sz="1600" dirty="0">
                <a:solidFill>
                  <a:schemeClr val="tx1"/>
                </a:solidFill>
              </a:rPr>
              <a:t>年度</a:t>
            </a:r>
          </a:p>
        </p:txBody>
      </p:sp>
      <p:cxnSp>
        <p:nvCxnSpPr>
          <p:cNvPr id="72" name="直線コネクタ 71"/>
          <p:cNvCxnSpPr/>
          <p:nvPr/>
        </p:nvCxnSpPr>
        <p:spPr>
          <a:xfrm>
            <a:off x="3244228" y="4479038"/>
            <a:ext cx="17423" cy="2242135"/>
          </a:xfrm>
          <a:prstGeom prst="line">
            <a:avLst/>
          </a:prstGeom>
          <a:ln w="3175">
            <a:prstDash val="sysDash"/>
          </a:ln>
        </p:spPr>
        <p:style>
          <a:lnRef idx="1">
            <a:schemeClr val="accent1"/>
          </a:lnRef>
          <a:fillRef idx="0">
            <a:schemeClr val="accent1"/>
          </a:fillRef>
          <a:effectRef idx="0">
            <a:schemeClr val="accent1"/>
          </a:effectRef>
          <a:fontRef idx="minor">
            <a:schemeClr val="tx1"/>
          </a:fontRef>
        </p:style>
      </p:cxnSp>
      <p:sp>
        <p:nvSpPr>
          <p:cNvPr id="74" name="正方形/長方形 73"/>
          <p:cNvSpPr/>
          <p:nvPr/>
        </p:nvSpPr>
        <p:spPr>
          <a:xfrm>
            <a:off x="4139952" y="5085676"/>
            <a:ext cx="3584957" cy="432048"/>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r>
              <a:rPr lang="ja-JP" altLang="en-US" sz="1200" dirty="0">
                <a:solidFill>
                  <a:schemeClr val="tx1"/>
                </a:solidFill>
              </a:rPr>
              <a:t>　　●店舗新規出店</a:t>
            </a:r>
            <a:endParaRPr lang="en-US" altLang="ja-JP" sz="1200" dirty="0">
              <a:solidFill>
                <a:schemeClr val="tx1"/>
              </a:solidFill>
            </a:endParaRPr>
          </a:p>
          <a:p>
            <a:r>
              <a:rPr lang="en-US" altLang="ja-JP" sz="1200" dirty="0">
                <a:solidFill>
                  <a:schemeClr val="tx1"/>
                </a:solidFill>
              </a:rPr>
              <a:t>【2015.2</a:t>
            </a:r>
            <a:r>
              <a:rPr lang="ja-JP" altLang="en-US" sz="1200" dirty="0">
                <a:solidFill>
                  <a:schemeClr val="tx1"/>
                </a:solidFill>
              </a:rPr>
              <a:t>東梅田、</a:t>
            </a:r>
            <a:r>
              <a:rPr lang="en-US" altLang="ja-JP" sz="1200" dirty="0">
                <a:solidFill>
                  <a:schemeClr val="tx1"/>
                </a:solidFill>
              </a:rPr>
              <a:t>2015.9</a:t>
            </a:r>
            <a:r>
              <a:rPr lang="ja-JP" altLang="en-US" sz="1200" dirty="0">
                <a:solidFill>
                  <a:schemeClr val="tx1"/>
                </a:solidFill>
              </a:rPr>
              <a:t>淀屋橋、</a:t>
            </a:r>
            <a:r>
              <a:rPr lang="en-US" altLang="ja-JP" sz="1200" dirty="0">
                <a:solidFill>
                  <a:schemeClr val="tx1"/>
                </a:solidFill>
              </a:rPr>
              <a:t>2015.10</a:t>
            </a:r>
            <a:r>
              <a:rPr lang="ja-JP" altLang="en-US" sz="1200" dirty="0">
                <a:solidFill>
                  <a:schemeClr val="tx1"/>
                </a:solidFill>
              </a:rPr>
              <a:t>淀屋橋</a:t>
            </a:r>
            <a:r>
              <a:rPr lang="en-US" altLang="ja-JP" sz="1200" dirty="0">
                <a:solidFill>
                  <a:schemeClr val="tx1"/>
                </a:solidFill>
              </a:rPr>
              <a:t>】</a:t>
            </a:r>
            <a:endParaRPr lang="ja-JP" altLang="en-US" sz="1200" dirty="0">
              <a:solidFill>
                <a:schemeClr val="tx1"/>
              </a:solidFill>
            </a:endParaRPr>
          </a:p>
        </p:txBody>
      </p:sp>
      <p:sp>
        <p:nvSpPr>
          <p:cNvPr id="75" name="正方形/長方形 74"/>
          <p:cNvSpPr/>
          <p:nvPr/>
        </p:nvSpPr>
        <p:spPr>
          <a:xfrm>
            <a:off x="5656571" y="5481709"/>
            <a:ext cx="2227797" cy="432048"/>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r>
              <a:rPr lang="ja-JP" altLang="en-US" sz="1200" dirty="0">
                <a:solidFill>
                  <a:schemeClr val="tx1"/>
                </a:solidFill>
              </a:rPr>
              <a:t>　●店舗新規出店</a:t>
            </a:r>
            <a:endParaRPr lang="en-US" altLang="ja-JP" sz="1200" dirty="0">
              <a:solidFill>
                <a:schemeClr val="tx1"/>
              </a:solidFill>
            </a:endParaRPr>
          </a:p>
          <a:p>
            <a:r>
              <a:rPr lang="ja-JP" altLang="en-US" sz="1200" dirty="0">
                <a:solidFill>
                  <a:schemeClr val="tx1"/>
                </a:solidFill>
              </a:rPr>
              <a:t>　　</a:t>
            </a:r>
            <a:r>
              <a:rPr lang="en-US" altLang="ja-JP" sz="1200" dirty="0">
                <a:solidFill>
                  <a:schemeClr val="tx1"/>
                </a:solidFill>
              </a:rPr>
              <a:t>【2016.3</a:t>
            </a:r>
            <a:r>
              <a:rPr lang="ja-JP" altLang="en-US" sz="1200" dirty="0">
                <a:solidFill>
                  <a:schemeClr val="tx1"/>
                </a:solidFill>
              </a:rPr>
              <a:t>天満橋、</a:t>
            </a:r>
            <a:r>
              <a:rPr lang="ja-JP" altLang="en-US" sz="1200" dirty="0" err="1">
                <a:solidFill>
                  <a:schemeClr val="tx1"/>
                </a:solidFill>
              </a:rPr>
              <a:t>なかもず</a:t>
            </a:r>
            <a:r>
              <a:rPr lang="en-US" altLang="ja-JP" sz="1200" dirty="0">
                <a:solidFill>
                  <a:schemeClr val="tx1"/>
                </a:solidFill>
              </a:rPr>
              <a:t>】</a:t>
            </a:r>
            <a:endParaRPr lang="ja-JP" altLang="en-US" sz="1200" dirty="0">
              <a:solidFill>
                <a:schemeClr val="tx1"/>
              </a:solidFill>
            </a:endParaRPr>
          </a:p>
        </p:txBody>
      </p:sp>
      <p:sp>
        <p:nvSpPr>
          <p:cNvPr id="77" name="正方形/長方形 76"/>
          <p:cNvSpPr/>
          <p:nvPr/>
        </p:nvSpPr>
        <p:spPr>
          <a:xfrm>
            <a:off x="7335324" y="6289345"/>
            <a:ext cx="1800232" cy="432048"/>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r>
              <a:rPr lang="ja-JP" altLang="en-US" sz="1200" dirty="0">
                <a:solidFill>
                  <a:schemeClr val="tx1"/>
                </a:solidFill>
              </a:rPr>
              <a:t>●店舗新規出店</a:t>
            </a:r>
            <a:endParaRPr lang="en-US" altLang="ja-JP" sz="1200" dirty="0">
              <a:solidFill>
                <a:schemeClr val="tx1"/>
              </a:solidFill>
            </a:endParaRPr>
          </a:p>
          <a:p>
            <a:r>
              <a:rPr lang="ja-JP" altLang="en-US" sz="1200" dirty="0">
                <a:solidFill>
                  <a:schemeClr val="tx1"/>
                </a:solidFill>
              </a:rPr>
              <a:t>　</a:t>
            </a:r>
            <a:r>
              <a:rPr lang="en-US" altLang="ja-JP" sz="1200" dirty="0">
                <a:solidFill>
                  <a:schemeClr val="tx1"/>
                </a:solidFill>
              </a:rPr>
              <a:t>【2017.4</a:t>
            </a:r>
            <a:r>
              <a:rPr lang="ja-JP" altLang="en-US" sz="1200" dirty="0">
                <a:solidFill>
                  <a:schemeClr val="tx1"/>
                </a:solidFill>
              </a:rPr>
              <a:t>谷町四丁目</a:t>
            </a:r>
            <a:r>
              <a:rPr lang="en-US" altLang="ja-JP" sz="1200" dirty="0">
                <a:solidFill>
                  <a:schemeClr val="tx1"/>
                </a:solidFill>
              </a:rPr>
              <a:t>】</a:t>
            </a:r>
            <a:endParaRPr lang="ja-JP" altLang="en-US" sz="1200" dirty="0">
              <a:solidFill>
                <a:schemeClr val="tx1"/>
              </a:solidFill>
            </a:endParaRPr>
          </a:p>
        </p:txBody>
      </p:sp>
      <p:sp>
        <p:nvSpPr>
          <p:cNvPr id="78" name="正方形/長方形 77"/>
          <p:cNvSpPr/>
          <p:nvPr/>
        </p:nvSpPr>
        <p:spPr>
          <a:xfrm>
            <a:off x="3411814" y="6294483"/>
            <a:ext cx="4667128" cy="432048"/>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r>
              <a:rPr lang="ja-JP" altLang="en-US" sz="1200" dirty="0">
                <a:solidFill>
                  <a:schemeClr val="tx1"/>
                </a:solidFill>
              </a:rPr>
              <a:t>●駅ナカ事業の展開</a:t>
            </a:r>
            <a:endParaRPr lang="en-US" altLang="ja-JP" sz="1200" dirty="0">
              <a:solidFill>
                <a:schemeClr val="tx1"/>
              </a:solidFill>
            </a:endParaRPr>
          </a:p>
          <a:p>
            <a:r>
              <a:rPr lang="ja-JP" altLang="en-US" sz="1200" dirty="0">
                <a:solidFill>
                  <a:schemeClr val="tx1"/>
                </a:solidFill>
              </a:rPr>
              <a:t>　</a:t>
            </a:r>
            <a:r>
              <a:rPr lang="en-US" altLang="ja-JP" sz="1200" dirty="0">
                <a:solidFill>
                  <a:schemeClr val="tx1"/>
                </a:solidFill>
              </a:rPr>
              <a:t>【2014.4ekimo</a:t>
            </a:r>
            <a:r>
              <a:rPr lang="ja-JP" altLang="en-US" sz="1200" dirty="0">
                <a:solidFill>
                  <a:schemeClr val="tx1"/>
                </a:solidFill>
              </a:rPr>
              <a:t>梅田</a:t>
            </a:r>
            <a:r>
              <a:rPr lang="en-US" altLang="ja-JP" sz="1200" dirty="0">
                <a:solidFill>
                  <a:schemeClr val="tx1"/>
                </a:solidFill>
              </a:rPr>
              <a:t>】</a:t>
            </a:r>
            <a:endParaRPr lang="ja-JP" altLang="en-US" sz="1200" dirty="0">
              <a:solidFill>
                <a:schemeClr val="tx1"/>
              </a:solidFill>
            </a:endParaRPr>
          </a:p>
        </p:txBody>
      </p:sp>
      <p:sp>
        <p:nvSpPr>
          <p:cNvPr id="84" name="正方形/長方形 83"/>
          <p:cNvSpPr/>
          <p:nvPr/>
        </p:nvSpPr>
        <p:spPr>
          <a:xfrm>
            <a:off x="467544" y="752004"/>
            <a:ext cx="7704856" cy="369332"/>
          </a:xfrm>
          <a:prstGeom prst="rect">
            <a:avLst/>
          </a:prstGeom>
        </p:spPr>
        <p:txBody>
          <a:bodyPr wrap="square">
            <a:spAutoFit/>
          </a:bodyPr>
          <a:lstStyle/>
          <a:p>
            <a:r>
              <a:rPr lang="ja-JP" altLang="en-US" dirty="0"/>
              <a:t>利用者の視点に立ち、ソフト・ハード両面でサービス向上の取組を進めた。</a:t>
            </a:r>
            <a:endParaRPr lang="ja-JP" altLang="en-US" b="1" dirty="0">
              <a:solidFill>
                <a:srgbClr val="000000"/>
              </a:solidFill>
              <a:latin typeface="Calibri" pitchFamily="34" charset="0"/>
            </a:endParaRPr>
          </a:p>
        </p:txBody>
      </p:sp>
      <p:sp>
        <p:nvSpPr>
          <p:cNvPr id="85" name="正方形/長方形 84"/>
          <p:cNvSpPr/>
          <p:nvPr/>
        </p:nvSpPr>
        <p:spPr>
          <a:xfrm>
            <a:off x="8369140" y="3965771"/>
            <a:ext cx="676275" cy="2476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t" anchorCtr="0" forceAA="0" compatLnSpc="1">
            <a:prstTxWarp prst="textNoShape">
              <a:avLst/>
            </a:prstTxWarp>
            <a:noAutofit/>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l"/>
            <a:r>
              <a:rPr kumimoji="1" lang="ja-JP" altLang="en-US" sz="900" dirty="0">
                <a:solidFill>
                  <a:sysClr val="windowText" lastClr="000000"/>
                </a:solidFill>
              </a:rPr>
              <a:t>（年度）</a:t>
            </a:r>
            <a:endParaRPr kumimoji="1" lang="ja-JP" altLang="en-US" sz="900" dirty="0"/>
          </a:p>
        </p:txBody>
      </p:sp>
      <p:sp>
        <p:nvSpPr>
          <p:cNvPr id="86" name="正方形/長方形 85"/>
          <p:cNvSpPr/>
          <p:nvPr/>
        </p:nvSpPr>
        <p:spPr>
          <a:xfrm>
            <a:off x="5152793" y="1707526"/>
            <a:ext cx="676275" cy="2476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t" anchorCtr="0" forceAA="0" compatLnSpc="1">
            <a:prstTxWarp prst="textNoShape">
              <a:avLst/>
            </a:prstTxWarp>
            <a:noAutofit/>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l"/>
            <a:r>
              <a:rPr kumimoji="1" lang="ja-JP" altLang="en-US" sz="900" dirty="0">
                <a:solidFill>
                  <a:sysClr val="windowText" lastClr="000000"/>
                </a:solidFill>
              </a:rPr>
              <a:t>（百万円）</a:t>
            </a:r>
            <a:endParaRPr kumimoji="1" lang="ja-JP" altLang="en-US" sz="900" dirty="0"/>
          </a:p>
        </p:txBody>
      </p:sp>
      <p:sp>
        <p:nvSpPr>
          <p:cNvPr id="35" name="山形 34"/>
          <p:cNvSpPr/>
          <p:nvPr/>
        </p:nvSpPr>
        <p:spPr>
          <a:xfrm>
            <a:off x="5835940" y="4452316"/>
            <a:ext cx="1406072" cy="325238"/>
          </a:xfrm>
          <a:prstGeom prst="chevron">
            <a:avLst/>
          </a:prstGeom>
          <a:noFill/>
          <a:ln w="190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en-US" altLang="ja-JP" sz="1600" dirty="0">
                <a:solidFill>
                  <a:schemeClr val="tx1"/>
                </a:solidFill>
              </a:rPr>
              <a:t>2016</a:t>
            </a:r>
            <a:r>
              <a:rPr kumimoji="1" lang="ja-JP" altLang="en-US" sz="1600" dirty="0">
                <a:solidFill>
                  <a:schemeClr val="tx1"/>
                </a:solidFill>
              </a:rPr>
              <a:t>年度</a:t>
            </a:r>
          </a:p>
        </p:txBody>
      </p:sp>
      <p:cxnSp>
        <p:nvCxnSpPr>
          <p:cNvPr id="39" name="直線コネクタ 38"/>
          <p:cNvCxnSpPr/>
          <p:nvPr/>
        </p:nvCxnSpPr>
        <p:spPr>
          <a:xfrm>
            <a:off x="5835940" y="4474023"/>
            <a:ext cx="0" cy="2210507"/>
          </a:xfrm>
          <a:prstGeom prst="line">
            <a:avLst/>
          </a:prstGeom>
          <a:ln w="3175">
            <a:prstDash val="sysDash"/>
          </a:ln>
        </p:spPr>
        <p:style>
          <a:lnRef idx="1">
            <a:schemeClr val="accent1"/>
          </a:lnRef>
          <a:fillRef idx="0">
            <a:schemeClr val="accent1"/>
          </a:fillRef>
          <a:effectRef idx="0">
            <a:schemeClr val="accent1"/>
          </a:effectRef>
          <a:fontRef idx="minor">
            <a:schemeClr val="tx1"/>
          </a:fontRef>
        </p:style>
      </p:cxnSp>
      <p:sp>
        <p:nvSpPr>
          <p:cNvPr id="47" name="正方形/長方形 46"/>
          <p:cNvSpPr/>
          <p:nvPr/>
        </p:nvSpPr>
        <p:spPr>
          <a:xfrm>
            <a:off x="6817311" y="4815851"/>
            <a:ext cx="2228104" cy="432048"/>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r>
              <a:rPr lang="ja-JP" altLang="en-US" sz="1200" dirty="0">
                <a:solidFill>
                  <a:schemeClr val="tx1"/>
                </a:solidFill>
              </a:rPr>
              <a:t>　　●売店の再オープン</a:t>
            </a:r>
            <a:endParaRPr lang="en-US" altLang="ja-JP" sz="1200" dirty="0">
              <a:solidFill>
                <a:schemeClr val="tx1"/>
              </a:solidFill>
            </a:endParaRPr>
          </a:p>
          <a:p>
            <a:r>
              <a:rPr lang="en-US" altLang="ja-JP" sz="1200" dirty="0">
                <a:solidFill>
                  <a:schemeClr val="tx1"/>
                </a:solidFill>
              </a:rPr>
              <a:t>   【2017.3</a:t>
            </a:r>
            <a:r>
              <a:rPr lang="ja-JP" altLang="en-US" sz="1200" dirty="0">
                <a:solidFill>
                  <a:schemeClr val="tx1"/>
                </a:solidFill>
              </a:rPr>
              <a:t>～、現在</a:t>
            </a:r>
            <a:r>
              <a:rPr lang="en-US" altLang="ja-JP" sz="1200" dirty="0">
                <a:solidFill>
                  <a:schemeClr val="tx1"/>
                </a:solidFill>
              </a:rPr>
              <a:t>44</a:t>
            </a:r>
            <a:r>
              <a:rPr lang="ja-JP" altLang="en-US" sz="1200" dirty="0">
                <a:solidFill>
                  <a:schemeClr val="tx1"/>
                </a:solidFill>
              </a:rPr>
              <a:t>店完了</a:t>
            </a:r>
            <a:r>
              <a:rPr lang="en-US" altLang="ja-JP" sz="1200" dirty="0">
                <a:solidFill>
                  <a:schemeClr val="tx1"/>
                </a:solidFill>
              </a:rPr>
              <a:t>】</a:t>
            </a:r>
            <a:endParaRPr lang="ja-JP" altLang="en-US" sz="1200" dirty="0">
              <a:solidFill>
                <a:schemeClr val="tx1"/>
              </a:solidFill>
            </a:endParaRPr>
          </a:p>
        </p:txBody>
      </p:sp>
      <p:sp>
        <p:nvSpPr>
          <p:cNvPr id="41" name="テキスト ボックス 40"/>
          <p:cNvSpPr txBox="1"/>
          <p:nvPr/>
        </p:nvSpPr>
        <p:spPr>
          <a:xfrm>
            <a:off x="0" y="0"/>
            <a:ext cx="3851920" cy="260648"/>
          </a:xfrm>
          <a:prstGeom prst="rect">
            <a:avLst/>
          </a:prstGeom>
          <a:noFill/>
        </p:spPr>
        <p:txBody>
          <a:bodyPr wrap="square" rtlCol="0">
            <a:spAutoFit/>
          </a:bodyPr>
          <a:lstStyle/>
          <a:p>
            <a:r>
              <a:rPr lang="en-US" altLang="ja-JP" sz="1100" dirty="0"/>
              <a:t>Ⅱ</a:t>
            </a:r>
            <a:r>
              <a:rPr lang="ja-JP" altLang="en-US" sz="1100" dirty="0"/>
              <a:t>　公民連携</a:t>
            </a:r>
            <a:r>
              <a:rPr lang="en-US" altLang="ja-JP" sz="1100" dirty="0"/>
              <a:t>/</a:t>
            </a:r>
            <a:r>
              <a:rPr lang="ja-JP" altLang="en-US" sz="1100" dirty="0"/>
              <a:t>経営形態の見直し</a:t>
            </a:r>
            <a:r>
              <a:rPr lang="en-US" altLang="ja-JP" sz="1100" dirty="0"/>
              <a:t>【</a:t>
            </a:r>
            <a:r>
              <a:rPr lang="ja-JP" altLang="en-US" sz="1100" dirty="0"/>
              <a:t>民営化の取組</a:t>
            </a:r>
            <a:r>
              <a:rPr lang="en-US" altLang="ja-JP" sz="1100" dirty="0"/>
              <a:t>】</a:t>
            </a:r>
            <a:r>
              <a:rPr lang="ja-JP" altLang="en-US" sz="1100" dirty="0"/>
              <a:t>・地下鉄</a:t>
            </a:r>
            <a:endParaRPr kumimoji="1" lang="en-US" altLang="ja-JP" sz="1100" dirty="0"/>
          </a:p>
        </p:txBody>
      </p:sp>
      <p:sp>
        <p:nvSpPr>
          <p:cNvPr id="38" name="テキスト ボックス 37"/>
          <p:cNvSpPr txBox="1"/>
          <p:nvPr/>
        </p:nvSpPr>
        <p:spPr>
          <a:xfrm>
            <a:off x="7721600" y="0"/>
            <a:ext cx="1350392" cy="523220"/>
          </a:xfrm>
          <a:prstGeom prst="rect">
            <a:avLst/>
          </a:prstGeom>
          <a:noFill/>
        </p:spPr>
        <p:txBody>
          <a:bodyPr wrap="square" rtlCol="0">
            <a:spAutoFit/>
          </a:bodyPr>
          <a:lstStyle/>
          <a:p>
            <a:r>
              <a:rPr lang="en-US" altLang="ja-JP" sz="1400" dirty="0"/>
              <a:t>A9.(20)</a:t>
            </a:r>
            <a:r>
              <a:rPr lang="ja-JP" altLang="en-US" sz="1400" dirty="0"/>
              <a:t>～</a:t>
            </a:r>
            <a:r>
              <a:rPr lang="en-US" altLang="ja-JP" sz="1400" dirty="0"/>
              <a:t>(25)</a:t>
            </a:r>
            <a:r>
              <a:rPr lang="ja-JP" altLang="en-US" sz="1400" dirty="0" err="1"/>
              <a:t>、</a:t>
            </a:r>
            <a:endParaRPr kumimoji="1" lang="en-US" altLang="ja-JP" sz="1400" dirty="0"/>
          </a:p>
          <a:p>
            <a:r>
              <a:rPr kumimoji="1" lang="en-US" altLang="ja-JP" sz="1400" dirty="0" smtClean="0"/>
              <a:t>C1.(</a:t>
            </a:r>
            <a:r>
              <a:rPr lang="en-US" altLang="ja-JP" sz="1400" dirty="0"/>
              <a:t>80</a:t>
            </a:r>
            <a:r>
              <a:rPr kumimoji="1" lang="en-US" altLang="ja-JP" sz="1400" dirty="0" smtClean="0"/>
              <a:t>)</a:t>
            </a:r>
            <a:endParaRPr kumimoji="1" lang="ja-JP" altLang="en-US" sz="1400" dirty="0"/>
          </a:p>
        </p:txBody>
      </p:sp>
    </p:spTree>
    <p:extLst>
      <p:ext uri="{BB962C8B-B14F-4D97-AF65-F5344CB8AC3E}">
        <p14:creationId xmlns:p14="http://schemas.microsoft.com/office/powerpoint/2010/main" val="293166095"/>
      </p:ext>
    </p:extLst>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 name="角丸四角形 50"/>
          <p:cNvSpPr/>
          <p:nvPr/>
        </p:nvSpPr>
        <p:spPr>
          <a:xfrm>
            <a:off x="4101492" y="2911217"/>
            <a:ext cx="647672" cy="3261279"/>
          </a:xfrm>
          <a:prstGeom prst="roundRect">
            <a:avLst>
              <a:gd name="adj" fmla="val 3640"/>
            </a:avLst>
          </a:prstGeom>
          <a:solidFill>
            <a:schemeClr val="accent6">
              <a:lumMod val="60000"/>
              <a:lumOff val="40000"/>
              <a:alpha val="5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pic>
        <p:nvPicPr>
          <p:cNvPr id="4" name="図 3"/>
          <p:cNvPicPr>
            <a:picLocks noChangeAspect="1"/>
          </p:cNvPicPr>
          <p:nvPr/>
        </p:nvPicPr>
        <p:blipFill>
          <a:blip r:embed="rId2"/>
          <a:stretch>
            <a:fillRect/>
          </a:stretch>
        </p:blipFill>
        <p:spPr>
          <a:xfrm>
            <a:off x="509764" y="3019407"/>
            <a:ext cx="4438273" cy="2999492"/>
          </a:xfrm>
          <a:prstGeom prst="rect">
            <a:avLst/>
          </a:prstGeom>
        </p:spPr>
      </p:pic>
      <p:sp>
        <p:nvSpPr>
          <p:cNvPr id="41" name="角丸四角形 40"/>
          <p:cNvSpPr/>
          <p:nvPr/>
        </p:nvSpPr>
        <p:spPr>
          <a:xfrm>
            <a:off x="2411354" y="6348146"/>
            <a:ext cx="2402796" cy="211080"/>
          </a:xfrm>
          <a:prstGeom prst="roundRect">
            <a:avLst>
              <a:gd name="adj" fmla="val 3640"/>
            </a:avLst>
          </a:prstGeom>
          <a:solidFill>
            <a:schemeClr val="accent6">
              <a:lumMod val="60000"/>
              <a:lumOff val="40000"/>
              <a:alpha val="5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0" name="角丸四角形 39"/>
          <p:cNvSpPr/>
          <p:nvPr/>
        </p:nvSpPr>
        <p:spPr>
          <a:xfrm>
            <a:off x="397118" y="725731"/>
            <a:ext cx="8341127" cy="1179078"/>
          </a:xfrm>
          <a:prstGeom prst="roundRect">
            <a:avLst>
              <a:gd name="adj" fmla="val 3640"/>
            </a:avLst>
          </a:prstGeom>
          <a:solidFill>
            <a:schemeClr val="accent6">
              <a:lumMod val="60000"/>
              <a:lumOff val="40000"/>
              <a:alpha val="5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cxnSp>
        <p:nvCxnSpPr>
          <p:cNvPr id="37" name="直線コネクタ 36"/>
          <p:cNvCxnSpPr/>
          <p:nvPr/>
        </p:nvCxnSpPr>
        <p:spPr>
          <a:xfrm>
            <a:off x="179512" y="692696"/>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4" name="正方形/長方形 33"/>
          <p:cNvSpPr/>
          <p:nvPr/>
        </p:nvSpPr>
        <p:spPr>
          <a:xfrm>
            <a:off x="251520" y="260648"/>
            <a:ext cx="5904656" cy="369332"/>
          </a:xfrm>
          <a:prstGeom prst="rect">
            <a:avLst/>
          </a:prstGeom>
        </p:spPr>
        <p:txBody>
          <a:bodyPr wrap="square">
            <a:spAutoFit/>
          </a:bodyPr>
          <a:lstStyle/>
          <a:p>
            <a:r>
              <a:rPr lang="ja-JP" altLang="en-US" b="1" dirty="0">
                <a:solidFill>
                  <a:srgbClr val="000000"/>
                </a:solidFill>
                <a:latin typeface="Calibri" pitchFamily="34" charset="0"/>
              </a:rPr>
              <a:t>②収支の改善（乗車人員）</a:t>
            </a:r>
            <a:endParaRPr lang="en-US" altLang="ja-JP" b="1" dirty="0">
              <a:solidFill>
                <a:srgbClr val="000000"/>
              </a:solidFill>
              <a:latin typeface="Calibri" pitchFamily="34" charset="0"/>
            </a:endParaRPr>
          </a:p>
        </p:txBody>
      </p:sp>
      <p:sp>
        <p:nvSpPr>
          <p:cNvPr id="39" name="テキスト ボックス 38"/>
          <p:cNvSpPr txBox="1"/>
          <p:nvPr/>
        </p:nvSpPr>
        <p:spPr>
          <a:xfrm>
            <a:off x="363071" y="780532"/>
            <a:ext cx="8404411" cy="1077218"/>
          </a:xfrm>
          <a:prstGeom prst="rect">
            <a:avLst/>
          </a:prstGeom>
          <a:noFill/>
        </p:spPr>
        <p:txBody>
          <a:bodyPr wrap="square" rtlCol="0">
            <a:spAutoFit/>
          </a:bodyPr>
          <a:lstStyle/>
          <a:p>
            <a:r>
              <a:rPr lang="ja-JP" altLang="en-US" sz="1600" dirty="0"/>
              <a:t>　乗車人員は社会経済情勢の影響により</a:t>
            </a:r>
            <a:r>
              <a:rPr lang="en-US" altLang="ja-JP" sz="1600" dirty="0"/>
              <a:t>1990</a:t>
            </a:r>
            <a:r>
              <a:rPr lang="ja-JP" altLang="en-US" sz="1600" dirty="0"/>
              <a:t>年度をピークに大幅に減少。</a:t>
            </a:r>
          </a:p>
          <a:p>
            <a:r>
              <a:rPr lang="ja-JP" altLang="en-US" sz="1600" dirty="0"/>
              <a:t>　</a:t>
            </a:r>
            <a:r>
              <a:rPr lang="en-US" altLang="ja-JP" sz="1600" dirty="0"/>
              <a:t>2012</a:t>
            </a:r>
            <a:r>
              <a:rPr lang="ja-JP" altLang="en-US" sz="1600" dirty="0"/>
              <a:t>年度以降、景気の緩やかな回復による雇用情勢の改善や大阪市の人口増加、外国人旅行客の増加などにより、乗車人員の回復基調が続いている。</a:t>
            </a:r>
          </a:p>
          <a:p>
            <a:r>
              <a:rPr lang="ja-JP" altLang="en-US" sz="1600" dirty="0"/>
              <a:t>　しかし、長期的には少子高齢化など人口減少により、乗車人員の減少が続くと見込まれる。</a:t>
            </a:r>
          </a:p>
        </p:txBody>
      </p:sp>
      <p:sp>
        <p:nvSpPr>
          <p:cNvPr id="29" name="正方形/長方形 28"/>
          <p:cNvSpPr/>
          <p:nvPr/>
        </p:nvSpPr>
        <p:spPr>
          <a:xfrm>
            <a:off x="7829456" y="346386"/>
            <a:ext cx="1073243" cy="369332"/>
          </a:xfrm>
          <a:prstGeom prst="rect">
            <a:avLst/>
          </a:prstGeom>
          <a:noFill/>
        </p:spPr>
        <p:txBody>
          <a:bodyPr wrap="none">
            <a:spAutoFit/>
          </a:bodyPr>
          <a:lstStyle/>
          <a:p>
            <a:pPr algn="ctr"/>
            <a:r>
              <a:rPr lang="ja-JP" altLang="en-US" dirty="0"/>
              <a:t>＜</a:t>
            </a:r>
            <a:r>
              <a:rPr lang="en-US" altLang="ja-JP" dirty="0"/>
              <a:t>Why</a:t>
            </a:r>
            <a:r>
              <a:rPr lang="ja-JP" altLang="en-US" dirty="0"/>
              <a:t>＞</a:t>
            </a:r>
          </a:p>
        </p:txBody>
      </p:sp>
      <p:sp>
        <p:nvSpPr>
          <p:cNvPr id="15" name="テキスト ボックス 14"/>
          <p:cNvSpPr txBox="1"/>
          <p:nvPr/>
        </p:nvSpPr>
        <p:spPr>
          <a:xfrm>
            <a:off x="1684760" y="2276872"/>
            <a:ext cx="2266910" cy="307777"/>
          </a:xfrm>
          <a:prstGeom prst="rect">
            <a:avLst/>
          </a:prstGeom>
          <a:noFill/>
        </p:spPr>
        <p:txBody>
          <a:bodyPr wrap="square">
            <a:spAutoFit/>
          </a:bodyPr>
          <a:lstStyle/>
          <a:p>
            <a:pPr algn="ctr">
              <a:defRPr/>
            </a:pPr>
            <a:r>
              <a:rPr lang="ja-JP" altLang="en-US" sz="1400" u="sng" dirty="0">
                <a:latin typeface="+mn-ea"/>
                <a:ea typeface="+mn-ea"/>
              </a:rPr>
              <a:t>乗車人員の推移</a:t>
            </a:r>
          </a:p>
        </p:txBody>
      </p:sp>
      <p:sp>
        <p:nvSpPr>
          <p:cNvPr id="25" name="スライド番号プレースホルダ 24"/>
          <p:cNvSpPr>
            <a:spLocks noGrp="1"/>
          </p:cNvSpPr>
          <p:nvPr>
            <p:ph type="sldNum" sz="quarter" idx="12"/>
          </p:nvPr>
        </p:nvSpPr>
        <p:spPr/>
        <p:txBody>
          <a:bodyPr/>
          <a:lstStyle/>
          <a:p>
            <a:fld id="{CCEC3038-1CF1-4B63-9920-55248DCFBA97}" type="slidenum">
              <a:rPr kumimoji="1" lang="ja-JP" altLang="en-US" smtClean="0"/>
              <a:pPr/>
              <a:t>54</a:t>
            </a:fld>
            <a:endParaRPr kumimoji="1" lang="ja-JP" altLang="en-US"/>
          </a:p>
        </p:txBody>
      </p:sp>
      <p:sp>
        <p:nvSpPr>
          <p:cNvPr id="27" name="テキスト ボックス 26"/>
          <p:cNvSpPr txBox="1"/>
          <p:nvPr/>
        </p:nvSpPr>
        <p:spPr>
          <a:xfrm>
            <a:off x="8244408" y="1"/>
            <a:ext cx="899592" cy="307777"/>
          </a:xfrm>
          <a:prstGeom prst="rect">
            <a:avLst/>
          </a:prstGeom>
          <a:noFill/>
        </p:spPr>
        <p:txBody>
          <a:bodyPr wrap="square" rtlCol="0">
            <a:spAutoFit/>
          </a:bodyPr>
          <a:lstStyle/>
          <a:p>
            <a:r>
              <a:rPr kumimoji="1" lang="en-US" altLang="ja-JP" sz="1400" dirty="0" smtClean="0"/>
              <a:t>C1.(</a:t>
            </a:r>
            <a:r>
              <a:rPr lang="en-US" altLang="ja-JP" sz="1400" dirty="0"/>
              <a:t>80</a:t>
            </a:r>
            <a:r>
              <a:rPr kumimoji="1" lang="en-US" altLang="ja-JP" sz="1400" dirty="0" smtClean="0"/>
              <a:t>)</a:t>
            </a:r>
            <a:endParaRPr kumimoji="1" lang="ja-JP" altLang="en-US" sz="1400" dirty="0"/>
          </a:p>
        </p:txBody>
      </p:sp>
      <p:sp>
        <p:nvSpPr>
          <p:cNvPr id="2" name="テキスト ボックス 1"/>
          <p:cNvSpPr txBox="1"/>
          <p:nvPr/>
        </p:nvSpPr>
        <p:spPr>
          <a:xfrm>
            <a:off x="397118" y="2503541"/>
            <a:ext cx="900000" cy="600164"/>
          </a:xfrm>
          <a:prstGeom prst="rect">
            <a:avLst/>
          </a:prstGeom>
          <a:noFill/>
        </p:spPr>
        <p:txBody>
          <a:bodyPr wrap="square" rtlCol="0">
            <a:spAutoFit/>
          </a:bodyPr>
          <a:lstStyle/>
          <a:p>
            <a:pPr algn="ctr"/>
            <a:r>
              <a:rPr kumimoji="1" lang="ja-JP" altLang="en-US" sz="1100" dirty="0"/>
              <a:t>大阪市</a:t>
            </a:r>
            <a:endParaRPr kumimoji="1" lang="en-US" altLang="ja-JP" sz="1100" dirty="0"/>
          </a:p>
          <a:p>
            <a:pPr algn="ctr"/>
            <a:r>
              <a:rPr lang="ja-JP" altLang="en-US" sz="1100" dirty="0"/>
              <a:t>地下鉄・ニュートラム</a:t>
            </a:r>
            <a:endParaRPr kumimoji="1" lang="ja-JP" altLang="en-US" sz="1100" dirty="0"/>
          </a:p>
        </p:txBody>
      </p:sp>
      <p:sp>
        <p:nvSpPr>
          <p:cNvPr id="56" name="テキスト ボックス 55"/>
          <p:cNvSpPr txBox="1"/>
          <p:nvPr/>
        </p:nvSpPr>
        <p:spPr>
          <a:xfrm>
            <a:off x="4364150" y="2821688"/>
            <a:ext cx="900000" cy="261610"/>
          </a:xfrm>
          <a:prstGeom prst="rect">
            <a:avLst/>
          </a:prstGeom>
          <a:noFill/>
        </p:spPr>
        <p:txBody>
          <a:bodyPr wrap="square" rtlCol="0">
            <a:spAutoFit/>
          </a:bodyPr>
          <a:lstStyle/>
          <a:p>
            <a:pPr algn="ctr"/>
            <a:r>
              <a:rPr kumimoji="1" lang="ja-JP" altLang="en-US" sz="1100" dirty="0"/>
              <a:t>５私鉄計</a:t>
            </a:r>
          </a:p>
        </p:txBody>
      </p:sp>
      <p:pic>
        <p:nvPicPr>
          <p:cNvPr id="70" name="Picture 4"/>
          <p:cNvPicPr>
            <a:picLocks noChangeAspect="1" noChangeArrowheads="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5264150" y="3112709"/>
            <a:ext cx="3503332" cy="2969158"/>
          </a:xfrm>
          <a:prstGeom prst="rect">
            <a:avLst/>
          </a:prstGeom>
          <a:noFill/>
          <a:ln>
            <a:noFill/>
          </a:ln>
          <a:effectLst/>
          <a:extLst/>
        </p:spPr>
      </p:pic>
      <p:sp>
        <p:nvSpPr>
          <p:cNvPr id="71" name="テキスト ボックス 70"/>
          <p:cNvSpPr txBox="1"/>
          <p:nvPr/>
        </p:nvSpPr>
        <p:spPr>
          <a:xfrm>
            <a:off x="5858144" y="2800673"/>
            <a:ext cx="2315344" cy="276999"/>
          </a:xfrm>
          <a:prstGeom prst="rect">
            <a:avLst/>
          </a:prstGeom>
          <a:noFill/>
        </p:spPr>
        <p:txBody>
          <a:bodyPr wrap="square">
            <a:spAutoFit/>
          </a:bodyPr>
          <a:lstStyle/>
          <a:p>
            <a:pPr algn="ctr">
              <a:defRPr/>
            </a:pPr>
            <a:r>
              <a:rPr lang="ja-JP" altLang="en-US" sz="1200" dirty="0">
                <a:latin typeface="+mn-ea"/>
              </a:rPr>
              <a:t>（参考）　</a:t>
            </a:r>
            <a:r>
              <a:rPr lang="ja-JP" altLang="en-US" sz="1200" dirty="0">
                <a:latin typeface="+mn-ea"/>
                <a:ea typeface="+mn-ea"/>
              </a:rPr>
              <a:t>大阪府</a:t>
            </a:r>
            <a:r>
              <a:rPr lang="ja-JP" altLang="en-US" sz="1200" dirty="0">
                <a:latin typeface="+mn-ea"/>
              </a:rPr>
              <a:t> </a:t>
            </a:r>
            <a:r>
              <a:rPr lang="ja-JP" altLang="en-US" sz="1200" dirty="0">
                <a:latin typeface="+mn-ea"/>
                <a:ea typeface="+mn-ea"/>
              </a:rPr>
              <a:t>将来人口推計</a:t>
            </a:r>
          </a:p>
        </p:txBody>
      </p:sp>
      <p:sp>
        <p:nvSpPr>
          <p:cNvPr id="72" name="正方形/長方形 71"/>
          <p:cNvSpPr/>
          <p:nvPr/>
        </p:nvSpPr>
        <p:spPr>
          <a:xfrm>
            <a:off x="5840728" y="4128615"/>
            <a:ext cx="576000" cy="180000"/>
          </a:xfrm>
          <a:prstGeom prst="rect">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800" dirty="0">
                <a:solidFill>
                  <a:schemeClr val="tx1"/>
                </a:solidFill>
              </a:rPr>
              <a:t>全人口</a:t>
            </a:r>
          </a:p>
        </p:txBody>
      </p:sp>
      <p:sp>
        <p:nvSpPr>
          <p:cNvPr id="73" name="正方形/長方形 72"/>
          <p:cNvSpPr/>
          <p:nvPr/>
        </p:nvSpPr>
        <p:spPr>
          <a:xfrm>
            <a:off x="5724128" y="5135496"/>
            <a:ext cx="1048127" cy="252000"/>
          </a:xfrm>
          <a:prstGeom prst="rect">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tIns="36000" bIns="36000" rtlCol="0" anchor="ctr"/>
          <a:lstStyle/>
          <a:p>
            <a:pPr algn="ctr"/>
            <a:r>
              <a:rPr kumimoji="1" lang="ja-JP" altLang="en-US" sz="800" dirty="0">
                <a:solidFill>
                  <a:schemeClr val="tx1"/>
                </a:solidFill>
              </a:rPr>
              <a:t>うち、</a:t>
            </a:r>
            <a:r>
              <a:rPr kumimoji="1" lang="en-US" altLang="ja-JP" sz="800" dirty="0">
                <a:solidFill>
                  <a:schemeClr val="tx1"/>
                </a:solidFill>
              </a:rPr>
              <a:t>15</a:t>
            </a:r>
            <a:r>
              <a:rPr kumimoji="1" lang="ja-JP" altLang="en-US" sz="800" dirty="0">
                <a:solidFill>
                  <a:schemeClr val="tx1"/>
                </a:solidFill>
              </a:rPr>
              <a:t>～</a:t>
            </a:r>
            <a:r>
              <a:rPr kumimoji="1" lang="en-US" altLang="ja-JP" sz="800" dirty="0">
                <a:solidFill>
                  <a:schemeClr val="tx1"/>
                </a:solidFill>
              </a:rPr>
              <a:t>64</a:t>
            </a:r>
            <a:r>
              <a:rPr kumimoji="1" lang="ja-JP" altLang="en-US" sz="800" dirty="0">
                <a:solidFill>
                  <a:schemeClr val="tx1"/>
                </a:solidFill>
              </a:rPr>
              <a:t>歳人口</a:t>
            </a:r>
            <a:endParaRPr kumimoji="1" lang="en-US" altLang="ja-JP" sz="800" dirty="0">
              <a:solidFill>
                <a:schemeClr val="tx1"/>
              </a:solidFill>
            </a:endParaRPr>
          </a:p>
          <a:p>
            <a:pPr algn="ctr"/>
            <a:r>
              <a:rPr lang="ja-JP" altLang="en-US" sz="600" dirty="0">
                <a:solidFill>
                  <a:schemeClr val="tx1"/>
                </a:solidFill>
              </a:rPr>
              <a:t>（生産年齢人口）</a:t>
            </a:r>
            <a:endParaRPr kumimoji="1" lang="ja-JP" altLang="en-US" sz="600" dirty="0">
              <a:solidFill>
                <a:schemeClr val="tx1"/>
              </a:solidFill>
            </a:endParaRPr>
          </a:p>
        </p:txBody>
      </p:sp>
      <p:sp>
        <p:nvSpPr>
          <p:cNvPr id="74" name="テキスト ボックス 73"/>
          <p:cNvSpPr txBox="1"/>
          <p:nvPr/>
        </p:nvSpPr>
        <p:spPr>
          <a:xfrm>
            <a:off x="6909550" y="4245737"/>
            <a:ext cx="425116" cy="200055"/>
          </a:xfrm>
          <a:prstGeom prst="rect">
            <a:avLst/>
          </a:prstGeom>
          <a:noFill/>
        </p:spPr>
        <p:txBody>
          <a:bodyPr wrap="none" rtlCol="0">
            <a:spAutoFit/>
          </a:bodyPr>
          <a:lstStyle/>
          <a:p>
            <a:r>
              <a:rPr kumimoji="1" lang="ja-JP" altLang="en-US" sz="700" dirty="0"/>
              <a:t>▲５％</a:t>
            </a:r>
          </a:p>
        </p:txBody>
      </p:sp>
      <p:sp>
        <p:nvSpPr>
          <p:cNvPr id="75" name="テキスト ボックス 74"/>
          <p:cNvSpPr txBox="1"/>
          <p:nvPr/>
        </p:nvSpPr>
        <p:spPr>
          <a:xfrm>
            <a:off x="7943886" y="3599634"/>
            <a:ext cx="463588" cy="200055"/>
          </a:xfrm>
          <a:prstGeom prst="rect">
            <a:avLst/>
          </a:prstGeom>
          <a:noFill/>
        </p:spPr>
        <p:txBody>
          <a:bodyPr wrap="none" rtlCol="0">
            <a:spAutoFit/>
          </a:bodyPr>
          <a:lstStyle/>
          <a:p>
            <a:r>
              <a:rPr kumimoji="1" lang="ja-JP" altLang="en-US" sz="700" dirty="0"/>
              <a:t>▲</a:t>
            </a:r>
            <a:r>
              <a:rPr kumimoji="1" lang="en-US" altLang="ja-JP" sz="700" dirty="0"/>
              <a:t>15</a:t>
            </a:r>
            <a:r>
              <a:rPr kumimoji="1" lang="ja-JP" altLang="en-US" sz="700" dirty="0"/>
              <a:t>％</a:t>
            </a:r>
          </a:p>
        </p:txBody>
      </p:sp>
      <p:sp>
        <p:nvSpPr>
          <p:cNvPr id="76" name="テキスト ボックス 75"/>
          <p:cNvSpPr txBox="1"/>
          <p:nvPr/>
        </p:nvSpPr>
        <p:spPr>
          <a:xfrm>
            <a:off x="6980641" y="3455591"/>
            <a:ext cx="409086" cy="200055"/>
          </a:xfrm>
          <a:prstGeom prst="rect">
            <a:avLst/>
          </a:prstGeom>
          <a:noFill/>
        </p:spPr>
        <p:txBody>
          <a:bodyPr wrap="none" rtlCol="0">
            <a:spAutoFit/>
          </a:bodyPr>
          <a:lstStyle/>
          <a:p>
            <a:r>
              <a:rPr kumimoji="1" lang="ja-JP" altLang="en-US" sz="700" dirty="0"/>
              <a:t>▲</a:t>
            </a:r>
            <a:r>
              <a:rPr lang="en-US" altLang="ja-JP" sz="700" dirty="0"/>
              <a:t>5</a:t>
            </a:r>
            <a:r>
              <a:rPr kumimoji="1" lang="ja-JP" altLang="en-US" sz="700" dirty="0"/>
              <a:t>％</a:t>
            </a:r>
          </a:p>
        </p:txBody>
      </p:sp>
      <p:sp>
        <p:nvSpPr>
          <p:cNvPr id="77" name="テキスト ボックス 76"/>
          <p:cNvSpPr txBox="1"/>
          <p:nvPr/>
        </p:nvSpPr>
        <p:spPr>
          <a:xfrm>
            <a:off x="7896077" y="4534810"/>
            <a:ext cx="453970" cy="200055"/>
          </a:xfrm>
          <a:prstGeom prst="rect">
            <a:avLst/>
          </a:prstGeom>
          <a:noFill/>
        </p:spPr>
        <p:txBody>
          <a:bodyPr wrap="none" rtlCol="0">
            <a:spAutoFit/>
          </a:bodyPr>
          <a:lstStyle/>
          <a:p>
            <a:r>
              <a:rPr kumimoji="1" lang="ja-JP" altLang="en-US" sz="700" dirty="0"/>
              <a:t>▲</a:t>
            </a:r>
            <a:r>
              <a:rPr lang="en-US" altLang="ja-JP" sz="700" dirty="0"/>
              <a:t>23</a:t>
            </a:r>
            <a:r>
              <a:rPr kumimoji="1" lang="ja-JP" altLang="en-US" sz="700" dirty="0"/>
              <a:t>％</a:t>
            </a:r>
          </a:p>
        </p:txBody>
      </p:sp>
      <p:sp>
        <p:nvSpPr>
          <p:cNvPr id="78" name="テキスト ボックス 77"/>
          <p:cNvSpPr txBox="1"/>
          <p:nvPr/>
        </p:nvSpPr>
        <p:spPr>
          <a:xfrm>
            <a:off x="5837893" y="6082971"/>
            <a:ext cx="2355847" cy="415498"/>
          </a:xfrm>
          <a:prstGeom prst="rect">
            <a:avLst/>
          </a:prstGeom>
          <a:noFill/>
        </p:spPr>
        <p:txBody>
          <a:bodyPr wrap="square" lIns="0" tIns="0" rIns="0" bIns="0">
            <a:spAutoFit/>
          </a:bodyPr>
          <a:lstStyle/>
          <a:p>
            <a:pPr>
              <a:defRPr/>
            </a:pPr>
            <a:r>
              <a:rPr lang="en-US" altLang="ja-JP" sz="900" dirty="0">
                <a:latin typeface="+mn-ea"/>
              </a:rPr>
              <a:t>2014</a:t>
            </a:r>
            <a:r>
              <a:rPr lang="ja-JP" altLang="en-US" sz="900" dirty="0">
                <a:latin typeface="+mn-ea"/>
                <a:ea typeface="+mn-ea"/>
              </a:rPr>
              <a:t>年</a:t>
            </a:r>
            <a:r>
              <a:rPr lang="en-US" altLang="ja-JP" sz="900" dirty="0">
                <a:latin typeface="+mn-ea"/>
              </a:rPr>
              <a:t>6</a:t>
            </a:r>
            <a:r>
              <a:rPr lang="ja-JP" altLang="en-US" sz="900" dirty="0">
                <a:latin typeface="+mn-ea"/>
                <a:ea typeface="+mn-ea"/>
              </a:rPr>
              <a:t>月　大阪府</a:t>
            </a:r>
            <a:endParaRPr lang="en-US" altLang="ja-JP" sz="900" dirty="0">
              <a:latin typeface="+mn-ea"/>
              <a:ea typeface="+mn-ea"/>
            </a:endParaRPr>
          </a:p>
          <a:p>
            <a:pPr>
              <a:defRPr/>
            </a:pPr>
            <a:r>
              <a:rPr lang="ja-JP" altLang="en-US" sz="900" dirty="0">
                <a:latin typeface="+mn-ea"/>
                <a:ea typeface="+mn-ea"/>
              </a:rPr>
              <a:t>「大阪における「人口減少」の潮流</a:t>
            </a:r>
            <a:r>
              <a:rPr lang="en-US" altLang="ja-JP" sz="900" dirty="0">
                <a:latin typeface="+mn-ea"/>
                <a:ea typeface="+mn-ea"/>
              </a:rPr>
              <a:t>【</a:t>
            </a:r>
            <a:r>
              <a:rPr lang="ja-JP" altLang="en-US" sz="900" dirty="0">
                <a:latin typeface="+mn-ea"/>
                <a:ea typeface="+mn-ea"/>
              </a:rPr>
              <a:t>改訂版</a:t>
            </a:r>
            <a:r>
              <a:rPr lang="en-US" altLang="ja-JP" sz="900" dirty="0">
                <a:latin typeface="+mn-ea"/>
                <a:ea typeface="+mn-ea"/>
              </a:rPr>
              <a:t>】</a:t>
            </a:r>
            <a:r>
              <a:rPr lang="ja-JP" altLang="en-US" sz="900" dirty="0">
                <a:latin typeface="+mn-ea"/>
                <a:ea typeface="+mn-ea"/>
              </a:rPr>
              <a:t>」より</a:t>
            </a:r>
            <a:endParaRPr lang="en-US" altLang="ja-JP" sz="900" dirty="0">
              <a:latin typeface="+mn-ea"/>
              <a:ea typeface="+mn-ea"/>
            </a:endParaRPr>
          </a:p>
          <a:p>
            <a:pPr>
              <a:defRPr/>
            </a:pPr>
            <a:r>
              <a:rPr lang="en-US" altLang="ja-JP" sz="900" dirty="0">
                <a:latin typeface="+mn-ea"/>
              </a:rPr>
              <a:t>※2015</a:t>
            </a:r>
            <a:r>
              <a:rPr lang="ja-JP" altLang="en-US" sz="900" dirty="0">
                <a:latin typeface="+mn-ea"/>
              </a:rPr>
              <a:t>年（</a:t>
            </a:r>
            <a:r>
              <a:rPr lang="en-US" altLang="ja-JP" sz="900" dirty="0">
                <a:latin typeface="+mn-ea"/>
              </a:rPr>
              <a:t>H27</a:t>
            </a:r>
            <a:r>
              <a:rPr lang="ja-JP" altLang="en-US" sz="900" dirty="0">
                <a:latin typeface="+mn-ea"/>
              </a:rPr>
              <a:t>）は国勢調査の結果を反映</a:t>
            </a:r>
            <a:endParaRPr lang="ja-JP" altLang="en-US" sz="900" dirty="0">
              <a:latin typeface="+mn-ea"/>
              <a:ea typeface="+mn-ea"/>
            </a:endParaRPr>
          </a:p>
        </p:txBody>
      </p:sp>
      <p:cxnSp>
        <p:nvCxnSpPr>
          <p:cNvPr id="79" name="直線コネクタ 78"/>
          <p:cNvCxnSpPr/>
          <p:nvPr/>
        </p:nvCxnSpPr>
        <p:spPr>
          <a:xfrm>
            <a:off x="6250062" y="3470764"/>
            <a:ext cx="2157412" cy="0"/>
          </a:xfrm>
          <a:prstGeom prst="line">
            <a:avLst/>
          </a:prstGeom>
          <a:ln>
            <a:prstDash val="dash"/>
          </a:ln>
        </p:spPr>
        <p:style>
          <a:lnRef idx="1">
            <a:schemeClr val="accent1"/>
          </a:lnRef>
          <a:fillRef idx="0">
            <a:schemeClr val="accent1"/>
          </a:fillRef>
          <a:effectRef idx="0">
            <a:schemeClr val="accent1"/>
          </a:effectRef>
          <a:fontRef idx="minor">
            <a:schemeClr val="tx1"/>
          </a:fontRef>
        </p:style>
      </p:cxnSp>
      <p:cxnSp>
        <p:nvCxnSpPr>
          <p:cNvPr id="80" name="直線矢印コネクタ 79"/>
          <p:cNvCxnSpPr/>
          <p:nvPr/>
        </p:nvCxnSpPr>
        <p:spPr>
          <a:xfrm>
            <a:off x="6948264" y="3470764"/>
            <a:ext cx="0" cy="152400"/>
          </a:xfrm>
          <a:prstGeom prst="straightConnector1">
            <a:avLst/>
          </a:prstGeom>
          <a:ln>
            <a:tailEnd type="arrow"/>
          </a:ln>
        </p:spPr>
        <p:style>
          <a:lnRef idx="1">
            <a:schemeClr val="accent1"/>
          </a:lnRef>
          <a:fillRef idx="0">
            <a:schemeClr val="accent1"/>
          </a:fillRef>
          <a:effectRef idx="0">
            <a:schemeClr val="accent1"/>
          </a:effectRef>
          <a:fontRef idx="minor">
            <a:schemeClr val="tx1"/>
          </a:fontRef>
        </p:style>
      </p:cxnSp>
      <p:cxnSp>
        <p:nvCxnSpPr>
          <p:cNvPr id="81" name="直線矢印コネクタ 80"/>
          <p:cNvCxnSpPr/>
          <p:nvPr/>
        </p:nvCxnSpPr>
        <p:spPr>
          <a:xfrm rot="60000">
            <a:off x="7943886" y="3470764"/>
            <a:ext cx="7467" cy="516664"/>
          </a:xfrm>
          <a:prstGeom prst="straightConnector1">
            <a:avLst/>
          </a:prstGeom>
          <a:ln>
            <a:tailEnd type="arrow"/>
          </a:ln>
        </p:spPr>
        <p:style>
          <a:lnRef idx="1">
            <a:schemeClr val="accent1"/>
          </a:lnRef>
          <a:fillRef idx="0">
            <a:schemeClr val="accent1"/>
          </a:fillRef>
          <a:effectRef idx="0">
            <a:schemeClr val="accent1"/>
          </a:effectRef>
          <a:fontRef idx="minor">
            <a:schemeClr val="tx1"/>
          </a:fontRef>
        </p:style>
      </p:cxnSp>
      <p:sp>
        <p:nvSpPr>
          <p:cNvPr id="32" name="テキスト ボックス 31"/>
          <p:cNvSpPr txBox="1"/>
          <p:nvPr/>
        </p:nvSpPr>
        <p:spPr>
          <a:xfrm>
            <a:off x="509764" y="6208710"/>
            <a:ext cx="4836864" cy="369332"/>
          </a:xfrm>
          <a:prstGeom prst="rect">
            <a:avLst/>
          </a:prstGeom>
          <a:noFill/>
        </p:spPr>
        <p:txBody>
          <a:bodyPr wrap="square" rtlCol="0">
            <a:spAutoFit/>
          </a:bodyPr>
          <a:lstStyle/>
          <a:p>
            <a:r>
              <a:rPr kumimoji="1" lang="en-US" altLang="ja-JP" sz="900" dirty="0"/>
              <a:t>※5</a:t>
            </a:r>
            <a:r>
              <a:rPr kumimoji="1" lang="ja-JP" altLang="en-US" sz="900" dirty="0"/>
              <a:t>私鉄は、阪神電気鉄道、阪急電鉄、京阪電気鉄道、近畿日本鉄道、南海電気鉄道。</a:t>
            </a:r>
            <a:endParaRPr kumimoji="1" lang="en-US" altLang="ja-JP" sz="900" dirty="0"/>
          </a:p>
          <a:p>
            <a:r>
              <a:rPr lang="ja-JP" altLang="en-US" sz="900" dirty="0"/>
              <a:t>　 </a:t>
            </a:r>
            <a:r>
              <a:rPr lang="en-US" altLang="ja-JP" sz="900" dirty="0"/>
              <a:t>2011</a:t>
            </a:r>
            <a:r>
              <a:rPr kumimoji="1" lang="ja-JP" altLang="en-US" sz="900" dirty="0"/>
              <a:t>年度までは交通統計年報より、</a:t>
            </a:r>
            <a:r>
              <a:rPr kumimoji="1" lang="en-US" altLang="ja-JP" sz="900" dirty="0"/>
              <a:t>2012</a:t>
            </a:r>
            <a:r>
              <a:rPr kumimoji="1" lang="ja-JP" altLang="en-US" sz="900" dirty="0"/>
              <a:t>年度以降は各社有価証券報告書より抜粋。</a:t>
            </a:r>
          </a:p>
        </p:txBody>
      </p:sp>
      <p:sp>
        <p:nvSpPr>
          <p:cNvPr id="33" name="テキスト ボックス 32"/>
          <p:cNvSpPr txBox="1"/>
          <p:nvPr/>
        </p:nvSpPr>
        <p:spPr>
          <a:xfrm>
            <a:off x="0" y="0"/>
            <a:ext cx="3851920" cy="260648"/>
          </a:xfrm>
          <a:prstGeom prst="rect">
            <a:avLst/>
          </a:prstGeom>
          <a:noFill/>
        </p:spPr>
        <p:txBody>
          <a:bodyPr wrap="square" rtlCol="0">
            <a:spAutoFit/>
          </a:bodyPr>
          <a:lstStyle/>
          <a:p>
            <a:r>
              <a:rPr lang="en-US" altLang="ja-JP" sz="1100" dirty="0"/>
              <a:t>Ⅱ</a:t>
            </a:r>
            <a:r>
              <a:rPr lang="ja-JP" altLang="en-US" sz="1100" dirty="0"/>
              <a:t>　公民連携</a:t>
            </a:r>
            <a:r>
              <a:rPr lang="en-US" altLang="ja-JP" sz="1100" dirty="0"/>
              <a:t>/</a:t>
            </a:r>
            <a:r>
              <a:rPr lang="ja-JP" altLang="en-US" sz="1100" dirty="0"/>
              <a:t>経営形態の見直し</a:t>
            </a:r>
            <a:r>
              <a:rPr lang="en-US" altLang="ja-JP" sz="1100" dirty="0"/>
              <a:t>【</a:t>
            </a:r>
            <a:r>
              <a:rPr lang="ja-JP" altLang="en-US" sz="1100" dirty="0"/>
              <a:t>民営化の取組</a:t>
            </a:r>
            <a:r>
              <a:rPr lang="en-US" altLang="ja-JP" sz="1100" dirty="0"/>
              <a:t>】</a:t>
            </a:r>
            <a:r>
              <a:rPr lang="ja-JP" altLang="en-US" sz="1100" dirty="0"/>
              <a:t>・地下鉄</a:t>
            </a:r>
            <a:endParaRPr kumimoji="1" lang="en-US" altLang="ja-JP" sz="1100" dirty="0"/>
          </a:p>
        </p:txBody>
      </p:sp>
      <p:sp>
        <p:nvSpPr>
          <p:cNvPr id="52" name="正方形/長方形 51"/>
          <p:cNvSpPr/>
          <p:nvPr/>
        </p:nvSpPr>
        <p:spPr>
          <a:xfrm>
            <a:off x="3707137" y="5159577"/>
            <a:ext cx="784306" cy="299271"/>
          </a:xfrm>
          <a:prstGeom prst="rect">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ja-JP" sz="800" dirty="0">
                <a:solidFill>
                  <a:schemeClr val="tx1"/>
                </a:solidFill>
                <a:latin typeface="+mn-ea"/>
              </a:rPr>
              <a:t>2017</a:t>
            </a:r>
            <a:r>
              <a:rPr lang="ja-JP" altLang="en-US" sz="800" dirty="0">
                <a:solidFill>
                  <a:schemeClr val="tx1"/>
                </a:solidFill>
                <a:latin typeface="+mn-ea"/>
              </a:rPr>
              <a:t>年度</a:t>
            </a:r>
            <a:endParaRPr lang="en-US" altLang="ja-JP" sz="800" dirty="0">
              <a:solidFill>
                <a:schemeClr val="tx1"/>
              </a:solidFill>
              <a:latin typeface="+mn-ea"/>
            </a:endParaRPr>
          </a:p>
          <a:p>
            <a:pPr algn="ctr"/>
            <a:r>
              <a:rPr lang="en-US" altLang="ja-JP" sz="800" dirty="0">
                <a:solidFill>
                  <a:schemeClr val="tx1"/>
                </a:solidFill>
                <a:latin typeface="+mn-ea"/>
              </a:rPr>
              <a:t>252</a:t>
            </a:r>
            <a:r>
              <a:rPr lang="ja-JP" altLang="en-US" sz="800" dirty="0">
                <a:solidFill>
                  <a:schemeClr val="tx1"/>
                </a:solidFill>
                <a:latin typeface="+mn-ea"/>
              </a:rPr>
              <a:t>万人 </a:t>
            </a:r>
            <a:r>
              <a:rPr lang="en-US" altLang="ja-JP" sz="800" dirty="0">
                <a:solidFill>
                  <a:schemeClr val="tx1"/>
                </a:solidFill>
                <a:latin typeface="+mn-ea"/>
              </a:rPr>
              <a:t>/ </a:t>
            </a:r>
            <a:r>
              <a:rPr lang="ja-JP" altLang="en-US" sz="800" dirty="0">
                <a:solidFill>
                  <a:schemeClr val="tx1"/>
                </a:solidFill>
                <a:latin typeface="+mn-ea"/>
              </a:rPr>
              <a:t>日</a:t>
            </a:r>
            <a:endParaRPr lang="en-US" altLang="ja-JP" sz="800" dirty="0">
              <a:solidFill>
                <a:schemeClr val="tx1"/>
              </a:solidFill>
              <a:latin typeface="+mn-ea"/>
            </a:endParaRPr>
          </a:p>
        </p:txBody>
      </p:sp>
      <p:sp>
        <p:nvSpPr>
          <p:cNvPr id="53" name="正方形/長方形 52"/>
          <p:cNvSpPr/>
          <p:nvPr/>
        </p:nvSpPr>
        <p:spPr>
          <a:xfrm>
            <a:off x="979836" y="4245737"/>
            <a:ext cx="1008000" cy="400503"/>
          </a:xfrm>
          <a:prstGeom prst="rect">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ja-JP" sz="800" dirty="0">
                <a:solidFill>
                  <a:schemeClr val="tx1"/>
                </a:solidFill>
                <a:latin typeface="+mn-ea"/>
              </a:rPr>
              <a:t>1990</a:t>
            </a:r>
            <a:r>
              <a:rPr lang="ja-JP" altLang="en-US" sz="800" dirty="0">
                <a:solidFill>
                  <a:schemeClr val="tx1"/>
                </a:solidFill>
                <a:latin typeface="+mn-ea"/>
              </a:rPr>
              <a:t>年度</a:t>
            </a:r>
            <a:endParaRPr lang="en-US" altLang="ja-JP" sz="800" dirty="0">
              <a:solidFill>
                <a:schemeClr val="tx1"/>
              </a:solidFill>
              <a:latin typeface="+mn-ea"/>
            </a:endParaRPr>
          </a:p>
          <a:p>
            <a:pPr algn="ctr"/>
            <a:r>
              <a:rPr lang="en-US" altLang="ja-JP" sz="800" dirty="0">
                <a:solidFill>
                  <a:schemeClr val="tx1"/>
                </a:solidFill>
                <a:latin typeface="+mn-ea"/>
              </a:rPr>
              <a:t>281</a:t>
            </a:r>
            <a:r>
              <a:rPr lang="ja-JP" altLang="en-US" sz="800" dirty="0">
                <a:solidFill>
                  <a:schemeClr val="tx1"/>
                </a:solidFill>
                <a:latin typeface="+mn-ea"/>
              </a:rPr>
              <a:t>万人 </a:t>
            </a:r>
            <a:r>
              <a:rPr lang="en-US" altLang="ja-JP" sz="800" dirty="0">
                <a:solidFill>
                  <a:schemeClr val="tx1"/>
                </a:solidFill>
                <a:latin typeface="+mn-ea"/>
              </a:rPr>
              <a:t>/ </a:t>
            </a:r>
            <a:r>
              <a:rPr lang="ja-JP" altLang="en-US" sz="800" dirty="0">
                <a:solidFill>
                  <a:schemeClr val="tx1"/>
                </a:solidFill>
                <a:latin typeface="+mn-ea"/>
              </a:rPr>
              <a:t>日</a:t>
            </a:r>
            <a:endParaRPr lang="en-US" altLang="ja-JP" sz="800" dirty="0">
              <a:solidFill>
                <a:schemeClr val="tx1"/>
              </a:solidFill>
              <a:latin typeface="+mn-ea"/>
            </a:endParaRPr>
          </a:p>
          <a:p>
            <a:pPr algn="ctr"/>
            <a:r>
              <a:rPr lang="ja-JP" altLang="en-US" sz="800" dirty="0">
                <a:solidFill>
                  <a:schemeClr val="tx1"/>
                </a:solidFill>
                <a:latin typeface="+mn-ea"/>
              </a:rPr>
              <a:t>乗車人員のピーク</a:t>
            </a:r>
          </a:p>
        </p:txBody>
      </p:sp>
      <p:sp>
        <p:nvSpPr>
          <p:cNvPr id="42" name="角丸四角形 41"/>
          <p:cNvSpPr/>
          <p:nvPr/>
        </p:nvSpPr>
        <p:spPr>
          <a:xfrm>
            <a:off x="5329756" y="2755395"/>
            <a:ext cx="3438247" cy="3315560"/>
          </a:xfrm>
          <a:prstGeom prst="roundRect">
            <a:avLst>
              <a:gd name="adj" fmla="val 3640"/>
            </a:avLst>
          </a:prstGeom>
          <a:solidFill>
            <a:schemeClr val="accent6">
              <a:lumMod val="60000"/>
              <a:lumOff val="40000"/>
              <a:alpha val="2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Tree>
    <p:extLst>
      <p:ext uri="{BB962C8B-B14F-4D97-AF65-F5344CB8AC3E}">
        <p14:creationId xmlns:p14="http://schemas.microsoft.com/office/powerpoint/2010/main" val="204117440"/>
      </p:ext>
    </p:extLst>
  </p:cSld>
  <p:clrMapOvr>
    <a:masterClrMapping/>
  </p:clrMapOvr>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 name="角丸四角形 20"/>
          <p:cNvSpPr/>
          <p:nvPr/>
        </p:nvSpPr>
        <p:spPr>
          <a:xfrm>
            <a:off x="6331332" y="2388665"/>
            <a:ext cx="2178795" cy="2742065"/>
          </a:xfrm>
          <a:prstGeom prst="roundRect">
            <a:avLst>
              <a:gd name="adj" fmla="val 3640"/>
            </a:avLst>
          </a:prstGeom>
          <a:solidFill>
            <a:schemeClr val="accent6">
              <a:lumMod val="60000"/>
              <a:lumOff val="40000"/>
              <a:alpha val="4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4" name="角丸四角形 23"/>
          <p:cNvSpPr/>
          <p:nvPr/>
        </p:nvSpPr>
        <p:spPr>
          <a:xfrm>
            <a:off x="330176" y="880853"/>
            <a:ext cx="8563940" cy="901308"/>
          </a:xfrm>
          <a:prstGeom prst="roundRect">
            <a:avLst>
              <a:gd name="adj" fmla="val 3640"/>
            </a:avLst>
          </a:prstGeom>
          <a:solidFill>
            <a:schemeClr val="accent6">
              <a:lumMod val="60000"/>
              <a:lumOff val="40000"/>
              <a:alpha val="5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cxnSp>
        <p:nvCxnSpPr>
          <p:cNvPr id="37" name="直線コネクタ 36"/>
          <p:cNvCxnSpPr/>
          <p:nvPr/>
        </p:nvCxnSpPr>
        <p:spPr>
          <a:xfrm>
            <a:off x="181148" y="692696"/>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4" name="正方形/長方形 33"/>
          <p:cNvSpPr/>
          <p:nvPr/>
        </p:nvSpPr>
        <p:spPr>
          <a:xfrm>
            <a:off x="251520" y="260648"/>
            <a:ext cx="5904656" cy="369332"/>
          </a:xfrm>
          <a:prstGeom prst="rect">
            <a:avLst/>
          </a:prstGeom>
        </p:spPr>
        <p:txBody>
          <a:bodyPr wrap="square">
            <a:spAutoFit/>
          </a:bodyPr>
          <a:lstStyle/>
          <a:p>
            <a:r>
              <a:rPr lang="ja-JP" altLang="en-US" b="1" dirty="0">
                <a:solidFill>
                  <a:srgbClr val="000000"/>
                </a:solidFill>
                <a:latin typeface="Calibri" pitchFamily="34" charset="0"/>
              </a:rPr>
              <a:t>②収支の改善（経営成績）</a:t>
            </a:r>
            <a:endParaRPr lang="en-US" altLang="ja-JP" b="1" dirty="0">
              <a:solidFill>
                <a:srgbClr val="000000"/>
              </a:solidFill>
              <a:latin typeface="Calibri" pitchFamily="34" charset="0"/>
            </a:endParaRPr>
          </a:p>
        </p:txBody>
      </p:sp>
      <p:sp>
        <p:nvSpPr>
          <p:cNvPr id="9" name="正方形/長方形 8"/>
          <p:cNvSpPr/>
          <p:nvPr/>
        </p:nvSpPr>
        <p:spPr>
          <a:xfrm>
            <a:off x="825500" y="930368"/>
            <a:ext cx="7937500" cy="369332"/>
          </a:xfrm>
          <a:prstGeom prst="rect">
            <a:avLst/>
          </a:prstGeom>
        </p:spPr>
        <p:txBody>
          <a:bodyPr wrap="square">
            <a:spAutoFit/>
          </a:bodyPr>
          <a:lstStyle/>
          <a:p>
            <a:r>
              <a:rPr lang="en-US" altLang="ja-JP" dirty="0"/>
              <a:t>2015</a:t>
            </a:r>
            <a:r>
              <a:rPr lang="ja-JP" altLang="en-US" dirty="0"/>
              <a:t>年度決算において、過去最高の当年度損益（</a:t>
            </a:r>
            <a:r>
              <a:rPr lang="en-US" altLang="ja-JP" dirty="0"/>
              <a:t>375</a:t>
            </a:r>
            <a:r>
              <a:rPr lang="ja-JP" altLang="en-US" dirty="0"/>
              <a:t>億円）を達成</a:t>
            </a:r>
            <a:endParaRPr lang="en-US" altLang="ja-JP" dirty="0"/>
          </a:p>
        </p:txBody>
      </p:sp>
      <p:sp>
        <p:nvSpPr>
          <p:cNvPr id="8" name="正方形/長方形 7"/>
          <p:cNvSpPr/>
          <p:nvPr/>
        </p:nvSpPr>
        <p:spPr>
          <a:xfrm>
            <a:off x="7610070" y="332318"/>
            <a:ext cx="1512017" cy="369332"/>
          </a:xfrm>
          <a:prstGeom prst="rect">
            <a:avLst/>
          </a:prstGeom>
          <a:noFill/>
        </p:spPr>
        <p:txBody>
          <a:bodyPr wrap="none">
            <a:spAutoFit/>
          </a:bodyPr>
          <a:lstStyle/>
          <a:p>
            <a:pPr algn="ctr"/>
            <a:r>
              <a:rPr lang="ja-JP" altLang="en-US" dirty="0"/>
              <a:t>＜</a:t>
            </a:r>
            <a:r>
              <a:rPr lang="en-US" altLang="ja-JP" dirty="0"/>
              <a:t>Outcome</a:t>
            </a:r>
            <a:r>
              <a:rPr lang="ja-JP" altLang="en-US" dirty="0"/>
              <a:t>＞</a:t>
            </a:r>
          </a:p>
        </p:txBody>
      </p:sp>
      <p:sp>
        <p:nvSpPr>
          <p:cNvPr id="12" name="スライド番号プレースホルダ 11"/>
          <p:cNvSpPr>
            <a:spLocks noGrp="1"/>
          </p:cNvSpPr>
          <p:nvPr>
            <p:ph type="sldNum" sz="quarter" idx="12"/>
          </p:nvPr>
        </p:nvSpPr>
        <p:spPr/>
        <p:txBody>
          <a:bodyPr/>
          <a:lstStyle/>
          <a:p>
            <a:fld id="{CCEC3038-1CF1-4B63-9920-55248DCFBA97}" type="slidenum">
              <a:rPr kumimoji="1" lang="ja-JP" altLang="en-US" smtClean="0"/>
              <a:pPr/>
              <a:t>55</a:t>
            </a:fld>
            <a:endParaRPr kumimoji="1" lang="ja-JP" altLang="en-US"/>
          </a:p>
        </p:txBody>
      </p:sp>
      <p:sp>
        <p:nvSpPr>
          <p:cNvPr id="16" name="大かっこ 15"/>
          <p:cNvSpPr/>
          <p:nvPr/>
        </p:nvSpPr>
        <p:spPr>
          <a:xfrm>
            <a:off x="640588" y="1282146"/>
            <a:ext cx="7812000" cy="432000"/>
          </a:xfrm>
          <a:prstGeom prst="bracketPair">
            <a:avLst/>
          </a:prstGeom>
          <a:ln>
            <a:solidFill>
              <a:schemeClr val="tx1"/>
            </a:solidFill>
          </a:ln>
        </p:spPr>
        <p:style>
          <a:lnRef idx="1">
            <a:schemeClr val="dk1"/>
          </a:lnRef>
          <a:fillRef idx="0">
            <a:schemeClr val="dk1"/>
          </a:fillRef>
          <a:effectRef idx="0">
            <a:schemeClr val="dk1"/>
          </a:effectRef>
          <a:fontRef idx="minor">
            <a:schemeClr val="tx1"/>
          </a:fontRef>
        </p:style>
        <p:txBody>
          <a:bodyPr lIns="252000" rIns="252000" rtlCol="0" anchor="ctr"/>
          <a:lstStyle/>
          <a:p>
            <a:r>
              <a:rPr lang="ja-JP" altLang="en-US" sz="1200" dirty="0"/>
              <a:t>ただし、</a:t>
            </a:r>
            <a:r>
              <a:rPr lang="en-US" altLang="ja-JP" sz="1200" dirty="0"/>
              <a:t>2017</a:t>
            </a:r>
            <a:r>
              <a:rPr lang="ja-JP" altLang="ja-JP" sz="1200" dirty="0"/>
              <a:t>年度</a:t>
            </a:r>
            <a:r>
              <a:rPr lang="ja-JP" altLang="ja-JP" sz="1200" dirty="0" smtClean="0"/>
              <a:t>決算に</a:t>
            </a:r>
            <a:r>
              <a:rPr lang="ja-JP" altLang="ja-JP" sz="1200" dirty="0"/>
              <a:t>おいて、</a:t>
            </a:r>
            <a:r>
              <a:rPr lang="ja-JP" altLang="en-US" sz="1200" dirty="0">
                <a:latin typeface="ＭＳ Ｐゴシック" panose="020B0600070205080204" pitchFamily="50" charset="-128"/>
                <a:ea typeface="ＭＳ Ｐゴシック" panose="020B0600070205080204" pitchFamily="50" charset="-128"/>
                <a:cs typeface="Meiryo UI" panose="020B0604030504040204" pitchFamily="50" charset="-128"/>
              </a:rPr>
              <a:t>バス事業の終結処理や高速鉄道事業の民営化処理を特別損失に計上したことなどにより、当年度黒字（</a:t>
            </a:r>
            <a:r>
              <a:rPr lang="en-US" altLang="ja-JP" sz="1200" dirty="0">
                <a:latin typeface="Calibri" panose="020F0502020204030204" pitchFamily="34" charset="0"/>
                <a:ea typeface="Meiryo UI" panose="020B0604030504040204" pitchFamily="50" charset="-128"/>
                <a:cs typeface="Calibri" panose="020F0502020204030204" pitchFamily="34" charset="0"/>
              </a:rPr>
              <a:t>29</a:t>
            </a:r>
            <a:r>
              <a:rPr lang="ja-JP" altLang="en-US" sz="1200" dirty="0">
                <a:latin typeface="ＭＳ Ｐゴシック" panose="020B0600070205080204" pitchFamily="50" charset="-128"/>
                <a:ea typeface="ＭＳ Ｐゴシック" panose="020B0600070205080204" pitchFamily="50" charset="-128"/>
                <a:cs typeface="Meiryo UI" panose="020B0604030504040204" pitchFamily="50" charset="-128"/>
              </a:rPr>
              <a:t>億円）</a:t>
            </a:r>
            <a:endParaRPr lang="en-US" altLang="ja-JP" sz="1200" dirty="0">
              <a:latin typeface="ＭＳ Ｐゴシック" panose="020B0600070205080204" pitchFamily="50" charset="-128"/>
              <a:ea typeface="ＭＳ Ｐゴシック" panose="020B0600070205080204" pitchFamily="50" charset="-128"/>
            </a:endParaRPr>
          </a:p>
        </p:txBody>
      </p:sp>
      <p:sp>
        <p:nvSpPr>
          <p:cNvPr id="17" name="正方形/長方形 16"/>
          <p:cNvSpPr/>
          <p:nvPr/>
        </p:nvSpPr>
        <p:spPr>
          <a:xfrm>
            <a:off x="2777184" y="2016696"/>
            <a:ext cx="4027064" cy="338554"/>
          </a:xfrm>
          <a:prstGeom prst="rect">
            <a:avLst/>
          </a:prstGeom>
        </p:spPr>
        <p:txBody>
          <a:bodyPr wrap="none">
            <a:spAutoFit/>
          </a:bodyPr>
          <a:lstStyle/>
          <a:p>
            <a:r>
              <a:rPr lang="ja-JP" altLang="en-US" sz="1600" u="sng" dirty="0"/>
              <a:t>累積剰余金及び欠損金と当年度損益の推移</a:t>
            </a:r>
            <a:endParaRPr lang="en-US" altLang="ja-JP" sz="1600" u="sng" dirty="0"/>
          </a:p>
        </p:txBody>
      </p:sp>
      <p:sp>
        <p:nvSpPr>
          <p:cNvPr id="18" name="正方形/長方形 17"/>
          <p:cNvSpPr/>
          <p:nvPr/>
        </p:nvSpPr>
        <p:spPr>
          <a:xfrm>
            <a:off x="513661" y="2020778"/>
            <a:ext cx="761747" cy="369332"/>
          </a:xfrm>
          <a:prstGeom prst="rect">
            <a:avLst/>
          </a:prstGeom>
        </p:spPr>
        <p:txBody>
          <a:bodyPr wrap="none">
            <a:spAutoFit/>
          </a:bodyPr>
          <a:lstStyle/>
          <a:p>
            <a:r>
              <a:rPr lang="ja-JP" altLang="en-US" sz="900" dirty="0"/>
              <a:t>当年度損益</a:t>
            </a:r>
            <a:endParaRPr lang="en-US" altLang="ja-JP" sz="900" dirty="0"/>
          </a:p>
          <a:p>
            <a:r>
              <a:rPr lang="ja-JP" altLang="en-US" sz="900" dirty="0"/>
              <a:t>（億円）</a:t>
            </a:r>
            <a:endParaRPr lang="en-US" altLang="ja-JP" sz="900" dirty="0"/>
          </a:p>
        </p:txBody>
      </p:sp>
      <p:sp>
        <p:nvSpPr>
          <p:cNvPr id="20" name="テキスト ボックス 19"/>
          <p:cNvSpPr txBox="1"/>
          <p:nvPr/>
        </p:nvSpPr>
        <p:spPr>
          <a:xfrm>
            <a:off x="0" y="0"/>
            <a:ext cx="3851920" cy="260648"/>
          </a:xfrm>
          <a:prstGeom prst="rect">
            <a:avLst/>
          </a:prstGeom>
          <a:noFill/>
        </p:spPr>
        <p:txBody>
          <a:bodyPr wrap="square" rtlCol="0">
            <a:spAutoFit/>
          </a:bodyPr>
          <a:lstStyle/>
          <a:p>
            <a:r>
              <a:rPr lang="en-US" altLang="ja-JP" sz="1100" dirty="0"/>
              <a:t>Ⅱ</a:t>
            </a:r>
            <a:r>
              <a:rPr lang="ja-JP" altLang="en-US" sz="1100" dirty="0"/>
              <a:t>　公民連携</a:t>
            </a:r>
            <a:r>
              <a:rPr lang="en-US" altLang="ja-JP" sz="1100" dirty="0"/>
              <a:t>/</a:t>
            </a:r>
            <a:r>
              <a:rPr lang="ja-JP" altLang="en-US" sz="1100" dirty="0"/>
              <a:t>経営形態の見直し</a:t>
            </a:r>
            <a:r>
              <a:rPr lang="en-US" altLang="ja-JP" sz="1100" dirty="0"/>
              <a:t>【</a:t>
            </a:r>
            <a:r>
              <a:rPr lang="ja-JP" altLang="en-US" sz="1100" dirty="0"/>
              <a:t>民営化の取組</a:t>
            </a:r>
            <a:r>
              <a:rPr lang="en-US" altLang="ja-JP" sz="1100" dirty="0"/>
              <a:t>】</a:t>
            </a:r>
            <a:r>
              <a:rPr lang="ja-JP" altLang="en-US" sz="1100" dirty="0"/>
              <a:t>・地下鉄</a:t>
            </a:r>
            <a:endParaRPr kumimoji="1" lang="en-US" altLang="ja-JP" sz="1100" dirty="0"/>
          </a:p>
        </p:txBody>
      </p:sp>
      <p:sp>
        <p:nvSpPr>
          <p:cNvPr id="23" name="正方形/長方形 22"/>
          <p:cNvSpPr/>
          <p:nvPr/>
        </p:nvSpPr>
        <p:spPr>
          <a:xfrm>
            <a:off x="8264165" y="3722694"/>
            <a:ext cx="704850" cy="20955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l"/>
            <a:r>
              <a:rPr kumimoji="1" lang="ja-JP" altLang="en-US" sz="800">
                <a:solidFill>
                  <a:sysClr val="windowText" lastClr="000000"/>
                </a:solidFill>
                <a:latin typeface="ＭＳ Ｐゴシック" panose="020B0600070205080204" pitchFamily="50" charset="-128"/>
                <a:ea typeface="ＭＳ Ｐゴシック" panose="020B0600070205080204" pitchFamily="50" charset="-128"/>
              </a:rPr>
              <a:t>（年度）</a:t>
            </a:r>
            <a:endParaRPr kumimoji="1" lang="en-US" altLang="ja-JP" sz="800">
              <a:solidFill>
                <a:sysClr val="windowText" lastClr="000000"/>
              </a:solidFill>
              <a:latin typeface="ＭＳ Ｐゴシック" panose="020B0600070205080204" pitchFamily="50" charset="-128"/>
              <a:ea typeface="ＭＳ Ｐゴシック" panose="020B0600070205080204" pitchFamily="50" charset="-128"/>
            </a:endParaRPr>
          </a:p>
          <a:p>
            <a:pPr algn="l"/>
            <a:endParaRPr kumimoji="1" lang="ja-JP" altLang="en-US" sz="600"/>
          </a:p>
        </p:txBody>
      </p:sp>
      <p:sp>
        <p:nvSpPr>
          <p:cNvPr id="25" name="Rectangle 58"/>
          <p:cNvSpPr>
            <a:spLocks noChangeArrowheads="1"/>
          </p:cNvSpPr>
          <p:nvPr/>
        </p:nvSpPr>
        <p:spPr bwMode="auto">
          <a:xfrm>
            <a:off x="1727628" y="4797152"/>
            <a:ext cx="396664" cy="1792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177800" indent="-177800"/>
            <a:r>
              <a:rPr lang="en-US" altLang="ja-JP" sz="800" dirty="0">
                <a:latin typeface="MS UI Gothic" pitchFamily="50" charset="-128"/>
              </a:rPr>
              <a:t>※</a:t>
            </a:r>
            <a:r>
              <a:rPr lang="ja-JP" altLang="en-US" sz="800" dirty="0">
                <a:latin typeface="MS UI Gothic" pitchFamily="50" charset="-128"/>
              </a:rPr>
              <a:t>１</a:t>
            </a:r>
          </a:p>
        </p:txBody>
      </p:sp>
      <p:sp>
        <p:nvSpPr>
          <p:cNvPr id="26" name="正方形/長方形 25"/>
          <p:cNvSpPr/>
          <p:nvPr/>
        </p:nvSpPr>
        <p:spPr>
          <a:xfrm>
            <a:off x="5436096" y="3722694"/>
            <a:ext cx="619126" cy="2095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l"/>
            <a:r>
              <a:rPr kumimoji="1" lang="en-US" altLang="ja-JP" sz="800">
                <a:solidFill>
                  <a:sysClr val="windowText" lastClr="000000"/>
                </a:solidFill>
                <a:latin typeface="MS UI Gothic" panose="020B0600070205080204" pitchFamily="50" charset="-128"/>
                <a:ea typeface="MS UI Gothic" panose="020B0600070205080204" pitchFamily="50" charset="-128"/>
              </a:rPr>
              <a:t>※</a:t>
            </a:r>
            <a:r>
              <a:rPr kumimoji="1" lang="ja-JP" altLang="en-US" sz="800">
                <a:solidFill>
                  <a:sysClr val="windowText" lastClr="000000"/>
                </a:solidFill>
                <a:latin typeface="MS UI Gothic" panose="020B0600070205080204" pitchFamily="50" charset="-128"/>
                <a:ea typeface="MS UI Gothic" panose="020B0600070205080204" pitchFamily="50" charset="-128"/>
              </a:rPr>
              <a:t>２</a:t>
            </a:r>
            <a:endParaRPr kumimoji="1" lang="en-US" altLang="ja-JP" sz="800">
              <a:solidFill>
                <a:sysClr val="windowText" lastClr="000000"/>
              </a:solidFill>
              <a:latin typeface="MS UI Gothic" panose="020B0600070205080204" pitchFamily="50" charset="-128"/>
              <a:ea typeface="MS UI Gothic" panose="020B0600070205080204" pitchFamily="50" charset="-128"/>
            </a:endParaRPr>
          </a:p>
          <a:p>
            <a:pPr algn="l"/>
            <a:endParaRPr kumimoji="1" lang="ja-JP" altLang="en-US" sz="600">
              <a:solidFill>
                <a:sysClr val="windowText" lastClr="000000"/>
              </a:solidFill>
            </a:endParaRPr>
          </a:p>
        </p:txBody>
      </p:sp>
      <p:sp>
        <p:nvSpPr>
          <p:cNvPr id="27" name="正方形/長方形 26"/>
          <p:cNvSpPr/>
          <p:nvPr/>
        </p:nvSpPr>
        <p:spPr>
          <a:xfrm>
            <a:off x="5893448" y="3722694"/>
            <a:ext cx="619126" cy="2095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l"/>
            <a:r>
              <a:rPr kumimoji="1" lang="en-US" altLang="ja-JP" sz="800">
                <a:solidFill>
                  <a:sysClr val="windowText" lastClr="000000"/>
                </a:solidFill>
                <a:latin typeface="MS UI Gothic" panose="020B0600070205080204" pitchFamily="50" charset="-128"/>
                <a:ea typeface="MS UI Gothic" panose="020B0600070205080204" pitchFamily="50" charset="-128"/>
              </a:rPr>
              <a:t>※</a:t>
            </a:r>
            <a:r>
              <a:rPr kumimoji="1" lang="ja-JP" altLang="en-US" sz="800">
                <a:solidFill>
                  <a:sysClr val="windowText" lastClr="000000"/>
                </a:solidFill>
                <a:latin typeface="MS UI Gothic" panose="020B0600070205080204" pitchFamily="50" charset="-128"/>
                <a:ea typeface="MS UI Gothic" panose="020B0600070205080204" pitchFamily="50" charset="-128"/>
              </a:rPr>
              <a:t>２</a:t>
            </a:r>
            <a:endParaRPr kumimoji="1" lang="en-US" altLang="ja-JP" sz="800">
              <a:solidFill>
                <a:sysClr val="windowText" lastClr="000000"/>
              </a:solidFill>
              <a:latin typeface="MS UI Gothic" panose="020B0600070205080204" pitchFamily="50" charset="-128"/>
              <a:ea typeface="MS UI Gothic" panose="020B0600070205080204" pitchFamily="50" charset="-128"/>
            </a:endParaRPr>
          </a:p>
          <a:p>
            <a:pPr algn="l"/>
            <a:endParaRPr kumimoji="1" lang="ja-JP" altLang="en-US" sz="600">
              <a:solidFill>
                <a:sysClr val="windowText" lastClr="000000"/>
              </a:solidFill>
            </a:endParaRPr>
          </a:p>
        </p:txBody>
      </p:sp>
      <p:sp>
        <p:nvSpPr>
          <p:cNvPr id="28" name="正方形/長方形 27"/>
          <p:cNvSpPr/>
          <p:nvPr/>
        </p:nvSpPr>
        <p:spPr>
          <a:xfrm>
            <a:off x="6792940" y="2737586"/>
            <a:ext cx="704850" cy="20955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l"/>
            <a:r>
              <a:rPr kumimoji="1" lang="en-US" altLang="ja-JP" sz="800" dirty="0">
                <a:solidFill>
                  <a:sysClr val="windowText" lastClr="000000"/>
                </a:solidFill>
                <a:latin typeface="MS UI Gothic" panose="020B0600070205080204" pitchFamily="50" charset="-128"/>
                <a:ea typeface="MS UI Gothic" panose="020B0600070205080204" pitchFamily="50" charset="-128"/>
              </a:rPr>
              <a:t>※</a:t>
            </a:r>
            <a:r>
              <a:rPr kumimoji="1" lang="ja-JP" altLang="en-US" sz="800" dirty="0">
                <a:solidFill>
                  <a:sysClr val="windowText" lastClr="000000"/>
                </a:solidFill>
                <a:latin typeface="MS UI Gothic" panose="020B0600070205080204" pitchFamily="50" charset="-128"/>
                <a:ea typeface="MS UI Gothic" panose="020B0600070205080204" pitchFamily="50" charset="-128"/>
              </a:rPr>
              <a:t>３</a:t>
            </a:r>
            <a:endParaRPr kumimoji="1" lang="en-US" altLang="ja-JP" sz="800" dirty="0">
              <a:solidFill>
                <a:sysClr val="windowText" lastClr="000000"/>
              </a:solidFill>
              <a:latin typeface="MS UI Gothic" panose="020B0600070205080204" pitchFamily="50" charset="-128"/>
              <a:ea typeface="MS UI Gothic" panose="020B0600070205080204" pitchFamily="50" charset="-128"/>
            </a:endParaRPr>
          </a:p>
          <a:p>
            <a:pPr algn="l"/>
            <a:endParaRPr kumimoji="1" lang="ja-JP" altLang="en-US" sz="600" dirty="0"/>
          </a:p>
        </p:txBody>
      </p:sp>
      <p:sp>
        <p:nvSpPr>
          <p:cNvPr id="29" name="正方形/長方形 28"/>
          <p:cNvSpPr/>
          <p:nvPr/>
        </p:nvSpPr>
        <p:spPr>
          <a:xfrm>
            <a:off x="6804248" y="4149080"/>
            <a:ext cx="704850" cy="20955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l"/>
            <a:r>
              <a:rPr kumimoji="1" lang="en-US" altLang="ja-JP" sz="800" dirty="0">
                <a:solidFill>
                  <a:sysClr val="windowText" lastClr="000000"/>
                </a:solidFill>
                <a:latin typeface="MS UI Gothic" panose="020B0600070205080204" pitchFamily="50" charset="-128"/>
                <a:ea typeface="MS UI Gothic" panose="020B0600070205080204" pitchFamily="50" charset="-128"/>
              </a:rPr>
              <a:t>※</a:t>
            </a:r>
            <a:r>
              <a:rPr kumimoji="1" lang="ja-JP" altLang="en-US" sz="800" dirty="0">
                <a:solidFill>
                  <a:sysClr val="windowText" lastClr="000000"/>
                </a:solidFill>
                <a:latin typeface="MS UI Gothic" panose="020B0600070205080204" pitchFamily="50" charset="-128"/>
                <a:ea typeface="MS UI Gothic" panose="020B0600070205080204" pitchFamily="50" charset="-128"/>
              </a:rPr>
              <a:t>４</a:t>
            </a:r>
            <a:endParaRPr kumimoji="1" lang="en-US" altLang="ja-JP" sz="800" dirty="0">
              <a:solidFill>
                <a:sysClr val="windowText" lastClr="000000"/>
              </a:solidFill>
              <a:latin typeface="MS UI Gothic" panose="020B0600070205080204" pitchFamily="50" charset="-128"/>
              <a:ea typeface="MS UI Gothic" panose="020B0600070205080204" pitchFamily="50" charset="-128"/>
            </a:endParaRPr>
          </a:p>
          <a:p>
            <a:pPr algn="l"/>
            <a:endParaRPr kumimoji="1" lang="ja-JP" altLang="en-US" sz="600" dirty="0"/>
          </a:p>
        </p:txBody>
      </p:sp>
      <p:sp>
        <p:nvSpPr>
          <p:cNvPr id="30" name="正方形/長方形 29"/>
          <p:cNvSpPr/>
          <p:nvPr/>
        </p:nvSpPr>
        <p:spPr>
          <a:xfrm>
            <a:off x="7702624" y="3455007"/>
            <a:ext cx="704850" cy="20955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l"/>
            <a:r>
              <a:rPr kumimoji="1" lang="en-US" altLang="ja-JP" sz="800" dirty="0">
                <a:solidFill>
                  <a:sysClr val="windowText" lastClr="000000"/>
                </a:solidFill>
                <a:latin typeface="MS UI Gothic" panose="020B0600070205080204" pitchFamily="50" charset="-128"/>
                <a:ea typeface="MS UI Gothic" panose="020B0600070205080204" pitchFamily="50" charset="-128"/>
              </a:rPr>
              <a:t>※</a:t>
            </a:r>
            <a:r>
              <a:rPr kumimoji="1" lang="ja-JP" altLang="en-US" sz="800" dirty="0">
                <a:solidFill>
                  <a:sysClr val="windowText" lastClr="000000"/>
                </a:solidFill>
                <a:latin typeface="MS UI Gothic" panose="020B0600070205080204" pitchFamily="50" charset="-128"/>
                <a:ea typeface="MS UI Gothic" panose="020B0600070205080204" pitchFamily="50" charset="-128"/>
              </a:rPr>
              <a:t>５</a:t>
            </a:r>
            <a:endParaRPr kumimoji="1" lang="en-US" altLang="ja-JP" sz="800" dirty="0">
              <a:solidFill>
                <a:sysClr val="windowText" lastClr="000000"/>
              </a:solidFill>
              <a:latin typeface="MS UI Gothic" panose="020B0600070205080204" pitchFamily="50" charset="-128"/>
              <a:ea typeface="MS UI Gothic" panose="020B0600070205080204" pitchFamily="50" charset="-128"/>
            </a:endParaRPr>
          </a:p>
          <a:p>
            <a:pPr algn="l"/>
            <a:endParaRPr kumimoji="1" lang="ja-JP" altLang="en-US" sz="600" dirty="0"/>
          </a:p>
        </p:txBody>
      </p:sp>
      <p:sp>
        <p:nvSpPr>
          <p:cNvPr id="31" name="AutoShape 14"/>
          <p:cNvSpPr>
            <a:spLocks noChangeArrowheads="1"/>
          </p:cNvSpPr>
          <p:nvPr/>
        </p:nvSpPr>
        <p:spPr bwMode="auto">
          <a:xfrm>
            <a:off x="1470150" y="2998654"/>
            <a:ext cx="911619" cy="299960"/>
          </a:xfrm>
          <a:prstGeom prst="wedgeRoundRectCallout">
            <a:avLst>
              <a:gd name="adj1" fmla="val -11796"/>
              <a:gd name="adj2" fmla="val 99542"/>
              <a:gd name="adj3" fmla="val 16667"/>
            </a:avLst>
          </a:prstGeom>
          <a:solidFill>
            <a:schemeClr val="bg1"/>
          </a:solidFill>
          <a:ln w="6350">
            <a:solidFill>
              <a:schemeClr val="tx1"/>
            </a:solidFill>
            <a:miter lim="800000"/>
            <a:headEnd/>
            <a:tailEnd/>
          </a:ln>
        </p:spPr>
        <p:txBody>
          <a:bodyPr anchor="ct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ctr"/>
            <a:r>
              <a:rPr lang="ja-JP" altLang="en-US" sz="800" dirty="0">
                <a:latin typeface="MS UI Gothic" pitchFamily="50" charset="-128"/>
              </a:rPr>
              <a:t>黒字に転換</a:t>
            </a:r>
          </a:p>
        </p:txBody>
      </p:sp>
      <p:sp>
        <p:nvSpPr>
          <p:cNvPr id="32" name="AutoShape 14"/>
          <p:cNvSpPr>
            <a:spLocks noChangeArrowheads="1"/>
          </p:cNvSpPr>
          <p:nvPr/>
        </p:nvSpPr>
        <p:spPr bwMode="auto">
          <a:xfrm>
            <a:off x="4562858" y="4253855"/>
            <a:ext cx="1126225" cy="404867"/>
          </a:xfrm>
          <a:prstGeom prst="wedgeRoundRectCallout">
            <a:avLst>
              <a:gd name="adj1" fmla="val -17591"/>
              <a:gd name="adj2" fmla="val -83207"/>
              <a:gd name="adj3" fmla="val 16667"/>
            </a:avLst>
          </a:prstGeom>
          <a:solidFill>
            <a:schemeClr val="bg1"/>
          </a:solidFill>
          <a:ln w="6350">
            <a:solidFill>
              <a:schemeClr val="tx1"/>
            </a:solidFill>
            <a:miter lim="800000"/>
            <a:headEnd/>
            <a:tailEnd/>
          </a:ln>
        </p:spPr>
        <p:txBody>
          <a:bodyPr anchor="ct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ctr"/>
            <a:r>
              <a:rPr lang="ja-JP" altLang="en-US" sz="800" dirty="0">
                <a:latin typeface="MS UI Gothic" pitchFamily="50" charset="-128"/>
              </a:rPr>
              <a:t>累積欠損金を解消　</a:t>
            </a:r>
            <a:r>
              <a:rPr lang="en-US" altLang="ja-JP" sz="800" dirty="0">
                <a:latin typeface="MS UI Gothic" pitchFamily="50" charset="-128"/>
              </a:rPr>
              <a:t>※</a:t>
            </a:r>
            <a:r>
              <a:rPr lang="ja-JP" altLang="en-US" sz="800" dirty="0">
                <a:latin typeface="MS UI Gothic" pitchFamily="50" charset="-128"/>
              </a:rPr>
              <a:t>２</a:t>
            </a:r>
          </a:p>
        </p:txBody>
      </p:sp>
      <p:sp>
        <p:nvSpPr>
          <p:cNvPr id="33" name="AutoShape 14"/>
          <p:cNvSpPr>
            <a:spLocks noChangeArrowheads="1"/>
          </p:cNvSpPr>
          <p:nvPr/>
        </p:nvSpPr>
        <p:spPr bwMode="auto">
          <a:xfrm>
            <a:off x="1850228" y="5008729"/>
            <a:ext cx="1063081" cy="367808"/>
          </a:xfrm>
          <a:prstGeom prst="wedgeRoundRectCallout">
            <a:avLst>
              <a:gd name="adj1" fmla="val -80629"/>
              <a:gd name="adj2" fmla="val 233025"/>
              <a:gd name="adj3" fmla="val 16667"/>
            </a:avLst>
          </a:prstGeom>
          <a:solidFill>
            <a:schemeClr val="bg1"/>
          </a:solidFill>
          <a:ln w="6350">
            <a:solidFill>
              <a:schemeClr val="tx1"/>
            </a:solidFill>
            <a:miter lim="800000"/>
            <a:headEnd/>
            <a:tailEnd/>
          </a:ln>
        </p:spPr>
        <p:txBody>
          <a:bodyPr anchor="ct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just"/>
            <a:r>
              <a:rPr lang="ja-JP" altLang="en-US" sz="800" dirty="0">
                <a:latin typeface="MS UI Gothic" pitchFamily="50" charset="-128"/>
              </a:rPr>
              <a:t>累積欠損金</a:t>
            </a:r>
            <a:endParaRPr lang="en-US" altLang="ja-JP" sz="800" dirty="0">
              <a:latin typeface="MS UI Gothic" pitchFamily="50" charset="-128"/>
            </a:endParaRPr>
          </a:p>
          <a:p>
            <a:pPr algn="just"/>
            <a:r>
              <a:rPr lang="ja-JP" altLang="en-US" sz="800" dirty="0">
                <a:latin typeface="MS UI Gothic" pitchFamily="50" charset="-128"/>
              </a:rPr>
              <a:t>最大 </a:t>
            </a:r>
            <a:r>
              <a:rPr lang="en-US" altLang="ja-JP" sz="800" dirty="0">
                <a:latin typeface="MS UI Gothic" pitchFamily="50" charset="-128"/>
              </a:rPr>
              <a:t>2,933</a:t>
            </a:r>
            <a:r>
              <a:rPr lang="ja-JP" altLang="en-US" sz="800" dirty="0">
                <a:latin typeface="MS UI Gothic" pitchFamily="50" charset="-128"/>
              </a:rPr>
              <a:t>億円</a:t>
            </a:r>
          </a:p>
        </p:txBody>
      </p:sp>
      <p:sp>
        <p:nvSpPr>
          <p:cNvPr id="35" name="テキスト ボックス 1"/>
          <p:cNvSpPr txBox="1">
            <a:spLocks noChangeArrowheads="1"/>
          </p:cNvSpPr>
          <p:nvPr/>
        </p:nvSpPr>
        <p:spPr bwMode="auto">
          <a:xfrm>
            <a:off x="1925960" y="5684252"/>
            <a:ext cx="6968156" cy="8061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nchor="ctr">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just"/>
            <a:r>
              <a:rPr lang="en-US" altLang="ja-JP" sz="850" dirty="0">
                <a:latin typeface="MS UI Gothic" pitchFamily="50" charset="-128"/>
              </a:rPr>
              <a:t>※</a:t>
            </a:r>
            <a:r>
              <a:rPr lang="ja-JP" altLang="en-US" sz="850" dirty="0">
                <a:latin typeface="MS UI Gothic" pitchFamily="50" charset="-128"/>
              </a:rPr>
              <a:t>１</a:t>
            </a:r>
            <a:r>
              <a:rPr lang="ja-JP" altLang="en-US" sz="850" dirty="0">
                <a:latin typeface="ＭＳ Ｐゴシック" panose="020B0600070205080204" pitchFamily="50" charset="-128"/>
                <a:ea typeface="ＭＳ Ｐゴシック" panose="020B0600070205080204" pitchFamily="50" charset="-128"/>
              </a:rPr>
              <a:t>　総務省の指導により、特例債元金償還補助金相当額について、議会の議決を経て取り崩し、欠損金を処理</a:t>
            </a:r>
            <a:endParaRPr lang="en-US" altLang="ja-JP" sz="850" dirty="0">
              <a:latin typeface="ＭＳ Ｐゴシック" panose="020B0600070205080204" pitchFamily="50" charset="-128"/>
              <a:ea typeface="ＭＳ Ｐゴシック" panose="020B0600070205080204" pitchFamily="50" charset="-128"/>
            </a:endParaRPr>
          </a:p>
          <a:p>
            <a:pPr algn="just"/>
            <a:r>
              <a:rPr lang="en-US" altLang="ja-JP" sz="850" dirty="0">
                <a:latin typeface="MS UI Gothic" pitchFamily="50" charset="-128"/>
              </a:rPr>
              <a:t>※</a:t>
            </a:r>
            <a:r>
              <a:rPr lang="ja-JP" altLang="en-US" sz="850" dirty="0">
                <a:latin typeface="MS UI Gothic" pitchFamily="50" charset="-128"/>
              </a:rPr>
              <a:t>２</a:t>
            </a:r>
            <a:r>
              <a:rPr lang="en-US" altLang="ja-JP" sz="850" dirty="0">
                <a:latin typeface="ＭＳ Ｐゴシック" panose="020B0600070205080204" pitchFamily="50" charset="-128"/>
                <a:ea typeface="ＭＳ Ｐゴシック" panose="020B0600070205080204" pitchFamily="50" charset="-128"/>
              </a:rPr>
              <a:t>   2010</a:t>
            </a:r>
            <a:r>
              <a:rPr lang="ja-JP" altLang="en-US" sz="850" dirty="0">
                <a:latin typeface="ＭＳ Ｐゴシック" panose="020B0600070205080204" pitchFamily="50" charset="-128"/>
                <a:ea typeface="ＭＳ Ｐゴシック" panose="020B0600070205080204" pitchFamily="50" charset="-128"/>
              </a:rPr>
              <a:t>年度～</a:t>
            </a:r>
            <a:r>
              <a:rPr lang="en-US" altLang="ja-JP" sz="850" dirty="0">
                <a:latin typeface="ＭＳ Ｐゴシック" panose="020B0600070205080204" pitchFamily="50" charset="-128"/>
                <a:ea typeface="ＭＳ Ｐゴシック" panose="020B0600070205080204" pitchFamily="50" charset="-128"/>
              </a:rPr>
              <a:t>2012</a:t>
            </a:r>
            <a:r>
              <a:rPr lang="ja-JP" altLang="en-US" sz="850" dirty="0">
                <a:latin typeface="ＭＳ Ｐゴシック" panose="020B0600070205080204" pitchFamily="50" charset="-128"/>
                <a:ea typeface="ＭＳ Ｐゴシック" panose="020B0600070205080204" pitchFamily="50" charset="-128"/>
              </a:rPr>
              <a:t>年度の利益剰余金について、</a:t>
            </a:r>
            <a:r>
              <a:rPr kumimoji="1" lang="ja-JP" altLang="ja-JP" sz="850" kern="1200" dirty="0">
                <a:solidFill>
                  <a:schemeClr val="tx1"/>
                </a:solidFill>
                <a:effectLst/>
                <a:latin typeface="ＭＳ Ｐゴシック" panose="020B0600070205080204" pitchFamily="50" charset="-128"/>
                <a:ea typeface="ＭＳ Ｐゴシック" panose="020B0600070205080204" pitchFamily="50" charset="-128"/>
              </a:rPr>
              <a:t>議会の議決を経て、</a:t>
            </a:r>
            <a:r>
              <a:rPr lang="ja-JP" altLang="en-US" sz="850" dirty="0">
                <a:latin typeface="ＭＳ Ｐゴシック" panose="020B0600070205080204" pitchFamily="50" charset="-128"/>
                <a:ea typeface="ＭＳ Ｐゴシック" panose="020B0600070205080204" pitchFamily="50" charset="-128"/>
              </a:rPr>
              <a:t>減債積立金に積立。</a:t>
            </a:r>
            <a:endParaRPr lang="en-US" altLang="ja-JP" sz="850" strike="sngStrike" baseline="0" dirty="0">
              <a:latin typeface="ＭＳ Ｐゴシック" panose="020B0600070205080204" pitchFamily="50" charset="-128"/>
              <a:ea typeface="ＭＳ Ｐゴシック" panose="020B0600070205080204" pitchFamily="50" charset="-128"/>
            </a:endParaRPr>
          </a:p>
          <a:p>
            <a:pPr algn="just"/>
            <a:r>
              <a:rPr lang="en-US" altLang="ja-JP" sz="850" strike="noStrike" baseline="0" dirty="0">
                <a:latin typeface="MS UI Gothic" pitchFamily="50" charset="-128"/>
              </a:rPr>
              <a:t>※</a:t>
            </a:r>
            <a:r>
              <a:rPr lang="ja-JP" altLang="en-US" sz="850" strike="noStrike" baseline="0" dirty="0">
                <a:latin typeface="MS UI Gothic" pitchFamily="50" charset="-128"/>
              </a:rPr>
              <a:t>３</a:t>
            </a:r>
            <a:r>
              <a:rPr lang="ja-JP" altLang="en-US" sz="850" strike="noStrike" baseline="0" dirty="0">
                <a:latin typeface="ＭＳ Ｐゴシック" panose="020B0600070205080204" pitchFamily="50" charset="-128"/>
                <a:ea typeface="ＭＳ Ｐゴシック" panose="020B0600070205080204" pitchFamily="50" charset="-128"/>
              </a:rPr>
              <a:t>　 </a:t>
            </a:r>
            <a:r>
              <a:rPr lang="en-US" altLang="ja-JP" sz="850" strike="noStrike" baseline="0" dirty="0">
                <a:latin typeface="ＭＳ Ｐゴシック" panose="020B0600070205080204" pitchFamily="50" charset="-128"/>
                <a:ea typeface="ＭＳ Ｐゴシック" panose="020B0600070205080204" pitchFamily="50" charset="-128"/>
              </a:rPr>
              <a:t>2014</a:t>
            </a:r>
            <a:r>
              <a:rPr lang="ja-JP" altLang="en-US" sz="850" strike="noStrike" baseline="0" dirty="0">
                <a:latin typeface="ＭＳ Ｐゴシック" panose="020B0600070205080204" pitchFamily="50" charset="-128"/>
                <a:ea typeface="ＭＳ Ｐゴシック" panose="020B0600070205080204" pitchFamily="50" charset="-128"/>
              </a:rPr>
              <a:t>年度は地方公営企業会計制度の変更に伴い、これまでの補助金等の資本剰余金について、議会の議決を経て取り崩し、剰余金を処理</a:t>
            </a:r>
            <a:endParaRPr lang="en-US" altLang="ja-JP" sz="850" strike="noStrike" baseline="0" dirty="0">
              <a:latin typeface="ＭＳ Ｐゴシック" panose="020B0600070205080204" pitchFamily="50" charset="-128"/>
              <a:ea typeface="ＭＳ Ｐゴシック" panose="020B0600070205080204" pitchFamily="50" charset="-128"/>
            </a:endParaRPr>
          </a:p>
          <a:p>
            <a:pPr algn="just"/>
            <a:r>
              <a:rPr lang="en-US" altLang="ja-JP" sz="850" strike="noStrike" baseline="0" dirty="0">
                <a:latin typeface="MS UI Gothic" pitchFamily="50" charset="-128"/>
              </a:rPr>
              <a:t>※</a:t>
            </a:r>
            <a:r>
              <a:rPr lang="ja-JP" altLang="en-US" sz="850" strike="noStrike" baseline="0" dirty="0">
                <a:latin typeface="MS UI Gothic" pitchFamily="50" charset="-128"/>
              </a:rPr>
              <a:t>４</a:t>
            </a:r>
            <a:r>
              <a:rPr lang="ja-JP" altLang="en-US" sz="850" strike="noStrike" baseline="0" dirty="0">
                <a:latin typeface="ＭＳ Ｐゴシック" panose="020B0600070205080204" pitchFamily="50" charset="-128"/>
                <a:ea typeface="ＭＳ Ｐゴシック" panose="020B0600070205080204" pitchFamily="50" charset="-128"/>
              </a:rPr>
              <a:t>　 </a:t>
            </a:r>
            <a:r>
              <a:rPr lang="en-US" altLang="ja-JP" sz="850" strike="noStrike" baseline="0" dirty="0">
                <a:latin typeface="ＭＳ Ｐゴシック" panose="020B0600070205080204" pitchFamily="50" charset="-128"/>
                <a:ea typeface="ＭＳ Ｐゴシック" panose="020B0600070205080204" pitchFamily="50" charset="-128"/>
              </a:rPr>
              <a:t>2014</a:t>
            </a:r>
            <a:r>
              <a:rPr lang="ja-JP" altLang="en-US" sz="850" strike="noStrike" baseline="0" dirty="0">
                <a:latin typeface="ＭＳ Ｐゴシック" panose="020B0600070205080204" pitchFamily="50" charset="-128"/>
                <a:ea typeface="ＭＳ Ｐゴシック" panose="020B0600070205080204" pitchFamily="50" charset="-128"/>
              </a:rPr>
              <a:t>年度は地方公営企業会計制度の変更に伴い、退職給付引当金の一括計上等による特別損失の増加などにより大幅に悪化</a:t>
            </a:r>
            <a:endParaRPr lang="en-US" altLang="ja-JP" sz="850" strike="noStrike" baseline="0" dirty="0">
              <a:latin typeface="ＭＳ Ｐゴシック" panose="020B0600070205080204" pitchFamily="50" charset="-128"/>
              <a:ea typeface="ＭＳ Ｐゴシック" panose="020B0600070205080204" pitchFamily="50" charset="-128"/>
            </a:endParaRPr>
          </a:p>
          <a:p>
            <a:pPr algn="just"/>
            <a:r>
              <a:rPr lang="en-US" altLang="ja-JP" sz="850" strike="noStrike" baseline="0" dirty="0">
                <a:latin typeface="ＭＳ Ｐゴシック" panose="020B0600070205080204" pitchFamily="50" charset="-128"/>
                <a:ea typeface="ＭＳ Ｐゴシック" panose="020B0600070205080204" pitchFamily="50" charset="-128"/>
              </a:rPr>
              <a:t>※</a:t>
            </a:r>
            <a:r>
              <a:rPr lang="ja-JP" altLang="en-US" sz="850" strike="noStrike" baseline="0" dirty="0">
                <a:latin typeface="ＭＳ Ｐゴシック" panose="020B0600070205080204" pitchFamily="50" charset="-128"/>
                <a:ea typeface="ＭＳ Ｐゴシック" panose="020B0600070205080204" pitchFamily="50" charset="-128"/>
              </a:rPr>
              <a:t>５　 </a:t>
            </a:r>
            <a:r>
              <a:rPr lang="en-US" altLang="ja-JP" sz="850" strike="noStrike" baseline="0" dirty="0">
                <a:latin typeface="ＭＳ Ｐゴシック" panose="020B0600070205080204" pitchFamily="50" charset="-128"/>
                <a:ea typeface="ＭＳ Ｐゴシック" panose="020B0600070205080204" pitchFamily="50" charset="-128"/>
              </a:rPr>
              <a:t>2016</a:t>
            </a:r>
            <a:r>
              <a:rPr lang="ja-JP" altLang="en-US" sz="850" strike="noStrike" baseline="0" dirty="0">
                <a:latin typeface="ＭＳ Ｐゴシック" panose="020B0600070205080204" pitchFamily="50" charset="-128"/>
                <a:ea typeface="ＭＳ Ｐゴシック" panose="020B0600070205080204" pitchFamily="50" charset="-128"/>
              </a:rPr>
              <a:t>年度はバス事業の終結に備えた出資金評価損や貸倒引当金を特別損失に計上したことなどにより大幅に悪化</a:t>
            </a:r>
          </a:p>
        </p:txBody>
      </p:sp>
      <p:sp>
        <p:nvSpPr>
          <p:cNvPr id="38" name="テキスト ボックス 37"/>
          <p:cNvSpPr txBox="1"/>
          <p:nvPr/>
        </p:nvSpPr>
        <p:spPr>
          <a:xfrm>
            <a:off x="8244408" y="1"/>
            <a:ext cx="899592" cy="307777"/>
          </a:xfrm>
          <a:prstGeom prst="rect">
            <a:avLst/>
          </a:prstGeom>
          <a:noFill/>
        </p:spPr>
        <p:txBody>
          <a:bodyPr wrap="square" rtlCol="0">
            <a:spAutoFit/>
          </a:bodyPr>
          <a:lstStyle/>
          <a:p>
            <a:r>
              <a:rPr kumimoji="1" lang="en-US" altLang="ja-JP" sz="1400" dirty="0" smtClean="0"/>
              <a:t>C1.(</a:t>
            </a:r>
            <a:r>
              <a:rPr lang="en-US" altLang="ja-JP" sz="1400" dirty="0"/>
              <a:t>80</a:t>
            </a:r>
            <a:r>
              <a:rPr kumimoji="1" lang="en-US" altLang="ja-JP" sz="1400" dirty="0" smtClean="0"/>
              <a:t>)</a:t>
            </a:r>
            <a:endParaRPr kumimoji="1" lang="ja-JP" altLang="en-US" sz="1400" dirty="0"/>
          </a:p>
        </p:txBody>
      </p:sp>
      <p:pic>
        <p:nvPicPr>
          <p:cNvPr id="4" name="図 3"/>
          <p:cNvPicPr>
            <a:picLocks noChangeAspect="1"/>
          </p:cNvPicPr>
          <p:nvPr/>
        </p:nvPicPr>
        <p:blipFill>
          <a:blip r:embed="rId2"/>
          <a:stretch>
            <a:fillRect/>
          </a:stretch>
        </p:blipFill>
        <p:spPr>
          <a:xfrm>
            <a:off x="522879" y="2423525"/>
            <a:ext cx="8047417" cy="4230991"/>
          </a:xfrm>
          <a:prstGeom prst="rect">
            <a:avLst/>
          </a:prstGeom>
        </p:spPr>
      </p:pic>
    </p:spTree>
    <p:extLst>
      <p:ext uri="{BB962C8B-B14F-4D97-AF65-F5344CB8AC3E}">
        <p14:creationId xmlns:p14="http://schemas.microsoft.com/office/powerpoint/2010/main" val="3604914425"/>
      </p:ext>
    </p:extLst>
  </p:cSld>
  <p:clrMapOvr>
    <a:masterClrMapping/>
  </p:clrMapOvr>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角丸四角形 21"/>
          <p:cNvSpPr/>
          <p:nvPr/>
        </p:nvSpPr>
        <p:spPr>
          <a:xfrm>
            <a:off x="539552" y="5145753"/>
            <a:ext cx="8352928" cy="659511"/>
          </a:xfrm>
          <a:prstGeom prst="roundRect">
            <a:avLst>
              <a:gd name="adj" fmla="val 3640"/>
            </a:avLst>
          </a:prstGeom>
          <a:solidFill>
            <a:schemeClr val="accent6">
              <a:lumMod val="60000"/>
              <a:lumOff val="40000"/>
              <a:alpha val="5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9459" name="コンテンツ プレースホルダー 2"/>
          <p:cNvSpPr>
            <a:spLocks noGrp="1"/>
          </p:cNvSpPr>
          <p:nvPr>
            <p:ph idx="1"/>
          </p:nvPr>
        </p:nvSpPr>
        <p:spPr>
          <a:xfrm>
            <a:off x="323528" y="2060848"/>
            <a:ext cx="1440160" cy="685800"/>
          </a:xfrm>
        </p:spPr>
        <p:txBody>
          <a:bodyPr anchor="ctr">
            <a:normAutofit/>
          </a:bodyPr>
          <a:lstStyle/>
          <a:p>
            <a:pPr marL="0" indent="0">
              <a:buFont typeface="Wingdings" pitchFamily="2" charset="2"/>
              <a:buNone/>
            </a:pPr>
            <a:r>
              <a:rPr lang="ja-JP" altLang="en-US" sz="2000" dirty="0"/>
              <a:t>（考え方）</a:t>
            </a:r>
          </a:p>
        </p:txBody>
      </p:sp>
      <p:sp>
        <p:nvSpPr>
          <p:cNvPr id="7" name="角丸四角形 6"/>
          <p:cNvSpPr/>
          <p:nvPr/>
        </p:nvSpPr>
        <p:spPr>
          <a:xfrm>
            <a:off x="429071" y="2708920"/>
            <a:ext cx="8607425" cy="3816424"/>
          </a:xfrm>
          <a:prstGeom prst="roundRect">
            <a:avLst>
              <a:gd name="adj" fmla="val 6545"/>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88900" indent="-88900" algn="just">
              <a:lnSpc>
                <a:spcPts val="1900"/>
              </a:lnSpc>
              <a:defRPr/>
            </a:pPr>
            <a:r>
              <a:rPr lang="ja-JP" altLang="en-US" sz="1600" dirty="0">
                <a:solidFill>
                  <a:schemeClr val="tx1"/>
                </a:solidFill>
                <a:latin typeface="+mn-ea"/>
              </a:rPr>
              <a:t>・今後の事業環境の悪化を想定すると、概ね鉄道整備が進み、事業の管理・運営が中心となっている現在の地下鉄事業の現状を考えると、自立した企業体として自らの経営責任で、持続的にさらなる効率性や生産性を追求し、成長力を高めていくことが極めて重要。</a:t>
            </a:r>
            <a:endParaRPr lang="en-US" altLang="ja-JP" sz="1600" dirty="0">
              <a:solidFill>
                <a:schemeClr val="tx1"/>
              </a:solidFill>
              <a:latin typeface="+mn-ea"/>
            </a:endParaRPr>
          </a:p>
          <a:p>
            <a:pPr marL="88900" indent="-88900" algn="just">
              <a:lnSpc>
                <a:spcPts val="1900"/>
              </a:lnSpc>
              <a:defRPr/>
            </a:pPr>
            <a:endParaRPr lang="ja-JP" altLang="en-US" sz="1600" dirty="0">
              <a:solidFill>
                <a:schemeClr val="tx1"/>
              </a:solidFill>
              <a:latin typeface="+mn-ea"/>
            </a:endParaRPr>
          </a:p>
          <a:p>
            <a:pPr marL="88900" indent="-88900" algn="just">
              <a:lnSpc>
                <a:spcPts val="1900"/>
              </a:lnSpc>
              <a:defRPr/>
            </a:pPr>
            <a:r>
              <a:rPr lang="ja-JP" altLang="en-US" sz="1600" dirty="0">
                <a:solidFill>
                  <a:schemeClr val="tx1"/>
                </a:solidFill>
                <a:latin typeface="+mn-ea"/>
              </a:rPr>
              <a:t>・効率性や生産性を追求するためには、柔軟かつ機動的な経営が可能な経営形態を指向するべき。</a:t>
            </a:r>
            <a:endParaRPr lang="en-US" altLang="ja-JP" sz="1600" dirty="0">
              <a:solidFill>
                <a:schemeClr val="tx1"/>
              </a:solidFill>
              <a:latin typeface="+mn-ea"/>
            </a:endParaRPr>
          </a:p>
          <a:p>
            <a:pPr marL="88900" indent="-88900" algn="just">
              <a:lnSpc>
                <a:spcPts val="1900"/>
              </a:lnSpc>
              <a:defRPr/>
            </a:pPr>
            <a:endParaRPr lang="ja-JP" altLang="en-US" sz="1600" dirty="0">
              <a:solidFill>
                <a:schemeClr val="tx1"/>
              </a:solidFill>
              <a:latin typeface="+mn-ea"/>
            </a:endParaRPr>
          </a:p>
          <a:p>
            <a:pPr marL="88900" indent="-88900" algn="just">
              <a:lnSpc>
                <a:spcPts val="1900"/>
              </a:lnSpc>
              <a:defRPr/>
            </a:pPr>
            <a:r>
              <a:rPr lang="ja-JP" altLang="en-US" sz="1600" dirty="0">
                <a:solidFill>
                  <a:schemeClr val="tx1"/>
                </a:solidFill>
                <a:latin typeface="+mn-ea"/>
              </a:rPr>
              <a:t>・民営化は上下分離方式ではなく、上下一体の株式会社とし、</a:t>
            </a:r>
            <a:r>
              <a:rPr lang="en-US" altLang="ja-JP" sz="1600" dirty="0">
                <a:solidFill>
                  <a:schemeClr val="tx1"/>
                </a:solidFill>
                <a:latin typeface="+mn-ea"/>
              </a:rPr>
              <a:t>100</a:t>
            </a:r>
            <a:r>
              <a:rPr lang="ja-JP" altLang="en-US" sz="1600" dirty="0">
                <a:solidFill>
                  <a:schemeClr val="tx1"/>
                </a:solidFill>
                <a:latin typeface="+mn-ea"/>
              </a:rPr>
              <a:t>％大阪市出資の株式会社化を図る。</a:t>
            </a:r>
            <a:r>
              <a:rPr lang="en-US" altLang="ja-JP" sz="1600" baseline="30000" dirty="0">
                <a:solidFill>
                  <a:schemeClr val="tx1"/>
                </a:solidFill>
                <a:latin typeface="+mn-ea"/>
              </a:rPr>
              <a:t>※</a:t>
            </a:r>
            <a:r>
              <a:rPr lang="ja-JP" altLang="en-US" sz="1600" baseline="30000" dirty="0">
                <a:solidFill>
                  <a:schemeClr val="tx1"/>
                </a:solidFill>
                <a:latin typeface="+mn-ea"/>
              </a:rPr>
              <a:t>注</a:t>
            </a:r>
            <a:endParaRPr lang="en-US" altLang="ja-JP" sz="1600" baseline="30000" dirty="0">
              <a:solidFill>
                <a:schemeClr val="tx1"/>
              </a:solidFill>
              <a:latin typeface="+mn-ea"/>
            </a:endParaRPr>
          </a:p>
          <a:p>
            <a:pPr>
              <a:lnSpc>
                <a:spcPts val="1400"/>
              </a:lnSpc>
              <a:defRPr/>
            </a:pPr>
            <a:r>
              <a:rPr lang="ja-JP" altLang="en-US" sz="1600" dirty="0">
                <a:solidFill>
                  <a:schemeClr val="tx1"/>
                </a:solidFill>
                <a:latin typeface="+mn-ea"/>
              </a:rPr>
              <a:t>　</a:t>
            </a:r>
            <a:endParaRPr lang="en-US" altLang="ja-JP" sz="1600" dirty="0">
              <a:solidFill>
                <a:schemeClr val="tx1"/>
              </a:solidFill>
              <a:latin typeface="+mn-ea"/>
            </a:endParaRPr>
          </a:p>
          <a:p>
            <a:pPr marL="82550" indent="-82550" algn="just">
              <a:lnSpc>
                <a:spcPts val="1900"/>
              </a:lnSpc>
              <a:defRPr/>
            </a:pPr>
            <a:r>
              <a:rPr lang="ja-JP" altLang="en-US" sz="1600" dirty="0">
                <a:solidFill>
                  <a:schemeClr val="tx1"/>
                </a:solidFill>
                <a:latin typeface="+mn-ea"/>
              </a:rPr>
              <a:t>・民間事業者としての機能を最大限発揮して、将来、株式上場が可能な企業体を目指し、経営力を高めていく。</a:t>
            </a:r>
            <a:endParaRPr lang="en-US" altLang="ja-JP" sz="1600" dirty="0">
              <a:solidFill>
                <a:schemeClr val="tx1"/>
              </a:solidFill>
              <a:latin typeface="+mn-ea"/>
            </a:endParaRPr>
          </a:p>
          <a:p>
            <a:pPr marL="177800" indent="-177800" algn="just">
              <a:lnSpc>
                <a:spcPts val="1900"/>
              </a:lnSpc>
              <a:defRPr/>
            </a:pPr>
            <a:endParaRPr lang="en-US" altLang="ja-JP" sz="1600" dirty="0">
              <a:solidFill>
                <a:schemeClr val="tx1"/>
              </a:solidFill>
              <a:latin typeface="+mn-ea"/>
            </a:endParaRPr>
          </a:p>
          <a:p>
            <a:pPr lvl="0">
              <a:lnSpc>
                <a:spcPts val="1400"/>
              </a:lnSpc>
              <a:defRPr/>
            </a:pPr>
            <a:r>
              <a:rPr lang="ja-JP" altLang="en-US" sz="1300" dirty="0">
                <a:solidFill>
                  <a:prstClr val="black"/>
                </a:solidFill>
                <a:latin typeface="ＭＳ Ｐゴシック"/>
              </a:rPr>
              <a:t>　（注）＜会社法に基づく株主としての権利＞</a:t>
            </a:r>
            <a:endParaRPr lang="en-US" altLang="ja-JP" sz="1300" dirty="0">
              <a:solidFill>
                <a:prstClr val="black"/>
              </a:solidFill>
              <a:latin typeface="ＭＳ Ｐゴシック"/>
            </a:endParaRPr>
          </a:p>
          <a:p>
            <a:pPr lvl="0">
              <a:lnSpc>
                <a:spcPts val="1400"/>
              </a:lnSpc>
              <a:defRPr/>
            </a:pPr>
            <a:r>
              <a:rPr lang="ja-JP" altLang="en-US" sz="1300" dirty="0">
                <a:solidFill>
                  <a:prstClr val="black"/>
                </a:solidFill>
                <a:latin typeface="ＭＳ Ｐゴシック"/>
              </a:rPr>
              <a:t>　　　　　</a:t>
            </a:r>
            <a:r>
              <a:rPr lang="ja-JP" altLang="en-US" sz="1300" dirty="0">
                <a:solidFill>
                  <a:prstClr val="black"/>
                </a:solidFill>
              </a:rPr>
              <a:t>配当を受ける権利、株主総会への議案提出権（定款の変更、役員の選任・解任、配当の金額　など）</a:t>
            </a:r>
            <a:endParaRPr lang="en-US" altLang="ja-JP" sz="1600" dirty="0">
              <a:solidFill>
                <a:schemeClr val="tx1"/>
              </a:solidFill>
              <a:latin typeface="+mn-ea"/>
            </a:endParaRPr>
          </a:p>
        </p:txBody>
      </p:sp>
      <p:grpSp>
        <p:nvGrpSpPr>
          <p:cNvPr id="3" name="グループ化 17"/>
          <p:cNvGrpSpPr/>
          <p:nvPr/>
        </p:nvGrpSpPr>
        <p:grpSpPr>
          <a:xfrm>
            <a:off x="383356" y="1220456"/>
            <a:ext cx="8293100" cy="863600"/>
            <a:chOff x="493713" y="5953125"/>
            <a:chExt cx="8293100" cy="863600"/>
          </a:xfrm>
        </p:grpSpPr>
        <p:sp>
          <p:nvSpPr>
            <p:cNvPr id="8" name="角丸四角形 7"/>
            <p:cNvSpPr/>
            <p:nvPr/>
          </p:nvSpPr>
          <p:spPr>
            <a:xfrm>
              <a:off x="493713" y="5953125"/>
              <a:ext cx="2273300" cy="863600"/>
            </a:xfrm>
            <a:prstGeom prst="roundRect">
              <a:avLst>
                <a:gd name="adj" fmla="val 11212"/>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altLang="ja-JP" dirty="0">
                  <a:solidFill>
                    <a:schemeClr val="tx1"/>
                  </a:solidFill>
                  <a:latin typeface="MS UI Gothic" pitchFamily="50" charset="-128"/>
                </a:rPr>
                <a:t>【2018</a:t>
              </a:r>
              <a:r>
                <a:rPr lang="ja-JP" altLang="en-US" dirty="0">
                  <a:solidFill>
                    <a:schemeClr val="tx1"/>
                  </a:solidFill>
                  <a:latin typeface="MS UI Gothic" pitchFamily="50" charset="-128"/>
                </a:rPr>
                <a:t>年３月以前</a:t>
              </a:r>
              <a:r>
                <a:rPr lang="en-US" altLang="ja-JP" dirty="0">
                  <a:solidFill>
                    <a:schemeClr val="tx1"/>
                  </a:solidFill>
                  <a:latin typeface="MS UI Gothic" pitchFamily="50" charset="-128"/>
                </a:rPr>
                <a:t>】</a:t>
              </a:r>
            </a:p>
            <a:p>
              <a:pPr algn="ctr">
                <a:defRPr/>
              </a:pPr>
              <a:r>
                <a:rPr lang="ja-JP" altLang="en-US" dirty="0">
                  <a:solidFill>
                    <a:schemeClr val="tx1"/>
                  </a:solidFill>
                  <a:latin typeface="MS UI Gothic" pitchFamily="50" charset="-128"/>
                </a:rPr>
                <a:t>地方公営企業</a:t>
              </a:r>
              <a:endParaRPr lang="en-US" altLang="ja-JP" dirty="0">
                <a:solidFill>
                  <a:schemeClr val="tx1"/>
                </a:solidFill>
                <a:latin typeface="MS UI Gothic" pitchFamily="50" charset="-128"/>
              </a:endParaRPr>
            </a:p>
          </p:txBody>
        </p:sp>
        <p:sp>
          <p:nvSpPr>
            <p:cNvPr id="9" name="角丸四角形 8"/>
            <p:cNvSpPr/>
            <p:nvPr/>
          </p:nvSpPr>
          <p:spPr>
            <a:xfrm>
              <a:off x="3516313" y="5953125"/>
              <a:ext cx="2273300" cy="863600"/>
            </a:xfrm>
            <a:prstGeom prst="roundRect">
              <a:avLst>
                <a:gd name="adj" fmla="val 11212"/>
              </a:avLst>
            </a:prstGeom>
            <a:solidFill>
              <a:schemeClr val="accent6">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lnSpc>
                  <a:spcPts val="1900"/>
                </a:lnSpc>
                <a:defRPr/>
              </a:pPr>
              <a:r>
                <a:rPr lang="en-US" altLang="ja-JP" dirty="0">
                  <a:solidFill>
                    <a:schemeClr val="bg1"/>
                  </a:solidFill>
                  <a:latin typeface="MS UI Gothic" pitchFamily="50" charset="-128"/>
                </a:rPr>
                <a:t>【2018</a:t>
              </a:r>
              <a:r>
                <a:rPr lang="ja-JP" altLang="en-US" dirty="0">
                  <a:solidFill>
                    <a:schemeClr val="bg1"/>
                  </a:solidFill>
                  <a:latin typeface="MS UI Gothic" pitchFamily="50" charset="-128"/>
                </a:rPr>
                <a:t>年４月</a:t>
              </a:r>
              <a:r>
                <a:rPr lang="en-US" altLang="ja-JP" dirty="0">
                  <a:solidFill>
                    <a:schemeClr val="bg1"/>
                  </a:solidFill>
                  <a:latin typeface="MS UI Gothic" pitchFamily="50" charset="-128"/>
                </a:rPr>
                <a:t>】</a:t>
              </a:r>
            </a:p>
            <a:p>
              <a:pPr algn="ctr">
                <a:lnSpc>
                  <a:spcPts val="1900"/>
                </a:lnSpc>
                <a:defRPr/>
              </a:pPr>
              <a:r>
                <a:rPr lang="ja-JP" altLang="en-US" dirty="0">
                  <a:solidFill>
                    <a:schemeClr val="bg1"/>
                  </a:solidFill>
                  <a:latin typeface="MS UI Gothic" pitchFamily="50" charset="-128"/>
                </a:rPr>
                <a:t>株式会社</a:t>
              </a:r>
              <a:endParaRPr lang="en-US" altLang="ja-JP" dirty="0">
                <a:solidFill>
                  <a:srgbClr val="FF0000"/>
                </a:solidFill>
                <a:latin typeface="MS UI Gothic" pitchFamily="50" charset="-128"/>
              </a:endParaRPr>
            </a:p>
            <a:p>
              <a:pPr algn="ctr">
                <a:lnSpc>
                  <a:spcPts val="1900"/>
                </a:lnSpc>
                <a:defRPr/>
              </a:pPr>
              <a:r>
                <a:rPr lang="ja-JP" altLang="en-US" dirty="0">
                  <a:solidFill>
                    <a:schemeClr val="bg1"/>
                  </a:solidFill>
                  <a:latin typeface="MS UI Gothic" pitchFamily="50" charset="-128"/>
                </a:rPr>
                <a:t>（市出資</a:t>
              </a:r>
              <a:r>
                <a:rPr lang="en-US" altLang="ja-JP" dirty="0">
                  <a:solidFill>
                    <a:schemeClr val="bg1"/>
                  </a:solidFill>
                  <a:latin typeface="MS UI Gothic" pitchFamily="50" charset="-128"/>
                </a:rPr>
                <a:t>100</a:t>
              </a:r>
              <a:r>
                <a:rPr lang="ja-JP" altLang="en-US" dirty="0">
                  <a:solidFill>
                    <a:schemeClr val="bg1"/>
                  </a:solidFill>
                  <a:latin typeface="MS UI Gothic" pitchFamily="50" charset="-128"/>
                </a:rPr>
                <a:t>％）</a:t>
              </a:r>
              <a:endParaRPr lang="en-US" altLang="ja-JP" dirty="0">
                <a:solidFill>
                  <a:schemeClr val="bg1"/>
                </a:solidFill>
                <a:latin typeface="MS UI Gothic" pitchFamily="50" charset="-128"/>
              </a:endParaRPr>
            </a:p>
          </p:txBody>
        </p:sp>
        <p:sp>
          <p:nvSpPr>
            <p:cNvPr id="10" name="角丸四角形 9"/>
            <p:cNvSpPr/>
            <p:nvPr/>
          </p:nvSpPr>
          <p:spPr>
            <a:xfrm>
              <a:off x="6513513" y="5953125"/>
              <a:ext cx="2273300" cy="863600"/>
            </a:xfrm>
            <a:prstGeom prst="roundRect">
              <a:avLst>
                <a:gd name="adj" fmla="val 11212"/>
              </a:avLst>
            </a:prstGeom>
            <a:solidFill>
              <a:schemeClr val="accent6">
                <a:lumMod val="60000"/>
                <a:lumOff val="40000"/>
              </a:schemeClr>
            </a:solidFill>
            <a:ln w="12700">
              <a:solidFill>
                <a:schemeClr val="tx1"/>
              </a:solidFill>
              <a:prstDash val="dash"/>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lnSpc>
                  <a:spcPts val="1900"/>
                </a:lnSpc>
                <a:defRPr/>
              </a:pPr>
              <a:r>
                <a:rPr lang="en-US" altLang="ja-JP" dirty="0">
                  <a:solidFill>
                    <a:schemeClr val="tx1"/>
                  </a:solidFill>
                  <a:latin typeface="MS UI Gothic" pitchFamily="50" charset="-128"/>
                </a:rPr>
                <a:t>【</a:t>
              </a:r>
              <a:r>
                <a:rPr lang="ja-JP" altLang="en-US" dirty="0">
                  <a:solidFill>
                    <a:schemeClr val="tx1"/>
                  </a:solidFill>
                  <a:latin typeface="MS UI Gothic" pitchFamily="50" charset="-128"/>
                </a:rPr>
                <a:t>将来</a:t>
              </a:r>
              <a:r>
                <a:rPr lang="en-US" altLang="ja-JP" dirty="0">
                  <a:solidFill>
                    <a:schemeClr val="tx1"/>
                  </a:solidFill>
                  <a:latin typeface="MS UI Gothic" pitchFamily="50" charset="-128"/>
                </a:rPr>
                <a:t>】</a:t>
              </a:r>
            </a:p>
            <a:p>
              <a:pPr algn="ctr">
                <a:lnSpc>
                  <a:spcPts val="1900"/>
                </a:lnSpc>
                <a:defRPr/>
              </a:pPr>
              <a:r>
                <a:rPr lang="ja-JP" altLang="en-US" dirty="0">
                  <a:solidFill>
                    <a:schemeClr val="tx1"/>
                  </a:solidFill>
                  <a:latin typeface="MS UI Gothic" pitchFamily="50" charset="-128"/>
                </a:rPr>
                <a:t>株式上場が可能な</a:t>
              </a:r>
              <a:endParaRPr lang="en-US" altLang="ja-JP" dirty="0">
                <a:solidFill>
                  <a:schemeClr val="tx1"/>
                </a:solidFill>
                <a:latin typeface="MS UI Gothic" pitchFamily="50" charset="-128"/>
              </a:endParaRPr>
            </a:p>
            <a:p>
              <a:pPr algn="ctr">
                <a:lnSpc>
                  <a:spcPts val="1900"/>
                </a:lnSpc>
                <a:defRPr/>
              </a:pPr>
              <a:r>
                <a:rPr lang="ja-JP" altLang="en-US" dirty="0">
                  <a:solidFill>
                    <a:schemeClr val="tx1"/>
                  </a:solidFill>
                  <a:latin typeface="MS UI Gothic" pitchFamily="50" charset="-128"/>
                </a:rPr>
                <a:t>企業体を目指す</a:t>
              </a:r>
              <a:endParaRPr lang="en-US" altLang="ja-JP" dirty="0">
                <a:solidFill>
                  <a:schemeClr val="tx1"/>
                </a:solidFill>
                <a:latin typeface="MS UI Gothic" pitchFamily="50" charset="-128"/>
              </a:endParaRPr>
            </a:p>
          </p:txBody>
        </p:sp>
        <p:sp>
          <p:nvSpPr>
            <p:cNvPr id="2" name="二等辺三角形 1"/>
            <p:cNvSpPr/>
            <p:nvPr/>
          </p:nvSpPr>
          <p:spPr>
            <a:xfrm rot="5400000">
              <a:off x="2805113" y="6270625"/>
              <a:ext cx="685800" cy="228600"/>
            </a:xfrm>
            <a:prstGeom prst="triangle">
              <a:avLst/>
            </a:prstGeom>
            <a:ln w="12700"/>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sp>
          <p:nvSpPr>
            <p:cNvPr id="12" name="二等辺三角形 11"/>
            <p:cNvSpPr/>
            <p:nvPr/>
          </p:nvSpPr>
          <p:spPr>
            <a:xfrm rot="5400000">
              <a:off x="5834063" y="6270625"/>
              <a:ext cx="685800" cy="228600"/>
            </a:xfrm>
            <a:prstGeom prst="triangle">
              <a:avLst/>
            </a:prstGeom>
            <a:ln w="12700"/>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grpSp>
      <p:cxnSp>
        <p:nvCxnSpPr>
          <p:cNvPr id="15" name="直線コネクタ 14"/>
          <p:cNvCxnSpPr/>
          <p:nvPr/>
        </p:nvCxnSpPr>
        <p:spPr>
          <a:xfrm>
            <a:off x="179512" y="692696"/>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7" name="正方形/長方形 16"/>
          <p:cNvSpPr/>
          <p:nvPr/>
        </p:nvSpPr>
        <p:spPr>
          <a:xfrm>
            <a:off x="251520" y="260648"/>
            <a:ext cx="5904656" cy="369332"/>
          </a:xfrm>
          <a:prstGeom prst="rect">
            <a:avLst/>
          </a:prstGeom>
        </p:spPr>
        <p:txBody>
          <a:bodyPr wrap="square">
            <a:spAutoFit/>
          </a:bodyPr>
          <a:lstStyle/>
          <a:p>
            <a:r>
              <a:rPr lang="ja-JP" altLang="en-US" b="1" dirty="0">
                <a:solidFill>
                  <a:srgbClr val="000000"/>
                </a:solidFill>
                <a:latin typeface="Calibri" pitchFamily="34" charset="0"/>
              </a:rPr>
              <a:t>③経営形態の見直し</a:t>
            </a:r>
          </a:p>
        </p:txBody>
      </p:sp>
      <p:sp>
        <p:nvSpPr>
          <p:cNvPr id="18" name="正方形/長方形 17"/>
          <p:cNvSpPr/>
          <p:nvPr/>
        </p:nvSpPr>
        <p:spPr>
          <a:xfrm>
            <a:off x="7610070" y="360454"/>
            <a:ext cx="1512017" cy="369332"/>
          </a:xfrm>
          <a:prstGeom prst="rect">
            <a:avLst/>
          </a:prstGeom>
          <a:noFill/>
        </p:spPr>
        <p:txBody>
          <a:bodyPr wrap="none">
            <a:spAutoFit/>
          </a:bodyPr>
          <a:lstStyle/>
          <a:p>
            <a:pPr algn="ctr"/>
            <a:r>
              <a:rPr lang="ja-JP" altLang="en-US" dirty="0"/>
              <a:t>＜</a:t>
            </a:r>
            <a:r>
              <a:rPr lang="en-US" altLang="ja-JP" dirty="0"/>
              <a:t>Outcome</a:t>
            </a:r>
            <a:r>
              <a:rPr lang="ja-JP" altLang="en-US" dirty="0"/>
              <a:t>＞</a:t>
            </a:r>
          </a:p>
        </p:txBody>
      </p:sp>
      <p:sp>
        <p:nvSpPr>
          <p:cNvPr id="19" name="スライド番号プレースホルダ 18"/>
          <p:cNvSpPr>
            <a:spLocks noGrp="1"/>
          </p:cNvSpPr>
          <p:nvPr>
            <p:ph type="sldNum" sz="quarter" idx="12"/>
          </p:nvPr>
        </p:nvSpPr>
        <p:spPr/>
        <p:txBody>
          <a:bodyPr/>
          <a:lstStyle/>
          <a:p>
            <a:fld id="{CCEC3038-1CF1-4B63-9920-55248DCFBA97}" type="slidenum">
              <a:rPr kumimoji="1" lang="ja-JP" altLang="en-US" smtClean="0"/>
              <a:pPr/>
              <a:t>56</a:t>
            </a:fld>
            <a:endParaRPr kumimoji="1" lang="ja-JP" altLang="en-US"/>
          </a:p>
        </p:txBody>
      </p:sp>
      <p:sp>
        <p:nvSpPr>
          <p:cNvPr id="21" name="テキスト ボックス 20"/>
          <p:cNvSpPr txBox="1"/>
          <p:nvPr/>
        </p:nvSpPr>
        <p:spPr>
          <a:xfrm>
            <a:off x="0" y="0"/>
            <a:ext cx="3851920" cy="260648"/>
          </a:xfrm>
          <a:prstGeom prst="rect">
            <a:avLst/>
          </a:prstGeom>
          <a:noFill/>
        </p:spPr>
        <p:txBody>
          <a:bodyPr wrap="square" rtlCol="0">
            <a:spAutoFit/>
          </a:bodyPr>
          <a:lstStyle/>
          <a:p>
            <a:r>
              <a:rPr lang="en-US" altLang="ja-JP" sz="1100" dirty="0"/>
              <a:t>Ⅱ</a:t>
            </a:r>
            <a:r>
              <a:rPr lang="ja-JP" altLang="en-US" sz="1100" dirty="0"/>
              <a:t>　公民連携</a:t>
            </a:r>
            <a:r>
              <a:rPr lang="en-US" altLang="ja-JP" sz="1100" dirty="0"/>
              <a:t>/</a:t>
            </a:r>
            <a:r>
              <a:rPr lang="ja-JP" altLang="en-US" sz="1100" dirty="0"/>
              <a:t>経営形態の見直し</a:t>
            </a:r>
            <a:r>
              <a:rPr lang="en-US" altLang="ja-JP" sz="1100" dirty="0"/>
              <a:t>【</a:t>
            </a:r>
            <a:r>
              <a:rPr lang="ja-JP" altLang="en-US" sz="1100" dirty="0"/>
              <a:t>民営化の取組</a:t>
            </a:r>
            <a:r>
              <a:rPr lang="en-US" altLang="ja-JP" sz="1100" dirty="0"/>
              <a:t>】</a:t>
            </a:r>
            <a:r>
              <a:rPr lang="ja-JP" altLang="en-US" sz="1100" dirty="0"/>
              <a:t>・地下鉄</a:t>
            </a:r>
            <a:endParaRPr kumimoji="1" lang="en-US" altLang="ja-JP" sz="1100" dirty="0"/>
          </a:p>
        </p:txBody>
      </p:sp>
      <p:sp>
        <p:nvSpPr>
          <p:cNvPr id="23" name="テキスト ボックス 22"/>
          <p:cNvSpPr txBox="1"/>
          <p:nvPr/>
        </p:nvSpPr>
        <p:spPr>
          <a:xfrm>
            <a:off x="8244408" y="1"/>
            <a:ext cx="899592" cy="307777"/>
          </a:xfrm>
          <a:prstGeom prst="rect">
            <a:avLst/>
          </a:prstGeom>
          <a:noFill/>
        </p:spPr>
        <p:txBody>
          <a:bodyPr wrap="square" rtlCol="0">
            <a:spAutoFit/>
          </a:bodyPr>
          <a:lstStyle/>
          <a:p>
            <a:r>
              <a:rPr kumimoji="1" lang="en-US" altLang="ja-JP" sz="1400" dirty="0" smtClean="0"/>
              <a:t>C1.(</a:t>
            </a:r>
            <a:r>
              <a:rPr lang="en-US" altLang="ja-JP" sz="1400" dirty="0"/>
              <a:t>80</a:t>
            </a:r>
            <a:r>
              <a:rPr kumimoji="1" lang="en-US" altLang="ja-JP" sz="1400" dirty="0" smtClean="0"/>
              <a:t>)</a:t>
            </a:r>
            <a:endParaRPr kumimoji="1" lang="ja-JP" altLang="en-US" sz="1400" dirty="0"/>
          </a:p>
        </p:txBody>
      </p:sp>
    </p:spTree>
    <p:extLst>
      <p:ext uri="{BB962C8B-B14F-4D97-AF65-F5344CB8AC3E}">
        <p14:creationId xmlns:p14="http://schemas.microsoft.com/office/powerpoint/2010/main" val="1937749355"/>
      </p:ext>
    </p:extLst>
  </p:cSld>
  <p:clrMapOvr>
    <a:masterClrMapping/>
  </p:clrMapOvr>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5" name="直線コネクタ 14"/>
          <p:cNvCxnSpPr/>
          <p:nvPr/>
        </p:nvCxnSpPr>
        <p:spPr>
          <a:xfrm>
            <a:off x="179512" y="692696"/>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7" name="正方形/長方形 16"/>
          <p:cNvSpPr/>
          <p:nvPr/>
        </p:nvSpPr>
        <p:spPr>
          <a:xfrm>
            <a:off x="251520" y="260648"/>
            <a:ext cx="5904656" cy="369332"/>
          </a:xfrm>
          <a:prstGeom prst="rect">
            <a:avLst/>
          </a:prstGeom>
        </p:spPr>
        <p:txBody>
          <a:bodyPr wrap="square">
            <a:spAutoFit/>
          </a:bodyPr>
          <a:lstStyle/>
          <a:p>
            <a:r>
              <a:rPr lang="ja-JP" altLang="en-US" b="1" dirty="0">
                <a:solidFill>
                  <a:srgbClr val="000000"/>
                </a:solidFill>
                <a:latin typeface="Calibri" pitchFamily="34" charset="0"/>
              </a:rPr>
              <a:t>④さらなる課題（民営化後の取組内容）</a:t>
            </a:r>
          </a:p>
        </p:txBody>
      </p:sp>
      <p:sp>
        <p:nvSpPr>
          <p:cNvPr id="18" name="正方形/長方形 17"/>
          <p:cNvSpPr/>
          <p:nvPr/>
        </p:nvSpPr>
        <p:spPr>
          <a:xfrm>
            <a:off x="7610070" y="360454"/>
            <a:ext cx="1512017" cy="369332"/>
          </a:xfrm>
          <a:prstGeom prst="rect">
            <a:avLst/>
          </a:prstGeom>
          <a:noFill/>
        </p:spPr>
        <p:txBody>
          <a:bodyPr wrap="none">
            <a:spAutoFit/>
          </a:bodyPr>
          <a:lstStyle/>
          <a:p>
            <a:pPr algn="ctr"/>
            <a:r>
              <a:rPr lang="ja-JP" altLang="en-US" dirty="0"/>
              <a:t>＜</a:t>
            </a:r>
            <a:r>
              <a:rPr lang="en-US" altLang="ja-JP" dirty="0"/>
              <a:t>Outcome</a:t>
            </a:r>
            <a:r>
              <a:rPr lang="ja-JP" altLang="en-US" dirty="0"/>
              <a:t>＞</a:t>
            </a:r>
          </a:p>
        </p:txBody>
      </p:sp>
      <p:sp>
        <p:nvSpPr>
          <p:cNvPr id="28" name="角丸四角形 27"/>
          <p:cNvSpPr/>
          <p:nvPr/>
        </p:nvSpPr>
        <p:spPr>
          <a:xfrm>
            <a:off x="251520" y="1702549"/>
            <a:ext cx="360000" cy="4966811"/>
          </a:xfrm>
          <a:prstGeom prst="roundRect">
            <a:avLst/>
          </a:prstGeom>
          <a:noFill/>
          <a:ln>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vert="eaVert" rtlCol="0" anchor="ctr"/>
          <a:lstStyle/>
          <a:p>
            <a:pPr algn="ctr"/>
            <a:r>
              <a:rPr lang="ja-JP" altLang="en-US" sz="1400" dirty="0">
                <a:solidFill>
                  <a:schemeClr val="tx1"/>
                </a:solidFill>
              </a:rPr>
              <a:t>民間でできることは民間に</a:t>
            </a:r>
            <a:endParaRPr kumimoji="1" lang="ja-JP" altLang="en-US" sz="1400" dirty="0">
              <a:solidFill>
                <a:schemeClr val="tx1"/>
              </a:solidFill>
            </a:endParaRPr>
          </a:p>
        </p:txBody>
      </p:sp>
      <p:sp>
        <p:nvSpPr>
          <p:cNvPr id="29" name="角丸四角形 28"/>
          <p:cNvSpPr/>
          <p:nvPr/>
        </p:nvSpPr>
        <p:spPr>
          <a:xfrm>
            <a:off x="8546886" y="1774557"/>
            <a:ext cx="453562" cy="4822795"/>
          </a:xfrm>
          <a:prstGeom prst="roundRect">
            <a:avLst/>
          </a:prstGeom>
          <a:solidFill>
            <a:srgbClr val="002060"/>
          </a:solidFill>
          <a:ln>
            <a:noFill/>
          </a:ln>
        </p:spPr>
        <p:style>
          <a:lnRef idx="2">
            <a:schemeClr val="accent1">
              <a:shade val="50000"/>
            </a:schemeClr>
          </a:lnRef>
          <a:fillRef idx="1">
            <a:schemeClr val="accent1"/>
          </a:fillRef>
          <a:effectRef idx="0">
            <a:schemeClr val="accent1"/>
          </a:effectRef>
          <a:fontRef idx="minor">
            <a:schemeClr val="lt1"/>
          </a:fontRef>
        </p:style>
        <p:txBody>
          <a:bodyPr vert="eaVert" rtlCol="0" anchor="ctr"/>
          <a:lstStyle/>
          <a:p>
            <a:pPr algn="ctr"/>
            <a:r>
              <a:rPr kumimoji="1" lang="ja-JP" altLang="en-US" sz="1600" dirty="0">
                <a:solidFill>
                  <a:schemeClr val="bg1"/>
                </a:solidFill>
              </a:rPr>
              <a:t>市民・お客さまのための民営化</a:t>
            </a:r>
          </a:p>
        </p:txBody>
      </p:sp>
      <p:sp>
        <p:nvSpPr>
          <p:cNvPr id="30" name="角丸四角形 29"/>
          <p:cNvSpPr/>
          <p:nvPr/>
        </p:nvSpPr>
        <p:spPr>
          <a:xfrm>
            <a:off x="899592" y="1702548"/>
            <a:ext cx="360000" cy="4966812"/>
          </a:xfrm>
          <a:prstGeom prst="roundRect">
            <a:avLst/>
          </a:pr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vert="eaVert" rtlCol="0" anchor="ctr"/>
          <a:lstStyle/>
          <a:p>
            <a:pPr algn="ctr"/>
            <a:r>
              <a:rPr kumimoji="1" lang="ja-JP" altLang="en-US" sz="1400" dirty="0">
                <a:solidFill>
                  <a:schemeClr val="tx1"/>
                </a:solidFill>
              </a:rPr>
              <a:t>地下鉄事業の民営化</a:t>
            </a:r>
          </a:p>
        </p:txBody>
      </p:sp>
      <p:sp>
        <p:nvSpPr>
          <p:cNvPr id="6" name="二等辺三角形 5"/>
          <p:cNvSpPr/>
          <p:nvPr/>
        </p:nvSpPr>
        <p:spPr>
          <a:xfrm rot="5400000">
            <a:off x="532714" y="4077954"/>
            <a:ext cx="396000" cy="216000"/>
          </a:xfrm>
          <a:prstGeom prst="triangle">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9" name="二等辺三角形 48"/>
          <p:cNvSpPr/>
          <p:nvPr/>
        </p:nvSpPr>
        <p:spPr>
          <a:xfrm rot="5400000">
            <a:off x="1163570" y="4077954"/>
            <a:ext cx="396000" cy="216000"/>
          </a:xfrm>
          <a:prstGeom prst="triangle">
            <a:avLst/>
          </a:pr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nvGrpSpPr>
          <p:cNvPr id="58" name="グループ化 57"/>
          <p:cNvGrpSpPr/>
          <p:nvPr/>
        </p:nvGrpSpPr>
        <p:grpSpPr>
          <a:xfrm>
            <a:off x="1576746" y="1702549"/>
            <a:ext cx="6820396" cy="1294403"/>
            <a:chOff x="1576746" y="1481911"/>
            <a:chExt cx="6820396" cy="1294403"/>
          </a:xfrm>
        </p:grpSpPr>
        <p:sp>
          <p:nvSpPr>
            <p:cNvPr id="43" name="ホームベース 42"/>
            <p:cNvSpPr/>
            <p:nvPr/>
          </p:nvSpPr>
          <p:spPr>
            <a:xfrm>
              <a:off x="5436416" y="1481911"/>
              <a:ext cx="2952000" cy="576000"/>
            </a:xfrm>
            <a:prstGeom prst="homePlate">
              <a:avLst/>
            </a:prstGeom>
            <a:solidFill>
              <a:schemeClr val="accent1">
                <a:lumMod val="75000"/>
              </a:schemeClr>
            </a:solidFill>
            <a:ln>
              <a:noFill/>
            </a:ln>
            <a:effectLst>
              <a:softEdge rad="0"/>
            </a:effectLst>
            <a:scene3d>
              <a:camera prst="orthographicFront"/>
              <a:lightRig rig="threePt" dir="t"/>
            </a:scene3d>
            <a:sp3d>
              <a:bevelT h="1016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1400" dirty="0"/>
                <a:t>お客さま満足度の向上</a:t>
              </a:r>
              <a:endParaRPr kumimoji="1" lang="ja-JP" altLang="en-US" sz="1400" dirty="0"/>
            </a:p>
          </p:txBody>
        </p:sp>
        <p:sp>
          <p:nvSpPr>
            <p:cNvPr id="44" name="ホームベース 43"/>
            <p:cNvSpPr/>
            <p:nvPr/>
          </p:nvSpPr>
          <p:spPr>
            <a:xfrm>
              <a:off x="2184158" y="1481911"/>
              <a:ext cx="2952000" cy="576000"/>
            </a:xfrm>
            <a:prstGeom prst="homePlate">
              <a:avLst/>
            </a:prstGeom>
            <a:solidFill>
              <a:schemeClr val="accent1">
                <a:lumMod val="90000"/>
              </a:schemeClr>
            </a:solidFill>
            <a:ln>
              <a:noFill/>
            </a:ln>
            <a:effectLst>
              <a:softEdge rad="0"/>
            </a:effectLst>
            <a:scene3d>
              <a:camera prst="orthographicFront"/>
              <a:lightRig rig="threePt" dir="t"/>
            </a:scene3d>
            <a:sp3d>
              <a:bevelT h="1016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1400" dirty="0"/>
                <a:t>スピーディな</a:t>
              </a:r>
              <a:endParaRPr kumimoji="1" lang="en-US" altLang="ja-JP" sz="1400" dirty="0"/>
            </a:p>
            <a:p>
              <a:pPr algn="ctr"/>
              <a:r>
                <a:rPr kumimoji="1" lang="ja-JP" altLang="en-US" sz="1400" dirty="0"/>
                <a:t>サービス改善</a:t>
              </a:r>
            </a:p>
          </p:txBody>
        </p:sp>
        <p:sp>
          <p:nvSpPr>
            <p:cNvPr id="47" name="円/楕円 83"/>
            <p:cNvSpPr/>
            <p:nvPr/>
          </p:nvSpPr>
          <p:spPr>
            <a:xfrm>
              <a:off x="1576746" y="1535911"/>
              <a:ext cx="468000" cy="468000"/>
            </a:xfrm>
            <a:prstGeom prst="ellipse">
              <a:avLst/>
            </a:pr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1600" dirty="0">
                  <a:solidFill>
                    <a:schemeClr val="tx1"/>
                  </a:solidFill>
                </a:rPr>
                <a:t>１</a:t>
              </a:r>
              <a:endParaRPr kumimoji="1" lang="ja-JP" altLang="en-US" sz="1600" dirty="0">
                <a:solidFill>
                  <a:schemeClr val="tx1"/>
                </a:solidFill>
              </a:endParaRPr>
            </a:p>
          </p:txBody>
        </p:sp>
        <p:sp>
          <p:nvSpPr>
            <p:cNvPr id="50" name="テキスト ボックス 49"/>
            <p:cNvSpPr txBox="1"/>
            <p:nvPr/>
          </p:nvSpPr>
          <p:spPr>
            <a:xfrm>
              <a:off x="1745940" y="2129983"/>
              <a:ext cx="6651202" cy="646331"/>
            </a:xfrm>
            <a:prstGeom prst="rect">
              <a:avLst/>
            </a:prstGeom>
            <a:noFill/>
          </p:spPr>
          <p:txBody>
            <a:bodyPr wrap="square" rtlCol="0">
              <a:spAutoFit/>
            </a:bodyPr>
            <a:lstStyle/>
            <a:p>
              <a:pPr marL="171450" indent="-171450">
                <a:buClr>
                  <a:srgbClr val="002060"/>
                </a:buClr>
                <a:buFont typeface="Wingdings" panose="05000000000000000000" pitchFamily="2" charset="2"/>
                <a:buChar char="l"/>
              </a:pPr>
              <a:r>
                <a:rPr lang="ja-JP" altLang="en-US" sz="1200" dirty="0">
                  <a:latin typeface="+mn-ea"/>
                </a:rPr>
                <a:t>これまでも、運賃の値下げ、トイレの美装化、終発延長、駅ナカ・売店のリニューアルなどのサービス改革に取り組んできた。民営化後は公営の制約がなくなり、みずからの判断と責任の下で、ニーズを機敏に捉え、スピード感を持って市民・お客さまに実感いただけるサービスを展開していく。</a:t>
              </a:r>
            </a:p>
          </p:txBody>
        </p:sp>
      </p:grpSp>
      <p:grpSp>
        <p:nvGrpSpPr>
          <p:cNvPr id="57" name="グループ化 56"/>
          <p:cNvGrpSpPr/>
          <p:nvPr/>
        </p:nvGrpSpPr>
        <p:grpSpPr>
          <a:xfrm>
            <a:off x="1576746" y="5013176"/>
            <a:ext cx="6830728" cy="1656184"/>
            <a:chOff x="1576746" y="5013176"/>
            <a:chExt cx="6830728" cy="1656184"/>
          </a:xfrm>
        </p:grpSpPr>
        <p:sp>
          <p:nvSpPr>
            <p:cNvPr id="23" name="ホームベース 22"/>
            <p:cNvSpPr/>
            <p:nvPr/>
          </p:nvSpPr>
          <p:spPr>
            <a:xfrm>
              <a:off x="2184158" y="5013176"/>
              <a:ext cx="2952000" cy="576000"/>
            </a:xfrm>
            <a:prstGeom prst="homePlate">
              <a:avLst/>
            </a:prstGeom>
            <a:solidFill>
              <a:schemeClr val="accent1">
                <a:lumMod val="90000"/>
              </a:schemeClr>
            </a:solidFill>
            <a:ln>
              <a:noFill/>
            </a:ln>
            <a:effectLst>
              <a:softEdge rad="0"/>
            </a:effectLst>
            <a:scene3d>
              <a:camera prst="orthographicFront"/>
              <a:lightRig rig="threePt" dir="t"/>
            </a:scene3d>
            <a:sp3d>
              <a:bevelT h="1016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1400" dirty="0"/>
                <a:t>経営体質の強化</a:t>
              </a:r>
            </a:p>
          </p:txBody>
        </p:sp>
        <p:sp>
          <p:nvSpPr>
            <p:cNvPr id="24" name="ホームベース 23"/>
            <p:cNvSpPr/>
            <p:nvPr/>
          </p:nvSpPr>
          <p:spPr>
            <a:xfrm>
              <a:off x="5436416" y="5013176"/>
              <a:ext cx="2952000" cy="576000"/>
            </a:xfrm>
            <a:prstGeom prst="homePlate">
              <a:avLst/>
            </a:prstGeom>
            <a:solidFill>
              <a:schemeClr val="accent1">
                <a:lumMod val="75000"/>
              </a:schemeClr>
            </a:solidFill>
            <a:ln>
              <a:noFill/>
            </a:ln>
            <a:effectLst>
              <a:softEdge rad="0"/>
            </a:effectLst>
            <a:scene3d>
              <a:camera prst="orthographicFront"/>
              <a:lightRig rig="threePt" dir="t"/>
            </a:scene3d>
            <a:sp3d>
              <a:bevelT h="1016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1400" dirty="0"/>
                <a:t>効率的な事業経営による</a:t>
              </a:r>
              <a:endParaRPr kumimoji="1" lang="en-US" altLang="ja-JP" sz="1400" dirty="0"/>
            </a:p>
            <a:p>
              <a:pPr algn="ctr"/>
              <a:r>
                <a:rPr kumimoji="1" lang="ja-JP" altLang="en-US" sz="1400" dirty="0"/>
                <a:t>収支改善</a:t>
              </a:r>
            </a:p>
          </p:txBody>
        </p:sp>
        <p:sp>
          <p:nvSpPr>
            <p:cNvPr id="27" name="円/楕円 85"/>
            <p:cNvSpPr/>
            <p:nvPr/>
          </p:nvSpPr>
          <p:spPr>
            <a:xfrm>
              <a:off x="1576746" y="5067176"/>
              <a:ext cx="468000" cy="468000"/>
            </a:xfrm>
            <a:prstGeom prst="ellipse">
              <a:avLst/>
            </a:pr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1600" dirty="0">
                  <a:solidFill>
                    <a:schemeClr val="tx1"/>
                  </a:solidFill>
                </a:rPr>
                <a:t>３</a:t>
              </a:r>
            </a:p>
          </p:txBody>
        </p:sp>
        <p:sp>
          <p:nvSpPr>
            <p:cNvPr id="51" name="テキスト ボックス 50"/>
            <p:cNvSpPr txBox="1"/>
            <p:nvPr/>
          </p:nvSpPr>
          <p:spPr>
            <a:xfrm>
              <a:off x="1745940" y="5653697"/>
              <a:ext cx="6661534" cy="1015663"/>
            </a:xfrm>
            <a:prstGeom prst="rect">
              <a:avLst/>
            </a:prstGeom>
            <a:noFill/>
          </p:spPr>
          <p:txBody>
            <a:bodyPr wrap="square" rtlCol="0">
              <a:spAutoFit/>
            </a:bodyPr>
            <a:lstStyle/>
            <a:p>
              <a:pPr marL="171450" indent="-171450">
                <a:buClr>
                  <a:srgbClr val="002060"/>
                </a:buClr>
                <a:buFont typeface="Wingdings" panose="05000000000000000000" pitchFamily="2" charset="2"/>
                <a:buChar char="l"/>
              </a:pPr>
              <a:r>
                <a:rPr lang="ja-JP" altLang="en-US" sz="1200" dirty="0">
                  <a:latin typeface="+mn-ea"/>
                </a:rPr>
                <a:t>経営力の強化により、新たな安全施策・サービス投資資金を確保する。</a:t>
              </a:r>
            </a:p>
            <a:p>
              <a:pPr marL="171450" indent="-171450">
                <a:buClr>
                  <a:srgbClr val="002060"/>
                </a:buClr>
                <a:buFont typeface="Wingdings" panose="05000000000000000000" pitchFamily="2" charset="2"/>
                <a:buChar char="l"/>
              </a:pPr>
              <a:r>
                <a:rPr lang="ja-JP" altLang="en-US" sz="1200" dirty="0">
                  <a:latin typeface="+mn-ea"/>
                </a:rPr>
                <a:t>効率的な経営の推進により、固定資産税などの租税公課などを見込んでもなお、</a:t>
              </a:r>
              <a:r>
                <a:rPr lang="en-US" altLang="ja-JP" sz="1200" dirty="0">
                  <a:latin typeface="+mn-ea"/>
                </a:rPr>
                <a:t>280</a:t>
              </a:r>
              <a:r>
                <a:rPr lang="ja-JP" altLang="en-US" sz="1200" dirty="0">
                  <a:latin typeface="+mn-ea"/>
                </a:rPr>
                <a:t>億円以上（</a:t>
              </a:r>
              <a:r>
                <a:rPr lang="en-US" altLang="ja-JP" sz="1200" dirty="0">
                  <a:latin typeface="+mn-ea"/>
                </a:rPr>
                <a:t>10</a:t>
              </a:r>
              <a:r>
                <a:rPr lang="ja-JP" altLang="en-US" sz="1200" dirty="0">
                  <a:latin typeface="+mn-ea"/>
                </a:rPr>
                <a:t>年平均）の経常利益を確保する。</a:t>
              </a:r>
              <a:endParaRPr lang="en-US" altLang="ja-JP" sz="1200" dirty="0">
                <a:latin typeface="+mn-ea"/>
              </a:endParaRPr>
            </a:p>
            <a:p>
              <a:pPr marL="171450" indent="-171450">
                <a:buClr>
                  <a:srgbClr val="002060"/>
                </a:buClr>
                <a:buFont typeface="Wingdings" panose="05000000000000000000" pitchFamily="2" charset="2"/>
                <a:buChar char="l"/>
              </a:pPr>
              <a:r>
                <a:rPr lang="ja-JP" altLang="en-US" sz="1200" dirty="0">
                  <a:latin typeface="+mn-ea"/>
                </a:rPr>
                <a:t>地下鉄新会社から大阪市への納税・配当により、年間約</a:t>
              </a:r>
              <a:r>
                <a:rPr lang="en-US" altLang="ja-JP" sz="1200" dirty="0">
                  <a:latin typeface="+mn-ea"/>
                </a:rPr>
                <a:t>100</a:t>
              </a:r>
              <a:r>
                <a:rPr lang="ja-JP" altLang="en-US" sz="1200" dirty="0">
                  <a:latin typeface="+mn-ea"/>
                </a:rPr>
                <a:t>億円（民営化</a:t>
              </a:r>
              <a:r>
                <a:rPr lang="en-US" altLang="ja-JP" sz="1200" dirty="0">
                  <a:latin typeface="+mn-ea"/>
                </a:rPr>
                <a:t>10</a:t>
              </a:r>
              <a:r>
                <a:rPr lang="ja-JP" altLang="en-US" sz="1200" dirty="0">
                  <a:latin typeface="+mn-ea"/>
                </a:rPr>
                <a:t>年目の試算）の財政貢献を果たす。</a:t>
              </a:r>
              <a:endParaRPr lang="en-US" altLang="ja-JP" sz="1200" dirty="0">
                <a:latin typeface="+mn-ea"/>
              </a:endParaRPr>
            </a:p>
          </p:txBody>
        </p:sp>
      </p:grpSp>
      <p:grpSp>
        <p:nvGrpSpPr>
          <p:cNvPr id="56" name="グループ化 55"/>
          <p:cNvGrpSpPr/>
          <p:nvPr/>
        </p:nvGrpSpPr>
        <p:grpSpPr>
          <a:xfrm>
            <a:off x="1576746" y="3173229"/>
            <a:ext cx="6820396" cy="1663671"/>
            <a:chOff x="1576746" y="2997016"/>
            <a:chExt cx="6820396" cy="1663671"/>
          </a:xfrm>
        </p:grpSpPr>
        <p:sp>
          <p:nvSpPr>
            <p:cNvPr id="37" name="ホームベース 36"/>
            <p:cNvSpPr/>
            <p:nvPr/>
          </p:nvSpPr>
          <p:spPr>
            <a:xfrm>
              <a:off x="2184158" y="2997016"/>
              <a:ext cx="2952000" cy="576000"/>
            </a:xfrm>
            <a:prstGeom prst="homePlate">
              <a:avLst/>
            </a:prstGeom>
            <a:solidFill>
              <a:schemeClr val="accent1">
                <a:lumMod val="90000"/>
              </a:schemeClr>
            </a:solidFill>
            <a:ln>
              <a:noFill/>
            </a:ln>
            <a:effectLst>
              <a:softEdge rad="0"/>
            </a:effectLst>
            <a:scene3d>
              <a:camera prst="orthographicFront"/>
              <a:lightRig rig="threePt" dir="t"/>
            </a:scene3d>
            <a:sp3d>
              <a:bevelT h="1016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1400" dirty="0"/>
                <a:t>多様な事業展開</a:t>
              </a:r>
            </a:p>
          </p:txBody>
        </p:sp>
        <p:sp>
          <p:nvSpPr>
            <p:cNvPr id="38" name="ホームベース 37"/>
            <p:cNvSpPr/>
            <p:nvPr/>
          </p:nvSpPr>
          <p:spPr>
            <a:xfrm>
              <a:off x="5436416" y="2997016"/>
              <a:ext cx="2952000" cy="576000"/>
            </a:xfrm>
            <a:prstGeom prst="homePlate">
              <a:avLst/>
            </a:prstGeom>
            <a:solidFill>
              <a:schemeClr val="accent1">
                <a:lumMod val="75000"/>
              </a:schemeClr>
            </a:solidFill>
            <a:ln>
              <a:noFill/>
            </a:ln>
            <a:effectLst>
              <a:softEdge rad="0"/>
            </a:effectLst>
            <a:scene3d>
              <a:camera prst="orthographicFront"/>
              <a:lightRig rig="threePt" dir="t"/>
            </a:scene3d>
            <a:sp3d>
              <a:bevelT h="1016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1400" dirty="0"/>
                <a:t>沿線・地域の</a:t>
              </a:r>
              <a:endParaRPr kumimoji="1" lang="en-US" altLang="ja-JP" sz="1400" dirty="0"/>
            </a:p>
            <a:p>
              <a:pPr algn="ctr"/>
              <a:r>
                <a:rPr kumimoji="1" lang="ja-JP" altLang="en-US" sz="1400" dirty="0"/>
                <a:t>活性化への貢献</a:t>
              </a:r>
            </a:p>
          </p:txBody>
        </p:sp>
        <p:sp>
          <p:nvSpPr>
            <p:cNvPr id="41" name="円/楕円 17"/>
            <p:cNvSpPr/>
            <p:nvPr/>
          </p:nvSpPr>
          <p:spPr>
            <a:xfrm>
              <a:off x="1576746" y="3051016"/>
              <a:ext cx="468000" cy="468000"/>
            </a:xfrm>
            <a:prstGeom prst="ellipse">
              <a:avLst/>
            </a:pr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1600" dirty="0">
                  <a:solidFill>
                    <a:schemeClr val="tx1"/>
                  </a:solidFill>
                </a:rPr>
                <a:t>２</a:t>
              </a:r>
            </a:p>
          </p:txBody>
        </p:sp>
        <p:sp>
          <p:nvSpPr>
            <p:cNvPr id="52" name="テキスト ボックス 51"/>
            <p:cNvSpPr txBox="1"/>
            <p:nvPr/>
          </p:nvSpPr>
          <p:spPr>
            <a:xfrm>
              <a:off x="1745940" y="3645024"/>
              <a:ext cx="6651202" cy="1015663"/>
            </a:xfrm>
            <a:prstGeom prst="rect">
              <a:avLst/>
            </a:prstGeom>
            <a:noFill/>
          </p:spPr>
          <p:txBody>
            <a:bodyPr wrap="square" rtlCol="0">
              <a:spAutoFit/>
            </a:bodyPr>
            <a:lstStyle/>
            <a:p>
              <a:pPr marL="171450" indent="-171450">
                <a:buClr>
                  <a:srgbClr val="002060"/>
                </a:buClr>
                <a:buFont typeface="Wingdings" panose="05000000000000000000" pitchFamily="2" charset="2"/>
                <a:buChar char="l"/>
              </a:pPr>
              <a:r>
                <a:rPr lang="ja-JP" altLang="en-US" sz="1200" dirty="0">
                  <a:latin typeface="+mn-ea"/>
                </a:rPr>
                <a:t>鉄道事業の枠を超えた「ホテル・不動産事業」、「高齢者・子育て支援事業」などを展開し、新たな収益の柱に育て、鉄道事業の持続・発展につなげるとともに、沿線・地域の活性化に貢献する。</a:t>
              </a:r>
              <a:endParaRPr lang="en-US" altLang="ja-JP" sz="1200" dirty="0">
                <a:latin typeface="+mn-ea"/>
              </a:endParaRPr>
            </a:p>
            <a:p>
              <a:pPr marL="171450" indent="-171450">
                <a:buClr>
                  <a:srgbClr val="002060"/>
                </a:buClr>
                <a:buFont typeface="Wingdings" panose="05000000000000000000" pitchFamily="2" charset="2"/>
                <a:buChar char="l"/>
              </a:pPr>
              <a:r>
                <a:rPr lang="ja-JP" altLang="en-US" sz="1200" dirty="0">
                  <a:latin typeface="+mn-ea"/>
                </a:rPr>
                <a:t>大阪の地下をブラッシュアップし、快適な地下空間の創出・地下のまちの魅力アップに貢献する。また、グループ会社である大阪地下街（株）との連携により、地下の防災面の強化や、営業面でもシナジー効果（相乗効果）を発揮する。</a:t>
              </a:r>
            </a:p>
          </p:txBody>
        </p:sp>
      </p:grpSp>
      <p:sp>
        <p:nvSpPr>
          <p:cNvPr id="60" name="テキスト ボックス 59"/>
          <p:cNvSpPr txBox="1"/>
          <p:nvPr/>
        </p:nvSpPr>
        <p:spPr>
          <a:xfrm>
            <a:off x="2210798" y="986520"/>
            <a:ext cx="5559598" cy="492443"/>
          </a:xfrm>
          <a:prstGeom prst="rect">
            <a:avLst/>
          </a:prstGeom>
          <a:noFill/>
        </p:spPr>
        <p:txBody>
          <a:bodyPr wrap="square" rtlCol="0">
            <a:spAutoFit/>
          </a:bodyPr>
          <a:lstStyle/>
          <a:p>
            <a:r>
              <a:rPr lang="ja-JP" altLang="en-US" sz="1300" dirty="0">
                <a:latin typeface="+mn-ea"/>
              </a:rPr>
              <a:t>私たちは、最高の安全・安心を追求し、誠実さとチャレンジ精神をもって、</a:t>
            </a:r>
            <a:endParaRPr lang="en-US" altLang="ja-JP" sz="1300" dirty="0">
              <a:latin typeface="+mn-ea"/>
            </a:endParaRPr>
          </a:p>
          <a:p>
            <a:r>
              <a:rPr lang="ja-JP" altLang="en-US" sz="1300" dirty="0">
                <a:latin typeface="+mn-ea"/>
              </a:rPr>
              <a:t>大阪から元気を創りつづけます。</a:t>
            </a:r>
          </a:p>
        </p:txBody>
      </p:sp>
      <p:sp>
        <p:nvSpPr>
          <p:cNvPr id="72" name="テキスト ボックス 71"/>
          <p:cNvSpPr txBox="1"/>
          <p:nvPr/>
        </p:nvSpPr>
        <p:spPr>
          <a:xfrm>
            <a:off x="422874" y="986475"/>
            <a:ext cx="1627598" cy="492533"/>
          </a:xfrm>
          <a:prstGeom prst="rect">
            <a:avLst/>
          </a:prstGeom>
          <a:noFill/>
          <a:ln>
            <a:solidFill>
              <a:schemeClr val="accent1">
                <a:shade val="50000"/>
              </a:schemeClr>
            </a:solidFill>
          </a:ln>
        </p:spPr>
        <p:txBody>
          <a:bodyPr wrap="square" rtlCol="0" anchor="ctr" anchorCtr="0">
            <a:noAutofit/>
          </a:bodyPr>
          <a:lstStyle/>
          <a:p>
            <a:pPr algn="ctr"/>
            <a:r>
              <a:rPr lang="ja-JP" altLang="en-US" sz="1300" dirty="0">
                <a:latin typeface="+mn-ea"/>
              </a:rPr>
              <a:t>新会社の企業理念</a:t>
            </a:r>
          </a:p>
        </p:txBody>
      </p:sp>
      <p:sp>
        <p:nvSpPr>
          <p:cNvPr id="33" name="テキスト ボックス 32"/>
          <p:cNvSpPr txBox="1"/>
          <p:nvPr/>
        </p:nvSpPr>
        <p:spPr>
          <a:xfrm>
            <a:off x="0" y="0"/>
            <a:ext cx="3851920" cy="260648"/>
          </a:xfrm>
          <a:prstGeom prst="rect">
            <a:avLst/>
          </a:prstGeom>
          <a:noFill/>
        </p:spPr>
        <p:txBody>
          <a:bodyPr wrap="square" rtlCol="0">
            <a:spAutoFit/>
          </a:bodyPr>
          <a:lstStyle/>
          <a:p>
            <a:r>
              <a:rPr lang="en-US" altLang="ja-JP" sz="1100" dirty="0"/>
              <a:t>Ⅱ</a:t>
            </a:r>
            <a:r>
              <a:rPr lang="ja-JP" altLang="en-US" sz="1100" dirty="0"/>
              <a:t>　公民連携</a:t>
            </a:r>
            <a:r>
              <a:rPr lang="en-US" altLang="ja-JP" sz="1100" dirty="0"/>
              <a:t>/</a:t>
            </a:r>
            <a:r>
              <a:rPr lang="ja-JP" altLang="en-US" sz="1100" dirty="0"/>
              <a:t>経営形態の見直し</a:t>
            </a:r>
            <a:r>
              <a:rPr lang="en-US" altLang="ja-JP" sz="1100" dirty="0"/>
              <a:t>【</a:t>
            </a:r>
            <a:r>
              <a:rPr lang="ja-JP" altLang="en-US" sz="1100" dirty="0"/>
              <a:t>民営化の取組</a:t>
            </a:r>
            <a:r>
              <a:rPr lang="en-US" altLang="ja-JP" sz="1100" dirty="0"/>
              <a:t>】</a:t>
            </a:r>
            <a:r>
              <a:rPr lang="ja-JP" altLang="en-US" sz="1100" dirty="0"/>
              <a:t>・地下鉄</a:t>
            </a:r>
            <a:endParaRPr kumimoji="1" lang="en-US" altLang="ja-JP" sz="1100" dirty="0"/>
          </a:p>
        </p:txBody>
      </p:sp>
      <p:sp>
        <p:nvSpPr>
          <p:cNvPr id="31" name="テキスト ボックス 30"/>
          <p:cNvSpPr txBox="1"/>
          <p:nvPr/>
        </p:nvSpPr>
        <p:spPr>
          <a:xfrm>
            <a:off x="6963739" y="269702"/>
            <a:ext cx="646331" cy="369332"/>
          </a:xfrm>
          <a:prstGeom prst="rect">
            <a:avLst/>
          </a:prstGeom>
          <a:solidFill>
            <a:schemeClr val="bg2">
              <a:lumMod val="50000"/>
            </a:schemeClr>
          </a:solidFill>
          <a:ln>
            <a:solidFill>
              <a:schemeClr val="bg2">
                <a:lumMod val="25000"/>
              </a:schemeClr>
            </a:solidFill>
          </a:ln>
        </p:spPr>
        <p:txBody>
          <a:bodyPr wrap="none" rtlCol="0">
            <a:spAutoFit/>
          </a:bodyPr>
          <a:lstStyle/>
          <a:p>
            <a:r>
              <a:rPr lang="ja-JP" altLang="en-US" b="1" dirty="0">
                <a:solidFill>
                  <a:schemeClr val="bg1"/>
                </a:solidFill>
                <a:latin typeface="Meiryo UI" panose="020B0604030504040204" pitchFamily="50" charset="-128"/>
                <a:ea typeface="Meiryo UI" panose="020B0604030504040204" pitchFamily="50" charset="-128"/>
              </a:rPr>
              <a:t>追加</a:t>
            </a:r>
            <a:endParaRPr kumimoji="1" lang="ja-JP" altLang="en-US" b="1" dirty="0">
              <a:solidFill>
                <a:schemeClr val="bg1"/>
              </a:solidFill>
              <a:latin typeface="Meiryo UI" panose="020B0604030504040204" pitchFamily="50" charset="-128"/>
              <a:ea typeface="Meiryo UI" panose="020B0604030504040204" pitchFamily="50" charset="-128"/>
            </a:endParaRPr>
          </a:p>
        </p:txBody>
      </p:sp>
      <p:sp>
        <p:nvSpPr>
          <p:cNvPr id="3" name="スライド番号プレースホルダー 2"/>
          <p:cNvSpPr>
            <a:spLocks noGrp="1"/>
          </p:cNvSpPr>
          <p:nvPr>
            <p:ph type="sldNum" sz="quarter" idx="12"/>
          </p:nvPr>
        </p:nvSpPr>
        <p:spPr/>
        <p:txBody>
          <a:bodyPr/>
          <a:lstStyle/>
          <a:p>
            <a:fld id="{CCEC3038-1CF1-4B63-9920-55248DCFBA97}" type="slidenum">
              <a:rPr kumimoji="1" lang="ja-JP" altLang="en-US" smtClean="0"/>
              <a:pPr/>
              <a:t>57</a:t>
            </a:fld>
            <a:endParaRPr kumimoji="1" lang="ja-JP" altLang="en-US"/>
          </a:p>
        </p:txBody>
      </p:sp>
      <p:sp>
        <p:nvSpPr>
          <p:cNvPr id="34" name="テキスト ボックス 33"/>
          <p:cNvSpPr txBox="1"/>
          <p:nvPr/>
        </p:nvSpPr>
        <p:spPr>
          <a:xfrm>
            <a:off x="8244408" y="1"/>
            <a:ext cx="899592" cy="307777"/>
          </a:xfrm>
          <a:prstGeom prst="rect">
            <a:avLst/>
          </a:prstGeom>
          <a:noFill/>
        </p:spPr>
        <p:txBody>
          <a:bodyPr wrap="square" rtlCol="0">
            <a:spAutoFit/>
          </a:bodyPr>
          <a:lstStyle/>
          <a:p>
            <a:r>
              <a:rPr kumimoji="1" lang="en-US" altLang="ja-JP" sz="1400" dirty="0" smtClean="0"/>
              <a:t>C1.(</a:t>
            </a:r>
            <a:r>
              <a:rPr lang="en-US" altLang="ja-JP" sz="1400" dirty="0"/>
              <a:t>80</a:t>
            </a:r>
            <a:r>
              <a:rPr kumimoji="1" lang="en-US" altLang="ja-JP" sz="1400" dirty="0" smtClean="0"/>
              <a:t>)</a:t>
            </a:r>
            <a:endParaRPr kumimoji="1" lang="ja-JP" altLang="en-US" sz="1400" dirty="0"/>
          </a:p>
        </p:txBody>
      </p:sp>
    </p:spTree>
    <p:extLst>
      <p:ext uri="{BB962C8B-B14F-4D97-AF65-F5344CB8AC3E}">
        <p14:creationId xmlns:p14="http://schemas.microsoft.com/office/powerpoint/2010/main" val="1638878153"/>
      </p:ext>
    </p:extLst>
  </p:cSld>
  <p:clrMapOvr>
    <a:masterClrMapping/>
  </p:clrMapOvr>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角丸四角形 9"/>
          <p:cNvSpPr/>
          <p:nvPr/>
        </p:nvSpPr>
        <p:spPr>
          <a:xfrm>
            <a:off x="6066237" y="4434179"/>
            <a:ext cx="2811254" cy="2040311"/>
          </a:xfrm>
          <a:prstGeom prst="roundRect">
            <a:avLst>
              <a:gd name="adj" fmla="val 3640"/>
            </a:avLst>
          </a:prstGeom>
          <a:solidFill>
            <a:schemeClr val="accent6">
              <a:lumMod val="60000"/>
              <a:lumOff val="40000"/>
              <a:alpha val="5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 name="角丸四角形 10"/>
          <p:cNvSpPr/>
          <p:nvPr/>
        </p:nvSpPr>
        <p:spPr>
          <a:xfrm>
            <a:off x="6558244" y="2805731"/>
            <a:ext cx="1631558" cy="222282"/>
          </a:xfrm>
          <a:prstGeom prst="roundRect">
            <a:avLst>
              <a:gd name="adj" fmla="val 3640"/>
            </a:avLst>
          </a:prstGeom>
          <a:solidFill>
            <a:schemeClr val="accent6">
              <a:lumMod val="60000"/>
              <a:lumOff val="40000"/>
              <a:alpha val="5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4" name="角丸四角形 13"/>
          <p:cNvSpPr/>
          <p:nvPr/>
        </p:nvSpPr>
        <p:spPr>
          <a:xfrm>
            <a:off x="6066237" y="1465350"/>
            <a:ext cx="2811254" cy="451482"/>
          </a:xfrm>
          <a:prstGeom prst="roundRect">
            <a:avLst>
              <a:gd name="adj" fmla="val 3640"/>
            </a:avLst>
          </a:prstGeom>
          <a:solidFill>
            <a:schemeClr val="accent6">
              <a:lumMod val="60000"/>
              <a:lumOff val="40000"/>
              <a:alpha val="5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 name="テキスト ボックス 3"/>
          <p:cNvSpPr txBox="1"/>
          <p:nvPr/>
        </p:nvSpPr>
        <p:spPr>
          <a:xfrm>
            <a:off x="0" y="0"/>
            <a:ext cx="7524328" cy="461665"/>
          </a:xfrm>
          <a:prstGeom prst="rect">
            <a:avLst/>
          </a:prstGeom>
          <a:solidFill>
            <a:srgbClr val="0070C0"/>
          </a:solidFill>
        </p:spPr>
        <p:txBody>
          <a:bodyPr wrap="square" rtlCol="0">
            <a:spAutoFit/>
          </a:bodyPr>
          <a:lstStyle/>
          <a:p>
            <a:r>
              <a:rPr lang="en-US" altLang="ja-JP" sz="2400" b="1" u="sng" dirty="0">
                <a:solidFill>
                  <a:schemeClr val="bg1"/>
                </a:solidFill>
                <a:latin typeface="+mn-ea"/>
              </a:rPr>
              <a:t>Ⅱ</a:t>
            </a:r>
            <a:r>
              <a:rPr kumimoji="1" lang="en-US" altLang="ja-JP" sz="2400" b="1" u="sng" dirty="0">
                <a:solidFill>
                  <a:schemeClr val="bg1"/>
                </a:solidFill>
                <a:latin typeface="+mn-ea"/>
                <a:ea typeface="+mn-ea"/>
              </a:rPr>
              <a:t>【</a:t>
            </a:r>
            <a:r>
              <a:rPr kumimoji="1" lang="ja-JP" altLang="en-US" sz="2400" b="1" u="sng" dirty="0">
                <a:solidFill>
                  <a:schemeClr val="bg1"/>
                </a:solidFill>
                <a:latin typeface="+mn-ea"/>
                <a:ea typeface="+mn-ea"/>
              </a:rPr>
              <a:t>民営化の取組</a:t>
            </a:r>
            <a:r>
              <a:rPr kumimoji="1" lang="en-US" altLang="ja-JP" sz="2400" b="1" u="sng" dirty="0">
                <a:solidFill>
                  <a:schemeClr val="bg1"/>
                </a:solidFill>
                <a:latin typeface="+mn-ea"/>
                <a:ea typeface="+mn-ea"/>
              </a:rPr>
              <a:t>】(2)</a:t>
            </a:r>
            <a:r>
              <a:rPr kumimoji="1" lang="ja-JP" altLang="en-US" sz="2400" b="1" u="sng" dirty="0">
                <a:solidFill>
                  <a:schemeClr val="bg1"/>
                </a:solidFill>
                <a:latin typeface="+mn-ea"/>
                <a:ea typeface="+mn-ea"/>
              </a:rPr>
              <a:t>　</a:t>
            </a:r>
            <a:r>
              <a:rPr lang="ja-JP" altLang="en-US" sz="2400" b="1" u="sng" dirty="0">
                <a:solidFill>
                  <a:schemeClr val="bg1"/>
                </a:solidFill>
                <a:latin typeface="+mn-ea"/>
              </a:rPr>
              <a:t>バ　ス</a:t>
            </a:r>
            <a:endParaRPr kumimoji="1" lang="ja-JP" altLang="en-US" sz="2400" b="1" u="sng" dirty="0">
              <a:solidFill>
                <a:schemeClr val="bg1"/>
              </a:solidFill>
              <a:latin typeface="+mn-ea"/>
              <a:ea typeface="+mn-ea"/>
            </a:endParaRPr>
          </a:p>
        </p:txBody>
      </p:sp>
      <p:sp>
        <p:nvSpPr>
          <p:cNvPr id="6" name="テキスト ボックス 5"/>
          <p:cNvSpPr txBox="1"/>
          <p:nvPr/>
        </p:nvSpPr>
        <p:spPr>
          <a:xfrm>
            <a:off x="7884368" y="0"/>
            <a:ext cx="1187624" cy="307777"/>
          </a:xfrm>
          <a:prstGeom prst="rect">
            <a:avLst/>
          </a:prstGeom>
          <a:noFill/>
        </p:spPr>
        <p:txBody>
          <a:bodyPr wrap="square" rtlCol="0">
            <a:spAutoFit/>
          </a:bodyPr>
          <a:lstStyle/>
          <a:p>
            <a:r>
              <a:rPr kumimoji="1" lang="en-US" altLang="ja-JP" sz="1400" dirty="0"/>
              <a:t>C2</a:t>
            </a:r>
            <a:endParaRPr kumimoji="1" lang="ja-JP" altLang="en-US" sz="1400" dirty="0"/>
          </a:p>
        </p:txBody>
      </p:sp>
      <p:sp>
        <p:nvSpPr>
          <p:cNvPr id="7" name="スライド番号プレースホルダ 6"/>
          <p:cNvSpPr>
            <a:spLocks noGrp="1"/>
          </p:cNvSpPr>
          <p:nvPr>
            <p:ph type="sldNum" sz="quarter" idx="12"/>
          </p:nvPr>
        </p:nvSpPr>
        <p:spPr/>
        <p:txBody>
          <a:bodyPr/>
          <a:lstStyle/>
          <a:p>
            <a:fld id="{CCEC3038-1CF1-4B63-9920-55248DCFBA97}" type="slidenum">
              <a:rPr kumimoji="1" lang="ja-JP" altLang="en-US" smtClean="0"/>
              <a:pPr/>
              <a:t>58</a:t>
            </a:fld>
            <a:endParaRPr kumimoji="1" lang="ja-JP" altLang="en-US"/>
          </a:p>
        </p:txBody>
      </p:sp>
      <p:graphicFrame>
        <p:nvGraphicFramePr>
          <p:cNvPr id="8" name="表 7"/>
          <p:cNvGraphicFramePr>
            <a:graphicFrameLocks noGrp="1"/>
          </p:cNvGraphicFramePr>
          <p:nvPr>
            <p:extLst>
              <p:ext uri="{D42A27DB-BD31-4B8C-83A1-F6EECF244321}">
                <p14:modId xmlns:p14="http://schemas.microsoft.com/office/powerpoint/2010/main" val="126830244"/>
              </p:ext>
            </p:extLst>
          </p:nvPr>
        </p:nvGraphicFramePr>
        <p:xfrm>
          <a:off x="323528" y="629769"/>
          <a:ext cx="8568952" cy="5902599"/>
        </p:xfrm>
        <a:graphic>
          <a:graphicData uri="http://schemas.openxmlformats.org/drawingml/2006/table">
            <a:tbl>
              <a:tblPr firstRow="1">
                <a:tableStyleId>{5C22544A-7EE6-4342-B048-85BDC9FD1C3A}</a:tableStyleId>
              </a:tblPr>
              <a:tblGrid>
                <a:gridCol w="1872208">
                  <a:extLst>
                    <a:ext uri="{9D8B030D-6E8A-4147-A177-3AD203B41FA5}">
                      <a16:colId xmlns:a16="http://schemas.microsoft.com/office/drawing/2014/main" xmlns="" val="20000"/>
                    </a:ext>
                  </a:extLst>
                </a:gridCol>
                <a:gridCol w="2016224">
                  <a:extLst>
                    <a:ext uri="{9D8B030D-6E8A-4147-A177-3AD203B41FA5}">
                      <a16:colId xmlns:a16="http://schemas.microsoft.com/office/drawing/2014/main" xmlns="" val="20001"/>
                    </a:ext>
                  </a:extLst>
                </a:gridCol>
                <a:gridCol w="1800200">
                  <a:extLst>
                    <a:ext uri="{9D8B030D-6E8A-4147-A177-3AD203B41FA5}">
                      <a16:colId xmlns:a16="http://schemas.microsoft.com/office/drawing/2014/main" xmlns="" val="20002"/>
                    </a:ext>
                  </a:extLst>
                </a:gridCol>
                <a:gridCol w="2880320">
                  <a:extLst>
                    <a:ext uri="{9D8B030D-6E8A-4147-A177-3AD203B41FA5}">
                      <a16:colId xmlns:a16="http://schemas.microsoft.com/office/drawing/2014/main" xmlns="" val="20003"/>
                    </a:ext>
                  </a:extLst>
                </a:gridCol>
              </a:tblGrid>
              <a:tr h="293848">
                <a:tc>
                  <a:txBody>
                    <a:bodyPr/>
                    <a:lstStyle/>
                    <a:p>
                      <a:pPr algn="ctr"/>
                      <a:r>
                        <a:rPr kumimoji="1" lang="ja-JP" altLang="en-US" sz="1400" dirty="0">
                          <a:solidFill>
                            <a:schemeClr val="tx1"/>
                          </a:solidFill>
                        </a:rPr>
                        <a:t>＜</a:t>
                      </a:r>
                      <a:r>
                        <a:rPr kumimoji="1" lang="en-US" altLang="ja-JP" sz="1400" dirty="0">
                          <a:solidFill>
                            <a:schemeClr val="tx1"/>
                          </a:solidFill>
                        </a:rPr>
                        <a:t>Why</a:t>
                      </a:r>
                      <a:r>
                        <a:rPr kumimoji="1" lang="ja-JP" altLang="en-US" sz="1400" dirty="0">
                          <a:solidFill>
                            <a:schemeClr val="tx1"/>
                          </a:solidFill>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kumimoji="1" lang="ja-JP" altLang="en-US" sz="1400" dirty="0">
                          <a:solidFill>
                            <a:schemeClr val="tx1"/>
                          </a:solidFill>
                        </a:rPr>
                        <a:t>＜</a:t>
                      </a:r>
                      <a:r>
                        <a:rPr kumimoji="1" lang="en-US" altLang="ja-JP" sz="1400" dirty="0">
                          <a:solidFill>
                            <a:schemeClr val="tx1"/>
                          </a:solidFill>
                        </a:rPr>
                        <a:t>Vision</a:t>
                      </a:r>
                      <a:r>
                        <a:rPr kumimoji="1" lang="ja-JP" altLang="en-US" sz="1400" dirty="0">
                          <a:solidFill>
                            <a:schemeClr val="tx1"/>
                          </a:solidFill>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kumimoji="1" lang="ja-JP" altLang="en-US" sz="1400" dirty="0">
                          <a:solidFill>
                            <a:schemeClr val="tx1"/>
                          </a:solidFill>
                        </a:rPr>
                        <a:t>＜</a:t>
                      </a:r>
                      <a:r>
                        <a:rPr kumimoji="1" lang="en-US" altLang="ja-JP" sz="1400" dirty="0">
                          <a:solidFill>
                            <a:schemeClr val="tx1"/>
                          </a:solidFill>
                        </a:rPr>
                        <a:t>What</a:t>
                      </a:r>
                      <a:r>
                        <a:rPr kumimoji="1" lang="ja-JP" altLang="en-US" sz="1400" dirty="0">
                          <a:solidFill>
                            <a:schemeClr val="tx1"/>
                          </a:solidFill>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kumimoji="1" lang="ja-JP" altLang="en-US" sz="1400" dirty="0">
                          <a:solidFill>
                            <a:schemeClr val="tx1"/>
                          </a:solidFill>
                        </a:rPr>
                        <a:t>＜</a:t>
                      </a:r>
                      <a:r>
                        <a:rPr kumimoji="1" lang="en-US" altLang="ja-JP" sz="1400" dirty="0">
                          <a:solidFill>
                            <a:schemeClr val="tx1"/>
                          </a:solidFill>
                        </a:rPr>
                        <a:t>Outcome</a:t>
                      </a:r>
                      <a:r>
                        <a:rPr kumimoji="1" lang="ja-JP" altLang="en-US" sz="1400" dirty="0">
                          <a:solidFill>
                            <a:schemeClr val="tx1"/>
                          </a:solidFill>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xmlns="" val="10000"/>
                  </a:ext>
                </a:extLst>
              </a:tr>
              <a:tr h="5597799">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200" u="none" baseline="0" dirty="0">
                          <a:solidFill>
                            <a:schemeClr val="tx1"/>
                          </a:solidFill>
                          <a:latin typeface="Calibri" pitchFamily="34" charset="0"/>
                        </a:rPr>
                        <a:t>・乗車人員の減少</a:t>
                      </a:r>
                      <a:endParaRPr lang="en-US" altLang="ja-JP" sz="1200" u="none" baseline="0" dirty="0">
                        <a:solidFill>
                          <a:schemeClr val="tx1"/>
                        </a:solidFill>
                        <a:latin typeface="Calibri" pitchFamily="34" charset="0"/>
                      </a:endParaRPr>
                    </a:p>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200" u="none" baseline="0" dirty="0">
                          <a:solidFill>
                            <a:schemeClr val="tx1"/>
                          </a:solidFill>
                          <a:latin typeface="Calibri" pitchFamily="34" charset="0"/>
                        </a:rPr>
                        <a:t>⇒</a:t>
                      </a:r>
                      <a:r>
                        <a:rPr lang="ja-JP" altLang="en-US" sz="1200" u="none" dirty="0">
                          <a:solidFill>
                            <a:schemeClr val="tx1"/>
                          </a:solidFill>
                          <a:latin typeface="Calibri" pitchFamily="34" charset="0"/>
                        </a:rPr>
                        <a:t>鉄道等、他の移動手段への移行等により過去</a:t>
                      </a:r>
                      <a:r>
                        <a:rPr lang="en-US" altLang="ja-JP" sz="1200" u="none" dirty="0">
                          <a:solidFill>
                            <a:schemeClr val="tx1"/>
                          </a:solidFill>
                          <a:latin typeface="Calibri" pitchFamily="34" charset="0"/>
                        </a:rPr>
                        <a:t>10</a:t>
                      </a:r>
                      <a:r>
                        <a:rPr lang="ja-JP" altLang="en-US" sz="1200" u="none" dirty="0">
                          <a:solidFill>
                            <a:schemeClr val="tx1"/>
                          </a:solidFill>
                          <a:latin typeface="Calibri" pitchFamily="34" charset="0"/>
                        </a:rPr>
                        <a:t>年間（</a:t>
                      </a:r>
                      <a:r>
                        <a:rPr lang="en-US" altLang="ja-JP" sz="1200" u="none" dirty="0">
                          <a:solidFill>
                            <a:schemeClr val="tx1"/>
                          </a:solidFill>
                          <a:latin typeface="Calibri" pitchFamily="34" charset="0"/>
                        </a:rPr>
                        <a:t>2002</a:t>
                      </a:r>
                      <a:r>
                        <a:rPr lang="ja-JP" altLang="en-US" sz="1200" u="none" dirty="0">
                          <a:solidFill>
                            <a:schemeClr val="tx1"/>
                          </a:solidFill>
                          <a:latin typeface="Calibri" pitchFamily="34" charset="0"/>
                        </a:rPr>
                        <a:t>年度～</a:t>
                      </a:r>
                      <a:r>
                        <a:rPr lang="en-US" altLang="ja-JP" sz="1200" u="none" dirty="0">
                          <a:solidFill>
                            <a:schemeClr val="tx1"/>
                          </a:solidFill>
                          <a:latin typeface="Calibri" pitchFamily="34" charset="0"/>
                        </a:rPr>
                        <a:t>2011</a:t>
                      </a:r>
                      <a:r>
                        <a:rPr lang="ja-JP" altLang="en-US" sz="1200" u="none" dirty="0">
                          <a:solidFill>
                            <a:schemeClr val="tx1"/>
                          </a:solidFill>
                          <a:latin typeface="Calibri" pitchFamily="34" charset="0"/>
                        </a:rPr>
                        <a:t>年度）で約</a:t>
                      </a:r>
                      <a:r>
                        <a:rPr lang="en-US" altLang="ja-JP" sz="1200" u="none" dirty="0">
                          <a:solidFill>
                            <a:schemeClr val="tx1"/>
                          </a:solidFill>
                          <a:latin typeface="Calibri" pitchFamily="34" charset="0"/>
                        </a:rPr>
                        <a:t>4</a:t>
                      </a:r>
                      <a:r>
                        <a:rPr lang="ja-JP" altLang="en-US" sz="1200" u="none" dirty="0">
                          <a:solidFill>
                            <a:schemeClr val="tx1"/>
                          </a:solidFill>
                          <a:latin typeface="Calibri" pitchFamily="34" charset="0"/>
                        </a:rPr>
                        <a:t>割減少。</a:t>
                      </a:r>
                    </a:p>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200" u="none" dirty="0">
                          <a:solidFill>
                            <a:schemeClr val="tx1"/>
                          </a:solidFill>
                          <a:latin typeface="Calibri" pitchFamily="34" charset="0"/>
                        </a:rPr>
                        <a:t>　</a:t>
                      </a:r>
                      <a:endParaRPr lang="en-US" altLang="ja-JP" sz="1200" u="none" dirty="0">
                        <a:solidFill>
                          <a:schemeClr val="tx1"/>
                        </a:solidFill>
                        <a:latin typeface="Calibri" pitchFamily="34" charset="0"/>
                      </a:endParaRPr>
                    </a:p>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200" u="none" dirty="0">
                          <a:solidFill>
                            <a:schemeClr val="tx1"/>
                          </a:solidFill>
                          <a:latin typeface="Calibri" pitchFamily="34" charset="0"/>
                        </a:rPr>
                        <a:t>・多額の累積欠損金</a:t>
                      </a:r>
                      <a:endParaRPr lang="en-US" altLang="ja-JP" sz="1200" u="none" dirty="0">
                        <a:solidFill>
                          <a:schemeClr val="tx1"/>
                        </a:solidFill>
                        <a:latin typeface="Calibri" pitchFamily="34" charset="0"/>
                      </a:endParaRPr>
                    </a:p>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200" u="none" dirty="0">
                          <a:solidFill>
                            <a:schemeClr val="tx1"/>
                          </a:solidFill>
                          <a:latin typeface="Calibri" pitchFamily="34" charset="0"/>
                        </a:rPr>
                        <a:t>⇒</a:t>
                      </a:r>
                      <a:r>
                        <a:rPr lang="en-US" altLang="ja-JP" sz="1200" u="none" dirty="0">
                          <a:solidFill>
                            <a:schemeClr val="tx1"/>
                          </a:solidFill>
                          <a:latin typeface="Calibri" pitchFamily="34" charset="0"/>
                        </a:rPr>
                        <a:t>1983</a:t>
                      </a:r>
                      <a:r>
                        <a:rPr lang="ja-JP" altLang="en-US" sz="1200" u="none" dirty="0">
                          <a:solidFill>
                            <a:schemeClr val="tx1"/>
                          </a:solidFill>
                          <a:latin typeface="Calibri" pitchFamily="34" charset="0"/>
                        </a:rPr>
                        <a:t>年度以来</a:t>
                      </a:r>
                      <a:r>
                        <a:rPr lang="en-US" altLang="ja-JP" sz="1200" u="none" dirty="0">
                          <a:solidFill>
                            <a:schemeClr val="tx1"/>
                          </a:solidFill>
                          <a:latin typeface="Calibri" pitchFamily="34" charset="0"/>
                        </a:rPr>
                        <a:t>30</a:t>
                      </a:r>
                      <a:r>
                        <a:rPr lang="ja-JP" altLang="en-US" sz="1200" u="none" dirty="0">
                          <a:solidFill>
                            <a:schemeClr val="tx1"/>
                          </a:solidFill>
                          <a:latin typeface="Calibri" pitchFamily="34" charset="0"/>
                        </a:rPr>
                        <a:t>年連続の赤字であり、約</a:t>
                      </a:r>
                      <a:r>
                        <a:rPr lang="en-US" altLang="ja-JP" sz="1200" u="none" dirty="0">
                          <a:solidFill>
                            <a:schemeClr val="tx1"/>
                          </a:solidFill>
                          <a:latin typeface="Calibri" pitchFamily="34" charset="0"/>
                        </a:rPr>
                        <a:t>600</a:t>
                      </a:r>
                      <a:r>
                        <a:rPr lang="ja-JP" altLang="en-US" sz="1200" u="none" dirty="0">
                          <a:solidFill>
                            <a:schemeClr val="tx1"/>
                          </a:solidFill>
                          <a:latin typeface="Calibri" pitchFamily="34" charset="0"/>
                        </a:rPr>
                        <a:t>億円の累積欠損金を抱える。</a:t>
                      </a:r>
                      <a:endParaRPr lang="en-US" altLang="ja-JP" sz="1200" u="none" dirty="0">
                        <a:solidFill>
                          <a:schemeClr val="tx1"/>
                        </a:solidFill>
                        <a:latin typeface="Calibri" pitchFamily="34" charset="0"/>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en-US" altLang="ja-JP" sz="1200" u="none" dirty="0">
                        <a:solidFill>
                          <a:schemeClr val="tx1"/>
                        </a:solidFill>
                        <a:latin typeface="Calibri" pitchFamily="34" charset="0"/>
                      </a:endParaRPr>
                    </a:p>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200" u="none" dirty="0">
                          <a:solidFill>
                            <a:schemeClr val="tx1"/>
                          </a:solidFill>
                          <a:latin typeface="Calibri" pitchFamily="34" charset="0"/>
                        </a:rPr>
                        <a:t>・高コスト体質</a:t>
                      </a:r>
                      <a:endParaRPr lang="en-US" altLang="ja-JP" sz="1200" u="none" dirty="0">
                        <a:solidFill>
                          <a:schemeClr val="tx1"/>
                        </a:solidFill>
                        <a:latin typeface="Calibri" pitchFamily="34" charset="0"/>
                      </a:endParaRPr>
                    </a:p>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200" u="none" dirty="0">
                          <a:solidFill>
                            <a:schemeClr val="tx1"/>
                          </a:solidFill>
                          <a:latin typeface="Calibri" pitchFamily="34" charset="0"/>
                        </a:rPr>
                        <a:t>⇒民間バス事業者に比べ、人件費が高く、生産性が悪くキロ当たりコスト（</a:t>
                      </a:r>
                      <a:r>
                        <a:rPr lang="en-US" altLang="ja-JP" sz="1200" u="none" dirty="0">
                          <a:solidFill>
                            <a:schemeClr val="tx1"/>
                          </a:solidFill>
                          <a:latin typeface="Calibri" pitchFamily="34" charset="0"/>
                        </a:rPr>
                        <a:t>2010</a:t>
                      </a:r>
                      <a:r>
                        <a:rPr lang="ja-JP" altLang="en-US" sz="1200" u="none" dirty="0">
                          <a:solidFill>
                            <a:schemeClr val="tx1"/>
                          </a:solidFill>
                          <a:latin typeface="Calibri" pitchFamily="34" charset="0"/>
                        </a:rPr>
                        <a:t>年度）は、大阪市</a:t>
                      </a:r>
                      <a:r>
                        <a:rPr lang="en-US" altLang="ja-JP" sz="1200" u="none" dirty="0">
                          <a:solidFill>
                            <a:schemeClr val="tx1"/>
                          </a:solidFill>
                          <a:latin typeface="Calibri" pitchFamily="34" charset="0"/>
                        </a:rPr>
                        <a:t>988</a:t>
                      </a:r>
                      <a:r>
                        <a:rPr lang="ja-JP" altLang="en-US" sz="1200" u="none" dirty="0">
                          <a:solidFill>
                            <a:schemeClr val="tx1"/>
                          </a:solidFill>
                          <a:latin typeface="Calibri" pitchFamily="34" charset="0"/>
                        </a:rPr>
                        <a:t>円</a:t>
                      </a:r>
                      <a:r>
                        <a:rPr lang="en-US" altLang="ja-JP" sz="1200" u="none" dirty="0">
                          <a:solidFill>
                            <a:schemeClr val="tx1"/>
                          </a:solidFill>
                          <a:latin typeface="Calibri" pitchFamily="34" charset="0"/>
                        </a:rPr>
                        <a:t>/</a:t>
                      </a:r>
                      <a:r>
                        <a:rPr lang="ja-JP" altLang="en-US" sz="1200" u="none" dirty="0">
                          <a:solidFill>
                            <a:schemeClr val="tx1"/>
                          </a:solidFill>
                          <a:latin typeface="Calibri" pitchFamily="34" charset="0"/>
                        </a:rPr>
                        <a:t>㎞に対し、民営</a:t>
                      </a:r>
                      <a:r>
                        <a:rPr lang="en-US" altLang="ja-JP" sz="1200" u="none" dirty="0">
                          <a:solidFill>
                            <a:schemeClr val="tx1"/>
                          </a:solidFill>
                          <a:latin typeface="Calibri" pitchFamily="34" charset="0"/>
                        </a:rPr>
                        <a:t>5</a:t>
                      </a:r>
                      <a:r>
                        <a:rPr lang="ja-JP" altLang="en-US" sz="1200" u="none" dirty="0">
                          <a:solidFill>
                            <a:schemeClr val="tx1"/>
                          </a:solidFill>
                          <a:latin typeface="Calibri" pitchFamily="34" charset="0"/>
                        </a:rPr>
                        <a:t>社平均</a:t>
                      </a:r>
                      <a:r>
                        <a:rPr lang="en-US" altLang="ja-JP" sz="1200" u="none" dirty="0">
                          <a:solidFill>
                            <a:schemeClr val="tx1"/>
                          </a:solidFill>
                          <a:latin typeface="Calibri" pitchFamily="34" charset="0"/>
                        </a:rPr>
                        <a:t>493</a:t>
                      </a:r>
                      <a:r>
                        <a:rPr lang="ja-JP" altLang="en-US" sz="1200" u="none" dirty="0">
                          <a:solidFill>
                            <a:schemeClr val="tx1"/>
                          </a:solidFill>
                          <a:latin typeface="Calibri" pitchFamily="34" charset="0"/>
                        </a:rPr>
                        <a:t>円</a:t>
                      </a:r>
                      <a:r>
                        <a:rPr lang="en-US" altLang="ja-JP" sz="1200" u="none" dirty="0">
                          <a:solidFill>
                            <a:schemeClr val="tx1"/>
                          </a:solidFill>
                          <a:latin typeface="Calibri" pitchFamily="34" charset="0"/>
                        </a:rPr>
                        <a:t>/</a:t>
                      </a:r>
                      <a:r>
                        <a:rPr lang="ja-JP" altLang="en-US" sz="1200" u="none" dirty="0">
                          <a:solidFill>
                            <a:schemeClr val="tx1"/>
                          </a:solidFill>
                          <a:latin typeface="Calibri" pitchFamily="34" charset="0"/>
                        </a:rPr>
                        <a:t>㎞。</a:t>
                      </a:r>
                      <a:endParaRPr lang="en-US" altLang="ja-JP" sz="1200" u="none" dirty="0">
                        <a:solidFill>
                          <a:schemeClr val="tx1"/>
                        </a:solidFill>
                        <a:latin typeface="Calibri" pitchFamily="34" charset="0"/>
                      </a:endParaRPr>
                    </a:p>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200" u="none" dirty="0">
                          <a:solidFill>
                            <a:schemeClr val="tx1"/>
                          </a:solidFill>
                          <a:latin typeface="Calibri" pitchFamily="34" charset="0"/>
                        </a:rPr>
                        <a:t>　</a:t>
                      </a:r>
                      <a:endParaRPr lang="en-US" altLang="ja-JP" sz="1200" u="none" dirty="0">
                        <a:solidFill>
                          <a:schemeClr val="tx1"/>
                        </a:solidFill>
                        <a:latin typeface="Calibri" pitchFamily="34" charset="0"/>
                      </a:endParaRPr>
                    </a:p>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200" u="none" dirty="0">
                          <a:solidFill>
                            <a:schemeClr val="tx1"/>
                          </a:solidFill>
                          <a:latin typeface="Calibri" pitchFamily="34" charset="0"/>
                        </a:rPr>
                        <a:t>・市財政の硬直化</a:t>
                      </a:r>
                      <a:endParaRPr lang="en-US" altLang="ja-JP" sz="1200" u="none" dirty="0">
                        <a:solidFill>
                          <a:schemeClr val="tx1"/>
                        </a:solidFill>
                        <a:latin typeface="Calibri" pitchFamily="34" charset="0"/>
                      </a:endParaRPr>
                    </a:p>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200" u="none" dirty="0">
                          <a:solidFill>
                            <a:schemeClr val="tx1"/>
                          </a:solidFill>
                          <a:latin typeface="Calibri" pitchFamily="34" charset="0"/>
                        </a:rPr>
                        <a:t>⇒過去</a:t>
                      </a:r>
                      <a:r>
                        <a:rPr lang="en-US" altLang="ja-JP" sz="1200" u="none" dirty="0">
                          <a:solidFill>
                            <a:schemeClr val="tx1"/>
                          </a:solidFill>
                          <a:latin typeface="Calibri" pitchFamily="34" charset="0"/>
                        </a:rPr>
                        <a:t>10</a:t>
                      </a:r>
                      <a:r>
                        <a:rPr lang="ja-JP" altLang="en-US" sz="1200" u="none" dirty="0">
                          <a:solidFill>
                            <a:schemeClr val="tx1"/>
                          </a:solidFill>
                          <a:latin typeface="Calibri" pitchFamily="34" charset="0"/>
                        </a:rPr>
                        <a:t>年間（</a:t>
                      </a:r>
                      <a:r>
                        <a:rPr lang="en-US" altLang="ja-JP" sz="1200" u="none" dirty="0">
                          <a:solidFill>
                            <a:schemeClr val="tx1"/>
                          </a:solidFill>
                          <a:latin typeface="Calibri" pitchFamily="34" charset="0"/>
                        </a:rPr>
                        <a:t>2002</a:t>
                      </a:r>
                      <a:r>
                        <a:rPr lang="ja-JP" altLang="en-US" sz="1200" u="none" dirty="0">
                          <a:solidFill>
                            <a:schemeClr val="tx1"/>
                          </a:solidFill>
                          <a:latin typeface="Calibri" pitchFamily="34" charset="0"/>
                        </a:rPr>
                        <a:t>年度～</a:t>
                      </a:r>
                      <a:r>
                        <a:rPr lang="en-US" altLang="ja-JP" sz="1200" u="none" dirty="0">
                          <a:solidFill>
                            <a:schemeClr val="tx1"/>
                          </a:solidFill>
                          <a:latin typeface="Calibri" pitchFamily="34" charset="0"/>
                        </a:rPr>
                        <a:t>2011</a:t>
                      </a:r>
                      <a:r>
                        <a:rPr lang="ja-JP" altLang="en-US" sz="1200" u="none" dirty="0">
                          <a:solidFill>
                            <a:schemeClr val="tx1"/>
                          </a:solidFill>
                          <a:latin typeface="Calibri" pitchFamily="34" charset="0"/>
                        </a:rPr>
                        <a:t>年度）で累計</a:t>
                      </a:r>
                      <a:r>
                        <a:rPr lang="en-US" altLang="ja-JP" sz="1200" u="none" dirty="0">
                          <a:solidFill>
                            <a:schemeClr val="tx1"/>
                          </a:solidFill>
                          <a:latin typeface="Calibri" pitchFamily="34" charset="0"/>
                        </a:rPr>
                        <a:t>326</a:t>
                      </a:r>
                      <a:r>
                        <a:rPr lang="ja-JP" altLang="en-US" sz="1200" u="none" dirty="0">
                          <a:solidFill>
                            <a:schemeClr val="tx1"/>
                          </a:solidFill>
                          <a:latin typeface="Calibri" pitchFamily="34" charset="0"/>
                        </a:rPr>
                        <a:t>億円の補助金を繰り入れているが、一般会計の扶助費・公債費の負担増加により市財政の硬直化が進むなか、公営企業体のままでのサービスの持続性に限界がある。</a:t>
                      </a:r>
                      <a:endParaRPr lang="en-US" altLang="ja-JP" sz="1200" u="none" dirty="0">
                        <a:solidFill>
                          <a:schemeClr val="tx1"/>
                        </a:solidFill>
                        <a:latin typeface="Calibri" pitchFamily="34" charset="0"/>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50000"/>
                        </a:lnSpc>
                        <a:spcBef>
                          <a:spcPts val="0"/>
                        </a:spcBef>
                        <a:spcAft>
                          <a:spcPts val="0"/>
                        </a:spcAft>
                        <a:buClrTx/>
                        <a:buSzTx/>
                        <a:buFontTx/>
                        <a:buNone/>
                        <a:tabLst/>
                        <a:defRPr/>
                      </a:pPr>
                      <a:r>
                        <a:rPr lang="ja-JP" altLang="en-US" sz="1200" u="none" dirty="0">
                          <a:solidFill>
                            <a:schemeClr val="tx1"/>
                          </a:solidFill>
                        </a:rPr>
                        <a:t>　官と民の適切な役割分担を再構築し、持続可能な輸送サービスを維持するための仕組みを確立。</a:t>
                      </a:r>
                    </a:p>
                    <a:p>
                      <a:pPr marL="0" marR="0" indent="0" algn="l" defTabSz="914400" rtl="0" eaLnBrk="1" fontAlgn="auto" latinLnBrk="0" hangingPunct="1">
                        <a:lnSpc>
                          <a:spcPct val="150000"/>
                        </a:lnSpc>
                        <a:spcBef>
                          <a:spcPts val="0"/>
                        </a:spcBef>
                        <a:spcAft>
                          <a:spcPts val="0"/>
                        </a:spcAft>
                        <a:buClrTx/>
                        <a:buSzTx/>
                        <a:buFontTx/>
                        <a:buNone/>
                        <a:tabLst/>
                        <a:defRPr/>
                      </a:pPr>
                      <a:endParaRPr lang="en-US" altLang="ja-JP" sz="1200" u="none" dirty="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nSpc>
                          <a:spcPct val="150000"/>
                        </a:lnSpc>
                      </a:pPr>
                      <a:r>
                        <a:rPr lang="ja-JP" altLang="en-US" sz="1200" u="none" dirty="0">
                          <a:solidFill>
                            <a:schemeClr val="tx1"/>
                          </a:solidFill>
                        </a:rPr>
                        <a:t>①収支の改善</a:t>
                      </a:r>
                      <a:endParaRPr lang="en-US" altLang="ja-JP" sz="1200" u="none" dirty="0">
                        <a:solidFill>
                          <a:schemeClr val="tx1"/>
                        </a:solidFill>
                      </a:endParaRPr>
                    </a:p>
                    <a:p>
                      <a:pPr>
                        <a:lnSpc>
                          <a:spcPct val="150000"/>
                        </a:lnSpc>
                      </a:pPr>
                      <a:endParaRPr lang="ja-JP" altLang="en-US" sz="1200" u="none" dirty="0">
                        <a:solidFill>
                          <a:schemeClr val="tx1"/>
                        </a:solidFill>
                      </a:endParaRPr>
                    </a:p>
                    <a:p>
                      <a:pPr>
                        <a:lnSpc>
                          <a:spcPct val="150000"/>
                        </a:lnSpc>
                      </a:pPr>
                      <a:endParaRPr lang="en-US" altLang="ja-JP" sz="1200" u="none" dirty="0">
                        <a:solidFill>
                          <a:schemeClr val="tx1"/>
                        </a:solidFill>
                      </a:endParaRPr>
                    </a:p>
                    <a:p>
                      <a:pPr>
                        <a:lnSpc>
                          <a:spcPct val="150000"/>
                        </a:lnSpc>
                      </a:pPr>
                      <a:endParaRPr lang="en-US" altLang="ja-JP" sz="1200" u="none" dirty="0">
                        <a:solidFill>
                          <a:schemeClr val="tx1"/>
                        </a:solidFill>
                      </a:endParaRPr>
                    </a:p>
                    <a:p>
                      <a:pPr>
                        <a:lnSpc>
                          <a:spcPct val="150000"/>
                        </a:lnSpc>
                      </a:pPr>
                      <a:endParaRPr lang="en-US" altLang="ja-JP" sz="1200" u="none" dirty="0">
                        <a:solidFill>
                          <a:schemeClr val="tx1"/>
                        </a:solidFill>
                      </a:endParaRPr>
                    </a:p>
                    <a:p>
                      <a:pPr>
                        <a:lnSpc>
                          <a:spcPts val="1800"/>
                        </a:lnSpc>
                      </a:pPr>
                      <a:r>
                        <a:rPr lang="ja-JP" altLang="en-US" sz="1200" u="none" dirty="0">
                          <a:solidFill>
                            <a:schemeClr val="tx1"/>
                          </a:solidFill>
                        </a:rPr>
                        <a:t>・人件費の見直し</a:t>
                      </a:r>
                    </a:p>
                    <a:p>
                      <a:pPr>
                        <a:lnSpc>
                          <a:spcPts val="1800"/>
                        </a:lnSpc>
                      </a:pPr>
                      <a:endParaRPr lang="en-US" altLang="ja-JP" sz="1200" u="none" dirty="0">
                        <a:solidFill>
                          <a:schemeClr val="tx1"/>
                        </a:solidFill>
                      </a:endParaRPr>
                    </a:p>
                    <a:p>
                      <a:pPr>
                        <a:lnSpc>
                          <a:spcPts val="1800"/>
                        </a:lnSpc>
                      </a:pPr>
                      <a:endParaRPr lang="en-US" altLang="ja-JP" sz="1200" u="none" dirty="0">
                        <a:solidFill>
                          <a:schemeClr val="tx1"/>
                        </a:solidFill>
                      </a:endParaRPr>
                    </a:p>
                    <a:p>
                      <a:pPr>
                        <a:lnSpc>
                          <a:spcPts val="1800"/>
                        </a:lnSpc>
                      </a:pPr>
                      <a:endParaRPr lang="en-US" altLang="ja-JP" sz="1200" u="none" dirty="0">
                        <a:solidFill>
                          <a:schemeClr val="tx1"/>
                        </a:solidFill>
                      </a:endParaRPr>
                    </a:p>
                    <a:p>
                      <a:pPr>
                        <a:lnSpc>
                          <a:spcPts val="1800"/>
                        </a:lnSpc>
                      </a:pPr>
                      <a:endParaRPr lang="en-US" altLang="ja-JP" sz="1200" u="none" dirty="0">
                        <a:solidFill>
                          <a:schemeClr val="tx1"/>
                        </a:solidFill>
                      </a:endParaRPr>
                    </a:p>
                    <a:p>
                      <a:pPr>
                        <a:lnSpc>
                          <a:spcPct val="150000"/>
                        </a:lnSpc>
                      </a:pPr>
                      <a:r>
                        <a:rPr lang="ja-JP" altLang="en-US" sz="1200" u="none" dirty="0">
                          <a:solidFill>
                            <a:schemeClr val="tx1"/>
                          </a:solidFill>
                        </a:rPr>
                        <a:t>・未利用地の売却</a:t>
                      </a:r>
                    </a:p>
                    <a:p>
                      <a:pPr>
                        <a:lnSpc>
                          <a:spcPct val="150000"/>
                        </a:lnSpc>
                      </a:pPr>
                      <a:endParaRPr lang="en-US" altLang="ja-JP" sz="1200" u="none" dirty="0">
                        <a:solidFill>
                          <a:schemeClr val="tx1"/>
                        </a:solidFill>
                      </a:endParaRPr>
                    </a:p>
                    <a:p>
                      <a:pPr marL="0" marR="0" indent="0" algn="l" defTabSz="914400" rtl="0" eaLnBrk="1" fontAlgn="auto" latinLnBrk="0" hangingPunct="1">
                        <a:lnSpc>
                          <a:spcPct val="150000"/>
                        </a:lnSpc>
                        <a:spcBef>
                          <a:spcPts val="0"/>
                        </a:spcBef>
                        <a:spcAft>
                          <a:spcPts val="0"/>
                        </a:spcAft>
                        <a:buClrTx/>
                        <a:buSzTx/>
                        <a:buFontTx/>
                        <a:buNone/>
                        <a:tabLst/>
                        <a:defRPr/>
                      </a:pPr>
                      <a:endParaRPr lang="en-US" altLang="ja-JP" sz="1200" u="none" dirty="0">
                        <a:solidFill>
                          <a:schemeClr val="tx1"/>
                        </a:solidFill>
                      </a:endParaRPr>
                    </a:p>
                    <a:p>
                      <a:pPr marL="0" marR="0" indent="0" algn="l" defTabSz="914400" rtl="0" eaLnBrk="1" fontAlgn="auto" latinLnBrk="0" hangingPunct="1">
                        <a:lnSpc>
                          <a:spcPts val="2900"/>
                        </a:lnSpc>
                        <a:spcBef>
                          <a:spcPts val="0"/>
                        </a:spcBef>
                        <a:spcAft>
                          <a:spcPts val="0"/>
                        </a:spcAft>
                        <a:buClrTx/>
                        <a:buSzTx/>
                        <a:buFontTx/>
                        <a:buNone/>
                        <a:tabLst/>
                        <a:defRPr/>
                      </a:pPr>
                      <a:endParaRPr lang="en-US" altLang="ja-JP" sz="1200" u="none" dirty="0">
                        <a:solidFill>
                          <a:schemeClr val="tx1"/>
                        </a:solidFill>
                      </a:endParaRPr>
                    </a:p>
                    <a:p>
                      <a:pPr marL="0" marR="0" indent="0" algn="l" defTabSz="914400" rtl="0" eaLnBrk="1" fontAlgn="auto" latinLnBrk="0" hangingPunct="1">
                        <a:lnSpc>
                          <a:spcPct val="150000"/>
                        </a:lnSpc>
                        <a:spcBef>
                          <a:spcPts val="0"/>
                        </a:spcBef>
                        <a:spcAft>
                          <a:spcPts val="0"/>
                        </a:spcAft>
                        <a:buClrTx/>
                        <a:buSzTx/>
                        <a:buFontTx/>
                        <a:buNone/>
                        <a:tabLst/>
                        <a:defRPr/>
                      </a:pPr>
                      <a:endParaRPr lang="en-US" altLang="ja-JP" sz="1200" u="none" dirty="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ts val="1800"/>
                        </a:lnSpc>
                        <a:spcBef>
                          <a:spcPts val="0"/>
                        </a:spcBef>
                        <a:spcAft>
                          <a:spcPts val="0"/>
                        </a:spcAft>
                        <a:buClrTx/>
                        <a:buSzTx/>
                        <a:buFontTx/>
                        <a:buNone/>
                        <a:tabLst/>
                        <a:defRPr/>
                      </a:pPr>
                      <a:r>
                        <a:rPr lang="ja-JP" altLang="en-US" sz="1200" u="none" strike="noStrike" dirty="0">
                          <a:solidFill>
                            <a:schemeClr val="tx1"/>
                          </a:solidFill>
                        </a:rPr>
                        <a:t>・</a:t>
                      </a:r>
                      <a:r>
                        <a:rPr lang="en-US" altLang="ja-JP" sz="1200" u="none" strike="noStrike" dirty="0">
                          <a:solidFill>
                            <a:schemeClr val="tx1"/>
                          </a:solidFill>
                        </a:rPr>
                        <a:t>2013</a:t>
                      </a:r>
                      <a:r>
                        <a:rPr lang="ja-JP" altLang="en-US" sz="1200" u="none" strike="noStrike" dirty="0">
                          <a:solidFill>
                            <a:schemeClr val="tx1"/>
                          </a:solidFill>
                        </a:rPr>
                        <a:t>年度決算において、</a:t>
                      </a:r>
                      <a:r>
                        <a:rPr lang="en-US" altLang="ja-JP" sz="1200" u="none" strike="noStrike" dirty="0">
                          <a:solidFill>
                            <a:schemeClr val="tx1"/>
                          </a:solidFill>
                        </a:rPr>
                        <a:t>31</a:t>
                      </a:r>
                      <a:r>
                        <a:rPr lang="ja-JP" altLang="en-US" sz="1200" u="none" strike="noStrike" dirty="0">
                          <a:solidFill>
                            <a:schemeClr val="tx1"/>
                          </a:solidFill>
                        </a:rPr>
                        <a:t>年ぶりの経常黒字（</a:t>
                      </a:r>
                      <a:r>
                        <a:rPr lang="en-US" altLang="ja-JP" sz="1200" u="none" strike="noStrike" dirty="0">
                          <a:solidFill>
                            <a:schemeClr val="tx1"/>
                          </a:solidFill>
                        </a:rPr>
                        <a:t>4</a:t>
                      </a:r>
                      <a:r>
                        <a:rPr lang="ja-JP" altLang="en-US" sz="1200" u="none" strike="noStrike" dirty="0">
                          <a:solidFill>
                            <a:schemeClr val="tx1"/>
                          </a:solidFill>
                        </a:rPr>
                        <a:t>億</a:t>
                      </a:r>
                      <a:r>
                        <a:rPr lang="en-US" altLang="ja-JP" sz="1200" u="none" strike="noStrike" dirty="0">
                          <a:solidFill>
                            <a:schemeClr val="tx1"/>
                          </a:solidFill>
                        </a:rPr>
                        <a:t>1</a:t>
                      </a:r>
                      <a:r>
                        <a:rPr lang="ja-JP" altLang="en-US" sz="1200" u="none" strike="noStrike" dirty="0">
                          <a:solidFill>
                            <a:schemeClr val="tx1"/>
                          </a:solidFill>
                        </a:rPr>
                        <a:t>千万円）を達成</a:t>
                      </a:r>
                      <a:endParaRPr lang="en-US" altLang="ja-JP" sz="1200" u="none" strike="noStrike" dirty="0">
                        <a:solidFill>
                          <a:schemeClr val="tx1"/>
                        </a:solidFill>
                      </a:endParaRPr>
                    </a:p>
                    <a:p>
                      <a:pPr marL="0" marR="0" lvl="0" indent="0" algn="l" defTabSz="914400" rtl="0" eaLnBrk="1" fontAlgn="auto" latinLnBrk="0" hangingPunct="1">
                        <a:lnSpc>
                          <a:spcPts val="1800"/>
                        </a:lnSpc>
                        <a:spcBef>
                          <a:spcPts val="0"/>
                        </a:spcBef>
                        <a:spcAft>
                          <a:spcPts val="0"/>
                        </a:spcAft>
                        <a:buClrTx/>
                        <a:buSzTx/>
                        <a:buFontTx/>
                        <a:buNone/>
                        <a:tabLst/>
                        <a:defRPr/>
                      </a:pPr>
                      <a:r>
                        <a:rPr lang="ja-JP" altLang="en-US" sz="1200" b="0" u="none" dirty="0">
                          <a:solidFill>
                            <a:schemeClr val="tx1"/>
                          </a:solidFill>
                        </a:rPr>
                        <a:t>・</a:t>
                      </a:r>
                      <a:r>
                        <a:rPr lang="en-US" altLang="ja-JP" sz="1200" b="0" u="none" dirty="0">
                          <a:solidFill>
                            <a:schemeClr val="tx1"/>
                          </a:solidFill>
                        </a:rPr>
                        <a:t>2017</a:t>
                      </a:r>
                      <a:r>
                        <a:rPr lang="ja-JP" altLang="en-US" sz="1200" b="0" u="none" dirty="0">
                          <a:solidFill>
                            <a:schemeClr val="tx1"/>
                          </a:solidFill>
                        </a:rPr>
                        <a:t>年度</a:t>
                      </a:r>
                      <a:r>
                        <a:rPr lang="ja-JP" altLang="en-US" sz="1200" b="0" u="none" dirty="0" smtClean="0">
                          <a:solidFill>
                            <a:schemeClr val="tx1"/>
                          </a:solidFill>
                        </a:rPr>
                        <a:t>決算に</a:t>
                      </a:r>
                      <a:r>
                        <a:rPr lang="ja-JP" altLang="en-US" sz="1200" b="0" u="none" dirty="0">
                          <a:solidFill>
                            <a:schemeClr val="tx1"/>
                          </a:solidFill>
                        </a:rPr>
                        <a:t>おいて、</a:t>
                      </a:r>
                      <a:r>
                        <a:rPr lang="en-US" altLang="ja-JP" sz="1200" b="0" u="none" dirty="0">
                          <a:solidFill>
                            <a:schemeClr val="tx1"/>
                          </a:solidFill>
                        </a:rPr>
                        <a:t>5</a:t>
                      </a:r>
                      <a:r>
                        <a:rPr lang="ja-JP" altLang="en-US" sz="1200" b="0" u="none" dirty="0">
                          <a:solidFill>
                            <a:schemeClr val="tx1"/>
                          </a:solidFill>
                        </a:rPr>
                        <a:t>年連続の経常黒字（</a:t>
                      </a:r>
                      <a:r>
                        <a:rPr lang="en-US" altLang="ja-JP" sz="1200" b="0" u="none" dirty="0">
                          <a:solidFill>
                            <a:schemeClr val="tx1"/>
                          </a:solidFill>
                        </a:rPr>
                        <a:t>9</a:t>
                      </a:r>
                      <a:r>
                        <a:rPr lang="ja-JP" altLang="en-US" sz="1200" b="0" u="none" dirty="0">
                          <a:solidFill>
                            <a:schemeClr val="tx1"/>
                          </a:solidFill>
                        </a:rPr>
                        <a:t>億</a:t>
                      </a:r>
                      <a:r>
                        <a:rPr lang="en-US" altLang="ja-JP" sz="1200" b="0" u="none" dirty="0">
                          <a:solidFill>
                            <a:schemeClr val="tx1"/>
                          </a:solidFill>
                        </a:rPr>
                        <a:t>3</a:t>
                      </a:r>
                      <a:r>
                        <a:rPr lang="ja-JP" altLang="en-US" sz="1200" b="0" u="none" dirty="0">
                          <a:solidFill>
                            <a:schemeClr val="tx1"/>
                          </a:solidFill>
                        </a:rPr>
                        <a:t>千万円）を達成</a:t>
                      </a:r>
                      <a:endParaRPr lang="en-US" altLang="ja-JP" sz="1200" b="0" u="none" dirty="0">
                        <a:solidFill>
                          <a:schemeClr val="tx1"/>
                        </a:solidFill>
                      </a:endParaRPr>
                    </a:p>
                    <a:p>
                      <a:pPr marL="0" marR="0" indent="0" algn="l" defTabSz="914400" rtl="0" eaLnBrk="1" fontAlgn="auto" latinLnBrk="0" hangingPunct="1">
                        <a:lnSpc>
                          <a:spcPts val="1800"/>
                        </a:lnSpc>
                        <a:spcBef>
                          <a:spcPts val="0"/>
                        </a:spcBef>
                        <a:spcAft>
                          <a:spcPts val="0"/>
                        </a:spcAft>
                        <a:buClrTx/>
                        <a:buSzTx/>
                        <a:buFontTx/>
                        <a:buNone/>
                        <a:tabLst/>
                        <a:defRPr/>
                      </a:pPr>
                      <a:endParaRPr lang="en-US" altLang="ja-JP" sz="1200" b="0" u="none" dirty="0">
                        <a:solidFill>
                          <a:schemeClr val="tx1"/>
                        </a:solidFill>
                      </a:endParaRPr>
                    </a:p>
                    <a:p>
                      <a:pPr marL="0" marR="0" indent="0" algn="l" defTabSz="914400" rtl="0" eaLnBrk="1" fontAlgn="auto" latinLnBrk="0" hangingPunct="1">
                        <a:lnSpc>
                          <a:spcPts val="1800"/>
                        </a:lnSpc>
                        <a:spcBef>
                          <a:spcPts val="0"/>
                        </a:spcBef>
                        <a:spcAft>
                          <a:spcPts val="0"/>
                        </a:spcAft>
                        <a:buClrTx/>
                        <a:buSzTx/>
                        <a:buFontTx/>
                        <a:buNone/>
                        <a:tabLst/>
                        <a:defRPr/>
                      </a:pPr>
                      <a:endParaRPr lang="en-US" altLang="ja-JP" sz="1200" b="0" u="none" dirty="0">
                        <a:solidFill>
                          <a:schemeClr val="tx1"/>
                        </a:solidFill>
                      </a:endParaRPr>
                    </a:p>
                    <a:p>
                      <a:pPr marL="0" marR="0" indent="0" algn="l" defTabSz="914400" rtl="0" eaLnBrk="1" fontAlgn="auto" latinLnBrk="0" hangingPunct="1">
                        <a:lnSpc>
                          <a:spcPts val="1800"/>
                        </a:lnSpc>
                        <a:spcBef>
                          <a:spcPts val="0"/>
                        </a:spcBef>
                        <a:spcAft>
                          <a:spcPts val="0"/>
                        </a:spcAft>
                        <a:buClrTx/>
                        <a:buSzTx/>
                        <a:buFontTx/>
                        <a:buNone/>
                        <a:tabLst/>
                        <a:defRPr/>
                      </a:pPr>
                      <a:r>
                        <a:rPr lang="ja-JP" altLang="en-US" sz="1200" b="0" u="none" dirty="0">
                          <a:solidFill>
                            <a:schemeClr val="tx1"/>
                          </a:solidFill>
                        </a:rPr>
                        <a:t>・人件費　</a:t>
                      </a:r>
                      <a:r>
                        <a:rPr lang="en-US" altLang="ja-JP" sz="1200" b="0" u="none" dirty="0">
                          <a:solidFill>
                            <a:schemeClr val="tx1"/>
                          </a:solidFill>
                        </a:rPr>
                        <a:t>2011</a:t>
                      </a:r>
                      <a:r>
                        <a:rPr lang="ja-JP" altLang="en-US" sz="1200" b="0" u="none" dirty="0">
                          <a:solidFill>
                            <a:schemeClr val="tx1"/>
                          </a:solidFill>
                        </a:rPr>
                        <a:t>年度（</a:t>
                      </a:r>
                      <a:r>
                        <a:rPr lang="en-US" altLang="ja-JP" sz="1200" b="0" u="none" dirty="0">
                          <a:solidFill>
                            <a:schemeClr val="tx1"/>
                          </a:solidFill>
                        </a:rPr>
                        <a:t>71</a:t>
                      </a:r>
                      <a:r>
                        <a:rPr lang="ja-JP" altLang="en-US" sz="1200" b="0" u="none" dirty="0">
                          <a:solidFill>
                            <a:schemeClr val="tx1"/>
                          </a:solidFill>
                        </a:rPr>
                        <a:t>億円）</a:t>
                      </a:r>
                      <a:endParaRPr lang="en-US" altLang="ja-JP" sz="1200" b="0" u="none" dirty="0">
                        <a:solidFill>
                          <a:schemeClr val="tx1"/>
                        </a:solidFill>
                      </a:endParaRPr>
                    </a:p>
                    <a:p>
                      <a:pPr marL="0" marR="0" indent="0" algn="l" defTabSz="914400" rtl="0" eaLnBrk="1" fontAlgn="auto" latinLnBrk="0" hangingPunct="1">
                        <a:lnSpc>
                          <a:spcPts val="1800"/>
                        </a:lnSpc>
                        <a:spcBef>
                          <a:spcPts val="0"/>
                        </a:spcBef>
                        <a:spcAft>
                          <a:spcPts val="0"/>
                        </a:spcAft>
                        <a:buClrTx/>
                        <a:buSzTx/>
                        <a:buFontTx/>
                        <a:buNone/>
                        <a:tabLst/>
                        <a:defRPr/>
                      </a:pPr>
                      <a:r>
                        <a:rPr lang="ja-JP" altLang="en-US" sz="1200" b="0" u="none" dirty="0">
                          <a:solidFill>
                            <a:schemeClr val="tx1"/>
                          </a:solidFill>
                        </a:rPr>
                        <a:t>　　　　　→</a:t>
                      </a:r>
                      <a:r>
                        <a:rPr lang="en-US" altLang="ja-JP" sz="1200" b="0" u="none" dirty="0">
                          <a:solidFill>
                            <a:schemeClr val="tx1"/>
                          </a:solidFill>
                        </a:rPr>
                        <a:t>2013</a:t>
                      </a:r>
                      <a:r>
                        <a:rPr lang="ja-JP" altLang="en-US" sz="1200" b="0" u="none" dirty="0">
                          <a:solidFill>
                            <a:schemeClr val="tx1"/>
                          </a:solidFill>
                        </a:rPr>
                        <a:t>年度（</a:t>
                      </a:r>
                      <a:r>
                        <a:rPr lang="en-US" altLang="ja-JP" sz="1200" b="0" u="none" dirty="0">
                          <a:solidFill>
                            <a:schemeClr val="tx1"/>
                          </a:solidFill>
                        </a:rPr>
                        <a:t>41</a:t>
                      </a:r>
                      <a:r>
                        <a:rPr lang="ja-JP" altLang="en-US" sz="1200" b="0" u="none" dirty="0">
                          <a:solidFill>
                            <a:schemeClr val="tx1"/>
                          </a:solidFill>
                        </a:rPr>
                        <a:t>億円）</a:t>
                      </a:r>
                      <a:endParaRPr lang="en-US" altLang="ja-JP" sz="1200" b="0" u="none" dirty="0">
                        <a:solidFill>
                          <a:schemeClr val="tx1"/>
                        </a:solidFill>
                      </a:endParaRPr>
                    </a:p>
                    <a:p>
                      <a:pPr marL="0" marR="0" lvl="0" indent="0" algn="l" defTabSz="914400" rtl="0" eaLnBrk="1" fontAlgn="auto" latinLnBrk="0" hangingPunct="1">
                        <a:lnSpc>
                          <a:spcPts val="1800"/>
                        </a:lnSpc>
                        <a:spcBef>
                          <a:spcPts val="0"/>
                        </a:spcBef>
                        <a:spcAft>
                          <a:spcPts val="0"/>
                        </a:spcAft>
                        <a:buClrTx/>
                        <a:buSzTx/>
                        <a:buFontTx/>
                        <a:buNone/>
                        <a:tabLst/>
                        <a:defRPr/>
                      </a:pPr>
                      <a:r>
                        <a:rPr lang="ja-JP" altLang="en-US" sz="1200" b="0" u="none" dirty="0">
                          <a:solidFill>
                            <a:schemeClr val="tx1"/>
                          </a:solidFill>
                        </a:rPr>
                        <a:t>　　　　　</a:t>
                      </a:r>
                      <a:r>
                        <a:rPr lang="zh-TW" altLang="en-US" sz="1200" b="0" u="none" dirty="0">
                          <a:solidFill>
                            <a:schemeClr val="tx1"/>
                          </a:solidFill>
                        </a:rPr>
                        <a:t>→</a:t>
                      </a:r>
                      <a:r>
                        <a:rPr lang="en-US" altLang="zh-TW" sz="1200" b="0" u="none" dirty="0">
                          <a:solidFill>
                            <a:schemeClr val="tx1"/>
                          </a:solidFill>
                        </a:rPr>
                        <a:t>2017</a:t>
                      </a:r>
                      <a:r>
                        <a:rPr lang="zh-TW" altLang="en-US" sz="1200" b="0" u="none" dirty="0">
                          <a:solidFill>
                            <a:schemeClr val="tx1"/>
                          </a:solidFill>
                          <a:latin typeface="ＭＳ Ｐゴシック" panose="020B0600070205080204" pitchFamily="50" charset="-128"/>
                          <a:ea typeface="ＭＳ Ｐゴシック" panose="020B0600070205080204" pitchFamily="50" charset="-128"/>
                        </a:rPr>
                        <a:t>年度</a:t>
                      </a:r>
                      <a:r>
                        <a:rPr lang="ja-JP" altLang="en-US" sz="1200" b="0" u="none" dirty="0">
                          <a:solidFill>
                            <a:schemeClr val="tx1"/>
                          </a:solidFill>
                        </a:rPr>
                        <a:t>（</a:t>
                      </a:r>
                      <a:r>
                        <a:rPr lang="en-US" altLang="zh-TW" sz="1200" b="0" u="none" dirty="0">
                          <a:solidFill>
                            <a:schemeClr val="tx1"/>
                          </a:solidFill>
                        </a:rPr>
                        <a:t>36</a:t>
                      </a:r>
                      <a:r>
                        <a:rPr lang="zh-TW" altLang="en-US" sz="1200" b="0" u="none" dirty="0">
                          <a:solidFill>
                            <a:schemeClr val="tx1"/>
                          </a:solidFill>
                          <a:latin typeface="ＭＳ Ｐゴシック" panose="020B0600070205080204" pitchFamily="50" charset="-128"/>
                          <a:ea typeface="ＭＳ Ｐゴシック" panose="020B0600070205080204" pitchFamily="50" charset="-128"/>
                        </a:rPr>
                        <a:t>億円</a:t>
                      </a:r>
                      <a:r>
                        <a:rPr lang="ja-JP" altLang="en-US" sz="1200" b="0" u="none" dirty="0">
                          <a:solidFill>
                            <a:schemeClr val="tx1"/>
                          </a:solidFill>
                        </a:rPr>
                        <a:t>）</a:t>
                      </a:r>
                      <a:endParaRPr lang="en-US" altLang="ja-JP" sz="1200" b="0" u="none" dirty="0">
                        <a:solidFill>
                          <a:schemeClr val="tx1"/>
                        </a:solidFill>
                      </a:endParaRPr>
                    </a:p>
                    <a:p>
                      <a:pPr marL="0" marR="0" indent="0" algn="l" defTabSz="914400" rtl="0" eaLnBrk="1" fontAlgn="auto" latinLnBrk="0" hangingPunct="1">
                        <a:lnSpc>
                          <a:spcPts val="1800"/>
                        </a:lnSpc>
                        <a:spcBef>
                          <a:spcPts val="0"/>
                        </a:spcBef>
                        <a:spcAft>
                          <a:spcPts val="0"/>
                        </a:spcAft>
                        <a:buClrTx/>
                        <a:buSzTx/>
                        <a:buFontTx/>
                        <a:buNone/>
                        <a:tabLst/>
                        <a:defRPr/>
                      </a:pPr>
                      <a:r>
                        <a:rPr lang="en-US" altLang="ja-JP" sz="1000" b="0" u="none" dirty="0">
                          <a:solidFill>
                            <a:schemeClr val="tx1"/>
                          </a:solidFill>
                        </a:rPr>
                        <a:t>※</a:t>
                      </a:r>
                      <a:r>
                        <a:rPr lang="ja-JP" altLang="en-US" sz="1000" b="0" u="none" dirty="0">
                          <a:solidFill>
                            <a:schemeClr val="tx1"/>
                          </a:solidFill>
                        </a:rPr>
                        <a:t>給料・手当ベース</a:t>
                      </a:r>
                      <a:endParaRPr lang="en-US" altLang="ja-JP" sz="1000" b="0" u="none" dirty="0">
                        <a:solidFill>
                          <a:schemeClr val="tx1"/>
                        </a:solidFill>
                      </a:endParaRPr>
                    </a:p>
                    <a:p>
                      <a:pPr marL="0" marR="0" indent="0" algn="l" defTabSz="914400" rtl="0" eaLnBrk="1" fontAlgn="auto" latinLnBrk="0" hangingPunct="1">
                        <a:lnSpc>
                          <a:spcPts val="1800"/>
                        </a:lnSpc>
                        <a:spcBef>
                          <a:spcPts val="0"/>
                        </a:spcBef>
                        <a:spcAft>
                          <a:spcPts val="0"/>
                        </a:spcAft>
                        <a:buClrTx/>
                        <a:buSzTx/>
                        <a:buFontTx/>
                        <a:buNone/>
                        <a:tabLst/>
                        <a:defRPr/>
                      </a:pPr>
                      <a:endParaRPr lang="en-US" altLang="ja-JP" sz="1200" b="0" u="none" dirty="0">
                        <a:solidFill>
                          <a:schemeClr val="tx1"/>
                        </a:solidFill>
                      </a:endParaRPr>
                    </a:p>
                    <a:p>
                      <a:pPr>
                        <a:lnSpc>
                          <a:spcPts val="1800"/>
                        </a:lnSpc>
                      </a:pPr>
                      <a:r>
                        <a:rPr lang="ja-JP" altLang="en-US" sz="1100" b="0" u="none" dirty="0">
                          <a:solidFill>
                            <a:schemeClr val="tx1"/>
                          </a:solidFill>
                        </a:rPr>
                        <a:t>・</a:t>
                      </a:r>
                      <a:r>
                        <a:rPr lang="en-US" altLang="ja-JP" sz="1100" b="0" u="none" dirty="0">
                          <a:solidFill>
                            <a:schemeClr val="tx1"/>
                          </a:solidFill>
                        </a:rPr>
                        <a:t>2012</a:t>
                      </a:r>
                      <a:r>
                        <a:rPr kumimoji="1" lang="ja-JP" altLang="ja-JP" sz="1100" b="0" u="none" kern="1200" dirty="0">
                          <a:solidFill>
                            <a:schemeClr val="tx1"/>
                          </a:solidFill>
                          <a:latin typeface="+mn-lt"/>
                          <a:ea typeface="+mn-ea"/>
                          <a:cs typeface="+mn-cs"/>
                        </a:rPr>
                        <a:t>：本局用地（高速への所管替）、もと南港バスターミナル用地（港湾局所管替）</a:t>
                      </a:r>
                      <a:r>
                        <a:rPr kumimoji="1" lang="ja-JP" altLang="en-US" sz="1100" b="0" u="none" kern="1200" dirty="0">
                          <a:solidFill>
                            <a:schemeClr val="tx1"/>
                          </a:solidFill>
                          <a:latin typeface="+mn-lt"/>
                          <a:ea typeface="+mn-ea"/>
                          <a:cs typeface="+mn-cs"/>
                        </a:rPr>
                        <a:t>（</a:t>
                      </a:r>
                      <a:r>
                        <a:rPr kumimoji="1" lang="en-US" altLang="ja-JP" sz="1100" b="0" u="none" kern="1200" dirty="0">
                          <a:solidFill>
                            <a:schemeClr val="tx1"/>
                          </a:solidFill>
                          <a:latin typeface="+mn-lt"/>
                          <a:ea typeface="+mn-ea"/>
                          <a:cs typeface="+mn-cs"/>
                        </a:rPr>
                        <a:t>11</a:t>
                      </a:r>
                      <a:r>
                        <a:rPr kumimoji="1" lang="ja-JP" altLang="en-US" sz="1100" b="0" u="none" kern="1200" dirty="0">
                          <a:solidFill>
                            <a:schemeClr val="tx1"/>
                          </a:solidFill>
                          <a:latin typeface="+mn-lt"/>
                          <a:ea typeface="+mn-ea"/>
                          <a:cs typeface="+mn-cs"/>
                        </a:rPr>
                        <a:t>億円）</a:t>
                      </a:r>
                      <a:endParaRPr kumimoji="1" lang="ja-JP" altLang="ja-JP" sz="1100" b="0" u="none" kern="1200" dirty="0">
                        <a:solidFill>
                          <a:schemeClr val="tx1"/>
                        </a:solidFill>
                        <a:latin typeface="+mn-lt"/>
                        <a:ea typeface="+mn-ea"/>
                        <a:cs typeface="+mn-cs"/>
                      </a:endParaRPr>
                    </a:p>
                    <a:p>
                      <a:pPr>
                        <a:lnSpc>
                          <a:spcPts val="1800"/>
                        </a:lnSpc>
                      </a:pPr>
                      <a:r>
                        <a:rPr kumimoji="1" lang="ja-JP" altLang="en-US" sz="1100" b="0" u="none" kern="1200" baseline="0" dirty="0">
                          <a:solidFill>
                            <a:schemeClr val="tx1"/>
                          </a:solidFill>
                          <a:latin typeface="+mn-lt"/>
                          <a:ea typeface="+mn-ea"/>
                          <a:cs typeface="+mn-cs"/>
                        </a:rPr>
                        <a:t>  </a:t>
                      </a:r>
                      <a:r>
                        <a:rPr kumimoji="1" lang="en-US" altLang="ja-JP" sz="1100" b="0" u="none" kern="1200" dirty="0">
                          <a:solidFill>
                            <a:schemeClr val="tx1"/>
                          </a:solidFill>
                          <a:latin typeface="+mn-lt"/>
                          <a:ea typeface="+mn-ea"/>
                          <a:cs typeface="+mn-cs"/>
                        </a:rPr>
                        <a:t>2013</a:t>
                      </a:r>
                      <a:r>
                        <a:rPr kumimoji="1" lang="ja-JP" altLang="ja-JP" sz="1100" b="0" u="none" kern="1200" dirty="0">
                          <a:solidFill>
                            <a:schemeClr val="tx1"/>
                          </a:solidFill>
                          <a:latin typeface="+mn-lt"/>
                          <a:ea typeface="+mn-ea"/>
                          <a:cs typeface="+mn-cs"/>
                        </a:rPr>
                        <a:t>：もと長柄公舎用地（一般競争入札）、もと古市車庫（大阪府）</a:t>
                      </a:r>
                      <a:r>
                        <a:rPr kumimoji="1" lang="ja-JP" altLang="en-US" sz="1100" b="0" u="none" kern="1200" dirty="0">
                          <a:solidFill>
                            <a:schemeClr val="tx1"/>
                          </a:solidFill>
                          <a:latin typeface="+mn-lt"/>
                          <a:ea typeface="+mn-ea"/>
                          <a:cs typeface="+mn-cs"/>
                        </a:rPr>
                        <a:t>（</a:t>
                      </a:r>
                      <a:r>
                        <a:rPr kumimoji="1" lang="en-US" altLang="ja-JP" sz="1100" b="0" u="none" kern="1200" dirty="0">
                          <a:solidFill>
                            <a:schemeClr val="tx1"/>
                          </a:solidFill>
                          <a:latin typeface="+mn-lt"/>
                          <a:ea typeface="+mn-ea"/>
                          <a:cs typeface="+mn-cs"/>
                        </a:rPr>
                        <a:t>56</a:t>
                      </a:r>
                      <a:r>
                        <a:rPr kumimoji="1" lang="ja-JP" altLang="en-US" sz="1100" b="0" u="none" kern="1200" dirty="0">
                          <a:solidFill>
                            <a:schemeClr val="tx1"/>
                          </a:solidFill>
                          <a:latin typeface="+mn-lt"/>
                          <a:ea typeface="+mn-ea"/>
                          <a:cs typeface="+mn-cs"/>
                        </a:rPr>
                        <a:t>億円）</a:t>
                      </a:r>
                      <a:endParaRPr kumimoji="1" lang="en-US" altLang="ja-JP" sz="1100" b="0" u="none" kern="1200" dirty="0">
                        <a:solidFill>
                          <a:schemeClr val="tx1"/>
                        </a:solidFill>
                        <a:latin typeface="+mn-lt"/>
                        <a:ea typeface="+mn-ea"/>
                        <a:cs typeface="+mn-cs"/>
                      </a:endParaRPr>
                    </a:p>
                    <a:p>
                      <a:pPr>
                        <a:lnSpc>
                          <a:spcPts val="1800"/>
                        </a:lnSpc>
                      </a:pPr>
                      <a:r>
                        <a:rPr kumimoji="1" lang="ja-JP" altLang="en-US" sz="1100" b="0" u="none" kern="1200" dirty="0">
                          <a:solidFill>
                            <a:schemeClr val="tx1"/>
                          </a:solidFill>
                          <a:latin typeface="+mn-lt"/>
                          <a:ea typeface="+mn-ea"/>
                          <a:cs typeface="+mn-cs"/>
                        </a:rPr>
                        <a:t>・</a:t>
                      </a:r>
                      <a:r>
                        <a:rPr kumimoji="1" lang="en-US" altLang="ja-JP" sz="1100" b="0" u="none" kern="1200" dirty="0">
                          <a:solidFill>
                            <a:schemeClr val="tx1"/>
                          </a:solidFill>
                          <a:latin typeface="+mn-lt"/>
                          <a:ea typeface="+mn-ea"/>
                          <a:cs typeface="+mn-cs"/>
                        </a:rPr>
                        <a:t>2014</a:t>
                      </a:r>
                      <a:r>
                        <a:rPr kumimoji="1" lang="ja-JP" altLang="en-US" sz="1100" b="0" u="none" kern="1200" dirty="0">
                          <a:solidFill>
                            <a:schemeClr val="tx1"/>
                          </a:solidFill>
                          <a:latin typeface="+mn-lt"/>
                          <a:ea typeface="+mn-ea"/>
                          <a:cs typeface="+mn-cs"/>
                        </a:rPr>
                        <a:t>：守口車庫・住吉車庫・中津車庫（高速への所管替）、オスカードリーム（一般競争入札）等（</a:t>
                      </a:r>
                      <a:r>
                        <a:rPr kumimoji="1" lang="en-US" altLang="ja-JP" sz="1100" b="0" u="none" kern="1200" dirty="0">
                          <a:solidFill>
                            <a:schemeClr val="tx1"/>
                          </a:solidFill>
                          <a:latin typeface="+mn-lt"/>
                          <a:ea typeface="+mn-ea"/>
                          <a:cs typeface="+mn-cs"/>
                        </a:rPr>
                        <a:t>109</a:t>
                      </a:r>
                      <a:r>
                        <a:rPr kumimoji="1" lang="ja-JP" altLang="en-US" sz="1100" b="0" u="none" kern="1200" dirty="0">
                          <a:solidFill>
                            <a:schemeClr val="tx1"/>
                          </a:solidFill>
                          <a:latin typeface="+mn-lt"/>
                          <a:ea typeface="+mn-ea"/>
                          <a:cs typeface="+mn-cs"/>
                        </a:rPr>
                        <a:t>億円）</a:t>
                      </a:r>
                    </a:p>
                    <a:p>
                      <a:pPr>
                        <a:lnSpc>
                          <a:spcPts val="1800"/>
                        </a:lnSpc>
                      </a:pPr>
                      <a:r>
                        <a:rPr kumimoji="1" lang="ja-JP" altLang="en-US" sz="1100" b="0" u="none" kern="1200" baseline="0" dirty="0">
                          <a:solidFill>
                            <a:schemeClr val="tx1"/>
                          </a:solidFill>
                          <a:latin typeface="+mn-lt"/>
                          <a:ea typeface="+mn-ea"/>
                          <a:cs typeface="+mn-cs"/>
                        </a:rPr>
                        <a:t>  </a:t>
                      </a:r>
                      <a:r>
                        <a:rPr kumimoji="1" lang="en-US" altLang="ja-JP" sz="1100" b="0" u="none" kern="1200" dirty="0">
                          <a:solidFill>
                            <a:schemeClr val="tx1"/>
                          </a:solidFill>
                          <a:latin typeface="+mn-lt"/>
                          <a:ea typeface="+mn-ea"/>
                          <a:cs typeface="+mn-cs"/>
                        </a:rPr>
                        <a:t>2015</a:t>
                      </a:r>
                      <a:r>
                        <a:rPr kumimoji="1" lang="ja-JP" altLang="en-US" sz="1100" b="0" u="none" kern="1200" dirty="0">
                          <a:solidFill>
                            <a:schemeClr val="tx1"/>
                          </a:solidFill>
                          <a:latin typeface="+mn-lt"/>
                          <a:ea typeface="+mn-ea"/>
                          <a:cs typeface="+mn-cs"/>
                        </a:rPr>
                        <a:t>：もと都島操車場（大阪市民病院機構に随意契約売却）等（</a:t>
                      </a:r>
                      <a:r>
                        <a:rPr kumimoji="1" lang="en-US" altLang="ja-JP" sz="1100" b="0" u="none" kern="1200" dirty="0">
                          <a:solidFill>
                            <a:schemeClr val="tx1"/>
                          </a:solidFill>
                          <a:latin typeface="+mn-lt"/>
                          <a:ea typeface="+mn-ea"/>
                          <a:cs typeface="+mn-cs"/>
                        </a:rPr>
                        <a:t>1</a:t>
                      </a:r>
                      <a:r>
                        <a:rPr kumimoji="1" lang="ja-JP" altLang="en-US" sz="1100" b="0" u="none" kern="1200" dirty="0">
                          <a:solidFill>
                            <a:schemeClr val="tx1"/>
                          </a:solidFill>
                          <a:latin typeface="+mn-lt"/>
                          <a:ea typeface="+mn-ea"/>
                          <a:cs typeface="+mn-cs"/>
                        </a:rPr>
                        <a:t>億円）</a:t>
                      </a:r>
                    </a:p>
                    <a:p>
                      <a:pPr marL="0" marR="0" lvl="0" indent="0" algn="l" defTabSz="914400" rtl="0" eaLnBrk="1" fontAlgn="auto" latinLnBrk="0" hangingPunct="1">
                        <a:lnSpc>
                          <a:spcPts val="1800"/>
                        </a:lnSpc>
                        <a:spcBef>
                          <a:spcPts val="0"/>
                        </a:spcBef>
                        <a:spcAft>
                          <a:spcPts val="0"/>
                        </a:spcAft>
                        <a:buClrTx/>
                        <a:buSzTx/>
                        <a:buFontTx/>
                        <a:buNone/>
                        <a:tabLst/>
                        <a:defRPr/>
                      </a:pPr>
                      <a:r>
                        <a:rPr kumimoji="1" lang="ja-JP" altLang="en-US" sz="1100" b="0" u="none" kern="1200" baseline="0" dirty="0">
                          <a:solidFill>
                            <a:schemeClr val="tx1"/>
                          </a:solidFill>
                          <a:latin typeface="+mn-lt"/>
                          <a:ea typeface="+mn-ea"/>
                          <a:cs typeface="+mn-cs"/>
                        </a:rPr>
                        <a:t>  </a:t>
                      </a:r>
                      <a:r>
                        <a:rPr kumimoji="1" lang="en-US" altLang="ja-JP" sz="1100" b="0" u="none" kern="1200" dirty="0">
                          <a:solidFill>
                            <a:schemeClr val="tx1"/>
                          </a:solidFill>
                          <a:latin typeface="+mn-lt"/>
                          <a:ea typeface="+mn-ea"/>
                          <a:cs typeface="+mn-cs"/>
                        </a:rPr>
                        <a:t>2016</a:t>
                      </a:r>
                      <a:r>
                        <a:rPr kumimoji="1" lang="ja-JP" altLang="en-US" sz="1100" b="0" u="none" kern="1200" dirty="0">
                          <a:solidFill>
                            <a:schemeClr val="tx1"/>
                          </a:solidFill>
                          <a:latin typeface="+mn-lt"/>
                          <a:ea typeface="+mn-ea"/>
                          <a:cs typeface="+mn-cs"/>
                        </a:rPr>
                        <a:t>：西加賀屋用地（一般競争入札）等（</a:t>
                      </a:r>
                      <a:r>
                        <a:rPr kumimoji="1" lang="en-US" altLang="ja-JP" sz="1100" b="0" u="none" kern="1200" dirty="0">
                          <a:solidFill>
                            <a:schemeClr val="tx1"/>
                          </a:solidFill>
                          <a:latin typeface="+mn-lt"/>
                          <a:ea typeface="+mn-ea"/>
                          <a:cs typeface="+mn-cs"/>
                        </a:rPr>
                        <a:t>3</a:t>
                      </a:r>
                      <a:r>
                        <a:rPr kumimoji="1" lang="ja-JP" altLang="en-US" sz="1100" b="0" u="none" kern="1200" dirty="0">
                          <a:solidFill>
                            <a:schemeClr val="tx1"/>
                          </a:solidFill>
                          <a:latin typeface="+mn-lt"/>
                          <a:ea typeface="+mn-ea"/>
                          <a:cs typeface="+mn-cs"/>
                        </a:rPr>
                        <a:t>億円）</a:t>
                      </a:r>
                      <a:endParaRPr kumimoji="1" lang="en-US" altLang="ja-JP" sz="1100" b="0" u="none" kern="1200" dirty="0">
                        <a:solidFill>
                          <a:schemeClr val="tx1"/>
                        </a:solidFill>
                        <a:latin typeface="+mn-lt"/>
                        <a:ea typeface="+mn-ea"/>
                        <a:cs typeface="+mn-cs"/>
                      </a:endParaRPr>
                    </a:p>
                    <a:p>
                      <a:pPr marL="0" marR="0" lvl="0" indent="0" algn="l" defTabSz="914400" rtl="0" eaLnBrk="1" fontAlgn="auto" latinLnBrk="0" hangingPunct="1">
                        <a:lnSpc>
                          <a:spcPts val="1800"/>
                        </a:lnSpc>
                        <a:spcBef>
                          <a:spcPts val="0"/>
                        </a:spcBef>
                        <a:spcAft>
                          <a:spcPts val="0"/>
                        </a:spcAft>
                        <a:buClrTx/>
                        <a:buSzTx/>
                        <a:buFontTx/>
                        <a:buNone/>
                        <a:tabLst/>
                        <a:defRPr/>
                      </a:pPr>
                      <a:r>
                        <a:rPr kumimoji="1" lang="ja-JP" altLang="en-US" sz="1100" b="0" u="none" kern="1200" baseline="0" dirty="0">
                          <a:solidFill>
                            <a:schemeClr val="tx1"/>
                          </a:solidFill>
                          <a:latin typeface="+mn-lt"/>
                          <a:ea typeface="+mn-ea"/>
                          <a:cs typeface="+mn-cs"/>
                        </a:rPr>
                        <a:t>  </a:t>
                      </a:r>
                      <a:r>
                        <a:rPr kumimoji="1" lang="en-US" altLang="ja-JP" sz="1100" b="0" u="none" kern="1200" dirty="0">
                          <a:solidFill>
                            <a:schemeClr val="tx1"/>
                          </a:solidFill>
                          <a:latin typeface="+mn-lt"/>
                          <a:ea typeface="+mn-ea"/>
                          <a:cs typeface="+mn-cs"/>
                        </a:rPr>
                        <a:t>2017</a:t>
                      </a:r>
                      <a:r>
                        <a:rPr kumimoji="1" lang="ja-JP" altLang="en-US" sz="1100" b="0" u="none" kern="1200" dirty="0">
                          <a:solidFill>
                            <a:schemeClr val="tx1"/>
                          </a:solidFill>
                          <a:latin typeface="+mn-lt"/>
                          <a:ea typeface="+mn-ea"/>
                          <a:cs typeface="+mn-cs"/>
                        </a:rPr>
                        <a:t>：住之江車庫・井高野車庫・酉島車庫・鶴町車庫（高速への所管替）等（</a:t>
                      </a:r>
                      <a:r>
                        <a:rPr kumimoji="1" lang="en-US" altLang="ja-JP" sz="1100" b="0" u="none" kern="1200" dirty="0">
                          <a:solidFill>
                            <a:schemeClr val="tx1"/>
                          </a:solidFill>
                          <a:latin typeface="+mn-lt"/>
                          <a:ea typeface="+mn-ea"/>
                          <a:cs typeface="+mn-cs"/>
                        </a:rPr>
                        <a:t>61</a:t>
                      </a:r>
                      <a:r>
                        <a:rPr kumimoji="1" lang="ja-JP" altLang="en-US" sz="1100" b="0" u="none" kern="1200" dirty="0">
                          <a:solidFill>
                            <a:schemeClr val="tx1"/>
                          </a:solidFill>
                          <a:latin typeface="+mn-lt"/>
                          <a:ea typeface="+mn-ea"/>
                          <a:cs typeface="+mn-cs"/>
                        </a:rPr>
                        <a:t>億円）</a:t>
                      </a:r>
                      <a:r>
                        <a:rPr lang="ja-JP" altLang="en-US" sz="1200" u="none" dirty="0">
                          <a:solidFill>
                            <a:schemeClr val="tx1"/>
                          </a:solidFill>
                        </a:rPr>
                        <a:t>　</a:t>
                      </a:r>
                      <a:endParaRPr lang="en-US" altLang="ja-JP" sz="1200" u="none" dirty="0">
                        <a:solidFill>
                          <a:schemeClr val="tx1"/>
                        </a:solidFill>
                      </a:endParaRPr>
                    </a:p>
                  </a:txBody>
                  <a:tcPr marR="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0001"/>
                  </a:ext>
                </a:extLst>
              </a:tr>
            </a:tbl>
          </a:graphicData>
        </a:graphic>
      </p:graphicFrame>
    </p:spTree>
    <p:extLst>
      <p:ext uri="{BB962C8B-B14F-4D97-AF65-F5344CB8AC3E}">
        <p14:creationId xmlns:p14="http://schemas.microsoft.com/office/powerpoint/2010/main" val="3604842544"/>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スライド番号プレースホルダー 3"/>
          <p:cNvSpPr>
            <a:spLocks noGrp="1"/>
          </p:cNvSpPr>
          <p:nvPr>
            <p:ph type="sldNum" sz="quarter" idx="12"/>
          </p:nvPr>
        </p:nvSpPr>
        <p:spPr/>
        <p:txBody>
          <a:bodyPr/>
          <a:lstStyle/>
          <a:p>
            <a:fld id="{138CA411-231B-42B9-AF63-97A64194AA60}" type="slidenum">
              <a:rPr lang="ja-JP" altLang="en-US" smtClean="0"/>
              <a:pPr/>
              <a:t>5</a:t>
            </a:fld>
            <a:endParaRPr lang="ja-JP" altLang="en-US"/>
          </a:p>
        </p:txBody>
      </p:sp>
      <p:cxnSp>
        <p:nvCxnSpPr>
          <p:cNvPr id="5" name="直線コネクタ 4"/>
          <p:cNvCxnSpPr/>
          <p:nvPr/>
        </p:nvCxnSpPr>
        <p:spPr>
          <a:xfrm>
            <a:off x="122514" y="457690"/>
            <a:ext cx="892800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6" name="Text Box 7"/>
          <p:cNvSpPr txBox="1">
            <a:spLocks noChangeArrowheads="1"/>
          </p:cNvSpPr>
          <p:nvPr/>
        </p:nvSpPr>
        <p:spPr bwMode="auto">
          <a:xfrm>
            <a:off x="155640" y="26913"/>
            <a:ext cx="8930869" cy="4616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spcBef>
                <a:spcPct val="20000"/>
              </a:spcBef>
              <a:buChar char="•"/>
              <a:defRPr kumimoji="1" sz="3200">
                <a:solidFill>
                  <a:schemeClr val="tx1"/>
                </a:solidFill>
                <a:latin typeface="Arial" charset="0"/>
                <a:ea typeface="ＭＳ Ｐゴシック" pitchFamily="50" charset="-128"/>
              </a:defRPr>
            </a:lvl1pPr>
            <a:lvl2pPr marL="742950" indent="-285750" eaLnBrk="0" hangingPunct="0">
              <a:spcBef>
                <a:spcPct val="20000"/>
              </a:spcBef>
              <a:buChar char="–"/>
              <a:defRPr kumimoji="1" sz="2800">
                <a:solidFill>
                  <a:schemeClr val="tx1"/>
                </a:solidFill>
                <a:latin typeface="Arial" charset="0"/>
                <a:ea typeface="ＭＳ Ｐゴシック" pitchFamily="50" charset="-128"/>
              </a:defRPr>
            </a:lvl2pPr>
            <a:lvl3pPr marL="1143000" indent="-228600" eaLnBrk="0" hangingPunct="0">
              <a:spcBef>
                <a:spcPct val="20000"/>
              </a:spcBef>
              <a:buChar char="•"/>
              <a:defRPr kumimoji="1" sz="2400">
                <a:solidFill>
                  <a:schemeClr val="tx1"/>
                </a:solidFill>
                <a:latin typeface="Arial" charset="0"/>
                <a:ea typeface="ＭＳ Ｐゴシック" pitchFamily="50" charset="-128"/>
              </a:defRPr>
            </a:lvl3pPr>
            <a:lvl4pPr marL="1600200" indent="-228600" eaLnBrk="0" hangingPunct="0">
              <a:spcBef>
                <a:spcPct val="20000"/>
              </a:spcBef>
              <a:buChar char="–"/>
              <a:defRPr kumimoji="1" sz="2000">
                <a:solidFill>
                  <a:schemeClr val="tx1"/>
                </a:solidFill>
                <a:latin typeface="Arial" charset="0"/>
                <a:ea typeface="ＭＳ Ｐゴシック" pitchFamily="50" charset="-128"/>
              </a:defRPr>
            </a:lvl4pPr>
            <a:lvl5pPr marL="2057400" indent="-228600" eaLnBrk="0" hangingPunct="0">
              <a:spcBef>
                <a:spcPct val="20000"/>
              </a:spcBef>
              <a:buChar char="»"/>
              <a:defRPr kumimoji="1" sz="2000">
                <a:solidFill>
                  <a:schemeClr val="tx1"/>
                </a:solidFill>
                <a:latin typeface="Arial"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9pPr>
          </a:lstStyle>
          <a:p>
            <a:pPr eaLnBrk="1" hangingPunct="1">
              <a:spcBef>
                <a:spcPct val="0"/>
              </a:spcBef>
              <a:buFontTx/>
              <a:buNone/>
              <a:defRPr/>
            </a:pPr>
            <a:r>
              <a:rPr lang="ja-JP" altLang="en-US" sz="2400" dirty="0" smtClean="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府市改革の</a:t>
            </a:r>
            <a:r>
              <a:rPr lang="ja-JP" altLang="en-US" sz="24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棚</a:t>
            </a:r>
            <a:r>
              <a:rPr lang="ja-JP" altLang="en-US" sz="2400" dirty="0" smtClean="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卸し　</a:t>
            </a:r>
            <a:endParaRPr lang="ja-JP" altLang="en-US" sz="1800" dirty="0" smtClean="0">
              <a:solidFill>
                <a:prstClr val="black"/>
              </a:solidFill>
              <a:latin typeface="メイリオ" panose="020B0604030504040204" pitchFamily="50" charset="-128"/>
              <a:ea typeface="メイリオ" panose="020B0604030504040204" pitchFamily="50" charset="-128"/>
              <a:cs typeface="メイリオ" panose="020B0604030504040204" pitchFamily="50" charset="-128"/>
            </a:endParaRPr>
          </a:p>
        </p:txBody>
      </p:sp>
      <p:graphicFrame>
        <p:nvGraphicFramePr>
          <p:cNvPr id="2" name="表 1"/>
          <p:cNvGraphicFramePr>
            <a:graphicFrameLocks noGrp="1"/>
          </p:cNvGraphicFramePr>
          <p:nvPr>
            <p:extLst>
              <p:ext uri="{D42A27DB-BD31-4B8C-83A1-F6EECF244321}">
                <p14:modId xmlns:p14="http://schemas.microsoft.com/office/powerpoint/2010/main" val="1617337006"/>
              </p:ext>
            </p:extLst>
          </p:nvPr>
        </p:nvGraphicFramePr>
        <p:xfrm>
          <a:off x="345924" y="588063"/>
          <a:ext cx="8481179" cy="6141131"/>
        </p:xfrm>
        <a:graphic>
          <a:graphicData uri="http://schemas.openxmlformats.org/drawingml/2006/table">
            <a:tbl>
              <a:tblPr>
                <a:tableStyleId>{5940675A-B579-460E-94D1-54222C63F5DA}</a:tableStyleId>
              </a:tblPr>
              <a:tblGrid>
                <a:gridCol w="640125">
                  <a:extLst>
                    <a:ext uri="{9D8B030D-6E8A-4147-A177-3AD203B41FA5}">
                      <a16:colId xmlns:a16="http://schemas.microsoft.com/office/drawing/2014/main" xmlns="" val="2541869489"/>
                    </a:ext>
                  </a:extLst>
                </a:gridCol>
                <a:gridCol w="560154">
                  <a:extLst>
                    <a:ext uri="{9D8B030D-6E8A-4147-A177-3AD203B41FA5}">
                      <a16:colId xmlns:a16="http://schemas.microsoft.com/office/drawing/2014/main" xmlns="" val="2035349440"/>
                    </a:ext>
                  </a:extLst>
                </a:gridCol>
                <a:gridCol w="661900">
                  <a:extLst>
                    <a:ext uri="{9D8B030D-6E8A-4147-A177-3AD203B41FA5}">
                      <a16:colId xmlns:a16="http://schemas.microsoft.com/office/drawing/2014/main" xmlns="" val="2189861016"/>
                    </a:ext>
                  </a:extLst>
                </a:gridCol>
                <a:gridCol w="661900">
                  <a:extLst>
                    <a:ext uri="{9D8B030D-6E8A-4147-A177-3AD203B41FA5}">
                      <a16:colId xmlns:a16="http://schemas.microsoft.com/office/drawing/2014/main" xmlns="" val="3571769297"/>
                    </a:ext>
                  </a:extLst>
                </a:gridCol>
                <a:gridCol w="661900">
                  <a:extLst>
                    <a:ext uri="{9D8B030D-6E8A-4147-A177-3AD203B41FA5}">
                      <a16:colId xmlns:a16="http://schemas.microsoft.com/office/drawing/2014/main" xmlns="" val="3745058198"/>
                    </a:ext>
                  </a:extLst>
                </a:gridCol>
                <a:gridCol w="661900">
                  <a:extLst>
                    <a:ext uri="{9D8B030D-6E8A-4147-A177-3AD203B41FA5}">
                      <a16:colId xmlns:a16="http://schemas.microsoft.com/office/drawing/2014/main" xmlns="" val="704232565"/>
                    </a:ext>
                  </a:extLst>
                </a:gridCol>
                <a:gridCol w="661900">
                  <a:extLst>
                    <a:ext uri="{9D8B030D-6E8A-4147-A177-3AD203B41FA5}">
                      <a16:colId xmlns:a16="http://schemas.microsoft.com/office/drawing/2014/main" xmlns="" val="1739153846"/>
                    </a:ext>
                  </a:extLst>
                </a:gridCol>
                <a:gridCol w="661900">
                  <a:extLst>
                    <a:ext uri="{9D8B030D-6E8A-4147-A177-3AD203B41FA5}">
                      <a16:colId xmlns:a16="http://schemas.microsoft.com/office/drawing/2014/main" xmlns="" val="190185676"/>
                    </a:ext>
                  </a:extLst>
                </a:gridCol>
                <a:gridCol w="661900">
                  <a:extLst>
                    <a:ext uri="{9D8B030D-6E8A-4147-A177-3AD203B41FA5}">
                      <a16:colId xmlns:a16="http://schemas.microsoft.com/office/drawing/2014/main" xmlns="" val="1708044234"/>
                    </a:ext>
                  </a:extLst>
                </a:gridCol>
                <a:gridCol w="661900">
                  <a:extLst>
                    <a:ext uri="{9D8B030D-6E8A-4147-A177-3AD203B41FA5}">
                      <a16:colId xmlns:a16="http://schemas.microsoft.com/office/drawing/2014/main" xmlns="" val="2196267527"/>
                    </a:ext>
                  </a:extLst>
                </a:gridCol>
                <a:gridCol w="661900">
                  <a:extLst>
                    <a:ext uri="{9D8B030D-6E8A-4147-A177-3AD203B41FA5}">
                      <a16:colId xmlns:a16="http://schemas.microsoft.com/office/drawing/2014/main" xmlns="" val="1501723481"/>
                    </a:ext>
                  </a:extLst>
                </a:gridCol>
                <a:gridCol w="661900">
                  <a:extLst>
                    <a:ext uri="{9D8B030D-6E8A-4147-A177-3AD203B41FA5}">
                      <a16:colId xmlns:a16="http://schemas.microsoft.com/office/drawing/2014/main" xmlns="" val="3206339905"/>
                    </a:ext>
                  </a:extLst>
                </a:gridCol>
                <a:gridCol w="661900">
                  <a:extLst>
                    <a:ext uri="{9D8B030D-6E8A-4147-A177-3AD203B41FA5}">
                      <a16:colId xmlns:a16="http://schemas.microsoft.com/office/drawing/2014/main" xmlns="" val="4085420709"/>
                    </a:ext>
                  </a:extLst>
                </a:gridCol>
              </a:tblGrid>
              <a:tr h="139531">
                <a:tc gridSpan="2">
                  <a:txBody>
                    <a:bodyPr/>
                    <a:lstStyle/>
                    <a:p>
                      <a:pPr algn="ctr" rtl="0" fontAlgn="ctr"/>
                      <a:r>
                        <a:rPr lang="ja-JP" altLang="en-US" sz="800" b="1" u="none" strike="noStrike" dirty="0" smtClean="0">
                          <a:solidFill>
                            <a:schemeClr val="bg1"/>
                          </a:solidFill>
                          <a:effectLst/>
                          <a:latin typeface="Meiryo UI" panose="020B0604030504040204" pitchFamily="50" charset="-128"/>
                          <a:ea typeface="Meiryo UI" panose="020B0604030504040204" pitchFamily="50" charset="-128"/>
                        </a:rPr>
                        <a:t>年度</a:t>
                      </a:r>
                      <a:endParaRPr lang="ja-JP" altLang="en-US" sz="800" b="1" i="0" u="none" strike="noStrike" dirty="0">
                        <a:solidFill>
                          <a:schemeClr val="bg1"/>
                        </a:solidFill>
                        <a:effectLst/>
                        <a:latin typeface="Meiryo UI" panose="020B0604030504040204" pitchFamily="50" charset="-128"/>
                        <a:ea typeface="Meiryo UI" panose="020B0604030504040204" pitchFamily="50" charset="-128"/>
                      </a:endParaRPr>
                    </a:p>
                  </a:txBody>
                  <a:tcPr marL="1577" marR="1577" marT="1577" marB="0" anchor="ctr">
                    <a:solidFill>
                      <a:schemeClr val="tx1">
                        <a:lumMod val="50000"/>
                        <a:lumOff val="50000"/>
                      </a:schemeClr>
                    </a:solidFill>
                  </a:tcPr>
                </a:tc>
                <a:tc hMerge="1">
                  <a:txBody>
                    <a:bodyPr/>
                    <a:lstStyle/>
                    <a:p>
                      <a:pPr algn="ctr" rtl="0" fontAlgn="ctr"/>
                      <a:endParaRPr lang="ja-JP" altLang="en-US" sz="800" b="1" i="0" u="none" strike="noStrike" dirty="0">
                        <a:solidFill>
                          <a:schemeClr val="bg1"/>
                        </a:solidFill>
                        <a:effectLst/>
                        <a:latin typeface="Meiryo UI" panose="020B0604030504040204" pitchFamily="50" charset="-128"/>
                        <a:ea typeface="Meiryo UI" panose="020B0604030504040204" pitchFamily="50" charset="-128"/>
                      </a:endParaRPr>
                    </a:p>
                  </a:txBody>
                  <a:tcPr marL="1577" marR="1577" marT="1577" marB="0" anchor="ctr">
                    <a:solidFill>
                      <a:schemeClr val="tx1">
                        <a:lumMod val="50000"/>
                        <a:lumOff val="50000"/>
                      </a:schemeClr>
                    </a:solidFill>
                  </a:tcPr>
                </a:tc>
                <a:tc>
                  <a:txBody>
                    <a:bodyPr/>
                    <a:lstStyle/>
                    <a:p>
                      <a:pPr algn="ctr" rtl="0" fontAlgn="ctr"/>
                      <a:r>
                        <a:rPr lang="en-US" altLang="ja-JP" sz="800" b="1" u="none" strike="noStrike">
                          <a:solidFill>
                            <a:schemeClr val="bg1"/>
                          </a:solidFill>
                          <a:effectLst/>
                          <a:latin typeface="Meiryo UI" panose="020B0604030504040204" pitchFamily="50" charset="-128"/>
                          <a:ea typeface="Meiryo UI" panose="020B0604030504040204" pitchFamily="50" charset="-128"/>
                        </a:rPr>
                        <a:t>2008</a:t>
                      </a:r>
                      <a:endParaRPr lang="en-US" altLang="ja-JP" sz="800" b="1" i="0" u="none" strike="noStrike">
                        <a:solidFill>
                          <a:schemeClr val="bg1"/>
                        </a:solidFill>
                        <a:effectLst/>
                        <a:latin typeface="Meiryo UI" panose="020B0604030504040204" pitchFamily="50" charset="-128"/>
                        <a:ea typeface="Meiryo UI" panose="020B0604030504040204" pitchFamily="50" charset="-128"/>
                      </a:endParaRPr>
                    </a:p>
                  </a:txBody>
                  <a:tcPr marL="1577" marR="1577" marT="1577" marB="0" anchor="ctr">
                    <a:solidFill>
                      <a:schemeClr val="tx1">
                        <a:lumMod val="50000"/>
                        <a:lumOff val="50000"/>
                      </a:schemeClr>
                    </a:solidFill>
                  </a:tcPr>
                </a:tc>
                <a:tc>
                  <a:txBody>
                    <a:bodyPr/>
                    <a:lstStyle/>
                    <a:p>
                      <a:pPr algn="ctr" rtl="0" fontAlgn="ctr"/>
                      <a:r>
                        <a:rPr lang="en-US" altLang="ja-JP" sz="800" b="1" u="none" strike="noStrike">
                          <a:solidFill>
                            <a:schemeClr val="bg1"/>
                          </a:solidFill>
                          <a:effectLst/>
                          <a:latin typeface="Meiryo UI" panose="020B0604030504040204" pitchFamily="50" charset="-128"/>
                          <a:ea typeface="Meiryo UI" panose="020B0604030504040204" pitchFamily="50" charset="-128"/>
                        </a:rPr>
                        <a:t>2009</a:t>
                      </a:r>
                      <a:endParaRPr lang="en-US" altLang="ja-JP" sz="800" b="1" i="0" u="none" strike="noStrike">
                        <a:solidFill>
                          <a:schemeClr val="bg1"/>
                        </a:solidFill>
                        <a:effectLst/>
                        <a:latin typeface="Meiryo UI" panose="020B0604030504040204" pitchFamily="50" charset="-128"/>
                        <a:ea typeface="Meiryo UI" panose="020B0604030504040204" pitchFamily="50" charset="-128"/>
                      </a:endParaRPr>
                    </a:p>
                  </a:txBody>
                  <a:tcPr marL="1577" marR="1577" marT="1577" marB="0" anchor="ctr">
                    <a:solidFill>
                      <a:schemeClr val="tx1">
                        <a:lumMod val="50000"/>
                        <a:lumOff val="50000"/>
                      </a:schemeClr>
                    </a:solidFill>
                  </a:tcPr>
                </a:tc>
                <a:tc>
                  <a:txBody>
                    <a:bodyPr/>
                    <a:lstStyle/>
                    <a:p>
                      <a:pPr algn="ctr" rtl="0" fontAlgn="ctr"/>
                      <a:r>
                        <a:rPr lang="en-US" altLang="ja-JP" sz="800" b="1" u="none" strike="noStrike">
                          <a:solidFill>
                            <a:schemeClr val="bg1"/>
                          </a:solidFill>
                          <a:effectLst/>
                          <a:latin typeface="Meiryo UI" panose="020B0604030504040204" pitchFamily="50" charset="-128"/>
                          <a:ea typeface="Meiryo UI" panose="020B0604030504040204" pitchFamily="50" charset="-128"/>
                        </a:rPr>
                        <a:t>2010</a:t>
                      </a:r>
                      <a:endParaRPr lang="en-US" altLang="ja-JP" sz="800" b="1" i="0" u="none" strike="noStrike">
                        <a:solidFill>
                          <a:schemeClr val="bg1"/>
                        </a:solidFill>
                        <a:effectLst/>
                        <a:latin typeface="Meiryo UI" panose="020B0604030504040204" pitchFamily="50" charset="-128"/>
                        <a:ea typeface="Meiryo UI" panose="020B0604030504040204" pitchFamily="50" charset="-128"/>
                      </a:endParaRPr>
                    </a:p>
                  </a:txBody>
                  <a:tcPr marL="1577" marR="1577" marT="1577" marB="0" anchor="ctr">
                    <a:solidFill>
                      <a:schemeClr val="tx1">
                        <a:lumMod val="50000"/>
                        <a:lumOff val="50000"/>
                      </a:schemeClr>
                    </a:solidFill>
                  </a:tcPr>
                </a:tc>
                <a:tc>
                  <a:txBody>
                    <a:bodyPr/>
                    <a:lstStyle/>
                    <a:p>
                      <a:pPr algn="ctr" rtl="0" fontAlgn="ctr"/>
                      <a:r>
                        <a:rPr lang="en-US" altLang="ja-JP" sz="800" b="1" u="none" strike="noStrike">
                          <a:solidFill>
                            <a:schemeClr val="bg1"/>
                          </a:solidFill>
                          <a:effectLst/>
                          <a:latin typeface="Meiryo UI" panose="020B0604030504040204" pitchFamily="50" charset="-128"/>
                          <a:ea typeface="Meiryo UI" panose="020B0604030504040204" pitchFamily="50" charset="-128"/>
                        </a:rPr>
                        <a:t>2011</a:t>
                      </a:r>
                      <a:endParaRPr lang="en-US" altLang="ja-JP" sz="800" b="1" i="0" u="none" strike="noStrike">
                        <a:solidFill>
                          <a:schemeClr val="bg1"/>
                        </a:solidFill>
                        <a:effectLst/>
                        <a:latin typeface="Meiryo UI" panose="020B0604030504040204" pitchFamily="50" charset="-128"/>
                        <a:ea typeface="Meiryo UI" panose="020B0604030504040204" pitchFamily="50" charset="-128"/>
                      </a:endParaRPr>
                    </a:p>
                  </a:txBody>
                  <a:tcPr marL="1577" marR="1577" marT="1577" marB="0" anchor="ctr">
                    <a:solidFill>
                      <a:schemeClr val="tx1">
                        <a:lumMod val="50000"/>
                        <a:lumOff val="50000"/>
                      </a:schemeClr>
                    </a:solidFill>
                  </a:tcPr>
                </a:tc>
                <a:tc>
                  <a:txBody>
                    <a:bodyPr/>
                    <a:lstStyle/>
                    <a:p>
                      <a:pPr algn="ctr" rtl="0" fontAlgn="ctr"/>
                      <a:r>
                        <a:rPr lang="en-US" altLang="ja-JP" sz="800" b="1" u="none" strike="noStrike">
                          <a:solidFill>
                            <a:schemeClr val="bg1"/>
                          </a:solidFill>
                          <a:effectLst/>
                          <a:latin typeface="Meiryo UI" panose="020B0604030504040204" pitchFamily="50" charset="-128"/>
                          <a:ea typeface="Meiryo UI" panose="020B0604030504040204" pitchFamily="50" charset="-128"/>
                        </a:rPr>
                        <a:t>2012</a:t>
                      </a:r>
                      <a:endParaRPr lang="en-US" altLang="ja-JP" sz="800" b="1" i="0" u="none" strike="noStrike">
                        <a:solidFill>
                          <a:schemeClr val="bg1"/>
                        </a:solidFill>
                        <a:effectLst/>
                        <a:latin typeface="Meiryo UI" panose="020B0604030504040204" pitchFamily="50" charset="-128"/>
                        <a:ea typeface="Meiryo UI" panose="020B0604030504040204" pitchFamily="50" charset="-128"/>
                      </a:endParaRPr>
                    </a:p>
                  </a:txBody>
                  <a:tcPr marL="1577" marR="1577" marT="1577" marB="0" anchor="ctr">
                    <a:solidFill>
                      <a:schemeClr val="tx1">
                        <a:lumMod val="50000"/>
                        <a:lumOff val="50000"/>
                      </a:schemeClr>
                    </a:solidFill>
                  </a:tcPr>
                </a:tc>
                <a:tc>
                  <a:txBody>
                    <a:bodyPr/>
                    <a:lstStyle/>
                    <a:p>
                      <a:pPr algn="ctr" rtl="0" fontAlgn="ctr"/>
                      <a:r>
                        <a:rPr lang="en-US" altLang="ja-JP" sz="800" b="1" u="none" strike="noStrike">
                          <a:solidFill>
                            <a:schemeClr val="bg1"/>
                          </a:solidFill>
                          <a:effectLst/>
                          <a:latin typeface="Meiryo UI" panose="020B0604030504040204" pitchFamily="50" charset="-128"/>
                          <a:ea typeface="Meiryo UI" panose="020B0604030504040204" pitchFamily="50" charset="-128"/>
                        </a:rPr>
                        <a:t>2013</a:t>
                      </a:r>
                      <a:endParaRPr lang="en-US" altLang="ja-JP" sz="800" b="1" i="0" u="none" strike="noStrike">
                        <a:solidFill>
                          <a:schemeClr val="bg1"/>
                        </a:solidFill>
                        <a:effectLst/>
                        <a:latin typeface="Meiryo UI" panose="020B0604030504040204" pitchFamily="50" charset="-128"/>
                        <a:ea typeface="Meiryo UI" panose="020B0604030504040204" pitchFamily="50" charset="-128"/>
                      </a:endParaRPr>
                    </a:p>
                  </a:txBody>
                  <a:tcPr marL="1577" marR="1577" marT="1577" marB="0" anchor="ctr">
                    <a:solidFill>
                      <a:schemeClr val="tx1">
                        <a:lumMod val="50000"/>
                        <a:lumOff val="50000"/>
                      </a:schemeClr>
                    </a:solidFill>
                  </a:tcPr>
                </a:tc>
                <a:tc>
                  <a:txBody>
                    <a:bodyPr/>
                    <a:lstStyle/>
                    <a:p>
                      <a:pPr algn="ctr" rtl="0" fontAlgn="ctr"/>
                      <a:r>
                        <a:rPr lang="en-US" altLang="ja-JP" sz="800" b="1" u="none" strike="noStrike">
                          <a:solidFill>
                            <a:schemeClr val="bg1"/>
                          </a:solidFill>
                          <a:effectLst/>
                          <a:latin typeface="Meiryo UI" panose="020B0604030504040204" pitchFamily="50" charset="-128"/>
                          <a:ea typeface="Meiryo UI" panose="020B0604030504040204" pitchFamily="50" charset="-128"/>
                        </a:rPr>
                        <a:t>2014</a:t>
                      </a:r>
                      <a:endParaRPr lang="en-US" altLang="ja-JP" sz="800" b="1" i="0" u="none" strike="noStrike">
                        <a:solidFill>
                          <a:schemeClr val="bg1"/>
                        </a:solidFill>
                        <a:effectLst/>
                        <a:latin typeface="Meiryo UI" panose="020B0604030504040204" pitchFamily="50" charset="-128"/>
                        <a:ea typeface="Meiryo UI" panose="020B0604030504040204" pitchFamily="50" charset="-128"/>
                      </a:endParaRPr>
                    </a:p>
                  </a:txBody>
                  <a:tcPr marL="1577" marR="1577" marT="1577" marB="0" anchor="ctr">
                    <a:solidFill>
                      <a:schemeClr val="tx1">
                        <a:lumMod val="50000"/>
                        <a:lumOff val="50000"/>
                      </a:schemeClr>
                    </a:solidFill>
                  </a:tcPr>
                </a:tc>
                <a:tc>
                  <a:txBody>
                    <a:bodyPr/>
                    <a:lstStyle/>
                    <a:p>
                      <a:pPr algn="ctr" rtl="0" fontAlgn="ctr"/>
                      <a:r>
                        <a:rPr lang="en-US" altLang="ja-JP" sz="800" b="1" u="none" strike="noStrike">
                          <a:solidFill>
                            <a:schemeClr val="bg1"/>
                          </a:solidFill>
                          <a:effectLst/>
                          <a:latin typeface="Meiryo UI" panose="020B0604030504040204" pitchFamily="50" charset="-128"/>
                          <a:ea typeface="Meiryo UI" panose="020B0604030504040204" pitchFamily="50" charset="-128"/>
                        </a:rPr>
                        <a:t>2015</a:t>
                      </a:r>
                      <a:endParaRPr lang="en-US" altLang="ja-JP" sz="800" b="1" i="0" u="none" strike="noStrike">
                        <a:solidFill>
                          <a:schemeClr val="bg1"/>
                        </a:solidFill>
                        <a:effectLst/>
                        <a:latin typeface="Meiryo UI" panose="020B0604030504040204" pitchFamily="50" charset="-128"/>
                        <a:ea typeface="Meiryo UI" panose="020B0604030504040204" pitchFamily="50" charset="-128"/>
                      </a:endParaRPr>
                    </a:p>
                  </a:txBody>
                  <a:tcPr marL="1577" marR="1577" marT="1577" marB="0" anchor="ctr">
                    <a:solidFill>
                      <a:schemeClr val="tx1">
                        <a:lumMod val="50000"/>
                        <a:lumOff val="50000"/>
                      </a:schemeClr>
                    </a:solidFill>
                  </a:tcPr>
                </a:tc>
                <a:tc>
                  <a:txBody>
                    <a:bodyPr/>
                    <a:lstStyle/>
                    <a:p>
                      <a:pPr algn="ctr" rtl="0" fontAlgn="ctr"/>
                      <a:r>
                        <a:rPr lang="en-US" altLang="ja-JP" sz="800" b="1" u="none" strike="noStrike">
                          <a:solidFill>
                            <a:schemeClr val="bg1"/>
                          </a:solidFill>
                          <a:effectLst/>
                          <a:latin typeface="Meiryo UI" panose="020B0604030504040204" pitchFamily="50" charset="-128"/>
                          <a:ea typeface="Meiryo UI" panose="020B0604030504040204" pitchFamily="50" charset="-128"/>
                        </a:rPr>
                        <a:t>2016</a:t>
                      </a:r>
                      <a:endParaRPr lang="en-US" altLang="ja-JP" sz="800" b="1" i="0" u="none" strike="noStrike">
                        <a:solidFill>
                          <a:schemeClr val="bg1"/>
                        </a:solidFill>
                        <a:effectLst/>
                        <a:latin typeface="Meiryo UI" panose="020B0604030504040204" pitchFamily="50" charset="-128"/>
                        <a:ea typeface="Meiryo UI" panose="020B0604030504040204" pitchFamily="50" charset="-128"/>
                      </a:endParaRPr>
                    </a:p>
                  </a:txBody>
                  <a:tcPr marL="1577" marR="1577" marT="1577" marB="0" anchor="ctr">
                    <a:solidFill>
                      <a:schemeClr val="tx1">
                        <a:lumMod val="50000"/>
                        <a:lumOff val="50000"/>
                      </a:schemeClr>
                    </a:solidFill>
                  </a:tcPr>
                </a:tc>
                <a:tc>
                  <a:txBody>
                    <a:bodyPr/>
                    <a:lstStyle/>
                    <a:p>
                      <a:pPr algn="ctr" rtl="0" fontAlgn="ctr"/>
                      <a:r>
                        <a:rPr lang="en-US" altLang="ja-JP" sz="800" b="1" u="none" strike="noStrike">
                          <a:solidFill>
                            <a:schemeClr val="bg1"/>
                          </a:solidFill>
                          <a:effectLst/>
                          <a:latin typeface="Meiryo UI" panose="020B0604030504040204" pitchFamily="50" charset="-128"/>
                          <a:ea typeface="Meiryo UI" panose="020B0604030504040204" pitchFamily="50" charset="-128"/>
                        </a:rPr>
                        <a:t>2017</a:t>
                      </a:r>
                      <a:endParaRPr lang="en-US" altLang="ja-JP" sz="800" b="1" i="0" u="none" strike="noStrike">
                        <a:solidFill>
                          <a:schemeClr val="bg1"/>
                        </a:solidFill>
                        <a:effectLst/>
                        <a:latin typeface="Meiryo UI" panose="020B0604030504040204" pitchFamily="50" charset="-128"/>
                        <a:ea typeface="Meiryo UI" panose="020B0604030504040204" pitchFamily="50" charset="-128"/>
                      </a:endParaRPr>
                    </a:p>
                  </a:txBody>
                  <a:tcPr marL="1577" marR="1577" marT="1577" marB="0" anchor="ctr">
                    <a:solidFill>
                      <a:schemeClr val="tx1">
                        <a:lumMod val="50000"/>
                        <a:lumOff val="50000"/>
                      </a:schemeClr>
                    </a:solidFill>
                  </a:tcPr>
                </a:tc>
                <a:tc>
                  <a:txBody>
                    <a:bodyPr/>
                    <a:lstStyle/>
                    <a:p>
                      <a:pPr algn="ctr" rtl="0" fontAlgn="ctr"/>
                      <a:r>
                        <a:rPr lang="en-US" altLang="ja-JP" sz="800" b="1" u="none" strike="noStrike" dirty="0">
                          <a:solidFill>
                            <a:schemeClr val="bg1"/>
                          </a:solidFill>
                          <a:effectLst/>
                          <a:latin typeface="Meiryo UI" panose="020B0604030504040204" pitchFamily="50" charset="-128"/>
                          <a:ea typeface="Meiryo UI" panose="020B0604030504040204" pitchFamily="50" charset="-128"/>
                        </a:rPr>
                        <a:t>2018</a:t>
                      </a:r>
                      <a:endParaRPr lang="en-US" altLang="ja-JP" sz="800" b="1" i="0" u="none" strike="noStrike" dirty="0">
                        <a:solidFill>
                          <a:schemeClr val="bg1"/>
                        </a:solidFill>
                        <a:effectLst/>
                        <a:latin typeface="Meiryo UI" panose="020B0604030504040204" pitchFamily="50" charset="-128"/>
                        <a:ea typeface="Meiryo UI" panose="020B0604030504040204" pitchFamily="50" charset="-128"/>
                      </a:endParaRPr>
                    </a:p>
                  </a:txBody>
                  <a:tcPr marL="1577" marR="1577" marT="1577" marB="0" anchor="ctr">
                    <a:solidFill>
                      <a:schemeClr val="tx1">
                        <a:lumMod val="50000"/>
                        <a:lumOff val="50000"/>
                      </a:schemeClr>
                    </a:solidFill>
                  </a:tcPr>
                </a:tc>
                <a:extLst>
                  <a:ext uri="{0D108BD9-81ED-4DB2-BD59-A6C34878D82A}">
                    <a16:rowId xmlns:a16="http://schemas.microsoft.com/office/drawing/2014/main" xmlns="" val="894804585"/>
                  </a:ext>
                </a:extLst>
              </a:tr>
              <a:tr h="816769">
                <a:tc>
                  <a:txBody>
                    <a:bodyPr/>
                    <a:lstStyle/>
                    <a:p>
                      <a:pPr algn="l" rtl="0" fontAlgn="ctr"/>
                      <a:r>
                        <a:rPr lang="ja-JP" altLang="en-US" sz="800" b="1" u="none" strike="noStrike" dirty="0">
                          <a:solidFill>
                            <a:schemeClr val="bg1"/>
                          </a:solidFill>
                          <a:effectLst/>
                          <a:latin typeface="Meiryo UI" panose="020B0604030504040204" pitchFamily="50" charset="-128"/>
                          <a:ea typeface="Meiryo UI" panose="020B0604030504040204" pitchFamily="50" charset="-128"/>
                        </a:rPr>
                        <a:t>⑥経営形態</a:t>
                      </a:r>
                      <a:r>
                        <a:rPr lang="en-US" altLang="ja-JP" sz="800" b="1" u="none" strike="noStrike" dirty="0" smtClean="0">
                          <a:solidFill>
                            <a:schemeClr val="bg1"/>
                          </a:solidFill>
                          <a:effectLst/>
                          <a:latin typeface="Meiryo UI" panose="020B0604030504040204" pitchFamily="50" charset="-128"/>
                          <a:ea typeface="Meiryo UI" panose="020B0604030504040204" pitchFamily="50" charset="-128"/>
                        </a:rPr>
                        <a:t>(</a:t>
                      </a:r>
                      <a:r>
                        <a:rPr lang="ja-JP" altLang="en-US" sz="800" b="1" u="none" strike="noStrike" dirty="0" smtClean="0">
                          <a:solidFill>
                            <a:schemeClr val="bg1"/>
                          </a:solidFill>
                          <a:effectLst/>
                          <a:latin typeface="Meiryo UI" panose="020B0604030504040204" pitchFamily="50" charset="-128"/>
                          <a:ea typeface="Meiryo UI" panose="020B0604030504040204" pitchFamily="50" charset="-128"/>
                        </a:rPr>
                        <a:t>地下鉄</a:t>
                      </a:r>
                      <a:r>
                        <a:rPr lang="en-US" altLang="ja-JP" sz="800" b="1" u="none" strike="noStrike" dirty="0" smtClean="0">
                          <a:solidFill>
                            <a:schemeClr val="bg1"/>
                          </a:solidFill>
                          <a:effectLst/>
                          <a:latin typeface="Meiryo UI" panose="020B0604030504040204" pitchFamily="50" charset="-128"/>
                          <a:ea typeface="Meiryo UI" panose="020B0604030504040204" pitchFamily="50" charset="-128"/>
                        </a:rPr>
                        <a:t>)</a:t>
                      </a:r>
                      <a:endParaRPr lang="ja-JP" altLang="en-US" sz="800" b="1" i="0" u="none" strike="noStrike" dirty="0">
                        <a:solidFill>
                          <a:schemeClr val="bg1"/>
                        </a:solidFill>
                        <a:effectLst/>
                        <a:latin typeface="Meiryo UI" panose="020B0604030504040204" pitchFamily="50" charset="-128"/>
                        <a:ea typeface="Meiryo UI" panose="020B0604030504040204" pitchFamily="50" charset="-128"/>
                      </a:endParaRPr>
                    </a:p>
                  </a:txBody>
                  <a:tcPr marL="1577" marR="1577" marT="1577" marB="0" anchor="ctr">
                    <a:solidFill>
                      <a:schemeClr val="tx1">
                        <a:lumMod val="50000"/>
                        <a:lumOff val="50000"/>
                      </a:schemeClr>
                    </a:solidFill>
                  </a:tcPr>
                </a:tc>
                <a:tc>
                  <a:txBody>
                    <a:bodyPr/>
                    <a:lstStyle/>
                    <a:p>
                      <a:pPr algn="l" rtl="0" fontAlgn="ctr"/>
                      <a:r>
                        <a:rPr lang="ja-JP" altLang="en-US" sz="800" b="1" u="none" strike="noStrike" dirty="0">
                          <a:solidFill>
                            <a:schemeClr val="bg1"/>
                          </a:solidFill>
                          <a:effectLst/>
                          <a:latin typeface="Meiryo UI" panose="020B0604030504040204" pitchFamily="50" charset="-128"/>
                          <a:ea typeface="Meiryo UI" panose="020B0604030504040204" pitchFamily="50" charset="-128"/>
                        </a:rPr>
                        <a:t>　</a:t>
                      </a:r>
                      <a:endParaRPr lang="ja-JP" altLang="en-US" sz="800" b="1" i="0" u="none" strike="noStrike" dirty="0">
                        <a:solidFill>
                          <a:schemeClr val="bg1"/>
                        </a:solidFill>
                        <a:effectLst/>
                        <a:latin typeface="Meiryo UI" panose="020B0604030504040204" pitchFamily="50" charset="-128"/>
                        <a:ea typeface="Meiryo UI" panose="020B0604030504040204" pitchFamily="50" charset="-128"/>
                      </a:endParaRPr>
                    </a:p>
                    <a:p>
                      <a:pPr algn="l" rtl="0" fontAlgn="ctr"/>
                      <a:r>
                        <a:rPr lang="ja-JP" altLang="en-US" sz="800" b="1" u="none" strike="noStrike" dirty="0">
                          <a:solidFill>
                            <a:schemeClr val="bg1"/>
                          </a:solidFill>
                          <a:effectLst/>
                          <a:latin typeface="Meiryo UI" panose="020B0604030504040204" pitchFamily="50" charset="-128"/>
                          <a:ea typeface="Meiryo UI" panose="020B0604030504040204" pitchFamily="50" charset="-128"/>
                        </a:rPr>
                        <a:t>　</a:t>
                      </a:r>
                      <a:endParaRPr lang="ja-JP" altLang="en-US" sz="800" b="1" i="0" u="none" strike="noStrike" dirty="0">
                        <a:solidFill>
                          <a:schemeClr val="bg1"/>
                        </a:solidFill>
                        <a:effectLst/>
                        <a:latin typeface="Meiryo UI" panose="020B0604030504040204" pitchFamily="50" charset="-128"/>
                        <a:ea typeface="Meiryo UI" panose="020B0604030504040204" pitchFamily="50" charset="-128"/>
                      </a:endParaRPr>
                    </a:p>
                  </a:txBody>
                  <a:tcPr marL="1577" marR="1577" marT="1577" marB="0" anchor="ctr">
                    <a:solidFill>
                      <a:schemeClr val="tx1">
                        <a:lumMod val="50000"/>
                        <a:lumOff val="50000"/>
                      </a:schemeClr>
                    </a:solidFill>
                  </a:tcPr>
                </a:tc>
                <a:tc>
                  <a:txBody>
                    <a:bodyPr/>
                    <a:lstStyle/>
                    <a:p>
                      <a:endParaRPr lang="ja-JP" altLang="en-US" sz="800" dirty="0">
                        <a:latin typeface="Meiryo UI" panose="020B0604030504040204" pitchFamily="50" charset="-128"/>
                        <a:ea typeface="Meiryo UI" panose="020B0604030504040204" pitchFamily="50" charset="-128"/>
                        <a:cs typeface="Meiryo UI" panose="020B0604030504040204" pitchFamily="50" charset="-128"/>
                      </a:endParaRPr>
                    </a:p>
                  </a:txBody>
                  <a:tcPr marL="1577" marR="1577" marT="1577" marB="0"/>
                </a:tc>
                <a:tc>
                  <a:txBody>
                    <a:bodyPr/>
                    <a:lstStyle/>
                    <a:p>
                      <a:endParaRPr lang="ja-JP" altLang="en-US" sz="800" dirty="0">
                        <a:latin typeface="Meiryo UI" panose="020B0604030504040204" pitchFamily="50" charset="-128"/>
                        <a:ea typeface="Meiryo UI" panose="020B0604030504040204" pitchFamily="50" charset="-128"/>
                        <a:cs typeface="Meiryo UI" panose="020B0604030504040204" pitchFamily="50" charset="-128"/>
                      </a:endParaRPr>
                    </a:p>
                  </a:txBody>
                  <a:tcPr marL="1577" marR="1577" marT="1577" marB="0"/>
                </a:tc>
                <a:tc>
                  <a:txBody>
                    <a:bodyPr/>
                    <a:lstStyle/>
                    <a:p>
                      <a:endParaRPr lang="ja-JP" altLang="en-US" sz="800" dirty="0">
                        <a:latin typeface="Meiryo UI" panose="020B0604030504040204" pitchFamily="50" charset="-128"/>
                        <a:ea typeface="Meiryo UI" panose="020B0604030504040204" pitchFamily="50" charset="-128"/>
                        <a:cs typeface="Meiryo UI" panose="020B0604030504040204" pitchFamily="50" charset="-128"/>
                      </a:endParaRPr>
                    </a:p>
                  </a:txBody>
                  <a:tcPr marL="1577" marR="1577" marT="1577" marB="0"/>
                </a:tc>
                <a:tc>
                  <a:txBody>
                    <a:bodyPr/>
                    <a:lstStyle/>
                    <a:p>
                      <a:endParaRPr lang="ja-JP" altLang="en-US" sz="800" dirty="0">
                        <a:latin typeface="Meiryo UI" panose="020B0604030504040204" pitchFamily="50" charset="-128"/>
                        <a:ea typeface="Meiryo UI" panose="020B0604030504040204" pitchFamily="50" charset="-128"/>
                        <a:cs typeface="Meiryo UI" panose="020B0604030504040204" pitchFamily="50" charset="-128"/>
                      </a:endParaRPr>
                    </a:p>
                  </a:txBody>
                  <a:tcPr marL="1577" marR="1577" marT="1577" marB="0"/>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dirty="0" smtClean="0">
                          <a:solidFill>
                            <a:schemeClr val="tx1"/>
                          </a:solidFill>
                          <a:latin typeface="Meiryo UI" panose="020B0604030504040204" pitchFamily="50" charset="-128"/>
                          <a:ea typeface="Meiryo UI" panose="020B0604030504040204" pitchFamily="50" charset="-128"/>
                        </a:rPr>
                        <a:t>●交通局長民間人材登用</a:t>
                      </a:r>
                      <a:endParaRPr kumimoji="1" lang="en-US" altLang="ja-JP" sz="800" dirty="0" smtClean="0">
                        <a:solidFill>
                          <a:schemeClr val="tx1"/>
                        </a:solidFill>
                        <a:latin typeface="Meiryo UI" panose="020B0604030504040204" pitchFamily="50" charset="-128"/>
                        <a:ea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dirty="0" smtClean="0">
                          <a:solidFill>
                            <a:schemeClr val="tx1"/>
                          </a:solidFill>
                          <a:latin typeface="Meiryo UI" panose="020B0604030504040204" pitchFamily="50" charset="-128"/>
                          <a:ea typeface="Meiryo UI" panose="020B0604030504040204" pitchFamily="50" charset="-128"/>
                        </a:rPr>
                        <a:t>●快適なトイレへの改修開始</a:t>
                      </a:r>
                      <a:endParaRPr kumimoji="1" lang="en-US" altLang="ja-JP" sz="800" dirty="0" smtClean="0">
                        <a:solidFill>
                          <a:schemeClr val="tx1"/>
                        </a:solidFill>
                        <a:latin typeface="Meiryo UI" panose="020B0604030504040204" pitchFamily="50" charset="-128"/>
                        <a:ea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dirty="0" smtClean="0">
                          <a:solidFill>
                            <a:schemeClr val="tx1"/>
                          </a:solidFill>
                          <a:latin typeface="Meiryo UI" panose="020B0604030504040204" pitchFamily="50" charset="-128"/>
                          <a:ea typeface="Meiryo UI" panose="020B0604030504040204" pitchFamily="50" charset="-128"/>
                        </a:rPr>
                        <a:t>●売店のリニューアル開始</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dirty="0" smtClean="0">
                          <a:solidFill>
                            <a:schemeClr val="tx1"/>
                          </a:solidFill>
                          <a:latin typeface="Meiryo UI" panose="020B0604030504040204" pitchFamily="50" charset="-128"/>
                          <a:ea typeface="Meiryo UI" panose="020B0604030504040204" pitchFamily="50" charset="-128"/>
                        </a:rPr>
                        <a:t>●終発時間の延長開始</a:t>
                      </a:r>
                    </a:p>
                  </a:txBody>
                  <a:tcPr marL="1577" marR="1577" marT="1577" marB="0"/>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dirty="0" smtClean="0">
                          <a:solidFill>
                            <a:schemeClr val="tx1"/>
                          </a:solidFill>
                          <a:latin typeface="Meiryo UI" panose="020B0604030504040204" pitchFamily="50" charset="-128"/>
                          <a:ea typeface="Meiryo UI" panose="020B0604030504040204" pitchFamily="50" charset="-128"/>
                        </a:rPr>
                        <a:t>●駅ナカ事業の展開開始</a:t>
                      </a:r>
                      <a:endParaRPr kumimoji="1" lang="en-US" altLang="ja-JP" sz="800" dirty="0" smtClean="0">
                        <a:solidFill>
                          <a:schemeClr val="tx1"/>
                        </a:solidFill>
                        <a:latin typeface="Meiryo UI" panose="020B0604030504040204" pitchFamily="50" charset="-128"/>
                        <a:ea typeface="Meiryo UI" panose="020B0604030504040204" pitchFamily="50" charset="-128"/>
                      </a:endParaRPr>
                    </a:p>
                    <a:p>
                      <a:endParaRPr lang="ja-JP" altLang="en-US" sz="8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1577" marR="1577" marT="1577" marB="0"/>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dirty="0" smtClean="0">
                          <a:solidFill>
                            <a:schemeClr val="tx1"/>
                          </a:solidFill>
                          <a:latin typeface="Meiryo UI" panose="020B0604030504040204" pitchFamily="50" charset="-128"/>
                          <a:ea typeface="Meiryo UI" panose="020B0604030504040204" pitchFamily="50" charset="-128"/>
                        </a:rPr>
                        <a:t>●初乗り運賃値下げ</a:t>
                      </a:r>
                    </a:p>
                    <a:p>
                      <a:endParaRPr lang="ja-JP" altLang="en-US" sz="8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1577" marR="1577" marT="1577" marB="0"/>
                </a:tc>
                <a:tc>
                  <a:txBody>
                    <a:bodyPr/>
                    <a:lstStyle/>
                    <a:p>
                      <a:endParaRPr lang="ja-JP" altLang="en-US" sz="80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1577" marR="1577" marT="1577" marB="0"/>
                </a:tc>
                <a:tc>
                  <a:txBody>
                    <a:bodyPr/>
                    <a:lstStyle/>
                    <a:p>
                      <a:endParaRPr lang="ja-JP" altLang="en-US" sz="80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1577" marR="1577" marT="1577" marB="0"/>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dirty="0" smtClean="0">
                          <a:solidFill>
                            <a:schemeClr val="tx1"/>
                          </a:solidFill>
                          <a:latin typeface="Meiryo UI" panose="020B0604030504040204" pitchFamily="50" charset="-128"/>
                          <a:ea typeface="Meiryo UI" panose="020B0604030504040204" pitchFamily="50" charset="-128"/>
                        </a:rPr>
                        <a:t>●</a:t>
                      </a:r>
                      <a:r>
                        <a:rPr kumimoji="1" lang="en-US" altLang="ja-JP" sz="800" dirty="0" smtClean="0">
                          <a:solidFill>
                            <a:schemeClr val="tx1"/>
                          </a:solidFill>
                          <a:latin typeface="Meiryo UI" panose="020B0604030504040204" pitchFamily="50" charset="-128"/>
                          <a:ea typeface="Meiryo UI" panose="020B0604030504040204" pitchFamily="50" charset="-128"/>
                        </a:rPr>
                        <a:t>2</a:t>
                      </a:r>
                      <a:r>
                        <a:rPr kumimoji="1" lang="ja-JP" altLang="en-US" sz="800" dirty="0" smtClean="0">
                          <a:solidFill>
                            <a:schemeClr val="tx1"/>
                          </a:solidFill>
                          <a:latin typeface="Meiryo UI" panose="020B0604030504040204" pitchFamily="50" charset="-128"/>
                          <a:ea typeface="Meiryo UI" panose="020B0604030504040204" pitchFamily="50" charset="-128"/>
                        </a:rPr>
                        <a:t>区運賃値下げ</a:t>
                      </a:r>
                    </a:p>
                    <a:p>
                      <a:endParaRPr lang="ja-JP" altLang="en-US" sz="8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1577" marR="1577" marT="1577" marB="0"/>
                </a:tc>
                <a:tc>
                  <a:txBody>
                    <a:bodyPr/>
                    <a:lstStyle/>
                    <a:p>
                      <a:endParaRPr lang="ja-JP" altLang="en-US" sz="800">
                        <a:latin typeface="Meiryo UI" panose="020B0604030504040204" pitchFamily="50" charset="-128"/>
                        <a:ea typeface="Meiryo UI" panose="020B0604030504040204" pitchFamily="50" charset="-128"/>
                        <a:cs typeface="Meiryo UI" panose="020B0604030504040204" pitchFamily="50" charset="-128"/>
                      </a:endParaRPr>
                    </a:p>
                  </a:txBody>
                  <a:tcPr marL="1577" marR="1577" marT="1577" marB="0"/>
                </a:tc>
                <a:extLst>
                  <a:ext uri="{0D108BD9-81ED-4DB2-BD59-A6C34878D82A}">
                    <a16:rowId xmlns:a16="http://schemas.microsoft.com/office/drawing/2014/main" xmlns="" val="3153853717"/>
                  </a:ext>
                </a:extLst>
              </a:tr>
              <a:tr h="769061">
                <a:tc>
                  <a:txBody>
                    <a:bodyPr/>
                    <a:lstStyle/>
                    <a:p>
                      <a:pPr algn="l" rtl="0" fontAlgn="ctr"/>
                      <a:r>
                        <a:rPr lang="ja-JP" altLang="en-US" sz="800" b="1" u="none" strike="noStrike" dirty="0" smtClean="0">
                          <a:solidFill>
                            <a:schemeClr val="bg1"/>
                          </a:solidFill>
                          <a:effectLst/>
                          <a:latin typeface="Meiryo UI" panose="020B0604030504040204" pitchFamily="50" charset="-128"/>
                          <a:ea typeface="Meiryo UI" panose="020B0604030504040204" pitchFamily="50" charset="-128"/>
                        </a:rPr>
                        <a:t>⑦経営形態（独法化）</a:t>
                      </a:r>
                      <a:endParaRPr lang="ja-JP" altLang="en-US" sz="800" b="1" i="0" u="none" strike="noStrike" dirty="0">
                        <a:solidFill>
                          <a:schemeClr val="bg1"/>
                        </a:solidFill>
                        <a:effectLst/>
                        <a:latin typeface="Meiryo UI" panose="020B0604030504040204" pitchFamily="50" charset="-128"/>
                        <a:ea typeface="Meiryo UI" panose="020B0604030504040204" pitchFamily="50" charset="-128"/>
                      </a:endParaRPr>
                    </a:p>
                  </a:txBody>
                  <a:tcPr marL="1577" marR="1577" marT="1577" marB="0" anchor="ctr">
                    <a:solidFill>
                      <a:schemeClr val="tx1">
                        <a:lumMod val="50000"/>
                        <a:lumOff val="50000"/>
                      </a:schemeClr>
                    </a:solidFill>
                  </a:tcPr>
                </a:tc>
                <a:tc>
                  <a:txBody>
                    <a:bodyPr/>
                    <a:lstStyle/>
                    <a:p>
                      <a:pPr algn="l" rtl="0" fontAlgn="ctr"/>
                      <a:r>
                        <a:rPr lang="ja-JP" altLang="en-US" sz="800" b="1" u="none" strike="noStrike" dirty="0">
                          <a:solidFill>
                            <a:schemeClr val="bg1"/>
                          </a:solidFill>
                          <a:effectLst/>
                          <a:latin typeface="Meiryo UI" panose="020B0604030504040204" pitchFamily="50" charset="-128"/>
                          <a:ea typeface="Meiryo UI" panose="020B0604030504040204" pitchFamily="50" charset="-128"/>
                        </a:rPr>
                        <a:t>　</a:t>
                      </a:r>
                      <a:endParaRPr lang="ja-JP" altLang="en-US" sz="800" b="1" i="0" u="none" strike="noStrike" dirty="0">
                        <a:solidFill>
                          <a:schemeClr val="bg1"/>
                        </a:solidFill>
                        <a:effectLst/>
                        <a:latin typeface="Meiryo UI" panose="020B0604030504040204" pitchFamily="50" charset="-128"/>
                        <a:ea typeface="Meiryo UI" panose="020B0604030504040204" pitchFamily="50" charset="-128"/>
                      </a:endParaRPr>
                    </a:p>
                    <a:p>
                      <a:pPr algn="l" rtl="0" fontAlgn="ctr"/>
                      <a:r>
                        <a:rPr lang="ja-JP" altLang="en-US" sz="800" b="1" u="none" strike="noStrike" dirty="0">
                          <a:solidFill>
                            <a:schemeClr val="bg1"/>
                          </a:solidFill>
                          <a:effectLst/>
                          <a:latin typeface="Meiryo UI" panose="020B0604030504040204" pitchFamily="50" charset="-128"/>
                          <a:ea typeface="Meiryo UI" panose="020B0604030504040204" pitchFamily="50" charset="-128"/>
                        </a:rPr>
                        <a:t>　</a:t>
                      </a:r>
                      <a:endParaRPr lang="ja-JP" altLang="en-US" sz="800" b="1" i="0" u="none" strike="noStrike" dirty="0">
                        <a:solidFill>
                          <a:schemeClr val="bg1"/>
                        </a:solidFill>
                        <a:effectLst/>
                        <a:latin typeface="Meiryo UI" panose="020B0604030504040204" pitchFamily="50" charset="-128"/>
                        <a:ea typeface="Meiryo UI" panose="020B0604030504040204" pitchFamily="50" charset="-128"/>
                      </a:endParaRPr>
                    </a:p>
                  </a:txBody>
                  <a:tcPr marL="1577" marR="1577" marT="1577" marB="0" anchor="ctr">
                    <a:solidFill>
                      <a:schemeClr val="tx1">
                        <a:lumMod val="50000"/>
                        <a:lumOff val="5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dirty="0" smtClean="0">
                          <a:latin typeface="Meiryo UI" panose="020B0604030504040204" pitchFamily="50" charset="-128"/>
                          <a:ea typeface="Meiryo UI" panose="020B0604030504040204" pitchFamily="50" charset="-128"/>
                        </a:rPr>
                        <a:t>●市民病院改革プラン策定</a:t>
                      </a:r>
                      <a:r>
                        <a:rPr kumimoji="1" lang="en-US" altLang="ja-JP" sz="800" dirty="0" smtClean="0">
                          <a:latin typeface="Meiryo UI" panose="020B0604030504040204" pitchFamily="50" charset="-128"/>
                          <a:ea typeface="Meiryo UI" panose="020B0604030504040204" pitchFamily="50" charset="-128"/>
                        </a:rPr>
                        <a:t>(2009</a:t>
                      </a:r>
                      <a:r>
                        <a:rPr kumimoji="1" lang="ja-JP" altLang="en-US" sz="800" dirty="0" smtClean="0">
                          <a:latin typeface="Meiryo UI" panose="020B0604030504040204" pitchFamily="50" charset="-128"/>
                          <a:ea typeface="Meiryo UI" panose="020B0604030504040204" pitchFamily="50" charset="-128"/>
                        </a:rPr>
                        <a:t>～</a:t>
                      </a:r>
                      <a:r>
                        <a:rPr kumimoji="1" lang="en-US" altLang="ja-JP" sz="800" dirty="0" smtClean="0">
                          <a:latin typeface="Meiryo UI" panose="020B0604030504040204" pitchFamily="50" charset="-128"/>
                          <a:ea typeface="Meiryo UI" panose="020B0604030504040204" pitchFamily="50" charset="-128"/>
                        </a:rPr>
                        <a:t>2011)</a:t>
                      </a:r>
                      <a:endParaRPr kumimoji="1" lang="ja-JP" altLang="en-US" sz="800" dirty="0" smtClean="0">
                        <a:latin typeface="Meiryo UI" panose="020B0604030504040204" pitchFamily="50" charset="-128"/>
                        <a:ea typeface="Meiryo UI" panose="020B0604030504040204" pitchFamily="50" charset="-128"/>
                      </a:endParaRPr>
                    </a:p>
                    <a:p>
                      <a:endParaRPr lang="ja-JP" altLang="en-US" sz="800" dirty="0">
                        <a:latin typeface="Meiryo UI" panose="020B0604030504040204" pitchFamily="50" charset="-128"/>
                        <a:ea typeface="Meiryo UI" panose="020B0604030504040204" pitchFamily="50" charset="-128"/>
                        <a:cs typeface="Meiryo UI" panose="020B0604030504040204" pitchFamily="50" charset="-128"/>
                      </a:endParaRPr>
                    </a:p>
                  </a:txBody>
                  <a:tcPr marL="1577" marR="1577" marT="1577" marB="0"/>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dirty="0" smtClean="0">
                          <a:latin typeface="Meiryo UI" panose="020B0604030504040204" pitchFamily="50" charset="-128"/>
                          <a:ea typeface="Meiryo UI" panose="020B0604030504040204" pitchFamily="50" charset="-128"/>
                        </a:rPr>
                        <a:t>●市民病院が地方公営企業法全部適用へ移行</a:t>
                      </a:r>
                    </a:p>
                    <a:p>
                      <a:endParaRPr lang="ja-JP" altLang="en-US" sz="800" dirty="0">
                        <a:latin typeface="Meiryo UI" panose="020B0604030504040204" pitchFamily="50" charset="-128"/>
                        <a:ea typeface="Meiryo UI" panose="020B0604030504040204" pitchFamily="50" charset="-128"/>
                        <a:cs typeface="Meiryo UI" panose="020B0604030504040204" pitchFamily="50" charset="-128"/>
                      </a:endParaRPr>
                    </a:p>
                  </a:txBody>
                  <a:tcPr marL="1577" marR="1577" marT="1577" marB="0"/>
                </a:tc>
                <a:tc>
                  <a:txBody>
                    <a:bodyPr/>
                    <a:lstStyle/>
                    <a:p>
                      <a:endParaRPr lang="ja-JP" altLang="en-US" sz="800" dirty="0">
                        <a:latin typeface="Meiryo UI" panose="020B0604030504040204" pitchFamily="50" charset="-128"/>
                        <a:ea typeface="Meiryo UI" panose="020B0604030504040204" pitchFamily="50" charset="-128"/>
                        <a:cs typeface="Meiryo UI" panose="020B0604030504040204" pitchFamily="50" charset="-128"/>
                      </a:endParaRPr>
                    </a:p>
                  </a:txBody>
                  <a:tcPr marL="1577" marR="1577" marT="1577" marB="0"/>
                </a:tc>
                <a:tc>
                  <a:txBody>
                    <a:bodyPr/>
                    <a:lstStyle/>
                    <a:p>
                      <a:endParaRPr lang="ja-JP" altLang="en-US" sz="800" dirty="0">
                        <a:latin typeface="Meiryo UI" panose="020B0604030504040204" pitchFamily="50" charset="-128"/>
                        <a:ea typeface="Meiryo UI" panose="020B0604030504040204" pitchFamily="50" charset="-128"/>
                        <a:cs typeface="Meiryo UI" panose="020B0604030504040204" pitchFamily="50" charset="-128"/>
                      </a:endParaRPr>
                    </a:p>
                  </a:txBody>
                  <a:tcPr marL="1577" marR="1577" marT="1577" marB="0"/>
                </a:tc>
                <a:tc>
                  <a:txBody>
                    <a:bodyPr/>
                    <a:lstStyle/>
                    <a:p>
                      <a:endParaRPr lang="ja-JP" altLang="en-US" sz="8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1577" marR="1577" marT="1577" marB="0"/>
                </a:tc>
                <a:tc>
                  <a:txBody>
                    <a:bodyPr/>
                    <a:lstStyle/>
                    <a:p>
                      <a:endParaRPr lang="ja-JP" altLang="en-US" sz="8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1577" marR="1577" marT="1577" marB="0"/>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dirty="0" smtClean="0">
                          <a:solidFill>
                            <a:schemeClr val="tx1"/>
                          </a:solidFill>
                          <a:latin typeface="Meiryo UI" panose="020B0604030504040204" pitchFamily="50" charset="-128"/>
                          <a:ea typeface="Meiryo UI" panose="020B0604030504040204" pitchFamily="50" charset="-128"/>
                        </a:rPr>
                        <a:t>●（地独）</a:t>
                      </a:r>
                      <a:r>
                        <a:rPr kumimoji="1" lang="zh-TW" altLang="en-US" sz="800" dirty="0" smtClean="0">
                          <a:solidFill>
                            <a:schemeClr val="tx1"/>
                          </a:solidFill>
                          <a:latin typeface="Meiryo UI" panose="020B0604030504040204" pitchFamily="50" charset="-128"/>
                          <a:ea typeface="Meiryo UI" panose="020B0604030504040204" pitchFamily="50" charset="-128"/>
                        </a:rPr>
                        <a:t>大阪市民病院機構</a:t>
                      </a:r>
                      <a:r>
                        <a:rPr kumimoji="1" lang="ja-JP" altLang="en-US" sz="800" dirty="0" smtClean="0">
                          <a:solidFill>
                            <a:schemeClr val="tx1"/>
                          </a:solidFill>
                          <a:latin typeface="Meiryo UI" panose="020B0604030504040204" pitchFamily="50" charset="-128"/>
                          <a:ea typeface="Meiryo UI" panose="020B0604030504040204" pitchFamily="50" charset="-128"/>
                        </a:rPr>
                        <a:t>の</a:t>
                      </a:r>
                      <a:r>
                        <a:rPr kumimoji="1" lang="zh-TW" altLang="en-US" sz="800" dirty="0" smtClean="0">
                          <a:solidFill>
                            <a:schemeClr val="tx1"/>
                          </a:solidFill>
                          <a:latin typeface="Meiryo UI" panose="020B0604030504040204" pitchFamily="50" charset="-128"/>
                          <a:ea typeface="Meiryo UI" panose="020B0604030504040204" pitchFamily="50" charset="-128"/>
                        </a:rPr>
                        <a:t>設立</a:t>
                      </a:r>
                      <a:endParaRPr kumimoji="1" lang="ja-JP" altLang="en-US" sz="800" dirty="0" smtClean="0">
                        <a:solidFill>
                          <a:schemeClr val="tx1"/>
                        </a:solidFill>
                        <a:latin typeface="Meiryo UI" panose="020B0604030504040204" pitchFamily="50" charset="-128"/>
                        <a:ea typeface="Meiryo UI" panose="020B0604030504040204" pitchFamily="50" charset="-128"/>
                      </a:endParaRPr>
                    </a:p>
                    <a:p>
                      <a:endParaRPr lang="ja-JP" altLang="en-US" sz="8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1577" marR="1577" marT="1577" marB="0"/>
                </a:tc>
                <a:tc>
                  <a:txBody>
                    <a:bodyPr/>
                    <a:lstStyle/>
                    <a:p>
                      <a:endParaRPr lang="ja-JP" altLang="en-US" sz="80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1577" marR="1577" marT="1577" marB="0"/>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dirty="0" smtClean="0">
                          <a:solidFill>
                            <a:schemeClr val="tx1"/>
                          </a:solidFill>
                          <a:latin typeface="Meiryo UI" panose="020B0604030504040204" pitchFamily="50" charset="-128"/>
                          <a:ea typeface="Meiryo UI" panose="020B0604030504040204" pitchFamily="50" charset="-128"/>
                        </a:rPr>
                        <a:t>●大阪市ミュージアムビジョンの策定</a:t>
                      </a:r>
                    </a:p>
                    <a:p>
                      <a:r>
                        <a:rPr lang="ja-JP" altLang="en-US" sz="8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●「地方独立行政法人化に向けた基本プラン」の策定</a:t>
                      </a:r>
                      <a:endParaRPr lang="ja-JP" altLang="en-US" sz="8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1577" marR="1577" marT="1577" marB="0"/>
                </a:tc>
                <a:tc>
                  <a:txBody>
                    <a:bodyPr/>
                    <a:lstStyle/>
                    <a:p>
                      <a:r>
                        <a:rPr lang="ja-JP" altLang="en-US" sz="8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●博物館にかかる独立行政法人設立に向けた具体的準備業務に着手</a:t>
                      </a:r>
                      <a:endParaRPr lang="ja-JP" altLang="en-US" sz="8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1577" marR="1577" marT="1577" marB="0"/>
                </a:tc>
                <a:tc>
                  <a:txBody>
                    <a:bodyPr/>
                    <a:lstStyle/>
                    <a:p>
                      <a:endParaRPr lang="ja-JP" altLang="en-US" sz="800" dirty="0">
                        <a:latin typeface="Meiryo UI" panose="020B0604030504040204" pitchFamily="50" charset="-128"/>
                        <a:ea typeface="Meiryo UI" panose="020B0604030504040204" pitchFamily="50" charset="-128"/>
                        <a:cs typeface="Meiryo UI" panose="020B0604030504040204" pitchFamily="50" charset="-128"/>
                      </a:endParaRPr>
                    </a:p>
                  </a:txBody>
                  <a:tcPr marL="1577" marR="1577" marT="1577" marB="0"/>
                </a:tc>
                <a:extLst>
                  <a:ext uri="{0D108BD9-81ED-4DB2-BD59-A6C34878D82A}">
                    <a16:rowId xmlns:a16="http://schemas.microsoft.com/office/drawing/2014/main" xmlns="" val="3310536403"/>
                  </a:ext>
                </a:extLst>
              </a:tr>
              <a:tr h="959291">
                <a:tc rowSpan="3">
                  <a:txBody>
                    <a:bodyPr/>
                    <a:lstStyle/>
                    <a:p>
                      <a:pPr algn="l" rtl="0" fontAlgn="ctr"/>
                      <a:r>
                        <a:rPr lang="ja-JP" altLang="en-US" sz="800" b="1" u="none" strike="noStrike" dirty="0">
                          <a:solidFill>
                            <a:schemeClr val="bg1"/>
                          </a:solidFill>
                          <a:effectLst/>
                          <a:latin typeface="Meiryo UI" panose="020B0604030504040204" pitchFamily="50" charset="-128"/>
                          <a:ea typeface="Meiryo UI" panose="020B0604030504040204" pitchFamily="50" charset="-128"/>
                        </a:rPr>
                        <a:t>⑧府市</a:t>
                      </a:r>
                      <a:r>
                        <a:rPr lang="ja-JP" altLang="en-US" sz="800" b="1" u="none" strike="noStrike" dirty="0" smtClean="0">
                          <a:solidFill>
                            <a:schemeClr val="bg1"/>
                          </a:solidFill>
                          <a:effectLst/>
                          <a:latin typeface="Meiryo UI" panose="020B0604030504040204" pitchFamily="50" charset="-128"/>
                          <a:ea typeface="Meiryo UI" panose="020B0604030504040204" pitchFamily="50" charset="-128"/>
                        </a:rPr>
                        <a:t>連携</a:t>
                      </a:r>
                      <a:endParaRPr lang="ja-JP" altLang="en-US" sz="800" b="1" i="0" u="none" strike="noStrike" dirty="0">
                        <a:solidFill>
                          <a:schemeClr val="bg1"/>
                        </a:solidFill>
                        <a:effectLst/>
                        <a:latin typeface="Meiryo UI" panose="020B0604030504040204" pitchFamily="50" charset="-128"/>
                        <a:ea typeface="Meiryo UI" panose="020B0604030504040204" pitchFamily="50" charset="-128"/>
                      </a:endParaRPr>
                    </a:p>
                  </a:txBody>
                  <a:tcPr marL="1577" marR="1577" marT="1577" marB="0" anchor="ctr">
                    <a:solidFill>
                      <a:schemeClr val="tx1">
                        <a:lumMod val="50000"/>
                        <a:lumOff val="50000"/>
                      </a:schemeClr>
                    </a:solidFill>
                  </a:tcPr>
                </a:tc>
                <a:tc>
                  <a:txBody>
                    <a:bodyPr/>
                    <a:lstStyle/>
                    <a:p>
                      <a:pPr algn="l" rtl="0" fontAlgn="ctr"/>
                      <a:r>
                        <a:rPr lang="ja-JP" altLang="en-US" sz="800" b="1" u="none" strike="noStrike" dirty="0">
                          <a:solidFill>
                            <a:schemeClr val="bg1"/>
                          </a:solidFill>
                          <a:effectLst/>
                          <a:latin typeface="Meiryo UI" panose="020B0604030504040204" pitchFamily="50" charset="-128"/>
                          <a:ea typeface="Meiryo UI" panose="020B0604030504040204" pitchFamily="50" charset="-128"/>
                        </a:rPr>
                        <a:t>統合本部</a:t>
                      </a:r>
                      <a:endParaRPr lang="ja-JP" altLang="en-US" sz="800" b="1" i="0" u="none" strike="noStrike" dirty="0">
                        <a:solidFill>
                          <a:schemeClr val="bg1"/>
                        </a:solidFill>
                        <a:effectLst/>
                        <a:latin typeface="Meiryo UI" panose="020B0604030504040204" pitchFamily="50" charset="-128"/>
                        <a:ea typeface="Meiryo UI" panose="020B0604030504040204" pitchFamily="50" charset="-128"/>
                      </a:endParaRPr>
                    </a:p>
                    <a:p>
                      <a:pPr algn="l" rtl="0" fontAlgn="ctr"/>
                      <a:r>
                        <a:rPr lang="ja-JP" altLang="en-US" sz="800" b="1" u="none" strike="noStrike" dirty="0">
                          <a:solidFill>
                            <a:schemeClr val="bg1"/>
                          </a:solidFill>
                          <a:effectLst/>
                          <a:latin typeface="Meiryo UI" panose="020B0604030504040204" pitchFamily="50" charset="-128"/>
                          <a:ea typeface="Meiryo UI" panose="020B0604030504040204" pitchFamily="50" charset="-128"/>
                        </a:rPr>
                        <a:t>　</a:t>
                      </a:r>
                      <a:endParaRPr lang="ja-JP" altLang="en-US" sz="800" b="1" i="0" u="none" strike="noStrike" dirty="0">
                        <a:solidFill>
                          <a:schemeClr val="bg1"/>
                        </a:solidFill>
                        <a:effectLst/>
                        <a:latin typeface="Meiryo UI" panose="020B0604030504040204" pitchFamily="50" charset="-128"/>
                        <a:ea typeface="Meiryo UI" panose="020B0604030504040204" pitchFamily="50" charset="-128"/>
                      </a:endParaRPr>
                    </a:p>
                  </a:txBody>
                  <a:tcPr marL="1577" marR="1577" marT="1577" marB="0" anchor="ctr">
                    <a:solidFill>
                      <a:schemeClr val="tx1">
                        <a:lumMod val="50000"/>
                        <a:lumOff val="50000"/>
                      </a:schemeClr>
                    </a:solidFill>
                  </a:tcPr>
                </a:tc>
                <a:tc>
                  <a:txBody>
                    <a:bodyPr/>
                    <a:lstStyle/>
                    <a:p>
                      <a:endParaRPr lang="ja-JP" altLang="en-US" sz="800">
                        <a:latin typeface="Meiryo UI" panose="020B0604030504040204" pitchFamily="50" charset="-128"/>
                        <a:ea typeface="Meiryo UI" panose="020B0604030504040204" pitchFamily="50" charset="-128"/>
                        <a:cs typeface="Meiryo UI" panose="020B0604030504040204" pitchFamily="50" charset="-128"/>
                      </a:endParaRPr>
                    </a:p>
                  </a:txBody>
                  <a:tcPr marL="1577" marR="1577" marT="1577" marB="0"/>
                </a:tc>
                <a:tc>
                  <a:txBody>
                    <a:bodyPr/>
                    <a:lstStyle/>
                    <a:p>
                      <a:endParaRPr lang="ja-JP" altLang="en-US" sz="800">
                        <a:latin typeface="Meiryo UI" panose="020B0604030504040204" pitchFamily="50" charset="-128"/>
                        <a:ea typeface="Meiryo UI" panose="020B0604030504040204" pitchFamily="50" charset="-128"/>
                        <a:cs typeface="Meiryo UI" panose="020B0604030504040204" pitchFamily="50" charset="-128"/>
                      </a:endParaRPr>
                    </a:p>
                  </a:txBody>
                  <a:tcPr marL="1577" marR="1577" marT="1577" marB="0"/>
                </a:tc>
                <a:tc>
                  <a:txBody>
                    <a:bodyPr/>
                    <a:lstStyle/>
                    <a:p>
                      <a:endParaRPr lang="ja-JP" altLang="en-US" sz="800">
                        <a:latin typeface="Meiryo UI" panose="020B0604030504040204" pitchFamily="50" charset="-128"/>
                        <a:ea typeface="Meiryo UI" panose="020B0604030504040204" pitchFamily="50" charset="-128"/>
                        <a:cs typeface="Meiryo UI" panose="020B0604030504040204" pitchFamily="50" charset="-128"/>
                      </a:endParaRPr>
                    </a:p>
                  </a:txBody>
                  <a:tcPr marL="1577" marR="1577" marT="1577" marB="0"/>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dirty="0" smtClean="0">
                          <a:latin typeface="Meiryo UI" panose="020B0604030504040204" pitchFamily="50" charset="-128"/>
                          <a:ea typeface="Meiryo UI" panose="020B0604030504040204" pitchFamily="50" charset="-128"/>
                          <a:cs typeface="Meiryo UI" panose="020B0604030504040204" pitchFamily="50" charset="-128"/>
                        </a:rPr>
                        <a:t>●大阪府市統合本部を設置</a:t>
                      </a:r>
                    </a:p>
                    <a:p>
                      <a:endParaRPr lang="ja-JP" altLang="en-US" sz="800" dirty="0">
                        <a:latin typeface="Meiryo UI" panose="020B0604030504040204" pitchFamily="50" charset="-128"/>
                        <a:ea typeface="Meiryo UI" panose="020B0604030504040204" pitchFamily="50" charset="-128"/>
                        <a:cs typeface="Meiryo UI" panose="020B0604030504040204" pitchFamily="50" charset="-128"/>
                      </a:endParaRPr>
                    </a:p>
                  </a:txBody>
                  <a:tcPr marL="1577" marR="1577" marT="1577" marB="0"/>
                </a:tc>
                <a:tc>
                  <a:txBody>
                    <a:bodyPr/>
                    <a:lstStyle/>
                    <a:p>
                      <a:endParaRPr lang="ja-JP" altLang="en-US" sz="8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1577" marR="1577" marT="1577" marB="0"/>
                </a:tc>
                <a:tc>
                  <a:txBody>
                    <a:bodyPr/>
                    <a:lstStyle/>
                    <a:p>
                      <a:r>
                        <a:rPr kumimoji="1" lang="ja-JP" altLang="en-US" sz="8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●特別区設置協議会を設置</a:t>
                      </a:r>
                      <a:endParaRPr kumimoji="1" lang="en-US" altLang="ja-JP" sz="8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r>
                        <a:rPr kumimoji="1" lang="ja-JP" altLang="en-US" sz="8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●大都市局を共同設置</a:t>
                      </a:r>
                    </a:p>
                    <a:p>
                      <a:endParaRPr lang="ja-JP" altLang="en-US" sz="8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1577" marR="1577" marT="1577" marB="0"/>
                </a:tc>
                <a:tc>
                  <a:txBody>
                    <a:bodyPr/>
                    <a:lstStyle/>
                    <a:p>
                      <a:endParaRPr lang="ja-JP" altLang="en-US" sz="8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1577" marR="1577" marT="1577" marB="0"/>
                </a:tc>
                <a:tc>
                  <a:txBody>
                    <a:bodyPr/>
                    <a:lstStyle/>
                    <a:p>
                      <a:r>
                        <a:rPr lang="ja-JP" altLang="en-US" sz="8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●副首都推進本部を設置</a:t>
                      </a:r>
                      <a:endParaRPr lang="ja-JP" altLang="en-US" sz="8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1577" marR="1577" marT="1577" marB="0"/>
                </a:tc>
                <a:tc>
                  <a:txBody>
                    <a:bodyPr/>
                    <a:lstStyle/>
                    <a:p>
                      <a:r>
                        <a:rPr kumimoji="1" lang="ja-JP" altLang="en-US" sz="800" dirty="0" smtClean="0">
                          <a:solidFill>
                            <a:schemeClr val="tx1"/>
                          </a:solidFill>
                          <a:latin typeface="Meiryo UI" panose="020B0604030504040204" pitchFamily="50" charset="-128"/>
                          <a:ea typeface="Meiryo UI" panose="020B0604030504040204" pitchFamily="50" charset="-128"/>
                        </a:rPr>
                        <a:t>●副首都推進局を共同設置</a:t>
                      </a:r>
                      <a:endParaRPr kumimoji="1" lang="en-US" altLang="ja-JP" sz="800" dirty="0" smtClean="0">
                        <a:solidFill>
                          <a:schemeClr val="tx1"/>
                        </a:solidFill>
                        <a:latin typeface="Meiryo UI" panose="020B0604030504040204" pitchFamily="50" charset="-128"/>
                        <a:ea typeface="Meiryo UI" panose="020B0604030504040204" pitchFamily="50" charset="-128"/>
                      </a:endParaRPr>
                    </a:p>
                    <a:p>
                      <a:r>
                        <a:rPr kumimoji="1" lang="ja-JP" altLang="en-US" sz="800" dirty="0" smtClean="0">
                          <a:solidFill>
                            <a:schemeClr val="tx1"/>
                          </a:solidFill>
                          <a:latin typeface="Meiryo UI" panose="020B0604030504040204" pitchFamily="50" charset="-128"/>
                          <a:ea typeface="Meiryo UI" panose="020B0604030504040204" pitchFamily="50" charset="-128"/>
                        </a:rPr>
                        <a:t>●「副首都ビジョン」を取りまとめ</a:t>
                      </a:r>
                    </a:p>
                    <a:p>
                      <a:endParaRPr lang="ja-JP" altLang="en-US" sz="8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1577" marR="1577" marT="1577" marB="0"/>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dirty="0" smtClean="0">
                          <a:solidFill>
                            <a:schemeClr val="tx1"/>
                          </a:solidFill>
                          <a:latin typeface="Meiryo UI" panose="020B0604030504040204" pitchFamily="50" charset="-128"/>
                          <a:ea typeface="Meiryo UI" panose="020B0604030504040204" pitchFamily="50" charset="-128"/>
                        </a:rPr>
                        <a:t>●大都市制度</a:t>
                      </a:r>
                      <a:r>
                        <a:rPr kumimoji="1" lang="en-US" altLang="ja-JP" sz="800" dirty="0" smtClean="0">
                          <a:solidFill>
                            <a:schemeClr val="tx1"/>
                          </a:solidFill>
                          <a:latin typeface="Meiryo UI" panose="020B0604030504040204" pitchFamily="50" charset="-128"/>
                          <a:ea typeface="Meiryo UI" panose="020B0604030504040204" pitchFamily="50" charset="-128"/>
                        </a:rPr>
                        <a:t>(</a:t>
                      </a:r>
                      <a:r>
                        <a:rPr kumimoji="1" lang="ja-JP" altLang="en-US" sz="800" dirty="0" smtClean="0">
                          <a:solidFill>
                            <a:schemeClr val="tx1"/>
                          </a:solidFill>
                          <a:latin typeface="Meiryo UI" panose="020B0604030504040204" pitchFamily="50" charset="-128"/>
                          <a:ea typeface="Meiryo UI" panose="020B0604030504040204" pitchFamily="50" charset="-128"/>
                        </a:rPr>
                        <a:t>特別区設置</a:t>
                      </a:r>
                      <a:r>
                        <a:rPr kumimoji="1" lang="en-US" altLang="ja-JP" sz="800" dirty="0" smtClean="0">
                          <a:solidFill>
                            <a:schemeClr val="tx1"/>
                          </a:solidFill>
                          <a:latin typeface="Meiryo UI" panose="020B0604030504040204" pitchFamily="50" charset="-128"/>
                          <a:ea typeface="Meiryo UI" panose="020B0604030504040204" pitchFamily="50" charset="-128"/>
                        </a:rPr>
                        <a:t>)</a:t>
                      </a:r>
                      <a:r>
                        <a:rPr kumimoji="1" lang="ja-JP" altLang="en-US" sz="800" dirty="0" smtClean="0">
                          <a:solidFill>
                            <a:schemeClr val="tx1"/>
                          </a:solidFill>
                          <a:latin typeface="Meiryo UI" panose="020B0604030504040204" pitchFamily="50" charset="-128"/>
                          <a:ea typeface="Meiryo UI" panose="020B0604030504040204" pitchFamily="50" charset="-128"/>
                        </a:rPr>
                        <a:t>協議会を設置</a:t>
                      </a:r>
                      <a:endParaRPr kumimoji="1" lang="en-US" altLang="ja-JP" sz="800" dirty="0" smtClean="0">
                        <a:solidFill>
                          <a:schemeClr val="tx1"/>
                        </a:solidFill>
                        <a:latin typeface="Meiryo UI" panose="020B0604030504040204" pitchFamily="50" charset="-128"/>
                        <a:ea typeface="Meiryo UI" panose="020B0604030504040204" pitchFamily="50" charset="-128"/>
                      </a:endParaRPr>
                    </a:p>
                    <a:p>
                      <a:endParaRPr lang="ja-JP" altLang="en-US" sz="8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1577" marR="1577" marT="1577" marB="0"/>
                </a:tc>
                <a:tc>
                  <a:txBody>
                    <a:bodyPr/>
                    <a:lstStyle/>
                    <a:p>
                      <a:endParaRPr lang="ja-JP" altLang="en-US" sz="800" dirty="0">
                        <a:latin typeface="Meiryo UI" panose="020B0604030504040204" pitchFamily="50" charset="-128"/>
                        <a:ea typeface="Meiryo UI" panose="020B0604030504040204" pitchFamily="50" charset="-128"/>
                        <a:cs typeface="Meiryo UI" panose="020B0604030504040204" pitchFamily="50" charset="-128"/>
                      </a:endParaRPr>
                    </a:p>
                  </a:txBody>
                  <a:tcPr marL="1577" marR="1577" marT="1577" marB="0"/>
                </a:tc>
                <a:extLst>
                  <a:ext uri="{0D108BD9-81ED-4DB2-BD59-A6C34878D82A}">
                    <a16:rowId xmlns:a16="http://schemas.microsoft.com/office/drawing/2014/main" xmlns="" val="4087062495"/>
                  </a:ext>
                </a:extLst>
              </a:tr>
              <a:tr h="1126630">
                <a:tc vMerge="1">
                  <a:txBody>
                    <a:bodyPr/>
                    <a:lstStyle/>
                    <a:p>
                      <a:pPr algn="l" rtl="0" fontAlgn="ctr"/>
                      <a:endParaRPr lang="ja-JP" altLang="en-US" sz="800" b="0" i="0" u="none" strike="noStrike">
                        <a:solidFill>
                          <a:srgbClr val="FFFFFF"/>
                        </a:solidFill>
                        <a:effectLst/>
                        <a:latin typeface="Meiryo UI" panose="020B0604030504040204" pitchFamily="50" charset="-128"/>
                        <a:ea typeface="Meiryo UI" panose="020B0604030504040204" pitchFamily="50" charset="-128"/>
                      </a:endParaRPr>
                    </a:p>
                  </a:txBody>
                  <a:tcPr marL="1577" marR="1577" marT="1577" marB="0" anchor="ctr"/>
                </a:tc>
                <a:tc>
                  <a:txBody>
                    <a:bodyPr/>
                    <a:lstStyle/>
                    <a:p>
                      <a:pPr algn="l" rtl="0" fontAlgn="ctr"/>
                      <a:r>
                        <a:rPr lang="ja-JP" altLang="en-US" sz="800" b="1" u="none" strike="noStrike">
                          <a:solidFill>
                            <a:schemeClr val="bg1"/>
                          </a:solidFill>
                          <a:effectLst/>
                          <a:latin typeface="Meiryo UI" panose="020B0604030504040204" pitchFamily="50" charset="-128"/>
                          <a:ea typeface="Meiryo UI" panose="020B0604030504040204" pitchFamily="50" charset="-128"/>
                        </a:rPr>
                        <a:t>組織統合</a:t>
                      </a:r>
                      <a:endParaRPr lang="ja-JP" altLang="en-US" sz="800" b="1" i="0" u="none" strike="noStrike">
                        <a:solidFill>
                          <a:schemeClr val="bg1"/>
                        </a:solidFill>
                        <a:effectLst/>
                        <a:latin typeface="Meiryo UI" panose="020B0604030504040204" pitchFamily="50" charset="-128"/>
                        <a:ea typeface="Meiryo UI" panose="020B0604030504040204" pitchFamily="50" charset="-128"/>
                      </a:endParaRPr>
                    </a:p>
                  </a:txBody>
                  <a:tcPr marL="1577" marR="1577" marT="1577" marB="0" anchor="ctr">
                    <a:solidFill>
                      <a:schemeClr val="tx1">
                        <a:lumMod val="50000"/>
                        <a:lumOff val="50000"/>
                      </a:schemeClr>
                    </a:solidFill>
                  </a:tcPr>
                </a:tc>
                <a:tc>
                  <a:txBody>
                    <a:bodyPr/>
                    <a:lstStyle/>
                    <a:p>
                      <a:endParaRPr lang="ja-JP" altLang="en-US" sz="800">
                        <a:latin typeface="Meiryo UI" panose="020B0604030504040204" pitchFamily="50" charset="-128"/>
                        <a:ea typeface="Meiryo UI" panose="020B0604030504040204" pitchFamily="50" charset="-128"/>
                        <a:cs typeface="Meiryo UI" panose="020B0604030504040204" pitchFamily="50" charset="-128"/>
                      </a:endParaRPr>
                    </a:p>
                  </a:txBody>
                  <a:tcPr marL="1577" marR="1577" marT="1577" marB="0"/>
                </a:tc>
                <a:tc>
                  <a:txBody>
                    <a:bodyPr/>
                    <a:lstStyle/>
                    <a:p>
                      <a:endParaRPr lang="ja-JP" altLang="en-US" sz="800">
                        <a:latin typeface="Meiryo UI" panose="020B0604030504040204" pitchFamily="50" charset="-128"/>
                        <a:ea typeface="Meiryo UI" panose="020B0604030504040204" pitchFamily="50" charset="-128"/>
                        <a:cs typeface="Meiryo UI" panose="020B0604030504040204" pitchFamily="50" charset="-128"/>
                      </a:endParaRPr>
                    </a:p>
                  </a:txBody>
                  <a:tcPr marL="1577" marR="1577" marT="1577" marB="0"/>
                </a:tc>
                <a:tc>
                  <a:txBody>
                    <a:bodyPr/>
                    <a:lstStyle/>
                    <a:p>
                      <a:endParaRPr lang="ja-JP" altLang="en-US" sz="800">
                        <a:latin typeface="Meiryo UI" panose="020B0604030504040204" pitchFamily="50" charset="-128"/>
                        <a:ea typeface="Meiryo UI" panose="020B0604030504040204" pitchFamily="50" charset="-128"/>
                        <a:cs typeface="Meiryo UI" panose="020B0604030504040204" pitchFamily="50" charset="-128"/>
                      </a:endParaRPr>
                    </a:p>
                  </a:txBody>
                  <a:tcPr marL="1577" marR="1577" marT="1577" marB="0"/>
                </a:tc>
                <a:tc>
                  <a:txBody>
                    <a:bodyPr/>
                    <a:lstStyle/>
                    <a:p>
                      <a:endParaRPr lang="ja-JP" altLang="en-US" sz="800" dirty="0">
                        <a:latin typeface="Meiryo UI" panose="020B0604030504040204" pitchFamily="50" charset="-128"/>
                        <a:ea typeface="Meiryo UI" panose="020B0604030504040204" pitchFamily="50" charset="-128"/>
                        <a:cs typeface="Meiryo UI" panose="020B0604030504040204" pitchFamily="50" charset="-128"/>
                      </a:endParaRPr>
                    </a:p>
                  </a:txBody>
                  <a:tcPr marL="1577" marR="1577" marT="1577" marB="0"/>
                </a:tc>
                <a:tc>
                  <a:txBody>
                    <a:bodyPr/>
                    <a:lstStyle/>
                    <a:p>
                      <a:endParaRPr lang="ja-JP" altLang="en-US" sz="80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1577" marR="1577" marT="1577" marB="0"/>
                </a:tc>
                <a:tc>
                  <a:txBody>
                    <a:bodyPr/>
                    <a:lstStyle/>
                    <a:p>
                      <a:endParaRPr lang="ja-JP" altLang="en-US" sz="8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1577" marR="1577" marT="1577" marB="0"/>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●府市の信用保証協会が合併し、大阪信用保証協会に</a:t>
                      </a:r>
                      <a:endParaRPr kumimoji="1" lang="en-US" altLang="ja-JP" sz="8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●府市消防学校の一体的運用</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8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endParaRPr lang="ja-JP" altLang="en-US" sz="8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1577" marR="1577" marT="1577" marB="0"/>
                </a:tc>
                <a:tc>
                  <a:txBody>
                    <a:bodyPr/>
                    <a:lstStyle/>
                    <a:p>
                      <a:endParaRPr lang="ja-JP" altLang="en-US" sz="8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1577" marR="1577" marT="1577" marB="0"/>
                </a:tc>
                <a:tc>
                  <a:txBody>
                    <a:bodyPr/>
                    <a:lstStyle/>
                    <a:p>
                      <a:endParaRPr lang="ja-JP" altLang="en-US" sz="8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1577" marR="1577" marT="1577" marB="0"/>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dirty="0" smtClean="0">
                          <a:solidFill>
                            <a:schemeClr val="tx1"/>
                          </a:solidFill>
                          <a:latin typeface="Meiryo UI" panose="020B0604030504040204" pitchFamily="50" charset="-128"/>
                          <a:ea typeface="Meiryo UI" panose="020B0604030504040204" pitchFamily="50" charset="-128"/>
                        </a:rPr>
                        <a:t>●府市の地方衛生研究所を統合し、</a:t>
                      </a:r>
                      <a:r>
                        <a:rPr kumimoji="1" lang="en-US" altLang="ja-JP" sz="800" dirty="0" smtClean="0">
                          <a:solidFill>
                            <a:schemeClr val="tx1"/>
                          </a:solidFill>
                          <a:latin typeface="Meiryo UI" panose="020B0604030504040204" pitchFamily="50" charset="-128"/>
                          <a:ea typeface="Meiryo UI" panose="020B0604030504040204" pitchFamily="50" charset="-128"/>
                        </a:rPr>
                        <a:t>(</a:t>
                      </a:r>
                      <a:r>
                        <a:rPr kumimoji="1" lang="ja-JP" altLang="en-US" sz="800" dirty="0" smtClean="0">
                          <a:solidFill>
                            <a:schemeClr val="tx1"/>
                          </a:solidFill>
                          <a:latin typeface="Meiryo UI" panose="020B0604030504040204" pitchFamily="50" charset="-128"/>
                          <a:ea typeface="Meiryo UI" panose="020B0604030504040204" pitchFamily="50" charset="-128"/>
                        </a:rPr>
                        <a:t>地独</a:t>
                      </a:r>
                      <a:r>
                        <a:rPr kumimoji="1" lang="en-US" altLang="ja-JP" sz="800" dirty="0" smtClean="0">
                          <a:solidFill>
                            <a:schemeClr val="tx1"/>
                          </a:solidFill>
                          <a:latin typeface="Meiryo UI" panose="020B0604030504040204" pitchFamily="50" charset="-128"/>
                          <a:ea typeface="Meiryo UI" panose="020B0604030504040204" pitchFamily="50" charset="-128"/>
                        </a:rPr>
                        <a:t>)</a:t>
                      </a:r>
                      <a:r>
                        <a:rPr kumimoji="1" lang="ja-JP" altLang="en-US" sz="800" dirty="0" smtClean="0">
                          <a:solidFill>
                            <a:schemeClr val="tx1"/>
                          </a:solidFill>
                          <a:latin typeface="Meiryo UI" panose="020B0604030504040204" pitchFamily="50" charset="-128"/>
                          <a:ea typeface="Meiryo UI" panose="020B0604030504040204" pitchFamily="50" charset="-128"/>
                        </a:rPr>
                        <a:t>大阪健康安全基盤研究所を設立</a:t>
                      </a:r>
                    </a:p>
                    <a:p>
                      <a:endParaRPr lang="ja-JP" altLang="en-US" sz="8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1577" marR="1577" marT="1577" marB="0"/>
                </a:tc>
                <a:tc>
                  <a:txBody>
                    <a:bodyPr/>
                    <a:lstStyle/>
                    <a:p>
                      <a:endParaRPr lang="ja-JP" altLang="en-US" sz="800" dirty="0">
                        <a:latin typeface="Meiryo UI" panose="020B0604030504040204" pitchFamily="50" charset="-128"/>
                        <a:ea typeface="Meiryo UI" panose="020B0604030504040204" pitchFamily="50" charset="-128"/>
                        <a:cs typeface="Meiryo UI" panose="020B0604030504040204" pitchFamily="50" charset="-128"/>
                      </a:endParaRPr>
                    </a:p>
                  </a:txBody>
                  <a:tcPr marL="1577" marR="1577" marT="1577" marB="0"/>
                </a:tc>
                <a:extLst>
                  <a:ext uri="{0D108BD9-81ED-4DB2-BD59-A6C34878D82A}">
                    <a16:rowId xmlns:a16="http://schemas.microsoft.com/office/drawing/2014/main" xmlns="" val="2108620720"/>
                  </a:ext>
                </a:extLst>
              </a:tr>
              <a:tr h="530645">
                <a:tc vMerge="1">
                  <a:txBody>
                    <a:bodyPr/>
                    <a:lstStyle/>
                    <a:p>
                      <a:pPr algn="l" rtl="0" fontAlgn="ctr"/>
                      <a:endParaRPr lang="ja-JP" altLang="en-US" sz="800" b="0" i="0" u="none" strike="noStrike">
                        <a:solidFill>
                          <a:srgbClr val="FFFFFF"/>
                        </a:solidFill>
                        <a:effectLst/>
                        <a:latin typeface="Meiryo UI" panose="020B0604030504040204" pitchFamily="50" charset="-128"/>
                        <a:ea typeface="Meiryo UI" panose="020B0604030504040204" pitchFamily="50" charset="-128"/>
                      </a:endParaRPr>
                    </a:p>
                  </a:txBody>
                  <a:tcPr marL="1577" marR="1577" marT="1577" marB="0" anchor="ctr"/>
                </a:tc>
                <a:tc>
                  <a:txBody>
                    <a:bodyPr/>
                    <a:lstStyle/>
                    <a:p>
                      <a:pPr algn="l" rtl="0" fontAlgn="ctr"/>
                      <a:r>
                        <a:rPr lang="ja-JP" altLang="en-US" sz="800" b="1" u="none" strike="noStrike">
                          <a:solidFill>
                            <a:schemeClr val="bg1"/>
                          </a:solidFill>
                          <a:effectLst/>
                          <a:latin typeface="Meiryo UI" panose="020B0604030504040204" pitchFamily="50" charset="-128"/>
                          <a:ea typeface="Meiryo UI" panose="020B0604030504040204" pitchFamily="50" charset="-128"/>
                        </a:rPr>
                        <a:t>事業連携</a:t>
                      </a:r>
                      <a:endParaRPr lang="ja-JP" altLang="en-US" sz="800" b="1" i="0" u="none" strike="noStrike">
                        <a:solidFill>
                          <a:schemeClr val="bg1"/>
                        </a:solidFill>
                        <a:effectLst/>
                        <a:latin typeface="Meiryo UI" panose="020B0604030504040204" pitchFamily="50" charset="-128"/>
                        <a:ea typeface="Meiryo UI" panose="020B0604030504040204" pitchFamily="50" charset="-128"/>
                      </a:endParaRPr>
                    </a:p>
                  </a:txBody>
                  <a:tcPr marL="1577" marR="1577" marT="1577" marB="0" anchor="ctr">
                    <a:solidFill>
                      <a:schemeClr val="tx1">
                        <a:lumMod val="50000"/>
                        <a:lumOff val="50000"/>
                      </a:schemeClr>
                    </a:solidFill>
                  </a:tcPr>
                </a:tc>
                <a:tc>
                  <a:txBody>
                    <a:bodyPr/>
                    <a:lstStyle/>
                    <a:p>
                      <a:endParaRPr lang="ja-JP" altLang="en-US" sz="800">
                        <a:latin typeface="Meiryo UI" panose="020B0604030504040204" pitchFamily="50" charset="-128"/>
                        <a:ea typeface="Meiryo UI" panose="020B0604030504040204" pitchFamily="50" charset="-128"/>
                        <a:cs typeface="Meiryo UI" panose="020B0604030504040204" pitchFamily="50" charset="-128"/>
                      </a:endParaRPr>
                    </a:p>
                  </a:txBody>
                  <a:tcPr marL="1577" marR="1577" marT="1577" marB="0"/>
                </a:tc>
                <a:tc>
                  <a:txBody>
                    <a:bodyPr/>
                    <a:lstStyle/>
                    <a:p>
                      <a:endParaRPr lang="ja-JP" altLang="en-US" sz="800">
                        <a:latin typeface="Meiryo UI" panose="020B0604030504040204" pitchFamily="50" charset="-128"/>
                        <a:ea typeface="Meiryo UI" panose="020B0604030504040204" pitchFamily="50" charset="-128"/>
                        <a:cs typeface="Meiryo UI" panose="020B0604030504040204" pitchFamily="50" charset="-128"/>
                      </a:endParaRPr>
                    </a:p>
                  </a:txBody>
                  <a:tcPr marL="1577" marR="1577" marT="1577" marB="0"/>
                </a:tc>
                <a:tc>
                  <a:txBody>
                    <a:bodyPr/>
                    <a:lstStyle/>
                    <a:p>
                      <a:endParaRPr lang="ja-JP" altLang="en-US" sz="800">
                        <a:latin typeface="Meiryo UI" panose="020B0604030504040204" pitchFamily="50" charset="-128"/>
                        <a:ea typeface="Meiryo UI" panose="020B0604030504040204" pitchFamily="50" charset="-128"/>
                        <a:cs typeface="Meiryo UI" panose="020B0604030504040204" pitchFamily="50" charset="-128"/>
                      </a:endParaRPr>
                    </a:p>
                  </a:txBody>
                  <a:tcPr marL="1577" marR="1577" marT="1577" marB="0"/>
                </a:tc>
                <a:tc>
                  <a:txBody>
                    <a:bodyPr/>
                    <a:lstStyle/>
                    <a:p>
                      <a:endParaRPr lang="ja-JP" altLang="en-US" sz="800">
                        <a:latin typeface="Meiryo UI" panose="020B0604030504040204" pitchFamily="50" charset="-128"/>
                        <a:ea typeface="Meiryo UI" panose="020B0604030504040204" pitchFamily="50" charset="-128"/>
                        <a:cs typeface="Meiryo UI" panose="020B0604030504040204" pitchFamily="50" charset="-128"/>
                      </a:endParaRPr>
                    </a:p>
                  </a:txBody>
                  <a:tcPr marL="1577" marR="1577" marT="1577" marB="0"/>
                </a:tc>
                <a:tc>
                  <a:txBody>
                    <a:bodyPr/>
                    <a:lstStyle/>
                    <a:p>
                      <a:endParaRPr lang="ja-JP" altLang="en-US" sz="8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1577" marR="1577" marT="1577" marB="0"/>
                </a:tc>
                <a:tc>
                  <a:txBody>
                    <a:bodyPr/>
                    <a:lstStyle/>
                    <a:p>
                      <a:endParaRPr lang="ja-JP" altLang="en-US" sz="80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1577" marR="1577" marT="1577" marB="0"/>
                </a:tc>
                <a:tc>
                  <a:txBody>
                    <a:bodyPr/>
                    <a:lstStyle/>
                    <a:p>
                      <a:endParaRPr lang="ja-JP" altLang="en-US" sz="8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1577" marR="1577" marT="1577" marB="0"/>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dirty="0" smtClean="0">
                          <a:solidFill>
                            <a:schemeClr val="tx1"/>
                          </a:solidFill>
                          <a:latin typeface="Meiryo UI" panose="020B0604030504040204" pitchFamily="50" charset="-128"/>
                          <a:ea typeface="Meiryo UI" panose="020B0604030504040204" pitchFamily="50" charset="-128"/>
                        </a:rPr>
                        <a:t>●大阪市内の府営住宅を大阪市に移管開始</a:t>
                      </a:r>
                    </a:p>
                  </a:txBody>
                  <a:tcPr marL="1577" marR="1577" marT="1577" marB="0"/>
                </a:tc>
                <a:tc>
                  <a:txBody>
                    <a:bodyPr/>
                    <a:lstStyle/>
                    <a:p>
                      <a:endParaRPr lang="ja-JP" altLang="en-US" sz="8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1577" marR="1577" marT="1577" marB="0"/>
                </a:tc>
                <a:tc>
                  <a:txBody>
                    <a:bodyPr/>
                    <a:lstStyle/>
                    <a:p>
                      <a:endParaRPr lang="ja-JP" altLang="en-US" sz="8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1577" marR="1577" marT="1577" marB="0"/>
                </a:tc>
                <a:tc>
                  <a:txBody>
                    <a:bodyPr/>
                    <a:lstStyle/>
                    <a:p>
                      <a:endParaRPr lang="ja-JP" altLang="en-US" sz="800" dirty="0">
                        <a:latin typeface="Meiryo UI" panose="020B0604030504040204" pitchFamily="50" charset="-128"/>
                        <a:ea typeface="Meiryo UI" panose="020B0604030504040204" pitchFamily="50" charset="-128"/>
                        <a:cs typeface="Meiryo UI" panose="020B0604030504040204" pitchFamily="50" charset="-128"/>
                      </a:endParaRPr>
                    </a:p>
                  </a:txBody>
                  <a:tcPr marL="1577" marR="1577" marT="1577" marB="0"/>
                </a:tc>
                <a:extLst>
                  <a:ext uri="{0D108BD9-81ED-4DB2-BD59-A6C34878D82A}">
                    <a16:rowId xmlns:a16="http://schemas.microsoft.com/office/drawing/2014/main" xmlns="" val="2321023414"/>
                  </a:ext>
                </a:extLst>
              </a:tr>
              <a:tr h="1553080">
                <a:tc gridSpan="2">
                  <a:txBody>
                    <a:bodyPr/>
                    <a:lstStyle/>
                    <a:p>
                      <a:pPr algn="l" rtl="0" fontAlgn="ctr"/>
                      <a:r>
                        <a:rPr lang="ja-JP" altLang="en-US" sz="800" b="1" u="none" strike="noStrike" dirty="0">
                          <a:solidFill>
                            <a:schemeClr val="bg1"/>
                          </a:solidFill>
                          <a:effectLst/>
                          <a:latin typeface="Meiryo UI" panose="020B0604030504040204" pitchFamily="50" charset="-128"/>
                          <a:ea typeface="Meiryo UI" panose="020B0604030504040204" pitchFamily="50" charset="-128"/>
                        </a:rPr>
                        <a:t>⑨</a:t>
                      </a:r>
                      <a:r>
                        <a:rPr lang="ja-JP" altLang="en-US" sz="800" b="1" u="none" strike="noStrike" dirty="0" smtClean="0">
                          <a:solidFill>
                            <a:schemeClr val="bg1"/>
                          </a:solidFill>
                          <a:effectLst/>
                          <a:latin typeface="Meiryo UI" panose="020B0604030504040204" pitchFamily="50" charset="-128"/>
                          <a:ea typeface="Meiryo UI" panose="020B0604030504040204" pitchFamily="50" charset="-128"/>
                        </a:rPr>
                        <a:t>その他</a:t>
                      </a:r>
                      <a:endParaRPr lang="ja-JP" altLang="en-US" sz="800" b="1" i="0" u="none" strike="noStrike" dirty="0">
                        <a:solidFill>
                          <a:schemeClr val="bg1"/>
                        </a:solidFill>
                        <a:effectLst/>
                        <a:latin typeface="Meiryo UI" panose="020B0604030504040204" pitchFamily="50" charset="-128"/>
                        <a:ea typeface="Meiryo UI" panose="020B0604030504040204" pitchFamily="50" charset="-128"/>
                      </a:endParaRPr>
                    </a:p>
                  </a:txBody>
                  <a:tcPr marL="1577" marR="1577" marT="1577" marB="0" anchor="ctr">
                    <a:solidFill>
                      <a:schemeClr val="tx1">
                        <a:lumMod val="50000"/>
                        <a:lumOff val="50000"/>
                      </a:schemeClr>
                    </a:solidFill>
                  </a:tcPr>
                </a:tc>
                <a:tc hMerge="1">
                  <a:txBody>
                    <a:bodyPr/>
                    <a:lstStyle/>
                    <a:p>
                      <a:pPr algn="l" rtl="0" fontAlgn="ctr"/>
                      <a:endParaRPr lang="ja-JP" altLang="en-US" sz="800" b="1" i="0" u="none" strike="noStrike" dirty="0">
                        <a:solidFill>
                          <a:schemeClr val="bg1"/>
                        </a:solidFill>
                        <a:effectLst/>
                        <a:latin typeface="Meiryo UI" panose="020B0604030504040204" pitchFamily="50" charset="-128"/>
                        <a:ea typeface="Meiryo UI" panose="020B0604030504040204" pitchFamily="50" charset="-128"/>
                      </a:endParaRPr>
                    </a:p>
                  </a:txBody>
                  <a:tcPr marL="1577" marR="1577" marT="1577" marB="0" anchor="ctr">
                    <a:solidFill>
                      <a:schemeClr val="tx1">
                        <a:lumMod val="50000"/>
                        <a:lumOff val="50000"/>
                      </a:schemeClr>
                    </a:solidFill>
                  </a:tcPr>
                </a:tc>
                <a:tc>
                  <a:txBody>
                    <a:bodyPr/>
                    <a:lstStyle/>
                    <a:p>
                      <a:endParaRPr lang="ja-JP" altLang="en-US" sz="800">
                        <a:latin typeface="Meiryo UI" panose="020B0604030504040204" pitchFamily="50" charset="-128"/>
                        <a:ea typeface="Meiryo UI" panose="020B0604030504040204" pitchFamily="50" charset="-128"/>
                        <a:cs typeface="Meiryo UI" panose="020B0604030504040204" pitchFamily="50" charset="-128"/>
                      </a:endParaRPr>
                    </a:p>
                  </a:txBody>
                  <a:tcPr marL="1577" marR="1577" marT="1577" marB="0"/>
                </a:tc>
                <a:tc>
                  <a:txBody>
                    <a:bodyPr/>
                    <a:lstStyle/>
                    <a:p>
                      <a:endParaRPr lang="ja-JP" altLang="en-US" sz="800">
                        <a:latin typeface="Meiryo UI" panose="020B0604030504040204" pitchFamily="50" charset="-128"/>
                        <a:ea typeface="Meiryo UI" panose="020B0604030504040204" pitchFamily="50" charset="-128"/>
                        <a:cs typeface="Meiryo UI" panose="020B0604030504040204" pitchFamily="50" charset="-128"/>
                      </a:endParaRPr>
                    </a:p>
                  </a:txBody>
                  <a:tcPr marL="1577" marR="1577" marT="1577" marB="0"/>
                </a:tc>
                <a:tc>
                  <a:txBody>
                    <a:bodyPr/>
                    <a:lstStyle/>
                    <a:p>
                      <a:endParaRPr lang="ja-JP" altLang="en-US" sz="800">
                        <a:latin typeface="Meiryo UI" panose="020B0604030504040204" pitchFamily="50" charset="-128"/>
                        <a:ea typeface="Meiryo UI" panose="020B0604030504040204" pitchFamily="50" charset="-128"/>
                        <a:cs typeface="Meiryo UI" panose="020B0604030504040204" pitchFamily="50" charset="-128"/>
                      </a:endParaRPr>
                    </a:p>
                  </a:txBody>
                  <a:tcPr marL="1577" marR="1577" marT="1577" marB="0"/>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dirty="0" smtClean="0">
                          <a:latin typeface="Meiryo UI" panose="020B0604030504040204" pitchFamily="50" charset="-128"/>
                          <a:ea typeface="Meiryo UI" panose="020B0604030504040204" pitchFamily="50" charset="-128"/>
                          <a:cs typeface="Meiryo UI" panose="020B0604030504040204" pitchFamily="50" charset="-128"/>
                        </a:rPr>
                        <a:t>●「庁内会議のオープン化」開始</a:t>
                      </a:r>
                    </a:p>
                    <a:p>
                      <a:endParaRPr lang="ja-JP" altLang="en-US" sz="800" dirty="0">
                        <a:latin typeface="Meiryo UI" panose="020B0604030504040204" pitchFamily="50" charset="-128"/>
                        <a:ea typeface="Meiryo UI" panose="020B0604030504040204" pitchFamily="50" charset="-128"/>
                        <a:cs typeface="Meiryo UI" panose="020B0604030504040204" pitchFamily="50" charset="-128"/>
                      </a:endParaRPr>
                    </a:p>
                  </a:txBody>
                  <a:tcPr marL="1577" marR="1577" marT="1577" marB="0"/>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●区ＣＭ制度を導入</a:t>
                      </a:r>
                      <a:endParaRPr kumimoji="1" lang="en-US" altLang="ja-JP" sz="8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●区長の予算編成権の強化</a:t>
                      </a:r>
                      <a:endParaRPr kumimoji="1" lang="en-US" altLang="ja-JP" sz="8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●モデル施設におけるサービス向上の取組開始</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●「市民の声の見える化」開始</a:t>
                      </a:r>
                    </a:p>
                    <a:p>
                      <a:endParaRPr lang="ja-JP" altLang="en-US" sz="8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1577" marR="1577" marT="1577" marB="0"/>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●「公金支出情報の公表」開始</a:t>
                      </a:r>
                      <a:endParaRPr kumimoji="1" lang="en-US" altLang="ja-JP" sz="8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●「施策プロセスの見える化」本格運用開始</a:t>
                      </a:r>
                    </a:p>
                    <a:p>
                      <a:endParaRPr lang="ja-JP" altLang="en-US" sz="8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1577" marR="1577" marT="1577" marB="0"/>
                </a:tc>
                <a:tc>
                  <a:txBody>
                    <a:bodyPr/>
                    <a:lstStyle/>
                    <a:p>
                      <a:endParaRPr lang="ja-JP" altLang="en-US" sz="80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1577" marR="1577" marT="1577" marB="0"/>
                </a:tc>
                <a:tc>
                  <a:txBody>
                    <a:bodyPr/>
                    <a:lstStyle/>
                    <a:p>
                      <a:r>
                        <a:rPr lang="ja-JP" altLang="en-US" sz="8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●新公会計制度の運用開始</a:t>
                      </a:r>
                      <a:endParaRPr lang="ja-JP" altLang="en-US" sz="8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1577" marR="1577" marT="1577" marB="0"/>
                </a:tc>
                <a:tc>
                  <a:txBody>
                    <a:bodyPr/>
                    <a:lstStyle/>
                    <a:p>
                      <a:endParaRPr lang="ja-JP" altLang="en-US" sz="8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1577" marR="1577" marT="1577" marB="0"/>
                </a:tc>
                <a:tc>
                  <a:txBody>
                    <a:bodyPr/>
                    <a:lstStyle/>
                    <a:p>
                      <a:endParaRPr lang="ja-JP" altLang="en-US" sz="8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1577" marR="1577" marT="1577" marB="0"/>
                </a:tc>
                <a:tc>
                  <a:txBody>
                    <a:bodyPr/>
                    <a:lstStyle/>
                    <a:p>
                      <a:endParaRPr lang="ja-JP" altLang="en-US" sz="800" dirty="0">
                        <a:latin typeface="Meiryo UI" panose="020B0604030504040204" pitchFamily="50" charset="-128"/>
                        <a:ea typeface="Meiryo UI" panose="020B0604030504040204" pitchFamily="50" charset="-128"/>
                        <a:cs typeface="Meiryo UI" panose="020B0604030504040204" pitchFamily="50" charset="-128"/>
                      </a:endParaRPr>
                    </a:p>
                  </a:txBody>
                  <a:tcPr marL="1577" marR="1577" marT="1577" marB="0"/>
                </a:tc>
                <a:extLst>
                  <a:ext uri="{0D108BD9-81ED-4DB2-BD59-A6C34878D82A}">
                    <a16:rowId xmlns:a16="http://schemas.microsoft.com/office/drawing/2014/main" xmlns="" val="1204298813"/>
                  </a:ext>
                </a:extLst>
              </a:tr>
            </a:tbl>
          </a:graphicData>
        </a:graphic>
      </p:graphicFrame>
      <p:sp>
        <p:nvSpPr>
          <p:cNvPr id="8" name="テキスト ボックス 7"/>
          <p:cNvSpPr txBox="1"/>
          <p:nvPr/>
        </p:nvSpPr>
        <p:spPr>
          <a:xfrm>
            <a:off x="2973873" y="73079"/>
            <a:ext cx="3286477" cy="369332"/>
          </a:xfrm>
          <a:prstGeom prst="rect">
            <a:avLst/>
          </a:prstGeom>
          <a:noFill/>
        </p:spPr>
        <p:txBody>
          <a:bodyPr wrap="none" rtlCol="0">
            <a:spAutoFit/>
          </a:bodyPr>
          <a:lstStyle/>
          <a:p>
            <a:r>
              <a:rPr lang="en-US" altLang="ja-JP" b="1" dirty="0" smtClean="0">
                <a:latin typeface="Meiryo UI" panose="020B0604030504040204" pitchFamily="50" charset="-128"/>
                <a:ea typeface="Meiryo UI" panose="020B0604030504040204" pitchFamily="50" charset="-128"/>
              </a:rPr>
              <a:t>A</a:t>
            </a:r>
            <a:r>
              <a:rPr lang="ja-JP" altLang="en-US" b="1" dirty="0" smtClean="0">
                <a:latin typeface="Meiryo UI" panose="020B0604030504040204" pitchFamily="50" charset="-128"/>
                <a:ea typeface="Meiryo UI" panose="020B0604030504040204" pitchFamily="50" charset="-128"/>
              </a:rPr>
              <a:t> いわゆる行政改革（大阪市）</a:t>
            </a:r>
            <a:endParaRPr lang="ja-JP" altLang="en-US" b="1" dirty="0">
              <a:latin typeface="Meiryo UI" panose="020B0604030504040204" pitchFamily="50" charset="-128"/>
              <a:ea typeface="Meiryo UI" panose="020B0604030504040204" pitchFamily="50" charset="-128"/>
            </a:endParaRPr>
          </a:p>
        </p:txBody>
      </p:sp>
    </p:spTree>
    <p:extLst>
      <p:ext uri="{BB962C8B-B14F-4D97-AF65-F5344CB8AC3E}">
        <p14:creationId xmlns:p14="http://schemas.microsoft.com/office/powerpoint/2010/main" val="1880576356"/>
      </p:ext>
    </p:extLst>
  </p:cSld>
  <p:clrMapOvr>
    <a:masterClrMapping/>
  </p:clrMapOvr>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角丸四角形 13"/>
          <p:cNvSpPr/>
          <p:nvPr/>
        </p:nvSpPr>
        <p:spPr>
          <a:xfrm>
            <a:off x="6423528" y="3245335"/>
            <a:ext cx="2433746" cy="2559929"/>
          </a:xfrm>
          <a:prstGeom prst="roundRect">
            <a:avLst>
              <a:gd name="adj" fmla="val 3640"/>
            </a:avLst>
          </a:prstGeom>
          <a:solidFill>
            <a:schemeClr val="accent6">
              <a:lumMod val="60000"/>
              <a:lumOff val="40000"/>
              <a:alpha val="5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8" name="角丸四角形 17"/>
          <p:cNvSpPr/>
          <p:nvPr/>
        </p:nvSpPr>
        <p:spPr>
          <a:xfrm>
            <a:off x="6406027" y="1770524"/>
            <a:ext cx="1334326" cy="423503"/>
          </a:xfrm>
          <a:prstGeom prst="roundRect">
            <a:avLst>
              <a:gd name="adj" fmla="val 3640"/>
            </a:avLst>
          </a:prstGeom>
          <a:solidFill>
            <a:schemeClr val="accent6">
              <a:lumMod val="60000"/>
              <a:lumOff val="40000"/>
              <a:alpha val="5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 name="角丸四角形 10"/>
          <p:cNvSpPr/>
          <p:nvPr/>
        </p:nvSpPr>
        <p:spPr>
          <a:xfrm>
            <a:off x="4355977" y="3063201"/>
            <a:ext cx="1944216" cy="437808"/>
          </a:xfrm>
          <a:prstGeom prst="roundRect">
            <a:avLst>
              <a:gd name="adj" fmla="val 3640"/>
            </a:avLst>
          </a:prstGeom>
          <a:solidFill>
            <a:schemeClr val="accent6">
              <a:lumMod val="60000"/>
              <a:lumOff val="40000"/>
              <a:alpha val="5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 name="テキスト ボックス 3"/>
          <p:cNvSpPr txBox="1"/>
          <p:nvPr/>
        </p:nvSpPr>
        <p:spPr>
          <a:xfrm>
            <a:off x="0" y="0"/>
            <a:ext cx="7524328" cy="461665"/>
          </a:xfrm>
          <a:prstGeom prst="rect">
            <a:avLst/>
          </a:prstGeom>
          <a:solidFill>
            <a:srgbClr val="0070C0"/>
          </a:solidFill>
        </p:spPr>
        <p:txBody>
          <a:bodyPr wrap="square" rtlCol="0">
            <a:spAutoFit/>
          </a:bodyPr>
          <a:lstStyle/>
          <a:p>
            <a:r>
              <a:rPr lang="en-US" altLang="ja-JP" sz="2400" b="1" u="sng" dirty="0">
                <a:solidFill>
                  <a:schemeClr val="bg1"/>
                </a:solidFill>
                <a:latin typeface="+mn-ea"/>
              </a:rPr>
              <a:t>Ⅱ</a:t>
            </a:r>
            <a:r>
              <a:rPr kumimoji="1" lang="en-US" altLang="ja-JP" sz="2400" b="1" u="sng" dirty="0">
                <a:solidFill>
                  <a:schemeClr val="bg1"/>
                </a:solidFill>
                <a:latin typeface="+mn-ea"/>
                <a:ea typeface="+mn-ea"/>
              </a:rPr>
              <a:t>【</a:t>
            </a:r>
            <a:r>
              <a:rPr kumimoji="1" lang="ja-JP" altLang="en-US" sz="2400" b="1" u="sng" dirty="0">
                <a:solidFill>
                  <a:schemeClr val="bg1"/>
                </a:solidFill>
                <a:latin typeface="+mn-ea"/>
                <a:ea typeface="+mn-ea"/>
              </a:rPr>
              <a:t>民営化の取組</a:t>
            </a:r>
            <a:r>
              <a:rPr kumimoji="1" lang="en-US" altLang="ja-JP" sz="2400" b="1" u="sng" dirty="0">
                <a:solidFill>
                  <a:schemeClr val="bg1"/>
                </a:solidFill>
                <a:latin typeface="+mn-ea"/>
                <a:ea typeface="+mn-ea"/>
              </a:rPr>
              <a:t>】(2)</a:t>
            </a:r>
            <a:r>
              <a:rPr kumimoji="1" lang="ja-JP" altLang="en-US" sz="2400" b="1" u="sng" dirty="0">
                <a:solidFill>
                  <a:schemeClr val="bg1"/>
                </a:solidFill>
                <a:latin typeface="+mn-ea"/>
                <a:ea typeface="+mn-ea"/>
              </a:rPr>
              <a:t>　</a:t>
            </a:r>
            <a:r>
              <a:rPr lang="ja-JP" altLang="en-US" sz="2400" b="1" u="sng" dirty="0">
                <a:solidFill>
                  <a:schemeClr val="bg1"/>
                </a:solidFill>
                <a:latin typeface="+mn-ea"/>
              </a:rPr>
              <a:t>バ　ス</a:t>
            </a:r>
            <a:endParaRPr kumimoji="1" lang="ja-JP" altLang="en-US" sz="2400" b="1" u="sng" dirty="0">
              <a:solidFill>
                <a:schemeClr val="bg1"/>
              </a:solidFill>
              <a:latin typeface="+mn-ea"/>
              <a:ea typeface="+mn-ea"/>
            </a:endParaRPr>
          </a:p>
        </p:txBody>
      </p:sp>
      <p:sp>
        <p:nvSpPr>
          <p:cNvPr id="6" name="テキスト ボックス 5"/>
          <p:cNvSpPr txBox="1"/>
          <p:nvPr/>
        </p:nvSpPr>
        <p:spPr>
          <a:xfrm>
            <a:off x="7884368" y="0"/>
            <a:ext cx="1187624" cy="307777"/>
          </a:xfrm>
          <a:prstGeom prst="rect">
            <a:avLst/>
          </a:prstGeom>
          <a:noFill/>
        </p:spPr>
        <p:txBody>
          <a:bodyPr wrap="square" rtlCol="0">
            <a:spAutoFit/>
          </a:bodyPr>
          <a:lstStyle/>
          <a:p>
            <a:r>
              <a:rPr kumimoji="1" lang="en-US" altLang="ja-JP" sz="1400" dirty="0"/>
              <a:t>C2</a:t>
            </a:r>
            <a:endParaRPr kumimoji="1" lang="ja-JP" altLang="en-US" sz="1400" dirty="0"/>
          </a:p>
        </p:txBody>
      </p:sp>
      <p:sp>
        <p:nvSpPr>
          <p:cNvPr id="7" name="スライド番号プレースホルダ 6"/>
          <p:cNvSpPr>
            <a:spLocks noGrp="1"/>
          </p:cNvSpPr>
          <p:nvPr>
            <p:ph type="sldNum" sz="quarter" idx="12"/>
          </p:nvPr>
        </p:nvSpPr>
        <p:spPr/>
        <p:txBody>
          <a:bodyPr/>
          <a:lstStyle/>
          <a:p>
            <a:fld id="{CCEC3038-1CF1-4B63-9920-55248DCFBA97}" type="slidenum">
              <a:rPr kumimoji="1" lang="ja-JP" altLang="en-US" smtClean="0"/>
              <a:pPr/>
              <a:t>59</a:t>
            </a:fld>
            <a:endParaRPr kumimoji="1" lang="ja-JP" altLang="en-US"/>
          </a:p>
        </p:txBody>
      </p:sp>
      <p:graphicFrame>
        <p:nvGraphicFramePr>
          <p:cNvPr id="13" name="表 12"/>
          <p:cNvGraphicFramePr>
            <a:graphicFrameLocks noGrp="1"/>
          </p:cNvGraphicFramePr>
          <p:nvPr>
            <p:extLst/>
          </p:nvPr>
        </p:nvGraphicFramePr>
        <p:xfrm>
          <a:off x="323528" y="637252"/>
          <a:ext cx="8568952" cy="5768132"/>
        </p:xfrm>
        <a:graphic>
          <a:graphicData uri="http://schemas.openxmlformats.org/drawingml/2006/table">
            <a:tbl>
              <a:tblPr firstRow="1">
                <a:tableStyleId>{5C22544A-7EE6-4342-B048-85BDC9FD1C3A}</a:tableStyleId>
              </a:tblPr>
              <a:tblGrid>
                <a:gridCol w="1872208">
                  <a:extLst>
                    <a:ext uri="{9D8B030D-6E8A-4147-A177-3AD203B41FA5}">
                      <a16:colId xmlns:a16="http://schemas.microsoft.com/office/drawing/2014/main" xmlns="" val="20000"/>
                    </a:ext>
                  </a:extLst>
                </a:gridCol>
                <a:gridCol w="2088232">
                  <a:extLst>
                    <a:ext uri="{9D8B030D-6E8A-4147-A177-3AD203B41FA5}">
                      <a16:colId xmlns:a16="http://schemas.microsoft.com/office/drawing/2014/main" xmlns="" val="20001"/>
                    </a:ext>
                  </a:extLst>
                </a:gridCol>
                <a:gridCol w="2088232">
                  <a:extLst>
                    <a:ext uri="{9D8B030D-6E8A-4147-A177-3AD203B41FA5}">
                      <a16:colId xmlns:a16="http://schemas.microsoft.com/office/drawing/2014/main" xmlns="" val="20002"/>
                    </a:ext>
                  </a:extLst>
                </a:gridCol>
                <a:gridCol w="2520280">
                  <a:extLst>
                    <a:ext uri="{9D8B030D-6E8A-4147-A177-3AD203B41FA5}">
                      <a16:colId xmlns:a16="http://schemas.microsoft.com/office/drawing/2014/main" xmlns="" val="20003"/>
                    </a:ext>
                  </a:extLst>
                </a:gridCol>
              </a:tblGrid>
              <a:tr h="373172">
                <a:tc>
                  <a:txBody>
                    <a:bodyPr/>
                    <a:lstStyle/>
                    <a:p>
                      <a:pPr algn="ctr"/>
                      <a:r>
                        <a:rPr kumimoji="1" lang="ja-JP" altLang="en-US" sz="1400" dirty="0">
                          <a:solidFill>
                            <a:schemeClr val="tx1"/>
                          </a:solidFill>
                        </a:rPr>
                        <a:t>＜</a:t>
                      </a:r>
                      <a:r>
                        <a:rPr kumimoji="1" lang="en-US" altLang="ja-JP" sz="1400" dirty="0">
                          <a:solidFill>
                            <a:schemeClr val="tx1"/>
                          </a:solidFill>
                        </a:rPr>
                        <a:t>Why</a:t>
                      </a:r>
                      <a:r>
                        <a:rPr kumimoji="1" lang="ja-JP" altLang="en-US" sz="1400" dirty="0">
                          <a:solidFill>
                            <a:schemeClr val="tx1"/>
                          </a:solidFill>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kumimoji="1" lang="ja-JP" altLang="en-US" sz="1400" dirty="0">
                          <a:solidFill>
                            <a:schemeClr val="tx1"/>
                          </a:solidFill>
                        </a:rPr>
                        <a:t>＜</a:t>
                      </a:r>
                      <a:r>
                        <a:rPr kumimoji="1" lang="en-US" altLang="ja-JP" sz="1400" dirty="0">
                          <a:solidFill>
                            <a:schemeClr val="tx1"/>
                          </a:solidFill>
                        </a:rPr>
                        <a:t>Vision</a:t>
                      </a:r>
                      <a:r>
                        <a:rPr kumimoji="1" lang="ja-JP" altLang="en-US" sz="1400" dirty="0">
                          <a:solidFill>
                            <a:schemeClr val="tx1"/>
                          </a:solidFill>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kumimoji="1" lang="ja-JP" altLang="en-US" sz="1400" dirty="0">
                          <a:solidFill>
                            <a:schemeClr val="tx1"/>
                          </a:solidFill>
                        </a:rPr>
                        <a:t>＜</a:t>
                      </a:r>
                      <a:r>
                        <a:rPr kumimoji="1" lang="en-US" altLang="ja-JP" sz="1400" dirty="0">
                          <a:solidFill>
                            <a:schemeClr val="tx1"/>
                          </a:solidFill>
                        </a:rPr>
                        <a:t>What</a:t>
                      </a:r>
                      <a:r>
                        <a:rPr kumimoji="1" lang="ja-JP" altLang="en-US" sz="1400" dirty="0">
                          <a:solidFill>
                            <a:schemeClr val="tx1"/>
                          </a:solidFill>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kumimoji="1" lang="ja-JP" altLang="en-US" sz="1400" dirty="0">
                          <a:solidFill>
                            <a:schemeClr val="tx1"/>
                          </a:solidFill>
                        </a:rPr>
                        <a:t>＜</a:t>
                      </a:r>
                      <a:r>
                        <a:rPr kumimoji="1" lang="en-US" altLang="ja-JP" sz="1400" dirty="0">
                          <a:solidFill>
                            <a:schemeClr val="tx1"/>
                          </a:solidFill>
                        </a:rPr>
                        <a:t>Outcome</a:t>
                      </a:r>
                      <a:r>
                        <a:rPr kumimoji="1" lang="ja-JP" altLang="en-US" sz="1400" dirty="0">
                          <a:solidFill>
                            <a:schemeClr val="tx1"/>
                          </a:solidFill>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xmlns="" val="10000"/>
                  </a:ext>
                </a:extLst>
              </a:tr>
              <a:tr h="1476000">
                <a:tc rowSpan="2">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200" u="none" baseline="0">
                          <a:solidFill>
                            <a:schemeClr val="tx1"/>
                          </a:solidFill>
                          <a:latin typeface="Calibri" pitchFamily="34" charset="0"/>
                        </a:rPr>
                        <a:t>・乗車人員の減少</a:t>
                      </a:r>
                      <a:endParaRPr lang="en-US" altLang="ja-JP" sz="1200" u="none" baseline="0">
                        <a:solidFill>
                          <a:schemeClr val="tx1"/>
                        </a:solidFill>
                        <a:latin typeface="Calibri" pitchFamily="34" charset="0"/>
                      </a:endParaRPr>
                    </a:p>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200" u="none" baseline="0">
                          <a:solidFill>
                            <a:schemeClr val="tx1"/>
                          </a:solidFill>
                          <a:latin typeface="Calibri" pitchFamily="34" charset="0"/>
                        </a:rPr>
                        <a:t>⇒</a:t>
                      </a:r>
                      <a:r>
                        <a:rPr lang="ja-JP" altLang="en-US" sz="1200" u="none">
                          <a:solidFill>
                            <a:schemeClr val="tx1"/>
                          </a:solidFill>
                          <a:latin typeface="Calibri" pitchFamily="34" charset="0"/>
                        </a:rPr>
                        <a:t>鉄道等、他の移動手段への移行等により過去</a:t>
                      </a:r>
                      <a:r>
                        <a:rPr lang="en-US" altLang="ja-JP" sz="1200" u="none">
                          <a:solidFill>
                            <a:schemeClr val="tx1"/>
                          </a:solidFill>
                          <a:latin typeface="Calibri" pitchFamily="34" charset="0"/>
                        </a:rPr>
                        <a:t>10</a:t>
                      </a:r>
                      <a:r>
                        <a:rPr lang="ja-JP" altLang="en-US" sz="1200" u="none">
                          <a:solidFill>
                            <a:schemeClr val="tx1"/>
                          </a:solidFill>
                          <a:latin typeface="Calibri" pitchFamily="34" charset="0"/>
                        </a:rPr>
                        <a:t>年間（</a:t>
                      </a:r>
                      <a:r>
                        <a:rPr lang="en-US" altLang="ja-JP" sz="1200" u="none">
                          <a:solidFill>
                            <a:schemeClr val="tx1"/>
                          </a:solidFill>
                          <a:latin typeface="Calibri" pitchFamily="34" charset="0"/>
                        </a:rPr>
                        <a:t>2002</a:t>
                      </a:r>
                      <a:r>
                        <a:rPr lang="ja-JP" altLang="en-US" sz="1200" u="none">
                          <a:solidFill>
                            <a:schemeClr val="tx1"/>
                          </a:solidFill>
                          <a:latin typeface="Calibri" pitchFamily="34" charset="0"/>
                        </a:rPr>
                        <a:t>年度～</a:t>
                      </a:r>
                      <a:r>
                        <a:rPr lang="en-US" altLang="ja-JP" sz="1200" u="none">
                          <a:solidFill>
                            <a:schemeClr val="tx1"/>
                          </a:solidFill>
                          <a:latin typeface="Calibri" pitchFamily="34" charset="0"/>
                        </a:rPr>
                        <a:t>2011</a:t>
                      </a:r>
                      <a:r>
                        <a:rPr lang="ja-JP" altLang="en-US" sz="1200" u="none">
                          <a:solidFill>
                            <a:schemeClr val="tx1"/>
                          </a:solidFill>
                          <a:latin typeface="Calibri" pitchFamily="34" charset="0"/>
                        </a:rPr>
                        <a:t>年度）で約</a:t>
                      </a:r>
                      <a:r>
                        <a:rPr lang="en-US" altLang="ja-JP" sz="1200" u="none">
                          <a:solidFill>
                            <a:schemeClr val="tx1"/>
                          </a:solidFill>
                          <a:latin typeface="Calibri" pitchFamily="34" charset="0"/>
                        </a:rPr>
                        <a:t>4</a:t>
                      </a:r>
                      <a:r>
                        <a:rPr lang="ja-JP" altLang="en-US" sz="1200" u="none">
                          <a:solidFill>
                            <a:schemeClr val="tx1"/>
                          </a:solidFill>
                          <a:latin typeface="Calibri" pitchFamily="34" charset="0"/>
                        </a:rPr>
                        <a:t>割減少。</a:t>
                      </a:r>
                    </a:p>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200" u="none">
                          <a:solidFill>
                            <a:schemeClr val="tx1"/>
                          </a:solidFill>
                          <a:latin typeface="Calibri" pitchFamily="34" charset="0"/>
                        </a:rPr>
                        <a:t>　</a:t>
                      </a:r>
                      <a:endParaRPr lang="en-US" altLang="ja-JP" sz="1200" u="none">
                        <a:solidFill>
                          <a:schemeClr val="tx1"/>
                        </a:solidFill>
                        <a:latin typeface="Calibri" pitchFamily="34" charset="0"/>
                      </a:endParaRPr>
                    </a:p>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200" u="none">
                          <a:solidFill>
                            <a:schemeClr val="tx1"/>
                          </a:solidFill>
                          <a:latin typeface="Calibri" pitchFamily="34" charset="0"/>
                        </a:rPr>
                        <a:t>・多額の累積欠損金</a:t>
                      </a:r>
                      <a:endParaRPr lang="en-US" altLang="ja-JP" sz="1200" u="none">
                        <a:solidFill>
                          <a:schemeClr val="tx1"/>
                        </a:solidFill>
                        <a:latin typeface="Calibri" pitchFamily="34" charset="0"/>
                      </a:endParaRPr>
                    </a:p>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200" u="none">
                          <a:solidFill>
                            <a:schemeClr val="tx1"/>
                          </a:solidFill>
                          <a:latin typeface="Calibri" pitchFamily="34" charset="0"/>
                        </a:rPr>
                        <a:t>⇒</a:t>
                      </a:r>
                      <a:r>
                        <a:rPr lang="en-US" altLang="ja-JP" sz="1200" u="none">
                          <a:solidFill>
                            <a:schemeClr val="tx1"/>
                          </a:solidFill>
                          <a:latin typeface="Calibri" pitchFamily="34" charset="0"/>
                        </a:rPr>
                        <a:t>1983</a:t>
                      </a:r>
                      <a:r>
                        <a:rPr lang="ja-JP" altLang="en-US" sz="1200" u="none">
                          <a:solidFill>
                            <a:schemeClr val="tx1"/>
                          </a:solidFill>
                          <a:latin typeface="Calibri" pitchFamily="34" charset="0"/>
                        </a:rPr>
                        <a:t>年度以来</a:t>
                      </a:r>
                      <a:r>
                        <a:rPr lang="en-US" altLang="ja-JP" sz="1200" u="none">
                          <a:solidFill>
                            <a:schemeClr val="tx1"/>
                          </a:solidFill>
                          <a:latin typeface="Calibri" pitchFamily="34" charset="0"/>
                        </a:rPr>
                        <a:t>30</a:t>
                      </a:r>
                      <a:r>
                        <a:rPr lang="ja-JP" altLang="en-US" sz="1200" u="none">
                          <a:solidFill>
                            <a:schemeClr val="tx1"/>
                          </a:solidFill>
                          <a:latin typeface="Calibri" pitchFamily="34" charset="0"/>
                        </a:rPr>
                        <a:t>年連続の赤字であり、約</a:t>
                      </a:r>
                      <a:r>
                        <a:rPr lang="en-US" altLang="ja-JP" sz="1200" u="none">
                          <a:solidFill>
                            <a:schemeClr val="tx1"/>
                          </a:solidFill>
                          <a:latin typeface="Calibri" pitchFamily="34" charset="0"/>
                        </a:rPr>
                        <a:t>600</a:t>
                      </a:r>
                      <a:r>
                        <a:rPr lang="ja-JP" altLang="en-US" sz="1200" u="none">
                          <a:solidFill>
                            <a:schemeClr val="tx1"/>
                          </a:solidFill>
                          <a:latin typeface="Calibri" pitchFamily="34" charset="0"/>
                        </a:rPr>
                        <a:t>億円の累積欠損金を抱える。</a:t>
                      </a:r>
                      <a:endParaRPr lang="en-US" altLang="ja-JP" sz="1200" u="none">
                        <a:solidFill>
                          <a:schemeClr val="tx1"/>
                        </a:solidFill>
                        <a:latin typeface="Calibri" pitchFamily="34" charset="0"/>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en-US" altLang="ja-JP" sz="1200" u="none">
                        <a:solidFill>
                          <a:schemeClr val="tx1"/>
                        </a:solidFill>
                        <a:latin typeface="Calibri" pitchFamily="34" charset="0"/>
                      </a:endParaRPr>
                    </a:p>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200" u="none">
                          <a:solidFill>
                            <a:schemeClr val="tx1"/>
                          </a:solidFill>
                          <a:latin typeface="Calibri" pitchFamily="34" charset="0"/>
                        </a:rPr>
                        <a:t>・高コスト体質</a:t>
                      </a:r>
                      <a:endParaRPr lang="en-US" altLang="ja-JP" sz="1200" u="none">
                        <a:solidFill>
                          <a:schemeClr val="tx1"/>
                        </a:solidFill>
                        <a:latin typeface="Calibri" pitchFamily="34" charset="0"/>
                      </a:endParaRPr>
                    </a:p>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200" u="none">
                          <a:solidFill>
                            <a:schemeClr val="tx1"/>
                          </a:solidFill>
                          <a:latin typeface="Calibri" pitchFamily="34" charset="0"/>
                        </a:rPr>
                        <a:t>⇒民間バス事業者に比べ、人件費が高く、生産性が悪くキロ当たりコスト（</a:t>
                      </a:r>
                      <a:r>
                        <a:rPr lang="en-US" altLang="ja-JP" sz="1200" u="none">
                          <a:solidFill>
                            <a:schemeClr val="tx1"/>
                          </a:solidFill>
                          <a:latin typeface="Calibri" pitchFamily="34" charset="0"/>
                        </a:rPr>
                        <a:t>2010</a:t>
                      </a:r>
                      <a:r>
                        <a:rPr lang="ja-JP" altLang="en-US" sz="1200" u="none">
                          <a:solidFill>
                            <a:schemeClr val="tx1"/>
                          </a:solidFill>
                          <a:latin typeface="Calibri" pitchFamily="34" charset="0"/>
                        </a:rPr>
                        <a:t>年度）は、大阪市</a:t>
                      </a:r>
                      <a:r>
                        <a:rPr lang="en-US" altLang="ja-JP" sz="1200" u="none">
                          <a:solidFill>
                            <a:schemeClr val="tx1"/>
                          </a:solidFill>
                          <a:latin typeface="Calibri" pitchFamily="34" charset="0"/>
                        </a:rPr>
                        <a:t>988</a:t>
                      </a:r>
                      <a:r>
                        <a:rPr lang="ja-JP" altLang="en-US" sz="1200" u="none">
                          <a:solidFill>
                            <a:schemeClr val="tx1"/>
                          </a:solidFill>
                          <a:latin typeface="Calibri" pitchFamily="34" charset="0"/>
                        </a:rPr>
                        <a:t>円</a:t>
                      </a:r>
                      <a:r>
                        <a:rPr lang="en-US" altLang="ja-JP" sz="1200" u="none">
                          <a:solidFill>
                            <a:schemeClr val="tx1"/>
                          </a:solidFill>
                          <a:latin typeface="Calibri" pitchFamily="34" charset="0"/>
                        </a:rPr>
                        <a:t>/</a:t>
                      </a:r>
                      <a:r>
                        <a:rPr lang="ja-JP" altLang="en-US" sz="1200" u="none">
                          <a:solidFill>
                            <a:schemeClr val="tx1"/>
                          </a:solidFill>
                          <a:latin typeface="Calibri" pitchFamily="34" charset="0"/>
                        </a:rPr>
                        <a:t>㎞に対し、民営</a:t>
                      </a:r>
                      <a:r>
                        <a:rPr lang="en-US" altLang="ja-JP" sz="1200" u="none">
                          <a:solidFill>
                            <a:schemeClr val="tx1"/>
                          </a:solidFill>
                          <a:latin typeface="Calibri" pitchFamily="34" charset="0"/>
                        </a:rPr>
                        <a:t>5</a:t>
                      </a:r>
                      <a:r>
                        <a:rPr lang="ja-JP" altLang="en-US" sz="1200" u="none">
                          <a:solidFill>
                            <a:schemeClr val="tx1"/>
                          </a:solidFill>
                          <a:latin typeface="Calibri" pitchFamily="34" charset="0"/>
                        </a:rPr>
                        <a:t>社平均</a:t>
                      </a:r>
                      <a:r>
                        <a:rPr lang="en-US" altLang="ja-JP" sz="1200" u="none">
                          <a:solidFill>
                            <a:schemeClr val="tx1"/>
                          </a:solidFill>
                          <a:latin typeface="Calibri" pitchFamily="34" charset="0"/>
                        </a:rPr>
                        <a:t>493</a:t>
                      </a:r>
                      <a:r>
                        <a:rPr lang="ja-JP" altLang="en-US" sz="1200" u="none">
                          <a:solidFill>
                            <a:schemeClr val="tx1"/>
                          </a:solidFill>
                          <a:latin typeface="Calibri" pitchFamily="34" charset="0"/>
                        </a:rPr>
                        <a:t>円</a:t>
                      </a:r>
                      <a:r>
                        <a:rPr lang="en-US" altLang="ja-JP" sz="1200" u="none">
                          <a:solidFill>
                            <a:schemeClr val="tx1"/>
                          </a:solidFill>
                          <a:latin typeface="Calibri" pitchFamily="34" charset="0"/>
                        </a:rPr>
                        <a:t>/</a:t>
                      </a:r>
                      <a:r>
                        <a:rPr lang="ja-JP" altLang="en-US" sz="1200" u="none">
                          <a:solidFill>
                            <a:schemeClr val="tx1"/>
                          </a:solidFill>
                          <a:latin typeface="Calibri" pitchFamily="34" charset="0"/>
                        </a:rPr>
                        <a:t>㎞。</a:t>
                      </a:r>
                      <a:endParaRPr lang="en-US" altLang="ja-JP" sz="1200" u="none">
                        <a:solidFill>
                          <a:schemeClr val="tx1"/>
                        </a:solidFill>
                        <a:latin typeface="Calibri" pitchFamily="34" charset="0"/>
                      </a:endParaRPr>
                    </a:p>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200" u="none">
                          <a:solidFill>
                            <a:schemeClr val="tx1"/>
                          </a:solidFill>
                          <a:latin typeface="Calibri" pitchFamily="34" charset="0"/>
                        </a:rPr>
                        <a:t>　</a:t>
                      </a:r>
                      <a:endParaRPr lang="en-US" altLang="ja-JP" sz="1200" u="none">
                        <a:solidFill>
                          <a:schemeClr val="tx1"/>
                        </a:solidFill>
                        <a:latin typeface="Calibri" pitchFamily="34" charset="0"/>
                      </a:endParaRPr>
                    </a:p>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200" u="none">
                          <a:solidFill>
                            <a:schemeClr val="tx1"/>
                          </a:solidFill>
                          <a:latin typeface="Calibri" pitchFamily="34" charset="0"/>
                        </a:rPr>
                        <a:t>・市財政の硬直化</a:t>
                      </a:r>
                      <a:endParaRPr lang="en-US" altLang="ja-JP" sz="1200" u="none">
                        <a:solidFill>
                          <a:schemeClr val="tx1"/>
                        </a:solidFill>
                        <a:latin typeface="Calibri" pitchFamily="34" charset="0"/>
                      </a:endParaRPr>
                    </a:p>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200" u="none">
                          <a:solidFill>
                            <a:schemeClr val="tx1"/>
                          </a:solidFill>
                          <a:latin typeface="Calibri" pitchFamily="34" charset="0"/>
                        </a:rPr>
                        <a:t>⇒過去</a:t>
                      </a:r>
                      <a:r>
                        <a:rPr lang="en-US" altLang="ja-JP" sz="1200" u="none">
                          <a:solidFill>
                            <a:schemeClr val="tx1"/>
                          </a:solidFill>
                          <a:latin typeface="Calibri" pitchFamily="34" charset="0"/>
                        </a:rPr>
                        <a:t>10</a:t>
                      </a:r>
                      <a:r>
                        <a:rPr lang="ja-JP" altLang="en-US" sz="1200" u="none">
                          <a:solidFill>
                            <a:schemeClr val="tx1"/>
                          </a:solidFill>
                          <a:latin typeface="Calibri" pitchFamily="34" charset="0"/>
                        </a:rPr>
                        <a:t>年間（</a:t>
                      </a:r>
                      <a:r>
                        <a:rPr lang="en-US" altLang="ja-JP" sz="1200" u="none">
                          <a:solidFill>
                            <a:schemeClr val="tx1"/>
                          </a:solidFill>
                          <a:latin typeface="Calibri" pitchFamily="34" charset="0"/>
                        </a:rPr>
                        <a:t>2002</a:t>
                      </a:r>
                      <a:r>
                        <a:rPr lang="ja-JP" altLang="en-US" sz="1200" u="none">
                          <a:solidFill>
                            <a:schemeClr val="tx1"/>
                          </a:solidFill>
                          <a:latin typeface="Calibri" pitchFamily="34" charset="0"/>
                        </a:rPr>
                        <a:t>年度～</a:t>
                      </a:r>
                      <a:r>
                        <a:rPr lang="en-US" altLang="ja-JP" sz="1200" u="none">
                          <a:solidFill>
                            <a:schemeClr val="tx1"/>
                          </a:solidFill>
                          <a:latin typeface="Calibri" pitchFamily="34" charset="0"/>
                        </a:rPr>
                        <a:t>2011</a:t>
                      </a:r>
                      <a:r>
                        <a:rPr lang="ja-JP" altLang="en-US" sz="1200" u="none">
                          <a:solidFill>
                            <a:schemeClr val="tx1"/>
                          </a:solidFill>
                          <a:latin typeface="Calibri" pitchFamily="34" charset="0"/>
                        </a:rPr>
                        <a:t>年度）で累計</a:t>
                      </a:r>
                      <a:r>
                        <a:rPr lang="en-US" altLang="ja-JP" sz="1200" u="none">
                          <a:solidFill>
                            <a:schemeClr val="tx1"/>
                          </a:solidFill>
                          <a:latin typeface="Calibri" pitchFamily="34" charset="0"/>
                        </a:rPr>
                        <a:t>326</a:t>
                      </a:r>
                      <a:r>
                        <a:rPr lang="ja-JP" altLang="en-US" sz="1200" u="none">
                          <a:solidFill>
                            <a:schemeClr val="tx1"/>
                          </a:solidFill>
                          <a:latin typeface="Calibri" pitchFamily="34" charset="0"/>
                        </a:rPr>
                        <a:t>億円の補助金を繰り入れているが、一般会計の扶助費・公債費の負担増加により市財政の硬直化が進むなか、公営企業体のままでのサービスの持続性に限界がある。</a:t>
                      </a:r>
                      <a:endParaRPr lang="en-US" altLang="ja-JP" sz="1200" u="none">
                        <a:solidFill>
                          <a:schemeClr val="tx1"/>
                        </a:solidFill>
                        <a:latin typeface="Calibri" pitchFamily="34" charset="0"/>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rowSpan="2">
                  <a:txBody>
                    <a:bodyPr/>
                    <a:lstStyle/>
                    <a:p>
                      <a:pPr marL="0" marR="0" lvl="0" indent="0" algn="l" defTabSz="914400" rtl="0" eaLnBrk="1" fontAlgn="auto" latinLnBrk="0" hangingPunct="1">
                        <a:lnSpc>
                          <a:spcPct val="150000"/>
                        </a:lnSpc>
                        <a:spcBef>
                          <a:spcPts val="0"/>
                        </a:spcBef>
                        <a:spcAft>
                          <a:spcPts val="0"/>
                        </a:spcAft>
                        <a:buClrTx/>
                        <a:buSzTx/>
                        <a:buFontTx/>
                        <a:buNone/>
                        <a:tabLst/>
                        <a:defRPr/>
                      </a:pPr>
                      <a:r>
                        <a:rPr lang="ja-JP" altLang="en-US" sz="1200" u="none" dirty="0">
                          <a:solidFill>
                            <a:schemeClr val="tx1"/>
                          </a:solidFill>
                        </a:rPr>
                        <a:t>　官と民の適切な役割分担を再構築し、持続可能な輸送サービスを維持するための仕組みを確立。</a:t>
                      </a:r>
                    </a:p>
                    <a:p>
                      <a:pPr marL="0" marR="0" indent="0" algn="l" defTabSz="914400" rtl="0" eaLnBrk="1" fontAlgn="auto" latinLnBrk="0" hangingPunct="1">
                        <a:lnSpc>
                          <a:spcPct val="150000"/>
                        </a:lnSpc>
                        <a:spcBef>
                          <a:spcPts val="0"/>
                        </a:spcBef>
                        <a:spcAft>
                          <a:spcPts val="0"/>
                        </a:spcAft>
                        <a:buClrTx/>
                        <a:buSzTx/>
                        <a:buFontTx/>
                        <a:buNone/>
                        <a:tabLst/>
                        <a:defRPr/>
                      </a:pPr>
                      <a:endParaRPr lang="en-US" altLang="ja-JP" sz="1200" u="none" baseline="0" dirty="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ts val="1800"/>
                        </a:lnSpc>
                        <a:spcBef>
                          <a:spcPts val="0"/>
                        </a:spcBef>
                        <a:spcAft>
                          <a:spcPts val="0"/>
                        </a:spcAft>
                        <a:buClrTx/>
                        <a:buSzTx/>
                        <a:buFontTx/>
                        <a:buNone/>
                        <a:tabLst/>
                        <a:defRPr/>
                      </a:pPr>
                      <a:r>
                        <a:rPr lang="ja-JP" altLang="en-US" sz="1200" u="none" dirty="0">
                          <a:solidFill>
                            <a:schemeClr val="tx1"/>
                          </a:solidFill>
                        </a:rPr>
                        <a:t>・バス路線の再構築（事業性のある路線と地域サービス系路線の分類）と見直し</a:t>
                      </a:r>
                      <a:endParaRPr lang="en-US" altLang="ja-JP" sz="1200" b="1" u="none" dirty="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ysDash"/>
                      <a:round/>
                      <a:headEnd type="none" w="med" len="med"/>
                      <a:tailEnd type="none" w="med" len="med"/>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ts val="1800"/>
                        </a:lnSpc>
                        <a:spcBef>
                          <a:spcPts val="0"/>
                        </a:spcBef>
                        <a:spcAft>
                          <a:spcPts val="0"/>
                        </a:spcAft>
                        <a:buClrTx/>
                        <a:buSzTx/>
                        <a:buFontTx/>
                        <a:buNone/>
                        <a:tabLst/>
                        <a:defRPr/>
                      </a:pPr>
                      <a:r>
                        <a:rPr lang="ja-JP" altLang="en-US" sz="1200" u="none" dirty="0">
                          <a:solidFill>
                            <a:schemeClr val="tx1"/>
                          </a:solidFill>
                        </a:rPr>
                        <a:t>・ </a:t>
                      </a:r>
                      <a:r>
                        <a:rPr lang="en-US" altLang="ja-JP" sz="1200" u="none" dirty="0">
                          <a:solidFill>
                            <a:schemeClr val="tx1"/>
                          </a:solidFill>
                        </a:rPr>
                        <a:t>2012.4   132</a:t>
                      </a:r>
                      <a:r>
                        <a:rPr lang="ja-JP" altLang="en-US" sz="1200" u="none" dirty="0">
                          <a:solidFill>
                            <a:schemeClr val="tx1"/>
                          </a:solidFill>
                        </a:rPr>
                        <a:t>系統</a:t>
                      </a:r>
                      <a:endParaRPr lang="en-US" altLang="ja-JP" sz="1200" u="none" dirty="0">
                        <a:solidFill>
                          <a:schemeClr val="tx1"/>
                        </a:solidFill>
                      </a:endParaRPr>
                    </a:p>
                    <a:p>
                      <a:pPr marL="0" marR="0" indent="0" algn="l" defTabSz="914400" rtl="0" eaLnBrk="1" fontAlgn="auto" latinLnBrk="0" hangingPunct="1">
                        <a:lnSpc>
                          <a:spcPts val="1800"/>
                        </a:lnSpc>
                        <a:spcBef>
                          <a:spcPts val="0"/>
                        </a:spcBef>
                        <a:spcAft>
                          <a:spcPts val="0"/>
                        </a:spcAft>
                        <a:buClrTx/>
                        <a:buSzTx/>
                        <a:buFontTx/>
                        <a:buNone/>
                        <a:tabLst/>
                        <a:defRPr/>
                      </a:pPr>
                      <a:r>
                        <a:rPr lang="ja-JP" altLang="en-US" sz="1200" u="none" dirty="0">
                          <a:solidFill>
                            <a:schemeClr val="tx1"/>
                          </a:solidFill>
                        </a:rPr>
                        <a:t>→</a:t>
                      </a:r>
                      <a:r>
                        <a:rPr lang="en-US" altLang="ja-JP" sz="1200" u="none" dirty="0">
                          <a:solidFill>
                            <a:schemeClr val="tx1"/>
                          </a:solidFill>
                        </a:rPr>
                        <a:t>2013.4</a:t>
                      </a:r>
                      <a:r>
                        <a:rPr lang="ja-JP" altLang="en-US" sz="1200" u="none" dirty="0">
                          <a:solidFill>
                            <a:schemeClr val="tx1"/>
                          </a:solidFill>
                        </a:rPr>
                        <a:t>　</a:t>
                      </a:r>
                      <a:r>
                        <a:rPr lang="en-US" altLang="ja-JP" sz="1200" u="none" dirty="0">
                          <a:solidFill>
                            <a:schemeClr val="tx1"/>
                          </a:solidFill>
                        </a:rPr>
                        <a:t>103</a:t>
                      </a:r>
                      <a:r>
                        <a:rPr lang="ja-JP" altLang="en-US" sz="1200" u="none" dirty="0">
                          <a:solidFill>
                            <a:schemeClr val="tx1"/>
                          </a:solidFill>
                        </a:rPr>
                        <a:t>系統</a:t>
                      </a:r>
                      <a:endParaRPr lang="en-US" altLang="ja-JP" sz="1200" u="none" dirty="0">
                        <a:solidFill>
                          <a:schemeClr val="tx1"/>
                        </a:solidFill>
                      </a:endParaRPr>
                    </a:p>
                    <a:p>
                      <a:pPr marL="0" marR="0" indent="0" algn="l" defTabSz="914400" rtl="0" eaLnBrk="1" fontAlgn="auto" latinLnBrk="0" hangingPunct="1">
                        <a:lnSpc>
                          <a:spcPts val="1800"/>
                        </a:lnSpc>
                        <a:spcBef>
                          <a:spcPts val="0"/>
                        </a:spcBef>
                        <a:spcAft>
                          <a:spcPts val="0"/>
                        </a:spcAft>
                        <a:buClrTx/>
                        <a:buSzTx/>
                        <a:buFontTx/>
                        <a:buNone/>
                        <a:tabLst/>
                        <a:defRPr/>
                      </a:pPr>
                      <a:r>
                        <a:rPr lang="ja-JP" altLang="en-US" sz="1200" u="none" dirty="0">
                          <a:solidFill>
                            <a:schemeClr val="tx1"/>
                          </a:solidFill>
                        </a:rPr>
                        <a:t>→</a:t>
                      </a:r>
                      <a:r>
                        <a:rPr lang="en-US" altLang="ja-JP" sz="1200" u="none" dirty="0">
                          <a:solidFill>
                            <a:schemeClr val="tx1"/>
                          </a:solidFill>
                        </a:rPr>
                        <a:t>2014.4</a:t>
                      </a:r>
                      <a:r>
                        <a:rPr lang="ja-JP" altLang="en-US" sz="1200" u="none" dirty="0">
                          <a:solidFill>
                            <a:schemeClr val="tx1"/>
                          </a:solidFill>
                        </a:rPr>
                        <a:t>　  </a:t>
                      </a:r>
                      <a:r>
                        <a:rPr lang="en-US" altLang="ja-JP" sz="1200" u="none" dirty="0">
                          <a:solidFill>
                            <a:schemeClr val="tx1"/>
                          </a:solidFill>
                        </a:rPr>
                        <a:t>89</a:t>
                      </a:r>
                      <a:r>
                        <a:rPr lang="ja-JP" altLang="en-US" sz="1200" u="none" dirty="0">
                          <a:solidFill>
                            <a:schemeClr val="tx1"/>
                          </a:solidFill>
                        </a:rPr>
                        <a:t>系統</a:t>
                      </a:r>
                      <a:endParaRPr lang="en-US" altLang="ja-JP" sz="1200" u="none" dirty="0">
                        <a:solidFill>
                          <a:schemeClr val="tx1"/>
                        </a:solidFill>
                      </a:endParaRPr>
                    </a:p>
                    <a:p>
                      <a:pPr marL="0" marR="0" indent="0" algn="l" defTabSz="914400" rtl="0" eaLnBrk="1" fontAlgn="auto" latinLnBrk="0" hangingPunct="1">
                        <a:lnSpc>
                          <a:spcPts val="1800"/>
                        </a:lnSpc>
                        <a:spcBef>
                          <a:spcPts val="0"/>
                        </a:spcBef>
                        <a:spcAft>
                          <a:spcPts val="0"/>
                        </a:spcAft>
                        <a:buClrTx/>
                        <a:buSzTx/>
                        <a:buFontTx/>
                        <a:buNone/>
                        <a:tabLst/>
                        <a:defRPr/>
                      </a:pPr>
                      <a:r>
                        <a:rPr lang="ja-JP" altLang="en-US" sz="1200" u="none" dirty="0">
                          <a:solidFill>
                            <a:schemeClr val="tx1"/>
                          </a:solidFill>
                        </a:rPr>
                        <a:t>→</a:t>
                      </a:r>
                      <a:r>
                        <a:rPr lang="en-US" altLang="ja-JP" sz="1200" u="none" dirty="0">
                          <a:solidFill>
                            <a:schemeClr val="tx1"/>
                          </a:solidFill>
                        </a:rPr>
                        <a:t>2014.9</a:t>
                      </a:r>
                      <a:r>
                        <a:rPr lang="ja-JP" altLang="en-US" sz="1200" u="none" dirty="0">
                          <a:solidFill>
                            <a:schemeClr val="tx1"/>
                          </a:solidFill>
                        </a:rPr>
                        <a:t>　  </a:t>
                      </a:r>
                      <a:r>
                        <a:rPr lang="en-US" altLang="ja-JP" sz="1200" u="none" dirty="0">
                          <a:solidFill>
                            <a:schemeClr val="tx1"/>
                          </a:solidFill>
                        </a:rPr>
                        <a:t>87</a:t>
                      </a:r>
                      <a:r>
                        <a:rPr lang="ja-JP" altLang="en-US" sz="1200" u="none" dirty="0">
                          <a:solidFill>
                            <a:schemeClr val="tx1"/>
                          </a:solidFill>
                        </a:rPr>
                        <a:t>系統</a:t>
                      </a:r>
                      <a:endParaRPr lang="en-US" altLang="ja-JP" sz="1200" u="none" dirty="0">
                        <a:solidFill>
                          <a:schemeClr val="tx1"/>
                        </a:solidFill>
                      </a:endParaRPr>
                    </a:p>
                    <a:p>
                      <a:pPr marL="0" marR="0" indent="0" algn="l" defTabSz="914400" rtl="0" eaLnBrk="1" fontAlgn="auto" latinLnBrk="0" hangingPunct="1">
                        <a:lnSpc>
                          <a:spcPts val="1800"/>
                        </a:lnSpc>
                        <a:spcBef>
                          <a:spcPts val="0"/>
                        </a:spcBef>
                        <a:spcAft>
                          <a:spcPts val="0"/>
                        </a:spcAft>
                        <a:buClrTx/>
                        <a:buSzTx/>
                        <a:buFontTx/>
                        <a:buNone/>
                        <a:tabLst/>
                        <a:defRPr/>
                      </a:pPr>
                      <a:r>
                        <a:rPr lang="ja-JP" altLang="en-US" sz="1200" u="none" dirty="0">
                          <a:solidFill>
                            <a:schemeClr val="tx1"/>
                          </a:solidFill>
                        </a:rPr>
                        <a:t>→</a:t>
                      </a:r>
                      <a:r>
                        <a:rPr lang="en-US" altLang="ja-JP" sz="1200" u="none" dirty="0">
                          <a:solidFill>
                            <a:schemeClr val="tx1"/>
                          </a:solidFill>
                        </a:rPr>
                        <a:t>2015.10</a:t>
                      </a:r>
                      <a:r>
                        <a:rPr lang="ja-JP" altLang="en-US" sz="1200" u="none" dirty="0">
                          <a:solidFill>
                            <a:schemeClr val="tx1"/>
                          </a:solidFill>
                        </a:rPr>
                        <a:t>　</a:t>
                      </a:r>
                      <a:r>
                        <a:rPr lang="en-US" altLang="ja-JP" sz="1200" u="none" dirty="0">
                          <a:solidFill>
                            <a:schemeClr val="tx1"/>
                          </a:solidFill>
                        </a:rPr>
                        <a:t>86</a:t>
                      </a:r>
                      <a:r>
                        <a:rPr lang="ja-JP" altLang="en-US" sz="1200" u="none" dirty="0">
                          <a:solidFill>
                            <a:schemeClr val="tx1"/>
                          </a:solidFill>
                        </a:rPr>
                        <a:t>系統</a:t>
                      </a:r>
                      <a:endParaRPr lang="en-US" altLang="ja-JP" sz="1200" u="none" dirty="0">
                        <a:solidFill>
                          <a:schemeClr val="tx1"/>
                        </a:solidFill>
                      </a:endParaRPr>
                    </a:p>
                  </a:txBody>
                  <a:tcPr marR="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ys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0001"/>
                  </a:ext>
                </a:extLst>
              </a:tr>
              <a:tr h="3673350">
                <a:tc vMerge="1">
                  <a:txBody>
                    <a:bodyPr/>
                    <a:lstStyle/>
                    <a:p>
                      <a:endParaRPr kumimoji="1" lang="ja-JP" altLang="en-US"/>
                    </a:p>
                  </a:txBody>
                  <a:tcPr/>
                </a:tc>
                <a:tc vMerge="1">
                  <a:txBody>
                    <a:bodyPr/>
                    <a:lstStyle/>
                    <a:p>
                      <a:endParaRPr kumimoji="1" lang="ja-JP" altLang="en-US" dirty="0"/>
                    </a:p>
                  </a:txBody>
                  <a:tcPr/>
                </a:tc>
                <a:tc>
                  <a:txBody>
                    <a:bodyPr/>
                    <a:lstStyle/>
                    <a:p>
                      <a:pPr marL="0" marR="0" indent="0" algn="l" defTabSz="914400" rtl="0" eaLnBrk="1" fontAlgn="auto" latinLnBrk="0" hangingPunct="1">
                        <a:lnSpc>
                          <a:spcPct val="150000"/>
                        </a:lnSpc>
                        <a:spcBef>
                          <a:spcPts val="0"/>
                        </a:spcBef>
                        <a:spcAft>
                          <a:spcPts val="0"/>
                        </a:spcAft>
                        <a:buClrTx/>
                        <a:buSzTx/>
                        <a:buFontTx/>
                        <a:buNone/>
                        <a:tabLst/>
                        <a:defRPr/>
                      </a:pPr>
                      <a:r>
                        <a:rPr lang="ja-JP" altLang="en-US" sz="1200" u="none" dirty="0">
                          <a:solidFill>
                            <a:schemeClr val="tx1"/>
                          </a:solidFill>
                        </a:rPr>
                        <a:t>②経営形態の見直し</a:t>
                      </a:r>
                      <a:endParaRPr lang="en-US" altLang="ja-JP" sz="1200" u="none" dirty="0">
                        <a:solidFill>
                          <a:schemeClr val="tx1"/>
                        </a:solidFill>
                      </a:endParaRPr>
                    </a:p>
                    <a:p>
                      <a:pPr marL="0" marR="0" indent="0" algn="l" defTabSz="914400" rtl="0" eaLnBrk="1" fontAlgn="auto" latinLnBrk="0" hangingPunct="1">
                        <a:lnSpc>
                          <a:spcPct val="150000"/>
                        </a:lnSpc>
                        <a:spcBef>
                          <a:spcPts val="0"/>
                        </a:spcBef>
                        <a:spcAft>
                          <a:spcPts val="0"/>
                        </a:spcAft>
                        <a:buClrTx/>
                        <a:buSzTx/>
                        <a:buFontTx/>
                        <a:buNone/>
                        <a:tabLst/>
                        <a:defRPr/>
                      </a:pPr>
                      <a:r>
                        <a:rPr lang="ja-JP" altLang="en-US" sz="1200" u="none" dirty="0">
                          <a:solidFill>
                            <a:schemeClr val="tx1"/>
                          </a:solidFill>
                        </a:rPr>
                        <a:t>・民間バス事業者に路線譲渡</a:t>
                      </a:r>
                      <a:endParaRPr lang="en-US" altLang="ja-JP" sz="1200" u="none" dirty="0">
                        <a:solidFill>
                          <a:schemeClr val="tx1"/>
                        </a:solidFill>
                      </a:endParaRPr>
                    </a:p>
                    <a:p>
                      <a:pPr marL="133350" marR="0" lvl="0" indent="-133350" algn="l" defTabSz="914400" rtl="0" eaLnBrk="1" fontAlgn="auto" latinLnBrk="0" hangingPunct="1">
                        <a:lnSpc>
                          <a:spcPct val="100000"/>
                        </a:lnSpc>
                        <a:spcBef>
                          <a:spcPts val="0"/>
                        </a:spcBef>
                        <a:spcAft>
                          <a:spcPts val="0"/>
                        </a:spcAft>
                        <a:buClrTx/>
                        <a:buSzTx/>
                        <a:buFontTx/>
                        <a:buNone/>
                        <a:tabLst/>
                        <a:defRPr/>
                      </a:pPr>
                      <a:r>
                        <a:rPr lang="ja-JP" altLang="en-US" sz="1200" u="none" dirty="0">
                          <a:solidFill>
                            <a:schemeClr val="tx1"/>
                          </a:solidFill>
                        </a:rPr>
                        <a:t>⇒譲渡先事業者を大阪シティバス㈱に決定</a:t>
                      </a:r>
                    </a:p>
                    <a:p>
                      <a:pPr>
                        <a:lnSpc>
                          <a:spcPct val="150000"/>
                        </a:lnSpc>
                      </a:pPr>
                      <a:endParaRPr lang="ja-JP" altLang="en-US" sz="1200" u="none" dirty="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ysDash"/>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88900" indent="-88900">
                        <a:lnSpc>
                          <a:spcPts val="1400"/>
                        </a:lnSpc>
                      </a:pPr>
                      <a:r>
                        <a:rPr kumimoji="1" lang="ja-JP" altLang="en-US" sz="1200" u="none" dirty="0">
                          <a:solidFill>
                            <a:schemeClr val="tx1"/>
                          </a:solidFill>
                        </a:rPr>
                        <a:t>・バス事業民営化基本方針（案）策定</a:t>
                      </a:r>
                      <a:endParaRPr kumimoji="1" lang="en-US" altLang="ja-JP" sz="1200" u="none" dirty="0">
                        <a:solidFill>
                          <a:schemeClr val="tx1"/>
                        </a:solidFill>
                      </a:endParaRPr>
                    </a:p>
                    <a:p>
                      <a:pPr marL="88900" indent="-88900">
                        <a:lnSpc>
                          <a:spcPts val="1400"/>
                        </a:lnSpc>
                      </a:pPr>
                      <a:r>
                        <a:rPr kumimoji="1" lang="ja-JP" altLang="en-US" sz="1200" u="none" dirty="0">
                          <a:solidFill>
                            <a:schemeClr val="tx1"/>
                          </a:solidFill>
                        </a:rPr>
                        <a:t>・バス事業民営化基本ﾌﾟﾗﾝ（案）策定</a:t>
                      </a:r>
                      <a:endParaRPr kumimoji="1" lang="en-US" altLang="ja-JP" sz="1200" u="none" dirty="0">
                        <a:solidFill>
                          <a:schemeClr val="tx1"/>
                        </a:solidFill>
                      </a:endParaRPr>
                    </a:p>
                    <a:p>
                      <a:pPr marL="88900" indent="-88900">
                        <a:lnSpc>
                          <a:spcPts val="1400"/>
                        </a:lnSpc>
                      </a:pPr>
                      <a:r>
                        <a:rPr kumimoji="1" lang="ja-JP" altLang="en-US" sz="1200" u="none" dirty="0">
                          <a:solidFill>
                            <a:schemeClr val="tx1"/>
                          </a:solidFill>
                        </a:rPr>
                        <a:t>・バス事業民営化・譲渡の考え方について　策定</a:t>
                      </a:r>
                      <a:endParaRPr kumimoji="1" lang="en-US" altLang="ja-JP" sz="1200" u="none" dirty="0">
                        <a:solidFill>
                          <a:schemeClr val="tx1"/>
                        </a:solidFill>
                      </a:endParaRPr>
                    </a:p>
                    <a:p>
                      <a:pPr marL="82550" indent="-82550">
                        <a:lnSpc>
                          <a:spcPct val="100000"/>
                        </a:lnSpc>
                      </a:pPr>
                      <a:r>
                        <a:rPr kumimoji="1" lang="ja-JP" altLang="en-US" sz="1200" u="none" dirty="0">
                          <a:solidFill>
                            <a:schemeClr val="tx1"/>
                          </a:solidFill>
                        </a:rPr>
                        <a:t>・議会において提起されたバス事業の民営化手法に関する検討について　取りまとめ</a:t>
                      </a:r>
                      <a:endParaRPr kumimoji="1" lang="en-US" altLang="ja-JP" sz="1200" u="none" dirty="0">
                        <a:solidFill>
                          <a:schemeClr val="tx1"/>
                        </a:solidFill>
                      </a:endParaRPr>
                    </a:p>
                    <a:p>
                      <a:pPr marL="82550" indent="-82550">
                        <a:lnSpc>
                          <a:spcPct val="100000"/>
                        </a:lnSpc>
                      </a:pPr>
                      <a:r>
                        <a:rPr kumimoji="1" lang="ja-JP" altLang="en-US" sz="1200" u="none" dirty="0">
                          <a:solidFill>
                            <a:schemeClr val="tx1"/>
                          </a:solidFill>
                        </a:rPr>
                        <a:t>・バス事業民営化推進プラン（案）策定</a:t>
                      </a:r>
                      <a:endParaRPr kumimoji="1" lang="en-US" altLang="ja-JP" sz="1200" u="none" dirty="0">
                        <a:solidFill>
                          <a:schemeClr val="tx1"/>
                        </a:solidFill>
                      </a:endParaRPr>
                    </a:p>
                    <a:p>
                      <a:pPr marL="82550" indent="-82550">
                        <a:lnSpc>
                          <a:spcPct val="100000"/>
                        </a:lnSpc>
                      </a:pPr>
                      <a:r>
                        <a:rPr kumimoji="1" lang="ja-JP" altLang="en-US" sz="1200" u="none" dirty="0">
                          <a:solidFill>
                            <a:schemeClr val="tx1"/>
                          </a:solidFill>
                        </a:rPr>
                        <a:t>・バス事業民営化プラン（案）策定</a:t>
                      </a:r>
                      <a:endParaRPr kumimoji="1" lang="en-US" altLang="ja-JP" sz="1200" u="none" dirty="0">
                        <a:solidFill>
                          <a:schemeClr val="tx1"/>
                        </a:solidFill>
                      </a:endParaRPr>
                    </a:p>
                    <a:p>
                      <a:pPr marL="82550" indent="-82550">
                        <a:lnSpc>
                          <a:spcPct val="100000"/>
                        </a:lnSpc>
                      </a:pPr>
                      <a:r>
                        <a:rPr kumimoji="1" lang="ja-JP" altLang="en-US" sz="1200" u="none" dirty="0">
                          <a:solidFill>
                            <a:schemeClr val="tx1"/>
                          </a:solidFill>
                        </a:rPr>
                        <a:t>・バス事業 引継ぎ（民営化）プラン（案）平成</a:t>
                      </a:r>
                      <a:r>
                        <a:rPr kumimoji="1" lang="en-US" altLang="ja-JP" sz="1200" u="none" dirty="0">
                          <a:solidFill>
                            <a:schemeClr val="tx1"/>
                          </a:solidFill>
                        </a:rPr>
                        <a:t>29</a:t>
                      </a:r>
                      <a:r>
                        <a:rPr kumimoji="1" lang="ja-JP" altLang="en-US" sz="1200" u="none" dirty="0">
                          <a:solidFill>
                            <a:schemeClr val="tx1"/>
                          </a:solidFill>
                        </a:rPr>
                        <a:t>年</a:t>
                      </a:r>
                      <a:r>
                        <a:rPr kumimoji="1" lang="en-US" altLang="ja-JP" sz="1200" u="none" dirty="0">
                          <a:solidFill>
                            <a:schemeClr val="tx1"/>
                          </a:solidFill>
                        </a:rPr>
                        <a:t>1</a:t>
                      </a:r>
                      <a:r>
                        <a:rPr kumimoji="1" lang="ja-JP" altLang="en-US" sz="1200" u="none" dirty="0">
                          <a:solidFill>
                            <a:schemeClr val="tx1"/>
                          </a:solidFill>
                        </a:rPr>
                        <a:t>月　策定</a:t>
                      </a:r>
                      <a:endParaRPr kumimoji="1" lang="en-US" altLang="ja-JP" sz="1200" u="none" dirty="0">
                        <a:solidFill>
                          <a:schemeClr val="tx1"/>
                        </a:solidFill>
                      </a:endParaRPr>
                    </a:p>
                    <a:p>
                      <a:pPr marL="82550" marR="0" lvl="0" indent="-82550" algn="l" defTabSz="914400" rtl="0" eaLnBrk="1" fontAlgn="auto" latinLnBrk="0" hangingPunct="1">
                        <a:lnSpc>
                          <a:spcPct val="100000"/>
                        </a:lnSpc>
                        <a:spcBef>
                          <a:spcPts val="0"/>
                        </a:spcBef>
                        <a:spcAft>
                          <a:spcPts val="0"/>
                        </a:spcAft>
                        <a:buClrTx/>
                        <a:buSzTx/>
                        <a:buFontTx/>
                        <a:buNone/>
                        <a:tabLst/>
                        <a:defRPr/>
                      </a:pPr>
                      <a:r>
                        <a:rPr kumimoji="1" lang="ja-JP" altLang="en-US" sz="1200" u="none" dirty="0">
                          <a:solidFill>
                            <a:schemeClr val="tx1"/>
                          </a:solidFill>
                        </a:rPr>
                        <a:t>・</a:t>
                      </a:r>
                      <a:r>
                        <a:rPr kumimoji="1" lang="ja-JP" altLang="en-US" sz="1200" dirty="0">
                          <a:solidFill>
                            <a:schemeClr val="tx1"/>
                          </a:solidFill>
                        </a:rPr>
                        <a:t>交通事業の設置等に関する条例を廃止する条例案　可決</a:t>
                      </a:r>
                      <a:endParaRPr kumimoji="1" lang="en-US" altLang="ja-JP" sz="1200" dirty="0">
                        <a:solidFill>
                          <a:schemeClr val="tx1"/>
                        </a:solidFill>
                      </a:endParaRPr>
                    </a:p>
                    <a:p>
                      <a:pPr marL="88900" indent="-88900">
                        <a:lnSpc>
                          <a:spcPts val="1400"/>
                        </a:lnSpc>
                      </a:pPr>
                      <a:endParaRPr kumimoji="1" lang="en-US" altLang="ja-JP" sz="1200" u="none" dirty="0">
                        <a:solidFill>
                          <a:schemeClr val="tx1"/>
                        </a:solidFill>
                      </a:endParaRPr>
                    </a:p>
                    <a:p>
                      <a:pPr marL="88900" indent="-88900">
                        <a:lnSpc>
                          <a:spcPts val="1200"/>
                        </a:lnSpc>
                      </a:pPr>
                      <a:r>
                        <a:rPr kumimoji="1" lang="ja-JP" altLang="en-US" sz="1200" dirty="0">
                          <a:solidFill>
                            <a:schemeClr val="tx1"/>
                          </a:solidFill>
                        </a:rPr>
                        <a:t>・</a:t>
                      </a:r>
                      <a:r>
                        <a:rPr kumimoji="1" lang="en-US" altLang="ja-JP" sz="1200" dirty="0">
                          <a:solidFill>
                            <a:schemeClr val="tx1"/>
                          </a:solidFill>
                        </a:rPr>
                        <a:t>AB</a:t>
                      </a:r>
                      <a:r>
                        <a:rPr kumimoji="1" lang="ja-JP" altLang="en-US" sz="1200" dirty="0">
                          <a:solidFill>
                            <a:schemeClr val="tx1"/>
                          </a:solidFill>
                        </a:rPr>
                        <a:t>項目関係の改革効果額</a:t>
                      </a:r>
                      <a:r>
                        <a:rPr kumimoji="1" lang="ja-JP" altLang="en-US" sz="1200" u="none" dirty="0">
                          <a:solidFill>
                            <a:schemeClr val="tx1"/>
                          </a:solidFill>
                        </a:rPr>
                        <a:t>：</a:t>
                      </a:r>
                      <a:r>
                        <a:rPr kumimoji="1" lang="en-US" altLang="ja-JP" sz="1200" u="none" dirty="0">
                          <a:solidFill>
                            <a:schemeClr val="tx1"/>
                          </a:solidFill>
                        </a:rPr>
                        <a:t>3.9</a:t>
                      </a:r>
                      <a:r>
                        <a:rPr kumimoji="1" lang="ja-JP" altLang="en-US" sz="1200" u="none" dirty="0">
                          <a:solidFill>
                            <a:schemeClr val="tx1"/>
                          </a:solidFill>
                        </a:rPr>
                        <a:t>億円</a:t>
                      </a:r>
                      <a:endParaRPr kumimoji="1" lang="en-US" altLang="ja-JP" sz="1200" u="none" dirty="0">
                        <a:solidFill>
                          <a:schemeClr val="tx1"/>
                        </a:solidFill>
                      </a:endParaRPr>
                    </a:p>
                    <a:p>
                      <a:pPr marL="0" indent="0">
                        <a:lnSpc>
                          <a:spcPts val="1200"/>
                        </a:lnSpc>
                      </a:pPr>
                      <a:r>
                        <a:rPr kumimoji="1" lang="ja-JP" altLang="en-US" sz="1200" dirty="0">
                          <a:solidFill>
                            <a:schemeClr val="tx1"/>
                          </a:solidFill>
                        </a:rPr>
                        <a:t>　（</a:t>
                      </a:r>
                      <a:r>
                        <a:rPr kumimoji="1" lang="en-US" altLang="ja-JP" sz="1200" dirty="0">
                          <a:solidFill>
                            <a:schemeClr val="tx1"/>
                          </a:solidFill>
                        </a:rPr>
                        <a:t>2017.11.9</a:t>
                      </a:r>
                      <a:r>
                        <a:rPr kumimoji="1" lang="zh-TW" altLang="en-US" sz="1200" dirty="0">
                          <a:solidFill>
                            <a:schemeClr val="tx1"/>
                          </a:solidFill>
                          <a:latin typeface="ＭＳ Ｐゴシック" panose="020B0600070205080204" pitchFamily="50" charset="-128"/>
                          <a:ea typeface="ＭＳ Ｐゴシック" panose="020B0600070205080204" pitchFamily="50" charset="-128"/>
                        </a:rPr>
                        <a:t>第４回大都市制度（特別区設置</a:t>
                      </a:r>
                      <a:r>
                        <a:rPr kumimoji="1" lang="ja-JP" altLang="en-US" sz="1200" dirty="0">
                          <a:solidFill>
                            <a:schemeClr val="tx1"/>
                          </a:solidFill>
                          <a:latin typeface="ＭＳ Ｐゴシック" panose="020B0600070205080204" pitchFamily="50" charset="-128"/>
                          <a:ea typeface="+mn-ea"/>
                        </a:rPr>
                        <a:t>）協議会資料より</a:t>
                      </a:r>
                      <a:r>
                        <a:rPr kumimoji="1" lang="ja-JP" altLang="en-US" sz="1200" dirty="0">
                          <a:solidFill>
                            <a:schemeClr val="tx1"/>
                          </a:solidFill>
                        </a:rPr>
                        <a:t>）</a:t>
                      </a:r>
                      <a:endParaRPr lang="en-US" altLang="ja-JP" sz="1200" dirty="0">
                        <a:solidFill>
                          <a:schemeClr val="tx1"/>
                        </a:solidFill>
                      </a:endParaRPr>
                    </a:p>
                  </a:txBody>
                  <a:tcPr marR="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ysDash"/>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0002"/>
                  </a:ext>
                </a:extLst>
              </a:tr>
            </a:tbl>
          </a:graphicData>
        </a:graphic>
      </p:graphicFrame>
    </p:spTree>
    <p:extLst>
      <p:ext uri="{BB962C8B-B14F-4D97-AF65-F5344CB8AC3E}">
        <p14:creationId xmlns:p14="http://schemas.microsoft.com/office/powerpoint/2010/main" val="1615373084"/>
      </p:ext>
    </p:extLst>
  </p:cSld>
  <p:clrMapOvr>
    <a:masterClrMapping/>
  </p:clrMapOvr>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 name="角丸四角形 49"/>
          <p:cNvSpPr/>
          <p:nvPr/>
        </p:nvSpPr>
        <p:spPr>
          <a:xfrm>
            <a:off x="7750889" y="5013176"/>
            <a:ext cx="1357616" cy="826141"/>
          </a:xfrm>
          <a:prstGeom prst="roundRect">
            <a:avLst>
              <a:gd name="adj" fmla="val 3640"/>
            </a:avLst>
          </a:prstGeom>
          <a:solidFill>
            <a:schemeClr val="accent6">
              <a:lumMod val="60000"/>
              <a:lumOff val="40000"/>
              <a:alpha val="5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2" name="角丸四角形 51"/>
          <p:cNvSpPr/>
          <p:nvPr/>
        </p:nvSpPr>
        <p:spPr>
          <a:xfrm>
            <a:off x="5893064" y="4399941"/>
            <a:ext cx="1731538" cy="630747"/>
          </a:xfrm>
          <a:prstGeom prst="roundRect">
            <a:avLst>
              <a:gd name="adj" fmla="val 3640"/>
            </a:avLst>
          </a:prstGeom>
          <a:solidFill>
            <a:schemeClr val="accent6">
              <a:lumMod val="60000"/>
              <a:lumOff val="40000"/>
              <a:alpha val="5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9" name="角丸四角形 48"/>
          <p:cNvSpPr/>
          <p:nvPr/>
        </p:nvSpPr>
        <p:spPr>
          <a:xfrm>
            <a:off x="8152456" y="3739941"/>
            <a:ext cx="375825" cy="226700"/>
          </a:xfrm>
          <a:prstGeom prst="roundRect">
            <a:avLst>
              <a:gd name="adj" fmla="val 3640"/>
            </a:avLst>
          </a:prstGeom>
          <a:solidFill>
            <a:schemeClr val="accent6">
              <a:lumMod val="60000"/>
              <a:lumOff val="40000"/>
              <a:alpha val="5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1" name="角丸四角形 50"/>
          <p:cNvSpPr/>
          <p:nvPr/>
        </p:nvSpPr>
        <p:spPr>
          <a:xfrm>
            <a:off x="7170067" y="3983666"/>
            <a:ext cx="1846457" cy="301267"/>
          </a:xfrm>
          <a:prstGeom prst="roundRect">
            <a:avLst>
              <a:gd name="adj" fmla="val 3640"/>
            </a:avLst>
          </a:prstGeom>
          <a:solidFill>
            <a:schemeClr val="accent6">
              <a:lumMod val="60000"/>
              <a:lumOff val="40000"/>
              <a:alpha val="5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8" name="角丸四角形 47"/>
          <p:cNvSpPr/>
          <p:nvPr/>
        </p:nvSpPr>
        <p:spPr>
          <a:xfrm>
            <a:off x="7185381" y="1361975"/>
            <a:ext cx="1846457" cy="1476019"/>
          </a:xfrm>
          <a:prstGeom prst="roundRect">
            <a:avLst>
              <a:gd name="adj" fmla="val 3640"/>
            </a:avLst>
          </a:prstGeom>
          <a:solidFill>
            <a:schemeClr val="accent6">
              <a:lumMod val="60000"/>
              <a:lumOff val="40000"/>
              <a:alpha val="5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 name="テキスト ボックス 5"/>
          <p:cNvSpPr txBox="1"/>
          <p:nvPr/>
        </p:nvSpPr>
        <p:spPr>
          <a:xfrm>
            <a:off x="7884368" y="0"/>
            <a:ext cx="1187624" cy="307777"/>
          </a:xfrm>
          <a:prstGeom prst="rect">
            <a:avLst/>
          </a:prstGeom>
          <a:noFill/>
        </p:spPr>
        <p:txBody>
          <a:bodyPr wrap="square" rtlCol="0">
            <a:spAutoFit/>
          </a:bodyPr>
          <a:lstStyle/>
          <a:p>
            <a:r>
              <a:rPr kumimoji="1" lang="en-US" altLang="ja-JP" sz="1400" dirty="0" smtClean="0"/>
              <a:t>C2.(</a:t>
            </a:r>
            <a:r>
              <a:rPr lang="en-US" altLang="ja-JP" sz="1400" dirty="0"/>
              <a:t>81</a:t>
            </a:r>
            <a:r>
              <a:rPr kumimoji="1" lang="en-US" altLang="ja-JP" sz="1400" dirty="0" smtClean="0"/>
              <a:t>)(8</a:t>
            </a:r>
            <a:r>
              <a:rPr lang="en-US" altLang="ja-JP" sz="1400" dirty="0"/>
              <a:t>2</a:t>
            </a:r>
            <a:r>
              <a:rPr kumimoji="1" lang="en-US" altLang="ja-JP" sz="1400" dirty="0" smtClean="0"/>
              <a:t>)</a:t>
            </a:r>
            <a:endParaRPr kumimoji="1" lang="ja-JP" altLang="en-US" sz="1400" dirty="0"/>
          </a:p>
        </p:txBody>
      </p:sp>
      <p:sp>
        <p:nvSpPr>
          <p:cNvPr id="31" name="正方形/長方形 30"/>
          <p:cNvSpPr/>
          <p:nvPr/>
        </p:nvSpPr>
        <p:spPr>
          <a:xfrm>
            <a:off x="251520" y="260648"/>
            <a:ext cx="5904656" cy="369332"/>
          </a:xfrm>
          <a:prstGeom prst="rect">
            <a:avLst/>
          </a:prstGeom>
        </p:spPr>
        <p:txBody>
          <a:bodyPr wrap="square">
            <a:spAutoFit/>
          </a:bodyPr>
          <a:lstStyle/>
          <a:p>
            <a:r>
              <a:rPr lang="ja-JP" altLang="en-US" b="1" dirty="0">
                <a:solidFill>
                  <a:srgbClr val="000000"/>
                </a:solidFill>
                <a:latin typeface="Calibri" pitchFamily="34" charset="0"/>
              </a:rPr>
              <a:t>①収支の改善、②経営形態の見直し　に関する取組</a:t>
            </a:r>
          </a:p>
        </p:txBody>
      </p:sp>
      <p:cxnSp>
        <p:nvCxnSpPr>
          <p:cNvPr id="32" name="直線コネクタ 31"/>
          <p:cNvCxnSpPr/>
          <p:nvPr/>
        </p:nvCxnSpPr>
        <p:spPr>
          <a:xfrm>
            <a:off x="179512" y="692696"/>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5" name="正方形/長方形 34"/>
          <p:cNvSpPr/>
          <p:nvPr/>
        </p:nvSpPr>
        <p:spPr>
          <a:xfrm>
            <a:off x="7971573" y="377463"/>
            <a:ext cx="1158779" cy="369332"/>
          </a:xfrm>
          <a:prstGeom prst="rect">
            <a:avLst/>
          </a:prstGeom>
          <a:noFill/>
        </p:spPr>
        <p:txBody>
          <a:bodyPr wrap="square">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lgn="ctr"/>
            <a:r>
              <a:rPr lang="ja-JP" altLang="en-US" dirty="0"/>
              <a:t>＜</a:t>
            </a:r>
            <a:r>
              <a:rPr lang="en-US" altLang="ja-JP" dirty="0"/>
              <a:t>What</a:t>
            </a:r>
            <a:r>
              <a:rPr lang="ja-JP" altLang="en-US" dirty="0"/>
              <a:t>＞</a:t>
            </a:r>
          </a:p>
        </p:txBody>
      </p:sp>
      <p:sp>
        <p:nvSpPr>
          <p:cNvPr id="42" name="スライド番号プレースホルダ 41"/>
          <p:cNvSpPr>
            <a:spLocks noGrp="1"/>
          </p:cNvSpPr>
          <p:nvPr>
            <p:ph type="sldNum" sz="quarter" idx="12"/>
          </p:nvPr>
        </p:nvSpPr>
        <p:spPr/>
        <p:txBody>
          <a:bodyPr/>
          <a:lstStyle/>
          <a:p>
            <a:fld id="{CCEC3038-1CF1-4B63-9920-55248DCFBA97}" type="slidenum">
              <a:rPr kumimoji="1" lang="ja-JP" altLang="en-US" smtClean="0"/>
              <a:pPr/>
              <a:t>60</a:t>
            </a:fld>
            <a:endParaRPr kumimoji="1" lang="ja-JP" altLang="en-US"/>
          </a:p>
        </p:txBody>
      </p:sp>
      <p:cxnSp>
        <p:nvCxnSpPr>
          <p:cNvPr id="45" name="直線コネクタ 44"/>
          <p:cNvCxnSpPr/>
          <p:nvPr/>
        </p:nvCxnSpPr>
        <p:spPr>
          <a:xfrm>
            <a:off x="2715904" y="1296537"/>
            <a:ext cx="0" cy="5377218"/>
          </a:xfrm>
          <a:prstGeom prst="line">
            <a:avLst/>
          </a:prstGeom>
          <a:ln w="3175">
            <a:prstDash val="sysDash"/>
          </a:ln>
        </p:spPr>
        <p:style>
          <a:lnRef idx="1">
            <a:schemeClr val="accent1"/>
          </a:lnRef>
          <a:fillRef idx="0">
            <a:schemeClr val="accent1"/>
          </a:fillRef>
          <a:effectRef idx="0">
            <a:schemeClr val="accent1"/>
          </a:effectRef>
          <a:fontRef idx="minor">
            <a:schemeClr val="tx1"/>
          </a:fontRef>
        </p:style>
      </p:cxnSp>
      <p:cxnSp>
        <p:nvCxnSpPr>
          <p:cNvPr id="46" name="直線コネクタ 45"/>
          <p:cNvCxnSpPr/>
          <p:nvPr/>
        </p:nvCxnSpPr>
        <p:spPr>
          <a:xfrm>
            <a:off x="4722125" y="1269242"/>
            <a:ext cx="0" cy="5377218"/>
          </a:xfrm>
          <a:prstGeom prst="line">
            <a:avLst/>
          </a:prstGeom>
          <a:ln w="3175">
            <a:prstDash val="sysDash"/>
          </a:ln>
        </p:spPr>
        <p:style>
          <a:lnRef idx="1">
            <a:schemeClr val="accent1"/>
          </a:lnRef>
          <a:fillRef idx="0">
            <a:schemeClr val="accent1"/>
          </a:fillRef>
          <a:effectRef idx="0">
            <a:schemeClr val="accent1"/>
          </a:effectRef>
          <a:fontRef idx="minor">
            <a:schemeClr val="tx1"/>
          </a:fontRef>
        </p:style>
      </p:cxnSp>
      <p:cxnSp>
        <p:nvCxnSpPr>
          <p:cNvPr id="47" name="直線コネクタ 46"/>
          <p:cNvCxnSpPr/>
          <p:nvPr/>
        </p:nvCxnSpPr>
        <p:spPr>
          <a:xfrm>
            <a:off x="6810233" y="1282889"/>
            <a:ext cx="0" cy="5377218"/>
          </a:xfrm>
          <a:prstGeom prst="line">
            <a:avLst/>
          </a:prstGeom>
          <a:ln w="3175">
            <a:prstDash val="sysDash"/>
          </a:ln>
        </p:spPr>
        <p:style>
          <a:lnRef idx="1">
            <a:schemeClr val="accent1"/>
          </a:lnRef>
          <a:fillRef idx="0">
            <a:schemeClr val="accent1"/>
          </a:fillRef>
          <a:effectRef idx="0">
            <a:schemeClr val="accent1"/>
          </a:effectRef>
          <a:fontRef idx="minor">
            <a:schemeClr val="tx1"/>
          </a:fontRef>
        </p:style>
      </p:cxnSp>
      <p:grpSp>
        <p:nvGrpSpPr>
          <p:cNvPr id="54" name="グループ化 53"/>
          <p:cNvGrpSpPr/>
          <p:nvPr/>
        </p:nvGrpSpPr>
        <p:grpSpPr>
          <a:xfrm>
            <a:off x="683568" y="811312"/>
            <a:ext cx="8208912" cy="432048"/>
            <a:chOff x="1763688" y="955328"/>
            <a:chExt cx="8208912" cy="432048"/>
          </a:xfrm>
        </p:grpSpPr>
        <p:sp>
          <p:nvSpPr>
            <p:cNvPr id="65" name="山形 64"/>
            <p:cNvSpPr/>
            <p:nvPr/>
          </p:nvSpPr>
          <p:spPr>
            <a:xfrm>
              <a:off x="1763688" y="955328"/>
              <a:ext cx="2160000" cy="432048"/>
            </a:xfrm>
            <a:prstGeom prst="chevron">
              <a:avLst/>
            </a:prstGeom>
            <a:noFill/>
            <a:ln w="190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en-US" altLang="ja-JP" dirty="0">
                  <a:solidFill>
                    <a:schemeClr val="tx1"/>
                  </a:solidFill>
                </a:rPr>
                <a:t>2011</a:t>
              </a:r>
              <a:r>
                <a:rPr kumimoji="1" lang="ja-JP" altLang="en-US" dirty="0">
                  <a:solidFill>
                    <a:schemeClr val="tx1"/>
                  </a:solidFill>
                </a:rPr>
                <a:t>年度</a:t>
              </a:r>
            </a:p>
          </p:txBody>
        </p:sp>
        <p:sp>
          <p:nvSpPr>
            <p:cNvPr id="66" name="山形 65"/>
            <p:cNvSpPr/>
            <p:nvPr/>
          </p:nvSpPr>
          <p:spPr>
            <a:xfrm>
              <a:off x="3780152" y="955328"/>
              <a:ext cx="2160000" cy="432048"/>
            </a:xfrm>
            <a:prstGeom prst="chevron">
              <a:avLst/>
            </a:prstGeom>
            <a:noFill/>
            <a:ln w="190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en-US" altLang="ja-JP" dirty="0">
                  <a:solidFill>
                    <a:schemeClr val="tx1"/>
                  </a:solidFill>
                </a:rPr>
                <a:t>2012</a:t>
              </a:r>
              <a:r>
                <a:rPr kumimoji="1" lang="ja-JP" altLang="en-US" dirty="0">
                  <a:solidFill>
                    <a:schemeClr val="tx1"/>
                  </a:solidFill>
                </a:rPr>
                <a:t>年度</a:t>
              </a:r>
            </a:p>
          </p:txBody>
        </p:sp>
        <p:sp>
          <p:nvSpPr>
            <p:cNvPr id="67" name="山形 66"/>
            <p:cNvSpPr/>
            <p:nvPr/>
          </p:nvSpPr>
          <p:spPr>
            <a:xfrm>
              <a:off x="5796376" y="955328"/>
              <a:ext cx="2160000" cy="432048"/>
            </a:xfrm>
            <a:prstGeom prst="chevron">
              <a:avLst/>
            </a:prstGeom>
            <a:noFill/>
            <a:ln w="190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en-US" altLang="ja-JP" dirty="0">
                  <a:solidFill>
                    <a:schemeClr val="tx1"/>
                  </a:solidFill>
                </a:rPr>
                <a:t>2013</a:t>
              </a:r>
              <a:r>
                <a:rPr kumimoji="1" lang="ja-JP" altLang="en-US" dirty="0">
                  <a:solidFill>
                    <a:schemeClr val="tx1"/>
                  </a:solidFill>
                </a:rPr>
                <a:t>年度</a:t>
              </a:r>
            </a:p>
          </p:txBody>
        </p:sp>
        <p:sp>
          <p:nvSpPr>
            <p:cNvPr id="68" name="山形 67"/>
            <p:cNvSpPr/>
            <p:nvPr/>
          </p:nvSpPr>
          <p:spPr>
            <a:xfrm>
              <a:off x="7812600" y="955328"/>
              <a:ext cx="2160000" cy="432048"/>
            </a:xfrm>
            <a:prstGeom prst="chevron">
              <a:avLst/>
            </a:prstGeom>
            <a:noFill/>
            <a:ln w="190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en-US" altLang="ja-JP" dirty="0">
                  <a:solidFill>
                    <a:schemeClr val="tx1"/>
                  </a:solidFill>
                </a:rPr>
                <a:t>2014</a:t>
              </a:r>
              <a:r>
                <a:rPr kumimoji="1" lang="ja-JP" altLang="en-US" dirty="0">
                  <a:solidFill>
                    <a:schemeClr val="tx1"/>
                  </a:solidFill>
                </a:rPr>
                <a:t>年度</a:t>
              </a:r>
            </a:p>
          </p:txBody>
        </p:sp>
      </p:grpSp>
      <p:sp>
        <p:nvSpPr>
          <p:cNvPr id="69" name="正方形/長方形 68"/>
          <p:cNvSpPr/>
          <p:nvPr/>
        </p:nvSpPr>
        <p:spPr>
          <a:xfrm>
            <a:off x="2255044" y="1268760"/>
            <a:ext cx="1296144" cy="648072"/>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0" bIns="36000" rtlCol="0" anchor="ctr"/>
          <a:lstStyle/>
          <a:p>
            <a:pPr marL="95250" indent="-95250"/>
            <a:r>
              <a:rPr lang="ja-JP" altLang="en-US" sz="1200" dirty="0">
                <a:solidFill>
                  <a:schemeClr val="tx1"/>
                </a:solidFill>
              </a:rPr>
              <a:t>●バス改革・持続戦略</a:t>
            </a:r>
            <a:r>
              <a:rPr lang="en-US" altLang="ja-JP" sz="1200" dirty="0">
                <a:solidFill>
                  <a:schemeClr val="tx1"/>
                </a:solidFill>
              </a:rPr>
              <a:t>PT</a:t>
            </a:r>
            <a:r>
              <a:rPr lang="ja-JP" altLang="en-US" sz="1200" dirty="0">
                <a:solidFill>
                  <a:schemeClr val="tx1"/>
                </a:solidFill>
              </a:rPr>
              <a:t>設置（</a:t>
            </a:r>
            <a:r>
              <a:rPr lang="en-US" altLang="ja-JP" sz="1200" dirty="0">
                <a:solidFill>
                  <a:schemeClr val="tx1"/>
                </a:solidFill>
              </a:rPr>
              <a:t>2</a:t>
            </a:r>
            <a:r>
              <a:rPr lang="ja-JP" altLang="en-US" sz="1200" dirty="0">
                <a:solidFill>
                  <a:schemeClr val="tx1"/>
                </a:solidFill>
              </a:rPr>
              <a:t>月）</a:t>
            </a:r>
          </a:p>
        </p:txBody>
      </p:sp>
      <p:sp>
        <p:nvSpPr>
          <p:cNvPr id="70" name="正方形/長方形 69"/>
          <p:cNvSpPr/>
          <p:nvPr/>
        </p:nvSpPr>
        <p:spPr>
          <a:xfrm>
            <a:off x="2699792" y="1700808"/>
            <a:ext cx="1584176" cy="648072"/>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r>
              <a:rPr lang="ja-JP" altLang="en-US" sz="1200" dirty="0">
                <a:solidFill>
                  <a:schemeClr val="tx1"/>
                </a:solidFill>
              </a:rPr>
              <a:t>●交通局長の</a:t>
            </a:r>
            <a:endParaRPr lang="en-US" altLang="ja-JP" sz="1200" dirty="0">
              <a:solidFill>
                <a:schemeClr val="tx1"/>
              </a:solidFill>
            </a:endParaRPr>
          </a:p>
          <a:p>
            <a:pPr marL="95250" indent="-95250"/>
            <a:r>
              <a:rPr lang="ja-JP" altLang="en-US" sz="1200" dirty="0">
                <a:solidFill>
                  <a:schemeClr val="tx1"/>
                </a:solidFill>
              </a:rPr>
              <a:t>　民間人材登用（</a:t>
            </a:r>
            <a:r>
              <a:rPr lang="en-US" altLang="ja-JP" sz="1200" dirty="0">
                <a:solidFill>
                  <a:schemeClr val="tx1"/>
                </a:solidFill>
              </a:rPr>
              <a:t>4</a:t>
            </a:r>
            <a:r>
              <a:rPr lang="ja-JP" altLang="en-US" sz="1200" dirty="0">
                <a:solidFill>
                  <a:schemeClr val="tx1"/>
                </a:solidFill>
              </a:rPr>
              <a:t>月）</a:t>
            </a:r>
          </a:p>
        </p:txBody>
      </p:sp>
      <p:sp>
        <p:nvSpPr>
          <p:cNvPr id="71" name="正方形/長方形 70"/>
          <p:cNvSpPr/>
          <p:nvPr/>
        </p:nvSpPr>
        <p:spPr>
          <a:xfrm>
            <a:off x="3433520" y="2564904"/>
            <a:ext cx="1152128" cy="648072"/>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marL="95250" indent="-95250"/>
            <a:r>
              <a:rPr lang="ja-JP" altLang="en-US" sz="1200" dirty="0">
                <a:solidFill>
                  <a:schemeClr val="tx1"/>
                </a:solidFill>
                <a:latin typeface="ＭＳ Ｐゴシック" pitchFamily="50" charset="-128"/>
                <a:ea typeface="ＭＳ Ｐゴシック" pitchFamily="50" charset="-128"/>
              </a:rPr>
              <a:t>●</a:t>
            </a:r>
            <a:r>
              <a:rPr lang="zh-TW" altLang="en-US" sz="1200" dirty="0">
                <a:solidFill>
                  <a:schemeClr val="tx1"/>
                </a:solidFill>
                <a:latin typeface="ＭＳ Ｐゴシック" pitchFamily="50" charset="-128"/>
                <a:ea typeface="ＭＳ Ｐゴシック" pitchFamily="50" charset="-128"/>
              </a:rPr>
              <a:t>民営化推進室</a:t>
            </a:r>
            <a:r>
              <a:rPr lang="ja-JP" altLang="en-US" sz="1200" dirty="0">
                <a:solidFill>
                  <a:schemeClr val="tx1"/>
                </a:solidFill>
                <a:latin typeface="ＭＳ Ｐゴシック" pitchFamily="50" charset="-128"/>
                <a:ea typeface="ＭＳ Ｐゴシック" pitchFamily="50" charset="-128"/>
              </a:rPr>
              <a:t>の</a:t>
            </a:r>
            <a:r>
              <a:rPr lang="zh-TW" altLang="en-US" sz="1200" dirty="0">
                <a:solidFill>
                  <a:schemeClr val="tx1"/>
                </a:solidFill>
                <a:latin typeface="ＭＳ Ｐゴシック" pitchFamily="50" charset="-128"/>
                <a:ea typeface="ＭＳ Ｐゴシック" pitchFamily="50" charset="-128"/>
              </a:rPr>
              <a:t>設置</a:t>
            </a:r>
            <a:r>
              <a:rPr lang="ja-JP" altLang="en-US" sz="1200" dirty="0">
                <a:solidFill>
                  <a:schemeClr val="tx1"/>
                </a:solidFill>
                <a:latin typeface="ＭＳ Ｐゴシック" pitchFamily="50" charset="-128"/>
                <a:ea typeface="ＭＳ Ｐゴシック" pitchFamily="50" charset="-128"/>
              </a:rPr>
              <a:t>（</a:t>
            </a:r>
            <a:r>
              <a:rPr lang="en-US" altLang="ja-JP" sz="1200" dirty="0">
                <a:solidFill>
                  <a:schemeClr val="tx1"/>
                </a:solidFill>
              </a:rPr>
              <a:t>8</a:t>
            </a:r>
            <a:r>
              <a:rPr lang="ja-JP" altLang="en-US" sz="1200" dirty="0">
                <a:solidFill>
                  <a:schemeClr val="tx1"/>
                </a:solidFill>
                <a:latin typeface="ＭＳ Ｐゴシック" pitchFamily="50" charset="-128"/>
                <a:ea typeface="ＭＳ Ｐゴシック" pitchFamily="50" charset="-128"/>
              </a:rPr>
              <a:t>月）</a:t>
            </a:r>
            <a:endParaRPr lang="zh-TW" altLang="en-US" sz="1200" dirty="0">
              <a:solidFill>
                <a:schemeClr val="tx1"/>
              </a:solidFill>
              <a:latin typeface="ＭＳ Ｐゴシック" pitchFamily="50" charset="-128"/>
              <a:ea typeface="ＭＳ Ｐゴシック" pitchFamily="50" charset="-128"/>
            </a:endParaRPr>
          </a:p>
        </p:txBody>
      </p:sp>
      <p:sp>
        <p:nvSpPr>
          <p:cNvPr id="72" name="正方形/長方形 71"/>
          <p:cNvSpPr/>
          <p:nvPr/>
        </p:nvSpPr>
        <p:spPr>
          <a:xfrm>
            <a:off x="4247712" y="2993184"/>
            <a:ext cx="1656184" cy="648072"/>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marL="95250" indent="-95250"/>
            <a:r>
              <a:rPr lang="ja-JP" altLang="en-US" sz="1200" dirty="0">
                <a:solidFill>
                  <a:schemeClr val="tx1"/>
                </a:solidFill>
              </a:rPr>
              <a:t>●バス事業民営化基本方針</a:t>
            </a:r>
            <a:r>
              <a:rPr lang="en-US" altLang="ja-JP" sz="1200" dirty="0">
                <a:solidFill>
                  <a:schemeClr val="tx1"/>
                </a:solidFill>
              </a:rPr>
              <a:t>(</a:t>
            </a:r>
            <a:r>
              <a:rPr lang="ja-JP" altLang="en-US" sz="1200" dirty="0">
                <a:solidFill>
                  <a:schemeClr val="tx1"/>
                </a:solidFill>
              </a:rPr>
              <a:t>案</a:t>
            </a:r>
            <a:r>
              <a:rPr lang="en-US" altLang="ja-JP" sz="1200" dirty="0">
                <a:solidFill>
                  <a:schemeClr val="tx1"/>
                </a:solidFill>
              </a:rPr>
              <a:t>)</a:t>
            </a:r>
            <a:r>
              <a:rPr lang="ja-JP" altLang="en-US" sz="1200" dirty="0">
                <a:solidFill>
                  <a:schemeClr val="tx1"/>
                </a:solidFill>
              </a:rPr>
              <a:t>の策定（</a:t>
            </a:r>
            <a:r>
              <a:rPr lang="en-US" altLang="ja-JP" sz="1200" dirty="0">
                <a:solidFill>
                  <a:schemeClr val="tx1"/>
                </a:solidFill>
              </a:rPr>
              <a:t>2</a:t>
            </a:r>
            <a:r>
              <a:rPr lang="ja-JP" altLang="en-US" sz="1200" dirty="0">
                <a:solidFill>
                  <a:schemeClr val="tx1"/>
                </a:solidFill>
              </a:rPr>
              <a:t>月）</a:t>
            </a:r>
          </a:p>
        </p:txBody>
      </p:sp>
      <p:sp>
        <p:nvSpPr>
          <p:cNvPr id="73" name="正方形/長方形 72"/>
          <p:cNvSpPr/>
          <p:nvPr/>
        </p:nvSpPr>
        <p:spPr>
          <a:xfrm>
            <a:off x="4776863" y="1283616"/>
            <a:ext cx="2106537" cy="648072"/>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marL="95250" indent="-95250"/>
            <a:r>
              <a:rPr lang="ja-JP" altLang="en-US" sz="1200" dirty="0">
                <a:solidFill>
                  <a:schemeClr val="tx1"/>
                </a:solidFill>
              </a:rPr>
              <a:t>●バス事業民営化基本ﾌﾟﾗﾝ</a:t>
            </a:r>
            <a:r>
              <a:rPr lang="en-US" altLang="ja-JP" sz="1200" dirty="0">
                <a:solidFill>
                  <a:schemeClr val="tx1"/>
                </a:solidFill>
              </a:rPr>
              <a:t>(</a:t>
            </a:r>
            <a:r>
              <a:rPr lang="ja-JP" altLang="en-US" sz="1200" dirty="0">
                <a:solidFill>
                  <a:schemeClr val="tx1"/>
                </a:solidFill>
              </a:rPr>
              <a:t>案</a:t>
            </a:r>
            <a:r>
              <a:rPr lang="en-US" altLang="ja-JP" sz="1200" dirty="0">
                <a:solidFill>
                  <a:schemeClr val="tx1"/>
                </a:solidFill>
              </a:rPr>
              <a:t>)</a:t>
            </a:r>
            <a:r>
              <a:rPr lang="ja-JP" altLang="en-US" sz="1200" dirty="0">
                <a:solidFill>
                  <a:schemeClr val="tx1"/>
                </a:solidFill>
              </a:rPr>
              <a:t>の策定（</a:t>
            </a:r>
            <a:r>
              <a:rPr lang="en-US" altLang="ja-JP" sz="1200" dirty="0">
                <a:solidFill>
                  <a:schemeClr val="tx1"/>
                </a:solidFill>
              </a:rPr>
              <a:t>5</a:t>
            </a:r>
            <a:r>
              <a:rPr lang="ja-JP" altLang="en-US" sz="1200" dirty="0">
                <a:solidFill>
                  <a:schemeClr val="tx1"/>
                </a:solidFill>
              </a:rPr>
              <a:t>月）</a:t>
            </a:r>
          </a:p>
        </p:txBody>
      </p:sp>
      <p:sp>
        <p:nvSpPr>
          <p:cNvPr id="74" name="正方形/長方形 73"/>
          <p:cNvSpPr/>
          <p:nvPr/>
        </p:nvSpPr>
        <p:spPr>
          <a:xfrm>
            <a:off x="5167128" y="1688908"/>
            <a:ext cx="1701982" cy="648072"/>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0" bIns="36000" rtlCol="0" anchor="ctr"/>
          <a:lstStyle/>
          <a:p>
            <a:r>
              <a:rPr lang="ja-JP" altLang="en-US" sz="1200" dirty="0">
                <a:solidFill>
                  <a:schemeClr val="tx1"/>
                </a:solidFill>
                <a:latin typeface="ＭＳ Ｐゴシック" pitchFamily="50" charset="-128"/>
                <a:ea typeface="ＭＳ Ｐゴシック" pitchFamily="50" charset="-128"/>
              </a:rPr>
              <a:t>●</a:t>
            </a:r>
            <a:r>
              <a:rPr lang="zh-TW" altLang="en-US" sz="1200" dirty="0">
                <a:solidFill>
                  <a:schemeClr val="tx1"/>
                </a:solidFill>
                <a:latin typeface="ＭＳ Ｐゴシック" pitchFamily="50" charset="-128"/>
                <a:ea typeface="ＭＳ Ｐゴシック" pitchFamily="50" charset="-128"/>
              </a:rPr>
              <a:t>交通政策室</a:t>
            </a:r>
            <a:r>
              <a:rPr lang="ja-JP" altLang="en-US" sz="1200" dirty="0">
                <a:solidFill>
                  <a:schemeClr val="tx1"/>
                </a:solidFill>
                <a:latin typeface="ＭＳ Ｐゴシック" pitchFamily="50" charset="-128"/>
                <a:ea typeface="ＭＳ Ｐゴシック" pitchFamily="50" charset="-128"/>
              </a:rPr>
              <a:t>の</a:t>
            </a:r>
            <a:r>
              <a:rPr lang="zh-TW" altLang="en-US" sz="1200" dirty="0">
                <a:solidFill>
                  <a:schemeClr val="tx1"/>
                </a:solidFill>
                <a:latin typeface="ＭＳ Ｐゴシック" pitchFamily="50" charset="-128"/>
                <a:ea typeface="ＭＳ Ｐゴシック" pitchFamily="50" charset="-128"/>
              </a:rPr>
              <a:t>設置</a:t>
            </a:r>
            <a:endParaRPr lang="en-US" altLang="zh-TW" sz="1200" dirty="0">
              <a:solidFill>
                <a:schemeClr val="tx1"/>
              </a:solidFill>
              <a:latin typeface="ＭＳ Ｐゴシック" pitchFamily="50" charset="-128"/>
              <a:ea typeface="ＭＳ Ｐゴシック" pitchFamily="50" charset="-128"/>
            </a:endParaRPr>
          </a:p>
          <a:p>
            <a:r>
              <a:rPr lang="ja-JP" altLang="en-US" sz="1200" dirty="0">
                <a:solidFill>
                  <a:schemeClr val="tx1"/>
                </a:solidFill>
                <a:latin typeface="ＭＳ Ｐゴシック" pitchFamily="50" charset="-128"/>
                <a:ea typeface="ＭＳ Ｐゴシック" pitchFamily="50" charset="-128"/>
              </a:rPr>
              <a:t>　</a:t>
            </a:r>
            <a:r>
              <a:rPr lang="zh-TW" altLang="en-US" sz="1200" dirty="0">
                <a:solidFill>
                  <a:schemeClr val="tx1"/>
                </a:solidFill>
                <a:latin typeface="ＭＳ Ｐゴシック" pitchFamily="50" charset="-128"/>
                <a:ea typeface="ＭＳ Ｐゴシック" pitchFamily="50" charset="-128"/>
              </a:rPr>
              <a:t>（</a:t>
            </a:r>
            <a:r>
              <a:rPr lang="en-US" altLang="ja-JP" sz="1200" dirty="0">
                <a:solidFill>
                  <a:schemeClr val="tx1"/>
                </a:solidFill>
              </a:rPr>
              <a:t>8</a:t>
            </a:r>
            <a:r>
              <a:rPr lang="ja-JP" altLang="en-US" sz="1200" dirty="0">
                <a:solidFill>
                  <a:schemeClr val="tx1"/>
                </a:solidFill>
                <a:latin typeface="ＭＳ Ｐゴシック" pitchFamily="50" charset="-128"/>
                <a:ea typeface="ＭＳ Ｐゴシック" pitchFamily="50" charset="-128"/>
              </a:rPr>
              <a:t>月；</a:t>
            </a:r>
            <a:r>
              <a:rPr lang="zh-TW" altLang="en-US" sz="1200" dirty="0">
                <a:solidFill>
                  <a:schemeClr val="tx1"/>
                </a:solidFill>
                <a:latin typeface="ＭＳ Ｐゴシック" pitchFamily="50" charset="-128"/>
                <a:ea typeface="ＭＳ Ｐゴシック" pitchFamily="50" charset="-128"/>
              </a:rPr>
              <a:t>都市計画局）</a:t>
            </a:r>
          </a:p>
        </p:txBody>
      </p:sp>
      <p:sp>
        <p:nvSpPr>
          <p:cNvPr id="75" name="正方形/長方形 74"/>
          <p:cNvSpPr/>
          <p:nvPr/>
        </p:nvSpPr>
        <p:spPr>
          <a:xfrm>
            <a:off x="3131840" y="2132856"/>
            <a:ext cx="1658524" cy="648072"/>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r>
              <a:rPr lang="ja-JP" altLang="en-US" sz="1200" dirty="0">
                <a:solidFill>
                  <a:schemeClr val="tx1"/>
                </a:solidFill>
              </a:rPr>
              <a:t>●バス事業中期</a:t>
            </a:r>
            <a:endParaRPr lang="en-US" altLang="ja-JP" sz="1200" dirty="0">
              <a:solidFill>
                <a:schemeClr val="tx1"/>
              </a:solidFill>
            </a:endParaRPr>
          </a:p>
          <a:p>
            <a:r>
              <a:rPr lang="ja-JP" altLang="en-US" sz="1200" dirty="0">
                <a:solidFill>
                  <a:schemeClr val="tx1"/>
                </a:solidFill>
              </a:rPr>
              <a:t>　経営計画の策定（</a:t>
            </a:r>
            <a:r>
              <a:rPr lang="en-US" altLang="ja-JP" sz="1200" dirty="0">
                <a:solidFill>
                  <a:schemeClr val="tx1"/>
                </a:solidFill>
              </a:rPr>
              <a:t>7</a:t>
            </a:r>
            <a:r>
              <a:rPr lang="ja-JP" altLang="en-US" sz="1200" dirty="0">
                <a:solidFill>
                  <a:schemeClr val="tx1"/>
                </a:solidFill>
              </a:rPr>
              <a:t>月）</a:t>
            </a:r>
          </a:p>
        </p:txBody>
      </p:sp>
      <p:sp>
        <p:nvSpPr>
          <p:cNvPr id="76" name="正方形/長方形 75"/>
          <p:cNvSpPr/>
          <p:nvPr/>
        </p:nvSpPr>
        <p:spPr>
          <a:xfrm>
            <a:off x="4482576" y="3684996"/>
            <a:ext cx="1224136" cy="576064"/>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r>
              <a:rPr lang="ja-JP" altLang="en-US" sz="1200" dirty="0">
                <a:solidFill>
                  <a:schemeClr val="tx1"/>
                </a:solidFill>
              </a:rPr>
              <a:t>●赤バスの廃止　</a:t>
            </a:r>
            <a:endParaRPr lang="en-US" altLang="ja-JP" sz="1200" dirty="0">
              <a:solidFill>
                <a:schemeClr val="tx1"/>
              </a:solidFill>
            </a:endParaRPr>
          </a:p>
          <a:p>
            <a:r>
              <a:rPr lang="ja-JP" altLang="en-US" sz="1200" dirty="0">
                <a:solidFill>
                  <a:schemeClr val="tx1"/>
                </a:solidFill>
              </a:rPr>
              <a:t>　（</a:t>
            </a:r>
            <a:r>
              <a:rPr lang="en-US" altLang="ja-JP" sz="1200" dirty="0">
                <a:solidFill>
                  <a:schemeClr val="tx1"/>
                </a:solidFill>
              </a:rPr>
              <a:t>3</a:t>
            </a:r>
            <a:r>
              <a:rPr lang="ja-JP" altLang="en-US" sz="1200" dirty="0">
                <a:solidFill>
                  <a:schemeClr val="tx1"/>
                </a:solidFill>
              </a:rPr>
              <a:t>月）</a:t>
            </a:r>
          </a:p>
        </p:txBody>
      </p:sp>
      <p:sp>
        <p:nvSpPr>
          <p:cNvPr id="77" name="正方形/長方形 76"/>
          <p:cNvSpPr/>
          <p:nvPr/>
        </p:nvSpPr>
        <p:spPr>
          <a:xfrm>
            <a:off x="5331564" y="2196256"/>
            <a:ext cx="1567709" cy="648072"/>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marL="95250" indent="-95250"/>
            <a:r>
              <a:rPr lang="ja-JP" altLang="en-US" sz="1200" dirty="0">
                <a:solidFill>
                  <a:schemeClr val="tx1"/>
                </a:solidFill>
              </a:rPr>
              <a:t>●「バス事業民営化・譲渡の考え方について」の策定（</a:t>
            </a:r>
            <a:r>
              <a:rPr lang="en-US" altLang="ja-JP" sz="1200" dirty="0">
                <a:solidFill>
                  <a:schemeClr val="tx1"/>
                </a:solidFill>
              </a:rPr>
              <a:t>9</a:t>
            </a:r>
            <a:r>
              <a:rPr lang="ja-JP" altLang="en-US" sz="1200" dirty="0">
                <a:solidFill>
                  <a:schemeClr val="tx1"/>
                </a:solidFill>
              </a:rPr>
              <a:t>月）</a:t>
            </a:r>
          </a:p>
        </p:txBody>
      </p:sp>
      <p:sp>
        <p:nvSpPr>
          <p:cNvPr id="78" name="正方形/長方形 77"/>
          <p:cNvSpPr/>
          <p:nvPr/>
        </p:nvSpPr>
        <p:spPr>
          <a:xfrm>
            <a:off x="6804248" y="3671348"/>
            <a:ext cx="1856426" cy="368973"/>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r>
              <a:rPr lang="ja-JP" altLang="en-US" sz="1200" dirty="0">
                <a:solidFill>
                  <a:schemeClr val="tx1"/>
                </a:solidFill>
              </a:rPr>
              <a:t>●バス路線の見直し（</a:t>
            </a:r>
            <a:r>
              <a:rPr lang="en-US" altLang="ja-JP" sz="1200" dirty="0">
                <a:solidFill>
                  <a:schemeClr val="tx1"/>
                </a:solidFill>
              </a:rPr>
              <a:t>4</a:t>
            </a:r>
            <a:r>
              <a:rPr lang="ja-JP" altLang="en-US" sz="1200" dirty="0">
                <a:solidFill>
                  <a:schemeClr val="tx1"/>
                </a:solidFill>
              </a:rPr>
              <a:t>月）</a:t>
            </a:r>
          </a:p>
        </p:txBody>
      </p:sp>
      <p:sp>
        <p:nvSpPr>
          <p:cNvPr id="79" name="正方形/長方形 78"/>
          <p:cNvSpPr/>
          <p:nvPr/>
        </p:nvSpPr>
        <p:spPr>
          <a:xfrm>
            <a:off x="251520" y="4116907"/>
            <a:ext cx="432048" cy="1440160"/>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eaVert" lIns="36000" tIns="36000" rIns="0" bIns="36000" rtlCol="0" anchor="ctr"/>
          <a:lstStyle/>
          <a:p>
            <a:pPr algn="ctr"/>
            <a:r>
              <a:rPr lang="ja-JP" altLang="en-US" sz="1400" b="1" dirty="0">
                <a:solidFill>
                  <a:sysClr val="windowText" lastClr="000000"/>
                </a:solidFill>
              </a:rPr>
              <a:t>実　施</a:t>
            </a:r>
          </a:p>
        </p:txBody>
      </p:sp>
      <p:sp>
        <p:nvSpPr>
          <p:cNvPr id="80" name="正方形/長方形 79"/>
          <p:cNvSpPr/>
          <p:nvPr/>
        </p:nvSpPr>
        <p:spPr>
          <a:xfrm>
            <a:off x="251520" y="1759430"/>
            <a:ext cx="432048" cy="1368152"/>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eaVert" lIns="36000" tIns="36000" rIns="0" bIns="36000" rtlCol="0" anchor="ctr"/>
          <a:lstStyle/>
          <a:p>
            <a:pPr algn="ctr"/>
            <a:r>
              <a:rPr lang="ja-JP" altLang="en-US" sz="1400" b="1" dirty="0">
                <a:solidFill>
                  <a:sysClr val="windowText" lastClr="000000"/>
                </a:solidFill>
              </a:rPr>
              <a:t>改革立案</a:t>
            </a:r>
          </a:p>
        </p:txBody>
      </p:sp>
      <p:cxnSp>
        <p:nvCxnSpPr>
          <p:cNvPr id="81" name="直線コネクタ 80"/>
          <p:cNvCxnSpPr/>
          <p:nvPr/>
        </p:nvCxnSpPr>
        <p:spPr>
          <a:xfrm flipV="1">
            <a:off x="222069" y="3573016"/>
            <a:ext cx="8742419" cy="0"/>
          </a:xfrm>
          <a:prstGeom prst="line">
            <a:avLst/>
          </a:prstGeom>
        </p:spPr>
        <p:style>
          <a:lnRef idx="1">
            <a:schemeClr val="accent1"/>
          </a:lnRef>
          <a:fillRef idx="0">
            <a:schemeClr val="accent1"/>
          </a:fillRef>
          <a:effectRef idx="0">
            <a:schemeClr val="accent1"/>
          </a:effectRef>
          <a:fontRef idx="minor">
            <a:schemeClr val="tx1"/>
          </a:fontRef>
        </p:style>
      </p:cxnSp>
      <p:sp>
        <p:nvSpPr>
          <p:cNvPr id="82" name="正方形/長方形 81"/>
          <p:cNvSpPr/>
          <p:nvPr/>
        </p:nvSpPr>
        <p:spPr>
          <a:xfrm>
            <a:off x="938781" y="3247132"/>
            <a:ext cx="432048" cy="144016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vert="eaVert" lIns="36000" tIns="36000" rIns="0" bIns="36000" rtlCol="0" anchor="ctr"/>
          <a:lstStyle/>
          <a:p>
            <a:pPr algn="ctr"/>
            <a:r>
              <a:rPr lang="ja-JP" altLang="en-US" sz="1300" dirty="0">
                <a:solidFill>
                  <a:schemeClr val="tx1"/>
                </a:solidFill>
              </a:rPr>
              <a:t>（見直し）</a:t>
            </a:r>
            <a:endParaRPr lang="ja-JP" altLang="en-US" sz="1250" dirty="0">
              <a:solidFill>
                <a:schemeClr val="tx1"/>
              </a:solidFill>
            </a:endParaRPr>
          </a:p>
        </p:txBody>
      </p:sp>
      <p:cxnSp>
        <p:nvCxnSpPr>
          <p:cNvPr id="83" name="直線コネクタ 82"/>
          <p:cNvCxnSpPr/>
          <p:nvPr/>
        </p:nvCxnSpPr>
        <p:spPr>
          <a:xfrm>
            <a:off x="971600" y="4345864"/>
            <a:ext cx="7992888" cy="0"/>
          </a:xfrm>
          <a:prstGeom prst="line">
            <a:avLst/>
          </a:prstGeom>
          <a:ln>
            <a:prstDash val="sysDot"/>
          </a:ln>
        </p:spPr>
        <p:style>
          <a:lnRef idx="1">
            <a:schemeClr val="accent1"/>
          </a:lnRef>
          <a:fillRef idx="0">
            <a:schemeClr val="accent1"/>
          </a:fillRef>
          <a:effectRef idx="0">
            <a:schemeClr val="accent1"/>
          </a:effectRef>
          <a:fontRef idx="minor">
            <a:schemeClr val="tx1"/>
          </a:fontRef>
        </p:style>
      </p:cxnSp>
      <p:sp>
        <p:nvSpPr>
          <p:cNvPr id="84" name="正方形/長方形 83"/>
          <p:cNvSpPr/>
          <p:nvPr/>
        </p:nvSpPr>
        <p:spPr>
          <a:xfrm>
            <a:off x="899592" y="4437608"/>
            <a:ext cx="432048" cy="1512168"/>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vert="eaVert" lIns="36000" tIns="36000" rIns="0" bIns="36000" rtlCol="0" anchor="ctr"/>
          <a:lstStyle/>
          <a:p>
            <a:pPr algn="ctr"/>
            <a:r>
              <a:rPr lang="ja-JP" altLang="en-US" sz="1300" dirty="0">
                <a:solidFill>
                  <a:schemeClr val="tx1"/>
                </a:solidFill>
              </a:rPr>
              <a:t>（給与・経営形態に関する労使協議）</a:t>
            </a:r>
            <a:endParaRPr lang="ja-JP" altLang="en-US" sz="1250" dirty="0">
              <a:solidFill>
                <a:schemeClr val="tx1"/>
              </a:solidFill>
            </a:endParaRPr>
          </a:p>
        </p:txBody>
      </p:sp>
      <p:sp>
        <p:nvSpPr>
          <p:cNvPr id="85" name="正方形/長方形 84"/>
          <p:cNvSpPr/>
          <p:nvPr/>
        </p:nvSpPr>
        <p:spPr>
          <a:xfrm>
            <a:off x="3377456" y="5030688"/>
            <a:ext cx="1346944" cy="55440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r>
              <a:rPr lang="ja-JP" altLang="en-US" sz="1200" dirty="0">
                <a:solidFill>
                  <a:schemeClr val="tx1"/>
                </a:solidFill>
              </a:rPr>
              <a:t>●給料カット</a:t>
            </a:r>
            <a:endParaRPr lang="en-US" altLang="ja-JP" sz="1200" dirty="0">
              <a:solidFill>
                <a:schemeClr val="tx1"/>
              </a:solidFill>
            </a:endParaRPr>
          </a:p>
          <a:p>
            <a:r>
              <a:rPr lang="ja-JP" altLang="en-US" sz="1200" dirty="0">
                <a:solidFill>
                  <a:schemeClr val="tx1"/>
                </a:solidFill>
              </a:rPr>
              <a:t>　（最大</a:t>
            </a:r>
            <a:r>
              <a:rPr lang="en-US" altLang="ja-JP" sz="1200" dirty="0">
                <a:solidFill>
                  <a:schemeClr val="tx1"/>
                </a:solidFill>
              </a:rPr>
              <a:t>20</a:t>
            </a:r>
            <a:r>
              <a:rPr lang="ja-JP" altLang="en-US" sz="1200" dirty="0">
                <a:solidFill>
                  <a:schemeClr val="tx1"/>
                </a:solidFill>
              </a:rPr>
              <a:t>％）（</a:t>
            </a:r>
            <a:r>
              <a:rPr lang="en-US" altLang="ja-JP" sz="1200" dirty="0">
                <a:solidFill>
                  <a:schemeClr val="tx1"/>
                </a:solidFill>
              </a:rPr>
              <a:t>8</a:t>
            </a:r>
            <a:r>
              <a:rPr lang="ja-JP" altLang="en-US" sz="1200" dirty="0">
                <a:solidFill>
                  <a:schemeClr val="tx1"/>
                </a:solidFill>
              </a:rPr>
              <a:t>月）</a:t>
            </a:r>
          </a:p>
        </p:txBody>
      </p:sp>
      <p:sp>
        <p:nvSpPr>
          <p:cNvPr id="86" name="正方形/長方形 85"/>
          <p:cNvSpPr/>
          <p:nvPr/>
        </p:nvSpPr>
        <p:spPr>
          <a:xfrm>
            <a:off x="4720756" y="5102696"/>
            <a:ext cx="2664296" cy="55440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r>
              <a:rPr lang="ja-JP" altLang="en-US" sz="1200" dirty="0">
                <a:solidFill>
                  <a:schemeClr val="tx1"/>
                </a:solidFill>
              </a:rPr>
              <a:t>●給料カット（最大</a:t>
            </a:r>
            <a:r>
              <a:rPr lang="en-US" altLang="ja-JP" sz="1200" dirty="0">
                <a:solidFill>
                  <a:schemeClr val="tx1"/>
                </a:solidFill>
              </a:rPr>
              <a:t>20</a:t>
            </a:r>
            <a:r>
              <a:rPr lang="ja-JP" altLang="en-US" sz="1200" dirty="0">
                <a:solidFill>
                  <a:schemeClr val="tx1"/>
                </a:solidFill>
              </a:rPr>
              <a:t>％）、</a:t>
            </a:r>
            <a:endParaRPr lang="en-US" altLang="ja-JP" sz="1200" dirty="0">
              <a:solidFill>
                <a:schemeClr val="tx1"/>
              </a:solidFill>
            </a:endParaRPr>
          </a:p>
          <a:p>
            <a:r>
              <a:rPr lang="ja-JP" altLang="en-US" sz="1200" dirty="0">
                <a:solidFill>
                  <a:schemeClr val="tx1"/>
                </a:solidFill>
              </a:rPr>
              <a:t>　　勤務時間８時間化、</a:t>
            </a:r>
            <a:endParaRPr lang="en-US" altLang="ja-JP" sz="1200" dirty="0">
              <a:solidFill>
                <a:schemeClr val="tx1"/>
              </a:solidFill>
            </a:endParaRPr>
          </a:p>
          <a:p>
            <a:r>
              <a:rPr lang="ja-JP" altLang="en-US" sz="1200" dirty="0">
                <a:solidFill>
                  <a:schemeClr val="tx1"/>
                </a:solidFill>
              </a:rPr>
              <a:t>　　夏季休暇見直し等（</a:t>
            </a:r>
            <a:r>
              <a:rPr lang="en-US" altLang="ja-JP" sz="1200" dirty="0">
                <a:solidFill>
                  <a:schemeClr val="tx1"/>
                </a:solidFill>
              </a:rPr>
              <a:t>4</a:t>
            </a:r>
            <a:r>
              <a:rPr lang="ja-JP" altLang="en-US" sz="1200" dirty="0">
                <a:solidFill>
                  <a:schemeClr val="tx1"/>
                </a:solidFill>
              </a:rPr>
              <a:t>月）</a:t>
            </a:r>
          </a:p>
        </p:txBody>
      </p:sp>
      <p:sp>
        <p:nvSpPr>
          <p:cNvPr id="87" name="正方形/長方形 86"/>
          <p:cNvSpPr/>
          <p:nvPr/>
        </p:nvSpPr>
        <p:spPr>
          <a:xfrm>
            <a:off x="4067944" y="4454624"/>
            <a:ext cx="1800200" cy="555374"/>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marL="88900" indent="-88900"/>
            <a:r>
              <a:rPr lang="ja-JP" altLang="en-US" sz="1200" dirty="0">
                <a:solidFill>
                  <a:schemeClr val="tx1"/>
                </a:solidFill>
              </a:rPr>
              <a:t>●民営化に向けた労使協議を進めることについて労使合意（</a:t>
            </a:r>
            <a:r>
              <a:rPr lang="en-US" altLang="ja-JP" sz="1200" dirty="0">
                <a:solidFill>
                  <a:schemeClr val="tx1"/>
                </a:solidFill>
              </a:rPr>
              <a:t>1</a:t>
            </a:r>
            <a:r>
              <a:rPr lang="ja-JP" altLang="en-US" sz="1200" dirty="0">
                <a:solidFill>
                  <a:schemeClr val="tx1"/>
                </a:solidFill>
              </a:rPr>
              <a:t>月）</a:t>
            </a:r>
          </a:p>
        </p:txBody>
      </p:sp>
      <p:sp>
        <p:nvSpPr>
          <p:cNvPr id="88" name="角丸四角形 87"/>
          <p:cNvSpPr/>
          <p:nvPr/>
        </p:nvSpPr>
        <p:spPr>
          <a:xfrm>
            <a:off x="2913017" y="5917474"/>
            <a:ext cx="5747657" cy="627017"/>
          </a:xfrm>
          <a:prstGeom prst="roundRect">
            <a:avLst>
              <a:gd name="adj" fmla="val 12780"/>
            </a:avLst>
          </a:prstGeom>
          <a:solidFill>
            <a:schemeClr val="bg1"/>
          </a:solidFill>
          <a:ln w="6350">
            <a:solidFill>
              <a:schemeClr val="tx1"/>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ja-JP" altLang="en-US" sz="1200" dirty="0">
                <a:solidFill>
                  <a:schemeClr val="tx1"/>
                </a:solidFill>
              </a:rPr>
              <a:t>　・ 経費（人件費・委託費・光熱水費等）の見直し</a:t>
            </a:r>
          </a:p>
          <a:p>
            <a:r>
              <a:rPr lang="ja-JP" altLang="en-US" sz="1200" dirty="0">
                <a:solidFill>
                  <a:schemeClr val="tx1"/>
                </a:solidFill>
              </a:rPr>
              <a:t>　・ 未利用地の売却</a:t>
            </a:r>
          </a:p>
          <a:p>
            <a:r>
              <a:rPr lang="ja-JP" altLang="en-US" sz="1200" dirty="0">
                <a:solidFill>
                  <a:schemeClr val="tx1"/>
                </a:solidFill>
              </a:rPr>
              <a:t>　　　　⇒ </a:t>
            </a:r>
            <a:r>
              <a:rPr lang="en-US" altLang="ja-JP" sz="1200" dirty="0">
                <a:solidFill>
                  <a:schemeClr val="tx1"/>
                </a:solidFill>
              </a:rPr>
              <a:t>2013</a:t>
            </a:r>
            <a:r>
              <a:rPr lang="ja-JP" altLang="en-US" sz="1200" dirty="0">
                <a:solidFill>
                  <a:schemeClr val="tx1"/>
                </a:solidFill>
              </a:rPr>
              <a:t>年度決算において、</a:t>
            </a:r>
            <a:r>
              <a:rPr lang="en-US" altLang="ja-JP" sz="1200" dirty="0">
                <a:solidFill>
                  <a:schemeClr val="tx1"/>
                </a:solidFill>
              </a:rPr>
              <a:t>31</a:t>
            </a:r>
            <a:r>
              <a:rPr lang="ja-JP" altLang="en-US" sz="1200" dirty="0">
                <a:solidFill>
                  <a:schemeClr val="tx1"/>
                </a:solidFill>
              </a:rPr>
              <a:t>年ぶりの経常黒字（</a:t>
            </a:r>
            <a:r>
              <a:rPr lang="en-US" altLang="ja-JP" sz="1200" dirty="0">
                <a:solidFill>
                  <a:schemeClr val="tx1"/>
                </a:solidFill>
              </a:rPr>
              <a:t>4</a:t>
            </a:r>
            <a:r>
              <a:rPr lang="ja-JP" altLang="en-US" sz="1200" dirty="0">
                <a:solidFill>
                  <a:schemeClr val="tx1"/>
                </a:solidFill>
              </a:rPr>
              <a:t>億</a:t>
            </a:r>
            <a:r>
              <a:rPr lang="en-US" altLang="ja-JP" sz="1200" dirty="0">
                <a:solidFill>
                  <a:schemeClr val="tx1"/>
                </a:solidFill>
              </a:rPr>
              <a:t>1</a:t>
            </a:r>
            <a:r>
              <a:rPr lang="ja-JP" altLang="en-US" sz="1200" dirty="0">
                <a:solidFill>
                  <a:schemeClr val="tx1"/>
                </a:solidFill>
              </a:rPr>
              <a:t>千万円）を達成</a:t>
            </a:r>
          </a:p>
        </p:txBody>
      </p:sp>
      <p:sp>
        <p:nvSpPr>
          <p:cNvPr id="89" name="正方形/長方形 88"/>
          <p:cNvSpPr/>
          <p:nvPr/>
        </p:nvSpPr>
        <p:spPr>
          <a:xfrm>
            <a:off x="7272146" y="1461056"/>
            <a:ext cx="1836358" cy="648072"/>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marL="95250" indent="-95250"/>
            <a:r>
              <a:rPr lang="ja-JP" altLang="en-US" sz="1200" dirty="0">
                <a:solidFill>
                  <a:schemeClr val="tx1"/>
                </a:solidFill>
              </a:rPr>
              <a:t>●「議会において提起されたバス事業の民営化手法に関する検討について」を取りまとめ（</a:t>
            </a:r>
            <a:r>
              <a:rPr lang="en-US" altLang="ja-JP" sz="1200" dirty="0">
                <a:solidFill>
                  <a:schemeClr val="tx1"/>
                </a:solidFill>
              </a:rPr>
              <a:t>8</a:t>
            </a:r>
            <a:r>
              <a:rPr lang="ja-JP" altLang="en-US" sz="1200" dirty="0">
                <a:solidFill>
                  <a:schemeClr val="tx1"/>
                </a:solidFill>
              </a:rPr>
              <a:t>月）</a:t>
            </a:r>
          </a:p>
        </p:txBody>
      </p:sp>
      <p:sp>
        <p:nvSpPr>
          <p:cNvPr id="90" name="正方形/長方形 89"/>
          <p:cNvSpPr/>
          <p:nvPr/>
        </p:nvSpPr>
        <p:spPr>
          <a:xfrm>
            <a:off x="7776512" y="2196256"/>
            <a:ext cx="1404000" cy="64800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marL="95250" indent="-95250"/>
            <a:r>
              <a:rPr lang="ja-JP" altLang="en-US" sz="1200" dirty="0">
                <a:solidFill>
                  <a:schemeClr val="tx1"/>
                </a:solidFill>
              </a:rPr>
              <a:t>●バス事業民営化推進プラン</a:t>
            </a:r>
            <a:r>
              <a:rPr lang="en-US" altLang="ja-JP" sz="1200" dirty="0">
                <a:solidFill>
                  <a:schemeClr val="tx1"/>
                </a:solidFill>
              </a:rPr>
              <a:t>(</a:t>
            </a:r>
            <a:r>
              <a:rPr lang="ja-JP" altLang="en-US" sz="1200" dirty="0">
                <a:solidFill>
                  <a:schemeClr val="tx1"/>
                </a:solidFill>
              </a:rPr>
              <a:t>案</a:t>
            </a:r>
            <a:r>
              <a:rPr lang="en-US" altLang="ja-JP" sz="1200" dirty="0">
                <a:solidFill>
                  <a:schemeClr val="tx1"/>
                </a:solidFill>
              </a:rPr>
              <a:t>)</a:t>
            </a:r>
            <a:r>
              <a:rPr lang="ja-JP" altLang="en-US" sz="1200" dirty="0">
                <a:solidFill>
                  <a:schemeClr val="tx1"/>
                </a:solidFill>
              </a:rPr>
              <a:t>の策定（</a:t>
            </a:r>
            <a:r>
              <a:rPr lang="en-US" altLang="ja-JP" sz="1200" dirty="0">
                <a:solidFill>
                  <a:schemeClr val="tx1"/>
                </a:solidFill>
              </a:rPr>
              <a:t>11</a:t>
            </a:r>
            <a:r>
              <a:rPr lang="ja-JP" altLang="en-US" sz="1200" dirty="0">
                <a:solidFill>
                  <a:schemeClr val="tx1"/>
                </a:solidFill>
              </a:rPr>
              <a:t>月）</a:t>
            </a:r>
          </a:p>
        </p:txBody>
      </p:sp>
      <p:sp>
        <p:nvSpPr>
          <p:cNvPr id="91" name="正方形/長方形 90"/>
          <p:cNvSpPr/>
          <p:nvPr/>
        </p:nvSpPr>
        <p:spPr>
          <a:xfrm>
            <a:off x="7236295" y="3968932"/>
            <a:ext cx="1864669" cy="396172"/>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r>
              <a:rPr lang="ja-JP" altLang="en-US" sz="1200" dirty="0">
                <a:solidFill>
                  <a:schemeClr val="tx1"/>
                </a:solidFill>
              </a:rPr>
              <a:t>●バス路線の見直し（</a:t>
            </a:r>
            <a:r>
              <a:rPr lang="en-US" altLang="ja-JP" sz="1200" dirty="0">
                <a:solidFill>
                  <a:schemeClr val="tx1"/>
                </a:solidFill>
              </a:rPr>
              <a:t>9</a:t>
            </a:r>
            <a:r>
              <a:rPr lang="ja-JP" altLang="en-US" sz="1200" dirty="0">
                <a:solidFill>
                  <a:schemeClr val="tx1"/>
                </a:solidFill>
              </a:rPr>
              <a:t>月）</a:t>
            </a:r>
          </a:p>
        </p:txBody>
      </p:sp>
      <p:sp>
        <p:nvSpPr>
          <p:cNvPr id="92" name="正方形/長方形 91"/>
          <p:cNvSpPr/>
          <p:nvPr/>
        </p:nvSpPr>
        <p:spPr>
          <a:xfrm>
            <a:off x="6786053" y="4997102"/>
            <a:ext cx="1019833" cy="55440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t" anchorCtr="0"/>
          <a:lstStyle/>
          <a:p>
            <a:pPr marL="88900" indent="-88900"/>
            <a:r>
              <a:rPr lang="ja-JP" altLang="en-US" sz="1200" dirty="0">
                <a:solidFill>
                  <a:schemeClr val="tx1"/>
                </a:solidFill>
              </a:rPr>
              <a:t>●給料カット・昇給停止等　（</a:t>
            </a:r>
            <a:r>
              <a:rPr lang="en-US" altLang="ja-JP" sz="1200" dirty="0">
                <a:solidFill>
                  <a:schemeClr val="tx1"/>
                </a:solidFill>
              </a:rPr>
              <a:t>4</a:t>
            </a:r>
            <a:r>
              <a:rPr lang="ja-JP" altLang="en-US" sz="1200" dirty="0">
                <a:solidFill>
                  <a:schemeClr val="tx1"/>
                </a:solidFill>
              </a:rPr>
              <a:t>月）</a:t>
            </a:r>
            <a:endParaRPr lang="en-US" altLang="ja-JP" sz="1200" dirty="0">
              <a:solidFill>
                <a:schemeClr val="tx1"/>
              </a:solidFill>
            </a:endParaRPr>
          </a:p>
        </p:txBody>
      </p:sp>
      <p:sp>
        <p:nvSpPr>
          <p:cNvPr id="93" name="正方形/長方形 92"/>
          <p:cNvSpPr/>
          <p:nvPr/>
        </p:nvSpPr>
        <p:spPr>
          <a:xfrm>
            <a:off x="5940152" y="4450604"/>
            <a:ext cx="1645940" cy="555374"/>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marL="88900" indent="-88900"/>
            <a:r>
              <a:rPr lang="ja-JP" altLang="en-US" sz="1200" dirty="0">
                <a:solidFill>
                  <a:schemeClr val="tx1"/>
                </a:solidFill>
              </a:rPr>
              <a:t>●民営化を見据えた効率化計画を労組提案（</a:t>
            </a:r>
            <a:r>
              <a:rPr lang="en-US" altLang="ja-JP" sz="1200" dirty="0">
                <a:solidFill>
                  <a:schemeClr val="tx1"/>
                </a:solidFill>
              </a:rPr>
              <a:t>12</a:t>
            </a:r>
            <a:r>
              <a:rPr lang="ja-JP" altLang="en-US" sz="1200" dirty="0">
                <a:solidFill>
                  <a:schemeClr val="tx1"/>
                </a:solidFill>
              </a:rPr>
              <a:t>月）</a:t>
            </a:r>
          </a:p>
        </p:txBody>
      </p:sp>
      <p:sp>
        <p:nvSpPr>
          <p:cNvPr id="94" name="正方形/長方形 93"/>
          <p:cNvSpPr/>
          <p:nvPr/>
        </p:nvSpPr>
        <p:spPr>
          <a:xfrm>
            <a:off x="7753550" y="4990129"/>
            <a:ext cx="1374004" cy="812001"/>
          </a:xfrm>
          <a:prstGeom prst="rect">
            <a:avLst/>
          </a:prstGeom>
          <a:noFill/>
          <a:ln>
            <a:noFill/>
          </a:ln>
        </p:spPr>
        <p:style>
          <a:lnRef idx="2">
            <a:schemeClr val="dk1"/>
          </a:lnRef>
          <a:fillRef idx="1">
            <a:schemeClr val="lt1"/>
          </a:fillRef>
          <a:effectRef idx="0">
            <a:schemeClr val="dk1"/>
          </a:effectRef>
          <a:fontRef idx="minor">
            <a:schemeClr val="dk1"/>
          </a:fontRef>
        </p:style>
        <p:txBody>
          <a:bodyPr lIns="36000" tIns="36000" rIns="36000" bIns="36000" rtlCol="0" anchor="t" anchorCtr="0"/>
          <a:lstStyle/>
          <a:p>
            <a:pPr marL="88900" indent="-88900"/>
            <a:r>
              <a:rPr lang="ja-JP" altLang="en-US" sz="1200" dirty="0">
                <a:solidFill>
                  <a:schemeClr val="tx1"/>
                </a:solidFill>
              </a:rPr>
              <a:t>●地下鉄新会社の人事・賃金制度等の骨格を労組提案　（</a:t>
            </a:r>
            <a:r>
              <a:rPr lang="en-US" altLang="ja-JP" sz="1200" dirty="0">
                <a:solidFill>
                  <a:schemeClr val="tx1"/>
                </a:solidFill>
              </a:rPr>
              <a:t>9</a:t>
            </a:r>
            <a:r>
              <a:rPr lang="ja-JP" altLang="en-US" sz="1200" dirty="0">
                <a:solidFill>
                  <a:schemeClr val="tx1"/>
                </a:solidFill>
              </a:rPr>
              <a:t>月）</a:t>
            </a:r>
            <a:endParaRPr lang="en-US" altLang="ja-JP" sz="1200" dirty="0">
              <a:solidFill>
                <a:schemeClr val="tx1"/>
              </a:solidFill>
            </a:endParaRPr>
          </a:p>
        </p:txBody>
      </p:sp>
      <p:sp>
        <p:nvSpPr>
          <p:cNvPr id="55" name="テキスト ボックス 54"/>
          <p:cNvSpPr txBox="1"/>
          <p:nvPr/>
        </p:nvSpPr>
        <p:spPr>
          <a:xfrm>
            <a:off x="0" y="0"/>
            <a:ext cx="3851920" cy="260648"/>
          </a:xfrm>
          <a:prstGeom prst="rect">
            <a:avLst/>
          </a:prstGeom>
          <a:noFill/>
        </p:spPr>
        <p:txBody>
          <a:bodyPr wrap="square" rtlCol="0">
            <a:spAutoFit/>
          </a:bodyPr>
          <a:lstStyle/>
          <a:p>
            <a:r>
              <a:rPr lang="en-US" altLang="ja-JP" sz="1100" dirty="0"/>
              <a:t>Ⅱ</a:t>
            </a:r>
            <a:r>
              <a:rPr lang="ja-JP" altLang="en-US" sz="1100" dirty="0"/>
              <a:t>　公民連携</a:t>
            </a:r>
            <a:r>
              <a:rPr lang="en-US" altLang="ja-JP" sz="1100" dirty="0"/>
              <a:t>/</a:t>
            </a:r>
            <a:r>
              <a:rPr lang="ja-JP" altLang="en-US" sz="1100" dirty="0"/>
              <a:t>経営形態の見直し</a:t>
            </a:r>
            <a:r>
              <a:rPr lang="en-US" altLang="ja-JP" sz="1100" dirty="0"/>
              <a:t>【</a:t>
            </a:r>
            <a:r>
              <a:rPr lang="ja-JP" altLang="en-US" sz="1100" dirty="0"/>
              <a:t>民営化の取組</a:t>
            </a:r>
            <a:r>
              <a:rPr lang="en-US" altLang="ja-JP" sz="1100" dirty="0"/>
              <a:t>】</a:t>
            </a:r>
            <a:r>
              <a:rPr lang="ja-JP" altLang="en-US" sz="1100" dirty="0"/>
              <a:t>・バス</a:t>
            </a:r>
            <a:endParaRPr kumimoji="1" lang="en-US" altLang="ja-JP" sz="1100" dirty="0"/>
          </a:p>
        </p:txBody>
      </p:sp>
    </p:spTree>
    <p:extLst>
      <p:ext uri="{BB962C8B-B14F-4D97-AF65-F5344CB8AC3E}">
        <p14:creationId xmlns:p14="http://schemas.microsoft.com/office/powerpoint/2010/main" val="1555237857"/>
      </p:ext>
    </p:extLst>
  </p:cSld>
  <p:clrMapOvr>
    <a:masterClrMapping/>
  </p:clrMapOvr>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 name="正方形/長方形 30"/>
          <p:cNvSpPr/>
          <p:nvPr/>
        </p:nvSpPr>
        <p:spPr>
          <a:xfrm>
            <a:off x="251520" y="260648"/>
            <a:ext cx="5904656" cy="369332"/>
          </a:xfrm>
          <a:prstGeom prst="rect">
            <a:avLst/>
          </a:prstGeom>
        </p:spPr>
        <p:txBody>
          <a:bodyPr wrap="square">
            <a:spAutoFit/>
          </a:bodyPr>
          <a:lstStyle/>
          <a:p>
            <a:r>
              <a:rPr lang="ja-JP" altLang="en-US" b="1" dirty="0">
                <a:solidFill>
                  <a:srgbClr val="000000"/>
                </a:solidFill>
                <a:latin typeface="Calibri" pitchFamily="34" charset="0"/>
              </a:rPr>
              <a:t>①収支の改善、②経営形態の見直し　に関する取組</a:t>
            </a:r>
          </a:p>
        </p:txBody>
      </p:sp>
      <p:cxnSp>
        <p:nvCxnSpPr>
          <p:cNvPr id="32" name="直線コネクタ 31"/>
          <p:cNvCxnSpPr/>
          <p:nvPr/>
        </p:nvCxnSpPr>
        <p:spPr>
          <a:xfrm>
            <a:off x="179512" y="692696"/>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5" name="正方形/長方形 34"/>
          <p:cNvSpPr/>
          <p:nvPr/>
        </p:nvSpPr>
        <p:spPr>
          <a:xfrm>
            <a:off x="7971573" y="377463"/>
            <a:ext cx="1158779" cy="369332"/>
          </a:xfrm>
          <a:prstGeom prst="rect">
            <a:avLst/>
          </a:prstGeom>
          <a:noFill/>
        </p:spPr>
        <p:txBody>
          <a:bodyPr wrap="square">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lgn="ctr"/>
            <a:r>
              <a:rPr lang="ja-JP" altLang="en-US" dirty="0"/>
              <a:t>＜</a:t>
            </a:r>
            <a:r>
              <a:rPr lang="en-US" altLang="ja-JP" dirty="0"/>
              <a:t>What</a:t>
            </a:r>
            <a:r>
              <a:rPr lang="ja-JP" altLang="en-US" dirty="0"/>
              <a:t>＞</a:t>
            </a:r>
          </a:p>
        </p:txBody>
      </p:sp>
      <p:sp>
        <p:nvSpPr>
          <p:cNvPr id="42" name="スライド番号プレースホルダ 41"/>
          <p:cNvSpPr>
            <a:spLocks noGrp="1"/>
          </p:cNvSpPr>
          <p:nvPr>
            <p:ph type="sldNum" sz="quarter" idx="12"/>
          </p:nvPr>
        </p:nvSpPr>
        <p:spPr/>
        <p:txBody>
          <a:bodyPr/>
          <a:lstStyle/>
          <a:p>
            <a:fld id="{CCEC3038-1CF1-4B63-9920-55248DCFBA97}" type="slidenum">
              <a:rPr kumimoji="1" lang="ja-JP" altLang="en-US" smtClean="0"/>
              <a:pPr/>
              <a:t>61</a:t>
            </a:fld>
            <a:endParaRPr kumimoji="1" lang="ja-JP" altLang="en-US"/>
          </a:p>
        </p:txBody>
      </p:sp>
      <p:cxnSp>
        <p:nvCxnSpPr>
          <p:cNvPr id="48" name="直線コネクタ 47"/>
          <p:cNvCxnSpPr/>
          <p:nvPr/>
        </p:nvCxnSpPr>
        <p:spPr>
          <a:xfrm>
            <a:off x="2715904" y="1296537"/>
            <a:ext cx="0" cy="5377218"/>
          </a:xfrm>
          <a:prstGeom prst="line">
            <a:avLst/>
          </a:prstGeom>
          <a:ln w="3175">
            <a:prstDash val="sysDash"/>
          </a:ln>
        </p:spPr>
        <p:style>
          <a:lnRef idx="1">
            <a:schemeClr val="accent1"/>
          </a:lnRef>
          <a:fillRef idx="0">
            <a:schemeClr val="accent1"/>
          </a:fillRef>
          <a:effectRef idx="0">
            <a:schemeClr val="accent1"/>
          </a:effectRef>
          <a:fontRef idx="minor">
            <a:schemeClr val="tx1"/>
          </a:fontRef>
        </p:style>
      </p:cxnSp>
      <p:cxnSp>
        <p:nvCxnSpPr>
          <p:cNvPr id="49" name="直線コネクタ 48"/>
          <p:cNvCxnSpPr/>
          <p:nvPr/>
        </p:nvCxnSpPr>
        <p:spPr>
          <a:xfrm>
            <a:off x="4722125" y="1269242"/>
            <a:ext cx="0" cy="5377218"/>
          </a:xfrm>
          <a:prstGeom prst="line">
            <a:avLst/>
          </a:prstGeom>
          <a:ln w="3175">
            <a:prstDash val="sysDash"/>
          </a:ln>
        </p:spPr>
        <p:style>
          <a:lnRef idx="1">
            <a:schemeClr val="accent1"/>
          </a:lnRef>
          <a:fillRef idx="0">
            <a:schemeClr val="accent1"/>
          </a:fillRef>
          <a:effectRef idx="0">
            <a:schemeClr val="accent1"/>
          </a:effectRef>
          <a:fontRef idx="minor">
            <a:schemeClr val="tx1"/>
          </a:fontRef>
        </p:style>
      </p:cxnSp>
      <p:cxnSp>
        <p:nvCxnSpPr>
          <p:cNvPr id="50" name="直線コネクタ 49"/>
          <p:cNvCxnSpPr/>
          <p:nvPr/>
        </p:nvCxnSpPr>
        <p:spPr>
          <a:xfrm>
            <a:off x="6810233" y="1282889"/>
            <a:ext cx="0" cy="5377218"/>
          </a:xfrm>
          <a:prstGeom prst="line">
            <a:avLst/>
          </a:prstGeom>
          <a:ln w="3175">
            <a:prstDash val="sysDash"/>
          </a:ln>
        </p:spPr>
        <p:style>
          <a:lnRef idx="1">
            <a:schemeClr val="accent1"/>
          </a:lnRef>
          <a:fillRef idx="0">
            <a:schemeClr val="accent1"/>
          </a:fillRef>
          <a:effectRef idx="0">
            <a:schemeClr val="accent1"/>
          </a:effectRef>
          <a:fontRef idx="minor">
            <a:schemeClr val="tx1"/>
          </a:fontRef>
        </p:style>
      </p:cxnSp>
      <p:grpSp>
        <p:nvGrpSpPr>
          <p:cNvPr id="51" name="グループ化 53"/>
          <p:cNvGrpSpPr/>
          <p:nvPr/>
        </p:nvGrpSpPr>
        <p:grpSpPr>
          <a:xfrm>
            <a:off x="683568" y="811312"/>
            <a:ext cx="8208912" cy="432048"/>
            <a:chOff x="1763688" y="955328"/>
            <a:chExt cx="8208912" cy="432048"/>
          </a:xfrm>
        </p:grpSpPr>
        <p:sp>
          <p:nvSpPr>
            <p:cNvPr id="52" name="山形 51"/>
            <p:cNvSpPr/>
            <p:nvPr/>
          </p:nvSpPr>
          <p:spPr>
            <a:xfrm>
              <a:off x="1763688" y="955328"/>
              <a:ext cx="2160000" cy="432048"/>
            </a:xfrm>
            <a:prstGeom prst="chevron">
              <a:avLst/>
            </a:prstGeom>
            <a:noFill/>
            <a:ln w="190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en-US" altLang="ja-JP" dirty="0">
                  <a:solidFill>
                    <a:schemeClr val="tx1"/>
                  </a:solidFill>
                </a:rPr>
                <a:t>2015</a:t>
              </a:r>
              <a:r>
                <a:rPr kumimoji="1" lang="ja-JP" altLang="en-US" dirty="0">
                  <a:solidFill>
                    <a:schemeClr val="tx1"/>
                  </a:solidFill>
                </a:rPr>
                <a:t>年度</a:t>
              </a:r>
            </a:p>
          </p:txBody>
        </p:sp>
        <p:sp>
          <p:nvSpPr>
            <p:cNvPr id="53" name="山形 52"/>
            <p:cNvSpPr/>
            <p:nvPr/>
          </p:nvSpPr>
          <p:spPr>
            <a:xfrm>
              <a:off x="3780152" y="955328"/>
              <a:ext cx="2160000" cy="432048"/>
            </a:xfrm>
            <a:prstGeom prst="chevron">
              <a:avLst/>
            </a:prstGeom>
            <a:noFill/>
            <a:ln w="190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en-US" altLang="ja-JP" dirty="0">
                  <a:solidFill>
                    <a:schemeClr val="tx1"/>
                  </a:solidFill>
                </a:rPr>
                <a:t>2016</a:t>
              </a:r>
              <a:r>
                <a:rPr kumimoji="1" lang="ja-JP" altLang="en-US" dirty="0">
                  <a:solidFill>
                    <a:schemeClr val="tx1"/>
                  </a:solidFill>
                </a:rPr>
                <a:t>年度</a:t>
              </a:r>
            </a:p>
          </p:txBody>
        </p:sp>
        <p:sp>
          <p:nvSpPr>
            <p:cNvPr id="55" name="山形 54"/>
            <p:cNvSpPr/>
            <p:nvPr/>
          </p:nvSpPr>
          <p:spPr>
            <a:xfrm>
              <a:off x="5796376" y="955328"/>
              <a:ext cx="2160000" cy="432048"/>
            </a:xfrm>
            <a:prstGeom prst="chevron">
              <a:avLst/>
            </a:prstGeom>
            <a:noFill/>
            <a:ln w="190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en-US" altLang="ja-JP" dirty="0">
                  <a:solidFill>
                    <a:schemeClr val="tx1"/>
                  </a:solidFill>
                </a:rPr>
                <a:t>2017</a:t>
              </a:r>
              <a:r>
                <a:rPr kumimoji="1" lang="ja-JP" altLang="en-US" dirty="0">
                  <a:solidFill>
                    <a:schemeClr val="tx1"/>
                  </a:solidFill>
                </a:rPr>
                <a:t>年度</a:t>
              </a:r>
            </a:p>
          </p:txBody>
        </p:sp>
        <p:sp>
          <p:nvSpPr>
            <p:cNvPr id="56" name="山形 55"/>
            <p:cNvSpPr/>
            <p:nvPr/>
          </p:nvSpPr>
          <p:spPr>
            <a:xfrm>
              <a:off x="7812600" y="955328"/>
              <a:ext cx="2160000" cy="432048"/>
            </a:xfrm>
            <a:prstGeom prst="chevron">
              <a:avLst/>
            </a:prstGeom>
            <a:noFill/>
            <a:ln w="190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en-US" altLang="ja-JP" dirty="0">
                  <a:solidFill>
                    <a:schemeClr val="tx1"/>
                  </a:solidFill>
                </a:rPr>
                <a:t>2018</a:t>
              </a:r>
              <a:r>
                <a:rPr kumimoji="1" lang="ja-JP" altLang="en-US" dirty="0">
                  <a:solidFill>
                    <a:schemeClr val="tx1"/>
                  </a:solidFill>
                </a:rPr>
                <a:t>年度</a:t>
              </a:r>
            </a:p>
          </p:txBody>
        </p:sp>
      </p:grpSp>
      <p:sp>
        <p:nvSpPr>
          <p:cNvPr id="57" name="正方形/長方形 56"/>
          <p:cNvSpPr/>
          <p:nvPr/>
        </p:nvSpPr>
        <p:spPr>
          <a:xfrm>
            <a:off x="2255044" y="2204912"/>
            <a:ext cx="1705262" cy="43200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0" bIns="36000" rtlCol="0" anchor="ctr"/>
          <a:lstStyle/>
          <a:p>
            <a:pPr marL="95250" indent="-95250"/>
            <a:r>
              <a:rPr lang="ja-JP" altLang="en-US" sz="1200" dirty="0">
                <a:solidFill>
                  <a:schemeClr val="tx1"/>
                </a:solidFill>
              </a:rPr>
              <a:t>●バス事業民営化プラン</a:t>
            </a:r>
            <a:r>
              <a:rPr lang="en-US" altLang="ja-JP" sz="1200" dirty="0">
                <a:solidFill>
                  <a:schemeClr val="tx1"/>
                </a:solidFill>
              </a:rPr>
              <a:t>(</a:t>
            </a:r>
            <a:r>
              <a:rPr lang="ja-JP" altLang="en-US" sz="1200" dirty="0">
                <a:solidFill>
                  <a:schemeClr val="tx1"/>
                </a:solidFill>
              </a:rPr>
              <a:t>案</a:t>
            </a:r>
            <a:r>
              <a:rPr lang="en-US" altLang="ja-JP" sz="1200" dirty="0">
                <a:solidFill>
                  <a:schemeClr val="tx1"/>
                </a:solidFill>
              </a:rPr>
              <a:t>)</a:t>
            </a:r>
            <a:r>
              <a:rPr lang="ja-JP" altLang="en-US" sz="1200" dirty="0">
                <a:solidFill>
                  <a:schemeClr val="tx1"/>
                </a:solidFill>
              </a:rPr>
              <a:t>の策定（</a:t>
            </a:r>
            <a:r>
              <a:rPr lang="en-US" altLang="ja-JP" sz="1200" dirty="0">
                <a:solidFill>
                  <a:schemeClr val="tx1"/>
                </a:solidFill>
              </a:rPr>
              <a:t>3</a:t>
            </a:r>
            <a:r>
              <a:rPr lang="ja-JP" altLang="en-US" sz="1200" dirty="0">
                <a:solidFill>
                  <a:schemeClr val="tx1"/>
                </a:solidFill>
              </a:rPr>
              <a:t>月）</a:t>
            </a:r>
          </a:p>
        </p:txBody>
      </p:sp>
      <p:sp>
        <p:nvSpPr>
          <p:cNvPr id="58" name="正方形/長方形 57"/>
          <p:cNvSpPr/>
          <p:nvPr/>
        </p:nvSpPr>
        <p:spPr>
          <a:xfrm>
            <a:off x="5404730" y="2204912"/>
            <a:ext cx="1152128" cy="43200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marL="95250" indent="-95250"/>
            <a:r>
              <a:rPr lang="ja-JP" altLang="en-US" sz="1200" dirty="0">
                <a:solidFill>
                  <a:schemeClr val="tx1"/>
                </a:solidFill>
                <a:latin typeface="ＭＳ Ｐゴシック" pitchFamily="50" charset="-128"/>
                <a:ea typeface="ＭＳ Ｐゴシック" pitchFamily="50" charset="-128"/>
              </a:rPr>
              <a:t>●都市交通局の</a:t>
            </a:r>
            <a:r>
              <a:rPr lang="zh-TW" altLang="en-US" sz="1200" dirty="0">
                <a:solidFill>
                  <a:schemeClr val="tx1"/>
                </a:solidFill>
                <a:latin typeface="ＭＳ Ｐゴシック" pitchFamily="50" charset="-128"/>
                <a:ea typeface="ＭＳ Ｐゴシック" pitchFamily="50" charset="-128"/>
              </a:rPr>
              <a:t>設置</a:t>
            </a:r>
            <a:r>
              <a:rPr lang="ja-JP" altLang="en-US" sz="1200" dirty="0">
                <a:solidFill>
                  <a:schemeClr val="tx1"/>
                </a:solidFill>
                <a:latin typeface="ＭＳ Ｐゴシック" pitchFamily="50" charset="-128"/>
                <a:ea typeface="ＭＳ Ｐゴシック" pitchFamily="50" charset="-128"/>
              </a:rPr>
              <a:t>（</a:t>
            </a:r>
            <a:r>
              <a:rPr lang="en-US" altLang="ja-JP" sz="1200" dirty="0">
                <a:solidFill>
                  <a:schemeClr val="tx1"/>
                </a:solidFill>
              </a:rPr>
              <a:t>7</a:t>
            </a:r>
            <a:r>
              <a:rPr lang="ja-JP" altLang="en-US" sz="1200" dirty="0">
                <a:solidFill>
                  <a:schemeClr val="tx1"/>
                </a:solidFill>
                <a:latin typeface="ＭＳ Ｐゴシック" pitchFamily="50" charset="-128"/>
                <a:ea typeface="ＭＳ Ｐゴシック" pitchFamily="50" charset="-128"/>
              </a:rPr>
              <a:t>月）</a:t>
            </a:r>
            <a:endParaRPr lang="zh-TW" altLang="en-US" sz="1200" dirty="0">
              <a:solidFill>
                <a:schemeClr val="tx1"/>
              </a:solidFill>
              <a:latin typeface="ＭＳ Ｐゴシック" pitchFamily="50" charset="-128"/>
              <a:ea typeface="ＭＳ Ｐゴシック" pitchFamily="50" charset="-128"/>
            </a:endParaRPr>
          </a:p>
        </p:txBody>
      </p:sp>
      <p:sp>
        <p:nvSpPr>
          <p:cNvPr id="59" name="正方形/長方形 58"/>
          <p:cNvSpPr/>
          <p:nvPr/>
        </p:nvSpPr>
        <p:spPr>
          <a:xfrm>
            <a:off x="3369442" y="1412776"/>
            <a:ext cx="1960834" cy="648072"/>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marL="82550" indent="-82550"/>
            <a:r>
              <a:rPr lang="ja-JP" altLang="en-US" sz="1200" dirty="0">
                <a:solidFill>
                  <a:schemeClr val="tx1"/>
                </a:solidFill>
              </a:rPr>
              <a:t>●バス事業 引継ぎ</a:t>
            </a:r>
            <a:r>
              <a:rPr lang="en-US" altLang="ja-JP" sz="1200" dirty="0">
                <a:solidFill>
                  <a:schemeClr val="tx1"/>
                </a:solidFill>
              </a:rPr>
              <a:t>(</a:t>
            </a:r>
            <a:r>
              <a:rPr lang="ja-JP" altLang="en-US" sz="1200" dirty="0">
                <a:solidFill>
                  <a:schemeClr val="tx1"/>
                </a:solidFill>
              </a:rPr>
              <a:t>民営化</a:t>
            </a:r>
            <a:r>
              <a:rPr lang="en-US" altLang="ja-JP" sz="1200" dirty="0">
                <a:solidFill>
                  <a:schemeClr val="tx1"/>
                </a:solidFill>
              </a:rPr>
              <a:t>)</a:t>
            </a:r>
            <a:r>
              <a:rPr lang="ja-JP" altLang="en-US" sz="1200" dirty="0">
                <a:solidFill>
                  <a:schemeClr val="tx1"/>
                </a:solidFill>
              </a:rPr>
              <a:t>プラン</a:t>
            </a:r>
            <a:r>
              <a:rPr lang="en-US" altLang="ja-JP" sz="1200" dirty="0">
                <a:solidFill>
                  <a:schemeClr val="tx1"/>
                </a:solidFill>
              </a:rPr>
              <a:t>(</a:t>
            </a:r>
            <a:r>
              <a:rPr lang="ja-JP" altLang="en-US" sz="1200" dirty="0">
                <a:solidFill>
                  <a:schemeClr val="tx1"/>
                </a:solidFill>
              </a:rPr>
              <a:t>案</a:t>
            </a:r>
            <a:r>
              <a:rPr lang="en-US" altLang="ja-JP" sz="1200" dirty="0">
                <a:solidFill>
                  <a:schemeClr val="tx1"/>
                </a:solidFill>
              </a:rPr>
              <a:t>)</a:t>
            </a:r>
            <a:r>
              <a:rPr lang="ja-JP" altLang="en-US" sz="1200" dirty="0">
                <a:solidFill>
                  <a:schemeClr val="tx1"/>
                </a:solidFill>
              </a:rPr>
              <a:t>平成</a:t>
            </a:r>
            <a:r>
              <a:rPr lang="en-US" altLang="ja-JP" sz="1200" dirty="0">
                <a:solidFill>
                  <a:schemeClr val="tx1"/>
                </a:solidFill>
              </a:rPr>
              <a:t>29</a:t>
            </a:r>
            <a:r>
              <a:rPr lang="ja-JP" altLang="en-US" sz="1200" dirty="0">
                <a:solidFill>
                  <a:schemeClr val="tx1"/>
                </a:solidFill>
              </a:rPr>
              <a:t>年</a:t>
            </a:r>
            <a:r>
              <a:rPr lang="en-US" altLang="ja-JP" sz="1200" dirty="0">
                <a:solidFill>
                  <a:schemeClr val="tx1"/>
                </a:solidFill>
              </a:rPr>
              <a:t>1</a:t>
            </a:r>
            <a:r>
              <a:rPr lang="ja-JP" altLang="en-US" sz="1200" dirty="0">
                <a:solidFill>
                  <a:schemeClr val="tx1"/>
                </a:solidFill>
              </a:rPr>
              <a:t>月　策定（</a:t>
            </a:r>
            <a:r>
              <a:rPr lang="en-US" altLang="ja-JP" sz="1200" dirty="0">
                <a:solidFill>
                  <a:schemeClr val="tx1"/>
                </a:solidFill>
              </a:rPr>
              <a:t>1</a:t>
            </a:r>
            <a:r>
              <a:rPr lang="ja-JP" altLang="en-US" sz="1200" dirty="0">
                <a:solidFill>
                  <a:schemeClr val="tx1"/>
                </a:solidFill>
              </a:rPr>
              <a:t>月）</a:t>
            </a:r>
          </a:p>
        </p:txBody>
      </p:sp>
      <p:sp>
        <p:nvSpPr>
          <p:cNvPr id="61" name="正方形/長方形 60"/>
          <p:cNvSpPr/>
          <p:nvPr/>
        </p:nvSpPr>
        <p:spPr>
          <a:xfrm>
            <a:off x="251520" y="4404443"/>
            <a:ext cx="432048" cy="1440160"/>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eaVert" lIns="36000" tIns="36000" rIns="0" bIns="36000" rtlCol="0" anchor="ctr"/>
          <a:lstStyle/>
          <a:p>
            <a:pPr algn="ctr"/>
            <a:r>
              <a:rPr lang="ja-JP" altLang="en-US" sz="1400" b="1" dirty="0">
                <a:solidFill>
                  <a:sysClr val="windowText" lastClr="000000"/>
                </a:solidFill>
              </a:rPr>
              <a:t>実　施</a:t>
            </a:r>
          </a:p>
        </p:txBody>
      </p:sp>
      <p:sp>
        <p:nvSpPr>
          <p:cNvPr id="62" name="正方形/長方形 61"/>
          <p:cNvSpPr/>
          <p:nvPr/>
        </p:nvSpPr>
        <p:spPr>
          <a:xfrm>
            <a:off x="251520" y="1759430"/>
            <a:ext cx="432048" cy="1368152"/>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eaVert" lIns="36000" tIns="36000" rIns="0" bIns="36000" rtlCol="0" anchor="ctr"/>
          <a:lstStyle/>
          <a:p>
            <a:pPr algn="ctr"/>
            <a:r>
              <a:rPr lang="ja-JP" altLang="en-US" sz="1400" b="1" dirty="0">
                <a:solidFill>
                  <a:sysClr val="windowText" lastClr="000000"/>
                </a:solidFill>
              </a:rPr>
              <a:t>改革立案</a:t>
            </a:r>
          </a:p>
        </p:txBody>
      </p:sp>
      <p:cxnSp>
        <p:nvCxnSpPr>
          <p:cNvPr id="63" name="直線コネクタ 62"/>
          <p:cNvCxnSpPr/>
          <p:nvPr/>
        </p:nvCxnSpPr>
        <p:spPr>
          <a:xfrm flipV="1">
            <a:off x="222069" y="3860552"/>
            <a:ext cx="8742419" cy="0"/>
          </a:xfrm>
          <a:prstGeom prst="line">
            <a:avLst/>
          </a:prstGeom>
        </p:spPr>
        <p:style>
          <a:lnRef idx="1">
            <a:schemeClr val="accent1"/>
          </a:lnRef>
          <a:fillRef idx="0">
            <a:schemeClr val="accent1"/>
          </a:fillRef>
          <a:effectRef idx="0">
            <a:schemeClr val="accent1"/>
          </a:effectRef>
          <a:fontRef idx="minor">
            <a:schemeClr val="tx1"/>
          </a:fontRef>
        </p:style>
      </p:cxnSp>
      <p:sp>
        <p:nvSpPr>
          <p:cNvPr id="64" name="正方形/長方形 63"/>
          <p:cNvSpPr/>
          <p:nvPr/>
        </p:nvSpPr>
        <p:spPr>
          <a:xfrm>
            <a:off x="938781" y="3534668"/>
            <a:ext cx="432048" cy="144016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vert="eaVert" lIns="36000" tIns="36000" rIns="0" bIns="36000" rtlCol="0" anchor="ctr"/>
          <a:lstStyle/>
          <a:p>
            <a:pPr algn="ctr"/>
            <a:r>
              <a:rPr lang="ja-JP" altLang="en-US" sz="1300" dirty="0">
                <a:solidFill>
                  <a:schemeClr val="tx1"/>
                </a:solidFill>
              </a:rPr>
              <a:t>（見直し）</a:t>
            </a:r>
            <a:endParaRPr lang="ja-JP" altLang="en-US" sz="1250" dirty="0">
              <a:solidFill>
                <a:schemeClr val="tx1"/>
              </a:solidFill>
            </a:endParaRPr>
          </a:p>
        </p:txBody>
      </p:sp>
      <p:cxnSp>
        <p:nvCxnSpPr>
          <p:cNvPr id="101" name="直線コネクタ 100"/>
          <p:cNvCxnSpPr/>
          <p:nvPr/>
        </p:nvCxnSpPr>
        <p:spPr>
          <a:xfrm>
            <a:off x="971600" y="4633400"/>
            <a:ext cx="7992888" cy="0"/>
          </a:xfrm>
          <a:prstGeom prst="line">
            <a:avLst/>
          </a:prstGeom>
          <a:ln>
            <a:prstDash val="sysDot"/>
          </a:ln>
        </p:spPr>
        <p:style>
          <a:lnRef idx="1">
            <a:schemeClr val="accent1"/>
          </a:lnRef>
          <a:fillRef idx="0">
            <a:schemeClr val="accent1"/>
          </a:fillRef>
          <a:effectRef idx="0">
            <a:schemeClr val="accent1"/>
          </a:effectRef>
          <a:fontRef idx="minor">
            <a:schemeClr val="tx1"/>
          </a:fontRef>
        </p:style>
      </p:cxnSp>
      <p:sp>
        <p:nvSpPr>
          <p:cNvPr id="102" name="正方形/長方形 101"/>
          <p:cNvSpPr/>
          <p:nvPr/>
        </p:nvSpPr>
        <p:spPr>
          <a:xfrm>
            <a:off x="899592" y="4725144"/>
            <a:ext cx="432048" cy="1512168"/>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vert="eaVert" lIns="36000" tIns="36000" rIns="0" bIns="36000" rtlCol="0" anchor="ctr"/>
          <a:lstStyle/>
          <a:p>
            <a:pPr algn="ctr"/>
            <a:r>
              <a:rPr lang="ja-JP" altLang="en-US" sz="1300" dirty="0">
                <a:solidFill>
                  <a:schemeClr val="tx1"/>
                </a:solidFill>
              </a:rPr>
              <a:t>（給与・経営形態に関する労使協議）</a:t>
            </a:r>
            <a:endParaRPr lang="ja-JP" altLang="en-US" sz="1250" dirty="0">
              <a:solidFill>
                <a:schemeClr val="tx1"/>
              </a:solidFill>
            </a:endParaRPr>
          </a:p>
        </p:txBody>
      </p:sp>
      <p:sp>
        <p:nvSpPr>
          <p:cNvPr id="103" name="正方形/長方形 102"/>
          <p:cNvSpPr/>
          <p:nvPr/>
        </p:nvSpPr>
        <p:spPr>
          <a:xfrm>
            <a:off x="1403648" y="4076576"/>
            <a:ext cx="1864669" cy="396172"/>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r>
              <a:rPr lang="ja-JP" altLang="en-US" sz="1200" dirty="0">
                <a:solidFill>
                  <a:schemeClr val="tx1"/>
                </a:solidFill>
              </a:rPr>
              <a:t>●バス路線の見直し（</a:t>
            </a:r>
            <a:r>
              <a:rPr lang="en-US" altLang="ja-JP" sz="1200" dirty="0">
                <a:solidFill>
                  <a:schemeClr val="tx1"/>
                </a:solidFill>
              </a:rPr>
              <a:t>10</a:t>
            </a:r>
            <a:r>
              <a:rPr lang="ja-JP" altLang="en-US" sz="1200" dirty="0">
                <a:solidFill>
                  <a:schemeClr val="tx1"/>
                </a:solidFill>
              </a:rPr>
              <a:t>月）</a:t>
            </a:r>
          </a:p>
        </p:txBody>
      </p:sp>
      <p:sp>
        <p:nvSpPr>
          <p:cNvPr id="104" name="正方形/長方形 103"/>
          <p:cNvSpPr/>
          <p:nvPr/>
        </p:nvSpPr>
        <p:spPr>
          <a:xfrm>
            <a:off x="1490352" y="4725144"/>
            <a:ext cx="1116000" cy="43200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marL="88900" indent="-88900"/>
            <a:r>
              <a:rPr lang="ja-JP" altLang="en-US" sz="1200" dirty="0">
                <a:solidFill>
                  <a:schemeClr val="tx1"/>
                </a:solidFill>
              </a:rPr>
              <a:t>●給料カット　（</a:t>
            </a:r>
            <a:r>
              <a:rPr lang="en-US" altLang="ja-JP" sz="1200" dirty="0">
                <a:solidFill>
                  <a:schemeClr val="tx1"/>
                </a:solidFill>
              </a:rPr>
              <a:t>4</a:t>
            </a:r>
            <a:r>
              <a:rPr lang="ja-JP" altLang="en-US" sz="1200" dirty="0">
                <a:solidFill>
                  <a:schemeClr val="tx1"/>
                </a:solidFill>
              </a:rPr>
              <a:t>月）</a:t>
            </a:r>
            <a:endParaRPr lang="en-US" altLang="ja-JP" sz="1200" dirty="0">
              <a:solidFill>
                <a:schemeClr val="tx1"/>
              </a:solidFill>
            </a:endParaRPr>
          </a:p>
        </p:txBody>
      </p:sp>
      <p:sp>
        <p:nvSpPr>
          <p:cNvPr id="105" name="正方形/長方形 104"/>
          <p:cNvSpPr/>
          <p:nvPr/>
        </p:nvSpPr>
        <p:spPr>
          <a:xfrm>
            <a:off x="2770248" y="4728790"/>
            <a:ext cx="1816448" cy="241424"/>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marL="88900" indent="-88900"/>
            <a:r>
              <a:rPr lang="ja-JP" altLang="en-US" sz="1200" dirty="0">
                <a:solidFill>
                  <a:schemeClr val="tx1"/>
                </a:solidFill>
              </a:rPr>
              <a:t>●給料カット　（</a:t>
            </a:r>
            <a:r>
              <a:rPr lang="en-US" altLang="ja-JP" sz="1200" dirty="0">
                <a:solidFill>
                  <a:schemeClr val="tx1"/>
                </a:solidFill>
              </a:rPr>
              <a:t>4</a:t>
            </a:r>
            <a:r>
              <a:rPr lang="ja-JP" altLang="en-US" sz="1200" dirty="0">
                <a:solidFill>
                  <a:schemeClr val="tx1"/>
                </a:solidFill>
              </a:rPr>
              <a:t>月）</a:t>
            </a:r>
            <a:endParaRPr lang="en-US" altLang="ja-JP" sz="1200" dirty="0">
              <a:solidFill>
                <a:schemeClr val="tx1"/>
              </a:solidFill>
            </a:endParaRPr>
          </a:p>
        </p:txBody>
      </p:sp>
      <p:sp>
        <p:nvSpPr>
          <p:cNvPr id="106" name="正方形/長方形 105"/>
          <p:cNvSpPr/>
          <p:nvPr/>
        </p:nvSpPr>
        <p:spPr>
          <a:xfrm>
            <a:off x="4716016" y="4728790"/>
            <a:ext cx="1816448" cy="241424"/>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marL="88900" indent="-88900"/>
            <a:r>
              <a:rPr lang="ja-JP" altLang="en-US" sz="1200" dirty="0">
                <a:solidFill>
                  <a:schemeClr val="tx1"/>
                </a:solidFill>
              </a:rPr>
              <a:t>●給料カット　（</a:t>
            </a:r>
            <a:r>
              <a:rPr lang="en-US" altLang="ja-JP" sz="1200" dirty="0">
                <a:solidFill>
                  <a:schemeClr val="tx1"/>
                </a:solidFill>
              </a:rPr>
              <a:t>4</a:t>
            </a:r>
            <a:r>
              <a:rPr lang="ja-JP" altLang="en-US" sz="1200" dirty="0">
                <a:solidFill>
                  <a:schemeClr val="tx1"/>
                </a:solidFill>
              </a:rPr>
              <a:t>月）</a:t>
            </a:r>
            <a:endParaRPr lang="en-US" altLang="ja-JP" sz="1200" dirty="0">
              <a:solidFill>
                <a:schemeClr val="tx1"/>
              </a:solidFill>
            </a:endParaRPr>
          </a:p>
        </p:txBody>
      </p:sp>
      <p:sp>
        <p:nvSpPr>
          <p:cNvPr id="107" name="正方形/長方形 106"/>
          <p:cNvSpPr/>
          <p:nvPr/>
        </p:nvSpPr>
        <p:spPr>
          <a:xfrm>
            <a:off x="2915816" y="5001394"/>
            <a:ext cx="1610870" cy="64800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marL="88900" indent="-88900"/>
            <a:r>
              <a:rPr lang="ja-JP" altLang="en-US" sz="1200" dirty="0">
                <a:solidFill>
                  <a:schemeClr val="tx1"/>
                </a:solidFill>
              </a:rPr>
              <a:t>●職員の転籍・雇用対策について労組提案　（</a:t>
            </a:r>
            <a:r>
              <a:rPr lang="en-US" altLang="ja-JP" sz="1200" dirty="0">
                <a:solidFill>
                  <a:schemeClr val="tx1"/>
                </a:solidFill>
              </a:rPr>
              <a:t>7</a:t>
            </a:r>
            <a:r>
              <a:rPr lang="ja-JP" altLang="en-US" sz="1200" dirty="0">
                <a:solidFill>
                  <a:schemeClr val="tx1"/>
                </a:solidFill>
              </a:rPr>
              <a:t>月）</a:t>
            </a:r>
            <a:endParaRPr lang="en-US" altLang="ja-JP" sz="1200" dirty="0">
              <a:solidFill>
                <a:schemeClr val="tx1"/>
              </a:solidFill>
            </a:endParaRPr>
          </a:p>
        </p:txBody>
      </p:sp>
      <p:sp>
        <p:nvSpPr>
          <p:cNvPr id="108" name="正方形/長方形 107"/>
          <p:cNvSpPr/>
          <p:nvPr/>
        </p:nvSpPr>
        <p:spPr>
          <a:xfrm>
            <a:off x="4790387" y="4978582"/>
            <a:ext cx="2113756" cy="728216"/>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marL="88900" indent="-88900"/>
            <a:r>
              <a:rPr lang="ja-JP" altLang="en-US" sz="1200" dirty="0">
                <a:solidFill>
                  <a:schemeClr val="tx1"/>
                </a:solidFill>
              </a:rPr>
              <a:t>●大阪シティバス㈱の賃金・労働条件等について労使合意　</a:t>
            </a:r>
            <a:endParaRPr lang="en-US" altLang="ja-JP" sz="1200" dirty="0">
              <a:solidFill>
                <a:schemeClr val="tx1"/>
              </a:solidFill>
            </a:endParaRPr>
          </a:p>
          <a:p>
            <a:pPr marL="88900" indent="-88900"/>
            <a:r>
              <a:rPr lang="ja-JP" altLang="en-US" sz="1200" dirty="0">
                <a:solidFill>
                  <a:schemeClr val="tx1"/>
                </a:solidFill>
              </a:rPr>
              <a:t>　（</a:t>
            </a:r>
            <a:r>
              <a:rPr lang="en-US" altLang="ja-JP" sz="1200" dirty="0">
                <a:solidFill>
                  <a:schemeClr val="tx1"/>
                </a:solidFill>
              </a:rPr>
              <a:t>8</a:t>
            </a:r>
            <a:r>
              <a:rPr lang="ja-JP" altLang="en-US" sz="1200" dirty="0">
                <a:solidFill>
                  <a:schemeClr val="tx1"/>
                </a:solidFill>
              </a:rPr>
              <a:t>月）</a:t>
            </a:r>
            <a:endParaRPr lang="en-US" altLang="ja-JP" sz="1200" dirty="0">
              <a:solidFill>
                <a:schemeClr val="tx1"/>
              </a:solidFill>
            </a:endParaRPr>
          </a:p>
        </p:txBody>
      </p:sp>
      <p:sp>
        <p:nvSpPr>
          <p:cNvPr id="60" name="正方形/長方形 59"/>
          <p:cNvSpPr/>
          <p:nvPr/>
        </p:nvSpPr>
        <p:spPr>
          <a:xfrm>
            <a:off x="6945067" y="1361975"/>
            <a:ext cx="417578" cy="5290492"/>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eaVert" rtlCol="0" anchor="ctr"/>
          <a:lstStyle/>
          <a:p>
            <a:pPr marL="82550" indent="-82550" algn="ctr"/>
            <a:r>
              <a:rPr lang="ja-JP" altLang="en-US" sz="1200" dirty="0">
                <a:solidFill>
                  <a:schemeClr val="tx1"/>
                </a:solidFill>
              </a:rPr>
              <a:t>大阪シティバス㈱による営業開始（</a:t>
            </a:r>
            <a:r>
              <a:rPr lang="en-US" altLang="ja-JP" sz="1200" dirty="0">
                <a:solidFill>
                  <a:schemeClr val="tx1"/>
                </a:solidFill>
              </a:rPr>
              <a:t>4</a:t>
            </a:r>
            <a:r>
              <a:rPr lang="ja-JP" altLang="en-US" sz="1200" dirty="0">
                <a:solidFill>
                  <a:schemeClr val="tx1"/>
                </a:solidFill>
              </a:rPr>
              <a:t>月）</a:t>
            </a:r>
            <a:endParaRPr lang="en-US" altLang="ja-JP" sz="1200" dirty="0">
              <a:solidFill>
                <a:schemeClr val="tx1"/>
              </a:solidFill>
            </a:endParaRPr>
          </a:p>
        </p:txBody>
      </p:sp>
      <p:sp>
        <p:nvSpPr>
          <p:cNvPr id="111" name="正方形/長方形 110"/>
          <p:cNvSpPr/>
          <p:nvPr/>
        </p:nvSpPr>
        <p:spPr>
          <a:xfrm>
            <a:off x="1547832" y="1412776"/>
            <a:ext cx="1512000" cy="46800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marL="88900" indent="-88900"/>
            <a:r>
              <a:rPr lang="ja-JP" altLang="en-US" sz="1200" dirty="0">
                <a:solidFill>
                  <a:schemeClr val="tx1"/>
                </a:solidFill>
              </a:rPr>
              <a:t>●</a:t>
            </a:r>
            <a:r>
              <a:rPr lang="en-US" altLang="ja-JP" sz="1200" dirty="0">
                <a:solidFill>
                  <a:schemeClr val="tx1"/>
                </a:solidFill>
              </a:rPr>
              <a:t>96</a:t>
            </a:r>
            <a:r>
              <a:rPr lang="ja-JP" altLang="en-US" sz="1200" dirty="0">
                <a:solidFill>
                  <a:schemeClr val="tx1"/>
                </a:solidFill>
              </a:rPr>
              <a:t>条条例案（手続き条例案）可決（</a:t>
            </a:r>
            <a:r>
              <a:rPr lang="en-US" altLang="ja-JP" sz="1200" dirty="0">
                <a:solidFill>
                  <a:schemeClr val="tx1"/>
                </a:solidFill>
              </a:rPr>
              <a:t>10</a:t>
            </a:r>
            <a:r>
              <a:rPr lang="ja-JP" altLang="en-US" sz="1200" dirty="0">
                <a:solidFill>
                  <a:schemeClr val="tx1"/>
                </a:solidFill>
              </a:rPr>
              <a:t>月）</a:t>
            </a:r>
          </a:p>
        </p:txBody>
      </p:sp>
      <p:sp>
        <p:nvSpPr>
          <p:cNvPr id="112" name="正方形/長方形 111"/>
          <p:cNvSpPr/>
          <p:nvPr/>
        </p:nvSpPr>
        <p:spPr>
          <a:xfrm>
            <a:off x="2239998" y="2672964"/>
            <a:ext cx="2620033" cy="43200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0" bIns="36000" rtlCol="0" anchor="ctr"/>
          <a:lstStyle/>
          <a:p>
            <a:pPr marL="95250" indent="-95250"/>
            <a:r>
              <a:rPr lang="ja-JP" altLang="en-US" sz="1200" dirty="0">
                <a:solidFill>
                  <a:schemeClr val="tx1"/>
                </a:solidFill>
              </a:rPr>
              <a:t>●「事業の引継ぎに関する基本方針案」可決（</a:t>
            </a:r>
            <a:r>
              <a:rPr lang="en-US" altLang="ja-JP" sz="1200" dirty="0">
                <a:solidFill>
                  <a:schemeClr val="tx1"/>
                </a:solidFill>
              </a:rPr>
              <a:t>3</a:t>
            </a:r>
            <a:r>
              <a:rPr lang="ja-JP" altLang="en-US" sz="1200" dirty="0">
                <a:solidFill>
                  <a:schemeClr val="tx1"/>
                </a:solidFill>
              </a:rPr>
              <a:t>月）</a:t>
            </a:r>
          </a:p>
        </p:txBody>
      </p:sp>
      <p:sp>
        <p:nvSpPr>
          <p:cNvPr id="113" name="正方形/長方形 112"/>
          <p:cNvSpPr/>
          <p:nvPr/>
        </p:nvSpPr>
        <p:spPr>
          <a:xfrm>
            <a:off x="2239999" y="3141016"/>
            <a:ext cx="2124000" cy="43200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0" bIns="36000" rtlCol="0" anchor="ctr"/>
          <a:lstStyle/>
          <a:p>
            <a:pPr marL="95250" indent="-95250"/>
            <a:r>
              <a:rPr lang="ja-JP" altLang="en-US" sz="1200" dirty="0">
                <a:solidFill>
                  <a:schemeClr val="tx1"/>
                </a:solidFill>
                <a:latin typeface="ＭＳ Ｐゴシック" panose="020B0600070205080204" pitchFamily="50" charset="-128"/>
                <a:ea typeface="ＭＳ Ｐゴシック" panose="020B0600070205080204" pitchFamily="50" charset="-128"/>
              </a:rPr>
              <a:t>●「バス</a:t>
            </a:r>
            <a:r>
              <a:rPr lang="zh-TW" altLang="en-US" sz="1200" dirty="0">
                <a:solidFill>
                  <a:schemeClr val="tx1"/>
                </a:solidFill>
                <a:latin typeface="ＭＳ Ｐゴシック" panose="020B0600070205080204" pitchFamily="50" charset="-128"/>
                <a:ea typeface="ＭＳ Ｐゴシック" panose="020B0600070205080204" pitchFamily="50" charset="-128"/>
              </a:rPr>
              <a:t>事業経営健全化計画</a:t>
            </a:r>
            <a:r>
              <a:rPr lang="ja-JP" altLang="en-US" sz="1200" dirty="0">
                <a:solidFill>
                  <a:schemeClr val="tx1"/>
                </a:solidFill>
                <a:latin typeface="ＭＳ Ｐゴシック" panose="020B0600070205080204" pitchFamily="50" charset="-128"/>
                <a:ea typeface="ＭＳ Ｐゴシック" panose="020B0600070205080204" pitchFamily="50" charset="-128"/>
              </a:rPr>
              <a:t>」可決（</a:t>
            </a:r>
            <a:r>
              <a:rPr lang="en-US" altLang="ja-JP" sz="1200" dirty="0">
                <a:solidFill>
                  <a:schemeClr val="tx1"/>
                </a:solidFill>
              </a:rPr>
              <a:t>3</a:t>
            </a:r>
            <a:r>
              <a:rPr lang="ja-JP" altLang="en-US" sz="1200" dirty="0">
                <a:solidFill>
                  <a:schemeClr val="tx1"/>
                </a:solidFill>
                <a:latin typeface="ＭＳ Ｐゴシック" panose="020B0600070205080204" pitchFamily="50" charset="-128"/>
                <a:ea typeface="ＭＳ Ｐゴシック" panose="020B0600070205080204" pitchFamily="50" charset="-128"/>
              </a:rPr>
              <a:t>月）</a:t>
            </a:r>
          </a:p>
        </p:txBody>
      </p:sp>
      <p:sp>
        <p:nvSpPr>
          <p:cNvPr id="36" name="正方形/長方形 35"/>
          <p:cNvSpPr/>
          <p:nvPr/>
        </p:nvSpPr>
        <p:spPr>
          <a:xfrm>
            <a:off x="4392248" y="3458372"/>
            <a:ext cx="2412000" cy="36000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defPPr>
              <a:defRPr lang="ja-JP"/>
            </a:defPPr>
            <a:lvl1pPr marL="0" algn="l" defTabSz="914400" rtl="0" eaLnBrk="1" latinLnBrk="0" hangingPunct="1">
              <a:defRPr kumimoji="1" sz="1800" kern="1200">
                <a:solidFill>
                  <a:schemeClr val="lt1"/>
                </a:solidFill>
                <a:latin typeface="+mn-lt"/>
                <a:ea typeface="+mn-ea"/>
                <a:cs typeface="+mn-cs"/>
              </a:defRPr>
            </a:lvl1pPr>
            <a:lvl2pPr marL="457200" algn="l" defTabSz="914400" rtl="0" eaLnBrk="1" latinLnBrk="0" hangingPunct="1">
              <a:defRPr kumimoji="1" sz="1800" kern="1200">
                <a:solidFill>
                  <a:schemeClr val="lt1"/>
                </a:solidFill>
                <a:latin typeface="+mn-lt"/>
                <a:ea typeface="+mn-ea"/>
                <a:cs typeface="+mn-cs"/>
              </a:defRPr>
            </a:lvl2pPr>
            <a:lvl3pPr marL="914400" algn="l" defTabSz="914400" rtl="0" eaLnBrk="1" latinLnBrk="0" hangingPunct="1">
              <a:defRPr kumimoji="1" sz="1800" kern="1200">
                <a:solidFill>
                  <a:schemeClr val="lt1"/>
                </a:solidFill>
                <a:latin typeface="+mn-lt"/>
                <a:ea typeface="+mn-ea"/>
                <a:cs typeface="+mn-cs"/>
              </a:defRPr>
            </a:lvl3pPr>
            <a:lvl4pPr marL="1371600" algn="l" defTabSz="914400" rtl="0" eaLnBrk="1" latinLnBrk="0" hangingPunct="1">
              <a:defRPr kumimoji="1" sz="1800" kern="1200">
                <a:solidFill>
                  <a:schemeClr val="lt1"/>
                </a:solidFill>
                <a:latin typeface="+mn-lt"/>
                <a:ea typeface="+mn-ea"/>
                <a:cs typeface="+mn-cs"/>
              </a:defRPr>
            </a:lvl4pPr>
            <a:lvl5pPr marL="1828800" algn="l" defTabSz="914400" rtl="0" eaLnBrk="1" latinLnBrk="0" hangingPunct="1">
              <a:defRPr kumimoji="1" sz="1800" kern="1200">
                <a:solidFill>
                  <a:schemeClr val="lt1"/>
                </a:solidFill>
                <a:latin typeface="+mn-lt"/>
                <a:ea typeface="+mn-ea"/>
                <a:cs typeface="+mn-cs"/>
              </a:defRPr>
            </a:lvl5pPr>
            <a:lvl6pPr marL="2286000" algn="l" defTabSz="914400" rtl="0" eaLnBrk="1" latinLnBrk="0" hangingPunct="1">
              <a:defRPr kumimoji="1" sz="1800" kern="1200">
                <a:solidFill>
                  <a:schemeClr val="lt1"/>
                </a:solidFill>
                <a:latin typeface="+mn-lt"/>
                <a:ea typeface="+mn-ea"/>
                <a:cs typeface="+mn-cs"/>
              </a:defRPr>
            </a:lvl6pPr>
            <a:lvl7pPr marL="2743200" algn="l" defTabSz="914400" rtl="0" eaLnBrk="1" latinLnBrk="0" hangingPunct="1">
              <a:defRPr kumimoji="1" sz="1800" kern="1200">
                <a:solidFill>
                  <a:schemeClr val="lt1"/>
                </a:solidFill>
                <a:latin typeface="+mn-lt"/>
                <a:ea typeface="+mn-ea"/>
                <a:cs typeface="+mn-cs"/>
              </a:defRPr>
            </a:lvl7pPr>
            <a:lvl8pPr marL="3200400" algn="l" defTabSz="914400" rtl="0" eaLnBrk="1" latinLnBrk="0" hangingPunct="1">
              <a:defRPr kumimoji="1" sz="1800" kern="1200">
                <a:solidFill>
                  <a:schemeClr val="lt1"/>
                </a:solidFill>
                <a:latin typeface="+mn-lt"/>
                <a:ea typeface="+mn-ea"/>
                <a:cs typeface="+mn-cs"/>
              </a:defRPr>
            </a:lvl8pPr>
            <a:lvl9pPr marL="3657600" algn="l" defTabSz="914400" rtl="0" eaLnBrk="1" latinLnBrk="0" hangingPunct="1">
              <a:defRPr kumimoji="1" sz="1800" kern="1200">
                <a:solidFill>
                  <a:schemeClr val="lt1"/>
                </a:solidFill>
                <a:latin typeface="+mn-lt"/>
                <a:ea typeface="+mn-ea"/>
                <a:cs typeface="+mn-cs"/>
              </a:defRPr>
            </a:lvl9pPr>
          </a:lstStyle>
          <a:p>
            <a:pPr marL="88900" indent="-88900"/>
            <a:r>
              <a:rPr lang="ja-JP" altLang="en-US" sz="1200" dirty="0">
                <a:solidFill>
                  <a:schemeClr val="tx1"/>
                </a:solidFill>
              </a:rPr>
              <a:t>●「交通事業の設置等に関する条例を廃止する条例案」可決（</a:t>
            </a:r>
            <a:r>
              <a:rPr lang="en-US" altLang="ja-JP" sz="1200" dirty="0">
                <a:solidFill>
                  <a:schemeClr val="tx1"/>
                </a:solidFill>
              </a:rPr>
              <a:t>3</a:t>
            </a:r>
            <a:r>
              <a:rPr lang="ja-JP" altLang="en-US" sz="1200" dirty="0">
                <a:solidFill>
                  <a:schemeClr val="tx1"/>
                </a:solidFill>
              </a:rPr>
              <a:t>月）</a:t>
            </a:r>
          </a:p>
        </p:txBody>
      </p:sp>
      <p:sp>
        <p:nvSpPr>
          <p:cNvPr id="39" name="テキスト ボックス 38"/>
          <p:cNvSpPr txBox="1"/>
          <p:nvPr/>
        </p:nvSpPr>
        <p:spPr>
          <a:xfrm>
            <a:off x="0" y="0"/>
            <a:ext cx="3851920" cy="260648"/>
          </a:xfrm>
          <a:prstGeom prst="rect">
            <a:avLst/>
          </a:prstGeom>
          <a:noFill/>
        </p:spPr>
        <p:txBody>
          <a:bodyPr wrap="square" rtlCol="0">
            <a:spAutoFit/>
          </a:bodyPr>
          <a:lstStyle/>
          <a:p>
            <a:r>
              <a:rPr lang="en-US" altLang="ja-JP" sz="1100" dirty="0"/>
              <a:t>Ⅱ</a:t>
            </a:r>
            <a:r>
              <a:rPr lang="ja-JP" altLang="en-US" sz="1100" dirty="0"/>
              <a:t>　公民連携</a:t>
            </a:r>
            <a:r>
              <a:rPr lang="en-US" altLang="ja-JP" sz="1100" dirty="0"/>
              <a:t>/</a:t>
            </a:r>
            <a:r>
              <a:rPr lang="ja-JP" altLang="en-US" sz="1100" dirty="0"/>
              <a:t>経営形態の見直し</a:t>
            </a:r>
            <a:r>
              <a:rPr lang="en-US" altLang="ja-JP" sz="1100" dirty="0"/>
              <a:t>【</a:t>
            </a:r>
            <a:r>
              <a:rPr lang="ja-JP" altLang="en-US" sz="1100" dirty="0"/>
              <a:t>民営化の取組</a:t>
            </a:r>
            <a:r>
              <a:rPr lang="en-US" altLang="ja-JP" sz="1100" dirty="0"/>
              <a:t>】</a:t>
            </a:r>
            <a:r>
              <a:rPr lang="ja-JP" altLang="en-US" sz="1100" dirty="0"/>
              <a:t>・バス</a:t>
            </a:r>
            <a:endParaRPr kumimoji="1" lang="en-US" altLang="ja-JP" sz="1100" dirty="0"/>
          </a:p>
        </p:txBody>
      </p:sp>
      <p:sp>
        <p:nvSpPr>
          <p:cNvPr id="38" name="テキスト ボックス 37"/>
          <p:cNvSpPr txBox="1"/>
          <p:nvPr/>
        </p:nvSpPr>
        <p:spPr>
          <a:xfrm>
            <a:off x="7166149" y="267422"/>
            <a:ext cx="646331" cy="369332"/>
          </a:xfrm>
          <a:prstGeom prst="rect">
            <a:avLst/>
          </a:prstGeom>
          <a:solidFill>
            <a:schemeClr val="bg2">
              <a:lumMod val="50000"/>
            </a:schemeClr>
          </a:solidFill>
          <a:ln>
            <a:solidFill>
              <a:schemeClr val="bg2">
                <a:lumMod val="25000"/>
              </a:schemeClr>
            </a:solidFill>
          </a:ln>
        </p:spPr>
        <p:txBody>
          <a:bodyPr wrap="none" rtlCol="0">
            <a:spAutoFit/>
          </a:bodyPr>
          <a:lstStyle/>
          <a:p>
            <a:r>
              <a:rPr lang="ja-JP" altLang="en-US" b="1" dirty="0">
                <a:solidFill>
                  <a:schemeClr val="bg1"/>
                </a:solidFill>
                <a:latin typeface="Meiryo UI" panose="020B0604030504040204" pitchFamily="50" charset="-128"/>
                <a:ea typeface="Meiryo UI" panose="020B0604030504040204" pitchFamily="50" charset="-128"/>
              </a:rPr>
              <a:t>追加</a:t>
            </a:r>
            <a:endParaRPr kumimoji="1" lang="ja-JP" altLang="en-US" b="1" dirty="0">
              <a:solidFill>
                <a:schemeClr val="bg1"/>
              </a:solidFill>
              <a:latin typeface="Meiryo UI" panose="020B0604030504040204" pitchFamily="50" charset="-128"/>
              <a:ea typeface="Meiryo UI" panose="020B0604030504040204" pitchFamily="50" charset="-128"/>
            </a:endParaRPr>
          </a:p>
        </p:txBody>
      </p:sp>
      <p:sp>
        <p:nvSpPr>
          <p:cNvPr id="40" name="テキスト ボックス 39"/>
          <p:cNvSpPr txBox="1"/>
          <p:nvPr/>
        </p:nvSpPr>
        <p:spPr>
          <a:xfrm>
            <a:off x="7884368" y="0"/>
            <a:ext cx="1187624" cy="307777"/>
          </a:xfrm>
          <a:prstGeom prst="rect">
            <a:avLst/>
          </a:prstGeom>
          <a:noFill/>
        </p:spPr>
        <p:txBody>
          <a:bodyPr wrap="square" rtlCol="0">
            <a:spAutoFit/>
          </a:bodyPr>
          <a:lstStyle/>
          <a:p>
            <a:r>
              <a:rPr kumimoji="1" lang="en-US" altLang="ja-JP" sz="1400" dirty="0" smtClean="0"/>
              <a:t>C2.(</a:t>
            </a:r>
            <a:r>
              <a:rPr lang="en-US" altLang="ja-JP" sz="1400" dirty="0"/>
              <a:t>81</a:t>
            </a:r>
            <a:r>
              <a:rPr kumimoji="1" lang="en-US" altLang="ja-JP" sz="1400" dirty="0" smtClean="0"/>
              <a:t>)(8</a:t>
            </a:r>
            <a:r>
              <a:rPr lang="en-US" altLang="ja-JP" sz="1400" dirty="0"/>
              <a:t>2</a:t>
            </a:r>
            <a:r>
              <a:rPr kumimoji="1" lang="en-US" altLang="ja-JP" sz="1400" dirty="0" smtClean="0"/>
              <a:t>)</a:t>
            </a:r>
            <a:endParaRPr kumimoji="1" lang="ja-JP" altLang="en-US" sz="1400" dirty="0"/>
          </a:p>
        </p:txBody>
      </p:sp>
    </p:spTree>
    <p:extLst>
      <p:ext uri="{BB962C8B-B14F-4D97-AF65-F5344CB8AC3E}">
        <p14:creationId xmlns:p14="http://schemas.microsoft.com/office/powerpoint/2010/main" val="398090165"/>
      </p:ext>
    </p:extLst>
  </p:cSld>
  <p:clrMapOvr>
    <a:masterClrMapping/>
  </p:clrMapOvr>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 name="角丸四角形 55"/>
          <p:cNvSpPr/>
          <p:nvPr/>
        </p:nvSpPr>
        <p:spPr>
          <a:xfrm>
            <a:off x="7469644" y="5128164"/>
            <a:ext cx="931386" cy="1601130"/>
          </a:xfrm>
          <a:prstGeom prst="roundRect">
            <a:avLst>
              <a:gd name="adj" fmla="val 3640"/>
            </a:avLst>
          </a:prstGeom>
          <a:solidFill>
            <a:schemeClr val="accent6">
              <a:lumMod val="60000"/>
              <a:lumOff val="40000"/>
              <a:alpha val="5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4" name="角丸四角形 53"/>
          <p:cNvSpPr/>
          <p:nvPr/>
        </p:nvSpPr>
        <p:spPr>
          <a:xfrm>
            <a:off x="7854556" y="2019582"/>
            <a:ext cx="597015" cy="2049665"/>
          </a:xfrm>
          <a:prstGeom prst="roundRect">
            <a:avLst>
              <a:gd name="adj" fmla="val 3640"/>
            </a:avLst>
          </a:prstGeom>
          <a:solidFill>
            <a:schemeClr val="accent6">
              <a:lumMod val="60000"/>
              <a:lumOff val="40000"/>
              <a:alpha val="5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6" name="角丸四角形 45"/>
          <p:cNvSpPr/>
          <p:nvPr/>
        </p:nvSpPr>
        <p:spPr>
          <a:xfrm>
            <a:off x="3609814" y="2014600"/>
            <a:ext cx="678863" cy="2038107"/>
          </a:xfrm>
          <a:prstGeom prst="roundRect">
            <a:avLst>
              <a:gd name="adj" fmla="val 3640"/>
            </a:avLst>
          </a:prstGeom>
          <a:solidFill>
            <a:schemeClr val="accent6">
              <a:lumMod val="60000"/>
              <a:lumOff val="40000"/>
              <a:alpha val="5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4" name="角丸四角形 43"/>
          <p:cNvSpPr/>
          <p:nvPr/>
        </p:nvSpPr>
        <p:spPr>
          <a:xfrm>
            <a:off x="367410" y="1137971"/>
            <a:ext cx="8261734" cy="432822"/>
          </a:xfrm>
          <a:prstGeom prst="roundRect">
            <a:avLst>
              <a:gd name="adj" fmla="val 3640"/>
            </a:avLst>
          </a:prstGeom>
          <a:solidFill>
            <a:schemeClr val="accent6">
              <a:lumMod val="60000"/>
              <a:lumOff val="40000"/>
              <a:alpha val="5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cxnSp>
        <p:nvCxnSpPr>
          <p:cNvPr id="32" name="直線コネクタ 31"/>
          <p:cNvCxnSpPr/>
          <p:nvPr/>
        </p:nvCxnSpPr>
        <p:spPr>
          <a:xfrm>
            <a:off x="179512" y="692696"/>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8" name="テキスト ボックス 27"/>
          <p:cNvSpPr txBox="1"/>
          <p:nvPr/>
        </p:nvSpPr>
        <p:spPr>
          <a:xfrm>
            <a:off x="376667" y="727492"/>
            <a:ext cx="8424936" cy="1092607"/>
          </a:xfrm>
          <a:prstGeom prst="rect">
            <a:avLst/>
          </a:prstGeom>
          <a:noFill/>
        </p:spPr>
        <p:txBody>
          <a:bodyPr wrap="square" rtlCol="0">
            <a:spAutoFit/>
          </a:bodyPr>
          <a:lstStyle/>
          <a:p>
            <a:r>
              <a:rPr kumimoji="1" lang="ja-JP" altLang="en-US" sz="1300" dirty="0"/>
              <a:t>バス路線の見直し等により乗車人員、営業キロは減少しているものの、</a:t>
            </a:r>
            <a:r>
              <a:rPr lang="en-US" altLang="ja-JP" sz="1300" dirty="0"/>
              <a:t> 2013</a:t>
            </a:r>
            <a:r>
              <a:rPr lang="ja-JP" altLang="en-US" sz="1300" dirty="0"/>
              <a:t>年度決算において、</a:t>
            </a:r>
            <a:r>
              <a:rPr lang="en-US" altLang="ja-JP" sz="1300" dirty="0"/>
              <a:t>31</a:t>
            </a:r>
            <a:r>
              <a:rPr lang="ja-JP" altLang="en-US" sz="1300" dirty="0"/>
              <a:t>年ぶりの経常黒字（</a:t>
            </a:r>
            <a:r>
              <a:rPr lang="en-US" altLang="ja-JP" sz="1300" dirty="0"/>
              <a:t>4</a:t>
            </a:r>
            <a:r>
              <a:rPr lang="ja-JP" altLang="en-US" sz="1300" dirty="0"/>
              <a:t>億</a:t>
            </a:r>
            <a:r>
              <a:rPr lang="en-US" altLang="ja-JP" sz="1300" dirty="0"/>
              <a:t>1</a:t>
            </a:r>
            <a:r>
              <a:rPr lang="ja-JP" altLang="en-US" sz="1300" dirty="0"/>
              <a:t>千万円）を達成</a:t>
            </a:r>
            <a:endParaRPr lang="en-US" altLang="ja-JP" sz="1300" dirty="0"/>
          </a:p>
          <a:p>
            <a:r>
              <a:rPr lang="en-US" altLang="ja-JP" sz="1300" dirty="0"/>
              <a:t>2017</a:t>
            </a:r>
            <a:r>
              <a:rPr lang="ja-JP" altLang="en-US" sz="1300" dirty="0"/>
              <a:t>年度</a:t>
            </a:r>
            <a:r>
              <a:rPr lang="ja-JP" altLang="en-US" sz="1300" dirty="0" smtClean="0"/>
              <a:t>決算に</a:t>
            </a:r>
            <a:r>
              <a:rPr lang="ja-JP" altLang="en-US" sz="1300" dirty="0"/>
              <a:t>おいて、乗車人員の増加による運輸収益の増加や職員数の減等に伴う人件費の減少などにより、</a:t>
            </a:r>
            <a:r>
              <a:rPr lang="en-US" altLang="ja-JP" sz="1300" dirty="0"/>
              <a:t>5</a:t>
            </a:r>
            <a:r>
              <a:rPr lang="ja-JP" altLang="en-US" sz="1300" dirty="0"/>
              <a:t>年連続の経常黒字（</a:t>
            </a:r>
            <a:r>
              <a:rPr lang="en-US" altLang="ja-JP" sz="1300" dirty="0"/>
              <a:t>9</a:t>
            </a:r>
            <a:r>
              <a:rPr lang="ja-JP" altLang="en-US" sz="1300" dirty="0"/>
              <a:t>億</a:t>
            </a:r>
            <a:r>
              <a:rPr lang="en-US" altLang="ja-JP" sz="1300" dirty="0"/>
              <a:t>3</a:t>
            </a:r>
            <a:r>
              <a:rPr lang="ja-JP" altLang="en-US" sz="1300" dirty="0"/>
              <a:t>千万円）を達成</a:t>
            </a:r>
          </a:p>
          <a:p>
            <a:endParaRPr kumimoji="1" lang="ja-JP" altLang="en-US" sz="1300" dirty="0"/>
          </a:p>
        </p:txBody>
      </p:sp>
      <p:sp>
        <p:nvSpPr>
          <p:cNvPr id="2" name="テキスト ボックス 1"/>
          <p:cNvSpPr txBox="1"/>
          <p:nvPr/>
        </p:nvSpPr>
        <p:spPr>
          <a:xfrm>
            <a:off x="1136485" y="1722316"/>
            <a:ext cx="2880320" cy="307777"/>
          </a:xfrm>
          <a:prstGeom prst="rect">
            <a:avLst/>
          </a:prstGeom>
          <a:noFill/>
        </p:spPr>
        <p:txBody>
          <a:bodyPr wrap="square" rtlCol="0">
            <a:spAutoFit/>
          </a:bodyPr>
          <a:lstStyle/>
          <a:p>
            <a:pPr algn="ctr"/>
            <a:r>
              <a:rPr kumimoji="1" lang="ja-JP" altLang="en-US" sz="1400" dirty="0"/>
              <a:t>乗車人員及び営業キロ（年度末）</a:t>
            </a:r>
          </a:p>
        </p:txBody>
      </p:sp>
      <p:sp>
        <p:nvSpPr>
          <p:cNvPr id="16" name="テキスト ボックス 15"/>
          <p:cNvSpPr txBox="1"/>
          <p:nvPr/>
        </p:nvSpPr>
        <p:spPr>
          <a:xfrm>
            <a:off x="65141" y="1676046"/>
            <a:ext cx="966088" cy="338554"/>
          </a:xfrm>
          <a:prstGeom prst="rect">
            <a:avLst/>
          </a:prstGeom>
          <a:noFill/>
        </p:spPr>
        <p:txBody>
          <a:bodyPr wrap="square" rtlCol="0">
            <a:spAutoFit/>
          </a:bodyPr>
          <a:lstStyle/>
          <a:p>
            <a:pPr algn="ctr"/>
            <a:r>
              <a:rPr kumimoji="1" lang="ja-JP" altLang="en-US" sz="800" dirty="0"/>
              <a:t>乗車人員</a:t>
            </a:r>
            <a:endParaRPr kumimoji="1" lang="en-US" altLang="ja-JP" sz="800" dirty="0"/>
          </a:p>
          <a:p>
            <a:pPr algn="ctr"/>
            <a:r>
              <a:rPr kumimoji="1" lang="ja-JP" altLang="en-US" sz="800" dirty="0"/>
              <a:t>（人）</a:t>
            </a:r>
          </a:p>
        </p:txBody>
      </p:sp>
      <p:sp>
        <p:nvSpPr>
          <p:cNvPr id="29" name="テキスト ボックス 28"/>
          <p:cNvSpPr txBox="1"/>
          <p:nvPr/>
        </p:nvSpPr>
        <p:spPr>
          <a:xfrm>
            <a:off x="3991852" y="1769100"/>
            <a:ext cx="710552" cy="215444"/>
          </a:xfrm>
          <a:prstGeom prst="rect">
            <a:avLst/>
          </a:prstGeom>
          <a:noFill/>
        </p:spPr>
        <p:txBody>
          <a:bodyPr wrap="square" rtlCol="0">
            <a:spAutoFit/>
          </a:bodyPr>
          <a:lstStyle/>
          <a:p>
            <a:pPr algn="ctr"/>
            <a:r>
              <a:rPr lang="ja-JP" altLang="en-US" sz="800" dirty="0"/>
              <a:t>営業キロ</a:t>
            </a:r>
            <a:endParaRPr kumimoji="1" lang="ja-JP" altLang="en-US" sz="800" dirty="0"/>
          </a:p>
        </p:txBody>
      </p:sp>
      <p:sp>
        <p:nvSpPr>
          <p:cNvPr id="34" name="テキスト ボックス 33"/>
          <p:cNvSpPr txBox="1"/>
          <p:nvPr/>
        </p:nvSpPr>
        <p:spPr>
          <a:xfrm>
            <a:off x="5271273" y="1734752"/>
            <a:ext cx="2880320" cy="307777"/>
          </a:xfrm>
          <a:prstGeom prst="rect">
            <a:avLst/>
          </a:prstGeom>
          <a:noFill/>
        </p:spPr>
        <p:txBody>
          <a:bodyPr wrap="square" rtlCol="0">
            <a:spAutoFit/>
          </a:bodyPr>
          <a:lstStyle/>
          <a:p>
            <a:pPr algn="ctr"/>
            <a:r>
              <a:rPr lang="ja-JP" altLang="en-US" sz="1400" dirty="0"/>
              <a:t>経常損益及び累積欠損金</a:t>
            </a:r>
            <a:endParaRPr kumimoji="1" lang="ja-JP" altLang="en-US" sz="1400" dirty="0"/>
          </a:p>
        </p:txBody>
      </p:sp>
      <p:sp>
        <p:nvSpPr>
          <p:cNvPr id="37" name="テキスト ボックス 36"/>
          <p:cNvSpPr txBox="1"/>
          <p:nvPr/>
        </p:nvSpPr>
        <p:spPr>
          <a:xfrm>
            <a:off x="3351739" y="4472967"/>
            <a:ext cx="2880320" cy="307777"/>
          </a:xfrm>
          <a:prstGeom prst="rect">
            <a:avLst/>
          </a:prstGeom>
          <a:noFill/>
        </p:spPr>
        <p:txBody>
          <a:bodyPr wrap="square" rtlCol="0">
            <a:spAutoFit/>
          </a:bodyPr>
          <a:lstStyle/>
          <a:p>
            <a:pPr algn="ctr"/>
            <a:r>
              <a:rPr lang="ja-JP" altLang="en-US" sz="1400" dirty="0"/>
              <a:t>職員数及び人件費</a:t>
            </a:r>
            <a:endParaRPr kumimoji="1" lang="ja-JP" altLang="en-US" sz="1400" dirty="0"/>
          </a:p>
        </p:txBody>
      </p:sp>
      <p:sp>
        <p:nvSpPr>
          <p:cNvPr id="27" name="正方形/長方形 26"/>
          <p:cNvSpPr/>
          <p:nvPr/>
        </p:nvSpPr>
        <p:spPr>
          <a:xfrm>
            <a:off x="8407753" y="4600236"/>
            <a:ext cx="533400" cy="2476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t" anchorCtr="0" forceAA="0" compatLnSpc="1">
            <a:prstTxWarp prst="textNoShape">
              <a:avLst/>
            </a:prstTxWarp>
            <a:noAutofit/>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l"/>
            <a:r>
              <a:rPr kumimoji="1" lang="ja-JP" altLang="en-US" sz="1000" dirty="0">
                <a:solidFill>
                  <a:sysClr val="windowText" lastClr="000000"/>
                </a:solidFill>
              </a:rPr>
              <a:t>（人）</a:t>
            </a:r>
            <a:endParaRPr kumimoji="1" lang="ja-JP" altLang="en-US" sz="1000" dirty="0"/>
          </a:p>
        </p:txBody>
      </p:sp>
      <p:sp>
        <p:nvSpPr>
          <p:cNvPr id="35" name="正方形/長方形 34"/>
          <p:cNvSpPr/>
          <p:nvPr/>
        </p:nvSpPr>
        <p:spPr>
          <a:xfrm>
            <a:off x="376667" y="4555171"/>
            <a:ext cx="676275" cy="2476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t" anchorCtr="0" forceAA="0" compatLnSpc="1">
            <a:prstTxWarp prst="textNoShape">
              <a:avLst/>
            </a:prstTxWarp>
            <a:noAutofit/>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l"/>
            <a:r>
              <a:rPr kumimoji="1" lang="ja-JP" altLang="en-US" sz="1000" dirty="0">
                <a:solidFill>
                  <a:sysClr val="windowText" lastClr="000000"/>
                </a:solidFill>
              </a:rPr>
              <a:t>（億円）</a:t>
            </a:r>
            <a:endParaRPr kumimoji="1" lang="ja-JP" altLang="en-US" sz="1000" dirty="0"/>
          </a:p>
        </p:txBody>
      </p:sp>
      <p:sp>
        <p:nvSpPr>
          <p:cNvPr id="38" name="テキスト ボックス 37"/>
          <p:cNvSpPr txBox="1"/>
          <p:nvPr/>
        </p:nvSpPr>
        <p:spPr>
          <a:xfrm>
            <a:off x="4280413" y="1673853"/>
            <a:ext cx="1168400" cy="338554"/>
          </a:xfrm>
          <a:prstGeom prst="rect">
            <a:avLst/>
          </a:prstGeom>
          <a:noFill/>
        </p:spPr>
        <p:txBody>
          <a:bodyPr wrap="square" rtlCol="0">
            <a:spAutoFit/>
          </a:bodyPr>
          <a:lstStyle/>
          <a:p>
            <a:pPr algn="ctr"/>
            <a:r>
              <a:rPr kumimoji="1" lang="ja-JP" altLang="en-US" sz="800" dirty="0"/>
              <a:t>累積欠損金</a:t>
            </a:r>
            <a:endParaRPr kumimoji="1" lang="en-US" altLang="ja-JP" sz="800" dirty="0"/>
          </a:p>
          <a:p>
            <a:pPr algn="ctr"/>
            <a:r>
              <a:rPr kumimoji="1" lang="ja-JP" altLang="en-US" sz="800" dirty="0"/>
              <a:t>（億円）</a:t>
            </a:r>
          </a:p>
        </p:txBody>
      </p:sp>
      <p:sp>
        <p:nvSpPr>
          <p:cNvPr id="39" name="テキスト ボックス 38"/>
          <p:cNvSpPr txBox="1"/>
          <p:nvPr/>
        </p:nvSpPr>
        <p:spPr>
          <a:xfrm>
            <a:off x="8141145" y="1686444"/>
            <a:ext cx="927100" cy="338554"/>
          </a:xfrm>
          <a:prstGeom prst="rect">
            <a:avLst/>
          </a:prstGeom>
          <a:noFill/>
        </p:spPr>
        <p:txBody>
          <a:bodyPr wrap="square" rtlCol="0">
            <a:spAutoFit/>
          </a:bodyPr>
          <a:lstStyle/>
          <a:p>
            <a:pPr algn="ctr"/>
            <a:r>
              <a:rPr lang="ja-JP" altLang="en-US" sz="800" dirty="0"/>
              <a:t>経常損益</a:t>
            </a:r>
            <a:endParaRPr lang="en-US" altLang="ja-JP" sz="800" dirty="0"/>
          </a:p>
          <a:p>
            <a:pPr algn="ctr"/>
            <a:r>
              <a:rPr kumimoji="1" lang="ja-JP" altLang="en-US" sz="800" dirty="0"/>
              <a:t>（億円）</a:t>
            </a:r>
          </a:p>
        </p:txBody>
      </p:sp>
      <p:sp>
        <p:nvSpPr>
          <p:cNvPr id="36" name="正方形/長方形 35"/>
          <p:cNvSpPr/>
          <p:nvPr/>
        </p:nvSpPr>
        <p:spPr>
          <a:xfrm>
            <a:off x="4281869" y="4131986"/>
            <a:ext cx="676275" cy="2476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t" anchorCtr="0" forceAA="0" compatLnSpc="1">
            <a:prstTxWarp prst="textNoShape">
              <a:avLst/>
            </a:prstTxWarp>
            <a:noAutofit/>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l"/>
            <a:r>
              <a:rPr kumimoji="1" lang="ja-JP" altLang="en-US" sz="900" dirty="0">
                <a:solidFill>
                  <a:sysClr val="windowText" lastClr="000000"/>
                </a:solidFill>
              </a:rPr>
              <a:t>（年度）</a:t>
            </a:r>
            <a:endParaRPr kumimoji="1" lang="ja-JP" altLang="en-US" sz="900" dirty="0"/>
          </a:p>
        </p:txBody>
      </p:sp>
      <p:sp>
        <p:nvSpPr>
          <p:cNvPr id="40" name="正方形/長方形 39"/>
          <p:cNvSpPr/>
          <p:nvPr/>
        </p:nvSpPr>
        <p:spPr>
          <a:xfrm>
            <a:off x="8399667" y="6467130"/>
            <a:ext cx="676275" cy="2476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t" anchorCtr="0" forceAA="0" compatLnSpc="1">
            <a:prstTxWarp prst="textNoShape">
              <a:avLst/>
            </a:prstTxWarp>
            <a:noAutofit/>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l"/>
            <a:r>
              <a:rPr kumimoji="1" lang="ja-JP" altLang="en-US" sz="900" dirty="0">
                <a:solidFill>
                  <a:sysClr val="windowText" lastClr="000000"/>
                </a:solidFill>
              </a:rPr>
              <a:t>（年度）</a:t>
            </a:r>
            <a:endParaRPr kumimoji="1" lang="ja-JP" altLang="en-US" sz="900" dirty="0"/>
          </a:p>
        </p:txBody>
      </p:sp>
      <p:sp>
        <p:nvSpPr>
          <p:cNvPr id="41" name="正方形/長方形 40"/>
          <p:cNvSpPr/>
          <p:nvPr/>
        </p:nvSpPr>
        <p:spPr>
          <a:xfrm>
            <a:off x="251520" y="260648"/>
            <a:ext cx="5904656" cy="369332"/>
          </a:xfrm>
          <a:prstGeom prst="rect">
            <a:avLst/>
          </a:prstGeom>
        </p:spPr>
        <p:txBody>
          <a:bodyPr wrap="square">
            <a:spAutoFit/>
          </a:bodyPr>
          <a:lstStyle/>
          <a:p>
            <a:r>
              <a:rPr lang="ja-JP" altLang="en-US" b="1" dirty="0">
                <a:solidFill>
                  <a:srgbClr val="000000"/>
                </a:solidFill>
                <a:latin typeface="Calibri" pitchFamily="34" charset="0"/>
              </a:rPr>
              <a:t>①収支の改善</a:t>
            </a:r>
          </a:p>
        </p:txBody>
      </p:sp>
      <p:sp>
        <p:nvSpPr>
          <p:cNvPr id="31" name="正方形/長方形 30"/>
          <p:cNvSpPr/>
          <p:nvPr/>
        </p:nvSpPr>
        <p:spPr>
          <a:xfrm>
            <a:off x="7410734" y="349327"/>
            <a:ext cx="1719619" cy="369332"/>
          </a:xfrm>
          <a:prstGeom prst="rect">
            <a:avLst/>
          </a:prstGeom>
          <a:noFill/>
        </p:spPr>
        <p:txBody>
          <a:bodyPr wrap="square">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lgn="ctr"/>
            <a:r>
              <a:rPr lang="ja-JP" altLang="en-US" dirty="0"/>
              <a:t>＜</a:t>
            </a:r>
            <a:r>
              <a:rPr lang="en-US" altLang="ja-JP" dirty="0"/>
              <a:t>Outcome</a:t>
            </a:r>
            <a:r>
              <a:rPr lang="ja-JP" altLang="en-US" dirty="0"/>
              <a:t>＞</a:t>
            </a:r>
          </a:p>
        </p:txBody>
      </p:sp>
      <p:sp>
        <p:nvSpPr>
          <p:cNvPr id="42" name="スライド番号プレースホルダ 41"/>
          <p:cNvSpPr>
            <a:spLocks noGrp="1"/>
          </p:cNvSpPr>
          <p:nvPr>
            <p:ph type="sldNum" sz="quarter" idx="12"/>
          </p:nvPr>
        </p:nvSpPr>
        <p:spPr>
          <a:xfrm>
            <a:off x="8407474" y="6669360"/>
            <a:ext cx="720080" cy="177924"/>
          </a:xfrm>
        </p:spPr>
        <p:txBody>
          <a:bodyPr/>
          <a:lstStyle/>
          <a:p>
            <a:fld id="{CCEC3038-1CF1-4B63-9920-55248DCFBA97}" type="slidenum">
              <a:rPr kumimoji="1" lang="ja-JP" altLang="en-US" smtClean="0"/>
              <a:pPr/>
              <a:t>62</a:t>
            </a:fld>
            <a:endParaRPr kumimoji="1" lang="ja-JP" altLang="en-US" dirty="0"/>
          </a:p>
        </p:txBody>
      </p:sp>
      <p:sp>
        <p:nvSpPr>
          <p:cNvPr id="45" name="正方形/長方形 44"/>
          <p:cNvSpPr/>
          <p:nvPr/>
        </p:nvSpPr>
        <p:spPr>
          <a:xfrm>
            <a:off x="8530072" y="4136252"/>
            <a:ext cx="630146" cy="29460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t" anchorCtr="0" forceAA="0" compatLnSpc="1">
            <a:prstTxWarp prst="textNoShape">
              <a:avLst/>
            </a:prstTxWarp>
            <a:noAutofit/>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l"/>
            <a:r>
              <a:rPr kumimoji="1" lang="ja-JP" altLang="en-US" sz="900" dirty="0">
                <a:solidFill>
                  <a:sysClr val="windowText" lastClr="000000"/>
                </a:solidFill>
              </a:rPr>
              <a:t>（年度）</a:t>
            </a:r>
            <a:endParaRPr kumimoji="1" lang="ja-JP" altLang="en-US" sz="900" dirty="0"/>
          </a:p>
        </p:txBody>
      </p:sp>
      <p:sp>
        <p:nvSpPr>
          <p:cNvPr id="51" name="テキスト ボックス 50"/>
          <p:cNvSpPr txBox="1"/>
          <p:nvPr/>
        </p:nvSpPr>
        <p:spPr>
          <a:xfrm>
            <a:off x="0" y="0"/>
            <a:ext cx="3851920" cy="260648"/>
          </a:xfrm>
          <a:prstGeom prst="rect">
            <a:avLst/>
          </a:prstGeom>
          <a:noFill/>
        </p:spPr>
        <p:txBody>
          <a:bodyPr wrap="square" rtlCol="0">
            <a:spAutoFit/>
          </a:bodyPr>
          <a:lstStyle/>
          <a:p>
            <a:r>
              <a:rPr lang="en-US" altLang="ja-JP" sz="1100" dirty="0"/>
              <a:t>Ⅱ</a:t>
            </a:r>
            <a:r>
              <a:rPr lang="ja-JP" altLang="en-US" sz="1100" dirty="0"/>
              <a:t>　公民連携</a:t>
            </a:r>
            <a:r>
              <a:rPr lang="en-US" altLang="ja-JP" sz="1100" dirty="0"/>
              <a:t>/</a:t>
            </a:r>
            <a:r>
              <a:rPr lang="ja-JP" altLang="en-US" sz="1100" dirty="0"/>
              <a:t>経営形態の見直し</a:t>
            </a:r>
            <a:r>
              <a:rPr lang="en-US" altLang="ja-JP" sz="1100" dirty="0"/>
              <a:t>【</a:t>
            </a:r>
            <a:r>
              <a:rPr lang="ja-JP" altLang="en-US" sz="1100" dirty="0"/>
              <a:t>民営化の取組</a:t>
            </a:r>
            <a:r>
              <a:rPr lang="en-US" altLang="ja-JP" sz="1100" dirty="0"/>
              <a:t>】</a:t>
            </a:r>
            <a:r>
              <a:rPr lang="ja-JP" altLang="en-US" sz="1100" dirty="0"/>
              <a:t>・バス</a:t>
            </a:r>
            <a:endParaRPr kumimoji="1" lang="en-US" altLang="ja-JP" sz="1100" dirty="0"/>
          </a:p>
        </p:txBody>
      </p:sp>
      <p:sp>
        <p:nvSpPr>
          <p:cNvPr id="58" name="線吹き出し 1 (枠付き) 57"/>
          <p:cNvSpPr/>
          <p:nvPr/>
        </p:nvSpPr>
        <p:spPr>
          <a:xfrm>
            <a:off x="3553404" y="2001123"/>
            <a:ext cx="600803" cy="283121"/>
          </a:xfrm>
          <a:prstGeom prst="borderCallout1">
            <a:avLst>
              <a:gd name="adj1" fmla="val 140796"/>
              <a:gd name="adj2" fmla="val -13538"/>
              <a:gd name="adj3" fmla="val 97560"/>
              <a:gd name="adj4" fmla="val 20980"/>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r>
              <a:rPr lang="ja-JP" altLang="en-US" sz="600" dirty="0">
                <a:solidFill>
                  <a:sysClr val="windowText" lastClr="000000"/>
                </a:solidFill>
              </a:rPr>
              <a:t>赤バス廃止（</a:t>
            </a:r>
            <a:r>
              <a:rPr lang="en-US" altLang="ja-JP" sz="600" dirty="0">
                <a:solidFill>
                  <a:sysClr val="windowText" lastClr="000000"/>
                </a:solidFill>
              </a:rPr>
              <a:t>2012.3.3</a:t>
            </a:r>
            <a:r>
              <a:rPr lang="en-US" altLang="ja-JP" sz="400" dirty="0">
                <a:solidFill>
                  <a:sysClr val="windowText" lastClr="000000"/>
                </a:solidFill>
              </a:rPr>
              <a:t>1</a:t>
            </a:r>
            <a:r>
              <a:rPr lang="ja-JP" altLang="en-US" sz="400" dirty="0">
                <a:solidFill>
                  <a:sysClr val="windowText" lastClr="000000"/>
                </a:solidFill>
              </a:rPr>
              <a:t>）</a:t>
            </a:r>
            <a:endParaRPr lang="ja-JP" sz="400" dirty="0">
              <a:solidFill>
                <a:sysClr val="windowText" lastClr="000000"/>
              </a:solidFill>
            </a:endParaRPr>
          </a:p>
        </p:txBody>
      </p:sp>
      <p:sp>
        <p:nvSpPr>
          <p:cNvPr id="59" name="線吹き出し 1 (枠付き) 58"/>
          <p:cNvSpPr/>
          <p:nvPr/>
        </p:nvSpPr>
        <p:spPr>
          <a:xfrm>
            <a:off x="1397553" y="3121389"/>
            <a:ext cx="833331" cy="246460"/>
          </a:xfrm>
          <a:prstGeom prst="borderCallout1">
            <a:avLst>
              <a:gd name="adj1" fmla="val 49522"/>
              <a:gd name="adj2" fmla="val 100398"/>
              <a:gd name="adj3" fmla="val -267121"/>
              <a:gd name="adj4" fmla="val 112695"/>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r>
              <a:rPr lang="ja-JP" altLang="en-US" sz="600" dirty="0">
                <a:solidFill>
                  <a:sysClr val="windowText" lastClr="000000"/>
                </a:solidFill>
              </a:rPr>
              <a:t>赤バス本格実施</a:t>
            </a:r>
            <a:endParaRPr lang="en-US" altLang="ja-JP" sz="600" dirty="0">
              <a:solidFill>
                <a:sysClr val="windowText" lastClr="000000"/>
              </a:solidFill>
            </a:endParaRPr>
          </a:p>
          <a:p>
            <a:pPr algn="ctr"/>
            <a:r>
              <a:rPr lang="ja-JP" altLang="en-US" sz="600" dirty="0">
                <a:solidFill>
                  <a:sysClr val="windowText" lastClr="000000"/>
                </a:solidFill>
              </a:rPr>
              <a:t>（</a:t>
            </a:r>
            <a:r>
              <a:rPr lang="en-US" altLang="ja-JP" sz="600" dirty="0">
                <a:solidFill>
                  <a:sysClr val="windowText" lastClr="000000"/>
                </a:solidFill>
              </a:rPr>
              <a:t>2002.1.27</a:t>
            </a:r>
            <a:r>
              <a:rPr lang="ja-JP" altLang="en-US" sz="600" dirty="0">
                <a:solidFill>
                  <a:sysClr val="windowText" lastClr="000000"/>
                </a:solidFill>
              </a:rPr>
              <a:t>）</a:t>
            </a:r>
            <a:endParaRPr lang="ja-JP" sz="600" dirty="0">
              <a:solidFill>
                <a:sysClr val="windowText" lastClr="000000"/>
              </a:solidFill>
            </a:endParaRPr>
          </a:p>
        </p:txBody>
      </p:sp>
      <p:sp>
        <p:nvSpPr>
          <p:cNvPr id="60" name="線吹き出し 1 (枠付き) 59"/>
          <p:cNvSpPr/>
          <p:nvPr/>
        </p:nvSpPr>
        <p:spPr>
          <a:xfrm>
            <a:off x="2627784" y="3275243"/>
            <a:ext cx="869298" cy="307513"/>
          </a:xfrm>
          <a:prstGeom prst="borderCallout1">
            <a:avLst>
              <a:gd name="adj1" fmla="val 2392"/>
              <a:gd name="adj2" fmla="val 62960"/>
              <a:gd name="adj3" fmla="val -150805"/>
              <a:gd name="adj4" fmla="val 70538"/>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r>
              <a:rPr lang="ja-JP" altLang="en-US" sz="600" dirty="0">
                <a:solidFill>
                  <a:sysClr val="windowText" lastClr="000000"/>
                </a:solidFill>
              </a:rPr>
              <a:t>敬老パス</a:t>
            </a:r>
            <a:r>
              <a:rPr lang="en-US" altLang="ja-JP" sz="600" dirty="0">
                <a:solidFill>
                  <a:sysClr val="windowText" lastClr="000000"/>
                </a:solidFill>
              </a:rPr>
              <a:t>IC</a:t>
            </a:r>
            <a:r>
              <a:rPr lang="ja-JP" altLang="en-US" sz="600" dirty="0">
                <a:solidFill>
                  <a:sysClr val="windowText" lastClr="000000"/>
                </a:solidFill>
              </a:rPr>
              <a:t>化による</a:t>
            </a:r>
            <a:endParaRPr lang="en-US" altLang="ja-JP" sz="600" dirty="0">
              <a:solidFill>
                <a:sysClr val="windowText" lastClr="000000"/>
              </a:solidFill>
            </a:endParaRPr>
          </a:p>
          <a:p>
            <a:pPr algn="ctr"/>
            <a:r>
              <a:rPr lang="ja-JP" altLang="en-US" sz="600" dirty="0">
                <a:solidFill>
                  <a:sysClr val="windowText" lastClr="000000"/>
                </a:solidFill>
              </a:rPr>
              <a:t>乗車人員計上</a:t>
            </a:r>
            <a:endParaRPr lang="en-US" altLang="ja-JP" sz="600" dirty="0">
              <a:solidFill>
                <a:sysClr val="windowText" lastClr="000000"/>
              </a:solidFill>
            </a:endParaRPr>
          </a:p>
          <a:p>
            <a:pPr algn="ctr"/>
            <a:r>
              <a:rPr lang="ja-JP" altLang="en-US" sz="600" dirty="0">
                <a:solidFill>
                  <a:sysClr val="windowText" lastClr="000000"/>
                </a:solidFill>
              </a:rPr>
              <a:t>（</a:t>
            </a:r>
            <a:r>
              <a:rPr lang="en-US" altLang="ja-JP" sz="600" dirty="0">
                <a:solidFill>
                  <a:sysClr val="windowText" lastClr="000000"/>
                </a:solidFill>
              </a:rPr>
              <a:t>2009.4.1</a:t>
            </a:r>
            <a:r>
              <a:rPr lang="ja-JP" altLang="en-US" sz="600" dirty="0">
                <a:solidFill>
                  <a:sysClr val="windowText" lastClr="000000"/>
                </a:solidFill>
              </a:rPr>
              <a:t>）</a:t>
            </a:r>
            <a:endParaRPr lang="ja-JP" sz="600" dirty="0">
              <a:solidFill>
                <a:sysClr val="windowText" lastClr="000000"/>
              </a:solidFill>
            </a:endParaRPr>
          </a:p>
        </p:txBody>
      </p:sp>
      <p:sp>
        <p:nvSpPr>
          <p:cNvPr id="61" name="線吹き出し 1 (枠付き) 60"/>
          <p:cNvSpPr/>
          <p:nvPr/>
        </p:nvSpPr>
        <p:spPr>
          <a:xfrm>
            <a:off x="6550221" y="3645024"/>
            <a:ext cx="1059852" cy="261252"/>
          </a:xfrm>
          <a:prstGeom prst="borderCallout1">
            <a:avLst>
              <a:gd name="adj1" fmla="val 49522"/>
              <a:gd name="adj2" fmla="val 100398"/>
              <a:gd name="adj3" fmla="val 11400"/>
              <a:gd name="adj4" fmla="val 133912"/>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r>
              <a:rPr lang="ja-JP" altLang="en-US" sz="600" dirty="0">
                <a:solidFill>
                  <a:sysClr val="windowText" lastClr="000000"/>
                </a:solidFill>
              </a:rPr>
              <a:t>住之江用地土地信託事業の和解金支払い（</a:t>
            </a:r>
            <a:r>
              <a:rPr lang="en-US" altLang="ja-JP" sz="600" dirty="0">
                <a:solidFill>
                  <a:sysClr val="windowText" lastClr="000000"/>
                </a:solidFill>
              </a:rPr>
              <a:t>2014</a:t>
            </a:r>
            <a:r>
              <a:rPr lang="ja-JP" altLang="en-US" sz="600" dirty="0">
                <a:solidFill>
                  <a:sysClr val="windowText" lastClr="000000"/>
                </a:solidFill>
              </a:rPr>
              <a:t>）</a:t>
            </a:r>
            <a:endParaRPr lang="ja-JP" sz="600" dirty="0">
              <a:solidFill>
                <a:sysClr val="windowText" lastClr="000000"/>
              </a:solidFill>
            </a:endParaRPr>
          </a:p>
        </p:txBody>
      </p:sp>
      <p:sp>
        <p:nvSpPr>
          <p:cNvPr id="57" name="角丸四角形 56"/>
          <p:cNvSpPr/>
          <p:nvPr/>
        </p:nvSpPr>
        <p:spPr>
          <a:xfrm>
            <a:off x="6418483" y="3513196"/>
            <a:ext cx="1339711" cy="458395"/>
          </a:xfrm>
          <a:prstGeom prst="roundRect">
            <a:avLst>
              <a:gd name="adj" fmla="val 3640"/>
            </a:avLst>
          </a:prstGeom>
          <a:solidFill>
            <a:schemeClr val="accent6">
              <a:lumMod val="60000"/>
              <a:lumOff val="40000"/>
              <a:alpha val="5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7" name="テキスト ボックス 46"/>
          <p:cNvSpPr txBox="1"/>
          <p:nvPr/>
        </p:nvSpPr>
        <p:spPr>
          <a:xfrm>
            <a:off x="7884368" y="0"/>
            <a:ext cx="1187624" cy="307777"/>
          </a:xfrm>
          <a:prstGeom prst="rect">
            <a:avLst/>
          </a:prstGeom>
          <a:noFill/>
        </p:spPr>
        <p:txBody>
          <a:bodyPr wrap="square" rtlCol="0">
            <a:spAutoFit/>
          </a:bodyPr>
          <a:lstStyle/>
          <a:p>
            <a:r>
              <a:rPr kumimoji="1" lang="en-US" altLang="ja-JP" sz="1400" dirty="0" smtClean="0"/>
              <a:t>C2.(</a:t>
            </a:r>
            <a:r>
              <a:rPr lang="en-US" altLang="ja-JP" sz="1400" dirty="0"/>
              <a:t>81</a:t>
            </a:r>
            <a:r>
              <a:rPr kumimoji="1" lang="en-US" altLang="ja-JP" sz="1400" dirty="0" smtClean="0"/>
              <a:t>)(8</a:t>
            </a:r>
            <a:r>
              <a:rPr lang="en-US" altLang="ja-JP" sz="1400" dirty="0"/>
              <a:t>2</a:t>
            </a:r>
            <a:r>
              <a:rPr kumimoji="1" lang="en-US" altLang="ja-JP" sz="1400" dirty="0" smtClean="0"/>
              <a:t>)</a:t>
            </a:r>
            <a:endParaRPr kumimoji="1" lang="ja-JP" altLang="en-US" sz="1400" dirty="0"/>
          </a:p>
        </p:txBody>
      </p:sp>
      <p:pic>
        <p:nvPicPr>
          <p:cNvPr id="3" name="図 2"/>
          <p:cNvPicPr>
            <a:picLocks noChangeAspect="1"/>
          </p:cNvPicPr>
          <p:nvPr/>
        </p:nvPicPr>
        <p:blipFill>
          <a:blip r:embed="rId2"/>
          <a:stretch>
            <a:fillRect/>
          </a:stretch>
        </p:blipFill>
        <p:spPr>
          <a:xfrm>
            <a:off x="278823" y="1941776"/>
            <a:ext cx="4261473" cy="2341067"/>
          </a:xfrm>
          <a:prstGeom prst="rect">
            <a:avLst/>
          </a:prstGeom>
        </p:spPr>
      </p:pic>
      <p:pic>
        <p:nvPicPr>
          <p:cNvPr id="4" name="図 3"/>
          <p:cNvPicPr>
            <a:picLocks noChangeAspect="1"/>
          </p:cNvPicPr>
          <p:nvPr/>
        </p:nvPicPr>
        <p:blipFill>
          <a:blip r:embed="rId3"/>
          <a:stretch>
            <a:fillRect/>
          </a:stretch>
        </p:blipFill>
        <p:spPr>
          <a:xfrm>
            <a:off x="4658316" y="2012750"/>
            <a:ext cx="4035902" cy="2267909"/>
          </a:xfrm>
          <a:prstGeom prst="rect">
            <a:avLst/>
          </a:prstGeom>
        </p:spPr>
      </p:pic>
      <p:pic>
        <p:nvPicPr>
          <p:cNvPr id="5" name="図 4"/>
          <p:cNvPicPr>
            <a:picLocks noChangeAspect="1"/>
          </p:cNvPicPr>
          <p:nvPr/>
        </p:nvPicPr>
        <p:blipFill>
          <a:blip r:embed="rId4"/>
          <a:stretch>
            <a:fillRect/>
          </a:stretch>
        </p:blipFill>
        <p:spPr>
          <a:xfrm>
            <a:off x="451535" y="4471349"/>
            <a:ext cx="8669263" cy="2145978"/>
          </a:xfrm>
          <a:prstGeom prst="rect">
            <a:avLst/>
          </a:prstGeom>
        </p:spPr>
      </p:pic>
    </p:spTree>
    <p:extLst>
      <p:ext uri="{BB962C8B-B14F-4D97-AF65-F5344CB8AC3E}">
        <p14:creationId xmlns:p14="http://schemas.microsoft.com/office/powerpoint/2010/main" val="4174301903"/>
      </p:ext>
    </p:extLst>
  </p:cSld>
  <p:clrMapOvr>
    <a:masterClrMapping/>
  </p:clrMapOvr>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32" name="直線コネクタ 31"/>
          <p:cNvCxnSpPr/>
          <p:nvPr/>
        </p:nvCxnSpPr>
        <p:spPr>
          <a:xfrm>
            <a:off x="179512" y="692696"/>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8" name="テキスト ボックス 27"/>
          <p:cNvSpPr txBox="1"/>
          <p:nvPr/>
        </p:nvSpPr>
        <p:spPr>
          <a:xfrm>
            <a:off x="467544" y="898639"/>
            <a:ext cx="8424936" cy="1384995"/>
          </a:xfrm>
          <a:prstGeom prst="rect">
            <a:avLst/>
          </a:prstGeom>
          <a:noFill/>
        </p:spPr>
        <p:txBody>
          <a:bodyPr wrap="square" rtlCol="0" anchor="ctr">
            <a:spAutoFit/>
          </a:bodyPr>
          <a:lstStyle/>
          <a:p>
            <a:r>
              <a:rPr lang="ja-JP" altLang="en-US" sz="1300" dirty="0"/>
              <a:t>コスト削減及び事業規模の縮小に伴う営業所の統廃合</a:t>
            </a:r>
            <a:br>
              <a:rPr lang="ja-JP" altLang="en-US" sz="1300" dirty="0"/>
            </a:br>
            <a:r>
              <a:rPr lang="ja-JP" altLang="en-US" sz="300" dirty="0"/>
              <a:t/>
            </a:r>
            <a:br>
              <a:rPr lang="ja-JP" altLang="en-US" sz="300" dirty="0"/>
            </a:br>
            <a:r>
              <a:rPr lang="ja-JP" altLang="en-US" sz="1300" dirty="0"/>
              <a:t>・コスト削減の一環として、管理委託の推進を行った（管理委託比率 </a:t>
            </a:r>
            <a:r>
              <a:rPr lang="en-US" altLang="ja-JP" sz="1300" dirty="0"/>
              <a:t>H29</a:t>
            </a:r>
            <a:r>
              <a:rPr lang="ja-JP" altLang="en-US" sz="1300" dirty="0"/>
              <a:t>：</a:t>
            </a:r>
            <a:r>
              <a:rPr lang="en-US" altLang="ja-JP" sz="1300" dirty="0"/>
              <a:t>58.9</a:t>
            </a:r>
            <a:r>
              <a:rPr lang="ja-JP" altLang="en-US" sz="1300" dirty="0"/>
              <a:t>％）</a:t>
            </a:r>
            <a:br>
              <a:rPr lang="ja-JP" altLang="en-US" sz="1300" dirty="0"/>
            </a:br>
            <a:r>
              <a:rPr lang="ja-JP" altLang="en-US" sz="1300" dirty="0"/>
              <a:t>　　</a:t>
            </a:r>
            <a:r>
              <a:rPr lang="en-US" altLang="ja-JP" sz="1300" dirty="0"/>
              <a:t>H14</a:t>
            </a:r>
            <a:r>
              <a:rPr lang="ja-JP" altLang="en-US" sz="1300" dirty="0"/>
              <a:t>：古市・住之江営業所、</a:t>
            </a:r>
            <a:r>
              <a:rPr lang="en-US" altLang="ja-JP" sz="1300" dirty="0"/>
              <a:t>H17</a:t>
            </a:r>
            <a:r>
              <a:rPr lang="ja-JP" altLang="en-US" sz="1300" dirty="0"/>
              <a:t>：長吉営業所、</a:t>
            </a:r>
            <a:r>
              <a:rPr lang="en-US" altLang="ja-JP" sz="1300" dirty="0"/>
              <a:t>H18</a:t>
            </a:r>
            <a:r>
              <a:rPr lang="ja-JP" altLang="en-US" sz="1300" dirty="0"/>
              <a:t>：酉島営業所、</a:t>
            </a:r>
            <a:br>
              <a:rPr lang="ja-JP" altLang="en-US" sz="1300" dirty="0"/>
            </a:br>
            <a:r>
              <a:rPr lang="ja-JP" altLang="en-US" sz="1300" dirty="0"/>
              <a:t>　　</a:t>
            </a:r>
            <a:r>
              <a:rPr lang="en-US" altLang="ja-JP" sz="1300" dirty="0"/>
              <a:t>H19</a:t>
            </a:r>
            <a:r>
              <a:rPr lang="ja-JP" altLang="en-US" sz="1300" dirty="0"/>
              <a:t>：井高野営業所（南海バス）、</a:t>
            </a:r>
            <a:r>
              <a:rPr lang="en-US" altLang="ja-JP" sz="1300" dirty="0"/>
              <a:t>H22</a:t>
            </a:r>
            <a:r>
              <a:rPr lang="ja-JP" altLang="en-US" sz="1300" dirty="0"/>
              <a:t>：古市営業所の廃止に伴い、鶴町営業所を管理委託</a:t>
            </a:r>
            <a:br>
              <a:rPr lang="ja-JP" altLang="en-US" sz="1300" dirty="0"/>
            </a:br>
            <a:r>
              <a:rPr lang="ja-JP" altLang="en-US" sz="300" dirty="0"/>
              <a:t/>
            </a:r>
            <a:br>
              <a:rPr lang="ja-JP" altLang="en-US" sz="300" dirty="0"/>
            </a:br>
            <a:r>
              <a:rPr lang="ja-JP" altLang="en-US" sz="1300" dirty="0"/>
              <a:t>・事業規模の縮小に伴い、営業所の統廃合を行った（</a:t>
            </a:r>
            <a:r>
              <a:rPr lang="en-US" altLang="ja-JP" sz="1300" dirty="0"/>
              <a:t>11</a:t>
            </a:r>
            <a:r>
              <a:rPr lang="ja-JP" altLang="en-US" sz="1300" dirty="0"/>
              <a:t>ヵ所⇒７ヵ所）</a:t>
            </a:r>
            <a:br>
              <a:rPr lang="ja-JP" altLang="en-US" sz="1300" dirty="0"/>
            </a:br>
            <a:r>
              <a:rPr lang="ja-JP" altLang="en-US" sz="1300" dirty="0"/>
              <a:t>　　</a:t>
            </a:r>
            <a:r>
              <a:rPr lang="en-US" altLang="ja-JP" sz="1300" dirty="0"/>
              <a:t>H21</a:t>
            </a:r>
            <a:r>
              <a:rPr lang="ja-JP" altLang="en-US" sz="1300" dirty="0"/>
              <a:t>：古市営業所、</a:t>
            </a:r>
            <a:r>
              <a:rPr lang="en-US" altLang="ja-JP" sz="1300" dirty="0"/>
              <a:t>H24</a:t>
            </a:r>
            <a:r>
              <a:rPr lang="ja-JP" altLang="en-US" sz="1300" dirty="0"/>
              <a:t>：港・長吉営業所、</a:t>
            </a:r>
            <a:r>
              <a:rPr lang="en-US" altLang="ja-JP" sz="1300" dirty="0"/>
              <a:t>H25</a:t>
            </a:r>
            <a:r>
              <a:rPr lang="ja-JP" altLang="en-US" sz="1300" dirty="0"/>
              <a:t>：東成営業所</a:t>
            </a:r>
            <a:endParaRPr lang="en-US" altLang="ja-JP" sz="1300" dirty="0"/>
          </a:p>
        </p:txBody>
      </p:sp>
      <p:sp>
        <p:nvSpPr>
          <p:cNvPr id="41" name="正方形/長方形 40"/>
          <p:cNvSpPr/>
          <p:nvPr/>
        </p:nvSpPr>
        <p:spPr>
          <a:xfrm>
            <a:off x="251520" y="260648"/>
            <a:ext cx="5904656" cy="369332"/>
          </a:xfrm>
          <a:prstGeom prst="rect">
            <a:avLst/>
          </a:prstGeom>
        </p:spPr>
        <p:txBody>
          <a:bodyPr wrap="square">
            <a:spAutoFit/>
          </a:bodyPr>
          <a:lstStyle/>
          <a:p>
            <a:r>
              <a:rPr lang="ja-JP" altLang="en-US" b="1" dirty="0">
                <a:solidFill>
                  <a:srgbClr val="000000"/>
                </a:solidFill>
                <a:latin typeface="Calibri" pitchFamily="34" charset="0"/>
              </a:rPr>
              <a:t>①収支の改善</a:t>
            </a:r>
          </a:p>
        </p:txBody>
      </p:sp>
      <p:sp>
        <p:nvSpPr>
          <p:cNvPr id="31" name="正方形/長方形 30"/>
          <p:cNvSpPr/>
          <p:nvPr/>
        </p:nvSpPr>
        <p:spPr>
          <a:xfrm>
            <a:off x="7410734" y="349327"/>
            <a:ext cx="1719619" cy="369332"/>
          </a:xfrm>
          <a:prstGeom prst="rect">
            <a:avLst/>
          </a:prstGeom>
          <a:noFill/>
        </p:spPr>
        <p:txBody>
          <a:bodyPr wrap="square">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lgn="ctr"/>
            <a:r>
              <a:rPr lang="ja-JP" altLang="en-US" dirty="0"/>
              <a:t>＜</a:t>
            </a:r>
            <a:r>
              <a:rPr lang="en-US" altLang="ja-JP" dirty="0"/>
              <a:t>Outcome</a:t>
            </a:r>
            <a:r>
              <a:rPr lang="ja-JP" altLang="en-US" dirty="0"/>
              <a:t>＞</a:t>
            </a:r>
          </a:p>
        </p:txBody>
      </p:sp>
      <p:sp>
        <p:nvSpPr>
          <p:cNvPr id="42" name="スライド番号プレースホルダ 41"/>
          <p:cNvSpPr>
            <a:spLocks noGrp="1"/>
          </p:cNvSpPr>
          <p:nvPr>
            <p:ph type="sldNum" sz="quarter" idx="12"/>
          </p:nvPr>
        </p:nvSpPr>
        <p:spPr/>
        <p:txBody>
          <a:bodyPr/>
          <a:lstStyle/>
          <a:p>
            <a:fld id="{CCEC3038-1CF1-4B63-9920-55248DCFBA97}" type="slidenum">
              <a:rPr kumimoji="1" lang="ja-JP" altLang="en-US" smtClean="0"/>
              <a:pPr/>
              <a:t>63</a:t>
            </a:fld>
            <a:endParaRPr kumimoji="1" lang="ja-JP" altLang="en-US"/>
          </a:p>
        </p:txBody>
      </p:sp>
      <p:sp>
        <p:nvSpPr>
          <p:cNvPr id="15" name="テキスト ボックス 14"/>
          <p:cNvSpPr txBox="1"/>
          <p:nvPr/>
        </p:nvSpPr>
        <p:spPr>
          <a:xfrm>
            <a:off x="0" y="0"/>
            <a:ext cx="3851920" cy="260648"/>
          </a:xfrm>
          <a:prstGeom prst="rect">
            <a:avLst/>
          </a:prstGeom>
          <a:noFill/>
        </p:spPr>
        <p:txBody>
          <a:bodyPr wrap="square" rtlCol="0">
            <a:spAutoFit/>
          </a:bodyPr>
          <a:lstStyle/>
          <a:p>
            <a:r>
              <a:rPr lang="en-US" altLang="ja-JP" sz="1100" dirty="0"/>
              <a:t>Ⅱ</a:t>
            </a:r>
            <a:r>
              <a:rPr lang="ja-JP" altLang="en-US" sz="1100" dirty="0"/>
              <a:t>　公民連携</a:t>
            </a:r>
            <a:r>
              <a:rPr lang="en-US" altLang="ja-JP" sz="1100" dirty="0"/>
              <a:t>/</a:t>
            </a:r>
            <a:r>
              <a:rPr lang="ja-JP" altLang="en-US" sz="1100" dirty="0"/>
              <a:t>経営形態の見直し</a:t>
            </a:r>
            <a:r>
              <a:rPr lang="en-US" altLang="ja-JP" sz="1100" dirty="0"/>
              <a:t>【</a:t>
            </a:r>
            <a:r>
              <a:rPr lang="ja-JP" altLang="en-US" sz="1100" dirty="0"/>
              <a:t>民営化の取組</a:t>
            </a:r>
            <a:r>
              <a:rPr lang="en-US" altLang="ja-JP" sz="1100" dirty="0"/>
              <a:t>】</a:t>
            </a:r>
            <a:r>
              <a:rPr lang="ja-JP" altLang="en-US" sz="1100" dirty="0"/>
              <a:t>・バス</a:t>
            </a:r>
            <a:endParaRPr kumimoji="1" lang="en-US" altLang="ja-JP" sz="1100" dirty="0"/>
          </a:p>
        </p:txBody>
      </p:sp>
      <p:sp>
        <p:nvSpPr>
          <p:cNvPr id="16" name="正方形/長方形 15"/>
          <p:cNvSpPr/>
          <p:nvPr/>
        </p:nvSpPr>
        <p:spPr>
          <a:xfrm>
            <a:off x="971600" y="2514085"/>
            <a:ext cx="828675" cy="2476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l"/>
            <a:r>
              <a:rPr kumimoji="1" lang="ja-JP" altLang="en-US" sz="700" dirty="0">
                <a:solidFill>
                  <a:sysClr val="windowText" lastClr="000000"/>
                </a:solidFill>
                <a:latin typeface="游ゴシック" panose="020B0400000000000000" pitchFamily="50" charset="-128"/>
                <a:ea typeface="游ゴシック" panose="020B0400000000000000" pitchFamily="50" charset="-128"/>
              </a:rPr>
              <a:t>（営業所数）</a:t>
            </a:r>
          </a:p>
        </p:txBody>
      </p:sp>
      <p:grpSp>
        <p:nvGrpSpPr>
          <p:cNvPr id="18" name="Group 652"/>
          <p:cNvGrpSpPr>
            <a:grpSpLocks/>
          </p:cNvGrpSpPr>
          <p:nvPr/>
        </p:nvGrpSpPr>
        <p:grpSpPr bwMode="auto">
          <a:xfrm rot="5400000">
            <a:off x="682028" y="4307894"/>
            <a:ext cx="3458512" cy="431096"/>
            <a:chOff x="-1563778" y="1563686"/>
            <a:chExt cx="2359" cy="453"/>
          </a:xfrm>
        </p:grpSpPr>
        <p:sp>
          <p:nvSpPr>
            <p:cNvPr id="19" name="Freeform 653"/>
            <p:cNvSpPr>
              <a:spLocks/>
            </p:cNvSpPr>
            <p:nvPr/>
          </p:nvSpPr>
          <p:spPr bwMode="auto">
            <a:xfrm>
              <a:off x="-1563778" y="1563686"/>
              <a:ext cx="2359" cy="453"/>
            </a:xfrm>
            <a:custGeom>
              <a:avLst/>
              <a:gdLst>
                <a:gd name="T0" fmla="*/ 0 w 2268"/>
                <a:gd name="T1" fmla="*/ 227 h 453"/>
                <a:gd name="T2" fmla="*/ 453 w 2268"/>
                <a:gd name="T3" fmla="*/ 0 h 453"/>
                <a:gd name="T4" fmla="*/ 907 w 2268"/>
                <a:gd name="T5" fmla="*/ 227 h 453"/>
                <a:gd name="T6" fmla="*/ 1360 w 2268"/>
                <a:gd name="T7" fmla="*/ 0 h 453"/>
                <a:gd name="T8" fmla="*/ 1814 w 2268"/>
                <a:gd name="T9" fmla="*/ 227 h 453"/>
                <a:gd name="T10" fmla="*/ 2268 w 2268"/>
                <a:gd name="T11" fmla="*/ 0 h 453"/>
                <a:gd name="T12" fmla="*/ 2268 w 2268"/>
                <a:gd name="T13" fmla="*/ 227 h 453"/>
                <a:gd name="T14" fmla="*/ 1814 w 2268"/>
                <a:gd name="T15" fmla="*/ 453 h 453"/>
                <a:gd name="T16" fmla="*/ 1360 w 2268"/>
                <a:gd name="T17" fmla="*/ 227 h 453"/>
                <a:gd name="T18" fmla="*/ 907 w 2268"/>
                <a:gd name="T19" fmla="*/ 453 h 453"/>
                <a:gd name="T20" fmla="*/ 453 w 2268"/>
                <a:gd name="T21" fmla="*/ 227 h 453"/>
                <a:gd name="T22" fmla="*/ 0 w 2268"/>
                <a:gd name="T23" fmla="*/ 453 h 453"/>
                <a:gd name="T24" fmla="*/ 0 w 2268"/>
                <a:gd name="T25" fmla="*/ 227 h 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268" h="453">
                  <a:moveTo>
                    <a:pt x="0" y="227"/>
                  </a:moveTo>
                  <a:cubicBezTo>
                    <a:pt x="101" y="151"/>
                    <a:pt x="302" y="0"/>
                    <a:pt x="453" y="0"/>
                  </a:cubicBezTo>
                  <a:cubicBezTo>
                    <a:pt x="604" y="0"/>
                    <a:pt x="756" y="227"/>
                    <a:pt x="907" y="227"/>
                  </a:cubicBezTo>
                  <a:cubicBezTo>
                    <a:pt x="1058" y="227"/>
                    <a:pt x="1209" y="0"/>
                    <a:pt x="1360" y="0"/>
                  </a:cubicBezTo>
                  <a:cubicBezTo>
                    <a:pt x="1511" y="0"/>
                    <a:pt x="1663" y="227"/>
                    <a:pt x="1814" y="227"/>
                  </a:cubicBezTo>
                  <a:cubicBezTo>
                    <a:pt x="1965" y="227"/>
                    <a:pt x="2117" y="109"/>
                    <a:pt x="2268" y="0"/>
                  </a:cubicBezTo>
                  <a:cubicBezTo>
                    <a:pt x="2268" y="0"/>
                    <a:pt x="2268" y="113"/>
                    <a:pt x="2268" y="227"/>
                  </a:cubicBezTo>
                  <a:cubicBezTo>
                    <a:pt x="2192" y="302"/>
                    <a:pt x="1965" y="453"/>
                    <a:pt x="1814" y="453"/>
                  </a:cubicBezTo>
                  <a:cubicBezTo>
                    <a:pt x="1663" y="453"/>
                    <a:pt x="1511" y="227"/>
                    <a:pt x="1360" y="227"/>
                  </a:cubicBezTo>
                  <a:cubicBezTo>
                    <a:pt x="1209" y="227"/>
                    <a:pt x="1058" y="453"/>
                    <a:pt x="907" y="453"/>
                  </a:cubicBezTo>
                  <a:cubicBezTo>
                    <a:pt x="756" y="453"/>
                    <a:pt x="604" y="227"/>
                    <a:pt x="453" y="227"/>
                  </a:cubicBezTo>
                  <a:cubicBezTo>
                    <a:pt x="302" y="227"/>
                    <a:pt x="113" y="364"/>
                    <a:pt x="0" y="453"/>
                  </a:cubicBezTo>
                  <a:cubicBezTo>
                    <a:pt x="0" y="340"/>
                    <a:pt x="0" y="227"/>
                    <a:pt x="0" y="227"/>
                  </a:cubicBezTo>
                  <a:close/>
                </a:path>
              </a:pathLst>
            </a:custGeom>
            <a:solidFill>
              <a:schemeClr val="bg1"/>
            </a:solidFill>
            <a:ln>
              <a:noFill/>
            </a:ln>
            <a:effectLst/>
            <a:extLst>
              <a:ext uri="{91240B29-F687-4F45-9708-019B960494DF}">
                <a14:hiddenLine xmlns:a14="http://schemas.microsoft.com/office/drawing/2010/main" w="6350">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0" name="Freeform 654"/>
            <p:cNvSpPr>
              <a:spLocks/>
            </p:cNvSpPr>
            <p:nvPr/>
          </p:nvSpPr>
          <p:spPr bwMode="auto">
            <a:xfrm>
              <a:off x="-1563778" y="1563686"/>
              <a:ext cx="2252" cy="228"/>
            </a:xfrm>
            <a:custGeom>
              <a:avLst/>
              <a:gdLst>
                <a:gd name="T0" fmla="*/ 0 w 2268"/>
                <a:gd name="T1" fmla="*/ 227 h 227"/>
                <a:gd name="T2" fmla="*/ 453 w 2268"/>
                <a:gd name="T3" fmla="*/ 0 h 227"/>
                <a:gd name="T4" fmla="*/ 907 w 2268"/>
                <a:gd name="T5" fmla="*/ 227 h 227"/>
                <a:gd name="T6" fmla="*/ 1360 w 2268"/>
                <a:gd name="T7" fmla="*/ 0 h 227"/>
                <a:gd name="T8" fmla="*/ 1814 w 2268"/>
                <a:gd name="T9" fmla="*/ 227 h 227"/>
                <a:gd name="T10" fmla="*/ 2268 w 2268"/>
                <a:gd name="T11" fmla="*/ 0 h 227"/>
              </a:gdLst>
              <a:ahLst/>
              <a:cxnLst>
                <a:cxn ang="0">
                  <a:pos x="T0" y="T1"/>
                </a:cxn>
                <a:cxn ang="0">
                  <a:pos x="T2" y="T3"/>
                </a:cxn>
                <a:cxn ang="0">
                  <a:pos x="T4" y="T5"/>
                </a:cxn>
                <a:cxn ang="0">
                  <a:pos x="T6" y="T7"/>
                </a:cxn>
                <a:cxn ang="0">
                  <a:pos x="T8" y="T9"/>
                </a:cxn>
                <a:cxn ang="0">
                  <a:pos x="T10" y="T11"/>
                </a:cxn>
              </a:cxnLst>
              <a:rect l="0" t="0" r="r" b="b"/>
              <a:pathLst>
                <a:path w="2268" h="227">
                  <a:moveTo>
                    <a:pt x="0" y="227"/>
                  </a:moveTo>
                  <a:cubicBezTo>
                    <a:pt x="151" y="113"/>
                    <a:pt x="302" y="0"/>
                    <a:pt x="453" y="0"/>
                  </a:cubicBezTo>
                  <a:cubicBezTo>
                    <a:pt x="604" y="0"/>
                    <a:pt x="756" y="227"/>
                    <a:pt x="907" y="227"/>
                  </a:cubicBezTo>
                  <a:cubicBezTo>
                    <a:pt x="1058" y="227"/>
                    <a:pt x="1209" y="0"/>
                    <a:pt x="1360" y="0"/>
                  </a:cubicBezTo>
                  <a:cubicBezTo>
                    <a:pt x="1511" y="0"/>
                    <a:pt x="1663" y="227"/>
                    <a:pt x="1814" y="227"/>
                  </a:cubicBezTo>
                  <a:cubicBezTo>
                    <a:pt x="1965" y="227"/>
                    <a:pt x="2116" y="113"/>
                    <a:pt x="2268" y="0"/>
                  </a:cubicBezTo>
                </a:path>
              </a:pathLst>
            </a:custGeom>
            <a:noFill/>
            <a:ln w="6350">
              <a:solidFill>
                <a:schemeClr val="bg1">
                  <a:lumMod val="75000"/>
                </a:schemeClr>
              </a:solidFill>
              <a:round/>
              <a:headEnd/>
              <a:tailEnd/>
            </a:ln>
            <a:effectLst/>
            <a:extLst>
              <a:ext uri="{909E8E84-426E-40DD-AFC4-6F175D3DCCD1}">
                <a14:hiddenFill xmlns:a14="http://schemas.microsoft.com/office/drawing/2010/main">
                  <a:solidFill>
                    <a:schemeClr val="bg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1" name="Freeform 655"/>
            <p:cNvSpPr>
              <a:spLocks/>
            </p:cNvSpPr>
            <p:nvPr/>
          </p:nvSpPr>
          <p:spPr bwMode="auto">
            <a:xfrm>
              <a:off x="-1563778" y="1563911"/>
              <a:ext cx="2268" cy="227"/>
            </a:xfrm>
            <a:custGeom>
              <a:avLst/>
              <a:gdLst>
                <a:gd name="T0" fmla="*/ 0 w 2268"/>
                <a:gd name="T1" fmla="*/ 227 h 227"/>
                <a:gd name="T2" fmla="*/ 453 w 2268"/>
                <a:gd name="T3" fmla="*/ 0 h 227"/>
                <a:gd name="T4" fmla="*/ 907 w 2268"/>
                <a:gd name="T5" fmla="*/ 227 h 227"/>
                <a:gd name="T6" fmla="*/ 1360 w 2268"/>
                <a:gd name="T7" fmla="*/ 0 h 227"/>
                <a:gd name="T8" fmla="*/ 1814 w 2268"/>
                <a:gd name="T9" fmla="*/ 227 h 227"/>
                <a:gd name="T10" fmla="*/ 2268 w 2268"/>
                <a:gd name="T11" fmla="*/ 0 h 227"/>
              </a:gdLst>
              <a:ahLst/>
              <a:cxnLst>
                <a:cxn ang="0">
                  <a:pos x="T0" y="T1"/>
                </a:cxn>
                <a:cxn ang="0">
                  <a:pos x="T2" y="T3"/>
                </a:cxn>
                <a:cxn ang="0">
                  <a:pos x="T4" y="T5"/>
                </a:cxn>
                <a:cxn ang="0">
                  <a:pos x="T6" y="T7"/>
                </a:cxn>
                <a:cxn ang="0">
                  <a:pos x="T8" y="T9"/>
                </a:cxn>
                <a:cxn ang="0">
                  <a:pos x="T10" y="T11"/>
                </a:cxn>
              </a:cxnLst>
              <a:rect l="0" t="0" r="r" b="b"/>
              <a:pathLst>
                <a:path w="2268" h="227">
                  <a:moveTo>
                    <a:pt x="0" y="227"/>
                  </a:moveTo>
                  <a:cubicBezTo>
                    <a:pt x="151" y="113"/>
                    <a:pt x="302" y="0"/>
                    <a:pt x="453" y="0"/>
                  </a:cubicBezTo>
                  <a:cubicBezTo>
                    <a:pt x="604" y="0"/>
                    <a:pt x="756" y="227"/>
                    <a:pt x="907" y="227"/>
                  </a:cubicBezTo>
                  <a:cubicBezTo>
                    <a:pt x="1058" y="227"/>
                    <a:pt x="1209" y="0"/>
                    <a:pt x="1360" y="0"/>
                  </a:cubicBezTo>
                  <a:cubicBezTo>
                    <a:pt x="1511" y="0"/>
                    <a:pt x="1663" y="227"/>
                    <a:pt x="1814" y="227"/>
                  </a:cubicBezTo>
                  <a:cubicBezTo>
                    <a:pt x="1965" y="227"/>
                    <a:pt x="2116" y="113"/>
                    <a:pt x="2268" y="0"/>
                  </a:cubicBezTo>
                </a:path>
              </a:pathLst>
            </a:custGeom>
            <a:noFill/>
            <a:ln w="6350">
              <a:solidFill>
                <a:schemeClr val="bg1">
                  <a:lumMod val="75000"/>
                </a:schemeClr>
              </a:solidFill>
              <a:round/>
              <a:headEnd/>
              <a:tailEnd/>
            </a:ln>
            <a:effectLst/>
            <a:extLst>
              <a:ext uri="{909E8E84-426E-40DD-AFC4-6F175D3DCCD1}">
                <a14:hiddenFill xmlns:a14="http://schemas.microsoft.com/office/drawing/2010/main">
                  <a:solidFill>
                    <a:schemeClr val="bg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grpSp>
      <p:sp>
        <p:nvSpPr>
          <p:cNvPr id="17" name="テキスト ボックス 16"/>
          <p:cNvSpPr txBox="1"/>
          <p:nvPr/>
        </p:nvSpPr>
        <p:spPr>
          <a:xfrm>
            <a:off x="6933924" y="243267"/>
            <a:ext cx="646331" cy="369332"/>
          </a:xfrm>
          <a:prstGeom prst="rect">
            <a:avLst/>
          </a:prstGeom>
          <a:solidFill>
            <a:schemeClr val="bg2">
              <a:lumMod val="50000"/>
            </a:schemeClr>
          </a:solidFill>
          <a:ln>
            <a:solidFill>
              <a:schemeClr val="bg2">
                <a:lumMod val="25000"/>
              </a:schemeClr>
            </a:solidFill>
          </a:ln>
        </p:spPr>
        <p:txBody>
          <a:bodyPr wrap="none" rtlCol="0">
            <a:spAutoFit/>
          </a:bodyPr>
          <a:lstStyle/>
          <a:p>
            <a:r>
              <a:rPr lang="ja-JP" altLang="en-US" b="1" dirty="0">
                <a:solidFill>
                  <a:schemeClr val="bg1"/>
                </a:solidFill>
                <a:latin typeface="Meiryo UI" panose="020B0604030504040204" pitchFamily="50" charset="-128"/>
                <a:ea typeface="Meiryo UI" panose="020B0604030504040204" pitchFamily="50" charset="-128"/>
              </a:rPr>
              <a:t>追加</a:t>
            </a:r>
            <a:endParaRPr kumimoji="1" lang="ja-JP" altLang="en-US" b="1" dirty="0">
              <a:solidFill>
                <a:schemeClr val="bg1"/>
              </a:solidFill>
              <a:latin typeface="Meiryo UI" panose="020B0604030504040204" pitchFamily="50" charset="-128"/>
              <a:ea typeface="Meiryo UI" panose="020B0604030504040204" pitchFamily="50" charset="-128"/>
            </a:endParaRPr>
          </a:p>
        </p:txBody>
      </p:sp>
      <p:sp>
        <p:nvSpPr>
          <p:cNvPr id="23" name="テキスト ボックス 22"/>
          <p:cNvSpPr txBox="1"/>
          <p:nvPr/>
        </p:nvSpPr>
        <p:spPr>
          <a:xfrm>
            <a:off x="7884368" y="0"/>
            <a:ext cx="1187624" cy="307777"/>
          </a:xfrm>
          <a:prstGeom prst="rect">
            <a:avLst/>
          </a:prstGeom>
          <a:noFill/>
        </p:spPr>
        <p:txBody>
          <a:bodyPr wrap="square" rtlCol="0">
            <a:spAutoFit/>
          </a:bodyPr>
          <a:lstStyle/>
          <a:p>
            <a:r>
              <a:rPr kumimoji="1" lang="en-US" altLang="ja-JP" sz="1400" dirty="0" smtClean="0"/>
              <a:t>C2.(</a:t>
            </a:r>
            <a:r>
              <a:rPr lang="en-US" altLang="ja-JP" sz="1400" dirty="0"/>
              <a:t>81</a:t>
            </a:r>
            <a:r>
              <a:rPr kumimoji="1" lang="en-US" altLang="ja-JP" sz="1400" dirty="0" smtClean="0"/>
              <a:t>)(8</a:t>
            </a:r>
            <a:r>
              <a:rPr lang="en-US" altLang="ja-JP" sz="1400" dirty="0"/>
              <a:t>2</a:t>
            </a:r>
            <a:r>
              <a:rPr kumimoji="1" lang="en-US" altLang="ja-JP" sz="1400" dirty="0" smtClean="0"/>
              <a:t>)</a:t>
            </a:r>
            <a:endParaRPr kumimoji="1" lang="ja-JP" altLang="en-US" sz="1400" dirty="0"/>
          </a:p>
        </p:txBody>
      </p:sp>
      <p:pic>
        <p:nvPicPr>
          <p:cNvPr id="2" name="図 1"/>
          <p:cNvPicPr>
            <a:picLocks noChangeAspect="1"/>
          </p:cNvPicPr>
          <p:nvPr/>
        </p:nvPicPr>
        <p:blipFill>
          <a:blip r:embed="rId2"/>
          <a:stretch>
            <a:fillRect/>
          </a:stretch>
        </p:blipFill>
        <p:spPr>
          <a:xfrm>
            <a:off x="1102125" y="2337787"/>
            <a:ext cx="7321931" cy="4291956"/>
          </a:xfrm>
          <a:prstGeom prst="rect">
            <a:avLst/>
          </a:prstGeom>
        </p:spPr>
      </p:pic>
    </p:spTree>
    <p:extLst>
      <p:ext uri="{BB962C8B-B14F-4D97-AF65-F5344CB8AC3E}">
        <p14:creationId xmlns:p14="http://schemas.microsoft.com/office/powerpoint/2010/main" val="3712974804"/>
      </p:ext>
    </p:extLst>
  </p:cSld>
  <p:clrMapOvr>
    <a:masterClrMapping/>
  </p:clrMapOvr>
  <p:timing>
    <p:tnLst>
      <p:par>
        <p:cTn id="1" dur="indefinite" restart="never" nodeType="tmRoot"/>
      </p:par>
    </p:tn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 name="角丸四角形 30"/>
          <p:cNvSpPr/>
          <p:nvPr/>
        </p:nvSpPr>
        <p:spPr>
          <a:xfrm>
            <a:off x="323528" y="5268988"/>
            <a:ext cx="8559215" cy="1030038"/>
          </a:xfrm>
          <a:prstGeom prst="roundRect">
            <a:avLst>
              <a:gd name="adj" fmla="val 3640"/>
            </a:avLst>
          </a:prstGeom>
          <a:solidFill>
            <a:schemeClr val="accent6">
              <a:lumMod val="60000"/>
              <a:lumOff val="40000"/>
              <a:alpha val="5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6" name="スライド番号プレースホルダ 35"/>
          <p:cNvSpPr>
            <a:spLocks noGrp="1"/>
          </p:cNvSpPr>
          <p:nvPr>
            <p:ph type="sldNum" sz="quarter" idx="12"/>
          </p:nvPr>
        </p:nvSpPr>
        <p:spPr/>
        <p:txBody>
          <a:bodyPr/>
          <a:lstStyle/>
          <a:p>
            <a:fld id="{CCEC3038-1CF1-4B63-9920-55248DCFBA97}" type="slidenum">
              <a:rPr kumimoji="1" lang="ja-JP" altLang="en-US" smtClean="0"/>
              <a:pPr/>
              <a:t>64</a:t>
            </a:fld>
            <a:endParaRPr kumimoji="1" lang="ja-JP" altLang="en-US"/>
          </a:p>
        </p:txBody>
      </p:sp>
      <p:cxnSp>
        <p:nvCxnSpPr>
          <p:cNvPr id="67" name="カギ線コネクタ 83"/>
          <p:cNvCxnSpPr>
            <a:stCxn id="77" idx="3"/>
          </p:cNvCxnSpPr>
          <p:nvPr/>
        </p:nvCxnSpPr>
        <p:spPr bwMode="auto">
          <a:xfrm>
            <a:off x="5816449" y="2145099"/>
            <a:ext cx="792000" cy="2580045"/>
          </a:xfrm>
          <a:prstGeom prst="bentConnector2">
            <a:avLst/>
          </a:prstGeom>
          <a:ln w="4445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69" name="直線コネクタ 68"/>
          <p:cNvCxnSpPr/>
          <p:nvPr/>
        </p:nvCxnSpPr>
        <p:spPr>
          <a:xfrm>
            <a:off x="179512" y="692696"/>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71" name="角丸四角形 70"/>
          <p:cNvSpPr/>
          <p:nvPr/>
        </p:nvSpPr>
        <p:spPr bwMode="auto">
          <a:xfrm>
            <a:off x="467544" y="4395175"/>
            <a:ext cx="8302625" cy="2160000"/>
          </a:xfrm>
          <a:prstGeom prst="roundRect">
            <a:avLst/>
          </a:prstGeom>
          <a:noFill/>
          <a:ln>
            <a:solidFill>
              <a:schemeClr val="tx1"/>
            </a:solidFill>
            <a:prstDash val="dash"/>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dirty="0">
              <a:solidFill>
                <a:schemeClr val="tx1"/>
              </a:solidFill>
            </a:endParaRPr>
          </a:p>
        </p:txBody>
      </p:sp>
      <p:cxnSp>
        <p:nvCxnSpPr>
          <p:cNvPr id="72" name="カギ線コネクタ 83"/>
          <p:cNvCxnSpPr/>
          <p:nvPr/>
        </p:nvCxnSpPr>
        <p:spPr bwMode="auto">
          <a:xfrm rot="10800000" flipV="1">
            <a:off x="2566219" y="2169144"/>
            <a:ext cx="791132" cy="2556000"/>
          </a:xfrm>
          <a:prstGeom prst="bentConnector2">
            <a:avLst/>
          </a:prstGeom>
          <a:ln w="4445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73" name="正方形/長方形 72"/>
          <p:cNvSpPr/>
          <p:nvPr/>
        </p:nvSpPr>
        <p:spPr bwMode="auto">
          <a:xfrm>
            <a:off x="1586731" y="3474398"/>
            <a:ext cx="1958975" cy="479425"/>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1200" b="1" dirty="0">
                <a:solidFill>
                  <a:schemeClr val="tx1"/>
                </a:solidFill>
              </a:rPr>
              <a:t>重複系統の集約などにより効率的な運行を行う</a:t>
            </a:r>
          </a:p>
        </p:txBody>
      </p:sp>
      <p:sp>
        <p:nvSpPr>
          <p:cNvPr id="74" name="正方形/長方形 73"/>
          <p:cNvSpPr/>
          <p:nvPr/>
        </p:nvSpPr>
        <p:spPr bwMode="auto">
          <a:xfrm>
            <a:off x="777106" y="4725144"/>
            <a:ext cx="3578225" cy="525462"/>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p>
            <a:pPr algn="ctr">
              <a:defRPr/>
            </a:pPr>
            <a:r>
              <a:rPr lang="ja-JP" altLang="en-US" sz="1400" b="1" dirty="0">
                <a:solidFill>
                  <a:schemeClr val="tx1"/>
                </a:solidFill>
              </a:rPr>
              <a:t>事業性のある路線</a:t>
            </a:r>
            <a:endParaRPr lang="en-US" altLang="ja-JP" sz="1400" b="1" dirty="0">
              <a:solidFill>
                <a:schemeClr val="tx1"/>
              </a:solidFill>
            </a:endParaRPr>
          </a:p>
          <a:p>
            <a:pPr algn="ctr">
              <a:defRPr/>
            </a:pPr>
            <a:r>
              <a:rPr lang="ja-JP" altLang="en-US" sz="1400" b="1" dirty="0">
                <a:solidFill>
                  <a:schemeClr val="tx1"/>
                </a:solidFill>
              </a:rPr>
              <a:t>　５９系統</a:t>
            </a:r>
          </a:p>
        </p:txBody>
      </p:sp>
      <p:sp>
        <p:nvSpPr>
          <p:cNvPr id="75" name="正方形/長方形 74"/>
          <p:cNvSpPr/>
          <p:nvPr/>
        </p:nvSpPr>
        <p:spPr bwMode="auto">
          <a:xfrm>
            <a:off x="4864919" y="4725144"/>
            <a:ext cx="3578225" cy="525463"/>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p>
            <a:pPr algn="ctr">
              <a:defRPr/>
            </a:pPr>
            <a:r>
              <a:rPr lang="ja-JP" altLang="en-US" sz="1400" b="1" dirty="0">
                <a:solidFill>
                  <a:schemeClr val="tx1"/>
                </a:solidFill>
              </a:rPr>
              <a:t>新たな地域サービス系路線</a:t>
            </a:r>
            <a:endParaRPr lang="en-US" altLang="ja-JP" sz="1400" b="1" dirty="0">
              <a:solidFill>
                <a:schemeClr val="tx1"/>
              </a:solidFill>
            </a:endParaRPr>
          </a:p>
          <a:p>
            <a:pPr algn="ctr">
              <a:defRPr/>
            </a:pPr>
            <a:r>
              <a:rPr lang="ja-JP" altLang="en-US" sz="1400" b="1" dirty="0">
                <a:solidFill>
                  <a:schemeClr val="tx1"/>
                </a:solidFill>
              </a:rPr>
              <a:t>３０系統</a:t>
            </a:r>
          </a:p>
        </p:txBody>
      </p:sp>
      <p:sp>
        <p:nvSpPr>
          <p:cNvPr id="76" name="テキスト ボックス 3"/>
          <p:cNvSpPr>
            <a:spLocks noChangeArrowheads="1"/>
          </p:cNvSpPr>
          <p:nvPr/>
        </p:nvSpPr>
        <p:spPr bwMode="auto">
          <a:xfrm>
            <a:off x="1662931" y="6299026"/>
            <a:ext cx="5911850" cy="514350"/>
          </a:xfrm>
          <a:prstGeom prst="roundRect">
            <a:avLst>
              <a:gd name="adj" fmla="val 18850"/>
            </a:avLst>
          </a:prstGeom>
          <a:solidFill>
            <a:schemeClr val="bg1"/>
          </a:solidFill>
          <a:ln w="9525">
            <a:solidFill>
              <a:schemeClr val="tx1"/>
            </a:solidFill>
            <a:round/>
            <a:headEnd/>
            <a:tailEnd/>
          </a:ln>
        </p:spPr>
        <p:txBody>
          <a:bodyPr lIns="72000" tIns="0" rIns="72000" bIns="0" anchor="ctr">
            <a:spAutoFit/>
          </a:bodyPr>
          <a:lstStyle/>
          <a:p>
            <a:pPr algn="ctr">
              <a:defRPr/>
            </a:pPr>
            <a:r>
              <a:rPr lang="ja-JP" altLang="en-US" b="1" dirty="0">
                <a:latin typeface="+mn-ea"/>
                <a:ea typeface="+mn-ea"/>
              </a:rPr>
              <a:t>大阪市の交通政策（バスインフラ）</a:t>
            </a:r>
          </a:p>
          <a:p>
            <a:pPr algn="ctr">
              <a:defRPr/>
            </a:pPr>
            <a:r>
              <a:rPr lang="en-US" altLang="ja-JP" sz="1200" b="1" dirty="0">
                <a:latin typeface="+mn-ea"/>
                <a:ea typeface="+mn-ea"/>
              </a:rPr>
              <a:t>[</a:t>
            </a:r>
            <a:r>
              <a:rPr lang="ja-JP" altLang="en-US" sz="1200" b="1" dirty="0">
                <a:latin typeface="+mn-ea"/>
                <a:ea typeface="+mn-ea"/>
              </a:rPr>
              <a:t>地域サービス系路線については</a:t>
            </a:r>
            <a:r>
              <a:rPr lang="en-US" altLang="ja-JP" sz="1200" b="1" dirty="0">
                <a:latin typeface="+mn-ea"/>
                <a:ea typeface="+mn-ea"/>
              </a:rPr>
              <a:t>10</a:t>
            </a:r>
            <a:r>
              <a:rPr lang="ja-JP" altLang="en-US" sz="1200" b="1" dirty="0">
                <a:latin typeface="+mn-ea"/>
                <a:ea typeface="+mn-ea"/>
              </a:rPr>
              <a:t>億円未満の補助で維持</a:t>
            </a:r>
            <a:r>
              <a:rPr lang="en-US" altLang="ja-JP" sz="1200" b="1" dirty="0">
                <a:latin typeface="+mn-ea"/>
                <a:ea typeface="+mn-ea"/>
              </a:rPr>
              <a:t>]</a:t>
            </a:r>
          </a:p>
        </p:txBody>
      </p:sp>
      <p:sp>
        <p:nvSpPr>
          <p:cNvPr id="77" name="正方形/長方形 76"/>
          <p:cNvSpPr/>
          <p:nvPr/>
        </p:nvSpPr>
        <p:spPr bwMode="auto">
          <a:xfrm>
            <a:off x="3357351" y="1929199"/>
            <a:ext cx="2459098" cy="431800"/>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anchor="ctr"/>
          <a:lstStyle/>
          <a:p>
            <a:pPr algn="ctr">
              <a:defRPr/>
            </a:pPr>
            <a:endParaRPr lang="en-US" altLang="ja-JP" sz="1400" b="1" dirty="0">
              <a:solidFill>
                <a:schemeClr val="tx1"/>
              </a:solidFill>
            </a:endParaRPr>
          </a:p>
          <a:p>
            <a:pPr algn="ctr">
              <a:defRPr/>
            </a:pPr>
            <a:r>
              <a:rPr lang="ja-JP" altLang="en-US" sz="1400" b="1" dirty="0">
                <a:solidFill>
                  <a:schemeClr val="tx1"/>
                </a:solidFill>
              </a:rPr>
              <a:t>既存のバス路線　　１０３系統</a:t>
            </a:r>
            <a:endParaRPr lang="en-US" altLang="ja-JP" sz="1400" b="1" dirty="0">
              <a:solidFill>
                <a:schemeClr val="tx1"/>
              </a:solidFill>
            </a:endParaRPr>
          </a:p>
          <a:p>
            <a:pPr algn="ctr">
              <a:defRPr/>
            </a:pPr>
            <a:endParaRPr lang="en-US" altLang="ja-JP" sz="1400" b="1" dirty="0">
              <a:solidFill>
                <a:schemeClr val="tx1"/>
              </a:solidFill>
            </a:endParaRPr>
          </a:p>
        </p:txBody>
      </p:sp>
      <p:sp>
        <p:nvSpPr>
          <p:cNvPr id="78" name="正方形/長方形 77"/>
          <p:cNvSpPr/>
          <p:nvPr/>
        </p:nvSpPr>
        <p:spPr bwMode="auto">
          <a:xfrm>
            <a:off x="1440681" y="2432949"/>
            <a:ext cx="2303463" cy="952500"/>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p>
            <a:pPr algn="ctr">
              <a:defRPr/>
            </a:pPr>
            <a:r>
              <a:rPr lang="ja-JP" altLang="en-US" sz="1400" b="1" dirty="0">
                <a:solidFill>
                  <a:schemeClr val="tx1"/>
                </a:solidFill>
              </a:rPr>
              <a:t>事業性のある路線</a:t>
            </a:r>
            <a:endParaRPr lang="en-US" altLang="ja-JP" sz="1400" b="1" dirty="0">
              <a:solidFill>
                <a:schemeClr val="tx1"/>
              </a:solidFill>
            </a:endParaRPr>
          </a:p>
          <a:p>
            <a:pPr algn="ctr">
              <a:defRPr/>
            </a:pPr>
            <a:r>
              <a:rPr lang="ja-JP" altLang="en-US" sz="1400" b="1" dirty="0">
                <a:solidFill>
                  <a:schemeClr val="tx1"/>
                </a:solidFill>
              </a:rPr>
              <a:t>　５９系統</a:t>
            </a:r>
            <a:endParaRPr lang="en-US" altLang="ja-JP" sz="1400" b="1" dirty="0">
              <a:solidFill>
                <a:schemeClr val="tx1"/>
              </a:solidFill>
            </a:endParaRPr>
          </a:p>
          <a:p>
            <a:pPr algn="ctr">
              <a:defRPr/>
            </a:pPr>
            <a:r>
              <a:rPr lang="ja-JP" altLang="en-US" sz="1200" b="1" dirty="0">
                <a:solidFill>
                  <a:schemeClr val="tx1"/>
                </a:solidFill>
              </a:rPr>
              <a:t>独立採算による運営</a:t>
            </a:r>
            <a:endParaRPr lang="en-US" altLang="ja-JP" sz="1200" b="1" dirty="0">
              <a:solidFill>
                <a:schemeClr val="tx1"/>
              </a:solidFill>
            </a:endParaRPr>
          </a:p>
          <a:p>
            <a:pPr algn="ctr">
              <a:defRPr/>
            </a:pPr>
            <a:r>
              <a:rPr lang="ja-JP" altLang="en-US" sz="1200" b="1" dirty="0">
                <a:solidFill>
                  <a:schemeClr val="tx1"/>
                </a:solidFill>
              </a:rPr>
              <a:t>によって維持</a:t>
            </a:r>
          </a:p>
        </p:txBody>
      </p:sp>
      <p:sp>
        <p:nvSpPr>
          <p:cNvPr id="79" name="テキスト ボックス 113"/>
          <p:cNvSpPr txBox="1">
            <a:spLocks noChangeArrowheads="1"/>
          </p:cNvSpPr>
          <p:nvPr/>
        </p:nvSpPr>
        <p:spPr bwMode="auto">
          <a:xfrm>
            <a:off x="5298306" y="3429000"/>
            <a:ext cx="2755900" cy="830262"/>
          </a:xfrm>
          <a:prstGeom prst="rect">
            <a:avLst/>
          </a:prstGeom>
          <a:solidFill>
            <a:schemeClr val="bg1"/>
          </a:solidFill>
          <a:ln w="25400">
            <a:solidFill>
              <a:schemeClr val="tx1"/>
            </a:solidFill>
            <a:miter lim="800000"/>
            <a:headEnd/>
            <a:tailEnd/>
          </a:ln>
        </p:spPr>
        <p:txBody>
          <a:bodyPr>
            <a:spAutoFit/>
          </a:bodyPr>
          <a:lstStyle/>
          <a:p>
            <a:pPr marL="95250" indent="-95250"/>
            <a:r>
              <a:rPr lang="ja-JP" altLang="en-US" sz="1200" b="1"/>
              <a:t>公共交通ネットワークの観点から交通不</a:t>
            </a:r>
          </a:p>
          <a:p>
            <a:pPr marL="95250" indent="-95250"/>
            <a:r>
              <a:rPr lang="ja-JP" altLang="en-US" sz="1200" b="1"/>
              <a:t>便地域を極力生じさせないように検討</a:t>
            </a:r>
          </a:p>
          <a:p>
            <a:pPr marL="95250" indent="-95250"/>
            <a:r>
              <a:rPr lang="ja-JP" altLang="en-US" sz="1200" b="1"/>
              <a:t>を加えるとともに、重複系統を統合する</a:t>
            </a:r>
          </a:p>
          <a:p>
            <a:pPr marL="95250" indent="-95250"/>
            <a:r>
              <a:rPr lang="ja-JP" altLang="en-US" sz="1200" b="1"/>
              <a:t>など効率性の観点からも見直しを行う</a:t>
            </a:r>
            <a:endParaRPr lang="en-US" altLang="ja-JP" sz="1200" b="1"/>
          </a:p>
        </p:txBody>
      </p:sp>
      <p:sp>
        <p:nvSpPr>
          <p:cNvPr id="80" name="正方形/長方形 79"/>
          <p:cNvSpPr/>
          <p:nvPr/>
        </p:nvSpPr>
        <p:spPr bwMode="auto">
          <a:xfrm>
            <a:off x="5503094" y="2420888"/>
            <a:ext cx="2301875" cy="950913"/>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p>
            <a:pPr algn="ctr">
              <a:defRPr/>
            </a:pPr>
            <a:r>
              <a:rPr lang="ja-JP" altLang="en-US" sz="1400" b="1" dirty="0">
                <a:solidFill>
                  <a:schemeClr val="tx1"/>
                </a:solidFill>
              </a:rPr>
              <a:t>地域サービス系路線</a:t>
            </a:r>
            <a:endParaRPr lang="en-US" altLang="ja-JP" sz="1400" b="1" dirty="0">
              <a:solidFill>
                <a:schemeClr val="tx1"/>
              </a:solidFill>
            </a:endParaRPr>
          </a:p>
          <a:p>
            <a:pPr algn="ctr">
              <a:defRPr/>
            </a:pPr>
            <a:r>
              <a:rPr lang="ja-JP" altLang="en-US" sz="1400" b="1" dirty="0">
                <a:solidFill>
                  <a:schemeClr val="tx1"/>
                </a:solidFill>
              </a:rPr>
              <a:t>４４系統</a:t>
            </a:r>
            <a:endParaRPr lang="en-US" altLang="ja-JP" sz="1400" b="1" dirty="0">
              <a:solidFill>
                <a:schemeClr val="tx1"/>
              </a:solidFill>
            </a:endParaRPr>
          </a:p>
          <a:p>
            <a:pPr algn="ctr">
              <a:defRPr/>
            </a:pPr>
            <a:r>
              <a:rPr lang="ja-JP" altLang="en-US" sz="1200" b="1" dirty="0">
                <a:solidFill>
                  <a:schemeClr val="tx1"/>
                </a:solidFill>
              </a:rPr>
              <a:t>大阪市が支援して真に必要な</a:t>
            </a:r>
            <a:endParaRPr lang="en-US" altLang="ja-JP" sz="1200" b="1" dirty="0">
              <a:solidFill>
                <a:schemeClr val="tx1"/>
              </a:solidFill>
            </a:endParaRPr>
          </a:p>
          <a:p>
            <a:pPr algn="ctr">
              <a:defRPr/>
            </a:pPr>
            <a:r>
              <a:rPr lang="ja-JP" altLang="en-US" sz="1200" b="1" dirty="0">
                <a:solidFill>
                  <a:schemeClr val="tx1"/>
                </a:solidFill>
              </a:rPr>
              <a:t>地域の移動手段を確保</a:t>
            </a:r>
          </a:p>
        </p:txBody>
      </p:sp>
      <p:sp>
        <p:nvSpPr>
          <p:cNvPr id="81" name="大かっこ 80"/>
          <p:cNvSpPr/>
          <p:nvPr/>
        </p:nvSpPr>
        <p:spPr>
          <a:xfrm>
            <a:off x="1758181" y="2924944"/>
            <a:ext cx="1651000" cy="382587"/>
          </a:xfrm>
          <a:prstGeom prst="bracketPair">
            <a:avLst/>
          </a:prstGeom>
          <a:ln w="6350">
            <a:solidFill>
              <a:schemeClr val="tx1"/>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ja-JP" altLang="en-US"/>
          </a:p>
        </p:txBody>
      </p:sp>
      <p:sp>
        <p:nvSpPr>
          <p:cNvPr id="82" name="大かっこ 81"/>
          <p:cNvSpPr/>
          <p:nvPr/>
        </p:nvSpPr>
        <p:spPr>
          <a:xfrm>
            <a:off x="5631681" y="2931294"/>
            <a:ext cx="2066925" cy="384175"/>
          </a:xfrm>
          <a:prstGeom prst="bracketPair">
            <a:avLst/>
          </a:prstGeom>
          <a:ln w="6350">
            <a:solidFill>
              <a:schemeClr val="tx1"/>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ja-JP" altLang="en-US"/>
          </a:p>
        </p:txBody>
      </p:sp>
      <p:sp>
        <p:nvSpPr>
          <p:cNvPr id="83" name="テキスト ボックス 70"/>
          <p:cNvSpPr txBox="1">
            <a:spLocks noChangeArrowheads="1"/>
          </p:cNvSpPr>
          <p:nvPr/>
        </p:nvSpPr>
        <p:spPr bwMode="auto">
          <a:xfrm>
            <a:off x="3493319" y="2368937"/>
            <a:ext cx="2251075" cy="339725"/>
          </a:xfrm>
          <a:prstGeom prst="rect">
            <a:avLst/>
          </a:prstGeom>
          <a:noFill/>
          <a:ln>
            <a:noFill/>
          </a:ln>
          <a:extLst/>
        </p:spPr>
        <p:txBody>
          <a:bodyPr anchor="ctr" anchorCtr="1">
            <a:spAutoFit/>
          </a:bodyP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defRPr/>
            </a:pPr>
            <a:r>
              <a:rPr lang="ja-JP" altLang="en-US" sz="1600" b="1" dirty="0">
                <a:latin typeface="+mn-ea"/>
                <a:ea typeface="+mn-ea"/>
              </a:rPr>
              <a:t>（　</a:t>
            </a:r>
            <a:r>
              <a:rPr lang="en-US" altLang="ja-JP" sz="1600" b="1" dirty="0">
                <a:latin typeface="+mn-ea"/>
                <a:ea typeface="+mn-ea"/>
              </a:rPr>
              <a:t>2013.4.1</a:t>
            </a:r>
            <a:r>
              <a:rPr lang="ja-JP" altLang="en-US" sz="1600" b="1" dirty="0">
                <a:latin typeface="+mn-ea"/>
                <a:ea typeface="+mn-ea"/>
              </a:rPr>
              <a:t>　）</a:t>
            </a:r>
          </a:p>
        </p:txBody>
      </p:sp>
      <p:sp>
        <p:nvSpPr>
          <p:cNvPr id="84" name="テキスト ボックス 70"/>
          <p:cNvSpPr txBox="1">
            <a:spLocks noChangeArrowheads="1"/>
          </p:cNvSpPr>
          <p:nvPr/>
        </p:nvSpPr>
        <p:spPr bwMode="auto">
          <a:xfrm>
            <a:off x="3494906" y="4365104"/>
            <a:ext cx="2251075" cy="339725"/>
          </a:xfrm>
          <a:prstGeom prst="rect">
            <a:avLst/>
          </a:prstGeom>
          <a:noFill/>
          <a:ln>
            <a:noFill/>
          </a:ln>
          <a:extLst/>
        </p:spPr>
        <p:txBody>
          <a:bodyPr anchor="ctr" anchorCtr="1">
            <a:spAutoFit/>
          </a:bodyP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defRPr/>
            </a:pPr>
            <a:r>
              <a:rPr lang="ja-JP" altLang="en-US" sz="1600" b="1" dirty="0">
                <a:latin typeface="+mn-ea"/>
                <a:ea typeface="+mn-ea"/>
              </a:rPr>
              <a:t>（　</a:t>
            </a:r>
            <a:r>
              <a:rPr lang="en-US" altLang="ja-JP" sz="1600" b="1" dirty="0">
                <a:latin typeface="+mn-ea"/>
                <a:ea typeface="+mn-ea"/>
              </a:rPr>
              <a:t>2014.4.1</a:t>
            </a:r>
            <a:r>
              <a:rPr lang="ja-JP" altLang="en-US" sz="1600" b="1" dirty="0">
                <a:latin typeface="+mn-ea"/>
                <a:ea typeface="+mn-ea"/>
              </a:rPr>
              <a:t>　）</a:t>
            </a:r>
          </a:p>
        </p:txBody>
      </p:sp>
      <p:sp>
        <p:nvSpPr>
          <p:cNvPr id="85" name="テキスト ボックス 70"/>
          <p:cNvSpPr txBox="1">
            <a:spLocks noChangeArrowheads="1"/>
          </p:cNvSpPr>
          <p:nvPr/>
        </p:nvSpPr>
        <p:spPr bwMode="auto">
          <a:xfrm>
            <a:off x="467543" y="764704"/>
            <a:ext cx="8415200" cy="738664"/>
          </a:xfrm>
          <a:prstGeom prst="rect">
            <a:avLst/>
          </a:prstGeom>
          <a:noFill/>
          <a:ln>
            <a:noFill/>
          </a:ln>
          <a:extLst/>
        </p:spPr>
        <p:txBody>
          <a:bodyPr wrap="square" anchor="ctr" anchorCtr="1">
            <a:spAutoFit/>
          </a:bodyP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defRPr/>
            </a:pPr>
            <a:r>
              <a:rPr lang="ja-JP" altLang="en-US" sz="1400" dirty="0">
                <a:solidFill>
                  <a:srgbClr val="FF0000"/>
                </a:solidFill>
                <a:latin typeface="+mn-ea"/>
                <a:ea typeface="+mn-ea"/>
              </a:rPr>
              <a:t>　</a:t>
            </a:r>
            <a:r>
              <a:rPr lang="en-US" altLang="ja-JP" sz="1400" dirty="0">
                <a:latin typeface="+mn-ea"/>
                <a:ea typeface="+mn-ea"/>
              </a:rPr>
              <a:t>2014</a:t>
            </a:r>
            <a:r>
              <a:rPr lang="ja-JP" altLang="en-US" sz="1400" dirty="0">
                <a:latin typeface="+mn-ea"/>
                <a:ea typeface="+mn-ea"/>
              </a:rPr>
              <a:t>年</a:t>
            </a:r>
            <a:r>
              <a:rPr lang="en-US" altLang="ja-JP" sz="1400" dirty="0">
                <a:latin typeface="+mn-ea"/>
                <a:ea typeface="+mn-ea"/>
              </a:rPr>
              <a:t>4</a:t>
            </a:r>
            <a:r>
              <a:rPr lang="ja-JP" altLang="en-US" sz="1400" dirty="0">
                <a:latin typeface="+mn-ea"/>
                <a:ea typeface="+mn-ea"/>
              </a:rPr>
              <a:t>月</a:t>
            </a:r>
            <a:r>
              <a:rPr lang="en-US" altLang="ja-JP" sz="1400" dirty="0">
                <a:latin typeface="+mn-ea"/>
                <a:ea typeface="+mn-ea"/>
              </a:rPr>
              <a:t>1</a:t>
            </a:r>
            <a:r>
              <a:rPr lang="ja-JP" altLang="en-US" sz="1400" dirty="0">
                <a:latin typeface="+mn-ea"/>
                <a:ea typeface="+mn-ea"/>
              </a:rPr>
              <a:t>日にバス路線について、</a:t>
            </a:r>
            <a:r>
              <a:rPr lang="ja-JP" altLang="en-US" sz="1400" dirty="0">
                <a:latin typeface="+mn-ea"/>
              </a:rPr>
              <a:t> 「バス事業民営化基本プラン（案）」に沿って </a:t>
            </a:r>
            <a:r>
              <a:rPr lang="ja-JP" altLang="en-US" sz="1400" dirty="0">
                <a:latin typeface="+mn-ea"/>
                <a:ea typeface="+mn-ea"/>
              </a:rPr>
              <a:t>「事業性のある路線」と「地域サービス系路線」に分類した見直しを実施。</a:t>
            </a:r>
            <a:endParaRPr lang="en-US" altLang="ja-JP" sz="1400" dirty="0">
              <a:latin typeface="+mn-ea"/>
              <a:ea typeface="+mn-ea"/>
            </a:endParaRPr>
          </a:p>
          <a:p>
            <a:pPr eaLnBrk="1" hangingPunct="1">
              <a:defRPr/>
            </a:pPr>
            <a:r>
              <a:rPr lang="ja-JP" altLang="en-US" sz="1400" dirty="0">
                <a:latin typeface="+mn-ea"/>
                <a:ea typeface="+mn-ea"/>
              </a:rPr>
              <a:t>　見直し後においても、鉄道と合わせて市内を公共交通ネットワーク網でほぼカバーできている。</a:t>
            </a:r>
          </a:p>
        </p:txBody>
      </p:sp>
      <p:sp>
        <p:nvSpPr>
          <p:cNvPr id="86" name="正方形/長方形 85"/>
          <p:cNvSpPr/>
          <p:nvPr/>
        </p:nvSpPr>
        <p:spPr>
          <a:xfrm>
            <a:off x="251520" y="260648"/>
            <a:ext cx="5904656" cy="369332"/>
          </a:xfrm>
          <a:prstGeom prst="rect">
            <a:avLst/>
          </a:prstGeom>
        </p:spPr>
        <p:txBody>
          <a:bodyPr wrap="square">
            <a:spAutoFit/>
          </a:bodyPr>
          <a:lstStyle/>
          <a:p>
            <a:r>
              <a:rPr lang="ja-JP" altLang="en-US" b="1" dirty="0">
                <a:solidFill>
                  <a:srgbClr val="000000"/>
                </a:solidFill>
                <a:latin typeface="Calibri" pitchFamily="34" charset="0"/>
              </a:rPr>
              <a:t>①収支の改善　（バス路線の再構築）</a:t>
            </a:r>
          </a:p>
        </p:txBody>
      </p:sp>
      <p:sp>
        <p:nvSpPr>
          <p:cNvPr id="87" name="正方形/長方形 86"/>
          <p:cNvSpPr/>
          <p:nvPr/>
        </p:nvSpPr>
        <p:spPr>
          <a:xfrm>
            <a:off x="7410734" y="349327"/>
            <a:ext cx="1719619" cy="369332"/>
          </a:xfrm>
          <a:prstGeom prst="rect">
            <a:avLst/>
          </a:prstGeom>
          <a:noFill/>
        </p:spPr>
        <p:txBody>
          <a:bodyPr wrap="square">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lgn="ctr"/>
            <a:r>
              <a:rPr lang="ja-JP" altLang="en-US" dirty="0"/>
              <a:t>＜</a:t>
            </a:r>
            <a:r>
              <a:rPr lang="en-US" altLang="ja-JP" dirty="0"/>
              <a:t>Outcome</a:t>
            </a:r>
            <a:r>
              <a:rPr lang="ja-JP" altLang="en-US" dirty="0"/>
              <a:t>＞</a:t>
            </a:r>
          </a:p>
        </p:txBody>
      </p:sp>
      <p:sp>
        <p:nvSpPr>
          <p:cNvPr id="88" name="テキスト ボックス 70"/>
          <p:cNvSpPr txBox="1">
            <a:spLocks noChangeArrowheads="1"/>
          </p:cNvSpPr>
          <p:nvPr/>
        </p:nvSpPr>
        <p:spPr bwMode="auto">
          <a:xfrm>
            <a:off x="3360899" y="1465227"/>
            <a:ext cx="2217274" cy="387286"/>
          </a:xfrm>
          <a:prstGeom prst="rect">
            <a:avLst/>
          </a:prstGeom>
          <a:noFill/>
          <a:ln>
            <a:noFill/>
          </a:ln>
          <a:extLst/>
        </p:spPr>
        <p:txBody>
          <a:bodyPr wrap="none" anchor="ctr" anchorCtr="1">
            <a:spAutoFit/>
          </a:bodyP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lnSpc>
                <a:spcPts val="2300"/>
              </a:lnSpc>
              <a:defRPr/>
            </a:pPr>
            <a:r>
              <a:rPr lang="ja-JP" altLang="en-US" sz="1600" u="sng" dirty="0">
                <a:latin typeface="+mn-ea"/>
                <a:ea typeface="+mn-ea"/>
              </a:rPr>
              <a:t>路線</a:t>
            </a:r>
            <a:r>
              <a:rPr lang="ja-JP" altLang="en-US" sz="1600" u="sng" dirty="0">
                <a:solidFill>
                  <a:sysClr val="windowText" lastClr="000000"/>
                </a:solidFill>
                <a:latin typeface="+mn-ea"/>
                <a:ea typeface="+mn-ea"/>
              </a:rPr>
              <a:t>の再構築の考え方</a:t>
            </a:r>
          </a:p>
        </p:txBody>
      </p:sp>
      <p:sp>
        <p:nvSpPr>
          <p:cNvPr id="89" name="正方形/長方形 88"/>
          <p:cNvSpPr/>
          <p:nvPr/>
        </p:nvSpPr>
        <p:spPr bwMode="auto">
          <a:xfrm>
            <a:off x="755576" y="5711849"/>
            <a:ext cx="3578225" cy="525462"/>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p>
            <a:pPr algn="ctr">
              <a:defRPr/>
            </a:pPr>
            <a:r>
              <a:rPr lang="ja-JP" altLang="en-US" sz="1400" b="1" dirty="0">
                <a:solidFill>
                  <a:schemeClr val="tx1"/>
                </a:solidFill>
              </a:rPr>
              <a:t>事業性のある路線</a:t>
            </a:r>
            <a:endParaRPr lang="en-US" altLang="ja-JP" sz="1400" b="1" dirty="0">
              <a:solidFill>
                <a:schemeClr val="tx1"/>
              </a:solidFill>
            </a:endParaRPr>
          </a:p>
          <a:p>
            <a:pPr algn="ctr">
              <a:defRPr/>
            </a:pPr>
            <a:r>
              <a:rPr lang="ja-JP" altLang="en-US" sz="1400" b="1" dirty="0">
                <a:solidFill>
                  <a:schemeClr val="tx1"/>
                </a:solidFill>
              </a:rPr>
              <a:t>　５７系統</a:t>
            </a:r>
          </a:p>
        </p:txBody>
      </p:sp>
      <p:sp>
        <p:nvSpPr>
          <p:cNvPr id="90" name="正方形/長方形 89"/>
          <p:cNvSpPr/>
          <p:nvPr/>
        </p:nvSpPr>
        <p:spPr bwMode="auto">
          <a:xfrm>
            <a:off x="4843389" y="5711849"/>
            <a:ext cx="3578225" cy="525463"/>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p>
            <a:pPr algn="ctr">
              <a:defRPr/>
            </a:pPr>
            <a:r>
              <a:rPr lang="ja-JP" altLang="en-US" sz="1400" b="1" dirty="0">
                <a:solidFill>
                  <a:schemeClr val="tx1"/>
                </a:solidFill>
              </a:rPr>
              <a:t>新たな地域サービス系路線</a:t>
            </a:r>
            <a:endParaRPr lang="en-US" altLang="ja-JP" sz="1400" b="1" dirty="0">
              <a:solidFill>
                <a:schemeClr val="tx1"/>
              </a:solidFill>
            </a:endParaRPr>
          </a:p>
          <a:p>
            <a:pPr algn="ctr">
              <a:defRPr/>
            </a:pPr>
            <a:r>
              <a:rPr lang="ja-JP" altLang="en-US" sz="1400" b="1" dirty="0">
                <a:solidFill>
                  <a:schemeClr val="tx1"/>
                </a:solidFill>
              </a:rPr>
              <a:t>２９系統</a:t>
            </a:r>
          </a:p>
        </p:txBody>
      </p:sp>
      <p:cxnSp>
        <p:nvCxnSpPr>
          <p:cNvPr id="91" name="直線矢印コネクタ 90"/>
          <p:cNvCxnSpPr>
            <a:stCxn id="74" idx="2"/>
            <a:endCxn id="89" idx="0"/>
          </p:cNvCxnSpPr>
          <p:nvPr/>
        </p:nvCxnSpPr>
        <p:spPr>
          <a:xfrm flipH="1">
            <a:off x="2544689" y="5250606"/>
            <a:ext cx="0" cy="461243"/>
          </a:xfrm>
          <a:prstGeom prst="straightConnector1">
            <a:avLst/>
          </a:prstGeom>
          <a:ln w="44450">
            <a:solidFill>
              <a:schemeClr val="tx1"/>
            </a:solidFill>
            <a:headEnd type="none"/>
            <a:tailEnd type="arrow"/>
          </a:ln>
        </p:spPr>
        <p:style>
          <a:lnRef idx="1">
            <a:schemeClr val="accent1"/>
          </a:lnRef>
          <a:fillRef idx="0">
            <a:schemeClr val="accent1"/>
          </a:fillRef>
          <a:effectRef idx="0">
            <a:schemeClr val="accent1"/>
          </a:effectRef>
          <a:fontRef idx="minor">
            <a:schemeClr val="tx1"/>
          </a:fontRef>
        </p:style>
      </p:cxnSp>
      <p:cxnSp>
        <p:nvCxnSpPr>
          <p:cNvPr id="92" name="直線矢印コネクタ 91"/>
          <p:cNvCxnSpPr/>
          <p:nvPr/>
        </p:nvCxnSpPr>
        <p:spPr>
          <a:xfrm flipH="1">
            <a:off x="6603902" y="5250606"/>
            <a:ext cx="0" cy="461243"/>
          </a:xfrm>
          <a:prstGeom prst="straightConnector1">
            <a:avLst/>
          </a:prstGeom>
          <a:ln w="44450">
            <a:solidFill>
              <a:schemeClr val="tx1"/>
            </a:solidFill>
            <a:headEnd type="none"/>
            <a:tailEnd type="arrow"/>
          </a:ln>
        </p:spPr>
        <p:style>
          <a:lnRef idx="1">
            <a:schemeClr val="accent1"/>
          </a:lnRef>
          <a:fillRef idx="0">
            <a:schemeClr val="accent1"/>
          </a:fillRef>
          <a:effectRef idx="0">
            <a:schemeClr val="accent1"/>
          </a:effectRef>
          <a:fontRef idx="minor">
            <a:schemeClr val="tx1"/>
          </a:fontRef>
        </p:style>
      </p:cxnSp>
      <p:sp>
        <p:nvSpPr>
          <p:cNvPr id="93" name="テキスト ボックス 70"/>
          <p:cNvSpPr txBox="1">
            <a:spLocks noChangeArrowheads="1"/>
          </p:cNvSpPr>
          <p:nvPr/>
        </p:nvSpPr>
        <p:spPr bwMode="auto">
          <a:xfrm>
            <a:off x="3491880" y="5393531"/>
            <a:ext cx="2251075" cy="339725"/>
          </a:xfrm>
          <a:prstGeom prst="rect">
            <a:avLst/>
          </a:prstGeom>
          <a:noFill/>
          <a:ln>
            <a:noFill/>
          </a:ln>
          <a:extLst/>
        </p:spPr>
        <p:txBody>
          <a:bodyPr anchor="ctr" anchorCtr="1">
            <a:spAutoFit/>
          </a:bodyP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defRPr/>
            </a:pPr>
            <a:r>
              <a:rPr lang="ja-JP" altLang="en-US" sz="1600" b="1" dirty="0">
                <a:latin typeface="+mn-ea"/>
                <a:ea typeface="+mn-ea"/>
              </a:rPr>
              <a:t>（　</a:t>
            </a:r>
            <a:r>
              <a:rPr lang="en-US" altLang="ja-JP" sz="1600" b="1" dirty="0">
                <a:latin typeface="+mn-ea"/>
                <a:ea typeface="+mn-ea"/>
              </a:rPr>
              <a:t>2015.10.1</a:t>
            </a:r>
            <a:r>
              <a:rPr lang="ja-JP" altLang="en-US" sz="1600" b="1" dirty="0">
                <a:latin typeface="+mn-ea"/>
                <a:ea typeface="+mn-ea"/>
              </a:rPr>
              <a:t>　）</a:t>
            </a:r>
          </a:p>
        </p:txBody>
      </p:sp>
      <p:sp>
        <p:nvSpPr>
          <p:cNvPr id="33" name="テキスト ボックス 32"/>
          <p:cNvSpPr txBox="1"/>
          <p:nvPr/>
        </p:nvSpPr>
        <p:spPr>
          <a:xfrm>
            <a:off x="0" y="0"/>
            <a:ext cx="3851920" cy="260648"/>
          </a:xfrm>
          <a:prstGeom prst="rect">
            <a:avLst/>
          </a:prstGeom>
          <a:noFill/>
        </p:spPr>
        <p:txBody>
          <a:bodyPr wrap="square" rtlCol="0">
            <a:spAutoFit/>
          </a:bodyPr>
          <a:lstStyle/>
          <a:p>
            <a:r>
              <a:rPr lang="en-US" altLang="ja-JP" sz="1100" dirty="0"/>
              <a:t>Ⅱ</a:t>
            </a:r>
            <a:r>
              <a:rPr lang="ja-JP" altLang="en-US" sz="1100" dirty="0"/>
              <a:t>　公民連携</a:t>
            </a:r>
            <a:r>
              <a:rPr lang="en-US" altLang="ja-JP" sz="1100" dirty="0"/>
              <a:t>/</a:t>
            </a:r>
            <a:r>
              <a:rPr lang="ja-JP" altLang="en-US" sz="1100" dirty="0"/>
              <a:t>経営形態の見直し</a:t>
            </a:r>
            <a:r>
              <a:rPr lang="en-US" altLang="ja-JP" sz="1100" dirty="0"/>
              <a:t>【</a:t>
            </a:r>
            <a:r>
              <a:rPr lang="ja-JP" altLang="en-US" sz="1100" dirty="0"/>
              <a:t>民営化の取組</a:t>
            </a:r>
            <a:r>
              <a:rPr lang="en-US" altLang="ja-JP" sz="1100" dirty="0"/>
              <a:t>】</a:t>
            </a:r>
            <a:r>
              <a:rPr lang="ja-JP" altLang="en-US" sz="1100" dirty="0"/>
              <a:t>・バス</a:t>
            </a:r>
            <a:endParaRPr kumimoji="1" lang="en-US" altLang="ja-JP" sz="1100" dirty="0"/>
          </a:p>
        </p:txBody>
      </p:sp>
      <p:sp>
        <p:nvSpPr>
          <p:cNvPr id="34" name="テキスト ボックス 33"/>
          <p:cNvSpPr txBox="1"/>
          <p:nvPr/>
        </p:nvSpPr>
        <p:spPr>
          <a:xfrm>
            <a:off x="7884368" y="0"/>
            <a:ext cx="1187624" cy="307777"/>
          </a:xfrm>
          <a:prstGeom prst="rect">
            <a:avLst/>
          </a:prstGeom>
          <a:noFill/>
        </p:spPr>
        <p:txBody>
          <a:bodyPr wrap="square" rtlCol="0">
            <a:spAutoFit/>
          </a:bodyPr>
          <a:lstStyle/>
          <a:p>
            <a:r>
              <a:rPr kumimoji="1" lang="en-US" altLang="ja-JP" sz="1400" dirty="0" smtClean="0"/>
              <a:t>C2.(</a:t>
            </a:r>
            <a:r>
              <a:rPr lang="en-US" altLang="ja-JP" sz="1400" dirty="0"/>
              <a:t>81</a:t>
            </a:r>
            <a:r>
              <a:rPr kumimoji="1" lang="en-US" altLang="ja-JP" sz="1400" dirty="0" smtClean="0"/>
              <a:t>)(8</a:t>
            </a:r>
            <a:r>
              <a:rPr lang="en-US" altLang="ja-JP" sz="1400" dirty="0"/>
              <a:t>2</a:t>
            </a:r>
            <a:r>
              <a:rPr kumimoji="1" lang="en-US" altLang="ja-JP" sz="1400" dirty="0" smtClean="0"/>
              <a:t>)</a:t>
            </a:r>
            <a:endParaRPr kumimoji="1" lang="ja-JP" altLang="en-US" sz="1400" dirty="0"/>
          </a:p>
        </p:txBody>
      </p:sp>
    </p:spTree>
    <p:extLst>
      <p:ext uri="{BB962C8B-B14F-4D97-AF65-F5344CB8AC3E}">
        <p14:creationId xmlns:p14="http://schemas.microsoft.com/office/powerpoint/2010/main" val="3332477519"/>
      </p:ext>
    </p:extLst>
  </p:cSld>
  <p:clrMapOvr>
    <a:masterClrMapping/>
  </p:clrMapOvr>
  <p:timing>
    <p:tnLst>
      <p:par>
        <p:cTn id="1" dur="indefinite" restart="never" nodeType="tmRoot"/>
      </p:par>
    </p:tn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 name="角丸四角形 39"/>
          <p:cNvSpPr/>
          <p:nvPr/>
        </p:nvSpPr>
        <p:spPr>
          <a:xfrm>
            <a:off x="6640995" y="6117558"/>
            <a:ext cx="2311154" cy="636883"/>
          </a:xfrm>
          <a:prstGeom prst="roundRect">
            <a:avLst>
              <a:gd name="adj" fmla="val 3640"/>
            </a:avLst>
          </a:prstGeom>
          <a:solidFill>
            <a:schemeClr val="accent6">
              <a:lumMod val="60000"/>
              <a:lumOff val="40000"/>
              <a:alpha val="5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9" name="角丸四角形 38"/>
          <p:cNvSpPr/>
          <p:nvPr/>
        </p:nvSpPr>
        <p:spPr>
          <a:xfrm>
            <a:off x="2809690" y="6147401"/>
            <a:ext cx="1070268" cy="389897"/>
          </a:xfrm>
          <a:prstGeom prst="roundRect">
            <a:avLst>
              <a:gd name="adj" fmla="val 3640"/>
            </a:avLst>
          </a:prstGeom>
          <a:solidFill>
            <a:schemeClr val="accent6">
              <a:lumMod val="60000"/>
              <a:lumOff val="40000"/>
              <a:alpha val="5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2" name="角丸四角形 41"/>
          <p:cNvSpPr/>
          <p:nvPr/>
        </p:nvSpPr>
        <p:spPr>
          <a:xfrm>
            <a:off x="2938381" y="4568894"/>
            <a:ext cx="800567" cy="146632"/>
          </a:xfrm>
          <a:prstGeom prst="roundRect">
            <a:avLst>
              <a:gd name="adj" fmla="val 3640"/>
            </a:avLst>
          </a:prstGeom>
          <a:solidFill>
            <a:schemeClr val="accent6">
              <a:lumMod val="60000"/>
              <a:lumOff val="40000"/>
              <a:alpha val="5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8" name="角丸四角形 37"/>
          <p:cNvSpPr/>
          <p:nvPr/>
        </p:nvSpPr>
        <p:spPr>
          <a:xfrm>
            <a:off x="2253199" y="3048508"/>
            <a:ext cx="1530634" cy="277711"/>
          </a:xfrm>
          <a:prstGeom prst="roundRect">
            <a:avLst>
              <a:gd name="adj" fmla="val 3640"/>
            </a:avLst>
          </a:prstGeom>
          <a:solidFill>
            <a:schemeClr val="accent6">
              <a:lumMod val="60000"/>
              <a:lumOff val="40000"/>
              <a:alpha val="5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7" name="角丸四角形 36"/>
          <p:cNvSpPr/>
          <p:nvPr/>
        </p:nvSpPr>
        <p:spPr>
          <a:xfrm>
            <a:off x="804879" y="2768135"/>
            <a:ext cx="1534874" cy="278020"/>
          </a:xfrm>
          <a:prstGeom prst="roundRect">
            <a:avLst>
              <a:gd name="adj" fmla="val 3640"/>
            </a:avLst>
          </a:prstGeom>
          <a:solidFill>
            <a:schemeClr val="accent6">
              <a:lumMod val="60000"/>
              <a:lumOff val="40000"/>
              <a:alpha val="5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7" name="正方形/長方形 26"/>
          <p:cNvSpPr/>
          <p:nvPr/>
        </p:nvSpPr>
        <p:spPr>
          <a:xfrm>
            <a:off x="251520" y="260648"/>
            <a:ext cx="5904656" cy="369332"/>
          </a:xfrm>
          <a:prstGeom prst="rect">
            <a:avLst/>
          </a:prstGeom>
        </p:spPr>
        <p:txBody>
          <a:bodyPr wrap="square">
            <a:spAutoFit/>
          </a:bodyPr>
          <a:lstStyle/>
          <a:p>
            <a:r>
              <a:rPr lang="ja-JP" altLang="en-US" b="1" dirty="0">
                <a:solidFill>
                  <a:srgbClr val="000000"/>
                </a:solidFill>
                <a:latin typeface="Calibri" pitchFamily="34" charset="0"/>
              </a:rPr>
              <a:t>②経営形態の見直し</a:t>
            </a:r>
          </a:p>
        </p:txBody>
      </p:sp>
      <p:cxnSp>
        <p:nvCxnSpPr>
          <p:cNvPr id="28" name="直線コネクタ 27"/>
          <p:cNvCxnSpPr/>
          <p:nvPr/>
        </p:nvCxnSpPr>
        <p:spPr>
          <a:xfrm>
            <a:off x="179512" y="620688"/>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2" name="正方形/長方形 31"/>
          <p:cNvSpPr/>
          <p:nvPr/>
        </p:nvSpPr>
        <p:spPr>
          <a:xfrm>
            <a:off x="7410734" y="278987"/>
            <a:ext cx="1719619" cy="369332"/>
          </a:xfrm>
          <a:prstGeom prst="rect">
            <a:avLst/>
          </a:prstGeom>
          <a:noFill/>
        </p:spPr>
        <p:txBody>
          <a:bodyPr wrap="square">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lgn="ctr"/>
            <a:r>
              <a:rPr lang="ja-JP" altLang="en-US" dirty="0"/>
              <a:t>＜</a:t>
            </a:r>
            <a:r>
              <a:rPr lang="en-US" altLang="ja-JP" dirty="0"/>
              <a:t>Outcome</a:t>
            </a:r>
            <a:r>
              <a:rPr lang="ja-JP" altLang="en-US" dirty="0"/>
              <a:t>＞</a:t>
            </a:r>
          </a:p>
        </p:txBody>
      </p:sp>
      <p:sp>
        <p:nvSpPr>
          <p:cNvPr id="137" name="角丸四角形 136"/>
          <p:cNvSpPr/>
          <p:nvPr/>
        </p:nvSpPr>
        <p:spPr>
          <a:xfrm>
            <a:off x="1066800" y="4129951"/>
            <a:ext cx="5092700" cy="2639149"/>
          </a:xfrm>
          <a:prstGeom prst="roundRect">
            <a:avLst>
              <a:gd name="adj" fmla="val 0"/>
            </a:avLst>
          </a:prstGeom>
          <a:solidFill>
            <a:schemeClr val="accent5">
              <a:lumMod val="20000"/>
              <a:lumOff val="80000"/>
            </a:schemeClr>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horz" rtlCol="0" anchor="ctr"/>
          <a:lstStyle/>
          <a:p>
            <a:pPr algn="ctr"/>
            <a:endParaRPr kumimoji="1" lang="ja-JP" altLang="en-US" b="1" dirty="0">
              <a:solidFill>
                <a:schemeClr val="tx1"/>
              </a:solidFill>
            </a:endParaRPr>
          </a:p>
        </p:txBody>
      </p:sp>
      <p:sp>
        <p:nvSpPr>
          <p:cNvPr id="139" name="テキスト ボックス 138"/>
          <p:cNvSpPr txBox="1"/>
          <p:nvPr/>
        </p:nvSpPr>
        <p:spPr>
          <a:xfrm>
            <a:off x="179512" y="654596"/>
            <a:ext cx="8784976" cy="3385542"/>
          </a:xfrm>
          <a:prstGeom prst="rect">
            <a:avLst/>
          </a:prstGeom>
          <a:noFill/>
        </p:spPr>
        <p:txBody>
          <a:bodyPr wrap="square" rtlCol="0">
            <a:spAutoFit/>
          </a:bodyPr>
          <a:lstStyle/>
          <a:p>
            <a:r>
              <a:rPr lang="ja-JP" altLang="en-US" dirty="0">
                <a:latin typeface="+mn-ea"/>
              </a:rPr>
              <a:t>（考え方）</a:t>
            </a:r>
            <a:endParaRPr lang="en-US" altLang="ja-JP" dirty="0">
              <a:latin typeface="+mn-ea"/>
            </a:endParaRPr>
          </a:p>
          <a:p>
            <a:endParaRPr kumimoji="1" lang="en-US" altLang="ja-JP" sz="800" dirty="0">
              <a:latin typeface="+mn-ea"/>
            </a:endParaRPr>
          </a:p>
          <a:p>
            <a:pPr marL="177800" indent="-177800">
              <a:buFont typeface="Arial" pitchFamily="34" charset="0"/>
              <a:buChar char="•"/>
              <a:defRPr/>
            </a:pPr>
            <a:r>
              <a:rPr lang="ja-JP" altLang="en-US" sz="1600" dirty="0">
                <a:latin typeface="+mn-ea"/>
              </a:rPr>
              <a:t>バス事業を取り巻く環境の悪化や、民間バス事業者と比べた場合の生産性の低さ、多額の累積欠損金の蓄積、市財政の硬直化といった状況を考えると、「公営企業体」として現状のままバスサービスを継続することは極めて困難。</a:t>
            </a:r>
            <a:endParaRPr lang="en-US" altLang="ja-JP" sz="1600" dirty="0">
              <a:latin typeface="+mn-ea"/>
            </a:endParaRPr>
          </a:p>
          <a:p>
            <a:pPr marL="177800" indent="-177800">
              <a:defRPr/>
            </a:pPr>
            <a:endParaRPr lang="en-US" altLang="ja-JP" sz="800" dirty="0">
              <a:latin typeface="+mn-ea"/>
            </a:endParaRPr>
          </a:p>
          <a:p>
            <a:pPr marL="177800" indent="-177800">
              <a:buFont typeface="Arial" pitchFamily="34" charset="0"/>
              <a:buChar char="•"/>
              <a:defRPr/>
            </a:pPr>
            <a:r>
              <a:rPr lang="ja-JP" altLang="en-US" sz="1600" dirty="0">
                <a:latin typeface="+mn-ea"/>
              </a:rPr>
              <a:t>引き続き、市民の足として必要なバスによる輸送サービスを確保するためには、官と民の適切な役割分担を再構築し、持続可能な輸送サービスを維持するための仕組みを確立することが必須。</a:t>
            </a:r>
            <a:endParaRPr lang="en-US" altLang="ja-JP" sz="1600" dirty="0">
              <a:latin typeface="+mn-ea"/>
            </a:endParaRPr>
          </a:p>
          <a:p>
            <a:pPr marL="177800" indent="-177800">
              <a:defRPr/>
            </a:pPr>
            <a:endParaRPr lang="en-US" altLang="ja-JP" sz="800" dirty="0">
              <a:latin typeface="+mn-ea"/>
            </a:endParaRPr>
          </a:p>
          <a:p>
            <a:pPr marL="177800" indent="-177800">
              <a:buFont typeface="Arial" pitchFamily="34" charset="0"/>
              <a:buChar char="•"/>
              <a:defRPr/>
            </a:pPr>
            <a:r>
              <a:rPr lang="ja-JP" altLang="en-US" sz="1600" dirty="0">
                <a:latin typeface="+mn-ea"/>
              </a:rPr>
              <a:t>現行のバス路線を「事業性のある路線」と「地域サービス系路線」に再構築した上で、バス事業の運営を大阪シティバス㈱に委ねることとし、大阪市は交通政策の観点から路線・サービス維持にかかる支援（補助金交付、大阪シティバス㈱との協議・調整）を行う。</a:t>
            </a:r>
            <a:endParaRPr lang="en-US" altLang="ja-JP" sz="1600" dirty="0">
              <a:latin typeface="+mn-ea"/>
            </a:endParaRPr>
          </a:p>
          <a:p>
            <a:pPr marL="177800" indent="-177800">
              <a:defRPr/>
            </a:pPr>
            <a:endParaRPr lang="en-US" altLang="ja-JP" sz="800" dirty="0">
              <a:latin typeface="+mn-ea"/>
            </a:endParaRPr>
          </a:p>
          <a:p>
            <a:pPr marL="355600" indent="-177800">
              <a:defRPr/>
            </a:pPr>
            <a:r>
              <a:rPr lang="ja-JP" altLang="en-US" sz="1200" dirty="0">
                <a:latin typeface="+mn-ea"/>
              </a:rPr>
              <a:t>　　　　・事業性のある路線</a:t>
            </a:r>
            <a:r>
              <a:rPr lang="en-US" altLang="ja-JP" sz="1200" dirty="0">
                <a:latin typeface="+mn-ea"/>
              </a:rPr>
              <a:t>……</a:t>
            </a:r>
            <a:r>
              <a:rPr lang="ja-JP" altLang="en-US" sz="1200" dirty="0">
                <a:latin typeface="+mn-ea"/>
              </a:rPr>
              <a:t>民間バス事業者の経営努力を前提として独立採算をめざす</a:t>
            </a:r>
            <a:endParaRPr lang="en-US" altLang="ja-JP" sz="1200" dirty="0">
              <a:latin typeface="+mn-ea"/>
            </a:endParaRPr>
          </a:p>
          <a:p>
            <a:pPr marL="355600" indent="-177800">
              <a:defRPr/>
            </a:pPr>
            <a:r>
              <a:rPr lang="ja-JP" altLang="en-US" sz="1200" dirty="0">
                <a:latin typeface="+mn-ea"/>
              </a:rPr>
              <a:t>　　　　・地域サービス系路線</a:t>
            </a:r>
            <a:r>
              <a:rPr lang="en-US" altLang="ja-JP" sz="1200" dirty="0">
                <a:latin typeface="+mn-ea"/>
              </a:rPr>
              <a:t>…</a:t>
            </a:r>
            <a:r>
              <a:rPr lang="ja-JP" altLang="en-US" sz="1200" dirty="0">
                <a:latin typeface="+mn-ea"/>
              </a:rPr>
              <a:t>民間バス事業者並のコストでも採算性の確保が困難な路線であるが、市民ニーズなどを踏まえ</a:t>
            </a:r>
            <a:endParaRPr lang="en-US" altLang="ja-JP" sz="1200" dirty="0">
              <a:latin typeface="+mn-ea"/>
            </a:endParaRPr>
          </a:p>
          <a:p>
            <a:pPr marL="355600" indent="-177800">
              <a:defRPr/>
            </a:pPr>
            <a:r>
              <a:rPr lang="ja-JP" altLang="en-US" sz="1200" dirty="0">
                <a:latin typeface="+mn-ea"/>
              </a:rPr>
              <a:t>　　　　　　　　　　　　　　　　　　　 大阪市が一定の支援を行いながら民間バス事業者に運行を委ねる</a:t>
            </a:r>
            <a:endParaRPr lang="en-US" altLang="ja-JP" sz="1200" dirty="0">
              <a:latin typeface="+mn-ea"/>
            </a:endParaRPr>
          </a:p>
        </p:txBody>
      </p:sp>
      <p:sp>
        <p:nvSpPr>
          <p:cNvPr id="140" name="角丸四角形 139"/>
          <p:cNvSpPr/>
          <p:nvPr/>
        </p:nvSpPr>
        <p:spPr>
          <a:xfrm>
            <a:off x="2714331" y="6151963"/>
            <a:ext cx="1238544" cy="376168"/>
          </a:xfrm>
          <a:prstGeom prst="roundRect">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1100" b="1" dirty="0">
                <a:solidFill>
                  <a:schemeClr val="tx1"/>
                </a:solidFill>
              </a:rPr>
              <a:t>大阪</a:t>
            </a:r>
            <a:endParaRPr lang="en-US" altLang="ja-JP" sz="1100" b="1" dirty="0">
              <a:solidFill>
                <a:schemeClr val="tx1"/>
              </a:solidFill>
            </a:endParaRPr>
          </a:p>
          <a:p>
            <a:pPr algn="ctr">
              <a:defRPr/>
            </a:pPr>
            <a:r>
              <a:rPr lang="ja-JP" altLang="en-US" sz="1100" b="1" dirty="0">
                <a:solidFill>
                  <a:schemeClr val="tx1"/>
                </a:solidFill>
              </a:rPr>
              <a:t>シティバス㈱</a:t>
            </a:r>
          </a:p>
        </p:txBody>
      </p:sp>
      <p:sp>
        <p:nvSpPr>
          <p:cNvPr id="141" name="右矢印 140"/>
          <p:cNvSpPr/>
          <p:nvPr/>
        </p:nvSpPr>
        <p:spPr>
          <a:xfrm rot="16200000">
            <a:off x="2404690" y="5187608"/>
            <a:ext cx="1349021" cy="556212"/>
          </a:xfrm>
          <a:prstGeom prst="rightArrow">
            <a:avLst>
              <a:gd name="adj1" fmla="val 47663"/>
              <a:gd name="adj2" fmla="val 42249"/>
            </a:avLst>
          </a:prstGeom>
          <a:solidFill>
            <a:schemeClr val="accent5"/>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eaVert" anchor="ctr"/>
          <a:lstStyle/>
          <a:p>
            <a:pPr algn="ctr">
              <a:defRPr/>
            </a:pPr>
            <a:r>
              <a:rPr lang="ja-JP" altLang="en-US" sz="1200" dirty="0">
                <a:solidFill>
                  <a:schemeClr val="tx1"/>
                </a:solidFill>
              </a:rPr>
              <a:t>報</a:t>
            </a:r>
            <a:endParaRPr lang="en-US" altLang="ja-JP" sz="1200" dirty="0">
              <a:solidFill>
                <a:schemeClr val="tx1"/>
              </a:solidFill>
            </a:endParaRPr>
          </a:p>
          <a:p>
            <a:pPr algn="ctr">
              <a:defRPr/>
            </a:pPr>
            <a:r>
              <a:rPr lang="ja-JP" altLang="en-US" sz="1200" dirty="0">
                <a:solidFill>
                  <a:schemeClr val="tx1"/>
                </a:solidFill>
              </a:rPr>
              <a:t>　　告</a:t>
            </a:r>
          </a:p>
        </p:txBody>
      </p:sp>
      <p:sp>
        <p:nvSpPr>
          <p:cNvPr id="142" name="四角形吹き出し 141"/>
          <p:cNvSpPr/>
          <p:nvPr/>
        </p:nvSpPr>
        <p:spPr>
          <a:xfrm>
            <a:off x="1920875" y="5058439"/>
            <a:ext cx="842605" cy="367635"/>
          </a:xfrm>
          <a:prstGeom prst="wedgeRectCallout">
            <a:avLst>
              <a:gd name="adj1" fmla="val 69859"/>
              <a:gd name="adj2" fmla="val 7677"/>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1000" dirty="0">
                <a:solidFill>
                  <a:schemeClr val="tx1"/>
                </a:solidFill>
              </a:rPr>
              <a:t>増収対策</a:t>
            </a:r>
          </a:p>
        </p:txBody>
      </p:sp>
      <p:sp>
        <p:nvSpPr>
          <p:cNvPr id="143" name="四角形吹き出し 142"/>
          <p:cNvSpPr/>
          <p:nvPr/>
        </p:nvSpPr>
        <p:spPr>
          <a:xfrm>
            <a:off x="1920875" y="5483225"/>
            <a:ext cx="842604" cy="358413"/>
          </a:xfrm>
          <a:prstGeom prst="wedgeRectCallout">
            <a:avLst>
              <a:gd name="adj1" fmla="val 69859"/>
              <a:gd name="adj2" fmla="val 825"/>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1000" dirty="0">
                <a:solidFill>
                  <a:schemeClr val="tx1"/>
                </a:solidFill>
              </a:rPr>
              <a:t>系統別</a:t>
            </a:r>
            <a:endParaRPr lang="en-US" altLang="ja-JP" sz="1000" dirty="0">
              <a:solidFill>
                <a:schemeClr val="tx1"/>
              </a:solidFill>
            </a:endParaRPr>
          </a:p>
          <a:p>
            <a:pPr algn="ctr">
              <a:defRPr/>
            </a:pPr>
            <a:r>
              <a:rPr lang="ja-JP" altLang="en-US" sz="1000" dirty="0">
                <a:solidFill>
                  <a:schemeClr val="tx1"/>
                </a:solidFill>
              </a:rPr>
              <a:t>利用状況等</a:t>
            </a:r>
          </a:p>
        </p:txBody>
      </p:sp>
      <p:sp>
        <p:nvSpPr>
          <p:cNvPr id="144" name="右矢印 143"/>
          <p:cNvSpPr/>
          <p:nvPr/>
        </p:nvSpPr>
        <p:spPr>
          <a:xfrm rot="5400000">
            <a:off x="2929980" y="5184004"/>
            <a:ext cx="1356423" cy="556469"/>
          </a:xfrm>
          <a:prstGeom prst="rightArrow">
            <a:avLst>
              <a:gd name="adj1" fmla="val 51448"/>
              <a:gd name="adj2" fmla="val 42249"/>
            </a:avLst>
          </a:prstGeom>
          <a:solidFill>
            <a:schemeClr val="accent5"/>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anchor="ctr"/>
          <a:lstStyle/>
          <a:p>
            <a:pPr algn="ctr">
              <a:defRPr/>
            </a:pPr>
            <a:r>
              <a:rPr lang="ja-JP" altLang="en-US" sz="1200" dirty="0">
                <a:solidFill>
                  <a:schemeClr val="tx1"/>
                </a:solidFill>
              </a:rPr>
              <a:t>　　補</a:t>
            </a:r>
            <a:endParaRPr lang="en-US" altLang="ja-JP" sz="1200" dirty="0">
              <a:solidFill>
                <a:schemeClr val="tx1"/>
              </a:solidFill>
            </a:endParaRPr>
          </a:p>
          <a:p>
            <a:pPr algn="ctr">
              <a:defRPr/>
            </a:pPr>
            <a:r>
              <a:rPr lang="ja-JP" altLang="en-US" sz="1200" dirty="0">
                <a:solidFill>
                  <a:schemeClr val="tx1"/>
                </a:solidFill>
              </a:rPr>
              <a:t>助</a:t>
            </a:r>
            <a:endParaRPr lang="en-US" altLang="ja-JP" sz="1200" dirty="0">
              <a:solidFill>
                <a:schemeClr val="tx1"/>
              </a:solidFill>
            </a:endParaRPr>
          </a:p>
          <a:p>
            <a:pPr algn="ctr">
              <a:defRPr/>
            </a:pPr>
            <a:r>
              <a:rPr lang="ja-JP" altLang="en-US" sz="1200" dirty="0">
                <a:solidFill>
                  <a:schemeClr val="tx1"/>
                </a:solidFill>
              </a:rPr>
              <a:t>金</a:t>
            </a:r>
            <a:endParaRPr lang="en-US" altLang="ja-JP" sz="1200" dirty="0">
              <a:solidFill>
                <a:schemeClr val="tx1"/>
              </a:solidFill>
            </a:endParaRPr>
          </a:p>
        </p:txBody>
      </p:sp>
      <p:sp>
        <p:nvSpPr>
          <p:cNvPr id="145" name="角丸四角形 144"/>
          <p:cNvSpPr/>
          <p:nvPr/>
        </p:nvSpPr>
        <p:spPr>
          <a:xfrm>
            <a:off x="4035426" y="4883150"/>
            <a:ext cx="1333500" cy="1171576"/>
          </a:xfrm>
          <a:prstGeom prst="roundRect">
            <a:avLst>
              <a:gd name="adj" fmla="val 13505"/>
            </a:avLst>
          </a:prstGeom>
          <a:solidFill>
            <a:schemeClr val="accent5"/>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tIns="36000" bIns="36000" anchor="ctr"/>
          <a:lstStyle/>
          <a:p>
            <a:pPr algn="ctr">
              <a:defRPr/>
            </a:pPr>
            <a:endParaRPr lang="en-US" altLang="ja-JP" sz="1050" dirty="0">
              <a:solidFill>
                <a:schemeClr val="tx1"/>
              </a:solidFill>
            </a:endParaRPr>
          </a:p>
          <a:p>
            <a:pPr algn="ctr">
              <a:defRPr/>
            </a:pPr>
            <a:endParaRPr lang="en-US" altLang="ja-JP" sz="1050" dirty="0">
              <a:solidFill>
                <a:schemeClr val="tx1"/>
              </a:solidFill>
            </a:endParaRPr>
          </a:p>
          <a:p>
            <a:pPr algn="ctr">
              <a:defRPr/>
            </a:pPr>
            <a:endParaRPr lang="en-US" altLang="ja-JP" sz="1050" dirty="0">
              <a:solidFill>
                <a:schemeClr val="tx1"/>
              </a:solidFill>
            </a:endParaRPr>
          </a:p>
          <a:p>
            <a:pPr>
              <a:defRPr/>
            </a:pPr>
            <a:r>
              <a:rPr lang="ja-JP" altLang="en-US" sz="1050" dirty="0">
                <a:solidFill>
                  <a:schemeClr val="tx1"/>
                </a:solidFill>
              </a:rPr>
              <a:t>・ニーズの共有</a:t>
            </a:r>
            <a:endParaRPr lang="en-US" altLang="ja-JP" sz="1050" dirty="0">
              <a:solidFill>
                <a:schemeClr val="tx1"/>
              </a:solidFill>
            </a:endParaRPr>
          </a:p>
          <a:p>
            <a:pPr marL="87313" indent="-87313">
              <a:defRPr/>
            </a:pPr>
            <a:r>
              <a:rPr lang="ja-JP" altLang="en-US" sz="1050" dirty="0">
                <a:solidFill>
                  <a:schemeClr val="tx1"/>
                </a:solidFill>
              </a:rPr>
              <a:t>・路線・サービスの維持・向上に向けた協議・調整</a:t>
            </a:r>
          </a:p>
        </p:txBody>
      </p:sp>
      <p:sp>
        <p:nvSpPr>
          <p:cNvPr id="146" name="曲折矢印 145"/>
          <p:cNvSpPr/>
          <p:nvPr/>
        </p:nvSpPr>
        <p:spPr>
          <a:xfrm rot="5400000">
            <a:off x="4156722" y="4241150"/>
            <a:ext cx="415927" cy="829977"/>
          </a:xfrm>
          <a:prstGeom prst="bentArrow">
            <a:avLst>
              <a:gd name="adj1" fmla="val 31870"/>
              <a:gd name="adj2" fmla="val 31870"/>
              <a:gd name="adj3" fmla="val 25000"/>
              <a:gd name="adj4" fmla="val 43750"/>
            </a:avLst>
          </a:prstGeom>
          <a:solidFill>
            <a:schemeClr val="tx1">
              <a:lumMod val="85000"/>
              <a:lumOff val="15000"/>
            </a:schemeClr>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1200">
              <a:solidFill>
                <a:schemeClr val="tx1"/>
              </a:solidFill>
            </a:endParaRPr>
          </a:p>
        </p:txBody>
      </p:sp>
      <p:sp>
        <p:nvSpPr>
          <p:cNvPr id="147" name="角丸四角形 146"/>
          <p:cNvSpPr/>
          <p:nvPr/>
        </p:nvSpPr>
        <p:spPr>
          <a:xfrm>
            <a:off x="4237043" y="4963418"/>
            <a:ext cx="958375" cy="374791"/>
          </a:xfrm>
          <a:prstGeom prst="round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anchor="ctr"/>
          <a:lstStyle/>
          <a:p>
            <a:pPr algn="ctr">
              <a:defRPr/>
            </a:pPr>
            <a:r>
              <a:rPr lang="ja-JP" altLang="en-US" sz="1000" b="1" dirty="0">
                <a:solidFill>
                  <a:schemeClr val="tx1"/>
                </a:solidFill>
              </a:rPr>
              <a:t>バス運行に</a:t>
            </a:r>
            <a:endParaRPr lang="en-US" altLang="ja-JP" sz="1000" b="1" dirty="0">
              <a:solidFill>
                <a:schemeClr val="tx1"/>
              </a:solidFill>
            </a:endParaRPr>
          </a:p>
          <a:p>
            <a:pPr algn="ctr">
              <a:defRPr/>
            </a:pPr>
            <a:r>
              <a:rPr lang="ja-JP" altLang="en-US" sz="1000" b="1" dirty="0">
                <a:solidFill>
                  <a:schemeClr val="tx1"/>
                </a:solidFill>
              </a:rPr>
              <a:t>かかる協議体</a:t>
            </a:r>
          </a:p>
        </p:txBody>
      </p:sp>
      <p:sp>
        <p:nvSpPr>
          <p:cNvPr id="148" name="角丸四角形 147"/>
          <p:cNvSpPr/>
          <p:nvPr/>
        </p:nvSpPr>
        <p:spPr>
          <a:xfrm>
            <a:off x="1181933" y="4902200"/>
            <a:ext cx="650491" cy="364261"/>
          </a:xfrm>
          <a:prstGeom prst="roundRect">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1200" dirty="0">
                <a:solidFill>
                  <a:schemeClr val="tx1"/>
                </a:solidFill>
              </a:rPr>
              <a:t>市民</a:t>
            </a:r>
          </a:p>
        </p:txBody>
      </p:sp>
      <p:sp>
        <p:nvSpPr>
          <p:cNvPr id="149" name="四角形吹き出し 148"/>
          <p:cNvSpPr/>
          <p:nvPr/>
        </p:nvSpPr>
        <p:spPr>
          <a:xfrm>
            <a:off x="4884647" y="6125997"/>
            <a:ext cx="1113787" cy="551618"/>
          </a:xfrm>
          <a:prstGeom prst="wedgeRectCallout">
            <a:avLst>
              <a:gd name="adj1" fmla="val -64321"/>
              <a:gd name="adj2" fmla="val -25306"/>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r>
              <a:rPr lang="ja-JP" altLang="en-US" sz="1000" dirty="0">
                <a:solidFill>
                  <a:schemeClr val="tx1"/>
                </a:solidFill>
              </a:rPr>
              <a:t>・お客さまニーズ</a:t>
            </a:r>
            <a:endParaRPr lang="en-US" altLang="ja-JP" sz="1000" dirty="0">
              <a:solidFill>
                <a:schemeClr val="tx1"/>
              </a:solidFill>
            </a:endParaRPr>
          </a:p>
          <a:p>
            <a:pPr marL="87313" indent="-87313">
              <a:defRPr/>
            </a:pPr>
            <a:r>
              <a:rPr lang="ja-JP" altLang="en-US" sz="1000" dirty="0">
                <a:solidFill>
                  <a:schemeClr val="tx1"/>
                </a:solidFill>
              </a:rPr>
              <a:t>・事業者の経営判断</a:t>
            </a:r>
          </a:p>
        </p:txBody>
      </p:sp>
      <p:sp>
        <p:nvSpPr>
          <p:cNvPr id="150" name="四角形吹き出し 149"/>
          <p:cNvSpPr/>
          <p:nvPr/>
        </p:nvSpPr>
        <p:spPr>
          <a:xfrm>
            <a:off x="4884647" y="4383079"/>
            <a:ext cx="1113787" cy="387191"/>
          </a:xfrm>
          <a:prstGeom prst="wedgeRectCallout">
            <a:avLst>
              <a:gd name="adj1" fmla="val -69057"/>
              <a:gd name="adj2" fmla="val 8226"/>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r>
              <a:rPr lang="ja-JP" altLang="en-US" sz="900" dirty="0">
                <a:solidFill>
                  <a:schemeClr val="tx1"/>
                </a:solidFill>
              </a:rPr>
              <a:t>・市民ニーズ</a:t>
            </a:r>
            <a:endParaRPr lang="en-US" altLang="ja-JP" sz="900" dirty="0">
              <a:solidFill>
                <a:schemeClr val="tx1"/>
              </a:solidFill>
            </a:endParaRPr>
          </a:p>
          <a:p>
            <a:pPr>
              <a:defRPr/>
            </a:pPr>
            <a:r>
              <a:rPr lang="ja-JP" altLang="en-US" sz="900" dirty="0">
                <a:solidFill>
                  <a:schemeClr val="tx1"/>
                </a:solidFill>
              </a:rPr>
              <a:t>・市の交通政策</a:t>
            </a:r>
          </a:p>
        </p:txBody>
      </p:sp>
      <p:sp>
        <p:nvSpPr>
          <p:cNvPr id="151" name="角丸四角形 150"/>
          <p:cNvSpPr/>
          <p:nvPr/>
        </p:nvSpPr>
        <p:spPr>
          <a:xfrm>
            <a:off x="1175134" y="5575190"/>
            <a:ext cx="650491" cy="365235"/>
          </a:xfrm>
          <a:prstGeom prst="roundRect">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36000" rIns="36000" anchor="ctr"/>
          <a:lstStyle/>
          <a:p>
            <a:pPr algn="ctr">
              <a:defRPr/>
            </a:pPr>
            <a:r>
              <a:rPr lang="ja-JP" altLang="en-US" sz="1050" dirty="0">
                <a:solidFill>
                  <a:schemeClr val="tx1"/>
                </a:solidFill>
              </a:rPr>
              <a:t>お客さま</a:t>
            </a:r>
          </a:p>
        </p:txBody>
      </p:sp>
      <p:sp>
        <p:nvSpPr>
          <p:cNvPr id="152" name="曲折矢印 151"/>
          <p:cNvSpPr/>
          <p:nvPr/>
        </p:nvSpPr>
        <p:spPr>
          <a:xfrm flipV="1">
            <a:off x="1446424" y="5938387"/>
            <a:ext cx="1258293" cy="562186"/>
          </a:xfrm>
          <a:prstGeom prst="bentArrow">
            <a:avLst>
              <a:gd name="adj1" fmla="val 30150"/>
              <a:gd name="adj2" fmla="val 32724"/>
              <a:gd name="adj3" fmla="val 25000"/>
              <a:gd name="adj4" fmla="val 43750"/>
            </a:avLst>
          </a:prstGeom>
          <a:solidFill>
            <a:schemeClr val="accent5"/>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1200">
              <a:solidFill>
                <a:schemeClr val="tx1"/>
              </a:solidFill>
            </a:endParaRPr>
          </a:p>
        </p:txBody>
      </p:sp>
      <p:sp>
        <p:nvSpPr>
          <p:cNvPr id="153" name="テキスト ボックス 45"/>
          <p:cNvSpPr txBox="1">
            <a:spLocks noChangeArrowheads="1"/>
          </p:cNvSpPr>
          <p:nvPr/>
        </p:nvSpPr>
        <p:spPr bwMode="auto">
          <a:xfrm>
            <a:off x="1744765" y="6189406"/>
            <a:ext cx="890212" cy="268514"/>
          </a:xfrm>
          <a:prstGeom prst="rect">
            <a:avLst/>
          </a:prstGeom>
          <a:noFill/>
          <a:ln w="9525">
            <a:noFill/>
            <a:miter lim="800000"/>
            <a:headEnd/>
            <a:tailEnd/>
          </a:ln>
        </p:spPr>
        <p:txBody>
          <a:bodyPr>
            <a:spAutoFit/>
          </a:bodyPr>
          <a:lstStyle/>
          <a:p>
            <a:r>
              <a:rPr lang="ja-JP" altLang="en-US" sz="1000" dirty="0"/>
              <a:t>意見・要望</a:t>
            </a:r>
          </a:p>
        </p:txBody>
      </p:sp>
      <p:sp>
        <p:nvSpPr>
          <p:cNvPr id="154" name="角丸四角形 153"/>
          <p:cNvSpPr/>
          <p:nvPr/>
        </p:nvSpPr>
        <p:spPr>
          <a:xfrm>
            <a:off x="2749550" y="4359275"/>
            <a:ext cx="1209675" cy="419100"/>
          </a:xfrm>
          <a:prstGeom prst="roundRect">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36000" rIns="36000" anchor="ctr"/>
          <a:lstStyle/>
          <a:p>
            <a:pPr algn="ctr">
              <a:defRPr/>
            </a:pPr>
            <a:r>
              <a:rPr lang="ja-JP" altLang="en-US" sz="1100" b="1" dirty="0">
                <a:solidFill>
                  <a:schemeClr val="tx1"/>
                </a:solidFill>
              </a:rPr>
              <a:t>大阪市</a:t>
            </a:r>
            <a:endParaRPr lang="en-US" altLang="ja-JP" sz="1100" b="1" dirty="0">
              <a:solidFill>
                <a:schemeClr val="tx1"/>
              </a:solidFill>
            </a:endParaRPr>
          </a:p>
          <a:p>
            <a:pPr algn="ctr">
              <a:defRPr/>
            </a:pPr>
            <a:r>
              <a:rPr lang="ja-JP" altLang="en-US" sz="900" b="1" dirty="0">
                <a:solidFill>
                  <a:schemeClr val="tx1"/>
                </a:solidFill>
              </a:rPr>
              <a:t>（都市交通局）</a:t>
            </a:r>
          </a:p>
        </p:txBody>
      </p:sp>
      <p:sp>
        <p:nvSpPr>
          <p:cNvPr id="155" name="二等辺三角形 154"/>
          <p:cNvSpPr/>
          <p:nvPr/>
        </p:nvSpPr>
        <p:spPr>
          <a:xfrm rot="5400000">
            <a:off x="5925999" y="5343760"/>
            <a:ext cx="1233055" cy="250072"/>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100"/>
          </a:p>
        </p:txBody>
      </p:sp>
      <p:sp>
        <p:nvSpPr>
          <p:cNvPr id="156" name="角丸四角形 155"/>
          <p:cNvSpPr/>
          <p:nvPr/>
        </p:nvSpPr>
        <p:spPr>
          <a:xfrm>
            <a:off x="6899067" y="4841151"/>
            <a:ext cx="2043187" cy="1242149"/>
          </a:xfrm>
          <a:prstGeom prst="roundRect">
            <a:avLst>
              <a:gd name="adj" fmla="val 11405"/>
            </a:avLst>
          </a:prstGeom>
          <a:solidFill>
            <a:schemeClr val="accent5"/>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horz" rtlCol="0" anchor="ctr"/>
          <a:lstStyle/>
          <a:p>
            <a:pPr algn="ctr"/>
            <a:r>
              <a:rPr kumimoji="1" lang="ja-JP" altLang="en-US" b="1" dirty="0">
                <a:solidFill>
                  <a:schemeClr val="tx1"/>
                </a:solidFill>
              </a:rPr>
              <a:t>利便性の向上や</a:t>
            </a:r>
            <a:endParaRPr kumimoji="1" lang="en-US" altLang="ja-JP" b="1" dirty="0">
              <a:solidFill>
                <a:schemeClr val="tx1"/>
              </a:solidFill>
            </a:endParaRPr>
          </a:p>
          <a:p>
            <a:pPr algn="ctr"/>
            <a:r>
              <a:rPr kumimoji="1" lang="ja-JP" altLang="en-US" b="1" dirty="0">
                <a:solidFill>
                  <a:schemeClr val="tx1"/>
                </a:solidFill>
              </a:rPr>
              <a:t>安定した路線・</a:t>
            </a:r>
            <a:endParaRPr kumimoji="1" lang="en-US" altLang="ja-JP" b="1" dirty="0">
              <a:solidFill>
                <a:schemeClr val="tx1"/>
              </a:solidFill>
            </a:endParaRPr>
          </a:p>
          <a:p>
            <a:pPr algn="ctr"/>
            <a:r>
              <a:rPr kumimoji="1" lang="ja-JP" altLang="en-US" b="1" dirty="0">
                <a:solidFill>
                  <a:schemeClr val="tx1"/>
                </a:solidFill>
              </a:rPr>
              <a:t>サービスの提供</a:t>
            </a:r>
          </a:p>
        </p:txBody>
      </p:sp>
      <p:sp>
        <p:nvSpPr>
          <p:cNvPr id="157" name="大かっこ 156"/>
          <p:cNvSpPr/>
          <p:nvPr/>
        </p:nvSpPr>
        <p:spPr>
          <a:xfrm>
            <a:off x="736600" y="3432223"/>
            <a:ext cx="7835900" cy="586423"/>
          </a:xfrm>
          <a:prstGeom prst="bracketPair">
            <a:avLst/>
          </a:prstGeom>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a:p>
        </p:txBody>
      </p:sp>
      <p:sp>
        <p:nvSpPr>
          <p:cNvPr id="158" name="テキスト ボックス 157"/>
          <p:cNvSpPr txBox="1"/>
          <p:nvPr/>
        </p:nvSpPr>
        <p:spPr>
          <a:xfrm>
            <a:off x="404539" y="4161780"/>
            <a:ext cx="384721" cy="2658120"/>
          </a:xfrm>
          <a:prstGeom prst="rect">
            <a:avLst/>
          </a:prstGeom>
          <a:noFill/>
        </p:spPr>
        <p:txBody>
          <a:bodyPr vert="eaVert" wrap="square" rtlCol="0">
            <a:spAutoFit/>
          </a:bodyPr>
          <a:lstStyle/>
          <a:p>
            <a:pPr algn="ctr"/>
            <a:r>
              <a:rPr kumimoji="1" lang="en-US" altLang="ja-JP" sz="1300" dirty="0"/>
              <a:t>【</a:t>
            </a:r>
            <a:r>
              <a:rPr kumimoji="1" lang="ja-JP" altLang="en-US" sz="1300" dirty="0"/>
              <a:t>路線・サービス維持確保スキーム</a:t>
            </a:r>
            <a:r>
              <a:rPr kumimoji="1" lang="en-US" altLang="ja-JP" sz="1300" dirty="0"/>
              <a:t>】</a:t>
            </a:r>
            <a:endParaRPr kumimoji="1" lang="ja-JP" altLang="en-US" sz="1300" dirty="0"/>
          </a:p>
        </p:txBody>
      </p:sp>
      <p:sp>
        <p:nvSpPr>
          <p:cNvPr id="159" name="曲折矢印 158"/>
          <p:cNvSpPr/>
          <p:nvPr/>
        </p:nvSpPr>
        <p:spPr>
          <a:xfrm>
            <a:off x="1494049" y="4338187"/>
            <a:ext cx="1258293" cy="562186"/>
          </a:xfrm>
          <a:prstGeom prst="bentArrow">
            <a:avLst>
              <a:gd name="adj1" fmla="val 30150"/>
              <a:gd name="adj2" fmla="val 32724"/>
              <a:gd name="adj3" fmla="val 25000"/>
              <a:gd name="adj4" fmla="val 43750"/>
            </a:avLst>
          </a:prstGeom>
          <a:solidFill>
            <a:schemeClr val="accent5"/>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1200">
              <a:solidFill>
                <a:schemeClr val="tx1"/>
              </a:solidFill>
            </a:endParaRPr>
          </a:p>
        </p:txBody>
      </p:sp>
      <p:sp>
        <p:nvSpPr>
          <p:cNvPr id="160" name="テキスト ボックス 1"/>
          <p:cNvSpPr txBox="1">
            <a:spLocks noChangeArrowheads="1"/>
          </p:cNvSpPr>
          <p:nvPr/>
        </p:nvSpPr>
        <p:spPr bwMode="auto">
          <a:xfrm>
            <a:off x="1762487" y="4411895"/>
            <a:ext cx="888848" cy="268514"/>
          </a:xfrm>
          <a:prstGeom prst="rect">
            <a:avLst/>
          </a:prstGeom>
          <a:noFill/>
          <a:ln w="9525">
            <a:noFill/>
            <a:miter lim="800000"/>
            <a:headEnd/>
            <a:tailEnd/>
          </a:ln>
        </p:spPr>
        <p:txBody>
          <a:bodyPr>
            <a:spAutoFit/>
          </a:bodyPr>
          <a:lstStyle/>
          <a:p>
            <a:r>
              <a:rPr lang="ja-JP" altLang="en-US" sz="1000" dirty="0"/>
              <a:t>意見・要望</a:t>
            </a:r>
          </a:p>
        </p:txBody>
      </p:sp>
      <p:sp>
        <p:nvSpPr>
          <p:cNvPr id="161" name="曲折矢印 160"/>
          <p:cNvSpPr/>
          <p:nvPr/>
        </p:nvSpPr>
        <p:spPr>
          <a:xfrm rot="16200000" flipV="1">
            <a:off x="4156722" y="5860400"/>
            <a:ext cx="415927" cy="829977"/>
          </a:xfrm>
          <a:prstGeom prst="bentArrow">
            <a:avLst>
              <a:gd name="adj1" fmla="val 31870"/>
              <a:gd name="adj2" fmla="val 31870"/>
              <a:gd name="adj3" fmla="val 25000"/>
              <a:gd name="adj4" fmla="val 43750"/>
            </a:avLst>
          </a:prstGeom>
          <a:solidFill>
            <a:schemeClr val="tx1">
              <a:lumMod val="85000"/>
              <a:lumOff val="15000"/>
            </a:schemeClr>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1200">
              <a:solidFill>
                <a:schemeClr val="tx1"/>
              </a:solidFill>
            </a:endParaRPr>
          </a:p>
        </p:txBody>
      </p:sp>
      <p:sp>
        <p:nvSpPr>
          <p:cNvPr id="35" name="角丸四角形 34"/>
          <p:cNvSpPr/>
          <p:nvPr/>
        </p:nvSpPr>
        <p:spPr>
          <a:xfrm>
            <a:off x="6611132" y="6140226"/>
            <a:ext cx="2425364" cy="656048"/>
          </a:xfrm>
          <a:prstGeom prst="roundRect">
            <a:avLst>
              <a:gd name="adj" fmla="val 11405"/>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vert="horz" lIns="36000" tIns="36000" rIns="36000" bIns="36000" rtlCol="0" anchor="ctr"/>
          <a:lstStyle/>
          <a:p>
            <a:r>
              <a:rPr kumimoji="1" lang="ja-JP" altLang="en-US" sz="1200" dirty="0">
                <a:solidFill>
                  <a:schemeClr val="tx1"/>
                </a:solidFill>
              </a:rPr>
              <a:t>路線、運行回数、運賃などは原則として少なくとも</a:t>
            </a:r>
            <a:r>
              <a:rPr kumimoji="1" lang="en-US" altLang="ja-JP" sz="1200" dirty="0">
                <a:solidFill>
                  <a:schemeClr val="tx1"/>
                </a:solidFill>
              </a:rPr>
              <a:t>10</a:t>
            </a:r>
            <a:r>
              <a:rPr kumimoji="1" lang="ja-JP" altLang="en-US" sz="1200" dirty="0">
                <a:solidFill>
                  <a:schemeClr val="tx1"/>
                </a:solidFill>
              </a:rPr>
              <a:t>年は引継ぎ時の水準を維持する</a:t>
            </a:r>
          </a:p>
        </p:txBody>
      </p:sp>
      <p:sp>
        <p:nvSpPr>
          <p:cNvPr id="43" name="テキスト ボックス 42"/>
          <p:cNvSpPr txBox="1"/>
          <p:nvPr/>
        </p:nvSpPr>
        <p:spPr>
          <a:xfrm>
            <a:off x="0" y="0"/>
            <a:ext cx="3851920" cy="260648"/>
          </a:xfrm>
          <a:prstGeom prst="rect">
            <a:avLst/>
          </a:prstGeom>
          <a:noFill/>
        </p:spPr>
        <p:txBody>
          <a:bodyPr wrap="square" rtlCol="0">
            <a:spAutoFit/>
          </a:bodyPr>
          <a:lstStyle/>
          <a:p>
            <a:r>
              <a:rPr lang="en-US" altLang="ja-JP" sz="1100" dirty="0"/>
              <a:t>Ⅱ</a:t>
            </a:r>
            <a:r>
              <a:rPr lang="ja-JP" altLang="en-US" sz="1100" dirty="0"/>
              <a:t>　公民連携</a:t>
            </a:r>
            <a:r>
              <a:rPr lang="en-US" altLang="ja-JP" sz="1100" dirty="0"/>
              <a:t>/</a:t>
            </a:r>
            <a:r>
              <a:rPr lang="ja-JP" altLang="en-US" sz="1100" dirty="0"/>
              <a:t>経営形態の見直し</a:t>
            </a:r>
            <a:r>
              <a:rPr lang="en-US" altLang="ja-JP" sz="1100" dirty="0"/>
              <a:t>【</a:t>
            </a:r>
            <a:r>
              <a:rPr lang="ja-JP" altLang="en-US" sz="1100" dirty="0"/>
              <a:t>民営化の取組</a:t>
            </a:r>
            <a:r>
              <a:rPr lang="en-US" altLang="ja-JP" sz="1100" dirty="0"/>
              <a:t>】</a:t>
            </a:r>
            <a:r>
              <a:rPr lang="ja-JP" altLang="en-US" sz="1100" dirty="0"/>
              <a:t>・バス</a:t>
            </a:r>
            <a:endParaRPr kumimoji="1" lang="en-US" altLang="ja-JP" sz="1100" dirty="0"/>
          </a:p>
        </p:txBody>
      </p:sp>
      <p:sp>
        <p:nvSpPr>
          <p:cNvPr id="2" name="スライド番号プレースホルダー 1"/>
          <p:cNvSpPr>
            <a:spLocks noGrp="1"/>
          </p:cNvSpPr>
          <p:nvPr>
            <p:ph type="sldNum" sz="quarter" idx="12"/>
          </p:nvPr>
        </p:nvSpPr>
        <p:spPr/>
        <p:txBody>
          <a:bodyPr/>
          <a:lstStyle/>
          <a:p>
            <a:fld id="{CCEC3038-1CF1-4B63-9920-55248DCFBA97}" type="slidenum">
              <a:rPr kumimoji="1" lang="ja-JP" altLang="en-US" smtClean="0"/>
              <a:pPr/>
              <a:t>65</a:t>
            </a:fld>
            <a:endParaRPr kumimoji="1" lang="ja-JP" altLang="en-US"/>
          </a:p>
        </p:txBody>
      </p:sp>
      <p:sp>
        <p:nvSpPr>
          <p:cNvPr id="44" name="テキスト ボックス 43"/>
          <p:cNvSpPr txBox="1"/>
          <p:nvPr/>
        </p:nvSpPr>
        <p:spPr>
          <a:xfrm>
            <a:off x="7884368" y="0"/>
            <a:ext cx="1187624" cy="307777"/>
          </a:xfrm>
          <a:prstGeom prst="rect">
            <a:avLst/>
          </a:prstGeom>
          <a:noFill/>
        </p:spPr>
        <p:txBody>
          <a:bodyPr wrap="square" rtlCol="0">
            <a:spAutoFit/>
          </a:bodyPr>
          <a:lstStyle/>
          <a:p>
            <a:r>
              <a:rPr kumimoji="1" lang="en-US" altLang="ja-JP" sz="1400" dirty="0" smtClean="0"/>
              <a:t>C2.(</a:t>
            </a:r>
            <a:r>
              <a:rPr lang="en-US" altLang="ja-JP" sz="1400" dirty="0"/>
              <a:t>81</a:t>
            </a:r>
            <a:r>
              <a:rPr kumimoji="1" lang="en-US" altLang="ja-JP" sz="1400" dirty="0" smtClean="0"/>
              <a:t>)(8</a:t>
            </a:r>
            <a:r>
              <a:rPr lang="en-US" altLang="ja-JP" sz="1400" dirty="0"/>
              <a:t>2</a:t>
            </a:r>
            <a:r>
              <a:rPr kumimoji="1" lang="en-US" altLang="ja-JP" sz="1400" dirty="0" smtClean="0"/>
              <a:t>)</a:t>
            </a:r>
            <a:endParaRPr kumimoji="1" lang="ja-JP" altLang="en-US" sz="1400" dirty="0"/>
          </a:p>
        </p:txBody>
      </p:sp>
    </p:spTree>
    <p:extLst>
      <p:ext uri="{BB962C8B-B14F-4D97-AF65-F5344CB8AC3E}">
        <p14:creationId xmlns:p14="http://schemas.microsoft.com/office/powerpoint/2010/main" val="3547220418"/>
      </p:ext>
    </p:extLst>
  </p:cSld>
  <p:clrMapOvr>
    <a:masterClrMapping/>
  </p:clrMapOvr>
  <p:timing>
    <p:tnLst>
      <p:par>
        <p:cTn id="1" dur="indefinite" restart="never" nodeType="tmRoot"/>
      </p:par>
    </p:tn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正方形/長方形 26"/>
          <p:cNvSpPr/>
          <p:nvPr/>
        </p:nvSpPr>
        <p:spPr>
          <a:xfrm>
            <a:off x="251520" y="260648"/>
            <a:ext cx="5904656" cy="369332"/>
          </a:xfrm>
          <a:prstGeom prst="rect">
            <a:avLst/>
          </a:prstGeom>
        </p:spPr>
        <p:txBody>
          <a:bodyPr wrap="square">
            <a:spAutoFit/>
          </a:bodyPr>
          <a:lstStyle/>
          <a:p>
            <a:r>
              <a:rPr lang="ja-JP" altLang="en-US" b="1" dirty="0">
                <a:latin typeface="Calibri" pitchFamily="34" charset="0"/>
              </a:rPr>
              <a:t>③さらなる課題（民営化後の取組内容）</a:t>
            </a:r>
          </a:p>
        </p:txBody>
      </p:sp>
      <p:cxnSp>
        <p:nvCxnSpPr>
          <p:cNvPr id="28" name="直線コネクタ 27"/>
          <p:cNvCxnSpPr/>
          <p:nvPr/>
        </p:nvCxnSpPr>
        <p:spPr>
          <a:xfrm>
            <a:off x="179512" y="620688"/>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2" name="正方形/長方形 31"/>
          <p:cNvSpPr/>
          <p:nvPr/>
        </p:nvSpPr>
        <p:spPr>
          <a:xfrm>
            <a:off x="7410734" y="278987"/>
            <a:ext cx="1719619" cy="369332"/>
          </a:xfrm>
          <a:prstGeom prst="rect">
            <a:avLst/>
          </a:prstGeom>
          <a:noFill/>
        </p:spPr>
        <p:txBody>
          <a:bodyPr wrap="square">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lgn="ctr"/>
            <a:r>
              <a:rPr lang="ja-JP" altLang="en-US" dirty="0"/>
              <a:t>＜</a:t>
            </a:r>
            <a:r>
              <a:rPr lang="en-US" altLang="ja-JP" dirty="0"/>
              <a:t>Outcome</a:t>
            </a:r>
            <a:r>
              <a:rPr lang="ja-JP" altLang="en-US" dirty="0"/>
              <a:t>＞</a:t>
            </a:r>
          </a:p>
        </p:txBody>
      </p:sp>
      <p:sp>
        <p:nvSpPr>
          <p:cNvPr id="35" name="スライド番号プレースホルダ 34"/>
          <p:cNvSpPr>
            <a:spLocks noGrp="1"/>
          </p:cNvSpPr>
          <p:nvPr>
            <p:ph type="sldNum" sz="quarter" idx="12"/>
          </p:nvPr>
        </p:nvSpPr>
        <p:spPr/>
        <p:txBody>
          <a:bodyPr/>
          <a:lstStyle/>
          <a:p>
            <a:fld id="{CCEC3038-1CF1-4B63-9920-55248DCFBA97}" type="slidenum">
              <a:rPr kumimoji="1" lang="ja-JP" altLang="en-US" smtClean="0"/>
              <a:pPr/>
              <a:t>66</a:t>
            </a:fld>
            <a:endParaRPr kumimoji="1" lang="ja-JP" altLang="en-US"/>
          </a:p>
        </p:txBody>
      </p:sp>
      <p:sp>
        <p:nvSpPr>
          <p:cNvPr id="15" name="角丸四角形 14"/>
          <p:cNvSpPr/>
          <p:nvPr/>
        </p:nvSpPr>
        <p:spPr>
          <a:xfrm>
            <a:off x="251520" y="1480778"/>
            <a:ext cx="360000" cy="4966811"/>
          </a:xfrm>
          <a:prstGeom prst="roundRect">
            <a:avLst/>
          </a:prstGeom>
          <a:noFill/>
          <a:ln>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vert="eaVert" rtlCol="0" anchor="ctr"/>
          <a:lstStyle/>
          <a:p>
            <a:pPr algn="ctr"/>
            <a:r>
              <a:rPr lang="ja-JP" altLang="en-US" sz="1400" dirty="0">
                <a:solidFill>
                  <a:schemeClr val="tx1"/>
                </a:solidFill>
              </a:rPr>
              <a:t>路線・サービスを将来に亘り持続的・安定的に提供</a:t>
            </a:r>
            <a:endParaRPr kumimoji="1" lang="ja-JP" altLang="en-US" sz="1400" dirty="0">
              <a:solidFill>
                <a:schemeClr val="tx1"/>
              </a:solidFill>
            </a:endParaRPr>
          </a:p>
        </p:txBody>
      </p:sp>
      <p:sp>
        <p:nvSpPr>
          <p:cNvPr id="16" name="角丸四角形 15"/>
          <p:cNvSpPr/>
          <p:nvPr/>
        </p:nvSpPr>
        <p:spPr>
          <a:xfrm>
            <a:off x="8546886" y="1552786"/>
            <a:ext cx="453562" cy="4822795"/>
          </a:xfrm>
          <a:prstGeom prst="roundRect">
            <a:avLst/>
          </a:prstGeom>
          <a:solidFill>
            <a:srgbClr val="002060"/>
          </a:solidFill>
          <a:ln>
            <a:noFill/>
          </a:ln>
        </p:spPr>
        <p:style>
          <a:lnRef idx="2">
            <a:schemeClr val="accent1">
              <a:shade val="50000"/>
            </a:schemeClr>
          </a:lnRef>
          <a:fillRef idx="1">
            <a:schemeClr val="accent1"/>
          </a:fillRef>
          <a:effectRef idx="0">
            <a:schemeClr val="accent1"/>
          </a:effectRef>
          <a:fontRef idx="minor">
            <a:schemeClr val="lt1"/>
          </a:fontRef>
        </p:style>
        <p:txBody>
          <a:bodyPr vert="eaVert" rtlCol="0" anchor="ctr"/>
          <a:lstStyle/>
          <a:p>
            <a:pPr algn="ctr"/>
            <a:r>
              <a:rPr kumimoji="1" lang="ja-JP" altLang="en-US" sz="1600" dirty="0">
                <a:solidFill>
                  <a:schemeClr val="bg1"/>
                </a:solidFill>
              </a:rPr>
              <a:t>市民・お客さまのための民営化</a:t>
            </a:r>
          </a:p>
        </p:txBody>
      </p:sp>
      <p:sp>
        <p:nvSpPr>
          <p:cNvPr id="17" name="角丸四角形 16"/>
          <p:cNvSpPr/>
          <p:nvPr/>
        </p:nvSpPr>
        <p:spPr>
          <a:xfrm>
            <a:off x="899592" y="1480777"/>
            <a:ext cx="360000" cy="4966812"/>
          </a:xfrm>
          <a:prstGeom prst="roundRect">
            <a:avLst/>
          </a:pr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vert="eaVert" rtlCol="0" anchor="ctr"/>
          <a:lstStyle/>
          <a:p>
            <a:pPr algn="ctr"/>
            <a:r>
              <a:rPr kumimoji="1" lang="ja-JP" altLang="en-US" sz="1400" dirty="0">
                <a:solidFill>
                  <a:schemeClr val="tx1"/>
                </a:solidFill>
              </a:rPr>
              <a:t>バス事業の民営化</a:t>
            </a:r>
          </a:p>
        </p:txBody>
      </p:sp>
      <p:sp>
        <p:nvSpPr>
          <p:cNvPr id="18" name="二等辺三角形 17"/>
          <p:cNvSpPr/>
          <p:nvPr/>
        </p:nvSpPr>
        <p:spPr>
          <a:xfrm rot="5400000">
            <a:off x="532714" y="3856183"/>
            <a:ext cx="396000" cy="216000"/>
          </a:xfrm>
          <a:prstGeom prst="triangle">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0" name="二等辺三角形 19"/>
          <p:cNvSpPr/>
          <p:nvPr/>
        </p:nvSpPr>
        <p:spPr>
          <a:xfrm rot="5400000">
            <a:off x="1163570" y="3856183"/>
            <a:ext cx="396000" cy="216000"/>
          </a:xfrm>
          <a:prstGeom prst="triangle">
            <a:avLst/>
          </a:pr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nvGrpSpPr>
          <p:cNvPr id="21" name="グループ化 20"/>
          <p:cNvGrpSpPr/>
          <p:nvPr/>
        </p:nvGrpSpPr>
        <p:grpSpPr>
          <a:xfrm>
            <a:off x="1576746" y="1480778"/>
            <a:ext cx="6820396" cy="963980"/>
            <a:chOff x="1576746" y="1481911"/>
            <a:chExt cx="6820396" cy="963980"/>
          </a:xfrm>
        </p:grpSpPr>
        <p:sp>
          <p:nvSpPr>
            <p:cNvPr id="22" name="ホームベース 21"/>
            <p:cNvSpPr/>
            <p:nvPr/>
          </p:nvSpPr>
          <p:spPr>
            <a:xfrm>
              <a:off x="5436416" y="1481911"/>
              <a:ext cx="2952000" cy="432000"/>
            </a:xfrm>
            <a:prstGeom prst="homePlate">
              <a:avLst/>
            </a:prstGeom>
            <a:solidFill>
              <a:schemeClr val="accent1">
                <a:lumMod val="75000"/>
              </a:schemeClr>
            </a:solidFill>
            <a:ln>
              <a:noFill/>
            </a:ln>
            <a:effectLst>
              <a:softEdge rad="0"/>
            </a:effectLst>
            <a:scene3d>
              <a:camera prst="orthographicFront"/>
              <a:lightRig rig="threePt" dir="t"/>
            </a:scene3d>
            <a:sp3d>
              <a:bevelT h="1016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1400" dirty="0"/>
                <a:t>終わりなき安全の追求</a:t>
              </a:r>
            </a:p>
          </p:txBody>
        </p:sp>
        <p:sp>
          <p:nvSpPr>
            <p:cNvPr id="23" name="ホームベース 22"/>
            <p:cNvSpPr/>
            <p:nvPr/>
          </p:nvSpPr>
          <p:spPr>
            <a:xfrm>
              <a:off x="2184158" y="1481911"/>
              <a:ext cx="2952000" cy="432000"/>
            </a:xfrm>
            <a:prstGeom prst="homePlate">
              <a:avLst/>
            </a:prstGeom>
            <a:solidFill>
              <a:schemeClr val="accent1">
                <a:lumMod val="90000"/>
              </a:schemeClr>
            </a:solidFill>
            <a:ln>
              <a:noFill/>
            </a:ln>
            <a:effectLst>
              <a:softEdge rad="0"/>
            </a:effectLst>
            <a:scene3d>
              <a:camera prst="orthographicFront"/>
              <a:lightRig rig="threePt" dir="t"/>
            </a:scene3d>
            <a:sp3d>
              <a:bevelT h="1016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1400" dirty="0"/>
                <a:t>安全</a:t>
              </a:r>
              <a:endParaRPr kumimoji="1" lang="en-US" altLang="ja-JP" sz="1400" dirty="0"/>
            </a:p>
          </p:txBody>
        </p:sp>
        <p:sp>
          <p:nvSpPr>
            <p:cNvPr id="24" name="円/楕円 83"/>
            <p:cNvSpPr/>
            <p:nvPr/>
          </p:nvSpPr>
          <p:spPr>
            <a:xfrm>
              <a:off x="1576746" y="1481911"/>
              <a:ext cx="432000" cy="432000"/>
            </a:xfrm>
            <a:prstGeom prst="ellipse">
              <a:avLst/>
            </a:pr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1600" dirty="0">
                  <a:solidFill>
                    <a:schemeClr val="tx1"/>
                  </a:solidFill>
                </a:rPr>
                <a:t>１</a:t>
              </a:r>
              <a:endParaRPr kumimoji="1" lang="ja-JP" altLang="en-US" sz="1600" dirty="0">
                <a:solidFill>
                  <a:schemeClr val="tx1"/>
                </a:solidFill>
              </a:endParaRPr>
            </a:p>
          </p:txBody>
        </p:sp>
        <p:sp>
          <p:nvSpPr>
            <p:cNvPr id="26" name="テキスト ボックス 25"/>
            <p:cNvSpPr txBox="1"/>
            <p:nvPr/>
          </p:nvSpPr>
          <p:spPr>
            <a:xfrm>
              <a:off x="1745940" y="1984226"/>
              <a:ext cx="6651202" cy="461665"/>
            </a:xfrm>
            <a:prstGeom prst="rect">
              <a:avLst/>
            </a:prstGeom>
            <a:noFill/>
          </p:spPr>
          <p:txBody>
            <a:bodyPr wrap="square" rtlCol="0">
              <a:spAutoFit/>
            </a:bodyPr>
            <a:lstStyle/>
            <a:p>
              <a:pPr marL="171450" indent="-171450">
                <a:buClr>
                  <a:srgbClr val="002060"/>
                </a:buClr>
                <a:buFont typeface="Wingdings" panose="05000000000000000000" pitchFamily="2" charset="2"/>
                <a:buChar char="l"/>
              </a:pPr>
              <a:r>
                <a:rPr lang="ja-JP" altLang="en-US" sz="1200">
                  <a:latin typeface="+mn-ea"/>
                </a:rPr>
                <a:t>運転技能評価システムを活用した研修の</a:t>
              </a:r>
              <a:r>
                <a:rPr lang="ja-JP" altLang="en-US" sz="1200" dirty="0">
                  <a:latin typeface="+mn-ea"/>
                </a:rPr>
                <a:t>実施など、事故防止に向けた教育訓練の充実を図る。</a:t>
              </a:r>
              <a:endParaRPr lang="en-US" altLang="ja-JP" sz="1200" dirty="0">
                <a:latin typeface="+mn-ea"/>
              </a:endParaRPr>
            </a:p>
            <a:p>
              <a:pPr marL="171450" indent="-171450">
                <a:buClr>
                  <a:srgbClr val="002060"/>
                </a:buClr>
                <a:buFont typeface="Wingdings" panose="05000000000000000000" pitchFamily="2" charset="2"/>
                <a:buChar char="l"/>
              </a:pPr>
              <a:r>
                <a:rPr lang="ja-JP" altLang="en-US" sz="1200" dirty="0">
                  <a:latin typeface="+mn-ea"/>
                </a:rPr>
                <a:t>バスジャックや津波対応など、万一に備えた対策訓練の実施。</a:t>
              </a:r>
              <a:endParaRPr lang="en-US" altLang="ja-JP" sz="1200" dirty="0">
                <a:latin typeface="+mn-ea"/>
              </a:endParaRPr>
            </a:p>
          </p:txBody>
        </p:sp>
      </p:grpSp>
      <p:grpSp>
        <p:nvGrpSpPr>
          <p:cNvPr id="30" name="グループ化 29"/>
          <p:cNvGrpSpPr/>
          <p:nvPr/>
        </p:nvGrpSpPr>
        <p:grpSpPr>
          <a:xfrm>
            <a:off x="1576746" y="3711285"/>
            <a:ext cx="6830728" cy="965721"/>
            <a:chOff x="1576746" y="5013176"/>
            <a:chExt cx="6830728" cy="965721"/>
          </a:xfrm>
        </p:grpSpPr>
        <p:sp>
          <p:nvSpPr>
            <p:cNvPr id="31" name="ホームベース 30"/>
            <p:cNvSpPr/>
            <p:nvPr/>
          </p:nvSpPr>
          <p:spPr>
            <a:xfrm>
              <a:off x="2184158" y="5013176"/>
              <a:ext cx="2952000" cy="432000"/>
            </a:xfrm>
            <a:prstGeom prst="homePlate">
              <a:avLst/>
            </a:prstGeom>
            <a:solidFill>
              <a:schemeClr val="accent1">
                <a:lumMod val="90000"/>
              </a:schemeClr>
            </a:solidFill>
            <a:ln>
              <a:noFill/>
            </a:ln>
            <a:effectLst>
              <a:softEdge rad="0"/>
            </a:effectLst>
            <a:scene3d>
              <a:camera prst="orthographicFront"/>
              <a:lightRig rig="threePt" dir="t"/>
            </a:scene3d>
            <a:sp3d>
              <a:bevelT h="1016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1400" dirty="0"/>
                <a:t>誠実</a:t>
              </a:r>
              <a:endParaRPr kumimoji="1" lang="ja-JP" altLang="en-US" sz="1400" dirty="0"/>
            </a:p>
          </p:txBody>
        </p:sp>
        <p:sp>
          <p:nvSpPr>
            <p:cNvPr id="33" name="ホームベース 32"/>
            <p:cNvSpPr/>
            <p:nvPr/>
          </p:nvSpPr>
          <p:spPr>
            <a:xfrm>
              <a:off x="5436416" y="5013176"/>
              <a:ext cx="2952000" cy="432000"/>
            </a:xfrm>
            <a:prstGeom prst="homePlate">
              <a:avLst/>
            </a:prstGeom>
            <a:solidFill>
              <a:schemeClr val="accent1">
                <a:lumMod val="75000"/>
              </a:schemeClr>
            </a:solidFill>
            <a:ln>
              <a:noFill/>
            </a:ln>
            <a:effectLst>
              <a:softEdge rad="0"/>
            </a:effectLst>
            <a:scene3d>
              <a:camera prst="orthographicFront"/>
              <a:lightRig rig="threePt" dir="t"/>
            </a:scene3d>
            <a:sp3d>
              <a:bevelT h="1016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1400" dirty="0"/>
                <a:t>信頼される企業を目指して</a:t>
              </a:r>
              <a:endParaRPr kumimoji="1" lang="en-US" altLang="ja-JP" sz="1400" dirty="0"/>
            </a:p>
          </p:txBody>
        </p:sp>
        <p:sp>
          <p:nvSpPr>
            <p:cNvPr id="34" name="円/楕円 85"/>
            <p:cNvSpPr/>
            <p:nvPr/>
          </p:nvSpPr>
          <p:spPr>
            <a:xfrm>
              <a:off x="1576746" y="5013176"/>
              <a:ext cx="432000" cy="432000"/>
            </a:xfrm>
            <a:prstGeom prst="ellipse">
              <a:avLst/>
            </a:pr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1600" dirty="0">
                  <a:solidFill>
                    <a:schemeClr val="tx1"/>
                  </a:solidFill>
                </a:rPr>
                <a:t>３</a:t>
              </a:r>
            </a:p>
          </p:txBody>
        </p:sp>
        <p:sp>
          <p:nvSpPr>
            <p:cNvPr id="42" name="テキスト ボックス 41"/>
            <p:cNvSpPr txBox="1"/>
            <p:nvPr/>
          </p:nvSpPr>
          <p:spPr>
            <a:xfrm>
              <a:off x="1745940" y="5517232"/>
              <a:ext cx="6661534" cy="461665"/>
            </a:xfrm>
            <a:prstGeom prst="rect">
              <a:avLst/>
            </a:prstGeom>
            <a:noFill/>
          </p:spPr>
          <p:txBody>
            <a:bodyPr wrap="square" rtlCol="0">
              <a:spAutoFit/>
            </a:bodyPr>
            <a:lstStyle/>
            <a:p>
              <a:pPr marL="171450" indent="-171450">
                <a:buClr>
                  <a:srgbClr val="002060"/>
                </a:buClr>
                <a:buFont typeface="Wingdings" panose="05000000000000000000" pitchFamily="2" charset="2"/>
                <a:buChar char="l"/>
              </a:pPr>
              <a:r>
                <a:rPr lang="ja-JP" altLang="en-US" sz="1200" dirty="0">
                  <a:latin typeface="+mn-ea"/>
                </a:rPr>
                <a:t>地域と連携し、車内事故防止の活動や交通安全教室など事故防止の啓発に取り組む。</a:t>
              </a:r>
            </a:p>
            <a:p>
              <a:pPr marL="171450" indent="-171450">
                <a:buClr>
                  <a:srgbClr val="002060"/>
                </a:buClr>
                <a:buFont typeface="Wingdings" panose="05000000000000000000" pitchFamily="2" charset="2"/>
                <a:buChar char="l"/>
              </a:pPr>
              <a:r>
                <a:rPr lang="ja-JP" altLang="en-US" sz="1200" dirty="0">
                  <a:latin typeface="+mn-ea"/>
                </a:rPr>
                <a:t>営業所の見学会を開催し、バスを身近に親しんでいただける取り組みを実施。</a:t>
              </a:r>
              <a:endParaRPr lang="en-US" altLang="ja-JP" sz="1200" dirty="0">
                <a:latin typeface="+mn-ea"/>
              </a:endParaRPr>
            </a:p>
          </p:txBody>
        </p:sp>
      </p:grpSp>
      <p:grpSp>
        <p:nvGrpSpPr>
          <p:cNvPr id="43" name="グループ化 42"/>
          <p:cNvGrpSpPr/>
          <p:nvPr/>
        </p:nvGrpSpPr>
        <p:grpSpPr>
          <a:xfrm>
            <a:off x="1576746" y="2559157"/>
            <a:ext cx="6820396" cy="965721"/>
            <a:chOff x="1576746" y="2997016"/>
            <a:chExt cx="6820396" cy="965721"/>
          </a:xfrm>
        </p:grpSpPr>
        <p:sp>
          <p:nvSpPr>
            <p:cNvPr id="44" name="ホームベース 43"/>
            <p:cNvSpPr/>
            <p:nvPr/>
          </p:nvSpPr>
          <p:spPr>
            <a:xfrm>
              <a:off x="2184158" y="2997016"/>
              <a:ext cx="2952000" cy="432000"/>
            </a:xfrm>
            <a:prstGeom prst="homePlate">
              <a:avLst/>
            </a:prstGeom>
            <a:solidFill>
              <a:schemeClr val="accent1">
                <a:lumMod val="90000"/>
              </a:schemeClr>
            </a:solidFill>
            <a:ln>
              <a:noFill/>
            </a:ln>
            <a:effectLst>
              <a:softEdge rad="0"/>
            </a:effectLst>
            <a:scene3d>
              <a:camera prst="orthographicFront"/>
              <a:lightRig rig="threePt" dir="t"/>
            </a:scene3d>
            <a:sp3d>
              <a:bevelT h="1016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1400" dirty="0"/>
                <a:t>サービス</a:t>
              </a:r>
              <a:endParaRPr kumimoji="1" lang="ja-JP" altLang="en-US" sz="1400" dirty="0"/>
            </a:p>
          </p:txBody>
        </p:sp>
        <p:sp>
          <p:nvSpPr>
            <p:cNvPr id="45" name="ホームベース 44"/>
            <p:cNvSpPr/>
            <p:nvPr/>
          </p:nvSpPr>
          <p:spPr>
            <a:xfrm>
              <a:off x="5436416" y="2997016"/>
              <a:ext cx="2952000" cy="432000"/>
            </a:xfrm>
            <a:prstGeom prst="homePlate">
              <a:avLst/>
            </a:prstGeom>
            <a:solidFill>
              <a:schemeClr val="accent1">
                <a:lumMod val="75000"/>
              </a:schemeClr>
            </a:solidFill>
            <a:ln>
              <a:noFill/>
            </a:ln>
            <a:effectLst>
              <a:softEdge rad="0"/>
            </a:effectLst>
            <a:scene3d>
              <a:camera prst="orthographicFront"/>
              <a:lightRig rig="threePt" dir="t"/>
            </a:scene3d>
            <a:sp3d>
              <a:bevelT h="1016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1400" dirty="0"/>
                <a:t>より便利で、使いやすいバス</a:t>
              </a:r>
              <a:endParaRPr kumimoji="1" lang="en-US" altLang="ja-JP" sz="1400" dirty="0"/>
            </a:p>
          </p:txBody>
        </p:sp>
        <p:sp>
          <p:nvSpPr>
            <p:cNvPr id="46" name="円/楕円 17"/>
            <p:cNvSpPr/>
            <p:nvPr/>
          </p:nvSpPr>
          <p:spPr>
            <a:xfrm>
              <a:off x="1576746" y="2997016"/>
              <a:ext cx="432000" cy="432000"/>
            </a:xfrm>
            <a:prstGeom prst="ellipse">
              <a:avLst/>
            </a:pr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1600" dirty="0">
                  <a:solidFill>
                    <a:schemeClr val="tx1"/>
                  </a:solidFill>
                </a:rPr>
                <a:t>２</a:t>
              </a:r>
            </a:p>
          </p:txBody>
        </p:sp>
        <p:sp>
          <p:nvSpPr>
            <p:cNvPr id="47" name="テキスト ボックス 46"/>
            <p:cNvSpPr txBox="1"/>
            <p:nvPr/>
          </p:nvSpPr>
          <p:spPr>
            <a:xfrm>
              <a:off x="1745940" y="3501072"/>
              <a:ext cx="6651202" cy="461665"/>
            </a:xfrm>
            <a:prstGeom prst="rect">
              <a:avLst/>
            </a:prstGeom>
            <a:noFill/>
          </p:spPr>
          <p:txBody>
            <a:bodyPr wrap="square" rtlCol="0">
              <a:spAutoFit/>
            </a:bodyPr>
            <a:lstStyle/>
            <a:p>
              <a:pPr marL="171450" indent="-171450">
                <a:buClr>
                  <a:srgbClr val="002060"/>
                </a:buClr>
                <a:buFont typeface="Wingdings" panose="05000000000000000000" pitchFamily="2" charset="2"/>
                <a:buChar char="l"/>
              </a:pPr>
              <a:r>
                <a:rPr lang="ja-JP" altLang="en-US" sz="1200" dirty="0">
                  <a:latin typeface="+mn-ea"/>
                </a:rPr>
                <a:t>増客・増収が見込める路線で運行サービスの拡大。</a:t>
              </a:r>
              <a:endParaRPr lang="en-US" altLang="ja-JP" sz="1200" dirty="0">
                <a:latin typeface="+mn-ea"/>
              </a:endParaRPr>
            </a:p>
            <a:p>
              <a:pPr marL="171450" indent="-171450">
                <a:buClr>
                  <a:srgbClr val="002060"/>
                </a:buClr>
                <a:buFont typeface="Wingdings" panose="05000000000000000000" pitchFamily="2" charset="2"/>
                <a:buChar char="l"/>
              </a:pPr>
              <a:r>
                <a:rPr lang="ja-JP" altLang="en-US" sz="1200" dirty="0">
                  <a:latin typeface="+mn-ea"/>
                </a:rPr>
                <a:t>サービス介助士の資格取得を推進するなど「ひとにやさしいバス」の精神を継承する。</a:t>
              </a:r>
            </a:p>
          </p:txBody>
        </p:sp>
      </p:grpSp>
      <p:sp>
        <p:nvSpPr>
          <p:cNvPr id="48" name="テキスト ボックス 47"/>
          <p:cNvSpPr txBox="1"/>
          <p:nvPr/>
        </p:nvSpPr>
        <p:spPr>
          <a:xfrm>
            <a:off x="2210798" y="764749"/>
            <a:ext cx="6033610" cy="492443"/>
          </a:xfrm>
          <a:prstGeom prst="rect">
            <a:avLst/>
          </a:prstGeom>
          <a:noFill/>
        </p:spPr>
        <p:txBody>
          <a:bodyPr wrap="square" rtlCol="0">
            <a:spAutoFit/>
          </a:bodyPr>
          <a:lstStyle/>
          <a:p>
            <a:r>
              <a:rPr lang="ja-JP" altLang="en-US" sz="1300" dirty="0">
                <a:latin typeface="+mn-ea"/>
              </a:rPr>
              <a:t>大阪シティバス㈱は、安全を最優先に、サービス向上に努め、人・街・未来をつなぎ、地域に貢献する企業を目指します。</a:t>
            </a:r>
          </a:p>
        </p:txBody>
      </p:sp>
      <p:sp>
        <p:nvSpPr>
          <p:cNvPr id="49" name="テキスト ボックス 48"/>
          <p:cNvSpPr txBox="1"/>
          <p:nvPr/>
        </p:nvSpPr>
        <p:spPr>
          <a:xfrm>
            <a:off x="422874" y="764704"/>
            <a:ext cx="1627598" cy="492533"/>
          </a:xfrm>
          <a:prstGeom prst="rect">
            <a:avLst/>
          </a:prstGeom>
          <a:noFill/>
          <a:ln>
            <a:solidFill>
              <a:schemeClr val="accent1">
                <a:shade val="50000"/>
              </a:schemeClr>
            </a:solidFill>
          </a:ln>
        </p:spPr>
        <p:txBody>
          <a:bodyPr wrap="square" rtlCol="0" anchor="ctr" anchorCtr="0">
            <a:noAutofit/>
          </a:bodyPr>
          <a:lstStyle/>
          <a:p>
            <a:pPr algn="ctr"/>
            <a:r>
              <a:rPr lang="ja-JP" altLang="en-US" sz="1300" dirty="0">
                <a:latin typeface="+mn-ea"/>
              </a:rPr>
              <a:t>大阪シティバス㈱の企業理念</a:t>
            </a:r>
          </a:p>
        </p:txBody>
      </p:sp>
      <p:grpSp>
        <p:nvGrpSpPr>
          <p:cNvPr id="50" name="グループ化 49"/>
          <p:cNvGrpSpPr/>
          <p:nvPr/>
        </p:nvGrpSpPr>
        <p:grpSpPr>
          <a:xfrm>
            <a:off x="1566414" y="4791405"/>
            <a:ext cx="6830728" cy="965721"/>
            <a:chOff x="1576746" y="5013176"/>
            <a:chExt cx="6830728" cy="965721"/>
          </a:xfrm>
        </p:grpSpPr>
        <p:sp>
          <p:nvSpPr>
            <p:cNvPr id="51" name="ホームベース 50"/>
            <p:cNvSpPr/>
            <p:nvPr/>
          </p:nvSpPr>
          <p:spPr>
            <a:xfrm>
              <a:off x="2184158" y="5013176"/>
              <a:ext cx="2952000" cy="432000"/>
            </a:xfrm>
            <a:prstGeom prst="homePlate">
              <a:avLst/>
            </a:prstGeom>
            <a:solidFill>
              <a:schemeClr val="accent1">
                <a:lumMod val="90000"/>
              </a:schemeClr>
            </a:solidFill>
            <a:ln>
              <a:noFill/>
            </a:ln>
            <a:effectLst>
              <a:softEdge rad="0"/>
            </a:effectLst>
            <a:scene3d>
              <a:camera prst="orthographicFront"/>
              <a:lightRig rig="threePt" dir="t"/>
            </a:scene3d>
            <a:sp3d>
              <a:bevelT h="1016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1400" dirty="0"/>
                <a:t>挑戦</a:t>
              </a:r>
              <a:endParaRPr kumimoji="1" lang="ja-JP" altLang="en-US" sz="1400" dirty="0"/>
            </a:p>
          </p:txBody>
        </p:sp>
        <p:sp>
          <p:nvSpPr>
            <p:cNvPr id="52" name="ホームベース 51"/>
            <p:cNvSpPr/>
            <p:nvPr/>
          </p:nvSpPr>
          <p:spPr>
            <a:xfrm>
              <a:off x="5436416" y="5013176"/>
              <a:ext cx="2952000" cy="432000"/>
            </a:xfrm>
            <a:prstGeom prst="homePlate">
              <a:avLst/>
            </a:prstGeom>
            <a:solidFill>
              <a:schemeClr val="accent1">
                <a:lumMod val="75000"/>
              </a:schemeClr>
            </a:solidFill>
            <a:ln>
              <a:noFill/>
            </a:ln>
            <a:effectLst>
              <a:softEdge rad="0"/>
            </a:effectLst>
            <a:scene3d>
              <a:camera prst="orthographicFront"/>
              <a:lightRig rig="threePt" dir="t"/>
            </a:scene3d>
            <a:sp3d>
              <a:bevelT h="1016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1400" dirty="0"/>
                <a:t>未来への成長・発展</a:t>
              </a:r>
              <a:endParaRPr kumimoji="1" lang="en-US" altLang="ja-JP" sz="1400" dirty="0"/>
            </a:p>
          </p:txBody>
        </p:sp>
        <p:sp>
          <p:nvSpPr>
            <p:cNvPr id="53" name="円/楕円 85"/>
            <p:cNvSpPr/>
            <p:nvPr/>
          </p:nvSpPr>
          <p:spPr>
            <a:xfrm>
              <a:off x="1576746" y="5013176"/>
              <a:ext cx="432000" cy="432000"/>
            </a:xfrm>
            <a:prstGeom prst="ellipse">
              <a:avLst/>
            </a:pr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1600" dirty="0">
                  <a:solidFill>
                    <a:schemeClr val="tx1"/>
                  </a:solidFill>
                </a:rPr>
                <a:t>４</a:t>
              </a:r>
              <a:endParaRPr kumimoji="1" lang="ja-JP" altLang="en-US" sz="1600" dirty="0">
                <a:solidFill>
                  <a:schemeClr val="tx1"/>
                </a:solidFill>
              </a:endParaRPr>
            </a:p>
          </p:txBody>
        </p:sp>
        <p:sp>
          <p:nvSpPr>
            <p:cNvPr id="54" name="テキスト ボックス 53"/>
            <p:cNvSpPr txBox="1"/>
            <p:nvPr/>
          </p:nvSpPr>
          <p:spPr>
            <a:xfrm>
              <a:off x="1745940" y="5517232"/>
              <a:ext cx="6661534" cy="461665"/>
            </a:xfrm>
            <a:prstGeom prst="rect">
              <a:avLst/>
            </a:prstGeom>
            <a:noFill/>
          </p:spPr>
          <p:txBody>
            <a:bodyPr wrap="square" rtlCol="0">
              <a:spAutoFit/>
            </a:bodyPr>
            <a:lstStyle/>
            <a:p>
              <a:pPr marL="171450" indent="-171450">
                <a:buClr>
                  <a:srgbClr val="002060"/>
                </a:buClr>
                <a:buFont typeface="Wingdings" panose="05000000000000000000" pitchFamily="2" charset="2"/>
                <a:buChar char="l"/>
              </a:pPr>
              <a:r>
                <a:rPr lang="ja-JP" altLang="en-US" sz="1200" dirty="0">
                  <a:latin typeface="+mn-ea"/>
                </a:rPr>
                <a:t>地下鉄</a:t>
              </a:r>
              <a:r>
                <a:rPr lang="en-US" altLang="ja-JP" sz="1200" dirty="0">
                  <a:latin typeface="+mn-ea"/>
                </a:rPr>
                <a:t>8</a:t>
              </a:r>
              <a:r>
                <a:rPr lang="ja-JP" altLang="en-US" sz="1200" dirty="0">
                  <a:latin typeface="+mn-ea"/>
                </a:rPr>
                <a:t>号線未着工区間における</a:t>
              </a:r>
              <a:r>
                <a:rPr lang="en-US" altLang="ja-JP" sz="1200" dirty="0">
                  <a:latin typeface="+mn-ea"/>
                </a:rPr>
                <a:t>BRT</a:t>
              </a:r>
              <a:r>
                <a:rPr lang="ja-JP" altLang="en-US" sz="1200" dirty="0">
                  <a:latin typeface="+mn-ea"/>
                </a:rPr>
                <a:t>社会実験に協力し、沿線活性化へ貢献する。</a:t>
              </a:r>
            </a:p>
            <a:p>
              <a:pPr marL="171450" indent="-171450">
                <a:buClr>
                  <a:srgbClr val="002060"/>
                </a:buClr>
                <a:buFont typeface="Wingdings" panose="05000000000000000000" pitchFamily="2" charset="2"/>
                <a:buChar char="l"/>
              </a:pPr>
              <a:r>
                <a:rPr lang="ja-JP" altLang="en-US" sz="1200" dirty="0">
                  <a:latin typeface="+mn-ea"/>
                </a:rPr>
                <a:t>既存施設を活用した新たな付帯事業の展開など、関連事業の展開に取り組む。</a:t>
              </a:r>
              <a:endParaRPr lang="en-US" altLang="ja-JP" sz="1200" dirty="0">
                <a:latin typeface="+mn-ea"/>
              </a:endParaRPr>
            </a:p>
          </p:txBody>
        </p:sp>
      </p:grpSp>
      <p:grpSp>
        <p:nvGrpSpPr>
          <p:cNvPr id="55" name="グループ化 54"/>
          <p:cNvGrpSpPr/>
          <p:nvPr/>
        </p:nvGrpSpPr>
        <p:grpSpPr>
          <a:xfrm>
            <a:off x="1576746" y="5877272"/>
            <a:ext cx="6830728" cy="965721"/>
            <a:chOff x="1576746" y="5013176"/>
            <a:chExt cx="6830728" cy="965721"/>
          </a:xfrm>
        </p:grpSpPr>
        <p:sp>
          <p:nvSpPr>
            <p:cNvPr id="56" name="ホームベース 55"/>
            <p:cNvSpPr/>
            <p:nvPr/>
          </p:nvSpPr>
          <p:spPr>
            <a:xfrm>
              <a:off x="2184158" y="5013176"/>
              <a:ext cx="2952000" cy="432000"/>
            </a:xfrm>
            <a:prstGeom prst="homePlate">
              <a:avLst/>
            </a:prstGeom>
            <a:solidFill>
              <a:schemeClr val="accent1">
                <a:lumMod val="90000"/>
              </a:schemeClr>
            </a:solidFill>
            <a:ln>
              <a:noFill/>
            </a:ln>
            <a:effectLst>
              <a:softEdge rad="0"/>
            </a:effectLst>
            <a:scene3d>
              <a:camera prst="orthographicFront"/>
              <a:lightRig rig="threePt" dir="t"/>
            </a:scene3d>
            <a:sp3d>
              <a:bevelT h="1016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1400" dirty="0"/>
                <a:t>自立経営</a:t>
              </a:r>
              <a:r>
                <a:rPr lang="en-US" altLang="ja-JP" sz="1400" dirty="0"/>
                <a:t>	</a:t>
              </a:r>
              <a:endParaRPr kumimoji="1" lang="ja-JP" altLang="en-US" sz="1400" dirty="0"/>
            </a:p>
          </p:txBody>
        </p:sp>
        <p:sp>
          <p:nvSpPr>
            <p:cNvPr id="57" name="ホームベース 56"/>
            <p:cNvSpPr/>
            <p:nvPr/>
          </p:nvSpPr>
          <p:spPr>
            <a:xfrm>
              <a:off x="5436416" y="5013176"/>
              <a:ext cx="2952000" cy="432000"/>
            </a:xfrm>
            <a:prstGeom prst="homePlate">
              <a:avLst/>
            </a:prstGeom>
            <a:solidFill>
              <a:schemeClr val="accent1">
                <a:lumMod val="75000"/>
              </a:schemeClr>
            </a:solidFill>
            <a:ln>
              <a:noFill/>
            </a:ln>
            <a:effectLst>
              <a:softEdge rad="0"/>
            </a:effectLst>
            <a:scene3d>
              <a:camera prst="orthographicFront"/>
              <a:lightRig rig="threePt" dir="t"/>
            </a:scene3d>
            <a:sp3d>
              <a:bevelT h="1016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1400" dirty="0"/>
                <a:t>バスサービスの維持・発展</a:t>
              </a:r>
              <a:endParaRPr kumimoji="1" lang="en-US" altLang="ja-JP" sz="1400" dirty="0"/>
            </a:p>
          </p:txBody>
        </p:sp>
        <p:sp>
          <p:nvSpPr>
            <p:cNvPr id="58" name="円/楕円 85"/>
            <p:cNvSpPr/>
            <p:nvPr/>
          </p:nvSpPr>
          <p:spPr>
            <a:xfrm>
              <a:off x="1576746" y="5013176"/>
              <a:ext cx="432000" cy="432000"/>
            </a:xfrm>
            <a:prstGeom prst="ellipse">
              <a:avLst/>
            </a:pr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1600" dirty="0">
                  <a:solidFill>
                    <a:schemeClr val="tx1"/>
                  </a:solidFill>
                </a:rPr>
                <a:t>５</a:t>
              </a:r>
            </a:p>
          </p:txBody>
        </p:sp>
        <p:sp>
          <p:nvSpPr>
            <p:cNvPr id="59" name="テキスト ボックス 58"/>
            <p:cNvSpPr txBox="1"/>
            <p:nvPr/>
          </p:nvSpPr>
          <p:spPr>
            <a:xfrm>
              <a:off x="1745940" y="5517232"/>
              <a:ext cx="6661534" cy="461665"/>
            </a:xfrm>
            <a:prstGeom prst="rect">
              <a:avLst/>
            </a:prstGeom>
            <a:noFill/>
          </p:spPr>
          <p:txBody>
            <a:bodyPr wrap="square" rtlCol="0">
              <a:spAutoFit/>
            </a:bodyPr>
            <a:lstStyle/>
            <a:p>
              <a:pPr marL="171450" indent="-171450">
                <a:buClr>
                  <a:srgbClr val="002060"/>
                </a:buClr>
                <a:buFont typeface="Wingdings" panose="05000000000000000000" pitchFamily="2" charset="2"/>
                <a:buChar char="l"/>
              </a:pPr>
              <a:r>
                <a:rPr lang="ja-JP" altLang="en-US" sz="1200" dirty="0">
                  <a:latin typeface="+mn-ea"/>
                </a:rPr>
                <a:t>積極的な事業展開等により、収益力の向上に取り組む。</a:t>
              </a:r>
              <a:endParaRPr lang="en-US" altLang="ja-JP" sz="1200" dirty="0">
                <a:latin typeface="+mn-ea"/>
              </a:endParaRPr>
            </a:p>
            <a:p>
              <a:pPr marL="171450" indent="-171450">
                <a:buClr>
                  <a:srgbClr val="002060"/>
                </a:buClr>
                <a:buFont typeface="Wingdings" panose="05000000000000000000" pitchFamily="2" charset="2"/>
                <a:buChar char="l"/>
              </a:pPr>
              <a:r>
                <a:rPr lang="ja-JP" altLang="en-US" sz="1200" dirty="0">
                  <a:latin typeface="+mn-ea"/>
                </a:rPr>
                <a:t>バス運転未経験者の採用・育成など人材の確保に取り組む。</a:t>
              </a:r>
            </a:p>
          </p:txBody>
        </p:sp>
      </p:grpSp>
      <p:sp>
        <p:nvSpPr>
          <p:cNvPr id="61" name="テキスト ボックス 60"/>
          <p:cNvSpPr txBox="1"/>
          <p:nvPr/>
        </p:nvSpPr>
        <p:spPr>
          <a:xfrm>
            <a:off x="0" y="0"/>
            <a:ext cx="3851920" cy="260648"/>
          </a:xfrm>
          <a:prstGeom prst="rect">
            <a:avLst/>
          </a:prstGeom>
          <a:noFill/>
        </p:spPr>
        <p:txBody>
          <a:bodyPr wrap="square" rtlCol="0">
            <a:spAutoFit/>
          </a:bodyPr>
          <a:lstStyle/>
          <a:p>
            <a:r>
              <a:rPr lang="en-US" altLang="ja-JP" sz="1100" dirty="0"/>
              <a:t>Ⅱ</a:t>
            </a:r>
            <a:r>
              <a:rPr lang="ja-JP" altLang="en-US" sz="1100" dirty="0"/>
              <a:t>　公民連携</a:t>
            </a:r>
            <a:r>
              <a:rPr lang="en-US" altLang="ja-JP" sz="1100" dirty="0"/>
              <a:t>/</a:t>
            </a:r>
            <a:r>
              <a:rPr lang="ja-JP" altLang="en-US" sz="1100" dirty="0"/>
              <a:t>経営形態の見直し</a:t>
            </a:r>
            <a:r>
              <a:rPr lang="en-US" altLang="ja-JP" sz="1100" dirty="0"/>
              <a:t>【</a:t>
            </a:r>
            <a:r>
              <a:rPr lang="ja-JP" altLang="en-US" sz="1100" dirty="0"/>
              <a:t>民営化の取組</a:t>
            </a:r>
            <a:r>
              <a:rPr lang="en-US" altLang="ja-JP" sz="1100" dirty="0"/>
              <a:t>】</a:t>
            </a:r>
            <a:r>
              <a:rPr lang="ja-JP" altLang="en-US" sz="1100" dirty="0"/>
              <a:t>・バス</a:t>
            </a:r>
            <a:endParaRPr kumimoji="1" lang="en-US" altLang="ja-JP" sz="1100" dirty="0"/>
          </a:p>
        </p:txBody>
      </p:sp>
      <p:sp>
        <p:nvSpPr>
          <p:cNvPr id="60" name="テキスト ボックス 59"/>
          <p:cNvSpPr txBox="1"/>
          <p:nvPr/>
        </p:nvSpPr>
        <p:spPr>
          <a:xfrm>
            <a:off x="6912416" y="191283"/>
            <a:ext cx="646331" cy="369332"/>
          </a:xfrm>
          <a:prstGeom prst="rect">
            <a:avLst/>
          </a:prstGeom>
          <a:solidFill>
            <a:schemeClr val="bg2">
              <a:lumMod val="50000"/>
            </a:schemeClr>
          </a:solidFill>
          <a:ln>
            <a:solidFill>
              <a:schemeClr val="bg2">
                <a:lumMod val="25000"/>
              </a:schemeClr>
            </a:solidFill>
          </a:ln>
        </p:spPr>
        <p:txBody>
          <a:bodyPr wrap="none" rtlCol="0">
            <a:spAutoFit/>
          </a:bodyPr>
          <a:lstStyle/>
          <a:p>
            <a:r>
              <a:rPr lang="ja-JP" altLang="en-US" b="1" dirty="0">
                <a:solidFill>
                  <a:schemeClr val="bg1"/>
                </a:solidFill>
                <a:latin typeface="Meiryo UI" panose="020B0604030504040204" pitchFamily="50" charset="-128"/>
                <a:ea typeface="Meiryo UI" panose="020B0604030504040204" pitchFamily="50" charset="-128"/>
              </a:rPr>
              <a:t>追加</a:t>
            </a:r>
            <a:endParaRPr kumimoji="1" lang="ja-JP" altLang="en-US" b="1" dirty="0">
              <a:solidFill>
                <a:schemeClr val="bg1"/>
              </a:solidFill>
              <a:latin typeface="Meiryo UI" panose="020B0604030504040204" pitchFamily="50" charset="-128"/>
              <a:ea typeface="Meiryo UI" panose="020B0604030504040204" pitchFamily="50" charset="-128"/>
            </a:endParaRPr>
          </a:p>
        </p:txBody>
      </p:sp>
      <p:sp>
        <p:nvSpPr>
          <p:cNvPr id="62" name="テキスト ボックス 61"/>
          <p:cNvSpPr txBox="1"/>
          <p:nvPr/>
        </p:nvSpPr>
        <p:spPr>
          <a:xfrm>
            <a:off x="7884368" y="0"/>
            <a:ext cx="1187624" cy="307777"/>
          </a:xfrm>
          <a:prstGeom prst="rect">
            <a:avLst/>
          </a:prstGeom>
          <a:noFill/>
        </p:spPr>
        <p:txBody>
          <a:bodyPr wrap="square" rtlCol="0">
            <a:spAutoFit/>
          </a:bodyPr>
          <a:lstStyle/>
          <a:p>
            <a:r>
              <a:rPr kumimoji="1" lang="en-US" altLang="ja-JP" sz="1400" dirty="0" smtClean="0"/>
              <a:t>C2.(</a:t>
            </a:r>
            <a:r>
              <a:rPr lang="en-US" altLang="ja-JP" sz="1400" dirty="0"/>
              <a:t>81</a:t>
            </a:r>
            <a:r>
              <a:rPr kumimoji="1" lang="en-US" altLang="ja-JP" sz="1400" dirty="0" smtClean="0"/>
              <a:t>)(8</a:t>
            </a:r>
            <a:r>
              <a:rPr lang="en-US" altLang="ja-JP" sz="1400" dirty="0"/>
              <a:t>2</a:t>
            </a:r>
            <a:r>
              <a:rPr kumimoji="1" lang="en-US" altLang="ja-JP" sz="1400" dirty="0" smtClean="0"/>
              <a:t>)</a:t>
            </a:r>
            <a:endParaRPr kumimoji="1" lang="ja-JP" altLang="en-US" sz="1400" dirty="0"/>
          </a:p>
        </p:txBody>
      </p:sp>
    </p:spTree>
    <p:extLst>
      <p:ext uri="{BB962C8B-B14F-4D97-AF65-F5344CB8AC3E}">
        <p14:creationId xmlns:p14="http://schemas.microsoft.com/office/powerpoint/2010/main" val="3897268434"/>
      </p:ext>
    </p:extLst>
  </p:cSld>
  <p:clrMapOvr>
    <a:masterClrMapping/>
  </p:clrMapOvr>
  <p:timing>
    <p:tnLst>
      <p:par>
        <p:cTn id="1" dur="indefinite" restart="never" nodeType="tmRoot"/>
      </p:par>
    </p:tn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角丸四角形 8"/>
          <p:cNvSpPr/>
          <p:nvPr/>
        </p:nvSpPr>
        <p:spPr>
          <a:xfrm>
            <a:off x="6707858" y="4642807"/>
            <a:ext cx="2016000" cy="1836000"/>
          </a:xfrm>
          <a:prstGeom prst="roundRect">
            <a:avLst>
              <a:gd name="adj" fmla="val 5659"/>
            </a:avLst>
          </a:prstGeom>
          <a:solidFill>
            <a:schemeClr val="accent6">
              <a:lumMod val="60000"/>
              <a:lumOff val="40000"/>
              <a:alpha val="5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 name="角丸四角形 6"/>
          <p:cNvSpPr/>
          <p:nvPr/>
        </p:nvSpPr>
        <p:spPr>
          <a:xfrm>
            <a:off x="4691633" y="2429610"/>
            <a:ext cx="4032000" cy="972000"/>
          </a:xfrm>
          <a:prstGeom prst="roundRect">
            <a:avLst>
              <a:gd name="adj" fmla="val 10060"/>
            </a:avLst>
          </a:prstGeom>
          <a:solidFill>
            <a:schemeClr val="accent6">
              <a:lumMod val="60000"/>
              <a:lumOff val="40000"/>
              <a:alpha val="5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 name="テキスト ボックス 7"/>
          <p:cNvSpPr txBox="1"/>
          <p:nvPr/>
        </p:nvSpPr>
        <p:spPr>
          <a:xfrm>
            <a:off x="0" y="-27384"/>
            <a:ext cx="7524328" cy="461665"/>
          </a:xfrm>
          <a:prstGeom prst="rect">
            <a:avLst/>
          </a:prstGeom>
          <a:solidFill>
            <a:srgbClr val="0070C0"/>
          </a:solidFill>
        </p:spPr>
        <p:txBody>
          <a:bodyPr wrap="square" rtlCol="0">
            <a:spAutoFit/>
          </a:bodyPr>
          <a:lstStyle/>
          <a:p>
            <a:r>
              <a:rPr lang="en-US" altLang="ja-JP" sz="2400" b="1" u="sng" dirty="0">
                <a:solidFill>
                  <a:schemeClr val="bg1"/>
                </a:solidFill>
                <a:latin typeface="+mn-ea"/>
              </a:rPr>
              <a:t>Ⅱ</a:t>
            </a:r>
            <a:r>
              <a:rPr kumimoji="1" lang="en-US" altLang="ja-JP" sz="2400" b="1" u="sng" dirty="0">
                <a:solidFill>
                  <a:schemeClr val="bg1"/>
                </a:solidFill>
                <a:latin typeface="+mn-ea"/>
                <a:ea typeface="+mn-ea"/>
              </a:rPr>
              <a:t>【</a:t>
            </a:r>
            <a:r>
              <a:rPr kumimoji="1" lang="ja-JP" altLang="en-US" sz="2400" b="1" u="sng" dirty="0">
                <a:solidFill>
                  <a:schemeClr val="bg1"/>
                </a:solidFill>
                <a:latin typeface="+mn-ea"/>
                <a:ea typeface="+mn-ea"/>
              </a:rPr>
              <a:t>民営化の取組</a:t>
            </a:r>
            <a:r>
              <a:rPr kumimoji="1" lang="en-US" altLang="ja-JP" sz="2400" b="1" u="sng" dirty="0">
                <a:solidFill>
                  <a:schemeClr val="bg1"/>
                </a:solidFill>
                <a:latin typeface="+mn-ea"/>
                <a:ea typeface="+mn-ea"/>
              </a:rPr>
              <a:t>】(3)</a:t>
            </a:r>
            <a:r>
              <a:rPr kumimoji="1" lang="ja-JP" altLang="en-US" sz="2400" b="1" u="sng" dirty="0">
                <a:solidFill>
                  <a:schemeClr val="bg1"/>
                </a:solidFill>
                <a:latin typeface="+mn-ea"/>
                <a:ea typeface="+mn-ea"/>
              </a:rPr>
              <a:t>　水道</a:t>
            </a:r>
          </a:p>
        </p:txBody>
      </p:sp>
      <p:sp>
        <p:nvSpPr>
          <p:cNvPr id="5" name="テキスト ボックス 4"/>
          <p:cNvSpPr txBox="1"/>
          <p:nvPr/>
        </p:nvSpPr>
        <p:spPr>
          <a:xfrm>
            <a:off x="8244408" y="1"/>
            <a:ext cx="899592" cy="307777"/>
          </a:xfrm>
          <a:prstGeom prst="rect">
            <a:avLst/>
          </a:prstGeom>
          <a:noFill/>
        </p:spPr>
        <p:txBody>
          <a:bodyPr wrap="square" rtlCol="0">
            <a:spAutoFit/>
          </a:bodyPr>
          <a:lstStyle/>
          <a:p>
            <a:r>
              <a:rPr kumimoji="1" lang="en-US" altLang="ja-JP" sz="1400" dirty="0"/>
              <a:t>C3 </a:t>
            </a:r>
            <a:endParaRPr kumimoji="1" lang="ja-JP" altLang="en-US" sz="1400" dirty="0"/>
          </a:p>
        </p:txBody>
      </p:sp>
      <p:graphicFrame>
        <p:nvGraphicFramePr>
          <p:cNvPr id="6" name="表 5"/>
          <p:cNvGraphicFramePr>
            <a:graphicFrameLocks noGrp="1"/>
          </p:cNvGraphicFramePr>
          <p:nvPr>
            <p:extLst/>
          </p:nvPr>
        </p:nvGraphicFramePr>
        <p:xfrm>
          <a:off x="350422" y="815258"/>
          <a:ext cx="8424936" cy="5710086"/>
        </p:xfrm>
        <a:graphic>
          <a:graphicData uri="http://schemas.openxmlformats.org/drawingml/2006/table">
            <a:tbl>
              <a:tblPr firstRow="1">
                <a:tableStyleId>{5C22544A-7EE6-4342-B048-85BDC9FD1C3A}</a:tableStyleId>
              </a:tblPr>
              <a:tblGrid>
                <a:gridCol w="2356127">
                  <a:extLst>
                    <a:ext uri="{9D8B030D-6E8A-4147-A177-3AD203B41FA5}">
                      <a16:colId xmlns:a16="http://schemas.microsoft.com/office/drawing/2014/main" xmlns="" val="20000"/>
                    </a:ext>
                  </a:extLst>
                </a:gridCol>
                <a:gridCol w="1937459">
                  <a:extLst>
                    <a:ext uri="{9D8B030D-6E8A-4147-A177-3AD203B41FA5}">
                      <a16:colId xmlns:a16="http://schemas.microsoft.com/office/drawing/2014/main" xmlns="" val="20001"/>
                    </a:ext>
                  </a:extLst>
                </a:gridCol>
                <a:gridCol w="2016224">
                  <a:extLst>
                    <a:ext uri="{9D8B030D-6E8A-4147-A177-3AD203B41FA5}">
                      <a16:colId xmlns:a16="http://schemas.microsoft.com/office/drawing/2014/main" xmlns="" val="20002"/>
                    </a:ext>
                  </a:extLst>
                </a:gridCol>
                <a:gridCol w="2115126">
                  <a:extLst>
                    <a:ext uri="{9D8B030D-6E8A-4147-A177-3AD203B41FA5}">
                      <a16:colId xmlns:a16="http://schemas.microsoft.com/office/drawing/2014/main" xmlns="" val="20003"/>
                    </a:ext>
                  </a:extLst>
                </a:gridCol>
              </a:tblGrid>
              <a:tr h="326758">
                <a:tc>
                  <a:txBody>
                    <a:bodyPr/>
                    <a:lstStyle/>
                    <a:p>
                      <a:pPr algn="ctr"/>
                      <a:r>
                        <a:rPr kumimoji="1" lang="ja-JP" altLang="en-US" sz="1400" dirty="0">
                          <a:solidFill>
                            <a:schemeClr val="tx1"/>
                          </a:solidFill>
                        </a:rPr>
                        <a:t>＜</a:t>
                      </a:r>
                      <a:r>
                        <a:rPr kumimoji="1" lang="en-US" altLang="ja-JP" sz="1400" dirty="0">
                          <a:solidFill>
                            <a:schemeClr val="tx1"/>
                          </a:solidFill>
                        </a:rPr>
                        <a:t>Why</a:t>
                      </a:r>
                      <a:r>
                        <a:rPr kumimoji="1" lang="ja-JP" altLang="en-US" sz="1400" dirty="0">
                          <a:solidFill>
                            <a:schemeClr val="tx1"/>
                          </a:solidFill>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kumimoji="1" lang="ja-JP" altLang="en-US" sz="1400" dirty="0">
                          <a:solidFill>
                            <a:schemeClr val="tx1"/>
                          </a:solidFill>
                        </a:rPr>
                        <a:t>＜</a:t>
                      </a:r>
                      <a:r>
                        <a:rPr kumimoji="1" lang="en-US" altLang="ja-JP" sz="1400" dirty="0">
                          <a:solidFill>
                            <a:schemeClr val="tx1"/>
                          </a:solidFill>
                        </a:rPr>
                        <a:t>Vision</a:t>
                      </a:r>
                      <a:r>
                        <a:rPr kumimoji="1" lang="ja-JP" altLang="en-US" sz="1400" dirty="0">
                          <a:solidFill>
                            <a:schemeClr val="tx1"/>
                          </a:solidFill>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kumimoji="1" lang="ja-JP" altLang="en-US" sz="1400" dirty="0">
                          <a:solidFill>
                            <a:schemeClr val="tx1"/>
                          </a:solidFill>
                        </a:rPr>
                        <a:t>＜</a:t>
                      </a:r>
                      <a:r>
                        <a:rPr kumimoji="1" lang="en-US" altLang="ja-JP" sz="1400" dirty="0">
                          <a:solidFill>
                            <a:schemeClr val="tx1"/>
                          </a:solidFill>
                        </a:rPr>
                        <a:t>What</a:t>
                      </a:r>
                      <a:r>
                        <a:rPr kumimoji="1" lang="ja-JP" altLang="en-US" sz="1400" dirty="0">
                          <a:solidFill>
                            <a:schemeClr val="tx1"/>
                          </a:solidFill>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kumimoji="1" lang="ja-JP" altLang="en-US" sz="1400" dirty="0">
                          <a:solidFill>
                            <a:schemeClr val="tx1"/>
                          </a:solidFill>
                        </a:rPr>
                        <a:t>＜</a:t>
                      </a:r>
                      <a:r>
                        <a:rPr kumimoji="1" lang="en-US" altLang="ja-JP" sz="1400" dirty="0">
                          <a:solidFill>
                            <a:schemeClr val="tx1"/>
                          </a:solidFill>
                        </a:rPr>
                        <a:t>Outcome</a:t>
                      </a:r>
                      <a:r>
                        <a:rPr kumimoji="1" lang="ja-JP" altLang="en-US" sz="1400" dirty="0">
                          <a:solidFill>
                            <a:schemeClr val="tx1"/>
                          </a:solidFill>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xmlns="" val="10000"/>
                  </a:ext>
                </a:extLst>
              </a:tr>
              <a:tr h="2320088">
                <a:tc rowSpan="2">
                  <a:txBody>
                    <a:bodyPr/>
                    <a:lstStyle/>
                    <a:p>
                      <a:pPr>
                        <a:lnSpc>
                          <a:spcPts val="1600"/>
                        </a:lnSpc>
                      </a:pPr>
                      <a:r>
                        <a:rPr lang="ja-JP" altLang="en-US" sz="1200" dirty="0">
                          <a:latin typeface="Calibri" pitchFamily="34" charset="0"/>
                        </a:rPr>
                        <a:t>（厳しい水需要の動向）</a:t>
                      </a:r>
                    </a:p>
                    <a:p>
                      <a:pPr>
                        <a:lnSpc>
                          <a:spcPts val="1600"/>
                        </a:lnSpc>
                      </a:pPr>
                      <a:r>
                        <a:rPr lang="ja-JP" altLang="en-US" sz="1200" dirty="0">
                          <a:latin typeface="Calibri" pitchFamily="34" charset="0"/>
                        </a:rPr>
                        <a:t>・節水型社会の進展等により、多量使用者を中心に水需要の減少傾向が続いており、今後も、本格的な人口減少社会の到来等により、需要増は見込みがたい状況</a:t>
                      </a:r>
                    </a:p>
                    <a:p>
                      <a:pPr>
                        <a:lnSpc>
                          <a:spcPts val="1600"/>
                        </a:lnSpc>
                      </a:pPr>
                      <a:r>
                        <a:rPr lang="ja-JP" altLang="en-US" sz="1200" dirty="0">
                          <a:latin typeface="Calibri" pitchFamily="34" charset="0"/>
                        </a:rPr>
                        <a:t>・このため、施設能力と水需要とのかい離が拡大</a:t>
                      </a:r>
                    </a:p>
                    <a:p>
                      <a:pPr>
                        <a:lnSpc>
                          <a:spcPts val="1600"/>
                        </a:lnSpc>
                      </a:pPr>
                      <a:endParaRPr lang="en-US" altLang="ja-JP" sz="1200" dirty="0">
                        <a:latin typeface="Calibri" pitchFamily="34" charset="0"/>
                      </a:endParaRPr>
                    </a:p>
                    <a:p>
                      <a:pPr>
                        <a:lnSpc>
                          <a:spcPts val="1600"/>
                        </a:lnSpc>
                      </a:pPr>
                      <a:r>
                        <a:rPr lang="ja-JP" altLang="en-US" sz="1200" dirty="0">
                          <a:latin typeface="Calibri" pitchFamily="34" charset="0"/>
                        </a:rPr>
                        <a:t>（収支のトレンド）</a:t>
                      </a:r>
                    </a:p>
                    <a:p>
                      <a:pPr>
                        <a:lnSpc>
                          <a:spcPts val="1600"/>
                        </a:lnSpc>
                      </a:pPr>
                      <a:r>
                        <a:rPr lang="ja-JP" altLang="en-US" sz="1200" dirty="0">
                          <a:latin typeface="Calibri" pitchFamily="34" charset="0"/>
                        </a:rPr>
                        <a:t>・水需要の減により、収益の減少は続いているものの、公営企業として可能な経営の効率化を進めることで、収益の減を上回る費用の削減に努めており、現行料金水準となった</a:t>
                      </a:r>
                      <a:r>
                        <a:rPr lang="en-US" altLang="ja-JP" sz="1200" dirty="0">
                          <a:latin typeface="Calibri" pitchFamily="34" charset="0"/>
                        </a:rPr>
                        <a:t>1998</a:t>
                      </a:r>
                      <a:r>
                        <a:rPr lang="ja-JP" altLang="en-US" sz="1200" dirty="0">
                          <a:latin typeface="Calibri" pitchFamily="34" charset="0"/>
                        </a:rPr>
                        <a:t>年度以降、</a:t>
                      </a:r>
                      <a:r>
                        <a:rPr lang="en-US" altLang="ja-JP" sz="1200" dirty="0">
                          <a:latin typeface="Calibri" pitchFamily="34" charset="0"/>
                        </a:rPr>
                        <a:t>2001</a:t>
                      </a:r>
                      <a:r>
                        <a:rPr lang="ja-JP" altLang="en-US" sz="1200" dirty="0">
                          <a:latin typeface="Calibri" pitchFamily="34" charset="0"/>
                        </a:rPr>
                        <a:t>年度を除き、経常収支は黒字を確保している。</a:t>
                      </a:r>
                    </a:p>
                    <a:p>
                      <a:pPr>
                        <a:lnSpc>
                          <a:spcPts val="1600"/>
                        </a:lnSpc>
                      </a:pPr>
                      <a:r>
                        <a:rPr lang="ja-JP" altLang="en-US" sz="1200" dirty="0">
                          <a:latin typeface="Calibri" pitchFamily="34" charset="0"/>
                        </a:rPr>
                        <a:t>・このため、他の大都市や府内各市町村の水道料金と比べ、安い水道料金を維持することができている（口径</a:t>
                      </a:r>
                      <a:r>
                        <a:rPr lang="en-US" altLang="ja-JP" sz="1200" dirty="0">
                          <a:latin typeface="Calibri" pitchFamily="34" charset="0"/>
                        </a:rPr>
                        <a:t>20</a:t>
                      </a:r>
                      <a:r>
                        <a:rPr lang="ja-JP" altLang="en-US" sz="1200" dirty="0">
                          <a:latin typeface="Calibri" pitchFamily="34" charset="0"/>
                        </a:rPr>
                        <a:t>㎜で１か月</a:t>
                      </a:r>
                      <a:r>
                        <a:rPr lang="en-US" altLang="ja-JP" sz="1200" dirty="0">
                          <a:latin typeface="Calibri" pitchFamily="34" charset="0"/>
                        </a:rPr>
                        <a:t>20㎥</a:t>
                      </a:r>
                      <a:r>
                        <a:rPr lang="ja-JP" altLang="en-US" sz="1200" dirty="0">
                          <a:latin typeface="Calibri" pitchFamily="34" charset="0"/>
                        </a:rPr>
                        <a:t>使用時）。</a:t>
                      </a:r>
                      <a:endParaRPr lang="en-US" altLang="ja-JP" sz="1200" dirty="0">
                        <a:latin typeface="Calibri" pitchFamily="34" charset="0"/>
                      </a:endParaRPr>
                    </a:p>
                    <a:p>
                      <a:pPr>
                        <a:lnSpc>
                          <a:spcPts val="1600"/>
                        </a:lnSpc>
                      </a:pPr>
                      <a:endParaRPr lang="en-US" altLang="ja-JP" sz="1200" dirty="0">
                        <a:latin typeface="Calibri" pitchFamily="34" charset="0"/>
                      </a:endParaRPr>
                    </a:p>
                    <a:p>
                      <a:pPr>
                        <a:lnSpc>
                          <a:spcPts val="1600"/>
                        </a:lnSpc>
                      </a:pPr>
                      <a:endParaRPr lang="en-US" altLang="ja-JP" sz="1200" dirty="0">
                        <a:latin typeface="Calibri" pitchFamily="34" charset="0"/>
                      </a:endParaRPr>
                    </a:p>
                    <a:p>
                      <a:pPr>
                        <a:lnSpc>
                          <a:spcPts val="1600"/>
                        </a:lnSpc>
                      </a:pPr>
                      <a:r>
                        <a:rPr lang="ja-JP" altLang="en-US" sz="1200" dirty="0">
                          <a:latin typeface="Calibri" pitchFamily="34" charset="0"/>
                        </a:rPr>
                        <a:t>（次頁に続く）</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nSpc>
                          <a:spcPts val="1600"/>
                        </a:lnSpc>
                      </a:pPr>
                      <a:r>
                        <a:rPr lang="ja-JP" altLang="en-US" sz="1200" dirty="0"/>
                        <a:t>①広域化（府域一水道）</a:t>
                      </a:r>
                    </a:p>
                    <a:p>
                      <a:pPr>
                        <a:lnSpc>
                          <a:spcPts val="1600"/>
                        </a:lnSpc>
                      </a:pPr>
                      <a:r>
                        <a:rPr lang="ja-JP" altLang="en-US" sz="1200" dirty="0"/>
                        <a:t>・厳しい事業環境の中、経営基盤を強化し、事業の持続性を将来にわたり確保していくため、事業運営の広域化を推進する。</a:t>
                      </a:r>
                    </a:p>
                    <a:p>
                      <a:pPr>
                        <a:lnSpc>
                          <a:spcPts val="1600"/>
                        </a:lnSpc>
                      </a:pPr>
                      <a:r>
                        <a:rPr lang="en-US" altLang="ja-JP" sz="1200" dirty="0"/>
                        <a:t>※</a:t>
                      </a:r>
                      <a:r>
                        <a:rPr lang="ja-JP" altLang="en-US" sz="1200" dirty="0"/>
                        <a:t>これまでの取組み：</a:t>
                      </a:r>
                      <a:endParaRPr lang="en-US" altLang="ja-JP" sz="1200" dirty="0"/>
                    </a:p>
                    <a:p>
                      <a:pPr>
                        <a:lnSpc>
                          <a:spcPts val="1600"/>
                        </a:lnSpc>
                      </a:pPr>
                      <a:r>
                        <a:rPr lang="ja-JP" altLang="en-US" sz="1200" dirty="0"/>
                        <a:t>　府市水道統合協議</a:t>
                      </a:r>
                      <a:endParaRPr lang="en-US" altLang="ja-JP" sz="1200" dirty="0"/>
                    </a:p>
                    <a:p>
                      <a:pPr>
                        <a:lnSpc>
                          <a:spcPts val="1600"/>
                        </a:lnSpc>
                      </a:pPr>
                      <a:r>
                        <a:rPr lang="ja-JP" altLang="en-US" sz="1200" dirty="0"/>
                        <a:t>　市と大阪広域水道企業団との統合協議</a:t>
                      </a:r>
                      <a:endParaRPr lang="en-US" altLang="ja-JP" sz="12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ysDash"/>
                      <a:round/>
                      <a:headEnd type="none" w="med" len="med"/>
                      <a:tailEnd type="none" w="med" len="med"/>
                    </a:lnB>
                    <a:lnTlToBr w="12700" cmpd="sng">
                      <a:noFill/>
                      <a:prstDash val="solid"/>
                    </a:lnTlToBr>
                    <a:lnBlToTr w="12700" cmpd="sng">
                      <a:noFill/>
                      <a:prstDash val="solid"/>
                    </a:lnBlToTr>
                    <a:noFill/>
                  </a:tcPr>
                </a:tc>
                <a:tc>
                  <a:txBody>
                    <a:bodyPr/>
                    <a:lstStyle/>
                    <a:p>
                      <a:pPr>
                        <a:lnSpc>
                          <a:spcPts val="1400"/>
                        </a:lnSpc>
                      </a:pPr>
                      <a:r>
                        <a:rPr lang="ja-JP" altLang="en-US" sz="1200" dirty="0"/>
                        <a:t>①</a:t>
                      </a:r>
                      <a:r>
                        <a:rPr lang="ja-JP" altLang="en-US" sz="1200" dirty="0">
                          <a:solidFill>
                            <a:schemeClr val="tx1"/>
                          </a:solidFill>
                        </a:rPr>
                        <a:t>－１</a:t>
                      </a:r>
                      <a:r>
                        <a:rPr lang="ja-JP" altLang="en-US" sz="1200" dirty="0"/>
                        <a:t>企業団との統合協議</a:t>
                      </a:r>
                    </a:p>
                    <a:p>
                      <a:pPr>
                        <a:lnSpc>
                          <a:spcPts val="1400"/>
                        </a:lnSpc>
                      </a:pPr>
                      <a:r>
                        <a:rPr lang="ja-JP" altLang="en-US" sz="1200" dirty="0"/>
                        <a:t>・将来の府域一水道の実現をめざし、協議を実施</a:t>
                      </a:r>
                    </a:p>
                    <a:p>
                      <a:pPr>
                        <a:lnSpc>
                          <a:spcPts val="1400"/>
                        </a:lnSpc>
                      </a:pPr>
                      <a:r>
                        <a:rPr lang="ja-JP" altLang="en-US" sz="1200" dirty="0"/>
                        <a:t>・「統合案」をまとめたが、市会で関連議案が否決されたことなどを受け、統合協議は一旦中止することとした。</a:t>
                      </a:r>
                      <a:endParaRPr lang="en-US" altLang="ja-JP" sz="1200" dirty="0"/>
                    </a:p>
                    <a:p>
                      <a:pPr>
                        <a:lnSpc>
                          <a:spcPts val="1400"/>
                        </a:lnSpc>
                      </a:pPr>
                      <a:r>
                        <a:rPr lang="ja-JP" altLang="en-US" sz="1200" dirty="0">
                          <a:solidFill>
                            <a:schemeClr val="tx1"/>
                          </a:solidFill>
                        </a:rPr>
                        <a:t>①－２府域水道の最適化への取組</a:t>
                      </a:r>
                      <a:endParaRPr lang="en-US" altLang="ja-JP" sz="1200" dirty="0">
                        <a:solidFill>
                          <a:schemeClr val="tx1"/>
                        </a:solidFill>
                      </a:endParaRPr>
                    </a:p>
                    <a:p>
                      <a:pPr>
                        <a:lnSpc>
                          <a:spcPts val="1400"/>
                        </a:lnSpc>
                      </a:pPr>
                      <a:r>
                        <a:rPr lang="ja-JP" altLang="en-US" sz="1200" dirty="0">
                          <a:solidFill>
                            <a:schemeClr val="tx1"/>
                          </a:solidFill>
                        </a:rPr>
                        <a:t>・副首都推進本部会議での議論を受けて府域最適化の検討を開始</a:t>
                      </a:r>
                      <a:endParaRPr lang="en-US" altLang="ja-JP" sz="1200" dirty="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ysDash"/>
                      <a:round/>
                      <a:headEnd type="none" w="med" len="med"/>
                      <a:tailEnd type="none" w="med" len="med"/>
                    </a:lnB>
                    <a:lnTlToBr w="12700" cmpd="sng">
                      <a:noFill/>
                      <a:prstDash val="solid"/>
                    </a:lnTlToBr>
                    <a:lnBlToTr w="12700" cmpd="sng">
                      <a:noFill/>
                      <a:prstDash val="solid"/>
                    </a:lnBlToTr>
                    <a:noFill/>
                  </a:tcPr>
                </a:tc>
                <a:tc>
                  <a:txBody>
                    <a:bodyPr/>
                    <a:lstStyle/>
                    <a:p>
                      <a:pPr>
                        <a:lnSpc>
                          <a:spcPts val="1600"/>
                        </a:lnSpc>
                      </a:pPr>
                      <a:endParaRPr lang="en-US" altLang="ja-JP" sz="1200" dirty="0">
                        <a:solidFill>
                          <a:schemeClr val="tx1"/>
                        </a:solidFill>
                      </a:endParaRPr>
                    </a:p>
                    <a:p>
                      <a:pPr>
                        <a:lnSpc>
                          <a:spcPts val="1600"/>
                        </a:lnSpc>
                      </a:pPr>
                      <a:endParaRPr lang="en-US" altLang="ja-JP" sz="1200" dirty="0">
                        <a:solidFill>
                          <a:schemeClr val="tx1"/>
                        </a:solidFill>
                      </a:endParaRPr>
                    </a:p>
                    <a:p>
                      <a:pPr>
                        <a:lnSpc>
                          <a:spcPts val="1600"/>
                        </a:lnSpc>
                      </a:pPr>
                      <a:endParaRPr lang="en-US" altLang="ja-JP" sz="1200" dirty="0">
                        <a:solidFill>
                          <a:schemeClr val="tx1"/>
                        </a:solidFill>
                      </a:endParaRPr>
                    </a:p>
                    <a:p>
                      <a:pPr>
                        <a:lnSpc>
                          <a:spcPts val="1600"/>
                        </a:lnSpc>
                      </a:pPr>
                      <a:endParaRPr lang="en-US" altLang="ja-JP" sz="1200" dirty="0">
                        <a:solidFill>
                          <a:schemeClr val="tx1"/>
                        </a:solidFill>
                      </a:endParaRPr>
                    </a:p>
                    <a:p>
                      <a:pPr>
                        <a:lnSpc>
                          <a:spcPts val="1600"/>
                        </a:lnSpc>
                      </a:pPr>
                      <a:endParaRPr lang="en-US" altLang="ja-JP" sz="1200" dirty="0">
                        <a:solidFill>
                          <a:schemeClr val="tx1"/>
                        </a:solidFill>
                      </a:endParaRPr>
                    </a:p>
                    <a:p>
                      <a:pPr>
                        <a:lnSpc>
                          <a:spcPts val="1600"/>
                        </a:lnSpc>
                      </a:pPr>
                      <a:endParaRPr lang="en-US" altLang="ja-JP" sz="1200" dirty="0">
                        <a:solidFill>
                          <a:schemeClr val="tx1"/>
                        </a:solidFill>
                      </a:endParaRPr>
                    </a:p>
                    <a:p>
                      <a:pPr marL="0" marR="0" indent="0" algn="l" defTabSz="914400" rtl="0" eaLnBrk="1" fontAlgn="auto" latinLnBrk="0" hangingPunct="1">
                        <a:lnSpc>
                          <a:spcPts val="1500"/>
                        </a:lnSpc>
                        <a:spcBef>
                          <a:spcPts val="0"/>
                        </a:spcBef>
                        <a:spcAft>
                          <a:spcPts val="0"/>
                        </a:spcAft>
                        <a:buClrTx/>
                        <a:buSzTx/>
                        <a:buFontTx/>
                        <a:buNone/>
                        <a:tabLst/>
                        <a:defRPr/>
                      </a:pPr>
                      <a:r>
                        <a:rPr lang="ja-JP" altLang="en-US" sz="1200" dirty="0">
                          <a:solidFill>
                            <a:schemeClr val="tx1"/>
                          </a:solidFill>
                        </a:rPr>
                        <a:t>・府域全体の水道事業の最適化の観点から、府域水道最適化検討チーム（副首都推進局・大阪府健康医療部・大阪市水道局）を設置</a:t>
                      </a:r>
                      <a:endParaRPr lang="en-US" altLang="ja-JP" sz="1200" dirty="0">
                        <a:solidFill>
                          <a:schemeClr val="tx1"/>
                        </a:solidFill>
                      </a:endParaRPr>
                    </a:p>
                  </a:txBody>
                  <a:tcPr marR="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ys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0001"/>
                  </a:ext>
                </a:extLst>
              </a:tr>
              <a:tr h="2866875">
                <a:tc vMerge="1">
                  <a:txBody>
                    <a:bodyPr/>
                    <a:lstStyle/>
                    <a:p>
                      <a:pPr marL="0" marR="0" indent="0" algn="l" defTabSz="914400" rtl="0" eaLnBrk="1" fontAlgn="auto" latinLnBrk="0" hangingPunct="1">
                        <a:lnSpc>
                          <a:spcPts val="1500"/>
                        </a:lnSpc>
                        <a:spcBef>
                          <a:spcPts val="0"/>
                        </a:spcBef>
                        <a:spcAft>
                          <a:spcPts val="0"/>
                        </a:spcAft>
                        <a:buClrTx/>
                        <a:buSzTx/>
                        <a:buFontTx/>
                        <a:buNone/>
                        <a:tabLst/>
                        <a:defRPr/>
                      </a:pPr>
                      <a:endParaRPr kumimoji="1" lang="en-US" altLang="ja-JP" sz="1200" kern="1200" dirty="0">
                        <a:solidFill>
                          <a:schemeClr val="dk1"/>
                        </a:solidFill>
                        <a:latin typeface="Calibri" pitchFamily="34" charset="0"/>
                        <a:ea typeface="+mn-ea"/>
                        <a:cs typeface="+mn-cs"/>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tx1"/>
                      </a:solidFill>
                      <a:prstDash val="dash"/>
                      <a:round/>
                      <a:headEnd type="none" w="med" len="med"/>
                      <a:tailEnd type="none" w="med" len="med"/>
                    </a:lnT>
                    <a:lnB w="9525" cap="flat" cmpd="sng" algn="ctr">
                      <a:solidFill>
                        <a:schemeClr val="tx1"/>
                      </a:solidFill>
                      <a:prstDash val="dash"/>
                      <a:round/>
                      <a:headEnd type="none" w="med" len="med"/>
                      <a:tailEnd type="none" w="med" len="med"/>
                    </a:lnB>
                    <a:lnTlToBr w="12700" cmpd="sng">
                      <a:noFill/>
                      <a:prstDash val="solid"/>
                    </a:lnTlToBr>
                    <a:lnBlToTr w="12700" cmpd="sng">
                      <a:noFill/>
                      <a:prstDash val="solid"/>
                    </a:lnBlToTr>
                    <a:noFill/>
                  </a:tcPr>
                </a:tc>
                <a:tc>
                  <a:txBody>
                    <a:bodyPr/>
                    <a:lstStyle/>
                    <a:p>
                      <a:pPr>
                        <a:lnSpc>
                          <a:spcPts val="1500"/>
                        </a:lnSpc>
                      </a:pPr>
                      <a:r>
                        <a:rPr lang="ja-JP" altLang="en-US" sz="1200" dirty="0"/>
                        <a:t>②経営形態の見直し</a:t>
                      </a:r>
                    </a:p>
                    <a:p>
                      <a:pPr>
                        <a:lnSpc>
                          <a:spcPts val="1500"/>
                        </a:lnSpc>
                      </a:pPr>
                      <a:r>
                        <a:rPr lang="ja-JP" altLang="en-US" sz="1200" dirty="0"/>
                        <a:t>・効率性の追求とともに、事業の発展性を追求するためには、広域化の推進に加え、運営組織を民営化</a:t>
                      </a:r>
                      <a:r>
                        <a:rPr lang="ja-JP" altLang="en-US" sz="1200" b="0" dirty="0">
                          <a:solidFill>
                            <a:schemeClr val="tx1"/>
                          </a:solidFill>
                        </a:rPr>
                        <a:t>（官民連携）</a:t>
                      </a:r>
                      <a:r>
                        <a:rPr lang="ja-JP" altLang="en-US" sz="1200" dirty="0"/>
                        <a:t>する。</a:t>
                      </a:r>
                    </a:p>
                    <a:p>
                      <a:pPr>
                        <a:lnSpc>
                          <a:spcPts val="1500"/>
                        </a:lnSpc>
                      </a:pPr>
                      <a:endParaRPr lang="en-US" altLang="ja-JP" sz="1200" dirty="0"/>
                    </a:p>
                    <a:p>
                      <a:pPr>
                        <a:lnSpc>
                          <a:spcPts val="1500"/>
                        </a:lnSpc>
                      </a:pPr>
                      <a:endParaRPr lang="en-US" altLang="ja-JP" sz="12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ysDash"/>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nSpc>
                          <a:spcPts val="1500"/>
                        </a:lnSpc>
                      </a:pPr>
                      <a:r>
                        <a:rPr lang="ja-JP" altLang="en-US" sz="1200" dirty="0"/>
                        <a:t>②経営形態の見直し</a:t>
                      </a:r>
                      <a:endParaRPr lang="en-US" altLang="ja-JP" sz="1200" dirty="0"/>
                    </a:p>
                    <a:p>
                      <a:pPr>
                        <a:lnSpc>
                          <a:spcPts val="1500"/>
                        </a:lnSpc>
                      </a:pPr>
                      <a:r>
                        <a:rPr lang="ja-JP" altLang="en-US" sz="1200" dirty="0"/>
                        <a:t>・市水道事業の民営化</a:t>
                      </a:r>
                      <a:r>
                        <a:rPr lang="ja-JP" altLang="en-US" sz="1200" b="0" dirty="0">
                          <a:solidFill>
                            <a:schemeClr val="tx1"/>
                          </a:solidFill>
                        </a:rPr>
                        <a:t>（官民連携）</a:t>
                      </a:r>
                      <a:endParaRPr lang="en-US" altLang="ja-JP" sz="1200" b="0" dirty="0">
                        <a:solidFill>
                          <a:schemeClr val="tx1"/>
                        </a:solidFill>
                      </a:endParaRPr>
                    </a:p>
                    <a:p>
                      <a:pPr marL="0" marR="0" indent="0" algn="l" defTabSz="914400" rtl="0" eaLnBrk="1" fontAlgn="auto" latinLnBrk="0" hangingPunct="1">
                        <a:lnSpc>
                          <a:spcPts val="1500"/>
                        </a:lnSpc>
                        <a:spcBef>
                          <a:spcPts val="0"/>
                        </a:spcBef>
                        <a:spcAft>
                          <a:spcPts val="0"/>
                        </a:spcAft>
                        <a:buClrTx/>
                        <a:buSzTx/>
                        <a:buFontTx/>
                        <a:buNone/>
                        <a:tabLst/>
                        <a:defRPr/>
                      </a:pPr>
                      <a:endParaRPr lang="en-US" altLang="ja-JP" sz="1200" dirty="0">
                        <a:solidFill>
                          <a:srgbClr val="FF0000"/>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ysDash"/>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nSpc>
                          <a:spcPts val="1250"/>
                        </a:lnSpc>
                      </a:pPr>
                      <a:r>
                        <a:rPr lang="ja-JP" altLang="en-US" sz="1200" strike="noStrike" dirty="0">
                          <a:solidFill>
                            <a:schemeClr val="tx1"/>
                          </a:solidFill>
                        </a:rPr>
                        <a:t>・国と協議を進め、事業認可、国庫補助、市に残る事業の位置づけ、指定管理者制度との併用の必要性など、法的課題を整理</a:t>
                      </a:r>
                      <a:endParaRPr lang="en-US" altLang="ja-JP" sz="1200" strike="noStrike" dirty="0">
                        <a:solidFill>
                          <a:schemeClr val="tx1"/>
                        </a:solidFill>
                      </a:endParaRPr>
                    </a:p>
                    <a:p>
                      <a:pPr>
                        <a:lnSpc>
                          <a:spcPts val="1250"/>
                        </a:lnSpc>
                      </a:pPr>
                      <a:r>
                        <a:rPr lang="ja-JP" altLang="en-US" sz="1200" strike="noStrike" dirty="0">
                          <a:solidFill>
                            <a:schemeClr val="tx1"/>
                          </a:solidFill>
                        </a:rPr>
                        <a:t>・民営化基本方針（案）の策定・公表（</a:t>
                      </a:r>
                      <a:r>
                        <a:rPr lang="en-US" altLang="ja-JP" sz="1200" strike="noStrike" dirty="0">
                          <a:solidFill>
                            <a:schemeClr val="tx1"/>
                          </a:solidFill>
                        </a:rPr>
                        <a:t>2014</a:t>
                      </a:r>
                      <a:r>
                        <a:rPr lang="ja-JP" altLang="en-US" sz="1200" strike="noStrike" dirty="0">
                          <a:solidFill>
                            <a:schemeClr val="tx1"/>
                          </a:solidFill>
                        </a:rPr>
                        <a:t>年</a:t>
                      </a:r>
                      <a:r>
                        <a:rPr lang="en-US" altLang="ja-JP" sz="1200" strike="noStrike" dirty="0">
                          <a:solidFill>
                            <a:schemeClr val="tx1"/>
                          </a:solidFill>
                        </a:rPr>
                        <a:t>4</a:t>
                      </a:r>
                      <a:r>
                        <a:rPr lang="ja-JP" altLang="en-US" sz="1200" strike="noStrike" dirty="0">
                          <a:solidFill>
                            <a:schemeClr val="tx1"/>
                          </a:solidFill>
                        </a:rPr>
                        <a:t>月）</a:t>
                      </a:r>
                      <a:endParaRPr lang="en-US" altLang="ja-JP" sz="1200" strike="noStrike" dirty="0">
                        <a:solidFill>
                          <a:schemeClr val="tx1"/>
                        </a:solidFill>
                      </a:endParaRPr>
                    </a:p>
                    <a:p>
                      <a:pPr marL="0" marR="0" indent="0" algn="l" defTabSz="914400" rtl="0" eaLnBrk="1" fontAlgn="auto" latinLnBrk="0" hangingPunct="1">
                        <a:lnSpc>
                          <a:spcPts val="1250"/>
                        </a:lnSpc>
                        <a:spcBef>
                          <a:spcPts val="0"/>
                        </a:spcBef>
                        <a:spcAft>
                          <a:spcPts val="0"/>
                        </a:spcAft>
                        <a:buClrTx/>
                        <a:buSzTx/>
                        <a:buFontTx/>
                        <a:buNone/>
                        <a:tabLst/>
                        <a:defRPr/>
                      </a:pPr>
                      <a:r>
                        <a:rPr lang="ja-JP" altLang="en-US" sz="1200" dirty="0">
                          <a:solidFill>
                            <a:schemeClr val="tx1"/>
                          </a:solidFill>
                        </a:rPr>
                        <a:t>・公共施設等運営権制度の活用について（実施プラン案）等の策定・公表（</a:t>
                      </a:r>
                      <a:r>
                        <a:rPr lang="en-US" altLang="ja-JP" sz="1200" dirty="0">
                          <a:solidFill>
                            <a:schemeClr val="tx1"/>
                          </a:solidFill>
                        </a:rPr>
                        <a:t>2014</a:t>
                      </a:r>
                      <a:r>
                        <a:rPr lang="ja-JP" altLang="en-US" sz="1200" dirty="0">
                          <a:solidFill>
                            <a:schemeClr val="tx1"/>
                          </a:solidFill>
                        </a:rPr>
                        <a:t>年</a:t>
                      </a:r>
                      <a:r>
                        <a:rPr lang="en-US" altLang="ja-JP" sz="1200" dirty="0">
                          <a:solidFill>
                            <a:schemeClr val="tx1"/>
                          </a:solidFill>
                        </a:rPr>
                        <a:t>11</a:t>
                      </a:r>
                      <a:r>
                        <a:rPr lang="ja-JP" altLang="en-US" sz="1200" dirty="0">
                          <a:solidFill>
                            <a:schemeClr val="tx1"/>
                          </a:solidFill>
                        </a:rPr>
                        <a:t>月→</a:t>
                      </a:r>
                      <a:r>
                        <a:rPr lang="en-US" altLang="ja-JP" sz="1200" dirty="0">
                          <a:solidFill>
                            <a:schemeClr val="tx1"/>
                          </a:solidFill>
                        </a:rPr>
                        <a:t>2015</a:t>
                      </a:r>
                      <a:r>
                        <a:rPr lang="ja-JP" altLang="en-US" sz="1200" dirty="0">
                          <a:solidFill>
                            <a:schemeClr val="tx1"/>
                          </a:solidFill>
                        </a:rPr>
                        <a:t>年度に修正）</a:t>
                      </a:r>
                      <a:endParaRPr lang="en-US" altLang="ja-JP" sz="1200" dirty="0">
                        <a:solidFill>
                          <a:schemeClr val="tx1"/>
                        </a:solidFill>
                      </a:endParaRPr>
                    </a:p>
                    <a:p>
                      <a:pPr marL="0" marR="0" indent="0" algn="l" defTabSz="914400" rtl="0" eaLnBrk="1" fontAlgn="auto" latinLnBrk="0" hangingPunct="1">
                        <a:lnSpc>
                          <a:spcPts val="1250"/>
                        </a:lnSpc>
                        <a:spcBef>
                          <a:spcPts val="0"/>
                        </a:spcBef>
                        <a:spcAft>
                          <a:spcPts val="0"/>
                        </a:spcAft>
                        <a:buClrTx/>
                        <a:buSzTx/>
                        <a:buFontTx/>
                        <a:buNone/>
                        <a:tabLst/>
                        <a:defRPr/>
                      </a:pPr>
                      <a:r>
                        <a:rPr lang="ja-JP" altLang="en-US" sz="1200" spc="-20" baseline="0" dirty="0">
                          <a:solidFill>
                            <a:schemeClr val="tx1"/>
                          </a:solidFill>
                        </a:rPr>
                        <a:t>・運営権制度の活用に関する条例改正案について、市会で審議未了により廃案（</a:t>
                      </a:r>
                      <a:r>
                        <a:rPr lang="en-US" altLang="ja-JP" sz="1200" spc="-20" baseline="0" dirty="0">
                          <a:solidFill>
                            <a:schemeClr val="tx1"/>
                          </a:solidFill>
                        </a:rPr>
                        <a:t>2017</a:t>
                      </a:r>
                      <a:r>
                        <a:rPr lang="ja-JP" altLang="en-US" sz="1200" spc="-20" baseline="0" dirty="0">
                          <a:solidFill>
                            <a:schemeClr val="tx1"/>
                          </a:solidFill>
                        </a:rPr>
                        <a:t>年</a:t>
                      </a:r>
                      <a:r>
                        <a:rPr lang="en-US" altLang="ja-JP" sz="1200" spc="-20" baseline="0" dirty="0">
                          <a:solidFill>
                            <a:schemeClr val="tx1"/>
                          </a:solidFill>
                        </a:rPr>
                        <a:t>3</a:t>
                      </a:r>
                      <a:r>
                        <a:rPr lang="ja-JP" altLang="en-US" sz="1200" spc="-20" baseline="0" dirty="0">
                          <a:solidFill>
                            <a:schemeClr val="tx1"/>
                          </a:solidFill>
                        </a:rPr>
                        <a:t>月）</a:t>
                      </a:r>
                      <a:endParaRPr lang="en-US" altLang="ja-JP" sz="1200" spc="-20" baseline="0" dirty="0">
                        <a:solidFill>
                          <a:schemeClr val="tx1"/>
                        </a:solidFill>
                      </a:endParaRPr>
                    </a:p>
                    <a:p>
                      <a:pPr>
                        <a:lnSpc>
                          <a:spcPts val="1250"/>
                        </a:lnSpc>
                      </a:pPr>
                      <a:r>
                        <a:rPr lang="ja-JP" altLang="en-US" sz="1200" dirty="0">
                          <a:solidFill>
                            <a:schemeClr val="tx1"/>
                          </a:solidFill>
                        </a:rPr>
                        <a:t>・今後、水道法改正案に基づく運営権制度の活用も含め、新たな官民連携手法の導入を検討（</a:t>
                      </a:r>
                      <a:r>
                        <a:rPr lang="en-US" altLang="ja-JP" sz="1200" dirty="0">
                          <a:solidFill>
                            <a:schemeClr val="tx1"/>
                          </a:solidFill>
                        </a:rPr>
                        <a:t>2017</a:t>
                      </a:r>
                      <a:r>
                        <a:rPr lang="ja-JP" altLang="en-US" sz="1200" dirty="0">
                          <a:solidFill>
                            <a:schemeClr val="tx1"/>
                          </a:solidFill>
                        </a:rPr>
                        <a:t>年）</a:t>
                      </a:r>
                      <a:endParaRPr lang="en-US" altLang="ja-JP" sz="1200" strike="sngStrike" dirty="0">
                        <a:solidFill>
                          <a:schemeClr val="tx1"/>
                        </a:solidFill>
                      </a:endParaRPr>
                    </a:p>
                  </a:txBody>
                  <a:tcPr marR="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ysDash"/>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0002"/>
                  </a:ext>
                </a:extLst>
              </a:tr>
            </a:tbl>
          </a:graphicData>
        </a:graphic>
      </p:graphicFrame>
      <p:sp>
        <p:nvSpPr>
          <p:cNvPr id="2" name="スライド番号プレースホルダー 1"/>
          <p:cNvSpPr>
            <a:spLocks noGrp="1"/>
          </p:cNvSpPr>
          <p:nvPr>
            <p:ph type="sldNum" sz="quarter" idx="12"/>
          </p:nvPr>
        </p:nvSpPr>
        <p:spPr/>
        <p:txBody>
          <a:bodyPr/>
          <a:lstStyle/>
          <a:p>
            <a:fld id="{CCEC3038-1CF1-4B63-9920-55248DCFBA97}" type="slidenum">
              <a:rPr kumimoji="1" lang="ja-JP" altLang="en-US" smtClean="0"/>
              <a:pPr/>
              <a:t>67</a:t>
            </a:fld>
            <a:endParaRPr kumimoji="1" lang="ja-JP" altLang="en-US"/>
          </a:p>
        </p:txBody>
      </p:sp>
    </p:spTree>
    <p:extLst>
      <p:ext uri="{BB962C8B-B14F-4D97-AF65-F5344CB8AC3E}">
        <p14:creationId xmlns:p14="http://schemas.microsoft.com/office/powerpoint/2010/main" val="3271684622"/>
      </p:ext>
    </p:extLst>
  </p:cSld>
  <p:clrMapOvr>
    <a:masterClrMapping/>
  </p:clrMapOvr>
  <p:timing>
    <p:tnLst>
      <p:par>
        <p:cTn id="1" dur="indefinite" restart="never" nodeType="tmRoot"/>
      </p:par>
    </p:tn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角丸四角形 7"/>
          <p:cNvSpPr/>
          <p:nvPr/>
        </p:nvSpPr>
        <p:spPr>
          <a:xfrm>
            <a:off x="4694808" y="3789040"/>
            <a:ext cx="1872208" cy="532631"/>
          </a:xfrm>
          <a:prstGeom prst="roundRect">
            <a:avLst>
              <a:gd name="adj" fmla="val 20326"/>
            </a:avLst>
          </a:prstGeom>
          <a:solidFill>
            <a:schemeClr val="accent6">
              <a:lumMod val="60000"/>
              <a:lumOff val="40000"/>
              <a:alpha val="50000"/>
            </a:schemeClr>
          </a:solidFill>
          <a:ln>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 name="角丸四角形 8"/>
          <p:cNvSpPr/>
          <p:nvPr/>
        </p:nvSpPr>
        <p:spPr>
          <a:xfrm>
            <a:off x="6717382" y="2747020"/>
            <a:ext cx="2016000" cy="1944000"/>
          </a:xfrm>
          <a:prstGeom prst="roundRect">
            <a:avLst>
              <a:gd name="adj" fmla="val 6010"/>
            </a:avLst>
          </a:prstGeom>
          <a:solidFill>
            <a:schemeClr val="accent6">
              <a:lumMod val="60000"/>
              <a:lumOff val="40000"/>
              <a:alpha val="50000"/>
            </a:schemeClr>
          </a:solidFill>
          <a:ln>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 name="テキスト ボックス 4"/>
          <p:cNvSpPr txBox="1"/>
          <p:nvPr/>
        </p:nvSpPr>
        <p:spPr>
          <a:xfrm>
            <a:off x="8244408" y="1"/>
            <a:ext cx="899592" cy="307777"/>
          </a:xfrm>
          <a:prstGeom prst="rect">
            <a:avLst/>
          </a:prstGeom>
          <a:noFill/>
        </p:spPr>
        <p:txBody>
          <a:bodyPr wrap="square" rtlCol="0">
            <a:spAutoFit/>
          </a:bodyPr>
          <a:lstStyle/>
          <a:p>
            <a:r>
              <a:rPr kumimoji="1" lang="en-US" altLang="ja-JP" sz="1400" dirty="0" smtClean="0"/>
              <a:t>C3</a:t>
            </a:r>
            <a:endParaRPr kumimoji="1" lang="ja-JP" altLang="en-US" sz="1400" dirty="0"/>
          </a:p>
        </p:txBody>
      </p:sp>
      <p:sp>
        <p:nvSpPr>
          <p:cNvPr id="7" name="スライド番号プレースホルダ 6"/>
          <p:cNvSpPr>
            <a:spLocks noGrp="1"/>
          </p:cNvSpPr>
          <p:nvPr>
            <p:ph type="sldNum" sz="quarter" idx="12"/>
          </p:nvPr>
        </p:nvSpPr>
        <p:spPr/>
        <p:txBody>
          <a:bodyPr/>
          <a:lstStyle/>
          <a:p>
            <a:fld id="{CCEC3038-1CF1-4B63-9920-55248DCFBA97}" type="slidenum">
              <a:rPr kumimoji="1" lang="ja-JP" altLang="en-US" smtClean="0"/>
              <a:pPr/>
              <a:t>68</a:t>
            </a:fld>
            <a:endParaRPr kumimoji="1" lang="ja-JP" altLang="en-US"/>
          </a:p>
        </p:txBody>
      </p:sp>
      <p:graphicFrame>
        <p:nvGraphicFramePr>
          <p:cNvPr id="6" name="表 5"/>
          <p:cNvGraphicFramePr>
            <a:graphicFrameLocks noGrp="1"/>
          </p:cNvGraphicFramePr>
          <p:nvPr>
            <p:extLst>
              <p:ext uri="{D42A27DB-BD31-4B8C-83A1-F6EECF244321}">
                <p14:modId xmlns:p14="http://schemas.microsoft.com/office/powerpoint/2010/main" val="675000759"/>
              </p:ext>
            </p:extLst>
          </p:nvPr>
        </p:nvGraphicFramePr>
        <p:xfrm>
          <a:off x="361734" y="606523"/>
          <a:ext cx="8424936" cy="4206240"/>
        </p:xfrm>
        <a:graphic>
          <a:graphicData uri="http://schemas.openxmlformats.org/drawingml/2006/table">
            <a:tbl>
              <a:tblPr firstRow="1">
                <a:tableStyleId>{5C22544A-7EE6-4342-B048-85BDC9FD1C3A}</a:tableStyleId>
              </a:tblPr>
              <a:tblGrid>
                <a:gridCol w="2356127">
                  <a:extLst>
                    <a:ext uri="{9D8B030D-6E8A-4147-A177-3AD203B41FA5}">
                      <a16:colId xmlns="" xmlns:a16="http://schemas.microsoft.com/office/drawing/2014/main" val="20000"/>
                    </a:ext>
                  </a:extLst>
                </a:gridCol>
                <a:gridCol w="1926147">
                  <a:extLst>
                    <a:ext uri="{9D8B030D-6E8A-4147-A177-3AD203B41FA5}">
                      <a16:colId xmlns="" xmlns:a16="http://schemas.microsoft.com/office/drawing/2014/main" val="20001"/>
                    </a:ext>
                  </a:extLst>
                </a:gridCol>
                <a:gridCol w="2016224">
                  <a:extLst>
                    <a:ext uri="{9D8B030D-6E8A-4147-A177-3AD203B41FA5}">
                      <a16:colId xmlns="" xmlns:a16="http://schemas.microsoft.com/office/drawing/2014/main" val="20002"/>
                    </a:ext>
                  </a:extLst>
                </a:gridCol>
                <a:gridCol w="2126438">
                  <a:extLst>
                    <a:ext uri="{9D8B030D-6E8A-4147-A177-3AD203B41FA5}">
                      <a16:colId xmlns="" xmlns:a16="http://schemas.microsoft.com/office/drawing/2014/main" val="20003"/>
                    </a:ext>
                  </a:extLst>
                </a:gridCol>
              </a:tblGrid>
              <a:tr h="296776">
                <a:tc>
                  <a:txBody>
                    <a:bodyPr/>
                    <a:lstStyle/>
                    <a:p>
                      <a:pPr algn="ctr"/>
                      <a:r>
                        <a:rPr kumimoji="1" lang="ja-JP" altLang="en-US" sz="1400" dirty="0">
                          <a:solidFill>
                            <a:schemeClr val="tx1"/>
                          </a:solidFill>
                        </a:rPr>
                        <a:t>＜</a:t>
                      </a:r>
                      <a:r>
                        <a:rPr kumimoji="1" lang="en-US" altLang="ja-JP" sz="1400" dirty="0">
                          <a:solidFill>
                            <a:schemeClr val="tx1"/>
                          </a:solidFill>
                        </a:rPr>
                        <a:t>Why</a:t>
                      </a:r>
                      <a:r>
                        <a:rPr kumimoji="1" lang="ja-JP" altLang="en-US" sz="1400" dirty="0">
                          <a:solidFill>
                            <a:schemeClr val="tx1"/>
                          </a:solidFill>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kumimoji="1" lang="ja-JP" altLang="en-US" sz="1400" dirty="0">
                          <a:solidFill>
                            <a:schemeClr val="tx1"/>
                          </a:solidFill>
                        </a:rPr>
                        <a:t>＜</a:t>
                      </a:r>
                      <a:r>
                        <a:rPr kumimoji="1" lang="en-US" altLang="ja-JP" sz="1400" dirty="0">
                          <a:solidFill>
                            <a:schemeClr val="tx1"/>
                          </a:solidFill>
                        </a:rPr>
                        <a:t>Vision</a:t>
                      </a:r>
                      <a:r>
                        <a:rPr kumimoji="1" lang="ja-JP" altLang="en-US" sz="1400" dirty="0">
                          <a:solidFill>
                            <a:schemeClr val="tx1"/>
                          </a:solidFill>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kumimoji="1" lang="ja-JP" altLang="en-US" sz="1400" dirty="0">
                          <a:solidFill>
                            <a:schemeClr val="tx1"/>
                          </a:solidFill>
                        </a:rPr>
                        <a:t>＜</a:t>
                      </a:r>
                      <a:r>
                        <a:rPr kumimoji="1" lang="en-US" altLang="ja-JP" sz="1400" dirty="0">
                          <a:solidFill>
                            <a:schemeClr val="tx1"/>
                          </a:solidFill>
                        </a:rPr>
                        <a:t>What</a:t>
                      </a:r>
                      <a:r>
                        <a:rPr kumimoji="1" lang="ja-JP" altLang="en-US" sz="1400" dirty="0">
                          <a:solidFill>
                            <a:schemeClr val="tx1"/>
                          </a:solidFill>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kumimoji="1" lang="ja-JP" altLang="en-US" sz="1400" dirty="0">
                          <a:solidFill>
                            <a:schemeClr val="tx1"/>
                          </a:solidFill>
                        </a:rPr>
                        <a:t>＜</a:t>
                      </a:r>
                      <a:r>
                        <a:rPr kumimoji="1" lang="en-US" altLang="ja-JP" sz="1400" dirty="0">
                          <a:solidFill>
                            <a:schemeClr val="tx1"/>
                          </a:solidFill>
                        </a:rPr>
                        <a:t>Outcome</a:t>
                      </a:r>
                      <a:r>
                        <a:rPr kumimoji="1" lang="ja-JP" altLang="en-US" sz="1400" dirty="0">
                          <a:solidFill>
                            <a:schemeClr val="tx1"/>
                          </a:solidFill>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 xmlns:a16="http://schemas.microsoft.com/office/drawing/2014/main" val="10000"/>
                  </a:ext>
                </a:extLst>
              </a:tr>
              <a:tr h="1993241">
                <a:tc>
                  <a:txBody>
                    <a:bodyPr/>
                    <a:lstStyle/>
                    <a:p>
                      <a:pPr>
                        <a:lnSpc>
                          <a:spcPts val="1500"/>
                        </a:lnSpc>
                      </a:pPr>
                      <a:r>
                        <a:rPr lang="ja-JP" altLang="en-US" sz="1200" dirty="0">
                          <a:latin typeface="Calibri" pitchFamily="34" charset="0"/>
                        </a:rPr>
                        <a:t>（前頁からの続き）</a:t>
                      </a:r>
                      <a:endParaRPr lang="en-US" altLang="ja-JP" sz="1200" dirty="0">
                        <a:latin typeface="Calibri" pitchFamily="34" charset="0"/>
                      </a:endParaRPr>
                    </a:p>
                    <a:p>
                      <a:pPr>
                        <a:lnSpc>
                          <a:spcPts val="1500"/>
                        </a:lnSpc>
                      </a:pPr>
                      <a:endParaRPr lang="en-US" altLang="ja-JP" sz="1200" dirty="0">
                        <a:latin typeface="Calibri" pitchFamily="34" charset="0"/>
                      </a:endParaRPr>
                    </a:p>
                    <a:p>
                      <a:pPr>
                        <a:lnSpc>
                          <a:spcPts val="1500"/>
                        </a:lnSpc>
                      </a:pPr>
                      <a:r>
                        <a:rPr lang="ja-JP" altLang="en-US" sz="1200" dirty="0">
                          <a:latin typeface="Calibri" pitchFamily="34" charset="0"/>
                        </a:rPr>
                        <a:t>（その他の経営課題）</a:t>
                      </a:r>
                    </a:p>
                    <a:p>
                      <a:pPr>
                        <a:lnSpc>
                          <a:spcPts val="1500"/>
                        </a:lnSpc>
                      </a:pPr>
                      <a:r>
                        <a:rPr lang="ja-JP" altLang="en-US" sz="1200" dirty="0">
                          <a:latin typeface="Calibri" pitchFamily="34" charset="0"/>
                        </a:rPr>
                        <a:t>・職員数は、業務の委託化や効率化などにより削減に努めているものの、類似都市との比較では、職員一人あたりの生産性はなお低い状況にある。</a:t>
                      </a:r>
                    </a:p>
                    <a:p>
                      <a:pPr>
                        <a:lnSpc>
                          <a:spcPts val="1500"/>
                        </a:lnSpc>
                      </a:pPr>
                      <a:r>
                        <a:rPr lang="ja-JP" altLang="en-US" sz="1200" dirty="0">
                          <a:latin typeface="Calibri" pitchFamily="34" charset="0"/>
                        </a:rPr>
                        <a:t>・企業債残高は、新規借入れの抑制や繰上げ償還の実施などにより減少を図っているものの、類似都市との比較では、給水収益に対する企業債残高の比率は依然として高い。</a:t>
                      </a:r>
                    </a:p>
                    <a:p>
                      <a:pPr>
                        <a:lnSpc>
                          <a:spcPts val="1500"/>
                        </a:lnSpc>
                      </a:pPr>
                      <a:r>
                        <a:rPr lang="ja-JP" altLang="en-US" sz="1200" dirty="0">
                          <a:latin typeface="Calibri" pitchFamily="34" charset="0"/>
                        </a:rPr>
                        <a:t>・経年管路の耐震化を促進していく必要があり、今後、多額の更新費用が見込まれる。</a:t>
                      </a:r>
                      <a:endParaRPr lang="en-US" altLang="ja-JP" sz="1200" dirty="0">
                        <a:latin typeface="Calibri" pitchFamily="34" charset="0"/>
                      </a:endParaRPr>
                    </a:p>
                    <a:p>
                      <a:pPr>
                        <a:lnSpc>
                          <a:spcPts val="1500"/>
                        </a:lnSpc>
                      </a:pPr>
                      <a:endParaRPr lang="en-US" altLang="ja-JP" sz="1200" dirty="0">
                        <a:latin typeface="Calibri" pitchFamily="34" charset="0"/>
                      </a:endParaRPr>
                    </a:p>
                    <a:p>
                      <a:pPr>
                        <a:lnSpc>
                          <a:spcPts val="1500"/>
                        </a:lnSpc>
                      </a:pPr>
                      <a:endParaRPr lang="en-US" altLang="ja-JP" sz="1200" dirty="0">
                        <a:latin typeface="Calibri" pitchFamily="34" charset="0"/>
                      </a:endParaRPr>
                    </a:p>
                    <a:p>
                      <a:pPr marL="0" marR="0" indent="0" algn="l" defTabSz="914400" rtl="0" eaLnBrk="1" fontAlgn="auto" latinLnBrk="0" hangingPunct="1">
                        <a:lnSpc>
                          <a:spcPts val="1500"/>
                        </a:lnSpc>
                        <a:spcBef>
                          <a:spcPts val="0"/>
                        </a:spcBef>
                        <a:spcAft>
                          <a:spcPts val="0"/>
                        </a:spcAft>
                        <a:buClrTx/>
                        <a:buSzTx/>
                        <a:buFontTx/>
                        <a:buNone/>
                        <a:tabLst/>
                        <a:defRPr/>
                      </a:pPr>
                      <a:r>
                        <a:rPr lang="ja-JP" altLang="en-US" sz="1200" dirty="0">
                          <a:latin typeface="Calibri" pitchFamily="34" charset="0"/>
                        </a:rPr>
                        <a:t>（次頁に続く）</a:t>
                      </a:r>
                      <a:endParaRPr lang="en-US" altLang="ja-JP" sz="1200" dirty="0">
                        <a:latin typeface="Calibri" pitchFamily="34" charset="0"/>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nSpc>
                          <a:spcPts val="1600"/>
                        </a:lnSpc>
                      </a:pPr>
                      <a:r>
                        <a:rPr lang="ja-JP" altLang="en-US" sz="1200" dirty="0"/>
                        <a:t>③ダウンサイジング</a:t>
                      </a:r>
                    </a:p>
                    <a:p>
                      <a:pPr>
                        <a:lnSpc>
                          <a:spcPts val="1600"/>
                        </a:lnSpc>
                      </a:pPr>
                      <a:r>
                        <a:rPr lang="ja-JP" altLang="en-US" sz="1200" dirty="0"/>
                        <a:t>・施設の効率化の観点から、将来の水需要に見合った施設規模とする。</a:t>
                      </a:r>
                      <a:endParaRPr lang="en-US" altLang="ja-JP" sz="12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ysDash"/>
                      <a:round/>
                      <a:headEnd type="none" w="med" len="med"/>
                      <a:tailEnd type="none" w="med" len="med"/>
                    </a:lnB>
                    <a:lnTlToBr w="12700" cmpd="sng">
                      <a:noFill/>
                      <a:prstDash val="solid"/>
                    </a:lnTlToBr>
                    <a:lnBlToTr w="12700" cmpd="sng">
                      <a:noFill/>
                      <a:prstDash val="solid"/>
                    </a:lnBlToTr>
                    <a:noFill/>
                  </a:tcPr>
                </a:tc>
                <a:tc>
                  <a:txBody>
                    <a:bodyPr/>
                    <a:lstStyle/>
                    <a:p>
                      <a:pPr>
                        <a:lnSpc>
                          <a:spcPts val="1600"/>
                        </a:lnSpc>
                      </a:pPr>
                      <a:r>
                        <a:rPr lang="ja-JP" altLang="en-US" sz="1200" dirty="0"/>
                        <a:t>③</a:t>
                      </a:r>
                      <a:r>
                        <a:rPr lang="ja-JP" altLang="en-US" sz="1200" dirty="0">
                          <a:solidFill>
                            <a:schemeClr val="tx1"/>
                          </a:solidFill>
                        </a:rPr>
                        <a:t>－１</a:t>
                      </a:r>
                      <a:r>
                        <a:rPr lang="ja-JP" altLang="en-US" sz="1200" dirty="0"/>
                        <a:t>柴島浄水場上系の廃止</a:t>
                      </a:r>
                    </a:p>
                    <a:p>
                      <a:pPr>
                        <a:lnSpc>
                          <a:spcPts val="1600"/>
                        </a:lnSpc>
                      </a:pPr>
                      <a:r>
                        <a:rPr lang="ja-JP" altLang="en-US" sz="1200" dirty="0"/>
                        <a:t>・将来水需要や事業性を考慮したダウンサイジング手法と、「グランドデザイン大阪」における「柴島浄水場の利活用」の視点を踏まえ、柴島浄水場上系の廃止検討を行う。</a:t>
                      </a:r>
                      <a:endParaRPr lang="en-US" altLang="ja-JP" sz="1200" dirty="0"/>
                    </a:p>
                    <a:p>
                      <a:pPr>
                        <a:lnSpc>
                          <a:spcPts val="1600"/>
                        </a:lnSpc>
                      </a:pPr>
                      <a:endParaRPr lang="en-US" altLang="ja-JP" sz="1200" dirty="0"/>
                    </a:p>
                    <a:p>
                      <a:pPr>
                        <a:lnSpc>
                          <a:spcPts val="1600"/>
                        </a:lnSpc>
                      </a:pPr>
                      <a:endParaRPr lang="en-US" altLang="ja-JP" sz="1200" dirty="0">
                        <a:solidFill>
                          <a:srgbClr val="FF0000"/>
                        </a:solidFill>
                      </a:endParaRPr>
                    </a:p>
                    <a:p>
                      <a:pPr>
                        <a:lnSpc>
                          <a:spcPts val="1600"/>
                        </a:lnSpc>
                      </a:pPr>
                      <a:endParaRPr lang="en-US" altLang="ja-JP" sz="1200" dirty="0">
                        <a:solidFill>
                          <a:srgbClr val="FF0000"/>
                        </a:solidFill>
                      </a:endParaRPr>
                    </a:p>
                    <a:p>
                      <a:pPr>
                        <a:lnSpc>
                          <a:spcPts val="1600"/>
                        </a:lnSpc>
                      </a:pPr>
                      <a:endParaRPr lang="en-US" altLang="ja-JP" sz="1200" dirty="0">
                        <a:solidFill>
                          <a:srgbClr val="FF0000"/>
                        </a:solidFill>
                      </a:endParaRPr>
                    </a:p>
                    <a:p>
                      <a:pPr>
                        <a:lnSpc>
                          <a:spcPts val="1600"/>
                        </a:lnSpc>
                      </a:pPr>
                      <a:endParaRPr lang="en-US" altLang="ja-JP" sz="1200" dirty="0">
                        <a:solidFill>
                          <a:srgbClr val="FF0000"/>
                        </a:solidFill>
                      </a:endParaRPr>
                    </a:p>
                    <a:p>
                      <a:pPr>
                        <a:lnSpc>
                          <a:spcPts val="1600"/>
                        </a:lnSpc>
                      </a:pPr>
                      <a:r>
                        <a:rPr lang="ja-JP" altLang="en-US" sz="1200" dirty="0">
                          <a:solidFill>
                            <a:schemeClr val="tx1"/>
                          </a:solidFill>
                        </a:rPr>
                        <a:t>③－２府域水道の最適化への取組</a:t>
                      </a:r>
                      <a:endParaRPr lang="en-US" altLang="ja-JP" sz="1200" dirty="0">
                        <a:solidFill>
                          <a:schemeClr val="tx1"/>
                        </a:solidFill>
                      </a:endParaRPr>
                    </a:p>
                    <a:p>
                      <a:pPr>
                        <a:lnSpc>
                          <a:spcPts val="1600"/>
                        </a:lnSpc>
                      </a:pPr>
                      <a:endParaRPr lang="ja-JP" altLang="en-US" sz="12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ysDash"/>
                      <a:round/>
                      <a:headEnd type="none" w="med" len="med"/>
                      <a:tailEnd type="none" w="med" len="med"/>
                    </a:lnB>
                    <a:lnTlToBr w="12700" cmpd="sng">
                      <a:noFill/>
                      <a:prstDash val="solid"/>
                    </a:lnTlToBr>
                    <a:lnBlToTr w="12700" cmpd="sng">
                      <a:noFill/>
                      <a:prstDash val="solid"/>
                    </a:lnBlToTr>
                    <a:noFill/>
                  </a:tcPr>
                </a:tc>
                <a:tc>
                  <a:txBody>
                    <a:bodyPr/>
                    <a:lstStyle/>
                    <a:p>
                      <a:pPr>
                        <a:lnSpc>
                          <a:spcPts val="1600"/>
                        </a:lnSpc>
                      </a:pPr>
                      <a:r>
                        <a:rPr lang="ja-JP" altLang="en-US" sz="1200" dirty="0"/>
                        <a:t>・民営化基本方針（案）において、ダウンサイジングの考え方及び給水安定性確保のための施設耐震化計画を示すとともに、柴島浄水場上系の廃止にかかる水道施設の再構築に関する工事工程表を明示。</a:t>
                      </a:r>
                    </a:p>
                    <a:p>
                      <a:pPr>
                        <a:lnSpc>
                          <a:spcPts val="1600"/>
                        </a:lnSpc>
                      </a:pPr>
                      <a:r>
                        <a:rPr lang="ja-JP" altLang="en-US" sz="1200" dirty="0"/>
                        <a:t>　　　　　　　　　（</a:t>
                      </a:r>
                      <a:r>
                        <a:rPr lang="en-US" altLang="ja-JP" sz="1200" dirty="0"/>
                        <a:t>2014</a:t>
                      </a:r>
                      <a:r>
                        <a:rPr lang="ja-JP" altLang="en-US" sz="1200" dirty="0"/>
                        <a:t>年</a:t>
                      </a:r>
                      <a:r>
                        <a:rPr lang="en-US" altLang="ja-JP" sz="1200" dirty="0"/>
                        <a:t>4</a:t>
                      </a:r>
                      <a:r>
                        <a:rPr lang="ja-JP" altLang="en-US" sz="1200" dirty="0"/>
                        <a:t>月）</a:t>
                      </a:r>
                      <a:endParaRPr lang="en-US" altLang="ja-JP" sz="1200" dirty="0"/>
                    </a:p>
                    <a:p>
                      <a:pPr>
                        <a:lnSpc>
                          <a:spcPts val="1600"/>
                        </a:lnSpc>
                      </a:pPr>
                      <a:endParaRPr lang="en-US" altLang="ja-JP" sz="1200" dirty="0"/>
                    </a:p>
                    <a:p>
                      <a:pPr>
                        <a:lnSpc>
                          <a:spcPts val="1600"/>
                        </a:lnSpc>
                      </a:pPr>
                      <a:r>
                        <a:rPr lang="ja-JP" altLang="en-US" sz="1200" dirty="0" smtClean="0">
                          <a:solidFill>
                            <a:schemeClr val="tx1"/>
                          </a:solidFill>
                        </a:rPr>
                        <a:t>・大阪市</a:t>
                      </a:r>
                      <a:r>
                        <a:rPr lang="ja-JP" altLang="en-US" sz="1200" dirty="0">
                          <a:solidFill>
                            <a:schemeClr val="tx1"/>
                          </a:solidFill>
                        </a:rPr>
                        <a:t>水道経営戦略（</a:t>
                      </a:r>
                      <a:r>
                        <a:rPr lang="en-US" altLang="ja-JP" sz="1200" dirty="0">
                          <a:solidFill>
                            <a:schemeClr val="tx1"/>
                          </a:solidFill>
                        </a:rPr>
                        <a:t>2018-2027</a:t>
                      </a:r>
                      <a:r>
                        <a:rPr lang="ja-JP" altLang="en-US" sz="1200" dirty="0" smtClean="0">
                          <a:solidFill>
                            <a:schemeClr val="tx1"/>
                          </a:solidFill>
                        </a:rPr>
                        <a:t>）に</a:t>
                      </a:r>
                      <a:r>
                        <a:rPr lang="ja-JP" altLang="en-US" sz="1200" dirty="0">
                          <a:solidFill>
                            <a:schemeClr val="tx1"/>
                          </a:solidFill>
                        </a:rPr>
                        <a:t>おいて、浄水場のダウンサイジングについて記載。</a:t>
                      </a:r>
                    </a:p>
                    <a:p>
                      <a:pPr algn="r">
                        <a:lnSpc>
                          <a:spcPts val="1600"/>
                        </a:lnSpc>
                      </a:pPr>
                      <a:r>
                        <a:rPr lang="ja-JP" altLang="en-US" sz="1200" dirty="0">
                          <a:solidFill>
                            <a:schemeClr val="tx1"/>
                          </a:solidFill>
                        </a:rPr>
                        <a:t>（</a:t>
                      </a:r>
                      <a:r>
                        <a:rPr lang="en-US" altLang="ja-JP" sz="1200" dirty="0" smtClean="0">
                          <a:solidFill>
                            <a:schemeClr val="tx1"/>
                          </a:solidFill>
                        </a:rPr>
                        <a:t>2018</a:t>
                      </a:r>
                      <a:r>
                        <a:rPr lang="ja-JP" altLang="en-US" sz="1200" dirty="0" smtClean="0">
                          <a:solidFill>
                            <a:schemeClr val="tx1"/>
                          </a:solidFill>
                        </a:rPr>
                        <a:t>年</a:t>
                      </a:r>
                      <a:r>
                        <a:rPr lang="en-US" altLang="ja-JP" sz="1200" dirty="0" smtClean="0">
                          <a:solidFill>
                            <a:schemeClr val="tx1"/>
                          </a:solidFill>
                        </a:rPr>
                        <a:t>3</a:t>
                      </a:r>
                      <a:r>
                        <a:rPr lang="ja-JP" altLang="en-US" sz="1200" dirty="0" smtClean="0">
                          <a:solidFill>
                            <a:schemeClr val="tx1"/>
                          </a:solidFill>
                        </a:rPr>
                        <a:t>月</a:t>
                      </a:r>
                      <a:r>
                        <a:rPr lang="ja-JP" altLang="en-US" sz="1200" dirty="0">
                          <a:solidFill>
                            <a:schemeClr val="tx1"/>
                          </a:solidFill>
                        </a:rPr>
                        <a:t>）</a:t>
                      </a:r>
                      <a:endParaRPr lang="en-US" altLang="ja-JP" sz="1200" dirty="0">
                        <a:solidFill>
                          <a:schemeClr val="tx1"/>
                        </a:solidFill>
                      </a:endParaRPr>
                    </a:p>
                    <a:p>
                      <a:pPr algn="l">
                        <a:lnSpc>
                          <a:spcPts val="1600"/>
                        </a:lnSpc>
                      </a:pPr>
                      <a:endParaRPr lang="en-US" altLang="ja-JP" sz="1200" dirty="0">
                        <a:solidFill>
                          <a:schemeClr val="tx1"/>
                        </a:solidFill>
                      </a:endParaRPr>
                    </a:p>
                    <a:p>
                      <a:pPr algn="l">
                        <a:lnSpc>
                          <a:spcPts val="1600"/>
                        </a:lnSpc>
                      </a:pPr>
                      <a:r>
                        <a:rPr lang="ja-JP" altLang="en-US" sz="1200" dirty="0">
                          <a:solidFill>
                            <a:schemeClr val="tx1"/>
                          </a:solidFill>
                        </a:rPr>
                        <a:t>・府域水道最適化検討チームにおいて浄水場の最適化を検討。</a:t>
                      </a:r>
                    </a:p>
                  </a:txBody>
                  <a:tcPr marR="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ys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 xmlns:a16="http://schemas.microsoft.com/office/drawing/2014/main" val="10001"/>
                  </a:ext>
                </a:extLst>
              </a:tr>
            </a:tbl>
          </a:graphicData>
        </a:graphic>
      </p:graphicFrame>
      <p:sp>
        <p:nvSpPr>
          <p:cNvPr id="11" name="テキスト ボックス 10"/>
          <p:cNvSpPr txBox="1"/>
          <p:nvPr/>
        </p:nvSpPr>
        <p:spPr>
          <a:xfrm>
            <a:off x="0" y="-27384"/>
            <a:ext cx="7524328" cy="461665"/>
          </a:xfrm>
          <a:prstGeom prst="rect">
            <a:avLst/>
          </a:prstGeom>
          <a:solidFill>
            <a:srgbClr val="0070C0"/>
          </a:solidFill>
        </p:spPr>
        <p:txBody>
          <a:bodyPr wrap="square" rtlCol="0">
            <a:spAutoFit/>
          </a:bodyPr>
          <a:lstStyle/>
          <a:p>
            <a:r>
              <a:rPr lang="en-US" altLang="ja-JP" sz="2400" b="1" u="sng" dirty="0">
                <a:solidFill>
                  <a:schemeClr val="bg1"/>
                </a:solidFill>
                <a:latin typeface="+mn-ea"/>
              </a:rPr>
              <a:t>Ⅱ</a:t>
            </a:r>
            <a:r>
              <a:rPr kumimoji="1" lang="en-US" altLang="ja-JP" sz="2400" b="1" u="sng" dirty="0" smtClean="0">
                <a:solidFill>
                  <a:schemeClr val="bg1"/>
                </a:solidFill>
                <a:latin typeface="+mn-ea"/>
                <a:ea typeface="+mn-ea"/>
              </a:rPr>
              <a:t>【</a:t>
            </a:r>
            <a:r>
              <a:rPr kumimoji="1" lang="ja-JP" altLang="en-US" sz="2400" b="1" u="sng" dirty="0" smtClean="0">
                <a:solidFill>
                  <a:schemeClr val="bg1"/>
                </a:solidFill>
                <a:latin typeface="+mn-ea"/>
                <a:ea typeface="+mn-ea"/>
              </a:rPr>
              <a:t>民営化の取組</a:t>
            </a:r>
            <a:r>
              <a:rPr kumimoji="1" lang="en-US" altLang="ja-JP" sz="2400" b="1" u="sng" dirty="0" smtClean="0">
                <a:solidFill>
                  <a:schemeClr val="bg1"/>
                </a:solidFill>
                <a:latin typeface="+mn-ea"/>
                <a:ea typeface="+mn-ea"/>
              </a:rPr>
              <a:t>】(</a:t>
            </a:r>
            <a:r>
              <a:rPr kumimoji="1" lang="en-US" altLang="ja-JP" sz="2400" b="1" u="sng" dirty="0">
                <a:solidFill>
                  <a:schemeClr val="bg1"/>
                </a:solidFill>
                <a:latin typeface="+mn-ea"/>
                <a:ea typeface="+mn-ea"/>
              </a:rPr>
              <a:t>3)</a:t>
            </a:r>
            <a:r>
              <a:rPr kumimoji="1" lang="ja-JP" altLang="en-US" sz="2400" b="1" u="sng" dirty="0">
                <a:solidFill>
                  <a:schemeClr val="bg1"/>
                </a:solidFill>
                <a:latin typeface="+mn-ea"/>
                <a:ea typeface="+mn-ea"/>
              </a:rPr>
              <a:t>　水道</a:t>
            </a:r>
          </a:p>
        </p:txBody>
      </p:sp>
    </p:spTree>
    <p:extLst>
      <p:ext uri="{BB962C8B-B14F-4D97-AF65-F5344CB8AC3E}">
        <p14:creationId xmlns:p14="http://schemas.microsoft.com/office/powerpoint/2010/main" val="946065717"/>
      </p:ext>
    </p:extLst>
  </p:cSld>
  <p:clrMapOvr>
    <a:masterClrMapping/>
  </p:clrMapOvr>
  <p:timing>
    <p:tnLst>
      <p:par>
        <p:cTn id="1" dur="indefinite" restart="never" nodeType="tmRoot"/>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スライド番号プレースホルダー 3"/>
          <p:cNvSpPr>
            <a:spLocks noGrp="1"/>
          </p:cNvSpPr>
          <p:nvPr>
            <p:ph type="sldNum" sz="quarter" idx="12"/>
          </p:nvPr>
        </p:nvSpPr>
        <p:spPr/>
        <p:txBody>
          <a:bodyPr/>
          <a:lstStyle/>
          <a:p>
            <a:fld id="{138CA411-231B-42B9-AF63-97A64194AA60}" type="slidenum">
              <a:rPr lang="ja-JP" altLang="en-US" smtClean="0"/>
              <a:pPr/>
              <a:t>6</a:t>
            </a:fld>
            <a:endParaRPr lang="ja-JP" altLang="en-US"/>
          </a:p>
        </p:txBody>
      </p:sp>
      <p:cxnSp>
        <p:nvCxnSpPr>
          <p:cNvPr id="5" name="直線コネクタ 4"/>
          <p:cNvCxnSpPr/>
          <p:nvPr/>
        </p:nvCxnSpPr>
        <p:spPr>
          <a:xfrm>
            <a:off x="147332" y="530262"/>
            <a:ext cx="892800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6" name="Text Box 7"/>
          <p:cNvSpPr txBox="1">
            <a:spLocks noChangeArrowheads="1"/>
          </p:cNvSpPr>
          <p:nvPr/>
        </p:nvSpPr>
        <p:spPr bwMode="auto">
          <a:xfrm>
            <a:off x="144462" y="79395"/>
            <a:ext cx="8930869" cy="4616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spcBef>
                <a:spcPct val="20000"/>
              </a:spcBef>
              <a:buChar char="•"/>
              <a:defRPr kumimoji="1" sz="3200">
                <a:solidFill>
                  <a:schemeClr val="tx1"/>
                </a:solidFill>
                <a:latin typeface="Arial" charset="0"/>
                <a:ea typeface="ＭＳ Ｐゴシック" pitchFamily="50" charset="-128"/>
              </a:defRPr>
            </a:lvl1pPr>
            <a:lvl2pPr marL="742950" indent="-285750" eaLnBrk="0" hangingPunct="0">
              <a:spcBef>
                <a:spcPct val="20000"/>
              </a:spcBef>
              <a:buChar char="–"/>
              <a:defRPr kumimoji="1" sz="2800">
                <a:solidFill>
                  <a:schemeClr val="tx1"/>
                </a:solidFill>
                <a:latin typeface="Arial" charset="0"/>
                <a:ea typeface="ＭＳ Ｐゴシック" pitchFamily="50" charset="-128"/>
              </a:defRPr>
            </a:lvl2pPr>
            <a:lvl3pPr marL="1143000" indent="-228600" eaLnBrk="0" hangingPunct="0">
              <a:spcBef>
                <a:spcPct val="20000"/>
              </a:spcBef>
              <a:buChar char="•"/>
              <a:defRPr kumimoji="1" sz="2400">
                <a:solidFill>
                  <a:schemeClr val="tx1"/>
                </a:solidFill>
                <a:latin typeface="Arial" charset="0"/>
                <a:ea typeface="ＭＳ Ｐゴシック" pitchFamily="50" charset="-128"/>
              </a:defRPr>
            </a:lvl3pPr>
            <a:lvl4pPr marL="1600200" indent="-228600" eaLnBrk="0" hangingPunct="0">
              <a:spcBef>
                <a:spcPct val="20000"/>
              </a:spcBef>
              <a:buChar char="–"/>
              <a:defRPr kumimoji="1" sz="2000">
                <a:solidFill>
                  <a:schemeClr val="tx1"/>
                </a:solidFill>
                <a:latin typeface="Arial" charset="0"/>
                <a:ea typeface="ＭＳ Ｐゴシック" pitchFamily="50" charset="-128"/>
              </a:defRPr>
            </a:lvl4pPr>
            <a:lvl5pPr marL="2057400" indent="-228600" eaLnBrk="0" hangingPunct="0">
              <a:spcBef>
                <a:spcPct val="20000"/>
              </a:spcBef>
              <a:buChar char="»"/>
              <a:defRPr kumimoji="1" sz="2000">
                <a:solidFill>
                  <a:schemeClr val="tx1"/>
                </a:solidFill>
                <a:latin typeface="Arial"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9pPr>
          </a:lstStyle>
          <a:p>
            <a:pPr eaLnBrk="1" hangingPunct="1">
              <a:spcBef>
                <a:spcPct val="0"/>
              </a:spcBef>
              <a:buFontTx/>
              <a:buNone/>
              <a:defRPr/>
            </a:pPr>
            <a:r>
              <a:rPr lang="ja-JP" altLang="en-US" sz="2400" dirty="0" smtClean="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府市改革の</a:t>
            </a:r>
            <a:r>
              <a:rPr lang="ja-JP" altLang="en-US" sz="24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棚</a:t>
            </a:r>
            <a:r>
              <a:rPr lang="ja-JP" altLang="en-US" sz="2400" dirty="0" smtClean="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卸し　</a:t>
            </a:r>
            <a:endParaRPr lang="ja-JP" altLang="en-US" sz="1800" dirty="0" smtClean="0">
              <a:solidFill>
                <a:prstClr val="black"/>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 name="テキスト ボックス 7"/>
          <p:cNvSpPr txBox="1"/>
          <p:nvPr/>
        </p:nvSpPr>
        <p:spPr>
          <a:xfrm>
            <a:off x="2864691" y="120163"/>
            <a:ext cx="3975768" cy="369332"/>
          </a:xfrm>
          <a:prstGeom prst="rect">
            <a:avLst/>
          </a:prstGeom>
          <a:noFill/>
        </p:spPr>
        <p:txBody>
          <a:bodyPr wrap="none" rtlCol="0">
            <a:spAutoFit/>
          </a:bodyPr>
          <a:lstStyle/>
          <a:p>
            <a:r>
              <a:rPr lang="en-US" altLang="ja-JP" b="1" dirty="0" smtClean="0">
                <a:latin typeface="Meiryo UI" panose="020B0604030504040204" pitchFamily="50" charset="-128"/>
                <a:ea typeface="Meiryo UI" panose="020B0604030504040204" pitchFamily="50" charset="-128"/>
              </a:rPr>
              <a:t>B</a:t>
            </a:r>
            <a:r>
              <a:rPr lang="ja-JP" altLang="en-US" b="1" dirty="0" smtClean="0">
                <a:latin typeface="Meiryo UI" panose="020B0604030504040204" pitchFamily="50" charset="-128"/>
                <a:ea typeface="Meiryo UI" panose="020B0604030504040204" pitchFamily="50" charset="-128"/>
              </a:rPr>
              <a:t> 社会</a:t>
            </a:r>
            <a:r>
              <a:rPr lang="ja-JP" altLang="en-US" b="1" dirty="0">
                <a:latin typeface="Meiryo UI" panose="020B0604030504040204" pitchFamily="50" charset="-128"/>
                <a:ea typeface="Meiryo UI" panose="020B0604030504040204" pitchFamily="50" charset="-128"/>
              </a:rPr>
              <a:t>政策のイノベーション（</a:t>
            </a:r>
            <a:r>
              <a:rPr lang="ja-JP" altLang="en-US" b="1" dirty="0" smtClean="0">
                <a:latin typeface="Meiryo UI" panose="020B0604030504040204" pitchFamily="50" charset="-128"/>
                <a:ea typeface="Meiryo UI" panose="020B0604030504040204" pitchFamily="50" charset="-128"/>
              </a:rPr>
              <a:t>大阪市）</a:t>
            </a:r>
            <a:endParaRPr lang="ja-JP" altLang="en-US" b="1" dirty="0">
              <a:latin typeface="Meiryo UI" panose="020B0604030504040204" pitchFamily="50" charset="-128"/>
              <a:ea typeface="Meiryo UI" panose="020B0604030504040204" pitchFamily="50" charset="-128"/>
            </a:endParaRPr>
          </a:p>
        </p:txBody>
      </p:sp>
      <p:graphicFrame>
        <p:nvGraphicFramePr>
          <p:cNvPr id="2" name="表 1"/>
          <p:cNvGraphicFramePr>
            <a:graphicFrameLocks noGrp="1"/>
          </p:cNvGraphicFramePr>
          <p:nvPr>
            <p:extLst/>
          </p:nvPr>
        </p:nvGraphicFramePr>
        <p:xfrm>
          <a:off x="144462" y="756053"/>
          <a:ext cx="8930870" cy="5900956"/>
        </p:xfrm>
        <a:graphic>
          <a:graphicData uri="http://schemas.openxmlformats.org/drawingml/2006/table">
            <a:tbl>
              <a:tblPr>
                <a:tableStyleId>{5940675A-B579-460E-94D1-54222C63F5DA}</a:tableStyleId>
              </a:tblPr>
              <a:tblGrid>
                <a:gridCol w="503238">
                  <a:extLst>
                    <a:ext uri="{9D8B030D-6E8A-4147-A177-3AD203B41FA5}">
                      <a16:colId xmlns="" xmlns:a16="http://schemas.microsoft.com/office/drawing/2014/main" val="3935488869"/>
                    </a:ext>
                  </a:extLst>
                </a:gridCol>
                <a:gridCol w="742950">
                  <a:extLst>
                    <a:ext uri="{9D8B030D-6E8A-4147-A177-3AD203B41FA5}">
                      <a16:colId xmlns="" xmlns:a16="http://schemas.microsoft.com/office/drawing/2014/main" val="157255181"/>
                    </a:ext>
                  </a:extLst>
                </a:gridCol>
                <a:gridCol w="733425">
                  <a:extLst>
                    <a:ext uri="{9D8B030D-6E8A-4147-A177-3AD203B41FA5}">
                      <a16:colId xmlns="" xmlns:a16="http://schemas.microsoft.com/office/drawing/2014/main" val="3271184545"/>
                    </a:ext>
                  </a:extLst>
                </a:gridCol>
                <a:gridCol w="685800">
                  <a:extLst>
                    <a:ext uri="{9D8B030D-6E8A-4147-A177-3AD203B41FA5}">
                      <a16:colId xmlns="" xmlns:a16="http://schemas.microsoft.com/office/drawing/2014/main" val="688704204"/>
                    </a:ext>
                  </a:extLst>
                </a:gridCol>
                <a:gridCol w="695325">
                  <a:extLst>
                    <a:ext uri="{9D8B030D-6E8A-4147-A177-3AD203B41FA5}">
                      <a16:colId xmlns="" xmlns:a16="http://schemas.microsoft.com/office/drawing/2014/main" val="3811696592"/>
                    </a:ext>
                  </a:extLst>
                </a:gridCol>
                <a:gridCol w="714375">
                  <a:extLst>
                    <a:ext uri="{9D8B030D-6E8A-4147-A177-3AD203B41FA5}">
                      <a16:colId xmlns="" xmlns:a16="http://schemas.microsoft.com/office/drawing/2014/main" val="3201992897"/>
                    </a:ext>
                  </a:extLst>
                </a:gridCol>
                <a:gridCol w="666750">
                  <a:extLst>
                    <a:ext uri="{9D8B030D-6E8A-4147-A177-3AD203B41FA5}">
                      <a16:colId xmlns="" xmlns:a16="http://schemas.microsoft.com/office/drawing/2014/main" val="3649895099"/>
                    </a:ext>
                  </a:extLst>
                </a:gridCol>
                <a:gridCol w="754057">
                  <a:extLst>
                    <a:ext uri="{9D8B030D-6E8A-4147-A177-3AD203B41FA5}">
                      <a16:colId xmlns="" xmlns:a16="http://schemas.microsoft.com/office/drawing/2014/main" val="3778999774"/>
                    </a:ext>
                  </a:extLst>
                </a:gridCol>
                <a:gridCol w="686990">
                  <a:extLst>
                    <a:ext uri="{9D8B030D-6E8A-4147-A177-3AD203B41FA5}">
                      <a16:colId xmlns="" xmlns:a16="http://schemas.microsoft.com/office/drawing/2014/main" val="1051975065"/>
                    </a:ext>
                  </a:extLst>
                </a:gridCol>
                <a:gridCol w="686990">
                  <a:extLst>
                    <a:ext uri="{9D8B030D-6E8A-4147-A177-3AD203B41FA5}">
                      <a16:colId xmlns="" xmlns:a16="http://schemas.microsoft.com/office/drawing/2014/main" val="293784128"/>
                    </a:ext>
                  </a:extLst>
                </a:gridCol>
                <a:gridCol w="686990">
                  <a:extLst>
                    <a:ext uri="{9D8B030D-6E8A-4147-A177-3AD203B41FA5}">
                      <a16:colId xmlns="" xmlns:a16="http://schemas.microsoft.com/office/drawing/2014/main" val="656554482"/>
                    </a:ext>
                  </a:extLst>
                </a:gridCol>
                <a:gridCol w="686990">
                  <a:extLst>
                    <a:ext uri="{9D8B030D-6E8A-4147-A177-3AD203B41FA5}">
                      <a16:colId xmlns="" xmlns:a16="http://schemas.microsoft.com/office/drawing/2014/main" val="3574876817"/>
                    </a:ext>
                  </a:extLst>
                </a:gridCol>
                <a:gridCol w="686990">
                  <a:extLst>
                    <a:ext uri="{9D8B030D-6E8A-4147-A177-3AD203B41FA5}">
                      <a16:colId xmlns="" xmlns:a16="http://schemas.microsoft.com/office/drawing/2014/main" val="3018577709"/>
                    </a:ext>
                  </a:extLst>
                </a:gridCol>
              </a:tblGrid>
              <a:tr h="155873">
                <a:tc gridSpan="2">
                  <a:txBody>
                    <a:bodyPr/>
                    <a:lstStyle/>
                    <a:p>
                      <a:pPr algn="ctr" fontAlgn="ctr"/>
                      <a:r>
                        <a:rPr lang="ja-JP" altLang="en-US" sz="800" b="1" i="0" u="none" strike="noStrike" dirty="0" smtClean="0">
                          <a:solidFill>
                            <a:schemeClr val="bg1"/>
                          </a:solidFill>
                          <a:effectLst/>
                          <a:latin typeface="Meiryo UI" panose="020B0604030504040204" pitchFamily="50" charset="-128"/>
                          <a:ea typeface="Meiryo UI" panose="020B0604030504040204" pitchFamily="50" charset="-128"/>
                        </a:rPr>
                        <a:t>年度</a:t>
                      </a:r>
                      <a:endParaRPr lang="ja-JP" altLang="en-US" sz="800" b="1" i="0" u="none" strike="noStrike" dirty="0">
                        <a:solidFill>
                          <a:schemeClr val="bg1"/>
                        </a:solidFill>
                        <a:effectLst/>
                        <a:latin typeface="Meiryo UI" panose="020B0604030504040204" pitchFamily="50" charset="-128"/>
                        <a:ea typeface="Meiryo UI" panose="020B0604030504040204" pitchFamily="50" charset="-128"/>
                      </a:endParaRPr>
                    </a:p>
                  </a:txBody>
                  <a:tcPr marL="3327" marR="3327" marT="3327" marB="0" anchor="ctr">
                    <a:solidFill>
                      <a:schemeClr val="tx1">
                        <a:lumMod val="50000"/>
                        <a:lumOff val="50000"/>
                      </a:schemeClr>
                    </a:solidFill>
                  </a:tcPr>
                </a:tc>
                <a:tc hMerge="1">
                  <a:txBody>
                    <a:bodyPr/>
                    <a:lstStyle/>
                    <a:p>
                      <a:pPr algn="l" fontAlgn="ctr"/>
                      <a:endParaRPr lang="ja-JP" altLang="en-US" sz="800" b="1" i="0" u="none" strike="noStrike">
                        <a:solidFill>
                          <a:schemeClr val="bg1"/>
                        </a:solidFill>
                        <a:effectLst/>
                        <a:latin typeface="Meiryo UI" panose="020B0604030504040204" pitchFamily="50" charset="-128"/>
                        <a:ea typeface="Meiryo UI" panose="020B0604030504040204" pitchFamily="50" charset="-128"/>
                      </a:endParaRPr>
                    </a:p>
                  </a:txBody>
                  <a:tcPr marL="3327" marR="3327" marT="3327" marB="0" anchor="ctr">
                    <a:solidFill>
                      <a:schemeClr val="tx1">
                        <a:lumMod val="50000"/>
                        <a:lumOff val="50000"/>
                      </a:schemeClr>
                    </a:solidFill>
                  </a:tcPr>
                </a:tc>
                <a:tc>
                  <a:txBody>
                    <a:bodyPr/>
                    <a:lstStyle/>
                    <a:p>
                      <a:pPr algn="ctr" rtl="0" fontAlgn="ctr"/>
                      <a:r>
                        <a:rPr lang="en-US" altLang="ja-JP" sz="800" b="1" u="none" strike="noStrike" dirty="0" smtClean="0">
                          <a:solidFill>
                            <a:schemeClr val="bg1"/>
                          </a:solidFill>
                          <a:effectLst/>
                          <a:latin typeface="Meiryo UI" panose="020B0604030504040204" pitchFamily="50" charset="-128"/>
                          <a:ea typeface="Meiryo UI" panose="020B0604030504040204" pitchFamily="50" charset="-128"/>
                        </a:rPr>
                        <a:t>2008</a:t>
                      </a:r>
                      <a:endParaRPr lang="en-US" altLang="ja-JP" sz="800" b="1" i="0" u="none" strike="noStrike" dirty="0">
                        <a:solidFill>
                          <a:schemeClr val="bg1"/>
                        </a:solidFill>
                        <a:effectLst/>
                        <a:latin typeface="Meiryo UI" panose="020B0604030504040204" pitchFamily="50" charset="-128"/>
                        <a:ea typeface="Meiryo UI" panose="020B0604030504040204" pitchFamily="50" charset="-128"/>
                      </a:endParaRPr>
                    </a:p>
                  </a:txBody>
                  <a:tcPr marL="3327" marR="3327" marT="3327" marB="0" anchor="ctr">
                    <a:solidFill>
                      <a:schemeClr val="tx1">
                        <a:lumMod val="50000"/>
                        <a:lumOff val="50000"/>
                      </a:schemeClr>
                    </a:solidFill>
                  </a:tcPr>
                </a:tc>
                <a:tc>
                  <a:txBody>
                    <a:bodyPr/>
                    <a:lstStyle/>
                    <a:p>
                      <a:pPr algn="ctr" rtl="0" fontAlgn="ctr"/>
                      <a:r>
                        <a:rPr lang="en-US" altLang="ja-JP" sz="800" b="1" u="none" strike="noStrike" dirty="0">
                          <a:solidFill>
                            <a:schemeClr val="bg1"/>
                          </a:solidFill>
                          <a:effectLst/>
                          <a:latin typeface="Meiryo UI" panose="020B0604030504040204" pitchFamily="50" charset="-128"/>
                          <a:ea typeface="Meiryo UI" panose="020B0604030504040204" pitchFamily="50" charset="-128"/>
                        </a:rPr>
                        <a:t>2009</a:t>
                      </a:r>
                      <a:endParaRPr lang="en-US" altLang="ja-JP" sz="800" b="1" i="0" u="none" strike="noStrike" dirty="0">
                        <a:solidFill>
                          <a:schemeClr val="bg1"/>
                        </a:solidFill>
                        <a:effectLst/>
                        <a:latin typeface="Meiryo UI" panose="020B0604030504040204" pitchFamily="50" charset="-128"/>
                        <a:ea typeface="Meiryo UI" panose="020B0604030504040204" pitchFamily="50" charset="-128"/>
                      </a:endParaRPr>
                    </a:p>
                  </a:txBody>
                  <a:tcPr marL="3327" marR="3327" marT="3327" marB="0" anchor="ctr">
                    <a:solidFill>
                      <a:schemeClr val="tx1">
                        <a:lumMod val="50000"/>
                        <a:lumOff val="50000"/>
                      </a:schemeClr>
                    </a:solidFill>
                  </a:tcPr>
                </a:tc>
                <a:tc>
                  <a:txBody>
                    <a:bodyPr/>
                    <a:lstStyle/>
                    <a:p>
                      <a:pPr algn="ctr" rtl="0" fontAlgn="ctr"/>
                      <a:r>
                        <a:rPr lang="en-US" altLang="ja-JP" sz="800" b="1" u="none" strike="noStrike">
                          <a:solidFill>
                            <a:schemeClr val="bg1"/>
                          </a:solidFill>
                          <a:effectLst/>
                          <a:latin typeface="Meiryo UI" panose="020B0604030504040204" pitchFamily="50" charset="-128"/>
                          <a:ea typeface="Meiryo UI" panose="020B0604030504040204" pitchFamily="50" charset="-128"/>
                        </a:rPr>
                        <a:t>2010</a:t>
                      </a:r>
                      <a:endParaRPr lang="en-US" altLang="ja-JP" sz="800" b="1" i="0" u="none" strike="noStrike">
                        <a:solidFill>
                          <a:schemeClr val="bg1"/>
                        </a:solidFill>
                        <a:effectLst/>
                        <a:latin typeface="Meiryo UI" panose="020B0604030504040204" pitchFamily="50" charset="-128"/>
                        <a:ea typeface="Meiryo UI" panose="020B0604030504040204" pitchFamily="50" charset="-128"/>
                      </a:endParaRPr>
                    </a:p>
                  </a:txBody>
                  <a:tcPr marL="3327" marR="3327" marT="3327" marB="0" anchor="ctr">
                    <a:solidFill>
                      <a:schemeClr val="tx1">
                        <a:lumMod val="50000"/>
                        <a:lumOff val="50000"/>
                      </a:schemeClr>
                    </a:solidFill>
                  </a:tcPr>
                </a:tc>
                <a:tc>
                  <a:txBody>
                    <a:bodyPr/>
                    <a:lstStyle/>
                    <a:p>
                      <a:pPr algn="ctr" rtl="0" fontAlgn="ctr"/>
                      <a:r>
                        <a:rPr lang="en-US" altLang="ja-JP" sz="800" b="1" u="none" strike="noStrike">
                          <a:solidFill>
                            <a:schemeClr val="bg1"/>
                          </a:solidFill>
                          <a:effectLst/>
                          <a:latin typeface="Meiryo UI" panose="020B0604030504040204" pitchFamily="50" charset="-128"/>
                          <a:ea typeface="Meiryo UI" panose="020B0604030504040204" pitchFamily="50" charset="-128"/>
                        </a:rPr>
                        <a:t>2011</a:t>
                      </a:r>
                      <a:endParaRPr lang="en-US" altLang="ja-JP" sz="800" b="1" i="0" u="none" strike="noStrike">
                        <a:solidFill>
                          <a:schemeClr val="bg1"/>
                        </a:solidFill>
                        <a:effectLst/>
                        <a:latin typeface="Meiryo UI" panose="020B0604030504040204" pitchFamily="50" charset="-128"/>
                        <a:ea typeface="Meiryo UI" panose="020B0604030504040204" pitchFamily="50" charset="-128"/>
                      </a:endParaRPr>
                    </a:p>
                  </a:txBody>
                  <a:tcPr marL="3327" marR="3327" marT="3327" marB="0" anchor="ctr">
                    <a:solidFill>
                      <a:schemeClr val="tx1">
                        <a:lumMod val="50000"/>
                        <a:lumOff val="50000"/>
                      </a:schemeClr>
                    </a:solidFill>
                  </a:tcPr>
                </a:tc>
                <a:tc>
                  <a:txBody>
                    <a:bodyPr/>
                    <a:lstStyle/>
                    <a:p>
                      <a:pPr algn="ctr" rtl="0" fontAlgn="ctr"/>
                      <a:r>
                        <a:rPr lang="en-US" altLang="ja-JP" sz="800" b="1" u="none" strike="noStrike">
                          <a:solidFill>
                            <a:schemeClr val="bg1"/>
                          </a:solidFill>
                          <a:effectLst/>
                          <a:latin typeface="Meiryo UI" panose="020B0604030504040204" pitchFamily="50" charset="-128"/>
                          <a:ea typeface="Meiryo UI" panose="020B0604030504040204" pitchFamily="50" charset="-128"/>
                        </a:rPr>
                        <a:t>2012</a:t>
                      </a:r>
                      <a:endParaRPr lang="en-US" altLang="ja-JP" sz="800" b="1" i="0" u="none" strike="noStrike">
                        <a:solidFill>
                          <a:schemeClr val="bg1"/>
                        </a:solidFill>
                        <a:effectLst/>
                        <a:latin typeface="Meiryo UI" panose="020B0604030504040204" pitchFamily="50" charset="-128"/>
                        <a:ea typeface="Meiryo UI" panose="020B0604030504040204" pitchFamily="50" charset="-128"/>
                      </a:endParaRPr>
                    </a:p>
                  </a:txBody>
                  <a:tcPr marL="3327" marR="3327" marT="3327" marB="0" anchor="ctr">
                    <a:solidFill>
                      <a:schemeClr val="tx1">
                        <a:lumMod val="50000"/>
                        <a:lumOff val="50000"/>
                      </a:schemeClr>
                    </a:solidFill>
                  </a:tcPr>
                </a:tc>
                <a:tc>
                  <a:txBody>
                    <a:bodyPr/>
                    <a:lstStyle/>
                    <a:p>
                      <a:pPr algn="ctr" rtl="0" fontAlgn="ctr"/>
                      <a:r>
                        <a:rPr lang="en-US" altLang="ja-JP" sz="800" b="1" u="none" strike="noStrike">
                          <a:solidFill>
                            <a:schemeClr val="bg1"/>
                          </a:solidFill>
                          <a:effectLst/>
                          <a:latin typeface="Meiryo UI" panose="020B0604030504040204" pitchFamily="50" charset="-128"/>
                          <a:ea typeface="Meiryo UI" panose="020B0604030504040204" pitchFamily="50" charset="-128"/>
                        </a:rPr>
                        <a:t>2013</a:t>
                      </a:r>
                      <a:endParaRPr lang="en-US" altLang="ja-JP" sz="800" b="1" i="0" u="none" strike="noStrike">
                        <a:solidFill>
                          <a:schemeClr val="bg1"/>
                        </a:solidFill>
                        <a:effectLst/>
                        <a:latin typeface="Meiryo UI" panose="020B0604030504040204" pitchFamily="50" charset="-128"/>
                        <a:ea typeface="Meiryo UI" panose="020B0604030504040204" pitchFamily="50" charset="-128"/>
                      </a:endParaRPr>
                    </a:p>
                  </a:txBody>
                  <a:tcPr marL="3327" marR="3327" marT="3327" marB="0" anchor="ctr">
                    <a:solidFill>
                      <a:schemeClr val="tx1">
                        <a:lumMod val="50000"/>
                        <a:lumOff val="50000"/>
                      </a:schemeClr>
                    </a:solidFill>
                  </a:tcPr>
                </a:tc>
                <a:tc>
                  <a:txBody>
                    <a:bodyPr/>
                    <a:lstStyle/>
                    <a:p>
                      <a:pPr algn="ctr" rtl="0" fontAlgn="ctr"/>
                      <a:r>
                        <a:rPr lang="en-US" altLang="ja-JP" sz="800" b="1" u="none" strike="noStrike">
                          <a:solidFill>
                            <a:schemeClr val="bg1"/>
                          </a:solidFill>
                          <a:effectLst/>
                          <a:latin typeface="Meiryo UI" panose="020B0604030504040204" pitchFamily="50" charset="-128"/>
                          <a:ea typeface="Meiryo UI" panose="020B0604030504040204" pitchFamily="50" charset="-128"/>
                        </a:rPr>
                        <a:t>2014</a:t>
                      </a:r>
                      <a:endParaRPr lang="en-US" altLang="ja-JP" sz="800" b="1" i="0" u="none" strike="noStrike">
                        <a:solidFill>
                          <a:schemeClr val="bg1"/>
                        </a:solidFill>
                        <a:effectLst/>
                        <a:latin typeface="Meiryo UI" panose="020B0604030504040204" pitchFamily="50" charset="-128"/>
                        <a:ea typeface="Meiryo UI" panose="020B0604030504040204" pitchFamily="50" charset="-128"/>
                      </a:endParaRPr>
                    </a:p>
                  </a:txBody>
                  <a:tcPr marL="3327" marR="3327" marT="3327" marB="0" anchor="ctr">
                    <a:solidFill>
                      <a:schemeClr val="tx1">
                        <a:lumMod val="50000"/>
                        <a:lumOff val="50000"/>
                      </a:schemeClr>
                    </a:solidFill>
                  </a:tcPr>
                </a:tc>
                <a:tc>
                  <a:txBody>
                    <a:bodyPr/>
                    <a:lstStyle/>
                    <a:p>
                      <a:pPr algn="ctr" rtl="0" fontAlgn="ctr"/>
                      <a:r>
                        <a:rPr lang="en-US" altLang="ja-JP" sz="800" b="1" u="none" strike="noStrike">
                          <a:solidFill>
                            <a:schemeClr val="bg1"/>
                          </a:solidFill>
                          <a:effectLst/>
                          <a:latin typeface="Meiryo UI" panose="020B0604030504040204" pitchFamily="50" charset="-128"/>
                          <a:ea typeface="Meiryo UI" panose="020B0604030504040204" pitchFamily="50" charset="-128"/>
                        </a:rPr>
                        <a:t>2015</a:t>
                      </a:r>
                      <a:endParaRPr lang="en-US" altLang="ja-JP" sz="800" b="1" i="0" u="none" strike="noStrike">
                        <a:solidFill>
                          <a:schemeClr val="bg1"/>
                        </a:solidFill>
                        <a:effectLst/>
                        <a:latin typeface="Meiryo UI" panose="020B0604030504040204" pitchFamily="50" charset="-128"/>
                        <a:ea typeface="Meiryo UI" panose="020B0604030504040204" pitchFamily="50" charset="-128"/>
                      </a:endParaRPr>
                    </a:p>
                  </a:txBody>
                  <a:tcPr marL="3327" marR="3327" marT="3327" marB="0" anchor="ctr">
                    <a:solidFill>
                      <a:schemeClr val="tx1">
                        <a:lumMod val="50000"/>
                        <a:lumOff val="50000"/>
                      </a:schemeClr>
                    </a:solidFill>
                  </a:tcPr>
                </a:tc>
                <a:tc>
                  <a:txBody>
                    <a:bodyPr/>
                    <a:lstStyle/>
                    <a:p>
                      <a:pPr algn="ctr" rtl="0" fontAlgn="ctr"/>
                      <a:r>
                        <a:rPr lang="en-US" altLang="ja-JP" sz="800" b="1" u="none" strike="noStrike">
                          <a:solidFill>
                            <a:schemeClr val="bg1"/>
                          </a:solidFill>
                          <a:effectLst/>
                          <a:latin typeface="Meiryo UI" panose="020B0604030504040204" pitchFamily="50" charset="-128"/>
                          <a:ea typeface="Meiryo UI" panose="020B0604030504040204" pitchFamily="50" charset="-128"/>
                        </a:rPr>
                        <a:t>2016</a:t>
                      </a:r>
                      <a:endParaRPr lang="en-US" altLang="ja-JP" sz="800" b="1" i="0" u="none" strike="noStrike">
                        <a:solidFill>
                          <a:schemeClr val="bg1"/>
                        </a:solidFill>
                        <a:effectLst/>
                        <a:latin typeface="Meiryo UI" panose="020B0604030504040204" pitchFamily="50" charset="-128"/>
                        <a:ea typeface="Meiryo UI" panose="020B0604030504040204" pitchFamily="50" charset="-128"/>
                      </a:endParaRPr>
                    </a:p>
                  </a:txBody>
                  <a:tcPr marL="3327" marR="3327" marT="3327" marB="0" anchor="ctr">
                    <a:solidFill>
                      <a:schemeClr val="tx1">
                        <a:lumMod val="50000"/>
                        <a:lumOff val="50000"/>
                      </a:schemeClr>
                    </a:solidFill>
                  </a:tcPr>
                </a:tc>
                <a:tc>
                  <a:txBody>
                    <a:bodyPr/>
                    <a:lstStyle/>
                    <a:p>
                      <a:pPr algn="ctr" rtl="0" fontAlgn="ctr"/>
                      <a:r>
                        <a:rPr lang="en-US" altLang="ja-JP" sz="800" b="1" u="none" strike="noStrike">
                          <a:solidFill>
                            <a:schemeClr val="bg1"/>
                          </a:solidFill>
                          <a:effectLst/>
                          <a:latin typeface="Meiryo UI" panose="020B0604030504040204" pitchFamily="50" charset="-128"/>
                          <a:ea typeface="Meiryo UI" panose="020B0604030504040204" pitchFamily="50" charset="-128"/>
                        </a:rPr>
                        <a:t>2017</a:t>
                      </a:r>
                      <a:endParaRPr lang="en-US" altLang="ja-JP" sz="800" b="1" i="0" u="none" strike="noStrike">
                        <a:solidFill>
                          <a:schemeClr val="bg1"/>
                        </a:solidFill>
                        <a:effectLst/>
                        <a:latin typeface="Meiryo UI" panose="020B0604030504040204" pitchFamily="50" charset="-128"/>
                        <a:ea typeface="Meiryo UI" panose="020B0604030504040204" pitchFamily="50" charset="-128"/>
                      </a:endParaRPr>
                    </a:p>
                  </a:txBody>
                  <a:tcPr marL="3327" marR="3327" marT="3327" marB="0" anchor="ctr">
                    <a:solidFill>
                      <a:schemeClr val="tx1">
                        <a:lumMod val="50000"/>
                        <a:lumOff val="50000"/>
                      </a:schemeClr>
                    </a:solidFill>
                  </a:tcPr>
                </a:tc>
                <a:tc>
                  <a:txBody>
                    <a:bodyPr/>
                    <a:lstStyle/>
                    <a:p>
                      <a:pPr algn="ctr" rtl="0" fontAlgn="ctr"/>
                      <a:r>
                        <a:rPr lang="en-US" altLang="ja-JP" sz="800" b="1" u="none" strike="noStrike" dirty="0">
                          <a:solidFill>
                            <a:schemeClr val="bg1"/>
                          </a:solidFill>
                          <a:effectLst/>
                          <a:latin typeface="Meiryo UI" panose="020B0604030504040204" pitchFamily="50" charset="-128"/>
                          <a:ea typeface="Meiryo UI" panose="020B0604030504040204" pitchFamily="50" charset="-128"/>
                        </a:rPr>
                        <a:t>2018</a:t>
                      </a:r>
                      <a:endParaRPr lang="en-US" altLang="ja-JP" sz="800" b="1" i="0" u="none" strike="noStrike" dirty="0">
                        <a:solidFill>
                          <a:schemeClr val="bg1"/>
                        </a:solidFill>
                        <a:effectLst/>
                        <a:latin typeface="Meiryo UI" panose="020B0604030504040204" pitchFamily="50" charset="-128"/>
                        <a:ea typeface="Meiryo UI" panose="020B0604030504040204" pitchFamily="50" charset="-128"/>
                      </a:endParaRPr>
                    </a:p>
                  </a:txBody>
                  <a:tcPr marL="3327" marR="3327" marT="3327" marB="0" anchor="ctr">
                    <a:solidFill>
                      <a:schemeClr val="tx1">
                        <a:lumMod val="50000"/>
                        <a:lumOff val="50000"/>
                      </a:schemeClr>
                    </a:solidFill>
                  </a:tcPr>
                </a:tc>
                <a:extLst>
                  <a:ext uri="{0D108BD9-81ED-4DB2-BD59-A6C34878D82A}">
                    <a16:rowId xmlns="" xmlns:a16="http://schemas.microsoft.com/office/drawing/2014/main" val="1545685108"/>
                  </a:ext>
                </a:extLst>
              </a:tr>
              <a:tr h="0">
                <a:tc rowSpan="4">
                  <a:txBody>
                    <a:bodyPr/>
                    <a:lstStyle/>
                    <a:p>
                      <a:pPr algn="l" rtl="0" fontAlgn="ctr"/>
                      <a:r>
                        <a:rPr lang="ja-JP" altLang="en-US" sz="800" b="1" u="none" strike="noStrike" dirty="0">
                          <a:solidFill>
                            <a:schemeClr val="bg1"/>
                          </a:solidFill>
                          <a:effectLst/>
                          <a:latin typeface="Meiryo UI" panose="020B0604030504040204" pitchFamily="50" charset="-128"/>
                          <a:ea typeface="Meiryo UI" panose="020B0604030504040204" pitchFamily="50" charset="-128"/>
                        </a:rPr>
                        <a:t>政策</a:t>
                      </a:r>
                      <a:r>
                        <a:rPr lang="ja-JP" altLang="en-US" sz="800" b="1" u="none" strike="noStrike" dirty="0" smtClean="0">
                          <a:solidFill>
                            <a:schemeClr val="bg1"/>
                          </a:solidFill>
                          <a:effectLst/>
                          <a:latin typeface="Meiryo UI" panose="020B0604030504040204" pitchFamily="50" charset="-128"/>
                          <a:ea typeface="Meiryo UI" panose="020B0604030504040204" pitchFamily="50" charset="-128"/>
                        </a:rPr>
                        <a:t>刷新</a:t>
                      </a:r>
                      <a:endParaRPr lang="ja-JP" altLang="en-US" sz="800" b="1" i="0" u="none" strike="noStrike" dirty="0">
                        <a:solidFill>
                          <a:schemeClr val="bg1"/>
                        </a:solidFill>
                        <a:effectLst/>
                        <a:latin typeface="Meiryo UI" panose="020B0604030504040204" pitchFamily="50" charset="-128"/>
                        <a:ea typeface="Meiryo UI" panose="020B0604030504040204" pitchFamily="50" charset="-128"/>
                      </a:endParaRPr>
                    </a:p>
                  </a:txBody>
                  <a:tcPr marL="3327" marR="3327" marT="3327" marB="0" anchor="ctr">
                    <a:solidFill>
                      <a:schemeClr val="tx1">
                        <a:lumMod val="50000"/>
                        <a:lumOff val="50000"/>
                      </a:schemeClr>
                    </a:solidFill>
                  </a:tcPr>
                </a:tc>
                <a:tc>
                  <a:txBody>
                    <a:bodyPr/>
                    <a:lstStyle/>
                    <a:p>
                      <a:pPr algn="l" rtl="0" fontAlgn="ctr"/>
                      <a:r>
                        <a:rPr lang="en-US" altLang="ja-JP" sz="800" b="1" u="none" strike="noStrike" dirty="0" smtClean="0">
                          <a:solidFill>
                            <a:schemeClr val="bg1"/>
                          </a:solidFill>
                          <a:effectLst/>
                          <a:latin typeface="Meiryo UI" panose="020B0604030504040204" pitchFamily="50" charset="-128"/>
                          <a:ea typeface="Meiryo UI" panose="020B0604030504040204" pitchFamily="50" charset="-128"/>
                        </a:rPr>
                        <a:t>1.</a:t>
                      </a:r>
                      <a:r>
                        <a:rPr lang="ja-JP" altLang="en-US" sz="800" b="1" u="none" strike="noStrike" dirty="0" smtClean="0">
                          <a:solidFill>
                            <a:schemeClr val="bg1"/>
                          </a:solidFill>
                          <a:effectLst/>
                          <a:latin typeface="Meiryo UI" panose="020B0604030504040204" pitchFamily="50" charset="-128"/>
                          <a:ea typeface="Meiryo UI" panose="020B0604030504040204" pitchFamily="50" charset="-128"/>
                        </a:rPr>
                        <a:t>現役世代への重点投資</a:t>
                      </a:r>
                      <a:endParaRPr lang="ja-JP" altLang="en-US" sz="800" b="1" i="0" u="none" strike="noStrike" dirty="0">
                        <a:solidFill>
                          <a:schemeClr val="bg1"/>
                        </a:solidFill>
                        <a:effectLst/>
                        <a:latin typeface="Meiryo UI" panose="020B0604030504040204" pitchFamily="50" charset="-128"/>
                        <a:ea typeface="Meiryo UI" panose="020B0604030504040204" pitchFamily="50" charset="-128"/>
                      </a:endParaRPr>
                    </a:p>
                  </a:txBody>
                  <a:tcPr marL="3327" marR="3327" marT="3327" marB="0" anchor="ctr">
                    <a:solidFill>
                      <a:schemeClr val="tx1">
                        <a:lumMod val="50000"/>
                        <a:lumOff val="50000"/>
                      </a:schemeClr>
                    </a:solidFill>
                  </a:tcPr>
                </a:tc>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endParaRPr kumimoji="1" lang="en-US" altLang="ja-JP" sz="700" dirty="0" smtClean="0">
                        <a:latin typeface="Meiryo UI" panose="020B0604030504040204" pitchFamily="50" charset="-128"/>
                        <a:ea typeface="Meiryo UI" panose="020B0604030504040204" pitchFamily="50" charset="-128"/>
                      </a:endParaRPr>
                    </a:p>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700" dirty="0" smtClean="0">
                          <a:latin typeface="Meiryo UI" panose="020B0604030504040204" pitchFamily="50" charset="-128"/>
                          <a:ea typeface="Meiryo UI" panose="020B0604030504040204" pitchFamily="50" charset="-128"/>
                        </a:rPr>
                        <a:t>●こども医療費助成・入通院を小学校修了まで拡充</a:t>
                      </a:r>
                    </a:p>
                    <a:p>
                      <a:pPr algn="l" rtl="0" fontAlgn="ctr"/>
                      <a:endParaRPr lang="ja-JP" altLang="en-US" sz="700" b="0" i="0" u="none" strike="noStrike" dirty="0">
                        <a:solidFill>
                          <a:srgbClr val="000000"/>
                        </a:solidFill>
                        <a:effectLst/>
                        <a:latin typeface="Meiryo UI" panose="020B0604030504040204" pitchFamily="50" charset="-128"/>
                        <a:ea typeface="Meiryo UI" panose="020B0604030504040204" pitchFamily="50" charset="-128"/>
                      </a:endParaRPr>
                    </a:p>
                  </a:txBody>
                  <a:tcPr marL="3327" marR="3327" marT="3327" marB="0"/>
                </a:tc>
                <a:tc>
                  <a:txBody>
                    <a:bodyPr/>
                    <a:lstStyle/>
                    <a:p>
                      <a:pPr algn="l" fontAlgn="t"/>
                      <a:endParaRPr lang="ja-JP" altLang="en-US" sz="700" b="0" i="0" u="none" strike="noStrike" dirty="0">
                        <a:solidFill>
                          <a:srgbClr val="000000"/>
                        </a:solidFill>
                        <a:effectLst/>
                        <a:latin typeface="Meiryo UI" panose="020B0604030504040204" pitchFamily="50" charset="-128"/>
                        <a:ea typeface="Meiryo UI" panose="020B0604030504040204" pitchFamily="50" charset="-128"/>
                      </a:endParaRPr>
                    </a:p>
                  </a:txBody>
                  <a:tcPr marL="3327" marR="3327" marT="3327" marB="0"/>
                </a:tc>
                <a:tc>
                  <a:txBody>
                    <a:bodyPr/>
                    <a:lstStyle/>
                    <a:p>
                      <a:pPr algn="l" rtl="0" fontAlgn="ctr"/>
                      <a:endParaRPr lang="ja-JP" altLang="en-US" sz="700" b="0" i="0" u="none" strike="noStrike" dirty="0">
                        <a:solidFill>
                          <a:srgbClr val="000000"/>
                        </a:solidFill>
                        <a:effectLst/>
                        <a:latin typeface="Meiryo UI" panose="020B0604030504040204" pitchFamily="50" charset="-128"/>
                        <a:ea typeface="Meiryo UI" panose="020B0604030504040204" pitchFamily="50" charset="-128"/>
                      </a:endParaRPr>
                    </a:p>
                  </a:txBody>
                  <a:tcPr marL="3327" marR="3327" marT="3327" marB="0"/>
                </a:tc>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endParaRPr kumimoji="1" lang="en-US" altLang="ja-JP" sz="700" dirty="0" smtClean="0">
                        <a:latin typeface="Meiryo UI" panose="020B0604030504040204" pitchFamily="50" charset="-128"/>
                        <a:ea typeface="Meiryo UI" panose="020B0604030504040204" pitchFamily="50" charset="-128"/>
                      </a:endParaRPr>
                    </a:p>
                    <a:p>
                      <a:pPr marL="0" marR="0" lvl="0" indent="0" algn="l" defTabSz="914400" rtl="0" eaLnBrk="1" fontAlgn="ctr" latinLnBrk="0" hangingPunct="1">
                        <a:lnSpc>
                          <a:spcPct val="100000"/>
                        </a:lnSpc>
                        <a:spcBef>
                          <a:spcPts val="0"/>
                        </a:spcBef>
                        <a:spcAft>
                          <a:spcPts val="0"/>
                        </a:spcAft>
                        <a:buClrTx/>
                        <a:buSzTx/>
                        <a:buFontTx/>
                        <a:buNone/>
                        <a:tabLst/>
                        <a:defRPr/>
                      </a:pPr>
                      <a:endParaRPr kumimoji="1" lang="en-US" altLang="ja-JP" sz="700" dirty="0" smtClean="0">
                        <a:latin typeface="Meiryo UI" panose="020B0604030504040204" pitchFamily="50" charset="-128"/>
                        <a:ea typeface="Meiryo UI" panose="020B0604030504040204" pitchFamily="50" charset="-128"/>
                      </a:endParaRPr>
                    </a:p>
                    <a:p>
                      <a:pPr marL="0" marR="0" lvl="0" indent="0" algn="l" defTabSz="914400" rtl="0" eaLnBrk="1" fontAlgn="ctr" latinLnBrk="0" hangingPunct="1">
                        <a:lnSpc>
                          <a:spcPct val="100000"/>
                        </a:lnSpc>
                        <a:spcBef>
                          <a:spcPts val="0"/>
                        </a:spcBef>
                        <a:spcAft>
                          <a:spcPts val="0"/>
                        </a:spcAft>
                        <a:buClrTx/>
                        <a:buSzTx/>
                        <a:buFontTx/>
                        <a:buNone/>
                        <a:tabLst/>
                        <a:defRPr/>
                      </a:pPr>
                      <a:endParaRPr kumimoji="1" lang="en-US" altLang="ja-JP" sz="700" dirty="0" smtClean="0">
                        <a:latin typeface="Meiryo UI" panose="020B0604030504040204" pitchFamily="50" charset="-128"/>
                        <a:ea typeface="Meiryo UI" panose="020B0604030504040204" pitchFamily="50" charset="-128"/>
                      </a:endParaRPr>
                    </a:p>
                    <a:p>
                      <a:pPr marL="0" marR="0" lvl="0" indent="0" algn="l" defTabSz="914400" rtl="0" eaLnBrk="1" fontAlgn="ctr" latinLnBrk="0" hangingPunct="1">
                        <a:lnSpc>
                          <a:spcPct val="100000"/>
                        </a:lnSpc>
                        <a:spcBef>
                          <a:spcPts val="0"/>
                        </a:spcBef>
                        <a:spcAft>
                          <a:spcPts val="0"/>
                        </a:spcAft>
                        <a:buClrTx/>
                        <a:buSzTx/>
                        <a:buFontTx/>
                        <a:buNone/>
                        <a:tabLst/>
                        <a:defRPr/>
                      </a:pPr>
                      <a:endParaRPr kumimoji="1" lang="en-US" altLang="ja-JP" sz="700" dirty="0" smtClean="0">
                        <a:latin typeface="Meiryo UI" panose="020B0604030504040204" pitchFamily="50" charset="-128"/>
                        <a:ea typeface="Meiryo UI" panose="020B0604030504040204" pitchFamily="50" charset="-128"/>
                      </a:endParaRPr>
                    </a:p>
                    <a:p>
                      <a:pPr marL="0" marR="0" lvl="0" indent="0" algn="l" defTabSz="914400" rtl="0" eaLnBrk="1" fontAlgn="ctr" latinLnBrk="0" hangingPunct="1">
                        <a:lnSpc>
                          <a:spcPct val="100000"/>
                        </a:lnSpc>
                        <a:spcBef>
                          <a:spcPts val="0"/>
                        </a:spcBef>
                        <a:spcAft>
                          <a:spcPts val="0"/>
                        </a:spcAft>
                        <a:buClrTx/>
                        <a:buSzTx/>
                        <a:buFontTx/>
                        <a:buNone/>
                        <a:tabLst/>
                        <a:defRPr/>
                      </a:pPr>
                      <a:endParaRPr kumimoji="1" lang="en-US" altLang="ja-JP" sz="700" dirty="0" smtClean="0">
                        <a:latin typeface="Meiryo UI" panose="020B0604030504040204" pitchFamily="50" charset="-128"/>
                        <a:ea typeface="Meiryo UI" panose="020B0604030504040204" pitchFamily="50" charset="-128"/>
                      </a:endParaRPr>
                    </a:p>
                    <a:p>
                      <a:pPr marL="0" marR="0" lvl="0" indent="0" algn="l" defTabSz="914400" rtl="0" eaLnBrk="1" fontAlgn="ctr" latinLnBrk="0" hangingPunct="1">
                        <a:lnSpc>
                          <a:spcPct val="100000"/>
                        </a:lnSpc>
                        <a:spcBef>
                          <a:spcPts val="0"/>
                        </a:spcBef>
                        <a:spcAft>
                          <a:spcPts val="0"/>
                        </a:spcAft>
                        <a:buClrTx/>
                        <a:buSzTx/>
                        <a:buFontTx/>
                        <a:buNone/>
                        <a:tabLst/>
                        <a:defRPr/>
                      </a:pPr>
                      <a:endParaRPr kumimoji="1" lang="en-US" altLang="ja-JP" sz="700" dirty="0" smtClean="0">
                        <a:latin typeface="Meiryo UI" panose="020B0604030504040204" pitchFamily="50" charset="-128"/>
                        <a:ea typeface="Meiryo UI" panose="020B0604030504040204" pitchFamily="50" charset="-128"/>
                      </a:endParaRPr>
                    </a:p>
                    <a:p>
                      <a:pPr marL="0" marR="0" lvl="0" indent="0" algn="l" defTabSz="914400" rtl="0" eaLnBrk="1" fontAlgn="ctr" latinLnBrk="0" hangingPunct="1">
                        <a:lnSpc>
                          <a:spcPct val="100000"/>
                        </a:lnSpc>
                        <a:spcBef>
                          <a:spcPts val="0"/>
                        </a:spcBef>
                        <a:spcAft>
                          <a:spcPts val="0"/>
                        </a:spcAft>
                        <a:buClrTx/>
                        <a:buSzTx/>
                        <a:buFontTx/>
                        <a:buNone/>
                        <a:tabLst/>
                        <a:defRPr/>
                      </a:pPr>
                      <a:endParaRPr kumimoji="1" lang="en-US" altLang="ja-JP" sz="700" dirty="0" smtClean="0">
                        <a:latin typeface="Meiryo UI" panose="020B0604030504040204" pitchFamily="50" charset="-128"/>
                        <a:ea typeface="Meiryo UI" panose="020B0604030504040204" pitchFamily="50" charset="-128"/>
                      </a:endParaRPr>
                    </a:p>
                    <a:p>
                      <a:pPr marL="0" marR="0" lvl="0" indent="0" algn="l" defTabSz="914400" rtl="0" eaLnBrk="1" fontAlgn="ctr" latinLnBrk="0" hangingPunct="1">
                        <a:lnSpc>
                          <a:spcPct val="100000"/>
                        </a:lnSpc>
                        <a:spcBef>
                          <a:spcPts val="0"/>
                        </a:spcBef>
                        <a:spcAft>
                          <a:spcPts val="0"/>
                        </a:spcAft>
                        <a:buClrTx/>
                        <a:buSzTx/>
                        <a:buFontTx/>
                        <a:buNone/>
                        <a:tabLst/>
                        <a:defRPr/>
                      </a:pPr>
                      <a:endParaRPr kumimoji="1" lang="en-US" altLang="ja-JP" sz="700" dirty="0" smtClean="0">
                        <a:latin typeface="Meiryo UI" panose="020B0604030504040204" pitchFamily="50" charset="-128"/>
                        <a:ea typeface="Meiryo UI" panose="020B0604030504040204" pitchFamily="50" charset="-128"/>
                      </a:endParaRPr>
                    </a:p>
                    <a:p>
                      <a:pPr marL="0" marR="0" lvl="0" indent="0" algn="l" defTabSz="914400" rtl="0" eaLnBrk="1" fontAlgn="ctr" latinLnBrk="0" hangingPunct="1">
                        <a:lnSpc>
                          <a:spcPct val="100000"/>
                        </a:lnSpc>
                        <a:spcBef>
                          <a:spcPts val="0"/>
                        </a:spcBef>
                        <a:spcAft>
                          <a:spcPts val="0"/>
                        </a:spcAft>
                        <a:buClrTx/>
                        <a:buSzTx/>
                        <a:buFontTx/>
                        <a:buNone/>
                        <a:tabLst/>
                        <a:defRPr/>
                      </a:pPr>
                      <a:endParaRPr kumimoji="1" lang="en-US" altLang="ja-JP" sz="700" dirty="0" smtClean="0">
                        <a:latin typeface="Meiryo UI" panose="020B0604030504040204" pitchFamily="50" charset="-128"/>
                        <a:ea typeface="Meiryo UI" panose="020B0604030504040204" pitchFamily="50" charset="-128"/>
                      </a:endParaRPr>
                    </a:p>
                    <a:p>
                      <a:pPr algn="l" rtl="0" fontAlgn="ctr"/>
                      <a:endParaRPr lang="ja-JP" altLang="en-US" sz="700" b="0" i="0" u="none" strike="noStrike" dirty="0">
                        <a:solidFill>
                          <a:srgbClr val="000000"/>
                        </a:solidFill>
                        <a:effectLst/>
                        <a:latin typeface="Meiryo UI" panose="020B0604030504040204" pitchFamily="50" charset="-128"/>
                        <a:ea typeface="Meiryo UI" panose="020B0604030504040204" pitchFamily="50" charset="-128"/>
                      </a:endParaRPr>
                    </a:p>
                  </a:txBody>
                  <a:tcPr marL="3327" marR="3327" marT="3327" marB="0"/>
                </a:tc>
                <a:tc>
                  <a:txBody>
                    <a:bodyPr/>
                    <a:lstStyle/>
                    <a:p>
                      <a:r>
                        <a:rPr kumimoji="1" lang="ja-JP" altLang="en-US" sz="700" dirty="0" smtClean="0">
                          <a:solidFill>
                            <a:schemeClr val="tx1"/>
                          </a:solidFill>
                          <a:latin typeface="Meiryo UI" panose="020B0604030504040204" pitchFamily="50" charset="-128"/>
                          <a:ea typeface="Meiryo UI" panose="020B0604030504040204" pitchFamily="50" charset="-128"/>
                        </a:rPr>
                        <a:t>●こども医療費助成・通院を中学校</a:t>
                      </a:r>
                      <a:r>
                        <a:rPr kumimoji="1" lang="ja-JP" altLang="en-US" sz="700" dirty="0" smtClean="0">
                          <a:latin typeface="Meiryo UI" panose="020B0604030504040204" pitchFamily="50" charset="-128"/>
                          <a:ea typeface="Meiryo UI" panose="020B0604030504040204" pitchFamily="50" charset="-128"/>
                        </a:rPr>
                        <a:t>修了</a:t>
                      </a:r>
                      <a:r>
                        <a:rPr kumimoji="1" lang="ja-JP" altLang="en-US" sz="700" dirty="0" smtClean="0">
                          <a:solidFill>
                            <a:schemeClr val="tx1"/>
                          </a:solidFill>
                          <a:latin typeface="Meiryo UI" panose="020B0604030504040204" pitchFamily="50" charset="-128"/>
                          <a:ea typeface="Meiryo UI" panose="020B0604030504040204" pitchFamily="50" charset="-128"/>
                        </a:rPr>
                        <a:t>まで拡充</a:t>
                      </a:r>
                    </a:p>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700" dirty="0" smtClean="0">
                          <a:solidFill>
                            <a:schemeClr val="tx1"/>
                          </a:solidFill>
                          <a:latin typeface="Meiryo UI" panose="020B0604030504040204" pitchFamily="50" charset="-128"/>
                          <a:ea typeface="Meiryo UI" panose="020B0604030504040204" pitchFamily="50" charset="-128"/>
                        </a:rPr>
                        <a:t>●妊婦健康診査・標準項目実質無料化</a:t>
                      </a:r>
                      <a:endParaRPr kumimoji="1" lang="en-US" altLang="ja-JP" sz="700" dirty="0" smtClean="0">
                        <a:solidFill>
                          <a:schemeClr val="tx1"/>
                        </a:solidFill>
                        <a:latin typeface="Meiryo UI" panose="020B0604030504040204" pitchFamily="50" charset="-128"/>
                        <a:ea typeface="Meiryo UI" panose="020B0604030504040204" pitchFamily="50" charset="-128"/>
                      </a:endParaRPr>
                    </a:p>
                    <a:p>
                      <a:pPr marL="0" marR="0" lvl="0" indent="0" algn="l" defTabSz="914400" rtl="0" eaLnBrk="1" fontAlgn="ctr" latinLnBrk="0" hangingPunct="1">
                        <a:lnSpc>
                          <a:spcPct val="100000"/>
                        </a:lnSpc>
                        <a:spcBef>
                          <a:spcPts val="0"/>
                        </a:spcBef>
                        <a:spcAft>
                          <a:spcPts val="0"/>
                        </a:spcAft>
                        <a:buClrTx/>
                        <a:buSzTx/>
                        <a:buFontTx/>
                        <a:buNone/>
                        <a:tabLst/>
                        <a:defRPr/>
                      </a:pPr>
                      <a:endParaRPr kumimoji="1" lang="en-US" altLang="ja-JP" sz="700" dirty="0" smtClean="0">
                        <a:latin typeface="Meiryo UI" panose="020B0604030504040204" pitchFamily="50" charset="-128"/>
                        <a:ea typeface="Meiryo UI" panose="020B0604030504040204" pitchFamily="50" charset="-128"/>
                      </a:endParaRPr>
                    </a:p>
                    <a:p>
                      <a:pPr marL="0" marR="0" lvl="0" indent="0" algn="l" defTabSz="914400" rtl="0" eaLnBrk="1" fontAlgn="ctr" latinLnBrk="0" hangingPunct="1">
                        <a:lnSpc>
                          <a:spcPct val="100000"/>
                        </a:lnSpc>
                        <a:spcBef>
                          <a:spcPts val="0"/>
                        </a:spcBef>
                        <a:spcAft>
                          <a:spcPts val="0"/>
                        </a:spcAft>
                        <a:buClrTx/>
                        <a:buSzTx/>
                        <a:buFontTx/>
                        <a:buNone/>
                        <a:tabLst/>
                        <a:defRPr/>
                      </a:pPr>
                      <a:endParaRPr kumimoji="1" lang="en-US" altLang="ja-JP" sz="700" dirty="0" smtClean="0">
                        <a:latin typeface="Meiryo UI" panose="020B0604030504040204" pitchFamily="50" charset="-128"/>
                        <a:ea typeface="Meiryo UI" panose="020B0604030504040204" pitchFamily="50" charset="-128"/>
                      </a:endParaRPr>
                    </a:p>
                    <a:p>
                      <a:pPr marL="0" marR="0" lvl="0" indent="0" algn="l" defTabSz="914400" rtl="0" eaLnBrk="1" fontAlgn="ctr" latinLnBrk="0" hangingPunct="1">
                        <a:lnSpc>
                          <a:spcPct val="100000"/>
                        </a:lnSpc>
                        <a:spcBef>
                          <a:spcPts val="0"/>
                        </a:spcBef>
                        <a:spcAft>
                          <a:spcPts val="0"/>
                        </a:spcAft>
                        <a:buClrTx/>
                        <a:buSzTx/>
                        <a:buFontTx/>
                        <a:buNone/>
                        <a:tabLst/>
                        <a:defRPr/>
                      </a:pPr>
                      <a:endParaRPr kumimoji="1" lang="en-US" altLang="ja-JP" sz="700" dirty="0" smtClean="0">
                        <a:latin typeface="Meiryo UI" panose="020B0604030504040204" pitchFamily="50" charset="-128"/>
                        <a:ea typeface="Meiryo UI" panose="020B0604030504040204" pitchFamily="50" charset="-128"/>
                      </a:endParaRPr>
                    </a:p>
                    <a:p>
                      <a:pPr algn="l" rtl="0" fontAlgn="ctr"/>
                      <a:endParaRPr lang="ja-JP" altLang="en-US" sz="700" b="0" i="0" u="none" strike="noStrike" dirty="0">
                        <a:solidFill>
                          <a:srgbClr val="000000"/>
                        </a:solidFill>
                        <a:effectLst/>
                        <a:latin typeface="Meiryo UI" panose="020B0604030504040204" pitchFamily="50" charset="-128"/>
                        <a:ea typeface="Meiryo UI" panose="020B0604030504040204" pitchFamily="50" charset="-128"/>
                      </a:endParaRPr>
                    </a:p>
                  </a:txBody>
                  <a:tcPr marL="3327" marR="3327" marT="3327" marB="0"/>
                </a:tc>
                <a:tc>
                  <a:txBody>
                    <a:bodyPr/>
                    <a:lstStyle/>
                    <a:p>
                      <a:r>
                        <a:rPr kumimoji="1" lang="ja-JP" altLang="en-US" sz="700" dirty="0" smtClean="0">
                          <a:latin typeface="Meiryo UI" panose="020B0604030504040204" pitchFamily="50" charset="-128"/>
                          <a:ea typeface="Meiryo UI" panose="020B0604030504040204" pitchFamily="50" charset="-128"/>
                        </a:rPr>
                        <a:t>●塾代助成事業・全市実施</a:t>
                      </a:r>
                      <a:endParaRPr kumimoji="1" lang="en-US" altLang="ja-JP" sz="700" dirty="0" smtClean="0">
                        <a:latin typeface="Meiryo UI" panose="020B0604030504040204" pitchFamily="50" charset="-128"/>
                        <a:ea typeface="Meiryo UI" panose="020B0604030504040204" pitchFamily="50" charset="-128"/>
                      </a:endParaRPr>
                    </a:p>
                    <a:p>
                      <a:endParaRPr kumimoji="1" lang="en-US" altLang="ja-JP" sz="700" dirty="0" smtClean="0">
                        <a:latin typeface="Meiryo UI" panose="020B0604030504040204" pitchFamily="50" charset="-128"/>
                        <a:ea typeface="Meiryo UI" panose="020B0604030504040204" pitchFamily="50" charset="-128"/>
                      </a:endParaRPr>
                    </a:p>
                    <a:p>
                      <a:endParaRPr kumimoji="1" lang="en-US" altLang="ja-JP" sz="700" dirty="0" smtClean="0">
                        <a:latin typeface="Meiryo UI" panose="020B0604030504040204" pitchFamily="50" charset="-128"/>
                        <a:ea typeface="Meiryo UI" panose="020B0604030504040204" pitchFamily="50" charset="-128"/>
                      </a:endParaRPr>
                    </a:p>
                    <a:p>
                      <a:endParaRPr kumimoji="1" lang="en-US" altLang="ja-JP" sz="700" dirty="0" smtClean="0">
                        <a:latin typeface="Meiryo UI" panose="020B0604030504040204" pitchFamily="50" charset="-128"/>
                        <a:ea typeface="Meiryo UI" panose="020B0604030504040204" pitchFamily="50" charset="-128"/>
                      </a:endParaRPr>
                    </a:p>
                    <a:p>
                      <a:endParaRPr kumimoji="1" lang="en-US" altLang="ja-JP" sz="700" dirty="0" smtClean="0">
                        <a:latin typeface="Meiryo UI" panose="020B0604030504040204" pitchFamily="50" charset="-128"/>
                        <a:ea typeface="Meiryo UI" panose="020B0604030504040204" pitchFamily="50" charset="-128"/>
                      </a:endParaRPr>
                    </a:p>
                    <a:p>
                      <a:endParaRPr kumimoji="1" lang="en-US" altLang="ja-JP" sz="700" dirty="0" smtClean="0">
                        <a:latin typeface="Meiryo UI" panose="020B0604030504040204" pitchFamily="50" charset="-128"/>
                        <a:ea typeface="Meiryo UI" panose="020B0604030504040204" pitchFamily="50" charset="-128"/>
                      </a:endParaRPr>
                    </a:p>
                    <a:p>
                      <a:endParaRPr kumimoji="1" lang="en-US" altLang="ja-JP" sz="700" dirty="0" smtClean="0">
                        <a:latin typeface="Meiryo UI" panose="020B0604030504040204" pitchFamily="50" charset="-128"/>
                        <a:ea typeface="Meiryo UI" panose="020B0604030504040204" pitchFamily="50" charset="-128"/>
                      </a:endParaRPr>
                    </a:p>
                    <a:p>
                      <a:endParaRPr kumimoji="1" lang="en-US" altLang="ja-JP" sz="700" dirty="0" smtClean="0">
                        <a:latin typeface="Meiryo UI" panose="020B0604030504040204" pitchFamily="50" charset="-128"/>
                        <a:ea typeface="Meiryo UI" panose="020B0604030504040204" pitchFamily="50" charset="-128"/>
                      </a:endParaRPr>
                    </a:p>
                    <a:p>
                      <a:r>
                        <a:rPr kumimoji="1" lang="ja-JP" altLang="en-US" sz="700" dirty="0" smtClean="0">
                          <a:latin typeface="Meiryo UI" panose="020B0604030504040204" pitchFamily="50" charset="-128"/>
                          <a:ea typeface="Meiryo UI" panose="020B0604030504040204" pitchFamily="50" charset="-128"/>
                        </a:rPr>
                        <a:t>●小中学校の普通教室への空調機等設置・全中学校に設置</a:t>
                      </a:r>
                      <a:endParaRPr kumimoji="1" lang="en-US" altLang="ja-JP" sz="700" dirty="0" smtClean="0">
                        <a:latin typeface="Meiryo UI" panose="020B0604030504040204" pitchFamily="50" charset="-128"/>
                        <a:ea typeface="Meiryo UI" panose="020B0604030504040204" pitchFamily="50" charset="-128"/>
                      </a:endParaRPr>
                    </a:p>
                  </a:txBody>
                  <a:tcPr marL="3327" marR="3327" marT="3327" marB="0"/>
                </a:tc>
                <a:tc>
                  <a:txBody>
                    <a:bodyPr/>
                    <a:lstStyle/>
                    <a:p>
                      <a:r>
                        <a:rPr kumimoji="1" lang="ja-JP" altLang="en-US" sz="700" dirty="0" smtClean="0">
                          <a:latin typeface="Meiryo UI" panose="020B0604030504040204" pitchFamily="50" charset="-128"/>
                          <a:ea typeface="Meiryo UI" panose="020B0604030504040204" pitchFamily="50" charset="-128"/>
                        </a:rPr>
                        <a:t>●待機児童解消の取組み・小規模事業保育実施</a:t>
                      </a:r>
                      <a:endParaRPr kumimoji="1" lang="en-US" altLang="ja-JP" sz="700" dirty="0" smtClean="0">
                        <a:latin typeface="Meiryo UI" panose="020B0604030504040204" pitchFamily="50" charset="-128"/>
                        <a:ea typeface="Meiryo UI" panose="020B0604030504040204" pitchFamily="50" charset="-128"/>
                      </a:endParaRPr>
                    </a:p>
                    <a:p>
                      <a:endParaRPr kumimoji="1" lang="en-US" altLang="ja-JP" sz="700" dirty="0" smtClean="0">
                        <a:latin typeface="Meiryo UI" panose="020B0604030504040204" pitchFamily="50" charset="-128"/>
                        <a:ea typeface="Meiryo UI" panose="020B0604030504040204" pitchFamily="50" charset="-128"/>
                      </a:endParaRPr>
                    </a:p>
                    <a:p>
                      <a:endParaRPr kumimoji="1" lang="en-US" altLang="ja-JP" sz="700" dirty="0" smtClean="0">
                        <a:latin typeface="Meiryo UI" panose="020B0604030504040204" pitchFamily="50" charset="-128"/>
                        <a:ea typeface="Meiryo UI" panose="020B0604030504040204" pitchFamily="50" charset="-128"/>
                      </a:endParaRPr>
                    </a:p>
                    <a:p>
                      <a:endParaRPr kumimoji="1" lang="en-US" altLang="ja-JP" sz="700" dirty="0" smtClean="0">
                        <a:latin typeface="Meiryo UI" panose="020B0604030504040204" pitchFamily="50" charset="-128"/>
                        <a:ea typeface="Meiryo UI" panose="020B0604030504040204" pitchFamily="50" charset="-128"/>
                      </a:endParaRPr>
                    </a:p>
                    <a:p>
                      <a:endParaRPr kumimoji="1" lang="en-US" altLang="ja-JP" sz="700" dirty="0" smtClean="0">
                        <a:latin typeface="Meiryo UI" panose="020B0604030504040204" pitchFamily="50" charset="-128"/>
                        <a:ea typeface="Meiryo UI" panose="020B0604030504040204" pitchFamily="50" charset="-128"/>
                      </a:endParaRPr>
                    </a:p>
                    <a:p>
                      <a:endParaRPr kumimoji="1" lang="en-US" altLang="ja-JP" sz="700" dirty="0" smtClean="0">
                        <a:latin typeface="Meiryo UI" panose="020B0604030504040204" pitchFamily="50" charset="-128"/>
                        <a:ea typeface="Meiryo UI" panose="020B0604030504040204" pitchFamily="50" charset="-128"/>
                      </a:endParaRPr>
                    </a:p>
                    <a:p>
                      <a:endParaRPr kumimoji="1" lang="ja-JP" altLang="en-US" sz="700" dirty="0" smtClean="0">
                        <a:latin typeface="Meiryo UI" panose="020B0604030504040204" pitchFamily="50" charset="-128"/>
                        <a:ea typeface="Meiryo UI" panose="020B0604030504040204" pitchFamily="50" charset="-128"/>
                      </a:endParaRPr>
                    </a:p>
                    <a:p>
                      <a:r>
                        <a:rPr kumimoji="1" lang="ja-JP" altLang="en-US" sz="700" dirty="0" smtClean="0">
                          <a:latin typeface="Meiryo UI" panose="020B0604030504040204" pitchFamily="50" charset="-128"/>
                          <a:ea typeface="Meiryo UI" panose="020B0604030504040204" pitchFamily="50" charset="-128"/>
                        </a:rPr>
                        <a:t>●中学校給食事業・全員喫食導入</a:t>
                      </a:r>
                      <a:r>
                        <a:rPr kumimoji="1" lang="en-US" altLang="ja-JP" sz="700" dirty="0" smtClean="0">
                          <a:latin typeface="Meiryo UI" panose="020B0604030504040204" pitchFamily="50" charset="-128"/>
                          <a:ea typeface="Meiryo UI" panose="020B0604030504040204" pitchFamily="50" charset="-128"/>
                        </a:rPr>
                        <a:t>(</a:t>
                      </a:r>
                      <a:r>
                        <a:rPr kumimoji="1" lang="ja-JP" altLang="en-US" sz="700" dirty="0" smtClean="0">
                          <a:latin typeface="Meiryo UI" panose="020B0604030504040204" pitchFamily="50" charset="-128"/>
                          <a:ea typeface="Meiryo UI" panose="020B0604030504040204" pitchFamily="50" charset="-128"/>
                        </a:rPr>
                        <a:t>デリバリー</a:t>
                      </a:r>
                      <a:r>
                        <a:rPr kumimoji="1" lang="en-US" altLang="ja-JP" sz="700" dirty="0" smtClean="0">
                          <a:latin typeface="Meiryo UI" panose="020B0604030504040204" pitchFamily="50" charset="-128"/>
                          <a:ea typeface="Meiryo UI" panose="020B0604030504040204" pitchFamily="50" charset="-128"/>
                        </a:rPr>
                        <a:t>)</a:t>
                      </a:r>
                      <a:endParaRPr kumimoji="1" lang="ja-JP" altLang="en-US" sz="700" dirty="0" smtClean="0">
                        <a:latin typeface="Meiryo UI" panose="020B0604030504040204" pitchFamily="50" charset="-128"/>
                        <a:ea typeface="Meiryo UI" panose="020B0604030504040204" pitchFamily="50" charset="-128"/>
                      </a:endParaRPr>
                    </a:p>
                    <a:p>
                      <a:pPr algn="l" rtl="0" fontAlgn="ctr"/>
                      <a:endParaRPr lang="ja-JP" altLang="en-US" sz="700" b="0" i="0" u="none" strike="noStrike" dirty="0">
                        <a:solidFill>
                          <a:srgbClr val="000000"/>
                        </a:solidFill>
                        <a:effectLst/>
                        <a:latin typeface="Meiryo UI" panose="020B0604030504040204" pitchFamily="50" charset="-128"/>
                        <a:ea typeface="Meiryo UI" panose="020B0604030504040204" pitchFamily="50" charset="-128"/>
                      </a:endParaRPr>
                    </a:p>
                  </a:txBody>
                  <a:tcPr marL="3327" marR="3327" marT="3327" marB="0"/>
                </a:tc>
                <a:tc>
                  <a:txBody>
                    <a:bodyPr/>
                    <a:lstStyle/>
                    <a:p>
                      <a:r>
                        <a:rPr kumimoji="1" lang="ja-JP" altLang="en-US" sz="700" dirty="0" smtClean="0">
                          <a:latin typeface="Meiryo UI" panose="020B0604030504040204" pitchFamily="50" charset="-128"/>
                          <a:ea typeface="Meiryo UI" panose="020B0604030504040204" pitchFamily="50" charset="-128"/>
                        </a:rPr>
                        <a:t>●こども医療費助成・小学校修了まで所得制限撤廃</a:t>
                      </a:r>
                      <a:endParaRPr kumimoji="1" lang="en-US" altLang="ja-JP" sz="700" dirty="0" smtClean="0">
                        <a:latin typeface="Meiryo UI" panose="020B0604030504040204" pitchFamily="50" charset="-128"/>
                        <a:ea typeface="Meiryo UI" panose="020B0604030504040204" pitchFamily="50" charset="-128"/>
                      </a:endParaRPr>
                    </a:p>
                    <a:p>
                      <a:endParaRPr kumimoji="1" lang="en-US" altLang="ja-JP" sz="700" dirty="0" smtClean="0">
                        <a:latin typeface="Meiryo UI" panose="020B0604030504040204" pitchFamily="50" charset="-128"/>
                        <a:ea typeface="Meiryo UI" panose="020B0604030504040204" pitchFamily="50" charset="-128"/>
                      </a:endParaRPr>
                    </a:p>
                    <a:p>
                      <a:endParaRPr kumimoji="1" lang="en-US" altLang="ja-JP" sz="700" dirty="0" smtClean="0">
                        <a:latin typeface="Meiryo UI" panose="020B0604030504040204" pitchFamily="50" charset="-128"/>
                        <a:ea typeface="Meiryo UI" panose="020B0604030504040204" pitchFamily="50" charset="-128"/>
                      </a:endParaRPr>
                    </a:p>
                    <a:p>
                      <a:endParaRPr kumimoji="1" lang="en-US" altLang="ja-JP" sz="700" dirty="0" smtClean="0">
                        <a:latin typeface="Meiryo UI" panose="020B0604030504040204" pitchFamily="50" charset="-128"/>
                        <a:ea typeface="Meiryo UI" panose="020B0604030504040204" pitchFamily="50" charset="-128"/>
                      </a:endParaRPr>
                    </a:p>
                    <a:p>
                      <a:endParaRPr kumimoji="1" lang="en-US" altLang="ja-JP" sz="700" dirty="0" smtClean="0">
                        <a:latin typeface="Meiryo UI" panose="020B0604030504040204" pitchFamily="50" charset="-128"/>
                        <a:ea typeface="Meiryo UI" panose="020B0604030504040204" pitchFamily="50" charset="-128"/>
                      </a:endParaRPr>
                    </a:p>
                    <a:p>
                      <a:endParaRPr kumimoji="1" lang="en-US" altLang="ja-JP" sz="700" dirty="0" smtClean="0">
                        <a:latin typeface="Meiryo UI" panose="020B0604030504040204" pitchFamily="50" charset="-128"/>
                        <a:ea typeface="Meiryo UI" panose="020B0604030504040204" pitchFamily="50" charset="-128"/>
                      </a:endParaRPr>
                    </a:p>
                    <a:p>
                      <a:endParaRPr kumimoji="1" lang="en-US" altLang="ja-JP" sz="700" dirty="0" smtClean="0">
                        <a:latin typeface="Meiryo UI" panose="020B0604030504040204" pitchFamily="50" charset="-128"/>
                        <a:ea typeface="Meiryo UI" panose="020B0604030504040204" pitchFamily="50" charset="-128"/>
                      </a:endParaRPr>
                    </a:p>
                    <a:p>
                      <a:r>
                        <a:rPr kumimoji="1" lang="ja-JP" altLang="en-US" sz="700" dirty="0" smtClean="0">
                          <a:latin typeface="Meiryo UI" panose="020B0604030504040204" pitchFamily="50" charset="-128"/>
                          <a:ea typeface="Meiryo UI" panose="020B0604030504040204" pitchFamily="50" charset="-128"/>
                        </a:rPr>
                        <a:t>●学校教育</a:t>
                      </a:r>
                      <a:r>
                        <a:rPr kumimoji="1" lang="en-US" altLang="ja-JP" sz="700" dirty="0" smtClean="0">
                          <a:latin typeface="Meiryo UI" panose="020B0604030504040204" pitchFamily="50" charset="-128"/>
                          <a:ea typeface="Meiryo UI" panose="020B0604030504040204" pitchFamily="50" charset="-128"/>
                        </a:rPr>
                        <a:t>ICT</a:t>
                      </a:r>
                      <a:r>
                        <a:rPr kumimoji="1" lang="ja-JP" altLang="en-US" sz="700" dirty="0" smtClean="0">
                          <a:latin typeface="Meiryo UI" panose="020B0604030504040204" pitchFamily="50" charset="-128"/>
                          <a:ea typeface="Meiryo UI" panose="020B0604030504040204" pitchFamily="50" charset="-128"/>
                        </a:rPr>
                        <a:t>活用事業・全小中学校にタブレット整備</a:t>
                      </a:r>
                    </a:p>
                    <a:p>
                      <a:pPr algn="l" fontAlgn="t"/>
                      <a:endParaRPr lang="ja-JP" altLang="en-US" sz="700" b="0" i="0" u="none" strike="noStrike" dirty="0">
                        <a:solidFill>
                          <a:srgbClr val="000000"/>
                        </a:solidFill>
                        <a:effectLst/>
                        <a:latin typeface="Meiryo UI" panose="020B0604030504040204" pitchFamily="50" charset="-128"/>
                        <a:ea typeface="Meiryo UI" panose="020B0604030504040204" pitchFamily="50" charset="-128"/>
                      </a:endParaRPr>
                    </a:p>
                  </a:txBody>
                  <a:tcPr marL="3327" marR="3327" marT="3327" marB="0"/>
                </a:tc>
                <a:tc>
                  <a:txBody>
                    <a:bodyPr/>
                    <a:lstStyle/>
                    <a:p>
                      <a:r>
                        <a:rPr kumimoji="1" lang="ja-JP" altLang="en-US" sz="700" dirty="0" smtClean="0">
                          <a:latin typeface="Meiryo UI" panose="020B0604030504040204" pitchFamily="50" charset="-128"/>
                          <a:ea typeface="Meiryo UI" panose="020B0604030504040204" pitchFamily="50" charset="-128"/>
                        </a:rPr>
                        <a:t>●幼児教育無償化・</a:t>
                      </a:r>
                      <a:r>
                        <a:rPr kumimoji="1" lang="en-US" altLang="ja-JP" sz="700" dirty="0" smtClean="0">
                          <a:latin typeface="Meiryo UI" panose="020B0604030504040204" pitchFamily="50" charset="-128"/>
                          <a:ea typeface="Meiryo UI" panose="020B0604030504040204" pitchFamily="50" charset="-128"/>
                        </a:rPr>
                        <a:t>5</a:t>
                      </a:r>
                      <a:r>
                        <a:rPr kumimoji="1" lang="ja-JP" altLang="en-US" sz="700" dirty="0" smtClean="0">
                          <a:latin typeface="Meiryo UI" panose="020B0604030504040204" pitchFamily="50" charset="-128"/>
                          <a:ea typeface="Meiryo UI" panose="020B0604030504040204" pitchFamily="50" charset="-128"/>
                        </a:rPr>
                        <a:t>歳児の無償化を実施</a:t>
                      </a:r>
                      <a:endParaRPr kumimoji="1" lang="en-US" altLang="ja-JP" sz="700" dirty="0" smtClean="0">
                        <a:latin typeface="Meiryo UI" panose="020B0604030504040204" pitchFamily="50" charset="-128"/>
                        <a:ea typeface="Meiryo UI" panose="020B0604030504040204" pitchFamily="50" charset="-128"/>
                      </a:endParaRPr>
                    </a:p>
                    <a:p>
                      <a:r>
                        <a:rPr kumimoji="1" lang="ja-JP" altLang="en-US" sz="700" kern="1200" dirty="0" smtClean="0">
                          <a:solidFill>
                            <a:schemeClr val="tx1"/>
                          </a:solidFill>
                          <a:latin typeface="Meiryo UI" panose="020B0604030504040204" pitchFamily="50" charset="-128"/>
                          <a:ea typeface="Meiryo UI" panose="020B0604030504040204" pitchFamily="50" charset="-128"/>
                          <a:cs typeface="+mn-cs"/>
                        </a:rPr>
                        <a:t>●子どもの生活に関する実態調査</a:t>
                      </a:r>
                      <a:endParaRPr kumimoji="1" lang="en-US" altLang="ja-JP" sz="700" kern="1200" dirty="0" smtClean="0">
                        <a:solidFill>
                          <a:schemeClr val="tx1"/>
                        </a:solidFill>
                        <a:latin typeface="Meiryo UI" panose="020B0604030504040204" pitchFamily="50" charset="-128"/>
                        <a:ea typeface="Meiryo UI" panose="020B0604030504040204" pitchFamily="50" charset="-128"/>
                        <a:cs typeface="+mn-cs"/>
                      </a:endParaRPr>
                    </a:p>
                    <a:p>
                      <a:endParaRPr kumimoji="1" lang="en-US" altLang="ja-JP" sz="700" dirty="0" smtClean="0">
                        <a:latin typeface="Meiryo UI" panose="020B0604030504040204" pitchFamily="50" charset="-128"/>
                        <a:ea typeface="Meiryo UI" panose="020B0604030504040204" pitchFamily="50" charset="-128"/>
                      </a:endParaRPr>
                    </a:p>
                    <a:p>
                      <a:endParaRPr kumimoji="1" lang="en-US" altLang="ja-JP" sz="700" dirty="0" smtClean="0">
                        <a:latin typeface="Meiryo UI" panose="020B0604030504040204" pitchFamily="50" charset="-128"/>
                        <a:ea typeface="Meiryo UI" panose="020B0604030504040204" pitchFamily="50" charset="-128"/>
                      </a:endParaRPr>
                    </a:p>
                    <a:p>
                      <a:endParaRPr kumimoji="1" lang="en-US" altLang="ja-JP" sz="700" dirty="0" smtClean="0">
                        <a:latin typeface="Meiryo UI" panose="020B0604030504040204" pitchFamily="50" charset="-128"/>
                        <a:ea typeface="Meiryo UI" panose="020B0604030504040204" pitchFamily="50" charset="-128"/>
                      </a:endParaRPr>
                    </a:p>
                    <a:p>
                      <a:endParaRPr kumimoji="1" lang="en-US" altLang="ja-JP" sz="700" dirty="0" smtClean="0">
                        <a:latin typeface="Meiryo UI" panose="020B0604030504040204" pitchFamily="50" charset="-128"/>
                        <a:ea typeface="Meiryo UI" panose="020B0604030504040204" pitchFamily="50" charset="-128"/>
                      </a:endParaRPr>
                    </a:p>
                    <a:p>
                      <a:r>
                        <a:rPr kumimoji="1" lang="ja-JP" altLang="en-US" sz="700" dirty="0" smtClean="0">
                          <a:latin typeface="Meiryo UI" panose="020B0604030504040204" pitchFamily="50" charset="-128"/>
                          <a:ea typeface="Meiryo UI" panose="020B0604030504040204" pitchFamily="50" charset="-128"/>
                        </a:rPr>
                        <a:t>●小中学校の普通教室への空調機等設置・全小学校に設置</a:t>
                      </a:r>
                      <a:endParaRPr kumimoji="1" lang="en-US" altLang="ja-JP" sz="700" dirty="0" smtClean="0">
                        <a:latin typeface="Meiryo UI" panose="020B0604030504040204" pitchFamily="50" charset="-128"/>
                        <a:ea typeface="Meiryo UI" panose="020B0604030504040204" pitchFamily="50" charset="-128"/>
                      </a:endParaRPr>
                    </a:p>
                    <a:p>
                      <a:r>
                        <a:rPr kumimoji="1" lang="ja-JP" altLang="en-US" sz="700" dirty="0" smtClean="0">
                          <a:latin typeface="Meiryo UI" panose="020B0604030504040204" pitchFamily="50" charset="-128"/>
                          <a:ea typeface="Meiryo UI" panose="020B0604030504040204" pitchFamily="50" charset="-128"/>
                        </a:rPr>
                        <a:t>●中学校給食事業・学校調理方式へ順次切替開始</a:t>
                      </a:r>
                    </a:p>
                  </a:txBody>
                  <a:tcPr marL="3327" marR="3327" marT="3327" marB="0"/>
                </a:tc>
                <a:tc>
                  <a:txBody>
                    <a:bodyPr/>
                    <a:lstStyle/>
                    <a:p>
                      <a:r>
                        <a:rPr kumimoji="1" lang="ja-JP" altLang="en-US" sz="700" dirty="0" smtClean="0">
                          <a:latin typeface="Meiryo UI" panose="020B0604030504040204" pitchFamily="50" charset="-128"/>
                          <a:ea typeface="Meiryo UI" panose="020B0604030504040204" pitchFamily="50" charset="-128"/>
                        </a:rPr>
                        <a:t>●幼児教育無償化・</a:t>
                      </a:r>
                      <a:r>
                        <a:rPr kumimoji="1" lang="en-US" altLang="ja-JP" sz="700" dirty="0" smtClean="0">
                          <a:latin typeface="Meiryo UI" panose="020B0604030504040204" pitchFamily="50" charset="-128"/>
                          <a:ea typeface="Meiryo UI" panose="020B0604030504040204" pitchFamily="50" charset="-128"/>
                        </a:rPr>
                        <a:t>4</a:t>
                      </a:r>
                      <a:r>
                        <a:rPr kumimoji="1" lang="ja-JP" altLang="en-US" sz="700" dirty="0" smtClean="0">
                          <a:latin typeface="Meiryo UI" panose="020B0604030504040204" pitchFamily="50" charset="-128"/>
                          <a:ea typeface="Meiryo UI" panose="020B0604030504040204" pitchFamily="50" charset="-128"/>
                        </a:rPr>
                        <a:t>歳児まで無償化を拡充</a:t>
                      </a:r>
                      <a:endParaRPr kumimoji="1" lang="en-US" altLang="ja-JP" sz="700" dirty="0" smtClean="0">
                        <a:latin typeface="Meiryo UI" panose="020B0604030504040204" pitchFamily="50" charset="-128"/>
                        <a:ea typeface="Meiryo UI" panose="020B0604030504040204" pitchFamily="50" charset="-128"/>
                      </a:endParaRPr>
                    </a:p>
                    <a:p>
                      <a:r>
                        <a:rPr kumimoji="1" lang="ja-JP" altLang="en-US" sz="700" dirty="0" smtClean="0">
                          <a:latin typeface="Meiryo UI" panose="020B0604030504040204" pitchFamily="50" charset="-128"/>
                          <a:ea typeface="Meiryo UI" panose="020B0604030504040204" pitchFamily="50" charset="-128"/>
                        </a:rPr>
                        <a:t>●こども医療費助成・入通院を高校修了まで拡充</a:t>
                      </a:r>
                      <a:endParaRPr kumimoji="1" lang="en-US" altLang="ja-JP" sz="700" dirty="0" smtClean="0">
                        <a:latin typeface="Meiryo UI" panose="020B0604030504040204" pitchFamily="50" charset="-128"/>
                        <a:ea typeface="Meiryo UI" panose="020B0604030504040204" pitchFamily="50" charset="-128"/>
                      </a:endParaRPr>
                    </a:p>
                    <a:p>
                      <a:r>
                        <a:rPr kumimoji="1" lang="ja-JP" altLang="en-US" sz="700" dirty="0" smtClean="0">
                          <a:latin typeface="Meiryo UI" panose="020B0604030504040204" pitchFamily="50" charset="-128"/>
                          <a:ea typeface="Meiryo UI" panose="020B0604030504040204" pitchFamily="50" charset="-128"/>
                        </a:rPr>
                        <a:t>●待機児童解消の取組み・特別対策実施</a:t>
                      </a:r>
                    </a:p>
                    <a:p>
                      <a:pPr algn="l" fontAlgn="t"/>
                      <a:r>
                        <a:rPr kumimoji="1" lang="ja-JP" altLang="en-US" sz="700" kern="1200" dirty="0" smtClean="0">
                          <a:solidFill>
                            <a:schemeClr val="tx1"/>
                          </a:solidFill>
                          <a:latin typeface="Meiryo UI" panose="020B0604030504040204" pitchFamily="50" charset="-128"/>
                          <a:ea typeface="Meiryo UI" panose="020B0604030504040204" pitchFamily="50" charset="-128"/>
                          <a:cs typeface="+mn-cs"/>
                        </a:rPr>
                        <a:t>●全普通教室で電子教材等提示用機器などを使った授業展開</a:t>
                      </a:r>
                      <a:endParaRPr kumimoji="1" lang="en-US" altLang="ja-JP" sz="700" kern="1200" dirty="0" smtClean="0">
                        <a:solidFill>
                          <a:schemeClr val="tx1"/>
                        </a:solidFill>
                        <a:latin typeface="Meiryo UI" panose="020B0604030504040204" pitchFamily="50" charset="-128"/>
                        <a:ea typeface="Meiryo UI" panose="020B0604030504040204" pitchFamily="50" charset="-128"/>
                        <a:cs typeface="+mn-cs"/>
                      </a:endParaRPr>
                    </a:p>
                  </a:txBody>
                  <a:tcPr marL="3327" marR="3327" marT="3327" marB="0"/>
                </a:tc>
                <a:tc>
                  <a:txBody>
                    <a:bodyPr/>
                    <a:lstStyle/>
                    <a:p>
                      <a:r>
                        <a:rPr kumimoji="1" lang="ja-JP" altLang="en-US" sz="700" dirty="0" smtClean="0">
                          <a:latin typeface="Meiryo UI" panose="020B0604030504040204" pitchFamily="50" charset="-128"/>
                          <a:ea typeface="Meiryo UI" panose="020B0604030504040204" pitchFamily="50" charset="-128"/>
                        </a:rPr>
                        <a:t>●こども貧困対策関連事業・本格的な取組みを実施</a:t>
                      </a:r>
                      <a:endParaRPr kumimoji="1" lang="en-US" altLang="ja-JP" sz="700" dirty="0" smtClean="0">
                        <a:latin typeface="Meiryo UI" panose="020B0604030504040204" pitchFamily="50" charset="-128"/>
                        <a:ea typeface="Meiryo UI" panose="020B0604030504040204" pitchFamily="50" charset="-128"/>
                      </a:endParaRPr>
                    </a:p>
                    <a:p>
                      <a:endParaRPr kumimoji="1" lang="en-US" altLang="ja-JP" sz="700" dirty="0" smtClean="0">
                        <a:latin typeface="Meiryo UI" panose="020B0604030504040204" pitchFamily="50" charset="-128"/>
                        <a:ea typeface="Meiryo UI" panose="020B0604030504040204" pitchFamily="50" charset="-128"/>
                      </a:endParaRPr>
                    </a:p>
                    <a:p>
                      <a:endParaRPr kumimoji="1" lang="en-US" altLang="ja-JP" sz="700" dirty="0" smtClean="0">
                        <a:latin typeface="Meiryo UI" panose="020B0604030504040204" pitchFamily="50" charset="-128"/>
                        <a:ea typeface="Meiryo UI" panose="020B0604030504040204" pitchFamily="50" charset="-128"/>
                      </a:endParaRPr>
                    </a:p>
                    <a:p>
                      <a:endParaRPr kumimoji="1" lang="en-US" altLang="ja-JP" sz="700" dirty="0" smtClean="0">
                        <a:latin typeface="Meiryo UI" panose="020B0604030504040204" pitchFamily="50" charset="-128"/>
                        <a:ea typeface="Meiryo UI" panose="020B0604030504040204" pitchFamily="50" charset="-128"/>
                      </a:endParaRPr>
                    </a:p>
                    <a:p>
                      <a:endParaRPr kumimoji="1" lang="en-US" altLang="ja-JP" sz="700" dirty="0" smtClean="0">
                        <a:latin typeface="Meiryo UI" panose="020B0604030504040204" pitchFamily="50" charset="-128"/>
                        <a:ea typeface="Meiryo UI" panose="020B0604030504040204" pitchFamily="50" charset="-128"/>
                      </a:endParaRPr>
                    </a:p>
                    <a:p>
                      <a:endParaRPr kumimoji="1" lang="en-US" altLang="ja-JP" sz="700" dirty="0" smtClean="0">
                        <a:latin typeface="Meiryo UI" panose="020B0604030504040204" pitchFamily="50" charset="-128"/>
                        <a:ea typeface="Meiryo UI" panose="020B0604030504040204" pitchFamily="50" charset="-128"/>
                      </a:endParaRPr>
                    </a:p>
                    <a:p>
                      <a:endParaRPr kumimoji="1" lang="en-US" altLang="ja-JP" sz="700" dirty="0" smtClean="0">
                        <a:latin typeface="Meiryo UI" panose="020B0604030504040204" pitchFamily="50" charset="-128"/>
                        <a:ea typeface="Meiryo UI" panose="020B0604030504040204" pitchFamily="50" charset="-128"/>
                      </a:endParaRPr>
                    </a:p>
                    <a:p>
                      <a:r>
                        <a:rPr kumimoji="1" lang="ja-JP" altLang="en-US" sz="700" dirty="0" smtClean="0">
                          <a:latin typeface="Meiryo UI" panose="020B0604030504040204" pitchFamily="50" charset="-128"/>
                          <a:ea typeface="Meiryo UI" panose="020B0604030504040204" pitchFamily="50" charset="-128"/>
                        </a:rPr>
                        <a:t>●公設民営学校設置・</a:t>
                      </a:r>
                      <a:r>
                        <a:rPr kumimoji="1" lang="en-US" altLang="ja-JP" sz="700" dirty="0" smtClean="0">
                          <a:latin typeface="Meiryo UI" panose="020B0604030504040204" pitchFamily="50" charset="-128"/>
                          <a:ea typeface="Meiryo UI" panose="020B0604030504040204" pitchFamily="50" charset="-128"/>
                        </a:rPr>
                        <a:t>2019</a:t>
                      </a:r>
                      <a:r>
                        <a:rPr kumimoji="1" lang="ja-JP" altLang="en-US" sz="700" dirty="0" smtClean="0">
                          <a:latin typeface="Meiryo UI" panose="020B0604030504040204" pitchFamily="50" charset="-128"/>
                          <a:ea typeface="Meiryo UI" panose="020B0604030504040204" pitchFamily="50" charset="-128"/>
                        </a:rPr>
                        <a:t>年</a:t>
                      </a:r>
                      <a:r>
                        <a:rPr kumimoji="1" lang="en-US" altLang="ja-JP" sz="700" dirty="0" smtClean="0">
                          <a:latin typeface="Meiryo UI" panose="020B0604030504040204" pitchFamily="50" charset="-128"/>
                          <a:ea typeface="Meiryo UI" panose="020B0604030504040204" pitchFamily="50" charset="-128"/>
                        </a:rPr>
                        <a:t>4</a:t>
                      </a:r>
                      <a:r>
                        <a:rPr kumimoji="1" lang="ja-JP" altLang="en-US" sz="700" dirty="0" smtClean="0">
                          <a:latin typeface="Meiryo UI" panose="020B0604030504040204" pitchFamily="50" charset="-128"/>
                          <a:ea typeface="Meiryo UI" panose="020B0604030504040204" pitchFamily="50" charset="-128"/>
                        </a:rPr>
                        <a:t>月開校に向けた準備</a:t>
                      </a:r>
                    </a:p>
                    <a:p>
                      <a:pPr algn="l" fontAlgn="t"/>
                      <a:endParaRPr lang="ja-JP" altLang="en-US" sz="700" b="0" i="0" u="none" strike="noStrike" dirty="0">
                        <a:solidFill>
                          <a:srgbClr val="000000"/>
                        </a:solidFill>
                        <a:effectLst/>
                        <a:latin typeface="Meiryo UI" panose="020B0604030504040204" pitchFamily="50" charset="-128"/>
                        <a:ea typeface="Meiryo UI" panose="020B0604030504040204" pitchFamily="50" charset="-128"/>
                      </a:endParaRPr>
                    </a:p>
                  </a:txBody>
                  <a:tcPr marL="3327" marR="3327" marT="3327" marB="0"/>
                </a:tc>
                <a:extLst>
                  <a:ext uri="{0D108BD9-81ED-4DB2-BD59-A6C34878D82A}">
                    <a16:rowId xmlns="" xmlns:a16="http://schemas.microsoft.com/office/drawing/2014/main" val="1146782512"/>
                  </a:ext>
                </a:extLst>
              </a:tr>
              <a:tr h="511456">
                <a:tc vMerge="1">
                  <a:txBody>
                    <a:bodyPr/>
                    <a:lstStyle/>
                    <a:p>
                      <a:pPr algn="l" rtl="0" fontAlgn="ctr"/>
                      <a:endParaRPr lang="ja-JP" altLang="en-US" sz="800" b="0" i="0" u="none" strike="noStrike">
                        <a:solidFill>
                          <a:srgbClr val="000000"/>
                        </a:solidFill>
                        <a:effectLst/>
                        <a:latin typeface="Meiryo UI" panose="020B0604030504040204" pitchFamily="50" charset="-128"/>
                        <a:ea typeface="Meiryo UI" panose="020B0604030504040204" pitchFamily="50" charset="-128"/>
                      </a:endParaRPr>
                    </a:p>
                  </a:txBody>
                  <a:tcPr marL="3327" marR="3327" marT="3327" marB="0" anchor="ctr"/>
                </a:tc>
                <a:tc>
                  <a:txBody>
                    <a:bodyPr/>
                    <a:lstStyle/>
                    <a:p>
                      <a:pPr algn="l" rtl="0" fontAlgn="ctr"/>
                      <a:r>
                        <a:rPr lang="en-US" altLang="zh-TW" sz="800" b="1" u="none" strike="noStrike" dirty="0">
                          <a:solidFill>
                            <a:schemeClr val="bg1"/>
                          </a:solidFill>
                          <a:effectLst/>
                          <a:latin typeface="Meiryo UI" panose="020B0604030504040204" pitchFamily="50" charset="-128"/>
                          <a:ea typeface="Meiryo UI" panose="020B0604030504040204" pitchFamily="50" charset="-128"/>
                        </a:rPr>
                        <a:t>2</a:t>
                      </a:r>
                      <a:r>
                        <a:rPr lang="en-US" altLang="zh-TW" sz="800" b="1" u="none" strike="noStrike" dirty="0" smtClean="0">
                          <a:solidFill>
                            <a:schemeClr val="bg1"/>
                          </a:solidFill>
                          <a:effectLst/>
                          <a:latin typeface="Meiryo UI" panose="020B0604030504040204" pitchFamily="50" charset="-128"/>
                          <a:ea typeface="Meiryo UI" panose="020B0604030504040204" pitchFamily="50" charset="-128"/>
                        </a:rPr>
                        <a:t>.</a:t>
                      </a:r>
                      <a:r>
                        <a:rPr lang="ja-JP" altLang="en-US" sz="800" b="1" u="none" strike="noStrike" dirty="0" smtClean="0">
                          <a:solidFill>
                            <a:schemeClr val="bg1"/>
                          </a:solidFill>
                          <a:effectLst/>
                          <a:latin typeface="Meiryo UI" panose="020B0604030504040204" pitchFamily="50" charset="-128"/>
                          <a:ea typeface="Meiryo UI" panose="020B0604030504040204" pitchFamily="50" charset="-128"/>
                        </a:rPr>
                        <a:t>教育改革</a:t>
                      </a:r>
                      <a:endParaRPr lang="zh-TW" altLang="en-US" sz="800" b="1" i="0" u="none" strike="noStrike" dirty="0">
                        <a:solidFill>
                          <a:schemeClr val="bg1"/>
                        </a:solidFill>
                        <a:effectLst/>
                        <a:latin typeface="Meiryo UI" panose="020B0604030504040204" pitchFamily="50" charset="-128"/>
                        <a:ea typeface="Meiryo UI" panose="020B0604030504040204" pitchFamily="50" charset="-128"/>
                      </a:endParaRPr>
                    </a:p>
                  </a:txBody>
                  <a:tcPr marL="3327" marR="3327" marT="3327" marB="0" anchor="ctr">
                    <a:solidFill>
                      <a:schemeClr val="tx1">
                        <a:lumMod val="50000"/>
                        <a:lumOff val="50000"/>
                      </a:schemeClr>
                    </a:solidFill>
                  </a:tcPr>
                </a:tc>
                <a:tc>
                  <a:txBody>
                    <a:bodyPr/>
                    <a:lstStyle/>
                    <a:p>
                      <a:pPr algn="l" fontAlgn="t"/>
                      <a:endParaRPr lang="ja-JP" altLang="en-US" sz="700" b="0" i="0" u="none" strike="noStrike">
                        <a:solidFill>
                          <a:srgbClr val="000000"/>
                        </a:solidFill>
                        <a:effectLst/>
                        <a:latin typeface="Meiryo UI" panose="020B0604030504040204" pitchFamily="50" charset="-128"/>
                        <a:ea typeface="Meiryo UI" panose="020B0604030504040204" pitchFamily="50" charset="-128"/>
                      </a:endParaRPr>
                    </a:p>
                  </a:txBody>
                  <a:tcPr marL="3327" marR="3327" marT="3327" marB="0"/>
                </a:tc>
                <a:tc>
                  <a:txBody>
                    <a:bodyPr/>
                    <a:lstStyle/>
                    <a:p>
                      <a:pPr algn="l" fontAlgn="t"/>
                      <a:endParaRPr lang="ja-JP" altLang="en-US" sz="700" b="0" i="0" u="none" strike="noStrike">
                        <a:solidFill>
                          <a:srgbClr val="000000"/>
                        </a:solidFill>
                        <a:effectLst/>
                        <a:latin typeface="Meiryo UI" panose="020B0604030504040204" pitchFamily="50" charset="-128"/>
                        <a:ea typeface="Meiryo UI" panose="020B0604030504040204" pitchFamily="50" charset="-128"/>
                      </a:endParaRPr>
                    </a:p>
                  </a:txBody>
                  <a:tcPr marL="3327" marR="3327" marT="3327" marB="0"/>
                </a:tc>
                <a:tc>
                  <a:txBody>
                    <a:bodyPr/>
                    <a:lstStyle/>
                    <a:p>
                      <a:pPr marL="0" marR="0" lvl="0" indent="0" algn="l" defTabSz="914400" rtl="0" eaLnBrk="1" fontAlgn="t" latinLnBrk="0" hangingPunct="1">
                        <a:lnSpc>
                          <a:spcPct val="100000"/>
                        </a:lnSpc>
                        <a:spcBef>
                          <a:spcPts val="0"/>
                        </a:spcBef>
                        <a:spcAft>
                          <a:spcPts val="0"/>
                        </a:spcAft>
                        <a:buClrTx/>
                        <a:buSzTx/>
                        <a:buFontTx/>
                        <a:buNone/>
                        <a:tabLst/>
                        <a:defRPr/>
                      </a:pPr>
                      <a:r>
                        <a:rPr kumimoji="1" lang="ja-JP" altLang="en-US" sz="700" dirty="0" smtClean="0">
                          <a:latin typeface="Meiryo UI" panose="020B0604030504040204" pitchFamily="50" charset="-128"/>
                          <a:ea typeface="Meiryo UI" panose="020B0604030504040204" pitchFamily="50" charset="-128"/>
                        </a:rPr>
                        <a:t>●教育振興基本計画策定</a:t>
                      </a:r>
                    </a:p>
                    <a:p>
                      <a:pPr algn="l" fontAlgn="t"/>
                      <a:endParaRPr lang="ja-JP" altLang="en-US" sz="700" b="0" i="0" u="none" strike="noStrike" dirty="0">
                        <a:solidFill>
                          <a:srgbClr val="000000"/>
                        </a:solidFill>
                        <a:effectLst/>
                        <a:latin typeface="Meiryo UI" panose="020B0604030504040204" pitchFamily="50" charset="-128"/>
                        <a:ea typeface="Meiryo UI" panose="020B0604030504040204" pitchFamily="50" charset="-128"/>
                      </a:endParaRPr>
                    </a:p>
                  </a:txBody>
                  <a:tcPr marL="3327" marR="3327" marT="3327" marB="0"/>
                </a:tc>
                <a:tc>
                  <a:txBody>
                    <a:bodyPr/>
                    <a:lstStyle/>
                    <a:p>
                      <a:pPr algn="l" rtl="0" fontAlgn="ctr"/>
                      <a:endParaRPr lang="ja-JP" altLang="en-US" sz="700" b="0" i="0" u="none" strike="noStrike" dirty="0">
                        <a:solidFill>
                          <a:srgbClr val="000000"/>
                        </a:solidFill>
                        <a:effectLst/>
                        <a:latin typeface="Meiryo UI" panose="020B0604030504040204" pitchFamily="50" charset="-128"/>
                        <a:ea typeface="Meiryo UI" panose="020B0604030504040204" pitchFamily="50" charset="-128"/>
                      </a:endParaRPr>
                    </a:p>
                  </a:txBody>
                  <a:tcPr marL="3327" marR="3327" marT="3327" marB="0"/>
                </a:tc>
                <a:tc>
                  <a:txBody>
                    <a:bodyPr/>
                    <a:lstStyle/>
                    <a:p>
                      <a:r>
                        <a:rPr kumimoji="1" lang="ja-JP" altLang="en-US" sz="700" dirty="0" smtClean="0">
                          <a:latin typeface="Meiryo UI" panose="020B0604030504040204" pitchFamily="50" charset="-128"/>
                          <a:ea typeface="Meiryo UI" panose="020B0604030504040204" pitchFamily="50" charset="-128"/>
                        </a:rPr>
                        <a:t>●教育行政基本条例・学校活性化条例を制定</a:t>
                      </a:r>
                      <a:endParaRPr kumimoji="1" lang="en-US" altLang="ja-JP" sz="700" dirty="0" smtClean="0">
                        <a:latin typeface="Meiryo UI" panose="020B0604030504040204" pitchFamily="50" charset="-128"/>
                        <a:ea typeface="Meiryo UI" panose="020B0604030504040204" pitchFamily="50" charset="-128"/>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700" dirty="0" smtClean="0">
                          <a:latin typeface="Meiryo UI" panose="020B0604030504040204" pitchFamily="50" charset="-128"/>
                          <a:ea typeface="Meiryo UI" panose="020B0604030504040204" pitchFamily="50" charset="-128"/>
                        </a:rPr>
                        <a:t>●教育振興基本計画</a:t>
                      </a:r>
                      <a:r>
                        <a:rPr kumimoji="1" lang="en-US" altLang="ja-JP" sz="700" dirty="0" smtClean="0">
                          <a:latin typeface="Meiryo UI" panose="020B0604030504040204" pitchFamily="50" charset="-128"/>
                          <a:ea typeface="Meiryo UI" panose="020B0604030504040204" pitchFamily="50" charset="-128"/>
                        </a:rPr>
                        <a:t>(1</a:t>
                      </a:r>
                      <a:r>
                        <a:rPr kumimoji="1" lang="ja-JP" altLang="en-US" sz="700" dirty="0" smtClean="0">
                          <a:latin typeface="Meiryo UI" panose="020B0604030504040204" pitchFamily="50" charset="-128"/>
                          <a:ea typeface="Meiryo UI" panose="020B0604030504040204" pitchFamily="50" charset="-128"/>
                        </a:rPr>
                        <a:t>次改訂</a:t>
                      </a:r>
                      <a:r>
                        <a:rPr kumimoji="1" lang="en-US" altLang="ja-JP" sz="700" dirty="0" smtClean="0">
                          <a:latin typeface="Meiryo UI" panose="020B0604030504040204" pitchFamily="50" charset="-128"/>
                          <a:ea typeface="Meiryo UI" panose="020B0604030504040204" pitchFamily="50" charset="-128"/>
                        </a:rPr>
                        <a:t>)</a:t>
                      </a:r>
                      <a:endParaRPr kumimoji="1" lang="ja-JP" altLang="en-US" sz="700" dirty="0" smtClean="0">
                        <a:latin typeface="Meiryo UI" panose="020B0604030504040204" pitchFamily="50" charset="-128"/>
                        <a:ea typeface="Meiryo UI" panose="020B0604030504040204" pitchFamily="50" charset="-128"/>
                      </a:endParaRPr>
                    </a:p>
                    <a:p>
                      <a:pPr algn="l" fontAlgn="t"/>
                      <a:endParaRPr lang="ja-JP" altLang="en-US" sz="700" b="0" i="0" u="none" strike="noStrike" dirty="0">
                        <a:solidFill>
                          <a:srgbClr val="000000"/>
                        </a:solidFill>
                        <a:effectLst/>
                        <a:latin typeface="Meiryo UI" panose="020B0604030504040204" pitchFamily="50" charset="-128"/>
                        <a:ea typeface="Meiryo UI" panose="020B0604030504040204" pitchFamily="50" charset="-128"/>
                      </a:endParaRPr>
                    </a:p>
                  </a:txBody>
                  <a:tcPr marL="3327" marR="3327" marT="3327" marB="0"/>
                </a:tc>
                <a:tc>
                  <a:txBody>
                    <a:bodyPr/>
                    <a:lstStyle/>
                    <a:p>
                      <a:r>
                        <a:rPr kumimoji="1" lang="ja-JP" altLang="en-US" sz="700" dirty="0" smtClean="0">
                          <a:latin typeface="Meiryo UI" panose="020B0604030504040204" pitchFamily="50" charset="-128"/>
                          <a:ea typeface="Meiryo UI" panose="020B0604030504040204" pitchFamily="50" charset="-128"/>
                        </a:rPr>
                        <a:t>●校長公募の実施</a:t>
                      </a:r>
                      <a:endParaRPr kumimoji="1" lang="en-US" altLang="ja-JP" sz="700" dirty="0" smtClean="0">
                        <a:latin typeface="Meiryo UI" panose="020B0604030504040204" pitchFamily="50" charset="-128"/>
                        <a:ea typeface="Meiryo UI" panose="020B0604030504040204" pitchFamily="50" charset="-128"/>
                      </a:endParaRPr>
                    </a:p>
                    <a:p>
                      <a:r>
                        <a:rPr kumimoji="1" lang="ja-JP" altLang="en-US" sz="700" dirty="0" smtClean="0">
                          <a:latin typeface="Meiryo UI" panose="020B0604030504040204" pitchFamily="50" charset="-128"/>
                          <a:ea typeface="Meiryo UI" panose="020B0604030504040204" pitchFamily="50" charset="-128"/>
                        </a:rPr>
                        <a:t>●校長権限強化</a:t>
                      </a:r>
                      <a:endParaRPr kumimoji="1" lang="en-US" altLang="ja-JP" sz="700" dirty="0" smtClean="0">
                        <a:latin typeface="Meiryo UI" panose="020B0604030504040204" pitchFamily="50" charset="-128"/>
                        <a:ea typeface="Meiryo UI" panose="020B0604030504040204" pitchFamily="50" charset="-128"/>
                      </a:endParaRPr>
                    </a:p>
                    <a:p>
                      <a:pPr algn="l" fontAlgn="t"/>
                      <a:endParaRPr lang="ja-JP" altLang="en-US" sz="700" b="0" i="0" u="none" strike="noStrike" dirty="0">
                        <a:solidFill>
                          <a:srgbClr val="000000"/>
                        </a:solidFill>
                        <a:effectLst/>
                        <a:latin typeface="Meiryo UI" panose="020B0604030504040204" pitchFamily="50" charset="-128"/>
                        <a:ea typeface="Meiryo UI" panose="020B0604030504040204" pitchFamily="50" charset="-128"/>
                      </a:endParaRPr>
                    </a:p>
                  </a:txBody>
                  <a:tcPr marL="3327" marR="3327" marT="3327" marB="0"/>
                </a:tc>
                <a:tc>
                  <a:txBody>
                    <a:bodyPr/>
                    <a:lstStyle/>
                    <a:p>
                      <a:pPr algn="l" fontAlgn="t"/>
                      <a:endParaRPr lang="ja-JP" altLang="en-US" sz="700" b="0" i="0" u="none" strike="noStrike" dirty="0">
                        <a:solidFill>
                          <a:srgbClr val="000000"/>
                        </a:solidFill>
                        <a:effectLst/>
                        <a:latin typeface="Meiryo UI" panose="020B0604030504040204" pitchFamily="50" charset="-128"/>
                        <a:ea typeface="Meiryo UI" panose="020B0604030504040204" pitchFamily="50" charset="-128"/>
                      </a:endParaRPr>
                    </a:p>
                  </a:txBody>
                  <a:tcPr marL="3327" marR="3327" marT="3327" marB="0"/>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700" dirty="0" smtClean="0">
                          <a:latin typeface="Meiryo UI" panose="020B0604030504040204" pitchFamily="50" charset="-128"/>
                          <a:ea typeface="Meiryo UI" panose="020B0604030504040204" pitchFamily="50" charset="-128"/>
                        </a:rPr>
                        <a:t>●教育振興基本計画</a:t>
                      </a:r>
                      <a:r>
                        <a:rPr kumimoji="1" lang="en-US" altLang="ja-JP" sz="700" dirty="0" smtClean="0">
                          <a:latin typeface="Meiryo UI" panose="020B0604030504040204" pitchFamily="50" charset="-128"/>
                          <a:ea typeface="Meiryo UI" panose="020B0604030504040204" pitchFamily="50" charset="-128"/>
                        </a:rPr>
                        <a:t>(</a:t>
                      </a:r>
                      <a:r>
                        <a:rPr kumimoji="1" lang="ja-JP" altLang="en-US" sz="700" dirty="0" smtClean="0">
                          <a:latin typeface="Meiryo UI" panose="020B0604030504040204" pitchFamily="50" charset="-128"/>
                          <a:ea typeface="Meiryo UI" panose="020B0604030504040204" pitchFamily="50" charset="-128"/>
                        </a:rPr>
                        <a:t>延長</a:t>
                      </a:r>
                      <a:r>
                        <a:rPr kumimoji="1" lang="en-US" altLang="ja-JP" sz="700" dirty="0" smtClean="0">
                          <a:latin typeface="Meiryo UI" panose="020B0604030504040204" pitchFamily="50" charset="-128"/>
                          <a:ea typeface="Meiryo UI" panose="020B0604030504040204" pitchFamily="50" charset="-128"/>
                        </a:rPr>
                        <a:t>)</a:t>
                      </a: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700" dirty="0" smtClean="0">
                          <a:latin typeface="Meiryo UI" panose="020B0604030504040204" pitchFamily="50" charset="-128"/>
                          <a:ea typeface="Meiryo UI" panose="020B0604030504040204" pitchFamily="50" charset="-128"/>
                        </a:rPr>
                        <a:t>●学校選択制</a:t>
                      </a:r>
                      <a:r>
                        <a:rPr kumimoji="1" lang="en-US" altLang="ja-JP" sz="700" dirty="0" smtClean="0">
                          <a:latin typeface="Meiryo UI" panose="020B0604030504040204" pitchFamily="50" charset="-128"/>
                          <a:ea typeface="Meiryo UI" panose="020B0604030504040204" pitchFamily="50" charset="-128"/>
                        </a:rPr>
                        <a:t>23</a:t>
                      </a:r>
                      <a:r>
                        <a:rPr kumimoji="1" lang="ja-JP" altLang="en-US" sz="700" dirty="0" smtClean="0">
                          <a:latin typeface="Meiryo UI" panose="020B0604030504040204" pitchFamily="50" charset="-128"/>
                          <a:ea typeface="Meiryo UI" panose="020B0604030504040204" pitchFamily="50" charset="-128"/>
                        </a:rPr>
                        <a:t>区で導入</a:t>
                      </a:r>
                    </a:p>
                    <a:p>
                      <a:pPr algn="l" fontAlgn="t"/>
                      <a:endParaRPr lang="ja-JP" altLang="en-US" sz="700" b="0" i="0" u="none" strike="noStrike" dirty="0">
                        <a:solidFill>
                          <a:srgbClr val="000000"/>
                        </a:solidFill>
                        <a:effectLst/>
                        <a:latin typeface="Meiryo UI" panose="020B0604030504040204" pitchFamily="50" charset="-128"/>
                        <a:ea typeface="Meiryo UI" panose="020B0604030504040204" pitchFamily="50" charset="-128"/>
                      </a:endParaRPr>
                    </a:p>
                  </a:txBody>
                  <a:tcPr marL="3327" marR="3327" marT="3327" marB="0"/>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700" dirty="0" smtClean="0">
                          <a:latin typeface="Meiryo UI" panose="020B0604030504040204" pitchFamily="50" charset="-128"/>
                          <a:ea typeface="Meiryo UI" panose="020B0604030504040204" pitchFamily="50" charset="-128"/>
                        </a:rPr>
                        <a:t>●教育振興基本計画</a:t>
                      </a:r>
                      <a:r>
                        <a:rPr kumimoji="1" lang="en-US" altLang="ja-JP" sz="700" dirty="0" smtClean="0">
                          <a:latin typeface="Meiryo UI" panose="020B0604030504040204" pitchFamily="50" charset="-128"/>
                          <a:ea typeface="Meiryo UI" panose="020B0604030504040204" pitchFamily="50" charset="-128"/>
                        </a:rPr>
                        <a:t>(2</a:t>
                      </a:r>
                      <a:r>
                        <a:rPr kumimoji="1" lang="ja-JP" altLang="en-US" sz="700" dirty="0" smtClean="0">
                          <a:latin typeface="Meiryo UI" panose="020B0604030504040204" pitchFamily="50" charset="-128"/>
                          <a:ea typeface="Meiryo UI" panose="020B0604030504040204" pitchFamily="50" charset="-128"/>
                        </a:rPr>
                        <a:t>次改訂</a:t>
                      </a:r>
                      <a:r>
                        <a:rPr kumimoji="1" lang="en-US" altLang="ja-JP" sz="700" dirty="0" smtClean="0">
                          <a:latin typeface="Meiryo UI" panose="020B0604030504040204" pitchFamily="50" charset="-128"/>
                          <a:ea typeface="Meiryo UI" panose="020B0604030504040204" pitchFamily="50" charset="-128"/>
                        </a:rPr>
                        <a:t>)</a:t>
                      </a:r>
                      <a:endParaRPr kumimoji="1" lang="ja-JP" altLang="en-US" sz="700" dirty="0" smtClean="0">
                        <a:latin typeface="Meiryo UI" panose="020B0604030504040204" pitchFamily="50" charset="-128"/>
                        <a:ea typeface="Meiryo UI" panose="020B0604030504040204" pitchFamily="50" charset="-128"/>
                      </a:endParaRPr>
                    </a:p>
                  </a:txBody>
                  <a:tcPr marL="3327" marR="3327" marT="3327" marB="0"/>
                </a:tc>
                <a:tc>
                  <a:txBody>
                    <a:bodyPr/>
                    <a:lstStyle/>
                    <a:p>
                      <a:endParaRPr kumimoji="1" lang="ja-JP" altLang="en-US" sz="700" dirty="0" smtClean="0">
                        <a:latin typeface="Meiryo UI" panose="020B0604030504040204" pitchFamily="50" charset="-128"/>
                        <a:ea typeface="Meiryo UI" panose="020B0604030504040204" pitchFamily="50" charset="-128"/>
                      </a:endParaRPr>
                    </a:p>
                  </a:txBody>
                  <a:tcPr marL="3327" marR="3327" marT="3327" marB="0"/>
                </a:tc>
                <a:tc>
                  <a:txBody>
                    <a:bodyPr/>
                    <a:lstStyle/>
                    <a:p>
                      <a:r>
                        <a:rPr kumimoji="1" lang="ja-JP" altLang="en-US" sz="700" dirty="0" smtClean="0">
                          <a:latin typeface="Meiryo UI" panose="020B0604030504040204" pitchFamily="50" charset="-128"/>
                          <a:ea typeface="Meiryo UI" panose="020B0604030504040204" pitchFamily="50" charset="-128"/>
                        </a:rPr>
                        <a:t>●全小学校低学年からの英語教育の実施</a:t>
                      </a:r>
                      <a:endParaRPr kumimoji="1" lang="en-US" altLang="ja-JP" sz="700" dirty="0" smtClean="0">
                        <a:latin typeface="Meiryo UI" panose="020B0604030504040204" pitchFamily="50" charset="-128"/>
                        <a:ea typeface="Meiryo UI" panose="020B0604030504040204" pitchFamily="50" charset="-128"/>
                      </a:endParaRPr>
                    </a:p>
                    <a:p>
                      <a:r>
                        <a:rPr kumimoji="1" lang="ja-JP" altLang="en-US" sz="700" dirty="0" smtClean="0">
                          <a:latin typeface="Meiryo UI" panose="020B0604030504040204" pitchFamily="50" charset="-128"/>
                          <a:ea typeface="Meiryo UI" panose="020B0604030504040204" pitchFamily="50" charset="-128"/>
                        </a:rPr>
                        <a:t>●校長裁量拡大特例校の設置</a:t>
                      </a:r>
                      <a:endParaRPr kumimoji="1" lang="en-US" altLang="ja-JP" sz="700" dirty="0" smtClean="0">
                        <a:latin typeface="Meiryo UI" panose="020B0604030504040204" pitchFamily="50" charset="-128"/>
                        <a:ea typeface="Meiryo UI" panose="020B0604030504040204" pitchFamily="50" charset="-128"/>
                      </a:endParaRPr>
                    </a:p>
                    <a:p>
                      <a:r>
                        <a:rPr kumimoji="1" lang="ja-JP" altLang="en-US" sz="700" dirty="0" smtClean="0">
                          <a:latin typeface="Meiryo UI" panose="020B0604030504040204" pitchFamily="50" charset="-128"/>
                          <a:ea typeface="Meiryo UI" panose="020B0604030504040204" pitchFamily="50" charset="-128"/>
                        </a:rPr>
                        <a:t>●学校選択制全区で導入</a:t>
                      </a:r>
                    </a:p>
                    <a:p>
                      <a:pPr algn="l" fontAlgn="t"/>
                      <a:endParaRPr lang="ja-JP" altLang="en-US" sz="700" b="0" i="0" u="none" strike="noStrike" dirty="0">
                        <a:solidFill>
                          <a:srgbClr val="000000"/>
                        </a:solidFill>
                        <a:effectLst/>
                        <a:latin typeface="Meiryo UI" panose="020B0604030504040204" pitchFamily="50" charset="-128"/>
                        <a:ea typeface="Meiryo UI" panose="020B0604030504040204" pitchFamily="50" charset="-128"/>
                      </a:endParaRPr>
                    </a:p>
                  </a:txBody>
                  <a:tcPr marL="3327" marR="3327" marT="3327" marB="0"/>
                </a:tc>
                <a:extLst>
                  <a:ext uri="{0D108BD9-81ED-4DB2-BD59-A6C34878D82A}">
                    <a16:rowId xmlns="" xmlns:a16="http://schemas.microsoft.com/office/drawing/2014/main" val="1577840658"/>
                  </a:ext>
                </a:extLst>
              </a:tr>
              <a:tr h="273950">
                <a:tc vMerge="1">
                  <a:txBody>
                    <a:bodyPr/>
                    <a:lstStyle/>
                    <a:p>
                      <a:endParaRPr kumimoji="1" lang="ja-JP" altLang="en-US"/>
                    </a:p>
                  </a:txBody>
                  <a:tcPr/>
                </a:tc>
                <a:tc>
                  <a:txBody>
                    <a:bodyPr/>
                    <a:lstStyle/>
                    <a:p>
                      <a:pPr algn="l" rtl="0" fontAlgn="ctr"/>
                      <a:r>
                        <a:rPr lang="en-US" altLang="ja-JP" sz="800" b="1" i="0" u="none" strike="noStrike" dirty="0" smtClean="0">
                          <a:solidFill>
                            <a:schemeClr val="bg1"/>
                          </a:solidFill>
                          <a:effectLst/>
                          <a:latin typeface="Meiryo UI" panose="020B0604030504040204" pitchFamily="50" charset="-128"/>
                          <a:ea typeface="Meiryo UI" panose="020B0604030504040204" pitchFamily="50" charset="-128"/>
                        </a:rPr>
                        <a:t>3.</a:t>
                      </a:r>
                      <a:r>
                        <a:rPr lang="ja-JP" altLang="en-US" sz="800" b="1" i="0" u="none" strike="noStrike" dirty="0" smtClean="0">
                          <a:solidFill>
                            <a:schemeClr val="bg1"/>
                          </a:solidFill>
                          <a:effectLst/>
                          <a:latin typeface="Meiryo UI" panose="020B0604030504040204" pitchFamily="50" charset="-128"/>
                          <a:ea typeface="Meiryo UI" panose="020B0604030504040204" pitchFamily="50" charset="-128"/>
                        </a:rPr>
                        <a:t>西成特区構想</a:t>
                      </a:r>
                      <a:endParaRPr lang="ja-JP" altLang="en-US" sz="800" b="1" i="0" u="none" strike="noStrike" dirty="0">
                        <a:solidFill>
                          <a:schemeClr val="bg1"/>
                        </a:solidFill>
                        <a:effectLst/>
                        <a:latin typeface="Meiryo UI" panose="020B0604030504040204" pitchFamily="50" charset="-128"/>
                        <a:ea typeface="Meiryo UI" panose="020B0604030504040204" pitchFamily="50" charset="-128"/>
                      </a:endParaRPr>
                    </a:p>
                  </a:txBody>
                  <a:tcPr marL="3327" marR="3327" marT="3327" marB="0" anchor="ctr">
                    <a:solidFill>
                      <a:schemeClr val="tx1">
                        <a:lumMod val="50000"/>
                        <a:lumOff val="50000"/>
                      </a:schemeClr>
                    </a:solidFill>
                  </a:tcPr>
                </a:tc>
                <a:tc>
                  <a:txBody>
                    <a:bodyPr/>
                    <a:lstStyle/>
                    <a:p>
                      <a:pPr algn="l" rtl="0" fontAlgn="ctr"/>
                      <a:endParaRPr lang="ja-JP" altLang="en-US" sz="700" b="0" i="0" u="none" strike="noStrike" dirty="0">
                        <a:solidFill>
                          <a:srgbClr val="000000"/>
                        </a:solidFill>
                        <a:effectLst/>
                        <a:latin typeface="Meiryo UI" panose="020B0604030504040204" pitchFamily="50" charset="-128"/>
                        <a:ea typeface="Meiryo UI" panose="020B0604030504040204" pitchFamily="50" charset="-128"/>
                      </a:endParaRPr>
                    </a:p>
                  </a:txBody>
                  <a:tcPr marL="3327" marR="3327" marT="3327" marB="0"/>
                </a:tc>
                <a:tc>
                  <a:txBody>
                    <a:bodyPr/>
                    <a:lstStyle/>
                    <a:p>
                      <a:pPr algn="l" rtl="0" fontAlgn="ctr"/>
                      <a:endParaRPr lang="ja-JP" altLang="en-US" sz="700" b="0" i="0" u="none" strike="noStrike" dirty="0">
                        <a:solidFill>
                          <a:srgbClr val="000000"/>
                        </a:solidFill>
                        <a:effectLst/>
                        <a:latin typeface="Meiryo UI" panose="020B0604030504040204" pitchFamily="50" charset="-128"/>
                        <a:ea typeface="Meiryo UI" panose="020B0604030504040204" pitchFamily="50" charset="-128"/>
                      </a:endParaRPr>
                    </a:p>
                  </a:txBody>
                  <a:tcPr marL="3327" marR="3327" marT="3327" marB="0"/>
                </a:tc>
                <a:tc>
                  <a:txBody>
                    <a:bodyPr/>
                    <a:lstStyle/>
                    <a:p>
                      <a:pPr algn="l" rtl="0" fontAlgn="ctr"/>
                      <a:endParaRPr lang="ja-JP" altLang="en-US" sz="700" b="0" i="0" u="none" strike="noStrike" dirty="0">
                        <a:solidFill>
                          <a:srgbClr val="000000"/>
                        </a:solidFill>
                        <a:effectLst/>
                        <a:latin typeface="Meiryo UI" panose="020B0604030504040204" pitchFamily="50" charset="-128"/>
                        <a:ea typeface="Meiryo UI" panose="020B0604030504040204" pitchFamily="50" charset="-128"/>
                      </a:endParaRPr>
                    </a:p>
                  </a:txBody>
                  <a:tcPr marL="3327" marR="3327" marT="3327" marB="0"/>
                </a:tc>
                <a:tc>
                  <a:txBody>
                    <a:bodyPr/>
                    <a:lstStyle/>
                    <a:p>
                      <a:pPr algn="l" rtl="0" fontAlgn="ctr"/>
                      <a:endParaRPr lang="ja-JP" altLang="en-US" sz="700" b="0" i="0" u="none" strike="noStrike" dirty="0">
                        <a:solidFill>
                          <a:srgbClr val="000000"/>
                        </a:solidFill>
                        <a:effectLst/>
                        <a:latin typeface="Meiryo UI" panose="020B0604030504040204" pitchFamily="50" charset="-128"/>
                        <a:ea typeface="Meiryo UI" panose="020B0604030504040204" pitchFamily="50" charset="-128"/>
                      </a:endParaRPr>
                    </a:p>
                  </a:txBody>
                  <a:tcPr marL="3327" marR="3327" marT="3327" marB="0"/>
                </a:tc>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endParaRPr kumimoji="1" lang="ja-JP" altLang="en-US" sz="700" dirty="0" smtClean="0">
                        <a:latin typeface="Meiryo UI" panose="020B0604030504040204" pitchFamily="50" charset="-128"/>
                        <a:ea typeface="Meiryo UI" panose="020B0604030504040204" pitchFamily="50" charset="-128"/>
                      </a:endParaRPr>
                    </a:p>
                  </a:txBody>
                  <a:tcPr marL="3327" marR="3327" marT="3327" marB="0"/>
                </a:tc>
                <a:tc>
                  <a:txBody>
                    <a:bodyPr/>
                    <a:lstStyle/>
                    <a:p>
                      <a:pPr algn="l" rtl="0" fontAlgn="ctr"/>
                      <a:endParaRPr lang="ja-JP" altLang="en-US" sz="700" b="0" i="0" u="none" strike="noStrike" dirty="0">
                        <a:solidFill>
                          <a:srgbClr val="000000"/>
                        </a:solidFill>
                        <a:effectLst/>
                        <a:latin typeface="Meiryo UI" panose="020B0604030504040204" pitchFamily="50" charset="-128"/>
                        <a:ea typeface="Meiryo UI" panose="020B0604030504040204" pitchFamily="50" charset="-128"/>
                      </a:endParaRPr>
                    </a:p>
                  </a:txBody>
                  <a:tcPr marL="3327" marR="3327" marT="3327" marB="0"/>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700" kern="1200" dirty="0" smtClean="0">
                          <a:solidFill>
                            <a:schemeClr val="tx1"/>
                          </a:solidFill>
                          <a:latin typeface="Meiryo UI" panose="020B0604030504040204" pitchFamily="50" charset="-128"/>
                          <a:ea typeface="Meiryo UI" panose="020B0604030504040204" pitchFamily="50" charset="-128"/>
                          <a:cs typeface="+mn-cs"/>
                        </a:rPr>
                        <a:t>●</a:t>
                      </a:r>
                      <a:r>
                        <a:rPr kumimoji="1" lang="ja-JP" altLang="en-US" sz="700" dirty="0" smtClean="0">
                          <a:solidFill>
                            <a:schemeClr val="tx1"/>
                          </a:solidFill>
                          <a:latin typeface="Meiryo UI" panose="020B0604030504040204" pitchFamily="50" charset="-128"/>
                          <a:ea typeface="Meiryo UI" panose="020B0604030504040204" pitchFamily="50" charset="-128"/>
                        </a:rPr>
                        <a:t>プレーパーク</a:t>
                      </a:r>
                      <a:r>
                        <a:rPr kumimoji="1" lang="ja-JP" altLang="en-US" sz="700" kern="1200" dirty="0" smtClean="0">
                          <a:solidFill>
                            <a:schemeClr val="tx1"/>
                          </a:solidFill>
                          <a:latin typeface="Meiryo UI" panose="020B0604030504040204" pitchFamily="50" charset="-128"/>
                          <a:ea typeface="Meiryo UI" panose="020B0604030504040204" pitchFamily="50" charset="-128"/>
                          <a:cs typeface="+mn-cs"/>
                        </a:rPr>
                        <a:t>事業</a:t>
                      </a:r>
                      <a:r>
                        <a:rPr kumimoji="1" lang="en-US" altLang="ja-JP" sz="700" kern="1200" dirty="0" smtClean="0">
                          <a:solidFill>
                            <a:schemeClr val="tx1"/>
                          </a:solidFill>
                          <a:latin typeface="Meiryo UI" panose="020B0604030504040204" pitchFamily="50" charset="-128"/>
                          <a:ea typeface="Meiryo UI" panose="020B0604030504040204" pitchFamily="50" charset="-128"/>
                          <a:cs typeface="+mn-cs"/>
                        </a:rPr>
                        <a:t>(</a:t>
                      </a:r>
                      <a:r>
                        <a:rPr kumimoji="1" lang="ja-JP" altLang="en-US" sz="700" kern="1200" dirty="0" smtClean="0">
                          <a:solidFill>
                            <a:schemeClr val="tx1"/>
                          </a:solidFill>
                          <a:latin typeface="Meiryo UI" panose="020B0604030504040204" pitchFamily="50" charset="-128"/>
                          <a:ea typeface="Meiryo UI" panose="020B0604030504040204" pitchFamily="50" charset="-128"/>
                          <a:cs typeface="+mn-cs"/>
                        </a:rPr>
                        <a:t>適地調査</a:t>
                      </a:r>
                      <a:r>
                        <a:rPr kumimoji="1" lang="en-US" altLang="ja-JP" sz="700" kern="1200" dirty="0" smtClean="0">
                          <a:solidFill>
                            <a:schemeClr val="tx1"/>
                          </a:solidFill>
                          <a:latin typeface="Meiryo UI" panose="020B0604030504040204" pitchFamily="50" charset="-128"/>
                          <a:ea typeface="Meiryo UI" panose="020B0604030504040204" pitchFamily="50" charset="-128"/>
                          <a:cs typeface="+mn-cs"/>
                        </a:rPr>
                        <a:t>)</a:t>
                      </a:r>
                      <a:r>
                        <a:rPr kumimoji="1" lang="ja-JP" altLang="en-US" sz="700" kern="1200" dirty="0" smtClean="0">
                          <a:solidFill>
                            <a:schemeClr val="tx1"/>
                          </a:solidFill>
                          <a:latin typeface="Meiryo UI" panose="020B0604030504040204" pitchFamily="50" charset="-128"/>
                          <a:ea typeface="Meiryo UI" panose="020B0604030504040204" pitchFamily="50" charset="-128"/>
                          <a:cs typeface="+mn-cs"/>
                        </a:rPr>
                        <a:t>の実施</a:t>
                      </a:r>
                      <a:endParaRPr kumimoji="1" lang="en-US" altLang="ja-JP" sz="700" kern="1200" dirty="0" smtClean="0">
                        <a:solidFill>
                          <a:schemeClr val="tx1"/>
                        </a:solidFill>
                        <a:latin typeface="Meiryo UI" panose="020B0604030504040204" pitchFamily="50" charset="-128"/>
                        <a:ea typeface="Meiryo UI" panose="020B0604030504040204" pitchFamily="50" charset="-128"/>
                        <a:cs typeface="+mn-cs"/>
                      </a:endParaRPr>
                    </a:p>
                    <a:p>
                      <a:pPr algn="l"/>
                      <a:r>
                        <a:rPr kumimoji="1" lang="ja-JP" altLang="en-US" sz="700" kern="1200" dirty="0" smtClean="0">
                          <a:solidFill>
                            <a:schemeClr val="tx1"/>
                          </a:solidFill>
                          <a:latin typeface="Meiryo UI" panose="020B0604030504040204" pitchFamily="50" charset="-128"/>
                          <a:ea typeface="Meiryo UI" panose="020B0604030504040204" pitchFamily="50" charset="-128"/>
                          <a:cs typeface="+mn-cs"/>
                        </a:rPr>
                        <a:t>●あい</a:t>
                      </a:r>
                      <a:r>
                        <a:rPr kumimoji="1" lang="ja-JP" altLang="en-US" sz="700" kern="1200" dirty="0" err="1" smtClean="0">
                          <a:solidFill>
                            <a:schemeClr val="tx1"/>
                          </a:solidFill>
                          <a:latin typeface="Meiryo UI" panose="020B0604030504040204" pitchFamily="50" charset="-128"/>
                          <a:ea typeface="Meiryo UI" panose="020B0604030504040204" pitchFamily="50" charset="-128"/>
                          <a:cs typeface="+mn-cs"/>
                        </a:rPr>
                        <a:t>りん</a:t>
                      </a:r>
                      <a:r>
                        <a:rPr kumimoji="1" lang="ja-JP" altLang="en-US" sz="700" kern="1200" dirty="0" smtClean="0">
                          <a:solidFill>
                            <a:schemeClr val="tx1"/>
                          </a:solidFill>
                          <a:latin typeface="Meiryo UI" panose="020B0604030504040204" pitchFamily="50" charset="-128"/>
                          <a:ea typeface="Meiryo UI" panose="020B0604030504040204" pitchFamily="50" charset="-128"/>
                          <a:cs typeface="+mn-cs"/>
                        </a:rPr>
                        <a:t>地域を中心とする環境整備の取組み</a:t>
                      </a:r>
                      <a:endParaRPr kumimoji="1" lang="ja-JP" altLang="en-US" sz="700" kern="1200" dirty="0">
                        <a:solidFill>
                          <a:schemeClr val="tx1"/>
                        </a:solidFill>
                        <a:latin typeface="Meiryo UI" panose="020B0604030504040204" pitchFamily="50" charset="-128"/>
                        <a:ea typeface="Meiryo UI" panose="020B0604030504040204" pitchFamily="50" charset="-128"/>
                        <a:cs typeface="+mn-cs"/>
                      </a:endParaRPr>
                    </a:p>
                  </a:txBody>
                  <a:tcPr marL="3327" marR="3327" marT="3327" marB="0"/>
                </a:tc>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700" kern="1200" dirty="0" smtClean="0">
                          <a:solidFill>
                            <a:schemeClr val="tx1"/>
                          </a:solidFill>
                          <a:latin typeface="Meiryo UI" panose="020B0604030504040204" pitchFamily="50" charset="-128"/>
                          <a:ea typeface="Meiryo UI" panose="020B0604030504040204" pitchFamily="50" charset="-128"/>
                          <a:cs typeface="+mn-cs"/>
                        </a:rPr>
                        <a:t>●</a:t>
                      </a:r>
                      <a:r>
                        <a:rPr kumimoji="1" lang="ja-JP" altLang="en-US" sz="700" dirty="0" smtClean="0">
                          <a:solidFill>
                            <a:schemeClr val="tx1"/>
                          </a:solidFill>
                          <a:latin typeface="Meiryo UI" panose="020B0604030504040204" pitchFamily="50" charset="-128"/>
                          <a:ea typeface="Meiryo UI" panose="020B0604030504040204" pitchFamily="50" charset="-128"/>
                        </a:rPr>
                        <a:t>プレーパーク</a:t>
                      </a:r>
                      <a:r>
                        <a:rPr kumimoji="1" lang="ja-JP" altLang="en-US" sz="700" kern="1200" dirty="0" smtClean="0">
                          <a:solidFill>
                            <a:schemeClr val="tx1"/>
                          </a:solidFill>
                          <a:latin typeface="Meiryo UI" panose="020B0604030504040204" pitchFamily="50" charset="-128"/>
                          <a:ea typeface="Meiryo UI" panose="020B0604030504040204" pitchFamily="50" charset="-128"/>
                          <a:cs typeface="+mn-cs"/>
                        </a:rPr>
                        <a:t>事業の</a:t>
                      </a:r>
                      <a:r>
                        <a:rPr kumimoji="1" lang="en-US" altLang="ja-JP" sz="700" kern="1200" dirty="0" smtClean="0">
                          <a:solidFill>
                            <a:schemeClr val="tx1"/>
                          </a:solidFill>
                          <a:latin typeface="Meiryo UI" panose="020B0604030504040204" pitchFamily="50" charset="-128"/>
                          <a:ea typeface="Meiryo UI" panose="020B0604030504040204" pitchFamily="50" charset="-128"/>
                          <a:cs typeface="+mn-cs"/>
                        </a:rPr>
                        <a:t>(</a:t>
                      </a:r>
                      <a:r>
                        <a:rPr kumimoji="1" lang="ja-JP" altLang="en-US" sz="700" kern="1200" dirty="0" smtClean="0">
                          <a:solidFill>
                            <a:schemeClr val="tx1"/>
                          </a:solidFill>
                          <a:latin typeface="Meiryo UI" panose="020B0604030504040204" pitchFamily="50" charset="-128"/>
                          <a:ea typeface="Meiryo UI" panose="020B0604030504040204" pitchFamily="50" charset="-128"/>
                          <a:cs typeface="+mn-cs"/>
                        </a:rPr>
                        <a:t>モデル</a:t>
                      </a:r>
                      <a:r>
                        <a:rPr kumimoji="1" lang="en-US" altLang="ja-JP" sz="700" kern="1200" dirty="0" smtClean="0">
                          <a:solidFill>
                            <a:schemeClr val="tx1"/>
                          </a:solidFill>
                          <a:latin typeface="Meiryo UI" panose="020B0604030504040204" pitchFamily="50" charset="-128"/>
                          <a:ea typeface="Meiryo UI" panose="020B0604030504040204" pitchFamily="50" charset="-128"/>
                          <a:cs typeface="+mn-cs"/>
                        </a:rPr>
                        <a:t>)</a:t>
                      </a:r>
                      <a:r>
                        <a:rPr kumimoji="1" lang="ja-JP" altLang="en-US" sz="700" kern="1200" dirty="0" smtClean="0">
                          <a:solidFill>
                            <a:schemeClr val="tx1"/>
                          </a:solidFill>
                          <a:latin typeface="Meiryo UI" panose="020B0604030504040204" pitchFamily="50" charset="-128"/>
                          <a:ea typeface="Meiryo UI" panose="020B0604030504040204" pitchFamily="50" charset="-128"/>
                          <a:cs typeface="+mn-cs"/>
                        </a:rPr>
                        <a:t>実施</a:t>
                      </a:r>
                    </a:p>
                    <a:p>
                      <a:pPr algn="l" rtl="0" fontAlgn="ctr"/>
                      <a:endParaRPr lang="ja-JP" altLang="en-US" sz="700" b="0" i="0" u="none" strike="noStrike" dirty="0">
                        <a:solidFill>
                          <a:srgbClr val="000000"/>
                        </a:solidFill>
                        <a:effectLst/>
                        <a:latin typeface="Meiryo UI" panose="020B0604030504040204" pitchFamily="50" charset="-128"/>
                        <a:ea typeface="Meiryo UI" panose="020B0604030504040204" pitchFamily="50" charset="-128"/>
                      </a:endParaRPr>
                    </a:p>
                  </a:txBody>
                  <a:tcPr marL="3327" marR="3327" marT="3327" marB="0"/>
                </a:tc>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700" dirty="0" smtClean="0">
                          <a:latin typeface="Meiryo UI" panose="020B0604030504040204" pitchFamily="50" charset="-128"/>
                          <a:ea typeface="Meiryo UI" panose="020B0604030504040204" pitchFamily="50" charset="-128"/>
                        </a:rPr>
                        <a:t>●</a:t>
                      </a:r>
                      <a:r>
                        <a:rPr kumimoji="1" lang="ja-JP" altLang="en-US" sz="700" dirty="0" smtClean="0">
                          <a:solidFill>
                            <a:schemeClr val="tx1"/>
                          </a:solidFill>
                          <a:latin typeface="Meiryo UI" panose="020B0604030504040204" pitchFamily="50" charset="-128"/>
                          <a:ea typeface="Meiryo UI" panose="020B0604030504040204" pitchFamily="50" charset="-128"/>
                        </a:rPr>
                        <a:t>プレーパーク</a:t>
                      </a:r>
                      <a:r>
                        <a:rPr kumimoji="1" lang="ja-JP" altLang="en-US" sz="700" dirty="0" smtClean="0">
                          <a:latin typeface="Meiryo UI" panose="020B0604030504040204" pitchFamily="50" charset="-128"/>
                          <a:ea typeface="Meiryo UI" panose="020B0604030504040204" pitchFamily="50" charset="-128"/>
                        </a:rPr>
                        <a:t>事業</a:t>
                      </a:r>
                      <a:r>
                        <a:rPr kumimoji="1" lang="en-US" altLang="ja-JP" sz="700" dirty="0" smtClean="0">
                          <a:latin typeface="Meiryo UI" panose="020B0604030504040204" pitchFamily="50" charset="-128"/>
                          <a:ea typeface="Meiryo UI" panose="020B0604030504040204" pitchFamily="50" charset="-128"/>
                        </a:rPr>
                        <a:t>(</a:t>
                      </a:r>
                      <a:r>
                        <a:rPr kumimoji="1" lang="ja-JP" altLang="en-US" sz="700" dirty="0" smtClean="0">
                          <a:latin typeface="Meiryo UI" panose="020B0604030504040204" pitchFamily="50" charset="-128"/>
                          <a:ea typeface="Meiryo UI" panose="020B0604030504040204" pitchFamily="50" charset="-128"/>
                        </a:rPr>
                        <a:t>トライアル</a:t>
                      </a:r>
                      <a:r>
                        <a:rPr kumimoji="1" lang="en-US" altLang="ja-JP" sz="700" dirty="0" smtClean="0">
                          <a:latin typeface="Meiryo UI" panose="020B0604030504040204" pitchFamily="50" charset="-128"/>
                          <a:ea typeface="Meiryo UI" panose="020B0604030504040204" pitchFamily="50" charset="-128"/>
                        </a:rPr>
                        <a:t>)</a:t>
                      </a:r>
                      <a:r>
                        <a:rPr kumimoji="1" lang="ja-JP" altLang="en-US" sz="700" dirty="0" smtClean="0">
                          <a:latin typeface="Meiryo UI" panose="020B0604030504040204" pitchFamily="50" charset="-128"/>
                          <a:ea typeface="Meiryo UI" panose="020B0604030504040204" pitchFamily="50" charset="-128"/>
                        </a:rPr>
                        <a:t>の実施</a:t>
                      </a:r>
                    </a:p>
                    <a:p>
                      <a:pPr algn="l" rtl="0" fontAlgn="ctr"/>
                      <a:endParaRPr lang="ja-JP" altLang="en-US" sz="700" b="0" i="0" u="none" strike="noStrike" dirty="0">
                        <a:solidFill>
                          <a:srgbClr val="000000"/>
                        </a:solidFill>
                        <a:effectLst/>
                        <a:latin typeface="Meiryo UI" panose="020B0604030504040204" pitchFamily="50" charset="-128"/>
                        <a:ea typeface="Meiryo UI" panose="020B0604030504040204" pitchFamily="50" charset="-128"/>
                      </a:endParaRPr>
                    </a:p>
                  </a:txBody>
                  <a:tcPr marL="3327" marR="3327" marT="3327" marB="0"/>
                </a:tc>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700" dirty="0" smtClean="0">
                          <a:latin typeface="Meiryo UI" panose="020B0604030504040204" pitchFamily="50" charset="-128"/>
                          <a:ea typeface="Meiryo UI" panose="020B0604030504040204" pitchFamily="50" charset="-128"/>
                        </a:rPr>
                        <a:t>●西成区こども生活・まなびサポートの事業実施</a:t>
                      </a:r>
                    </a:p>
                  </a:txBody>
                  <a:tcPr marL="3327" marR="3327" marT="3327" marB="0"/>
                </a:tc>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700" kern="1200" dirty="0" smtClean="0">
                          <a:solidFill>
                            <a:schemeClr val="tx1"/>
                          </a:solidFill>
                          <a:latin typeface="Meiryo UI" panose="020B0604030504040204" pitchFamily="50" charset="-128"/>
                          <a:ea typeface="Meiryo UI" panose="020B0604030504040204" pitchFamily="50" charset="-128"/>
                          <a:cs typeface="+mn-cs"/>
                        </a:rPr>
                        <a:t>●</a:t>
                      </a:r>
                      <a:r>
                        <a:rPr kumimoji="1" lang="ja-JP" altLang="en-US" sz="700" dirty="0" smtClean="0">
                          <a:solidFill>
                            <a:schemeClr val="tx1"/>
                          </a:solidFill>
                          <a:latin typeface="Meiryo UI" panose="020B0604030504040204" pitchFamily="50" charset="-128"/>
                          <a:ea typeface="Meiryo UI" panose="020B0604030504040204" pitchFamily="50" charset="-128"/>
                        </a:rPr>
                        <a:t>プレーパーク</a:t>
                      </a:r>
                      <a:r>
                        <a:rPr kumimoji="1" lang="ja-JP" altLang="en-US" sz="700" kern="1200" dirty="0" smtClean="0">
                          <a:solidFill>
                            <a:schemeClr val="tx1"/>
                          </a:solidFill>
                          <a:latin typeface="Meiryo UI" panose="020B0604030504040204" pitchFamily="50" charset="-128"/>
                          <a:ea typeface="Meiryo UI" panose="020B0604030504040204" pitchFamily="50" charset="-128"/>
                          <a:cs typeface="+mn-cs"/>
                        </a:rPr>
                        <a:t>事業</a:t>
                      </a:r>
                      <a:r>
                        <a:rPr kumimoji="1" lang="en-US" altLang="ja-JP" sz="700" kern="1200" dirty="0" smtClean="0">
                          <a:solidFill>
                            <a:schemeClr val="tx1"/>
                          </a:solidFill>
                          <a:latin typeface="Meiryo UI" panose="020B0604030504040204" pitchFamily="50" charset="-128"/>
                          <a:ea typeface="Meiryo UI" panose="020B0604030504040204" pitchFamily="50" charset="-128"/>
                          <a:cs typeface="+mn-cs"/>
                        </a:rPr>
                        <a:t>(</a:t>
                      </a:r>
                      <a:r>
                        <a:rPr kumimoji="1" lang="ja-JP" altLang="en-US" sz="700" kern="1200" dirty="0" smtClean="0">
                          <a:solidFill>
                            <a:schemeClr val="tx1"/>
                          </a:solidFill>
                          <a:latin typeface="Meiryo UI" panose="020B0604030504040204" pitchFamily="50" charset="-128"/>
                          <a:ea typeface="Meiryo UI" panose="020B0604030504040204" pitchFamily="50" charset="-128"/>
                          <a:cs typeface="+mn-cs"/>
                        </a:rPr>
                        <a:t>本格</a:t>
                      </a:r>
                      <a:r>
                        <a:rPr kumimoji="1" lang="en-US" altLang="ja-JP" sz="700" kern="1200" dirty="0" smtClean="0">
                          <a:solidFill>
                            <a:schemeClr val="tx1"/>
                          </a:solidFill>
                          <a:latin typeface="Meiryo UI" panose="020B0604030504040204" pitchFamily="50" charset="-128"/>
                          <a:ea typeface="Meiryo UI" panose="020B0604030504040204" pitchFamily="50" charset="-128"/>
                          <a:cs typeface="+mn-cs"/>
                        </a:rPr>
                        <a:t>)</a:t>
                      </a:r>
                      <a:r>
                        <a:rPr kumimoji="1" lang="ja-JP" altLang="en-US" sz="700" kern="1200" dirty="0" smtClean="0">
                          <a:solidFill>
                            <a:schemeClr val="tx1"/>
                          </a:solidFill>
                          <a:latin typeface="Meiryo UI" panose="020B0604030504040204" pitchFamily="50" charset="-128"/>
                          <a:ea typeface="Meiryo UI" panose="020B0604030504040204" pitchFamily="50" charset="-128"/>
                          <a:cs typeface="+mn-cs"/>
                        </a:rPr>
                        <a:t>の実施</a:t>
                      </a:r>
                    </a:p>
                    <a:p>
                      <a:pPr algn="l" rtl="0" fontAlgn="ctr"/>
                      <a:endParaRPr lang="ja-JP" altLang="en-US" sz="700" b="0" i="0" u="none" strike="noStrike" dirty="0">
                        <a:solidFill>
                          <a:srgbClr val="000000"/>
                        </a:solidFill>
                        <a:effectLst/>
                        <a:latin typeface="Meiryo UI" panose="020B0604030504040204" pitchFamily="50" charset="-128"/>
                        <a:ea typeface="Meiryo UI" panose="020B0604030504040204" pitchFamily="50" charset="-128"/>
                      </a:endParaRPr>
                    </a:p>
                  </a:txBody>
                  <a:tcPr marL="3327" marR="3327" marT="3327" marB="0"/>
                </a:tc>
              </a:tr>
              <a:tr h="790140">
                <a:tc vMerge="1">
                  <a:txBody>
                    <a:bodyPr/>
                    <a:lstStyle/>
                    <a:p>
                      <a:pPr algn="l" rtl="0" fontAlgn="ctr"/>
                      <a:endParaRPr lang="ja-JP" altLang="en-US" sz="800" b="0" i="0" u="none" strike="noStrike">
                        <a:solidFill>
                          <a:srgbClr val="000000"/>
                        </a:solidFill>
                        <a:effectLst/>
                        <a:latin typeface="Meiryo UI" panose="020B0604030504040204" pitchFamily="50" charset="-128"/>
                        <a:ea typeface="Meiryo UI" panose="020B0604030504040204" pitchFamily="50" charset="-128"/>
                      </a:endParaRPr>
                    </a:p>
                  </a:txBody>
                  <a:tcPr marL="3327" marR="3327" marT="3327" marB="0" anchor="ctr"/>
                </a:tc>
                <a:tc>
                  <a:txBody>
                    <a:bodyPr/>
                    <a:lstStyle/>
                    <a:p>
                      <a:pPr algn="l" rtl="0" fontAlgn="ctr"/>
                      <a:r>
                        <a:rPr lang="en-US" altLang="ja-JP" sz="800" b="1" i="0" u="none" strike="noStrike" dirty="0" smtClean="0">
                          <a:solidFill>
                            <a:schemeClr val="bg1"/>
                          </a:solidFill>
                          <a:effectLst/>
                          <a:latin typeface="Meiryo UI" panose="020B0604030504040204" pitchFamily="50" charset="-128"/>
                          <a:ea typeface="Meiryo UI" panose="020B0604030504040204" pitchFamily="50" charset="-128"/>
                        </a:rPr>
                        <a:t>4.</a:t>
                      </a:r>
                      <a:r>
                        <a:rPr lang="ja-JP" altLang="en-US" sz="800" b="1" i="0" u="none" strike="noStrike" dirty="0" smtClean="0">
                          <a:solidFill>
                            <a:schemeClr val="bg1"/>
                          </a:solidFill>
                          <a:effectLst/>
                          <a:latin typeface="Meiryo UI" panose="020B0604030504040204" pitchFamily="50" charset="-128"/>
                          <a:ea typeface="Meiryo UI" panose="020B0604030504040204" pitchFamily="50" charset="-128"/>
                        </a:rPr>
                        <a:t>福祉施策の再構築</a:t>
                      </a:r>
                      <a:endParaRPr lang="ja-JP" altLang="en-US" sz="800" b="1" i="0" u="none" strike="noStrike" dirty="0">
                        <a:solidFill>
                          <a:schemeClr val="bg1"/>
                        </a:solidFill>
                        <a:effectLst/>
                        <a:latin typeface="Meiryo UI" panose="020B0604030504040204" pitchFamily="50" charset="-128"/>
                        <a:ea typeface="Meiryo UI" panose="020B0604030504040204" pitchFamily="50" charset="-128"/>
                      </a:endParaRPr>
                    </a:p>
                  </a:txBody>
                  <a:tcPr marL="3327" marR="3327" marT="3327" marB="0" anchor="ctr">
                    <a:solidFill>
                      <a:schemeClr val="tx1">
                        <a:lumMod val="50000"/>
                        <a:lumOff val="50000"/>
                      </a:schemeClr>
                    </a:solidFill>
                  </a:tcPr>
                </a:tc>
                <a:tc>
                  <a:txBody>
                    <a:bodyPr/>
                    <a:lstStyle/>
                    <a:p>
                      <a:pPr algn="l" rtl="0" fontAlgn="ctr"/>
                      <a:endParaRPr lang="ja-JP" altLang="en-US" sz="700" b="0" i="0" u="none" strike="noStrike" dirty="0">
                        <a:solidFill>
                          <a:srgbClr val="000000"/>
                        </a:solidFill>
                        <a:effectLst/>
                        <a:latin typeface="Meiryo UI" panose="020B0604030504040204" pitchFamily="50" charset="-128"/>
                        <a:ea typeface="Meiryo UI" panose="020B0604030504040204" pitchFamily="50" charset="-128"/>
                      </a:endParaRPr>
                    </a:p>
                  </a:txBody>
                  <a:tcPr marL="3327" marR="3327" marT="3327" marB="0"/>
                </a:tc>
                <a:tc>
                  <a:txBody>
                    <a:bodyPr/>
                    <a:lstStyle/>
                    <a:p>
                      <a:pPr algn="l" rtl="0" fontAlgn="ctr"/>
                      <a:endParaRPr lang="ja-JP" altLang="en-US" sz="700" b="0" i="0" u="none" strike="noStrike" dirty="0">
                        <a:solidFill>
                          <a:srgbClr val="000000"/>
                        </a:solidFill>
                        <a:effectLst/>
                        <a:latin typeface="Meiryo UI" panose="020B0604030504040204" pitchFamily="50" charset="-128"/>
                        <a:ea typeface="Meiryo UI" panose="020B0604030504040204" pitchFamily="50" charset="-128"/>
                      </a:endParaRPr>
                    </a:p>
                  </a:txBody>
                  <a:tcPr marL="3327" marR="3327" marT="3327" marB="0"/>
                </a:tc>
                <a:tc>
                  <a:txBody>
                    <a:bodyPr/>
                    <a:lstStyle/>
                    <a:p>
                      <a:pPr algn="l" rtl="0" fontAlgn="ctr"/>
                      <a:endParaRPr lang="ja-JP" altLang="en-US" sz="700" b="0" i="0" u="none" strike="noStrike" dirty="0">
                        <a:solidFill>
                          <a:srgbClr val="000000"/>
                        </a:solidFill>
                        <a:effectLst/>
                        <a:latin typeface="Meiryo UI" panose="020B0604030504040204" pitchFamily="50" charset="-128"/>
                        <a:ea typeface="Meiryo UI" panose="020B0604030504040204" pitchFamily="50" charset="-128"/>
                      </a:endParaRPr>
                    </a:p>
                  </a:txBody>
                  <a:tcPr marL="3327" marR="3327" marT="3327" marB="0"/>
                </a:tc>
                <a:tc>
                  <a:txBody>
                    <a:bodyPr/>
                    <a:lstStyle/>
                    <a:p>
                      <a:pPr algn="l" rtl="0" fontAlgn="ctr"/>
                      <a:endParaRPr lang="ja-JP" altLang="en-US" sz="700" b="0" i="0" u="none" strike="noStrike" dirty="0">
                        <a:solidFill>
                          <a:srgbClr val="000000"/>
                        </a:solidFill>
                        <a:effectLst/>
                        <a:latin typeface="Meiryo UI" panose="020B0604030504040204" pitchFamily="50" charset="-128"/>
                        <a:ea typeface="Meiryo UI" panose="020B0604030504040204" pitchFamily="50" charset="-128"/>
                      </a:endParaRPr>
                    </a:p>
                  </a:txBody>
                  <a:tcPr marL="3327" marR="3327" marT="3327" marB="0"/>
                </a:tc>
                <a:tc>
                  <a:txBody>
                    <a:bodyPr/>
                    <a:lstStyle/>
                    <a:p>
                      <a:pPr algn="l" rtl="0" fontAlgn="ctr"/>
                      <a:endParaRPr lang="ja-JP" altLang="en-US" sz="700" b="0" i="0" u="none" strike="noStrike" dirty="0">
                        <a:solidFill>
                          <a:srgbClr val="000000"/>
                        </a:solidFill>
                        <a:effectLst/>
                        <a:latin typeface="Meiryo UI" panose="020B0604030504040204" pitchFamily="50" charset="-128"/>
                        <a:ea typeface="Meiryo UI" panose="020B0604030504040204" pitchFamily="50" charset="-128"/>
                      </a:endParaRPr>
                    </a:p>
                  </a:txBody>
                  <a:tcPr marL="3327" marR="3327" marT="3327" marB="0"/>
                </a:tc>
                <a:tc>
                  <a:txBody>
                    <a:bodyPr/>
                    <a:lstStyle/>
                    <a:p>
                      <a:r>
                        <a:rPr kumimoji="1" lang="ja-JP" altLang="en-US" sz="700" kern="1200" dirty="0" smtClean="0">
                          <a:solidFill>
                            <a:schemeClr val="tx1"/>
                          </a:solidFill>
                          <a:latin typeface="Meiryo UI" panose="020B0604030504040204" pitchFamily="50" charset="-128"/>
                          <a:ea typeface="Meiryo UI" panose="020B0604030504040204" pitchFamily="50" charset="-128"/>
                          <a:cs typeface="+mn-cs"/>
                        </a:rPr>
                        <a:t>●</a:t>
                      </a:r>
                      <a:r>
                        <a:rPr kumimoji="1" lang="ja-JP" altLang="en-US" sz="700" kern="1200" dirty="0" err="1" smtClean="0">
                          <a:solidFill>
                            <a:schemeClr val="tx1"/>
                          </a:solidFill>
                          <a:latin typeface="Meiryo UI" panose="020B0604030504040204" pitchFamily="50" charset="-128"/>
                          <a:ea typeface="Meiryo UI" panose="020B0604030504040204" pitchFamily="50" charset="-128"/>
                          <a:cs typeface="+mn-cs"/>
                        </a:rPr>
                        <a:t>発達障がい</a:t>
                      </a:r>
                      <a:r>
                        <a:rPr kumimoji="1" lang="ja-JP" altLang="en-US" sz="700" kern="1200" dirty="0" smtClean="0">
                          <a:solidFill>
                            <a:schemeClr val="tx1"/>
                          </a:solidFill>
                          <a:latin typeface="Meiryo UI" panose="020B0604030504040204" pitchFamily="50" charset="-128"/>
                          <a:ea typeface="Meiryo UI" panose="020B0604030504040204" pitchFamily="50" charset="-128"/>
                          <a:cs typeface="+mn-cs"/>
                        </a:rPr>
                        <a:t>者支援室を設置</a:t>
                      </a:r>
                      <a:endParaRPr kumimoji="1" lang="en-US" altLang="ja-JP" sz="700" kern="1200" dirty="0" smtClean="0">
                        <a:solidFill>
                          <a:schemeClr val="tx1"/>
                        </a:solidFill>
                        <a:latin typeface="Meiryo UI" panose="020B0604030504040204" pitchFamily="50" charset="-128"/>
                        <a:ea typeface="Meiryo UI" panose="020B0604030504040204" pitchFamily="50" charset="-128"/>
                        <a:cs typeface="+mn-cs"/>
                      </a:endParaRPr>
                    </a:p>
                    <a:p>
                      <a:r>
                        <a:rPr kumimoji="1" lang="ja-JP" altLang="en-US" sz="700" kern="1200" dirty="0" smtClean="0">
                          <a:solidFill>
                            <a:schemeClr val="tx1"/>
                          </a:solidFill>
                          <a:latin typeface="Meiryo UI" panose="020B0604030504040204" pitchFamily="50" charset="-128"/>
                          <a:ea typeface="Meiryo UI" panose="020B0604030504040204" pitchFamily="50" charset="-128"/>
                          <a:cs typeface="+mn-cs"/>
                        </a:rPr>
                        <a:t>●福祉施策推進パイロット事業の実施</a:t>
                      </a:r>
                      <a:endParaRPr kumimoji="1" lang="en-US" altLang="ja-JP" sz="700" kern="1200" dirty="0" smtClean="0">
                        <a:solidFill>
                          <a:schemeClr val="tx1"/>
                        </a:solidFill>
                        <a:latin typeface="Meiryo UI" panose="020B0604030504040204" pitchFamily="50" charset="-128"/>
                        <a:ea typeface="Meiryo UI" panose="020B0604030504040204" pitchFamily="50" charset="-128"/>
                        <a:cs typeface="+mn-cs"/>
                      </a:endParaRPr>
                    </a:p>
                    <a:p>
                      <a:r>
                        <a:rPr kumimoji="1" lang="ja-JP" altLang="en-US" sz="700" kern="1200" dirty="0" smtClean="0">
                          <a:solidFill>
                            <a:schemeClr val="tx1"/>
                          </a:solidFill>
                          <a:latin typeface="Meiryo UI" panose="020B0604030504040204" pitchFamily="50" charset="-128"/>
                          <a:ea typeface="Meiryo UI" panose="020B0604030504040204" pitchFamily="50" charset="-128"/>
                          <a:cs typeface="+mn-cs"/>
                        </a:rPr>
                        <a:t>●重症心身障が</a:t>
                      </a:r>
                      <a:r>
                        <a:rPr kumimoji="1" lang="ja-JP" altLang="en-US" sz="700" kern="1200" dirty="0" err="1" smtClean="0">
                          <a:solidFill>
                            <a:schemeClr val="tx1"/>
                          </a:solidFill>
                          <a:latin typeface="Meiryo UI" panose="020B0604030504040204" pitchFamily="50" charset="-128"/>
                          <a:ea typeface="Meiryo UI" panose="020B0604030504040204" pitchFamily="50" charset="-128"/>
                          <a:cs typeface="+mn-cs"/>
                        </a:rPr>
                        <a:t>い</a:t>
                      </a:r>
                      <a:r>
                        <a:rPr kumimoji="1" lang="ja-JP" altLang="en-US" sz="700" kern="1200" dirty="0" smtClean="0">
                          <a:solidFill>
                            <a:schemeClr val="tx1"/>
                          </a:solidFill>
                          <a:latin typeface="Meiryo UI" panose="020B0604030504040204" pitchFamily="50" charset="-128"/>
                          <a:ea typeface="Meiryo UI" panose="020B0604030504040204" pitchFamily="50" charset="-128"/>
                          <a:cs typeface="+mn-cs"/>
                        </a:rPr>
                        <a:t>児者等医療型短期入所事業の開始</a:t>
                      </a:r>
                      <a:endParaRPr kumimoji="1" lang="en-US" altLang="ja-JP" sz="700" kern="1200" dirty="0" smtClean="0">
                        <a:solidFill>
                          <a:schemeClr val="tx1"/>
                        </a:solidFill>
                        <a:latin typeface="Meiryo UI" panose="020B0604030504040204" pitchFamily="50" charset="-128"/>
                        <a:ea typeface="Meiryo UI" panose="020B0604030504040204" pitchFamily="50" charset="-128"/>
                        <a:cs typeface="+mn-cs"/>
                      </a:endParaRPr>
                    </a:p>
                  </a:txBody>
                  <a:tcPr marL="3327" marR="3327" marT="3327" marB="0"/>
                </a:tc>
                <a:tc>
                  <a:txBody>
                    <a:bodyPr/>
                    <a:lstStyle/>
                    <a:p>
                      <a:pPr algn="l" fontAlgn="t"/>
                      <a:endParaRPr lang="ja-JP" altLang="en-US" sz="700" b="0" i="0" u="none" strike="noStrike" dirty="0">
                        <a:solidFill>
                          <a:srgbClr val="000000"/>
                        </a:solidFill>
                        <a:effectLst/>
                        <a:latin typeface="Meiryo UI" panose="020B0604030504040204" pitchFamily="50" charset="-128"/>
                        <a:ea typeface="Meiryo UI" panose="020B0604030504040204" pitchFamily="50" charset="-128"/>
                      </a:endParaRPr>
                    </a:p>
                  </a:txBody>
                  <a:tcPr marL="3327" marR="3327" marT="3327" marB="0"/>
                </a:tc>
                <a:tc>
                  <a:txBody>
                    <a:bodyPr/>
                    <a:lstStyle/>
                    <a:p>
                      <a:pPr algn="l" rtl="0" fontAlgn="ctr"/>
                      <a:endParaRPr lang="ja-JP" altLang="en-US" sz="700" b="0" i="0" u="none" strike="noStrike" dirty="0">
                        <a:solidFill>
                          <a:srgbClr val="000000"/>
                        </a:solidFill>
                        <a:effectLst/>
                        <a:latin typeface="Meiryo UI" panose="020B0604030504040204" pitchFamily="50" charset="-128"/>
                        <a:ea typeface="Meiryo UI" panose="020B0604030504040204" pitchFamily="50" charset="-128"/>
                      </a:endParaRPr>
                    </a:p>
                  </a:txBody>
                  <a:tcPr marL="3327" marR="3327" marT="3327" marB="0"/>
                </a:tc>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700" dirty="0" smtClean="0">
                          <a:latin typeface="Meiryo UI" panose="020B0604030504040204" pitchFamily="50" charset="-128"/>
                          <a:ea typeface="Meiryo UI" panose="020B0604030504040204" pitchFamily="50" charset="-128"/>
                        </a:rPr>
                        <a:t>●認知症初期集中支援チームを全区に設置</a:t>
                      </a:r>
                    </a:p>
                    <a:p>
                      <a:pPr algn="l" rtl="0" fontAlgn="ctr"/>
                      <a:endParaRPr lang="ja-JP" altLang="en-US" sz="700" b="0" i="0" u="none" strike="noStrike" dirty="0">
                        <a:solidFill>
                          <a:srgbClr val="000000"/>
                        </a:solidFill>
                        <a:effectLst/>
                        <a:latin typeface="Meiryo UI" panose="020B0604030504040204" pitchFamily="50" charset="-128"/>
                        <a:ea typeface="Meiryo UI" panose="020B0604030504040204" pitchFamily="50" charset="-128"/>
                      </a:endParaRPr>
                    </a:p>
                  </a:txBody>
                  <a:tcPr marL="3327" marR="3327" marT="3327" marB="0"/>
                </a:tc>
                <a:tc>
                  <a:txBody>
                    <a:bodyPr/>
                    <a:lstStyle/>
                    <a:p>
                      <a:pPr algn="l" rtl="0" fontAlgn="ctr"/>
                      <a:endParaRPr lang="en-US" altLang="ja-JP" sz="700" b="0" i="0" u="none" strike="noStrike" dirty="0">
                        <a:solidFill>
                          <a:srgbClr val="000000"/>
                        </a:solidFill>
                        <a:effectLst/>
                        <a:latin typeface="Meiryo UI" panose="020B0604030504040204" pitchFamily="50" charset="-128"/>
                        <a:ea typeface="Meiryo UI" panose="020B0604030504040204" pitchFamily="50" charset="-128"/>
                      </a:endParaRPr>
                    </a:p>
                  </a:txBody>
                  <a:tcPr marL="3327" marR="3327" marT="3327" marB="0"/>
                </a:tc>
                <a:tc>
                  <a:txBody>
                    <a:bodyPr/>
                    <a:lstStyle/>
                    <a:p>
                      <a:pPr algn="l" rtl="0" fontAlgn="ctr"/>
                      <a:endParaRPr lang="ja-JP" altLang="en-US" sz="700" b="0" i="0" u="none" strike="noStrike" dirty="0">
                        <a:solidFill>
                          <a:srgbClr val="000000"/>
                        </a:solidFill>
                        <a:effectLst/>
                        <a:latin typeface="Meiryo UI" panose="020B0604030504040204" pitchFamily="50" charset="-128"/>
                        <a:ea typeface="Meiryo UI" panose="020B0604030504040204" pitchFamily="50" charset="-128"/>
                      </a:endParaRPr>
                    </a:p>
                  </a:txBody>
                  <a:tcPr marL="3327" marR="3327" marT="3327" marB="0"/>
                </a:tc>
                <a:extLst>
                  <a:ext uri="{0D108BD9-81ED-4DB2-BD59-A6C34878D82A}">
                    <a16:rowId xmlns="" xmlns:a16="http://schemas.microsoft.com/office/drawing/2014/main" val="2698603480"/>
                  </a:ext>
                </a:extLst>
              </a:tr>
              <a:tr h="351068">
                <a:tc rowSpan="2">
                  <a:txBody>
                    <a:bodyPr/>
                    <a:lstStyle/>
                    <a:p>
                      <a:pPr algn="l" rtl="0" fontAlgn="ctr"/>
                      <a:r>
                        <a:rPr lang="ja-JP" altLang="en-US" sz="800" b="1" u="none" strike="noStrike" dirty="0">
                          <a:solidFill>
                            <a:schemeClr val="bg1"/>
                          </a:solidFill>
                          <a:effectLst/>
                          <a:latin typeface="Meiryo UI" panose="020B0604030504040204" pitchFamily="50" charset="-128"/>
                          <a:ea typeface="Meiryo UI" panose="020B0604030504040204" pitchFamily="50" charset="-128"/>
                        </a:rPr>
                        <a:t>府市連携</a:t>
                      </a:r>
                      <a:endParaRPr lang="ja-JP" altLang="en-US" sz="800" b="1" i="0" u="none" strike="noStrike" dirty="0">
                        <a:solidFill>
                          <a:schemeClr val="bg1"/>
                        </a:solidFill>
                        <a:effectLst/>
                        <a:latin typeface="Meiryo UI" panose="020B0604030504040204" pitchFamily="50" charset="-128"/>
                        <a:ea typeface="Meiryo UI" panose="020B0604030504040204" pitchFamily="50" charset="-128"/>
                      </a:endParaRPr>
                    </a:p>
                    <a:p>
                      <a:pPr algn="l" rtl="0" fontAlgn="ctr"/>
                      <a:r>
                        <a:rPr lang="ja-JP" altLang="en-US" sz="800" b="1" u="none" strike="noStrike" dirty="0">
                          <a:solidFill>
                            <a:schemeClr val="bg1"/>
                          </a:solidFill>
                          <a:effectLst/>
                          <a:latin typeface="Meiryo UI" panose="020B0604030504040204" pitchFamily="50" charset="-128"/>
                          <a:ea typeface="Meiryo UI" panose="020B0604030504040204" pitchFamily="50" charset="-128"/>
                        </a:rPr>
                        <a:t>　</a:t>
                      </a:r>
                      <a:endParaRPr lang="ja-JP" altLang="en-US" sz="800" b="1" i="0" u="none" strike="noStrike" dirty="0">
                        <a:solidFill>
                          <a:schemeClr val="bg1"/>
                        </a:solidFill>
                        <a:effectLst/>
                        <a:latin typeface="Meiryo UI" panose="020B0604030504040204" pitchFamily="50" charset="-128"/>
                        <a:ea typeface="Meiryo UI" panose="020B0604030504040204" pitchFamily="50" charset="-128"/>
                      </a:endParaRPr>
                    </a:p>
                  </a:txBody>
                  <a:tcPr marL="3327" marR="3327" marT="3327" marB="0" anchor="ctr">
                    <a:solidFill>
                      <a:schemeClr val="tx1">
                        <a:lumMod val="50000"/>
                        <a:lumOff val="50000"/>
                      </a:schemeClr>
                    </a:solidFill>
                  </a:tcPr>
                </a:tc>
                <a:tc>
                  <a:txBody>
                    <a:bodyPr/>
                    <a:lstStyle/>
                    <a:p>
                      <a:pPr algn="l" rtl="0" fontAlgn="ctr"/>
                      <a:r>
                        <a:rPr lang="en-US" altLang="ja-JP" sz="800" b="1" i="0" u="none" strike="noStrike" dirty="0" smtClean="0">
                          <a:solidFill>
                            <a:schemeClr val="bg1"/>
                          </a:solidFill>
                          <a:effectLst/>
                          <a:latin typeface="Meiryo UI" panose="020B0604030504040204" pitchFamily="50" charset="-128"/>
                          <a:ea typeface="Meiryo UI" panose="020B0604030504040204" pitchFamily="50" charset="-128"/>
                        </a:rPr>
                        <a:t>5.</a:t>
                      </a:r>
                      <a:r>
                        <a:rPr lang="ja-JP" altLang="en-US" sz="800" b="1" i="0" u="none" strike="noStrike" dirty="0" smtClean="0">
                          <a:solidFill>
                            <a:schemeClr val="bg1"/>
                          </a:solidFill>
                          <a:effectLst/>
                          <a:latin typeface="Meiryo UI" panose="020B0604030504040204" pitchFamily="50" charset="-128"/>
                          <a:ea typeface="Meiryo UI" panose="020B0604030504040204" pitchFamily="50" charset="-128"/>
                        </a:rPr>
                        <a:t>組織統合</a:t>
                      </a:r>
                      <a:endParaRPr lang="ja-JP" altLang="en-US" sz="800" b="1" i="0" u="none" strike="noStrike" dirty="0">
                        <a:solidFill>
                          <a:schemeClr val="bg1"/>
                        </a:solidFill>
                        <a:effectLst/>
                        <a:latin typeface="Meiryo UI" panose="020B0604030504040204" pitchFamily="50" charset="-128"/>
                        <a:ea typeface="Meiryo UI" panose="020B0604030504040204" pitchFamily="50" charset="-128"/>
                      </a:endParaRPr>
                    </a:p>
                  </a:txBody>
                  <a:tcPr marL="3327" marR="3327" marT="3327" marB="0" anchor="ctr">
                    <a:solidFill>
                      <a:schemeClr val="tx1">
                        <a:lumMod val="50000"/>
                        <a:lumOff val="50000"/>
                      </a:schemeClr>
                    </a:solidFill>
                  </a:tcPr>
                </a:tc>
                <a:tc>
                  <a:txBody>
                    <a:bodyPr/>
                    <a:lstStyle/>
                    <a:p>
                      <a:pPr algn="l" fontAlgn="t"/>
                      <a:endParaRPr lang="ja-JP" altLang="en-US" sz="700" b="0" i="0" u="none" strike="noStrike" dirty="0">
                        <a:solidFill>
                          <a:srgbClr val="000000"/>
                        </a:solidFill>
                        <a:effectLst/>
                        <a:latin typeface="Meiryo UI" panose="020B0604030504040204" pitchFamily="50" charset="-128"/>
                        <a:ea typeface="Meiryo UI" panose="020B0604030504040204" pitchFamily="50" charset="-128"/>
                      </a:endParaRPr>
                    </a:p>
                  </a:txBody>
                  <a:tcPr marL="3327" marR="3327" marT="3327" marB="0"/>
                </a:tc>
                <a:tc>
                  <a:txBody>
                    <a:bodyPr/>
                    <a:lstStyle/>
                    <a:p>
                      <a:pPr marL="0" marR="0" lvl="0" indent="0" algn="l" defTabSz="914400" rtl="0" eaLnBrk="1" fontAlgn="t" latinLnBrk="0" hangingPunct="1">
                        <a:lnSpc>
                          <a:spcPct val="100000"/>
                        </a:lnSpc>
                        <a:spcBef>
                          <a:spcPts val="0"/>
                        </a:spcBef>
                        <a:spcAft>
                          <a:spcPts val="0"/>
                        </a:spcAft>
                        <a:buClrTx/>
                        <a:buSzTx/>
                        <a:buFontTx/>
                        <a:buNone/>
                        <a:tabLst/>
                        <a:defRPr/>
                      </a:pPr>
                      <a:endParaRPr kumimoji="1" lang="ja-JP" altLang="en-US" sz="700" dirty="0" smtClean="0">
                        <a:latin typeface="Meiryo UI" panose="020B0604030504040204" pitchFamily="50" charset="-128"/>
                        <a:ea typeface="Meiryo UI" panose="020B0604030504040204" pitchFamily="50" charset="-128"/>
                      </a:endParaRPr>
                    </a:p>
                  </a:txBody>
                  <a:tcPr marL="3327" marR="3327" marT="3327" marB="0"/>
                </a:tc>
                <a:tc>
                  <a:txBody>
                    <a:bodyPr/>
                    <a:lstStyle/>
                    <a:p>
                      <a:pPr algn="l" fontAlgn="t"/>
                      <a:endParaRPr lang="ja-JP" altLang="en-US" sz="700" b="0" i="0" u="none" strike="noStrike" dirty="0">
                        <a:solidFill>
                          <a:srgbClr val="000000"/>
                        </a:solidFill>
                        <a:effectLst/>
                        <a:latin typeface="Meiryo UI" panose="020B0604030504040204" pitchFamily="50" charset="-128"/>
                        <a:ea typeface="Meiryo UI" panose="020B0604030504040204" pitchFamily="50" charset="-128"/>
                      </a:endParaRPr>
                    </a:p>
                  </a:txBody>
                  <a:tcPr marL="3327" marR="3327" marT="3327" marB="0"/>
                </a:tc>
                <a:tc>
                  <a:txBody>
                    <a:bodyPr/>
                    <a:lstStyle/>
                    <a:p>
                      <a:pPr algn="l" fontAlgn="t"/>
                      <a:endParaRPr lang="ja-JP" altLang="en-US" sz="700" b="0" i="0" u="none" strike="noStrike" dirty="0">
                        <a:solidFill>
                          <a:srgbClr val="000000"/>
                        </a:solidFill>
                        <a:effectLst/>
                        <a:latin typeface="Meiryo UI" panose="020B0604030504040204" pitchFamily="50" charset="-128"/>
                        <a:ea typeface="Meiryo UI" panose="020B0604030504040204" pitchFamily="50" charset="-128"/>
                      </a:endParaRPr>
                    </a:p>
                  </a:txBody>
                  <a:tcPr marL="3327" marR="3327" marT="3327" marB="0"/>
                </a:tc>
                <a:tc>
                  <a:txBody>
                    <a:bodyPr/>
                    <a:lstStyle/>
                    <a:p>
                      <a:pPr marL="0" marR="0" lvl="0" indent="0" algn="l" defTabSz="914400" rtl="0" eaLnBrk="1" fontAlgn="t" latinLnBrk="0" hangingPunct="1">
                        <a:lnSpc>
                          <a:spcPct val="100000"/>
                        </a:lnSpc>
                        <a:spcBef>
                          <a:spcPts val="0"/>
                        </a:spcBef>
                        <a:spcAft>
                          <a:spcPts val="0"/>
                        </a:spcAft>
                        <a:buClrTx/>
                        <a:buSzTx/>
                        <a:buFontTx/>
                        <a:buNone/>
                        <a:tabLst/>
                        <a:defRPr/>
                      </a:pPr>
                      <a:r>
                        <a:rPr lang="ja-JP" altLang="en-US" sz="700" b="0" i="0" u="none" strike="noStrike" dirty="0" smtClean="0">
                          <a:solidFill>
                            <a:schemeClr val="tx1"/>
                          </a:solidFill>
                          <a:effectLst/>
                          <a:latin typeface="Meiryo UI" panose="020B0604030504040204" pitchFamily="50" charset="-128"/>
                          <a:ea typeface="Meiryo UI" panose="020B0604030504040204" pitchFamily="50" charset="-128"/>
                        </a:rPr>
                        <a:t>●府市の病院統合関連議案可決</a:t>
                      </a:r>
                      <a:endParaRPr lang="ja-JP" altLang="en-US" sz="700" b="0" i="0" u="none" strike="noStrike" dirty="0" smtClean="0">
                        <a:solidFill>
                          <a:srgbClr val="000000"/>
                        </a:solidFill>
                        <a:effectLst/>
                        <a:latin typeface="Meiryo UI" panose="020B0604030504040204" pitchFamily="50" charset="-128"/>
                        <a:ea typeface="Meiryo UI" panose="020B0604030504040204" pitchFamily="50" charset="-128"/>
                      </a:endParaRPr>
                    </a:p>
                    <a:p>
                      <a:pPr algn="l" fontAlgn="t"/>
                      <a:endParaRPr lang="ja-JP" altLang="en-US" sz="700" b="0" i="0" u="none" strike="noStrike" dirty="0">
                        <a:solidFill>
                          <a:srgbClr val="000000"/>
                        </a:solidFill>
                        <a:effectLst/>
                        <a:latin typeface="Meiryo UI" panose="020B0604030504040204" pitchFamily="50" charset="-128"/>
                        <a:ea typeface="Meiryo UI" panose="020B0604030504040204" pitchFamily="50" charset="-128"/>
                      </a:endParaRPr>
                    </a:p>
                  </a:txBody>
                  <a:tcPr marL="3327" marR="3327" marT="3327" marB="0"/>
                </a:tc>
                <a:tc>
                  <a:txBody>
                    <a:bodyPr/>
                    <a:lstStyle/>
                    <a:p>
                      <a:pPr algn="l" fontAlgn="t"/>
                      <a:endParaRPr lang="ja-JP" altLang="en-US" sz="700" b="0" i="0" u="none" strike="noStrike" dirty="0">
                        <a:solidFill>
                          <a:srgbClr val="000000"/>
                        </a:solidFill>
                        <a:effectLst/>
                        <a:latin typeface="Meiryo UI" panose="020B0604030504040204" pitchFamily="50" charset="-128"/>
                        <a:ea typeface="Meiryo UI" panose="020B0604030504040204" pitchFamily="50" charset="-128"/>
                      </a:endParaRPr>
                    </a:p>
                  </a:txBody>
                  <a:tcPr marL="3327" marR="3327" marT="3327" marB="0"/>
                </a:tc>
                <a:tc>
                  <a:txBody>
                    <a:bodyPr/>
                    <a:lstStyle/>
                    <a:p>
                      <a:pPr marL="0" marR="0" lvl="0" indent="0" algn="l" defTabSz="914400" rtl="0" eaLnBrk="1" fontAlgn="t" latinLnBrk="0" hangingPunct="1">
                        <a:lnSpc>
                          <a:spcPct val="100000"/>
                        </a:lnSpc>
                        <a:spcBef>
                          <a:spcPts val="0"/>
                        </a:spcBef>
                        <a:spcAft>
                          <a:spcPts val="0"/>
                        </a:spcAft>
                        <a:buClrTx/>
                        <a:buSzTx/>
                        <a:buFontTx/>
                        <a:buNone/>
                        <a:tabLst/>
                        <a:defRPr/>
                      </a:pPr>
                      <a:endParaRPr kumimoji="1" lang="en-US" altLang="ja-JP" sz="700" dirty="0" smtClean="0">
                        <a:latin typeface="Meiryo UI" panose="020B0604030504040204" pitchFamily="50" charset="-128"/>
                        <a:ea typeface="Meiryo UI" panose="020B0604030504040204" pitchFamily="50" charset="-128"/>
                      </a:endParaRPr>
                    </a:p>
                  </a:txBody>
                  <a:tcPr marL="3327" marR="3327" marT="3327" marB="0"/>
                </a:tc>
                <a:tc>
                  <a:txBody>
                    <a:bodyPr/>
                    <a:lstStyle/>
                    <a:p>
                      <a:pPr algn="l" fontAlgn="t"/>
                      <a:endParaRPr lang="ja-JP" altLang="en-US" sz="700" b="0" i="0" u="none" strike="noStrike" dirty="0">
                        <a:solidFill>
                          <a:srgbClr val="000000"/>
                        </a:solidFill>
                        <a:effectLst/>
                        <a:latin typeface="Meiryo UI" panose="020B0604030504040204" pitchFamily="50" charset="-128"/>
                        <a:ea typeface="Meiryo UI" panose="020B0604030504040204" pitchFamily="50" charset="-128"/>
                      </a:endParaRPr>
                    </a:p>
                  </a:txBody>
                  <a:tcPr marL="3327" marR="3327" marT="3327" marB="0"/>
                </a:tc>
                <a:tc>
                  <a:txBody>
                    <a:bodyPr/>
                    <a:lstStyle/>
                    <a:p>
                      <a:pPr algn="l" fontAlgn="t"/>
                      <a:endParaRPr lang="ja-JP" altLang="en-US" sz="700" b="0" i="0" u="none" strike="noStrike" dirty="0">
                        <a:solidFill>
                          <a:srgbClr val="000000"/>
                        </a:solidFill>
                        <a:effectLst/>
                        <a:latin typeface="Meiryo UI" panose="020B0604030504040204" pitchFamily="50" charset="-128"/>
                        <a:ea typeface="Meiryo UI" panose="020B0604030504040204" pitchFamily="50" charset="-128"/>
                      </a:endParaRPr>
                    </a:p>
                  </a:txBody>
                  <a:tcPr marL="3327" marR="3327" marT="3327" marB="0"/>
                </a:tc>
                <a:tc>
                  <a:txBody>
                    <a:bodyPr/>
                    <a:lstStyle/>
                    <a:p>
                      <a:pPr algn="l" fontAlgn="t"/>
                      <a:endParaRPr lang="ja-JP" altLang="en-US" sz="700" b="0" i="0" u="none" strike="noStrike" dirty="0">
                        <a:solidFill>
                          <a:srgbClr val="000000"/>
                        </a:solidFill>
                        <a:effectLst/>
                        <a:latin typeface="Meiryo UI" panose="020B0604030504040204" pitchFamily="50" charset="-128"/>
                        <a:ea typeface="Meiryo UI" panose="020B0604030504040204" pitchFamily="50" charset="-128"/>
                      </a:endParaRPr>
                    </a:p>
                  </a:txBody>
                  <a:tcPr marL="3327" marR="3327" marT="3327" marB="0"/>
                </a:tc>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700" dirty="0" smtClean="0">
                          <a:latin typeface="Meiryo UI" panose="020B0604030504040204" pitchFamily="50" charset="-128"/>
                          <a:ea typeface="Meiryo UI" panose="020B0604030504040204" pitchFamily="50" charset="-128"/>
                        </a:rPr>
                        <a:t>●大阪府市共同住吉母子医療センター開院</a:t>
                      </a:r>
                      <a:endParaRPr kumimoji="1" lang="en-US" altLang="ja-JP" sz="700" dirty="0" smtClean="0">
                        <a:latin typeface="Meiryo UI" panose="020B0604030504040204" pitchFamily="50" charset="-128"/>
                        <a:ea typeface="Meiryo UI" panose="020B0604030504040204" pitchFamily="50" charset="-128"/>
                      </a:endParaRPr>
                    </a:p>
                  </a:txBody>
                  <a:tcPr marL="3327" marR="3327" marT="3327" marB="0"/>
                </a:tc>
                <a:extLst>
                  <a:ext uri="{0D108BD9-81ED-4DB2-BD59-A6C34878D82A}">
                    <a16:rowId xmlns="" xmlns:a16="http://schemas.microsoft.com/office/drawing/2014/main" val="223541331"/>
                  </a:ext>
                </a:extLst>
              </a:tr>
              <a:tr h="266700">
                <a:tc vMerge="1">
                  <a:txBody>
                    <a:bodyPr/>
                    <a:lstStyle/>
                    <a:p>
                      <a:pPr algn="l" rtl="0" fontAlgn="ctr"/>
                      <a:endParaRPr lang="ja-JP" altLang="en-US" sz="800" b="0" i="0" u="none" strike="noStrike">
                        <a:solidFill>
                          <a:srgbClr val="000000"/>
                        </a:solidFill>
                        <a:effectLst/>
                        <a:latin typeface="Meiryo UI" panose="020B0604030504040204" pitchFamily="50" charset="-128"/>
                        <a:ea typeface="Meiryo UI" panose="020B0604030504040204" pitchFamily="50" charset="-128"/>
                      </a:endParaRPr>
                    </a:p>
                  </a:txBody>
                  <a:tcPr marL="3327" marR="3327" marT="3327" marB="0" anchor="ctr"/>
                </a:tc>
                <a:tc>
                  <a:txBody>
                    <a:bodyPr/>
                    <a:lstStyle/>
                    <a:p>
                      <a:pPr algn="l" rtl="0" fontAlgn="ctr"/>
                      <a:r>
                        <a:rPr lang="en-US" altLang="ja-JP" sz="800" b="1" i="0" u="none" strike="noStrike" dirty="0" smtClean="0">
                          <a:solidFill>
                            <a:schemeClr val="bg1"/>
                          </a:solidFill>
                          <a:effectLst/>
                          <a:latin typeface="Meiryo UI" panose="020B0604030504040204" pitchFamily="50" charset="-128"/>
                          <a:ea typeface="Meiryo UI" panose="020B0604030504040204" pitchFamily="50" charset="-128"/>
                        </a:rPr>
                        <a:t>6.</a:t>
                      </a:r>
                      <a:r>
                        <a:rPr lang="ja-JP" altLang="en-US" sz="800" b="1" i="0" u="none" strike="noStrike" dirty="0" smtClean="0">
                          <a:solidFill>
                            <a:schemeClr val="bg1"/>
                          </a:solidFill>
                          <a:effectLst/>
                          <a:latin typeface="Meiryo UI" panose="020B0604030504040204" pitchFamily="50" charset="-128"/>
                          <a:ea typeface="Meiryo UI" panose="020B0604030504040204" pitchFamily="50" charset="-128"/>
                        </a:rPr>
                        <a:t>事業連携</a:t>
                      </a:r>
                      <a:endParaRPr lang="ja-JP" altLang="en-US" sz="800" b="1" i="0" u="none" strike="noStrike" dirty="0">
                        <a:solidFill>
                          <a:schemeClr val="bg1"/>
                        </a:solidFill>
                        <a:effectLst/>
                        <a:latin typeface="Meiryo UI" panose="020B0604030504040204" pitchFamily="50" charset="-128"/>
                        <a:ea typeface="Meiryo UI" panose="020B0604030504040204" pitchFamily="50" charset="-128"/>
                      </a:endParaRPr>
                    </a:p>
                  </a:txBody>
                  <a:tcPr marL="3327" marR="3327" marT="3327" marB="0" anchor="ctr">
                    <a:solidFill>
                      <a:schemeClr val="tx1">
                        <a:lumMod val="50000"/>
                        <a:lumOff val="50000"/>
                      </a:schemeClr>
                    </a:solidFill>
                  </a:tcPr>
                </a:tc>
                <a:tc>
                  <a:txBody>
                    <a:bodyPr/>
                    <a:lstStyle/>
                    <a:p>
                      <a:pPr algn="l" fontAlgn="t"/>
                      <a:endParaRPr lang="ja-JP" altLang="en-US" sz="700" b="0" i="0" u="none" strike="noStrike" dirty="0">
                        <a:solidFill>
                          <a:srgbClr val="000000"/>
                        </a:solidFill>
                        <a:effectLst/>
                        <a:latin typeface="Meiryo UI" panose="020B0604030504040204" pitchFamily="50" charset="-128"/>
                        <a:ea typeface="Meiryo UI" panose="020B0604030504040204" pitchFamily="50" charset="-128"/>
                      </a:endParaRPr>
                    </a:p>
                  </a:txBody>
                  <a:tcPr marL="3327" marR="3327" marT="3327" marB="0"/>
                </a:tc>
                <a:tc>
                  <a:txBody>
                    <a:bodyPr/>
                    <a:lstStyle/>
                    <a:p>
                      <a:pPr algn="l" fontAlgn="t"/>
                      <a:endParaRPr lang="ja-JP" altLang="en-US" sz="700" b="0" i="0" u="none" strike="noStrike" dirty="0">
                        <a:solidFill>
                          <a:srgbClr val="000000"/>
                        </a:solidFill>
                        <a:effectLst/>
                        <a:latin typeface="Meiryo UI" panose="020B0604030504040204" pitchFamily="50" charset="-128"/>
                        <a:ea typeface="Meiryo UI" panose="020B0604030504040204" pitchFamily="50" charset="-128"/>
                      </a:endParaRPr>
                    </a:p>
                  </a:txBody>
                  <a:tcPr marL="3327" marR="3327" marT="3327" marB="0"/>
                </a:tc>
                <a:tc>
                  <a:txBody>
                    <a:bodyPr/>
                    <a:lstStyle/>
                    <a:p>
                      <a:pPr algn="l" fontAlgn="t"/>
                      <a:endParaRPr lang="ja-JP" altLang="en-US" sz="700" b="0" i="0" u="none" strike="noStrike" dirty="0">
                        <a:solidFill>
                          <a:srgbClr val="000000"/>
                        </a:solidFill>
                        <a:effectLst/>
                        <a:latin typeface="Meiryo UI" panose="020B0604030504040204" pitchFamily="50" charset="-128"/>
                        <a:ea typeface="Meiryo UI" panose="020B0604030504040204" pitchFamily="50" charset="-128"/>
                      </a:endParaRPr>
                    </a:p>
                  </a:txBody>
                  <a:tcPr marL="3327" marR="3327" marT="3327" marB="0"/>
                </a:tc>
                <a:tc>
                  <a:txBody>
                    <a:bodyPr/>
                    <a:lstStyle/>
                    <a:p>
                      <a:pPr algn="l" fontAlgn="t"/>
                      <a:endParaRPr lang="ja-JP" altLang="en-US" sz="700" b="0" i="0" u="none" strike="noStrike" dirty="0">
                        <a:solidFill>
                          <a:srgbClr val="000000"/>
                        </a:solidFill>
                        <a:effectLst/>
                        <a:latin typeface="Meiryo UI" panose="020B0604030504040204" pitchFamily="50" charset="-128"/>
                        <a:ea typeface="Meiryo UI" panose="020B0604030504040204" pitchFamily="50" charset="-128"/>
                      </a:endParaRPr>
                    </a:p>
                  </a:txBody>
                  <a:tcPr marL="3327" marR="3327" marT="3327" marB="0"/>
                </a:tc>
                <a:tc>
                  <a:txBody>
                    <a:bodyPr/>
                    <a:lstStyle/>
                    <a:p>
                      <a:pPr algn="l" fontAlgn="t"/>
                      <a:endParaRPr lang="ja-JP" altLang="en-US" sz="700" b="0" i="0" u="none" strike="noStrike">
                        <a:solidFill>
                          <a:srgbClr val="000000"/>
                        </a:solidFill>
                        <a:effectLst/>
                        <a:latin typeface="Meiryo UI" panose="020B0604030504040204" pitchFamily="50" charset="-128"/>
                        <a:ea typeface="Meiryo UI" panose="020B0604030504040204" pitchFamily="50" charset="-128"/>
                      </a:endParaRPr>
                    </a:p>
                  </a:txBody>
                  <a:tcPr marL="3327" marR="3327" marT="3327" marB="0"/>
                </a:tc>
                <a:tc>
                  <a:txBody>
                    <a:bodyPr/>
                    <a:lstStyle/>
                    <a:p>
                      <a:pPr marL="0" marR="0" lvl="0" indent="0" algn="l" defTabSz="914400" rtl="0" eaLnBrk="1" fontAlgn="t" latinLnBrk="0" hangingPunct="1">
                        <a:lnSpc>
                          <a:spcPct val="100000"/>
                        </a:lnSpc>
                        <a:spcBef>
                          <a:spcPts val="0"/>
                        </a:spcBef>
                        <a:spcAft>
                          <a:spcPts val="0"/>
                        </a:spcAft>
                        <a:buClrTx/>
                        <a:buSzTx/>
                        <a:buFontTx/>
                        <a:buNone/>
                        <a:tabLst/>
                        <a:defRPr/>
                      </a:pPr>
                      <a:r>
                        <a:rPr lang="ja-JP" altLang="en-US" sz="700" b="0" i="0" u="none" strike="noStrike" dirty="0" smtClean="0">
                          <a:solidFill>
                            <a:schemeClr val="tx1"/>
                          </a:solidFill>
                          <a:effectLst/>
                          <a:latin typeface="Meiryo UI" panose="020B0604030504040204" pitchFamily="50" charset="-128"/>
                          <a:ea typeface="Meiryo UI" panose="020B0604030504040204" pitchFamily="50" charset="-128"/>
                        </a:rPr>
                        <a:t>●府立・市立高等学校再編整備計画を策定</a:t>
                      </a:r>
                    </a:p>
                    <a:p>
                      <a:pPr algn="l" fontAlgn="t"/>
                      <a:endParaRPr lang="ja-JP" altLang="en-US" sz="700" b="0" i="0" u="none" strike="noStrike" dirty="0">
                        <a:solidFill>
                          <a:srgbClr val="000000"/>
                        </a:solidFill>
                        <a:effectLst/>
                        <a:latin typeface="Meiryo UI" panose="020B0604030504040204" pitchFamily="50" charset="-128"/>
                        <a:ea typeface="Meiryo UI" panose="020B0604030504040204" pitchFamily="50" charset="-128"/>
                      </a:endParaRPr>
                    </a:p>
                  </a:txBody>
                  <a:tcPr marL="3327" marR="3327" marT="3327" marB="0"/>
                </a:tc>
                <a:tc>
                  <a:txBody>
                    <a:bodyPr/>
                    <a:lstStyle/>
                    <a:p>
                      <a:pPr algn="l" fontAlgn="t"/>
                      <a:endParaRPr lang="ja-JP" altLang="en-US" sz="700" b="0" i="0" u="none" strike="noStrike">
                        <a:solidFill>
                          <a:srgbClr val="000000"/>
                        </a:solidFill>
                        <a:effectLst/>
                        <a:latin typeface="Meiryo UI" panose="020B0604030504040204" pitchFamily="50" charset="-128"/>
                        <a:ea typeface="Meiryo UI" panose="020B0604030504040204" pitchFamily="50" charset="-128"/>
                      </a:endParaRPr>
                    </a:p>
                  </a:txBody>
                  <a:tcPr marL="3327" marR="3327" marT="3327" marB="0"/>
                </a:tc>
                <a:tc>
                  <a:txBody>
                    <a:bodyPr/>
                    <a:lstStyle/>
                    <a:p>
                      <a:pPr algn="l" fontAlgn="t"/>
                      <a:endParaRPr lang="ja-JP" altLang="en-US" sz="700" b="0" i="0" u="none" strike="noStrike">
                        <a:solidFill>
                          <a:srgbClr val="000000"/>
                        </a:solidFill>
                        <a:effectLst/>
                        <a:latin typeface="Meiryo UI" panose="020B0604030504040204" pitchFamily="50" charset="-128"/>
                        <a:ea typeface="Meiryo UI" panose="020B0604030504040204" pitchFamily="50" charset="-128"/>
                      </a:endParaRPr>
                    </a:p>
                  </a:txBody>
                  <a:tcPr marL="3327" marR="3327" marT="3327" marB="0"/>
                </a:tc>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700" dirty="0" smtClean="0">
                          <a:latin typeface="Meiryo UI" panose="020B0604030504040204" pitchFamily="50" charset="-128"/>
                          <a:ea typeface="Meiryo UI" panose="020B0604030504040204" pitchFamily="50" charset="-128"/>
                        </a:rPr>
                        <a:t>●特別支援学校を府へ移管</a:t>
                      </a:r>
                    </a:p>
                  </a:txBody>
                  <a:tcPr marL="3327" marR="3327" marT="3327" marB="0"/>
                </a:tc>
                <a:tc>
                  <a:txBody>
                    <a:bodyPr/>
                    <a:lstStyle/>
                    <a:p>
                      <a:pPr algn="l" fontAlgn="t"/>
                      <a:endParaRPr lang="ja-JP" altLang="en-US" sz="700" b="0" i="0" u="none" strike="noStrike" dirty="0">
                        <a:solidFill>
                          <a:srgbClr val="000000"/>
                        </a:solidFill>
                        <a:effectLst/>
                        <a:latin typeface="Meiryo UI" panose="020B0604030504040204" pitchFamily="50" charset="-128"/>
                        <a:ea typeface="Meiryo UI" panose="020B0604030504040204" pitchFamily="50" charset="-128"/>
                      </a:endParaRPr>
                    </a:p>
                  </a:txBody>
                  <a:tcPr marL="3327" marR="3327" marT="3327" marB="0"/>
                </a:tc>
                <a:tc>
                  <a:txBody>
                    <a:bodyPr/>
                    <a:lstStyle/>
                    <a:p>
                      <a:pPr marL="0" marR="0" lvl="0" indent="0" algn="l" defTabSz="914400" rtl="0" eaLnBrk="1" fontAlgn="t" latinLnBrk="0" hangingPunct="1">
                        <a:lnSpc>
                          <a:spcPct val="100000"/>
                        </a:lnSpc>
                        <a:spcBef>
                          <a:spcPts val="0"/>
                        </a:spcBef>
                        <a:spcAft>
                          <a:spcPts val="0"/>
                        </a:spcAft>
                        <a:buClrTx/>
                        <a:buSzTx/>
                        <a:buFontTx/>
                        <a:buNone/>
                        <a:tabLst/>
                        <a:defRPr/>
                      </a:pPr>
                      <a:r>
                        <a:rPr lang="ja-JP" altLang="en-US" sz="700" b="0" i="0" u="none" strike="noStrike" dirty="0" smtClean="0">
                          <a:solidFill>
                            <a:schemeClr val="tx1"/>
                          </a:solidFill>
                          <a:effectLst/>
                          <a:latin typeface="Meiryo UI" panose="020B0604030504040204" pitchFamily="50" charset="-128"/>
                          <a:ea typeface="Meiryo UI" panose="020B0604030504040204" pitchFamily="50" charset="-128"/>
                        </a:rPr>
                        <a:t>●府立・市立高等学校再編整備計画を策定</a:t>
                      </a:r>
                    </a:p>
                    <a:p>
                      <a:pPr algn="l" fontAlgn="t"/>
                      <a:endParaRPr lang="ja-JP" altLang="en-US" sz="700" b="0" i="0" u="none" strike="noStrike" dirty="0">
                        <a:solidFill>
                          <a:srgbClr val="000000"/>
                        </a:solidFill>
                        <a:effectLst/>
                        <a:latin typeface="Meiryo UI" panose="020B0604030504040204" pitchFamily="50" charset="-128"/>
                        <a:ea typeface="Meiryo UI" panose="020B0604030504040204" pitchFamily="50" charset="-128"/>
                      </a:endParaRPr>
                    </a:p>
                  </a:txBody>
                  <a:tcPr marL="3327" marR="3327" marT="3327" marB="0"/>
                </a:tc>
                <a:extLst>
                  <a:ext uri="{0D108BD9-81ED-4DB2-BD59-A6C34878D82A}">
                    <a16:rowId xmlns="" xmlns:a16="http://schemas.microsoft.com/office/drawing/2014/main" val="2290193659"/>
                  </a:ext>
                </a:extLst>
              </a:tr>
              <a:tr h="893957">
                <a:tc gridSpan="2">
                  <a:txBody>
                    <a:bodyPr/>
                    <a:lstStyle/>
                    <a:p>
                      <a:pPr algn="l" rtl="0" fontAlgn="ctr"/>
                      <a:r>
                        <a:rPr lang="ja-JP" altLang="en-US" sz="800" b="1" u="none" strike="noStrike" dirty="0" smtClean="0">
                          <a:solidFill>
                            <a:schemeClr val="bg1"/>
                          </a:solidFill>
                          <a:effectLst/>
                          <a:latin typeface="Meiryo UI" panose="020B0604030504040204" pitchFamily="50" charset="-128"/>
                          <a:ea typeface="Meiryo UI" panose="020B0604030504040204" pitchFamily="50" charset="-128"/>
                        </a:rPr>
                        <a:t>その他</a:t>
                      </a:r>
                      <a:endParaRPr lang="ja-JP" altLang="en-US" sz="800" b="1" i="0" u="none" strike="noStrike" dirty="0">
                        <a:solidFill>
                          <a:schemeClr val="bg1"/>
                        </a:solidFill>
                        <a:effectLst/>
                        <a:latin typeface="Meiryo UI" panose="020B0604030504040204" pitchFamily="50" charset="-128"/>
                        <a:ea typeface="Meiryo UI" panose="020B0604030504040204" pitchFamily="50" charset="-128"/>
                      </a:endParaRPr>
                    </a:p>
                  </a:txBody>
                  <a:tcPr marL="3327" marR="3327" marT="3327" marB="0" anchor="ctr">
                    <a:solidFill>
                      <a:schemeClr val="tx1">
                        <a:lumMod val="50000"/>
                        <a:lumOff val="50000"/>
                      </a:schemeClr>
                    </a:solidFill>
                  </a:tcPr>
                </a:tc>
                <a:tc hMerge="1">
                  <a:txBody>
                    <a:bodyPr/>
                    <a:lstStyle/>
                    <a:p>
                      <a:pPr algn="l" fontAlgn="t"/>
                      <a:endParaRPr lang="ja-JP" altLang="en-US" sz="800" b="0" i="0" u="none" strike="noStrike">
                        <a:solidFill>
                          <a:srgbClr val="000000"/>
                        </a:solidFill>
                        <a:effectLst/>
                        <a:latin typeface="Meiryo UI" panose="020B0604030504040204" pitchFamily="50" charset="-128"/>
                        <a:ea typeface="Meiryo UI" panose="020B0604030504040204" pitchFamily="50" charset="-128"/>
                      </a:endParaRPr>
                    </a:p>
                  </a:txBody>
                  <a:tcPr marL="3327" marR="3327" marT="3327" marB="0"/>
                </a:tc>
                <a:tc>
                  <a:txBody>
                    <a:bodyPr/>
                    <a:lstStyle/>
                    <a:p>
                      <a:pPr algn="l" fontAlgn="t"/>
                      <a:endParaRPr lang="ja-JP" altLang="en-US" sz="700" b="0" i="0" u="none" strike="noStrike" dirty="0">
                        <a:solidFill>
                          <a:srgbClr val="000000"/>
                        </a:solidFill>
                        <a:effectLst/>
                        <a:latin typeface="Meiryo UI" panose="020B0604030504040204" pitchFamily="50" charset="-128"/>
                        <a:ea typeface="Meiryo UI" panose="020B0604030504040204" pitchFamily="50" charset="-128"/>
                      </a:endParaRPr>
                    </a:p>
                  </a:txBody>
                  <a:tcPr marL="3327" marR="3327" marT="3327" marB="0"/>
                </a:tc>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700" dirty="0" smtClean="0">
                          <a:latin typeface="Meiryo UI" panose="020B0604030504040204" pitchFamily="50" charset="-128"/>
                          <a:ea typeface="Meiryo UI" panose="020B0604030504040204" pitchFamily="50" charset="-128"/>
                        </a:rPr>
                        <a:t>●推進チームを設置</a:t>
                      </a:r>
                    </a:p>
                    <a:p>
                      <a:pPr algn="l" rtl="0" fontAlgn="ctr"/>
                      <a:endParaRPr lang="ja-JP" altLang="en-US" sz="700" b="0" i="0" u="none" strike="noStrike" dirty="0">
                        <a:solidFill>
                          <a:srgbClr val="000000"/>
                        </a:solidFill>
                        <a:effectLst/>
                        <a:latin typeface="Meiryo UI" panose="020B0604030504040204" pitchFamily="50" charset="-128"/>
                        <a:ea typeface="Meiryo UI" panose="020B0604030504040204" pitchFamily="50" charset="-128"/>
                      </a:endParaRPr>
                    </a:p>
                  </a:txBody>
                  <a:tcPr marL="3327" marR="3327" marT="3327" marB="0"/>
                </a:tc>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700" dirty="0" smtClean="0">
                          <a:latin typeface="Meiryo UI" panose="020B0604030504040204" pitchFamily="50" charset="-128"/>
                          <a:ea typeface="Meiryo UI" panose="020B0604030504040204" pitchFamily="50" charset="-128"/>
                        </a:rPr>
                        <a:t>●総合就職サポート事業を</a:t>
                      </a:r>
                      <a:r>
                        <a:rPr kumimoji="1" lang="en-US" altLang="ja-JP" sz="700" dirty="0" smtClean="0">
                          <a:latin typeface="Meiryo UI" panose="020B0604030504040204" pitchFamily="50" charset="-128"/>
                          <a:ea typeface="Meiryo UI" panose="020B0604030504040204" pitchFamily="50" charset="-128"/>
                        </a:rPr>
                        <a:t>3</a:t>
                      </a:r>
                      <a:r>
                        <a:rPr kumimoji="1" lang="ja-JP" altLang="en-US" sz="700" dirty="0" smtClean="0">
                          <a:latin typeface="Meiryo UI" panose="020B0604030504040204" pitchFamily="50" charset="-128"/>
                          <a:ea typeface="Meiryo UI" panose="020B0604030504040204" pitchFamily="50" charset="-128"/>
                        </a:rPr>
                        <a:t>区でモデル実施</a:t>
                      </a:r>
                    </a:p>
                    <a:p>
                      <a:pPr algn="l" rtl="0" fontAlgn="ctr"/>
                      <a:endParaRPr lang="ja-JP" altLang="en-US" sz="700" b="0" i="0" u="none" strike="noStrike" dirty="0">
                        <a:solidFill>
                          <a:srgbClr val="000000"/>
                        </a:solidFill>
                        <a:effectLst/>
                        <a:latin typeface="Meiryo UI" panose="020B0604030504040204" pitchFamily="50" charset="-128"/>
                        <a:ea typeface="Meiryo UI" panose="020B0604030504040204" pitchFamily="50" charset="-128"/>
                      </a:endParaRPr>
                    </a:p>
                  </a:txBody>
                  <a:tcPr marL="3327" marR="3327" marT="3327" marB="0"/>
                </a:tc>
                <a:tc>
                  <a:txBody>
                    <a:bodyPr/>
                    <a:lstStyle/>
                    <a:p>
                      <a:pPr marL="0" marR="0" lvl="0" indent="0" algn="l" defTabSz="914400" rtl="0" eaLnBrk="1" fontAlgn="t" latinLnBrk="0" hangingPunct="1">
                        <a:lnSpc>
                          <a:spcPct val="100000"/>
                        </a:lnSpc>
                        <a:spcBef>
                          <a:spcPts val="0"/>
                        </a:spcBef>
                        <a:spcAft>
                          <a:spcPts val="0"/>
                        </a:spcAft>
                        <a:buClrTx/>
                        <a:buSzTx/>
                        <a:buFontTx/>
                        <a:buNone/>
                        <a:tabLst/>
                        <a:defRPr/>
                      </a:pPr>
                      <a:r>
                        <a:rPr kumimoji="1" lang="ja-JP" altLang="en-US" sz="700" dirty="0" smtClean="0">
                          <a:latin typeface="Meiryo UI" panose="020B0604030504040204" pitchFamily="50" charset="-128"/>
                          <a:ea typeface="Meiryo UI" panose="020B0604030504040204" pitchFamily="50" charset="-128"/>
                        </a:rPr>
                        <a:t>●総合就職サポート事業を全区で実施</a:t>
                      </a:r>
                    </a:p>
                    <a:p>
                      <a:pPr algn="l" fontAlgn="t"/>
                      <a:endParaRPr lang="ja-JP" altLang="en-US" sz="700" b="0" i="0" u="none" strike="noStrike" dirty="0">
                        <a:solidFill>
                          <a:srgbClr val="000000"/>
                        </a:solidFill>
                        <a:effectLst/>
                        <a:latin typeface="Meiryo UI" panose="020B0604030504040204" pitchFamily="50" charset="-128"/>
                        <a:ea typeface="Meiryo UI" panose="020B0604030504040204" pitchFamily="50" charset="-128"/>
                      </a:endParaRPr>
                    </a:p>
                  </a:txBody>
                  <a:tcPr marL="3327" marR="3327" marT="3327" marB="0"/>
                </a:tc>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700" dirty="0" smtClean="0">
                          <a:latin typeface="Meiryo UI" panose="020B0604030504040204" pitchFamily="50" charset="-128"/>
                          <a:ea typeface="Meiryo UI" panose="020B0604030504040204" pitchFamily="50" charset="-128"/>
                        </a:rPr>
                        <a:t>●全区に不正受給調査専任チームを設置</a:t>
                      </a:r>
                    </a:p>
                    <a:p>
                      <a:pPr algn="l" rtl="0" fontAlgn="ctr"/>
                      <a:endParaRPr lang="ja-JP" altLang="en-US" sz="700" b="0" i="0" u="none" strike="noStrike" dirty="0">
                        <a:solidFill>
                          <a:srgbClr val="000000"/>
                        </a:solidFill>
                        <a:effectLst/>
                        <a:latin typeface="Meiryo UI" panose="020B0604030504040204" pitchFamily="50" charset="-128"/>
                        <a:ea typeface="Meiryo UI" panose="020B0604030504040204" pitchFamily="50" charset="-128"/>
                      </a:endParaRPr>
                    </a:p>
                  </a:txBody>
                  <a:tcPr marL="3327" marR="3327" marT="3327" marB="0"/>
                </a:tc>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700" dirty="0" smtClean="0">
                          <a:latin typeface="Meiryo UI" panose="020B0604030504040204" pitchFamily="50" charset="-128"/>
                          <a:ea typeface="Meiryo UI" panose="020B0604030504040204" pitchFamily="50" charset="-128"/>
                        </a:rPr>
                        <a:t>●生活保護受給者等就労自立促進事業の実施</a:t>
                      </a:r>
                    </a:p>
                    <a:p>
                      <a:pPr algn="l" rtl="0" fontAlgn="ctr"/>
                      <a:endParaRPr lang="ja-JP" altLang="en-US" sz="700" b="0" i="0" u="none" strike="noStrike" dirty="0">
                        <a:solidFill>
                          <a:srgbClr val="000000"/>
                        </a:solidFill>
                        <a:effectLst/>
                        <a:latin typeface="Meiryo UI" panose="020B0604030504040204" pitchFamily="50" charset="-128"/>
                        <a:ea typeface="Meiryo UI" panose="020B0604030504040204" pitchFamily="50" charset="-128"/>
                      </a:endParaRPr>
                    </a:p>
                  </a:txBody>
                  <a:tcPr marL="3327" marR="3327" marT="3327" marB="0"/>
                </a:tc>
                <a:tc>
                  <a:txBody>
                    <a:bodyPr/>
                    <a:lstStyle/>
                    <a:p>
                      <a:endParaRPr kumimoji="1" lang="en-US" altLang="ja-JP" sz="700" dirty="0" smtClean="0">
                        <a:latin typeface="Meiryo UI" panose="020B0604030504040204" pitchFamily="50" charset="-128"/>
                        <a:ea typeface="Meiryo UI" panose="020B0604030504040204" pitchFamily="50" charset="-128"/>
                      </a:endParaRPr>
                    </a:p>
                    <a:p>
                      <a:endParaRPr kumimoji="1" lang="en-US" altLang="ja-JP" sz="700" dirty="0" smtClean="0">
                        <a:latin typeface="Meiryo UI" panose="020B0604030504040204" pitchFamily="50" charset="-128"/>
                        <a:ea typeface="Meiryo UI" panose="020B0604030504040204" pitchFamily="50" charset="-128"/>
                      </a:endParaRPr>
                    </a:p>
                    <a:p>
                      <a:endParaRPr kumimoji="1" lang="en-US" altLang="ja-JP" sz="700" dirty="0" smtClean="0">
                        <a:latin typeface="Meiryo UI" panose="020B0604030504040204" pitchFamily="50" charset="-128"/>
                        <a:ea typeface="Meiryo UI" panose="020B0604030504040204" pitchFamily="50" charset="-128"/>
                      </a:endParaRPr>
                    </a:p>
                    <a:p>
                      <a:r>
                        <a:rPr kumimoji="1" lang="ja-JP" altLang="en-US" sz="700" dirty="0" smtClean="0">
                          <a:latin typeface="Meiryo UI" panose="020B0604030504040204" pitchFamily="50" charset="-128"/>
                          <a:ea typeface="Meiryo UI" panose="020B0604030504040204" pitchFamily="50" charset="-128"/>
                        </a:rPr>
                        <a:t>●女性の活躍促進アクションプラン策定</a:t>
                      </a:r>
                      <a:endParaRPr kumimoji="1" lang="en-US" altLang="ja-JP" sz="700" dirty="0" smtClean="0">
                        <a:latin typeface="Meiryo UI" panose="020B0604030504040204" pitchFamily="50" charset="-128"/>
                        <a:ea typeface="Meiryo UI" panose="020B0604030504040204" pitchFamily="50" charset="-128"/>
                      </a:endParaRPr>
                    </a:p>
                    <a:p>
                      <a:r>
                        <a:rPr kumimoji="1" lang="ja-JP" altLang="en-US" sz="700" dirty="0" smtClean="0">
                          <a:latin typeface="Meiryo UI" panose="020B0604030504040204" pitchFamily="50" charset="-128"/>
                          <a:ea typeface="Meiryo UI" panose="020B0604030504040204" pitchFamily="50" charset="-128"/>
                        </a:rPr>
                        <a:t>●女性活躍リーディングカンパニー認証制度の実施</a:t>
                      </a:r>
                    </a:p>
                  </a:txBody>
                  <a:tcPr marL="3327" marR="3327" marT="3327" marB="0"/>
                </a:tc>
                <a:tc>
                  <a:txBody>
                    <a:bodyPr/>
                    <a:lstStyle/>
                    <a:p>
                      <a:pPr marL="0" marR="0" lvl="0" indent="0" algn="l" defTabSz="914400" rtl="0" eaLnBrk="1" fontAlgn="t" latinLnBrk="0" hangingPunct="1">
                        <a:lnSpc>
                          <a:spcPct val="100000"/>
                        </a:lnSpc>
                        <a:spcBef>
                          <a:spcPts val="0"/>
                        </a:spcBef>
                        <a:spcAft>
                          <a:spcPts val="0"/>
                        </a:spcAft>
                        <a:buClrTx/>
                        <a:buSzTx/>
                        <a:buFontTx/>
                        <a:buNone/>
                        <a:tabLst/>
                        <a:defRPr/>
                      </a:pPr>
                      <a:endParaRPr kumimoji="1" lang="en-US" altLang="ja-JP" sz="700" dirty="0" smtClean="0">
                        <a:latin typeface="Meiryo UI" panose="020B0604030504040204" pitchFamily="50" charset="-128"/>
                        <a:ea typeface="Meiryo UI" panose="020B0604030504040204" pitchFamily="50" charset="-128"/>
                      </a:endParaRPr>
                    </a:p>
                    <a:p>
                      <a:pPr marL="0" marR="0" lvl="0" indent="0" algn="l" defTabSz="914400" rtl="0" eaLnBrk="1" fontAlgn="t" latinLnBrk="0" hangingPunct="1">
                        <a:lnSpc>
                          <a:spcPct val="100000"/>
                        </a:lnSpc>
                        <a:spcBef>
                          <a:spcPts val="0"/>
                        </a:spcBef>
                        <a:spcAft>
                          <a:spcPts val="0"/>
                        </a:spcAft>
                        <a:buClrTx/>
                        <a:buSzTx/>
                        <a:buFontTx/>
                        <a:buNone/>
                        <a:tabLst/>
                        <a:defRPr/>
                      </a:pPr>
                      <a:endParaRPr kumimoji="1" lang="en-US" altLang="ja-JP" sz="700" dirty="0" smtClean="0">
                        <a:latin typeface="Meiryo UI" panose="020B0604030504040204" pitchFamily="50" charset="-128"/>
                        <a:ea typeface="Meiryo UI" panose="020B0604030504040204" pitchFamily="50" charset="-128"/>
                      </a:endParaRPr>
                    </a:p>
                    <a:p>
                      <a:pPr marL="0" marR="0" lvl="0" indent="0" algn="l" defTabSz="914400" rtl="0" eaLnBrk="1" fontAlgn="t" latinLnBrk="0" hangingPunct="1">
                        <a:lnSpc>
                          <a:spcPct val="100000"/>
                        </a:lnSpc>
                        <a:spcBef>
                          <a:spcPts val="0"/>
                        </a:spcBef>
                        <a:spcAft>
                          <a:spcPts val="0"/>
                        </a:spcAft>
                        <a:buClrTx/>
                        <a:buSzTx/>
                        <a:buFontTx/>
                        <a:buNone/>
                        <a:tabLst/>
                        <a:defRPr/>
                      </a:pPr>
                      <a:endParaRPr kumimoji="1" lang="en-US" altLang="ja-JP" sz="700" dirty="0" smtClean="0">
                        <a:latin typeface="Meiryo UI" panose="020B0604030504040204" pitchFamily="50" charset="-128"/>
                        <a:ea typeface="Meiryo UI" panose="020B0604030504040204" pitchFamily="50" charset="-128"/>
                      </a:endParaRPr>
                    </a:p>
                    <a:p>
                      <a:pPr marL="0" marR="0" lvl="0" indent="0" algn="l" defTabSz="914400" rtl="0" eaLnBrk="1" fontAlgn="t" latinLnBrk="0" hangingPunct="1">
                        <a:lnSpc>
                          <a:spcPct val="100000"/>
                        </a:lnSpc>
                        <a:spcBef>
                          <a:spcPts val="0"/>
                        </a:spcBef>
                        <a:spcAft>
                          <a:spcPts val="0"/>
                        </a:spcAft>
                        <a:buClrTx/>
                        <a:buSzTx/>
                        <a:buFontTx/>
                        <a:buNone/>
                        <a:tabLst/>
                        <a:defRPr/>
                      </a:pPr>
                      <a:r>
                        <a:rPr kumimoji="1" lang="ja-JP" altLang="en-US" sz="700" dirty="0" smtClean="0">
                          <a:latin typeface="Meiryo UI" panose="020B0604030504040204" pitchFamily="50" charset="-128"/>
                          <a:ea typeface="Meiryo UI" panose="020B0604030504040204" pitchFamily="50" charset="-128"/>
                        </a:rPr>
                        <a:t>●大阪女性きらめき応援会議設置</a:t>
                      </a:r>
                    </a:p>
                    <a:p>
                      <a:pPr algn="l" fontAlgn="t"/>
                      <a:endParaRPr lang="ja-JP" altLang="en-US" sz="700" b="0" i="0" u="none" strike="noStrike" dirty="0">
                        <a:solidFill>
                          <a:srgbClr val="000000"/>
                        </a:solidFill>
                        <a:effectLst/>
                        <a:latin typeface="Meiryo UI" panose="020B0604030504040204" pitchFamily="50" charset="-128"/>
                        <a:ea typeface="Meiryo UI" panose="020B0604030504040204" pitchFamily="50" charset="-128"/>
                      </a:endParaRPr>
                    </a:p>
                  </a:txBody>
                  <a:tcPr marL="3327" marR="3327" marT="3327" marB="0"/>
                </a:tc>
                <a:tc>
                  <a:txBody>
                    <a:bodyPr/>
                    <a:lstStyle/>
                    <a:p>
                      <a:endParaRPr kumimoji="1" lang="en-US" altLang="ja-JP" sz="700" dirty="0" smtClean="0">
                        <a:latin typeface="Meiryo UI" panose="020B0604030504040204" pitchFamily="50" charset="-128"/>
                        <a:ea typeface="Meiryo UI" panose="020B0604030504040204" pitchFamily="50" charset="-128"/>
                      </a:endParaRPr>
                    </a:p>
                    <a:p>
                      <a:endParaRPr kumimoji="1" lang="en-US" altLang="ja-JP" sz="700" dirty="0" smtClean="0">
                        <a:latin typeface="Meiryo UI" panose="020B0604030504040204" pitchFamily="50" charset="-128"/>
                        <a:ea typeface="Meiryo UI" panose="020B0604030504040204" pitchFamily="50" charset="-128"/>
                      </a:endParaRPr>
                    </a:p>
                    <a:p>
                      <a:endParaRPr kumimoji="1" lang="en-US" altLang="ja-JP" sz="700" dirty="0" smtClean="0">
                        <a:latin typeface="Meiryo UI" panose="020B0604030504040204" pitchFamily="50" charset="-128"/>
                        <a:ea typeface="Meiryo UI" panose="020B0604030504040204" pitchFamily="50" charset="-128"/>
                      </a:endParaRPr>
                    </a:p>
                    <a:p>
                      <a:r>
                        <a:rPr kumimoji="1" lang="ja-JP" altLang="en-US" sz="700" dirty="0" smtClean="0">
                          <a:latin typeface="Meiryo UI" panose="020B0604030504040204" pitchFamily="50" charset="-128"/>
                          <a:ea typeface="Meiryo UI" panose="020B0604030504040204" pitchFamily="50" charset="-128"/>
                        </a:rPr>
                        <a:t>●若者・女性の就労等トータルサポート事業</a:t>
                      </a:r>
                      <a:endParaRPr kumimoji="1" lang="en-US" altLang="ja-JP" sz="700" dirty="0" smtClean="0">
                        <a:latin typeface="Meiryo UI" panose="020B0604030504040204" pitchFamily="50" charset="-128"/>
                        <a:ea typeface="Meiryo UI" panose="020B0604030504040204" pitchFamily="50" charset="-128"/>
                      </a:endParaRPr>
                    </a:p>
                    <a:p>
                      <a:r>
                        <a:rPr kumimoji="1" lang="ja-JP" altLang="en-US" sz="700" dirty="0" smtClean="0">
                          <a:latin typeface="Meiryo UI" panose="020B0604030504040204" pitchFamily="50" charset="-128"/>
                          <a:ea typeface="Meiryo UI" panose="020B0604030504040204" pitchFamily="50" charset="-128"/>
                        </a:rPr>
                        <a:t>●女性チャレンジ応援拠点開設</a:t>
                      </a:r>
                    </a:p>
                  </a:txBody>
                  <a:tcPr marL="3327" marR="3327" marT="3327" marB="0"/>
                </a:tc>
                <a:tc>
                  <a:txBody>
                    <a:bodyPr/>
                    <a:lstStyle/>
                    <a:p>
                      <a:r>
                        <a:rPr kumimoji="1" lang="ja-JP" altLang="en-US" sz="700" dirty="0" smtClean="0">
                          <a:latin typeface="Meiryo UI" panose="020B0604030504040204" pitchFamily="50" charset="-128"/>
                          <a:ea typeface="Meiryo UI" panose="020B0604030504040204" pitchFamily="50" charset="-128"/>
                        </a:rPr>
                        <a:t>●適正受診支援の体制強化</a:t>
                      </a:r>
                      <a:r>
                        <a:rPr kumimoji="1" lang="en-US" altLang="ja-JP" sz="700" dirty="0" smtClean="0">
                          <a:latin typeface="Meiryo UI" panose="020B0604030504040204" pitchFamily="50" charset="-128"/>
                          <a:ea typeface="Meiryo UI" panose="020B0604030504040204" pitchFamily="50" charset="-128"/>
                        </a:rPr>
                        <a:t>(</a:t>
                      </a:r>
                      <a:r>
                        <a:rPr kumimoji="1" lang="ja-JP" altLang="en-US" sz="700" dirty="0" smtClean="0">
                          <a:latin typeface="Meiryo UI" panose="020B0604030504040204" pitchFamily="50" charset="-128"/>
                          <a:ea typeface="Meiryo UI" panose="020B0604030504040204" pitchFamily="50" charset="-128"/>
                        </a:rPr>
                        <a:t>全区に専門職配置</a:t>
                      </a:r>
                      <a:r>
                        <a:rPr kumimoji="1" lang="en-US" altLang="ja-JP" sz="700" dirty="0" smtClean="0">
                          <a:latin typeface="Meiryo UI" panose="020B0604030504040204" pitchFamily="50" charset="-128"/>
                          <a:ea typeface="Meiryo UI" panose="020B0604030504040204" pitchFamily="50" charset="-128"/>
                        </a:rPr>
                        <a:t>)</a:t>
                      </a:r>
                    </a:p>
                    <a:p>
                      <a:r>
                        <a:rPr kumimoji="1" lang="ja-JP" altLang="en-US" sz="700" dirty="0" smtClean="0">
                          <a:latin typeface="Meiryo UI" panose="020B0604030504040204" pitchFamily="50" charset="-128"/>
                          <a:ea typeface="Meiryo UI" panose="020B0604030504040204" pitchFamily="50" charset="-128"/>
                        </a:rPr>
                        <a:t>●女性活躍施策検討プロジェクトチーム設置</a:t>
                      </a:r>
                      <a:endParaRPr kumimoji="1" lang="en-US" altLang="ja-JP" sz="700" dirty="0" smtClean="0">
                        <a:latin typeface="Meiryo UI" panose="020B0604030504040204" pitchFamily="50" charset="-128"/>
                        <a:ea typeface="Meiryo UI" panose="020B0604030504040204" pitchFamily="50" charset="-128"/>
                      </a:endParaRPr>
                    </a:p>
                    <a:p>
                      <a:r>
                        <a:rPr kumimoji="1" lang="ja-JP" altLang="en-US" sz="700" dirty="0" smtClean="0">
                          <a:latin typeface="Meiryo UI" panose="020B0604030504040204" pitchFamily="50" charset="-128"/>
                          <a:ea typeface="Meiryo UI" panose="020B0604030504040204" pitchFamily="50" charset="-128"/>
                        </a:rPr>
                        <a:t>●市長への施策提言</a:t>
                      </a:r>
                    </a:p>
                  </a:txBody>
                  <a:tcPr marL="3327" marR="3327" marT="3327" marB="0"/>
                </a:tc>
                <a:tc>
                  <a:txBody>
                    <a:bodyPr/>
                    <a:lstStyle/>
                    <a:p>
                      <a:pPr algn="l" fontAlgn="t"/>
                      <a:endParaRPr lang="en-US" altLang="ja-JP" sz="700" b="0" i="0" u="none" strike="noStrike" dirty="0" smtClean="0">
                        <a:solidFill>
                          <a:srgbClr val="000000"/>
                        </a:solidFill>
                        <a:effectLst/>
                        <a:latin typeface="Meiryo UI" panose="020B0604030504040204" pitchFamily="50" charset="-128"/>
                        <a:ea typeface="Meiryo UI" panose="020B0604030504040204" pitchFamily="50" charset="-128"/>
                      </a:endParaRPr>
                    </a:p>
                    <a:p>
                      <a:pPr algn="l" fontAlgn="t"/>
                      <a:endParaRPr lang="en-US" altLang="ja-JP" sz="700" b="0" i="0" u="none" strike="noStrike" dirty="0" smtClean="0">
                        <a:solidFill>
                          <a:srgbClr val="000000"/>
                        </a:solidFill>
                        <a:effectLst/>
                        <a:latin typeface="Meiryo UI" panose="020B0604030504040204" pitchFamily="50" charset="-128"/>
                        <a:ea typeface="Meiryo UI" panose="020B0604030504040204" pitchFamily="50" charset="-128"/>
                      </a:endParaRPr>
                    </a:p>
                    <a:p>
                      <a:pPr algn="l" fontAlgn="t"/>
                      <a:endParaRPr lang="en-US" altLang="ja-JP" sz="700" b="0" i="0" u="none" strike="noStrike" dirty="0" smtClean="0">
                        <a:solidFill>
                          <a:srgbClr val="000000"/>
                        </a:solidFill>
                        <a:effectLst/>
                        <a:latin typeface="Meiryo UI" panose="020B0604030504040204" pitchFamily="50" charset="-128"/>
                        <a:ea typeface="Meiryo UI" panose="020B0604030504040204" pitchFamily="50" charset="-128"/>
                      </a:endParaRPr>
                    </a:p>
                    <a:p>
                      <a:pPr algn="l" fontAlgn="t"/>
                      <a:r>
                        <a:rPr lang="ja-JP" altLang="en-US" sz="700" b="0" i="0" u="none" strike="noStrike" dirty="0" smtClean="0">
                          <a:solidFill>
                            <a:srgbClr val="000000"/>
                          </a:solidFill>
                          <a:effectLst/>
                          <a:latin typeface="Meiryo UI" panose="020B0604030504040204" pitchFamily="50" charset="-128"/>
                          <a:ea typeface="Meiryo UI" panose="020B0604030504040204" pitchFamily="50" charset="-128"/>
                        </a:rPr>
                        <a:t>●市長と企業トップによる宣言リレー等の実施</a:t>
                      </a:r>
                      <a:endParaRPr lang="ja-JP" altLang="en-US" sz="700" b="0" i="0" u="none" strike="noStrike" dirty="0">
                        <a:solidFill>
                          <a:srgbClr val="000000"/>
                        </a:solidFill>
                        <a:effectLst/>
                        <a:latin typeface="Meiryo UI" panose="020B0604030504040204" pitchFamily="50" charset="-128"/>
                        <a:ea typeface="Meiryo UI" panose="020B0604030504040204" pitchFamily="50" charset="-128"/>
                      </a:endParaRPr>
                    </a:p>
                  </a:txBody>
                  <a:tcPr marL="3327" marR="3327" marT="3327" marB="0"/>
                </a:tc>
                <a:extLst>
                  <a:ext uri="{0D108BD9-81ED-4DB2-BD59-A6C34878D82A}">
                    <a16:rowId xmlns="" xmlns:a16="http://schemas.microsoft.com/office/drawing/2014/main" val="1464281257"/>
                  </a:ext>
                </a:extLst>
              </a:tr>
            </a:tbl>
          </a:graphicData>
        </a:graphic>
      </p:graphicFrame>
      <p:cxnSp>
        <p:nvCxnSpPr>
          <p:cNvPr id="10" name="直線コネクタ 9"/>
          <p:cNvCxnSpPr/>
          <p:nvPr/>
        </p:nvCxnSpPr>
        <p:spPr>
          <a:xfrm>
            <a:off x="1411256" y="1876425"/>
            <a:ext cx="7668000" cy="0"/>
          </a:xfrm>
          <a:prstGeom prst="line">
            <a:avLst/>
          </a:prstGeom>
          <a:ln>
            <a:prstDash val="dash"/>
          </a:ln>
        </p:spPr>
        <p:style>
          <a:lnRef idx="1">
            <a:schemeClr val="dk1"/>
          </a:lnRef>
          <a:fillRef idx="0">
            <a:schemeClr val="dk1"/>
          </a:fillRef>
          <a:effectRef idx="0">
            <a:schemeClr val="dk1"/>
          </a:effectRef>
          <a:fontRef idx="minor">
            <a:schemeClr val="tx1"/>
          </a:fontRef>
        </p:style>
      </p:cxnSp>
      <p:sp>
        <p:nvSpPr>
          <p:cNvPr id="9" name="テキスト ボックス 8"/>
          <p:cNvSpPr txBox="1"/>
          <p:nvPr/>
        </p:nvSpPr>
        <p:spPr>
          <a:xfrm>
            <a:off x="1329514" y="1876425"/>
            <a:ext cx="559769" cy="184666"/>
          </a:xfrm>
          <a:prstGeom prst="rect">
            <a:avLst/>
          </a:prstGeom>
          <a:noFill/>
        </p:spPr>
        <p:txBody>
          <a:bodyPr wrap="none" rtlCol="0">
            <a:spAutoFit/>
          </a:bodyPr>
          <a:lstStyle/>
          <a:p>
            <a:r>
              <a:rPr kumimoji="1" lang="en-US" altLang="ja-JP" sz="600" dirty="0" smtClean="0">
                <a:latin typeface="Meiryo UI" panose="020B0604030504040204" pitchFamily="50" charset="-128"/>
                <a:ea typeface="Meiryo UI" panose="020B0604030504040204" pitchFamily="50" charset="-128"/>
              </a:rPr>
              <a:t>(</a:t>
            </a:r>
            <a:r>
              <a:rPr lang="ja-JP" altLang="en-US" sz="600" dirty="0">
                <a:latin typeface="Meiryo UI" panose="020B0604030504040204" pitchFamily="50" charset="-128"/>
                <a:ea typeface="Meiryo UI" panose="020B0604030504040204" pitchFamily="50" charset="-128"/>
              </a:rPr>
              <a:t>教育</a:t>
            </a:r>
            <a:r>
              <a:rPr kumimoji="1" lang="ja-JP" altLang="en-US" sz="600" dirty="0" smtClean="0">
                <a:latin typeface="Meiryo UI" panose="020B0604030504040204" pitchFamily="50" charset="-128"/>
                <a:ea typeface="Meiryo UI" panose="020B0604030504040204" pitchFamily="50" charset="-128"/>
              </a:rPr>
              <a:t>関連</a:t>
            </a:r>
            <a:r>
              <a:rPr kumimoji="1" lang="en-US" altLang="ja-JP" sz="600" dirty="0" smtClean="0">
                <a:latin typeface="Meiryo UI" panose="020B0604030504040204" pitchFamily="50" charset="-128"/>
                <a:ea typeface="Meiryo UI" panose="020B0604030504040204" pitchFamily="50" charset="-128"/>
              </a:rPr>
              <a:t>)</a:t>
            </a:r>
            <a:endParaRPr kumimoji="1" lang="ja-JP" altLang="en-US" sz="600" dirty="0">
              <a:latin typeface="Meiryo UI" panose="020B0604030504040204" pitchFamily="50" charset="-128"/>
              <a:ea typeface="Meiryo UI" panose="020B0604030504040204" pitchFamily="50" charset="-128"/>
            </a:endParaRPr>
          </a:p>
        </p:txBody>
      </p:sp>
      <p:sp>
        <p:nvSpPr>
          <p:cNvPr id="3" name="テキスト ボックス 2"/>
          <p:cNvSpPr txBox="1"/>
          <p:nvPr/>
        </p:nvSpPr>
        <p:spPr>
          <a:xfrm>
            <a:off x="1333499" y="882759"/>
            <a:ext cx="620683" cy="184666"/>
          </a:xfrm>
          <a:prstGeom prst="rect">
            <a:avLst/>
          </a:prstGeom>
          <a:noFill/>
        </p:spPr>
        <p:txBody>
          <a:bodyPr wrap="none" rtlCol="0">
            <a:spAutoFit/>
          </a:bodyPr>
          <a:lstStyle/>
          <a:p>
            <a:r>
              <a:rPr kumimoji="1" lang="en-US" altLang="ja-JP" sz="600" dirty="0" smtClean="0">
                <a:latin typeface="Meiryo UI" panose="020B0604030504040204" pitchFamily="50" charset="-128"/>
                <a:ea typeface="Meiryo UI" panose="020B0604030504040204" pitchFamily="50" charset="-128"/>
              </a:rPr>
              <a:t>(</a:t>
            </a:r>
            <a:r>
              <a:rPr kumimoji="1" lang="ja-JP" altLang="en-US" sz="600" dirty="0" smtClean="0">
                <a:latin typeface="Meiryo UI" panose="020B0604030504040204" pitchFamily="50" charset="-128"/>
                <a:ea typeface="Meiryo UI" panose="020B0604030504040204" pitchFamily="50" charset="-128"/>
              </a:rPr>
              <a:t>子育て関連</a:t>
            </a:r>
            <a:r>
              <a:rPr kumimoji="1" lang="en-US" altLang="ja-JP" sz="600" dirty="0" smtClean="0">
                <a:latin typeface="Meiryo UI" panose="020B0604030504040204" pitchFamily="50" charset="-128"/>
                <a:ea typeface="Meiryo UI" panose="020B0604030504040204" pitchFamily="50" charset="-128"/>
              </a:rPr>
              <a:t>)</a:t>
            </a:r>
          </a:p>
        </p:txBody>
      </p:sp>
      <p:sp>
        <p:nvSpPr>
          <p:cNvPr id="11" name="テキスト ボックス 10"/>
          <p:cNvSpPr txBox="1"/>
          <p:nvPr/>
        </p:nvSpPr>
        <p:spPr>
          <a:xfrm>
            <a:off x="1329514" y="5661248"/>
            <a:ext cx="790601" cy="184666"/>
          </a:xfrm>
          <a:prstGeom prst="rect">
            <a:avLst/>
          </a:prstGeom>
          <a:noFill/>
        </p:spPr>
        <p:txBody>
          <a:bodyPr wrap="none" rtlCol="0">
            <a:spAutoFit/>
          </a:bodyPr>
          <a:lstStyle/>
          <a:p>
            <a:r>
              <a:rPr kumimoji="1" lang="en-US" altLang="ja-JP" sz="600" dirty="0" smtClean="0">
                <a:latin typeface="Meiryo UI" panose="020B0604030504040204" pitchFamily="50" charset="-128"/>
                <a:ea typeface="Meiryo UI" panose="020B0604030504040204" pitchFamily="50" charset="-128"/>
              </a:rPr>
              <a:t>(</a:t>
            </a:r>
            <a:r>
              <a:rPr lang="ja-JP" altLang="en-US" sz="600" dirty="0" smtClean="0">
                <a:latin typeface="Meiryo UI" panose="020B0604030504040204" pitchFamily="50" charset="-128"/>
                <a:ea typeface="Meiryo UI" panose="020B0604030504040204" pitchFamily="50" charset="-128"/>
              </a:rPr>
              <a:t>生活保護適正化</a:t>
            </a:r>
            <a:r>
              <a:rPr kumimoji="1" lang="en-US" altLang="ja-JP" sz="600" dirty="0" smtClean="0">
                <a:latin typeface="Meiryo UI" panose="020B0604030504040204" pitchFamily="50" charset="-128"/>
                <a:ea typeface="Meiryo UI" panose="020B0604030504040204" pitchFamily="50" charset="-128"/>
              </a:rPr>
              <a:t>)</a:t>
            </a:r>
          </a:p>
        </p:txBody>
      </p:sp>
      <p:cxnSp>
        <p:nvCxnSpPr>
          <p:cNvPr id="12" name="直線コネクタ 11"/>
          <p:cNvCxnSpPr/>
          <p:nvPr/>
        </p:nvCxnSpPr>
        <p:spPr>
          <a:xfrm>
            <a:off x="1382681" y="6021288"/>
            <a:ext cx="7668000" cy="0"/>
          </a:xfrm>
          <a:prstGeom prst="line">
            <a:avLst/>
          </a:prstGeom>
          <a:ln>
            <a:prstDash val="dash"/>
          </a:ln>
        </p:spPr>
        <p:style>
          <a:lnRef idx="1">
            <a:schemeClr val="dk1"/>
          </a:lnRef>
          <a:fillRef idx="0">
            <a:schemeClr val="dk1"/>
          </a:fillRef>
          <a:effectRef idx="0">
            <a:schemeClr val="dk1"/>
          </a:effectRef>
          <a:fontRef idx="minor">
            <a:schemeClr val="tx1"/>
          </a:fontRef>
        </p:style>
      </p:cxnSp>
      <p:sp>
        <p:nvSpPr>
          <p:cNvPr id="13" name="テキスト ボックス 12"/>
          <p:cNvSpPr txBox="1"/>
          <p:nvPr/>
        </p:nvSpPr>
        <p:spPr>
          <a:xfrm>
            <a:off x="1329514" y="6021288"/>
            <a:ext cx="713657" cy="184666"/>
          </a:xfrm>
          <a:prstGeom prst="rect">
            <a:avLst/>
          </a:prstGeom>
          <a:noFill/>
        </p:spPr>
        <p:txBody>
          <a:bodyPr wrap="none" rtlCol="0">
            <a:spAutoFit/>
          </a:bodyPr>
          <a:lstStyle/>
          <a:p>
            <a:r>
              <a:rPr kumimoji="1" lang="en-US" altLang="ja-JP" sz="600" dirty="0" smtClean="0">
                <a:latin typeface="Meiryo UI" panose="020B0604030504040204" pitchFamily="50" charset="-128"/>
                <a:ea typeface="Meiryo UI" panose="020B0604030504040204" pitchFamily="50" charset="-128"/>
              </a:rPr>
              <a:t>(</a:t>
            </a:r>
            <a:r>
              <a:rPr lang="ja-JP" altLang="en-US" sz="600" dirty="0" smtClean="0">
                <a:latin typeface="Meiryo UI" panose="020B0604030504040204" pitchFamily="50" charset="-128"/>
                <a:ea typeface="Meiryo UI" panose="020B0604030504040204" pitchFamily="50" charset="-128"/>
              </a:rPr>
              <a:t>女性活躍</a:t>
            </a:r>
            <a:r>
              <a:rPr lang="ja-JP" altLang="en-US" sz="600" dirty="0">
                <a:latin typeface="Meiryo UI" panose="020B0604030504040204" pitchFamily="50" charset="-128"/>
                <a:ea typeface="Meiryo UI" panose="020B0604030504040204" pitchFamily="50" charset="-128"/>
              </a:rPr>
              <a:t>促進</a:t>
            </a:r>
            <a:r>
              <a:rPr kumimoji="1" lang="en-US" altLang="ja-JP" sz="600" dirty="0" smtClean="0">
                <a:latin typeface="Meiryo UI" panose="020B0604030504040204" pitchFamily="50" charset="-128"/>
                <a:ea typeface="Meiryo UI" panose="020B0604030504040204" pitchFamily="50" charset="-128"/>
              </a:rPr>
              <a:t>)</a:t>
            </a:r>
          </a:p>
        </p:txBody>
      </p:sp>
    </p:spTree>
    <p:extLst>
      <p:ext uri="{BB962C8B-B14F-4D97-AF65-F5344CB8AC3E}">
        <p14:creationId xmlns:p14="http://schemas.microsoft.com/office/powerpoint/2010/main" val="1003155646"/>
      </p:ext>
    </p:extLst>
  </p:cSld>
  <p:clrMapOvr>
    <a:masterClrMapping/>
  </p:clrMapOvr>
  <p:timing>
    <p:tnLst>
      <p:par>
        <p:cTn id="1" dur="indefinite" restart="never" nodeType="tmRoot"/>
      </p:par>
    </p:tn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角丸四角形 8"/>
          <p:cNvSpPr/>
          <p:nvPr/>
        </p:nvSpPr>
        <p:spPr>
          <a:xfrm>
            <a:off x="6698333" y="2780928"/>
            <a:ext cx="2052000" cy="2196000"/>
          </a:xfrm>
          <a:prstGeom prst="roundRect">
            <a:avLst>
              <a:gd name="adj" fmla="val 6309"/>
            </a:avLst>
          </a:prstGeom>
          <a:solidFill>
            <a:schemeClr val="accent6">
              <a:lumMod val="60000"/>
              <a:lumOff val="40000"/>
              <a:alpha val="50000"/>
            </a:schemeClr>
          </a:solidFill>
          <a:ln>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 name="テキスト ボックス 4"/>
          <p:cNvSpPr txBox="1"/>
          <p:nvPr/>
        </p:nvSpPr>
        <p:spPr>
          <a:xfrm>
            <a:off x="8244408" y="1"/>
            <a:ext cx="899592" cy="307777"/>
          </a:xfrm>
          <a:prstGeom prst="rect">
            <a:avLst/>
          </a:prstGeom>
          <a:noFill/>
        </p:spPr>
        <p:txBody>
          <a:bodyPr wrap="square" rtlCol="0">
            <a:spAutoFit/>
          </a:bodyPr>
          <a:lstStyle/>
          <a:p>
            <a:r>
              <a:rPr kumimoji="1" lang="en-US" altLang="ja-JP" sz="1400" dirty="0" smtClean="0"/>
              <a:t>C3</a:t>
            </a:r>
            <a:endParaRPr kumimoji="1" lang="ja-JP" altLang="en-US" sz="1400" dirty="0"/>
          </a:p>
        </p:txBody>
      </p:sp>
      <p:sp>
        <p:nvSpPr>
          <p:cNvPr id="7" name="スライド番号プレースホルダ 6"/>
          <p:cNvSpPr>
            <a:spLocks noGrp="1"/>
          </p:cNvSpPr>
          <p:nvPr>
            <p:ph type="sldNum" sz="quarter" idx="12"/>
          </p:nvPr>
        </p:nvSpPr>
        <p:spPr/>
        <p:txBody>
          <a:bodyPr/>
          <a:lstStyle/>
          <a:p>
            <a:fld id="{CCEC3038-1CF1-4B63-9920-55248DCFBA97}" type="slidenum">
              <a:rPr kumimoji="1" lang="ja-JP" altLang="en-US" smtClean="0"/>
              <a:pPr/>
              <a:t>69</a:t>
            </a:fld>
            <a:endParaRPr kumimoji="1" lang="ja-JP" altLang="en-US"/>
          </a:p>
        </p:txBody>
      </p:sp>
      <p:graphicFrame>
        <p:nvGraphicFramePr>
          <p:cNvPr id="6" name="表 5"/>
          <p:cNvGraphicFramePr>
            <a:graphicFrameLocks noGrp="1"/>
          </p:cNvGraphicFramePr>
          <p:nvPr>
            <p:extLst>
              <p:ext uri="{D42A27DB-BD31-4B8C-83A1-F6EECF244321}">
                <p14:modId xmlns:p14="http://schemas.microsoft.com/office/powerpoint/2010/main" val="3422585763"/>
              </p:ext>
            </p:extLst>
          </p:nvPr>
        </p:nvGraphicFramePr>
        <p:xfrm>
          <a:off x="361734" y="606523"/>
          <a:ext cx="8424936" cy="4587240"/>
        </p:xfrm>
        <a:graphic>
          <a:graphicData uri="http://schemas.openxmlformats.org/drawingml/2006/table">
            <a:tbl>
              <a:tblPr firstRow="1">
                <a:tableStyleId>{5C22544A-7EE6-4342-B048-85BDC9FD1C3A}</a:tableStyleId>
              </a:tblPr>
              <a:tblGrid>
                <a:gridCol w="2356127">
                  <a:extLst>
                    <a:ext uri="{9D8B030D-6E8A-4147-A177-3AD203B41FA5}">
                      <a16:colId xmlns:a16="http://schemas.microsoft.com/office/drawing/2014/main" xmlns="" val="20000"/>
                    </a:ext>
                  </a:extLst>
                </a:gridCol>
                <a:gridCol w="1926147">
                  <a:extLst>
                    <a:ext uri="{9D8B030D-6E8A-4147-A177-3AD203B41FA5}">
                      <a16:colId xmlns:a16="http://schemas.microsoft.com/office/drawing/2014/main" xmlns="" val="20001"/>
                    </a:ext>
                  </a:extLst>
                </a:gridCol>
                <a:gridCol w="2016224">
                  <a:extLst>
                    <a:ext uri="{9D8B030D-6E8A-4147-A177-3AD203B41FA5}">
                      <a16:colId xmlns:a16="http://schemas.microsoft.com/office/drawing/2014/main" xmlns="" val="20002"/>
                    </a:ext>
                  </a:extLst>
                </a:gridCol>
                <a:gridCol w="2126438">
                  <a:extLst>
                    <a:ext uri="{9D8B030D-6E8A-4147-A177-3AD203B41FA5}">
                      <a16:colId xmlns:a16="http://schemas.microsoft.com/office/drawing/2014/main" xmlns="" val="20003"/>
                    </a:ext>
                  </a:extLst>
                </a:gridCol>
              </a:tblGrid>
              <a:tr h="296776">
                <a:tc>
                  <a:txBody>
                    <a:bodyPr/>
                    <a:lstStyle/>
                    <a:p>
                      <a:pPr algn="ctr"/>
                      <a:r>
                        <a:rPr kumimoji="1" lang="ja-JP" altLang="en-US" sz="1400" dirty="0">
                          <a:solidFill>
                            <a:schemeClr val="tx1"/>
                          </a:solidFill>
                        </a:rPr>
                        <a:t>＜</a:t>
                      </a:r>
                      <a:r>
                        <a:rPr kumimoji="1" lang="en-US" altLang="ja-JP" sz="1400" dirty="0">
                          <a:solidFill>
                            <a:schemeClr val="tx1"/>
                          </a:solidFill>
                        </a:rPr>
                        <a:t>Why</a:t>
                      </a:r>
                      <a:r>
                        <a:rPr kumimoji="1" lang="ja-JP" altLang="en-US" sz="1400" dirty="0">
                          <a:solidFill>
                            <a:schemeClr val="tx1"/>
                          </a:solidFill>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kumimoji="1" lang="ja-JP" altLang="en-US" sz="1400" dirty="0">
                          <a:solidFill>
                            <a:schemeClr val="tx1"/>
                          </a:solidFill>
                        </a:rPr>
                        <a:t>＜</a:t>
                      </a:r>
                      <a:r>
                        <a:rPr kumimoji="1" lang="en-US" altLang="ja-JP" sz="1400" dirty="0">
                          <a:solidFill>
                            <a:schemeClr val="tx1"/>
                          </a:solidFill>
                        </a:rPr>
                        <a:t>Vision</a:t>
                      </a:r>
                      <a:r>
                        <a:rPr kumimoji="1" lang="ja-JP" altLang="en-US" sz="1400" dirty="0">
                          <a:solidFill>
                            <a:schemeClr val="tx1"/>
                          </a:solidFill>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kumimoji="1" lang="ja-JP" altLang="en-US" sz="1400" dirty="0">
                          <a:solidFill>
                            <a:schemeClr val="tx1"/>
                          </a:solidFill>
                        </a:rPr>
                        <a:t>＜</a:t>
                      </a:r>
                      <a:r>
                        <a:rPr kumimoji="1" lang="en-US" altLang="ja-JP" sz="1400" dirty="0">
                          <a:solidFill>
                            <a:schemeClr val="tx1"/>
                          </a:solidFill>
                        </a:rPr>
                        <a:t>What</a:t>
                      </a:r>
                      <a:r>
                        <a:rPr kumimoji="1" lang="ja-JP" altLang="en-US" sz="1400" dirty="0">
                          <a:solidFill>
                            <a:schemeClr val="tx1"/>
                          </a:solidFill>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kumimoji="1" lang="ja-JP" altLang="en-US" sz="1400" dirty="0">
                          <a:solidFill>
                            <a:schemeClr val="tx1"/>
                          </a:solidFill>
                        </a:rPr>
                        <a:t>＜</a:t>
                      </a:r>
                      <a:r>
                        <a:rPr kumimoji="1" lang="en-US" altLang="ja-JP" sz="1400" dirty="0">
                          <a:solidFill>
                            <a:schemeClr val="tx1"/>
                          </a:solidFill>
                        </a:rPr>
                        <a:t>Outcome</a:t>
                      </a:r>
                      <a:r>
                        <a:rPr kumimoji="1" lang="ja-JP" altLang="en-US" sz="1400" dirty="0">
                          <a:solidFill>
                            <a:schemeClr val="tx1"/>
                          </a:solidFill>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xmlns="" val="10000"/>
                  </a:ext>
                </a:extLst>
              </a:tr>
              <a:tr h="1954178">
                <a:tc>
                  <a:txBody>
                    <a:bodyPr/>
                    <a:lstStyle/>
                    <a:p>
                      <a:pPr marL="0" marR="0" indent="0" algn="l" defTabSz="914400" rtl="0" eaLnBrk="1" fontAlgn="auto" latinLnBrk="0" hangingPunct="1">
                        <a:lnSpc>
                          <a:spcPts val="1500"/>
                        </a:lnSpc>
                        <a:spcBef>
                          <a:spcPts val="0"/>
                        </a:spcBef>
                        <a:spcAft>
                          <a:spcPts val="0"/>
                        </a:spcAft>
                        <a:buClrTx/>
                        <a:buSzTx/>
                        <a:buFontTx/>
                        <a:buNone/>
                        <a:tabLst/>
                        <a:defRPr/>
                      </a:pPr>
                      <a:r>
                        <a:rPr lang="ja-JP" altLang="en-US" sz="1200" dirty="0">
                          <a:latin typeface="Calibri" pitchFamily="34" charset="0"/>
                        </a:rPr>
                        <a:t>（前頁からの続き）</a:t>
                      </a:r>
                      <a:endParaRPr lang="en-US" altLang="ja-JP" sz="1200" dirty="0">
                        <a:latin typeface="Calibri" pitchFamily="34" charset="0"/>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nSpc>
                          <a:spcPts val="1500"/>
                        </a:lnSpc>
                      </a:pPr>
                      <a:r>
                        <a:rPr lang="ja-JP" altLang="en-US" sz="1200" dirty="0"/>
                        <a:t>④</a:t>
                      </a:r>
                      <a:r>
                        <a:rPr lang="ja-JP" altLang="en-US" sz="1200" u="none" dirty="0"/>
                        <a:t>公営企業で可能な料金見直し</a:t>
                      </a:r>
                      <a:endParaRPr lang="en-US" altLang="ja-JP" sz="1200" dirty="0"/>
                    </a:p>
                    <a:p>
                      <a:pPr marL="0" marR="0" indent="0" algn="l" defTabSz="914400" rtl="0" eaLnBrk="1" fontAlgn="auto" latinLnBrk="0" hangingPunct="1">
                        <a:lnSpc>
                          <a:spcPts val="1500"/>
                        </a:lnSpc>
                        <a:spcBef>
                          <a:spcPts val="0"/>
                        </a:spcBef>
                        <a:spcAft>
                          <a:spcPts val="0"/>
                        </a:spcAft>
                        <a:buClrTx/>
                        <a:buSzTx/>
                        <a:buFontTx/>
                        <a:buNone/>
                        <a:tabLst/>
                        <a:defRPr/>
                      </a:pPr>
                      <a:r>
                        <a:rPr lang="ja-JP" altLang="en-US" sz="1200" dirty="0"/>
                        <a:t>　　　</a:t>
                      </a:r>
                      <a:endParaRPr lang="en-US" altLang="ja-JP" sz="1200" dirty="0"/>
                    </a:p>
                    <a:p>
                      <a:pPr marL="0" marR="0" indent="0" algn="l" defTabSz="914400" rtl="0" eaLnBrk="1" fontAlgn="auto" latinLnBrk="0" hangingPunct="1">
                        <a:lnSpc>
                          <a:spcPts val="1500"/>
                        </a:lnSpc>
                        <a:spcBef>
                          <a:spcPts val="0"/>
                        </a:spcBef>
                        <a:spcAft>
                          <a:spcPts val="0"/>
                        </a:spcAft>
                        <a:buClrTx/>
                        <a:buSzTx/>
                        <a:buFontTx/>
                        <a:buNone/>
                        <a:tabLst/>
                        <a:defRPr/>
                      </a:pPr>
                      <a:endParaRPr lang="en-US" altLang="ja-JP" sz="12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nSpc>
                          <a:spcPts val="1500"/>
                        </a:lnSpc>
                      </a:pPr>
                      <a:r>
                        <a:rPr lang="ja-JP" altLang="en-US" sz="1200" dirty="0"/>
                        <a:t>④水道料金の見直し</a:t>
                      </a:r>
                    </a:p>
                    <a:p>
                      <a:pPr algn="just">
                        <a:lnSpc>
                          <a:spcPts val="1500"/>
                        </a:lnSpc>
                      </a:pPr>
                      <a:r>
                        <a:rPr lang="ja-JP" altLang="en-US" sz="1200" dirty="0"/>
                        <a:t>・受益と負担の適正化や生活用水への配慮の観点から、公営企業としての可能な見直し</a:t>
                      </a:r>
                    </a:p>
                    <a:p>
                      <a:pPr>
                        <a:lnSpc>
                          <a:spcPts val="1500"/>
                        </a:lnSpc>
                      </a:pPr>
                      <a:endParaRPr lang="ja-JP" altLang="en-US" sz="12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nSpc>
                          <a:spcPts val="1500"/>
                        </a:lnSpc>
                      </a:pPr>
                      <a:r>
                        <a:rPr lang="ja-JP" altLang="en-US" sz="1200" dirty="0">
                          <a:solidFill>
                            <a:schemeClr val="tx1"/>
                          </a:solidFill>
                        </a:rPr>
                        <a:t>・水道料金の見直し（素案）を公表</a:t>
                      </a:r>
                      <a:endParaRPr lang="en-US" altLang="ja-JP" sz="1200" dirty="0">
                        <a:solidFill>
                          <a:schemeClr val="tx1"/>
                        </a:solidFill>
                      </a:endParaRPr>
                    </a:p>
                    <a:p>
                      <a:pPr>
                        <a:lnSpc>
                          <a:spcPts val="1500"/>
                        </a:lnSpc>
                      </a:pPr>
                      <a:r>
                        <a:rPr lang="ja-JP" altLang="en-US" sz="1200" dirty="0">
                          <a:solidFill>
                            <a:schemeClr val="tx1"/>
                          </a:solidFill>
                        </a:rPr>
                        <a:t>（主な見直し内容）</a:t>
                      </a:r>
                    </a:p>
                    <a:p>
                      <a:pPr>
                        <a:lnSpc>
                          <a:spcPts val="1500"/>
                        </a:lnSpc>
                      </a:pPr>
                      <a:r>
                        <a:rPr lang="ja-JP" altLang="en-US" sz="1200" dirty="0">
                          <a:solidFill>
                            <a:schemeClr val="tx1"/>
                          </a:solidFill>
                        </a:rPr>
                        <a:t>基本水量の廃止：</a:t>
                      </a:r>
                      <a:r>
                        <a:rPr lang="en-US" altLang="ja-JP" sz="1200" dirty="0">
                          <a:solidFill>
                            <a:schemeClr val="tx1"/>
                          </a:solidFill>
                        </a:rPr>
                        <a:t>10㎥→0㎥</a:t>
                      </a:r>
                    </a:p>
                    <a:p>
                      <a:pPr>
                        <a:lnSpc>
                          <a:spcPts val="1500"/>
                        </a:lnSpc>
                      </a:pPr>
                      <a:r>
                        <a:rPr lang="ja-JP" altLang="en-US" sz="1200" dirty="0">
                          <a:solidFill>
                            <a:schemeClr val="tx1"/>
                          </a:solidFill>
                        </a:rPr>
                        <a:t>基本料金の引き下げ：</a:t>
                      </a:r>
                      <a:r>
                        <a:rPr lang="en-US" altLang="ja-JP" sz="1200" dirty="0">
                          <a:solidFill>
                            <a:schemeClr val="tx1"/>
                          </a:solidFill>
                        </a:rPr>
                        <a:t>950</a:t>
                      </a:r>
                      <a:r>
                        <a:rPr lang="ja-JP" altLang="en-US" sz="1200" dirty="0">
                          <a:solidFill>
                            <a:schemeClr val="tx1"/>
                          </a:solidFill>
                        </a:rPr>
                        <a:t>円　</a:t>
                      </a:r>
                    </a:p>
                    <a:p>
                      <a:pPr>
                        <a:lnSpc>
                          <a:spcPts val="1500"/>
                        </a:lnSpc>
                      </a:pPr>
                      <a:r>
                        <a:rPr lang="ja-JP" altLang="en-US" sz="1200" dirty="0">
                          <a:solidFill>
                            <a:schemeClr val="tx1"/>
                          </a:solidFill>
                        </a:rPr>
                        <a:t>　→</a:t>
                      </a:r>
                      <a:r>
                        <a:rPr lang="en-US" altLang="ja-JP" sz="1200" dirty="0">
                          <a:solidFill>
                            <a:schemeClr val="tx1"/>
                          </a:solidFill>
                        </a:rPr>
                        <a:t>850</a:t>
                      </a:r>
                      <a:r>
                        <a:rPr lang="ja-JP" altLang="en-US" sz="1200" dirty="0">
                          <a:solidFill>
                            <a:schemeClr val="tx1"/>
                          </a:solidFill>
                        </a:rPr>
                        <a:t>円（▲</a:t>
                      </a:r>
                      <a:r>
                        <a:rPr lang="en-US" altLang="ja-JP" sz="1200" dirty="0">
                          <a:solidFill>
                            <a:schemeClr val="tx1"/>
                          </a:solidFill>
                        </a:rPr>
                        <a:t>100</a:t>
                      </a:r>
                      <a:r>
                        <a:rPr lang="ja-JP" altLang="en-US" sz="1200" dirty="0">
                          <a:solidFill>
                            <a:schemeClr val="tx1"/>
                          </a:solidFill>
                        </a:rPr>
                        <a:t>円）　など</a:t>
                      </a:r>
                    </a:p>
                    <a:p>
                      <a:pPr>
                        <a:lnSpc>
                          <a:spcPts val="1500"/>
                        </a:lnSpc>
                      </a:pPr>
                      <a:r>
                        <a:rPr lang="ja-JP" altLang="en-US" sz="1200" dirty="0">
                          <a:solidFill>
                            <a:schemeClr val="tx1"/>
                          </a:solidFill>
                        </a:rPr>
                        <a:t>（見直し予定時期）</a:t>
                      </a:r>
                    </a:p>
                    <a:p>
                      <a:pPr>
                        <a:lnSpc>
                          <a:spcPts val="1500"/>
                        </a:lnSpc>
                      </a:pPr>
                      <a:r>
                        <a:rPr lang="ja-JP" altLang="en-US" sz="1200" dirty="0">
                          <a:solidFill>
                            <a:schemeClr val="tx1"/>
                          </a:solidFill>
                        </a:rPr>
                        <a:t>　</a:t>
                      </a:r>
                      <a:r>
                        <a:rPr lang="en-US" altLang="ja-JP" sz="1200" dirty="0">
                          <a:solidFill>
                            <a:schemeClr val="tx1"/>
                          </a:solidFill>
                        </a:rPr>
                        <a:t>2015</a:t>
                      </a:r>
                      <a:r>
                        <a:rPr lang="ja-JP" altLang="en-US" sz="1200" dirty="0">
                          <a:solidFill>
                            <a:schemeClr val="tx1"/>
                          </a:solidFill>
                        </a:rPr>
                        <a:t>年</a:t>
                      </a:r>
                      <a:r>
                        <a:rPr lang="en-US" altLang="ja-JP" sz="1200" dirty="0">
                          <a:solidFill>
                            <a:schemeClr val="tx1"/>
                          </a:solidFill>
                        </a:rPr>
                        <a:t>10</a:t>
                      </a:r>
                      <a:r>
                        <a:rPr lang="ja-JP" altLang="en-US" sz="1200" dirty="0">
                          <a:solidFill>
                            <a:schemeClr val="tx1"/>
                          </a:solidFill>
                        </a:rPr>
                        <a:t>月</a:t>
                      </a:r>
                    </a:p>
                    <a:p>
                      <a:pPr>
                        <a:lnSpc>
                          <a:spcPts val="1500"/>
                        </a:lnSpc>
                      </a:pPr>
                      <a:r>
                        <a:rPr lang="ja-JP" altLang="en-US" sz="1200" dirty="0">
                          <a:solidFill>
                            <a:schemeClr val="tx1"/>
                          </a:solidFill>
                        </a:rPr>
                        <a:t>　　　　　　　（</a:t>
                      </a:r>
                      <a:r>
                        <a:rPr lang="en-US" altLang="ja-JP" sz="1200" dirty="0">
                          <a:solidFill>
                            <a:schemeClr val="tx1"/>
                          </a:solidFill>
                        </a:rPr>
                        <a:t>2013</a:t>
                      </a:r>
                      <a:r>
                        <a:rPr lang="ja-JP" altLang="en-US" sz="1200" dirty="0">
                          <a:solidFill>
                            <a:schemeClr val="tx1"/>
                          </a:solidFill>
                        </a:rPr>
                        <a:t>年</a:t>
                      </a:r>
                      <a:r>
                        <a:rPr lang="en-US" altLang="ja-JP" sz="1200" dirty="0">
                          <a:solidFill>
                            <a:schemeClr val="tx1"/>
                          </a:solidFill>
                        </a:rPr>
                        <a:t>12</a:t>
                      </a:r>
                      <a:r>
                        <a:rPr lang="ja-JP" altLang="en-US" sz="1200" dirty="0">
                          <a:solidFill>
                            <a:schemeClr val="tx1"/>
                          </a:solidFill>
                        </a:rPr>
                        <a:t>月）</a:t>
                      </a:r>
                      <a:endParaRPr lang="en-US" altLang="ja-JP" sz="1200" dirty="0">
                        <a:solidFill>
                          <a:schemeClr val="tx1"/>
                        </a:solidFill>
                      </a:endParaRPr>
                    </a:p>
                    <a:p>
                      <a:pPr>
                        <a:lnSpc>
                          <a:spcPts val="1500"/>
                        </a:lnSpc>
                      </a:pPr>
                      <a:endParaRPr lang="en-US" altLang="ja-JP" sz="1200" dirty="0">
                        <a:solidFill>
                          <a:schemeClr val="tx1"/>
                        </a:solidFill>
                      </a:endParaRPr>
                    </a:p>
                    <a:p>
                      <a:pPr>
                        <a:lnSpc>
                          <a:spcPts val="1500"/>
                        </a:lnSpc>
                      </a:pPr>
                      <a:r>
                        <a:rPr lang="ja-JP" altLang="en-US" sz="1200" b="0" u="none" dirty="0">
                          <a:solidFill>
                            <a:schemeClr val="tx1"/>
                          </a:solidFill>
                        </a:rPr>
                        <a:t>・上記、素案に沿った水道料金とするための給水条例改正議案の提出及び可決</a:t>
                      </a:r>
                      <a:endParaRPr lang="en-US" altLang="ja-JP" sz="1200" b="0" u="none" dirty="0">
                        <a:solidFill>
                          <a:schemeClr val="tx1"/>
                        </a:solidFill>
                      </a:endParaRPr>
                    </a:p>
                    <a:p>
                      <a:pPr algn="r">
                        <a:lnSpc>
                          <a:spcPts val="1500"/>
                        </a:lnSpc>
                      </a:pPr>
                      <a:r>
                        <a:rPr lang="ja-JP" altLang="en-US" sz="1200" b="0" u="none" dirty="0">
                          <a:solidFill>
                            <a:schemeClr val="tx1"/>
                          </a:solidFill>
                        </a:rPr>
                        <a:t>（</a:t>
                      </a:r>
                      <a:r>
                        <a:rPr lang="en-US" altLang="ja-JP" sz="1200" b="0" u="none" dirty="0">
                          <a:solidFill>
                            <a:schemeClr val="tx1"/>
                          </a:solidFill>
                        </a:rPr>
                        <a:t>2014</a:t>
                      </a:r>
                      <a:r>
                        <a:rPr lang="ja-JP" altLang="en-US" sz="1200" b="0" u="none" dirty="0">
                          <a:solidFill>
                            <a:schemeClr val="tx1"/>
                          </a:solidFill>
                        </a:rPr>
                        <a:t>年</a:t>
                      </a:r>
                      <a:r>
                        <a:rPr lang="en-US" altLang="ja-JP" sz="1200" b="0" u="none" dirty="0">
                          <a:solidFill>
                            <a:schemeClr val="tx1"/>
                          </a:solidFill>
                        </a:rPr>
                        <a:t>9</a:t>
                      </a:r>
                      <a:r>
                        <a:rPr lang="ja-JP" altLang="en-US" sz="1200" b="0" u="none" dirty="0">
                          <a:solidFill>
                            <a:schemeClr val="tx1"/>
                          </a:solidFill>
                        </a:rPr>
                        <a:t>月）</a:t>
                      </a:r>
                      <a:endParaRPr lang="en-US" altLang="ja-JP" sz="1200" b="0" u="none" dirty="0">
                        <a:solidFill>
                          <a:schemeClr val="tx1"/>
                        </a:solidFill>
                      </a:endParaRPr>
                    </a:p>
                    <a:p>
                      <a:pPr>
                        <a:lnSpc>
                          <a:spcPts val="1500"/>
                        </a:lnSpc>
                      </a:pPr>
                      <a:endParaRPr lang="en-US" altLang="ja-JP" sz="1200" b="0" u="none" dirty="0">
                        <a:solidFill>
                          <a:schemeClr val="tx1"/>
                        </a:solidFill>
                      </a:endParaRPr>
                    </a:p>
                    <a:p>
                      <a:pPr>
                        <a:lnSpc>
                          <a:spcPts val="1500"/>
                        </a:lnSpc>
                      </a:pPr>
                      <a:r>
                        <a:rPr lang="ja-JP" altLang="en-US" sz="1200" b="0" u="none" dirty="0">
                          <a:solidFill>
                            <a:schemeClr val="tx1"/>
                          </a:solidFill>
                        </a:rPr>
                        <a:t>・水道料金の見直しを実施</a:t>
                      </a:r>
                      <a:endParaRPr lang="en-US" altLang="ja-JP" sz="1200" b="0" u="none" dirty="0">
                        <a:solidFill>
                          <a:schemeClr val="tx1"/>
                        </a:solidFill>
                      </a:endParaRPr>
                    </a:p>
                    <a:p>
                      <a:pPr>
                        <a:lnSpc>
                          <a:spcPts val="1500"/>
                        </a:lnSpc>
                      </a:pPr>
                      <a:r>
                        <a:rPr lang="ja-JP" altLang="en-US" sz="1200" b="0" u="none" dirty="0">
                          <a:solidFill>
                            <a:schemeClr val="tx1"/>
                          </a:solidFill>
                        </a:rPr>
                        <a:t>（主な見直し内容）</a:t>
                      </a:r>
                    </a:p>
                    <a:p>
                      <a:pPr>
                        <a:lnSpc>
                          <a:spcPts val="1500"/>
                        </a:lnSpc>
                      </a:pPr>
                      <a:r>
                        <a:rPr lang="ja-JP" altLang="en-US" sz="1200" b="0" u="none" dirty="0">
                          <a:solidFill>
                            <a:schemeClr val="tx1"/>
                          </a:solidFill>
                        </a:rPr>
                        <a:t>基本水量の廃止：</a:t>
                      </a:r>
                      <a:r>
                        <a:rPr lang="en-US" altLang="ja-JP" sz="1200" b="0" u="none" dirty="0">
                          <a:solidFill>
                            <a:schemeClr val="tx1"/>
                          </a:solidFill>
                        </a:rPr>
                        <a:t>10㎥→0㎥</a:t>
                      </a:r>
                    </a:p>
                    <a:p>
                      <a:pPr>
                        <a:lnSpc>
                          <a:spcPts val="1500"/>
                        </a:lnSpc>
                      </a:pPr>
                      <a:r>
                        <a:rPr lang="ja-JP" altLang="en-US" sz="1200" b="0" u="none" dirty="0">
                          <a:solidFill>
                            <a:schemeClr val="tx1"/>
                          </a:solidFill>
                        </a:rPr>
                        <a:t>基本料金の引き下げ：</a:t>
                      </a:r>
                      <a:r>
                        <a:rPr lang="en-US" altLang="ja-JP" sz="1200" b="0" u="none" dirty="0">
                          <a:solidFill>
                            <a:schemeClr val="tx1"/>
                          </a:solidFill>
                        </a:rPr>
                        <a:t>950</a:t>
                      </a:r>
                      <a:r>
                        <a:rPr lang="ja-JP" altLang="en-US" sz="1200" b="0" u="none" dirty="0">
                          <a:solidFill>
                            <a:schemeClr val="tx1"/>
                          </a:solidFill>
                        </a:rPr>
                        <a:t>円　</a:t>
                      </a:r>
                    </a:p>
                    <a:p>
                      <a:pPr>
                        <a:lnSpc>
                          <a:spcPts val="1500"/>
                        </a:lnSpc>
                      </a:pPr>
                      <a:r>
                        <a:rPr lang="ja-JP" altLang="en-US" sz="1200" b="0" u="none" dirty="0">
                          <a:solidFill>
                            <a:schemeClr val="tx1"/>
                          </a:solidFill>
                        </a:rPr>
                        <a:t>　→</a:t>
                      </a:r>
                      <a:r>
                        <a:rPr lang="en-US" altLang="ja-JP" sz="1200" b="0" u="none" dirty="0">
                          <a:solidFill>
                            <a:schemeClr val="tx1"/>
                          </a:solidFill>
                        </a:rPr>
                        <a:t>850</a:t>
                      </a:r>
                      <a:r>
                        <a:rPr lang="ja-JP" altLang="en-US" sz="1200" b="0" u="none" dirty="0">
                          <a:solidFill>
                            <a:schemeClr val="tx1"/>
                          </a:solidFill>
                        </a:rPr>
                        <a:t>円（▲</a:t>
                      </a:r>
                      <a:r>
                        <a:rPr lang="en-US" altLang="ja-JP" sz="1200" b="0" u="none" dirty="0">
                          <a:solidFill>
                            <a:schemeClr val="tx1"/>
                          </a:solidFill>
                        </a:rPr>
                        <a:t>100</a:t>
                      </a:r>
                      <a:r>
                        <a:rPr lang="ja-JP" altLang="en-US" sz="1200" b="0" u="none" dirty="0">
                          <a:solidFill>
                            <a:schemeClr val="tx1"/>
                          </a:solidFill>
                        </a:rPr>
                        <a:t>円）　など</a:t>
                      </a:r>
                      <a:endParaRPr lang="en-US" altLang="ja-JP" sz="1200" b="0" u="none" dirty="0">
                        <a:solidFill>
                          <a:schemeClr val="tx1"/>
                        </a:solidFill>
                      </a:endParaRPr>
                    </a:p>
                    <a:p>
                      <a:pPr algn="r">
                        <a:lnSpc>
                          <a:spcPts val="1500"/>
                        </a:lnSpc>
                      </a:pPr>
                      <a:r>
                        <a:rPr lang="ja-JP" altLang="en-US" sz="1200" b="0" u="none" dirty="0">
                          <a:solidFill>
                            <a:schemeClr val="tx1"/>
                          </a:solidFill>
                        </a:rPr>
                        <a:t>（</a:t>
                      </a:r>
                      <a:r>
                        <a:rPr lang="en-US" altLang="ja-JP" sz="1200" b="0" u="none" dirty="0">
                          <a:solidFill>
                            <a:schemeClr val="tx1"/>
                          </a:solidFill>
                        </a:rPr>
                        <a:t>2015</a:t>
                      </a:r>
                      <a:r>
                        <a:rPr lang="ja-JP" altLang="en-US" sz="1200" b="0" u="none" dirty="0">
                          <a:solidFill>
                            <a:schemeClr val="tx1"/>
                          </a:solidFill>
                        </a:rPr>
                        <a:t>年</a:t>
                      </a:r>
                      <a:r>
                        <a:rPr lang="en-US" altLang="ja-JP" sz="1200" b="0" u="none" dirty="0">
                          <a:solidFill>
                            <a:schemeClr val="tx1"/>
                          </a:solidFill>
                        </a:rPr>
                        <a:t>10</a:t>
                      </a:r>
                      <a:r>
                        <a:rPr lang="ja-JP" altLang="en-US" sz="1200" b="0" u="none" dirty="0">
                          <a:solidFill>
                            <a:schemeClr val="tx1"/>
                          </a:solidFill>
                        </a:rPr>
                        <a:t>月～）</a:t>
                      </a:r>
                      <a:endParaRPr lang="en-US" altLang="ja-JP" sz="1200" b="0" u="none" dirty="0">
                        <a:solidFill>
                          <a:schemeClr val="tx1"/>
                        </a:solidFill>
                      </a:endParaRPr>
                    </a:p>
                    <a:p>
                      <a:pPr>
                        <a:lnSpc>
                          <a:spcPts val="1500"/>
                        </a:lnSpc>
                      </a:pPr>
                      <a:endParaRPr lang="en-US" altLang="ja-JP" sz="1200" dirty="0">
                        <a:solidFill>
                          <a:schemeClr val="tx1"/>
                        </a:solidFill>
                      </a:endParaRPr>
                    </a:p>
                  </a:txBody>
                  <a:tcPr marL="36000" marR="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0001"/>
                  </a:ext>
                </a:extLst>
              </a:tr>
            </a:tbl>
          </a:graphicData>
        </a:graphic>
      </p:graphicFrame>
      <p:sp>
        <p:nvSpPr>
          <p:cNvPr id="10" name="テキスト ボックス 9"/>
          <p:cNvSpPr txBox="1"/>
          <p:nvPr/>
        </p:nvSpPr>
        <p:spPr>
          <a:xfrm>
            <a:off x="0" y="-27384"/>
            <a:ext cx="7524328" cy="461665"/>
          </a:xfrm>
          <a:prstGeom prst="rect">
            <a:avLst/>
          </a:prstGeom>
          <a:solidFill>
            <a:srgbClr val="0070C0"/>
          </a:solidFill>
        </p:spPr>
        <p:txBody>
          <a:bodyPr wrap="square" rtlCol="0">
            <a:spAutoFit/>
          </a:bodyPr>
          <a:lstStyle/>
          <a:p>
            <a:r>
              <a:rPr lang="en-US" altLang="ja-JP" sz="2400" b="1" u="sng" dirty="0">
                <a:solidFill>
                  <a:schemeClr val="bg1"/>
                </a:solidFill>
                <a:latin typeface="+mn-ea"/>
              </a:rPr>
              <a:t>Ⅱ</a:t>
            </a:r>
            <a:r>
              <a:rPr kumimoji="1" lang="en-US" altLang="ja-JP" sz="2400" b="1" u="sng" dirty="0">
                <a:solidFill>
                  <a:schemeClr val="bg1"/>
                </a:solidFill>
                <a:latin typeface="+mn-ea"/>
                <a:ea typeface="+mn-ea"/>
              </a:rPr>
              <a:t>【</a:t>
            </a:r>
            <a:r>
              <a:rPr kumimoji="1" lang="ja-JP" altLang="en-US" sz="2400" b="1" u="sng" dirty="0">
                <a:solidFill>
                  <a:schemeClr val="bg1"/>
                </a:solidFill>
                <a:latin typeface="+mn-ea"/>
                <a:ea typeface="+mn-ea"/>
              </a:rPr>
              <a:t>民営化の取組</a:t>
            </a:r>
            <a:r>
              <a:rPr kumimoji="1" lang="en-US" altLang="ja-JP" sz="2400" b="1" u="sng" dirty="0">
                <a:solidFill>
                  <a:schemeClr val="bg1"/>
                </a:solidFill>
                <a:latin typeface="+mn-ea"/>
                <a:ea typeface="+mn-ea"/>
              </a:rPr>
              <a:t>】(3)</a:t>
            </a:r>
            <a:r>
              <a:rPr kumimoji="1" lang="ja-JP" altLang="en-US" sz="2400" b="1" u="sng" dirty="0">
                <a:solidFill>
                  <a:schemeClr val="bg1"/>
                </a:solidFill>
                <a:latin typeface="+mn-ea"/>
                <a:ea typeface="+mn-ea"/>
              </a:rPr>
              <a:t>　水道</a:t>
            </a:r>
          </a:p>
        </p:txBody>
      </p:sp>
    </p:spTree>
    <p:extLst>
      <p:ext uri="{BB962C8B-B14F-4D97-AF65-F5344CB8AC3E}">
        <p14:creationId xmlns:p14="http://schemas.microsoft.com/office/powerpoint/2010/main" val="1506567844"/>
      </p:ext>
    </p:extLst>
  </p:cSld>
  <p:clrMapOvr>
    <a:masterClrMapping/>
  </p:clrMapOvr>
  <p:timing>
    <p:tnLst>
      <p:par>
        <p:cTn id="1" dur="indefinite" restart="never" nodeType="tmRoot"/>
      </p:par>
    </p:tn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角丸四角形 6"/>
          <p:cNvSpPr/>
          <p:nvPr/>
        </p:nvSpPr>
        <p:spPr>
          <a:xfrm>
            <a:off x="5668309" y="1282700"/>
            <a:ext cx="2849225" cy="3217176"/>
          </a:xfrm>
          <a:prstGeom prst="roundRect">
            <a:avLst>
              <a:gd name="adj" fmla="val 5050"/>
            </a:avLst>
          </a:prstGeom>
          <a:solidFill>
            <a:schemeClr val="accent6">
              <a:lumMod val="60000"/>
              <a:lumOff val="40000"/>
              <a:alpha val="5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cxnSp>
        <p:nvCxnSpPr>
          <p:cNvPr id="45" name="直線コネクタ 44"/>
          <p:cNvCxnSpPr/>
          <p:nvPr/>
        </p:nvCxnSpPr>
        <p:spPr>
          <a:xfrm>
            <a:off x="1039996" y="1244600"/>
            <a:ext cx="0" cy="5575300"/>
          </a:xfrm>
          <a:prstGeom prst="line">
            <a:avLst/>
          </a:prstGeom>
          <a:ln w="3175">
            <a:prstDash val="sysDash"/>
          </a:ln>
        </p:spPr>
        <p:style>
          <a:lnRef idx="1">
            <a:schemeClr val="accent1"/>
          </a:lnRef>
          <a:fillRef idx="0">
            <a:schemeClr val="accent1"/>
          </a:fillRef>
          <a:effectRef idx="0">
            <a:schemeClr val="accent1"/>
          </a:effectRef>
          <a:fontRef idx="minor">
            <a:schemeClr val="tx1"/>
          </a:fontRef>
        </p:style>
      </p:cxnSp>
      <p:cxnSp>
        <p:nvCxnSpPr>
          <p:cNvPr id="46" name="直線コネクタ 45"/>
          <p:cNvCxnSpPr/>
          <p:nvPr/>
        </p:nvCxnSpPr>
        <p:spPr>
          <a:xfrm>
            <a:off x="1855490" y="1244600"/>
            <a:ext cx="0" cy="5575300"/>
          </a:xfrm>
          <a:prstGeom prst="line">
            <a:avLst/>
          </a:prstGeom>
          <a:ln w="3175">
            <a:prstDash val="sysDash"/>
          </a:ln>
        </p:spPr>
        <p:style>
          <a:lnRef idx="1">
            <a:schemeClr val="accent1"/>
          </a:lnRef>
          <a:fillRef idx="0">
            <a:schemeClr val="accent1"/>
          </a:fillRef>
          <a:effectRef idx="0">
            <a:schemeClr val="accent1"/>
          </a:effectRef>
          <a:fontRef idx="minor">
            <a:schemeClr val="tx1"/>
          </a:fontRef>
        </p:style>
      </p:cxnSp>
      <p:cxnSp>
        <p:nvCxnSpPr>
          <p:cNvPr id="47" name="直線コネクタ 46"/>
          <p:cNvCxnSpPr/>
          <p:nvPr/>
        </p:nvCxnSpPr>
        <p:spPr>
          <a:xfrm>
            <a:off x="2281812" y="1254564"/>
            <a:ext cx="0" cy="5575300"/>
          </a:xfrm>
          <a:prstGeom prst="line">
            <a:avLst/>
          </a:prstGeom>
          <a:ln w="3175">
            <a:prstDash val="sysDash"/>
          </a:ln>
        </p:spPr>
        <p:style>
          <a:lnRef idx="1">
            <a:schemeClr val="accent1"/>
          </a:lnRef>
          <a:fillRef idx="0">
            <a:schemeClr val="accent1"/>
          </a:fillRef>
          <a:effectRef idx="0">
            <a:schemeClr val="accent1"/>
          </a:effectRef>
          <a:fontRef idx="minor">
            <a:schemeClr val="tx1"/>
          </a:fontRef>
        </p:style>
      </p:cxnSp>
      <p:cxnSp>
        <p:nvCxnSpPr>
          <p:cNvPr id="48" name="直線コネクタ 47"/>
          <p:cNvCxnSpPr/>
          <p:nvPr/>
        </p:nvCxnSpPr>
        <p:spPr>
          <a:xfrm>
            <a:off x="2964148" y="1244600"/>
            <a:ext cx="0" cy="5575300"/>
          </a:xfrm>
          <a:prstGeom prst="line">
            <a:avLst/>
          </a:prstGeom>
          <a:ln w="3175">
            <a:prstDash val="sysDash"/>
          </a:ln>
        </p:spPr>
        <p:style>
          <a:lnRef idx="1">
            <a:schemeClr val="accent1"/>
          </a:lnRef>
          <a:fillRef idx="0">
            <a:schemeClr val="accent1"/>
          </a:fillRef>
          <a:effectRef idx="0">
            <a:schemeClr val="accent1"/>
          </a:effectRef>
          <a:fontRef idx="minor">
            <a:schemeClr val="tx1"/>
          </a:fontRef>
        </p:style>
      </p:cxnSp>
      <p:cxnSp>
        <p:nvCxnSpPr>
          <p:cNvPr id="49" name="直線コネクタ 48"/>
          <p:cNvCxnSpPr/>
          <p:nvPr/>
        </p:nvCxnSpPr>
        <p:spPr>
          <a:xfrm>
            <a:off x="3746693" y="1231900"/>
            <a:ext cx="0" cy="5575300"/>
          </a:xfrm>
          <a:prstGeom prst="line">
            <a:avLst/>
          </a:prstGeom>
          <a:ln w="3175">
            <a:prstDash val="sysDash"/>
          </a:ln>
        </p:spPr>
        <p:style>
          <a:lnRef idx="1">
            <a:schemeClr val="accent1"/>
          </a:lnRef>
          <a:fillRef idx="0">
            <a:schemeClr val="accent1"/>
          </a:fillRef>
          <a:effectRef idx="0">
            <a:schemeClr val="accent1"/>
          </a:effectRef>
          <a:fontRef idx="minor">
            <a:schemeClr val="tx1"/>
          </a:fontRef>
        </p:style>
      </p:cxnSp>
      <p:cxnSp>
        <p:nvCxnSpPr>
          <p:cNvPr id="50" name="直線コネクタ 49"/>
          <p:cNvCxnSpPr/>
          <p:nvPr/>
        </p:nvCxnSpPr>
        <p:spPr>
          <a:xfrm>
            <a:off x="4572000" y="1231900"/>
            <a:ext cx="0" cy="5575300"/>
          </a:xfrm>
          <a:prstGeom prst="line">
            <a:avLst/>
          </a:prstGeom>
          <a:ln w="3175">
            <a:prstDash val="sysDash"/>
          </a:ln>
        </p:spPr>
        <p:style>
          <a:lnRef idx="1">
            <a:schemeClr val="accent1"/>
          </a:lnRef>
          <a:fillRef idx="0">
            <a:schemeClr val="accent1"/>
          </a:fillRef>
          <a:effectRef idx="0">
            <a:schemeClr val="accent1"/>
          </a:effectRef>
          <a:fontRef idx="minor">
            <a:schemeClr val="tx1"/>
          </a:fontRef>
        </p:style>
      </p:cxnSp>
      <p:sp>
        <p:nvSpPr>
          <p:cNvPr id="17" name="正方形/長方形 16"/>
          <p:cNvSpPr/>
          <p:nvPr/>
        </p:nvSpPr>
        <p:spPr>
          <a:xfrm>
            <a:off x="3821283" y="1296136"/>
            <a:ext cx="1316938" cy="517309"/>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0" bIns="36000" rtlCol="0" anchor="t"/>
          <a:lstStyle/>
          <a:p>
            <a:pPr marL="85725" indent="-85725">
              <a:lnSpc>
                <a:spcPts val="1200"/>
              </a:lnSpc>
            </a:pPr>
            <a:r>
              <a:rPr lang="ja-JP" altLang="en-US" sz="1100" dirty="0">
                <a:solidFill>
                  <a:prstClr val="black"/>
                </a:solidFill>
              </a:rPr>
              <a:t>●市会（</a:t>
            </a:r>
            <a:r>
              <a:rPr lang="en-US" altLang="ja-JP" sz="1100" dirty="0">
                <a:solidFill>
                  <a:prstClr val="black"/>
                </a:solidFill>
              </a:rPr>
              <a:t>5</a:t>
            </a:r>
            <a:r>
              <a:rPr lang="ja-JP" altLang="en-US" sz="1100" dirty="0">
                <a:solidFill>
                  <a:prstClr val="black"/>
                </a:solidFill>
              </a:rPr>
              <a:t>月）</a:t>
            </a:r>
            <a:endParaRPr lang="en-US" altLang="ja-JP" sz="1100" dirty="0">
              <a:solidFill>
                <a:prstClr val="black"/>
              </a:solidFill>
            </a:endParaRPr>
          </a:p>
          <a:p>
            <a:pPr marL="85725">
              <a:lnSpc>
                <a:spcPts val="1200"/>
              </a:lnSpc>
            </a:pPr>
            <a:r>
              <a:rPr lang="ja-JP" altLang="en-US" sz="1100" dirty="0">
                <a:solidFill>
                  <a:prstClr val="black"/>
                </a:solidFill>
              </a:rPr>
              <a:t>・企業団との統合に係る議案否決</a:t>
            </a:r>
            <a:endParaRPr lang="en-US" altLang="ja-JP" sz="1100" dirty="0">
              <a:solidFill>
                <a:prstClr val="black"/>
              </a:solidFill>
            </a:endParaRPr>
          </a:p>
        </p:txBody>
      </p:sp>
      <p:sp>
        <p:nvSpPr>
          <p:cNvPr id="5" name="テキスト ボックス 4"/>
          <p:cNvSpPr txBox="1"/>
          <p:nvPr/>
        </p:nvSpPr>
        <p:spPr>
          <a:xfrm>
            <a:off x="8244408" y="1"/>
            <a:ext cx="899592" cy="307777"/>
          </a:xfrm>
          <a:prstGeom prst="rect">
            <a:avLst/>
          </a:prstGeom>
          <a:noFill/>
        </p:spPr>
        <p:txBody>
          <a:bodyPr wrap="square" rtlCol="0">
            <a:spAutoFit/>
          </a:bodyPr>
          <a:lstStyle/>
          <a:p>
            <a:r>
              <a:rPr lang="en-US" altLang="ja-JP" sz="1400" dirty="0" smtClean="0">
                <a:solidFill>
                  <a:prstClr val="black"/>
                </a:solidFill>
              </a:rPr>
              <a:t>C3 .(83)</a:t>
            </a:r>
            <a:endParaRPr lang="ja-JP" altLang="en-US" sz="1400" dirty="0">
              <a:solidFill>
                <a:prstClr val="black"/>
              </a:solidFill>
            </a:endParaRPr>
          </a:p>
        </p:txBody>
      </p:sp>
      <p:sp>
        <p:nvSpPr>
          <p:cNvPr id="6" name="正方形/長方形 5"/>
          <p:cNvSpPr/>
          <p:nvPr/>
        </p:nvSpPr>
        <p:spPr>
          <a:xfrm>
            <a:off x="251519" y="260648"/>
            <a:ext cx="6472010" cy="369332"/>
          </a:xfrm>
          <a:prstGeom prst="rect">
            <a:avLst/>
          </a:prstGeom>
        </p:spPr>
        <p:txBody>
          <a:bodyPr wrap="square">
            <a:spAutoFit/>
          </a:bodyPr>
          <a:lstStyle/>
          <a:p>
            <a:r>
              <a:rPr lang="ja-JP" altLang="en-US" b="1" dirty="0">
                <a:solidFill>
                  <a:prstClr val="black"/>
                </a:solidFill>
              </a:rPr>
              <a:t>①広域化（府域一水道）</a:t>
            </a:r>
            <a:endParaRPr lang="ja-JP" altLang="en-US" b="1" dirty="0">
              <a:solidFill>
                <a:srgbClr val="000000"/>
              </a:solidFill>
            </a:endParaRPr>
          </a:p>
        </p:txBody>
      </p:sp>
      <p:sp>
        <p:nvSpPr>
          <p:cNvPr id="8" name="山形 7"/>
          <p:cNvSpPr/>
          <p:nvPr/>
        </p:nvSpPr>
        <p:spPr>
          <a:xfrm>
            <a:off x="179512" y="773214"/>
            <a:ext cx="923482" cy="432000"/>
          </a:xfrm>
          <a:prstGeom prst="chevron">
            <a:avLst/>
          </a:prstGeom>
          <a:solidFill>
            <a:schemeClr val="bg1"/>
          </a:solidFill>
          <a:ln w="19050"/>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r>
              <a:rPr lang="en-US" altLang="ja-JP" sz="1050" dirty="0">
                <a:solidFill>
                  <a:prstClr val="black"/>
                </a:solidFill>
              </a:rPr>
              <a:t>2008</a:t>
            </a:r>
          </a:p>
          <a:p>
            <a:pPr algn="ctr"/>
            <a:r>
              <a:rPr lang="ja-JP" altLang="en-US" sz="1050" dirty="0">
                <a:solidFill>
                  <a:prstClr val="black"/>
                </a:solidFill>
              </a:rPr>
              <a:t>年度</a:t>
            </a:r>
          </a:p>
        </p:txBody>
      </p:sp>
      <p:sp>
        <p:nvSpPr>
          <p:cNvPr id="9" name="山形 8"/>
          <p:cNvSpPr/>
          <p:nvPr/>
        </p:nvSpPr>
        <p:spPr>
          <a:xfrm>
            <a:off x="971600" y="773214"/>
            <a:ext cx="923482" cy="432000"/>
          </a:xfrm>
          <a:prstGeom prst="chevron">
            <a:avLst/>
          </a:prstGeom>
          <a:noFill/>
          <a:ln w="190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ja-JP" sz="1050" dirty="0">
                <a:solidFill>
                  <a:prstClr val="black"/>
                </a:solidFill>
              </a:rPr>
              <a:t>2009</a:t>
            </a:r>
            <a:r>
              <a:rPr lang="ja-JP" altLang="en-US" sz="1050" dirty="0">
                <a:solidFill>
                  <a:prstClr val="black"/>
                </a:solidFill>
              </a:rPr>
              <a:t>年度</a:t>
            </a:r>
          </a:p>
        </p:txBody>
      </p:sp>
      <p:sp>
        <p:nvSpPr>
          <p:cNvPr id="10" name="山形 9"/>
          <p:cNvSpPr/>
          <p:nvPr/>
        </p:nvSpPr>
        <p:spPr>
          <a:xfrm>
            <a:off x="2123728" y="773214"/>
            <a:ext cx="923482" cy="432000"/>
          </a:xfrm>
          <a:prstGeom prst="chevron">
            <a:avLst/>
          </a:prstGeom>
          <a:noFill/>
          <a:ln w="190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ja-JP" sz="1050" dirty="0">
                <a:solidFill>
                  <a:prstClr val="black"/>
                </a:solidFill>
              </a:rPr>
              <a:t>2011</a:t>
            </a:r>
            <a:r>
              <a:rPr lang="ja-JP" altLang="en-US" sz="1050" dirty="0">
                <a:solidFill>
                  <a:prstClr val="black"/>
                </a:solidFill>
              </a:rPr>
              <a:t>年度</a:t>
            </a:r>
          </a:p>
        </p:txBody>
      </p:sp>
      <p:sp>
        <p:nvSpPr>
          <p:cNvPr id="11" name="山形 10"/>
          <p:cNvSpPr/>
          <p:nvPr/>
        </p:nvSpPr>
        <p:spPr>
          <a:xfrm>
            <a:off x="2895203" y="772820"/>
            <a:ext cx="923482" cy="432000"/>
          </a:xfrm>
          <a:prstGeom prst="chevron">
            <a:avLst/>
          </a:prstGeom>
          <a:solidFill>
            <a:schemeClr val="bg1"/>
          </a:solidFill>
          <a:ln w="190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ja-JP" sz="1050" dirty="0">
                <a:solidFill>
                  <a:prstClr val="black"/>
                </a:solidFill>
              </a:rPr>
              <a:t>2012</a:t>
            </a:r>
            <a:r>
              <a:rPr lang="ja-JP" altLang="en-US" sz="1050" dirty="0">
                <a:solidFill>
                  <a:prstClr val="black"/>
                </a:solidFill>
              </a:rPr>
              <a:t>年度</a:t>
            </a:r>
          </a:p>
        </p:txBody>
      </p:sp>
      <p:sp>
        <p:nvSpPr>
          <p:cNvPr id="12" name="正方形/長方形 11"/>
          <p:cNvSpPr/>
          <p:nvPr/>
        </p:nvSpPr>
        <p:spPr>
          <a:xfrm>
            <a:off x="107504" y="1362061"/>
            <a:ext cx="457200" cy="2009855"/>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vert="eaVert" lIns="36000" tIns="36000" rIns="0" bIns="36000" rtlCol="0" anchor="ctr"/>
          <a:lstStyle/>
          <a:p>
            <a:r>
              <a:rPr lang="ja-JP" altLang="en-US" sz="1200" dirty="0">
                <a:solidFill>
                  <a:prstClr val="black"/>
                </a:solidFill>
              </a:rPr>
              <a:t>①広域化（府域一水道）</a:t>
            </a:r>
          </a:p>
        </p:txBody>
      </p:sp>
      <p:sp>
        <p:nvSpPr>
          <p:cNvPr id="15" name="正方形/長方形 14"/>
          <p:cNvSpPr/>
          <p:nvPr/>
        </p:nvSpPr>
        <p:spPr>
          <a:xfrm>
            <a:off x="2763028" y="3588896"/>
            <a:ext cx="1679023" cy="686921"/>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0" bIns="36000" rtlCol="0" anchor="t"/>
          <a:lstStyle/>
          <a:p>
            <a:pPr marL="85725" indent="-85725">
              <a:lnSpc>
                <a:spcPts val="1200"/>
              </a:lnSpc>
            </a:pPr>
            <a:r>
              <a:rPr lang="ja-JP" altLang="en-US" sz="1100" dirty="0">
                <a:solidFill>
                  <a:prstClr val="black"/>
                </a:solidFill>
              </a:rPr>
              <a:t>●水道事業統合</a:t>
            </a:r>
            <a:endParaRPr lang="en-US" altLang="ja-JP" sz="1100" dirty="0">
              <a:solidFill>
                <a:prstClr val="black"/>
              </a:solidFill>
            </a:endParaRPr>
          </a:p>
          <a:p>
            <a:pPr marL="85725" indent="-85725">
              <a:lnSpc>
                <a:spcPts val="1200"/>
              </a:lnSpc>
            </a:pPr>
            <a:r>
              <a:rPr lang="ja-JP" altLang="en-US" sz="1100" dirty="0">
                <a:solidFill>
                  <a:prstClr val="black"/>
                </a:solidFill>
              </a:rPr>
              <a:t>　検討委員会（</a:t>
            </a:r>
            <a:r>
              <a:rPr lang="en-US" altLang="ja-JP" sz="1100" dirty="0">
                <a:solidFill>
                  <a:prstClr val="black"/>
                </a:solidFill>
              </a:rPr>
              <a:t>3</a:t>
            </a:r>
            <a:r>
              <a:rPr lang="ja-JP" altLang="en-US" sz="1100" dirty="0">
                <a:solidFill>
                  <a:prstClr val="black"/>
                </a:solidFill>
              </a:rPr>
              <a:t>月）</a:t>
            </a:r>
            <a:endParaRPr lang="en-US" altLang="ja-JP" sz="1100" dirty="0">
              <a:solidFill>
                <a:prstClr val="black"/>
              </a:solidFill>
            </a:endParaRPr>
          </a:p>
          <a:p>
            <a:pPr marL="85725">
              <a:lnSpc>
                <a:spcPts val="1200"/>
              </a:lnSpc>
            </a:pPr>
            <a:r>
              <a:rPr lang="ja-JP" altLang="en-US" sz="1100" dirty="0" smtClean="0">
                <a:solidFill>
                  <a:prstClr val="black"/>
                </a:solidFill>
              </a:rPr>
              <a:t>・大阪</a:t>
            </a:r>
            <a:r>
              <a:rPr lang="ja-JP" altLang="en-US" sz="1100" dirty="0">
                <a:solidFill>
                  <a:prstClr val="black"/>
                </a:solidFill>
              </a:rPr>
              <a:t>広域水道</a:t>
            </a:r>
            <a:r>
              <a:rPr lang="ja-JP" altLang="en-US" sz="1100" dirty="0" smtClean="0">
                <a:solidFill>
                  <a:prstClr val="black"/>
                </a:solidFill>
              </a:rPr>
              <a:t>企業団と</a:t>
            </a:r>
            <a:r>
              <a:rPr lang="ja-JP" altLang="en-US" sz="1100" dirty="0">
                <a:solidFill>
                  <a:prstClr val="black"/>
                </a:solidFill>
              </a:rPr>
              <a:t>の統合協議開始</a:t>
            </a:r>
          </a:p>
        </p:txBody>
      </p:sp>
      <p:sp>
        <p:nvSpPr>
          <p:cNvPr id="16" name="正方形/長方形 15"/>
          <p:cNvSpPr/>
          <p:nvPr/>
        </p:nvSpPr>
        <p:spPr>
          <a:xfrm>
            <a:off x="3235531" y="4277943"/>
            <a:ext cx="1902689" cy="519209"/>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0" bIns="36000" rtlCol="0" anchor="t"/>
          <a:lstStyle/>
          <a:p>
            <a:pPr marL="85725" indent="-85725">
              <a:lnSpc>
                <a:spcPts val="1200"/>
              </a:lnSpc>
              <a:defRPr/>
            </a:pPr>
            <a:r>
              <a:rPr lang="ja-JP" altLang="en-US" sz="1100" dirty="0">
                <a:solidFill>
                  <a:prstClr val="black"/>
                </a:solidFill>
              </a:rPr>
              <a:t>●府市統合本部（</a:t>
            </a:r>
            <a:r>
              <a:rPr lang="en-US" altLang="ja-JP" sz="1100" dirty="0">
                <a:solidFill>
                  <a:prstClr val="black"/>
                </a:solidFill>
              </a:rPr>
              <a:t>6</a:t>
            </a:r>
            <a:r>
              <a:rPr lang="ja-JP" altLang="en-US" sz="1100" dirty="0">
                <a:solidFill>
                  <a:prstClr val="black"/>
                </a:solidFill>
              </a:rPr>
              <a:t>月）</a:t>
            </a:r>
            <a:endParaRPr lang="en-US" altLang="ja-JP" sz="1100" dirty="0">
              <a:solidFill>
                <a:prstClr val="black"/>
              </a:solidFill>
            </a:endParaRPr>
          </a:p>
          <a:p>
            <a:pPr marL="85725">
              <a:lnSpc>
                <a:spcPts val="1200"/>
              </a:lnSpc>
              <a:defRPr/>
            </a:pPr>
            <a:r>
              <a:rPr lang="ja-JP" altLang="en-US" sz="1100" dirty="0">
                <a:solidFill>
                  <a:prstClr val="black"/>
                </a:solidFill>
              </a:rPr>
              <a:t>・経営形態の見直し項目（</a:t>
            </a:r>
            <a:r>
              <a:rPr lang="en-US" altLang="ja-JP" sz="1100" dirty="0">
                <a:solidFill>
                  <a:prstClr val="black"/>
                </a:solidFill>
              </a:rPr>
              <a:t>A</a:t>
            </a:r>
            <a:r>
              <a:rPr lang="ja-JP" altLang="en-US" sz="1100" dirty="0">
                <a:solidFill>
                  <a:prstClr val="black"/>
                </a:solidFill>
              </a:rPr>
              <a:t>項目）の基本的方向性について</a:t>
            </a:r>
            <a:endParaRPr lang="en-US" altLang="ja-JP" sz="1100" dirty="0">
              <a:solidFill>
                <a:prstClr val="black"/>
              </a:solidFill>
            </a:endParaRPr>
          </a:p>
        </p:txBody>
      </p:sp>
      <p:sp>
        <p:nvSpPr>
          <p:cNvPr id="18" name="正方形/長方形 17"/>
          <p:cNvSpPr/>
          <p:nvPr/>
        </p:nvSpPr>
        <p:spPr>
          <a:xfrm>
            <a:off x="4026843" y="1876941"/>
            <a:ext cx="1149478" cy="39180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0" bIns="36000" rtlCol="0" anchor="t"/>
          <a:lstStyle/>
          <a:p>
            <a:pPr marL="85725" indent="-85725">
              <a:lnSpc>
                <a:spcPts val="1200"/>
              </a:lnSpc>
            </a:pPr>
            <a:r>
              <a:rPr lang="ja-JP" altLang="en-US" sz="1100" dirty="0">
                <a:solidFill>
                  <a:prstClr val="black"/>
                </a:solidFill>
              </a:rPr>
              <a:t>●統合協議一旦中止（</a:t>
            </a:r>
            <a:r>
              <a:rPr lang="en-US" altLang="ja-JP" sz="1100" dirty="0">
                <a:solidFill>
                  <a:prstClr val="black"/>
                </a:solidFill>
              </a:rPr>
              <a:t>6</a:t>
            </a:r>
            <a:r>
              <a:rPr lang="ja-JP" altLang="en-US" sz="1100" dirty="0">
                <a:solidFill>
                  <a:prstClr val="black"/>
                </a:solidFill>
              </a:rPr>
              <a:t>月）</a:t>
            </a:r>
            <a:endParaRPr lang="en-US" altLang="ja-JP" sz="1100" dirty="0">
              <a:solidFill>
                <a:prstClr val="black"/>
              </a:solidFill>
            </a:endParaRPr>
          </a:p>
        </p:txBody>
      </p:sp>
      <p:sp>
        <p:nvSpPr>
          <p:cNvPr id="34" name="山形 33"/>
          <p:cNvSpPr/>
          <p:nvPr/>
        </p:nvSpPr>
        <p:spPr>
          <a:xfrm>
            <a:off x="3678100" y="772868"/>
            <a:ext cx="923482" cy="432000"/>
          </a:xfrm>
          <a:prstGeom prst="chevron">
            <a:avLst/>
          </a:prstGeom>
          <a:noFill/>
          <a:ln w="190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ja-JP" sz="1050" dirty="0">
                <a:solidFill>
                  <a:prstClr val="black"/>
                </a:solidFill>
              </a:rPr>
              <a:t>2013</a:t>
            </a:r>
            <a:r>
              <a:rPr lang="ja-JP" altLang="en-US" sz="1050" dirty="0">
                <a:solidFill>
                  <a:prstClr val="black"/>
                </a:solidFill>
              </a:rPr>
              <a:t>年度</a:t>
            </a:r>
          </a:p>
        </p:txBody>
      </p:sp>
      <p:sp>
        <p:nvSpPr>
          <p:cNvPr id="35" name="山形 34"/>
          <p:cNvSpPr/>
          <p:nvPr/>
        </p:nvSpPr>
        <p:spPr>
          <a:xfrm>
            <a:off x="5580112" y="772820"/>
            <a:ext cx="2664296" cy="432000"/>
          </a:xfrm>
          <a:prstGeom prst="chevron">
            <a:avLst/>
          </a:prstGeom>
          <a:solidFill>
            <a:schemeClr val="bg1"/>
          </a:solidFill>
          <a:ln w="190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ja-JP" sz="1050" dirty="0">
                <a:solidFill>
                  <a:prstClr val="black"/>
                </a:solidFill>
              </a:rPr>
              <a:t>2017</a:t>
            </a:r>
            <a:r>
              <a:rPr lang="ja-JP" altLang="en-US" sz="1050" dirty="0">
                <a:solidFill>
                  <a:prstClr val="black"/>
                </a:solidFill>
              </a:rPr>
              <a:t>年度</a:t>
            </a:r>
          </a:p>
        </p:txBody>
      </p:sp>
      <p:sp>
        <p:nvSpPr>
          <p:cNvPr id="37" name="山形 36"/>
          <p:cNvSpPr/>
          <p:nvPr/>
        </p:nvSpPr>
        <p:spPr>
          <a:xfrm>
            <a:off x="1763688" y="778402"/>
            <a:ext cx="490436" cy="432000"/>
          </a:xfrm>
          <a:prstGeom prst="chevron">
            <a:avLst/>
          </a:prstGeom>
          <a:solidFill>
            <a:schemeClr val="bg1"/>
          </a:solidFill>
          <a:ln w="190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050" dirty="0">
              <a:solidFill>
                <a:prstClr val="black"/>
              </a:solidFill>
            </a:endParaRPr>
          </a:p>
        </p:txBody>
      </p:sp>
      <p:sp>
        <p:nvSpPr>
          <p:cNvPr id="28" name="正方形/長方形 27"/>
          <p:cNvSpPr/>
          <p:nvPr/>
        </p:nvSpPr>
        <p:spPr>
          <a:xfrm>
            <a:off x="827584" y="1312009"/>
            <a:ext cx="1571312" cy="514772"/>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0" bIns="36000" rtlCol="0" anchor="t"/>
          <a:lstStyle/>
          <a:p>
            <a:pPr marL="85725" indent="-85725">
              <a:lnSpc>
                <a:spcPts val="1200"/>
              </a:lnSpc>
            </a:pPr>
            <a:r>
              <a:rPr lang="ja-JP" altLang="en-US" sz="1100" dirty="0">
                <a:solidFill>
                  <a:prstClr val="black"/>
                </a:solidFill>
              </a:rPr>
              <a:t>●コンセッション型指定管理者制度による府用水供給事業の受託について提案（</a:t>
            </a:r>
            <a:r>
              <a:rPr lang="en-US" altLang="ja-JP" sz="1100" dirty="0">
                <a:solidFill>
                  <a:prstClr val="black"/>
                </a:solidFill>
              </a:rPr>
              <a:t>3</a:t>
            </a:r>
            <a:r>
              <a:rPr lang="ja-JP" altLang="en-US" sz="1100" dirty="0">
                <a:solidFill>
                  <a:prstClr val="black"/>
                </a:solidFill>
              </a:rPr>
              <a:t>月）</a:t>
            </a:r>
            <a:endParaRPr lang="en-US" altLang="ja-JP" sz="1100" dirty="0">
              <a:solidFill>
                <a:prstClr val="white"/>
              </a:solidFill>
            </a:endParaRPr>
          </a:p>
        </p:txBody>
      </p:sp>
      <p:sp>
        <p:nvSpPr>
          <p:cNvPr id="30" name="正方形/長方形 29"/>
          <p:cNvSpPr/>
          <p:nvPr/>
        </p:nvSpPr>
        <p:spPr>
          <a:xfrm>
            <a:off x="1376408" y="2024903"/>
            <a:ext cx="1755432" cy="684017"/>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0" bIns="36000" rtlCol="0" anchor="t"/>
          <a:lstStyle/>
          <a:p>
            <a:pPr marL="85725" indent="-85725">
              <a:lnSpc>
                <a:spcPts val="1200"/>
              </a:lnSpc>
              <a:defRPr/>
            </a:pPr>
            <a:r>
              <a:rPr lang="ja-JP" altLang="en-US" sz="1100" dirty="0">
                <a:solidFill>
                  <a:prstClr val="black"/>
                </a:solidFill>
              </a:rPr>
              <a:t>●受水市町村の首長会議</a:t>
            </a:r>
            <a:endParaRPr lang="en-US" altLang="ja-JP" sz="1100" dirty="0">
              <a:solidFill>
                <a:prstClr val="black"/>
              </a:solidFill>
            </a:endParaRPr>
          </a:p>
          <a:p>
            <a:pPr marL="85725" indent="-85725">
              <a:lnSpc>
                <a:spcPts val="1200"/>
              </a:lnSpc>
              <a:defRPr/>
            </a:pPr>
            <a:r>
              <a:rPr lang="ja-JP" altLang="en-US" sz="1100" dirty="0">
                <a:solidFill>
                  <a:prstClr val="black"/>
                </a:solidFill>
              </a:rPr>
              <a:t>　（</a:t>
            </a:r>
            <a:r>
              <a:rPr lang="en-US" altLang="ja-JP" sz="1100" dirty="0">
                <a:solidFill>
                  <a:prstClr val="black"/>
                </a:solidFill>
              </a:rPr>
              <a:t>1</a:t>
            </a:r>
            <a:r>
              <a:rPr lang="ja-JP" altLang="en-US" sz="1100" dirty="0">
                <a:solidFill>
                  <a:prstClr val="black"/>
                </a:solidFill>
              </a:rPr>
              <a:t>月）</a:t>
            </a:r>
            <a:endParaRPr lang="en-US" altLang="ja-JP" sz="1100" dirty="0">
              <a:solidFill>
                <a:prstClr val="black"/>
              </a:solidFill>
            </a:endParaRPr>
          </a:p>
          <a:p>
            <a:pPr marL="85725">
              <a:lnSpc>
                <a:spcPts val="1200"/>
              </a:lnSpc>
              <a:defRPr/>
            </a:pPr>
            <a:r>
              <a:rPr lang="ja-JP" altLang="en-US" sz="1100" dirty="0">
                <a:solidFill>
                  <a:prstClr val="black"/>
                </a:solidFill>
              </a:rPr>
              <a:t>・コンセッション方式ではなく、企業団を設立することが決定、統合協議</a:t>
            </a:r>
            <a:r>
              <a:rPr lang="ja-JP" altLang="en-US" sz="1100" dirty="0" smtClean="0">
                <a:solidFill>
                  <a:prstClr val="black"/>
                </a:solidFill>
              </a:rPr>
              <a:t>中止</a:t>
            </a:r>
            <a:endParaRPr lang="en-US" altLang="ja-JP" sz="1100" dirty="0">
              <a:solidFill>
                <a:prstClr val="white"/>
              </a:solidFill>
            </a:endParaRPr>
          </a:p>
        </p:txBody>
      </p:sp>
      <p:sp>
        <p:nvSpPr>
          <p:cNvPr id="36" name="正方形/長方形 35"/>
          <p:cNvSpPr/>
          <p:nvPr/>
        </p:nvSpPr>
        <p:spPr>
          <a:xfrm>
            <a:off x="2425828" y="2880201"/>
            <a:ext cx="1392857" cy="538495"/>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0" bIns="36000" rtlCol="0" anchor="t"/>
          <a:lstStyle/>
          <a:p>
            <a:pPr marL="85725" indent="-85725">
              <a:lnSpc>
                <a:spcPts val="1200"/>
              </a:lnSpc>
              <a:defRPr/>
            </a:pPr>
            <a:r>
              <a:rPr lang="ja-JP" altLang="en-US" sz="1100" dirty="0">
                <a:solidFill>
                  <a:prstClr val="black"/>
                </a:solidFill>
              </a:rPr>
              <a:t>●市戦略会議（</a:t>
            </a:r>
            <a:r>
              <a:rPr lang="en-US" altLang="ja-JP" sz="1100" dirty="0">
                <a:solidFill>
                  <a:prstClr val="black"/>
                </a:solidFill>
              </a:rPr>
              <a:t>12</a:t>
            </a:r>
            <a:r>
              <a:rPr lang="ja-JP" altLang="en-US" sz="1100" dirty="0">
                <a:solidFill>
                  <a:prstClr val="black"/>
                </a:solidFill>
              </a:rPr>
              <a:t>月）</a:t>
            </a:r>
            <a:endParaRPr lang="en-US" altLang="ja-JP" sz="1100" dirty="0">
              <a:solidFill>
                <a:prstClr val="black"/>
              </a:solidFill>
            </a:endParaRPr>
          </a:p>
          <a:p>
            <a:pPr marL="85725">
              <a:lnSpc>
                <a:spcPts val="1200"/>
              </a:lnSpc>
              <a:defRPr/>
            </a:pPr>
            <a:r>
              <a:rPr lang="ja-JP" altLang="en-US" sz="1100" dirty="0">
                <a:solidFill>
                  <a:prstClr val="black"/>
                </a:solidFill>
              </a:rPr>
              <a:t>・府域一水道を目指す方針を</a:t>
            </a:r>
            <a:r>
              <a:rPr lang="ja-JP" altLang="en-US" sz="1100" dirty="0" smtClean="0">
                <a:solidFill>
                  <a:prstClr val="black"/>
                </a:solidFill>
              </a:rPr>
              <a:t>確認</a:t>
            </a:r>
            <a:endParaRPr lang="en-US" altLang="ja-JP" sz="1100" dirty="0">
              <a:solidFill>
                <a:prstClr val="white"/>
              </a:solidFill>
            </a:endParaRPr>
          </a:p>
        </p:txBody>
      </p:sp>
      <p:cxnSp>
        <p:nvCxnSpPr>
          <p:cNvPr id="29" name="直線コネクタ 28"/>
          <p:cNvCxnSpPr/>
          <p:nvPr/>
        </p:nvCxnSpPr>
        <p:spPr>
          <a:xfrm>
            <a:off x="179512" y="560363"/>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41" name="正方形/長方形 40"/>
          <p:cNvSpPr/>
          <p:nvPr/>
        </p:nvSpPr>
        <p:spPr>
          <a:xfrm>
            <a:off x="7815310" y="234434"/>
            <a:ext cx="1158779" cy="369332"/>
          </a:xfrm>
          <a:prstGeom prst="rect">
            <a:avLst/>
          </a:prstGeom>
          <a:noFill/>
        </p:spPr>
        <p:txBody>
          <a:bodyPr wrap="none">
            <a:spAutoFit/>
          </a:bodyPr>
          <a:lstStyle/>
          <a:p>
            <a:pPr algn="ctr"/>
            <a:r>
              <a:rPr lang="ja-JP" altLang="en-US" dirty="0">
                <a:solidFill>
                  <a:prstClr val="black"/>
                </a:solidFill>
              </a:rPr>
              <a:t>＜</a:t>
            </a:r>
            <a:r>
              <a:rPr lang="en-US" altLang="ja-JP" dirty="0">
                <a:solidFill>
                  <a:prstClr val="black"/>
                </a:solidFill>
              </a:rPr>
              <a:t>What</a:t>
            </a:r>
            <a:r>
              <a:rPr lang="ja-JP" altLang="en-US" dirty="0">
                <a:solidFill>
                  <a:prstClr val="black"/>
                </a:solidFill>
              </a:rPr>
              <a:t>＞</a:t>
            </a:r>
          </a:p>
        </p:txBody>
      </p:sp>
      <p:sp>
        <p:nvSpPr>
          <p:cNvPr id="42" name="スライド番号プレースホルダ 41"/>
          <p:cNvSpPr>
            <a:spLocks noGrp="1"/>
          </p:cNvSpPr>
          <p:nvPr>
            <p:ph type="sldNum" sz="quarter" idx="12"/>
          </p:nvPr>
        </p:nvSpPr>
        <p:spPr/>
        <p:txBody>
          <a:bodyPr/>
          <a:lstStyle/>
          <a:p>
            <a:fld id="{CCEC3038-1CF1-4B63-9920-55248DCFBA97}" type="slidenum">
              <a:rPr lang="ja-JP" altLang="en-US" smtClean="0">
                <a:solidFill>
                  <a:prstClr val="black">
                    <a:tint val="75000"/>
                  </a:prstClr>
                </a:solidFill>
              </a:rPr>
              <a:pPr/>
              <a:t>70</a:t>
            </a:fld>
            <a:endParaRPr lang="ja-JP" altLang="en-US" dirty="0">
              <a:solidFill>
                <a:prstClr val="black">
                  <a:tint val="75000"/>
                </a:prstClr>
              </a:solidFill>
            </a:endParaRPr>
          </a:p>
        </p:txBody>
      </p:sp>
      <p:sp>
        <p:nvSpPr>
          <p:cNvPr id="44" name="山形 43"/>
          <p:cNvSpPr/>
          <p:nvPr/>
        </p:nvSpPr>
        <p:spPr>
          <a:xfrm>
            <a:off x="4788024" y="764704"/>
            <a:ext cx="490436" cy="432000"/>
          </a:xfrm>
          <a:prstGeom prst="chevron">
            <a:avLst/>
          </a:prstGeom>
          <a:solidFill>
            <a:schemeClr val="bg1"/>
          </a:solidFill>
          <a:ln w="190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050" dirty="0">
              <a:solidFill>
                <a:prstClr val="black"/>
              </a:solidFill>
            </a:endParaRPr>
          </a:p>
        </p:txBody>
      </p:sp>
      <p:cxnSp>
        <p:nvCxnSpPr>
          <p:cNvPr id="53" name="直線コネクタ 52"/>
          <p:cNvCxnSpPr/>
          <p:nvPr/>
        </p:nvCxnSpPr>
        <p:spPr>
          <a:xfrm>
            <a:off x="5364088" y="1238076"/>
            <a:ext cx="0" cy="5575300"/>
          </a:xfrm>
          <a:prstGeom prst="line">
            <a:avLst/>
          </a:prstGeom>
          <a:ln w="3175">
            <a:prstDash val="sysDash"/>
          </a:ln>
        </p:spPr>
        <p:style>
          <a:lnRef idx="1">
            <a:schemeClr val="accent1"/>
          </a:lnRef>
          <a:fillRef idx="0">
            <a:schemeClr val="accent1"/>
          </a:fillRef>
          <a:effectRef idx="0">
            <a:schemeClr val="accent1"/>
          </a:effectRef>
          <a:fontRef idx="minor">
            <a:schemeClr val="tx1"/>
          </a:fontRef>
        </p:style>
      </p:cxnSp>
      <p:sp>
        <p:nvSpPr>
          <p:cNvPr id="31" name="正方形/長方形 30"/>
          <p:cNvSpPr/>
          <p:nvPr/>
        </p:nvSpPr>
        <p:spPr>
          <a:xfrm>
            <a:off x="5737414" y="1315950"/>
            <a:ext cx="2218962" cy="756891"/>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0" bIns="36000" rtlCol="0" anchor="t"/>
          <a:lstStyle/>
          <a:p>
            <a:pPr marL="85725" indent="-85725">
              <a:lnSpc>
                <a:spcPts val="1200"/>
              </a:lnSpc>
              <a:defRPr/>
            </a:pPr>
            <a:r>
              <a:rPr lang="ja-JP" altLang="en-US" sz="1100" dirty="0">
                <a:solidFill>
                  <a:prstClr val="black"/>
                </a:solidFill>
              </a:rPr>
              <a:t>●第</a:t>
            </a:r>
            <a:r>
              <a:rPr lang="en-US" altLang="ja-JP" sz="1100" dirty="0">
                <a:solidFill>
                  <a:prstClr val="black"/>
                </a:solidFill>
              </a:rPr>
              <a:t>9</a:t>
            </a:r>
            <a:r>
              <a:rPr lang="ja-JP" altLang="en-US" sz="1100" dirty="0">
                <a:solidFill>
                  <a:prstClr val="black"/>
                </a:solidFill>
              </a:rPr>
              <a:t>回副首都推進本部会議（</a:t>
            </a:r>
            <a:r>
              <a:rPr lang="en-US" altLang="ja-JP" sz="1100" dirty="0">
                <a:solidFill>
                  <a:prstClr val="black"/>
                </a:solidFill>
              </a:rPr>
              <a:t>6</a:t>
            </a:r>
            <a:r>
              <a:rPr lang="ja-JP" altLang="en-US" sz="1100" dirty="0">
                <a:solidFill>
                  <a:prstClr val="black"/>
                </a:solidFill>
              </a:rPr>
              <a:t>月）</a:t>
            </a:r>
            <a:endParaRPr lang="en-US" altLang="ja-JP" sz="1100" dirty="0">
              <a:solidFill>
                <a:prstClr val="black"/>
              </a:solidFill>
            </a:endParaRPr>
          </a:p>
          <a:p>
            <a:pPr marL="85725">
              <a:lnSpc>
                <a:spcPts val="1200"/>
              </a:lnSpc>
              <a:defRPr/>
            </a:pPr>
            <a:r>
              <a:rPr lang="ja-JP" altLang="en-US" sz="1100" dirty="0">
                <a:solidFill>
                  <a:prstClr val="black"/>
                </a:solidFill>
              </a:rPr>
              <a:t>・市と府で府域の全体</a:t>
            </a:r>
            <a:r>
              <a:rPr lang="ja-JP" altLang="en-US" sz="1100">
                <a:solidFill>
                  <a:prstClr val="black"/>
                </a:solidFill>
              </a:rPr>
              <a:t>最適の水道に</a:t>
            </a:r>
            <a:r>
              <a:rPr lang="ja-JP" altLang="en-US" sz="1100" dirty="0">
                <a:solidFill>
                  <a:prstClr val="black"/>
                </a:solidFill>
              </a:rPr>
              <a:t>ついて協議する場を設定し、</a:t>
            </a:r>
            <a:r>
              <a:rPr lang="ja-JP" altLang="en-US" sz="1100">
                <a:solidFill>
                  <a:prstClr val="black"/>
                </a:solidFill>
              </a:rPr>
              <a:t>検討する必要性が示された</a:t>
            </a:r>
            <a:endParaRPr lang="en-US" altLang="ja-JP" sz="1100" dirty="0">
              <a:solidFill>
                <a:prstClr val="black"/>
              </a:solidFill>
            </a:endParaRPr>
          </a:p>
        </p:txBody>
      </p:sp>
      <p:sp>
        <p:nvSpPr>
          <p:cNvPr id="33" name="正方形/長方形 32"/>
          <p:cNvSpPr/>
          <p:nvPr/>
        </p:nvSpPr>
        <p:spPr>
          <a:xfrm>
            <a:off x="6156175" y="2149268"/>
            <a:ext cx="2238523" cy="1207724"/>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0" bIns="36000" rtlCol="0" anchor="t"/>
          <a:lstStyle/>
          <a:p>
            <a:pPr marL="85725" indent="-85725">
              <a:lnSpc>
                <a:spcPts val="1200"/>
              </a:lnSpc>
              <a:defRPr/>
            </a:pPr>
            <a:r>
              <a:rPr lang="ja-JP" altLang="en-US" sz="1100" dirty="0">
                <a:solidFill>
                  <a:prstClr val="black"/>
                </a:solidFill>
              </a:rPr>
              <a:t>●第</a:t>
            </a:r>
            <a:r>
              <a:rPr lang="en-US" altLang="ja-JP" sz="1100" dirty="0">
                <a:solidFill>
                  <a:prstClr val="black"/>
                </a:solidFill>
              </a:rPr>
              <a:t>10</a:t>
            </a:r>
            <a:r>
              <a:rPr lang="ja-JP" altLang="en-US" sz="1100" dirty="0">
                <a:solidFill>
                  <a:prstClr val="black"/>
                </a:solidFill>
              </a:rPr>
              <a:t>回副首都推進本部会議（</a:t>
            </a:r>
            <a:r>
              <a:rPr lang="en-US" altLang="ja-JP" sz="1100" dirty="0">
                <a:solidFill>
                  <a:prstClr val="black"/>
                </a:solidFill>
              </a:rPr>
              <a:t>8</a:t>
            </a:r>
            <a:r>
              <a:rPr lang="ja-JP" altLang="en-US" sz="1100" dirty="0">
                <a:solidFill>
                  <a:prstClr val="black"/>
                </a:solidFill>
              </a:rPr>
              <a:t>月）</a:t>
            </a:r>
            <a:endParaRPr lang="en-US" altLang="ja-JP" sz="1100" dirty="0">
              <a:solidFill>
                <a:prstClr val="black"/>
              </a:solidFill>
            </a:endParaRPr>
          </a:p>
          <a:p>
            <a:pPr marL="85725">
              <a:lnSpc>
                <a:spcPts val="1200"/>
              </a:lnSpc>
              <a:defRPr/>
            </a:pPr>
            <a:r>
              <a:rPr lang="ja-JP" altLang="en-US" sz="1100" dirty="0">
                <a:solidFill>
                  <a:prstClr val="black"/>
                </a:solidFill>
              </a:rPr>
              <a:t>・大阪の水道事業の現状分析を報告</a:t>
            </a:r>
            <a:endParaRPr lang="en-US" altLang="ja-JP" sz="1100" dirty="0">
              <a:solidFill>
                <a:prstClr val="black"/>
              </a:solidFill>
            </a:endParaRPr>
          </a:p>
          <a:p>
            <a:pPr marL="85725">
              <a:lnSpc>
                <a:spcPts val="1200"/>
              </a:lnSpc>
              <a:defRPr/>
            </a:pPr>
            <a:r>
              <a:rPr lang="ja-JP" altLang="en-US" sz="1100" dirty="0">
                <a:solidFill>
                  <a:prstClr val="black"/>
                </a:solidFill>
              </a:rPr>
              <a:t>・副首都推進局・大阪府健康医療部・大阪市水道局による府域水道最適化検討チームを設置し、府域全体の水道事業の最適化の観点から検討を進めることが決定</a:t>
            </a:r>
            <a:endParaRPr lang="en-US" altLang="ja-JP" sz="1100" dirty="0">
              <a:solidFill>
                <a:prstClr val="black"/>
              </a:solidFill>
            </a:endParaRPr>
          </a:p>
        </p:txBody>
      </p:sp>
      <p:sp>
        <p:nvSpPr>
          <p:cNvPr id="38" name="正方形/長方形 37"/>
          <p:cNvSpPr/>
          <p:nvPr/>
        </p:nvSpPr>
        <p:spPr>
          <a:xfrm>
            <a:off x="6471091" y="3520537"/>
            <a:ext cx="1923608" cy="916575"/>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0" bIns="36000" rtlCol="0" anchor="t"/>
          <a:lstStyle/>
          <a:p>
            <a:pPr marL="85725" indent="-85725">
              <a:lnSpc>
                <a:spcPts val="1200"/>
              </a:lnSpc>
              <a:defRPr/>
            </a:pPr>
            <a:r>
              <a:rPr lang="ja-JP" altLang="en-US" sz="1100" dirty="0">
                <a:solidFill>
                  <a:prstClr val="black"/>
                </a:solidFill>
              </a:rPr>
              <a:t>●府域水道最適化検討チーム（</a:t>
            </a:r>
            <a:r>
              <a:rPr lang="en-US" altLang="ja-JP" sz="1100" dirty="0">
                <a:solidFill>
                  <a:prstClr val="black"/>
                </a:solidFill>
              </a:rPr>
              <a:t>9</a:t>
            </a:r>
            <a:r>
              <a:rPr lang="ja-JP" altLang="en-US" sz="1100" dirty="0">
                <a:solidFill>
                  <a:prstClr val="black"/>
                </a:solidFill>
              </a:rPr>
              <a:t>月～）</a:t>
            </a:r>
            <a:endParaRPr lang="en-US" altLang="ja-JP" sz="1100" dirty="0">
              <a:solidFill>
                <a:prstClr val="black"/>
              </a:solidFill>
            </a:endParaRPr>
          </a:p>
          <a:p>
            <a:pPr marL="85725">
              <a:lnSpc>
                <a:spcPts val="1200"/>
              </a:lnSpc>
              <a:defRPr/>
            </a:pPr>
            <a:r>
              <a:rPr lang="ja-JP" altLang="en-US" sz="1100" dirty="0">
                <a:solidFill>
                  <a:prstClr val="black"/>
                </a:solidFill>
              </a:rPr>
              <a:t>・特別顧問からの助言を受けながら、浄水場の最適化などを検討</a:t>
            </a:r>
            <a:endParaRPr lang="en-US" altLang="ja-JP" sz="1100" dirty="0">
              <a:solidFill>
                <a:prstClr val="black"/>
              </a:solidFill>
            </a:endParaRPr>
          </a:p>
        </p:txBody>
      </p:sp>
      <p:cxnSp>
        <p:nvCxnSpPr>
          <p:cNvPr id="40" name="直線コネクタ 39"/>
          <p:cNvCxnSpPr/>
          <p:nvPr/>
        </p:nvCxnSpPr>
        <p:spPr>
          <a:xfrm>
            <a:off x="5148064" y="1196752"/>
            <a:ext cx="0" cy="5575300"/>
          </a:xfrm>
          <a:prstGeom prst="line">
            <a:avLst/>
          </a:prstGeom>
          <a:ln w="3175">
            <a:prstDash val="sysDash"/>
          </a:ln>
        </p:spPr>
        <p:style>
          <a:lnRef idx="1">
            <a:schemeClr val="accent1"/>
          </a:lnRef>
          <a:fillRef idx="0">
            <a:schemeClr val="accent1"/>
          </a:fillRef>
          <a:effectRef idx="0">
            <a:schemeClr val="accent1"/>
          </a:effectRef>
          <a:fontRef idx="minor">
            <a:schemeClr val="tx1"/>
          </a:fontRef>
        </p:style>
      </p:cxnSp>
      <p:sp>
        <p:nvSpPr>
          <p:cNvPr id="43" name="テキスト ボックス 42"/>
          <p:cNvSpPr txBox="1"/>
          <p:nvPr/>
        </p:nvSpPr>
        <p:spPr>
          <a:xfrm>
            <a:off x="0" y="0"/>
            <a:ext cx="3851920" cy="260648"/>
          </a:xfrm>
          <a:prstGeom prst="rect">
            <a:avLst/>
          </a:prstGeom>
          <a:noFill/>
        </p:spPr>
        <p:txBody>
          <a:bodyPr wrap="square" rtlCol="0">
            <a:spAutoFit/>
          </a:bodyPr>
          <a:lstStyle/>
          <a:p>
            <a:r>
              <a:rPr lang="en-US" altLang="ja-JP" sz="1100" dirty="0"/>
              <a:t>Ⅱ</a:t>
            </a:r>
            <a:r>
              <a:rPr lang="ja-JP" altLang="en-US" sz="1100" dirty="0"/>
              <a:t>　公民連携</a:t>
            </a:r>
            <a:r>
              <a:rPr lang="en-US" altLang="ja-JP" sz="1100" dirty="0"/>
              <a:t>/</a:t>
            </a:r>
            <a:r>
              <a:rPr lang="ja-JP" altLang="en-US" sz="1100" dirty="0"/>
              <a:t>経営形態の見直し</a:t>
            </a:r>
            <a:r>
              <a:rPr lang="en-US" altLang="ja-JP" sz="1100" dirty="0"/>
              <a:t>【</a:t>
            </a:r>
            <a:r>
              <a:rPr lang="ja-JP" altLang="en-US" sz="1100" dirty="0"/>
              <a:t>民営化の取組</a:t>
            </a:r>
            <a:r>
              <a:rPr lang="en-US" altLang="ja-JP" sz="1100" dirty="0"/>
              <a:t>】</a:t>
            </a:r>
            <a:r>
              <a:rPr lang="ja-JP" altLang="en-US" sz="1100" dirty="0"/>
              <a:t>・水道</a:t>
            </a:r>
            <a:endParaRPr kumimoji="1" lang="en-US" altLang="ja-JP" sz="1100" dirty="0"/>
          </a:p>
        </p:txBody>
      </p:sp>
    </p:spTree>
    <p:extLst>
      <p:ext uri="{BB962C8B-B14F-4D97-AF65-F5344CB8AC3E}">
        <p14:creationId xmlns:p14="http://schemas.microsoft.com/office/powerpoint/2010/main" val="480547386"/>
      </p:ext>
    </p:extLst>
  </p:cSld>
  <p:clrMapOvr>
    <a:masterClrMapping/>
  </p:clrMapOvr>
  <p:timing>
    <p:tnLst>
      <p:par>
        <p:cTn id="1" dur="indefinite" restart="never" nodeType="tmRoot"/>
      </p:par>
    </p:tn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角丸四角形 1"/>
          <p:cNvSpPr/>
          <p:nvPr/>
        </p:nvSpPr>
        <p:spPr>
          <a:xfrm>
            <a:off x="3050340" y="1374269"/>
            <a:ext cx="5661144" cy="3782924"/>
          </a:xfrm>
          <a:prstGeom prst="roundRect">
            <a:avLst>
              <a:gd name="adj" fmla="val 5588"/>
            </a:avLst>
          </a:prstGeom>
          <a:solidFill>
            <a:schemeClr val="accent6">
              <a:lumMod val="60000"/>
              <a:lumOff val="40000"/>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cxnSp>
        <p:nvCxnSpPr>
          <p:cNvPr id="45" name="直線コネクタ 44"/>
          <p:cNvCxnSpPr/>
          <p:nvPr/>
        </p:nvCxnSpPr>
        <p:spPr>
          <a:xfrm>
            <a:off x="1882823" y="1244600"/>
            <a:ext cx="0" cy="5575300"/>
          </a:xfrm>
          <a:prstGeom prst="line">
            <a:avLst/>
          </a:prstGeom>
          <a:ln w="3175">
            <a:prstDash val="sysDash"/>
          </a:ln>
        </p:spPr>
        <p:style>
          <a:lnRef idx="1">
            <a:schemeClr val="accent1"/>
          </a:lnRef>
          <a:fillRef idx="0">
            <a:schemeClr val="accent1"/>
          </a:fillRef>
          <a:effectRef idx="0">
            <a:schemeClr val="accent1"/>
          </a:effectRef>
          <a:fontRef idx="minor">
            <a:schemeClr val="tx1"/>
          </a:fontRef>
        </p:style>
      </p:cxnSp>
      <p:cxnSp>
        <p:nvCxnSpPr>
          <p:cNvPr id="46" name="直線コネクタ 45"/>
          <p:cNvCxnSpPr/>
          <p:nvPr/>
        </p:nvCxnSpPr>
        <p:spPr>
          <a:xfrm>
            <a:off x="3381547" y="1244600"/>
            <a:ext cx="0" cy="5575300"/>
          </a:xfrm>
          <a:prstGeom prst="line">
            <a:avLst/>
          </a:prstGeom>
          <a:ln w="3175">
            <a:prstDash val="sysDash"/>
          </a:ln>
        </p:spPr>
        <p:style>
          <a:lnRef idx="1">
            <a:schemeClr val="accent1"/>
          </a:lnRef>
          <a:fillRef idx="0">
            <a:schemeClr val="accent1"/>
          </a:fillRef>
          <a:effectRef idx="0">
            <a:schemeClr val="accent1"/>
          </a:effectRef>
          <a:fontRef idx="minor">
            <a:schemeClr val="tx1"/>
          </a:fontRef>
        </p:style>
      </p:cxnSp>
      <p:cxnSp>
        <p:nvCxnSpPr>
          <p:cNvPr id="47" name="直線コネクタ 46"/>
          <p:cNvCxnSpPr/>
          <p:nvPr/>
        </p:nvCxnSpPr>
        <p:spPr>
          <a:xfrm>
            <a:off x="4932040" y="1254564"/>
            <a:ext cx="0" cy="5575300"/>
          </a:xfrm>
          <a:prstGeom prst="line">
            <a:avLst/>
          </a:prstGeom>
          <a:ln w="3175">
            <a:prstDash val="sysDash"/>
          </a:ln>
        </p:spPr>
        <p:style>
          <a:lnRef idx="1">
            <a:schemeClr val="accent1"/>
          </a:lnRef>
          <a:fillRef idx="0">
            <a:schemeClr val="accent1"/>
          </a:fillRef>
          <a:effectRef idx="0">
            <a:schemeClr val="accent1"/>
          </a:effectRef>
          <a:fontRef idx="minor">
            <a:schemeClr val="tx1"/>
          </a:fontRef>
        </p:style>
      </p:cxnSp>
      <p:cxnSp>
        <p:nvCxnSpPr>
          <p:cNvPr id="48" name="直線コネクタ 47"/>
          <p:cNvCxnSpPr/>
          <p:nvPr/>
        </p:nvCxnSpPr>
        <p:spPr>
          <a:xfrm>
            <a:off x="6372200" y="1244600"/>
            <a:ext cx="0" cy="5575300"/>
          </a:xfrm>
          <a:prstGeom prst="line">
            <a:avLst/>
          </a:prstGeom>
          <a:ln w="3175">
            <a:prstDash val="sysDash"/>
          </a:ln>
        </p:spPr>
        <p:style>
          <a:lnRef idx="1">
            <a:schemeClr val="accent1"/>
          </a:lnRef>
          <a:fillRef idx="0">
            <a:schemeClr val="accent1"/>
          </a:fillRef>
          <a:effectRef idx="0">
            <a:schemeClr val="accent1"/>
          </a:effectRef>
          <a:fontRef idx="minor">
            <a:schemeClr val="tx1"/>
          </a:fontRef>
        </p:style>
      </p:cxnSp>
      <p:sp>
        <p:nvSpPr>
          <p:cNvPr id="6" name="正方形/長方形 5"/>
          <p:cNvSpPr/>
          <p:nvPr/>
        </p:nvSpPr>
        <p:spPr>
          <a:xfrm>
            <a:off x="251519" y="260648"/>
            <a:ext cx="6472010" cy="369332"/>
          </a:xfrm>
          <a:prstGeom prst="rect">
            <a:avLst/>
          </a:prstGeom>
        </p:spPr>
        <p:txBody>
          <a:bodyPr wrap="square">
            <a:spAutoFit/>
          </a:bodyPr>
          <a:lstStyle/>
          <a:p>
            <a:r>
              <a:rPr lang="ja-JP" altLang="en-US" b="1" dirty="0">
                <a:solidFill>
                  <a:prstClr val="black"/>
                </a:solidFill>
              </a:rPr>
              <a:t>②経営形態の見直し に関する取組</a:t>
            </a:r>
            <a:endParaRPr lang="ja-JP" altLang="en-US" b="1" dirty="0">
              <a:solidFill>
                <a:srgbClr val="000000"/>
              </a:solidFill>
            </a:endParaRPr>
          </a:p>
        </p:txBody>
      </p:sp>
      <p:sp>
        <p:nvSpPr>
          <p:cNvPr id="8" name="山形 7"/>
          <p:cNvSpPr/>
          <p:nvPr/>
        </p:nvSpPr>
        <p:spPr>
          <a:xfrm>
            <a:off x="3563888" y="773214"/>
            <a:ext cx="1404000" cy="432000"/>
          </a:xfrm>
          <a:prstGeom prst="chevron">
            <a:avLst/>
          </a:prstGeom>
          <a:solidFill>
            <a:schemeClr val="bg1"/>
          </a:solidFill>
          <a:ln w="19050"/>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r>
              <a:rPr lang="en-US" altLang="ja-JP" sz="1050" dirty="0">
                <a:solidFill>
                  <a:prstClr val="black"/>
                </a:solidFill>
              </a:rPr>
              <a:t>2015</a:t>
            </a:r>
            <a:r>
              <a:rPr lang="ja-JP" altLang="en-US" sz="1050" dirty="0">
                <a:solidFill>
                  <a:prstClr val="black"/>
                </a:solidFill>
              </a:rPr>
              <a:t>年度</a:t>
            </a:r>
          </a:p>
        </p:txBody>
      </p:sp>
      <p:sp>
        <p:nvSpPr>
          <p:cNvPr id="9" name="山形 8"/>
          <p:cNvSpPr/>
          <p:nvPr/>
        </p:nvSpPr>
        <p:spPr>
          <a:xfrm>
            <a:off x="4932040" y="773214"/>
            <a:ext cx="1404000" cy="432000"/>
          </a:xfrm>
          <a:prstGeom prst="chevron">
            <a:avLst/>
          </a:prstGeom>
          <a:solidFill>
            <a:schemeClr val="bg1"/>
          </a:solidFill>
          <a:ln w="190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ja-JP" sz="1050" dirty="0">
                <a:solidFill>
                  <a:prstClr val="black"/>
                </a:solidFill>
              </a:rPr>
              <a:t>2016</a:t>
            </a:r>
            <a:r>
              <a:rPr lang="ja-JP" altLang="en-US" sz="1050" dirty="0">
                <a:solidFill>
                  <a:prstClr val="black"/>
                </a:solidFill>
              </a:rPr>
              <a:t>年度</a:t>
            </a:r>
          </a:p>
        </p:txBody>
      </p:sp>
      <p:sp>
        <p:nvSpPr>
          <p:cNvPr id="34" name="山形 33"/>
          <p:cNvSpPr/>
          <p:nvPr/>
        </p:nvSpPr>
        <p:spPr>
          <a:xfrm>
            <a:off x="511369" y="772868"/>
            <a:ext cx="1404000" cy="432000"/>
          </a:xfrm>
          <a:prstGeom prst="chevron">
            <a:avLst/>
          </a:prstGeom>
          <a:noFill/>
          <a:ln w="190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ja-JP" sz="1050" dirty="0">
                <a:solidFill>
                  <a:prstClr val="black"/>
                </a:solidFill>
              </a:rPr>
              <a:t>2013</a:t>
            </a:r>
            <a:r>
              <a:rPr lang="ja-JP" altLang="en-US" sz="1050" dirty="0">
                <a:solidFill>
                  <a:prstClr val="black"/>
                </a:solidFill>
              </a:rPr>
              <a:t>年度</a:t>
            </a:r>
          </a:p>
        </p:txBody>
      </p:sp>
      <p:sp>
        <p:nvSpPr>
          <p:cNvPr id="35" name="山形 34"/>
          <p:cNvSpPr/>
          <p:nvPr/>
        </p:nvSpPr>
        <p:spPr>
          <a:xfrm>
            <a:off x="1835696" y="772820"/>
            <a:ext cx="1404000" cy="432000"/>
          </a:xfrm>
          <a:prstGeom prst="chevron">
            <a:avLst/>
          </a:prstGeom>
          <a:solidFill>
            <a:schemeClr val="bg1"/>
          </a:solidFill>
          <a:ln w="190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ja-JP" sz="1050" dirty="0">
                <a:solidFill>
                  <a:prstClr val="black"/>
                </a:solidFill>
              </a:rPr>
              <a:t>2014</a:t>
            </a:r>
            <a:r>
              <a:rPr lang="ja-JP" altLang="en-US" sz="1050" dirty="0">
                <a:solidFill>
                  <a:prstClr val="black"/>
                </a:solidFill>
              </a:rPr>
              <a:t>年度</a:t>
            </a:r>
          </a:p>
        </p:txBody>
      </p:sp>
      <p:sp>
        <p:nvSpPr>
          <p:cNvPr id="37" name="山形 36"/>
          <p:cNvSpPr/>
          <p:nvPr/>
        </p:nvSpPr>
        <p:spPr>
          <a:xfrm>
            <a:off x="6408360" y="773214"/>
            <a:ext cx="1404000" cy="432000"/>
          </a:xfrm>
          <a:prstGeom prst="chevron">
            <a:avLst/>
          </a:prstGeom>
          <a:solidFill>
            <a:schemeClr val="bg1"/>
          </a:solidFill>
          <a:ln w="190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ja-JP" sz="1050" dirty="0">
                <a:solidFill>
                  <a:prstClr val="black"/>
                </a:solidFill>
              </a:rPr>
              <a:t>2017</a:t>
            </a:r>
            <a:r>
              <a:rPr lang="ja-JP" altLang="en-US" sz="1050" dirty="0">
                <a:solidFill>
                  <a:prstClr val="black"/>
                </a:solidFill>
              </a:rPr>
              <a:t>年度</a:t>
            </a:r>
          </a:p>
        </p:txBody>
      </p:sp>
      <p:cxnSp>
        <p:nvCxnSpPr>
          <p:cNvPr id="29" name="直線コネクタ 28"/>
          <p:cNvCxnSpPr/>
          <p:nvPr/>
        </p:nvCxnSpPr>
        <p:spPr>
          <a:xfrm>
            <a:off x="179512" y="560363"/>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41" name="正方形/長方形 40"/>
          <p:cNvSpPr/>
          <p:nvPr/>
        </p:nvSpPr>
        <p:spPr>
          <a:xfrm>
            <a:off x="7815310" y="234434"/>
            <a:ext cx="1158779" cy="369332"/>
          </a:xfrm>
          <a:prstGeom prst="rect">
            <a:avLst/>
          </a:prstGeom>
          <a:noFill/>
        </p:spPr>
        <p:txBody>
          <a:bodyPr wrap="none">
            <a:spAutoFit/>
          </a:bodyPr>
          <a:lstStyle/>
          <a:p>
            <a:pPr algn="ctr"/>
            <a:r>
              <a:rPr lang="ja-JP" altLang="en-US" dirty="0">
                <a:solidFill>
                  <a:prstClr val="black"/>
                </a:solidFill>
              </a:rPr>
              <a:t>＜</a:t>
            </a:r>
            <a:r>
              <a:rPr lang="en-US" altLang="ja-JP" dirty="0">
                <a:solidFill>
                  <a:prstClr val="black"/>
                </a:solidFill>
              </a:rPr>
              <a:t>What</a:t>
            </a:r>
            <a:r>
              <a:rPr lang="ja-JP" altLang="en-US" dirty="0">
                <a:solidFill>
                  <a:prstClr val="black"/>
                </a:solidFill>
              </a:rPr>
              <a:t>＞</a:t>
            </a:r>
          </a:p>
        </p:txBody>
      </p:sp>
      <p:sp>
        <p:nvSpPr>
          <p:cNvPr id="33" name="正方形/長方形 32"/>
          <p:cNvSpPr/>
          <p:nvPr/>
        </p:nvSpPr>
        <p:spPr>
          <a:xfrm>
            <a:off x="179512" y="1268760"/>
            <a:ext cx="1080120" cy="1763663"/>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vert="eaVert" lIns="36000" tIns="36000" rIns="0" bIns="36000" rtlCol="0" anchor="ctr"/>
          <a:lstStyle/>
          <a:p>
            <a:pPr algn="ctr"/>
            <a:r>
              <a:rPr lang="ja-JP" altLang="en-US" sz="1200" dirty="0">
                <a:solidFill>
                  <a:prstClr val="black"/>
                </a:solidFill>
              </a:rPr>
              <a:t>②経営形態の見直し</a:t>
            </a:r>
          </a:p>
        </p:txBody>
      </p:sp>
      <p:sp>
        <p:nvSpPr>
          <p:cNvPr id="38" name="正方形/長方形 37"/>
          <p:cNvSpPr/>
          <p:nvPr/>
        </p:nvSpPr>
        <p:spPr>
          <a:xfrm>
            <a:off x="1177739" y="1340768"/>
            <a:ext cx="1847852" cy="65954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0" bIns="36000" rtlCol="0" anchor="t"/>
          <a:lstStyle/>
          <a:p>
            <a:pPr>
              <a:lnSpc>
                <a:spcPts val="1200"/>
              </a:lnSpc>
            </a:pPr>
            <a:r>
              <a:rPr lang="ja-JP" altLang="en-US" sz="1100" dirty="0">
                <a:solidFill>
                  <a:prstClr val="black"/>
                </a:solidFill>
              </a:rPr>
              <a:t>●市戦略会議（</a:t>
            </a:r>
            <a:r>
              <a:rPr lang="en-US" altLang="ja-JP" sz="1100" dirty="0">
                <a:solidFill>
                  <a:prstClr val="black"/>
                </a:solidFill>
              </a:rPr>
              <a:t>11</a:t>
            </a:r>
            <a:r>
              <a:rPr lang="ja-JP" altLang="en-US" sz="1100" dirty="0">
                <a:solidFill>
                  <a:prstClr val="black"/>
                </a:solidFill>
              </a:rPr>
              <a:t>月）</a:t>
            </a:r>
            <a:endParaRPr lang="en-US" altLang="ja-JP" sz="1100" dirty="0">
              <a:solidFill>
                <a:prstClr val="black"/>
              </a:solidFill>
            </a:endParaRPr>
          </a:p>
          <a:p>
            <a:pPr marL="85725">
              <a:lnSpc>
                <a:spcPts val="1200"/>
              </a:lnSpc>
            </a:pPr>
            <a:r>
              <a:rPr lang="ja-JP" altLang="en-US" sz="1100" dirty="0">
                <a:solidFill>
                  <a:prstClr val="black"/>
                </a:solidFill>
              </a:rPr>
              <a:t>・改正ＰＦＩ法に基づく公共施設等運営権制度を活用した上下分離方式による民営化を進めることを決定</a:t>
            </a:r>
            <a:endParaRPr lang="en-US" altLang="ja-JP" sz="1100" dirty="0">
              <a:solidFill>
                <a:prstClr val="black"/>
              </a:solidFill>
            </a:endParaRPr>
          </a:p>
        </p:txBody>
      </p:sp>
      <p:sp>
        <p:nvSpPr>
          <p:cNvPr id="51" name="正方形/長方形 50"/>
          <p:cNvSpPr/>
          <p:nvPr/>
        </p:nvSpPr>
        <p:spPr>
          <a:xfrm>
            <a:off x="1873476" y="2272122"/>
            <a:ext cx="1381593" cy="521809"/>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0" bIns="36000" rtlCol="0" anchor="t"/>
          <a:lstStyle/>
          <a:p>
            <a:pPr marL="85725" indent="-85725">
              <a:lnSpc>
                <a:spcPts val="1200"/>
              </a:lnSpc>
            </a:pPr>
            <a:r>
              <a:rPr lang="ja-JP" altLang="en-US" sz="1100" dirty="0">
                <a:solidFill>
                  <a:prstClr val="black"/>
                </a:solidFill>
              </a:rPr>
              <a:t>●民営化基本方針（案）の策定（</a:t>
            </a:r>
            <a:r>
              <a:rPr lang="en-US" altLang="ja-JP" sz="1100" dirty="0">
                <a:solidFill>
                  <a:prstClr val="black"/>
                </a:solidFill>
              </a:rPr>
              <a:t>4</a:t>
            </a:r>
            <a:r>
              <a:rPr lang="ja-JP" altLang="en-US" sz="1100" dirty="0">
                <a:solidFill>
                  <a:prstClr val="black"/>
                </a:solidFill>
              </a:rPr>
              <a:t>月）</a:t>
            </a:r>
            <a:endParaRPr lang="en-US" altLang="ja-JP" sz="1100" dirty="0">
              <a:solidFill>
                <a:prstClr val="black"/>
              </a:solidFill>
            </a:endParaRPr>
          </a:p>
        </p:txBody>
      </p:sp>
      <p:sp>
        <p:nvSpPr>
          <p:cNvPr id="52" name="角丸四角形 51"/>
          <p:cNvSpPr/>
          <p:nvPr/>
        </p:nvSpPr>
        <p:spPr>
          <a:xfrm>
            <a:off x="637990" y="5041592"/>
            <a:ext cx="2514600" cy="1123712"/>
          </a:xfrm>
          <a:prstGeom prst="roundRect">
            <a:avLst/>
          </a:prstGeom>
          <a:solidFill>
            <a:schemeClr val="bg1"/>
          </a:solidFill>
          <a:ln w="19050">
            <a:solidFill>
              <a:srgbClr val="FF0000"/>
            </a:solidFill>
          </a:ln>
        </p:spPr>
        <p:txBody>
          <a:bodyPr wrap="square">
            <a:spAutoFit/>
          </a:bodyPr>
          <a:lstStyle/>
          <a:p>
            <a:pPr marL="85725">
              <a:lnSpc>
                <a:spcPts val="1200"/>
              </a:lnSpc>
            </a:pPr>
            <a:r>
              <a:rPr lang="ja-JP" altLang="en-US" sz="1100" dirty="0">
                <a:solidFill>
                  <a:prstClr val="black"/>
                </a:solidFill>
              </a:rPr>
              <a:t>全国的にみても、改正ＰＦＩ法に基づく「公共施設等運営権制度」を活用した民営化方針は水道事業としては初めてのもの。国（厚生労働省等）との協議結果も盛り込まれており、法的課題が一定整理された。</a:t>
            </a:r>
          </a:p>
        </p:txBody>
      </p:sp>
      <p:sp>
        <p:nvSpPr>
          <p:cNvPr id="25" name="正方形/長方形 24"/>
          <p:cNvSpPr/>
          <p:nvPr/>
        </p:nvSpPr>
        <p:spPr>
          <a:xfrm>
            <a:off x="3033059" y="2745457"/>
            <a:ext cx="1275005" cy="611535"/>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0" bIns="36000" rtlCol="0" anchor="t"/>
          <a:lstStyle/>
          <a:p>
            <a:pPr>
              <a:lnSpc>
                <a:spcPts val="1200"/>
              </a:lnSpc>
            </a:pPr>
            <a:r>
              <a:rPr lang="ja-JP" altLang="en-US" sz="1100" dirty="0">
                <a:solidFill>
                  <a:prstClr val="black"/>
                </a:solidFill>
              </a:rPr>
              <a:t>●実施プラン（案）</a:t>
            </a:r>
            <a:endParaRPr lang="en-US" altLang="ja-JP" sz="1100" dirty="0">
              <a:solidFill>
                <a:prstClr val="black"/>
              </a:solidFill>
            </a:endParaRPr>
          </a:p>
          <a:p>
            <a:pPr>
              <a:lnSpc>
                <a:spcPts val="1200"/>
              </a:lnSpc>
            </a:pPr>
            <a:r>
              <a:rPr lang="ja-JP" altLang="en-US" sz="1100" dirty="0">
                <a:solidFill>
                  <a:prstClr val="black"/>
                </a:solidFill>
              </a:rPr>
              <a:t>　　・実施方針（案）</a:t>
            </a:r>
            <a:endParaRPr lang="en-US" altLang="ja-JP" sz="1100" dirty="0">
              <a:solidFill>
                <a:prstClr val="black"/>
              </a:solidFill>
            </a:endParaRPr>
          </a:p>
          <a:p>
            <a:pPr>
              <a:lnSpc>
                <a:spcPts val="1200"/>
              </a:lnSpc>
            </a:pPr>
            <a:r>
              <a:rPr lang="ja-JP" altLang="en-US" sz="1100" dirty="0">
                <a:solidFill>
                  <a:prstClr val="black"/>
                </a:solidFill>
              </a:rPr>
              <a:t>　　の策定（</a:t>
            </a:r>
            <a:r>
              <a:rPr lang="en-US" altLang="ja-JP" sz="1100" dirty="0">
                <a:solidFill>
                  <a:prstClr val="black"/>
                </a:solidFill>
              </a:rPr>
              <a:t>11</a:t>
            </a:r>
            <a:r>
              <a:rPr lang="ja-JP" altLang="en-US" sz="1100" dirty="0">
                <a:solidFill>
                  <a:prstClr val="black"/>
                </a:solidFill>
              </a:rPr>
              <a:t>月）</a:t>
            </a:r>
            <a:endParaRPr lang="en-US" altLang="ja-JP" sz="1100" dirty="0">
              <a:solidFill>
                <a:prstClr val="black"/>
              </a:solidFill>
            </a:endParaRPr>
          </a:p>
        </p:txBody>
      </p:sp>
      <p:sp>
        <p:nvSpPr>
          <p:cNvPr id="26" name="正方形/長方形 25"/>
          <p:cNvSpPr/>
          <p:nvPr/>
        </p:nvSpPr>
        <p:spPr>
          <a:xfrm>
            <a:off x="3197949" y="3393529"/>
            <a:ext cx="1584176" cy="467519"/>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0" bIns="36000" rtlCol="0" anchor="t"/>
          <a:lstStyle/>
          <a:p>
            <a:pPr>
              <a:lnSpc>
                <a:spcPts val="1200"/>
              </a:lnSpc>
            </a:pPr>
            <a:r>
              <a:rPr lang="ja-JP" altLang="en-US" sz="1100" dirty="0">
                <a:solidFill>
                  <a:prstClr val="black"/>
                </a:solidFill>
              </a:rPr>
              <a:t>●条例改正案の提出</a:t>
            </a:r>
            <a:endParaRPr lang="en-US" altLang="ja-JP" sz="1100" dirty="0">
              <a:solidFill>
                <a:prstClr val="black"/>
              </a:solidFill>
            </a:endParaRPr>
          </a:p>
          <a:p>
            <a:pPr>
              <a:lnSpc>
                <a:spcPts val="1200"/>
              </a:lnSpc>
            </a:pPr>
            <a:r>
              <a:rPr lang="ja-JP" altLang="en-US" sz="1100" dirty="0">
                <a:solidFill>
                  <a:prstClr val="black"/>
                </a:solidFill>
              </a:rPr>
              <a:t>　　⇒市会で否決（</a:t>
            </a:r>
            <a:r>
              <a:rPr lang="en-US" altLang="ja-JP" sz="1100" dirty="0">
                <a:solidFill>
                  <a:prstClr val="black"/>
                </a:solidFill>
              </a:rPr>
              <a:t>3</a:t>
            </a:r>
            <a:r>
              <a:rPr lang="ja-JP" altLang="en-US" sz="1100" dirty="0">
                <a:solidFill>
                  <a:prstClr val="black"/>
                </a:solidFill>
              </a:rPr>
              <a:t>月）</a:t>
            </a:r>
            <a:endParaRPr lang="en-US" altLang="ja-JP" sz="1100" dirty="0">
              <a:solidFill>
                <a:prstClr val="black"/>
              </a:solidFill>
            </a:endParaRPr>
          </a:p>
        </p:txBody>
      </p:sp>
      <p:sp>
        <p:nvSpPr>
          <p:cNvPr id="27" name="正方形/長方形 26"/>
          <p:cNvSpPr/>
          <p:nvPr/>
        </p:nvSpPr>
        <p:spPr>
          <a:xfrm>
            <a:off x="3790481" y="1467049"/>
            <a:ext cx="1368152" cy="480652"/>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0" bIns="36000" rtlCol="0" anchor="t"/>
          <a:lstStyle/>
          <a:p>
            <a:pPr>
              <a:lnSpc>
                <a:spcPts val="1200"/>
              </a:lnSpc>
            </a:pPr>
            <a:r>
              <a:rPr lang="ja-JP" altLang="en-US" sz="1100" dirty="0">
                <a:solidFill>
                  <a:prstClr val="black"/>
                </a:solidFill>
              </a:rPr>
              <a:t>●実施プラン（案）</a:t>
            </a:r>
            <a:endParaRPr lang="en-US" altLang="ja-JP" sz="1100" dirty="0">
              <a:solidFill>
                <a:prstClr val="black"/>
              </a:solidFill>
            </a:endParaRPr>
          </a:p>
          <a:p>
            <a:pPr>
              <a:lnSpc>
                <a:spcPts val="1200"/>
              </a:lnSpc>
            </a:pPr>
            <a:r>
              <a:rPr lang="ja-JP" altLang="en-US" sz="1100" dirty="0">
                <a:solidFill>
                  <a:prstClr val="black"/>
                </a:solidFill>
              </a:rPr>
              <a:t>　修正版の策定</a:t>
            </a:r>
            <a:endParaRPr lang="en-US" altLang="ja-JP" sz="1100" dirty="0">
              <a:solidFill>
                <a:prstClr val="black"/>
              </a:solidFill>
            </a:endParaRPr>
          </a:p>
          <a:p>
            <a:pPr>
              <a:lnSpc>
                <a:spcPts val="1200"/>
              </a:lnSpc>
            </a:pPr>
            <a:r>
              <a:rPr lang="ja-JP" altLang="en-US" sz="1100" dirty="0">
                <a:solidFill>
                  <a:prstClr val="black"/>
                </a:solidFill>
              </a:rPr>
              <a:t>　（</a:t>
            </a:r>
            <a:r>
              <a:rPr lang="en-US" altLang="ja-JP" sz="1100" dirty="0">
                <a:solidFill>
                  <a:prstClr val="black"/>
                </a:solidFill>
              </a:rPr>
              <a:t>8</a:t>
            </a:r>
            <a:r>
              <a:rPr lang="ja-JP" altLang="en-US" sz="1100" dirty="0">
                <a:solidFill>
                  <a:prstClr val="black"/>
                </a:solidFill>
              </a:rPr>
              <a:t>月）</a:t>
            </a:r>
            <a:endParaRPr lang="en-US" altLang="ja-JP" sz="1100" dirty="0">
              <a:solidFill>
                <a:prstClr val="black"/>
              </a:solidFill>
            </a:endParaRPr>
          </a:p>
        </p:txBody>
      </p:sp>
      <p:sp>
        <p:nvSpPr>
          <p:cNvPr id="28" name="正方形/長方形 27"/>
          <p:cNvSpPr/>
          <p:nvPr/>
        </p:nvSpPr>
        <p:spPr>
          <a:xfrm>
            <a:off x="4521131" y="1994509"/>
            <a:ext cx="1275005" cy="480652"/>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0" bIns="36000" rtlCol="0" anchor="t"/>
          <a:lstStyle/>
          <a:p>
            <a:pPr>
              <a:lnSpc>
                <a:spcPts val="1200"/>
              </a:lnSpc>
            </a:pPr>
            <a:r>
              <a:rPr lang="ja-JP" altLang="en-US" sz="1100" dirty="0">
                <a:solidFill>
                  <a:prstClr val="black"/>
                </a:solidFill>
              </a:rPr>
              <a:t>●実施方針（案）</a:t>
            </a:r>
            <a:endParaRPr lang="en-US" altLang="ja-JP" sz="1100" dirty="0">
              <a:solidFill>
                <a:prstClr val="black"/>
              </a:solidFill>
            </a:endParaRPr>
          </a:p>
          <a:p>
            <a:pPr>
              <a:lnSpc>
                <a:spcPts val="1200"/>
              </a:lnSpc>
            </a:pPr>
            <a:r>
              <a:rPr lang="ja-JP" altLang="en-US" sz="1100" dirty="0">
                <a:solidFill>
                  <a:prstClr val="black"/>
                </a:solidFill>
              </a:rPr>
              <a:t>　修正版の策定</a:t>
            </a:r>
            <a:endParaRPr lang="en-US" altLang="ja-JP" sz="1100" dirty="0">
              <a:solidFill>
                <a:prstClr val="black"/>
              </a:solidFill>
            </a:endParaRPr>
          </a:p>
          <a:p>
            <a:pPr>
              <a:lnSpc>
                <a:spcPts val="1200"/>
              </a:lnSpc>
            </a:pPr>
            <a:r>
              <a:rPr lang="ja-JP" altLang="en-US" sz="1100" dirty="0">
                <a:solidFill>
                  <a:prstClr val="black"/>
                </a:solidFill>
              </a:rPr>
              <a:t>　（</a:t>
            </a:r>
            <a:r>
              <a:rPr lang="en-US" altLang="ja-JP" sz="1100" dirty="0">
                <a:solidFill>
                  <a:prstClr val="black"/>
                </a:solidFill>
              </a:rPr>
              <a:t>2</a:t>
            </a:r>
            <a:r>
              <a:rPr lang="ja-JP" altLang="en-US" sz="1100" dirty="0">
                <a:solidFill>
                  <a:prstClr val="black"/>
                </a:solidFill>
              </a:rPr>
              <a:t>月）</a:t>
            </a:r>
            <a:endParaRPr lang="en-US" altLang="ja-JP" sz="1100" dirty="0">
              <a:solidFill>
                <a:prstClr val="black"/>
              </a:solidFill>
            </a:endParaRPr>
          </a:p>
        </p:txBody>
      </p:sp>
      <p:sp>
        <p:nvSpPr>
          <p:cNvPr id="30" name="正方形/長方形 29"/>
          <p:cNvSpPr/>
          <p:nvPr/>
        </p:nvSpPr>
        <p:spPr>
          <a:xfrm>
            <a:off x="4737155" y="3393529"/>
            <a:ext cx="1491029" cy="467519"/>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0" bIns="36000" rtlCol="0" anchor="t"/>
          <a:lstStyle/>
          <a:p>
            <a:pPr>
              <a:lnSpc>
                <a:spcPts val="1200"/>
              </a:lnSpc>
            </a:pPr>
            <a:r>
              <a:rPr lang="ja-JP" altLang="en-US" sz="1100" dirty="0">
                <a:solidFill>
                  <a:prstClr val="black"/>
                </a:solidFill>
              </a:rPr>
              <a:t>●条例改正案の提出</a:t>
            </a:r>
            <a:endParaRPr lang="en-US" altLang="ja-JP" sz="1100" dirty="0">
              <a:solidFill>
                <a:prstClr val="black"/>
              </a:solidFill>
            </a:endParaRPr>
          </a:p>
          <a:p>
            <a:pPr>
              <a:lnSpc>
                <a:spcPts val="1200"/>
              </a:lnSpc>
            </a:pPr>
            <a:r>
              <a:rPr lang="ja-JP" altLang="en-US" sz="1100" dirty="0">
                <a:solidFill>
                  <a:prstClr val="black"/>
                </a:solidFill>
              </a:rPr>
              <a:t>　　⇒市会で継続審査</a:t>
            </a:r>
            <a:endParaRPr lang="en-US" altLang="ja-JP" sz="1100" dirty="0">
              <a:solidFill>
                <a:prstClr val="black"/>
              </a:solidFill>
            </a:endParaRPr>
          </a:p>
          <a:p>
            <a:pPr>
              <a:lnSpc>
                <a:spcPts val="1200"/>
              </a:lnSpc>
            </a:pPr>
            <a:r>
              <a:rPr lang="ja-JP" altLang="en-US" sz="1100" dirty="0">
                <a:solidFill>
                  <a:prstClr val="black"/>
                </a:solidFill>
              </a:rPr>
              <a:t>　　　（</a:t>
            </a:r>
            <a:r>
              <a:rPr lang="en-US" altLang="ja-JP" sz="1100" dirty="0">
                <a:solidFill>
                  <a:prstClr val="black"/>
                </a:solidFill>
              </a:rPr>
              <a:t>3</a:t>
            </a:r>
            <a:r>
              <a:rPr lang="ja-JP" altLang="en-US" sz="1100" dirty="0">
                <a:solidFill>
                  <a:prstClr val="black"/>
                </a:solidFill>
              </a:rPr>
              <a:t>月）</a:t>
            </a:r>
            <a:endParaRPr lang="en-US" altLang="ja-JP" sz="1100" dirty="0">
              <a:solidFill>
                <a:prstClr val="black"/>
              </a:solidFill>
            </a:endParaRPr>
          </a:p>
        </p:txBody>
      </p:sp>
      <p:sp>
        <p:nvSpPr>
          <p:cNvPr id="31" name="正方形/長方形 30"/>
          <p:cNvSpPr/>
          <p:nvPr/>
        </p:nvSpPr>
        <p:spPr>
          <a:xfrm>
            <a:off x="5313219" y="1475855"/>
            <a:ext cx="1434965" cy="518653"/>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0" bIns="36000" rtlCol="0" anchor="t"/>
          <a:lstStyle/>
          <a:p>
            <a:pPr>
              <a:lnSpc>
                <a:spcPts val="1200"/>
              </a:lnSpc>
            </a:pPr>
            <a:r>
              <a:rPr lang="ja-JP" altLang="en-US" sz="1100" dirty="0">
                <a:solidFill>
                  <a:prstClr val="black"/>
                </a:solidFill>
              </a:rPr>
              <a:t>●実施プラン（案）</a:t>
            </a:r>
            <a:endParaRPr lang="en-US" altLang="ja-JP" sz="1100" dirty="0">
              <a:solidFill>
                <a:prstClr val="black"/>
              </a:solidFill>
            </a:endParaRPr>
          </a:p>
          <a:p>
            <a:pPr>
              <a:lnSpc>
                <a:spcPts val="1200"/>
              </a:lnSpc>
            </a:pPr>
            <a:r>
              <a:rPr lang="ja-JP" altLang="en-US" sz="1100" dirty="0">
                <a:solidFill>
                  <a:prstClr val="black"/>
                </a:solidFill>
              </a:rPr>
              <a:t>　追加資料の策定</a:t>
            </a:r>
            <a:endParaRPr lang="en-US" altLang="ja-JP" sz="1100" dirty="0">
              <a:solidFill>
                <a:prstClr val="black"/>
              </a:solidFill>
            </a:endParaRPr>
          </a:p>
          <a:p>
            <a:pPr>
              <a:lnSpc>
                <a:spcPts val="1200"/>
              </a:lnSpc>
            </a:pPr>
            <a:r>
              <a:rPr lang="ja-JP" altLang="en-US" sz="1100" dirty="0">
                <a:solidFill>
                  <a:prstClr val="black"/>
                </a:solidFill>
              </a:rPr>
              <a:t>　（</a:t>
            </a:r>
            <a:r>
              <a:rPr lang="en-US" altLang="ja-JP" sz="1100" dirty="0">
                <a:solidFill>
                  <a:prstClr val="black"/>
                </a:solidFill>
              </a:rPr>
              <a:t>9</a:t>
            </a:r>
            <a:r>
              <a:rPr lang="ja-JP" altLang="en-US" sz="1100" dirty="0">
                <a:solidFill>
                  <a:prstClr val="black"/>
                </a:solidFill>
              </a:rPr>
              <a:t>月）</a:t>
            </a:r>
            <a:endParaRPr lang="en-US" altLang="ja-JP" sz="1100" dirty="0">
              <a:solidFill>
                <a:prstClr val="black"/>
              </a:solidFill>
            </a:endParaRPr>
          </a:p>
        </p:txBody>
      </p:sp>
      <p:sp>
        <p:nvSpPr>
          <p:cNvPr id="36" name="正方形/長方形 35"/>
          <p:cNvSpPr/>
          <p:nvPr/>
        </p:nvSpPr>
        <p:spPr>
          <a:xfrm>
            <a:off x="6177315" y="3393529"/>
            <a:ext cx="2067093" cy="467519"/>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0" bIns="36000" rtlCol="0" anchor="t"/>
          <a:lstStyle/>
          <a:p>
            <a:pPr>
              <a:lnSpc>
                <a:spcPts val="1200"/>
              </a:lnSpc>
            </a:pPr>
            <a:r>
              <a:rPr lang="ja-JP" altLang="en-US" sz="1100" dirty="0">
                <a:solidFill>
                  <a:prstClr val="black"/>
                </a:solidFill>
              </a:rPr>
              <a:t>●条例改正案の市会審議</a:t>
            </a:r>
            <a:endParaRPr lang="en-US" altLang="ja-JP" sz="1100" dirty="0">
              <a:solidFill>
                <a:prstClr val="black"/>
              </a:solidFill>
            </a:endParaRPr>
          </a:p>
          <a:p>
            <a:pPr>
              <a:lnSpc>
                <a:spcPts val="1200"/>
              </a:lnSpc>
            </a:pPr>
            <a:r>
              <a:rPr lang="ja-JP" altLang="en-US" sz="1100" dirty="0">
                <a:solidFill>
                  <a:prstClr val="black"/>
                </a:solidFill>
              </a:rPr>
              <a:t>　　⇒審議未了により廃案（</a:t>
            </a:r>
            <a:r>
              <a:rPr lang="en-US" altLang="ja-JP" sz="1100" dirty="0">
                <a:solidFill>
                  <a:prstClr val="black"/>
                </a:solidFill>
              </a:rPr>
              <a:t>3</a:t>
            </a:r>
            <a:r>
              <a:rPr lang="ja-JP" altLang="en-US" sz="1100" dirty="0">
                <a:solidFill>
                  <a:prstClr val="black"/>
                </a:solidFill>
              </a:rPr>
              <a:t>月）</a:t>
            </a:r>
            <a:endParaRPr lang="en-US" altLang="ja-JP" sz="1100" dirty="0">
              <a:solidFill>
                <a:prstClr val="black"/>
              </a:solidFill>
            </a:endParaRPr>
          </a:p>
        </p:txBody>
      </p:sp>
      <p:sp>
        <p:nvSpPr>
          <p:cNvPr id="39" name="正方形/長方形 38"/>
          <p:cNvSpPr/>
          <p:nvPr/>
        </p:nvSpPr>
        <p:spPr>
          <a:xfrm>
            <a:off x="6748184" y="4077072"/>
            <a:ext cx="1946020" cy="137708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0" bIns="36000" rtlCol="0" anchor="t"/>
          <a:lstStyle/>
          <a:p>
            <a:pPr>
              <a:lnSpc>
                <a:spcPts val="1200"/>
              </a:lnSpc>
            </a:pPr>
            <a:r>
              <a:rPr lang="en-US" altLang="ja-JP" sz="1100" dirty="0">
                <a:solidFill>
                  <a:prstClr val="black"/>
                </a:solidFill>
              </a:rPr>
              <a:t>【</a:t>
            </a:r>
            <a:r>
              <a:rPr lang="ja-JP" altLang="en-US" sz="1100" dirty="0">
                <a:solidFill>
                  <a:prstClr val="black"/>
                </a:solidFill>
              </a:rPr>
              <a:t>現在の取組状況</a:t>
            </a:r>
            <a:r>
              <a:rPr lang="en-US" altLang="ja-JP" sz="1100" dirty="0">
                <a:solidFill>
                  <a:prstClr val="black"/>
                </a:solidFill>
              </a:rPr>
              <a:t>】</a:t>
            </a:r>
          </a:p>
          <a:p>
            <a:pPr marL="72000">
              <a:lnSpc>
                <a:spcPts val="1200"/>
              </a:lnSpc>
            </a:pPr>
            <a:r>
              <a:rPr lang="ja-JP" altLang="en-US" sz="1100" dirty="0">
                <a:solidFill>
                  <a:prstClr val="black"/>
                </a:solidFill>
              </a:rPr>
              <a:t>将来的な府域一水道の実現も見据えつつ、今後の水道法改正に基づく運営権制度の活用も含め、新たな官民連携手法の導入を検討</a:t>
            </a:r>
            <a:endParaRPr lang="en-US" altLang="ja-JP" sz="1100" dirty="0">
              <a:solidFill>
                <a:prstClr val="black"/>
              </a:solidFill>
            </a:endParaRPr>
          </a:p>
        </p:txBody>
      </p:sp>
      <p:sp>
        <p:nvSpPr>
          <p:cNvPr id="44" name="テキスト ボックス 43"/>
          <p:cNvSpPr txBox="1"/>
          <p:nvPr/>
        </p:nvSpPr>
        <p:spPr>
          <a:xfrm>
            <a:off x="0" y="0"/>
            <a:ext cx="3851920" cy="260648"/>
          </a:xfrm>
          <a:prstGeom prst="rect">
            <a:avLst/>
          </a:prstGeom>
          <a:noFill/>
        </p:spPr>
        <p:txBody>
          <a:bodyPr wrap="square" rtlCol="0">
            <a:spAutoFit/>
          </a:bodyPr>
          <a:lstStyle/>
          <a:p>
            <a:r>
              <a:rPr lang="en-US" altLang="ja-JP" sz="1100" dirty="0"/>
              <a:t>Ⅱ</a:t>
            </a:r>
            <a:r>
              <a:rPr lang="ja-JP" altLang="en-US" sz="1100" dirty="0"/>
              <a:t>　公民連携</a:t>
            </a:r>
            <a:r>
              <a:rPr lang="en-US" altLang="ja-JP" sz="1100" dirty="0"/>
              <a:t>/</a:t>
            </a:r>
            <a:r>
              <a:rPr lang="ja-JP" altLang="en-US" sz="1100" dirty="0"/>
              <a:t>経営形態の見直し</a:t>
            </a:r>
            <a:r>
              <a:rPr lang="en-US" altLang="ja-JP" sz="1100" dirty="0"/>
              <a:t>【</a:t>
            </a:r>
            <a:r>
              <a:rPr lang="ja-JP" altLang="en-US" sz="1100" dirty="0"/>
              <a:t>民営化の取組</a:t>
            </a:r>
            <a:r>
              <a:rPr lang="en-US" altLang="ja-JP" sz="1100" dirty="0"/>
              <a:t>】</a:t>
            </a:r>
            <a:r>
              <a:rPr lang="ja-JP" altLang="en-US" sz="1100" dirty="0"/>
              <a:t>・水道</a:t>
            </a:r>
            <a:endParaRPr kumimoji="1" lang="en-US" altLang="ja-JP" sz="1100" dirty="0"/>
          </a:p>
        </p:txBody>
      </p:sp>
      <p:sp>
        <p:nvSpPr>
          <p:cNvPr id="3" name="スライド番号プレースホルダー 2"/>
          <p:cNvSpPr>
            <a:spLocks noGrp="1"/>
          </p:cNvSpPr>
          <p:nvPr>
            <p:ph type="sldNum" sz="quarter" idx="12"/>
          </p:nvPr>
        </p:nvSpPr>
        <p:spPr/>
        <p:txBody>
          <a:bodyPr/>
          <a:lstStyle/>
          <a:p>
            <a:fld id="{CCEC3038-1CF1-4B63-9920-55248DCFBA97}" type="slidenum">
              <a:rPr kumimoji="1" lang="ja-JP" altLang="en-US" smtClean="0"/>
              <a:pPr/>
              <a:t>71</a:t>
            </a:fld>
            <a:endParaRPr kumimoji="1" lang="ja-JP" altLang="en-US"/>
          </a:p>
        </p:txBody>
      </p:sp>
      <p:sp>
        <p:nvSpPr>
          <p:cNvPr id="40" name="テキスト ボックス 39"/>
          <p:cNvSpPr txBox="1"/>
          <p:nvPr/>
        </p:nvSpPr>
        <p:spPr>
          <a:xfrm>
            <a:off x="8244408" y="1"/>
            <a:ext cx="899592" cy="307777"/>
          </a:xfrm>
          <a:prstGeom prst="rect">
            <a:avLst/>
          </a:prstGeom>
          <a:noFill/>
        </p:spPr>
        <p:txBody>
          <a:bodyPr wrap="square" rtlCol="0">
            <a:spAutoFit/>
          </a:bodyPr>
          <a:lstStyle/>
          <a:p>
            <a:r>
              <a:rPr lang="en-US" altLang="ja-JP" sz="1400" dirty="0" smtClean="0">
                <a:solidFill>
                  <a:prstClr val="black"/>
                </a:solidFill>
              </a:rPr>
              <a:t>C3 .(83)</a:t>
            </a:r>
            <a:endParaRPr lang="ja-JP" altLang="en-US" sz="1400" dirty="0">
              <a:solidFill>
                <a:prstClr val="black"/>
              </a:solidFill>
            </a:endParaRPr>
          </a:p>
        </p:txBody>
      </p:sp>
    </p:spTree>
    <p:extLst>
      <p:ext uri="{BB962C8B-B14F-4D97-AF65-F5344CB8AC3E}">
        <p14:creationId xmlns:p14="http://schemas.microsoft.com/office/powerpoint/2010/main" val="4194227096"/>
      </p:ext>
    </p:extLst>
  </p:cSld>
  <p:clrMapOvr>
    <a:masterClrMapping/>
  </p:clrMapOvr>
  <p:timing>
    <p:tnLst>
      <p:par>
        <p:cTn id="1" dur="indefinite" restart="never" nodeType="tmRoot"/>
      </p:par>
    </p:tn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角丸四角形 1"/>
          <p:cNvSpPr/>
          <p:nvPr/>
        </p:nvSpPr>
        <p:spPr>
          <a:xfrm>
            <a:off x="4427984" y="3284983"/>
            <a:ext cx="4630731" cy="3250233"/>
          </a:xfrm>
          <a:prstGeom prst="roundRect">
            <a:avLst>
              <a:gd name="adj" fmla="val 7429"/>
            </a:avLst>
          </a:prstGeom>
          <a:solidFill>
            <a:schemeClr val="accent6">
              <a:lumMod val="60000"/>
              <a:lumOff val="40000"/>
              <a:alpha val="50000"/>
            </a:schemeClr>
          </a:solidFill>
          <a:ln>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cxnSp>
        <p:nvCxnSpPr>
          <p:cNvPr id="28" name="直線コネクタ 27"/>
          <p:cNvCxnSpPr/>
          <p:nvPr/>
        </p:nvCxnSpPr>
        <p:spPr>
          <a:xfrm>
            <a:off x="1498600" y="1244600"/>
            <a:ext cx="0" cy="5575300"/>
          </a:xfrm>
          <a:prstGeom prst="line">
            <a:avLst/>
          </a:prstGeom>
          <a:ln w="3175">
            <a:prstDash val="sysDash"/>
          </a:ln>
        </p:spPr>
        <p:style>
          <a:lnRef idx="1">
            <a:schemeClr val="accent1"/>
          </a:lnRef>
          <a:fillRef idx="0">
            <a:schemeClr val="accent1"/>
          </a:fillRef>
          <a:effectRef idx="0">
            <a:schemeClr val="accent1"/>
          </a:effectRef>
          <a:fontRef idx="minor">
            <a:schemeClr val="tx1"/>
          </a:fontRef>
        </p:style>
      </p:cxnSp>
      <p:cxnSp>
        <p:nvCxnSpPr>
          <p:cNvPr id="29" name="直線コネクタ 28"/>
          <p:cNvCxnSpPr/>
          <p:nvPr/>
        </p:nvCxnSpPr>
        <p:spPr>
          <a:xfrm>
            <a:off x="2764692" y="1240496"/>
            <a:ext cx="0" cy="5575300"/>
          </a:xfrm>
          <a:prstGeom prst="line">
            <a:avLst/>
          </a:prstGeom>
          <a:ln w="3175">
            <a:prstDash val="sysDash"/>
          </a:ln>
        </p:spPr>
        <p:style>
          <a:lnRef idx="1">
            <a:schemeClr val="accent1"/>
          </a:lnRef>
          <a:fillRef idx="0">
            <a:schemeClr val="accent1"/>
          </a:fillRef>
          <a:effectRef idx="0">
            <a:schemeClr val="accent1"/>
          </a:effectRef>
          <a:fontRef idx="minor">
            <a:schemeClr val="tx1"/>
          </a:fontRef>
        </p:style>
      </p:cxnSp>
      <p:cxnSp>
        <p:nvCxnSpPr>
          <p:cNvPr id="30" name="直線コネクタ 29"/>
          <p:cNvCxnSpPr/>
          <p:nvPr/>
        </p:nvCxnSpPr>
        <p:spPr>
          <a:xfrm>
            <a:off x="3974514" y="1282700"/>
            <a:ext cx="0" cy="5575300"/>
          </a:xfrm>
          <a:prstGeom prst="line">
            <a:avLst/>
          </a:prstGeom>
          <a:ln w="3175">
            <a:prstDash val="sysDash"/>
          </a:ln>
        </p:spPr>
        <p:style>
          <a:lnRef idx="1">
            <a:schemeClr val="accent1"/>
          </a:lnRef>
          <a:fillRef idx="0">
            <a:schemeClr val="accent1"/>
          </a:fillRef>
          <a:effectRef idx="0">
            <a:schemeClr val="accent1"/>
          </a:effectRef>
          <a:fontRef idx="minor">
            <a:schemeClr val="tx1"/>
          </a:fontRef>
        </p:style>
      </p:cxnSp>
      <p:cxnSp>
        <p:nvCxnSpPr>
          <p:cNvPr id="36" name="直線コネクタ 35"/>
          <p:cNvCxnSpPr/>
          <p:nvPr/>
        </p:nvCxnSpPr>
        <p:spPr>
          <a:xfrm>
            <a:off x="5254674" y="1254564"/>
            <a:ext cx="0" cy="5575300"/>
          </a:xfrm>
          <a:prstGeom prst="line">
            <a:avLst/>
          </a:prstGeom>
          <a:ln w="3175">
            <a:prstDash val="sysDash"/>
          </a:ln>
        </p:spPr>
        <p:style>
          <a:lnRef idx="1">
            <a:schemeClr val="accent1"/>
          </a:lnRef>
          <a:fillRef idx="0">
            <a:schemeClr val="accent1"/>
          </a:fillRef>
          <a:effectRef idx="0">
            <a:schemeClr val="accent1"/>
          </a:effectRef>
          <a:fontRef idx="minor">
            <a:schemeClr val="tx1"/>
          </a:fontRef>
        </p:style>
      </p:cxnSp>
      <p:cxnSp>
        <p:nvCxnSpPr>
          <p:cNvPr id="44" name="直線コネクタ 43"/>
          <p:cNvCxnSpPr/>
          <p:nvPr/>
        </p:nvCxnSpPr>
        <p:spPr>
          <a:xfrm>
            <a:off x="6422293" y="1282700"/>
            <a:ext cx="0" cy="5575300"/>
          </a:xfrm>
          <a:prstGeom prst="line">
            <a:avLst/>
          </a:prstGeom>
          <a:ln w="3175">
            <a:prstDash val="sysDash"/>
          </a:ln>
        </p:spPr>
        <p:style>
          <a:lnRef idx="1">
            <a:schemeClr val="accent1"/>
          </a:lnRef>
          <a:fillRef idx="0">
            <a:schemeClr val="accent1"/>
          </a:fillRef>
          <a:effectRef idx="0">
            <a:schemeClr val="accent1"/>
          </a:effectRef>
          <a:fontRef idx="minor">
            <a:schemeClr val="tx1"/>
          </a:fontRef>
        </p:style>
      </p:cxnSp>
      <p:cxnSp>
        <p:nvCxnSpPr>
          <p:cNvPr id="45" name="直線コネクタ 44"/>
          <p:cNvCxnSpPr/>
          <p:nvPr/>
        </p:nvCxnSpPr>
        <p:spPr>
          <a:xfrm>
            <a:off x="7716521" y="1282700"/>
            <a:ext cx="0" cy="5575300"/>
          </a:xfrm>
          <a:prstGeom prst="line">
            <a:avLst/>
          </a:prstGeom>
          <a:ln w="3175">
            <a:prstDash val="sysDash"/>
          </a:ln>
        </p:spPr>
        <p:style>
          <a:lnRef idx="1">
            <a:schemeClr val="accent1"/>
          </a:lnRef>
          <a:fillRef idx="0">
            <a:schemeClr val="accent1"/>
          </a:fillRef>
          <a:effectRef idx="0">
            <a:schemeClr val="accent1"/>
          </a:effectRef>
          <a:fontRef idx="minor">
            <a:schemeClr val="tx1"/>
          </a:fontRef>
        </p:style>
      </p:cxnSp>
      <p:sp>
        <p:nvSpPr>
          <p:cNvPr id="6" name="正方形/長方形 5"/>
          <p:cNvSpPr/>
          <p:nvPr/>
        </p:nvSpPr>
        <p:spPr>
          <a:xfrm>
            <a:off x="251520" y="260648"/>
            <a:ext cx="6203068" cy="369332"/>
          </a:xfrm>
          <a:prstGeom prst="rect">
            <a:avLst/>
          </a:prstGeom>
        </p:spPr>
        <p:txBody>
          <a:bodyPr wrap="square">
            <a:spAutoFit/>
          </a:bodyPr>
          <a:lstStyle/>
          <a:p>
            <a:r>
              <a:rPr lang="ja-JP" altLang="en-US" b="1" dirty="0">
                <a:solidFill>
                  <a:prstClr val="black"/>
                </a:solidFill>
              </a:rPr>
              <a:t>③ダウンサイジング</a:t>
            </a:r>
          </a:p>
        </p:txBody>
      </p:sp>
      <p:sp>
        <p:nvSpPr>
          <p:cNvPr id="8" name="山形 7"/>
          <p:cNvSpPr/>
          <p:nvPr/>
        </p:nvSpPr>
        <p:spPr>
          <a:xfrm>
            <a:off x="270730" y="773214"/>
            <a:ext cx="1404000" cy="432000"/>
          </a:xfrm>
          <a:prstGeom prst="chevron">
            <a:avLst/>
          </a:prstGeom>
          <a:solidFill>
            <a:schemeClr val="bg1"/>
          </a:solidFill>
          <a:ln w="19050"/>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r>
              <a:rPr lang="en-US" altLang="ja-JP" sz="1050" dirty="0">
                <a:solidFill>
                  <a:prstClr val="black"/>
                </a:solidFill>
              </a:rPr>
              <a:t>2011</a:t>
            </a:r>
            <a:r>
              <a:rPr lang="ja-JP" altLang="en-US" sz="1050" dirty="0">
                <a:solidFill>
                  <a:prstClr val="black"/>
                </a:solidFill>
              </a:rPr>
              <a:t>年度</a:t>
            </a:r>
          </a:p>
        </p:txBody>
      </p:sp>
      <p:sp>
        <p:nvSpPr>
          <p:cNvPr id="9" name="山形 8"/>
          <p:cNvSpPr/>
          <p:nvPr/>
        </p:nvSpPr>
        <p:spPr>
          <a:xfrm>
            <a:off x="1493318" y="773214"/>
            <a:ext cx="1404000" cy="432000"/>
          </a:xfrm>
          <a:prstGeom prst="chevron">
            <a:avLst/>
          </a:prstGeom>
          <a:noFill/>
          <a:ln w="190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ja-JP" sz="1050" dirty="0">
                <a:solidFill>
                  <a:prstClr val="black"/>
                </a:solidFill>
              </a:rPr>
              <a:t>2012</a:t>
            </a:r>
            <a:r>
              <a:rPr lang="ja-JP" altLang="en-US" sz="1050" dirty="0">
                <a:solidFill>
                  <a:prstClr val="black"/>
                </a:solidFill>
              </a:rPr>
              <a:t>年度</a:t>
            </a:r>
          </a:p>
        </p:txBody>
      </p:sp>
      <p:sp>
        <p:nvSpPr>
          <p:cNvPr id="10" name="山形 9"/>
          <p:cNvSpPr/>
          <p:nvPr/>
        </p:nvSpPr>
        <p:spPr>
          <a:xfrm>
            <a:off x="3954404" y="773214"/>
            <a:ext cx="1404000" cy="432000"/>
          </a:xfrm>
          <a:prstGeom prst="chevron">
            <a:avLst/>
          </a:prstGeom>
          <a:noFill/>
          <a:ln w="190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ja-JP" sz="1050" dirty="0">
                <a:solidFill>
                  <a:prstClr val="black"/>
                </a:solidFill>
              </a:rPr>
              <a:t>2014</a:t>
            </a:r>
            <a:r>
              <a:rPr lang="ja-JP" altLang="en-US" sz="1050" dirty="0">
                <a:solidFill>
                  <a:prstClr val="black"/>
                </a:solidFill>
              </a:rPr>
              <a:t>年度</a:t>
            </a:r>
          </a:p>
        </p:txBody>
      </p:sp>
      <p:sp>
        <p:nvSpPr>
          <p:cNvPr id="11" name="山形 10"/>
          <p:cNvSpPr/>
          <p:nvPr/>
        </p:nvSpPr>
        <p:spPr>
          <a:xfrm>
            <a:off x="5201555" y="772820"/>
            <a:ext cx="1404000" cy="432000"/>
          </a:xfrm>
          <a:prstGeom prst="chevron">
            <a:avLst/>
          </a:prstGeom>
          <a:solidFill>
            <a:schemeClr val="bg1"/>
          </a:solidFill>
          <a:ln w="190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ja-JP" sz="1050" dirty="0">
                <a:solidFill>
                  <a:prstClr val="black"/>
                </a:solidFill>
              </a:rPr>
              <a:t>2015</a:t>
            </a:r>
            <a:r>
              <a:rPr lang="ja-JP" altLang="en-US" sz="1050" dirty="0">
                <a:solidFill>
                  <a:prstClr val="black"/>
                </a:solidFill>
              </a:rPr>
              <a:t>年度</a:t>
            </a:r>
          </a:p>
        </p:txBody>
      </p:sp>
      <p:sp>
        <p:nvSpPr>
          <p:cNvPr id="34" name="山形 33"/>
          <p:cNvSpPr/>
          <p:nvPr/>
        </p:nvSpPr>
        <p:spPr>
          <a:xfrm>
            <a:off x="6426579" y="772868"/>
            <a:ext cx="1404000" cy="432000"/>
          </a:xfrm>
          <a:prstGeom prst="chevron">
            <a:avLst/>
          </a:prstGeom>
          <a:noFill/>
          <a:ln w="190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ja-JP" sz="1050" dirty="0">
                <a:solidFill>
                  <a:prstClr val="black"/>
                </a:solidFill>
              </a:rPr>
              <a:t>2016</a:t>
            </a:r>
            <a:r>
              <a:rPr lang="ja-JP" altLang="en-US" sz="1050" dirty="0">
                <a:solidFill>
                  <a:prstClr val="black"/>
                </a:solidFill>
              </a:rPr>
              <a:t>年度</a:t>
            </a:r>
          </a:p>
        </p:txBody>
      </p:sp>
      <p:sp>
        <p:nvSpPr>
          <p:cNvPr id="35" name="山形 34"/>
          <p:cNvSpPr/>
          <p:nvPr/>
        </p:nvSpPr>
        <p:spPr>
          <a:xfrm>
            <a:off x="7654715" y="772820"/>
            <a:ext cx="1404000" cy="432000"/>
          </a:xfrm>
          <a:prstGeom prst="chevron">
            <a:avLst/>
          </a:prstGeom>
          <a:solidFill>
            <a:schemeClr val="bg1"/>
          </a:solidFill>
          <a:ln w="190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ja-JP" sz="1050" dirty="0">
                <a:solidFill>
                  <a:prstClr val="black"/>
                </a:solidFill>
              </a:rPr>
              <a:t>2017</a:t>
            </a:r>
            <a:r>
              <a:rPr lang="ja-JP" altLang="en-US" sz="1050" dirty="0">
                <a:solidFill>
                  <a:prstClr val="black"/>
                </a:solidFill>
              </a:rPr>
              <a:t>年度</a:t>
            </a:r>
          </a:p>
        </p:txBody>
      </p:sp>
      <p:sp>
        <p:nvSpPr>
          <p:cNvPr id="37" name="山形 36"/>
          <p:cNvSpPr/>
          <p:nvPr/>
        </p:nvSpPr>
        <p:spPr>
          <a:xfrm>
            <a:off x="2717986" y="773214"/>
            <a:ext cx="1404000" cy="432000"/>
          </a:xfrm>
          <a:prstGeom prst="chevron">
            <a:avLst/>
          </a:prstGeom>
          <a:solidFill>
            <a:schemeClr val="bg1"/>
          </a:solidFill>
          <a:ln w="190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ja-JP" sz="1050" dirty="0">
                <a:solidFill>
                  <a:prstClr val="black"/>
                </a:solidFill>
              </a:rPr>
              <a:t>2013</a:t>
            </a:r>
            <a:r>
              <a:rPr lang="ja-JP" altLang="en-US" sz="1050" dirty="0">
                <a:solidFill>
                  <a:prstClr val="black"/>
                </a:solidFill>
              </a:rPr>
              <a:t>年度</a:t>
            </a:r>
          </a:p>
        </p:txBody>
      </p:sp>
      <p:cxnSp>
        <p:nvCxnSpPr>
          <p:cNvPr id="25" name="直線コネクタ 24"/>
          <p:cNvCxnSpPr/>
          <p:nvPr/>
        </p:nvCxnSpPr>
        <p:spPr>
          <a:xfrm>
            <a:off x="179512" y="560363"/>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6" name="正方形/長方形 25"/>
          <p:cNvSpPr/>
          <p:nvPr/>
        </p:nvSpPr>
        <p:spPr>
          <a:xfrm>
            <a:off x="7815310" y="247134"/>
            <a:ext cx="1158779" cy="369332"/>
          </a:xfrm>
          <a:prstGeom prst="rect">
            <a:avLst/>
          </a:prstGeom>
          <a:noFill/>
        </p:spPr>
        <p:txBody>
          <a:bodyPr wrap="none">
            <a:spAutoFit/>
          </a:bodyPr>
          <a:lstStyle/>
          <a:p>
            <a:pPr algn="ctr"/>
            <a:r>
              <a:rPr lang="ja-JP" altLang="en-US" dirty="0">
                <a:solidFill>
                  <a:prstClr val="black"/>
                </a:solidFill>
              </a:rPr>
              <a:t>＜</a:t>
            </a:r>
            <a:r>
              <a:rPr lang="en-US" altLang="ja-JP" dirty="0">
                <a:solidFill>
                  <a:prstClr val="black"/>
                </a:solidFill>
              </a:rPr>
              <a:t>What</a:t>
            </a:r>
            <a:r>
              <a:rPr lang="ja-JP" altLang="en-US" dirty="0">
                <a:solidFill>
                  <a:prstClr val="black"/>
                </a:solidFill>
              </a:rPr>
              <a:t>＞</a:t>
            </a:r>
          </a:p>
        </p:txBody>
      </p:sp>
      <p:sp>
        <p:nvSpPr>
          <p:cNvPr id="58" name="正方形/長方形 57"/>
          <p:cNvSpPr/>
          <p:nvPr/>
        </p:nvSpPr>
        <p:spPr>
          <a:xfrm>
            <a:off x="651875" y="2684512"/>
            <a:ext cx="221018" cy="1608584"/>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vert="eaVert" lIns="36000" tIns="36000" rIns="0" bIns="36000" rtlCol="0" anchor="ctr">
            <a:spAutoFit/>
          </a:bodyPr>
          <a:lstStyle/>
          <a:p>
            <a:r>
              <a:rPr lang="ja-JP" altLang="en-US" sz="1200" dirty="0">
                <a:solidFill>
                  <a:prstClr val="black"/>
                </a:solidFill>
              </a:rPr>
              <a:t>③ダウンサイジング</a:t>
            </a:r>
          </a:p>
        </p:txBody>
      </p:sp>
      <p:sp>
        <p:nvSpPr>
          <p:cNvPr id="59" name="正方形/長方形 58"/>
          <p:cNvSpPr/>
          <p:nvPr/>
        </p:nvSpPr>
        <p:spPr>
          <a:xfrm>
            <a:off x="1115616" y="1268760"/>
            <a:ext cx="1954684" cy="829479"/>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0" bIns="36000" rtlCol="0" anchor="ctr"/>
          <a:lstStyle/>
          <a:p>
            <a:pPr>
              <a:lnSpc>
                <a:spcPts val="1200"/>
              </a:lnSpc>
            </a:pPr>
            <a:r>
              <a:rPr lang="ja-JP" altLang="en-US" sz="900" dirty="0">
                <a:solidFill>
                  <a:prstClr val="black"/>
                </a:solidFill>
              </a:rPr>
              <a:t>●第３回府市統合本部会議（</a:t>
            </a:r>
            <a:r>
              <a:rPr lang="en-US" altLang="ja-JP" sz="900" dirty="0">
                <a:solidFill>
                  <a:prstClr val="black"/>
                </a:solidFill>
              </a:rPr>
              <a:t>1</a:t>
            </a:r>
            <a:r>
              <a:rPr lang="ja-JP" altLang="en-US" sz="900" dirty="0">
                <a:solidFill>
                  <a:prstClr val="black"/>
                </a:solidFill>
              </a:rPr>
              <a:t>月）</a:t>
            </a:r>
            <a:endParaRPr lang="en-US" altLang="ja-JP" sz="900" dirty="0">
              <a:solidFill>
                <a:prstClr val="black"/>
              </a:solidFill>
            </a:endParaRPr>
          </a:p>
          <a:p>
            <a:pPr marL="88900">
              <a:lnSpc>
                <a:spcPts val="1200"/>
              </a:lnSpc>
            </a:pPr>
            <a:r>
              <a:rPr lang="ja-JP" altLang="en-US" sz="900" dirty="0">
                <a:solidFill>
                  <a:prstClr val="black"/>
                </a:solidFill>
              </a:rPr>
              <a:t>・新大阪エリアのまちづくりのため、柴島浄水場の廃止案を検討する方向性が提示</a:t>
            </a:r>
          </a:p>
          <a:p>
            <a:pPr>
              <a:lnSpc>
                <a:spcPts val="1200"/>
              </a:lnSpc>
            </a:pPr>
            <a:endParaRPr lang="ja-JP" altLang="en-US" sz="900" dirty="0">
              <a:solidFill>
                <a:prstClr val="black"/>
              </a:solidFill>
            </a:endParaRPr>
          </a:p>
        </p:txBody>
      </p:sp>
      <p:sp>
        <p:nvSpPr>
          <p:cNvPr id="60" name="正方形/長方形 59"/>
          <p:cNvSpPr/>
          <p:nvPr/>
        </p:nvSpPr>
        <p:spPr>
          <a:xfrm>
            <a:off x="1937420" y="1844824"/>
            <a:ext cx="1907580" cy="592336"/>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0" bIns="36000" rtlCol="0" anchor="ctr"/>
          <a:lstStyle/>
          <a:p>
            <a:pPr>
              <a:lnSpc>
                <a:spcPts val="1200"/>
              </a:lnSpc>
            </a:pPr>
            <a:r>
              <a:rPr lang="ja-JP" altLang="en-US" sz="900" dirty="0">
                <a:solidFill>
                  <a:prstClr val="black"/>
                </a:solidFill>
              </a:rPr>
              <a:t>●第</a:t>
            </a:r>
            <a:r>
              <a:rPr lang="en-US" altLang="ja-JP" sz="900" dirty="0">
                <a:solidFill>
                  <a:prstClr val="black"/>
                </a:solidFill>
              </a:rPr>
              <a:t>14</a:t>
            </a:r>
            <a:r>
              <a:rPr lang="ja-JP" altLang="en-US" sz="900" dirty="0">
                <a:solidFill>
                  <a:prstClr val="black"/>
                </a:solidFill>
              </a:rPr>
              <a:t>回府市統合本部会議（</a:t>
            </a:r>
            <a:r>
              <a:rPr lang="en-US" altLang="ja-JP" sz="900" dirty="0">
                <a:solidFill>
                  <a:prstClr val="black"/>
                </a:solidFill>
              </a:rPr>
              <a:t>6</a:t>
            </a:r>
            <a:r>
              <a:rPr lang="ja-JP" altLang="en-US" sz="900" dirty="0">
                <a:solidFill>
                  <a:prstClr val="black"/>
                </a:solidFill>
              </a:rPr>
              <a:t>月）</a:t>
            </a:r>
            <a:endParaRPr lang="en-US" altLang="ja-JP" sz="900" dirty="0">
              <a:solidFill>
                <a:prstClr val="black"/>
              </a:solidFill>
            </a:endParaRPr>
          </a:p>
          <a:p>
            <a:pPr marL="88900">
              <a:lnSpc>
                <a:spcPts val="1200"/>
              </a:lnSpc>
            </a:pPr>
            <a:r>
              <a:rPr lang="ja-JP" altLang="en-US" sz="900" dirty="0">
                <a:solidFill>
                  <a:prstClr val="black"/>
                </a:solidFill>
              </a:rPr>
              <a:t>・基本的方向性案として、柴島浄水場の廃止の考え方を提示</a:t>
            </a:r>
            <a:endParaRPr lang="en-US" altLang="ja-JP" sz="900" dirty="0">
              <a:solidFill>
                <a:prstClr val="black"/>
              </a:solidFill>
            </a:endParaRPr>
          </a:p>
        </p:txBody>
      </p:sp>
      <p:sp>
        <p:nvSpPr>
          <p:cNvPr id="61" name="テキスト ボックス 60"/>
          <p:cNvSpPr txBox="1"/>
          <p:nvPr/>
        </p:nvSpPr>
        <p:spPr>
          <a:xfrm>
            <a:off x="3943351" y="1366123"/>
            <a:ext cx="1262782" cy="1774845"/>
          </a:xfrm>
          <a:prstGeom prst="rect">
            <a:avLst/>
          </a:prstGeom>
          <a:noFill/>
        </p:spPr>
        <p:txBody>
          <a:bodyPr wrap="square" rtlCol="0">
            <a:spAutoFit/>
          </a:bodyPr>
          <a:lstStyle/>
          <a:p>
            <a:pPr marL="88900" indent="-88900">
              <a:lnSpc>
                <a:spcPts val="1200"/>
              </a:lnSpc>
              <a:defRPr/>
            </a:pPr>
            <a:r>
              <a:rPr lang="ja-JP" altLang="en-US" sz="900" dirty="0">
                <a:solidFill>
                  <a:prstClr val="black"/>
                </a:solidFill>
              </a:rPr>
              <a:t>●民営化基本方針（案）の策定（</a:t>
            </a:r>
            <a:r>
              <a:rPr lang="en-US" altLang="ja-JP" sz="900" dirty="0">
                <a:solidFill>
                  <a:prstClr val="black"/>
                </a:solidFill>
              </a:rPr>
              <a:t>4</a:t>
            </a:r>
            <a:r>
              <a:rPr lang="ja-JP" altLang="en-US" sz="900" dirty="0">
                <a:solidFill>
                  <a:prstClr val="black"/>
                </a:solidFill>
              </a:rPr>
              <a:t>月）</a:t>
            </a:r>
          </a:p>
          <a:p>
            <a:pPr marL="88900" indent="-88900">
              <a:lnSpc>
                <a:spcPts val="1200"/>
              </a:lnSpc>
              <a:defRPr/>
            </a:pPr>
            <a:r>
              <a:rPr lang="ja-JP" altLang="en-US" sz="900" dirty="0">
                <a:solidFill>
                  <a:prstClr val="black"/>
                </a:solidFill>
              </a:rPr>
              <a:t>　・ダウンサイジングの考え方及び給水安定性確保のための施設耐震化計画を示すとともに、柴島浄水場上系の廃止にかかる水道施設の再構築に関する工事工程表を明示</a:t>
            </a:r>
          </a:p>
        </p:txBody>
      </p:sp>
      <p:sp>
        <p:nvSpPr>
          <p:cNvPr id="27" name="スライド番号プレースホルダ 26"/>
          <p:cNvSpPr>
            <a:spLocks noGrp="1"/>
          </p:cNvSpPr>
          <p:nvPr>
            <p:ph type="sldNum" sz="quarter" idx="12"/>
          </p:nvPr>
        </p:nvSpPr>
        <p:spPr/>
        <p:txBody>
          <a:bodyPr/>
          <a:lstStyle/>
          <a:p>
            <a:fld id="{CCEC3038-1CF1-4B63-9920-55248DCFBA97}" type="slidenum">
              <a:rPr lang="ja-JP" altLang="en-US" smtClean="0">
                <a:solidFill>
                  <a:prstClr val="black">
                    <a:tint val="75000"/>
                  </a:prstClr>
                </a:solidFill>
              </a:rPr>
              <a:pPr/>
              <a:t>72</a:t>
            </a:fld>
            <a:endParaRPr lang="ja-JP" altLang="en-US">
              <a:solidFill>
                <a:prstClr val="black">
                  <a:tint val="75000"/>
                </a:prstClr>
              </a:solidFill>
            </a:endParaRPr>
          </a:p>
        </p:txBody>
      </p:sp>
      <p:sp>
        <p:nvSpPr>
          <p:cNvPr id="31" name="テキスト ボックス 30"/>
          <p:cNvSpPr txBox="1"/>
          <p:nvPr/>
        </p:nvSpPr>
        <p:spPr>
          <a:xfrm>
            <a:off x="7773714" y="5057889"/>
            <a:ext cx="1262782" cy="1169551"/>
          </a:xfrm>
          <a:prstGeom prst="rect">
            <a:avLst/>
          </a:prstGeom>
          <a:noFill/>
        </p:spPr>
        <p:txBody>
          <a:bodyPr wrap="square" rtlCol="0">
            <a:spAutoFit/>
          </a:bodyPr>
          <a:lstStyle/>
          <a:p>
            <a:pPr marL="88900" indent="-88900">
              <a:lnSpc>
                <a:spcPts val="1200"/>
              </a:lnSpc>
              <a:defRPr/>
            </a:pPr>
            <a:r>
              <a:rPr lang="ja-JP" altLang="en-US" sz="900" dirty="0">
                <a:solidFill>
                  <a:prstClr val="black"/>
                </a:solidFill>
              </a:rPr>
              <a:t>　　　　　　　　　　</a:t>
            </a:r>
            <a:r>
              <a:rPr lang="ja-JP" altLang="en-US" sz="900" dirty="0" smtClean="0">
                <a:solidFill>
                  <a:prstClr val="black"/>
                </a:solidFill>
              </a:rPr>
              <a:t>　</a:t>
            </a:r>
            <a:r>
              <a:rPr lang="ja-JP" altLang="en-US" sz="900" dirty="0" smtClean="0"/>
              <a:t>　●</a:t>
            </a:r>
            <a:endParaRPr lang="en-US" altLang="ja-JP" sz="900" dirty="0"/>
          </a:p>
          <a:p>
            <a:pPr marL="88900" indent="-88900">
              <a:lnSpc>
                <a:spcPts val="1200"/>
              </a:lnSpc>
              <a:defRPr/>
            </a:pPr>
            <a:r>
              <a:rPr lang="ja-JP" altLang="en-US" sz="900" dirty="0"/>
              <a:t>　</a:t>
            </a:r>
            <a:r>
              <a:rPr lang="ja-JP" altLang="en-US" sz="900" dirty="0" smtClean="0"/>
              <a:t>大阪市</a:t>
            </a:r>
            <a:r>
              <a:rPr lang="ja-JP" altLang="en-US" sz="900" dirty="0"/>
              <a:t>水道経営戦略（</a:t>
            </a:r>
            <a:r>
              <a:rPr lang="en-US" altLang="ja-JP" sz="900" dirty="0"/>
              <a:t>2018-2027</a:t>
            </a:r>
            <a:r>
              <a:rPr lang="ja-JP" altLang="en-US" sz="900" dirty="0" smtClean="0"/>
              <a:t>）の策定（</a:t>
            </a:r>
            <a:r>
              <a:rPr lang="en-US" altLang="ja-JP" sz="900" dirty="0"/>
              <a:t>3</a:t>
            </a:r>
            <a:r>
              <a:rPr lang="ja-JP" altLang="en-US" sz="900" dirty="0" smtClean="0"/>
              <a:t>月</a:t>
            </a:r>
            <a:r>
              <a:rPr lang="ja-JP" altLang="en-US" sz="900" dirty="0"/>
              <a:t>）</a:t>
            </a:r>
          </a:p>
          <a:p>
            <a:pPr marL="88900" indent="-88900">
              <a:lnSpc>
                <a:spcPts val="1200"/>
              </a:lnSpc>
              <a:defRPr/>
            </a:pPr>
            <a:r>
              <a:rPr lang="ja-JP" altLang="en-US" sz="900" dirty="0">
                <a:solidFill>
                  <a:prstClr val="black"/>
                </a:solidFill>
              </a:rPr>
              <a:t>　・浄水場のダウンサイジングについて記載</a:t>
            </a:r>
          </a:p>
        </p:txBody>
      </p:sp>
      <p:sp>
        <p:nvSpPr>
          <p:cNvPr id="33" name="テキスト ボックス 32"/>
          <p:cNvSpPr txBox="1"/>
          <p:nvPr/>
        </p:nvSpPr>
        <p:spPr>
          <a:xfrm>
            <a:off x="4644008" y="3356992"/>
            <a:ext cx="1262782" cy="861774"/>
          </a:xfrm>
          <a:prstGeom prst="rect">
            <a:avLst/>
          </a:prstGeom>
          <a:noFill/>
        </p:spPr>
        <p:txBody>
          <a:bodyPr wrap="square" rtlCol="0">
            <a:spAutoFit/>
          </a:bodyPr>
          <a:lstStyle/>
          <a:p>
            <a:pPr marL="88900" indent="-88900">
              <a:lnSpc>
                <a:spcPts val="1200"/>
              </a:lnSpc>
              <a:defRPr/>
            </a:pPr>
            <a:r>
              <a:rPr lang="ja-JP" altLang="en-US" sz="900" dirty="0">
                <a:solidFill>
                  <a:prstClr val="black"/>
                </a:solidFill>
              </a:rPr>
              <a:t>●実施プラン（案）の策定（</a:t>
            </a:r>
            <a:r>
              <a:rPr lang="en-US" altLang="ja-JP" sz="900" dirty="0">
                <a:solidFill>
                  <a:prstClr val="black"/>
                </a:solidFill>
              </a:rPr>
              <a:t>11</a:t>
            </a:r>
            <a:r>
              <a:rPr lang="ja-JP" altLang="en-US" sz="900" dirty="0">
                <a:solidFill>
                  <a:prstClr val="black"/>
                </a:solidFill>
              </a:rPr>
              <a:t>月）</a:t>
            </a:r>
          </a:p>
          <a:p>
            <a:pPr marL="88900" indent="-88900">
              <a:lnSpc>
                <a:spcPts val="1200"/>
              </a:lnSpc>
              <a:defRPr/>
            </a:pPr>
            <a:r>
              <a:rPr lang="ja-JP" altLang="en-US" sz="900" dirty="0">
                <a:solidFill>
                  <a:prstClr val="black"/>
                </a:solidFill>
              </a:rPr>
              <a:t>　・浄水場のダウンサイジングについて記載</a:t>
            </a:r>
          </a:p>
        </p:txBody>
      </p:sp>
      <p:sp>
        <p:nvSpPr>
          <p:cNvPr id="38" name="テキスト ボックス 37"/>
          <p:cNvSpPr txBox="1"/>
          <p:nvPr/>
        </p:nvSpPr>
        <p:spPr>
          <a:xfrm>
            <a:off x="5724127" y="3356992"/>
            <a:ext cx="1404451" cy="707886"/>
          </a:xfrm>
          <a:prstGeom prst="rect">
            <a:avLst/>
          </a:prstGeom>
          <a:noFill/>
        </p:spPr>
        <p:txBody>
          <a:bodyPr wrap="square" rtlCol="0">
            <a:spAutoFit/>
          </a:bodyPr>
          <a:lstStyle/>
          <a:p>
            <a:pPr marL="88900" indent="-88900">
              <a:lnSpc>
                <a:spcPts val="1200"/>
              </a:lnSpc>
              <a:defRPr/>
            </a:pPr>
            <a:r>
              <a:rPr lang="ja-JP" altLang="en-US" sz="900" dirty="0">
                <a:solidFill>
                  <a:prstClr val="black"/>
                </a:solidFill>
              </a:rPr>
              <a:t>●実施プラン（案）</a:t>
            </a:r>
            <a:endParaRPr lang="en-US" altLang="ja-JP" sz="900" dirty="0">
              <a:solidFill>
                <a:prstClr val="black"/>
              </a:solidFill>
            </a:endParaRPr>
          </a:p>
          <a:p>
            <a:pPr marL="88900" indent="-88900">
              <a:lnSpc>
                <a:spcPts val="1200"/>
              </a:lnSpc>
              <a:defRPr/>
            </a:pPr>
            <a:r>
              <a:rPr lang="ja-JP" altLang="en-US" sz="900" dirty="0">
                <a:solidFill>
                  <a:prstClr val="black"/>
                </a:solidFill>
              </a:rPr>
              <a:t>　修正版の策定（</a:t>
            </a:r>
            <a:r>
              <a:rPr lang="en-US" altLang="ja-JP" sz="900" dirty="0">
                <a:solidFill>
                  <a:prstClr val="black"/>
                </a:solidFill>
              </a:rPr>
              <a:t>8</a:t>
            </a:r>
            <a:r>
              <a:rPr lang="ja-JP" altLang="en-US" sz="900" dirty="0">
                <a:solidFill>
                  <a:prstClr val="black"/>
                </a:solidFill>
              </a:rPr>
              <a:t>月）</a:t>
            </a:r>
          </a:p>
          <a:p>
            <a:pPr marL="88900" indent="-88900">
              <a:lnSpc>
                <a:spcPts val="1200"/>
              </a:lnSpc>
              <a:defRPr/>
            </a:pPr>
            <a:r>
              <a:rPr lang="ja-JP" altLang="en-US" sz="900" dirty="0">
                <a:solidFill>
                  <a:prstClr val="black"/>
                </a:solidFill>
              </a:rPr>
              <a:t>　・浄水場のダウンサイジングについて記載</a:t>
            </a:r>
          </a:p>
        </p:txBody>
      </p:sp>
      <p:sp>
        <p:nvSpPr>
          <p:cNvPr id="39" name="テキスト ボックス 38"/>
          <p:cNvSpPr txBox="1"/>
          <p:nvPr/>
        </p:nvSpPr>
        <p:spPr>
          <a:xfrm>
            <a:off x="7773714" y="3369186"/>
            <a:ext cx="1262782" cy="553998"/>
          </a:xfrm>
          <a:prstGeom prst="rect">
            <a:avLst/>
          </a:prstGeom>
          <a:noFill/>
        </p:spPr>
        <p:txBody>
          <a:bodyPr wrap="square" rtlCol="0">
            <a:spAutoFit/>
          </a:bodyPr>
          <a:lstStyle/>
          <a:p>
            <a:pPr marL="88900" indent="-88900">
              <a:lnSpc>
                <a:spcPts val="1200"/>
              </a:lnSpc>
              <a:defRPr/>
            </a:pPr>
            <a:r>
              <a:rPr lang="ja-JP" altLang="en-US" sz="900" dirty="0">
                <a:solidFill>
                  <a:prstClr val="black"/>
                </a:solidFill>
              </a:rPr>
              <a:t>　　　　　　●</a:t>
            </a:r>
            <a:endParaRPr lang="en-US" altLang="ja-JP" sz="900" dirty="0">
              <a:solidFill>
                <a:prstClr val="black"/>
              </a:solidFill>
            </a:endParaRPr>
          </a:p>
          <a:p>
            <a:pPr>
              <a:lnSpc>
                <a:spcPts val="1200"/>
              </a:lnSpc>
              <a:defRPr/>
            </a:pPr>
            <a:r>
              <a:rPr lang="ja-JP" altLang="en-US" sz="900" dirty="0">
                <a:solidFill>
                  <a:prstClr val="black"/>
                </a:solidFill>
              </a:rPr>
              <a:t>庭窪浄水場</a:t>
            </a:r>
            <a:r>
              <a:rPr lang="en-US" altLang="ja-JP" sz="900" dirty="0">
                <a:solidFill>
                  <a:prstClr val="black"/>
                </a:solidFill>
              </a:rPr>
              <a:t>1</a:t>
            </a:r>
            <a:r>
              <a:rPr lang="ja-JP" altLang="en-US" sz="900" dirty="0">
                <a:solidFill>
                  <a:prstClr val="black"/>
                </a:solidFill>
              </a:rPr>
              <a:t>系施設耐震化完了（</a:t>
            </a:r>
            <a:r>
              <a:rPr lang="en-US" altLang="ja-JP" sz="900" dirty="0">
                <a:solidFill>
                  <a:prstClr val="black"/>
                </a:solidFill>
              </a:rPr>
              <a:t>9</a:t>
            </a:r>
            <a:r>
              <a:rPr lang="ja-JP" altLang="en-US" sz="900" dirty="0">
                <a:solidFill>
                  <a:prstClr val="black"/>
                </a:solidFill>
              </a:rPr>
              <a:t>月）</a:t>
            </a:r>
          </a:p>
        </p:txBody>
      </p:sp>
      <p:sp>
        <p:nvSpPr>
          <p:cNvPr id="41" name="テキスト ボックス 40"/>
          <p:cNvSpPr txBox="1"/>
          <p:nvPr/>
        </p:nvSpPr>
        <p:spPr>
          <a:xfrm>
            <a:off x="7773714" y="3933056"/>
            <a:ext cx="1262782" cy="1015663"/>
          </a:xfrm>
          <a:prstGeom prst="rect">
            <a:avLst/>
          </a:prstGeom>
          <a:noFill/>
        </p:spPr>
        <p:txBody>
          <a:bodyPr wrap="square" rtlCol="0">
            <a:spAutoFit/>
          </a:bodyPr>
          <a:lstStyle/>
          <a:p>
            <a:pPr marL="88900" indent="-88900">
              <a:lnSpc>
                <a:spcPts val="1200"/>
              </a:lnSpc>
              <a:defRPr/>
            </a:pPr>
            <a:r>
              <a:rPr lang="ja-JP" altLang="en-US" sz="900" dirty="0">
                <a:solidFill>
                  <a:prstClr val="black"/>
                </a:solidFill>
              </a:rPr>
              <a:t>　　　　　　●</a:t>
            </a:r>
            <a:endParaRPr lang="en-US" altLang="ja-JP" sz="900" dirty="0">
              <a:solidFill>
                <a:prstClr val="black"/>
              </a:solidFill>
            </a:endParaRPr>
          </a:p>
          <a:p>
            <a:pPr>
              <a:lnSpc>
                <a:spcPts val="1200"/>
              </a:lnSpc>
              <a:defRPr/>
            </a:pPr>
            <a:r>
              <a:rPr lang="ja-JP" altLang="en-US" sz="900" dirty="0">
                <a:solidFill>
                  <a:prstClr val="black"/>
                </a:solidFill>
              </a:rPr>
              <a:t>府域水道最適化検討チーム（</a:t>
            </a:r>
            <a:r>
              <a:rPr lang="en-US" altLang="ja-JP" sz="900" dirty="0">
                <a:solidFill>
                  <a:prstClr val="black"/>
                </a:solidFill>
              </a:rPr>
              <a:t>9</a:t>
            </a:r>
            <a:r>
              <a:rPr lang="ja-JP" altLang="en-US" sz="900" dirty="0">
                <a:solidFill>
                  <a:prstClr val="black"/>
                </a:solidFill>
              </a:rPr>
              <a:t>月～）</a:t>
            </a:r>
            <a:endParaRPr lang="en-US" altLang="ja-JP" sz="900" dirty="0">
              <a:solidFill>
                <a:prstClr val="black"/>
              </a:solidFill>
            </a:endParaRPr>
          </a:p>
          <a:p>
            <a:pPr>
              <a:lnSpc>
                <a:spcPts val="1200"/>
              </a:lnSpc>
              <a:defRPr/>
            </a:pPr>
            <a:r>
              <a:rPr lang="ja-JP" altLang="en-US" sz="900" dirty="0">
                <a:solidFill>
                  <a:prstClr val="black"/>
                </a:solidFill>
              </a:rPr>
              <a:t>・特別顧問から助言を受けながら、浄水場の最適化などを検討</a:t>
            </a:r>
          </a:p>
        </p:txBody>
      </p:sp>
      <p:sp>
        <p:nvSpPr>
          <p:cNvPr id="43" name="テキスト ボックス 42"/>
          <p:cNvSpPr txBox="1"/>
          <p:nvPr/>
        </p:nvSpPr>
        <p:spPr>
          <a:xfrm>
            <a:off x="0" y="0"/>
            <a:ext cx="3851920" cy="260648"/>
          </a:xfrm>
          <a:prstGeom prst="rect">
            <a:avLst/>
          </a:prstGeom>
          <a:noFill/>
        </p:spPr>
        <p:txBody>
          <a:bodyPr wrap="square" rtlCol="0">
            <a:spAutoFit/>
          </a:bodyPr>
          <a:lstStyle/>
          <a:p>
            <a:r>
              <a:rPr lang="en-US" altLang="ja-JP" sz="1100" dirty="0"/>
              <a:t>Ⅱ</a:t>
            </a:r>
            <a:r>
              <a:rPr lang="ja-JP" altLang="en-US" sz="1100" dirty="0"/>
              <a:t>　</a:t>
            </a:r>
            <a:r>
              <a:rPr lang="ja-JP" altLang="en-US" sz="1100" dirty="0" smtClean="0"/>
              <a:t>公民連携</a:t>
            </a:r>
            <a:r>
              <a:rPr lang="en-US" altLang="ja-JP" sz="1100" dirty="0" smtClean="0"/>
              <a:t>/</a:t>
            </a:r>
            <a:r>
              <a:rPr lang="ja-JP" altLang="en-US" sz="1100" dirty="0" smtClean="0"/>
              <a:t>経営</a:t>
            </a:r>
            <a:r>
              <a:rPr lang="ja-JP" altLang="en-US" sz="1100" dirty="0"/>
              <a:t>形態の見直し</a:t>
            </a:r>
            <a:r>
              <a:rPr lang="en-US" altLang="ja-JP" sz="1100" dirty="0"/>
              <a:t>【</a:t>
            </a:r>
            <a:r>
              <a:rPr lang="ja-JP" altLang="en-US" sz="1100" dirty="0" smtClean="0"/>
              <a:t>民営化の取組</a:t>
            </a:r>
            <a:r>
              <a:rPr lang="en-US" altLang="ja-JP" sz="1100" dirty="0" smtClean="0"/>
              <a:t>】</a:t>
            </a:r>
            <a:r>
              <a:rPr lang="ja-JP" altLang="en-US" sz="1100" dirty="0" smtClean="0"/>
              <a:t>・</a:t>
            </a:r>
            <a:r>
              <a:rPr lang="ja-JP" altLang="en-US" sz="1100" dirty="0"/>
              <a:t>水道</a:t>
            </a:r>
            <a:endParaRPr kumimoji="1" lang="en-US" altLang="ja-JP" sz="1100" dirty="0"/>
          </a:p>
        </p:txBody>
      </p:sp>
      <p:sp>
        <p:nvSpPr>
          <p:cNvPr id="40" name="テキスト ボックス 39"/>
          <p:cNvSpPr txBox="1"/>
          <p:nvPr/>
        </p:nvSpPr>
        <p:spPr>
          <a:xfrm>
            <a:off x="8244408" y="1"/>
            <a:ext cx="899592" cy="307777"/>
          </a:xfrm>
          <a:prstGeom prst="rect">
            <a:avLst/>
          </a:prstGeom>
          <a:noFill/>
        </p:spPr>
        <p:txBody>
          <a:bodyPr wrap="square" rtlCol="0">
            <a:spAutoFit/>
          </a:bodyPr>
          <a:lstStyle/>
          <a:p>
            <a:r>
              <a:rPr lang="en-US" altLang="ja-JP" sz="1400" dirty="0" smtClean="0">
                <a:solidFill>
                  <a:prstClr val="black"/>
                </a:solidFill>
              </a:rPr>
              <a:t>C3 .(83)</a:t>
            </a:r>
            <a:endParaRPr lang="ja-JP" altLang="en-US" sz="1400" dirty="0">
              <a:solidFill>
                <a:prstClr val="black"/>
              </a:solidFill>
            </a:endParaRPr>
          </a:p>
        </p:txBody>
      </p:sp>
    </p:spTree>
    <p:extLst>
      <p:ext uri="{BB962C8B-B14F-4D97-AF65-F5344CB8AC3E}">
        <p14:creationId xmlns:p14="http://schemas.microsoft.com/office/powerpoint/2010/main" val="1910943570"/>
      </p:ext>
    </p:extLst>
  </p:cSld>
  <p:clrMapOvr>
    <a:masterClrMapping/>
  </p:clrMapOvr>
  <p:timing>
    <p:tnLst>
      <p:par>
        <p:cTn id="1" dur="indefinite" restart="never" nodeType="tmRoot"/>
      </p:par>
    </p:tn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 name="角丸四角形 32"/>
          <p:cNvSpPr/>
          <p:nvPr/>
        </p:nvSpPr>
        <p:spPr>
          <a:xfrm>
            <a:off x="4453385" y="3416350"/>
            <a:ext cx="3096344" cy="2100882"/>
          </a:xfrm>
          <a:prstGeom prst="roundRect">
            <a:avLst>
              <a:gd name="adj" fmla="val 7429"/>
            </a:avLst>
          </a:prstGeom>
          <a:solidFill>
            <a:schemeClr val="accent6">
              <a:lumMod val="60000"/>
              <a:lumOff val="40000"/>
              <a:alpha val="50000"/>
            </a:schemeClr>
          </a:solidFill>
          <a:ln>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cxnSp>
        <p:nvCxnSpPr>
          <p:cNvPr id="28" name="直線コネクタ 27"/>
          <p:cNvCxnSpPr/>
          <p:nvPr/>
        </p:nvCxnSpPr>
        <p:spPr>
          <a:xfrm>
            <a:off x="1498600" y="1244600"/>
            <a:ext cx="0" cy="5575300"/>
          </a:xfrm>
          <a:prstGeom prst="line">
            <a:avLst/>
          </a:prstGeom>
          <a:ln w="3175">
            <a:prstDash val="sysDash"/>
          </a:ln>
        </p:spPr>
        <p:style>
          <a:lnRef idx="1">
            <a:schemeClr val="accent1"/>
          </a:lnRef>
          <a:fillRef idx="0">
            <a:schemeClr val="accent1"/>
          </a:fillRef>
          <a:effectRef idx="0">
            <a:schemeClr val="accent1"/>
          </a:effectRef>
          <a:fontRef idx="minor">
            <a:schemeClr val="tx1"/>
          </a:fontRef>
        </p:style>
      </p:cxnSp>
      <p:cxnSp>
        <p:nvCxnSpPr>
          <p:cNvPr id="29" name="直線コネクタ 28"/>
          <p:cNvCxnSpPr/>
          <p:nvPr/>
        </p:nvCxnSpPr>
        <p:spPr>
          <a:xfrm>
            <a:off x="2764692" y="1240496"/>
            <a:ext cx="0" cy="5575300"/>
          </a:xfrm>
          <a:prstGeom prst="line">
            <a:avLst/>
          </a:prstGeom>
          <a:ln w="3175">
            <a:prstDash val="sysDash"/>
          </a:ln>
        </p:spPr>
        <p:style>
          <a:lnRef idx="1">
            <a:schemeClr val="accent1"/>
          </a:lnRef>
          <a:fillRef idx="0">
            <a:schemeClr val="accent1"/>
          </a:fillRef>
          <a:effectRef idx="0">
            <a:schemeClr val="accent1"/>
          </a:effectRef>
          <a:fontRef idx="minor">
            <a:schemeClr val="tx1"/>
          </a:fontRef>
        </p:style>
      </p:cxnSp>
      <p:cxnSp>
        <p:nvCxnSpPr>
          <p:cNvPr id="30" name="直線コネクタ 29"/>
          <p:cNvCxnSpPr/>
          <p:nvPr/>
        </p:nvCxnSpPr>
        <p:spPr>
          <a:xfrm>
            <a:off x="3974514" y="1282700"/>
            <a:ext cx="0" cy="5575300"/>
          </a:xfrm>
          <a:prstGeom prst="line">
            <a:avLst/>
          </a:prstGeom>
          <a:ln w="3175">
            <a:prstDash val="sysDash"/>
          </a:ln>
        </p:spPr>
        <p:style>
          <a:lnRef idx="1">
            <a:schemeClr val="accent1"/>
          </a:lnRef>
          <a:fillRef idx="0">
            <a:schemeClr val="accent1"/>
          </a:fillRef>
          <a:effectRef idx="0">
            <a:schemeClr val="accent1"/>
          </a:effectRef>
          <a:fontRef idx="minor">
            <a:schemeClr val="tx1"/>
          </a:fontRef>
        </p:style>
      </p:cxnSp>
      <p:cxnSp>
        <p:nvCxnSpPr>
          <p:cNvPr id="36" name="直線コネクタ 35"/>
          <p:cNvCxnSpPr/>
          <p:nvPr/>
        </p:nvCxnSpPr>
        <p:spPr>
          <a:xfrm>
            <a:off x="5254674" y="1254564"/>
            <a:ext cx="0" cy="5575300"/>
          </a:xfrm>
          <a:prstGeom prst="line">
            <a:avLst/>
          </a:prstGeom>
          <a:ln w="3175">
            <a:prstDash val="sysDash"/>
          </a:ln>
        </p:spPr>
        <p:style>
          <a:lnRef idx="1">
            <a:schemeClr val="accent1"/>
          </a:lnRef>
          <a:fillRef idx="0">
            <a:schemeClr val="accent1"/>
          </a:fillRef>
          <a:effectRef idx="0">
            <a:schemeClr val="accent1"/>
          </a:effectRef>
          <a:fontRef idx="minor">
            <a:schemeClr val="tx1"/>
          </a:fontRef>
        </p:style>
      </p:cxnSp>
      <p:cxnSp>
        <p:nvCxnSpPr>
          <p:cNvPr id="44" name="直線コネクタ 43"/>
          <p:cNvCxnSpPr/>
          <p:nvPr/>
        </p:nvCxnSpPr>
        <p:spPr>
          <a:xfrm>
            <a:off x="6422293" y="1282700"/>
            <a:ext cx="0" cy="5575300"/>
          </a:xfrm>
          <a:prstGeom prst="line">
            <a:avLst/>
          </a:prstGeom>
          <a:ln w="3175">
            <a:prstDash val="sysDash"/>
          </a:ln>
        </p:spPr>
        <p:style>
          <a:lnRef idx="1">
            <a:schemeClr val="accent1"/>
          </a:lnRef>
          <a:fillRef idx="0">
            <a:schemeClr val="accent1"/>
          </a:fillRef>
          <a:effectRef idx="0">
            <a:schemeClr val="accent1"/>
          </a:effectRef>
          <a:fontRef idx="minor">
            <a:schemeClr val="tx1"/>
          </a:fontRef>
        </p:style>
      </p:cxnSp>
      <p:cxnSp>
        <p:nvCxnSpPr>
          <p:cNvPr id="45" name="直線コネクタ 44"/>
          <p:cNvCxnSpPr/>
          <p:nvPr/>
        </p:nvCxnSpPr>
        <p:spPr>
          <a:xfrm>
            <a:off x="7716521" y="1282700"/>
            <a:ext cx="0" cy="5575300"/>
          </a:xfrm>
          <a:prstGeom prst="line">
            <a:avLst/>
          </a:prstGeom>
          <a:ln w="3175">
            <a:prstDash val="sysDash"/>
          </a:ln>
        </p:spPr>
        <p:style>
          <a:lnRef idx="1">
            <a:schemeClr val="accent1"/>
          </a:lnRef>
          <a:fillRef idx="0">
            <a:schemeClr val="accent1"/>
          </a:fillRef>
          <a:effectRef idx="0">
            <a:schemeClr val="accent1"/>
          </a:effectRef>
          <a:fontRef idx="minor">
            <a:schemeClr val="tx1"/>
          </a:fontRef>
        </p:style>
      </p:cxnSp>
      <p:sp>
        <p:nvSpPr>
          <p:cNvPr id="6" name="正方形/長方形 5"/>
          <p:cNvSpPr/>
          <p:nvPr/>
        </p:nvSpPr>
        <p:spPr>
          <a:xfrm>
            <a:off x="251520" y="260648"/>
            <a:ext cx="6203068" cy="369332"/>
          </a:xfrm>
          <a:prstGeom prst="rect">
            <a:avLst/>
          </a:prstGeom>
        </p:spPr>
        <p:txBody>
          <a:bodyPr wrap="square">
            <a:spAutoFit/>
          </a:bodyPr>
          <a:lstStyle/>
          <a:p>
            <a:r>
              <a:rPr lang="ja-JP" altLang="en-US" b="1" dirty="0">
                <a:solidFill>
                  <a:prstClr val="black"/>
                </a:solidFill>
              </a:rPr>
              <a:t>④水道料金の見直し に関する取組</a:t>
            </a:r>
          </a:p>
        </p:txBody>
      </p:sp>
      <p:sp>
        <p:nvSpPr>
          <p:cNvPr id="8" name="山形 7"/>
          <p:cNvSpPr/>
          <p:nvPr/>
        </p:nvSpPr>
        <p:spPr>
          <a:xfrm>
            <a:off x="270730" y="773214"/>
            <a:ext cx="1404000" cy="432000"/>
          </a:xfrm>
          <a:prstGeom prst="chevron">
            <a:avLst/>
          </a:prstGeom>
          <a:solidFill>
            <a:schemeClr val="bg1"/>
          </a:solidFill>
          <a:ln w="19050"/>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r>
              <a:rPr lang="en-US" altLang="ja-JP" sz="1050" dirty="0">
                <a:solidFill>
                  <a:prstClr val="black"/>
                </a:solidFill>
              </a:rPr>
              <a:t>2011</a:t>
            </a:r>
            <a:r>
              <a:rPr lang="ja-JP" altLang="en-US" sz="1050" dirty="0">
                <a:solidFill>
                  <a:prstClr val="black"/>
                </a:solidFill>
              </a:rPr>
              <a:t>年度</a:t>
            </a:r>
          </a:p>
        </p:txBody>
      </p:sp>
      <p:sp>
        <p:nvSpPr>
          <p:cNvPr id="9" name="山形 8"/>
          <p:cNvSpPr/>
          <p:nvPr/>
        </p:nvSpPr>
        <p:spPr>
          <a:xfrm>
            <a:off x="1493318" y="773214"/>
            <a:ext cx="1404000" cy="432000"/>
          </a:xfrm>
          <a:prstGeom prst="chevron">
            <a:avLst/>
          </a:prstGeom>
          <a:noFill/>
          <a:ln w="190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ja-JP" sz="1050" dirty="0">
                <a:solidFill>
                  <a:prstClr val="black"/>
                </a:solidFill>
              </a:rPr>
              <a:t>2012</a:t>
            </a:r>
            <a:r>
              <a:rPr lang="ja-JP" altLang="en-US" sz="1050" dirty="0">
                <a:solidFill>
                  <a:prstClr val="black"/>
                </a:solidFill>
              </a:rPr>
              <a:t>年度</a:t>
            </a:r>
          </a:p>
        </p:txBody>
      </p:sp>
      <p:sp>
        <p:nvSpPr>
          <p:cNvPr id="10" name="山形 9"/>
          <p:cNvSpPr/>
          <p:nvPr/>
        </p:nvSpPr>
        <p:spPr>
          <a:xfrm>
            <a:off x="3954404" y="773214"/>
            <a:ext cx="1404000" cy="432000"/>
          </a:xfrm>
          <a:prstGeom prst="chevron">
            <a:avLst/>
          </a:prstGeom>
          <a:noFill/>
          <a:ln w="190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ja-JP" sz="1050" dirty="0">
                <a:solidFill>
                  <a:prstClr val="black"/>
                </a:solidFill>
              </a:rPr>
              <a:t>2014</a:t>
            </a:r>
            <a:r>
              <a:rPr lang="ja-JP" altLang="en-US" sz="1050" dirty="0">
                <a:solidFill>
                  <a:prstClr val="black"/>
                </a:solidFill>
              </a:rPr>
              <a:t>年度</a:t>
            </a:r>
          </a:p>
        </p:txBody>
      </p:sp>
      <p:sp>
        <p:nvSpPr>
          <p:cNvPr id="11" name="山形 10"/>
          <p:cNvSpPr/>
          <p:nvPr/>
        </p:nvSpPr>
        <p:spPr>
          <a:xfrm>
            <a:off x="5201555" y="772820"/>
            <a:ext cx="1404000" cy="432000"/>
          </a:xfrm>
          <a:prstGeom prst="chevron">
            <a:avLst/>
          </a:prstGeom>
          <a:solidFill>
            <a:schemeClr val="bg1"/>
          </a:solidFill>
          <a:ln w="190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ja-JP" sz="1050" dirty="0">
                <a:solidFill>
                  <a:prstClr val="black"/>
                </a:solidFill>
              </a:rPr>
              <a:t>2015</a:t>
            </a:r>
            <a:r>
              <a:rPr lang="ja-JP" altLang="en-US" sz="1050" dirty="0">
                <a:solidFill>
                  <a:prstClr val="black"/>
                </a:solidFill>
              </a:rPr>
              <a:t>年度</a:t>
            </a:r>
          </a:p>
        </p:txBody>
      </p:sp>
      <p:sp>
        <p:nvSpPr>
          <p:cNvPr id="34" name="山形 33"/>
          <p:cNvSpPr/>
          <p:nvPr/>
        </p:nvSpPr>
        <p:spPr>
          <a:xfrm>
            <a:off x="6426579" y="772868"/>
            <a:ext cx="1404000" cy="432000"/>
          </a:xfrm>
          <a:prstGeom prst="chevron">
            <a:avLst/>
          </a:prstGeom>
          <a:noFill/>
          <a:ln w="190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ja-JP" sz="1050" dirty="0">
                <a:solidFill>
                  <a:prstClr val="black"/>
                </a:solidFill>
              </a:rPr>
              <a:t>2016</a:t>
            </a:r>
            <a:r>
              <a:rPr lang="ja-JP" altLang="en-US" sz="1050" dirty="0">
                <a:solidFill>
                  <a:prstClr val="black"/>
                </a:solidFill>
              </a:rPr>
              <a:t>年度</a:t>
            </a:r>
          </a:p>
        </p:txBody>
      </p:sp>
      <p:sp>
        <p:nvSpPr>
          <p:cNvPr id="35" name="山形 34"/>
          <p:cNvSpPr/>
          <p:nvPr/>
        </p:nvSpPr>
        <p:spPr>
          <a:xfrm>
            <a:off x="7654715" y="772820"/>
            <a:ext cx="1404000" cy="432000"/>
          </a:xfrm>
          <a:prstGeom prst="chevron">
            <a:avLst/>
          </a:prstGeom>
          <a:solidFill>
            <a:schemeClr val="bg1"/>
          </a:solidFill>
          <a:ln w="190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ja-JP" sz="1050" dirty="0">
                <a:solidFill>
                  <a:prstClr val="black"/>
                </a:solidFill>
              </a:rPr>
              <a:t>2017</a:t>
            </a:r>
            <a:r>
              <a:rPr lang="ja-JP" altLang="en-US" sz="1050" dirty="0">
                <a:solidFill>
                  <a:prstClr val="black"/>
                </a:solidFill>
              </a:rPr>
              <a:t>年度</a:t>
            </a:r>
          </a:p>
        </p:txBody>
      </p:sp>
      <p:sp>
        <p:nvSpPr>
          <p:cNvPr id="37" name="山形 36"/>
          <p:cNvSpPr/>
          <p:nvPr/>
        </p:nvSpPr>
        <p:spPr>
          <a:xfrm>
            <a:off x="2717986" y="773214"/>
            <a:ext cx="1404000" cy="432000"/>
          </a:xfrm>
          <a:prstGeom prst="chevron">
            <a:avLst/>
          </a:prstGeom>
          <a:solidFill>
            <a:schemeClr val="bg1"/>
          </a:solidFill>
          <a:ln w="190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ja-JP" sz="1050" dirty="0">
                <a:solidFill>
                  <a:prstClr val="black"/>
                </a:solidFill>
              </a:rPr>
              <a:t>2013</a:t>
            </a:r>
            <a:r>
              <a:rPr lang="ja-JP" altLang="en-US" sz="1050" dirty="0">
                <a:solidFill>
                  <a:prstClr val="black"/>
                </a:solidFill>
              </a:rPr>
              <a:t>年度</a:t>
            </a:r>
          </a:p>
        </p:txBody>
      </p:sp>
      <p:sp>
        <p:nvSpPr>
          <p:cNvPr id="31" name="正方形/長方形 30"/>
          <p:cNvSpPr/>
          <p:nvPr/>
        </p:nvSpPr>
        <p:spPr>
          <a:xfrm>
            <a:off x="645655" y="2933054"/>
            <a:ext cx="221018" cy="143205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vert="eaVert" wrap="none" lIns="36000" tIns="36000" rIns="0" bIns="36000" rtlCol="0" anchor="ctr">
            <a:spAutoFit/>
          </a:bodyPr>
          <a:lstStyle/>
          <a:p>
            <a:r>
              <a:rPr lang="ja-JP" altLang="en-US" sz="1200" dirty="0">
                <a:solidFill>
                  <a:prstClr val="black"/>
                </a:solidFill>
              </a:rPr>
              <a:t>④水道料金の見直し</a:t>
            </a:r>
          </a:p>
        </p:txBody>
      </p:sp>
      <p:sp>
        <p:nvSpPr>
          <p:cNvPr id="43" name="正方形/長方形 42"/>
          <p:cNvSpPr/>
          <p:nvPr/>
        </p:nvSpPr>
        <p:spPr>
          <a:xfrm>
            <a:off x="3050052" y="1628800"/>
            <a:ext cx="2170020" cy="144145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0" bIns="36000" rtlCol="0" anchor="t"/>
          <a:lstStyle/>
          <a:p>
            <a:pPr>
              <a:lnSpc>
                <a:spcPts val="1200"/>
              </a:lnSpc>
            </a:pPr>
            <a:r>
              <a:rPr lang="ja-JP" altLang="en-US" sz="1000" dirty="0">
                <a:solidFill>
                  <a:prstClr val="black"/>
                </a:solidFill>
              </a:rPr>
              <a:t>●水道料金の見直し（素案）公表</a:t>
            </a:r>
            <a:endParaRPr lang="en-US" altLang="ja-JP" sz="1000" dirty="0">
              <a:solidFill>
                <a:prstClr val="black"/>
              </a:solidFill>
            </a:endParaRPr>
          </a:p>
          <a:p>
            <a:pPr>
              <a:lnSpc>
                <a:spcPts val="1200"/>
              </a:lnSpc>
            </a:pPr>
            <a:r>
              <a:rPr lang="ja-JP" altLang="en-US" sz="1000" dirty="0">
                <a:solidFill>
                  <a:prstClr val="black"/>
                </a:solidFill>
              </a:rPr>
              <a:t>（</a:t>
            </a:r>
            <a:r>
              <a:rPr lang="en-US" altLang="ja-JP" sz="1000" dirty="0">
                <a:solidFill>
                  <a:prstClr val="black"/>
                </a:solidFill>
              </a:rPr>
              <a:t>2013</a:t>
            </a:r>
            <a:r>
              <a:rPr lang="ja-JP" altLang="en-US" sz="1000" dirty="0">
                <a:solidFill>
                  <a:prstClr val="black"/>
                </a:solidFill>
              </a:rPr>
              <a:t>年</a:t>
            </a:r>
            <a:r>
              <a:rPr lang="en-US" altLang="ja-JP" sz="1000" dirty="0">
                <a:solidFill>
                  <a:prstClr val="black"/>
                </a:solidFill>
              </a:rPr>
              <a:t>12</a:t>
            </a:r>
            <a:r>
              <a:rPr lang="ja-JP" altLang="en-US" sz="1000" dirty="0">
                <a:solidFill>
                  <a:prstClr val="black"/>
                </a:solidFill>
              </a:rPr>
              <a:t>月）</a:t>
            </a:r>
            <a:endParaRPr lang="en-US" altLang="ja-JP" sz="1000" dirty="0">
              <a:solidFill>
                <a:prstClr val="black"/>
              </a:solidFill>
            </a:endParaRPr>
          </a:p>
          <a:p>
            <a:pPr marL="85725">
              <a:lnSpc>
                <a:spcPts val="1200"/>
              </a:lnSpc>
              <a:defRPr/>
            </a:pPr>
            <a:r>
              <a:rPr lang="ja-JP" altLang="en-US" sz="1000" dirty="0">
                <a:solidFill>
                  <a:prstClr val="black"/>
                </a:solidFill>
              </a:rPr>
              <a:t>・近年、水需要構造が大きく変化する中、現行の水道料金制度が抱える課題の解消に向け、受益と負担の適正化や生活用水への配慮の視点を踏まえている</a:t>
            </a:r>
          </a:p>
          <a:p>
            <a:pPr marL="85725">
              <a:lnSpc>
                <a:spcPts val="1200"/>
              </a:lnSpc>
              <a:defRPr/>
            </a:pPr>
            <a:r>
              <a:rPr lang="ja-JP" altLang="en-US" sz="1000" dirty="0">
                <a:solidFill>
                  <a:prstClr val="black"/>
                </a:solidFill>
              </a:rPr>
              <a:t>・公営企業で可能な料金見直しを含んでいる</a:t>
            </a:r>
            <a:endParaRPr lang="en-US" altLang="ja-JP" sz="1000" dirty="0">
              <a:solidFill>
                <a:prstClr val="black"/>
              </a:solidFill>
            </a:endParaRPr>
          </a:p>
        </p:txBody>
      </p:sp>
      <p:cxnSp>
        <p:nvCxnSpPr>
          <p:cNvPr id="25" name="直線コネクタ 24"/>
          <p:cNvCxnSpPr/>
          <p:nvPr/>
        </p:nvCxnSpPr>
        <p:spPr>
          <a:xfrm>
            <a:off x="179512" y="560363"/>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6" name="正方形/長方形 25"/>
          <p:cNvSpPr/>
          <p:nvPr/>
        </p:nvSpPr>
        <p:spPr>
          <a:xfrm>
            <a:off x="7815310" y="247134"/>
            <a:ext cx="1158779" cy="369332"/>
          </a:xfrm>
          <a:prstGeom prst="rect">
            <a:avLst/>
          </a:prstGeom>
          <a:noFill/>
        </p:spPr>
        <p:txBody>
          <a:bodyPr wrap="none">
            <a:spAutoFit/>
          </a:bodyPr>
          <a:lstStyle/>
          <a:p>
            <a:pPr algn="ctr"/>
            <a:r>
              <a:rPr lang="ja-JP" altLang="en-US" dirty="0">
                <a:solidFill>
                  <a:prstClr val="black"/>
                </a:solidFill>
              </a:rPr>
              <a:t>＜</a:t>
            </a:r>
            <a:r>
              <a:rPr lang="en-US" altLang="ja-JP" dirty="0">
                <a:solidFill>
                  <a:prstClr val="black"/>
                </a:solidFill>
              </a:rPr>
              <a:t>What</a:t>
            </a:r>
            <a:r>
              <a:rPr lang="ja-JP" altLang="en-US" dirty="0">
                <a:solidFill>
                  <a:prstClr val="black"/>
                </a:solidFill>
              </a:rPr>
              <a:t>＞</a:t>
            </a:r>
          </a:p>
        </p:txBody>
      </p:sp>
      <p:sp>
        <p:nvSpPr>
          <p:cNvPr id="27" name="スライド番号プレースホルダ 26"/>
          <p:cNvSpPr>
            <a:spLocks noGrp="1"/>
          </p:cNvSpPr>
          <p:nvPr>
            <p:ph type="sldNum" sz="quarter" idx="12"/>
          </p:nvPr>
        </p:nvSpPr>
        <p:spPr/>
        <p:txBody>
          <a:bodyPr/>
          <a:lstStyle/>
          <a:p>
            <a:fld id="{CCEC3038-1CF1-4B63-9920-55248DCFBA97}" type="slidenum">
              <a:rPr lang="ja-JP" altLang="en-US" smtClean="0">
                <a:solidFill>
                  <a:prstClr val="black">
                    <a:tint val="75000"/>
                  </a:prstClr>
                </a:solidFill>
              </a:rPr>
              <a:pPr/>
              <a:t>73</a:t>
            </a:fld>
            <a:endParaRPr lang="ja-JP" altLang="en-US">
              <a:solidFill>
                <a:prstClr val="black">
                  <a:tint val="75000"/>
                </a:prstClr>
              </a:solidFill>
            </a:endParaRPr>
          </a:p>
        </p:txBody>
      </p:sp>
      <p:sp>
        <p:nvSpPr>
          <p:cNvPr id="23" name="正方形/長方形 22"/>
          <p:cNvSpPr/>
          <p:nvPr/>
        </p:nvSpPr>
        <p:spPr>
          <a:xfrm>
            <a:off x="4490212" y="3501008"/>
            <a:ext cx="2170020" cy="108141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0" bIns="36000" rtlCol="0" anchor="t"/>
          <a:lstStyle/>
          <a:p>
            <a:pPr>
              <a:lnSpc>
                <a:spcPts val="1200"/>
              </a:lnSpc>
            </a:pPr>
            <a:r>
              <a:rPr lang="ja-JP" altLang="en-US" sz="1000" dirty="0">
                <a:solidFill>
                  <a:prstClr val="black"/>
                </a:solidFill>
              </a:rPr>
              <a:t>●給水条例改正議案の提出及び可決</a:t>
            </a:r>
            <a:endParaRPr lang="en-US" altLang="ja-JP" sz="1000" dirty="0">
              <a:solidFill>
                <a:prstClr val="black"/>
              </a:solidFill>
            </a:endParaRPr>
          </a:p>
          <a:p>
            <a:pPr>
              <a:lnSpc>
                <a:spcPts val="1200"/>
              </a:lnSpc>
            </a:pPr>
            <a:r>
              <a:rPr lang="ja-JP" altLang="en-US" sz="1000" dirty="0">
                <a:solidFill>
                  <a:prstClr val="black"/>
                </a:solidFill>
              </a:rPr>
              <a:t>（</a:t>
            </a:r>
            <a:r>
              <a:rPr lang="en-US" altLang="ja-JP" sz="1000" dirty="0">
                <a:solidFill>
                  <a:prstClr val="black"/>
                </a:solidFill>
              </a:rPr>
              <a:t>2014</a:t>
            </a:r>
            <a:r>
              <a:rPr lang="ja-JP" altLang="en-US" sz="1000" dirty="0">
                <a:solidFill>
                  <a:prstClr val="black"/>
                </a:solidFill>
              </a:rPr>
              <a:t>年</a:t>
            </a:r>
            <a:r>
              <a:rPr lang="en-US" altLang="ja-JP" sz="1000" dirty="0">
                <a:solidFill>
                  <a:prstClr val="black"/>
                </a:solidFill>
              </a:rPr>
              <a:t>9</a:t>
            </a:r>
            <a:r>
              <a:rPr lang="ja-JP" altLang="en-US" sz="1000" dirty="0">
                <a:solidFill>
                  <a:prstClr val="black"/>
                </a:solidFill>
              </a:rPr>
              <a:t>月）</a:t>
            </a:r>
            <a:endParaRPr lang="en-US" altLang="ja-JP" sz="1000" dirty="0">
              <a:solidFill>
                <a:prstClr val="black"/>
              </a:solidFill>
            </a:endParaRPr>
          </a:p>
          <a:p>
            <a:pPr marL="85725">
              <a:lnSpc>
                <a:spcPts val="1200"/>
              </a:lnSpc>
              <a:defRPr/>
            </a:pPr>
            <a:r>
              <a:rPr lang="ja-JP" altLang="en-US" sz="1000" dirty="0">
                <a:solidFill>
                  <a:prstClr val="black"/>
                </a:solidFill>
              </a:rPr>
              <a:t>・改正後、</a:t>
            </a:r>
            <a:r>
              <a:rPr lang="en-US" altLang="ja-JP" sz="1000" dirty="0">
                <a:solidFill>
                  <a:prstClr val="black"/>
                </a:solidFill>
              </a:rPr>
              <a:t>2015</a:t>
            </a:r>
            <a:r>
              <a:rPr lang="ja-JP" altLang="en-US" sz="1000" dirty="0">
                <a:solidFill>
                  <a:prstClr val="black"/>
                </a:solidFill>
              </a:rPr>
              <a:t>年</a:t>
            </a:r>
            <a:r>
              <a:rPr lang="en-US" altLang="ja-JP" sz="1000" dirty="0">
                <a:solidFill>
                  <a:prstClr val="black"/>
                </a:solidFill>
              </a:rPr>
              <a:t>10</a:t>
            </a:r>
            <a:r>
              <a:rPr lang="ja-JP" altLang="en-US" sz="1000" dirty="0">
                <a:solidFill>
                  <a:prstClr val="black"/>
                </a:solidFill>
              </a:rPr>
              <a:t>月の実施に向けて国への届け出や、料金算定システムの改修、お客さまへのＰＲなどの各種準備に着手</a:t>
            </a:r>
          </a:p>
        </p:txBody>
      </p:sp>
      <p:sp>
        <p:nvSpPr>
          <p:cNvPr id="24" name="正方形/長方形 23"/>
          <p:cNvSpPr/>
          <p:nvPr/>
        </p:nvSpPr>
        <p:spPr>
          <a:xfrm>
            <a:off x="5858364" y="5011887"/>
            <a:ext cx="1796351" cy="433338"/>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0" bIns="36000" rtlCol="0" anchor="t"/>
          <a:lstStyle/>
          <a:p>
            <a:pPr>
              <a:lnSpc>
                <a:spcPts val="1200"/>
              </a:lnSpc>
            </a:pPr>
            <a:r>
              <a:rPr lang="ja-JP" altLang="en-US" sz="1000" dirty="0">
                <a:solidFill>
                  <a:prstClr val="black"/>
                </a:solidFill>
              </a:rPr>
              <a:t>●水道料金の見直しを実施</a:t>
            </a:r>
            <a:endParaRPr lang="en-US" altLang="ja-JP" sz="1000" dirty="0">
              <a:solidFill>
                <a:prstClr val="black"/>
              </a:solidFill>
            </a:endParaRPr>
          </a:p>
          <a:p>
            <a:pPr>
              <a:lnSpc>
                <a:spcPts val="1200"/>
              </a:lnSpc>
            </a:pPr>
            <a:r>
              <a:rPr lang="ja-JP" altLang="en-US" sz="1000" dirty="0">
                <a:solidFill>
                  <a:prstClr val="black"/>
                </a:solidFill>
              </a:rPr>
              <a:t>（</a:t>
            </a:r>
            <a:r>
              <a:rPr lang="en-US" altLang="ja-JP" sz="1000" dirty="0">
                <a:solidFill>
                  <a:prstClr val="black"/>
                </a:solidFill>
              </a:rPr>
              <a:t>2015</a:t>
            </a:r>
            <a:r>
              <a:rPr lang="ja-JP" altLang="en-US" sz="1000" dirty="0">
                <a:solidFill>
                  <a:prstClr val="black"/>
                </a:solidFill>
              </a:rPr>
              <a:t>年</a:t>
            </a:r>
            <a:r>
              <a:rPr lang="en-US" altLang="ja-JP" sz="1000" dirty="0">
                <a:solidFill>
                  <a:prstClr val="black"/>
                </a:solidFill>
              </a:rPr>
              <a:t>10</a:t>
            </a:r>
            <a:r>
              <a:rPr lang="ja-JP" altLang="en-US" sz="1000" dirty="0">
                <a:solidFill>
                  <a:prstClr val="black"/>
                </a:solidFill>
              </a:rPr>
              <a:t>月～）</a:t>
            </a:r>
          </a:p>
        </p:txBody>
      </p:sp>
      <p:sp>
        <p:nvSpPr>
          <p:cNvPr id="40" name="テキスト ボックス 39"/>
          <p:cNvSpPr txBox="1"/>
          <p:nvPr/>
        </p:nvSpPr>
        <p:spPr>
          <a:xfrm>
            <a:off x="0" y="0"/>
            <a:ext cx="3851920" cy="260648"/>
          </a:xfrm>
          <a:prstGeom prst="rect">
            <a:avLst/>
          </a:prstGeom>
          <a:noFill/>
        </p:spPr>
        <p:txBody>
          <a:bodyPr wrap="square" rtlCol="0">
            <a:spAutoFit/>
          </a:bodyPr>
          <a:lstStyle/>
          <a:p>
            <a:r>
              <a:rPr lang="en-US" altLang="ja-JP" sz="1100" dirty="0"/>
              <a:t>Ⅱ</a:t>
            </a:r>
            <a:r>
              <a:rPr lang="ja-JP" altLang="en-US" sz="1100" dirty="0"/>
              <a:t>　公民連携</a:t>
            </a:r>
            <a:r>
              <a:rPr lang="en-US" altLang="ja-JP" sz="1100" dirty="0"/>
              <a:t>/</a:t>
            </a:r>
            <a:r>
              <a:rPr lang="ja-JP" altLang="en-US" sz="1100" dirty="0"/>
              <a:t>経営形態の見直し</a:t>
            </a:r>
            <a:r>
              <a:rPr lang="en-US" altLang="ja-JP" sz="1100" dirty="0"/>
              <a:t>【</a:t>
            </a:r>
            <a:r>
              <a:rPr lang="ja-JP" altLang="en-US" sz="1100" dirty="0"/>
              <a:t>民営化の取組</a:t>
            </a:r>
            <a:r>
              <a:rPr lang="en-US" altLang="ja-JP" sz="1100" dirty="0"/>
              <a:t>】</a:t>
            </a:r>
            <a:r>
              <a:rPr lang="ja-JP" altLang="en-US" sz="1100" dirty="0"/>
              <a:t>・水道</a:t>
            </a:r>
            <a:endParaRPr kumimoji="1" lang="en-US" altLang="ja-JP" sz="1100" dirty="0"/>
          </a:p>
        </p:txBody>
      </p:sp>
      <p:sp>
        <p:nvSpPr>
          <p:cNvPr id="38" name="テキスト ボックス 37"/>
          <p:cNvSpPr txBox="1"/>
          <p:nvPr/>
        </p:nvSpPr>
        <p:spPr>
          <a:xfrm>
            <a:off x="8244408" y="1"/>
            <a:ext cx="899592" cy="307777"/>
          </a:xfrm>
          <a:prstGeom prst="rect">
            <a:avLst/>
          </a:prstGeom>
          <a:noFill/>
        </p:spPr>
        <p:txBody>
          <a:bodyPr wrap="square" rtlCol="0">
            <a:spAutoFit/>
          </a:bodyPr>
          <a:lstStyle/>
          <a:p>
            <a:r>
              <a:rPr lang="en-US" altLang="ja-JP" sz="1400" dirty="0" smtClean="0">
                <a:solidFill>
                  <a:prstClr val="black"/>
                </a:solidFill>
              </a:rPr>
              <a:t>C3 .(83)</a:t>
            </a:r>
            <a:endParaRPr lang="ja-JP" altLang="en-US" sz="1400" dirty="0">
              <a:solidFill>
                <a:prstClr val="black"/>
              </a:solidFill>
            </a:endParaRPr>
          </a:p>
        </p:txBody>
      </p:sp>
    </p:spTree>
    <p:extLst>
      <p:ext uri="{BB962C8B-B14F-4D97-AF65-F5344CB8AC3E}">
        <p14:creationId xmlns:p14="http://schemas.microsoft.com/office/powerpoint/2010/main" val="3118028982"/>
      </p:ext>
    </p:extLst>
  </p:cSld>
  <p:clrMapOvr>
    <a:masterClrMapping/>
  </p:clrMapOvr>
  <p:timing>
    <p:tnLst>
      <p:par>
        <p:cTn id="1" dur="indefinite" restart="never" nodeType="tmRoot"/>
      </p:par>
    </p:tn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 name="角丸四角形 20"/>
          <p:cNvSpPr/>
          <p:nvPr/>
        </p:nvSpPr>
        <p:spPr>
          <a:xfrm>
            <a:off x="7869128" y="2062642"/>
            <a:ext cx="879336" cy="4704125"/>
          </a:xfrm>
          <a:prstGeom prst="roundRect">
            <a:avLst>
              <a:gd name="adj" fmla="val 15109"/>
            </a:avLst>
          </a:prstGeom>
          <a:solidFill>
            <a:schemeClr val="accent6">
              <a:lumMod val="60000"/>
              <a:lumOff val="40000"/>
              <a:alpha val="50000"/>
            </a:schemeClr>
          </a:solidFill>
          <a:ln>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6" name="正方形/長方形 5"/>
          <p:cNvSpPr/>
          <p:nvPr/>
        </p:nvSpPr>
        <p:spPr>
          <a:xfrm>
            <a:off x="251520" y="260648"/>
            <a:ext cx="3317180" cy="369332"/>
          </a:xfrm>
          <a:prstGeom prst="rect">
            <a:avLst/>
          </a:prstGeom>
        </p:spPr>
        <p:txBody>
          <a:bodyPr wrap="square">
            <a:spAutoFit/>
          </a:bodyPr>
          <a:lstStyle/>
          <a:p>
            <a:r>
              <a:rPr lang="ja-JP" altLang="en-US" b="1" dirty="0"/>
              <a:t>厳しい水需要の動向　（１／２）</a:t>
            </a:r>
          </a:p>
        </p:txBody>
      </p:sp>
      <p:cxnSp>
        <p:nvCxnSpPr>
          <p:cNvPr id="28" name="直線コネクタ 27"/>
          <p:cNvCxnSpPr/>
          <p:nvPr/>
        </p:nvCxnSpPr>
        <p:spPr>
          <a:xfrm>
            <a:off x="179512" y="560363"/>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47" name="テキスト ボックス 46"/>
          <p:cNvSpPr txBox="1"/>
          <p:nvPr/>
        </p:nvSpPr>
        <p:spPr>
          <a:xfrm>
            <a:off x="403132" y="800100"/>
            <a:ext cx="8401231" cy="646331"/>
          </a:xfrm>
          <a:prstGeom prst="rect">
            <a:avLst/>
          </a:prstGeom>
          <a:noFill/>
        </p:spPr>
        <p:txBody>
          <a:bodyPr wrap="square" rtlCol="0">
            <a:spAutoFit/>
          </a:bodyPr>
          <a:lstStyle/>
          <a:p>
            <a:r>
              <a:rPr lang="ja-JP" altLang="en-US" dirty="0">
                <a:latin typeface="Calibri" pitchFamily="34" charset="0"/>
              </a:rPr>
              <a:t>　長引く景気低迷と節水意識の浸透により、水需要は減少傾向。</a:t>
            </a:r>
            <a:endParaRPr lang="en-US" altLang="ja-JP" dirty="0">
              <a:latin typeface="Calibri" pitchFamily="34" charset="0"/>
            </a:endParaRPr>
          </a:p>
          <a:p>
            <a:r>
              <a:rPr lang="ja-JP" altLang="en-US" dirty="0">
                <a:latin typeface="Calibri" pitchFamily="34" charset="0"/>
              </a:rPr>
              <a:t>　今後もこの傾向は続くものと見込まれる。</a:t>
            </a:r>
          </a:p>
        </p:txBody>
      </p:sp>
      <p:sp>
        <p:nvSpPr>
          <p:cNvPr id="48" name="テキスト ボックス 47"/>
          <p:cNvSpPr txBox="1"/>
          <p:nvPr/>
        </p:nvSpPr>
        <p:spPr>
          <a:xfrm>
            <a:off x="3860800" y="1778000"/>
            <a:ext cx="1803400" cy="307777"/>
          </a:xfrm>
          <a:prstGeom prst="rect">
            <a:avLst/>
          </a:prstGeom>
          <a:noFill/>
        </p:spPr>
        <p:txBody>
          <a:bodyPr wrap="square" rtlCol="0">
            <a:spAutoFit/>
          </a:bodyPr>
          <a:lstStyle/>
          <a:p>
            <a:pPr algn="ctr"/>
            <a:r>
              <a:rPr lang="ja-JP" altLang="en-US" sz="1400" dirty="0">
                <a:latin typeface="Calibri" pitchFamily="34" charset="0"/>
              </a:rPr>
              <a:t>給水量の推移</a:t>
            </a:r>
          </a:p>
        </p:txBody>
      </p:sp>
      <p:sp>
        <p:nvSpPr>
          <p:cNvPr id="14" name="正方形/長方形 13"/>
          <p:cNvSpPr/>
          <p:nvPr/>
        </p:nvSpPr>
        <p:spPr>
          <a:xfrm>
            <a:off x="7858078" y="234434"/>
            <a:ext cx="1073243" cy="369332"/>
          </a:xfrm>
          <a:prstGeom prst="rect">
            <a:avLst/>
          </a:prstGeom>
          <a:noFill/>
        </p:spPr>
        <p:txBody>
          <a:bodyPr wrap="none">
            <a:spAutoFit/>
          </a:bodyPr>
          <a:lstStyle/>
          <a:p>
            <a:pPr algn="ctr"/>
            <a:r>
              <a:rPr lang="ja-JP" altLang="en-US" dirty="0"/>
              <a:t>＜</a:t>
            </a:r>
            <a:r>
              <a:rPr lang="en-US" altLang="ja-JP" dirty="0"/>
              <a:t>Why</a:t>
            </a:r>
            <a:r>
              <a:rPr lang="ja-JP" altLang="en-US" dirty="0"/>
              <a:t>＞</a:t>
            </a:r>
          </a:p>
        </p:txBody>
      </p:sp>
      <p:sp>
        <p:nvSpPr>
          <p:cNvPr id="13" name="スライド番号プレースホルダ 12"/>
          <p:cNvSpPr>
            <a:spLocks noGrp="1"/>
          </p:cNvSpPr>
          <p:nvPr>
            <p:ph type="sldNum" sz="quarter" idx="12"/>
          </p:nvPr>
        </p:nvSpPr>
        <p:spPr/>
        <p:txBody>
          <a:bodyPr/>
          <a:lstStyle/>
          <a:p>
            <a:fld id="{CCEC3038-1CF1-4B63-9920-55248DCFBA97}" type="slidenum">
              <a:rPr kumimoji="1" lang="ja-JP" altLang="en-US" smtClean="0"/>
              <a:pPr/>
              <a:t>74</a:t>
            </a:fld>
            <a:endParaRPr kumimoji="1" lang="ja-JP" altLang="en-US"/>
          </a:p>
        </p:txBody>
      </p:sp>
      <p:sp>
        <p:nvSpPr>
          <p:cNvPr id="18" name="テキスト ボックス 17"/>
          <p:cNvSpPr txBox="1"/>
          <p:nvPr/>
        </p:nvSpPr>
        <p:spPr>
          <a:xfrm>
            <a:off x="35496" y="3212976"/>
            <a:ext cx="1296144" cy="276999"/>
          </a:xfrm>
          <a:prstGeom prst="rect">
            <a:avLst/>
          </a:prstGeom>
          <a:noFill/>
        </p:spPr>
        <p:txBody>
          <a:bodyPr wrap="square" rtlCol="0">
            <a:spAutoFit/>
          </a:bodyPr>
          <a:lstStyle/>
          <a:p>
            <a:r>
              <a:rPr kumimoji="1" lang="ja-JP" altLang="en-US" sz="1200" dirty="0"/>
              <a:t>一日最大給水量</a:t>
            </a:r>
          </a:p>
        </p:txBody>
      </p:sp>
      <p:sp>
        <p:nvSpPr>
          <p:cNvPr id="19" name="テキスト ボックス 18"/>
          <p:cNvSpPr txBox="1"/>
          <p:nvPr/>
        </p:nvSpPr>
        <p:spPr>
          <a:xfrm>
            <a:off x="35496" y="3728065"/>
            <a:ext cx="1296144" cy="276999"/>
          </a:xfrm>
          <a:prstGeom prst="rect">
            <a:avLst/>
          </a:prstGeom>
          <a:noFill/>
        </p:spPr>
        <p:txBody>
          <a:bodyPr wrap="square" rtlCol="0">
            <a:spAutoFit/>
          </a:bodyPr>
          <a:lstStyle/>
          <a:p>
            <a:r>
              <a:rPr kumimoji="1" lang="ja-JP" altLang="en-US" sz="1200" dirty="0"/>
              <a:t>一日平均給水量</a:t>
            </a:r>
          </a:p>
        </p:txBody>
      </p:sp>
      <p:sp>
        <p:nvSpPr>
          <p:cNvPr id="20" name="Text Box 143"/>
          <p:cNvSpPr txBox="1">
            <a:spLocks noChangeArrowheads="1"/>
          </p:cNvSpPr>
          <p:nvPr/>
        </p:nvSpPr>
        <p:spPr bwMode="auto">
          <a:xfrm>
            <a:off x="8277471" y="6165304"/>
            <a:ext cx="653850" cy="201732"/>
          </a:xfrm>
          <a:prstGeom prst="rect">
            <a:avLst/>
          </a:prstGeom>
          <a:noFill/>
          <a:ln w="9525">
            <a:noFill/>
            <a:miter lim="800000"/>
            <a:headEnd/>
            <a:tailEnd/>
          </a:ln>
        </p:spPr>
        <p:txBody>
          <a:bodyPr wrap="square" lIns="27432" tIns="18288" rIns="0" bIns="0" anchor="t" upright="1"/>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l" rtl="0">
              <a:defRPr sz="1000"/>
            </a:pPr>
            <a:r>
              <a:rPr lang="en-US" altLang="ja-JP" sz="1050" b="0" i="0" u="none" strike="noStrike" baseline="0" dirty="0">
                <a:solidFill>
                  <a:srgbClr val="000000"/>
                </a:solidFill>
                <a:latin typeface="ＭＳ 明朝"/>
                <a:ea typeface="ＭＳ 明朝"/>
              </a:rPr>
              <a:t>(</a:t>
            </a:r>
            <a:r>
              <a:rPr lang="ja-JP" altLang="en-US" sz="1050" b="0" i="0" u="none" strike="noStrike" baseline="0" dirty="0">
                <a:solidFill>
                  <a:srgbClr val="000000"/>
                </a:solidFill>
                <a:latin typeface="ＭＳ Ｐゴシック" panose="020B0600070205080204" pitchFamily="50" charset="-128"/>
                <a:ea typeface="ＭＳ Ｐゴシック" panose="020B0600070205080204" pitchFamily="50" charset="-128"/>
              </a:rPr>
              <a:t>年度</a:t>
            </a:r>
            <a:r>
              <a:rPr lang="en-US" altLang="ja-JP" sz="1050" b="0" i="0" u="none" strike="noStrike" baseline="0" dirty="0">
                <a:solidFill>
                  <a:srgbClr val="000000"/>
                </a:solidFill>
                <a:latin typeface="ＭＳ 明朝"/>
                <a:ea typeface="ＭＳ 明朝"/>
              </a:rPr>
              <a:t>)</a:t>
            </a:r>
          </a:p>
        </p:txBody>
      </p:sp>
      <p:sp>
        <p:nvSpPr>
          <p:cNvPr id="22" name="Text Box 143"/>
          <p:cNvSpPr txBox="1">
            <a:spLocks noChangeArrowheads="1"/>
          </p:cNvSpPr>
          <p:nvPr/>
        </p:nvSpPr>
        <p:spPr bwMode="auto">
          <a:xfrm>
            <a:off x="683568" y="2062642"/>
            <a:ext cx="653850" cy="201732"/>
          </a:xfrm>
          <a:prstGeom prst="rect">
            <a:avLst/>
          </a:prstGeom>
          <a:noFill/>
          <a:ln w="9525">
            <a:noFill/>
            <a:miter lim="800000"/>
            <a:headEnd/>
            <a:tailEnd/>
          </a:ln>
        </p:spPr>
        <p:txBody>
          <a:bodyPr wrap="square" lIns="27432" tIns="18288" rIns="0" bIns="0" anchor="t" upright="1"/>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l" rtl="0">
              <a:defRPr sz="1000"/>
            </a:pPr>
            <a:r>
              <a:rPr lang="en-US" altLang="ja-JP" sz="1050" b="0" i="0" u="none" strike="noStrike" baseline="0" dirty="0">
                <a:solidFill>
                  <a:srgbClr val="000000"/>
                </a:solidFill>
                <a:latin typeface="ＭＳ 明朝"/>
                <a:ea typeface="ＭＳ 明朝"/>
              </a:rPr>
              <a:t>(</a:t>
            </a:r>
            <a:r>
              <a:rPr lang="ja-JP" altLang="en-US" sz="1050" dirty="0">
                <a:solidFill>
                  <a:srgbClr val="000000"/>
                </a:solidFill>
                <a:latin typeface="ＭＳ 明朝"/>
                <a:ea typeface="ＭＳ 明朝"/>
              </a:rPr>
              <a:t>万㎥</a:t>
            </a:r>
            <a:r>
              <a:rPr lang="en-US" altLang="ja-JP" sz="1050" dirty="0">
                <a:solidFill>
                  <a:srgbClr val="000000"/>
                </a:solidFill>
                <a:latin typeface="ＭＳ 明朝"/>
                <a:ea typeface="ＭＳ 明朝"/>
              </a:rPr>
              <a:t>/</a:t>
            </a:r>
            <a:r>
              <a:rPr lang="ja-JP" altLang="en-US" sz="1050" dirty="0">
                <a:solidFill>
                  <a:srgbClr val="000000"/>
                </a:solidFill>
                <a:latin typeface="ＭＳ 明朝"/>
                <a:ea typeface="ＭＳ 明朝"/>
              </a:rPr>
              <a:t>日</a:t>
            </a:r>
            <a:r>
              <a:rPr lang="en-US" altLang="ja-JP" sz="1050" b="0" i="0" u="none" strike="noStrike" baseline="0" dirty="0">
                <a:solidFill>
                  <a:srgbClr val="000000"/>
                </a:solidFill>
                <a:latin typeface="ＭＳ 明朝"/>
                <a:ea typeface="ＭＳ 明朝"/>
              </a:rPr>
              <a:t>)</a:t>
            </a:r>
          </a:p>
        </p:txBody>
      </p:sp>
      <p:sp>
        <p:nvSpPr>
          <p:cNvPr id="2" name="テキスト ボックス 1"/>
          <p:cNvSpPr txBox="1"/>
          <p:nvPr/>
        </p:nvSpPr>
        <p:spPr>
          <a:xfrm>
            <a:off x="1012627" y="5876366"/>
            <a:ext cx="8088033" cy="307777"/>
          </a:xfrm>
          <a:prstGeom prst="rect">
            <a:avLst/>
          </a:prstGeom>
          <a:noFill/>
        </p:spPr>
        <p:txBody>
          <a:bodyPr wrap="square" rtlCol="0">
            <a:spAutoFit/>
          </a:bodyPr>
          <a:lstStyle/>
          <a:p>
            <a:r>
              <a:rPr kumimoji="1" lang="en-US" altLang="ja-JP" sz="1400" dirty="0"/>
              <a:t>1965</a:t>
            </a:r>
            <a:r>
              <a:rPr kumimoji="1" lang="ja-JP" altLang="en-US" sz="1400" dirty="0"/>
              <a:t>　　　　</a:t>
            </a:r>
            <a:r>
              <a:rPr kumimoji="1" lang="en-US" altLang="ja-JP" sz="1400" dirty="0"/>
              <a:t>70  72</a:t>
            </a:r>
            <a:r>
              <a:rPr kumimoji="1" lang="ja-JP" altLang="en-US" sz="1400" dirty="0"/>
              <a:t>　　</a:t>
            </a:r>
            <a:r>
              <a:rPr kumimoji="1" lang="en-US" altLang="ja-JP" sz="1400" dirty="0"/>
              <a:t>75</a:t>
            </a:r>
            <a:r>
              <a:rPr kumimoji="1" lang="ja-JP" altLang="en-US" sz="1400" dirty="0"/>
              <a:t>　　　　  </a:t>
            </a:r>
            <a:r>
              <a:rPr lang="en-US" altLang="ja-JP" sz="1400" dirty="0"/>
              <a:t>80</a:t>
            </a:r>
            <a:r>
              <a:rPr lang="ja-JP" altLang="en-US" sz="1400" dirty="0"/>
              <a:t>　　　　  </a:t>
            </a:r>
            <a:r>
              <a:rPr lang="en-US" altLang="ja-JP" sz="1400" dirty="0"/>
              <a:t>85</a:t>
            </a:r>
            <a:r>
              <a:rPr lang="ja-JP" altLang="en-US" sz="1400" dirty="0"/>
              <a:t>　　　　  </a:t>
            </a:r>
            <a:r>
              <a:rPr lang="en-US" altLang="ja-JP" sz="1400" dirty="0"/>
              <a:t>90</a:t>
            </a:r>
            <a:r>
              <a:rPr lang="ja-JP" altLang="en-US" sz="1400" dirty="0"/>
              <a:t>　　　　  </a:t>
            </a:r>
            <a:r>
              <a:rPr lang="en-US" altLang="ja-JP" sz="1400" dirty="0"/>
              <a:t>95</a:t>
            </a:r>
            <a:r>
              <a:rPr lang="ja-JP" altLang="en-US" sz="1400" dirty="0"/>
              <a:t>　　　   </a:t>
            </a:r>
            <a:r>
              <a:rPr lang="en-US" altLang="ja-JP" sz="1400" dirty="0"/>
              <a:t>2000</a:t>
            </a:r>
            <a:r>
              <a:rPr lang="ja-JP" altLang="en-US" sz="1400" dirty="0"/>
              <a:t>　　　　</a:t>
            </a:r>
            <a:r>
              <a:rPr lang="en-US" altLang="ja-JP" sz="1400" dirty="0"/>
              <a:t>05</a:t>
            </a:r>
            <a:r>
              <a:rPr lang="ja-JP" altLang="en-US" sz="1400" dirty="0"/>
              <a:t>　　　</a:t>
            </a:r>
            <a:r>
              <a:rPr lang="ja-JP" altLang="en-US" sz="1400" dirty="0" smtClean="0"/>
              <a:t> </a:t>
            </a:r>
            <a:r>
              <a:rPr lang="en-US" altLang="ja-JP" sz="1400" dirty="0"/>
              <a:t>10</a:t>
            </a:r>
            <a:r>
              <a:rPr lang="ja-JP" altLang="en-US" sz="1400" dirty="0"/>
              <a:t>　　　　  </a:t>
            </a:r>
            <a:r>
              <a:rPr lang="en-US" altLang="ja-JP" sz="1400" dirty="0" smtClean="0"/>
              <a:t>15</a:t>
            </a:r>
            <a:r>
              <a:rPr lang="ja-JP" altLang="en-US" sz="1400" dirty="0"/>
              <a:t> </a:t>
            </a:r>
            <a:r>
              <a:rPr lang="en-US" altLang="ja-JP" sz="1400" dirty="0" smtClean="0"/>
              <a:t>16</a:t>
            </a:r>
            <a:endParaRPr kumimoji="1" lang="ja-JP" altLang="en-US" sz="1400" dirty="0"/>
          </a:p>
        </p:txBody>
      </p:sp>
      <p:cxnSp>
        <p:nvCxnSpPr>
          <p:cNvPr id="23" name="直線コネクタ 22"/>
          <p:cNvCxnSpPr/>
          <p:nvPr/>
        </p:nvCxnSpPr>
        <p:spPr>
          <a:xfrm flipV="1">
            <a:off x="7884368" y="2226274"/>
            <a:ext cx="0" cy="4172957"/>
          </a:xfrm>
          <a:prstGeom prst="line">
            <a:avLst/>
          </a:prstGeom>
          <a:ln w="22225">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24" name="直線矢印コネクタ 23"/>
          <p:cNvCxnSpPr/>
          <p:nvPr/>
        </p:nvCxnSpPr>
        <p:spPr>
          <a:xfrm>
            <a:off x="7914848" y="6399231"/>
            <a:ext cx="288032" cy="0"/>
          </a:xfrm>
          <a:prstGeom prst="straightConnector1">
            <a:avLst/>
          </a:prstGeom>
          <a:ln w="22225">
            <a:solidFill>
              <a:schemeClr val="tx1"/>
            </a:solidFill>
            <a:prstDash val="dash"/>
            <a:tailEnd type="triangle"/>
          </a:ln>
        </p:spPr>
        <p:style>
          <a:lnRef idx="1">
            <a:schemeClr val="accent1"/>
          </a:lnRef>
          <a:fillRef idx="0">
            <a:schemeClr val="accent1"/>
          </a:fillRef>
          <a:effectRef idx="0">
            <a:schemeClr val="accent1"/>
          </a:effectRef>
          <a:fontRef idx="minor">
            <a:schemeClr val="tx1"/>
          </a:fontRef>
        </p:style>
      </p:cxnSp>
      <p:sp>
        <p:nvSpPr>
          <p:cNvPr id="25" name="テキスト ボックス 24"/>
          <p:cNvSpPr txBox="1"/>
          <p:nvPr/>
        </p:nvSpPr>
        <p:spPr>
          <a:xfrm>
            <a:off x="7943676" y="6464369"/>
            <a:ext cx="864096" cy="276999"/>
          </a:xfrm>
          <a:prstGeom prst="rect">
            <a:avLst/>
          </a:prstGeom>
          <a:noFill/>
        </p:spPr>
        <p:txBody>
          <a:bodyPr wrap="square" rtlCol="0">
            <a:spAutoFit/>
          </a:bodyPr>
          <a:lstStyle/>
          <a:p>
            <a:r>
              <a:rPr kumimoji="1" lang="ja-JP" altLang="en-US" sz="1200" b="1" dirty="0"/>
              <a:t>前回以降</a:t>
            </a:r>
          </a:p>
        </p:txBody>
      </p:sp>
      <p:sp>
        <p:nvSpPr>
          <p:cNvPr id="29" name="テキスト ボックス 28"/>
          <p:cNvSpPr txBox="1"/>
          <p:nvPr/>
        </p:nvSpPr>
        <p:spPr>
          <a:xfrm>
            <a:off x="0" y="0"/>
            <a:ext cx="3851920" cy="260648"/>
          </a:xfrm>
          <a:prstGeom prst="rect">
            <a:avLst/>
          </a:prstGeom>
          <a:noFill/>
        </p:spPr>
        <p:txBody>
          <a:bodyPr wrap="square" rtlCol="0">
            <a:spAutoFit/>
          </a:bodyPr>
          <a:lstStyle/>
          <a:p>
            <a:r>
              <a:rPr lang="en-US" altLang="ja-JP" sz="1100" dirty="0"/>
              <a:t>Ⅱ</a:t>
            </a:r>
            <a:r>
              <a:rPr lang="ja-JP" altLang="en-US" sz="1100" dirty="0"/>
              <a:t>　</a:t>
            </a:r>
            <a:r>
              <a:rPr lang="ja-JP" altLang="en-US" sz="1100" dirty="0" smtClean="0"/>
              <a:t>公民連携</a:t>
            </a:r>
            <a:r>
              <a:rPr lang="en-US" altLang="ja-JP" sz="1100" dirty="0" smtClean="0"/>
              <a:t>/</a:t>
            </a:r>
            <a:r>
              <a:rPr lang="ja-JP" altLang="en-US" sz="1100" dirty="0" smtClean="0"/>
              <a:t>経営</a:t>
            </a:r>
            <a:r>
              <a:rPr lang="ja-JP" altLang="en-US" sz="1100" dirty="0"/>
              <a:t>形態の見直し</a:t>
            </a:r>
            <a:r>
              <a:rPr lang="en-US" altLang="ja-JP" sz="1100" dirty="0"/>
              <a:t>【</a:t>
            </a:r>
            <a:r>
              <a:rPr lang="ja-JP" altLang="en-US" sz="1100" dirty="0" smtClean="0"/>
              <a:t>民営化の取組</a:t>
            </a:r>
            <a:r>
              <a:rPr lang="en-US" altLang="ja-JP" sz="1100" dirty="0" smtClean="0"/>
              <a:t>】</a:t>
            </a:r>
            <a:r>
              <a:rPr lang="ja-JP" altLang="en-US" sz="1100" dirty="0" smtClean="0"/>
              <a:t>・</a:t>
            </a:r>
            <a:r>
              <a:rPr lang="ja-JP" altLang="en-US" sz="1100" dirty="0"/>
              <a:t>水道</a:t>
            </a:r>
            <a:endParaRPr kumimoji="1" lang="en-US" altLang="ja-JP" sz="1100" dirty="0"/>
          </a:p>
        </p:txBody>
      </p:sp>
      <p:sp>
        <p:nvSpPr>
          <p:cNvPr id="27" name="テキスト ボックス 26"/>
          <p:cNvSpPr txBox="1"/>
          <p:nvPr/>
        </p:nvSpPr>
        <p:spPr>
          <a:xfrm>
            <a:off x="8244408" y="1"/>
            <a:ext cx="899592" cy="307777"/>
          </a:xfrm>
          <a:prstGeom prst="rect">
            <a:avLst/>
          </a:prstGeom>
          <a:noFill/>
        </p:spPr>
        <p:txBody>
          <a:bodyPr wrap="square" rtlCol="0">
            <a:spAutoFit/>
          </a:bodyPr>
          <a:lstStyle/>
          <a:p>
            <a:r>
              <a:rPr lang="en-US" altLang="ja-JP" sz="1400" dirty="0" smtClean="0">
                <a:solidFill>
                  <a:prstClr val="black"/>
                </a:solidFill>
              </a:rPr>
              <a:t>C3 .(83)</a:t>
            </a:r>
            <a:endParaRPr lang="ja-JP" altLang="en-US" sz="1400" dirty="0">
              <a:solidFill>
                <a:prstClr val="black"/>
              </a:solidFill>
            </a:endParaRPr>
          </a:p>
        </p:txBody>
      </p:sp>
      <p:pic>
        <p:nvPicPr>
          <p:cNvPr id="3" name="図 2"/>
          <p:cNvPicPr>
            <a:picLocks noChangeAspect="1"/>
          </p:cNvPicPr>
          <p:nvPr/>
        </p:nvPicPr>
        <p:blipFill>
          <a:blip r:embed="rId2"/>
          <a:stretch>
            <a:fillRect/>
          </a:stretch>
        </p:blipFill>
        <p:spPr>
          <a:xfrm>
            <a:off x="708263" y="2217552"/>
            <a:ext cx="7931583" cy="3883489"/>
          </a:xfrm>
          <a:prstGeom prst="rect">
            <a:avLst/>
          </a:prstGeom>
        </p:spPr>
      </p:pic>
    </p:spTree>
    <p:extLst>
      <p:ext uri="{BB962C8B-B14F-4D97-AF65-F5344CB8AC3E}">
        <p14:creationId xmlns:p14="http://schemas.microsoft.com/office/powerpoint/2010/main" val="1311155423"/>
      </p:ext>
    </p:extLst>
  </p:cSld>
  <p:clrMapOvr>
    <a:masterClrMapping/>
  </p:clrMapOvr>
  <p:timing>
    <p:tnLst>
      <p:par>
        <p:cTn id="1" dur="indefinite" restart="never" nodeType="tmRoot"/>
      </p:par>
    </p:tn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 name="角丸四角形 39"/>
          <p:cNvSpPr/>
          <p:nvPr/>
        </p:nvSpPr>
        <p:spPr>
          <a:xfrm>
            <a:off x="7336880" y="2658346"/>
            <a:ext cx="1046781" cy="258921"/>
          </a:xfrm>
          <a:prstGeom prst="roundRect">
            <a:avLst>
              <a:gd name="adj" fmla="val 29110"/>
            </a:avLst>
          </a:prstGeom>
          <a:solidFill>
            <a:schemeClr val="accent6">
              <a:lumMod val="60000"/>
              <a:lumOff val="40000"/>
              <a:alpha val="50000"/>
            </a:schemeClr>
          </a:solidFill>
          <a:ln>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pic>
        <p:nvPicPr>
          <p:cNvPr id="3" name="図 2"/>
          <p:cNvPicPr>
            <a:picLocks noChangeAspect="1"/>
          </p:cNvPicPr>
          <p:nvPr/>
        </p:nvPicPr>
        <p:blipFill>
          <a:blip r:embed="rId3"/>
          <a:stretch>
            <a:fillRect/>
          </a:stretch>
        </p:blipFill>
        <p:spPr>
          <a:xfrm>
            <a:off x="6370626" y="2347090"/>
            <a:ext cx="2682472" cy="3511600"/>
          </a:xfrm>
          <a:prstGeom prst="rect">
            <a:avLst/>
          </a:prstGeom>
        </p:spPr>
      </p:pic>
      <p:sp>
        <p:nvSpPr>
          <p:cNvPr id="29" name="角丸四角形 28"/>
          <p:cNvSpPr/>
          <p:nvPr/>
        </p:nvSpPr>
        <p:spPr>
          <a:xfrm>
            <a:off x="5543877" y="1939276"/>
            <a:ext cx="792000" cy="4255418"/>
          </a:xfrm>
          <a:prstGeom prst="roundRect">
            <a:avLst>
              <a:gd name="adj" fmla="val 15109"/>
            </a:avLst>
          </a:prstGeom>
          <a:solidFill>
            <a:schemeClr val="accent6">
              <a:lumMod val="60000"/>
              <a:lumOff val="40000"/>
              <a:alpha val="50000"/>
            </a:schemeClr>
          </a:solidFill>
          <a:ln>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27" name="テキスト ボックス 26"/>
          <p:cNvSpPr txBox="1"/>
          <p:nvPr/>
        </p:nvSpPr>
        <p:spPr>
          <a:xfrm>
            <a:off x="5549160" y="5866895"/>
            <a:ext cx="864096" cy="276999"/>
          </a:xfrm>
          <a:prstGeom prst="rect">
            <a:avLst/>
          </a:prstGeom>
          <a:noFill/>
        </p:spPr>
        <p:txBody>
          <a:bodyPr wrap="square" rtlCol="0">
            <a:spAutoFit/>
          </a:bodyPr>
          <a:lstStyle/>
          <a:p>
            <a:r>
              <a:rPr kumimoji="1" lang="ja-JP" altLang="en-US" sz="1200" b="1" dirty="0"/>
              <a:t>前回以降</a:t>
            </a:r>
          </a:p>
        </p:txBody>
      </p:sp>
      <p:cxnSp>
        <p:nvCxnSpPr>
          <p:cNvPr id="28" name="直線コネクタ 27"/>
          <p:cNvCxnSpPr/>
          <p:nvPr/>
        </p:nvCxnSpPr>
        <p:spPr>
          <a:xfrm>
            <a:off x="179512" y="560363"/>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8" name="テキスト ボックス 20"/>
          <p:cNvSpPr txBox="1">
            <a:spLocks noChangeArrowheads="1"/>
          </p:cNvSpPr>
          <p:nvPr/>
        </p:nvSpPr>
        <p:spPr bwMode="auto">
          <a:xfrm>
            <a:off x="5660756" y="5532940"/>
            <a:ext cx="635369" cy="246221"/>
          </a:xfrm>
          <a:prstGeom prst="rect">
            <a:avLst/>
          </a:prstGeom>
          <a:noFill/>
          <a:ln w="9525">
            <a:noFill/>
            <a:miter lim="800000"/>
            <a:headEnd/>
            <a:tailEnd/>
          </a:ln>
        </p:spPr>
        <p:txBody>
          <a:bodyPr wrap="square">
            <a:spAutoFit/>
          </a:bodyPr>
          <a:lstStyle/>
          <a:p>
            <a:r>
              <a:rPr lang="ja-JP" altLang="en-US" sz="1000" dirty="0">
                <a:solidFill>
                  <a:srgbClr val="000000"/>
                </a:solidFill>
                <a:ea typeface="ＭＳ Ｐゴシック"/>
              </a:rPr>
              <a:t>（年度）</a:t>
            </a:r>
          </a:p>
        </p:txBody>
      </p:sp>
      <p:sp>
        <p:nvSpPr>
          <p:cNvPr id="14" name="上下矢印 13"/>
          <p:cNvSpPr/>
          <p:nvPr/>
        </p:nvSpPr>
        <p:spPr>
          <a:xfrm>
            <a:off x="5618194" y="3136929"/>
            <a:ext cx="435022" cy="865483"/>
          </a:xfrm>
          <a:prstGeom prst="upDownArrow">
            <a:avLst>
              <a:gd name="adj1" fmla="val 50000"/>
              <a:gd name="adj2" fmla="val 27324"/>
            </a:avLst>
          </a:prstGeom>
          <a:solidFill>
            <a:srgbClr val="FF0000"/>
          </a:solidFill>
          <a:ln w="12700">
            <a:solidFill>
              <a:schemeClr val="accent1">
                <a:shade val="50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dirty="0">
              <a:solidFill>
                <a:srgbClr val="FFFFFF"/>
              </a:solidFill>
            </a:endParaRPr>
          </a:p>
        </p:txBody>
      </p:sp>
      <p:sp>
        <p:nvSpPr>
          <p:cNvPr id="15" name="テキスト ボックス 2"/>
          <p:cNvSpPr txBox="1">
            <a:spLocks noChangeArrowheads="1"/>
          </p:cNvSpPr>
          <p:nvPr/>
        </p:nvSpPr>
        <p:spPr bwMode="auto">
          <a:xfrm>
            <a:off x="2100366" y="3058698"/>
            <a:ext cx="1088153" cy="276999"/>
          </a:xfrm>
          <a:prstGeom prst="rect">
            <a:avLst/>
          </a:prstGeom>
          <a:noFill/>
          <a:ln w="9525">
            <a:noFill/>
            <a:miter lim="800000"/>
            <a:headEnd/>
            <a:tailEnd/>
          </a:ln>
        </p:spPr>
        <p:txBody>
          <a:bodyPr wrap="square">
            <a:spAutoFit/>
          </a:bodyPr>
          <a:lstStyle/>
          <a:p>
            <a:r>
              <a:rPr lang="ja-JP" altLang="en-US" sz="1200" dirty="0">
                <a:solidFill>
                  <a:srgbClr val="000000"/>
                </a:solidFill>
                <a:ea typeface="ＭＳ Ｐゴシック"/>
              </a:rPr>
              <a:t>施設能力</a:t>
            </a:r>
          </a:p>
        </p:txBody>
      </p:sp>
      <p:sp>
        <p:nvSpPr>
          <p:cNvPr id="16" name="テキスト ボックス 13"/>
          <p:cNvSpPr txBox="1">
            <a:spLocks noChangeArrowheads="1"/>
          </p:cNvSpPr>
          <p:nvPr/>
        </p:nvSpPr>
        <p:spPr bwMode="auto">
          <a:xfrm>
            <a:off x="2087311" y="3724475"/>
            <a:ext cx="1414119" cy="276999"/>
          </a:xfrm>
          <a:prstGeom prst="rect">
            <a:avLst/>
          </a:prstGeom>
          <a:noFill/>
          <a:ln w="9525">
            <a:noFill/>
            <a:miter lim="800000"/>
            <a:headEnd/>
            <a:tailEnd/>
          </a:ln>
        </p:spPr>
        <p:txBody>
          <a:bodyPr wrap="square">
            <a:spAutoFit/>
          </a:bodyPr>
          <a:lstStyle/>
          <a:p>
            <a:r>
              <a:rPr lang="ja-JP" altLang="en-US" sz="1200" dirty="0">
                <a:solidFill>
                  <a:srgbClr val="000000"/>
                </a:solidFill>
                <a:ea typeface="ＭＳ Ｐゴシック"/>
              </a:rPr>
              <a:t>一日最大給水量</a:t>
            </a:r>
          </a:p>
        </p:txBody>
      </p:sp>
      <p:sp>
        <p:nvSpPr>
          <p:cNvPr id="17" name="テキスト ボックス 3"/>
          <p:cNvSpPr txBox="1">
            <a:spLocks noChangeArrowheads="1"/>
          </p:cNvSpPr>
          <p:nvPr/>
        </p:nvSpPr>
        <p:spPr bwMode="auto">
          <a:xfrm>
            <a:off x="4527924" y="3083735"/>
            <a:ext cx="1152127" cy="307777"/>
          </a:xfrm>
          <a:prstGeom prst="rect">
            <a:avLst/>
          </a:prstGeom>
          <a:noFill/>
          <a:ln w="9525">
            <a:noFill/>
            <a:miter lim="800000"/>
            <a:headEnd/>
            <a:tailEnd/>
          </a:ln>
        </p:spPr>
        <p:txBody>
          <a:bodyPr wrap="square">
            <a:spAutoFit/>
          </a:bodyPr>
          <a:lstStyle/>
          <a:p>
            <a:r>
              <a:rPr lang="ja-JP" altLang="en-US" sz="1400" u="sng" dirty="0">
                <a:solidFill>
                  <a:srgbClr val="000000"/>
                </a:solidFill>
                <a:ea typeface="ＭＳ Ｐゴシック"/>
              </a:rPr>
              <a:t>かい離拡大</a:t>
            </a:r>
          </a:p>
        </p:txBody>
      </p:sp>
      <p:sp>
        <p:nvSpPr>
          <p:cNvPr id="18" name="テキスト ボックス 61"/>
          <p:cNvSpPr txBox="1">
            <a:spLocks noChangeArrowheads="1"/>
          </p:cNvSpPr>
          <p:nvPr/>
        </p:nvSpPr>
        <p:spPr bwMode="auto">
          <a:xfrm>
            <a:off x="5635534" y="4141685"/>
            <a:ext cx="576212" cy="338554"/>
          </a:xfrm>
          <a:prstGeom prst="rect">
            <a:avLst/>
          </a:prstGeom>
          <a:noFill/>
          <a:ln w="9525">
            <a:noFill/>
            <a:miter lim="800000"/>
            <a:headEnd/>
            <a:tailEnd/>
          </a:ln>
        </p:spPr>
        <p:txBody>
          <a:bodyPr wrap="square">
            <a:spAutoFit/>
          </a:bodyPr>
          <a:lstStyle/>
          <a:p>
            <a:r>
              <a:rPr lang="en-US" altLang="ja-JP" sz="1600" dirty="0" smtClean="0">
                <a:solidFill>
                  <a:srgbClr val="000000"/>
                </a:solidFill>
                <a:ea typeface="ＭＳ ゴシック" pitchFamily="49" charset="-128"/>
              </a:rPr>
              <a:t>122</a:t>
            </a:r>
            <a:endParaRPr lang="en-US" altLang="ja-JP" sz="1600" dirty="0">
              <a:solidFill>
                <a:srgbClr val="000000"/>
              </a:solidFill>
              <a:ea typeface="ＭＳ ゴシック" pitchFamily="49" charset="-128"/>
            </a:endParaRPr>
          </a:p>
        </p:txBody>
      </p:sp>
      <p:sp>
        <p:nvSpPr>
          <p:cNvPr id="19" name="テキスト ボックス 18"/>
          <p:cNvSpPr txBox="1"/>
          <p:nvPr/>
        </p:nvSpPr>
        <p:spPr>
          <a:xfrm>
            <a:off x="4431283" y="3353197"/>
            <a:ext cx="1248999" cy="47340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1400" b="1" u="sng" dirty="0">
                <a:solidFill>
                  <a:schemeClr val="tx1"/>
                </a:solidFill>
              </a:rPr>
              <a:t>ﾀﾞｳﾝｻｲｼﾞﾝｸﾞ</a:t>
            </a:r>
            <a:endParaRPr lang="en-US" altLang="ja-JP" sz="1400" b="1" u="sng" dirty="0">
              <a:solidFill>
                <a:schemeClr val="tx1"/>
              </a:solidFill>
            </a:endParaRPr>
          </a:p>
          <a:p>
            <a:pPr algn="ctr">
              <a:defRPr/>
            </a:pPr>
            <a:r>
              <a:rPr lang="ja-JP" altLang="en-US" sz="1400" b="1" u="sng" dirty="0">
                <a:solidFill>
                  <a:schemeClr val="tx1"/>
                </a:solidFill>
              </a:rPr>
              <a:t>する必要あり</a:t>
            </a:r>
          </a:p>
        </p:txBody>
      </p:sp>
      <p:sp>
        <p:nvSpPr>
          <p:cNvPr id="22" name="テキスト ボックス 10"/>
          <p:cNvSpPr txBox="1">
            <a:spLocks noChangeArrowheads="1"/>
          </p:cNvSpPr>
          <p:nvPr/>
        </p:nvSpPr>
        <p:spPr bwMode="auto">
          <a:xfrm>
            <a:off x="971600" y="2690098"/>
            <a:ext cx="576064" cy="246221"/>
          </a:xfrm>
          <a:prstGeom prst="rect">
            <a:avLst/>
          </a:prstGeom>
          <a:noFill/>
          <a:ln w="9525">
            <a:noFill/>
            <a:miter lim="800000"/>
            <a:headEnd/>
            <a:tailEnd/>
          </a:ln>
        </p:spPr>
        <p:txBody>
          <a:bodyPr wrap="square">
            <a:spAutoFit/>
          </a:bodyPr>
          <a:lstStyle/>
          <a:p>
            <a:r>
              <a:rPr lang="en-US" altLang="ja-JP" sz="1000" dirty="0">
                <a:solidFill>
                  <a:srgbClr val="000000"/>
                </a:solidFill>
                <a:ea typeface="ＭＳ Ｐゴシック"/>
              </a:rPr>
              <a:t>1970</a:t>
            </a:r>
          </a:p>
        </p:txBody>
      </p:sp>
      <p:sp>
        <p:nvSpPr>
          <p:cNvPr id="23" name="テキスト ボックス 30"/>
          <p:cNvSpPr txBox="1">
            <a:spLocks noChangeArrowheads="1"/>
          </p:cNvSpPr>
          <p:nvPr/>
        </p:nvSpPr>
        <p:spPr bwMode="auto">
          <a:xfrm>
            <a:off x="1161281" y="1892440"/>
            <a:ext cx="4054475" cy="307777"/>
          </a:xfrm>
          <a:prstGeom prst="rect">
            <a:avLst/>
          </a:prstGeom>
          <a:noFill/>
          <a:ln w="9525">
            <a:noFill/>
            <a:miter lim="800000"/>
            <a:headEnd/>
            <a:tailEnd/>
          </a:ln>
        </p:spPr>
        <p:txBody>
          <a:bodyPr wrap="square">
            <a:spAutoFit/>
          </a:bodyPr>
          <a:lstStyle/>
          <a:p>
            <a:pPr algn="ctr"/>
            <a:r>
              <a:rPr lang="ja-JP" altLang="en-US" sz="1400" dirty="0">
                <a:solidFill>
                  <a:srgbClr val="000000"/>
                </a:solidFill>
              </a:rPr>
              <a:t>施設能力と給水量の推移</a:t>
            </a:r>
          </a:p>
        </p:txBody>
      </p:sp>
      <p:sp>
        <p:nvSpPr>
          <p:cNvPr id="24" name="正方形/長方形 23"/>
          <p:cNvSpPr/>
          <p:nvPr/>
        </p:nvSpPr>
        <p:spPr>
          <a:xfrm>
            <a:off x="251520" y="260648"/>
            <a:ext cx="3317180" cy="369332"/>
          </a:xfrm>
          <a:prstGeom prst="rect">
            <a:avLst/>
          </a:prstGeom>
        </p:spPr>
        <p:txBody>
          <a:bodyPr wrap="square">
            <a:spAutoFit/>
          </a:bodyPr>
          <a:lstStyle/>
          <a:p>
            <a:r>
              <a:rPr lang="ja-JP" altLang="en-US" b="1" dirty="0"/>
              <a:t>厳しい水需要の動向　（２／２）</a:t>
            </a:r>
          </a:p>
        </p:txBody>
      </p:sp>
      <p:sp>
        <p:nvSpPr>
          <p:cNvPr id="25" name="テキスト ボックス 24"/>
          <p:cNvSpPr txBox="1"/>
          <p:nvPr/>
        </p:nvSpPr>
        <p:spPr>
          <a:xfrm>
            <a:off x="520700" y="800100"/>
            <a:ext cx="8242300" cy="646331"/>
          </a:xfrm>
          <a:prstGeom prst="rect">
            <a:avLst/>
          </a:prstGeom>
          <a:noFill/>
        </p:spPr>
        <p:txBody>
          <a:bodyPr wrap="square" rtlCol="0">
            <a:spAutoFit/>
          </a:bodyPr>
          <a:lstStyle/>
          <a:p>
            <a:r>
              <a:rPr lang="ja-JP" altLang="en-US" dirty="0">
                <a:latin typeface="Calibri" pitchFamily="34" charset="0"/>
              </a:rPr>
              <a:t>水需要の減少傾向が続き、施設能力との差（＝最大施設稼働率）がかい離。</a:t>
            </a:r>
            <a:endParaRPr lang="en-US" altLang="ja-JP" dirty="0">
              <a:latin typeface="Calibri" pitchFamily="34" charset="0"/>
            </a:endParaRPr>
          </a:p>
          <a:p>
            <a:r>
              <a:rPr lang="ja-JP" altLang="en-US" dirty="0">
                <a:latin typeface="Calibri" pitchFamily="34" charset="0"/>
              </a:rPr>
              <a:t>需要に見合った施設能力へとダウンサイジングする必要がある。</a:t>
            </a:r>
          </a:p>
        </p:txBody>
      </p:sp>
      <p:sp>
        <p:nvSpPr>
          <p:cNvPr id="26" name="正方形/長方形 25"/>
          <p:cNvSpPr/>
          <p:nvPr/>
        </p:nvSpPr>
        <p:spPr>
          <a:xfrm>
            <a:off x="7858078" y="234434"/>
            <a:ext cx="1073243" cy="369332"/>
          </a:xfrm>
          <a:prstGeom prst="rect">
            <a:avLst/>
          </a:prstGeom>
          <a:noFill/>
        </p:spPr>
        <p:txBody>
          <a:bodyPr wrap="none">
            <a:spAutoFit/>
          </a:bodyPr>
          <a:lstStyle/>
          <a:p>
            <a:pPr algn="ctr"/>
            <a:r>
              <a:rPr lang="ja-JP" altLang="en-US" dirty="0"/>
              <a:t>＜</a:t>
            </a:r>
            <a:r>
              <a:rPr lang="en-US" altLang="ja-JP" dirty="0"/>
              <a:t>Why</a:t>
            </a:r>
            <a:r>
              <a:rPr lang="ja-JP" altLang="en-US" dirty="0"/>
              <a:t>＞</a:t>
            </a:r>
          </a:p>
        </p:txBody>
      </p:sp>
      <p:sp>
        <p:nvSpPr>
          <p:cNvPr id="33" name="スライド番号プレースホルダ 32"/>
          <p:cNvSpPr>
            <a:spLocks noGrp="1"/>
          </p:cNvSpPr>
          <p:nvPr>
            <p:ph type="sldNum" sz="quarter" idx="12"/>
          </p:nvPr>
        </p:nvSpPr>
        <p:spPr/>
        <p:txBody>
          <a:bodyPr/>
          <a:lstStyle/>
          <a:p>
            <a:fld id="{CCEC3038-1CF1-4B63-9920-55248DCFBA97}" type="slidenum">
              <a:rPr kumimoji="1" lang="ja-JP" altLang="en-US" smtClean="0"/>
              <a:pPr/>
              <a:t>75</a:t>
            </a:fld>
            <a:endParaRPr kumimoji="1" lang="ja-JP" altLang="en-US"/>
          </a:p>
        </p:txBody>
      </p:sp>
      <p:cxnSp>
        <p:nvCxnSpPr>
          <p:cNvPr id="20" name="直線コネクタ 19"/>
          <p:cNvCxnSpPr/>
          <p:nvPr/>
        </p:nvCxnSpPr>
        <p:spPr>
          <a:xfrm flipH="1" flipV="1">
            <a:off x="5553824" y="2200217"/>
            <a:ext cx="0" cy="3601541"/>
          </a:xfrm>
          <a:prstGeom prst="line">
            <a:avLst/>
          </a:prstGeom>
          <a:ln w="22225">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21" name="直線矢印コネクタ 20"/>
          <p:cNvCxnSpPr/>
          <p:nvPr/>
        </p:nvCxnSpPr>
        <p:spPr>
          <a:xfrm>
            <a:off x="5564872" y="5801757"/>
            <a:ext cx="288032" cy="0"/>
          </a:xfrm>
          <a:prstGeom prst="straightConnector1">
            <a:avLst/>
          </a:prstGeom>
          <a:ln w="22225">
            <a:solidFill>
              <a:schemeClr val="tx1"/>
            </a:solidFill>
            <a:prstDash val="dash"/>
            <a:tailEnd type="triangle"/>
          </a:ln>
        </p:spPr>
        <p:style>
          <a:lnRef idx="1">
            <a:schemeClr val="accent1"/>
          </a:lnRef>
          <a:fillRef idx="0">
            <a:schemeClr val="accent1"/>
          </a:fillRef>
          <a:effectRef idx="0">
            <a:schemeClr val="accent1"/>
          </a:effectRef>
          <a:fontRef idx="minor">
            <a:schemeClr val="tx1"/>
          </a:fontRef>
        </p:style>
      </p:cxnSp>
      <p:sp>
        <p:nvSpPr>
          <p:cNvPr id="30" name="テキスト ボックス 29"/>
          <p:cNvSpPr txBox="1"/>
          <p:nvPr/>
        </p:nvSpPr>
        <p:spPr>
          <a:xfrm>
            <a:off x="2824071" y="6381328"/>
            <a:ext cx="6212425" cy="246221"/>
          </a:xfrm>
          <a:prstGeom prst="rect">
            <a:avLst/>
          </a:prstGeom>
          <a:noFill/>
        </p:spPr>
        <p:txBody>
          <a:bodyPr wrap="square" rtlCol="0">
            <a:spAutoFit/>
          </a:bodyPr>
          <a:lstStyle/>
          <a:p>
            <a:pPr marL="88900" indent="-88900"/>
            <a:r>
              <a:rPr kumimoji="0" lang="ja-JP" altLang="en-US" sz="1000" kern="100" dirty="0">
                <a:solidFill>
                  <a:prstClr val="black"/>
                </a:solidFill>
                <a:latin typeface="+mj-ea"/>
                <a:cs typeface="Times New Roman"/>
              </a:rPr>
              <a:t>＊対象は、規模、事業内容から東京都とおおむね給水人口</a:t>
            </a:r>
            <a:r>
              <a:rPr kumimoji="0" lang="en-US" altLang="ja-JP" sz="1000" kern="100" dirty="0">
                <a:solidFill>
                  <a:prstClr val="black"/>
                </a:solidFill>
                <a:latin typeface="+mj-ea"/>
                <a:cs typeface="Times New Roman"/>
              </a:rPr>
              <a:t>100</a:t>
            </a:r>
            <a:r>
              <a:rPr kumimoji="0" lang="ja-JP" altLang="en-US" sz="1000" kern="100" dirty="0">
                <a:solidFill>
                  <a:prstClr val="black"/>
                </a:solidFill>
                <a:latin typeface="+mj-ea"/>
                <a:cs typeface="Times New Roman"/>
              </a:rPr>
              <a:t>万人以上の</a:t>
            </a:r>
            <a:r>
              <a:rPr kumimoji="0" lang="en-US" altLang="ja-JP" sz="1000" kern="100" dirty="0">
                <a:solidFill>
                  <a:prstClr val="black"/>
                </a:solidFill>
                <a:latin typeface="+mj-ea"/>
                <a:cs typeface="Times New Roman"/>
              </a:rPr>
              <a:t>12</a:t>
            </a:r>
            <a:r>
              <a:rPr kumimoji="0" lang="ja-JP" altLang="en-US" sz="1000" kern="100" dirty="0">
                <a:solidFill>
                  <a:prstClr val="black"/>
                </a:solidFill>
                <a:latin typeface="+mj-ea"/>
                <a:cs typeface="Times New Roman"/>
              </a:rPr>
              <a:t>政令指定都市の</a:t>
            </a:r>
            <a:r>
              <a:rPr kumimoji="0" lang="en-US" altLang="ja-JP" sz="1000" kern="100" dirty="0">
                <a:solidFill>
                  <a:prstClr val="black"/>
                </a:solidFill>
                <a:latin typeface="+mj-ea"/>
                <a:cs typeface="Times New Roman"/>
              </a:rPr>
              <a:t>13</a:t>
            </a:r>
            <a:r>
              <a:rPr kumimoji="0" lang="ja-JP" altLang="en-US" sz="1000" kern="100" dirty="0">
                <a:solidFill>
                  <a:prstClr val="black"/>
                </a:solidFill>
                <a:latin typeface="+mj-ea"/>
                <a:cs typeface="Times New Roman"/>
              </a:rPr>
              <a:t>都市としている。</a:t>
            </a:r>
          </a:p>
        </p:txBody>
      </p:sp>
      <p:sp>
        <p:nvSpPr>
          <p:cNvPr id="35" name="角丸四角形 34"/>
          <p:cNvSpPr/>
          <p:nvPr/>
        </p:nvSpPr>
        <p:spPr bwMode="auto">
          <a:xfrm>
            <a:off x="6659324" y="4684516"/>
            <a:ext cx="718767" cy="227121"/>
          </a:xfrm>
          <a:prstGeom prst="roundRect">
            <a:avLst>
              <a:gd name="adj" fmla="val 50000"/>
            </a:avLst>
          </a:prstGeom>
          <a:noFill/>
          <a:ln w="19050">
            <a:solidFill>
              <a:srgbClr val="FF0000"/>
            </a:solidFill>
          </a:ln>
        </p:spPr>
        <p:style>
          <a:lnRef idx="2">
            <a:schemeClr val="accent6"/>
          </a:lnRef>
          <a:fillRef idx="1">
            <a:schemeClr val="lt1"/>
          </a:fillRef>
          <a:effectRef idx="0">
            <a:schemeClr val="accent6"/>
          </a:effectRef>
          <a:fontRef idx="minor">
            <a:schemeClr val="dk1"/>
          </a:fontRef>
        </p:style>
        <p:txBody>
          <a:bodyPr anchor="ctr"/>
          <a:lstStyle/>
          <a:p>
            <a:pPr algn="ctr" fontAlgn="auto">
              <a:spcBef>
                <a:spcPts val="0"/>
              </a:spcBef>
              <a:spcAft>
                <a:spcPts val="0"/>
              </a:spcAft>
              <a:defRPr/>
            </a:pPr>
            <a:endParaRPr lang="ja-JP" altLang="en-US" dirty="0">
              <a:solidFill>
                <a:srgbClr val="000000"/>
              </a:solidFill>
            </a:endParaRPr>
          </a:p>
        </p:txBody>
      </p:sp>
      <p:sp>
        <p:nvSpPr>
          <p:cNvPr id="36" name="テキスト ボックス 30"/>
          <p:cNvSpPr txBox="1">
            <a:spLocks noChangeArrowheads="1"/>
          </p:cNvSpPr>
          <p:nvPr/>
        </p:nvSpPr>
        <p:spPr bwMode="auto">
          <a:xfrm>
            <a:off x="8655096" y="5693530"/>
            <a:ext cx="552449" cy="261610"/>
          </a:xfrm>
          <a:prstGeom prst="rect">
            <a:avLst/>
          </a:prstGeom>
          <a:noFill/>
          <a:ln w="9525">
            <a:noFill/>
            <a:miter lim="800000"/>
            <a:headEnd/>
            <a:tailEnd/>
          </a:ln>
        </p:spPr>
        <p:txBody>
          <a:bodyPr wrap="square">
            <a:spAutoFit/>
          </a:bodyPr>
          <a:lstStyle/>
          <a:p>
            <a:r>
              <a:rPr lang="ja-JP" altLang="en-US" sz="1100" dirty="0">
                <a:solidFill>
                  <a:srgbClr val="000000"/>
                </a:solidFill>
                <a:ea typeface="ＭＳ Ｐゴシック"/>
              </a:rPr>
              <a:t>（％）</a:t>
            </a:r>
          </a:p>
        </p:txBody>
      </p:sp>
      <p:cxnSp>
        <p:nvCxnSpPr>
          <p:cNvPr id="37" name="直線コネクタ 36"/>
          <p:cNvCxnSpPr/>
          <p:nvPr/>
        </p:nvCxnSpPr>
        <p:spPr>
          <a:xfrm>
            <a:off x="8350324" y="2927578"/>
            <a:ext cx="0" cy="2468880"/>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38" name="テキスト ボックス 37"/>
          <p:cNvSpPr txBox="1"/>
          <p:nvPr/>
        </p:nvSpPr>
        <p:spPr>
          <a:xfrm>
            <a:off x="7191600" y="4949414"/>
            <a:ext cx="312906" cy="246221"/>
          </a:xfrm>
          <a:prstGeom prst="rect">
            <a:avLst/>
          </a:prstGeom>
          <a:noFill/>
        </p:spPr>
        <p:txBody>
          <a:bodyPr wrap="none" rtlCol="0">
            <a:spAutoFit/>
          </a:bodyPr>
          <a:lstStyle/>
          <a:p>
            <a:pPr marL="88900" indent="-88900"/>
            <a:r>
              <a:rPr kumimoji="0" lang="ja-JP" altLang="en-US" sz="1000" kern="100" dirty="0">
                <a:solidFill>
                  <a:prstClr val="black"/>
                </a:solidFill>
                <a:latin typeface="+mj-ea"/>
                <a:cs typeface="Times New Roman"/>
              </a:rPr>
              <a:t>＊</a:t>
            </a:r>
          </a:p>
        </p:txBody>
      </p:sp>
      <p:sp>
        <p:nvSpPr>
          <p:cNvPr id="42" name="テキスト ボックス 41"/>
          <p:cNvSpPr txBox="1"/>
          <p:nvPr/>
        </p:nvSpPr>
        <p:spPr>
          <a:xfrm>
            <a:off x="0" y="0"/>
            <a:ext cx="3851920" cy="260648"/>
          </a:xfrm>
          <a:prstGeom prst="rect">
            <a:avLst/>
          </a:prstGeom>
          <a:noFill/>
        </p:spPr>
        <p:txBody>
          <a:bodyPr wrap="square" rtlCol="0">
            <a:spAutoFit/>
          </a:bodyPr>
          <a:lstStyle/>
          <a:p>
            <a:r>
              <a:rPr lang="en-US" altLang="ja-JP" sz="1100" dirty="0"/>
              <a:t>Ⅱ</a:t>
            </a:r>
            <a:r>
              <a:rPr lang="ja-JP" altLang="en-US" sz="1100" dirty="0"/>
              <a:t>　</a:t>
            </a:r>
            <a:r>
              <a:rPr lang="ja-JP" altLang="en-US" sz="1100" dirty="0" smtClean="0"/>
              <a:t>公民連携</a:t>
            </a:r>
            <a:r>
              <a:rPr lang="en-US" altLang="ja-JP" sz="1100" dirty="0" smtClean="0"/>
              <a:t>/</a:t>
            </a:r>
            <a:r>
              <a:rPr lang="ja-JP" altLang="en-US" sz="1100" dirty="0" smtClean="0"/>
              <a:t>経営</a:t>
            </a:r>
            <a:r>
              <a:rPr lang="ja-JP" altLang="en-US" sz="1100" dirty="0"/>
              <a:t>形態の見直し</a:t>
            </a:r>
            <a:r>
              <a:rPr lang="en-US" altLang="ja-JP" sz="1100" dirty="0"/>
              <a:t>【</a:t>
            </a:r>
            <a:r>
              <a:rPr lang="ja-JP" altLang="en-US" sz="1100" dirty="0" smtClean="0"/>
              <a:t>民営化の取組</a:t>
            </a:r>
            <a:r>
              <a:rPr lang="en-US" altLang="ja-JP" sz="1100" dirty="0" smtClean="0"/>
              <a:t>】</a:t>
            </a:r>
            <a:r>
              <a:rPr lang="ja-JP" altLang="en-US" sz="1100" dirty="0" smtClean="0"/>
              <a:t>・</a:t>
            </a:r>
            <a:r>
              <a:rPr lang="ja-JP" altLang="en-US" sz="1100" dirty="0"/>
              <a:t>水道</a:t>
            </a:r>
            <a:endParaRPr kumimoji="1" lang="en-US" altLang="ja-JP" sz="1100" dirty="0"/>
          </a:p>
        </p:txBody>
      </p:sp>
      <p:sp>
        <p:nvSpPr>
          <p:cNvPr id="39" name="テキスト ボックス 38"/>
          <p:cNvSpPr txBox="1"/>
          <p:nvPr/>
        </p:nvSpPr>
        <p:spPr>
          <a:xfrm>
            <a:off x="8244408" y="1"/>
            <a:ext cx="899592" cy="307777"/>
          </a:xfrm>
          <a:prstGeom prst="rect">
            <a:avLst/>
          </a:prstGeom>
          <a:noFill/>
        </p:spPr>
        <p:txBody>
          <a:bodyPr wrap="square" rtlCol="0">
            <a:spAutoFit/>
          </a:bodyPr>
          <a:lstStyle/>
          <a:p>
            <a:r>
              <a:rPr lang="en-US" altLang="ja-JP" sz="1400" dirty="0" smtClean="0">
                <a:solidFill>
                  <a:prstClr val="black"/>
                </a:solidFill>
              </a:rPr>
              <a:t>C3 .(83)</a:t>
            </a:r>
            <a:endParaRPr lang="ja-JP" altLang="en-US" sz="1400" dirty="0">
              <a:solidFill>
                <a:prstClr val="black"/>
              </a:solidFill>
            </a:endParaRPr>
          </a:p>
        </p:txBody>
      </p:sp>
      <p:pic>
        <p:nvPicPr>
          <p:cNvPr id="2" name="図 1"/>
          <p:cNvPicPr>
            <a:picLocks noChangeAspect="1"/>
          </p:cNvPicPr>
          <p:nvPr/>
        </p:nvPicPr>
        <p:blipFill>
          <a:blip r:embed="rId4"/>
          <a:stretch>
            <a:fillRect/>
          </a:stretch>
        </p:blipFill>
        <p:spPr>
          <a:xfrm>
            <a:off x="179512" y="1765658"/>
            <a:ext cx="6242845" cy="4121253"/>
          </a:xfrm>
          <a:prstGeom prst="rect">
            <a:avLst/>
          </a:prstGeom>
        </p:spPr>
      </p:pic>
    </p:spTree>
    <p:extLst>
      <p:ext uri="{BB962C8B-B14F-4D97-AF65-F5344CB8AC3E}">
        <p14:creationId xmlns:p14="http://schemas.microsoft.com/office/powerpoint/2010/main" val="2364842454"/>
      </p:ext>
    </p:extLst>
  </p:cSld>
  <p:clrMapOvr>
    <a:masterClrMapping/>
  </p:clrMapOvr>
  <p:timing>
    <p:tnLst>
      <p:par>
        <p:cTn id="1" dur="indefinite" restart="never" nodeType="tmRoot"/>
      </p:par>
    </p:tn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 name="角丸四角形 33"/>
          <p:cNvSpPr/>
          <p:nvPr/>
        </p:nvSpPr>
        <p:spPr>
          <a:xfrm>
            <a:off x="3131839" y="898613"/>
            <a:ext cx="4932000" cy="362805"/>
          </a:xfrm>
          <a:prstGeom prst="roundRect">
            <a:avLst>
              <a:gd name="adj" fmla="val 8170"/>
            </a:avLst>
          </a:prstGeom>
          <a:solidFill>
            <a:schemeClr val="accent6">
              <a:lumMod val="60000"/>
              <a:lumOff val="40000"/>
              <a:alpha val="5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8" name="テキスト ボックス 17"/>
          <p:cNvSpPr txBox="1"/>
          <p:nvPr/>
        </p:nvSpPr>
        <p:spPr>
          <a:xfrm>
            <a:off x="417648" y="620688"/>
            <a:ext cx="8331200" cy="1200329"/>
          </a:xfrm>
          <a:prstGeom prst="rect">
            <a:avLst/>
          </a:prstGeom>
          <a:noFill/>
        </p:spPr>
        <p:txBody>
          <a:bodyPr wrap="square" rtlCol="0">
            <a:spAutoFit/>
          </a:bodyPr>
          <a:lstStyle/>
          <a:p>
            <a:r>
              <a:rPr lang="ja-JP" altLang="en-US" dirty="0">
                <a:latin typeface="Calibri" pitchFamily="34" charset="0"/>
              </a:rPr>
              <a:t>　</a:t>
            </a:r>
            <a:r>
              <a:rPr lang="en-US" altLang="ja-JP" dirty="0">
                <a:latin typeface="Calibri" pitchFamily="34" charset="0"/>
              </a:rPr>
              <a:t>1997</a:t>
            </a:r>
            <a:r>
              <a:rPr lang="ja-JP" altLang="en-US" dirty="0">
                <a:latin typeface="Calibri" pitchFamily="34" charset="0"/>
              </a:rPr>
              <a:t>年の料金値上げ以降、収益減少を上回る費用削減により、</a:t>
            </a:r>
            <a:r>
              <a:rPr lang="en-US" altLang="ja-JP" dirty="0">
                <a:latin typeface="Calibri" pitchFamily="34" charset="0"/>
              </a:rPr>
              <a:t>2001</a:t>
            </a:r>
            <a:r>
              <a:rPr lang="ja-JP" altLang="en-US" dirty="0">
                <a:latin typeface="Calibri" pitchFamily="34" charset="0"/>
              </a:rPr>
              <a:t>年度を除き</a:t>
            </a:r>
            <a:endParaRPr lang="en-US" altLang="ja-JP" dirty="0">
              <a:latin typeface="Calibri" pitchFamily="34" charset="0"/>
            </a:endParaRPr>
          </a:p>
          <a:p>
            <a:r>
              <a:rPr lang="ja-JP" altLang="en-US" dirty="0">
                <a:latin typeface="Calibri" pitchFamily="34" charset="0"/>
              </a:rPr>
              <a:t>黒字を維持。　（</a:t>
            </a:r>
            <a:r>
              <a:rPr lang="en-US" altLang="ja-JP" dirty="0">
                <a:latin typeface="Calibri" pitchFamily="34" charset="0"/>
              </a:rPr>
              <a:t>1998</a:t>
            </a:r>
            <a:r>
              <a:rPr lang="ja-JP" altLang="en-US" dirty="0">
                <a:latin typeface="Calibri" pitchFamily="34" charset="0"/>
              </a:rPr>
              <a:t>年度</a:t>
            </a:r>
            <a:r>
              <a:rPr lang="ja-JP" altLang="en-US" dirty="0" smtClean="0">
                <a:latin typeface="Calibri" pitchFamily="34" charset="0"/>
              </a:rPr>
              <a:t>→</a:t>
            </a:r>
            <a:r>
              <a:rPr lang="en-US" altLang="ja-JP" dirty="0" smtClean="0">
                <a:latin typeface="Calibri" pitchFamily="34" charset="0"/>
              </a:rPr>
              <a:t>2017</a:t>
            </a:r>
            <a:r>
              <a:rPr lang="ja-JP" altLang="en-US" dirty="0" smtClean="0">
                <a:latin typeface="Calibri" pitchFamily="34" charset="0"/>
              </a:rPr>
              <a:t>年度で収益▲</a:t>
            </a:r>
            <a:r>
              <a:rPr lang="en-US" altLang="ja-JP" dirty="0" smtClean="0">
                <a:latin typeface="Calibri" pitchFamily="34" charset="0"/>
              </a:rPr>
              <a:t>207</a:t>
            </a:r>
            <a:r>
              <a:rPr lang="ja-JP" altLang="en-US" dirty="0" smtClean="0">
                <a:latin typeface="Calibri" pitchFamily="34" charset="0"/>
              </a:rPr>
              <a:t>億円に対し費用▲</a:t>
            </a:r>
            <a:r>
              <a:rPr lang="en-US" altLang="ja-JP" dirty="0" smtClean="0">
                <a:latin typeface="Calibri" pitchFamily="34" charset="0"/>
              </a:rPr>
              <a:t>308</a:t>
            </a:r>
            <a:r>
              <a:rPr lang="ja-JP" altLang="en-US" dirty="0" smtClean="0">
                <a:latin typeface="Calibri" pitchFamily="34" charset="0"/>
              </a:rPr>
              <a:t>億円）</a:t>
            </a:r>
            <a:endParaRPr lang="en-US" altLang="ja-JP" dirty="0">
              <a:latin typeface="Calibri" pitchFamily="34" charset="0"/>
            </a:endParaRPr>
          </a:p>
          <a:p>
            <a:r>
              <a:rPr lang="ja-JP" altLang="en-US" dirty="0">
                <a:latin typeface="Calibri" pitchFamily="34" charset="0"/>
              </a:rPr>
              <a:t>　一般会計からの補助金は近年ほとんどなく、独立した事業であるが、今後も水需要と収益の減少が予想され、経営環境は厳しい。</a:t>
            </a:r>
          </a:p>
        </p:txBody>
      </p:sp>
      <p:sp>
        <p:nvSpPr>
          <p:cNvPr id="42" name="角丸四角形 41"/>
          <p:cNvSpPr/>
          <p:nvPr/>
        </p:nvSpPr>
        <p:spPr>
          <a:xfrm>
            <a:off x="8136138" y="2877036"/>
            <a:ext cx="950695" cy="3792324"/>
          </a:xfrm>
          <a:prstGeom prst="roundRect">
            <a:avLst>
              <a:gd name="adj" fmla="val 14584"/>
            </a:avLst>
          </a:prstGeom>
          <a:solidFill>
            <a:schemeClr val="accent6">
              <a:lumMod val="60000"/>
              <a:lumOff val="40000"/>
              <a:alpha val="5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aphicFrame>
        <p:nvGraphicFramePr>
          <p:cNvPr id="12" name="グラフ 11"/>
          <p:cNvGraphicFramePr/>
          <p:nvPr>
            <p:extLst>
              <p:ext uri="{D42A27DB-BD31-4B8C-83A1-F6EECF244321}">
                <p14:modId xmlns:p14="http://schemas.microsoft.com/office/powerpoint/2010/main" val="3329455751"/>
              </p:ext>
            </p:extLst>
          </p:nvPr>
        </p:nvGraphicFramePr>
        <p:xfrm>
          <a:off x="6508396" y="2060848"/>
          <a:ext cx="2765332" cy="4554612"/>
        </p:xfrm>
        <a:graphic>
          <a:graphicData uri="http://schemas.openxmlformats.org/drawingml/2006/chart">
            <c:chart xmlns:c="http://schemas.openxmlformats.org/drawingml/2006/chart" xmlns:r="http://schemas.openxmlformats.org/officeDocument/2006/relationships" r:id="rId2"/>
          </a:graphicData>
        </a:graphic>
      </p:graphicFrame>
      <p:sp>
        <p:nvSpPr>
          <p:cNvPr id="41" name="角丸四角形 40"/>
          <p:cNvSpPr/>
          <p:nvPr/>
        </p:nvSpPr>
        <p:spPr>
          <a:xfrm>
            <a:off x="3882491" y="2463569"/>
            <a:ext cx="1158061" cy="4361786"/>
          </a:xfrm>
          <a:prstGeom prst="roundRect">
            <a:avLst>
              <a:gd name="adj" fmla="val 20432"/>
            </a:avLst>
          </a:prstGeom>
          <a:solidFill>
            <a:schemeClr val="accent6">
              <a:lumMod val="60000"/>
              <a:lumOff val="40000"/>
              <a:alpha val="5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aphicFrame>
        <p:nvGraphicFramePr>
          <p:cNvPr id="22" name="グラフ 21"/>
          <p:cNvGraphicFramePr/>
          <p:nvPr>
            <p:extLst>
              <p:ext uri="{D42A27DB-BD31-4B8C-83A1-F6EECF244321}">
                <p14:modId xmlns:p14="http://schemas.microsoft.com/office/powerpoint/2010/main" val="2557627843"/>
              </p:ext>
            </p:extLst>
          </p:nvPr>
        </p:nvGraphicFramePr>
        <p:xfrm>
          <a:off x="-23818" y="2537210"/>
          <a:ext cx="5730643" cy="3913956"/>
        </p:xfrm>
        <a:graphic>
          <a:graphicData uri="http://schemas.openxmlformats.org/drawingml/2006/chart">
            <c:chart xmlns:c="http://schemas.openxmlformats.org/drawingml/2006/chart" xmlns:r="http://schemas.openxmlformats.org/officeDocument/2006/relationships" r:id="rId3"/>
          </a:graphicData>
        </a:graphic>
      </p:graphicFrame>
      <p:sp>
        <p:nvSpPr>
          <p:cNvPr id="6" name="正方形/長方形 5"/>
          <p:cNvSpPr/>
          <p:nvPr/>
        </p:nvSpPr>
        <p:spPr>
          <a:xfrm>
            <a:off x="251520" y="260648"/>
            <a:ext cx="6203068" cy="369332"/>
          </a:xfrm>
          <a:prstGeom prst="rect">
            <a:avLst/>
          </a:prstGeom>
        </p:spPr>
        <p:txBody>
          <a:bodyPr wrap="square">
            <a:spAutoFit/>
          </a:bodyPr>
          <a:lstStyle/>
          <a:p>
            <a:r>
              <a:rPr lang="ja-JP" altLang="en-US" b="1" dirty="0"/>
              <a:t>収支のトレンド　（１／２）</a:t>
            </a:r>
          </a:p>
        </p:txBody>
      </p:sp>
      <p:cxnSp>
        <p:nvCxnSpPr>
          <p:cNvPr id="28" name="直線コネクタ 27"/>
          <p:cNvCxnSpPr/>
          <p:nvPr/>
        </p:nvCxnSpPr>
        <p:spPr>
          <a:xfrm>
            <a:off x="179512" y="560363"/>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3" name="テキスト ボックス 12"/>
          <p:cNvSpPr txBox="1"/>
          <p:nvPr/>
        </p:nvSpPr>
        <p:spPr>
          <a:xfrm>
            <a:off x="6494444" y="2878083"/>
            <a:ext cx="648072" cy="230832"/>
          </a:xfrm>
          <a:prstGeom prst="rect">
            <a:avLst/>
          </a:prstGeom>
          <a:noFill/>
        </p:spPr>
        <p:txBody>
          <a:bodyPr wrap="square" rtlCol="0">
            <a:spAutoFit/>
          </a:bodyPr>
          <a:lstStyle/>
          <a:p>
            <a:r>
              <a:rPr lang="ja-JP" altLang="en-US" sz="900" dirty="0">
                <a:solidFill>
                  <a:srgbClr val="000000"/>
                </a:solidFill>
                <a:ea typeface="ＭＳ Ｐゴシック"/>
              </a:rPr>
              <a:t>（億円）</a:t>
            </a:r>
          </a:p>
        </p:txBody>
      </p:sp>
      <p:sp>
        <p:nvSpPr>
          <p:cNvPr id="16" name="テキスト ボックス 15"/>
          <p:cNvSpPr txBox="1"/>
          <p:nvPr/>
        </p:nvSpPr>
        <p:spPr>
          <a:xfrm>
            <a:off x="7041480" y="2595795"/>
            <a:ext cx="1755304" cy="246221"/>
          </a:xfrm>
          <a:prstGeom prst="rect">
            <a:avLst/>
          </a:prstGeom>
          <a:noFill/>
        </p:spPr>
        <p:txBody>
          <a:bodyPr wrap="square" rtlCol="0">
            <a:spAutoFit/>
          </a:bodyPr>
          <a:lstStyle/>
          <a:p>
            <a:r>
              <a:rPr lang="ja-JP" altLang="en-US" sz="1000" dirty="0">
                <a:solidFill>
                  <a:prstClr val="black"/>
                </a:solidFill>
                <a:ea typeface="ＭＳ Ｐゴシック"/>
              </a:rPr>
              <a:t>（収益的収入＋資本的収入）</a:t>
            </a:r>
          </a:p>
        </p:txBody>
      </p:sp>
      <p:sp>
        <p:nvSpPr>
          <p:cNvPr id="17" name="テキスト ボックス 30"/>
          <p:cNvSpPr txBox="1">
            <a:spLocks noChangeArrowheads="1"/>
          </p:cNvSpPr>
          <p:nvPr/>
        </p:nvSpPr>
        <p:spPr bwMode="auto">
          <a:xfrm>
            <a:off x="1259571" y="2280295"/>
            <a:ext cx="2466975" cy="307777"/>
          </a:xfrm>
          <a:prstGeom prst="rect">
            <a:avLst/>
          </a:prstGeom>
          <a:noFill/>
          <a:ln w="9525">
            <a:noFill/>
            <a:miter lim="800000"/>
            <a:headEnd/>
            <a:tailEnd/>
          </a:ln>
        </p:spPr>
        <p:txBody>
          <a:bodyPr wrap="square">
            <a:spAutoFit/>
          </a:bodyPr>
          <a:lstStyle/>
          <a:p>
            <a:pPr algn="ctr"/>
            <a:r>
              <a:rPr lang="ja-JP" altLang="en-US" sz="1400" dirty="0">
                <a:solidFill>
                  <a:srgbClr val="000000"/>
                </a:solidFill>
              </a:rPr>
              <a:t>経常収支等の推移</a:t>
            </a:r>
          </a:p>
        </p:txBody>
      </p:sp>
      <p:sp>
        <p:nvSpPr>
          <p:cNvPr id="19" name="正方形/長方形 18"/>
          <p:cNvSpPr/>
          <p:nvPr/>
        </p:nvSpPr>
        <p:spPr>
          <a:xfrm>
            <a:off x="7858078" y="234434"/>
            <a:ext cx="1073243" cy="369332"/>
          </a:xfrm>
          <a:prstGeom prst="rect">
            <a:avLst/>
          </a:prstGeom>
          <a:noFill/>
        </p:spPr>
        <p:txBody>
          <a:bodyPr wrap="none">
            <a:spAutoFit/>
          </a:bodyPr>
          <a:lstStyle/>
          <a:p>
            <a:pPr algn="ctr"/>
            <a:r>
              <a:rPr lang="ja-JP" altLang="en-US" dirty="0"/>
              <a:t>＜</a:t>
            </a:r>
            <a:r>
              <a:rPr lang="en-US" altLang="ja-JP" dirty="0"/>
              <a:t>Why</a:t>
            </a:r>
            <a:r>
              <a:rPr lang="ja-JP" altLang="en-US" dirty="0"/>
              <a:t>＞</a:t>
            </a:r>
          </a:p>
        </p:txBody>
      </p:sp>
      <p:sp>
        <p:nvSpPr>
          <p:cNvPr id="20" name="スライド番号プレースホルダ 19"/>
          <p:cNvSpPr>
            <a:spLocks noGrp="1"/>
          </p:cNvSpPr>
          <p:nvPr>
            <p:ph type="sldNum" sz="quarter" idx="12"/>
          </p:nvPr>
        </p:nvSpPr>
        <p:spPr/>
        <p:txBody>
          <a:bodyPr/>
          <a:lstStyle/>
          <a:p>
            <a:fld id="{CCEC3038-1CF1-4B63-9920-55248DCFBA97}" type="slidenum">
              <a:rPr kumimoji="1" lang="ja-JP" altLang="en-US" smtClean="0"/>
              <a:pPr/>
              <a:t>76</a:t>
            </a:fld>
            <a:endParaRPr kumimoji="1" lang="ja-JP" altLang="en-US"/>
          </a:p>
        </p:txBody>
      </p:sp>
      <p:sp>
        <p:nvSpPr>
          <p:cNvPr id="3" name="テキスト ボックス 2"/>
          <p:cNvSpPr txBox="1"/>
          <p:nvPr/>
        </p:nvSpPr>
        <p:spPr>
          <a:xfrm>
            <a:off x="91866" y="2204864"/>
            <a:ext cx="864096" cy="600164"/>
          </a:xfrm>
          <a:prstGeom prst="rect">
            <a:avLst/>
          </a:prstGeom>
          <a:noFill/>
        </p:spPr>
        <p:txBody>
          <a:bodyPr wrap="square" rtlCol="0">
            <a:spAutoFit/>
          </a:bodyPr>
          <a:lstStyle/>
          <a:p>
            <a:r>
              <a:rPr lang="ja-JP" altLang="en-US" sz="1100" dirty="0"/>
              <a:t>経常</a:t>
            </a:r>
            <a:r>
              <a:rPr kumimoji="1" lang="ja-JP" altLang="en-US" sz="1100" dirty="0"/>
              <a:t>収益</a:t>
            </a:r>
            <a:r>
              <a:rPr lang="ja-JP" altLang="en-US" sz="1100" dirty="0"/>
              <a:t>、</a:t>
            </a:r>
            <a:endParaRPr lang="en-US" altLang="ja-JP" sz="1100" dirty="0"/>
          </a:p>
          <a:p>
            <a:r>
              <a:rPr kumimoji="1" lang="ja-JP" altLang="en-US" sz="1100" dirty="0"/>
              <a:t>経常費用</a:t>
            </a:r>
            <a:endParaRPr kumimoji="1" lang="en-US" altLang="ja-JP" sz="1100" dirty="0"/>
          </a:p>
          <a:p>
            <a:r>
              <a:rPr lang="ja-JP" altLang="en-US" sz="1100" dirty="0"/>
              <a:t>（億円）</a:t>
            </a:r>
            <a:endParaRPr kumimoji="1" lang="en-US" altLang="ja-JP" sz="1100" dirty="0"/>
          </a:p>
        </p:txBody>
      </p:sp>
      <p:sp>
        <p:nvSpPr>
          <p:cNvPr id="27" name="テキスト ボックス 26"/>
          <p:cNvSpPr txBox="1"/>
          <p:nvPr/>
        </p:nvSpPr>
        <p:spPr>
          <a:xfrm>
            <a:off x="5436096" y="2450868"/>
            <a:ext cx="864096" cy="430887"/>
          </a:xfrm>
          <a:prstGeom prst="rect">
            <a:avLst/>
          </a:prstGeom>
          <a:noFill/>
        </p:spPr>
        <p:txBody>
          <a:bodyPr wrap="square" rtlCol="0">
            <a:spAutoFit/>
          </a:bodyPr>
          <a:lstStyle/>
          <a:p>
            <a:r>
              <a:rPr lang="ja-JP" altLang="en-US" sz="1100" dirty="0"/>
              <a:t>経常収支</a:t>
            </a:r>
            <a:endParaRPr lang="en-US" altLang="ja-JP" sz="1100" dirty="0"/>
          </a:p>
          <a:p>
            <a:r>
              <a:rPr lang="ja-JP" altLang="en-US" sz="1100" dirty="0"/>
              <a:t>（億円）</a:t>
            </a:r>
            <a:endParaRPr kumimoji="1" lang="en-US" altLang="ja-JP" sz="1100" dirty="0"/>
          </a:p>
        </p:txBody>
      </p:sp>
      <p:sp>
        <p:nvSpPr>
          <p:cNvPr id="29" name="四角形吹き出し 28"/>
          <p:cNvSpPr/>
          <p:nvPr/>
        </p:nvSpPr>
        <p:spPr>
          <a:xfrm>
            <a:off x="5468695" y="3108193"/>
            <a:ext cx="1090501" cy="647149"/>
          </a:xfrm>
          <a:prstGeom prst="wedgeRectCallout">
            <a:avLst>
              <a:gd name="adj1" fmla="val -88628"/>
              <a:gd name="adj2" fmla="val 17431"/>
            </a:avLst>
          </a:prstGeom>
          <a:solidFill>
            <a:schemeClr val="accent1">
              <a:lumMod val="40000"/>
              <a:lumOff val="60000"/>
              <a:alpha val="25000"/>
            </a:schemeClr>
          </a:solidFill>
          <a:ln w="19050"/>
        </p:spPr>
        <p:style>
          <a:lnRef idx="2">
            <a:schemeClr val="accent2"/>
          </a:lnRef>
          <a:fillRef idx="1">
            <a:schemeClr val="lt1"/>
          </a:fillRef>
          <a:effectRef idx="0">
            <a:schemeClr val="accent2"/>
          </a:effectRef>
          <a:fontRef idx="minor">
            <a:schemeClr val="dk1"/>
          </a:fontRef>
        </p:style>
        <p:txBody>
          <a:bodyPr rtlCol="0" anchor="ctr"/>
          <a:lstStyle/>
          <a:p>
            <a:r>
              <a:rPr lang="en-US" altLang="ja-JP" sz="1000" dirty="0">
                <a:solidFill>
                  <a:schemeClr val="tx1"/>
                </a:solidFill>
              </a:rPr>
              <a:t>1998</a:t>
            </a:r>
            <a:r>
              <a:rPr lang="ja-JP" altLang="en-US" sz="1000" dirty="0">
                <a:solidFill>
                  <a:schemeClr val="tx1"/>
                </a:solidFill>
              </a:rPr>
              <a:t>比</a:t>
            </a:r>
            <a:endParaRPr lang="en-US" altLang="ja-JP" sz="1000" dirty="0">
              <a:solidFill>
                <a:schemeClr val="tx1"/>
              </a:solidFill>
            </a:endParaRPr>
          </a:p>
          <a:p>
            <a:r>
              <a:rPr lang="ja-JP" altLang="en-US" sz="1000" dirty="0" smtClean="0">
                <a:solidFill>
                  <a:schemeClr val="tx1"/>
                </a:solidFill>
              </a:rPr>
              <a:t>・</a:t>
            </a:r>
            <a:r>
              <a:rPr lang="en-US" altLang="ja-JP" sz="1000" dirty="0" smtClean="0">
                <a:solidFill>
                  <a:schemeClr val="tx1"/>
                </a:solidFill>
              </a:rPr>
              <a:t>2017</a:t>
            </a:r>
            <a:r>
              <a:rPr lang="ja-JP" altLang="en-US" sz="1000" dirty="0" smtClean="0">
                <a:solidFill>
                  <a:schemeClr val="tx1"/>
                </a:solidFill>
              </a:rPr>
              <a:t>▲</a:t>
            </a:r>
            <a:r>
              <a:rPr lang="en-US" altLang="ja-JP" sz="1000" dirty="0" smtClean="0">
                <a:solidFill>
                  <a:schemeClr val="tx1"/>
                </a:solidFill>
              </a:rPr>
              <a:t>207</a:t>
            </a:r>
            <a:r>
              <a:rPr lang="ja-JP" altLang="en-US" sz="1000" dirty="0" smtClean="0">
                <a:solidFill>
                  <a:schemeClr val="tx1"/>
                </a:solidFill>
              </a:rPr>
              <a:t>億</a:t>
            </a:r>
            <a:r>
              <a:rPr lang="ja-JP" altLang="en-US" sz="1000" dirty="0">
                <a:solidFill>
                  <a:schemeClr val="tx1"/>
                </a:solidFill>
              </a:rPr>
              <a:t>円</a:t>
            </a:r>
            <a:endParaRPr lang="en-US" altLang="ja-JP" sz="1000" dirty="0">
              <a:solidFill>
                <a:schemeClr val="tx1"/>
              </a:solidFill>
            </a:endParaRPr>
          </a:p>
          <a:p>
            <a:r>
              <a:rPr lang="ja-JP" altLang="en-US" sz="1000" dirty="0">
                <a:solidFill>
                  <a:schemeClr val="tx1"/>
                </a:solidFill>
              </a:rPr>
              <a:t>（</a:t>
            </a:r>
            <a:r>
              <a:rPr lang="ja-JP" altLang="en-US" sz="1000" dirty="0" smtClean="0">
                <a:solidFill>
                  <a:schemeClr val="tx1"/>
                </a:solidFill>
              </a:rPr>
              <a:t>▲</a:t>
            </a:r>
            <a:r>
              <a:rPr lang="en-US" altLang="ja-JP" sz="1000" dirty="0" smtClean="0">
                <a:solidFill>
                  <a:schemeClr val="tx1"/>
                </a:solidFill>
              </a:rPr>
              <a:t>24.2%</a:t>
            </a:r>
            <a:r>
              <a:rPr lang="ja-JP" altLang="en-US" sz="1000" dirty="0">
                <a:solidFill>
                  <a:schemeClr val="tx1"/>
                </a:solidFill>
              </a:rPr>
              <a:t>）</a:t>
            </a:r>
            <a:endParaRPr lang="en-US" altLang="ja-JP" sz="1000" dirty="0">
              <a:solidFill>
                <a:schemeClr val="tx1"/>
              </a:solidFill>
            </a:endParaRPr>
          </a:p>
        </p:txBody>
      </p:sp>
      <p:sp>
        <p:nvSpPr>
          <p:cNvPr id="30" name="四角形吹き出し 29"/>
          <p:cNvSpPr/>
          <p:nvPr/>
        </p:nvSpPr>
        <p:spPr>
          <a:xfrm>
            <a:off x="5468696" y="3844954"/>
            <a:ext cx="1090500" cy="664166"/>
          </a:xfrm>
          <a:prstGeom prst="wedgeRectCallout">
            <a:avLst>
              <a:gd name="adj1" fmla="val -91125"/>
              <a:gd name="adj2" fmla="val -22758"/>
            </a:avLst>
          </a:prstGeom>
          <a:solidFill>
            <a:schemeClr val="accent1">
              <a:lumMod val="40000"/>
              <a:lumOff val="60000"/>
              <a:alpha val="25000"/>
            </a:schemeClr>
          </a:solidFill>
          <a:ln w="19050"/>
        </p:spPr>
        <p:style>
          <a:lnRef idx="2">
            <a:schemeClr val="accent2"/>
          </a:lnRef>
          <a:fillRef idx="1">
            <a:schemeClr val="lt1"/>
          </a:fillRef>
          <a:effectRef idx="0">
            <a:schemeClr val="accent2"/>
          </a:effectRef>
          <a:fontRef idx="minor">
            <a:schemeClr val="dk1"/>
          </a:fontRef>
        </p:style>
        <p:txBody>
          <a:bodyPr rtlCol="0" anchor="ctr"/>
          <a:lstStyle/>
          <a:p>
            <a:r>
              <a:rPr lang="en-US" altLang="ja-JP" sz="1000" dirty="0">
                <a:solidFill>
                  <a:schemeClr val="tx1"/>
                </a:solidFill>
              </a:rPr>
              <a:t>1998</a:t>
            </a:r>
            <a:r>
              <a:rPr lang="ja-JP" altLang="en-US" sz="1000" dirty="0">
                <a:solidFill>
                  <a:schemeClr val="tx1"/>
                </a:solidFill>
              </a:rPr>
              <a:t>比</a:t>
            </a:r>
            <a:endParaRPr lang="en-US" altLang="ja-JP" sz="1000" dirty="0">
              <a:solidFill>
                <a:schemeClr val="tx1"/>
              </a:solidFill>
            </a:endParaRPr>
          </a:p>
          <a:p>
            <a:r>
              <a:rPr lang="ja-JP" altLang="en-US" sz="1000" dirty="0" smtClean="0">
                <a:solidFill>
                  <a:schemeClr val="tx1"/>
                </a:solidFill>
              </a:rPr>
              <a:t>・</a:t>
            </a:r>
            <a:r>
              <a:rPr lang="en-US" altLang="ja-JP" sz="1000" dirty="0" smtClean="0">
                <a:solidFill>
                  <a:schemeClr val="tx1"/>
                </a:solidFill>
              </a:rPr>
              <a:t>2017</a:t>
            </a:r>
            <a:r>
              <a:rPr lang="ja-JP" altLang="en-US" sz="1000" dirty="0" smtClean="0">
                <a:solidFill>
                  <a:schemeClr val="tx1"/>
                </a:solidFill>
              </a:rPr>
              <a:t>▲</a:t>
            </a:r>
            <a:r>
              <a:rPr lang="en-US" altLang="ja-JP" sz="1000" dirty="0" smtClean="0">
                <a:solidFill>
                  <a:schemeClr val="tx1"/>
                </a:solidFill>
              </a:rPr>
              <a:t>3</a:t>
            </a:r>
            <a:r>
              <a:rPr lang="en-US" altLang="ja-JP" sz="1000" dirty="0">
                <a:solidFill>
                  <a:schemeClr val="tx1"/>
                </a:solidFill>
              </a:rPr>
              <a:t>0</a:t>
            </a:r>
            <a:r>
              <a:rPr lang="en-US" altLang="ja-JP" sz="1000" dirty="0" smtClean="0">
                <a:solidFill>
                  <a:schemeClr val="tx1"/>
                </a:solidFill>
              </a:rPr>
              <a:t>8</a:t>
            </a:r>
            <a:r>
              <a:rPr lang="ja-JP" altLang="en-US" sz="1000" dirty="0">
                <a:solidFill>
                  <a:schemeClr val="tx1"/>
                </a:solidFill>
              </a:rPr>
              <a:t>億円</a:t>
            </a:r>
            <a:endParaRPr lang="en-US" altLang="ja-JP" sz="1000" dirty="0">
              <a:solidFill>
                <a:schemeClr val="tx1"/>
              </a:solidFill>
            </a:endParaRPr>
          </a:p>
          <a:p>
            <a:r>
              <a:rPr lang="ja-JP" altLang="en-US" sz="1000" dirty="0">
                <a:solidFill>
                  <a:schemeClr val="tx1"/>
                </a:solidFill>
              </a:rPr>
              <a:t>（▲</a:t>
            </a:r>
            <a:r>
              <a:rPr lang="en-US" altLang="ja-JP" sz="1000" dirty="0" smtClean="0">
                <a:solidFill>
                  <a:schemeClr val="tx1"/>
                </a:solidFill>
              </a:rPr>
              <a:t>38.4%</a:t>
            </a:r>
            <a:r>
              <a:rPr lang="ja-JP" altLang="en-US" sz="1000" dirty="0" smtClean="0">
                <a:solidFill>
                  <a:schemeClr val="tx1"/>
                </a:solidFill>
              </a:rPr>
              <a:t>）</a:t>
            </a:r>
            <a:endParaRPr lang="en-US" altLang="ja-JP" sz="1000" dirty="0">
              <a:solidFill>
                <a:schemeClr val="tx1"/>
              </a:solidFill>
            </a:endParaRPr>
          </a:p>
        </p:txBody>
      </p:sp>
      <p:cxnSp>
        <p:nvCxnSpPr>
          <p:cNvPr id="31" name="直線コネクタ 30"/>
          <p:cNvCxnSpPr/>
          <p:nvPr/>
        </p:nvCxnSpPr>
        <p:spPr>
          <a:xfrm>
            <a:off x="683568" y="5881588"/>
            <a:ext cx="4462220" cy="0"/>
          </a:xfrm>
          <a:prstGeom prst="line">
            <a:avLst/>
          </a:prstGeom>
          <a:noFill/>
          <a:ln w="6350" cap="flat" cmpd="sng" algn="ctr">
            <a:solidFill>
              <a:schemeClr val="bg1">
                <a:lumMod val="75000"/>
              </a:schemeClr>
            </a:solidFill>
            <a:prstDash val="solid"/>
          </a:ln>
          <a:effectLst/>
        </p:spPr>
      </p:cxnSp>
      <p:grpSp>
        <p:nvGrpSpPr>
          <p:cNvPr id="4" name="グループ化 3"/>
          <p:cNvGrpSpPr/>
          <p:nvPr/>
        </p:nvGrpSpPr>
        <p:grpSpPr>
          <a:xfrm>
            <a:off x="3914313" y="2751234"/>
            <a:ext cx="304986" cy="3528000"/>
            <a:chOff x="4067944" y="2780928"/>
            <a:chExt cx="304986" cy="3528000"/>
          </a:xfrm>
        </p:grpSpPr>
        <p:cxnSp>
          <p:nvCxnSpPr>
            <p:cNvPr id="35" name="直線コネクタ 34"/>
            <p:cNvCxnSpPr/>
            <p:nvPr/>
          </p:nvCxnSpPr>
          <p:spPr>
            <a:xfrm flipV="1">
              <a:off x="4067944" y="2780928"/>
              <a:ext cx="0" cy="3528000"/>
            </a:xfrm>
            <a:prstGeom prst="line">
              <a:avLst/>
            </a:prstGeom>
            <a:ln w="22225">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36" name="直線矢印コネクタ 35"/>
            <p:cNvCxnSpPr/>
            <p:nvPr/>
          </p:nvCxnSpPr>
          <p:spPr>
            <a:xfrm>
              <a:off x="4084898" y="6298538"/>
              <a:ext cx="288032" cy="0"/>
            </a:xfrm>
            <a:prstGeom prst="straightConnector1">
              <a:avLst/>
            </a:prstGeom>
            <a:ln w="22225">
              <a:solidFill>
                <a:schemeClr val="tx1"/>
              </a:solidFill>
              <a:prstDash val="dash"/>
              <a:tailEnd type="triangle"/>
            </a:ln>
          </p:spPr>
          <p:style>
            <a:lnRef idx="1">
              <a:schemeClr val="accent1"/>
            </a:lnRef>
            <a:fillRef idx="0">
              <a:schemeClr val="accent1"/>
            </a:fillRef>
            <a:effectRef idx="0">
              <a:schemeClr val="accent1"/>
            </a:effectRef>
            <a:fontRef idx="minor">
              <a:schemeClr val="tx1"/>
            </a:fontRef>
          </p:style>
        </p:cxnSp>
      </p:grpSp>
      <p:sp>
        <p:nvSpPr>
          <p:cNvPr id="37" name="テキスト ボックス 36"/>
          <p:cNvSpPr txBox="1"/>
          <p:nvPr/>
        </p:nvSpPr>
        <p:spPr>
          <a:xfrm>
            <a:off x="3828996" y="6392361"/>
            <a:ext cx="864096" cy="276999"/>
          </a:xfrm>
          <a:prstGeom prst="rect">
            <a:avLst/>
          </a:prstGeom>
          <a:noFill/>
        </p:spPr>
        <p:txBody>
          <a:bodyPr wrap="square" rtlCol="0">
            <a:spAutoFit/>
          </a:bodyPr>
          <a:lstStyle/>
          <a:p>
            <a:r>
              <a:rPr kumimoji="1" lang="ja-JP" altLang="en-US" sz="1200" b="1" dirty="0"/>
              <a:t>前回以降</a:t>
            </a:r>
          </a:p>
        </p:txBody>
      </p:sp>
      <p:grpSp>
        <p:nvGrpSpPr>
          <p:cNvPr id="7" name="グループ化 6"/>
          <p:cNvGrpSpPr/>
          <p:nvPr/>
        </p:nvGrpSpPr>
        <p:grpSpPr>
          <a:xfrm>
            <a:off x="8156525" y="3106130"/>
            <a:ext cx="288032" cy="3132000"/>
            <a:chOff x="8419157" y="3106130"/>
            <a:chExt cx="288032" cy="3132000"/>
          </a:xfrm>
        </p:grpSpPr>
        <p:cxnSp>
          <p:nvCxnSpPr>
            <p:cNvPr id="38" name="直線コネクタ 37"/>
            <p:cNvCxnSpPr/>
            <p:nvPr/>
          </p:nvCxnSpPr>
          <p:spPr>
            <a:xfrm flipV="1">
              <a:off x="8424622" y="3106130"/>
              <a:ext cx="0" cy="3132000"/>
            </a:xfrm>
            <a:prstGeom prst="line">
              <a:avLst/>
            </a:prstGeom>
            <a:ln w="22225">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39" name="直線矢印コネクタ 38"/>
            <p:cNvCxnSpPr/>
            <p:nvPr/>
          </p:nvCxnSpPr>
          <p:spPr>
            <a:xfrm>
              <a:off x="8419157" y="6237312"/>
              <a:ext cx="288032" cy="0"/>
            </a:xfrm>
            <a:prstGeom prst="straightConnector1">
              <a:avLst/>
            </a:prstGeom>
            <a:ln w="22225">
              <a:solidFill>
                <a:schemeClr val="tx1"/>
              </a:solidFill>
              <a:prstDash val="dash"/>
              <a:tailEnd type="triangle"/>
            </a:ln>
          </p:spPr>
          <p:style>
            <a:lnRef idx="1">
              <a:schemeClr val="accent1"/>
            </a:lnRef>
            <a:fillRef idx="0">
              <a:schemeClr val="accent1"/>
            </a:fillRef>
            <a:effectRef idx="0">
              <a:schemeClr val="accent1"/>
            </a:effectRef>
            <a:fontRef idx="minor">
              <a:schemeClr val="tx1"/>
            </a:fontRef>
          </p:style>
        </p:cxnSp>
      </p:grpSp>
      <p:sp>
        <p:nvSpPr>
          <p:cNvPr id="40" name="テキスト ボックス 39"/>
          <p:cNvSpPr txBox="1"/>
          <p:nvPr/>
        </p:nvSpPr>
        <p:spPr>
          <a:xfrm>
            <a:off x="8149917" y="6388751"/>
            <a:ext cx="864096" cy="276999"/>
          </a:xfrm>
          <a:prstGeom prst="rect">
            <a:avLst/>
          </a:prstGeom>
          <a:noFill/>
        </p:spPr>
        <p:txBody>
          <a:bodyPr wrap="square" rtlCol="0">
            <a:spAutoFit/>
          </a:bodyPr>
          <a:lstStyle/>
          <a:p>
            <a:r>
              <a:rPr kumimoji="1" lang="ja-JP" altLang="en-US" sz="1200" b="1" dirty="0"/>
              <a:t>前回以降</a:t>
            </a:r>
          </a:p>
        </p:txBody>
      </p:sp>
      <p:sp>
        <p:nvSpPr>
          <p:cNvPr id="44" name="テキスト ボックス 43"/>
          <p:cNvSpPr txBox="1"/>
          <p:nvPr/>
        </p:nvSpPr>
        <p:spPr>
          <a:xfrm>
            <a:off x="0" y="0"/>
            <a:ext cx="3851920" cy="260648"/>
          </a:xfrm>
          <a:prstGeom prst="rect">
            <a:avLst/>
          </a:prstGeom>
          <a:noFill/>
        </p:spPr>
        <p:txBody>
          <a:bodyPr wrap="square" rtlCol="0">
            <a:spAutoFit/>
          </a:bodyPr>
          <a:lstStyle/>
          <a:p>
            <a:r>
              <a:rPr lang="en-US" altLang="ja-JP" sz="1100" dirty="0"/>
              <a:t>Ⅱ</a:t>
            </a:r>
            <a:r>
              <a:rPr lang="ja-JP" altLang="en-US" sz="1100" dirty="0"/>
              <a:t>　</a:t>
            </a:r>
            <a:r>
              <a:rPr lang="ja-JP" altLang="en-US" sz="1100" dirty="0" smtClean="0"/>
              <a:t>公民連携</a:t>
            </a:r>
            <a:r>
              <a:rPr lang="en-US" altLang="ja-JP" sz="1100" dirty="0" smtClean="0"/>
              <a:t>/</a:t>
            </a:r>
            <a:r>
              <a:rPr lang="ja-JP" altLang="en-US" sz="1100" dirty="0" smtClean="0"/>
              <a:t>経営</a:t>
            </a:r>
            <a:r>
              <a:rPr lang="ja-JP" altLang="en-US" sz="1100" dirty="0"/>
              <a:t>形態の見直し</a:t>
            </a:r>
            <a:r>
              <a:rPr lang="en-US" altLang="ja-JP" sz="1100" dirty="0"/>
              <a:t>【</a:t>
            </a:r>
            <a:r>
              <a:rPr lang="ja-JP" altLang="en-US" sz="1100" dirty="0" smtClean="0"/>
              <a:t>民営化の取組</a:t>
            </a:r>
            <a:r>
              <a:rPr lang="en-US" altLang="ja-JP" sz="1100" dirty="0" smtClean="0"/>
              <a:t>】</a:t>
            </a:r>
            <a:r>
              <a:rPr lang="ja-JP" altLang="en-US" sz="1100" dirty="0" smtClean="0"/>
              <a:t>・</a:t>
            </a:r>
            <a:r>
              <a:rPr lang="ja-JP" altLang="en-US" sz="1100" dirty="0"/>
              <a:t>水道</a:t>
            </a:r>
            <a:endParaRPr kumimoji="1" lang="en-US" altLang="ja-JP" sz="1100" dirty="0"/>
          </a:p>
        </p:txBody>
      </p:sp>
      <p:sp>
        <p:nvSpPr>
          <p:cNvPr id="11" name="テキスト ボックス 10"/>
          <p:cNvSpPr txBox="1"/>
          <p:nvPr/>
        </p:nvSpPr>
        <p:spPr>
          <a:xfrm>
            <a:off x="4922668" y="6489544"/>
            <a:ext cx="609666" cy="246221"/>
          </a:xfrm>
          <a:prstGeom prst="rect">
            <a:avLst/>
          </a:prstGeom>
          <a:noFill/>
        </p:spPr>
        <p:txBody>
          <a:bodyPr wrap="square" rtlCol="0">
            <a:spAutoFit/>
          </a:bodyPr>
          <a:lstStyle/>
          <a:p>
            <a:r>
              <a:rPr lang="ja-JP" altLang="en-US" sz="1000" dirty="0" smtClean="0"/>
              <a:t>（年度）</a:t>
            </a:r>
            <a:endParaRPr kumimoji="1" lang="ja-JP" altLang="en-US" sz="1000" dirty="0"/>
          </a:p>
        </p:txBody>
      </p:sp>
      <p:sp>
        <p:nvSpPr>
          <p:cNvPr id="32" name="テキスト ボックス 31"/>
          <p:cNvSpPr txBox="1"/>
          <p:nvPr/>
        </p:nvSpPr>
        <p:spPr>
          <a:xfrm>
            <a:off x="8244408" y="1"/>
            <a:ext cx="899592" cy="307777"/>
          </a:xfrm>
          <a:prstGeom prst="rect">
            <a:avLst/>
          </a:prstGeom>
          <a:noFill/>
        </p:spPr>
        <p:txBody>
          <a:bodyPr wrap="square" rtlCol="0">
            <a:spAutoFit/>
          </a:bodyPr>
          <a:lstStyle/>
          <a:p>
            <a:r>
              <a:rPr lang="en-US" altLang="ja-JP" sz="1400" dirty="0" smtClean="0">
                <a:solidFill>
                  <a:prstClr val="black"/>
                </a:solidFill>
              </a:rPr>
              <a:t>C3 .(83)</a:t>
            </a:r>
            <a:endParaRPr lang="ja-JP" altLang="en-US" sz="1400" dirty="0">
              <a:solidFill>
                <a:prstClr val="black"/>
              </a:solidFill>
            </a:endParaRPr>
          </a:p>
        </p:txBody>
      </p:sp>
    </p:spTree>
    <p:extLst>
      <p:ext uri="{BB962C8B-B14F-4D97-AF65-F5344CB8AC3E}">
        <p14:creationId xmlns:p14="http://schemas.microsoft.com/office/powerpoint/2010/main" val="1181261584"/>
      </p:ext>
    </p:extLst>
  </p:cSld>
  <p:clrMapOvr>
    <a:masterClrMapping/>
  </p:clrMapOvr>
  <p:timing>
    <p:tnLst>
      <p:par>
        <p:cTn id="1" dur="indefinite" restart="never" nodeType="tmRoot"/>
      </p:par>
    </p:tn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 name="角丸四角形 30"/>
          <p:cNvSpPr/>
          <p:nvPr/>
        </p:nvSpPr>
        <p:spPr>
          <a:xfrm>
            <a:off x="6351651" y="2041930"/>
            <a:ext cx="1368152" cy="288000"/>
          </a:xfrm>
          <a:prstGeom prst="roundRect">
            <a:avLst>
              <a:gd name="adj" fmla="val 34041"/>
            </a:avLst>
          </a:prstGeom>
          <a:solidFill>
            <a:schemeClr val="accent6">
              <a:lumMod val="60000"/>
              <a:lumOff val="40000"/>
              <a:alpha val="5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aphicFrame>
        <p:nvGraphicFramePr>
          <p:cNvPr id="19" name="グラフ 8"/>
          <p:cNvGraphicFramePr>
            <a:graphicFrameLocks/>
          </p:cNvGraphicFramePr>
          <p:nvPr>
            <p:extLst>
              <p:ext uri="{D42A27DB-BD31-4B8C-83A1-F6EECF244321}">
                <p14:modId xmlns:p14="http://schemas.microsoft.com/office/powerpoint/2010/main" val="760978429"/>
              </p:ext>
            </p:extLst>
          </p:nvPr>
        </p:nvGraphicFramePr>
        <p:xfrm>
          <a:off x="5390658" y="1729069"/>
          <a:ext cx="3290139" cy="3837077"/>
        </p:xfrm>
        <a:graphic>
          <a:graphicData uri="http://schemas.openxmlformats.org/drawingml/2006/chart">
            <c:chart xmlns:c="http://schemas.openxmlformats.org/drawingml/2006/chart" xmlns:r="http://schemas.openxmlformats.org/officeDocument/2006/relationships" r:id="rId2"/>
          </a:graphicData>
        </a:graphic>
      </p:graphicFrame>
      <p:sp>
        <p:nvSpPr>
          <p:cNvPr id="21" name="角丸四角形 20"/>
          <p:cNvSpPr/>
          <p:nvPr/>
        </p:nvSpPr>
        <p:spPr>
          <a:xfrm>
            <a:off x="2112680" y="2125874"/>
            <a:ext cx="1368152" cy="288000"/>
          </a:xfrm>
          <a:prstGeom prst="roundRect">
            <a:avLst>
              <a:gd name="adj" fmla="val 34041"/>
            </a:avLst>
          </a:prstGeom>
          <a:solidFill>
            <a:schemeClr val="accent6">
              <a:lumMod val="60000"/>
              <a:lumOff val="40000"/>
              <a:alpha val="5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aphicFrame>
        <p:nvGraphicFramePr>
          <p:cNvPr id="27" name="グラフ 8"/>
          <p:cNvGraphicFramePr>
            <a:graphicFrameLocks/>
          </p:cNvGraphicFramePr>
          <p:nvPr>
            <p:extLst>
              <p:ext uri="{D42A27DB-BD31-4B8C-83A1-F6EECF244321}">
                <p14:modId xmlns:p14="http://schemas.microsoft.com/office/powerpoint/2010/main" val="4007903390"/>
              </p:ext>
            </p:extLst>
          </p:nvPr>
        </p:nvGraphicFramePr>
        <p:xfrm>
          <a:off x="395536" y="1790665"/>
          <a:ext cx="4609143" cy="3908702"/>
        </p:xfrm>
        <a:graphic>
          <a:graphicData uri="http://schemas.openxmlformats.org/drawingml/2006/chart">
            <c:chart xmlns:c="http://schemas.openxmlformats.org/drawingml/2006/chart" xmlns:r="http://schemas.openxmlformats.org/officeDocument/2006/relationships" r:id="rId3"/>
          </a:graphicData>
        </a:graphic>
      </p:graphicFrame>
      <p:sp>
        <p:nvSpPr>
          <p:cNvPr id="6" name="正方形/長方形 5"/>
          <p:cNvSpPr/>
          <p:nvPr/>
        </p:nvSpPr>
        <p:spPr>
          <a:xfrm>
            <a:off x="251520" y="260648"/>
            <a:ext cx="6203068" cy="369332"/>
          </a:xfrm>
          <a:prstGeom prst="rect">
            <a:avLst/>
          </a:prstGeom>
        </p:spPr>
        <p:txBody>
          <a:bodyPr wrap="square">
            <a:spAutoFit/>
          </a:bodyPr>
          <a:lstStyle/>
          <a:p>
            <a:r>
              <a:rPr lang="ja-JP" altLang="en-US" b="1" dirty="0"/>
              <a:t>収支のトレンド　（２／２）</a:t>
            </a:r>
          </a:p>
        </p:txBody>
      </p:sp>
      <p:cxnSp>
        <p:nvCxnSpPr>
          <p:cNvPr id="28" name="直線コネクタ 27"/>
          <p:cNvCxnSpPr/>
          <p:nvPr/>
        </p:nvCxnSpPr>
        <p:spPr>
          <a:xfrm>
            <a:off x="179512" y="560363"/>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8" name="テキスト ボックス 17"/>
          <p:cNvSpPr txBox="1"/>
          <p:nvPr/>
        </p:nvSpPr>
        <p:spPr>
          <a:xfrm>
            <a:off x="469900" y="692696"/>
            <a:ext cx="8331200" cy="923330"/>
          </a:xfrm>
          <a:prstGeom prst="rect">
            <a:avLst/>
          </a:prstGeom>
          <a:noFill/>
        </p:spPr>
        <p:txBody>
          <a:bodyPr wrap="square" rtlCol="0">
            <a:spAutoFit/>
          </a:bodyPr>
          <a:lstStyle/>
          <a:p>
            <a:r>
              <a:rPr lang="ja-JP" altLang="en-US" dirty="0">
                <a:latin typeface="+mn-ea"/>
              </a:rPr>
              <a:t>　水源開発コストが少ない（償却済）ことに加え、これまでの経費削減効果により全体的に費用が抑えられており、給水原価は類似都市の中で最も低い。</a:t>
            </a:r>
            <a:endParaRPr lang="en-US" altLang="ja-JP" dirty="0">
              <a:latin typeface="+mn-ea"/>
            </a:endParaRPr>
          </a:p>
          <a:p>
            <a:r>
              <a:rPr lang="ja-JP" altLang="en-US" dirty="0">
                <a:latin typeface="+mn-ea"/>
              </a:rPr>
              <a:t>　水道料金（一般家庭で月</a:t>
            </a:r>
            <a:r>
              <a:rPr lang="en-US" altLang="ja-JP" dirty="0">
                <a:latin typeface="+mn-ea"/>
              </a:rPr>
              <a:t>20㎥</a:t>
            </a:r>
            <a:r>
              <a:rPr lang="ja-JP" altLang="en-US" dirty="0">
                <a:latin typeface="+mn-ea"/>
              </a:rPr>
              <a:t>使用と仮定）も、最も低くなっている。</a:t>
            </a:r>
          </a:p>
        </p:txBody>
      </p:sp>
      <p:sp>
        <p:nvSpPr>
          <p:cNvPr id="20" name="テキスト ボックス 3"/>
          <p:cNvSpPr txBox="1">
            <a:spLocks noChangeArrowheads="1"/>
          </p:cNvSpPr>
          <p:nvPr/>
        </p:nvSpPr>
        <p:spPr bwMode="auto">
          <a:xfrm>
            <a:off x="695698" y="6047056"/>
            <a:ext cx="7090149" cy="276999"/>
          </a:xfrm>
          <a:prstGeom prst="rect">
            <a:avLst/>
          </a:prstGeom>
          <a:noFill/>
          <a:ln w="9525">
            <a:noFill/>
            <a:miter lim="800000"/>
            <a:headEnd/>
            <a:tailEnd/>
          </a:ln>
        </p:spPr>
        <p:txBody>
          <a:bodyPr wrap="square">
            <a:spAutoFit/>
          </a:bodyPr>
          <a:lstStyle/>
          <a:p>
            <a:pPr marL="627063" indent="-627063" fontAlgn="auto">
              <a:spcBef>
                <a:spcPts val="0"/>
              </a:spcBef>
              <a:spcAft>
                <a:spcPts val="0"/>
              </a:spcAft>
              <a:defRPr/>
            </a:pPr>
            <a:r>
              <a:rPr kumimoji="0" lang="en-US" altLang="ja-JP" sz="1200" kern="100" dirty="0">
                <a:solidFill>
                  <a:prstClr val="black"/>
                </a:solidFill>
                <a:latin typeface="+mj-ea"/>
                <a:ea typeface="+mj-ea"/>
                <a:cs typeface="Times New Roman"/>
              </a:rPr>
              <a:t>※</a:t>
            </a:r>
            <a:r>
              <a:rPr kumimoji="0" lang="ja-JP" altLang="en-US" sz="1200" kern="100" dirty="0">
                <a:solidFill>
                  <a:prstClr val="black"/>
                </a:solidFill>
                <a:latin typeface="+mj-ea"/>
                <a:ea typeface="+mj-ea"/>
                <a:cs typeface="Times New Roman"/>
              </a:rPr>
              <a:t>受水費のある都市は、受水費のうち資本費相当額を資本費に区分。</a:t>
            </a:r>
          </a:p>
        </p:txBody>
      </p:sp>
      <p:sp>
        <p:nvSpPr>
          <p:cNvPr id="14" name="テキスト ボックス 13"/>
          <p:cNvSpPr txBox="1"/>
          <p:nvPr/>
        </p:nvSpPr>
        <p:spPr>
          <a:xfrm>
            <a:off x="746870" y="5486400"/>
            <a:ext cx="667170" cy="246221"/>
          </a:xfrm>
          <a:prstGeom prst="rect">
            <a:avLst/>
          </a:prstGeom>
          <a:noFill/>
        </p:spPr>
        <p:txBody>
          <a:bodyPr wrap="square" rtlCol="0">
            <a:spAutoFit/>
          </a:bodyPr>
          <a:lstStyle/>
          <a:p>
            <a:r>
              <a:rPr lang="ja-JP" altLang="en-US" sz="1000" dirty="0">
                <a:latin typeface="+mj-ea"/>
              </a:rPr>
              <a:t>　</a:t>
            </a:r>
            <a:r>
              <a:rPr lang="en-US" altLang="ja-JP" sz="1000" dirty="0">
                <a:latin typeface="+mj-ea"/>
              </a:rPr>
              <a:t>(</a:t>
            </a:r>
            <a:r>
              <a:rPr lang="ja-JP" altLang="en-US" sz="1000" dirty="0">
                <a:latin typeface="+mj-ea"/>
              </a:rPr>
              <a:t>円</a:t>
            </a:r>
            <a:r>
              <a:rPr lang="en-US" altLang="ja-JP" sz="1000" dirty="0">
                <a:latin typeface="+mj-ea"/>
              </a:rPr>
              <a:t>/</a:t>
            </a:r>
            <a:r>
              <a:rPr lang="ja-JP" altLang="en-US" sz="1000" dirty="0">
                <a:latin typeface="+mj-ea"/>
              </a:rPr>
              <a:t>㎥</a:t>
            </a:r>
            <a:r>
              <a:rPr lang="en-US" altLang="ja-JP" sz="1000" dirty="0">
                <a:latin typeface="+mj-ea"/>
              </a:rPr>
              <a:t>)</a:t>
            </a:r>
          </a:p>
        </p:txBody>
      </p:sp>
      <p:sp>
        <p:nvSpPr>
          <p:cNvPr id="16" name="正方形/長方形 15"/>
          <p:cNvSpPr/>
          <p:nvPr/>
        </p:nvSpPr>
        <p:spPr>
          <a:xfrm>
            <a:off x="7858078" y="234434"/>
            <a:ext cx="1073243" cy="369332"/>
          </a:xfrm>
          <a:prstGeom prst="rect">
            <a:avLst/>
          </a:prstGeom>
          <a:noFill/>
        </p:spPr>
        <p:txBody>
          <a:bodyPr wrap="none">
            <a:spAutoFit/>
          </a:bodyPr>
          <a:lstStyle/>
          <a:p>
            <a:pPr algn="ctr"/>
            <a:r>
              <a:rPr lang="ja-JP" altLang="en-US" dirty="0"/>
              <a:t>＜</a:t>
            </a:r>
            <a:r>
              <a:rPr lang="en-US" altLang="ja-JP" dirty="0"/>
              <a:t>Why</a:t>
            </a:r>
            <a:r>
              <a:rPr lang="ja-JP" altLang="en-US" dirty="0"/>
              <a:t>＞</a:t>
            </a:r>
          </a:p>
        </p:txBody>
      </p:sp>
      <p:sp>
        <p:nvSpPr>
          <p:cNvPr id="22" name="テキスト ボックス 21"/>
          <p:cNvSpPr txBox="1"/>
          <p:nvPr/>
        </p:nvSpPr>
        <p:spPr>
          <a:xfrm>
            <a:off x="6300192" y="6043354"/>
            <a:ext cx="2670629" cy="553998"/>
          </a:xfrm>
          <a:prstGeom prst="rect">
            <a:avLst/>
          </a:prstGeom>
          <a:noFill/>
        </p:spPr>
        <p:txBody>
          <a:bodyPr wrap="square" rtlCol="0">
            <a:spAutoFit/>
          </a:bodyPr>
          <a:lstStyle/>
          <a:p>
            <a:pPr marL="88900" indent="-88900"/>
            <a:r>
              <a:rPr kumimoji="0" lang="ja-JP" altLang="en-US" sz="1000" kern="100" dirty="0">
                <a:solidFill>
                  <a:prstClr val="black"/>
                </a:solidFill>
                <a:latin typeface="+mj-ea"/>
                <a:cs typeface="Times New Roman"/>
              </a:rPr>
              <a:t>＊対象は、規模、事業内容から東京都とおおむね給水人口</a:t>
            </a:r>
            <a:r>
              <a:rPr kumimoji="0" lang="en-US" altLang="ja-JP" sz="1000" kern="100" dirty="0">
                <a:solidFill>
                  <a:prstClr val="black"/>
                </a:solidFill>
                <a:latin typeface="+mj-ea"/>
                <a:cs typeface="Times New Roman"/>
              </a:rPr>
              <a:t>100</a:t>
            </a:r>
            <a:r>
              <a:rPr kumimoji="0" lang="ja-JP" altLang="en-US" sz="1000" kern="100" dirty="0">
                <a:solidFill>
                  <a:prstClr val="black"/>
                </a:solidFill>
                <a:latin typeface="+mj-ea"/>
                <a:cs typeface="Times New Roman"/>
              </a:rPr>
              <a:t>万人以上の</a:t>
            </a:r>
            <a:r>
              <a:rPr kumimoji="0" lang="en-US" altLang="ja-JP" sz="1000" kern="100" dirty="0">
                <a:solidFill>
                  <a:prstClr val="black"/>
                </a:solidFill>
                <a:latin typeface="+mj-ea"/>
                <a:cs typeface="Times New Roman"/>
              </a:rPr>
              <a:t>12</a:t>
            </a:r>
            <a:r>
              <a:rPr kumimoji="0" lang="ja-JP" altLang="en-US" sz="1000" kern="100" dirty="0">
                <a:solidFill>
                  <a:prstClr val="black"/>
                </a:solidFill>
                <a:latin typeface="+mj-ea"/>
                <a:cs typeface="Times New Roman"/>
              </a:rPr>
              <a:t>政令指定都市の</a:t>
            </a:r>
            <a:r>
              <a:rPr kumimoji="0" lang="en-US" altLang="ja-JP" sz="1000" kern="100" dirty="0">
                <a:solidFill>
                  <a:prstClr val="black"/>
                </a:solidFill>
                <a:latin typeface="+mj-ea"/>
                <a:cs typeface="Times New Roman"/>
              </a:rPr>
              <a:t>13</a:t>
            </a:r>
            <a:r>
              <a:rPr kumimoji="0" lang="ja-JP" altLang="en-US" sz="1000" kern="100" dirty="0">
                <a:solidFill>
                  <a:prstClr val="black"/>
                </a:solidFill>
                <a:latin typeface="+mj-ea"/>
                <a:cs typeface="Times New Roman"/>
              </a:rPr>
              <a:t>都市としている。</a:t>
            </a:r>
          </a:p>
        </p:txBody>
      </p:sp>
      <p:sp>
        <p:nvSpPr>
          <p:cNvPr id="26" name="スライド番号プレースホルダ 25"/>
          <p:cNvSpPr>
            <a:spLocks noGrp="1"/>
          </p:cNvSpPr>
          <p:nvPr>
            <p:ph type="sldNum" sz="quarter" idx="12"/>
          </p:nvPr>
        </p:nvSpPr>
        <p:spPr/>
        <p:txBody>
          <a:bodyPr/>
          <a:lstStyle/>
          <a:p>
            <a:fld id="{CCEC3038-1CF1-4B63-9920-55248DCFBA97}" type="slidenum">
              <a:rPr kumimoji="1" lang="ja-JP" altLang="en-US" smtClean="0"/>
              <a:pPr/>
              <a:t>77</a:t>
            </a:fld>
            <a:endParaRPr kumimoji="1" lang="ja-JP" altLang="en-US"/>
          </a:p>
        </p:txBody>
      </p:sp>
      <p:sp>
        <p:nvSpPr>
          <p:cNvPr id="29" name="角丸四角形 28"/>
          <p:cNvSpPr/>
          <p:nvPr/>
        </p:nvSpPr>
        <p:spPr>
          <a:xfrm>
            <a:off x="701278" y="2907882"/>
            <a:ext cx="782886" cy="279400"/>
          </a:xfrm>
          <a:prstGeom prst="roundRect">
            <a:avLst>
              <a:gd name="adj" fmla="val 50000"/>
            </a:avLst>
          </a:prstGeom>
          <a:noFill/>
          <a:ln w="19050">
            <a:solidFill>
              <a:srgbClr val="FF0000"/>
            </a:solidFill>
          </a:ln>
        </p:spPr>
        <p:style>
          <a:lnRef idx="2">
            <a:schemeClr val="accent6"/>
          </a:lnRef>
          <a:fillRef idx="1">
            <a:schemeClr val="lt1"/>
          </a:fillRef>
          <a:effectRef idx="0">
            <a:schemeClr val="accent6"/>
          </a:effectRef>
          <a:fontRef idx="minor">
            <a:schemeClr val="dk1"/>
          </a:fontRef>
        </p:style>
        <p:txBody>
          <a:bodyPr anchor="ctr"/>
          <a:lstStyle/>
          <a:p>
            <a:pPr algn="ctr" fontAlgn="auto">
              <a:spcBef>
                <a:spcPts val="0"/>
              </a:spcBef>
              <a:spcAft>
                <a:spcPts val="0"/>
              </a:spcAft>
              <a:defRPr/>
            </a:pPr>
            <a:endParaRPr lang="ja-JP" altLang="en-US">
              <a:solidFill>
                <a:srgbClr val="000000"/>
              </a:solidFill>
            </a:endParaRPr>
          </a:p>
        </p:txBody>
      </p:sp>
      <p:sp>
        <p:nvSpPr>
          <p:cNvPr id="23" name="角丸四角形 22"/>
          <p:cNvSpPr/>
          <p:nvPr/>
        </p:nvSpPr>
        <p:spPr>
          <a:xfrm>
            <a:off x="5762271" y="2492129"/>
            <a:ext cx="765175" cy="296345"/>
          </a:xfrm>
          <a:prstGeom prst="roundRect">
            <a:avLst>
              <a:gd name="adj" fmla="val 50000"/>
            </a:avLst>
          </a:prstGeom>
          <a:noFill/>
          <a:ln w="19050">
            <a:solidFill>
              <a:srgbClr val="FF0000"/>
            </a:solidFill>
          </a:ln>
        </p:spPr>
        <p:style>
          <a:lnRef idx="2">
            <a:schemeClr val="accent6"/>
          </a:lnRef>
          <a:fillRef idx="1">
            <a:schemeClr val="lt1"/>
          </a:fillRef>
          <a:effectRef idx="0">
            <a:schemeClr val="accent6"/>
          </a:effectRef>
          <a:fontRef idx="minor">
            <a:schemeClr val="dk1"/>
          </a:fontRef>
        </p:style>
        <p:txBody>
          <a:bodyPr anchor="ctr"/>
          <a:lstStyle/>
          <a:p>
            <a:pPr algn="ctr" fontAlgn="auto">
              <a:spcBef>
                <a:spcPts val="0"/>
              </a:spcBef>
              <a:spcAft>
                <a:spcPts val="0"/>
              </a:spcAft>
              <a:defRPr/>
            </a:pPr>
            <a:endParaRPr lang="ja-JP" altLang="en-US">
              <a:solidFill>
                <a:srgbClr val="000000"/>
              </a:solidFill>
            </a:endParaRPr>
          </a:p>
        </p:txBody>
      </p:sp>
      <p:sp>
        <p:nvSpPr>
          <p:cNvPr id="24" name="テキスト ボックス 23"/>
          <p:cNvSpPr txBox="1"/>
          <p:nvPr/>
        </p:nvSpPr>
        <p:spPr>
          <a:xfrm>
            <a:off x="7599425" y="5427072"/>
            <a:ext cx="995082" cy="246221"/>
          </a:xfrm>
          <a:prstGeom prst="rect">
            <a:avLst/>
          </a:prstGeom>
          <a:noFill/>
        </p:spPr>
        <p:txBody>
          <a:bodyPr wrap="square" rtlCol="0">
            <a:spAutoFit/>
          </a:bodyPr>
          <a:lstStyle/>
          <a:p>
            <a:r>
              <a:rPr lang="ja-JP" altLang="en-US" sz="1000" dirty="0">
                <a:latin typeface="+mj-ea"/>
              </a:rPr>
              <a:t>　（円</a:t>
            </a:r>
            <a:r>
              <a:rPr lang="en-US" altLang="ja-JP" sz="1000" dirty="0">
                <a:latin typeface="+mj-ea"/>
              </a:rPr>
              <a:t>/</a:t>
            </a:r>
            <a:r>
              <a:rPr lang="ja-JP" altLang="en-US" sz="1000" dirty="0">
                <a:latin typeface="+mj-ea"/>
              </a:rPr>
              <a:t>月</a:t>
            </a:r>
            <a:r>
              <a:rPr lang="en-US" altLang="ja-JP" sz="1000" dirty="0">
                <a:latin typeface="+mj-ea"/>
              </a:rPr>
              <a:t>20㎥</a:t>
            </a:r>
            <a:r>
              <a:rPr lang="ja-JP" altLang="en-US" sz="1000" dirty="0">
                <a:latin typeface="+mj-ea"/>
              </a:rPr>
              <a:t>）</a:t>
            </a:r>
          </a:p>
        </p:txBody>
      </p:sp>
      <p:cxnSp>
        <p:nvCxnSpPr>
          <p:cNvPr id="25" name="直線コネクタ 24"/>
          <p:cNvCxnSpPr/>
          <p:nvPr/>
        </p:nvCxnSpPr>
        <p:spPr>
          <a:xfrm>
            <a:off x="8008356" y="2444503"/>
            <a:ext cx="0" cy="2700000"/>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33" name="テキスト ボックス 32"/>
          <p:cNvSpPr txBox="1"/>
          <p:nvPr/>
        </p:nvSpPr>
        <p:spPr>
          <a:xfrm>
            <a:off x="6413485" y="4321357"/>
            <a:ext cx="312906" cy="246221"/>
          </a:xfrm>
          <a:prstGeom prst="rect">
            <a:avLst/>
          </a:prstGeom>
          <a:noFill/>
        </p:spPr>
        <p:txBody>
          <a:bodyPr wrap="none" rtlCol="0">
            <a:spAutoFit/>
          </a:bodyPr>
          <a:lstStyle/>
          <a:p>
            <a:pPr marL="88900" indent="-88900"/>
            <a:r>
              <a:rPr kumimoji="0" lang="ja-JP" altLang="en-US" sz="1000" kern="100" dirty="0">
                <a:solidFill>
                  <a:prstClr val="black"/>
                </a:solidFill>
                <a:latin typeface="+mj-ea"/>
                <a:cs typeface="Times New Roman"/>
              </a:rPr>
              <a:t>＊</a:t>
            </a:r>
          </a:p>
        </p:txBody>
      </p:sp>
      <p:sp>
        <p:nvSpPr>
          <p:cNvPr id="35" name="テキスト ボックス 34"/>
          <p:cNvSpPr txBox="1"/>
          <p:nvPr/>
        </p:nvSpPr>
        <p:spPr>
          <a:xfrm>
            <a:off x="7680180" y="5587304"/>
            <a:ext cx="1344643" cy="246221"/>
          </a:xfrm>
          <a:prstGeom prst="rect">
            <a:avLst/>
          </a:prstGeom>
          <a:noFill/>
        </p:spPr>
        <p:txBody>
          <a:bodyPr wrap="square" rtlCol="0">
            <a:spAutoFit/>
          </a:bodyPr>
          <a:lstStyle/>
          <a:p>
            <a:r>
              <a:rPr kumimoji="1" lang="ja-JP" altLang="en-US" sz="1000" dirty="0"/>
              <a:t>（消費税８％含む）</a:t>
            </a:r>
          </a:p>
        </p:txBody>
      </p:sp>
      <p:sp>
        <p:nvSpPr>
          <p:cNvPr id="36" name="テキスト ボックス 35"/>
          <p:cNvSpPr txBox="1"/>
          <p:nvPr/>
        </p:nvSpPr>
        <p:spPr>
          <a:xfrm>
            <a:off x="0" y="0"/>
            <a:ext cx="3851920" cy="260648"/>
          </a:xfrm>
          <a:prstGeom prst="rect">
            <a:avLst/>
          </a:prstGeom>
          <a:noFill/>
        </p:spPr>
        <p:txBody>
          <a:bodyPr wrap="square" rtlCol="0">
            <a:spAutoFit/>
          </a:bodyPr>
          <a:lstStyle/>
          <a:p>
            <a:r>
              <a:rPr lang="en-US" altLang="ja-JP" sz="1100" dirty="0"/>
              <a:t>Ⅱ</a:t>
            </a:r>
            <a:r>
              <a:rPr lang="ja-JP" altLang="en-US" sz="1100" dirty="0"/>
              <a:t>　</a:t>
            </a:r>
            <a:r>
              <a:rPr lang="ja-JP" altLang="en-US" sz="1100" dirty="0" smtClean="0"/>
              <a:t>公民連携</a:t>
            </a:r>
            <a:r>
              <a:rPr lang="en-US" altLang="ja-JP" sz="1100" dirty="0" smtClean="0"/>
              <a:t>/</a:t>
            </a:r>
            <a:r>
              <a:rPr lang="ja-JP" altLang="en-US" sz="1100" dirty="0" smtClean="0"/>
              <a:t>経営</a:t>
            </a:r>
            <a:r>
              <a:rPr lang="ja-JP" altLang="en-US" sz="1100" dirty="0"/>
              <a:t>形態の見直し</a:t>
            </a:r>
            <a:r>
              <a:rPr lang="en-US" altLang="ja-JP" sz="1100" dirty="0"/>
              <a:t>【</a:t>
            </a:r>
            <a:r>
              <a:rPr lang="ja-JP" altLang="en-US" sz="1100" dirty="0" smtClean="0"/>
              <a:t>民営化の取組</a:t>
            </a:r>
            <a:r>
              <a:rPr lang="en-US" altLang="ja-JP" sz="1100" dirty="0" smtClean="0"/>
              <a:t>】</a:t>
            </a:r>
            <a:r>
              <a:rPr lang="ja-JP" altLang="en-US" sz="1100" dirty="0" smtClean="0"/>
              <a:t>・</a:t>
            </a:r>
            <a:r>
              <a:rPr lang="ja-JP" altLang="en-US" sz="1100" dirty="0"/>
              <a:t>水道</a:t>
            </a:r>
            <a:endParaRPr kumimoji="1" lang="en-US" altLang="ja-JP" sz="1100" dirty="0"/>
          </a:p>
        </p:txBody>
      </p:sp>
      <p:sp>
        <p:nvSpPr>
          <p:cNvPr id="32" name="テキスト ボックス 31"/>
          <p:cNvSpPr txBox="1"/>
          <p:nvPr/>
        </p:nvSpPr>
        <p:spPr>
          <a:xfrm>
            <a:off x="8244408" y="1"/>
            <a:ext cx="899592" cy="307777"/>
          </a:xfrm>
          <a:prstGeom prst="rect">
            <a:avLst/>
          </a:prstGeom>
          <a:noFill/>
        </p:spPr>
        <p:txBody>
          <a:bodyPr wrap="square" rtlCol="0">
            <a:spAutoFit/>
          </a:bodyPr>
          <a:lstStyle/>
          <a:p>
            <a:r>
              <a:rPr lang="en-US" altLang="ja-JP" sz="1400" dirty="0" smtClean="0">
                <a:solidFill>
                  <a:prstClr val="black"/>
                </a:solidFill>
              </a:rPr>
              <a:t>C3 .(83)</a:t>
            </a:r>
            <a:endParaRPr lang="ja-JP" altLang="en-US" sz="1400" dirty="0">
              <a:solidFill>
                <a:prstClr val="black"/>
              </a:solidFill>
            </a:endParaRPr>
          </a:p>
        </p:txBody>
      </p:sp>
    </p:spTree>
    <p:extLst>
      <p:ext uri="{BB962C8B-B14F-4D97-AF65-F5344CB8AC3E}">
        <p14:creationId xmlns:p14="http://schemas.microsoft.com/office/powerpoint/2010/main" val="1063336277"/>
      </p:ext>
    </p:extLst>
  </p:cSld>
  <p:clrMapOvr>
    <a:masterClrMapping/>
  </p:clrMapOvr>
  <p:timing>
    <p:tnLst>
      <p:par>
        <p:cTn id="1" dur="indefinite" restart="never" nodeType="tmRoot"/>
      </p:par>
    </p:tn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 name="角丸四角形 52"/>
          <p:cNvSpPr/>
          <p:nvPr/>
        </p:nvSpPr>
        <p:spPr>
          <a:xfrm>
            <a:off x="2896904" y="2237276"/>
            <a:ext cx="1193900" cy="288000"/>
          </a:xfrm>
          <a:prstGeom prst="roundRect">
            <a:avLst>
              <a:gd name="adj" fmla="val 34041"/>
            </a:avLst>
          </a:prstGeom>
          <a:solidFill>
            <a:schemeClr val="accent6">
              <a:lumMod val="60000"/>
              <a:lumOff val="40000"/>
              <a:alpha val="5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2" name="角丸四角形 51"/>
          <p:cNvSpPr/>
          <p:nvPr/>
        </p:nvSpPr>
        <p:spPr>
          <a:xfrm>
            <a:off x="7057564" y="2312642"/>
            <a:ext cx="1368152" cy="288000"/>
          </a:xfrm>
          <a:prstGeom prst="roundRect">
            <a:avLst>
              <a:gd name="adj" fmla="val 34041"/>
            </a:avLst>
          </a:prstGeom>
          <a:solidFill>
            <a:schemeClr val="accent6">
              <a:lumMod val="60000"/>
              <a:lumOff val="40000"/>
              <a:alpha val="5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1" name="角丸四角形 30"/>
          <p:cNvSpPr/>
          <p:nvPr/>
        </p:nvSpPr>
        <p:spPr>
          <a:xfrm>
            <a:off x="3909575" y="2420888"/>
            <a:ext cx="2407046" cy="4367327"/>
          </a:xfrm>
          <a:prstGeom prst="roundRect">
            <a:avLst>
              <a:gd name="adj" fmla="val 5685"/>
            </a:avLst>
          </a:prstGeom>
          <a:solidFill>
            <a:schemeClr val="accent6">
              <a:lumMod val="60000"/>
              <a:lumOff val="40000"/>
              <a:alpha val="5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0" name="角丸四角形 29"/>
          <p:cNvSpPr/>
          <p:nvPr/>
        </p:nvSpPr>
        <p:spPr>
          <a:xfrm>
            <a:off x="510977" y="1079946"/>
            <a:ext cx="6114274" cy="288000"/>
          </a:xfrm>
          <a:prstGeom prst="roundRect">
            <a:avLst>
              <a:gd name="adj" fmla="val 22870"/>
            </a:avLst>
          </a:prstGeom>
          <a:solidFill>
            <a:schemeClr val="accent6">
              <a:lumMod val="60000"/>
              <a:lumOff val="40000"/>
              <a:alpha val="5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9" name="角丸四角形 28"/>
          <p:cNvSpPr/>
          <p:nvPr/>
        </p:nvSpPr>
        <p:spPr>
          <a:xfrm>
            <a:off x="6538110" y="819794"/>
            <a:ext cx="2119296" cy="288000"/>
          </a:xfrm>
          <a:prstGeom prst="roundRect">
            <a:avLst>
              <a:gd name="adj" fmla="val 22870"/>
            </a:avLst>
          </a:prstGeom>
          <a:solidFill>
            <a:schemeClr val="accent6">
              <a:lumMod val="60000"/>
              <a:lumOff val="40000"/>
              <a:alpha val="5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 name="正方形/長方形 5"/>
          <p:cNvSpPr/>
          <p:nvPr/>
        </p:nvSpPr>
        <p:spPr>
          <a:xfrm>
            <a:off x="251520" y="260648"/>
            <a:ext cx="6203068" cy="369332"/>
          </a:xfrm>
          <a:prstGeom prst="rect">
            <a:avLst/>
          </a:prstGeom>
        </p:spPr>
        <p:txBody>
          <a:bodyPr wrap="square">
            <a:spAutoFit/>
          </a:bodyPr>
          <a:lstStyle/>
          <a:p>
            <a:r>
              <a:rPr lang="ja-JP" altLang="en-US" b="1" dirty="0"/>
              <a:t>その他の経営課題 （職員数）</a:t>
            </a:r>
          </a:p>
        </p:txBody>
      </p:sp>
      <p:cxnSp>
        <p:nvCxnSpPr>
          <p:cNvPr id="28" name="直線コネクタ 27"/>
          <p:cNvCxnSpPr/>
          <p:nvPr/>
        </p:nvCxnSpPr>
        <p:spPr>
          <a:xfrm>
            <a:off x="179512" y="574218"/>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9" name="テキスト ボックス 8"/>
          <p:cNvSpPr txBox="1"/>
          <p:nvPr/>
        </p:nvSpPr>
        <p:spPr>
          <a:xfrm>
            <a:off x="2267744" y="1988840"/>
            <a:ext cx="2494364" cy="523220"/>
          </a:xfrm>
          <a:prstGeom prst="rect">
            <a:avLst/>
          </a:prstGeom>
          <a:noFill/>
        </p:spPr>
        <p:txBody>
          <a:bodyPr wrap="square" rtlCol="0">
            <a:spAutoFit/>
          </a:bodyPr>
          <a:lstStyle/>
          <a:p>
            <a:pPr algn="ctr" fontAlgn="auto">
              <a:spcBef>
                <a:spcPts val="0"/>
              </a:spcBef>
              <a:spcAft>
                <a:spcPts val="0"/>
              </a:spcAft>
            </a:pPr>
            <a:r>
              <a:rPr lang="ja-JP" altLang="en-US" sz="1400" dirty="0">
                <a:solidFill>
                  <a:prstClr val="black"/>
                </a:solidFill>
                <a:latin typeface="Calibri"/>
                <a:ea typeface="ＭＳ Ｐゴシック"/>
              </a:rPr>
              <a:t>大阪市の水道関係職員数</a:t>
            </a:r>
            <a:endParaRPr lang="en-US" altLang="ja-JP" sz="1400" dirty="0">
              <a:solidFill>
                <a:prstClr val="black"/>
              </a:solidFill>
              <a:latin typeface="Calibri"/>
              <a:ea typeface="ＭＳ Ｐゴシック"/>
            </a:endParaRPr>
          </a:p>
          <a:p>
            <a:pPr algn="ctr" fontAlgn="auto">
              <a:spcBef>
                <a:spcPts val="0"/>
              </a:spcBef>
              <a:spcAft>
                <a:spcPts val="0"/>
              </a:spcAft>
            </a:pPr>
            <a:r>
              <a:rPr lang="ja-JP" altLang="en-US" sz="1400" dirty="0" smtClean="0">
                <a:latin typeface="Calibri"/>
                <a:ea typeface="ＭＳ Ｐゴシック"/>
              </a:rPr>
              <a:t>（</a:t>
            </a:r>
            <a:r>
              <a:rPr lang="en-US" altLang="ja-JP" sz="1400" dirty="0" smtClean="0">
                <a:latin typeface="Calibri"/>
                <a:ea typeface="ＭＳ Ｐゴシック"/>
              </a:rPr>
              <a:t>2016</a:t>
            </a:r>
            <a:r>
              <a:rPr lang="ja-JP" altLang="en-US" sz="1400" dirty="0" smtClean="0">
                <a:solidFill>
                  <a:prstClr val="black"/>
                </a:solidFill>
                <a:latin typeface="Calibri"/>
                <a:ea typeface="ＭＳ Ｐゴシック"/>
              </a:rPr>
              <a:t>年度</a:t>
            </a:r>
            <a:r>
              <a:rPr lang="ja-JP" altLang="en-US" sz="1400" dirty="0">
                <a:solidFill>
                  <a:prstClr val="black"/>
                </a:solidFill>
                <a:latin typeface="Calibri"/>
                <a:ea typeface="ＭＳ Ｐゴシック"/>
              </a:rPr>
              <a:t>）</a:t>
            </a:r>
          </a:p>
        </p:txBody>
      </p:sp>
      <p:sp>
        <p:nvSpPr>
          <p:cNvPr id="27" name="テキスト ボックス 26"/>
          <p:cNvSpPr txBox="1"/>
          <p:nvPr/>
        </p:nvSpPr>
        <p:spPr>
          <a:xfrm>
            <a:off x="469900" y="766445"/>
            <a:ext cx="8331200" cy="923330"/>
          </a:xfrm>
          <a:prstGeom prst="rect">
            <a:avLst/>
          </a:prstGeom>
          <a:noFill/>
        </p:spPr>
        <p:txBody>
          <a:bodyPr wrap="square" rtlCol="0">
            <a:spAutoFit/>
          </a:bodyPr>
          <a:lstStyle/>
          <a:p>
            <a:r>
              <a:rPr lang="ja-JP" altLang="en-US" dirty="0">
                <a:latin typeface="+mn-ea"/>
              </a:rPr>
              <a:t>　水道関係職員数は、業務の委託化や効率化などにより減少。</a:t>
            </a:r>
            <a:r>
              <a:rPr lang="en-US" altLang="ja-JP" spc="-40" dirty="0">
                <a:latin typeface="Calibri" pitchFamily="34" charset="0"/>
              </a:rPr>
              <a:t>2012</a:t>
            </a:r>
            <a:r>
              <a:rPr lang="ja-JP" altLang="en-US" spc="-40" dirty="0">
                <a:latin typeface="Calibri" pitchFamily="34" charset="0"/>
              </a:rPr>
              <a:t>年度以降も業務の委託化や効率化などを進めたことにより、更に職員数が減少。</a:t>
            </a:r>
            <a:endParaRPr lang="en-US" altLang="ja-JP" spc="-40" dirty="0">
              <a:latin typeface="Calibri" pitchFamily="34" charset="0"/>
            </a:endParaRPr>
          </a:p>
          <a:p>
            <a:r>
              <a:rPr lang="ja-JP" altLang="en-US" spc="-40" dirty="0">
                <a:latin typeface="Calibri" pitchFamily="34" charset="0"/>
              </a:rPr>
              <a:t>　しかし、職員一人あたりの生産性は、類似都市と比べて低い。</a:t>
            </a:r>
          </a:p>
        </p:txBody>
      </p:sp>
      <p:sp>
        <p:nvSpPr>
          <p:cNvPr id="26" name="正方形/長方形 25"/>
          <p:cNvSpPr/>
          <p:nvPr/>
        </p:nvSpPr>
        <p:spPr>
          <a:xfrm>
            <a:off x="7858078" y="234434"/>
            <a:ext cx="1073243" cy="369332"/>
          </a:xfrm>
          <a:prstGeom prst="rect">
            <a:avLst/>
          </a:prstGeom>
          <a:noFill/>
        </p:spPr>
        <p:txBody>
          <a:bodyPr wrap="none">
            <a:spAutoFit/>
          </a:bodyPr>
          <a:lstStyle/>
          <a:p>
            <a:pPr algn="ctr"/>
            <a:r>
              <a:rPr lang="ja-JP" altLang="en-US" dirty="0"/>
              <a:t>＜</a:t>
            </a:r>
            <a:r>
              <a:rPr lang="en-US" altLang="ja-JP" dirty="0"/>
              <a:t>Why</a:t>
            </a:r>
            <a:r>
              <a:rPr lang="ja-JP" altLang="en-US" dirty="0"/>
              <a:t>＞</a:t>
            </a:r>
          </a:p>
        </p:txBody>
      </p:sp>
      <p:sp>
        <p:nvSpPr>
          <p:cNvPr id="35" name="スライド番号プレースホルダ 34"/>
          <p:cNvSpPr>
            <a:spLocks noGrp="1"/>
          </p:cNvSpPr>
          <p:nvPr>
            <p:ph type="sldNum" sz="quarter" idx="12"/>
          </p:nvPr>
        </p:nvSpPr>
        <p:spPr/>
        <p:txBody>
          <a:bodyPr/>
          <a:lstStyle/>
          <a:p>
            <a:fld id="{CCEC3038-1CF1-4B63-9920-55248DCFBA97}" type="slidenum">
              <a:rPr kumimoji="1" lang="ja-JP" altLang="en-US" smtClean="0"/>
              <a:pPr/>
              <a:t>78</a:t>
            </a:fld>
            <a:endParaRPr kumimoji="1" lang="ja-JP" altLang="en-US"/>
          </a:p>
        </p:txBody>
      </p:sp>
      <p:graphicFrame>
        <p:nvGraphicFramePr>
          <p:cNvPr id="36" name="グラフ 35"/>
          <p:cNvGraphicFramePr>
            <a:graphicFrameLocks/>
          </p:cNvGraphicFramePr>
          <p:nvPr>
            <p:extLst>
              <p:ext uri="{D42A27DB-BD31-4B8C-83A1-F6EECF244321}">
                <p14:modId xmlns:p14="http://schemas.microsoft.com/office/powerpoint/2010/main" val="805312394"/>
              </p:ext>
            </p:extLst>
          </p:nvPr>
        </p:nvGraphicFramePr>
        <p:xfrm>
          <a:off x="179512" y="2576517"/>
          <a:ext cx="5400600" cy="4236859"/>
        </p:xfrm>
        <a:graphic>
          <a:graphicData uri="http://schemas.openxmlformats.org/drawingml/2006/chart">
            <c:chart xmlns:c="http://schemas.openxmlformats.org/drawingml/2006/chart" xmlns:r="http://schemas.openxmlformats.org/officeDocument/2006/relationships" r:id="rId2"/>
          </a:graphicData>
        </a:graphic>
      </p:graphicFrame>
      <p:sp>
        <p:nvSpPr>
          <p:cNvPr id="37" name="テキスト ボックス 36"/>
          <p:cNvSpPr txBox="1"/>
          <p:nvPr/>
        </p:nvSpPr>
        <p:spPr>
          <a:xfrm>
            <a:off x="1768246" y="3965987"/>
            <a:ext cx="1512168" cy="307777"/>
          </a:xfrm>
          <a:prstGeom prst="rect">
            <a:avLst/>
          </a:prstGeom>
          <a:solidFill>
            <a:schemeClr val="bg1"/>
          </a:solidFill>
        </p:spPr>
        <p:txBody>
          <a:bodyPr wrap="square" rtlCol="0">
            <a:spAutoFit/>
          </a:bodyPr>
          <a:lstStyle/>
          <a:p>
            <a:r>
              <a:rPr lang="ja-JP" altLang="en-US" sz="1400" dirty="0">
                <a:solidFill>
                  <a:prstClr val="black"/>
                </a:solidFill>
              </a:rPr>
              <a:t>技能職・その他</a:t>
            </a:r>
          </a:p>
        </p:txBody>
      </p:sp>
      <p:sp>
        <p:nvSpPr>
          <p:cNvPr id="38" name="テキスト ボックス 37"/>
          <p:cNvSpPr txBox="1"/>
          <p:nvPr/>
        </p:nvSpPr>
        <p:spPr>
          <a:xfrm>
            <a:off x="2056278" y="4830083"/>
            <a:ext cx="936104" cy="307777"/>
          </a:xfrm>
          <a:prstGeom prst="rect">
            <a:avLst/>
          </a:prstGeom>
          <a:solidFill>
            <a:schemeClr val="bg1"/>
          </a:solidFill>
        </p:spPr>
        <p:txBody>
          <a:bodyPr wrap="square" rtlCol="0">
            <a:spAutoFit/>
          </a:bodyPr>
          <a:lstStyle/>
          <a:p>
            <a:r>
              <a:rPr lang="ja-JP" altLang="en-US" sz="1400" dirty="0">
                <a:solidFill>
                  <a:prstClr val="black"/>
                </a:solidFill>
              </a:rPr>
              <a:t>技術職</a:t>
            </a:r>
          </a:p>
        </p:txBody>
      </p:sp>
      <p:sp>
        <p:nvSpPr>
          <p:cNvPr id="39" name="テキスト ボックス 38"/>
          <p:cNvSpPr txBox="1"/>
          <p:nvPr/>
        </p:nvSpPr>
        <p:spPr>
          <a:xfrm>
            <a:off x="2056278" y="5622171"/>
            <a:ext cx="936104" cy="307777"/>
          </a:xfrm>
          <a:prstGeom prst="rect">
            <a:avLst/>
          </a:prstGeom>
          <a:solidFill>
            <a:schemeClr val="bg1"/>
          </a:solidFill>
        </p:spPr>
        <p:txBody>
          <a:bodyPr wrap="square" rtlCol="0">
            <a:spAutoFit/>
          </a:bodyPr>
          <a:lstStyle/>
          <a:p>
            <a:r>
              <a:rPr lang="ja-JP" altLang="en-US" sz="1400" dirty="0">
                <a:solidFill>
                  <a:prstClr val="black"/>
                </a:solidFill>
              </a:rPr>
              <a:t>事務職</a:t>
            </a:r>
          </a:p>
        </p:txBody>
      </p:sp>
      <p:sp>
        <p:nvSpPr>
          <p:cNvPr id="40" name="テキスト ボックス 1"/>
          <p:cNvSpPr txBox="1"/>
          <p:nvPr/>
        </p:nvSpPr>
        <p:spPr>
          <a:xfrm>
            <a:off x="5364088" y="3664074"/>
            <a:ext cx="1059467" cy="582595"/>
          </a:xfrm>
          <a:prstGeom prst="rect">
            <a:avLst/>
          </a:prstGeom>
        </p:spPr>
        <p:txBody>
          <a:bodyPr wrap="square" rtlCol="0"/>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en-US" altLang="ja-JP" sz="1000" dirty="0"/>
              <a:t>2005</a:t>
            </a:r>
            <a:r>
              <a:rPr lang="ja-JP" altLang="en-US" sz="1000" dirty="0"/>
              <a:t>比</a:t>
            </a:r>
            <a:endParaRPr lang="en-US" altLang="ja-JP" sz="1000" dirty="0"/>
          </a:p>
          <a:p>
            <a:r>
              <a:rPr lang="ja-JP" altLang="en-US" sz="1000" dirty="0"/>
              <a:t>・</a:t>
            </a:r>
            <a:r>
              <a:rPr lang="en-US" altLang="ja-JP" sz="1000" dirty="0" smtClean="0"/>
              <a:t>2016</a:t>
            </a:r>
            <a:r>
              <a:rPr lang="ja-JP" altLang="en-US" sz="1000" dirty="0" smtClean="0"/>
              <a:t>▲</a:t>
            </a:r>
            <a:r>
              <a:rPr lang="en-US" altLang="ja-JP" sz="1000" dirty="0" smtClean="0"/>
              <a:t>34.4%</a:t>
            </a:r>
            <a:endParaRPr lang="ja-JP" altLang="en-US" sz="1000" dirty="0"/>
          </a:p>
        </p:txBody>
      </p:sp>
      <p:sp>
        <p:nvSpPr>
          <p:cNvPr id="41" name="テキスト ボックス 40"/>
          <p:cNvSpPr txBox="1"/>
          <p:nvPr/>
        </p:nvSpPr>
        <p:spPr>
          <a:xfrm>
            <a:off x="852099" y="2772884"/>
            <a:ext cx="504056" cy="369332"/>
          </a:xfrm>
          <a:prstGeom prst="rect">
            <a:avLst/>
          </a:prstGeom>
          <a:noFill/>
        </p:spPr>
        <p:txBody>
          <a:bodyPr wrap="square" rtlCol="0">
            <a:spAutoFit/>
          </a:bodyPr>
          <a:lstStyle/>
          <a:p>
            <a:r>
              <a:rPr lang="ja-JP" altLang="en-US" sz="900" dirty="0">
                <a:solidFill>
                  <a:prstClr val="black"/>
                </a:solidFill>
              </a:rPr>
              <a:t>全体</a:t>
            </a:r>
            <a:endParaRPr lang="en-US" altLang="ja-JP" sz="900" dirty="0">
              <a:solidFill>
                <a:prstClr val="black"/>
              </a:solidFill>
            </a:endParaRPr>
          </a:p>
          <a:p>
            <a:r>
              <a:rPr lang="en-US" altLang="ja-JP" sz="900" dirty="0">
                <a:solidFill>
                  <a:prstClr val="black"/>
                </a:solidFill>
              </a:rPr>
              <a:t>2,177</a:t>
            </a:r>
            <a:endParaRPr lang="ja-JP" altLang="en-US" sz="900" dirty="0">
              <a:solidFill>
                <a:prstClr val="black"/>
              </a:solidFill>
            </a:endParaRPr>
          </a:p>
        </p:txBody>
      </p:sp>
      <p:sp>
        <p:nvSpPr>
          <p:cNvPr id="42" name="テキスト ボックス 41"/>
          <p:cNvSpPr txBox="1"/>
          <p:nvPr/>
        </p:nvSpPr>
        <p:spPr>
          <a:xfrm>
            <a:off x="5003637" y="3712331"/>
            <a:ext cx="504056" cy="369332"/>
          </a:xfrm>
          <a:prstGeom prst="rect">
            <a:avLst/>
          </a:prstGeom>
          <a:noFill/>
        </p:spPr>
        <p:txBody>
          <a:bodyPr wrap="square" rtlCol="0">
            <a:spAutoFit/>
          </a:bodyPr>
          <a:lstStyle/>
          <a:p>
            <a:r>
              <a:rPr lang="ja-JP" altLang="en-US" sz="900" dirty="0">
                <a:solidFill>
                  <a:prstClr val="black"/>
                </a:solidFill>
              </a:rPr>
              <a:t>全体</a:t>
            </a:r>
            <a:endParaRPr lang="en-US" altLang="ja-JP" sz="900" dirty="0">
              <a:solidFill>
                <a:prstClr val="black"/>
              </a:solidFill>
            </a:endParaRPr>
          </a:p>
          <a:p>
            <a:r>
              <a:rPr lang="en-US" altLang="ja-JP" sz="900" dirty="0">
                <a:solidFill>
                  <a:prstClr val="black"/>
                </a:solidFill>
              </a:rPr>
              <a:t>1,429</a:t>
            </a:r>
            <a:endParaRPr lang="ja-JP" altLang="en-US" sz="900" dirty="0">
              <a:solidFill>
                <a:prstClr val="black"/>
              </a:solidFill>
            </a:endParaRPr>
          </a:p>
        </p:txBody>
      </p:sp>
      <p:sp>
        <p:nvSpPr>
          <p:cNvPr id="43" name="テキスト ボックス 42"/>
          <p:cNvSpPr txBox="1"/>
          <p:nvPr/>
        </p:nvSpPr>
        <p:spPr>
          <a:xfrm>
            <a:off x="3504377" y="3443894"/>
            <a:ext cx="504056" cy="369332"/>
          </a:xfrm>
          <a:prstGeom prst="rect">
            <a:avLst/>
          </a:prstGeom>
          <a:noFill/>
        </p:spPr>
        <p:txBody>
          <a:bodyPr wrap="square" rtlCol="0">
            <a:spAutoFit/>
          </a:bodyPr>
          <a:lstStyle/>
          <a:p>
            <a:r>
              <a:rPr lang="ja-JP" altLang="en-US" sz="900" dirty="0">
                <a:solidFill>
                  <a:prstClr val="black"/>
                </a:solidFill>
              </a:rPr>
              <a:t>全体</a:t>
            </a:r>
            <a:endParaRPr lang="en-US" altLang="ja-JP" sz="900" dirty="0">
              <a:solidFill>
                <a:prstClr val="black"/>
              </a:solidFill>
            </a:endParaRPr>
          </a:p>
          <a:p>
            <a:r>
              <a:rPr lang="en-US" altLang="ja-JP" sz="900" dirty="0">
                <a:solidFill>
                  <a:prstClr val="black"/>
                </a:solidFill>
              </a:rPr>
              <a:t>1,650</a:t>
            </a:r>
            <a:endParaRPr lang="ja-JP" altLang="en-US" sz="900" dirty="0">
              <a:solidFill>
                <a:prstClr val="black"/>
              </a:solidFill>
            </a:endParaRPr>
          </a:p>
        </p:txBody>
      </p:sp>
      <p:sp>
        <p:nvSpPr>
          <p:cNvPr id="44" name="テキスト ボックス 1"/>
          <p:cNvSpPr txBox="1"/>
          <p:nvPr/>
        </p:nvSpPr>
        <p:spPr>
          <a:xfrm>
            <a:off x="5364088" y="4293096"/>
            <a:ext cx="1080120" cy="394105"/>
          </a:xfrm>
          <a:prstGeom prst="rect">
            <a:avLst/>
          </a:prstGeom>
        </p:spPr>
        <p:txBody>
          <a:bodyPr wrap="square" rtlCol="0"/>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fontAlgn="auto">
              <a:spcBef>
                <a:spcPts val="0"/>
              </a:spcBef>
              <a:spcAft>
                <a:spcPts val="0"/>
              </a:spcAft>
            </a:pPr>
            <a:r>
              <a:rPr lang="en-US" altLang="ja-JP" sz="1000" dirty="0"/>
              <a:t>2005</a:t>
            </a:r>
            <a:r>
              <a:rPr lang="ja-JP" altLang="en-US" sz="1000" dirty="0"/>
              <a:t>比</a:t>
            </a:r>
            <a:endParaRPr lang="en-US" altLang="ja-JP" sz="1000" dirty="0"/>
          </a:p>
          <a:p>
            <a:pPr fontAlgn="auto">
              <a:spcBef>
                <a:spcPts val="0"/>
              </a:spcBef>
              <a:spcAft>
                <a:spcPts val="0"/>
              </a:spcAft>
            </a:pPr>
            <a:r>
              <a:rPr lang="ja-JP" altLang="en-US" sz="1000" dirty="0"/>
              <a:t>・</a:t>
            </a:r>
            <a:r>
              <a:rPr lang="en-US" altLang="ja-JP" sz="1000" dirty="0" smtClean="0"/>
              <a:t>2016</a:t>
            </a:r>
            <a:r>
              <a:rPr lang="ja-JP" altLang="en-US" sz="1000" dirty="0" smtClean="0"/>
              <a:t>▲</a:t>
            </a:r>
            <a:r>
              <a:rPr lang="en-US" altLang="ja-JP" sz="1000" dirty="0" smtClean="0"/>
              <a:t>47.5%</a:t>
            </a:r>
            <a:endParaRPr lang="ja-JP" altLang="en-US" sz="1000" dirty="0"/>
          </a:p>
        </p:txBody>
      </p:sp>
      <p:sp>
        <p:nvSpPr>
          <p:cNvPr id="45" name="テキスト ボックス 1"/>
          <p:cNvSpPr txBox="1"/>
          <p:nvPr/>
        </p:nvSpPr>
        <p:spPr>
          <a:xfrm>
            <a:off x="5364088" y="4941168"/>
            <a:ext cx="1080120" cy="482667"/>
          </a:xfrm>
          <a:prstGeom prst="rect">
            <a:avLst/>
          </a:prstGeom>
        </p:spPr>
        <p:txBody>
          <a:bodyPr wrap="square" rtlCol="0"/>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fontAlgn="auto">
              <a:spcBef>
                <a:spcPts val="0"/>
              </a:spcBef>
              <a:spcAft>
                <a:spcPts val="0"/>
              </a:spcAft>
            </a:pPr>
            <a:r>
              <a:rPr lang="en-US" altLang="ja-JP" sz="1000" dirty="0"/>
              <a:t>2005</a:t>
            </a:r>
            <a:r>
              <a:rPr lang="ja-JP" altLang="en-US" sz="1000" dirty="0"/>
              <a:t>比</a:t>
            </a:r>
            <a:endParaRPr lang="en-US" altLang="ja-JP" sz="1000" dirty="0"/>
          </a:p>
          <a:p>
            <a:pPr fontAlgn="auto">
              <a:spcBef>
                <a:spcPts val="0"/>
              </a:spcBef>
              <a:spcAft>
                <a:spcPts val="0"/>
              </a:spcAft>
            </a:pPr>
            <a:r>
              <a:rPr lang="ja-JP" altLang="en-US" sz="1000" dirty="0"/>
              <a:t>・</a:t>
            </a:r>
            <a:r>
              <a:rPr lang="en-US" altLang="ja-JP" sz="1000" dirty="0" smtClean="0"/>
              <a:t>2016</a:t>
            </a:r>
            <a:r>
              <a:rPr lang="ja-JP" altLang="en-US" sz="1000" dirty="0" smtClean="0"/>
              <a:t>▲</a:t>
            </a:r>
            <a:r>
              <a:rPr lang="en-US" altLang="ja-JP" sz="1000" dirty="0" smtClean="0"/>
              <a:t>10.4%</a:t>
            </a:r>
            <a:endParaRPr lang="ja-JP" altLang="en-US" sz="1000" dirty="0"/>
          </a:p>
        </p:txBody>
      </p:sp>
      <p:sp>
        <p:nvSpPr>
          <p:cNvPr id="46" name="テキスト ボックス 1"/>
          <p:cNvSpPr txBox="1"/>
          <p:nvPr/>
        </p:nvSpPr>
        <p:spPr>
          <a:xfrm>
            <a:off x="5364088" y="5589240"/>
            <a:ext cx="1088594" cy="387798"/>
          </a:xfrm>
          <a:prstGeom prst="rect">
            <a:avLst/>
          </a:prstGeom>
        </p:spPr>
        <p:txBody>
          <a:bodyPr wrap="square" rtlCol="0"/>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fontAlgn="auto">
              <a:spcBef>
                <a:spcPts val="0"/>
              </a:spcBef>
              <a:spcAft>
                <a:spcPts val="0"/>
              </a:spcAft>
            </a:pPr>
            <a:r>
              <a:rPr lang="en-US" altLang="ja-JP" sz="1000" dirty="0"/>
              <a:t>2005</a:t>
            </a:r>
            <a:r>
              <a:rPr lang="ja-JP" altLang="en-US" sz="1000" dirty="0"/>
              <a:t>比</a:t>
            </a:r>
            <a:endParaRPr lang="en-US" altLang="ja-JP" sz="1000" dirty="0"/>
          </a:p>
          <a:p>
            <a:pPr fontAlgn="auto">
              <a:spcBef>
                <a:spcPts val="0"/>
              </a:spcBef>
              <a:spcAft>
                <a:spcPts val="0"/>
              </a:spcAft>
            </a:pPr>
            <a:r>
              <a:rPr lang="ja-JP" altLang="en-US" sz="1000" dirty="0"/>
              <a:t>・</a:t>
            </a:r>
            <a:r>
              <a:rPr lang="en-US" altLang="ja-JP" sz="1000" dirty="0" smtClean="0"/>
              <a:t>2016</a:t>
            </a:r>
            <a:r>
              <a:rPr lang="ja-JP" altLang="en-US" sz="1000" dirty="0" smtClean="0"/>
              <a:t>▲</a:t>
            </a:r>
            <a:r>
              <a:rPr lang="en-US" altLang="ja-JP" sz="1000" dirty="0" smtClean="0"/>
              <a:t>33.0%</a:t>
            </a:r>
            <a:endParaRPr lang="ja-JP" altLang="en-US" sz="1000" dirty="0"/>
          </a:p>
        </p:txBody>
      </p:sp>
      <p:sp>
        <p:nvSpPr>
          <p:cNvPr id="22" name="角丸四角形 21"/>
          <p:cNvSpPr/>
          <p:nvPr/>
        </p:nvSpPr>
        <p:spPr>
          <a:xfrm>
            <a:off x="435152" y="1162576"/>
            <a:ext cx="8365948" cy="370789"/>
          </a:xfrm>
          <a:prstGeom prst="roundRect">
            <a:avLst>
              <a:gd name="adj" fmla="val 8170"/>
            </a:avLst>
          </a:prstGeom>
          <a:no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nvGrpSpPr>
          <p:cNvPr id="2" name="グループ化 1"/>
          <p:cNvGrpSpPr/>
          <p:nvPr/>
        </p:nvGrpSpPr>
        <p:grpSpPr>
          <a:xfrm>
            <a:off x="3896679" y="2643100"/>
            <a:ext cx="288032" cy="3875838"/>
            <a:chOff x="4168527" y="2576517"/>
            <a:chExt cx="288032" cy="3875838"/>
          </a:xfrm>
        </p:grpSpPr>
        <p:cxnSp>
          <p:nvCxnSpPr>
            <p:cNvPr id="23" name="直線コネクタ 22"/>
            <p:cNvCxnSpPr/>
            <p:nvPr/>
          </p:nvCxnSpPr>
          <p:spPr>
            <a:xfrm flipV="1">
              <a:off x="4183517" y="2576517"/>
              <a:ext cx="0" cy="3875838"/>
            </a:xfrm>
            <a:prstGeom prst="line">
              <a:avLst/>
            </a:prstGeom>
            <a:ln w="22225">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24" name="直線矢印コネクタ 23"/>
            <p:cNvCxnSpPr/>
            <p:nvPr/>
          </p:nvCxnSpPr>
          <p:spPr>
            <a:xfrm>
              <a:off x="4168527" y="6452354"/>
              <a:ext cx="288032" cy="0"/>
            </a:xfrm>
            <a:prstGeom prst="straightConnector1">
              <a:avLst/>
            </a:prstGeom>
            <a:ln w="22225">
              <a:solidFill>
                <a:schemeClr val="tx1"/>
              </a:solidFill>
              <a:prstDash val="dash"/>
              <a:tailEnd type="triangle"/>
            </a:ln>
          </p:spPr>
          <p:style>
            <a:lnRef idx="1">
              <a:schemeClr val="accent1"/>
            </a:lnRef>
            <a:fillRef idx="0">
              <a:schemeClr val="accent1"/>
            </a:fillRef>
            <a:effectRef idx="0">
              <a:schemeClr val="accent1"/>
            </a:effectRef>
            <a:fontRef idx="minor">
              <a:schemeClr val="tx1"/>
            </a:fontRef>
          </p:style>
        </p:cxnSp>
      </p:grpSp>
      <p:sp>
        <p:nvSpPr>
          <p:cNvPr id="25" name="テキスト ボックス 24"/>
          <p:cNvSpPr txBox="1"/>
          <p:nvPr/>
        </p:nvSpPr>
        <p:spPr>
          <a:xfrm>
            <a:off x="4067944" y="6511216"/>
            <a:ext cx="864096" cy="276999"/>
          </a:xfrm>
          <a:prstGeom prst="rect">
            <a:avLst/>
          </a:prstGeom>
          <a:noFill/>
        </p:spPr>
        <p:txBody>
          <a:bodyPr wrap="square" rtlCol="0">
            <a:spAutoFit/>
          </a:bodyPr>
          <a:lstStyle/>
          <a:p>
            <a:r>
              <a:rPr kumimoji="1" lang="ja-JP" altLang="en-US" sz="1200" b="1" dirty="0"/>
              <a:t>前回以降</a:t>
            </a:r>
          </a:p>
        </p:txBody>
      </p:sp>
      <p:sp>
        <p:nvSpPr>
          <p:cNvPr id="33" name="テキスト ボックス 32"/>
          <p:cNvSpPr txBox="1"/>
          <p:nvPr/>
        </p:nvSpPr>
        <p:spPr>
          <a:xfrm>
            <a:off x="8462047" y="5218747"/>
            <a:ext cx="672353" cy="246221"/>
          </a:xfrm>
          <a:prstGeom prst="rect">
            <a:avLst/>
          </a:prstGeom>
          <a:noFill/>
        </p:spPr>
        <p:txBody>
          <a:bodyPr wrap="square" rtlCol="0">
            <a:spAutoFit/>
          </a:bodyPr>
          <a:lstStyle/>
          <a:p>
            <a:r>
              <a:rPr lang="ja-JP" altLang="en-US" sz="1000" dirty="0">
                <a:latin typeface="+mj-ea"/>
              </a:rPr>
              <a:t>　（千㎥）</a:t>
            </a:r>
          </a:p>
        </p:txBody>
      </p:sp>
      <p:sp>
        <p:nvSpPr>
          <p:cNvPr id="34" name="テキスト ボックス 33"/>
          <p:cNvSpPr txBox="1"/>
          <p:nvPr/>
        </p:nvSpPr>
        <p:spPr>
          <a:xfrm>
            <a:off x="6559674" y="6043354"/>
            <a:ext cx="2476822" cy="553998"/>
          </a:xfrm>
          <a:prstGeom prst="rect">
            <a:avLst/>
          </a:prstGeom>
          <a:noFill/>
        </p:spPr>
        <p:txBody>
          <a:bodyPr wrap="square" rtlCol="0">
            <a:spAutoFit/>
          </a:bodyPr>
          <a:lstStyle/>
          <a:p>
            <a:pPr marL="88900" indent="-88900"/>
            <a:r>
              <a:rPr kumimoji="0" lang="ja-JP" altLang="en-US" sz="1000" kern="100" dirty="0">
                <a:solidFill>
                  <a:prstClr val="black"/>
                </a:solidFill>
                <a:latin typeface="+mj-ea"/>
                <a:cs typeface="Times New Roman"/>
              </a:rPr>
              <a:t>＊対象は、規模、事業内容から東京都と</a:t>
            </a:r>
            <a:endParaRPr kumimoji="0" lang="en-US" altLang="ja-JP" sz="1000" kern="100" dirty="0">
              <a:solidFill>
                <a:prstClr val="black"/>
              </a:solidFill>
              <a:latin typeface="+mj-ea"/>
              <a:cs typeface="Times New Roman"/>
            </a:endParaRPr>
          </a:p>
          <a:p>
            <a:pPr marL="88900" indent="-88900"/>
            <a:r>
              <a:rPr kumimoji="0" lang="ja-JP" altLang="en-US" sz="1000" kern="100" dirty="0">
                <a:solidFill>
                  <a:prstClr val="black"/>
                </a:solidFill>
                <a:latin typeface="+mj-ea"/>
                <a:cs typeface="Times New Roman"/>
              </a:rPr>
              <a:t>　 おおむね給水人口</a:t>
            </a:r>
            <a:r>
              <a:rPr kumimoji="0" lang="en-US" altLang="ja-JP" sz="1000" kern="100" dirty="0">
                <a:solidFill>
                  <a:prstClr val="black"/>
                </a:solidFill>
                <a:latin typeface="+mj-ea"/>
                <a:cs typeface="Times New Roman"/>
              </a:rPr>
              <a:t>100</a:t>
            </a:r>
            <a:r>
              <a:rPr kumimoji="0" lang="ja-JP" altLang="en-US" sz="1000" kern="100" dirty="0">
                <a:solidFill>
                  <a:prstClr val="black"/>
                </a:solidFill>
                <a:latin typeface="+mj-ea"/>
                <a:cs typeface="Times New Roman"/>
              </a:rPr>
              <a:t>万人以上の</a:t>
            </a:r>
            <a:endParaRPr kumimoji="0" lang="en-US" altLang="ja-JP" sz="1000" kern="100" dirty="0">
              <a:solidFill>
                <a:prstClr val="black"/>
              </a:solidFill>
              <a:latin typeface="+mj-ea"/>
              <a:cs typeface="Times New Roman"/>
            </a:endParaRPr>
          </a:p>
          <a:p>
            <a:pPr marL="88900" indent="-88900"/>
            <a:r>
              <a:rPr kumimoji="0" lang="ja-JP" altLang="en-US" sz="1000" kern="100" dirty="0">
                <a:solidFill>
                  <a:prstClr val="black"/>
                </a:solidFill>
                <a:latin typeface="+mj-ea"/>
                <a:cs typeface="Times New Roman"/>
              </a:rPr>
              <a:t>　 </a:t>
            </a:r>
            <a:r>
              <a:rPr kumimoji="0" lang="en-US" altLang="ja-JP" sz="1000" kern="100" dirty="0">
                <a:solidFill>
                  <a:prstClr val="black"/>
                </a:solidFill>
                <a:latin typeface="+mj-ea"/>
                <a:cs typeface="Times New Roman"/>
              </a:rPr>
              <a:t>12</a:t>
            </a:r>
            <a:r>
              <a:rPr kumimoji="0" lang="ja-JP" altLang="en-US" sz="1000" kern="100" dirty="0">
                <a:solidFill>
                  <a:prstClr val="black"/>
                </a:solidFill>
                <a:latin typeface="+mj-ea"/>
                <a:cs typeface="Times New Roman"/>
              </a:rPr>
              <a:t>政令指定都市の</a:t>
            </a:r>
            <a:r>
              <a:rPr kumimoji="0" lang="en-US" altLang="ja-JP" sz="1000" kern="100" dirty="0">
                <a:solidFill>
                  <a:prstClr val="black"/>
                </a:solidFill>
                <a:latin typeface="+mj-ea"/>
                <a:cs typeface="Times New Roman"/>
              </a:rPr>
              <a:t>13</a:t>
            </a:r>
            <a:r>
              <a:rPr kumimoji="0" lang="ja-JP" altLang="en-US" sz="1000" kern="100" dirty="0">
                <a:solidFill>
                  <a:prstClr val="black"/>
                </a:solidFill>
                <a:latin typeface="+mj-ea"/>
                <a:cs typeface="Times New Roman"/>
              </a:rPr>
              <a:t>都市としている。</a:t>
            </a:r>
          </a:p>
        </p:txBody>
      </p:sp>
      <p:graphicFrame>
        <p:nvGraphicFramePr>
          <p:cNvPr id="47" name="Object 9"/>
          <p:cNvGraphicFramePr>
            <a:graphicFrameLocks/>
          </p:cNvGraphicFramePr>
          <p:nvPr>
            <p:extLst>
              <p:ext uri="{D42A27DB-BD31-4B8C-83A1-F6EECF244321}">
                <p14:modId xmlns:p14="http://schemas.microsoft.com/office/powerpoint/2010/main" val="3067565423"/>
              </p:ext>
            </p:extLst>
          </p:nvPr>
        </p:nvGraphicFramePr>
        <p:xfrm>
          <a:off x="6444208" y="2008397"/>
          <a:ext cx="2582615" cy="3609659"/>
        </p:xfrm>
        <a:graphic>
          <a:graphicData uri="http://schemas.openxmlformats.org/drawingml/2006/chart">
            <c:chart xmlns:c="http://schemas.openxmlformats.org/drawingml/2006/chart" xmlns:r="http://schemas.openxmlformats.org/officeDocument/2006/relationships" r:id="rId3"/>
          </a:graphicData>
        </a:graphic>
      </p:graphicFrame>
      <p:sp>
        <p:nvSpPr>
          <p:cNvPr id="48" name="テキスト ボックス 30"/>
          <p:cNvSpPr txBox="1">
            <a:spLocks noChangeArrowheads="1"/>
          </p:cNvSpPr>
          <p:nvPr/>
        </p:nvSpPr>
        <p:spPr bwMode="auto">
          <a:xfrm>
            <a:off x="6966457" y="5579948"/>
            <a:ext cx="1998031" cy="369332"/>
          </a:xfrm>
          <a:prstGeom prst="rect">
            <a:avLst/>
          </a:prstGeom>
          <a:noFill/>
          <a:ln w="9525">
            <a:noFill/>
            <a:miter lim="800000"/>
            <a:headEnd/>
            <a:tailEnd/>
          </a:ln>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fontAlgn="base">
              <a:spcBef>
                <a:spcPct val="0"/>
              </a:spcBef>
              <a:spcAft>
                <a:spcPct val="0"/>
              </a:spcAft>
            </a:pPr>
            <a:r>
              <a:rPr lang="ja-JP" altLang="en-US" sz="900" dirty="0">
                <a:solidFill>
                  <a:srgbClr val="000000"/>
                </a:solidFill>
                <a:latin typeface="Arial" charset="0"/>
              </a:rPr>
              <a:t>数値</a:t>
            </a:r>
            <a:r>
              <a:rPr lang="ja-JP" altLang="en-US" sz="900" dirty="0">
                <a:latin typeface="Arial" charset="0"/>
              </a:rPr>
              <a:t>は</a:t>
            </a:r>
            <a:r>
              <a:rPr lang="en-US" altLang="ja-JP" sz="900" dirty="0" smtClean="0">
                <a:latin typeface="Arial" charset="0"/>
              </a:rPr>
              <a:t>2016</a:t>
            </a:r>
            <a:r>
              <a:rPr lang="ja-JP" altLang="en-US" sz="900" dirty="0" smtClean="0">
                <a:latin typeface="Arial" charset="0"/>
              </a:rPr>
              <a:t>年度</a:t>
            </a:r>
            <a:r>
              <a:rPr lang="ja-JP" altLang="en-US" sz="900" dirty="0">
                <a:latin typeface="Arial" charset="0"/>
              </a:rPr>
              <a:t>、</a:t>
            </a:r>
            <a:r>
              <a:rPr lang="ja-JP" altLang="en-US" sz="900" dirty="0">
                <a:solidFill>
                  <a:srgbClr val="000000"/>
                </a:solidFill>
                <a:latin typeface="Arial" charset="0"/>
              </a:rPr>
              <a:t>大阪市調べ</a:t>
            </a:r>
            <a:endParaRPr lang="en-US" altLang="ja-JP" sz="900" dirty="0">
              <a:solidFill>
                <a:srgbClr val="000000"/>
              </a:solidFill>
              <a:latin typeface="Arial" charset="0"/>
            </a:endParaRPr>
          </a:p>
          <a:p>
            <a:pPr fontAlgn="base">
              <a:spcBef>
                <a:spcPct val="0"/>
              </a:spcBef>
              <a:spcAft>
                <a:spcPct val="0"/>
              </a:spcAft>
            </a:pPr>
            <a:r>
              <a:rPr lang="ja-JP" altLang="en-US" sz="900" dirty="0">
                <a:solidFill>
                  <a:srgbClr val="000000"/>
                </a:solidFill>
                <a:latin typeface="Arial" charset="0"/>
              </a:rPr>
              <a:t>職員は損益＋資本勘定職員とする。</a:t>
            </a:r>
          </a:p>
        </p:txBody>
      </p:sp>
      <p:sp>
        <p:nvSpPr>
          <p:cNvPr id="49" name="角丸四角形 48"/>
          <p:cNvSpPr/>
          <p:nvPr/>
        </p:nvSpPr>
        <p:spPr bwMode="auto">
          <a:xfrm>
            <a:off x="6625251" y="4330887"/>
            <a:ext cx="723718" cy="280426"/>
          </a:xfrm>
          <a:prstGeom prst="roundRect">
            <a:avLst>
              <a:gd name="adj" fmla="val 50000"/>
            </a:avLst>
          </a:prstGeom>
          <a:noFill/>
          <a:ln w="19050">
            <a:solidFill>
              <a:srgbClr val="FF0000"/>
            </a:solidFill>
          </a:ln>
        </p:spPr>
        <p:style>
          <a:lnRef idx="2">
            <a:schemeClr val="accent6"/>
          </a:lnRef>
          <a:fillRef idx="1">
            <a:schemeClr val="lt1"/>
          </a:fillRef>
          <a:effectRef idx="0">
            <a:schemeClr val="accent6"/>
          </a:effectRef>
          <a:fontRef idx="minor">
            <a:schemeClr val="dk1"/>
          </a:fontRef>
        </p:style>
        <p:txBody>
          <a:bodyPr anchor="ctr"/>
          <a:lstStyle/>
          <a:p>
            <a:pPr algn="ctr" fontAlgn="auto">
              <a:spcBef>
                <a:spcPts val="0"/>
              </a:spcBef>
              <a:spcAft>
                <a:spcPts val="0"/>
              </a:spcAft>
              <a:defRPr/>
            </a:pPr>
            <a:endParaRPr lang="ja-JP" altLang="en-US">
              <a:solidFill>
                <a:srgbClr val="000000"/>
              </a:solidFill>
            </a:endParaRPr>
          </a:p>
        </p:txBody>
      </p:sp>
      <p:cxnSp>
        <p:nvCxnSpPr>
          <p:cNvPr id="50" name="直線コネクタ 49"/>
          <p:cNvCxnSpPr/>
          <p:nvPr/>
        </p:nvCxnSpPr>
        <p:spPr>
          <a:xfrm>
            <a:off x="8230961" y="2825828"/>
            <a:ext cx="0" cy="2321560"/>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55" name="テキスト ボックス 54"/>
          <p:cNvSpPr txBox="1"/>
          <p:nvPr/>
        </p:nvSpPr>
        <p:spPr>
          <a:xfrm>
            <a:off x="0" y="0"/>
            <a:ext cx="3851920" cy="260648"/>
          </a:xfrm>
          <a:prstGeom prst="rect">
            <a:avLst/>
          </a:prstGeom>
          <a:noFill/>
        </p:spPr>
        <p:txBody>
          <a:bodyPr wrap="square" rtlCol="0">
            <a:spAutoFit/>
          </a:bodyPr>
          <a:lstStyle/>
          <a:p>
            <a:r>
              <a:rPr lang="en-US" altLang="ja-JP" sz="1100" dirty="0"/>
              <a:t>Ⅱ</a:t>
            </a:r>
            <a:r>
              <a:rPr lang="ja-JP" altLang="en-US" sz="1100" dirty="0"/>
              <a:t>　</a:t>
            </a:r>
            <a:r>
              <a:rPr lang="ja-JP" altLang="en-US" sz="1100" dirty="0" smtClean="0"/>
              <a:t>公民連携</a:t>
            </a:r>
            <a:r>
              <a:rPr lang="en-US" altLang="ja-JP" sz="1100" dirty="0" smtClean="0"/>
              <a:t>/</a:t>
            </a:r>
            <a:r>
              <a:rPr lang="ja-JP" altLang="en-US" sz="1100" dirty="0" smtClean="0"/>
              <a:t>経営</a:t>
            </a:r>
            <a:r>
              <a:rPr lang="ja-JP" altLang="en-US" sz="1100" dirty="0"/>
              <a:t>形態の見直し</a:t>
            </a:r>
            <a:r>
              <a:rPr lang="en-US" altLang="ja-JP" sz="1100" dirty="0"/>
              <a:t>【</a:t>
            </a:r>
            <a:r>
              <a:rPr lang="ja-JP" altLang="en-US" sz="1100" dirty="0" smtClean="0"/>
              <a:t>民営化の取組</a:t>
            </a:r>
            <a:r>
              <a:rPr lang="en-US" altLang="ja-JP" sz="1100" dirty="0" smtClean="0"/>
              <a:t>】</a:t>
            </a:r>
            <a:r>
              <a:rPr lang="ja-JP" altLang="en-US" sz="1100" dirty="0" smtClean="0"/>
              <a:t>・</a:t>
            </a:r>
            <a:r>
              <a:rPr lang="ja-JP" altLang="en-US" sz="1100" dirty="0"/>
              <a:t>水道</a:t>
            </a:r>
            <a:endParaRPr kumimoji="1" lang="en-US" altLang="ja-JP" sz="1100" dirty="0"/>
          </a:p>
        </p:txBody>
      </p:sp>
      <p:sp>
        <p:nvSpPr>
          <p:cNvPr id="54" name="テキスト ボックス 53"/>
          <p:cNvSpPr txBox="1"/>
          <p:nvPr/>
        </p:nvSpPr>
        <p:spPr>
          <a:xfrm>
            <a:off x="8244408" y="1"/>
            <a:ext cx="899592" cy="307777"/>
          </a:xfrm>
          <a:prstGeom prst="rect">
            <a:avLst/>
          </a:prstGeom>
          <a:noFill/>
        </p:spPr>
        <p:txBody>
          <a:bodyPr wrap="square" rtlCol="0">
            <a:spAutoFit/>
          </a:bodyPr>
          <a:lstStyle/>
          <a:p>
            <a:r>
              <a:rPr lang="en-US" altLang="ja-JP" sz="1400" dirty="0" smtClean="0">
                <a:solidFill>
                  <a:prstClr val="black"/>
                </a:solidFill>
              </a:rPr>
              <a:t>C3 .(83)</a:t>
            </a:r>
            <a:endParaRPr lang="ja-JP" altLang="en-US" sz="1400" dirty="0">
              <a:solidFill>
                <a:prstClr val="black"/>
              </a:solidFill>
            </a:endParaRPr>
          </a:p>
        </p:txBody>
      </p:sp>
    </p:spTree>
    <p:extLst>
      <p:ext uri="{BB962C8B-B14F-4D97-AF65-F5344CB8AC3E}">
        <p14:creationId xmlns:p14="http://schemas.microsoft.com/office/powerpoint/2010/main" val="3606173850"/>
      </p:ext>
    </p:extLst>
  </p:cSld>
  <p:clrMapOvr>
    <a:masterClrMapping/>
  </p:clrMapOvr>
  <p:timing>
    <p:tnLst>
      <p:par>
        <p:cTn id="1" dur="indefinite" restart="never" nodeType="tmRoot"/>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スライド番号プレースホルダー 3"/>
          <p:cNvSpPr>
            <a:spLocks noGrp="1"/>
          </p:cNvSpPr>
          <p:nvPr>
            <p:ph type="sldNum" sz="quarter" idx="12"/>
          </p:nvPr>
        </p:nvSpPr>
        <p:spPr/>
        <p:txBody>
          <a:bodyPr/>
          <a:lstStyle/>
          <a:p>
            <a:fld id="{138CA411-231B-42B9-AF63-97A64194AA60}" type="slidenum">
              <a:rPr lang="ja-JP" altLang="en-US" smtClean="0"/>
              <a:pPr/>
              <a:t>7</a:t>
            </a:fld>
            <a:endParaRPr lang="ja-JP" altLang="en-US" dirty="0"/>
          </a:p>
        </p:txBody>
      </p:sp>
      <p:cxnSp>
        <p:nvCxnSpPr>
          <p:cNvPr id="5" name="直線コネクタ 4"/>
          <p:cNvCxnSpPr/>
          <p:nvPr/>
        </p:nvCxnSpPr>
        <p:spPr>
          <a:xfrm>
            <a:off x="147332" y="530262"/>
            <a:ext cx="892800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6" name="Text Box 7"/>
          <p:cNvSpPr txBox="1">
            <a:spLocks noChangeArrowheads="1"/>
          </p:cNvSpPr>
          <p:nvPr/>
        </p:nvSpPr>
        <p:spPr bwMode="auto">
          <a:xfrm>
            <a:off x="144462" y="79395"/>
            <a:ext cx="8930869" cy="4616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spcBef>
                <a:spcPct val="20000"/>
              </a:spcBef>
              <a:buChar char="•"/>
              <a:defRPr kumimoji="1" sz="3200">
                <a:solidFill>
                  <a:schemeClr val="tx1"/>
                </a:solidFill>
                <a:latin typeface="Arial" charset="0"/>
                <a:ea typeface="ＭＳ Ｐゴシック" pitchFamily="50" charset="-128"/>
              </a:defRPr>
            </a:lvl1pPr>
            <a:lvl2pPr marL="742950" indent="-285750" eaLnBrk="0" hangingPunct="0">
              <a:spcBef>
                <a:spcPct val="20000"/>
              </a:spcBef>
              <a:buChar char="–"/>
              <a:defRPr kumimoji="1" sz="2800">
                <a:solidFill>
                  <a:schemeClr val="tx1"/>
                </a:solidFill>
                <a:latin typeface="Arial" charset="0"/>
                <a:ea typeface="ＭＳ Ｐゴシック" pitchFamily="50" charset="-128"/>
              </a:defRPr>
            </a:lvl2pPr>
            <a:lvl3pPr marL="1143000" indent="-228600" eaLnBrk="0" hangingPunct="0">
              <a:spcBef>
                <a:spcPct val="20000"/>
              </a:spcBef>
              <a:buChar char="•"/>
              <a:defRPr kumimoji="1" sz="2400">
                <a:solidFill>
                  <a:schemeClr val="tx1"/>
                </a:solidFill>
                <a:latin typeface="Arial" charset="0"/>
                <a:ea typeface="ＭＳ Ｐゴシック" pitchFamily="50" charset="-128"/>
              </a:defRPr>
            </a:lvl3pPr>
            <a:lvl4pPr marL="1600200" indent="-228600" eaLnBrk="0" hangingPunct="0">
              <a:spcBef>
                <a:spcPct val="20000"/>
              </a:spcBef>
              <a:buChar char="–"/>
              <a:defRPr kumimoji="1" sz="2000">
                <a:solidFill>
                  <a:schemeClr val="tx1"/>
                </a:solidFill>
                <a:latin typeface="Arial" charset="0"/>
                <a:ea typeface="ＭＳ Ｐゴシック" pitchFamily="50" charset="-128"/>
              </a:defRPr>
            </a:lvl4pPr>
            <a:lvl5pPr marL="2057400" indent="-228600" eaLnBrk="0" hangingPunct="0">
              <a:spcBef>
                <a:spcPct val="20000"/>
              </a:spcBef>
              <a:buChar char="»"/>
              <a:defRPr kumimoji="1" sz="2000">
                <a:solidFill>
                  <a:schemeClr val="tx1"/>
                </a:solidFill>
                <a:latin typeface="Arial"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9pPr>
          </a:lstStyle>
          <a:p>
            <a:pPr eaLnBrk="1" hangingPunct="1">
              <a:spcBef>
                <a:spcPct val="0"/>
              </a:spcBef>
              <a:buFontTx/>
              <a:buNone/>
              <a:defRPr/>
            </a:pPr>
            <a:r>
              <a:rPr lang="ja-JP" altLang="en-US" sz="2400" dirty="0" smtClean="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府市改革の</a:t>
            </a:r>
            <a:r>
              <a:rPr lang="ja-JP" altLang="en-US" sz="24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棚</a:t>
            </a:r>
            <a:r>
              <a:rPr lang="ja-JP" altLang="en-US" sz="2400" dirty="0" smtClean="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卸し　</a:t>
            </a:r>
            <a:endParaRPr lang="ja-JP" altLang="en-US" sz="1800" dirty="0" smtClean="0">
              <a:solidFill>
                <a:prstClr val="black"/>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 name="テキスト ボックス 7"/>
          <p:cNvSpPr txBox="1"/>
          <p:nvPr/>
        </p:nvSpPr>
        <p:spPr>
          <a:xfrm>
            <a:off x="2864690" y="77044"/>
            <a:ext cx="2749471" cy="369332"/>
          </a:xfrm>
          <a:prstGeom prst="rect">
            <a:avLst/>
          </a:prstGeom>
          <a:noFill/>
        </p:spPr>
        <p:txBody>
          <a:bodyPr wrap="none" rtlCol="0">
            <a:spAutoFit/>
          </a:bodyPr>
          <a:lstStyle/>
          <a:p>
            <a:r>
              <a:rPr lang="en-US" altLang="ja-JP" b="1" dirty="0" smtClean="0">
                <a:latin typeface="Meiryo UI" panose="020B0604030504040204" pitchFamily="50" charset="-128"/>
                <a:ea typeface="Meiryo UI" panose="020B0604030504040204" pitchFamily="50" charset="-128"/>
              </a:rPr>
              <a:t>C</a:t>
            </a:r>
            <a:r>
              <a:rPr lang="ja-JP" altLang="en-US" b="1" dirty="0" smtClean="0">
                <a:latin typeface="Meiryo UI" panose="020B0604030504040204" pitchFamily="50" charset="-128"/>
                <a:ea typeface="Meiryo UI" panose="020B0604030504040204" pitchFamily="50" charset="-128"/>
              </a:rPr>
              <a:t> インフラ</a:t>
            </a:r>
            <a:r>
              <a:rPr lang="ja-JP" altLang="en-US" b="1" dirty="0">
                <a:latin typeface="Meiryo UI" panose="020B0604030504040204" pitchFamily="50" charset="-128"/>
                <a:ea typeface="Meiryo UI" panose="020B0604030504040204" pitchFamily="50" charset="-128"/>
              </a:rPr>
              <a:t>戦略（</a:t>
            </a:r>
            <a:r>
              <a:rPr lang="ja-JP" altLang="en-US" b="1" dirty="0" smtClean="0">
                <a:latin typeface="Meiryo UI" panose="020B0604030504040204" pitchFamily="50" charset="-128"/>
                <a:ea typeface="Meiryo UI" panose="020B0604030504040204" pitchFamily="50" charset="-128"/>
              </a:rPr>
              <a:t>大阪市）</a:t>
            </a:r>
            <a:endParaRPr kumimoji="1" lang="en-US" altLang="ja-JP" b="1" dirty="0" smtClean="0">
              <a:latin typeface="Meiryo UI" panose="020B0604030504040204" pitchFamily="50" charset="-128"/>
              <a:ea typeface="Meiryo UI" panose="020B0604030504040204" pitchFamily="50" charset="-128"/>
            </a:endParaRPr>
          </a:p>
        </p:txBody>
      </p:sp>
      <p:graphicFrame>
        <p:nvGraphicFramePr>
          <p:cNvPr id="2" name="表 1"/>
          <p:cNvGraphicFramePr>
            <a:graphicFrameLocks noGrp="1"/>
          </p:cNvGraphicFramePr>
          <p:nvPr>
            <p:extLst>
              <p:ext uri="{D42A27DB-BD31-4B8C-83A1-F6EECF244321}">
                <p14:modId xmlns:p14="http://schemas.microsoft.com/office/powerpoint/2010/main" val="3444061852"/>
              </p:ext>
            </p:extLst>
          </p:nvPr>
        </p:nvGraphicFramePr>
        <p:xfrm>
          <a:off x="100917" y="624946"/>
          <a:ext cx="8958192" cy="5738305"/>
        </p:xfrm>
        <a:graphic>
          <a:graphicData uri="http://schemas.openxmlformats.org/drawingml/2006/table">
            <a:tbl>
              <a:tblPr>
                <a:tableStyleId>{5940675A-B579-460E-94D1-54222C63F5DA}</a:tableStyleId>
              </a:tblPr>
              <a:tblGrid>
                <a:gridCol w="432000">
                  <a:extLst>
                    <a:ext uri="{9D8B030D-6E8A-4147-A177-3AD203B41FA5}">
                      <a16:colId xmlns="" xmlns:a16="http://schemas.microsoft.com/office/drawing/2014/main" val="1559695815"/>
                    </a:ext>
                  </a:extLst>
                </a:gridCol>
                <a:gridCol w="612000">
                  <a:extLst>
                    <a:ext uri="{9D8B030D-6E8A-4147-A177-3AD203B41FA5}">
                      <a16:colId xmlns="" xmlns:a16="http://schemas.microsoft.com/office/drawing/2014/main" val="22606703"/>
                    </a:ext>
                  </a:extLst>
                </a:gridCol>
                <a:gridCol w="719472">
                  <a:extLst>
                    <a:ext uri="{9D8B030D-6E8A-4147-A177-3AD203B41FA5}">
                      <a16:colId xmlns="" xmlns:a16="http://schemas.microsoft.com/office/drawing/2014/main" val="3442217961"/>
                    </a:ext>
                  </a:extLst>
                </a:gridCol>
                <a:gridCol w="719472">
                  <a:extLst>
                    <a:ext uri="{9D8B030D-6E8A-4147-A177-3AD203B41FA5}">
                      <a16:colId xmlns="" xmlns:a16="http://schemas.microsoft.com/office/drawing/2014/main" val="1377607057"/>
                    </a:ext>
                  </a:extLst>
                </a:gridCol>
                <a:gridCol w="719472">
                  <a:extLst>
                    <a:ext uri="{9D8B030D-6E8A-4147-A177-3AD203B41FA5}">
                      <a16:colId xmlns="" xmlns:a16="http://schemas.microsoft.com/office/drawing/2014/main" val="2663113405"/>
                    </a:ext>
                  </a:extLst>
                </a:gridCol>
                <a:gridCol w="719472">
                  <a:extLst>
                    <a:ext uri="{9D8B030D-6E8A-4147-A177-3AD203B41FA5}">
                      <a16:colId xmlns="" xmlns:a16="http://schemas.microsoft.com/office/drawing/2014/main" val="3866788707"/>
                    </a:ext>
                  </a:extLst>
                </a:gridCol>
                <a:gridCol w="719472">
                  <a:extLst>
                    <a:ext uri="{9D8B030D-6E8A-4147-A177-3AD203B41FA5}">
                      <a16:colId xmlns="" xmlns:a16="http://schemas.microsoft.com/office/drawing/2014/main" val="2207759879"/>
                    </a:ext>
                  </a:extLst>
                </a:gridCol>
                <a:gridCol w="719472">
                  <a:extLst>
                    <a:ext uri="{9D8B030D-6E8A-4147-A177-3AD203B41FA5}">
                      <a16:colId xmlns="" xmlns:a16="http://schemas.microsoft.com/office/drawing/2014/main" val="1493137312"/>
                    </a:ext>
                  </a:extLst>
                </a:gridCol>
                <a:gridCol w="719472">
                  <a:extLst>
                    <a:ext uri="{9D8B030D-6E8A-4147-A177-3AD203B41FA5}">
                      <a16:colId xmlns="" xmlns:a16="http://schemas.microsoft.com/office/drawing/2014/main" val="4294526271"/>
                    </a:ext>
                  </a:extLst>
                </a:gridCol>
                <a:gridCol w="719472">
                  <a:extLst>
                    <a:ext uri="{9D8B030D-6E8A-4147-A177-3AD203B41FA5}">
                      <a16:colId xmlns="" xmlns:a16="http://schemas.microsoft.com/office/drawing/2014/main" val="1759309130"/>
                    </a:ext>
                  </a:extLst>
                </a:gridCol>
                <a:gridCol w="719472">
                  <a:extLst>
                    <a:ext uri="{9D8B030D-6E8A-4147-A177-3AD203B41FA5}">
                      <a16:colId xmlns="" xmlns:a16="http://schemas.microsoft.com/office/drawing/2014/main" val="677443813"/>
                    </a:ext>
                  </a:extLst>
                </a:gridCol>
                <a:gridCol w="719472">
                  <a:extLst>
                    <a:ext uri="{9D8B030D-6E8A-4147-A177-3AD203B41FA5}">
                      <a16:colId xmlns="" xmlns:a16="http://schemas.microsoft.com/office/drawing/2014/main" val="1539546440"/>
                    </a:ext>
                  </a:extLst>
                </a:gridCol>
                <a:gridCol w="719472">
                  <a:extLst>
                    <a:ext uri="{9D8B030D-6E8A-4147-A177-3AD203B41FA5}">
                      <a16:colId xmlns="" xmlns:a16="http://schemas.microsoft.com/office/drawing/2014/main" val="1775047028"/>
                    </a:ext>
                  </a:extLst>
                </a:gridCol>
              </a:tblGrid>
              <a:tr h="266305">
                <a:tc gridSpan="2">
                  <a:txBody>
                    <a:bodyPr/>
                    <a:lstStyle/>
                    <a:p>
                      <a:pPr algn="ctr" fontAlgn="ctr"/>
                      <a:r>
                        <a:rPr lang="ja-JP" altLang="en-US" sz="700" b="1" u="none" strike="noStrike" dirty="0" smtClean="0">
                          <a:solidFill>
                            <a:schemeClr val="bg1"/>
                          </a:solidFill>
                          <a:effectLst/>
                          <a:latin typeface="Meiryo UI" panose="020B0604030504040204" pitchFamily="50" charset="-128"/>
                          <a:ea typeface="Meiryo UI" panose="020B0604030504040204" pitchFamily="50" charset="-128"/>
                        </a:rPr>
                        <a:t>年度</a:t>
                      </a:r>
                      <a:endParaRPr lang="ja-JP" altLang="en-US" sz="700" b="1" i="0" u="none" strike="noStrike" dirty="0">
                        <a:solidFill>
                          <a:schemeClr val="bg1"/>
                        </a:solidFill>
                        <a:effectLst/>
                        <a:latin typeface="Meiryo UI" panose="020B0604030504040204" pitchFamily="50" charset="-128"/>
                        <a:ea typeface="Meiryo UI" panose="020B0604030504040204" pitchFamily="50" charset="-128"/>
                      </a:endParaRPr>
                    </a:p>
                  </a:txBody>
                  <a:tcPr marL="4059" marR="4059" marT="4059" marB="0" anchor="ctr">
                    <a:solidFill>
                      <a:schemeClr val="tx1">
                        <a:lumMod val="50000"/>
                        <a:lumOff val="50000"/>
                      </a:schemeClr>
                    </a:solidFill>
                  </a:tcPr>
                </a:tc>
                <a:tc hMerge="1">
                  <a:txBody>
                    <a:bodyPr/>
                    <a:lstStyle/>
                    <a:p>
                      <a:pPr algn="l" fontAlgn="ctr"/>
                      <a:endParaRPr lang="ja-JP" altLang="en-US" sz="800" b="0" i="0" u="none" strike="noStrike" dirty="0">
                        <a:solidFill>
                          <a:schemeClr val="bg1"/>
                        </a:solidFill>
                        <a:effectLst/>
                        <a:latin typeface="Meiryo UI" panose="020B0604030504040204" pitchFamily="50" charset="-128"/>
                        <a:ea typeface="Meiryo UI" panose="020B0604030504040204" pitchFamily="50" charset="-128"/>
                      </a:endParaRPr>
                    </a:p>
                  </a:txBody>
                  <a:tcPr marL="4059" marR="4059" marT="4059" marB="0" anchor="ctr">
                    <a:solidFill>
                      <a:schemeClr val="tx1">
                        <a:lumMod val="50000"/>
                        <a:lumOff val="50000"/>
                      </a:schemeClr>
                    </a:solidFill>
                  </a:tcPr>
                </a:tc>
                <a:tc>
                  <a:txBody>
                    <a:bodyPr/>
                    <a:lstStyle/>
                    <a:p>
                      <a:pPr algn="ctr" rtl="0" fontAlgn="ctr"/>
                      <a:r>
                        <a:rPr lang="en-US" altLang="ja-JP" sz="700" b="1" u="none" strike="noStrike">
                          <a:solidFill>
                            <a:schemeClr val="bg1"/>
                          </a:solidFill>
                          <a:effectLst/>
                          <a:latin typeface="Meiryo UI" panose="020B0604030504040204" pitchFamily="50" charset="-128"/>
                          <a:ea typeface="Meiryo UI" panose="020B0604030504040204" pitchFamily="50" charset="-128"/>
                        </a:rPr>
                        <a:t>2008</a:t>
                      </a:r>
                      <a:endParaRPr lang="en-US" altLang="ja-JP" sz="700" b="1" i="0" u="none" strike="noStrike">
                        <a:solidFill>
                          <a:schemeClr val="bg1"/>
                        </a:solidFill>
                        <a:effectLst/>
                        <a:latin typeface="Meiryo UI" panose="020B0604030504040204" pitchFamily="50" charset="-128"/>
                        <a:ea typeface="Meiryo UI" panose="020B0604030504040204" pitchFamily="50" charset="-128"/>
                      </a:endParaRPr>
                    </a:p>
                  </a:txBody>
                  <a:tcPr marL="4059" marR="4059" marT="4059" marB="0" anchor="ctr">
                    <a:solidFill>
                      <a:schemeClr val="tx1">
                        <a:lumMod val="50000"/>
                        <a:lumOff val="50000"/>
                      </a:schemeClr>
                    </a:solidFill>
                  </a:tcPr>
                </a:tc>
                <a:tc>
                  <a:txBody>
                    <a:bodyPr/>
                    <a:lstStyle/>
                    <a:p>
                      <a:pPr algn="ctr" rtl="0" fontAlgn="ctr"/>
                      <a:r>
                        <a:rPr lang="en-US" altLang="ja-JP" sz="700" b="1" u="none" strike="noStrike">
                          <a:solidFill>
                            <a:schemeClr val="bg1"/>
                          </a:solidFill>
                          <a:effectLst/>
                          <a:latin typeface="Meiryo UI" panose="020B0604030504040204" pitchFamily="50" charset="-128"/>
                          <a:ea typeface="Meiryo UI" panose="020B0604030504040204" pitchFamily="50" charset="-128"/>
                        </a:rPr>
                        <a:t>2009</a:t>
                      </a:r>
                      <a:endParaRPr lang="en-US" altLang="ja-JP" sz="700" b="1" i="0" u="none" strike="noStrike">
                        <a:solidFill>
                          <a:schemeClr val="bg1"/>
                        </a:solidFill>
                        <a:effectLst/>
                        <a:latin typeface="Meiryo UI" panose="020B0604030504040204" pitchFamily="50" charset="-128"/>
                        <a:ea typeface="Meiryo UI" panose="020B0604030504040204" pitchFamily="50" charset="-128"/>
                      </a:endParaRPr>
                    </a:p>
                  </a:txBody>
                  <a:tcPr marL="4059" marR="4059" marT="4059" marB="0" anchor="ctr">
                    <a:solidFill>
                      <a:schemeClr val="tx1">
                        <a:lumMod val="50000"/>
                        <a:lumOff val="50000"/>
                      </a:schemeClr>
                    </a:solidFill>
                  </a:tcPr>
                </a:tc>
                <a:tc>
                  <a:txBody>
                    <a:bodyPr/>
                    <a:lstStyle/>
                    <a:p>
                      <a:pPr algn="ctr" rtl="0" fontAlgn="ctr"/>
                      <a:r>
                        <a:rPr lang="en-US" altLang="ja-JP" sz="700" b="1" u="none" strike="noStrike">
                          <a:solidFill>
                            <a:schemeClr val="bg1"/>
                          </a:solidFill>
                          <a:effectLst/>
                          <a:latin typeface="Meiryo UI" panose="020B0604030504040204" pitchFamily="50" charset="-128"/>
                          <a:ea typeface="Meiryo UI" panose="020B0604030504040204" pitchFamily="50" charset="-128"/>
                        </a:rPr>
                        <a:t>2010</a:t>
                      </a:r>
                      <a:endParaRPr lang="en-US" altLang="ja-JP" sz="700" b="1" i="0" u="none" strike="noStrike">
                        <a:solidFill>
                          <a:schemeClr val="bg1"/>
                        </a:solidFill>
                        <a:effectLst/>
                        <a:latin typeface="Meiryo UI" panose="020B0604030504040204" pitchFamily="50" charset="-128"/>
                        <a:ea typeface="Meiryo UI" panose="020B0604030504040204" pitchFamily="50" charset="-128"/>
                      </a:endParaRPr>
                    </a:p>
                  </a:txBody>
                  <a:tcPr marL="4059" marR="4059" marT="4059" marB="0" anchor="ctr">
                    <a:solidFill>
                      <a:schemeClr val="tx1">
                        <a:lumMod val="50000"/>
                        <a:lumOff val="50000"/>
                      </a:schemeClr>
                    </a:solidFill>
                  </a:tcPr>
                </a:tc>
                <a:tc>
                  <a:txBody>
                    <a:bodyPr/>
                    <a:lstStyle/>
                    <a:p>
                      <a:pPr algn="ctr" rtl="0" fontAlgn="ctr"/>
                      <a:r>
                        <a:rPr lang="en-US" altLang="ja-JP" sz="700" b="1" u="none" strike="noStrike">
                          <a:solidFill>
                            <a:schemeClr val="bg1"/>
                          </a:solidFill>
                          <a:effectLst/>
                          <a:latin typeface="Meiryo UI" panose="020B0604030504040204" pitchFamily="50" charset="-128"/>
                          <a:ea typeface="Meiryo UI" panose="020B0604030504040204" pitchFamily="50" charset="-128"/>
                        </a:rPr>
                        <a:t>2011</a:t>
                      </a:r>
                      <a:endParaRPr lang="en-US" altLang="ja-JP" sz="700" b="1" i="0" u="none" strike="noStrike">
                        <a:solidFill>
                          <a:schemeClr val="bg1"/>
                        </a:solidFill>
                        <a:effectLst/>
                        <a:latin typeface="Meiryo UI" panose="020B0604030504040204" pitchFamily="50" charset="-128"/>
                        <a:ea typeface="Meiryo UI" panose="020B0604030504040204" pitchFamily="50" charset="-128"/>
                      </a:endParaRPr>
                    </a:p>
                  </a:txBody>
                  <a:tcPr marL="4059" marR="4059" marT="4059" marB="0" anchor="ctr">
                    <a:solidFill>
                      <a:schemeClr val="tx1">
                        <a:lumMod val="50000"/>
                        <a:lumOff val="50000"/>
                      </a:schemeClr>
                    </a:solidFill>
                  </a:tcPr>
                </a:tc>
                <a:tc>
                  <a:txBody>
                    <a:bodyPr/>
                    <a:lstStyle/>
                    <a:p>
                      <a:pPr algn="ctr" rtl="0" fontAlgn="ctr"/>
                      <a:r>
                        <a:rPr lang="en-US" altLang="ja-JP" sz="700" b="1" u="none" strike="noStrike">
                          <a:solidFill>
                            <a:schemeClr val="bg1"/>
                          </a:solidFill>
                          <a:effectLst/>
                          <a:latin typeface="Meiryo UI" panose="020B0604030504040204" pitchFamily="50" charset="-128"/>
                          <a:ea typeface="Meiryo UI" panose="020B0604030504040204" pitchFamily="50" charset="-128"/>
                        </a:rPr>
                        <a:t>2012</a:t>
                      </a:r>
                      <a:endParaRPr lang="en-US" altLang="ja-JP" sz="700" b="1" i="0" u="none" strike="noStrike">
                        <a:solidFill>
                          <a:schemeClr val="bg1"/>
                        </a:solidFill>
                        <a:effectLst/>
                        <a:latin typeface="Meiryo UI" panose="020B0604030504040204" pitchFamily="50" charset="-128"/>
                        <a:ea typeface="Meiryo UI" panose="020B0604030504040204" pitchFamily="50" charset="-128"/>
                      </a:endParaRPr>
                    </a:p>
                  </a:txBody>
                  <a:tcPr marL="4059" marR="4059" marT="4059" marB="0" anchor="ctr">
                    <a:solidFill>
                      <a:schemeClr val="tx1">
                        <a:lumMod val="50000"/>
                        <a:lumOff val="50000"/>
                      </a:schemeClr>
                    </a:solidFill>
                  </a:tcPr>
                </a:tc>
                <a:tc>
                  <a:txBody>
                    <a:bodyPr/>
                    <a:lstStyle/>
                    <a:p>
                      <a:pPr algn="ctr" rtl="0" fontAlgn="ctr"/>
                      <a:r>
                        <a:rPr lang="en-US" altLang="ja-JP" sz="700" b="1" u="none" strike="noStrike">
                          <a:solidFill>
                            <a:schemeClr val="bg1"/>
                          </a:solidFill>
                          <a:effectLst/>
                          <a:latin typeface="Meiryo UI" panose="020B0604030504040204" pitchFamily="50" charset="-128"/>
                          <a:ea typeface="Meiryo UI" panose="020B0604030504040204" pitchFamily="50" charset="-128"/>
                        </a:rPr>
                        <a:t>2013</a:t>
                      </a:r>
                      <a:endParaRPr lang="en-US" altLang="ja-JP" sz="700" b="1" i="0" u="none" strike="noStrike">
                        <a:solidFill>
                          <a:schemeClr val="bg1"/>
                        </a:solidFill>
                        <a:effectLst/>
                        <a:latin typeface="Meiryo UI" panose="020B0604030504040204" pitchFamily="50" charset="-128"/>
                        <a:ea typeface="Meiryo UI" panose="020B0604030504040204" pitchFamily="50" charset="-128"/>
                      </a:endParaRPr>
                    </a:p>
                  </a:txBody>
                  <a:tcPr marL="4059" marR="4059" marT="4059" marB="0" anchor="ctr">
                    <a:solidFill>
                      <a:schemeClr val="tx1">
                        <a:lumMod val="50000"/>
                        <a:lumOff val="50000"/>
                      </a:schemeClr>
                    </a:solidFill>
                  </a:tcPr>
                </a:tc>
                <a:tc>
                  <a:txBody>
                    <a:bodyPr/>
                    <a:lstStyle/>
                    <a:p>
                      <a:pPr algn="ctr" rtl="0" fontAlgn="ctr"/>
                      <a:r>
                        <a:rPr lang="en-US" altLang="ja-JP" sz="700" b="1" u="none" strike="noStrike">
                          <a:solidFill>
                            <a:schemeClr val="bg1"/>
                          </a:solidFill>
                          <a:effectLst/>
                          <a:latin typeface="Meiryo UI" panose="020B0604030504040204" pitchFamily="50" charset="-128"/>
                          <a:ea typeface="Meiryo UI" panose="020B0604030504040204" pitchFamily="50" charset="-128"/>
                        </a:rPr>
                        <a:t>2014</a:t>
                      </a:r>
                      <a:endParaRPr lang="en-US" altLang="ja-JP" sz="700" b="1" i="0" u="none" strike="noStrike">
                        <a:solidFill>
                          <a:schemeClr val="bg1"/>
                        </a:solidFill>
                        <a:effectLst/>
                        <a:latin typeface="Meiryo UI" panose="020B0604030504040204" pitchFamily="50" charset="-128"/>
                        <a:ea typeface="Meiryo UI" panose="020B0604030504040204" pitchFamily="50" charset="-128"/>
                      </a:endParaRPr>
                    </a:p>
                  </a:txBody>
                  <a:tcPr marL="4059" marR="4059" marT="4059" marB="0" anchor="ctr">
                    <a:solidFill>
                      <a:schemeClr val="tx1">
                        <a:lumMod val="50000"/>
                        <a:lumOff val="50000"/>
                      </a:schemeClr>
                    </a:solidFill>
                  </a:tcPr>
                </a:tc>
                <a:tc>
                  <a:txBody>
                    <a:bodyPr/>
                    <a:lstStyle/>
                    <a:p>
                      <a:pPr algn="ctr" rtl="0" fontAlgn="ctr"/>
                      <a:r>
                        <a:rPr lang="en-US" altLang="ja-JP" sz="700" b="1" u="none" strike="noStrike">
                          <a:solidFill>
                            <a:schemeClr val="bg1"/>
                          </a:solidFill>
                          <a:effectLst/>
                          <a:latin typeface="Meiryo UI" panose="020B0604030504040204" pitchFamily="50" charset="-128"/>
                          <a:ea typeface="Meiryo UI" panose="020B0604030504040204" pitchFamily="50" charset="-128"/>
                        </a:rPr>
                        <a:t>2015</a:t>
                      </a:r>
                      <a:endParaRPr lang="en-US" altLang="ja-JP" sz="700" b="1" i="0" u="none" strike="noStrike">
                        <a:solidFill>
                          <a:schemeClr val="bg1"/>
                        </a:solidFill>
                        <a:effectLst/>
                        <a:latin typeface="Meiryo UI" panose="020B0604030504040204" pitchFamily="50" charset="-128"/>
                        <a:ea typeface="Meiryo UI" panose="020B0604030504040204" pitchFamily="50" charset="-128"/>
                      </a:endParaRPr>
                    </a:p>
                  </a:txBody>
                  <a:tcPr marL="4059" marR="4059" marT="4059" marB="0" anchor="ctr">
                    <a:solidFill>
                      <a:schemeClr val="tx1">
                        <a:lumMod val="50000"/>
                        <a:lumOff val="50000"/>
                      </a:schemeClr>
                    </a:solidFill>
                  </a:tcPr>
                </a:tc>
                <a:tc>
                  <a:txBody>
                    <a:bodyPr/>
                    <a:lstStyle/>
                    <a:p>
                      <a:pPr algn="ctr" rtl="0" fontAlgn="ctr"/>
                      <a:r>
                        <a:rPr lang="en-US" altLang="ja-JP" sz="700" b="1" u="none" strike="noStrike">
                          <a:solidFill>
                            <a:schemeClr val="bg1"/>
                          </a:solidFill>
                          <a:effectLst/>
                          <a:latin typeface="Meiryo UI" panose="020B0604030504040204" pitchFamily="50" charset="-128"/>
                          <a:ea typeface="Meiryo UI" panose="020B0604030504040204" pitchFamily="50" charset="-128"/>
                        </a:rPr>
                        <a:t>2016</a:t>
                      </a:r>
                      <a:endParaRPr lang="en-US" altLang="ja-JP" sz="700" b="1" i="0" u="none" strike="noStrike">
                        <a:solidFill>
                          <a:schemeClr val="bg1"/>
                        </a:solidFill>
                        <a:effectLst/>
                        <a:latin typeface="Meiryo UI" panose="020B0604030504040204" pitchFamily="50" charset="-128"/>
                        <a:ea typeface="Meiryo UI" panose="020B0604030504040204" pitchFamily="50" charset="-128"/>
                      </a:endParaRPr>
                    </a:p>
                  </a:txBody>
                  <a:tcPr marL="4059" marR="4059" marT="4059" marB="0" anchor="ctr">
                    <a:solidFill>
                      <a:schemeClr val="tx1">
                        <a:lumMod val="50000"/>
                        <a:lumOff val="50000"/>
                      </a:schemeClr>
                    </a:solidFill>
                  </a:tcPr>
                </a:tc>
                <a:tc>
                  <a:txBody>
                    <a:bodyPr/>
                    <a:lstStyle/>
                    <a:p>
                      <a:pPr algn="ctr" rtl="0" fontAlgn="ctr"/>
                      <a:r>
                        <a:rPr lang="en-US" altLang="ja-JP" sz="700" b="1" u="none" strike="noStrike">
                          <a:solidFill>
                            <a:schemeClr val="bg1"/>
                          </a:solidFill>
                          <a:effectLst/>
                          <a:latin typeface="Meiryo UI" panose="020B0604030504040204" pitchFamily="50" charset="-128"/>
                          <a:ea typeface="Meiryo UI" panose="020B0604030504040204" pitchFamily="50" charset="-128"/>
                        </a:rPr>
                        <a:t>2017</a:t>
                      </a:r>
                      <a:endParaRPr lang="en-US" altLang="ja-JP" sz="700" b="1" i="0" u="none" strike="noStrike">
                        <a:solidFill>
                          <a:schemeClr val="bg1"/>
                        </a:solidFill>
                        <a:effectLst/>
                        <a:latin typeface="Meiryo UI" panose="020B0604030504040204" pitchFamily="50" charset="-128"/>
                        <a:ea typeface="Meiryo UI" panose="020B0604030504040204" pitchFamily="50" charset="-128"/>
                      </a:endParaRPr>
                    </a:p>
                  </a:txBody>
                  <a:tcPr marL="4059" marR="4059" marT="4059" marB="0" anchor="ctr">
                    <a:solidFill>
                      <a:schemeClr val="tx1">
                        <a:lumMod val="50000"/>
                        <a:lumOff val="50000"/>
                      </a:schemeClr>
                    </a:solidFill>
                  </a:tcPr>
                </a:tc>
                <a:tc>
                  <a:txBody>
                    <a:bodyPr/>
                    <a:lstStyle/>
                    <a:p>
                      <a:pPr algn="ctr" rtl="0" fontAlgn="ctr"/>
                      <a:r>
                        <a:rPr lang="en-US" altLang="ja-JP" sz="700" b="1" u="none" strike="noStrike" dirty="0">
                          <a:solidFill>
                            <a:schemeClr val="bg1"/>
                          </a:solidFill>
                          <a:effectLst/>
                          <a:latin typeface="Meiryo UI" panose="020B0604030504040204" pitchFamily="50" charset="-128"/>
                          <a:ea typeface="Meiryo UI" panose="020B0604030504040204" pitchFamily="50" charset="-128"/>
                        </a:rPr>
                        <a:t>2018</a:t>
                      </a:r>
                      <a:endParaRPr lang="en-US" altLang="ja-JP" sz="700" b="1" i="0" u="none" strike="noStrike" dirty="0">
                        <a:solidFill>
                          <a:schemeClr val="bg1"/>
                        </a:solidFill>
                        <a:effectLst/>
                        <a:latin typeface="Meiryo UI" panose="020B0604030504040204" pitchFamily="50" charset="-128"/>
                        <a:ea typeface="Meiryo UI" panose="020B0604030504040204" pitchFamily="50" charset="-128"/>
                      </a:endParaRPr>
                    </a:p>
                  </a:txBody>
                  <a:tcPr marL="4059" marR="4059" marT="4059" marB="0" anchor="ctr">
                    <a:solidFill>
                      <a:schemeClr val="tx1">
                        <a:lumMod val="50000"/>
                        <a:lumOff val="50000"/>
                      </a:schemeClr>
                    </a:solidFill>
                  </a:tcPr>
                </a:tc>
                <a:extLst>
                  <a:ext uri="{0D108BD9-81ED-4DB2-BD59-A6C34878D82A}">
                    <a16:rowId xmlns="" xmlns:a16="http://schemas.microsoft.com/office/drawing/2014/main" val="2018833961"/>
                  </a:ext>
                </a:extLst>
              </a:tr>
              <a:tr h="432000">
                <a:tc rowSpan="6">
                  <a:txBody>
                    <a:bodyPr/>
                    <a:lstStyle/>
                    <a:p>
                      <a:pPr algn="ctr" rtl="0" fontAlgn="ctr"/>
                      <a:r>
                        <a:rPr lang="ja-JP" altLang="en-US" sz="700" b="1" u="none" strike="noStrike" dirty="0">
                          <a:solidFill>
                            <a:schemeClr val="bg1"/>
                          </a:solidFill>
                          <a:effectLst/>
                          <a:latin typeface="Meiryo UI" panose="020B0604030504040204" pitchFamily="50" charset="-128"/>
                          <a:ea typeface="Meiryo UI" panose="020B0604030504040204" pitchFamily="50" charset="-128"/>
                        </a:rPr>
                        <a:t>経営形態</a:t>
                      </a:r>
                      <a:endParaRPr lang="ja-JP" altLang="en-US" sz="700" b="1" i="0" u="none" strike="noStrike" dirty="0">
                        <a:solidFill>
                          <a:schemeClr val="bg1"/>
                        </a:solidFill>
                        <a:effectLst/>
                        <a:latin typeface="Meiryo UI" panose="020B0604030504040204" pitchFamily="50" charset="-128"/>
                        <a:ea typeface="Meiryo UI" panose="020B0604030504040204" pitchFamily="50" charset="-128"/>
                      </a:endParaRPr>
                    </a:p>
                  </a:txBody>
                  <a:tcPr marL="4059" marR="4059" marT="4059" marB="0" anchor="ctr">
                    <a:solidFill>
                      <a:schemeClr val="tx1">
                        <a:lumMod val="50000"/>
                        <a:lumOff val="50000"/>
                      </a:schemeClr>
                    </a:solidFill>
                  </a:tcPr>
                </a:tc>
                <a:tc>
                  <a:txBody>
                    <a:bodyPr/>
                    <a:lstStyle/>
                    <a:p>
                      <a:pPr algn="l" rtl="0" fontAlgn="ctr"/>
                      <a:r>
                        <a:rPr lang="en-US" altLang="ja-JP" sz="700" b="1" u="none" strike="noStrike" dirty="0" smtClean="0">
                          <a:solidFill>
                            <a:schemeClr val="bg1"/>
                          </a:solidFill>
                          <a:effectLst/>
                          <a:latin typeface="Meiryo UI" panose="020B0604030504040204" pitchFamily="50" charset="-128"/>
                          <a:ea typeface="Meiryo UI" panose="020B0604030504040204" pitchFamily="50" charset="-128"/>
                        </a:rPr>
                        <a:t>1.</a:t>
                      </a:r>
                      <a:r>
                        <a:rPr lang="ja-JP" altLang="en-US" sz="700" b="1" u="none" strike="noStrike" dirty="0" smtClean="0">
                          <a:solidFill>
                            <a:schemeClr val="bg1"/>
                          </a:solidFill>
                          <a:effectLst/>
                          <a:latin typeface="Meiryo UI" panose="020B0604030504040204" pitchFamily="50" charset="-128"/>
                          <a:ea typeface="Meiryo UI" panose="020B0604030504040204" pitchFamily="50" charset="-128"/>
                        </a:rPr>
                        <a:t>地下鉄</a:t>
                      </a:r>
                      <a:endParaRPr lang="en-US" altLang="ja-JP" sz="700" b="1" u="none" strike="noStrike" dirty="0" smtClean="0">
                        <a:solidFill>
                          <a:schemeClr val="bg1"/>
                        </a:solidFill>
                        <a:effectLst/>
                        <a:latin typeface="Meiryo UI" panose="020B0604030504040204" pitchFamily="50" charset="-128"/>
                        <a:ea typeface="Meiryo UI" panose="020B0604030504040204" pitchFamily="50" charset="-128"/>
                      </a:endParaRPr>
                    </a:p>
                  </a:txBody>
                  <a:tcPr marL="4059" marR="4059" marT="4059" marB="0" anchor="ctr">
                    <a:solidFill>
                      <a:schemeClr val="tx1">
                        <a:lumMod val="50000"/>
                        <a:lumOff val="50000"/>
                      </a:schemeClr>
                    </a:solidFill>
                  </a:tcPr>
                </a:tc>
                <a:tc>
                  <a:txBody>
                    <a:bodyPr/>
                    <a:lstStyle/>
                    <a:p>
                      <a:pPr algn="l" fontAlgn="t"/>
                      <a:endParaRPr lang="ja-JP" altLang="en-US" sz="700" b="0" i="0" u="none" strike="noStrike" dirty="0">
                        <a:solidFill>
                          <a:schemeClr val="tx1"/>
                        </a:solidFill>
                        <a:effectLst/>
                        <a:latin typeface="Meiryo UI" panose="020B0604030504040204" pitchFamily="50" charset="-128"/>
                        <a:ea typeface="Meiryo UI" panose="020B0604030504040204" pitchFamily="50" charset="-128"/>
                      </a:endParaRPr>
                    </a:p>
                  </a:txBody>
                  <a:tcPr marL="4059" marR="4059" marT="4059" marB="0"/>
                </a:tc>
                <a:tc>
                  <a:txBody>
                    <a:bodyPr/>
                    <a:lstStyle/>
                    <a:p>
                      <a:pPr algn="l" fontAlgn="t"/>
                      <a:endParaRPr lang="ja-JP" altLang="en-US" sz="700" b="0" i="0" u="none" strike="noStrike" dirty="0">
                        <a:solidFill>
                          <a:schemeClr val="tx1"/>
                        </a:solidFill>
                        <a:effectLst/>
                        <a:latin typeface="Meiryo UI" panose="020B0604030504040204" pitchFamily="50" charset="-128"/>
                        <a:ea typeface="Meiryo UI" panose="020B0604030504040204" pitchFamily="50" charset="-128"/>
                      </a:endParaRPr>
                    </a:p>
                  </a:txBody>
                  <a:tcPr marL="4059" marR="4059" marT="4059" marB="0"/>
                </a:tc>
                <a:tc>
                  <a:txBody>
                    <a:bodyPr/>
                    <a:lstStyle/>
                    <a:p>
                      <a:pPr algn="l" fontAlgn="t"/>
                      <a:endParaRPr lang="ja-JP" altLang="en-US" sz="700" b="0" i="0" u="none" strike="noStrike" dirty="0">
                        <a:solidFill>
                          <a:schemeClr val="tx1"/>
                        </a:solidFill>
                        <a:effectLst/>
                        <a:latin typeface="Meiryo UI" panose="020B0604030504040204" pitchFamily="50" charset="-128"/>
                        <a:ea typeface="Meiryo UI" panose="020B0604030504040204" pitchFamily="50" charset="-128"/>
                      </a:endParaRPr>
                    </a:p>
                  </a:txBody>
                  <a:tcPr marL="4059" marR="4059" marT="4059" marB="0"/>
                </a:tc>
                <a:tc>
                  <a:txBody>
                    <a:bodyPr/>
                    <a:lstStyle/>
                    <a:p>
                      <a:r>
                        <a:rPr kumimoji="1" lang="ja-JP" altLang="en-US" sz="700" dirty="0" smtClean="0">
                          <a:solidFill>
                            <a:schemeClr val="tx1"/>
                          </a:solidFill>
                          <a:latin typeface="Meiryo UI" panose="020B0604030504040204" pitchFamily="50" charset="-128"/>
                          <a:ea typeface="Meiryo UI" panose="020B0604030504040204" pitchFamily="50" charset="-128"/>
                        </a:rPr>
                        <a:t>●地下鉄民営化・成長戦略ＰＴ設置</a:t>
                      </a:r>
                    </a:p>
                  </a:txBody>
                  <a:tcPr/>
                </a:tc>
                <a:tc>
                  <a:txBody>
                    <a:bodyPr/>
                    <a:lstStyle/>
                    <a:p>
                      <a:endParaRPr kumimoji="1" lang="ja-JP" altLang="en-US" sz="700" strike="sngStrike" dirty="0" smtClean="0">
                        <a:solidFill>
                          <a:schemeClr val="tx1"/>
                        </a:solidFill>
                        <a:latin typeface="Meiryo UI" panose="020B0604030504040204" pitchFamily="50" charset="-128"/>
                        <a:ea typeface="Meiryo UI" panose="020B0604030504040204" pitchFamily="50" charset="-128"/>
                      </a:endParaRPr>
                    </a:p>
                  </a:txBody>
                  <a:tcPr/>
                </a:tc>
                <a:tc>
                  <a:txBody>
                    <a:bodyPr/>
                    <a:lstStyle/>
                    <a:p>
                      <a:endParaRPr kumimoji="1" lang="ja-JP" altLang="en-US" sz="700" dirty="0" smtClean="0">
                        <a:solidFill>
                          <a:schemeClr val="tx1"/>
                        </a:solidFill>
                        <a:latin typeface="Meiryo UI" panose="020B0604030504040204" pitchFamily="50" charset="-128"/>
                        <a:ea typeface="Meiryo UI" panose="020B0604030504040204" pitchFamily="50" charset="-128"/>
                      </a:endParaRPr>
                    </a:p>
                  </a:txBody>
                  <a:tcPr/>
                </a:tc>
                <a:tc>
                  <a:txBody>
                    <a:bodyPr/>
                    <a:lstStyle/>
                    <a:p>
                      <a:endParaRPr kumimoji="1" lang="ja-JP" altLang="en-US" sz="700" strike="sngStrike" dirty="0" smtClean="0">
                        <a:solidFill>
                          <a:schemeClr val="tx1"/>
                        </a:solidFill>
                        <a:latin typeface="Meiryo UI" panose="020B0604030504040204" pitchFamily="50" charset="-128"/>
                        <a:ea typeface="Meiryo UI" panose="020B0604030504040204" pitchFamily="50" charset="-128"/>
                      </a:endParaRPr>
                    </a:p>
                  </a:txBody>
                  <a:tcPr/>
                </a:tc>
                <a:tc>
                  <a:txBody>
                    <a:bodyPr/>
                    <a:lstStyle/>
                    <a:p>
                      <a:endParaRPr kumimoji="1" lang="ja-JP" altLang="en-US" sz="700" dirty="0">
                        <a:solidFill>
                          <a:schemeClr val="tx1"/>
                        </a:solidFill>
                        <a:latin typeface="Meiryo UI" panose="020B0604030504040204" pitchFamily="50" charset="-128"/>
                        <a:ea typeface="Meiryo UI" panose="020B0604030504040204" pitchFamily="50" charset="-128"/>
                      </a:endParaRPr>
                    </a:p>
                  </a:txBody>
                  <a:tcPr/>
                </a:tc>
                <a:tc>
                  <a:txBody>
                    <a:bodyPr/>
                    <a:lstStyle/>
                    <a:p>
                      <a:r>
                        <a:rPr kumimoji="1" lang="ja-JP" altLang="en-US" sz="700" dirty="0" smtClean="0">
                          <a:solidFill>
                            <a:schemeClr val="tx1"/>
                          </a:solidFill>
                          <a:latin typeface="Meiryo UI" panose="020B0604030504040204" pitchFamily="50" charset="-128"/>
                          <a:ea typeface="Meiryo UI" panose="020B0604030504040204" pitchFamily="50" charset="-128"/>
                        </a:rPr>
                        <a:t>●交通事業の設置条例の廃止条例案可決</a:t>
                      </a:r>
                      <a:endParaRPr kumimoji="1" lang="ja-JP" altLang="en-US" sz="700" dirty="0">
                        <a:solidFill>
                          <a:schemeClr val="tx1"/>
                        </a:solidFill>
                        <a:latin typeface="Meiryo UI" panose="020B0604030504040204" pitchFamily="50" charset="-128"/>
                        <a:ea typeface="Meiryo UI" panose="020B0604030504040204" pitchFamily="50" charset="-128"/>
                      </a:endParaRPr>
                    </a:p>
                  </a:txBody>
                  <a:tcPr/>
                </a:tc>
                <a:tc>
                  <a:txBody>
                    <a:bodyPr/>
                    <a:lstStyle/>
                    <a:p>
                      <a:r>
                        <a:rPr kumimoji="1" lang="ja-JP" altLang="en-US" sz="700" dirty="0" smtClean="0">
                          <a:solidFill>
                            <a:schemeClr val="tx1"/>
                          </a:solidFill>
                          <a:latin typeface="Meiryo UI" panose="020B0604030504040204" pitchFamily="50" charset="-128"/>
                          <a:ea typeface="Meiryo UI" panose="020B0604030504040204" pitchFamily="50" charset="-128"/>
                        </a:rPr>
                        <a:t>●準備会社設立</a:t>
                      </a:r>
                      <a:endParaRPr kumimoji="1" lang="en-US" altLang="ja-JP" sz="700" dirty="0" smtClean="0">
                        <a:solidFill>
                          <a:schemeClr val="tx1"/>
                        </a:solidFill>
                        <a:latin typeface="Meiryo UI" panose="020B0604030504040204" pitchFamily="50" charset="-128"/>
                        <a:ea typeface="Meiryo UI" panose="020B0604030504040204" pitchFamily="50" charset="-128"/>
                      </a:endParaRPr>
                    </a:p>
                  </a:txBody>
                  <a:tcPr/>
                </a:tc>
                <a:tc>
                  <a:txBody>
                    <a:bodyPr/>
                    <a:lstStyle/>
                    <a:p>
                      <a:r>
                        <a:rPr kumimoji="1" lang="ja-JP" altLang="en-US" sz="700" dirty="0" smtClean="0">
                          <a:solidFill>
                            <a:schemeClr val="tx1"/>
                          </a:solidFill>
                          <a:latin typeface="Meiryo UI" panose="020B0604030504040204" pitchFamily="50" charset="-128"/>
                          <a:ea typeface="Meiryo UI" panose="020B0604030504040204" pitchFamily="50" charset="-128"/>
                        </a:rPr>
                        <a:t>●地下鉄新会社による営業開始</a:t>
                      </a:r>
                    </a:p>
                  </a:txBody>
                  <a:tcPr/>
                </a:tc>
                <a:extLst>
                  <a:ext uri="{0D108BD9-81ED-4DB2-BD59-A6C34878D82A}">
                    <a16:rowId xmlns="" xmlns:a16="http://schemas.microsoft.com/office/drawing/2014/main" val="1927874709"/>
                  </a:ext>
                </a:extLst>
              </a:tr>
              <a:tr h="432000">
                <a:tc vMerge="1">
                  <a:txBody>
                    <a:bodyPr/>
                    <a:lstStyle/>
                    <a:p>
                      <a:pPr algn="ctr" rtl="0" fontAlgn="ctr"/>
                      <a:endParaRPr lang="ja-JP" altLang="en-US" sz="700" b="1" i="0" u="none" strike="noStrike" dirty="0">
                        <a:solidFill>
                          <a:schemeClr val="bg1"/>
                        </a:solidFill>
                        <a:effectLst/>
                        <a:latin typeface="Meiryo UI" panose="020B0604030504040204" pitchFamily="50" charset="-128"/>
                        <a:ea typeface="Meiryo UI" panose="020B0604030504040204" pitchFamily="50" charset="-128"/>
                      </a:endParaRPr>
                    </a:p>
                  </a:txBody>
                  <a:tcPr marL="4059" marR="4059" marT="4059" marB="0" anchor="ctr">
                    <a:solidFill>
                      <a:schemeClr val="tx1">
                        <a:lumMod val="50000"/>
                        <a:lumOff val="50000"/>
                      </a:schemeClr>
                    </a:solidFill>
                  </a:tcPr>
                </a:tc>
                <a:tc>
                  <a:txBody>
                    <a:bodyPr/>
                    <a:lstStyle/>
                    <a:p>
                      <a:pPr algn="l" rtl="0" fontAlgn="ctr"/>
                      <a:r>
                        <a:rPr lang="en-US" altLang="ja-JP" sz="700" b="1" i="0" u="none" strike="noStrike" dirty="0" smtClean="0">
                          <a:solidFill>
                            <a:schemeClr val="bg1"/>
                          </a:solidFill>
                          <a:effectLst/>
                          <a:latin typeface="Meiryo UI" panose="020B0604030504040204" pitchFamily="50" charset="-128"/>
                          <a:ea typeface="Meiryo UI" panose="020B0604030504040204" pitchFamily="50" charset="-128"/>
                        </a:rPr>
                        <a:t>2. </a:t>
                      </a:r>
                      <a:r>
                        <a:rPr lang="ja-JP" altLang="en-US" sz="700" b="1" i="0" u="none" strike="noStrike" dirty="0" smtClean="0">
                          <a:solidFill>
                            <a:schemeClr val="bg1"/>
                          </a:solidFill>
                          <a:effectLst/>
                          <a:latin typeface="Meiryo UI" panose="020B0604030504040204" pitchFamily="50" charset="-128"/>
                          <a:ea typeface="Meiryo UI" panose="020B0604030504040204" pitchFamily="50" charset="-128"/>
                        </a:rPr>
                        <a:t>バス</a:t>
                      </a:r>
                      <a:endParaRPr lang="en-US" altLang="ja-JP" sz="700" b="1" i="0" u="none" strike="noStrike" dirty="0" smtClean="0">
                        <a:solidFill>
                          <a:schemeClr val="bg1"/>
                        </a:solidFill>
                        <a:effectLst/>
                        <a:latin typeface="Meiryo UI" panose="020B0604030504040204" pitchFamily="50" charset="-128"/>
                        <a:ea typeface="Meiryo UI" panose="020B0604030504040204" pitchFamily="50" charset="-128"/>
                      </a:endParaRPr>
                    </a:p>
                  </a:txBody>
                  <a:tcPr marL="4059" marR="4059" marT="4059" marB="0" anchor="ctr">
                    <a:solidFill>
                      <a:schemeClr val="tx1">
                        <a:lumMod val="50000"/>
                        <a:lumOff val="50000"/>
                      </a:schemeClr>
                    </a:solidFill>
                  </a:tcPr>
                </a:tc>
                <a:tc>
                  <a:txBody>
                    <a:bodyPr/>
                    <a:lstStyle/>
                    <a:p>
                      <a:pPr algn="l" rtl="0" fontAlgn="ctr"/>
                      <a:endParaRPr lang="ja-JP" altLang="en-US" sz="700" b="0" i="0" u="none" strike="noStrike" dirty="0">
                        <a:solidFill>
                          <a:schemeClr val="tx1"/>
                        </a:solidFill>
                        <a:effectLst/>
                        <a:latin typeface="Meiryo UI" panose="020B0604030504040204" pitchFamily="50" charset="-128"/>
                        <a:ea typeface="Meiryo UI" panose="020B0604030504040204" pitchFamily="50" charset="-128"/>
                      </a:endParaRPr>
                    </a:p>
                  </a:txBody>
                  <a:tcPr marL="4059" marR="4059" marT="4059" marB="0"/>
                </a:tc>
                <a:tc>
                  <a:txBody>
                    <a:bodyPr/>
                    <a:lstStyle/>
                    <a:p>
                      <a:pPr algn="l" fontAlgn="t"/>
                      <a:endParaRPr lang="ja-JP" altLang="en-US" sz="700" b="0" i="0" u="none" strike="noStrike" dirty="0">
                        <a:solidFill>
                          <a:schemeClr val="tx1"/>
                        </a:solidFill>
                        <a:effectLst/>
                        <a:latin typeface="Meiryo UI" panose="020B0604030504040204" pitchFamily="50" charset="-128"/>
                        <a:ea typeface="Meiryo UI" panose="020B0604030504040204" pitchFamily="50" charset="-128"/>
                      </a:endParaRPr>
                    </a:p>
                  </a:txBody>
                  <a:tcPr marL="4059" marR="4059" marT="4059" marB="0"/>
                </a:tc>
                <a:tc>
                  <a:txBody>
                    <a:bodyPr/>
                    <a:lstStyle/>
                    <a:p>
                      <a:pPr algn="l" rtl="0" fontAlgn="ctr"/>
                      <a:endParaRPr lang="ja-JP" altLang="en-US" sz="700" b="0" i="0" u="none" strike="noStrike" dirty="0">
                        <a:solidFill>
                          <a:schemeClr val="tx1"/>
                        </a:solidFill>
                        <a:effectLst/>
                        <a:latin typeface="Meiryo UI" panose="020B0604030504040204" pitchFamily="50" charset="-128"/>
                        <a:ea typeface="Meiryo UI" panose="020B0604030504040204" pitchFamily="50" charset="-128"/>
                      </a:endParaRPr>
                    </a:p>
                  </a:txBody>
                  <a:tcPr marL="4059" marR="4059" marT="4059" marB="0"/>
                </a:tc>
                <a:tc>
                  <a:txBody>
                    <a:bodyPr/>
                    <a:lstStyle/>
                    <a:p>
                      <a:r>
                        <a:rPr kumimoji="1" lang="ja-JP" altLang="en-US" sz="700" dirty="0" smtClean="0">
                          <a:solidFill>
                            <a:schemeClr val="tx1"/>
                          </a:solidFill>
                          <a:latin typeface="Meiryo UI" panose="020B0604030504040204" pitchFamily="50" charset="-128"/>
                          <a:ea typeface="Meiryo UI" panose="020B0604030504040204" pitchFamily="50" charset="-128"/>
                        </a:rPr>
                        <a:t>●バス改革・持続戦略</a:t>
                      </a:r>
                      <a:r>
                        <a:rPr kumimoji="1" lang="en-US" altLang="ja-JP" sz="700" dirty="0" smtClean="0">
                          <a:solidFill>
                            <a:schemeClr val="tx1"/>
                          </a:solidFill>
                          <a:latin typeface="Meiryo UI" panose="020B0604030504040204" pitchFamily="50" charset="-128"/>
                          <a:ea typeface="Meiryo UI" panose="020B0604030504040204" pitchFamily="50" charset="-128"/>
                        </a:rPr>
                        <a:t>PT</a:t>
                      </a:r>
                      <a:r>
                        <a:rPr kumimoji="1" lang="ja-JP" altLang="en-US" sz="700" dirty="0" smtClean="0">
                          <a:solidFill>
                            <a:schemeClr val="tx1"/>
                          </a:solidFill>
                          <a:latin typeface="Meiryo UI" panose="020B0604030504040204" pitchFamily="50" charset="-128"/>
                          <a:ea typeface="Meiryo UI" panose="020B0604030504040204" pitchFamily="50" charset="-128"/>
                        </a:rPr>
                        <a:t>設置</a:t>
                      </a:r>
                      <a:endParaRPr kumimoji="1" lang="ja-JP" altLang="en-US" sz="700" dirty="0">
                        <a:solidFill>
                          <a:schemeClr val="tx1"/>
                        </a:solidFill>
                        <a:latin typeface="Meiryo UI" panose="020B0604030504040204" pitchFamily="50" charset="-128"/>
                        <a:ea typeface="Meiryo UI" panose="020B0604030504040204" pitchFamily="50" charset="-128"/>
                      </a:endParaRPr>
                    </a:p>
                  </a:txBody>
                  <a:tcPr/>
                </a:tc>
                <a:tc>
                  <a:txBody>
                    <a:bodyPr/>
                    <a:lstStyle/>
                    <a:p>
                      <a:r>
                        <a:rPr kumimoji="1" lang="ja-JP" altLang="en-US" sz="7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●赤バス廃止</a:t>
                      </a:r>
                    </a:p>
                  </a:txBody>
                  <a:tcPr/>
                </a:tc>
                <a:tc>
                  <a:txBody>
                    <a:bodyPr/>
                    <a:lstStyle/>
                    <a:p>
                      <a:endParaRPr kumimoji="1" lang="ja-JP" altLang="en-US" sz="700" dirty="0">
                        <a:solidFill>
                          <a:schemeClr val="tx1"/>
                        </a:solidFill>
                        <a:latin typeface="Meiryo UI" panose="020B0604030504040204" pitchFamily="50" charset="-128"/>
                        <a:ea typeface="Meiryo UI" panose="020B0604030504040204" pitchFamily="50" charset="-128"/>
                      </a:endParaRPr>
                    </a:p>
                  </a:txBody>
                  <a:tcPr/>
                </a:tc>
                <a:tc>
                  <a:txBody>
                    <a:bodyPr/>
                    <a:lstStyle/>
                    <a:p>
                      <a:r>
                        <a:rPr kumimoji="1" lang="ja-JP" altLang="en-US" sz="700" dirty="0" smtClean="0">
                          <a:solidFill>
                            <a:schemeClr val="tx1"/>
                          </a:solidFill>
                          <a:latin typeface="Meiryo UI" panose="020B0604030504040204" pitchFamily="50" charset="-128"/>
                          <a:ea typeface="Meiryo UI" panose="020B0604030504040204" pitchFamily="50" charset="-128"/>
                        </a:rPr>
                        <a:t>●バス路線見直し</a:t>
                      </a:r>
                      <a:endParaRPr kumimoji="1" lang="ja-JP" altLang="en-US" sz="700" dirty="0">
                        <a:solidFill>
                          <a:schemeClr val="tx1"/>
                        </a:solidFill>
                        <a:latin typeface="Meiryo UI" panose="020B0604030504040204" pitchFamily="50" charset="-128"/>
                        <a:ea typeface="Meiryo UI" panose="020B0604030504040204" pitchFamily="50" charset="-128"/>
                      </a:endParaRPr>
                    </a:p>
                  </a:txBody>
                  <a:tcPr/>
                </a:tc>
                <a:tc>
                  <a:txBody>
                    <a:bodyPr/>
                    <a:lstStyle/>
                    <a:p>
                      <a:r>
                        <a:rPr kumimoji="1" lang="ja-JP" altLang="en-US" sz="700" dirty="0" smtClean="0">
                          <a:solidFill>
                            <a:schemeClr val="tx1"/>
                          </a:solidFill>
                          <a:latin typeface="Meiryo UI" panose="020B0604030504040204" pitchFamily="50" charset="-128"/>
                          <a:ea typeface="Meiryo UI" panose="020B0604030504040204" pitchFamily="50" charset="-128"/>
                        </a:rPr>
                        <a:t>●バス路線見直し</a:t>
                      </a:r>
                      <a:endParaRPr kumimoji="1" lang="ja-JP" altLang="en-US" sz="700" dirty="0">
                        <a:solidFill>
                          <a:schemeClr val="tx1"/>
                        </a:solidFill>
                        <a:latin typeface="Meiryo UI" panose="020B0604030504040204" pitchFamily="50" charset="-128"/>
                        <a:ea typeface="Meiryo UI" panose="020B0604030504040204" pitchFamily="50" charset="-128"/>
                      </a:endParaRPr>
                    </a:p>
                  </a:txBody>
                  <a:tcPr/>
                </a:tc>
                <a:tc>
                  <a:txBody>
                    <a:bodyPr/>
                    <a:lstStyle/>
                    <a:p>
                      <a:r>
                        <a:rPr kumimoji="1" lang="ja-JP" altLang="en-US" sz="700" dirty="0" smtClean="0">
                          <a:solidFill>
                            <a:schemeClr val="tx1"/>
                          </a:solidFill>
                          <a:latin typeface="Meiryo UI" panose="020B0604030504040204" pitchFamily="50" charset="-128"/>
                          <a:ea typeface="Meiryo UI" panose="020B0604030504040204" pitchFamily="50" charset="-128"/>
                        </a:rPr>
                        <a:t>●交通事業の設置条例の廃止条例案可決</a:t>
                      </a:r>
                      <a:endParaRPr kumimoji="1" lang="ja-JP" altLang="en-US" sz="700" dirty="0">
                        <a:solidFill>
                          <a:schemeClr val="tx1"/>
                        </a:solidFill>
                        <a:latin typeface="Meiryo UI" panose="020B0604030504040204" pitchFamily="50" charset="-128"/>
                        <a:ea typeface="Meiryo UI" panose="020B0604030504040204" pitchFamily="50" charset="-128"/>
                      </a:endParaRPr>
                    </a:p>
                  </a:txBody>
                  <a:tcPr/>
                </a:tc>
                <a:tc>
                  <a:txBody>
                    <a:bodyPr/>
                    <a:lstStyle/>
                    <a:p>
                      <a:endParaRPr kumimoji="1" lang="ja-JP" altLang="en-US" sz="700" dirty="0">
                        <a:solidFill>
                          <a:schemeClr val="tx1"/>
                        </a:solidFill>
                        <a:latin typeface="Meiryo UI" panose="020B0604030504040204" pitchFamily="50" charset="-128"/>
                        <a:ea typeface="Meiryo UI" panose="020B0604030504040204" pitchFamily="50" charset="-128"/>
                      </a:endParaRPr>
                    </a:p>
                  </a:txBody>
                  <a:tcPr/>
                </a:tc>
                <a:tc>
                  <a:txBody>
                    <a:bodyPr/>
                    <a:lstStyle/>
                    <a:p>
                      <a:r>
                        <a:rPr kumimoji="1" lang="ja-JP" altLang="en-US" sz="700" dirty="0" smtClean="0">
                          <a:solidFill>
                            <a:schemeClr val="tx1"/>
                          </a:solidFill>
                          <a:latin typeface="Meiryo UI" panose="020B0604030504040204" pitchFamily="50" charset="-128"/>
                          <a:ea typeface="Meiryo UI" panose="020B0604030504040204" pitchFamily="50" charset="-128"/>
                        </a:rPr>
                        <a:t>●大阪シティバス（株）による営業開始</a:t>
                      </a:r>
                      <a:endParaRPr kumimoji="1" lang="ja-JP" altLang="en-US" sz="700" dirty="0">
                        <a:solidFill>
                          <a:schemeClr val="tx1"/>
                        </a:solidFill>
                        <a:latin typeface="Meiryo UI" panose="020B0604030504040204" pitchFamily="50" charset="-128"/>
                        <a:ea typeface="Meiryo UI" panose="020B0604030504040204" pitchFamily="50" charset="-128"/>
                      </a:endParaRPr>
                    </a:p>
                  </a:txBody>
                  <a:tcPr/>
                </a:tc>
              </a:tr>
              <a:tr h="792000">
                <a:tc vMerge="1">
                  <a:txBody>
                    <a:bodyPr/>
                    <a:lstStyle/>
                    <a:p>
                      <a:pPr algn="ctr" rtl="0" fontAlgn="ctr"/>
                      <a:endParaRPr lang="ja-JP" altLang="en-US" sz="700" b="1" i="0" u="none" strike="noStrike" dirty="0">
                        <a:solidFill>
                          <a:schemeClr val="bg1"/>
                        </a:solidFill>
                        <a:effectLst/>
                        <a:latin typeface="Meiryo UI" panose="020B0604030504040204" pitchFamily="50" charset="-128"/>
                        <a:ea typeface="Meiryo UI" panose="020B0604030504040204" pitchFamily="50" charset="-128"/>
                      </a:endParaRPr>
                    </a:p>
                  </a:txBody>
                  <a:tcPr marL="4059" marR="4059" marT="4059" marB="0" anchor="ctr">
                    <a:solidFill>
                      <a:schemeClr val="tx1">
                        <a:lumMod val="50000"/>
                        <a:lumOff val="50000"/>
                      </a:schemeClr>
                    </a:solidFill>
                  </a:tcPr>
                </a:tc>
                <a:tc>
                  <a:txBody>
                    <a:bodyPr/>
                    <a:lstStyle/>
                    <a:p>
                      <a:pPr algn="l" rtl="0" fontAlgn="ctr"/>
                      <a:r>
                        <a:rPr lang="en-US" altLang="ja-JP" sz="700" b="1" i="0" u="none" strike="noStrike" dirty="0" smtClean="0">
                          <a:solidFill>
                            <a:schemeClr val="bg1"/>
                          </a:solidFill>
                          <a:effectLst/>
                          <a:latin typeface="Meiryo UI" panose="020B0604030504040204" pitchFamily="50" charset="-128"/>
                          <a:ea typeface="Meiryo UI" panose="020B0604030504040204" pitchFamily="50" charset="-128"/>
                        </a:rPr>
                        <a:t>3. </a:t>
                      </a:r>
                      <a:r>
                        <a:rPr lang="ja-JP" altLang="en-US" sz="700" b="1" i="0" u="none" strike="noStrike" dirty="0" smtClean="0">
                          <a:solidFill>
                            <a:schemeClr val="bg1"/>
                          </a:solidFill>
                          <a:effectLst/>
                          <a:latin typeface="Meiryo UI" panose="020B0604030504040204" pitchFamily="50" charset="-128"/>
                          <a:ea typeface="Meiryo UI" panose="020B0604030504040204" pitchFamily="50" charset="-128"/>
                        </a:rPr>
                        <a:t>水道</a:t>
                      </a:r>
                      <a:endParaRPr lang="ja-JP" altLang="en-US" sz="700" b="1" i="0" u="none" strike="noStrike" dirty="0">
                        <a:solidFill>
                          <a:schemeClr val="bg1"/>
                        </a:solidFill>
                        <a:effectLst/>
                        <a:latin typeface="Meiryo UI" panose="020B0604030504040204" pitchFamily="50" charset="-128"/>
                        <a:ea typeface="Meiryo UI" panose="020B0604030504040204" pitchFamily="50" charset="-128"/>
                      </a:endParaRPr>
                    </a:p>
                  </a:txBody>
                  <a:tcPr marL="4059" marR="4059" marT="4059" marB="0" anchor="ctr">
                    <a:solidFill>
                      <a:schemeClr val="tx1">
                        <a:lumMod val="50000"/>
                        <a:lumOff val="50000"/>
                      </a:schemeClr>
                    </a:solidFill>
                  </a:tcPr>
                </a:tc>
                <a:tc>
                  <a:txBody>
                    <a:bodyPr/>
                    <a:lstStyle/>
                    <a:p>
                      <a:r>
                        <a:rPr kumimoji="1" lang="ja-JP" altLang="en-US" sz="700" dirty="0" smtClean="0">
                          <a:solidFill>
                            <a:schemeClr val="tx1"/>
                          </a:solidFill>
                          <a:latin typeface="Meiryo UI" panose="020B0604030504040204" pitchFamily="50" charset="-128"/>
                          <a:ea typeface="Meiryo UI" panose="020B0604030504040204" pitchFamily="50" charset="-128"/>
                        </a:rPr>
                        <a:t>●コンセッション型指定管理者制度による府用水供給事業の受託提案</a:t>
                      </a:r>
                      <a:endParaRPr kumimoji="1" lang="ja-JP" altLang="en-US" sz="700" dirty="0">
                        <a:solidFill>
                          <a:schemeClr val="tx1"/>
                        </a:solidFill>
                        <a:latin typeface="Meiryo UI" panose="020B0604030504040204" pitchFamily="50" charset="-128"/>
                        <a:ea typeface="Meiryo UI" panose="020B0604030504040204" pitchFamily="50" charset="-128"/>
                      </a:endParaRPr>
                    </a:p>
                  </a:txBody>
                  <a:tcPr/>
                </a:tc>
                <a:tc>
                  <a:txBody>
                    <a:bodyPr/>
                    <a:lstStyle/>
                    <a:p>
                      <a:r>
                        <a:rPr kumimoji="1" lang="ja-JP" altLang="en-US" sz="700" dirty="0" smtClean="0">
                          <a:solidFill>
                            <a:schemeClr val="tx1"/>
                          </a:solidFill>
                          <a:latin typeface="Meiryo UI" panose="020B0604030504040204" pitchFamily="50" charset="-128"/>
                          <a:ea typeface="Meiryo UI" panose="020B0604030504040204" pitchFamily="50" charset="-128"/>
                        </a:rPr>
                        <a:t>●府との協議中止</a:t>
                      </a:r>
                      <a:endParaRPr kumimoji="1" lang="en-US" altLang="ja-JP" sz="700" dirty="0" smtClean="0">
                        <a:solidFill>
                          <a:schemeClr val="tx1"/>
                        </a:solidFill>
                        <a:latin typeface="Meiryo UI" panose="020B0604030504040204" pitchFamily="50" charset="-128"/>
                        <a:ea typeface="Meiryo UI" panose="020B0604030504040204" pitchFamily="50" charset="-128"/>
                      </a:endParaRPr>
                    </a:p>
                  </a:txBody>
                  <a:tcPr/>
                </a:tc>
                <a:tc>
                  <a:txBody>
                    <a:bodyPr/>
                    <a:lstStyle/>
                    <a:p>
                      <a:pPr algn="l" rtl="0" fontAlgn="ctr"/>
                      <a:endParaRPr lang="ja-JP" altLang="en-US" sz="700" b="0" i="0" u="none" strike="noStrike" dirty="0">
                        <a:solidFill>
                          <a:schemeClr val="tx1"/>
                        </a:solidFill>
                        <a:effectLst/>
                        <a:latin typeface="Meiryo UI" panose="020B0604030504040204" pitchFamily="50" charset="-128"/>
                        <a:ea typeface="Meiryo UI" panose="020B0604030504040204" pitchFamily="50" charset="-128"/>
                      </a:endParaRPr>
                    </a:p>
                  </a:txBody>
                  <a:tcPr marL="4059" marR="4059" marT="4059" marB="0"/>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700" dirty="0" smtClean="0">
                          <a:solidFill>
                            <a:schemeClr val="tx1"/>
                          </a:solidFill>
                          <a:latin typeface="Meiryo UI" panose="020B0604030504040204" pitchFamily="50" charset="-128"/>
                          <a:ea typeface="Meiryo UI" panose="020B0604030504040204" pitchFamily="50" charset="-128"/>
                        </a:rPr>
                        <a:t>●大阪広域水道企業団との統合協議開始</a:t>
                      </a:r>
                    </a:p>
                    <a:p>
                      <a:endParaRPr kumimoji="1" lang="ja-JP" altLang="en-US" sz="700" dirty="0">
                        <a:solidFill>
                          <a:schemeClr val="tx1"/>
                        </a:solidFill>
                        <a:latin typeface="Meiryo UI" panose="020B0604030504040204" pitchFamily="50" charset="-128"/>
                        <a:ea typeface="Meiryo UI" panose="020B0604030504040204" pitchFamily="50" charset="-128"/>
                      </a:endParaRPr>
                    </a:p>
                  </a:txBody>
                  <a:tcPr/>
                </a:tc>
                <a:tc>
                  <a:txBody>
                    <a:bodyPr/>
                    <a:lstStyle/>
                    <a:p>
                      <a:endParaRPr kumimoji="1" lang="ja-JP" altLang="en-US" sz="700" dirty="0" smtClean="0">
                        <a:solidFill>
                          <a:schemeClr val="tx1"/>
                        </a:solidFill>
                        <a:latin typeface="Meiryo UI" panose="020B0604030504040204" pitchFamily="50" charset="-128"/>
                        <a:ea typeface="Meiryo UI" panose="020B0604030504040204" pitchFamily="50" charset="-128"/>
                      </a:endParaRPr>
                    </a:p>
                  </a:txBody>
                  <a:tcPr/>
                </a:tc>
                <a:tc>
                  <a:txBody>
                    <a:bodyPr/>
                    <a:lstStyle/>
                    <a:p>
                      <a:r>
                        <a:rPr kumimoji="1" lang="ja-JP" altLang="en-US" sz="700" dirty="0" smtClean="0">
                          <a:solidFill>
                            <a:schemeClr val="tx1"/>
                          </a:solidFill>
                          <a:latin typeface="Meiryo UI" panose="020B0604030504040204" pitchFamily="50" charset="-128"/>
                          <a:ea typeface="Meiryo UI" panose="020B0604030504040204" pitchFamily="50" charset="-128"/>
                        </a:rPr>
                        <a:t>●企業団との統合議案否決</a:t>
                      </a:r>
                      <a:endParaRPr kumimoji="1" lang="en-US" altLang="ja-JP" sz="700" dirty="0" smtClean="0">
                        <a:solidFill>
                          <a:schemeClr val="tx1"/>
                        </a:solidFill>
                        <a:latin typeface="Meiryo UI" panose="020B0604030504040204" pitchFamily="50" charset="-128"/>
                        <a:ea typeface="Meiryo UI" panose="020B0604030504040204" pitchFamily="50" charset="-128"/>
                      </a:endParaRPr>
                    </a:p>
                    <a:p>
                      <a:pPr marL="0" indent="0"/>
                      <a:r>
                        <a:rPr kumimoji="1" lang="ja-JP" altLang="en-US" sz="700" dirty="0" smtClean="0">
                          <a:solidFill>
                            <a:schemeClr val="tx1"/>
                          </a:solidFill>
                          <a:latin typeface="Meiryo UI" panose="020B0604030504040204" pitchFamily="50" charset="-128"/>
                          <a:ea typeface="Meiryo UI" panose="020B0604030504040204" pitchFamily="50" charset="-128"/>
                        </a:rPr>
                        <a:t>●上下分離による民営化の方向性決定</a:t>
                      </a:r>
                      <a:r>
                        <a:rPr kumimoji="1" lang="ja-JP" altLang="en-US" sz="700" spc="-100" baseline="0" dirty="0" smtClean="0">
                          <a:solidFill>
                            <a:schemeClr val="tx1"/>
                          </a:solidFill>
                          <a:latin typeface="Meiryo UI" panose="020B0604030504040204" pitchFamily="50" charset="-128"/>
                          <a:ea typeface="Meiryo UI" panose="020B0604030504040204" pitchFamily="50" charset="-128"/>
                        </a:rPr>
                        <a:t>（市戦略会議）</a:t>
                      </a:r>
                      <a:endParaRPr kumimoji="1" lang="ja-JP" altLang="en-US" sz="700" spc="-100" baseline="0" dirty="0">
                        <a:solidFill>
                          <a:schemeClr val="tx1"/>
                        </a:solidFill>
                        <a:latin typeface="Meiryo UI" panose="020B0604030504040204" pitchFamily="50" charset="-128"/>
                        <a:ea typeface="Meiryo UI" panose="020B0604030504040204" pitchFamily="50" charset="-128"/>
                      </a:endParaRPr>
                    </a:p>
                  </a:txBody>
                  <a:tcPr/>
                </a:tc>
                <a:tc>
                  <a:txBody>
                    <a:bodyPr/>
                    <a:lstStyle/>
                    <a:p>
                      <a:endParaRPr kumimoji="1" lang="ja-JP" altLang="en-US" sz="700" dirty="0">
                        <a:solidFill>
                          <a:schemeClr val="tx1"/>
                        </a:solidFill>
                        <a:latin typeface="Meiryo UI" panose="020B0604030504040204" pitchFamily="50" charset="-128"/>
                        <a:ea typeface="Meiryo UI" panose="020B0604030504040204" pitchFamily="50" charset="-128"/>
                      </a:endParaRPr>
                    </a:p>
                  </a:txBody>
                  <a:tcPr/>
                </a:tc>
                <a:tc>
                  <a:txBody>
                    <a:bodyPr/>
                    <a:lstStyle/>
                    <a:p>
                      <a:endParaRPr kumimoji="1" lang="ja-JP" altLang="en-US" sz="700" dirty="0">
                        <a:solidFill>
                          <a:schemeClr val="tx1"/>
                        </a:solidFill>
                        <a:latin typeface="Meiryo UI" panose="020B0604030504040204" pitchFamily="50" charset="-128"/>
                        <a:ea typeface="Meiryo UI" panose="020B0604030504040204" pitchFamily="50" charset="-128"/>
                      </a:endParaRPr>
                    </a:p>
                  </a:txBody>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700" dirty="0" smtClean="0">
                          <a:solidFill>
                            <a:schemeClr val="tx1"/>
                          </a:solidFill>
                          <a:latin typeface="Meiryo UI" panose="020B0604030504040204" pitchFamily="50" charset="-128"/>
                          <a:ea typeface="Meiryo UI" panose="020B0604030504040204" pitchFamily="50" charset="-128"/>
                        </a:rPr>
                        <a:t>●運営権制度の活用条例案廃案（審議未了）</a:t>
                      </a:r>
                    </a:p>
                  </a:txBody>
                  <a:tcPr/>
                </a:tc>
                <a:tc>
                  <a:txBody>
                    <a:bodyPr/>
                    <a:lstStyle/>
                    <a:p>
                      <a:endParaRPr kumimoji="1" lang="ja-JP" altLang="en-US" sz="700" strike="sngStrike" dirty="0">
                        <a:solidFill>
                          <a:schemeClr val="tx1"/>
                        </a:solidFill>
                        <a:latin typeface="Meiryo UI" panose="020B0604030504040204" pitchFamily="50" charset="-128"/>
                        <a:ea typeface="Meiryo UI" panose="020B0604030504040204" pitchFamily="50" charset="-128"/>
                      </a:endParaRPr>
                    </a:p>
                  </a:txBody>
                  <a:tcPr/>
                </a:tc>
                <a:tc>
                  <a:txBody>
                    <a:bodyPr/>
                    <a:lstStyle/>
                    <a:p>
                      <a:endParaRPr kumimoji="1" lang="ja-JP" altLang="en-US" sz="700" dirty="0">
                        <a:solidFill>
                          <a:schemeClr val="tx1"/>
                        </a:solidFill>
                        <a:latin typeface="Meiryo UI" panose="020B0604030504040204" pitchFamily="50" charset="-128"/>
                        <a:ea typeface="Meiryo UI" panose="020B0604030504040204" pitchFamily="50" charset="-128"/>
                      </a:endParaRPr>
                    </a:p>
                  </a:txBody>
                  <a:tcPr/>
                </a:tc>
              </a:tr>
              <a:tr h="576000">
                <a:tc vMerge="1">
                  <a:txBody>
                    <a:bodyPr/>
                    <a:lstStyle/>
                    <a:p>
                      <a:pPr algn="ctr" rtl="0" fontAlgn="ctr"/>
                      <a:endParaRPr lang="ja-JP" altLang="en-US" sz="700" b="1" i="0" u="none" strike="noStrike" dirty="0">
                        <a:solidFill>
                          <a:schemeClr val="bg1"/>
                        </a:solidFill>
                        <a:effectLst/>
                        <a:latin typeface="Meiryo UI" panose="020B0604030504040204" pitchFamily="50" charset="-128"/>
                        <a:ea typeface="Meiryo UI" panose="020B0604030504040204" pitchFamily="50" charset="-128"/>
                      </a:endParaRPr>
                    </a:p>
                  </a:txBody>
                  <a:tcPr marL="4059" marR="4059" marT="4059" marB="0" anchor="ctr">
                    <a:solidFill>
                      <a:schemeClr val="tx1">
                        <a:lumMod val="50000"/>
                        <a:lumOff val="50000"/>
                      </a:schemeClr>
                    </a:solidFill>
                  </a:tcPr>
                </a:tc>
                <a:tc>
                  <a:txBody>
                    <a:bodyPr/>
                    <a:lstStyle/>
                    <a:p>
                      <a:pPr algn="l" rtl="0" fontAlgn="ctr"/>
                      <a:r>
                        <a:rPr lang="en-US" altLang="ja-JP" sz="700" b="1" i="0" u="none" strike="noStrike" dirty="0" smtClean="0">
                          <a:solidFill>
                            <a:schemeClr val="bg1"/>
                          </a:solidFill>
                          <a:effectLst/>
                          <a:latin typeface="Meiryo UI" panose="020B0604030504040204" pitchFamily="50" charset="-128"/>
                          <a:ea typeface="Meiryo UI" panose="020B0604030504040204" pitchFamily="50" charset="-128"/>
                        </a:rPr>
                        <a:t>4. </a:t>
                      </a:r>
                      <a:r>
                        <a:rPr lang="ja-JP" altLang="en-US" sz="700" b="1" i="0" u="none" strike="noStrike" dirty="0" smtClean="0">
                          <a:solidFill>
                            <a:schemeClr val="bg1"/>
                          </a:solidFill>
                          <a:effectLst/>
                          <a:latin typeface="Meiryo UI" panose="020B0604030504040204" pitchFamily="50" charset="-128"/>
                          <a:ea typeface="Meiryo UI" panose="020B0604030504040204" pitchFamily="50" charset="-128"/>
                        </a:rPr>
                        <a:t>ごみ</a:t>
                      </a:r>
                      <a:endParaRPr lang="ja-JP" altLang="en-US" sz="700" b="1" i="0" u="none" strike="noStrike" dirty="0">
                        <a:solidFill>
                          <a:schemeClr val="bg1"/>
                        </a:solidFill>
                        <a:effectLst/>
                        <a:latin typeface="Meiryo UI" panose="020B0604030504040204" pitchFamily="50" charset="-128"/>
                        <a:ea typeface="Meiryo UI" panose="020B0604030504040204" pitchFamily="50" charset="-128"/>
                      </a:endParaRPr>
                    </a:p>
                  </a:txBody>
                  <a:tcPr marL="4059" marR="4059" marT="4059" marB="0" anchor="ctr">
                    <a:solidFill>
                      <a:schemeClr val="tx1">
                        <a:lumMod val="50000"/>
                        <a:lumOff val="50000"/>
                      </a:schemeClr>
                    </a:solidFill>
                  </a:tcPr>
                </a:tc>
                <a:tc>
                  <a:txBody>
                    <a:bodyPr/>
                    <a:lstStyle/>
                    <a:p>
                      <a:pPr algn="l" rtl="0" fontAlgn="ctr"/>
                      <a:endParaRPr lang="ja-JP" altLang="en-US" sz="700" b="0" i="0" u="none" strike="noStrike" dirty="0">
                        <a:solidFill>
                          <a:schemeClr val="tx1"/>
                        </a:solidFill>
                        <a:effectLst/>
                        <a:latin typeface="Meiryo UI" panose="020B0604030504040204" pitchFamily="50" charset="-128"/>
                        <a:ea typeface="Meiryo UI" panose="020B0604030504040204" pitchFamily="50" charset="-128"/>
                      </a:endParaRPr>
                    </a:p>
                  </a:txBody>
                  <a:tcPr marL="4059" marR="4059" marT="4059" marB="0"/>
                </a:tc>
                <a:tc>
                  <a:txBody>
                    <a:bodyPr/>
                    <a:lstStyle/>
                    <a:p>
                      <a:pPr algn="l" fontAlgn="t"/>
                      <a:endParaRPr lang="ja-JP" altLang="en-US" sz="700" b="0" i="0" u="none" strike="noStrike" dirty="0">
                        <a:solidFill>
                          <a:schemeClr val="tx1"/>
                        </a:solidFill>
                        <a:effectLst/>
                        <a:latin typeface="Meiryo UI" panose="020B0604030504040204" pitchFamily="50" charset="-128"/>
                        <a:ea typeface="Meiryo UI" panose="020B0604030504040204" pitchFamily="50" charset="-128"/>
                      </a:endParaRPr>
                    </a:p>
                  </a:txBody>
                  <a:tcPr marL="4059" marR="4059" marT="4059" marB="0"/>
                </a:tc>
                <a:tc>
                  <a:txBody>
                    <a:bodyPr/>
                    <a:lstStyle/>
                    <a:p>
                      <a:pPr algn="l" rtl="0" fontAlgn="ctr"/>
                      <a:endParaRPr lang="ja-JP" altLang="en-US" sz="700" b="0" i="0" u="none" strike="noStrike" dirty="0">
                        <a:solidFill>
                          <a:schemeClr val="tx1"/>
                        </a:solidFill>
                        <a:effectLst/>
                        <a:latin typeface="Meiryo UI" panose="020B0604030504040204" pitchFamily="50" charset="-128"/>
                        <a:ea typeface="Meiryo UI" panose="020B0604030504040204" pitchFamily="50" charset="-128"/>
                      </a:endParaRPr>
                    </a:p>
                  </a:txBody>
                  <a:tcPr marL="4059" marR="4059" marT="4059" marB="0"/>
                </a:tc>
                <a:tc>
                  <a:txBody>
                    <a:bodyPr/>
                    <a:lstStyle/>
                    <a:p>
                      <a:r>
                        <a:rPr kumimoji="1" lang="ja-JP" altLang="en-US" sz="700" dirty="0" smtClean="0">
                          <a:solidFill>
                            <a:schemeClr val="tx1"/>
                          </a:solidFill>
                          <a:latin typeface="Meiryo UI" panose="020B0604030504040204" pitchFamily="50" charset="-128"/>
                          <a:ea typeface="Meiryo UI" panose="020B0604030504040204" pitchFamily="50" charset="-128"/>
                        </a:rPr>
                        <a:t>●職員の退職不補充により民間委託化拡大</a:t>
                      </a:r>
                      <a:endParaRPr kumimoji="1" lang="ja-JP" altLang="en-US" sz="700" dirty="0">
                        <a:solidFill>
                          <a:schemeClr val="tx1"/>
                        </a:solidFill>
                        <a:latin typeface="Meiryo UI" panose="020B0604030504040204" pitchFamily="50" charset="-128"/>
                        <a:ea typeface="Meiryo UI" panose="020B0604030504040204" pitchFamily="50" charset="-128"/>
                      </a:endParaRPr>
                    </a:p>
                  </a:txBody>
                  <a:tcPr/>
                </a:tc>
                <a:tc>
                  <a:txBody>
                    <a:bodyPr/>
                    <a:lstStyle/>
                    <a:p>
                      <a:r>
                        <a:rPr kumimoji="1" lang="ja-JP" altLang="en-US" sz="700" dirty="0" smtClean="0">
                          <a:solidFill>
                            <a:schemeClr val="tx1"/>
                          </a:solidFill>
                          <a:latin typeface="Meiryo UI" panose="020B0604030504040204" pitchFamily="50" charset="-128"/>
                          <a:ea typeface="Meiryo UI" panose="020B0604030504040204" pitchFamily="50" charset="-128"/>
                        </a:rPr>
                        <a:t>●焼却工場の整備・配置計画策定</a:t>
                      </a:r>
                    </a:p>
                  </a:txBody>
                  <a:tcPr/>
                </a:tc>
                <a:tc>
                  <a:txBody>
                    <a:bodyPr/>
                    <a:lstStyle/>
                    <a:p>
                      <a:endParaRPr kumimoji="1" lang="ja-JP" altLang="en-US" sz="700" dirty="0">
                        <a:solidFill>
                          <a:schemeClr val="tx1"/>
                        </a:solidFill>
                        <a:latin typeface="Meiryo UI" panose="020B0604030504040204" pitchFamily="50" charset="-128"/>
                        <a:ea typeface="Meiryo UI" panose="020B0604030504040204" pitchFamily="50" charset="-128"/>
                      </a:endParaRPr>
                    </a:p>
                  </a:txBody>
                  <a:tcPr/>
                </a:tc>
                <a:tc>
                  <a:txBody>
                    <a:bodyPr/>
                    <a:lstStyle/>
                    <a:p>
                      <a:endParaRPr kumimoji="1" lang="ja-JP" altLang="en-US" sz="700" dirty="0">
                        <a:solidFill>
                          <a:schemeClr val="tx1"/>
                        </a:solidFill>
                        <a:latin typeface="Meiryo UI" panose="020B0604030504040204" pitchFamily="50" charset="-128"/>
                        <a:ea typeface="Meiryo UI" panose="020B0604030504040204" pitchFamily="50" charset="-128"/>
                      </a:endParaRPr>
                    </a:p>
                  </a:txBody>
                  <a:tcPr/>
                </a:tc>
                <a:tc>
                  <a:txBody>
                    <a:bodyPr/>
                    <a:lstStyle/>
                    <a:p>
                      <a:r>
                        <a:rPr kumimoji="1" lang="ja-JP" altLang="en-US" sz="700" dirty="0" smtClean="0">
                          <a:solidFill>
                            <a:schemeClr val="tx1"/>
                          </a:solidFill>
                          <a:latin typeface="Meiryo UI" panose="020B0604030504040204" pitchFamily="50" charset="-128"/>
                          <a:ea typeface="Meiryo UI" panose="020B0604030504040204" pitchFamily="50" charset="-128"/>
                        </a:rPr>
                        <a:t>●大阪市・八尾市・松原市環境施設組合事業開始</a:t>
                      </a:r>
                      <a:endParaRPr kumimoji="1" lang="ja-JP" altLang="en-US" sz="700" dirty="0">
                        <a:solidFill>
                          <a:schemeClr val="tx1"/>
                        </a:solidFill>
                        <a:latin typeface="Meiryo UI" panose="020B0604030504040204" pitchFamily="50" charset="-128"/>
                        <a:ea typeface="Meiryo UI" panose="020B0604030504040204" pitchFamily="50" charset="-128"/>
                      </a:endParaRPr>
                    </a:p>
                  </a:txBody>
                  <a:tcPr/>
                </a:tc>
                <a:tc>
                  <a:txBody>
                    <a:bodyPr/>
                    <a:lstStyle/>
                    <a:p>
                      <a:endParaRPr kumimoji="1" lang="en-US" altLang="ja-JP" sz="700" dirty="0" smtClean="0">
                        <a:solidFill>
                          <a:schemeClr val="tx1"/>
                        </a:solidFill>
                        <a:latin typeface="Meiryo UI" panose="020B0604030504040204" pitchFamily="50" charset="-128"/>
                        <a:ea typeface="Meiryo UI" panose="020B0604030504040204" pitchFamily="50" charset="-128"/>
                      </a:endParaRPr>
                    </a:p>
                  </a:txBody>
                  <a:tcPr/>
                </a:tc>
                <a:tc>
                  <a:txBody>
                    <a:bodyPr/>
                    <a:lstStyle/>
                    <a:p>
                      <a:r>
                        <a:rPr kumimoji="1" lang="ja-JP" altLang="en-US" sz="700" dirty="0" smtClean="0">
                          <a:solidFill>
                            <a:schemeClr val="tx1"/>
                          </a:solidFill>
                          <a:latin typeface="Meiryo UI" panose="020B0604030504040204" pitchFamily="50" charset="-128"/>
                          <a:ea typeface="Meiryo UI" panose="020B0604030504040204" pitchFamily="50" charset="-128"/>
                        </a:rPr>
                        <a:t>●「家庭ごみ収集輸送事業改革プラン」策定</a:t>
                      </a:r>
                      <a:endParaRPr kumimoji="1" lang="ja-JP" altLang="en-US" sz="700" dirty="0">
                        <a:solidFill>
                          <a:schemeClr val="tx1"/>
                        </a:solidFill>
                        <a:latin typeface="Meiryo UI" panose="020B0604030504040204" pitchFamily="50" charset="-128"/>
                        <a:ea typeface="Meiryo UI" panose="020B0604030504040204" pitchFamily="50" charset="-128"/>
                      </a:endParaRPr>
                    </a:p>
                  </a:txBody>
                  <a:tcPr/>
                </a:tc>
                <a:tc>
                  <a:txBody>
                    <a:bodyPr/>
                    <a:lstStyle/>
                    <a:p>
                      <a:endParaRPr kumimoji="1" lang="ja-JP" altLang="en-US" sz="700" dirty="0">
                        <a:solidFill>
                          <a:schemeClr val="tx1"/>
                        </a:solidFill>
                        <a:latin typeface="Meiryo UI" panose="020B0604030504040204" pitchFamily="50" charset="-128"/>
                        <a:ea typeface="Meiryo UI" panose="020B0604030504040204" pitchFamily="50" charset="-128"/>
                      </a:endParaRPr>
                    </a:p>
                  </a:txBody>
                  <a:tcPr/>
                </a:tc>
              </a:tr>
              <a:tr h="576000">
                <a:tc vMerge="1">
                  <a:txBody>
                    <a:bodyPr/>
                    <a:lstStyle/>
                    <a:p>
                      <a:pPr algn="ctr" rtl="0" fontAlgn="ctr"/>
                      <a:endParaRPr lang="ja-JP" altLang="en-US" sz="700" b="1" i="0" u="none" strike="noStrike" dirty="0">
                        <a:solidFill>
                          <a:schemeClr val="bg1"/>
                        </a:solidFill>
                        <a:effectLst/>
                        <a:latin typeface="Meiryo UI" panose="020B0604030504040204" pitchFamily="50" charset="-128"/>
                        <a:ea typeface="Meiryo UI" panose="020B0604030504040204" pitchFamily="50" charset="-128"/>
                      </a:endParaRPr>
                    </a:p>
                  </a:txBody>
                  <a:tcPr marL="4059" marR="4059" marT="4059" marB="0" anchor="ctr">
                    <a:solidFill>
                      <a:schemeClr val="tx1">
                        <a:lumMod val="50000"/>
                        <a:lumOff val="50000"/>
                      </a:schemeClr>
                    </a:solidFill>
                  </a:tcPr>
                </a:tc>
                <a:tc>
                  <a:txBody>
                    <a:bodyPr/>
                    <a:lstStyle/>
                    <a:p>
                      <a:pPr algn="l" rtl="0" fontAlgn="ctr"/>
                      <a:r>
                        <a:rPr lang="en-US" altLang="ja-JP" sz="700" b="1" i="0" u="none" strike="noStrike" dirty="0" smtClean="0">
                          <a:solidFill>
                            <a:schemeClr val="bg1"/>
                          </a:solidFill>
                          <a:effectLst/>
                          <a:latin typeface="Meiryo UI" panose="020B0604030504040204" pitchFamily="50" charset="-128"/>
                          <a:ea typeface="Meiryo UI" panose="020B0604030504040204" pitchFamily="50" charset="-128"/>
                        </a:rPr>
                        <a:t>5. </a:t>
                      </a:r>
                      <a:r>
                        <a:rPr lang="ja-JP" altLang="en-US" sz="700" b="1" i="0" u="none" strike="noStrike" dirty="0" smtClean="0">
                          <a:solidFill>
                            <a:schemeClr val="bg1"/>
                          </a:solidFill>
                          <a:effectLst/>
                          <a:latin typeface="Meiryo UI" panose="020B0604030504040204" pitchFamily="50" charset="-128"/>
                          <a:ea typeface="Meiryo UI" panose="020B0604030504040204" pitchFamily="50" charset="-128"/>
                        </a:rPr>
                        <a:t>下水道</a:t>
                      </a:r>
                      <a:endParaRPr lang="ja-JP" altLang="en-US" sz="700" b="1" i="0" u="none" strike="noStrike" dirty="0">
                        <a:solidFill>
                          <a:schemeClr val="bg1"/>
                        </a:solidFill>
                        <a:effectLst/>
                        <a:latin typeface="Meiryo UI" panose="020B0604030504040204" pitchFamily="50" charset="-128"/>
                        <a:ea typeface="Meiryo UI" panose="020B0604030504040204" pitchFamily="50" charset="-128"/>
                      </a:endParaRPr>
                    </a:p>
                  </a:txBody>
                  <a:tcPr marL="4059" marR="4059" marT="4059" marB="0" anchor="ctr">
                    <a:solidFill>
                      <a:schemeClr val="tx1">
                        <a:lumMod val="50000"/>
                        <a:lumOff val="50000"/>
                      </a:schemeClr>
                    </a:solidFill>
                  </a:tcPr>
                </a:tc>
                <a:tc>
                  <a:txBody>
                    <a:bodyPr/>
                    <a:lstStyle/>
                    <a:p>
                      <a:pPr algn="l" rtl="0" fontAlgn="ctr"/>
                      <a:endParaRPr lang="ja-JP" altLang="en-US" sz="700" b="0" i="0" u="none" strike="noStrike" dirty="0">
                        <a:solidFill>
                          <a:schemeClr val="tx1"/>
                        </a:solidFill>
                        <a:effectLst/>
                        <a:latin typeface="Meiryo UI" panose="020B0604030504040204" pitchFamily="50" charset="-128"/>
                        <a:ea typeface="Meiryo UI" panose="020B0604030504040204" pitchFamily="50" charset="-128"/>
                      </a:endParaRPr>
                    </a:p>
                  </a:txBody>
                  <a:tcPr marL="4059" marR="4059" marT="4059" marB="0"/>
                </a:tc>
                <a:tc>
                  <a:txBody>
                    <a:bodyPr/>
                    <a:lstStyle/>
                    <a:p>
                      <a:pPr algn="l" fontAlgn="t"/>
                      <a:endParaRPr lang="ja-JP" altLang="en-US" sz="700" b="0" i="0" u="none" strike="noStrike" dirty="0">
                        <a:solidFill>
                          <a:schemeClr val="tx1"/>
                        </a:solidFill>
                        <a:effectLst/>
                        <a:latin typeface="Meiryo UI" panose="020B0604030504040204" pitchFamily="50" charset="-128"/>
                        <a:ea typeface="Meiryo UI" panose="020B0604030504040204" pitchFamily="50" charset="-128"/>
                      </a:endParaRPr>
                    </a:p>
                  </a:txBody>
                  <a:tcPr marL="4059" marR="4059" marT="4059" marB="0"/>
                </a:tc>
                <a:tc>
                  <a:txBody>
                    <a:bodyPr/>
                    <a:lstStyle/>
                    <a:p>
                      <a:pPr algn="l" rtl="0" fontAlgn="ctr"/>
                      <a:endParaRPr lang="ja-JP" altLang="en-US" sz="700" b="0" i="0" u="none" strike="noStrike" dirty="0">
                        <a:solidFill>
                          <a:schemeClr val="tx1"/>
                        </a:solidFill>
                        <a:effectLst/>
                        <a:latin typeface="Meiryo UI" panose="020B0604030504040204" pitchFamily="50" charset="-128"/>
                        <a:ea typeface="Meiryo UI" panose="020B0604030504040204" pitchFamily="50" charset="-128"/>
                      </a:endParaRPr>
                    </a:p>
                  </a:txBody>
                  <a:tcPr marL="4059" marR="4059" marT="4059" marB="0"/>
                </a:tc>
                <a:tc>
                  <a:txBody>
                    <a:bodyPr/>
                    <a:lstStyle/>
                    <a:p>
                      <a:endParaRPr kumimoji="1" lang="ja-JP" altLang="en-US" sz="700" dirty="0">
                        <a:solidFill>
                          <a:schemeClr val="tx1"/>
                        </a:solidFill>
                        <a:latin typeface="Meiryo UI" panose="020B0604030504040204" pitchFamily="50" charset="-128"/>
                        <a:ea typeface="Meiryo UI" panose="020B0604030504040204" pitchFamily="50" charset="-128"/>
                      </a:endParaRPr>
                    </a:p>
                  </a:txBody>
                  <a:tcPr/>
                </a:tc>
                <a:tc>
                  <a:txBody>
                    <a:bodyPr/>
                    <a:lstStyle/>
                    <a:p>
                      <a:endParaRPr kumimoji="1" lang="ja-JP" altLang="en-US" sz="700" dirty="0" smtClean="0">
                        <a:solidFill>
                          <a:schemeClr val="tx1"/>
                        </a:solidFill>
                        <a:latin typeface="Meiryo UI" panose="020B0604030504040204" pitchFamily="50" charset="-128"/>
                        <a:ea typeface="Meiryo UI" panose="020B0604030504040204" pitchFamily="50" charset="-128"/>
                      </a:endParaRPr>
                    </a:p>
                  </a:txBody>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700" dirty="0" smtClean="0">
                          <a:solidFill>
                            <a:schemeClr val="tx1"/>
                          </a:solidFill>
                          <a:latin typeface="Meiryo UI" panose="020B0604030504040204" pitchFamily="50" charset="-128"/>
                          <a:ea typeface="Meiryo UI" panose="020B0604030504040204" pitchFamily="50" charset="-128"/>
                        </a:rPr>
                        <a:t>●外郭団体を暫定活用して包括委託実施（西部方面）</a:t>
                      </a:r>
                    </a:p>
                  </a:txBody>
                  <a:tcPr/>
                </a:tc>
                <a:tc>
                  <a:txBody>
                    <a:bodyPr/>
                    <a:lstStyle/>
                    <a:p>
                      <a:r>
                        <a:rPr kumimoji="1" lang="ja-JP" altLang="en-US" sz="700" dirty="0" smtClean="0">
                          <a:solidFill>
                            <a:schemeClr val="tx1"/>
                          </a:solidFill>
                          <a:latin typeface="Meiryo UI" panose="020B0604030504040204" pitchFamily="50" charset="-128"/>
                          <a:ea typeface="Meiryo UI" panose="020B0604030504040204" pitchFamily="50" charset="-128"/>
                        </a:rPr>
                        <a:t>●委託範囲を市内全域に拡大</a:t>
                      </a:r>
                      <a:endParaRPr kumimoji="1" lang="ja-JP" altLang="en-US" sz="700" dirty="0">
                        <a:solidFill>
                          <a:schemeClr val="tx1"/>
                        </a:solidFill>
                        <a:latin typeface="Meiryo UI" panose="020B0604030504040204" pitchFamily="50" charset="-128"/>
                        <a:ea typeface="Meiryo UI" panose="020B0604030504040204" pitchFamily="50" charset="-128"/>
                      </a:endParaRPr>
                    </a:p>
                  </a:txBody>
                  <a:tcPr/>
                </a:tc>
                <a:tc>
                  <a:txBody>
                    <a:bodyPr/>
                    <a:lstStyle/>
                    <a:p>
                      <a:endParaRPr kumimoji="1" lang="ja-JP" altLang="en-US" sz="700" dirty="0">
                        <a:solidFill>
                          <a:schemeClr val="tx1"/>
                        </a:solidFill>
                        <a:latin typeface="Meiryo UI" panose="020B0604030504040204" pitchFamily="50" charset="-128"/>
                        <a:ea typeface="Meiryo UI" panose="020B0604030504040204" pitchFamily="50" charset="-128"/>
                      </a:endParaRPr>
                    </a:p>
                  </a:txBody>
                  <a:tcPr/>
                </a:tc>
                <a:tc>
                  <a:txBody>
                    <a:bodyPr/>
                    <a:lstStyle/>
                    <a:p>
                      <a:r>
                        <a:rPr kumimoji="1" lang="ja-JP" altLang="en-US" sz="700" dirty="0" smtClean="0">
                          <a:solidFill>
                            <a:schemeClr val="tx1"/>
                          </a:solidFill>
                          <a:latin typeface="Meiryo UI" panose="020B0604030504040204" pitchFamily="50" charset="-128"/>
                          <a:ea typeface="Meiryo UI" panose="020B0604030504040204" pitchFamily="50" charset="-128"/>
                        </a:rPr>
                        <a:t>●新会社（クリアウォーター</a:t>
                      </a:r>
                      <a:r>
                        <a:rPr kumimoji="1" lang="en-US" altLang="ja-JP" sz="700" dirty="0" smtClean="0">
                          <a:solidFill>
                            <a:schemeClr val="tx1"/>
                          </a:solidFill>
                          <a:latin typeface="Meiryo UI" panose="020B0604030504040204" pitchFamily="50" charset="-128"/>
                          <a:ea typeface="Meiryo UI" panose="020B0604030504040204" pitchFamily="50" charset="-128"/>
                        </a:rPr>
                        <a:t>OSAKA</a:t>
                      </a:r>
                      <a:r>
                        <a:rPr kumimoji="1" lang="ja-JP" altLang="en-US" sz="700" dirty="0" smtClean="0">
                          <a:solidFill>
                            <a:schemeClr val="tx1"/>
                          </a:solidFill>
                          <a:latin typeface="Meiryo UI" panose="020B0604030504040204" pitchFamily="50" charset="-128"/>
                          <a:ea typeface="Meiryo UI" panose="020B0604030504040204" pitchFamily="50" charset="-128"/>
                        </a:rPr>
                        <a:t>（株））設立</a:t>
                      </a:r>
                      <a:endParaRPr kumimoji="1" lang="ja-JP" altLang="en-US" sz="700" dirty="0">
                        <a:solidFill>
                          <a:schemeClr val="tx1"/>
                        </a:solidFill>
                        <a:latin typeface="Meiryo UI" panose="020B0604030504040204" pitchFamily="50" charset="-128"/>
                        <a:ea typeface="Meiryo UI" panose="020B0604030504040204" pitchFamily="50" charset="-128"/>
                      </a:endParaRPr>
                    </a:p>
                  </a:txBody>
                  <a:tcPr/>
                </a:tc>
                <a:tc>
                  <a:txBody>
                    <a:bodyPr/>
                    <a:lstStyle/>
                    <a:p>
                      <a:r>
                        <a:rPr kumimoji="1" lang="ja-JP" altLang="en-US" sz="700" dirty="0" smtClean="0">
                          <a:solidFill>
                            <a:schemeClr val="tx1"/>
                          </a:solidFill>
                          <a:latin typeface="Meiryo UI" panose="020B0604030504040204" pitchFamily="50" charset="-128"/>
                          <a:ea typeface="Meiryo UI" panose="020B0604030504040204" pitchFamily="50" charset="-128"/>
                        </a:rPr>
                        <a:t>●クリアウォーター</a:t>
                      </a:r>
                      <a:r>
                        <a:rPr kumimoji="1" lang="en-US" altLang="ja-JP" sz="700" dirty="0" smtClean="0">
                          <a:solidFill>
                            <a:schemeClr val="tx1"/>
                          </a:solidFill>
                          <a:latin typeface="Meiryo UI" panose="020B0604030504040204" pitchFamily="50" charset="-128"/>
                          <a:ea typeface="Meiryo UI" panose="020B0604030504040204" pitchFamily="50" charset="-128"/>
                        </a:rPr>
                        <a:t>OSAKA</a:t>
                      </a:r>
                      <a:r>
                        <a:rPr kumimoji="1" lang="ja-JP" altLang="en-US" sz="700" dirty="0" smtClean="0">
                          <a:solidFill>
                            <a:schemeClr val="tx1"/>
                          </a:solidFill>
                          <a:latin typeface="Meiryo UI" panose="020B0604030504040204" pitchFamily="50" charset="-128"/>
                          <a:ea typeface="Meiryo UI" panose="020B0604030504040204" pitchFamily="50" charset="-128"/>
                        </a:rPr>
                        <a:t>（株）への包括委託実施</a:t>
                      </a:r>
                      <a:endParaRPr kumimoji="1" lang="ja-JP" altLang="en-US" sz="700" dirty="0">
                        <a:solidFill>
                          <a:schemeClr val="tx1"/>
                        </a:solidFill>
                        <a:latin typeface="Meiryo UI" panose="020B0604030504040204" pitchFamily="50" charset="-128"/>
                        <a:ea typeface="Meiryo UI" panose="020B0604030504040204" pitchFamily="50" charset="-128"/>
                      </a:endParaRPr>
                    </a:p>
                  </a:txBody>
                  <a:tcPr/>
                </a:tc>
                <a:tc>
                  <a:txBody>
                    <a:bodyPr/>
                    <a:lstStyle/>
                    <a:p>
                      <a:endParaRPr kumimoji="1" lang="ja-JP" altLang="en-US" sz="700" dirty="0">
                        <a:solidFill>
                          <a:schemeClr val="tx1"/>
                        </a:solidFill>
                        <a:latin typeface="Meiryo UI" panose="020B0604030504040204" pitchFamily="50" charset="-128"/>
                        <a:ea typeface="Meiryo UI" panose="020B0604030504040204" pitchFamily="50" charset="-128"/>
                      </a:endParaRPr>
                    </a:p>
                  </a:txBody>
                  <a:tcPr/>
                </a:tc>
              </a:tr>
              <a:tr h="1080000">
                <a:tc vMerge="1">
                  <a:txBody>
                    <a:bodyPr/>
                    <a:lstStyle/>
                    <a:p>
                      <a:pPr algn="ctr" rtl="0" fontAlgn="ctr"/>
                      <a:endParaRPr lang="ja-JP" altLang="en-US" sz="700" b="1" i="0" u="none" strike="noStrike" dirty="0">
                        <a:solidFill>
                          <a:schemeClr val="bg1"/>
                        </a:solidFill>
                        <a:effectLst/>
                        <a:latin typeface="Meiryo UI" panose="020B0604030504040204" pitchFamily="50" charset="-128"/>
                        <a:ea typeface="Meiryo UI" panose="020B0604030504040204" pitchFamily="50" charset="-128"/>
                      </a:endParaRPr>
                    </a:p>
                  </a:txBody>
                  <a:tcPr marL="4059" marR="4059" marT="4059" marB="0" anchor="ctr">
                    <a:solidFill>
                      <a:schemeClr val="tx1">
                        <a:lumMod val="50000"/>
                        <a:lumOff val="50000"/>
                      </a:schemeClr>
                    </a:solidFill>
                  </a:tcPr>
                </a:tc>
                <a:tc>
                  <a:txBody>
                    <a:bodyPr/>
                    <a:lstStyle/>
                    <a:p>
                      <a:pPr algn="l" rtl="0" fontAlgn="ctr"/>
                      <a:r>
                        <a:rPr lang="en-US" altLang="ja-JP" sz="700" b="1" i="0" u="none" strike="noStrike" dirty="0" smtClean="0">
                          <a:solidFill>
                            <a:schemeClr val="bg1"/>
                          </a:solidFill>
                          <a:effectLst/>
                          <a:latin typeface="Meiryo UI" panose="020B0604030504040204" pitchFamily="50" charset="-128"/>
                          <a:ea typeface="Meiryo UI" panose="020B0604030504040204" pitchFamily="50" charset="-128"/>
                        </a:rPr>
                        <a:t>6.</a:t>
                      </a:r>
                      <a:r>
                        <a:rPr lang="en-US" altLang="ja-JP" sz="700" b="1" i="0" u="none" strike="noStrike" baseline="0" dirty="0" smtClean="0">
                          <a:solidFill>
                            <a:schemeClr val="bg1"/>
                          </a:solidFill>
                          <a:effectLst/>
                          <a:latin typeface="Meiryo UI" panose="020B0604030504040204" pitchFamily="50" charset="-128"/>
                          <a:ea typeface="Meiryo UI" panose="020B0604030504040204" pitchFamily="50" charset="-128"/>
                        </a:rPr>
                        <a:t> </a:t>
                      </a:r>
                      <a:r>
                        <a:rPr lang="ja-JP" altLang="en-US" sz="700" b="1" i="0" u="none" strike="noStrike" baseline="0" dirty="0" smtClean="0">
                          <a:solidFill>
                            <a:schemeClr val="bg1"/>
                          </a:solidFill>
                          <a:effectLst/>
                          <a:latin typeface="Meiryo UI" panose="020B0604030504040204" pitchFamily="50" charset="-128"/>
                          <a:ea typeface="Meiryo UI" panose="020B0604030504040204" pitchFamily="50" charset="-128"/>
                        </a:rPr>
                        <a:t>幼稚園・</a:t>
                      </a:r>
                      <a:endParaRPr lang="en-US" altLang="ja-JP" sz="700" b="1" i="0" u="none" strike="noStrike" baseline="0" dirty="0" smtClean="0">
                        <a:solidFill>
                          <a:schemeClr val="bg1"/>
                        </a:solidFill>
                        <a:effectLst/>
                        <a:latin typeface="Meiryo UI" panose="020B0604030504040204" pitchFamily="50" charset="-128"/>
                        <a:ea typeface="Meiryo UI" panose="020B0604030504040204" pitchFamily="50" charset="-128"/>
                      </a:endParaRPr>
                    </a:p>
                    <a:p>
                      <a:pPr algn="l" rtl="0" fontAlgn="ctr"/>
                      <a:r>
                        <a:rPr lang="ja-JP" altLang="en-US" sz="700" b="1" i="0" u="none" strike="noStrike" baseline="0" dirty="0" smtClean="0">
                          <a:solidFill>
                            <a:schemeClr val="bg1"/>
                          </a:solidFill>
                          <a:effectLst/>
                          <a:latin typeface="Meiryo UI" panose="020B0604030504040204" pitchFamily="50" charset="-128"/>
                          <a:ea typeface="Meiryo UI" panose="020B0604030504040204" pitchFamily="50" charset="-128"/>
                        </a:rPr>
                        <a:t>保育所</a:t>
                      </a:r>
                      <a:endParaRPr lang="ja-JP" altLang="en-US" sz="700" b="1" i="0" u="none" strike="noStrike" dirty="0">
                        <a:solidFill>
                          <a:schemeClr val="bg1"/>
                        </a:solidFill>
                        <a:effectLst/>
                        <a:latin typeface="Meiryo UI" panose="020B0604030504040204" pitchFamily="50" charset="-128"/>
                        <a:ea typeface="Meiryo UI" panose="020B0604030504040204" pitchFamily="50" charset="-128"/>
                      </a:endParaRPr>
                    </a:p>
                  </a:txBody>
                  <a:tcPr marL="4059" marR="4059" marT="4059" marB="0" anchor="ctr">
                    <a:solidFill>
                      <a:schemeClr val="tx1">
                        <a:lumMod val="50000"/>
                        <a:lumOff val="50000"/>
                      </a:schemeClr>
                    </a:solidFill>
                  </a:tcPr>
                </a:tc>
                <a:tc>
                  <a:txBody>
                    <a:bodyPr/>
                    <a:lstStyle/>
                    <a:p>
                      <a:pPr algn="l" rtl="0" fontAlgn="ctr"/>
                      <a:endParaRPr lang="ja-JP" altLang="en-US" sz="700" b="0" i="0" u="none" strike="noStrike" dirty="0">
                        <a:solidFill>
                          <a:schemeClr val="tx1"/>
                        </a:solidFill>
                        <a:effectLst/>
                        <a:latin typeface="Meiryo UI" panose="020B0604030504040204" pitchFamily="50" charset="-128"/>
                        <a:ea typeface="Meiryo UI" panose="020B0604030504040204" pitchFamily="50" charset="-128"/>
                      </a:endParaRPr>
                    </a:p>
                  </a:txBody>
                  <a:tcPr marL="4059" marR="4059" marT="4059" marB="0"/>
                </a:tc>
                <a:tc>
                  <a:txBody>
                    <a:bodyPr/>
                    <a:lstStyle/>
                    <a:p>
                      <a:pPr algn="l" fontAlgn="t"/>
                      <a:endParaRPr lang="ja-JP" altLang="en-US" sz="700" b="0" i="0" u="none" strike="noStrike" dirty="0">
                        <a:solidFill>
                          <a:schemeClr val="tx1"/>
                        </a:solidFill>
                        <a:effectLst/>
                        <a:latin typeface="Meiryo UI" panose="020B0604030504040204" pitchFamily="50" charset="-128"/>
                        <a:ea typeface="Meiryo UI" panose="020B0604030504040204" pitchFamily="50" charset="-128"/>
                      </a:endParaRPr>
                    </a:p>
                  </a:txBody>
                  <a:tcPr marL="4059" marR="4059" marT="4059" marB="0"/>
                </a:tc>
                <a:tc>
                  <a:txBody>
                    <a:bodyPr/>
                    <a:lstStyle/>
                    <a:p>
                      <a:pPr algn="l" rtl="0" fontAlgn="ctr"/>
                      <a:endParaRPr lang="ja-JP" altLang="en-US" sz="700" b="0" i="0" u="none" strike="noStrike" dirty="0">
                        <a:solidFill>
                          <a:schemeClr val="tx1"/>
                        </a:solidFill>
                        <a:effectLst/>
                        <a:latin typeface="Meiryo UI" panose="020B0604030504040204" pitchFamily="50" charset="-128"/>
                        <a:ea typeface="Meiryo UI" panose="020B0604030504040204" pitchFamily="50" charset="-128"/>
                      </a:endParaRPr>
                    </a:p>
                  </a:txBody>
                  <a:tcPr marL="4059" marR="4059" marT="4059" marB="0"/>
                </a:tc>
                <a:tc>
                  <a:txBody>
                    <a:bodyPr/>
                    <a:lstStyle/>
                    <a:p>
                      <a:endParaRPr kumimoji="1" lang="ja-JP" altLang="en-US" sz="700" dirty="0">
                        <a:solidFill>
                          <a:schemeClr val="tx1"/>
                        </a:solidFill>
                        <a:latin typeface="Meiryo UI" panose="020B0604030504040204" pitchFamily="50" charset="-128"/>
                        <a:ea typeface="Meiryo UI" panose="020B0604030504040204" pitchFamily="50" charset="-128"/>
                      </a:endParaRPr>
                    </a:p>
                  </a:txBody>
                  <a:tcPr/>
                </a:tc>
                <a:tc>
                  <a:txBody>
                    <a:bodyPr/>
                    <a:lstStyle/>
                    <a:p>
                      <a:r>
                        <a:rPr kumimoji="1" lang="ja-JP" altLang="en-US" sz="700" dirty="0" smtClean="0">
                          <a:solidFill>
                            <a:schemeClr val="tx1"/>
                          </a:solidFill>
                          <a:latin typeface="Meiryo UI" panose="020B0604030504040204" pitchFamily="50" charset="-128"/>
                          <a:ea typeface="Meiryo UI" panose="020B0604030504040204" pitchFamily="50" charset="-128"/>
                        </a:rPr>
                        <a:t>●「市立幼稚園民営化計画（案）の基本的な考え方」公表</a:t>
                      </a:r>
                      <a:endParaRPr kumimoji="1" lang="en-US" altLang="ja-JP" sz="700" dirty="0" smtClean="0">
                        <a:solidFill>
                          <a:schemeClr val="tx1"/>
                        </a:solidFill>
                        <a:latin typeface="Meiryo UI" panose="020B0604030504040204" pitchFamily="50" charset="-128"/>
                        <a:ea typeface="Meiryo UI" panose="020B0604030504040204" pitchFamily="50" charset="-128"/>
                      </a:endParaRPr>
                    </a:p>
                    <a:p>
                      <a:r>
                        <a:rPr kumimoji="1" lang="ja-JP" altLang="en-US" sz="700" dirty="0" smtClean="0">
                          <a:solidFill>
                            <a:schemeClr val="tx1"/>
                          </a:solidFill>
                          <a:latin typeface="Meiryo UI" panose="020B0604030504040204" pitchFamily="50" charset="-128"/>
                          <a:ea typeface="Meiryo UI" panose="020B0604030504040204" pitchFamily="50" charset="-128"/>
                        </a:rPr>
                        <a:t>●「公立保育所新再編整備計画（案）」公表</a:t>
                      </a:r>
                      <a:endParaRPr kumimoji="1" lang="ja-JP" altLang="en-US" sz="700" dirty="0">
                        <a:solidFill>
                          <a:schemeClr val="tx1"/>
                        </a:solidFill>
                        <a:latin typeface="Meiryo UI" panose="020B0604030504040204" pitchFamily="50" charset="-128"/>
                        <a:ea typeface="Meiryo UI" panose="020B0604030504040204" pitchFamily="50" charset="-128"/>
                      </a:endParaRPr>
                    </a:p>
                  </a:txBody>
                  <a:tcPr/>
                </a:tc>
                <a:tc>
                  <a:txBody>
                    <a:bodyPr/>
                    <a:lstStyle/>
                    <a:p>
                      <a:endParaRPr kumimoji="1" lang="ja-JP" altLang="en-US" sz="700" dirty="0">
                        <a:solidFill>
                          <a:schemeClr val="tx1"/>
                        </a:solidFill>
                        <a:latin typeface="Meiryo UI" panose="020B0604030504040204" pitchFamily="50" charset="-128"/>
                        <a:ea typeface="Meiryo UI" panose="020B0604030504040204" pitchFamily="50" charset="-128"/>
                      </a:endParaRPr>
                    </a:p>
                  </a:txBody>
                  <a:tcPr/>
                </a:tc>
                <a:tc>
                  <a:txBody>
                    <a:bodyPr/>
                    <a:lstStyle/>
                    <a:p>
                      <a:r>
                        <a:rPr kumimoji="1" lang="ja-JP" altLang="en-US" sz="7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●幼稚園１園の廃園</a:t>
                      </a:r>
                      <a:endParaRPr kumimoji="1" lang="en-US" altLang="ja-JP" sz="7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endParaRPr kumimoji="1" lang="en-US" altLang="ja-JP" sz="7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7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●幼稚園３園の廃園</a:t>
                      </a:r>
                      <a:endParaRPr kumimoji="1" lang="en-US" altLang="ja-JP" sz="7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7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●保育所</a:t>
                      </a:r>
                      <a:r>
                        <a:rPr kumimoji="1" lang="en-US" altLang="ja-JP" sz="7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10</a:t>
                      </a:r>
                      <a:r>
                        <a:rPr kumimoji="1" lang="ja-JP" altLang="en-US" sz="7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園の民間移管</a:t>
                      </a:r>
                      <a:endParaRPr kumimoji="1" lang="en-US" altLang="ja-JP" sz="7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7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●幼稚園１園の民間移管</a:t>
                      </a:r>
                      <a:endParaRPr kumimoji="1" lang="en-US" altLang="ja-JP" sz="7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r>
                        <a:rPr kumimoji="1" lang="ja-JP" altLang="en-US" sz="7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●保育所１園の休止</a:t>
                      </a:r>
                      <a:endParaRPr kumimoji="1" lang="en-US" altLang="ja-JP" sz="7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r>
                        <a:rPr kumimoji="1" lang="ja-JP" altLang="en-US" sz="7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●保育所５園の民間移管</a:t>
                      </a:r>
                      <a:endParaRPr kumimoji="1" lang="ja-JP" altLang="en-US" sz="7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7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●保育所６園の民間移管</a:t>
                      </a:r>
                    </a:p>
                    <a:p>
                      <a:endParaRPr kumimoji="1" lang="ja-JP" altLang="en-US" sz="7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a:tc>
                <a:tc>
                  <a:txBody>
                    <a:bodyPr/>
                    <a:lstStyle/>
                    <a:p>
                      <a:endParaRPr kumimoji="1" lang="ja-JP" altLang="en-US" sz="700" dirty="0">
                        <a:solidFill>
                          <a:schemeClr val="tx1"/>
                        </a:solidFill>
                        <a:latin typeface="Meiryo UI" panose="020B0604030504040204" pitchFamily="50" charset="-128"/>
                        <a:ea typeface="Meiryo UI" panose="020B0604030504040204" pitchFamily="50" charset="-128"/>
                      </a:endParaRPr>
                    </a:p>
                  </a:txBody>
                  <a:tcPr/>
                </a:tc>
              </a:tr>
              <a:tr h="576000">
                <a:tc>
                  <a:txBody>
                    <a:bodyPr/>
                    <a:lstStyle/>
                    <a:p>
                      <a:pPr algn="ctr" rtl="0" fontAlgn="ctr"/>
                      <a:r>
                        <a:rPr lang="ja-JP" altLang="en-US" sz="700" b="1" u="none" strike="noStrike" dirty="0">
                          <a:solidFill>
                            <a:schemeClr val="bg1"/>
                          </a:solidFill>
                          <a:effectLst/>
                          <a:latin typeface="Meiryo UI" panose="020B0604030504040204" pitchFamily="50" charset="-128"/>
                          <a:ea typeface="Meiryo UI" panose="020B0604030504040204" pitchFamily="50" charset="-128"/>
                        </a:rPr>
                        <a:t>政策</a:t>
                      </a:r>
                      <a:r>
                        <a:rPr lang="ja-JP" altLang="en-US" sz="700" b="1" u="none" strike="noStrike" dirty="0" smtClean="0">
                          <a:solidFill>
                            <a:schemeClr val="bg1"/>
                          </a:solidFill>
                          <a:effectLst/>
                          <a:latin typeface="Meiryo UI" panose="020B0604030504040204" pitchFamily="50" charset="-128"/>
                          <a:ea typeface="Meiryo UI" panose="020B0604030504040204" pitchFamily="50" charset="-128"/>
                        </a:rPr>
                        <a:t>刷新</a:t>
                      </a:r>
                      <a:endParaRPr lang="ja-JP" altLang="en-US" sz="700" b="1" i="0" u="none" strike="noStrike" dirty="0">
                        <a:solidFill>
                          <a:schemeClr val="bg1"/>
                        </a:solidFill>
                        <a:effectLst/>
                        <a:latin typeface="Meiryo UI" panose="020B0604030504040204" pitchFamily="50" charset="-128"/>
                        <a:ea typeface="Meiryo UI" panose="020B0604030504040204" pitchFamily="50" charset="-128"/>
                      </a:endParaRPr>
                    </a:p>
                  </a:txBody>
                  <a:tcPr marL="4059" marR="4059" marT="4059" marB="0" anchor="ctr">
                    <a:solidFill>
                      <a:schemeClr val="tx1">
                        <a:lumMod val="50000"/>
                        <a:lumOff val="50000"/>
                      </a:schemeClr>
                    </a:solidFill>
                  </a:tcPr>
                </a:tc>
                <a:tc>
                  <a:txBody>
                    <a:bodyPr/>
                    <a:lstStyle/>
                    <a:p>
                      <a:pPr algn="l" rtl="0" fontAlgn="ctr"/>
                      <a:r>
                        <a:rPr lang="en-US" altLang="ja-JP" sz="700" b="1" i="0" u="none" strike="noStrike" dirty="0" smtClean="0">
                          <a:solidFill>
                            <a:schemeClr val="bg1"/>
                          </a:solidFill>
                          <a:effectLst/>
                          <a:latin typeface="Meiryo UI" panose="020B0604030504040204" pitchFamily="50" charset="-128"/>
                          <a:ea typeface="Meiryo UI" panose="020B0604030504040204" pitchFamily="50" charset="-128"/>
                        </a:rPr>
                        <a:t>7. </a:t>
                      </a:r>
                      <a:r>
                        <a:rPr lang="ja-JP" altLang="en-US" sz="700" b="1" i="0" u="none" strike="noStrike" dirty="0" smtClean="0">
                          <a:solidFill>
                            <a:schemeClr val="bg1"/>
                          </a:solidFill>
                          <a:effectLst/>
                          <a:latin typeface="Meiryo UI" panose="020B0604030504040204" pitchFamily="50" charset="-128"/>
                          <a:ea typeface="Meiryo UI" panose="020B0604030504040204" pitchFamily="50" charset="-128"/>
                        </a:rPr>
                        <a:t>インフラ整備</a:t>
                      </a:r>
                      <a:endParaRPr lang="ja-JP" altLang="en-US" sz="700" b="1" i="0" u="none" strike="noStrike" dirty="0">
                        <a:solidFill>
                          <a:schemeClr val="bg1"/>
                        </a:solidFill>
                        <a:effectLst/>
                        <a:latin typeface="Meiryo UI" panose="020B0604030504040204" pitchFamily="50" charset="-128"/>
                        <a:ea typeface="Meiryo UI" panose="020B0604030504040204" pitchFamily="50" charset="-128"/>
                      </a:endParaRPr>
                    </a:p>
                  </a:txBody>
                  <a:tcPr marL="4059" marR="4059" marT="4059" marB="0" anchor="ctr">
                    <a:solidFill>
                      <a:schemeClr val="tx1">
                        <a:lumMod val="50000"/>
                        <a:lumOff val="50000"/>
                      </a:schemeClr>
                    </a:solidFill>
                  </a:tcPr>
                </a:tc>
                <a:tc>
                  <a:txBody>
                    <a:bodyPr/>
                    <a:lstStyle/>
                    <a:p>
                      <a:pPr algn="l" fontAlgn="t"/>
                      <a:endParaRPr lang="ja-JP" altLang="en-US" sz="700" b="0" i="0" u="none" strike="noStrike" dirty="0">
                        <a:solidFill>
                          <a:schemeClr val="tx1"/>
                        </a:solidFill>
                        <a:effectLst/>
                        <a:latin typeface="Meiryo UI" panose="020B0604030504040204" pitchFamily="50" charset="-128"/>
                        <a:ea typeface="Meiryo UI" panose="020B0604030504040204" pitchFamily="50" charset="-128"/>
                      </a:endParaRPr>
                    </a:p>
                  </a:txBody>
                  <a:tcPr marL="4059" marR="4059" marT="4059" marB="0"/>
                </a:tc>
                <a:tc>
                  <a:txBody>
                    <a:bodyPr/>
                    <a:lstStyle/>
                    <a:p>
                      <a:pPr algn="l" rtl="0" fontAlgn="ctr"/>
                      <a:endParaRPr lang="ja-JP" altLang="en-US" sz="700" b="0" i="0" u="none" strike="noStrike" dirty="0">
                        <a:solidFill>
                          <a:schemeClr val="tx1"/>
                        </a:solidFill>
                        <a:effectLst/>
                        <a:latin typeface="Meiryo UI" panose="020B0604030504040204" pitchFamily="50" charset="-128"/>
                        <a:ea typeface="Meiryo UI" panose="020B0604030504040204" pitchFamily="50" charset="-128"/>
                      </a:endParaRPr>
                    </a:p>
                  </a:txBody>
                  <a:tcPr marL="4059" marR="4059" marT="4059" marB="0"/>
                </a:tc>
                <a:tc>
                  <a:txBody>
                    <a:bodyPr/>
                    <a:lstStyle/>
                    <a:p>
                      <a:pPr algn="l" rtl="0" fontAlgn="ctr"/>
                      <a:endParaRPr lang="ja-JP" altLang="en-US" sz="700" b="0" i="0" u="none" strike="noStrike" dirty="0">
                        <a:solidFill>
                          <a:schemeClr val="tx1"/>
                        </a:solidFill>
                        <a:effectLst/>
                        <a:latin typeface="Meiryo UI" panose="020B0604030504040204" pitchFamily="50" charset="-128"/>
                        <a:ea typeface="Meiryo UI" panose="020B0604030504040204" pitchFamily="50" charset="-128"/>
                      </a:endParaRPr>
                    </a:p>
                  </a:txBody>
                  <a:tcPr marL="4059" marR="4059" marT="4059" marB="0"/>
                </a:tc>
                <a:tc>
                  <a:txBody>
                    <a:bodyPr/>
                    <a:lstStyle/>
                    <a:p>
                      <a:pPr algn="l" rtl="0" fontAlgn="ctr"/>
                      <a:endParaRPr lang="ja-JP" altLang="en-US" sz="700" b="0" i="0" u="none" strike="noStrike" dirty="0">
                        <a:solidFill>
                          <a:schemeClr val="tx1"/>
                        </a:solidFill>
                        <a:effectLst/>
                        <a:latin typeface="Meiryo UI" panose="020B0604030504040204" pitchFamily="50" charset="-128"/>
                        <a:ea typeface="Meiryo UI" panose="020B0604030504040204" pitchFamily="50" charset="-128"/>
                      </a:endParaRPr>
                    </a:p>
                  </a:txBody>
                  <a:tcPr marL="4059" marR="4059" marT="4059" marB="0"/>
                </a:tc>
                <a:tc>
                  <a:txBody>
                    <a:bodyPr/>
                    <a:lstStyle/>
                    <a:p>
                      <a:pPr algn="l" fontAlgn="t"/>
                      <a:endParaRPr lang="ja-JP" altLang="en-US" sz="700" b="0" i="0" u="none" strike="noStrike" dirty="0">
                        <a:solidFill>
                          <a:schemeClr val="tx1"/>
                        </a:solidFill>
                        <a:effectLst/>
                        <a:latin typeface="Meiryo UI" panose="020B0604030504040204" pitchFamily="50" charset="-128"/>
                        <a:ea typeface="Meiryo UI" panose="020B0604030504040204" pitchFamily="50" charset="-128"/>
                      </a:endParaRPr>
                    </a:p>
                  </a:txBody>
                  <a:tcPr marL="4059" marR="4059" marT="4059" marB="0"/>
                </a:tc>
                <a:tc>
                  <a:txBody>
                    <a:bodyPr/>
                    <a:lstStyle/>
                    <a:p>
                      <a:pPr algn="l" rtl="0" fontAlgn="ctr"/>
                      <a:endParaRPr lang="ja-JP" altLang="en-US" sz="700" b="0" i="0" u="none" strike="noStrike" dirty="0">
                        <a:solidFill>
                          <a:schemeClr val="tx1"/>
                        </a:solidFill>
                        <a:effectLst/>
                        <a:latin typeface="Meiryo UI" panose="020B0604030504040204" pitchFamily="50" charset="-128"/>
                        <a:ea typeface="Meiryo UI" panose="020B0604030504040204" pitchFamily="50" charset="-128"/>
                      </a:endParaRPr>
                    </a:p>
                  </a:txBody>
                  <a:tcPr marL="4059" marR="4059" marT="4059" marB="0"/>
                </a:tc>
                <a:tc>
                  <a:txBody>
                    <a:bodyPr/>
                    <a:lstStyle/>
                    <a:p>
                      <a:pPr algn="l" rtl="0" fontAlgn="ctr"/>
                      <a:endParaRPr lang="ja-JP" altLang="en-US" sz="700" b="0" i="0" u="none" strike="noStrike" dirty="0">
                        <a:solidFill>
                          <a:schemeClr val="tx1"/>
                        </a:solidFill>
                        <a:effectLst/>
                        <a:latin typeface="Meiryo UI" panose="020B0604030504040204" pitchFamily="50" charset="-128"/>
                        <a:ea typeface="Meiryo UI" panose="020B0604030504040204" pitchFamily="50" charset="-128"/>
                      </a:endParaRPr>
                    </a:p>
                  </a:txBody>
                  <a:tcPr marL="4059" marR="4059" marT="4059" marB="0"/>
                </a:tc>
                <a:tc>
                  <a:txBody>
                    <a:bodyPr/>
                    <a:lstStyle/>
                    <a:p>
                      <a:r>
                        <a:rPr kumimoji="1" lang="ja-JP" altLang="en-US" sz="700" dirty="0" smtClean="0">
                          <a:solidFill>
                            <a:schemeClr val="tx1"/>
                          </a:solidFill>
                          <a:latin typeface="Meiryo UI" panose="020B0604030504040204" pitchFamily="50" charset="-128"/>
                          <a:ea typeface="Meiryo UI" panose="020B0604030504040204" pitchFamily="50" charset="-128"/>
                        </a:rPr>
                        <a:t>●うめきた新駅工事着手</a:t>
                      </a:r>
                      <a:endParaRPr kumimoji="1" lang="ja-JP" altLang="en-US" sz="700" dirty="0">
                        <a:solidFill>
                          <a:schemeClr val="tx1"/>
                        </a:solidFill>
                        <a:latin typeface="Meiryo UI" panose="020B0604030504040204" pitchFamily="50" charset="-128"/>
                        <a:ea typeface="Meiryo UI" panose="020B0604030504040204" pitchFamily="50" charset="-128"/>
                      </a:endParaRPr>
                    </a:p>
                  </a:txBody>
                  <a:tcPr/>
                </a:tc>
                <a:tc>
                  <a:txBody>
                    <a:bodyPr/>
                    <a:lstStyle/>
                    <a:p>
                      <a:endParaRPr kumimoji="1" lang="ja-JP" altLang="en-US" sz="700" dirty="0">
                        <a:solidFill>
                          <a:schemeClr val="tx1"/>
                        </a:solidFill>
                        <a:latin typeface="Meiryo UI" panose="020B0604030504040204" pitchFamily="50" charset="-128"/>
                        <a:ea typeface="Meiryo UI" panose="020B0604030504040204" pitchFamily="50" charset="-128"/>
                      </a:endParaRPr>
                    </a:p>
                  </a:txBody>
                  <a:tcPr/>
                </a:tc>
                <a:tc>
                  <a:txBody>
                    <a:bodyPr/>
                    <a:lstStyle/>
                    <a:p>
                      <a:r>
                        <a:rPr kumimoji="1" lang="ja-JP" altLang="en-US" sz="700" dirty="0" smtClean="0">
                          <a:solidFill>
                            <a:schemeClr val="tx1"/>
                          </a:solidFill>
                          <a:latin typeface="Meiryo UI" panose="020B0604030504040204" pitchFamily="50" charset="-128"/>
                          <a:ea typeface="Meiryo UI" panose="020B0604030504040204" pitchFamily="50" charset="-128"/>
                        </a:rPr>
                        <a:t>●淀川左岸線延伸部事業化</a:t>
                      </a:r>
                      <a:endParaRPr kumimoji="1" lang="en-US" altLang="ja-JP" sz="700" dirty="0" smtClean="0">
                        <a:solidFill>
                          <a:schemeClr val="tx1"/>
                        </a:solidFill>
                        <a:latin typeface="Meiryo UI" panose="020B0604030504040204" pitchFamily="50" charset="-128"/>
                        <a:ea typeface="Meiryo UI" panose="020B0604030504040204" pitchFamily="50" charset="-128"/>
                      </a:endParaRPr>
                    </a:p>
                    <a:p>
                      <a:r>
                        <a:rPr kumimoji="1" lang="ja-JP" altLang="en-US" sz="700" dirty="0" smtClean="0">
                          <a:solidFill>
                            <a:schemeClr val="tx1"/>
                          </a:solidFill>
                          <a:latin typeface="Meiryo UI" panose="020B0604030504040204" pitchFamily="50" charset="-128"/>
                          <a:ea typeface="Meiryo UI" panose="020B0604030504040204" pitchFamily="50" charset="-128"/>
                        </a:rPr>
                        <a:t>●なにわ筋線環境アセス</a:t>
                      </a:r>
                      <a:endParaRPr kumimoji="1" lang="ja-JP" altLang="en-US" sz="700" dirty="0">
                        <a:solidFill>
                          <a:schemeClr val="tx1"/>
                        </a:solidFill>
                        <a:latin typeface="Meiryo UI" panose="020B0604030504040204" pitchFamily="50" charset="-128"/>
                        <a:ea typeface="Meiryo UI" panose="020B0604030504040204" pitchFamily="50" charset="-128"/>
                      </a:endParaRPr>
                    </a:p>
                  </a:txBody>
                  <a:tcPr/>
                </a:tc>
                <a:tc>
                  <a:txBody>
                    <a:bodyPr/>
                    <a:lstStyle/>
                    <a:p>
                      <a:pPr algn="l" rtl="0" fontAlgn="ctr"/>
                      <a:endParaRPr lang="ja-JP" altLang="en-US" sz="700" b="0" i="0" u="none" strike="noStrike" dirty="0">
                        <a:solidFill>
                          <a:schemeClr val="tx1"/>
                        </a:solidFill>
                        <a:effectLst/>
                        <a:latin typeface="Meiryo UI" panose="020B0604030504040204" pitchFamily="50" charset="-128"/>
                        <a:ea typeface="Meiryo UI" panose="020B0604030504040204" pitchFamily="50" charset="-128"/>
                      </a:endParaRPr>
                    </a:p>
                  </a:txBody>
                  <a:tcPr marL="4059" marR="4059" marT="4059" marB="0"/>
                </a:tc>
              </a:tr>
              <a:tr h="432000">
                <a:tc>
                  <a:txBody>
                    <a:bodyPr/>
                    <a:lstStyle/>
                    <a:p>
                      <a:pPr algn="ctr" rtl="0" fontAlgn="ctr"/>
                      <a:r>
                        <a:rPr lang="ja-JP" altLang="en-US" sz="700" b="1" u="none" strike="noStrike" dirty="0">
                          <a:solidFill>
                            <a:schemeClr val="bg1"/>
                          </a:solidFill>
                          <a:effectLst/>
                          <a:latin typeface="Meiryo UI" panose="020B0604030504040204" pitchFamily="50" charset="-128"/>
                          <a:ea typeface="Meiryo UI" panose="020B0604030504040204" pitchFamily="50" charset="-128"/>
                        </a:rPr>
                        <a:t>府市連携</a:t>
                      </a:r>
                      <a:endParaRPr lang="ja-JP" altLang="en-US" sz="700" b="1" i="0" u="none" strike="noStrike" dirty="0">
                        <a:solidFill>
                          <a:schemeClr val="bg1"/>
                        </a:solidFill>
                        <a:effectLst/>
                        <a:latin typeface="Meiryo UI" panose="020B0604030504040204" pitchFamily="50" charset="-128"/>
                        <a:ea typeface="Meiryo UI" panose="020B0604030504040204" pitchFamily="50" charset="-128"/>
                      </a:endParaRPr>
                    </a:p>
                  </a:txBody>
                  <a:tcPr marL="4059" marR="4059" marT="4059" marB="0" anchor="ctr">
                    <a:solidFill>
                      <a:schemeClr val="tx1">
                        <a:lumMod val="50000"/>
                        <a:lumOff val="50000"/>
                      </a:schemeClr>
                    </a:solidFill>
                  </a:tcPr>
                </a:tc>
                <a:tc>
                  <a:txBody>
                    <a:bodyPr/>
                    <a:lstStyle/>
                    <a:p>
                      <a:pPr algn="l" rtl="0" fontAlgn="ctr"/>
                      <a:r>
                        <a:rPr lang="en-US" altLang="ja-JP" sz="700" b="1" u="none" strike="noStrike" dirty="0" smtClean="0">
                          <a:solidFill>
                            <a:schemeClr val="bg1"/>
                          </a:solidFill>
                          <a:effectLst/>
                          <a:latin typeface="Meiryo UI" panose="020B0604030504040204" pitchFamily="50" charset="-128"/>
                          <a:ea typeface="Meiryo UI" panose="020B0604030504040204" pitchFamily="50" charset="-128"/>
                        </a:rPr>
                        <a:t>8. </a:t>
                      </a:r>
                      <a:r>
                        <a:rPr lang="ja-JP" altLang="en-US" sz="700" b="1" u="none" strike="noStrike" dirty="0" smtClean="0">
                          <a:solidFill>
                            <a:schemeClr val="bg1"/>
                          </a:solidFill>
                          <a:effectLst/>
                          <a:latin typeface="Meiryo UI" panose="020B0604030504040204" pitchFamily="50" charset="-128"/>
                          <a:ea typeface="Meiryo UI" panose="020B0604030504040204" pitchFamily="50" charset="-128"/>
                        </a:rPr>
                        <a:t>その他</a:t>
                      </a:r>
                      <a:endParaRPr lang="ja-JP" altLang="en-US" sz="700" b="1" i="0" u="none" strike="noStrike" dirty="0">
                        <a:solidFill>
                          <a:schemeClr val="bg1"/>
                        </a:solidFill>
                        <a:effectLst/>
                        <a:latin typeface="Meiryo UI" panose="020B0604030504040204" pitchFamily="50" charset="-128"/>
                        <a:ea typeface="Meiryo UI" panose="020B0604030504040204" pitchFamily="50" charset="-128"/>
                      </a:endParaRPr>
                    </a:p>
                  </a:txBody>
                  <a:tcPr marL="4059" marR="4059" marT="4059" marB="0" anchor="ctr">
                    <a:solidFill>
                      <a:schemeClr val="tx1">
                        <a:lumMod val="50000"/>
                        <a:lumOff val="50000"/>
                      </a:schemeClr>
                    </a:solidFill>
                  </a:tcPr>
                </a:tc>
                <a:tc>
                  <a:txBody>
                    <a:bodyPr/>
                    <a:lstStyle/>
                    <a:p>
                      <a:pPr algn="l" fontAlgn="t"/>
                      <a:r>
                        <a:rPr lang="ja-JP" altLang="en-US" sz="700" u="none" strike="noStrike">
                          <a:solidFill>
                            <a:schemeClr val="tx1"/>
                          </a:solidFill>
                          <a:effectLst/>
                          <a:latin typeface="Meiryo UI" panose="020B0604030504040204" pitchFamily="50" charset="-128"/>
                          <a:ea typeface="Meiryo UI" panose="020B0604030504040204" pitchFamily="50" charset="-128"/>
                        </a:rPr>
                        <a:t>　</a:t>
                      </a:r>
                      <a:endParaRPr lang="ja-JP" altLang="en-US" sz="700" b="0" i="0" u="none" strike="noStrike">
                        <a:solidFill>
                          <a:schemeClr val="tx1"/>
                        </a:solidFill>
                        <a:effectLst/>
                        <a:latin typeface="Meiryo UI" panose="020B0604030504040204" pitchFamily="50" charset="-128"/>
                        <a:ea typeface="Meiryo UI" panose="020B0604030504040204" pitchFamily="50" charset="-128"/>
                      </a:endParaRPr>
                    </a:p>
                  </a:txBody>
                  <a:tcPr marL="4059" marR="4059" marT="4059" marB="0"/>
                </a:tc>
                <a:tc>
                  <a:txBody>
                    <a:bodyPr/>
                    <a:lstStyle/>
                    <a:p>
                      <a:pPr algn="l" fontAlgn="t"/>
                      <a:r>
                        <a:rPr lang="ja-JP" altLang="en-US" sz="700" u="none" strike="noStrike">
                          <a:solidFill>
                            <a:schemeClr val="tx1"/>
                          </a:solidFill>
                          <a:effectLst/>
                          <a:latin typeface="Meiryo UI" panose="020B0604030504040204" pitchFamily="50" charset="-128"/>
                          <a:ea typeface="Meiryo UI" panose="020B0604030504040204" pitchFamily="50" charset="-128"/>
                        </a:rPr>
                        <a:t>　</a:t>
                      </a:r>
                      <a:endParaRPr lang="ja-JP" altLang="en-US" sz="700" b="0" i="0" u="none" strike="noStrike">
                        <a:solidFill>
                          <a:schemeClr val="tx1"/>
                        </a:solidFill>
                        <a:effectLst/>
                        <a:latin typeface="Meiryo UI" panose="020B0604030504040204" pitchFamily="50" charset="-128"/>
                        <a:ea typeface="Meiryo UI" panose="020B0604030504040204" pitchFamily="50" charset="-128"/>
                      </a:endParaRPr>
                    </a:p>
                  </a:txBody>
                  <a:tcPr marL="4059" marR="4059" marT="4059" marB="0"/>
                </a:tc>
                <a:tc>
                  <a:txBody>
                    <a:bodyPr/>
                    <a:lstStyle/>
                    <a:p>
                      <a:pPr algn="l" fontAlgn="t"/>
                      <a:r>
                        <a:rPr lang="ja-JP" altLang="en-US" sz="700" u="none" strike="noStrike" dirty="0">
                          <a:solidFill>
                            <a:schemeClr val="tx1"/>
                          </a:solidFill>
                          <a:effectLst/>
                          <a:latin typeface="Meiryo UI" panose="020B0604030504040204" pitchFamily="50" charset="-128"/>
                          <a:ea typeface="Meiryo UI" panose="020B0604030504040204" pitchFamily="50" charset="-128"/>
                        </a:rPr>
                        <a:t>　</a:t>
                      </a:r>
                      <a:endParaRPr lang="ja-JP" altLang="en-US" sz="700" b="0" i="0" u="none" strike="noStrike" dirty="0">
                        <a:solidFill>
                          <a:schemeClr val="tx1"/>
                        </a:solidFill>
                        <a:effectLst/>
                        <a:latin typeface="Meiryo UI" panose="020B0604030504040204" pitchFamily="50" charset="-128"/>
                        <a:ea typeface="Meiryo UI" panose="020B0604030504040204" pitchFamily="50" charset="-128"/>
                      </a:endParaRPr>
                    </a:p>
                  </a:txBody>
                  <a:tcPr marL="4059" marR="4059" marT="4059" marB="0"/>
                </a:tc>
                <a:tc>
                  <a:txBody>
                    <a:bodyPr/>
                    <a:lstStyle/>
                    <a:p>
                      <a:pPr algn="l" fontAlgn="t"/>
                      <a:r>
                        <a:rPr lang="ja-JP" altLang="en-US" sz="700" u="none" strike="noStrike" dirty="0">
                          <a:solidFill>
                            <a:schemeClr val="tx1"/>
                          </a:solidFill>
                          <a:effectLst/>
                          <a:latin typeface="Meiryo UI" panose="020B0604030504040204" pitchFamily="50" charset="-128"/>
                          <a:ea typeface="Meiryo UI" panose="020B0604030504040204" pitchFamily="50" charset="-128"/>
                        </a:rPr>
                        <a:t>　</a:t>
                      </a:r>
                      <a:endParaRPr lang="ja-JP" altLang="en-US" sz="700" b="0" i="0" u="none" strike="noStrike" dirty="0">
                        <a:solidFill>
                          <a:schemeClr val="tx1"/>
                        </a:solidFill>
                        <a:effectLst/>
                        <a:latin typeface="Meiryo UI" panose="020B0604030504040204" pitchFamily="50" charset="-128"/>
                        <a:ea typeface="Meiryo UI" panose="020B0604030504040204" pitchFamily="50" charset="-128"/>
                      </a:endParaRPr>
                    </a:p>
                  </a:txBody>
                  <a:tcPr marL="4059" marR="4059" marT="4059" marB="0"/>
                </a:tc>
                <a:tc>
                  <a:txBody>
                    <a:bodyPr/>
                    <a:lstStyle/>
                    <a:p>
                      <a:pPr algn="l" fontAlgn="t"/>
                      <a:r>
                        <a:rPr lang="ja-JP" altLang="en-US" sz="700" u="none" strike="noStrike">
                          <a:solidFill>
                            <a:schemeClr val="tx1"/>
                          </a:solidFill>
                          <a:effectLst/>
                          <a:latin typeface="Meiryo UI" panose="020B0604030504040204" pitchFamily="50" charset="-128"/>
                          <a:ea typeface="Meiryo UI" panose="020B0604030504040204" pitchFamily="50" charset="-128"/>
                        </a:rPr>
                        <a:t>　</a:t>
                      </a:r>
                      <a:endParaRPr lang="ja-JP" altLang="en-US" sz="700" b="0" i="0" u="none" strike="noStrike">
                        <a:solidFill>
                          <a:schemeClr val="tx1"/>
                        </a:solidFill>
                        <a:effectLst/>
                        <a:latin typeface="Meiryo UI" panose="020B0604030504040204" pitchFamily="50" charset="-128"/>
                        <a:ea typeface="Meiryo UI" panose="020B0604030504040204" pitchFamily="50" charset="-128"/>
                      </a:endParaRPr>
                    </a:p>
                  </a:txBody>
                  <a:tcPr marL="4059" marR="4059" marT="4059" marB="0"/>
                </a:tc>
                <a:tc>
                  <a:txBody>
                    <a:bodyPr/>
                    <a:lstStyle/>
                    <a:p>
                      <a:pPr algn="l" fontAlgn="t"/>
                      <a:r>
                        <a:rPr lang="ja-JP" altLang="en-US" sz="700" u="none" strike="noStrike">
                          <a:solidFill>
                            <a:schemeClr val="tx1"/>
                          </a:solidFill>
                          <a:effectLst/>
                          <a:latin typeface="Meiryo UI" panose="020B0604030504040204" pitchFamily="50" charset="-128"/>
                          <a:ea typeface="Meiryo UI" panose="020B0604030504040204" pitchFamily="50" charset="-128"/>
                        </a:rPr>
                        <a:t>　</a:t>
                      </a:r>
                      <a:endParaRPr lang="ja-JP" altLang="en-US" sz="700" b="0" i="0" u="none" strike="noStrike">
                        <a:solidFill>
                          <a:schemeClr val="tx1"/>
                        </a:solidFill>
                        <a:effectLst/>
                        <a:latin typeface="Meiryo UI" panose="020B0604030504040204" pitchFamily="50" charset="-128"/>
                        <a:ea typeface="Meiryo UI" panose="020B0604030504040204" pitchFamily="50" charset="-128"/>
                      </a:endParaRPr>
                    </a:p>
                  </a:txBody>
                  <a:tcPr marL="4059" marR="4059" marT="4059" marB="0"/>
                </a:tc>
                <a:tc>
                  <a:txBody>
                    <a:bodyPr/>
                    <a:lstStyle/>
                    <a:p>
                      <a:pPr algn="l" fontAlgn="t"/>
                      <a:r>
                        <a:rPr lang="ja-JP" altLang="en-US" sz="700" u="none" strike="noStrike" dirty="0">
                          <a:solidFill>
                            <a:schemeClr val="tx1"/>
                          </a:solidFill>
                          <a:effectLst/>
                          <a:latin typeface="Meiryo UI" panose="020B0604030504040204" pitchFamily="50" charset="-128"/>
                          <a:ea typeface="Meiryo UI" panose="020B0604030504040204" pitchFamily="50" charset="-128"/>
                        </a:rPr>
                        <a:t>　</a:t>
                      </a:r>
                      <a:endParaRPr lang="ja-JP" altLang="en-US" sz="700" b="0" i="0" u="none" strike="noStrike" dirty="0">
                        <a:solidFill>
                          <a:schemeClr val="tx1"/>
                        </a:solidFill>
                        <a:effectLst/>
                        <a:latin typeface="Meiryo UI" panose="020B0604030504040204" pitchFamily="50" charset="-128"/>
                        <a:ea typeface="Meiryo UI" panose="020B0604030504040204" pitchFamily="50" charset="-128"/>
                      </a:endParaRPr>
                    </a:p>
                  </a:txBody>
                  <a:tcPr marL="4059" marR="4059" marT="4059" marB="0"/>
                </a:tc>
                <a:tc>
                  <a:txBody>
                    <a:bodyPr/>
                    <a:lstStyle/>
                    <a:p>
                      <a:pPr algn="l" fontAlgn="t"/>
                      <a:r>
                        <a:rPr lang="ja-JP" altLang="en-US" sz="700" u="none" strike="noStrike" dirty="0">
                          <a:solidFill>
                            <a:schemeClr val="tx1"/>
                          </a:solidFill>
                          <a:effectLst/>
                          <a:latin typeface="Meiryo UI" panose="020B0604030504040204" pitchFamily="50" charset="-128"/>
                          <a:ea typeface="Meiryo UI" panose="020B0604030504040204" pitchFamily="50" charset="-128"/>
                        </a:rPr>
                        <a:t>　</a:t>
                      </a:r>
                      <a:endParaRPr lang="ja-JP" altLang="en-US" sz="700" b="0" i="0" u="none" strike="noStrike" dirty="0">
                        <a:solidFill>
                          <a:schemeClr val="tx1"/>
                        </a:solidFill>
                        <a:effectLst/>
                        <a:latin typeface="Meiryo UI" panose="020B0604030504040204" pitchFamily="50" charset="-128"/>
                        <a:ea typeface="Meiryo UI" panose="020B0604030504040204" pitchFamily="50" charset="-128"/>
                      </a:endParaRPr>
                    </a:p>
                  </a:txBody>
                  <a:tcPr marL="4059" marR="4059" marT="4059" marB="0"/>
                </a:tc>
                <a:tc>
                  <a:txBody>
                    <a:bodyPr/>
                    <a:lstStyle/>
                    <a:p>
                      <a:pPr algn="l" rtl="0" fontAlgn="ctr"/>
                      <a:r>
                        <a:rPr lang="ja-JP" altLang="en-US" sz="700" u="none" strike="noStrike" dirty="0" smtClean="0">
                          <a:solidFill>
                            <a:schemeClr val="tx1"/>
                          </a:solidFill>
                          <a:effectLst/>
                          <a:latin typeface="Meiryo UI" panose="020B0604030504040204" pitchFamily="50" charset="-128"/>
                          <a:ea typeface="Meiryo UI" panose="020B0604030504040204" pitchFamily="50" charset="-128"/>
                        </a:rPr>
                        <a:t>●府市の港湾及び海岸の管理に係る連携協約締結</a:t>
                      </a:r>
                      <a:endParaRPr lang="ja-JP" altLang="en-US" sz="700" u="none" strike="noStrike" dirty="0">
                        <a:solidFill>
                          <a:schemeClr val="tx1"/>
                        </a:solidFill>
                        <a:effectLst/>
                        <a:latin typeface="Meiryo UI" panose="020B0604030504040204" pitchFamily="50" charset="-128"/>
                        <a:ea typeface="Meiryo UI" panose="020B0604030504040204" pitchFamily="50" charset="-128"/>
                      </a:endParaRPr>
                    </a:p>
                  </a:txBody>
                  <a:tcPr marL="4059" marR="4059" marT="4059" marB="0"/>
                </a:tc>
                <a:tc>
                  <a:txBody>
                    <a:bodyPr/>
                    <a:lstStyle/>
                    <a:p>
                      <a:pPr algn="l" rtl="0" fontAlgn="ctr"/>
                      <a:endParaRPr lang="ja-JP" altLang="en-US" sz="700" b="0" i="0" u="none" strike="noStrike" dirty="0">
                        <a:solidFill>
                          <a:schemeClr val="tx1"/>
                        </a:solidFill>
                        <a:effectLst/>
                        <a:latin typeface="Meiryo UI" panose="020B0604030504040204" pitchFamily="50" charset="-128"/>
                        <a:ea typeface="Meiryo UI" panose="020B0604030504040204" pitchFamily="50" charset="-128"/>
                      </a:endParaRPr>
                    </a:p>
                  </a:txBody>
                  <a:tcPr marL="4059" marR="4059" marT="4059" marB="0"/>
                </a:tc>
                <a:tc>
                  <a:txBody>
                    <a:bodyPr/>
                    <a:lstStyle/>
                    <a:p>
                      <a:pPr algn="l" fontAlgn="t"/>
                      <a:r>
                        <a:rPr lang="ja-JP" altLang="en-US" sz="700" u="none" strike="noStrike" dirty="0">
                          <a:solidFill>
                            <a:schemeClr val="tx1"/>
                          </a:solidFill>
                          <a:effectLst/>
                          <a:latin typeface="Meiryo UI" panose="020B0604030504040204" pitchFamily="50" charset="-128"/>
                          <a:ea typeface="Meiryo UI" panose="020B0604030504040204" pitchFamily="50" charset="-128"/>
                        </a:rPr>
                        <a:t>　</a:t>
                      </a:r>
                      <a:endParaRPr lang="ja-JP" altLang="en-US" sz="700" b="0" i="0" u="none" strike="noStrike" dirty="0">
                        <a:solidFill>
                          <a:schemeClr val="tx1"/>
                        </a:solidFill>
                        <a:effectLst/>
                        <a:latin typeface="Meiryo UI" panose="020B0604030504040204" pitchFamily="50" charset="-128"/>
                        <a:ea typeface="Meiryo UI" panose="020B0604030504040204" pitchFamily="50" charset="-128"/>
                      </a:endParaRPr>
                    </a:p>
                  </a:txBody>
                  <a:tcPr marL="4059" marR="4059" marT="4059" marB="0"/>
                </a:tc>
              </a:tr>
              <a:tr h="576000">
                <a:tc gridSpan="2">
                  <a:txBody>
                    <a:bodyPr/>
                    <a:lstStyle/>
                    <a:p>
                      <a:pPr algn="l" rtl="0" fontAlgn="ctr"/>
                      <a:r>
                        <a:rPr lang="ja-JP" altLang="en-US" sz="700" b="1" u="none" strike="noStrike" dirty="0" smtClean="0">
                          <a:solidFill>
                            <a:schemeClr val="bg1"/>
                          </a:solidFill>
                          <a:effectLst/>
                          <a:latin typeface="Meiryo UI" panose="020B0604030504040204" pitchFamily="50" charset="-128"/>
                          <a:ea typeface="Meiryo UI" panose="020B0604030504040204" pitchFamily="50" charset="-128"/>
                        </a:rPr>
                        <a:t>その他</a:t>
                      </a:r>
                      <a:endParaRPr lang="ja-JP" altLang="en-US" sz="700" b="1" i="0" u="none" strike="noStrike" dirty="0">
                        <a:solidFill>
                          <a:schemeClr val="bg1"/>
                        </a:solidFill>
                        <a:effectLst/>
                        <a:latin typeface="Meiryo UI" panose="020B0604030504040204" pitchFamily="50" charset="-128"/>
                        <a:ea typeface="Meiryo UI" panose="020B0604030504040204" pitchFamily="50" charset="-128"/>
                      </a:endParaRPr>
                    </a:p>
                  </a:txBody>
                  <a:tcPr marL="4059" marR="4059" marT="4059" marB="0" anchor="ctr">
                    <a:solidFill>
                      <a:schemeClr val="tx1">
                        <a:lumMod val="50000"/>
                        <a:lumOff val="50000"/>
                      </a:schemeClr>
                    </a:solidFill>
                  </a:tcPr>
                </a:tc>
                <a:tc hMerge="1">
                  <a:txBody>
                    <a:bodyPr/>
                    <a:lstStyle/>
                    <a:p>
                      <a:pPr algn="l" fontAlgn="t"/>
                      <a:endParaRPr lang="ja-JP" altLang="en-US" sz="800" b="1" i="0" u="none" strike="noStrike" dirty="0">
                        <a:solidFill>
                          <a:schemeClr val="bg1"/>
                        </a:solidFill>
                        <a:effectLst/>
                        <a:latin typeface="Meiryo UI" panose="020B0604030504040204" pitchFamily="50" charset="-128"/>
                        <a:ea typeface="Meiryo UI" panose="020B0604030504040204" pitchFamily="50" charset="-128"/>
                      </a:endParaRPr>
                    </a:p>
                  </a:txBody>
                  <a:tcPr marL="4059" marR="4059" marT="4059" marB="0">
                    <a:solidFill>
                      <a:schemeClr val="tx1">
                        <a:lumMod val="50000"/>
                        <a:lumOff val="50000"/>
                      </a:schemeClr>
                    </a:solidFill>
                  </a:tcPr>
                </a:tc>
                <a:tc>
                  <a:txBody>
                    <a:bodyPr/>
                    <a:lstStyle/>
                    <a:p>
                      <a:pPr algn="l" fontAlgn="t"/>
                      <a:r>
                        <a:rPr lang="ja-JP" altLang="en-US" sz="700" u="none" strike="noStrike" dirty="0">
                          <a:solidFill>
                            <a:schemeClr val="tx1"/>
                          </a:solidFill>
                          <a:effectLst/>
                          <a:latin typeface="Meiryo UI" panose="020B0604030504040204" pitchFamily="50" charset="-128"/>
                          <a:ea typeface="Meiryo UI" panose="020B0604030504040204" pitchFamily="50" charset="-128"/>
                        </a:rPr>
                        <a:t>　</a:t>
                      </a:r>
                      <a:endParaRPr lang="ja-JP" altLang="en-US" sz="700" b="0" i="0" u="none" strike="noStrike" dirty="0">
                        <a:solidFill>
                          <a:schemeClr val="tx1"/>
                        </a:solidFill>
                        <a:effectLst/>
                        <a:latin typeface="Meiryo UI" panose="020B0604030504040204" pitchFamily="50" charset="-128"/>
                        <a:ea typeface="Meiryo UI" panose="020B0604030504040204" pitchFamily="50" charset="-128"/>
                      </a:endParaRPr>
                    </a:p>
                    <a:p>
                      <a:pPr algn="l" fontAlgn="t"/>
                      <a:r>
                        <a:rPr lang="ja-JP" altLang="en-US" sz="700" u="none" strike="noStrike" dirty="0">
                          <a:solidFill>
                            <a:schemeClr val="tx1"/>
                          </a:solidFill>
                          <a:effectLst/>
                          <a:latin typeface="Meiryo UI" panose="020B0604030504040204" pitchFamily="50" charset="-128"/>
                          <a:ea typeface="Meiryo UI" panose="020B0604030504040204" pitchFamily="50" charset="-128"/>
                        </a:rPr>
                        <a:t>　</a:t>
                      </a:r>
                      <a:endParaRPr lang="ja-JP" altLang="en-US" sz="700" b="0" i="0" u="none" strike="noStrike" dirty="0">
                        <a:solidFill>
                          <a:schemeClr val="tx1"/>
                        </a:solidFill>
                        <a:effectLst/>
                        <a:latin typeface="Meiryo UI" panose="020B0604030504040204" pitchFamily="50" charset="-128"/>
                        <a:ea typeface="Meiryo UI" panose="020B0604030504040204" pitchFamily="50" charset="-128"/>
                      </a:endParaRPr>
                    </a:p>
                  </a:txBody>
                  <a:tcPr marL="4059" marR="4059" marT="4059" marB="0"/>
                </a:tc>
                <a:tc>
                  <a:txBody>
                    <a:bodyPr/>
                    <a:lstStyle/>
                    <a:p>
                      <a:pPr algn="l" fontAlgn="t"/>
                      <a:r>
                        <a:rPr lang="ja-JP" altLang="en-US" sz="700" u="none" strike="noStrike" dirty="0">
                          <a:solidFill>
                            <a:schemeClr val="tx1"/>
                          </a:solidFill>
                          <a:effectLst/>
                          <a:latin typeface="Meiryo UI" panose="020B0604030504040204" pitchFamily="50" charset="-128"/>
                          <a:ea typeface="Meiryo UI" panose="020B0604030504040204" pitchFamily="50" charset="-128"/>
                        </a:rPr>
                        <a:t>　</a:t>
                      </a:r>
                      <a:endParaRPr lang="ja-JP" altLang="en-US" sz="700" b="0" i="0" u="none" strike="noStrike" dirty="0">
                        <a:solidFill>
                          <a:schemeClr val="tx1"/>
                        </a:solidFill>
                        <a:effectLst/>
                        <a:latin typeface="Meiryo UI" panose="020B0604030504040204" pitchFamily="50" charset="-128"/>
                        <a:ea typeface="Meiryo UI" panose="020B0604030504040204" pitchFamily="50" charset="-128"/>
                      </a:endParaRPr>
                    </a:p>
                    <a:p>
                      <a:pPr algn="l" fontAlgn="t"/>
                      <a:r>
                        <a:rPr lang="ja-JP" altLang="en-US" sz="700" u="none" strike="noStrike" dirty="0">
                          <a:solidFill>
                            <a:schemeClr val="tx1"/>
                          </a:solidFill>
                          <a:effectLst/>
                          <a:latin typeface="Meiryo UI" panose="020B0604030504040204" pitchFamily="50" charset="-128"/>
                          <a:ea typeface="Meiryo UI" panose="020B0604030504040204" pitchFamily="50" charset="-128"/>
                        </a:rPr>
                        <a:t>　</a:t>
                      </a:r>
                      <a:endParaRPr lang="ja-JP" altLang="en-US" sz="700" b="0" i="0" u="none" strike="noStrike" dirty="0">
                        <a:solidFill>
                          <a:schemeClr val="tx1"/>
                        </a:solidFill>
                        <a:effectLst/>
                        <a:latin typeface="Meiryo UI" panose="020B0604030504040204" pitchFamily="50" charset="-128"/>
                        <a:ea typeface="Meiryo UI" panose="020B0604030504040204" pitchFamily="50" charset="-128"/>
                      </a:endParaRPr>
                    </a:p>
                  </a:txBody>
                  <a:tcPr marL="4059" marR="4059" marT="4059" marB="0"/>
                </a:tc>
                <a:tc>
                  <a:txBody>
                    <a:bodyPr/>
                    <a:lstStyle/>
                    <a:p>
                      <a:pPr algn="l" rtl="0" fontAlgn="ctr"/>
                      <a:endParaRPr lang="ja-JP" altLang="en-US" sz="700" b="0" i="0" u="none" strike="noStrike" dirty="0">
                        <a:solidFill>
                          <a:schemeClr val="tx1"/>
                        </a:solidFill>
                        <a:effectLst/>
                        <a:latin typeface="Meiryo UI" panose="020B0604030504040204" pitchFamily="50" charset="-128"/>
                        <a:ea typeface="Meiryo UI" panose="020B0604030504040204" pitchFamily="50" charset="-128"/>
                      </a:endParaRPr>
                    </a:p>
                  </a:txBody>
                  <a:tcPr marL="4059" marR="4059" marT="4059" marB="0"/>
                </a:tc>
                <a:tc>
                  <a:txBody>
                    <a:bodyPr/>
                    <a:lstStyle/>
                    <a:p>
                      <a:pPr algn="l" fontAlgn="t"/>
                      <a:endParaRPr lang="ja-JP" altLang="en-US" sz="700" b="0" i="0" u="none" strike="noStrike" dirty="0">
                        <a:solidFill>
                          <a:schemeClr val="tx1"/>
                        </a:solidFill>
                        <a:effectLst/>
                        <a:latin typeface="Meiryo UI" panose="020B0604030504040204" pitchFamily="50" charset="-128"/>
                        <a:ea typeface="Meiryo UI" panose="020B0604030504040204" pitchFamily="50" charset="-128"/>
                      </a:endParaRPr>
                    </a:p>
                  </a:txBody>
                  <a:tcPr marL="4059" marR="4059" marT="4059" marB="0"/>
                </a:tc>
                <a:tc>
                  <a:txBody>
                    <a:bodyPr/>
                    <a:lstStyle/>
                    <a:p>
                      <a:r>
                        <a:rPr kumimoji="1" lang="ja-JP" altLang="en-US" sz="700" dirty="0" smtClean="0">
                          <a:solidFill>
                            <a:schemeClr val="tx1"/>
                          </a:solidFill>
                          <a:latin typeface="Meiryo UI" panose="020B0604030504040204" pitchFamily="50" charset="-128"/>
                          <a:ea typeface="Meiryo UI" panose="020B0604030504040204" pitchFamily="50" charset="-128"/>
                        </a:rPr>
                        <a:t>●「密集住宅市街地整備推進プロジェクトチーム」設置</a:t>
                      </a:r>
                      <a:endParaRPr kumimoji="1" lang="ja-JP" altLang="en-US" sz="700" dirty="0">
                        <a:solidFill>
                          <a:schemeClr val="tx1"/>
                        </a:solidFill>
                        <a:latin typeface="Meiryo UI" panose="020B0604030504040204" pitchFamily="50" charset="-128"/>
                        <a:ea typeface="Meiryo UI" panose="020B0604030504040204" pitchFamily="50" charset="-128"/>
                      </a:endParaRPr>
                    </a:p>
                  </a:txBody>
                  <a:tcPr/>
                </a:tc>
                <a:tc>
                  <a:txBody>
                    <a:bodyPr/>
                    <a:lstStyle/>
                    <a:p>
                      <a:endParaRPr kumimoji="1" lang="ja-JP" altLang="en-US" sz="700" dirty="0">
                        <a:solidFill>
                          <a:schemeClr val="tx1"/>
                        </a:solidFill>
                        <a:latin typeface="Meiryo UI" panose="020B0604030504040204" pitchFamily="50" charset="-128"/>
                        <a:ea typeface="Meiryo UI" panose="020B0604030504040204" pitchFamily="50" charset="-128"/>
                      </a:endParaRPr>
                    </a:p>
                  </a:txBody>
                  <a:tcPr/>
                </a:tc>
                <a:tc>
                  <a:txBody>
                    <a:bodyPr/>
                    <a:lstStyle/>
                    <a:p>
                      <a:r>
                        <a:rPr kumimoji="1" lang="ja-JP" altLang="en-US" sz="700" dirty="0" smtClean="0">
                          <a:solidFill>
                            <a:schemeClr val="tx1"/>
                          </a:solidFill>
                          <a:latin typeface="Meiryo UI" panose="020B0604030504040204" pitchFamily="50" charset="-128"/>
                          <a:ea typeface="Meiryo UI" panose="020B0604030504040204" pitchFamily="50" charset="-128"/>
                        </a:rPr>
                        <a:t>●「大阪市密集住宅市街地重点整備プログラム」策定</a:t>
                      </a:r>
                      <a:endParaRPr kumimoji="1" lang="ja-JP" altLang="en-US" sz="700" dirty="0">
                        <a:solidFill>
                          <a:schemeClr val="tx1"/>
                        </a:solidFill>
                        <a:latin typeface="Meiryo UI" panose="020B0604030504040204" pitchFamily="50" charset="-128"/>
                        <a:ea typeface="Meiryo UI" panose="020B0604030504040204" pitchFamily="50" charset="-128"/>
                      </a:endParaRPr>
                    </a:p>
                  </a:txBody>
                  <a:tcPr/>
                </a:tc>
                <a:tc>
                  <a:txBody>
                    <a:bodyPr/>
                    <a:lstStyle/>
                    <a:p>
                      <a:pPr algn="l" fontAlgn="t"/>
                      <a:endParaRPr lang="ja-JP" altLang="en-US" sz="700" b="0" i="0" u="none" strike="noStrike" dirty="0">
                        <a:solidFill>
                          <a:schemeClr val="tx1"/>
                        </a:solidFill>
                        <a:effectLst/>
                        <a:latin typeface="Meiryo UI" panose="020B0604030504040204" pitchFamily="50" charset="-128"/>
                        <a:ea typeface="Meiryo UI" panose="020B0604030504040204" pitchFamily="50" charset="-128"/>
                      </a:endParaRPr>
                    </a:p>
                  </a:txBody>
                  <a:tcPr marL="4059" marR="4059" marT="4059" marB="0"/>
                </a:tc>
                <a:tc>
                  <a:txBody>
                    <a:bodyPr/>
                    <a:lstStyle/>
                    <a:p>
                      <a:pPr algn="l" fontAlgn="t"/>
                      <a:endParaRPr lang="ja-JP" altLang="en-US" sz="700" b="0" i="0" u="none" strike="noStrike" dirty="0">
                        <a:solidFill>
                          <a:schemeClr val="tx1"/>
                        </a:solidFill>
                        <a:effectLst/>
                        <a:latin typeface="Meiryo UI" panose="020B0604030504040204" pitchFamily="50" charset="-128"/>
                        <a:ea typeface="Meiryo UI" panose="020B0604030504040204" pitchFamily="50" charset="-128"/>
                      </a:endParaRPr>
                    </a:p>
                  </a:txBody>
                  <a:tcPr marL="4059" marR="4059" marT="4059" marB="0"/>
                </a:tc>
                <a:tc>
                  <a:txBody>
                    <a:bodyPr/>
                    <a:lstStyle/>
                    <a:p>
                      <a:pPr algn="l" fontAlgn="t"/>
                      <a:r>
                        <a:rPr lang="ja-JP" altLang="en-US" sz="700" u="none" strike="noStrike" dirty="0">
                          <a:solidFill>
                            <a:schemeClr val="tx1"/>
                          </a:solidFill>
                          <a:effectLst/>
                          <a:latin typeface="Meiryo UI" panose="020B0604030504040204" pitchFamily="50" charset="-128"/>
                          <a:ea typeface="Meiryo UI" panose="020B0604030504040204" pitchFamily="50" charset="-128"/>
                        </a:rPr>
                        <a:t>　</a:t>
                      </a:r>
                      <a:endParaRPr lang="ja-JP" altLang="en-US" sz="700" b="0" i="0" u="none" strike="noStrike" dirty="0">
                        <a:solidFill>
                          <a:schemeClr val="tx1"/>
                        </a:solidFill>
                        <a:effectLst/>
                        <a:latin typeface="Meiryo UI" panose="020B0604030504040204" pitchFamily="50" charset="-128"/>
                        <a:ea typeface="Meiryo UI" panose="020B0604030504040204" pitchFamily="50" charset="-128"/>
                      </a:endParaRPr>
                    </a:p>
                    <a:p>
                      <a:pPr algn="l" fontAlgn="t"/>
                      <a:r>
                        <a:rPr lang="ja-JP" altLang="en-US" sz="700" u="none" strike="noStrike" dirty="0">
                          <a:solidFill>
                            <a:schemeClr val="tx1"/>
                          </a:solidFill>
                          <a:effectLst/>
                          <a:latin typeface="Meiryo UI" panose="020B0604030504040204" pitchFamily="50" charset="-128"/>
                          <a:ea typeface="Meiryo UI" panose="020B0604030504040204" pitchFamily="50" charset="-128"/>
                        </a:rPr>
                        <a:t>　</a:t>
                      </a:r>
                      <a:endParaRPr lang="ja-JP" altLang="en-US" sz="700" b="0" i="0" u="none" strike="noStrike" dirty="0">
                        <a:solidFill>
                          <a:schemeClr val="tx1"/>
                        </a:solidFill>
                        <a:effectLst/>
                        <a:latin typeface="Meiryo UI" panose="020B0604030504040204" pitchFamily="50" charset="-128"/>
                        <a:ea typeface="Meiryo UI" panose="020B0604030504040204" pitchFamily="50" charset="-128"/>
                      </a:endParaRPr>
                    </a:p>
                  </a:txBody>
                  <a:tcPr marL="4059" marR="4059" marT="4059" marB="0"/>
                </a:tc>
                <a:tc>
                  <a:txBody>
                    <a:bodyPr/>
                    <a:lstStyle/>
                    <a:p>
                      <a:pPr algn="l" fontAlgn="t"/>
                      <a:r>
                        <a:rPr lang="ja-JP" altLang="en-US" sz="700" u="none" strike="noStrike" dirty="0">
                          <a:solidFill>
                            <a:schemeClr val="tx1"/>
                          </a:solidFill>
                          <a:effectLst/>
                          <a:latin typeface="Meiryo UI" panose="020B0604030504040204" pitchFamily="50" charset="-128"/>
                          <a:ea typeface="Meiryo UI" panose="020B0604030504040204" pitchFamily="50" charset="-128"/>
                        </a:rPr>
                        <a:t>　</a:t>
                      </a:r>
                      <a:endParaRPr lang="ja-JP" altLang="en-US" sz="700" b="0" i="0" u="none" strike="noStrike" dirty="0">
                        <a:solidFill>
                          <a:schemeClr val="tx1"/>
                        </a:solidFill>
                        <a:effectLst/>
                        <a:latin typeface="Meiryo UI" panose="020B0604030504040204" pitchFamily="50" charset="-128"/>
                        <a:ea typeface="Meiryo UI" panose="020B0604030504040204" pitchFamily="50" charset="-128"/>
                      </a:endParaRPr>
                    </a:p>
                    <a:p>
                      <a:pPr algn="l" fontAlgn="t"/>
                      <a:r>
                        <a:rPr lang="ja-JP" altLang="en-US" sz="700" u="none" strike="noStrike" dirty="0">
                          <a:solidFill>
                            <a:schemeClr val="tx1"/>
                          </a:solidFill>
                          <a:effectLst/>
                          <a:latin typeface="Meiryo UI" panose="020B0604030504040204" pitchFamily="50" charset="-128"/>
                          <a:ea typeface="Meiryo UI" panose="020B0604030504040204" pitchFamily="50" charset="-128"/>
                        </a:rPr>
                        <a:t>　</a:t>
                      </a:r>
                      <a:endParaRPr lang="ja-JP" altLang="en-US" sz="700" b="0" i="0" u="none" strike="noStrike" dirty="0">
                        <a:solidFill>
                          <a:schemeClr val="tx1"/>
                        </a:solidFill>
                        <a:effectLst/>
                        <a:latin typeface="Meiryo UI" panose="020B0604030504040204" pitchFamily="50" charset="-128"/>
                        <a:ea typeface="Meiryo UI" panose="020B0604030504040204" pitchFamily="50" charset="-128"/>
                      </a:endParaRPr>
                    </a:p>
                  </a:txBody>
                  <a:tcPr marL="4059" marR="4059" marT="4059" marB="0"/>
                </a:tc>
              </a:tr>
            </a:tbl>
          </a:graphicData>
        </a:graphic>
      </p:graphicFrame>
    </p:spTree>
    <p:extLst>
      <p:ext uri="{BB962C8B-B14F-4D97-AF65-F5344CB8AC3E}">
        <p14:creationId xmlns:p14="http://schemas.microsoft.com/office/powerpoint/2010/main" val="4045922385"/>
      </p:ext>
    </p:extLst>
  </p:cSld>
  <p:clrMapOvr>
    <a:masterClrMapping/>
  </p:clrMapOvr>
  <p:timing>
    <p:tnLst>
      <p:par>
        <p:cTn id="1" dur="indefinite" restart="never" nodeType="tmRoot"/>
      </p:par>
    </p:tn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 name="角丸四角形 34"/>
          <p:cNvSpPr/>
          <p:nvPr/>
        </p:nvSpPr>
        <p:spPr>
          <a:xfrm>
            <a:off x="5335425" y="2179703"/>
            <a:ext cx="913390" cy="4446100"/>
          </a:xfrm>
          <a:prstGeom prst="roundRect">
            <a:avLst>
              <a:gd name="adj" fmla="val 16615"/>
            </a:avLst>
          </a:prstGeom>
          <a:solidFill>
            <a:schemeClr val="accent6">
              <a:lumMod val="60000"/>
              <a:lumOff val="40000"/>
              <a:alpha val="5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pic>
        <p:nvPicPr>
          <p:cNvPr id="4" name="図 3"/>
          <p:cNvPicPr>
            <a:picLocks noChangeAspect="1"/>
          </p:cNvPicPr>
          <p:nvPr/>
        </p:nvPicPr>
        <p:blipFill>
          <a:blip r:embed="rId2"/>
          <a:stretch>
            <a:fillRect/>
          </a:stretch>
        </p:blipFill>
        <p:spPr>
          <a:xfrm>
            <a:off x="179512" y="1815165"/>
            <a:ext cx="6529382" cy="4468755"/>
          </a:xfrm>
          <a:prstGeom prst="rect">
            <a:avLst/>
          </a:prstGeom>
        </p:spPr>
      </p:pic>
      <p:grpSp>
        <p:nvGrpSpPr>
          <p:cNvPr id="3" name="グループ化 2"/>
          <p:cNvGrpSpPr/>
          <p:nvPr/>
        </p:nvGrpSpPr>
        <p:grpSpPr>
          <a:xfrm>
            <a:off x="564390" y="1032463"/>
            <a:ext cx="8184073" cy="596337"/>
            <a:chOff x="611559" y="1597011"/>
            <a:chExt cx="8184073" cy="596337"/>
          </a:xfrm>
        </p:grpSpPr>
        <p:sp>
          <p:nvSpPr>
            <p:cNvPr id="47" name="角丸四角形 46"/>
            <p:cNvSpPr/>
            <p:nvPr/>
          </p:nvSpPr>
          <p:spPr>
            <a:xfrm>
              <a:off x="611559" y="1597011"/>
              <a:ext cx="8184073" cy="267964"/>
            </a:xfrm>
            <a:prstGeom prst="roundRect">
              <a:avLst>
                <a:gd name="adj" fmla="val 3640"/>
              </a:avLst>
            </a:prstGeom>
            <a:solidFill>
              <a:schemeClr val="accent6">
                <a:lumMod val="60000"/>
                <a:lumOff val="40000"/>
                <a:alpha val="5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8" name="角丸四角形 47"/>
            <p:cNvSpPr/>
            <p:nvPr/>
          </p:nvSpPr>
          <p:spPr>
            <a:xfrm>
              <a:off x="611559" y="1835447"/>
              <a:ext cx="1415321" cy="357901"/>
            </a:xfrm>
            <a:prstGeom prst="roundRect">
              <a:avLst>
                <a:gd name="adj" fmla="val 3640"/>
              </a:avLst>
            </a:prstGeom>
            <a:solidFill>
              <a:schemeClr val="accent6">
                <a:lumMod val="60000"/>
                <a:lumOff val="40000"/>
                <a:alpha val="5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sp>
        <p:nvSpPr>
          <p:cNvPr id="30" name="テキスト ボックス 29"/>
          <p:cNvSpPr txBox="1"/>
          <p:nvPr/>
        </p:nvSpPr>
        <p:spPr>
          <a:xfrm>
            <a:off x="2029766" y="2150705"/>
            <a:ext cx="2063945" cy="307777"/>
          </a:xfrm>
          <a:prstGeom prst="rect">
            <a:avLst/>
          </a:prstGeom>
          <a:noFill/>
        </p:spPr>
        <p:txBody>
          <a:bodyPr wrap="square" rtlCol="0">
            <a:spAutoFit/>
          </a:bodyPr>
          <a:lstStyle/>
          <a:p>
            <a:pPr algn="ctr" fontAlgn="auto">
              <a:spcBef>
                <a:spcPts val="0"/>
              </a:spcBef>
              <a:spcAft>
                <a:spcPts val="0"/>
              </a:spcAft>
            </a:pPr>
            <a:r>
              <a:rPr lang="ja-JP" altLang="en-US" sz="1400" dirty="0">
                <a:solidFill>
                  <a:prstClr val="black"/>
                </a:solidFill>
                <a:latin typeface="Calibri"/>
                <a:ea typeface="ＭＳ Ｐゴシック"/>
              </a:rPr>
              <a:t>企業債</a:t>
            </a:r>
            <a:r>
              <a:rPr lang="ja-JP" altLang="en-US" sz="1400" dirty="0" smtClean="0">
                <a:solidFill>
                  <a:prstClr val="black"/>
                </a:solidFill>
                <a:latin typeface="Calibri"/>
                <a:ea typeface="ＭＳ Ｐゴシック"/>
              </a:rPr>
              <a:t>残高</a:t>
            </a:r>
            <a:r>
              <a:rPr lang="ja-JP" altLang="en-US" sz="1400" dirty="0">
                <a:latin typeface="Calibri"/>
                <a:ea typeface="ＭＳ Ｐゴシック"/>
              </a:rPr>
              <a:t>等</a:t>
            </a:r>
            <a:r>
              <a:rPr lang="ja-JP" altLang="en-US" sz="1400" dirty="0" smtClean="0">
                <a:latin typeface="Calibri"/>
                <a:ea typeface="ＭＳ Ｐゴシック"/>
              </a:rPr>
              <a:t>の推移</a:t>
            </a:r>
            <a:endParaRPr lang="ja-JP" altLang="en-US" sz="1400" dirty="0">
              <a:latin typeface="Calibri"/>
              <a:ea typeface="ＭＳ Ｐゴシック"/>
            </a:endParaRPr>
          </a:p>
        </p:txBody>
      </p:sp>
      <p:sp>
        <p:nvSpPr>
          <p:cNvPr id="38" name="角丸四角形 37"/>
          <p:cNvSpPr/>
          <p:nvPr/>
        </p:nvSpPr>
        <p:spPr>
          <a:xfrm>
            <a:off x="7284504" y="2449380"/>
            <a:ext cx="1129198" cy="295236"/>
          </a:xfrm>
          <a:prstGeom prst="roundRect">
            <a:avLst>
              <a:gd name="adj" fmla="val 27369"/>
            </a:avLst>
          </a:prstGeom>
          <a:solidFill>
            <a:schemeClr val="accent6">
              <a:lumMod val="60000"/>
              <a:lumOff val="40000"/>
              <a:alpha val="5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 name="正方形/長方形 5"/>
          <p:cNvSpPr/>
          <p:nvPr/>
        </p:nvSpPr>
        <p:spPr>
          <a:xfrm>
            <a:off x="251520" y="260648"/>
            <a:ext cx="6203068" cy="369332"/>
          </a:xfrm>
          <a:prstGeom prst="rect">
            <a:avLst/>
          </a:prstGeom>
        </p:spPr>
        <p:txBody>
          <a:bodyPr wrap="square">
            <a:spAutoFit/>
          </a:bodyPr>
          <a:lstStyle/>
          <a:p>
            <a:r>
              <a:rPr lang="ja-JP" altLang="en-US" b="1" dirty="0"/>
              <a:t>その他の経営課題 （企業債残高）</a:t>
            </a:r>
          </a:p>
        </p:txBody>
      </p:sp>
      <p:cxnSp>
        <p:nvCxnSpPr>
          <p:cNvPr id="28" name="直線コネクタ 27"/>
          <p:cNvCxnSpPr/>
          <p:nvPr/>
        </p:nvCxnSpPr>
        <p:spPr>
          <a:xfrm>
            <a:off x="179512" y="574218"/>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6" name="正方形/長方形 35"/>
          <p:cNvSpPr/>
          <p:nvPr/>
        </p:nvSpPr>
        <p:spPr>
          <a:xfrm>
            <a:off x="2934866" y="3429000"/>
            <a:ext cx="1404000" cy="216024"/>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r>
              <a:rPr lang="ja-JP" altLang="en-US" sz="1400" dirty="0">
                <a:solidFill>
                  <a:prstClr val="white"/>
                </a:solidFill>
              </a:rPr>
              <a:t>企業債残高</a:t>
            </a:r>
          </a:p>
        </p:txBody>
      </p:sp>
      <p:sp>
        <p:nvSpPr>
          <p:cNvPr id="39" name="右中かっこ 38"/>
          <p:cNvSpPr/>
          <p:nvPr/>
        </p:nvSpPr>
        <p:spPr>
          <a:xfrm rot="16200000">
            <a:off x="4895202" y="2842455"/>
            <a:ext cx="360040" cy="558506"/>
          </a:xfrm>
          <a:prstGeom prst="rightBrace">
            <a:avLst>
              <a:gd name="adj1" fmla="val 21666"/>
              <a:gd name="adj2" fmla="val 50000"/>
            </a:avLst>
          </a:prstGeom>
          <a:ln>
            <a:solidFill>
              <a:schemeClr val="tx1"/>
            </a:solidFill>
          </a:ln>
        </p:spPr>
        <p:style>
          <a:lnRef idx="1">
            <a:schemeClr val="accent2"/>
          </a:lnRef>
          <a:fillRef idx="0">
            <a:schemeClr val="accent2"/>
          </a:fillRef>
          <a:effectRef idx="0">
            <a:schemeClr val="accent2"/>
          </a:effectRef>
          <a:fontRef idx="minor">
            <a:schemeClr val="tx1"/>
          </a:fontRef>
        </p:style>
        <p:txBody>
          <a:bodyPr rtlCol="0" anchor="ctr"/>
          <a:lstStyle/>
          <a:p>
            <a:pPr algn="ctr" fontAlgn="auto">
              <a:spcBef>
                <a:spcPts val="0"/>
              </a:spcBef>
              <a:spcAft>
                <a:spcPts val="0"/>
              </a:spcAft>
            </a:pPr>
            <a:endParaRPr lang="ja-JP" altLang="en-US">
              <a:solidFill>
                <a:prstClr val="black"/>
              </a:solidFill>
            </a:endParaRPr>
          </a:p>
        </p:txBody>
      </p:sp>
      <p:sp>
        <p:nvSpPr>
          <p:cNvPr id="40" name="テキスト ボックス 39"/>
          <p:cNvSpPr txBox="1"/>
          <p:nvPr/>
        </p:nvSpPr>
        <p:spPr>
          <a:xfrm>
            <a:off x="4079512" y="2657316"/>
            <a:ext cx="1224224" cy="246221"/>
          </a:xfrm>
          <a:prstGeom prst="rect">
            <a:avLst/>
          </a:prstGeom>
          <a:ln w="9525"/>
        </p:spPr>
        <p:style>
          <a:lnRef idx="2">
            <a:schemeClr val="accent2"/>
          </a:lnRef>
          <a:fillRef idx="1">
            <a:schemeClr val="lt1"/>
          </a:fillRef>
          <a:effectRef idx="0">
            <a:schemeClr val="accent2"/>
          </a:effectRef>
          <a:fontRef idx="minor">
            <a:schemeClr val="dk1"/>
          </a:fontRef>
        </p:style>
        <p:txBody>
          <a:bodyPr wrap="square" rtlCol="0">
            <a:spAutoFit/>
          </a:bodyPr>
          <a:lstStyle/>
          <a:p>
            <a:pPr algn="ctr" fontAlgn="auto">
              <a:spcBef>
                <a:spcPts val="0"/>
              </a:spcBef>
              <a:spcAft>
                <a:spcPts val="0"/>
              </a:spcAft>
            </a:pPr>
            <a:r>
              <a:rPr lang="ja-JP" altLang="en-US" sz="1000" dirty="0">
                <a:solidFill>
                  <a:prstClr val="black"/>
                </a:solidFill>
              </a:rPr>
              <a:t>繰上げ償還</a:t>
            </a:r>
          </a:p>
        </p:txBody>
      </p:sp>
      <p:cxnSp>
        <p:nvCxnSpPr>
          <p:cNvPr id="41" name="直線矢印コネクタ 40"/>
          <p:cNvCxnSpPr/>
          <p:nvPr/>
        </p:nvCxnSpPr>
        <p:spPr>
          <a:xfrm flipV="1">
            <a:off x="4309150" y="2941688"/>
            <a:ext cx="0" cy="240407"/>
          </a:xfrm>
          <a:prstGeom prst="straightConnector1">
            <a:avLst/>
          </a:prstGeom>
          <a:ln>
            <a:solidFill>
              <a:schemeClr val="tx1"/>
            </a:solidFill>
            <a:tailEnd type="arrow"/>
          </a:ln>
        </p:spPr>
        <p:style>
          <a:lnRef idx="1">
            <a:schemeClr val="accent2"/>
          </a:lnRef>
          <a:fillRef idx="0">
            <a:schemeClr val="accent2"/>
          </a:fillRef>
          <a:effectRef idx="0">
            <a:schemeClr val="accent2"/>
          </a:effectRef>
          <a:fontRef idx="minor">
            <a:schemeClr val="tx1"/>
          </a:fontRef>
        </p:style>
      </p:cxnSp>
      <p:sp>
        <p:nvSpPr>
          <p:cNvPr id="18" name="正方形/長方形 17"/>
          <p:cNvSpPr/>
          <p:nvPr/>
        </p:nvSpPr>
        <p:spPr>
          <a:xfrm>
            <a:off x="7858078" y="247134"/>
            <a:ext cx="1073243" cy="369332"/>
          </a:xfrm>
          <a:prstGeom prst="rect">
            <a:avLst/>
          </a:prstGeom>
          <a:noFill/>
        </p:spPr>
        <p:txBody>
          <a:bodyPr wrap="none">
            <a:spAutoFit/>
          </a:bodyPr>
          <a:lstStyle/>
          <a:p>
            <a:pPr algn="ctr"/>
            <a:r>
              <a:rPr lang="ja-JP" altLang="en-US" dirty="0"/>
              <a:t>＜</a:t>
            </a:r>
            <a:r>
              <a:rPr lang="en-US" altLang="ja-JP" dirty="0"/>
              <a:t>Why</a:t>
            </a:r>
            <a:r>
              <a:rPr lang="ja-JP" altLang="en-US" dirty="0"/>
              <a:t>＞</a:t>
            </a:r>
          </a:p>
        </p:txBody>
      </p:sp>
      <p:sp>
        <p:nvSpPr>
          <p:cNvPr id="22" name="テキスト ボックス 21"/>
          <p:cNvSpPr txBox="1"/>
          <p:nvPr/>
        </p:nvSpPr>
        <p:spPr>
          <a:xfrm>
            <a:off x="-25474" y="4793060"/>
            <a:ext cx="825867" cy="246221"/>
          </a:xfrm>
          <a:prstGeom prst="rect">
            <a:avLst/>
          </a:prstGeom>
          <a:noFill/>
        </p:spPr>
        <p:txBody>
          <a:bodyPr wrap="square" rtlCol="0">
            <a:spAutoFit/>
          </a:bodyPr>
          <a:lstStyle/>
          <a:p>
            <a:r>
              <a:rPr lang="ja-JP" altLang="en-US" sz="1000" dirty="0">
                <a:solidFill>
                  <a:prstClr val="black"/>
                </a:solidFill>
              </a:rPr>
              <a:t>建設改良費</a:t>
            </a:r>
          </a:p>
        </p:txBody>
      </p:sp>
      <p:sp>
        <p:nvSpPr>
          <p:cNvPr id="23" name="テキスト ボックス 22"/>
          <p:cNvSpPr txBox="1"/>
          <p:nvPr/>
        </p:nvSpPr>
        <p:spPr>
          <a:xfrm>
            <a:off x="-34999" y="5226901"/>
            <a:ext cx="825867" cy="246221"/>
          </a:xfrm>
          <a:prstGeom prst="rect">
            <a:avLst/>
          </a:prstGeom>
          <a:noFill/>
        </p:spPr>
        <p:txBody>
          <a:bodyPr wrap="square" rtlCol="0">
            <a:spAutoFit/>
          </a:bodyPr>
          <a:lstStyle/>
          <a:p>
            <a:r>
              <a:rPr lang="ja-JP" altLang="en-US" sz="1000" dirty="0">
                <a:solidFill>
                  <a:prstClr val="black"/>
                </a:solidFill>
              </a:rPr>
              <a:t>新規借入額</a:t>
            </a:r>
          </a:p>
        </p:txBody>
      </p:sp>
      <p:sp>
        <p:nvSpPr>
          <p:cNvPr id="24" name="スライド番号プレースホルダ 23"/>
          <p:cNvSpPr>
            <a:spLocks noGrp="1"/>
          </p:cNvSpPr>
          <p:nvPr>
            <p:ph type="sldNum" sz="quarter" idx="12"/>
          </p:nvPr>
        </p:nvSpPr>
        <p:spPr/>
        <p:txBody>
          <a:bodyPr/>
          <a:lstStyle/>
          <a:p>
            <a:fld id="{CCEC3038-1CF1-4B63-9920-55248DCFBA97}" type="slidenum">
              <a:rPr kumimoji="1" lang="ja-JP" altLang="en-US" smtClean="0"/>
              <a:pPr/>
              <a:t>79</a:t>
            </a:fld>
            <a:endParaRPr kumimoji="1" lang="ja-JP" altLang="en-US"/>
          </a:p>
        </p:txBody>
      </p:sp>
      <p:grpSp>
        <p:nvGrpSpPr>
          <p:cNvPr id="2" name="グループ化 1"/>
          <p:cNvGrpSpPr/>
          <p:nvPr/>
        </p:nvGrpSpPr>
        <p:grpSpPr>
          <a:xfrm>
            <a:off x="5386621" y="2266963"/>
            <a:ext cx="311812" cy="3885363"/>
            <a:chOff x="5539310" y="2277381"/>
            <a:chExt cx="311812" cy="3885363"/>
          </a:xfrm>
        </p:grpSpPr>
        <p:cxnSp>
          <p:nvCxnSpPr>
            <p:cNvPr id="19" name="直線コネクタ 18"/>
            <p:cNvCxnSpPr/>
            <p:nvPr/>
          </p:nvCxnSpPr>
          <p:spPr>
            <a:xfrm flipV="1">
              <a:off x="5539310" y="2277381"/>
              <a:ext cx="0" cy="3875838"/>
            </a:xfrm>
            <a:prstGeom prst="line">
              <a:avLst/>
            </a:prstGeom>
            <a:ln w="22225">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20" name="直線矢印コネクタ 19"/>
            <p:cNvCxnSpPr/>
            <p:nvPr/>
          </p:nvCxnSpPr>
          <p:spPr>
            <a:xfrm>
              <a:off x="5563090" y="6162744"/>
              <a:ext cx="288032" cy="0"/>
            </a:xfrm>
            <a:prstGeom prst="straightConnector1">
              <a:avLst/>
            </a:prstGeom>
            <a:ln w="22225">
              <a:solidFill>
                <a:schemeClr val="tx1"/>
              </a:solidFill>
              <a:prstDash val="dash"/>
              <a:tailEnd type="triangle"/>
            </a:ln>
          </p:spPr>
          <p:style>
            <a:lnRef idx="1">
              <a:schemeClr val="accent1"/>
            </a:lnRef>
            <a:fillRef idx="0">
              <a:schemeClr val="accent1"/>
            </a:fillRef>
            <a:effectRef idx="0">
              <a:schemeClr val="accent1"/>
            </a:effectRef>
            <a:fontRef idx="minor">
              <a:schemeClr val="tx1"/>
            </a:fontRef>
          </p:style>
        </p:cxnSp>
      </p:grpSp>
      <p:sp>
        <p:nvSpPr>
          <p:cNvPr id="21" name="テキスト ボックス 20"/>
          <p:cNvSpPr txBox="1"/>
          <p:nvPr/>
        </p:nvSpPr>
        <p:spPr>
          <a:xfrm>
            <a:off x="5539310" y="6202901"/>
            <a:ext cx="864096" cy="276999"/>
          </a:xfrm>
          <a:prstGeom prst="rect">
            <a:avLst/>
          </a:prstGeom>
          <a:noFill/>
        </p:spPr>
        <p:txBody>
          <a:bodyPr wrap="square" rtlCol="0">
            <a:spAutoFit/>
          </a:bodyPr>
          <a:lstStyle/>
          <a:p>
            <a:r>
              <a:rPr kumimoji="1" lang="ja-JP" altLang="en-US" sz="1200" b="1" dirty="0"/>
              <a:t>前回以降</a:t>
            </a:r>
          </a:p>
        </p:txBody>
      </p:sp>
      <p:graphicFrame>
        <p:nvGraphicFramePr>
          <p:cNvPr id="25" name="グラフ 8"/>
          <p:cNvGraphicFramePr>
            <a:graphicFrameLocks/>
          </p:cNvGraphicFramePr>
          <p:nvPr>
            <p:extLst>
              <p:ext uri="{D42A27DB-BD31-4B8C-83A1-F6EECF244321}">
                <p14:modId xmlns:p14="http://schemas.microsoft.com/office/powerpoint/2010/main" val="3970536363"/>
              </p:ext>
            </p:extLst>
          </p:nvPr>
        </p:nvGraphicFramePr>
        <p:xfrm>
          <a:off x="6588224" y="1907638"/>
          <a:ext cx="2499084" cy="3906540"/>
        </p:xfrm>
        <a:graphic>
          <a:graphicData uri="http://schemas.openxmlformats.org/drawingml/2006/chart">
            <c:chart xmlns:c="http://schemas.openxmlformats.org/drawingml/2006/chart" xmlns:r="http://schemas.openxmlformats.org/officeDocument/2006/relationships" r:id="rId3"/>
          </a:graphicData>
        </a:graphic>
      </p:graphicFrame>
      <p:sp>
        <p:nvSpPr>
          <p:cNvPr id="26" name="テキスト ボックス 25"/>
          <p:cNvSpPr txBox="1"/>
          <p:nvPr/>
        </p:nvSpPr>
        <p:spPr>
          <a:xfrm>
            <a:off x="6732240" y="5899338"/>
            <a:ext cx="2403331" cy="553998"/>
          </a:xfrm>
          <a:prstGeom prst="rect">
            <a:avLst/>
          </a:prstGeom>
          <a:noFill/>
        </p:spPr>
        <p:txBody>
          <a:bodyPr wrap="square" rtlCol="0">
            <a:spAutoFit/>
          </a:bodyPr>
          <a:lstStyle/>
          <a:p>
            <a:pPr marL="88900" indent="-88900"/>
            <a:r>
              <a:rPr kumimoji="0" lang="ja-JP" altLang="en-US" sz="1000" kern="100" dirty="0">
                <a:solidFill>
                  <a:prstClr val="black"/>
                </a:solidFill>
                <a:latin typeface="+mj-ea"/>
                <a:cs typeface="Times New Roman"/>
              </a:rPr>
              <a:t>＊対象は、規模、事業内容から東京都と</a:t>
            </a:r>
            <a:endParaRPr kumimoji="0" lang="en-US" altLang="ja-JP" sz="1000" kern="100" dirty="0">
              <a:solidFill>
                <a:prstClr val="black"/>
              </a:solidFill>
              <a:latin typeface="+mj-ea"/>
              <a:cs typeface="Times New Roman"/>
            </a:endParaRPr>
          </a:p>
          <a:p>
            <a:pPr marL="88900" indent="-88900"/>
            <a:r>
              <a:rPr kumimoji="0" lang="ja-JP" altLang="en-US" sz="1000" kern="100" dirty="0">
                <a:solidFill>
                  <a:prstClr val="black"/>
                </a:solidFill>
                <a:latin typeface="+mj-ea"/>
                <a:cs typeface="Times New Roman"/>
              </a:rPr>
              <a:t>　 おおむね給水人口</a:t>
            </a:r>
            <a:r>
              <a:rPr kumimoji="0" lang="en-US" altLang="ja-JP" sz="1000" kern="100" dirty="0">
                <a:solidFill>
                  <a:prstClr val="black"/>
                </a:solidFill>
                <a:latin typeface="+mj-ea"/>
                <a:cs typeface="Times New Roman"/>
              </a:rPr>
              <a:t>100</a:t>
            </a:r>
            <a:r>
              <a:rPr kumimoji="0" lang="ja-JP" altLang="en-US" sz="1000" kern="100" dirty="0">
                <a:solidFill>
                  <a:prstClr val="black"/>
                </a:solidFill>
                <a:latin typeface="+mj-ea"/>
                <a:cs typeface="Times New Roman"/>
              </a:rPr>
              <a:t>万人以上の</a:t>
            </a:r>
            <a:endParaRPr kumimoji="0" lang="en-US" altLang="ja-JP" sz="1000" kern="100" dirty="0">
              <a:solidFill>
                <a:prstClr val="black"/>
              </a:solidFill>
              <a:latin typeface="+mj-ea"/>
              <a:cs typeface="Times New Roman"/>
            </a:endParaRPr>
          </a:p>
          <a:p>
            <a:pPr marL="88900" indent="-88900"/>
            <a:r>
              <a:rPr kumimoji="0" lang="ja-JP" altLang="en-US" sz="1000" kern="100" dirty="0">
                <a:solidFill>
                  <a:prstClr val="black"/>
                </a:solidFill>
                <a:latin typeface="+mj-ea"/>
                <a:cs typeface="Times New Roman"/>
              </a:rPr>
              <a:t>　 </a:t>
            </a:r>
            <a:r>
              <a:rPr kumimoji="0" lang="en-US" altLang="ja-JP" sz="1000" kern="100" dirty="0">
                <a:solidFill>
                  <a:prstClr val="black"/>
                </a:solidFill>
                <a:latin typeface="+mj-ea"/>
                <a:cs typeface="Times New Roman"/>
              </a:rPr>
              <a:t>12</a:t>
            </a:r>
            <a:r>
              <a:rPr kumimoji="0" lang="ja-JP" altLang="en-US" sz="1000" kern="100" dirty="0">
                <a:solidFill>
                  <a:prstClr val="black"/>
                </a:solidFill>
                <a:latin typeface="+mj-ea"/>
                <a:cs typeface="Times New Roman"/>
              </a:rPr>
              <a:t>政令指定都市の</a:t>
            </a:r>
            <a:r>
              <a:rPr kumimoji="0" lang="en-US" altLang="ja-JP" sz="1000" kern="100" dirty="0">
                <a:solidFill>
                  <a:prstClr val="black"/>
                </a:solidFill>
                <a:latin typeface="+mj-ea"/>
                <a:cs typeface="Times New Roman"/>
              </a:rPr>
              <a:t>13</a:t>
            </a:r>
            <a:r>
              <a:rPr kumimoji="0" lang="ja-JP" altLang="en-US" sz="1000" kern="100" dirty="0">
                <a:solidFill>
                  <a:prstClr val="black"/>
                </a:solidFill>
                <a:latin typeface="+mj-ea"/>
                <a:cs typeface="Times New Roman"/>
              </a:rPr>
              <a:t>都市としている。</a:t>
            </a:r>
            <a:endParaRPr kumimoji="0" lang="en-US" altLang="ja-JP" sz="1000" kern="100" dirty="0">
              <a:solidFill>
                <a:prstClr val="black"/>
              </a:solidFill>
              <a:latin typeface="+mj-ea"/>
              <a:cs typeface="Times New Roman"/>
            </a:endParaRPr>
          </a:p>
        </p:txBody>
      </p:sp>
      <p:sp>
        <p:nvSpPr>
          <p:cNvPr id="31" name="角丸四角形 30"/>
          <p:cNvSpPr/>
          <p:nvPr/>
        </p:nvSpPr>
        <p:spPr>
          <a:xfrm>
            <a:off x="6717311" y="4523913"/>
            <a:ext cx="721813" cy="280515"/>
          </a:xfrm>
          <a:prstGeom prst="roundRect">
            <a:avLst>
              <a:gd name="adj" fmla="val 50000"/>
            </a:avLst>
          </a:prstGeom>
          <a:noFill/>
          <a:ln w="19050">
            <a:solidFill>
              <a:srgbClr val="FF0000"/>
            </a:solidFill>
          </a:ln>
        </p:spPr>
        <p:style>
          <a:lnRef idx="2">
            <a:schemeClr val="accent6"/>
          </a:lnRef>
          <a:fillRef idx="1">
            <a:schemeClr val="lt1"/>
          </a:fillRef>
          <a:effectRef idx="0">
            <a:schemeClr val="accent6"/>
          </a:effectRef>
          <a:fontRef idx="minor">
            <a:schemeClr val="dk1"/>
          </a:fontRef>
        </p:style>
        <p:txBody>
          <a:bodyPr anchor="ctr"/>
          <a:lstStyle/>
          <a:p>
            <a:pPr algn="ctr" fontAlgn="auto">
              <a:spcBef>
                <a:spcPts val="0"/>
              </a:spcBef>
              <a:spcAft>
                <a:spcPts val="0"/>
              </a:spcAft>
              <a:defRPr/>
            </a:pPr>
            <a:endParaRPr lang="ja-JP" altLang="en-US">
              <a:solidFill>
                <a:srgbClr val="000000"/>
              </a:solidFill>
            </a:endParaRPr>
          </a:p>
        </p:txBody>
      </p:sp>
      <p:sp>
        <p:nvSpPr>
          <p:cNvPr id="33" name="テキスト ボックス 32"/>
          <p:cNvSpPr txBox="1"/>
          <p:nvPr/>
        </p:nvSpPr>
        <p:spPr>
          <a:xfrm>
            <a:off x="7171315" y="4894802"/>
            <a:ext cx="312906" cy="246221"/>
          </a:xfrm>
          <a:prstGeom prst="rect">
            <a:avLst/>
          </a:prstGeom>
          <a:noFill/>
        </p:spPr>
        <p:txBody>
          <a:bodyPr wrap="none" rtlCol="0">
            <a:spAutoFit/>
          </a:bodyPr>
          <a:lstStyle/>
          <a:p>
            <a:pPr marL="88900" indent="-88900"/>
            <a:r>
              <a:rPr kumimoji="0" lang="ja-JP" altLang="en-US" sz="1000" kern="100" dirty="0">
                <a:solidFill>
                  <a:prstClr val="black"/>
                </a:solidFill>
                <a:latin typeface="+mj-ea"/>
                <a:cs typeface="Times New Roman"/>
              </a:rPr>
              <a:t>＊</a:t>
            </a:r>
          </a:p>
        </p:txBody>
      </p:sp>
      <p:sp>
        <p:nvSpPr>
          <p:cNvPr id="42" name="テキスト ボックス 41"/>
          <p:cNvSpPr txBox="1"/>
          <p:nvPr/>
        </p:nvSpPr>
        <p:spPr>
          <a:xfrm>
            <a:off x="0" y="0"/>
            <a:ext cx="3851920" cy="260648"/>
          </a:xfrm>
          <a:prstGeom prst="rect">
            <a:avLst/>
          </a:prstGeom>
          <a:noFill/>
        </p:spPr>
        <p:txBody>
          <a:bodyPr wrap="square" rtlCol="0">
            <a:spAutoFit/>
          </a:bodyPr>
          <a:lstStyle/>
          <a:p>
            <a:r>
              <a:rPr lang="en-US" altLang="ja-JP" sz="1100" dirty="0"/>
              <a:t>Ⅱ</a:t>
            </a:r>
            <a:r>
              <a:rPr lang="ja-JP" altLang="en-US" sz="1100" dirty="0"/>
              <a:t>　</a:t>
            </a:r>
            <a:r>
              <a:rPr lang="ja-JP" altLang="en-US" sz="1100" dirty="0" smtClean="0"/>
              <a:t>公民連携</a:t>
            </a:r>
            <a:r>
              <a:rPr lang="en-US" altLang="ja-JP" sz="1100" dirty="0" smtClean="0"/>
              <a:t>/</a:t>
            </a:r>
            <a:r>
              <a:rPr lang="ja-JP" altLang="en-US" sz="1100" dirty="0" smtClean="0"/>
              <a:t>経営</a:t>
            </a:r>
            <a:r>
              <a:rPr lang="ja-JP" altLang="en-US" sz="1100" dirty="0"/>
              <a:t>形態の見直し</a:t>
            </a:r>
            <a:r>
              <a:rPr lang="en-US" altLang="ja-JP" sz="1100" dirty="0"/>
              <a:t>【</a:t>
            </a:r>
            <a:r>
              <a:rPr lang="ja-JP" altLang="en-US" sz="1100" dirty="0" smtClean="0"/>
              <a:t>民営化の取組</a:t>
            </a:r>
            <a:r>
              <a:rPr lang="en-US" altLang="ja-JP" sz="1100" dirty="0" smtClean="0"/>
              <a:t>】</a:t>
            </a:r>
            <a:r>
              <a:rPr lang="ja-JP" altLang="en-US" sz="1100" dirty="0" smtClean="0"/>
              <a:t>・</a:t>
            </a:r>
            <a:r>
              <a:rPr lang="ja-JP" altLang="en-US" sz="1100" dirty="0"/>
              <a:t>水道</a:t>
            </a:r>
            <a:endParaRPr kumimoji="1" lang="en-US" altLang="ja-JP" sz="1100" dirty="0"/>
          </a:p>
        </p:txBody>
      </p:sp>
      <p:sp>
        <p:nvSpPr>
          <p:cNvPr id="32" name="テキスト ボックス 31"/>
          <p:cNvSpPr txBox="1"/>
          <p:nvPr/>
        </p:nvSpPr>
        <p:spPr>
          <a:xfrm>
            <a:off x="495300" y="692696"/>
            <a:ext cx="8331200" cy="923330"/>
          </a:xfrm>
          <a:prstGeom prst="rect">
            <a:avLst/>
          </a:prstGeom>
          <a:noFill/>
        </p:spPr>
        <p:txBody>
          <a:bodyPr wrap="square" rtlCol="0">
            <a:spAutoFit/>
          </a:bodyPr>
          <a:lstStyle/>
          <a:p>
            <a:r>
              <a:rPr lang="ja-JP" altLang="en-US" dirty="0">
                <a:latin typeface="+mn-ea"/>
              </a:rPr>
              <a:t>　企業債残高は、近年の新規借入の抑制と繰上げ償還などにより減少。</a:t>
            </a:r>
            <a:endParaRPr lang="en-US" altLang="ja-JP" dirty="0">
              <a:latin typeface="+mn-ea"/>
            </a:endParaRPr>
          </a:p>
          <a:p>
            <a:r>
              <a:rPr lang="ja-JP" altLang="en-US" dirty="0">
                <a:solidFill>
                  <a:srgbClr val="FF0000"/>
                </a:solidFill>
                <a:latin typeface="+mn-ea"/>
              </a:rPr>
              <a:t>　</a:t>
            </a:r>
            <a:r>
              <a:rPr lang="ja-JP" altLang="en-US" dirty="0" smtClean="0">
                <a:latin typeface="+mn-ea"/>
              </a:rPr>
              <a:t>売上高（給水収益）に対する企業債残高の割合は、類似都市平均並みの水準まで改善している。</a:t>
            </a:r>
            <a:endParaRPr lang="ja-JP" altLang="en-US" dirty="0">
              <a:latin typeface="+mn-ea"/>
            </a:endParaRPr>
          </a:p>
        </p:txBody>
      </p:sp>
      <p:sp>
        <p:nvSpPr>
          <p:cNvPr id="37" name="テキスト ボックス 36"/>
          <p:cNvSpPr txBox="1"/>
          <p:nvPr/>
        </p:nvSpPr>
        <p:spPr>
          <a:xfrm>
            <a:off x="8244408" y="1"/>
            <a:ext cx="899592" cy="307777"/>
          </a:xfrm>
          <a:prstGeom prst="rect">
            <a:avLst/>
          </a:prstGeom>
          <a:noFill/>
        </p:spPr>
        <p:txBody>
          <a:bodyPr wrap="square" rtlCol="0">
            <a:spAutoFit/>
          </a:bodyPr>
          <a:lstStyle/>
          <a:p>
            <a:r>
              <a:rPr lang="en-US" altLang="ja-JP" sz="1400" dirty="0" smtClean="0">
                <a:solidFill>
                  <a:prstClr val="black"/>
                </a:solidFill>
              </a:rPr>
              <a:t>C3 .(83)</a:t>
            </a:r>
            <a:endParaRPr lang="ja-JP" altLang="en-US" sz="1400" dirty="0">
              <a:solidFill>
                <a:prstClr val="black"/>
              </a:solidFill>
            </a:endParaRPr>
          </a:p>
        </p:txBody>
      </p:sp>
    </p:spTree>
    <p:extLst>
      <p:ext uri="{BB962C8B-B14F-4D97-AF65-F5344CB8AC3E}">
        <p14:creationId xmlns:p14="http://schemas.microsoft.com/office/powerpoint/2010/main" val="957268804"/>
      </p:ext>
    </p:extLst>
  </p:cSld>
  <p:clrMapOvr>
    <a:masterClrMapping/>
  </p:clrMapOvr>
  <p:timing>
    <p:tnLst>
      <p:par>
        <p:cTn id="1" dur="indefinite" restart="never" nodeType="tmRoot"/>
      </p:par>
    </p:tn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2"/>
          <p:cNvSpPr txBox="1">
            <a:spLocks noChangeArrowheads="1"/>
          </p:cNvSpPr>
          <p:nvPr/>
        </p:nvSpPr>
        <p:spPr bwMode="auto">
          <a:xfrm>
            <a:off x="397701" y="733640"/>
            <a:ext cx="8311639" cy="464720"/>
          </a:xfrm>
          <a:prstGeom prst="rect">
            <a:avLst/>
          </a:prstGeom>
          <a:noFill/>
          <a:ln>
            <a:noFill/>
          </a:ln>
          <a:effectLst/>
          <a:extLst/>
        </p:spPr>
        <p:txBody>
          <a:bodyPr vert="horz" wrap="square" lIns="94466" tIns="47233" rIns="94466" bIns="47233" numCol="1" anchor="ctr" anchorCtr="0" compatLnSpc="1">
            <a:prstTxWarp prst="textNoShape">
              <a:avLst/>
            </a:prstTxWarp>
            <a:spAutoFit/>
          </a:bodyPr>
          <a:lstStyle>
            <a:lvl1pPr algn="l" rtl="0" eaLnBrk="1" fontAlgn="base" hangingPunct="1">
              <a:lnSpc>
                <a:spcPct val="100000"/>
              </a:lnSpc>
              <a:spcBef>
                <a:spcPct val="0"/>
              </a:spcBef>
              <a:spcAft>
                <a:spcPct val="0"/>
              </a:spcAft>
              <a:defRPr kumimoji="1" sz="8000">
                <a:solidFill>
                  <a:schemeClr val="tx1"/>
                </a:solidFill>
                <a:latin typeface="+mj-lt"/>
                <a:ea typeface="+mj-ea"/>
                <a:cs typeface="+mj-cs"/>
              </a:defRPr>
            </a:lvl1pPr>
            <a:lvl2pPr algn="l" rtl="0" eaLnBrk="1" fontAlgn="base" hangingPunct="1">
              <a:spcBef>
                <a:spcPct val="0"/>
              </a:spcBef>
              <a:spcAft>
                <a:spcPct val="0"/>
              </a:spcAft>
              <a:defRPr kumimoji="1" sz="3600">
                <a:solidFill>
                  <a:schemeClr val="tx1"/>
                </a:solidFill>
                <a:latin typeface="Arial" charset="0"/>
                <a:ea typeface="ＭＳ Ｐゴシック" pitchFamily="50" charset="-128"/>
              </a:defRPr>
            </a:lvl2pPr>
            <a:lvl3pPr algn="l" rtl="0" eaLnBrk="1" fontAlgn="base" hangingPunct="1">
              <a:spcBef>
                <a:spcPct val="0"/>
              </a:spcBef>
              <a:spcAft>
                <a:spcPct val="0"/>
              </a:spcAft>
              <a:defRPr kumimoji="1" sz="3600">
                <a:solidFill>
                  <a:schemeClr val="tx1"/>
                </a:solidFill>
                <a:latin typeface="Arial" charset="0"/>
                <a:ea typeface="ＭＳ Ｐゴシック" pitchFamily="50" charset="-128"/>
              </a:defRPr>
            </a:lvl3pPr>
            <a:lvl4pPr algn="l" rtl="0" eaLnBrk="1" fontAlgn="base" hangingPunct="1">
              <a:spcBef>
                <a:spcPct val="0"/>
              </a:spcBef>
              <a:spcAft>
                <a:spcPct val="0"/>
              </a:spcAft>
              <a:defRPr kumimoji="1" sz="3600">
                <a:solidFill>
                  <a:schemeClr val="tx1"/>
                </a:solidFill>
                <a:latin typeface="Arial" charset="0"/>
                <a:ea typeface="ＭＳ Ｐゴシック" pitchFamily="50" charset="-128"/>
              </a:defRPr>
            </a:lvl4pPr>
            <a:lvl5pPr algn="l" rtl="0" eaLnBrk="1" fontAlgn="base" hangingPunct="1">
              <a:spcBef>
                <a:spcPct val="0"/>
              </a:spcBef>
              <a:spcAft>
                <a:spcPct val="0"/>
              </a:spcAft>
              <a:defRPr kumimoji="1" sz="3600">
                <a:solidFill>
                  <a:schemeClr val="tx1"/>
                </a:solidFill>
                <a:latin typeface="Arial" charset="0"/>
                <a:ea typeface="ＭＳ Ｐゴシック" pitchFamily="50" charset="-128"/>
              </a:defRPr>
            </a:lvl5pPr>
            <a:lvl6pPr marL="457200" algn="l" rtl="0" eaLnBrk="1" fontAlgn="base" hangingPunct="1">
              <a:spcBef>
                <a:spcPct val="0"/>
              </a:spcBef>
              <a:spcAft>
                <a:spcPct val="0"/>
              </a:spcAft>
              <a:defRPr kumimoji="1" sz="3600">
                <a:solidFill>
                  <a:schemeClr val="tx1"/>
                </a:solidFill>
                <a:latin typeface="Arial" charset="0"/>
                <a:ea typeface="ＭＳ Ｐゴシック" pitchFamily="50" charset="-128"/>
              </a:defRPr>
            </a:lvl6pPr>
            <a:lvl7pPr marL="914400" algn="l" rtl="0" eaLnBrk="1" fontAlgn="base" hangingPunct="1">
              <a:spcBef>
                <a:spcPct val="0"/>
              </a:spcBef>
              <a:spcAft>
                <a:spcPct val="0"/>
              </a:spcAft>
              <a:defRPr kumimoji="1" sz="3600">
                <a:solidFill>
                  <a:schemeClr val="tx1"/>
                </a:solidFill>
                <a:latin typeface="Arial" charset="0"/>
                <a:ea typeface="ＭＳ Ｐゴシック" pitchFamily="50" charset="-128"/>
              </a:defRPr>
            </a:lvl7pPr>
            <a:lvl8pPr marL="1371600" algn="l" rtl="0" eaLnBrk="1" fontAlgn="base" hangingPunct="1">
              <a:spcBef>
                <a:spcPct val="0"/>
              </a:spcBef>
              <a:spcAft>
                <a:spcPct val="0"/>
              </a:spcAft>
              <a:defRPr kumimoji="1" sz="3600">
                <a:solidFill>
                  <a:schemeClr val="tx1"/>
                </a:solidFill>
                <a:latin typeface="Arial" charset="0"/>
                <a:ea typeface="ＭＳ Ｐゴシック" pitchFamily="50" charset="-128"/>
              </a:defRPr>
            </a:lvl8pPr>
            <a:lvl9pPr marL="1828800" algn="l" rtl="0" eaLnBrk="1" fontAlgn="base" hangingPunct="1">
              <a:spcBef>
                <a:spcPct val="0"/>
              </a:spcBef>
              <a:spcAft>
                <a:spcPct val="0"/>
              </a:spcAft>
              <a:defRPr kumimoji="1" sz="3600">
                <a:solidFill>
                  <a:schemeClr val="tx1"/>
                </a:solidFill>
                <a:latin typeface="Arial" charset="0"/>
                <a:ea typeface="ＭＳ Ｐゴシック" pitchFamily="50" charset="-128"/>
              </a:defRPr>
            </a:lvl9pPr>
          </a:lstStyle>
          <a:p>
            <a:pPr algn="ctr"/>
            <a:r>
              <a:rPr lang="ja-JP" altLang="en-US" sz="2400" b="1"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府域水道事業の最適化に関する検討体制</a:t>
            </a:r>
          </a:p>
        </p:txBody>
      </p:sp>
      <p:cxnSp>
        <p:nvCxnSpPr>
          <p:cNvPr id="11" name="直線コネクタ 10"/>
          <p:cNvCxnSpPr/>
          <p:nvPr/>
        </p:nvCxnSpPr>
        <p:spPr>
          <a:xfrm>
            <a:off x="2987824" y="2390907"/>
            <a:ext cx="0" cy="288033"/>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40" name="テキスト ボックス 39"/>
          <p:cNvSpPr txBox="1"/>
          <p:nvPr/>
        </p:nvSpPr>
        <p:spPr>
          <a:xfrm>
            <a:off x="1403648" y="2584488"/>
            <a:ext cx="3168352" cy="462940"/>
          </a:xfrm>
          <a:prstGeom prst="rect">
            <a:avLst/>
          </a:prstGeom>
          <a:noFill/>
          <a:ln>
            <a:solidFill>
              <a:schemeClr val="tx1"/>
            </a:solidFill>
          </a:ln>
        </p:spPr>
        <p:txBody>
          <a:bodyPr wrap="none" lIns="36000" tIns="36000" rIns="36000" bIns="36000" rtlCol="0" anchor="ctr">
            <a:noAutofit/>
          </a:bodyPr>
          <a:lstStyle/>
          <a:p>
            <a:pPr algn="ctr"/>
            <a:r>
              <a:rPr lang="ja-JP" altLang="en-US" sz="1600" b="1" dirty="0">
                <a:solidFill>
                  <a:prstClr val="black"/>
                </a:solidFill>
                <a:latin typeface="Meiryo UI" panose="020B0604030504040204" pitchFamily="50" charset="-128"/>
                <a:ea typeface="Meiryo UI" panose="020B0604030504040204" pitchFamily="50" charset="-128"/>
              </a:rPr>
              <a:t>府域水道最適化検討チーム</a:t>
            </a:r>
            <a:endParaRPr lang="en-US" altLang="ja-JP" sz="1600" b="1" dirty="0">
              <a:solidFill>
                <a:prstClr val="black"/>
              </a:solidFill>
              <a:latin typeface="Meiryo UI" panose="020B0604030504040204" pitchFamily="50" charset="-128"/>
              <a:ea typeface="Meiryo UI" panose="020B0604030504040204" pitchFamily="50" charset="-128"/>
            </a:endParaRPr>
          </a:p>
        </p:txBody>
      </p:sp>
      <p:sp>
        <p:nvSpPr>
          <p:cNvPr id="21" name="Rectangle 5"/>
          <p:cNvSpPr>
            <a:spLocks noChangeArrowheads="1"/>
          </p:cNvSpPr>
          <p:nvPr/>
        </p:nvSpPr>
        <p:spPr bwMode="auto">
          <a:xfrm>
            <a:off x="251520" y="1162619"/>
            <a:ext cx="8526325" cy="620761"/>
          </a:xfrm>
          <a:prstGeom prst="rect">
            <a:avLst/>
          </a:prstGeom>
          <a:noFill/>
          <a:ln w="952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33059" tIns="33059" rIns="33059" bIns="33059" numCol="1" anchor="ctr" anchorCtr="0" compatLnSpc="1">
            <a:prstTxWarp prst="textNoShape">
              <a:avLst/>
            </a:prstTxWarp>
            <a:spAutoFit/>
          </a:bodyPr>
          <a:lstStyle/>
          <a:p>
            <a:pPr fontAlgn="base">
              <a:spcBef>
                <a:spcPct val="0"/>
              </a:spcBef>
              <a:spcAft>
                <a:spcPct val="0"/>
              </a:spcAft>
            </a:pPr>
            <a:r>
              <a:rPr lang="ja-JP" altLang="en-US"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　副首都にふさわしい府域の持続可能な水道事業を構築するため、現状を評価・分析し、</a:t>
            </a:r>
            <a:endParaRPr lang="en-US" altLang="ja-JP"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fontAlgn="base">
              <a:spcBef>
                <a:spcPct val="0"/>
              </a:spcBef>
              <a:spcAft>
                <a:spcPct val="0"/>
              </a:spcAft>
            </a:pPr>
            <a:r>
              <a:rPr lang="ja-JP" altLang="en-US"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　　あるべき水道事業の姿を検討</a:t>
            </a:r>
          </a:p>
        </p:txBody>
      </p:sp>
      <p:sp>
        <p:nvSpPr>
          <p:cNvPr id="22" name="下矢印 21"/>
          <p:cNvSpPr/>
          <p:nvPr/>
        </p:nvSpPr>
        <p:spPr>
          <a:xfrm rot="5400000">
            <a:off x="4898171" y="3420324"/>
            <a:ext cx="1368152" cy="724350"/>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23" name="テキスト ボックス 22"/>
          <p:cNvSpPr txBox="1"/>
          <p:nvPr/>
        </p:nvSpPr>
        <p:spPr>
          <a:xfrm>
            <a:off x="6444208" y="4106535"/>
            <a:ext cx="543739" cy="307777"/>
          </a:xfrm>
          <a:prstGeom prst="rect">
            <a:avLst/>
          </a:prstGeom>
          <a:noFill/>
          <a:ln>
            <a:noFill/>
            <a:prstDash val="dash"/>
          </a:ln>
        </p:spPr>
        <p:txBody>
          <a:bodyPr wrap="none" rtlCol="0">
            <a:spAutoFit/>
          </a:bodyPr>
          <a:lstStyle/>
          <a:p>
            <a:r>
              <a:rPr lang="ja-JP" altLang="en-US"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助言</a:t>
            </a:r>
          </a:p>
        </p:txBody>
      </p:sp>
      <p:sp>
        <p:nvSpPr>
          <p:cNvPr id="24" name="正方形/長方形 23"/>
          <p:cNvSpPr/>
          <p:nvPr/>
        </p:nvSpPr>
        <p:spPr>
          <a:xfrm>
            <a:off x="1403648" y="1874288"/>
            <a:ext cx="6408712" cy="504056"/>
          </a:xfrm>
          <a:prstGeom prst="rect">
            <a:avLst/>
          </a:prstGeom>
          <a:noFill/>
          <a:ln>
            <a:solidFill>
              <a:schemeClr val="tx1"/>
            </a:solidFill>
            <a:prstDash val="dash"/>
          </a:ln>
        </p:spPr>
        <p:txBody>
          <a:bodyPr wrap="square" lIns="68415" tIns="34208" rIns="68415" bIns="34208" rtlCol="0" anchor="ctr">
            <a:noAutofit/>
          </a:bodyPr>
          <a:lstStyle>
            <a:defPPr>
              <a:defRPr lang="ja-JP"/>
            </a:defPPr>
            <a:lvl1pPr marL="0" algn="l" defTabSz="914235" rtl="0" eaLnBrk="1" latinLnBrk="0" hangingPunct="1">
              <a:defRPr kumimoji="1" sz="1800" kern="1200">
                <a:solidFill>
                  <a:schemeClr val="tx1"/>
                </a:solidFill>
                <a:latin typeface="+mn-lt"/>
                <a:ea typeface="+mn-ea"/>
                <a:cs typeface="+mn-cs"/>
              </a:defRPr>
            </a:lvl1pPr>
            <a:lvl2pPr marL="457117" algn="l" defTabSz="914235" rtl="0" eaLnBrk="1" latinLnBrk="0" hangingPunct="1">
              <a:defRPr kumimoji="1" sz="1800" kern="1200">
                <a:solidFill>
                  <a:schemeClr val="tx1"/>
                </a:solidFill>
                <a:latin typeface="+mn-lt"/>
                <a:ea typeface="+mn-ea"/>
                <a:cs typeface="+mn-cs"/>
              </a:defRPr>
            </a:lvl2pPr>
            <a:lvl3pPr marL="914235" algn="l" defTabSz="914235" rtl="0" eaLnBrk="1" latinLnBrk="0" hangingPunct="1">
              <a:defRPr kumimoji="1" sz="1800" kern="1200">
                <a:solidFill>
                  <a:schemeClr val="tx1"/>
                </a:solidFill>
                <a:latin typeface="+mn-lt"/>
                <a:ea typeface="+mn-ea"/>
                <a:cs typeface="+mn-cs"/>
              </a:defRPr>
            </a:lvl3pPr>
            <a:lvl4pPr marL="1371353" algn="l" defTabSz="914235" rtl="0" eaLnBrk="1" latinLnBrk="0" hangingPunct="1">
              <a:defRPr kumimoji="1" sz="1800" kern="1200">
                <a:solidFill>
                  <a:schemeClr val="tx1"/>
                </a:solidFill>
                <a:latin typeface="+mn-lt"/>
                <a:ea typeface="+mn-ea"/>
                <a:cs typeface="+mn-cs"/>
              </a:defRPr>
            </a:lvl4pPr>
            <a:lvl5pPr marL="1828470" algn="l" defTabSz="914235" rtl="0" eaLnBrk="1" latinLnBrk="0" hangingPunct="1">
              <a:defRPr kumimoji="1" sz="1800" kern="1200">
                <a:solidFill>
                  <a:schemeClr val="tx1"/>
                </a:solidFill>
                <a:latin typeface="+mn-lt"/>
                <a:ea typeface="+mn-ea"/>
                <a:cs typeface="+mn-cs"/>
              </a:defRPr>
            </a:lvl5pPr>
            <a:lvl6pPr marL="2285588" algn="l" defTabSz="914235" rtl="0" eaLnBrk="1" latinLnBrk="0" hangingPunct="1">
              <a:defRPr kumimoji="1" sz="1800" kern="1200">
                <a:solidFill>
                  <a:schemeClr val="tx1"/>
                </a:solidFill>
                <a:latin typeface="+mn-lt"/>
                <a:ea typeface="+mn-ea"/>
                <a:cs typeface="+mn-cs"/>
              </a:defRPr>
            </a:lvl6pPr>
            <a:lvl7pPr marL="2742705" algn="l" defTabSz="914235" rtl="0" eaLnBrk="1" latinLnBrk="0" hangingPunct="1">
              <a:defRPr kumimoji="1" sz="1800" kern="1200">
                <a:solidFill>
                  <a:schemeClr val="tx1"/>
                </a:solidFill>
                <a:latin typeface="+mn-lt"/>
                <a:ea typeface="+mn-ea"/>
                <a:cs typeface="+mn-cs"/>
              </a:defRPr>
            </a:lvl7pPr>
            <a:lvl8pPr marL="3199823" algn="l" defTabSz="914235" rtl="0" eaLnBrk="1" latinLnBrk="0" hangingPunct="1">
              <a:defRPr kumimoji="1" sz="1800" kern="1200">
                <a:solidFill>
                  <a:schemeClr val="tx1"/>
                </a:solidFill>
                <a:latin typeface="+mn-lt"/>
                <a:ea typeface="+mn-ea"/>
                <a:cs typeface="+mn-cs"/>
              </a:defRPr>
            </a:lvl8pPr>
            <a:lvl9pPr marL="3656940" algn="l" defTabSz="914235" rtl="0" eaLnBrk="1" latinLnBrk="0" hangingPunct="1">
              <a:defRPr kumimoji="1" sz="1800" kern="1200">
                <a:solidFill>
                  <a:schemeClr val="tx1"/>
                </a:solidFill>
                <a:latin typeface="+mn-lt"/>
                <a:ea typeface="+mn-ea"/>
                <a:cs typeface="+mn-cs"/>
              </a:defRPr>
            </a:lvl9pPr>
          </a:lstStyle>
          <a:p>
            <a:pPr algn="ctr"/>
            <a:endParaRPr lang="ja-JP" altLang="en-US" sz="16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25" name="テキスト ボックス 24"/>
          <p:cNvSpPr txBox="1"/>
          <p:nvPr/>
        </p:nvSpPr>
        <p:spPr>
          <a:xfrm>
            <a:off x="2627784" y="2018303"/>
            <a:ext cx="4103995" cy="315305"/>
          </a:xfrm>
          <a:prstGeom prst="rect">
            <a:avLst/>
          </a:prstGeom>
          <a:noFill/>
        </p:spPr>
        <p:txBody>
          <a:bodyPr wrap="none" lIns="68415" tIns="34208" rIns="68415" bIns="34208" rtlCol="0">
            <a:spAutoFit/>
          </a:bodyPr>
          <a:lstStyle/>
          <a:p>
            <a:r>
              <a:rPr lang="ja-JP" altLang="en-US" sz="16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本部長（知事）、副本部長（市長）、本部員</a:t>
            </a:r>
          </a:p>
        </p:txBody>
      </p:sp>
      <p:sp>
        <p:nvSpPr>
          <p:cNvPr id="20" name="テキスト ボックス 17"/>
          <p:cNvSpPr txBox="1"/>
          <p:nvPr/>
        </p:nvSpPr>
        <p:spPr>
          <a:xfrm>
            <a:off x="3563172" y="1717372"/>
            <a:ext cx="2066065" cy="313831"/>
          </a:xfrm>
          <a:prstGeom prst="rect">
            <a:avLst/>
          </a:prstGeom>
          <a:solidFill>
            <a:srgbClr val="1F497D"/>
          </a:solidFill>
          <a:ln w="28575">
            <a:noFill/>
          </a:ln>
        </p:spPr>
        <p:txBody>
          <a:bodyPr wrap="square" lIns="0" tIns="0" rIns="0" bIns="0" rtlCol="0" anchor="ctr" anchorCtr="0">
            <a:noAutofit/>
          </a:bodyPr>
          <a:lstStyle>
            <a:defPPr>
              <a:defRPr lang="ja-JP"/>
            </a:defPPr>
            <a:lvl1pPr marL="0" algn="l" defTabSz="914235" rtl="0" eaLnBrk="1" latinLnBrk="0" hangingPunct="1">
              <a:defRPr kumimoji="1" sz="1800" kern="1200">
                <a:solidFill>
                  <a:schemeClr val="tx1"/>
                </a:solidFill>
                <a:latin typeface="+mn-lt"/>
                <a:ea typeface="+mn-ea"/>
                <a:cs typeface="+mn-cs"/>
              </a:defRPr>
            </a:lvl1pPr>
            <a:lvl2pPr marL="457117" algn="l" defTabSz="914235" rtl="0" eaLnBrk="1" latinLnBrk="0" hangingPunct="1">
              <a:defRPr kumimoji="1" sz="1800" kern="1200">
                <a:solidFill>
                  <a:schemeClr val="tx1"/>
                </a:solidFill>
                <a:latin typeface="+mn-lt"/>
                <a:ea typeface="+mn-ea"/>
                <a:cs typeface="+mn-cs"/>
              </a:defRPr>
            </a:lvl2pPr>
            <a:lvl3pPr marL="914235" algn="l" defTabSz="914235" rtl="0" eaLnBrk="1" latinLnBrk="0" hangingPunct="1">
              <a:defRPr kumimoji="1" sz="1800" kern="1200">
                <a:solidFill>
                  <a:schemeClr val="tx1"/>
                </a:solidFill>
                <a:latin typeface="+mn-lt"/>
                <a:ea typeface="+mn-ea"/>
                <a:cs typeface="+mn-cs"/>
              </a:defRPr>
            </a:lvl3pPr>
            <a:lvl4pPr marL="1371353" algn="l" defTabSz="914235" rtl="0" eaLnBrk="1" latinLnBrk="0" hangingPunct="1">
              <a:defRPr kumimoji="1" sz="1800" kern="1200">
                <a:solidFill>
                  <a:schemeClr val="tx1"/>
                </a:solidFill>
                <a:latin typeface="+mn-lt"/>
                <a:ea typeface="+mn-ea"/>
                <a:cs typeface="+mn-cs"/>
              </a:defRPr>
            </a:lvl4pPr>
            <a:lvl5pPr marL="1828470" algn="l" defTabSz="914235" rtl="0" eaLnBrk="1" latinLnBrk="0" hangingPunct="1">
              <a:defRPr kumimoji="1" sz="1800" kern="1200">
                <a:solidFill>
                  <a:schemeClr val="tx1"/>
                </a:solidFill>
                <a:latin typeface="+mn-lt"/>
                <a:ea typeface="+mn-ea"/>
                <a:cs typeface="+mn-cs"/>
              </a:defRPr>
            </a:lvl5pPr>
            <a:lvl6pPr marL="2285588" algn="l" defTabSz="914235" rtl="0" eaLnBrk="1" latinLnBrk="0" hangingPunct="1">
              <a:defRPr kumimoji="1" sz="1800" kern="1200">
                <a:solidFill>
                  <a:schemeClr val="tx1"/>
                </a:solidFill>
                <a:latin typeface="+mn-lt"/>
                <a:ea typeface="+mn-ea"/>
                <a:cs typeface="+mn-cs"/>
              </a:defRPr>
            </a:lvl6pPr>
            <a:lvl7pPr marL="2742705" algn="l" defTabSz="914235" rtl="0" eaLnBrk="1" latinLnBrk="0" hangingPunct="1">
              <a:defRPr kumimoji="1" sz="1800" kern="1200">
                <a:solidFill>
                  <a:schemeClr val="tx1"/>
                </a:solidFill>
                <a:latin typeface="+mn-lt"/>
                <a:ea typeface="+mn-ea"/>
                <a:cs typeface="+mn-cs"/>
              </a:defRPr>
            </a:lvl7pPr>
            <a:lvl8pPr marL="3199823" algn="l" defTabSz="914235" rtl="0" eaLnBrk="1" latinLnBrk="0" hangingPunct="1">
              <a:defRPr kumimoji="1" sz="1800" kern="1200">
                <a:solidFill>
                  <a:schemeClr val="tx1"/>
                </a:solidFill>
                <a:latin typeface="+mn-lt"/>
                <a:ea typeface="+mn-ea"/>
                <a:cs typeface="+mn-cs"/>
              </a:defRPr>
            </a:lvl8pPr>
            <a:lvl9pPr marL="3656940" algn="l" defTabSz="914235" rtl="0" eaLnBrk="1" latinLnBrk="0" hangingPunct="1">
              <a:defRPr kumimoji="1" sz="1800" kern="1200">
                <a:solidFill>
                  <a:schemeClr val="tx1"/>
                </a:solidFill>
                <a:latin typeface="+mn-lt"/>
                <a:ea typeface="+mn-ea"/>
                <a:cs typeface="+mn-cs"/>
              </a:defRPr>
            </a:lvl9pPr>
          </a:lstStyle>
          <a:p>
            <a:pPr algn="ctr"/>
            <a:r>
              <a:rPr lang="ja-JP" altLang="en-US" sz="1600" b="1" dirty="0">
                <a:solidFill>
                  <a:srgbClr val="FFFFFF"/>
                </a:solidFill>
                <a:latin typeface="Meiryo UI" panose="020B0604030504040204" pitchFamily="50" charset="-128"/>
                <a:ea typeface="Meiryo UI" panose="020B0604030504040204" pitchFamily="50" charset="-128"/>
                <a:cs typeface="Meiryo UI" panose="020B0604030504040204" pitchFamily="50" charset="-128"/>
              </a:rPr>
              <a:t>副首都推進本部会議</a:t>
            </a:r>
            <a:endParaRPr lang="ja-JP" altLang="en-US" sz="16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31" name="テキスト ボックス 30"/>
          <p:cNvSpPr txBox="1"/>
          <p:nvPr/>
        </p:nvSpPr>
        <p:spPr>
          <a:xfrm>
            <a:off x="6228184" y="3530471"/>
            <a:ext cx="902811" cy="523220"/>
          </a:xfrm>
          <a:prstGeom prst="rect">
            <a:avLst/>
          </a:prstGeom>
          <a:noFill/>
          <a:ln>
            <a:solidFill>
              <a:schemeClr val="tx1"/>
            </a:solidFill>
            <a:prstDash val="dash"/>
          </a:ln>
        </p:spPr>
        <p:txBody>
          <a:bodyPr wrap="none" rtlCol="0">
            <a:spAutoFit/>
          </a:bodyPr>
          <a:lstStyle/>
          <a:p>
            <a:r>
              <a:rPr lang="ja-JP" altLang="en-US"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特別顧問</a:t>
            </a: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r>
              <a:rPr lang="ja-JP" altLang="en-US"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特別参与</a:t>
            </a:r>
          </a:p>
        </p:txBody>
      </p:sp>
      <p:sp>
        <p:nvSpPr>
          <p:cNvPr id="29" name="正方形/長方形 28"/>
          <p:cNvSpPr/>
          <p:nvPr/>
        </p:nvSpPr>
        <p:spPr>
          <a:xfrm>
            <a:off x="467544" y="5464551"/>
            <a:ext cx="8284429" cy="1226865"/>
          </a:xfrm>
          <a:prstGeom prst="rect">
            <a:avLst/>
          </a:prstGeom>
        </p:spPr>
        <p:txBody>
          <a:bodyPr wrap="square" lIns="36000" tIns="36000" rIns="36000" bIns="36000" anchor="ctr" anchorCtr="0">
            <a:spAutoFit/>
          </a:bodyPr>
          <a:lstStyle/>
          <a:p>
            <a:pPr marL="285750" indent="-285750">
              <a:buFont typeface="Wingdings" panose="05000000000000000000" pitchFamily="2" charset="2"/>
              <a:buChar char="u"/>
            </a:pPr>
            <a:r>
              <a:rPr lang="ja-JP" altLang="en-US" sz="15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副首都大阪にふさわしい都市機能（生活インフラ）としての水道事業</a:t>
            </a:r>
            <a:endParaRPr lang="en-US" altLang="ja-JP" sz="15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r>
              <a:rPr lang="ja-JP" altLang="en-US" sz="15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　⇒　平成</a:t>
            </a:r>
            <a:r>
              <a:rPr lang="en-US" altLang="ja-JP" sz="15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24</a:t>
            </a:r>
            <a:r>
              <a:rPr lang="ja-JP" altLang="en-US" sz="15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年の府市水道事業の統合協議を踏まえつつ、府域水道事業を客観的に課題整理</a:t>
            </a:r>
            <a:endParaRPr lang="en-US" altLang="ja-JP" sz="15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r>
              <a:rPr lang="ja-JP" altLang="en-US" sz="15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　　　　住民目線のアウトカム指標などにより、持続可能な大阪の水道事業のあり方を検討</a:t>
            </a:r>
            <a:endParaRPr lang="en-US" altLang="ja-JP" sz="15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r>
              <a:rPr lang="ja-JP" altLang="en-US" sz="15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　改正水道法を踏まえた運営形態・手法の比較</a:t>
            </a:r>
            <a:endParaRPr lang="en-US" altLang="ja-JP" sz="15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r>
              <a:rPr lang="ja-JP" altLang="en-US" sz="15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　⇒　法改正の状況や他府県の状況等を踏まえ、検討</a:t>
            </a:r>
            <a:endParaRPr lang="en-US" altLang="ja-JP" sz="15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30" name="正方形/長方形 29"/>
          <p:cNvSpPr/>
          <p:nvPr/>
        </p:nvSpPr>
        <p:spPr>
          <a:xfrm>
            <a:off x="323528" y="5158952"/>
            <a:ext cx="2259943" cy="331011"/>
          </a:xfrm>
          <a:prstGeom prst="rect">
            <a:avLst/>
          </a:prstGeom>
        </p:spPr>
        <p:txBody>
          <a:bodyPr wrap="square" lIns="83969" tIns="41985" rIns="83969" bIns="41985">
            <a:spAutoFit/>
          </a:bodyPr>
          <a:lstStyle/>
          <a:p>
            <a:r>
              <a:rPr lang="ja-JP" altLang="en-US" sz="1600" b="1"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＜主な検討事項＞</a:t>
            </a:r>
            <a:endParaRPr lang="ja-JP" altLang="ja-JP" sz="16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p:txBody>
      </p:sp>
      <p:cxnSp>
        <p:nvCxnSpPr>
          <p:cNvPr id="18" name="直線コネクタ 17"/>
          <p:cNvCxnSpPr/>
          <p:nvPr/>
        </p:nvCxnSpPr>
        <p:spPr>
          <a:xfrm>
            <a:off x="179512" y="560363"/>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8" name="正方形/長方形 27"/>
          <p:cNvSpPr/>
          <p:nvPr/>
        </p:nvSpPr>
        <p:spPr>
          <a:xfrm>
            <a:off x="251520" y="213023"/>
            <a:ext cx="5904656" cy="369332"/>
          </a:xfrm>
          <a:prstGeom prst="rect">
            <a:avLst/>
          </a:prstGeom>
        </p:spPr>
        <p:txBody>
          <a:bodyPr wrap="square">
            <a:spAutoFit/>
          </a:bodyPr>
          <a:lstStyle/>
          <a:p>
            <a:r>
              <a:rPr lang="ja-JP" altLang="en-US" b="1" dirty="0">
                <a:solidFill>
                  <a:srgbClr val="000000"/>
                </a:solidFill>
              </a:rPr>
              <a:t>①</a:t>
            </a:r>
            <a:r>
              <a:rPr lang="en-US" altLang="ja-JP" b="1" dirty="0">
                <a:solidFill>
                  <a:srgbClr val="000000"/>
                </a:solidFill>
              </a:rPr>
              <a:t>´</a:t>
            </a:r>
            <a:r>
              <a:rPr lang="ja-JP" altLang="en-US" b="1" dirty="0">
                <a:solidFill>
                  <a:srgbClr val="000000"/>
                </a:solidFill>
              </a:rPr>
              <a:t>府域水道の最適化検討</a:t>
            </a:r>
          </a:p>
        </p:txBody>
      </p:sp>
      <p:sp>
        <p:nvSpPr>
          <p:cNvPr id="32" name="正方形/長方形 31"/>
          <p:cNvSpPr/>
          <p:nvPr/>
        </p:nvSpPr>
        <p:spPr>
          <a:xfrm>
            <a:off x="7452320" y="234434"/>
            <a:ext cx="1512017" cy="369332"/>
          </a:xfrm>
          <a:prstGeom prst="rect">
            <a:avLst/>
          </a:prstGeom>
          <a:noFill/>
        </p:spPr>
        <p:txBody>
          <a:bodyPr wrap="none">
            <a:spAutoFit/>
          </a:bodyPr>
          <a:lstStyle/>
          <a:p>
            <a:pPr algn="ctr"/>
            <a:r>
              <a:rPr lang="ja-JP" altLang="en-US" dirty="0">
                <a:solidFill>
                  <a:prstClr val="black"/>
                </a:solidFill>
              </a:rPr>
              <a:t>＜</a:t>
            </a:r>
            <a:r>
              <a:rPr lang="en-US" altLang="ja-JP" dirty="0">
                <a:solidFill>
                  <a:prstClr val="black"/>
                </a:solidFill>
              </a:rPr>
              <a:t>Outcome</a:t>
            </a:r>
            <a:r>
              <a:rPr lang="ja-JP" altLang="en-US" dirty="0">
                <a:solidFill>
                  <a:prstClr val="black"/>
                </a:solidFill>
              </a:rPr>
              <a:t>＞</a:t>
            </a:r>
          </a:p>
        </p:txBody>
      </p:sp>
      <p:sp>
        <p:nvSpPr>
          <p:cNvPr id="42" name="フリーフォーム 41"/>
          <p:cNvSpPr/>
          <p:nvPr/>
        </p:nvSpPr>
        <p:spPr>
          <a:xfrm flipH="1" flipV="1">
            <a:off x="1403648" y="3039075"/>
            <a:ext cx="3168352" cy="2028516"/>
          </a:xfrm>
          <a:custGeom>
            <a:avLst/>
            <a:gdLst>
              <a:gd name="connsiteX0" fmla="*/ 2638770 w 2839279"/>
              <a:gd name="connsiteY0" fmla="*/ 0 h 1660253"/>
              <a:gd name="connsiteX1" fmla="*/ 2304256 w 2839279"/>
              <a:gd name="connsiteY1" fmla="*/ 0 h 1660253"/>
              <a:gd name="connsiteX2" fmla="*/ 535023 w 2839279"/>
              <a:gd name="connsiteY2" fmla="*/ 0 h 1660253"/>
              <a:gd name="connsiteX3" fmla="*/ 200509 w 2839279"/>
              <a:gd name="connsiteY3" fmla="*/ 0 h 1660253"/>
              <a:gd name="connsiteX4" fmla="*/ 0 w 2839279"/>
              <a:gd name="connsiteY4" fmla="*/ 200509 h 1660253"/>
              <a:gd name="connsiteX5" fmla="*/ 0 w 2839279"/>
              <a:gd name="connsiteY5" fmla="*/ 1660253 h 1660253"/>
              <a:gd name="connsiteX6" fmla="*/ 535023 w 2839279"/>
              <a:gd name="connsiteY6" fmla="*/ 1660253 h 1660253"/>
              <a:gd name="connsiteX7" fmla="*/ 2304256 w 2839279"/>
              <a:gd name="connsiteY7" fmla="*/ 1660253 h 1660253"/>
              <a:gd name="connsiteX8" fmla="*/ 2839279 w 2839279"/>
              <a:gd name="connsiteY8" fmla="*/ 1660253 h 1660253"/>
              <a:gd name="connsiteX9" fmla="*/ 2839279 w 2839279"/>
              <a:gd name="connsiteY9" fmla="*/ 200509 h 1660253"/>
              <a:gd name="connsiteX10" fmla="*/ 2638770 w 2839279"/>
              <a:gd name="connsiteY10" fmla="*/ 0 h 1660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839279" h="1660253">
                <a:moveTo>
                  <a:pt x="2638770" y="0"/>
                </a:moveTo>
                <a:lnTo>
                  <a:pt x="2304256" y="0"/>
                </a:lnTo>
                <a:lnTo>
                  <a:pt x="535023" y="0"/>
                </a:lnTo>
                <a:lnTo>
                  <a:pt x="200509" y="0"/>
                </a:lnTo>
                <a:cubicBezTo>
                  <a:pt x="89771" y="0"/>
                  <a:pt x="0" y="89771"/>
                  <a:pt x="0" y="200509"/>
                </a:cubicBezTo>
                <a:lnTo>
                  <a:pt x="0" y="1660253"/>
                </a:lnTo>
                <a:lnTo>
                  <a:pt x="535023" y="1660253"/>
                </a:lnTo>
                <a:lnTo>
                  <a:pt x="2304256" y="1660253"/>
                </a:lnTo>
                <a:lnTo>
                  <a:pt x="2839279" y="1660253"/>
                </a:lnTo>
                <a:lnTo>
                  <a:pt x="2839279" y="200509"/>
                </a:lnTo>
                <a:cubicBezTo>
                  <a:pt x="2839279" y="89771"/>
                  <a:pt x="2749508" y="0"/>
                  <a:pt x="2638770" y="0"/>
                </a:cubicBezTo>
                <a:close/>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83969" tIns="41985" rIns="83969" bIns="41985" rtlCol="0" anchor="ctr"/>
          <a:lstStyle/>
          <a:p>
            <a:pPr algn="ctr"/>
            <a:endParaRPr lang="ja-JP" altLang="en-US">
              <a:solidFill>
                <a:prstClr val="white"/>
              </a:solidFill>
            </a:endParaRPr>
          </a:p>
        </p:txBody>
      </p:sp>
      <p:sp>
        <p:nvSpPr>
          <p:cNvPr id="16" name="正方形/長方形 15"/>
          <p:cNvSpPr/>
          <p:nvPr/>
        </p:nvSpPr>
        <p:spPr>
          <a:xfrm>
            <a:off x="1574960" y="3069545"/>
            <a:ext cx="2525819" cy="2011695"/>
          </a:xfrm>
          <a:prstGeom prst="rect">
            <a:avLst/>
          </a:prstGeom>
          <a:noFill/>
          <a:ln>
            <a:noFill/>
          </a:ln>
        </p:spPr>
        <p:txBody>
          <a:bodyPr wrap="square" lIns="36000" tIns="36000" rIns="36000" bIns="36000" anchor="ctr" anchorCtr="0">
            <a:spAutoFit/>
          </a:bodyPr>
          <a:lstStyle/>
          <a:p>
            <a:r>
              <a:rPr lang="ja-JP" altLang="en-US" sz="1400" b="1"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＜副首都推進局＞</a:t>
            </a:r>
            <a:endParaRPr lang="en-US" altLang="ja-JP" sz="14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r>
              <a:rPr lang="ja-JP" altLang="en-US" sz="16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　</a:t>
            </a:r>
            <a:r>
              <a:rPr lang="ja-JP" altLang="en-US"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・事業再編担当課長</a:t>
            </a: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endParaRPr lang="en-US" altLang="ja-JP" sz="6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r>
              <a:rPr lang="ja-JP" altLang="en-US" sz="1400" b="1"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＜大阪府健康医療部＞</a:t>
            </a:r>
            <a:endParaRPr lang="en-US" altLang="ja-JP" sz="14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r>
              <a:rPr lang="ja-JP" altLang="en-US"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　・健康医療総務課長</a:t>
            </a: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r>
              <a:rPr lang="ja-JP" altLang="en-US"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　・環境衛生課長</a:t>
            </a: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endParaRPr lang="en-US" altLang="ja-JP" sz="6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r>
              <a:rPr lang="ja-JP" altLang="en-US" sz="1400" b="1"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＜大阪市水道局＞</a:t>
            </a:r>
            <a:endParaRPr lang="en-US" altLang="ja-JP" sz="14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r>
              <a:rPr lang="ja-JP" altLang="en-US"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　・経営改革担当部長</a:t>
            </a: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r>
              <a:rPr lang="ja-JP" altLang="en-US"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　・経営改革課長</a:t>
            </a: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36" name="テキスト ボックス 35"/>
          <p:cNvSpPr txBox="1"/>
          <p:nvPr/>
        </p:nvSpPr>
        <p:spPr>
          <a:xfrm>
            <a:off x="0" y="0"/>
            <a:ext cx="3851920" cy="260648"/>
          </a:xfrm>
          <a:prstGeom prst="rect">
            <a:avLst/>
          </a:prstGeom>
          <a:noFill/>
        </p:spPr>
        <p:txBody>
          <a:bodyPr wrap="square" rtlCol="0">
            <a:spAutoFit/>
          </a:bodyPr>
          <a:lstStyle/>
          <a:p>
            <a:r>
              <a:rPr lang="en-US" altLang="ja-JP" sz="1100" dirty="0"/>
              <a:t>Ⅱ</a:t>
            </a:r>
            <a:r>
              <a:rPr lang="ja-JP" altLang="en-US" sz="1100" dirty="0"/>
              <a:t>　公民連携</a:t>
            </a:r>
            <a:r>
              <a:rPr lang="en-US" altLang="ja-JP" sz="1100" dirty="0"/>
              <a:t>/</a:t>
            </a:r>
            <a:r>
              <a:rPr lang="ja-JP" altLang="en-US" sz="1100" dirty="0"/>
              <a:t>経営形態の見直し</a:t>
            </a:r>
            <a:r>
              <a:rPr lang="en-US" altLang="ja-JP" sz="1100" dirty="0"/>
              <a:t>【</a:t>
            </a:r>
            <a:r>
              <a:rPr lang="ja-JP" altLang="en-US" sz="1100" dirty="0"/>
              <a:t>民営化の取組</a:t>
            </a:r>
            <a:r>
              <a:rPr lang="en-US" altLang="ja-JP" sz="1100" dirty="0"/>
              <a:t>】</a:t>
            </a:r>
            <a:r>
              <a:rPr lang="ja-JP" altLang="en-US" sz="1100" dirty="0"/>
              <a:t>・水道</a:t>
            </a:r>
            <a:endParaRPr kumimoji="1" lang="en-US" altLang="ja-JP" sz="1100" dirty="0"/>
          </a:p>
        </p:txBody>
      </p:sp>
      <p:sp>
        <p:nvSpPr>
          <p:cNvPr id="2" name="スライド番号プレースホルダー 1"/>
          <p:cNvSpPr>
            <a:spLocks noGrp="1"/>
          </p:cNvSpPr>
          <p:nvPr>
            <p:ph type="sldNum" sz="quarter" idx="12"/>
          </p:nvPr>
        </p:nvSpPr>
        <p:spPr/>
        <p:txBody>
          <a:bodyPr/>
          <a:lstStyle/>
          <a:p>
            <a:fld id="{CCEC3038-1CF1-4B63-9920-55248DCFBA97}" type="slidenum">
              <a:rPr kumimoji="1" lang="ja-JP" altLang="en-US" smtClean="0"/>
              <a:pPr/>
              <a:t>80</a:t>
            </a:fld>
            <a:endParaRPr kumimoji="1" lang="ja-JP" altLang="en-US"/>
          </a:p>
        </p:txBody>
      </p:sp>
      <p:sp>
        <p:nvSpPr>
          <p:cNvPr id="26" name="テキスト ボックス 25"/>
          <p:cNvSpPr txBox="1"/>
          <p:nvPr/>
        </p:nvSpPr>
        <p:spPr>
          <a:xfrm>
            <a:off x="6805989" y="164609"/>
            <a:ext cx="646331" cy="369332"/>
          </a:xfrm>
          <a:prstGeom prst="rect">
            <a:avLst/>
          </a:prstGeom>
          <a:solidFill>
            <a:schemeClr val="bg2">
              <a:lumMod val="50000"/>
            </a:schemeClr>
          </a:solidFill>
          <a:ln>
            <a:solidFill>
              <a:schemeClr val="bg2">
                <a:lumMod val="25000"/>
              </a:schemeClr>
            </a:solidFill>
          </a:ln>
        </p:spPr>
        <p:txBody>
          <a:bodyPr wrap="none" rtlCol="0">
            <a:spAutoFit/>
          </a:bodyPr>
          <a:lstStyle/>
          <a:p>
            <a:r>
              <a:rPr lang="ja-JP" altLang="en-US" b="1" dirty="0">
                <a:solidFill>
                  <a:schemeClr val="bg1"/>
                </a:solidFill>
                <a:latin typeface="Meiryo UI" panose="020B0604030504040204" pitchFamily="50" charset="-128"/>
                <a:ea typeface="Meiryo UI" panose="020B0604030504040204" pitchFamily="50" charset="-128"/>
              </a:rPr>
              <a:t>追加</a:t>
            </a:r>
            <a:endParaRPr kumimoji="1" lang="ja-JP" altLang="en-US" b="1" dirty="0">
              <a:solidFill>
                <a:schemeClr val="bg1"/>
              </a:solidFill>
              <a:latin typeface="Meiryo UI" panose="020B0604030504040204" pitchFamily="50" charset="-128"/>
              <a:ea typeface="Meiryo UI" panose="020B0604030504040204" pitchFamily="50" charset="-128"/>
            </a:endParaRPr>
          </a:p>
        </p:txBody>
      </p:sp>
      <p:sp>
        <p:nvSpPr>
          <p:cNvPr id="27" name="テキスト ボックス 26"/>
          <p:cNvSpPr txBox="1"/>
          <p:nvPr/>
        </p:nvSpPr>
        <p:spPr>
          <a:xfrm>
            <a:off x="8244408" y="1"/>
            <a:ext cx="899592" cy="307777"/>
          </a:xfrm>
          <a:prstGeom prst="rect">
            <a:avLst/>
          </a:prstGeom>
          <a:noFill/>
        </p:spPr>
        <p:txBody>
          <a:bodyPr wrap="square" rtlCol="0">
            <a:spAutoFit/>
          </a:bodyPr>
          <a:lstStyle/>
          <a:p>
            <a:r>
              <a:rPr lang="en-US" altLang="ja-JP" sz="1400" dirty="0" smtClean="0">
                <a:solidFill>
                  <a:prstClr val="black"/>
                </a:solidFill>
              </a:rPr>
              <a:t>C3 .(83)</a:t>
            </a:r>
            <a:endParaRPr lang="ja-JP" altLang="en-US" sz="1400" dirty="0">
              <a:solidFill>
                <a:prstClr val="black"/>
              </a:solidFill>
            </a:endParaRPr>
          </a:p>
        </p:txBody>
      </p:sp>
    </p:spTree>
    <p:extLst>
      <p:ext uri="{BB962C8B-B14F-4D97-AF65-F5344CB8AC3E}">
        <p14:creationId xmlns:p14="http://schemas.microsoft.com/office/powerpoint/2010/main" val="765483083"/>
      </p:ext>
    </p:extLst>
  </p:cSld>
  <p:clrMapOvr>
    <a:masterClrMapping/>
  </p:clrMapOvr>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 name="直線コネクタ 1"/>
          <p:cNvCxnSpPr/>
          <p:nvPr/>
        </p:nvCxnSpPr>
        <p:spPr>
          <a:xfrm>
            <a:off x="179512" y="560363"/>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4" name="正方形/長方形 3"/>
          <p:cNvSpPr/>
          <p:nvPr/>
        </p:nvSpPr>
        <p:spPr>
          <a:xfrm>
            <a:off x="251520" y="213023"/>
            <a:ext cx="5904656" cy="369332"/>
          </a:xfrm>
          <a:prstGeom prst="rect">
            <a:avLst/>
          </a:prstGeom>
        </p:spPr>
        <p:txBody>
          <a:bodyPr wrap="square">
            <a:spAutoFit/>
          </a:bodyPr>
          <a:lstStyle/>
          <a:p>
            <a:r>
              <a:rPr lang="ja-JP" altLang="en-US" b="1" dirty="0">
                <a:solidFill>
                  <a:srgbClr val="000000"/>
                </a:solidFill>
              </a:rPr>
              <a:t>②経営形態の見直し</a:t>
            </a:r>
          </a:p>
        </p:txBody>
      </p:sp>
      <p:sp>
        <p:nvSpPr>
          <p:cNvPr id="5" name="正方形/長方形 4"/>
          <p:cNvSpPr/>
          <p:nvPr/>
        </p:nvSpPr>
        <p:spPr>
          <a:xfrm>
            <a:off x="362085" y="579189"/>
            <a:ext cx="1402468" cy="369332"/>
          </a:xfrm>
          <a:prstGeom prst="rect">
            <a:avLst/>
          </a:prstGeom>
        </p:spPr>
        <p:txBody>
          <a:bodyPr wrap="square">
            <a:spAutoFit/>
          </a:bodyPr>
          <a:lstStyle/>
          <a:p>
            <a:r>
              <a:rPr lang="ja-JP" altLang="en-US" b="1" dirty="0">
                <a:solidFill>
                  <a:srgbClr val="000000"/>
                </a:solidFill>
              </a:rPr>
              <a:t>（考え方）</a:t>
            </a:r>
          </a:p>
        </p:txBody>
      </p:sp>
      <p:sp>
        <p:nvSpPr>
          <p:cNvPr id="6" name="正方形/長方形 5"/>
          <p:cNvSpPr/>
          <p:nvPr/>
        </p:nvSpPr>
        <p:spPr>
          <a:xfrm>
            <a:off x="7524328" y="234434"/>
            <a:ext cx="1512017" cy="369332"/>
          </a:xfrm>
          <a:prstGeom prst="rect">
            <a:avLst/>
          </a:prstGeom>
          <a:noFill/>
        </p:spPr>
        <p:txBody>
          <a:bodyPr wrap="none">
            <a:spAutoFit/>
          </a:bodyPr>
          <a:lstStyle/>
          <a:p>
            <a:pPr algn="ctr"/>
            <a:r>
              <a:rPr lang="ja-JP" altLang="en-US" dirty="0">
                <a:solidFill>
                  <a:prstClr val="black"/>
                </a:solidFill>
              </a:rPr>
              <a:t>＜</a:t>
            </a:r>
            <a:r>
              <a:rPr lang="en-US" altLang="ja-JP" dirty="0">
                <a:solidFill>
                  <a:prstClr val="black"/>
                </a:solidFill>
              </a:rPr>
              <a:t>Outcome</a:t>
            </a:r>
            <a:r>
              <a:rPr lang="ja-JP" altLang="en-US" dirty="0">
                <a:solidFill>
                  <a:prstClr val="black"/>
                </a:solidFill>
              </a:rPr>
              <a:t>＞</a:t>
            </a:r>
          </a:p>
        </p:txBody>
      </p:sp>
      <p:pic>
        <p:nvPicPr>
          <p:cNvPr id="7" name="Picture 2"/>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971600" y="3140968"/>
            <a:ext cx="7344816" cy="367240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テキスト ボックス 2"/>
          <p:cNvSpPr txBox="1">
            <a:spLocks noChangeArrowheads="1"/>
          </p:cNvSpPr>
          <p:nvPr/>
        </p:nvSpPr>
        <p:spPr bwMode="auto">
          <a:xfrm>
            <a:off x="490912" y="887878"/>
            <a:ext cx="8462588" cy="1823576"/>
          </a:xfrm>
          <a:prstGeom prst="rect">
            <a:avLst/>
          </a:prstGeom>
          <a:noFill/>
          <a:ln w="9525">
            <a:noFill/>
            <a:miter lim="800000"/>
            <a:headEnd/>
            <a:tailEnd/>
          </a:ln>
        </p:spPr>
        <p:txBody>
          <a:bodyPr wrap="square">
            <a:spAutoFit/>
          </a:bodyPr>
          <a:lstStyle/>
          <a:p>
            <a:pPr marL="88900" indent="-88900" algn="just">
              <a:lnSpc>
                <a:spcPts val="1500"/>
              </a:lnSpc>
              <a:defRPr/>
            </a:pPr>
            <a:r>
              <a:rPr lang="ja-JP" altLang="en-US" sz="1300" dirty="0">
                <a:solidFill>
                  <a:prstClr val="black"/>
                </a:solidFill>
                <a:latin typeface="ＭＳ Ｐゴシック" panose="020B0600070205080204" pitchFamily="50" charset="-128"/>
              </a:rPr>
              <a:t>・経営形態見直しについては、効率性・発展性の向上を目指して、上下分離方式の民間経営をスキームとする公共施設等運営権制度の活用を検討し、条例改正案を市会に提出して議論を経てきた。市会議論の中で、公共が水道事業に対して果たすべき責任やガバナンスの重要性の観点から、民間経営に伴う「公共性担保」への懸念等に関する具体的な指摘・意見が示され、条例改正案は</a:t>
            </a:r>
            <a:r>
              <a:rPr lang="en-US" altLang="ja-JP" sz="1300" dirty="0">
                <a:solidFill>
                  <a:prstClr val="black"/>
                </a:solidFill>
                <a:latin typeface="ＭＳ Ｐゴシック" panose="020B0600070205080204" pitchFamily="50" charset="-128"/>
              </a:rPr>
              <a:t>2017(</a:t>
            </a:r>
            <a:r>
              <a:rPr lang="ja-JP" altLang="en-US" sz="1300" dirty="0">
                <a:solidFill>
                  <a:prstClr val="black"/>
                </a:solidFill>
                <a:latin typeface="ＭＳ Ｐゴシック" panose="020B0600070205080204" pitchFamily="50" charset="-128"/>
              </a:rPr>
              <a:t>平成</a:t>
            </a:r>
            <a:r>
              <a:rPr lang="en-US" altLang="ja-JP" sz="1300" dirty="0">
                <a:solidFill>
                  <a:prstClr val="black"/>
                </a:solidFill>
                <a:latin typeface="ＭＳ Ｐゴシック" panose="020B0600070205080204" pitchFamily="50" charset="-128"/>
              </a:rPr>
              <a:t>29)</a:t>
            </a:r>
            <a:r>
              <a:rPr lang="ja-JP" altLang="en-US" sz="1300" dirty="0">
                <a:solidFill>
                  <a:prstClr val="black"/>
                </a:solidFill>
                <a:latin typeface="ＭＳ Ｐゴシック" panose="020B0600070205080204" pitchFamily="50" charset="-128"/>
              </a:rPr>
              <a:t>年３月の市会で、賛否いずれも過半数に達せず、審議未了により廃案となった。</a:t>
            </a:r>
          </a:p>
          <a:p>
            <a:pPr marL="88900" indent="-88900" algn="just">
              <a:lnSpc>
                <a:spcPts val="1500"/>
              </a:lnSpc>
              <a:defRPr/>
            </a:pPr>
            <a:r>
              <a:rPr lang="ja-JP" altLang="en-US" sz="1300" dirty="0" smtClean="0">
                <a:latin typeface="ＭＳ Ｐゴシック" panose="020B0600070205080204" pitchFamily="50" charset="-128"/>
              </a:rPr>
              <a:t>・現在は、</a:t>
            </a:r>
            <a:r>
              <a:rPr lang="ja-JP" altLang="en-US" sz="1300" dirty="0">
                <a:latin typeface="ＭＳ Ｐゴシック" panose="020B0600070205080204" pitchFamily="50" charset="-128"/>
              </a:rPr>
              <a:t>南海トラフ巨大地震などに備えるため、水需要の減少傾向が続くなかでも多額の更新費用が見込まれる管路耐震化の迅速化など、水道事業の直面する諸課題について解決を</a:t>
            </a:r>
            <a:r>
              <a:rPr lang="ja-JP" altLang="en-US" sz="1300" dirty="0" smtClean="0">
                <a:latin typeface="ＭＳ Ｐゴシック" panose="020B0600070205080204" pitchFamily="50" charset="-128"/>
              </a:rPr>
              <a:t>図るべく、</a:t>
            </a:r>
            <a:r>
              <a:rPr lang="ja-JP" altLang="en-US" sz="1300" dirty="0">
                <a:latin typeface="ＭＳ Ｐゴシック" panose="020B0600070205080204" pitchFamily="50" charset="-128"/>
              </a:rPr>
              <a:t>これまでの市会での意見を踏まえつつ</a:t>
            </a:r>
            <a:r>
              <a:rPr lang="ja-JP" altLang="en-US" sz="1300" dirty="0" smtClean="0">
                <a:latin typeface="ＭＳ Ｐゴシック" panose="020B0600070205080204" pitchFamily="50" charset="-128"/>
              </a:rPr>
              <a:t>、国会で審議中の</a:t>
            </a:r>
            <a:r>
              <a:rPr lang="ja-JP" altLang="en-US" sz="1300" dirty="0">
                <a:latin typeface="ＭＳ Ｐゴシック" panose="020B0600070205080204" pitchFamily="50" charset="-128"/>
              </a:rPr>
              <a:t>水道法改正案に基づく運営権制度（大阪市が水道事業者としての位置付けを維持しつつ一部業務に対して民間事業者に運営権を設定することができる）の活用も含め、新たな官民連携手法導入の検討を</a:t>
            </a:r>
            <a:r>
              <a:rPr lang="ja-JP" altLang="en-US" sz="1300" dirty="0" smtClean="0">
                <a:latin typeface="ＭＳ Ｐゴシック" panose="020B0600070205080204" pitchFamily="50" charset="-128"/>
              </a:rPr>
              <a:t>行っている。</a:t>
            </a:r>
            <a:endParaRPr lang="en-US" altLang="ja-JP" sz="1300" dirty="0">
              <a:latin typeface="ＭＳ Ｐゴシック" panose="020B0600070205080204" pitchFamily="50" charset="-128"/>
            </a:endParaRPr>
          </a:p>
        </p:txBody>
      </p:sp>
      <p:sp>
        <p:nvSpPr>
          <p:cNvPr id="9" name="テキスト ボックス 8"/>
          <p:cNvSpPr txBox="1"/>
          <p:nvPr/>
        </p:nvSpPr>
        <p:spPr>
          <a:xfrm>
            <a:off x="785556" y="2856962"/>
            <a:ext cx="1296144" cy="307777"/>
          </a:xfrm>
          <a:prstGeom prst="rect">
            <a:avLst/>
          </a:prstGeom>
          <a:noFill/>
        </p:spPr>
        <p:txBody>
          <a:bodyPr wrap="square" rtlCol="0">
            <a:spAutoFit/>
          </a:bodyPr>
          <a:lstStyle/>
          <a:p>
            <a:r>
              <a:rPr lang="ja-JP" altLang="en-US" sz="1400" dirty="0">
                <a:solidFill>
                  <a:prstClr val="black"/>
                </a:solidFill>
              </a:rPr>
              <a:t>＜参考＞</a:t>
            </a:r>
          </a:p>
        </p:txBody>
      </p:sp>
      <p:sp>
        <p:nvSpPr>
          <p:cNvPr id="15" name="テキスト ボックス 14"/>
          <p:cNvSpPr txBox="1"/>
          <p:nvPr/>
        </p:nvSpPr>
        <p:spPr>
          <a:xfrm>
            <a:off x="0" y="0"/>
            <a:ext cx="3851920" cy="260648"/>
          </a:xfrm>
          <a:prstGeom prst="rect">
            <a:avLst/>
          </a:prstGeom>
          <a:noFill/>
        </p:spPr>
        <p:txBody>
          <a:bodyPr wrap="square" rtlCol="0">
            <a:spAutoFit/>
          </a:bodyPr>
          <a:lstStyle/>
          <a:p>
            <a:r>
              <a:rPr lang="en-US" altLang="ja-JP" sz="1100" dirty="0"/>
              <a:t>Ⅱ</a:t>
            </a:r>
            <a:r>
              <a:rPr lang="ja-JP" altLang="en-US" sz="1100" dirty="0"/>
              <a:t>　</a:t>
            </a:r>
            <a:r>
              <a:rPr lang="ja-JP" altLang="en-US" sz="1100" dirty="0" smtClean="0"/>
              <a:t>公民連携</a:t>
            </a:r>
            <a:r>
              <a:rPr lang="en-US" altLang="ja-JP" sz="1100" dirty="0" smtClean="0"/>
              <a:t>/</a:t>
            </a:r>
            <a:r>
              <a:rPr lang="ja-JP" altLang="en-US" sz="1100" dirty="0" smtClean="0"/>
              <a:t>経営</a:t>
            </a:r>
            <a:r>
              <a:rPr lang="ja-JP" altLang="en-US" sz="1100" dirty="0"/>
              <a:t>形態の見直し</a:t>
            </a:r>
            <a:r>
              <a:rPr lang="en-US" altLang="ja-JP" sz="1100" dirty="0"/>
              <a:t>【</a:t>
            </a:r>
            <a:r>
              <a:rPr lang="ja-JP" altLang="en-US" sz="1100" dirty="0" smtClean="0"/>
              <a:t>民営化の取組</a:t>
            </a:r>
            <a:r>
              <a:rPr lang="en-US" altLang="ja-JP" sz="1100" dirty="0" smtClean="0"/>
              <a:t>】</a:t>
            </a:r>
            <a:r>
              <a:rPr lang="ja-JP" altLang="en-US" sz="1100" dirty="0" smtClean="0"/>
              <a:t>・</a:t>
            </a:r>
            <a:r>
              <a:rPr lang="ja-JP" altLang="en-US" sz="1100" dirty="0"/>
              <a:t>水道</a:t>
            </a:r>
            <a:endParaRPr kumimoji="1" lang="en-US" altLang="ja-JP" sz="1100" dirty="0"/>
          </a:p>
        </p:txBody>
      </p:sp>
      <p:sp>
        <p:nvSpPr>
          <p:cNvPr id="3" name="スライド番号プレースホルダー 2"/>
          <p:cNvSpPr>
            <a:spLocks noGrp="1"/>
          </p:cNvSpPr>
          <p:nvPr>
            <p:ph type="sldNum" sz="quarter" idx="12"/>
          </p:nvPr>
        </p:nvSpPr>
        <p:spPr/>
        <p:txBody>
          <a:bodyPr/>
          <a:lstStyle/>
          <a:p>
            <a:fld id="{CCEC3038-1CF1-4B63-9920-55248DCFBA97}" type="slidenum">
              <a:rPr kumimoji="1" lang="ja-JP" altLang="en-US" smtClean="0"/>
              <a:pPr/>
              <a:t>81</a:t>
            </a:fld>
            <a:endParaRPr kumimoji="1" lang="ja-JP" altLang="en-US" dirty="0"/>
          </a:p>
        </p:txBody>
      </p:sp>
      <p:sp>
        <p:nvSpPr>
          <p:cNvPr id="18" name="テキスト ボックス 17"/>
          <p:cNvSpPr txBox="1"/>
          <p:nvPr/>
        </p:nvSpPr>
        <p:spPr>
          <a:xfrm>
            <a:off x="6877997" y="150700"/>
            <a:ext cx="646331" cy="369332"/>
          </a:xfrm>
          <a:prstGeom prst="rect">
            <a:avLst/>
          </a:prstGeom>
          <a:solidFill>
            <a:schemeClr val="bg2">
              <a:lumMod val="50000"/>
            </a:schemeClr>
          </a:solidFill>
          <a:ln>
            <a:solidFill>
              <a:schemeClr val="bg2">
                <a:lumMod val="25000"/>
              </a:schemeClr>
            </a:solidFill>
          </a:ln>
        </p:spPr>
        <p:txBody>
          <a:bodyPr wrap="none" rtlCol="0">
            <a:spAutoFit/>
          </a:bodyPr>
          <a:lstStyle/>
          <a:p>
            <a:r>
              <a:rPr lang="ja-JP" altLang="en-US" b="1" dirty="0">
                <a:solidFill>
                  <a:schemeClr val="bg1"/>
                </a:solidFill>
                <a:latin typeface="Meiryo UI" panose="020B0604030504040204" pitchFamily="50" charset="-128"/>
                <a:ea typeface="Meiryo UI" panose="020B0604030504040204" pitchFamily="50" charset="-128"/>
              </a:rPr>
              <a:t>追加</a:t>
            </a:r>
            <a:endParaRPr kumimoji="1" lang="ja-JP" altLang="en-US" b="1" dirty="0">
              <a:solidFill>
                <a:schemeClr val="bg1"/>
              </a:solidFill>
              <a:latin typeface="Meiryo UI" panose="020B0604030504040204" pitchFamily="50" charset="-128"/>
              <a:ea typeface="Meiryo UI" panose="020B0604030504040204" pitchFamily="50" charset="-128"/>
            </a:endParaRPr>
          </a:p>
        </p:txBody>
      </p:sp>
      <p:sp>
        <p:nvSpPr>
          <p:cNvPr id="14" name="テキスト ボックス 13"/>
          <p:cNvSpPr txBox="1"/>
          <p:nvPr/>
        </p:nvSpPr>
        <p:spPr>
          <a:xfrm>
            <a:off x="8244408" y="1"/>
            <a:ext cx="899592" cy="307777"/>
          </a:xfrm>
          <a:prstGeom prst="rect">
            <a:avLst/>
          </a:prstGeom>
          <a:noFill/>
        </p:spPr>
        <p:txBody>
          <a:bodyPr wrap="square" rtlCol="0">
            <a:spAutoFit/>
          </a:bodyPr>
          <a:lstStyle/>
          <a:p>
            <a:r>
              <a:rPr lang="en-US" altLang="ja-JP" sz="1400" dirty="0" smtClean="0">
                <a:solidFill>
                  <a:prstClr val="black"/>
                </a:solidFill>
              </a:rPr>
              <a:t>C3 .(83)</a:t>
            </a:r>
            <a:endParaRPr lang="ja-JP" altLang="en-US" sz="1400" dirty="0">
              <a:solidFill>
                <a:prstClr val="black"/>
              </a:solidFill>
            </a:endParaRPr>
          </a:p>
        </p:txBody>
      </p:sp>
    </p:spTree>
    <p:extLst>
      <p:ext uri="{BB962C8B-B14F-4D97-AF65-F5344CB8AC3E}">
        <p14:creationId xmlns:p14="http://schemas.microsoft.com/office/powerpoint/2010/main" val="3002377542"/>
      </p:ext>
    </p:extLst>
  </p:cSld>
  <p:clrMapOvr>
    <a:masterClrMapping/>
  </p:clrMapOvr>
  <p:timing>
    <p:tnLst>
      <p:par>
        <p:cTn id="1" dur="indefinite" restart="never" nodeType="tmRoot"/>
      </p:par>
    </p:tnLst>
  </p:timing>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角丸四角形 9">
            <a:extLst>
              <a:ext uri="{FF2B5EF4-FFF2-40B4-BE49-F238E27FC236}">
                <a16:creationId xmlns:a16="http://schemas.microsoft.com/office/drawing/2014/main" xmlns="" id="{EEFCDE1E-0D52-4C63-8012-50F3D58EF195}"/>
              </a:ext>
            </a:extLst>
          </p:cNvPr>
          <p:cNvSpPr/>
          <p:nvPr/>
        </p:nvSpPr>
        <p:spPr>
          <a:xfrm>
            <a:off x="7236297" y="2536327"/>
            <a:ext cx="1584175" cy="1612753"/>
          </a:xfrm>
          <a:prstGeom prst="roundRect">
            <a:avLst>
              <a:gd name="adj" fmla="val 5685"/>
            </a:avLst>
          </a:prstGeom>
          <a:solidFill>
            <a:schemeClr val="accent6">
              <a:lumMod val="60000"/>
              <a:lumOff val="40000"/>
              <a:alpha val="5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 name="角丸四角形 9">
            <a:extLst>
              <a:ext uri="{FF2B5EF4-FFF2-40B4-BE49-F238E27FC236}">
                <a16:creationId xmlns:a16="http://schemas.microsoft.com/office/drawing/2014/main" xmlns="" id="{4BF27A7D-F6B0-4158-8D29-A6A49F461DD7}"/>
              </a:ext>
            </a:extLst>
          </p:cNvPr>
          <p:cNvSpPr/>
          <p:nvPr/>
        </p:nvSpPr>
        <p:spPr>
          <a:xfrm>
            <a:off x="5364088" y="2276872"/>
            <a:ext cx="1727863" cy="2088232"/>
          </a:xfrm>
          <a:prstGeom prst="roundRect">
            <a:avLst>
              <a:gd name="adj" fmla="val 5685"/>
            </a:avLst>
          </a:prstGeom>
          <a:solidFill>
            <a:schemeClr val="accent6">
              <a:lumMod val="60000"/>
              <a:lumOff val="40000"/>
              <a:alpha val="5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aphicFrame>
        <p:nvGraphicFramePr>
          <p:cNvPr id="10" name="表 9"/>
          <p:cNvGraphicFramePr>
            <a:graphicFrameLocks noGrp="1"/>
          </p:cNvGraphicFramePr>
          <p:nvPr>
            <p:extLst/>
          </p:nvPr>
        </p:nvGraphicFramePr>
        <p:xfrm>
          <a:off x="323528" y="620688"/>
          <a:ext cx="8496944" cy="5372864"/>
        </p:xfrm>
        <a:graphic>
          <a:graphicData uri="http://schemas.openxmlformats.org/drawingml/2006/table">
            <a:tbl>
              <a:tblPr firstRow="1">
                <a:tableStyleId>{5C22544A-7EE6-4342-B048-85BDC9FD1C3A}</a:tableStyleId>
              </a:tblPr>
              <a:tblGrid>
                <a:gridCol w="2520280">
                  <a:extLst>
                    <a:ext uri="{9D8B030D-6E8A-4147-A177-3AD203B41FA5}">
                      <a16:colId xmlns:a16="http://schemas.microsoft.com/office/drawing/2014/main" xmlns="" val="20000"/>
                    </a:ext>
                  </a:extLst>
                </a:gridCol>
                <a:gridCol w="2520280">
                  <a:extLst>
                    <a:ext uri="{9D8B030D-6E8A-4147-A177-3AD203B41FA5}">
                      <a16:colId xmlns:a16="http://schemas.microsoft.com/office/drawing/2014/main" xmlns="" val="20001"/>
                    </a:ext>
                  </a:extLst>
                </a:gridCol>
                <a:gridCol w="1800200">
                  <a:extLst>
                    <a:ext uri="{9D8B030D-6E8A-4147-A177-3AD203B41FA5}">
                      <a16:colId xmlns:a16="http://schemas.microsoft.com/office/drawing/2014/main" xmlns="" val="20002"/>
                    </a:ext>
                  </a:extLst>
                </a:gridCol>
                <a:gridCol w="1656184">
                  <a:extLst>
                    <a:ext uri="{9D8B030D-6E8A-4147-A177-3AD203B41FA5}">
                      <a16:colId xmlns:a16="http://schemas.microsoft.com/office/drawing/2014/main" xmlns="" val="20003"/>
                    </a:ext>
                  </a:extLst>
                </a:gridCol>
              </a:tblGrid>
              <a:tr h="368377">
                <a:tc>
                  <a:txBody>
                    <a:bodyPr/>
                    <a:lstStyle/>
                    <a:p>
                      <a:pPr algn="ctr"/>
                      <a:r>
                        <a:rPr kumimoji="1" lang="ja-JP" altLang="en-US" sz="1400" dirty="0">
                          <a:solidFill>
                            <a:schemeClr val="tx1"/>
                          </a:solidFill>
                        </a:rPr>
                        <a:t>＜</a:t>
                      </a:r>
                      <a:r>
                        <a:rPr kumimoji="1" lang="en-US" altLang="ja-JP" sz="1400" dirty="0">
                          <a:solidFill>
                            <a:schemeClr val="tx1"/>
                          </a:solidFill>
                        </a:rPr>
                        <a:t>Why</a:t>
                      </a:r>
                      <a:r>
                        <a:rPr kumimoji="1" lang="ja-JP" altLang="en-US" sz="1400" dirty="0">
                          <a:solidFill>
                            <a:schemeClr val="tx1"/>
                          </a:solidFill>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kumimoji="1" lang="ja-JP" altLang="en-US" sz="1400" dirty="0">
                          <a:solidFill>
                            <a:schemeClr val="tx1"/>
                          </a:solidFill>
                        </a:rPr>
                        <a:t>＜</a:t>
                      </a:r>
                      <a:r>
                        <a:rPr kumimoji="1" lang="en-US" altLang="ja-JP" sz="1400" dirty="0">
                          <a:solidFill>
                            <a:schemeClr val="tx1"/>
                          </a:solidFill>
                        </a:rPr>
                        <a:t>Vision</a:t>
                      </a:r>
                      <a:r>
                        <a:rPr kumimoji="1" lang="ja-JP" altLang="en-US" sz="1400" dirty="0">
                          <a:solidFill>
                            <a:schemeClr val="tx1"/>
                          </a:solidFill>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kumimoji="1" lang="ja-JP" altLang="en-US" sz="1400" dirty="0">
                          <a:solidFill>
                            <a:schemeClr val="tx1"/>
                          </a:solidFill>
                        </a:rPr>
                        <a:t>＜</a:t>
                      </a:r>
                      <a:r>
                        <a:rPr kumimoji="1" lang="en-US" altLang="ja-JP" sz="1400" dirty="0">
                          <a:solidFill>
                            <a:schemeClr val="tx1"/>
                          </a:solidFill>
                        </a:rPr>
                        <a:t>What</a:t>
                      </a:r>
                      <a:r>
                        <a:rPr kumimoji="1" lang="ja-JP" altLang="en-US" sz="1400" dirty="0">
                          <a:solidFill>
                            <a:schemeClr val="tx1"/>
                          </a:solidFill>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kumimoji="1" lang="ja-JP" altLang="en-US" sz="1400" dirty="0">
                          <a:solidFill>
                            <a:schemeClr val="tx1"/>
                          </a:solidFill>
                        </a:rPr>
                        <a:t>＜</a:t>
                      </a:r>
                      <a:r>
                        <a:rPr kumimoji="1" lang="en-US" altLang="ja-JP" sz="1400" dirty="0">
                          <a:solidFill>
                            <a:schemeClr val="tx1"/>
                          </a:solidFill>
                        </a:rPr>
                        <a:t>Outcome</a:t>
                      </a:r>
                      <a:r>
                        <a:rPr kumimoji="1" lang="ja-JP" altLang="en-US" sz="1400" dirty="0">
                          <a:solidFill>
                            <a:schemeClr val="tx1"/>
                          </a:solidFill>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xmlns="" val="10000"/>
                  </a:ext>
                </a:extLst>
              </a:tr>
              <a:tr h="5004487">
                <a:tc>
                  <a:txBody>
                    <a:bodyPr/>
                    <a:lstStyle/>
                    <a:p>
                      <a:pPr marL="88900" marR="0" indent="-88900" algn="l" defTabSz="914400" rtl="0" eaLnBrk="1" fontAlgn="auto" latinLnBrk="0" hangingPunct="1">
                        <a:lnSpc>
                          <a:spcPts val="2000"/>
                        </a:lnSpc>
                        <a:spcBef>
                          <a:spcPts val="0"/>
                        </a:spcBef>
                        <a:spcAft>
                          <a:spcPts val="0"/>
                        </a:spcAft>
                        <a:buClrTx/>
                        <a:buSzTx/>
                        <a:buFontTx/>
                        <a:buNone/>
                        <a:tabLst/>
                        <a:defRPr/>
                      </a:pPr>
                      <a:r>
                        <a:rPr kumimoji="1" lang="ja-JP" altLang="en-US" sz="1200" dirty="0">
                          <a:solidFill>
                            <a:schemeClr val="tx1"/>
                          </a:solidFill>
                        </a:rPr>
                        <a:t>・近年多発する集中豪雨による浸水被害の軽減や、老朽施設の改築更新、地震・津波対策、水環境保全等の推進が急務</a:t>
                      </a:r>
                      <a:endParaRPr kumimoji="1" lang="en-US" altLang="ja-JP" sz="1200" dirty="0">
                        <a:solidFill>
                          <a:schemeClr val="tx1"/>
                        </a:solidFill>
                      </a:endParaRPr>
                    </a:p>
                    <a:p>
                      <a:pPr marL="88900" marR="0" indent="-88900" algn="l" defTabSz="914400" rtl="0" eaLnBrk="1" fontAlgn="auto" latinLnBrk="0" hangingPunct="1">
                        <a:lnSpc>
                          <a:spcPts val="2000"/>
                        </a:lnSpc>
                        <a:spcBef>
                          <a:spcPts val="0"/>
                        </a:spcBef>
                        <a:spcAft>
                          <a:spcPts val="0"/>
                        </a:spcAft>
                        <a:buClrTx/>
                        <a:buSzTx/>
                        <a:buFontTx/>
                        <a:buNone/>
                        <a:tabLst/>
                        <a:defRPr/>
                      </a:pPr>
                      <a:r>
                        <a:rPr kumimoji="1" lang="ja-JP" altLang="en-US" sz="1200" dirty="0">
                          <a:solidFill>
                            <a:schemeClr val="tx1"/>
                          </a:solidFill>
                        </a:rPr>
                        <a:t>・長期的な水量減少、改築更新投資の増加による厳しい経営環境</a:t>
                      </a:r>
                      <a:endParaRPr kumimoji="1" lang="en-US" altLang="ja-JP" sz="1200" dirty="0">
                        <a:solidFill>
                          <a:schemeClr val="tx1"/>
                        </a:solidFill>
                      </a:endParaRPr>
                    </a:p>
                    <a:p>
                      <a:pPr marL="88900" marR="0" indent="-88900" algn="l" defTabSz="914400" rtl="0" eaLnBrk="1" fontAlgn="auto" latinLnBrk="0" hangingPunct="1">
                        <a:lnSpc>
                          <a:spcPts val="2000"/>
                        </a:lnSpc>
                        <a:spcBef>
                          <a:spcPts val="0"/>
                        </a:spcBef>
                        <a:spcAft>
                          <a:spcPts val="0"/>
                        </a:spcAft>
                        <a:buClrTx/>
                        <a:buSzTx/>
                        <a:buFontTx/>
                        <a:buNone/>
                        <a:tabLst/>
                        <a:defRPr/>
                      </a:pPr>
                      <a:r>
                        <a:rPr kumimoji="1" lang="ja-JP" altLang="en-US" sz="1200" dirty="0">
                          <a:solidFill>
                            <a:schemeClr val="tx1"/>
                          </a:solidFill>
                        </a:rPr>
                        <a:t>・他都市と比べて、処理水量あたりのコストは安いものの、維持管理部門の職員数が多い</a:t>
                      </a:r>
                      <a:endParaRPr kumimoji="1" lang="en-US" altLang="ja-JP" sz="1000" strike="sngStrike" dirty="0">
                        <a:solidFill>
                          <a:schemeClr val="tx1"/>
                        </a:solidFill>
                      </a:endParaRPr>
                    </a:p>
                    <a:p>
                      <a:pPr marL="88900" marR="0" indent="-88900" algn="l" defTabSz="914400" rtl="0" eaLnBrk="1" fontAlgn="auto" latinLnBrk="0" hangingPunct="1">
                        <a:lnSpc>
                          <a:spcPts val="2000"/>
                        </a:lnSpc>
                        <a:spcBef>
                          <a:spcPts val="0"/>
                        </a:spcBef>
                        <a:spcAft>
                          <a:spcPts val="0"/>
                        </a:spcAft>
                        <a:buClrTx/>
                        <a:buSzTx/>
                        <a:buFontTx/>
                        <a:buNone/>
                        <a:tabLst/>
                        <a:defRPr/>
                      </a:pPr>
                      <a:r>
                        <a:rPr kumimoji="1" lang="ja-JP" altLang="en-US" sz="1200" dirty="0">
                          <a:solidFill>
                            <a:schemeClr val="tx1"/>
                          </a:solidFill>
                        </a:rPr>
                        <a:t>・大規模な下水道施設を安定して運転維持管理ができる民間組織が未成熟</a:t>
                      </a:r>
                      <a:endParaRPr kumimoji="1" lang="en-US" altLang="ja-JP" sz="1200" dirty="0">
                        <a:solidFill>
                          <a:schemeClr val="tx1"/>
                        </a:solidFill>
                      </a:endParaRPr>
                    </a:p>
                    <a:p>
                      <a:pPr marL="88900" marR="0" indent="-88900" algn="l" defTabSz="914400" rtl="0" eaLnBrk="1" fontAlgn="auto" latinLnBrk="0" hangingPunct="1">
                        <a:lnSpc>
                          <a:spcPts val="2000"/>
                        </a:lnSpc>
                        <a:spcBef>
                          <a:spcPts val="0"/>
                        </a:spcBef>
                        <a:spcAft>
                          <a:spcPts val="0"/>
                        </a:spcAft>
                        <a:buClrTx/>
                        <a:buSzTx/>
                        <a:buFontTx/>
                        <a:buNone/>
                        <a:tabLst/>
                        <a:defRPr/>
                      </a:pPr>
                      <a:r>
                        <a:rPr kumimoji="1" lang="ja-JP" altLang="en-US" sz="1200" dirty="0">
                          <a:solidFill>
                            <a:schemeClr val="tx1"/>
                          </a:solidFill>
                        </a:rPr>
                        <a:t>・府内市町村では下水道技術者が不足</a:t>
                      </a:r>
                      <a:endParaRPr kumimoji="1" lang="en-US" altLang="ja-JP" sz="1200" dirty="0">
                        <a:solidFill>
                          <a:schemeClr val="tx1"/>
                        </a:solidFill>
                      </a:endParaRPr>
                    </a:p>
                    <a:p>
                      <a:pPr marL="88900" marR="0" indent="-88900" algn="l" defTabSz="914400" rtl="0" eaLnBrk="1" fontAlgn="auto" latinLnBrk="0" hangingPunct="1">
                        <a:lnSpc>
                          <a:spcPts val="2000"/>
                        </a:lnSpc>
                        <a:spcBef>
                          <a:spcPts val="0"/>
                        </a:spcBef>
                        <a:spcAft>
                          <a:spcPts val="0"/>
                        </a:spcAft>
                        <a:buClrTx/>
                        <a:buSzTx/>
                        <a:buFontTx/>
                        <a:buNone/>
                        <a:tabLst/>
                        <a:defRPr/>
                      </a:pPr>
                      <a:r>
                        <a:rPr kumimoji="1" lang="ja-JP" altLang="en-US" sz="1200" dirty="0">
                          <a:solidFill>
                            <a:schemeClr val="tx1"/>
                          </a:solidFill>
                        </a:rPr>
                        <a:t>・市内部に下水道事業の総合的な技術・ノウハウを保持しているが、行政組織のため国内外への事業展開に制約がある</a:t>
                      </a:r>
                      <a:endParaRPr kumimoji="1" lang="en-US" altLang="ja-JP" sz="1200" dirty="0">
                        <a:solidFill>
                          <a:schemeClr val="tx1"/>
                        </a:solidFill>
                      </a:endParaRPr>
                    </a:p>
                    <a:p>
                      <a:pPr marL="88900" marR="0" indent="-88900" algn="l" defTabSz="914400" rtl="0" eaLnBrk="1" fontAlgn="auto" latinLnBrk="0" hangingPunct="1">
                        <a:lnSpc>
                          <a:spcPts val="2000"/>
                        </a:lnSpc>
                        <a:spcBef>
                          <a:spcPts val="0"/>
                        </a:spcBef>
                        <a:spcAft>
                          <a:spcPts val="0"/>
                        </a:spcAft>
                        <a:buClrTx/>
                        <a:buSzTx/>
                        <a:buFontTx/>
                        <a:buNone/>
                        <a:tabLst/>
                        <a:defRPr/>
                      </a:pPr>
                      <a:endParaRPr kumimoji="1" lang="en-US" altLang="ja-JP" sz="1200" dirty="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88900" indent="-88900">
                        <a:lnSpc>
                          <a:spcPts val="2000"/>
                        </a:lnSpc>
                      </a:pPr>
                      <a:r>
                        <a:rPr lang="ja-JP" altLang="en-US" sz="1200" dirty="0">
                          <a:solidFill>
                            <a:schemeClr val="tx1"/>
                          </a:solidFill>
                        </a:rPr>
                        <a:t>・経営形態を見直す選択肢としては、維持管理を対象とする包括委託から建設投資や資金調達を含めたコンセッション方式までがある</a:t>
                      </a:r>
                      <a:endParaRPr lang="en-US" altLang="ja-JP" sz="1200" dirty="0">
                        <a:solidFill>
                          <a:schemeClr val="tx1"/>
                        </a:solidFill>
                      </a:endParaRPr>
                    </a:p>
                    <a:p>
                      <a:pPr marL="88900" indent="-88900">
                        <a:lnSpc>
                          <a:spcPts val="2000"/>
                        </a:lnSpc>
                      </a:pPr>
                      <a:r>
                        <a:rPr lang="ja-JP" altLang="en-US" sz="1200" dirty="0">
                          <a:solidFill>
                            <a:schemeClr val="tx1"/>
                          </a:solidFill>
                        </a:rPr>
                        <a:t>・その中で、上下分離（運営管理と施設保有を分離）方式を導入</a:t>
                      </a:r>
                      <a:endParaRPr lang="en-US" altLang="ja-JP" sz="1200" dirty="0">
                        <a:solidFill>
                          <a:schemeClr val="tx1"/>
                        </a:solidFill>
                      </a:endParaRPr>
                    </a:p>
                    <a:p>
                      <a:pPr marL="88900" indent="-88900">
                        <a:lnSpc>
                          <a:spcPts val="2000"/>
                        </a:lnSpc>
                      </a:pPr>
                      <a:r>
                        <a:rPr lang="ja-JP" altLang="en-US" sz="1200" dirty="0">
                          <a:solidFill>
                            <a:schemeClr val="tx1"/>
                          </a:solidFill>
                        </a:rPr>
                        <a:t>・なお、当面は包括委託を実施して、段階的に業務範囲を拡大</a:t>
                      </a:r>
                      <a:endParaRPr lang="en-US" altLang="ja-JP" sz="1200" strike="sngStrike" dirty="0">
                        <a:solidFill>
                          <a:schemeClr val="tx1"/>
                        </a:solidFill>
                      </a:endParaRPr>
                    </a:p>
                    <a:p>
                      <a:pPr marL="88900" indent="-88900">
                        <a:lnSpc>
                          <a:spcPts val="2000"/>
                        </a:lnSpc>
                      </a:pPr>
                      <a:r>
                        <a:rPr lang="ja-JP" altLang="en-US" sz="1200" strike="noStrike" dirty="0">
                          <a:solidFill>
                            <a:schemeClr val="tx1"/>
                          </a:solidFill>
                        </a:rPr>
                        <a:t>・</a:t>
                      </a:r>
                      <a:r>
                        <a:rPr lang="ja-JP" altLang="en-US" sz="1200" dirty="0">
                          <a:solidFill>
                            <a:schemeClr val="tx1"/>
                          </a:solidFill>
                        </a:rPr>
                        <a:t>将来的にはコンセッション方式による運営管理を含めた経営形態を検討</a:t>
                      </a:r>
                      <a:endParaRPr lang="en-US" altLang="ja-JP" sz="1200" dirty="0">
                        <a:solidFill>
                          <a:schemeClr val="tx1"/>
                        </a:solidFill>
                      </a:endParaRPr>
                    </a:p>
                    <a:p>
                      <a:pPr marL="88900" indent="-88900">
                        <a:lnSpc>
                          <a:spcPts val="2000"/>
                        </a:lnSpc>
                      </a:pPr>
                      <a:r>
                        <a:rPr lang="ja-JP" altLang="en-US" sz="1200" dirty="0">
                          <a:solidFill>
                            <a:schemeClr val="tx1"/>
                          </a:solidFill>
                        </a:rPr>
                        <a:t>・上下分離方式の導入にあたっては運営管理を担い、民間原理を最大限活用する新組織を設立</a:t>
                      </a:r>
                      <a:endParaRPr lang="en-US" altLang="ja-JP" sz="1200" strike="sngStrike" dirty="0">
                        <a:solidFill>
                          <a:schemeClr val="tx1"/>
                        </a:solidFill>
                      </a:endParaRPr>
                    </a:p>
                    <a:p>
                      <a:pPr marL="88900" indent="-88900">
                        <a:lnSpc>
                          <a:spcPts val="2000"/>
                        </a:lnSpc>
                      </a:pPr>
                      <a:r>
                        <a:rPr lang="ja-JP" altLang="en-US" sz="1200" dirty="0">
                          <a:solidFill>
                            <a:schemeClr val="tx1"/>
                          </a:solidFill>
                        </a:rPr>
                        <a:t>・新組織に行政が培ってきたノウハウを移転し、国内外への事業展開を図る</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88900" marR="0" indent="-88900" algn="l" defTabSz="914400" rtl="0" eaLnBrk="1" fontAlgn="auto" latinLnBrk="0" hangingPunct="1">
                        <a:lnSpc>
                          <a:spcPts val="2000"/>
                        </a:lnSpc>
                        <a:spcBef>
                          <a:spcPts val="0"/>
                        </a:spcBef>
                        <a:spcAft>
                          <a:spcPts val="0"/>
                        </a:spcAft>
                        <a:buClrTx/>
                        <a:buSzTx/>
                        <a:buFontTx/>
                        <a:buNone/>
                        <a:tabLst/>
                        <a:defRPr/>
                      </a:pPr>
                      <a:r>
                        <a:rPr kumimoji="1" lang="ja-JP" altLang="en-US" sz="1200" dirty="0">
                          <a:solidFill>
                            <a:schemeClr val="tx1"/>
                          </a:solidFill>
                        </a:rPr>
                        <a:t>・</a:t>
                      </a:r>
                      <a:r>
                        <a:rPr kumimoji="1" lang="en-US" altLang="ja-JP" sz="1200" dirty="0">
                          <a:solidFill>
                            <a:schemeClr val="tx1"/>
                          </a:solidFill>
                        </a:rPr>
                        <a:t>2013</a:t>
                      </a:r>
                      <a:r>
                        <a:rPr kumimoji="1" lang="ja-JP" altLang="en-US" sz="1200" dirty="0">
                          <a:solidFill>
                            <a:schemeClr val="tx1"/>
                          </a:solidFill>
                        </a:rPr>
                        <a:t>年度から、（一財）都市技術センターへの下水道施設の運転維持管理業務の包括委託実施</a:t>
                      </a:r>
                      <a:endParaRPr kumimoji="1" lang="en-US" altLang="ja-JP" sz="1200" strike="sngStrike" baseline="0" dirty="0">
                        <a:solidFill>
                          <a:srgbClr val="FF0000"/>
                        </a:solidFill>
                      </a:endParaRPr>
                    </a:p>
                    <a:p>
                      <a:pPr marL="88900" marR="0" indent="-88900" algn="l" defTabSz="914400" rtl="0" eaLnBrk="1" fontAlgn="auto" latinLnBrk="0" hangingPunct="1">
                        <a:lnSpc>
                          <a:spcPts val="2000"/>
                        </a:lnSpc>
                        <a:spcBef>
                          <a:spcPts val="0"/>
                        </a:spcBef>
                        <a:spcAft>
                          <a:spcPts val="0"/>
                        </a:spcAft>
                        <a:buClrTx/>
                        <a:buSzTx/>
                        <a:buFontTx/>
                        <a:buNone/>
                        <a:tabLst/>
                        <a:defRPr/>
                      </a:pPr>
                      <a:r>
                        <a:rPr kumimoji="1" lang="ja-JP" altLang="en-US" sz="1200" dirty="0">
                          <a:solidFill>
                            <a:schemeClr val="tx1"/>
                          </a:solidFill>
                        </a:rPr>
                        <a:t>・新会社（クリアウォーター</a:t>
                      </a:r>
                      <a:r>
                        <a:rPr kumimoji="1" lang="en-US" altLang="ja-JP" sz="1200" dirty="0">
                          <a:solidFill>
                            <a:schemeClr val="tx1"/>
                          </a:solidFill>
                        </a:rPr>
                        <a:t>OSAKA</a:t>
                      </a:r>
                      <a:r>
                        <a:rPr kumimoji="1" lang="ja-JP" altLang="en-US" sz="1200" dirty="0">
                          <a:solidFill>
                            <a:schemeClr val="tx1"/>
                          </a:solidFill>
                        </a:rPr>
                        <a:t>株式会社）を設立（</a:t>
                      </a:r>
                      <a:r>
                        <a:rPr kumimoji="1" lang="en-US" altLang="ja-JP" sz="1200" dirty="0">
                          <a:solidFill>
                            <a:schemeClr val="tx1"/>
                          </a:solidFill>
                        </a:rPr>
                        <a:t>2016</a:t>
                      </a:r>
                      <a:r>
                        <a:rPr kumimoji="1" lang="ja-JP" altLang="en-US" sz="1200" dirty="0">
                          <a:solidFill>
                            <a:schemeClr val="tx1"/>
                          </a:solidFill>
                        </a:rPr>
                        <a:t>年度）</a:t>
                      </a:r>
                      <a:endParaRPr kumimoji="1" lang="en-US" altLang="ja-JP" sz="1200" dirty="0">
                        <a:solidFill>
                          <a:schemeClr val="tx1"/>
                        </a:solidFill>
                      </a:endParaRPr>
                    </a:p>
                    <a:p>
                      <a:pPr marL="88900" marR="0" indent="-88900" algn="l" defTabSz="914400" rtl="0" eaLnBrk="1" fontAlgn="auto" latinLnBrk="0" hangingPunct="1">
                        <a:lnSpc>
                          <a:spcPts val="2000"/>
                        </a:lnSpc>
                        <a:spcBef>
                          <a:spcPts val="0"/>
                        </a:spcBef>
                        <a:spcAft>
                          <a:spcPts val="0"/>
                        </a:spcAft>
                        <a:buClrTx/>
                        <a:buSzTx/>
                        <a:buFontTx/>
                        <a:buNone/>
                        <a:tabLst/>
                        <a:defRPr/>
                      </a:pPr>
                      <a:r>
                        <a:rPr kumimoji="1" lang="ja-JP" altLang="en-US" sz="1200" dirty="0">
                          <a:solidFill>
                            <a:schemeClr val="tx1"/>
                          </a:solidFill>
                        </a:rPr>
                        <a:t>・クリアウォーター</a:t>
                      </a:r>
                      <a:r>
                        <a:rPr kumimoji="1" lang="en-US" altLang="ja-JP" sz="1200" dirty="0">
                          <a:solidFill>
                            <a:schemeClr val="tx1"/>
                          </a:solidFill>
                        </a:rPr>
                        <a:t>OSAKA</a:t>
                      </a:r>
                      <a:r>
                        <a:rPr kumimoji="1" lang="ja-JP" altLang="en-US" sz="1200" dirty="0">
                          <a:solidFill>
                            <a:schemeClr val="tx1"/>
                          </a:solidFill>
                        </a:rPr>
                        <a:t>株式会社への下水道施設の運転維持管理業務の包括委託実施（</a:t>
                      </a:r>
                      <a:r>
                        <a:rPr kumimoji="1" lang="en-US" altLang="ja-JP" sz="1200" dirty="0">
                          <a:solidFill>
                            <a:schemeClr val="tx1"/>
                          </a:solidFill>
                        </a:rPr>
                        <a:t>2017</a:t>
                      </a:r>
                      <a:r>
                        <a:rPr kumimoji="1" lang="ja-JP" altLang="en-US" sz="1200" dirty="0">
                          <a:solidFill>
                            <a:schemeClr val="tx1"/>
                          </a:solidFill>
                        </a:rPr>
                        <a:t>年度～）</a:t>
                      </a:r>
                      <a:endParaRPr kumimoji="1" lang="en-US" altLang="ja-JP" sz="1200" dirty="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88900" indent="-88900">
                        <a:lnSpc>
                          <a:spcPts val="2000"/>
                        </a:lnSpc>
                      </a:pPr>
                      <a:r>
                        <a:rPr lang="ja-JP" altLang="en-US" sz="1200" b="0" dirty="0">
                          <a:solidFill>
                            <a:schemeClr val="tx1"/>
                          </a:solidFill>
                        </a:rPr>
                        <a:t>・市全域の下水道施設の運転維持管理業務を外郭団体を暫定活用して包括委託を行い、上下分離を実現（</a:t>
                      </a:r>
                      <a:r>
                        <a:rPr lang="en-US" altLang="ja-JP" sz="1200" b="0" dirty="0">
                          <a:solidFill>
                            <a:schemeClr val="tx1"/>
                          </a:solidFill>
                        </a:rPr>
                        <a:t>2014</a:t>
                      </a:r>
                      <a:r>
                        <a:rPr lang="ja-JP" altLang="en-US" sz="1200" b="0" dirty="0">
                          <a:solidFill>
                            <a:schemeClr val="tx1"/>
                          </a:solidFill>
                        </a:rPr>
                        <a:t>年度）</a:t>
                      </a:r>
                      <a:endParaRPr kumimoji="1" lang="en-US" altLang="ja-JP" sz="1200" strike="sngStrike" baseline="0" dirty="0">
                        <a:solidFill>
                          <a:srgbClr val="FF0000"/>
                        </a:solidFill>
                      </a:endParaRPr>
                    </a:p>
                    <a:p>
                      <a:pPr marL="88900" indent="-88900">
                        <a:lnSpc>
                          <a:spcPts val="2000"/>
                        </a:lnSpc>
                      </a:pPr>
                      <a:r>
                        <a:rPr lang="ja-JP" altLang="en-US" sz="1200" b="0" dirty="0">
                          <a:solidFill>
                            <a:schemeClr val="tx1"/>
                          </a:solidFill>
                        </a:rPr>
                        <a:t>・包括委託の実施による効果として、約</a:t>
                      </a:r>
                      <a:r>
                        <a:rPr lang="en-US" altLang="ja-JP" sz="1200" b="0" dirty="0">
                          <a:solidFill>
                            <a:schemeClr val="tx1"/>
                          </a:solidFill>
                        </a:rPr>
                        <a:t>9.5</a:t>
                      </a:r>
                      <a:r>
                        <a:rPr lang="ja-JP" altLang="en-US" sz="1200" b="0" dirty="0">
                          <a:solidFill>
                            <a:schemeClr val="tx1"/>
                          </a:solidFill>
                        </a:rPr>
                        <a:t>億円の人件費相当額の縮減（上下分離実施前との比較）（</a:t>
                      </a:r>
                      <a:r>
                        <a:rPr lang="en-US" altLang="ja-JP" sz="1200" b="0" dirty="0">
                          <a:solidFill>
                            <a:schemeClr val="tx1"/>
                          </a:solidFill>
                        </a:rPr>
                        <a:t>2017</a:t>
                      </a:r>
                      <a:r>
                        <a:rPr lang="ja-JP" altLang="en-US" sz="1200" b="0" dirty="0">
                          <a:solidFill>
                            <a:schemeClr val="tx1"/>
                          </a:solidFill>
                        </a:rPr>
                        <a:t>年度）</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0001"/>
                  </a:ext>
                </a:extLst>
              </a:tr>
            </a:tbl>
          </a:graphicData>
        </a:graphic>
      </p:graphicFrame>
      <p:sp>
        <p:nvSpPr>
          <p:cNvPr id="8" name="テキスト ボックス 7"/>
          <p:cNvSpPr txBox="1"/>
          <p:nvPr/>
        </p:nvSpPr>
        <p:spPr>
          <a:xfrm>
            <a:off x="8244408" y="1"/>
            <a:ext cx="899592" cy="307777"/>
          </a:xfrm>
          <a:prstGeom prst="rect">
            <a:avLst/>
          </a:prstGeom>
          <a:noFill/>
        </p:spPr>
        <p:txBody>
          <a:bodyPr wrap="square" rtlCol="0">
            <a:spAutoFit/>
          </a:bodyPr>
          <a:lstStyle/>
          <a:p>
            <a:r>
              <a:rPr kumimoji="1" lang="en-US" altLang="ja-JP" sz="1400" dirty="0"/>
              <a:t>C5</a:t>
            </a:r>
            <a:endParaRPr kumimoji="1" lang="ja-JP" altLang="en-US" sz="1400" dirty="0"/>
          </a:p>
        </p:txBody>
      </p:sp>
      <p:sp>
        <p:nvSpPr>
          <p:cNvPr id="5" name="テキスト ボックス 7"/>
          <p:cNvSpPr txBox="1"/>
          <p:nvPr/>
        </p:nvSpPr>
        <p:spPr>
          <a:xfrm>
            <a:off x="0" y="0"/>
            <a:ext cx="7524328" cy="461665"/>
          </a:xfrm>
          <a:prstGeom prst="rect">
            <a:avLst/>
          </a:prstGeom>
          <a:solidFill>
            <a:srgbClr val="0070C0"/>
          </a:solidFill>
        </p:spPr>
        <p:txBody>
          <a:bodyPr wrap="square" rtlCol="0">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r>
              <a:rPr lang="en-US" altLang="ja-JP" sz="2400" b="1" u="sng" dirty="0">
                <a:solidFill>
                  <a:schemeClr val="bg1"/>
                </a:solidFill>
                <a:latin typeface="+mn-ea"/>
              </a:rPr>
              <a:t>Ⅱ</a:t>
            </a:r>
            <a:r>
              <a:rPr kumimoji="1" lang="en-US" altLang="ja-JP" sz="2400" b="1" u="sng" dirty="0">
                <a:solidFill>
                  <a:schemeClr val="bg1"/>
                </a:solidFill>
                <a:latin typeface="+mn-ea"/>
                <a:ea typeface="+mn-ea"/>
              </a:rPr>
              <a:t>【</a:t>
            </a:r>
            <a:r>
              <a:rPr kumimoji="1" lang="ja-JP" altLang="en-US" sz="2400" b="1" u="sng" dirty="0">
                <a:solidFill>
                  <a:schemeClr val="bg1"/>
                </a:solidFill>
                <a:latin typeface="+mn-ea"/>
                <a:ea typeface="+mn-ea"/>
              </a:rPr>
              <a:t>民営化の取組</a:t>
            </a:r>
            <a:r>
              <a:rPr kumimoji="1" lang="en-US" altLang="ja-JP" sz="2400" b="1" u="sng" dirty="0">
                <a:solidFill>
                  <a:schemeClr val="bg1"/>
                </a:solidFill>
                <a:latin typeface="+mn-ea"/>
                <a:ea typeface="+mn-ea"/>
              </a:rPr>
              <a:t>】(4)</a:t>
            </a:r>
            <a:r>
              <a:rPr kumimoji="1" lang="ja-JP" altLang="en-US" sz="2400" b="1" u="sng" dirty="0">
                <a:solidFill>
                  <a:schemeClr val="bg1"/>
                </a:solidFill>
                <a:latin typeface="+mn-ea"/>
                <a:ea typeface="+mn-ea"/>
              </a:rPr>
              <a:t>　下水道</a:t>
            </a:r>
          </a:p>
        </p:txBody>
      </p:sp>
      <p:sp>
        <p:nvSpPr>
          <p:cNvPr id="6" name="スライド番号プレースホルダ 5"/>
          <p:cNvSpPr>
            <a:spLocks noGrp="1"/>
          </p:cNvSpPr>
          <p:nvPr>
            <p:ph type="sldNum" sz="quarter" idx="12"/>
          </p:nvPr>
        </p:nvSpPr>
        <p:spPr/>
        <p:txBody>
          <a:bodyPr/>
          <a:lstStyle/>
          <a:p>
            <a:fld id="{CCEC3038-1CF1-4B63-9920-55248DCFBA97}" type="slidenum">
              <a:rPr kumimoji="1" lang="ja-JP" altLang="en-US" smtClean="0"/>
              <a:pPr/>
              <a:t>82</a:t>
            </a:fld>
            <a:endParaRPr kumimoji="1" lang="ja-JP" altLang="en-US"/>
          </a:p>
        </p:txBody>
      </p:sp>
    </p:spTree>
    <p:extLst>
      <p:ext uri="{BB962C8B-B14F-4D97-AF65-F5344CB8AC3E}">
        <p14:creationId xmlns:p14="http://schemas.microsoft.com/office/powerpoint/2010/main" val="2453378104"/>
      </p:ext>
    </p:extLst>
  </p:cSld>
  <p:clrMapOvr>
    <a:masterClrMapping/>
  </p:clrMapOvr>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角丸四角形 9">
            <a:extLst>
              <a:ext uri="{FF2B5EF4-FFF2-40B4-BE49-F238E27FC236}">
                <a16:creationId xmlns:a16="http://schemas.microsoft.com/office/drawing/2014/main" xmlns="" id="{EEFCDE1E-0D52-4C63-8012-50F3D58EF195}"/>
              </a:ext>
            </a:extLst>
          </p:cNvPr>
          <p:cNvSpPr/>
          <p:nvPr/>
        </p:nvSpPr>
        <p:spPr>
          <a:xfrm>
            <a:off x="229471" y="1553937"/>
            <a:ext cx="5220072" cy="300941"/>
          </a:xfrm>
          <a:prstGeom prst="roundRect">
            <a:avLst>
              <a:gd name="adj" fmla="val 5685"/>
            </a:avLst>
          </a:prstGeom>
          <a:solidFill>
            <a:schemeClr val="accent6">
              <a:lumMod val="60000"/>
              <a:lumOff val="40000"/>
              <a:alpha val="5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6" name="角丸四角形 9">
            <a:extLst>
              <a:ext uri="{FF2B5EF4-FFF2-40B4-BE49-F238E27FC236}">
                <a16:creationId xmlns:a16="http://schemas.microsoft.com/office/drawing/2014/main" xmlns="" id="{EEFCDE1E-0D52-4C63-8012-50F3D58EF195}"/>
              </a:ext>
            </a:extLst>
          </p:cNvPr>
          <p:cNvSpPr/>
          <p:nvPr/>
        </p:nvSpPr>
        <p:spPr>
          <a:xfrm>
            <a:off x="5181062" y="1224823"/>
            <a:ext cx="3748250" cy="302219"/>
          </a:xfrm>
          <a:prstGeom prst="roundRect">
            <a:avLst>
              <a:gd name="adj" fmla="val 5685"/>
            </a:avLst>
          </a:prstGeom>
          <a:solidFill>
            <a:schemeClr val="accent6">
              <a:lumMod val="60000"/>
              <a:lumOff val="40000"/>
              <a:alpha val="5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 name="角丸四角形 9">
            <a:extLst>
              <a:ext uri="{FF2B5EF4-FFF2-40B4-BE49-F238E27FC236}">
                <a16:creationId xmlns:a16="http://schemas.microsoft.com/office/drawing/2014/main" xmlns="" id="{EEFCDE1E-0D52-4C63-8012-50F3D58EF195}"/>
              </a:ext>
            </a:extLst>
          </p:cNvPr>
          <p:cNvSpPr/>
          <p:nvPr/>
        </p:nvSpPr>
        <p:spPr>
          <a:xfrm>
            <a:off x="4735066" y="3385801"/>
            <a:ext cx="3672408" cy="2448272"/>
          </a:xfrm>
          <a:prstGeom prst="roundRect">
            <a:avLst>
              <a:gd name="adj" fmla="val 5685"/>
            </a:avLst>
          </a:prstGeom>
          <a:solidFill>
            <a:schemeClr val="accent6">
              <a:lumMod val="60000"/>
              <a:lumOff val="40000"/>
              <a:alpha val="5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 name="Text Box 58"/>
          <p:cNvSpPr txBox="1">
            <a:spLocks noChangeArrowheads="1"/>
          </p:cNvSpPr>
          <p:nvPr/>
        </p:nvSpPr>
        <p:spPr bwMode="auto">
          <a:xfrm>
            <a:off x="539552" y="2260976"/>
            <a:ext cx="1008112" cy="263791"/>
          </a:xfrm>
          <a:prstGeom prst="rect">
            <a:avLst/>
          </a:prstGeom>
          <a:noFill/>
          <a:ln w="9525">
            <a:noFill/>
            <a:miter lim="800000"/>
            <a:headEnd/>
            <a:tailEnd/>
          </a:ln>
        </p:spPr>
        <p:txBody>
          <a:bodyPr wrap="square" lIns="90000" tIns="46800" rIns="90000" bIns="46800">
            <a:spAutoFit/>
          </a:bodyPr>
          <a:lstStyle/>
          <a:p>
            <a:pPr algn="ctr"/>
            <a:r>
              <a:rPr lang="ja-JP" altLang="en-US" sz="1100" dirty="0"/>
              <a:t>（百万ｍ</a:t>
            </a:r>
            <a:r>
              <a:rPr lang="en-US" altLang="ja-JP" sz="800" dirty="0"/>
              <a:t>3</a:t>
            </a:r>
            <a:r>
              <a:rPr lang="en-US" altLang="ja-JP" sz="1051" dirty="0"/>
              <a:t>/</a:t>
            </a:r>
            <a:r>
              <a:rPr lang="ja-JP" altLang="en-US" sz="1051" dirty="0"/>
              <a:t>年）</a:t>
            </a:r>
            <a:endParaRPr lang="ja-JP" altLang="en-US" sz="1600" dirty="0"/>
          </a:p>
        </p:txBody>
      </p:sp>
      <p:grpSp>
        <p:nvGrpSpPr>
          <p:cNvPr id="2" name="グループ化 4"/>
          <p:cNvGrpSpPr/>
          <p:nvPr/>
        </p:nvGrpSpPr>
        <p:grpSpPr>
          <a:xfrm>
            <a:off x="179512" y="33323"/>
            <a:ext cx="8874732" cy="596659"/>
            <a:chOff x="179512" y="33322"/>
            <a:chExt cx="8874732" cy="596658"/>
          </a:xfrm>
        </p:grpSpPr>
        <p:sp>
          <p:nvSpPr>
            <p:cNvPr id="6" name="テキスト ボックス 5"/>
            <p:cNvSpPr txBox="1"/>
            <p:nvPr/>
          </p:nvSpPr>
          <p:spPr>
            <a:xfrm>
              <a:off x="8154652" y="33322"/>
              <a:ext cx="899592" cy="307777"/>
            </a:xfrm>
            <a:prstGeom prst="rect">
              <a:avLst/>
            </a:prstGeom>
            <a:noFill/>
          </p:spPr>
          <p:txBody>
            <a:bodyPr wrap="square" rtlCol="0">
              <a:spAutoFit/>
            </a:bodyPr>
            <a:lstStyle/>
            <a:p>
              <a:r>
                <a:rPr lang="en-US" altLang="ja-JP" sz="1400" dirty="0" smtClean="0"/>
                <a:t>C5.(85)</a:t>
              </a:r>
              <a:endParaRPr lang="ja-JP" altLang="en-US" sz="1400" dirty="0"/>
            </a:p>
          </p:txBody>
        </p:sp>
        <p:sp>
          <p:nvSpPr>
            <p:cNvPr id="7" name="正方形/長方形 6"/>
            <p:cNvSpPr/>
            <p:nvPr/>
          </p:nvSpPr>
          <p:spPr>
            <a:xfrm>
              <a:off x="251520" y="260648"/>
              <a:ext cx="5904656" cy="369332"/>
            </a:xfrm>
            <a:prstGeom prst="rect">
              <a:avLst/>
            </a:prstGeom>
          </p:spPr>
          <p:txBody>
            <a:bodyPr wrap="square">
              <a:spAutoFit/>
            </a:bodyPr>
            <a:lstStyle/>
            <a:p>
              <a:r>
                <a:rPr lang="ja-JP" altLang="en-US" b="1" dirty="0">
                  <a:solidFill>
                    <a:srgbClr val="000000"/>
                  </a:solidFill>
                  <a:latin typeface="Calibri" pitchFamily="34" charset="0"/>
                </a:rPr>
                <a:t>使用水量の推移</a:t>
              </a:r>
            </a:p>
          </p:txBody>
        </p:sp>
        <p:cxnSp>
          <p:nvCxnSpPr>
            <p:cNvPr id="8" name="直線コネクタ 7"/>
            <p:cNvCxnSpPr/>
            <p:nvPr/>
          </p:nvCxnSpPr>
          <p:spPr>
            <a:xfrm>
              <a:off x="179512" y="620688"/>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10" name="Text Box 41"/>
          <p:cNvSpPr txBox="1">
            <a:spLocks noChangeArrowheads="1"/>
          </p:cNvSpPr>
          <p:nvPr/>
        </p:nvSpPr>
        <p:spPr bwMode="auto">
          <a:xfrm>
            <a:off x="216024" y="836715"/>
            <a:ext cx="8892480" cy="1123319"/>
          </a:xfrm>
          <a:prstGeom prst="rect">
            <a:avLst/>
          </a:prstGeom>
          <a:noFill/>
          <a:ln w="9525">
            <a:noFill/>
            <a:miter lim="800000"/>
            <a:headEnd/>
            <a:tailEnd/>
          </a:ln>
        </p:spPr>
        <p:txBody>
          <a:bodyPr/>
          <a:lstStyle/>
          <a:p>
            <a:pPr algn="l">
              <a:lnSpc>
                <a:spcPct val="120000"/>
              </a:lnSpc>
              <a:spcBef>
                <a:spcPct val="50000"/>
              </a:spcBef>
            </a:pPr>
            <a:r>
              <a:rPr lang="ja-JP" altLang="en-US" dirty="0"/>
              <a:t>　使用料収入はこれまで年</a:t>
            </a:r>
            <a:r>
              <a:rPr lang="en-US" altLang="ja-JP" dirty="0"/>
              <a:t>1</a:t>
            </a:r>
            <a:r>
              <a:rPr lang="ja-JP" altLang="en-US" dirty="0"/>
              <a:t>％程度の長期減少傾向にあったが、リーマンショックの影響により</a:t>
            </a:r>
            <a:r>
              <a:rPr lang="en-US" altLang="ja-JP" dirty="0"/>
              <a:t>2008</a:t>
            </a:r>
            <a:r>
              <a:rPr lang="ja-JP" altLang="en-US" dirty="0"/>
              <a:t>年度から</a:t>
            </a:r>
            <a:r>
              <a:rPr lang="en-US" altLang="ja-JP" dirty="0"/>
              <a:t>2009</a:t>
            </a:r>
            <a:r>
              <a:rPr lang="ja-JP" altLang="en-US" dirty="0"/>
              <a:t>年度は大幅な減少となった。</a:t>
            </a:r>
            <a:r>
              <a:rPr lang="en-US" altLang="ja-JP" dirty="0"/>
              <a:t>2015</a:t>
            </a:r>
            <a:r>
              <a:rPr lang="ja-JP" altLang="en-US" dirty="0"/>
              <a:t>年度から</a:t>
            </a:r>
            <a:r>
              <a:rPr lang="en-US" altLang="ja-JP" dirty="0"/>
              <a:t>2017</a:t>
            </a:r>
            <a:r>
              <a:rPr lang="ja-JP" altLang="en-US" dirty="0"/>
              <a:t>年度においては、世帯数等の増加により一時的な増加が見られるものの、今後は節水型社会への移行等による減少傾向は続くと見込まれ、厳しい経営環境となることが予想される。</a:t>
            </a:r>
          </a:p>
        </p:txBody>
      </p:sp>
      <p:sp>
        <p:nvSpPr>
          <p:cNvPr id="11" name="正方形/長方形 10"/>
          <p:cNvSpPr/>
          <p:nvPr/>
        </p:nvSpPr>
        <p:spPr>
          <a:xfrm>
            <a:off x="7815728" y="260648"/>
            <a:ext cx="1073243" cy="369332"/>
          </a:xfrm>
          <a:prstGeom prst="rect">
            <a:avLst/>
          </a:prstGeom>
          <a:noFill/>
        </p:spPr>
        <p:txBody>
          <a:bodyPr wrap="none">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lgn="ctr"/>
            <a:r>
              <a:rPr lang="ja-JP" altLang="en-US" dirty="0"/>
              <a:t>＜</a:t>
            </a:r>
            <a:r>
              <a:rPr lang="en-US" altLang="ja-JP" dirty="0"/>
              <a:t>Why</a:t>
            </a:r>
            <a:r>
              <a:rPr lang="ja-JP" altLang="en-US" dirty="0"/>
              <a:t>＞</a:t>
            </a:r>
          </a:p>
        </p:txBody>
      </p:sp>
      <p:sp>
        <p:nvSpPr>
          <p:cNvPr id="12" name="スライド番号プレースホルダ 11"/>
          <p:cNvSpPr>
            <a:spLocks noGrp="1"/>
          </p:cNvSpPr>
          <p:nvPr>
            <p:ph type="sldNum" sz="quarter" idx="12"/>
          </p:nvPr>
        </p:nvSpPr>
        <p:spPr/>
        <p:txBody>
          <a:bodyPr/>
          <a:lstStyle/>
          <a:p>
            <a:fld id="{CCEC3038-1CF1-4B63-9920-55248DCFBA97}" type="slidenum">
              <a:rPr kumimoji="1" lang="ja-JP" altLang="en-US" smtClean="0"/>
              <a:pPr/>
              <a:t>83</a:t>
            </a:fld>
            <a:endParaRPr kumimoji="1" lang="ja-JP" altLang="en-US"/>
          </a:p>
        </p:txBody>
      </p:sp>
      <p:sp>
        <p:nvSpPr>
          <p:cNvPr id="14" name="テキスト ボックス 13"/>
          <p:cNvSpPr txBox="1"/>
          <p:nvPr/>
        </p:nvSpPr>
        <p:spPr>
          <a:xfrm>
            <a:off x="0" y="0"/>
            <a:ext cx="3851920" cy="260648"/>
          </a:xfrm>
          <a:prstGeom prst="rect">
            <a:avLst/>
          </a:prstGeom>
          <a:noFill/>
        </p:spPr>
        <p:txBody>
          <a:bodyPr wrap="square" rtlCol="0">
            <a:spAutoFit/>
          </a:bodyPr>
          <a:lstStyle/>
          <a:p>
            <a:r>
              <a:rPr lang="en-US" altLang="ja-JP" sz="1100" dirty="0"/>
              <a:t>Ⅱ</a:t>
            </a:r>
            <a:r>
              <a:rPr lang="ja-JP" altLang="en-US" sz="1100" dirty="0"/>
              <a:t>　公民連携</a:t>
            </a:r>
            <a:r>
              <a:rPr lang="en-US" altLang="ja-JP" sz="1100" dirty="0"/>
              <a:t>/</a:t>
            </a:r>
            <a:r>
              <a:rPr lang="ja-JP" altLang="en-US" sz="1100" dirty="0"/>
              <a:t>経営形態の見直し</a:t>
            </a:r>
            <a:r>
              <a:rPr lang="en-US" altLang="ja-JP" sz="1100" dirty="0"/>
              <a:t>【</a:t>
            </a:r>
            <a:r>
              <a:rPr lang="ja-JP" altLang="en-US" sz="1100" dirty="0"/>
              <a:t>民営化の取組</a:t>
            </a:r>
            <a:r>
              <a:rPr lang="en-US" altLang="ja-JP" sz="1100" dirty="0"/>
              <a:t>】</a:t>
            </a:r>
            <a:r>
              <a:rPr lang="ja-JP" altLang="en-US" sz="1100" dirty="0"/>
              <a:t>・下水道</a:t>
            </a:r>
            <a:endParaRPr kumimoji="1" lang="en-US" altLang="ja-JP" sz="1100" dirty="0"/>
          </a:p>
        </p:txBody>
      </p:sp>
      <p:sp>
        <p:nvSpPr>
          <p:cNvPr id="15" name="Text Box 58"/>
          <p:cNvSpPr txBox="1">
            <a:spLocks noChangeArrowheads="1"/>
          </p:cNvSpPr>
          <p:nvPr/>
        </p:nvSpPr>
        <p:spPr bwMode="auto">
          <a:xfrm>
            <a:off x="7943519" y="5949280"/>
            <a:ext cx="588921" cy="263791"/>
          </a:xfrm>
          <a:prstGeom prst="rect">
            <a:avLst/>
          </a:prstGeom>
          <a:noFill/>
          <a:ln w="9525">
            <a:noFill/>
            <a:miter lim="800000"/>
            <a:headEnd/>
            <a:tailEnd/>
          </a:ln>
        </p:spPr>
        <p:txBody>
          <a:bodyPr wrap="none" lIns="90000" tIns="46800" rIns="90000" bIns="46800">
            <a:spAutoFit/>
          </a:bodyPr>
          <a:lstStyle/>
          <a:p>
            <a:pPr algn="ctr"/>
            <a:r>
              <a:rPr lang="ja-JP" altLang="en-US" sz="1100" dirty="0"/>
              <a:t>（</a:t>
            </a:r>
            <a:r>
              <a:rPr lang="ja-JP" altLang="en-US" sz="1051" dirty="0"/>
              <a:t>年度）</a:t>
            </a:r>
            <a:endParaRPr lang="ja-JP" altLang="en-US" sz="1600" dirty="0"/>
          </a:p>
        </p:txBody>
      </p:sp>
      <p:pic>
        <p:nvPicPr>
          <p:cNvPr id="5" name="図 4"/>
          <p:cNvPicPr>
            <a:picLocks noChangeAspect="1"/>
          </p:cNvPicPr>
          <p:nvPr/>
        </p:nvPicPr>
        <p:blipFill>
          <a:blip r:embed="rId2"/>
          <a:stretch>
            <a:fillRect/>
          </a:stretch>
        </p:blipFill>
        <p:spPr>
          <a:xfrm>
            <a:off x="683568" y="1716977"/>
            <a:ext cx="7925487" cy="4651651"/>
          </a:xfrm>
          <a:prstGeom prst="rect">
            <a:avLst/>
          </a:prstGeom>
        </p:spPr>
      </p:pic>
    </p:spTree>
    <p:extLst>
      <p:ext uri="{BB962C8B-B14F-4D97-AF65-F5344CB8AC3E}">
        <p14:creationId xmlns:p14="http://schemas.microsoft.com/office/powerpoint/2010/main" val="3870763722"/>
      </p:ext>
    </p:extLst>
  </p:cSld>
  <p:clrMapOvr>
    <a:masterClrMapping/>
  </p:clrMapOvr>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角丸四角形 18">
            <a:extLst>
              <a:ext uri="{FF2B5EF4-FFF2-40B4-BE49-F238E27FC236}">
                <a16:creationId xmlns:a16="http://schemas.microsoft.com/office/drawing/2014/main" xmlns="" id="{EEFCDE1E-0D52-4C63-8012-50F3D58EF195}"/>
              </a:ext>
            </a:extLst>
          </p:cNvPr>
          <p:cNvSpPr/>
          <p:nvPr/>
        </p:nvSpPr>
        <p:spPr>
          <a:xfrm>
            <a:off x="2335772" y="3095298"/>
            <a:ext cx="5336081" cy="2997137"/>
          </a:xfrm>
          <a:prstGeom prst="roundRect">
            <a:avLst>
              <a:gd name="adj" fmla="val 5685"/>
            </a:avLst>
          </a:prstGeom>
          <a:solidFill>
            <a:schemeClr val="accent6">
              <a:lumMod val="60000"/>
              <a:lumOff val="40000"/>
              <a:alpha val="5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endParaRPr kumimoji="1" lang="ja-JP" altLang="en-US"/>
          </a:p>
        </p:txBody>
      </p:sp>
      <p:pic>
        <p:nvPicPr>
          <p:cNvPr id="7" name="図 6"/>
          <p:cNvPicPr>
            <a:picLocks noChangeAspect="1"/>
          </p:cNvPicPr>
          <p:nvPr/>
        </p:nvPicPr>
        <p:blipFill>
          <a:blip r:embed="rId2"/>
          <a:stretch>
            <a:fillRect/>
          </a:stretch>
        </p:blipFill>
        <p:spPr>
          <a:xfrm>
            <a:off x="384314" y="1673983"/>
            <a:ext cx="8504657" cy="4791871"/>
          </a:xfrm>
          <a:prstGeom prst="rect">
            <a:avLst/>
          </a:prstGeom>
        </p:spPr>
      </p:pic>
      <p:sp>
        <p:nvSpPr>
          <p:cNvPr id="4" name="Text Box 58"/>
          <p:cNvSpPr txBox="1">
            <a:spLocks noChangeArrowheads="1"/>
          </p:cNvSpPr>
          <p:nvPr/>
        </p:nvSpPr>
        <p:spPr bwMode="auto">
          <a:xfrm>
            <a:off x="539555" y="2543762"/>
            <a:ext cx="677677" cy="256225"/>
          </a:xfrm>
          <a:prstGeom prst="rect">
            <a:avLst/>
          </a:prstGeom>
          <a:noFill/>
          <a:ln w="9525">
            <a:noFill/>
            <a:miter lim="800000"/>
            <a:headEnd/>
            <a:tailEnd/>
          </a:ln>
        </p:spPr>
        <p:txBody>
          <a:bodyPr wrap="square" lIns="90000" tIns="46800" rIns="90000" bIns="46800">
            <a:spAutoFit/>
          </a:bodyPr>
          <a:lstStyle/>
          <a:p>
            <a:pPr algn="ctr"/>
            <a:r>
              <a:rPr lang="ja-JP" altLang="en-US" sz="1051" dirty="0"/>
              <a:t>億円</a:t>
            </a:r>
            <a:endParaRPr lang="ja-JP" altLang="en-US" sz="900" dirty="0"/>
          </a:p>
        </p:txBody>
      </p:sp>
      <p:sp>
        <p:nvSpPr>
          <p:cNvPr id="6" name="テキスト ボックス 1"/>
          <p:cNvSpPr txBox="1"/>
          <p:nvPr/>
        </p:nvSpPr>
        <p:spPr>
          <a:xfrm>
            <a:off x="1489231" y="6421003"/>
            <a:ext cx="2808023" cy="300473"/>
          </a:xfrm>
          <a:prstGeom prst="rect">
            <a:avLst/>
          </a:prstGeom>
        </p:spPr>
        <p:txBody>
          <a:bodyPr wrap="square" rtlCol="0"/>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ja-JP" altLang="en-US" sz="800" dirty="0"/>
              <a:t>＊今後の見込み（</a:t>
            </a:r>
            <a:r>
              <a:rPr lang="en-US" altLang="ja-JP" sz="800" dirty="0"/>
              <a:t>2018</a:t>
            </a:r>
            <a:r>
              <a:rPr lang="ja-JP" altLang="en-US" sz="800" dirty="0"/>
              <a:t>年以降）は</a:t>
            </a:r>
            <a:r>
              <a:rPr lang="en-US" altLang="ja-JP" sz="800" dirty="0"/>
              <a:t>2012</a:t>
            </a:r>
            <a:r>
              <a:rPr lang="ja-JP" altLang="en-US" sz="800" dirty="0"/>
              <a:t>年度事業分析より</a:t>
            </a:r>
          </a:p>
        </p:txBody>
      </p:sp>
      <p:grpSp>
        <p:nvGrpSpPr>
          <p:cNvPr id="2" name="グループ化 6"/>
          <p:cNvGrpSpPr/>
          <p:nvPr/>
        </p:nvGrpSpPr>
        <p:grpSpPr>
          <a:xfrm>
            <a:off x="179512" y="298185"/>
            <a:ext cx="8712968" cy="369333"/>
            <a:chOff x="179512" y="260648"/>
            <a:chExt cx="8712968" cy="369332"/>
          </a:xfrm>
        </p:grpSpPr>
        <p:sp>
          <p:nvSpPr>
            <p:cNvPr id="9" name="正方形/長方形 8"/>
            <p:cNvSpPr/>
            <p:nvPr/>
          </p:nvSpPr>
          <p:spPr>
            <a:xfrm>
              <a:off x="251520" y="260648"/>
              <a:ext cx="5904656" cy="369332"/>
            </a:xfrm>
            <a:prstGeom prst="rect">
              <a:avLst/>
            </a:prstGeom>
          </p:spPr>
          <p:txBody>
            <a:bodyPr wrap="square">
              <a:spAutoFit/>
            </a:bodyPr>
            <a:lstStyle/>
            <a:p>
              <a:r>
                <a:rPr lang="ja-JP" altLang="en-US" b="1" dirty="0">
                  <a:solidFill>
                    <a:srgbClr val="000000"/>
                  </a:solidFill>
                  <a:latin typeface="Calibri" pitchFamily="34" charset="0"/>
                </a:rPr>
                <a:t>建設事業費の推移</a:t>
              </a:r>
            </a:p>
          </p:txBody>
        </p:sp>
        <p:cxnSp>
          <p:nvCxnSpPr>
            <p:cNvPr id="10" name="直線コネクタ 9"/>
            <p:cNvCxnSpPr/>
            <p:nvPr/>
          </p:nvCxnSpPr>
          <p:spPr>
            <a:xfrm>
              <a:off x="179512" y="620688"/>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12" name="Text Box 5"/>
          <p:cNvSpPr txBox="1">
            <a:spLocks noChangeArrowheads="1"/>
          </p:cNvSpPr>
          <p:nvPr/>
        </p:nvSpPr>
        <p:spPr bwMode="auto">
          <a:xfrm>
            <a:off x="135978" y="908723"/>
            <a:ext cx="8922196" cy="759311"/>
          </a:xfrm>
          <a:prstGeom prst="rect">
            <a:avLst/>
          </a:prstGeom>
          <a:noFill/>
          <a:ln w="9525">
            <a:noFill/>
            <a:miter lim="800000"/>
            <a:headEnd/>
            <a:tailEnd/>
          </a:ln>
        </p:spPr>
        <p:txBody>
          <a:bodyPr wrap="square" lIns="90000" tIns="46800" rIns="90000" bIns="46800">
            <a:spAutoFit/>
          </a:bodyPr>
          <a:lstStyle/>
          <a:p>
            <a:pPr>
              <a:lnSpc>
                <a:spcPct val="120000"/>
              </a:lnSpc>
              <a:spcBef>
                <a:spcPct val="50000"/>
              </a:spcBef>
            </a:pPr>
            <a:r>
              <a:rPr lang="ja-JP" altLang="en-US" dirty="0"/>
              <a:t>　大阪市では早期に施設整備してきたことから、</a:t>
            </a:r>
            <a:r>
              <a:rPr lang="ja-JP" altLang="en-US" dirty="0">
                <a:latin typeface="Arial" charset="0"/>
              </a:rPr>
              <a:t>老朽化した下水道施設が増加しており、今後、老朽施設の改築・更新の急増期を迎える。</a:t>
            </a:r>
          </a:p>
        </p:txBody>
      </p:sp>
      <p:sp>
        <p:nvSpPr>
          <p:cNvPr id="13" name="テキスト ボックス 12"/>
          <p:cNvSpPr txBox="1"/>
          <p:nvPr/>
        </p:nvSpPr>
        <p:spPr>
          <a:xfrm>
            <a:off x="7812360" y="3284987"/>
            <a:ext cx="936104" cy="1200329"/>
          </a:xfrm>
          <a:prstGeom prst="rect">
            <a:avLst/>
          </a:prstGeom>
          <a:noFill/>
        </p:spPr>
        <p:txBody>
          <a:bodyPr wrap="square" rtlCol="0">
            <a:spAutoFit/>
          </a:bodyPr>
          <a:lstStyle/>
          <a:p>
            <a:pPr algn="ctr"/>
            <a:r>
              <a:rPr lang="en-US" altLang="ja-JP" sz="1200" dirty="0"/>
              <a:t>【</a:t>
            </a:r>
            <a:r>
              <a:rPr lang="ja-JP" altLang="en-US" sz="1200" dirty="0"/>
              <a:t>目　的</a:t>
            </a:r>
            <a:r>
              <a:rPr lang="en-US" altLang="ja-JP" sz="1200" dirty="0"/>
              <a:t>】</a:t>
            </a:r>
          </a:p>
          <a:p>
            <a:pPr algn="ctr"/>
            <a:r>
              <a:rPr lang="ja-JP" altLang="en-US" sz="1200" dirty="0"/>
              <a:t>・浸水対策</a:t>
            </a:r>
            <a:endParaRPr lang="en-US" altLang="ja-JP" sz="1200" dirty="0"/>
          </a:p>
          <a:p>
            <a:pPr algn="ctr"/>
            <a:r>
              <a:rPr lang="ja-JP" altLang="en-US" sz="1200" dirty="0"/>
              <a:t>・耐震耐水</a:t>
            </a:r>
            <a:endParaRPr lang="en-US" altLang="ja-JP" sz="1200" dirty="0"/>
          </a:p>
          <a:p>
            <a:pPr algn="ctr"/>
            <a:r>
              <a:rPr lang="ja-JP" altLang="en-US" sz="1200" dirty="0"/>
              <a:t>・老朽対策</a:t>
            </a:r>
            <a:endParaRPr lang="en-US" altLang="ja-JP" sz="1200" dirty="0"/>
          </a:p>
          <a:p>
            <a:pPr algn="ctr"/>
            <a:r>
              <a:rPr lang="ja-JP" altLang="en-US" sz="1200" dirty="0"/>
              <a:t>・合流改善</a:t>
            </a:r>
            <a:endParaRPr lang="en-US" altLang="ja-JP" sz="1200" dirty="0"/>
          </a:p>
          <a:p>
            <a:pPr algn="ctr"/>
            <a:r>
              <a:rPr lang="ja-JP" altLang="en-US" sz="1200" dirty="0"/>
              <a:t>・高度処理</a:t>
            </a:r>
          </a:p>
        </p:txBody>
      </p:sp>
      <p:sp>
        <p:nvSpPr>
          <p:cNvPr id="14" name="正方形/長方形 13"/>
          <p:cNvSpPr/>
          <p:nvPr/>
        </p:nvSpPr>
        <p:spPr>
          <a:xfrm>
            <a:off x="7815728" y="260648"/>
            <a:ext cx="1073243" cy="369332"/>
          </a:xfrm>
          <a:prstGeom prst="rect">
            <a:avLst/>
          </a:prstGeom>
          <a:noFill/>
        </p:spPr>
        <p:txBody>
          <a:bodyPr wrap="none">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lgn="ctr"/>
            <a:r>
              <a:rPr lang="ja-JP" altLang="en-US" dirty="0"/>
              <a:t>＜</a:t>
            </a:r>
            <a:r>
              <a:rPr lang="en-US" altLang="ja-JP" dirty="0"/>
              <a:t>Why</a:t>
            </a:r>
            <a:r>
              <a:rPr lang="ja-JP" altLang="en-US" dirty="0"/>
              <a:t>＞</a:t>
            </a:r>
          </a:p>
        </p:txBody>
      </p:sp>
      <p:sp>
        <p:nvSpPr>
          <p:cNvPr id="15" name="スライド番号プレースホルダ 14"/>
          <p:cNvSpPr>
            <a:spLocks noGrp="1"/>
          </p:cNvSpPr>
          <p:nvPr>
            <p:ph type="sldNum" sz="quarter" idx="12"/>
          </p:nvPr>
        </p:nvSpPr>
        <p:spPr/>
        <p:txBody>
          <a:bodyPr/>
          <a:lstStyle/>
          <a:p>
            <a:fld id="{CCEC3038-1CF1-4B63-9920-55248DCFBA97}" type="slidenum">
              <a:rPr kumimoji="1" lang="ja-JP" altLang="en-US" smtClean="0"/>
              <a:pPr/>
              <a:t>84</a:t>
            </a:fld>
            <a:endParaRPr kumimoji="1" lang="ja-JP" altLang="en-US" dirty="0"/>
          </a:p>
        </p:txBody>
      </p:sp>
      <p:sp>
        <p:nvSpPr>
          <p:cNvPr id="17" name="テキスト ボックス 16"/>
          <p:cNvSpPr txBox="1"/>
          <p:nvPr/>
        </p:nvSpPr>
        <p:spPr>
          <a:xfrm>
            <a:off x="0" y="0"/>
            <a:ext cx="3851920" cy="260648"/>
          </a:xfrm>
          <a:prstGeom prst="rect">
            <a:avLst/>
          </a:prstGeom>
          <a:noFill/>
        </p:spPr>
        <p:txBody>
          <a:bodyPr wrap="square" rtlCol="0">
            <a:spAutoFit/>
          </a:bodyPr>
          <a:lstStyle/>
          <a:p>
            <a:r>
              <a:rPr lang="en-US" altLang="ja-JP" sz="1100" dirty="0"/>
              <a:t>Ⅱ</a:t>
            </a:r>
            <a:r>
              <a:rPr lang="ja-JP" altLang="en-US" sz="1100" dirty="0"/>
              <a:t>　公民連携</a:t>
            </a:r>
            <a:r>
              <a:rPr lang="en-US" altLang="ja-JP" sz="1100" dirty="0"/>
              <a:t>/</a:t>
            </a:r>
            <a:r>
              <a:rPr lang="ja-JP" altLang="en-US" sz="1100" dirty="0"/>
              <a:t>経営形態の見直し</a:t>
            </a:r>
            <a:r>
              <a:rPr lang="en-US" altLang="ja-JP" sz="1100" dirty="0"/>
              <a:t>【</a:t>
            </a:r>
            <a:r>
              <a:rPr lang="ja-JP" altLang="en-US" sz="1100" dirty="0"/>
              <a:t>民営化の取組</a:t>
            </a:r>
            <a:r>
              <a:rPr lang="en-US" altLang="ja-JP" sz="1100" dirty="0"/>
              <a:t>】</a:t>
            </a:r>
            <a:r>
              <a:rPr lang="ja-JP" altLang="en-US" sz="1100" dirty="0"/>
              <a:t>・下水道</a:t>
            </a:r>
            <a:endParaRPr kumimoji="1" lang="en-US" altLang="ja-JP" sz="1100" dirty="0"/>
          </a:p>
        </p:txBody>
      </p:sp>
      <p:sp>
        <p:nvSpPr>
          <p:cNvPr id="18" name="Text Box 58"/>
          <p:cNvSpPr txBox="1">
            <a:spLocks noChangeArrowheads="1"/>
          </p:cNvSpPr>
          <p:nvPr/>
        </p:nvSpPr>
        <p:spPr bwMode="auto">
          <a:xfrm>
            <a:off x="7595370" y="5901513"/>
            <a:ext cx="588921" cy="263791"/>
          </a:xfrm>
          <a:prstGeom prst="rect">
            <a:avLst/>
          </a:prstGeom>
          <a:noFill/>
          <a:ln w="9525">
            <a:noFill/>
            <a:miter lim="800000"/>
            <a:headEnd/>
            <a:tailEnd/>
          </a:ln>
        </p:spPr>
        <p:txBody>
          <a:bodyPr wrap="none" lIns="90000" tIns="46800" rIns="90000" bIns="46800">
            <a:spAutoFit/>
          </a:bodyPr>
          <a:lstStyle/>
          <a:p>
            <a:pPr algn="ctr"/>
            <a:r>
              <a:rPr lang="ja-JP" altLang="en-US" sz="1100" dirty="0"/>
              <a:t>（</a:t>
            </a:r>
            <a:r>
              <a:rPr lang="ja-JP" altLang="en-US" sz="1051" dirty="0"/>
              <a:t>年度）</a:t>
            </a:r>
            <a:endParaRPr lang="ja-JP" altLang="en-US" sz="1600" dirty="0"/>
          </a:p>
        </p:txBody>
      </p:sp>
      <p:sp>
        <p:nvSpPr>
          <p:cNvPr id="5" name="右矢印 4"/>
          <p:cNvSpPr/>
          <p:nvPr/>
        </p:nvSpPr>
        <p:spPr>
          <a:xfrm rot="21246186">
            <a:off x="3767558" y="4906870"/>
            <a:ext cx="3052721" cy="680211"/>
          </a:xfrm>
          <a:prstGeom prst="rightArrow">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1100" dirty="0">
                <a:solidFill>
                  <a:schemeClr val="tx1"/>
                </a:solidFill>
              </a:rPr>
              <a:t>改築・更新の増加</a:t>
            </a:r>
          </a:p>
        </p:txBody>
      </p:sp>
      <p:sp>
        <p:nvSpPr>
          <p:cNvPr id="21" name="テキスト ボックス 20"/>
          <p:cNvSpPr txBox="1"/>
          <p:nvPr/>
        </p:nvSpPr>
        <p:spPr>
          <a:xfrm>
            <a:off x="8154652" y="33323"/>
            <a:ext cx="899592" cy="307778"/>
          </a:xfrm>
          <a:prstGeom prst="rect">
            <a:avLst/>
          </a:prstGeom>
          <a:noFill/>
        </p:spPr>
        <p:txBody>
          <a:bodyPr wrap="square" rtlCol="0">
            <a:spAutoFit/>
          </a:bodyPr>
          <a:lstStyle/>
          <a:p>
            <a:r>
              <a:rPr lang="en-US" altLang="ja-JP" sz="1400" dirty="0" smtClean="0"/>
              <a:t>C5.(85)</a:t>
            </a:r>
            <a:endParaRPr lang="ja-JP" altLang="en-US" sz="1400" dirty="0"/>
          </a:p>
        </p:txBody>
      </p:sp>
    </p:spTree>
    <p:extLst>
      <p:ext uri="{BB962C8B-B14F-4D97-AF65-F5344CB8AC3E}">
        <p14:creationId xmlns:p14="http://schemas.microsoft.com/office/powerpoint/2010/main" val="2269063196"/>
      </p:ext>
    </p:extLst>
  </p:cSld>
  <p:clrMapOvr>
    <a:masterClrMapping/>
  </p:clrMapOvr>
  <p:timing>
    <p:tnLst>
      <p:par>
        <p:cTn id="1" dur="indefinite" restart="never" nodeType="tmRoot"/>
      </p:par>
    </p:tnLst>
  </p:timing>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角丸四角形 15">
            <a:extLst>
              <a:ext uri="{FF2B5EF4-FFF2-40B4-BE49-F238E27FC236}">
                <a16:creationId xmlns:a16="http://schemas.microsoft.com/office/drawing/2014/main" xmlns="" id="{EEFCDE1E-0D52-4C63-8012-50F3D58EF195}"/>
              </a:ext>
            </a:extLst>
          </p:cNvPr>
          <p:cNvSpPr/>
          <p:nvPr/>
        </p:nvSpPr>
        <p:spPr>
          <a:xfrm>
            <a:off x="5908485" y="2780898"/>
            <a:ext cx="2088241" cy="3240390"/>
          </a:xfrm>
          <a:prstGeom prst="roundRect">
            <a:avLst>
              <a:gd name="adj" fmla="val 5685"/>
            </a:avLst>
          </a:prstGeom>
          <a:solidFill>
            <a:schemeClr val="accent6">
              <a:lumMod val="60000"/>
              <a:lumOff val="40000"/>
              <a:alpha val="5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endParaRPr kumimoji="1" lang="ja-JP" altLang="en-US"/>
          </a:p>
        </p:txBody>
      </p:sp>
      <p:grpSp>
        <p:nvGrpSpPr>
          <p:cNvPr id="2" name="グループ化 4"/>
          <p:cNvGrpSpPr/>
          <p:nvPr/>
        </p:nvGrpSpPr>
        <p:grpSpPr>
          <a:xfrm>
            <a:off x="179512" y="260650"/>
            <a:ext cx="8712968" cy="369333"/>
            <a:chOff x="179512" y="260648"/>
            <a:chExt cx="8712968" cy="369332"/>
          </a:xfrm>
        </p:grpSpPr>
        <p:sp>
          <p:nvSpPr>
            <p:cNvPr id="7" name="正方形/長方形 6"/>
            <p:cNvSpPr/>
            <p:nvPr/>
          </p:nvSpPr>
          <p:spPr>
            <a:xfrm>
              <a:off x="251520" y="260648"/>
              <a:ext cx="5904656" cy="369332"/>
            </a:xfrm>
            <a:prstGeom prst="rect">
              <a:avLst/>
            </a:prstGeom>
          </p:spPr>
          <p:txBody>
            <a:bodyPr wrap="square">
              <a:spAutoFit/>
            </a:bodyPr>
            <a:lstStyle/>
            <a:p>
              <a:r>
                <a:rPr lang="ja-JP" altLang="en-US" b="1" dirty="0">
                  <a:solidFill>
                    <a:srgbClr val="000000"/>
                  </a:solidFill>
                  <a:latin typeface="Calibri" pitchFamily="34" charset="0"/>
                </a:rPr>
                <a:t>起債償還の見通し</a:t>
              </a:r>
            </a:p>
          </p:txBody>
        </p:sp>
        <p:cxnSp>
          <p:nvCxnSpPr>
            <p:cNvPr id="8" name="直線コネクタ 7"/>
            <p:cNvCxnSpPr/>
            <p:nvPr/>
          </p:nvCxnSpPr>
          <p:spPr>
            <a:xfrm>
              <a:off x="179512" y="620688"/>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10" name="Text Box 36"/>
          <p:cNvSpPr txBox="1">
            <a:spLocks noChangeArrowheads="1"/>
          </p:cNvSpPr>
          <p:nvPr/>
        </p:nvSpPr>
        <p:spPr bwMode="auto">
          <a:xfrm>
            <a:off x="179512" y="795357"/>
            <a:ext cx="8856984" cy="648512"/>
          </a:xfrm>
          <a:prstGeom prst="rect">
            <a:avLst/>
          </a:prstGeom>
          <a:noFill/>
          <a:ln w="9525">
            <a:noFill/>
            <a:miter lim="800000"/>
            <a:headEnd/>
            <a:tailEnd/>
          </a:ln>
        </p:spPr>
        <p:txBody>
          <a:bodyPr wrap="square" lIns="90000" tIns="46800" rIns="90000" bIns="46800">
            <a:spAutoFit/>
          </a:bodyPr>
          <a:lstStyle/>
          <a:p>
            <a:pPr algn="l">
              <a:lnSpc>
                <a:spcPct val="100000"/>
              </a:lnSpc>
              <a:spcBef>
                <a:spcPct val="50000"/>
              </a:spcBef>
            </a:pPr>
            <a:r>
              <a:rPr lang="ja-JP" altLang="en-US" dirty="0">
                <a:latin typeface="Arial" charset="0"/>
              </a:rPr>
              <a:t>　これまでの投資に伴い発行した起債の償還が</a:t>
            </a:r>
            <a:r>
              <a:rPr lang="en-US" altLang="ja-JP" dirty="0">
                <a:latin typeface="Arial" charset="0"/>
              </a:rPr>
              <a:t>2014</a:t>
            </a:r>
            <a:r>
              <a:rPr lang="ja-JP" altLang="en-US" dirty="0">
                <a:latin typeface="Arial" charset="0"/>
              </a:rPr>
              <a:t>年度の</a:t>
            </a:r>
            <a:r>
              <a:rPr lang="en-US" altLang="ja-JP" dirty="0">
                <a:latin typeface="Arial" charset="0"/>
              </a:rPr>
              <a:t>360</a:t>
            </a:r>
            <a:r>
              <a:rPr lang="ja-JP" altLang="en-US" dirty="0">
                <a:latin typeface="Arial" charset="0"/>
              </a:rPr>
              <a:t>億円程度をピークに、今後高水準で推移する見込みである。</a:t>
            </a:r>
          </a:p>
        </p:txBody>
      </p:sp>
      <p:sp>
        <p:nvSpPr>
          <p:cNvPr id="11" name="正方形/長方形 10"/>
          <p:cNvSpPr/>
          <p:nvPr/>
        </p:nvSpPr>
        <p:spPr>
          <a:xfrm>
            <a:off x="7815728" y="260648"/>
            <a:ext cx="1073243" cy="369332"/>
          </a:xfrm>
          <a:prstGeom prst="rect">
            <a:avLst/>
          </a:prstGeom>
          <a:noFill/>
        </p:spPr>
        <p:txBody>
          <a:bodyPr wrap="none">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lgn="ctr"/>
            <a:r>
              <a:rPr lang="ja-JP" altLang="en-US" dirty="0"/>
              <a:t>＜</a:t>
            </a:r>
            <a:r>
              <a:rPr lang="en-US" altLang="ja-JP" dirty="0"/>
              <a:t>Why</a:t>
            </a:r>
            <a:r>
              <a:rPr lang="ja-JP" altLang="en-US" dirty="0"/>
              <a:t>＞</a:t>
            </a:r>
          </a:p>
        </p:txBody>
      </p:sp>
      <p:sp>
        <p:nvSpPr>
          <p:cNvPr id="12" name="スライド番号プレースホルダ 11"/>
          <p:cNvSpPr>
            <a:spLocks noGrp="1"/>
          </p:cNvSpPr>
          <p:nvPr>
            <p:ph type="sldNum" sz="quarter" idx="12"/>
          </p:nvPr>
        </p:nvSpPr>
        <p:spPr/>
        <p:txBody>
          <a:bodyPr/>
          <a:lstStyle/>
          <a:p>
            <a:fld id="{CCEC3038-1CF1-4B63-9920-55248DCFBA97}" type="slidenum">
              <a:rPr kumimoji="1" lang="ja-JP" altLang="en-US" smtClean="0"/>
              <a:pPr/>
              <a:t>85</a:t>
            </a:fld>
            <a:endParaRPr kumimoji="1" lang="ja-JP" altLang="en-US"/>
          </a:p>
        </p:txBody>
      </p:sp>
      <p:sp>
        <p:nvSpPr>
          <p:cNvPr id="13" name="テキスト ボックス 12"/>
          <p:cNvSpPr txBox="1"/>
          <p:nvPr/>
        </p:nvSpPr>
        <p:spPr>
          <a:xfrm>
            <a:off x="0" y="0"/>
            <a:ext cx="3851920" cy="260648"/>
          </a:xfrm>
          <a:prstGeom prst="rect">
            <a:avLst/>
          </a:prstGeom>
          <a:noFill/>
        </p:spPr>
        <p:txBody>
          <a:bodyPr wrap="square" rtlCol="0">
            <a:spAutoFit/>
          </a:bodyPr>
          <a:lstStyle/>
          <a:p>
            <a:r>
              <a:rPr lang="en-US" altLang="ja-JP" sz="1100" dirty="0"/>
              <a:t>Ⅱ</a:t>
            </a:r>
            <a:r>
              <a:rPr lang="ja-JP" altLang="en-US" sz="1100" dirty="0"/>
              <a:t>　公民連携</a:t>
            </a:r>
            <a:r>
              <a:rPr lang="en-US" altLang="ja-JP" sz="1100" dirty="0"/>
              <a:t>/</a:t>
            </a:r>
            <a:r>
              <a:rPr lang="ja-JP" altLang="en-US" sz="1100" dirty="0"/>
              <a:t>経営形態の見直し</a:t>
            </a:r>
            <a:r>
              <a:rPr lang="en-US" altLang="ja-JP" sz="1100" dirty="0"/>
              <a:t>【</a:t>
            </a:r>
            <a:r>
              <a:rPr lang="ja-JP" altLang="en-US" sz="1100" dirty="0"/>
              <a:t>民営化の取組</a:t>
            </a:r>
            <a:r>
              <a:rPr lang="en-US" altLang="ja-JP" sz="1100" dirty="0"/>
              <a:t>】</a:t>
            </a:r>
            <a:r>
              <a:rPr lang="ja-JP" altLang="en-US" sz="1100" dirty="0"/>
              <a:t>・下水道</a:t>
            </a:r>
            <a:endParaRPr kumimoji="1" lang="en-US" altLang="ja-JP" sz="1100" dirty="0"/>
          </a:p>
        </p:txBody>
      </p:sp>
      <p:graphicFrame>
        <p:nvGraphicFramePr>
          <p:cNvPr id="3" name="グラフ 2"/>
          <p:cNvGraphicFramePr/>
          <p:nvPr>
            <p:extLst>
              <p:ext uri="{D42A27DB-BD31-4B8C-83A1-F6EECF244321}">
                <p14:modId xmlns:p14="http://schemas.microsoft.com/office/powerpoint/2010/main" val="1149622475"/>
              </p:ext>
            </p:extLst>
          </p:nvPr>
        </p:nvGraphicFramePr>
        <p:xfrm>
          <a:off x="899592" y="1412776"/>
          <a:ext cx="7272808" cy="4968552"/>
        </p:xfrm>
        <a:graphic>
          <a:graphicData uri="http://schemas.openxmlformats.org/drawingml/2006/chart">
            <c:chart xmlns:c="http://schemas.openxmlformats.org/drawingml/2006/chart" xmlns:r="http://schemas.openxmlformats.org/officeDocument/2006/relationships" r:id="rId2"/>
          </a:graphicData>
        </a:graphic>
      </p:graphicFrame>
      <p:sp>
        <p:nvSpPr>
          <p:cNvPr id="14" name="Text Box 58"/>
          <p:cNvSpPr txBox="1">
            <a:spLocks noChangeArrowheads="1"/>
          </p:cNvSpPr>
          <p:nvPr/>
        </p:nvSpPr>
        <p:spPr bwMode="auto">
          <a:xfrm>
            <a:off x="7595370" y="5901513"/>
            <a:ext cx="588921" cy="263791"/>
          </a:xfrm>
          <a:prstGeom prst="rect">
            <a:avLst/>
          </a:prstGeom>
          <a:noFill/>
          <a:ln w="9525">
            <a:noFill/>
            <a:miter lim="800000"/>
            <a:headEnd/>
            <a:tailEnd/>
          </a:ln>
        </p:spPr>
        <p:txBody>
          <a:bodyPr wrap="none" lIns="90000" tIns="46800" rIns="90000" bIns="46800">
            <a:spAutoFit/>
          </a:bodyPr>
          <a:lstStyle/>
          <a:p>
            <a:pPr algn="ctr"/>
            <a:r>
              <a:rPr lang="ja-JP" altLang="en-US" sz="1100" dirty="0"/>
              <a:t>（</a:t>
            </a:r>
            <a:r>
              <a:rPr lang="ja-JP" altLang="en-US" sz="1051" dirty="0"/>
              <a:t>年度）</a:t>
            </a:r>
            <a:endParaRPr lang="ja-JP" altLang="en-US" sz="1600" dirty="0"/>
          </a:p>
        </p:txBody>
      </p:sp>
      <p:sp>
        <p:nvSpPr>
          <p:cNvPr id="17" name="テキスト ボックス 16"/>
          <p:cNvSpPr txBox="1"/>
          <p:nvPr/>
        </p:nvSpPr>
        <p:spPr>
          <a:xfrm>
            <a:off x="8154652" y="33323"/>
            <a:ext cx="899592" cy="307778"/>
          </a:xfrm>
          <a:prstGeom prst="rect">
            <a:avLst/>
          </a:prstGeom>
          <a:noFill/>
        </p:spPr>
        <p:txBody>
          <a:bodyPr wrap="square" rtlCol="0">
            <a:spAutoFit/>
          </a:bodyPr>
          <a:lstStyle/>
          <a:p>
            <a:r>
              <a:rPr lang="en-US" altLang="ja-JP" sz="1400" dirty="0" smtClean="0"/>
              <a:t>C5.(85)</a:t>
            </a:r>
            <a:endParaRPr lang="ja-JP" altLang="en-US" sz="1400" dirty="0"/>
          </a:p>
        </p:txBody>
      </p:sp>
    </p:spTree>
    <p:extLst>
      <p:ext uri="{BB962C8B-B14F-4D97-AF65-F5344CB8AC3E}">
        <p14:creationId xmlns:p14="http://schemas.microsoft.com/office/powerpoint/2010/main" val="1579869514"/>
      </p:ext>
    </p:extLst>
  </p:cSld>
  <p:clrMapOvr>
    <a:masterClrMapping/>
  </p:clrMapOvr>
  <p:timing>
    <p:tnLst>
      <p:par>
        <p:cTn id="1" dur="indefinite" restart="never" nodeType="tmRoot"/>
      </p:par>
    </p:tnLst>
  </p:timing>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 name="角丸四角形 44"/>
          <p:cNvSpPr/>
          <p:nvPr/>
        </p:nvSpPr>
        <p:spPr>
          <a:xfrm>
            <a:off x="35496" y="1570239"/>
            <a:ext cx="9068081" cy="5150668"/>
          </a:xfrm>
          <a:prstGeom prst="roundRect">
            <a:avLst/>
          </a:prstGeom>
          <a:solidFill>
            <a:schemeClr val="accent6">
              <a:lumMod val="60000"/>
              <a:lumOff val="40000"/>
              <a:alpha val="50000"/>
            </a:schemeClr>
          </a:solidFill>
          <a:ln w="47625">
            <a:no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aphicFrame>
        <p:nvGraphicFramePr>
          <p:cNvPr id="48" name="グラフ 47"/>
          <p:cNvGraphicFramePr>
            <a:graphicFrameLocks/>
          </p:cNvGraphicFramePr>
          <p:nvPr>
            <p:extLst>
              <p:ext uri="{D42A27DB-BD31-4B8C-83A1-F6EECF244321}">
                <p14:modId xmlns:p14="http://schemas.microsoft.com/office/powerpoint/2010/main" val="4198269386"/>
              </p:ext>
            </p:extLst>
          </p:nvPr>
        </p:nvGraphicFramePr>
        <p:xfrm>
          <a:off x="4842524" y="4336725"/>
          <a:ext cx="3397847" cy="2203200"/>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47" name="グラフ 46"/>
          <p:cNvGraphicFramePr>
            <a:graphicFrameLocks/>
          </p:cNvGraphicFramePr>
          <p:nvPr>
            <p:extLst>
              <p:ext uri="{D42A27DB-BD31-4B8C-83A1-F6EECF244321}">
                <p14:modId xmlns:p14="http://schemas.microsoft.com/office/powerpoint/2010/main" val="2706876638"/>
              </p:ext>
            </p:extLst>
          </p:nvPr>
        </p:nvGraphicFramePr>
        <p:xfrm>
          <a:off x="4782730" y="1692666"/>
          <a:ext cx="3336290" cy="2093040"/>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42" name="グラフ 41"/>
          <p:cNvGraphicFramePr>
            <a:graphicFrameLocks/>
          </p:cNvGraphicFramePr>
          <p:nvPr>
            <p:extLst>
              <p:ext uri="{D42A27DB-BD31-4B8C-83A1-F6EECF244321}">
                <p14:modId xmlns:p14="http://schemas.microsoft.com/office/powerpoint/2010/main" val="3143421311"/>
              </p:ext>
            </p:extLst>
          </p:nvPr>
        </p:nvGraphicFramePr>
        <p:xfrm>
          <a:off x="158204" y="2711620"/>
          <a:ext cx="3439604" cy="2944972"/>
        </p:xfrm>
        <a:graphic>
          <a:graphicData uri="http://schemas.openxmlformats.org/drawingml/2006/chart">
            <c:chart xmlns:c="http://schemas.openxmlformats.org/drawingml/2006/chart" xmlns:r="http://schemas.openxmlformats.org/officeDocument/2006/relationships" r:id="rId4"/>
          </a:graphicData>
        </a:graphic>
      </p:graphicFrame>
      <p:sp>
        <p:nvSpPr>
          <p:cNvPr id="14342" name="Line 62"/>
          <p:cNvSpPr>
            <a:spLocks noChangeShapeType="1"/>
          </p:cNvSpPr>
          <p:nvPr/>
        </p:nvSpPr>
        <p:spPr bwMode="auto">
          <a:xfrm flipV="1">
            <a:off x="4782828" y="4996306"/>
            <a:ext cx="3378200" cy="7938"/>
          </a:xfrm>
          <a:prstGeom prst="line">
            <a:avLst/>
          </a:prstGeom>
          <a:noFill/>
          <a:ln w="9525">
            <a:solidFill>
              <a:srgbClr val="000000"/>
            </a:solidFill>
            <a:prstDash val="sysDot"/>
            <a:round/>
            <a:headEnd/>
            <a:tailEnd/>
          </a:ln>
        </p:spPr>
        <p:txBody>
          <a:bodyPr/>
          <a:lstStyle/>
          <a:p>
            <a:endParaRPr lang="ja-JP" altLang="en-US"/>
          </a:p>
        </p:txBody>
      </p:sp>
      <p:grpSp>
        <p:nvGrpSpPr>
          <p:cNvPr id="2" name="Group 73"/>
          <p:cNvGrpSpPr>
            <a:grpSpLocks/>
          </p:cNvGrpSpPr>
          <p:nvPr/>
        </p:nvGrpSpPr>
        <p:grpSpPr bwMode="auto">
          <a:xfrm>
            <a:off x="4374157" y="6078026"/>
            <a:ext cx="644525" cy="201612"/>
            <a:chOff x="2780" y="3797"/>
            <a:chExt cx="406" cy="127"/>
          </a:xfrm>
        </p:grpSpPr>
        <p:sp>
          <p:nvSpPr>
            <p:cNvPr id="14372" name="Text Box 43"/>
            <p:cNvSpPr txBox="1">
              <a:spLocks noChangeArrowheads="1"/>
            </p:cNvSpPr>
            <p:nvPr/>
          </p:nvSpPr>
          <p:spPr bwMode="auto">
            <a:xfrm>
              <a:off x="2780" y="3797"/>
              <a:ext cx="308" cy="127"/>
            </a:xfrm>
            <a:prstGeom prst="rect">
              <a:avLst/>
            </a:prstGeom>
            <a:noFill/>
            <a:ln w="9525">
              <a:noFill/>
              <a:miter lim="800000"/>
              <a:headEnd/>
              <a:tailEnd/>
            </a:ln>
          </p:spPr>
          <p:txBody>
            <a:bodyPr wrap="none">
              <a:spAutoFit/>
            </a:bodyPr>
            <a:lstStyle/>
            <a:p>
              <a:pPr algn="just"/>
              <a:r>
                <a:rPr lang="ja-JP" altLang="en-US" sz="800" baseline="0" dirty="0">
                  <a:solidFill>
                    <a:schemeClr val="tx1"/>
                  </a:solidFill>
                </a:rPr>
                <a:t>管渠費</a:t>
              </a:r>
            </a:p>
          </p:txBody>
        </p:sp>
        <p:sp>
          <p:nvSpPr>
            <p:cNvPr id="14373" name="Line 47"/>
            <p:cNvSpPr>
              <a:spLocks noChangeShapeType="1"/>
            </p:cNvSpPr>
            <p:nvPr/>
          </p:nvSpPr>
          <p:spPr bwMode="auto">
            <a:xfrm>
              <a:off x="3042" y="3859"/>
              <a:ext cx="144" cy="0"/>
            </a:xfrm>
            <a:prstGeom prst="line">
              <a:avLst/>
            </a:prstGeom>
            <a:noFill/>
            <a:ln w="9525">
              <a:solidFill>
                <a:srgbClr val="000000"/>
              </a:solidFill>
              <a:round/>
              <a:headEnd/>
              <a:tailEnd/>
            </a:ln>
          </p:spPr>
          <p:txBody>
            <a:bodyPr/>
            <a:lstStyle/>
            <a:p>
              <a:endParaRPr lang="ja-JP" altLang="en-US"/>
            </a:p>
          </p:txBody>
        </p:sp>
      </p:grpSp>
      <p:grpSp>
        <p:nvGrpSpPr>
          <p:cNvPr id="3" name="Group 72"/>
          <p:cNvGrpSpPr>
            <a:grpSpLocks/>
          </p:cNvGrpSpPr>
          <p:nvPr/>
        </p:nvGrpSpPr>
        <p:grpSpPr bwMode="auto">
          <a:xfrm>
            <a:off x="4274831" y="5880280"/>
            <a:ext cx="741363" cy="220663"/>
            <a:chOff x="2752" y="3976"/>
            <a:chExt cx="467" cy="139"/>
          </a:xfrm>
        </p:grpSpPr>
        <p:sp>
          <p:nvSpPr>
            <p:cNvPr id="14370" name="Text Box 44"/>
            <p:cNvSpPr txBox="1">
              <a:spLocks noChangeArrowheads="1"/>
            </p:cNvSpPr>
            <p:nvPr/>
          </p:nvSpPr>
          <p:spPr bwMode="auto">
            <a:xfrm>
              <a:off x="2752" y="3976"/>
              <a:ext cx="372" cy="126"/>
            </a:xfrm>
            <a:prstGeom prst="rect">
              <a:avLst/>
            </a:prstGeom>
            <a:noFill/>
            <a:ln w="9525">
              <a:noFill/>
              <a:miter lim="800000"/>
              <a:headEnd/>
              <a:tailEnd/>
            </a:ln>
          </p:spPr>
          <p:txBody>
            <a:bodyPr wrap="none">
              <a:spAutoFit/>
            </a:bodyPr>
            <a:lstStyle/>
            <a:p>
              <a:pPr algn="just"/>
              <a:r>
                <a:rPr lang="ja-JP" altLang="en-US" sz="800" baseline="0" dirty="0">
                  <a:solidFill>
                    <a:schemeClr val="tx1"/>
                  </a:solidFill>
                </a:rPr>
                <a:t>抽水所費</a:t>
              </a:r>
            </a:p>
          </p:txBody>
        </p:sp>
        <p:sp>
          <p:nvSpPr>
            <p:cNvPr id="14371" name="Line 48"/>
            <p:cNvSpPr>
              <a:spLocks noChangeShapeType="1"/>
            </p:cNvSpPr>
            <p:nvPr/>
          </p:nvSpPr>
          <p:spPr bwMode="auto">
            <a:xfrm>
              <a:off x="3077" y="4068"/>
              <a:ext cx="142" cy="47"/>
            </a:xfrm>
            <a:prstGeom prst="line">
              <a:avLst/>
            </a:prstGeom>
            <a:noFill/>
            <a:ln w="9525">
              <a:solidFill>
                <a:srgbClr val="000000"/>
              </a:solidFill>
              <a:round/>
              <a:headEnd/>
              <a:tailEnd/>
            </a:ln>
          </p:spPr>
          <p:txBody>
            <a:bodyPr/>
            <a:lstStyle/>
            <a:p>
              <a:endParaRPr lang="ja-JP" altLang="en-US"/>
            </a:p>
          </p:txBody>
        </p:sp>
      </p:grpSp>
      <p:sp>
        <p:nvSpPr>
          <p:cNvPr id="14345" name="Text Box 45"/>
          <p:cNvSpPr txBox="1">
            <a:spLocks noChangeArrowheads="1"/>
          </p:cNvSpPr>
          <p:nvPr/>
        </p:nvSpPr>
        <p:spPr bwMode="auto">
          <a:xfrm>
            <a:off x="4048125" y="5664292"/>
            <a:ext cx="900113" cy="201612"/>
          </a:xfrm>
          <a:prstGeom prst="rect">
            <a:avLst/>
          </a:prstGeom>
          <a:noFill/>
          <a:ln w="9525">
            <a:noFill/>
            <a:miter lim="800000"/>
            <a:headEnd/>
            <a:tailEnd/>
          </a:ln>
        </p:spPr>
        <p:txBody>
          <a:bodyPr wrap="none">
            <a:spAutoFit/>
          </a:bodyPr>
          <a:lstStyle/>
          <a:p>
            <a:pPr algn="just"/>
            <a:r>
              <a:rPr lang="ja-JP" altLang="en-US" sz="800" baseline="0" dirty="0">
                <a:solidFill>
                  <a:schemeClr val="tx1"/>
                </a:solidFill>
              </a:rPr>
              <a:t>下水処理場費</a:t>
            </a:r>
            <a:r>
              <a:rPr lang="ja-JP" altLang="en-US" sz="800" baseline="30000" dirty="0">
                <a:solidFill>
                  <a:schemeClr val="tx1"/>
                </a:solidFill>
              </a:rPr>
              <a:t>＊４</a:t>
            </a:r>
          </a:p>
        </p:txBody>
      </p:sp>
      <p:sp>
        <p:nvSpPr>
          <p:cNvPr id="14346" name="Line 49"/>
          <p:cNvSpPr>
            <a:spLocks noChangeShapeType="1"/>
          </p:cNvSpPr>
          <p:nvPr/>
        </p:nvSpPr>
        <p:spPr bwMode="auto">
          <a:xfrm>
            <a:off x="4790448" y="5535172"/>
            <a:ext cx="228600" cy="0"/>
          </a:xfrm>
          <a:prstGeom prst="line">
            <a:avLst/>
          </a:prstGeom>
          <a:noFill/>
          <a:ln w="9525">
            <a:solidFill>
              <a:srgbClr val="000000"/>
            </a:solidFill>
            <a:round/>
            <a:headEnd/>
            <a:tailEnd/>
          </a:ln>
        </p:spPr>
        <p:txBody>
          <a:bodyPr/>
          <a:lstStyle/>
          <a:p>
            <a:endParaRPr lang="ja-JP" altLang="en-US"/>
          </a:p>
        </p:txBody>
      </p:sp>
      <p:sp>
        <p:nvSpPr>
          <p:cNvPr id="14347" name="Text Box 46"/>
          <p:cNvSpPr txBox="1">
            <a:spLocks noChangeArrowheads="1"/>
          </p:cNvSpPr>
          <p:nvPr/>
        </p:nvSpPr>
        <p:spPr bwMode="auto">
          <a:xfrm>
            <a:off x="4262128" y="5404395"/>
            <a:ext cx="587375" cy="201613"/>
          </a:xfrm>
          <a:prstGeom prst="rect">
            <a:avLst/>
          </a:prstGeom>
          <a:noFill/>
          <a:ln w="9525">
            <a:noFill/>
            <a:miter lim="800000"/>
            <a:headEnd/>
            <a:tailEnd/>
          </a:ln>
        </p:spPr>
        <p:txBody>
          <a:bodyPr wrap="none">
            <a:spAutoFit/>
          </a:bodyPr>
          <a:lstStyle/>
          <a:p>
            <a:pPr algn="just">
              <a:spcBef>
                <a:spcPct val="0"/>
              </a:spcBef>
            </a:pPr>
            <a:r>
              <a:rPr lang="ja-JP" altLang="en-US" sz="800" baseline="0" dirty="0">
                <a:solidFill>
                  <a:schemeClr val="tx1"/>
                </a:solidFill>
              </a:rPr>
              <a:t>その他</a:t>
            </a:r>
            <a:r>
              <a:rPr lang="ja-JP" altLang="en-US" sz="800" baseline="30000" dirty="0">
                <a:solidFill>
                  <a:schemeClr val="tx1"/>
                </a:solidFill>
              </a:rPr>
              <a:t>＊３</a:t>
            </a:r>
          </a:p>
        </p:txBody>
      </p:sp>
      <p:sp>
        <p:nvSpPr>
          <p:cNvPr id="14348" name="Line 50"/>
          <p:cNvSpPr>
            <a:spLocks noChangeShapeType="1"/>
          </p:cNvSpPr>
          <p:nvPr/>
        </p:nvSpPr>
        <p:spPr bwMode="auto">
          <a:xfrm>
            <a:off x="4763708" y="5814255"/>
            <a:ext cx="252640" cy="87405"/>
          </a:xfrm>
          <a:prstGeom prst="line">
            <a:avLst/>
          </a:prstGeom>
          <a:noFill/>
          <a:ln w="9525">
            <a:solidFill>
              <a:srgbClr val="000000"/>
            </a:solidFill>
            <a:round/>
            <a:headEnd/>
            <a:tailEnd/>
          </a:ln>
        </p:spPr>
        <p:txBody>
          <a:bodyPr/>
          <a:lstStyle/>
          <a:p>
            <a:endParaRPr lang="ja-JP" altLang="en-US"/>
          </a:p>
        </p:txBody>
      </p:sp>
      <p:sp>
        <p:nvSpPr>
          <p:cNvPr id="14352" name="Text Box 30"/>
          <p:cNvSpPr txBox="1">
            <a:spLocks noChangeArrowheads="1"/>
          </p:cNvSpPr>
          <p:nvPr/>
        </p:nvSpPr>
        <p:spPr bwMode="auto">
          <a:xfrm>
            <a:off x="3707904" y="3517776"/>
            <a:ext cx="320675" cy="473075"/>
          </a:xfrm>
          <a:prstGeom prst="rect">
            <a:avLst/>
          </a:prstGeom>
          <a:noFill/>
          <a:ln w="9525">
            <a:noFill/>
            <a:miter lim="800000"/>
            <a:headEnd/>
            <a:tailEnd/>
          </a:ln>
        </p:spPr>
        <p:txBody>
          <a:bodyPr vert="eaVert" wrap="none">
            <a:spAutoFit/>
          </a:bodyPr>
          <a:lstStyle/>
          <a:p>
            <a:pPr algn="just"/>
            <a:r>
              <a:rPr lang="ja-JP" altLang="en-US" sz="1000" baseline="0" dirty="0">
                <a:solidFill>
                  <a:schemeClr val="tx1"/>
                </a:solidFill>
              </a:rPr>
              <a:t>資本費</a:t>
            </a:r>
          </a:p>
        </p:txBody>
      </p:sp>
      <p:sp>
        <p:nvSpPr>
          <p:cNvPr id="14353" name="AutoShape 31"/>
          <p:cNvSpPr>
            <a:spLocks/>
          </p:cNvSpPr>
          <p:nvPr/>
        </p:nvSpPr>
        <p:spPr bwMode="auto">
          <a:xfrm>
            <a:off x="3491880" y="3134876"/>
            <a:ext cx="165100" cy="1332000"/>
          </a:xfrm>
          <a:prstGeom prst="rightBrace">
            <a:avLst>
              <a:gd name="adj1" fmla="val 97917"/>
              <a:gd name="adj2" fmla="val 50000"/>
            </a:avLst>
          </a:prstGeom>
          <a:noFill/>
          <a:ln w="9525">
            <a:solidFill>
              <a:srgbClr val="000000"/>
            </a:solidFill>
            <a:round/>
            <a:headEnd/>
            <a:tailEnd/>
          </a:ln>
        </p:spPr>
        <p:txBody>
          <a:bodyPr wrap="none" anchor="ctr"/>
          <a:lstStyle/>
          <a:p>
            <a:endParaRPr lang="ja-JP" altLang="en-US"/>
          </a:p>
        </p:txBody>
      </p:sp>
      <p:sp>
        <p:nvSpPr>
          <p:cNvPr id="14354" name="AutoShape 32"/>
          <p:cNvSpPr>
            <a:spLocks/>
          </p:cNvSpPr>
          <p:nvPr/>
        </p:nvSpPr>
        <p:spPr bwMode="auto">
          <a:xfrm>
            <a:off x="3491880" y="4490710"/>
            <a:ext cx="165100" cy="756000"/>
          </a:xfrm>
          <a:prstGeom prst="rightBrace">
            <a:avLst>
              <a:gd name="adj1" fmla="val 39984"/>
              <a:gd name="adj2" fmla="val 50000"/>
            </a:avLst>
          </a:prstGeom>
          <a:noFill/>
          <a:ln w="9525">
            <a:solidFill>
              <a:srgbClr val="000000"/>
            </a:solidFill>
            <a:round/>
            <a:headEnd/>
            <a:tailEnd/>
          </a:ln>
        </p:spPr>
        <p:txBody>
          <a:bodyPr wrap="none" anchor="ctr"/>
          <a:lstStyle/>
          <a:p>
            <a:endParaRPr lang="ja-JP" altLang="en-US"/>
          </a:p>
        </p:txBody>
      </p:sp>
      <p:sp>
        <p:nvSpPr>
          <p:cNvPr id="14355" name="Text Box 33"/>
          <p:cNvSpPr txBox="1">
            <a:spLocks noChangeArrowheads="1"/>
          </p:cNvSpPr>
          <p:nvPr/>
        </p:nvSpPr>
        <p:spPr bwMode="auto">
          <a:xfrm>
            <a:off x="3707904" y="4510648"/>
            <a:ext cx="320675" cy="727075"/>
          </a:xfrm>
          <a:prstGeom prst="rect">
            <a:avLst/>
          </a:prstGeom>
          <a:noFill/>
          <a:ln w="9525">
            <a:noFill/>
            <a:miter lim="800000"/>
            <a:headEnd/>
            <a:tailEnd/>
          </a:ln>
        </p:spPr>
        <p:txBody>
          <a:bodyPr vert="eaVert" wrap="none">
            <a:spAutoFit/>
          </a:bodyPr>
          <a:lstStyle/>
          <a:p>
            <a:pPr algn="just"/>
            <a:r>
              <a:rPr lang="ja-JP" altLang="en-US" sz="1000" baseline="0" dirty="0">
                <a:solidFill>
                  <a:schemeClr val="tx1"/>
                </a:solidFill>
              </a:rPr>
              <a:t>維持管理費</a:t>
            </a:r>
          </a:p>
        </p:txBody>
      </p:sp>
      <p:sp>
        <p:nvSpPr>
          <p:cNvPr id="14356" name="Text Box 34"/>
          <p:cNvSpPr txBox="1">
            <a:spLocks noChangeArrowheads="1"/>
          </p:cNvSpPr>
          <p:nvPr/>
        </p:nvSpPr>
        <p:spPr bwMode="auto">
          <a:xfrm>
            <a:off x="101600" y="2204864"/>
            <a:ext cx="2819400" cy="304800"/>
          </a:xfrm>
          <a:prstGeom prst="rect">
            <a:avLst/>
          </a:prstGeom>
          <a:noFill/>
          <a:ln w="9525">
            <a:noFill/>
            <a:miter lim="800000"/>
            <a:headEnd/>
            <a:tailEnd/>
          </a:ln>
        </p:spPr>
        <p:txBody>
          <a:bodyPr/>
          <a:lstStyle/>
          <a:p>
            <a:pPr algn="l">
              <a:lnSpc>
                <a:spcPct val="125000"/>
              </a:lnSpc>
              <a:spcBef>
                <a:spcPct val="50000"/>
              </a:spcBef>
            </a:pPr>
            <a:r>
              <a:rPr lang="en-US" altLang="ja-JP" sz="1200" baseline="0" dirty="0">
                <a:solidFill>
                  <a:schemeClr val="tx1"/>
                </a:solidFill>
              </a:rPr>
              <a:t>&lt;</a:t>
            </a:r>
            <a:r>
              <a:rPr lang="ja-JP" altLang="en-US" sz="1200" baseline="0" dirty="0">
                <a:solidFill>
                  <a:schemeClr val="tx1"/>
                </a:solidFill>
              </a:rPr>
              <a:t>維持管理費単価</a:t>
            </a:r>
            <a:r>
              <a:rPr lang="ja-JP" altLang="en-US" sz="1200" baseline="30000" dirty="0">
                <a:solidFill>
                  <a:schemeClr val="tx1"/>
                </a:solidFill>
              </a:rPr>
              <a:t>＊１</a:t>
            </a:r>
            <a:r>
              <a:rPr lang="ja-JP" altLang="en-US" sz="1200" baseline="0" dirty="0">
                <a:solidFill>
                  <a:schemeClr val="tx1"/>
                </a:solidFill>
              </a:rPr>
              <a:t>と資本費単価</a:t>
            </a:r>
            <a:r>
              <a:rPr lang="ja-JP" altLang="en-US" sz="1200" baseline="30000" dirty="0">
                <a:solidFill>
                  <a:schemeClr val="tx1"/>
                </a:solidFill>
              </a:rPr>
              <a:t>＊２</a:t>
            </a:r>
            <a:r>
              <a:rPr lang="en-US" altLang="ja-JP" sz="1200" baseline="0" dirty="0">
                <a:solidFill>
                  <a:schemeClr val="tx1"/>
                </a:solidFill>
              </a:rPr>
              <a:t>&gt;</a:t>
            </a:r>
          </a:p>
        </p:txBody>
      </p:sp>
      <p:sp>
        <p:nvSpPr>
          <p:cNvPr id="14357" name="Text Box 35"/>
          <p:cNvSpPr txBox="1">
            <a:spLocks noChangeArrowheads="1"/>
          </p:cNvSpPr>
          <p:nvPr/>
        </p:nvSpPr>
        <p:spPr bwMode="auto">
          <a:xfrm>
            <a:off x="93612" y="5573665"/>
            <a:ext cx="4343401" cy="953211"/>
          </a:xfrm>
          <a:prstGeom prst="rect">
            <a:avLst/>
          </a:prstGeom>
          <a:noFill/>
          <a:ln w="9525">
            <a:noFill/>
            <a:miter lim="800000"/>
            <a:headEnd/>
            <a:tailEnd/>
          </a:ln>
        </p:spPr>
        <p:txBody>
          <a:bodyPr lIns="90000" tIns="46800" rIns="90000" bIns="46800">
            <a:spAutoFit/>
          </a:bodyPr>
          <a:lstStyle/>
          <a:p>
            <a:pPr algn="l">
              <a:lnSpc>
                <a:spcPct val="100000"/>
              </a:lnSpc>
              <a:spcBef>
                <a:spcPct val="30000"/>
              </a:spcBef>
            </a:pPr>
            <a:r>
              <a:rPr lang="ja-JP" altLang="en-US" sz="900" baseline="0" dirty="0">
                <a:solidFill>
                  <a:schemeClr val="tx1"/>
                </a:solidFill>
                <a:latin typeface="Times New Roman" pitchFamily="18" charset="0"/>
              </a:rPr>
              <a:t>＊１：維持管理費 </a:t>
            </a:r>
            <a:r>
              <a:rPr lang="en-US" altLang="ja-JP" sz="900" baseline="0" dirty="0">
                <a:solidFill>
                  <a:schemeClr val="tx1"/>
                </a:solidFill>
                <a:latin typeface="Times New Roman" pitchFamily="18" charset="0"/>
              </a:rPr>
              <a:t>/ </a:t>
            </a:r>
            <a:r>
              <a:rPr lang="ja-JP" altLang="en-US" sz="900" baseline="0" dirty="0">
                <a:solidFill>
                  <a:schemeClr val="tx1"/>
                </a:solidFill>
                <a:latin typeface="Times New Roman" pitchFamily="18" charset="0"/>
              </a:rPr>
              <a:t>処理水量</a:t>
            </a:r>
            <a:endParaRPr lang="ja-JP" altLang="en-US" sz="900" baseline="0" dirty="0">
              <a:solidFill>
                <a:srgbClr val="FF0000"/>
              </a:solidFill>
              <a:latin typeface="Times New Roman" pitchFamily="18" charset="0"/>
            </a:endParaRPr>
          </a:p>
          <a:p>
            <a:pPr algn="l">
              <a:lnSpc>
                <a:spcPct val="100000"/>
              </a:lnSpc>
              <a:spcBef>
                <a:spcPct val="30000"/>
              </a:spcBef>
            </a:pPr>
            <a:r>
              <a:rPr lang="ja-JP" altLang="en-US" sz="900" baseline="0" dirty="0">
                <a:solidFill>
                  <a:schemeClr val="tx1"/>
                </a:solidFill>
                <a:latin typeface="Times New Roman" pitchFamily="18" charset="0"/>
              </a:rPr>
              <a:t>＊２：資本費 </a:t>
            </a:r>
            <a:r>
              <a:rPr lang="en-US" altLang="ja-JP" sz="900" baseline="0" dirty="0">
                <a:solidFill>
                  <a:schemeClr val="tx1"/>
                </a:solidFill>
                <a:latin typeface="Times New Roman" pitchFamily="18" charset="0"/>
              </a:rPr>
              <a:t>/ </a:t>
            </a:r>
            <a:r>
              <a:rPr lang="ja-JP" altLang="en-US" sz="900" baseline="0" dirty="0">
                <a:solidFill>
                  <a:schemeClr val="tx1"/>
                </a:solidFill>
                <a:latin typeface="Times New Roman" pitchFamily="18" charset="0"/>
              </a:rPr>
              <a:t>処理水量</a:t>
            </a:r>
            <a:endParaRPr lang="ja-JP" altLang="en-US" sz="900" baseline="0" dirty="0">
              <a:solidFill>
                <a:srgbClr val="FF0000"/>
              </a:solidFill>
              <a:latin typeface="Times New Roman" pitchFamily="18" charset="0"/>
            </a:endParaRPr>
          </a:p>
          <a:p>
            <a:pPr algn="l">
              <a:lnSpc>
                <a:spcPct val="100000"/>
              </a:lnSpc>
              <a:spcBef>
                <a:spcPct val="30000"/>
              </a:spcBef>
            </a:pPr>
            <a:r>
              <a:rPr lang="ja-JP" altLang="en-US" sz="900" baseline="0" dirty="0">
                <a:solidFill>
                  <a:schemeClr val="tx1"/>
                </a:solidFill>
                <a:latin typeface="Times New Roman" pitchFamily="18" charset="0"/>
              </a:rPr>
              <a:t>　　　これらの処理水量とは、下水処理場で処理した雨水と汚水の合計水量</a:t>
            </a:r>
          </a:p>
          <a:p>
            <a:pPr algn="l">
              <a:lnSpc>
                <a:spcPct val="100000"/>
              </a:lnSpc>
              <a:spcBef>
                <a:spcPct val="30000"/>
              </a:spcBef>
            </a:pPr>
            <a:r>
              <a:rPr lang="ja-JP" altLang="en-US" sz="900" baseline="0" dirty="0">
                <a:solidFill>
                  <a:schemeClr val="tx1"/>
                </a:solidFill>
                <a:latin typeface="Times New Roman" pitchFamily="18" charset="0"/>
              </a:rPr>
              <a:t>＊３：総係費など</a:t>
            </a:r>
          </a:p>
          <a:p>
            <a:pPr algn="l">
              <a:lnSpc>
                <a:spcPct val="100000"/>
              </a:lnSpc>
              <a:spcBef>
                <a:spcPct val="30000"/>
              </a:spcBef>
            </a:pPr>
            <a:r>
              <a:rPr lang="ja-JP" altLang="en-US" sz="900" baseline="0" dirty="0">
                <a:solidFill>
                  <a:schemeClr val="tx1"/>
                </a:solidFill>
                <a:latin typeface="Times New Roman" pitchFamily="18" charset="0"/>
              </a:rPr>
              <a:t>＊４：大阪市の場合、下水処理場費に場内ポンプ場の経費が含まれている</a:t>
            </a:r>
          </a:p>
        </p:txBody>
      </p:sp>
      <p:sp>
        <p:nvSpPr>
          <p:cNvPr id="14358" name="Text Box 36"/>
          <p:cNvSpPr txBox="1">
            <a:spLocks noChangeArrowheads="1"/>
          </p:cNvSpPr>
          <p:nvPr/>
        </p:nvSpPr>
        <p:spPr bwMode="auto">
          <a:xfrm>
            <a:off x="4850060" y="1556792"/>
            <a:ext cx="3352800" cy="304800"/>
          </a:xfrm>
          <a:prstGeom prst="rect">
            <a:avLst/>
          </a:prstGeom>
          <a:noFill/>
          <a:ln w="9525">
            <a:noFill/>
            <a:miter lim="800000"/>
            <a:headEnd/>
            <a:tailEnd/>
          </a:ln>
        </p:spPr>
        <p:txBody>
          <a:bodyPr/>
          <a:lstStyle/>
          <a:p>
            <a:pPr algn="l">
              <a:lnSpc>
                <a:spcPct val="125000"/>
              </a:lnSpc>
              <a:spcBef>
                <a:spcPct val="50000"/>
              </a:spcBef>
            </a:pPr>
            <a:r>
              <a:rPr lang="en-US" altLang="ja-JP" sz="1200" baseline="0" dirty="0">
                <a:solidFill>
                  <a:schemeClr val="tx1"/>
                </a:solidFill>
              </a:rPr>
              <a:t>&lt;</a:t>
            </a:r>
            <a:r>
              <a:rPr lang="ja-JP" altLang="en-US" sz="1200" baseline="0" dirty="0">
                <a:solidFill>
                  <a:schemeClr val="tx1"/>
                </a:solidFill>
              </a:rPr>
              <a:t>資本費単価　</a:t>
            </a:r>
            <a:r>
              <a:rPr lang="ja-JP" altLang="en-US" sz="1200" baseline="0" dirty="0"/>
              <a:t> </a:t>
            </a:r>
            <a:r>
              <a:rPr lang="en-US" altLang="ja-JP" sz="1200" baseline="0" dirty="0"/>
              <a:t>2016</a:t>
            </a:r>
            <a:r>
              <a:rPr lang="ja-JP" altLang="en-US" sz="1200" baseline="0" dirty="0">
                <a:solidFill>
                  <a:schemeClr val="tx1"/>
                </a:solidFill>
              </a:rPr>
              <a:t>年度　</a:t>
            </a:r>
            <a:r>
              <a:rPr lang="ja-JP" altLang="en-US" sz="1000" baseline="0" dirty="0">
                <a:solidFill>
                  <a:schemeClr val="tx1"/>
                </a:solidFill>
              </a:rPr>
              <a:t>単位：円</a:t>
            </a:r>
            <a:r>
              <a:rPr lang="en-US" altLang="ja-JP" sz="1000" baseline="0" dirty="0">
                <a:solidFill>
                  <a:schemeClr val="tx1"/>
                </a:solidFill>
              </a:rPr>
              <a:t>/m</a:t>
            </a:r>
            <a:r>
              <a:rPr lang="en-US" altLang="ja-JP" sz="1000" baseline="30000" dirty="0">
                <a:solidFill>
                  <a:schemeClr val="tx1"/>
                </a:solidFill>
              </a:rPr>
              <a:t>3</a:t>
            </a:r>
            <a:r>
              <a:rPr lang="ja-JP" altLang="en-US" sz="1000" baseline="0" dirty="0">
                <a:solidFill>
                  <a:schemeClr val="tx1"/>
                </a:solidFill>
              </a:rPr>
              <a:t>・年</a:t>
            </a:r>
            <a:r>
              <a:rPr lang="en-US" altLang="ja-JP" sz="1200" baseline="0" dirty="0">
                <a:solidFill>
                  <a:schemeClr val="tx1"/>
                </a:solidFill>
              </a:rPr>
              <a:t>&gt;</a:t>
            </a:r>
          </a:p>
        </p:txBody>
      </p:sp>
      <p:sp>
        <p:nvSpPr>
          <p:cNvPr id="14360" name="AutoShape 38"/>
          <p:cNvSpPr>
            <a:spLocks noChangeArrowheads="1"/>
          </p:cNvSpPr>
          <p:nvPr/>
        </p:nvSpPr>
        <p:spPr bwMode="auto">
          <a:xfrm rot="1372337">
            <a:off x="4105363" y="4776331"/>
            <a:ext cx="457200" cy="381000"/>
          </a:xfrm>
          <a:custGeom>
            <a:avLst/>
            <a:gdLst>
              <a:gd name="T0" fmla="*/ 2147483647 w 21600"/>
              <a:gd name="T1" fmla="*/ 0 h 21600"/>
              <a:gd name="T2" fmla="*/ 0 w 21600"/>
              <a:gd name="T3" fmla="*/ 2147483647 h 21600"/>
              <a:gd name="T4" fmla="*/ 2147483647 w 21600"/>
              <a:gd name="T5" fmla="*/ 2147483647 h 21600"/>
              <a:gd name="T6" fmla="*/ 2147483647 w 21600"/>
              <a:gd name="T7" fmla="*/ 2147483647 h 21600"/>
              <a:gd name="T8" fmla="*/ 17694720 60000 65536"/>
              <a:gd name="T9" fmla="*/ 11796480 60000 65536"/>
              <a:gd name="T10" fmla="*/ 5898240 60000 65536"/>
              <a:gd name="T11" fmla="*/ 0 60000 65536"/>
              <a:gd name="T12" fmla="*/ 3375 w 21600"/>
              <a:gd name="T13" fmla="*/ 5400 h 21600"/>
              <a:gd name="T14" fmla="*/ 18900 w 21600"/>
              <a:gd name="T15" fmla="*/ 16200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close/>
              </a:path>
              <a:path w="21600" h="21600">
                <a:moveTo>
                  <a:pt x="1350" y="5400"/>
                </a:moveTo>
                <a:lnTo>
                  <a:pt x="1350" y="16200"/>
                </a:lnTo>
                <a:lnTo>
                  <a:pt x="2700" y="16200"/>
                </a:lnTo>
                <a:lnTo>
                  <a:pt x="2700" y="5400"/>
                </a:lnTo>
                <a:close/>
              </a:path>
              <a:path w="21600" h="21600">
                <a:moveTo>
                  <a:pt x="0" y="5400"/>
                </a:moveTo>
                <a:lnTo>
                  <a:pt x="0" y="16200"/>
                </a:lnTo>
                <a:lnTo>
                  <a:pt x="675" y="16200"/>
                </a:lnTo>
                <a:lnTo>
                  <a:pt x="675" y="5400"/>
                </a:lnTo>
                <a:close/>
              </a:path>
            </a:pathLst>
          </a:custGeom>
          <a:solidFill>
            <a:schemeClr val="bg1"/>
          </a:solidFill>
          <a:ln w="9525">
            <a:solidFill>
              <a:srgbClr val="000000"/>
            </a:solidFill>
            <a:miter lim="800000"/>
            <a:headEnd/>
            <a:tailEnd/>
          </a:ln>
        </p:spPr>
        <p:txBody>
          <a:bodyPr wrap="none" anchor="ctr"/>
          <a:lstStyle/>
          <a:p>
            <a:endParaRPr lang="ja-JP" altLang="en-US"/>
          </a:p>
        </p:txBody>
      </p:sp>
      <p:sp>
        <p:nvSpPr>
          <p:cNvPr id="14361" name="Text Box 39"/>
          <p:cNvSpPr txBox="1">
            <a:spLocks noChangeArrowheads="1"/>
          </p:cNvSpPr>
          <p:nvPr/>
        </p:nvSpPr>
        <p:spPr bwMode="auto">
          <a:xfrm>
            <a:off x="4644008" y="4134332"/>
            <a:ext cx="3886200" cy="289560"/>
          </a:xfrm>
          <a:prstGeom prst="rect">
            <a:avLst/>
          </a:prstGeom>
          <a:noFill/>
          <a:ln w="9525">
            <a:noFill/>
            <a:miter lim="800000"/>
            <a:headEnd/>
            <a:tailEnd/>
          </a:ln>
        </p:spPr>
        <p:txBody>
          <a:bodyPr/>
          <a:lstStyle/>
          <a:p>
            <a:pPr algn="l">
              <a:lnSpc>
                <a:spcPct val="125000"/>
              </a:lnSpc>
              <a:spcBef>
                <a:spcPct val="50000"/>
              </a:spcBef>
            </a:pPr>
            <a:r>
              <a:rPr lang="en-US" altLang="ja-JP" sz="1200" baseline="0" dirty="0">
                <a:solidFill>
                  <a:schemeClr val="tx1"/>
                </a:solidFill>
              </a:rPr>
              <a:t>&lt;</a:t>
            </a:r>
            <a:r>
              <a:rPr lang="ja-JP" altLang="en-US" sz="1200" baseline="0" dirty="0">
                <a:solidFill>
                  <a:schemeClr val="tx1"/>
                </a:solidFill>
              </a:rPr>
              <a:t>工程ごとの維持管理費単価</a:t>
            </a:r>
            <a:r>
              <a:rPr lang="ja-JP" altLang="en-US" sz="1200" baseline="0" dirty="0"/>
              <a:t>　 </a:t>
            </a:r>
            <a:r>
              <a:rPr lang="en-US" altLang="ja-JP" sz="1200" baseline="0" dirty="0"/>
              <a:t>2016</a:t>
            </a:r>
            <a:r>
              <a:rPr lang="ja-JP" altLang="en-US" sz="1200" baseline="0" dirty="0">
                <a:solidFill>
                  <a:schemeClr val="tx1"/>
                </a:solidFill>
              </a:rPr>
              <a:t>年度　</a:t>
            </a:r>
            <a:r>
              <a:rPr lang="ja-JP" altLang="en-US" sz="1000" baseline="0" dirty="0">
                <a:solidFill>
                  <a:schemeClr val="tx1"/>
                </a:solidFill>
              </a:rPr>
              <a:t>単位：円</a:t>
            </a:r>
            <a:r>
              <a:rPr lang="en-US" altLang="ja-JP" sz="1000" baseline="0" dirty="0">
                <a:solidFill>
                  <a:schemeClr val="tx1"/>
                </a:solidFill>
              </a:rPr>
              <a:t>/m</a:t>
            </a:r>
            <a:r>
              <a:rPr lang="en-US" altLang="ja-JP" sz="1000" baseline="30000" dirty="0">
                <a:solidFill>
                  <a:schemeClr val="tx1"/>
                </a:solidFill>
              </a:rPr>
              <a:t>3</a:t>
            </a:r>
            <a:r>
              <a:rPr lang="ja-JP" altLang="en-US" sz="1000" baseline="0" dirty="0">
                <a:solidFill>
                  <a:schemeClr val="tx1"/>
                </a:solidFill>
              </a:rPr>
              <a:t>・年</a:t>
            </a:r>
            <a:r>
              <a:rPr lang="en-US" altLang="ja-JP" sz="1200" baseline="0" dirty="0">
                <a:solidFill>
                  <a:schemeClr val="tx1"/>
                </a:solidFill>
              </a:rPr>
              <a:t>&gt;</a:t>
            </a:r>
          </a:p>
        </p:txBody>
      </p:sp>
      <p:sp>
        <p:nvSpPr>
          <p:cNvPr id="14362" name="Text Box 52"/>
          <p:cNvSpPr txBox="1">
            <a:spLocks noChangeArrowheads="1"/>
          </p:cNvSpPr>
          <p:nvPr/>
        </p:nvSpPr>
        <p:spPr bwMode="auto">
          <a:xfrm>
            <a:off x="128034" y="2708920"/>
            <a:ext cx="2009775" cy="304800"/>
          </a:xfrm>
          <a:prstGeom prst="rect">
            <a:avLst/>
          </a:prstGeom>
          <a:noFill/>
          <a:ln w="9525">
            <a:noFill/>
            <a:miter lim="800000"/>
            <a:headEnd/>
            <a:tailEnd/>
          </a:ln>
        </p:spPr>
        <p:txBody>
          <a:bodyPr/>
          <a:lstStyle/>
          <a:p>
            <a:pPr algn="l">
              <a:lnSpc>
                <a:spcPct val="125000"/>
              </a:lnSpc>
              <a:spcBef>
                <a:spcPct val="50000"/>
              </a:spcBef>
            </a:pPr>
            <a:r>
              <a:rPr lang="ja-JP" altLang="en-US" sz="1000" baseline="0" dirty="0">
                <a:solidFill>
                  <a:schemeClr val="tx1"/>
                </a:solidFill>
              </a:rPr>
              <a:t>（</a:t>
            </a:r>
            <a:r>
              <a:rPr lang="en-US" altLang="ja-JP" sz="1000" baseline="0" dirty="0"/>
              <a:t>2016</a:t>
            </a:r>
            <a:r>
              <a:rPr lang="ja-JP" altLang="en-US" sz="1000" dirty="0"/>
              <a:t>年度　</a:t>
            </a:r>
            <a:r>
              <a:rPr lang="ja-JP" altLang="en-US" sz="1000" baseline="0" dirty="0">
                <a:solidFill>
                  <a:schemeClr val="tx1"/>
                </a:solidFill>
              </a:rPr>
              <a:t>単位：円</a:t>
            </a:r>
            <a:r>
              <a:rPr lang="en-US" altLang="ja-JP" sz="1000" baseline="0" dirty="0">
                <a:solidFill>
                  <a:schemeClr val="tx1"/>
                </a:solidFill>
              </a:rPr>
              <a:t>/m</a:t>
            </a:r>
            <a:r>
              <a:rPr lang="en-US" altLang="ja-JP" sz="1000" baseline="30000" dirty="0">
                <a:solidFill>
                  <a:schemeClr val="tx1"/>
                </a:solidFill>
              </a:rPr>
              <a:t>3</a:t>
            </a:r>
            <a:r>
              <a:rPr lang="ja-JP" altLang="en-US" sz="1000" baseline="0" dirty="0">
                <a:solidFill>
                  <a:schemeClr val="tx1"/>
                </a:solidFill>
              </a:rPr>
              <a:t>・年）</a:t>
            </a:r>
          </a:p>
        </p:txBody>
      </p:sp>
      <p:sp>
        <p:nvSpPr>
          <p:cNvPr id="14363" name="Text Box 57"/>
          <p:cNvSpPr txBox="1">
            <a:spLocks noChangeArrowheads="1"/>
          </p:cNvSpPr>
          <p:nvPr/>
        </p:nvSpPr>
        <p:spPr bwMode="auto">
          <a:xfrm>
            <a:off x="8045920" y="2110978"/>
            <a:ext cx="572593" cy="246221"/>
          </a:xfrm>
          <a:prstGeom prst="rect">
            <a:avLst/>
          </a:prstGeom>
          <a:noFill/>
          <a:ln w="9525">
            <a:noFill/>
            <a:miter lim="800000"/>
            <a:headEnd/>
            <a:tailEnd/>
          </a:ln>
        </p:spPr>
        <p:txBody>
          <a:bodyPr wrap="none">
            <a:spAutoFit/>
          </a:bodyPr>
          <a:lstStyle/>
          <a:p>
            <a:pPr algn="just">
              <a:spcBef>
                <a:spcPct val="0"/>
              </a:spcBef>
            </a:pPr>
            <a:r>
              <a:rPr lang="ja-JP" altLang="en-US" sz="1000" baseline="0" dirty="0">
                <a:solidFill>
                  <a:schemeClr val="tx1"/>
                </a:solidFill>
              </a:rPr>
              <a:t>平均</a:t>
            </a:r>
            <a:r>
              <a:rPr lang="en-US" altLang="ja-JP" sz="1000" baseline="0" dirty="0">
                <a:solidFill>
                  <a:schemeClr val="tx1"/>
                </a:solidFill>
              </a:rPr>
              <a:t>90</a:t>
            </a:r>
          </a:p>
        </p:txBody>
      </p:sp>
      <p:sp>
        <p:nvSpPr>
          <p:cNvPr id="14364" name="Line 58"/>
          <p:cNvSpPr>
            <a:spLocks noChangeShapeType="1"/>
          </p:cNvSpPr>
          <p:nvPr/>
        </p:nvSpPr>
        <p:spPr bwMode="auto">
          <a:xfrm>
            <a:off x="4807522" y="2226858"/>
            <a:ext cx="3240087" cy="0"/>
          </a:xfrm>
          <a:prstGeom prst="line">
            <a:avLst/>
          </a:prstGeom>
          <a:noFill/>
          <a:ln w="9525">
            <a:solidFill>
              <a:srgbClr val="000000"/>
            </a:solidFill>
            <a:prstDash val="sysDot"/>
            <a:round/>
            <a:headEnd/>
            <a:tailEnd/>
          </a:ln>
        </p:spPr>
        <p:txBody>
          <a:bodyPr/>
          <a:lstStyle/>
          <a:p>
            <a:endParaRPr lang="ja-JP" altLang="en-US"/>
          </a:p>
        </p:txBody>
      </p:sp>
      <p:sp>
        <p:nvSpPr>
          <p:cNvPr id="14365" name="Text Box 61"/>
          <p:cNvSpPr txBox="1">
            <a:spLocks noChangeArrowheads="1"/>
          </p:cNvSpPr>
          <p:nvPr/>
        </p:nvSpPr>
        <p:spPr bwMode="auto">
          <a:xfrm>
            <a:off x="8172822" y="4876460"/>
            <a:ext cx="572593" cy="246221"/>
          </a:xfrm>
          <a:prstGeom prst="rect">
            <a:avLst/>
          </a:prstGeom>
          <a:noFill/>
          <a:ln w="9525">
            <a:noFill/>
            <a:miter lim="800000"/>
            <a:headEnd/>
            <a:tailEnd/>
          </a:ln>
        </p:spPr>
        <p:txBody>
          <a:bodyPr wrap="none">
            <a:spAutoFit/>
          </a:bodyPr>
          <a:lstStyle/>
          <a:p>
            <a:pPr>
              <a:spcBef>
                <a:spcPct val="0"/>
              </a:spcBef>
            </a:pPr>
            <a:r>
              <a:rPr lang="ja-JP" altLang="en-US" sz="1000" baseline="0" dirty="0">
                <a:solidFill>
                  <a:schemeClr val="tx1"/>
                </a:solidFill>
              </a:rPr>
              <a:t>平均</a:t>
            </a:r>
            <a:r>
              <a:rPr lang="en-US" altLang="ja-JP" sz="1000" baseline="0" dirty="0">
                <a:solidFill>
                  <a:schemeClr val="tx1"/>
                </a:solidFill>
              </a:rPr>
              <a:t>49</a:t>
            </a:r>
          </a:p>
        </p:txBody>
      </p:sp>
      <p:sp>
        <p:nvSpPr>
          <p:cNvPr id="14366" name="Text Box 63"/>
          <p:cNvSpPr txBox="1">
            <a:spLocks noChangeArrowheads="1"/>
          </p:cNvSpPr>
          <p:nvPr/>
        </p:nvSpPr>
        <p:spPr bwMode="auto">
          <a:xfrm>
            <a:off x="8142456" y="5173960"/>
            <a:ext cx="868640" cy="553998"/>
          </a:xfrm>
          <a:prstGeom prst="rect">
            <a:avLst/>
          </a:prstGeom>
          <a:solidFill>
            <a:schemeClr val="bg1"/>
          </a:solidFill>
          <a:ln w="9525">
            <a:solidFill>
              <a:schemeClr val="tx1"/>
            </a:solidFill>
            <a:miter lim="800000"/>
            <a:headEnd/>
            <a:tailEnd/>
          </a:ln>
        </p:spPr>
        <p:txBody>
          <a:bodyPr wrap="square">
            <a:spAutoFit/>
          </a:bodyPr>
          <a:lstStyle/>
          <a:p>
            <a:pPr algn="ctr">
              <a:spcBef>
                <a:spcPct val="0"/>
              </a:spcBef>
            </a:pPr>
            <a:r>
              <a:rPr lang="ja-JP" altLang="en-US" sz="1000" baseline="0" dirty="0">
                <a:solidFill>
                  <a:schemeClr val="tx1"/>
                </a:solidFill>
              </a:rPr>
              <a:t>大阪</a:t>
            </a:r>
            <a:r>
              <a:rPr lang="ja-JP" altLang="en-US" sz="1000" baseline="0" dirty="0"/>
              <a:t>市</a:t>
            </a:r>
            <a:r>
              <a:rPr lang="ja-JP" altLang="en-US" sz="1000" baseline="0" dirty="0">
                <a:solidFill>
                  <a:schemeClr val="tx1"/>
                </a:solidFill>
              </a:rPr>
              <a:t>は</a:t>
            </a:r>
          </a:p>
          <a:p>
            <a:pPr algn="ctr">
              <a:spcBef>
                <a:spcPct val="0"/>
              </a:spcBef>
            </a:pPr>
            <a:r>
              <a:rPr lang="ja-JP" altLang="en-US" sz="1000" dirty="0"/>
              <a:t>他都市平均</a:t>
            </a:r>
            <a:r>
              <a:rPr lang="ja-JP" altLang="en-US" sz="1000" baseline="0" dirty="0">
                <a:solidFill>
                  <a:schemeClr val="tx1"/>
                </a:solidFill>
              </a:rPr>
              <a:t>並み</a:t>
            </a:r>
          </a:p>
        </p:txBody>
      </p:sp>
      <p:sp>
        <p:nvSpPr>
          <p:cNvPr id="14367" name="Text Box 64"/>
          <p:cNvSpPr txBox="1">
            <a:spLocks noChangeArrowheads="1"/>
          </p:cNvSpPr>
          <p:nvPr/>
        </p:nvSpPr>
        <p:spPr bwMode="auto">
          <a:xfrm>
            <a:off x="8109396" y="2533436"/>
            <a:ext cx="901700" cy="553998"/>
          </a:xfrm>
          <a:prstGeom prst="rect">
            <a:avLst/>
          </a:prstGeom>
          <a:solidFill>
            <a:schemeClr val="bg1"/>
          </a:solidFill>
          <a:ln w="9525">
            <a:solidFill>
              <a:schemeClr val="tx1"/>
            </a:solidFill>
            <a:miter lim="800000"/>
            <a:headEnd/>
            <a:tailEnd/>
          </a:ln>
        </p:spPr>
        <p:txBody>
          <a:bodyPr>
            <a:spAutoFit/>
          </a:bodyPr>
          <a:lstStyle/>
          <a:p>
            <a:pPr algn="ctr">
              <a:spcBef>
                <a:spcPct val="0"/>
              </a:spcBef>
            </a:pPr>
            <a:r>
              <a:rPr lang="ja-JP" altLang="en-US" sz="1000" baseline="0" dirty="0">
                <a:solidFill>
                  <a:schemeClr val="tx1"/>
                </a:solidFill>
              </a:rPr>
              <a:t>大阪</a:t>
            </a:r>
            <a:r>
              <a:rPr lang="ja-JP" altLang="en-US" sz="1000" dirty="0"/>
              <a:t>市</a:t>
            </a:r>
            <a:r>
              <a:rPr lang="ja-JP" altLang="en-US" sz="1000" baseline="0" dirty="0">
                <a:solidFill>
                  <a:schemeClr val="tx1"/>
                </a:solidFill>
              </a:rPr>
              <a:t>は</a:t>
            </a:r>
            <a:endParaRPr lang="en-US" altLang="ja-JP" sz="1000" baseline="0" dirty="0">
              <a:solidFill>
                <a:schemeClr val="tx1"/>
              </a:solidFill>
            </a:endParaRPr>
          </a:p>
          <a:p>
            <a:pPr algn="just">
              <a:spcBef>
                <a:spcPct val="0"/>
              </a:spcBef>
            </a:pPr>
            <a:r>
              <a:rPr lang="ja-JP" altLang="en-US" sz="1000" baseline="0" dirty="0"/>
              <a:t>他都市</a:t>
            </a:r>
            <a:r>
              <a:rPr lang="ja-JP" altLang="en-US" sz="1000" baseline="0" dirty="0">
                <a:solidFill>
                  <a:schemeClr val="tx1"/>
                </a:solidFill>
              </a:rPr>
              <a:t>平均</a:t>
            </a:r>
          </a:p>
          <a:p>
            <a:pPr algn="just">
              <a:spcBef>
                <a:spcPct val="0"/>
              </a:spcBef>
            </a:pPr>
            <a:r>
              <a:rPr lang="ja-JP" altLang="en-US" sz="1000" baseline="0" dirty="0">
                <a:solidFill>
                  <a:schemeClr val="tx1"/>
                </a:solidFill>
              </a:rPr>
              <a:t>より</a:t>
            </a:r>
            <a:r>
              <a:rPr lang="en-US" altLang="ja-JP" sz="1000" dirty="0"/>
              <a:t>32</a:t>
            </a:r>
            <a:r>
              <a:rPr lang="ja-JP" altLang="en-US" sz="1000" baseline="0" dirty="0">
                <a:solidFill>
                  <a:schemeClr val="tx1"/>
                </a:solidFill>
              </a:rPr>
              <a:t>％安い</a:t>
            </a:r>
          </a:p>
        </p:txBody>
      </p:sp>
      <p:sp>
        <p:nvSpPr>
          <p:cNvPr id="14359" name="AutoShape 37"/>
          <p:cNvSpPr>
            <a:spLocks noChangeArrowheads="1"/>
          </p:cNvSpPr>
          <p:nvPr/>
        </p:nvSpPr>
        <p:spPr bwMode="auto">
          <a:xfrm rot="-1247397">
            <a:off x="4062067" y="3428079"/>
            <a:ext cx="457200" cy="381000"/>
          </a:xfrm>
          <a:custGeom>
            <a:avLst/>
            <a:gdLst>
              <a:gd name="T0" fmla="*/ 2147483647 w 21600"/>
              <a:gd name="T1" fmla="*/ 0 h 21600"/>
              <a:gd name="T2" fmla="*/ 0 w 21600"/>
              <a:gd name="T3" fmla="*/ 2147483647 h 21600"/>
              <a:gd name="T4" fmla="*/ 2147483647 w 21600"/>
              <a:gd name="T5" fmla="*/ 2147483647 h 21600"/>
              <a:gd name="T6" fmla="*/ 2147483647 w 21600"/>
              <a:gd name="T7" fmla="*/ 2147483647 h 21600"/>
              <a:gd name="T8" fmla="*/ 17694720 60000 65536"/>
              <a:gd name="T9" fmla="*/ 11796480 60000 65536"/>
              <a:gd name="T10" fmla="*/ 5898240 60000 65536"/>
              <a:gd name="T11" fmla="*/ 0 60000 65536"/>
              <a:gd name="T12" fmla="*/ 3375 w 21600"/>
              <a:gd name="T13" fmla="*/ 5400 h 21600"/>
              <a:gd name="T14" fmla="*/ 18900 w 21600"/>
              <a:gd name="T15" fmla="*/ 16200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close/>
              </a:path>
              <a:path w="21600" h="21600">
                <a:moveTo>
                  <a:pt x="1350" y="5400"/>
                </a:moveTo>
                <a:lnTo>
                  <a:pt x="1350" y="16200"/>
                </a:lnTo>
                <a:lnTo>
                  <a:pt x="2700" y="16200"/>
                </a:lnTo>
                <a:lnTo>
                  <a:pt x="2700" y="5400"/>
                </a:lnTo>
                <a:close/>
              </a:path>
              <a:path w="21600" h="21600">
                <a:moveTo>
                  <a:pt x="0" y="5400"/>
                </a:moveTo>
                <a:lnTo>
                  <a:pt x="0" y="16200"/>
                </a:lnTo>
                <a:lnTo>
                  <a:pt x="675" y="16200"/>
                </a:lnTo>
                <a:lnTo>
                  <a:pt x="675" y="5400"/>
                </a:lnTo>
                <a:close/>
              </a:path>
            </a:pathLst>
          </a:custGeom>
          <a:solidFill>
            <a:schemeClr val="bg1"/>
          </a:solidFill>
          <a:ln w="9525">
            <a:solidFill>
              <a:srgbClr val="000000"/>
            </a:solidFill>
            <a:miter lim="800000"/>
            <a:headEnd/>
            <a:tailEnd/>
          </a:ln>
        </p:spPr>
        <p:txBody>
          <a:bodyPr wrap="none" anchor="ctr"/>
          <a:lstStyle/>
          <a:p>
            <a:endParaRPr lang="ja-JP" altLang="en-US"/>
          </a:p>
        </p:txBody>
      </p:sp>
      <p:sp>
        <p:nvSpPr>
          <p:cNvPr id="43" name="正方形/長方形 42"/>
          <p:cNvSpPr/>
          <p:nvPr/>
        </p:nvSpPr>
        <p:spPr>
          <a:xfrm>
            <a:off x="7815724" y="395372"/>
            <a:ext cx="1073243" cy="369332"/>
          </a:xfrm>
          <a:prstGeom prst="rect">
            <a:avLst/>
          </a:prstGeom>
          <a:noFill/>
        </p:spPr>
        <p:txBody>
          <a:bodyPr wrap="none">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lgn="ctr"/>
            <a:r>
              <a:rPr lang="ja-JP" altLang="en-US" dirty="0"/>
              <a:t>＜</a:t>
            </a:r>
            <a:r>
              <a:rPr lang="en-US" altLang="ja-JP" dirty="0"/>
              <a:t>Why</a:t>
            </a:r>
            <a:r>
              <a:rPr lang="ja-JP" altLang="en-US" dirty="0"/>
              <a:t>＞</a:t>
            </a:r>
          </a:p>
        </p:txBody>
      </p:sp>
      <p:sp>
        <p:nvSpPr>
          <p:cNvPr id="44" name="スライド番号プレースホルダ 43"/>
          <p:cNvSpPr>
            <a:spLocks noGrp="1"/>
          </p:cNvSpPr>
          <p:nvPr>
            <p:ph type="sldNum" sz="quarter" idx="12"/>
          </p:nvPr>
        </p:nvSpPr>
        <p:spPr>
          <a:xfrm>
            <a:off x="8407474" y="6707460"/>
            <a:ext cx="720080" cy="177924"/>
          </a:xfrm>
        </p:spPr>
        <p:txBody>
          <a:bodyPr/>
          <a:lstStyle/>
          <a:p>
            <a:fld id="{CCEC3038-1CF1-4B63-9920-55248DCFBA97}" type="slidenum">
              <a:rPr kumimoji="1" lang="ja-JP" altLang="en-US" smtClean="0"/>
              <a:pPr/>
              <a:t>86</a:t>
            </a:fld>
            <a:endParaRPr kumimoji="1" lang="ja-JP" altLang="en-US" dirty="0"/>
          </a:p>
        </p:txBody>
      </p:sp>
      <p:sp>
        <p:nvSpPr>
          <p:cNvPr id="46" name="テキスト ボックス 45"/>
          <p:cNvSpPr txBox="1"/>
          <p:nvPr/>
        </p:nvSpPr>
        <p:spPr>
          <a:xfrm>
            <a:off x="0" y="0"/>
            <a:ext cx="3851920" cy="260648"/>
          </a:xfrm>
          <a:prstGeom prst="rect">
            <a:avLst/>
          </a:prstGeom>
          <a:noFill/>
        </p:spPr>
        <p:txBody>
          <a:bodyPr wrap="square" rtlCol="0">
            <a:spAutoFit/>
          </a:bodyPr>
          <a:lstStyle/>
          <a:p>
            <a:r>
              <a:rPr lang="en-US" altLang="ja-JP" sz="1100" dirty="0"/>
              <a:t>Ⅱ</a:t>
            </a:r>
            <a:r>
              <a:rPr lang="ja-JP" altLang="en-US" sz="1100" dirty="0"/>
              <a:t>　公民連携</a:t>
            </a:r>
            <a:r>
              <a:rPr lang="en-US" altLang="ja-JP" sz="1100" dirty="0"/>
              <a:t>/</a:t>
            </a:r>
            <a:r>
              <a:rPr lang="ja-JP" altLang="en-US" sz="1100" dirty="0"/>
              <a:t>経営形態の見直し</a:t>
            </a:r>
            <a:r>
              <a:rPr lang="en-US" altLang="ja-JP" sz="1100" dirty="0"/>
              <a:t>【</a:t>
            </a:r>
            <a:r>
              <a:rPr lang="ja-JP" altLang="en-US" sz="1100" dirty="0"/>
              <a:t>民営化の取組</a:t>
            </a:r>
            <a:r>
              <a:rPr lang="en-US" altLang="ja-JP" sz="1100" dirty="0"/>
              <a:t>】</a:t>
            </a:r>
            <a:r>
              <a:rPr lang="ja-JP" altLang="en-US" sz="1100" dirty="0"/>
              <a:t>・下水道</a:t>
            </a:r>
            <a:endParaRPr kumimoji="1" lang="en-US" altLang="ja-JP" sz="1100" dirty="0"/>
          </a:p>
        </p:txBody>
      </p:sp>
      <p:grpSp>
        <p:nvGrpSpPr>
          <p:cNvPr id="49" name="グループ化 37"/>
          <p:cNvGrpSpPr/>
          <p:nvPr/>
        </p:nvGrpSpPr>
        <p:grpSpPr>
          <a:xfrm>
            <a:off x="227235" y="391348"/>
            <a:ext cx="8712968" cy="369332"/>
            <a:chOff x="179512" y="260648"/>
            <a:chExt cx="8712968" cy="369332"/>
          </a:xfrm>
        </p:grpSpPr>
        <p:sp>
          <p:nvSpPr>
            <p:cNvPr id="51" name="正方形/長方形 50"/>
            <p:cNvSpPr/>
            <p:nvPr/>
          </p:nvSpPr>
          <p:spPr>
            <a:xfrm>
              <a:off x="179512" y="260648"/>
              <a:ext cx="5904656" cy="369332"/>
            </a:xfrm>
            <a:prstGeom prst="rect">
              <a:avLst/>
            </a:prstGeom>
          </p:spPr>
          <p:txBody>
            <a:bodyPr wrap="square">
              <a:spAutoFit/>
            </a:bodyPr>
            <a:lstStyle/>
            <a:p>
              <a:pPr>
                <a:spcBef>
                  <a:spcPct val="0"/>
                </a:spcBef>
              </a:pPr>
              <a:r>
                <a:rPr lang="ja-JP" altLang="en-US" b="1" dirty="0">
                  <a:latin typeface="Times New Roman" pitchFamily="18" charset="0"/>
                  <a:ea typeface="ＭＳ ゴシック" pitchFamily="49" charset="-128"/>
                </a:rPr>
                <a:t>他都市と比較した事業効率</a:t>
              </a:r>
            </a:p>
          </p:txBody>
        </p:sp>
        <p:cxnSp>
          <p:nvCxnSpPr>
            <p:cNvPr id="52" name="直線コネクタ 51"/>
            <p:cNvCxnSpPr/>
            <p:nvPr/>
          </p:nvCxnSpPr>
          <p:spPr>
            <a:xfrm>
              <a:off x="179512" y="620688"/>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53" name="Text Box 22"/>
          <p:cNvSpPr txBox="1">
            <a:spLocks noChangeArrowheads="1"/>
          </p:cNvSpPr>
          <p:nvPr/>
        </p:nvSpPr>
        <p:spPr bwMode="auto">
          <a:xfrm>
            <a:off x="260474" y="723471"/>
            <a:ext cx="8632006" cy="685800"/>
          </a:xfrm>
          <a:prstGeom prst="rect">
            <a:avLst/>
          </a:prstGeom>
          <a:noFill/>
          <a:ln w="9525">
            <a:noFill/>
            <a:miter lim="800000"/>
            <a:headEnd/>
            <a:tailEnd/>
          </a:ln>
        </p:spPr>
        <p:txBody>
          <a:bodyPr/>
          <a:lstStyle/>
          <a:p>
            <a:pPr algn="l">
              <a:lnSpc>
                <a:spcPct val="125000"/>
              </a:lnSpc>
              <a:spcBef>
                <a:spcPct val="50000"/>
              </a:spcBef>
            </a:pPr>
            <a:r>
              <a:rPr lang="ja-JP" altLang="en-US" baseline="0" dirty="0">
                <a:solidFill>
                  <a:schemeClr val="tx1"/>
                </a:solidFill>
              </a:rPr>
              <a:t>　大阪市では早期に施設整備してきたことから、資本費（支払利息＋減価償却費）単価は極めて低く、維持管理費（人件費＋物件費）単価は他都市平均並みである。</a:t>
            </a:r>
            <a:endParaRPr lang="ja-JP" altLang="en-US" baseline="0" dirty="0">
              <a:solidFill>
                <a:srgbClr val="FF0000"/>
              </a:solidFill>
            </a:endParaRPr>
          </a:p>
        </p:txBody>
      </p:sp>
      <p:sp>
        <p:nvSpPr>
          <p:cNvPr id="41" name="Text Box 35"/>
          <p:cNvSpPr txBox="1">
            <a:spLocks noChangeArrowheads="1"/>
          </p:cNvSpPr>
          <p:nvPr/>
        </p:nvSpPr>
        <p:spPr bwMode="auto">
          <a:xfrm>
            <a:off x="4865624" y="3747057"/>
            <a:ext cx="4104000" cy="233014"/>
          </a:xfrm>
          <a:prstGeom prst="rect">
            <a:avLst/>
          </a:prstGeom>
          <a:noFill/>
          <a:ln w="9525">
            <a:noFill/>
            <a:miter lim="800000"/>
            <a:headEnd/>
            <a:tailEnd/>
          </a:ln>
        </p:spPr>
        <p:txBody>
          <a:bodyPr lIns="90000" tIns="46800" rIns="90000" bIns="46800">
            <a:spAutoFit/>
          </a:bodyPr>
          <a:lstStyle/>
          <a:p>
            <a:pPr algn="l">
              <a:lnSpc>
                <a:spcPct val="100000"/>
              </a:lnSpc>
              <a:spcBef>
                <a:spcPct val="30000"/>
              </a:spcBef>
            </a:pPr>
            <a:r>
              <a:rPr lang="en-US" altLang="ja-JP" sz="900" dirty="0">
                <a:latin typeface="Times New Roman" pitchFamily="18" charset="0"/>
              </a:rPr>
              <a:t>※</a:t>
            </a:r>
            <a:r>
              <a:rPr lang="ja-JP" altLang="en-US" sz="900" dirty="0">
                <a:latin typeface="Times New Roman" pitchFamily="18" charset="0"/>
              </a:rPr>
              <a:t>　</a:t>
            </a:r>
            <a:r>
              <a:rPr lang="en-US" altLang="ja-JP" sz="900" dirty="0">
                <a:latin typeface="Times New Roman" pitchFamily="18" charset="0"/>
              </a:rPr>
              <a:t>2012</a:t>
            </a:r>
            <a:r>
              <a:rPr lang="ja-JP" altLang="en-US" sz="900" dirty="0">
                <a:latin typeface="Times New Roman" pitchFamily="18" charset="0"/>
              </a:rPr>
              <a:t>年度時点 大阪市</a:t>
            </a:r>
            <a:r>
              <a:rPr lang="en-US" altLang="ja-JP" sz="900" dirty="0">
                <a:latin typeface="Times New Roman" pitchFamily="18" charset="0"/>
              </a:rPr>
              <a:t>63</a:t>
            </a:r>
            <a:r>
              <a:rPr lang="ja-JP" altLang="en-US" sz="900" dirty="0">
                <a:latin typeface="Times New Roman" pitchFamily="18" charset="0"/>
              </a:rPr>
              <a:t>（他都市平均より</a:t>
            </a:r>
            <a:r>
              <a:rPr lang="en-US" altLang="ja-JP" sz="900" dirty="0">
                <a:latin typeface="Times New Roman" pitchFamily="18" charset="0"/>
              </a:rPr>
              <a:t>40</a:t>
            </a:r>
            <a:r>
              <a:rPr lang="ja-JP" altLang="en-US" sz="900" dirty="0">
                <a:latin typeface="Times New Roman" pitchFamily="18" charset="0"/>
              </a:rPr>
              <a:t>％安い）</a:t>
            </a:r>
            <a:endParaRPr lang="ja-JP" altLang="en-US" sz="900" baseline="0" dirty="0">
              <a:latin typeface="Times New Roman" pitchFamily="18" charset="0"/>
            </a:endParaRPr>
          </a:p>
        </p:txBody>
      </p:sp>
      <p:sp>
        <p:nvSpPr>
          <p:cNvPr id="54" name="Text Box 35"/>
          <p:cNvSpPr txBox="1">
            <a:spLocks noChangeArrowheads="1"/>
          </p:cNvSpPr>
          <p:nvPr/>
        </p:nvSpPr>
        <p:spPr bwMode="auto">
          <a:xfrm>
            <a:off x="4799450" y="6466355"/>
            <a:ext cx="4140000" cy="233014"/>
          </a:xfrm>
          <a:prstGeom prst="rect">
            <a:avLst/>
          </a:prstGeom>
          <a:noFill/>
          <a:ln w="9525">
            <a:noFill/>
            <a:miter lim="800000"/>
            <a:headEnd/>
            <a:tailEnd/>
          </a:ln>
        </p:spPr>
        <p:txBody>
          <a:bodyPr lIns="90000" tIns="46800" rIns="90000" bIns="46800">
            <a:spAutoFit/>
          </a:bodyPr>
          <a:lstStyle/>
          <a:p>
            <a:pPr algn="l">
              <a:lnSpc>
                <a:spcPct val="100000"/>
              </a:lnSpc>
              <a:spcBef>
                <a:spcPct val="30000"/>
              </a:spcBef>
            </a:pPr>
            <a:r>
              <a:rPr lang="en-US" altLang="ja-JP" sz="900" dirty="0">
                <a:latin typeface="Times New Roman" pitchFamily="18" charset="0"/>
              </a:rPr>
              <a:t>※</a:t>
            </a:r>
            <a:r>
              <a:rPr lang="ja-JP" altLang="en-US" sz="900" dirty="0">
                <a:latin typeface="Times New Roman" pitchFamily="18" charset="0"/>
              </a:rPr>
              <a:t>　</a:t>
            </a:r>
            <a:r>
              <a:rPr lang="en-US" altLang="ja-JP" sz="900" dirty="0">
                <a:latin typeface="Times New Roman" pitchFamily="18" charset="0"/>
              </a:rPr>
              <a:t>2012</a:t>
            </a:r>
            <a:r>
              <a:rPr lang="ja-JP" altLang="en-US" sz="900" dirty="0">
                <a:latin typeface="Times New Roman" pitchFamily="18" charset="0"/>
              </a:rPr>
              <a:t>年度時点 大阪市</a:t>
            </a:r>
            <a:r>
              <a:rPr lang="en-US" altLang="ja-JP" sz="900" dirty="0">
                <a:latin typeface="Times New Roman" pitchFamily="18" charset="0"/>
              </a:rPr>
              <a:t>46</a:t>
            </a:r>
            <a:r>
              <a:rPr lang="ja-JP" altLang="en-US" sz="900" dirty="0">
                <a:latin typeface="Times New Roman" pitchFamily="18" charset="0"/>
              </a:rPr>
              <a:t>（他都市平均並み）</a:t>
            </a:r>
            <a:endParaRPr lang="ja-JP" altLang="en-US" sz="900" baseline="0" dirty="0">
              <a:latin typeface="Times New Roman" pitchFamily="18" charset="0"/>
            </a:endParaRPr>
          </a:p>
        </p:txBody>
      </p:sp>
      <p:sp>
        <p:nvSpPr>
          <p:cNvPr id="50" name="テキスト ボックス 49"/>
          <p:cNvSpPr txBox="1"/>
          <p:nvPr/>
        </p:nvSpPr>
        <p:spPr>
          <a:xfrm>
            <a:off x="8154652" y="33323"/>
            <a:ext cx="899592" cy="307778"/>
          </a:xfrm>
          <a:prstGeom prst="rect">
            <a:avLst/>
          </a:prstGeom>
          <a:noFill/>
        </p:spPr>
        <p:txBody>
          <a:bodyPr wrap="square" rtlCol="0">
            <a:spAutoFit/>
          </a:bodyPr>
          <a:lstStyle/>
          <a:p>
            <a:r>
              <a:rPr lang="en-US" altLang="ja-JP" sz="1400" dirty="0" smtClean="0"/>
              <a:t>C5.(85)</a:t>
            </a:r>
            <a:endParaRPr lang="ja-JP" altLang="en-US" sz="1400" dirty="0"/>
          </a:p>
        </p:txBody>
      </p:sp>
    </p:spTree>
    <p:extLst>
      <p:ext uri="{BB962C8B-B14F-4D97-AF65-F5344CB8AC3E}">
        <p14:creationId xmlns:p14="http://schemas.microsoft.com/office/powerpoint/2010/main" val="1087459396"/>
      </p:ext>
    </p:extLst>
  </p:cSld>
  <p:clrMapOvr>
    <a:masterClrMapping/>
  </p:clrMapOvr>
  <p:timing>
    <p:tnLst>
      <p:par>
        <p:cTn id="1" dur="indefinite" restart="never" nodeType="tmRoot"/>
      </p:par>
    </p:tnLst>
  </p:timing>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26" name="Text Box 13"/>
          <p:cNvSpPr txBox="1">
            <a:spLocks noChangeArrowheads="1"/>
          </p:cNvSpPr>
          <p:nvPr/>
        </p:nvSpPr>
        <p:spPr bwMode="auto">
          <a:xfrm>
            <a:off x="99060" y="1844824"/>
            <a:ext cx="4527651" cy="276999"/>
          </a:xfrm>
          <a:prstGeom prst="rect">
            <a:avLst/>
          </a:prstGeom>
          <a:noFill/>
          <a:ln w="9525">
            <a:noFill/>
            <a:miter lim="800000"/>
            <a:headEnd/>
            <a:tailEnd/>
          </a:ln>
        </p:spPr>
        <p:txBody>
          <a:bodyPr wrap="square">
            <a:spAutoFit/>
          </a:bodyPr>
          <a:lstStyle/>
          <a:p>
            <a:pPr algn="just"/>
            <a:r>
              <a:rPr lang="en-US" altLang="ja-JP" sz="1200" baseline="0" dirty="0">
                <a:solidFill>
                  <a:schemeClr val="tx1"/>
                </a:solidFill>
              </a:rPr>
              <a:t>&lt;</a:t>
            </a:r>
            <a:r>
              <a:rPr lang="ja-JP" altLang="en-US" sz="1200" baseline="0" dirty="0">
                <a:solidFill>
                  <a:schemeClr val="tx1"/>
                </a:solidFill>
              </a:rPr>
              <a:t>処理水量あたりの部門別職員数　</a:t>
            </a:r>
            <a:r>
              <a:rPr lang="ja-JP" altLang="en-US" sz="1000" baseline="0" dirty="0">
                <a:solidFill>
                  <a:schemeClr val="tx1"/>
                </a:solidFill>
              </a:rPr>
              <a:t>（</a:t>
            </a:r>
            <a:r>
              <a:rPr lang="en-US" altLang="ja-JP" sz="1000" baseline="0" dirty="0">
                <a:solidFill>
                  <a:schemeClr val="tx1"/>
                </a:solidFill>
              </a:rPr>
              <a:t>2012</a:t>
            </a:r>
            <a:r>
              <a:rPr lang="ja-JP" altLang="en-US" sz="1000" baseline="0" dirty="0">
                <a:solidFill>
                  <a:schemeClr val="tx1"/>
                </a:solidFill>
              </a:rPr>
              <a:t>年度　単位：人</a:t>
            </a:r>
            <a:r>
              <a:rPr lang="en-US" altLang="ja-JP" sz="1000" baseline="0" dirty="0">
                <a:solidFill>
                  <a:schemeClr val="tx1"/>
                </a:solidFill>
              </a:rPr>
              <a:t>/</a:t>
            </a:r>
            <a:r>
              <a:rPr lang="ja-JP" altLang="en-US" sz="1000" baseline="0" dirty="0">
                <a:solidFill>
                  <a:schemeClr val="tx1"/>
                </a:solidFill>
              </a:rPr>
              <a:t>億</a:t>
            </a:r>
            <a:r>
              <a:rPr lang="en-US" altLang="ja-JP" sz="1000" baseline="0" dirty="0">
                <a:solidFill>
                  <a:schemeClr val="tx1"/>
                </a:solidFill>
              </a:rPr>
              <a:t>m</a:t>
            </a:r>
            <a:r>
              <a:rPr lang="en-US" altLang="ja-JP" sz="1000" baseline="30000" dirty="0">
                <a:solidFill>
                  <a:schemeClr val="tx1"/>
                </a:solidFill>
              </a:rPr>
              <a:t>3</a:t>
            </a:r>
            <a:r>
              <a:rPr lang="ja-JP" altLang="en-US" sz="1000" baseline="0" dirty="0">
                <a:solidFill>
                  <a:schemeClr val="tx1"/>
                </a:solidFill>
              </a:rPr>
              <a:t>）</a:t>
            </a:r>
            <a:r>
              <a:rPr lang="en-US" altLang="ja-JP" sz="1200" baseline="0" dirty="0">
                <a:solidFill>
                  <a:schemeClr val="tx1"/>
                </a:solidFill>
              </a:rPr>
              <a:t>&gt;</a:t>
            </a:r>
          </a:p>
        </p:txBody>
      </p:sp>
      <p:sp>
        <p:nvSpPr>
          <p:cNvPr id="17434" name="Text Box 36"/>
          <p:cNvSpPr txBox="1">
            <a:spLocks noChangeArrowheads="1"/>
          </p:cNvSpPr>
          <p:nvPr/>
        </p:nvSpPr>
        <p:spPr bwMode="auto">
          <a:xfrm>
            <a:off x="129712" y="1052736"/>
            <a:ext cx="8319387" cy="648512"/>
          </a:xfrm>
          <a:prstGeom prst="rect">
            <a:avLst/>
          </a:prstGeom>
          <a:noFill/>
          <a:ln w="9525">
            <a:noFill/>
            <a:miter lim="800000"/>
            <a:headEnd/>
            <a:tailEnd/>
          </a:ln>
        </p:spPr>
        <p:txBody>
          <a:bodyPr wrap="square" lIns="90000" tIns="46800" rIns="90000" bIns="46800">
            <a:spAutoFit/>
          </a:bodyPr>
          <a:lstStyle/>
          <a:p>
            <a:pPr algn="l">
              <a:lnSpc>
                <a:spcPct val="100000"/>
              </a:lnSpc>
              <a:spcBef>
                <a:spcPct val="50000"/>
              </a:spcBef>
            </a:pPr>
            <a:r>
              <a:rPr lang="en-US" altLang="ja-JP" baseline="0" dirty="0">
                <a:latin typeface="Arial" charset="0"/>
              </a:rPr>
              <a:t>2012</a:t>
            </a:r>
            <a:r>
              <a:rPr lang="ja-JP" altLang="en-US" baseline="0" dirty="0">
                <a:latin typeface="Arial" charset="0"/>
              </a:rPr>
              <a:t>年度時点においては、</a:t>
            </a:r>
            <a:r>
              <a:rPr lang="ja-JP" altLang="en-US" baseline="0" dirty="0">
                <a:solidFill>
                  <a:schemeClr val="tx1"/>
                </a:solidFill>
                <a:latin typeface="Arial" charset="0"/>
              </a:rPr>
              <a:t>部門別では、大阪市は維持管理部門の職員数が他都市と比べて多い</a:t>
            </a:r>
            <a:r>
              <a:rPr lang="ja-JP" altLang="en-US" baseline="0" dirty="0">
                <a:latin typeface="Arial" charset="0"/>
              </a:rPr>
              <a:t>状況であった</a:t>
            </a:r>
            <a:r>
              <a:rPr lang="ja-JP" altLang="en-US" baseline="0" dirty="0">
                <a:solidFill>
                  <a:schemeClr val="tx1"/>
                </a:solidFill>
                <a:latin typeface="Arial" charset="0"/>
              </a:rPr>
              <a:t>。</a:t>
            </a:r>
          </a:p>
        </p:txBody>
      </p:sp>
      <p:sp>
        <p:nvSpPr>
          <p:cNvPr id="17435" name="Freeform 37"/>
          <p:cNvSpPr>
            <a:spLocks/>
          </p:cNvSpPr>
          <p:nvPr/>
        </p:nvSpPr>
        <p:spPr bwMode="auto">
          <a:xfrm rot="5400000">
            <a:off x="1531840" y="4571947"/>
            <a:ext cx="182437" cy="2473083"/>
          </a:xfrm>
          <a:custGeom>
            <a:avLst/>
            <a:gdLst>
              <a:gd name="T0" fmla="*/ 2147483647 w 150"/>
              <a:gd name="T1" fmla="*/ 2147483647 h 552"/>
              <a:gd name="T2" fmla="*/ 0 w 150"/>
              <a:gd name="T3" fmla="*/ 0 h 552"/>
              <a:gd name="T4" fmla="*/ 0 w 150"/>
              <a:gd name="T5" fmla="*/ 2147483647 h 552"/>
              <a:gd name="T6" fmla="*/ 2147483647 w 150"/>
              <a:gd name="T7" fmla="*/ 2147483647 h 552"/>
              <a:gd name="T8" fmla="*/ 0 60000 65536"/>
              <a:gd name="T9" fmla="*/ 0 60000 65536"/>
              <a:gd name="T10" fmla="*/ 0 60000 65536"/>
              <a:gd name="T11" fmla="*/ 0 60000 65536"/>
              <a:gd name="T12" fmla="*/ 0 w 150"/>
              <a:gd name="T13" fmla="*/ 0 h 552"/>
              <a:gd name="T14" fmla="*/ 150 w 150"/>
              <a:gd name="T15" fmla="*/ 552 h 552"/>
            </a:gdLst>
            <a:ahLst/>
            <a:cxnLst>
              <a:cxn ang="T8">
                <a:pos x="T0" y="T1"/>
              </a:cxn>
              <a:cxn ang="T9">
                <a:pos x="T2" y="T3"/>
              </a:cxn>
              <a:cxn ang="T10">
                <a:pos x="T4" y="T5"/>
              </a:cxn>
              <a:cxn ang="T11">
                <a:pos x="T6" y="T7"/>
              </a:cxn>
            </a:cxnLst>
            <a:rect l="T12" t="T13" r="T14" b="T15"/>
            <a:pathLst>
              <a:path w="150" h="552">
                <a:moveTo>
                  <a:pt x="150" y="276"/>
                </a:moveTo>
                <a:lnTo>
                  <a:pt x="0" y="0"/>
                </a:lnTo>
                <a:lnTo>
                  <a:pt x="0" y="552"/>
                </a:lnTo>
                <a:lnTo>
                  <a:pt x="150" y="276"/>
                </a:lnTo>
                <a:close/>
              </a:path>
            </a:pathLst>
          </a:custGeom>
          <a:solidFill>
            <a:srgbClr val="C0C0C0"/>
          </a:solidFill>
          <a:ln w="9525" cap="rnd">
            <a:solidFill>
              <a:srgbClr val="000000"/>
            </a:solidFill>
            <a:prstDash val="solid"/>
            <a:round/>
            <a:headEnd/>
            <a:tailEnd/>
          </a:ln>
        </p:spPr>
        <p:txBody>
          <a:bodyPr/>
          <a:lstStyle/>
          <a:p>
            <a:endParaRPr lang="ja-JP" altLang="en-US"/>
          </a:p>
        </p:txBody>
      </p:sp>
      <p:sp>
        <p:nvSpPr>
          <p:cNvPr id="17436" name="Text Box 38"/>
          <p:cNvSpPr txBox="1">
            <a:spLocks noChangeArrowheads="1"/>
          </p:cNvSpPr>
          <p:nvPr/>
        </p:nvSpPr>
        <p:spPr bwMode="auto">
          <a:xfrm>
            <a:off x="458318" y="6155431"/>
            <a:ext cx="2329484" cy="307777"/>
          </a:xfrm>
          <a:prstGeom prst="rect">
            <a:avLst/>
          </a:prstGeom>
          <a:noFill/>
          <a:ln w="9525">
            <a:noFill/>
            <a:miter lim="800000"/>
            <a:headEnd/>
            <a:tailEnd/>
          </a:ln>
        </p:spPr>
        <p:txBody>
          <a:bodyPr wrap="none">
            <a:spAutoFit/>
          </a:bodyPr>
          <a:lstStyle/>
          <a:p>
            <a:pPr algn="just"/>
            <a:r>
              <a:rPr lang="ja-JP" altLang="en-US" sz="1400" baseline="0" dirty="0">
                <a:solidFill>
                  <a:schemeClr val="tx1"/>
                </a:solidFill>
              </a:rPr>
              <a:t>維持管理部門の職員が多い</a:t>
            </a:r>
          </a:p>
        </p:txBody>
      </p:sp>
      <p:graphicFrame>
        <p:nvGraphicFramePr>
          <p:cNvPr id="17410" name="Object 99"/>
          <p:cNvGraphicFramePr>
            <a:graphicFrameLocks noChangeAspect="1"/>
          </p:cNvGraphicFramePr>
          <p:nvPr>
            <p:extLst/>
          </p:nvPr>
        </p:nvGraphicFramePr>
        <p:xfrm>
          <a:off x="247921" y="2773751"/>
          <a:ext cx="2784475" cy="2574925"/>
        </p:xfrm>
        <a:graphic>
          <a:graphicData uri="http://schemas.openxmlformats.org/presentationml/2006/ole">
            <mc:AlternateContent xmlns:mc="http://schemas.openxmlformats.org/markup-compatibility/2006">
              <mc:Choice xmlns:v="urn:schemas-microsoft-com:vml" Requires="v">
                <p:oleObj spid="_x0000_s140968" name="ワークシート" r:id="rId3" imgW="2952883" imgH="2448028" progId="Excel.Sheet.8">
                  <p:embed/>
                </p:oleObj>
              </mc:Choice>
              <mc:Fallback>
                <p:oleObj name="ワークシート" r:id="rId3" imgW="2952883" imgH="2448028" progId="Excel.Sheet.8">
                  <p:embed/>
                  <p:pic>
                    <p:nvPicPr>
                      <p:cNvPr id="0" name=""/>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47921" y="2773751"/>
                        <a:ext cx="2784475" cy="2574925"/>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graphicFrame>
        <p:nvGraphicFramePr>
          <p:cNvPr id="17416" name="Object 93"/>
          <p:cNvGraphicFramePr>
            <a:graphicFrameLocks noChangeAspect="1"/>
          </p:cNvGraphicFramePr>
          <p:nvPr>
            <p:extLst/>
          </p:nvPr>
        </p:nvGraphicFramePr>
        <p:xfrm>
          <a:off x="6059921" y="2676139"/>
          <a:ext cx="2778577" cy="2740025"/>
        </p:xfrm>
        <a:graphic>
          <a:graphicData uri="http://schemas.openxmlformats.org/presentationml/2006/ole">
            <mc:AlternateContent xmlns:mc="http://schemas.openxmlformats.org/markup-compatibility/2006">
              <mc:Choice xmlns:v="urn:schemas-microsoft-com:vml" Requires="v">
                <p:oleObj spid="_x0000_s140969" name="ワークシート" r:id="rId5" imgW="2219454" imgH="2514701" progId="Excel.Sheet.8">
                  <p:embed/>
                </p:oleObj>
              </mc:Choice>
              <mc:Fallback>
                <p:oleObj name="ワークシート" r:id="rId5" imgW="2219454" imgH="2514701" progId="Excel.Sheet.8">
                  <p:embed/>
                  <p:pic>
                    <p:nvPicPr>
                      <p:cNvPr id="0" name=""/>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6059921" y="2676139"/>
                        <a:ext cx="2778577" cy="2740025"/>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graphicFrame>
        <p:nvGraphicFramePr>
          <p:cNvPr id="17417" name="Object 92"/>
          <p:cNvGraphicFramePr>
            <a:graphicFrameLocks noChangeAspect="1"/>
          </p:cNvGraphicFramePr>
          <p:nvPr>
            <p:extLst/>
          </p:nvPr>
        </p:nvGraphicFramePr>
        <p:xfrm>
          <a:off x="3189805" y="2773751"/>
          <a:ext cx="2786616" cy="2595562"/>
        </p:xfrm>
        <a:graphic>
          <a:graphicData uri="http://schemas.openxmlformats.org/presentationml/2006/ole">
            <mc:AlternateContent xmlns:mc="http://schemas.openxmlformats.org/markup-compatibility/2006">
              <mc:Choice xmlns:v="urn:schemas-microsoft-com:vml" Requires="v">
                <p:oleObj spid="_x0000_s140970" name="ワークシート" r:id="rId7" imgW="2428928" imgH="2295515" progId="Excel.Sheet.8">
                  <p:embed/>
                </p:oleObj>
              </mc:Choice>
              <mc:Fallback>
                <p:oleObj name="ワークシート" r:id="rId7" imgW="2428928" imgH="2295515" progId="Excel.Sheet.8">
                  <p:embed/>
                  <p:pic>
                    <p:nvPicPr>
                      <p:cNvPr id="0" name=""/>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3189805" y="2773751"/>
                        <a:ext cx="2786616" cy="2595562"/>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17421" name="Text Box 4"/>
          <p:cNvSpPr txBox="1">
            <a:spLocks noChangeArrowheads="1"/>
          </p:cNvSpPr>
          <p:nvPr/>
        </p:nvSpPr>
        <p:spPr bwMode="auto">
          <a:xfrm>
            <a:off x="240187" y="2527530"/>
            <a:ext cx="1082348" cy="246221"/>
          </a:xfrm>
          <a:prstGeom prst="rect">
            <a:avLst/>
          </a:prstGeom>
          <a:noFill/>
          <a:ln w="9525">
            <a:noFill/>
            <a:miter lim="800000"/>
            <a:headEnd/>
            <a:tailEnd/>
          </a:ln>
        </p:spPr>
        <p:txBody>
          <a:bodyPr wrap="none">
            <a:spAutoFit/>
          </a:bodyPr>
          <a:lstStyle/>
          <a:p>
            <a:pPr algn="just"/>
            <a:r>
              <a:rPr lang="en-US" altLang="ja-JP" sz="1000" baseline="0" dirty="0">
                <a:solidFill>
                  <a:schemeClr val="tx1"/>
                </a:solidFill>
              </a:rPr>
              <a:t>○</a:t>
            </a:r>
            <a:r>
              <a:rPr lang="ja-JP" altLang="en-US" sz="1000" dirty="0"/>
              <a:t>維持管理</a:t>
            </a:r>
            <a:r>
              <a:rPr lang="ja-JP" altLang="en-US" sz="1000" baseline="0" dirty="0">
                <a:solidFill>
                  <a:schemeClr val="tx1"/>
                </a:solidFill>
              </a:rPr>
              <a:t>部門</a:t>
            </a:r>
          </a:p>
        </p:txBody>
      </p:sp>
      <p:sp>
        <p:nvSpPr>
          <p:cNvPr id="17424" name="Text Box 7"/>
          <p:cNvSpPr txBox="1">
            <a:spLocks noChangeArrowheads="1"/>
          </p:cNvSpPr>
          <p:nvPr/>
        </p:nvSpPr>
        <p:spPr bwMode="auto">
          <a:xfrm>
            <a:off x="3226321" y="2413230"/>
            <a:ext cx="819150" cy="228600"/>
          </a:xfrm>
          <a:prstGeom prst="rect">
            <a:avLst/>
          </a:prstGeom>
          <a:noFill/>
          <a:ln w="9525">
            <a:noFill/>
            <a:miter lim="800000"/>
            <a:headEnd/>
            <a:tailEnd/>
          </a:ln>
        </p:spPr>
        <p:txBody>
          <a:bodyPr wrap="none">
            <a:spAutoFit/>
          </a:bodyPr>
          <a:lstStyle/>
          <a:p>
            <a:pPr algn="just"/>
            <a:r>
              <a:rPr lang="en-US" altLang="ja-JP" sz="1000" baseline="0" dirty="0">
                <a:solidFill>
                  <a:schemeClr val="tx1"/>
                </a:solidFill>
              </a:rPr>
              <a:t>○</a:t>
            </a:r>
            <a:r>
              <a:rPr lang="ja-JP" altLang="en-US" sz="1000" baseline="0" dirty="0">
                <a:solidFill>
                  <a:schemeClr val="tx1"/>
                </a:solidFill>
              </a:rPr>
              <a:t>資本部門</a:t>
            </a:r>
          </a:p>
        </p:txBody>
      </p:sp>
      <p:sp>
        <p:nvSpPr>
          <p:cNvPr id="17425" name="Text Box 8"/>
          <p:cNvSpPr txBox="1">
            <a:spLocks noChangeArrowheads="1"/>
          </p:cNvSpPr>
          <p:nvPr/>
        </p:nvSpPr>
        <p:spPr bwMode="auto">
          <a:xfrm>
            <a:off x="6112341" y="2348879"/>
            <a:ext cx="1558440" cy="246221"/>
          </a:xfrm>
          <a:prstGeom prst="rect">
            <a:avLst/>
          </a:prstGeom>
          <a:noFill/>
          <a:ln w="9525">
            <a:noFill/>
            <a:miter lim="800000"/>
            <a:headEnd/>
            <a:tailEnd/>
          </a:ln>
        </p:spPr>
        <p:txBody>
          <a:bodyPr wrap="none">
            <a:spAutoFit/>
          </a:bodyPr>
          <a:lstStyle/>
          <a:p>
            <a:pPr algn="just"/>
            <a:r>
              <a:rPr lang="en-US" altLang="ja-JP" sz="1000" baseline="0" dirty="0">
                <a:solidFill>
                  <a:schemeClr val="tx1"/>
                </a:solidFill>
              </a:rPr>
              <a:t>○</a:t>
            </a:r>
            <a:r>
              <a:rPr lang="ja-JP" altLang="en-US" sz="1000" baseline="0" dirty="0">
                <a:solidFill>
                  <a:schemeClr val="tx1"/>
                </a:solidFill>
              </a:rPr>
              <a:t>その他（総務部門など）</a:t>
            </a:r>
            <a:endParaRPr lang="ja-JP" altLang="en-US" sz="1000" baseline="30000" dirty="0">
              <a:solidFill>
                <a:schemeClr val="tx1"/>
              </a:solidFill>
            </a:endParaRPr>
          </a:p>
        </p:txBody>
      </p:sp>
      <p:sp>
        <p:nvSpPr>
          <p:cNvPr id="17438" name="Line 50"/>
          <p:cNvSpPr>
            <a:spLocks noChangeShapeType="1"/>
          </p:cNvSpPr>
          <p:nvPr/>
        </p:nvSpPr>
        <p:spPr bwMode="auto">
          <a:xfrm>
            <a:off x="99060" y="3924695"/>
            <a:ext cx="1524000" cy="0"/>
          </a:xfrm>
          <a:prstGeom prst="line">
            <a:avLst/>
          </a:prstGeom>
          <a:noFill/>
          <a:ln w="9525">
            <a:noFill/>
            <a:round/>
            <a:headEnd/>
            <a:tailEnd/>
          </a:ln>
        </p:spPr>
        <p:txBody>
          <a:bodyPr/>
          <a:lstStyle/>
          <a:p>
            <a:endParaRPr lang="ja-JP" altLang="en-US"/>
          </a:p>
        </p:txBody>
      </p:sp>
      <p:sp>
        <p:nvSpPr>
          <p:cNvPr id="17439" name="Line 51"/>
          <p:cNvSpPr>
            <a:spLocks noChangeShapeType="1"/>
          </p:cNvSpPr>
          <p:nvPr/>
        </p:nvSpPr>
        <p:spPr bwMode="auto">
          <a:xfrm>
            <a:off x="275858" y="3857038"/>
            <a:ext cx="2711965" cy="5697"/>
          </a:xfrm>
          <a:prstGeom prst="line">
            <a:avLst/>
          </a:prstGeom>
          <a:noFill/>
          <a:ln w="9525">
            <a:solidFill>
              <a:srgbClr val="000000"/>
            </a:solidFill>
            <a:prstDash val="sysDot"/>
            <a:round/>
            <a:headEnd/>
            <a:tailEnd/>
          </a:ln>
        </p:spPr>
        <p:txBody>
          <a:bodyPr/>
          <a:lstStyle/>
          <a:p>
            <a:endParaRPr lang="ja-JP" altLang="en-US"/>
          </a:p>
        </p:txBody>
      </p:sp>
      <p:sp>
        <p:nvSpPr>
          <p:cNvPr id="17440" name="Text Box 52"/>
          <p:cNvSpPr txBox="1">
            <a:spLocks noChangeArrowheads="1"/>
          </p:cNvSpPr>
          <p:nvPr/>
        </p:nvSpPr>
        <p:spPr bwMode="auto">
          <a:xfrm>
            <a:off x="2451989" y="3314327"/>
            <a:ext cx="457200" cy="402291"/>
          </a:xfrm>
          <a:prstGeom prst="rect">
            <a:avLst/>
          </a:prstGeom>
          <a:noFill/>
          <a:ln w="9525">
            <a:noFill/>
            <a:miter lim="800000"/>
            <a:headEnd/>
            <a:tailEnd/>
          </a:ln>
        </p:spPr>
        <p:txBody>
          <a:bodyPr lIns="90000" tIns="46800" rIns="90000" bIns="46800">
            <a:spAutoFit/>
          </a:bodyPr>
          <a:lstStyle/>
          <a:p>
            <a:pPr algn="ctr">
              <a:spcBef>
                <a:spcPct val="0"/>
              </a:spcBef>
            </a:pPr>
            <a:r>
              <a:rPr lang="ja-JP" altLang="en-US" sz="1000" baseline="0" dirty="0">
                <a:solidFill>
                  <a:schemeClr val="tx1"/>
                </a:solidFill>
              </a:rPr>
              <a:t>平均</a:t>
            </a:r>
          </a:p>
          <a:p>
            <a:pPr algn="ctr">
              <a:spcBef>
                <a:spcPct val="0"/>
              </a:spcBef>
            </a:pPr>
            <a:r>
              <a:rPr lang="en-US" altLang="ja-JP" sz="1000" dirty="0"/>
              <a:t>132</a:t>
            </a:r>
            <a:endParaRPr lang="en-US" altLang="ja-JP" sz="1000" baseline="0" dirty="0">
              <a:solidFill>
                <a:schemeClr val="tx1"/>
              </a:solidFill>
            </a:endParaRPr>
          </a:p>
        </p:txBody>
      </p:sp>
      <p:sp>
        <p:nvSpPr>
          <p:cNvPr id="17445" name="Line 57"/>
          <p:cNvSpPr>
            <a:spLocks noChangeShapeType="1"/>
          </p:cNvSpPr>
          <p:nvPr/>
        </p:nvSpPr>
        <p:spPr bwMode="auto">
          <a:xfrm>
            <a:off x="3176332" y="3626519"/>
            <a:ext cx="2675629" cy="19084"/>
          </a:xfrm>
          <a:prstGeom prst="line">
            <a:avLst/>
          </a:prstGeom>
          <a:noFill/>
          <a:ln w="9525">
            <a:solidFill>
              <a:srgbClr val="000000"/>
            </a:solidFill>
            <a:prstDash val="sysDot"/>
            <a:round/>
            <a:headEnd/>
            <a:tailEnd/>
          </a:ln>
        </p:spPr>
        <p:txBody>
          <a:bodyPr/>
          <a:lstStyle/>
          <a:p>
            <a:endParaRPr lang="ja-JP" altLang="en-US"/>
          </a:p>
        </p:txBody>
      </p:sp>
      <p:sp>
        <p:nvSpPr>
          <p:cNvPr id="17446" name="Text Box 58"/>
          <p:cNvSpPr txBox="1">
            <a:spLocks noChangeArrowheads="1"/>
          </p:cNvSpPr>
          <p:nvPr/>
        </p:nvSpPr>
        <p:spPr bwMode="auto">
          <a:xfrm>
            <a:off x="5488274" y="2910967"/>
            <a:ext cx="457200" cy="402291"/>
          </a:xfrm>
          <a:prstGeom prst="rect">
            <a:avLst/>
          </a:prstGeom>
          <a:noFill/>
          <a:ln w="9525">
            <a:noFill/>
            <a:miter lim="800000"/>
            <a:headEnd/>
            <a:tailEnd/>
          </a:ln>
        </p:spPr>
        <p:txBody>
          <a:bodyPr lIns="90000" tIns="46800" rIns="90000" bIns="46800">
            <a:spAutoFit/>
          </a:bodyPr>
          <a:lstStyle/>
          <a:p>
            <a:pPr algn="ctr">
              <a:spcBef>
                <a:spcPct val="0"/>
              </a:spcBef>
            </a:pPr>
            <a:r>
              <a:rPr lang="ja-JP" altLang="en-US" sz="1000" baseline="0" dirty="0">
                <a:solidFill>
                  <a:schemeClr val="tx1"/>
                </a:solidFill>
              </a:rPr>
              <a:t>平均</a:t>
            </a:r>
          </a:p>
          <a:p>
            <a:pPr algn="ctr">
              <a:spcBef>
                <a:spcPct val="0"/>
              </a:spcBef>
            </a:pPr>
            <a:r>
              <a:rPr lang="en-US" altLang="ja-JP" sz="1000" baseline="0" dirty="0">
                <a:solidFill>
                  <a:schemeClr val="tx1"/>
                </a:solidFill>
              </a:rPr>
              <a:t>46</a:t>
            </a:r>
            <a:endParaRPr lang="ja-JP" altLang="en-US" sz="1000" baseline="0" dirty="0">
              <a:solidFill>
                <a:schemeClr val="tx1"/>
              </a:solidFill>
            </a:endParaRPr>
          </a:p>
        </p:txBody>
      </p:sp>
      <p:sp>
        <p:nvSpPr>
          <p:cNvPr id="17447" name="Line 59"/>
          <p:cNvSpPr>
            <a:spLocks noChangeShapeType="1"/>
          </p:cNvSpPr>
          <p:nvPr/>
        </p:nvSpPr>
        <p:spPr bwMode="auto">
          <a:xfrm>
            <a:off x="6112341" y="3615785"/>
            <a:ext cx="2736304" cy="11976"/>
          </a:xfrm>
          <a:prstGeom prst="line">
            <a:avLst/>
          </a:prstGeom>
          <a:noFill/>
          <a:ln w="9525">
            <a:solidFill>
              <a:srgbClr val="000000"/>
            </a:solidFill>
            <a:prstDash val="sysDot"/>
            <a:round/>
            <a:headEnd/>
            <a:tailEnd/>
          </a:ln>
        </p:spPr>
        <p:txBody>
          <a:bodyPr/>
          <a:lstStyle/>
          <a:p>
            <a:endParaRPr lang="ja-JP" altLang="en-US"/>
          </a:p>
        </p:txBody>
      </p:sp>
      <p:sp>
        <p:nvSpPr>
          <p:cNvPr id="17448" name="Text Box 60"/>
          <p:cNvSpPr txBox="1">
            <a:spLocks noChangeArrowheads="1"/>
          </p:cNvSpPr>
          <p:nvPr/>
        </p:nvSpPr>
        <p:spPr bwMode="auto">
          <a:xfrm>
            <a:off x="8449099" y="2603312"/>
            <a:ext cx="457200" cy="402291"/>
          </a:xfrm>
          <a:prstGeom prst="rect">
            <a:avLst/>
          </a:prstGeom>
          <a:noFill/>
          <a:ln w="9525">
            <a:noFill/>
            <a:miter lim="800000"/>
            <a:headEnd/>
            <a:tailEnd/>
          </a:ln>
        </p:spPr>
        <p:txBody>
          <a:bodyPr lIns="90000" tIns="46800" rIns="90000" bIns="46800">
            <a:spAutoFit/>
          </a:bodyPr>
          <a:lstStyle/>
          <a:p>
            <a:pPr algn="ctr">
              <a:spcBef>
                <a:spcPct val="0"/>
              </a:spcBef>
            </a:pPr>
            <a:r>
              <a:rPr lang="ja-JP" altLang="en-US" sz="1000" baseline="0" dirty="0">
                <a:solidFill>
                  <a:schemeClr val="tx1"/>
                </a:solidFill>
              </a:rPr>
              <a:t>平均</a:t>
            </a:r>
          </a:p>
          <a:p>
            <a:pPr algn="ctr">
              <a:spcBef>
                <a:spcPct val="0"/>
              </a:spcBef>
            </a:pPr>
            <a:r>
              <a:rPr lang="en-US" altLang="ja-JP" sz="1000" baseline="0" dirty="0">
                <a:solidFill>
                  <a:schemeClr val="tx1"/>
                </a:solidFill>
              </a:rPr>
              <a:t>22</a:t>
            </a:r>
            <a:endParaRPr lang="ja-JP" altLang="en-US" sz="1000" baseline="0" dirty="0">
              <a:solidFill>
                <a:schemeClr val="tx1"/>
              </a:solidFill>
            </a:endParaRPr>
          </a:p>
        </p:txBody>
      </p:sp>
      <p:grpSp>
        <p:nvGrpSpPr>
          <p:cNvPr id="2" name="グループ化 51"/>
          <p:cNvGrpSpPr/>
          <p:nvPr/>
        </p:nvGrpSpPr>
        <p:grpSpPr>
          <a:xfrm>
            <a:off x="168179" y="394156"/>
            <a:ext cx="8712968" cy="369332"/>
            <a:chOff x="179512" y="260648"/>
            <a:chExt cx="8712968" cy="369332"/>
          </a:xfrm>
        </p:grpSpPr>
        <p:sp>
          <p:nvSpPr>
            <p:cNvPr id="54" name="正方形/長方形 53"/>
            <p:cNvSpPr/>
            <p:nvPr/>
          </p:nvSpPr>
          <p:spPr>
            <a:xfrm>
              <a:off x="251520" y="260648"/>
              <a:ext cx="5904656" cy="369332"/>
            </a:xfrm>
            <a:prstGeom prst="rect">
              <a:avLst/>
            </a:prstGeom>
          </p:spPr>
          <p:txBody>
            <a:bodyPr wrap="square">
              <a:spAutoFit/>
            </a:bodyPr>
            <a:lstStyle/>
            <a:p>
              <a:r>
                <a:rPr lang="ja-JP" altLang="en-US" b="1" dirty="0">
                  <a:latin typeface="Times New Roman" pitchFamily="18" charset="0"/>
                  <a:ea typeface="ＭＳ ゴシック" pitchFamily="49" charset="-128"/>
                </a:rPr>
                <a:t>他都市と比較した</a:t>
              </a:r>
              <a:r>
                <a:rPr lang="ja-JP" altLang="en-US" b="1" dirty="0">
                  <a:solidFill>
                    <a:srgbClr val="000000"/>
                  </a:solidFill>
                  <a:latin typeface="Calibri" pitchFamily="34" charset="0"/>
                </a:rPr>
                <a:t>職員数</a:t>
              </a:r>
            </a:p>
          </p:txBody>
        </p:sp>
        <p:cxnSp>
          <p:nvCxnSpPr>
            <p:cNvPr id="55" name="直線コネクタ 54"/>
            <p:cNvCxnSpPr/>
            <p:nvPr/>
          </p:nvCxnSpPr>
          <p:spPr>
            <a:xfrm>
              <a:off x="179512" y="620688"/>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25" name="正方形/長方形 24"/>
          <p:cNvSpPr/>
          <p:nvPr/>
        </p:nvSpPr>
        <p:spPr>
          <a:xfrm>
            <a:off x="7815724" y="395372"/>
            <a:ext cx="1073243" cy="369332"/>
          </a:xfrm>
          <a:prstGeom prst="rect">
            <a:avLst/>
          </a:prstGeom>
          <a:noFill/>
        </p:spPr>
        <p:txBody>
          <a:bodyPr wrap="none">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lgn="ctr"/>
            <a:r>
              <a:rPr lang="ja-JP" altLang="en-US" dirty="0"/>
              <a:t>＜</a:t>
            </a:r>
            <a:r>
              <a:rPr lang="en-US" altLang="ja-JP" dirty="0"/>
              <a:t>Why</a:t>
            </a:r>
            <a:r>
              <a:rPr lang="ja-JP" altLang="en-US" dirty="0"/>
              <a:t>＞</a:t>
            </a:r>
          </a:p>
        </p:txBody>
      </p:sp>
      <p:sp>
        <p:nvSpPr>
          <p:cNvPr id="26" name="スライド番号プレースホルダ 25"/>
          <p:cNvSpPr>
            <a:spLocks noGrp="1"/>
          </p:cNvSpPr>
          <p:nvPr>
            <p:ph type="sldNum" sz="quarter" idx="12"/>
          </p:nvPr>
        </p:nvSpPr>
        <p:spPr/>
        <p:txBody>
          <a:bodyPr/>
          <a:lstStyle/>
          <a:p>
            <a:fld id="{CCEC3038-1CF1-4B63-9920-55248DCFBA97}" type="slidenum">
              <a:rPr kumimoji="1" lang="ja-JP" altLang="en-US" smtClean="0"/>
              <a:pPr/>
              <a:t>87</a:t>
            </a:fld>
            <a:endParaRPr kumimoji="1" lang="ja-JP" altLang="en-US"/>
          </a:p>
        </p:txBody>
      </p:sp>
      <p:sp>
        <p:nvSpPr>
          <p:cNvPr id="28" name="テキスト ボックス 27"/>
          <p:cNvSpPr txBox="1"/>
          <p:nvPr/>
        </p:nvSpPr>
        <p:spPr>
          <a:xfrm>
            <a:off x="0" y="0"/>
            <a:ext cx="3851920" cy="260648"/>
          </a:xfrm>
          <a:prstGeom prst="rect">
            <a:avLst/>
          </a:prstGeom>
          <a:noFill/>
        </p:spPr>
        <p:txBody>
          <a:bodyPr wrap="square" rtlCol="0">
            <a:spAutoFit/>
          </a:bodyPr>
          <a:lstStyle/>
          <a:p>
            <a:r>
              <a:rPr lang="en-US" altLang="ja-JP" sz="1100" dirty="0"/>
              <a:t>Ⅱ</a:t>
            </a:r>
            <a:r>
              <a:rPr lang="ja-JP" altLang="en-US" sz="1100" dirty="0"/>
              <a:t>　公民連携</a:t>
            </a:r>
            <a:r>
              <a:rPr lang="en-US" altLang="ja-JP" sz="1100" dirty="0"/>
              <a:t>/</a:t>
            </a:r>
            <a:r>
              <a:rPr lang="ja-JP" altLang="en-US" sz="1100" dirty="0"/>
              <a:t>経営形態の見直し</a:t>
            </a:r>
            <a:r>
              <a:rPr lang="en-US" altLang="ja-JP" sz="1100" dirty="0"/>
              <a:t>【</a:t>
            </a:r>
            <a:r>
              <a:rPr lang="ja-JP" altLang="en-US" sz="1100" dirty="0"/>
              <a:t>民営化の取組</a:t>
            </a:r>
            <a:r>
              <a:rPr lang="en-US" altLang="ja-JP" sz="1100" dirty="0"/>
              <a:t>】</a:t>
            </a:r>
            <a:r>
              <a:rPr lang="ja-JP" altLang="en-US" sz="1100" dirty="0"/>
              <a:t>・下水道</a:t>
            </a:r>
            <a:endParaRPr kumimoji="1" lang="en-US" altLang="ja-JP" sz="1100" dirty="0"/>
          </a:p>
        </p:txBody>
      </p:sp>
      <p:sp>
        <p:nvSpPr>
          <p:cNvPr id="29" name="テキスト ボックス 28"/>
          <p:cNvSpPr txBox="1"/>
          <p:nvPr/>
        </p:nvSpPr>
        <p:spPr>
          <a:xfrm>
            <a:off x="8154652" y="33323"/>
            <a:ext cx="899592" cy="307778"/>
          </a:xfrm>
          <a:prstGeom prst="rect">
            <a:avLst/>
          </a:prstGeom>
          <a:noFill/>
        </p:spPr>
        <p:txBody>
          <a:bodyPr wrap="square" rtlCol="0">
            <a:spAutoFit/>
          </a:bodyPr>
          <a:lstStyle/>
          <a:p>
            <a:r>
              <a:rPr lang="en-US" altLang="ja-JP" sz="1400" dirty="0" smtClean="0"/>
              <a:t>C5.(85)</a:t>
            </a:r>
            <a:endParaRPr lang="ja-JP" altLang="en-US" sz="1400" dirty="0"/>
          </a:p>
        </p:txBody>
      </p:sp>
    </p:spTree>
    <p:extLst>
      <p:ext uri="{BB962C8B-B14F-4D97-AF65-F5344CB8AC3E}">
        <p14:creationId xmlns:p14="http://schemas.microsoft.com/office/powerpoint/2010/main" val="3355157048"/>
      </p:ext>
    </p:extLst>
  </p:cSld>
  <p:clrMapOvr>
    <a:masterClrMapping/>
  </p:clrMapOvr>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角丸四角形 6"/>
          <p:cNvSpPr/>
          <p:nvPr/>
        </p:nvSpPr>
        <p:spPr>
          <a:xfrm>
            <a:off x="251520" y="992579"/>
            <a:ext cx="8607425" cy="936104"/>
          </a:xfrm>
          <a:prstGeom prst="roundRect">
            <a:avLst>
              <a:gd name="adj" fmla="val 6545"/>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88900" indent="-88900">
              <a:lnSpc>
                <a:spcPts val="2000"/>
              </a:lnSpc>
              <a:defRPr/>
            </a:pPr>
            <a:r>
              <a:rPr lang="ja-JP" altLang="en-US" sz="1400" dirty="0">
                <a:solidFill>
                  <a:schemeClr val="tx1"/>
                </a:solidFill>
              </a:rPr>
              <a:t>・維持管理と建設投資を一体的に実施することでより効率的に事業運営ができる、上下分離（運営管理と施設保有を分離）方式を導入し、当面は包括委託を実施する。</a:t>
            </a:r>
            <a:endParaRPr lang="en-US" altLang="ja-JP" sz="1400" dirty="0">
              <a:solidFill>
                <a:schemeClr val="tx1"/>
              </a:solidFill>
            </a:endParaRPr>
          </a:p>
          <a:p>
            <a:pPr marL="88900" indent="-88900">
              <a:lnSpc>
                <a:spcPts val="2000"/>
              </a:lnSpc>
              <a:defRPr/>
            </a:pPr>
            <a:r>
              <a:rPr lang="ja-JP" altLang="en-US" sz="1400" dirty="0">
                <a:solidFill>
                  <a:schemeClr val="tx1"/>
                </a:solidFill>
              </a:rPr>
              <a:t>・将来的には、コンセッション方式による運営管理を含めた経営形態を目指す。</a:t>
            </a:r>
            <a:endParaRPr lang="en-US" altLang="ja-JP" sz="1400" dirty="0">
              <a:solidFill>
                <a:schemeClr val="tx1"/>
              </a:solidFill>
            </a:endParaRPr>
          </a:p>
        </p:txBody>
      </p:sp>
      <p:cxnSp>
        <p:nvCxnSpPr>
          <p:cNvPr id="15" name="直線コネクタ 14"/>
          <p:cNvCxnSpPr/>
          <p:nvPr/>
        </p:nvCxnSpPr>
        <p:spPr>
          <a:xfrm>
            <a:off x="186122" y="629980"/>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7" name="正方形/長方形 16"/>
          <p:cNvSpPr/>
          <p:nvPr/>
        </p:nvSpPr>
        <p:spPr>
          <a:xfrm>
            <a:off x="251520" y="260648"/>
            <a:ext cx="5904656" cy="369332"/>
          </a:xfrm>
          <a:prstGeom prst="rect">
            <a:avLst/>
          </a:prstGeom>
        </p:spPr>
        <p:txBody>
          <a:bodyPr wrap="square">
            <a:spAutoFit/>
          </a:bodyPr>
          <a:lstStyle/>
          <a:p>
            <a:r>
              <a:rPr lang="ja-JP" altLang="en-US" b="1" dirty="0">
                <a:solidFill>
                  <a:srgbClr val="000000"/>
                </a:solidFill>
                <a:latin typeface="Calibri" pitchFamily="34" charset="0"/>
              </a:rPr>
              <a:t>経営形態の見直し</a:t>
            </a:r>
          </a:p>
        </p:txBody>
      </p:sp>
      <p:sp>
        <p:nvSpPr>
          <p:cNvPr id="12" name="角丸四角形 11"/>
          <p:cNvSpPr/>
          <p:nvPr/>
        </p:nvSpPr>
        <p:spPr>
          <a:xfrm>
            <a:off x="65866" y="730774"/>
            <a:ext cx="894503" cy="302399"/>
          </a:xfrm>
          <a:prstGeom prst="roundRect">
            <a:avLst>
              <a:gd name="adj" fmla="val 9291"/>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none" lIns="36000" tIns="36000" rIns="36000" bIns="36000" rtlCol="0" anchor="ctr"/>
          <a:lstStyle/>
          <a:p>
            <a:pPr algn="ctr"/>
            <a:r>
              <a:rPr lang="ja-JP" altLang="en-US" sz="1200" dirty="0">
                <a:solidFill>
                  <a:schemeClr val="tx1"/>
                </a:solidFill>
                <a:latin typeface="HG丸ｺﾞｼｯｸM-PRO" pitchFamily="50" charset="-128"/>
                <a:ea typeface="HG丸ｺﾞｼｯｸM-PRO" pitchFamily="50" charset="-128"/>
              </a:rPr>
              <a:t>考え方</a:t>
            </a:r>
          </a:p>
        </p:txBody>
      </p:sp>
      <p:sp>
        <p:nvSpPr>
          <p:cNvPr id="79" name="角丸四角形 78"/>
          <p:cNvSpPr/>
          <p:nvPr/>
        </p:nvSpPr>
        <p:spPr>
          <a:xfrm>
            <a:off x="65865" y="2697487"/>
            <a:ext cx="880429" cy="347917"/>
          </a:xfrm>
          <a:prstGeom prst="roundRect">
            <a:avLst>
              <a:gd name="adj" fmla="val 9291"/>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none" lIns="36000" tIns="36000" rIns="36000" bIns="36000" rtlCol="0" anchor="ctr"/>
          <a:lstStyle/>
          <a:p>
            <a:pPr algn="ctr"/>
            <a:r>
              <a:rPr lang="ja-JP" altLang="en-US" sz="1200" dirty="0">
                <a:solidFill>
                  <a:schemeClr val="tx1"/>
                </a:solidFill>
                <a:latin typeface="HG丸ｺﾞｼｯｸM-PRO" pitchFamily="50" charset="-128"/>
                <a:ea typeface="HG丸ｺﾞｼｯｸM-PRO" pitchFamily="50" charset="-128"/>
              </a:rPr>
              <a:t>実施計画</a:t>
            </a:r>
          </a:p>
        </p:txBody>
      </p:sp>
      <p:sp>
        <p:nvSpPr>
          <p:cNvPr id="80" name="正方形/長方形 79"/>
          <p:cNvSpPr/>
          <p:nvPr/>
        </p:nvSpPr>
        <p:spPr>
          <a:xfrm>
            <a:off x="7596338" y="260648"/>
            <a:ext cx="1512017" cy="369332"/>
          </a:xfrm>
          <a:prstGeom prst="rect">
            <a:avLst/>
          </a:prstGeom>
          <a:noFill/>
        </p:spPr>
        <p:txBody>
          <a:bodyPr wrap="none">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lgn="ctr"/>
            <a:r>
              <a:rPr lang="ja-JP" altLang="en-US" dirty="0"/>
              <a:t>＜</a:t>
            </a:r>
            <a:r>
              <a:rPr lang="en-US" altLang="ja-JP" dirty="0"/>
              <a:t>Outcome</a:t>
            </a:r>
            <a:r>
              <a:rPr lang="ja-JP" altLang="en-US" dirty="0"/>
              <a:t>＞</a:t>
            </a:r>
          </a:p>
        </p:txBody>
      </p:sp>
      <p:sp>
        <p:nvSpPr>
          <p:cNvPr id="76" name="スライド番号プレースホルダ 75"/>
          <p:cNvSpPr>
            <a:spLocks noGrp="1"/>
          </p:cNvSpPr>
          <p:nvPr>
            <p:ph type="sldNum" sz="quarter" idx="12"/>
          </p:nvPr>
        </p:nvSpPr>
        <p:spPr/>
        <p:txBody>
          <a:bodyPr/>
          <a:lstStyle/>
          <a:p>
            <a:fld id="{CCEC3038-1CF1-4B63-9920-55248DCFBA97}" type="slidenum">
              <a:rPr kumimoji="1" lang="ja-JP" altLang="en-US" smtClean="0"/>
              <a:pPr/>
              <a:t>88</a:t>
            </a:fld>
            <a:endParaRPr kumimoji="1" lang="ja-JP" altLang="en-US"/>
          </a:p>
        </p:txBody>
      </p:sp>
      <p:pic>
        <p:nvPicPr>
          <p:cNvPr id="18" name="図 17"/>
          <p:cNvPicPr>
            <a:picLocks noChangeAspect="1"/>
          </p:cNvPicPr>
          <p:nvPr/>
        </p:nvPicPr>
        <p:blipFill>
          <a:blip r:embed="rId2"/>
          <a:stretch>
            <a:fillRect/>
          </a:stretch>
        </p:blipFill>
        <p:spPr>
          <a:xfrm>
            <a:off x="1224030" y="2782778"/>
            <a:ext cx="7128316" cy="3960694"/>
          </a:xfrm>
          <a:prstGeom prst="rect">
            <a:avLst/>
          </a:prstGeom>
        </p:spPr>
      </p:pic>
      <p:sp>
        <p:nvSpPr>
          <p:cNvPr id="13" name="角丸四角形 12"/>
          <p:cNvSpPr/>
          <p:nvPr/>
        </p:nvSpPr>
        <p:spPr>
          <a:xfrm>
            <a:off x="51792" y="1888089"/>
            <a:ext cx="894503" cy="302399"/>
          </a:xfrm>
          <a:prstGeom prst="roundRect">
            <a:avLst>
              <a:gd name="adj" fmla="val 9291"/>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none" lIns="36000" tIns="36000" rIns="36000" bIns="36000" rtlCol="0" anchor="ctr"/>
          <a:lstStyle/>
          <a:p>
            <a:pPr algn="ctr"/>
            <a:r>
              <a:rPr lang="ja-JP" altLang="en-US" sz="1200" dirty="0">
                <a:solidFill>
                  <a:schemeClr val="tx1"/>
                </a:solidFill>
                <a:latin typeface="HG丸ｺﾞｼｯｸM-PRO" pitchFamily="50" charset="-128"/>
                <a:ea typeface="HG丸ｺﾞｼｯｸM-PRO" pitchFamily="50" charset="-128"/>
              </a:rPr>
              <a:t>効果</a:t>
            </a:r>
          </a:p>
        </p:txBody>
      </p:sp>
      <p:sp>
        <p:nvSpPr>
          <p:cNvPr id="14" name="角丸四角形 13"/>
          <p:cNvSpPr/>
          <p:nvPr/>
        </p:nvSpPr>
        <p:spPr>
          <a:xfrm>
            <a:off x="251520" y="2117718"/>
            <a:ext cx="8607425" cy="541934"/>
          </a:xfrm>
          <a:prstGeom prst="roundRect">
            <a:avLst>
              <a:gd name="adj" fmla="val 6545"/>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88900" indent="-88900">
              <a:lnSpc>
                <a:spcPts val="2000"/>
              </a:lnSpc>
              <a:defRPr/>
            </a:pPr>
            <a:r>
              <a:rPr lang="ja-JP" altLang="en-US" sz="1400" dirty="0">
                <a:solidFill>
                  <a:schemeClr val="tx1"/>
                </a:solidFill>
              </a:rPr>
              <a:t>・包括委託の実施による効果として、約</a:t>
            </a:r>
            <a:r>
              <a:rPr lang="en-US" altLang="ja-JP" sz="1400" dirty="0">
                <a:solidFill>
                  <a:schemeClr val="tx1"/>
                </a:solidFill>
              </a:rPr>
              <a:t>9.5</a:t>
            </a:r>
            <a:r>
              <a:rPr lang="ja-JP" altLang="en-US" sz="1400" dirty="0">
                <a:solidFill>
                  <a:schemeClr val="tx1"/>
                </a:solidFill>
              </a:rPr>
              <a:t>億円の人件費相当額の縮減（上下分離実施前との比較）（</a:t>
            </a:r>
            <a:r>
              <a:rPr lang="en-US" altLang="ja-JP" sz="1400" dirty="0">
                <a:solidFill>
                  <a:schemeClr val="tx1"/>
                </a:solidFill>
              </a:rPr>
              <a:t>2016</a:t>
            </a:r>
            <a:r>
              <a:rPr lang="ja-JP" altLang="en-US" sz="1400" dirty="0">
                <a:solidFill>
                  <a:schemeClr val="tx1"/>
                </a:solidFill>
              </a:rPr>
              <a:t>年度）</a:t>
            </a:r>
          </a:p>
        </p:txBody>
      </p:sp>
      <p:sp>
        <p:nvSpPr>
          <p:cNvPr id="20" name="テキスト ボックス 19"/>
          <p:cNvSpPr txBox="1"/>
          <p:nvPr/>
        </p:nvSpPr>
        <p:spPr>
          <a:xfrm>
            <a:off x="0" y="0"/>
            <a:ext cx="3851920" cy="260648"/>
          </a:xfrm>
          <a:prstGeom prst="rect">
            <a:avLst/>
          </a:prstGeom>
          <a:noFill/>
        </p:spPr>
        <p:txBody>
          <a:bodyPr wrap="square" rtlCol="0">
            <a:spAutoFit/>
          </a:bodyPr>
          <a:lstStyle/>
          <a:p>
            <a:r>
              <a:rPr lang="en-US" altLang="ja-JP" sz="1100" dirty="0"/>
              <a:t>Ⅱ</a:t>
            </a:r>
            <a:r>
              <a:rPr lang="ja-JP" altLang="en-US" sz="1100" dirty="0"/>
              <a:t>　公民連携</a:t>
            </a:r>
            <a:r>
              <a:rPr lang="en-US" altLang="ja-JP" sz="1100" dirty="0"/>
              <a:t>/</a:t>
            </a:r>
            <a:r>
              <a:rPr lang="ja-JP" altLang="en-US" sz="1100" dirty="0"/>
              <a:t>経営形態の見直し</a:t>
            </a:r>
            <a:r>
              <a:rPr lang="en-US" altLang="ja-JP" sz="1100" dirty="0"/>
              <a:t>【</a:t>
            </a:r>
            <a:r>
              <a:rPr lang="ja-JP" altLang="en-US" sz="1100" dirty="0"/>
              <a:t>民営化の取組</a:t>
            </a:r>
            <a:r>
              <a:rPr lang="en-US" altLang="ja-JP" sz="1100" dirty="0"/>
              <a:t>】</a:t>
            </a:r>
            <a:r>
              <a:rPr lang="ja-JP" altLang="en-US" sz="1100" dirty="0"/>
              <a:t>・下水道</a:t>
            </a:r>
            <a:endParaRPr kumimoji="1" lang="en-US" altLang="ja-JP" sz="1100" dirty="0"/>
          </a:p>
        </p:txBody>
      </p:sp>
      <p:sp>
        <p:nvSpPr>
          <p:cNvPr id="16" name="テキスト ボックス 15"/>
          <p:cNvSpPr txBox="1"/>
          <p:nvPr/>
        </p:nvSpPr>
        <p:spPr>
          <a:xfrm>
            <a:off x="6877997" y="150700"/>
            <a:ext cx="646331" cy="369332"/>
          </a:xfrm>
          <a:prstGeom prst="rect">
            <a:avLst/>
          </a:prstGeom>
          <a:solidFill>
            <a:schemeClr val="bg2">
              <a:lumMod val="50000"/>
            </a:schemeClr>
          </a:solidFill>
          <a:ln>
            <a:solidFill>
              <a:schemeClr val="bg2">
                <a:lumMod val="25000"/>
              </a:schemeClr>
            </a:solidFill>
          </a:ln>
        </p:spPr>
        <p:txBody>
          <a:bodyPr wrap="none" rtlCol="0">
            <a:spAutoFit/>
          </a:bodyPr>
          <a:lstStyle/>
          <a:p>
            <a:r>
              <a:rPr lang="ja-JP" altLang="en-US" b="1" dirty="0">
                <a:solidFill>
                  <a:schemeClr val="bg1"/>
                </a:solidFill>
                <a:latin typeface="Meiryo UI" panose="020B0604030504040204" pitchFamily="50" charset="-128"/>
                <a:ea typeface="Meiryo UI" panose="020B0604030504040204" pitchFamily="50" charset="-128"/>
              </a:rPr>
              <a:t>追加</a:t>
            </a:r>
            <a:endParaRPr kumimoji="1" lang="ja-JP" altLang="en-US" b="1" dirty="0">
              <a:solidFill>
                <a:schemeClr val="bg1"/>
              </a:solidFill>
              <a:latin typeface="Meiryo UI" panose="020B0604030504040204" pitchFamily="50" charset="-128"/>
              <a:ea typeface="Meiryo UI" panose="020B0604030504040204" pitchFamily="50" charset="-128"/>
            </a:endParaRPr>
          </a:p>
        </p:txBody>
      </p:sp>
      <p:sp>
        <p:nvSpPr>
          <p:cNvPr id="19" name="テキスト ボックス 18"/>
          <p:cNvSpPr txBox="1"/>
          <p:nvPr/>
        </p:nvSpPr>
        <p:spPr>
          <a:xfrm>
            <a:off x="8154652" y="33323"/>
            <a:ext cx="899592" cy="307778"/>
          </a:xfrm>
          <a:prstGeom prst="rect">
            <a:avLst/>
          </a:prstGeom>
          <a:noFill/>
        </p:spPr>
        <p:txBody>
          <a:bodyPr wrap="square" rtlCol="0">
            <a:spAutoFit/>
          </a:bodyPr>
          <a:lstStyle/>
          <a:p>
            <a:r>
              <a:rPr lang="en-US" altLang="ja-JP" sz="1400" dirty="0" smtClean="0"/>
              <a:t>C5.(85)</a:t>
            </a:r>
            <a:endParaRPr lang="ja-JP" altLang="en-US" sz="1400" dirty="0"/>
          </a:p>
        </p:txBody>
      </p:sp>
    </p:spTree>
    <p:extLst>
      <p:ext uri="{BB962C8B-B14F-4D97-AF65-F5344CB8AC3E}">
        <p14:creationId xmlns:p14="http://schemas.microsoft.com/office/powerpoint/2010/main" val="1505763147"/>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スライド番号プレースホルダー 3"/>
          <p:cNvSpPr>
            <a:spLocks noGrp="1"/>
          </p:cNvSpPr>
          <p:nvPr>
            <p:ph type="sldNum" sz="quarter" idx="12"/>
          </p:nvPr>
        </p:nvSpPr>
        <p:spPr/>
        <p:txBody>
          <a:bodyPr/>
          <a:lstStyle/>
          <a:p>
            <a:fld id="{138CA411-231B-42B9-AF63-97A64194AA60}" type="slidenum">
              <a:rPr lang="ja-JP" altLang="en-US" smtClean="0"/>
              <a:pPr/>
              <a:t>8</a:t>
            </a:fld>
            <a:endParaRPr lang="ja-JP" altLang="en-US" dirty="0"/>
          </a:p>
        </p:txBody>
      </p:sp>
      <p:cxnSp>
        <p:nvCxnSpPr>
          <p:cNvPr id="5" name="直線コネクタ 4"/>
          <p:cNvCxnSpPr/>
          <p:nvPr/>
        </p:nvCxnSpPr>
        <p:spPr>
          <a:xfrm>
            <a:off x="147332" y="530262"/>
            <a:ext cx="892800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6" name="Text Box 7"/>
          <p:cNvSpPr txBox="1">
            <a:spLocks noChangeArrowheads="1"/>
          </p:cNvSpPr>
          <p:nvPr/>
        </p:nvSpPr>
        <p:spPr bwMode="auto">
          <a:xfrm>
            <a:off x="144462" y="79395"/>
            <a:ext cx="8930869" cy="4616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spcBef>
                <a:spcPct val="20000"/>
              </a:spcBef>
              <a:buChar char="•"/>
              <a:defRPr kumimoji="1" sz="3200">
                <a:solidFill>
                  <a:schemeClr val="tx1"/>
                </a:solidFill>
                <a:latin typeface="Arial" charset="0"/>
                <a:ea typeface="ＭＳ Ｐゴシック" pitchFamily="50" charset="-128"/>
              </a:defRPr>
            </a:lvl1pPr>
            <a:lvl2pPr marL="742950" indent="-285750" eaLnBrk="0" hangingPunct="0">
              <a:spcBef>
                <a:spcPct val="20000"/>
              </a:spcBef>
              <a:buChar char="–"/>
              <a:defRPr kumimoji="1" sz="2800">
                <a:solidFill>
                  <a:schemeClr val="tx1"/>
                </a:solidFill>
                <a:latin typeface="Arial" charset="0"/>
                <a:ea typeface="ＭＳ Ｐゴシック" pitchFamily="50" charset="-128"/>
              </a:defRPr>
            </a:lvl2pPr>
            <a:lvl3pPr marL="1143000" indent="-228600" eaLnBrk="0" hangingPunct="0">
              <a:spcBef>
                <a:spcPct val="20000"/>
              </a:spcBef>
              <a:buChar char="•"/>
              <a:defRPr kumimoji="1" sz="2400">
                <a:solidFill>
                  <a:schemeClr val="tx1"/>
                </a:solidFill>
                <a:latin typeface="Arial" charset="0"/>
                <a:ea typeface="ＭＳ Ｐゴシック" pitchFamily="50" charset="-128"/>
              </a:defRPr>
            </a:lvl3pPr>
            <a:lvl4pPr marL="1600200" indent="-228600" eaLnBrk="0" hangingPunct="0">
              <a:spcBef>
                <a:spcPct val="20000"/>
              </a:spcBef>
              <a:buChar char="–"/>
              <a:defRPr kumimoji="1" sz="2000">
                <a:solidFill>
                  <a:schemeClr val="tx1"/>
                </a:solidFill>
                <a:latin typeface="Arial" charset="0"/>
                <a:ea typeface="ＭＳ Ｐゴシック" pitchFamily="50" charset="-128"/>
              </a:defRPr>
            </a:lvl4pPr>
            <a:lvl5pPr marL="2057400" indent="-228600" eaLnBrk="0" hangingPunct="0">
              <a:spcBef>
                <a:spcPct val="20000"/>
              </a:spcBef>
              <a:buChar char="»"/>
              <a:defRPr kumimoji="1" sz="2000">
                <a:solidFill>
                  <a:schemeClr val="tx1"/>
                </a:solidFill>
                <a:latin typeface="Arial"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9pPr>
          </a:lstStyle>
          <a:p>
            <a:pPr eaLnBrk="1" hangingPunct="1">
              <a:spcBef>
                <a:spcPct val="0"/>
              </a:spcBef>
              <a:buFontTx/>
              <a:buNone/>
              <a:defRPr/>
            </a:pPr>
            <a:r>
              <a:rPr lang="ja-JP" altLang="en-US" sz="2400" dirty="0" smtClean="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府市改革の</a:t>
            </a:r>
            <a:r>
              <a:rPr lang="ja-JP" altLang="en-US" sz="24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棚</a:t>
            </a:r>
            <a:r>
              <a:rPr lang="ja-JP" altLang="en-US" sz="2400" dirty="0" smtClean="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卸し　</a:t>
            </a:r>
            <a:endParaRPr lang="ja-JP" altLang="en-US" sz="1800" dirty="0" smtClean="0">
              <a:solidFill>
                <a:prstClr val="black"/>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 name="テキスト ボックス 7"/>
          <p:cNvSpPr txBox="1"/>
          <p:nvPr/>
        </p:nvSpPr>
        <p:spPr>
          <a:xfrm>
            <a:off x="2864690" y="106698"/>
            <a:ext cx="2521844" cy="369332"/>
          </a:xfrm>
          <a:prstGeom prst="rect">
            <a:avLst/>
          </a:prstGeom>
          <a:noFill/>
        </p:spPr>
        <p:txBody>
          <a:bodyPr wrap="none" rtlCol="0">
            <a:spAutoFit/>
          </a:bodyPr>
          <a:lstStyle/>
          <a:p>
            <a:r>
              <a:rPr lang="en-US" altLang="ja-JP" b="1" dirty="0" smtClean="0">
                <a:latin typeface="Meiryo UI" panose="020B0604030504040204" pitchFamily="50" charset="-128"/>
                <a:ea typeface="Meiryo UI" panose="020B0604030504040204" pitchFamily="50" charset="-128"/>
              </a:rPr>
              <a:t>D</a:t>
            </a:r>
            <a:r>
              <a:rPr lang="ja-JP" altLang="en-US" b="1" dirty="0" smtClean="0">
                <a:latin typeface="Meiryo UI" panose="020B0604030504040204" pitchFamily="50" charset="-128"/>
                <a:ea typeface="Meiryo UI" panose="020B0604030504040204" pitchFamily="50" charset="-128"/>
              </a:rPr>
              <a:t> 成長</a:t>
            </a:r>
            <a:r>
              <a:rPr lang="ja-JP" altLang="en-US" b="1" dirty="0">
                <a:latin typeface="Meiryo UI" panose="020B0604030504040204" pitchFamily="50" charset="-128"/>
                <a:ea typeface="Meiryo UI" panose="020B0604030504040204" pitchFamily="50" charset="-128"/>
              </a:rPr>
              <a:t>戦略（</a:t>
            </a:r>
            <a:r>
              <a:rPr lang="ja-JP" altLang="en-US" b="1" dirty="0" smtClean="0">
                <a:latin typeface="Meiryo UI" panose="020B0604030504040204" pitchFamily="50" charset="-128"/>
                <a:ea typeface="Meiryo UI" panose="020B0604030504040204" pitchFamily="50" charset="-128"/>
              </a:rPr>
              <a:t>大阪市）</a:t>
            </a:r>
            <a:endParaRPr kumimoji="1" lang="en-US" altLang="ja-JP" b="1" dirty="0" smtClean="0">
              <a:latin typeface="Meiryo UI" panose="020B0604030504040204" pitchFamily="50" charset="-128"/>
              <a:ea typeface="Meiryo UI" panose="020B0604030504040204" pitchFamily="50" charset="-128"/>
            </a:endParaRPr>
          </a:p>
        </p:txBody>
      </p:sp>
      <p:graphicFrame>
        <p:nvGraphicFramePr>
          <p:cNvPr id="2" name="表 1"/>
          <p:cNvGraphicFramePr>
            <a:graphicFrameLocks noGrp="1"/>
          </p:cNvGraphicFramePr>
          <p:nvPr>
            <p:extLst/>
          </p:nvPr>
        </p:nvGraphicFramePr>
        <p:xfrm>
          <a:off x="339855" y="696037"/>
          <a:ext cx="8431163" cy="6040086"/>
        </p:xfrm>
        <a:graphic>
          <a:graphicData uri="http://schemas.openxmlformats.org/drawingml/2006/table">
            <a:tbl>
              <a:tblPr>
                <a:tableStyleId>{5940675A-B579-460E-94D1-54222C63F5DA}</a:tableStyleId>
              </a:tblPr>
              <a:tblGrid>
                <a:gridCol w="534170">
                  <a:extLst>
                    <a:ext uri="{9D8B030D-6E8A-4147-A177-3AD203B41FA5}">
                      <a16:colId xmlns:a16="http://schemas.microsoft.com/office/drawing/2014/main" xmlns="" val="1914016124"/>
                    </a:ext>
                  </a:extLst>
                </a:gridCol>
                <a:gridCol w="637092">
                  <a:extLst>
                    <a:ext uri="{9D8B030D-6E8A-4147-A177-3AD203B41FA5}">
                      <a16:colId xmlns:a16="http://schemas.microsoft.com/office/drawing/2014/main" xmlns="" val="475014947"/>
                    </a:ext>
                  </a:extLst>
                </a:gridCol>
                <a:gridCol w="659991">
                  <a:extLst>
                    <a:ext uri="{9D8B030D-6E8A-4147-A177-3AD203B41FA5}">
                      <a16:colId xmlns:a16="http://schemas.microsoft.com/office/drawing/2014/main" xmlns="" val="4120625515"/>
                    </a:ext>
                  </a:extLst>
                </a:gridCol>
                <a:gridCol w="659991">
                  <a:extLst>
                    <a:ext uri="{9D8B030D-6E8A-4147-A177-3AD203B41FA5}">
                      <a16:colId xmlns:a16="http://schemas.microsoft.com/office/drawing/2014/main" xmlns="" val="2692074483"/>
                    </a:ext>
                  </a:extLst>
                </a:gridCol>
                <a:gridCol w="659991">
                  <a:extLst>
                    <a:ext uri="{9D8B030D-6E8A-4147-A177-3AD203B41FA5}">
                      <a16:colId xmlns:a16="http://schemas.microsoft.com/office/drawing/2014/main" xmlns="" val="1896722355"/>
                    </a:ext>
                  </a:extLst>
                </a:gridCol>
                <a:gridCol w="659991">
                  <a:extLst>
                    <a:ext uri="{9D8B030D-6E8A-4147-A177-3AD203B41FA5}">
                      <a16:colId xmlns:a16="http://schemas.microsoft.com/office/drawing/2014/main" xmlns="" val="1221757381"/>
                    </a:ext>
                  </a:extLst>
                </a:gridCol>
                <a:gridCol w="659991">
                  <a:extLst>
                    <a:ext uri="{9D8B030D-6E8A-4147-A177-3AD203B41FA5}">
                      <a16:colId xmlns:a16="http://schemas.microsoft.com/office/drawing/2014/main" xmlns="" val="1585044141"/>
                    </a:ext>
                  </a:extLst>
                </a:gridCol>
                <a:gridCol w="659991">
                  <a:extLst>
                    <a:ext uri="{9D8B030D-6E8A-4147-A177-3AD203B41FA5}">
                      <a16:colId xmlns:a16="http://schemas.microsoft.com/office/drawing/2014/main" xmlns="" val="3239772629"/>
                    </a:ext>
                  </a:extLst>
                </a:gridCol>
                <a:gridCol w="659991">
                  <a:extLst>
                    <a:ext uri="{9D8B030D-6E8A-4147-A177-3AD203B41FA5}">
                      <a16:colId xmlns:a16="http://schemas.microsoft.com/office/drawing/2014/main" xmlns="" val="1069752342"/>
                    </a:ext>
                  </a:extLst>
                </a:gridCol>
                <a:gridCol w="659991">
                  <a:extLst>
                    <a:ext uri="{9D8B030D-6E8A-4147-A177-3AD203B41FA5}">
                      <a16:colId xmlns:a16="http://schemas.microsoft.com/office/drawing/2014/main" xmlns="" val="3284387419"/>
                    </a:ext>
                  </a:extLst>
                </a:gridCol>
                <a:gridCol w="659991">
                  <a:extLst>
                    <a:ext uri="{9D8B030D-6E8A-4147-A177-3AD203B41FA5}">
                      <a16:colId xmlns:a16="http://schemas.microsoft.com/office/drawing/2014/main" xmlns="" val="816097252"/>
                    </a:ext>
                  </a:extLst>
                </a:gridCol>
                <a:gridCol w="659991">
                  <a:extLst>
                    <a:ext uri="{9D8B030D-6E8A-4147-A177-3AD203B41FA5}">
                      <a16:colId xmlns:a16="http://schemas.microsoft.com/office/drawing/2014/main" xmlns="" val="1195848384"/>
                    </a:ext>
                  </a:extLst>
                </a:gridCol>
                <a:gridCol w="659991">
                  <a:extLst>
                    <a:ext uri="{9D8B030D-6E8A-4147-A177-3AD203B41FA5}">
                      <a16:colId xmlns:a16="http://schemas.microsoft.com/office/drawing/2014/main" xmlns="" val="1156278128"/>
                    </a:ext>
                  </a:extLst>
                </a:gridCol>
              </a:tblGrid>
              <a:tr h="257996">
                <a:tc gridSpan="2">
                  <a:txBody>
                    <a:bodyPr/>
                    <a:lstStyle/>
                    <a:p>
                      <a:pPr algn="ctr" fontAlgn="ctr"/>
                      <a:r>
                        <a:rPr lang="ja-JP" altLang="en-US" sz="700" b="1" u="none" strike="noStrike" dirty="0" smtClean="0">
                          <a:solidFill>
                            <a:schemeClr val="bg1"/>
                          </a:solidFill>
                          <a:effectLst/>
                          <a:latin typeface="Meiryo UI" panose="020B0604030504040204" pitchFamily="50" charset="-128"/>
                          <a:ea typeface="Meiryo UI" panose="020B0604030504040204" pitchFamily="50" charset="-128"/>
                        </a:rPr>
                        <a:t>年度</a:t>
                      </a:r>
                      <a:endParaRPr lang="ja-JP" altLang="en-US" sz="700" b="1" i="0" u="none" strike="noStrike" dirty="0">
                        <a:solidFill>
                          <a:schemeClr val="bg1"/>
                        </a:solidFill>
                        <a:effectLst/>
                        <a:latin typeface="Meiryo UI" panose="020B0604030504040204" pitchFamily="50" charset="-128"/>
                        <a:ea typeface="Meiryo UI" panose="020B0604030504040204" pitchFamily="50" charset="-128"/>
                      </a:endParaRPr>
                    </a:p>
                  </a:txBody>
                  <a:tcPr marL="3250" marR="3250" marT="3250" marB="0" anchor="ctr">
                    <a:solidFill>
                      <a:schemeClr val="tx1">
                        <a:lumMod val="50000"/>
                        <a:lumOff val="50000"/>
                      </a:schemeClr>
                    </a:solidFill>
                  </a:tcPr>
                </a:tc>
                <a:tc hMerge="1">
                  <a:txBody>
                    <a:bodyPr/>
                    <a:lstStyle/>
                    <a:p>
                      <a:pPr algn="l" fontAlgn="ctr"/>
                      <a:endParaRPr lang="ja-JP" altLang="en-US" sz="800" b="0" i="0" u="none" strike="noStrike">
                        <a:solidFill>
                          <a:schemeClr val="bg1"/>
                        </a:solidFill>
                        <a:effectLst/>
                        <a:latin typeface="Meiryo UI" panose="020B0604030504040204" pitchFamily="50" charset="-128"/>
                        <a:ea typeface="Meiryo UI" panose="020B0604030504040204" pitchFamily="50" charset="-128"/>
                      </a:endParaRPr>
                    </a:p>
                  </a:txBody>
                  <a:tcPr marL="3250" marR="3250" marT="3250" marB="0" anchor="ctr">
                    <a:solidFill>
                      <a:schemeClr val="tx1">
                        <a:lumMod val="50000"/>
                        <a:lumOff val="50000"/>
                      </a:schemeClr>
                    </a:solidFill>
                  </a:tcPr>
                </a:tc>
                <a:tc>
                  <a:txBody>
                    <a:bodyPr/>
                    <a:lstStyle/>
                    <a:p>
                      <a:pPr algn="ctr" rtl="0" fontAlgn="ctr"/>
                      <a:r>
                        <a:rPr lang="en-US" altLang="ja-JP" sz="700" b="1" u="none" strike="noStrike" dirty="0">
                          <a:solidFill>
                            <a:schemeClr val="bg1"/>
                          </a:solidFill>
                          <a:effectLst/>
                          <a:latin typeface="Meiryo UI" panose="020B0604030504040204" pitchFamily="50" charset="-128"/>
                          <a:ea typeface="Meiryo UI" panose="020B0604030504040204" pitchFamily="50" charset="-128"/>
                        </a:rPr>
                        <a:t>2008</a:t>
                      </a:r>
                      <a:endParaRPr lang="en-US" altLang="ja-JP" sz="700" b="1" i="0" u="none" strike="noStrike" dirty="0">
                        <a:solidFill>
                          <a:schemeClr val="bg1"/>
                        </a:solidFill>
                        <a:effectLst/>
                        <a:latin typeface="Meiryo UI" panose="020B0604030504040204" pitchFamily="50" charset="-128"/>
                        <a:ea typeface="Meiryo UI" panose="020B0604030504040204" pitchFamily="50" charset="-128"/>
                      </a:endParaRPr>
                    </a:p>
                  </a:txBody>
                  <a:tcPr marL="3250" marR="3250" marT="3250" marB="0" anchor="ctr">
                    <a:solidFill>
                      <a:schemeClr val="tx1">
                        <a:lumMod val="50000"/>
                        <a:lumOff val="50000"/>
                      </a:schemeClr>
                    </a:solidFill>
                  </a:tcPr>
                </a:tc>
                <a:tc>
                  <a:txBody>
                    <a:bodyPr/>
                    <a:lstStyle/>
                    <a:p>
                      <a:pPr algn="ctr" rtl="0" fontAlgn="ctr"/>
                      <a:r>
                        <a:rPr lang="en-US" altLang="ja-JP" sz="700" b="1" u="none" strike="noStrike" dirty="0">
                          <a:solidFill>
                            <a:schemeClr val="bg1"/>
                          </a:solidFill>
                          <a:effectLst/>
                          <a:latin typeface="Meiryo UI" panose="020B0604030504040204" pitchFamily="50" charset="-128"/>
                          <a:ea typeface="Meiryo UI" panose="020B0604030504040204" pitchFamily="50" charset="-128"/>
                        </a:rPr>
                        <a:t>2009</a:t>
                      </a:r>
                      <a:endParaRPr lang="en-US" altLang="ja-JP" sz="700" b="1" i="0" u="none" strike="noStrike" dirty="0">
                        <a:solidFill>
                          <a:schemeClr val="bg1"/>
                        </a:solidFill>
                        <a:effectLst/>
                        <a:latin typeface="Meiryo UI" panose="020B0604030504040204" pitchFamily="50" charset="-128"/>
                        <a:ea typeface="Meiryo UI" panose="020B0604030504040204" pitchFamily="50" charset="-128"/>
                      </a:endParaRPr>
                    </a:p>
                  </a:txBody>
                  <a:tcPr marL="3250" marR="3250" marT="3250" marB="0" anchor="ctr">
                    <a:solidFill>
                      <a:schemeClr val="tx1">
                        <a:lumMod val="50000"/>
                        <a:lumOff val="50000"/>
                      </a:schemeClr>
                    </a:solidFill>
                  </a:tcPr>
                </a:tc>
                <a:tc>
                  <a:txBody>
                    <a:bodyPr/>
                    <a:lstStyle/>
                    <a:p>
                      <a:pPr algn="ctr" rtl="0" fontAlgn="ctr"/>
                      <a:r>
                        <a:rPr lang="en-US" altLang="ja-JP" sz="700" b="1" u="none" strike="noStrike">
                          <a:solidFill>
                            <a:schemeClr val="bg1"/>
                          </a:solidFill>
                          <a:effectLst/>
                          <a:latin typeface="Meiryo UI" panose="020B0604030504040204" pitchFamily="50" charset="-128"/>
                          <a:ea typeface="Meiryo UI" panose="020B0604030504040204" pitchFamily="50" charset="-128"/>
                        </a:rPr>
                        <a:t>2010</a:t>
                      </a:r>
                      <a:endParaRPr lang="en-US" altLang="ja-JP" sz="700" b="1" i="0" u="none" strike="noStrike">
                        <a:solidFill>
                          <a:schemeClr val="bg1"/>
                        </a:solidFill>
                        <a:effectLst/>
                        <a:latin typeface="Meiryo UI" panose="020B0604030504040204" pitchFamily="50" charset="-128"/>
                        <a:ea typeface="Meiryo UI" panose="020B0604030504040204" pitchFamily="50" charset="-128"/>
                      </a:endParaRPr>
                    </a:p>
                  </a:txBody>
                  <a:tcPr marL="3250" marR="3250" marT="3250" marB="0" anchor="ctr">
                    <a:solidFill>
                      <a:schemeClr val="tx1">
                        <a:lumMod val="50000"/>
                        <a:lumOff val="50000"/>
                      </a:schemeClr>
                    </a:solidFill>
                  </a:tcPr>
                </a:tc>
                <a:tc>
                  <a:txBody>
                    <a:bodyPr/>
                    <a:lstStyle/>
                    <a:p>
                      <a:pPr algn="ctr" rtl="0" fontAlgn="ctr"/>
                      <a:r>
                        <a:rPr lang="en-US" altLang="ja-JP" sz="700" b="1" u="none" strike="noStrike">
                          <a:solidFill>
                            <a:schemeClr val="bg1"/>
                          </a:solidFill>
                          <a:effectLst/>
                          <a:latin typeface="Meiryo UI" panose="020B0604030504040204" pitchFamily="50" charset="-128"/>
                          <a:ea typeface="Meiryo UI" panose="020B0604030504040204" pitchFamily="50" charset="-128"/>
                        </a:rPr>
                        <a:t>2011</a:t>
                      </a:r>
                      <a:endParaRPr lang="en-US" altLang="ja-JP" sz="700" b="1" i="0" u="none" strike="noStrike">
                        <a:solidFill>
                          <a:schemeClr val="bg1"/>
                        </a:solidFill>
                        <a:effectLst/>
                        <a:latin typeface="Meiryo UI" panose="020B0604030504040204" pitchFamily="50" charset="-128"/>
                        <a:ea typeface="Meiryo UI" panose="020B0604030504040204" pitchFamily="50" charset="-128"/>
                      </a:endParaRPr>
                    </a:p>
                  </a:txBody>
                  <a:tcPr marL="3250" marR="3250" marT="3250" marB="0" anchor="ctr">
                    <a:solidFill>
                      <a:schemeClr val="tx1">
                        <a:lumMod val="50000"/>
                        <a:lumOff val="50000"/>
                      </a:schemeClr>
                    </a:solidFill>
                  </a:tcPr>
                </a:tc>
                <a:tc>
                  <a:txBody>
                    <a:bodyPr/>
                    <a:lstStyle/>
                    <a:p>
                      <a:pPr algn="ctr" rtl="0" fontAlgn="ctr"/>
                      <a:r>
                        <a:rPr lang="en-US" altLang="ja-JP" sz="700" b="1" u="none" strike="noStrike">
                          <a:solidFill>
                            <a:schemeClr val="bg1"/>
                          </a:solidFill>
                          <a:effectLst/>
                          <a:latin typeface="Meiryo UI" panose="020B0604030504040204" pitchFamily="50" charset="-128"/>
                          <a:ea typeface="Meiryo UI" panose="020B0604030504040204" pitchFamily="50" charset="-128"/>
                        </a:rPr>
                        <a:t>2012</a:t>
                      </a:r>
                      <a:endParaRPr lang="en-US" altLang="ja-JP" sz="700" b="1" i="0" u="none" strike="noStrike">
                        <a:solidFill>
                          <a:schemeClr val="bg1"/>
                        </a:solidFill>
                        <a:effectLst/>
                        <a:latin typeface="Meiryo UI" panose="020B0604030504040204" pitchFamily="50" charset="-128"/>
                        <a:ea typeface="Meiryo UI" panose="020B0604030504040204" pitchFamily="50" charset="-128"/>
                      </a:endParaRPr>
                    </a:p>
                  </a:txBody>
                  <a:tcPr marL="3250" marR="3250" marT="3250" marB="0" anchor="ctr">
                    <a:solidFill>
                      <a:schemeClr val="tx1">
                        <a:lumMod val="50000"/>
                        <a:lumOff val="50000"/>
                      </a:schemeClr>
                    </a:solidFill>
                  </a:tcPr>
                </a:tc>
                <a:tc>
                  <a:txBody>
                    <a:bodyPr/>
                    <a:lstStyle/>
                    <a:p>
                      <a:pPr algn="ctr" rtl="0" fontAlgn="ctr"/>
                      <a:r>
                        <a:rPr lang="en-US" altLang="ja-JP" sz="700" b="1" u="none" strike="noStrike">
                          <a:solidFill>
                            <a:schemeClr val="bg1"/>
                          </a:solidFill>
                          <a:effectLst/>
                          <a:latin typeface="Meiryo UI" panose="020B0604030504040204" pitchFamily="50" charset="-128"/>
                          <a:ea typeface="Meiryo UI" panose="020B0604030504040204" pitchFamily="50" charset="-128"/>
                        </a:rPr>
                        <a:t>2013</a:t>
                      </a:r>
                      <a:endParaRPr lang="en-US" altLang="ja-JP" sz="700" b="1" i="0" u="none" strike="noStrike">
                        <a:solidFill>
                          <a:schemeClr val="bg1"/>
                        </a:solidFill>
                        <a:effectLst/>
                        <a:latin typeface="Meiryo UI" panose="020B0604030504040204" pitchFamily="50" charset="-128"/>
                        <a:ea typeface="Meiryo UI" panose="020B0604030504040204" pitchFamily="50" charset="-128"/>
                      </a:endParaRPr>
                    </a:p>
                  </a:txBody>
                  <a:tcPr marL="3250" marR="3250" marT="3250" marB="0" anchor="ctr">
                    <a:solidFill>
                      <a:schemeClr val="tx1">
                        <a:lumMod val="50000"/>
                        <a:lumOff val="50000"/>
                      </a:schemeClr>
                    </a:solidFill>
                  </a:tcPr>
                </a:tc>
                <a:tc>
                  <a:txBody>
                    <a:bodyPr/>
                    <a:lstStyle/>
                    <a:p>
                      <a:pPr algn="ctr" rtl="0" fontAlgn="ctr"/>
                      <a:r>
                        <a:rPr lang="en-US" altLang="ja-JP" sz="700" b="1" u="none" strike="noStrike">
                          <a:solidFill>
                            <a:schemeClr val="bg1"/>
                          </a:solidFill>
                          <a:effectLst/>
                          <a:latin typeface="Meiryo UI" panose="020B0604030504040204" pitchFamily="50" charset="-128"/>
                          <a:ea typeface="Meiryo UI" panose="020B0604030504040204" pitchFamily="50" charset="-128"/>
                        </a:rPr>
                        <a:t>2014</a:t>
                      </a:r>
                      <a:endParaRPr lang="en-US" altLang="ja-JP" sz="700" b="1" i="0" u="none" strike="noStrike">
                        <a:solidFill>
                          <a:schemeClr val="bg1"/>
                        </a:solidFill>
                        <a:effectLst/>
                        <a:latin typeface="Meiryo UI" panose="020B0604030504040204" pitchFamily="50" charset="-128"/>
                        <a:ea typeface="Meiryo UI" panose="020B0604030504040204" pitchFamily="50" charset="-128"/>
                      </a:endParaRPr>
                    </a:p>
                  </a:txBody>
                  <a:tcPr marL="3250" marR="3250" marT="3250" marB="0" anchor="ctr">
                    <a:solidFill>
                      <a:schemeClr val="tx1">
                        <a:lumMod val="50000"/>
                        <a:lumOff val="50000"/>
                      </a:schemeClr>
                    </a:solidFill>
                  </a:tcPr>
                </a:tc>
                <a:tc>
                  <a:txBody>
                    <a:bodyPr/>
                    <a:lstStyle/>
                    <a:p>
                      <a:pPr algn="ctr" rtl="0" fontAlgn="ctr"/>
                      <a:r>
                        <a:rPr lang="en-US" altLang="ja-JP" sz="700" b="1" u="none" strike="noStrike">
                          <a:solidFill>
                            <a:schemeClr val="bg1"/>
                          </a:solidFill>
                          <a:effectLst/>
                          <a:latin typeface="Meiryo UI" panose="020B0604030504040204" pitchFamily="50" charset="-128"/>
                          <a:ea typeface="Meiryo UI" panose="020B0604030504040204" pitchFamily="50" charset="-128"/>
                        </a:rPr>
                        <a:t>2015</a:t>
                      </a:r>
                      <a:endParaRPr lang="en-US" altLang="ja-JP" sz="700" b="1" i="0" u="none" strike="noStrike">
                        <a:solidFill>
                          <a:schemeClr val="bg1"/>
                        </a:solidFill>
                        <a:effectLst/>
                        <a:latin typeface="Meiryo UI" panose="020B0604030504040204" pitchFamily="50" charset="-128"/>
                        <a:ea typeface="Meiryo UI" panose="020B0604030504040204" pitchFamily="50" charset="-128"/>
                      </a:endParaRPr>
                    </a:p>
                  </a:txBody>
                  <a:tcPr marL="3250" marR="3250" marT="3250" marB="0" anchor="ctr">
                    <a:solidFill>
                      <a:schemeClr val="tx1">
                        <a:lumMod val="50000"/>
                        <a:lumOff val="50000"/>
                      </a:schemeClr>
                    </a:solidFill>
                  </a:tcPr>
                </a:tc>
                <a:tc>
                  <a:txBody>
                    <a:bodyPr/>
                    <a:lstStyle/>
                    <a:p>
                      <a:pPr algn="ctr" rtl="0" fontAlgn="ctr"/>
                      <a:r>
                        <a:rPr lang="en-US" altLang="ja-JP" sz="700" b="1" u="none" strike="noStrike">
                          <a:solidFill>
                            <a:schemeClr val="bg1"/>
                          </a:solidFill>
                          <a:effectLst/>
                          <a:latin typeface="Meiryo UI" panose="020B0604030504040204" pitchFamily="50" charset="-128"/>
                          <a:ea typeface="Meiryo UI" panose="020B0604030504040204" pitchFamily="50" charset="-128"/>
                        </a:rPr>
                        <a:t>2016</a:t>
                      </a:r>
                      <a:endParaRPr lang="en-US" altLang="ja-JP" sz="700" b="1" i="0" u="none" strike="noStrike">
                        <a:solidFill>
                          <a:schemeClr val="bg1"/>
                        </a:solidFill>
                        <a:effectLst/>
                        <a:latin typeface="Meiryo UI" panose="020B0604030504040204" pitchFamily="50" charset="-128"/>
                        <a:ea typeface="Meiryo UI" panose="020B0604030504040204" pitchFamily="50" charset="-128"/>
                      </a:endParaRPr>
                    </a:p>
                  </a:txBody>
                  <a:tcPr marL="3250" marR="3250" marT="3250" marB="0" anchor="ctr">
                    <a:solidFill>
                      <a:schemeClr val="tx1">
                        <a:lumMod val="50000"/>
                        <a:lumOff val="50000"/>
                      </a:schemeClr>
                    </a:solidFill>
                  </a:tcPr>
                </a:tc>
                <a:tc>
                  <a:txBody>
                    <a:bodyPr/>
                    <a:lstStyle/>
                    <a:p>
                      <a:pPr algn="ctr" rtl="0" fontAlgn="ctr"/>
                      <a:r>
                        <a:rPr lang="en-US" altLang="ja-JP" sz="700" b="1" u="none" strike="noStrike">
                          <a:solidFill>
                            <a:schemeClr val="bg1"/>
                          </a:solidFill>
                          <a:effectLst/>
                          <a:latin typeface="Meiryo UI" panose="020B0604030504040204" pitchFamily="50" charset="-128"/>
                          <a:ea typeface="Meiryo UI" panose="020B0604030504040204" pitchFamily="50" charset="-128"/>
                        </a:rPr>
                        <a:t>2017</a:t>
                      </a:r>
                      <a:endParaRPr lang="en-US" altLang="ja-JP" sz="700" b="1" i="0" u="none" strike="noStrike">
                        <a:solidFill>
                          <a:schemeClr val="bg1"/>
                        </a:solidFill>
                        <a:effectLst/>
                        <a:latin typeface="Meiryo UI" panose="020B0604030504040204" pitchFamily="50" charset="-128"/>
                        <a:ea typeface="Meiryo UI" panose="020B0604030504040204" pitchFamily="50" charset="-128"/>
                      </a:endParaRPr>
                    </a:p>
                  </a:txBody>
                  <a:tcPr marL="3250" marR="3250" marT="3250" marB="0" anchor="ctr">
                    <a:solidFill>
                      <a:schemeClr val="tx1">
                        <a:lumMod val="50000"/>
                        <a:lumOff val="50000"/>
                      </a:schemeClr>
                    </a:solidFill>
                  </a:tcPr>
                </a:tc>
                <a:tc>
                  <a:txBody>
                    <a:bodyPr/>
                    <a:lstStyle/>
                    <a:p>
                      <a:pPr algn="ctr" rtl="0" fontAlgn="ctr"/>
                      <a:r>
                        <a:rPr lang="en-US" altLang="ja-JP" sz="700" b="1" u="none" strike="noStrike" dirty="0">
                          <a:solidFill>
                            <a:schemeClr val="bg1"/>
                          </a:solidFill>
                          <a:effectLst/>
                          <a:latin typeface="Meiryo UI" panose="020B0604030504040204" pitchFamily="50" charset="-128"/>
                          <a:ea typeface="Meiryo UI" panose="020B0604030504040204" pitchFamily="50" charset="-128"/>
                        </a:rPr>
                        <a:t>2018</a:t>
                      </a:r>
                      <a:endParaRPr lang="en-US" altLang="ja-JP" sz="700" b="1" i="0" u="none" strike="noStrike" dirty="0">
                        <a:solidFill>
                          <a:schemeClr val="bg1"/>
                        </a:solidFill>
                        <a:effectLst/>
                        <a:latin typeface="Meiryo UI" panose="020B0604030504040204" pitchFamily="50" charset="-128"/>
                        <a:ea typeface="Meiryo UI" panose="020B0604030504040204" pitchFamily="50" charset="-128"/>
                      </a:endParaRPr>
                    </a:p>
                  </a:txBody>
                  <a:tcPr marL="3250" marR="3250" marT="3250" marB="0" anchor="ctr">
                    <a:solidFill>
                      <a:schemeClr val="tx1">
                        <a:lumMod val="50000"/>
                        <a:lumOff val="50000"/>
                      </a:schemeClr>
                    </a:solidFill>
                  </a:tcPr>
                </a:tc>
                <a:extLst>
                  <a:ext uri="{0D108BD9-81ED-4DB2-BD59-A6C34878D82A}">
                    <a16:rowId xmlns:a16="http://schemas.microsoft.com/office/drawing/2014/main" xmlns="" val="2767852263"/>
                  </a:ext>
                </a:extLst>
              </a:tr>
              <a:tr h="864000">
                <a:tc rowSpan="7">
                  <a:txBody>
                    <a:bodyPr/>
                    <a:lstStyle/>
                    <a:p>
                      <a:pPr algn="ctr" rtl="0" fontAlgn="ctr"/>
                      <a:r>
                        <a:rPr lang="ja-JP" altLang="en-US" sz="700" b="1" u="none" strike="noStrike" dirty="0">
                          <a:solidFill>
                            <a:schemeClr val="bg1"/>
                          </a:solidFill>
                          <a:effectLst/>
                          <a:latin typeface="Meiryo UI" panose="020B0604030504040204" pitchFamily="50" charset="-128"/>
                          <a:ea typeface="Meiryo UI" panose="020B0604030504040204" pitchFamily="50" charset="-128"/>
                        </a:rPr>
                        <a:t>府市</a:t>
                      </a:r>
                      <a:r>
                        <a:rPr lang="ja-JP" altLang="en-US" sz="700" b="1" u="none" strike="noStrike" dirty="0" smtClean="0">
                          <a:solidFill>
                            <a:schemeClr val="bg1"/>
                          </a:solidFill>
                          <a:effectLst/>
                          <a:latin typeface="Meiryo UI" panose="020B0604030504040204" pitchFamily="50" charset="-128"/>
                          <a:ea typeface="Meiryo UI" panose="020B0604030504040204" pitchFamily="50" charset="-128"/>
                        </a:rPr>
                        <a:t>連携</a:t>
                      </a:r>
                      <a:endParaRPr lang="ja-JP" altLang="en-US" sz="700" b="1" i="0" u="none" strike="noStrike" dirty="0">
                        <a:solidFill>
                          <a:schemeClr val="bg1"/>
                        </a:solidFill>
                        <a:effectLst/>
                        <a:latin typeface="Meiryo UI" panose="020B0604030504040204" pitchFamily="50" charset="-128"/>
                        <a:ea typeface="Meiryo UI" panose="020B0604030504040204" pitchFamily="50" charset="-128"/>
                      </a:endParaRPr>
                    </a:p>
                  </a:txBody>
                  <a:tcPr marL="3250" marR="3250" marT="3250" marB="0" anchor="ctr">
                    <a:solidFill>
                      <a:schemeClr val="tx1">
                        <a:lumMod val="50000"/>
                        <a:lumOff val="50000"/>
                      </a:schemeClr>
                    </a:solidFill>
                  </a:tcPr>
                </a:tc>
                <a:tc>
                  <a:txBody>
                    <a:bodyPr/>
                    <a:lstStyle/>
                    <a:p>
                      <a:pPr algn="l" rtl="0" fontAlgn="ctr"/>
                      <a:r>
                        <a:rPr lang="en-US" altLang="ja-JP" sz="700" b="1" u="none" strike="noStrike" dirty="0">
                          <a:solidFill>
                            <a:schemeClr val="bg1"/>
                          </a:solidFill>
                          <a:effectLst/>
                          <a:latin typeface="Meiryo UI" panose="020B0604030504040204" pitchFamily="50" charset="-128"/>
                          <a:ea typeface="Meiryo UI" panose="020B0604030504040204" pitchFamily="50" charset="-128"/>
                        </a:rPr>
                        <a:t>1.</a:t>
                      </a:r>
                      <a:r>
                        <a:rPr lang="ja-JP" altLang="en-US" sz="700" b="1" u="none" strike="noStrike" dirty="0">
                          <a:solidFill>
                            <a:schemeClr val="bg1"/>
                          </a:solidFill>
                          <a:effectLst/>
                          <a:latin typeface="Meiryo UI" panose="020B0604030504040204" pitchFamily="50" charset="-128"/>
                          <a:ea typeface="Meiryo UI" panose="020B0604030504040204" pitchFamily="50" charset="-128"/>
                        </a:rPr>
                        <a:t>特区</a:t>
                      </a:r>
                      <a:r>
                        <a:rPr lang="ja-JP" altLang="en-US" sz="700" b="1" u="none" strike="noStrike" dirty="0" smtClean="0">
                          <a:solidFill>
                            <a:schemeClr val="bg1"/>
                          </a:solidFill>
                          <a:effectLst/>
                          <a:latin typeface="Meiryo UI" panose="020B0604030504040204" pitchFamily="50" charset="-128"/>
                          <a:ea typeface="Meiryo UI" panose="020B0604030504040204" pitchFamily="50" charset="-128"/>
                        </a:rPr>
                        <a:t>制度</a:t>
                      </a:r>
                      <a:endParaRPr lang="ja-JP" altLang="en-US" sz="700" b="1" i="0" u="none" strike="noStrike" dirty="0">
                        <a:solidFill>
                          <a:schemeClr val="bg1"/>
                        </a:solidFill>
                        <a:effectLst/>
                        <a:latin typeface="Meiryo UI" panose="020B0604030504040204" pitchFamily="50" charset="-128"/>
                        <a:ea typeface="Meiryo UI" panose="020B0604030504040204" pitchFamily="50" charset="-128"/>
                      </a:endParaRPr>
                    </a:p>
                  </a:txBody>
                  <a:tcPr marL="3250" marR="3250" marT="3250" marB="0" anchor="ctr">
                    <a:solidFill>
                      <a:schemeClr val="tx1">
                        <a:lumMod val="50000"/>
                        <a:lumOff val="50000"/>
                      </a:schemeClr>
                    </a:solidFill>
                  </a:tcPr>
                </a:tc>
                <a:tc>
                  <a:txBody>
                    <a:bodyPr/>
                    <a:lstStyle/>
                    <a:p>
                      <a:pPr algn="l" fontAlgn="t"/>
                      <a:r>
                        <a:rPr lang="ja-JP" altLang="en-US" sz="700" u="none" strike="noStrike" dirty="0">
                          <a:effectLst/>
                          <a:latin typeface="Meiryo UI" panose="020B0604030504040204" pitchFamily="50" charset="-128"/>
                          <a:ea typeface="Meiryo UI" panose="020B0604030504040204" pitchFamily="50" charset="-128"/>
                        </a:rPr>
                        <a:t>　</a:t>
                      </a:r>
                      <a:endParaRPr lang="ja-JP" altLang="en-US" sz="700" b="0" i="0" u="none" strike="noStrike" dirty="0">
                        <a:solidFill>
                          <a:srgbClr val="000000"/>
                        </a:solidFill>
                        <a:effectLst/>
                        <a:latin typeface="Meiryo UI" panose="020B0604030504040204" pitchFamily="50" charset="-128"/>
                        <a:ea typeface="Meiryo UI" panose="020B0604030504040204" pitchFamily="50" charset="-128"/>
                      </a:endParaRPr>
                    </a:p>
                    <a:p>
                      <a:pPr algn="l" fontAlgn="t"/>
                      <a:r>
                        <a:rPr lang="ja-JP" altLang="en-US" sz="700" u="none" strike="noStrike" dirty="0">
                          <a:effectLst/>
                          <a:latin typeface="Meiryo UI" panose="020B0604030504040204" pitchFamily="50" charset="-128"/>
                          <a:ea typeface="Meiryo UI" panose="020B0604030504040204" pitchFamily="50" charset="-128"/>
                        </a:rPr>
                        <a:t>　</a:t>
                      </a:r>
                      <a:endParaRPr lang="ja-JP" altLang="en-US" sz="700" b="0" i="0" u="none" strike="noStrike" dirty="0">
                        <a:solidFill>
                          <a:srgbClr val="000000"/>
                        </a:solidFill>
                        <a:effectLst/>
                        <a:latin typeface="Meiryo UI" panose="020B0604030504040204" pitchFamily="50" charset="-128"/>
                        <a:ea typeface="Meiryo UI" panose="020B0604030504040204" pitchFamily="50" charset="-128"/>
                      </a:endParaRPr>
                    </a:p>
                    <a:p>
                      <a:pPr algn="l" fontAlgn="t"/>
                      <a:r>
                        <a:rPr lang="ja-JP" altLang="en-US" sz="700" u="none" strike="noStrike" dirty="0">
                          <a:effectLst/>
                          <a:latin typeface="Meiryo UI" panose="020B0604030504040204" pitchFamily="50" charset="-128"/>
                          <a:ea typeface="Meiryo UI" panose="020B0604030504040204" pitchFamily="50" charset="-128"/>
                        </a:rPr>
                        <a:t>　</a:t>
                      </a:r>
                      <a:endParaRPr lang="ja-JP" altLang="en-US" sz="700" b="0" i="0" u="none" strike="noStrike" dirty="0">
                        <a:solidFill>
                          <a:srgbClr val="000000"/>
                        </a:solidFill>
                        <a:effectLst/>
                        <a:latin typeface="Meiryo UI" panose="020B0604030504040204" pitchFamily="50" charset="-128"/>
                        <a:ea typeface="Meiryo UI" panose="020B0604030504040204" pitchFamily="50" charset="-128"/>
                      </a:endParaRPr>
                    </a:p>
                  </a:txBody>
                  <a:tcPr marL="3250" marR="3250" marT="3250" marB="0"/>
                </a:tc>
                <a:tc>
                  <a:txBody>
                    <a:bodyPr/>
                    <a:lstStyle/>
                    <a:p>
                      <a:pPr algn="l" fontAlgn="t"/>
                      <a:r>
                        <a:rPr lang="ja-JP" altLang="en-US" sz="700" u="none" strike="noStrike" dirty="0">
                          <a:effectLst/>
                          <a:latin typeface="Meiryo UI" panose="020B0604030504040204" pitchFamily="50" charset="-128"/>
                          <a:ea typeface="Meiryo UI" panose="020B0604030504040204" pitchFamily="50" charset="-128"/>
                        </a:rPr>
                        <a:t>　</a:t>
                      </a:r>
                      <a:endParaRPr lang="ja-JP" altLang="en-US" sz="700" b="0" i="0" u="none" strike="noStrike" dirty="0">
                        <a:solidFill>
                          <a:srgbClr val="000000"/>
                        </a:solidFill>
                        <a:effectLst/>
                        <a:latin typeface="Meiryo UI" panose="020B0604030504040204" pitchFamily="50" charset="-128"/>
                        <a:ea typeface="Meiryo UI" panose="020B0604030504040204" pitchFamily="50" charset="-128"/>
                      </a:endParaRPr>
                    </a:p>
                    <a:p>
                      <a:pPr algn="l" fontAlgn="t"/>
                      <a:r>
                        <a:rPr lang="ja-JP" altLang="en-US" sz="700" u="none" strike="noStrike" dirty="0">
                          <a:effectLst/>
                          <a:latin typeface="Meiryo UI" panose="020B0604030504040204" pitchFamily="50" charset="-128"/>
                          <a:ea typeface="Meiryo UI" panose="020B0604030504040204" pitchFamily="50" charset="-128"/>
                        </a:rPr>
                        <a:t>　</a:t>
                      </a:r>
                      <a:endParaRPr lang="ja-JP" altLang="en-US" sz="700" b="0" i="0" u="none" strike="noStrike" dirty="0">
                        <a:solidFill>
                          <a:srgbClr val="000000"/>
                        </a:solidFill>
                        <a:effectLst/>
                        <a:latin typeface="Meiryo UI" panose="020B0604030504040204" pitchFamily="50" charset="-128"/>
                        <a:ea typeface="Meiryo UI" panose="020B0604030504040204" pitchFamily="50" charset="-128"/>
                      </a:endParaRPr>
                    </a:p>
                    <a:p>
                      <a:pPr algn="l" fontAlgn="t"/>
                      <a:r>
                        <a:rPr lang="ja-JP" altLang="en-US" sz="700" u="none" strike="noStrike" dirty="0">
                          <a:effectLst/>
                          <a:latin typeface="Meiryo UI" panose="020B0604030504040204" pitchFamily="50" charset="-128"/>
                          <a:ea typeface="Meiryo UI" panose="020B0604030504040204" pitchFamily="50" charset="-128"/>
                        </a:rPr>
                        <a:t>　</a:t>
                      </a:r>
                      <a:endParaRPr lang="ja-JP" altLang="en-US" sz="700" b="0" i="0" u="none" strike="noStrike" dirty="0">
                        <a:solidFill>
                          <a:srgbClr val="000000"/>
                        </a:solidFill>
                        <a:effectLst/>
                        <a:latin typeface="Meiryo UI" panose="020B0604030504040204" pitchFamily="50" charset="-128"/>
                        <a:ea typeface="Meiryo UI" panose="020B0604030504040204" pitchFamily="50" charset="-128"/>
                      </a:endParaRPr>
                    </a:p>
                  </a:txBody>
                  <a:tcPr marL="3250" marR="3250" marT="3250" marB="0"/>
                </a:tc>
                <a:tc>
                  <a:txBody>
                    <a:bodyPr/>
                    <a:lstStyle/>
                    <a:p>
                      <a:pPr algn="l" fontAlgn="t"/>
                      <a:r>
                        <a:rPr lang="ja-JP" altLang="en-US" sz="700" u="none" strike="noStrike" dirty="0">
                          <a:effectLst/>
                          <a:latin typeface="Meiryo UI" panose="020B0604030504040204" pitchFamily="50" charset="-128"/>
                          <a:ea typeface="Meiryo UI" panose="020B0604030504040204" pitchFamily="50" charset="-128"/>
                        </a:rPr>
                        <a:t>　</a:t>
                      </a:r>
                      <a:endParaRPr lang="ja-JP" altLang="en-US" sz="700" b="0" i="0" u="none" strike="noStrike" dirty="0">
                        <a:solidFill>
                          <a:srgbClr val="000000"/>
                        </a:solidFill>
                        <a:effectLst/>
                        <a:latin typeface="Meiryo UI" panose="020B0604030504040204" pitchFamily="50" charset="-128"/>
                        <a:ea typeface="Meiryo UI" panose="020B0604030504040204" pitchFamily="50" charset="-128"/>
                      </a:endParaRPr>
                    </a:p>
                    <a:p>
                      <a:pPr algn="l" fontAlgn="t"/>
                      <a:r>
                        <a:rPr lang="ja-JP" altLang="en-US" sz="700" u="none" strike="noStrike" dirty="0">
                          <a:effectLst/>
                          <a:latin typeface="Meiryo UI" panose="020B0604030504040204" pitchFamily="50" charset="-128"/>
                          <a:ea typeface="Meiryo UI" panose="020B0604030504040204" pitchFamily="50" charset="-128"/>
                        </a:rPr>
                        <a:t>　</a:t>
                      </a:r>
                      <a:endParaRPr lang="ja-JP" altLang="en-US" sz="700" b="0" i="0" u="none" strike="noStrike" dirty="0">
                        <a:solidFill>
                          <a:srgbClr val="000000"/>
                        </a:solidFill>
                        <a:effectLst/>
                        <a:latin typeface="Meiryo UI" panose="020B0604030504040204" pitchFamily="50" charset="-128"/>
                        <a:ea typeface="Meiryo UI" panose="020B0604030504040204" pitchFamily="50" charset="-128"/>
                      </a:endParaRPr>
                    </a:p>
                    <a:p>
                      <a:pPr algn="l" fontAlgn="t"/>
                      <a:r>
                        <a:rPr lang="ja-JP" altLang="en-US" sz="700" u="none" strike="noStrike" dirty="0">
                          <a:effectLst/>
                          <a:latin typeface="Meiryo UI" panose="020B0604030504040204" pitchFamily="50" charset="-128"/>
                          <a:ea typeface="Meiryo UI" panose="020B0604030504040204" pitchFamily="50" charset="-128"/>
                        </a:rPr>
                        <a:t>　</a:t>
                      </a:r>
                      <a:endParaRPr lang="ja-JP" altLang="en-US" sz="700" b="0" i="0" u="none" strike="noStrike" dirty="0">
                        <a:solidFill>
                          <a:srgbClr val="000000"/>
                        </a:solidFill>
                        <a:effectLst/>
                        <a:latin typeface="Meiryo UI" panose="020B0604030504040204" pitchFamily="50" charset="-128"/>
                        <a:ea typeface="Meiryo UI" panose="020B0604030504040204" pitchFamily="50" charset="-128"/>
                      </a:endParaRPr>
                    </a:p>
                  </a:txBody>
                  <a:tcPr marL="3250" marR="3250" marT="3250" marB="0"/>
                </a:tc>
                <a:tc>
                  <a:txBody>
                    <a:bodyPr/>
                    <a:lstStyle/>
                    <a:p>
                      <a:pPr algn="l" rtl="0" fontAlgn="ctr"/>
                      <a:r>
                        <a:rPr lang="zh-CN" altLang="en-US" sz="700" u="none" strike="noStrike" dirty="0">
                          <a:effectLst/>
                          <a:latin typeface="Meiryo UI" panose="020B0604030504040204" pitchFamily="50" charset="-128"/>
                          <a:ea typeface="Meiryo UI" panose="020B0604030504040204" pitchFamily="50" charset="-128"/>
                        </a:rPr>
                        <a:t>●国際戦略総合特区地域</a:t>
                      </a:r>
                      <a:r>
                        <a:rPr lang="zh-CN" altLang="en-US" sz="700" u="none" strike="noStrike" dirty="0" smtClean="0">
                          <a:effectLst/>
                          <a:latin typeface="Meiryo UI" panose="020B0604030504040204" pitchFamily="50" charset="-128"/>
                          <a:ea typeface="Meiryo UI" panose="020B0604030504040204" pitchFamily="50" charset="-128"/>
                        </a:rPr>
                        <a:t>指定</a:t>
                      </a:r>
                      <a:endParaRPr lang="ja-JP" altLang="en-US" sz="700" b="0" i="0" u="none" strike="noStrike" dirty="0">
                        <a:solidFill>
                          <a:srgbClr val="000000"/>
                        </a:solidFill>
                        <a:effectLst/>
                        <a:latin typeface="Meiryo UI" panose="020B0604030504040204" pitchFamily="50" charset="-128"/>
                        <a:ea typeface="Meiryo UI" panose="020B0604030504040204" pitchFamily="50" charset="-128"/>
                      </a:endParaRPr>
                    </a:p>
                  </a:txBody>
                  <a:tcPr marL="3250" marR="3250" marT="3250" marB="0"/>
                </a:tc>
                <a:tc>
                  <a:txBody>
                    <a:bodyPr/>
                    <a:lstStyle/>
                    <a:p>
                      <a:pPr algn="l" rtl="0" fontAlgn="ctr"/>
                      <a:r>
                        <a:rPr lang="ja-JP" altLang="en-US" sz="700" u="none" strike="noStrike" dirty="0">
                          <a:effectLst/>
                          <a:latin typeface="Meiryo UI" panose="020B0604030504040204" pitchFamily="50" charset="-128"/>
                          <a:ea typeface="Meiryo UI" panose="020B0604030504040204" pitchFamily="50" charset="-128"/>
                        </a:rPr>
                        <a:t>●地方税ゼロ特区税制</a:t>
                      </a:r>
                      <a:r>
                        <a:rPr lang="ja-JP" altLang="en-US" sz="700" u="none" strike="noStrike" dirty="0" smtClean="0">
                          <a:effectLst/>
                          <a:latin typeface="Meiryo UI" panose="020B0604030504040204" pitchFamily="50" charset="-128"/>
                          <a:ea typeface="Meiryo UI" panose="020B0604030504040204" pitchFamily="50" charset="-128"/>
                        </a:rPr>
                        <a:t>創設</a:t>
                      </a:r>
                      <a:endParaRPr lang="ja-JP" altLang="en-US" sz="700" b="0" i="0" u="none" strike="noStrike" dirty="0">
                        <a:solidFill>
                          <a:srgbClr val="000000"/>
                        </a:solidFill>
                        <a:effectLst/>
                        <a:latin typeface="Meiryo UI" panose="020B0604030504040204" pitchFamily="50" charset="-128"/>
                        <a:ea typeface="Meiryo UI" panose="020B0604030504040204" pitchFamily="50" charset="-128"/>
                      </a:endParaRPr>
                    </a:p>
                  </a:txBody>
                  <a:tcPr marL="3250" marR="3250" marT="3250" marB="0"/>
                </a:tc>
                <a:tc>
                  <a:txBody>
                    <a:bodyPr/>
                    <a:lstStyle/>
                    <a:p>
                      <a:pPr algn="l" rtl="0" fontAlgn="ctr"/>
                      <a:endParaRPr lang="ja-JP" altLang="en-US" sz="700" b="0" i="0" u="none" strike="noStrike" dirty="0">
                        <a:solidFill>
                          <a:srgbClr val="000000"/>
                        </a:solidFill>
                        <a:effectLst/>
                        <a:latin typeface="Meiryo UI" panose="020B0604030504040204" pitchFamily="50" charset="-128"/>
                        <a:ea typeface="Meiryo UI" panose="020B0604030504040204" pitchFamily="50" charset="-128"/>
                      </a:endParaRPr>
                    </a:p>
                  </a:txBody>
                  <a:tcPr marL="3250" marR="3250" marT="3250" marB="0"/>
                </a:tc>
                <a:tc>
                  <a:txBody>
                    <a:bodyPr/>
                    <a:lstStyle/>
                    <a:p>
                      <a:pPr algn="l" rtl="0" fontAlgn="ctr"/>
                      <a:r>
                        <a:rPr lang="zh-CN" altLang="en-US" sz="700" u="none" strike="noStrike" dirty="0">
                          <a:effectLst/>
                          <a:latin typeface="Meiryo UI" panose="020B0604030504040204" pitchFamily="50" charset="-128"/>
                          <a:ea typeface="Meiryo UI" panose="020B0604030504040204" pitchFamily="50" charset="-128"/>
                        </a:rPr>
                        <a:t>●国家戦略特区区域指定</a:t>
                      </a:r>
                      <a:endParaRPr lang="zh-CN" altLang="en-US" sz="700" b="0" i="0" u="none" strike="noStrike" dirty="0">
                        <a:solidFill>
                          <a:srgbClr val="000000"/>
                        </a:solidFill>
                        <a:effectLst/>
                        <a:latin typeface="Meiryo UI" panose="020B0604030504040204" pitchFamily="50" charset="-128"/>
                        <a:ea typeface="Meiryo UI" panose="020B0604030504040204" pitchFamily="50" charset="-128"/>
                      </a:endParaRPr>
                    </a:p>
                    <a:p>
                      <a:pPr algn="l" rtl="0" fontAlgn="ctr"/>
                      <a:r>
                        <a:rPr lang="ja-JP" altLang="en-US" sz="700" u="none" strike="noStrike" dirty="0">
                          <a:effectLst/>
                          <a:latin typeface="Meiryo UI" panose="020B0604030504040204" pitchFamily="50" charset="-128"/>
                          <a:ea typeface="Meiryo UI" panose="020B0604030504040204" pitchFamily="50" charset="-128"/>
                        </a:rPr>
                        <a:t>●先進医療審査の迅速化</a:t>
                      </a:r>
                      <a:endParaRPr lang="ja-JP" altLang="en-US" sz="700" b="0" i="0" u="none" strike="noStrike" dirty="0">
                        <a:solidFill>
                          <a:srgbClr val="000000"/>
                        </a:solidFill>
                        <a:effectLst/>
                        <a:latin typeface="Meiryo UI" panose="020B0604030504040204" pitchFamily="50" charset="-128"/>
                        <a:ea typeface="Meiryo UI" panose="020B0604030504040204" pitchFamily="50" charset="-128"/>
                      </a:endParaRPr>
                    </a:p>
                    <a:p>
                      <a:pPr algn="l" rtl="0" fontAlgn="ctr"/>
                      <a:r>
                        <a:rPr lang="ja-JP" altLang="en-US" sz="700" u="none" strike="noStrike" dirty="0">
                          <a:effectLst/>
                          <a:latin typeface="Meiryo UI" panose="020B0604030504040204" pitchFamily="50" charset="-128"/>
                          <a:ea typeface="Meiryo UI" panose="020B0604030504040204" pitchFamily="50" charset="-128"/>
                        </a:rPr>
                        <a:t>●雇用労働センター設置</a:t>
                      </a:r>
                      <a:endParaRPr lang="ja-JP" altLang="en-US" sz="700" b="0" i="0" u="none" strike="noStrike" dirty="0">
                        <a:solidFill>
                          <a:srgbClr val="000000"/>
                        </a:solidFill>
                        <a:effectLst/>
                        <a:latin typeface="Meiryo UI" panose="020B0604030504040204" pitchFamily="50" charset="-128"/>
                        <a:ea typeface="Meiryo UI" panose="020B0604030504040204" pitchFamily="50" charset="-128"/>
                      </a:endParaRPr>
                    </a:p>
                  </a:txBody>
                  <a:tcPr marL="3250" marR="3250" marT="3250" marB="0"/>
                </a:tc>
                <a:tc>
                  <a:txBody>
                    <a:bodyPr/>
                    <a:lstStyle/>
                    <a:p>
                      <a:pPr algn="l" rtl="0" fontAlgn="ctr"/>
                      <a:r>
                        <a:rPr lang="ja-JP" altLang="en-US" sz="700" u="none" strike="noStrike" dirty="0" smtClean="0">
                          <a:effectLst/>
                          <a:latin typeface="Meiryo UI" panose="020B0604030504040204" pitchFamily="50" charset="-128"/>
                          <a:ea typeface="Meiryo UI" panose="020B0604030504040204" pitchFamily="50" charset="-128"/>
                        </a:rPr>
                        <a:t>●</a:t>
                      </a:r>
                      <a:r>
                        <a:rPr lang="ja-JP" altLang="en-US" sz="700" u="none" strike="noStrike" dirty="0">
                          <a:effectLst/>
                          <a:latin typeface="Meiryo UI" panose="020B0604030504040204" pitchFamily="50" charset="-128"/>
                          <a:ea typeface="Meiryo UI" panose="020B0604030504040204" pitchFamily="50" charset="-128"/>
                        </a:rPr>
                        <a:t>特区民泊</a:t>
                      </a:r>
                      <a:endParaRPr lang="ja-JP" altLang="en-US" sz="700" b="0" i="0" u="none" strike="noStrike" dirty="0">
                        <a:solidFill>
                          <a:srgbClr val="000000"/>
                        </a:solidFill>
                        <a:effectLst/>
                        <a:latin typeface="Meiryo UI" panose="020B0604030504040204" pitchFamily="50" charset="-128"/>
                        <a:ea typeface="Meiryo UI" panose="020B0604030504040204" pitchFamily="50" charset="-128"/>
                      </a:endParaRPr>
                    </a:p>
                    <a:p>
                      <a:pPr algn="l" rtl="0" fontAlgn="ctr"/>
                      <a:r>
                        <a:rPr lang="ja-JP" altLang="en-US" sz="700" u="none" strike="noStrike" dirty="0">
                          <a:effectLst/>
                          <a:latin typeface="Meiryo UI" panose="020B0604030504040204" pitchFamily="50" charset="-128"/>
                          <a:ea typeface="Meiryo UI" panose="020B0604030504040204" pitchFamily="50" charset="-128"/>
                        </a:rPr>
                        <a:t>　</a:t>
                      </a:r>
                      <a:endParaRPr lang="ja-JP" altLang="en-US" sz="700" b="0" i="0" u="none" strike="noStrike" dirty="0">
                        <a:solidFill>
                          <a:srgbClr val="000000"/>
                        </a:solidFill>
                        <a:effectLst/>
                        <a:latin typeface="Meiryo UI" panose="020B0604030504040204" pitchFamily="50" charset="-128"/>
                        <a:ea typeface="Meiryo UI" panose="020B0604030504040204" pitchFamily="50" charset="-128"/>
                      </a:endParaRPr>
                    </a:p>
                  </a:txBody>
                  <a:tcPr marL="3250" marR="3250" marT="3250" marB="0"/>
                </a:tc>
                <a:tc>
                  <a:txBody>
                    <a:bodyPr/>
                    <a:lstStyle/>
                    <a:p>
                      <a:pPr algn="l" rtl="0" fontAlgn="ctr"/>
                      <a:r>
                        <a:rPr lang="ja-JP" altLang="en-US" sz="700" u="none" strike="noStrike" dirty="0">
                          <a:effectLst/>
                          <a:latin typeface="Meiryo UI" panose="020B0604030504040204" pitchFamily="50" charset="-128"/>
                          <a:ea typeface="Meiryo UI" panose="020B0604030504040204" pitchFamily="50" charset="-128"/>
                        </a:rPr>
                        <a:t>●法人税を東アジア並にする成長特区税制創設</a:t>
                      </a:r>
                      <a:endParaRPr lang="ja-JP" altLang="en-US" sz="700" b="0" i="0" u="none" strike="noStrike" dirty="0">
                        <a:solidFill>
                          <a:srgbClr val="000000"/>
                        </a:solidFill>
                        <a:effectLst/>
                        <a:latin typeface="Meiryo UI" panose="020B0604030504040204" pitchFamily="50" charset="-128"/>
                        <a:ea typeface="Meiryo UI" panose="020B0604030504040204" pitchFamily="50" charset="-128"/>
                      </a:endParaRPr>
                    </a:p>
                    <a:p>
                      <a:pPr algn="l" rtl="0" fontAlgn="ctr"/>
                      <a:r>
                        <a:rPr lang="ja-JP" altLang="en-US" sz="700" u="none" strike="noStrike" dirty="0">
                          <a:effectLst/>
                          <a:latin typeface="Meiryo UI" panose="020B0604030504040204" pitchFamily="50" charset="-128"/>
                          <a:ea typeface="Meiryo UI" panose="020B0604030504040204" pitchFamily="50" charset="-128"/>
                        </a:rPr>
                        <a:t>●外国人家事支援人材の</a:t>
                      </a:r>
                      <a:r>
                        <a:rPr lang="ja-JP" altLang="en-US" sz="700" u="none" strike="noStrike" dirty="0" smtClean="0">
                          <a:effectLst/>
                          <a:latin typeface="Meiryo UI" panose="020B0604030504040204" pitchFamily="50" charset="-128"/>
                          <a:ea typeface="Meiryo UI" panose="020B0604030504040204" pitchFamily="50" charset="-128"/>
                        </a:rPr>
                        <a:t>受入</a:t>
                      </a:r>
                      <a:endParaRPr lang="ja-JP" altLang="en-US" sz="700" b="0" i="0" u="none" strike="noStrike" dirty="0">
                        <a:solidFill>
                          <a:srgbClr val="000000"/>
                        </a:solidFill>
                        <a:effectLst/>
                        <a:latin typeface="Meiryo UI" panose="020B0604030504040204" pitchFamily="50" charset="-128"/>
                        <a:ea typeface="Meiryo UI" panose="020B0604030504040204" pitchFamily="50" charset="-128"/>
                      </a:endParaRPr>
                    </a:p>
                  </a:txBody>
                  <a:tcPr marL="3250" marR="3250" marT="3250" marB="0"/>
                </a:tc>
                <a:tc>
                  <a:txBody>
                    <a:bodyPr/>
                    <a:lstStyle/>
                    <a:p>
                      <a:pPr algn="l" rtl="0" fontAlgn="ctr"/>
                      <a:endParaRPr lang="ja-JP" altLang="en-US" sz="700" b="0" i="0" u="none" strike="noStrike" dirty="0">
                        <a:solidFill>
                          <a:srgbClr val="000000"/>
                        </a:solidFill>
                        <a:effectLst/>
                        <a:latin typeface="Meiryo UI" panose="020B0604030504040204" pitchFamily="50" charset="-128"/>
                        <a:ea typeface="Meiryo UI" panose="020B0604030504040204" pitchFamily="50" charset="-128"/>
                      </a:endParaRPr>
                    </a:p>
                  </a:txBody>
                  <a:tcPr marL="3250" marR="3250" marT="3250" marB="0"/>
                </a:tc>
                <a:tc>
                  <a:txBody>
                    <a:bodyPr/>
                    <a:lstStyle/>
                    <a:p>
                      <a:pPr algn="l" fontAlgn="t"/>
                      <a:r>
                        <a:rPr lang="ja-JP" altLang="en-US" sz="700" u="none" strike="noStrike" dirty="0">
                          <a:effectLst/>
                          <a:latin typeface="Meiryo UI" panose="020B0604030504040204" pitchFamily="50" charset="-128"/>
                          <a:ea typeface="Meiryo UI" panose="020B0604030504040204" pitchFamily="50" charset="-128"/>
                        </a:rPr>
                        <a:t>　</a:t>
                      </a:r>
                      <a:endParaRPr lang="ja-JP" altLang="en-US" sz="700" b="0" i="0" u="none" strike="noStrike" dirty="0">
                        <a:solidFill>
                          <a:srgbClr val="000000"/>
                        </a:solidFill>
                        <a:effectLst/>
                        <a:latin typeface="Meiryo UI" panose="020B0604030504040204" pitchFamily="50" charset="-128"/>
                        <a:ea typeface="Meiryo UI" panose="020B0604030504040204" pitchFamily="50" charset="-128"/>
                      </a:endParaRPr>
                    </a:p>
                    <a:p>
                      <a:pPr algn="l" fontAlgn="t"/>
                      <a:r>
                        <a:rPr lang="ja-JP" altLang="en-US" sz="700" u="none" strike="noStrike" dirty="0">
                          <a:effectLst/>
                          <a:latin typeface="Meiryo UI" panose="020B0604030504040204" pitchFamily="50" charset="-128"/>
                          <a:ea typeface="Meiryo UI" panose="020B0604030504040204" pitchFamily="50" charset="-128"/>
                        </a:rPr>
                        <a:t>　</a:t>
                      </a:r>
                      <a:endParaRPr lang="ja-JP" altLang="en-US" sz="700" b="0" i="0" u="none" strike="noStrike" dirty="0">
                        <a:solidFill>
                          <a:srgbClr val="000000"/>
                        </a:solidFill>
                        <a:effectLst/>
                        <a:latin typeface="Meiryo UI" panose="020B0604030504040204" pitchFamily="50" charset="-128"/>
                        <a:ea typeface="Meiryo UI" panose="020B0604030504040204" pitchFamily="50" charset="-128"/>
                      </a:endParaRPr>
                    </a:p>
                    <a:p>
                      <a:pPr algn="l" fontAlgn="t"/>
                      <a:r>
                        <a:rPr lang="ja-JP" altLang="en-US" sz="700" u="none" strike="noStrike" dirty="0">
                          <a:effectLst/>
                          <a:latin typeface="Meiryo UI" panose="020B0604030504040204" pitchFamily="50" charset="-128"/>
                          <a:ea typeface="Meiryo UI" panose="020B0604030504040204" pitchFamily="50" charset="-128"/>
                        </a:rPr>
                        <a:t>　</a:t>
                      </a:r>
                      <a:endParaRPr lang="ja-JP" altLang="en-US" sz="700" b="0" i="0" u="none" strike="noStrike" dirty="0">
                        <a:solidFill>
                          <a:srgbClr val="000000"/>
                        </a:solidFill>
                        <a:effectLst/>
                        <a:latin typeface="Meiryo UI" panose="020B0604030504040204" pitchFamily="50" charset="-128"/>
                        <a:ea typeface="Meiryo UI" panose="020B0604030504040204" pitchFamily="50" charset="-128"/>
                      </a:endParaRPr>
                    </a:p>
                  </a:txBody>
                  <a:tcPr marL="3250" marR="3250" marT="3250" marB="0"/>
                </a:tc>
                <a:extLst>
                  <a:ext uri="{0D108BD9-81ED-4DB2-BD59-A6C34878D82A}">
                    <a16:rowId xmlns:a16="http://schemas.microsoft.com/office/drawing/2014/main" xmlns="" val="3047410882"/>
                  </a:ext>
                </a:extLst>
              </a:tr>
              <a:tr h="720000">
                <a:tc vMerge="1">
                  <a:txBody>
                    <a:bodyPr/>
                    <a:lstStyle/>
                    <a:p>
                      <a:pPr algn="l" rtl="0" fontAlgn="ctr"/>
                      <a:endParaRPr lang="ja-JP" altLang="en-US" sz="800" b="0" i="0" u="none" strike="noStrike" dirty="0">
                        <a:solidFill>
                          <a:srgbClr val="000000"/>
                        </a:solidFill>
                        <a:effectLst/>
                        <a:latin typeface="Meiryo UI" panose="020B0604030504040204" pitchFamily="50" charset="-128"/>
                        <a:ea typeface="Meiryo UI" panose="020B0604030504040204" pitchFamily="50" charset="-128"/>
                      </a:endParaRPr>
                    </a:p>
                  </a:txBody>
                  <a:tcPr marL="3250" marR="3250" marT="3250" marB="0" anchor="ctr"/>
                </a:tc>
                <a:tc>
                  <a:txBody>
                    <a:bodyPr/>
                    <a:lstStyle/>
                    <a:p>
                      <a:pPr algn="l" rtl="0" fontAlgn="ctr"/>
                      <a:r>
                        <a:rPr lang="en-US" altLang="ja-JP" sz="700" b="1" u="none" strike="noStrike" dirty="0">
                          <a:solidFill>
                            <a:schemeClr val="bg1"/>
                          </a:solidFill>
                          <a:effectLst/>
                          <a:latin typeface="Meiryo UI" panose="020B0604030504040204" pitchFamily="50" charset="-128"/>
                          <a:ea typeface="Meiryo UI" panose="020B0604030504040204" pitchFamily="50" charset="-128"/>
                        </a:rPr>
                        <a:t>2.</a:t>
                      </a:r>
                      <a:r>
                        <a:rPr lang="ja-JP" altLang="en-US" sz="700" b="1" u="none" strike="noStrike" dirty="0" smtClean="0">
                          <a:solidFill>
                            <a:schemeClr val="bg1"/>
                          </a:solidFill>
                          <a:effectLst/>
                          <a:latin typeface="Meiryo UI" panose="020B0604030504040204" pitchFamily="50" charset="-128"/>
                          <a:ea typeface="Meiryo UI" panose="020B0604030504040204" pitchFamily="50" charset="-128"/>
                        </a:rPr>
                        <a:t>万博</a:t>
                      </a:r>
                      <a:endParaRPr lang="ja-JP" altLang="en-US" sz="700" b="1" i="0" u="none" strike="noStrike" dirty="0">
                        <a:solidFill>
                          <a:schemeClr val="bg1"/>
                        </a:solidFill>
                        <a:effectLst/>
                        <a:latin typeface="Meiryo UI" panose="020B0604030504040204" pitchFamily="50" charset="-128"/>
                        <a:ea typeface="Meiryo UI" panose="020B0604030504040204" pitchFamily="50" charset="-128"/>
                      </a:endParaRPr>
                    </a:p>
                  </a:txBody>
                  <a:tcPr marL="3250" marR="3250" marT="3250" marB="0" anchor="ctr">
                    <a:solidFill>
                      <a:schemeClr val="tx1">
                        <a:lumMod val="50000"/>
                        <a:lumOff val="50000"/>
                      </a:schemeClr>
                    </a:solidFill>
                  </a:tcPr>
                </a:tc>
                <a:tc>
                  <a:txBody>
                    <a:bodyPr/>
                    <a:lstStyle/>
                    <a:p>
                      <a:pPr algn="l" fontAlgn="t"/>
                      <a:r>
                        <a:rPr lang="ja-JP" altLang="en-US" sz="700" u="none" strike="noStrike" dirty="0">
                          <a:solidFill>
                            <a:schemeClr val="tx1"/>
                          </a:solidFill>
                          <a:effectLst/>
                          <a:latin typeface="Meiryo UI" panose="020B0604030504040204" pitchFamily="50" charset="-128"/>
                          <a:ea typeface="Meiryo UI" panose="020B0604030504040204" pitchFamily="50" charset="-128"/>
                        </a:rPr>
                        <a:t>　</a:t>
                      </a:r>
                      <a:endParaRPr lang="ja-JP" altLang="en-US" sz="700" b="0" i="0" u="none" strike="noStrike" dirty="0">
                        <a:solidFill>
                          <a:schemeClr val="tx1"/>
                        </a:solidFill>
                        <a:effectLst/>
                        <a:latin typeface="Meiryo UI" panose="020B0604030504040204" pitchFamily="50" charset="-128"/>
                        <a:ea typeface="Meiryo UI" panose="020B0604030504040204" pitchFamily="50" charset="-128"/>
                      </a:endParaRPr>
                    </a:p>
                    <a:p>
                      <a:pPr algn="l" fontAlgn="t"/>
                      <a:r>
                        <a:rPr lang="ja-JP" altLang="en-US" sz="700" u="none" strike="noStrike" dirty="0">
                          <a:solidFill>
                            <a:schemeClr val="tx1"/>
                          </a:solidFill>
                          <a:effectLst/>
                          <a:latin typeface="Meiryo UI" panose="020B0604030504040204" pitchFamily="50" charset="-128"/>
                          <a:ea typeface="Meiryo UI" panose="020B0604030504040204" pitchFamily="50" charset="-128"/>
                        </a:rPr>
                        <a:t>　</a:t>
                      </a:r>
                      <a:endParaRPr lang="ja-JP" altLang="en-US" sz="700" b="0" i="0" u="none" strike="noStrike" dirty="0">
                        <a:solidFill>
                          <a:schemeClr val="tx1"/>
                        </a:solidFill>
                        <a:effectLst/>
                        <a:latin typeface="Meiryo UI" panose="020B0604030504040204" pitchFamily="50" charset="-128"/>
                        <a:ea typeface="Meiryo UI" panose="020B0604030504040204" pitchFamily="50" charset="-128"/>
                      </a:endParaRPr>
                    </a:p>
                    <a:p>
                      <a:pPr algn="l" fontAlgn="t"/>
                      <a:r>
                        <a:rPr lang="ja-JP" altLang="en-US" sz="700" u="none" strike="noStrike" dirty="0">
                          <a:solidFill>
                            <a:schemeClr val="tx1"/>
                          </a:solidFill>
                          <a:effectLst/>
                          <a:latin typeface="Meiryo UI" panose="020B0604030504040204" pitchFamily="50" charset="-128"/>
                          <a:ea typeface="Meiryo UI" panose="020B0604030504040204" pitchFamily="50" charset="-128"/>
                        </a:rPr>
                        <a:t>　</a:t>
                      </a:r>
                      <a:endParaRPr lang="ja-JP" altLang="en-US" sz="700" b="0" i="0" u="none" strike="noStrike" dirty="0">
                        <a:solidFill>
                          <a:schemeClr val="tx1"/>
                        </a:solidFill>
                        <a:effectLst/>
                        <a:latin typeface="Meiryo UI" panose="020B0604030504040204" pitchFamily="50" charset="-128"/>
                        <a:ea typeface="Meiryo UI" panose="020B0604030504040204" pitchFamily="50" charset="-128"/>
                      </a:endParaRPr>
                    </a:p>
                  </a:txBody>
                  <a:tcPr marL="3250" marR="3250" marT="3250" marB="0"/>
                </a:tc>
                <a:tc>
                  <a:txBody>
                    <a:bodyPr/>
                    <a:lstStyle/>
                    <a:p>
                      <a:pPr algn="l" fontAlgn="t"/>
                      <a:r>
                        <a:rPr lang="ja-JP" altLang="en-US" sz="700" u="none" strike="noStrike" dirty="0">
                          <a:solidFill>
                            <a:schemeClr val="tx1"/>
                          </a:solidFill>
                          <a:effectLst/>
                          <a:latin typeface="Meiryo UI" panose="020B0604030504040204" pitchFamily="50" charset="-128"/>
                          <a:ea typeface="Meiryo UI" panose="020B0604030504040204" pitchFamily="50" charset="-128"/>
                        </a:rPr>
                        <a:t>　</a:t>
                      </a:r>
                      <a:endParaRPr lang="ja-JP" altLang="en-US" sz="700" b="0" i="0" u="none" strike="noStrike" dirty="0">
                        <a:solidFill>
                          <a:schemeClr val="tx1"/>
                        </a:solidFill>
                        <a:effectLst/>
                        <a:latin typeface="Meiryo UI" panose="020B0604030504040204" pitchFamily="50" charset="-128"/>
                        <a:ea typeface="Meiryo UI" panose="020B0604030504040204" pitchFamily="50" charset="-128"/>
                      </a:endParaRPr>
                    </a:p>
                    <a:p>
                      <a:pPr algn="l" fontAlgn="t"/>
                      <a:r>
                        <a:rPr lang="ja-JP" altLang="en-US" sz="700" u="none" strike="noStrike" dirty="0">
                          <a:solidFill>
                            <a:schemeClr val="tx1"/>
                          </a:solidFill>
                          <a:effectLst/>
                          <a:latin typeface="Meiryo UI" panose="020B0604030504040204" pitchFamily="50" charset="-128"/>
                          <a:ea typeface="Meiryo UI" panose="020B0604030504040204" pitchFamily="50" charset="-128"/>
                        </a:rPr>
                        <a:t>　</a:t>
                      </a:r>
                      <a:endParaRPr lang="ja-JP" altLang="en-US" sz="700" b="0" i="0" u="none" strike="noStrike" dirty="0">
                        <a:solidFill>
                          <a:schemeClr val="tx1"/>
                        </a:solidFill>
                        <a:effectLst/>
                        <a:latin typeface="Meiryo UI" panose="020B0604030504040204" pitchFamily="50" charset="-128"/>
                        <a:ea typeface="Meiryo UI" panose="020B0604030504040204" pitchFamily="50" charset="-128"/>
                      </a:endParaRPr>
                    </a:p>
                    <a:p>
                      <a:pPr algn="l" fontAlgn="t"/>
                      <a:r>
                        <a:rPr lang="ja-JP" altLang="en-US" sz="700" u="none" strike="noStrike" dirty="0">
                          <a:solidFill>
                            <a:schemeClr val="tx1"/>
                          </a:solidFill>
                          <a:effectLst/>
                          <a:latin typeface="Meiryo UI" panose="020B0604030504040204" pitchFamily="50" charset="-128"/>
                          <a:ea typeface="Meiryo UI" panose="020B0604030504040204" pitchFamily="50" charset="-128"/>
                        </a:rPr>
                        <a:t>　</a:t>
                      </a:r>
                      <a:endParaRPr lang="ja-JP" altLang="en-US" sz="700" b="0" i="0" u="none" strike="noStrike" dirty="0">
                        <a:solidFill>
                          <a:schemeClr val="tx1"/>
                        </a:solidFill>
                        <a:effectLst/>
                        <a:latin typeface="Meiryo UI" panose="020B0604030504040204" pitchFamily="50" charset="-128"/>
                        <a:ea typeface="Meiryo UI" panose="020B0604030504040204" pitchFamily="50" charset="-128"/>
                      </a:endParaRPr>
                    </a:p>
                  </a:txBody>
                  <a:tcPr marL="3250" marR="3250" marT="3250" marB="0"/>
                </a:tc>
                <a:tc>
                  <a:txBody>
                    <a:bodyPr/>
                    <a:lstStyle/>
                    <a:p>
                      <a:pPr algn="l" fontAlgn="t"/>
                      <a:r>
                        <a:rPr lang="ja-JP" altLang="en-US" sz="700" u="none" strike="noStrike" dirty="0">
                          <a:solidFill>
                            <a:schemeClr val="tx1"/>
                          </a:solidFill>
                          <a:effectLst/>
                          <a:latin typeface="Meiryo UI" panose="020B0604030504040204" pitchFamily="50" charset="-128"/>
                          <a:ea typeface="Meiryo UI" panose="020B0604030504040204" pitchFamily="50" charset="-128"/>
                        </a:rPr>
                        <a:t>　</a:t>
                      </a:r>
                      <a:endParaRPr lang="ja-JP" altLang="en-US" sz="700" b="0" i="0" u="none" strike="noStrike" dirty="0">
                        <a:solidFill>
                          <a:schemeClr val="tx1"/>
                        </a:solidFill>
                        <a:effectLst/>
                        <a:latin typeface="Meiryo UI" panose="020B0604030504040204" pitchFamily="50" charset="-128"/>
                        <a:ea typeface="Meiryo UI" panose="020B0604030504040204" pitchFamily="50" charset="-128"/>
                      </a:endParaRPr>
                    </a:p>
                    <a:p>
                      <a:pPr algn="l" fontAlgn="t"/>
                      <a:r>
                        <a:rPr lang="ja-JP" altLang="en-US" sz="700" u="none" strike="noStrike" dirty="0">
                          <a:solidFill>
                            <a:schemeClr val="tx1"/>
                          </a:solidFill>
                          <a:effectLst/>
                          <a:latin typeface="Meiryo UI" panose="020B0604030504040204" pitchFamily="50" charset="-128"/>
                          <a:ea typeface="Meiryo UI" panose="020B0604030504040204" pitchFamily="50" charset="-128"/>
                        </a:rPr>
                        <a:t>　</a:t>
                      </a:r>
                      <a:endParaRPr lang="ja-JP" altLang="en-US" sz="700" b="0" i="0" u="none" strike="noStrike" dirty="0">
                        <a:solidFill>
                          <a:schemeClr val="tx1"/>
                        </a:solidFill>
                        <a:effectLst/>
                        <a:latin typeface="Meiryo UI" panose="020B0604030504040204" pitchFamily="50" charset="-128"/>
                        <a:ea typeface="Meiryo UI" panose="020B0604030504040204" pitchFamily="50" charset="-128"/>
                      </a:endParaRPr>
                    </a:p>
                    <a:p>
                      <a:pPr algn="l" fontAlgn="t"/>
                      <a:r>
                        <a:rPr lang="ja-JP" altLang="en-US" sz="700" u="none" strike="noStrike" dirty="0">
                          <a:solidFill>
                            <a:schemeClr val="tx1"/>
                          </a:solidFill>
                          <a:effectLst/>
                          <a:latin typeface="Meiryo UI" panose="020B0604030504040204" pitchFamily="50" charset="-128"/>
                          <a:ea typeface="Meiryo UI" panose="020B0604030504040204" pitchFamily="50" charset="-128"/>
                        </a:rPr>
                        <a:t>　</a:t>
                      </a:r>
                      <a:endParaRPr lang="ja-JP" altLang="en-US" sz="700" b="0" i="0" u="none" strike="noStrike" dirty="0">
                        <a:solidFill>
                          <a:schemeClr val="tx1"/>
                        </a:solidFill>
                        <a:effectLst/>
                        <a:latin typeface="Meiryo UI" panose="020B0604030504040204" pitchFamily="50" charset="-128"/>
                        <a:ea typeface="Meiryo UI" panose="020B0604030504040204" pitchFamily="50" charset="-128"/>
                      </a:endParaRPr>
                    </a:p>
                  </a:txBody>
                  <a:tcPr marL="3250" marR="3250" marT="3250" marB="0"/>
                </a:tc>
                <a:tc>
                  <a:txBody>
                    <a:bodyPr/>
                    <a:lstStyle/>
                    <a:p>
                      <a:pPr algn="l" fontAlgn="t"/>
                      <a:r>
                        <a:rPr lang="ja-JP" altLang="en-US" sz="700" u="none" strike="noStrike" dirty="0">
                          <a:solidFill>
                            <a:schemeClr val="tx1"/>
                          </a:solidFill>
                          <a:effectLst/>
                          <a:latin typeface="Meiryo UI" panose="020B0604030504040204" pitchFamily="50" charset="-128"/>
                          <a:ea typeface="Meiryo UI" panose="020B0604030504040204" pitchFamily="50" charset="-128"/>
                        </a:rPr>
                        <a:t>　</a:t>
                      </a:r>
                      <a:endParaRPr lang="ja-JP" altLang="en-US" sz="700" b="0" i="0" u="none" strike="noStrike" dirty="0">
                        <a:solidFill>
                          <a:schemeClr val="tx1"/>
                        </a:solidFill>
                        <a:effectLst/>
                        <a:latin typeface="Meiryo UI" panose="020B0604030504040204" pitchFamily="50" charset="-128"/>
                        <a:ea typeface="Meiryo UI" panose="020B0604030504040204" pitchFamily="50" charset="-128"/>
                      </a:endParaRPr>
                    </a:p>
                    <a:p>
                      <a:pPr algn="l" fontAlgn="t"/>
                      <a:r>
                        <a:rPr lang="ja-JP" altLang="en-US" sz="700" u="none" strike="noStrike" dirty="0">
                          <a:solidFill>
                            <a:schemeClr val="tx1"/>
                          </a:solidFill>
                          <a:effectLst/>
                          <a:latin typeface="Meiryo UI" panose="020B0604030504040204" pitchFamily="50" charset="-128"/>
                          <a:ea typeface="Meiryo UI" panose="020B0604030504040204" pitchFamily="50" charset="-128"/>
                        </a:rPr>
                        <a:t>　</a:t>
                      </a:r>
                      <a:endParaRPr lang="ja-JP" altLang="en-US" sz="700" b="0" i="0" u="none" strike="noStrike" dirty="0">
                        <a:solidFill>
                          <a:schemeClr val="tx1"/>
                        </a:solidFill>
                        <a:effectLst/>
                        <a:latin typeface="Meiryo UI" panose="020B0604030504040204" pitchFamily="50" charset="-128"/>
                        <a:ea typeface="Meiryo UI" panose="020B0604030504040204" pitchFamily="50" charset="-128"/>
                      </a:endParaRPr>
                    </a:p>
                    <a:p>
                      <a:pPr algn="l" fontAlgn="t"/>
                      <a:r>
                        <a:rPr lang="ja-JP" altLang="en-US" sz="700" u="none" strike="noStrike" dirty="0">
                          <a:solidFill>
                            <a:schemeClr val="tx1"/>
                          </a:solidFill>
                          <a:effectLst/>
                          <a:latin typeface="Meiryo UI" panose="020B0604030504040204" pitchFamily="50" charset="-128"/>
                          <a:ea typeface="Meiryo UI" panose="020B0604030504040204" pitchFamily="50" charset="-128"/>
                        </a:rPr>
                        <a:t>　</a:t>
                      </a:r>
                      <a:endParaRPr lang="ja-JP" altLang="en-US" sz="700" b="0" i="0" u="none" strike="noStrike" dirty="0">
                        <a:solidFill>
                          <a:schemeClr val="tx1"/>
                        </a:solidFill>
                        <a:effectLst/>
                        <a:latin typeface="Meiryo UI" panose="020B0604030504040204" pitchFamily="50" charset="-128"/>
                        <a:ea typeface="Meiryo UI" panose="020B0604030504040204" pitchFamily="50" charset="-128"/>
                      </a:endParaRPr>
                    </a:p>
                  </a:txBody>
                  <a:tcPr marL="3250" marR="3250" marT="3250" marB="0"/>
                </a:tc>
                <a:tc>
                  <a:txBody>
                    <a:bodyPr/>
                    <a:lstStyle/>
                    <a:p>
                      <a:pPr algn="l" fontAlgn="t"/>
                      <a:r>
                        <a:rPr lang="ja-JP" altLang="en-US" sz="700" u="none" strike="noStrike" dirty="0">
                          <a:solidFill>
                            <a:schemeClr val="tx1"/>
                          </a:solidFill>
                          <a:effectLst/>
                          <a:latin typeface="Meiryo UI" panose="020B0604030504040204" pitchFamily="50" charset="-128"/>
                          <a:ea typeface="Meiryo UI" panose="020B0604030504040204" pitchFamily="50" charset="-128"/>
                        </a:rPr>
                        <a:t>　</a:t>
                      </a:r>
                      <a:endParaRPr lang="ja-JP" altLang="en-US" sz="700" b="0" i="0" u="none" strike="noStrike" dirty="0">
                        <a:solidFill>
                          <a:schemeClr val="tx1"/>
                        </a:solidFill>
                        <a:effectLst/>
                        <a:latin typeface="Meiryo UI" panose="020B0604030504040204" pitchFamily="50" charset="-128"/>
                        <a:ea typeface="Meiryo UI" panose="020B0604030504040204" pitchFamily="50" charset="-128"/>
                      </a:endParaRPr>
                    </a:p>
                    <a:p>
                      <a:pPr algn="l" fontAlgn="t"/>
                      <a:r>
                        <a:rPr lang="ja-JP" altLang="en-US" sz="700" u="none" strike="noStrike" dirty="0">
                          <a:solidFill>
                            <a:schemeClr val="tx1"/>
                          </a:solidFill>
                          <a:effectLst/>
                          <a:latin typeface="Meiryo UI" panose="020B0604030504040204" pitchFamily="50" charset="-128"/>
                          <a:ea typeface="Meiryo UI" panose="020B0604030504040204" pitchFamily="50" charset="-128"/>
                        </a:rPr>
                        <a:t>　</a:t>
                      </a:r>
                      <a:endParaRPr lang="ja-JP" altLang="en-US" sz="700" b="0" i="0" u="none" strike="noStrike" dirty="0">
                        <a:solidFill>
                          <a:schemeClr val="tx1"/>
                        </a:solidFill>
                        <a:effectLst/>
                        <a:latin typeface="Meiryo UI" panose="020B0604030504040204" pitchFamily="50" charset="-128"/>
                        <a:ea typeface="Meiryo UI" panose="020B0604030504040204" pitchFamily="50" charset="-128"/>
                      </a:endParaRPr>
                    </a:p>
                    <a:p>
                      <a:pPr algn="l" fontAlgn="t"/>
                      <a:r>
                        <a:rPr lang="ja-JP" altLang="en-US" sz="700" u="none" strike="noStrike" dirty="0">
                          <a:solidFill>
                            <a:schemeClr val="tx1"/>
                          </a:solidFill>
                          <a:effectLst/>
                          <a:latin typeface="Meiryo UI" panose="020B0604030504040204" pitchFamily="50" charset="-128"/>
                          <a:ea typeface="Meiryo UI" panose="020B0604030504040204" pitchFamily="50" charset="-128"/>
                        </a:rPr>
                        <a:t>　</a:t>
                      </a:r>
                      <a:endParaRPr lang="ja-JP" altLang="en-US" sz="700" b="0" i="0" u="none" strike="noStrike" dirty="0">
                        <a:solidFill>
                          <a:schemeClr val="tx1"/>
                        </a:solidFill>
                        <a:effectLst/>
                        <a:latin typeface="Meiryo UI" panose="020B0604030504040204" pitchFamily="50" charset="-128"/>
                        <a:ea typeface="Meiryo UI" panose="020B0604030504040204" pitchFamily="50" charset="-128"/>
                      </a:endParaRPr>
                    </a:p>
                  </a:txBody>
                  <a:tcPr marL="3250" marR="3250" marT="3250" marB="0"/>
                </a:tc>
                <a:tc>
                  <a:txBody>
                    <a:bodyPr/>
                    <a:lstStyle/>
                    <a:p>
                      <a:pPr algn="l" fontAlgn="t"/>
                      <a:r>
                        <a:rPr lang="ja-JP" altLang="en-US" sz="700" u="none" strike="noStrike" dirty="0">
                          <a:solidFill>
                            <a:schemeClr val="tx1"/>
                          </a:solidFill>
                          <a:effectLst/>
                          <a:latin typeface="Meiryo UI" panose="020B0604030504040204" pitchFamily="50" charset="-128"/>
                          <a:ea typeface="Meiryo UI" panose="020B0604030504040204" pitchFamily="50" charset="-128"/>
                        </a:rPr>
                        <a:t>　</a:t>
                      </a:r>
                      <a:endParaRPr lang="ja-JP" altLang="en-US" sz="700" b="0" i="0" u="none" strike="noStrike" dirty="0">
                        <a:solidFill>
                          <a:schemeClr val="tx1"/>
                        </a:solidFill>
                        <a:effectLst/>
                        <a:latin typeface="Meiryo UI" panose="020B0604030504040204" pitchFamily="50" charset="-128"/>
                        <a:ea typeface="Meiryo UI" panose="020B0604030504040204" pitchFamily="50" charset="-128"/>
                      </a:endParaRPr>
                    </a:p>
                    <a:p>
                      <a:pPr algn="l" fontAlgn="t"/>
                      <a:r>
                        <a:rPr lang="ja-JP" altLang="en-US" sz="700" u="none" strike="noStrike" dirty="0">
                          <a:solidFill>
                            <a:schemeClr val="tx1"/>
                          </a:solidFill>
                          <a:effectLst/>
                          <a:latin typeface="Meiryo UI" panose="020B0604030504040204" pitchFamily="50" charset="-128"/>
                          <a:ea typeface="Meiryo UI" panose="020B0604030504040204" pitchFamily="50" charset="-128"/>
                        </a:rPr>
                        <a:t>　</a:t>
                      </a:r>
                      <a:endParaRPr lang="ja-JP" altLang="en-US" sz="700" b="0" i="0" u="none" strike="noStrike" dirty="0">
                        <a:solidFill>
                          <a:schemeClr val="tx1"/>
                        </a:solidFill>
                        <a:effectLst/>
                        <a:latin typeface="Meiryo UI" panose="020B0604030504040204" pitchFamily="50" charset="-128"/>
                        <a:ea typeface="Meiryo UI" panose="020B0604030504040204" pitchFamily="50" charset="-128"/>
                      </a:endParaRPr>
                    </a:p>
                    <a:p>
                      <a:pPr algn="l" fontAlgn="t"/>
                      <a:r>
                        <a:rPr lang="ja-JP" altLang="en-US" sz="700" u="none" strike="noStrike" dirty="0">
                          <a:solidFill>
                            <a:schemeClr val="tx1"/>
                          </a:solidFill>
                          <a:effectLst/>
                          <a:latin typeface="Meiryo UI" panose="020B0604030504040204" pitchFamily="50" charset="-128"/>
                          <a:ea typeface="Meiryo UI" panose="020B0604030504040204" pitchFamily="50" charset="-128"/>
                        </a:rPr>
                        <a:t>　</a:t>
                      </a:r>
                      <a:endParaRPr lang="ja-JP" altLang="en-US" sz="700" b="0" i="0" u="none" strike="noStrike" dirty="0">
                        <a:solidFill>
                          <a:schemeClr val="tx1"/>
                        </a:solidFill>
                        <a:effectLst/>
                        <a:latin typeface="Meiryo UI" panose="020B0604030504040204" pitchFamily="50" charset="-128"/>
                        <a:ea typeface="Meiryo UI" panose="020B0604030504040204" pitchFamily="50" charset="-128"/>
                      </a:endParaRPr>
                    </a:p>
                  </a:txBody>
                  <a:tcPr marL="3250" marR="3250" marT="3250" marB="0"/>
                </a:tc>
                <a:tc>
                  <a:txBody>
                    <a:bodyPr/>
                    <a:lstStyle/>
                    <a:p>
                      <a:pPr algn="l" fontAlgn="t"/>
                      <a:r>
                        <a:rPr lang="ja-JP" altLang="en-US" sz="700" b="0" i="0" u="none" strike="noStrike" dirty="0" smtClean="0">
                          <a:solidFill>
                            <a:schemeClr val="tx1"/>
                          </a:solidFill>
                          <a:effectLst/>
                          <a:latin typeface="Meiryo UI" panose="020B0604030504040204" pitchFamily="50" charset="-128"/>
                          <a:ea typeface="Meiryo UI" panose="020B0604030504040204" pitchFamily="50" charset="-128"/>
                        </a:rPr>
                        <a:t>●万博誘致の表明</a:t>
                      </a:r>
                      <a:endParaRPr lang="ja-JP" altLang="en-US" sz="700" b="0" i="0" u="none" strike="noStrike" dirty="0">
                        <a:solidFill>
                          <a:schemeClr val="tx1"/>
                        </a:solidFill>
                        <a:effectLst/>
                        <a:latin typeface="Meiryo UI" panose="020B0604030504040204" pitchFamily="50" charset="-128"/>
                        <a:ea typeface="Meiryo UI" panose="020B0604030504040204" pitchFamily="50" charset="-128"/>
                      </a:endParaRPr>
                    </a:p>
                  </a:txBody>
                  <a:tcPr marL="3250" marR="3250" marT="3250" marB="0"/>
                </a:tc>
                <a:tc>
                  <a:txBody>
                    <a:bodyPr/>
                    <a:lstStyle/>
                    <a:p>
                      <a:pPr algn="l" rtl="0" fontAlgn="ctr"/>
                      <a:r>
                        <a:rPr lang="zh-TW" altLang="en-US" sz="700" u="none" strike="noStrike" dirty="0" smtClean="0">
                          <a:solidFill>
                            <a:schemeClr val="tx1"/>
                          </a:solidFill>
                          <a:effectLst/>
                          <a:latin typeface="Meiryo UI" panose="020B0604030504040204" pitchFamily="50" charset="-128"/>
                          <a:ea typeface="Meiryo UI" panose="020B0604030504040204" pitchFamily="50" charset="-128"/>
                        </a:rPr>
                        <a:t>●</a:t>
                      </a:r>
                      <a:r>
                        <a:rPr lang="ja-JP" altLang="en-US" sz="700" u="none" strike="noStrike" dirty="0" smtClean="0">
                          <a:solidFill>
                            <a:schemeClr val="tx1"/>
                          </a:solidFill>
                          <a:effectLst/>
                          <a:latin typeface="Meiryo UI" panose="020B0604030504040204" pitchFamily="50" charset="-128"/>
                          <a:ea typeface="Meiryo UI" panose="020B0604030504040204" pitchFamily="50" charset="-128"/>
                        </a:rPr>
                        <a:t>万博</a:t>
                      </a:r>
                      <a:r>
                        <a:rPr lang="zh-TW" altLang="en-US" sz="700" u="none" strike="noStrike" dirty="0" smtClean="0">
                          <a:solidFill>
                            <a:schemeClr val="tx1"/>
                          </a:solidFill>
                          <a:effectLst/>
                          <a:latin typeface="Meiryo UI" panose="020B0604030504040204" pitchFamily="50" charset="-128"/>
                          <a:ea typeface="Meiryo UI" panose="020B0604030504040204" pitchFamily="50" charset="-128"/>
                        </a:rPr>
                        <a:t>誘致</a:t>
                      </a:r>
                      <a:r>
                        <a:rPr lang="zh-TW" altLang="en-US" sz="700" u="none" strike="noStrike" dirty="0">
                          <a:solidFill>
                            <a:schemeClr val="tx1"/>
                          </a:solidFill>
                          <a:effectLst/>
                          <a:latin typeface="Meiryo UI" panose="020B0604030504040204" pitchFamily="50" charset="-128"/>
                          <a:ea typeface="Meiryo UI" panose="020B0604030504040204" pitchFamily="50" charset="-128"/>
                        </a:rPr>
                        <a:t>構想検討会</a:t>
                      </a:r>
                      <a:r>
                        <a:rPr lang="zh-TW" altLang="en-US" sz="700" u="none" strike="noStrike" dirty="0" smtClean="0">
                          <a:solidFill>
                            <a:schemeClr val="tx1"/>
                          </a:solidFill>
                          <a:effectLst/>
                          <a:latin typeface="Meiryo UI" panose="020B0604030504040204" pitchFamily="50" charset="-128"/>
                          <a:ea typeface="Meiryo UI" panose="020B0604030504040204" pitchFamily="50" charset="-128"/>
                        </a:rPr>
                        <a:t>設置</a:t>
                      </a:r>
                      <a:endParaRPr lang="ja-JP" altLang="en-US" sz="700" b="0" i="0" u="none" strike="noStrike" dirty="0">
                        <a:solidFill>
                          <a:schemeClr val="tx1"/>
                        </a:solidFill>
                        <a:effectLst/>
                        <a:latin typeface="Meiryo UI" panose="020B0604030504040204" pitchFamily="50" charset="-128"/>
                        <a:ea typeface="Meiryo UI" panose="020B0604030504040204" pitchFamily="50" charset="-128"/>
                      </a:endParaRPr>
                    </a:p>
                  </a:txBody>
                  <a:tcPr marL="3250" marR="3250" marT="3250" marB="0"/>
                </a:tc>
                <a:tc>
                  <a:txBody>
                    <a:bodyPr/>
                    <a:lstStyle/>
                    <a:p>
                      <a:pPr algn="l" rtl="0" fontAlgn="ctr"/>
                      <a:r>
                        <a:rPr lang="zh-TW" altLang="en-US" sz="700" u="none" strike="noStrike" dirty="0" smtClean="0">
                          <a:solidFill>
                            <a:schemeClr val="tx1"/>
                          </a:solidFill>
                          <a:effectLst/>
                          <a:latin typeface="Meiryo UI" panose="020B0604030504040204" pitchFamily="50" charset="-128"/>
                          <a:ea typeface="Meiryo UI" panose="020B0604030504040204" pitchFamily="50" charset="-128"/>
                        </a:rPr>
                        <a:t>●</a:t>
                      </a:r>
                      <a:r>
                        <a:rPr lang="ja-JP" altLang="en-US" sz="700" u="none" strike="noStrike" dirty="0" smtClean="0">
                          <a:solidFill>
                            <a:schemeClr val="tx1"/>
                          </a:solidFill>
                          <a:effectLst/>
                          <a:latin typeface="Meiryo UI" panose="020B0604030504040204" pitchFamily="50" charset="-128"/>
                          <a:ea typeface="Meiryo UI" panose="020B0604030504040204" pitchFamily="50" charset="-128"/>
                        </a:rPr>
                        <a:t>万博</a:t>
                      </a:r>
                      <a:r>
                        <a:rPr lang="zh-TW" altLang="en-US" sz="700" u="none" strike="noStrike" dirty="0" smtClean="0">
                          <a:solidFill>
                            <a:schemeClr val="tx1"/>
                          </a:solidFill>
                          <a:effectLst/>
                          <a:latin typeface="Meiryo UI" panose="020B0604030504040204" pitchFamily="50" charset="-128"/>
                          <a:ea typeface="Meiryo UI" panose="020B0604030504040204" pitchFamily="50" charset="-128"/>
                        </a:rPr>
                        <a:t>誘致</a:t>
                      </a:r>
                      <a:r>
                        <a:rPr lang="zh-TW" altLang="en-US" sz="700" u="none" strike="noStrike" dirty="0">
                          <a:solidFill>
                            <a:schemeClr val="tx1"/>
                          </a:solidFill>
                          <a:effectLst/>
                          <a:latin typeface="Meiryo UI" panose="020B0604030504040204" pitchFamily="50" charset="-128"/>
                          <a:ea typeface="Meiryo UI" panose="020B0604030504040204" pitchFamily="50" charset="-128"/>
                        </a:rPr>
                        <a:t>委員会準備会</a:t>
                      </a:r>
                      <a:r>
                        <a:rPr lang="zh-TW" altLang="en-US" sz="700" u="none" strike="noStrike" dirty="0" smtClean="0">
                          <a:solidFill>
                            <a:schemeClr val="tx1"/>
                          </a:solidFill>
                          <a:effectLst/>
                          <a:latin typeface="Meiryo UI" panose="020B0604030504040204" pitchFamily="50" charset="-128"/>
                          <a:ea typeface="Meiryo UI" panose="020B0604030504040204" pitchFamily="50" charset="-128"/>
                        </a:rPr>
                        <a:t>設立</a:t>
                      </a:r>
                      <a:endParaRPr lang="en-US" altLang="zh-TW" sz="700" u="none" strike="noStrike" dirty="0" smtClean="0">
                        <a:solidFill>
                          <a:schemeClr val="tx1"/>
                        </a:solidFill>
                        <a:effectLst/>
                        <a:latin typeface="Meiryo UI" panose="020B0604030504040204" pitchFamily="50" charset="-128"/>
                        <a:ea typeface="Meiryo UI" panose="020B0604030504040204" pitchFamily="50" charset="-128"/>
                      </a:endParaRPr>
                    </a:p>
                    <a:p>
                      <a:pPr algn="l" rtl="0" fontAlgn="ctr"/>
                      <a:r>
                        <a:rPr lang="ja-JP" altLang="en-US" sz="700" b="0" i="0" u="none" strike="noStrike" dirty="0" smtClean="0">
                          <a:solidFill>
                            <a:schemeClr val="tx1"/>
                          </a:solidFill>
                          <a:effectLst/>
                          <a:latin typeface="Meiryo UI" panose="020B0604030504040204" pitchFamily="50" charset="-128"/>
                          <a:ea typeface="Meiryo UI" panose="020B0604030504040204" pitchFamily="50" charset="-128"/>
                        </a:rPr>
                        <a:t>●万博誘致委員会設立</a:t>
                      </a:r>
                      <a:endParaRPr lang="ja-JP" altLang="en-US" sz="700" b="0" i="0" u="none" strike="noStrike" dirty="0">
                        <a:solidFill>
                          <a:schemeClr val="tx1"/>
                        </a:solidFill>
                        <a:effectLst/>
                        <a:latin typeface="Meiryo UI" panose="020B0604030504040204" pitchFamily="50" charset="-128"/>
                        <a:ea typeface="Meiryo UI" panose="020B0604030504040204" pitchFamily="50" charset="-128"/>
                      </a:endParaRPr>
                    </a:p>
                  </a:txBody>
                  <a:tcPr marL="3250" marR="3250" marT="3250" marB="0"/>
                </a:tc>
                <a:tc>
                  <a:txBody>
                    <a:bodyPr/>
                    <a:lstStyle/>
                    <a:p>
                      <a:pPr algn="l" rtl="0" fontAlgn="ctr"/>
                      <a:r>
                        <a:rPr lang="ja-JP" altLang="en-US" sz="700" u="none" strike="noStrike" dirty="0" smtClean="0">
                          <a:solidFill>
                            <a:schemeClr val="tx1"/>
                          </a:solidFill>
                          <a:effectLst/>
                          <a:latin typeface="Meiryo UI" panose="020B0604030504040204" pitchFamily="50" charset="-128"/>
                          <a:ea typeface="Meiryo UI" panose="020B0604030504040204" pitchFamily="50" charset="-128"/>
                        </a:rPr>
                        <a:t>●万博立候補</a:t>
                      </a:r>
                      <a:endParaRPr lang="ja-JP" altLang="en-US" sz="700" b="0" i="0" u="none" strike="noStrike" dirty="0">
                        <a:solidFill>
                          <a:schemeClr val="tx1"/>
                        </a:solidFill>
                        <a:effectLst/>
                        <a:latin typeface="Meiryo UI" panose="020B0604030504040204" pitchFamily="50" charset="-128"/>
                        <a:ea typeface="Meiryo UI" panose="020B0604030504040204" pitchFamily="50" charset="-128"/>
                      </a:endParaRPr>
                    </a:p>
                    <a:p>
                      <a:pPr algn="l" rtl="0" fontAlgn="ctr"/>
                      <a:r>
                        <a:rPr lang="zh-TW" altLang="en-US" sz="700" u="none" strike="noStrike" dirty="0">
                          <a:solidFill>
                            <a:schemeClr val="tx1"/>
                          </a:solidFill>
                          <a:effectLst/>
                          <a:latin typeface="Meiryo UI" panose="020B0604030504040204" pitchFamily="50" charset="-128"/>
                          <a:ea typeface="Meiryo UI" panose="020B0604030504040204" pitchFamily="50" charset="-128"/>
                        </a:rPr>
                        <a:t>●</a:t>
                      </a:r>
                      <a:r>
                        <a:rPr lang="en-US" altLang="zh-TW" sz="700" u="none" strike="noStrike" dirty="0">
                          <a:solidFill>
                            <a:schemeClr val="tx1"/>
                          </a:solidFill>
                          <a:effectLst/>
                          <a:latin typeface="Meiryo UI" panose="020B0604030504040204" pitchFamily="50" charset="-128"/>
                          <a:ea typeface="Meiryo UI" panose="020B0604030504040204" pitchFamily="50" charset="-128"/>
                        </a:rPr>
                        <a:t>BIE</a:t>
                      </a:r>
                      <a:r>
                        <a:rPr lang="zh-TW" altLang="en-US" sz="700" u="none" strike="noStrike" dirty="0">
                          <a:solidFill>
                            <a:schemeClr val="tx1"/>
                          </a:solidFill>
                          <a:effectLst/>
                          <a:latin typeface="Meiryo UI" panose="020B0604030504040204" pitchFamily="50" charset="-128"/>
                          <a:ea typeface="Meiryo UI" panose="020B0604030504040204" pitchFamily="50" charset="-128"/>
                        </a:rPr>
                        <a:t>総会、現地視察</a:t>
                      </a:r>
                      <a:endParaRPr lang="zh-TW" altLang="en-US" sz="700" b="0" i="0" u="none" strike="noStrike" dirty="0">
                        <a:solidFill>
                          <a:schemeClr val="tx1"/>
                        </a:solidFill>
                        <a:effectLst/>
                        <a:latin typeface="Meiryo UI" panose="020B0604030504040204" pitchFamily="50" charset="-128"/>
                        <a:ea typeface="Meiryo UI" panose="020B0604030504040204" pitchFamily="50" charset="-128"/>
                      </a:endParaRPr>
                    </a:p>
                  </a:txBody>
                  <a:tcPr marL="3250" marR="3250" marT="3250" marB="0"/>
                </a:tc>
                <a:tc>
                  <a:txBody>
                    <a:bodyPr/>
                    <a:lstStyle/>
                    <a:p>
                      <a:pPr algn="l" rtl="0" fontAlgn="ctr"/>
                      <a:r>
                        <a:rPr lang="en-US" sz="700" u="none" strike="noStrike" dirty="0">
                          <a:solidFill>
                            <a:schemeClr val="tx1"/>
                          </a:solidFill>
                          <a:effectLst/>
                          <a:latin typeface="Meiryo UI" panose="020B0604030504040204" pitchFamily="50" charset="-128"/>
                          <a:ea typeface="Meiryo UI" panose="020B0604030504040204" pitchFamily="50" charset="-128"/>
                        </a:rPr>
                        <a:t>●BIE</a:t>
                      </a:r>
                      <a:r>
                        <a:rPr lang="ja-JP" altLang="en-US" sz="700" u="none" strike="noStrike" dirty="0">
                          <a:solidFill>
                            <a:schemeClr val="tx1"/>
                          </a:solidFill>
                          <a:effectLst/>
                          <a:latin typeface="Meiryo UI" panose="020B0604030504040204" pitchFamily="50" charset="-128"/>
                          <a:ea typeface="Meiryo UI" panose="020B0604030504040204" pitchFamily="50" charset="-128"/>
                        </a:rPr>
                        <a:t>総会</a:t>
                      </a:r>
                      <a:endParaRPr lang="ja-JP" altLang="en-US" sz="700" b="0" i="0" u="none" strike="noStrike" dirty="0">
                        <a:solidFill>
                          <a:schemeClr val="tx1"/>
                        </a:solidFill>
                        <a:effectLst/>
                        <a:latin typeface="Meiryo UI" panose="020B0604030504040204" pitchFamily="50" charset="-128"/>
                        <a:ea typeface="Meiryo UI" panose="020B0604030504040204" pitchFamily="50" charset="-128"/>
                      </a:endParaRPr>
                    </a:p>
                    <a:p>
                      <a:pPr algn="l" rtl="0" fontAlgn="ctr"/>
                      <a:r>
                        <a:rPr lang="ja-JP" altLang="en-US" sz="700" u="none" strike="noStrike" dirty="0" smtClean="0">
                          <a:solidFill>
                            <a:schemeClr val="tx1"/>
                          </a:solidFill>
                          <a:effectLst/>
                          <a:latin typeface="Meiryo UI" panose="020B0604030504040204" pitchFamily="50" charset="-128"/>
                          <a:ea typeface="Meiryo UI" panose="020B0604030504040204" pitchFamily="50" charset="-128"/>
                        </a:rPr>
                        <a:t>●万博開催地決定</a:t>
                      </a:r>
                      <a:endParaRPr lang="ja-JP" altLang="en-US" sz="700" b="0" i="0" u="none" strike="noStrike" dirty="0">
                        <a:solidFill>
                          <a:schemeClr val="tx1"/>
                        </a:solidFill>
                        <a:effectLst/>
                        <a:latin typeface="Meiryo UI" panose="020B0604030504040204" pitchFamily="50" charset="-128"/>
                        <a:ea typeface="Meiryo UI" panose="020B0604030504040204" pitchFamily="50" charset="-128"/>
                      </a:endParaRPr>
                    </a:p>
                  </a:txBody>
                  <a:tcPr marL="3250" marR="3250" marT="3250" marB="0"/>
                </a:tc>
                <a:extLst>
                  <a:ext uri="{0D108BD9-81ED-4DB2-BD59-A6C34878D82A}">
                    <a16:rowId xmlns:a16="http://schemas.microsoft.com/office/drawing/2014/main" xmlns="" val="774376791"/>
                  </a:ext>
                </a:extLst>
              </a:tr>
              <a:tr h="432000">
                <a:tc vMerge="1">
                  <a:txBody>
                    <a:bodyPr/>
                    <a:lstStyle/>
                    <a:p>
                      <a:pPr algn="l" rtl="0" fontAlgn="ctr"/>
                      <a:endParaRPr lang="ja-JP" altLang="en-US" sz="800" b="0" i="0" u="none" strike="noStrike" dirty="0">
                        <a:solidFill>
                          <a:srgbClr val="000000"/>
                        </a:solidFill>
                        <a:effectLst/>
                        <a:latin typeface="Meiryo UI" panose="020B0604030504040204" pitchFamily="50" charset="-128"/>
                        <a:ea typeface="Meiryo UI" panose="020B0604030504040204" pitchFamily="50" charset="-128"/>
                      </a:endParaRPr>
                    </a:p>
                  </a:txBody>
                  <a:tcPr marL="3250" marR="3250" marT="3250" marB="0" anchor="ctr"/>
                </a:tc>
                <a:tc>
                  <a:txBody>
                    <a:bodyPr/>
                    <a:lstStyle/>
                    <a:p>
                      <a:pPr algn="l" rtl="0" fontAlgn="ctr"/>
                      <a:r>
                        <a:rPr lang="en-US" sz="700" b="1" u="none" strike="noStrike">
                          <a:solidFill>
                            <a:schemeClr val="bg1"/>
                          </a:solidFill>
                          <a:effectLst/>
                          <a:latin typeface="Meiryo UI" panose="020B0604030504040204" pitchFamily="50" charset="-128"/>
                          <a:ea typeface="Meiryo UI" panose="020B0604030504040204" pitchFamily="50" charset="-128"/>
                        </a:rPr>
                        <a:t>3.IR</a:t>
                      </a:r>
                      <a:endParaRPr lang="en-US" sz="700" b="1" i="0" u="none" strike="noStrike">
                        <a:solidFill>
                          <a:schemeClr val="bg1"/>
                        </a:solidFill>
                        <a:effectLst/>
                        <a:latin typeface="Meiryo UI" panose="020B0604030504040204" pitchFamily="50" charset="-128"/>
                        <a:ea typeface="Meiryo UI" panose="020B0604030504040204" pitchFamily="50" charset="-128"/>
                      </a:endParaRPr>
                    </a:p>
                  </a:txBody>
                  <a:tcPr marL="3250" marR="3250" marT="3250" marB="0" anchor="ctr">
                    <a:solidFill>
                      <a:schemeClr val="tx1">
                        <a:lumMod val="50000"/>
                        <a:lumOff val="50000"/>
                      </a:schemeClr>
                    </a:solidFill>
                  </a:tcPr>
                </a:tc>
                <a:tc>
                  <a:txBody>
                    <a:bodyPr/>
                    <a:lstStyle/>
                    <a:p>
                      <a:pPr algn="l" fontAlgn="t"/>
                      <a:r>
                        <a:rPr lang="ja-JP" altLang="en-US" sz="700" u="none" strike="noStrike">
                          <a:solidFill>
                            <a:schemeClr val="tx1"/>
                          </a:solidFill>
                          <a:effectLst/>
                          <a:latin typeface="Meiryo UI" panose="020B0604030504040204" pitchFamily="50" charset="-128"/>
                          <a:ea typeface="Meiryo UI" panose="020B0604030504040204" pitchFamily="50" charset="-128"/>
                        </a:rPr>
                        <a:t>　</a:t>
                      </a:r>
                      <a:endParaRPr lang="ja-JP" altLang="en-US" sz="700" b="0" i="0" u="none" strike="noStrike">
                        <a:solidFill>
                          <a:schemeClr val="tx1"/>
                        </a:solidFill>
                        <a:effectLst/>
                        <a:latin typeface="Meiryo UI" panose="020B0604030504040204" pitchFamily="50" charset="-128"/>
                        <a:ea typeface="Meiryo UI" panose="020B0604030504040204" pitchFamily="50" charset="-128"/>
                      </a:endParaRPr>
                    </a:p>
                  </a:txBody>
                  <a:tcPr marL="3250" marR="3250" marT="3250" marB="0"/>
                </a:tc>
                <a:tc>
                  <a:txBody>
                    <a:bodyPr/>
                    <a:lstStyle/>
                    <a:p>
                      <a:pPr algn="l" fontAlgn="t"/>
                      <a:r>
                        <a:rPr lang="ja-JP" altLang="en-US" sz="700" u="none" strike="noStrike" dirty="0">
                          <a:solidFill>
                            <a:schemeClr val="tx1"/>
                          </a:solidFill>
                          <a:effectLst/>
                          <a:latin typeface="Meiryo UI" panose="020B0604030504040204" pitchFamily="50" charset="-128"/>
                          <a:ea typeface="Meiryo UI" panose="020B0604030504040204" pitchFamily="50" charset="-128"/>
                        </a:rPr>
                        <a:t>　</a:t>
                      </a:r>
                      <a:endParaRPr lang="ja-JP" altLang="en-US" sz="700" b="0" i="0" u="none" strike="noStrike" dirty="0">
                        <a:solidFill>
                          <a:schemeClr val="tx1"/>
                        </a:solidFill>
                        <a:effectLst/>
                        <a:latin typeface="Meiryo UI" panose="020B0604030504040204" pitchFamily="50" charset="-128"/>
                        <a:ea typeface="Meiryo UI" panose="020B0604030504040204" pitchFamily="50" charset="-128"/>
                      </a:endParaRPr>
                    </a:p>
                  </a:txBody>
                  <a:tcPr marL="3250" marR="3250" marT="3250" marB="0"/>
                </a:tc>
                <a:tc>
                  <a:txBody>
                    <a:bodyPr/>
                    <a:lstStyle/>
                    <a:p>
                      <a:pPr algn="l" rtl="0" fontAlgn="ctr"/>
                      <a:endParaRPr lang="ja-JP" altLang="en-US" sz="700" b="0" i="0" u="none" strike="noStrike" dirty="0">
                        <a:solidFill>
                          <a:schemeClr val="tx1"/>
                        </a:solidFill>
                        <a:effectLst/>
                        <a:latin typeface="Meiryo UI" panose="020B0604030504040204" pitchFamily="50" charset="-128"/>
                        <a:ea typeface="Meiryo UI" panose="020B0604030504040204" pitchFamily="50" charset="-128"/>
                      </a:endParaRPr>
                    </a:p>
                  </a:txBody>
                  <a:tcPr marL="3250" marR="3250" marT="3250" marB="0"/>
                </a:tc>
                <a:tc>
                  <a:txBody>
                    <a:bodyPr/>
                    <a:lstStyle/>
                    <a:p>
                      <a:pPr algn="l" fontAlgn="t"/>
                      <a:r>
                        <a:rPr lang="ja-JP" altLang="en-US" sz="700" u="none" strike="noStrike" dirty="0">
                          <a:solidFill>
                            <a:schemeClr val="tx1"/>
                          </a:solidFill>
                          <a:effectLst/>
                          <a:latin typeface="Meiryo UI" panose="020B0604030504040204" pitchFamily="50" charset="-128"/>
                          <a:ea typeface="Meiryo UI" panose="020B0604030504040204" pitchFamily="50" charset="-128"/>
                        </a:rPr>
                        <a:t>　</a:t>
                      </a:r>
                      <a:endParaRPr lang="ja-JP" altLang="en-US" sz="700" b="0" i="0" u="none" strike="noStrike" dirty="0">
                        <a:solidFill>
                          <a:schemeClr val="tx1"/>
                        </a:solidFill>
                        <a:effectLst/>
                        <a:latin typeface="Meiryo UI" panose="020B0604030504040204" pitchFamily="50" charset="-128"/>
                        <a:ea typeface="Meiryo UI" panose="020B0604030504040204" pitchFamily="50" charset="-128"/>
                      </a:endParaRPr>
                    </a:p>
                  </a:txBody>
                  <a:tcPr marL="3250" marR="3250" marT="3250" marB="0"/>
                </a:tc>
                <a:tc>
                  <a:txBody>
                    <a:bodyPr/>
                    <a:lstStyle/>
                    <a:p>
                      <a:pPr algn="l" fontAlgn="t"/>
                      <a:r>
                        <a:rPr lang="ja-JP" altLang="en-US" sz="700" b="0" i="0" u="none" strike="noStrike" dirty="0" smtClean="0">
                          <a:solidFill>
                            <a:schemeClr val="tx1"/>
                          </a:solidFill>
                          <a:effectLst/>
                          <a:latin typeface="Meiryo UI" panose="020B0604030504040204" pitchFamily="50" charset="-128"/>
                          <a:ea typeface="Meiryo UI" panose="020B0604030504040204" pitchFamily="50" charset="-128"/>
                        </a:rPr>
                        <a:t>●首相に早期法制化を提案</a:t>
                      </a:r>
                      <a:endParaRPr lang="ja-JP" altLang="en-US" sz="700" b="0" i="0" u="none" strike="noStrike" dirty="0">
                        <a:solidFill>
                          <a:schemeClr val="tx1"/>
                        </a:solidFill>
                        <a:effectLst/>
                        <a:latin typeface="Meiryo UI" panose="020B0604030504040204" pitchFamily="50" charset="-128"/>
                        <a:ea typeface="Meiryo UI" panose="020B0604030504040204" pitchFamily="50" charset="-128"/>
                      </a:endParaRPr>
                    </a:p>
                  </a:txBody>
                  <a:tcPr marL="3250" marR="3250" marT="3250" marB="0"/>
                </a:tc>
                <a:tc>
                  <a:txBody>
                    <a:bodyPr/>
                    <a:lstStyle/>
                    <a:p>
                      <a:pPr algn="l" rtl="0" fontAlgn="ctr"/>
                      <a:r>
                        <a:rPr lang="zh-TW" altLang="en-US" sz="700" u="none" strike="noStrike" dirty="0">
                          <a:solidFill>
                            <a:schemeClr val="tx1"/>
                          </a:solidFill>
                          <a:effectLst/>
                          <a:latin typeface="Meiryo UI" panose="020B0604030504040204" pitchFamily="50" charset="-128"/>
                          <a:ea typeface="Meiryo UI" panose="020B0604030504040204" pitchFamily="50" charset="-128"/>
                        </a:rPr>
                        <a:t>●府市</a:t>
                      </a:r>
                      <a:r>
                        <a:rPr lang="en-US" altLang="zh-TW" sz="700" u="none" strike="noStrike" dirty="0">
                          <a:solidFill>
                            <a:schemeClr val="tx1"/>
                          </a:solidFill>
                          <a:effectLst/>
                          <a:latin typeface="Meiryo UI" panose="020B0604030504040204" pitchFamily="50" charset="-128"/>
                          <a:ea typeface="Meiryo UI" panose="020B0604030504040204" pitchFamily="50" charset="-128"/>
                        </a:rPr>
                        <a:t>IR</a:t>
                      </a:r>
                      <a:r>
                        <a:rPr lang="zh-TW" altLang="en-US" sz="700" u="none" strike="noStrike" dirty="0">
                          <a:solidFill>
                            <a:schemeClr val="tx1"/>
                          </a:solidFill>
                          <a:effectLst/>
                          <a:latin typeface="Meiryo UI" panose="020B0604030504040204" pitchFamily="50" charset="-128"/>
                          <a:ea typeface="Meiryo UI" panose="020B0604030504040204" pitchFamily="50" charset="-128"/>
                        </a:rPr>
                        <a:t>立地準備会議設置</a:t>
                      </a:r>
                      <a:endParaRPr lang="zh-TW" altLang="en-US" sz="700" b="0" i="0" u="none" strike="noStrike" dirty="0">
                        <a:solidFill>
                          <a:schemeClr val="tx1"/>
                        </a:solidFill>
                        <a:effectLst/>
                        <a:latin typeface="Meiryo UI" panose="020B0604030504040204" pitchFamily="50" charset="-128"/>
                        <a:ea typeface="Meiryo UI" panose="020B0604030504040204" pitchFamily="50" charset="-128"/>
                      </a:endParaRPr>
                    </a:p>
                  </a:txBody>
                  <a:tcPr marL="3250" marR="3250" marT="3250" marB="0"/>
                </a:tc>
                <a:tc>
                  <a:txBody>
                    <a:bodyPr/>
                    <a:lstStyle/>
                    <a:p>
                      <a:pPr algn="l" rtl="0" fontAlgn="ctr"/>
                      <a:r>
                        <a:rPr lang="ja-JP" altLang="en-US" sz="700" u="none" strike="noStrike" dirty="0">
                          <a:solidFill>
                            <a:schemeClr val="tx1"/>
                          </a:solidFill>
                          <a:effectLst/>
                          <a:latin typeface="Meiryo UI" panose="020B0604030504040204" pitchFamily="50" charset="-128"/>
                          <a:ea typeface="Meiryo UI" panose="020B0604030504040204" pitchFamily="50" charset="-128"/>
                        </a:rPr>
                        <a:t>●夢洲</a:t>
                      </a:r>
                      <a:r>
                        <a:rPr lang="ja-JP" altLang="en-US" sz="700" u="none" strike="noStrike" dirty="0" smtClean="0">
                          <a:solidFill>
                            <a:schemeClr val="tx1"/>
                          </a:solidFill>
                          <a:effectLst/>
                          <a:latin typeface="Meiryo UI" panose="020B0604030504040204" pitchFamily="50" charset="-128"/>
                          <a:ea typeface="Meiryo UI" panose="020B0604030504040204" pitchFamily="50" charset="-128"/>
                        </a:rPr>
                        <a:t>を</a:t>
                      </a:r>
                      <a:r>
                        <a:rPr lang="en-US" altLang="ja-JP" sz="700" u="none" strike="noStrike" dirty="0" smtClean="0">
                          <a:solidFill>
                            <a:schemeClr val="tx1"/>
                          </a:solidFill>
                          <a:effectLst/>
                          <a:latin typeface="Meiryo UI" panose="020B0604030504040204" pitchFamily="50" charset="-128"/>
                          <a:ea typeface="Meiryo UI" panose="020B0604030504040204" pitchFamily="50" charset="-128"/>
                        </a:rPr>
                        <a:t>IR</a:t>
                      </a:r>
                      <a:r>
                        <a:rPr lang="ja-JP" altLang="en-US" sz="700" u="none" strike="noStrike" dirty="0" smtClean="0">
                          <a:solidFill>
                            <a:schemeClr val="tx1"/>
                          </a:solidFill>
                          <a:effectLst/>
                          <a:latin typeface="Meiryo UI" panose="020B0604030504040204" pitchFamily="50" charset="-128"/>
                          <a:ea typeface="Meiryo UI" panose="020B0604030504040204" pitchFamily="50" charset="-128"/>
                        </a:rPr>
                        <a:t>候補地</a:t>
                      </a:r>
                      <a:r>
                        <a:rPr lang="ja-JP" altLang="en-US" sz="700" u="none" strike="noStrike" dirty="0">
                          <a:solidFill>
                            <a:schemeClr val="tx1"/>
                          </a:solidFill>
                          <a:effectLst/>
                          <a:latin typeface="Meiryo UI" panose="020B0604030504040204" pitchFamily="50" charset="-128"/>
                          <a:ea typeface="Meiryo UI" panose="020B0604030504040204" pitchFamily="50" charset="-128"/>
                        </a:rPr>
                        <a:t>として</a:t>
                      </a:r>
                      <a:r>
                        <a:rPr lang="ja-JP" altLang="en-US" sz="700" u="none" strike="noStrike" dirty="0" smtClean="0">
                          <a:solidFill>
                            <a:schemeClr val="tx1"/>
                          </a:solidFill>
                          <a:effectLst/>
                          <a:latin typeface="Meiryo UI" panose="020B0604030504040204" pitchFamily="50" charset="-128"/>
                          <a:ea typeface="Meiryo UI" panose="020B0604030504040204" pitchFamily="50" charset="-128"/>
                        </a:rPr>
                        <a:t>提示</a:t>
                      </a:r>
                      <a:endParaRPr lang="en-US" altLang="ja-JP" sz="700" u="none" strike="noStrike" dirty="0" smtClean="0">
                        <a:solidFill>
                          <a:schemeClr val="tx1"/>
                        </a:solidFill>
                        <a:effectLst/>
                        <a:latin typeface="Meiryo UI" panose="020B0604030504040204" pitchFamily="50" charset="-128"/>
                        <a:ea typeface="Meiryo UI" panose="020B0604030504040204" pitchFamily="50" charset="-128"/>
                      </a:endParaRPr>
                    </a:p>
                    <a:p>
                      <a:pPr algn="l" rtl="0" fontAlgn="ctr"/>
                      <a:r>
                        <a:rPr lang="ja-JP" altLang="en-US" sz="700" b="0" i="0" u="none" strike="noStrike" dirty="0" smtClean="0">
                          <a:solidFill>
                            <a:schemeClr val="tx1"/>
                          </a:solidFill>
                          <a:effectLst/>
                          <a:latin typeface="Meiryo UI" panose="020B0604030504040204" pitchFamily="50" charset="-128"/>
                          <a:ea typeface="Meiryo UI" panose="020B0604030504040204" pitchFamily="50" charset="-128"/>
                        </a:rPr>
                        <a:t>●夢洲まちづくり構想検討会設置</a:t>
                      </a:r>
                      <a:endParaRPr lang="ja-JP" altLang="en-US" sz="700" b="0" i="0" u="none" strike="noStrike" dirty="0">
                        <a:solidFill>
                          <a:schemeClr val="tx1"/>
                        </a:solidFill>
                        <a:effectLst/>
                        <a:latin typeface="Meiryo UI" panose="020B0604030504040204" pitchFamily="50" charset="-128"/>
                        <a:ea typeface="Meiryo UI" panose="020B0604030504040204" pitchFamily="50" charset="-128"/>
                      </a:endParaRPr>
                    </a:p>
                  </a:txBody>
                  <a:tcPr marL="3250" marR="3250" marT="3250" marB="0"/>
                </a:tc>
                <a:tc>
                  <a:txBody>
                    <a:bodyPr/>
                    <a:lstStyle/>
                    <a:p>
                      <a:pPr algn="l" rtl="0" fontAlgn="ctr"/>
                      <a:endParaRPr lang="ja-JP" altLang="en-US" sz="700" b="0" i="0" u="none" strike="noStrike" dirty="0">
                        <a:solidFill>
                          <a:schemeClr val="tx1"/>
                        </a:solidFill>
                        <a:effectLst/>
                        <a:latin typeface="Meiryo UI" panose="020B0604030504040204" pitchFamily="50" charset="-128"/>
                        <a:ea typeface="Meiryo UI" panose="020B0604030504040204" pitchFamily="50" charset="-128"/>
                      </a:endParaRPr>
                    </a:p>
                  </a:txBody>
                  <a:tcPr marL="3250" marR="3250" marT="3250" marB="0"/>
                </a:tc>
                <a:tc>
                  <a:txBody>
                    <a:bodyPr/>
                    <a:lstStyle/>
                    <a:p>
                      <a:pPr algn="l" rtl="0" fontAlgn="ctr"/>
                      <a:r>
                        <a:rPr lang="ja-JP" altLang="en-US" sz="700" u="none" strike="noStrike" dirty="0" smtClean="0">
                          <a:solidFill>
                            <a:schemeClr val="tx1"/>
                          </a:solidFill>
                          <a:effectLst/>
                          <a:latin typeface="Meiryo UI" panose="020B0604030504040204" pitchFamily="50" charset="-128"/>
                          <a:ea typeface="Meiryo UI" panose="020B0604030504040204" pitchFamily="50" charset="-128"/>
                        </a:rPr>
                        <a:t>●</a:t>
                      </a:r>
                      <a:r>
                        <a:rPr lang="en-US" altLang="ja-JP" sz="700" u="none" strike="noStrike" dirty="0" smtClean="0">
                          <a:solidFill>
                            <a:schemeClr val="tx1"/>
                          </a:solidFill>
                          <a:effectLst/>
                          <a:latin typeface="Meiryo UI" panose="020B0604030504040204" pitchFamily="50" charset="-128"/>
                          <a:ea typeface="Meiryo UI" panose="020B0604030504040204" pitchFamily="50" charset="-128"/>
                        </a:rPr>
                        <a:t>IR</a:t>
                      </a:r>
                      <a:r>
                        <a:rPr lang="ja-JP" altLang="en-US" sz="700" u="none" strike="noStrike" dirty="0" smtClean="0">
                          <a:solidFill>
                            <a:schemeClr val="tx1"/>
                          </a:solidFill>
                          <a:effectLst/>
                          <a:latin typeface="Meiryo UI" panose="020B0604030504040204" pitchFamily="50" charset="-128"/>
                          <a:ea typeface="Meiryo UI" panose="020B0604030504040204" pitchFamily="50" charset="-128"/>
                        </a:rPr>
                        <a:t>推進会議設置</a:t>
                      </a:r>
                      <a:endParaRPr lang="en-US" altLang="ja-JP" sz="700" u="none" strike="noStrike" dirty="0" smtClean="0">
                        <a:solidFill>
                          <a:schemeClr val="tx1"/>
                        </a:solidFill>
                        <a:effectLst/>
                        <a:latin typeface="Meiryo UI" panose="020B0604030504040204" pitchFamily="50" charset="-128"/>
                        <a:ea typeface="Meiryo UI" panose="020B0604030504040204" pitchFamily="50" charset="-128"/>
                      </a:endParaRPr>
                    </a:p>
                  </a:txBody>
                  <a:tcPr marL="3250" marR="3250" marT="3250" marB="0"/>
                </a:tc>
                <a:tc>
                  <a:txBody>
                    <a:bodyPr/>
                    <a:lstStyle/>
                    <a:p>
                      <a:pPr algn="l" rtl="0" fontAlgn="ctr"/>
                      <a:r>
                        <a:rPr lang="ja-JP" altLang="en-US" sz="700" u="none" strike="noStrike" dirty="0" smtClean="0">
                          <a:solidFill>
                            <a:schemeClr val="tx1"/>
                          </a:solidFill>
                          <a:effectLst/>
                          <a:latin typeface="Meiryo UI" panose="020B0604030504040204" pitchFamily="50" charset="-128"/>
                          <a:ea typeface="Meiryo UI" panose="020B0604030504040204" pitchFamily="50" charset="-128"/>
                        </a:rPr>
                        <a:t>●夢洲まちづくり構想策定</a:t>
                      </a:r>
                      <a:endParaRPr lang="en-US" altLang="ja-JP" sz="700" u="none" strike="noStrike" dirty="0" smtClean="0">
                        <a:solidFill>
                          <a:schemeClr val="tx1"/>
                        </a:solidFill>
                        <a:effectLst/>
                        <a:latin typeface="Meiryo UI" panose="020B0604030504040204" pitchFamily="50" charset="-128"/>
                        <a:ea typeface="Meiryo UI" panose="020B0604030504040204" pitchFamily="50" charset="-128"/>
                      </a:endParaRPr>
                    </a:p>
                    <a:p>
                      <a:pPr algn="l" rtl="0" fontAlgn="ctr"/>
                      <a:r>
                        <a:rPr lang="ja-JP" altLang="en-US" sz="700" u="none" strike="noStrike" dirty="0" smtClean="0">
                          <a:solidFill>
                            <a:schemeClr val="tx1"/>
                          </a:solidFill>
                          <a:effectLst/>
                          <a:latin typeface="Meiryo UI" panose="020B0604030504040204" pitchFamily="50" charset="-128"/>
                          <a:ea typeface="Meiryo UI" panose="020B0604030504040204" pitchFamily="50" charset="-128"/>
                        </a:rPr>
                        <a:t>●</a:t>
                      </a:r>
                      <a:r>
                        <a:rPr lang="en-US" altLang="ja-JP" sz="700" u="none" strike="noStrike" dirty="0">
                          <a:solidFill>
                            <a:schemeClr val="tx1"/>
                          </a:solidFill>
                          <a:effectLst/>
                          <a:latin typeface="Meiryo UI" panose="020B0604030504040204" pitchFamily="50" charset="-128"/>
                          <a:ea typeface="Meiryo UI" panose="020B0604030504040204" pitchFamily="50" charset="-128"/>
                        </a:rPr>
                        <a:t>IR</a:t>
                      </a:r>
                      <a:r>
                        <a:rPr lang="ja-JP" altLang="en-US" sz="700" u="none" strike="noStrike" dirty="0">
                          <a:solidFill>
                            <a:schemeClr val="tx1"/>
                          </a:solidFill>
                          <a:effectLst/>
                          <a:latin typeface="Meiryo UI" panose="020B0604030504040204" pitchFamily="50" charset="-128"/>
                          <a:ea typeface="Meiryo UI" panose="020B0604030504040204" pitchFamily="50" charset="-128"/>
                        </a:rPr>
                        <a:t>基本案の中間骨子とりまとめ</a:t>
                      </a:r>
                      <a:endParaRPr lang="ja-JP" altLang="en-US" sz="700" b="0" i="0" u="none" strike="noStrike" dirty="0">
                        <a:solidFill>
                          <a:schemeClr val="tx1"/>
                        </a:solidFill>
                        <a:effectLst/>
                        <a:latin typeface="Meiryo UI" panose="020B0604030504040204" pitchFamily="50" charset="-128"/>
                        <a:ea typeface="Meiryo UI" panose="020B0604030504040204" pitchFamily="50" charset="-128"/>
                      </a:endParaRPr>
                    </a:p>
                  </a:txBody>
                  <a:tcPr marL="3250" marR="3250" marT="3250" marB="0"/>
                </a:tc>
                <a:tc>
                  <a:txBody>
                    <a:bodyPr/>
                    <a:lstStyle/>
                    <a:p>
                      <a:pPr algn="l" fontAlgn="t"/>
                      <a:r>
                        <a:rPr lang="ja-JP" altLang="en-US" sz="700" u="none" strike="noStrike" dirty="0">
                          <a:solidFill>
                            <a:schemeClr val="tx1"/>
                          </a:solidFill>
                          <a:effectLst/>
                          <a:latin typeface="Meiryo UI" panose="020B0604030504040204" pitchFamily="50" charset="-128"/>
                          <a:ea typeface="Meiryo UI" panose="020B0604030504040204" pitchFamily="50" charset="-128"/>
                        </a:rPr>
                        <a:t>　</a:t>
                      </a:r>
                      <a:endParaRPr lang="ja-JP" altLang="en-US" sz="700" b="0" i="0" u="none" strike="noStrike" dirty="0">
                        <a:solidFill>
                          <a:schemeClr val="tx1"/>
                        </a:solidFill>
                        <a:effectLst/>
                        <a:latin typeface="Meiryo UI" panose="020B0604030504040204" pitchFamily="50" charset="-128"/>
                        <a:ea typeface="Meiryo UI" panose="020B0604030504040204" pitchFamily="50" charset="-128"/>
                      </a:endParaRPr>
                    </a:p>
                  </a:txBody>
                  <a:tcPr marL="3250" marR="3250" marT="3250" marB="0"/>
                </a:tc>
                <a:extLst>
                  <a:ext uri="{0D108BD9-81ED-4DB2-BD59-A6C34878D82A}">
                    <a16:rowId xmlns:a16="http://schemas.microsoft.com/office/drawing/2014/main" xmlns="" val="3597322762"/>
                  </a:ext>
                </a:extLst>
              </a:tr>
              <a:tr h="432000">
                <a:tc vMerge="1">
                  <a:txBody>
                    <a:bodyPr/>
                    <a:lstStyle/>
                    <a:p>
                      <a:pPr algn="l" rtl="0" fontAlgn="ctr"/>
                      <a:endParaRPr lang="ja-JP" altLang="en-US" sz="800" b="0" i="0" u="none" strike="noStrike" dirty="0">
                        <a:solidFill>
                          <a:srgbClr val="000000"/>
                        </a:solidFill>
                        <a:effectLst/>
                        <a:latin typeface="Meiryo UI" panose="020B0604030504040204" pitchFamily="50" charset="-128"/>
                        <a:ea typeface="Meiryo UI" panose="020B0604030504040204" pitchFamily="50" charset="-128"/>
                      </a:endParaRPr>
                    </a:p>
                  </a:txBody>
                  <a:tcPr marL="3250" marR="3250" marT="3250" marB="0" anchor="ctr"/>
                </a:tc>
                <a:tc>
                  <a:txBody>
                    <a:bodyPr/>
                    <a:lstStyle/>
                    <a:p>
                      <a:pPr algn="l" rtl="0" fontAlgn="ctr"/>
                      <a:r>
                        <a:rPr lang="en-US" sz="700" b="1" u="none" strike="noStrike">
                          <a:solidFill>
                            <a:schemeClr val="bg1"/>
                          </a:solidFill>
                          <a:effectLst/>
                          <a:latin typeface="Meiryo UI" panose="020B0604030504040204" pitchFamily="50" charset="-128"/>
                          <a:ea typeface="Meiryo UI" panose="020B0604030504040204" pitchFamily="50" charset="-128"/>
                        </a:rPr>
                        <a:t>4.G20</a:t>
                      </a:r>
                      <a:endParaRPr lang="en-US" sz="700" b="1" i="0" u="none" strike="noStrike">
                        <a:solidFill>
                          <a:schemeClr val="bg1"/>
                        </a:solidFill>
                        <a:effectLst/>
                        <a:latin typeface="Meiryo UI" panose="020B0604030504040204" pitchFamily="50" charset="-128"/>
                        <a:ea typeface="Meiryo UI" panose="020B0604030504040204" pitchFamily="50" charset="-128"/>
                      </a:endParaRPr>
                    </a:p>
                  </a:txBody>
                  <a:tcPr marL="3250" marR="3250" marT="3250" marB="0" anchor="ctr">
                    <a:solidFill>
                      <a:schemeClr val="tx1">
                        <a:lumMod val="50000"/>
                        <a:lumOff val="50000"/>
                      </a:schemeClr>
                    </a:solidFill>
                  </a:tcPr>
                </a:tc>
                <a:tc>
                  <a:txBody>
                    <a:bodyPr/>
                    <a:lstStyle/>
                    <a:p>
                      <a:pPr algn="l" fontAlgn="t"/>
                      <a:r>
                        <a:rPr lang="ja-JP" altLang="en-US" sz="700" u="none" strike="noStrike">
                          <a:solidFill>
                            <a:schemeClr val="tx1"/>
                          </a:solidFill>
                          <a:effectLst/>
                          <a:latin typeface="Meiryo UI" panose="020B0604030504040204" pitchFamily="50" charset="-128"/>
                          <a:ea typeface="Meiryo UI" panose="020B0604030504040204" pitchFamily="50" charset="-128"/>
                        </a:rPr>
                        <a:t>　</a:t>
                      </a:r>
                      <a:endParaRPr lang="ja-JP" altLang="en-US" sz="700" b="0" i="0" u="none" strike="noStrike">
                        <a:solidFill>
                          <a:schemeClr val="tx1"/>
                        </a:solidFill>
                        <a:effectLst/>
                        <a:latin typeface="Meiryo UI" panose="020B0604030504040204" pitchFamily="50" charset="-128"/>
                        <a:ea typeface="Meiryo UI" panose="020B0604030504040204" pitchFamily="50" charset="-128"/>
                      </a:endParaRPr>
                    </a:p>
                  </a:txBody>
                  <a:tcPr marL="3250" marR="3250" marT="3250" marB="0"/>
                </a:tc>
                <a:tc>
                  <a:txBody>
                    <a:bodyPr/>
                    <a:lstStyle/>
                    <a:p>
                      <a:pPr algn="l" fontAlgn="t"/>
                      <a:r>
                        <a:rPr lang="ja-JP" altLang="en-US" sz="700" u="none" strike="noStrike">
                          <a:solidFill>
                            <a:schemeClr val="tx1"/>
                          </a:solidFill>
                          <a:effectLst/>
                          <a:latin typeface="Meiryo UI" panose="020B0604030504040204" pitchFamily="50" charset="-128"/>
                          <a:ea typeface="Meiryo UI" panose="020B0604030504040204" pitchFamily="50" charset="-128"/>
                        </a:rPr>
                        <a:t>　</a:t>
                      </a:r>
                      <a:endParaRPr lang="ja-JP" altLang="en-US" sz="700" b="0" i="0" u="none" strike="noStrike">
                        <a:solidFill>
                          <a:schemeClr val="tx1"/>
                        </a:solidFill>
                        <a:effectLst/>
                        <a:latin typeface="Meiryo UI" panose="020B0604030504040204" pitchFamily="50" charset="-128"/>
                        <a:ea typeface="Meiryo UI" panose="020B0604030504040204" pitchFamily="50" charset="-128"/>
                      </a:endParaRPr>
                    </a:p>
                  </a:txBody>
                  <a:tcPr marL="3250" marR="3250" marT="3250" marB="0"/>
                </a:tc>
                <a:tc>
                  <a:txBody>
                    <a:bodyPr/>
                    <a:lstStyle/>
                    <a:p>
                      <a:pPr algn="l" fontAlgn="t"/>
                      <a:r>
                        <a:rPr lang="ja-JP" altLang="en-US" sz="700" u="none" strike="noStrike" dirty="0">
                          <a:solidFill>
                            <a:schemeClr val="tx1"/>
                          </a:solidFill>
                          <a:effectLst/>
                          <a:latin typeface="Meiryo UI" panose="020B0604030504040204" pitchFamily="50" charset="-128"/>
                          <a:ea typeface="Meiryo UI" panose="020B0604030504040204" pitchFamily="50" charset="-128"/>
                        </a:rPr>
                        <a:t>　</a:t>
                      </a:r>
                      <a:endParaRPr lang="ja-JP" altLang="en-US" sz="700" b="0" i="0" u="none" strike="noStrike" dirty="0">
                        <a:solidFill>
                          <a:schemeClr val="tx1"/>
                        </a:solidFill>
                        <a:effectLst/>
                        <a:latin typeface="Meiryo UI" panose="020B0604030504040204" pitchFamily="50" charset="-128"/>
                        <a:ea typeface="Meiryo UI" panose="020B0604030504040204" pitchFamily="50" charset="-128"/>
                      </a:endParaRPr>
                    </a:p>
                  </a:txBody>
                  <a:tcPr marL="3250" marR="3250" marT="3250" marB="0"/>
                </a:tc>
                <a:tc>
                  <a:txBody>
                    <a:bodyPr/>
                    <a:lstStyle/>
                    <a:p>
                      <a:pPr algn="l" fontAlgn="t"/>
                      <a:r>
                        <a:rPr lang="ja-JP" altLang="en-US" sz="700" u="none" strike="noStrike" dirty="0">
                          <a:solidFill>
                            <a:schemeClr val="tx1"/>
                          </a:solidFill>
                          <a:effectLst/>
                          <a:latin typeface="Meiryo UI" panose="020B0604030504040204" pitchFamily="50" charset="-128"/>
                          <a:ea typeface="Meiryo UI" panose="020B0604030504040204" pitchFamily="50" charset="-128"/>
                        </a:rPr>
                        <a:t>　</a:t>
                      </a:r>
                      <a:endParaRPr lang="ja-JP" altLang="en-US" sz="700" b="0" i="0" u="none" strike="noStrike" dirty="0">
                        <a:solidFill>
                          <a:schemeClr val="tx1"/>
                        </a:solidFill>
                        <a:effectLst/>
                        <a:latin typeface="Meiryo UI" panose="020B0604030504040204" pitchFamily="50" charset="-128"/>
                        <a:ea typeface="Meiryo UI" panose="020B0604030504040204" pitchFamily="50" charset="-128"/>
                      </a:endParaRPr>
                    </a:p>
                  </a:txBody>
                  <a:tcPr marL="3250" marR="3250" marT="3250" marB="0"/>
                </a:tc>
                <a:tc>
                  <a:txBody>
                    <a:bodyPr/>
                    <a:lstStyle/>
                    <a:p>
                      <a:pPr algn="l" fontAlgn="t"/>
                      <a:r>
                        <a:rPr lang="ja-JP" altLang="en-US" sz="700" u="none" strike="noStrike" dirty="0">
                          <a:solidFill>
                            <a:schemeClr val="tx1"/>
                          </a:solidFill>
                          <a:effectLst/>
                          <a:latin typeface="Meiryo UI" panose="020B0604030504040204" pitchFamily="50" charset="-128"/>
                          <a:ea typeface="Meiryo UI" panose="020B0604030504040204" pitchFamily="50" charset="-128"/>
                        </a:rPr>
                        <a:t>　</a:t>
                      </a:r>
                      <a:endParaRPr lang="ja-JP" altLang="en-US" sz="700" b="0" i="0" u="none" strike="noStrike" dirty="0">
                        <a:solidFill>
                          <a:schemeClr val="tx1"/>
                        </a:solidFill>
                        <a:effectLst/>
                        <a:latin typeface="Meiryo UI" panose="020B0604030504040204" pitchFamily="50" charset="-128"/>
                        <a:ea typeface="Meiryo UI" panose="020B0604030504040204" pitchFamily="50" charset="-128"/>
                      </a:endParaRPr>
                    </a:p>
                  </a:txBody>
                  <a:tcPr marL="3250" marR="3250" marT="3250" marB="0"/>
                </a:tc>
                <a:tc>
                  <a:txBody>
                    <a:bodyPr/>
                    <a:lstStyle/>
                    <a:p>
                      <a:pPr algn="l" fontAlgn="t"/>
                      <a:r>
                        <a:rPr lang="ja-JP" altLang="en-US" sz="700" u="none" strike="noStrike" dirty="0">
                          <a:solidFill>
                            <a:schemeClr val="tx1"/>
                          </a:solidFill>
                          <a:effectLst/>
                          <a:latin typeface="Meiryo UI" panose="020B0604030504040204" pitchFamily="50" charset="-128"/>
                          <a:ea typeface="Meiryo UI" panose="020B0604030504040204" pitchFamily="50" charset="-128"/>
                        </a:rPr>
                        <a:t>　</a:t>
                      </a:r>
                      <a:endParaRPr lang="ja-JP" altLang="en-US" sz="700" b="0" i="0" u="none" strike="noStrike" dirty="0">
                        <a:solidFill>
                          <a:schemeClr val="tx1"/>
                        </a:solidFill>
                        <a:effectLst/>
                        <a:latin typeface="Meiryo UI" panose="020B0604030504040204" pitchFamily="50" charset="-128"/>
                        <a:ea typeface="Meiryo UI" panose="020B0604030504040204" pitchFamily="50" charset="-128"/>
                      </a:endParaRPr>
                    </a:p>
                  </a:txBody>
                  <a:tcPr marL="3250" marR="3250" marT="3250" marB="0"/>
                </a:tc>
                <a:tc>
                  <a:txBody>
                    <a:bodyPr/>
                    <a:lstStyle/>
                    <a:p>
                      <a:pPr algn="l" fontAlgn="t"/>
                      <a:r>
                        <a:rPr lang="ja-JP" altLang="en-US" sz="700" u="none" strike="noStrike" dirty="0">
                          <a:solidFill>
                            <a:schemeClr val="tx1"/>
                          </a:solidFill>
                          <a:effectLst/>
                          <a:latin typeface="Meiryo UI" panose="020B0604030504040204" pitchFamily="50" charset="-128"/>
                          <a:ea typeface="Meiryo UI" panose="020B0604030504040204" pitchFamily="50" charset="-128"/>
                        </a:rPr>
                        <a:t>　</a:t>
                      </a:r>
                      <a:endParaRPr lang="ja-JP" altLang="en-US" sz="700" b="0" i="0" u="none" strike="noStrike" dirty="0">
                        <a:solidFill>
                          <a:schemeClr val="tx1"/>
                        </a:solidFill>
                        <a:effectLst/>
                        <a:latin typeface="Meiryo UI" panose="020B0604030504040204" pitchFamily="50" charset="-128"/>
                        <a:ea typeface="Meiryo UI" panose="020B0604030504040204" pitchFamily="50" charset="-128"/>
                      </a:endParaRPr>
                    </a:p>
                  </a:txBody>
                  <a:tcPr marL="3250" marR="3250" marT="3250" marB="0"/>
                </a:tc>
                <a:tc>
                  <a:txBody>
                    <a:bodyPr/>
                    <a:lstStyle/>
                    <a:p>
                      <a:pPr algn="l" fontAlgn="t"/>
                      <a:r>
                        <a:rPr lang="ja-JP" altLang="en-US" sz="700" u="none" strike="noStrike" dirty="0">
                          <a:solidFill>
                            <a:schemeClr val="tx1"/>
                          </a:solidFill>
                          <a:effectLst/>
                          <a:latin typeface="Meiryo UI" panose="020B0604030504040204" pitchFamily="50" charset="-128"/>
                          <a:ea typeface="Meiryo UI" panose="020B0604030504040204" pitchFamily="50" charset="-128"/>
                        </a:rPr>
                        <a:t>　</a:t>
                      </a:r>
                      <a:endParaRPr lang="ja-JP" altLang="en-US" sz="700" b="0" i="0" u="none" strike="noStrike" dirty="0">
                        <a:solidFill>
                          <a:schemeClr val="tx1"/>
                        </a:solidFill>
                        <a:effectLst/>
                        <a:latin typeface="Meiryo UI" panose="020B0604030504040204" pitchFamily="50" charset="-128"/>
                        <a:ea typeface="Meiryo UI" panose="020B0604030504040204" pitchFamily="50" charset="-128"/>
                      </a:endParaRPr>
                    </a:p>
                  </a:txBody>
                  <a:tcPr marL="3250" marR="3250" marT="3250" marB="0"/>
                </a:tc>
                <a:tc>
                  <a:txBody>
                    <a:bodyPr/>
                    <a:lstStyle/>
                    <a:p>
                      <a:pPr algn="l" fontAlgn="t"/>
                      <a:r>
                        <a:rPr lang="ja-JP" altLang="en-US" sz="700" u="none" strike="noStrike" dirty="0">
                          <a:solidFill>
                            <a:schemeClr val="tx1"/>
                          </a:solidFill>
                          <a:effectLst/>
                          <a:latin typeface="Meiryo UI" panose="020B0604030504040204" pitchFamily="50" charset="-128"/>
                          <a:ea typeface="Meiryo UI" panose="020B0604030504040204" pitchFamily="50" charset="-128"/>
                        </a:rPr>
                        <a:t>　</a:t>
                      </a:r>
                      <a:endParaRPr lang="ja-JP" altLang="en-US" sz="700" b="0" i="0" u="none" strike="noStrike" dirty="0">
                        <a:solidFill>
                          <a:schemeClr val="tx1"/>
                        </a:solidFill>
                        <a:effectLst/>
                        <a:latin typeface="Meiryo UI" panose="020B0604030504040204" pitchFamily="50" charset="-128"/>
                        <a:ea typeface="Meiryo UI" panose="020B0604030504040204" pitchFamily="50" charset="-128"/>
                      </a:endParaRPr>
                    </a:p>
                  </a:txBody>
                  <a:tcPr marL="3250" marR="3250" marT="3250" marB="0"/>
                </a:tc>
                <a:tc>
                  <a:txBody>
                    <a:bodyPr/>
                    <a:lstStyle/>
                    <a:p>
                      <a:pPr algn="l" rtl="0" fontAlgn="ctr"/>
                      <a:r>
                        <a:rPr lang="zh-TW" altLang="en-US" sz="700" u="none" strike="noStrike" dirty="0" smtClean="0">
                          <a:solidFill>
                            <a:schemeClr val="tx1"/>
                          </a:solidFill>
                          <a:effectLst/>
                          <a:latin typeface="Meiryo UI" panose="020B0604030504040204" pitchFamily="50" charset="-128"/>
                          <a:ea typeface="Meiryo UI" panose="020B0604030504040204" pitchFamily="50" charset="-128"/>
                        </a:rPr>
                        <a:t>●</a:t>
                      </a:r>
                      <a:r>
                        <a:rPr lang="en-US" altLang="ja-JP" sz="700" u="none" strike="noStrike" dirty="0" smtClean="0">
                          <a:solidFill>
                            <a:schemeClr val="tx1"/>
                          </a:solidFill>
                          <a:effectLst/>
                          <a:latin typeface="Meiryo UI" panose="020B0604030504040204" pitchFamily="50" charset="-128"/>
                          <a:ea typeface="Meiryo UI" panose="020B0604030504040204" pitchFamily="50" charset="-128"/>
                        </a:rPr>
                        <a:t>G20</a:t>
                      </a:r>
                      <a:r>
                        <a:rPr lang="zh-TW" altLang="en-US" sz="700" u="none" strike="noStrike" dirty="0" smtClean="0">
                          <a:solidFill>
                            <a:schemeClr val="tx1"/>
                          </a:solidFill>
                          <a:effectLst/>
                          <a:latin typeface="Meiryo UI" panose="020B0604030504040204" pitchFamily="50" charset="-128"/>
                          <a:ea typeface="Meiryo UI" panose="020B0604030504040204" pitchFamily="50" charset="-128"/>
                        </a:rPr>
                        <a:t>府</a:t>
                      </a:r>
                      <a:r>
                        <a:rPr lang="zh-TW" altLang="en-US" sz="700" u="none" strike="noStrike" dirty="0">
                          <a:solidFill>
                            <a:schemeClr val="tx1"/>
                          </a:solidFill>
                          <a:effectLst/>
                          <a:latin typeface="Meiryo UI" panose="020B0604030504040204" pitchFamily="50" charset="-128"/>
                          <a:ea typeface="Meiryo UI" panose="020B0604030504040204" pitchFamily="50" charset="-128"/>
                        </a:rPr>
                        <a:t>市共同開催決定</a:t>
                      </a:r>
                      <a:endParaRPr lang="zh-TW" altLang="en-US" sz="700" b="0" i="0" u="none" strike="noStrike" dirty="0">
                        <a:solidFill>
                          <a:schemeClr val="tx1"/>
                        </a:solidFill>
                        <a:effectLst/>
                        <a:latin typeface="Meiryo UI" panose="020B0604030504040204" pitchFamily="50" charset="-128"/>
                        <a:ea typeface="Meiryo UI" panose="020B0604030504040204" pitchFamily="50" charset="-128"/>
                      </a:endParaRPr>
                    </a:p>
                  </a:txBody>
                  <a:tcPr marL="3250" marR="3250" marT="3250" marB="0"/>
                </a:tc>
                <a:tc>
                  <a:txBody>
                    <a:bodyPr/>
                    <a:lstStyle/>
                    <a:p>
                      <a:pPr algn="l" rtl="0" fontAlgn="ctr"/>
                      <a:r>
                        <a:rPr lang="zh-TW" altLang="en-US" sz="700" u="none" strike="noStrike" dirty="0" smtClean="0">
                          <a:solidFill>
                            <a:schemeClr val="tx1"/>
                          </a:solidFill>
                          <a:effectLst/>
                          <a:latin typeface="Meiryo UI" panose="020B0604030504040204" pitchFamily="50" charset="-128"/>
                          <a:ea typeface="Meiryo UI" panose="020B0604030504040204" pitchFamily="50" charset="-128"/>
                        </a:rPr>
                        <a:t>●</a:t>
                      </a:r>
                      <a:r>
                        <a:rPr lang="en-US" altLang="ja-JP" sz="700" u="none" strike="noStrike" dirty="0" smtClean="0">
                          <a:solidFill>
                            <a:schemeClr val="tx1"/>
                          </a:solidFill>
                          <a:effectLst/>
                          <a:latin typeface="Meiryo UI" panose="020B0604030504040204" pitchFamily="50" charset="-128"/>
                          <a:ea typeface="Meiryo UI" panose="020B0604030504040204" pitchFamily="50" charset="-128"/>
                        </a:rPr>
                        <a:t>G20</a:t>
                      </a:r>
                      <a:r>
                        <a:rPr lang="zh-TW" altLang="en-US" sz="700" u="none" strike="noStrike" dirty="0" smtClean="0">
                          <a:solidFill>
                            <a:schemeClr val="tx1"/>
                          </a:solidFill>
                          <a:effectLst/>
                          <a:latin typeface="Meiryo UI" panose="020B0604030504040204" pitchFamily="50" charset="-128"/>
                          <a:ea typeface="Meiryo UI" panose="020B0604030504040204" pitchFamily="50" charset="-128"/>
                        </a:rPr>
                        <a:t>推進</a:t>
                      </a:r>
                      <a:r>
                        <a:rPr lang="zh-TW" altLang="en-US" sz="700" u="none" strike="noStrike" dirty="0">
                          <a:solidFill>
                            <a:schemeClr val="tx1"/>
                          </a:solidFill>
                          <a:effectLst/>
                          <a:latin typeface="Meiryo UI" panose="020B0604030504040204" pitchFamily="50" charset="-128"/>
                          <a:ea typeface="Meiryo UI" panose="020B0604030504040204" pitchFamily="50" charset="-128"/>
                        </a:rPr>
                        <a:t>本部設置</a:t>
                      </a:r>
                      <a:endParaRPr lang="zh-TW" altLang="en-US" sz="700" b="0" i="0" u="none" strike="noStrike" dirty="0">
                        <a:solidFill>
                          <a:schemeClr val="tx1"/>
                        </a:solidFill>
                        <a:effectLst/>
                        <a:latin typeface="Meiryo UI" panose="020B0604030504040204" pitchFamily="50" charset="-128"/>
                        <a:ea typeface="Meiryo UI" panose="020B0604030504040204" pitchFamily="50" charset="-128"/>
                      </a:endParaRPr>
                    </a:p>
                  </a:txBody>
                  <a:tcPr marL="3250" marR="3250" marT="3250" marB="0"/>
                </a:tc>
                <a:extLst>
                  <a:ext uri="{0D108BD9-81ED-4DB2-BD59-A6C34878D82A}">
                    <a16:rowId xmlns:a16="http://schemas.microsoft.com/office/drawing/2014/main" xmlns="" val="1688595491"/>
                  </a:ext>
                </a:extLst>
              </a:tr>
              <a:tr h="576000">
                <a:tc vMerge="1">
                  <a:txBody>
                    <a:bodyPr/>
                    <a:lstStyle/>
                    <a:p>
                      <a:pPr algn="l" rtl="0" fontAlgn="ctr"/>
                      <a:endParaRPr lang="ja-JP" altLang="en-US" sz="800" b="0" i="0" u="none" strike="noStrike" dirty="0">
                        <a:solidFill>
                          <a:srgbClr val="000000"/>
                        </a:solidFill>
                        <a:effectLst/>
                        <a:latin typeface="Meiryo UI" panose="020B0604030504040204" pitchFamily="50" charset="-128"/>
                        <a:ea typeface="Meiryo UI" panose="020B0604030504040204" pitchFamily="50" charset="-128"/>
                      </a:endParaRPr>
                    </a:p>
                  </a:txBody>
                  <a:tcPr marL="3250" marR="3250" marT="3250" marB="0" anchor="ctr"/>
                </a:tc>
                <a:tc>
                  <a:txBody>
                    <a:bodyPr/>
                    <a:lstStyle/>
                    <a:p>
                      <a:pPr algn="l" rtl="0" fontAlgn="ctr"/>
                      <a:r>
                        <a:rPr lang="en-US" altLang="ja-JP" sz="700" b="1" u="none" strike="noStrike">
                          <a:solidFill>
                            <a:schemeClr val="bg1"/>
                          </a:solidFill>
                          <a:effectLst/>
                          <a:latin typeface="Meiryo UI" panose="020B0604030504040204" pitchFamily="50" charset="-128"/>
                          <a:ea typeface="Meiryo UI" panose="020B0604030504040204" pitchFamily="50" charset="-128"/>
                        </a:rPr>
                        <a:t>5.</a:t>
                      </a:r>
                      <a:r>
                        <a:rPr lang="ja-JP" altLang="en-US" sz="700" b="1" u="none" strike="noStrike">
                          <a:solidFill>
                            <a:schemeClr val="bg1"/>
                          </a:solidFill>
                          <a:effectLst/>
                          <a:latin typeface="Meiryo UI" panose="020B0604030504040204" pitchFamily="50" charset="-128"/>
                          <a:ea typeface="Meiryo UI" panose="020B0604030504040204" pitchFamily="50" charset="-128"/>
                        </a:rPr>
                        <a:t>戦略会議</a:t>
                      </a:r>
                      <a:endParaRPr lang="ja-JP" altLang="en-US" sz="700" b="1" i="0" u="none" strike="noStrike">
                        <a:solidFill>
                          <a:schemeClr val="bg1"/>
                        </a:solidFill>
                        <a:effectLst/>
                        <a:latin typeface="Meiryo UI" panose="020B0604030504040204" pitchFamily="50" charset="-128"/>
                        <a:ea typeface="Meiryo UI" panose="020B0604030504040204" pitchFamily="50" charset="-128"/>
                      </a:endParaRPr>
                    </a:p>
                  </a:txBody>
                  <a:tcPr marL="3250" marR="3250" marT="3250" marB="0" anchor="ctr">
                    <a:solidFill>
                      <a:schemeClr val="tx1">
                        <a:lumMod val="50000"/>
                        <a:lumOff val="50000"/>
                      </a:schemeClr>
                    </a:solidFill>
                  </a:tcPr>
                </a:tc>
                <a:tc>
                  <a:txBody>
                    <a:bodyPr/>
                    <a:lstStyle/>
                    <a:p>
                      <a:pPr algn="l" fontAlgn="t"/>
                      <a:r>
                        <a:rPr lang="ja-JP" altLang="en-US" sz="700" u="none" strike="noStrike">
                          <a:solidFill>
                            <a:schemeClr val="tx1"/>
                          </a:solidFill>
                          <a:effectLst/>
                          <a:latin typeface="Meiryo UI" panose="020B0604030504040204" pitchFamily="50" charset="-128"/>
                          <a:ea typeface="Meiryo UI" panose="020B0604030504040204" pitchFamily="50" charset="-128"/>
                        </a:rPr>
                        <a:t>　</a:t>
                      </a:r>
                      <a:endParaRPr lang="ja-JP" altLang="en-US" sz="700" b="0" i="0" u="none" strike="noStrike">
                        <a:solidFill>
                          <a:schemeClr val="tx1"/>
                        </a:solidFill>
                        <a:effectLst/>
                        <a:latin typeface="Meiryo UI" panose="020B0604030504040204" pitchFamily="50" charset="-128"/>
                        <a:ea typeface="Meiryo UI" panose="020B0604030504040204" pitchFamily="50" charset="-128"/>
                      </a:endParaRPr>
                    </a:p>
                  </a:txBody>
                  <a:tcPr marL="3250" marR="3250" marT="3250" marB="0"/>
                </a:tc>
                <a:tc>
                  <a:txBody>
                    <a:bodyPr/>
                    <a:lstStyle/>
                    <a:p>
                      <a:pPr algn="l" fontAlgn="t"/>
                      <a:r>
                        <a:rPr lang="ja-JP" altLang="en-US" sz="700" u="none" strike="noStrike">
                          <a:solidFill>
                            <a:schemeClr val="tx1"/>
                          </a:solidFill>
                          <a:effectLst/>
                          <a:latin typeface="Meiryo UI" panose="020B0604030504040204" pitchFamily="50" charset="-128"/>
                          <a:ea typeface="Meiryo UI" panose="020B0604030504040204" pitchFamily="50" charset="-128"/>
                        </a:rPr>
                        <a:t>　</a:t>
                      </a:r>
                      <a:endParaRPr lang="ja-JP" altLang="en-US" sz="700" b="0" i="0" u="none" strike="noStrike">
                        <a:solidFill>
                          <a:schemeClr val="tx1"/>
                        </a:solidFill>
                        <a:effectLst/>
                        <a:latin typeface="Meiryo UI" panose="020B0604030504040204" pitchFamily="50" charset="-128"/>
                        <a:ea typeface="Meiryo UI" panose="020B0604030504040204" pitchFamily="50" charset="-128"/>
                      </a:endParaRPr>
                    </a:p>
                  </a:txBody>
                  <a:tcPr marL="3250" marR="3250" marT="3250" marB="0"/>
                </a:tc>
                <a:tc>
                  <a:txBody>
                    <a:bodyPr/>
                    <a:lstStyle/>
                    <a:p>
                      <a:pPr algn="l" fontAlgn="t"/>
                      <a:r>
                        <a:rPr lang="ja-JP" altLang="en-US" sz="700" u="none" strike="noStrike">
                          <a:solidFill>
                            <a:schemeClr val="tx1"/>
                          </a:solidFill>
                          <a:effectLst/>
                          <a:latin typeface="Meiryo UI" panose="020B0604030504040204" pitchFamily="50" charset="-128"/>
                          <a:ea typeface="Meiryo UI" panose="020B0604030504040204" pitchFamily="50" charset="-128"/>
                        </a:rPr>
                        <a:t>　</a:t>
                      </a:r>
                      <a:endParaRPr lang="ja-JP" altLang="en-US" sz="700" b="0" i="0" u="none" strike="noStrike">
                        <a:solidFill>
                          <a:schemeClr val="tx1"/>
                        </a:solidFill>
                        <a:effectLst/>
                        <a:latin typeface="Meiryo UI" panose="020B0604030504040204" pitchFamily="50" charset="-128"/>
                        <a:ea typeface="Meiryo UI" panose="020B0604030504040204" pitchFamily="50" charset="-128"/>
                      </a:endParaRPr>
                    </a:p>
                  </a:txBody>
                  <a:tcPr marL="3250" marR="3250" marT="3250" marB="0"/>
                </a:tc>
                <a:tc>
                  <a:txBody>
                    <a:bodyPr/>
                    <a:lstStyle/>
                    <a:p>
                      <a:pPr marL="0" marR="0" lvl="0" indent="0" algn="l" defTabSz="914400" rtl="0" eaLnBrk="1" fontAlgn="t" latinLnBrk="0" hangingPunct="1">
                        <a:lnSpc>
                          <a:spcPct val="100000"/>
                        </a:lnSpc>
                        <a:spcBef>
                          <a:spcPts val="0"/>
                        </a:spcBef>
                        <a:spcAft>
                          <a:spcPts val="0"/>
                        </a:spcAft>
                        <a:buClrTx/>
                        <a:buSzTx/>
                        <a:buFontTx/>
                        <a:buNone/>
                        <a:tabLst/>
                        <a:defRPr/>
                      </a:pPr>
                      <a:r>
                        <a:rPr lang="ja-JP" altLang="en-US" sz="700" u="none" strike="noStrike" dirty="0" smtClean="0">
                          <a:solidFill>
                            <a:schemeClr val="tx1"/>
                          </a:solidFill>
                          <a:effectLst/>
                          <a:latin typeface="Meiryo UI" panose="020B0604030504040204" pitchFamily="50" charset="-128"/>
                          <a:ea typeface="Meiryo UI" panose="020B0604030504040204" pitchFamily="50" charset="-128"/>
                        </a:rPr>
                        <a:t>●都市魅力・エネルギー戦略会議を設置</a:t>
                      </a:r>
                      <a:endParaRPr lang="ja-JP" altLang="en-US" sz="700" b="0" i="0" u="none" strike="noStrike" dirty="0" smtClean="0">
                        <a:solidFill>
                          <a:schemeClr val="tx1"/>
                        </a:solidFill>
                        <a:effectLst/>
                        <a:latin typeface="Meiryo UI" panose="020B0604030504040204" pitchFamily="50" charset="-128"/>
                        <a:ea typeface="Meiryo UI" panose="020B0604030504040204" pitchFamily="50" charset="-128"/>
                      </a:endParaRPr>
                    </a:p>
                    <a:p>
                      <a:pPr algn="l" fontAlgn="t"/>
                      <a:endParaRPr lang="ja-JP" altLang="en-US" sz="700" b="0" i="0" u="none" strike="noStrike" dirty="0">
                        <a:solidFill>
                          <a:schemeClr val="tx1"/>
                        </a:solidFill>
                        <a:effectLst/>
                        <a:latin typeface="Meiryo UI" panose="020B0604030504040204" pitchFamily="50" charset="-128"/>
                        <a:ea typeface="Meiryo UI" panose="020B0604030504040204" pitchFamily="50" charset="-128"/>
                      </a:endParaRPr>
                    </a:p>
                  </a:txBody>
                  <a:tcPr marL="3250" marR="3250" marT="3250" marB="0"/>
                </a:tc>
                <a:tc>
                  <a:txBody>
                    <a:bodyPr/>
                    <a:lstStyle/>
                    <a:p>
                      <a:pPr algn="l" rtl="0" fontAlgn="ctr"/>
                      <a:r>
                        <a:rPr lang="ja-JP" altLang="en-US" sz="700" u="none" strike="noStrike" dirty="0" smtClean="0">
                          <a:solidFill>
                            <a:schemeClr val="tx1"/>
                          </a:solidFill>
                          <a:effectLst/>
                          <a:latin typeface="Meiryo UI" panose="020B0604030504040204" pitchFamily="50" charset="-128"/>
                          <a:ea typeface="Meiryo UI" panose="020B0604030504040204" pitchFamily="50" charset="-128"/>
                        </a:rPr>
                        <a:t>●新大学構想会議</a:t>
                      </a:r>
                      <a:r>
                        <a:rPr lang="ja-JP" altLang="en-US" sz="700" u="none" strike="noStrike" dirty="0">
                          <a:solidFill>
                            <a:schemeClr val="tx1"/>
                          </a:solidFill>
                          <a:effectLst/>
                          <a:latin typeface="Meiryo UI" panose="020B0604030504040204" pitchFamily="50" charset="-128"/>
                          <a:ea typeface="Meiryo UI" panose="020B0604030504040204" pitchFamily="50" charset="-128"/>
                        </a:rPr>
                        <a:t>を設置</a:t>
                      </a:r>
                      <a:endParaRPr lang="ja-JP" altLang="en-US" sz="700" b="0" i="0" u="none" strike="noStrike" dirty="0">
                        <a:solidFill>
                          <a:schemeClr val="tx1"/>
                        </a:solidFill>
                        <a:effectLst/>
                        <a:latin typeface="Meiryo UI" panose="020B0604030504040204" pitchFamily="50" charset="-128"/>
                        <a:ea typeface="Meiryo UI" panose="020B0604030504040204" pitchFamily="50" charset="-128"/>
                      </a:endParaRPr>
                    </a:p>
                  </a:txBody>
                  <a:tcPr marL="3250" marR="3250" marT="3250" marB="0"/>
                </a:tc>
                <a:tc>
                  <a:txBody>
                    <a:bodyPr/>
                    <a:lstStyle/>
                    <a:p>
                      <a:pPr algn="l" rtl="0" fontAlgn="ctr"/>
                      <a:r>
                        <a:rPr lang="ja-JP" altLang="en-US" sz="700" u="none" strike="noStrike" dirty="0">
                          <a:solidFill>
                            <a:schemeClr val="tx1"/>
                          </a:solidFill>
                          <a:effectLst/>
                          <a:latin typeface="Meiryo UI" panose="020B0604030504040204" pitchFamily="50" charset="-128"/>
                          <a:ea typeface="Meiryo UI" panose="020B0604030504040204" pitchFamily="50" charset="-128"/>
                        </a:rPr>
                        <a:t>●医療戦略、規制改革会議を設置</a:t>
                      </a:r>
                      <a:endParaRPr lang="ja-JP" altLang="en-US" sz="700" b="0" i="0" u="none" strike="noStrike" dirty="0">
                        <a:solidFill>
                          <a:schemeClr val="tx1"/>
                        </a:solidFill>
                        <a:effectLst/>
                        <a:latin typeface="Meiryo UI" panose="020B0604030504040204" pitchFamily="50" charset="-128"/>
                        <a:ea typeface="Meiryo UI" panose="020B0604030504040204" pitchFamily="50" charset="-128"/>
                      </a:endParaRPr>
                    </a:p>
                  </a:txBody>
                  <a:tcPr marL="3250" marR="3250" marT="3250" marB="0"/>
                </a:tc>
                <a:tc>
                  <a:txBody>
                    <a:bodyPr/>
                    <a:lstStyle/>
                    <a:p>
                      <a:pPr algn="l" fontAlgn="t"/>
                      <a:r>
                        <a:rPr lang="ja-JP" altLang="en-US" sz="700" u="none" strike="noStrike" dirty="0">
                          <a:solidFill>
                            <a:schemeClr val="tx1"/>
                          </a:solidFill>
                          <a:effectLst/>
                          <a:latin typeface="Meiryo UI" panose="020B0604030504040204" pitchFamily="50" charset="-128"/>
                          <a:ea typeface="Meiryo UI" panose="020B0604030504040204" pitchFamily="50" charset="-128"/>
                        </a:rPr>
                        <a:t>　</a:t>
                      </a:r>
                      <a:endParaRPr lang="ja-JP" altLang="en-US" sz="700" b="0" i="0" u="none" strike="noStrike" dirty="0">
                        <a:solidFill>
                          <a:schemeClr val="tx1"/>
                        </a:solidFill>
                        <a:effectLst/>
                        <a:latin typeface="Meiryo UI" panose="020B0604030504040204" pitchFamily="50" charset="-128"/>
                        <a:ea typeface="Meiryo UI" panose="020B0604030504040204" pitchFamily="50" charset="-128"/>
                      </a:endParaRPr>
                    </a:p>
                  </a:txBody>
                  <a:tcPr marL="3250" marR="3250" marT="3250" marB="0"/>
                </a:tc>
                <a:tc>
                  <a:txBody>
                    <a:bodyPr/>
                    <a:lstStyle/>
                    <a:p>
                      <a:pPr algn="l" fontAlgn="t"/>
                      <a:r>
                        <a:rPr lang="ja-JP" altLang="en-US" sz="700" u="none" strike="noStrike" dirty="0">
                          <a:solidFill>
                            <a:schemeClr val="tx1"/>
                          </a:solidFill>
                          <a:effectLst/>
                          <a:latin typeface="Meiryo UI" panose="020B0604030504040204" pitchFamily="50" charset="-128"/>
                          <a:ea typeface="Meiryo UI" panose="020B0604030504040204" pitchFamily="50" charset="-128"/>
                        </a:rPr>
                        <a:t>　</a:t>
                      </a:r>
                      <a:endParaRPr lang="ja-JP" altLang="en-US" sz="700" b="0" i="0" u="none" strike="noStrike" dirty="0">
                        <a:solidFill>
                          <a:schemeClr val="tx1"/>
                        </a:solidFill>
                        <a:effectLst/>
                        <a:latin typeface="Meiryo UI" panose="020B0604030504040204" pitchFamily="50" charset="-128"/>
                        <a:ea typeface="Meiryo UI" panose="020B0604030504040204" pitchFamily="50" charset="-128"/>
                      </a:endParaRPr>
                    </a:p>
                  </a:txBody>
                  <a:tcPr marL="3250" marR="3250" marT="3250" marB="0"/>
                </a:tc>
                <a:tc>
                  <a:txBody>
                    <a:bodyPr/>
                    <a:lstStyle/>
                    <a:p>
                      <a:pPr algn="l" fontAlgn="t"/>
                      <a:r>
                        <a:rPr lang="ja-JP" altLang="en-US" sz="700" u="none" strike="noStrike" dirty="0">
                          <a:solidFill>
                            <a:schemeClr val="tx1"/>
                          </a:solidFill>
                          <a:effectLst/>
                          <a:latin typeface="Meiryo UI" panose="020B0604030504040204" pitchFamily="50" charset="-128"/>
                          <a:ea typeface="Meiryo UI" panose="020B0604030504040204" pitchFamily="50" charset="-128"/>
                        </a:rPr>
                        <a:t>　</a:t>
                      </a:r>
                      <a:endParaRPr lang="ja-JP" altLang="en-US" sz="700" b="0" i="0" u="none" strike="noStrike" dirty="0">
                        <a:solidFill>
                          <a:schemeClr val="tx1"/>
                        </a:solidFill>
                        <a:effectLst/>
                        <a:latin typeface="Meiryo UI" panose="020B0604030504040204" pitchFamily="50" charset="-128"/>
                        <a:ea typeface="Meiryo UI" panose="020B0604030504040204" pitchFamily="50" charset="-128"/>
                      </a:endParaRPr>
                    </a:p>
                  </a:txBody>
                  <a:tcPr marL="3250" marR="3250" marT="3250" marB="0"/>
                </a:tc>
                <a:tc>
                  <a:txBody>
                    <a:bodyPr/>
                    <a:lstStyle/>
                    <a:p>
                      <a:pPr algn="l" fontAlgn="t"/>
                      <a:r>
                        <a:rPr lang="ja-JP" altLang="en-US" sz="700" u="none" strike="noStrike" dirty="0">
                          <a:solidFill>
                            <a:schemeClr val="tx1"/>
                          </a:solidFill>
                          <a:effectLst/>
                          <a:latin typeface="Meiryo UI" panose="020B0604030504040204" pitchFamily="50" charset="-128"/>
                          <a:ea typeface="Meiryo UI" panose="020B0604030504040204" pitchFamily="50" charset="-128"/>
                        </a:rPr>
                        <a:t>　</a:t>
                      </a:r>
                      <a:endParaRPr lang="ja-JP" altLang="en-US" sz="700" b="0" i="0" u="none" strike="noStrike" dirty="0">
                        <a:solidFill>
                          <a:schemeClr val="tx1"/>
                        </a:solidFill>
                        <a:effectLst/>
                        <a:latin typeface="Meiryo UI" panose="020B0604030504040204" pitchFamily="50" charset="-128"/>
                        <a:ea typeface="Meiryo UI" panose="020B0604030504040204" pitchFamily="50" charset="-128"/>
                      </a:endParaRPr>
                    </a:p>
                  </a:txBody>
                  <a:tcPr marL="3250" marR="3250" marT="3250" marB="0"/>
                </a:tc>
                <a:tc>
                  <a:txBody>
                    <a:bodyPr/>
                    <a:lstStyle/>
                    <a:p>
                      <a:pPr algn="l" fontAlgn="t"/>
                      <a:r>
                        <a:rPr lang="ja-JP" altLang="en-US" sz="700" u="none" strike="noStrike" dirty="0">
                          <a:solidFill>
                            <a:schemeClr val="tx1"/>
                          </a:solidFill>
                          <a:effectLst/>
                          <a:latin typeface="Meiryo UI" panose="020B0604030504040204" pitchFamily="50" charset="-128"/>
                          <a:ea typeface="Meiryo UI" panose="020B0604030504040204" pitchFamily="50" charset="-128"/>
                        </a:rPr>
                        <a:t>　</a:t>
                      </a:r>
                      <a:endParaRPr lang="ja-JP" altLang="en-US" sz="700" b="0" i="0" u="none" strike="noStrike" dirty="0">
                        <a:solidFill>
                          <a:schemeClr val="tx1"/>
                        </a:solidFill>
                        <a:effectLst/>
                        <a:latin typeface="Meiryo UI" panose="020B0604030504040204" pitchFamily="50" charset="-128"/>
                        <a:ea typeface="Meiryo UI" panose="020B0604030504040204" pitchFamily="50" charset="-128"/>
                      </a:endParaRPr>
                    </a:p>
                  </a:txBody>
                  <a:tcPr marL="3250" marR="3250" marT="3250" marB="0"/>
                </a:tc>
                <a:extLst>
                  <a:ext uri="{0D108BD9-81ED-4DB2-BD59-A6C34878D82A}">
                    <a16:rowId xmlns:a16="http://schemas.microsoft.com/office/drawing/2014/main" xmlns="" val="2097901651"/>
                  </a:ext>
                </a:extLst>
              </a:tr>
              <a:tr h="648000">
                <a:tc vMerge="1">
                  <a:txBody>
                    <a:bodyPr/>
                    <a:lstStyle/>
                    <a:p>
                      <a:pPr algn="l" rtl="0" fontAlgn="ctr"/>
                      <a:endParaRPr lang="ja-JP" altLang="en-US" sz="800" b="0" i="0" u="none" strike="noStrike" dirty="0">
                        <a:solidFill>
                          <a:srgbClr val="000000"/>
                        </a:solidFill>
                        <a:effectLst/>
                        <a:latin typeface="Meiryo UI" panose="020B0604030504040204" pitchFamily="50" charset="-128"/>
                        <a:ea typeface="Meiryo UI" panose="020B0604030504040204" pitchFamily="50" charset="-128"/>
                      </a:endParaRPr>
                    </a:p>
                  </a:txBody>
                  <a:tcPr marL="3250" marR="3250" marT="3250" marB="0" anchor="ctr"/>
                </a:tc>
                <a:tc>
                  <a:txBody>
                    <a:bodyPr/>
                    <a:lstStyle/>
                    <a:p>
                      <a:pPr algn="l" rtl="0" fontAlgn="ctr"/>
                      <a:r>
                        <a:rPr lang="en-US" altLang="ja-JP" sz="700" b="1" u="none" strike="noStrike" dirty="0">
                          <a:solidFill>
                            <a:schemeClr val="bg1"/>
                          </a:solidFill>
                          <a:effectLst/>
                          <a:latin typeface="Meiryo UI" panose="020B0604030504040204" pitchFamily="50" charset="-128"/>
                          <a:ea typeface="Meiryo UI" panose="020B0604030504040204" pitchFamily="50" charset="-128"/>
                        </a:rPr>
                        <a:t>6.</a:t>
                      </a:r>
                      <a:r>
                        <a:rPr lang="ja-JP" altLang="en-US" sz="700" b="1" u="none" strike="noStrike" dirty="0">
                          <a:solidFill>
                            <a:schemeClr val="bg1"/>
                          </a:solidFill>
                          <a:effectLst/>
                          <a:latin typeface="Meiryo UI" panose="020B0604030504040204" pitchFamily="50" charset="-128"/>
                          <a:ea typeface="Meiryo UI" panose="020B0604030504040204" pitchFamily="50" charset="-128"/>
                        </a:rPr>
                        <a:t>組織</a:t>
                      </a:r>
                      <a:r>
                        <a:rPr lang="ja-JP" altLang="en-US" sz="700" b="1" u="none" strike="noStrike" dirty="0" smtClean="0">
                          <a:solidFill>
                            <a:schemeClr val="bg1"/>
                          </a:solidFill>
                          <a:effectLst/>
                          <a:latin typeface="Meiryo UI" panose="020B0604030504040204" pitchFamily="50" charset="-128"/>
                          <a:ea typeface="Meiryo UI" panose="020B0604030504040204" pitchFamily="50" charset="-128"/>
                        </a:rPr>
                        <a:t>統合</a:t>
                      </a:r>
                      <a:endParaRPr lang="ja-JP" altLang="en-US" sz="700" b="1" i="0" u="none" strike="noStrike" dirty="0">
                        <a:solidFill>
                          <a:schemeClr val="bg1"/>
                        </a:solidFill>
                        <a:effectLst/>
                        <a:latin typeface="Meiryo UI" panose="020B0604030504040204" pitchFamily="50" charset="-128"/>
                        <a:ea typeface="Meiryo UI" panose="020B0604030504040204" pitchFamily="50" charset="-128"/>
                      </a:endParaRPr>
                    </a:p>
                  </a:txBody>
                  <a:tcPr marL="3250" marR="3250" marT="3250" marB="0" anchor="ctr">
                    <a:solidFill>
                      <a:schemeClr val="tx1">
                        <a:lumMod val="50000"/>
                        <a:lumOff val="50000"/>
                      </a:schemeClr>
                    </a:solidFill>
                  </a:tcPr>
                </a:tc>
                <a:tc>
                  <a:txBody>
                    <a:bodyPr/>
                    <a:lstStyle/>
                    <a:p>
                      <a:pPr algn="l" fontAlgn="t"/>
                      <a:r>
                        <a:rPr lang="ja-JP" altLang="en-US" sz="700" u="none" strike="noStrike" dirty="0">
                          <a:solidFill>
                            <a:schemeClr val="tx1"/>
                          </a:solidFill>
                          <a:effectLst/>
                          <a:latin typeface="Meiryo UI" panose="020B0604030504040204" pitchFamily="50" charset="-128"/>
                          <a:ea typeface="Meiryo UI" panose="020B0604030504040204" pitchFamily="50" charset="-128"/>
                        </a:rPr>
                        <a:t>　</a:t>
                      </a:r>
                      <a:endParaRPr lang="ja-JP" altLang="en-US" sz="700" b="0" i="0" u="none" strike="noStrike" dirty="0">
                        <a:solidFill>
                          <a:schemeClr val="tx1"/>
                        </a:solidFill>
                        <a:effectLst/>
                        <a:latin typeface="Meiryo UI" panose="020B0604030504040204" pitchFamily="50" charset="-128"/>
                        <a:ea typeface="Meiryo UI" panose="020B0604030504040204" pitchFamily="50" charset="-128"/>
                      </a:endParaRPr>
                    </a:p>
                    <a:p>
                      <a:pPr algn="l" fontAlgn="t"/>
                      <a:r>
                        <a:rPr lang="ja-JP" altLang="en-US" sz="700" u="none" strike="noStrike" dirty="0">
                          <a:solidFill>
                            <a:schemeClr val="tx1"/>
                          </a:solidFill>
                          <a:effectLst/>
                          <a:latin typeface="Meiryo UI" panose="020B0604030504040204" pitchFamily="50" charset="-128"/>
                          <a:ea typeface="Meiryo UI" panose="020B0604030504040204" pitchFamily="50" charset="-128"/>
                        </a:rPr>
                        <a:t>　</a:t>
                      </a:r>
                      <a:endParaRPr lang="ja-JP" altLang="en-US" sz="700" b="0" i="0" u="none" strike="noStrike" dirty="0">
                        <a:solidFill>
                          <a:schemeClr val="tx1"/>
                        </a:solidFill>
                        <a:effectLst/>
                        <a:latin typeface="Meiryo UI" panose="020B0604030504040204" pitchFamily="50" charset="-128"/>
                        <a:ea typeface="Meiryo UI" panose="020B0604030504040204" pitchFamily="50" charset="-128"/>
                      </a:endParaRPr>
                    </a:p>
                  </a:txBody>
                  <a:tcPr marL="3250" marR="3250" marT="3250" marB="0"/>
                </a:tc>
                <a:tc>
                  <a:txBody>
                    <a:bodyPr/>
                    <a:lstStyle/>
                    <a:p>
                      <a:pPr algn="l" fontAlgn="t"/>
                      <a:r>
                        <a:rPr lang="ja-JP" altLang="en-US" sz="700" u="none" strike="noStrike" dirty="0">
                          <a:solidFill>
                            <a:schemeClr val="tx1"/>
                          </a:solidFill>
                          <a:effectLst/>
                          <a:latin typeface="Meiryo UI" panose="020B0604030504040204" pitchFamily="50" charset="-128"/>
                          <a:ea typeface="Meiryo UI" panose="020B0604030504040204" pitchFamily="50" charset="-128"/>
                        </a:rPr>
                        <a:t>　</a:t>
                      </a:r>
                      <a:endParaRPr lang="ja-JP" altLang="en-US" sz="700" b="0" i="0" u="none" strike="noStrike" dirty="0">
                        <a:solidFill>
                          <a:schemeClr val="tx1"/>
                        </a:solidFill>
                        <a:effectLst/>
                        <a:latin typeface="Meiryo UI" panose="020B0604030504040204" pitchFamily="50" charset="-128"/>
                        <a:ea typeface="Meiryo UI" panose="020B0604030504040204" pitchFamily="50" charset="-128"/>
                      </a:endParaRPr>
                    </a:p>
                    <a:p>
                      <a:pPr algn="l" fontAlgn="t"/>
                      <a:r>
                        <a:rPr lang="ja-JP" altLang="en-US" sz="700" u="none" strike="noStrike" dirty="0">
                          <a:solidFill>
                            <a:schemeClr val="tx1"/>
                          </a:solidFill>
                          <a:effectLst/>
                          <a:latin typeface="Meiryo UI" panose="020B0604030504040204" pitchFamily="50" charset="-128"/>
                          <a:ea typeface="Meiryo UI" panose="020B0604030504040204" pitchFamily="50" charset="-128"/>
                        </a:rPr>
                        <a:t>　</a:t>
                      </a:r>
                      <a:endParaRPr lang="ja-JP" altLang="en-US" sz="700" b="0" i="0" u="none" strike="noStrike" dirty="0">
                        <a:solidFill>
                          <a:schemeClr val="tx1"/>
                        </a:solidFill>
                        <a:effectLst/>
                        <a:latin typeface="Meiryo UI" panose="020B0604030504040204" pitchFamily="50" charset="-128"/>
                        <a:ea typeface="Meiryo UI" panose="020B0604030504040204" pitchFamily="50" charset="-128"/>
                      </a:endParaRPr>
                    </a:p>
                  </a:txBody>
                  <a:tcPr marL="3250" marR="3250" marT="3250" marB="0"/>
                </a:tc>
                <a:tc>
                  <a:txBody>
                    <a:bodyPr/>
                    <a:lstStyle/>
                    <a:p>
                      <a:pPr algn="l" fontAlgn="t"/>
                      <a:r>
                        <a:rPr lang="ja-JP" altLang="en-US" sz="700" u="none" strike="noStrike" dirty="0">
                          <a:solidFill>
                            <a:schemeClr val="tx1"/>
                          </a:solidFill>
                          <a:effectLst/>
                          <a:latin typeface="Meiryo UI" panose="020B0604030504040204" pitchFamily="50" charset="-128"/>
                          <a:ea typeface="Meiryo UI" panose="020B0604030504040204" pitchFamily="50" charset="-128"/>
                        </a:rPr>
                        <a:t>　</a:t>
                      </a:r>
                      <a:endParaRPr lang="ja-JP" altLang="en-US" sz="700" b="0" i="0" u="none" strike="noStrike" dirty="0">
                        <a:solidFill>
                          <a:schemeClr val="tx1"/>
                        </a:solidFill>
                        <a:effectLst/>
                        <a:latin typeface="Meiryo UI" panose="020B0604030504040204" pitchFamily="50" charset="-128"/>
                        <a:ea typeface="Meiryo UI" panose="020B0604030504040204" pitchFamily="50" charset="-128"/>
                      </a:endParaRPr>
                    </a:p>
                    <a:p>
                      <a:pPr algn="l" fontAlgn="t"/>
                      <a:r>
                        <a:rPr lang="ja-JP" altLang="en-US" sz="700" u="none" strike="noStrike" dirty="0">
                          <a:solidFill>
                            <a:schemeClr val="tx1"/>
                          </a:solidFill>
                          <a:effectLst/>
                          <a:latin typeface="Meiryo UI" panose="020B0604030504040204" pitchFamily="50" charset="-128"/>
                          <a:ea typeface="Meiryo UI" panose="020B0604030504040204" pitchFamily="50" charset="-128"/>
                        </a:rPr>
                        <a:t>　</a:t>
                      </a:r>
                      <a:endParaRPr lang="ja-JP" altLang="en-US" sz="700" b="0" i="0" u="none" strike="noStrike" dirty="0">
                        <a:solidFill>
                          <a:schemeClr val="tx1"/>
                        </a:solidFill>
                        <a:effectLst/>
                        <a:latin typeface="Meiryo UI" panose="020B0604030504040204" pitchFamily="50" charset="-128"/>
                        <a:ea typeface="Meiryo UI" panose="020B0604030504040204" pitchFamily="50" charset="-128"/>
                      </a:endParaRPr>
                    </a:p>
                  </a:txBody>
                  <a:tcPr marL="3250" marR="3250" marT="3250" marB="0"/>
                </a:tc>
                <a:tc>
                  <a:txBody>
                    <a:bodyPr/>
                    <a:lstStyle/>
                    <a:p>
                      <a:pPr algn="l" fontAlgn="t"/>
                      <a:r>
                        <a:rPr lang="ja-JP" altLang="en-US" sz="700" u="none" strike="noStrike" dirty="0">
                          <a:solidFill>
                            <a:schemeClr val="tx1"/>
                          </a:solidFill>
                          <a:effectLst/>
                          <a:latin typeface="Meiryo UI" panose="020B0604030504040204" pitchFamily="50" charset="-128"/>
                          <a:ea typeface="Meiryo UI" panose="020B0604030504040204" pitchFamily="50" charset="-128"/>
                        </a:rPr>
                        <a:t>　</a:t>
                      </a:r>
                      <a:endParaRPr lang="ja-JP" altLang="en-US" sz="700" b="0" i="0" u="none" strike="noStrike" dirty="0">
                        <a:solidFill>
                          <a:schemeClr val="tx1"/>
                        </a:solidFill>
                        <a:effectLst/>
                        <a:latin typeface="Meiryo UI" panose="020B0604030504040204" pitchFamily="50" charset="-128"/>
                        <a:ea typeface="Meiryo UI" panose="020B0604030504040204" pitchFamily="50" charset="-128"/>
                      </a:endParaRPr>
                    </a:p>
                    <a:p>
                      <a:pPr algn="l" fontAlgn="t"/>
                      <a:r>
                        <a:rPr lang="ja-JP" altLang="en-US" sz="700" u="none" strike="noStrike" dirty="0">
                          <a:solidFill>
                            <a:schemeClr val="tx1"/>
                          </a:solidFill>
                          <a:effectLst/>
                          <a:latin typeface="Meiryo UI" panose="020B0604030504040204" pitchFamily="50" charset="-128"/>
                          <a:ea typeface="Meiryo UI" panose="020B0604030504040204" pitchFamily="50" charset="-128"/>
                        </a:rPr>
                        <a:t>　</a:t>
                      </a:r>
                      <a:endParaRPr lang="ja-JP" altLang="en-US" sz="700" b="0" i="0" u="none" strike="noStrike" dirty="0">
                        <a:solidFill>
                          <a:schemeClr val="tx1"/>
                        </a:solidFill>
                        <a:effectLst/>
                        <a:latin typeface="Meiryo UI" panose="020B0604030504040204" pitchFamily="50" charset="-128"/>
                        <a:ea typeface="Meiryo UI" panose="020B0604030504040204" pitchFamily="50" charset="-128"/>
                      </a:endParaRPr>
                    </a:p>
                  </a:txBody>
                  <a:tcPr marL="3250" marR="3250" marT="3250" marB="0"/>
                </a:tc>
                <a:tc>
                  <a:txBody>
                    <a:bodyPr/>
                    <a:lstStyle/>
                    <a:p>
                      <a:pPr algn="l" fontAlgn="t"/>
                      <a:r>
                        <a:rPr lang="ja-JP" altLang="en-US" sz="700" u="none" strike="noStrike" dirty="0">
                          <a:solidFill>
                            <a:schemeClr val="tx1"/>
                          </a:solidFill>
                          <a:effectLst/>
                          <a:latin typeface="Meiryo UI" panose="020B0604030504040204" pitchFamily="50" charset="-128"/>
                          <a:ea typeface="Meiryo UI" panose="020B0604030504040204" pitchFamily="50" charset="-128"/>
                        </a:rPr>
                        <a:t>　</a:t>
                      </a:r>
                      <a:endParaRPr lang="ja-JP" altLang="en-US" sz="700" b="0" i="0" u="none" strike="noStrike" dirty="0">
                        <a:solidFill>
                          <a:schemeClr val="tx1"/>
                        </a:solidFill>
                        <a:effectLst/>
                        <a:latin typeface="Meiryo UI" panose="020B0604030504040204" pitchFamily="50" charset="-128"/>
                        <a:ea typeface="Meiryo UI" panose="020B0604030504040204" pitchFamily="50" charset="-128"/>
                      </a:endParaRPr>
                    </a:p>
                    <a:p>
                      <a:pPr algn="l" fontAlgn="t"/>
                      <a:r>
                        <a:rPr lang="ja-JP" altLang="en-US" sz="700" u="none" strike="noStrike" dirty="0">
                          <a:solidFill>
                            <a:schemeClr val="tx1"/>
                          </a:solidFill>
                          <a:effectLst/>
                          <a:latin typeface="Meiryo UI" panose="020B0604030504040204" pitchFamily="50" charset="-128"/>
                          <a:ea typeface="Meiryo UI" panose="020B0604030504040204" pitchFamily="50" charset="-128"/>
                        </a:rPr>
                        <a:t>　</a:t>
                      </a:r>
                      <a:endParaRPr lang="ja-JP" altLang="en-US" sz="700" b="0" i="0" u="none" strike="noStrike" dirty="0">
                        <a:solidFill>
                          <a:schemeClr val="tx1"/>
                        </a:solidFill>
                        <a:effectLst/>
                        <a:latin typeface="Meiryo UI" panose="020B0604030504040204" pitchFamily="50" charset="-128"/>
                        <a:ea typeface="Meiryo UI" panose="020B0604030504040204" pitchFamily="50" charset="-128"/>
                      </a:endParaRPr>
                    </a:p>
                  </a:txBody>
                  <a:tcPr marL="3250" marR="3250" marT="3250" marB="0"/>
                </a:tc>
                <a:tc>
                  <a:txBody>
                    <a:bodyPr/>
                    <a:lstStyle/>
                    <a:p>
                      <a:pPr algn="l" rtl="0" fontAlgn="ctr"/>
                      <a:r>
                        <a:rPr lang="ja-JP" altLang="en-US" sz="700" u="none" strike="noStrike" dirty="0">
                          <a:solidFill>
                            <a:schemeClr val="tx1"/>
                          </a:solidFill>
                          <a:effectLst/>
                          <a:latin typeface="Meiryo UI" panose="020B0604030504040204" pitchFamily="50" charset="-128"/>
                          <a:ea typeface="Meiryo UI" panose="020B0604030504040204" pitchFamily="50" charset="-128"/>
                        </a:rPr>
                        <a:t>●府市で新大学ビジョン</a:t>
                      </a:r>
                      <a:r>
                        <a:rPr lang="ja-JP" altLang="en-US" sz="700" u="none" strike="noStrike" dirty="0" smtClean="0">
                          <a:solidFill>
                            <a:schemeClr val="tx1"/>
                          </a:solidFill>
                          <a:effectLst/>
                          <a:latin typeface="Meiryo UI" panose="020B0604030504040204" pitchFamily="50" charset="-128"/>
                          <a:ea typeface="Meiryo UI" panose="020B0604030504040204" pitchFamily="50" charset="-128"/>
                        </a:rPr>
                        <a:t>策定</a:t>
                      </a:r>
                      <a:endParaRPr lang="en-US" altLang="ja-JP" sz="700" u="none" strike="noStrike" dirty="0" smtClean="0">
                        <a:solidFill>
                          <a:schemeClr val="tx1"/>
                        </a:solidFill>
                        <a:effectLst/>
                        <a:latin typeface="Meiryo UI" panose="020B0604030504040204" pitchFamily="50" charset="-128"/>
                        <a:ea typeface="Meiryo UI" panose="020B0604030504040204" pitchFamily="50" charset="-128"/>
                      </a:endParaRPr>
                    </a:p>
                    <a:p>
                      <a:pPr algn="l" rtl="0" fontAlgn="ctr"/>
                      <a:r>
                        <a:rPr lang="ja-JP" altLang="en-US" sz="700" b="0" i="0" u="none" strike="noStrike" dirty="0" smtClean="0">
                          <a:solidFill>
                            <a:schemeClr val="tx1"/>
                          </a:solidFill>
                          <a:effectLst/>
                          <a:latin typeface="Meiryo UI" panose="020B0604030504040204" pitchFamily="50" charset="-128"/>
                          <a:ea typeface="Meiryo UI" panose="020B0604030504040204" pitchFamily="50" charset="-128"/>
                        </a:rPr>
                        <a:t>●大阪観光局を創設</a:t>
                      </a:r>
                      <a:endParaRPr lang="ja-JP" altLang="en-US" sz="700" b="0" i="0" u="none" strike="noStrike" dirty="0">
                        <a:solidFill>
                          <a:schemeClr val="tx1"/>
                        </a:solidFill>
                        <a:effectLst/>
                        <a:latin typeface="Meiryo UI" panose="020B0604030504040204" pitchFamily="50" charset="-128"/>
                        <a:ea typeface="Meiryo UI" panose="020B0604030504040204" pitchFamily="50" charset="-128"/>
                      </a:endParaRPr>
                    </a:p>
                  </a:txBody>
                  <a:tcPr marL="3250" marR="3250" marT="3250" marB="0"/>
                </a:tc>
                <a:tc>
                  <a:txBody>
                    <a:bodyPr/>
                    <a:lstStyle/>
                    <a:p>
                      <a:pPr marL="0" marR="0" lvl="0" indent="0" algn="l" defTabSz="914400" rtl="0" eaLnBrk="1" fontAlgn="t" latinLnBrk="0" hangingPunct="1">
                        <a:lnSpc>
                          <a:spcPct val="100000"/>
                        </a:lnSpc>
                        <a:spcBef>
                          <a:spcPts val="0"/>
                        </a:spcBef>
                        <a:spcAft>
                          <a:spcPts val="0"/>
                        </a:spcAft>
                        <a:buClrTx/>
                        <a:buSzTx/>
                        <a:buFontTx/>
                        <a:buNone/>
                        <a:tabLst/>
                        <a:defRPr/>
                      </a:pPr>
                      <a:endParaRPr lang="ja-JP" altLang="en-US" sz="700" b="0" i="0" u="none" strike="noStrike" dirty="0" smtClean="0">
                        <a:solidFill>
                          <a:schemeClr val="tx1"/>
                        </a:solidFill>
                        <a:effectLst/>
                        <a:latin typeface="Meiryo UI" panose="020B0604030504040204" pitchFamily="50" charset="-128"/>
                        <a:ea typeface="Meiryo UI" panose="020B0604030504040204" pitchFamily="50" charset="-128"/>
                      </a:endParaRPr>
                    </a:p>
                    <a:p>
                      <a:pPr algn="l" fontAlgn="t"/>
                      <a:endParaRPr lang="ja-JP" altLang="en-US" sz="700" b="0" i="0" u="none" strike="noStrike" dirty="0">
                        <a:solidFill>
                          <a:schemeClr val="tx1"/>
                        </a:solidFill>
                        <a:effectLst/>
                        <a:latin typeface="Meiryo UI" panose="020B0604030504040204" pitchFamily="50" charset="-128"/>
                        <a:ea typeface="Meiryo UI" panose="020B0604030504040204" pitchFamily="50" charset="-128"/>
                      </a:endParaRPr>
                    </a:p>
                  </a:txBody>
                  <a:tcPr marL="3250" marR="3250" marT="3250" marB="0"/>
                </a:tc>
                <a:tc>
                  <a:txBody>
                    <a:bodyPr/>
                    <a:lstStyle/>
                    <a:p>
                      <a:pPr algn="l" rtl="0" fontAlgn="ctr"/>
                      <a:endParaRPr lang="ja-JP" altLang="en-US" sz="700" b="0" i="0" u="none" strike="dblStrike" baseline="0" dirty="0">
                        <a:solidFill>
                          <a:schemeClr val="tx1"/>
                        </a:solidFill>
                        <a:effectLst/>
                        <a:latin typeface="Meiryo UI" panose="020B0604030504040204" pitchFamily="50" charset="-128"/>
                        <a:ea typeface="Meiryo UI" panose="020B0604030504040204" pitchFamily="50" charset="-128"/>
                      </a:endParaRPr>
                    </a:p>
                  </a:txBody>
                  <a:tcPr marL="3250" marR="3250" marT="3250" marB="0"/>
                </a:tc>
                <a:tc>
                  <a:txBody>
                    <a:bodyPr/>
                    <a:lstStyle/>
                    <a:p>
                      <a:pPr algn="l" fontAlgn="t"/>
                      <a:r>
                        <a:rPr lang="ja-JP" altLang="en-US" sz="700" u="none" strike="noStrike" dirty="0">
                          <a:solidFill>
                            <a:schemeClr val="tx1"/>
                          </a:solidFill>
                          <a:effectLst/>
                          <a:latin typeface="Meiryo UI" panose="020B0604030504040204" pitchFamily="50" charset="-128"/>
                          <a:ea typeface="Meiryo UI" panose="020B0604030504040204" pitchFamily="50" charset="-128"/>
                        </a:rPr>
                        <a:t>　</a:t>
                      </a:r>
                      <a:endParaRPr lang="ja-JP" altLang="en-US" sz="700" b="0" i="0" u="none" strike="noStrike" dirty="0">
                        <a:solidFill>
                          <a:schemeClr val="tx1"/>
                        </a:solidFill>
                        <a:effectLst/>
                        <a:latin typeface="Meiryo UI" panose="020B0604030504040204" pitchFamily="50" charset="-128"/>
                        <a:ea typeface="Meiryo UI" panose="020B0604030504040204" pitchFamily="50" charset="-128"/>
                      </a:endParaRPr>
                    </a:p>
                    <a:p>
                      <a:pPr algn="l" fontAlgn="t"/>
                      <a:r>
                        <a:rPr lang="ja-JP" altLang="en-US" sz="700" u="none" strike="noStrike" dirty="0">
                          <a:solidFill>
                            <a:schemeClr val="tx1"/>
                          </a:solidFill>
                          <a:effectLst/>
                          <a:latin typeface="Meiryo UI" panose="020B0604030504040204" pitchFamily="50" charset="-128"/>
                          <a:ea typeface="Meiryo UI" panose="020B0604030504040204" pitchFamily="50" charset="-128"/>
                        </a:rPr>
                        <a:t>　</a:t>
                      </a:r>
                      <a:endParaRPr lang="ja-JP" altLang="en-US" sz="700" b="0" i="0" u="none" strike="noStrike" dirty="0">
                        <a:solidFill>
                          <a:schemeClr val="tx1"/>
                        </a:solidFill>
                        <a:effectLst/>
                        <a:latin typeface="Meiryo UI" panose="020B0604030504040204" pitchFamily="50" charset="-128"/>
                        <a:ea typeface="Meiryo UI" panose="020B0604030504040204" pitchFamily="50" charset="-128"/>
                      </a:endParaRPr>
                    </a:p>
                  </a:txBody>
                  <a:tcPr marL="3250" marR="3250" marT="3250" marB="0"/>
                </a:tc>
                <a:tc>
                  <a:txBody>
                    <a:bodyPr/>
                    <a:lstStyle/>
                    <a:p>
                      <a:pPr algn="l" rtl="0" fontAlgn="ctr"/>
                      <a:r>
                        <a:rPr lang="ja-JP" altLang="en-US" sz="700" u="none" strike="noStrike" dirty="0">
                          <a:solidFill>
                            <a:schemeClr val="tx1"/>
                          </a:solidFill>
                          <a:effectLst/>
                          <a:latin typeface="Meiryo UI" panose="020B0604030504040204" pitchFamily="50" charset="-128"/>
                          <a:ea typeface="Meiryo UI" panose="020B0604030504040204" pitchFamily="50" charset="-128"/>
                        </a:rPr>
                        <a:t>●府市の大学法人統合関連議案可決</a:t>
                      </a:r>
                      <a:endParaRPr lang="ja-JP" altLang="en-US" sz="700" b="0" i="0" u="none" strike="noStrike" dirty="0">
                        <a:solidFill>
                          <a:schemeClr val="tx1"/>
                        </a:solidFill>
                        <a:effectLst/>
                        <a:latin typeface="Meiryo UI" panose="020B0604030504040204" pitchFamily="50" charset="-128"/>
                        <a:ea typeface="Meiryo UI" panose="020B0604030504040204" pitchFamily="50" charset="-128"/>
                      </a:endParaRPr>
                    </a:p>
                    <a:p>
                      <a:pPr algn="l" rtl="0" fontAlgn="ctr"/>
                      <a:r>
                        <a:rPr lang="zh-TW" altLang="en-US" sz="700" u="none" strike="noStrike" dirty="0">
                          <a:solidFill>
                            <a:schemeClr val="tx1"/>
                          </a:solidFill>
                          <a:effectLst/>
                          <a:latin typeface="Meiryo UI" panose="020B0604030504040204" pitchFamily="50" charset="-128"/>
                          <a:ea typeface="Meiryo UI" panose="020B0604030504040204" pitchFamily="50" charset="-128"/>
                        </a:rPr>
                        <a:t>●</a:t>
                      </a:r>
                      <a:r>
                        <a:rPr lang="en-US" altLang="zh-TW" sz="700" u="none" strike="noStrike" dirty="0">
                          <a:solidFill>
                            <a:schemeClr val="tx1"/>
                          </a:solidFill>
                          <a:effectLst/>
                          <a:latin typeface="Meiryo UI" panose="020B0604030504040204" pitchFamily="50" charset="-128"/>
                          <a:ea typeface="Meiryo UI" panose="020B0604030504040204" pitchFamily="50" charset="-128"/>
                        </a:rPr>
                        <a:t>(</a:t>
                      </a:r>
                      <a:r>
                        <a:rPr lang="zh-TW" altLang="en-US" sz="700" u="none" strike="noStrike" dirty="0">
                          <a:solidFill>
                            <a:schemeClr val="tx1"/>
                          </a:solidFill>
                          <a:effectLst/>
                          <a:latin typeface="Meiryo UI" panose="020B0604030504040204" pitchFamily="50" charset="-128"/>
                          <a:ea typeface="Meiryo UI" panose="020B0604030504040204" pitchFamily="50" charset="-128"/>
                        </a:rPr>
                        <a:t>地独</a:t>
                      </a:r>
                      <a:r>
                        <a:rPr lang="en-US" altLang="zh-TW" sz="700" u="none" strike="noStrike" dirty="0">
                          <a:solidFill>
                            <a:schemeClr val="tx1"/>
                          </a:solidFill>
                          <a:effectLst/>
                          <a:latin typeface="Meiryo UI" panose="020B0604030504040204" pitchFamily="50" charset="-128"/>
                          <a:ea typeface="Meiryo UI" panose="020B0604030504040204" pitchFamily="50" charset="-128"/>
                        </a:rPr>
                        <a:t>)</a:t>
                      </a:r>
                      <a:r>
                        <a:rPr lang="zh-TW" altLang="en-US" sz="700" u="none" strike="noStrike" dirty="0">
                          <a:solidFill>
                            <a:schemeClr val="tx1"/>
                          </a:solidFill>
                          <a:effectLst/>
                          <a:latin typeface="Meiryo UI" panose="020B0604030504040204" pitchFamily="50" charset="-128"/>
                          <a:ea typeface="Meiryo UI" panose="020B0604030504040204" pitchFamily="50" charset="-128"/>
                        </a:rPr>
                        <a:t>産業技術研究所設立</a:t>
                      </a:r>
                      <a:endParaRPr lang="zh-TW" altLang="en-US" sz="700" b="0" i="0" u="none" strike="noStrike" dirty="0">
                        <a:solidFill>
                          <a:schemeClr val="tx1"/>
                        </a:solidFill>
                        <a:effectLst/>
                        <a:latin typeface="Meiryo UI" panose="020B0604030504040204" pitchFamily="50" charset="-128"/>
                        <a:ea typeface="Meiryo UI" panose="020B0604030504040204" pitchFamily="50" charset="-128"/>
                      </a:endParaRPr>
                    </a:p>
                  </a:txBody>
                  <a:tcPr marL="3250" marR="3250" marT="3250" marB="0"/>
                </a:tc>
                <a:tc>
                  <a:txBody>
                    <a:bodyPr/>
                    <a:lstStyle/>
                    <a:p>
                      <a:pPr algn="l" fontAlgn="t"/>
                      <a:endParaRPr lang="ja-JP" altLang="en-US" sz="700" b="0" i="0" u="none" strike="noStrike" dirty="0">
                        <a:solidFill>
                          <a:schemeClr val="tx1"/>
                        </a:solidFill>
                        <a:effectLst/>
                        <a:latin typeface="Meiryo UI" panose="020B0604030504040204" pitchFamily="50" charset="-128"/>
                        <a:ea typeface="Meiryo UI" panose="020B0604030504040204" pitchFamily="50" charset="-128"/>
                      </a:endParaRPr>
                    </a:p>
                  </a:txBody>
                  <a:tcPr marL="3250" marR="3250" marT="3250" marB="0"/>
                </a:tc>
                <a:extLst>
                  <a:ext uri="{0D108BD9-81ED-4DB2-BD59-A6C34878D82A}">
                    <a16:rowId xmlns:a16="http://schemas.microsoft.com/office/drawing/2014/main" xmlns="" val="1179783347"/>
                  </a:ext>
                </a:extLst>
              </a:tr>
              <a:tr h="720000">
                <a:tc vMerge="1">
                  <a:txBody>
                    <a:bodyPr/>
                    <a:lstStyle/>
                    <a:p>
                      <a:pPr algn="l" rtl="0" fontAlgn="ctr"/>
                      <a:endParaRPr lang="ja-JP" altLang="en-US" sz="800" b="0" i="0" u="none" strike="noStrike" dirty="0">
                        <a:solidFill>
                          <a:srgbClr val="000000"/>
                        </a:solidFill>
                        <a:effectLst/>
                        <a:latin typeface="Meiryo UI" panose="020B0604030504040204" pitchFamily="50" charset="-128"/>
                        <a:ea typeface="Meiryo UI" panose="020B0604030504040204" pitchFamily="50" charset="-128"/>
                      </a:endParaRPr>
                    </a:p>
                  </a:txBody>
                  <a:tcPr marL="3250" marR="3250" marT="3250" marB="0" anchor="ctr"/>
                </a:tc>
                <a:tc>
                  <a:txBody>
                    <a:bodyPr/>
                    <a:lstStyle/>
                    <a:p>
                      <a:pPr algn="l" rtl="0" fontAlgn="ctr"/>
                      <a:r>
                        <a:rPr lang="en-US" altLang="ja-JP" sz="700" b="1" u="none" strike="noStrike" dirty="0">
                          <a:solidFill>
                            <a:schemeClr val="bg1"/>
                          </a:solidFill>
                          <a:effectLst/>
                          <a:latin typeface="Meiryo UI" panose="020B0604030504040204" pitchFamily="50" charset="-128"/>
                          <a:ea typeface="Meiryo UI" panose="020B0604030504040204" pitchFamily="50" charset="-128"/>
                        </a:rPr>
                        <a:t>7.</a:t>
                      </a:r>
                      <a:r>
                        <a:rPr lang="ja-JP" altLang="en-US" sz="700" b="1" u="none" strike="noStrike" dirty="0">
                          <a:solidFill>
                            <a:schemeClr val="bg1"/>
                          </a:solidFill>
                          <a:effectLst/>
                          <a:latin typeface="Meiryo UI" panose="020B0604030504040204" pitchFamily="50" charset="-128"/>
                          <a:ea typeface="Meiryo UI" panose="020B0604030504040204" pitchFamily="50" charset="-128"/>
                        </a:rPr>
                        <a:t>事業連携</a:t>
                      </a:r>
                      <a:endParaRPr lang="ja-JP" altLang="en-US" sz="700" b="1" i="0" u="none" strike="noStrike" dirty="0">
                        <a:solidFill>
                          <a:schemeClr val="bg1"/>
                        </a:solidFill>
                        <a:effectLst/>
                        <a:latin typeface="Meiryo UI" panose="020B0604030504040204" pitchFamily="50" charset="-128"/>
                        <a:ea typeface="Meiryo UI" panose="020B0604030504040204" pitchFamily="50" charset="-128"/>
                      </a:endParaRPr>
                    </a:p>
                    <a:p>
                      <a:pPr algn="l" rtl="0" fontAlgn="ctr"/>
                      <a:r>
                        <a:rPr lang="ja-JP" altLang="en-US" sz="700" b="1" u="none" strike="noStrike" dirty="0">
                          <a:solidFill>
                            <a:schemeClr val="bg1"/>
                          </a:solidFill>
                          <a:effectLst/>
                          <a:latin typeface="Meiryo UI" panose="020B0604030504040204" pitchFamily="50" charset="-128"/>
                          <a:ea typeface="Meiryo UI" panose="020B0604030504040204" pitchFamily="50" charset="-128"/>
                        </a:rPr>
                        <a:t>　</a:t>
                      </a:r>
                      <a:endParaRPr lang="ja-JP" altLang="en-US" sz="700" b="1" i="0" u="none" strike="noStrike" dirty="0">
                        <a:solidFill>
                          <a:schemeClr val="bg1"/>
                        </a:solidFill>
                        <a:effectLst/>
                        <a:latin typeface="Meiryo UI" panose="020B0604030504040204" pitchFamily="50" charset="-128"/>
                        <a:ea typeface="Meiryo UI" panose="020B0604030504040204" pitchFamily="50" charset="-128"/>
                      </a:endParaRPr>
                    </a:p>
                  </a:txBody>
                  <a:tcPr marL="3250" marR="3250" marT="3250" marB="0" anchor="ctr">
                    <a:solidFill>
                      <a:schemeClr val="tx1">
                        <a:lumMod val="50000"/>
                        <a:lumOff val="50000"/>
                      </a:schemeClr>
                    </a:solidFill>
                  </a:tcPr>
                </a:tc>
                <a:tc>
                  <a:txBody>
                    <a:bodyPr/>
                    <a:lstStyle/>
                    <a:p>
                      <a:pPr algn="l" fontAlgn="t"/>
                      <a:r>
                        <a:rPr lang="ja-JP" altLang="en-US" sz="700" u="none" strike="noStrike" dirty="0">
                          <a:solidFill>
                            <a:schemeClr val="tx1"/>
                          </a:solidFill>
                          <a:effectLst/>
                          <a:latin typeface="Meiryo UI" panose="020B0604030504040204" pitchFamily="50" charset="-128"/>
                          <a:ea typeface="Meiryo UI" panose="020B0604030504040204" pitchFamily="50" charset="-128"/>
                        </a:rPr>
                        <a:t>　</a:t>
                      </a:r>
                      <a:endParaRPr lang="ja-JP" altLang="en-US" sz="700" b="0" i="0" u="none" strike="noStrike" dirty="0">
                        <a:solidFill>
                          <a:schemeClr val="tx1"/>
                        </a:solidFill>
                        <a:effectLst/>
                        <a:latin typeface="Meiryo UI" panose="020B0604030504040204" pitchFamily="50" charset="-128"/>
                        <a:ea typeface="Meiryo UI" panose="020B0604030504040204" pitchFamily="50" charset="-128"/>
                      </a:endParaRPr>
                    </a:p>
                    <a:p>
                      <a:pPr algn="l" fontAlgn="t"/>
                      <a:r>
                        <a:rPr lang="ja-JP" altLang="en-US" sz="700" u="none" strike="noStrike" dirty="0">
                          <a:solidFill>
                            <a:schemeClr val="tx1"/>
                          </a:solidFill>
                          <a:effectLst/>
                          <a:latin typeface="Meiryo UI" panose="020B0604030504040204" pitchFamily="50" charset="-128"/>
                          <a:ea typeface="Meiryo UI" panose="020B0604030504040204" pitchFamily="50" charset="-128"/>
                        </a:rPr>
                        <a:t>　</a:t>
                      </a:r>
                      <a:endParaRPr lang="ja-JP" altLang="en-US" sz="700" b="0" i="0" u="none" strike="noStrike" dirty="0">
                        <a:solidFill>
                          <a:schemeClr val="tx1"/>
                        </a:solidFill>
                        <a:effectLst/>
                        <a:latin typeface="Meiryo UI" panose="020B0604030504040204" pitchFamily="50" charset="-128"/>
                        <a:ea typeface="Meiryo UI" panose="020B0604030504040204" pitchFamily="50" charset="-128"/>
                      </a:endParaRPr>
                    </a:p>
                  </a:txBody>
                  <a:tcPr marL="3250" marR="3250" marT="3250" marB="0"/>
                </a:tc>
                <a:tc>
                  <a:txBody>
                    <a:bodyPr/>
                    <a:lstStyle/>
                    <a:p>
                      <a:pPr algn="l" fontAlgn="t"/>
                      <a:r>
                        <a:rPr lang="ja-JP" altLang="en-US" sz="700" b="0" i="0" u="none" strike="noStrike" dirty="0" smtClean="0">
                          <a:solidFill>
                            <a:schemeClr val="tx1"/>
                          </a:solidFill>
                          <a:effectLst/>
                          <a:latin typeface="Meiryo UI" panose="020B0604030504040204" pitchFamily="50" charset="-128"/>
                          <a:ea typeface="Meiryo UI" panose="020B0604030504040204" pitchFamily="50" charset="-128"/>
                        </a:rPr>
                        <a:t>●水都大阪</a:t>
                      </a:r>
                      <a:endParaRPr lang="ja-JP" altLang="en-US" sz="700" b="0" i="0" u="none" strike="noStrike" dirty="0">
                        <a:solidFill>
                          <a:schemeClr val="tx1"/>
                        </a:solidFill>
                        <a:effectLst/>
                        <a:latin typeface="Meiryo UI" panose="020B0604030504040204" pitchFamily="50" charset="-128"/>
                        <a:ea typeface="Meiryo UI" panose="020B0604030504040204" pitchFamily="50" charset="-128"/>
                      </a:endParaRPr>
                    </a:p>
                  </a:txBody>
                  <a:tcPr marL="3250" marR="3250" marT="3250" marB="0"/>
                </a:tc>
                <a:tc>
                  <a:txBody>
                    <a:bodyPr/>
                    <a:lstStyle/>
                    <a:p>
                      <a:pPr algn="l" fontAlgn="t"/>
                      <a:r>
                        <a:rPr lang="ja-JP" altLang="en-US" sz="700" u="none" strike="noStrike" dirty="0">
                          <a:solidFill>
                            <a:schemeClr val="tx1"/>
                          </a:solidFill>
                          <a:effectLst/>
                          <a:latin typeface="Meiryo UI" panose="020B0604030504040204" pitchFamily="50" charset="-128"/>
                          <a:ea typeface="Meiryo UI" panose="020B0604030504040204" pitchFamily="50" charset="-128"/>
                        </a:rPr>
                        <a:t>　</a:t>
                      </a:r>
                      <a:endParaRPr lang="ja-JP" altLang="en-US" sz="700" b="0" i="0" u="none" strike="noStrike" dirty="0">
                        <a:solidFill>
                          <a:schemeClr val="tx1"/>
                        </a:solidFill>
                        <a:effectLst/>
                        <a:latin typeface="Meiryo UI" panose="020B0604030504040204" pitchFamily="50" charset="-128"/>
                        <a:ea typeface="Meiryo UI" panose="020B0604030504040204" pitchFamily="50" charset="-128"/>
                      </a:endParaRPr>
                    </a:p>
                    <a:p>
                      <a:pPr algn="l" fontAlgn="t"/>
                      <a:r>
                        <a:rPr lang="ja-JP" altLang="en-US" sz="700" u="none" strike="noStrike" dirty="0">
                          <a:solidFill>
                            <a:schemeClr val="tx1"/>
                          </a:solidFill>
                          <a:effectLst/>
                          <a:latin typeface="Meiryo UI" panose="020B0604030504040204" pitchFamily="50" charset="-128"/>
                          <a:ea typeface="Meiryo UI" panose="020B0604030504040204" pitchFamily="50" charset="-128"/>
                        </a:rPr>
                        <a:t>　</a:t>
                      </a:r>
                      <a:endParaRPr lang="ja-JP" altLang="en-US" sz="700" b="0" i="0" u="none" strike="noStrike" dirty="0">
                        <a:solidFill>
                          <a:schemeClr val="tx1"/>
                        </a:solidFill>
                        <a:effectLst/>
                        <a:latin typeface="Meiryo UI" panose="020B0604030504040204" pitchFamily="50" charset="-128"/>
                        <a:ea typeface="Meiryo UI" panose="020B0604030504040204" pitchFamily="50" charset="-128"/>
                      </a:endParaRPr>
                    </a:p>
                  </a:txBody>
                  <a:tcPr marL="3250" marR="3250" marT="3250" marB="0"/>
                </a:tc>
                <a:tc>
                  <a:txBody>
                    <a:bodyPr/>
                    <a:lstStyle/>
                    <a:p>
                      <a:pPr algn="l" fontAlgn="t"/>
                      <a:r>
                        <a:rPr lang="ja-JP" altLang="en-US" sz="700" b="0" i="0" u="none" strike="noStrike" dirty="0" smtClean="0">
                          <a:solidFill>
                            <a:schemeClr val="tx1"/>
                          </a:solidFill>
                          <a:effectLst/>
                          <a:latin typeface="Meiryo UI" panose="020B0604030504040204" pitchFamily="50" charset="-128"/>
                          <a:ea typeface="Meiryo UI" panose="020B0604030504040204" pitchFamily="50" charset="-128"/>
                        </a:rPr>
                        <a:t>●大阪マラソン開催</a:t>
                      </a:r>
                      <a:endParaRPr lang="ja-JP" altLang="en-US" sz="700" b="0" i="0" u="none" strike="noStrike" dirty="0">
                        <a:solidFill>
                          <a:schemeClr val="tx1"/>
                        </a:solidFill>
                        <a:effectLst/>
                        <a:latin typeface="Meiryo UI" panose="020B0604030504040204" pitchFamily="50" charset="-128"/>
                        <a:ea typeface="Meiryo UI" panose="020B0604030504040204" pitchFamily="50" charset="-128"/>
                      </a:endParaRPr>
                    </a:p>
                  </a:txBody>
                  <a:tcPr marL="3250" marR="3250" marT="3250" marB="0"/>
                </a:tc>
                <a:tc>
                  <a:txBody>
                    <a:bodyPr/>
                    <a:lstStyle/>
                    <a:p>
                      <a:pPr algn="l" rtl="0" fontAlgn="ctr"/>
                      <a:r>
                        <a:rPr lang="zh-TW" altLang="en-US" sz="700" u="none" strike="noStrike" dirty="0">
                          <a:solidFill>
                            <a:schemeClr val="tx1"/>
                          </a:solidFill>
                          <a:effectLst/>
                          <a:latin typeface="Meiryo UI" panose="020B0604030504040204" pitchFamily="50" charset="-128"/>
                          <a:ea typeface="Meiryo UI" panose="020B0604030504040204" pitchFamily="50" charset="-128"/>
                        </a:rPr>
                        <a:t>●都市魅力創造戦略</a:t>
                      </a:r>
                      <a:r>
                        <a:rPr lang="zh-TW" altLang="en-US" sz="700" u="none" strike="noStrike" dirty="0" smtClean="0">
                          <a:solidFill>
                            <a:schemeClr val="tx1"/>
                          </a:solidFill>
                          <a:effectLst/>
                          <a:latin typeface="Meiryo UI" panose="020B0604030504040204" pitchFamily="50" charset="-128"/>
                          <a:ea typeface="Meiryo UI" panose="020B0604030504040204" pitchFamily="50" charset="-128"/>
                        </a:rPr>
                        <a:t>策定</a:t>
                      </a:r>
                      <a:endParaRPr lang="ja-JP" altLang="en-US" sz="700" b="0" i="0" u="none" strike="noStrike" dirty="0">
                        <a:solidFill>
                          <a:schemeClr val="tx1"/>
                        </a:solidFill>
                        <a:effectLst/>
                        <a:latin typeface="Meiryo UI" panose="020B0604030504040204" pitchFamily="50" charset="-128"/>
                        <a:ea typeface="Meiryo UI" panose="020B0604030504040204" pitchFamily="50" charset="-128"/>
                      </a:endParaRPr>
                    </a:p>
                  </a:txBody>
                  <a:tcPr marL="3250" marR="3250" marT="3250" marB="0"/>
                </a:tc>
                <a:tc>
                  <a:txBody>
                    <a:bodyPr/>
                    <a:lstStyle/>
                    <a:p>
                      <a:pPr algn="l" rtl="0" fontAlgn="ctr"/>
                      <a:r>
                        <a:rPr lang="ja-JP" altLang="en-US" sz="700" u="none" strike="noStrike" dirty="0" smtClean="0">
                          <a:solidFill>
                            <a:schemeClr val="tx1"/>
                          </a:solidFill>
                          <a:effectLst/>
                          <a:latin typeface="Meiryo UI" panose="020B0604030504040204" pitchFamily="50" charset="-128"/>
                          <a:ea typeface="Meiryo UI" panose="020B0604030504040204" pitchFamily="50" charset="-128"/>
                        </a:rPr>
                        <a:t>●</a:t>
                      </a:r>
                      <a:r>
                        <a:rPr lang="ja-JP" altLang="en-US" sz="700" u="none" strike="noStrike" dirty="0">
                          <a:solidFill>
                            <a:schemeClr val="tx1"/>
                          </a:solidFill>
                          <a:effectLst/>
                          <a:latin typeface="Meiryo UI" panose="020B0604030504040204" pitchFamily="50" charset="-128"/>
                          <a:ea typeface="Meiryo UI" panose="020B0604030504040204" pitchFamily="50" charset="-128"/>
                        </a:rPr>
                        <a:t>光の</a:t>
                      </a:r>
                      <a:r>
                        <a:rPr lang="ja-JP" altLang="en-US" sz="700" u="none" strike="noStrike" dirty="0" smtClean="0">
                          <a:solidFill>
                            <a:schemeClr val="tx1"/>
                          </a:solidFill>
                          <a:effectLst/>
                          <a:latin typeface="Meiryo UI" panose="020B0604030504040204" pitchFamily="50" charset="-128"/>
                          <a:ea typeface="Meiryo UI" panose="020B0604030504040204" pitchFamily="50" charset="-128"/>
                        </a:rPr>
                        <a:t>饗宴開催</a:t>
                      </a:r>
                      <a:endParaRPr lang="en-US" altLang="ja-JP" sz="700" u="none" strike="noStrike" dirty="0" smtClean="0">
                        <a:solidFill>
                          <a:schemeClr val="tx1"/>
                        </a:solidFill>
                        <a:effectLst/>
                        <a:latin typeface="Meiryo UI" panose="020B0604030504040204" pitchFamily="50" charset="-128"/>
                        <a:ea typeface="Meiryo UI" panose="020B0604030504040204" pitchFamily="50" charset="-128"/>
                      </a:endParaRPr>
                    </a:p>
                    <a:p>
                      <a:pPr algn="l" rtl="0" fontAlgn="ctr"/>
                      <a:r>
                        <a:rPr lang="ja-JP" altLang="en-US" sz="700" b="0" i="0" u="none" strike="noStrike" dirty="0" smtClean="0">
                          <a:solidFill>
                            <a:schemeClr val="tx1"/>
                          </a:solidFill>
                          <a:effectLst/>
                          <a:latin typeface="Meiryo UI" panose="020B0604030504040204" pitchFamily="50" charset="-128"/>
                          <a:ea typeface="Meiryo UI" panose="020B0604030504040204" pitchFamily="50" charset="-128"/>
                        </a:rPr>
                        <a:t>●アーツカウンシル部会を設置</a:t>
                      </a:r>
                      <a:endParaRPr lang="ja-JP" altLang="en-US" sz="700" b="0" i="0" u="none" strike="noStrike" dirty="0">
                        <a:solidFill>
                          <a:schemeClr val="tx1"/>
                        </a:solidFill>
                        <a:effectLst/>
                        <a:latin typeface="Meiryo UI" panose="020B0604030504040204" pitchFamily="50" charset="-128"/>
                        <a:ea typeface="Meiryo UI" panose="020B0604030504040204" pitchFamily="50" charset="-128"/>
                      </a:endParaRPr>
                    </a:p>
                  </a:txBody>
                  <a:tcPr marL="3250" marR="3250" marT="3250" marB="0"/>
                </a:tc>
                <a:tc>
                  <a:txBody>
                    <a:bodyPr/>
                    <a:lstStyle/>
                    <a:p>
                      <a:pPr algn="l" fontAlgn="t"/>
                      <a:r>
                        <a:rPr lang="ja-JP" altLang="en-US" sz="700" u="none" strike="noStrike" dirty="0" smtClean="0">
                          <a:solidFill>
                            <a:schemeClr val="tx1"/>
                          </a:solidFill>
                          <a:effectLst/>
                          <a:latin typeface="Meiryo UI" panose="020B0604030504040204" pitchFamily="50" charset="-128"/>
                          <a:ea typeface="Meiryo UI" panose="020B0604030504040204" pitchFamily="50" charset="-128"/>
                        </a:rPr>
                        <a:t>●中之島図書館、中央公会堂の連携</a:t>
                      </a:r>
                      <a:endParaRPr lang="en-US" altLang="ja-JP" sz="700" u="none" strike="noStrike" dirty="0" smtClean="0">
                        <a:solidFill>
                          <a:schemeClr val="tx1"/>
                        </a:solidFill>
                        <a:effectLst/>
                        <a:latin typeface="Meiryo UI" panose="020B0604030504040204" pitchFamily="50" charset="-128"/>
                        <a:ea typeface="Meiryo UI" panose="020B0604030504040204" pitchFamily="50" charset="-128"/>
                      </a:endParaRPr>
                    </a:p>
                  </a:txBody>
                  <a:tcPr marL="3250" marR="3250" marT="3250" marB="0"/>
                </a:tc>
                <a:tc>
                  <a:txBody>
                    <a:bodyPr/>
                    <a:lstStyle/>
                    <a:p>
                      <a:pPr algn="l" fontAlgn="t"/>
                      <a:r>
                        <a:rPr lang="ja-JP" altLang="en-US" sz="700" u="none" strike="noStrike" dirty="0">
                          <a:solidFill>
                            <a:schemeClr val="tx1"/>
                          </a:solidFill>
                          <a:effectLst/>
                          <a:latin typeface="Meiryo UI" panose="020B0604030504040204" pitchFamily="50" charset="-128"/>
                          <a:ea typeface="Meiryo UI" panose="020B0604030504040204" pitchFamily="50" charset="-128"/>
                        </a:rPr>
                        <a:t>　</a:t>
                      </a:r>
                      <a:endParaRPr lang="ja-JP" altLang="en-US" sz="700" b="0" i="0" u="none" strike="noStrike" dirty="0">
                        <a:solidFill>
                          <a:schemeClr val="tx1"/>
                        </a:solidFill>
                        <a:effectLst/>
                        <a:latin typeface="Meiryo UI" panose="020B0604030504040204" pitchFamily="50" charset="-128"/>
                        <a:ea typeface="Meiryo UI" panose="020B0604030504040204" pitchFamily="50" charset="-128"/>
                      </a:endParaRPr>
                    </a:p>
                    <a:p>
                      <a:pPr algn="l" fontAlgn="t"/>
                      <a:r>
                        <a:rPr lang="ja-JP" altLang="en-US" sz="700" u="none" strike="noStrike" dirty="0">
                          <a:solidFill>
                            <a:schemeClr val="tx1"/>
                          </a:solidFill>
                          <a:effectLst/>
                          <a:latin typeface="Meiryo UI" panose="020B0604030504040204" pitchFamily="50" charset="-128"/>
                          <a:ea typeface="Meiryo UI" panose="020B0604030504040204" pitchFamily="50" charset="-128"/>
                        </a:rPr>
                        <a:t>　</a:t>
                      </a:r>
                      <a:endParaRPr lang="ja-JP" altLang="en-US" sz="700" b="0" i="0" u="none" strike="noStrike" dirty="0">
                        <a:solidFill>
                          <a:schemeClr val="tx1"/>
                        </a:solidFill>
                        <a:effectLst/>
                        <a:latin typeface="Meiryo UI" panose="020B0604030504040204" pitchFamily="50" charset="-128"/>
                        <a:ea typeface="Meiryo UI" panose="020B0604030504040204" pitchFamily="50" charset="-128"/>
                      </a:endParaRPr>
                    </a:p>
                  </a:txBody>
                  <a:tcPr marL="3250" marR="3250" marT="3250" marB="0"/>
                </a:tc>
                <a:tc>
                  <a:txBody>
                    <a:bodyPr/>
                    <a:lstStyle/>
                    <a:p>
                      <a:pPr algn="l" rtl="0" fontAlgn="ctr"/>
                      <a:r>
                        <a:rPr lang="zh-TW" altLang="en-US" sz="700" u="none" strike="noStrike" dirty="0">
                          <a:solidFill>
                            <a:schemeClr val="tx1"/>
                          </a:solidFill>
                          <a:effectLst/>
                          <a:latin typeface="Meiryo UI" panose="020B0604030504040204" pitchFamily="50" charset="-128"/>
                          <a:ea typeface="Meiryo UI" panose="020B0604030504040204" pitchFamily="50" charset="-128"/>
                        </a:rPr>
                        <a:t>●都市魅力創造戦略</a:t>
                      </a:r>
                      <a:r>
                        <a:rPr lang="en-US" altLang="zh-TW" sz="700" u="none" strike="noStrike" dirty="0">
                          <a:solidFill>
                            <a:schemeClr val="tx1"/>
                          </a:solidFill>
                          <a:effectLst/>
                          <a:latin typeface="Meiryo UI" panose="020B0604030504040204" pitchFamily="50" charset="-128"/>
                          <a:ea typeface="Meiryo UI" panose="020B0604030504040204" pitchFamily="50" charset="-128"/>
                        </a:rPr>
                        <a:t>2020</a:t>
                      </a:r>
                      <a:r>
                        <a:rPr lang="zh-TW" altLang="en-US" sz="700" u="none" strike="noStrike" dirty="0" smtClean="0">
                          <a:solidFill>
                            <a:schemeClr val="tx1"/>
                          </a:solidFill>
                          <a:effectLst/>
                          <a:latin typeface="Meiryo UI" panose="020B0604030504040204" pitchFamily="50" charset="-128"/>
                          <a:ea typeface="Meiryo UI" panose="020B0604030504040204" pitchFamily="50" charset="-128"/>
                        </a:rPr>
                        <a:t>策定</a:t>
                      </a:r>
                      <a:endParaRPr lang="ja-JP" altLang="en-US" sz="700" b="0" i="0" u="none" strike="noStrike" dirty="0">
                        <a:solidFill>
                          <a:schemeClr val="tx1"/>
                        </a:solidFill>
                        <a:effectLst/>
                        <a:latin typeface="Meiryo UI" panose="020B0604030504040204" pitchFamily="50" charset="-128"/>
                        <a:ea typeface="Meiryo UI" panose="020B0604030504040204" pitchFamily="50" charset="-128"/>
                      </a:endParaRPr>
                    </a:p>
                  </a:txBody>
                  <a:tcPr marL="3250" marR="3250" marT="3250" marB="0"/>
                </a:tc>
                <a:tc>
                  <a:txBody>
                    <a:bodyPr/>
                    <a:lstStyle/>
                    <a:p>
                      <a:pPr algn="l" fontAlgn="t"/>
                      <a:r>
                        <a:rPr lang="ja-JP" altLang="en-US" sz="700" u="none" strike="noStrike" dirty="0">
                          <a:solidFill>
                            <a:schemeClr val="tx1"/>
                          </a:solidFill>
                          <a:effectLst/>
                          <a:latin typeface="Meiryo UI" panose="020B0604030504040204" pitchFamily="50" charset="-128"/>
                          <a:ea typeface="Meiryo UI" panose="020B0604030504040204" pitchFamily="50" charset="-128"/>
                        </a:rPr>
                        <a:t>　</a:t>
                      </a:r>
                      <a:endParaRPr lang="ja-JP" altLang="en-US" sz="700" b="0" i="0" u="none" strike="noStrike" dirty="0">
                        <a:solidFill>
                          <a:schemeClr val="tx1"/>
                        </a:solidFill>
                        <a:effectLst/>
                        <a:latin typeface="Meiryo UI" panose="020B0604030504040204" pitchFamily="50" charset="-128"/>
                        <a:ea typeface="Meiryo UI" panose="020B0604030504040204" pitchFamily="50" charset="-128"/>
                      </a:endParaRPr>
                    </a:p>
                    <a:p>
                      <a:pPr algn="l" fontAlgn="t"/>
                      <a:r>
                        <a:rPr lang="ja-JP" altLang="en-US" sz="700" u="none" strike="noStrike" dirty="0">
                          <a:solidFill>
                            <a:schemeClr val="tx1"/>
                          </a:solidFill>
                          <a:effectLst/>
                          <a:latin typeface="Meiryo UI" panose="020B0604030504040204" pitchFamily="50" charset="-128"/>
                          <a:ea typeface="Meiryo UI" panose="020B0604030504040204" pitchFamily="50" charset="-128"/>
                        </a:rPr>
                        <a:t>　</a:t>
                      </a:r>
                      <a:endParaRPr lang="ja-JP" altLang="en-US" sz="700" b="0" i="0" u="none" strike="noStrike" dirty="0">
                        <a:solidFill>
                          <a:schemeClr val="tx1"/>
                        </a:solidFill>
                        <a:effectLst/>
                        <a:latin typeface="Meiryo UI" panose="020B0604030504040204" pitchFamily="50" charset="-128"/>
                        <a:ea typeface="Meiryo UI" panose="020B0604030504040204" pitchFamily="50" charset="-128"/>
                      </a:endParaRPr>
                    </a:p>
                  </a:txBody>
                  <a:tcPr marL="3250" marR="3250" marT="3250" marB="0"/>
                </a:tc>
                <a:tc>
                  <a:txBody>
                    <a:bodyPr/>
                    <a:lstStyle/>
                    <a:p>
                      <a:pPr algn="l" fontAlgn="t"/>
                      <a:endParaRPr kumimoji="1" lang="ja-JP" altLang="en-US" sz="700" b="0" i="0" u="none" strike="dblStrike" kern="1200" baseline="0" dirty="0">
                        <a:solidFill>
                          <a:schemeClr val="tx1"/>
                        </a:solidFill>
                        <a:effectLst/>
                        <a:latin typeface="Meiryo UI" panose="020B0604030504040204" pitchFamily="50" charset="-128"/>
                        <a:ea typeface="Meiryo UI" panose="020B0604030504040204" pitchFamily="50" charset="-128"/>
                        <a:cs typeface="+mn-cs"/>
                      </a:endParaRPr>
                    </a:p>
                  </a:txBody>
                  <a:tcPr marL="3250" marR="3250" marT="3250" marB="0"/>
                </a:tc>
                <a:extLst>
                  <a:ext uri="{0D108BD9-81ED-4DB2-BD59-A6C34878D82A}">
                    <a16:rowId xmlns:a16="http://schemas.microsoft.com/office/drawing/2014/main" xmlns="" val="1817645802"/>
                  </a:ext>
                </a:extLst>
              </a:tr>
              <a:tr h="683988">
                <a:tc gridSpan="2">
                  <a:txBody>
                    <a:bodyPr/>
                    <a:lstStyle/>
                    <a:p>
                      <a:pPr algn="l" rtl="0" fontAlgn="ctr"/>
                      <a:r>
                        <a:rPr lang="ja-JP" altLang="en-US" sz="700" b="1" u="none" strike="noStrike" dirty="0" smtClean="0">
                          <a:solidFill>
                            <a:schemeClr val="bg1"/>
                          </a:solidFill>
                          <a:effectLst/>
                          <a:latin typeface="Meiryo UI" panose="020B0604030504040204" pitchFamily="50" charset="-128"/>
                          <a:ea typeface="Meiryo UI" panose="020B0604030504040204" pitchFamily="50" charset="-128"/>
                        </a:rPr>
                        <a:t>その他</a:t>
                      </a:r>
                      <a:endParaRPr lang="ja-JP" altLang="en-US" sz="700" b="1" i="0" u="none" strike="noStrike" dirty="0">
                        <a:solidFill>
                          <a:schemeClr val="bg1"/>
                        </a:solidFill>
                        <a:effectLst/>
                        <a:latin typeface="Meiryo UI" panose="020B0604030504040204" pitchFamily="50" charset="-128"/>
                        <a:ea typeface="Meiryo UI" panose="020B0604030504040204" pitchFamily="50" charset="-128"/>
                      </a:endParaRPr>
                    </a:p>
                  </a:txBody>
                  <a:tcPr marL="3250" marR="3250" marT="3250" marB="0" anchor="ctr">
                    <a:solidFill>
                      <a:schemeClr val="tx1">
                        <a:lumMod val="50000"/>
                        <a:lumOff val="50000"/>
                      </a:schemeClr>
                    </a:solidFill>
                  </a:tcPr>
                </a:tc>
                <a:tc hMerge="1">
                  <a:txBody>
                    <a:bodyPr/>
                    <a:lstStyle/>
                    <a:p>
                      <a:pPr algn="l" fontAlgn="t"/>
                      <a:endParaRPr lang="ja-JP" altLang="en-US" sz="800" b="1" i="0" u="none" strike="noStrike" dirty="0">
                        <a:solidFill>
                          <a:schemeClr val="bg1"/>
                        </a:solidFill>
                        <a:effectLst/>
                        <a:latin typeface="Meiryo UI" panose="020B0604030504040204" pitchFamily="50" charset="-128"/>
                        <a:ea typeface="Meiryo UI" panose="020B0604030504040204" pitchFamily="50" charset="-128"/>
                      </a:endParaRPr>
                    </a:p>
                  </a:txBody>
                  <a:tcPr marL="3250" marR="3250" marT="3250" marB="0">
                    <a:solidFill>
                      <a:schemeClr val="tx1">
                        <a:lumMod val="50000"/>
                        <a:lumOff val="50000"/>
                      </a:schemeClr>
                    </a:solidFill>
                  </a:tcPr>
                </a:tc>
                <a:tc>
                  <a:txBody>
                    <a:bodyPr/>
                    <a:lstStyle/>
                    <a:p>
                      <a:pPr algn="l" fontAlgn="t"/>
                      <a:r>
                        <a:rPr lang="ja-JP" altLang="en-US" sz="700" u="none" strike="noStrike" dirty="0">
                          <a:solidFill>
                            <a:schemeClr val="tx1"/>
                          </a:solidFill>
                          <a:effectLst/>
                          <a:latin typeface="Meiryo UI" panose="020B0604030504040204" pitchFamily="50" charset="-128"/>
                          <a:ea typeface="Meiryo UI" panose="020B0604030504040204" pitchFamily="50" charset="-128"/>
                        </a:rPr>
                        <a:t>　</a:t>
                      </a:r>
                      <a:endParaRPr lang="ja-JP" altLang="en-US" sz="700" b="0" i="0" u="none" strike="noStrike" dirty="0">
                        <a:solidFill>
                          <a:schemeClr val="tx1"/>
                        </a:solidFill>
                        <a:effectLst/>
                        <a:latin typeface="Meiryo UI" panose="020B0604030504040204" pitchFamily="50" charset="-128"/>
                        <a:ea typeface="Meiryo UI" panose="020B0604030504040204" pitchFamily="50" charset="-128"/>
                      </a:endParaRPr>
                    </a:p>
                    <a:p>
                      <a:pPr algn="l" fontAlgn="t"/>
                      <a:r>
                        <a:rPr lang="ja-JP" altLang="en-US" sz="700" u="none" strike="noStrike" dirty="0">
                          <a:solidFill>
                            <a:schemeClr val="tx1"/>
                          </a:solidFill>
                          <a:effectLst/>
                          <a:latin typeface="Meiryo UI" panose="020B0604030504040204" pitchFamily="50" charset="-128"/>
                          <a:ea typeface="Meiryo UI" panose="020B0604030504040204" pitchFamily="50" charset="-128"/>
                        </a:rPr>
                        <a:t>　</a:t>
                      </a:r>
                      <a:endParaRPr lang="ja-JP" altLang="en-US" sz="700" b="0" i="0" u="none" strike="noStrike" dirty="0">
                        <a:solidFill>
                          <a:schemeClr val="tx1"/>
                        </a:solidFill>
                        <a:effectLst/>
                        <a:latin typeface="Meiryo UI" panose="020B0604030504040204" pitchFamily="50" charset="-128"/>
                        <a:ea typeface="Meiryo UI" panose="020B0604030504040204" pitchFamily="50" charset="-128"/>
                      </a:endParaRPr>
                    </a:p>
                  </a:txBody>
                  <a:tcPr marL="3250" marR="3250" marT="3250" marB="0"/>
                </a:tc>
                <a:tc>
                  <a:txBody>
                    <a:bodyPr/>
                    <a:lstStyle/>
                    <a:p>
                      <a:pPr algn="l" rtl="0" fontAlgn="ctr"/>
                      <a:endParaRPr lang="ja-JP" altLang="en-US" sz="700" b="0" i="0" u="none" strike="noStrike" dirty="0">
                        <a:solidFill>
                          <a:schemeClr val="tx1"/>
                        </a:solidFill>
                        <a:effectLst/>
                        <a:latin typeface="Meiryo UI" panose="020B0604030504040204" pitchFamily="50" charset="-128"/>
                        <a:ea typeface="Meiryo UI" panose="020B0604030504040204" pitchFamily="50" charset="-128"/>
                      </a:endParaRPr>
                    </a:p>
                  </a:txBody>
                  <a:tcPr marL="3250" marR="3250" marT="3250" marB="0"/>
                </a:tc>
                <a:tc>
                  <a:txBody>
                    <a:bodyPr/>
                    <a:lstStyle/>
                    <a:p>
                      <a:pPr algn="l" rtl="0" fontAlgn="ctr"/>
                      <a:endParaRPr lang="ja-JP" altLang="en-US" sz="700" b="0" i="0" u="none" strike="noStrike" dirty="0">
                        <a:solidFill>
                          <a:schemeClr val="tx1"/>
                        </a:solidFill>
                        <a:effectLst/>
                        <a:latin typeface="Meiryo UI" panose="020B0604030504040204" pitchFamily="50" charset="-128"/>
                        <a:ea typeface="Meiryo UI" panose="020B0604030504040204" pitchFamily="50" charset="-128"/>
                      </a:endParaRPr>
                    </a:p>
                  </a:txBody>
                  <a:tcPr marL="3250" marR="3250" marT="3250" marB="0"/>
                </a:tc>
                <a:tc>
                  <a:txBody>
                    <a:bodyPr/>
                    <a:lstStyle/>
                    <a:p>
                      <a:pPr algn="l" rtl="0" fontAlgn="ctr"/>
                      <a:endParaRPr lang="ja-JP" altLang="en-US" sz="700" b="0" i="0" u="none" strike="noStrike" dirty="0">
                        <a:solidFill>
                          <a:schemeClr val="tx1"/>
                        </a:solidFill>
                        <a:effectLst/>
                        <a:latin typeface="Meiryo UI" panose="020B0604030504040204" pitchFamily="50" charset="-128"/>
                        <a:ea typeface="Meiryo UI" panose="020B0604030504040204" pitchFamily="50" charset="-128"/>
                      </a:endParaRPr>
                    </a:p>
                  </a:txBody>
                  <a:tcPr marL="3250" marR="3250" marT="3250" marB="0"/>
                </a:tc>
                <a:tc>
                  <a:txBody>
                    <a:bodyPr/>
                    <a:lstStyle/>
                    <a:p>
                      <a:pPr algn="l" rtl="0" fontAlgn="ctr"/>
                      <a:endParaRPr lang="ja-JP" altLang="en-US" sz="700" b="0" i="0" u="none" strike="noStrike" dirty="0">
                        <a:solidFill>
                          <a:schemeClr val="tx1"/>
                        </a:solidFill>
                        <a:effectLst/>
                        <a:latin typeface="Meiryo UI" panose="020B0604030504040204" pitchFamily="50" charset="-128"/>
                        <a:ea typeface="Meiryo UI" panose="020B0604030504040204" pitchFamily="50" charset="-128"/>
                      </a:endParaRPr>
                    </a:p>
                  </a:txBody>
                  <a:tcPr marL="3250" marR="3250" marT="3250" marB="0"/>
                </a:tc>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700" u="none" strike="noStrike" kern="1200" dirty="0" smtClean="0">
                          <a:solidFill>
                            <a:schemeClr val="tx1"/>
                          </a:solidFill>
                          <a:effectLst/>
                          <a:latin typeface="Meiryo UI" panose="020B0604030504040204" pitchFamily="50" charset="-128"/>
                          <a:ea typeface="Meiryo UI" panose="020B0604030504040204" pitchFamily="50" charset="-128"/>
                          <a:cs typeface="+mn-cs"/>
                        </a:rPr>
                        <a:t>●「大阪イノベーションハブ</a:t>
                      </a:r>
                      <a:r>
                        <a:rPr kumimoji="1" lang="en-US" altLang="ja-JP" sz="700" u="none" strike="noStrike" kern="1200" dirty="0" smtClean="0">
                          <a:solidFill>
                            <a:schemeClr val="tx1"/>
                          </a:solidFill>
                          <a:effectLst/>
                          <a:latin typeface="Meiryo UI" panose="020B0604030504040204" pitchFamily="50" charset="-128"/>
                          <a:ea typeface="Meiryo UI" panose="020B0604030504040204" pitchFamily="50" charset="-128"/>
                          <a:cs typeface="+mn-cs"/>
                        </a:rPr>
                        <a:t>(OIH)</a:t>
                      </a:r>
                      <a:r>
                        <a:rPr kumimoji="1" lang="ja-JP" altLang="en-US" sz="700" u="none" strike="noStrike" kern="1200" dirty="0" smtClean="0">
                          <a:solidFill>
                            <a:schemeClr val="tx1"/>
                          </a:solidFill>
                          <a:effectLst/>
                          <a:latin typeface="Meiryo UI" panose="020B0604030504040204" pitchFamily="50" charset="-128"/>
                          <a:ea typeface="Meiryo UI" panose="020B0604030504040204" pitchFamily="50" charset="-128"/>
                          <a:cs typeface="+mn-cs"/>
                        </a:rPr>
                        <a:t>」を開設</a:t>
                      </a:r>
                      <a:endParaRPr kumimoji="1" lang="en-US" altLang="ja-JP" sz="700" u="none" strike="noStrike" kern="1200" dirty="0" smtClean="0">
                        <a:solidFill>
                          <a:schemeClr val="tx1"/>
                        </a:solidFill>
                        <a:effectLst/>
                        <a:latin typeface="Meiryo UI" panose="020B0604030504040204" pitchFamily="50" charset="-128"/>
                        <a:ea typeface="Meiryo UI" panose="020B0604030504040204" pitchFamily="50" charset="-128"/>
                        <a:cs typeface="+mn-cs"/>
                      </a:endParaRPr>
                    </a:p>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700" u="none" strike="noStrike" kern="1200" dirty="0" smtClean="0">
                          <a:solidFill>
                            <a:schemeClr val="tx1"/>
                          </a:solidFill>
                          <a:effectLst/>
                          <a:latin typeface="Meiryo UI" panose="020B0604030504040204" pitchFamily="50" charset="-128"/>
                          <a:ea typeface="Meiryo UI" panose="020B0604030504040204" pitchFamily="50" charset="-128"/>
                          <a:cs typeface="+mn-cs"/>
                        </a:rPr>
                        <a:t>●「大阪版</a:t>
                      </a:r>
                      <a:r>
                        <a:rPr kumimoji="1" lang="en-US" altLang="ja-JP" sz="700" u="none" strike="noStrike" kern="1200" dirty="0" smtClean="0">
                          <a:solidFill>
                            <a:schemeClr val="tx1"/>
                          </a:solidFill>
                          <a:effectLst/>
                          <a:latin typeface="Meiryo UI" panose="020B0604030504040204" pitchFamily="50" charset="-128"/>
                          <a:ea typeface="Meiryo UI" panose="020B0604030504040204" pitchFamily="50" charset="-128"/>
                          <a:cs typeface="+mn-cs"/>
                        </a:rPr>
                        <a:t>BID</a:t>
                      </a:r>
                      <a:r>
                        <a:rPr kumimoji="1" lang="ja-JP" altLang="en-US" sz="700" u="none" strike="noStrike" kern="1200" dirty="0" smtClean="0">
                          <a:solidFill>
                            <a:schemeClr val="tx1"/>
                          </a:solidFill>
                          <a:effectLst/>
                          <a:latin typeface="Meiryo UI" panose="020B0604030504040204" pitchFamily="50" charset="-128"/>
                          <a:ea typeface="Meiryo UI" panose="020B0604030504040204" pitchFamily="50" charset="-128"/>
                          <a:cs typeface="+mn-cs"/>
                        </a:rPr>
                        <a:t>制度検討会」設立</a:t>
                      </a:r>
                      <a:endParaRPr kumimoji="1" lang="en-US" altLang="ja-JP" sz="700" u="none" strike="noStrike" kern="1200" dirty="0" smtClean="0">
                        <a:solidFill>
                          <a:schemeClr val="tx1"/>
                        </a:solidFill>
                        <a:effectLst/>
                        <a:latin typeface="Meiryo UI" panose="020B0604030504040204" pitchFamily="50" charset="-128"/>
                        <a:ea typeface="Meiryo UI" panose="020B0604030504040204" pitchFamily="50" charset="-128"/>
                        <a:cs typeface="+mn-cs"/>
                      </a:endParaRPr>
                    </a:p>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700" u="none" strike="noStrike" kern="1200" dirty="0" smtClean="0">
                          <a:solidFill>
                            <a:schemeClr val="tx1"/>
                          </a:solidFill>
                          <a:effectLst/>
                          <a:latin typeface="Meiryo UI" panose="020B0604030504040204" pitchFamily="50" charset="-128"/>
                          <a:ea typeface="Meiryo UI" panose="020B0604030504040204" pitchFamily="50" charset="-128"/>
                          <a:cs typeface="+mn-cs"/>
                        </a:rPr>
                        <a:t>●地区計画及び御堂筋デザインガイドライン策定</a:t>
                      </a:r>
                      <a:endParaRPr kumimoji="1" lang="en-US" altLang="ja-JP" sz="700" u="none" strike="noStrike" kern="1200" dirty="0" smtClean="0">
                        <a:solidFill>
                          <a:schemeClr val="tx1"/>
                        </a:solidFill>
                        <a:effectLst/>
                        <a:latin typeface="Meiryo UI" panose="020B0604030504040204" pitchFamily="50" charset="-128"/>
                        <a:ea typeface="Meiryo UI" panose="020B0604030504040204" pitchFamily="50" charset="-128"/>
                        <a:cs typeface="+mn-cs"/>
                      </a:endParaRPr>
                    </a:p>
                  </a:txBody>
                  <a:tcPr marL="3250" marR="3250" marT="3250" marB="0"/>
                </a:tc>
                <a:tc>
                  <a:txBody>
                    <a:bodyPr/>
                    <a:lstStyle/>
                    <a:p>
                      <a:pPr marL="0" marR="0" lvl="0" indent="0" algn="l" defTabSz="914400" rtl="0" eaLnBrk="1" fontAlgn="t" latinLnBrk="0" hangingPunct="1">
                        <a:lnSpc>
                          <a:spcPct val="100000"/>
                        </a:lnSpc>
                        <a:spcBef>
                          <a:spcPts val="0"/>
                        </a:spcBef>
                        <a:spcAft>
                          <a:spcPts val="0"/>
                        </a:spcAft>
                        <a:buClrTx/>
                        <a:buSzTx/>
                        <a:buFontTx/>
                        <a:buNone/>
                        <a:tabLst/>
                        <a:defRPr/>
                      </a:pPr>
                      <a:r>
                        <a:rPr kumimoji="1" lang="ja-JP" altLang="en-US" sz="700" u="none" strike="noStrike" kern="1200" dirty="0" smtClean="0">
                          <a:solidFill>
                            <a:schemeClr val="tx1"/>
                          </a:solidFill>
                          <a:effectLst/>
                          <a:latin typeface="Meiryo UI" panose="020B0604030504040204" pitchFamily="50" charset="-128"/>
                          <a:ea typeface="Meiryo UI" panose="020B0604030504040204" pitchFamily="50" charset="-128"/>
                          <a:cs typeface="+mn-cs"/>
                        </a:rPr>
                        <a:t>●ベンチャー企業創出を支えるファンドへの出資</a:t>
                      </a:r>
                      <a:endParaRPr kumimoji="1" lang="en-US" altLang="ja-JP" sz="700" u="none" strike="noStrike" kern="1200" dirty="0" smtClean="0">
                        <a:solidFill>
                          <a:schemeClr val="tx1"/>
                        </a:solidFill>
                        <a:effectLst/>
                        <a:latin typeface="Meiryo UI" panose="020B0604030504040204" pitchFamily="50" charset="-128"/>
                        <a:ea typeface="Meiryo UI" panose="020B0604030504040204" pitchFamily="50" charset="-128"/>
                        <a:cs typeface="+mn-cs"/>
                      </a:endParaRPr>
                    </a:p>
                    <a:p>
                      <a:pPr marL="0" marR="0" lvl="0" indent="0" algn="l" defTabSz="914400" rtl="0" eaLnBrk="1" fontAlgn="t" latinLnBrk="0" hangingPunct="1">
                        <a:lnSpc>
                          <a:spcPct val="100000"/>
                        </a:lnSpc>
                        <a:spcBef>
                          <a:spcPts val="0"/>
                        </a:spcBef>
                        <a:spcAft>
                          <a:spcPts val="0"/>
                        </a:spcAft>
                        <a:buClrTx/>
                        <a:buSzTx/>
                        <a:buFontTx/>
                        <a:buNone/>
                        <a:tabLst/>
                        <a:defRPr/>
                      </a:pPr>
                      <a:r>
                        <a:rPr kumimoji="1" lang="ja-JP" altLang="en-US" sz="700" u="none" strike="noStrike" kern="1200" dirty="0" smtClean="0">
                          <a:solidFill>
                            <a:schemeClr val="tx1"/>
                          </a:solidFill>
                          <a:effectLst/>
                          <a:latin typeface="Meiryo UI" panose="020B0604030504040204" pitchFamily="50" charset="-128"/>
                          <a:ea typeface="Meiryo UI" panose="020B0604030504040204" pitchFamily="50" charset="-128"/>
                          <a:cs typeface="+mn-cs"/>
                        </a:rPr>
                        <a:t>●エリアマネジメント活動促進条例施行</a:t>
                      </a:r>
                      <a:endParaRPr kumimoji="1" lang="en-US" altLang="ja-JP" sz="700" u="none" strike="noStrike" kern="1200" dirty="0" smtClean="0">
                        <a:solidFill>
                          <a:schemeClr val="tx1"/>
                        </a:solidFill>
                        <a:effectLst/>
                        <a:latin typeface="Meiryo UI" panose="020B0604030504040204" pitchFamily="50" charset="-128"/>
                        <a:ea typeface="Meiryo UI" panose="020B0604030504040204" pitchFamily="50" charset="-128"/>
                        <a:cs typeface="+mn-cs"/>
                      </a:endParaRPr>
                    </a:p>
                    <a:p>
                      <a:pPr marL="0" marR="0" lvl="0" indent="0" algn="l" defTabSz="914400" rtl="0" eaLnBrk="1" fontAlgn="t" latinLnBrk="0" hangingPunct="1">
                        <a:lnSpc>
                          <a:spcPct val="100000"/>
                        </a:lnSpc>
                        <a:spcBef>
                          <a:spcPts val="0"/>
                        </a:spcBef>
                        <a:spcAft>
                          <a:spcPts val="0"/>
                        </a:spcAft>
                        <a:buClrTx/>
                        <a:buSzTx/>
                        <a:buFontTx/>
                        <a:buNone/>
                        <a:tabLst/>
                        <a:defRPr/>
                      </a:pPr>
                      <a:r>
                        <a:rPr kumimoji="1" lang="ja-JP" altLang="en-US" sz="700" u="none" strike="noStrike" kern="1200" dirty="0" smtClean="0">
                          <a:solidFill>
                            <a:schemeClr val="tx1"/>
                          </a:solidFill>
                          <a:effectLst/>
                          <a:latin typeface="Meiryo UI" panose="020B0604030504040204" pitchFamily="50" charset="-128"/>
                          <a:ea typeface="Meiryo UI" panose="020B0604030504040204" pitchFamily="50" charset="-128"/>
                          <a:cs typeface="+mn-cs"/>
                        </a:rPr>
                        <a:t>●（一社）グランフロント大阪</a:t>
                      </a:r>
                      <a:r>
                        <a:rPr kumimoji="1" lang="en-US" altLang="ja-JP" sz="700" u="none" strike="noStrike" kern="1200" dirty="0" smtClean="0">
                          <a:solidFill>
                            <a:schemeClr val="tx1"/>
                          </a:solidFill>
                          <a:effectLst/>
                          <a:latin typeface="Meiryo UI" panose="020B0604030504040204" pitchFamily="50" charset="-128"/>
                          <a:ea typeface="Meiryo UI" panose="020B0604030504040204" pitchFamily="50" charset="-128"/>
                          <a:cs typeface="+mn-cs"/>
                        </a:rPr>
                        <a:t>TMO</a:t>
                      </a:r>
                      <a:r>
                        <a:rPr kumimoji="1" lang="ja-JP" altLang="en-US" sz="700" u="none" strike="noStrike" kern="1200" dirty="0" smtClean="0">
                          <a:solidFill>
                            <a:schemeClr val="tx1"/>
                          </a:solidFill>
                          <a:effectLst/>
                          <a:latin typeface="Meiryo UI" panose="020B0604030504040204" pitchFamily="50" charset="-128"/>
                          <a:ea typeface="Meiryo UI" panose="020B0604030504040204" pitchFamily="50" charset="-128"/>
                          <a:cs typeface="+mn-cs"/>
                        </a:rPr>
                        <a:t>を都市再生推進法人に指定</a:t>
                      </a:r>
                      <a:endParaRPr kumimoji="1" lang="en-US" altLang="ja-JP" sz="700" u="none" strike="noStrike" kern="1200" dirty="0" smtClean="0">
                        <a:solidFill>
                          <a:schemeClr val="tx1"/>
                        </a:solidFill>
                        <a:effectLst/>
                        <a:latin typeface="Meiryo UI" panose="020B0604030504040204" pitchFamily="50" charset="-128"/>
                        <a:ea typeface="Meiryo UI" panose="020B0604030504040204" pitchFamily="50" charset="-128"/>
                        <a:cs typeface="+mn-cs"/>
                      </a:endParaRPr>
                    </a:p>
                    <a:p>
                      <a:pPr marL="0" marR="0" lvl="0" indent="0" algn="l" defTabSz="914400" rtl="0" eaLnBrk="1" fontAlgn="t" latinLnBrk="0" hangingPunct="1">
                        <a:lnSpc>
                          <a:spcPct val="100000"/>
                        </a:lnSpc>
                        <a:spcBef>
                          <a:spcPts val="0"/>
                        </a:spcBef>
                        <a:spcAft>
                          <a:spcPts val="0"/>
                        </a:spcAft>
                        <a:buClrTx/>
                        <a:buSzTx/>
                        <a:buFontTx/>
                        <a:buNone/>
                        <a:tabLst/>
                        <a:defRPr/>
                      </a:pPr>
                      <a:r>
                        <a:rPr kumimoji="1" lang="ja-JP" altLang="en-US" sz="700" u="none" strike="noStrike" kern="1200" dirty="0" smtClean="0">
                          <a:solidFill>
                            <a:schemeClr val="tx1"/>
                          </a:solidFill>
                          <a:effectLst/>
                          <a:latin typeface="Meiryo UI" panose="020B0604030504040204" pitchFamily="50" charset="-128"/>
                          <a:ea typeface="Meiryo UI" panose="020B0604030504040204" pitchFamily="50" charset="-128"/>
                          <a:cs typeface="+mn-cs"/>
                        </a:rPr>
                        <a:t>●</a:t>
                      </a:r>
                      <a:r>
                        <a:rPr kumimoji="1" lang="en-US" altLang="ja-JP" sz="700" u="none" strike="noStrike" kern="1200" dirty="0" smtClean="0">
                          <a:solidFill>
                            <a:schemeClr val="tx1"/>
                          </a:solidFill>
                          <a:effectLst/>
                          <a:latin typeface="Meiryo UI" panose="020B0604030504040204" pitchFamily="50" charset="-128"/>
                          <a:ea typeface="Meiryo UI" panose="020B0604030504040204" pitchFamily="50" charset="-128"/>
                          <a:cs typeface="+mn-cs"/>
                        </a:rPr>
                        <a:t>2</a:t>
                      </a:r>
                      <a:r>
                        <a:rPr kumimoji="1" lang="ja-JP" altLang="en-US" sz="700" u="none" strike="noStrike" kern="1200" dirty="0" smtClean="0">
                          <a:solidFill>
                            <a:schemeClr val="tx1"/>
                          </a:solidFill>
                          <a:effectLst/>
                          <a:latin typeface="Meiryo UI" panose="020B0604030504040204" pitchFamily="50" charset="-128"/>
                          <a:ea typeface="Meiryo UI" panose="020B0604030504040204" pitchFamily="50" charset="-128"/>
                          <a:cs typeface="+mn-cs"/>
                        </a:rPr>
                        <a:t>期区域まちづくりの方針決定</a:t>
                      </a:r>
                      <a:endParaRPr kumimoji="1" lang="en-US" altLang="ja-JP" sz="700" u="none" strike="noStrike" kern="1200" dirty="0" smtClean="0">
                        <a:solidFill>
                          <a:schemeClr val="tx1"/>
                        </a:solidFill>
                        <a:effectLst/>
                        <a:latin typeface="Meiryo UI" panose="020B0604030504040204" pitchFamily="50" charset="-128"/>
                        <a:ea typeface="Meiryo UI" panose="020B0604030504040204" pitchFamily="50" charset="-128"/>
                        <a:cs typeface="+mn-cs"/>
                      </a:endParaRPr>
                    </a:p>
                    <a:p>
                      <a:pPr algn="l" fontAlgn="t"/>
                      <a:endParaRPr lang="ja-JP" altLang="en-US" sz="700" b="0" i="0" u="none" strike="noStrike" dirty="0">
                        <a:solidFill>
                          <a:schemeClr val="tx1"/>
                        </a:solidFill>
                        <a:effectLst/>
                        <a:latin typeface="Meiryo UI" panose="020B0604030504040204" pitchFamily="50" charset="-128"/>
                        <a:ea typeface="Meiryo UI" panose="020B0604030504040204" pitchFamily="50" charset="-128"/>
                      </a:endParaRPr>
                    </a:p>
                  </a:txBody>
                  <a:tcPr marL="3250" marR="3250" marT="3250" marB="0"/>
                </a:tc>
                <a:tc>
                  <a:txBody>
                    <a:bodyPr/>
                    <a:lstStyle/>
                    <a:p>
                      <a:pPr algn="l" rtl="0" fontAlgn="ctr"/>
                      <a:r>
                        <a:rPr lang="ja-JP" altLang="en-US" sz="700" b="0" i="0" u="none" strike="noStrike" dirty="0" smtClean="0">
                          <a:solidFill>
                            <a:schemeClr val="tx1"/>
                          </a:solidFill>
                          <a:effectLst/>
                          <a:latin typeface="Meiryo UI" panose="020B0604030504040204" pitchFamily="50" charset="-128"/>
                          <a:ea typeface="Meiryo UI" panose="020B0604030504040204" pitchFamily="50" charset="-128"/>
                        </a:rPr>
                        <a:t>●うめきた先行開発区域にて大阪版</a:t>
                      </a:r>
                      <a:r>
                        <a:rPr lang="en-US" altLang="ja-JP" sz="700" b="0" i="0" u="none" strike="noStrike" dirty="0" smtClean="0">
                          <a:solidFill>
                            <a:schemeClr val="tx1"/>
                          </a:solidFill>
                          <a:effectLst/>
                          <a:latin typeface="Meiryo UI" panose="020B0604030504040204" pitchFamily="50" charset="-128"/>
                          <a:ea typeface="Meiryo UI" panose="020B0604030504040204" pitchFamily="50" charset="-128"/>
                        </a:rPr>
                        <a:t>BID</a:t>
                      </a:r>
                      <a:r>
                        <a:rPr lang="ja-JP" altLang="en-US" sz="700" b="0" i="0" u="none" strike="noStrike" dirty="0" smtClean="0">
                          <a:solidFill>
                            <a:schemeClr val="tx1"/>
                          </a:solidFill>
                          <a:effectLst/>
                          <a:latin typeface="Meiryo UI" panose="020B0604030504040204" pitchFamily="50" charset="-128"/>
                          <a:ea typeface="Meiryo UI" panose="020B0604030504040204" pitchFamily="50" charset="-128"/>
                        </a:rPr>
                        <a:t>制度適用開始</a:t>
                      </a:r>
                      <a:endParaRPr lang="ja-JP" altLang="en-US" sz="700" b="0" i="0" u="none" strike="noStrike" dirty="0">
                        <a:solidFill>
                          <a:schemeClr val="tx1"/>
                        </a:solidFill>
                        <a:effectLst/>
                        <a:latin typeface="Meiryo UI" panose="020B0604030504040204" pitchFamily="50" charset="-128"/>
                        <a:ea typeface="Meiryo UI" panose="020B0604030504040204" pitchFamily="50" charset="-128"/>
                      </a:endParaRPr>
                    </a:p>
                  </a:txBody>
                  <a:tcPr marL="3250" marR="3250" marT="3250" marB="0"/>
                </a:tc>
                <a:tc>
                  <a:txBody>
                    <a:bodyPr/>
                    <a:lstStyle/>
                    <a:p>
                      <a:pPr algn="l" rtl="0" fontAlgn="ctr"/>
                      <a:r>
                        <a:rPr lang="ja-JP" altLang="en-US" sz="700" b="0" i="0" u="none" strike="noStrike" dirty="0" smtClean="0">
                          <a:solidFill>
                            <a:schemeClr val="tx1"/>
                          </a:solidFill>
                          <a:effectLst/>
                          <a:latin typeface="Meiryo UI" panose="020B0604030504040204" pitchFamily="50" charset="-128"/>
                          <a:ea typeface="Meiryo UI" panose="020B0604030504040204" pitchFamily="50" charset="-128"/>
                        </a:rPr>
                        <a:t>●うめきた</a:t>
                      </a:r>
                      <a:r>
                        <a:rPr lang="en-US" altLang="ja-JP" sz="700" b="0" i="0" u="none" strike="noStrike" dirty="0" smtClean="0">
                          <a:solidFill>
                            <a:schemeClr val="tx1"/>
                          </a:solidFill>
                          <a:effectLst/>
                          <a:latin typeface="Meiryo UI" panose="020B0604030504040204" pitchFamily="50" charset="-128"/>
                          <a:ea typeface="Meiryo UI" panose="020B0604030504040204" pitchFamily="50" charset="-128"/>
                        </a:rPr>
                        <a:t>2</a:t>
                      </a:r>
                      <a:r>
                        <a:rPr lang="ja-JP" altLang="en-US" sz="700" b="0" i="0" u="none" strike="noStrike" dirty="0" smtClean="0">
                          <a:solidFill>
                            <a:schemeClr val="tx1"/>
                          </a:solidFill>
                          <a:effectLst/>
                          <a:latin typeface="Meiryo UI" panose="020B0604030504040204" pitchFamily="50" charset="-128"/>
                          <a:ea typeface="Meiryo UI" panose="020B0604030504040204" pitchFamily="50" charset="-128"/>
                        </a:rPr>
                        <a:t>期区域の地区計画などの都市計画決定・変更</a:t>
                      </a:r>
                      <a:endParaRPr lang="ja-JP" altLang="en-US" sz="700" b="0" i="0" u="none" strike="noStrike" dirty="0">
                        <a:solidFill>
                          <a:schemeClr val="tx1"/>
                        </a:solidFill>
                        <a:effectLst/>
                        <a:latin typeface="Meiryo UI" panose="020B0604030504040204" pitchFamily="50" charset="-128"/>
                        <a:ea typeface="Meiryo UI" panose="020B0604030504040204" pitchFamily="50" charset="-128"/>
                      </a:endParaRPr>
                    </a:p>
                  </a:txBody>
                  <a:tcPr marL="3250" marR="3250" marT="3250" marB="0"/>
                </a:tc>
                <a:tc>
                  <a:txBody>
                    <a:bodyPr/>
                    <a:lstStyle/>
                    <a:p>
                      <a:pPr algn="l" rtl="0" fontAlgn="ctr"/>
                      <a:r>
                        <a:rPr lang="ja-JP" altLang="en-US" sz="700" b="0" i="0" u="none" strike="noStrike" dirty="0" smtClean="0">
                          <a:solidFill>
                            <a:schemeClr val="tx1"/>
                          </a:solidFill>
                          <a:effectLst/>
                          <a:latin typeface="Meiryo UI" panose="020B0604030504040204" pitchFamily="50" charset="-128"/>
                          <a:ea typeface="Meiryo UI" panose="020B0604030504040204" pitchFamily="50" charset="-128"/>
                        </a:rPr>
                        <a:t>●うめきた</a:t>
                      </a:r>
                      <a:r>
                        <a:rPr lang="en-US" altLang="ja-JP" sz="700" b="0" i="0" u="none" strike="noStrike" dirty="0" smtClean="0">
                          <a:solidFill>
                            <a:schemeClr val="tx1"/>
                          </a:solidFill>
                          <a:effectLst/>
                          <a:latin typeface="Meiryo UI" panose="020B0604030504040204" pitchFamily="50" charset="-128"/>
                          <a:ea typeface="Meiryo UI" panose="020B0604030504040204" pitchFamily="50" charset="-128"/>
                        </a:rPr>
                        <a:t>2</a:t>
                      </a:r>
                      <a:r>
                        <a:rPr lang="ja-JP" altLang="en-US" sz="700" b="0" i="0" u="none" strike="noStrike" dirty="0" smtClean="0">
                          <a:solidFill>
                            <a:schemeClr val="tx1"/>
                          </a:solidFill>
                          <a:effectLst/>
                          <a:latin typeface="Meiryo UI" panose="020B0604030504040204" pitchFamily="50" charset="-128"/>
                          <a:ea typeface="Meiryo UI" panose="020B0604030504040204" pitchFamily="50" charset="-128"/>
                        </a:rPr>
                        <a:t>期開発事業者募集（</a:t>
                      </a:r>
                      <a:r>
                        <a:rPr lang="en-US" altLang="ja-JP" sz="700" b="0" i="0" u="none" strike="noStrike" dirty="0" smtClean="0">
                          <a:solidFill>
                            <a:schemeClr val="tx1"/>
                          </a:solidFill>
                          <a:effectLst/>
                          <a:latin typeface="Meiryo UI" panose="020B0604030504040204" pitchFamily="50" charset="-128"/>
                          <a:ea typeface="Meiryo UI" panose="020B0604030504040204" pitchFamily="50" charset="-128"/>
                        </a:rPr>
                        <a:t>2</a:t>
                      </a:r>
                      <a:r>
                        <a:rPr lang="ja-JP" altLang="en-US" sz="700" b="0" i="0" u="none" strike="noStrike" dirty="0" smtClean="0">
                          <a:solidFill>
                            <a:schemeClr val="tx1"/>
                          </a:solidFill>
                          <a:effectLst/>
                          <a:latin typeface="Meiryo UI" panose="020B0604030504040204" pitchFamily="50" charset="-128"/>
                          <a:ea typeface="Meiryo UI" panose="020B0604030504040204" pitchFamily="50" charset="-128"/>
                        </a:rPr>
                        <a:t>次募集）</a:t>
                      </a:r>
                      <a:endParaRPr lang="ja-JP" altLang="en-US" sz="700" b="0" i="0" u="none" strike="noStrike" dirty="0">
                        <a:solidFill>
                          <a:schemeClr val="tx1"/>
                        </a:solidFill>
                        <a:effectLst/>
                        <a:latin typeface="Meiryo UI" panose="020B0604030504040204" pitchFamily="50" charset="-128"/>
                        <a:ea typeface="Meiryo UI" panose="020B0604030504040204" pitchFamily="50" charset="-128"/>
                      </a:endParaRPr>
                    </a:p>
                  </a:txBody>
                  <a:tcPr marL="3250" marR="3250" marT="3250" marB="0"/>
                </a:tc>
                <a:tc>
                  <a:txBody>
                    <a:bodyPr/>
                    <a:lstStyle/>
                    <a:p>
                      <a:pPr algn="l" rtl="0" fontAlgn="ctr"/>
                      <a:r>
                        <a:rPr lang="ja-JP" altLang="en-US" sz="700" b="0" i="0" u="none" strike="noStrike" dirty="0" smtClean="0">
                          <a:solidFill>
                            <a:schemeClr val="tx1"/>
                          </a:solidFill>
                          <a:effectLst/>
                          <a:latin typeface="Meiryo UI" panose="020B0604030504040204" pitchFamily="50" charset="-128"/>
                          <a:ea typeface="Meiryo UI" panose="020B0604030504040204" pitchFamily="50" charset="-128"/>
                        </a:rPr>
                        <a:t>●うめきた</a:t>
                      </a:r>
                      <a:r>
                        <a:rPr lang="en-US" altLang="ja-JP" sz="700" b="0" i="0" u="none" strike="noStrike" dirty="0" smtClean="0">
                          <a:solidFill>
                            <a:schemeClr val="tx1"/>
                          </a:solidFill>
                          <a:effectLst/>
                          <a:latin typeface="Meiryo UI" panose="020B0604030504040204" pitchFamily="50" charset="-128"/>
                          <a:ea typeface="Meiryo UI" panose="020B0604030504040204" pitchFamily="50" charset="-128"/>
                        </a:rPr>
                        <a:t>2</a:t>
                      </a:r>
                      <a:r>
                        <a:rPr lang="ja-JP" altLang="en-US" sz="700" b="0" i="0" u="none" strike="noStrike" dirty="0" smtClean="0">
                          <a:solidFill>
                            <a:schemeClr val="tx1"/>
                          </a:solidFill>
                          <a:effectLst/>
                          <a:latin typeface="Meiryo UI" panose="020B0604030504040204" pitchFamily="50" charset="-128"/>
                          <a:ea typeface="Meiryo UI" panose="020B0604030504040204" pitchFamily="50" charset="-128"/>
                        </a:rPr>
                        <a:t>期開発事業者決定</a:t>
                      </a:r>
                      <a:endParaRPr lang="ja-JP" altLang="en-US" sz="700" b="0" i="0" u="none" strike="noStrike" dirty="0">
                        <a:solidFill>
                          <a:schemeClr val="tx1"/>
                        </a:solidFill>
                        <a:effectLst/>
                        <a:latin typeface="Meiryo UI" panose="020B0604030504040204" pitchFamily="50" charset="-128"/>
                        <a:ea typeface="Meiryo UI" panose="020B0604030504040204" pitchFamily="50" charset="-128"/>
                      </a:endParaRPr>
                    </a:p>
                  </a:txBody>
                  <a:tcPr marL="3250" marR="3250" marT="3250" marB="0"/>
                </a:tc>
                <a:extLst>
                  <a:ext uri="{0D108BD9-81ED-4DB2-BD59-A6C34878D82A}">
                    <a16:rowId xmlns:a16="http://schemas.microsoft.com/office/drawing/2014/main" xmlns="" val="2013973725"/>
                  </a:ext>
                </a:extLst>
              </a:tr>
            </a:tbl>
          </a:graphicData>
        </a:graphic>
      </p:graphicFrame>
    </p:spTree>
    <p:extLst>
      <p:ext uri="{BB962C8B-B14F-4D97-AF65-F5344CB8AC3E}">
        <p14:creationId xmlns:p14="http://schemas.microsoft.com/office/powerpoint/2010/main" val="1653516540"/>
      </p:ext>
    </p:extLst>
  </p:cSld>
  <p:clrMapOvr>
    <a:masterClrMapping/>
  </p:clrMapOvr>
  <p:timing>
    <p:tnLst>
      <p:par>
        <p:cTn id="1" dur="indefinite" restart="never" nodeType="tmRoot"/>
      </p:par>
    </p:tn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図 3"/>
          <p:cNvPicPr>
            <a:picLocks noChangeAspect="1"/>
          </p:cNvPicPr>
          <p:nvPr/>
        </p:nvPicPr>
        <p:blipFill>
          <a:blip r:embed="rId3"/>
          <a:stretch>
            <a:fillRect/>
          </a:stretch>
        </p:blipFill>
        <p:spPr>
          <a:xfrm>
            <a:off x="108529" y="2290328"/>
            <a:ext cx="2792210" cy="2578832"/>
          </a:xfrm>
          <a:prstGeom prst="rect">
            <a:avLst/>
          </a:prstGeom>
        </p:spPr>
      </p:pic>
      <p:graphicFrame>
        <p:nvGraphicFramePr>
          <p:cNvPr id="52" name="グラフ 51"/>
          <p:cNvGraphicFramePr>
            <a:graphicFrameLocks/>
          </p:cNvGraphicFramePr>
          <p:nvPr>
            <p:extLst>
              <p:ext uri="{D42A27DB-BD31-4B8C-83A1-F6EECF244321}">
                <p14:modId xmlns:p14="http://schemas.microsoft.com/office/powerpoint/2010/main" val="769332628"/>
              </p:ext>
            </p:extLst>
          </p:nvPr>
        </p:nvGraphicFramePr>
        <p:xfrm>
          <a:off x="6003530" y="2268937"/>
          <a:ext cx="2786400" cy="2574000"/>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51" name="グラフ 50"/>
          <p:cNvGraphicFramePr>
            <a:graphicFrameLocks/>
          </p:cNvGraphicFramePr>
          <p:nvPr>
            <p:extLst>
              <p:ext uri="{D42A27DB-BD31-4B8C-83A1-F6EECF244321}">
                <p14:modId xmlns:p14="http://schemas.microsoft.com/office/powerpoint/2010/main" val="3995200192"/>
              </p:ext>
            </p:extLst>
          </p:nvPr>
        </p:nvGraphicFramePr>
        <p:xfrm>
          <a:off x="3121813" y="2278256"/>
          <a:ext cx="2786400" cy="2574000"/>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50" name="グラフ 49"/>
          <p:cNvGraphicFramePr>
            <a:graphicFrameLocks/>
          </p:cNvGraphicFramePr>
          <p:nvPr>
            <p:extLst>
              <p:ext uri="{D42A27DB-BD31-4B8C-83A1-F6EECF244321}">
                <p14:modId xmlns:p14="http://schemas.microsoft.com/office/powerpoint/2010/main" val="3473000301"/>
              </p:ext>
            </p:extLst>
          </p:nvPr>
        </p:nvGraphicFramePr>
        <p:xfrm>
          <a:off x="114339" y="2295160"/>
          <a:ext cx="2786400" cy="2574000"/>
        </p:xfrm>
        <a:graphic>
          <a:graphicData uri="http://schemas.openxmlformats.org/drawingml/2006/chart">
            <c:chart xmlns:c="http://schemas.openxmlformats.org/drawingml/2006/chart" xmlns:r="http://schemas.openxmlformats.org/officeDocument/2006/relationships" r:id="rId6"/>
          </a:graphicData>
        </a:graphic>
      </p:graphicFrame>
      <p:sp>
        <p:nvSpPr>
          <p:cNvPr id="17426" name="Text Box 13"/>
          <p:cNvSpPr txBox="1">
            <a:spLocks noChangeArrowheads="1"/>
          </p:cNvSpPr>
          <p:nvPr/>
        </p:nvSpPr>
        <p:spPr bwMode="auto">
          <a:xfrm>
            <a:off x="-38857" y="1268760"/>
            <a:ext cx="4527651" cy="276999"/>
          </a:xfrm>
          <a:prstGeom prst="rect">
            <a:avLst/>
          </a:prstGeom>
          <a:noFill/>
          <a:ln w="9525">
            <a:noFill/>
            <a:miter lim="800000"/>
            <a:headEnd/>
            <a:tailEnd/>
          </a:ln>
        </p:spPr>
        <p:txBody>
          <a:bodyPr wrap="square">
            <a:spAutoFit/>
          </a:bodyPr>
          <a:lstStyle/>
          <a:p>
            <a:pPr algn="just"/>
            <a:r>
              <a:rPr lang="en-US" altLang="ja-JP" sz="1200" baseline="0" dirty="0">
                <a:solidFill>
                  <a:schemeClr val="tx1"/>
                </a:solidFill>
              </a:rPr>
              <a:t>&lt;</a:t>
            </a:r>
            <a:r>
              <a:rPr lang="ja-JP" altLang="en-US" sz="1200" baseline="0" dirty="0">
                <a:solidFill>
                  <a:schemeClr val="tx1"/>
                </a:solidFill>
              </a:rPr>
              <a:t>処理水量あたりの部門別職員数　</a:t>
            </a:r>
            <a:r>
              <a:rPr lang="ja-JP" altLang="en-US" sz="1000" baseline="0" dirty="0">
                <a:solidFill>
                  <a:schemeClr val="tx1"/>
                </a:solidFill>
              </a:rPr>
              <a:t>（</a:t>
            </a:r>
            <a:r>
              <a:rPr lang="en-US" altLang="ja-JP" sz="1000" baseline="0" dirty="0"/>
              <a:t>2016</a:t>
            </a:r>
            <a:r>
              <a:rPr lang="ja-JP" altLang="en-US" sz="1000" baseline="0" dirty="0">
                <a:solidFill>
                  <a:schemeClr val="tx1"/>
                </a:solidFill>
              </a:rPr>
              <a:t>年度　単位：人</a:t>
            </a:r>
            <a:r>
              <a:rPr lang="en-US" altLang="ja-JP" sz="1000" baseline="0" dirty="0">
                <a:solidFill>
                  <a:schemeClr val="tx1"/>
                </a:solidFill>
              </a:rPr>
              <a:t>/</a:t>
            </a:r>
            <a:r>
              <a:rPr lang="ja-JP" altLang="en-US" sz="1000" baseline="0" dirty="0">
                <a:solidFill>
                  <a:schemeClr val="tx1"/>
                </a:solidFill>
              </a:rPr>
              <a:t>億</a:t>
            </a:r>
            <a:r>
              <a:rPr lang="en-US" altLang="ja-JP" sz="1000" baseline="0" dirty="0">
                <a:solidFill>
                  <a:schemeClr val="tx1"/>
                </a:solidFill>
              </a:rPr>
              <a:t>m</a:t>
            </a:r>
            <a:r>
              <a:rPr lang="en-US" altLang="ja-JP" sz="1000" baseline="30000" dirty="0">
                <a:solidFill>
                  <a:schemeClr val="tx1"/>
                </a:solidFill>
              </a:rPr>
              <a:t>3</a:t>
            </a:r>
            <a:r>
              <a:rPr lang="ja-JP" altLang="en-US" sz="1000" baseline="0" dirty="0">
                <a:solidFill>
                  <a:schemeClr val="tx1"/>
                </a:solidFill>
              </a:rPr>
              <a:t>）</a:t>
            </a:r>
            <a:r>
              <a:rPr lang="en-US" altLang="ja-JP" sz="1200" baseline="0" dirty="0">
                <a:solidFill>
                  <a:schemeClr val="tx1"/>
                </a:solidFill>
              </a:rPr>
              <a:t>&gt;</a:t>
            </a:r>
          </a:p>
        </p:txBody>
      </p:sp>
      <p:sp>
        <p:nvSpPr>
          <p:cNvPr id="17421" name="Text Box 4"/>
          <p:cNvSpPr txBox="1">
            <a:spLocks noChangeArrowheads="1"/>
          </p:cNvSpPr>
          <p:nvPr/>
        </p:nvSpPr>
        <p:spPr bwMode="auto">
          <a:xfrm>
            <a:off x="168179" y="1927920"/>
            <a:ext cx="1082348" cy="246221"/>
          </a:xfrm>
          <a:prstGeom prst="rect">
            <a:avLst/>
          </a:prstGeom>
          <a:noFill/>
          <a:ln w="9525">
            <a:noFill/>
            <a:miter lim="800000"/>
            <a:headEnd/>
            <a:tailEnd/>
          </a:ln>
        </p:spPr>
        <p:txBody>
          <a:bodyPr wrap="none">
            <a:spAutoFit/>
          </a:bodyPr>
          <a:lstStyle/>
          <a:p>
            <a:pPr algn="just"/>
            <a:r>
              <a:rPr lang="en-US" altLang="ja-JP" sz="1000" baseline="0" dirty="0">
                <a:solidFill>
                  <a:schemeClr val="tx1"/>
                </a:solidFill>
              </a:rPr>
              <a:t>○</a:t>
            </a:r>
            <a:r>
              <a:rPr lang="ja-JP" altLang="en-US" sz="1000" dirty="0"/>
              <a:t>維持管理</a:t>
            </a:r>
            <a:r>
              <a:rPr lang="ja-JP" altLang="en-US" sz="1000" baseline="0" dirty="0">
                <a:solidFill>
                  <a:schemeClr val="tx1"/>
                </a:solidFill>
              </a:rPr>
              <a:t>部門</a:t>
            </a:r>
          </a:p>
        </p:txBody>
      </p:sp>
      <p:sp>
        <p:nvSpPr>
          <p:cNvPr id="17424" name="Text Box 7"/>
          <p:cNvSpPr txBox="1">
            <a:spLocks noChangeArrowheads="1"/>
          </p:cNvSpPr>
          <p:nvPr/>
        </p:nvSpPr>
        <p:spPr bwMode="auto">
          <a:xfrm>
            <a:off x="3121813" y="1927920"/>
            <a:ext cx="819150" cy="228600"/>
          </a:xfrm>
          <a:prstGeom prst="rect">
            <a:avLst/>
          </a:prstGeom>
          <a:noFill/>
          <a:ln w="9525">
            <a:noFill/>
            <a:miter lim="800000"/>
            <a:headEnd/>
            <a:tailEnd/>
          </a:ln>
        </p:spPr>
        <p:txBody>
          <a:bodyPr wrap="none">
            <a:spAutoFit/>
          </a:bodyPr>
          <a:lstStyle/>
          <a:p>
            <a:pPr algn="just"/>
            <a:r>
              <a:rPr lang="en-US" altLang="ja-JP" sz="1000" baseline="0" dirty="0">
                <a:solidFill>
                  <a:schemeClr val="tx1"/>
                </a:solidFill>
              </a:rPr>
              <a:t>○</a:t>
            </a:r>
            <a:r>
              <a:rPr lang="ja-JP" altLang="en-US" sz="1000" baseline="0" dirty="0">
                <a:solidFill>
                  <a:schemeClr val="tx1"/>
                </a:solidFill>
              </a:rPr>
              <a:t>資本部門</a:t>
            </a:r>
          </a:p>
        </p:txBody>
      </p:sp>
      <p:sp>
        <p:nvSpPr>
          <p:cNvPr id="17425" name="Text Box 8"/>
          <p:cNvSpPr txBox="1">
            <a:spLocks noChangeArrowheads="1"/>
          </p:cNvSpPr>
          <p:nvPr/>
        </p:nvSpPr>
        <p:spPr bwMode="auto">
          <a:xfrm>
            <a:off x="6003530" y="1919109"/>
            <a:ext cx="1558440" cy="246221"/>
          </a:xfrm>
          <a:prstGeom prst="rect">
            <a:avLst/>
          </a:prstGeom>
          <a:noFill/>
          <a:ln w="9525">
            <a:noFill/>
            <a:miter lim="800000"/>
            <a:headEnd/>
            <a:tailEnd/>
          </a:ln>
        </p:spPr>
        <p:txBody>
          <a:bodyPr wrap="none">
            <a:spAutoFit/>
          </a:bodyPr>
          <a:lstStyle/>
          <a:p>
            <a:pPr algn="just"/>
            <a:r>
              <a:rPr lang="en-US" altLang="ja-JP" sz="1000" baseline="0" dirty="0">
                <a:solidFill>
                  <a:schemeClr val="tx1"/>
                </a:solidFill>
              </a:rPr>
              <a:t>○</a:t>
            </a:r>
            <a:r>
              <a:rPr lang="ja-JP" altLang="en-US" sz="1000" baseline="0" dirty="0">
                <a:solidFill>
                  <a:schemeClr val="tx1"/>
                </a:solidFill>
              </a:rPr>
              <a:t>その他（総務部門など）</a:t>
            </a:r>
            <a:endParaRPr lang="ja-JP" altLang="en-US" sz="1000" baseline="30000" dirty="0">
              <a:solidFill>
                <a:schemeClr val="tx1"/>
              </a:solidFill>
            </a:endParaRPr>
          </a:p>
        </p:txBody>
      </p:sp>
      <p:sp>
        <p:nvSpPr>
          <p:cNvPr id="17438" name="Line 50"/>
          <p:cNvSpPr>
            <a:spLocks noChangeShapeType="1"/>
          </p:cNvSpPr>
          <p:nvPr/>
        </p:nvSpPr>
        <p:spPr bwMode="auto">
          <a:xfrm>
            <a:off x="156038" y="3159587"/>
            <a:ext cx="1524000" cy="0"/>
          </a:xfrm>
          <a:prstGeom prst="line">
            <a:avLst/>
          </a:prstGeom>
          <a:noFill/>
          <a:ln w="9525">
            <a:noFill/>
            <a:round/>
            <a:headEnd/>
            <a:tailEnd/>
          </a:ln>
        </p:spPr>
        <p:txBody>
          <a:bodyPr/>
          <a:lstStyle/>
          <a:p>
            <a:endParaRPr lang="ja-JP" altLang="en-US"/>
          </a:p>
        </p:txBody>
      </p:sp>
      <p:sp>
        <p:nvSpPr>
          <p:cNvPr id="17439" name="Line 51"/>
          <p:cNvSpPr>
            <a:spLocks noChangeShapeType="1"/>
          </p:cNvSpPr>
          <p:nvPr/>
        </p:nvSpPr>
        <p:spPr bwMode="auto">
          <a:xfrm>
            <a:off x="193923" y="3499647"/>
            <a:ext cx="2772000" cy="5697"/>
          </a:xfrm>
          <a:prstGeom prst="line">
            <a:avLst/>
          </a:prstGeom>
          <a:noFill/>
          <a:ln w="9525">
            <a:solidFill>
              <a:srgbClr val="000000"/>
            </a:solidFill>
            <a:prstDash val="sysDot"/>
            <a:round/>
            <a:headEnd/>
            <a:tailEnd/>
          </a:ln>
        </p:spPr>
        <p:txBody>
          <a:bodyPr/>
          <a:lstStyle/>
          <a:p>
            <a:endParaRPr lang="ja-JP" altLang="en-US"/>
          </a:p>
        </p:txBody>
      </p:sp>
      <p:sp>
        <p:nvSpPr>
          <p:cNvPr id="17440" name="Text Box 52"/>
          <p:cNvSpPr txBox="1">
            <a:spLocks noChangeArrowheads="1"/>
          </p:cNvSpPr>
          <p:nvPr/>
        </p:nvSpPr>
        <p:spPr bwMode="auto">
          <a:xfrm>
            <a:off x="2638816" y="2859505"/>
            <a:ext cx="457200" cy="402291"/>
          </a:xfrm>
          <a:prstGeom prst="rect">
            <a:avLst/>
          </a:prstGeom>
          <a:noFill/>
          <a:ln w="9525">
            <a:noFill/>
            <a:miter lim="800000"/>
            <a:headEnd/>
            <a:tailEnd/>
          </a:ln>
        </p:spPr>
        <p:txBody>
          <a:bodyPr lIns="90000" tIns="46800" rIns="90000" bIns="46800">
            <a:spAutoFit/>
          </a:bodyPr>
          <a:lstStyle/>
          <a:p>
            <a:pPr algn="ctr">
              <a:spcBef>
                <a:spcPct val="0"/>
              </a:spcBef>
            </a:pPr>
            <a:r>
              <a:rPr lang="ja-JP" altLang="en-US" sz="1000" baseline="0" dirty="0">
                <a:solidFill>
                  <a:schemeClr val="tx1"/>
                </a:solidFill>
              </a:rPr>
              <a:t>平均</a:t>
            </a:r>
          </a:p>
          <a:p>
            <a:pPr algn="ctr">
              <a:spcBef>
                <a:spcPct val="0"/>
              </a:spcBef>
            </a:pPr>
            <a:r>
              <a:rPr lang="en-US" altLang="ja-JP" sz="1000" baseline="0" dirty="0">
                <a:solidFill>
                  <a:schemeClr val="tx1"/>
                </a:solidFill>
              </a:rPr>
              <a:t>79</a:t>
            </a:r>
          </a:p>
        </p:txBody>
      </p:sp>
      <p:sp>
        <p:nvSpPr>
          <p:cNvPr id="17445" name="Line 57"/>
          <p:cNvSpPr>
            <a:spLocks noChangeShapeType="1"/>
          </p:cNvSpPr>
          <p:nvPr/>
        </p:nvSpPr>
        <p:spPr bwMode="auto">
          <a:xfrm>
            <a:off x="3087364" y="3250434"/>
            <a:ext cx="2772000" cy="19084"/>
          </a:xfrm>
          <a:prstGeom prst="line">
            <a:avLst/>
          </a:prstGeom>
          <a:noFill/>
          <a:ln w="9525">
            <a:solidFill>
              <a:srgbClr val="000000"/>
            </a:solidFill>
            <a:prstDash val="sysDot"/>
            <a:round/>
            <a:headEnd/>
            <a:tailEnd/>
          </a:ln>
        </p:spPr>
        <p:txBody>
          <a:bodyPr/>
          <a:lstStyle/>
          <a:p>
            <a:endParaRPr lang="ja-JP" altLang="en-US"/>
          </a:p>
        </p:txBody>
      </p:sp>
      <p:sp>
        <p:nvSpPr>
          <p:cNvPr id="17446" name="Text Box 58"/>
          <p:cNvSpPr txBox="1">
            <a:spLocks noChangeArrowheads="1"/>
          </p:cNvSpPr>
          <p:nvPr/>
        </p:nvSpPr>
        <p:spPr bwMode="auto">
          <a:xfrm>
            <a:off x="5619017" y="2523486"/>
            <a:ext cx="457200" cy="402291"/>
          </a:xfrm>
          <a:prstGeom prst="rect">
            <a:avLst/>
          </a:prstGeom>
          <a:noFill/>
          <a:ln w="9525">
            <a:noFill/>
            <a:miter lim="800000"/>
            <a:headEnd/>
            <a:tailEnd/>
          </a:ln>
        </p:spPr>
        <p:txBody>
          <a:bodyPr lIns="90000" tIns="46800" rIns="90000" bIns="46800">
            <a:spAutoFit/>
          </a:bodyPr>
          <a:lstStyle/>
          <a:p>
            <a:pPr algn="ctr">
              <a:spcBef>
                <a:spcPct val="0"/>
              </a:spcBef>
            </a:pPr>
            <a:r>
              <a:rPr lang="ja-JP" altLang="en-US" sz="1000" baseline="0" dirty="0">
                <a:solidFill>
                  <a:schemeClr val="tx1"/>
                </a:solidFill>
              </a:rPr>
              <a:t>平均</a:t>
            </a:r>
          </a:p>
          <a:p>
            <a:pPr algn="ctr">
              <a:spcBef>
                <a:spcPct val="0"/>
              </a:spcBef>
            </a:pPr>
            <a:r>
              <a:rPr lang="en-US" altLang="ja-JP" sz="1000" baseline="0" dirty="0">
                <a:solidFill>
                  <a:schemeClr val="tx1"/>
                </a:solidFill>
              </a:rPr>
              <a:t>45</a:t>
            </a:r>
            <a:endParaRPr lang="ja-JP" altLang="en-US" sz="1000" baseline="0" dirty="0">
              <a:solidFill>
                <a:schemeClr val="tx1"/>
              </a:solidFill>
            </a:endParaRPr>
          </a:p>
        </p:txBody>
      </p:sp>
      <p:sp>
        <p:nvSpPr>
          <p:cNvPr id="17447" name="Line 59"/>
          <p:cNvSpPr>
            <a:spLocks noChangeShapeType="1"/>
          </p:cNvSpPr>
          <p:nvPr/>
        </p:nvSpPr>
        <p:spPr bwMode="auto">
          <a:xfrm>
            <a:off x="5983157" y="3297021"/>
            <a:ext cx="2772000" cy="11976"/>
          </a:xfrm>
          <a:prstGeom prst="line">
            <a:avLst/>
          </a:prstGeom>
          <a:noFill/>
          <a:ln w="9525">
            <a:solidFill>
              <a:srgbClr val="000000"/>
            </a:solidFill>
            <a:prstDash val="sysDot"/>
            <a:round/>
            <a:headEnd/>
            <a:tailEnd/>
          </a:ln>
        </p:spPr>
        <p:txBody>
          <a:bodyPr/>
          <a:lstStyle/>
          <a:p>
            <a:endParaRPr lang="ja-JP" altLang="en-US"/>
          </a:p>
        </p:txBody>
      </p:sp>
      <p:sp>
        <p:nvSpPr>
          <p:cNvPr id="17448" name="Text Box 60"/>
          <p:cNvSpPr txBox="1">
            <a:spLocks noChangeArrowheads="1"/>
          </p:cNvSpPr>
          <p:nvPr/>
        </p:nvSpPr>
        <p:spPr bwMode="auto">
          <a:xfrm>
            <a:off x="8581703" y="2615862"/>
            <a:ext cx="457200" cy="402291"/>
          </a:xfrm>
          <a:prstGeom prst="rect">
            <a:avLst/>
          </a:prstGeom>
          <a:noFill/>
          <a:ln w="9525">
            <a:noFill/>
            <a:miter lim="800000"/>
            <a:headEnd/>
            <a:tailEnd/>
          </a:ln>
        </p:spPr>
        <p:txBody>
          <a:bodyPr lIns="90000" tIns="46800" rIns="90000" bIns="46800">
            <a:spAutoFit/>
          </a:bodyPr>
          <a:lstStyle/>
          <a:p>
            <a:pPr algn="ctr">
              <a:spcBef>
                <a:spcPct val="0"/>
              </a:spcBef>
            </a:pPr>
            <a:r>
              <a:rPr lang="ja-JP" altLang="en-US" sz="1000" baseline="0" dirty="0">
                <a:solidFill>
                  <a:schemeClr val="tx1"/>
                </a:solidFill>
              </a:rPr>
              <a:t>平均</a:t>
            </a:r>
          </a:p>
          <a:p>
            <a:pPr algn="ctr">
              <a:spcBef>
                <a:spcPct val="0"/>
              </a:spcBef>
            </a:pPr>
            <a:r>
              <a:rPr lang="en-US" altLang="ja-JP" sz="1000" baseline="0" dirty="0">
                <a:solidFill>
                  <a:schemeClr val="tx1"/>
                </a:solidFill>
              </a:rPr>
              <a:t>23</a:t>
            </a:r>
            <a:endParaRPr lang="ja-JP" altLang="en-US" sz="1000" baseline="0" dirty="0">
              <a:solidFill>
                <a:schemeClr val="tx1"/>
              </a:solidFill>
            </a:endParaRPr>
          </a:p>
        </p:txBody>
      </p:sp>
      <p:grpSp>
        <p:nvGrpSpPr>
          <p:cNvPr id="2" name="グループ化 51"/>
          <p:cNvGrpSpPr/>
          <p:nvPr/>
        </p:nvGrpSpPr>
        <p:grpSpPr>
          <a:xfrm>
            <a:off x="168179" y="394156"/>
            <a:ext cx="8712968" cy="369332"/>
            <a:chOff x="179512" y="260648"/>
            <a:chExt cx="8712968" cy="369332"/>
          </a:xfrm>
        </p:grpSpPr>
        <p:sp>
          <p:nvSpPr>
            <p:cNvPr id="54" name="正方形/長方形 53"/>
            <p:cNvSpPr/>
            <p:nvPr/>
          </p:nvSpPr>
          <p:spPr>
            <a:xfrm>
              <a:off x="251520" y="260648"/>
              <a:ext cx="5904656" cy="369332"/>
            </a:xfrm>
            <a:prstGeom prst="rect">
              <a:avLst/>
            </a:prstGeom>
          </p:spPr>
          <p:txBody>
            <a:bodyPr wrap="square">
              <a:spAutoFit/>
            </a:bodyPr>
            <a:lstStyle/>
            <a:p>
              <a:pPr>
                <a:spcBef>
                  <a:spcPct val="0"/>
                </a:spcBef>
              </a:pPr>
              <a:r>
                <a:rPr lang="ja-JP" altLang="en-US" b="1" dirty="0">
                  <a:latin typeface="Times New Roman" pitchFamily="18" charset="0"/>
                  <a:ea typeface="ＭＳ ゴシック" pitchFamily="49" charset="-128"/>
                </a:rPr>
                <a:t>（参考）</a:t>
              </a:r>
              <a:r>
                <a:rPr lang="en-US" altLang="ja-JP" b="1" dirty="0">
                  <a:latin typeface="Times New Roman" pitchFamily="18" charset="0"/>
                  <a:ea typeface="ＭＳ ゴシック" pitchFamily="49" charset="-128"/>
                </a:rPr>
                <a:t>2016</a:t>
              </a:r>
              <a:r>
                <a:rPr lang="ja-JP" altLang="en-US" b="1" dirty="0">
                  <a:latin typeface="Times New Roman" pitchFamily="18" charset="0"/>
                  <a:ea typeface="ＭＳ ゴシック" pitchFamily="49" charset="-128"/>
                </a:rPr>
                <a:t>年度時点　他都市と比較した職員数</a:t>
              </a:r>
            </a:p>
          </p:txBody>
        </p:sp>
        <p:cxnSp>
          <p:nvCxnSpPr>
            <p:cNvPr id="55" name="直線コネクタ 54"/>
            <p:cNvCxnSpPr/>
            <p:nvPr/>
          </p:nvCxnSpPr>
          <p:spPr>
            <a:xfrm>
              <a:off x="179512" y="620688"/>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28" name="テキスト ボックス 27"/>
          <p:cNvSpPr txBox="1"/>
          <p:nvPr/>
        </p:nvSpPr>
        <p:spPr>
          <a:xfrm>
            <a:off x="0" y="0"/>
            <a:ext cx="3851920" cy="260648"/>
          </a:xfrm>
          <a:prstGeom prst="rect">
            <a:avLst/>
          </a:prstGeom>
          <a:noFill/>
        </p:spPr>
        <p:txBody>
          <a:bodyPr wrap="square" rtlCol="0">
            <a:spAutoFit/>
          </a:bodyPr>
          <a:lstStyle/>
          <a:p>
            <a:r>
              <a:rPr lang="en-US" altLang="ja-JP" sz="1100" dirty="0"/>
              <a:t>Ⅱ</a:t>
            </a:r>
            <a:r>
              <a:rPr lang="ja-JP" altLang="en-US" sz="1100" dirty="0"/>
              <a:t>　公民連携</a:t>
            </a:r>
            <a:r>
              <a:rPr lang="en-US" altLang="ja-JP" sz="1100" dirty="0"/>
              <a:t>/</a:t>
            </a:r>
            <a:r>
              <a:rPr lang="ja-JP" altLang="en-US" sz="1100" dirty="0"/>
              <a:t>経営形態の見直し</a:t>
            </a:r>
            <a:r>
              <a:rPr lang="en-US" altLang="ja-JP" sz="1100" dirty="0"/>
              <a:t>【</a:t>
            </a:r>
            <a:r>
              <a:rPr lang="ja-JP" altLang="en-US" sz="1100" dirty="0"/>
              <a:t>民営化の取組</a:t>
            </a:r>
            <a:r>
              <a:rPr lang="en-US" altLang="ja-JP" sz="1100" dirty="0"/>
              <a:t>】</a:t>
            </a:r>
            <a:r>
              <a:rPr lang="ja-JP" altLang="en-US" sz="1100" dirty="0"/>
              <a:t>・下水道</a:t>
            </a:r>
            <a:endParaRPr kumimoji="1" lang="en-US" altLang="ja-JP" sz="1100" dirty="0"/>
          </a:p>
        </p:txBody>
      </p:sp>
      <p:sp>
        <p:nvSpPr>
          <p:cNvPr id="3" name="スライド番号プレースホルダー 2"/>
          <p:cNvSpPr>
            <a:spLocks noGrp="1"/>
          </p:cNvSpPr>
          <p:nvPr>
            <p:ph type="sldNum" sz="quarter" idx="12"/>
          </p:nvPr>
        </p:nvSpPr>
        <p:spPr/>
        <p:txBody>
          <a:bodyPr/>
          <a:lstStyle/>
          <a:p>
            <a:fld id="{CCEC3038-1CF1-4B63-9920-55248DCFBA97}" type="slidenum">
              <a:rPr kumimoji="1" lang="ja-JP" altLang="en-US" smtClean="0"/>
              <a:pPr/>
              <a:t>89</a:t>
            </a:fld>
            <a:endParaRPr kumimoji="1" lang="ja-JP" altLang="en-US" dirty="0"/>
          </a:p>
        </p:txBody>
      </p:sp>
      <p:sp>
        <p:nvSpPr>
          <p:cNvPr id="23" name="テキスト ボックス 22"/>
          <p:cNvSpPr txBox="1"/>
          <p:nvPr/>
        </p:nvSpPr>
        <p:spPr>
          <a:xfrm>
            <a:off x="6877997" y="150700"/>
            <a:ext cx="646331" cy="369332"/>
          </a:xfrm>
          <a:prstGeom prst="rect">
            <a:avLst/>
          </a:prstGeom>
          <a:solidFill>
            <a:schemeClr val="bg2">
              <a:lumMod val="50000"/>
            </a:schemeClr>
          </a:solidFill>
          <a:ln>
            <a:solidFill>
              <a:schemeClr val="bg2">
                <a:lumMod val="25000"/>
              </a:schemeClr>
            </a:solidFill>
          </a:ln>
        </p:spPr>
        <p:txBody>
          <a:bodyPr wrap="none" rtlCol="0">
            <a:spAutoFit/>
          </a:bodyPr>
          <a:lstStyle/>
          <a:p>
            <a:r>
              <a:rPr lang="ja-JP" altLang="en-US" b="1" dirty="0">
                <a:solidFill>
                  <a:schemeClr val="bg1"/>
                </a:solidFill>
                <a:latin typeface="Meiryo UI" panose="020B0604030504040204" pitchFamily="50" charset="-128"/>
                <a:ea typeface="Meiryo UI" panose="020B0604030504040204" pitchFamily="50" charset="-128"/>
              </a:rPr>
              <a:t>追加</a:t>
            </a:r>
            <a:endParaRPr kumimoji="1" lang="ja-JP" altLang="en-US" b="1" dirty="0">
              <a:solidFill>
                <a:schemeClr val="bg1"/>
              </a:solidFill>
              <a:latin typeface="Meiryo UI" panose="020B0604030504040204" pitchFamily="50" charset="-128"/>
              <a:ea typeface="Meiryo UI" panose="020B0604030504040204" pitchFamily="50" charset="-128"/>
            </a:endParaRPr>
          </a:p>
        </p:txBody>
      </p:sp>
      <p:sp>
        <p:nvSpPr>
          <p:cNvPr id="25" name="テキスト ボックス 24"/>
          <p:cNvSpPr txBox="1"/>
          <p:nvPr/>
        </p:nvSpPr>
        <p:spPr>
          <a:xfrm>
            <a:off x="8154652" y="33323"/>
            <a:ext cx="899592" cy="307778"/>
          </a:xfrm>
          <a:prstGeom prst="rect">
            <a:avLst/>
          </a:prstGeom>
          <a:noFill/>
        </p:spPr>
        <p:txBody>
          <a:bodyPr wrap="square" rtlCol="0">
            <a:spAutoFit/>
          </a:bodyPr>
          <a:lstStyle/>
          <a:p>
            <a:r>
              <a:rPr lang="en-US" altLang="ja-JP" sz="1400" dirty="0" smtClean="0"/>
              <a:t>C5.(85)</a:t>
            </a:r>
            <a:endParaRPr lang="ja-JP" altLang="en-US" sz="1400" dirty="0"/>
          </a:p>
        </p:txBody>
      </p:sp>
    </p:spTree>
    <p:extLst>
      <p:ext uri="{BB962C8B-B14F-4D97-AF65-F5344CB8AC3E}">
        <p14:creationId xmlns:p14="http://schemas.microsoft.com/office/powerpoint/2010/main" val="3054384719"/>
      </p:ext>
    </p:extLst>
  </p:cSld>
  <p:clrMapOvr>
    <a:masterClrMapping/>
  </p:clrMapOvr>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角丸四角形 15"/>
          <p:cNvSpPr/>
          <p:nvPr/>
        </p:nvSpPr>
        <p:spPr>
          <a:xfrm>
            <a:off x="323528" y="3212976"/>
            <a:ext cx="432048" cy="216024"/>
          </a:xfrm>
          <a:prstGeom prst="roundRect">
            <a:avLst>
              <a:gd name="adj" fmla="val 24221"/>
            </a:avLst>
          </a:prstGeom>
          <a:solidFill>
            <a:schemeClr val="accent6">
              <a:lumMod val="60000"/>
              <a:lumOff val="40000"/>
              <a:alpha val="5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3" name="角丸四角形 22"/>
          <p:cNvSpPr/>
          <p:nvPr/>
        </p:nvSpPr>
        <p:spPr>
          <a:xfrm>
            <a:off x="2399060" y="2996952"/>
            <a:ext cx="2088233" cy="720080"/>
          </a:xfrm>
          <a:prstGeom prst="roundRect">
            <a:avLst>
              <a:gd name="adj" fmla="val 13730"/>
            </a:avLst>
          </a:prstGeom>
          <a:solidFill>
            <a:schemeClr val="accent6">
              <a:lumMod val="60000"/>
              <a:lumOff val="40000"/>
              <a:alpha val="5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4" name="角丸四角形 23"/>
          <p:cNvSpPr/>
          <p:nvPr/>
        </p:nvSpPr>
        <p:spPr>
          <a:xfrm>
            <a:off x="4503936" y="3611116"/>
            <a:ext cx="2088233" cy="1368000"/>
          </a:xfrm>
          <a:prstGeom prst="roundRect">
            <a:avLst>
              <a:gd name="adj" fmla="val 10203"/>
            </a:avLst>
          </a:prstGeom>
          <a:solidFill>
            <a:schemeClr val="accent6">
              <a:lumMod val="60000"/>
              <a:lumOff val="40000"/>
              <a:alpha val="5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5" name="角丸四角形 24"/>
          <p:cNvSpPr/>
          <p:nvPr/>
        </p:nvSpPr>
        <p:spPr>
          <a:xfrm>
            <a:off x="7723397" y="3553966"/>
            <a:ext cx="809043" cy="504056"/>
          </a:xfrm>
          <a:prstGeom prst="roundRect">
            <a:avLst>
              <a:gd name="adj" fmla="val 12092"/>
            </a:avLst>
          </a:prstGeom>
          <a:solidFill>
            <a:schemeClr val="accent6">
              <a:lumMod val="60000"/>
              <a:lumOff val="40000"/>
              <a:alpha val="5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6" name="角丸四角形 25"/>
          <p:cNvSpPr/>
          <p:nvPr/>
        </p:nvSpPr>
        <p:spPr>
          <a:xfrm>
            <a:off x="6637387" y="4062138"/>
            <a:ext cx="1895053" cy="504056"/>
          </a:xfrm>
          <a:prstGeom prst="roundRect">
            <a:avLst>
              <a:gd name="adj" fmla="val 12092"/>
            </a:avLst>
          </a:prstGeom>
          <a:solidFill>
            <a:schemeClr val="accent6">
              <a:lumMod val="60000"/>
              <a:lumOff val="40000"/>
              <a:alpha val="5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1" name="角丸四角形 30"/>
          <p:cNvSpPr/>
          <p:nvPr/>
        </p:nvSpPr>
        <p:spPr>
          <a:xfrm>
            <a:off x="7723397" y="6044853"/>
            <a:ext cx="809043" cy="504056"/>
          </a:xfrm>
          <a:prstGeom prst="roundRect">
            <a:avLst>
              <a:gd name="adj" fmla="val 8313"/>
            </a:avLst>
          </a:prstGeom>
          <a:solidFill>
            <a:schemeClr val="accent6">
              <a:lumMod val="60000"/>
              <a:lumOff val="40000"/>
              <a:alpha val="5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3" name="角丸四角形 32"/>
          <p:cNvSpPr/>
          <p:nvPr/>
        </p:nvSpPr>
        <p:spPr>
          <a:xfrm>
            <a:off x="2396145" y="6068307"/>
            <a:ext cx="2091148" cy="480602"/>
          </a:xfrm>
          <a:prstGeom prst="roundRect">
            <a:avLst>
              <a:gd name="adj" fmla="val 10203"/>
            </a:avLst>
          </a:prstGeom>
          <a:solidFill>
            <a:schemeClr val="accent6">
              <a:lumMod val="60000"/>
              <a:lumOff val="40000"/>
              <a:alpha val="5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4" name="角丸四角形 33"/>
          <p:cNvSpPr/>
          <p:nvPr/>
        </p:nvSpPr>
        <p:spPr>
          <a:xfrm>
            <a:off x="4514341" y="5858222"/>
            <a:ext cx="2088233" cy="875035"/>
          </a:xfrm>
          <a:prstGeom prst="roundRect">
            <a:avLst>
              <a:gd name="adj" fmla="val 10813"/>
            </a:avLst>
          </a:prstGeom>
          <a:solidFill>
            <a:schemeClr val="accent6">
              <a:lumMod val="60000"/>
              <a:lumOff val="40000"/>
              <a:alpha val="5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 name="テキスト ボックス 7"/>
          <p:cNvSpPr txBox="1"/>
          <p:nvPr/>
        </p:nvSpPr>
        <p:spPr>
          <a:xfrm>
            <a:off x="8244408" y="1"/>
            <a:ext cx="899592" cy="307777"/>
          </a:xfrm>
          <a:prstGeom prst="rect">
            <a:avLst/>
          </a:prstGeom>
          <a:noFill/>
        </p:spPr>
        <p:txBody>
          <a:bodyPr wrap="square" rtlCol="0">
            <a:spAutoFit/>
          </a:bodyPr>
          <a:lstStyle/>
          <a:p>
            <a:r>
              <a:rPr kumimoji="1" lang="en-US" altLang="ja-JP" sz="1400" dirty="0"/>
              <a:t>C6</a:t>
            </a:r>
            <a:endParaRPr kumimoji="1" lang="ja-JP" altLang="en-US" sz="1400" dirty="0"/>
          </a:p>
        </p:txBody>
      </p:sp>
      <p:sp>
        <p:nvSpPr>
          <p:cNvPr id="9" name="テキスト ボックス 8"/>
          <p:cNvSpPr txBox="1"/>
          <p:nvPr/>
        </p:nvSpPr>
        <p:spPr>
          <a:xfrm>
            <a:off x="0" y="0"/>
            <a:ext cx="7524328" cy="461665"/>
          </a:xfrm>
          <a:prstGeom prst="rect">
            <a:avLst/>
          </a:prstGeom>
          <a:solidFill>
            <a:srgbClr val="0070C0"/>
          </a:solidFill>
        </p:spPr>
        <p:txBody>
          <a:bodyPr wrap="square" rtlCol="0">
            <a:spAutoFit/>
          </a:bodyPr>
          <a:lstStyle/>
          <a:p>
            <a:r>
              <a:rPr lang="en-US" altLang="ja-JP" sz="2400" b="1" u="sng" dirty="0">
                <a:solidFill>
                  <a:schemeClr val="bg1"/>
                </a:solidFill>
                <a:latin typeface="+mn-ea"/>
              </a:rPr>
              <a:t>Ⅱ</a:t>
            </a:r>
            <a:r>
              <a:rPr kumimoji="1" lang="en-US" altLang="ja-JP" sz="2400" b="1" u="sng" dirty="0">
                <a:solidFill>
                  <a:schemeClr val="bg1"/>
                </a:solidFill>
                <a:latin typeface="+mn-ea"/>
                <a:ea typeface="+mn-ea"/>
              </a:rPr>
              <a:t>【</a:t>
            </a:r>
            <a:r>
              <a:rPr kumimoji="1" lang="ja-JP" altLang="en-US" sz="2400" b="1" u="sng" dirty="0">
                <a:solidFill>
                  <a:schemeClr val="bg1"/>
                </a:solidFill>
                <a:latin typeface="+mn-ea"/>
                <a:ea typeface="+mn-ea"/>
              </a:rPr>
              <a:t>民営化の取組</a:t>
            </a:r>
            <a:r>
              <a:rPr kumimoji="1" lang="en-US" altLang="ja-JP" sz="2400" b="1" u="sng" dirty="0">
                <a:solidFill>
                  <a:schemeClr val="bg1"/>
                </a:solidFill>
                <a:latin typeface="+mn-ea"/>
                <a:ea typeface="+mn-ea"/>
              </a:rPr>
              <a:t>】(</a:t>
            </a:r>
            <a:r>
              <a:rPr lang="en-US" altLang="ja-JP" sz="2400" b="1" u="sng" dirty="0">
                <a:solidFill>
                  <a:schemeClr val="bg1"/>
                </a:solidFill>
                <a:latin typeface="+mn-ea"/>
              </a:rPr>
              <a:t>5</a:t>
            </a:r>
            <a:r>
              <a:rPr kumimoji="1" lang="en-US" altLang="ja-JP" sz="2400" b="1" u="sng" dirty="0">
                <a:solidFill>
                  <a:schemeClr val="bg1"/>
                </a:solidFill>
                <a:latin typeface="+mn-ea"/>
                <a:ea typeface="+mn-ea"/>
              </a:rPr>
              <a:t>)</a:t>
            </a:r>
            <a:r>
              <a:rPr kumimoji="1" lang="ja-JP" altLang="en-US" sz="2400" b="1" u="sng" dirty="0">
                <a:solidFill>
                  <a:schemeClr val="bg1"/>
                </a:solidFill>
                <a:latin typeface="+mn-ea"/>
                <a:ea typeface="+mn-ea"/>
              </a:rPr>
              <a:t>　</a:t>
            </a:r>
            <a:r>
              <a:rPr lang="ja-JP" altLang="en-US" sz="2400" b="1" u="sng" dirty="0">
                <a:solidFill>
                  <a:schemeClr val="bg1"/>
                </a:solidFill>
                <a:latin typeface="+mn-ea"/>
              </a:rPr>
              <a:t>幼稚園・保育所</a:t>
            </a:r>
            <a:endParaRPr kumimoji="1" lang="ja-JP" altLang="en-US" sz="2400" b="1" u="sng" dirty="0">
              <a:solidFill>
                <a:schemeClr val="bg1"/>
              </a:solidFill>
              <a:latin typeface="+mn-ea"/>
              <a:ea typeface="+mn-ea"/>
            </a:endParaRPr>
          </a:p>
        </p:txBody>
      </p:sp>
      <p:graphicFrame>
        <p:nvGraphicFramePr>
          <p:cNvPr id="11" name="表 10"/>
          <p:cNvGraphicFramePr>
            <a:graphicFrameLocks noGrp="1"/>
          </p:cNvGraphicFramePr>
          <p:nvPr>
            <p:extLst>
              <p:ext uri="{D42A27DB-BD31-4B8C-83A1-F6EECF244321}">
                <p14:modId xmlns:p14="http://schemas.microsoft.com/office/powerpoint/2010/main" val="1526536898"/>
              </p:ext>
            </p:extLst>
          </p:nvPr>
        </p:nvGraphicFramePr>
        <p:xfrm>
          <a:off x="251520" y="548680"/>
          <a:ext cx="8496944" cy="6247759"/>
        </p:xfrm>
        <a:graphic>
          <a:graphicData uri="http://schemas.openxmlformats.org/drawingml/2006/table">
            <a:tbl>
              <a:tblPr firstRow="1">
                <a:tableStyleId>{5C22544A-7EE6-4342-B048-85BDC9FD1C3A}</a:tableStyleId>
              </a:tblPr>
              <a:tblGrid>
                <a:gridCol w="2124236">
                  <a:extLst>
                    <a:ext uri="{9D8B030D-6E8A-4147-A177-3AD203B41FA5}">
                      <a16:colId xmlns:a16="http://schemas.microsoft.com/office/drawing/2014/main" xmlns="" val="20000"/>
                    </a:ext>
                  </a:extLst>
                </a:gridCol>
                <a:gridCol w="2124236">
                  <a:extLst>
                    <a:ext uri="{9D8B030D-6E8A-4147-A177-3AD203B41FA5}">
                      <a16:colId xmlns:a16="http://schemas.microsoft.com/office/drawing/2014/main" xmlns="" val="20001"/>
                    </a:ext>
                  </a:extLst>
                </a:gridCol>
                <a:gridCol w="2124236">
                  <a:extLst>
                    <a:ext uri="{9D8B030D-6E8A-4147-A177-3AD203B41FA5}">
                      <a16:colId xmlns:a16="http://schemas.microsoft.com/office/drawing/2014/main" xmlns="" val="20002"/>
                    </a:ext>
                  </a:extLst>
                </a:gridCol>
                <a:gridCol w="2124236">
                  <a:extLst>
                    <a:ext uri="{9D8B030D-6E8A-4147-A177-3AD203B41FA5}">
                      <a16:colId xmlns:a16="http://schemas.microsoft.com/office/drawing/2014/main" xmlns="" val="20003"/>
                    </a:ext>
                  </a:extLst>
                </a:gridCol>
              </a:tblGrid>
              <a:tr h="360039">
                <a:tc>
                  <a:txBody>
                    <a:bodyPr/>
                    <a:lstStyle/>
                    <a:p>
                      <a:pPr algn="ctr">
                        <a:lnSpc>
                          <a:spcPts val="1800"/>
                        </a:lnSpc>
                      </a:pPr>
                      <a:r>
                        <a:rPr kumimoji="1" lang="ja-JP" altLang="en-US" sz="1400" dirty="0">
                          <a:solidFill>
                            <a:schemeClr val="tx1"/>
                          </a:solidFill>
                        </a:rPr>
                        <a:t>＜</a:t>
                      </a:r>
                      <a:r>
                        <a:rPr kumimoji="1" lang="en-US" altLang="ja-JP" sz="1400" dirty="0">
                          <a:solidFill>
                            <a:schemeClr val="tx1"/>
                          </a:solidFill>
                        </a:rPr>
                        <a:t>Why</a:t>
                      </a:r>
                      <a:r>
                        <a:rPr kumimoji="1" lang="ja-JP" altLang="en-US" sz="1400" dirty="0">
                          <a:solidFill>
                            <a:schemeClr val="tx1"/>
                          </a:solidFill>
                        </a:rPr>
                        <a:t>＞</a:t>
                      </a:r>
                    </a:p>
                  </a:txBody>
                  <a:tcPr marL="36000" marR="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ts val="1800"/>
                        </a:lnSpc>
                      </a:pPr>
                      <a:r>
                        <a:rPr kumimoji="1" lang="ja-JP" altLang="en-US" sz="1400" dirty="0">
                          <a:solidFill>
                            <a:schemeClr val="tx1"/>
                          </a:solidFill>
                        </a:rPr>
                        <a:t>＜</a:t>
                      </a:r>
                      <a:r>
                        <a:rPr kumimoji="1" lang="en-US" altLang="ja-JP" sz="1400" dirty="0">
                          <a:solidFill>
                            <a:schemeClr val="tx1"/>
                          </a:solidFill>
                        </a:rPr>
                        <a:t>Vision</a:t>
                      </a:r>
                      <a:r>
                        <a:rPr kumimoji="1" lang="ja-JP" altLang="en-US" sz="1400" dirty="0">
                          <a:solidFill>
                            <a:schemeClr val="tx1"/>
                          </a:solidFill>
                        </a:rPr>
                        <a:t>＞</a:t>
                      </a:r>
                    </a:p>
                  </a:txBody>
                  <a:tcPr marL="36000" marR="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ts val="1800"/>
                        </a:lnSpc>
                      </a:pPr>
                      <a:r>
                        <a:rPr kumimoji="1" lang="ja-JP" altLang="en-US" sz="1400" dirty="0">
                          <a:solidFill>
                            <a:schemeClr val="tx1"/>
                          </a:solidFill>
                        </a:rPr>
                        <a:t>＜</a:t>
                      </a:r>
                      <a:r>
                        <a:rPr kumimoji="1" lang="en-US" altLang="ja-JP" sz="1400" dirty="0">
                          <a:solidFill>
                            <a:schemeClr val="tx1"/>
                          </a:solidFill>
                        </a:rPr>
                        <a:t>What</a:t>
                      </a:r>
                      <a:r>
                        <a:rPr kumimoji="1" lang="ja-JP" altLang="en-US" sz="1400" dirty="0">
                          <a:solidFill>
                            <a:schemeClr val="tx1"/>
                          </a:solidFill>
                        </a:rPr>
                        <a:t>＞</a:t>
                      </a:r>
                    </a:p>
                  </a:txBody>
                  <a:tcPr marL="36000" marR="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ts val="1800"/>
                        </a:lnSpc>
                      </a:pPr>
                      <a:r>
                        <a:rPr kumimoji="1" lang="ja-JP" altLang="en-US" sz="1400" dirty="0">
                          <a:solidFill>
                            <a:schemeClr val="tx1"/>
                          </a:solidFill>
                        </a:rPr>
                        <a:t>＜</a:t>
                      </a:r>
                      <a:r>
                        <a:rPr kumimoji="1" lang="en-US" altLang="ja-JP" sz="1400" dirty="0">
                          <a:solidFill>
                            <a:schemeClr val="tx1"/>
                          </a:solidFill>
                        </a:rPr>
                        <a:t>Outcome</a:t>
                      </a:r>
                      <a:r>
                        <a:rPr kumimoji="1" lang="ja-JP" altLang="en-US" sz="1400" dirty="0">
                          <a:solidFill>
                            <a:schemeClr val="tx1"/>
                          </a:solidFill>
                        </a:rPr>
                        <a:t>＞</a:t>
                      </a:r>
                    </a:p>
                  </a:txBody>
                  <a:tcPr marL="36000" marR="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xmlns="" val="10000"/>
                  </a:ext>
                </a:extLst>
              </a:tr>
              <a:tr h="1512169">
                <a:tc>
                  <a:txBody>
                    <a:bodyPr/>
                    <a:lstStyle/>
                    <a:p>
                      <a:pPr>
                        <a:lnSpc>
                          <a:spcPts val="1700"/>
                        </a:lnSpc>
                      </a:pPr>
                      <a:r>
                        <a:rPr kumimoji="1" lang="ja-JP" altLang="en-US" sz="1200" b="0" dirty="0">
                          <a:solidFill>
                            <a:schemeClr val="tx1"/>
                          </a:solidFill>
                        </a:rPr>
                        <a:t>・</a:t>
                      </a:r>
                      <a:r>
                        <a:rPr lang="ja-JP" altLang="en-US" sz="1200" b="0" dirty="0">
                          <a:solidFill>
                            <a:schemeClr val="tx1"/>
                          </a:solidFill>
                          <a:latin typeface="+mn-ea"/>
                        </a:rPr>
                        <a:t>保育ニーズに的確に対応するため、限られた人的・物的資源を有効に活用する必要がある</a:t>
                      </a:r>
                      <a:endParaRPr lang="en-US" altLang="ja-JP" sz="1200" b="0" dirty="0">
                        <a:solidFill>
                          <a:schemeClr val="tx1"/>
                        </a:solidFill>
                        <a:latin typeface="+mn-ea"/>
                      </a:endParaRPr>
                    </a:p>
                    <a:p>
                      <a:pPr>
                        <a:lnSpc>
                          <a:spcPts val="1700"/>
                        </a:lnSpc>
                      </a:pPr>
                      <a:r>
                        <a:rPr lang="ja-JP" altLang="en-US" sz="1200" b="0" dirty="0">
                          <a:solidFill>
                            <a:schemeClr val="tx1"/>
                          </a:solidFill>
                          <a:latin typeface="+mn-ea"/>
                        </a:rPr>
                        <a:t>・</a:t>
                      </a:r>
                      <a:r>
                        <a:rPr lang="ja-JP" altLang="en-US" sz="1200" b="0" dirty="0">
                          <a:solidFill>
                            <a:schemeClr val="tx1"/>
                          </a:solidFill>
                        </a:rPr>
                        <a:t>活力ある大阪の実現のため、「現役世代への重点投資」を可能にする行財政基盤構築が必要</a:t>
                      </a:r>
                      <a:endParaRPr lang="en-US" altLang="ja-JP" sz="1200" b="0" dirty="0">
                        <a:solidFill>
                          <a:schemeClr val="tx1"/>
                        </a:solidFill>
                      </a:endParaRPr>
                    </a:p>
                    <a:p>
                      <a:pPr>
                        <a:lnSpc>
                          <a:spcPts val="1700"/>
                        </a:lnSpc>
                      </a:pPr>
                      <a:endParaRPr lang="en-US" altLang="ja-JP" sz="1200" b="0" dirty="0">
                        <a:solidFill>
                          <a:schemeClr val="tx1"/>
                        </a:solidFill>
                      </a:endParaRPr>
                    </a:p>
                  </a:txBody>
                  <a:tcPr marL="36000" marR="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nSpc>
                          <a:spcPts val="1700"/>
                        </a:lnSpc>
                      </a:pPr>
                      <a:r>
                        <a:rPr lang="ja-JP" altLang="en-US" sz="1200" b="0" dirty="0">
                          <a:solidFill>
                            <a:schemeClr val="tx1"/>
                          </a:solidFill>
                          <a:latin typeface="+mn-ea"/>
                        </a:rPr>
                        <a:t>・民間で成立している事業は民間に任せる （民営化・再編等）</a:t>
                      </a:r>
                      <a:endParaRPr lang="en-US" altLang="ja-JP" sz="1200" b="0" dirty="0">
                        <a:solidFill>
                          <a:schemeClr val="tx1"/>
                        </a:solidFill>
                        <a:latin typeface="+mn-ea"/>
                      </a:endParaRPr>
                    </a:p>
                    <a:p>
                      <a:pPr>
                        <a:lnSpc>
                          <a:spcPts val="1700"/>
                        </a:lnSpc>
                      </a:pPr>
                      <a:endParaRPr lang="en-US" altLang="ja-JP" sz="1200" b="0" dirty="0">
                        <a:solidFill>
                          <a:schemeClr val="tx1"/>
                        </a:solidFill>
                        <a:latin typeface="+mn-ea"/>
                      </a:endParaRPr>
                    </a:p>
                    <a:p>
                      <a:pPr>
                        <a:lnSpc>
                          <a:spcPts val="1700"/>
                        </a:lnSpc>
                      </a:pPr>
                      <a:r>
                        <a:rPr lang="ja-JP" altLang="en-US" sz="1200" b="0" dirty="0">
                          <a:solidFill>
                            <a:schemeClr val="tx1"/>
                          </a:solidFill>
                          <a:latin typeface="+mn-ea"/>
                        </a:rPr>
                        <a:t>⇒ ニーズに沿った運営によるサービス向上と効率化を期待</a:t>
                      </a:r>
                      <a:endParaRPr lang="en-US" altLang="ja-JP" sz="1200" b="0" dirty="0">
                        <a:solidFill>
                          <a:schemeClr val="tx1"/>
                        </a:solidFill>
                        <a:latin typeface="+mn-ea"/>
                      </a:endParaRPr>
                    </a:p>
                  </a:txBody>
                  <a:tcPr marL="36000" marR="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nSpc>
                          <a:spcPts val="1700"/>
                        </a:lnSpc>
                      </a:pPr>
                      <a:endParaRPr lang="ja-JP" altLang="en-US" sz="1200" b="0" u="none" dirty="0">
                        <a:solidFill>
                          <a:schemeClr val="tx1"/>
                        </a:solidFill>
                      </a:endParaRPr>
                    </a:p>
                  </a:txBody>
                  <a:tcPr marL="36000" marR="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ts val="1700"/>
                        </a:lnSpc>
                        <a:spcBef>
                          <a:spcPts val="0"/>
                        </a:spcBef>
                        <a:spcAft>
                          <a:spcPts val="0"/>
                        </a:spcAft>
                        <a:buClrTx/>
                        <a:buSzTx/>
                        <a:buFontTx/>
                        <a:buNone/>
                        <a:tabLst/>
                        <a:defRPr/>
                      </a:pPr>
                      <a:endParaRPr kumimoji="1" lang="ja-JP" altLang="en-US" sz="1200" b="0" dirty="0">
                        <a:solidFill>
                          <a:schemeClr val="tx1"/>
                        </a:solidFill>
                      </a:endParaRPr>
                    </a:p>
                  </a:txBody>
                  <a:tcPr marL="36000" marR="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0001"/>
                  </a:ext>
                </a:extLst>
              </a:tr>
              <a:tr h="2227525">
                <a:tc>
                  <a:txBody>
                    <a:bodyPr/>
                    <a:lstStyle/>
                    <a:p>
                      <a:pPr marL="88900" marR="0" indent="-88900" algn="l" defTabSz="914400" rtl="0" eaLnBrk="1" fontAlgn="auto" latinLnBrk="0" hangingPunct="1">
                        <a:lnSpc>
                          <a:spcPts val="1700"/>
                        </a:lnSpc>
                        <a:spcBef>
                          <a:spcPts val="0"/>
                        </a:spcBef>
                        <a:spcAft>
                          <a:spcPts val="0"/>
                        </a:spcAft>
                        <a:buClrTx/>
                        <a:buSzTx/>
                        <a:buFontTx/>
                        <a:buNone/>
                        <a:tabLst/>
                        <a:defRPr/>
                      </a:pPr>
                      <a:r>
                        <a:rPr kumimoji="1" lang="ja-JP" altLang="en-US" sz="1200" b="1" dirty="0">
                          <a:solidFill>
                            <a:schemeClr val="tx1"/>
                          </a:solidFill>
                        </a:rPr>
                        <a:t>（幼稚園）</a:t>
                      </a:r>
                      <a:endParaRPr kumimoji="1" lang="en-US" altLang="ja-JP" sz="1200" b="1" dirty="0">
                        <a:solidFill>
                          <a:schemeClr val="tx1"/>
                        </a:solidFill>
                      </a:endParaRPr>
                    </a:p>
                    <a:p>
                      <a:pPr marL="88900" marR="0" indent="-88900" algn="l" defTabSz="914400" rtl="0" eaLnBrk="1" fontAlgn="auto" latinLnBrk="0" hangingPunct="1">
                        <a:lnSpc>
                          <a:spcPts val="1700"/>
                        </a:lnSpc>
                        <a:spcBef>
                          <a:spcPts val="0"/>
                        </a:spcBef>
                        <a:spcAft>
                          <a:spcPts val="0"/>
                        </a:spcAft>
                        <a:buClrTx/>
                        <a:buSzTx/>
                        <a:buFontTx/>
                        <a:buNone/>
                        <a:tabLst/>
                        <a:defRPr/>
                      </a:pPr>
                      <a:r>
                        <a:rPr kumimoji="1" lang="ja-JP" altLang="en-US" sz="1200" b="0" dirty="0">
                          <a:solidFill>
                            <a:schemeClr val="tx1"/>
                          </a:solidFill>
                        </a:rPr>
                        <a:t>・　市内の幼稚園に通う園児の８５％が私立幼稚園に通っている。</a:t>
                      </a:r>
                    </a:p>
                    <a:p>
                      <a:pPr marL="88900" marR="0" indent="-88900" algn="l" defTabSz="914400" rtl="0" eaLnBrk="1" fontAlgn="auto" latinLnBrk="0" hangingPunct="1">
                        <a:lnSpc>
                          <a:spcPts val="1700"/>
                        </a:lnSpc>
                        <a:spcBef>
                          <a:spcPts val="0"/>
                        </a:spcBef>
                        <a:spcAft>
                          <a:spcPts val="0"/>
                        </a:spcAft>
                        <a:buClrTx/>
                        <a:buSzTx/>
                        <a:buFontTx/>
                        <a:buNone/>
                        <a:tabLst/>
                        <a:defRPr/>
                      </a:pPr>
                      <a:endParaRPr kumimoji="1" lang="ja-JP" altLang="en-US" sz="1200" b="0" dirty="0">
                        <a:solidFill>
                          <a:schemeClr val="tx1"/>
                        </a:solidFill>
                      </a:endParaRPr>
                    </a:p>
                  </a:txBody>
                  <a:tcPr marL="36000" marR="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88900" indent="-88900">
                        <a:lnSpc>
                          <a:spcPts val="1700"/>
                        </a:lnSpc>
                      </a:pPr>
                      <a:r>
                        <a:rPr lang="ja-JP" altLang="en-US" sz="1200" b="1" dirty="0">
                          <a:solidFill>
                            <a:schemeClr val="tx1"/>
                          </a:solidFill>
                        </a:rPr>
                        <a:t>（幼稚園）</a:t>
                      </a:r>
                      <a:endParaRPr lang="en-US" altLang="ja-JP" sz="1200" b="0" dirty="0">
                        <a:solidFill>
                          <a:schemeClr val="tx1"/>
                        </a:solidFill>
                      </a:endParaRPr>
                    </a:p>
                    <a:p>
                      <a:pPr marL="88900" indent="-88900">
                        <a:lnSpc>
                          <a:spcPts val="1700"/>
                        </a:lnSpc>
                      </a:pPr>
                      <a:r>
                        <a:rPr lang="ja-JP" altLang="en-US" sz="1200" b="0" dirty="0">
                          <a:solidFill>
                            <a:schemeClr val="tx1"/>
                          </a:solidFill>
                        </a:rPr>
                        <a:t>・個々の園や地域状況を十分考慮しながら進め方を検討し取り組む</a:t>
                      </a:r>
                      <a:endParaRPr lang="en-US" altLang="ja-JP" sz="1200" b="0" dirty="0">
                        <a:solidFill>
                          <a:schemeClr val="tx1"/>
                        </a:solidFill>
                      </a:endParaRPr>
                    </a:p>
                    <a:p>
                      <a:pPr marL="88900" indent="-88900">
                        <a:lnSpc>
                          <a:spcPts val="1700"/>
                        </a:lnSpc>
                      </a:pPr>
                      <a:endParaRPr lang="en-US" altLang="ja-JP" sz="1200" b="0" dirty="0">
                        <a:solidFill>
                          <a:schemeClr val="tx1"/>
                        </a:solidFill>
                      </a:endParaRPr>
                    </a:p>
                  </a:txBody>
                  <a:tcPr marL="36000" marR="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nSpc>
                          <a:spcPts val="1700"/>
                        </a:lnSpc>
                      </a:pPr>
                      <a:r>
                        <a:rPr lang="ja-JP" altLang="en-US" sz="1200" b="1" u="none" dirty="0">
                          <a:solidFill>
                            <a:schemeClr val="tx1"/>
                          </a:solidFill>
                        </a:rPr>
                        <a:t>（幼稚園）</a:t>
                      </a:r>
                      <a:endParaRPr lang="en-US" altLang="ja-JP" sz="1200" b="1" u="none" dirty="0">
                        <a:solidFill>
                          <a:schemeClr val="tx1"/>
                        </a:solidFill>
                      </a:endParaRPr>
                    </a:p>
                    <a:p>
                      <a:pPr>
                        <a:lnSpc>
                          <a:spcPts val="1700"/>
                        </a:lnSpc>
                      </a:pPr>
                      <a:r>
                        <a:rPr lang="ja-JP" altLang="en-US" sz="1200" b="0" u="none" dirty="0">
                          <a:solidFill>
                            <a:schemeClr val="tx1"/>
                          </a:solidFill>
                        </a:rPr>
                        <a:t>・「市立幼稚園民営化</a:t>
                      </a:r>
                      <a:r>
                        <a:rPr lang="ja-JP" altLang="en-US" sz="1200" b="0" u="none" dirty="0" smtClean="0">
                          <a:solidFill>
                            <a:schemeClr val="tx1"/>
                          </a:solidFill>
                        </a:rPr>
                        <a:t>計画（</a:t>
                      </a:r>
                      <a:r>
                        <a:rPr lang="ja-JP" altLang="en-US" sz="1200" b="0" u="none" dirty="0">
                          <a:solidFill>
                            <a:schemeClr val="tx1"/>
                          </a:solidFill>
                        </a:rPr>
                        <a:t>案）の基本的な</a:t>
                      </a:r>
                      <a:r>
                        <a:rPr lang="ja-JP" altLang="en-US" sz="1200" b="0" u="none" dirty="0" smtClean="0">
                          <a:solidFill>
                            <a:schemeClr val="tx1"/>
                          </a:solidFill>
                        </a:rPr>
                        <a:t>考え方」を</a:t>
                      </a:r>
                      <a:r>
                        <a:rPr lang="ja-JP" altLang="en-US" sz="1200" b="0" u="none" dirty="0">
                          <a:solidFill>
                            <a:schemeClr val="tx1"/>
                          </a:solidFill>
                        </a:rPr>
                        <a:t>公表（</a:t>
                      </a:r>
                      <a:r>
                        <a:rPr lang="en-US" altLang="ja-JP" sz="1200" b="0" u="none" dirty="0">
                          <a:solidFill>
                            <a:schemeClr val="tx1"/>
                          </a:solidFill>
                        </a:rPr>
                        <a:t>2013</a:t>
                      </a:r>
                      <a:r>
                        <a:rPr lang="ja-JP" altLang="en-US" sz="1200" b="0" u="none" dirty="0">
                          <a:solidFill>
                            <a:schemeClr val="tx1"/>
                          </a:solidFill>
                        </a:rPr>
                        <a:t>年</a:t>
                      </a:r>
                      <a:r>
                        <a:rPr lang="en-US" altLang="ja-JP" sz="1200" b="0" u="none" dirty="0">
                          <a:solidFill>
                            <a:schemeClr val="tx1"/>
                          </a:solidFill>
                        </a:rPr>
                        <a:t>2</a:t>
                      </a:r>
                      <a:r>
                        <a:rPr lang="ja-JP" altLang="en-US" sz="1200" b="0" u="none" dirty="0">
                          <a:solidFill>
                            <a:schemeClr val="tx1"/>
                          </a:solidFill>
                        </a:rPr>
                        <a:t>月）</a:t>
                      </a:r>
                    </a:p>
                    <a:p>
                      <a:pPr>
                        <a:lnSpc>
                          <a:spcPts val="1700"/>
                        </a:lnSpc>
                      </a:pPr>
                      <a:r>
                        <a:rPr lang="ja-JP" altLang="en-US" sz="1200" b="0" u="none" strike="noStrike" dirty="0">
                          <a:solidFill>
                            <a:schemeClr val="tx1"/>
                          </a:solidFill>
                        </a:rPr>
                        <a:t>・「市立幼稚園民営化計画（案）」を公表（</a:t>
                      </a:r>
                      <a:r>
                        <a:rPr lang="en-US" altLang="ja-JP" sz="1200" b="0" u="none" strike="noStrike" dirty="0">
                          <a:solidFill>
                            <a:schemeClr val="tx1"/>
                          </a:solidFill>
                        </a:rPr>
                        <a:t>2013</a:t>
                      </a:r>
                      <a:r>
                        <a:rPr lang="ja-JP" altLang="en-US" sz="1200" b="0" u="none" strike="noStrike" dirty="0">
                          <a:solidFill>
                            <a:schemeClr val="tx1"/>
                          </a:solidFill>
                        </a:rPr>
                        <a:t>年</a:t>
                      </a:r>
                      <a:r>
                        <a:rPr lang="en-US" altLang="ja-JP" sz="1200" b="0" u="none" strike="noStrike" dirty="0">
                          <a:solidFill>
                            <a:schemeClr val="tx1"/>
                          </a:solidFill>
                        </a:rPr>
                        <a:t>8</a:t>
                      </a:r>
                      <a:r>
                        <a:rPr lang="ja-JP" altLang="en-US" sz="1200" b="0" u="none" strike="noStrike" dirty="0">
                          <a:solidFill>
                            <a:schemeClr val="tx1"/>
                          </a:solidFill>
                        </a:rPr>
                        <a:t>月）</a:t>
                      </a:r>
                    </a:p>
                    <a:p>
                      <a:pPr>
                        <a:lnSpc>
                          <a:spcPts val="1700"/>
                        </a:lnSpc>
                      </a:pPr>
                      <a:r>
                        <a:rPr lang="ja-JP" altLang="en-US" sz="1200" b="0" u="none" dirty="0">
                          <a:solidFill>
                            <a:schemeClr val="tx1"/>
                          </a:solidFill>
                        </a:rPr>
                        <a:t>・「市立幼稚園民営化計画の見直し（案）」を公表（</a:t>
                      </a:r>
                      <a:r>
                        <a:rPr lang="en-US" altLang="ja-JP" sz="1200" b="0" u="none" dirty="0">
                          <a:solidFill>
                            <a:schemeClr val="tx1"/>
                          </a:solidFill>
                        </a:rPr>
                        <a:t>2014</a:t>
                      </a:r>
                      <a:r>
                        <a:rPr lang="ja-JP" altLang="en-US" sz="1200" b="0" u="none" dirty="0">
                          <a:solidFill>
                            <a:schemeClr val="tx1"/>
                          </a:solidFill>
                        </a:rPr>
                        <a:t>年</a:t>
                      </a:r>
                      <a:r>
                        <a:rPr lang="en-US" altLang="ja-JP" sz="1200" b="0" u="none" dirty="0">
                          <a:solidFill>
                            <a:schemeClr val="tx1"/>
                          </a:solidFill>
                        </a:rPr>
                        <a:t>4</a:t>
                      </a:r>
                      <a:r>
                        <a:rPr lang="ja-JP" altLang="en-US" sz="1200" b="0" u="none" dirty="0">
                          <a:solidFill>
                            <a:schemeClr val="tx1"/>
                          </a:solidFill>
                        </a:rPr>
                        <a:t>月）</a:t>
                      </a:r>
                      <a:endParaRPr lang="en-US" altLang="ja-JP" sz="1200" b="0" u="none" dirty="0">
                        <a:solidFill>
                          <a:schemeClr val="tx1"/>
                        </a:solidFill>
                      </a:endParaRPr>
                    </a:p>
                    <a:p>
                      <a:pPr>
                        <a:lnSpc>
                          <a:spcPts val="1700"/>
                        </a:lnSpc>
                      </a:pPr>
                      <a:r>
                        <a:rPr lang="ja-JP" altLang="en-US" sz="1200" b="0" u="none" dirty="0">
                          <a:solidFill>
                            <a:schemeClr val="tx1"/>
                          </a:solidFill>
                        </a:rPr>
                        <a:t>・「新たな市立幼稚園民営化計画（案）」を公表（</a:t>
                      </a:r>
                      <a:r>
                        <a:rPr lang="en-US" altLang="ja-JP" sz="1200" b="0" u="none" dirty="0">
                          <a:solidFill>
                            <a:schemeClr val="tx1"/>
                          </a:solidFill>
                        </a:rPr>
                        <a:t>2015</a:t>
                      </a:r>
                      <a:r>
                        <a:rPr lang="ja-JP" altLang="en-US" sz="1200" b="0" u="none" dirty="0">
                          <a:solidFill>
                            <a:schemeClr val="tx1"/>
                          </a:solidFill>
                        </a:rPr>
                        <a:t>年</a:t>
                      </a:r>
                      <a:r>
                        <a:rPr lang="en-US" altLang="ja-JP" sz="1200" b="0" u="none" dirty="0">
                          <a:solidFill>
                            <a:schemeClr val="tx1"/>
                          </a:solidFill>
                        </a:rPr>
                        <a:t>7</a:t>
                      </a:r>
                      <a:r>
                        <a:rPr lang="ja-JP" altLang="en-US" sz="1200" b="0" u="none" dirty="0">
                          <a:solidFill>
                            <a:schemeClr val="tx1"/>
                          </a:solidFill>
                        </a:rPr>
                        <a:t>月）</a:t>
                      </a:r>
                      <a:endParaRPr lang="en-US" altLang="ja-JP" sz="1200" b="0" u="none" dirty="0">
                        <a:solidFill>
                          <a:schemeClr val="tx1"/>
                        </a:solidFill>
                      </a:endParaRPr>
                    </a:p>
                    <a:p>
                      <a:pPr>
                        <a:lnSpc>
                          <a:spcPts val="1700"/>
                        </a:lnSpc>
                      </a:pPr>
                      <a:endParaRPr lang="ja-JP" altLang="en-US" sz="1200" b="0" u="none" dirty="0">
                        <a:solidFill>
                          <a:schemeClr val="tx1"/>
                        </a:solidFill>
                      </a:endParaRPr>
                    </a:p>
                  </a:txBody>
                  <a:tcPr marL="36000" marR="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ts val="1700"/>
                        </a:lnSpc>
                        <a:spcBef>
                          <a:spcPts val="0"/>
                        </a:spcBef>
                        <a:spcAft>
                          <a:spcPts val="0"/>
                        </a:spcAft>
                        <a:buClrTx/>
                        <a:buSzTx/>
                        <a:buFontTx/>
                        <a:buNone/>
                        <a:tabLst/>
                        <a:defRPr/>
                      </a:pPr>
                      <a:r>
                        <a:rPr kumimoji="1" lang="ja-JP" altLang="en-US" sz="1200" b="1" dirty="0">
                          <a:solidFill>
                            <a:schemeClr val="tx1"/>
                          </a:solidFill>
                        </a:rPr>
                        <a:t>（幼稚園）</a:t>
                      </a:r>
                      <a:endParaRPr kumimoji="1" lang="en-US" altLang="ja-JP" sz="1200" b="1" dirty="0">
                        <a:solidFill>
                          <a:schemeClr val="tx1"/>
                        </a:solidFill>
                      </a:endParaRPr>
                    </a:p>
                    <a:p>
                      <a:pPr marL="0" marR="0" indent="0" algn="l" defTabSz="914400" rtl="0" eaLnBrk="1" fontAlgn="auto" latinLnBrk="0" hangingPunct="1">
                        <a:lnSpc>
                          <a:spcPts val="1700"/>
                        </a:lnSpc>
                        <a:spcBef>
                          <a:spcPts val="0"/>
                        </a:spcBef>
                        <a:spcAft>
                          <a:spcPts val="0"/>
                        </a:spcAft>
                        <a:buClrTx/>
                        <a:buSzTx/>
                        <a:buFontTx/>
                        <a:buNone/>
                        <a:tabLst/>
                        <a:defRPr/>
                      </a:pPr>
                      <a:r>
                        <a:rPr kumimoji="1" lang="ja-JP" altLang="en-US" sz="1200" b="0" dirty="0">
                          <a:solidFill>
                            <a:schemeClr val="tx1"/>
                          </a:solidFill>
                        </a:rPr>
                        <a:t>・４園の廃園、１園の民間移管を実施</a:t>
                      </a:r>
                      <a:endParaRPr kumimoji="1" lang="en-US" altLang="ja-JP" sz="1200" b="0" dirty="0">
                        <a:solidFill>
                          <a:schemeClr val="tx1"/>
                        </a:solidFill>
                      </a:endParaRPr>
                    </a:p>
                    <a:p>
                      <a:pPr marL="0" marR="0" indent="0" algn="l" defTabSz="914400" rtl="0" eaLnBrk="1" fontAlgn="auto" latinLnBrk="0" hangingPunct="1">
                        <a:lnSpc>
                          <a:spcPts val="1700"/>
                        </a:lnSpc>
                        <a:spcBef>
                          <a:spcPts val="0"/>
                        </a:spcBef>
                        <a:spcAft>
                          <a:spcPts val="0"/>
                        </a:spcAft>
                        <a:buClrTx/>
                        <a:buSzTx/>
                        <a:buFontTx/>
                        <a:buNone/>
                        <a:tabLst/>
                        <a:defRPr/>
                      </a:pPr>
                      <a:r>
                        <a:rPr kumimoji="1" lang="ja-JP" altLang="en-US" sz="1200" b="0" dirty="0">
                          <a:solidFill>
                            <a:schemeClr val="tx1"/>
                          </a:solidFill>
                        </a:rPr>
                        <a:t>　市立幼稚園数</a:t>
                      </a:r>
                      <a:endParaRPr kumimoji="1" lang="en-US" altLang="ja-JP" sz="1200" b="0" dirty="0">
                        <a:solidFill>
                          <a:schemeClr val="tx1"/>
                        </a:solidFill>
                      </a:endParaRPr>
                    </a:p>
                    <a:p>
                      <a:pPr marL="0" marR="0" indent="0" algn="l" defTabSz="914400" rtl="0" eaLnBrk="1" fontAlgn="auto" latinLnBrk="0" hangingPunct="1">
                        <a:lnSpc>
                          <a:spcPts val="1700"/>
                        </a:lnSpc>
                        <a:spcBef>
                          <a:spcPts val="0"/>
                        </a:spcBef>
                        <a:spcAft>
                          <a:spcPts val="0"/>
                        </a:spcAft>
                        <a:buClrTx/>
                        <a:buSzTx/>
                        <a:buFontTx/>
                        <a:buNone/>
                        <a:tabLst/>
                        <a:defRPr/>
                      </a:pPr>
                      <a:r>
                        <a:rPr kumimoji="1" lang="ja-JP" altLang="en-US" sz="1200" b="0" dirty="0">
                          <a:solidFill>
                            <a:schemeClr val="tx1"/>
                          </a:solidFill>
                        </a:rPr>
                        <a:t>　　</a:t>
                      </a:r>
                      <a:r>
                        <a:rPr kumimoji="1" lang="en-US" altLang="ja-JP" sz="1200" b="0" dirty="0">
                          <a:solidFill>
                            <a:schemeClr val="tx1"/>
                          </a:solidFill>
                        </a:rPr>
                        <a:t>201</a:t>
                      </a:r>
                      <a:r>
                        <a:rPr kumimoji="1" lang="en-US" altLang="ja-JP" sz="1200" b="0" strike="noStrike" dirty="0">
                          <a:solidFill>
                            <a:schemeClr val="tx1"/>
                          </a:solidFill>
                        </a:rPr>
                        <a:t>3</a:t>
                      </a:r>
                      <a:r>
                        <a:rPr kumimoji="1" lang="ja-JP" altLang="en-US" sz="1200" b="0" dirty="0">
                          <a:solidFill>
                            <a:schemeClr val="tx1"/>
                          </a:solidFill>
                        </a:rPr>
                        <a:t>年度</a:t>
                      </a:r>
                      <a:r>
                        <a:rPr kumimoji="1" lang="en-US" altLang="ja-JP" sz="1200" b="0" dirty="0">
                          <a:solidFill>
                            <a:schemeClr val="tx1"/>
                          </a:solidFill>
                        </a:rPr>
                        <a:t>	</a:t>
                      </a:r>
                      <a:r>
                        <a:rPr kumimoji="1" lang="ja-JP" altLang="en-US" sz="1200" b="0" dirty="0">
                          <a:solidFill>
                            <a:schemeClr val="tx1"/>
                          </a:solidFill>
                        </a:rPr>
                        <a:t>　　</a:t>
                      </a:r>
                      <a:r>
                        <a:rPr kumimoji="1" lang="en-US" altLang="ja-JP" sz="1200" b="0" baseline="0" dirty="0">
                          <a:solidFill>
                            <a:schemeClr val="tx1"/>
                          </a:solidFill>
                        </a:rPr>
                        <a:t>2016</a:t>
                      </a:r>
                      <a:r>
                        <a:rPr kumimoji="1" lang="ja-JP" altLang="en-US" sz="1200" b="0" baseline="0" dirty="0">
                          <a:solidFill>
                            <a:schemeClr val="tx1"/>
                          </a:solidFill>
                        </a:rPr>
                        <a:t>年度</a:t>
                      </a:r>
                      <a:endParaRPr kumimoji="1" lang="en-US" altLang="ja-JP" sz="1200" b="0" dirty="0">
                        <a:solidFill>
                          <a:schemeClr val="tx1"/>
                        </a:solidFill>
                      </a:endParaRPr>
                    </a:p>
                    <a:p>
                      <a:pPr marL="0" marR="0" indent="0" algn="l" defTabSz="914400" rtl="0" eaLnBrk="1" fontAlgn="auto" latinLnBrk="0" hangingPunct="1">
                        <a:lnSpc>
                          <a:spcPts val="1700"/>
                        </a:lnSpc>
                        <a:spcBef>
                          <a:spcPts val="0"/>
                        </a:spcBef>
                        <a:spcAft>
                          <a:spcPts val="0"/>
                        </a:spcAft>
                        <a:buClrTx/>
                        <a:buSzTx/>
                        <a:buFontTx/>
                        <a:buNone/>
                        <a:tabLst/>
                        <a:defRPr/>
                      </a:pPr>
                      <a:r>
                        <a:rPr kumimoji="1" lang="ja-JP" altLang="en-US" sz="1200" b="0" dirty="0">
                          <a:solidFill>
                            <a:schemeClr val="tx1"/>
                          </a:solidFill>
                        </a:rPr>
                        <a:t>　　　　　</a:t>
                      </a:r>
                      <a:r>
                        <a:rPr kumimoji="1" lang="en-US" altLang="ja-JP" sz="1200" b="0" dirty="0">
                          <a:solidFill>
                            <a:schemeClr val="tx1"/>
                          </a:solidFill>
                        </a:rPr>
                        <a:t>59</a:t>
                      </a:r>
                      <a:r>
                        <a:rPr kumimoji="1" lang="ja-JP" altLang="en-US" sz="1200" b="0" dirty="0">
                          <a:solidFill>
                            <a:schemeClr val="tx1"/>
                          </a:solidFill>
                        </a:rPr>
                        <a:t>園</a:t>
                      </a:r>
                      <a:r>
                        <a:rPr kumimoji="1" lang="en-US" altLang="ja-JP" sz="1200" b="0" dirty="0">
                          <a:solidFill>
                            <a:schemeClr val="tx1"/>
                          </a:solidFill>
                        </a:rPr>
                        <a:t>	</a:t>
                      </a:r>
                      <a:r>
                        <a:rPr kumimoji="1" lang="ja-JP" altLang="en-US" sz="1200" b="0" dirty="0">
                          <a:solidFill>
                            <a:schemeClr val="tx1"/>
                          </a:solidFill>
                        </a:rPr>
                        <a:t>　　　　　</a:t>
                      </a:r>
                      <a:r>
                        <a:rPr kumimoji="1" lang="en-US" altLang="ja-JP" sz="1200" b="0" baseline="0" dirty="0">
                          <a:solidFill>
                            <a:schemeClr val="tx1"/>
                          </a:solidFill>
                        </a:rPr>
                        <a:t>54</a:t>
                      </a:r>
                      <a:r>
                        <a:rPr kumimoji="1" lang="ja-JP" altLang="en-US" sz="1200" b="0" baseline="0" dirty="0">
                          <a:solidFill>
                            <a:schemeClr val="tx1"/>
                          </a:solidFill>
                        </a:rPr>
                        <a:t>園</a:t>
                      </a:r>
                      <a:endParaRPr kumimoji="1" lang="en-US" altLang="ja-JP" sz="1200" b="0" baseline="0" dirty="0">
                        <a:solidFill>
                          <a:schemeClr val="tx1"/>
                        </a:solidFill>
                      </a:endParaRPr>
                    </a:p>
                    <a:p>
                      <a:pPr marL="0" marR="0" indent="0" algn="l" defTabSz="914400" rtl="0" eaLnBrk="1" fontAlgn="auto" latinLnBrk="0" hangingPunct="1">
                        <a:lnSpc>
                          <a:spcPts val="1700"/>
                        </a:lnSpc>
                        <a:spcBef>
                          <a:spcPts val="0"/>
                        </a:spcBef>
                        <a:spcAft>
                          <a:spcPts val="0"/>
                        </a:spcAft>
                        <a:buClrTx/>
                        <a:buSzTx/>
                        <a:buFontTx/>
                        <a:buNone/>
                        <a:tabLst/>
                        <a:defRPr/>
                      </a:pPr>
                      <a:r>
                        <a:rPr kumimoji="1" lang="ja-JP" altLang="en-US" sz="1200" b="0" dirty="0">
                          <a:solidFill>
                            <a:schemeClr val="tx1"/>
                          </a:solidFill>
                        </a:rPr>
                        <a:t>・１園の民間移管を実施予定（</a:t>
                      </a:r>
                      <a:r>
                        <a:rPr kumimoji="1" lang="en-US" altLang="ja-JP" sz="1200" b="0" dirty="0">
                          <a:solidFill>
                            <a:schemeClr val="tx1"/>
                          </a:solidFill>
                        </a:rPr>
                        <a:t>2019</a:t>
                      </a:r>
                      <a:r>
                        <a:rPr kumimoji="1" lang="ja-JP" altLang="en-US" sz="1200" b="0" dirty="0">
                          <a:solidFill>
                            <a:schemeClr val="tx1"/>
                          </a:solidFill>
                        </a:rPr>
                        <a:t>年</a:t>
                      </a:r>
                      <a:r>
                        <a:rPr kumimoji="1" lang="en-US" altLang="ja-JP" sz="1200" b="0" dirty="0">
                          <a:solidFill>
                            <a:schemeClr val="tx1"/>
                          </a:solidFill>
                        </a:rPr>
                        <a:t>4</a:t>
                      </a:r>
                      <a:r>
                        <a:rPr kumimoji="1" lang="ja-JP" altLang="en-US" sz="1200" b="0" dirty="0">
                          <a:solidFill>
                            <a:schemeClr val="tx1"/>
                          </a:solidFill>
                        </a:rPr>
                        <a:t>月）</a:t>
                      </a:r>
                    </a:p>
                    <a:p>
                      <a:pPr marL="0" marR="0" indent="0" algn="l" defTabSz="914400" rtl="0" eaLnBrk="1" fontAlgn="auto" latinLnBrk="0" hangingPunct="1">
                        <a:lnSpc>
                          <a:spcPts val="1700"/>
                        </a:lnSpc>
                        <a:spcBef>
                          <a:spcPts val="0"/>
                        </a:spcBef>
                        <a:spcAft>
                          <a:spcPts val="0"/>
                        </a:spcAft>
                        <a:buClrTx/>
                        <a:buSzTx/>
                        <a:buFontTx/>
                        <a:buNone/>
                        <a:tabLst/>
                        <a:defRPr/>
                      </a:pPr>
                      <a:endParaRPr kumimoji="1" lang="ja-JP" altLang="en-US" sz="1200" b="0" dirty="0">
                        <a:solidFill>
                          <a:schemeClr val="tx1"/>
                        </a:solidFill>
                      </a:endParaRPr>
                    </a:p>
                  </a:txBody>
                  <a:tcPr marL="36000" marR="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0002"/>
                  </a:ext>
                </a:extLst>
              </a:tr>
              <a:tr h="1512168">
                <a:tc>
                  <a:txBody>
                    <a:bodyPr/>
                    <a:lstStyle/>
                    <a:p>
                      <a:pPr marL="88900" marR="0" indent="-88900" algn="l" defTabSz="914400" rtl="0" eaLnBrk="1" fontAlgn="auto" latinLnBrk="0" hangingPunct="1">
                        <a:lnSpc>
                          <a:spcPts val="1700"/>
                        </a:lnSpc>
                        <a:spcBef>
                          <a:spcPts val="0"/>
                        </a:spcBef>
                        <a:spcAft>
                          <a:spcPts val="0"/>
                        </a:spcAft>
                        <a:buClrTx/>
                        <a:buSzTx/>
                        <a:buFontTx/>
                        <a:buNone/>
                        <a:tabLst/>
                        <a:defRPr/>
                      </a:pPr>
                      <a:r>
                        <a:rPr kumimoji="1" lang="ja-JP" altLang="en-US" sz="1200" b="1" dirty="0">
                          <a:solidFill>
                            <a:schemeClr val="tx1"/>
                          </a:solidFill>
                        </a:rPr>
                        <a:t>（保育所）</a:t>
                      </a:r>
                      <a:endParaRPr kumimoji="1" lang="en-US" altLang="ja-JP" sz="1200" b="1" dirty="0">
                        <a:solidFill>
                          <a:schemeClr val="tx1"/>
                        </a:solidFill>
                      </a:endParaRPr>
                    </a:p>
                    <a:p>
                      <a:pPr marL="88900" marR="0" indent="-88900" algn="l" defTabSz="914400" rtl="0" eaLnBrk="1" fontAlgn="auto" latinLnBrk="0" hangingPunct="1">
                        <a:lnSpc>
                          <a:spcPts val="1700"/>
                        </a:lnSpc>
                        <a:spcBef>
                          <a:spcPts val="0"/>
                        </a:spcBef>
                        <a:spcAft>
                          <a:spcPts val="0"/>
                        </a:spcAft>
                        <a:buClrTx/>
                        <a:buSzTx/>
                        <a:buFontTx/>
                        <a:buNone/>
                        <a:tabLst/>
                        <a:defRPr/>
                      </a:pPr>
                      <a:r>
                        <a:rPr kumimoji="1" lang="ja-JP" altLang="en-US" sz="1200" b="0" dirty="0">
                          <a:solidFill>
                            <a:schemeClr val="tx1"/>
                          </a:solidFill>
                        </a:rPr>
                        <a:t>・民間に比べ、運営経費が高い</a:t>
                      </a:r>
                      <a:endParaRPr kumimoji="1" lang="en-US" altLang="ja-JP" sz="1200" b="0" dirty="0">
                        <a:solidFill>
                          <a:schemeClr val="tx1"/>
                        </a:solidFill>
                      </a:endParaRPr>
                    </a:p>
                    <a:p>
                      <a:pPr marL="88900" marR="0" indent="-88900" algn="l" defTabSz="914400" rtl="0" eaLnBrk="1" fontAlgn="auto" latinLnBrk="0" hangingPunct="1">
                        <a:lnSpc>
                          <a:spcPts val="1700"/>
                        </a:lnSpc>
                        <a:spcBef>
                          <a:spcPts val="0"/>
                        </a:spcBef>
                        <a:spcAft>
                          <a:spcPts val="0"/>
                        </a:spcAft>
                        <a:buClrTx/>
                        <a:buSzTx/>
                        <a:buFontTx/>
                        <a:buNone/>
                        <a:tabLst/>
                        <a:defRPr/>
                      </a:pPr>
                      <a:r>
                        <a:rPr kumimoji="1" lang="ja-JP" altLang="en-US" sz="1200" b="0" dirty="0">
                          <a:solidFill>
                            <a:schemeClr val="tx1"/>
                          </a:solidFill>
                        </a:rPr>
                        <a:t>・公設置民営では、効果が限定的</a:t>
                      </a:r>
                      <a:endParaRPr kumimoji="1" lang="en-US" altLang="ja-JP" sz="1200" b="0" dirty="0">
                        <a:solidFill>
                          <a:schemeClr val="tx1"/>
                        </a:solidFill>
                      </a:endParaRPr>
                    </a:p>
                  </a:txBody>
                  <a:tcPr marL="36000" marR="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88900" indent="-88900">
                        <a:lnSpc>
                          <a:spcPts val="1700"/>
                        </a:lnSpc>
                      </a:pPr>
                      <a:r>
                        <a:rPr lang="ja-JP" altLang="en-US" sz="1200" b="1" dirty="0">
                          <a:solidFill>
                            <a:schemeClr val="tx1"/>
                          </a:solidFill>
                        </a:rPr>
                        <a:t>（保育所）</a:t>
                      </a:r>
                      <a:endParaRPr lang="en-US" altLang="ja-JP" sz="1200" b="1" dirty="0">
                        <a:solidFill>
                          <a:schemeClr val="tx1"/>
                        </a:solidFill>
                      </a:endParaRPr>
                    </a:p>
                    <a:p>
                      <a:pPr marL="88900" marR="0" indent="-88900" algn="l" defTabSz="914400" rtl="0" eaLnBrk="1" fontAlgn="auto" latinLnBrk="0" hangingPunct="1">
                        <a:lnSpc>
                          <a:spcPts val="1700"/>
                        </a:lnSpc>
                        <a:spcBef>
                          <a:spcPts val="0"/>
                        </a:spcBef>
                        <a:spcAft>
                          <a:spcPts val="0"/>
                        </a:spcAft>
                        <a:buClrTx/>
                        <a:buSzTx/>
                        <a:buFontTx/>
                        <a:buNone/>
                        <a:tabLst/>
                        <a:defRPr/>
                      </a:pPr>
                      <a:r>
                        <a:rPr lang="ja-JP" altLang="en-US" sz="1200" b="0" dirty="0">
                          <a:solidFill>
                            <a:schemeClr val="tx1"/>
                          </a:solidFill>
                        </a:rPr>
                        <a:t>・</a:t>
                      </a:r>
                      <a:r>
                        <a:rPr lang="ja-JP" altLang="en-US" sz="1200" b="0" spc="-70" baseline="0" dirty="0">
                          <a:solidFill>
                            <a:schemeClr val="tx1"/>
                          </a:solidFill>
                        </a:rPr>
                        <a:t>セーフティネットとして必要な保育所を除き、統廃合・休廃止も視野に入れながら原則民間移管</a:t>
                      </a:r>
                      <a:r>
                        <a:rPr lang="ja-JP" altLang="en-US" sz="1200" b="0" spc="-70" dirty="0">
                          <a:solidFill>
                            <a:schemeClr val="tx1"/>
                          </a:solidFill>
                        </a:rPr>
                        <a:t>、</a:t>
                      </a:r>
                      <a:r>
                        <a:rPr lang="en-US" altLang="ja-JP" sz="1200" b="0" spc="-70" dirty="0">
                          <a:solidFill>
                            <a:schemeClr val="tx1"/>
                          </a:solidFill>
                        </a:rPr>
                        <a:t/>
                      </a:r>
                      <a:br>
                        <a:rPr lang="en-US" altLang="ja-JP" sz="1200" b="0" spc="-70" dirty="0">
                          <a:solidFill>
                            <a:schemeClr val="tx1"/>
                          </a:solidFill>
                        </a:rPr>
                      </a:br>
                      <a:r>
                        <a:rPr lang="ja-JP" altLang="en-US" sz="1200" b="0" dirty="0">
                          <a:solidFill>
                            <a:schemeClr val="tx1"/>
                          </a:solidFill>
                        </a:rPr>
                        <a:t>民間移管が困難な場合は、補完的に委託化を推進</a:t>
                      </a:r>
                    </a:p>
                  </a:txBody>
                  <a:tcPr marL="36000" marR="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nSpc>
                          <a:spcPts val="1700"/>
                        </a:lnSpc>
                      </a:pPr>
                      <a:r>
                        <a:rPr lang="ja-JP" altLang="en-US" sz="1200" b="1" dirty="0">
                          <a:solidFill>
                            <a:schemeClr val="tx1"/>
                          </a:solidFill>
                        </a:rPr>
                        <a:t>（保育所）</a:t>
                      </a:r>
                      <a:endParaRPr lang="en-US" altLang="ja-JP" sz="1200" b="1" dirty="0">
                        <a:solidFill>
                          <a:schemeClr val="tx1"/>
                        </a:solidFill>
                      </a:endParaRPr>
                    </a:p>
                    <a:p>
                      <a:pPr>
                        <a:lnSpc>
                          <a:spcPts val="1700"/>
                        </a:lnSpc>
                      </a:pPr>
                      <a:r>
                        <a:rPr lang="ja-JP" altLang="en-US" sz="1200" b="0" dirty="0">
                          <a:solidFill>
                            <a:schemeClr val="tx1"/>
                          </a:solidFill>
                        </a:rPr>
                        <a:t>・「公立保育所新再編整備計画（案）」を公表（</a:t>
                      </a:r>
                      <a:r>
                        <a:rPr lang="en-US" altLang="ja-JP" sz="1200" b="0" dirty="0">
                          <a:solidFill>
                            <a:schemeClr val="tx1"/>
                          </a:solidFill>
                        </a:rPr>
                        <a:t>2013</a:t>
                      </a:r>
                      <a:r>
                        <a:rPr lang="ja-JP" altLang="en-US" sz="1200" b="0" dirty="0">
                          <a:solidFill>
                            <a:schemeClr val="tx1"/>
                          </a:solidFill>
                        </a:rPr>
                        <a:t>年</a:t>
                      </a:r>
                      <a:r>
                        <a:rPr lang="en-US" altLang="ja-JP" sz="1200" b="0" dirty="0">
                          <a:solidFill>
                            <a:schemeClr val="tx1"/>
                          </a:solidFill>
                        </a:rPr>
                        <a:t>2</a:t>
                      </a:r>
                      <a:r>
                        <a:rPr lang="ja-JP" altLang="en-US" sz="1200" b="0" dirty="0">
                          <a:solidFill>
                            <a:schemeClr val="tx1"/>
                          </a:solidFill>
                        </a:rPr>
                        <a:t>月）</a:t>
                      </a:r>
                    </a:p>
                    <a:p>
                      <a:pPr>
                        <a:lnSpc>
                          <a:spcPts val="1700"/>
                        </a:lnSpc>
                      </a:pPr>
                      <a:r>
                        <a:rPr lang="ja-JP" altLang="en-US" sz="1200" b="0" dirty="0">
                          <a:solidFill>
                            <a:schemeClr val="tx1"/>
                          </a:solidFill>
                        </a:rPr>
                        <a:t>・「公立保育所新再編整備計画」の一部改訂（</a:t>
                      </a:r>
                      <a:r>
                        <a:rPr lang="en-US" altLang="ja-JP" sz="1200" b="0" dirty="0">
                          <a:solidFill>
                            <a:schemeClr val="tx1"/>
                          </a:solidFill>
                        </a:rPr>
                        <a:t>2017</a:t>
                      </a:r>
                      <a:r>
                        <a:rPr lang="ja-JP" altLang="en-US" sz="1200" b="0" dirty="0">
                          <a:solidFill>
                            <a:schemeClr val="tx1"/>
                          </a:solidFill>
                        </a:rPr>
                        <a:t>年</a:t>
                      </a:r>
                      <a:r>
                        <a:rPr lang="en-US" altLang="ja-JP" sz="1200" b="0" dirty="0">
                          <a:solidFill>
                            <a:schemeClr val="tx1"/>
                          </a:solidFill>
                        </a:rPr>
                        <a:t>6</a:t>
                      </a:r>
                      <a:r>
                        <a:rPr lang="ja-JP" altLang="en-US" sz="1200" b="0" dirty="0">
                          <a:solidFill>
                            <a:schemeClr val="tx1"/>
                          </a:solidFill>
                        </a:rPr>
                        <a:t>月）</a:t>
                      </a:r>
                    </a:p>
                    <a:p>
                      <a:pPr>
                        <a:lnSpc>
                          <a:spcPts val="1700"/>
                        </a:lnSpc>
                      </a:pPr>
                      <a:r>
                        <a:rPr lang="ja-JP" altLang="en-US" sz="1200" b="0" dirty="0">
                          <a:solidFill>
                            <a:schemeClr val="tx1"/>
                          </a:solidFill>
                        </a:rPr>
                        <a:t>・「大阪市立保育所のあり方」について公表（</a:t>
                      </a:r>
                      <a:r>
                        <a:rPr lang="en-US" altLang="ja-JP" sz="1200" b="0" dirty="0">
                          <a:solidFill>
                            <a:schemeClr val="tx1"/>
                          </a:solidFill>
                        </a:rPr>
                        <a:t>2017</a:t>
                      </a:r>
                      <a:r>
                        <a:rPr lang="ja-JP" altLang="en-US" sz="1200" b="0" dirty="0">
                          <a:solidFill>
                            <a:schemeClr val="tx1"/>
                          </a:solidFill>
                        </a:rPr>
                        <a:t>年</a:t>
                      </a:r>
                      <a:r>
                        <a:rPr lang="en-US" altLang="ja-JP" sz="1200" b="0" dirty="0">
                          <a:solidFill>
                            <a:schemeClr val="tx1"/>
                          </a:solidFill>
                        </a:rPr>
                        <a:t>12</a:t>
                      </a:r>
                      <a:r>
                        <a:rPr lang="ja-JP" altLang="en-US" sz="1200" b="0" dirty="0">
                          <a:solidFill>
                            <a:schemeClr val="tx1"/>
                          </a:solidFill>
                        </a:rPr>
                        <a:t>月）</a:t>
                      </a:r>
                    </a:p>
                  </a:txBody>
                  <a:tcPr marL="36000" marR="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a:lnSpc>
                          <a:spcPts val="1700"/>
                        </a:lnSpc>
                      </a:pPr>
                      <a:r>
                        <a:rPr kumimoji="1" lang="ja-JP" altLang="en-US" sz="1200" b="1" dirty="0">
                          <a:solidFill>
                            <a:schemeClr val="tx1"/>
                          </a:solidFill>
                        </a:rPr>
                        <a:t>（保育所）</a:t>
                      </a:r>
                      <a:endParaRPr kumimoji="1" lang="en-US" altLang="ja-JP" sz="1200" b="1" dirty="0">
                        <a:solidFill>
                          <a:schemeClr val="tx1"/>
                        </a:solidFill>
                      </a:endParaRPr>
                    </a:p>
                    <a:p>
                      <a:pPr marL="0" marR="0" indent="0" algn="l" defTabSz="914400" rtl="0" eaLnBrk="1" fontAlgn="auto" latinLnBrk="0" hangingPunct="1">
                        <a:lnSpc>
                          <a:spcPts val="1700"/>
                        </a:lnSpc>
                        <a:spcBef>
                          <a:spcPts val="0"/>
                        </a:spcBef>
                        <a:spcAft>
                          <a:spcPts val="0"/>
                        </a:spcAft>
                        <a:buClrTx/>
                        <a:buSzTx/>
                        <a:buFontTx/>
                        <a:buNone/>
                        <a:tabLst/>
                        <a:defRPr/>
                      </a:pPr>
                      <a:r>
                        <a:rPr kumimoji="1" lang="ja-JP" altLang="en-US" sz="1200" b="0" dirty="0">
                          <a:solidFill>
                            <a:schemeClr val="tx1"/>
                          </a:solidFill>
                        </a:rPr>
                        <a:t>・</a:t>
                      </a:r>
                      <a:r>
                        <a:rPr kumimoji="1" lang="en-US" altLang="ja-JP" sz="1200" b="0" strike="noStrike" dirty="0">
                          <a:solidFill>
                            <a:schemeClr val="tx1"/>
                          </a:solidFill>
                        </a:rPr>
                        <a:t>21</a:t>
                      </a:r>
                      <a:r>
                        <a:rPr kumimoji="1" lang="ja-JP" altLang="en-US" sz="1200" b="0" dirty="0">
                          <a:solidFill>
                            <a:schemeClr val="tx1"/>
                          </a:solidFill>
                        </a:rPr>
                        <a:t>保育所の移管先法人が決定</a:t>
                      </a:r>
                      <a:endParaRPr kumimoji="1" lang="en-US" altLang="ja-JP" sz="1200" b="0" dirty="0">
                        <a:solidFill>
                          <a:schemeClr val="tx1"/>
                        </a:solidFill>
                      </a:endParaRPr>
                    </a:p>
                    <a:p>
                      <a:pPr marL="0" marR="0" indent="0" algn="l" defTabSz="914400" rtl="0" eaLnBrk="1" fontAlgn="auto" latinLnBrk="0" hangingPunct="1">
                        <a:lnSpc>
                          <a:spcPts val="1700"/>
                        </a:lnSpc>
                        <a:spcBef>
                          <a:spcPts val="0"/>
                        </a:spcBef>
                        <a:spcAft>
                          <a:spcPts val="0"/>
                        </a:spcAft>
                        <a:buClrTx/>
                        <a:buSzTx/>
                        <a:buFontTx/>
                        <a:buNone/>
                        <a:tabLst/>
                        <a:defRPr/>
                      </a:pPr>
                      <a:r>
                        <a:rPr kumimoji="1" lang="ja-JP" altLang="en-US" sz="1200" b="0" dirty="0">
                          <a:solidFill>
                            <a:schemeClr val="tx1"/>
                          </a:solidFill>
                        </a:rPr>
                        <a:t>　公立保育所数</a:t>
                      </a:r>
                      <a:endParaRPr kumimoji="1" lang="en-US" altLang="ja-JP" sz="1200" b="0" dirty="0">
                        <a:solidFill>
                          <a:schemeClr val="tx1"/>
                        </a:solidFill>
                      </a:endParaRPr>
                    </a:p>
                    <a:p>
                      <a:pPr marL="0" marR="0" indent="0" algn="l" defTabSz="914400" rtl="0" eaLnBrk="1" fontAlgn="auto" latinLnBrk="0" hangingPunct="1">
                        <a:lnSpc>
                          <a:spcPts val="1700"/>
                        </a:lnSpc>
                        <a:spcBef>
                          <a:spcPts val="0"/>
                        </a:spcBef>
                        <a:spcAft>
                          <a:spcPts val="0"/>
                        </a:spcAft>
                        <a:buClrTx/>
                        <a:buSzTx/>
                        <a:buFontTx/>
                        <a:buNone/>
                        <a:tabLst/>
                        <a:defRPr/>
                      </a:pPr>
                      <a:r>
                        <a:rPr kumimoji="1" lang="ja-JP" altLang="en-US" sz="1200" b="0" dirty="0">
                          <a:solidFill>
                            <a:schemeClr val="tx1"/>
                          </a:solidFill>
                        </a:rPr>
                        <a:t>　　</a:t>
                      </a:r>
                      <a:r>
                        <a:rPr kumimoji="1" lang="en-US" altLang="ja-JP" sz="1200" b="0" dirty="0">
                          <a:solidFill>
                            <a:schemeClr val="tx1"/>
                          </a:solidFill>
                        </a:rPr>
                        <a:t>2014</a:t>
                      </a:r>
                      <a:r>
                        <a:rPr kumimoji="1" lang="ja-JP" altLang="en-US" sz="1200" b="0" dirty="0">
                          <a:solidFill>
                            <a:schemeClr val="tx1"/>
                          </a:solidFill>
                        </a:rPr>
                        <a:t>年度　　　</a:t>
                      </a:r>
                      <a:r>
                        <a:rPr kumimoji="1" lang="en-US" altLang="ja-JP" sz="1200" b="0" dirty="0">
                          <a:solidFill>
                            <a:schemeClr val="tx1"/>
                          </a:solidFill>
                        </a:rPr>
                        <a:t>2017</a:t>
                      </a:r>
                      <a:r>
                        <a:rPr kumimoji="1" lang="ja-JP" altLang="en-US" sz="1200" b="0" dirty="0">
                          <a:solidFill>
                            <a:schemeClr val="tx1"/>
                          </a:solidFill>
                        </a:rPr>
                        <a:t>年度</a:t>
                      </a:r>
                      <a:endParaRPr kumimoji="1" lang="en-US" altLang="ja-JP" sz="1200" b="0" dirty="0">
                        <a:solidFill>
                          <a:schemeClr val="tx1"/>
                        </a:solidFill>
                      </a:endParaRPr>
                    </a:p>
                    <a:p>
                      <a:pPr marL="0" marR="0" indent="0" algn="l" defTabSz="914400" rtl="0" eaLnBrk="1" fontAlgn="auto" latinLnBrk="0" hangingPunct="1">
                        <a:lnSpc>
                          <a:spcPts val="1700"/>
                        </a:lnSpc>
                        <a:spcBef>
                          <a:spcPts val="0"/>
                        </a:spcBef>
                        <a:spcAft>
                          <a:spcPts val="0"/>
                        </a:spcAft>
                        <a:buClrTx/>
                        <a:buSzTx/>
                        <a:buFontTx/>
                        <a:buNone/>
                        <a:tabLst/>
                        <a:defRPr/>
                      </a:pPr>
                      <a:r>
                        <a:rPr kumimoji="1" lang="ja-JP" altLang="en-US" sz="1200" b="0" dirty="0">
                          <a:solidFill>
                            <a:schemeClr val="tx1"/>
                          </a:solidFill>
                        </a:rPr>
                        <a:t>　　　</a:t>
                      </a:r>
                      <a:r>
                        <a:rPr kumimoji="1" lang="en-US" altLang="ja-JP" sz="1200" b="0" dirty="0">
                          <a:solidFill>
                            <a:schemeClr val="tx1"/>
                          </a:solidFill>
                        </a:rPr>
                        <a:t>119</a:t>
                      </a:r>
                      <a:r>
                        <a:rPr kumimoji="1" lang="ja-JP" altLang="en-US" sz="1200" b="0" dirty="0">
                          <a:solidFill>
                            <a:schemeClr val="tx1"/>
                          </a:solidFill>
                        </a:rPr>
                        <a:t>か所　　　　</a:t>
                      </a:r>
                      <a:r>
                        <a:rPr kumimoji="1" lang="ja-JP" altLang="en-US" sz="1200" b="0" baseline="0" dirty="0">
                          <a:solidFill>
                            <a:schemeClr val="tx1"/>
                          </a:solidFill>
                        </a:rPr>
                        <a:t> </a:t>
                      </a:r>
                      <a:r>
                        <a:rPr kumimoji="1" lang="en-US" altLang="ja-JP" sz="1200" b="0" dirty="0">
                          <a:solidFill>
                            <a:schemeClr val="tx1"/>
                          </a:solidFill>
                        </a:rPr>
                        <a:t>99</a:t>
                      </a:r>
                      <a:r>
                        <a:rPr kumimoji="1" lang="ja-JP" altLang="en-US" sz="1200" b="0" dirty="0">
                          <a:solidFill>
                            <a:schemeClr val="tx1"/>
                          </a:solidFill>
                        </a:rPr>
                        <a:t>か所</a:t>
                      </a:r>
                      <a:endParaRPr kumimoji="1" lang="en-US" altLang="ja-JP" sz="1200" b="0" dirty="0">
                        <a:solidFill>
                          <a:schemeClr val="tx1"/>
                        </a:solidFill>
                      </a:endParaRPr>
                    </a:p>
                  </a:txBody>
                  <a:tcPr marL="36000" marR="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0003"/>
                  </a:ext>
                </a:extLst>
              </a:tr>
            </a:tbl>
          </a:graphicData>
        </a:graphic>
      </p:graphicFrame>
      <p:sp>
        <p:nvSpPr>
          <p:cNvPr id="5" name="スライド番号プレースホルダ 4"/>
          <p:cNvSpPr>
            <a:spLocks noGrp="1"/>
          </p:cNvSpPr>
          <p:nvPr>
            <p:ph type="sldNum" sz="quarter" idx="12"/>
          </p:nvPr>
        </p:nvSpPr>
        <p:spPr/>
        <p:txBody>
          <a:bodyPr/>
          <a:lstStyle/>
          <a:p>
            <a:fld id="{CCEC3038-1CF1-4B63-9920-55248DCFBA97}" type="slidenum">
              <a:rPr kumimoji="1" lang="ja-JP" altLang="en-US" smtClean="0"/>
              <a:pPr/>
              <a:t>90</a:t>
            </a:fld>
            <a:endParaRPr kumimoji="1" lang="ja-JP" altLang="en-US"/>
          </a:p>
        </p:txBody>
      </p:sp>
      <p:sp>
        <p:nvSpPr>
          <p:cNvPr id="29" name="二等辺三角形 28"/>
          <p:cNvSpPr/>
          <p:nvPr/>
        </p:nvSpPr>
        <p:spPr>
          <a:xfrm rot="5400000">
            <a:off x="7458917" y="3783060"/>
            <a:ext cx="324000" cy="72008"/>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2" name="二等辺三角形 31"/>
          <p:cNvSpPr/>
          <p:nvPr/>
        </p:nvSpPr>
        <p:spPr>
          <a:xfrm rot="5400000">
            <a:off x="7458917" y="6273947"/>
            <a:ext cx="324000" cy="72008"/>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Tree>
    <p:extLst>
      <p:ext uri="{BB962C8B-B14F-4D97-AF65-F5344CB8AC3E}">
        <p14:creationId xmlns:p14="http://schemas.microsoft.com/office/powerpoint/2010/main" val="3676210634"/>
      </p:ext>
    </p:extLst>
  </p:cSld>
  <p:clrMapOvr>
    <a:masterClrMapping/>
  </p:clrMapOvr>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 name="角丸四角形 54"/>
          <p:cNvSpPr/>
          <p:nvPr/>
        </p:nvSpPr>
        <p:spPr>
          <a:xfrm>
            <a:off x="4427984" y="4673153"/>
            <a:ext cx="4347776" cy="2122806"/>
          </a:xfrm>
          <a:prstGeom prst="roundRect">
            <a:avLst>
              <a:gd name="adj" fmla="val 7760"/>
            </a:avLst>
          </a:prstGeom>
          <a:solidFill>
            <a:schemeClr val="accent6">
              <a:lumMod val="60000"/>
              <a:lumOff val="40000"/>
              <a:alpha val="5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8" name="角丸四角形 37"/>
          <p:cNvSpPr/>
          <p:nvPr/>
        </p:nvSpPr>
        <p:spPr>
          <a:xfrm>
            <a:off x="2555776" y="1711964"/>
            <a:ext cx="360040" cy="238093"/>
          </a:xfrm>
          <a:prstGeom prst="roundRect">
            <a:avLst>
              <a:gd name="adj" fmla="val 24221"/>
            </a:avLst>
          </a:prstGeom>
          <a:solidFill>
            <a:schemeClr val="accent6">
              <a:lumMod val="60000"/>
              <a:lumOff val="40000"/>
              <a:alpha val="5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9" name="角丸四角形 48"/>
          <p:cNvSpPr/>
          <p:nvPr/>
        </p:nvSpPr>
        <p:spPr>
          <a:xfrm>
            <a:off x="1782738" y="4710160"/>
            <a:ext cx="1296144" cy="231460"/>
          </a:xfrm>
          <a:prstGeom prst="roundRect">
            <a:avLst>
              <a:gd name="adj" fmla="val 24221"/>
            </a:avLst>
          </a:prstGeom>
          <a:solidFill>
            <a:schemeClr val="accent6">
              <a:lumMod val="60000"/>
              <a:lumOff val="40000"/>
              <a:alpha val="5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7" name="角丸四角形 46"/>
          <p:cNvSpPr/>
          <p:nvPr/>
        </p:nvSpPr>
        <p:spPr>
          <a:xfrm>
            <a:off x="206808" y="2779888"/>
            <a:ext cx="8568952" cy="1828784"/>
          </a:xfrm>
          <a:prstGeom prst="roundRect">
            <a:avLst>
              <a:gd name="adj" fmla="val 7760"/>
            </a:avLst>
          </a:prstGeom>
          <a:solidFill>
            <a:schemeClr val="accent6">
              <a:lumMod val="60000"/>
              <a:lumOff val="40000"/>
              <a:alpha val="5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4" name="テキスト ボックス 23"/>
          <p:cNvSpPr txBox="1"/>
          <p:nvPr/>
        </p:nvSpPr>
        <p:spPr>
          <a:xfrm>
            <a:off x="323528" y="1527225"/>
            <a:ext cx="8280920" cy="938719"/>
          </a:xfrm>
          <a:prstGeom prst="rect">
            <a:avLst/>
          </a:prstGeom>
          <a:noFill/>
        </p:spPr>
        <p:txBody>
          <a:bodyPr wrap="square" rtlCol="0">
            <a:spAutoFit/>
          </a:bodyPr>
          <a:lstStyle/>
          <a:p>
            <a:pPr>
              <a:lnSpc>
                <a:spcPts val="1400"/>
              </a:lnSpc>
            </a:pPr>
            <a:r>
              <a:rPr lang="ja-JP" altLang="en-US" sz="1400" dirty="0">
                <a:latin typeface="+mn-ea"/>
              </a:rPr>
              <a:t>・　市政改革プランに基づき、民間で成立している事業は民間に任せる （民営化）。</a:t>
            </a:r>
            <a:endParaRPr lang="en-US" altLang="ja-JP" sz="1400" dirty="0">
              <a:latin typeface="+mn-ea"/>
            </a:endParaRPr>
          </a:p>
          <a:p>
            <a:pPr>
              <a:lnSpc>
                <a:spcPts val="1400"/>
              </a:lnSpc>
            </a:pPr>
            <a:r>
              <a:rPr lang="ja-JP" altLang="en-US" sz="1400" dirty="0">
                <a:latin typeface="+mn-ea"/>
              </a:rPr>
              <a:t>　　</a:t>
            </a:r>
            <a:r>
              <a:rPr lang="ja-JP" altLang="en-US" sz="1200" dirty="0">
                <a:latin typeface="+mn-ea"/>
              </a:rPr>
              <a:t>市内の幼稚園等に通う園児の</a:t>
            </a:r>
            <a:r>
              <a:rPr lang="en-US" altLang="ja-JP" sz="1200" dirty="0">
                <a:latin typeface="+mn-ea"/>
              </a:rPr>
              <a:t>85</a:t>
            </a:r>
            <a:r>
              <a:rPr lang="ja-JP" altLang="en-US" sz="1200" dirty="0">
                <a:latin typeface="+mn-ea"/>
              </a:rPr>
              <a:t>％が私立に通っており、また市立幼稚園を設置していない行政区が</a:t>
            </a:r>
            <a:r>
              <a:rPr lang="en-US" altLang="ja-JP" sz="1200" dirty="0">
                <a:latin typeface="+mn-ea"/>
              </a:rPr>
              <a:t>2</a:t>
            </a:r>
            <a:r>
              <a:rPr lang="ja-JP" altLang="en-US" sz="1200" dirty="0">
                <a:latin typeface="+mn-ea"/>
              </a:rPr>
              <a:t>区ある。</a:t>
            </a:r>
            <a:endParaRPr lang="en-US" altLang="ja-JP" sz="1200" dirty="0">
              <a:latin typeface="+mn-ea"/>
            </a:endParaRPr>
          </a:p>
          <a:p>
            <a:pPr>
              <a:lnSpc>
                <a:spcPts val="1000"/>
              </a:lnSpc>
            </a:pPr>
            <a:endParaRPr lang="en-US" altLang="ja-JP" sz="1400" dirty="0">
              <a:latin typeface="+mn-ea"/>
            </a:endParaRPr>
          </a:p>
          <a:p>
            <a:pPr>
              <a:lnSpc>
                <a:spcPts val="1400"/>
              </a:lnSpc>
            </a:pPr>
            <a:r>
              <a:rPr lang="ja-JP" altLang="en-US" sz="1400" dirty="0">
                <a:latin typeface="+mn-ea"/>
              </a:rPr>
              <a:t>　　　　　⇒ ニーズに沿った運営によるサービス向上と効率化を期待。</a:t>
            </a:r>
            <a:endParaRPr lang="en-US" altLang="ja-JP" sz="1400" dirty="0">
              <a:latin typeface="+mn-ea"/>
            </a:endParaRPr>
          </a:p>
          <a:p>
            <a:pPr>
              <a:lnSpc>
                <a:spcPts val="1400"/>
              </a:lnSpc>
            </a:pPr>
            <a:r>
              <a:rPr lang="ja-JP" altLang="en-US" sz="1400" dirty="0">
                <a:latin typeface="+mn-ea"/>
              </a:rPr>
              <a:t>　　　　　　　民営化により生み出された財源で、市立幼稚園だけでなく幼児教育全体の充実をはかる。</a:t>
            </a:r>
            <a:endParaRPr lang="en-US" altLang="ja-JP" sz="1400" dirty="0">
              <a:latin typeface="+mn-ea"/>
            </a:endParaRPr>
          </a:p>
        </p:txBody>
      </p:sp>
      <p:sp>
        <p:nvSpPr>
          <p:cNvPr id="28" name="角丸四角形 27"/>
          <p:cNvSpPr/>
          <p:nvPr/>
        </p:nvSpPr>
        <p:spPr>
          <a:xfrm>
            <a:off x="251520" y="1052736"/>
            <a:ext cx="8640960" cy="720080"/>
          </a:xfrm>
          <a:prstGeom prst="roundRect">
            <a:avLst>
              <a:gd name="adj" fmla="val 10464"/>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400" dirty="0"/>
          </a:p>
        </p:txBody>
      </p:sp>
      <p:sp>
        <p:nvSpPr>
          <p:cNvPr id="29" name="正方形/長方形 28"/>
          <p:cNvSpPr/>
          <p:nvPr/>
        </p:nvSpPr>
        <p:spPr>
          <a:xfrm>
            <a:off x="107504" y="594888"/>
            <a:ext cx="1872208" cy="28803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ja-JP" altLang="en-US" sz="1400" dirty="0">
                <a:solidFill>
                  <a:schemeClr val="tx1"/>
                </a:solidFill>
              </a:rPr>
              <a:t>（背　　景）</a:t>
            </a:r>
            <a:endParaRPr lang="en-US" altLang="ja-JP" sz="1400" dirty="0">
              <a:solidFill>
                <a:schemeClr val="tx1"/>
              </a:solidFill>
            </a:endParaRPr>
          </a:p>
        </p:txBody>
      </p:sp>
      <p:sp>
        <p:nvSpPr>
          <p:cNvPr id="30" name="テキスト ボックス 29"/>
          <p:cNvSpPr txBox="1"/>
          <p:nvPr/>
        </p:nvSpPr>
        <p:spPr>
          <a:xfrm>
            <a:off x="323528" y="783616"/>
            <a:ext cx="7920880" cy="523220"/>
          </a:xfrm>
          <a:prstGeom prst="rect">
            <a:avLst/>
          </a:prstGeom>
          <a:noFill/>
        </p:spPr>
        <p:txBody>
          <a:bodyPr wrap="square" rtlCol="0">
            <a:spAutoFit/>
          </a:bodyPr>
          <a:lstStyle/>
          <a:p>
            <a:r>
              <a:rPr lang="ja-JP" altLang="en-US" sz="1400" dirty="0">
                <a:latin typeface="+mn-ea"/>
              </a:rPr>
              <a:t>・ 保育ニーズに的確に対応するため、限られた人的・物的資源を有効に活用する必要がある。</a:t>
            </a:r>
            <a:endParaRPr lang="en-US" altLang="ja-JP" sz="1400" dirty="0">
              <a:latin typeface="+mn-ea"/>
            </a:endParaRPr>
          </a:p>
          <a:p>
            <a:r>
              <a:rPr lang="ja-JP" altLang="en-US" sz="1400" dirty="0">
                <a:latin typeface="+mn-ea"/>
              </a:rPr>
              <a:t>・ </a:t>
            </a:r>
            <a:r>
              <a:rPr lang="ja-JP" altLang="en-US" sz="1400" dirty="0"/>
              <a:t>活力ある大阪の実現のため、「現役世代への重点投資」を可能にする行財政基盤構築が必要。</a:t>
            </a:r>
            <a:endParaRPr lang="ja-JP" altLang="en-US" sz="1400" dirty="0">
              <a:latin typeface="+mn-ea"/>
            </a:endParaRPr>
          </a:p>
        </p:txBody>
      </p:sp>
      <p:sp>
        <p:nvSpPr>
          <p:cNvPr id="32" name="下矢印 31"/>
          <p:cNvSpPr/>
          <p:nvPr/>
        </p:nvSpPr>
        <p:spPr>
          <a:xfrm>
            <a:off x="3779912" y="1342264"/>
            <a:ext cx="288032" cy="144016"/>
          </a:xfrm>
          <a:prstGeom prst="downArrow">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400"/>
          </a:p>
        </p:txBody>
      </p:sp>
      <p:sp>
        <p:nvSpPr>
          <p:cNvPr id="52" name="タイトル 1"/>
          <p:cNvSpPr txBox="1">
            <a:spLocks/>
          </p:cNvSpPr>
          <p:nvPr/>
        </p:nvSpPr>
        <p:spPr>
          <a:xfrm>
            <a:off x="14808" y="-27384"/>
            <a:ext cx="8229600" cy="504056"/>
          </a:xfrm>
          <a:prstGeom prst="rect">
            <a:avLst/>
          </a:prstGeom>
        </p:spPr>
        <p:txBody>
          <a:bodyPr vert="horz" lIns="91440" tIns="45720" rIns="91440" bIns="45720" rtlCol="0" anchor="ctr">
            <a:noAutofit/>
          </a:bodyPr>
          <a:lstStyle/>
          <a:p>
            <a:pPr lvl="0">
              <a:spcBef>
                <a:spcPct val="0"/>
              </a:spcBef>
              <a:defRPr/>
            </a:pPr>
            <a:endParaRPr lang="ja-JP" altLang="en-US" sz="2800" dirty="0">
              <a:latin typeface="+mn-ea"/>
              <a:cs typeface="+mj-cs"/>
            </a:endParaRPr>
          </a:p>
        </p:txBody>
      </p:sp>
      <p:sp>
        <p:nvSpPr>
          <p:cNvPr id="36" name="テキスト ボックス 35"/>
          <p:cNvSpPr txBox="1"/>
          <p:nvPr/>
        </p:nvSpPr>
        <p:spPr>
          <a:xfrm>
            <a:off x="8244408" y="1"/>
            <a:ext cx="899592" cy="307777"/>
          </a:xfrm>
          <a:prstGeom prst="rect">
            <a:avLst/>
          </a:prstGeom>
          <a:noFill/>
        </p:spPr>
        <p:txBody>
          <a:bodyPr wrap="square" rtlCol="0">
            <a:spAutoFit/>
          </a:bodyPr>
          <a:lstStyle/>
          <a:p>
            <a:r>
              <a:rPr kumimoji="1" lang="en-US" altLang="ja-JP" sz="1400" dirty="0" smtClean="0"/>
              <a:t>C6.(86)</a:t>
            </a:r>
            <a:endParaRPr kumimoji="1" lang="ja-JP" altLang="en-US" sz="1400" dirty="0"/>
          </a:p>
        </p:txBody>
      </p:sp>
      <p:sp>
        <p:nvSpPr>
          <p:cNvPr id="48" name="正方形/長方形 47"/>
          <p:cNvSpPr/>
          <p:nvPr/>
        </p:nvSpPr>
        <p:spPr>
          <a:xfrm>
            <a:off x="7596336" y="196292"/>
            <a:ext cx="1512017" cy="369332"/>
          </a:xfrm>
          <a:prstGeom prst="rect">
            <a:avLst/>
          </a:prstGeom>
          <a:noFill/>
        </p:spPr>
        <p:txBody>
          <a:bodyPr wrap="none">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lgn="ctr"/>
            <a:r>
              <a:rPr lang="ja-JP" altLang="en-US" dirty="0"/>
              <a:t>＜</a:t>
            </a:r>
            <a:r>
              <a:rPr lang="en-US" altLang="ja-JP" dirty="0"/>
              <a:t>Outcome</a:t>
            </a:r>
            <a:r>
              <a:rPr lang="ja-JP" altLang="en-US" dirty="0"/>
              <a:t>＞</a:t>
            </a:r>
          </a:p>
        </p:txBody>
      </p:sp>
      <p:sp>
        <p:nvSpPr>
          <p:cNvPr id="51" name="正方形/長方形 50"/>
          <p:cNvSpPr/>
          <p:nvPr/>
        </p:nvSpPr>
        <p:spPr>
          <a:xfrm>
            <a:off x="251520" y="188640"/>
            <a:ext cx="5904656" cy="369332"/>
          </a:xfrm>
          <a:prstGeom prst="rect">
            <a:avLst/>
          </a:prstGeom>
        </p:spPr>
        <p:txBody>
          <a:bodyPr wrap="square">
            <a:spAutoFit/>
          </a:bodyPr>
          <a:lstStyle/>
          <a:p>
            <a:r>
              <a:rPr lang="ja-JP" altLang="en-US" b="1" dirty="0">
                <a:solidFill>
                  <a:srgbClr val="000000"/>
                </a:solidFill>
                <a:latin typeface="Calibri" pitchFamily="34" charset="0"/>
              </a:rPr>
              <a:t>幼稚園</a:t>
            </a:r>
            <a:endParaRPr lang="en-US" altLang="ja-JP" b="1" dirty="0">
              <a:solidFill>
                <a:srgbClr val="000000"/>
              </a:solidFill>
              <a:latin typeface="Calibri" pitchFamily="34" charset="0"/>
            </a:endParaRPr>
          </a:p>
        </p:txBody>
      </p:sp>
      <p:cxnSp>
        <p:nvCxnSpPr>
          <p:cNvPr id="53" name="直線コネクタ 52"/>
          <p:cNvCxnSpPr/>
          <p:nvPr/>
        </p:nvCxnSpPr>
        <p:spPr>
          <a:xfrm>
            <a:off x="179512" y="489735"/>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3" name="スライド番号プレースホルダ 32"/>
          <p:cNvSpPr>
            <a:spLocks noGrp="1"/>
          </p:cNvSpPr>
          <p:nvPr>
            <p:ph type="sldNum" sz="quarter" idx="12"/>
          </p:nvPr>
        </p:nvSpPr>
        <p:spPr/>
        <p:txBody>
          <a:bodyPr/>
          <a:lstStyle/>
          <a:p>
            <a:fld id="{CCEC3038-1CF1-4B63-9920-55248DCFBA97}" type="slidenum">
              <a:rPr kumimoji="1" lang="ja-JP" altLang="en-US" smtClean="0"/>
              <a:pPr/>
              <a:t>91</a:t>
            </a:fld>
            <a:endParaRPr kumimoji="1" lang="ja-JP" altLang="en-US"/>
          </a:p>
        </p:txBody>
      </p:sp>
      <p:sp>
        <p:nvSpPr>
          <p:cNvPr id="2" name="テキスト ボックス 1"/>
          <p:cNvSpPr txBox="1"/>
          <p:nvPr/>
        </p:nvSpPr>
        <p:spPr>
          <a:xfrm>
            <a:off x="141412" y="2485360"/>
            <a:ext cx="2592288" cy="292388"/>
          </a:xfrm>
          <a:prstGeom prst="rect">
            <a:avLst/>
          </a:prstGeom>
          <a:noFill/>
        </p:spPr>
        <p:txBody>
          <a:bodyPr wrap="square" rtlCol="0">
            <a:spAutoFit/>
          </a:bodyPr>
          <a:lstStyle/>
          <a:p>
            <a:r>
              <a:rPr kumimoji="1" lang="ja-JP" altLang="en-US" sz="1300" dirty="0"/>
              <a:t>過去の取組と今後の方針</a:t>
            </a:r>
          </a:p>
        </p:txBody>
      </p:sp>
      <p:sp>
        <p:nvSpPr>
          <p:cNvPr id="3" name="山形 2"/>
          <p:cNvSpPr/>
          <p:nvPr/>
        </p:nvSpPr>
        <p:spPr>
          <a:xfrm>
            <a:off x="467544" y="2896988"/>
            <a:ext cx="5760640" cy="211991"/>
          </a:xfrm>
          <a:prstGeom prst="chevron">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en-US" altLang="ja-JP" sz="1200" dirty="0">
                <a:solidFill>
                  <a:schemeClr val="tx1"/>
                </a:solidFill>
                <a:latin typeface="+mj-ea"/>
                <a:ea typeface="+mj-ea"/>
              </a:rPr>
              <a:t>2013</a:t>
            </a:r>
            <a:r>
              <a:rPr kumimoji="1" lang="ja-JP" altLang="en-US" sz="1200" dirty="0">
                <a:solidFill>
                  <a:schemeClr val="tx1"/>
                </a:solidFill>
                <a:latin typeface="+mj-ea"/>
                <a:ea typeface="+mj-ea"/>
              </a:rPr>
              <a:t>年度～</a:t>
            </a:r>
            <a:r>
              <a:rPr kumimoji="1" lang="en-US" altLang="ja-JP" sz="1200" dirty="0">
                <a:solidFill>
                  <a:schemeClr val="tx1"/>
                </a:solidFill>
                <a:latin typeface="+mj-ea"/>
                <a:ea typeface="+mj-ea"/>
              </a:rPr>
              <a:t>2015</a:t>
            </a:r>
            <a:r>
              <a:rPr kumimoji="1" lang="ja-JP" altLang="en-US" sz="1200" dirty="0">
                <a:solidFill>
                  <a:schemeClr val="tx1"/>
                </a:solidFill>
                <a:latin typeface="+mj-ea"/>
                <a:ea typeface="+mj-ea"/>
              </a:rPr>
              <a:t>年度　</a:t>
            </a:r>
            <a:r>
              <a:rPr kumimoji="1" lang="ja-JP" altLang="en-US" sz="1200" dirty="0">
                <a:solidFill>
                  <a:schemeClr val="tx1"/>
                </a:solidFill>
              </a:rPr>
              <a:t>　</a:t>
            </a:r>
          </a:p>
        </p:txBody>
      </p:sp>
      <p:sp>
        <p:nvSpPr>
          <p:cNvPr id="35" name="山形 34"/>
          <p:cNvSpPr/>
          <p:nvPr/>
        </p:nvSpPr>
        <p:spPr>
          <a:xfrm>
            <a:off x="6372200" y="2896989"/>
            <a:ext cx="2047248" cy="211990"/>
          </a:xfrm>
          <a:prstGeom prst="chevron">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en-US" altLang="ja-JP" sz="1200" dirty="0">
                <a:solidFill>
                  <a:schemeClr val="tx1"/>
                </a:solidFill>
                <a:latin typeface="+mj-ea"/>
                <a:ea typeface="+mj-ea"/>
              </a:rPr>
              <a:t>2016</a:t>
            </a:r>
            <a:r>
              <a:rPr kumimoji="1" lang="ja-JP" altLang="en-US" sz="1200" dirty="0">
                <a:solidFill>
                  <a:schemeClr val="tx1"/>
                </a:solidFill>
                <a:latin typeface="+mj-ea"/>
                <a:ea typeface="+mj-ea"/>
              </a:rPr>
              <a:t>年度～　</a:t>
            </a:r>
            <a:r>
              <a:rPr kumimoji="1" lang="ja-JP" altLang="en-US" sz="1200" dirty="0">
                <a:solidFill>
                  <a:schemeClr val="tx1"/>
                </a:solidFill>
              </a:rPr>
              <a:t>　</a:t>
            </a:r>
          </a:p>
        </p:txBody>
      </p:sp>
      <p:sp>
        <p:nvSpPr>
          <p:cNvPr id="37" name="テキスト ボックス 36"/>
          <p:cNvSpPr txBox="1"/>
          <p:nvPr/>
        </p:nvSpPr>
        <p:spPr>
          <a:xfrm>
            <a:off x="399728" y="3920254"/>
            <a:ext cx="4820344" cy="461665"/>
          </a:xfrm>
          <a:prstGeom prst="rect">
            <a:avLst/>
          </a:prstGeom>
          <a:noFill/>
        </p:spPr>
        <p:txBody>
          <a:bodyPr wrap="square" rtlCol="0">
            <a:spAutoFit/>
          </a:bodyPr>
          <a:lstStyle/>
          <a:p>
            <a:r>
              <a:rPr lang="en-US" altLang="ja-JP" sz="1200" u="sng" dirty="0"/>
              <a:t>2016</a:t>
            </a:r>
            <a:r>
              <a:rPr lang="ja-JP" altLang="en-US" sz="1200" u="sng" dirty="0"/>
              <a:t>年度までに市立幼稚園の廃園（４園）、民間移管（１園）を実施</a:t>
            </a:r>
            <a:endParaRPr lang="en-US" altLang="ja-JP" sz="1200" u="sng" dirty="0"/>
          </a:p>
          <a:p>
            <a:r>
              <a:rPr lang="ja-JP" altLang="en-US" sz="1200" dirty="0"/>
              <a:t>さらに、</a:t>
            </a:r>
            <a:r>
              <a:rPr lang="en-US" altLang="ja-JP" sz="1200" dirty="0"/>
              <a:t>2019</a:t>
            </a:r>
            <a:r>
              <a:rPr lang="ja-JP" altLang="en-US" sz="1200" dirty="0"/>
              <a:t>年度に民間移管（１園）を実施予定</a:t>
            </a:r>
            <a:endParaRPr lang="en-US" altLang="ja-JP" sz="1200" dirty="0"/>
          </a:p>
        </p:txBody>
      </p:sp>
      <p:graphicFrame>
        <p:nvGraphicFramePr>
          <p:cNvPr id="11" name="表 10"/>
          <p:cNvGraphicFramePr>
            <a:graphicFrameLocks noGrp="1"/>
          </p:cNvGraphicFramePr>
          <p:nvPr>
            <p:extLst/>
          </p:nvPr>
        </p:nvGraphicFramePr>
        <p:xfrm>
          <a:off x="5076055" y="3924295"/>
          <a:ext cx="2952329" cy="518160"/>
        </p:xfrm>
        <a:graphic>
          <a:graphicData uri="http://schemas.openxmlformats.org/drawingml/2006/table">
            <a:tbl>
              <a:tblPr firstRow="1" bandRow="1">
                <a:tableStyleId>{5C22544A-7EE6-4342-B048-85BDC9FD1C3A}</a:tableStyleId>
              </a:tblPr>
              <a:tblGrid>
                <a:gridCol w="1152129">
                  <a:extLst>
                    <a:ext uri="{9D8B030D-6E8A-4147-A177-3AD203B41FA5}">
                      <a16:colId xmlns:a16="http://schemas.microsoft.com/office/drawing/2014/main" xmlns="" val="20000"/>
                    </a:ext>
                  </a:extLst>
                </a:gridCol>
                <a:gridCol w="648072">
                  <a:extLst>
                    <a:ext uri="{9D8B030D-6E8A-4147-A177-3AD203B41FA5}">
                      <a16:colId xmlns:a16="http://schemas.microsoft.com/office/drawing/2014/main" xmlns="" val="20001"/>
                    </a:ext>
                  </a:extLst>
                </a:gridCol>
                <a:gridCol w="1152128">
                  <a:extLst>
                    <a:ext uri="{9D8B030D-6E8A-4147-A177-3AD203B41FA5}">
                      <a16:colId xmlns:a16="http://schemas.microsoft.com/office/drawing/2014/main" xmlns="" val="20002"/>
                    </a:ext>
                  </a:extLst>
                </a:gridCol>
              </a:tblGrid>
              <a:tr h="198016">
                <a:tc>
                  <a:txBody>
                    <a:bodyPr/>
                    <a:lstStyle/>
                    <a:p>
                      <a:pPr algn="ctr"/>
                      <a:r>
                        <a:rPr kumimoji="1" lang="en-US" altLang="ja-JP" sz="1100" b="0" dirty="0">
                          <a:solidFill>
                            <a:schemeClr val="tx1"/>
                          </a:solidFill>
                          <a:latin typeface="+mj-ea"/>
                          <a:ea typeface="+mj-ea"/>
                        </a:rPr>
                        <a:t>2013</a:t>
                      </a:r>
                      <a:r>
                        <a:rPr kumimoji="1" lang="ja-JP" altLang="en-US" sz="1100" b="0" dirty="0">
                          <a:solidFill>
                            <a:schemeClr val="tx1"/>
                          </a:solidFill>
                          <a:latin typeface="+mj-ea"/>
                          <a:ea typeface="+mj-ea"/>
                        </a:rPr>
                        <a:t>年度</a:t>
                      </a:r>
                    </a:p>
                  </a:txBody>
                  <a:tcPr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noFill/>
                  </a:tcPr>
                </a:tc>
                <a:tc rowSpan="2">
                  <a:txBody>
                    <a:bodyPr/>
                    <a:lstStyle/>
                    <a:p>
                      <a:pPr algn="ctr"/>
                      <a:endParaRPr kumimoji="1" lang="ja-JP" altLang="en-US" sz="1100" b="0" dirty="0">
                        <a:solidFill>
                          <a:schemeClr val="tx1"/>
                        </a:solidFill>
                        <a:latin typeface="+mj-ea"/>
                        <a:ea typeface="+mj-ea"/>
                      </a:endParaRPr>
                    </a:p>
                  </a:txBody>
                  <a:tcPr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noFill/>
                  </a:tcPr>
                </a:tc>
                <a:tc>
                  <a:txBody>
                    <a:bodyPr/>
                    <a:lstStyle/>
                    <a:p>
                      <a:pPr algn="ctr"/>
                      <a:r>
                        <a:rPr kumimoji="1" lang="en-US" altLang="ja-JP" sz="1100" b="0" dirty="0">
                          <a:solidFill>
                            <a:schemeClr val="tx1"/>
                          </a:solidFill>
                          <a:latin typeface="+mj-ea"/>
                          <a:ea typeface="+mj-ea"/>
                        </a:rPr>
                        <a:t>2016</a:t>
                      </a:r>
                      <a:r>
                        <a:rPr kumimoji="1" lang="ja-JP" altLang="en-US" sz="1100" b="0" dirty="0">
                          <a:solidFill>
                            <a:schemeClr val="tx1"/>
                          </a:solidFill>
                          <a:latin typeface="+mj-ea"/>
                          <a:ea typeface="+mj-ea"/>
                        </a:rPr>
                        <a:t>年度</a:t>
                      </a:r>
                    </a:p>
                  </a:txBody>
                  <a:tcPr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xmlns="" val="10000"/>
                  </a:ext>
                </a:extLst>
              </a:tr>
              <a:tr h="226968">
                <a:tc>
                  <a:txBody>
                    <a:bodyPr/>
                    <a:lstStyle/>
                    <a:p>
                      <a:pPr algn="ctr"/>
                      <a:r>
                        <a:rPr kumimoji="1" lang="en-US" altLang="ja-JP" sz="1100" b="0" dirty="0">
                          <a:solidFill>
                            <a:schemeClr val="tx1"/>
                          </a:solidFill>
                          <a:latin typeface="+mj-ea"/>
                          <a:ea typeface="+mj-ea"/>
                        </a:rPr>
                        <a:t>59</a:t>
                      </a:r>
                      <a:r>
                        <a:rPr kumimoji="1" lang="ja-JP" altLang="en-US" sz="1100" b="0" dirty="0">
                          <a:solidFill>
                            <a:schemeClr val="tx1"/>
                          </a:solidFill>
                          <a:latin typeface="+mj-ea"/>
                          <a:ea typeface="+mj-ea"/>
                        </a:rPr>
                        <a:t>園</a:t>
                      </a:r>
                    </a:p>
                  </a:txBody>
                  <a:tcPr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noFill/>
                  </a:tcPr>
                </a:tc>
                <a:tc vMerge="1">
                  <a:txBody>
                    <a:bodyPr/>
                    <a:lstStyle/>
                    <a:p>
                      <a:endParaRPr kumimoji="1" lang="ja-JP" altLang="en-US"/>
                    </a:p>
                  </a:txBody>
                  <a:tcPr/>
                </a:tc>
                <a:tc>
                  <a:txBody>
                    <a:bodyPr/>
                    <a:lstStyle/>
                    <a:p>
                      <a:pPr algn="ctr"/>
                      <a:r>
                        <a:rPr kumimoji="1" lang="en-US" altLang="ja-JP" sz="1100" b="0" dirty="0">
                          <a:solidFill>
                            <a:schemeClr val="tx1"/>
                          </a:solidFill>
                          <a:latin typeface="+mj-ea"/>
                          <a:ea typeface="+mj-ea"/>
                        </a:rPr>
                        <a:t>54</a:t>
                      </a:r>
                      <a:r>
                        <a:rPr kumimoji="1" lang="ja-JP" altLang="en-US" sz="1100" b="0" dirty="0">
                          <a:solidFill>
                            <a:schemeClr val="tx1"/>
                          </a:solidFill>
                          <a:latin typeface="+mj-ea"/>
                          <a:ea typeface="+mj-ea"/>
                        </a:rPr>
                        <a:t>園</a:t>
                      </a:r>
                    </a:p>
                  </a:txBody>
                  <a:tcPr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xmlns="" val="10001"/>
                  </a:ext>
                </a:extLst>
              </a:tr>
            </a:tbl>
          </a:graphicData>
        </a:graphic>
      </p:graphicFrame>
      <p:sp>
        <p:nvSpPr>
          <p:cNvPr id="12" name="右矢印 11"/>
          <p:cNvSpPr/>
          <p:nvPr/>
        </p:nvSpPr>
        <p:spPr>
          <a:xfrm>
            <a:off x="6469966" y="4032343"/>
            <a:ext cx="216024" cy="324000"/>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0" name="テキスト ボックス 49"/>
          <p:cNvSpPr txBox="1"/>
          <p:nvPr/>
        </p:nvSpPr>
        <p:spPr>
          <a:xfrm>
            <a:off x="453008" y="3152699"/>
            <a:ext cx="5703168" cy="769441"/>
          </a:xfrm>
          <a:prstGeom prst="rect">
            <a:avLst/>
          </a:prstGeom>
          <a:noFill/>
        </p:spPr>
        <p:txBody>
          <a:bodyPr wrap="square" rtlCol="0">
            <a:spAutoFit/>
          </a:bodyPr>
          <a:lstStyle/>
          <a:p>
            <a:r>
              <a:rPr lang="ja-JP" altLang="en-US" sz="1100" dirty="0"/>
              <a:t>・</a:t>
            </a:r>
            <a:r>
              <a:rPr lang="en-US" altLang="ja-JP" sz="1100" dirty="0">
                <a:latin typeface="+mj-ea"/>
                <a:ea typeface="+mj-ea"/>
              </a:rPr>
              <a:t>2013</a:t>
            </a:r>
            <a:r>
              <a:rPr lang="ja-JP" altLang="en-US" sz="1100" dirty="0">
                <a:latin typeface="+mj-ea"/>
                <a:ea typeface="+mj-ea"/>
              </a:rPr>
              <a:t>年</a:t>
            </a:r>
            <a:r>
              <a:rPr lang="en-US" altLang="ja-JP" sz="1100" dirty="0">
                <a:latin typeface="+mj-ea"/>
                <a:ea typeface="+mj-ea"/>
              </a:rPr>
              <a:t>8</a:t>
            </a:r>
            <a:r>
              <a:rPr lang="ja-JP" altLang="en-US" sz="1100" dirty="0">
                <a:latin typeface="+mj-ea"/>
                <a:ea typeface="+mj-ea"/>
              </a:rPr>
              <a:t>月に公表した民営化計画（案）に示した</a:t>
            </a:r>
            <a:r>
              <a:rPr lang="en-US" altLang="ja-JP" sz="1100" dirty="0">
                <a:latin typeface="+mj-ea"/>
                <a:ea typeface="+mj-ea"/>
              </a:rPr>
              <a:t>19</a:t>
            </a:r>
            <a:r>
              <a:rPr lang="ja-JP" altLang="en-US" sz="1100" dirty="0">
                <a:latin typeface="+mj-ea"/>
                <a:ea typeface="+mj-ea"/>
              </a:rPr>
              <a:t>園のうち、</a:t>
            </a:r>
            <a:r>
              <a:rPr lang="en-US" altLang="ja-JP" sz="1100" dirty="0">
                <a:latin typeface="+mj-ea"/>
                <a:ea typeface="+mj-ea"/>
              </a:rPr>
              <a:t>5</a:t>
            </a:r>
            <a:r>
              <a:rPr lang="ja-JP" altLang="en-US" sz="1100" dirty="0">
                <a:latin typeface="+mj-ea"/>
                <a:ea typeface="+mj-ea"/>
              </a:rPr>
              <a:t>園について条例案が可決。</a:t>
            </a:r>
            <a:endParaRPr lang="en-US" altLang="ja-JP" sz="1100" dirty="0">
              <a:latin typeface="+mj-ea"/>
              <a:ea typeface="+mj-ea"/>
            </a:endParaRPr>
          </a:p>
          <a:p>
            <a:r>
              <a:rPr lang="ja-JP" altLang="en-US" sz="1100" dirty="0">
                <a:latin typeface="+mj-ea"/>
                <a:ea typeface="+mj-ea"/>
              </a:rPr>
              <a:t>・</a:t>
            </a:r>
            <a:r>
              <a:rPr lang="en-US" altLang="ja-JP" sz="1100" dirty="0">
                <a:latin typeface="+mj-ea"/>
                <a:ea typeface="+mj-ea"/>
              </a:rPr>
              <a:t>14</a:t>
            </a:r>
            <a:r>
              <a:rPr lang="ja-JP" altLang="en-US" sz="1100" dirty="0">
                <a:latin typeface="+mj-ea"/>
                <a:ea typeface="+mj-ea"/>
              </a:rPr>
              <a:t>園については、見直し案を</a:t>
            </a:r>
            <a:r>
              <a:rPr lang="en-US" altLang="ja-JP" sz="1100" dirty="0">
                <a:latin typeface="+mj-ea"/>
                <a:ea typeface="+mj-ea"/>
              </a:rPr>
              <a:t>2014</a:t>
            </a:r>
            <a:r>
              <a:rPr lang="ja-JP" altLang="en-US" sz="1100" dirty="0">
                <a:latin typeface="+mj-ea"/>
                <a:ea typeface="+mj-ea"/>
              </a:rPr>
              <a:t>年</a:t>
            </a:r>
            <a:r>
              <a:rPr lang="en-US" altLang="ja-JP" sz="1100" dirty="0">
                <a:latin typeface="+mj-ea"/>
                <a:ea typeface="+mj-ea"/>
              </a:rPr>
              <a:t>4</a:t>
            </a:r>
            <a:r>
              <a:rPr lang="ja-JP" altLang="en-US" sz="1100" dirty="0">
                <a:latin typeface="+mj-ea"/>
                <a:ea typeface="+mj-ea"/>
              </a:rPr>
              <a:t>月に公表、</a:t>
            </a:r>
            <a:r>
              <a:rPr lang="en-US" altLang="ja-JP" sz="1100" dirty="0">
                <a:latin typeface="+mj-ea"/>
                <a:ea typeface="+mj-ea"/>
              </a:rPr>
              <a:t>5</a:t>
            </a:r>
            <a:r>
              <a:rPr lang="ja-JP" altLang="en-US" sz="1100" dirty="0">
                <a:latin typeface="+mj-ea"/>
                <a:ea typeface="+mj-ea"/>
              </a:rPr>
              <a:t>月に条例案を上程し、原案否決。</a:t>
            </a:r>
            <a:endParaRPr lang="en-US" altLang="ja-JP" sz="1100" dirty="0">
              <a:latin typeface="+mj-ea"/>
              <a:ea typeface="+mj-ea"/>
            </a:endParaRPr>
          </a:p>
          <a:p>
            <a:r>
              <a:rPr lang="ja-JP" altLang="en-US" sz="1100" dirty="0">
                <a:latin typeface="+mj-ea"/>
                <a:ea typeface="+mj-ea"/>
              </a:rPr>
              <a:t>・</a:t>
            </a:r>
            <a:r>
              <a:rPr lang="en-US" altLang="ja-JP" sz="1100" dirty="0">
                <a:latin typeface="+mj-ea"/>
                <a:ea typeface="+mj-ea"/>
              </a:rPr>
              <a:t>2015</a:t>
            </a:r>
            <a:r>
              <a:rPr lang="ja-JP" altLang="en-US" sz="1100" dirty="0">
                <a:latin typeface="+mj-ea"/>
                <a:ea typeface="+mj-ea"/>
              </a:rPr>
              <a:t>年</a:t>
            </a:r>
            <a:r>
              <a:rPr lang="en-US" altLang="ja-JP" sz="1100" dirty="0">
                <a:latin typeface="+mj-ea"/>
                <a:ea typeface="+mj-ea"/>
              </a:rPr>
              <a:t>7</a:t>
            </a:r>
            <a:r>
              <a:rPr lang="ja-JP" altLang="en-US" sz="1100" dirty="0">
                <a:latin typeface="+mj-ea"/>
                <a:ea typeface="+mj-ea"/>
              </a:rPr>
              <a:t>月に公表した新たな民営化計画（案）に示した</a:t>
            </a:r>
            <a:r>
              <a:rPr lang="en-US" altLang="ja-JP" sz="1100" dirty="0">
                <a:latin typeface="+mj-ea"/>
                <a:ea typeface="+mj-ea"/>
              </a:rPr>
              <a:t>9</a:t>
            </a:r>
            <a:r>
              <a:rPr lang="ja-JP" altLang="en-US" sz="1100" dirty="0">
                <a:latin typeface="+mj-ea"/>
                <a:ea typeface="+mj-ea"/>
              </a:rPr>
              <a:t>園のうち、</a:t>
            </a:r>
            <a:r>
              <a:rPr lang="en-US" altLang="ja-JP" sz="1100" dirty="0">
                <a:latin typeface="+mj-ea"/>
                <a:ea typeface="+mj-ea"/>
              </a:rPr>
              <a:t>1</a:t>
            </a:r>
            <a:r>
              <a:rPr lang="ja-JP" altLang="en-US" sz="1100" dirty="0">
                <a:latin typeface="+mj-ea"/>
                <a:ea typeface="+mj-ea"/>
              </a:rPr>
              <a:t>園について条例案が可決（民間移管の実施は</a:t>
            </a:r>
            <a:r>
              <a:rPr lang="en-US" altLang="ja-JP" sz="1100" dirty="0">
                <a:latin typeface="+mj-ea"/>
                <a:ea typeface="+mj-ea"/>
              </a:rPr>
              <a:t>2019</a:t>
            </a:r>
            <a:r>
              <a:rPr lang="ja-JP" altLang="en-US" sz="1100" dirty="0">
                <a:latin typeface="+mj-ea"/>
                <a:ea typeface="+mj-ea"/>
              </a:rPr>
              <a:t>年</a:t>
            </a:r>
            <a:r>
              <a:rPr lang="en-US" altLang="ja-JP" sz="1100" dirty="0">
                <a:latin typeface="+mj-ea"/>
                <a:ea typeface="+mj-ea"/>
              </a:rPr>
              <a:t>4</a:t>
            </a:r>
            <a:r>
              <a:rPr lang="ja-JP" altLang="en-US" sz="1100" dirty="0">
                <a:latin typeface="+mj-ea"/>
                <a:ea typeface="+mj-ea"/>
              </a:rPr>
              <a:t>月）</a:t>
            </a:r>
          </a:p>
        </p:txBody>
      </p:sp>
      <p:sp>
        <p:nvSpPr>
          <p:cNvPr id="54" name="テキスト ボックス 53"/>
          <p:cNvSpPr txBox="1"/>
          <p:nvPr/>
        </p:nvSpPr>
        <p:spPr>
          <a:xfrm>
            <a:off x="6372200" y="3195090"/>
            <a:ext cx="2121020" cy="646331"/>
          </a:xfrm>
          <a:prstGeom prst="rect">
            <a:avLst/>
          </a:prstGeom>
          <a:noFill/>
        </p:spPr>
        <p:txBody>
          <a:bodyPr wrap="square" rtlCol="0">
            <a:spAutoFit/>
          </a:bodyPr>
          <a:lstStyle/>
          <a:p>
            <a:r>
              <a:rPr lang="ja-JP" altLang="en-US" sz="1200" dirty="0"/>
              <a:t>個々の園や地域状況を十分考慮しながら進め方を検討し取り組む</a:t>
            </a:r>
          </a:p>
        </p:txBody>
      </p:sp>
      <p:sp>
        <p:nvSpPr>
          <p:cNvPr id="4" name="正方形/長方形 3"/>
          <p:cNvSpPr/>
          <p:nvPr/>
        </p:nvSpPr>
        <p:spPr>
          <a:xfrm>
            <a:off x="323528" y="2822116"/>
            <a:ext cx="8280920" cy="1742989"/>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7" name="テキスト ボックス 26"/>
          <p:cNvSpPr txBox="1"/>
          <p:nvPr/>
        </p:nvSpPr>
        <p:spPr>
          <a:xfrm>
            <a:off x="323528" y="6432732"/>
            <a:ext cx="3384376" cy="215444"/>
          </a:xfrm>
          <a:prstGeom prst="rect">
            <a:avLst/>
          </a:prstGeom>
          <a:noFill/>
        </p:spPr>
        <p:txBody>
          <a:bodyPr wrap="square" rtlCol="0">
            <a:spAutoFit/>
          </a:bodyPr>
          <a:lstStyle/>
          <a:p>
            <a:r>
              <a:rPr lang="en-US" altLang="ja-JP" sz="800" dirty="0"/>
              <a:t>※</a:t>
            </a:r>
            <a:r>
              <a:rPr lang="ja-JP" altLang="en-US" sz="800" dirty="0"/>
              <a:t>　幼稚園等には認定こども園（幼稚園型、幼保連携型）を含む。</a:t>
            </a:r>
            <a:endParaRPr lang="en-US" altLang="ja-JP" sz="800" dirty="0"/>
          </a:p>
        </p:txBody>
      </p:sp>
      <p:sp>
        <p:nvSpPr>
          <p:cNvPr id="41" name="テキスト ボックス 40"/>
          <p:cNvSpPr txBox="1"/>
          <p:nvPr/>
        </p:nvSpPr>
        <p:spPr>
          <a:xfrm>
            <a:off x="308290" y="4690312"/>
            <a:ext cx="3096344" cy="253916"/>
          </a:xfrm>
          <a:prstGeom prst="rect">
            <a:avLst/>
          </a:prstGeom>
          <a:noFill/>
        </p:spPr>
        <p:txBody>
          <a:bodyPr wrap="square" rtlCol="0">
            <a:spAutoFit/>
          </a:bodyPr>
          <a:lstStyle/>
          <a:p>
            <a:r>
              <a:rPr lang="ja-JP" altLang="en-US" sz="1050" dirty="0">
                <a:latin typeface="+mn-ea"/>
              </a:rPr>
              <a:t>（参考） 幼稚園等の概況 （</a:t>
            </a:r>
            <a:r>
              <a:rPr lang="en-US" altLang="ja-JP" sz="1050" dirty="0">
                <a:latin typeface="+mn-ea"/>
              </a:rPr>
              <a:t>2017</a:t>
            </a:r>
            <a:r>
              <a:rPr lang="ja-JP" altLang="en-US" sz="1050" dirty="0">
                <a:latin typeface="+mn-ea"/>
              </a:rPr>
              <a:t>年</a:t>
            </a:r>
            <a:r>
              <a:rPr lang="en-US" altLang="ja-JP" sz="1050" dirty="0">
                <a:latin typeface="+mn-ea"/>
              </a:rPr>
              <a:t>5</a:t>
            </a:r>
            <a:r>
              <a:rPr lang="ja-JP" altLang="en-US" sz="1050" dirty="0">
                <a:latin typeface="+mn-ea"/>
              </a:rPr>
              <a:t>月</a:t>
            </a:r>
            <a:r>
              <a:rPr lang="en-US" altLang="ja-JP" sz="1050" dirty="0">
                <a:latin typeface="+mn-ea"/>
              </a:rPr>
              <a:t>1</a:t>
            </a:r>
            <a:r>
              <a:rPr lang="ja-JP" altLang="en-US" sz="1050" dirty="0">
                <a:latin typeface="+mn-ea"/>
              </a:rPr>
              <a:t>日時点）</a:t>
            </a:r>
          </a:p>
        </p:txBody>
      </p:sp>
      <p:graphicFrame>
        <p:nvGraphicFramePr>
          <p:cNvPr id="43" name="表 42"/>
          <p:cNvGraphicFramePr>
            <a:graphicFrameLocks noGrp="1"/>
          </p:cNvGraphicFramePr>
          <p:nvPr>
            <p:extLst/>
          </p:nvPr>
        </p:nvGraphicFramePr>
        <p:xfrm>
          <a:off x="539554" y="5050352"/>
          <a:ext cx="3528390" cy="1260000"/>
        </p:xfrm>
        <a:graphic>
          <a:graphicData uri="http://schemas.openxmlformats.org/drawingml/2006/table">
            <a:tbl>
              <a:tblPr firstRow="1" bandRow="1">
                <a:tableStyleId>{5C22544A-7EE6-4342-B048-85BDC9FD1C3A}</a:tableStyleId>
              </a:tblPr>
              <a:tblGrid>
                <a:gridCol w="588065">
                  <a:extLst>
                    <a:ext uri="{9D8B030D-6E8A-4147-A177-3AD203B41FA5}">
                      <a16:colId xmlns:a16="http://schemas.microsoft.com/office/drawing/2014/main" xmlns="" val="20000"/>
                    </a:ext>
                  </a:extLst>
                </a:gridCol>
                <a:gridCol w="588065">
                  <a:extLst>
                    <a:ext uri="{9D8B030D-6E8A-4147-A177-3AD203B41FA5}">
                      <a16:colId xmlns:a16="http://schemas.microsoft.com/office/drawing/2014/main" xmlns="" val="20001"/>
                    </a:ext>
                  </a:extLst>
                </a:gridCol>
                <a:gridCol w="588065">
                  <a:extLst>
                    <a:ext uri="{9D8B030D-6E8A-4147-A177-3AD203B41FA5}">
                      <a16:colId xmlns:a16="http://schemas.microsoft.com/office/drawing/2014/main" xmlns="" val="20002"/>
                    </a:ext>
                  </a:extLst>
                </a:gridCol>
                <a:gridCol w="588065">
                  <a:extLst>
                    <a:ext uri="{9D8B030D-6E8A-4147-A177-3AD203B41FA5}">
                      <a16:colId xmlns:a16="http://schemas.microsoft.com/office/drawing/2014/main" xmlns="" val="20003"/>
                    </a:ext>
                  </a:extLst>
                </a:gridCol>
                <a:gridCol w="588065">
                  <a:extLst>
                    <a:ext uri="{9D8B030D-6E8A-4147-A177-3AD203B41FA5}">
                      <a16:colId xmlns:a16="http://schemas.microsoft.com/office/drawing/2014/main" xmlns="" val="20004"/>
                    </a:ext>
                  </a:extLst>
                </a:gridCol>
                <a:gridCol w="588065">
                  <a:extLst>
                    <a:ext uri="{9D8B030D-6E8A-4147-A177-3AD203B41FA5}">
                      <a16:colId xmlns:a16="http://schemas.microsoft.com/office/drawing/2014/main" xmlns="" val="20005"/>
                    </a:ext>
                  </a:extLst>
                </a:gridCol>
              </a:tblGrid>
              <a:tr h="430636">
                <a:tc>
                  <a:txBody>
                    <a:bodyPr/>
                    <a:lstStyle/>
                    <a:p>
                      <a:pPr algn="ctr"/>
                      <a:r>
                        <a:rPr kumimoji="1" lang="ja-JP" altLang="en-US" sz="800" b="0" kern="800" spc="0" baseline="0" dirty="0">
                          <a:solidFill>
                            <a:schemeClr val="tx1"/>
                          </a:solidFill>
                        </a:rPr>
                        <a:t>区分</a:t>
                      </a:r>
                    </a:p>
                  </a:txBody>
                  <a:tcPr marL="36000" marR="36000" marT="0" marB="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kumimoji="1" lang="ja-JP" altLang="en-US" sz="800" b="0" kern="800" spc="0" baseline="0" dirty="0">
                          <a:solidFill>
                            <a:schemeClr val="tx1"/>
                          </a:solidFill>
                        </a:rPr>
                        <a:t>園数</a:t>
                      </a:r>
                    </a:p>
                  </a:txBody>
                  <a:tcPr marL="36000" marR="36000" marT="0" marB="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kumimoji="1" lang="ja-JP" altLang="en-US" sz="800" b="0" kern="800" spc="0" baseline="0" dirty="0">
                          <a:solidFill>
                            <a:schemeClr val="tx1"/>
                          </a:solidFill>
                        </a:rPr>
                        <a:t>定員</a:t>
                      </a:r>
                    </a:p>
                  </a:txBody>
                  <a:tcPr marL="36000" marR="36000" marT="0" marB="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kumimoji="1" lang="ja-JP" altLang="en-US" sz="800" b="0" kern="800" spc="0" baseline="0" dirty="0">
                          <a:solidFill>
                            <a:schemeClr val="tx1"/>
                          </a:solidFill>
                        </a:rPr>
                        <a:t>実員</a:t>
                      </a:r>
                    </a:p>
                  </a:txBody>
                  <a:tcPr marL="36000" marR="36000" marT="0" marB="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kumimoji="1" lang="ja-JP" altLang="en-US" sz="800" b="0" kern="800" spc="0" baseline="0" dirty="0">
                          <a:solidFill>
                            <a:schemeClr val="tx1"/>
                          </a:solidFill>
                        </a:rPr>
                        <a:t>定員</a:t>
                      </a:r>
                      <a:endParaRPr kumimoji="1" lang="en-US" altLang="ja-JP" sz="800" b="0" kern="800" spc="0" baseline="0" dirty="0">
                        <a:solidFill>
                          <a:schemeClr val="tx1"/>
                        </a:solidFill>
                      </a:endParaRPr>
                    </a:p>
                    <a:p>
                      <a:pPr algn="ctr"/>
                      <a:r>
                        <a:rPr kumimoji="1" lang="ja-JP" altLang="en-US" sz="800" b="0" kern="800" spc="0" baseline="0" dirty="0">
                          <a:solidFill>
                            <a:schemeClr val="tx1"/>
                          </a:solidFill>
                        </a:rPr>
                        <a:t>充足率</a:t>
                      </a:r>
                    </a:p>
                  </a:txBody>
                  <a:tcPr marL="36000" marR="36000" marT="0" marB="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kumimoji="1" lang="ja-JP" altLang="en-US" sz="800" b="0" kern="800" spc="0" baseline="0" dirty="0">
                          <a:solidFill>
                            <a:schemeClr val="tx1"/>
                          </a:solidFill>
                        </a:rPr>
                        <a:t>園児数</a:t>
                      </a:r>
                      <a:endParaRPr kumimoji="1" lang="en-US" altLang="ja-JP" sz="800" b="0" kern="800" spc="0" baseline="0" dirty="0">
                        <a:solidFill>
                          <a:schemeClr val="tx1"/>
                        </a:solidFill>
                      </a:endParaRPr>
                    </a:p>
                    <a:p>
                      <a:pPr algn="ctr"/>
                      <a:r>
                        <a:rPr kumimoji="1" lang="ja-JP" altLang="en-US" sz="800" b="0" kern="800" spc="0" baseline="0" dirty="0">
                          <a:solidFill>
                            <a:schemeClr val="tx1"/>
                          </a:solidFill>
                        </a:rPr>
                        <a:t>構成比</a:t>
                      </a:r>
                    </a:p>
                  </a:txBody>
                  <a:tcPr marL="36000" marR="36000" marT="0" marB="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r h="207341">
                <a:tc>
                  <a:txBody>
                    <a:bodyPr/>
                    <a:lstStyle/>
                    <a:p>
                      <a:r>
                        <a:rPr kumimoji="1" lang="ja-JP" altLang="en-US" sz="800" b="0" kern="800" spc="0" baseline="0" dirty="0">
                          <a:solidFill>
                            <a:schemeClr val="tx1"/>
                          </a:solidFill>
                          <a:latin typeface="+mj-ea"/>
                          <a:ea typeface="+mj-ea"/>
                        </a:rPr>
                        <a:t>市立</a:t>
                      </a:r>
                    </a:p>
                  </a:txBody>
                  <a:tcPr marL="36000" marR="36000" marT="0" marB="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solidFill>
                  </a:tcPr>
                </a:tc>
                <a:tc>
                  <a:txBody>
                    <a:bodyPr/>
                    <a:lstStyle/>
                    <a:p>
                      <a:pPr algn="r"/>
                      <a:r>
                        <a:rPr kumimoji="1" lang="en-US" altLang="ja-JP" sz="800" b="0" kern="800" spc="0" baseline="0" dirty="0">
                          <a:solidFill>
                            <a:schemeClr val="tx1"/>
                          </a:solidFill>
                          <a:latin typeface="+mj-ea"/>
                          <a:ea typeface="+mj-ea"/>
                        </a:rPr>
                        <a:t>54</a:t>
                      </a:r>
                      <a:r>
                        <a:rPr kumimoji="1" lang="ja-JP" altLang="en-US" sz="800" b="0" kern="800" spc="0" baseline="0" dirty="0">
                          <a:solidFill>
                            <a:schemeClr val="tx1"/>
                          </a:solidFill>
                          <a:latin typeface="+mj-ea"/>
                          <a:ea typeface="+mj-ea"/>
                        </a:rPr>
                        <a:t>園</a:t>
                      </a:r>
                    </a:p>
                  </a:txBody>
                  <a:tcPr marL="36000" marR="36000" marT="0" marB="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solidFill>
                  </a:tcPr>
                </a:tc>
                <a:tc>
                  <a:txBody>
                    <a:bodyPr/>
                    <a:lstStyle/>
                    <a:p>
                      <a:pPr algn="r"/>
                      <a:r>
                        <a:rPr kumimoji="1" lang="en-US" altLang="ja-JP" sz="800" b="0" kern="800" spc="0" baseline="0" dirty="0">
                          <a:solidFill>
                            <a:schemeClr val="tx1"/>
                          </a:solidFill>
                          <a:latin typeface="+mj-ea"/>
                          <a:ea typeface="+mj-ea"/>
                        </a:rPr>
                        <a:t>5,825</a:t>
                      </a:r>
                      <a:r>
                        <a:rPr kumimoji="1" lang="ja-JP" altLang="en-US" sz="800" b="0" kern="800" spc="0" baseline="0" dirty="0">
                          <a:solidFill>
                            <a:schemeClr val="tx1"/>
                          </a:solidFill>
                          <a:latin typeface="+mj-ea"/>
                          <a:ea typeface="+mj-ea"/>
                        </a:rPr>
                        <a:t>人</a:t>
                      </a:r>
                    </a:p>
                  </a:txBody>
                  <a:tcPr marL="36000" marR="36000" marT="0" marB="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solidFill>
                  </a:tcPr>
                </a:tc>
                <a:tc>
                  <a:txBody>
                    <a:bodyPr/>
                    <a:lstStyle/>
                    <a:p>
                      <a:pPr algn="r"/>
                      <a:r>
                        <a:rPr kumimoji="1" lang="en-US" altLang="ja-JP" sz="800" b="0" kern="800" spc="0" baseline="0" dirty="0">
                          <a:solidFill>
                            <a:schemeClr val="tx1"/>
                          </a:solidFill>
                          <a:latin typeface="+mj-ea"/>
                          <a:ea typeface="+mj-ea"/>
                        </a:rPr>
                        <a:t>4,267</a:t>
                      </a:r>
                      <a:r>
                        <a:rPr kumimoji="1" lang="ja-JP" altLang="en-US" sz="800" b="0" kern="800" spc="0" baseline="0" dirty="0">
                          <a:solidFill>
                            <a:schemeClr val="tx1"/>
                          </a:solidFill>
                          <a:latin typeface="+mj-ea"/>
                          <a:ea typeface="+mj-ea"/>
                        </a:rPr>
                        <a:t>人</a:t>
                      </a:r>
                    </a:p>
                  </a:txBody>
                  <a:tcPr marL="36000" marR="36000" marT="0" marB="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solidFill>
                  </a:tcPr>
                </a:tc>
                <a:tc>
                  <a:txBody>
                    <a:bodyPr/>
                    <a:lstStyle/>
                    <a:p>
                      <a:pPr algn="r"/>
                      <a:r>
                        <a:rPr kumimoji="1" lang="en-US" altLang="ja-JP" sz="800" b="0" kern="800" spc="0" baseline="0" dirty="0">
                          <a:solidFill>
                            <a:schemeClr val="tx1"/>
                          </a:solidFill>
                          <a:latin typeface="+mj-ea"/>
                          <a:ea typeface="+mj-ea"/>
                        </a:rPr>
                        <a:t>73.3</a:t>
                      </a:r>
                      <a:r>
                        <a:rPr kumimoji="1" lang="ja-JP" altLang="en-US" sz="800" b="0" kern="800" spc="0" baseline="0" dirty="0">
                          <a:solidFill>
                            <a:schemeClr val="tx1"/>
                          </a:solidFill>
                          <a:latin typeface="+mj-ea"/>
                          <a:ea typeface="+mj-ea"/>
                        </a:rPr>
                        <a:t>％</a:t>
                      </a:r>
                    </a:p>
                  </a:txBody>
                  <a:tcPr marL="36000" marR="36000" marT="0" marB="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solidFill>
                  </a:tcPr>
                </a:tc>
                <a:tc>
                  <a:txBody>
                    <a:bodyPr/>
                    <a:lstStyle/>
                    <a:p>
                      <a:pPr algn="r"/>
                      <a:r>
                        <a:rPr kumimoji="1" lang="en-US" altLang="ja-JP" sz="800" b="0" kern="800" spc="0" baseline="0" dirty="0">
                          <a:solidFill>
                            <a:schemeClr val="tx1"/>
                          </a:solidFill>
                          <a:latin typeface="+mj-ea"/>
                          <a:ea typeface="+mj-ea"/>
                        </a:rPr>
                        <a:t>15.6</a:t>
                      </a:r>
                      <a:r>
                        <a:rPr kumimoji="1" lang="ja-JP" altLang="en-US" sz="800" b="0" kern="800" spc="0" baseline="0" dirty="0">
                          <a:solidFill>
                            <a:schemeClr val="tx1"/>
                          </a:solidFill>
                          <a:latin typeface="+mj-ea"/>
                          <a:ea typeface="+mj-ea"/>
                        </a:rPr>
                        <a:t>％</a:t>
                      </a:r>
                    </a:p>
                  </a:txBody>
                  <a:tcPr marL="36000" marR="36000" marT="0" marB="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solidFill>
                  </a:tcPr>
                </a:tc>
                <a:extLst>
                  <a:ext uri="{0D108BD9-81ED-4DB2-BD59-A6C34878D82A}">
                    <a16:rowId xmlns:a16="http://schemas.microsoft.com/office/drawing/2014/main" xmlns="" val="10001"/>
                  </a:ext>
                </a:extLst>
              </a:tr>
              <a:tr h="207341">
                <a:tc>
                  <a:txBody>
                    <a:bodyPr/>
                    <a:lstStyle/>
                    <a:p>
                      <a:r>
                        <a:rPr kumimoji="1" lang="ja-JP" altLang="en-US" sz="800" b="0" kern="800" spc="0" baseline="0" dirty="0">
                          <a:solidFill>
                            <a:schemeClr val="tx1"/>
                          </a:solidFill>
                          <a:latin typeface="+mj-ea"/>
                          <a:ea typeface="+mj-ea"/>
                        </a:rPr>
                        <a:t>私立</a:t>
                      </a:r>
                    </a:p>
                  </a:txBody>
                  <a:tcPr marL="36000" marR="36000" marT="0" marB="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a:r>
                        <a:rPr kumimoji="1" lang="en-US" altLang="ja-JP" sz="800" b="0" kern="800" spc="0" baseline="0" dirty="0">
                          <a:solidFill>
                            <a:schemeClr val="tx1"/>
                          </a:solidFill>
                          <a:latin typeface="+mj-ea"/>
                          <a:ea typeface="+mj-ea"/>
                        </a:rPr>
                        <a:t>151</a:t>
                      </a:r>
                      <a:r>
                        <a:rPr kumimoji="1" lang="ja-JP" altLang="en-US" sz="800" b="0" kern="800" spc="0" baseline="0" dirty="0">
                          <a:solidFill>
                            <a:schemeClr val="tx1"/>
                          </a:solidFill>
                          <a:latin typeface="+mj-ea"/>
                          <a:ea typeface="+mj-ea"/>
                        </a:rPr>
                        <a:t>園</a:t>
                      </a:r>
                    </a:p>
                  </a:txBody>
                  <a:tcPr marL="36000" marR="36000" marT="0" marB="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a:r>
                        <a:rPr kumimoji="1" lang="en-US" altLang="ja-JP" sz="800" b="0" kern="800" spc="0" baseline="0" dirty="0">
                          <a:solidFill>
                            <a:schemeClr val="tx1"/>
                          </a:solidFill>
                          <a:latin typeface="+mj-ea"/>
                          <a:ea typeface="+mj-ea"/>
                        </a:rPr>
                        <a:t>28,435</a:t>
                      </a:r>
                      <a:r>
                        <a:rPr kumimoji="1" lang="ja-JP" altLang="en-US" sz="800" b="0" kern="800" spc="0" baseline="0" dirty="0">
                          <a:solidFill>
                            <a:schemeClr val="tx1"/>
                          </a:solidFill>
                          <a:latin typeface="+mj-ea"/>
                          <a:ea typeface="+mj-ea"/>
                        </a:rPr>
                        <a:t>人</a:t>
                      </a:r>
                    </a:p>
                  </a:txBody>
                  <a:tcPr marL="36000" marR="36000" marT="0" marB="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a:r>
                        <a:rPr kumimoji="1" lang="en-US" altLang="ja-JP" sz="800" b="0" kern="800" spc="0" baseline="0" dirty="0">
                          <a:solidFill>
                            <a:schemeClr val="tx1"/>
                          </a:solidFill>
                          <a:latin typeface="+mj-ea"/>
                          <a:ea typeface="+mj-ea"/>
                        </a:rPr>
                        <a:t>23,020</a:t>
                      </a:r>
                      <a:r>
                        <a:rPr kumimoji="1" lang="ja-JP" altLang="en-US" sz="800" b="0" kern="800" spc="0" baseline="0" dirty="0">
                          <a:solidFill>
                            <a:schemeClr val="tx1"/>
                          </a:solidFill>
                          <a:latin typeface="+mj-ea"/>
                          <a:ea typeface="+mj-ea"/>
                        </a:rPr>
                        <a:t>人</a:t>
                      </a:r>
                    </a:p>
                  </a:txBody>
                  <a:tcPr marL="36000" marR="36000" marT="0" marB="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a:r>
                        <a:rPr kumimoji="1" lang="en-US" altLang="ja-JP" sz="800" b="0" kern="800" spc="0" baseline="0" dirty="0">
                          <a:solidFill>
                            <a:schemeClr val="tx1"/>
                          </a:solidFill>
                          <a:latin typeface="+mj-ea"/>
                          <a:ea typeface="+mj-ea"/>
                        </a:rPr>
                        <a:t>81.0</a:t>
                      </a:r>
                      <a:r>
                        <a:rPr kumimoji="1" lang="ja-JP" altLang="en-US" sz="800" b="0" kern="800" spc="0" baseline="0" dirty="0">
                          <a:solidFill>
                            <a:schemeClr val="tx1"/>
                          </a:solidFill>
                          <a:latin typeface="+mj-ea"/>
                          <a:ea typeface="+mj-ea"/>
                        </a:rPr>
                        <a:t>％</a:t>
                      </a:r>
                    </a:p>
                  </a:txBody>
                  <a:tcPr marL="36000" marR="36000" marT="0" marB="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a:r>
                        <a:rPr kumimoji="1" lang="en-US" altLang="ja-JP" sz="800" b="0" kern="800" spc="0" baseline="0" dirty="0">
                          <a:solidFill>
                            <a:schemeClr val="tx1"/>
                          </a:solidFill>
                          <a:latin typeface="+mj-ea"/>
                          <a:ea typeface="+mj-ea"/>
                        </a:rPr>
                        <a:t>83.9</a:t>
                      </a:r>
                      <a:r>
                        <a:rPr kumimoji="1" lang="ja-JP" altLang="en-US" sz="800" b="0" kern="800" spc="0" baseline="0" dirty="0">
                          <a:solidFill>
                            <a:schemeClr val="tx1"/>
                          </a:solidFill>
                          <a:latin typeface="+mj-ea"/>
                          <a:ea typeface="+mj-ea"/>
                        </a:rPr>
                        <a:t>％</a:t>
                      </a:r>
                    </a:p>
                  </a:txBody>
                  <a:tcPr marL="36000" marR="36000" marT="0" marB="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0002"/>
                  </a:ext>
                </a:extLst>
              </a:tr>
              <a:tr h="207341">
                <a:tc>
                  <a:txBody>
                    <a:bodyPr/>
                    <a:lstStyle/>
                    <a:p>
                      <a:r>
                        <a:rPr kumimoji="1" lang="ja-JP" altLang="en-US" sz="800" b="0" kern="800" spc="0" baseline="0" dirty="0">
                          <a:solidFill>
                            <a:schemeClr val="tx1"/>
                          </a:solidFill>
                          <a:latin typeface="+mj-ea"/>
                          <a:ea typeface="+mj-ea"/>
                        </a:rPr>
                        <a:t>国立</a:t>
                      </a:r>
                    </a:p>
                  </a:txBody>
                  <a:tcPr marL="36000" marR="36000" marT="0" marB="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a:r>
                        <a:rPr kumimoji="1" lang="en-US" altLang="ja-JP" sz="800" b="0" kern="800" spc="0" baseline="0" dirty="0">
                          <a:solidFill>
                            <a:schemeClr val="tx1"/>
                          </a:solidFill>
                          <a:latin typeface="+mj-ea"/>
                          <a:ea typeface="+mj-ea"/>
                        </a:rPr>
                        <a:t>1</a:t>
                      </a:r>
                      <a:r>
                        <a:rPr kumimoji="1" lang="ja-JP" altLang="en-US" sz="800" b="0" kern="800" spc="0" baseline="0" dirty="0">
                          <a:solidFill>
                            <a:schemeClr val="tx1"/>
                          </a:solidFill>
                          <a:latin typeface="+mj-ea"/>
                          <a:ea typeface="+mj-ea"/>
                        </a:rPr>
                        <a:t>園</a:t>
                      </a:r>
                    </a:p>
                  </a:txBody>
                  <a:tcPr marL="36000" marR="36000" marT="0" marB="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a:r>
                        <a:rPr kumimoji="1" lang="en-US" altLang="ja-JP" sz="800" b="0" kern="800" spc="0" baseline="0" dirty="0">
                          <a:solidFill>
                            <a:schemeClr val="tx1"/>
                          </a:solidFill>
                          <a:latin typeface="+mj-ea"/>
                          <a:ea typeface="+mj-ea"/>
                        </a:rPr>
                        <a:t>150</a:t>
                      </a:r>
                      <a:r>
                        <a:rPr kumimoji="1" lang="ja-JP" altLang="en-US" sz="800" b="0" kern="800" spc="0" baseline="0" dirty="0">
                          <a:solidFill>
                            <a:schemeClr val="tx1"/>
                          </a:solidFill>
                          <a:latin typeface="+mj-ea"/>
                          <a:ea typeface="+mj-ea"/>
                        </a:rPr>
                        <a:t>人</a:t>
                      </a:r>
                    </a:p>
                  </a:txBody>
                  <a:tcPr marL="36000" marR="36000" marT="0" marB="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a:r>
                        <a:rPr kumimoji="1" lang="en-US" altLang="ja-JP" sz="800" b="0" kern="800" spc="0" baseline="0" dirty="0">
                          <a:solidFill>
                            <a:schemeClr val="tx1"/>
                          </a:solidFill>
                          <a:latin typeface="+mj-ea"/>
                          <a:ea typeface="+mj-ea"/>
                        </a:rPr>
                        <a:t>147</a:t>
                      </a:r>
                      <a:r>
                        <a:rPr kumimoji="1" lang="ja-JP" altLang="en-US" sz="800" b="0" kern="800" spc="0" baseline="0" dirty="0">
                          <a:solidFill>
                            <a:schemeClr val="tx1"/>
                          </a:solidFill>
                          <a:latin typeface="+mj-ea"/>
                          <a:ea typeface="+mj-ea"/>
                        </a:rPr>
                        <a:t>人</a:t>
                      </a:r>
                    </a:p>
                  </a:txBody>
                  <a:tcPr marL="36000" marR="36000" marT="0" marB="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a:r>
                        <a:rPr kumimoji="1" lang="en-US" altLang="ja-JP" sz="800" b="0" kern="800" spc="0" baseline="0" dirty="0">
                          <a:solidFill>
                            <a:schemeClr val="tx1"/>
                          </a:solidFill>
                          <a:latin typeface="+mj-ea"/>
                          <a:ea typeface="+mj-ea"/>
                        </a:rPr>
                        <a:t>98.0</a:t>
                      </a:r>
                      <a:r>
                        <a:rPr kumimoji="1" lang="ja-JP" altLang="en-US" sz="800" b="0" kern="800" spc="0" baseline="0" dirty="0">
                          <a:solidFill>
                            <a:schemeClr val="tx1"/>
                          </a:solidFill>
                          <a:latin typeface="+mj-ea"/>
                          <a:ea typeface="+mj-ea"/>
                        </a:rPr>
                        <a:t>％</a:t>
                      </a:r>
                    </a:p>
                  </a:txBody>
                  <a:tcPr marL="36000" marR="36000" marT="0" marB="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a:r>
                        <a:rPr kumimoji="1" lang="en-US" altLang="ja-JP" sz="800" b="0" kern="800" spc="0" baseline="0" dirty="0">
                          <a:solidFill>
                            <a:schemeClr val="tx1"/>
                          </a:solidFill>
                          <a:latin typeface="+mj-ea"/>
                          <a:ea typeface="+mj-ea"/>
                        </a:rPr>
                        <a:t>0.5</a:t>
                      </a:r>
                      <a:r>
                        <a:rPr kumimoji="1" lang="ja-JP" altLang="en-US" sz="800" b="0" kern="800" spc="0" baseline="0" dirty="0">
                          <a:solidFill>
                            <a:schemeClr val="tx1"/>
                          </a:solidFill>
                          <a:latin typeface="+mj-ea"/>
                          <a:ea typeface="+mj-ea"/>
                        </a:rPr>
                        <a:t>％</a:t>
                      </a:r>
                    </a:p>
                  </a:txBody>
                  <a:tcPr marL="36000" marR="36000" marT="0" marB="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0003"/>
                  </a:ext>
                </a:extLst>
              </a:tr>
              <a:tr h="207341">
                <a:tc>
                  <a:txBody>
                    <a:bodyPr/>
                    <a:lstStyle/>
                    <a:p>
                      <a:r>
                        <a:rPr kumimoji="1" lang="ja-JP" altLang="en-US" sz="800" b="0" kern="800" spc="0" baseline="0" dirty="0">
                          <a:solidFill>
                            <a:schemeClr val="tx1"/>
                          </a:solidFill>
                          <a:latin typeface="+mj-ea"/>
                          <a:ea typeface="+mj-ea"/>
                        </a:rPr>
                        <a:t>計</a:t>
                      </a:r>
                    </a:p>
                  </a:txBody>
                  <a:tcPr marL="36000" marR="36000" marT="0" marB="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a:r>
                        <a:rPr kumimoji="1" lang="en-US" altLang="ja-JP" sz="800" b="0" kern="800" spc="0" baseline="0" dirty="0">
                          <a:solidFill>
                            <a:schemeClr val="tx1"/>
                          </a:solidFill>
                          <a:latin typeface="+mj-ea"/>
                          <a:ea typeface="+mj-ea"/>
                        </a:rPr>
                        <a:t>206</a:t>
                      </a:r>
                      <a:r>
                        <a:rPr kumimoji="1" lang="ja-JP" altLang="en-US" sz="800" b="0" kern="800" spc="0" baseline="0" dirty="0">
                          <a:solidFill>
                            <a:schemeClr val="tx1"/>
                          </a:solidFill>
                          <a:latin typeface="+mj-ea"/>
                          <a:ea typeface="+mj-ea"/>
                        </a:rPr>
                        <a:t>園</a:t>
                      </a:r>
                    </a:p>
                  </a:txBody>
                  <a:tcPr marL="36000" marR="36000" marT="0" marB="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a:r>
                        <a:rPr kumimoji="1" lang="en-US" altLang="ja-JP" sz="800" b="0" kern="800" spc="0" baseline="0" dirty="0">
                          <a:solidFill>
                            <a:schemeClr val="tx1"/>
                          </a:solidFill>
                          <a:latin typeface="+mj-ea"/>
                          <a:ea typeface="+mj-ea"/>
                        </a:rPr>
                        <a:t>34,410</a:t>
                      </a:r>
                      <a:r>
                        <a:rPr kumimoji="1" lang="ja-JP" altLang="en-US" sz="800" b="0" kern="800" spc="0" baseline="0" dirty="0">
                          <a:solidFill>
                            <a:schemeClr val="tx1"/>
                          </a:solidFill>
                          <a:latin typeface="+mj-ea"/>
                          <a:ea typeface="+mj-ea"/>
                        </a:rPr>
                        <a:t>人</a:t>
                      </a:r>
                    </a:p>
                  </a:txBody>
                  <a:tcPr marL="36000" marR="36000" marT="0" marB="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a:r>
                        <a:rPr kumimoji="1" lang="en-US" altLang="ja-JP" sz="800" b="0" kern="800" spc="0" baseline="0" dirty="0">
                          <a:solidFill>
                            <a:schemeClr val="tx1"/>
                          </a:solidFill>
                          <a:latin typeface="+mj-ea"/>
                          <a:ea typeface="+mj-ea"/>
                        </a:rPr>
                        <a:t>27,434</a:t>
                      </a:r>
                      <a:r>
                        <a:rPr kumimoji="1" lang="ja-JP" altLang="en-US" sz="800" b="0" kern="800" spc="0" baseline="0" dirty="0">
                          <a:solidFill>
                            <a:schemeClr val="tx1"/>
                          </a:solidFill>
                          <a:latin typeface="+mj-ea"/>
                          <a:ea typeface="+mj-ea"/>
                        </a:rPr>
                        <a:t>人</a:t>
                      </a:r>
                    </a:p>
                  </a:txBody>
                  <a:tcPr marL="36000" marR="36000" marT="0" marB="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a:r>
                        <a:rPr kumimoji="1" lang="en-US" altLang="ja-JP" sz="800" b="0" kern="800" spc="0" baseline="0" dirty="0">
                          <a:solidFill>
                            <a:schemeClr val="tx1"/>
                          </a:solidFill>
                          <a:latin typeface="+mj-ea"/>
                          <a:ea typeface="+mj-ea"/>
                        </a:rPr>
                        <a:t>79.7</a:t>
                      </a:r>
                      <a:r>
                        <a:rPr kumimoji="1" lang="ja-JP" altLang="en-US" sz="800" b="0" kern="800" spc="0" baseline="0" dirty="0">
                          <a:solidFill>
                            <a:schemeClr val="tx1"/>
                          </a:solidFill>
                          <a:latin typeface="+mj-ea"/>
                          <a:ea typeface="+mj-ea"/>
                        </a:rPr>
                        <a:t>％</a:t>
                      </a:r>
                    </a:p>
                  </a:txBody>
                  <a:tcPr marL="36000" marR="36000" marT="0" marB="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a:r>
                        <a:rPr kumimoji="1" lang="en-US" altLang="ja-JP" sz="800" b="0" kern="800" spc="0" baseline="0" dirty="0">
                          <a:solidFill>
                            <a:schemeClr val="tx1"/>
                          </a:solidFill>
                          <a:latin typeface="+mj-ea"/>
                          <a:ea typeface="+mj-ea"/>
                        </a:rPr>
                        <a:t>100.0</a:t>
                      </a:r>
                      <a:r>
                        <a:rPr kumimoji="1" lang="ja-JP" altLang="en-US" sz="800" b="0" kern="800" spc="0" baseline="0" dirty="0">
                          <a:solidFill>
                            <a:schemeClr val="tx1"/>
                          </a:solidFill>
                          <a:latin typeface="+mj-ea"/>
                          <a:ea typeface="+mj-ea"/>
                        </a:rPr>
                        <a:t>％</a:t>
                      </a:r>
                    </a:p>
                  </a:txBody>
                  <a:tcPr marL="36000" marR="36000" marT="0" marB="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0004"/>
                  </a:ext>
                </a:extLst>
              </a:tr>
            </a:tbl>
          </a:graphicData>
        </a:graphic>
      </p:graphicFrame>
      <p:sp>
        <p:nvSpPr>
          <p:cNvPr id="34" name="テキスト ボックス 33"/>
          <p:cNvSpPr txBox="1"/>
          <p:nvPr/>
        </p:nvSpPr>
        <p:spPr>
          <a:xfrm>
            <a:off x="0" y="-1"/>
            <a:ext cx="4932040" cy="264091"/>
          </a:xfrm>
          <a:prstGeom prst="rect">
            <a:avLst/>
          </a:prstGeom>
          <a:noFill/>
        </p:spPr>
        <p:txBody>
          <a:bodyPr wrap="square" rtlCol="0">
            <a:spAutoFit/>
          </a:bodyPr>
          <a:lstStyle/>
          <a:p>
            <a:r>
              <a:rPr lang="en-US" altLang="ja-JP" sz="1100" dirty="0"/>
              <a:t>Ⅱ</a:t>
            </a:r>
            <a:r>
              <a:rPr lang="ja-JP" altLang="en-US" sz="1100" dirty="0"/>
              <a:t>　公民連携</a:t>
            </a:r>
            <a:r>
              <a:rPr lang="en-US" altLang="ja-JP" sz="1100" dirty="0"/>
              <a:t>/</a:t>
            </a:r>
            <a:r>
              <a:rPr lang="ja-JP" altLang="en-US" sz="1100" dirty="0"/>
              <a:t>経営形態の見直し</a:t>
            </a:r>
            <a:r>
              <a:rPr lang="en-US" altLang="ja-JP" sz="1100" dirty="0"/>
              <a:t>【</a:t>
            </a:r>
            <a:r>
              <a:rPr lang="ja-JP" altLang="en-US" sz="1100" dirty="0"/>
              <a:t>民営化の取組</a:t>
            </a:r>
            <a:r>
              <a:rPr lang="en-US" altLang="ja-JP" sz="1100" dirty="0"/>
              <a:t>】</a:t>
            </a:r>
            <a:r>
              <a:rPr lang="ja-JP" altLang="en-US" sz="1100" dirty="0"/>
              <a:t>・幼稚園・保育所</a:t>
            </a:r>
            <a:endParaRPr kumimoji="1" lang="en-US" altLang="ja-JP" sz="1100" dirty="0"/>
          </a:p>
        </p:txBody>
      </p:sp>
      <p:graphicFrame>
        <p:nvGraphicFramePr>
          <p:cNvPr id="39" name="グラフ 38"/>
          <p:cNvGraphicFramePr/>
          <p:nvPr>
            <p:extLst>
              <p:ext uri="{D42A27DB-BD31-4B8C-83A1-F6EECF244321}">
                <p14:modId xmlns:p14="http://schemas.microsoft.com/office/powerpoint/2010/main" val="1233597863"/>
              </p:ext>
            </p:extLst>
          </p:nvPr>
        </p:nvGraphicFramePr>
        <p:xfrm>
          <a:off x="4553330" y="4649164"/>
          <a:ext cx="4051118" cy="2146796"/>
        </p:xfrm>
        <a:graphic>
          <a:graphicData uri="http://schemas.openxmlformats.org/drawingml/2006/chart">
            <c:chart xmlns:c="http://schemas.openxmlformats.org/drawingml/2006/chart" xmlns:r="http://schemas.openxmlformats.org/officeDocument/2006/relationships" r:id="rId2"/>
          </a:graphicData>
        </a:graphic>
      </p:graphicFrame>
    </p:spTree>
    <p:extLst>
      <p:ext uri="{BB962C8B-B14F-4D97-AF65-F5344CB8AC3E}">
        <p14:creationId xmlns:p14="http://schemas.microsoft.com/office/powerpoint/2010/main" val="2473630539"/>
      </p:ext>
    </p:extLst>
  </p:cSld>
  <p:clrMapOvr>
    <a:masterClrMapping/>
  </p:clrMapOvr>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 name="角丸四角形 80"/>
          <p:cNvSpPr/>
          <p:nvPr/>
        </p:nvSpPr>
        <p:spPr>
          <a:xfrm>
            <a:off x="4242741" y="1431359"/>
            <a:ext cx="875227" cy="143170"/>
          </a:xfrm>
          <a:prstGeom prst="roundRect">
            <a:avLst>
              <a:gd name="adj" fmla="val 36589"/>
            </a:avLst>
          </a:prstGeom>
          <a:solidFill>
            <a:schemeClr val="accent6">
              <a:lumMod val="60000"/>
              <a:lumOff val="40000"/>
              <a:alpha val="5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aphicFrame>
        <p:nvGraphicFramePr>
          <p:cNvPr id="50" name="表 49"/>
          <p:cNvGraphicFramePr>
            <a:graphicFrameLocks noGrp="1"/>
          </p:cNvGraphicFramePr>
          <p:nvPr>
            <p:extLst/>
          </p:nvPr>
        </p:nvGraphicFramePr>
        <p:xfrm>
          <a:off x="4273396" y="1305047"/>
          <a:ext cx="4150940" cy="993648"/>
        </p:xfrm>
        <a:graphic>
          <a:graphicData uri="http://schemas.openxmlformats.org/drawingml/2006/table">
            <a:tbl>
              <a:tblPr/>
              <a:tblGrid>
                <a:gridCol w="730652">
                  <a:extLst>
                    <a:ext uri="{9D8B030D-6E8A-4147-A177-3AD203B41FA5}">
                      <a16:colId xmlns:a16="http://schemas.microsoft.com/office/drawing/2014/main" xmlns="" val="20000"/>
                    </a:ext>
                  </a:extLst>
                </a:gridCol>
                <a:gridCol w="972016">
                  <a:extLst>
                    <a:ext uri="{9D8B030D-6E8A-4147-A177-3AD203B41FA5}">
                      <a16:colId xmlns:a16="http://schemas.microsoft.com/office/drawing/2014/main" xmlns="" val="20001"/>
                    </a:ext>
                  </a:extLst>
                </a:gridCol>
                <a:gridCol w="684168">
                  <a:extLst>
                    <a:ext uri="{9D8B030D-6E8A-4147-A177-3AD203B41FA5}">
                      <a16:colId xmlns:a16="http://schemas.microsoft.com/office/drawing/2014/main" xmlns="" val="20002"/>
                    </a:ext>
                  </a:extLst>
                </a:gridCol>
                <a:gridCol w="907657">
                  <a:extLst>
                    <a:ext uri="{9D8B030D-6E8A-4147-A177-3AD203B41FA5}">
                      <a16:colId xmlns:a16="http://schemas.microsoft.com/office/drawing/2014/main" xmlns="" val="20003"/>
                    </a:ext>
                  </a:extLst>
                </a:gridCol>
                <a:gridCol w="856447">
                  <a:extLst>
                    <a:ext uri="{9D8B030D-6E8A-4147-A177-3AD203B41FA5}">
                      <a16:colId xmlns:a16="http://schemas.microsoft.com/office/drawing/2014/main" xmlns="" val="20004"/>
                    </a:ext>
                  </a:extLst>
                </a:gridCol>
              </a:tblGrid>
              <a:tr h="179832">
                <a:tc gridSpan="2">
                  <a:txBody>
                    <a:bodyPr/>
                    <a:lstStyle/>
                    <a:p>
                      <a:pPr algn="l" fontAlgn="ctr"/>
                      <a:r>
                        <a:rPr lang="ja-JP" altLang="en-US" sz="900" b="0" i="0" u="none" strike="noStrike" dirty="0">
                          <a:solidFill>
                            <a:srgbClr val="000000"/>
                          </a:solidFill>
                          <a:latin typeface="ＭＳ Ｐゴシック"/>
                        </a:rPr>
                        <a:t>・児童</a:t>
                      </a:r>
                      <a:r>
                        <a:rPr lang="en-US" altLang="ja-JP" sz="900" b="0" i="0" u="none" strike="noStrike" dirty="0">
                          <a:solidFill>
                            <a:srgbClr val="000000"/>
                          </a:solidFill>
                          <a:latin typeface="ＭＳ Ｐゴシック"/>
                        </a:rPr>
                        <a:t>100</a:t>
                      </a:r>
                      <a:r>
                        <a:rPr lang="ja-JP" altLang="en-US" sz="900" b="0" i="0" u="none" strike="noStrike" dirty="0">
                          <a:solidFill>
                            <a:srgbClr val="000000"/>
                          </a:solidFill>
                          <a:latin typeface="ＭＳ Ｐゴシック"/>
                        </a:rPr>
                        <a:t>人あたりの保育所運営費（</a:t>
                      </a:r>
                      <a:r>
                        <a:rPr lang="en-US" altLang="ja-JP" sz="900" b="0" i="0" u="none" strike="noStrike" dirty="0">
                          <a:solidFill>
                            <a:srgbClr val="000000"/>
                          </a:solidFill>
                          <a:latin typeface="ＭＳ Ｐゴシック"/>
                        </a:rPr>
                        <a:t>201</a:t>
                      </a:r>
                      <a:r>
                        <a:rPr lang="en-US" altLang="ja-JP" sz="900" b="0" i="0" u="none" strike="noStrike" baseline="0" dirty="0">
                          <a:solidFill>
                            <a:schemeClr val="tx1"/>
                          </a:solidFill>
                          <a:latin typeface="ＭＳ Ｐゴシック"/>
                        </a:rPr>
                        <a:t>6</a:t>
                      </a:r>
                      <a:r>
                        <a:rPr lang="ja-JP" altLang="en-US" sz="900" b="0" i="0" u="none" strike="noStrike" dirty="0">
                          <a:solidFill>
                            <a:srgbClr val="000000"/>
                          </a:solidFill>
                          <a:latin typeface="ＭＳ Ｐゴシック"/>
                        </a:rPr>
                        <a:t>年度決算）</a:t>
                      </a:r>
                    </a:p>
                  </a:txBody>
                  <a:tcPr marL="0" marR="0" marT="0" marB="0" anchor="ctr">
                    <a:lnL>
                      <a:noFill/>
                    </a:lnL>
                    <a:lnR>
                      <a:noFill/>
                    </a:lnR>
                    <a:lnT>
                      <a:noFill/>
                    </a:lnT>
                    <a:lnB w="6350" cap="flat" cmpd="sng" algn="ctr">
                      <a:solidFill>
                        <a:srgbClr val="000000"/>
                      </a:solidFill>
                      <a:prstDash val="solid"/>
                      <a:round/>
                      <a:headEnd type="none" w="med" len="med"/>
                      <a:tailEnd type="none" w="med" len="med"/>
                    </a:lnB>
                  </a:tcPr>
                </a:tc>
                <a:tc hMerge="1">
                  <a:txBody>
                    <a:bodyPr/>
                    <a:lstStyle/>
                    <a:p>
                      <a:endParaRPr kumimoji="1" lang="ja-JP" altLang="en-US"/>
                    </a:p>
                  </a:txBody>
                  <a:tcPr/>
                </a:tc>
                <a:tc>
                  <a:txBody>
                    <a:bodyPr/>
                    <a:lstStyle/>
                    <a:p>
                      <a:pPr algn="l" fontAlgn="ctr"/>
                      <a:endParaRPr lang="ja-JP" altLang="en-US" sz="900" b="0" i="0" u="none" strike="noStrike">
                        <a:solidFill>
                          <a:srgbClr val="000000"/>
                        </a:solidFill>
                        <a:latin typeface="ＭＳ Ｐゴシック"/>
                      </a:endParaRPr>
                    </a:p>
                  </a:txBody>
                  <a:tcPr marL="0" marR="0" marT="0" marB="0" anchor="ctr">
                    <a:lnL>
                      <a:noFill/>
                    </a:lnL>
                    <a:lnR>
                      <a:noFill/>
                    </a:lnR>
                    <a:lnT>
                      <a:noFill/>
                    </a:lnT>
                    <a:lnB>
                      <a:noFill/>
                    </a:lnB>
                  </a:tcPr>
                </a:tc>
                <a:tc>
                  <a:txBody>
                    <a:bodyPr/>
                    <a:lstStyle/>
                    <a:p>
                      <a:pPr algn="l" fontAlgn="ctr"/>
                      <a:endParaRPr lang="ja-JP" altLang="en-US" sz="900" b="0" i="0" u="none" strike="noStrike">
                        <a:solidFill>
                          <a:srgbClr val="000000"/>
                        </a:solidFill>
                        <a:latin typeface="ＭＳ Ｐゴシック"/>
                      </a:endParaRPr>
                    </a:p>
                  </a:txBody>
                  <a:tcPr marL="0" marR="0" marT="0" marB="0" anchor="ctr">
                    <a:lnL>
                      <a:noFill/>
                    </a:lnL>
                    <a:lnR>
                      <a:noFill/>
                    </a:lnR>
                    <a:lnT>
                      <a:noFill/>
                    </a:lnT>
                    <a:lnB>
                      <a:noFill/>
                    </a:lnB>
                  </a:tcPr>
                </a:tc>
                <a:tc>
                  <a:txBody>
                    <a:bodyPr/>
                    <a:lstStyle/>
                    <a:p>
                      <a:pPr algn="l" fontAlgn="ctr"/>
                      <a:endParaRPr lang="ja-JP" altLang="en-US" sz="900" b="0" i="0" u="none" strike="noStrike" dirty="0">
                        <a:solidFill>
                          <a:srgbClr val="000000"/>
                        </a:solidFill>
                        <a:latin typeface="ＭＳ Ｐゴシック"/>
                      </a:endParaRPr>
                    </a:p>
                  </a:txBody>
                  <a:tcPr marL="0" marR="0" marT="0" marB="0" anchor="ctr">
                    <a:lnL>
                      <a:noFill/>
                    </a:lnL>
                    <a:lnR>
                      <a:noFill/>
                    </a:lnR>
                    <a:lnT>
                      <a:noFill/>
                    </a:lnT>
                    <a:lnB>
                      <a:noFill/>
                    </a:lnB>
                  </a:tcPr>
                </a:tc>
                <a:extLst>
                  <a:ext uri="{0D108BD9-81ED-4DB2-BD59-A6C34878D82A}">
                    <a16:rowId xmlns:a16="http://schemas.microsoft.com/office/drawing/2014/main" xmlns="" val="10000"/>
                  </a:ext>
                </a:extLst>
              </a:tr>
              <a:tr h="179832">
                <a:tc>
                  <a:txBody>
                    <a:bodyPr/>
                    <a:lstStyle/>
                    <a:p>
                      <a:pPr algn="l" fontAlgn="ctr"/>
                      <a:r>
                        <a:rPr lang="ja-JP" altLang="en-US" sz="900" b="0" i="0" u="none" strike="noStrike" dirty="0">
                          <a:solidFill>
                            <a:srgbClr val="000000"/>
                          </a:solidFill>
                          <a:latin typeface="ＭＳ Ｐゴシック"/>
                        </a:rPr>
                        <a:t>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ja-JP" altLang="en-US" sz="900" b="0" i="0" u="none" strike="noStrike" dirty="0">
                          <a:solidFill>
                            <a:srgbClr val="000000"/>
                          </a:solidFill>
                          <a:latin typeface="ＭＳ Ｐゴシック"/>
                        </a:rPr>
                        <a:t>実質市費ベース</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endParaRPr lang="ja-JP" altLang="en-US" sz="900" b="0" i="0" u="none" strike="noStrike">
                        <a:solidFill>
                          <a:srgbClr val="000000"/>
                        </a:solidFill>
                        <a:latin typeface="ＭＳ Ｐゴシック"/>
                      </a:endParaRPr>
                    </a:p>
                  </a:txBody>
                  <a:tcPr marL="0" marR="0" marT="0" marB="0" anchor="ctr">
                    <a:lnL w="6350" cap="flat" cmpd="sng" algn="ctr">
                      <a:solidFill>
                        <a:srgbClr val="000000"/>
                      </a:solidFill>
                      <a:prstDash val="solid"/>
                      <a:round/>
                      <a:headEnd type="none" w="med" len="med"/>
                      <a:tailEnd type="none" w="med" len="med"/>
                    </a:lnL>
                    <a:lnR>
                      <a:noFill/>
                    </a:lnR>
                    <a:lnT>
                      <a:noFill/>
                    </a:lnT>
                    <a:lnB>
                      <a:noFill/>
                    </a:lnB>
                  </a:tcPr>
                </a:tc>
                <a:tc gridSpan="2">
                  <a:txBody>
                    <a:bodyPr/>
                    <a:lstStyle/>
                    <a:p>
                      <a:pPr algn="l" fontAlgn="ctr"/>
                      <a:r>
                        <a:rPr lang="ja-JP" altLang="en-US" sz="900" b="0" i="0" u="none" strike="noStrike" dirty="0">
                          <a:solidFill>
                            <a:srgbClr val="000000"/>
                          </a:solidFill>
                          <a:latin typeface="ＭＳ Ｐゴシック"/>
                        </a:rPr>
                        <a:t>民間委託、民間移管実施による</a:t>
                      </a:r>
                    </a:p>
                  </a:txBody>
                  <a:tcPr marL="0" marR="0" marT="0" marB="0" anchor="ctr">
                    <a:lnL>
                      <a:noFill/>
                    </a:lnL>
                    <a:lnR>
                      <a:noFill/>
                    </a:lnR>
                    <a:lnT>
                      <a:noFill/>
                    </a:lnT>
                    <a:lnB>
                      <a:noFill/>
                    </a:lnB>
                  </a:tcPr>
                </a:tc>
                <a:tc hMerge="1">
                  <a:txBody>
                    <a:bodyPr/>
                    <a:lstStyle/>
                    <a:p>
                      <a:endParaRPr kumimoji="1" lang="ja-JP" altLang="en-US"/>
                    </a:p>
                  </a:txBody>
                  <a:tcPr/>
                </a:tc>
                <a:extLst>
                  <a:ext uri="{0D108BD9-81ED-4DB2-BD59-A6C34878D82A}">
                    <a16:rowId xmlns:a16="http://schemas.microsoft.com/office/drawing/2014/main" xmlns="" val="10001"/>
                  </a:ext>
                </a:extLst>
              </a:tr>
              <a:tr h="179832">
                <a:tc>
                  <a:txBody>
                    <a:bodyPr/>
                    <a:lstStyle/>
                    <a:p>
                      <a:pPr algn="dist" fontAlgn="ctr"/>
                      <a:r>
                        <a:rPr lang="ja-JP" altLang="en-US" sz="900" b="0" i="0" u="none" strike="noStrike" dirty="0">
                          <a:solidFill>
                            <a:srgbClr val="000000"/>
                          </a:solidFill>
                          <a:latin typeface="ＭＳ ゴシック" panose="020B0609070205080204" pitchFamily="49" charset="-128"/>
                          <a:ea typeface="ＭＳ ゴシック" panose="020B0609070205080204" pitchFamily="49" charset="-128"/>
                        </a:rPr>
                        <a:t>公設公営</a:t>
                      </a:r>
                      <a:r>
                        <a:rPr lang="en-US" altLang="ja-JP" sz="900" b="0" i="0" u="none" strike="noStrike" dirty="0">
                          <a:solidFill>
                            <a:srgbClr val="000000"/>
                          </a:solidFill>
                          <a:latin typeface="ＭＳ ゴシック" panose="020B0609070205080204" pitchFamily="49" charset="-128"/>
                          <a:ea typeface="ＭＳ ゴシック" panose="020B0609070205080204" pitchFamily="49" charset="-128"/>
                        </a:rPr>
                        <a:t>(a)</a:t>
                      </a:r>
                      <a:endParaRPr lang="ja-JP" altLang="en-US" sz="900" b="0" i="0" u="none" strike="noStrike" dirty="0">
                        <a:solidFill>
                          <a:srgbClr val="000000"/>
                        </a:solidFill>
                        <a:latin typeface="ＭＳ ゴシック" panose="020B0609070205080204" pitchFamily="49" charset="-128"/>
                        <a:ea typeface="ＭＳ ゴシック" panose="020B0609070205080204" pitchFamily="49" charset="-128"/>
                      </a:endParaRP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900" b="0" i="0" u="none" strike="noStrike" dirty="0">
                          <a:solidFill>
                            <a:schemeClr val="tx1"/>
                          </a:solidFill>
                          <a:latin typeface="ＭＳ ゴシック" panose="020B0609070205080204" pitchFamily="49" charset="-128"/>
                          <a:ea typeface="ＭＳ ゴシック" panose="020B0609070205080204" pitchFamily="49" charset="-128"/>
                        </a:rPr>
                        <a:t>1</a:t>
                      </a:r>
                      <a:r>
                        <a:rPr lang="ja-JP" altLang="en-US" sz="900" b="0" i="0" u="none" strike="noStrike" dirty="0">
                          <a:solidFill>
                            <a:schemeClr val="tx1"/>
                          </a:solidFill>
                          <a:latin typeface="ＭＳ ゴシック" panose="020B0609070205080204" pitchFamily="49" charset="-128"/>
                          <a:ea typeface="ＭＳ ゴシック" panose="020B0609070205080204" pitchFamily="49" charset="-128"/>
                        </a:rPr>
                        <a:t>億</a:t>
                      </a:r>
                      <a:r>
                        <a:rPr lang="en-US" altLang="ja-JP" sz="900" b="0" i="0" u="none" strike="noStrike" dirty="0">
                          <a:solidFill>
                            <a:schemeClr val="tx1"/>
                          </a:solidFill>
                          <a:latin typeface="ＭＳ ゴシック" panose="020B0609070205080204" pitchFamily="49" charset="-128"/>
                          <a:ea typeface="ＭＳ ゴシック" panose="020B0609070205080204" pitchFamily="49" charset="-128"/>
                        </a:rPr>
                        <a:t>3,500</a:t>
                      </a:r>
                      <a:r>
                        <a:rPr lang="ja-JP" altLang="en-US" sz="900" b="0" i="0" u="none" strike="noStrike" dirty="0">
                          <a:solidFill>
                            <a:schemeClr val="tx1"/>
                          </a:solidFill>
                          <a:latin typeface="ＭＳ ゴシック" panose="020B0609070205080204" pitchFamily="49" charset="-128"/>
                          <a:ea typeface="ＭＳ ゴシック" panose="020B0609070205080204" pitchFamily="49" charset="-128"/>
                        </a:rPr>
                        <a:t>万円</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endParaRPr lang="ja-JP" altLang="en-US" sz="900" b="0" i="0" u="none" strike="noStrike">
                        <a:solidFill>
                          <a:srgbClr val="000000"/>
                        </a:solidFill>
                        <a:latin typeface="ＭＳ Ｐゴシック"/>
                      </a:endParaRPr>
                    </a:p>
                  </a:txBody>
                  <a:tcPr marL="0" marR="0" marT="0" marB="0" anchor="ctr">
                    <a:lnL w="6350" cap="flat" cmpd="sng" algn="ctr">
                      <a:solidFill>
                        <a:srgbClr val="000000"/>
                      </a:solidFill>
                      <a:prstDash val="solid"/>
                      <a:round/>
                      <a:headEnd type="none" w="med" len="med"/>
                      <a:tailEnd type="none" w="med" len="med"/>
                    </a:lnL>
                    <a:lnR>
                      <a:noFill/>
                    </a:lnR>
                    <a:lnT>
                      <a:noFill/>
                    </a:lnT>
                    <a:lnB>
                      <a:noFill/>
                    </a:lnB>
                  </a:tcPr>
                </a:tc>
                <a:tc gridSpan="2">
                  <a:txBody>
                    <a:bodyPr/>
                    <a:lstStyle/>
                    <a:p>
                      <a:pPr algn="l" fontAlgn="ctr"/>
                      <a:r>
                        <a:rPr lang="ja-JP" altLang="en-US" sz="900" b="0" i="0" u="none" strike="noStrike" dirty="0">
                          <a:solidFill>
                            <a:srgbClr val="000000"/>
                          </a:solidFill>
                          <a:latin typeface="ＭＳ Ｐゴシック"/>
                        </a:rPr>
                        <a:t>税負担削減効果</a:t>
                      </a:r>
                    </a:p>
                  </a:txBody>
                  <a:tcPr marL="0" marR="0" marT="0" marB="0" anchor="ctr">
                    <a:lnL>
                      <a:noFill/>
                    </a:lnL>
                    <a:lnR>
                      <a:noFill/>
                    </a:lnR>
                    <a:lnT>
                      <a:noFill/>
                    </a:lnT>
                    <a:lnB w="6350" cap="flat" cmpd="sng" algn="ctr">
                      <a:solidFill>
                        <a:srgbClr val="000000"/>
                      </a:solidFill>
                      <a:prstDash val="solid"/>
                      <a:round/>
                      <a:headEnd type="none" w="med" len="med"/>
                      <a:tailEnd type="none" w="med" len="med"/>
                    </a:lnB>
                  </a:tcPr>
                </a:tc>
                <a:tc hMerge="1">
                  <a:txBody>
                    <a:bodyPr/>
                    <a:lstStyle/>
                    <a:p>
                      <a:endParaRPr kumimoji="1" lang="ja-JP" altLang="en-US"/>
                    </a:p>
                  </a:txBody>
                  <a:tcPr/>
                </a:tc>
                <a:extLst>
                  <a:ext uri="{0D108BD9-81ED-4DB2-BD59-A6C34878D82A}">
                    <a16:rowId xmlns:a16="http://schemas.microsoft.com/office/drawing/2014/main" xmlns="" val="10002"/>
                  </a:ext>
                </a:extLst>
              </a:tr>
              <a:tr h="179832">
                <a:tc>
                  <a:txBody>
                    <a:bodyPr/>
                    <a:lstStyle/>
                    <a:p>
                      <a:pPr algn="dist" fontAlgn="ctr"/>
                      <a:r>
                        <a:rPr lang="ja-JP" altLang="en-US" sz="900" b="0" i="0" u="none" strike="noStrike" dirty="0">
                          <a:solidFill>
                            <a:srgbClr val="000000"/>
                          </a:solidFill>
                          <a:latin typeface="ＭＳ ゴシック" panose="020B0609070205080204" pitchFamily="49" charset="-128"/>
                          <a:ea typeface="ＭＳ ゴシック" panose="020B0609070205080204" pitchFamily="49" charset="-128"/>
                        </a:rPr>
                        <a:t>公設民営</a:t>
                      </a:r>
                      <a:r>
                        <a:rPr lang="en-US" altLang="ja-JP" sz="900" b="0" i="0" u="none" strike="noStrike" dirty="0">
                          <a:solidFill>
                            <a:srgbClr val="000000"/>
                          </a:solidFill>
                          <a:latin typeface="ＭＳ ゴシック" panose="020B0609070205080204" pitchFamily="49" charset="-128"/>
                          <a:ea typeface="ＭＳ ゴシック" panose="020B0609070205080204" pitchFamily="49" charset="-128"/>
                        </a:rPr>
                        <a:t>(b)</a:t>
                      </a:r>
                      <a:endParaRPr lang="ja-JP" altLang="en-US" sz="900" b="0" i="0" u="none" strike="noStrike" dirty="0">
                        <a:solidFill>
                          <a:srgbClr val="000000"/>
                        </a:solidFill>
                        <a:latin typeface="ＭＳ ゴシック" panose="020B0609070205080204" pitchFamily="49" charset="-128"/>
                        <a:ea typeface="ＭＳ ゴシック" panose="020B0609070205080204" pitchFamily="49" charset="-128"/>
                      </a:endParaRP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900" b="0" i="0" u="none" strike="noStrike" dirty="0">
                          <a:solidFill>
                            <a:schemeClr val="tx1"/>
                          </a:solidFill>
                          <a:latin typeface="ＭＳ ゴシック" panose="020B0609070205080204" pitchFamily="49" charset="-128"/>
                          <a:ea typeface="ＭＳ ゴシック" panose="020B0609070205080204" pitchFamily="49" charset="-128"/>
                        </a:rPr>
                        <a:t>9,100</a:t>
                      </a:r>
                      <a:r>
                        <a:rPr lang="ja-JP" altLang="en-US" sz="900" b="0" i="0" u="none" strike="noStrike" dirty="0">
                          <a:solidFill>
                            <a:schemeClr val="tx1"/>
                          </a:solidFill>
                          <a:latin typeface="ＭＳ ゴシック" panose="020B0609070205080204" pitchFamily="49" charset="-128"/>
                          <a:ea typeface="ＭＳ ゴシック" panose="020B0609070205080204" pitchFamily="49" charset="-128"/>
                        </a:rPr>
                        <a:t>万円</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endParaRPr lang="ja-JP" altLang="en-US" sz="900" b="0" i="0" u="none" strike="noStrike">
                        <a:solidFill>
                          <a:srgbClr val="000000"/>
                        </a:solidFill>
                        <a:latin typeface="ＭＳ Ｐゴシック"/>
                      </a:endParaRP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ctr"/>
                      <a:r>
                        <a:rPr lang="ja-JP" altLang="en-US" sz="900" b="0" i="0" u="none" strike="noStrike" dirty="0">
                          <a:solidFill>
                            <a:srgbClr val="000000"/>
                          </a:solidFill>
                          <a:latin typeface="ＭＳ Ｐゴシック"/>
                        </a:rPr>
                        <a:t>民間委託</a:t>
                      </a:r>
                      <a:r>
                        <a:rPr lang="en-US" altLang="ja-JP" sz="900" b="0" i="0" u="none" strike="noStrike" dirty="0">
                          <a:solidFill>
                            <a:srgbClr val="000000"/>
                          </a:solidFill>
                          <a:latin typeface="ＭＳ Ｐゴシック"/>
                        </a:rPr>
                        <a:t>(a)-(b)</a:t>
                      </a:r>
                      <a:endParaRPr lang="ja-JP" altLang="en-US" sz="900" b="0" i="0" u="none" strike="noStrike" dirty="0">
                        <a:solidFill>
                          <a:srgbClr val="000000"/>
                        </a:solidFill>
                        <a:latin typeface="ＭＳ Ｐゴシック"/>
                      </a:endParaRP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900" b="0" i="0" u="none" strike="noStrike" dirty="0">
                          <a:solidFill>
                            <a:schemeClr val="tx1"/>
                          </a:solidFill>
                          <a:latin typeface="ＭＳ Ｐゴシック"/>
                        </a:rPr>
                        <a:t>4,400</a:t>
                      </a:r>
                      <a:r>
                        <a:rPr lang="ja-JP" altLang="en-US" sz="900" b="0" i="0" u="none" strike="noStrike" dirty="0">
                          <a:solidFill>
                            <a:schemeClr val="tx1"/>
                          </a:solidFill>
                          <a:latin typeface="ＭＳ Ｐゴシック"/>
                        </a:rPr>
                        <a:t>万円</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3"/>
                  </a:ext>
                </a:extLst>
              </a:tr>
              <a:tr h="179832">
                <a:tc>
                  <a:txBody>
                    <a:bodyPr/>
                    <a:lstStyle/>
                    <a:p>
                      <a:pPr algn="dist" fontAlgn="ctr"/>
                      <a:r>
                        <a:rPr lang="ja-JP" altLang="en-US" sz="900" b="0" i="0" u="none" strike="noStrike" dirty="0">
                          <a:solidFill>
                            <a:srgbClr val="000000"/>
                          </a:solidFill>
                          <a:latin typeface="ＭＳ ゴシック" panose="020B0609070205080204" pitchFamily="49" charset="-128"/>
                          <a:ea typeface="ＭＳ ゴシック" panose="020B0609070205080204" pitchFamily="49" charset="-128"/>
                        </a:rPr>
                        <a:t>民　間　</a:t>
                      </a:r>
                      <a:r>
                        <a:rPr lang="en-US" altLang="ja-JP" sz="900" b="0" i="0" u="none" strike="noStrike" dirty="0">
                          <a:solidFill>
                            <a:srgbClr val="000000"/>
                          </a:solidFill>
                          <a:latin typeface="ＭＳ ゴシック" panose="020B0609070205080204" pitchFamily="49" charset="-128"/>
                          <a:ea typeface="ＭＳ ゴシック" panose="020B0609070205080204" pitchFamily="49" charset="-128"/>
                        </a:rPr>
                        <a:t>(c)</a:t>
                      </a:r>
                      <a:endParaRPr lang="ja-JP" altLang="en-US" sz="900" b="0" i="0" u="none" strike="noStrike" dirty="0">
                        <a:solidFill>
                          <a:srgbClr val="000000"/>
                        </a:solidFill>
                        <a:latin typeface="ＭＳ ゴシック" panose="020B0609070205080204" pitchFamily="49" charset="-128"/>
                        <a:ea typeface="ＭＳ ゴシック" panose="020B0609070205080204" pitchFamily="49" charset="-128"/>
                      </a:endParaRP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900" b="0" i="0" u="none" strike="noStrike" dirty="0">
                          <a:solidFill>
                            <a:schemeClr val="tx1"/>
                          </a:solidFill>
                          <a:latin typeface="ＭＳ ゴシック" panose="020B0609070205080204" pitchFamily="49" charset="-128"/>
                          <a:ea typeface="ＭＳ ゴシック" panose="020B0609070205080204" pitchFamily="49" charset="-128"/>
                        </a:rPr>
                        <a:t>3,400</a:t>
                      </a:r>
                      <a:r>
                        <a:rPr lang="ja-JP" altLang="en-US" sz="900" b="0" i="0" u="none" strike="noStrike" dirty="0">
                          <a:solidFill>
                            <a:schemeClr val="tx1"/>
                          </a:solidFill>
                          <a:latin typeface="ＭＳ ゴシック" panose="020B0609070205080204" pitchFamily="49" charset="-128"/>
                          <a:ea typeface="ＭＳ ゴシック" panose="020B0609070205080204" pitchFamily="49" charset="-128"/>
                        </a:rPr>
                        <a:t>万円</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endParaRPr lang="ja-JP" altLang="en-US" sz="900" b="0" i="0" u="none" strike="noStrike" dirty="0">
                        <a:solidFill>
                          <a:srgbClr val="000000"/>
                        </a:solidFill>
                        <a:latin typeface="ＭＳ Ｐゴシック"/>
                      </a:endParaRP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ctr"/>
                      <a:r>
                        <a:rPr lang="ja-JP" altLang="en-US" sz="900" b="0" i="0" u="none" strike="noStrike" dirty="0">
                          <a:solidFill>
                            <a:srgbClr val="000000"/>
                          </a:solidFill>
                          <a:latin typeface="ＭＳ Ｐゴシック"/>
                        </a:rPr>
                        <a:t>民間移管</a:t>
                      </a:r>
                      <a:r>
                        <a:rPr lang="en-US" altLang="ja-JP" sz="900" b="0" i="0" u="none" strike="noStrike" dirty="0">
                          <a:solidFill>
                            <a:srgbClr val="000000"/>
                          </a:solidFill>
                          <a:latin typeface="ＭＳ Ｐゴシック"/>
                        </a:rPr>
                        <a:t>(a)-(c)</a:t>
                      </a:r>
                      <a:endParaRPr lang="ja-JP" altLang="en-US" sz="900" b="0" i="0" u="none" strike="noStrike" dirty="0">
                        <a:solidFill>
                          <a:srgbClr val="000000"/>
                        </a:solidFill>
                        <a:latin typeface="ＭＳ Ｐゴシック"/>
                      </a:endParaRP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900" b="0" i="0" u="none" strike="noStrike" dirty="0">
                          <a:solidFill>
                            <a:schemeClr val="tx1"/>
                          </a:solidFill>
                          <a:latin typeface="ＭＳ Ｐゴシック"/>
                        </a:rPr>
                        <a:t>1</a:t>
                      </a:r>
                      <a:r>
                        <a:rPr lang="ja-JP" altLang="en-US" sz="900" b="0" i="0" u="none" strike="noStrike" dirty="0">
                          <a:solidFill>
                            <a:schemeClr val="tx1"/>
                          </a:solidFill>
                          <a:latin typeface="ＭＳ Ｐゴシック"/>
                        </a:rPr>
                        <a:t>億</a:t>
                      </a:r>
                      <a:r>
                        <a:rPr lang="en-US" altLang="ja-JP" sz="900" b="0" i="0" u="none" strike="noStrike" dirty="0">
                          <a:solidFill>
                            <a:schemeClr val="tx1"/>
                          </a:solidFill>
                          <a:latin typeface="ＭＳ Ｐゴシック"/>
                        </a:rPr>
                        <a:t>100</a:t>
                      </a:r>
                      <a:r>
                        <a:rPr lang="ja-JP" altLang="en-US" sz="900" b="0" i="0" u="none" strike="noStrike" dirty="0">
                          <a:solidFill>
                            <a:schemeClr val="tx1"/>
                          </a:solidFill>
                          <a:latin typeface="ＭＳ Ｐゴシック"/>
                        </a:rPr>
                        <a:t>万円</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4"/>
                  </a:ext>
                </a:extLst>
              </a:tr>
            </a:tbl>
          </a:graphicData>
        </a:graphic>
      </p:graphicFrame>
      <p:sp>
        <p:nvSpPr>
          <p:cNvPr id="82" name="角丸四角形 81"/>
          <p:cNvSpPr/>
          <p:nvPr/>
        </p:nvSpPr>
        <p:spPr>
          <a:xfrm>
            <a:off x="7336879" y="3468815"/>
            <a:ext cx="1332000" cy="1230350"/>
          </a:xfrm>
          <a:prstGeom prst="roundRect">
            <a:avLst>
              <a:gd name="adj" fmla="val 6100"/>
            </a:avLst>
          </a:prstGeom>
          <a:solidFill>
            <a:schemeClr val="accent6">
              <a:lumMod val="60000"/>
              <a:lumOff val="40000"/>
              <a:alpha val="5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3" name="角丸四角形 82"/>
          <p:cNvSpPr/>
          <p:nvPr/>
        </p:nvSpPr>
        <p:spPr>
          <a:xfrm>
            <a:off x="3964639" y="3865240"/>
            <a:ext cx="1872000" cy="396000"/>
          </a:xfrm>
          <a:prstGeom prst="roundRect">
            <a:avLst>
              <a:gd name="adj" fmla="val 9197"/>
            </a:avLst>
          </a:prstGeom>
          <a:solidFill>
            <a:schemeClr val="accent6">
              <a:lumMod val="60000"/>
              <a:lumOff val="40000"/>
              <a:alpha val="5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4" name="角丸四角形 83"/>
          <p:cNvSpPr/>
          <p:nvPr/>
        </p:nvSpPr>
        <p:spPr>
          <a:xfrm>
            <a:off x="3966067" y="4584257"/>
            <a:ext cx="1872000" cy="143790"/>
          </a:xfrm>
          <a:prstGeom prst="roundRect">
            <a:avLst>
              <a:gd name="adj" fmla="val 9197"/>
            </a:avLst>
          </a:prstGeom>
          <a:solidFill>
            <a:schemeClr val="accent6">
              <a:lumMod val="60000"/>
              <a:lumOff val="40000"/>
              <a:alpha val="5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5" name="角丸四角形 84"/>
          <p:cNvSpPr/>
          <p:nvPr/>
        </p:nvSpPr>
        <p:spPr>
          <a:xfrm>
            <a:off x="3925735" y="3264593"/>
            <a:ext cx="2196000" cy="144000"/>
          </a:xfrm>
          <a:prstGeom prst="roundRect">
            <a:avLst>
              <a:gd name="adj" fmla="val 24631"/>
            </a:avLst>
          </a:prstGeom>
          <a:solidFill>
            <a:schemeClr val="accent6">
              <a:lumMod val="60000"/>
              <a:lumOff val="40000"/>
              <a:alpha val="5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6" name="角丸四角形 85"/>
          <p:cNvSpPr/>
          <p:nvPr/>
        </p:nvSpPr>
        <p:spPr>
          <a:xfrm>
            <a:off x="7812359" y="3125792"/>
            <a:ext cx="801453" cy="144000"/>
          </a:xfrm>
          <a:prstGeom prst="roundRect">
            <a:avLst>
              <a:gd name="adj" fmla="val 24631"/>
            </a:avLst>
          </a:prstGeom>
          <a:solidFill>
            <a:schemeClr val="accent6">
              <a:lumMod val="60000"/>
              <a:lumOff val="40000"/>
              <a:alpha val="5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7" name="角丸四角形 86"/>
          <p:cNvSpPr/>
          <p:nvPr/>
        </p:nvSpPr>
        <p:spPr>
          <a:xfrm>
            <a:off x="1619672" y="5314075"/>
            <a:ext cx="1908000" cy="1404000"/>
          </a:xfrm>
          <a:prstGeom prst="roundRect">
            <a:avLst>
              <a:gd name="adj" fmla="val 9197"/>
            </a:avLst>
          </a:prstGeom>
          <a:solidFill>
            <a:schemeClr val="accent6">
              <a:lumMod val="60000"/>
              <a:lumOff val="40000"/>
              <a:alpha val="5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0" name="角丸四角形 39"/>
          <p:cNvSpPr/>
          <p:nvPr/>
        </p:nvSpPr>
        <p:spPr>
          <a:xfrm>
            <a:off x="179513" y="835768"/>
            <a:ext cx="3401889" cy="1527626"/>
          </a:xfrm>
          <a:prstGeom prst="roundRect">
            <a:avLst>
              <a:gd name="adj" fmla="val 8886"/>
            </a:avLst>
          </a:prstGeom>
          <a:noFill/>
          <a:effectLst/>
        </p:spPr>
        <p:style>
          <a:lnRef idx="1">
            <a:schemeClr val="accent1"/>
          </a:lnRef>
          <a:fillRef idx="2">
            <a:schemeClr val="accent1"/>
          </a:fillRef>
          <a:effectRef idx="1">
            <a:schemeClr val="accent1"/>
          </a:effectRef>
          <a:fontRef idx="minor">
            <a:schemeClr val="dk1"/>
          </a:fontRef>
        </p:style>
        <p:txBody>
          <a:bodyPr rtlCol="0" anchor="ctr"/>
          <a:lstStyle/>
          <a:p>
            <a:endParaRPr lang="en-US" altLang="ja-JP" sz="1200" dirty="0">
              <a:latin typeface="+mn-ea"/>
            </a:endParaRPr>
          </a:p>
          <a:p>
            <a:r>
              <a:rPr lang="ja-JP" altLang="en-US" sz="1200" dirty="0">
                <a:latin typeface="+mn-ea"/>
              </a:rPr>
              <a:t>　</a:t>
            </a:r>
            <a:r>
              <a:rPr lang="ja-JP" altLang="en-US" sz="1200" b="1" dirty="0">
                <a:solidFill>
                  <a:srgbClr val="FF0000"/>
                </a:solidFill>
                <a:latin typeface="+mn-ea"/>
              </a:rPr>
              <a:t>　</a:t>
            </a:r>
            <a:endParaRPr lang="en-US" altLang="ja-JP" sz="1200" b="1" dirty="0">
              <a:solidFill>
                <a:srgbClr val="002060"/>
              </a:solidFill>
              <a:latin typeface="+mn-ea"/>
            </a:endParaRPr>
          </a:p>
        </p:txBody>
      </p:sp>
      <p:sp>
        <p:nvSpPr>
          <p:cNvPr id="52" name="タイトル 1"/>
          <p:cNvSpPr txBox="1">
            <a:spLocks/>
          </p:cNvSpPr>
          <p:nvPr/>
        </p:nvSpPr>
        <p:spPr>
          <a:xfrm>
            <a:off x="14808" y="-27384"/>
            <a:ext cx="8229600" cy="504056"/>
          </a:xfrm>
          <a:prstGeom prst="rect">
            <a:avLst/>
          </a:prstGeom>
        </p:spPr>
        <p:txBody>
          <a:bodyPr vert="horz" lIns="91440" tIns="45720" rIns="91440" bIns="45720" rtlCol="0" anchor="ctr">
            <a:noAutofit/>
          </a:bodyPr>
          <a:lstStyle/>
          <a:p>
            <a:pPr lvl="0">
              <a:spcBef>
                <a:spcPct val="0"/>
              </a:spcBef>
              <a:defRPr/>
            </a:pPr>
            <a:endParaRPr lang="ja-JP" altLang="en-US" sz="2800" dirty="0">
              <a:latin typeface="+mn-ea"/>
              <a:cs typeface="+mj-cs"/>
            </a:endParaRPr>
          </a:p>
        </p:txBody>
      </p:sp>
      <p:sp>
        <p:nvSpPr>
          <p:cNvPr id="36" name="テキスト ボックス 35"/>
          <p:cNvSpPr txBox="1"/>
          <p:nvPr/>
        </p:nvSpPr>
        <p:spPr>
          <a:xfrm>
            <a:off x="8244408" y="3"/>
            <a:ext cx="899592" cy="307777"/>
          </a:xfrm>
          <a:prstGeom prst="rect">
            <a:avLst/>
          </a:prstGeom>
          <a:noFill/>
        </p:spPr>
        <p:txBody>
          <a:bodyPr wrap="square" rtlCol="0">
            <a:spAutoFit/>
          </a:bodyPr>
          <a:lstStyle/>
          <a:p>
            <a:r>
              <a:rPr lang="en-US" altLang="ja-JP" sz="1400" dirty="0" smtClean="0"/>
              <a:t>C6.(86)</a:t>
            </a:r>
            <a:endParaRPr lang="ja-JP" altLang="en-US" sz="1400" dirty="0"/>
          </a:p>
        </p:txBody>
      </p:sp>
      <p:sp>
        <p:nvSpPr>
          <p:cNvPr id="37" name="正方形/長方形 36"/>
          <p:cNvSpPr/>
          <p:nvPr/>
        </p:nvSpPr>
        <p:spPr>
          <a:xfrm>
            <a:off x="251520" y="188640"/>
            <a:ext cx="5904656" cy="369332"/>
          </a:xfrm>
          <a:prstGeom prst="rect">
            <a:avLst/>
          </a:prstGeom>
        </p:spPr>
        <p:txBody>
          <a:bodyPr wrap="square">
            <a:spAutoFit/>
          </a:bodyPr>
          <a:lstStyle/>
          <a:p>
            <a:r>
              <a:rPr lang="ja-JP" altLang="en-US" b="1" dirty="0">
                <a:solidFill>
                  <a:srgbClr val="000000"/>
                </a:solidFill>
                <a:latin typeface="Calibri" pitchFamily="34" charset="0"/>
              </a:rPr>
              <a:t>保育所</a:t>
            </a:r>
          </a:p>
        </p:txBody>
      </p:sp>
      <p:cxnSp>
        <p:nvCxnSpPr>
          <p:cNvPr id="38" name="直線コネクタ 37"/>
          <p:cNvCxnSpPr/>
          <p:nvPr/>
        </p:nvCxnSpPr>
        <p:spPr>
          <a:xfrm>
            <a:off x="179512" y="489735"/>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41" name="角丸四角形 40"/>
          <p:cNvSpPr/>
          <p:nvPr/>
        </p:nvSpPr>
        <p:spPr>
          <a:xfrm>
            <a:off x="3949452" y="866761"/>
            <a:ext cx="4943028" cy="1491774"/>
          </a:xfrm>
          <a:prstGeom prst="roundRect">
            <a:avLst>
              <a:gd name="adj" fmla="val 6746"/>
            </a:avLst>
          </a:prstGeom>
          <a:noFill/>
          <a:effectLst/>
        </p:spPr>
        <p:style>
          <a:lnRef idx="1">
            <a:schemeClr val="accent1"/>
          </a:lnRef>
          <a:fillRef idx="2">
            <a:schemeClr val="accent1"/>
          </a:fillRef>
          <a:effectRef idx="1">
            <a:schemeClr val="accent1"/>
          </a:effectRef>
          <a:fontRef idx="minor">
            <a:schemeClr val="dk1"/>
          </a:fontRef>
        </p:style>
        <p:txBody>
          <a:bodyPr rtlCol="0" anchor="t"/>
          <a:lstStyle/>
          <a:p>
            <a:endParaRPr lang="en-US" altLang="ja-JP" sz="1400" dirty="0">
              <a:latin typeface="+mn-ea"/>
            </a:endParaRPr>
          </a:p>
          <a:p>
            <a:pPr algn="ctr"/>
            <a:endParaRPr lang="ja-JP" altLang="en-US" dirty="0"/>
          </a:p>
        </p:txBody>
      </p:sp>
      <p:sp>
        <p:nvSpPr>
          <p:cNvPr id="42" name="正方形/長方形 41"/>
          <p:cNvSpPr/>
          <p:nvPr/>
        </p:nvSpPr>
        <p:spPr>
          <a:xfrm>
            <a:off x="179511" y="578942"/>
            <a:ext cx="1872208" cy="28803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ja-JP" altLang="en-US" sz="1300" dirty="0">
                <a:solidFill>
                  <a:schemeClr val="tx1"/>
                </a:solidFill>
              </a:rPr>
              <a:t>背　　景</a:t>
            </a:r>
            <a:endParaRPr lang="en-US" altLang="ja-JP" sz="1300" dirty="0">
              <a:solidFill>
                <a:schemeClr val="tx1"/>
              </a:solidFill>
            </a:endParaRPr>
          </a:p>
        </p:txBody>
      </p:sp>
      <p:sp>
        <p:nvSpPr>
          <p:cNvPr id="43" name="正方形/長方形 42"/>
          <p:cNvSpPr/>
          <p:nvPr/>
        </p:nvSpPr>
        <p:spPr>
          <a:xfrm>
            <a:off x="3877444" y="625550"/>
            <a:ext cx="3960440" cy="21602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ja-JP" altLang="en-US" sz="1300" dirty="0">
                <a:solidFill>
                  <a:schemeClr val="tx1"/>
                </a:solidFill>
              </a:rPr>
              <a:t>子育て支援施策の充実・強化にかかる課題</a:t>
            </a:r>
            <a:endParaRPr lang="en-US" altLang="ja-JP" sz="1300" dirty="0">
              <a:solidFill>
                <a:schemeClr val="tx1"/>
              </a:solidFill>
            </a:endParaRPr>
          </a:p>
        </p:txBody>
      </p:sp>
      <p:sp>
        <p:nvSpPr>
          <p:cNvPr id="45" name="二等辺三角形 44"/>
          <p:cNvSpPr>
            <a:spLocks/>
          </p:cNvSpPr>
          <p:nvPr/>
        </p:nvSpPr>
        <p:spPr>
          <a:xfrm flipV="1">
            <a:off x="1427205" y="1624809"/>
            <a:ext cx="896234" cy="151284"/>
          </a:xfrm>
          <a:prstGeom prst="triangle">
            <a:avLst/>
          </a:prstGeom>
          <a:solidFill>
            <a:schemeClr val="tx2">
              <a:lumMod val="5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600"/>
          </a:p>
        </p:txBody>
      </p:sp>
      <p:sp>
        <p:nvSpPr>
          <p:cNvPr id="46" name="正方形/長方形 45"/>
          <p:cNvSpPr/>
          <p:nvPr/>
        </p:nvSpPr>
        <p:spPr>
          <a:xfrm>
            <a:off x="179512" y="2683477"/>
            <a:ext cx="8712968" cy="2101779"/>
          </a:xfrm>
          <a:prstGeom prst="rect">
            <a:avLst/>
          </a:prstGeom>
          <a:noFill/>
          <a:effectLst/>
        </p:spPr>
        <p:style>
          <a:lnRef idx="1">
            <a:schemeClr val="accent3"/>
          </a:lnRef>
          <a:fillRef idx="2">
            <a:schemeClr val="accent3"/>
          </a:fillRef>
          <a:effectRef idx="1">
            <a:schemeClr val="accent3"/>
          </a:effectRef>
          <a:fontRef idx="minor">
            <a:schemeClr val="dk1"/>
          </a:fontRef>
        </p:style>
        <p:txBody>
          <a:bodyPr rtlCol="0" anchor="ctr"/>
          <a:lstStyle/>
          <a:p>
            <a:pPr algn="ctr"/>
            <a:endParaRPr lang="ja-JP" altLang="en-US"/>
          </a:p>
        </p:txBody>
      </p:sp>
      <p:sp>
        <p:nvSpPr>
          <p:cNvPr id="47" name="正方形/長方形 46"/>
          <p:cNvSpPr/>
          <p:nvPr/>
        </p:nvSpPr>
        <p:spPr>
          <a:xfrm>
            <a:off x="179513" y="2426503"/>
            <a:ext cx="3220913" cy="28803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ja-JP" altLang="en-US" sz="1300" dirty="0">
                <a:solidFill>
                  <a:schemeClr val="tx1"/>
                </a:solidFill>
              </a:rPr>
              <a:t>過去の取組と今後の方針</a:t>
            </a:r>
            <a:endParaRPr lang="en-US" altLang="ja-JP" sz="900" u="sng" dirty="0">
              <a:solidFill>
                <a:srgbClr val="FF0000"/>
              </a:solidFill>
            </a:endParaRPr>
          </a:p>
        </p:txBody>
      </p:sp>
      <p:graphicFrame>
        <p:nvGraphicFramePr>
          <p:cNvPr id="51" name="図表 50"/>
          <p:cNvGraphicFramePr/>
          <p:nvPr>
            <p:extLst/>
          </p:nvPr>
        </p:nvGraphicFramePr>
        <p:xfrm>
          <a:off x="308671" y="2841624"/>
          <a:ext cx="3587055" cy="216024"/>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graphicFrame>
        <p:nvGraphicFramePr>
          <p:cNvPr id="53" name="図表 52"/>
          <p:cNvGraphicFramePr/>
          <p:nvPr>
            <p:extLst/>
          </p:nvPr>
        </p:nvGraphicFramePr>
        <p:xfrm>
          <a:off x="3895727" y="2841624"/>
          <a:ext cx="4852739" cy="216024"/>
        </p:xfrm>
        <a:graphic>
          <a:graphicData uri="http://schemas.openxmlformats.org/drawingml/2006/diagram">
            <dgm:relIds xmlns:dgm="http://schemas.openxmlformats.org/drawingml/2006/diagram" xmlns:r="http://schemas.openxmlformats.org/officeDocument/2006/relationships" r:dm="rId7" r:lo="rId8" r:qs="rId9" r:cs="rId10"/>
          </a:graphicData>
        </a:graphic>
      </p:graphicFrame>
      <p:sp>
        <p:nvSpPr>
          <p:cNvPr id="56" name="テキスト ボックス 55"/>
          <p:cNvSpPr txBox="1"/>
          <p:nvPr/>
        </p:nvSpPr>
        <p:spPr>
          <a:xfrm>
            <a:off x="323528" y="3108450"/>
            <a:ext cx="3436664" cy="461665"/>
          </a:xfrm>
          <a:prstGeom prst="rect">
            <a:avLst/>
          </a:prstGeom>
          <a:noFill/>
        </p:spPr>
        <p:txBody>
          <a:bodyPr wrap="square" rtlCol="0">
            <a:spAutoFit/>
          </a:bodyPr>
          <a:lstStyle/>
          <a:p>
            <a:r>
              <a:rPr lang="ja-JP" altLang="en-US" sz="1100" dirty="0"/>
              <a:t>公立保育所の民間委託、統廃合を実施</a:t>
            </a:r>
          </a:p>
          <a:p>
            <a:endParaRPr lang="ja-JP" altLang="en-US" sz="1200" strike="dblStrike" dirty="0">
              <a:solidFill>
                <a:srgbClr val="FF0000"/>
              </a:solidFill>
              <a:latin typeface="+mn-ea"/>
            </a:endParaRPr>
          </a:p>
        </p:txBody>
      </p:sp>
      <p:sp>
        <p:nvSpPr>
          <p:cNvPr id="75" name="テキスト ボックス 74"/>
          <p:cNvSpPr txBox="1"/>
          <p:nvPr/>
        </p:nvSpPr>
        <p:spPr>
          <a:xfrm>
            <a:off x="3851920" y="3079873"/>
            <a:ext cx="4752528" cy="369332"/>
          </a:xfrm>
          <a:prstGeom prst="rect">
            <a:avLst/>
          </a:prstGeom>
          <a:noFill/>
        </p:spPr>
        <p:txBody>
          <a:bodyPr wrap="square" rtlCol="0">
            <a:spAutoFit/>
          </a:bodyPr>
          <a:lstStyle/>
          <a:p>
            <a:r>
              <a:rPr lang="ja-JP" altLang="en-US" sz="900" dirty="0"/>
              <a:t>　セーフティネットとして必要な保育所を除き、統廃合・休廃止も視野に入れながら原則民間移管、移管が困難な場合は補完的に委託化を推進</a:t>
            </a:r>
            <a:endParaRPr lang="en-US" altLang="ja-JP" sz="900" dirty="0"/>
          </a:p>
        </p:txBody>
      </p:sp>
      <p:sp>
        <p:nvSpPr>
          <p:cNvPr id="77" name="正方形/長方形 76"/>
          <p:cNvSpPr/>
          <p:nvPr/>
        </p:nvSpPr>
        <p:spPr>
          <a:xfrm>
            <a:off x="179513" y="5118380"/>
            <a:ext cx="8568953" cy="1622988"/>
          </a:xfrm>
          <a:prstGeom prst="rect">
            <a:avLst/>
          </a:prstGeom>
          <a:noFill/>
          <a:effectLst/>
        </p:spPr>
        <p:style>
          <a:lnRef idx="1">
            <a:schemeClr val="accent3"/>
          </a:lnRef>
          <a:fillRef idx="2">
            <a:schemeClr val="accent3"/>
          </a:fillRef>
          <a:effectRef idx="1">
            <a:schemeClr val="accent3"/>
          </a:effectRef>
          <a:fontRef idx="minor">
            <a:schemeClr val="dk1"/>
          </a:fontRef>
        </p:style>
        <p:txBody>
          <a:bodyPr rtlCol="0" anchor="ctr"/>
          <a:lstStyle/>
          <a:p>
            <a:pPr algn="ctr"/>
            <a:endParaRPr lang="ja-JP" altLang="en-US"/>
          </a:p>
        </p:txBody>
      </p:sp>
      <p:sp>
        <p:nvSpPr>
          <p:cNvPr id="78" name="正方形/長方形 77"/>
          <p:cNvSpPr/>
          <p:nvPr/>
        </p:nvSpPr>
        <p:spPr>
          <a:xfrm>
            <a:off x="179512" y="4803801"/>
            <a:ext cx="2736304" cy="36004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ja-JP" altLang="en-US" sz="1300" dirty="0">
                <a:solidFill>
                  <a:schemeClr val="bg2">
                    <a:lumMod val="10000"/>
                  </a:schemeClr>
                </a:solidFill>
              </a:rPr>
              <a:t>他都市の取組状況等について</a:t>
            </a:r>
            <a:endParaRPr lang="en-US" altLang="ja-JP" sz="1300" dirty="0">
              <a:solidFill>
                <a:schemeClr val="bg2">
                  <a:lumMod val="10000"/>
                </a:schemeClr>
              </a:solidFill>
            </a:endParaRPr>
          </a:p>
        </p:txBody>
      </p:sp>
      <p:sp>
        <p:nvSpPr>
          <p:cNvPr id="54" name="二等辺三角形 53"/>
          <p:cNvSpPr>
            <a:spLocks/>
          </p:cNvSpPr>
          <p:nvPr/>
        </p:nvSpPr>
        <p:spPr>
          <a:xfrm rot="16200000" flipV="1">
            <a:off x="6132934" y="1803847"/>
            <a:ext cx="576064" cy="215840"/>
          </a:xfrm>
          <a:prstGeom prst="triangle">
            <a:avLst/>
          </a:prstGeom>
          <a:solidFill>
            <a:schemeClr val="tx2">
              <a:lumMod val="5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600"/>
          </a:p>
        </p:txBody>
      </p:sp>
      <p:graphicFrame>
        <p:nvGraphicFramePr>
          <p:cNvPr id="60" name="表 59"/>
          <p:cNvGraphicFramePr>
            <a:graphicFrameLocks noGrp="1"/>
          </p:cNvGraphicFramePr>
          <p:nvPr>
            <p:extLst/>
          </p:nvPr>
        </p:nvGraphicFramePr>
        <p:xfrm>
          <a:off x="419303" y="3444917"/>
          <a:ext cx="3163311" cy="925700"/>
        </p:xfrm>
        <a:graphic>
          <a:graphicData uri="http://schemas.openxmlformats.org/drawingml/2006/table">
            <a:tbl>
              <a:tblPr/>
              <a:tblGrid>
                <a:gridCol w="868810">
                  <a:extLst>
                    <a:ext uri="{9D8B030D-6E8A-4147-A177-3AD203B41FA5}">
                      <a16:colId xmlns:a16="http://schemas.microsoft.com/office/drawing/2014/main" xmlns="" val="20000"/>
                    </a:ext>
                  </a:extLst>
                </a:gridCol>
                <a:gridCol w="484647">
                  <a:extLst>
                    <a:ext uri="{9D8B030D-6E8A-4147-A177-3AD203B41FA5}">
                      <a16:colId xmlns:a16="http://schemas.microsoft.com/office/drawing/2014/main" xmlns="" val="20001"/>
                    </a:ext>
                  </a:extLst>
                </a:gridCol>
                <a:gridCol w="422978">
                  <a:extLst>
                    <a:ext uri="{9D8B030D-6E8A-4147-A177-3AD203B41FA5}">
                      <a16:colId xmlns:a16="http://schemas.microsoft.com/office/drawing/2014/main" xmlns="" val="20002"/>
                    </a:ext>
                  </a:extLst>
                </a:gridCol>
                <a:gridCol w="915599">
                  <a:extLst>
                    <a:ext uri="{9D8B030D-6E8A-4147-A177-3AD203B41FA5}">
                      <a16:colId xmlns:a16="http://schemas.microsoft.com/office/drawing/2014/main" xmlns="" val="20003"/>
                    </a:ext>
                  </a:extLst>
                </a:gridCol>
                <a:gridCol w="471277">
                  <a:extLst>
                    <a:ext uri="{9D8B030D-6E8A-4147-A177-3AD203B41FA5}">
                      <a16:colId xmlns:a16="http://schemas.microsoft.com/office/drawing/2014/main" xmlns="" val="20004"/>
                    </a:ext>
                  </a:extLst>
                </a:gridCol>
              </a:tblGrid>
              <a:tr h="149732">
                <a:tc>
                  <a:txBody>
                    <a:bodyPr/>
                    <a:lstStyle/>
                    <a:p>
                      <a:pPr algn="l" fontAlgn="ctr"/>
                      <a:r>
                        <a:rPr lang="ja-JP" altLang="en-US" sz="1000" b="0" i="0" u="none" strike="noStrike" dirty="0">
                          <a:solidFill>
                            <a:srgbClr val="000000"/>
                          </a:solidFill>
                          <a:latin typeface="ＭＳ Ｐゴシック"/>
                        </a:rPr>
                        <a:t>保育所数</a:t>
                      </a:r>
                    </a:p>
                  </a:txBody>
                  <a:tcPr marL="0" marR="0" marT="0" marB="0" anchor="ctr">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ctr"/>
                      <a:endParaRPr lang="ja-JP" altLang="en-US" sz="1000" b="0" i="0" u="none" strike="noStrike">
                        <a:solidFill>
                          <a:srgbClr val="000000"/>
                        </a:solidFill>
                        <a:latin typeface="ＭＳ Ｐゴシック"/>
                      </a:endParaRPr>
                    </a:p>
                  </a:txBody>
                  <a:tcPr marL="0" marR="0" marT="0" marB="0" anchor="ctr">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ctr"/>
                      <a:endParaRPr lang="ja-JP" altLang="en-US" sz="1000" b="0" i="0" u="none" strike="noStrike">
                        <a:solidFill>
                          <a:srgbClr val="000000"/>
                        </a:solidFill>
                        <a:latin typeface="ＭＳ Ｐゴシック"/>
                      </a:endParaRPr>
                    </a:p>
                  </a:txBody>
                  <a:tcPr marL="0" marR="0" marT="0" marB="0" anchor="ctr">
                    <a:lnL>
                      <a:noFill/>
                    </a:lnL>
                    <a:lnR>
                      <a:noFill/>
                    </a:lnR>
                    <a:lnT>
                      <a:noFill/>
                    </a:lnT>
                    <a:lnB>
                      <a:noFill/>
                    </a:lnB>
                  </a:tcPr>
                </a:tc>
                <a:tc>
                  <a:txBody>
                    <a:bodyPr/>
                    <a:lstStyle/>
                    <a:p>
                      <a:pPr algn="l" fontAlgn="ctr"/>
                      <a:endParaRPr lang="ja-JP" altLang="en-US" sz="1000" b="0" i="0" u="none" strike="noStrike">
                        <a:solidFill>
                          <a:srgbClr val="000000"/>
                        </a:solidFill>
                        <a:latin typeface="ＭＳ Ｐゴシック"/>
                      </a:endParaRPr>
                    </a:p>
                  </a:txBody>
                  <a:tcPr marL="0" marR="0" marT="0" marB="0" anchor="ctr">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ctr"/>
                      <a:endParaRPr lang="ja-JP" altLang="en-US" sz="1000" b="0" i="0" u="none" strike="noStrike" dirty="0">
                        <a:solidFill>
                          <a:srgbClr val="000000"/>
                        </a:solidFill>
                        <a:latin typeface="ＭＳ Ｐゴシック"/>
                      </a:endParaRPr>
                    </a:p>
                  </a:txBody>
                  <a:tcPr marL="0" marR="0" marT="0" marB="0" anchor="ctr">
                    <a:lnL>
                      <a:noFill/>
                    </a:lnL>
                    <a:lnR>
                      <a:noFill/>
                    </a:lnR>
                    <a:lnT>
                      <a:noFill/>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0"/>
                  </a:ext>
                </a:extLst>
              </a:tr>
              <a:tr h="158050">
                <a:tc>
                  <a:txBody>
                    <a:bodyPr/>
                    <a:lstStyle/>
                    <a:p>
                      <a:pPr algn="ctr" fontAlgn="ctr"/>
                      <a:r>
                        <a:rPr lang="ja-JP" altLang="en-US" sz="900" b="0" i="0" u="none" strike="noStrike" dirty="0">
                          <a:solidFill>
                            <a:srgbClr val="000000"/>
                          </a:solidFill>
                          <a:latin typeface="ＭＳ Ｐゴシック"/>
                        </a:rPr>
                        <a:t>年度</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900" b="0" i="0" u="none" strike="noStrike" dirty="0">
                          <a:solidFill>
                            <a:srgbClr val="000000"/>
                          </a:solidFill>
                          <a:latin typeface="ＭＳ Ｐゴシック"/>
                        </a:rPr>
                        <a:t>2003</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endParaRPr lang="ja-JP" altLang="en-US" sz="1000" b="0" i="0" u="none" strike="noStrike">
                        <a:solidFill>
                          <a:srgbClr val="000000"/>
                        </a:solidFill>
                        <a:latin typeface="ＭＳ Ｐゴシック"/>
                      </a:endParaRP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ctr"/>
                      <a:r>
                        <a:rPr lang="ja-JP" altLang="en-US" sz="900" b="0" i="0" u="none" strike="noStrike" dirty="0">
                          <a:solidFill>
                            <a:srgbClr val="000000"/>
                          </a:solidFill>
                          <a:latin typeface="ＭＳ Ｐゴシック"/>
                        </a:rPr>
                        <a:t>年度</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altLang="ja-JP" sz="900" b="0" i="0" u="none" strike="noStrike" dirty="0">
                          <a:solidFill>
                            <a:schemeClr val="tx1"/>
                          </a:solidFill>
                          <a:latin typeface="ＭＳ Ｐゴシック"/>
                        </a:rPr>
                        <a:t>201</a:t>
                      </a:r>
                      <a:r>
                        <a:rPr lang="en-US" altLang="ja-JP" sz="900" b="0" i="0" u="none" strike="noStrike" baseline="0" dirty="0">
                          <a:solidFill>
                            <a:schemeClr val="tx1"/>
                          </a:solidFill>
                          <a:latin typeface="ＭＳ Ｐゴシック"/>
                        </a:rPr>
                        <a:t>4</a:t>
                      </a:r>
                      <a:endParaRPr lang="en-US" altLang="ja-JP" sz="900" b="0" i="0" u="sng" strike="noStrike" dirty="0">
                        <a:solidFill>
                          <a:schemeClr val="tx1"/>
                        </a:solidFill>
                        <a:latin typeface="ＭＳ Ｐゴシック"/>
                      </a:endParaRP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extLst>
                  <a:ext uri="{0D108BD9-81ED-4DB2-BD59-A6C34878D82A}">
                    <a16:rowId xmlns:a16="http://schemas.microsoft.com/office/drawing/2014/main" xmlns="" val="10001"/>
                  </a:ext>
                </a:extLst>
              </a:tr>
              <a:tr h="149732">
                <a:tc rowSpan="4">
                  <a:txBody>
                    <a:bodyPr/>
                    <a:lstStyle/>
                    <a:p>
                      <a:pPr algn="ctr" fontAlgn="ctr"/>
                      <a:r>
                        <a:rPr lang="ja-JP" altLang="en-US" sz="900" b="0" i="0" u="none" strike="noStrike" dirty="0">
                          <a:solidFill>
                            <a:srgbClr val="000000"/>
                          </a:solidFill>
                          <a:latin typeface="ＭＳ Ｐゴシック"/>
                        </a:rPr>
                        <a:t>公設公営</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rowSpan="4">
                  <a:txBody>
                    <a:bodyPr/>
                    <a:lstStyle/>
                    <a:p>
                      <a:pPr algn="ctr" fontAlgn="ctr"/>
                      <a:r>
                        <a:rPr lang="en-US" altLang="ja-JP" sz="900" b="0" i="0" u="none" strike="noStrike" dirty="0">
                          <a:solidFill>
                            <a:srgbClr val="000000"/>
                          </a:solidFill>
                          <a:latin typeface="ＭＳ Ｐゴシック"/>
                        </a:rPr>
                        <a:t>136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endParaRPr lang="ja-JP" altLang="en-US" sz="1000" b="0" i="0" u="none" strike="noStrike" dirty="0">
                        <a:solidFill>
                          <a:srgbClr val="000000"/>
                        </a:solidFill>
                        <a:latin typeface="ＭＳ Ｐゴシック"/>
                      </a:endParaRPr>
                    </a:p>
                  </a:txBody>
                  <a:tcPr marL="0" marR="0" marT="0"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a:noFill/>
                    </a:lnT>
                    <a:lnB>
                      <a:noFill/>
                    </a:lnB>
                  </a:tcPr>
                </a:tc>
                <a:tc>
                  <a:txBody>
                    <a:bodyPr/>
                    <a:lstStyle/>
                    <a:p>
                      <a:pPr algn="ctr" fontAlgn="ctr"/>
                      <a:r>
                        <a:rPr lang="ja-JP" altLang="en-US" sz="900" b="0" i="0" u="none" strike="noStrike" dirty="0">
                          <a:solidFill>
                            <a:srgbClr val="000000"/>
                          </a:solidFill>
                          <a:latin typeface="ＭＳ Ｐゴシック"/>
                        </a:rPr>
                        <a:t>公設公営</a:t>
                      </a:r>
                    </a:p>
                  </a:txBody>
                  <a:tcPr marL="0" marR="0" marT="0" marB="0" anchor="ctr">
                    <a:lnL w="190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900" b="0" i="0" u="none" strike="noStrike" dirty="0">
                          <a:solidFill>
                            <a:schemeClr val="tx1"/>
                          </a:solidFill>
                          <a:latin typeface="ＭＳ Ｐゴシック"/>
                        </a:rPr>
                        <a:t>71 </a:t>
                      </a:r>
                    </a:p>
                  </a:txBody>
                  <a:tcPr marL="0" marR="0" marT="0" marB="0" anchor="ctr">
                    <a:lnL w="63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2"/>
                  </a:ext>
                </a:extLst>
              </a:tr>
              <a:tr h="158050">
                <a:tc vMerge="1">
                  <a:txBody>
                    <a:bodyPr/>
                    <a:lstStyle/>
                    <a:p>
                      <a:endParaRPr kumimoji="1" lang="ja-JP" altLang="en-US"/>
                    </a:p>
                  </a:txBody>
                  <a:tcPr/>
                </a:tc>
                <a:tc vMerge="1">
                  <a:txBody>
                    <a:bodyPr/>
                    <a:lstStyle/>
                    <a:p>
                      <a:endParaRPr kumimoji="1" lang="ja-JP" altLang="en-US"/>
                    </a:p>
                  </a:txBody>
                  <a:tcPr/>
                </a:tc>
                <a:tc>
                  <a:txBody>
                    <a:bodyPr/>
                    <a:lstStyle/>
                    <a:p>
                      <a:pPr algn="l" fontAlgn="ctr"/>
                      <a:endParaRPr lang="ja-JP" altLang="en-US" sz="1000" b="0" i="0" u="none" strike="noStrike" dirty="0">
                        <a:solidFill>
                          <a:srgbClr val="000000"/>
                        </a:solidFill>
                        <a:latin typeface="ＭＳ Ｐゴシック"/>
                      </a:endParaRPr>
                    </a:p>
                  </a:txBody>
                  <a:tcPr marL="0" marR="0" marT="0"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a:noFill/>
                    </a:lnT>
                    <a:lnB>
                      <a:noFill/>
                    </a:lnB>
                  </a:tcPr>
                </a:tc>
                <a:tc>
                  <a:txBody>
                    <a:bodyPr/>
                    <a:lstStyle/>
                    <a:p>
                      <a:pPr algn="ctr" fontAlgn="ctr"/>
                      <a:r>
                        <a:rPr lang="ja-JP" altLang="en-US" sz="900" b="0" i="0" u="none" strike="noStrike" dirty="0">
                          <a:solidFill>
                            <a:srgbClr val="000000"/>
                          </a:solidFill>
                          <a:latin typeface="ＭＳ Ｐゴシック"/>
                        </a:rPr>
                        <a:t>公設民営</a:t>
                      </a:r>
                    </a:p>
                  </a:txBody>
                  <a:tcPr marL="0" marR="0" marT="0" marB="0" anchor="ctr">
                    <a:lnL w="190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altLang="ja-JP" sz="900" b="0" i="0" u="none" strike="noStrike" dirty="0">
                          <a:solidFill>
                            <a:schemeClr val="tx1"/>
                          </a:solidFill>
                          <a:latin typeface="ＭＳ Ｐゴシック"/>
                        </a:rPr>
                        <a:t>48 </a:t>
                      </a:r>
                    </a:p>
                  </a:txBody>
                  <a:tcPr marL="0" marR="0" marT="0" marB="0" anchor="ctr">
                    <a:lnL w="63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extLst>
                  <a:ext uri="{0D108BD9-81ED-4DB2-BD59-A6C34878D82A}">
                    <a16:rowId xmlns:a16="http://schemas.microsoft.com/office/drawing/2014/main" xmlns="" val="10003"/>
                  </a:ext>
                </a:extLst>
              </a:tr>
              <a:tr h="149732">
                <a:tc vMerge="1">
                  <a:txBody>
                    <a:bodyPr/>
                    <a:lstStyle/>
                    <a:p>
                      <a:endParaRPr kumimoji="1" lang="ja-JP" altLang="en-US"/>
                    </a:p>
                  </a:txBody>
                  <a:tcPr/>
                </a:tc>
                <a:tc vMerge="1">
                  <a:txBody>
                    <a:bodyPr/>
                    <a:lstStyle/>
                    <a:p>
                      <a:endParaRPr kumimoji="1" lang="ja-JP" altLang="en-US"/>
                    </a:p>
                  </a:txBody>
                  <a:tcPr/>
                </a:tc>
                <a:tc>
                  <a:txBody>
                    <a:bodyPr/>
                    <a:lstStyle/>
                    <a:p>
                      <a:pPr algn="l" fontAlgn="ctr"/>
                      <a:endParaRPr lang="ja-JP" altLang="en-US" sz="1000" b="0" i="0" u="none" strike="noStrike">
                        <a:solidFill>
                          <a:srgbClr val="000000"/>
                        </a:solidFill>
                        <a:latin typeface="ＭＳ Ｐゴシック"/>
                      </a:endParaRP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ctr"/>
                      <a:r>
                        <a:rPr lang="ja-JP" altLang="en-US" sz="900" b="0" i="0" u="none" strike="noStrike" dirty="0">
                          <a:solidFill>
                            <a:srgbClr val="000000"/>
                          </a:solidFill>
                          <a:latin typeface="ＭＳ Ｐゴシック"/>
                        </a:rPr>
                        <a:t>統廃合・休止</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900" b="0" i="0" u="none" strike="noStrike" dirty="0">
                          <a:solidFill>
                            <a:schemeClr val="tx1"/>
                          </a:solidFill>
                          <a:latin typeface="ＭＳ Ｐゴシック"/>
                        </a:rPr>
                        <a:t>17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4"/>
                  </a:ext>
                </a:extLst>
              </a:tr>
              <a:tr h="149732">
                <a:tc vMerge="1">
                  <a:txBody>
                    <a:bodyPr/>
                    <a:lstStyle/>
                    <a:p>
                      <a:endParaRPr kumimoji="1" lang="ja-JP" altLang="en-US"/>
                    </a:p>
                  </a:txBody>
                  <a:tcPr/>
                </a:tc>
                <a:tc vMerge="1">
                  <a:txBody>
                    <a:bodyPr/>
                    <a:lstStyle/>
                    <a:p>
                      <a:endParaRPr kumimoji="1" lang="ja-JP" altLang="en-US"/>
                    </a:p>
                  </a:txBody>
                  <a:tcPr/>
                </a:tc>
                <a:tc>
                  <a:txBody>
                    <a:bodyPr/>
                    <a:lstStyle/>
                    <a:p>
                      <a:pPr algn="l" fontAlgn="ctr"/>
                      <a:endParaRPr lang="ja-JP" altLang="en-US" sz="1000" b="0" i="0" u="none" strike="noStrike" dirty="0">
                        <a:solidFill>
                          <a:srgbClr val="000000"/>
                        </a:solidFill>
                        <a:latin typeface="ＭＳ Ｐゴシック"/>
                      </a:endParaRP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ctr"/>
                      <a:r>
                        <a:rPr lang="ja-JP" altLang="en-US" sz="900" b="0" i="0" u="none" strike="noStrike" dirty="0">
                          <a:solidFill>
                            <a:srgbClr val="000000"/>
                          </a:solidFill>
                          <a:latin typeface="ＭＳ Ｐゴシック"/>
                        </a:rPr>
                        <a:t>計</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900" b="0" i="0" u="none" strike="noStrike" dirty="0">
                          <a:solidFill>
                            <a:schemeClr val="tx1"/>
                          </a:solidFill>
                          <a:latin typeface="ＭＳ Ｐゴシック"/>
                        </a:rPr>
                        <a:t>136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5"/>
                  </a:ext>
                </a:extLst>
              </a:tr>
            </a:tbl>
          </a:graphicData>
        </a:graphic>
      </p:graphicFrame>
      <p:graphicFrame>
        <p:nvGraphicFramePr>
          <p:cNvPr id="69" name="表 68"/>
          <p:cNvGraphicFramePr>
            <a:graphicFrameLocks noGrp="1"/>
          </p:cNvGraphicFramePr>
          <p:nvPr>
            <p:extLst/>
          </p:nvPr>
        </p:nvGraphicFramePr>
        <p:xfrm>
          <a:off x="419301" y="5192414"/>
          <a:ext cx="4328172" cy="1405336"/>
        </p:xfrm>
        <a:graphic>
          <a:graphicData uri="http://schemas.openxmlformats.org/drawingml/2006/table">
            <a:tbl>
              <a:tblPr/>
              <a:tblGrid>
                <a:gridCol w="717162">
                  <a:extLst>
                    <a:ext uri="{9D8B030D-6E8A-4147-A177-3AD203B41FA5}">
                      <a16:colId xmlns:a16="http://schemas.microsoft.com/office/drawing/2014/main" xmlns="" val="20000"/>
                    </a:ext>
                  </a:extLst>
                </a:gridCol>
                <a:gridCol w="575945">
                  <a:extLst>
                    <a:ext uri="{9D8B030D-6E8A-4147-A177-3AD203B41FA5}">
                      <a16:colId xmlns:a16="http://schemas.microsoft.com/office/drawing/2014/main" xmlns="" val="20001"/>
                    </a:ext>
                  </a:extLst>
                </a:gridCol>
                <a:gridCol w="575945">
                  <a:extLst>
                    <a:ext uri="{9D8B030D-6E8A-4147-A177-3AD203B41FA5}">
                      <a16:colId xmlns:a16="http://schemas.microsoft.com/office/drawing/2014/main" xmlns="" val="20002"/>
                    </a:ext>
                  </a:extLst>
                </a:gridCol>
                <a:gridCol w="575945">
                  <a:extLst>
                    <a:ext uri="{9D8B030D-6E8A-4147-A177-3AD203B41FA5}">
                      <a16:colId xmlns:a16="http://schemas.microsoft.com/office/drawing/2014/main" xmlns="" val="20003"/>
                    </a:ext>
                  </a:extLst>
                </a:gridCol>
                <a:gridCol w="575945">
                  <a:extLst>
                    <a:ext uri="{9D8B030D-6E8A-4147-A177-3AD203B41FA5}">
                      <a16:colId xmlns:a16="http://schemas.microsoft.com/office/drawing/2014/main" xmlns="" val="20004"/>
                    </a:ext>
                  </a:extLst>
                </a:gridCol>
                <a:gridCol w="575945">
                  <a:extLst>
                    <a:ext uri="{9D8B030D-6E8A-4147-A177-3AD203B41FA5}">
                      <a16:colId xmlns:a16="http://schemas.microsoft.com/office/drawing/2014/main" xmlns="" val="20005"/>
                    </a:ext>
                  </a:extLst>
                </a:gridCol>
                <a:gridCol w="731285">
                  <a:extLst>
                    <a:ext uri="{9D8B030D-6E8A-4147-A177-3AD203B41FA5}">
                      <a16:colId xmlns:a16="http://schemas.microsoft.com/office/drawing/2014/main" xmlns="" val="20006"/>
                    </a:ext>
                  </a:extLst>
                </a:gridCol>
              </a:tblGrid>
              <a:tr h="231928">
                <a:tc gridSpan="7">
                  <a:txBody>
                    <a:bodyPr/>
                    <a:lstStyle/>
                    <a:p>
                      <a:pPr algn="l" fontAlgn="ctr"/>
                      <a:r>
                        <a:rPr lang="ja-JP" altLang="en-US" sz="900" b="0" i="0" u="none" strike="noStrike" baseline="0" dirty="0">
                          <a:solidFill>
                            <a:srgbClr val="000000"/>
                          </a:solidFill>
                          <a:latin typeface="ＭＳ Ｐゴシック"/>
                        </a:rPr>
                        <a:t>○民間移管</a:t>
                      </a:r>
                      <a:r>
                        <a:rPr lang="ja-JP" altLang="en-US" sz="900" b="0" i="0" u="none" strike="noStrike" baseline="0" dirty="0">
                          <a:solidFill>
                            <a:schemeClr val="tx1"/>
                          </a:solidFill>
                          <a:latin typeface="ＭＳ Ｐゴシック"/>
                        </a:rPr>
                        <a:t>の</a:t>
                      </a:r>
                      <a:r>
                        <a:rPr lang="ja-JP" altLang="en-US" sz="900" b="0" i="0" u="none" strike="noStrike" baseline="0" dirty="0">
                          <a:solidFill>
                            <a:srgbClr val="000000"/>
                          </a:solidFill>
                          <a:latin typeface="ＭＳ Ｐゴシック"/>
                        </a:rPr>
                        <a:t>状況について</a:t>
                      </a:r>
                    </a:p>
                  </a:txBody>
                  <a:tcPr marL="0" marR="0" marT="0" marB="0" anchor="ctr">
                    <a:lnL>
                      <a:noFill/>
                    </a:lnL>
                    <a:lnR>
                      <a:noFill/>
                    </a:lnR>
                    <a:lnT>
                      <a:noFill/>
                    </a:lnT>
                    <a:lnB w="6350" cap="flat" cmpd="sng" algn="ctr">
                      <a:solidFill>
                        <a:srgbClr val="000000"/>
                      </a:solidFill>
                      <a:prstDash val="solid"/>
                      <a:round/>
                      <a:headEnd type="none" w="med" len="med"/>
                      <a:tailEnd type="none" w="med" len="med"/>
                    </a:lnB>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xmlns="" val="10000"/>
                  </a:ext>
                </a:extLst>
              </a:tr>
              <a:tr h="195568">
                <a:tc>
                  <a:txBody>
                    <a:bodyPr/>
                    <a:lstStyle/>
                    <a:p>
                      <a:pPr algn="l" fontAlgn="ctr"/>
                      <a:r>
                        <a:rPr lang="ja-JP" altLang="en-US" sz="900" b="0" i="0" u="none" strike="noStrike" dirty="0">
                          <a:solidFill>
                            <a:srgbClr val="000000"/>
                          </a:solidFill>
                          <a:latin typeface="ＭＳ Ｐゴシック"/>
                        </a:rPr>
                        <a:t>　</a:t>
                      </a:r>
                    </a:p>
                  </a:txBody>
                  <a:tcPr marL="0" marR="0" marT="0" marB="0" anchor="ctr">
                    <a:lnL w="6350" cap="flat" cmpd="sng" algn="ctr">
                      <a:solidFill>
                        <a:srgbClr val="000000"/>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altLang="ja-JP" sz="900" b="0" i="0" u="none" strike="noStrike" dirty="0">
                          <a:solidFill>
                            <a:srgbClr val="000000"/>
                          </a:solidFill>
                          <a:latin typeface="ＭＳ Ｐゴシック"/>
                        </a:rPr>
                        <a:t>〜2014</a:t>
                      </a:r>
                      <a:endParaRPr lang="ja-JP" altLang="en-US" sz="900" b="0" i="0" u="none" strike="noStrike" dirty="0">
                        <a:solidFill>
                          <a:srgbClr val="000000"/>
                        </a:solidFill>
                        <a:latin typeface="ＭＳ Ｐゴシック"/>
                      </a:endParaRPr>
                    </a:p>
                  </a:txBody>
                  <a:tcPr marL="0" marR="0" marT="0" marB="0" anchor="ctr">
                    <a:lnL w="63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accent3">
                        <a:lumMod val="60000"/>
                        <a:lumOff val="40000"/>
                      </a:schemeClr>
                    </a:solidFill>
                  </a:tcPr>
                </a:tc>
                <a:tc>
                  <a:txBody>
                    <a:bodyPr/>
                    <a:lstStyle/>
                    <a:p>
                      <a:pPr algn="ctr" fontAlgn="ctr"/>
                      <a:r>
                        <a:rPr lang="en-US" altLang="ja-JP" sz="900" b="0" i="0" u="none" strike="noStrike" dirty="0">
                          <a:solidFill>
                            <a:schemeClr val="tx1"/>
                          </a:solidFill>
                          <a:latin typeface="ＭＳ Ｐゴシック"/>
                        </a:rPr>
                        <a:t>2015</a:t>
                      </a:r>
                      <a:endParaRPr lang="en-US" sz="900" b="0" i="0" u="none" strike="noStrike" dirty="0">
                        <a:solidFill>
                          <a:schemeClr val="tx1"/>
                        </a:solidFill>
                        <a:latin typeface="ＭＳ Ｐゴシック"/>
                      </a:endParaRP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accent6">
                        <a:lumMod val="60000"/>
                        <a:lumOff val="40000"/>
                      </a:schemeClr>
                    </a:solidFill>
                  </a:tcPr>
                </a:tc>
                <a:tc>
                  <a:txBody>
                    <a:bodyPr/>
                    <a:lstStyle/>
                    <a:p>
                      <a:pPr algn="ctr" fontAlgn="ctr"/>
                      <a:r>
                        <a:rPr lang="en-US" altLang="ja-JP" sz="900" b="0" i="0" u="none" strike="noStrike" dirty="0">
                          <a:solidFill>
                            <a:schemeClr val="tx1"/>
                          </a:solidFill>
                          <a:latin typeface="ＭＳ Ｐゴシック"/>
                        </a:rPr>
                        <a:t>2016</a:t>
                      </a:r>
                      <a:endParaRPr lang="en-US" sz="900" b="0" i="0" u="none" strike="noStrike" dirty="0">
                        <a:solidFill>
                          <a:schemeClr val="tx1"/>
                        </a:solidFill>
                        <a:latin typeface="ＭＳ Ｐゴシック"/>
                      </a:endParaRP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accent2">
                        <a:lumMod val="60000"/>
                        <a:lumOff val="40000"/>
                      </a:schemeClr>
                    </a:solidFill>
                  </a:tcPr>
                </a:tc>
                <a:tc>
                  <a:txBody>
                    <a:bodyPr/>
                    <a:lstStyle/>
                    <a:p>
                      <a:pPr algn="ctr" fontAlgn="ctr"/>
                      <a:r>
                        <a:rPr lang="en-US" altLang="ja-JP" sz="900" b="0" i="0" u="none" strike="noStrike" dirty="0">
                          <a:solidFill>
                            <a:schemeClr val="tx1"/>
                          </a:solidFill>
                          <a:latin typeface="ＭＳ Ｐゴシック"/>
                        </a:rPr>
                        <a:t>2017</a:t>
                      </a:r>
                    </a:p>
                  </a:txBody>
                  <a:tcPr marL="0" marR="0" marT="0" marB="0" anchor="ctr">
                    <a:lnL w="6350" cap="flat" cmpd="sng" algn="ctr">
                      <a:solidFill>
                        <a:srgbClr val="000000"/>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accent1">
                        <a:lumMod val="60000"/>
                        <a:lumOff val="40000"/>
                      </a:schemeClr>
                    </a:solidFill>
                  </a:tcPr>
                </a:tc>
                <a:tc>
                  <a:txBody>
                    <a:bodyPr/>
                    <a:lstStyle/>
                    <a:p>
                      <a:pPr algn="ctr" fontAlgn="ctr"/>
                      <a:r>
                        <a:rPr lang="ja-JP" altLang="en-US" sz="900" b="0" i="0" u="none" strike="noStrike" dirty="0">
                          <a:solidFill>
                            <a:schemeClr val="tx1"/>
                          </a:solidFill>
                          <a:latin typeface="ＭＳ Ｐゴシック"/>
                        </a:rPr>
                        <a:t>計</a:t>
                      </a:r>
                      <a:endParaRPr lang="en-US" altLang="ja-JP" sz="900" b="0" i="0" u="none" strike="noStrike" dirty="0">
                        <a:solidFill>
                          <a:schemeClr val="tx1"/>
                        </a:solidFill>
                        <a:latin typeface="ＭＳ Ｐゴシック"/>
                      </a:endParaRP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ja-JP" altLang="en-US" sz="900" b="0" i="0" u="none" strike="noStrike" dirty="0">
                          <a:solidFill>
                            <a:schemeClr val="tx1"/>
                          </a:solidFill>
                          <a:latin typeface="ＭＳ Ｐゴシック"/>
                        </a:rPr>
                        <a:t>直近</a:t>
                      </a:r>
                      <a:r>
                        <a:rPr lang="en-US" altLang="ja-JP" sz="900" b="0" i="0" u="none" strike="noStrike" dirty="0">
                          <a:solidFill>
                            <a:schemeClr val="tx1"/>
                          </a:solidFill>
                          <a:latin typeface="ＭＳ Ｐゴシック"/>
                        </a:rPr>
                        <a:t>3</a:t>
                      </a:r>
                      <a:r>
                        <a:rPr lang="ja-JP" altLang="en-US" sz="900" b="0" i="0" u="none" strike="noStrike" dirty="0">
                          <a:solidFill>
                            <a:schemeClr val="tx1"/>
                          </a:solidFill>
                          <a:latin typeface="ＭＳ Ｐゴシック"/>
                        </a:rPr>
                        <a:t>年間計</a:t>
                      </a:r>
                      <a:endParaRPr lang="en-US" altLang="ja-JP" sz="900" b="0" i="0" u="none" strike="noStrike" dirty="0">
                        <a:solidFill>
                          <a:schemeClr val="tx1"/>
                        </a:solidFill>
                        <a:latin typeface="ＭＳ Ｐゴシック"/>
                      </a:endParaRP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extLst>
                  <a:ext uri="{0D108BD9-81ED-4DB2-BD59-A6C34878D82A}">
                    <a16:rowId xmlns:a16="http://schemas.microsoft.com/office/drawing/2014/main" xmlns="" val="10001"/>
                  </a:ext>
                </a:extLst>
              </a:tr>
              <a:tr h="195568">
                <a:tc>
                  <a:txBody>
                    <a:bodyPr/>
                    <a:lstStyle/>
                    <a:p>
                      <a:pPr algn="ctr" fontAlgn="ctr"/>
                      <a:r>
                        <a:rPr lang="ja-JP" altLang="en-US" sz="900" b="1" i="0" u="none" strike="noStrike" dirty="0">
                          <a:solidFill>
                            <a:schemeClr val="tx1"/>
                          </a:solidFill>
                          <a:latin typeface="ＭＳ Ｐゴシック"/>
                        </a:rPr>
                        <a:t>大阪市</a:t>
                      </a:r>
                    </a:p>
                  </a:txBody>
                  <a:tcPr marL="0" marR="0" marT="0" marB="0" anchor="ctr">
                    <a:lnL w="190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noFill/>
                  </a:tcPr>
                </a:tc>
                <a:tc>
                  <a:txBody>
                    <a:bodyPr/>
                    <a:lstStyle/>
                    <a:p>
                      <a:pPr algn="ctr" fontAlgn="ctr"/>
                      <a:r>
                        <a:rPr lang="en-US" altLang="ja-JP" sz="900" b="1" i="0" u="none" strike="noStrike" dirty="0">
                          <a:solidFill>
                            <a:schemeClr val="tx1"/>
                          </a:solidFill>
                          <a:latin typeface="ＭＳ Ｐゴシック"/>
                        </a:rPr>
                        <a:t>0</a:t>
                      </a:r>
                      <a:endParaRPr lang="ja-JP" altLang="en-US" sz="900" b="1" i="0" u="none" strike="noStrike" dirty="0">
                        <a:solidFill>
                          <a:schemeClr val="tx1"/>
                        </a:solidFill>
                        <a:latin typeface="ＭＳ Ｐゴシック"/>
                      </a:endParaRPr>
                    </a:p>
                  </a:txBody>
                  <a:tcPr marL="0" marR="0" marT="0" marB="0" anchor="ctr">
                    <a:lnL w="63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accent3">
                        <a:lumMod val="60000"/>
                        <a:lumOff val="40000"/>
                      </a:schemeClr>
                    </a:solidFill>
                  </a:tcPr>
                </a:tc>
                <a:tc>
                  <a:txBody>
                    <a:bodyPr/>
                    <a:lstStyle/>
                    <a:p>
                      <a:pPr algn="ctr" fontAlgn="ctr"/>
                      <a:r>
                        <a:rPr lang="en-US" altLang="ja-JP" sz="900" b="1" i="0" u="none" strike="noStrike" dirty="0">
                          <a:solidFill>
                            <a:schemeClr val="tx1"/>
                          </a:solidFill>
                          <a:latin typeface="ＭＳ Ｐゴシック"/>
                        </a:rPr>
                        <a:t>10</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accent6">
                        <a:lumMod val="60000"/>
                        <a:lumOff val="40000"/>
                      </a:schemeClr>
                    </a:solidFill>
                  </a:tcPr>
                </a:tc>
                <a:tc>
                  <a:txBody>
                    <a:bodyPr/>
                    <a:lstStyle/>
                    <a:p>
                      <a:pPr algn="ctr" fontAlgn="ctr"/>
                      <a:r>
                        <a:rPr lang="en-US" altLang="ja-JP" sz="900" b="1" i="0" u="none" strike="noStrike" dirty="0">
                          <a:solidFill>
                            <a:schemeClr val="tx1"/>
                          </a:solidFill>
                          <a:latin typeface="ＭＳ Ｐゴシック"/>
                        </a:rPr>
                        <a:t>5</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accent2">
                        <a:lumMod val="60000"/>
                        <a:lumOff val="40000"/>
                      </a:schemeClr>
                    </a:solidFill>
                  </a:tcPr>
                </a:tc>
                <a:tc>
                  <a:txBody>
                    <a:bodyPr/>
                    <a:lstStyle/>
                    <a:p>
                      <a:pPr algn="ctr" fontAlgn="ctr"/>
                      <a:r>
                        <a:rPr lang="en-US" altLang="ja-JP" sz="900" b="1" i="0" u="none" strike="noStrike" baseline="0" dirty="0">
                          <a:solidFill>
                            <a:schemeClr val="tx1"/>
                          </a:solidFill>
                          <a:latin typeface="ＭＳ Ｐゴシック"/>
                        </a:rPr>
                        <a:t>6</a:t>
                      </a:r>
                      <a:endParaRPr lang="en-US" altLang="ja-JP" sz="900" b="1" i="0" u="none" strike="noStrike" dirty="0">
                        <a:solidFill>
                          <a:schemeClr val="tx1"/>
                        </a:solidFill>
                        <a:latin typeface="ＭＳ Ｐゴシック"/>
                      </a:endParaRPr>
                    </a:p>
                  </a:txBody>
                  <a:tcPr marL="0" marR="0" marT="0" marB="0" anchor="ctr">
                    <a:lnL w="6350" cap="flat" cmpd="sng" algn="ctr">
                      <a:solidFill>
                        <a:srgbClr val="000000"/>
                      </a:solidFill>
                      <a:prstDash val="solid"/>
                      <a:round/>
                      <a:headEnd type="none" w="med" len="med"/>
                      <a:tailEnd type="none" w="med" len="med"/>
                    </a:lnL>
                    <a:lnR w="63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accent1">
                        <a:lumMod val="60000"/>
                        <a:lumOff val="40000"/>
                      </a:schemeClr>
                    </a:solidFill>
                  </a:tcPr>
                </a:tc>
                <a:tc>
                  <a:txBody>
                    <a:bodyPr/>
                    <a:lstStyle/>
                    <a:p>
                      <a:pPr algn="ctr" fontAlgn="ctr"/>
                      <a:r>
                        <a:rPr lang="en-US" altLang="ja-JP" sz="900" b="1" i="0" u="none" strike="noStrike" dirty="0">
                          <a:solidFill>
                            <a:schemeClr val="tx1"/>
                          </a:solidFill>
                          <a:latin typeface="ＭＳ Ｐゴシック"/>
                        </a:rPr>
                        <a:t>21</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noFill/>
                  </a:tcPr>
                </a:tc>
                <a:tc>
                  <a:txBody>
                    <a:bodyPr/>
                    <a:lstStyle/>
                    <a:p>
                      <a:pPr algn="ctr" fontAlgn="ctr"/>
                      <a:r>
                        <a:rPr lang="en-US" altLang="ja-JP" sz="900" b="1" i="0" u="none" strike="noStrike" dirty="0">
                          <a:solidFill>
                            <a:schemeClr val="tx1"/>
                          </a:solidFill>
                          <a:latin typeface="ＭＳ Ｐゴシック"/>
                        </a:rPr>
                        <a:t>21</a:t>
                      </a:r>
                    </a:p>
                  </a:txBody>
                  <a:tcPr marL="0" marR="0" marT="0" marB="0" anchor="ctr">
                    <a:lnL w="63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xmlns="" val="10002"/>
                  </a:ext>
                </a:extLst>
              </a:tr>
              <a:tr h="195568">
                <a:tc>
                  <a:txBody>
                    <a:bodyPr/>
                    <a:lstStyle/>
                    <a:p>
                      <a:pPr algn="ctr" fontAlgn="ctr"/>
                      <a:r>
                        <a:rPr lang="ja-JP" altLang="en-US" sz="900" b="0" i="0" u="none" strike="noStrike" dirty="0">
                          <a:solidFill>
                            <a:srgbClr val="000000"/>
                          </a:solidFill>
                          <a:latin typeface="ＭＳ Ｐゴシック"/>
                        </a:rPr>
                        <a:t>横浜市</a:t>
                      </a:r>
                    </a:p>
                  </a:txBody>
                  <a:tcPr marL="0" marR="0" marT="0" marB="0" anchor="ctr">
                    <a:lnL w="6350" cap="flat" cmpd="sng" algn="ctr">
                      <a:solidFill>
                        <a:srgbClr val="000000"/>
                      </a:solidFill>
                      <a:prstDash val="solid"/>
                      <a:round/>
                      <a:headEnd type="none" w="med" len="med"/>
                      <a:tailEnd type="none" w="med" len="med"/>
                    </a:lnL>
                    <a:lnR w="63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900" b="0" i="0" u="none" strike="noStrike" dirty="0">
                          <a:solidFill>
                            <a:srgbClr val="000000"/>
                          </a:solidFill>
                          <a:latin typeface="ＭＳ Ｐゴシック"/>
                        </a:rPr>
                        <a:t>38</a:t>
                      </a:r>
                      <a:endParaRPr lang="ja-JP" altLang="en-US" sz="900" b="0" i="0" u="none" strike="noStrike" dirty="0">
                        <a:solidFill>
                          <a:srgbClr val="000000"/>
                        </a:solidFill>
                        <a:latin typeface="ＭＳ Ｐゴシック"/>
                      </a:endParaRPr>
                    </a:p>
                  </a:txBody>
                  <a:tcPr marL="0" marR="0" marT="0" marB="0" anchor="ctr">
                    <a:lnL w="63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3">
                        <a:lumMod val="60000"/>
                        <a:lumOff val="40000"/>
                      </a:schemeClr>
                    </a:solidFill>
                  </a:tcPr>
                </a:tc>
                <a:tc>
                  <a:txBody>
                    <a:bodyPr/>
                    <a:lstStyle/>
                    <a:p>
                      <a:pPr algn="ctr" fontAlgn="ctr"/>
                      <a:r>
                        <a:rPr lang="en-US" altLang="ja-JP" sz="900" b="0" i="0" u="none" strike="noStrike" dirty="0">
                          <a:solidFill>
                            <a:schemeClr val="tx1"/>
                          </a:solidFill>
                          <a:latin typeface="ＭＳ Ｐゴシック"/>
                        </a:rPr>
                        <a:t>2</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6">
                        <a:lumMod val="60000"/>
                        <a:lumOff val="40000"/>
                      </a:schemeClr>
                    </a:solidFill>
                  </a:tcPr>
                </a:tc>
                <a:tc>
                  <a:txBody>
                    <a:bodyPr/>
                    <a:lstStyle/>
                    <a:p>
                      <a:pPr algn="ctr" fontAlgn="ctr"/>
                      <a:r>
                        <a:rPr lang="en-US" altLang="ja-JP" sz="900" b="0" i="0" u="none" strike="noStrike" dirty="0">
                          <a:solidFill>
                            <a:schemeClr val="tx1"/>
                          </a:solidFill>
                          <a:latin typeface="ＭＳ Ｐゴシック"/>
                        </a:rPr>
                        <a:t>2</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2">
                        <a:lumMod val="60000"/>
                        <a:lumOff val="40000"/>
                      </a:schemeClr>
                    </a:solidFill>
                  </a:tcPr>
                </a:tc>
                <a:tc>
                  <a:txBody>
                    <a:bodyPr/>
                    <a:lstStyle/>
                    <a:p>
                      <a:pPr algn="ctr" fontAlgn="ctr"/>
                      <a:r>
                        <a:rPr lang="en-US" altLang="ja-JP" sz="900" b="0" i="0" u="none" strike="noStrike" dirty="0">
                          <a:solidFill>
                            <a:schemeClr val="tx1"/>
                          </a:solidFill>
                          <a:latin typeface="ＭＳ Ｐゴシック"/>
                        </a:rPr>
                        <a:t>2</a:t>
                      </a:r>
                    </a:p>
                  </a:txBody>
                  <a:tcPr marL="0" marR="0" marT="0" marB="0" anchor="ctr">
                    <a:lnL w="6350" cap="flat" cmpd="sng" algn="ctr">
                      <a:solidFill>
                        <a:srgbClr val="000000"/>
                      </a:solidFill>
                      <a:prstDash val="solid"/>
                      <a:round/>
                      <a:headEnd type="none" w="med" len="med"/>
                      <a:tailEnd type="none" w="med" len="med"/>
                    </a:lnL>
                    <a:lnR w="63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60000"/>
                        <a:lumOff val="40000"/>
                      </a:schemeClr>
                    </a:solidFill>
                  </a:tcPr>
                </a:tc>
                <a:tc>
                  <a:txBody>
                    <a:bodyPr/>
                    <a:lstStyle/>
                    <a:p>
                      <a:pPr algn="ctr" fontAlgn="ctr"/>
                      <a:r>
                        <a:rPr lang="en-US" altLang="ja-JP" sz="900" b="0" i="0" u="none" strike="noStrike" dirty="0">
                          <a:solidFill>
                            <a:schemeClr val="tx1"/>
                          </a:solidFill>
                          <a:latin typeface="ＭＳ Ｐゴシック"/>
                        </a:rPr>
                        <a:t>44</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900" b="0" i="0" u="none" strike="noStrike" dirty="0">
                          <a:solidFill>
                            <a:schemeClr val="tx1"/>
                          </a:solidFill>
                          <a:latin typeface="ＭＳ Ｐゴシック"/>
                        </a:rPr>
                        <a:t>6</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3"/>
                  </a:ext>
                </a:extLst>
              </a:tr>
              <a:tr h="195568">
                <a:tc>
                  <a:txBody>
                    <a:bodyPr/>
                    <a:lstStyle/>
                    <a:p>
                      <a:pPr algn="ctr" fontAlgn="ctr"/>
                      <a:r>
                        <a:rPr lang="ja-JP" altLang="en-US" sz="900" b="0" i="0" u="none" strike="noStrike">
                          <a:solidFill>
                            <a:srgbClr val="000000"/>
                          </a:solidFill>
                          <a:latin typeface="ＭＳ Ｐゴシック"/>
                        </a:rPr>
                        <a:t>名古屋市</a:t>
                      </a:r>
                    </a:p>
                  </a:txBody>
                  <a:tcPr marL="0" marR="0" marT="0" marB="0" anchor="ctr">
                    <a:lnL w="6350" cap="flat" cmpd="sng" algn="ctr">
                      <a:solidFill>
                        <a:srgbClr val="000000"/>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900" b="0" i="0" u="none" strike="noStrike" dirty="0">
                          <a:solidFill>
                            <a:srgbClr val="000000"/>
                          </a:solidFill>
                          <a:latin typeface="ＭＳ Ｐゴシック"/>
                        </a:rPr>
                        <a:t>4</a:t>
                      </a:r>
                      <a:endParaRPr lang="ja-JP" altLang="en-US" sz="900" b="0" i="0" u="none" strike="noStrike" dirty="0">
                        <a:solidFill>
                          <a:srgbClr val="000000"/>
                        </a:solidFill>
                        <a:latin typeface="ＭＳ Ｐゴシック"/>
                      </a:endParaRPr>
                    </a:p>
                  </a:txBody>
                  <a:tcPr marL="0" marR="0" marT="0" marB="0" anchor="ctr">
                    <a:lnL w="63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3">
                        <a:lumMod val="60000"/>
                        <a:lumOff val="40000"/>
                      </a:schemeClr>
                    </a:solidFill>
                  </a:tcPr>
                </a:tc>
                <a:tc>
                  <a:txBody>
                    <a:bodyPr/>
                    <a:lstStyle/>
                    <a:p>
                      <a:pPr algn="ctr" fontAlgn="ctr"/>
                      <a:r>
                        <a:rPr lang="en-US" altLang="ja-JP" sz="900" b="0" i="0" u="none" strike="noStrike" dirty="0">
                          <a:solidFill>
                            <a:schemeClr val="tx1"/>
                          </a:solidFill>
                          <a:latin typeface="ＭＳ Ｐゴシック"/>
                        </a:rPr>
                        <a:t>3</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6">
                        <a:lumMod val="60000"/>
                        <a:lumOff val="40000"/>
                      </a:schemeClr>
                    </a:solidFill>
                  </a:tcPr>
                </a:tc>
                <a:tc>
                  <a:txBody>
                    <a:bodyPr/>
                    <a:lstStyle/>
                    <a:p>
                      <a:pPr algn="ctr" fontAlgn="ctr"/>
                      <a:r>
                        <a:rPr lang="en-US" altLang="ja-JP" sz="900" b="0" i="0" u="none" strike="noStrike" dirty="0">
                          <a:solidFill>
                            <a:schemeClr val="tx1"/>
                          </a:solidFill>
                          <a:latin typeface="ＭＳ Ｐゴシック"/>
                        </a:rPr>
                        <a:t>4</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2">
                        <a:lumMod val="60000"/>
                        <a:lumOff val="40000"/>
                      </a:schemeClr>
                    </a:solidFill>
                  </a:tcPr>
                </a:tc>
                <a:tc>
                  <a:txBody>
                    <a:bodyPr/>
                    <a:lstStyle/>
                    <a:p>
                      <a:pPr algn="ctr" fontAlgn="ctr"/>
                      <a:r>
                        <a:rPr lang="en-US" altLang="ja-JP" sz="900" b="0" i="0" u="none" strike="noStrike" dirty="0">
                          <a:solidFill>
                            <a:schemeClr val="tx1"/>
                          </a:solidFill>
                          <a:latin typeface="ＭＳ Ｐゴシック"/>
                        </a:rPr>
                        <a:t>3</a:t>
                      </a:r>
                    </a:p>
                  </a:txBody>
                  <a:tcPr marL="0" marR="0" marT="0" marB="0" anchor="ctr">
                    <a:lnL w="6350" cap="flat" cmpd="sng" algn="ctr">
                      <a:solidFill>
                        <a:srgbClr val="000000"/>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60000"/>
                        <a:lumOff val="40000"/>
                      </a:schemeClr>
                    </a:solidFill>
                  </a:tcPr>
                </a:tc>
                <a:tc>
                  <a:txBody>
                    <a:bodyPr/>
                    <a:lstStyle/>
                    <a:p>
                      <a:pPr algn="ctr" fontAlgn="ctr"/>
                      <a:r>
                        <a:rPr lang="en-US" altLang="ja-JP" sz="900" b="0" i="0" u="none" strike="noStrike" dirty="0">
                          <a:solidFill>
                            <a:schemeClr val="tx1"/>
                          </a:solidFill>
                          <a:latin typeface="ＭＳ Ｐゴシック"/>
                        </a:rPr>
                        <a:t>14</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900" b="0" i="0" u="none" strike="noStrike" dirty="0">
                          <a:solidFill>
                            <a:schemeClr val="tx1"/>
                          </a:solidFill>
                          <a:latin typeface="ＭＳ Ｐゴシック"/>
                        </a:rPr>
                        <a:t>10</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4"/>
                  </a:ext>
                </a:extLst>
              </a:tr>
              <a:tr h="195568">
                <a:tc>
                  <a:txBody>
                    <a:bodyPr/>
                    <a:lstStyle/>
                    <a:p>
                      <a:pPr algn="ctr" fontAlgn="ctr"/>
                      <a:r>
                        <a:rPr lang="ja-JP" altLang="en-US" sz="900" b="0" i="0" u="none" strike="noStrike" dirty="0">
                          <a:solidFill>
                            <a:srgbClr val="000000"/>
                          </a:solidFill>
                          <a:latin typeface="ＭＳ Ｐゴシック"/>
                        </a:rPr>
                        <a:t>京都市</a:t>
                      </a:r>
                    </a:p>
                  </a:txBody>
                  <a:tcPr marL="0" marR="0" marT="0" marB="0" anchor="ctr">
                    <a:lnL w="6350" cap="flat" cmpd="sng" algn="ctr">
                      <a:solidFill>
                        <a:srgbClr val="000000"/>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900" b="0" i="0" u="none" strike="noStrike" dirty="0">
                          <a:solidFill>
                            <a:srgbClr val="000000"/>
                          </a:solidFill>
                          <a:latin typeface="ＭＳ Ｐゴシック"/>
                        </a:rPr>
                        <a:t>2</a:t>
                      </a:r>
                      <a:endParaRPr lang="ja-JP" altLang="en-US" sz="900" b="0" i="0" u="none" strike="noStrike" dirty="0">
                        <a:solidFill>
                          <a:srgbClr val="000000"/>
                        </a:solidFill>
                        <a:latin typeface="ＭＳ Ｐゴシック"/>
                      </a:endParaRPr>
                    </a:p>
                  </a:txBody>
                  <a:tcPr marL="0" marR="0" marT="0" marB="0" anchor="ctr">
                    <a:lnL w="63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3">
                        <a:lumMod val="60000"/>
                        <a:lumOff val="40000"/>
                      </a:schemeClr>
                    </a:solidFill>
                  </a:tcPr>
                </a:tc>
                <a:tc>
                  <a:txBody>
                    <a:bodyPr/>
                    <a:lstStyle/>
                    <a:p>
                      <a:pPr algn="ctr" fontAlgn="ctr"/>
                      <a:r>
                        <a:rPr lang="en-US" altLang="ja-JP" sz="900" b="0" i="0" u="none" strike="noStrike" dirty="0">
                          <a:solidFill>
                            <a:schemeClr val="tx1"/>
                          </a:solidFill>
                          <a:latin typeface="ＭＳ Ｐゴシック"/>
                        </a:rPr>
                        <a:t>2</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6">
                        <a:lumMod val="60000"/>
                        <a:lumOff val="40000"/>
                      </a:schemeClr>
                    </a:solidFill>
                  </a:tcPr>
                </a:tc>
                <a:tc>
                  <a:txBody>
                    <a:bodyPr/>
                    <a:lstStyle/>
                    <a:p>
                      <a:pPr algn="ctr" fontAlgn="ctr"/>
                      <a:r>
                        <a:rPr lang="en-US" altLang="ja-JP" sz="900" b="0" i="0" u="none" strike="noStrike" dirty="0">
                          <a:solidFill>
                            <a:schemeClr val="tx1"/>
                          </a:solidFill>
                          <a:latin typeface="ＭＳ Ｐゴシック"/>
                        </a:rPr>
                        <a:t>0</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2">
                        <a:lumMod val="60000"/>
                        <a:lumOff val="40000"/>
                      </a:schemeClr>
                    </a:solidFill>
                  </a:tcPr>
                </a:tc>
                <a:tc>
                  <a:txBody>
                    <a:bodyPr/>
                    <a:lstStyle/>
                    <a:p>
                      <a:pPr algn="ctr" fontAlgn="ctr"/>
                      <a:r>
                        <a:rPr lang="en-US" altLang="ja-JP" sz="900" b="0" i="0" u="none" strike="noStrike" dirty="0">
                          <a:solidFill>
                            <a:schemeClr val="tx1"/>
                          </a:solidFill>
                          <a:latin typeface="ＭＳ Ｐゴシック"/>
                        </a:rPr>
                        <a:t>2</a:t>
                      </a:r>
                    </a:p>
                  </a:txBody>
                  <a:tcPr marL="0" marR="0" marT="0" marB="0" anchor="ctr">
                    <a:lnL w="6350" cap="flat" cmpd="sng" algn="ctr">
                      <a:solidFill>
                        <a:srgbClr val="000000"/>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60000"/>
                        <a:lumOff val="40000"/>
                      </a:schemeClr>
                    </a:solidFill>
                  </a:tcPr>
                </a:tc>
                <a:tc>
                  <a:txBody>
                    <a:bodyPr/>
                    <a:lstStyle/>
                    <a:p>
                      <a:pPr algn="ctr" fontAlgn="ctr"/>
                      <a:r>
                        <a:rPr lang="en-US" altLang="ja-JP" sz="900" b="0" i="0" u="none" strike="noStrike" dirty="0">
                          <a:solidFill>
                            <a:schemeClr val="tx1"/>
                          </a:solidFill>
                          <a:latin typeface="ＭＳ Ｐゴシック"/>
                        </a:rPr>
                        <a:t>6</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900" b="0" i="0" u="none" strike="noStrike" dirty="0">
                          <a:solidFill>
                            <a:schemeClr val="tx1"/>
                          </a:solidFill>
                          <a:latin typeface="ＭＳ Ｐゴシック"/>
                        </a:rPr>
                        <a:t>4</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5"/>
                  </a:ext>
                </a:extLst>
              </a:tr>
              <a:tr h="195568">
                <a:tc>
                  <a:txBody>
                    <a:bodyPr/>
                    <a:lstStyle/>
                    <a:p>
                      <a:pPr algn="ctr" fontAlgn="ctr"/>
                      <a:r>
                        <a:rPr lang="ja-JP" altLang="en-US" sz="900" b="0" i="0" u="none" strike="noStrike" dirty="0">
                          <a:solidFill>
                            <a:srgbClr val="000000"/>
                          </a:solidFill>
                          <a:latin typeface="ＭＳ Ｐゴシック"/>
                        </a:rPr>
                        <a:t>神戸市</a:t>
                      </a:r>
                    </a:p>
                  </a:txBody>
                  <a:tcPr marL="0" marR="0" marT="0" marB="0" anchor="ctr">
                    <a:lnL w="6350" cap="flat" cmpd="sng" algn="ctr">
                      <a:solidFill>
                        <a:srgbClr val="000000"/>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900" b="0" i="0" u="none" strike="noStrike" dirty="0">
                          <a:solidFill>
                            <a:srgbClr val="000000"/>
                          </a:solidFill>
                          <a:latin typeface="ＭＳ Ｐゴシック"/>
                        </a:rPr>
                        <a:t>20</a:t>
                      </a:r>
                      <a:endParaRPr lang="ja-JP" altLang="en-US" sz="900" b="0" i="0" u="none" strike="noStrike" dirty="0">
                        <a:solidFill>
                          <a:srgbClr val="000000"/>
                        </a:solidFill>
                        <a:latin typeface="ＭＳ Ｐゴシック"/>
                      </a:endParaRPr>
                    </a:p>
                  </a:txBody>
                  <a:tcPr marL="0" marR="0" marT="0" marB="0" anchor="ctr">
                    <a:lnL w="63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3">
                        <a:lumMod val="60000"/>
                        <a:lumOff val="40000"/>
                      </a:schemeClr>
                    </a:solidFill>
                  </a:tcPr>
                </a:tc>
                <a:tc>
                  <a:txBody>
                    <a:bodyPr/>
                    <a:lstStyle/>
                    <a:p>
                      <a:pPr algn="ctr" fontAlgn="ctr"/>
                      <a:r>
                        <a:rPr lang="en-US" altLang="ja-JP" sz="900" b="0" i="0" u="none" strike="noStrike" dirty="0">
                          <a:solidFill>
                            <a:schemeClr val="tx1"/>
                          </a:solidFill>
                          <a:latin typeface="ＭＳ Ｐゴシック"/>
                        </a:rPr>
                        <a:t>0</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6">
                        <a:lumMod val="60000"/>
                        <a:lumOff val="40000"/>
                      </a:schemeClr>
                    </a:solidFill>
                  </a:tcPr>
                </a:tc>
                <a:tc>
                  <a:txBody>
                    <a:bodyPr/>
                    <a:lstStyle/>
                    <a:p>
                      <a:pPr algn="ctr" fontAlgn="ctr"/>
                      <a:r>
                        <a:rPr lang="en-US" altLang="ja-JP" sz="900" b="0" i="0" u="none" strike="noStrike" dirty="0">
                          <a:solidFill>
                            <a:schemeClr val="tx1"/>
                          </a:solidFill>
                          <a:latin typeface="ＭＳ Ｐゴシック"/>
                        </a:rPr>
                        <a:t>0</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2">
                        <a:lumMod val="60000"/>
                        <a:lumOff val="40000"/>
                      </a:schemeClr>
                    </a:solidFill>
                  </a:tcPr>
                </a:tc>
                <a:tc>
                  <a:txBody>
                    <a:bodyPr/>
                    <a:lstStyle/>
                    <a:p>
                      <a:pPr algn="ctr" fontAlgn="ctr"/>
                      <a:r>
                        <a:rPr lang="en-US" altLang="ja-JP" sz="900" b="0" i="0" u="none" strike="noStrike" dirty="0">
                          <a:solidFill>
                            <a:schemeClr val="tx1"/>
                          </a:solidFill>
                          <a:latin typeface="ＭＳ Ｐゴシック"/>
                        </a:rPr>
                        <a:t>0</a:t>
                      </a:r>
                    </a:p>
                  </a:txBody>
                  <a:tcPr marL="0" marR="0" marT="0" marB="0" anchor="ctr">
                    <a:lnL w="6350" cap="flat" cmpd="sng" algn="ctr">
                      <a:solidFill>
                        <a:srgbClr val="000000"/>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60000"/>
                        <a:lumOff val="40000"/>
                      </a:schemeClr>
                    </a:solidFill>
                  </a:tcPr>
                </a:tc>
                <a:tc>
                  <a:txBody>
                    <a:bodyPr/>
                    <a:lstStyle/>
                    <a:p>
                      <a:pPr algn="ctr" fontAlgn="ctr"/>
                      <a:r>
                        <a:rPr lang="en-US" altLang="ja-JP" sz="900" b="0" i="0" u="none" strike="noStrike" dirty="0">
                          <a:solidFill>
                            <a:schemeClr val="tx1"/>
                          </a:solidFill>
                          <a:latin typeface="ＭＳ Ｐゴシック"/>
                        </a:rPr>
                        <a:t>20</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900" b="0" i="0" u="none" strike="noStrike" dirty="0">
                          <a:solidFill>
                            <a:schemeClr val="tx1"/>
                          </a:solidFill>
                          <a:latin typeface="ＭＳ Ｐゴシック"/>
                        </a:rPr>
                        <a:t>0</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6"/>
                  </a:ext>
                </a:extLst>
              </a:tr>
            </a:tbl>
          </a:graphicData>
        </a:graphic>
      </p:graphicFrame>
      <p:sp>
        <p:nvSpPr>
          <p:cNvPr id="61" name="二等辺三角形 60"/>
          <p:cNvSpPr>
            <a:spLocks/>
          </p:cNvSpPr>
          <p:nvPr/>
        </p:nvSpPr>
        <p:spPr>
          <a:xfrm rot="16200000" flipV="1">
            <a:off x="1752743" y="3997770"/>
            <a:ext cx="520125" cy="99442"/>
          </a:xfrm>
          <a:prstGeom prst="triangle">
            <a:avLst/>
          </a:prstGeom>
          <a:solidFill>
            <a:schemeClr val="accent2">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600"/>
          </a:p>
        </p:txBody>
      </p:sp>
      <p:sp>
        <p:nvSpPr>
          <p:cNvPr id="44" name="テキスト ボックス 43"/>
          <p:cNvSpPr txBox="1"/>
          <p:nvPr/>
        </p:nvSpPr>
        <p:spPr>
          <a:xfrm>
            <a:off x="449526" y="900558"/>
            <a:ext cx="3126556" cy="1077218"/>
          </a:xfrm>
          <a:prstGeom prst="rect">
            <a:avLst/>
          </a:prstGeom>
          <a:noFill/>
        </p:spPr>
        <p:txBody>
          <a:bodyPr wrap="square" rtlCol="0">
            <a:spAutoFit/>
          </a:bodyPr>
          <a:lstStyle/>
          <a:p>
            <a:r>
              <a:rPr lang="ja-JP" altLang="en-US" sz="1200" dirty="0">
                <a:latin typeface="+mn-ea"/>
              </a:rPr>
              <a:t>こどもや家庭を取り巻く環境が大きく変化</a:t>
            </a:r>
            <a:endParaRPr lang="en-US" altLang="ja-JP" sz="1200" dirty="0">
              <a:latin typeface="+mn-ea"/>
            </a:endParaRPr>
          </a:p>
          <a:p>
            <a:r>
              <a:rPr lang="ja-JP" altLang="en-US" sz="1200" dirty="0">
                <a:latin typeface="+mn-ea"/>
              </a:rPr>
              <a:t>　　・共働き世帯の増加や就労形態の多様化</a:t>
            </a:r>
            <a:endParaRPr lang="en-US" altLang="ja-JP" sz="1200" dirty="0">
              <a:latin typeface="+mn-ea"/>
            </a:endParaRPr>
          </a:p>
          <a:p>
            <a:r>
              <a:rPr lang="ja-JP" altLang="en-US" sz="1200" dirty="0">
                <a:latin typeface="+mn-ea"/>
              </a:rPr>
              <a:t>　　・地域の相互扶助機能の低下</a:t>
            </a:r>
            <a:endParaRPr lang="en-US" altLang="ja-JP" sz="1200" dirty="0">
              <a:latin typeface="+mn-ea"/>
            </a:endParaRPr>
          </a:p>
          <a:p>
            <a:endParaRPr lang="ja-JP" altLang="en-US" sz="1400" dirty="0"/>
          </a:p>
          <a:p>
            <a:endParaRPr lang="ja-JP" altLang="en-US" sz="1400" strike="dblStrike" dirty="0">
              <a:solidFill>
                <a:srgbClr val="FF0000"/>
              </a:solidFill>
              <a:latin typeface="+mn-ea"/>
            </a:endParaRPr>
          </a:p>
        </p:txBody>
      </p:sp>
      <p:sp>
        <p:nvSpPr>
          <p:cNvPr id="49" name="テキスト ボックス 48"/>
          <p:cNvSpPr txBox="1"/>
          <p:nvPr/>
        </p:nvSpPr>
        <p:spPr>
          <a:xfrm>
            <a:off x="511546" y="1772444"/>
            <a:ext cx="3041848" cy="461665"/>
          </a:xfrm>
          <a:prstGeom prst="rect">
            <a:avLst/>
          </a:prstGeom>
          <a:noFill/>
        </p:spPr>
        <p:txBody>
          <a:bodyPr wrap="square" rtlCol="0">
            <a:spAutoFit/>
          </a:bodyPr>
          <a:lstStyle/>
          <a:p>
            <a:r>
              <a:rPr lang="ja-JP" altLang="en-US" sz="1200" b="1" dirty="0">
                <a:solidFill>
                  <a:srgbClr val="002060"/>
                </a:solidFill>
                <a:latin typeface="+mn-ea"/>
              </a:rPr>
              <a:t>保育に対するニーズが増大かつ多様化</a:t>
            </a:r>
            <a:endParaRPr lang="en-US" altLang="ja-JP" sz="1200" b="1" dirty="0">
              <a:solidFill>
                <a:srgbClr val="002060"/>
              </a:solidFill>
              <a:latin typeface="+mn-ea"/>
            </a:endParaRPr>
          </a:p>
          <a:p>
            <a:r>
              <a:rPr lang="ja-JP" altLang="en-US" sz="1200" b="1" dirty="0">
                <a:solidFill>
                  <a:srgbClr val="002060"/>
                </a:solidFill>
                <a:latin typeface="+mn-ea"/>
              </a:rPr>
              <a:t>　　子育て支援施策の充実・強化が必要</a:t>
            </a:r>
            <a:endParaRPr lang="en-US" altLang="ja-JP" sz="1200" b="1" dirty="0">
              <a:solidFill>
                <a:srgbClr val="002060"/>
              </a:solidFill>
              <a:latin typeface="+mn-ea"/>
            </a:endParaRPr>
          </a:p>
        </p:txBody>
      </p:sp>
      <p:sp>
        <p:nvSpPr>
          <p:cNvPr id="57" name="テキスト ボックス 56"/>
          <p:cNvSpPr txBox="1"/>
          <p:nvPr/>
        </p:nvSpPr>
        <p:spPr>
          <a:xfrm>
            <a:off x="4237484" y="866763"/>
            <a:ext cx="4104456" cy="461665"/>
          </a:xfrm>
          <a:prstGeom prst="rect">
            <a:avLst/>
          </a:prstGeom>
          <a:noFill/>
        </p:spPr>
        <p:txBody>
          <a:bodyPr wrap="square" rtlCol="0">
            <a:spAutoFit/>
          </a:bodyPr>
          <a:lstStyle/>
          <a:p>
            <a:r>
              <a:rPr lang="ja-JP" altLang="en-US" sz="1200" b="1" dirty="0">
                <a:solidFill>
                  <a:srgbClr val="002060"/>
                </a:solidFill>
                <a:latin typeface="+mn-ea"/>
              </a:rPr>
              <a:t>保育ニーズに的確に対応するため、限られた人的・物的資源を有効に活用する必要がある。</a:t>
            </a:r>
            <a:endParaRPr lang="en-US" altLang="ja-JP" sz="1200" b="1" dirty="0">
              <a:solidFill>
                <a:srgbClr val="002060"/>
              </a:solidFill>
              <a:latin typeface="+mn-ea"/>
            </a:endParaRPr>
          </a:p>
        </p:txBody>
      </p:sp>
      <p:graphicFrame>
        <p:nvGraphicFramePr>
          <p:cNvPr id="63" name="表 62"/>
          <p:cNvGraphicFramePr>
            <a:graphicFrameLocks noGrp="1"/>
          </p:cNvGraphicFramePr>
          <p:nvPr>
            <p:extLst/>
          </p:nvPr>
        </p:nvGraphicFramePr>
        <p:xfrm>
          <a:off x="6194275" y="3358380"/>
          <a:ext cx="2428903" cy="936102"/>
        </p:xfrm>
        <a:graphic>
          <a:graphicData uri="http://schemas.openxmlformats.org/drawingml/2006/table">
            <a:tbl>
              <a:tblPr/>
              <a:tblGrid>
                <a:gridCol w="753991">
                  <a:extLst>
                    <a:ext uri="{9D8B030D-6E8A-4147-A177-3AD203B41FA5}">
                      <a16:colId xmlns:a16="http://schemas.microsoft.com/office/drawing/2014/main" xmlns="" val="20000"/>
                    </a:ext>
                  </a:extLst>
                </a:gridCol>
                <a:gridCol w="418728">
                  <a:extLst>
                    <a:ext uri="{9D8B030D-6E8A-4147-A177-3AD203B41FA5}">
                      <a16:colId xmlns:a16="http://schemas.microsoft.com/office/drawing/2014/main" xmlns="" val="20001"/>
                    </a:ext>
                  </a:extLst>
                </a:gridCol>
                <a:gridCol w="418728">
                  <a:extLst>
                    <a:ext uri="{9D8B030D-6E8A-4147-A177-3AD203B41FA5}">
                      <a16:colId xmlns:a16="http://schemas.microsoft.com/office/drawing/2014/main" xmlns="" val="20002"/>
                    </a:ext>
                  </a:extLst>
                </a:gridCol>
                <a:gridCol w="418728">
                  <a:extLst>
                    <a:ext uri="{9D8B030D-6E8A-4147-A177-3AD203B41FA5}">
                      <a16:colId xmlns:a16="http://schemas.microsoft.com/office/drawing/2014/main" xmlns="" val="20003"/>
                    </a:ext>
                  </a:extLst>
                </a:gridCol>
                <a:gridCol w="418728">
                  <a:extLst>
                    <a:ext uri="{9D8B030D-6E8A-4147-A177-3AD203B41FA5}">
                      <a16:colId xmlns:a16="http://schemas.microsoft.com/office/drawing/2014/main" xmlns="" val="20004"/>
                    </a:ext>
                  </a:extLst>
                </a:gridCol>
              </a:tblGrid>
              <a:tr h="156017">
                <a:tc>
                  <a:txBody>
                    <a:bodyPr/>
                    <a:lstStyle/>
                    <a:p>
                      <a:pPr algn="l" fontAlgn="ctr"/>
                      <a:r>
                        <a:rPr lang="ja-JP" altLang="en-US" sz="900" b="0" i="0" u="none" strike="noStrike" dirty="0">
                          <a:solidFill>
                            <a:schemeClr val="tx1"/>
                          </a:solidFill>
                          <a:latin typeface="ＭＳ Ｐゴシック"/>
                        </a:rPr>
                        <a:t>＜保育所数＞</a:t>
                      </a:r>
                    </a:p>
                  </a:txBody>
                  <a:tcPr marL="0" marR="0" marT="0" marB="0" anchor="ctr">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ctr"/>
                      <a:endParaRPr lang="ja-JP" altLang="en-US" sz="900" b="0" i="0" u="none" strike="noStrike" dirty="0">
                        <a:solidFill>
                          <a:srgbClr val="000000"/>
                        </a:solidFill>
                        <a:latin typeface="ＭＳ Ｐゴシック"/>
                      </a:endParaRPr>
                    </a:p>
                  </a:txBody>
                  <a:tcPr marL="0" marR="0" marT="0" marB="0" anchor="ctr">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ctr"/>
                      <a:endParaRPr lang="ja-JP" altLang="en-US" sz="900" b="0" i="0" u="none" strike="noStrike">
                        <a:solidFill>
                          <a:srgbClr val="000000"/>
                        </a:solidFill>
                        <a:latin typeface="ＭＳ Ｐゴシック"/>
                      </a:endParaRPr>
                    </a:p>
                  </a:txBody>
                  <a:tcPr marL="0" marR="0" marT="0" marB="0" anchor="ctr">
                    <a:lnL>
                      <a:noFill/>
                    </a:lnL>
                    <a:lnR>
                      <a:noFill/>
                    </a:lnR>
                    <a:lnT>
                      <a:noFill/>
                    </a:lnT>
                    <a:lnB w="6350" cap="flat" cmpd="sng" algn="ctr">
                      <a:solidFill>
                        <a:srgbClr val="000000"/>
                      </a:solidFill>
                      <a:prstDash val="solid"/>
                      <a:round/>
                      <a:headEnd type="none" w="med" len="med"/>
                      <a:tailEnd type="none" w="med" len="med"/>
                    </a:lnB>
                  </a:tcPr>
                </a:tc>
                <a:tc gridSpan="2">
                  <a:txBody>
                    <a:bodyPr/>
                    <a:lstStyle/>
                    <a:p>
                      <a:pPr algn="l" fontAlgn="ctr"/>
                      <a:endParaRPr lang="ja-JP" altLang="en-US" sz="900" b="0" i="0" u="none" strike="noStrike" dirty="0">
                        <a:solidFill>
                          <a:srgbClr val="000000"/>
                        </a:solidFill>
                        <a:latin typeface="ＭＳ Ｐゴシック"/>
                      </a:endParaRPr>
                    </a:p>
                  </a:txBody>
                  <a:tcPr marL="0" marR="0" marT="0" marB="0" anchor="ctr">
                    <a:lnL>
                      <a:noFill/>
                    </a:lnL>
                    <a:lnR>
                      <a:noFill/>
                    </a:lnR>
                    <a:lnT>
                      <a:noFill/>
                    </a:lnT>
                    <a:lnB w="6350" cap="flat" cmpd="sng" algn="ctr">
                      <a:solidFill>
                        <a:srgbClr val="000000"/>
                      </a:solidFill>
                      <a:prstDash val="solid"/>
                      <a:round/>
                      <a:headEnd type="none" w="med" len="med"/>
                      <a:tailEnd type="none" w="med" len="med"/>
                    </a:lnB>
                  </a:tcPr>
                </a:tc>
                <a:tc hMerge="1">
                  <a:txBody>
                    <a:bodyPr/>
                    <a:lstStyle/>
                    <a:p>
                      <a:endParaRPr kumimoji="1" lang="ja-JP" altLang="en-US"/>
                    </a:p>
                  </a:txBody>
                  <a:tcPr/>
                </a:tc>
                <a:extLst>
                  <a:ext uri="{0D108BD9-81ED-4DB2-BD59-A6C34878D82A}">
                    <a16:rowId xmlns:a16="http://schemas.microsoft.com/office/drawing/2014/main" xmlns="" val="10000"/>
                  </a:ext>
                </a:extLst>
              </a:tr>
              <a:tr h="156017">
                <a:tc>
                  <a:txBody>
                    <a:bodyPr/>
                    <a:lstStyle/>
                    <a:p>
                      <a:pPr algn="ctr" fontAlgn="ctr"/>
                      <a:r>
                        <a:rPr lang="ja-JP" altLang="en-US" sz="900" b="0" i="0" u="none" strike="noStrike" dirty="0">
                          <a:solidFill>
                            <a:schemeClr val="tx1"/>
                          </a:solidFill>
                          <a:latin typeface="ＭＳ Ｐゴシック"/>
                        </a:rPr>
                        <a:t>年度</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altLang="ja-JP" sz="900" b="0" i="0" u="none" strike="noStrike" dirty="0">
                          <a:solidFill>
                            <a:schemeClr val="tx1"/>
                          </a:solidFill>
                          <a:latin typeface="ＭＳ Ｐゴシック"/>
                        </a:rPr>
                        <a:t>2014</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altLang="ja-JP" sz="900" b="0" i="0" u="none" strike="noStrike" dirty="0">
                          <a:solidFill>
                            <a:schemeClr val="tx1"/>
                          </a:solidFill>
                          <a:latin typeface="ＭＳ Ｐゴシック"/>
                        </a:rPr>
                        <a:t>2015</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altLang="ja-JP" sz="900" b="0" i="0" u="none" strike="noStrike" dirty="0">
                          <a:solidFill>
                            <a:schemeClr val="tx1"/>
                          </a:solidFill>
                          <a:latin typeface="ＭＳ Ｐゴシック"/>
                        </a:rPr>
                        <a:t>2016</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altLang="ja-JP" sz="900" b="0" i="0" u="none" strike="noStrike" dirty="0">
                          <a:solidFill>
                            <a:schemeClr val="tx1"/>
                          </a:solidFill>
                          <a:latin typeface="ＭＳ Ｐゴシック"/>
                        </a:rPr>
                        <a:t>2017</a:t>
                      </a:r>
                    </a:p>
                  </a:txBody>
                  <a:tcPr marL="36000" marR="36000" marT="0" marB="0" anchor="ctr">
                    <a:lnL w="63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extLst>
                  <a:ext uri="{0D108BD9-81ED-4DB2-BD59-A6C34878D82A}">
                    <a16:rowId xmlns:a16="http://schemas.microsoft.com/office/drawing/2014/main" xmlns="" val="10001"/>
                  </a:ext>
                </a:extLst>
              </a:tr>
              <a:tr h="156017">
                <a:tc>
                  <a:txBody>
                    <a:bodyPr/>
                    <a:lstStyle/>
                    <a:p>
                      <a:pPr algn="l" fontAlgn="ctr"/>
                      <a:r>
                        <a:rPr lang="ja-JP" altLang="en-US" sz="900" b="0" i="0" u="none" strike="noStrike" dirty="0">
                          <a:solidFill>
                            <a:schemeClr val="tx1"/>
                          </a:solidFill>
                          <a:latin typeface="ＭＳ Ｐゴシック"/>
                        </a:rPr>
                        <a:t>公設公営</a:t>
                      </a:r>
                    </a:p>
                  </a:txBody>
                  <a:tcPr marL="36000" marR="36000" marT="0"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900" b="0" i="0" u="none" strike="noStrike" dirty="0">
                          <a:solidFill>
                            <a:schemeClr val="tx1"/>
                          </a:solidFill>
                          <a:latin typeface="ＭＳ Ｐゴシック"/>
                        </a:rPr>
                        <a:t>71 </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900" b="0" i="0" u="none" strike="noStrike" dirty="0">
                          <a:solidFill>
                            <a:schemeClr val="tx1"/>
                          </a:solidFill>
                          <a:latin typeface="ＭＳ Ｐゴシック"/>
                        </a:rPr>
                        <a:t>68 </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900" b="0" i="0" u="none" strike="noStrike" dirty="0">
                          <a:solidFill>
                            <a:schemeClr val="tx1"/>
                          </a:solidFill>
                          <a:latin typeface="ＭＳ Ｐゴシック"/>
                        </a:rPr>
                        <a:t>66 </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900" b="0" i="0" u="none" strike="noStrike" dirty="0">
                          <a:solidFill>
                            <a:schemeClr val="tx1"/>
                          </a:solidFill>
                          <a:latin typeface="ＭＳ Ｐゴシック"/>
                        </a:rPr>
                        <a:t>64 </a:t>
                      </a:r>
                    </a:p>
                  </a:txBody>
                  <a:tcPr marL="36000" marR="36000" marT="0" marB="0" anchor="ctr">
                    <a:lnL w="63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2"/>
                  </a:ext>
                </a:extLst>
              </a:tr>
              <a:tr h="156017">
                <a:tc>
                  <a:txBody>
                    <a:bodyPr/>
                    <a:lstStyle/>
                    <a:p>
                      <a:pPr algn="l" fontAlgn="ctr"/>
                      <a:r>
                        <a:rPr lang="ja-JP" altLang="en-US" sz="900" b="0" i="0" u="none" strike="noStrike" dirty="0">
                          <a:solidFill>
                            <a:schemeClr val="tx1"/>
                          </a:solidFill>
                          <a:latin typeface="ＭＳ Ｐゴシック"/>
                        </a:rPr>
                        <a:t>公設民営</a:t>
                      </a:r>
                    </a:p>
                  </a:txBody>
                  <a:tcPr marL="36000" marR="36000" marT="0"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altLang="ja-JP" sz="900" b="0" i="0" u="none" strike="noStrike" dirty="0">
                          <a:solidFill>
                            <a:schemeClr val="tx1"/>
                          </a:solidFill>
                          <a:latin typeface="ＭＳ Ｐゴシック"/>
                        </a:rPr>
                        <a:t>48 </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altLang="ja-JP" sz="900" b="0" i="0" u="none" strike="noStrike" dirty="0">
                          <a:solidFill>
                            <a:schemeClr val="tx1"/>
                          </a:solidFill>
                          <a:latin typeface="ＭＳ Ｐゴシック"/>
                        </a:rPr>
                        <a:t>42 </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altLang="ja-JP" sz="900" b="0" i="0" u="none" strike="noStrike" dirty="0">
                          <a:solidFill>
                            <a:schemeClr val="tx1"/>
                          </a:solidFill>
                          <a:latin typeface="ＭＳ Ｐゴシック"/>
                        </a:rPr>
                        <a:t>38 </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altLang="ja-JP" sz="900" b="0" i="0" u="none" strike="noStrike" dirty="0">
                          <a:solidFill>
                            <a:schemeClr val="tx1"/>
                          </a:solidFill>
                          <a:latin typeface="ＭＳ Ｐゴシック"/>
                        </a:rPr>
                        <a:t>35 </a:t>
                      </a:r>
                    </a:p>
                  </a:txBody>
                  <a:tcPr marL="36000" marR="36000" marT="0" marB="0" anchor="ctr">
                    <a:lnL w="63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extLst>
                  <a:ext uri="{0D108BD9-81ED-4DB2-BD59-A6C34878D82A}">
                    <a16:rowId xmlns:a16="http://schemas.microsoft.com/office/drawing/2014/main" xmlns="" val="10003"/>
                  </a:ext>
                </a:extLst>
              </a:tr>
              <a:tr h="156017">
                <a:tc>
                  <a:txBody>
                    <a:bodyPr/>
                    <a:lstStyle/>
                    <a:p>
                      <a:pPr algn="l" fontAlgn="ctr"/>
                      <a:r>
                        <a:rPr lang="ja-JP" altLang="en-US" sz="900" b="0" i="0" u="none" strike="noStrike" dirty="0">
                          <a:solidFill>
                            <a:schemeClr val="tx1"/>
                          </a:solidFill>
                          <a:latin typeface="ＭＳ Ｐゴシック"/>
                        </a:rPr>
                        <a:t>民間移管</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900" b="0" i="0" u="none" strike="noStrike" dirty="0">
                          <a:solidFill>
                            <a:schemeClr val="tx1"/>
                          </a:solidFill>
                          <a:latin typeface="ＭＳ Ｐゴシック"/>
                        </a:rPr>
                        <a:t>-</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900" b="0" i="0" u="none" strike="noStrike" dirty="0">
                          <a:solidFill>
                            <a:schemeClr val="tx1"/>
                          </a:solidFill>
                          <a:latin typeface="ＭＳ Ｐゴシック"/>
                        </a:rPr>
                        <a:t>10 </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900" b="0" i="0" u="none" strike="noStrike" dirty="0">
                          <a:solidFill>
                            <a:schemeClr val="tx1"/>
                          </a:solidFill>
                          <a:latin typeface="ＭＳ Ｐゴシック"/>
                        </a:rPr>
                        <a:t>5 </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900" b="0" i="0" u="none" strike="noStrike" dirty="0">
                          <a:solidFill>
                            <a:schemeClr val="tx1"/>
                          </a:solidFill>
                          <a:latin typeface="ＭＳ Ｐゴシック"/>
                        </a:rPr>
                        <a:t>6 </a:t>
                      </a:r>
                    </a:p>
                  </a:txBody>
                  <a:tcPr marL="36000" marR="36000" marT="0" marB="0" anchor="ctr">
                    <a:lnL w="63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4"/>
                  </a:ext>
                </a:extLst>
              </a:tr>
              <a:tr h="156017">
                <a:tc>
                  <a:txBody>
                    <a:bodyPr/>
                    <a:lstStyle/>
                    <a:p>
                      <a:pPr algn="l" fontAlgn="ctr"/>
                      <a:r>
                        <a:rPr lang="ja-JP" altLang="en-US" sz="900" b="0" i="0" u="none" strike="noStrike" dirty="0">
                          <a:solidFill>
                            <a:schemeClr val="tx1"/>
                          </a:solidFill>
                          <a:latin typeface="ＭＳ Ｐゴシック"/>
                        </a:rPr>
                        <a:t>統廃合・休止</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900" b="0" i="0" u="none" strike="noStrike" dirty="0">
                          <a:solidFill>
                            <a:schemeClr val="tx1"/>
                          </a:solidFill>
                          <a:latin typeface="ＭＳ Ｐゴシック"/>
                        </a:rPr>
                        <a:t>-</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900" b="0" i="0" u="none" strike="noStrike" dirty="0">
                          <a:solidFill>
                            <a:schemeClr val="tx1"/>
                          </a:solidFill>
                          <a:latin typeface="ＭＳ Ｐゴシック"/>
                        </a:rPr>
                        <a:t>0 </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900" b="0" i="0" u="none" strike="noStrike" dirty="0">
                          <a:solidFill>
                            <a:schemeClr val="tx1"/>
                          </a:solidFill>
                          <a:latin typeface="ＭＳ Ｐゴシック"/>
                        </a:rPr>
                        <a:t>1 </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900" b="0" i="0" u="none" strike="noStrike" dirty="0">
                          <a:solidFill>
                            <a:schemeClr val="tx1"/>
                          </a:solidFill>
                          <a:latin typeface="ＭＳ Ｐゴシック"/>
                        </a:rPr>
                        <a:t>0 </a:t>
                      </a:r>
                    </a:p>
                  </a:txBody>
                  <a:tcPr marL="36000" marR="36000" marT="0" marB="0" anchor="ctr">
                    <a:lnL w="63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5"/>
                  </a:ext>
                </a:extLst>
              </a:tr>
            </a:tbl>
          </a:graphicData>
        </a:graphic>
      </p:graphicFrame>
      <p:graphicFrame>
        <p:nvGraphicFramePr>
          <p:cNvPr id="65" name="表 64"/>
          <p:cNvGraphicFramePr>
            <a:graphicFrameLocks noGrp="1"/>
          </p:cNvGraphicFramePr>
          <p:nvPr>
            <p:extLst/>
          </p:nvPr>
        </p:nvGraphicFramePr>
        <p:xfrm>
          <a:off x="6194275" y="4493986"/>
          <a:ext cx="2428899" cy="144016"/>
        </p:xfrm>
        <a:graphic>
          <a:graphicData uri="http://schemas.openxmlformats.org/drawingml/2006/table">
            <a:tbl>
              <a:tblPr/>
              <a:tblGrid>
                <a:gridCol w="753991">
                  <a:extLst>
                    <a:ext uri="{9D8B030D-6E8A-4147-A177-3AD203B41FA5}">
                      <a16:colId xmlns:a16="http://schemas.microsoft.com/office/drawing/2014/main" xmlns="" val="20000"/>
                    </a:ext>
                  </a:extLst>
                </a:gridCol>
                <a:gridCol w="418727">
                  <a:extLst>
                    <a:ext uri="{9D8B030D-6E8A-4147-A177-3AD203B41FA5}">
                      <a16:colId xmlns:a16="http://schemas.microsoft.com/office/drawing/2014/main" xmlns="" val="20001"/>
                    </a:ext>
                  </a:extLst>
                </a:gridCol>
                <a:gridCol w="418727">
                  <a:extLst>
                    <a:ext uri="{9D8B030D-6E8A-4147-A177-3AD203B41FA5}">
                      <a16:colId xmlns:a16="http://schemas.microsoft.com/office/drawing/2014/main" xmlns="" val="20002"/>
                    </a:ext>
                  </a:extLst>
                </a:gridCol>
                <a:gridCol w="418727">
                  <a:extLst>
                    <a:ext uri="{9D8B030D-6E8A-4147-A177-3AD203B41FA5}">
                      <a16:colId xmlns:a16="http://schemas.microsoft.com/office/drawing/2014/main" xmlns="" val="20003"/>
                    </a:ext>
                  </a:extLst>
                </a:gridCol>
                <a:gridCol w="418727">
                  <a:extLst>
                    <a:ext uri="{9D8B030D-6E8A-4147-A177-3AD203B41FA5}">
                      <a16:colId xmlns:a16="http://schemas.microsoft.com/office/drawing/2014/main" xmlns="" val="20004"/>
                    </a:ext>
                  </a:extLst>
                </a:gridCol>
              </a:tblGrid>
              <a:tr h="144016">
                <a:tc>
                  <a:txBody>
                    <a:bodyPr/>
                    <a:lstStyle/>
                    <a:p>
                      <a:pPr algn="ctr" fontAlgn="ctr"/>
                      <a:r>
                        <a:rPr lang="ja-JP" altLang="en-US" sz="900" b="0" i="0" u="none" strike="noStrike" dirty="0">
                          <a:solidFill>
                            <a:schemeClr val="tx1"/>
                          </a:solidFill>
                          <a:latin typeface="ＭＳ Ｐゴシック"/>
                        </a:rPr>
                        <a:t>公立保育所</a:t>
                      </a:r>
                    </a:p>
                  </a:txBody>
                  <a:tcPr marL="36000" marR="36000" marT="0"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altLang="ja-JP" sz="900" b="0" i="0" u="none" strike="noStrike" dirty="0">
                          <a:solidFill>
                            <a:schemeClr val="tx1"/>
                          </a:solidFill>
                          <a:latin typeface="ＭＳ Ｐゴシック"/>
                        </a:rPr>
                        <a:t>119 </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altLang="ja-JP" sz="900" b="0" i="0" u="none" strike="noStrike" dirty="0">
                          <a:solidFill>
                            <a:schemeClr val="tx1"/>
                          </a:solidFill>
                          <a:latin typeface="ＭＳ Ｐゴシック"/>
                        </a:rPr>
                        <a:t>110 </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altLang="ja-JP" sz="900" b="0" i="0" u="none" strike="noStrike" dirty="0">
                          <a:solidFill>
                            <a:schemeClr val="tx1"/>
                          </a:solidFill>
                          <a:latin typeface="ＭＳ Ｐゴシック"/>
                        </a:rPr>
                        <a:t>104 </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altLang="ja-JP" sz="900" b="0" i="0" u="none" strike="noStrike" dirty="0">
                          <a:solidFill>
                            <a:schemeClr val="tx1"/>
                          </a:solidFill>
                          <a:latin typeface="ＭＳ Ｐゴシック"/>
                        </a:rPr>
                        <a:t>99</a:t>
                      </a:r>
                    </a:p>
                  </a:txBody>
                  <a:tcPr marL="36000" marR="36000" marT="0" marB="0" anchor="ctr">
                    <a:lnL w="63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extLst>
                  <a:ext uri="{0D108BD9-81ED-4DB2-BD59-A6C34878D82A}">
                    <a16:rowId xmlns:a16="http://schemas.microsoft.com/office/drawing/2014/main" xmlns="" val="10000"/>
                  </a:ext>
                </a:extLst>
              </a:tr>
            </a:tbl>
          </a:graphicData>
        </a:graphic>
      </p:graphicFrame>
      <p:sp>
        <p:nvSpPr>
          <p:cNvPr id="55" name="正方形/長方形 54"/>
          <p:cNvSpPr/>
          <p:nvPr/>
        </p:nvSpPr>
        <p:spPr>
          <a:xfrm>
            <a:off x="7596338" y="160804"/>
            <a:ext cx="1512017" cy="369332"/>
          </a:xfrm>
          <a:prstGeom prst="rect">
            <a:avLst/>
          </a:prstGeom>
          <a:noFill/>
        </p:spPr>
        <p:txBody>
          <a:bodyPr wrap="none">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lgn="ctr"/>
            <a:r>
              <a:rPr lang="ja-JP" altLang="en-US" dirty="0"/>
              <a:t>＜</a:t>
            </a:r>
            <a:r>
              <a:rPr lang="en-US" altLang="ja-JP" dirty="0"/>
              <a:t>Outcome</a:t>
            </a:r>
            <a:r>
              <a:rPr lang="ja-JP" altLang="en-US" dirty="0"/>
              <a:t>＞</a:t>
            </a:r>
          </a:p>
        </p:txBody>
      </p:sp>
      <p:sp>
        <p:nvSpPr>
          <p:cNvPr id="66" name="スライド番号プレースホルダ 65"/>
          <p:cNvSpPr>
            <a:spLocks noGrp="1"/>
          </p:cNvSpPr>
          <p:nvPr>
            <p:ph type="sldNum" sz="quarter" idx="12"/>
          </p:nvPr>
        </p:nvSpPr>
        <p:spPr/>
        <p:txBody>
          <a:bodyPr/>
          <a:lstStyle/>
          <a:p>
            <a:fld id="{CCEC3038-1CF1-4B63-9920-55248DCFBA97}" type="slidenum">
              <a:rPr kumimoji="1" lang="ja-JP" altLang="en-US" smtClean="0"/>
              <a:pPr/>
              <a:t>92</a:t>
            </a:fld>
            <a:endParaRPr kumimoji="1" lang="ja-JP" altLang="en-US"/>
          </a:p>
        </p:txBody>
      </p:sp>
      <p:sp>
        <p:nvSpPr>
          <p:cNvPr id="24" name="正方形/長方形 23"/>
          <p:cNvSpPr/>
          <p:nvPr/>
        </p:nvSpPr>
        <p:spPr>
          <a:xfrm>
            <a:off x="6194275" y="4332544"/>
            <a:ext cx="2428899" cy="144218"/>
          </a:xfrm>
          <a:prstGeom prst="rect">
            <a:avLst/>
          </a:prstGeom>
          <a:noFill/>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ja-JP" altLang="en-US" dirty="0"/>
          </a:p>
        </p:txBody>
      </p:sp>
      <p:sp>
        <p:nvSpPr>
          <p:cNvPr id="25" name="正方形/長方形 24"/>
          <p:cNvSpPr/>
          <p:nvPr/>
        </p:nvSpPr>
        <p:spPr>
          <a:xfrm>
            <a:off x="6100305" y="4261318"/>
            <a:ext cx="1890261" cy="184666"/>
          </a:xfrm>
          <a:prstGeom prst="rect">
            <a:avLst/>
          </a:prstGeom>
        </p:spPr>
        <p:txBody>
          <a:bodyPr wrap="none">
            <a:spAutoFit/>
          </a:bodyPr>
          <a:lstStyle/>
          <a:p>
            <a:r>
              <a:rPr lang="en-US" altLang="ja-JP" sz="600" dirty="0">
                <a:latin typeface="ＭＳ Ｐゴシック"/>
              </a:rPr>
              <a:t>※</a:t>
            </a:r>
            <a:r>
              <a:rPr lang="ja-JP" altLang="en-US" sz="600" dirty="0">
                <a:latin typeface="ＭＳ Ｐゴシック"/>
              </a:rPr>
              <a:t>各年度</a:t>
            </a:r>
            <a:r>
              <a:rPr lang="en-US" altLang="ja-JP" sz="600" dirty="0">
                <a:latin typeface="ＭＳ Ｐゴシック"/>
              </a:rPr>
              <a:t>4</a:t>
            </a:r>
            <a:r>
              <a:rPr lang="ja-JP" altLang="en-US" sz="600" dirty="0">
                <a:latin typeface="ＭＳ Ｐゴシック"/>
              </a:rPr>
              <a:t>月</a:t>
            </a:r>
            <a:r>
              <a:rPr lang="en-US" altLang="ja-JP" sz="600" dirty="0">
                <a:latin typeface="ＭＳ Ｐゴシック"/>
              </a:rPr>
              <a:t>1</a:t>
            </a:r>
            <a:r>
              <a:rPr lang="ja-JP" altLang="en-US" sz="600" dirty="0">
                <a:latin typeface="ＭＳ Ｐゴシック"/>
              </a:rPr>
              <a:t>日時点。民間移管数は年度中を含む。</a:t>
            </a:r>
            <a:endParaRPr lang="ja-JP" altLang="en-US" sz="600" dirty="0"/>
          </a:p>
        </p:txBody>
      </p:sp>
      <p:graphicFrame>
        <p:nvGraphicFramePr>
          <p:cNvPr id="19" name="表 18"/>
          <p:cNvGraphicFramePr>
            <a:graphicFrameLocks noGrp="1"/>
          </p:cNvGraphicFramePr>
          <p:nvPr>
            <p:extLst/>
          </p:nvPr>
        </p:nvGraphicFramePr>
        <p:xfrm>
          <a:off x="2192249" y="4482292"/>
          <a:ext cx="1390365" cy="161038"/>
        </p:xfrm>
        <a:graphic>
          <a:graphicData uri="http://schemas.openxmlformats.org/drawingml/2006/table">
            <a:tbl>
              <a:tblPr/>
              <a:tblGrid>
                <a:gridCol w="877089">
                  <a:extLst>
                    <a:ext uri="{9D8B030D-6E8A-4147-A177-3AD203B41FA5}">
                      <a16:colId xmlns:a16="http://schemas.microsoft.com/office/drawing/2014/main" xmlns="" val="20000"/>
                    </a:ext>
                  </a:extLst>
                </a:gridCol>
                <a:gridCol w="513276">
                  <a:extLst>
                    <a:ext uri="{9D8B030D-6E8A-4147-A177-3AD203B41FA5}">
                      <a16:colId xmlns:a16="http://schemas.microsoft.com/office/drawing/2014/main" xmlns="" val="20001"/>
                    </a:ext>
                  </a:extLst>
                </a:gridCol>
              </a:tblGrid>
              <a:tr h="161038">
                <a:tc>
                  <a:txBody>
                    <a:bodyPr/>
                    <a:lstStyle/>
                    <a:p>
                      <a:r>
                        <a:rPr kumimoji="1" lang="ja-JP" altLang="en-US" sz="900" dirty="0"/>
                        <a:t>公立保育所</a:t>
                      </a:r>
                    </a:p>
                  </a:txBody>
                  <a:tcPr marT="0" marB="0" anchor="ctr">
                    <a:lnL w="19050" cmpd="sng">
                      <a:solidFill>
                        <a:schemeClr val="tx1"/>
                      </a:solidFill>
                      <a:prstDash val="solid"/>
                    </a:lnL>
                    <a:lnR w="9525" cap="flat" cmpd="sng" algn="ctr">
                      <a:solidFill>
                        <a:schemeClr val="tx1"/>
                      </a:solidFill>
                      <a:prstDash val="solid"/>
                      <a:round/>
                      <a:headEnd type="none" w="med" len="med"/>
                      <a:tailEnd type="none" w="med" len="med"/>
                    </a:lnR>
                    <a:lnT w="19050" cmpd="sng">
                      <a:solidFill>
                        <a:schemeClr val="tx1"/>
                      </a:solidFill>
                      <a:prstDash val="solid"/>
                    </a:lnT>
                    <a:lnB w="19050" cap="flat" cmpd="sng" algn="ctr">
                      <a:solidFill>
                        <a:schemeClr val="tx1"/>
                      </a:solidFill>
                      <a:prstDash val="solid"/>
                      <a:round/>
                      <a:headEnd type="none" w="med" len="med"/>
                      <a:tailEnd type="none" w="med" len="med"/>
                    </a:lnB>
                  </a:tcPr>
                </a:tc>
                <a:tc>
                  <a:txBody>
                    <a:bodyPr/>
                    <a:lstStyle/>
                    <a:p>
                      <a:pPr algn="ctr"/>
                      <a:r>
                        <a:rPr kumimoji="1" lang="en-US" altLang="ja-JP" sz="900" dirty="0">
                          <a:latin typeface="+mj-ea"/>
                          <a:ea typeface="+mj-ea"/>
                        </a:rPr>
                        <a:t>119</a:t>
                      </a:r>
                      <a:endParaRPr kumimoji="1" lang="ja-JP" altLang="en-US" sz="900" dirty="0">
                        <a:latin typeface="+mj-ea"/>
                        <a:ea typeface="+mj-ea"/>
                      </a:endParaRPr>
                    </a:p>
                  </a:txBody>
                  <a:tcPr marT="0" marB="0" anchor="ctr">
                    <a:lnL w="9525"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extLst>
                  <a:ext uri="{0D108BD9-81ED-4DB2-BD59-A6C34878D82A}">
                    <a16:rowId xmlns:a16="http://schemas.microsoft.com/office/drawing/2014/main" xmlns="" val="10000"/>
                  </a:ext>
                </a:extLst>
              </a:tr>
            </a:tbl>
          </a:graphicData>
        </a:graphic>
      </p:graphicFrame>
      <p:graphicFrame>
        <p:nvGraphicFramePr>
          <p:cNvPr id="39" name="表 38"/>
          <p:cNvGraphicFramePr>
            <a:graphicFrameLocks noGrp="1"/>
          </p:cNvGraphicFramePr>
          <p:nvPr>
            <p:extLst/>
          </p:nvPr>
        </p:nvGraphicFramePr>
        <p:xfrm>
          <a:off x="4008699" y="3471406"/>
          <a:ext cx="1782192" cy="1234440"/>
        </p:xfrm>
        <a:graphic>
          <a:graphicData uri="http://schemas.openxmlformats.org/drawingml/2006/table">
            <a:tbl>
              <a:tblPr/>
              <a:tblGrid>
                <a:gridCol w="1096000">
                  <a:extLst>
                    <a:ext uri="{9D8B030D-6E8A-4147-A177-3AD203B41FA5}">
                      <a16:colId xmlns:a16="http://schemas.microsoft.com/office/drawing/2014/main" xmlns="" val="20000"/>
                    </a:ext>
                  </a:extLst>
                </a:gridCol>
                <a:gridCol w="686192">
                  <a:extLst>
                    <a:ext uri="{9D8B030D-6E8A-4147-A177-3AD203B41FA5}">
                      <a16:colId xmlns:a16="http://schemas.microsoft.com/office/drawing/2014/main" xmlns="" val="20001"/>
                    </a:ext>
                  </a:extLst>
                </a:gridCol>
              </a:tblGrid>
              <a:tr h="143010">
                <a:tc>
                  <a:txBody>
                    <a:bodyPr/>
                    <a:lstStyle/>
                    <a:p>
                      <a:pPr algn="l" fontAlgn="ctr"/>
                      <a:r>
                        <a:rPr lang="zh-TW" altLang="en-US" sz="900" b="0" i="0" u="none" strike="noStrike" dirty="0">
                          <a:solidFill>
                            <a:srgbClr val="000000"/>
                          </a:solidFill>
                          <a:latin typeface="ＭＳ Ｐゴシック" pitchFamily="50" charset="-128"/>
                          <a:ea typeface="ＭＳ Ｐゴシック" pitchFamily="50" charset="-128"/>
                        </a:rPr>
                        <a:t>＜民間移管＞</a:t>
                      </a:r>
                    </a:p>
                  </a:txBody>
                  <a:tcPr marL="0" marR="0" marT="0" marB="0" anchor="ctr">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ctr"/>
                      <a:endParaRPr lang="ja-JP" altLang="en-US" sz="1000" b="0" i="0" u="none" strike="noStrike" dirty="0">
                        <a:solidFill>
                          <a:srgbClr val="000000"/>
                        </a:solidFill>
                        <a:latin typeface="ＭＳ Ｐゴシック"/>
                      </a:endParaRPr>
                    </a:p>
                  </a:txBody>
                  <a:tcPr marL="0" marR="0" marT="0" marB="0" anchor="ctr">
                    <a:lnL>
                      <a:noFill/>
                    </a:lnL>
                    <a:lnR>
                      <a:noFill/>
                    </a:lnR>
                    <a:lnT>
                      <a:noFill/>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0"/>
                  </a:ext>
                </a:extLst>
              </a:tr>
              <a:tr h="63285">
                <a:tc>
                  <a:txBody>
                    <a:bodyPr/>
                    <a:lstStyle/>
                    <a:p>
                      <a:pPr algn="ctr" fontAlgn="ctr"/>
                      <a:r>
                        <a:rPr lang="en-US" altLang="ja-JP" sz="800" b="0" i="0" u="none" strike="noStrike" dirty="0">
                          <a:solidFill>
                            <a:schemeClr val="tx1"/>
                          </a:solidFill>
                          <a:latin typeface="ＭＳ Ｐゴシック"/>
                        </a:rPr>
                        <a:t>2013</a:t>
                      </a:r>
                      <a:r>
                        <a:rPr lang="ja-JP" altLang="en-US" sz="800" b="0" i="0" u="none" strike="noStrike" dirty="0">
                          <a:solidFill>
                            <a:schemeClr val="tx1"/>
                          </a:solidFill>
                          <a:latin typeface="ＭＳ Ｐゴシック"/>
                        </a:rPr>
                        <a:t>年度着手</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chemeClr val="tx1"/>
                      </a:solidFill>
                      <a:prstDash val="solid"/>
                      <a:round/>
                      <a:headEnd type="none" w="med" len="med"/>
                      <a:tailEnd type="none" w="med" len="med"/>
                    </a:lnB>
                  </a:tcPr>
                </a:tc>
                <a:tc>
                  <a:txBody>
                    <a:bodyPr/>
                    <a:lstStyle/>
                    <a:p>
                      <a:pPr algn="r" fontAlgn="ctr"/>
                      <a:r>
                        <a:rPr lang="en-US" altLang="ja-JP" sz="800" b="0" i="0" u="none" strike="noStrike">
                          <a:solidFill>
                            <a:schemeClr val="tx1"/>
                          </a:solidFill>
                          <a:latin typeface="ＭＳ Ｐゴシック"/>
                        </a:rPr>
                        <a:t>5</a:t>
                      </a:r>
                      <a:r>
                        <a:rPr lang="ja-JP" altLang="en-US" sz="800" b="0" i="0" u="none" strike="noStrike">
                          <a:solidFill>
                            <a:schemeClr val="tx1"/>
                          </a:solidFill>
                          <a:latin typeface="ＭＳ Ｐゴシック"/>
                        </a:rPr>
                        <a:t>か所</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chemeClr val="tx1"/>
                      </a:solidFill>
                      <a:prstDash val="solid"/>
                      <a:round/>
                      <a:headEnd type="none" w="med" len="med"/>
                      <a:tailEnd type="none" w="med" len="med"/>
                    </a:lnB>
                  </a:tcPr>
                </a:tc>
                <a:extLst>
                  <a:ext uri="{0D108BD9-81ED-4DB2-BD59-A6C34878D82A}">
                    <a16:rowId xmlns:a16="http://schemas.microsoft.com/office/drawing/2014/main" xmlns="" val="10001"/>
                  </a:ext>
                </a:extLst>
              </a:tr>
              <a:tr h="0">
                <a:tc>
                  <a:txBody>
                    <a:bodyPr/>
                    <a:lstStyle/>
                    <a:p>
                      <a:pPr algn="ctr" fontAlgn="ctr"/>
                      <a:r>
                        <a:rPr lang="en-US" altLang="ja-JP" sz="800" b="0" i="0" u="none" strike="noStrike" dirty="0">
                          <a:solidFill>
                            <a:schemeClr val="tx1"/>
                          </a:solidFill>
                          <a:latin typeface="ＭＳ Ｐゴシック"/>
                        </a:rPr>
                        <a:t>2014</a:t>
                      </a:r>
                      <a:r>
                        <a:rPr lang="ja-JP" altLang="en-US" sz="800" b="0" i="0" u="none" strike="noStrike" dirty="0">
                          <a:solidFill>
                            <a:schemeClr val="tx1"/>
                          </a:solidFill>
                          <a:latin typeface="ＭＳ Ｐゴシック"/>
                        </a:rPr>
                        <a:t>年度着手</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tcPr>
                </a:tc>
                <a:tc>
                  <a:txBody>
                    <a:bodyPr/>
                    <a:lstStyle/>
                    <a:p>
                      <a:pPr algn="r" fontAlgn="ctr"/>
                      <a:r>
                        <a:rPr lang="en-US" altLang="ja-JP" sz="800" b="0" i="0" u="none" strike="noStrike" dirty="0">
                          <a:solidFill>
                            <a:schemeClr val="tx1"/>
                          </a:solidFill>
                          <a:latin typeface="ＭＳ Ｐゴシック"/>
                        </a:rPr>
                        <a:t>11</a:t>
                      </a:r>
                      <a:r>
                        <a:rPr lang="ja-JP" altLang="en-US" sz="800" b="0" i="0" u="none" strike="noStrike" dirty="0">
                          <a:solidFill>
                            <a:schemeClr val="tx1"/>
                          </a:solidFill>
                          <a:latin typeface="ＭＳ Ｐゴシック"/>
                        </a:rPr>
                        <a:t>か所</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tcPr>
                </a:tc>
                <a:extLst>
                  <a:ext uri="{0D108BD9-81ED-4DB2-BD59-A6C34878D82A}">
                    <a16:rowId xmlns:a16="http://schemas.microsoft.com/office/drawing/2014/main" xmlns="" val="10002"/>
                  </a:ext>
                </a:extLst>
              </a:tr>
              <a:tr h="107477">
                <a:tc>
                  <a:txBody>
                    <a:bodyPr/>
                    <a:lstStyle/>
                    <a:p>
                      <a:pPr algn="ctr" fontAlgn="ctr"/>
                      <a:r>
                        <a:rPr lang="en-US" altLang="ja-JP" sz="800" b="0" i="0" u="none" strike="noStrike" dirty="0">
                          <a:solidFill>
                            <a:schemeClr val="tx1"/>
                          </a:solidFill>
                          <a:latin typeface="ＭＳ Ｐゴシック"/>
                        </a:rPr>
                        <a:t>2015</a:t>
                      </a:r>
                      <a:r>
                        <a:rPr lang="ja-JP" altLang="en-US" sz="800" b="0" i="0" u="none" strike="noStrike" dirty="0">
                          <a:solidFill>
                            <a:schemeClr val="tx1"/>
                          </a:solidFill>
                          <a:latin typeface="ＭＳ Ｐゴシック"/>
                        </a:rPr>
                        <a:t>年度着手</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tcPr>
                </a:tc>
                <a:tc>
                  <a:txBody>
                    <a:bodyPr/>
                    <a:lstStyle/>
                    <a:p>
                      <a:pPr algn="r" fontAlgn="ctr"/>
                      <a:r>
                        <a:rPr lang="en-US" altLang="ja-JP" sz="800" b="0" i="0" u="none" strike="noStrike" dirty="0">
                          <a:solidFill>
                            <a:schemeClr val="tx1"/>
                          </a:solidFill>
                          <a:latin typeface="ＭＳ Ｐゴシック"/>
                        </a:rPr>
                        <a:t>9</a:t>
                      </a:r>
                      <a:r>
                        <a:rPr lang="ja-JP" altLang="en-US" sz="800" b="0" i="0" u="none" strike="noStrike" dirty="0">
                          <a:solidFill>
                            <a:schemeClr val="tx1"/>
                          </a:solidFill>
                          <a:latin typeface="ＭＳ Ｐゴシック"/>
                        </a:rPr>
                        <a:t>か所</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tcPr>
                </a:tc>
                <a:extLst>
                  <a:ext uri="{0D108BD9-81ED-4DB2-BD59-A6C34878D82A}">
                    <a16:rowId xmlns:a16="http://schemas.microsoft.com/office/drawing/2014/main" xmlns="" val="10003"/>
                  </a:ext>
                </a:extLst>
              </a:tr>
              <a:tr h="57565">
                <a:tc>
                  <a:txBody>
                    <a:bodyPr/>
                    <a:lstStyle/>
                    <a:p>
                      <a:pPr algn="ctr" fontAlgn="ctr"/>
                      <a:r>
                        <a:rPr lang="en-US" altLang="ja-JP" sz="800" b="0" i="0" u="none" strike="noStrike" dirty="0">
                          <a:solidFill>
                            <a:schemeClr val="tx1"/>
                          </a:solidFill>
                          <a:latin typeface="ＭＳ Ｐゴシック"/>
                        </a:rPr>
                        <a:t>2016</a:t>
                      </a:r>
                      <a:r>
                        <a:rPr lang="ja-JP" altLang="en-US" sz="800" b="0" i="0" u="none" strike="noStrike" dirty="0">
                          <a:solidFill>
                            <a:schemeClr val="tx1"/>
                          </a:solidFill>
                          <a:latin typeface="ＭＳ Ｐゴシック"/>
                        </a:rPr>
                        <a:t>年度着手</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tcPr>
                </a:tc>
                <a:tc>
                  <a:txBody>
                    <a:bodyPr/>
                    <a:lstStyle/>
                    <a:p>
                      <a:pPr algn="r" fontAlgn="ctr"/>
                      <a:r>
                        <a:rPr lang="en-US" altLang="ja-JP" sz="800" b="0" i="0" u="none" strike="noStrike" dirty="0">
                          <a:solidFill>
                            <a:schemeClr val="tx1"/>
                          </a:solidFill>
                          <a:latin typeface="ＭＳ Ｐゴシック"/>
                        </a:rPr>
                        <a:t>9</a:t>
                      </a:r>
                      <a:r>
                        <a:rPr lang="ja-JP" altLang="en-US" sz="800" b="0" i="0" u="none" strike="noStrike" dirty="0">
                          <a:solidFill>
                            <a:schemeClr val="tx1"/>
                          </a:solidFill>
                          <a:latin typeface="ＭＳ Ｐゴシック"/>
                        </a:rPr>
                        <a:t>か所</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tcPr>
                </a:tc>
                <a:extLst>
                  <a:ext uri="{0D108BD9-81ED-4DB2-BD59-A6C34878D82A}">
                    <a16:rowId xmlns:a16="http://schemas.microsoft.com/office/drawing/2014/main" xmlns="" val="10004"/>
                  </a:ext>
                </a:extLst>
              </a:tr>
              <a:tr h="79661">
                <a:tc>
                  <a:txBody>
                    <a:bodyPr/>
                    <a:lstStyle/>
                    <a:p>
                      <a:pPr algn="ctr" fontAlgn="ctr"/>
                      <a:r>
                        <a:rPr lang="en-US" altLang="ja-JP" sz="800" b="0" i="0" u="none" strike="noStrike" dirty="0">
                          <a:solidFill>
                            <a:schemeClr val="tx1"/>
                          </a:solidFill>
                          <a:latin typeface="ＭＳ Ｐゴシック"/>
                        </a:rPr>
                        <a:t>2017</a:t>
                      </a:r>
                      <a:r>
                        <a:rPr lang="ja-JP" altLang="en-US" sz="800" b="0" i="0" u="none" strike="noStrike" dirty="0">
                          <a:solidFill>
                            <a:schemeClr val="tx1"/>
                          </a:solidFill>
                          <a:latin typeface="ＭＳ Ｐゴシック"/>
                        </a:rPr>
                        <a:t>年度着手</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tcPr>
                </a:tc>
                <a:tc>
                  <a:txBody>
                    <a:bodyPr/>
                    <a:lstStyle/>
                    <a:p>
                      <a:pPr algn="r" fontAlgn="ctr"/>
                      <a:r>
                        <a:rPr lang="en-US" altLang="ja-JP" sz="800" b="0" i="0" u="none" strike="noStrike" dirty="0">
                          <a:solidFill>
                            <a:schemeClr val="tx1"/>
                          </a:solidFill>
                          <a:latin typeface="ＭＳ Ｐゴシック"/>
                        </a:rPr>
                        <a:t>9</a:t>
                      </a:r>
                      <a:r>
                        <a:rPr lang="ja-JP" altLang="en-US" sz="800" b="0" i="0" u="none" strike="noStrike" dirty="0">
                          <a:solidFill>
                            <a:schemeClr val="tx1"/>
                          </a:solidFill>
                          <a:latin typeface="ＭＳ Ｐゴシック"/>
                        </a:rPr>
                        <a:t>か所</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tcPr>
                </a:tc>
                <a:extLst>
                  <a:ext uri="{0D108BD9-81ED-4DB2-BD59-A6C34878D82A}">
                    <a16:rowId xmlns:a16="http://schemas.microsoft.com/office/drawing/2014/main" xmlns="" val="10005"/>
                  </a:ext>
                </a:extLst>
              </a:tr>
              <a:tr h="0">
                <a:tc gridSpan="2">
                  <a:txBody>
                    <a:bodyPr/>
                    <a:lstStyle/>
                    <a:p>
                      <a:pPr algn="l" fontAlgn="ctr"/>
                      <a:endParaRPr lang="ja-JP" altLang="en-US" sz="500" b="0" i="0" u="none" strike="dblStrike" baseline="0" dirty="0">
                        <a:solidFill>
                          <a:srgbClr val="FF0000"/>
                        </a:solidFill>
                        <a:latin typeface="ＭＳ Ｐゴシック"/>
                      </a:endParaRPr>
                    </a:p>
                  </a:txBody>
                  <a:tcPr marL="0" marR="0" marT="0" marB="0" anchor="ctr">
                    <a:lnL>
                      <a:noFill/>
                    </a:lnL>
                    <a:lnR>
                      <a:noFill/>
                    </a:lnR>
                    <a:lnT w="6350" cap="flat" cmpd="sng" algn="ctr">
                      <a:solidFill>
                        <a:schemeClr val="tx1"/>
                      </a:solidFill>
                      <a:prstDash val="solid"/>
                      <a:round/>
                      <a:headEnd type="none" w="med" len="med"/>
                      <a:tailEnd type="none" w="med" len="med"/>
                    </a:lnT>
                    <a:lnB>
                      <a:noFill/>
                    </a:lnB>
                  </a:tcPr>
                </a:tc>
                <a:tc hMerge="1">
                  <a:txBody>
                    <a:bodyPr/>
                    <a:lstStyle/>
                    <a:p>
                      <a:endParaRPr kumimoji="1" lang="ja-JP" altLang="en-US"/>
                    </a:p>
                  </a:txBody>
                  <a:tcPr/>
                </a:tc>
                <a:extLst>
                  <a:ext uri="{0D108BD9-81ED-4DB2-BD59-A6C34878D82A}">
                    <a16:rowId xmlns:a16="http://schemas.microsoft.com/office/drawing/2014/main" xmlns="" val="10006"/>
                  </a:ext>
                </a:extLst>
              </a:tr>
              <a:tr h="142058">
                <a:tc>
                  <a:txBody>
                    <a:bodyPr/>
                    <a:lstStyle/>
                    <a:p>
                      <a:pPr algn="l" fontAlgn="ctr"/>
                      <a:r>
                        <a:rPr lang="ja-JP" altLang="en-US" sz="900" b="0" i="0" u="none" strike="noStrike" dirty="0">
                          <a:solidFill>
                            <a:srgbClr val="000000"/>
                          </a:solidFill>
                          <a:latin typeface="ＭＳ Ｐゴシック"/>
                        </a:rPr>
                        <a:t>＜</a:t>
                      </a:r>
                      <a:r>
                        <a:rPr lang="ja-JP" altLang="en-US" sz="900" b="0" i="0" u="none" strike="noStrike" dirty="0">
                          <a:solidFill>
                            <a:schemeClr val="tx1"/>
                          </a:solidFill>
                          <a:latin typeface="ＭＳ Ｐゴシック"/>
                        </a:rPr>
                        <a:t>統廃合・休廃止</a:t>
                      </a:r>
                      <a:r>
                        <a:rPr lang="ja-JP" altLang="en-US" sz="900" b="0" i="0" u="none" strike="noStrike" dirty="0">
                          <a:solidFill>
                            <a:srgbClr val="000000"/>
                          </a:solidFill>
                          <a:latin typeface="ＭＳ Ｐゴシック"/>
                        </a:rPr>
                        <a:t>＞</a:t>
                      </a:r>
                    </a:p>
                  </a:txBody>
                  <a:tcPr marL="0" marR="0" marT="0" marB="0" anchor="ctr">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ctr"/>
                      <a:endParaRPr lang="ja-JP" altLang="en-US" sz="1000" b="0" i="0" u="none" strike="noStrike" dirty="0">
                        <a:solidFill>
                          <a:srgbClr val="000000"/>
                        </a:solidFill>
                        <a:latin typeface="ＭＳ Ｐゴシック"/>
                      </a:endParaRPr>
                    </a:p>
                  </a:txBody>
                  <a:tcPr marL="0" marR="0" marT="0" marB="0" anchor="ctr">
                    <a:lnL>
                      <a:noFill/>
                    </a:lnL>
                    <a:lnR>
                      <a:noFill/>
                    </a:lnR>
                    <a:lnT>
                      <a:noFill/>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7"/>
                  </a:ext>
                </a:extLst>
              </a:tr>
              <a:tr h="118828">
                <a:tc>
                  <a:txBody>
                    <a:bodyPr/>
                    <a:lstStyle/>
                    <a:p>
                      <a:pPr algn="ctr" fontAlgn="ctr"/>
                      <a:r>
                        <a:rPr lang="en-US" altLang="ja-JP" sz="800" b="0" i="0" u="none" strike="noStrike" dirty="0">
                          <a:solidFill>
                            <a:srgbClr val="000000"/>
                          </a:solidFill>
                          <a:latin typeface="ＭＳ Ｐゴシック"/>
                        </a:rPr>
                        <a:t>2014</a:t>
                      </a:r>
                      <a:r>
                        <a:rPr lang="ja-JP" altLang="en-US" sz="800" b="0" i="0" u="none" strike="noStrike" dirty="0">
                          <a:solidFill>
                            <a:srgbClr val="000000"/>
                          </a:solidFill>
                          <a:latin typeface="ＭＳ Ｐゴシック"/>
                        </a:rPr>
                        <a:t>年度着手</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chemeClr val="tx1"/>
                      </a:solidFill>
                      <a:prstDash val="solid"/>
                      <a:round/>
                      <a:headEnd type="none" w="med" len="med"/>
                      <a:tailEnd type="none" w="med" len="med"/>
                    </a:lnB>
                  </a:tcPr>
                </a:tc>
                <a:tc>
                  <a:txBody>
                    <a:bodyPr/>
                    <a:lstStyle/>
                    <a:p>
                      <a:pPr algn="r" fontAlgn="ctr"/>
                      <a:r>
                        <a:rPr lang="en-US" altLang="ja-JP" sz="800" b="0" i="0" u="none" strike="noStrike" dirty="0">
                          <a:solidFill>
                            <a:srgbClr val="000000"/>
                          </a:solidFill>
                          <a:latin typeface="ＭＳ Ｐゴシック"/>
                        </a:rPr>
                        <a:t>1</a:t>
                      </a:r>
                      <a:r>
                        <a:rPr lang="ja-JP" altLang="en-US" sz="800" b="0" i="0" u="none" strike="noStrike" dirty="0">
                          <a:solidFill>
                            <a:srgbClr val="000000"/>
                          </a:solidFill>
                          <a:latin typeface="ＭＳ Ｐゴシック"/>
                        </a:rPr>
                        <a:t>か所</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chemeClr val="tx1"/>
                      </a:solidFill>
                      <a:prstDash val="solid"/>
                      <a:round/>
                      <a:headEnd type="none" w="med" len="med"/>
                      <a:tailEnd type="none" w="med" len="med"/>
                    </a:lnB>
                  </a:tcPr>
                </a:tc>
                <a:extLst>
                  <a:ext uri="{0D108BD9-81ED-4DB2-BD59-A6C34878D82A}">
                    <a16:rowId xmlns:a16="http://schemas.microsoft.com/office/drawing/2014/main" xmlns="" val="10008"/>
                  </a:ext>
                </a:extLst>
              </a:tr>
              <a:tr h="113647">
                <a:tc>
                  <a:txBody>
                    <a:bodyPr/>
                    <a:lstStyle/>
                    <a:p>
                      <a:pPr algn="ctr" fontAlgn="ctr"/>
                      <a:r>
                        <a:rPr lang="en-US" altLang="ja-JP" sz="800" b="0" i="0" u="none" strike="noStrike" dirty="0">
                          <a:solidFill>
                            <a:schemeClr val="tx1"/>
                          </a:solidFill>
                          <a:latin typeface="ＭＳ Ｐゴシック"/>
                        </a:rPr>
                        <a:t>2015</a:t>
                      </a:r>
                      <a:r>
                        <a:rPr lang="ja-JP" altLang="en-US" sz="800" b="0" i="0" u="none" strike="noStrike" dirty="0">
                          <a:solidFill>
                            <a:schemeClr val="tx1"/>
                          </a:solidFill>
                          <a:latin typeface="ＭＳ Ｐゴシック"/>
                        </a:rPr>
                        <a:t>年度着手</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tcPr>
                </a:tc>
                <a:tc>
                  <a:txBody>
                    <a:bodyPr/>
                    <a:lstStyle/>
                    <a:p>
                      <a:pPr algn="r" fontAlgn="ctr"/>
                      <a:r>
                        <a:rPr lang="en-US" altLang="ja-JP" sz="800" b="0" i="0" u="none" strike="noStrike" dirty="0">
                          <a:solidFill>
                            <a:schemeClr val="tx1"/>
                          </a:solidFill>
                          <a:latin typeface="ＭＳ Ｐゴシック"/>
                        </a:rPr>
                        <a:t>1</a:t>
                      </a:r>
                      <a:r>
                        <a:rPr lang="ja-JP" altLang="en-US" sz="800" b="0" i="0" u="none" strike="noStrike" dirty="0">
                          <a:solidFill>
                            <a:schemeClr val="tx1"/>
                          </a:solidFill>
                          <a:latin typeface="ＭＳ Ｐゴシック"/>
                        </a:rPr>
                        <a:t>か所</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tcPr>
                </a:tc>
                <a:extLst>
                  <a:ext uri="{0D108BD9-81ED-4DB2-BD59-A6C34878D82A}">
                    <a16:rowId xmlns:a16="http://schemas.microsoft.com/office/drawing/2014/main" xmlns="" val="10009"/>
                  </a:ext>
                </a:extLst>
              </a:tr>
            </a:tbl>
          </a:graphicData>
        </a:graphic>
      </p:graphicFrame>
      <p:pic>
        <p:nvPicPr>
          <p:cNvPr id="2" name="図 1"/>
          <p:cNvPicPr>
            <a:picLocks noChangeAspect="1"/>
          </p:cNvPicPr>
          <p:nvPr/>
        </p:nvPicPr>
        <p:blipFill>
          <a:blip r:embed="rId12"/>
          <a:stretch>
            <a:fillRect/>
          </a:stretch>
        </p:blipFill>
        <p:spPr>
          <a:xfrm>
            <a:off x="5284712" y="5176494"/>
            <a:ext cx="3175720" cy="1590037"/>
          </a:xfrm>
          <a:prstGeom prst="rect">
            <a:avLst/>
          </a:prstGeom>
        </p:spPr>
      </p:pic>
      <p:sp>
        <p:nvSpPr>
          <p:cNvPr id="48" name="テキスト ボックス 47"/>
          <p:cNvSpPr txBox="1"/>
          <p:nvPr/>
        </p:nvSpPr>
        <p:spPr>
          <a:xfrm>
            <a:off x="0" y="-1"/>
            <a:ext cx="4932040" cy="264091"/>
          </a:xfrm>
          <a:prstGeom prst="rect">
            <a:avLst/>
          </a:prstGeom>
          <a:noFill/>
        </p:spPr>
        <p:txBody>
          <a:bodyPr wrap="square" rtlCol="0">
            <a:spAutoFit/>
          </a:bodyPr>
          <a:lstStyle/>
          <a:p>
            <a:r>
              <a:rPr lang="en-US" altLang="ja-JP" sz="1100" dirty="0"/>
              <a:t>Ⅱ</a:t>
            </a:r>
            <a:r>
              <a:rPr lang="ja-JP" altLang="en-US" sz="1100" dirty="0"/>
              <a:t>　公民連携</a:t>
            </a:r>
            <a:r>
              <a:rPr lang="en-US" altLang="ja-JP" sz="1100" dirty="0"/>
              <a:t>/</a:t>
            </a:r>
            <a:r>
              <a:rPr lang="ja-JP" altLang="en-US" sz="1100" dirty="0"/>
              <a:t>経営形態の見直し</a:t>
            </a:r>
            <a:r>
              <a:rPr lang="en-US" altLang="ja-JP" sz="1100" dirty="0"/>
              <a:t>【</a:t>
            </a:r>
            <a:r>
              <a:rPr lang="ja-JP" altLang="en-US" sz="1100" dirty="0"/>
              <a:t>民営化の取組</a:t>
            </a:r>
            <a:r>
              <a:rPr lang="en-US" altLang="ja-JP" sz="1100" dirty="0"/>
              <a:t>】</a:t>
            </a:r>
            <a:r>
              <a:rPr lang="ja-JP" altLang="en-US" sz="1100" dirty="0"/>
              <a:t>・幼稚園・保育所</a:t>
            </a:r>
            <a:endParaRPr kumimoji="1" lang="en-US" altLang="ja-JP" sz="1100" dirty="0"/>
          </a:p>
        </p:txBody>
      </p:sp>
      <p:sp>
        <p:nvSpPr>
          <p:cNvPr id="88" name="角丸四角形 87"/>
          <p:cNvSpPr/>
          <p:nvPr/>
        </p:nvSpPr>
        <p:spPr>
          <a:xfrm>
            <a:off x="5073327" y="5178769"/>
            <a:ext cx="3579455" cy="1539962"/>
          </a:xfrm>
          <a:prstGeom prst="roundRect">
            <a:avLst>
              <a:gd name="adj" fmla="val 9197"/>
            </a:avLst>
          </a:prstGeom>
          <a:solidFill>
            <a:schemeClr val="accent6">
              <a:lumMod val="60000"/>
              <a:lumOff val="40000"/>
              <a:alpha val="25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Tree>
    <p:extLst>
      <p:ext uri="{BB962C8B-B14F-4D97-AF65-F5344CB8AC3E}">
        <p14:creationId xmlns:p14="http://schemas.microsoft.com/office/powerpoint/2010/main" val="3193273113"/>
      </p:ext>
    </p:extLst>
  </p:cSld>
  <p:clrMapOvr>
    <a:masterClrMapping/>
  </p:clrMapOvr>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角丸四角形 10"/>
          <p:cNvSpPr/>
          <p:nvPr/>
        </p:nvSpPr>
        <p:spPr>
          <a:xfrm>
            <a:off x="251520" y="1052735"/>
            <a:ext cx="8640960" cy="5272587"/>
          </a:xfrm>
          <a:prstGeom prst="roundRect">
            <a:avLst>
              <a:gd name="adj" fmla="val 5191"/>
            </a:avLst>
          </a:prstGeom>
          <a:solidFill>
            <a:schemeClr val="accent6">
              <a:lumMod val="60000"/>
              <a:lumOff val="40000"/>
              <a:alpha val="5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aphicFrame>
        <p:nvGraphicFramePr>
          <p:cNvPr id="10" name="表 9"/>
          <p:cNvGraphicFramePr>
            <a:graphicFrameLocks noGrp="1"/>
          </p:cNvGraphicFramePr>
          <p:nvPr>
            <p:extLst/>
          </p:nvPr>
        </p:nvGraphicFramePr>
        <p:xfrm>
          <a:off x="251520" y="692697"/>
          <a:ext cx="8640960" cy="5652627"/>
        </p:xfrm>
        <a:graphic>
          <a:graphicData uri="http://schemas.openxmlformats.org/drawingml/2006/table">
            <a:tbl>
              <a:tblPr firstRow="1">
                <a:tableStyleId>{5C22544A-7EE6-4342-B048-85BDC9FD1C3A}</a:tableStyleId>
              </a:tblPr>
              <a:tblGrid>
                <a:gridCol w="2160240">
                  <a:extLst>
                    <a:ext uri="{9D8B030D-6E8A-4147-A177-3AD203B41FA5}">
                      <a16:colId xmlns:a16="http://schemas.microsoft.com/office/drawing/2014/main" xmlns="" val="20000"/>
                    </a:ext>
                  </a:extLst>
                </a:gridCol>
                <a:gridCol w="2013783">
                  <a:extLst>
                    <a:ext uri="{9D8B030D-6E8A-4147-A177-3AD203B41FA5}">
                      <a16:colId xmlns:a16="http://schemas.microsoft.com/office/drawing/2014/main" xmlns="" val="20001"/>
                    </a:ext>
                  </a:extLst>
                </a:gridCol>
                <a:gridCol w="2123626">
                  <a:extLst>
                    <a:ext uri="{9D8B030D-6E8A-4147-A177-3AD203B41FA5}">
                      <a16:colId xmlns:a16="http://schemas.microsoft.com/office/drawing/2014/main" xmlns="" val="20002"/>
                    </a:ext>
                  </a:extLst>
                </a:gridCol>
                <a:gridCol w="2343311">
                  <a:extLst>
                    <a:ext uri="{9D8B030D-6E8A-4147-A177-3AD203B41FA5}">
                      <a16:colId xmlns:a16="http://schemas.microsoft.com/office/drawing/2014/main" xmlns="" val="20003"/>
                    </a:ext>
                  </a:extLst>
                </a:gridCol>
              </a:tblGrid>
              <a:tr h="301635">
                <a:tc>
                  <a:txBody>
                    <a:bodyPr/>
                    <a:lstStyle/>
                    <a:p>
                      <a:pPr algn="ctr">
                        <a:lnSpc>
                          <a:spcPts val="2000"/>
                        </a:lnSpc>
                      </a:pPr>
                      <a:r>
                        <a:rPr kumimoji="1" lang="ja-JP" altLang="en-US" sz="1400" dirty="0">
                          <a:solidFill>
                            <a:schemeClr val="tx1"/>
                          </a:solidFill>
                        </a:rPr>
                        <a:t>＜</a:t>
                      </a:r>
                      <a:r>
                        <a:rPr kumimoji="1" lang="en-US" altLang="ja-JP" sz="1400" dirty="0">
                          <a:solidFill>
                            <a:schemeClr val="tx1"/>
                          </a:solidFill>
                        </a:rPr>
                        <a:t>Why</a:t>
                      </a:r>
                      <a:r>
                        <a:rPr kumimoji="1" lang="ja-JP" altLang="en-US" sz="1400" dirty="0">
                          <a:solidFill>
                            <a:schemeClr val="tx1"/>
                          </a:solidFill>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ts val="2000"/>
                        </a:lnSpc>
                      </a:pPr>
                      <a:r>
                        <a:rPr kumimoji="1" lang="ja-JP" altLang="en-US" sz="1400" dirty="0">
                          <a:solidFill>
                            <a:schemeClr val="tx1"/>
                          </a:solidFill>
                        </a:rPr>
                        <a:t>＜</a:t>
                      </a:r>
                      <a:r>
                        <a:rPr kumimoji="1" lang="en-US" altLang="ja-JP" sz="1400" dirty="0">
                          <a:solidFill>
                            <a:schemeClr val="tx1"/>
                          </a:solidFill>
                        </a:rPr>
                        <a:t>Vision</a:t>
                      </a:r>
                      <a:r>
                        <a:rPr kumimoji="1" lang="ja-JP" altLang="en-US" sz="1400" dirty="0">
                          <a:solidFill>
                            <a:schemeClr val="tx1"/>
                          </a:solidFill>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ts val="2000"/>
                        </a:lnSpc>
                      </a:pPr>
                      <a:r>
                        <a:rPr kumimoji="1" lang="ja-JP" altLang="en-US" sz="1400" dirty="0">
                          <a:solidFill>
                            <a:schemeClr val="tx1"/>
                          </a:solidFill>
                        </a:rPr>
                        <a:t>＜</a:t>
                      </a:r>
                      <a:r>
                        <a:rPr kumimoji="1" lang="en-US" altLang="ja-JP" sz="1400" dirty="0">
                          <a:solidFill>
                            <a:schemeClr val="tx1"/>
                          </a:solidFill>
                        </a:rPr>
                        <a:t>What</a:t>
                      </a:r>
                      <a:r>
                        <a:rPr kumimoji="1" lang="ja-JP" altLang="en-US" sz="1400" dirty="0">
                          <a:solidFill>
                            <a:schemeClr val="tx1"/>
                          </a:solidFill>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ts val="2000"/>
                        </a:lnSpc>
                      </a:pPr>
                      <a:r>
                        <a:rPr kumimoji="1" lang="ja-JP" altLang="en-US" sz="1400" dirty="0">
                          <a:solidFill>
                            <a:schemeClr val="tx1"/>
                          </a:solidFill>
                        </a:rPr>
                        <a:t>＜</a:t>
                      </a:r>
                      <a:r>
                        <a:rPr kumimoji="1" lang="en-US" altLang="ja-JP" sz="1400" dirty="0">
                          <a:solidFill>
                            <a:schemeClr val="tx1"/>
                          </a:solidFill>
                        </a:rPr>
                        <a:t>Outcome</a:t>
                      </a:r>
                      <a:r>
                        <a:rPr kumimoji="1" lang="ja-JP" altLang="en-US" sz="1400" dirty="0">
                          <a:solidFill>
                            <a:schemeClr val="tx1"/>
                          </a:solidFill>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xmlns="" val="10000"/>
                  </a:ext>
                </a:extLst>
              </a:tr>
              <a:tr h="4463601">
                <a:tc>
                  <a:txBody>
                    <a:bodyPr/>
                    <a:lstStyle/>
                    <a:p>
                      <a:pPr marL="88900" indent="-88900">
                        <a:lnSpc>
                          <a:spcPts val="1200"/>
                        </a:lnSpc>
                      </a:pPr>
                      <a:r>
                        <a:rPr kumimoji="1" lang="ja-JP" altLang="en-US" sz="1200" kern="1200" baseline="0" dirty="0">
                          <a:solidFill>
                            <a:schemeClr val="tx1"/>
                          </a:solidFill>
                          <a:latin typeface="+mn-ea"/>
                          <a:ea typeface="+mn-ea"/>
                          <a:cs typeface="+mn-cs"/>
                        </a:rPr>
                        <a:t>（収集輸送）</a:t>
                      </a:r>
                    </a:p>
                    <a:p>
                      <a:pPr marL="88900" indent="-88900">
                        <a:lnSpc>
                          <a:spcPts val="1200"/>
                        </a:lnSpc>
                      </a:pPr>
                      <a:r>
                        <a:rPr kumimoji="1" lang="ja-JP" altLang="en-US" sz="1200" kern="1200" baseline="0" dirty="0">
                          <a:solidFill>
                            <a:schemeClr val="tx1"/>
                          </a:solidFill>
                          <a:latin typeface="+mn-ea"/>
                          <a:ea typeface="+mn-ea"/>
                          <a:cs typeface="+mn-cs"/>
                        </a:rPr>
                        <a:t>・家庭系ごみ収集輸送にかかる事業コスト抑制のためには、さらなる民間化が必要。</a:t>
                      </a:r>
                      <a:endParaRPr kumimoji="1" lang="en-US" altLang="ja-JP" sz="1200" kern="1200" baseline="0" dirty="0">
                        <a:solidFill>
                          <a:schemeClr val="tx1"/>
                        </a:solidFill>
                        <a:latin typeface="+mn-ea"/>
                        <a:ea typeface="+mn-ea"/>
                        <a:cs typeface="+mn-cs"/>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88900" marR="0" indent="-88900" algn="l" defTabSz="914400" rtl="0" eaLnBrk="1" fontAlgn="auto" latinLnBrk="0" hangingPunct="1">
                        <a:lnSpc>
                          <a:spcPts val="1200"/>
                        </a:lnSpc>
                        <a:spcBef>
                          <a:spcPts val="0"/>
                        </a:spcBef>
                        <a:spcAft>
                          <a:spcPts val="0"/>
                        </a:spcAft>
                        <a:buClrTx/>
                        <a:buSzTx/>
                        <a:buFontTx/>
                        <a:buNone/>
                        <a:tabLst/>
                        <a:defRPr/>
                      </a:pPr>
                      <a:r>
                        <a:rPr kumimoji="1" lang="ja-JP" altLang="en-US" sz="1200" kern="1200" baseline="0" dirty="0">
                          <a:solidFill>
                            <a:schemeClr val="tx1"/>
                          </a:solidFill>
                          <a:latin typeface="+mn-ea"/>
                          <a:ea typeface="+mn-ea"/>
                          <a:cs typeface="+mn-cs"/>
                        </a:rPr>
                        <a:t>（収集輸送）</a:t>
                      </a:r>
                      <a:endParaRPr kumimoji="1" lang="en-US" altLang="ja-JP" sz="1200" kern="1200" baseline="0" dirty="0">
                        <a:solidFill>
                          <a:schemeClr val="tx1"/>
                        </a:solidFill>
                        <a:latin typeface="+mn-ea"/>
                        <a:ea typeface="+mn-ea"/>
                        <a:cs typeface="+mn-cs"/>
                      </a:endParaRPr>
                    </a:p>
                    <a:p>
                      <a:pPr marL="88900" marR="0" indent="-88900" algn="l" defTabSz="914400" rtl="0" eaLnBrk="1" fontAlgn="auto" latinLnBrk="0" hangingPunct="1">
                        <a:lnSpc>
                          <a:spcPts val="1200"/>
                        </a:lnSpc>
                        <a:spcBef>
                          <a:spcPts val="0"/>
                        </a:spcBef>
                        <a:spcAft>
                          <a:spcPts val="0"/>
                        </a:spcAft>
                        <a:buClrTx/>
                        <a:buSzTx/>
                        <a:buFontTx/>
                        <a:buNone/>
                        <a:tabLst/>
                        <a:defRPr/>
                      </a:pPr>
                      <a:r>
                        <a:rPr kumimoji="1" lang="ja-JP" altLang="en-US" sz="1200" kern="1200" baseline="0" dirty="0">
                          <a:solidFill>
                            <a:schemeClr val="tx1"/>
                          </a:solidFill>
                          <a:latin typeface="+mn-ea"/>
                          <a:ea typeface="+mn-ea"/>
                          <a:cs typeface="+mn-cs"/>
                        </a:rPr>
                        <a:t>・民間委託化の拡大</a:t>
                      </a:r>
                    </a:p>
                    <a:p>
                      <a:pPr marL="88900" marR="0" indent="-88900" algn="l" defTabSz="914400" rtl="0" eaLnBrk="1" fontAlgn="auto" latinLnBrk="0" hangingPunct="1">
                        <a:lnSpc>
                          <a:spcPts val="1200"/>
                        </a:lnSpc>
                        <a:spcBef>
                          <a:spcPts val="0"/>
                        </a:spcBef>
                        <a:spcAft>
                          <a:spcPts val="0"/>
                        </a:spcAft>
                        <a:buClrTx/>
                        <a:buSzTx/>
                        <a:buFontTx/>
                        <a:buNone/>
                        <a:tabLst/>
                        <a:defRPr/>
                      </a:pPr>
                      <a:r>
                        <a:rPr kumimoji="1" lang="ja-JP" altLang="en-US" sz="1200" kern="1200" baseline="0" dirty="0">
                          <a:solidFill>
                            <a:schemeClr val="tx1"/>
                          </a:solidFill>
                          <a:latin typeface="+mn-ea"/>
                          <a:ea typeface="+mn-ea"/>
                          <a:cs typeface="+mn-cs"/>
                        </a:rPr>
                        <a:t>・人件費の抑制</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88900" marR="0" indent="-88900" algn="l" defTabSz="914400" rtl="0" eaLnBrk="1" fontAlgn="auto" latinLnBrk="0" hangingPunct="1">
                        <a:lnSpc>
                          <a:spcPts val="1200"/>
                        </a:lnSpc>
                        <a:spcBef>
                          <a:spcPts val="0"/>
                        </a:spcBef>
                        <a:spcAft>
                          <a:spcPts val="0"/>
                        </a:spcAft>
                        <a:buClrTx/>
                        <a:buSzTx/>
                        <a:buFontTx/>
                        <a:buNone/>
                        <a:tabLst/>
                        <a:defRPr/>
                      </a:pPr>
                      <a:r>
                        <a:rPr kumimoji="1" lang="ja-JP" altLang="en-US" sz="1200" kern="1200" baseline="0" dirty="0">
                          <a:solidFill>
                            <a:schemeClr val="tx1"/>
                          </a:solidFill>
                          <a:latin typeface="+mn-ea"/>
                          <a:ea typeface="+mn-ea"/>
                          <a:cs typeface="+mn-cs"/>
                        </a:rPr>
                        <a:t>（収集輸送）</a:t>
                      </a:r>
                      <a:endParaRPr kumimoji="1" lang="en-US" altLang="ja-JP" sz="1200" kern="1200" baseline="0" dirty="0">
                        <a:solidFill>
                          <a:schemeClr val="tx1"/>
                        </a:solidFill>
                        <a:latin typeface="+mn-ea"/>
                        <a:ea typeface="+mn-ea"/>
                        <a:cs typeface="+mn-cs"/>
                      </a:endParaRPr>
                    </a:p>
                    <a:p>
                      <a:pPr marL="88900" marR="0" indent="-88900" algn="l" defTabSz="914400" rtl="0" eaLnBrk="1" fontAlgn="auto" latinLnBrk="0" hangingPunct="1">
                        <a:lnSpc>
                          <a:spcPts val="1200"/>
                        </a:lnSpc>
                        <a:spcBef>
                          <a:spcPts val="0"/>
                        </a:spcBef>
                        <a:spcAft>
                          <a:spcPts val="0"/>
                        </a:spcAft>
                        <a:buClrTx/>
                        <a:buSzTx/>
                        <a:buFontTx/>
                        <a:buNone/>
                        <a:tabLst/>
                        <a:defRPr/>
                      </a:pPr>
                      <a:r>
                        <a:rPr kumimoji="1" lang="ja-JP" altLang="en-US" sz="1200" kern="1200" baseline="0" dirty="0">
                          <a:solidFill>
                            <a:schemeClr val="tx1"/>
                          </a:solidFill>
                          <a:latin typeface="+mn-ea"/>
                          <a:ea typeface="+mn-ea"/>
                          <a:cs typeface="+mn-cs"/>
                        </a:rPr>
                        <a:t>・</a:t>
                      </a:r>
                      <a:r>
                        <a:rPr kumimoji="1" lang="en-US" altLang="ja-JP" sz="1200" kern="1200" baseline="0" dirty="0">
                          <a:solidFill>
                            <a:schemeClr val="tx1"/>
                          </a:solidFill>
                          <a:latin typeface="+mn-ea"/>
                          <a:ea typeface="+mn-ea"/>
                          <a:cs typeface="+mn-cs"/>
                        </a:rPr>
                        <a:t>2011</a:t>
                      </a:r>
                      <a:r>
                        <a:rPr kumimoji="1" lang="ja-JP" altLang="en-US" sz="1200" kern="1200" baseline="0" dirty="0">
                          <a:solidFill>
                            <a:schemeClr val="tx1"/>
                          </a:solidFill>
                          <a:latin typeface="+mn-ea"/>
                          <a:ea typeface="+mn-ea"/>
                          <a:cs typeface="+mn-cs"/>
                        </a:rPr>
                        <a:t>年度から職員の退職不補充による民間委託化を拡大</a:t>
                      </a:r>
                      <a:endParaRPr kumimoji="1" lang="en-US" altLang="ja-JP" sz="1200" kern="1200" baseline="0" dirty="0">
                        <a:solidFill>
                          <a:schemeClr val="tx1"/>
                        </a:solidFill>
                        <a:latin typeface="+mn-ea"/>
                        <a:ea typeface="+mn-ea"/>
                        <a:cs typeface="+mn-cs"/>
                      </a:endParaRPr>
                    </a:p>
                    <a:p>
                      <a:pPr marL="88900" marR="0" indent="-88900" algn="l" defTabSz="914400" rtl="0" eaLnBrk="1" fontAlgn="auto" latinLnBrk="0" hangingPunct="1">
                        <a:lnSpc>
                          <a:spcPts val="1200"/>
                        </a:lnSpc>
                        <a:spcBef>
                          <a:spcPts val="0"/>
                        </a:spcBef>
                        <a:spcAft>
                          <a:spcPts val="0"/>
                        </a:spcAft>
                        <a:buClrTx/>
                        <a:buSzTx/>
                        <a:buFontTx/>
                        <a:buNone/>
                        <a:tabLst/>
                        <a:defRPr/>
                      </a:pPr>
                      <a:r>
                        <a:rPr kumimoji="1" lang="ja-JP" altLang="en-US" sz="1200" kern="1200" baseline="0" dirty="0">
                          <a:solidFill>
                            <a:schemeClr val="tx1"/>
                          </a:solidFill>
                          <a:latin typeface="+mn-ea"/>
                          <a:ea typeface="+mn-ea"/>
                          <a:cs typeface="+mn-cs"/>
                        </a:rPr>
                        <a:t>　</a:t>
                      </a:r>
                      <a:r>
                        <a:rPr kumimoji="1" lang="ja-JP" altLang="en-US" sz="1050" kern="1200" baseline="0" dirty="0">
                          <a:solidFill>
                            <a:schemeClr val="tx1"/>
                          </a:solidFill>
                          <a:latin typeface="+mn-ea"/>
                          <a:ea typeface="+mn-ea"/>
                          <a:cs typeface="+mn-cs"/>
                        </a:rPr>
                        <a:t>［</a:t>
                      </a:r>
                      <a:r>
                        <a:rPr kumimoji="1" lang="en-US" altLang="ja-JP" sz="1050" kern="1200" baseline="0" dirty="0">
                          <a:solidFill>
                            <a:schemeClr val="tx1"/>
                          </a:solidFill>
                          <a:latin typeface="+mn-ea"/>
                          <a:ea typeface="+mn-ea"/>
                          <a:cs typeface="+mn-cs"/>
                        </a:rPr>
                        <a:t>201</a:t>
                      </a:r>
                      <a:r>
                        <a:rPr kumimoji="1" lang="en-US" altLang="ja-JP" sz="1050" b="0" kern="1200" baseline="0" dirty="0">
                          <a:solidFill>
                            <a:schemeClr val="tx1"/>
                          </a:solidFill>
                          <a:latin typeface="+mn-ea"/>
                          <a:ea typeface="+mn-ea"/>
                          <a:cs typeface="+mn-cs"/>
                        </a:rPr>
                        <a:t>7</a:t>
                      </a:r>
                      <a:r>
                        <a:rPr kumimoji="1" lang="ja-JP" altLang="en-US" sz="1050" kern="1200" baseline="0" dirty="0">
                          <a:solidFill>
                            <a:schemeClr val="tx1"/>
                          </a:solidFill>
                          <a:latin typeface="+mn-ea"/>
                          <a:ea typeface="+mn-ea"/>
                          <a:cs typeface="+mn-cs"/>
                        </a:rPr>
                        <a:t>年度現在の委託状況］</a:t>
                      </a:r>
                      <a:endParaRPr kumimoji="1" lang="en-US" altLang="ja-JP" sz="1050" kern="1200" baseline="0" dirty="0">
                        <a:solidFill>
                          <a:schemeClr val="tx1"/>
                        </a:solidFill>
                        <a:latin typeface="+mn-ea"/>
                        <a:ea typeface="+mn-ea"/>
                        <a:cs typeface="+mn-cs"/>
                      </a:endParaRPr>
                    </a:p>
                    <a:p>
                      <a:pPr marL="88900" marR="0" indent="-88900" algn="l" defTabSz="914400" rtl="0" eaLnBrk="1" fontAlgn="auto" latinLnBrk="0" hangingPunct="1">
                        <a:lnSpc>
                          <a:spcPts val="1200"/>
                        </a:lnSpc>
                        <a:spcBef>
                          <a:spcPts val="0"/>
                        </a:spcBef>
                        <a:spcAft>
                          <a:spcPts val="0"/>
                        </a:spcAft>
                        <a:buClrTx/>
                        <a:buSzTx/>
                        <a:buFontTx/>
                        <a:buNone/>
                        <a:tabLst/>
                        <a:defRPr/>
                      </a:pPr>
                      <a:r>
                        <a:rPr kumimoji="1" lang="ja-JP" altLang="en-US" sz="1050" kern="1200" baseline="0" dirty="0">
                          <a:solidFill>
                            <a:schemeClr val="tx1"/>
                          </a:solidFill>
                          <a:latin typeface="+mn-ea"/>
                          <a:ea typeface="+mn-ea"/>
                          <a:cs typeface="+mn-cs"/>
                        </a:rPr>
                        <a:t>　粗大ごみ収集（</a:t>
                      </a:r>
                      <a:r>
                        <a:rPr kumimoji="1" lang="en-US" altLang="ja-JP" sz="1050" kern="1200" baseline="0" dirty="0">
                          <a:solidFill>
                            <a:schemeClr val="tx1"/>
                          </a:solidFill>
                          <a:latin typeface="+mn-ea"/>
                          <a:ea typeface="+mn-ea"/>
                          <a:cs typeface="+mn-cs"/>
                        </a:rPr>
                        <a:t>24</a:t>
                      </a:r>
                      <a:r>
                        <a:rPr kumimoji="1" lang="ja-JP" altLang="en-US" sz="1050" kern="1200" baseline="0" dirty="0">
                          <a:solidFill>
                            <a:schemeClr val="tx1"/>
                          </a:solidFill>
                          <a:latin typeface="+mn-ea"/>
                          <a:ea typeface="+mn-ea"/>
                          <a:cs typeface="+mn-cs"/>
                        </a:rPr>
                        <a:t>行政区）</a:t>
                      </a:r>
                      <a:endParaRPr kumimoji="1" lang="en-US" altLang="ja-JP" sz="1050" kern="1200" baseline="0" dirty="0">
                        <a:solidFill>
                          <a:schemeClr val="tx1"/>
                        </a:solidFill>
                        <a:latin typeface="+mn-ea"/>
                        <a:ea typeface="+mn-ea"/>
                        <a:cs typeface="+mn-cs"/>
                      </a:endParaRPr>
                    </a:p>
                    <a:p>
                      <a:pPr marL="88900" marR="0" indent="-88900" algn="l" defTabSz="914400" rtl="0" eaLnBrk="1" fontAlgn="auto" latinLnBrk="0" hangingPunct="1">
                        <a:lnSpc>
                          <a:spcPts val="1200"/>
                        </a:lnSpc>
                        <a:spcBef>
                          <a:spcPts val="0"/>
                        </a:spcBef>
                        <a:spcAft>
                          <a:spcPts val="0"/>
                        </a:spcAft>
                        <a:buClrTx/>
                        <a:buSzTx/>
                        <a:buFontTx/>
                        <a:buNone/>
                        <a:tabLst/>
                        <a:defRPr/>
                      </a:pPr>
                      <a:r>
                        <a:rPr kumimoji="1" lang="ja-JP" altLang="en-US" sz="1050" kern="1200" baseline="0" dirty="0">
                          <a:solidFill>
                            <a:schemeClr val="tx1"/>
                          </a:solidFill>
                          <a:latin typeface="+mn-ea"/>
                          <a:ea typeface="+mn-ea"/>
                          <a:cs typeface="+mn-cs"/>
                        </a:rPr>
                        <a:t>　資源ごみ（</a:t>
                      </a:r>
                      <a:r>
                        <a:rPr kumimoji="1" lang="en-US" altLang="ja-JP" sz="1050" kern="1200" baseline="0" dirty="0">
                          <a:solidFill>
                            <a:schemeClr val="tx1"/>
                          </a:solidFill>
                          <a:latin typeface="+mn-ea"/>
                          <a:ea typeface="+mn-ea"/>
                          <a:cs typeface="+mn-cs"/>
                        </a:rPr>
                        <a:t>5</a:t>
                      </a:r>
                      <a:r>
                        <a:rPr kumimoji="1" lang="ja-JP" altLang="en-US" sz="1050" kern="1200" baseline="0" dirty="0">
                          <a:solidFill>
                            <a:schemeClr val="tx1"/>
                          </a:solidFill>
                          <a:latin typeface="+mn-ea"/>
                          <a:ea typeface="+mn-ea"/>
                          <a:cs typeface="+mn-cs"/>
                        </a:rPr>
                        <a:t>行政区）</a:t>
                      </a:r>
                      <a:endParaRPr kumimoji="1" lang="en-US" altLang="ja-JP" sz="1050" kern="1200" baseline="0" dirty="0">
                        <a:solidFill>
                          <a:schemeClr val="tx1"/>
                        </a:solidFill>
                        <a:latin typeface="+mn-ea"/>
                        <a:ea typeface="+mn-ea"/>
                        <a:cs typeface="+mn-cs"/>
                      </a:endParaRPr>
                    </a:p>
                    <a:p>
                      <a:pPr marL="88900" marR="0" indent="-88900" algn="l" defTabSz="914400" rtl="0" eaLnBrk="1" fontAlgn="auto" latinLnBrk="0" hangingPunct="1">
                        <a:lnSpc>
                          <a:spcPts val="1200"/>
                        </a:lnSpc>
                        <a:spcBef>
                          <a:spcPts val="0"/>
                        </a:spcBef>
                        <a:spcAft>
                          <a:spcPts val="0"/>
                        </a:spcAft>
                        <a:buClrTx/>
                        <a:buSzTx/>
                        <a:buFontTx/>
                        <a:buNone/>
                        <a:tabLst/>
                        <a:defRPr/>
                      </a:pPr>
                      <a:r>
                        <a:rPr kumimoji="1" lang="ja-JP" altLang="en-US" sz="1050" kern="1200" baseline="0" dirty="0">
                          <a:solidFill>
                            <a:schemeClr val="tx1"/>
                          </a:solidFill>
                          <a:latin typeface="+mn-ea"/>
                          <a:ea typeface="+mn-ea"/>
                          <a:cs typeface="+mn-cs"/>
                        </a:rPr>
                        <a:t>　容器包装プラスチック収集（</a:t>
                      </a:r>
                      <a:r>
                        <a:rPr kumimoji="1" lang="en-US" altLang="ja-JP" sz="1050" kern="1200" baseline="0" dirty="0">
                          <a:solidFill>
                            <a:schemeClr val="tx1"/>
                          </a:solidFill>
                          <a:latin typeface="+mn-ea"/>
                          <a:ea typeface="+mn-ea"/>
                          <a:cs typeface="+mn-cs"/>
                        </a:rPr>
                        <a:t>5</a:t>
                      </a:r>
                      <a:r>
                        <a:rPr kumimoji="1" lang="ja-JP" altLang="en-US" sz="1050" kern="1200" baseline="0" dirty="0">
                          <a:solidFill>
                            <a:schemeClr val="tx1"/>
                          </a:solidFill>
                          <a:latin typeface="+mn-ea"/>
                          <a:ea typeface="+mn-ea"/>
                          <a:cs typeface="+mn-cs"/>
                        </a:rPr>
                        <a:t>行政区）</a:t>
                      </a:r>
                      <a:endParaRPr kumimoji="1" lang="en-US" altLang="ja-JP" sz="1050" kern="1200" baseline="0" dirty="0">
                        <a:solidFill>
                          <a:schemeClr val="tx1"/>
                        </a:solidFill>
                        <a:latin typeface="+mn-ea"/>
                        <a:ea typeface="+mn-ea"/>
                        <a:cs typeface="+mn-cs"/>
                      </a:endParaRPr>
                    </a:p>
                    <a:p>
                      <a:pPr marL="88900" marR="0" indent="-88900" algn="l" defTabSz="914400" rtl="0" eaLnBrk="1" fontAlgn="auto" latinLnBrk="0" hangingPunct="1">
                        <a:lnSpc>
                          <a:spcPts val="1200"/>
                        </a:lnSpc>
                        <a:spcBef>
                          <a:spcPts val="0"/>
                        </a:spcBef>
                        <a:spcAft>
                          <a:spcPts val="0"/>
                        </a:spcAft>
                        <a:buClrTx/>
                        <a:buSzTx/>
                        <a:buFontTx/>
                        <a:buNone/>
                        <a:tabLst/>
                        <a:defRPr/>
                      </a:pPr>
                      <a:r>
                        <a:rPr kumimoji="1" lang="ja-JP" altLang="en-US" sz="1050" kern="1200" baseline="0" dirty="0">
                          <a:solidFill>
                            <a:schemeClr val="tx1"/>
                          </a:solidFill>
                          <a:latin typeface="+mn-ea"/>
                          <a:ea typeface="+mn-ea"/>
                          <a:cs typeface="+mn-cs"/>
                        </a:rPr>
                        <a:t>　古紙・衣類収集（</a:t>
                      </a:r>
                      <a:r>
                        <a:rPr kumimoji="1" lang="en-US" altLang="ja-JP" sz="1050" kern="1200" baseline="0" dirty="0">
                          <a:solidFill>
                            <a:schemeClr val="tx1"/>
                          </a:solidFill>
                          <a:latin typeface="+mn-ea"/>
                          <a:ea typeface="+mn-ea"/>
                          <a:cs typeface="+mn-cs"/>
                        </a:rPr>
                        <a:t>5</a:t>
                      </a:r>
                      <a:r>
                        <a:rPr kumimoji="1" lang="ja-JP" altLang="en-US" sz="1050" kern="1200" baseline="0" dirty="0">
                          <a:solidFill>
                            <a:schemeClr val="tx1"/>
                          </a:solidFill>
                          <a:latin typeface="+mn-ea"/>
                          <a:ea typeface="+mn-ea"/>
                          <a:cs typeface="+mn-cs"/>
                        </a:rPr>
                        <a:t>行政区）</a:t>
                      </a:r>
                      <a:endParaRPr kumimoji="1" lang="en-US" altLang="ja-JP" sz="1050" kern="1200" baseline="0" dirty="0">
                        <a:solidFill>
                          <a:schemeClr val="tx1"/>
                        </a:solidFill>
                        <a:latin typeface="+mn-ea"/>
                        <a:ea typeface="+mn-ea"/>
                        <a:cs typeface="+mn-cs"/>
                      </a:endParaRPr>
                    </a:p>
                    <a:p>
                      <a:pPr marL="88900" marR="0" indent="-88900" algn="l" defTabSz="914400" rtl="0" eaLnBrk="1" fontAlgn="auto" latinLnBrk="0" hangingPunct="1">
                        <a:lnSpc>
                          <a:spcPts val="1200"/>
                        </a:lnSpc>
                        <a:spcBef>
                          <a:spcPts val="0"/>
                        </a:spcBef>
                        <a:spcAft>
                          <a:spcPts val="0"/>
                        </a:spcAft>
                        <a:buClrTx/>
                        <a:buSzTx/>
                        <a:buFontTx/>
                        <a:buNone/>
                        <a:tabLst/>
                        <a:defRPr/>
                      </a:pPr>
                      <a:r>
                        <a:rPr kumimoji="1" lang="ja-JP" altLang="en-US" sz="1050" kern="1200" baseline="0" dirty="0">
                          <a:solidFill>
                            <a:schemeClr val="tx1"/>
                          </a:solidFill>
                          <a:latin typeface="+mn-ea"/>
                          <a:ea typeface="+mn-ea"/>
                          <a:cs typeface="+mn-cs"/>
                        </a:rPr>
                        <a:t>　普通ごみ収集（</a:t>
                      </a:r>
                      <a:r>
                        <a:rPr kumimoji="1" lang="en-US" altLang="ja-JP" sz="1050" kern="1200" baseline="0" dirty="0">
                          <a:solidFill>
                            <a:schemeClr val="tx1"/>
                          </a:solidFill>
                          <a:latin typeface="+mn-ea"/>
                          <a:ea typeface="+mn-ea"/>
                          <a:cs typeface="+mn-cs"/>
                        </a:rPr>
                        <a:t>2</a:t>
                      </a:r>
                      <a:r>
                        <a:rPr kumimoji="1" lang="ja-JP" altLang="en-US" sz="1050" kern="1200" baseline="0" dirty="0">
                          <a:solidFill>
                            <a:schemeClr val="tx1"/>
                          </a:solidFill>
                          <a:latin typeface="+mn-ea"/>
                          <a:ea typeface="+mn-ea"/>
                          <a:cs typeface="+mn-cs"/>
                        </a:rPr>
                        <a:t>行政区）</a:t>
                      </a:r>
                      <a:endParaRPr kumimoji="1" lang="en-US" altLang="ja-JP" sz="1050" kern="1200" baseline="0" dirty="0">
                        <a:solidFill>
                          <a:schemeClr val="tx1"/>
                        </a:solidFill>
                        <a:latin typeface="+mn-ea"/>
                        <a:ea typeface="+mn-ea"/>
                        <a:cs typeface="+mn-cs"/>
                      </a:endParaRPr>
                    </a:p>
                    <a:p>
                      <a:pPr marL="88900" marR="0" indent="-88900" algn="l" defTabSz="914400" rtl="0" eaLnBrk="1" fontAlgn="auto" latinLnBrk="0" hangingPunct="1">
                        <a:lnSpc>
                          <a:spcPts val="1200"/>
                        </a:lnSpc>
                        <a:spcBef>
                          <a:spcPts val="0"/>
                        </a:spcBef>
                        <a:spcAft>
                          <a:spcPts val="0"/>
                        </a:spcAft>
                        <a:buClrTx/>
                        <a:buSzTx/>
                        <a:buFontTx/>
                        <a:buNone/>
                        <a:tabLst/>
                        <a:defRPr/>
                      </a:pPr>
                      <a:r>
                        <a:rPr kumimoji="1" lang="ja-JP" altLang="en-US" sz="1050" kern="1200" baseline="0" dirty="0">
                          <a:solidFill>
                            <a:schemeClr val="tx1"/>
                          </a:solidFill>
                          <a:latin typeface="+mn-ea"/>
                          <a:ea typeface="+mn-ea"/>
                          <a:cs typeface="+mn-cs"/>
                        </a:rPr>
                        <a:t>　</a:t>
                      </a:r>
                      <a:r>
                        <a:rPr kumimoji="1" lang="en-US" altLang="ja-JP" sz="1050" kern="1200" baseline="0" dirty="0">
                          <a:solidFill>
                            <a:schemeClr val="tx1"/>
                          </a:solidFill>
                          <a:latin typeface="+mn-ea"/>
                          <a:ea typeface="+mn-ea"/>
                          <a:cs typeface="+mn-cs"/>
                        </a:rPr>
                        <a:t>※</a:t>
                      </a:r>
                      <a:r>
                        <a:rPr kumimoji="1" lang="ja-JP" altLang="en-US" sz="1050" kern="1200" baseline="0" dirty="0">
                          <a:solidFill>
                            <a:schemeClr val="tx1"/>
                          </a:solidFill>
                          <a:latin typeface="+mn-ea"/>
                          <a:ea typeface="+mn-ea"/>
                          <a:cs typeface="+mn-cs"/>
                        </a:rPr>
                        <a:t>（　）内は民間委託化している　</a:t>
                      </a:r>
                      <a:endParaRPr kumimoji="1" lang="en-US" altLang="ja-JP" sz="1050" kern="1200" baseline="0" dirty="0">
                        <a:solidFill>
                          <a:schemeClr val="tx1"/>
                        </a:solidFill>
                        <a:latin typeface="+mn-ea"/>
                        <a:ea typeface="+mn-ea"/>
                        <a:cs typeface="+mn-cs"/>
                      </a:endParaRPr>
                    </a:p>
                    <a:p>
                      <a:pPr marL="88900" marR="0" indent="-88900" algn="l" defTabSz="914400" rtl="0" eaLnBrk="1" fontAlgn="auto" latinLnBrk="0" hangingPunct="1">
                        <a:lnSpc>
                          <a:spcPts val="1200"/>
                        </a:lnSpc>
                        <a:spcBef>
                          <a:spcPts val="0"/>
                        </a:spcBef>
                        <a:spcAft>
                          <a:spcPts val="0"/>
                        </a:spcAft>
                        <a:buClrTx/>
                        <a:buSzTx/>
                        <a:buFontTx/>
                        <a:buNone/>
                        <a:tabLst/>
                        <a:defRPr/>
                      </a:pPr>
                      <a:r>
                        <a:rPr kumimoji="1" lang="ja-JP" altLang="en-US" sz="1050" kern="1200" baseline="0" dirty="0">
                          <a:solidFill>
                            <a:schemeClr val="tx1"/>
                          </a:solidFill>
                          <a:latin typeface="+mn-ea"/>
                          <a:ea typeface="+mn-ea"/>
                          <a:cs typeface="+mn-cs"/>
                        </a:rPr>
                        <a:t>　　行政区数を記載</a:t>
                      </a:r>
                      <a:endParaRPr kumimoji="1" lang="en-US" altLang="ja-JP" sz="1050" kern="1200" baseline="0" dirty="0">
                        <a:solidFill>
                          <a:schemeClr val="tx1"/>
                        </a:solidFill>
                        <a:latin typeface="+mn-ea"/>
                        <a:ea typeface="+mn-ea"/>
                        <a:cs typeface="+mn-cs"/>
                      </a:endParaRPr>
                    </a:p>
                    <a:p>
                      <a:pPr marL="88900" marR="0" indent="-88900" algn="l" defTabSz="914400" rtl="0" eaLnBrk="1" fontAlgn="auto" latinLnBrk="0" hangingPunct="1">
                        <a:lnSpc>
                          <a:spcPts val="1200"/>
                        </a:lnSpc>
                        <a:spcBef>
                          <a:spcPts val="0"/>
                        </a:spcBef>
                        <a:spcAft>
                          <a:spcPts val="0"/>
                        </a:spcAft>
                        <a:buClrTx/>
                        <a:buSzTx/>
                        <a:buFontTx/>
                        <a:buNone/>
                        <a:tabLst/>
                        <a:defRPr/>
                      </a:pPr>
                      <a:r>
                        <a:rPr kumimoji="1" lang="ja-JP" altLang="en-US" sz="1050" kern="1200" baseline="0" dirty="0">
                          <a:solidFill>
                            <a:schemeClr val="tx1"/>
                          </a:solidFill>
                          <a:latin typeface="+mn-ea"/>
                          <a:ea typeface="+mn-ea"/>
                          <a:cs typeface="+mn-cs"/>
                        </a:rPr>
                        <a:t>・新たな経営形態への移行に向けて、</a:t>
                      </a:r>
                      <a:r>
                        <a:rPr kumimoji="1" lang="en-US" altLang="ja-JP" sz="1050" kern="1200" baseline="0" dirty="0">
                          <a:solidFill>
                            <a:schemeClr val="tx1"/>
                          </a:solidFill>
                          <a:latin typeface="+mn-ea"/>
                          <a:ea typeface="+mn-ea"/>
                          <a:cs typeface="+mn-cs"/>
                        </a:rPr>
                        <a:t>2013</a:t>
                      </a:r>
                      <a:r>
                        <a:rPr kumimoji="1" lang="ja-JP" altLang="en-US" sz="1050" kern="1200" baseline="0" dirty="0">
                          <a:solidFill>
                            <a:schemeClr val="tx1"/>
                          </a:solidFill>
                          <a:latin typeface="+mn-ea"/>
                          <a:ea typeface="+mn-ea"/>
                          <a:cs typeface="+mn-cs"/>
                        </a:rPr>
                        <a:t>年</a:t>
                      </a:r>
                      <a:r>
                        <a:rPr kumimoji="1" lang="en-US" altLang="ja-JP" sz="1050" kern="1200" baseline="0" dirty="0">
                          <a:solidFill>
                            <a:schemeClr val="tx1"/>
                          </a:solidFill>
                          <a:latin typeface="+mn-ea"/>
                          <a:ea typeface="+mn-ea"/>
                          <a:cs typeface="+mn-cs"/>
                        </a:rPr>
                        <a:t>4</a:t>
                      </a:r>
                      <a:r>
                        <a:rPr kumimoji="1" lang="ja-JP" altLang="en-US" sz="1050" kern="1200" baseline="0" dirty="0">
                          <a:solidFill>
                            <a:schemeClr val="tx1"/>
                          </a:solidFill>
                          <a:latin typeface="+mn-ea"/>
                          <a:ea typeface="+mn-ea"/>
                          <a:cs typeface="+mn-cs"/>
                        </a:rPr>
                        <a:t>月に「経営形態の変更に係る方針（案）」を策定</a:t>
                      </a:r>
                    </a:p>
                    <a:p>
                      <a:pPr marL="88900" marR="0" indent="-88900" algn="l" defTabSz="914400" rtl="0" eaLnBrk="1" fontAlgn="auto" latinLnBrk="0" hangingPunct="1">
                        <a:lnSpc>
                          <a:spcPts val="1200"/>
                        </a:lnSpc>
                        <a:spcBef>
                          <a:spcPts val="0"/>
                        </a:spcBef>
                        <a:spcAft>
                          <a:spcPts val="0"/>
                        </a:spcAft>
                        <a:buClrTx/>
                        <a:buSzTx/>
                        <a:buFontTx/>
                        <a:buNone/>
                        <a:tabLst/>
                        <a:defRPr/>
                      </a:pPr>
                      <a:r>
                        <a:rPr kumimoji="1" lang="ja-JP" altLang="en-US" sz="1050" kern="1200" baseline="0" dirty="0">
                          <a:solidFill>
                            <a:schemeClr val="tx1"/>
                          </a:solidFill>
                          <a:latin typeface="+mn-ea"/>
                          <a:ea typeface="+mn-ea"/>
                          <a:cs typeface="+mn-cs"/>
                        </a:rPr>
                        <a:t>・「事業の民間化」と「現業職員の非公務員化」をめざし、業務の委託先で、現業職員の転籍先（受皿）となる新会社を設立する民間事業者の公募に向けて検討</a:t>
                      </a:r>
                    </a:p>
                    <a:p>
                      <a:pPr marL="88900" marR="0" indent="-88900" algn="l" defTabSz="914400" rtl="0" eaLnBrk="1" fontAlgn="auto" latinLnBrk="0" hangingPunct="1">
                        <a:lnSpc>
                          <a:spcPts val="1200"/>
                        </a:lnSpc>
                        <a:spcBef>
                          <a:spcPts val="0"/>
                        </a:spcBef>
                        <a:spcAft>
                          <a:spcPts val="0"/>
                        </a:spcAft>
                        <a:buClrTx/>
                        <a:buSzTx/>
                        <a:buFontTx/>
                        <a:buNone/>
                        <a:tabLst/>
                        <a:defRPr/>
                      </a:pPr>
                      <a:r>
                        <a:rPr kumimoji="1" lang="en-US" altLang="ja-JP" sz="1050" kern="1200" baseline="0" dirty="0">
                          <a:solidFill>
                            <a:schemeClr val="tx1"/>
                          </a:solidFill>
                          <a:latin typeface="+mn-ea"/>
                          <a:ea typeface="+mn-ea"/>
                          <a:cs typeface="+mn-cs"/>
                        </a:rPr>
                        <a:t>※</a:t>
                      </a:r>
                      <a:r>
                        <a:rPr kumimoji="1" lang="ja-JP" altLang="en-US" sz="1050" kern="1200" baseline="0" dirty="0">
                          <a:solidFill>
                            <a:schemeClr val="tx1"/>
                          </a:solidFill>
                          <a:latin typeface="+mn-ea"/>
                          <a:ea typeface="+mn-ea"/>
                          <a:cs typeface="+mn-cs"/>
                        </a:rPr>
                        <a:t>その結果、職員転籍や契約期間、消費税等の課題があり、これらの解決は困難であることが判明</a:t>
                      </a:r>
                    </a:p>
                    <a:p>
                      <a:pPr marL="88900" marR="0" indent="-88900" algn="l" defTabSz="914400" rtl="0" eaLnBrk="1" fontAlgn="auto" latinLnBrk="0" hangingPunct="1">
                        <a:lnSpc>
                          <a:spcPts val="1200"/>
                        </a:lnSpc>
                        <a:spcBef>
                          <a:spcPts val="0"/>
                        </a:spcBef>
                        <a:spcAft>
                          <a:spcPts val="0"/>
                        </a:spcAft>
                        <a:buClrTx/>
                        <a:buSzTx/>
                        <a:buFontTx/>
                        <a:buNone/>
                        <a:tabLst/>
                        <a:defRPr/>
                      </a:pPr>
                      <a:r>
                        <a:rPr kumimoji="1" lang="ja-JP" altLang="en-US" sz="1050" kern="1200" baseline="0" dirty="0">
                          <a:solidFill>
                            <a:schemeClr val="tx1"/>
                          </a:solidFill>
                          <a:latin typeface="+mn-ea"/>
                          <a:ea typeface="+mn-ea"/>
                          <a:cs typeface="+mn-cs"/>
                        </a:rPr>
                        <a:t>・こうしたことから、</a:t>
                      </a:r>
                      <a:r>
                        <a:rPr kumimoji="1" lang="en-US" altLang="ja-JP" sz="1050" kern="1200" baseline="0" dirty="0">
                          <a:solidFill>
                            <a:schemeClr val="tx1"/>
                          </a:solidFill>
                          <a:latin typeface="+mn-ea"/>
                          <a:ea typeface="+mn-ea"/>
                          <a:cs typeface="+mn-cs"/>
                        </a:rPr>
                        <a:t>2017</a:t>
                      </a:r>
                      <a:r>
                        <a:rPr kumimoji="1" lang="ja-JP" altLang="en-US" sz="1050" kern="1200" baseline="0" dirty="0">
                          <a:solidFill>
                            <a:schemeClr val="tx1"/>
                          </a:solidFill>
                          <a:latin typeface="+mn-ea"/>
                          <a:ea typeface="+mn-ea"/>
                          <a:cs typeface="+mn-cs"/>
                        </a:rPr>
                        <a:t>年</a:t>
                      </a:r>
                      <a:r>
                        <a:rPr kumimoji="1" lang="en-US" altLang="ja-JP" sz="1050" kern="1200" baseline="0" dirty="0">
                          <a:solidFill>
                            <a:schemeClr val="tx1"/>
                          </a:solidFill>
                          <a:latin typeface="+mn-ea"/>
                          <a:ea typeface="+mn-ea"/>
                          <a:cs typeface="+mn-cs"/>
                        </a:rPr>
                        <a:t>6</a:t>
                      </a:r>
                      <a:r>
                        <a:rPr kumimoji="1" lang="ja-JP" altLang="en-US" sz="1050" kern="1200" baseline="0" dirty="0">
                          <a:solidFill>
                            <a:schemeClr val="tx1"/>
                          </a:solidFill>
                          <a:latin typeface="+mn-ea"/>
                          <a:ea typeface="+mn-ea"/>
                          <a:cs typeface="+mn-cs"/>
                        </a:rPr>
                        <a:t>月に「家庭系ごみ収集輸送事業改革プラン（</a:t>
                      </a:r>
                      <a:r>
                        <a:rPr kumimoji="1" lang="en-US" altLang="ja-JP" sz="1050" kern="1200" baseline="0" dirty="0">
                          <a:solidFill>
                            <a:schemeClr val="tx1"/>
                          </a:solidFill>
                          <a:latin typeface="+mn-ea"/>
                          <a:ea typeface="+mn-ea"/>
                          <a:cs typeface="+mn-cs"/>
                        </a:rPr>
                        <a:t>2017</a:t>
                      </a:r>
                      <a:r>
                        <a:rPr kumimoji="1" lang="ja-JP" altLang="en-US" sz="1050" kern="1200" baseline="0" dirty="0">
                          <a:solidFill>
                            <a:schemeClr val="tx1"/>
                          </a:solidFill>
                          <a:latin typeface="+mn-ea"/>
                          <a:ea typeface="+mn-ea"/>
                          <a:cs typeface="+mn-cs"/>
                        </a:rPr>
                        <a:t>～</a:t>
                      </a:r>
                      <a:r>
                        <a:rPr kumimoji="1" lang="en-US" altLang="ja-JP" sz="1050" kern="1200" baseline="0" dirty="0">
                          <a:solidFill>
                            <a:schemeClr val="tx1"/>
                          </a:solidFill>
                          <a:latin typeface="+mn-ea"/>
                          <a:ea typeface="+mn-ea"/>
                          <a:cs typeface="+mn-cs"/>
                        </a:rPr>
                        <a:t>2019</a:t>
                      </a:r>
                      <a:r>
                        <a:rPr kumimoji="1" lang="ja-JP" altLang="en-US" sz="1050" kern="1200" baseline="0" dirty="0">
                          <a:solidFill>
                            <a:schemeClr val="tx1"/>
                          </a:solidFill>
                          <a:latin typeface="+mn-ea"/>
                          <a:ea typeface="+mn-ea"/>
                          <a:cs typeface="+mn-cs"/>
                        </a:rPr>
                        <a:t>年度）」を策定し、引き続き、民間委託の順次拡大・推進を図りながら、徹底した効率化を実施</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88900" marR="0" indent="-88900" algn="l" defTabSz="914400" rtl="0" eaLnBrk="1" fontAlgn="auto" latinLnBrk="0" hangingPunct="1">
                        <a:lnSpc>
                          <a:spcPts val="1200"/>
                        </a:lnSpc>
                        <a:spcBef>
                          <a:spcPts val="0"/>
                        </a:spcBef>
                        <a:spcAft>
                          <a:spcPts val="0"/>
                        </a:spcAft>
                        <a:buClrTx/>
                        <a:buSzTx/>
                        <a:buFontTx/>
                        <a:buNone/>
                        <a:tabLst/>
                        <a:defRPr/>
                      </a:pPr>
                      <a:r>
                        <a:rPr kumimoji="1" lang="ja-JP" altLang="en-US" sz="1200" kern="1200" baseline="0" dirty="0">
                          <a:solidFill>
                            <a:schemeClr val="tx1"/>
                          </a:solidFill>
                          <a:latin typeface="+mn-ea"/>
                          <a:ea typeface="+mn-ea"/>
                          <a:cs typeface="+mn-cs"/>
                        </a:rPr>
                        <a:t>（収集輸送）</a:t>
                      </a:r>
                      <a:endParaRPr kumimoji="1" lang="en-US" altLang="ja-JP" sz="1200" kern="1200" baseline="0" dirty="0">
                        <a:solidFill>
                          <a:schemeClr val="tx1"/>
                        </a:solidFill>
                        <a:latin typeface="+mn-ea"/>
                        <a:ea typeface="+mn-ea"/>
                        <a:cs typeface="+mn-cs"/>
                      </a:endParaRPr>
                    </a:p>
                    <a:p>
                      <a:pPr marL="88900" marR="0" indent="-88900" algn="l" defTabSz="914400" rtl="0" eaLnBrk="1" fontAlgn="auto" latinLnBrk="0" hangingPunct="1">
                        <a:lnSpc>
                          <a:spcPts val="1200"/>
                        </a:lnSpc>
                        <a:spcBef>
                          <a:spcPts val="0"/>
                        </a:spcBef>
                        <a:spcAft>
                          <a:spcPts val="0"/>
                        </a:spcAft>
                        <a:buClrTx/>
                        <a:buSzTx/>
                        <a:buFontTx/>
                        <a:buNone/>
                        <a:tabLst/>
                        <a:defRPr/>
                      </a:pPr>
                      <a:r>
                        <a:rPr kumimoji="1" lang="ja-JP" altLang="en-US" sz="1200" u="none" kern="1200" baseline="0" dirty="0">
                          <a:solidFill>
                            <a:schemeClr val="tx1"/>
                          </a:solidFill>
                          <a:latin typeface="+mn-ea"/>
                          <a:ea typeface="+mn-ea"/>
                          <a:cs typeface="+mn-cs"/>
                        </a:rPr>
                        <a:t>・職員数の削減　▲</a:t>
                      </a:r>
                      <a:r>
                        <a:rPr kumimoji="1" lang="en-US" altLang="ja-JP" sz="1200" u="none" kern="1200" baseline="0" dirty="0">
                          <a:solidFill>
                            <a:schemeClr val="tx1"/>
                          </a:solidFill>
                          <a:latin typeface="+mn-ea"/>
                          <a:ea typeface="+mn-ea"/>
                          <a:cs typeface="+mn-cs"/>
                        </a:rPr>
                        <a:t>634</a:t>
                      </a:r>
                      <a:r>
                        <a:rPr kumimoji="1" lang="ja-JP" altLang="en-US" sz="1200" u="none" kern="1200" baseline="0" dirty="0">
                          <a:solidFill>
                            <a:schemeClr val="tx1"/>
                          </a:solidFill>
                          <a:latin typeface="+mn-ea"/>
                          <a:ea typeface="+mn-ea"/>
                          <a:cs typeface="+mn-cs"/>
                        </a:rPr>
                        <a:t>人</a:t>
                      </a:r>
                    </a:p>
                    <a:p>
                      <a:pPr marL="88900" marR="0" indent="-88900" algn="l" defTabSz="914400" rtl="0" eaLnBrk="1" fontAlgn="auto" latinLnBrk="0" hangingPunct="1">
                        <a:lnSpc>
                          <a:spcPts val="1200"/>
                        </a:lnSpc>
                        <a:spcBef>
                          <a:spcPts val="0"/>
                        </a:spcBef>
                        <a:spcAft>
                          <a:spcPts val="0"/>
                        </a:spcAft>
                        <a:buClrTx/>
                        <a:buSzTx/>
                        <a:buFontTx/>
                        <a:buNone/>
                        <a:tabLst/>
                        <a:defRPr/>
                      </a:pPr>
                      <a:r>
                        <a:rPr kumimoji="1" lang="ja-JP" altLang="en-US" sz="1200" u="none" kern="1200" baseline="0" dirty="0">
                          <a:solidFill>
                            <a:schemeClr val="tx1"/>
                          </a:solidFill>
                          <a:latin typeface="+mn-ea"/>
                          <a:ea typeface="+mn-ea"/>
                          <a:cs typeface="+mn-cs"/>
                        </a:rPr>
                        <a:t>　</a:t>
                      </a:r>
                      <a:r>
                        <a:rPr kumimoji="1" lang="en-US" altLang="ja-JP" sz="1200" u="none" kern="1200" baseline="0" dirty="0">
                          <a:solidFill>
                            <a:schemeClr val="tx1"/>
                          </a:solidFill>
                          <a:latin typeface="+mn-ea"/>
                          <a:ea typeface="+mn-ea"/>
                          <a:cs typeface="+mn-cs"/>
                        </a:rPr>
                        <a:t>2008</a:t>
                      </a:r>
                      <a:r>
                        <a:rPr kumimoji="1" lang="ja-JP" altLang="en-US" sz="1200" u="none" kern="1200" baseline="0" dirty="0">
                          <a:solidFill>
                            <a:schemeClr val="tx1"/>
                          </a:solidFill>
                          <a:latin typeface="+mn-ea"/>
                          <a:ea typeface="+mn-ea"/>
                          <a:cs typeface="+mn-cs"/>
                        </a:rPr>
                        <a:t>年度       </a:t>
                      </a:r>
                      <a:r>
                        <a:rPr kumimoji="1" lang="en-US" altLang="ja-JP" sz="1200" u="none" kern="1200" baseline="0" dirty="0">
                          <a:solidFill>
                            <a:schemeClr val="tx1"/>
                          </a:solidFill>
                          <a:latin typeface="+mn-ea"/>
                          <a:ea typeface="+mn-ea"/>
                          <a:cs typeface="+mn-cs"/>
                        </a:rPr>
                        <a:t>2017</a:t>
                      </a:r>
                      <a:r>
                        <a:rPr kumimoji="1" lang="ja-JP" altLang="en-US" sz="1200" u="none" kern="1200" baseline="0" dirty="0">
                          <a:solidFill>
                            <a:schemeClr val="tx1"/>
                          </a:solidFill>
                          <a:latin typeface="+mn-ea"/>
                          <a:ea typeface="+mn-ea"/>
                          <a:cs typeface="+mn-cs"/>
                        </a:rPr>
                        <a:t>年度</a:t>
                      </a:r>
                    </a:p>
                    <a:p>
                      <a:pPr marL="88900" marR="0" indent="-88900" algn="l" defTabSz="914400" rtl="0" eaLnBrk="1" fontAlgn="auto" latinLnBrk="0" hangingPunct="1">
                        <a:lnSpc>
                          <a:spcPts val="1200"/>
                        </a:lnSpc>
                        <a:spcBef>
                          <a:spcPts val="0"/>
                        </a:spcBef>
                        <a:spcAft>
                          <a:spcPts val="0"/>
                        </a:spcAft>
                        <a:buClrTx/>
                        <a:buSzTx/>
                        <a:buFontTx/>
                        <a:buNone/>
                        <a:tabLst/>
                        <a:defRPr/>
                      </a:pPr>
                      <a:r>
                        <a:rPr kumimoji="1" lang="ja-JP" altLang="en-US" sz="1200" u="none" kern="1200" baseline="0" dirty="0">
                          <a:solidFill>
                            <a:schemeClr val="tx1"/>
                          </a:solidFill>
                          <a:latin typeface="+mn-ea"/>
                          <a:ea typeface="+mn-ea"/>
                          <a:cs typeface="+mn-cs"/>
                        </a:rPr>
                        <a:t>   </a:t>
                      </a:r>
                      <a:r>
                        <a:rPr kumimoji="1" lang="en-US" altLang="ja-JP" sz="1200" u="none" kern="1200" baseline="0" dirty="0">
                          <a:solidFill>
                            <a:schemeClr val="tx1"/>
                          </a:solidFill>
                          <a:latin typeface="+mn-ea"/>
                          <a:ea typeface="+mn-ea"/>
                          <a:cs typeface="+mn-cs"/>
                        </a:rPr>
                        <a:t>2,291</a:t>
                      </a:r>
                      <a:r>
                        <a:rPr kumimoji="1" lang="ja-JP" altLang="en-US" sz="1200" u="none" kern="1200" baseline="0" dirty="0">
                          <a:solidFill>
                            <a:schemeClr val="tx1"/>
                          </a:solidFill>
                          <a:latin typeface="+mn-ea"/>
                          <a:ea typeface="+mn-ea"/>
                          <a:cs typeface="+mn-cs"/>
                        </a:rPr>
                        <a:t>人  ⇒  　 </a:t>
                      </a:r>
                      <a:r>
                        <a:rPr kumimoji="1" lang="en-US" altLang="ja-JP" sz="1200" u="none" kern="1200" baseline="0" dirty="0">
                          <a:solidFill>
                            <a:schemeClr val="tx1"/>
                          </a:solidFill>
                          <a:latin typeface="+mn-ea"/>
                          <a:ea typeface="+mn-ea"/>
                          <a:cs typeface="+mn-cs"/>
                        </a:rPr>
                        <a:t>1,657</a:t>
                      </a:r>
                      <a:r>
                        <a:rPr kumimoji="1" lang="ja-JP" altLang="en-US" sz="1200" u="none" kern="1200" baseline="0" dirty="0">
                          <a:solidFill>
                            <a:schemeClr val="tx1"/>
                          </a:solidFill>
                          <a:latin typeface="+mn-ea"/>
                          <a:ea typeface="+mn-ea"/>
                          <a:cs typeface="+mn-cs"/>
                        </a:rPr>
                        <a:t>名</a:t>
                      </a:r>
                    </a:p>
                    <a:p>
                      <a:pPr marL="88900" marR="0" indent="-88900" algn="l" defTabSz="914400" rtl="0" eaLnBrk="1" fontAlgn="auto" latinLnBrk="0" hangingPunct="1">
                        <a:lnSpc>
                          <a:spcPts val="1200"/>
                        </a:lnSpc>
                        <a:spcBef>
                          <a:spcPts val="0"/>
                        </a:spcBef>
                        <a:spcAft>
                          <a:spcPts val="0"/>
                        </a:spcAft>
                        <a:buClrTx/>
                        <a:buSzTx/>
                        <a:buFontTx/>
                        <a:buNone/>
                        <a:tabLst/>
                        <a:defRPr/>
                      </a:pPr>
                      <a:r>
                        <a:rPr kumimoji="1" lang="ja-JP" altLang="en-US" sz="1200" u="none" kern="1200" baseline="0" dirty="0">
                          <a:solidFill>
                            <a:schemeClr val="tx1"/>
                          </a:solidFill>
                          <a:latin typeface="+mn-ea"/>
                          <a:ea typeface="+mn-ea"/>
                          <a:cs typeface="+mn-cs"/>
                        </a:rPr>
                        <a:t>・人件費の削減　</a:t>
                      </a:r>
                      <a:r>
                        <a:rPr kumimoji="1" lang="ja-JP" altLang="en-US" sz="1200" b="0" u="none" kern="1200" baseline="0" dirty="0">
                          <a:solidFill>
                            <a:schemeClr val="tx1"/>
                          </a:solidFill>
                          <a:latin typeface="+mn-ea"/>
                          <a:ea typeface="+mn-ea"/>
                          <a:cs typeface="+mn-cs"/>
                        </a:rPr>
                        <a:t>▲</a:t>
                      </a:r>
                      <a:r>
                        <a:rPr kumimoji="1" lang="en-US" altLang="ja-JP" sz="1200" b="0" u="none" kern="1200" baseline="0" dirty="0">
                          <a:solidFill>
                            <a:schemeClr val="tx1"/>
                          </a:solidFill>
                          <a:latin typeface="+mn-ea"/>
                          <a:ea typeface="+mn-ea"/>
                          <a:cs typeface="+mn-cs"/>
                        </a:rPr>
                        <a:t>62</a:t>
                      </a:r>
                      <a:r>
                        <a:rPr kumimoji="1" lang="ja-JP" altLang="en-US" sz="1200" b="0" u="none" kern="1200" baseline="0" dirty="0">
                          <a:solidFill>
                            <a:schemeClr val="tx1"/>
                          </a:solidFill>
                          <a:latin typeface="+mn-ea"/>
                          <a:ea typeface="+mn-ea"/>
                          <a:cs typeface="+mn-cs"/>
                        </a:rPr>
                        <a:t>億円</a:t>
                      </a:r>
                    </a:p>
                    <a:p>
                      <a:pPr marL="88900" marR="0" indent="-88900" algn="l" defTabSz="914400" rtl="0" eaLnBrk="1" fontAlgn="auto" latinLnBrk="0" hangingPunct="1">
                        <a:lnSpc>
                          <a:spcPts val="1200"/>
                        </a:lnSpc>
                        <a:spcBef>
                          <a:spcPts val="0"/>
                        </a:spcBef>
                        <a:spcAft>
                          <a:spcPts val="0"/>
                        </a:spcAft>
                        <a:buClrTx/>
                        <a:buSzTx/>
                        <a:buFontTx/>
                        <a:buNone/>
                        <a:tabLst/>
                        <a:defRPr/>
                      </a:pPr>
                      <a:r>
                        <a:rPr kumimoji="1" lang="ja-JP" altLang="en-US" sz="1200" b="0" u="none" kern="1200" baseline="0" dirty="0">
                          <a:solidFill>
                            <a:schemeClr val="tx1"/>
                          </a:solidFill>
                          <a:latin typeface="+mn-ea"/>
                          <a:ea typeface="+mn-ea"/>
                          <a:cs typeface="+mn-cs"/>
                        </a:rPr>
                        <a:t>　</a:t>
                      </a:r>
                      <a:r>
                        <a:rPr kumimoji="1" lang="en-US" altLang="ja-JP" sz="1200" b="0" u="none" kern="1200" baseline="0" dirty="0">
                          <a:solidFill>
                            <a:schemeClr val="tx1"/>
                          </a:solidFill>
                          <a:latin typeface="+mn-ea"/>
                          <a:ea typeface="+mn-ea"/>
                          <a:cs typeface="+mn-cs"/>
                        </a:rPr>
                        <a:t>2008</a:t>
                      </a:r>
                      <a:r>
                        <a:rPr kumimoji="1" lang="ja-JP" altLang="en-US" sz="1200" b="0" u="none" kern="1200" baseline="0" dirty="0">
                          <a:solidFill>
                            <a:schemeClr val="tx1"/>
                          </a:solidFill>
                          <a:latin typeface="+mn-ea"/>
                          <a:ea typeface="+mn-ea"/>
                          <a:cs typeface="+mn-cs"/>
                        </a:rPr>
                        <a:t>年度決算   </a:t>
                      </a:r>
                      <a:r>
                        <a:rPr kumimoji="1" lang="en-US" altLang="ja-JP" sz="1200" b="0" u="none" kern="1200" baseline="0" dirty="0">
                          <a:solidFill>
                            <a:schemeClr val="tx1"/>
                          </a:solidFill>
                          <a:latin typeface="+mn-ea"/>
                          <a:ea typeface="+mn-ea"/>
                          <a:cs typeface="+mn-cs"/>
                        </a:rPr>
                        <a:t>2017</a:t>
                      </a:r>
                      <a:r>
                        <a:rPr kumimoji="1" lang="ja-JP" altLang="en-US" sz="1200" b="0" u="none" kern="1200" baseline="0" dirty="0">
                          <a:solidFill>
                            <a:schemeClr val="tx1"/>
                          </a:solidFill>
                          <a:latin typeface="+mn-ea"/>
                          <a:ea typeface="+mn-ea"/>
                          <a:cs typeface="+mn-cs"/>
                        </a:rPr>
                        <a:t>年度決算</a:t>
                      </a:r>
                    </a:p>
                    <a:p>
                      <a:pPr marL="88900" marR="0" indent="-88900" algn="l" defTabSz="914400" rtl="0" eaLnBrk="1" fontAlgn="auto" latinLnBrk="0" hangingPunct="1">
                        <a:lnSpc>
                          <a:spcPts val="1200"/>
                        </a:lnSpc>
                        <a:spcBef>
                          <a:spcPts val="0"/>
                        </a:spcBef>
                        <a:spcAft>
                          <a:spcPts val="0"/>
                        </a:spcAft>
                        <a:buClrTx/>
                        <a:buSzTx/>
                        <a:buFontTx/>
                        <a:buNone/>
                        <a:tabLst/>
                        <a:defRPr/>
                      </a:pPr>
                      <a:r>
                        <a:rPr kumimoji="1" lang="ja-JP" altLang="en-US" sz="1200" b="0" u="none" kern="1200" baseline="0" dirty="0">
                          <a:solidFill>
                            <a:schemeClr val="tx1"/>
                          </a:solidFill>
                          <a:latin typeface="+mn-ea"/>
                          <a:ea typeface="+mn-ea"/>
                          <a:cs typeface="+mn-cs"/>
                        </a:rPr>
                        <a:t>   　</a:t>
                      </a:r>
                      <a:r>
                        <a:rPr kumimoji="1" lang="en-US" altLang="ja-JP" sz="1200" b="0" u="none" kern="1200" baseline="0" dirty="0">
                          <a:solidFill>
                            <a:schemeClr val="tx1"/>
                          </a:solidFill>
                          <a:latin typeface="+mn-ea"/>
                          <a:ea typeface="+mn-ea"/>
                          <a:cs typeface="+mn-cs"/>
                        </a:rPr>
                        <a:t>180</a:t>
                      </a:r>
                      <a:r>
                        <a:rPr kumimoji="1" lang="ja-JP" altLang="en-US" sz="1200" b="0" u="none" kern="1200" baseline="0" dirty="0">
                          <a:solidFill>
                            <a:schemeClr val="tx1"/>
                          </a:solidFill>
                          <a:latin typeface="+mn-ea"/>
                          <a:ea typeface="+mn-ea"/>
                          <a:cs typeface="+mn-cs"/>
                        </a:rPr>
                        <a:t>億円  　⇒  　</a:t>
                      </a:r>
                      <a:r>
                        <a:rPr kumimoji="1" lang="en-US" altLang="ja-JP" sz="1200" b="0" u="none" kern="1200" baseline="0" dirty="0">
                          <a:solidFill>
                            <a:schemeClr val="tx1"/>
                          </a:solidFill>
                          <a:latin typeface="+mn-ea"/>
                          <a:ea typeface="+mn-ea"/>
                          <a:cs typeface="+mn-cs"/>
                        </a:rPr>
                        <a:t>118</a:t>
                      </a:r>
                      <a:r>
                        <a:rPr kumimoji="1" lang="ja-JP" altLang="en-US" sz="1200" u="none" kern="1200" baseline="0" dirty="0">
                          <a:solidFill>
                            <a:schemeClr val="tx1"/>
                          </a:solidFill>
                          <a:latin typeface="+mn-ea"/>
                          <a:ea typeface="+mn-ea"/>
                          <a:cs typeface="+mn-cs"/>
                        </a:rPr>
                        <a:t>億円</a:t>
                      </a:r>
                      <a:endParaRPr kumimoji="1" lang="en-US" altLang="ja-JP" sz="1200" u="none" kern="1200" baseline="0" dirty="0">
                        <a:solidFill>
                          <a:schemeClr val="tx1"/>
                        </a:solidFill>
                        <a:latin typeface="+mn-ea"/>
                        <a:ea typeface="+mn-ea"/>
                        <a:cs typeface="+mn-cs"/>
                      </a:endParaRPr>
                    </a:p>
                    <a:p>
                      <a:pPr marL="88900" marR="0" indent="-88900" algn="l" defTabSz="914400" rtl="0" eaLnBrk="1" fontAlgn="auto" latinLnBrk="0" hangingPunct="1">
                        <a:lnSpc>
                          <a:spcPts val="1200"/>
                        </a:lnSpc>
                        <a:spcBef>
                          <a:spcPts val="0"/>
                        </a:spcBef>
                        <a:spcAft>
                          <a:spcPts val="0"/>
                        </a:spcAft>
                        <a:buClrTx/>
                        <a:buSzTx/>
                        <a:buFontTx/>
                        <a:buNone/>
                        <a:tabLst/>
                        <a:defRPr/>
                      </a:pPr>
                      <a:endParaRPr kumimoji="1" lang="en-US" altLang="ja-JP" sz="1200" kern="1200" baseline="0" dirty="0">
                        <a:solidFill>
                          <a:schemeClr val="tx1"/>
                        </a:solidFill>
                        <a:latin typeface="+mn-ea"/>
                        <a:ea typeface="+mn-ea"/>
                        <a:cs typeface="+mn-cs"/>
                      </a:endParaRPr>
                    </a:p>
                    <a:p>
                      <a:pPr marL="88900" marR="0" indent="-88900" algn="l" defTabSz="914400" rtl="0" eaLnBrk="1" fontAlgn="auto" latinLnBrk="0" hangingPunct="1">
                        <a:lnSpc>
                          <a:spcPts val="1200"/>
                        </a:lnSpc>
                        <a:spcBef>
                          <a:spcPts val="0"/>
                        </a:spcBef>
                        <a:spcAft>
                          <a:spcPts val="0"/>
                        </a:spcAft>
                        <a:buClrTx/>
                        <a:buSzTx/>
                        <a:buFontTx/>
                        <a:buNone/>
                        <a:tabLst/>
                        <a:defRPr/>
                      </a:pPr>
                      <a:r>
                        <a:rPr kumimoji="1" lang="ja-JP" altLang="en-US" sz="1200" kern="1200" baseline="0" dirty="0">
                          <a:solidFill>
                            <a:schemeClr val="tx1"/>
                          </a:solidFill>
                          <a:latin typeface="+mn-ea"/>
                          <a:ea typeface="+mn-ea"/>
                          <a:cs typeface="+mn-cs"/>
                        </a:rPr>
                        <a:t>・改革プランの効果（推計）（</a:t>
                      </a:r>
                      <a:r>
                        <a:rPr kumimoji="1" lang="en-US" altLang="ja-JP" sz="1200" kern="1200" baseline="0" dirty="0">
                          <a:solidFill>
                            <a:schemeClr val="tx1"/>
                          </a:solidFill>
                          <a:latin typeface="+mn-ea"/>
                          <a:ea typeface="+mn-ea"/>
                          <a:cs typeface="+mn-cs"/>
                        </a:rPr>
                        <a:t>2017</a:t>
                      </a:r>
                      <a:r>
                        <a:rPr kumimoji="1" lang="ja-JP" altLang="en-US" sz="1200" kern="1200" baseline="0" dirty="0">
                          <a:solidFill>
                            <a:schemeClr val="tx1"/>
                          </a:solidFill>
                          <a:latin typeface="+mn-ea"/>
                          <a:ea typeface="+mn-ea"/>
                          <a:cs typeface="+mn-cs"/>
                        </a:rPr>
                        <a:t>～</a:t>
                      </a:r>
                      <a:r>
                        <a:rPr kumimoji="1" lang="en-US" altLang="ja-JP" sz="1200" kern="1200" baseline="0" dirty="0">
                          <a:solidFill>
                            <a:schemeClr val="tx1"/>
                          </a:solidFill>
                          <a:latin typeface="+mn-ea"/>
                          <a:ea typeface="+mn-ea"/>
                          <a:cs typeface="+mn-cs"/>
                        </a:rPr>
                        <a:t>2019</a:t>
                      </a:r>
                      <a:r>
                        <a:rPr kumimoji="1" lang="ja-JP" altLang="en-US" sz="1200" kern="1200" baseline="0" dirty="0">
                          <a:solidFill>
                            <a:schemeClr val="tx1"/>
                          </a:solidFill>
                          <a:latin typeface="+mn-ea"/>
                          <a:ea typeface="+mn-ea"/>
                          <a:cs typeface="+mn-cs"/>
                        </a:rPr>
                        <a:t>年度）</a:t>
                      </a:r>
                      <a:endParaRPr kumimoji="1" lang="en-US" altLang="ja-JP" sz="1200" kern="1200" baseline="0" dirty="0">
                        <a:solidFill>
                          <a:schemeClr val="tx1"/>
                        </a:solidFill>
                        <a:latin typeface="+mn-ea"/>
                        <a:ea typeface="+mn-ea"/>
                        <a:cs typeface="+mn-cs"/>
                      </a:endParaRPr>
                    </a:p>
                    <a:p>
                      <a:pPr marL="88900" marR="0" indent="-88900" algn="l" defTabSz="914400" rtl="0" eaLnBrk="1" fontAlgn="auto" latinLnBrk="0" hangingPunct="1">
                        <a:lnSpc>
                          <a:spcPts val="1200"/>
                        </a:lnSpc>
                        <a:spcBef>
                          <a:spcPts val="0"/>
                        </a:spcBef>
                        <a:spcAft>
                          <a:spcPts val="0"/>
                        </a:spcAft>
                        <a:buClrTx/>
                        <a:buSzTx/>
                        <a:buFontTx/>
                        <a:buNone/>
                        <a:tabLst/>
                        <a:defRPr/>
                      </a:pPr>
                      <a:r>
                        <a:rPr kumimoji="1" lang="ja-JP" altLang="en-US" sz="1200" kern="1200" baseline="0" dirty="0">
                          <a:solidFill>
                            <a:schemeClr val="tx1"/>
                          </a:solidFill>
                          <a:latin typeface="+mn-ea"/>
                          <a:ea typeface="+mn-ea"/>
                          <a:cs typeface="+mn-cs"/>
                        </a:rPr>
                        <a:t>　約</a:t>
                      </a:r>
                      <a:r>
                        <a:rPr kumimoji="1" lang="en-US" altLang="ja-JP" sz="1200" kern="1200" baseline="0" dirty="0">
                          <a:solidFill>
                            <a:schemeClr val="tx1"/>
                          </a:solidFill>
                          <a:latin typeface="+mn-ea"/>
                          <a:ea typeface="+mn-ea"/>
                          <a:cs typeface="+mn-cs"/>
                        </a:rPr>
                        <a:t>150 </a:t>
                      </a:r>
                      <a:r>
                        <a:rPr kumimoji="1" lang="ja-JP" altLang="en-US" sz="1200" kern="1200" baseline="0" dirty="0">
                          <a:solidFill>
                            <a:schemeClr val="tx1"/>
                          </a:solidFill>
                          <a:latin typeface="+mn-ea"/>
                          <a:ea typeface="+mn-ea"/>
                          <a:cs typeface="+mn-cs"/>
                        </a:rPr>
                        <a:t>名相当の削減　</a:t>
                      </a:r>
                      <a:endParaRPr kumimoji="1" lang="en-US" altLang="ja-JP" sz="1200" kern="1200" baseline="0" dirty="0">
                        <a:solidFill>
                          <a:schemeClr val="tx1"/>
                        </a:solidFill>
                        <a:latin typeface="+mn-ea"/>
                        <a:ea typeface="+mn-ea"/>
                        <a:cs typeface="+mn-cs"/>
                      </a:endParaRPr>
                    </a:p>
                    <a:p>
                      <a:pPr marL="88900" marR="0" indent="-88900" algn="l" defTabSz="914400" rtl="0" eaLnBrk="1" fontAlgn="auto" latinLnBrk="0" hangingPunct="1">
                        <a:lnSpc>
                          <a:spcPts val="1200"/>
                        </a:lnSpc>
                        <a:spcBef>
                          <a:spcPts val="0"/>
                        </a:spcBef>
                        <a:spcAft>
                          <a:spcPts val="0"/>
                        </a:spcAft>
                        <a:buClrTx/>
                        <a:buSzTx/>
                        <a:buFontTx/>
                        <a:buNone/>
                        <a:tabLst/>
                        <a:defRPr/>
                      </a:pPr>
                      <a:r>
                        <a:rPr kumimoji="1" lang="ja-JP" altLang="en-US" sz="1200" kern="1200" baseline="0" dirty="0">
                          <a:solidFill>
                            <a:schemeClr val="tx1"/>
                          </a:solidFill>
                          <a:latin typeface="+mn-ea"/>
                          <a:ea typeface="+mn-ea"/>
                          <a:cs typeface="+mn-cs"/>
                        </a:rPr>
                        <a:t>　▲</a:t>
                      </a:r>
                      <a:r>
                        <a:rPr kumimoji="1" lang="en-US" altLang="ja-JP" sz="1200" kern="1200" baseline="0" dirty="0">
                          <a:solidFill>
                            <a:schemeClr val="tx1"/>
                          </a:solidFill>
                          <a:latin typeface="+mn-ea"/>
                          <a:ea typeface="+mn-ea"/>
                          <a:cs typeface="+mn-cs"/>
                        </a:rPr>
                        <a:t>6.2</a:t>
                      </a:r>
                      <a:r>
                        <a:rPr kumimoji="1" lang="ja-JP" altLang="en-US" sz="1200" kern="1200" baseline="0" dirty="0">
                          <a:solidFill>
                            <a:schemeClr val="tx1"/>
                          </a:solidFill>
                          <a:latin typeface="+mn-ea"/>
                          <a:ea typeface="+mn-ea"/>
                          <a:cs typeface="+mn-cs"/>
                        </a:rPr>
                        <a:t>億円／年</a:t>
                      </a:r>
                      <a:endParaRPr kumimoji="1" lang="en-US" altLang="ja-JP" sz="1200" kern="1200" baseline="0" dirty="0">
                        <a:solidFill>
                          <a:schemeClr val="tx1"/>
                        </a:solidFill>
                        <a:latin typeface="+mn-ea"/>
                        <a:ea typeface="+mn-ea"/>
                        <a:cs typeface="+mn-cs"/>
                      </a:endParaRPr>
                    </a:p>
                    <a:p>
                      <a:pPr marL="88900" marR="0" indent="-88900" algn="l" defTabSz="914400" rtl="0" eaLnBrk="1" fontAlgn="auto" latinLnBrk="0" hangingPunct="1">
                        <a:lnSpc>
                          <a:spcPts val="1200"/>
                        </a:lnSpc>
                        <a:spcBef>
                          <a:spcPts val="0"/>
                        </a:spcBef>
                        <a:spcAft>
                          <a:spcPts val="0"/>
                        </a:spcAft>
                        <a:buClrTx/>
                        <a:buSzTx/>
                        <a:buFontTx/>
                        <a:buNone/>
                        <a:tabLst/>
                        <a:defRPr/>
                      </a:pPr>
                      <a:r>
                        <a:rPr kumimoji="1" lang="en-US" altLang="ja-JP" sz="1200" kern="1200" baseline="0" dirty="0">
                          <a:solidFill>
                            <a:schemeClr val="tx1"/>
                          </a:solidFill>
                          <a:latin typeface="+mn-ea"/>
                          <a:ea typeface="+mn-ea"/>
                          <a:cs typeface="+mn-cs"/>
                        </a:rPr>
                        <a:t>※</a:t>
                      </a:r>
                      <a:r>
                        <a:rPr kumimoji="1" lang="ja-JP" altLang="en-US" sz="1200" kern="1200" baseline="0" dirty="0">
                          <a:solidFill>
                            <a:schemeClr val="tx1"/>
                          </a:solidFill>
                          <a:latin typeface="+mn-ea"/>
                          <a:ea typeface="+mn-ea"/>
                          <a:cs typeface="+mn-cs"/>
                        </a:rPr>
                        <a:t>改革の成果は検証</a:t>
                      </a:r>
                      <a:endParaRPr kumimoji="1" lang="en-US" altLang="ja-JP" sz="1200" kern="1200" baseline="0" dirty="0">
                        <a:solidFill>
                          <a:schemeClr val="tx1"/>
                        </a:solidFill>
                        <a:latin typeface="+mn-ea"/>
                        <a:ea typeface="+mn-ea"/>
                        <a:cs typeface="+mn-cs"/>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0001"/>
                  </a:ext>
                </a:extLst>
              </a:tr>
              <a:tr h="491347">
                <a:tc>
                  <a:txBody>
                    <a:bodyPr/>
                    <a:lstStyle/>
                    <a:p>
                      <a:endParaRPr lang="ja-JP" altLang="en-US"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ja-JP" altLang="en-US"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88900" marR="0" indent="-88900" algn="l" defTabSz="914400" rtl="0" eaLnBrk="1" fontAlgn="auto" latinLnBrk="0" hangingPunct="1">
                        <a:lnSpc>
                          <a:spcPts val="1200"/>
                        </a:lnSpc>
                        <a:spcBef>
                          <a:spcPts val="0"/>
                        </a:spcBef>
                        <a:spcAft>
                          <a:spcPts val="0"/>
                        </a:spcAft>
                        <a:buClrTx/>
                        <a:buSzTx/>
                        <a:buFontTx/>
                        <a:buNone/>
                        <a:tabLst/>
                        <a:defRPr/>
                      </a:pPr>
                      <a:endParaRPr kumimoji="1" lang="ja-JP" altLang="en-US" sz="1200" kern="1200" baseline="0" dirty="0">
                        <a:solidFill>
                          <a:schemeClr val="tx1"/>
                        </a:solidFill>
                        <a:latin typeface="+mn-ea"/>
                        <a:ea typeface="+mn-ea"/>
                        <a:cs typeface="+mn-cs"/>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88900" marR="0" indent="-88900" algn="l" defTabSz="914400" rtl="0" eaLnBrk="1" fontAlgn="auto" latinLnBrk="0" hangingPunct="1">
                        <a:lnSpc>
                          <a:spcPts val="1200"/>
                        </a:lnSpc>
                        <a:spcBef>
                          <a:spcPts val="0"/>
                        </a:spcBef>
                        <a:spcAft>
                          <a:spcPts val="0"/>
                        </a:spcAft>
                        <a:buClrTx/>
                        <a:buSzTx/>
                        <a:buFontTx/>
                        <a:buNone/>
                        <a:tabLst/>
                        <a:defRPr/>
                      </a:pPr>
                      <a:endParaRPr kumimoji="1" lang="ja-JP" altLang="en-US" sz="1200" kern="1200" baseline="0" dirty="0">
                        <a:solidFill>
                          <a:schemeClr val="tx1"/>
                        </a:solidFill>
                        <a:latin typeface="+mn-ea"/>
                        <a:ea typeface="+mn-ea"/>
                        <a:cs typeface="+mn-cs"/>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0002"/>
                  </a:ext>
                </a:extLst>
              </a:tr>
            </a:tbl>
          </a:graphicData>
        </a:graphic>
      </p:graphicFrame>
      <p:sp>
        <p:nvSpPr>
          <p:cNvPr id="8" name="スライド番号プレースホルダ 7"/>
          <p:cNvSpPr>
            <a:spLocks noGrp="1"/>
          </p:cNvSpPr>
          <p:nvPr>
            <p:ph type="sldNum" sz="quarter" idx="12"/>
          </p:nvPr>
        </p:nvSpPr>
        <p:spPr/>
        <p:txBody>
          <a:bodyPr/>
          <a:lstStyle/>
          <a:p>
            <a:fld id="{CCEC3038-1CF1-4B63-9920-55248DCFBA97}" type="slidenum">
              <a:rPr kumimoji="1" lang="ja-JP" altLang="en-US" smtClean="0"/>
              <a:pPr/>
              <a:t>93</a:t>
            </a:fld>
            <a:endParaRPr kumimoji="1" lang="ja-JP" altLang="en-US" dirty="0"/>
          </a:p>
        </p:txBody>
      </p:sp>
      <p:sp>
        <p:nvSpPr>
          <p:cNvPr id="6" name="テキスト ボックス 5"/>
          <p:cNvSpPr txBox="1"/>
          <p:nvPr/>
        </p:nvSpPr>
        <p:spPr>
          <a:xfrm>
            <a:off x="0" y="0"/>
            <a:ext cx="7524328" cy="461665"/>
          </a:xfrm>
          <a:prstGeom prst="rect">
            <a:avLst/>
          </a:prstGeom>
          <a:solidFill>
            <a:srgbClr val="0070C0"/>
          </a:solidFill>
        </p:spPr>
        <p:txBody>
          <a:bodyPr wrap="square" rtlCol="0">
            <a:spAutoFit/>
          </a:bodyPr>
          <a:lstStyle/>
          <a:p>
            <a:r>
              <a:rPr lang="en-US" altLang="ja-JP" sz="2400" b="1" u="sng" dirty="0">
                <a:solidFill>
                  <a:schemeClr val="bg1"/>
                </a:solidFill>
                <a:latin typeface="+mn-ea"/>
              </a:rPr>
              <a:t>Ⅱ</a:t>
            </a:r>
            <a:r>
              <a:rPr kumimoji="1" lang="en-US" altLang="ja-JP" sz="2400" b="1" u="sng" dirty="0">
                <a:solidFill>
                  <a:schemeClr val="bg1"/>
                </a:solidFill>
                <a:latin typeface="+mn-ea"/>
                <a:ea typeface="+mn-ea"/>
              </a:rPr>
              <a:t>【</a:t>
            </a:r>
            <a:r>
              <a:rPr lang="ja-JP" altLang="en-US" sz="2400" b="1" u="sng" dirty="0">
                <a:solidFill>
                  <a:schemeClr val="bg1"/>
                </a:solidFill>
                <a:latin typeface="+mn-ea"/>
              </a:rPr>
              <a:t>民営化の取組</a:t>
            </a:r>
            <a:r>
              <a:rPr kumimoji="1" lang="en-US" altLang="ja-JP" sz="2400" b="1" u="sng" dirty="0">
                <a:solidFill>
                  <a:schemeClr val="bg1"/>
                </a:solidFill>
                <a:latin typeface="+mn-ea"/>
                <a:ea typeface="+mn-ea"/>
              </a:rPr>
              <a:t>】(</a:t>
            </a:r>
            <a:r>
              <a:rPr lang="en-US" altLang="ja-JP" sz="2400" b="1" u="sng" dirty="0">
                <a:solidFill>
                  <a:schemeClr val="bg1"/>
                </a:solidFill>
                <a:latin typeface="+mn-ea"/>
              </a:rPr>
              <a:t>6</a:t>
            </a:r>
            <a:r>
              <a:rPr kumimoji="1" lang="en-US" altLang="ja-JP" sz="2400" b="1" u="sng" dirty="0">
                <a:solidFill>
                  <a:schemeClr val="bg1"/>
                </a:solidFill>
                <a:latin typeface="+mn-ea"/>
                <a:ea typeface="+mn-ea"/>
              </a:rPr>
              <a:t>)</a:t>
            </a:r>
            <a:r>
              <a:rPr kumimoji="1" lang="ja-JP" altLang="en-US" sz="2400" b="1" u="sng" dirty="0">
                <a:solidFill>
                  <a:schemeClr val="bg1"/>
                </a:solidFill>
                <a:latin typeface="+mn-ea"/>
                <a:ea typeface="+mn-ea"/>
              </a:rPr>
              <a:t>　</a:t>
            </a:r>
            <a:r>
              <a:rPr lang="ja-JP" altLang="en-US" sz="2400" b="1" u="sng" dirty="0">
                <a:solidFill>
                  <a:schemeClr val="bg1"/>
                </a:solidFill>
                <a:latin typeface="+mn-ea"/>
              </a:rPr>
              <a:t>ごみ（一般廃棄物）</a:t>
            </a:r>
          </a:p>
        </p:txBody>
      </p:sp>
      <p:sp>
        <p:nvSpPr>
          <p:cNvPr id="9" name="テキスト ボックス 8"/>
          <p:cNvSpPr txBox="1"/>
          <p:nvPr/>
        </p:nvSpPr>
        <p:spPr>
          <a:xfrm>
            <a:off x="7884368" y="0"/>
            <a:ext cx="1187624" cy="307777"/>
          </a:xfrm>
          <a:prstGeom prst="rect">
            <a:avLst/>
          </a:prstGeom>
          <a:noFill/>
        </p:spPr>
        <p:txBody>
          <a:bodyPr wrap="square" rtlCol="0">
            <a:spAutoFit/>
          </a:bodyPr>
          <a:lstStyle/>
          <a:p>
            <a:r>
              <a:rPr kumimoji="1" lang="en-US" altLang="ja-JP" sz="1400" dirty="0"/>
              <a:t>C4</a:t>
            </a:r>
            <a:endParaRPr kumimoji="1" lang="ja-JP" altLang="en-US" sz="1400" dirty="0"/>
          </a:p>
        </p:txBody>
      </p:sp>
    </p:spTree>
    <p:extLst>
      <p:ext uri="{BB962C8B-B14F-4D97-AF65-F5344CB8AC3E}">
        <p14:creationId xmlns:p14="http://schemas.microsoft.com/office/powerpoint/2010/main" val="1919623029"/>
      </p:ext>
    </p:extLst>
  </p:cSld>
  <p:clrMapOvr>
    <a:masterClrMapping/>
  </p:clrMapOvr>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角丸四角形 11"/>
          <p:cNvSpPr/>
          <p:nvPr/>
        </p:nvSpPr>
        <p:spPr>
          <a:xfrm>
            <a:off x="4334768" y="1717700"/>
            <a:ext cx="2055124" cy="474464"/>
          </a:xfrm>
          <a:prstGeom prst="roundRect">
            <a:avLst>
              <a:gd name="adj" fmla="val 5191"/>
            </a:avLst>
          </a:prstGeom>
          <a:solidFill>
            <a:schemeClr val="accent6">
              <a:lumMod val="60000"/>
              <a:lumOff val="40000"/>
              <a:alpha val="5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 name="角丸四角形 12"/>
          <p:cNvSpPr/>
          <p:nvPr/>
        </p:nvSpPr>
        <p:spPr>
          <a:xfrm>
            <a:off x="6493018" y="1844824"/>
            <a:ext cx="2315860" cy="1958894"/>
          </a:xfrm>
          <a:prstGeom prst="roundRect">
            <a:avLst>
              <a:gd name="adj" fmla="val 5191"/>
            </a:avLst>
          </a:prstGeom>
          <a:solidFill>
            <a:schemeClr val="accent6">
              <a:lumMod val="60000"/>
              <a:lumOff val="40000"/>
              <a:alpha val="5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 name="スライド番号プレースホルダ 7"/>
          <p:cNvSpPr>
            <a:spLocks noGrp="1"/>
          </p:cNvSpPr>
          <p:nvPr>
            <p:ph type="sldNum" sz="quarter" idx="12"/>
          </p:nvPr>
        </p:nvSpPr>
        <p:spPr/>
        <p:txBody>
          <a:bodyPr/>
          <a:lstStyle/>
          <a:p>
            <a:fld id="{CCEC3038-1CF1-4B63-9920-55248DCFBA97}" type="slidenum">
              <a:rPr kumimoji="1" lang="ja-JP" altLang="en-US" smtClean="0"/>
              <a:pPr/>
              <a:t>94</a:t>
            </a:fld>
            <a:endParaRPr kumimoji="1" lang="ja-JP" altLang="en-US" dirty="0"/>
          </a:p>
        </p:txBody>
      </p:sp>
      <p:sp>
        <p:nvSpPr>
          <p:cNvPr id="6" name="テキスト ボックス 5"/>
          <p:cNvSpPr txBox="1"/>
          <p:nvPr/>
        </p:nvSpPr>
        <p:spPr>
          <a:xfrm>
            <a:off x="0" y="0"/>
            <a:ext cx="7524328" cy="461665"/>
          </a:xfrm>
          <a:prstGeom prst="rect">
            <a:avLst/>
          </a:prstGeom>
          <a:solidFill>
            <a:srgbClr val="0070C0"/>
          </a:solidFill>
        </p:spPr>
        <p:txBody>
          <a:bodyPr wrap="square" rtlCol="0">
            <a:spAutoFit/>
          </a:bodyPr>
          <a:lstStyle/>
          <a:p>
            <a:r>
              <a:rPr lang="en-US" altLang="ja-JP" sz="2400" b="1" u="sng" dirty="0">
                <a:solidFill>
                  <a:schemeClr val="bg1"/>
                </a:solidFill>
                <a:latin typeface="+mn-ea"/>
              </a:rPr>
              <a:t>Ⅱ</a:t>
            </a:r>
            <a:r>
              <a:rPr kumimoji="1" lang="en-US" altLang="ja-JP" sz="2400" b="1" u="sng" dirty="0">
                <a:solidFill>
                  <a:schemeClr val="bg1"/>
                </a:solidFill>
                <a:latin typeface="+mn-ea"/>
                <a:ea typeface="+mn-ea"/>
              </a:rPr>
              <a:t>【</a:t>
            </a:r>
            <a:r>
              <a:rPr lang="ja-JP" altLang="en-US" sz="2400" b="1" u="sng" dirty="0">
                <a:solidFill>
                  <a:schemeClr val="bg1"/>
                </a:solidFill>
                <a:latin typeface="+mn-ea"/>
              </a:rPr>
              <a:t>民営化の取組</a:t>
            </a:r>
            <a:r>
              <a:rPr kumimoji="1" lang="en-US" altLang="ja-JP" sz="2400" b="1" u="sng" dirty="0">
                <a:solidFill>
                  <a:schemeClr val="bg1"/>
                </a:solidFill>
                <a:latin typeface="+mn-ea"/>
                <a:ea typeface="+mn-ea"/>
              </a:rPr>
              <a:t>】(</a:t>
            </a:r>
            <a:r>
              <a:rPr lang="en-US" altLang="ja-JP" sz="2400" b="1" u="sng" dirty="0">
                <a:solidFill>
                  <a:schemeClr val="bg1"/>
                </a:solidFill>
                <a:latin typeface="+mn-ea"/>
              </a:rPr>
              <a:t>6</a:t>
            </a:r>
            <a:r>
              <a:rPr kumimoji="1" lang="en-US" altLang="ja-JP" sz="2400" b="1" u="sng" dirty="0">
                <a:solidFill>
                  <a:schemeClr val="bg1"/>
                </a:solidFill>
                <a:latin typeface="+mn-ea"/>
                <a:ea typeface="+mn-ea"/>
              </a:rPr>
              <a:t>)</a:t>
            </a:r>
            <a:r>
              <a:rPr kumimoji="1" lang="ja-JP" altLang="en-US" sz="2400" b="1" u="sng" dirty="0">
                <a:solidFill>
                  <a:schemeClr val="bg1"/>
                </a:solidFill>
                <a:latin typeface="+mn-ea"/>
                <a:ea typeface="+mn-ea"/>
              </a:rPr>
              <a:t>　</a:t>
            </a:r>
            <a:r>
              <a:rPr lang="ja-JP" altLang="en-US" sz="2400" b="1" u="sng" dirty="0">
                <a:solidFill>
                  <a:schemeClr val="bg1"/>
                </a:solidFill>
                <a:latin typeface="+mn-ea"/>
              </a:rPr>
              <a:t>ごみ（一般廃棄物）</a:t>
            </a:r>
          </a:p>
        </p:txBody>
      </p:sp>
      <p:sp>
        <p:nvSpPr>
          <p:cNvPr id="9" name="テキスト ボックス 8"/>
          <p:cNvSpPr txBox="1"/>
          <p:nvPr/>
        </p:nvSpPr>
        <p:spPr>
          <a:xfrm>
            <a:off x="7884368" y="0"/>
            <a:ext cx="1187624" cy="307777"/>
          </a:xfrm>
          <a:prstGeom prst="rect">
            <a:avLst/>
          </a:prstGeom>
          <a:noFill/>
        </p:spPr>
        <p:txBody>
          <a:bodyPr wrap="square" rtlCol="0">
            <a:spAutoFit/>
          </a:bodyPr>
          <a:lstStyle/>
          <a:p>
            <a:r>
              <a:rPr kumimoji="1" lang="en-US" altLang="ja-JP" sz="1400" dirty="0"/>
              <a:t>C4</a:t>
            </a:r>
            <a:endParaRPr kumimoji="1" lang="ja-JP" altLang="en-US" sz="1400" dirty="0"/>
          </a:p>
        </p:txBody>
      </p:sp>
      <p:graphicFrame>
        <p:nvGraphicFramePr>
          <p:cNvPr id="10" name="表 9"/>
          <p:cNvGraphicFramePr>
            <a:graphicFrameLocks noGrp="1"/>
          </p:cNvGraphicFramePr>
          <p:nvPr>
            <p:extLst/>
          </p:nvPr>
        </p:nvGraphicFramePr>
        <p:xfrm>
          <a:off x="140612" y="529308"/>
          <a:ext cx="8640960" cy="3274409"/>
        </p:xfrm>
        <a:graphic>
          <a:graphicData uri="http://schemas.openxmlformats.org/drawingml/2006/table">
            <a:tbl>
              <a:tblPr firstRow="1">
                <a:tableStyleId>{5C22544A-7EE6-4342-B048-85BDC9FD1C3A}</a:tableStyleId>
              </a:tblPr>
              <a:tblGrid>
                <a:gridCol w="2160240">
                  <a:extLst>
                    <a:ext uri="{9D8B030D-6E8A-4147-A177-3AD203B41FA5}">
                      <a16:colId xmlns:a16="http://schemas.microsoft.com/office/drawing/2014/main" xmlns="" val="20000"/>
                    </a:ext>
                  </a:extLst>
                </a:gridCol>
                <a:gridCol w="2013783">
                  <a:extLst>
                    <a:ext uri="{9D8B030D-6E8A-4147-A177-3AD203B41FA5}">
                      <a16:colId xmlns:a16="http://schemas.microsoft.com/office/drawing/2014/main" xmlns="" val="20001"/>
                    </a:ext>
                  </a:extLst>
                </a:gridCol>
                <a:gridCol w="2123626">
                  <a:extLst>
                    <a:ext uri="{9D8B030D-6E8A-4147-A177-3AD203B41FA5}">
                      <a16:colId xmlns:a16="http://schemas.microsoft.com/office/drawing/2014/main" xmlns="" val="20002"/>
                    </a:ext>
                  </a:extLst>
                </a:gridCol>
                <a:gridCol w="2343311">
                  <a:extLst>
                    <a:ext uri="{9D8B030D-6E8A-4147-A177-3AD203B41FA5}">
                      <a16:colId xmlns:a16="http://schemas.microsoft.com/office/drawing/2014/main" xmlns="" val="20003"/>
                    </a:ext>
                  </a:extLst>
                </a:gridCol>
              </a:tblGrid>
              <a:tr h="352727">
                <a:tc>
                  <a:txBody>
                    <a:bodyPr/>
                    <a:lstStyle/>
                    <a:p>
                      <a:pPr algn="ctr">
                        <a:lnSpc>
                          <a:spcPts val="2000"/>
                        </a:lnSpc>
                      </a:pPr>
                      <a:r>
                        <a:rPr kumimoji="1" lang="ja-JP" altLang="en-US" sz="1400" dirty="0">
                          <a:solidFill>
                            <a:schemeClr val="tx1"/>
                          </a:solidFill>
                        </a:rPr>
                        <a:t>＜</a:t>
                      </a:r>
                      <a:r>
                        <a:rPr kumimoji="1" lang="en-US" altLang="ja-JP" sz="1400" dirty="0">
                          <a:solidFill>
                            <a:schemeClr val="tx1"/>
                          </a:solidFill>
                        </a:rPr>
                        <a:t>Why</a:t>
                      </a:r>
                      <a:r>
                        <a:rPr kumimoji="1" lang="ja-JP" altLang="en-US" sz="1400" dirty="0">
                          <a:solidFill>
                            <a:schemeClr val="tx1"/>
                          </a:solidFill>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ts val="2000"/>
                        </a:lnSpc>
                      </a:pPr>
                      <a:r>
                        <a:rPr kumimoji="1" lang="ja-JP" altLang="en-US" sz="1400" dirty="0">
                          <a:solidFill>
                            <a:schemeClr val="tx1"/>
                          </a:solidFill>
                        </a:rPr>
                        <a:t>＜</a:t>
                      </a:r>
                      <a:r>
                        <a:rPr kumimoji="1" lang="en-US" altLang="ja-JP" sz="1400" dirty="0">
                          <a:solidFill>
                            <a:schemeClr val="tx1"/>
                          </a:solidFill>
                        </a:rPr>
                        <a:t>Vision</a:t>
                      </a:r>
                      <a:r>
                        <a:rPr kumimoji="1" lang="ja-JP" altLang="en-US" sz="1400" dirty="0">
                          <a:solidFill>
                            <a:schemeClr val="tx1"/>
                          </a:solidFill>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ts val="2000"/>
                        </a:lnSpc>
                      </a:pPr>
                      <a:r>
                        <a:rPr kumimoji="1" lang="ja-JP" altLang="en-US" sz="1400" dirty="0">
                          <a:solidFill>
                            <a:schemeClr val="tx1"/>
                          </a:solidFill>
                        </a:rPr>
                        <a:t>＜</a:t>
                      </a:r>
                      <a:r>
                        <a:rPr kumimoji="1" lang="en-US" altLang="ja-JP" sz="1400" dirty="0">
                          <a:solidFill>
                            <a:schemeClr val="tx1"/>
                          </a:solidFill>
                        </a:rPr>
                        <a:t>What</a:t>
                      </a:r>
                      <a:r>
                        <a:rPr kumimoji="1" lang="ja-JP" altLang="en-US" sz="1400" dirty="0">
                          <a:solidFill>
                            <a:schemeClr val="tx1"/>
                          </a:solidFill>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ts val="2000"/>
                        </a:lnSpc>
                      </a:pPr>
                      <a:r>
                        <a:rPr kumimoji="1" lang="ja-JP" altLang="en-US" sz="1400" dirty="0">
                          <a:solidFill>
                            <a:schemeClr val="tx1"/>
                          </a:solidFill>
                        </a:rPr>
                        <a:t>＜</a:t>
                      </a:r>
                      <a:r>
                        <a:rPr kumimoji="1" lang="en-US" altLang="ja-JP" sz="1400" dirty="0">
                          <a:solidFill>
                            <a:schemeClr val="tx1"/>
                          </a:solidFill>
                        </a:rPr>
                        <a:t>Outcome</a:t>
                      </a:r>
                      <a:r>
                        <a:rPr kumimoji="1" lang="ja-JP" altLang="en-US" sz="1400" dirty="0">
                          <a:solidFill>
                            <a:schemeClr val="tx1"/>
                          </a:solidFill>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xmlns="" val="10000"/>
                  </a:ext>
                </a:extLst>
              </a:tr>
              <a:tr h="338478">
                <a:tc>
                  <a:txBody>
                    <a:bodyPr/>
                    <a:lstStyle/>
                    <a:p>
                      <a:pPr marL="88900" indent="-88900">
                        <a:lnSpc>
                          <a:spcPts val="1200"/>
                        </a:lnSpc>
                      </a:pPr>
                      <a:endParaRPr kumimoji="1" lang="en-US" altLang="ja-JP" sz="1200" kern="1200" baseline="0" dirty="0">
                        <a:solidFill>
                          <a:schemeClr val="tx1"/>
                        </a:solidFill>
                        <a:latin typeface="+mn-ea"/>
                        <a:ea typeface="+mn-ea"/>
                        <a:cs typeface="+mn-cs"/>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88900" marR="0" indent="-88900" algn="l" defTabSz="914400" rtl="0" eaLnBrk="1" fontAlgn="auto" latinLnBrk="0" hangingPunct="1">
                        <a:lnSpc>
                          <a:spcPts val="1200"/>
                        </a:lnSpc>
                        <a:spcBef>
                          <a:spcPts val="0"/>
                        </a:spcBef>
                        <a:spcAft>
                          <a:spcPts val="0"/>
                        </a:spcAft>
                        <a:buClrTx/>
                        <a:buSzTx/>
                        <a:buFontTx/>
                        <a:buNone/>
                        <a:tabLst/>
                        <a:defRPr/>
                      </a:pPr>
                      <a:endParaRPr kumimoji="1" lang="ja-JP" altLang="en-US" sz="1200" kern="1200" baseline="0" dirty="0">
                        <a:solidFill>
                          <a:schemeClr val="tx1"/>
                        </a:solidFill>
                        <a:latin typeface="+mn-ea"/>
                        <a:ea typeface="+mn-ea"/>
                        <a:cs typeface="+mn-cs"/>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88900" marR="0" indent="-88900" algn="l" defTabSz="914400" rtl="0" eaLnBrk="1" fontAlgn="auto" latinLnBrk="0" hangingPunct="1">
                        <a:lnSpc>
                          <a:spcPts val="1200"/>
                        </a:lnSpc>
                        <a:spcBef>
                          <a:spcPts val="0"/>
                        </a:spcBef>
                        <a:spcAft>
                          <a:spcPts val="0"/>
                        </a:spcAft>
                        <a:buClrTx/>
                        <a:buSzTx/>
                        <a:buFontTx/>
                        <a:buNone/>
                        <a:tabLst/>
                        <a:defRPr/>
                      </a:pPr>
                      <a:endParaRPr kumimoji="1" lang="en-US" altLang="ja-JP" sz="1200" kern="1200" baseline="0" dirty="0">
                        <a:solidFill>
                          <a:schemeClr val="tx1"/>
                        </a:solidFill>
                        <a:latin typeface="+mn-ea"/>
                        <a:ea typeface="+mn-ea"/>
                        <a:cs typeface="+mn-cs"/>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88900" marR="0" indent="-88900" algn="l" defTabSz="914400" rtl="0" eaLnBrk="1" fontAlgn="auto" latinLnBrk="0" hangingPunct="1">
                        <a:lnSpc>
                          <a:spcPts val="1200"/>
                        </a:lnSpc>
                        <a:spcBef>
                          <a:spcPts val="0"/>
                        </a:spcBef>
                        <a:spcAft>
                          <a:spcPts val="0"/>
                        </a:spcAft>
                        <a:buClrTx/>
                        <a:buSzTx/>
                        <a:buFontTx/>
                        <a:buNone/>
                        <a:tabLst/>
                        <a:defRPr/>
                      </a:pPr>
                      <a:endParaRPr kumimoji="1" lang="en-US" altLang="ja-JP" sz="1200" kern="1200" baseline="0" dirty="0">
                        <a:solidFill>
                          <a:schemeClr val="tx1"/>
                        </a:solidFill>
                        <a:latin typeface="+mn-ea"/>
                        <a:ea typeface="+mn-ea"/>
                        <a:cs typeface="+mn-cs"/>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0001"/>
                  </a:ext>
                </a:extLst>
              </a:tr>
              <a:tr h="2583204">
                <a:tc>
                  <a:txBody>
                    <a:bodyPr/>
                    <a:lstStyle/>
                    <a:p>
                      <a:pPr marL="88900" indent="-88900">
                        <a:lnSpc>
                          <a:spcPts val="1200"/>
                        </a:lnSpc>
                      </a:pPr>
                      <a:r>
                        <a:rPr kumimoji="1" lang="ja-JP" altLang="en-US" sz="1200" kern="1200" baseline="0" dirty="0">
                          <a:solidFill>
                            <a:schemeClr val="tx1"/>
                          </a:solidFill>
                          <a:latin typeface="+mn-ea"/>
                          <a:ea typeface="+mn-ea"/>
                          <a:cs typeface="+mn-cs"/>
                        </a:rPr>
                        <a:t>（焼却処理）</a:t>
                      </a:r>
                    </a:p>
                    <a:p>
                      <a:pPr marL="88900" indent="-88900">
                        <a:lnSpc>
                          <a:spcPts val="1200"/>
                        </a:lnSpc>
                      </a:pPr>
                      <a:r>
                        <a:rPr kumimoji="1" lang="ja-JP" altLang="en-US" sz="1200" kern="1200" baseline="0" dirty="0">
                          <a:solidFill>
                            <a:schemeClr val="tx1"/>
                          </a:solidFill>
                          <a:latin typeface="+mn-ea"/>
                          <a:ea typeface="+mn-ea"/>
                          <a:cs typeface="+mn-cs"/>
                        </a:rPr>
                        <a:t>・減量施策の推進や将来の人口減により更なるごみ量減が見込まれることから、ごみ量に基づいた焼却工場配置が必要。</a:t>
                      </a:r>
                    </a:p>
                    <a:p>
                      <a:pPr marL="88900" indent="-88900">
                        <a:lnSpc>
                          <a:spcPts val="1200"/>
                        </a:lnSpc>
                      </a:pPr>
                      <a:r>
                        <a:rPr kumimoji="1" lang="ja-JP" altLang="en-US" sz="1200" kern="1200" baseline="0" dirty="0">
                          <a:solidFill>
                            <a:schemeClr val="tx1"/>
                          </a:solidFill>
                          <a:latin typeface="+mn-ea"/>
                          <a:ea typeface="+mn-ea"/>
                          <a:cs typeface="+mn-cs"/>
                        </a:rPr>
                        <a:t>・ごみ処理には広域化が必要とする国の方針。</a:t>
                      </a:r>
                    </a:p>
                    <a:p>
                      <a:pPr marL="88900" indent="-88900">
                        <a:lnSpc>
                          <a:spcPts val="1200"/>
                        </a:lnSpc>
                      </a:pPr>
                      <a:r>
                        <a:rPr kumimoji="1" lang="ja-JP" altLang="en-US" sz="1200" kern="1200" baseline="0" dirty="0">
                          <a:solidFill>
                            <a:schemeClr val="tx1"/>
                          </a:solidFill>
                          <a:latin typeface="+mn-ea"/>
                          <a:ea typeface="+mn-ea"/>
                          <a:cs typeface="+mn-cs"/>
                        </a:rPr>
                        <a:t>・工場建設のコストが大きい。</a:t>
                      </a:r>
                    </a:p>
                    <a:p>
                      <a:pPr marL="88900" indent="-88900">
                        <a:lnSpc>
                          <a:spcPts val="1200"/>
                        </a:lnSpc>
                      </a:pPr>
                      <a:r>
                        <a:rPr kumimoji="1" lang="ja-JP" altLang="en-US" sz="1200" kern="1200" baseline="0" dirty="0">
                          <a:solidFill>
                            <a:schemeClr val="tx1"/>
                          </a:solidFill>
                          <a:latin typeface="+mn-ea"/>
                          <a:ea typeface="+mn-ea"/>
                          <a:cs typeface="+mn-cs"/>
                        </a:rPr>
                        <a:t>・民間事業者の活用が進んで</a:t>
                      </a:r>
                    </a:p>
                    <a:p>
                      <a:pPr marL="88900" indent="-88900">
                        <a:lnSpc>
                          <a:spcPts val="1200"/>
                        </a:lnSpc>
                      </a:pPr>
                      <a:r>
                        <a:rPr kumimoji="1" lang="ja-JP" altLang="en-US" sz="1200" kern="1200" baseline="0" dirty="0">
                          <a:solidFill>
                            <a:schemeClr val="tx1"/>
                          </a:solidFill>
                          <a:latin typeface="+mn-ea"/>
                          <a:ea typeface="+mn-ea"/>
                          <a:cs typeface="+mn-cs"/>
                        </a:rPr>
                        <a:t>　いない。</a:t>
                      </a:r>
                    </a:p>
                    <a:p>
                      <a:pPr marL="88900" indent="-88900">
                        <a:lnSpc>
                          <a:spcPts val="1200"/>
                        </a:lnSpc>
                      </a:pPr>
                      <a:endParaRPr kumimoji="1" lang="ja-JP" altLang="en-US" sz="1200" kern="1200" baseline="0" dirty="0">
                        <a:solidFill>
                          <a:schemeClr val="tx1"/>
                        </a:solidFill>
                        <a:latin typeface="+mn-ea"/>
                        <a:ea typeface="+mn-ea"/>
                        <a:cs typeface="+mn-cs"/>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88900" marR="0" indent="-88900" algn="l" defTabSz="914400" rtl="0" eaLnBrk="1" fontAlgn="auto" latinLnBrk="0" hangingPunct="1">
                        <a:lnSpc>
                          <a:spcPts val="1200"/>
                        </a:lnSpc>
                        <a:spcBef>
                          <a:spcPts val="0"/>
                        </a:spcBef>
                        <a:spcAft>
                          <a:spcPts val="0"/>
                        </a:spcAft>
                        <a:buClrTx/>
                        <a:buSzTx/>
                        <a:buFontTx/>
                        <a:buNone/>
                        <a:tabLst/>
                        <a:defRPr/>
                      </a:pPr>
                      <a:r>
                        <a:rPr kumimoji="1" lang="ja-JP" altLang="en-US" sz="1200" kern="1200" baseline="0" dirty="0">
                          <a:solidFill>
                            <a:schemeClr val="tx1"/>
                          </a:solidFill>
                          <a:latin typeface="+mn-ea"/>
                          <a:ea typeface="+mn-ea"/>
                          <a:cs typeface="+mn-cs"/>
                        </a:rPr>
                        <a:t>（焼却処理）</a:t>
                      </a:r>
                    </a:p>
                    <a:p>
                      <a:pPr marL="88900" marR="0" indent="-88900" algn="l" defTabSz="914400" rtl="0" eaLnBrk="1" fontAlgn="auto" latinLnBrk="0" hangingPunct="1">
                        <a:lnSpc>
                          <a:spcPts val="1200"/>
                        </a:lnSpc>
                        <a:spcBef>
                          <a:spcPts val="0"/>
                        </a:spcBef>
                        <a:spcAft>
                          <a:spcPts val="0"/>
                        </a:spcAft>
                        <a:buClrTx/>
                        <a:buSzTx/>
                        <a:buFontTx/>
                        <a:buNone/>
                        <a:tabLst/>
                        <a:defRPr/>
                      </a:pPr>
                      <a:r>
                        <a:rPr kumimoji="1" lang="ja-JP" altLang="en-US" sz="1200" kern="1200" baseline="0" dirty="0">
                          <a:solidFill>
                            <a:schemeClr val="tx1"/>
                          </a:solidFill>
                          <a:latin typeface="+mn-ea"/>
                          <a:ea typeface="+mn-ea"/>
                          <a:cs typeface="+mn-cs"/>
                        </a:rPr>
                        <a:t>・ごみ量の推移に基づき工場稼働体制を６工場稼働体制へ見直すとともに、工場の建設・運営の民間運営や民間委託を推進。</a:t>
                      </a:r>
                    </a:p>
                    <a:p>
                      <a:pPr marL="88900" marR="0" indent="-88900" algn="l" defTabSz="914400" rtl="0" eaLnBrk="1" fontAlgn="auto" latinLnBrk="0" hangingPunct="1">
                        <a:lnSpc>
                          <a:spcPts val="1200"/>
                        </a:lnSpc>
                        <a:spcBef>
                          <a:spcPts val="0"/>
                        </a:spcBef>
                        <a:spcAft>
                          <a:spcPts val="0"/>
                        </a:spcAft>
                        <a:buClrTx/>
                        <a:buSzTx/>
                        <a:buFontTx/>
                        <a:buNone/>
                        <a:tabLst/>
                        <a:defRPr/>
                      </a:pPr>
                      <a:r>
                        <a:rPr kumimoji="1" lang="ja-JP" altLang="en-US" sz="1200" kern="1200" baseline="0" dirty="0">
                          <a:solidFill>
                            <a:schemeClr val="tx1"/>
                          </a:solidFill>
                          <a:latin typeface="+mn-ea"/>
                          <a:ea typeface="+mn-ea"/>
                          <a:cs typeface="+mn-cs"/>
                        </a:rPr>
                        <a:t>・本市、八尾市、松原市でのごみ処理体制（一部事務組合）を構築し、明確なガバナンスの下、それぞれがごみ処理責任と負担を公平に負う、長期的・安定的な処理体制の構築。</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88900" marR="0" indent="-88900" algn="l" defTabSz="914400" rtl="0" eaLnBrk="1" fontAlgn="auto" latinLnBrk="0" hangingPunct="1">
                        <a:lnSpc>
                          <a:spcPts val="1200"/>
                        </a:lnSpc>
                        <a:spcBef>
                          <a:spcPts val="0"/>
                        </a:spcBef>
                        <a:spcAft>
                          <a:spcPts val="0"/>
                        </a:spcAft>
                        <a:buClrTx/>
                        <a:buSzTx/>
                        <a:buFontTx/>
                        <a:buNone/>
                        <a:tabLst/>
                        <a:defRPr/>
                      </a:pPr>
                      <a:r>
                        <a:rPr kumimoji="1" lang="ja-JP" altLang="en-US" sz="1200" kern="1200" baseline="0" dirty="0">
                          <a:solidFill>
                            <a:schemeClr val="tx1"/>
                          </a:solidFill>
                          <a:latin typeface="+mn-ea"/>
                          <a:ea typeface="+mn-ea"/>
                          <a:cs typeface="+mn-cs"/>
                        </a:rPr>
                        <a:t>（焼却処理）</a:t>
                      </a:r>
                    </a:p>
                    <a:p>
                      <a:pPr marL="88900" marR="0" indent="-88900" algn="l" defTabSz="914400" rtl="0" eaLnBrk="1" fontAlgn="auto" latinLnBrk="0" hangingPunct="1">
                        <a:lnSpc>
                          <a:spcPts val="1200"/>
                        </a:lnSpc>
                        <a:spcBef>
                          <a:spcPts val="0"/>
                        </a:spcBef>
                        <a:spcAft>
                          <a:spcPts val="0"/>
                        </a:spcAft>
                        <a:buClrTx/>
                        <a:buSzTx/>
                        <a:buFontTx/>
                        <a:buNone/>
                        <a:tabLst/>
                        <a:defRPr/>
                      </a:pPr>
                      <a:r>
                        <a:rPr kumimoji="1" lang="ja-JP" altLang="en-US" sz="1200" kern="1200" baseline="0" dirty="0">
                          <a:solidFill>
                            <a:schemeClr val="tx1"/>
                          </a:solidFill>
                          <a:latin typeface="+mn-ea"/>
                          <a:ea typeface="+mn-ea"/>
                          <a:cs typeface="+mn-cs"/>
                        </a:rPr>
                        <a:t>・工場の整備・配置計画を策定。（</a:t>
                      </a:r>
                      <a:r>
                        <a:rPr kumimoji="1" lang="en-US" altLang="ja-JP" sz="1200" kern="1200" baseline="0" dirty="0">
                          <a:solidFill>
                            <a:schemeClr val="tx1"/>
                          </a:solidFill>
                          <a:latin typeface="+mn-ea"/>
                          <a:ea typeface="+mn-ea"/>
                          <a:cs typeface="+mn-cs"/>
                        </a:rPr>
                        <a:t>2012</a:t>
                      </a:r>
                      <a:r>
                        <a:rPr kumimoji="1" lang="ja-JP" altLang="en-US" sz="1200" kern="1200" baseline="0" dirty="0">
                          <a:solidFill>
                            <a:schemeClr val="tx1"/>
                          </a:solidFill>
                          <a:latin typeface="+mn-ea"/>
                          <a:ea typeface="+mn-ea"/>
                          <a:cs typeface="+mn-cs"/>
                        </a:rPr>
                        <a:t>年４月）</a:t>
                      </a:r>
                    </a:p>
                    <a:p>
                      <a:pPr marL="88900" marR="0" indent="-88900" algn="l" defTabSz="914400" rtl="0" eaLnBrk="1" fontAlgn="auto" latinLnBrk="0" hangingPunct="1">
                        <a:lnSpc>
                          <a:spcPts val="1200"/>
                        </a:lnSpc>
                        <a:spcBef>
                          <a:spcPts val="0"/>
                        </a:spcBef>
                        <a:spcAft>
                          <a:spcPts val="0"/>
                        </a:spcAft>
                        <a:buClrTx/>
                        <a:buSzTx/>
                        <a:buFontTx/>
                        <a:buNone/>
                        <a:tabLst/>
                        <a:defRPr/>
                      </a:pPr>
                      <a:r>
                        <a:rPr kumimoji="1" lang="ja-JP" altLang="en-US" sz="1200" kern="1200" baseline="0" dirty="0">
                          <a:solidFill>
                            <a:schemeClr val="tx1"/>
                          </a:solidFill>
                          <a:latin typeface="+mn-ea"/>
                          <a:ea typeface="+mn-ea"/>
                          <a:cs typeface="+mn-cs"/>
                        </a:rPr>
                        <a:t>・大阪市・八尾市・松原市環境施設組合を設立。（</a:t>
                      </a:r>
                      <a:r>
                        <a:rPr kumimoji="1" lang="en-US" altLang="ja-JP" sz="1200" kern="1200" baseline="0" dirty="0">
                          <a:solidFill>
                            <a:schemeClr val="tx1"/>
                          </a:solidFill>
                          <a:latin typeface="+mn-ea"/>
                          <a:ea typeface="+mn-ea"/>
                          <a:cs typeface="+mn-cs"/>
                        </a:rPr>
                        <a:t>2014</a:t>
                      </a:r>
                      <a:r>
                        <a:rPr kumimoji="1" lang="ja-JP" altLang="en-US" sz="1200" kern="1200" baseline="0" dirty="0">
                          <a:solidFill>
                            <a:schemeClr val="tx1"/>
                          </a:solidFill>
                          <a:latin typeface="+mn-ea"/>
                          <a:ea typeface="+mn-ea"/>
                          <a:cs typeface="+mn-cs"/>
                        </a:rPr>
                        <a:t>年</a:t>
                      </a:r>
                      <a:r>
                        <a:rPr kumimoji="1" lang="en-US" altLang="ja-JP" sz="1200" kern="1200" baseline="0" dirty="0">
                          <a:solidFill>
                            <a:schemeClr val="tx1"/>
                          </a:solidFill>
                          <a:latin typeface="+mn-ea"/>
                          <a:ea typeface="+mn-ea"/>
                          <a:cs typeface="+mn-cs"/>
                        </a:rPr>
                        <a:t>11</a:t>
                      </a:r>
                      <a:r>
                        <a:rPr kumimoji="1" lang="ja-JP" altLang="en-US" sz="1200" kern="1200" baseline="0" dirty="0">
                          <a:solidFill>
                            <a:schemeClr val="tx1"/>
                          </a:solidFill>
                          <a:latin typeface="+mn-ea"/>
                          <a:ea typeface="+mn-ea"/>
                          <a:cs typeface="+mn-cs"/>
                        </a:rPr>
                        <a:t>月）</a:t>
                      </a:r>
                    </a:p>
                    <a:p>
                      <a:pPr marL="88900" marR="0" indent="-88900" algn="l" defTabSz="914400" rtl="0" eaLnBrk="1" fontAlgn="auto" latinLnBrk="0" hangingPunct="1">
                        <a:lnSpc>
                          <a:spcPts val="1200"/>
                        </a:lnSpc>
                        <a:spcBef>
                          <a:spcPts val="0"/>
                        </a:spcBef>
                        <a:spcAft>
                          <a:spcPts val="0"/>
                        </a:spcAft>
                        <a:buClrTx/>
                        <a:buSzTx/>
                        <a:buFontTx/>
                        <a:buNone/>
                        <a:tabLst/>
                        <a:defRPr/>
                      </a:pPr>
                      <a:endParaRPr kumimoji="1" lang="en-US" altLang="ja-JP" sz="1200" kern="1200" baseline="0" dirty="0">
                        <a:solidFill>
                          <a:schemeClr val="tx1"/>
                        </a:solidFill>
                        <a:latin typeface="+mn-ea"/>
                        <a:ea typeface="+mn-ea"/>
                        <a:cs typeface="+mn-cs"/>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88900" marR="0" indent="-88900" algn="l" defTabSz="914400" rtl="0" eaLnBrk="1" fontAlgn="auto" latinLnBrk="0" hangingPunct="1">
                        <a:lnSpc>
                          <a:spcPts val="1200"/>
                        </a:lnSpc>
                        <a:spcBef>
                          <a:spcPts val="0"/>
                        </a:spcBef>
                        <a:spcAft>
                          <a:spcPts val="0"/>
                        </a:spcAft>
                        <a:buClrTx/>
                        <a:buSzTx/>
                        <a:buFontTx/>
                        <a:buNone/>
                        <a:tabLst/>
                        <a:defRPr/>
                      </a:pPr>
                      <a:r>
                        <a:rPr kumimoji="1" lang="ja-JP" altLang="en-US" sz="1200" kern="1200" baseline="0" dirty="0">
                          <a:solidFill>
                            <a:schemeClr val="tx1"/>
                          </a:solidFill>
                          <a:latin typeface="+mn-ea"/>
                          <a:ea typeface="+mn-ea"/>
                          <a:cs typeface="+mn-cs"/>
                        </a:rPr>
                        <a:t>（焼却処理）</a:t>
                      </a:r>
                    </a:p>
                    <a:p>
                      <a:pPr marL="88900" marR="0" indent="-88900" algn="l" defTabSz="914400" rtl="0" eaLnBrk="1" fontAlgn="auto" latinLnBrk="0" hangingPunct="1">
                        <a:lnSpc>
                          <a:spcPts val="1200"/>
                        </a:lnSpc>
                        <a:spcBef>
                          <a:spcPts val="0"/>
                        </a:spcBef>
                        <a:spcAft>
                          <a:spcPts val="0"/>
                        </a:spcAft>
                        <a:buClrTx/>
                        <a:buSzTx/>
                        <a:buFontTx/>
                        <a:buNone/>
                        <a:tabLst/>
                        <a:defRPr/>
                      </a:pPr>
                      <a:r>
                        <a:rPr kumimoji="1" lang="ja-JP" altLang="en-US" sz="1200" kern="1200" baseline="0" dirty="0">
                          <a:solidFill>
                            <a:schemeClr val="tx1"/>
                          </a:solidFill>
                          <a:latin typeface="+mn-ea"/>
                          <a:ea typeface="+mn-ea"/>
                          <a:cs typeface="+mn-cs"/>
                        </a:rPr>
                        <a:t>・森之宮工場（</a:t>
                      </a:r>
                      <a:r>
                        <a:rPr kumimoji="1" lang="en-US" altLang="ja-JP" sz="1200" kern="1200" baseline="0" dirty="0">
                          <a:solidFill>
                            <a:schemeClr val="tx1"/>
                          </a:solidFill>
                          <a:latin typeface="+mn-ea"/>
                          <a:ea typeface="+mn-ea"/>
                          <a:cs typeface="+mn-cs"/>
                        </a:rPr>
                        <a:t>2013</a:t>
                      </a:r>
                      <a:r>
                        <a:rPr kumimoji="1" lang="ja-JP" altLang="en-US" sz="1200" kern="1200" baseline="0" dirty="0">
                          <a:solidFill>
                            <a:schemeClr val="tx1"/>
                          </a:solidFill>
                          <a:latin typeface="+mn-ea"/>
                          <a:ea typeface="+mn-ea"/>
                          <a:cs typeface="+mn-cs"/>
                        </a:rPr>
                        <a:t>年１月）、大正工場（</a:t>
                      </a:r>
                      <a:r>
                        <a:rPr kumimoji="1" lang="en-US" altLang="ja-JP" sz="1200" kern="1200" baseline="0" dirty="0">
                          <a:solidFill>
                            <a:schemeClr val="tx1"/>
                          </a:solidFill>
                          <a:latin typeface="+mn-ea"/>
                          <a:ea typeface="+mn-ea"/>
                          <a:cs typeface="+mn-cs"/>
                        </a:rPr>
                        <a:t>2014</a:t>
                      </a:r>
                      <a:r>
                        <a:rPr kumimoji="1" lang="ja-JP" altLang="en-US" sz="1200" kern="1200" baseline="0" dirty="0">
                          <a:solidFill>
                            <a:schemeClr val="tx1"/>
                          </a:solidFill>
                          <a:latin typeface="+mn-ea"/>
                          <a:ea typeface="+mn-ea"/>
                          <a:cs typeface="+mn-cs"/>
                        </a:rPr>
                        <a:t>年３月）を停止して７工場稼働体制へ。</a:t>
                      </a:r>
                    </a:p>
                    <a:p>
                      <a:pPr marL="88900" marR="0" indent="-88900" algn="l" defTabSz="914400" rtl="0" eaLnBrk="1" fontAlgn="auto" latinLnBrk="0" hangingPunct="1">
                        <a:lnSpc>
                          <a:spcPts val="1200"/>
                        </a:lnSpc>
                        <a:spcBef>
                          <a:spcPts val="0"/>
                        </a:spcBef>
                        <a:spcAft>
                          <a:spcPts val="0"/>
                        </a:spcAft>
                        <a:buClrTx/>
                        <a:buSzTx/>
                        <a:buFontTx/>
                        <a:buNone/>
                        <a:tabLst/>
                        <a:defRPr/>
                      </a:pPr>
                      <a:r>
                        <a:rPr kumimoji="1" lang="ja-JP" altLang="en-US" sz="1200" kern="1200" baseline="0" dirty="0">
                          <a:solidFill>
                            <a:schemeClr val="tx1"/>
                          </a:solidFill>
                          <a:latin typeface="+mn-ea"/>
                          <a:ea typeface="+mn-ea"/>
                          <a:cs typeface="+mn-cs"/>
                        </a:rPr>
                        <a:t>・住之江工場を更新のため休止（</a:t>
                      </a:r>
                      <a:r>
                        <a:rPr kumimoji="1" lang="en-US" altLang="ja-JP" sz="1200" kern="1200" baseline="0" dirty="0">
                          <a:solidFill>
                            <a:schemeClr val="tx1"/>
                          </a:solidFill>
                          <a:latin typeface="+mn-ea"/>
                          <a:ea typeface="+mn-ea"/>
                          <a:cs typeface="+mn-cs"/>
                        </a:rPr>
                        <a:t>2016</a:t>
                      </a:r>
                      <a:r>
                        <a:rPr kumimoji="1" lang="ja-JP" altLang="en-US" sz="1200" kern="1200" baseline="0" dirty="0">
                          <a:solidFill>
                            <a:schemeClr val="tx1"/>
                          </a:solidFill>
                          <a:latin typeface="+mn-ea"/>
                          <a:ea typeface="+mn-ea"/>
                          <a:cs typeface="+mn-cs"/>
                        </a:rPr>
                        <a:t>年３月）し、６工場稼働体制へ。</a:t>
                      </a:r>
                    </a:p>
                    <a:p>
                      <a:pPr marL="88900" marR="0" indent="-88900" algn="l" defTabSz="914400" rtl="0" eaLnBrk="1" fontAlgn="auto" latinLnBrk="0" hangingPunct="1">
                        <a:lnSpc>
                          <a:spcPts val="1200"/>
                        </a:lnSpc>
                        <a:spcBef>
                          <a:spcPts val="0"/>
                        </a:spcBef>
                        <a:spcAft>
                          <a:spcPts val="0"/>
                        </a:spcAft>
                        <a:buClrTx/>
                        <a:buSzTx/>
                        <a:buFontTx/>
                        <a:buNone/>
                        <a:tabLst/>
                        <a:defRPr/>
                      </a:pPr>
                      <a:r>
                        <a:rPr kumimoji="1" lang="ja-JP" altLang="en-US" sz="1200" kern="1200" baseline="0" dirty="0">
                          <a:solidFill>
                            <a:schemeClr val="tx1"/>
                          </a:solidFill>
                          <a:latin typeface="+mn-ea"/>
                          <a:ea typeface="+mn-ea"/>
                          <a:cs typeface="+mn-cs"/>
                        </a:rPr>
                        <a:t>・これまでの４工場の廃止による建設コスト削減額　</a:t>
                      </a:r>
                      <a:r>
                        <a:rPr kumimoji="1" lang="en-US" altLang="ja-JP" sz="1200" kern="1200" baseline="0" dirty="0">
                          <a:solidFill>
                            <a:schemeClr val="tx1"/>
                          </a:solidFill>
                          <a:latin typeface="+mn-ea"/>
                          <a:ea typeface="+mn-ea"/>
                          <a:cs typeface="+mn-cs"/>
                        </a:rPr>
                        <a:t>1,200</a:t>
                      </a:r>
                      <a:r>
                        <a:rPr kumimoji="1" lang="ja-JP" altLang="en-US" sz="1200" kern="1200" baseline="0" dirty="0">
                          <a:solidFill>
                            <a:schemeClr val="tx1"/>
                          </a:solidFill>
                          <a:latin typeface="+mn-ea"/>
                          <a:ea typeface="+mn-ea"/>
                          <a:cs typeface="+mn-cs"/>
                        </a:rPr>
                        <a:t>億円以上</a:t>
                      </a:r>
                    </a:p>
                    <a:p>
                      <a:pPr marL="88900" marR="0" indent="-88900" algn="l" defTabSz="914400" rtl="0" eaLnBrk="1" fontAlgn="auto" latinLnBrk="0" hangingPunct="1">
                        <a:lnSpc>
                          <a:spcPts val="1200"/>
                        </a:lnSpc>
                        <a:spcBef>
                          <a:spcPts val="0"/>
                        </a:spcBef>
                        <a:spcAft>
                          <a:spcPts val="0"/>
                        </a:spcAft>
                        <a:buClrTx/>
                        <a:buSzTx/>
                        <a:buFontTx/>
                        <a:buNone/>
                        <a:tabLst/>
                        <a:defRPr/>
                      </a:pPr>
                      <a:r>
                        <a:rPr kumimoji="1" lang="ja-JP" altLang="en-US" sz="1200" kern="1200" baseline="0" dirty="0">
                          <a:solidFill>
                            <a:schemeClr val="tx1"/>
                          </a:solidFill>
                          <a:latin typeface="+mn-ea"/>
                          <a:ea typeface="+mn-ea"/>
                          <a:cs typeface="+mn-cs"/>
                        </a:rPr>
                        <a:t>・大阪市・八尾市・松原市環境施設組合が事業開始（</a:t>
                      </a:r>
                      <a:r>
                        <a:rPr kumimoji="1" lang="en-US" altLang="ja-JP" sz="1200" kern="1200" baseline="0" dirty="0">
                          <a:solidFill>
                            <a:schemeClr val="tx1"/>
                          </a:solidFill>
                          <a:latin typeface="+mn-ea"/>
                          <a:ea typeface="+mn-ea"/>
                          <a:cs typeface="+mn-cs"/>
                        </a:rPr>
                        <a:t>2015</a:t>
                      </a:r>
                      <a:r>
                        <a:rPr kumimoji="1" lang="ja-JP" altLang="en-US" sz="1200" kern="1200" baseline="0" dirty="0">
                          <a:solidFill>
                            <a:schemeClr val="tx1"/>
                          </a:solidFill>
                          <a:latin typeface="+mn-ea"/>
                          <a:ea typeface="+mn-ea"/>
                          <a:cs typeface="+mn-cs"/>
                        </a:rPr>
                        <a:t>年４月）。</a:t>
                      </a:r>
                    </a:p>
                    <a:p>
                      <a:pPr marL="88900" marR="0" indent="-88900" algn="l" defTabSz="914400" rtl="0" eaLnBrk="1" fontAlgn="auto" latinLnBrk="0" hangingPunct="1">
                        <a:lnSpc>
                          <a:spcPts val="1200"/>
                        </a:lnSpc>
                        <a:spcBef>
                          <a:spcPts val="0"/>
                        </a:spcBef>
                        <a:spcAft>
                          <a:spcPts val="0"/>
                        </a:spcAft>
                        <a:buClrTx/>
                        <a:buSzTx/>
                        <a:buFontTx/>
                        <a:buNone/>
                        <a:tabLst/>
                        <a:defRPr/>
                      </a:pPr>
                      <a:r>
                        <a:rPr kumimoji="1" lang="ja-JP" altLang="en-US" sz="1200" kern="1200" baseline="0" dirty="0">
                          <a:solidFill>
                            <a:schemeClr val="tx1"/>
                          </a:solidFill>
                          <a:latin typeface="+mn-ea"/>
                          <a:ea typeface="+mn-ea"/>
                          <a:cs typeface="+mn-cs"/>
                        </a:rPr>
                        <a:t>・住之江工場の更新・運営事業について、ＤＢＯ方式を導入予定（</a:t>
                      </a:r>
                      <a:r>
                        <a:rPr kumimoji="1" lang="en-US" altLang="ja-JP" sz="1200" kern="1200" baseline="0" dirty="0">
                          <a:solidFill>
                            <a:schemeClr val="tx1"/>
                          </a:solidFill>
                          <a:latin typeface="+mn-ea"/>
                          <a:ea typeface="+mn-ea"/>
                          <a:cs typeface="+mn-cs"/>
                        </a:rPr>
                        <a:t>2023</a:t>
                      </a:r>
                      <a:r>
                        <a:rPr kumimoji="1" lang="ja-JP" altLang="en-US" sz="1200" kern="1200" baseline="0" dirty="0">
                          <a:solidFill>
                            <a:schemeClr val="tx1"/>
                          </a:solidFill>
                          <a:latin typeface="+mn-ea"/>
                          <a:ea typeface="+mn-ea"/>
                          <a:cs typeface="+mn-cs"/>
                        </a:rPr>
                        <a:t>年３月竣工予定）</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0002"/>
                  </a:ext>
                </a:extLst>
              </a:tr>
            </a:tbl>
          </a:graphicData>
        </a:graphic>
      </p:graphicFrame>
    </p:spTree>
    <p:extLst>
      <p:ext uri="{BB962C8B-B14F-4D97-AF65-F5344CB8AC3E}">
        <p14:creationId xmlns:p14="http://schemas.microsoft.com/office/powerpoint/2010/main" val="384835238"/>
      </p:ext>
    </p:extLst>
  </p:cSld>
  <p:clrMapOvr>
    <a:masterClrMapping/>
  </p:clrMapOvr>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6" name="直線コネクタ 145"/>
          <p:cNvCxnSpPr/>
          <p:nvPr/>
        </p:nvCxnSpPr>
        <p:spPr>
          <a:xfrm>
            <a:off x="179512" y="6669360"/>
            <a:ext cx="8640000" cy="0"/>
          </a:xfrm>
          <a:prstGeom prst="line">
            <a:avLst/>
          </a:prstGeom>
          <a:ln w="19050">
            <a:prstDash val="solid"/>
          </a:ln>
        </p:spPr>
        <p:style>
          <a:lnRef idx="1">
            <a:schemeClr val="accent1"/>
          </a:lnRef>
          <a:fillRef idx="0">
            <a:schemeClr val="accent1"/>
          </a:fillRef>
          <a:effectRef idx="0">
            <a:schemeClr val="accent1"/>
          </a:effectRef>
          <a:fontRef idx="minor">
            <a:schemeClr val="tx1"/>
          </a:fontRef>
        </p:style>
      </p:cxnSp>
      <p:cxnSp>
        <p:nvCxnSpPr>
          <p:cNvPr id="38" name="直線コネクタ 37"/>
          <p:cNvCxnSpPr/>
          <p:nvPr/>
        </p:nvCxnSpPr>
        <p:spPr>
          <a:xfrm>
            <a:off x="179512" y="620688"/>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9" name="正方形/長方形 38"/>
          <p:cNvSpPr/>
          <p:nvPr/>
        </p:nvSpPr>
        <p:spPr>
          <a:xfrm>
            <a:off x="338016" y="768651"/>
            <a:ext cx="8496944" cy="553998"/>
          </a:xfrm>
          <a:prstGeom prst="rect">
            <a:avLst/>
          </a:prstGeom>
        </p:spPr>
        <p:txBody>
          <a:bodyPr wrap="square">
            <a:spAutoFit/>
          </a:bodyPr>
          <a:lstStyle/>
          <a:p>
            <a:r>
              <a:rPr lang="ja-JP" altLang="en-US" sz="1600" dirty="0">
                <a:latin typeface="ＭＳ ゴシック" panose="020B0609070205080204" pitchFamily="49" charset="-128"/>
                <a:ea typeface="ＭＳ ゴシック" panose="020B0609070205080204" pitchFamily="49" charset="-128"/>
              </a:rPr>
              <a:t>（収集輸送について）</a:t>
            </a:r>
            <a:endParaRPr lang="en-US" altLang="ja-JP" sz="1600" dirty="0">
              <a:latin typeface="ＭＳ ゴシック" panose="020B0609070205080204" pitchFamily="49" charset="-128"/>
              <a:ea typeface="ＭＳ ゴシック" panose="020B0609070205080204" pitchFamily="49" charset="-128"/>
            </a:endParaRPr>
          </a:p>
          <a:p>
            <a:r>
              <a:rPr lang="ja-JP" altLang="en-US" sz="1400" dirty="0">
                <a:latin typeface="ＭＳ ゴシック" panose="020B0609070205080204" pitchFamily="49" charset="-128"/>
                <a:ea typeface="ＭＳ ゴシック" panose="020B0609070205080204" pitchFamily="49" charset="-128"/>
              </a:rPr>
              <a:t>・</a:t>
            </a:r>
            <a:r>
              <a:rPr lang="en-US" altLang="ja-JP" sz="1400" dirty="0">
                <a:latin typeface="ＭＳ ゴシック" panose="020B0609070205080204" pitchFamily="49" charset="-128"/>
                <a:ea typeface="ＭＳ ゴシック" panose="020B0609070205080204" pitchFamily="49" charset="-128"/>
              </a:rPr>
              <a:t>2011</a:t>
            </a:r>
            <a:r>
              <a:rPr lang="ja-JP" altLang="en-US" sz="1400" dirty="0">
                <a:latin typeface="ＭＳ ゴシック" panose="020B0609070205080204" pitchFamily="49" charset="-128"/>
                <a:ea typeface="ＭＳ ゴシック" panose="020B0609070205080204" pitchFamily="49" charset="-128"/>
              </a:rPr>
              <a:t>年度から職員の退職不補充による民間委託化を拡大してきており、今後も継続する。</a:t>
            </a:r>
            <a:endParaRPr lang="ja-JP" altLang="en-US" sz="1400" strike="sngStrike" dirty="0">
              <a:latin typeface="ＭＳ ゴシック" panose="020B0609070205080204" pitchFamily="49" charset="-128"/>
              <a:ea typeface="ＭＳ ゴシック" panose="020B0609070205080204" pitchFamily="49" charset="-128"/>
            </a:endParaRPr>
          </a:p>
        </p:txBody>
      </p:sp>
      <p:sp>
        <p:nvSpPr>
          <p:cNvPr id="42" name="正方形/長方形 41"/>
          <p:cNvSpPr/>
          <p:nvPr/>
        </p:nvSpPr>
        <p:spPr>
          <a:xfrm>
            <a:off x="7540242" y="315764"/>
            <a:ext cx="1189749" cy="348813"/>
          </a:xfrm>
          <a:prstGeom prst="rect">
            <a:avLst/>
          </a:prstGeom>
          <a:noFill/>
        </p:spPr>
        <p:txBody>
          <a:bodyPr wrap="none">
            <a:spAutoFit/>
          </a:bodyPr>
          <a:lstStyle/>
          <a:p>
            <a:pPr algn="ctr">
              <a:lnSpc>
                <a:spcPts val="2000"/>
              </a:lnSpc>
            </a:pPr>
            <a:r>
              <a:rPr lang="ja-JP" altLang="en-US" dirty="0"/>
              <a:t>＜</a:t>
            </a:r>
            <a:r>
              <a:rPr lang="en-US" altLang="ja-JP" dirty="0"/>
              <a:t>vision</a:t>
            </a:r>
            <a:r>
              <a:rPr lang="ja-JP" altLang="en-US" dirty="0"/>
              <a:t>＞</a:t>
            </a:r>
          </a:p>
        </p:txBody>
      </p:sp>
      <p:sp>
        <p:nvSpPr>
          <p:cNvPr id="43" name="スライド番号プレースホルダ 42"/>
          <p:cNvSpPr>
            <a:spLocks noGrp="1"/>
          </p:cNvSpPr>
          <p:nvPr>
            <p:ph type="sldNum" sz="quarter" idx="12"/>
          </p:nvPr>
        </p:nvSpPr>
        <p:spPr/>
        <p:txBody>
          <a:bodyPr/>
          <a:lstStyle/>
          <a:p>
            <a:fld id="{CCEC3038-1CF1-4B63-9920-55248DCFBA97}" type="slidenum">
              <a:rPr kumimoji="1" lang="ja-JP" altLang="en-US" smtClean="0"/>
              <a:pPr/>
              <a:t>95</a:t>
            </a:fld>
            <a:endParaRPr kumimoji="1" lang="ja-JP" altLang="en-US"/>
          </a:p>
        </p:txBody>
      </p:sp>
      <p:grpSp>
        <p:nvGrpSpPr>
          <p:cNvPr id="9" name="グループ化 8"/>
          <p:cNvGrpSpPr/>
          <p:nvPr/>
        </p:nvGrpSpPr>
        <p:grpSpPr>
          <a:xfrm>
            <a:off x="215996" y="1772973"/>
            <a:ext cx="8640000" cy="1528261"/>
            <a:chOff x="179512" y="1856123"/>
            <a:chExt cx="8640000" cy="1528261"/>
          </a:xfrm>
        </p:grpSpPr>
        <p:grpSp>
          <p:nvGrpSpPr>
            <p:cNvPr id="2" name="グループ化 113"/>
            <p:cNvGrpSpPr/>
            <p:nvPr/>
          </p:nvGrpSpPr>
          <p:grpSpPr>
            <a:xfrm>
              <a:off x="598085" y="1856123"/>
              <a:ext cx="8102414" cy="369087"/>
              <a:chOff x="627824" y="1605777"/>
              <a:chExt cx="8315307" cy="425096"/>
            </a:xfrm>
            <a:solidFill>
              <a:schemeClr val="accent1">
                <a:lumMod val="20000"/>
                <a:lumOff val="80000"/>
              </a:schemeClr>
            </a:solidFill>
          </p:grpSpPr>
          <p:sp>
            <p:nvSpPr>
              <p:cNvPr id="64" name="ホームベース 63"/>
              <p:cNvSpPr/>
              <p:nvPr/>
            </p:nvSpPr>
            <p:spPr bwMode="auto">
              <a:xfrm>
                <a:off x="627824" y="1605777"/>
                <a:ext cx="1770714" cy="414630"/>
              </a:xfrm>
              <a:prstGeom prst="homePlate">
                <a:avLst/>
              </a:prstGeom>
              <a:solidFill>
                <a:schemeClr val="bg1"/>
              </a:solidFill>
              <a:ln w="9525">
                <a:prstDash val="soli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anchor="ctr" anchorCtr="1"/>
              <a:lstStyle/>
              <a:p>
                <a:pPr algn="ctr">
                  <a:defRPr/>
                </a:pPr>
                <a:r>
                  <a:rPr lang="ja-JP" altLang="en-US" sz="1600" b="1" dirty="0">
                    <a:solidFill>
                      <a:schemeClr val="tx1"/>
                    </a:solidFill>
                    <a:latin typeface="+mn-ea"/>
                  </a:rPr>
                  <a:t>～</a:t>
                </a:r>
                <a:r>
                  <a:rPr lang="en-US" altLang="ja-JP" sz="1600" b="1" dirty="0">
                    <a:solidFill>
                      <a:schemeClr val="tx1"/>
                    </a:solidFill>
                    <a:latin typeface="+mn-ea"/>
                  </a:rPr>
                  <a:t>2011</a:t>
                </a:r>
                <a:r>
                  <a:rPr lang="ja-JP" altLang="en-US" sz="1600" b="1" dirty="0">
                    <a:solidFill>
                      <a:schemeClr val="tx1"/>
                    </a:solidFill>
                    <a:latin typeface="+mn-ea"/>
                  </a:rPr>
                  <a:t>年度</a:t>
                </a:r>
              </a:p>
            </p:txBody>
          </p:sp>
          <p:sp>
            <p:nvSpPr>
              <p:cNvPr id="65" name="山形 64"/>
              <p:cNvSpPr/>
              <p:nvPr/>
            </p:nvSpPr>
            <p:spPr bwMode="auto">
              <a:xfrm>
                <a:off x="4403912" y="1616243"/>
                <a:ext cx="2364537" cy="413606"/>
              </a:xfrm>
              <a:prstGeom prst="chevron">
                <a:avLst/>
              </a:prstGeom>
              <a:solidFill>
                <a:schemeClr val="bg2">
                  <a:lumMod val="25000"/>
                </a:schemeClr>
              </a:solidFill>
              <a:ln w="9525">
                <a:prstDash val="soli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anchor="ctr" anchorCtr="1"/>
              <a:lstStyle/>
              <a:p>
                <a:pPr algn="ctr">
                  <a:defRPr/>
                </a:pPr>
                <a:r>
                  <a:rPr lang="en-US" altLang="ja-JP" sz="1600" b="1" dirty="0">
                    <a:solidFill>
                      <a:schemeClr val="bg1"/>
                    </a:solidFill>
                    <a:latin typeface="+mn-ea"/>
                  </a:rPr>
                  <a:t>2017</a:t>
                </a:r>
                <a:r>
                  <a:rPr lang="ja-JP" altLang="en-US" sz="1600" b="1" dirty="0">
                    <a:solidFill>
                      <a:schemeClr val="bg1"/>
                    </a:solidFill>
                    <a:latin typeface="+mn-ea"/>
                  </a:rPr>
                  <a:t>～</a:t>
                </a:r>
                <a:r>
                  <a:rPr lang="en-US" altLang="ja-JP" sz="1600" b="1" dirty="0">
                    <a:solidFill>
                      <a:schemeClr val="bg1"/>
                    </a:solidFill>
                    <a:latin typeface="+mn-ea"/>
                  </a:rPr>
                  <a:t>2019</a:t>
                </a:r>
                <a:r>
                  <a:rPr lang="ja-JP" altLang="en-US" sz="1600" b="1" dirty="0">
                    <a:solidFill>
                      <a:schemeClr val="bg1"/>
                    </a:solidFill>
                    <a:latin typeface="+mn-ea"/>
                  </a:rPr>
                  <a:t>年度</a:t>
                </a:r>
                <a:endParaRPr lang="en-US" altLang="ja-JP" sz="1600" b="1" dirty="0">
                  <a:solidFill>
                    <a:schemeClr val="bg1"/>
                  </a:solidFill>
                  <a:latin typeface="+mn-ea"/>
                </a:endParaRPr>
              </a:p>
            </p:txBody>
          </p:sp>
          <p:sp>
            <p:nvSpPr>
              <p:cNvPr id="66" name="山形 65"/>
              <p:cNvSpPr/>
              <p:nvPr/>
            </p:nvSpPr>
            <p:spPr bwMode="auto">
              <a:xfrm>
                <a:off x="6578594" y="1607832"/>
                <a:ext cx="2364537" cy="414630"/>
              </a:xfrm>
              <a:prstGeom prst="chevron">
                <a:avLst/>
              </a:prstGeom>
              <a:solidFill>
                <a:schemeClr val="bg1"/>
              </a:solidFill>
              <a:ln w="9525">
                <a:prstDash val="soli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Ins="36000" anchor="ctr" anchorCtr="1"/>
              <a:lstStyle/>
              <a:p>
                <a:pPr algn="ctr">
                  <a:defRPr/>
                </a:pPr>
                <a:r>
                  <a:rPr lang="ja-JP" altLang="en-US" sz="1600" b="1" dirty="0">
                    <a:solidFill>
                      <a:schemeClr val="tx1"/>
                    </a:solidFill>
                    <a:latin typeface="+mn-ea"/>
                  </a:rPr>
                  <a:t>将来形</a:t>
                </a:r>
              </a:p>
            </p:txBody>
          </p:sp>
          <p:sp>
            <p:nvSpPr>
              <p:cNvPr id="82" name="山形 81"/>
              <p:cNvSpPr/>
              <p:nvPr/>
            </p:nvSpPr>
            <p:spPr bwMode="auto">
              <a:xfrm>
                <a:off x="2214358" y="1616243"/>
                <a:ext cx="2364537" cy="414630"/>
              </a:xfrm>
              <a:prstGeom prst="chevron">
                <a:avLst/>
              </a:prstGeom>
              <a:solidFill>
                <a:schemeClr val="bg1"/>
              </a:solidFill>
              <a:ln w="9525" cmpd="thickThin">
                <a:prstDash val="soli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anchor="ctr" anchorCtr="1"/>
              <a:lstStyle/>
              <a:p>
                <a:pPr algn="ctr">
                  <a:defRPr/>
                </a:pPr>
                <a:r>
                  <a:rPr lang="en-US" altLang="ja-JP" sz="1600" b="1" dirty="0">
                    <a:solidFill>
                      <a:schemeClr val="tx1"/>
                    </a:solidFill>
                    <a:latin typeface="+mn-ea"/>
                  </a:rPr>
                  <a:t>2011</a:t>
                </a:r>
                <a:r>
                  <a:rPr lang="ja-JP" altLang="en-US" sz="1600" b="1" dirty="0">
                    <a:solidFill>
                      <a:schemeClr val="tx1"/>
                    </a:solidFill>
                    <a:latin typeface="+mn-ea"/>
                  </a:rPr>
                  <a:t>～</a:t>
                </a:r>
                <a:r>
                  <a:rPr lang="en-US" altLang="ja-JP" sz="1600" b="1" dirty="0">
                    <a:solidFill>
                      <a:schemeClr val="tx1"/>
                    </a:solidFill>
                    <a:latin typeface="+mn-ea"/>
                  </a:rPr>
                  <a:t>2017</a:t>
                </a:r>
                <a:r>
                  <a:rPr lang="ja-JP" altLang="en-US" sz="1600" b="1" dirty="0">
                    <a:solidFill>
                      <a:schemeClr val="tx1"/>
                    </a:solidFill>
                    <a:latin typeface="+mn-ea"/>
                  </a:rPr>
                  <a:t>年度</a:t>
                </a:r>
                <a:endParaRPr lang="en-US" altLang="ja-JP" sz="1600" b="1" dirty="0">
                  <a:solidFill>
                    <a:schemeClr val="tx1"/>
                  </a:solidFill>
                  <a:latin typeface="+mn-ea"/>
                </a:endParaRPr>
              </a:p>
            </p:txBody>
          </p:sp>
        </p:grpSp>
        <p:sp>
          <p:nvSpPr>
            <p:cNvPr id="130" name="正方形/長方形 129"/>
            <p:cNvSpPr/>
            <p:nvPr/>
          </p:nvSpPr>
          <p:spPr>
            <a:xfrm>
              <a:off x="2530018" y="2395130"/>
              <a:ext cx="1296000" cy="936104"/>
            </a:xfrm>
            <a:prstGeom prst="rect">
              <a:avLst/>
            </a:prstGeom>
            <a:noFill/>
            <a:ln>
              <a:no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p>
              <a:pPr algn="ctr"/>
              <a:r>
                <a:rPr kumimoji="1" lang="ja-JP" altLang="en-US" sz="1400" b="1" dirty="0">
                  <a:solidFill>
                    <a:schemeClr val="tx1"/>
                  </a:solidFill>
                  <a:latin typeface="ＭＳ ゴシック" pitchFamily="49" charset="-128"/>
                  <a:ea typeface="ＭＳ ゴシック" pitchFamily="49" charset="-128"/>
                </a:rPr>
                <a:t>民間委託化</a:t>
              </a:r>
              <a:endParaRPr kumimoji="1" lang="en-US" altLang="ja-JP" sz="1400" b="1" dirty="0">
                <a:solidFill>
                  <a:schemeClr val="tx1"/>
                </a:solidFill>
                <a:latin typeface="ＭＳ ゴシック" pitchFamily="49" charset="-128"/>
                <a:ea typeface="ＭＳ ゴシック" pitchFamily="49" charset="-128"/>
              </a:endParaRPr>
            </a:p>
            <a:p>
              <a:pPr algn="ctr"/>
              <a:r>
                <a:rPr lang="ja-JP" altLang="en-US" sz="1400" b="1" dirty="0">
                  <a:solidFill>
                    <a:schemeClr val="tx1"/>
                  </a:solidFill>
                  <a:latin typeface="ＭＳ ゴシック" pitchFamily="49" charset="-128"/>
                  <a:ea typeface="ＭＳ ゴシック" pitchFamily="49" charset="-128"/>
                </a:rPr>
                <a:t>順次拡大</a:t>
              </a:r>
              <a:endParaRPr kumimoji="1" lang="ja-JP" altLang="en-US" sz="1050" b="1" dirty="0">
                <a:solidFill>
                  <a:schemeClr val="tx1"/>
                </a:solidFill>
                <a:latin typeface="ＭＳ ゴシック" pitchFamily="49" charset="-128"/>
                <a:ea typeface="ＭＳ ゴシック" pitchFamily="49" charset="-128"/>
              </a:endParaRPr>
            </a:p>
          </p:txBody>
        </p:sp>
        <p:cxnSp>
          <p:nvCxnSpPr>
            <p:cNvPr id="139" name="直線コネクタ 138"/>
            <p:cNvCxnSpPr/>
            <p:nvPr/>
          </p:nvCxnSpPr>
          <p:spPr>
            <a:xfrm>
              <a:off x="179512" y="2348880"/>
              <a:ext cx="8640000" cy="0"/>
            </a:xfrm>
            <a:prstGeom prst="line">
              <a:avLst/>
            </a:prstGeom>
            <a:ln w="19050">
              <a:prstDash val="solid"/>
            </a:ln>
          </p:spPr>
          <p:style>
            <a:lnRef idx="1">
              <a:schemeClr val="accent1"/>
            </a:lnRef>
            <a:fillRef idx="0">
              <a:schemeClr val="accent1"/>
            </a:fillRef>
            <a:effectRef idx="0">
              <a:schemeClr val="accent1"/>
            </a:effectRef>
            <a:fontRef idx="minor">
              <a:schemeClr val="tx1"/>
            </a:fontRef>
          </p:style>
        </p:cxnSp>
        <p:cxnSp>
          <p:nvCxnSpPr>
            <p:cNvPr id="147" name="直線コネクタ 146"/>
            <p:cNvCxnSpPr/>
            <p:nvPr/>
          </p:nvCxnSpPr>
          <p:spPr>
            <a:xfrm>
              <a:off x="179512" y="3384384"/>
              <a:ext cx="8640000" cy="0"/>
            </a:xfrm>
            <a:prstGeom prst="line">
              <a:avLst/>
            </a:prstGeom>
            <a:ln w="19050">
              <a:prstDash val="solid"/>
            </a:ln>
          </p:spPr>
          <p:style>
            <a:lnRef idx="1">
              <a:schemeClr val="accent1"/>
            </a:lnRef>
            <a:fillRef idx="0">
              <a:schemeClr val="accent1"/>
            </a:fillRef>
            <a:effectRef idx="0">
              <a:schemeClr val="accent1"/>
            </a:effectRef>
            <a:fontRef idx="minor">
              <a:schemeClr val="tx1"/>
            </a:fontRef>
          </p:style>
        </p:cxnSp>
        <p:sp>
          <p:nvSpPr>
            <p:cNvPr id="47" name="正方形/長方形 46"/>
            <p:cNvSpPr/>
            <p:nvPr/>
          </p:nvSpPr>
          <p:spPr>
            <a:xfrm>
              <a:off x="6914742" y="2406625"/>
              <a:ext cx="1692208" cy="936000"/>
            </a:xfrm>
            <a:prstGeom prst="rect">
              <a:avLst/>
            </a:prstGeom>
            <a:noFill/>
            <a:ln>
              <a:noFill/>
              <a:prstDash val="sysDash"/>
            </a:ln>
          </p:spPr>
          <p:style>
            <a:lnRef idx="2">
              <a:schemeClr val="accent1">
                <a:shade val="50000"/>
              </a:schemeClr>
            </a:lnRef>
            <a:fillRef idx="1">
              <a:schemeClr val="accent1"/>
            </a:fillRef>
            <a:effectRef idx="0">
              <a:schemeClr val="accent1"/>
            </a:effectRef>
            <a:fontRef idx="minor">
              <a:schemeClr val="lt1"/>
            </a:fontRef>
          </p:style>
          <p:txBody>
            <a:bodyPr lIns="36000" rIns="0" rtlCol="0" anchor="ctr" anchorCtr="0"/>
            <a:lstStyle/>
            <a:p>
              <a:pPr algn="ctr"/>
              <a:r>
                <a:rPr kumimoji="1" lang="ja-JP" altLang="en-US" sz="1400" b="1" dirty="0">
                  <a:solidFill>
                    <a:schemeClr val="tx1"/>
                  </a:solidFill>
                  <a:latin typeface="ＭＳ ゴシック" pitchFamily="49" charset="-128"/>
                  <a:ea typeface="ＭＳ ゴシック" pitchFamily="49" charset="-128"/>
                </a:rPr>
                <a:t>民間委託化</a:t>
              </a:r>
              <a:endParaRPr kumimoji="1" lang="en-US" altLang="ja-JP" sz="1400" b="1" dirty="0">
                <a:solidFill>
                  <a:schemeClr val="tx1"/>
                </a:solidFill>
                <a:latin typeface="ＭＳ ゴシック" pitchFamily="49" charset="-128"/>
                <a:ea typeface="ＭＳ ゴシック" pitchFamily="49" charset="-128"/>
              </a:endParaRPr>
            </a:p>
          </p:txBody>
        </p:sp>
        <p:sp>
          <p:nvSpPr>
            <p:cNvPr id="55" name="正方形/長方形 54"/>
            <p:cNvSpPr/>
            <p:nvPr/>
          </p:nvSpPr>
          <p:spPr>
            <a:xfrm>
              <a:off x="408599" y="2393167"/>
              <a:ext cx="1643121" cy="936104"/>
            </a:xfrm>
            <a:prstGeom prst="rect">
              <a:avLst/>
            </a:prstGeom>
            <a:noFill/>
            <a:ln>
              <a:no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p>
              <a:pPr algn="ctr"/>
              <a:r>
                <a:rPr kumimoji="1" lang="ja-JP" altLang="en-US" sz="1400" b="1" dirty="0">
                  <a:solidFill>
                    <a:schemeClr val="tx1"/>
                  </a:solidFill>
                  <a:latin typeface="ＭＳ ゴシック" pitchFamily="49" charset="-128"/>
                  <a:ea typeface="ＭＳ ゴシック" pitchFamily="49" charset="-128"/>
                </a:rPr>
                <a:t>退職不補充による民間委託化の開始</a:t>
              </a:r>
            </a:p>
          </p:txBody>
        </p:sp>
        <p:cxnSp>
          <p:nvCxnSpPr>
            <p:cNvPr id="56" name="直線矢印コネクタ 55"/>
            <p:cNvCxnSpPr/>
            <p:nvPr/>
          </p:nvCxnSpPr>
          <p:spPr>
            <a:xfrm>
              <a:off x="2051720" y="2852936"/>
              <a:ext cx="360000" cy="0"/>
            </a:xfrm>
            <a:prstGeom prst="straightConnector1">
              <a:avLst/>
            </a:prstGeom>
            <a:ln w="57150">
              <a:tailEnd type="triangle" w="med" len="med"/>
            </a:ln>
          </p:spPr>
          <p:style>
            <a:lnRef idx="1">
              <a:schemeClr val="accent1"/>
            </a:lnRef>
            <a:fillRef idx="0">
              <a:schemeClr val="accent1"/>
            </a:fillRef>
            <a:effectRef idx="0">
              <a:schemeClr val="accent1"/>
            </a:effectRef>
            <a:fontRef idx="minor">
              <a:schemeClr val="tx1"/>
            </a:fontRef>
          </p:style>
        </p:cxnSp>
        <p:cxnSp>
          <p:nvCxnSpPr>
            <p:cNvPr id="44" name="直線矢印コネクタ 43"/>
            <p:cNvCxnSpPr/>
            <p:nvPr/>
          </p:nvCxnSpPr>
          <p:spPr>
            <a:xfrm>
              <a:off x="3923968" y="2852936"/>
              <a:ext cx="360000" cy="0"/>
            </a:xfrm>
            <a:prstGeom prst="straightConnector1">
              <a:avLst/>
            </a:prstGeom>
            <a:ln w="57150">
              <a:tailEnd type="triangle" w="med" len="med"/>
            </a:ln>
          </p:spPr>
          <p:style>
            <a:lnRef idx="1">
              <a:schemeClr val="accent1"/>
            </a:lnRef>
            <a:fillRef idx="0">
              <a:schemeClr val="accent1"/>
            </a:fillRef>
            <a:effectRef idx="0">
              <a:schemeClr val="accent1"/>
            </a:effectRef>
            <a:fontRef idx="minor">
              <a:schemeClr val="tx1"/>
            </a:fontRef>
          </p:style>
        </p:cxnSp>
        <p:sp>
          <p:nvSpPr>
            <p:cNvPr id="50" name="正方形/長方形 49"/>
            <p:cNvSpPr/>
            <p:nvPr/>
          </p:nvSpPr>
          <p:spPr>
            <a:xfrm>
              <a:off x="4501378" y="2446403"/>
              <a:ext cx="1908000" cy="468000"/>
            </a:xfrm>
            <a:prstGeom prst="rect">
              <a:avLst/>
            </a:prstGeom>
            <a:solidFill>
              <a:schemeClr val="bg1"/>
            </a:solidFill>
            <a:ln w="25400" cmpd="dbl">
              <a:solidFill>
                <a:schemeClr val="accent1">
                  <a:shade val="95000"/>
                  <a:satMod val="10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p>
              <a:pPr algn="ctr"/>
              <a:r>
                <a:rPr lang="ja-JP" altLang="en-US" sz="1400" b="1" dirty="0">
                  <a:solidFill>
                    <a:schemeClr val="tx1"/>
                  </a:solidFill>
                  <a:latin typeface="ＭＳ ゴシック" pitchFamily="49" charset="-128"/>
                  <a:ea typeface="ＭＳ ゴシック" pitchFamily="49" charset="-128"/>
                </a:rPr>
                <a:t>家庭系ごみ収集輸送事業　改革プラン</a:t>
              </a:r>
              <a:endParaRPr kumimoji="1" lang="ja-JP" altLang="en-US" sz="1400" b="1" dirty="0">
                <a:solidFill>
                  <a:schemeClr val="tx1"/>
                </a:solidFill>
                <a:latin typeface="ＭＳ ゴシック" pitchFamily="49" charset="-128"/>
                <a:ea typeface="ＭＳ ゴシック" pitchFamily="49" charset="-128"/>
              </a:endParaRPr>
            </a:p>
          </p:txBody>
        </p:sp>
        <p:sp>
          <p:nvSpPr>
            <p:cNvPr id="51" name="正方形/長方形 50"/>
            <p:cNvSpPr/>
            <p:nvPr/>
          </p:nvSpPr>
          <p:spPr>
            <a:xfrm>
              <a:off x="4420555" y="2930210"/>
              <a:ext cx="2123124" cy="452836"/>
            </a:xfrm>
            <a:prstGeom prst="rect">
              <a:avLst/>
            </a:prstGeom>
            <a:noFill/>
            <a:ln>
              <a:no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p>
              <a:pPr algn="ctr"/>
              <a:r>
                <a:rPr lang="ja-JP" altLang="en-US" sz="1200" b="1" dirty="0">
                  <a:solidFill>
                    <a:schemeClr val="tx1"/>
                  </a:solidFill>
                  <a:latin typeface="ＭＳ ゴシック" pitchFamily="49" charset="-128"/>
                  <a:ea typeface="ＭＳ ゴシック" pitchFamily="49" charset="-128"/>
                </a:rPr>
                <a:t>職員数の約</a:t>
              </a:r>
              <a:r>
                <a:rPr lang="en-US" altLang="ja-JP" sz="1200" b="1" dirty="0">
                  <a:solidFill>
                    <a:schemeClr val="tx1"/>
                  </a:solidFill>
                  <a:latin typeface="ＭＳ ゴシック" pitchFamily="49" charset="-128"/>
                  <a:ea typeface="ＭＳ ゴシック" pitchFamily="49" charset="-128"/>
                </a:rPr>
                <a:t>10</a:t>
              </a:r>
              <a:r>
                <a:rPr lang="ja-JP" altLang="en-US" sz="1200" b="1" dirty="0">
                  <a:solidFill>
                    <a:schemeClr val="tx1"/>
                  </a:solidFill>
                  <a:latin typeface="ＭＳ ゴシック" pitchFamily="49" charset="-128"/>
                  <a:ea typeface="ＭＳ ゴシック" pitchFamily="49" charset="-128"/>
                </a:rPr>
                <a:t>％相当の削減（人数にして約</a:t>
              </a:r>
              <a:r>
                <a:rPr lang="en-US" altLang="ja-JP" sz="1200" b="1" dirty="0">
                  <a:solidFill>
                    <a:schemeClr val="tx1"/>
                  </a:solidFill>
                  <a:latin typeface="ＭＳ ゴシック" pitchFamily="49" charset="-128"/>
                  <a:ea typeface="ＭＳ ゴシック" pitchFamily="49" charset="-128"/>
                </a:rPr>
                <a:t>150</a:t>
              </a:r>
              <a:r>
                <a:rPr lang="ja-JP" altLang="en-US" sz="1200" b="1" dirty="0">
                  <a:solidFill>
                    <a:schemeClr val="tx1"/>
                  </a:solidFill>
                  <a:latin typeface="ＭＳ ゴシック" pitchFamily="49" charset="-128"/>
                  <a:ea typeface="ＭＳ ゴシック" pitchFamily="49" charset="-128"/>
                </a:rPr>
                <a:t>名程度）</a:t>
              </a:r>
              <a:endParaRPr kumimoji="1" lang="ja-JP" altLang="en-US" sz="1200" b="1" dirty="0">
                <a:solidFill>
                  <a:schemeClr val="tx1"/>
                </a:solidFill>
                <a:latin typeface="ＭＳ ゴシック" pitchFamily="49" charset="-128"/>
                <a:ea typeface="ＭＳ ゴシック" pitchFamily="49" charset="-128"/>
              </a:endParaRPr>
            </a:p>
          </p:txBody>
        </p:sp>
        <p:cxnSp>
          <p:nvCxnSpPr>
            <p:cNvPr id="60" name="直線矢印コネクタ 59"/>
            <p:cNvCxnSpPr/>
            <p:nvPr/>
          </p:nvCxnSpPr>
          <p:spPr>
            <a:xfrm>
              <a:off x="6554742" y="2872068"/>
              <a:ext cx="360000" cy="0"/>
            </a:xfrm>
            <a:prstGeom prst="straightConnector1">
              <a:avLst/>
            </a:prstGeom>
            <a:ln w="57150">
              <a:tailEnd type="triangle" w="med" len="med"/>
            </a:ln>
          </p:spPr>
          <p:style>
            <a:lnRef idx="1">
              <a:schemeClr val="accent1"/>
            </a:lnRef>
            <a:fillRef idx="0">
              <a:schemeClr val="accent1"/>
            </a:fillRef>
            <a:effectRef idx="0">
              <a:schemeClr val="accent1"/>
            </a:effectRef>
            <a:fontRef idx="minor">
              <a:schemeClr val="tx1"/>
            </a:fontRef>
          </p:style>
        </p:cxnSp>
      </p:grpSp>
      <p:sp>
        <p:nvSpPr>
          <p:cNvPr id="76" name="正方形/長方形 75"/>
          <p:cNvSpPr/>
          <p:nvPr/>
        </p:nvSpPr>
        <p:spPr>
          <a:xfrm>
            <a:off x="6200820" y="4674232"/>
            <a:ext cx="265844" cy="828708"/>
          </a:xfrm>
          <a:prstGeom prst="rect">
            <a:avLst/>
          </a:prstGeom>
          <a:noFill/>
          <a:ln>
            <a:noFill/>
            <a:prstDash val="sysDash"/>
          </a:ln>
        </p:spPr>
        <p:style>
          <a:lnRef idx="2">
            <a:schemeClr val="accent1">
              <a:shade val="50000"/>
            </a:schemeClr>
          </a:lnRef>
          <a:fillRef idx="1">
            <a:schemeClr val="accent1"/>
          </a:fillRef>
          <a:effectRef idx="0">
            <a:schemeClr val="accent1"/>
          </a:effectRef>
          <a:fontRef idx="minor">
            <a:schemeClr val="lt1"/>
          </a:fontRef>
        </p:style>
        <p:txBody>
          <a:bodyPr vert="eaVert" rtlCol="0" anchor="ctr" anchorCtr="0"/>
          <a:lstStyle/>
          <a:p>
            <a:pPr algn="ctr"/>
            <a:r>
              <a:rPr kumimoji="1" lang="ja-JP" altLang="en-US" sz="1200" b="1" dirty="0">
                <a:solidFill>
                  <a:schemeClr val="tx1"/>
                </a:solidFill>
                <a:latin typeface="ＭＳ ゴシック" pitchFamily="49" charset="-128"/>
                <a:ea typeface="ＭＳ ゴシック" pitchFamily="49" charset="-128"/>
              </a:rPr>
              <a:t>委託継続</a:t>
            </a:r>
          </a:p>
        </p:txBody>
      </p:sp>
      <p:grpSp>
        <p:nvGrpSpPr>
          <p:cNvPr id="4" name="グループ化 3"/>
          <p:cNvGrpSpPr/>
          <p:nvPr/>
        </p:nvGrpSpPr>
        <p:grpSpPr>
          <a:xfrm>
            <a:off x="684346" y="3429000"/>
            <a:ext cx="7676577" cy="3204183"/>
            <a:chOff x="684346" y="3429000"/>
            <a:chExt cx="7676577" cy="3204183"/>
          </a:xfrm>
        </p:grpSpPr>
        <p:grpSp>
          <p:nvGrpSpPr>
            <p:cNvPr id="3" name="グループ化 2"/>
            <p:cNvGrpSpPr/>
            <p:nvPr/>
          </p:nvGrpSpPr>
          <p:grpSpPr>
            <a:xfrm>
              <a:off x="684346" y="3429000"/>
              <a:ext cx="7676577" cy="3204183"/>
              <a:chOff x="684346" y="3429000"/>
              <a:chExt cx="7676577" cy="3204183"/>
            </a:xfrm>
          </p:grpSpPr>
          <p:grpSp>
            <p:nvGrpSpPr>
              <p:cNvPr id="10" name="グループ化 9"/>
              <p:cNvGrpSpPr/>
              <p:nvPr/>
            </p:nvGrpSpPr>
            <p:grpSpPr>
              <a:xfrm>
                <a:off x="684346" y="3429000"/>
                <a:ext cx="7676577" cy="3204183"/>
                <a:chOff x="684346" y="3476270"/>
                <a:chExt cx="7676577" cy="3156914"/>
              </a:xfrm>
            </p:grpSpPr>
            <p:grpSp>
              <p:nvGrpSpPr>
                <p:cNvPr id="5" name="グループ化 121"/>
                <p:cNvGrpSpPr/>
                <p:nvPr/>
              </p:nvGrpSpPr>
              <p:grpSpPr>
                <a:xfrm>
                  <a:off x="684346" y="3476828"/>
                  <a:ext cx="3143200" cy="3156356"/>
                  <a:chOff x="324902" y="3260804"/>
                  <a:chExt cx="3143200" cy="3156356"/>
                </a:xfrm>
              </p:grpSpPr>
              <p:sp>
                <p:nvSpPr>
                  <p:cNvPr id="69" name="正方形/長方形 68"/>
                  <p:cNvSpPr/>
                  <p:nvPr/>
                </p:nvSpPr>
                <p:spPr>
                  <a:xfrm>
                    <a:off x="2172102" y="3260804"/>
                    <a:ext cx="1296000" cy="468000"/>
                  </a:xfrm>
                  <a:prstGeom prst="rect">
                    <a:avLst/>
                  </a:prstGeom>
                  <a:gradFill>
                    <a:gsLst>
                      <a:gs pos="0">
                        <a:schemeClr val="tx2">
                          <a:lumMod val="60000"/>
                          <a:lumOff val="40000"/>
                        </a:schemeClr>
                      </a:gs>
                      <a:gs pos="35000">
                        <a:schemeClr val="accent1">
                          <a:tint val="37000"/>
                          <a:satMod val="300000"/>
                        </a:schemeClr>
                      </a:gs>
                      <a:gs pos="100000">
                        <a:schemeClr val="accent1">
                          <a:tint val="15000"/>
                          <a:satMod val="350000"/>
                        </a:schemeClr>
                      </a:gs>
                    </a:gsLst>
                  </a:gradFill>
                  <a:ln/>
                </p:spPr>
                <p:style>
                  <a:lnRef idx="1">
                    <a:schemeClr val="accent1"/>
                  </a:lnRef>
                  <a:fillRef idx="2">
                    <a:schemeClr val="accent1"/>
                  </a:fillRef>
                  <a:effectRef idx="1">
                    <a:schemeClr val="accent1"/>
                  </a:effectRef>
                  <a:fontRef idx="minor">
                    <a:schemeClr val="dk1"/>
                  </a:fontRef>
                </p:style>
                <p:txBody>
                  <a:bodyPr anchor="ctr"/>
                  <a:lstStyle/>
                  <a:p>
                    <a:pPr algn="ctr" fontAlgn="auto">
                      <a:spcBef>
                        <a:spcPts val="0"/>
                      </a:spcBef>
                      <a:spcAft>
                        <a:spcPts val="0"/>
                      </a:spcAft>
                      <a:defRPr/>
                    </a:pPr>
                    <a:r>
                      <a:rPr lang="ja-JP" altLang="en-US" sz="1400" b="1" dirty="0">
                        <a:latin typeface="+mn-ea"/>
                      </a:rPr>
                      <a:t>民間委託</a:t>
                    </a:r>
                  </a:p>
                </p:txBody>
              </p:sp>
              <p:sp>
                <p:nvSpPr>
                  <p:cNvPr id="80" name="正方形/長方形 79"/>
                  <p:cNvSpPr/>
                  <p:nvPr/>
                </p:nvSpPr>
                <p:spPr>
                  <a:xfrm>
                    <a:off x="2172102" y="4327036"/>
                    <a:ext cx="1296000" cy="2090124"/>
                  </a:xfrm>
                  <a:prstGeom prst="rect">
                    <a:avLst/>
                  </a:prstGeom>
                  <a:solidFill>
                    <a:schemeClr val="bg1"/>
                  </a:solidFill>
                  <a:ln/>
                </p:spPr>
                <p:style>
                  <a:lnRef idx="1">
                    <a:schemeClr val="accent1"/>
                  </a:lnRef>
                  <a:fillRef idx="3">
                    <a:schemeClr val="accent1"/>
                  </a:fillRef>
                  <a:effectRef idx="2">
                    <a:schemeClr val="accent1"/>
                  </a:effectRef>
                  <a:fontRef idx="minor">
                    <a:schemeClr val="lt1"/>
                  </a:fontRef>
                </p:style>
                <p:txBody>
                  <a:bodyPr anchor="ctr"/>
                  <a:lstStyle/>
                  <a:p>
                    <a:pPr algn="ctr" fontAlgn="auto">
                      <a:spcBef>
                        <a:spcPts val="0"/>
                      </a:spcBef>
                      <a:spcAft>
                        <a:spcPts val="0"/>
                      </a:spcAft>
                      <a:defRPr/>
                    </a:pPr>
                    <a:endParaRPr lang="en-US" altLang="ja-JP" sz="1400" b="1" dirty="0">
                      <a:latin typeface="+mn-ea"/>
                    </a:endParaRPr>
                  </a:p>
                  <a:p>
                    <a:pPr algn="ctr" fontAlgn="auto">
                      <a:spcBef>
                        <a:spcPts val="0"/>
                      </a:spcBef>
                      <a:spcAft>
                        <a:spcPts val="0"/>
                      </a:spcAft>
                      <a:defRPr/>
                    </a:pPr>
                    <a:r>
                      <a:rPr lang="ja-JP" altLang="en-US" sz="1400" b="1" dirty="0">
                        <a:solidFill>
                          <a:schemeClr val="tx1"/>
                        </a:solidFill>
                        <a:latin typeface="+mn-ea"/>
                      </a:rPr>
                      <a:t>直　営</a:t>
                    </a:r>
                    <a:endParaRPr lang="en-US" altLang="ja-JP" sz="1400" b="1" dirty="0">
                      <a:solidFill>
                        <a:schemeClr val="tx1"/>
                      </a:solidFill>
                      <a:latin typeface="+mn-ea"/>
                    </a:endParaRPr>
                  </a:p>
                </p:txBody>
              </p:sp>
              <p:sp>
                <p:nvSpPr>
                  <p:cNvPr id="115" name="正方形/長方形 114"/>
                  <p:cNvSpPr/>
                  <p:nvPr/>
                </p:nvSpPr>
                <p:spPr>
                  <a:xfrm>
                    <a:off x="324902" y="3263002"/>
                    <a:ext cx="1296144" cy="3131449"/>
                  </a:xfrm>
                  <a:prstGeom prst="rect">
                    <a:avLst/>
                  </a:prstGeom>
                  <a:solidFill>
                    <a:schemeClr val="bg1"/>
                  </a:solidFill>
                  <a:ln/>
                </p:spPr>
                <p:style>
                  <a:lnRef idx="1">
                    <a:schemeClr val="accent1"/>
                  </a:lnRef>
                  <a:fillRef idx="3">
                    <a:schemeClr val="accent1"/>
                  </a:fillRef>
                  <a:effectRef idx="2">
                    <a:schemeClr val="accent1"/>
                  </a:effectRef>
                  <a:fontRef idx="minor">
                    <a:schemeClr val="lt1"/>
                  </a:fontRef>
                </p:style>
                <p:txBody>
                  <a:bodyPr anchor="ctr"/>
                  <a:lstStyle/>
                  <a:p>
                    <a:pPr algn="ctr" fontAlgn="auto">
                      <a:spcBef>
                        <a:spcPts val="0"/>
                      </a:spcBef>
                      <a:spcAft>
                        <a:spcPts val="0"/>
                      </a:spcAft>
                      <a:defRPr/>
                    </a:pPr>
                    <a:endParaRPr lang="en-US" altLang="ja-JP" sz="1400" b="1" dirty="0">
                      <a:solidFill>
                        <a:schemeClr val="tx1"/>
                      </a:solidFill>
                      <a:latin typeface="+mn-ea"/>
                    </a:endParaRPr>
                  </a:p>
                  <a:p>
                    <a:pPr algn="ctr" fontAlgn="auto">
                      <a:spcBef>
                        <a:spcPts val="0"/>
                      </a:spcBef>
                      <a:spcAft>
                        <a:spcPts val="0"/>
                      </a:spcAft>
                      <a:defRPr/>
                    </a:pPr>
                    <a:r>
                      <a:rPr lang="ja-JP" altLang="en-US" sz="1400" b="1" dirty="0">
                        <a:solidFill>
                          <a:schemeClr val="tx1"/>
                        </a:solidFill>
                        <a:latin typeface="+mn-ea"/>
                      </a:rPr>
                      <a:t>直　営</a:t>
                    </a:r>
                    <a:endParaRPr lang="en-US" altLang="ja-JP" sz="1400" b="1" dirty="0">
                      <a:solidFill>
                        <a:schemeClr val="tx1"/>
                      </a:solidFill>
                      <a:latin typeface="+mn-ea"/>
                    </a:endParaRPr>
                  </a:p>
                </p:txBody>
              </p:sp>
              <p:sp>
                <p:nvSpPr>
                  <p:cNvPr id="40" name="正方形/長方形 39"/>
                  <p:cNvSpPr/>
                  <p:nvPr/>
                </p:nvSpPr>
                <p:spPr>
                  <a:xfrm>
                    <a:off x="2172102" y="3795490"/>
                    <a:ext cx="1296000" cy="468000"/>
                  </a:xfrm>
                  <a:prstGeom prst="rect">
                    <a:avLst/>
                  </a:prstGeom>
                  <a:gradFill>
                    <a:gsLst>
                      <a:gs pos="0">
                        <a:schemeClr val="tx2">
                          <a:lumMod val="60000"/>
                          <a:lumOff val="40000"/>
                        </a:schemeClr>
                      </a:gs>
                      <a:gs pos="35000">
                        <a:schemeClr val="accent1">
                          <a:tint val="37000"/>
                          <a:satMod val="300000"/>
                        </a:schemeClr>
                      </a:gs>
                      <a:gs pos="100000">
                        <a:schemeClr val="accent1">
                          <a:tint val="15000"/>
                          <a:satMod val="350000"/>
                        </a:schemeClr>
                      </a:gs>
                    </a:gsLst>
                  </a:gradFill>
                  <a:ln/>
                </p:spPr>
                <p:style>
                  <a:lnRef idx="1">
                    <a:schemeClr val="accent1"/>
                  </a:lnRef>
                  <a:fillRef idx="2">
                    <a:schemeClr val="accent1"/>
                  </a:fillRef>
                  <a:effectRef idx="1">
                    <a:schemeClr val="accent1"/>
                  </a:effectRef>
                  <a:fontRef idx="minor">
                    <a:schemeClr val="dk1"/>
                  </a:fontRef>
                </p:style>
                <p:txBody>
                  <a:bodyPr anchor="ctr"/>
                  <a:lstStyle/>
                  <a:p>
                    <a:pPr algn="ctr" fontAlgn="auto">
                      <a:spcBef>
                        <a:spcPts val="0"/>
                      </a:spcBef>
                      <a:spcAft>
                        <a:spcPts val="0"/>
                      </a:spcAft>
                      <a:defRPr/>
                    </a:pPr>
                    <a:r>
                      <a:rPr lang="ja-JP" altLang="en-US" sz="1400" b="1" dirty="0">
                        <a:latin typeface="+mn-ea"/>
                      </a:rPr>
                      <a:t>民間委託</a:t>
                    </a:r>
                  </a:p>
                </p:txBody>
              </p:sp>
            </p:grpSp>
            <p:sp>
              <p:nvSpPr>
                <p:cNvPr id="53" name="正方形/長方形 52"/>
                <p:cNvSpPr/>
                <p:nvPr/>
              </p:nvSpPr>
              <p:spPr>
                <a:xfrm>
                  <a:off x="4777066" y="4547220"/>
                  <a:ext cx="1296000" cy="1548000"/>
                </a:xfrm>
                <a:prstGeom prst="rect">
                  <a:avLst/>
                </a:prstGeom>
                <a:solidFill>
                  <a:schemeClr val="bg1"/>
                </a:solidFill>
                <a:ln/>
              </p:spPr>
              <p:style>
                <a:lnRef idx="1">
                  <a:schemeClr val="accent1"/>
                </a:lnRef>
                <a:fillRef idx="3">
                  <a:schemeClr val="accent1"/>
                </a:fillRef>
                <a:effectRef idx="2">
                  <a:schemeClr val="accent1"/>
                </a:effectRef>
                <a:fontRef idx="minor">
                  <a:schemeClr val="lt1"/>
                </a:fontRef>
              </p:style>
              <p:txBody>
                <a:bodyPr anchor="ctr"/>
                <a:lstStyle/>
                <a:p>
                  <a:pPr algn="ctr" fontAlgn="auto">
                    <a:spcBef>
                      <a:spcPts val="0"/>
                    </a:spcBef>
                    <a:spcAft>
                      <a:spcPts val="0"/>
                    </a:spcAft>
                    <a:defRPr/>
                  </a:pPr>
                  <a:endParaRPr lang="en-US" altLang="ja-JP" sz="1400" b="1" dirty="0">
                    <a:latin typeface="+mn-ea"/>
                  </a:endParaRPr>
                </a:p>
                <a:p>
                  <a:pPr algn="ctr" fontAlgn="auto">
                    <a:spcBef>
                      <a:spcPts val="0"/>
                    </a:spcBef>
                    <a:spcAft>
                      <a:spcPts val="0"/>
                    </a:spcAft>
                    <a:defRPr/>
                  </a:pPr>
                  <a:r>
                    <a:rPr lang="ja-JP" altLang="en-US" sz="1400" b="1" dirty="0">
                      <a:solidFill>
                        <a:schemeClr val="tx1"/>
                      </a:solidFill>
                      <a:latin typeface="+mn-ea"/>
                    </a:rPr>
                    <a:t>直　営</a:t>
                  </a:r>
                  <a:endParaRPr lang="en-US" altLang="ja-JP" sz="1400" b="1" dirty="0">
                    <a:solidFill>
                      <a:schemeClr val="tx1"/>
                    </a:solidFill>
                    <a:latin typeface="+mn-ea"/>
                  </a:endParaRPr>
                </a:p>
              </p:txBody>
            </p:sp>
            <p:sp>
              <p:nvSpPr>
                <p:cNvPr id="54" name="正方形/長方形 53"/>
                <p:cNvSpPr/>
                <p:nvPr/>
              </p:nvSpPr>
              <p:spPr>
                <a:xfrm>
                  <a:off x="4777066" y="3476270"/>
                  <a:ext cx="1296000" cy="468000"/>
                </a:xfrm>
                <a:prstGeom prst="rect">
                  <a:avLst/>
                </a:prstGeom>
                <a:gradFill>
                  <a:gsLst>
                    <a:gs pos="0">
                      <a:schemeClr val="bg2">
                        <a:lumMod val="50000"/>
                      </a:schemeClr>
                    </a:gs>
                    <a:gs pos="35000">
                      <a:schemeClr val="accent1">
                        <a:tint val="37000"/>
                        <a:satMod val="300000"/>
                      </a:schemeClr>
                    </a:gs>
                    <a:gs pos="100000">
                      <a:schemeClr val="accent1">
                        <a:tint val="15000"/>
                        <a:satMod val="350000"/>
                      </a:schemeClr>
                    </a:gs>
                  </a:gsLst>
                </a:gradFill>
                <a:ln/>
              </p:spPr>
              <p:style>
                <a:lnRef idx="1">
                  <a:schemeClr val="accent1"/>
                </a:lnRef>
                <a:fillRef idx="2">
                  <a:schemeClr val="accent1"/>
                </a:fillRef>
                <a:effectRef idx="1">
                  <a:schemeClr val="accent1"/>
                </a:effectRef>
                <a:fontRef idx="minor">
                  <a:schemeClr val="dk1"/>
                </a:fontRef>
              </p:style>
              <p:txBody>
                <a:bodyPr anchor="ctr"/>
                <a:lstStyle/>
                <a:p>
                  <a:pPr algn="ctr" fontAlgn="auto">
                    <a:spcBef>
                      <a:spcPts val="0"/>
                    </a:spcBef>
                    <a:spcAft>
                      <a:spcPts val="0"/>
                    </a:spcAft>
                    <a:defRPr/>
                  </a:pPr>
                  <a:r>
                    <a:rPr lang="ja-JP" altLang="en-US" sz="1400" b="1" dirty="0">
                      <a:latin typeface="+mn-ea"/>
                    </a:rPr>
                    <a:t>民間委託</a:t>
                  </a:r>
                </a:p>
              </p:txBody>
            </p:sp>
            <p:sp>
              <p:nvSpPr>
                <p:cNvPr id="57" name="正方形/長方形 56"/>
                <p:cNvSpPr/>
                <p:nvPr/>
              </p:nvSpPr>
              <p:spPr>
                <a:xfrm>
                  <a:off x="4777066" y="4010956"/>
                  <a:ext cx="1296000" cy="468000"/>
                </a:xfrm>
                <a:prstGeom prst="rect">
                  <a:avLst/>
                </a:prstGeom>
                <a:gradFill>
                  <a:gsLst>
                    <a:gs pos="0">
                      <a:schemeClr val="bg2">
                        <a:lumMod val="50000"/>
                      </a:schemeClr>
                    </a:gs>
                    <a:gs pos="35000">
                      <a:schemeClr val="accent1">
                        <a:tint val="37000"/>
                        <a:satMod val="300000"/>
                      </a:schemeClr>
                    </a:gs>
                    <a:gs pos="100000">
                      <a:schemeClr val="accent1">
                        <a:tint val="15000"/>
                        <a:satMod val="350000"/>
                      </a:schemeClr>
                    </a:gs>
                  </a:gsLst>
                </a:gradFill>
                <a:ln/>
              </p:spPr>
              <p:style>
                <a:lnRef idx="1">
                  <a:schemeClr val="accent1"/>
                </a:lnRef>
                <a:fillRef idx="2">
                  <a:schemeClr val="accent1"/>
                </a:fillRef>
                <a:effectRef idx="1">
                  <a:schemeClr val="accent1"/>
                </a:effectRef>
                <a:fontRef idx="minor">
                  <a:schemeClr val="dk1"/>
                </a:fontRef>
              </p:style>
              <p:txBody>
                <a:bodyPr anchor="ctr"/>
                <a:lstStyle/>
                <a:p>
                  <a:pPr algn="ctr" fontAlgn="auto">
                    <a:spcBef>
                      <a:spcPts val="0"/>
                    </a:spcBef>
                    <a:spcAft>
                      <a:spcPts val="0"/>
                    </a:spcAft>
                    <a:defRPr/>
                  </a:pPr>
                  <a:r>
                    <a:rPr lang="ja-JP" altLang="en-US" sz="1400" b="1" dirty="0">
                      <a:latin typeface="+mn-ea"/>
                    </a:rPr>
                    <a:t>民間委託</a:t>
                  </a:r>
                </a:p>
              </p:txBody>
            </p:sp>
            <p:sp>
              <p:nvSpPr>
                <p:cNvPr id="58" name="正方形/長方形 57"/>
                <p:cNvSpPr/>
                <p:nvPr/>
              </p:nvSpPr>
              <p:spPr>
                <a:xfrm>
                  <a:off x="4777066" y="6155779"/>
                  <a:ext cx="1296000" cy="468000"/>
                </a:xfrm>
                <a:prstGeom prst="rect">
                  <a:avLst/>
                </a:prstGeom>
                <a:solidFill>
                  <a:schemeClr val="tx2">
                    <a:lumMod val="75000"/>
                  </a:schemeClr>
                </a:solidFill>
                <a:ln w="31750">
                  <a:prstDash val="sysDot"/>
                </a:ln>
              </p:spPr>
              <p:style>
                <a:lnRef idx="1">
                  <a:schemeClr val="accent1"/>
                </a:lnRef>
                <a:fillRef idx="2">
                  <a:schemeClr val="accent1"/>
                </a:fillRef>
                <a:effectRef idx="1">
                  <a:schemeClr val="accent1"/>
                </a:effectRef>
                <a:fontRef idx="minor">
                  <a:schemeClr val="dk1"/>
                </a:fontRef>
              </p:style>
              <p:txBody>
                <a:bodyPr anchor="ctr"/>
                <a:lstStyle/>
                <a:p>
                  <a:pPr algn="ctr" fontAlgn="auto">
                    <a:spcBef>
                      <a:spcPts val="0"/>
                    </a:spcBef>
                    <a:spcAft>
                      <a:spcPts val="0"/>
                    </a:spcAft>
                    <a:defRPr/>
                  </a:pPr>
                  <a:r>
                    <a:rPr lang="ja-JP" altLang="en-US" sz="1400" b="1" dirty="0">
                      <a:solidFill>
                        <a:schemeClr val="bg1"/>
                      </a:solidFill>
                      <a:latin typeface="+mn-ea"/>
                    </a:rPr>
                    <a:t>効率化</a:t>
                  </a:r>
                  <a:endParaRPr lang="en-US" altLang="ja-JP" sz="1400" b="1" dirty="0">
                    <a:solidFill>
                      <a:schemeClr val="bg1"/>
                    </a:solidFill>
                    <a:latin typeface="+mn-ea"/>
                  </a:endParaRPr>
                </a:p>
                <a:p>
                  <a:pPr algn="ctr" fontAlgn="auto">
                    <a:spcBef>
                      <a:spcPts val="0"/>
                    </a:spcBef>
                    <a:spcAft>
                      <a:spcPts val="0"/>
                    </a:spcAft>
                    <a:defRPr/>
                  </a:pPr>
                  <a:r>
                    <a:rPr lang="ja-JP" altLang="en-US" sz="1400" b="1" dirty="0">
                      <a:solidFill>
                        <a:schemeClr val="bg1"/>
                      </a:solidFill>
                      <a:latin typeface="+mn-ea"/>
                    </a:rPr>
                    <a:t>（▲</a:t>
                  </a:r>
                  <a:r>
                    <a:rPr lang="en-US" altLang="ja-JP" sz="1400" b="1" dirty="0">
                      <a:solidFill>
                        <a:schemeClr val="bg1"/>
                      </a:solidFill>
                      <a:latin typeface="+mn-ea"/>
                    </a:rPr>
                    <a:t>150</a:t>
                  </a:r>
                  <a:r>
                    <a:rPr lang="ja-JP" altLang="en-US" sz="1400" b="1" dirty="0">
                      <a:solidFill>
                        <a:schemeClr val="bg1"/>
                      </a:solidFill>
                      <a:latin typeface="+mn-ea"/>
                    </a:rPr>
                    <a:t>名）</a:t>
                  </a:r>
                </a:p>
              </p:txBody>
            </p:sp>
            <p:grpSp>
              <p:nvGrpSpPr>
                <p:cNvPr id="7" name="グループ化 6"/>
                <p:cNvGrpSpPr/>
                <p:nvPr/>
              </p:nvGrpSpPr>
              <p:grpSpPr>
                <a:xfrm>
                  <a:off x="4056761" y="4605929"/>
                  <a:ext cx="529727" cy="1060704"/>
                  <a:chOff x="3674533" y="4605929"/>
                  <a:chExt cx="529727" cy="1060704"/>
                </a:xfrm>
              </p:grpSpPr>
              <p:sp>
                <p:nvSpPr>
                  <p:cNvPr id="45" name="二等辺三角形 44"/>
                  <p:cNvSpPr/>
                  <p:nvPr/>
                </p:nvSpPr>
                <p:spPr>
                  <a:xfrm rot="5400000">
                    <a:off x="3566468" y="5028841"/>
                    <a:ext cx="1060704" cy="214880"/>
                  </a:xfrm>
                  <a:prstGeom prst="triangle">
                    <a:avLst>
                      <a:gd name="adj" fmla="val 44402"/>
                    </a:avLst>
                  </a:prstGeom>
                  <a:solidFill>
                    <a:schemeClr val="bg2">
                      <a:lumMod val="50000"/>
                    </a:schemeClr>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1" name="正方形/長方形 60"/>
                  <p:cNvSpPr/>
                  <p:nvPr/>
                </p:nvSpPr>
                <p:spPr>
                  <a:xfrm>
                    <a:off x="3674533" y="4630800"/>
                    <a:ext cx="265844" cy="961147"/>
                  </a:xfrm>
                  <a:prstGeom prst="rect">
                    <a:avLst/>
                  </a:prstGeom>
                  <a:noFill/>
                  <a:ln>
                    <a:noFill/>
                    <a:prstDash val="sysDash"/>
                  </a:ln>
                </p:spPr>
                <p:style>
                  <a:lnRef idx="2">
                    <a:schemeClr val="accent1">
                      <a:shade val="50000"/>
                    </a:schemeClr>
                  </a:lnRef>
                  <a:fillRef idx="1">
                    <a:schemeClr val="accent1"/>
                  </a:fillRef>
                  <a:effectRef idx="0">
                    <a:schemeClr val="accent1"/>
                  </a:effectRef>
                  <a:fontRef idx="minor">
                    <a:schemeClr val="lt1"/>
                  </a:fontRef>
                </p:style>
                <p:txBody>
                  <a:bodyPr vert="eaVert" rtlCol="0" anchor="ctr" anchorCtr="0"/>
                  <a:lstStyle/>
                  <a:p>
                    <a:pPr algn="ctr"/>
                    <a:r>
                      <a:rPr kumimoji="1" lang="ja-JP" altLang="en-US" sz="1200" b="1" dirty="0">
                        <a:solidFill>
                          <a:schemeClr val="tx1"/>
                        </a:solidFill>
                        <a:latin typeface="ＭＳ ゴシック" pitchFamily="49" charset="-128"/>
                        <a:ea typeface="ＭＳ ゴシック" pitchFamily="49" charset="-128"/>
                      </a:rPr>
                      <a:t>定数削減</a:t>
                    </a:r>
                  </a:p>
                </p:txBody>
              </p:sp>
            </p:grpSp>
            <p:sp>
              <p:nvSpPr>
                <p:cNvPr id="62" name="正方形/長方形 61"/>
                <p:cNvSpPr/>
                <p:nvPr/>
              </p:nvSpPr>
              <p:spPr>
                <a:xfrm>
                  <a:off x="7064923" y="3489628"/>
                  <a:ext cx="1296000" cy="468000"/>
                </a:xfrm>
                <a:prstGeom prst="rect">
                  <a:avLst/>
                </a:prstGeom>
                <a:gradFill>
                  <a:gsLst>
                    <a:gs pos="0">
                      <a:schemeClr val="bg2">
                        <a:lumMod val="50000"/>
                      </a:schemeClr>
                    </a:gs>
                    <a:gs pos="35000">
                      <a:schemeClr val="accent1">
                        <a:tint val="37000"/>
                        <a:satMod val="300000"/>
                      </a:schemeClr>
                    </a:gs>
                    <a:gs pos="100000">
                      <a:schemeClr val="accent1">
                        <a:tint val="15000"/>
                        <a:satMod val="350000"/>
                      </a:schemeClr>
                    </a:gs>
                  </a:gsLst>
                </a:gradFill>
                <a:ln/>
              </p:spPr>
              <p:style>
                <a:lnRef idx="1">
                  <a:schemeClr val="accent1"/>
                </a:lnRef>
                <a:fillRef idx="2">
                  <a:schemeClr val="accent1"/>
                </a:fillRef>
                <a:effectRef idx="1">
                  <a:schemeClr val="accent1"/>
                </a:effectRef>
                <a:fontRef idx="minor">
                  <a:schemeClr val="dk1"/>
                </a:fontRef>
              </p:style>
              <p:txBody>
                <a:bodyPr anchor="ctr"/>
                <a:lstStyle/>
                <a:p>
                  <a:pPr algn="ctr" fontAlgn="auto">
                    <a:spcBef>
                      <a:spcPts val="0"/>
                    </a:spcBef>
                    <a:spcAft>
                      <a:spcPts val="0"/>
                    </a:spcAft>
                    <a:defRPr/>
                  </a:pPr>
                  <a:r>
                    <a:rPr lang="ja-JP" altLang="en-US" sz="1400" b="1" dirty="0">
                      <a:latin typeface="+mn-ea"/>
                    </a:rPr>
                    <a:t>民間委託</a:t>
                  </a:r>
                </a:p>
              </p:txBody>
            </p:sp>
            <p:sp>
              <p:nvSpPr>
                <p:cNvPr id="63" name="正方形/長方形 62"/>
                <p:cNvSpPr/>
                <p:nvPr/>
              </p:nvSpPr>
              <p:spPr>
                <a:xfrm>
                  <a:off x="7064923" y="4014789"/>
                  <a:ext cx="1296000" cy="468000"/>
                </a:xfrm>
                <a:prstGeom prst="rect">
                  <a:avLst/>
                </a:prstGeom>
                <a:gradFill>
                  <a:gsLst>
                    <a:gs pos="0">
                      <a:schemeClr val="bg2">
                        <a:lumMod val="50000"/>
                      </a:schemeClr>
                    </a:gs>
                    <a:gs pos="35000">
                      <a:schemeClr val="accent1">
                        <a:tint val="37000"/>
                        <a:satMod val="300000"/>
                      </a:schemeClr>
                    </a:gs>
                    <a:gs pos="100000">
                      <a:schemeClr val="accent1">
                        <a:tint val="15000"/>
                        <a:satMod val="350000"/>
                      </a:schemeClr>
                    </a:gs>
                  </a:gsLst>
                </a:gradFill>
                <a:ln/>
              </p:spPr>
              <p:style>
                <a:lnRef idx="1">
                  <a:schemeClr val="accent1"/>
                </a:lnRef>
                <a:fillRef idx="2">
                  <a:schemeClr val="accent1"/>
                </a:fillRef>
                <a:effectRef idx="1">
                  <a:schemeClr val="accent1"/>
                </a:effectRef>
                <a:fontRef idx="minor">
                  <a:schemeClr val="dk1"/>
                </a:fontRef>
              </p:style>
              <p:txBody>
                <a:bodyPr anchor="ctr"/>
                <a:lstStyle/>
                <a:p>
                  <a:pPr algn="ctr" fontAlgn="auto">
                    <a:spcBef>
                      <a:spcPts val="0"/>
                    </a:spcBef>
                    <a:spcAft>
                      <a:spcPts val="0"/>
                    </a:spcAft>
                    <a:defRPr/>
                  </a:pPr>
                  <a:r>
                    <a:rPr lang="ja-JP" altLang="en-US" sz="1400" b="1" dirty="0">
                      <a:latin typeface="+mn-ea"/>
                    </a:rPr>
                    <a:t>民間委託</a:t>
                  </a:r>
                </a:p>
              </p:txBody>
            </p:sp>
            <p:sp>
              <p:nvSpPr>
                <p:cNvPr id="70" name="正方形/長方形 69"/>
                <p:cNvSpPr/>
                <p:nvPr/>
              </p:nvSpPr>
              <p:spPr>
                <a:xfrm>
                  <a:off x="7064923" y="5081616"/>
                  <a:ext cx="1296000" cy="468000"/>
                </a:xfrm>
                <a:prstGeom prst="rect">
                  <a:avLst/>
                </a:prstGeom>
                <a:solidFill>
                  <a:schemeClr val="accent1">
                    <a:lumMod val="40000"/>
                    <a:lumOff val="60000"/>
                  </a:schemeClr>
                </a:solidFill>
                <a:ln w="31750">
                  <a:solidFill>
                    <a:schemeClr val="tx2">
                      <a:lumMod val="75000"/>
                    </a:schemeClr>
                  </a:solidFill>
                  <a:prstDash val="sysDash"/>
                </a:ln>
              </p:spPr>
              <p:style>
                <a:lnRef idx="1">
                  <a:schemeClr val="accent1"/>
                </a:lnRef>
                <a:fillRef idx="2">
                  <a:schemeClr val="accent1"/>
                </a:fillRef>
                <a:effectRef idx="1">
                  <a:schemeClr val="accent1"/>
                </a:effectRef>
                <a:fontRef idx="minor">
                  <a:schemeClr val="dk1"/>
                </a:fontRef>
              </p:style>
              <p:txBody>
                <a:bodyPr anchor="ctr"/>
                <a:lstStyle/>
                <a:p>
                  <a:pPr algn="ctr" fontAlgn="auto">
                    <a:spcBef>
                      <a:spcPts val="0"/>
                    </a:spcBef>
                    <a:spcAft>
                      <a:spcPts val="0"/>
                    </a:spcAft>
                    <a:defRPr/>
                  </a:pPr>
                  <a:r>
                    <a:rPr lang="ja-JP" altLang="en-US" sz="1400" b="1" dirty="0">
                      <a:latin typeface="+mn-ea"/>
                    </a:rPr>
                    <a:t>民間委託</a:t>
                  </a:r>
                </a:p>
              </p:txBody>
            </p:sp>
            <p:sp>
              <p:nvSpPr>
                <p:cNvPr id="71" name="正方形/長方形 70"/>
                <p:cNvSpPr/>
                <p:nvPr/>
              </p:nvSpPr>
              <p:spPr>
                <a:xfrm>
                  <a:off x="7064923" y="5606380"/>
                  <a:ext cx="1296000" cy="468000"/>
                </a:xfrm>
                <a:prstGeom prst="rect">
                  <a:avLst/>
                </a:prstGeom>
                <a:solidFill>
                  <a:schemeClr val="accent1">
                    <a:lumMod val="40000"/>
                    <a:lumOff val="60000"/>
                  </a:schemeClr>
                </a:solidFill>
                <a:ln w="31750">
                  <a:solidFill>
                    <a:schemeClr val="tx2">
                      <a:lumMod val="75000"/>
                    </a:schemeClr>
                  </a:solidFill>
                  <a:prstDash val="sysDash"/>
                </a:ln>
              </p:spPr>
              <p:style>
                <a:lnRef idx="1">
                  <a:schemeClr val="accent1"/>
                </a:lnRef>
                <a:fillRef idx="2">
                  <a:schemeClr val="accent1"/>
                </a:fillRef>
                <a:effectRef idx="1">
                  <a:schemeClr val="accent1"/>
                </a:effectRef>
                <a:fontRef idx="minor">
                  <a:schemeClr val="dk1"/>
                </a:fontRef>
              </p:style>
              <p:txBody>
                <a:bodyPr anchor="ctr"/>
                <a:lstStyle/>
                <a:p>
                  <a:pPr algn="ctr" fontAlgn="auto">
                    <a:spcBef>
                      <a:spcPts val="0"/>
                    </a:spcBef>
                    <a:spcAft>
                      <a:spcPts val="0"/>
                    </a:spcAft>
                    <a:defRPr/>
                  </a:pPr>
                  <a:r>
                    <a:rPr lang="ja-JP" altLang="en-US" sz="1400" b="1" dirty="0">
                      <a:latin typeface="+mn-ea"/>
                    </a:rPr>
                    <a:t>民間委託</a:t>
                  </a:r>
                </a:p>
              </p:txBody>
            </p:sp>
            <p:sp>
              <p:nvSpPr>
                <p:cNvPr id="72" name="正方形/長方形 71"/>
                <p:cNvSpPr/>
                <p:nvPr/>
              </p:nvSpPr>
              <p:spPr>
                <a:xfrm>
                  <a:off x="7064923" y="6146347"/>
                  <a:ext cx="1296000" cy="468000"/>
                </a:xfrm>
                <a:prstGeom prst="rect">
                  <a:avLst/>
                </a:prstGeom>
                <a:solidFill>
                  <a:schemeClr val="tx2">
                    <a:lumMod val="75000"/>
                  </a:schemeClr>
                </a:solidFill>
                <a:ln w="31750">
                  <a:prstDash val="sysDot"/>
                </a:ln>
              </p:spPr>
              <p:style>
                <a:lnRef idx="1">
                  <a:schemeClr val="accent1"/>
                </a:lnRef>
                <a:fillRef idx="2">
                  <a:schemeClr val="accent1"/>
                </a:fillRef>
                <a:effectRef idx="1">
                  <a:schemeClr val="accent1"/>
                </a:effectRef>
                <a:fontRef idx="minor">
                  <a:schemeClr val="dk1"/>
                </a:fontRef>
              </p:style>
              <p:txBody>
                <a:bodyPr anchor="ctr"/>
                <a:lstStyle/>
                <a:p>
                  <a:pPr algn="ctr" fontAlgn="auto">
                    <a:spcBef>
                      <a:spcPts val="0"/>
                    </a:spcBef>
                    <a:spcAft>
                      <a:spcPts val="0"/>
                    </a:spcAft>
                    <a:defRPr/>
                  </a:pPr>
                  <a:r>
                    <a:rPr lang="ja-JP" altLang="en-US" sz="1400" b="1" dirty="0">
                      <a:solidFill>
                        <a:schemeClr val="bg1"/>
                      </a:solidFill>
                      <a:latin typeface="+mn-ea"/>
                    </a:rPr>
                    <a:t>効率化</a:t>
                  </a:r>
                  <a:endParaRPr lang="en-US" altLang="ja-JP" sz="1400" b="1" dirty="0">
                    <a:solidFill>
                      <a:schemeClr val="bg1"/>
                    </a:solidFill>
                    <a:latin typeface="+mn-ea"/>
                  </a:endParaRPr>
                </a:p>
                <a:p>
                  <a:pPr algn="ctr" fontAlgn="auto">
                    <a:spcBef>
                      <a:spcPts val="0"/>
                    </a:spcBef>
                    <a:spcAft>
                      <a:spcPts val="0"/>
                    </a:spcAft>
                    <a:defRPr/>
                  </a:pPr>
                  <a:r>
                    <a:rPr lang="ja-JP" altLang="en-US" sz="1400" b="1" dirty="0">
                      <a:solidFill>
                        <a:schemeClr val="bg1"/>
                      </a:solidFill>
                      <a:latin typeface="+mn-ea"/>
                    </a:rPr>
                    <a:t>（▲</a:t>
                  </a:r>
                  <a:r>
                    <a:rPr lang="en-US" altLang="ja-JP" sz="1400" b="1" dirty="0">
                      <a:solidFill>
                        <a:schemeClr val="bg1"/>
                      </a:solidFill>
                      <a:latin typeface="+mn-ea"/>
                    </a:rPr>
                    <a:t>150</a:t>
                  </a:r>
                  <a:r>
                    <a:rPr lang="ja-JP" altLang="en-US" sz="1400" b="1" dirty="0">
                      <a:solidFill>
                        <a:schemeClr val="bg1"/>
                      </a:solidFill>
                      <a:latin typeface="+mn-ea"/>
                    </a:rPr>
                    <a:t>名）</a:t>
                  </a:r>
                </a:p>
              </p:txBody>
            </p:sp>
            <p:sp>
              <p:nvSpPr>
                <p:cNvPr id="74" name="正方形/長方形 73"/>
                <p:cNvSpPr/>
                <p:nvPr/>
              </p:nvSpPr>
              <p:spPr>
                <a:xfrm>
                  <a:off x="6156176" y="5901301"/>
                  <a:ext cx="866410" cy="329990"/>
                </a:xfrm>
                <a:prstGeom prst="rect">
                  <a:avLst/>
                </a:prstGeom>
                <a:noFill/>
                <a:ln>
                  <a:noFill/>
                  <a:prstDash val="sysDash"/>
                </a:ln>
              </p:spPr>
              <p:style>
                <a:lnRef idx="2">
                  <a:schemeClr val="accent1">
                    <a:shade val="50000"/>
                  </a:schemeClr>
                </a:lnRef>
                <a:fillRef idx="1">
                  <a:schemeClr val="accent1"/>
                </a:fillRef>
                <a:effectRef idx="0">
                  <a:schemeClr val="accent1"/>
                </a:effectRef>
                <a:fontRef idx="minor">
                  <a:schemeClr val="lt1"/>
                </a:fontRef>
              </p:style>
              <p:txBody>
                <a:bodyPr vert="horz" rtlCol="0" anchor="ctr" anchorCtr="0"/>
                <a:lstStyle/>
                <a:p>
                  <a:pPr algn="ctr"/>
                  <a:r>
                    <a:rPr kumimoji="1" lang="ja-JP" altLang="en-US" sz="1200" b="1" dirty="0">
                      <a:solidFill>
                        <a:schemeClr val="tx1"/>
                      </a:solidFill>
                      <a:latin typeface="ＭＳ ゴシック" pitchFamily="49" charset="-128"/>
                      <a:ea typeface="ＭＳ ゴシック" pitchFamily="49" charset="-128"/>
                    </a:rPr>
                    <a:t>効果継続</a:t>
                  </a:r>
                </a:p>
              </p:txBody>
            </p:sp>
            <p:sp>
              <p:nvSpPr>
                <p:cNvPr id="8" name="右矢印 7"/>
                <p:cNvSpPr/>
                <p:nvPr/>
              </p:nvSpPr>
              <p:spPr>
                <a:xfrm>
                  <a:off x="6271084" y="6250958"/>
                  <a:ext cx="619211" cy="301155"/>
                </a:xfrm>
                <a:prstGeom prst="rightArrow">
                  <a:avLst/>
                </a:prstGeom>
                <a:solidFill>
                  <a:schemeClr val="tx2">
                    <a:lumMod val="60000"/>
                    <a:lumOff val="4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sp>
            <p:nvSpPr>
              <p:cNvPr id="59" name="二等辺三角形 58"/>
              <p:cNvSpPr/>
              <p:nvPr/>
            </p:nvSpPr>
            <p:spPr>
              <a:xfrm rot="5400000">
                <a:off x="1784837" y="4980698"/>
                <a:ext cx="1087522" cy="255407"/>
              </a:xfrm>
              <a:prstGeom prst="triangle">
                <a:avLst>
                  <a:gd name="adj" fmla="val 44402"/>
                </a:avLst>
              </a:prstGeom>
              <a:solidFill>
                <a:schemeClr val="bg2">
                  <a:lumMod val="50000"/>
                </a:schemeClr>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5" name="二等辺三角形 74"/>
              <p:cNvSpPr/>
              <p:nvPr/>
            </p:nvSpPr>
            <p:spPr>
              <a:xfrm rot="5400000">
                <a:off x="6132783" y="4980698"/>
                <a:ext cx="1087521" cy="255407"/>
              </a:xfrm>
              <a:prstGeom prst="triangle">
                <a:avLst>
                  <a:gd name="adj" fmla="val 44402"/>
                </a:avLst>
              </a:prstGeom>
              <a:solidFill>
                <a:schemeClr val="bg2">
                  <a:lumMod val="50000"/>
                </a:schemeClr>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sp>
          <p:nvSpPr>
            <p:cNvPr id="77" name="正方形/長方形 76"/>
            <p:cNvSpPr/>
            <p:nvPr/>
          </p:nvSpPr>
          <p:spPr>
            <a:xfrm>
              <a:off x="7064923" y="4517099"/>
              <a:ext cx="1296000" cy="475007"/>
            </a:xfrm>
            <a:prstGeom prst="rect">
              <a:avLst/>
            </a:prstGeom>
            <a:solidFill>
              <a:schemeClr val="accent1">
                <a:lumMod val="40000"/>
                <a:lumOff val="60000"/>
              </a:schemeClr>
            </a:solidFill>
            <a:ln w="31750">
              <a:solidFill>
                <a:schemeClr val="tx2">
                  <a:lumMod val="75000"/>
                </a:schemeClr>
              </a:solidFill>
              <a:prstDash val="sysDash"/>
            </a:ln>
          </p:spPr>
          <p:style>
            <a:lnRef idx="1">
              <a:schemeClr val="accent1"/>
            </a:lnRef>
            <a:fillRef idx="2">
              <a:schemeClr val="accent1"/>
            </a:fillRef>
            <a:effectRef idx="1">
              <a:schemeClr val="accent1"/>
            </a:effectRef>
            <a:fontRef idx="minor">
              <a:schemeClr val="dk1"/>
            </a:fontRef>
          </p:style>
          <p:txBody>
            <a:bodyPr anchor="ctr"/>
            <a:lstStyle/>
            <a:p>
              <a:pPr algn="ctr" fontAlgn="auto">
                <a:spcBef>
                  <a:spcPts val="0"/>
                </a:spcBef>
                <a:spcAft>
                  <a:spcPts val="0"/>
                </a:spcAft>
                <a:defRPr/>
              </a:pPr>
              <a:r>
                <a:rPr lang="ja-JP" altLang="en-US" sz="1400" b="1" dirty="0">
                  <a:latin typeface="+mn-ea"/>
                </a:rPr>
                <a:t>民間委託</a:t>
              </a:r>
            </a:p>
          </p:txBody>
        </p:sp>
      </p:grpSp>
      <p:sp>
        <p:nvSpPr>
          <p:cNvPr id="73" name="正方形/長方形 72"/>
          <p:cNvSpPr/>
          <p:nvPr/>
        </p:nvSpPr>
        <p:spPr>
          <a:xfrm>
            <a:off x="251520" y="260648"/>
            <a:ext cx="5904656" cy="369332"/>
          </a:xfrm>
          <a:prstGeom prst="rect">
            <a:avLst/>
          </a:prstGeom>
        </p:spPr>
        <p:txBody>
          <a:bodyPr wrap="square">
            <a:spAutoFit/>
          </a:bodyPr>
          <a:lstStyle/>
          <a:p>
            <a:r>
              <a:rPr lang="ja-JP" altLang="en-US" b="1" dirty="0">
                <a:latin typeface="+mn-ea"/>
              </a:rPr>
              <a:t>経営形態</a:t>
            </a:r>
            <a:r>
              <a:rPr lang="ja-JP" altLang="en-US" b="1" dirty="0">
                <a:solidFill>
                  <a:srgbClr val="000000"/>
                </a:solidFill>
                <a:latin typeface="Calibri" pitchFamily="34" charset="0"/>
              </a:rPr>
              <a:t>の見直し　</a:t>
            </a:r>
            <a:endParaRPr lang="ja-JP" altLang="en-US" b="1" dirty="0">
              <a:solidFill>
                <a:srgbClr val="FF0000"/>
              </a:solidFill>
              <a:latin typeface="Calibri" pitchFamily="34" charset="0"/>
            </a:endParaRPr>
          </a:p>
        </p:txBody>
      </p:sp>
      <p:sp>
        <p:nvSpPr>
          <p:cNvPr id="67" name="テキスト ボックス 66"/>
          <p:cNvSpPr txBox="1"/>
          <p:nvPr/>
        </p:nvSpPr>
        <p:spPr>
          <a:xfrm>
            <a:off x="0" y="0"/>
            <a:ext cx="4777066" cy="261610"/>
          </a:xfrm>
          <a:prstGeom prst="rect">
            <a:avLst/>
          </a:prstGeom>
          <a:noFill/>
        </p:spPr>
        <p:txBody>
          <a:bodyPr wrap="square" rtlCol="0">
            <a:spAutoFit/>
          </a:bodyPr>
          <a:lstStyle/>
          <a:p>
            <a:r>
              <a:rPr lang="en-US" altLang="ja-JP" sz="1100" dirty="0"/>
              <a:t>Ⅱ</a:t>
            </a:r>
            <a:r>
              <a:rPr lang="ja-JP" altLang="en-US" sz="1100" dirty="0"/>
              <a:t>　公民連携</a:t>
            </a:r>
            <a:r>
              <a:rPr lang="en-US" altLang="ja-JP" sz="1100" dirty="0"/>
              <a:t>/</a:t>
            </a:r>
            <a:r>
              <a:rPr lang="ja-JP" altLang="en-US" sz="1100" dirty="0"/>
              <a:t>経営形態の見直し</a:t>
            </a:r>
            <a:r>
              <a:rPr lang="en-US" altLang="ja-JP" sz="1100" dirty="0"/>
              <a:t>【</a:t>
            </a:r>
            <a:r>
              <a:rPr lang="ja-JP" altLang="en-US" sz="1100" dirty="0"/>
              <a:t>民営化の取組</a:t>
            </a:r>
            <a:r>
              <a:rPr lang="en-US" altLang="ja-JP" sz="1100" dirty="0"/>
              <a:t>】</a:t>
            </a:r>
            <a:r>
              <a:rPr lang="ja-JP" altLang="en-US" sz="1100" dirty="0"/>
              <a:t>・ごみ（一般廃棄物）</a:t>
            </a:r>
            <a:endParaRPr kumimoji="1" lang="en-US" altLang="ja-JP" sz="1100" dirty="0"/>
          </a:p>
        </p:txBody>
      </p:sp>
      <p:sp>
        <p:nvSpPr>
          <p:cNvPr id="68" name="テキスト ボックス 67"/>
          <p:cNvSpPr txBox="1"/>
          <p:nvPr/>
        </p:nvSpPr>
        <p:spPr>
          <a:xfrm>
            <a:off x="6877997" y="150700"/>
            <a:ext cx="646331" cy="369332"/>
          </a:xfrm>
          <a:prstGeom prst="rect">
            <a:avLst/>
          </a:prstGeom>
          <a:solidFill>
            <a:schemeClr val="bg2">
              <a:lumMod val="50000"/>
            </a:schemeClr>
          </a:solidFill>
          <a:ln>
            <a:solidFill>
              <a:schemeClr val="bg2">
                <a:lumMod val="25000"/>
              </a:schemeClr>
            </a:solidFill>
          </a:ln>
        </p:spPr>
        <p:txBody>
          <a:bodyPr wrap="none" rtlCol="0">
            <a:spAutoFit/>
          </a:bodyPr>
          <a:lstStyle/>
          <a:p>
            <a:r>
              <a:rPr lang="ja-JP" altLang="en-US" b="1" dirty="0">
                <a:solidFill>
                  <a:schemeClr val="bg1"/>
                </a:solidFill>
                <a:latin typeface="Meiryo UI" panose="020B0604030504040204" pitchFamily="50" charset="-128"/>
                <a:ea typeface="Meiryo UI" panose="020B0604030504040204" pitchFamily="50" charset="-128"/>
              </a:rPr>
              <a:t>追加</a:t>
            </a:r>
            <a:endParaRPr kumimoji="1" lang="ja-JP" altLang="en-US" b="1" dirty="0">
              <a:solidFill>
                <a:schemeClr val="bg1"/>
              </a:solidFill>
              <a:latin typeface="Meiryo UI" panose="020B0604030504040204" pitchFamily="50" charset="-128"/>
              <a:ea typeface="Meiryo UI" panose="020B0604030504040204" pitchFamily="50" charset="-128"/>
            </a:endParaRPr>
          </a:p>
        </p:txBody>
      </p:sp>
      <p:sp>
        <p:nvSpPr>
          <p:cNvPr id="52" name="テキスト ボックス 51"/>
          <p:cNvSpPr txBox="1"/>
          <p:nvPr/>
        </p:nvSpPr>
        <p:spPr>
          <a:xfrm>
            <a:off x="8244408" y="1"/>
            <a:ext cx="899592" cy="307777"/>
          </a:xfrm>
          <a:prstGeom prst="rect">
            <a:avLst/>
          </a:prstGeom>
          <a:noFill/>
        </p:spPr>
        <p:txBody>
          <a:bodyPr wrap="square" rtlCol="0">
            <a:spAutoFit/>
          </a:bodyPr>
          <a:lstStyle/>
          <a:p>
            <a:r>
              <a:rPr kumimoji="1" lang="en-US" altLang="ja-JP" sz="1400" dirty="0"/>
              <a:t>C4</a:t>
            </a:r>
            <a:r>
              <a:rPr kumimoji="1" lang="en-US" altLang="ja-JP" sz="1400" dirty="0" smtClean="0"/>
              <a:t>.(</a:t>
            </a:r>
            <a:r>
              <a:rPr lang="en-US" altLang="ja-JP" sz="1400" dirty="0" smtClean="0"/>
              <a:t>84</a:t>
            </a:r>
            <a:r>
              <a:rPr kumimoji="1" lang="en-US" altLang="ja-JP" sz="1400" dirty="0" smtClean="0"/>
              <a:t>)</a:t>
            </a:r>
            <a:endParaRPr kumimoji="1" lang="ja-JP" altLang="en-US" sz="1400" dirty="0"/>
          </a:p>
        </p:txBody>
      </p:sp>
    </p:spTree>
    <p:extLst>
      <p:ext uri="{BB962C8B-B14F-4D97-AF65-F5344CB8AC3E}">
        <p14:creationId xmlns:p14="http://schemas.microsoft.com/office/powerpoint/2010/main" val="203200533"/>
      </p:ext>
    </p:extLst>
  </p:cSld>
  <p:clrMapOvr>
    <a:masterClrMapping/>
  </p:clrMapOvr>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正方形/長方形 10"/>
          <p:cNvSpPr/>
          <p:nvPr/>
        </p:nvSpPr>
        <p:spPr>
          <a:xfrm>
            <a:off x="7793144" y="315764"/>
            <a:ext cx="1118704" cy="348813"/>
          </a:xfrm>
          <a:prstGeom prst="rect">
            <a:avLst/>
          </a:prstGeom>
          <a:noFill/>
        </p:spPr>
        <p:txBody>
          <a:bodyPr wrap="none">
            <a:spAutoFit/>
          </a:bodyPr>
          <a:lstStyle/>
          <a:p>
            <a:pPr algn="ctr">
              <a:lnSpc>
                <a:spcPts val="2000"/>
              </a:lnSpc>
            </a:pPr>
            <a:r>
              <a:rPr lang="ja-JP" altLang="en-US" dirty="0"/>
              <a:t>＜</a:t>
            </a:r>
            <a:r>
              <a:rPr lang="en-US" altLang="ja-JP" dirty="0"/>
              <a:t>what</a:t>
            </a:r>
            <a:r>
              <a:rPr lang="ja-JP" altLang="en-US" dirty="0"/>
              <a:t>＞</a:t>
            </a:r>
          </a:p>
        </p:txBody>
      </p:sp>
      <p:sp>
        <p:nvSpPr>
          <p:cNvPr id="18" name="正方形/長方形 17"/>
          <p:cNvSpPr/>
          <p:nvPr/>
        </p:nvSpPr>
        <p:spPr>
          <a:xfrm>
            <a:off x="251520" y="260648"/>
            <a:ext cx="5904656" cy="369332"/>
          </a:xfrm>
          <a:prstGeom prst="rect">
            <a:avLst/>
          </a:prstGeom>
        </p:spPr>
        <p:txBody>
          <a:bodyPr wrap="square">
            <a:spAutoFit/>
          </a:bodyPr>
          <a:lstStyle/>
          <a:p>
            <a:r>
              <a:rPr lang="ja-JP" altLang="en-US" b="1" dirty="0">
                <a:solidFill>
                  <a:srgbClr val="000000"/>
                </a:solidFill>
                <a:latin typeface="Calibri" pitchFamily="34" charset="0"/>
              </a:rPr>
              <a:t>収集輸送　（民間委託化の状況）　</a:t>
            </a:r>
          </a:p>
        </p:txBody>
      </p:sp>
      <p:cxnSp>
        <p:nvCxnSpPr>
          <p:cNvPr id="19" name="直線コネクタ 18"/>
          <p:cNvCxnSpPr/>
          <p:nvPr/>
        </p:nvCxnSpPr>
        <p:spPr>
          <a:xfrm>
            <a:off x="179512" y="620688"/>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4" name="Rectangle 15"/>
          <p:cNvSpPr>
            <a:spLocks noChangeArrowheads="1"/>
          </p:cNvSpPr>
          <p:nvPr/>
        </p:nvSpPr>
        <p:spPr bwMode="auto">
          <a:xfrm>
            <a:off x="323528" y="548680"/>
            <a:ext cx="8640960" cy="504055"/>
          </a:xfrm>
          <a:prstGeom prst="rect">
            <a:avLst/>
          </a:prstGeom>
          <a:noFill/>
          <a:ln w="9525">
            <a:noFill/>
            <a:miter lim="800000"/>
            <a:headEnd/>
            <a:tailEnd/>
          </a:ln>
        </p:spPr>
        <p:txBody>
          <a:bodyPr anchor="ctr"/>
          <a:lstStyle/>
          <a:p>
            <a:r>
              <a:rPr lang="ja-JP" altLang="en-US" sz="1400" dirty="0">
                <a:latin typeface="+mn-ea"/>
                <a:cs typeface="Meiryo UI" pitchFamily="50" charset="-128"/>
              </a:rPr>
              <a:t>　各都市で退職不補充により順次民間委託化を拡大。</a:t>
            </a:r>
            <a:endParaRPr lang="en-US" altLang="ja-JP" sz="1400" strike="sngStrike" dirty="0">
              <a:latin typeface="+mn-ea"/>
              <a:cs typeface="Meiryo UI" pitchFamily="50" charset="-128"/>
            </a:endParaRPr>
          </a:p>
        </p:txBody>
      </p:sp>
      <p:pic>
        <p:nvPicPr>
          <p:cNvPr id="35" name="図 34"/>
          <p:cNvPicPr>
            <a:picLocks noChangeAspect="1" noChangeArrowheads="1"/>
            <a:extLst>
              <a:ext uri="{84589F7E-364E-4C9E-8A38-B11213B215E9}">
                <a14:cameraTool xmlns:a14="http://schemas.microsoft.com/office/drawing/2010/main" cellRange="$A$2:$N$27"/>
              </a:ext>
            </a:extLst>
          </p:cNvPicPr>
          <p:nvPr/>
        </p:nvPicPr>
        <p:blipFill>
          <a:blip r:embed="rId3"/>
          <a:srcRect/>
          <a:stretch>
            <a:fillRect/>
          </a:stretch>
        </p:blipFill>
        <p:spPr bwMode="auto">
          <a:xfrm>
            <a:off x="350275" y="1196752"/>
            <a:ext cx="8707230" cy="5392251"/>
          </a:xfrm>
          <a:prstGeom prst="rect">
            <a:avLst/>
          </a:prstGeom>
          <a:noFill/>
          <a:ln w="9525">
            <a:noFill/>
            <a:miter lim="800000"/>
            <a:headEnd/>
            <a:tailEnd/>
          </a:ln>
        </p:spPr>
      </p:pic>
      <p:sp>
        <p:nvSpPr>
          <p:cNvPr id="37" name="正方形/長方形 36"/>
          <p:cNvSpPr/>
          <p:nvPr/>
        </p:nvSpPr>
        <p:spPr>
          <a:xfrm>
            <a:off x="7616627" y="6506422"/>
            <a:ext cx="1440780" cy="238099"/>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defPPr>
              <a:defRPr lang="ja-JP"/>
            </a:defPPr>
            <a:lvl1pPr marL="0" algn="l" defTabSz="914400" rtl="0" eaLnBrk="1" latinLnBrk="0" hangingPunct="1">
              <a:defRPr kumimoji="1" sz="1800" kern="1200">
                <a:solidFill>
                  <a:schemeClr val="lt1"/>
                </a:solidFill>
                <a:latin typeface="+mn-lt"/>
                <a:ea typeface="+mn-ea"/>
                <a:cs typeface="+mn-cs"/>
              </a:defRPr>
            </a:lvl1pPr>
            <a:lvl2pPr marL="457200" algn="l" defTabSz="914400" rtl="0" eaLnBrk="1" latinLnBrk="0" hangingPunct="1">
              <a:defRPr kumimoji="1" sz="1800" kern="1200">
                <a:solidFill>
                  <a:schemeClr val="lt1"/>
                </a:solidFill>
                <a:latin typeface="+mn-lt"/>
                <a:ea typeface="+mn-ea"/>
                <a:cs typeface="+mn-cs"/>
              </a:defRPr>
            </a:lvl2pPr>
            <a:lvl3pPr marL="914400" algn="l" defTabSz="914400" rtl="0" eaLnBrk="1" latinLnBrk="0" hangingPunct="1">
              <a:defRPr kumimoji="1" sz="1800" kern="1200">
                <a:solidFill>
                  <a:schemeClr val="lt1"/>
                </a:solidFill>
                <a:latin typeface="+mn-lt"/>
                <a:ea typeface="+mn-ea"/>
                <a:cs typeface="+mn-cs"/>
              </a:defRPr>
            </a:lvl3pPr>
            <a:lvl4pPr marL="1371600" algn="l" defTabSz="914400" rtl="0" eaLnBrk="1" latinLnBrk="0" hangingPunct="1">
              <a:defRPr kumimoji="1" sz="1800" kern="1200">
                <a:solidFill>
                  <a:schemeClr val="lt1"/>
                </a:solidFill>
                <a:latin typeface="+mn-lt"/>
                <a:ea typeface="+mn-ea"/>
                <a:cs typeface="+mn-cs"/>
              </a:defRPr>
            </a:lvl4pPr>
            <a:lvl5pPr marL="1828800" algn="l" defTabSz="914400" rtl="0" eaLnBrk="1" latinLnBrk="0" hangingPunct="1">
              <a:defRPr kumimoji="1" sz="1800" kern="1200">
                <a:solidFill>
                  <a:schemeClr val="lt1"/>
                </a:solidFill>
                <a:latin typeface="+mn-lt"/>
                <a:ea typeface="+mn-ea"/>
                <a:cs typeface="+mn-cs"/>
              </a:defRPr>
            </a:lvl5pPr>
            <a:lvl6pPr marL="2286000" algn="l" defTabSz="914400" rtl="0" eaLnBrk="1" latinLnBrk="0" hangingPunct="1">
              <a:defRPr kumimoji="1" sz="1800" kern="1200">
                <a:solidFill>
                  <a:schemeClr val="lt1"/>
                </a:solidFill>
                <a:latin typeface="+mn-lt"/>
                <a:ea typeface="+mn-ea"/>
                <a:cs typeface="+mn-cs"/>
              </a:defRPr>
            </a:lvl6pPr>
            <a:lvl7pPr marL="2743200" algn="l" defTabSz="914400" rtl="0" eaLnBrk="1" latinLnBrk="0" hangingPunct="1">
              <a:defRPr kumimoji="1" sz="1800" kern="1200">
                <a:solidFill>
                  <a:schemeClr val="lt1"/>
                </a:solidFill>
                <a:latin typeface="+mn-lt"/>
                <a:ea typeface="+mn-ea"/>
                <a:cs typeface="+mn-cs"/>
              </a:defRPr>
            </a:lvl7pPr>
            <a:lvl8pPr marL="3200400" algn="l" defTabSz="914400" rtl="0" eaLnBrk="1" latinLnBrk="0" hangingPunct="1">
              <a:defRPr kumimoji="1" sz="1800" kern="1200">
                <a:solidFill>
                  <a:schemeClr val="lt1"/>
                </a:solidFill>
                <a:latin typeface="+mn-lt"/>
                <a:ea typeface="+mn-ea"/>
                <a:cs typeface="+mn-cs"/>
              </a:defRPr>
            </a:lvl8pPr>
            <a:lvl9pPr marL="3657600" algn="l" defTabSz="914400" rtl="0" eaLnBrk="1" latinLnBrk="0" hangingPunct="1">
              <a:defRPr kumimoji="1" sz="1800" kern="1200">
                <a:solidFill>
                  <a:schemeClr val="lt1"/>
                </a:solidFill>
                <a:latin typeface="+mn-lt"/>
                <a:ea typeface="+mn-ea"/>
                <a:cs typeface="+mn-cs"/>
              </a:defRPr>
            </a:lvl9pPr>
          </a:lstStyle>
          <a:p>
            <a:pPr fontAlgn="auto">
              <a:spcBef>
                <a:spcPts val="0"/>
              </a:spcBef>
              <a:spcAft>
                <a:spcPts val="0"/>
              </a:spcAft>
              <a:defRPr/>
            </a:pPr>
            <a:r>
              <a:rPr lang="ja-JP" altLang="en-US" sz="800" dirty="0">
                <a:solidFill>
                  <a:schemeClr val="tx1"/>
                </a:solidFill>
              </a:rPr>
              <a:t>資料：大阪市環境局調べ</a:t>
            </a:r>
          </a:p>
        </p:txBody>
      </p:sp>
      <p:sp>
        <p:nvSpPr>
          <p:cNvPr id="14" name="角丸四角形 13"/>
          <p:cNvSpPr/>
          <p:nvPr/>
        </p:nvSpPr>
        <p:spPr>
          <a:xfrm>
            <a:off x="2124894" y="1028560"/>
            <a:ext cx="1086594" cy="237047"/>
          </a:xfrm>
          <a:prstGeom prst="roundRect">
            <a:avLst>
              <a:gd name="adj" fmla="val 20120"/>
            </a:avLst>
          </a:prstGeom>
          <a:solidFill>
            <a:schemeClr val="accent6">
              <a:lumMod val="60000"/>
              <a:lumOff val="40000"/>
              <a:alpha val="3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 name="角丸四角形 11"/>
          <p:cNvSpPr/>
          <p:nvPr/>
        </p:nvSpPr>
        <p:spPr>
          <a:xfrm>
            <a:off x="179512" y="1263662"/>
            <a:ext cx="8896258" cy="5302935"/>
          </a:xfrm>
          <a:prstGeom prst="roundRect">
            <a:avLst>
              <a:gd name="adj" fmla="val 3422"/>
            </a:avLst>
          </a:prstGeom>
          <a:solidFill>
            <a:schemeClr val="accent6">
              <a:lumMod val="60000"/>
              <a:lumOff val="40000"/>
              <a:alpha val="3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 name="スライド番号プレースホルダー 1"/>
          <p:cNvSpPr>
            <a:spLocks noGrp="1"/>
          </p:cNvSpPr>
          <p:nvPr>
            <p:ph type="sldNum" sz="quarter" idx="12"/>
          </p:nvPr>
        </p:nvSpPr>
        <p:spPr/>
        <p:txBody>
          <a:bodyPr/>
          <a:lstStyle/>
          <a:p>
            <a:fld id="{CCEC3038-1CF1-4B63-9920-55248DCFBA97}" type="slidenum">
              <a:rPr kumimoji="1" lang="ja-JP" altLang="en-US" smtClean="0"/>
              <a:pPr/>
              <a:t>96</a:t>
            </a:fld>
            <a:endParaRPr kumimoji="1" lang="ja-JP" altLang="en-US"/>
          </a:p>
        </p:txBody>
      </p:sp>
      <p:sp>
        <p:nvSpPr>
          <p:cNvPr id="13" name="テキスト ボックス 12"/>
          <p:cNvSpPr txBox="1"/>
          <p:nvPr/>
        </p:nvSpPr>
        <p:spPr>
          <a:xfrm>
            <a:off x="0" y="0"/>
            <a:ext cx="4777066" cy="261610"/>
          </a:xfrm>
          <a:prstGeom prst="rect">
            <a:avLst/>
          </a:prstGeom>
          <a:noFill/>
        </p:spPr>
        <p:txBody>
          <a:bodyPr wrap="square" rtlCol="0">
            <a:spAutoFit/>
          </a:bodyPr>
          <a:lstStyle/>
          <a:p>
            <a:r>
              <a:rPr lang="en-US" altLang="ja-JP" sz="1100" dirty="0"/>
              <a:t>Ⅱ</a:t>
            </a:r>
            <a:r>
              <a:rPr lang="ja-JP" altLang="en-US" sz="1100" dirty="0"/>
              <a:t>　公民連携</a:t>
            </a:r>
            <a:r>
              <a:rPr lang="en-US" altLang="ja-JP" sz="1100" dirty="0"/>
              <a:t>/</a:t>
            </a:r>
            <a:r>
              <a:rPr lang="ja-JP" altLang="en-US" sz="1100" dirty="0"/>
              <a:t>経営形態の見直し</a:t>
            </a:r>
            <a:r>
              <a:rPr lang="en-US" altLang="ja-JP" sz="1100" dirty="0"/>
              <a:t>【</a:t>
            </a:r>
            <a:r>
              <a:rPr lang="ja-JP" altLang="en-US" sz="1100" dirty="0"/>
              <a:t>民営化の取組</a:t>
            </a:r>
            <a:r>
              <a:rPr lang="en-US" altLang="ja-JP" sz="1100" dirty="0"/>
              <a:t>】</a:t>
            </a:r>
            <a:r>
              <a:rPr lang="ja-JP" altLang="en-US" sz="1100" dirty="0"/>
              <a:t>・ごみ（一般廃棄物）</a:t>
            </a:r>
            <a:endParaRPr kumimoji="1" lang="en-US" altLang="ja-JP" sz="1100" dirty="0"/>
          </a:p>
        </p:txBody>
      </p:sp>
      <p:sp>
        <p:nvSpPr>
          <p:cNvPr id="36" name="正方形/長方形 35"/>
          <p:cNvSpPr/>
          <p:nvPr/>
        </p:nvSpPr>
        <p:spPr>
          <a:xfrm>
            <a:off x="331912" y="1004525"/>
            <a:ext cx="3456384" cy="307777"/>
          </a:xfrm>
          <a:prstGeom prst="rect">
            <a:avLst/>
          </a:prstGeom>
        </p:spPr>
        <p:txBody>
          <a:bodyPr wrap="square">
            <a:spAutoFit/>
          </a:bodyPr>
          <a:lstStyle/>
          <a:p>
            <a:r>
              <a:rPr lang="ja-JP" altLang="en-US" sz="1400" b="1" dirty="0">
                <a:solidFill>
                  <a:srgbClr val="000000"/>
                </a:solidFill>
                <a:latin typeface="Calibri" pitchFamily="34" charset="0"/>
              </a:rPr>
              <a:t>■ 民間委託化の状況　（</a:t>
            </a:r>
            <a:r>
              <a:rPr lang="en-US" altLang="ja-JP" sz="1400" b="1" dirty="0">
                <a:latin typeface="Calibri" pitchFamily="34" charset="0"/>
              </a:rPr>
              <a:t>2017</a:t>
            </a:r>
            <a:r>
              <a:rPr lang="ja-JP" altLang="en-US" sz="1400" b="1" dirty="0">
                <a:latin typeface="Calibri" pitchFamily="34" charset="0"/>
              </a:rPr>
              <a:t>年度</a:t>
            </a:r>
            <a:r>
              <a:rPr lang="ja-JP" altLang="en-US" sz="1400" b="1" dirty="0">
                <a:solidFill>
                  <a:srgbClr val="000000"/>
                </a:solidFill>
                <a:latin typeface="Calibri" pitchFamily="34" charset="0"/>
              </a:rPr>
              <a:t>）</a:t>
            </a:r>
          </a:p>
        </p:txBody>
      </p:sp>
      <p:sp>
        <p:nvSpPr>
          <p:cNvPr id="16" name="角丸四角形 15"/>
          <p:cNvSpPr/>
          <p:nvPr/>
        </p:nvSpPr>
        <p:spPr>
          <a:xfrm>
            <a:off x="350274" y="664578"/>
            <a:ext cx="4149717" cy="269360"/>
          </a:xfrm>
          <a:prstGeom prst="roundRect">
            <a:avLst>
              <a:gd name="adj" fmla="val 20120"/>
            </a:avLst>
          </a:prstGeom>
          <a:solidFill>
            <a:schemeClr val="accent6">
              <a:lumMod val="60000"/>
              <a:lumOff val="40000"/>
              <a:alpha val="3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7" name="テキスト ボックス 16"/>
          <p:cNvSpPr txBox="1"/>
          <p:nvPr/>
        </p:nvSpPr>
        <p:spPr>
          <a:xfrm>
            <a:off x="8244408" y="1"/>
            <a:ext cx="899592" cy="307777"/>
          </a:xfrm>
          <a:prstGeom prst="rect">
            <a:avLst/>
          </a:prstGeom>
          <a:noFill/>
        </p:spPr>
        <p:txBody>
          <a:bodyPr wrap="square" rtlCol="0">
            <a:spAutoFit/>
          </a:bodyPr>
          <a:lstStyle/>
          <a:p>
            <a:r>
              <a:rPr kumimoji="1" lang="en-US" altLang="ja-JP" sz="1400" dirty="0"/>
              <a:t>C4</a:t>
            </a:r>
            <a:r>
              <a:rPr kumimoji="1" lang="en-US" altLang="ja-JP" sz="1400" dirty="0" smtClean="0"/>
              <a:t>.(</a:t>
            </a:r>
            <a:r>
              <a:rPr lang="en-US" altLang="ja-JP" sz="1400" dirty="0" smtClean="0"/>
              <a:t>84</a:t>
            </a:r>
            <a:r>
              <a:rPr kumimoji="1" lang="en-US" altLang="ja-JP" sz="1400" dirty="0" smtClean="0"/>
              <a:t>)</a:t>
            </a:r>
            <a:endParaRPr kumimoji="1" lang="ja-JP" altLang="en-US" sz="1400" dirty="0"/>
          </a:p>
        </p:txBody>
      </p:sp>
    </p:spTree>
    <p:extLst>
      <p:ext uri="{BB962C8B-B14F-4D97-AF65-F5344CB8AC3E}">
        <p14:creationId xmlns:p14="http://schemas.microsoft.com/office/powerpoint/2010/main" val="773236889"/>
      </p:ext>
    </p:extLst>
  </p:cSld>
  <p:clrMapOvr>
    <a:masterClrMapping/>
  </p:clrMapOvr>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 name="角丸四角形 75"/>
          <p:cNvSpPr/>
          <p:nvPr/>
        </p:nvSpPr>
        <p:spPr>
          <a:xfrm>
            <a:off x="3875500" y="2569090"/>
            <a:ext cx="4440916" cy="381707"/>
          </a:xfrm>
          <a:prstGeom prst="roundRect">
            <a:avLst>
              <a:gd name="adj" fmla="val 24312"/>
            </a:avLst>
          </a:prstGeom>
          <a:solidFill>
            <a:schemeClr val="accent6">
              <a:lumMod val="60000"/>
              <a:lumOff val="40000"/>
              <a:alpha val="5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solidFill>
                <a:schemeClr val="tx1"/>
              </a:solidFill>
            </a:endParaRPr>
          </a:p>
        </p:txBody>
      </p:sp>
      <p:sp>
        <p:nvSpPr>
          <p:cNvPr id="81" name="角丸四角形 80"/>
          <p:cNvSpPr/>
          <p:nvPr/>
        </p:nvSpPr>
        <p:spPr>
          <a:xfrm>
            <a:off x="7280124" y="5596043"/>
            <a:ext cx="1636054" cy="198110"/>
          </a:xfrm>
          <a:prstGeom prst="roundRect">
            <a:avLst>
              <a:gd name="adj" fmla="val 24312"/>
            </a:avLst>
          </a:prstGeom>
          <a:solidFill>
            <a:schemeClr val="accent6">
              <a:lumMod val="60000"/>
              <a:lumOff val="40000"/>
              <a:alpha val="5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solidFill>
                <a:schemeClr val="tx1"/>
              </a:solidFill>
            </a:endParaRPr>
          </a:p>
        </p:txBody>
      </p:sp>
      <p:sp>
        <p:nvSpPr>
          <p:cNvPr id="80" name="角丸四角形 79"/>
          <p:cNvSpPr/>
          <p:nvPr/>
        </p:nvSpPr>
        <p:spPr>
          <a:xfrm>
            <a:off x="7150792" y="5251917"/>
            <a:ext cx="870671" cy="327065"/>
          </a:xfrm>
          <a:prstGeom prst="roundRect">
            <a:avLst>
              <a:gd name="adj" fmla="val 24312"/>
            </a:avLst>
          </a:prstGeom>
          <a:solidFill>
            <a:schemeClr val="accent6">
              <a:lumMod val="60000"/>
              <a:lumOff val="40000"/>
              <a:alpha val="5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solidFill>
                <a:schemeClr val="tx1"/>
              </a:solidFill>
            </a:endParaRPr>
          </a:p>
        </p:txBody>
      </p:sp>
      <p:sp>
        <p:nvSpPr>
          <p:cNvPr id="63" name="正方形/長方形 62"/>
          <p:cNvSpPr/>
          <p:nvPr/>
        </p:nvSpPr>
        <p:spPr bwMode="auto">
          <a:xfrm>
            <a:off x="6188844" y="5282456"/>
            <a:ext cx="2005013" cy="234950"/>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eaLnBrk="0" hangingPunct="0">
              <a:defRPr/>
            </a:pPr>
            <a:r>
              <a:rPr kumimoji="0" lang="ja-JP" altLang="en-US" sz="1200" dirty="0">
                <a:solidFill>
                  <a:schemeClr val="tx1"/>
                </a:solidFill>
              </a:rPr>
              <a:t>民間運営　（２工場）</a:t>
            </a:r>
            <a:r>
              <a:rPr kumimoji="0" lang="en-US" altLang="ja-JP" sz="800" dirty="0">
                <a:solidFill>
                  <a:schemeClr val="tx1"/>
                </a:solidFill>
              </a:rPr>
              <a:t>※</a:t>
            </a:r>
            <a:endParaRPr kumimoji="0" lang="ja-JP" altLang="en-US" sz="800" dirty="0">
              <a:solidFill>
                <a:schemeClr val="tx1"/>
              </a:solidFill>
            </a:endParaRPr>
          </a:p>
        </p:txBody>
      </p:sp>
      <p:sp>
        <p:nvSpPr>
          <p:cNvPr id="78" name="角丸四角形 77"/>
          <p:cNvSpPr/>
          <p:nvPr/>
        </p:nvSpPr>
        <p:spPr>
          <a:xfrm>
            <a:off x="7108155" y="4295031"/>
            <a:ext cx="704206" cy="331674"/>
          </a:xfrm>
          <a:prstGeom prst="roundRect">
            <a:avLst>
              <a:gd name="adj" fmla="val 24312"/>
            </a:avLst>
          </a:prstGeom>
          <a:solidFill>
            <a:schemeClr val="accent6">
              <a:lumMod val="60000"/>
              <a:lumOff val="40000"/>
              <a:alpha val="5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solidFill>
                <a:schemeClr val="tx1"/>
              </a:solidFill>
            </a:endParaRPr>
          </a:p>
        </p:txBody>
      </p:sp>
      <p:sp>
        <p:nvSpPr>
          <p:cNvPr id="79" name="角丸四角形 78"/>
          <p:cNvSpPr/>
          <p:nvPr/>
        </p:nvSpPr>
        <p:spPr>
          <a:xfrm>
            <a:off x="6839247" y="4882099"/>
            <a:ext cx="704206" cy="327065"/>
          </a:xfrm>
          <a:prstGeom prst="roundRect">
            <a:avLst>
              <a:gd name="adj" fmla="val 24312"/>
            </a:avLst>
          </a:prstGeom>
          <a:solidFill>
            <a:schemeClr val="accent6">
              <a:lumMod val="60000"/>
              <a:lumOff val="40000"/>
              <a:alpha val="5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solidFill>
                <a:schemeClr val="tx1"/>
              </a:solidFill>
            </a:endParaRPr>
          </a:p>
        </p:txBody>
      </p:sp>
      <p:sp>
        <p:nvSpPr>
          <p:cNvPr id="77" name="角丸四角形 76"/>
          <p:cNvSpPr/>
          <p:nvPr/>
        </p:nvSpPr>
        <p:spPr>
          <a:xfrm>
            <a:off x="6948263" y="3416423"/>
            <a:ext cx="1368153" cy="381707"/>
          </a:xfrm>
          <a:prstGeom prst="roundRect">
            <a:avLst>
              <a:gd name="adj" fmla="val 24312"/>
            </a:avLst>
          </a:prstGeom>
          <a:solidFill>
            <a:schemeClr val="accent6">
              <a:lumMod val="60000"/>
              <a:lumOff val="40000"/>
              <a:alpha val="5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solidFill>
                <a:schemeClr val="tx1"/>
              </a:solidFill>
            </a:endParaRPr>
          </a:p>
        </p:txBody>
      </p:sp>
      <p:sp>
        <p:nvSpPr>
          <p:cNvPr id="46" name="正方形/長方形 45"/>
          <p:cNvSpPr/>
          <p:nvPr/>
        </p:nvSpPr>
        <p:spPr>
          <a:xfrm>
            <a:off x="7164288" y="315764"/>
            <a:ext cx="1751890" cy="348813"/>
          </a:xfrm>
          <a:prstGeom prst="rect">
            <a:avLst/>
          </a:prstGeom>
          <a:noFill/>
        </p:spPr>
        <p:txBody>
          <a:bodyPr wrap="none">
            <a:spAutoFit/>
          </a:bodyPr>
          <a:lstStyle/>
          <a:p>
            <a:pPr algn="ctr">
              <a:lnSpc>
                <a:spcPts val="2000"/>
              </a:lnSpc>
            </a:pPr>
            <a:r>
              <a:rPr lang="ja-JP" altLang="en-US" dirty="0"/>
              <a:t>＜</a:t>
            </a:r>
            <a:r>
              <a:rPr lang="en-US" altLang="ja-JP" dirty="0"/>
              <a:t>vision/what</a:t>
            </a:r>
            <a:r>
              <a:rPr lang="ja-JP" altLang="en-US" dirty="0"/>
              <a:t>＞</a:t>
            </a:r>
          </a:p>
        </p:txBody>
      </p:sp>
      <p:cxnSp>
        <p:nvCxnSpPr>
          <p:cNvPr id="19" name="直線コネクタ 18"/>
          <p:cNvCxnSpPr/>
          <p:nvPr/>
        </p:nvCxnSpPr>
        <p:spPr>
          <a:xfrm>
            <a:off x="179512" y="620688"/>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0" name="ホームベース 19"/>
          <p:cNvSpPr/>
          <p:nvPr/>
        </p:nvSpPr>
        <p:spPr bwMode="auto">
          <a:xfrm>
            <a:off x="2029291" y="2204864"/>
            <a:ext cx="1665593" cy="245910"/>
          </a:xfrm>
          <a:prstGeom prst="homePlate">
            <a:avLst/>
          </a:prstGeom>
          <a:noFill/>
          <a:scene3d>
            <a:camera prst="orthographicFront"/>
            <a:lightRig rig="threePt" dir="t"/>
          </a:scene3d>
          <a:sp3d extrusionH="76200">
            <a:bevelT w="19050"/>
            <a:bevelB w="6350"/>
            <a:extrusionClr>
              <a:schemeClr val="tx2">
                <a:lumMod val="40000"/>
                <a:lumOff val="60000"/>
              </a:schemeClr>
            </a:extrusionClr>
          </a:sp3d>
        </p:spPr>
        <p:style>
          <a:lnRef idx="2">
            <a:schemeClr val="accent1">
              <a:shade val="50000"/>
            </a:schemeClr>
          </a:lnRef>
          <a:fillRef idx="1">
            <a:schemeClr val="accent1"/>
          </a:fillRef>
          <a:effectRef idx="0">
            <a:schemeClr val="accent1"/>
          </a:effectRef>
          <a:fontRef idx="minor">
            <a:schemeClr val="lt1"/>
          </a:fontRef>
        </p:style>
        <p:txBody>
          <a:bodyPr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eaLnBrk="0" hangingPunct="0">
              <a:defRPr/>
            </a:pPr>
            <a:r>
              <a:rPr kumimoji="0" lang="en-US" altLang="ja-JP" sz="1600" dirty="0">
                <a:solidFill>
                  <a:schemeClr val="tx1"/>
                </a:solidFill>
              </a:rPr>
              <a:t>Before</a:t>
            </a:r>
            <a:endParaRPr kumimoji="0" lang="ja-JP" altLang="en-US" sz="1600" dirty="0">
              <a:solidFill>
                <a:schemeClr val="tx1"/>
              </a:solidFill>
            </a:endParaRPr>
          </a:p>
        </p:txBody>
      </p:sp>
      <p:sp>
        <p:nvSpPr>
          <p:cNvPr id="21" name="山形 20"/>
          <p:cNvSpPr/>
          <p:nvPr/>
        </p:nvSpPr>
        <p:spPr bwMode="auto">
          <a:xfrm>
            <a:off x="3766892" y="2214144"/>
            <a:ext cx="4765548" cy="231991"/>
          </a:xfrm>
          <a:prstGeom prst="chevron">
            <a:avLst/>
          </a:prstGeom>
          <a:noFill/>
          <a:scene3d>
            <a:camera prst="orthographicFront"/>
            <a:lightRig rig="threePt" dir="t"/>
          </a:scene3d>
          <a:sp3d extrusionH="76200">
            <a:bevelT w="19050"/>
            <a:bevelB w="6350"/>
            <a:extrusionClr>
              <a:schemeClr val="tx2">
                <a:lumMod val="40000"/>
                <a:lumOff val="60000"/>
              </a:schemeClr>
            </a:extrusionClr>
          </a:sp3d>
        </p:spPr>
        <p:style>
          <a:lnRef idx="2">
            <a:schemeClr val="accent1">
              <a:shade val="50000"/>
            </a:schemeClr>
          </a:lnRef>
          <a:fillRef idx="1">
            <a:schemeClr val="accent1"/>
          </a:fillRef>
          <a:effectRef idx="0">
            <a:schemeClr val="accent1"/>
          </a:effectRef>
          <a:fontRef idx="minor">
            <a:schemeClr val="lt1"/>
          </a:fontRef>
        </p:style>
        <p:txBody>
          <a:bodyPr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eaLnBrk="0" hangingPunct="0">
              <a:defRPr/>
            </a:pPr>
            <a:r>
              <a:rPr kumimoji="0" lang="en-US" altLang="ja-JP" sz="1600" dirty="0">
                <a:solidFill>
                  <a:schemeClr val="tx1"/>
                </a:solidFill>
              </a:rPr>
              <a:t>After</a:t>
            </a:r>
            <a:endParaRPr kumimoji="0" lang="ja-JP" altLang="en-US" sz="1600" dirty="0">
              <a:solidFill>
                <a:schemeClr val="tx1"/>
              </a:solidFill>
            </a:endParaRPr>
          </a:p>
        </p:txBody>
      </p:sp>
      <p:sp>
        <p:nvSpPr>
          <p:cNvPr id="22" name="角丸四角形 21"/>
          <p:cNvSpPr/>
          <p:nvPr/>
        </p:nvSpPr>
        <p:spPr bwMode="auto">
          <a:xfrm>
            <a:off x="742556" y="2636912"/>
            <a:ext cx="973906" cy="241300"/>
          </a:xfrm>
          <a:prstGeom prst="roundRect">
            <a:avLst/>
          </a:prstGeom>
          <a:solidFill>
            <a:schemeClr val="bg1"/>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eaLnBrk="0" hangingPunct="0">
              <a:defRPr/>
            </a:pPr>
            <a:r>
              <a:rPr kumimoji="0" lang="ja-JP" altLang="en-US" sz="1200" dirty="0">
                <a:solidFill>
                  <a:schemeClr val="tx1"/>
                </a:solidFill>
              </a:rPr>
              <a:t>範　囲</a:t>
            </a:r>
          </a:p>
        </p:txBody>
      </p:sp>
      <p:sp>
        <p:nvSpPr>
          <p:cNvPr id="23" name="角丸四角形 22"/>
          <p:cNvSpPr/>
          <p:nvPr/>
        </p:nvSpPr>
        <p:spPr bwMode="auto">
          <a:xfrm>
            <a:off x="742556" y="3068960"/>
            <a:ext cx="973906" cy="241300"/>
          </a:xfrm>
          <a:prstGeom prst="roundRect">
            <a:avLst/>
          </a:prstGeom>
          <a:solidFill>
            <a:schemeClr val="bg1"/>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eaLnBrk="0" hangingPunct="0">
              <a:defRPr/>
            </a:pPr>
            <a:r>
              <a:rPr kumimoji="0" lang="ja-JP" altLang="en-US" sz="1200">
                <a:solidFill>
                  <a:schemeClr val="tx1"/>
                </a:solidFill>
              </a:rPr>
              <a:t>主　体</a:t>
            </a:r>
          </a:p>
        </p:txBody>
      </p:sp>
      <p:sp>
        <p:nvSpPr>
          <p:cNvPr id="24" name="角丸四角形 23"/>
          <p:cNvSpPr/>
          <p:nvPr/>
        </p:nvSpPr>
        <p:spPr bwMode="auto">
          <a:xfrm>
            <a:off x="742556" y="3501008"/>
            <a:ext cx="973906" cy="241300"/>
          </a:xfrm>
          <a:prstGeom prst="roundRect">
            <a:avLst/>
          </a:prstGeom>
          <a:solidFill>
            <a:schemeClr val="bg1"/>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eaLnBrk="0" hangingPunct="0">
              <a:defRPr/>
            </a:pPr>
            <a:r>
              <a:rPr kumimoji="0" lang="ja-JP" altLang="en-US" sz="1200">
                <a:solidFill>
                  <a:schemeClr val="tx1"/>
                </a:solidFill>
              </a:rPr>
              <a:t>工場数</a:t>
            </a:r>
          </a:p>
        </p:txBody>
      </p:sp>
      <p:sp>
        <p:nvSpPr>
          <p:cNvPr id="25" name="角丸四角形 24"/>
          <p:cNvSpPr/>
          <p:nvPr/>
        </p:nvSpPr>
        <p:spPr bwMode="auto">
          <a:xfrm>
            <a:off x="742556" y="3942606"/>
            <a:ext cx="973906" cy="1808162"/>
          </a:xfrm>
          <a:prstGeom prst="roundRect">
            <a:avLst>
              <a:gd name="adj" fmla="val 6887"/>
            </a:avLst>
          </a:prstGeom>
          <a:solidFill>
            <a:schemeClr val="bg1"/>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eaLnBrk="0" hangingPunct="0">
              <a:defRPr/>
            </a:pPr>
            <a:r>
              <a:rPr kumimoji="0" lang="ja-JP" altLang="en-US" sz="1200" dirty="0">
                <a:solidFill>
                  <a:schemeClr val="tx1"/>
                </a:solidFill>
              </a:rPr>
              <a:t>運営方法</a:t>
            </a:r>
            <a:endParaRPr kumimoji="0" lang="en-US" altLang="ja-JP" sz="1200" dirty="0">
              <a:solidFill>
                <a:schemeClr val="tx1"/>
              </a:solidFill>
            </a:endParaRPr>
          </a:p>
          <a:p>
            <a:pPr algn="ctr" eaLnBrk="0" hangingPunct="0">
              <a:defRPr/>
            </a:pPr>
            <a:endParaRPr kumimoji="0" lang="en-US" altLang="ja-JP" sz="1200" dirty="0">
              <a:solidFill>
                <a:schemeClr val="tx1"/>
              </a:solidFill>
            </a:endParaRPr>
          </a:p>
          <a:p>
            <a:pPr algn="ctr" eaLnBrk="0" hangingPunct="0">
              <a:defRPr/>
            </a:pPr>
            <a:endParaRPr kumimoji="0" lang="en-US" altLang="ja-JP" sz="1200" dirty="0">
              <a:solidFill>
                <a:schemeClr val="tx1"/>
              </a:solidFill>
            </a:endParaRPr>
          </a:p>
          <a:p>
            <a:pPr algn="ctr" eaLnBrk="0" hangingPunct="0">
              <a:defRPr/>
            </a:pPr>
            <a:r>
              <a:rPr kumimoji="0" lang="ja-JP" altLang="en-US" sz="1200" dirty="0">
                <a:solidFill>
                  <a:schemeClr val="tx1"/>
                </a:solidFill>
              </a:rPr>
              <a:t>工場建設</a:t>
            </a:r>
            <a:endParaRPr kumimoji="0" lang="en-US" altLang="ja-JP" sz="1200" dirty="0">
              <a:solidFill>
                <a:schemeClr val="tx1"/>
              </a:solidFill>
            </a:endParaRPr>
          </a:p>
          <a:p>
            <a:pPr algn="ctr" eaLnBrk="0" hangingPunct="0">
              <a:defRPr/>
            </a:pPr>
            <a:r>
              <a:rPr kumimoji="0" lang="ja-JP" altLang="en-US" sz="1200" dirty="0">
                <a:solidFill>
                  <a:schemeClr val="tx1"/>
                </a:solidFill>
              </a:rPr>
              <a:t>方法</a:t>
            </a:r>
          </a:p>
        </p:txBody>
      </p:sp>
      <p:sp>
        <p:nvSpPr>
          <p:cNvPr id="26" name="正方形/長方形 25"/>
          <p:cNvSpPr/>
          <p:nvPr/>
        </p:nvSpPr>
        <p:spPr bwMode="auto">
          <a:xfrm>
            <a:off x="2023867" y="2646437"/>
            <a:ext cx="1022945" cy="236537"/>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eaLnBrk="0" hangingPunct="0">
              <a:defRPr/>
            </a:pPr>
            <a:r>
              <a:rPr kumimoji="0" lang="ja-JP" altLang="en-US" sz="1200" dirty="0">
                <a:solidFill>
                  <a:schemeClr val="tx1"/>
                </a:solidFill>
              </a:rPr>
              <a:t>大阪市域</a:t>
            </a:r>
          </a:p>
        </p:txBody>
      </p:sp>
      <p:sp>
        <p:nvSpPr>
          <p:cNvPr id="27" name="正方形/長方形 26"/>
          <p:cNvSpPr/>
          <p:nvPr/>
        </p:nvSpPr>
        <p:spPr bwMode="auto">
          <a:xfrm>
            <a:off x="2023867" y="3078485"/>
            <a:ext cx="1022945" cy="236538"/>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eaLnBrk="0" hangingPunct="0">
              <a:defRPr/>
            </a:pPr>
            <a:r>
              <a:rPr kumimoji="0" lang="ja-JP" altLang="en-US" sz="1200">
                <a:solidFill>
                  <a:schemeClr val="tx1"/>
                </a:solidFill>
              </a:rPr>
              <a:t>大阪市</a:t>
            </a:r>
          </a:p>
        </p:txBody>
      </p:sp>
      <p:sp>
        <p:nvSpPr>
          <p:cNvPr id="28" name="正方形/長方形 27"/>
          <p:cNvSpPr/>
          <p:nvPr/>
        </p:nvSpPr>
        <p:spPr bwMode="auto">
          <a:xfrm>
            <a:off x="2023867" y="3501008"/>
            <a:ext cx="1022945" cy="236537"/>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eaLnBrk="0" hangingPunct="0">
              <a:defRPr/>
            </a:pPr>
            <a:r>
              <a:rPr kumimoji="0" lang="ja-JP" altLang="en-US" sz="1200">
                <a:solidFill>
                  <a:schemeClr val="tx1"/>
                </a:solidFill>
              </a:rPr>
              <a:t>９工場</a:t>
            </a:r>
          </a:p>
        </p:txBody>
      </p:sp>
      <p:sp>
        <p:nvSpPr>
          <p:cNvPr id="29" name="正方形/長方形 28"/>
          <p:cNvSpPr/>
          <p:nvPr/>
        </p:nvSpPr>
        <p:spPr bwMode="auto">
          <a:xfrm>
            <a:off x="2020692" y="4353768"/>
            <a:ext cx="1022945" cy="241300"/>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eaLnBrk="0" hangingPunct="0">
              <a:defRPr/>
            </a:pPr>
            <a:r>
              <a:rPr kumimoji="0" lang="ja-JP" altLang="en-US" sz="1200">
                <a:solidFill>
                  <a:schemeClr val="tx1"/>
                </a:solidFill>
              </a:rPr>
              <a:t>公　営</a:t>
            </a:r>
          </a:p>
        </p:txBody>
      </p:sp>
      <p:sp>
        <p:nvSpPr>
          <p:cNvPr id="30" name="正方形/長方形 29"/>
          <p:cNvSpPr/>
          <p:nvPr/>
        </p:nvSpPr>
        <p:spPr bwMode="auto">
          <a:xfrm>
            <a:off x="3995936" y="2646437"/>
            <a:ext cx="4160837" cy="236537"/>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eaLnBrk="0" hangingPunct="0">
              <a:defRPr/>
            </a:pPr>
            <a:r>
              <a:rPr kumimoji="0" lang="ja-JP" altLang="en-US" sz="1200" dirty="0">
                <a:solidFill>
                  <a:schemeClr val="tx1"/>
                </a:solidFill>
              </a:rPr>
              <a:t>大阪市、八尾市、松原市 （</a:t>
            </a:r>
            <a:r>
              <a:rPr kumimoji="0" lang="en-US" altLang="ja-JP" sz="1200" dirty="0">
                <a:solidFill>
                  <a:schemeClr val="tx1"/>
                </a:solidFill>
              </a:rPr>
              <a:t>2015.4</a:t>
            </a:r>
            <a:r>
              <a:rPr kumimoji="0" lang="ja-JP" altLang="en-US" sz="1200" dirty="0">
                <a:solidFill>
                  <a:schemeClr val="tx1"/>
                </a:solidFill>
              </a:rPr>
              <a:t>～）</a:t>
            </a:r>
          </a:p>
        </p:txBody>
      </p:sp>
      <p:sp>
        <p:nvSpPr>
          <p:cNvPr id="31" name="正方形/長方形 30"/>
          <p:cNvSpPr/>
          <p:nvPr/>
        </p:nvSpPr>
        <p:spPr bwMode="auto">
          <a:xfrm>
            <a:off x="3999111" y="3078485"/>
            <a:ext cx="4152900" cy="236538"/>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eaLnBrk="0" hangingPunct="0">
              <a:defRPr/>
            </a:pPr>
            <a:r>
              <a:rPr kumimoji="0" lang="ja-JP" altLang="en-US" sz="1200" dirty="0">
                <a:solidFill>
                  <a:schemeClr val="tx1"/>
                </a:solidFill>
              </a:rPr>
              <a:t>一部事務組合</a:t>
            </a:r>
          </a:p>
        </p:txBody>
      </p:sp>
      <p:sp>
        <p:nvSpPr>
          <p:cNvPr id="32" name="正方形/長方形 31"/>
          <p:cNvSpPr/>
          <p:nvPr/>
        </p:nvSpPr>
        <p:spPr bwMode="auto">
          <a:xfrm>
            <a:off x="3999111" y="3501008"/>
            <a:ext cx="4157662" cy="236537"/>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eaLnBrk="0" hangingPunct="0">
              <a:defRPr/>
            </a:pPr>
            <a:r>
              <a:rPr kumimoji="0" lang="ja-JP" altLang="en-US" sz="1200" dirty="0">
                <a:solidFill>
                  <a:schemeClr val="tx1"/>
                </a:solidFill>
              </a:rPr>
              <a:t>配置工場数の見直し（６工場稼働体制）　（</a:t>
            </a:r>
            <a:r>
              <a:rPr kumimoji="0" lang="en-US" altLang="ja-JP" sz="1200" dirty="0">
                <a:solidFill>
                  <a:schemeClr val="tx1"/>
                </a:solidFill>
              </a:rPr>
              <a:t>2016.3</a:t>
            </a:r>
            <a:r>
              <a:rPr kumimoji="0" lang="ja-JP" altLang="en-US" sz="1200" dirty="0">
                <a:solidFill>
                  <a:schemeClr val="tx1"/>
                </a:solidFill>
              </a:rPr>
              <a:t>～）</a:t>
            </a:r>
          </a:p>
        </p:txBody>
      </p:sp>
      <p:cxnSp>
        <p:nvCxnSpPr>
          <p:cNvPr id="33" name="直線矢印コネクタ 32"/>
          <p:cNvCxnSpPr>
            <a:stCxn id="28" idx="3"/>
            <a:endCxn id="32" idx="1"/>
          </p:cNvCxnSpPr>
          <p:nvPr/>
        </p:nvCxnSpPr>
        <p:spPr bwMode="auto">
          <a:xfrm>
            <a:off x="3046812" y="3619277"/>
            <a:ext cx="952299" cy="0"/>
          </a:xfrm>
          <a:prstGeom prst="straightConnector1">
            <a:avLst/>
          </a:prstGeom>
          <a:ln w="1905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34" name="直線矢印コネクタ 33"/>
          <p:cNvCxnSpPr>
            <a:stCxn id="29" idx="3"/>
            <a:endCxn id="58" idx="1"/>
          </p:cNvCxnSpPr>
          <p:nvPr/>
        </p:nvCxnSpPr>
        <p:spPr bwMode="auto">
          <a:xfrm flipV="1">
            <a:off x="3043637" y="4472831"/>
            <a:ext cx="1117229" cy="1587"/>
          </a:xfrm>
          <a:prstGeom prst="straightConnector1">
            <a:avLst/>
          </a:prstGeom>
          <a:ln w="19050">
            <a:solidFill>
              <a:schemeClr val="tx1"/>
            </a:solidFill>
            <a:prstDash val="sysDash"/>
            <a:tailEnd type="arrow"/>
          </a:ln>
        </p:spPr>
        <p:style>
          <a:lnRef idx="1">
            <a:schemeClr val="accent1"/>
          </a:lnRef>
          <a:fillRef idx="0">
            <a:schemeClr val="accent1"/>
          </a:fillRef>
          <a:effectRef idx="0">
            <a:schemeClr val="accent1"/>
          </a:effectRef>
          <a:fontRef idx="minor">
            <a:schemeClr val="tx1"/>
          </a:fontRef>
        </p:style>
      </p:cxnSp>
      <p:cxnSp>
        <p:nvCxnSpPr>
          <p:cNvPr id="35" name="直線矢印コネクタ 34"/>
          <p:cNvCxnSpPr>
            <a:stCxn id="29" idx="3"/>
          </p:cNvCxnSpPr>
          <p:nvPr/>
        </p:nvCxnSpPr>
        <p:spPr bwMode="auto">
          <a:xfrm>
            <a:off x="3043637" y="4474418"/>
            <a:ext cx="1106903" cy="770329"/>
          </a:xfrm>
          <a:prstGeom prst="straightConnector1">
            <a:avLst/>
          </a:prstGeom>
          <a:ln w="19050">
            <a:solidFill>
              <a:schemeClr val="tx1"/>
            </a:solidFill>
            <a:prstDash val="sysDash"/>
            <a:tailEnd type="arrow"/>
          </a:ln>
        </p:spPr>
        <p:style>
          <a:lnRef idx="1">
            <a:schemeClr val="accent1"/>
          </a:lnRef>
          <a:fillRef idx="0">
            <a:schemeClr val="accent1"/>
          </a:fillRef>
          <a:effectRef idx="0">
            <a:schemeClr val="accent1"/>
          </a:effectRef>
          <a:fontRef idx="minor">
            <a:schemeClr val="tx1"/>
          </a:fontRef>
        </p:style>
      </p:cxnSp>
      <p:cxnSp>
        <p:nvCxnSpPr>
          <p:cNvPr id="36" name="直線矢印コネクタ 35"/>
          <p:cNvCxnSpPr>
            <a:stCxn id="27" idx="3"/>
            <a:endCxn id="31" idx="1"/>
          </p:cNvCxnSpPr>
          <p:nvPr/>
        </p:nvCxnSpPr>
        <p:spPr bwMode="auto">
          <a:xfrm>
            <a:off x="3046812" y="3196754"/>
            <a:ext cx="952299" cy="0"/>
          </a:xfrm>
          <a:prstGeom prst="straightConnector1">
            <a:avLst/>
          </a:prstGeom>
          <a:ln w="1905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37" name="直線矢印コネクタ 36"/>
          <p:cNvCxnSpPr>
            <a:stCxn id="26" idx="3"/>
            <a:endCxn id="30" idx="1"/>
          </p:cNvCxnSpPr>
          <p:nvPr/>
        </p:nvCxnSpPr>
        <p:spPr bwMode="auto">
          <a:xfrm>
            <a:off x="3046812" y="2764706"/>
            <a:ext cx="949124" cy="0"/>
          </a:xfrm>
          <a:prstGeom prst="straightConnector1">
            <a:avLst/>
          </a:prstGeom>
          <a:ln w="1905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38" name="直線矢印コネクタ 37"/>
          <p:cNvCxnSpPr>
            <a:stCxn id="58" idx="3"/>
          </p:cNvCxnSpPr>
          <p:nvPr/>
        </p:nvCxnSpPr>
        <p:spPr bwMode="auto">
          <a:xfrm>
            <a:off x="5288162" y="4472831"/>
            <a:ext cx="868014" cy="809625"/>
          </a:xfrm>
          <a:prstGeom prst="straightConnector1">
            <a:avLst/>
          </a:prstGeom>
          <a:ln w="19050">
            <a:solidFill>
              <a:schemeClr val="tx1"/>
            </a:solidFill>
            <a:prstDash val="sysDash"/>
            <a:tailEnd type="arrow"/>
          </a:ln>
        </p:spPr>
        <p:style>
          <a:lnRef idx="1">
            <a:schemeClr val="accent1"/>
          </a:lnRef>
          <a:fillRef idx="0">
            <a:schemeClr val="accent1"/>
          </a:fillRef>
          <a:effectRef idx="0">
            <a:schemeClr val="accent1"/>
          </a:effectRef>
          <a:fontRef idx="minor">
            <a:schemeClr val="tx1"/>
          </a:fontRef>
        </p:style>
      </p:cxnSp>
      <p:cxnSp>
        <p:nvCxnSpPr>
          <p:cNvPr id="44" name="直線矢印コネクタ 43"/>
          <p:cNvCxnSpPr>
            <a:stCxn id="57" idx="3"/>
            <a:endCxn id="63" idx="1"/>
          </p:cNvCxnSpPr>
          <p:nvPr/>
        </p:nvCxnSpPr>
        <p:spPr bwMode="auto">
          <a:xfrm>
            <a:off x="5250061" y="5188001"/>
            <a:ext cx="938783" cy="211930"/>
          </a:xfrm>
          <a:prstGeom prst="straightConnector1">
            <a:avLst/>
          </a:prstGeom>
          <a:ln w="19050">
            <a:solidFill>
              <a:schemeClr val="tx1"/>
            </a:solidFill>
            <a:prstDash val="sysDash"/>
            <a:tailEnd type="arrow"/>
          </a:ln>
        </p:spPr>
        <p:style>
          <a:lnRef idx="1">
            <a:schemeClr val="accent1"/>
          </a:lnRef>
          <a:fillRef idx="0">
            <a:schemeClr val="accent1"/>
          </a:fillRef>
          <a:effectRef idx="0">
            <a:schemeClr val="accent1"/>
          </a:effectRef>
          <a:fontRef idx="minor">
            <a:schemeClr val="tx1"/>
          </a:fontRef>
        </p:style>
      </p:cxnSp>
      <p:sp>
        <p:nvSpPr>
          <p:cNvPr id="66" name="正方形/長方形 65"/>
          <p:cNvSpPr/>
          <p:nvPr/>
        </p:nvSpPr>
        <p:spPr bwMode="auto">
          <a:xfrm>
            <a:off x="4944616" y="6021288"/>
            <a:ext cx="2393950" cy="237600"/>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eaLnBrk="0" hangingPunct="0">
              <a:defRPr/>
            </a:pPr>
            <a:r>
              <a:rPr kumimoji="0" lang="ja-JP" altLang="en-US" sz="1200" dirty="0">
                <a:solidFill>
                  <a:schemeClr val="tx1"/>
                </a:solidFill>
              </a:rPr>
              <a:t>派遣職員</a:t>
            </a:r>
          </a:p>
        </p:txBody>
      </p:sp>
      <p:sp>
        <p:nvSpPr>
          <p:cNvPr id="67" name="正方形/長方形 66"/>
          <p:cNvSpPr/>
          <p:nvPr/>
        </p:nvSpPr>
        <p:spPr bwMode="auto">
          <a:xfrm>
            <a:off x="4930328" y="6309320"/>
            <a:ext cx="2408238" cy="237600"/>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eaLnBrk="0" hangingPunct="0">
              <a:defRPr/>
            </a:pPr>
            <a:r>
              <a:rPr kumimoji="0" lang="ja-JP" altLang="en-US" sz="1200" dirty="0">
                <a:solidFill>
                  <a:schemeClr val="tx1"/>
                </a:solidFill>
              </a:rPr>
              <a:t>固有職員（引継職員）</a:t>
            </a:r>
          </a:p>
        </p:txBody>
      </p:sp>
      <p:sp>
        <p:nvSpPr>
          <p:cNvPr id="69" name="角丸四角形 68"/>
          <p:cNvSpPr/>
          <p:nvPr/>
        </p:nvSpPr>
        <p:spPr bwMode="auto">
          <a:xfrm>
            <a:off x="4716016" y="5805264"/>
            <a:ext cx="2897187" cy="936104"/>
          </a:xfrm>
          <a:prstGeom prst="round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eaLnBrk="0" hangingPunct="0">
              <a:defRPr/>
            </a:pPr>
            <a:endParaRPr kumimoji="0" lang="ja-JP" altLang="en-US" sz="1200"/>
          </a:p>
        </p:txBody>
      </p:sp>
      <p:sp>
        <p:nvSpPr>
          <p:cNvPr id="50" name="角丸四角形 49"/>
          <p:cNvSpPr/>
          <p:nvPr/>
        </p:nvSpPr>
        <p:spPr bwMode="auto">
          <a:xfrm>
            <a:off x="751756" y="6130687"/>
            <a:ext cx="972643" cy="241300"/>
          </a:xfrm>
          <a:prstGeom prst="roundRect">
            <a:avLst/>
          </a:prstGeom>
          <a:solidFill>
            <a:schemeClr val="bg1"/>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eaLnBrk="0" hangingPunct="0">
              <a:defRPr/>
            </a:pPr>
            <a:r>
              <a:rPr kumimoji="0" lang="ja-JP" altLang="en-US" sz="1200">
                <a:solidFill>
                  <a:schemeClr val="tx1"/>
                </a:solidFill>
              </a:rPr>
              <a:t>職員</a:t>
            </a:r>
          </a:p>
        </p:txBody>
      </p:sp>
      <p:sp>
        <p:nvSpPr>
          <p:cNvPr id="51" name="正方形/長方形 50"/>
          <p:cNvSpPr/>
          <p:nvPr/>
        </p:nvSpPr>
        <p:spPr bwMode="auto">
          <a:xfrm>
            <a:off x="2023867" y="6146562"/>
            <a:ext cx="1022945" cy="236537"/>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eaLnBrk="0" hangingPunct="0">
              <a:defRPr/>
            </a:pPr>
            <a:r>
              <a:rPr kumimoji="0" lang="ja-JP" altLang="en-US" sz="1200">
                <a:solidFill>
                  <a:schemeClr val="tx1"/>
                </a:solidFill>
              </a:rPr>
              <a:t>本務職員</a:t>
            </a:r>
          </a:p>
        </p:txBody>
      </p:sp>
      <p:cxnSp>
        <p:nvCxnSpPr>
          <p:cNvPr id="52" name="直線矢印コネクタ 51"/>
          <p:cNvCxnSpPr>
            <a:stCxn id="51" idx="3"/>
            <a:endCxn id="69" idx="1"/>
          </p:cNvCxnSpPr>
          <p:nvPr/>
        </p:nvCxnSpPr>
        <p:spPr bwMode="auto">
          <a:xfrm>
            <a:off x="3046812" y="6264831"/>
            <a:ext cx="1669204" cy="0"/>
          </a:xfrm>
          <a:prstGeom prst="straightConnector1">
            <a:avLst/>
          </a:prstGeom>
          <a:ln w="1905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53" name="直線矢印コネクタ 52"/>
          <p:cNvCxnSpPr>
            <a:stCxn id="58" idx="3"/>
            <a:endCxn id="62" idx="1"/>
          </p:cNvCxnSpPr>
          <p:nvPr/>
        </p:nvCxnSpPr>
        <p:spPr bwMode="auto">
          <a:xfrm>
            <a:off x="5288162" y="4472831"/>
            <a:ext cx="905445" cy="454818"/>
          </a:xfrm>
          <a:prstGeom prst="straightConnector1">
            <a:avLst/>
          </a:prstGeom>
          <a:ln w="19050">
            <a:solidFill>
              <a:schemeClr val="tx1"/>
            </a:solidFill>
            <a:prstDash val="sysDash"/>
            <a:tailEnd type="arrow"/>
          </a:ln>
        </p:spPr>
        <p:style>
          <a:lnRef idx="1">
            <a:schemeClr val="accent1"/>
          </a:lnRef>
          <a:fillRef idx="0">
            <a:schemeClr val="accent1"/>
          </a:fillRef>
          <a:effectRef idx="0">
            <a:schemeClr val="accent1"/>
          </a:effectRef>
          <a:fontRef idx="minor">
            <a:schemeClr val="tx1"/>
          </a:fontRef>
        </p:style>
      </p:cxnSp>
      <p:cxnSp>
        <p:nvCxnSpPr>
          <p:cNvPr id="54" name="直線矢印コネクタ 53"/>
          <p:cNvCxnSpPr>
            <a:stCxn id="58" idx="3"/>
            <a:endCxn id="61" idx="1"/>
          </p:cNvCxnSpPr>
          <p:nvPr/>
        </p:nvCxnSpPr>
        <p:spPr bwMode="auto">
          <a:xfrm flipV="1">
            <a:off x="5288162" y="4472037"/>
            <a:ext cx="916557" cy="794"/>
          </a:xfrm>
          <a:prstGeom prst="straightConnector1">
            <a:avLst/>
          </a:prstGeom>
          <a:ln w="19050">
            <a:solidFill>
              <a:schemeClr val="tx1"/>
            </a:solidFill>
            <a:prstDash val="sysDash"/>
            <a:tailEnd type="arrow"/>
          </a:ln>
        </p:spPr>
        <p:style>
          <a:lnRef idx="1">
            <a:schemeClr val="accent1"/>
          </a:lnRef>
          <a:fillRef idx="0">
            <a:schemeClr val="accent1"/>
          </a:fillRef>
          <a:effectRef idx="0">
            <a:schemeClr val="accent1"/>
          </a:effectRef>
          <a:fontRef idx="minor">
            <a:schemeClr val="tx1"/>
          </a:fontRef>
        </p:style>
      </p:cxnSp>
      <p:sp>
        <p:nvSpPr>
          <p:cNvPr id="61" name="正方形/長方形 60"/>
          <p:cNvSpPr/>
          <p:nvPr/>
        </p:nvSpPr>
        <p:spPr bwMode="auto">
          <a:xfrm>
            <a:off x="6204719" y="4352181"/>
            <a:ext cx="1989138" cy="239712"/>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eaLnBrk="0" hangingPunct="0">
              <a:defRPr/>
            </a:pPr>
            <a:r>
              <a:rPr kumimoji="0" lang="ja-JP" altLang="en-US" sz="1200" dirty="0">
                <a:solidFill>
                  <a:schemeClr val="tx1"/>
                </a:solidFill>
              </a:rPr>
              <a:t>公　営　（２工場）</a:t>
            </a:r>
          </a:p>
        </p:txBody>
      </p:sp>
      <p:sp>
        <p:nvSpPr>
          <p:cNvPr id="62" name="正方形/長方形 61"/>
          <p:cNvSpPr/>
          <p:nvPr/>
        </p:nvSpPr>
        <p:spPr bwMode="auto">
          <a:xfrm>
            <a:off x="6193607" y="4672060"/>
            <a:ext cx="1989137" cy="511177"/>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36000" rIns="36000"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eaLnBrk="0" fontAlgn="auto" hangingPunct="0">
              <a:spcBef>
                <a:spcPts val="0"/>
              </a:spcBef>
              <a:spcAft>
                <a:spcPts val="0"/>
              </a:spcAft>
              <a:defRPr/>
            </a:pPr>
            <a:r>
              <a:rPr kumimoji="0" lang="ja-JP" altLang="ja-JP" sz="1200" dirty="0">
                <a:solidFill>
                  <a:schemeClr val="tx1"/>
                </a:solidFill>
              </a:rPr>
              <a:t>一部業務（運転）の民間委託</a:t>
            </a:r>
            <a:endParaRPr kumimoji="0" lang="en-US" altLang="ja-JP" sz="1200" dirty="0">
              <a:solidFill>
                <a:schemeClr val="tx1"/>
              </a:solidFill>
            </a:endParaRPr>
          </a:p>
          <a:p>
            <a:pPr algn="ctr" eaLnBrk="0" fontAlgn="auto" hangingPunct="0">
              <a:spcBef>
                <a:spcPts val="0"/>
              </a:spcBef>
              <a:spcAft>
                <a:spcPts val="0"/>
              </a:spcAft>
              <a:defRPr/>
            </a:pPr>
            <a:r>
              <a:rPr kumimoji="0" lang="ja-JP" altLang="en-US" sz="1200" dirty="0">
                <a:solidFill>
                  <a:schemeClr val="tx1"/>
                </a:solidFill>
              </a:rPr>
              <a:t>（２工場）</a:t>
            </a:r>
            <a:endParaRPr kumimoji="0" lang="ja-JP" altLang="ja-JP" sz="1200" dirty="0">
              <a:solidFill>
                <a:schemeClr val="tx1"/>
              </a:solidFill>
            </a:endParaRPr>
          </a:p>
        </p:txBody>
      </p:sp>
      <p:sp>
        <p:nvSpPr>
          <p:cNvPr id="64" name="角丸四角形 63"/>
          <p:cNvSpPr/>
          <p:nvPr/>
        </p:nvSpPr>
        <p:spPr bwMode="auto">
          <a:xfrm>
            <a:off x="6044828" y="4063256"/>
            <a:ext cx="2271588" cy="1549673"/>
          </a:xfrm>
          <a:prstGeom prst="roundRect">
            <a:avLst>
              <a:gd name="adj" fmla="val 7878"/>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eaLnBrk="0" hangingPunct="0">
              <a:defRPr/>
            </a:pPr>
            <a:endParaRPr kumimoji="0" lang="ja-JP" altLang="en-US" sz="1200"/>
          </a:p>
        </p:txBody>
      </p:sp>
      <p:sp>
        <p:nvSpPr>
          <p:cNvPr id="65" name="正方形/長方形 64"/>
          <p:cNvSpPr/>
          <p:nvPr/>
        </p:nvSpPr>
        <p:spPr bwMode="auto">
          <a:xfrm>
            <a:off x="6260852" y="3933056"/>
            <a:ext cx="1094458" cy="250825"/>
          </a:xfrm>
          <a:prstGeom prst="rect">
            <a:avLst/>
          </a:prstGeom>
          <a:solidFill>
            <a:schemeClr val="bg1"/>
          </a:solidFill>
          <a:ln w="19050" cmpd="thickThi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eaLnBrk="0" hangingPunct="0">
              <a:defRPr/>
            </a:pPr>
            <a:r>
              <a:rPr kumimoji="0" lang="ja-JP" altLang="en-US" sz="1200">
                <a:solidFill>
                  <a:schemeClr val="tx1"/>
                </a:solidFill>
              </a:rPr>
              <a:t>≪運営≫</a:t>
            </a:r>
          </a:p>
        </p:txBody>
      </p:sp>
      <p:sp>
        <p:nvSpPr>
          <p:cNvPr id="57" name="正方形/長方形 56"/>
          <p:cNvSpPr/>
          <p:nvPr/>
        </p:nvSpPr>
        <p:spPr bwMode="auto">
          <a:xfrm>
            <a:off x="4150540" y="4871294"/>
            <a:ext cx="1099521" cy="633413"/>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eaLnBrk="0" hangingPunct="0">
              <a:defRPr/>
            </a:pPr>
            <a:r>
              <a:rPr kumimoji="0" lang="ja-JP" altLang="en-US" sz="1200" dirty="0">
                <a:solidFill>
                  <a:schemeClr val="tx1"/>
                </a:solidFill>
              </a:rPr>
              <a:t>ＰＦＩ・ＤＢＯ</a:t>
            </a:r>
            <a:endParaRPr kumimoji="0" lang="en-US" altLang="ja-JP" sz="1200" dirty="0">
              <a:solidFill>
                <a:schemeClr val="tx1"/>
              </a:solidFill>
            </a:endParaRPr>
          </a:p>
        </p:txBody>
      </p:sp>
      <p:sp>
        <p:nvSpPr>
          <p:cNvPr id="58" name="正方形/長方形 57"/>
          <p:cNvSpPr/>
          <p:nvPr/>
        </p:nvSpPr>
        <p:spPr bwMode="auto">
          <a:xfrm>
            <a:off x="4160866" y="4349006"/>
            <a:ext cx="1127296" cy="247650"/>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eaLnBrk="0" hangingPunct="0">
              <a:defRPr/>
            </a:pPr>
            <a:r>
              <a:rPr kumimoji="0" lang="ja-JP" altLang="en-US" sz="1200" dirty="0">
                <a:solidFill>
                  <a:schemeClr val="tx1"/>
                </a:solidFill>
              </a:rPr>
              <a:t>公　設</a:t>
            </a:r>
          </a:p>
        </p:txBody>
      </p:sp>
      <p:sp>
        <p:nvSpPr>
          <p:cNvPr id="59" name="角丸四角形 58"/>
          <p:cNvSpPr/>
          <p:nvPr/>
        </p:nvSpPr>
        <p:spPr bwMode="auto">
          <a:xfrm>
            <a:off x="3995936" y="4074368"/>
            <a:ext cx="1438275" cy="1549673"/>
          </a:xfrm>
          <a:prstGeom prst="roundRect">
            <a:avLst>
              <a:gd name="adj" fmla="val 9382"/>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eaLnBrk="0" hangingPunct="0">
              <a:defRPr/>
            </a:pPr>
            <a:endParaRPr kumimoji="0" lang="ja-JP" altLang="en-US" sz="1200"/>
          </a:p>
        </p:txBody>
      </p:sp>
      <p:sp>
        <p:nvSpPr>
          <p:cNvPr id="60" name="正方形/長方形 59"/>
          <p:cNvSpPr/>
          <p:nvPr/>
        </p:nvSpPr>
        <p:spPr bwMode="auto">
          <a:xfrm>
            <a:off x="4167386" y="3941018"/>
            <a:ext cx="1065213" cy="250825"/>
          </a:xfrm>
          <a:prstGeom prst="rect">
            <a:avLst/>
          </a:prstGeom>
          <a:solidFill>
            <a:schemeClr val="bg1"/>
          </a:solidFill>
          <a:ln w="19050" cmpd="thickThi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36000" rIns="36000"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eaLnBrk="0" hangingPunct="0">
              <a:defRPr/>
            </a:pPr>
            <a:r>
              <a:rPr kumimoji="0" lang="ja-JP" altLang="en-US" sz="1200" dirty="0">
                <a:solidFill>
                  <a:schemeClr val="tx1"/>
                </a:solidFill>
              </a:rPr>
              <a:t>≪工場建設≫</a:t>
            </a:r>
          </a:p>
        </p:txBody>
      </p:sp>
      <p:sp>
        <p:nvSpPr>
          <p:cNvPr id="72" name="正方形/長方形 71"/>
          <p:cNvSpPr/>
          <p:nvPr/>
        </p:nvSpPr>
        <p:spPr>
          <a:xfrm>
            <a:off x="251520" y="260648"/>
            <a:ext cx="5904656" cy="369332"/>
          </a:xfrm>
          <a:prstGeom prst="rect">
            <a:avLst/>
          </a:prstGeom>
        </p:spPr>
        <p:txBody>
          <a:bodyPr wrap="square">
            <a:spAutoFit/>
          </a:bodyPr>
          <a:lstStyle/>
          <a:p>
            <a:r>
              <a:rPr lang="ja-JP" altLang="en-US" b="1" dirty="0">
                <a:latin typeface="+mn-ea"/>
              </a:rPr>
              <a:t>経営形態</a:t>
            </a:r>
            <a:r>
              <a:rPr lang="ja-JP" altLang="en-US" b="1" dirty="0">
                <a:solidFill>
                  <a:srgbClr val="000000"/>
                </a:solidFill>
                <a:latin typeface="Calibri" pitchFamily="34" charset="0"/>
              </a:rPr>
              <a:t>の見直し　</a:t>
            </a:r>
            <a:endParaRPr lang="ja-JP" altLang="en-US" b="1" dirty="0">
              <a:solidFill>
                <a:srgbClr val="FF0000"/>
              </a:solidFill>
              <a:latin typeface="Calibri" pitchFamily="34" charset="0"/>
            </a:endParaRPr>
          </a:p>
        </p:txBody>
      </p:sp>
      <p:sp>
        <p:nvSpPr>
          <p:cNvPr id="73" name="正方形/長方形 72"/>
          <p:cNvSpPr/>
          <p:nvPr/>
        </p:nvSpPr>
        <p:spPr>
          <a:xfrm>
            <a:off x="395536" y="692696"/>
            <a:ext cx="2304256" cy="338554"/>
          </a:xfrm>
          <a:prstGeom prst="rect">
            <a:avLst/>
          </a:prstGeom>
        </p:spPr>
        <p:txBody>
          <a:bodyPr wrap="square">
            <a:spAutoFit/>
          </a:bodyPr>
          <a:lstStyle/>
          <a:p>
            <a:r>
              <a:rPr lang="ja-JP" altLang="en-US" sz="1600" dirty="0">
                <a:solidFill>
                  <a:srgbClr val="000000"/>
                </a:solidFill>
                <a:latin typeface="Calibri" pitchFamily="34" charset="0"/>
              </a:rPr>
              <a:t>（焼却処理について）</a:t>
            </a:r>
          </a:p>
        </p:txBody>
      </p:sp>
      <p:sp>
        <p:nvSpPr>
          <p:cNvPr id="74" name="正方形/長方形 73"/>
          <p:cNvSpPr/>
          <p:nvPr/>
        </p:nvSpPr>
        <p:spPr>
          <a:xfrm>
            <a:off x="539552" y="1052736"/>
            <a:ext cx="7920880" cy="954107"/>
          </a:xfrm>
          <a:prstGeom prst="rect">
            <a:avLst/>
          </a:prstGeom>
        </p:spPr>
        <p:txBody>
          <a:bodyPr wrap="square">
            <a:spAutoFit/>
          </a:bodyPr>
          <a:lstStyle/>
          <a:p>
            <a:r>
              <a:rPr lang="ja-JP" altLang="en-US" sz="1400" dirty="0">
                <a:solidFill>
                  <a:srgbClr val="000000"/>
                </a:solidFill>
                <a:latin typeface="Calibri" pitchFamily="34" charset="0"/>
              </a:rPr>
              <a:t>・ 効率化を実施しながら、周辺自治体と広域化を図る。                   　　　　　⇒    </a:t>
            </a:r>
            <a:r>
              <a:rPr lang="en-US" altLang="ja-JP" sz="1400" dirty="0">
                <a:solidFill>
                  <a:srgbClr val="000000"/>
                </a:solidFill>
                <a:latin typeface="Calibri" pitchFamily="34" charset="0"/>
              </a:rPr>
              <a:t>【</a:t>
            </a:r>
            <a:r>
              <a:rPr lang="ja-JP" altLang="en-US" sz="1400" dirty="0">
                <a:solidFill>
                  <a:srgbClr val="000000"/>
                </a:solidFill>
                <a:latin typeface="Calibri" pitchFamily="34" charset="0"/>
              </a:rPr>
              <a:t>一部事務組合の設立</a:t>
            </a:r>
            <a:r>
              <a:rPr lang="en-US" altLang="ja-JP" sz="1400" dirty="0">
                <a:solidFill>
                  <a:srgbClr val="000000"/>
                </a:solidFill>
                <a:latin typeface="Calibri" pitchFamily="34" charset="0"/>
              </a:rPr>
              <a:t>】</a:t>
            </a:r>
          </a:p>
          <a:p>
            <a:r>
              <a:rPr lang="ja-JP" altLang="en-US" sz="1400" dirty="0">
                <a:solidFill>
                  <a:srgbClr val="000000"/>
                </a:solidFill>
                <a:latin typeface="Calibri" pitchFamily="34" charset="0"/>
              </a:rPr>
              <a:t>・ 工場運営・建設に係る技術力を確保しながら、効率的な運営を行う 。     ⇒    </a:t>
            </a:r>
            <a:r>
              <a:rPr lang="en-US" altLang="ja-JP" sz="1400" dirty="0">
                <a:solidFill>
                  <a:srgbClr val="000000"/>
                </a:solidFill>
                <a:latin typeface="Calibri" pitchFamily="34" charset="0"/>
              </a:rPr>
              <a:t>【</a:t>
            </a:r>
            <a:r>
              <a:rPr lang="ja-JP" altLang="en-US" sz="1400" dirty="0">
                <a:solidFill>
                  <a:srgbClr val="000000"/>
                </a:solidFill>
                <a:latin typeface="Calibri" pitchFamily="34" charset="0"/>
              </a:rPr>
              <a:t>民間活用</a:t>
            </a:r>
            <a:r>
              <a:rPr lang="en-US" altLang="ja-JP" sz="1400" dirty="0">
                <a:solidFill>
                  <a:srgbClr val="000000"/>
                </a:solidFill>
                <a:latin typeface="Calibri" pitchFamily="34" charset="0"/>
              </a:rPr>
              <a:t>】</a:t>
            </a:r>
          </a:p>
          <a:p>
            <a:r>
              <a:rPr lang="ja-JP" altLang="en-US" sz="1400" dirty="0">
                <a:solidFill>
                  <a:srgbClr val="000000"/>
                </a:solidFill>
                <a:latin typeface="Calibri" pitchFamily="34" charset="0"/>
              </a:rPr>
              <a:t>　　　　・ 工場業務（運転等）の一部委託</a:t>
            </a:r>
            <a:endParaRPr lang="en-US" altLang="ja-JP" sz="1400" dirty="0">
              <a:solidFill>
                <a:srgbClr val="000000"/>
              </a:solidFill>
              <a:latin typeface="Calibri" pitchFamily="34" charset="0"/>
            </a:endParaRPr>
          </a:p>
          <a:p>
            <a:r>
              <a:rPr lang="ja-JP" altLang="en-US" sz="1400" dirty="0">
                <a:solidFill>
                  <a:srgbClr val="000000"/>
                </a:solidFill>
                <a:latin typeface="Calibri" pitchFamily="34" charset="0"/>
              </a:rPr>
              <a:t>　　　　・ ＤＢＯ方式等の活用による一部工場の民間運営</a:t>
            </a:r>
          </a:p>
        </p:txBody>
      </p:sp>
      <p:sp>
        <p:nvSpPr>
          <p:cNvPr id="56" name="正方形/長方形 55"/>
          <p:cNvSpPr/>
          <p:nvPr/>
        </p:nvSpPr>
        <p:spPr>
          <a:xfrm>
            <a:off x="7303269" y="5565585"/>
            <a:ext cx="1860053" cy="238099"/>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defPPr>
              <a:defRPr lang="ja-JP"/>
            </a:defPPr>
            <a:lvl1pPr marL="0" algn="l" defTabSz="914400" rtl="0" eaLnBrk="1" latinLnBrk="0" hangingPunct="1">
              <a:defRPr kumimoji="1" sz="1800" kern="1200">
                <a:solidFill>
                  <a:schemeClr val="lt1"/>
                </a:solidFill>
                <a:latin typeface="+mn-lt"/>
                <a:ea typeface="+mn-ea"/>
                <a:cs typeface="+mn-cs"/>
              </a:defRPr>
            </a:lvl1pPr>
            <a:lvl2pPr marL="457200" algn="l" defTabSz="914400" rtl="0" eaLnBrk="1" latinLnBrk="0" hangingPunct="1">
              <a:defRPr kumimoji="1" sz="1800" kern="1200">
                <a:solidFill>
                  <a:schemeClr val="lt1"/>
                </a:solidFill>
                <a:latin typeface="+mn-lt"/>
                <a:ea typeface="+mn-ea"/>
                <a:cs typeface="+mn-cs"/>
              </a:defRPr>
            </a:lvl2pPr>
            <a:lvl3pPr marL="914400" algn="l" defTabSz="914400" rtl="0" eaLnBrk="1" latinLnBrk="0" hangingPunct="1">
              <a:defRPr kumimoji="1" sz="1800" kern="1200">
                <a:solidFill>
                  <a:schemeClr val="lt1"/>
                </a:solidFill>
                <a:latin typeface="+mn-lt"/>
                <a:ea typeface="+mn-ea"/>
                <a:cs typeface="+mn-cs"/>
              </a:defRPr>
            </a:lvl3pPr>
            <a:lvl4pPr marL="1371600" algn="l" defTabSz="914400" rtl="0" eaLnBrk="1" latinLnBrk="0" hangingPunct="1">
              <a:defRPr kumimoji="1" sz="1800" kern="1200">
                <a:solidFill>
                  <a:schemeClr val="lt1"/>
                </a:solidFill>
                <a:latin typeface="+mn-lt"/>
                <a:ea typeface="+mn-ea"/>
                <a:cs typeface="+mn-cs"/>
              </a:defRPr>
            </a:lvl4pPr>
            <a:lvl5pPr marL="1828800" algn="l" defTabSz="914400" rtl="0" eaLnBrk="1" latinLnBrk="0" hangingPunct="1">
              <a:defRPr kumimoji="1" sz="1800" kern="1200">
                <a:solidFill>
                  <a:schemeClr val="lt1"/>
                </a:solidFill>
                <a:latin typeface="+mn-lt"/>
                <a:ea typeface="+mn-ea"/>
                <a:cs typeface="+mn-cs"/>
              </a:defRPr>
            </a:lvl5pPr>
            <a:lvl6pPr marL="2286000" algn="l" defTabSz="914400" rtl="0" eaLnBrk="1" latinLnBrk="0" hangingPunct="1">
              <a:defRPr kumimoji="1" sz="1800" kern="1200">
                <a:solidFill>
                  <a:schemeClr val="lt1"/>
                </a:solidFill>
                <a:latin typeface="+mn-lt"/>
                <a:ea typeface="+mn-ea"/>
                <a:cs typeface="+mn-cs"/>
              </a:defRPr>
            </a:lvl6pPr>
            <a:lvl7pPr marL="2743200" algn="l" defTabSz="914400" rtl="0" eaLnBrk="1" latinLnBrk="0" hangingPunct="1">
              <a:defRPr kumimoji="1" sz="1800" kern="1200">
                <a:solidFill>
                  <a:schemeClr val="lt1"/>
                </a:solidFill>
                <a:latin typeface="+mn-lt"/>
                <a:ea typeface="+mn-ea"/>
                <a:cs typeface="+mn-cs"/>
              </a:defRPr>
            </a:lvl7pPr>
            <a:lvl8pPr marL="3200400" algn="l" defTabSz="914400" rtl="0" eaLnBrk="1" latinLnBrk="0" hangingPunct="1">
              <a:defRPr kumimoji="1" sz="1800" kern="1200">
                <a:solidFill>
                  <a:schemeClr val="lt1"/>
                </a:solidFill>
                <a:latin typeface="+mn-lt"/>
                <a:ea typeface="+mn-ea"/>
                <a:cs typeface="+mn-cs"/>
              </a:defRPr>
            </a:lvl8pPr>
            <a:lvl9pPr marL="3657600" algn="l" defTabSz="914400" rtl="0" eaLnBrk="1" latinLnBrk="0" hangingPunct="1">
              <a:defRPr kumimoji="1" sz="1800" kern="1200">
                <a:solidFill>
                  <a:schemeClr val="lt1"/>
                </a:solidFill>
                <a:latin typeface="+mn-lt"/>
                <a:ea typeface="+mn-ea"/>
                <a:cs typeface="+mn-cs"/>
              </a:defRPr>
            </a:lvl9pPr>
          </a:lstStyle>
          <a:p>
            <a:pPr>
              <a:defRPr/>
            </a:pPr>
            <a:r>
              <a:rPr kumimoji="0" lang="en-US" altLang="ja-JP" sz="800" dirty="0">
                <a:solidFill>
                  <a:schemeClr val="tx1"/>
                </a:solidFill>
              </a:rPr>
              <a:t>※</a:t>
            </a:r>
            <a:r>
              <a:rPr kumimoji="0" lang="ja-JP" altLang="en-US" sz="800" dirty="0">
                <a:solidFill>
                  <a:schemeClr val="tx1"/>
                </a:solidFill>
              </a:rPr>
              <a:t>住之江工場でＤＢＯ方式を導入</a:t>
            </a:r>
          </a:p>
        </p:txBody>
      </p:sp>
      <p:sp>
        <p:nvSpPr>
          <p:cNvPr id="2" name="スライド番号プレースホルダー 1"/>
          <p:cNvSpPr>
            <a:spLocks noGrp="1"/>
          </p:cNvSpPr>
          <p:nvPr>
            <p:ph type="sldNum" sz="quarter" idx="12"/>
          </p:nvPr>
        </p:nvSpPr>
        <p:spPr/>
        <p:txBody>
          <a:bodyPr/>
          <a:lstStyle/>
          <a:p>
            <a:fld id="{CCEC3038-1CF1-4B63-9920-55248DCFBA97}" type="slidenum">
              <a:rPr kumimoji="1" lang="ja-JP" altLang="en-US" smtClean="0"/>
              <a:pPr/>
              <a:t>97</a:t>
            </a:fld>
            <a:endParaRPr kumimoji="1" lang="ja-JP" altLang="en-US"/>
          </a:p>
        </p:txBody>
      </p:sp>
      <p:sp>
        <p:nvSpPr>
          <p:cNvPr id="68" name="テキスト ボックス 67"/>
          <p:cNvSpPr txBox="1"/>
          <p:nvPr/>
        </p:nvSpPr>
        <p:spPr>
          <a:xfrm>
            <a:off x="0" y="0"/>
            <a:ext cx="4777066" cy="261610"/>
          </a:xfrm>
          <a:prstGeom prst="rect">
            <a:avLst/>
          </a:prstGeom>
          <a:noFill/>
        </p:spPr>
        <p:txBody>
          <a:bodyPr wrap="square" rtlCol="0">
            <a:spAutoFit/>
          </a:bodyPr>
          <a:lstStyle/>
          <a:p>
            <a:r>
              <a:rPr lang="en-US" altLang="ja-JP" sz="1100" dirty="0"/>
              <a:t>Ⅱ</a:t>
            </a:r>
            <a:r>
              <a:rPr lang="ja-JP" altLang="en-US" sz="1100" dirty="0"/>
              <a:t>　公民連携</a:t>
            </a:r>
            <a:r>
              <a:rPr lang="en-US" altLang="ja-JP" sz="1100" dirty="0"/>
              <a:t>/</a:t>
            </a:r>
            <a:r>
              <a:rPr lang="ja-JP" altLang="en-US" sz="1100" dirty="0"/>
              <a:t>経営形態の見直し</a:t>
            </a:r>
            <a:r>
              <a:rPr lang="en-US" altLang="ja-JP" sz="1100" dirty="0"/>
              <a:t>【</a:t>
            </a:r>
            <a:r>
              <a:rPr lang="ja-JP" altLang="en-US" sz="1100" dirty="0"/>
              <a:t>民営化の取組</a:t>
            </a:r>
            <a:r>
              <a:rPr lang="en-US" altLang="ja-JP" sz="1100" dirty="0"/>
              <a:t>】</a:t>
            </a:r>
            <a:r>
              <a:rPr lang="ja-JP" altLang="en-US" sz="1100" dirty="0"/>
              <a:t>・ごみ（一般廃棄物）</a:t>
            </a:r>
            <a:endParaRPr kumimoji="1" lang="en-US" altLang="ja-JP" sz="1100" dirty="0"/>
          </a:p>
        </p:txBody>
      </p:sp>
      <p:sp>
        <p:nvSpPr>
          <p:cNvPr id="70" name="テキスト ボックス 69"/>
          <p:cNvSpPr txBox="1"/>
          <p:nvPr/>
        </p:nvSpPr>
        <p:spPr>
          <a:xfrm>
            <a:off x="8244408" y="1"/>
            <a:ext cx="899592" cy="307777"/>
          </a:xfrm>
          <a:prstGeom prst="rect">
            <a:avLst/>
          </a:prstGeom>
          <a:noFill/>
        </p:spPr>
        <p:txBody>
          <a:bodyPr wrap="square" rtlCol="0">
            <a:spAutoFit/>
          </a:bodyPr>
          <a:lstStyle/>
          <a:p>
            <a:r>
              <a:rPr kumimoji="1" lang="en-US" altLang="ja-JP" sz="1400" dirty="0"/>
              <a:t>C4</a:t>
            </a:r>
            <a:r>
              <a:rPr kumimoji="1" lang="en-US" altLang="ja-JP" sz="1400" dirty="0" smtClean="0"/>
              <a:t>.(</a:t>
            </a:r>
            <a:r>
              <a:rPr lang="en-US" altLang="ja-JP" sz="1400" dirty="0" smtClean="0"/>
              <a:t>84</a:t>
            </a:r>
            <a:r>
              <a:rPr kumimoji="1" lang="en-US" altLang="ja-JP" sz="1400" dirty="0" smtClean="0"/>
              <a:t>)</a:t>
            </a:r>
            <a:endParaRPr kumimoji="1" lang="ja-JP" altLang="en-US" sz="1400" dirty="0"/>
          </a:p>
        </p:txBody>
      </p:sp>
    </p:spTree>
    <p:extLst>
      <p:ext uri="{BB962C8B-B14F-4D97-AF65-F5344CB8AC3E}">
        <p14:creationId xmlns:p14="http://schemas.microsoft.com/office/powerpoint/2010/main" val="4112373116"/>
      </p:ext>
    </p:extLst>
  </p:cSld>
  <p:clrMapOvr>
    <a:masterClrMapping/>
  </p:clrMapOvr>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9" name="直線コネクタ 8"/>
          <p:cNvCxnSpPr/>
          <p:nvPr/>
        </p:nvCxnSpPr>
        <p:spPr>
          <a:xfrm>
            <a:off x="179512" y="620688"/>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8" name="正方形/長方形 7"/>
          <p:cNvSpPr/>
          <p:nvPr/>
        </p:nvSpPr>
        <p:spPr>
          <a:xfrm>
            <a:off x="251520" y="260648"/>
            <a:ext cx="5904656" cy="369332"/>
          </a:xfrm>
          <a:prstGeom prst="rect">
            <a:avLst/>
          </a:prstGeom>
        </p:spPr>
        <p:txBody>
          <a:bodyPr wrap="square">
            <a:spAutoFit/>
          </a:bodyPr>
          <a:lstStyle/>
          <a:p>
            <a:r>
              <a:rPr lang="ja-JP" altLang="en-US" b="1" dirty="0">
                <a:latin typeface="Calibri" pitchFamily="34" charset="0"/>
              </a:rPr>
              <a:t>ごみ処理に係る技能職員数</a:t>
            </a:r>
          </a:p>
        </p:txBody>
      </p:sp>
      <p:graphicFrame>
        <p:nvGraphicFramePr>
          <p:cNvPr id="13" name="グラフ 12"/>
          <p:cNvGraphicFramePr>
            <a:graphicFrameLocks/>
          </p:cNvGraphicFramePr>
          <p:nvPr>
            <p:extLst/>
          </p:nvPr>
        </p:nvGraphicFramePr>
        <p:xfrm>
          <a:off x="251520" y="1124744"/>
          <a:ext cx="8352928" cy="5310926"/>
        </p:xfrm>
        <a:graphic>
          <a:graphicData uri="http://schemas.openxmlformats.org/drawingml/2006/chart">
            <c:chart xmlns:c="http://schemas.openxmlformats.org/drawingml/2006/chart" xmlns:r="http://schemas.openxmlformats.org/officeDocument/2006/relationships" r:id="rId3"/>
          </a:graphicData>
        </a:graphic>
      </p:graphicFrame>
      <p:cxnSp>
        <p:nvCxnSpPr>
          <p:cNvPr id="15" name="直線矢印コネクタ 14"/>
          <p:cNvCxnSpPr/>
          <p:nvPr/>
        </p:nvCxnSpPr>
        <p:spPr>
          <a:xfrm>
            <a:off x="932030" y="1107039"/>
            <a:ext cx="7207931" cy="1829320"/>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23" name="Rectangle 52"/>
          <p:cNvSpPr>
            <a:spLocks noChangeArrowheads="1"/>
          </p:cNvSpPr>
          <p:nvPr/>
        </p:nvSpPr>
        <p:spPr bwMode="auto">
          <a:xfrm>
            <a:off x="1605822" y="5973475"/>
            <a:ext cx="931685" cy="168727"/>
          </a:xfrm>
          <a:prstGeom prst="rect">
            <a:avLst/>
          </a:prstGeom>
          <a:solidFill>
            <a:schemeClr val="bg1"/>
          </a:solidFill>
          <a:ln w="19050">
            <a:solidFill>
              <a:schemeClr val="tx1"/>
            </a:solidFill>
            <a:miter lim="800000"/>
            <a:headEnd/>
            <a:tailEnd/>
          </a:ln>
          <a:effectLst/>
        </p:spPr>
        <p:txBody>
          <a:bodyPr wrap="square" lIns="36000" tIns="36000" rIns="36000" bIns="36000" anchor="t" anchorCtr="0" upright="1"/>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fontAlgn="auto">
              <a:spcBef>
                <a:spcPts val="0"/>
              </a:spcBef>
              <a:spcAft>
                <a:spcPts val="0"/>
              </a:spcAft>
              <a:defRPr sz="1000"/>
            </a:pPr>
            <a:r>
              <a:rPr lang="ja-JP" altLang="en-US" sz="800" dirty="0">
                <a:latin typeface="HGｺﾞｼｯｸM" pitchFamily="49" charset="-128"/>
                <a:ea typeface="HGｺﾞｼｯｸM" pitchFamily="49" charset="-128"/>
              </a:rPr>
              <a:t>技能職員採用凍結 </a:t>
            </a:r>
            <a:endParaRPr lang="en-US" altLang="ja-JP" sz="800" dirty="0">
              <a:latin typeface="HGｺﾞｼｯｸM" pitchFamily="49" charset="-128"/>
              <a:ea typeface="HGｺﾞｼｯｸM" pitchFamily="49" charset="-128"/>
            </a:endParaRPr>
          </a:p>
        </p:txBody>
      </p:sp>
      <p:cxnSp>
        <p:nvCxnSpPr>
          <p:cNvPr id="24" name="直線コネクタ 23"/>
          <p:cNvCxnSpPr/>
          <p:nvPr/>
        </p:nvCxnSpPr>
        <p:spPr bwMode="auto">
          <a:xfrm flipH="1">
            <a:off x="1522072" y="5925301"/>
            <a:ext cx="0" cy="384019"/>
          </a:xfrm>
          <a:prstGeom prst="line">
            <a:avLst/>
          </a:prstGeom>
          <a:ln w="25400">
            <a:solidFill>
              <a:schemeClr val="tx1">
                <a:lumMod val="50000"/>
                <a:lumOff val="50000"/>
              </a:schemeClr>
            </a:solidFill>
            <a:headEnd type="oval"/>
            <a:tailEnd type="none"/>
          </a:ln>
        </p:spPr>
        <p:style>
          <a:lnRef idx="1">
            <a:schemeClr val="accent1"/>
          </a:lnRef>
          <a:fillRef idx="0">
            <a:schemeClr val="accent1"/>
          </a:fillRef>
          <a:effectRef idx="0">
            <a:schemeClr val="accent1"/>
          </a:effectRef>
          <a:fontRef idx="minor">
            <a:schemeClr val="tx1"/>
          </a:fontRef>
        </p:style>
      </p:cxnSp>
      <p:cxnSp>
        <p:nvCxnSpPr>
          <p:cNvPr id="3" name="直線矢印コネクタ 2"/>
          <p:cNvCxnSpPr/>
          <p:nvPr/>
        </p:nvCxnSpPr>
        <p:spPr>
          <a:xfrm>
            <a:off x="1522072" y="6309320"/>
            <a:ext cx="792088" cy="0"/>
          </a:xfrm>
          <a:prstGeom prst="straightConnector1">
            <a:avLst/>
          </a:prstGeom>
          <a:ln w="25400">
            <a:solidFill>
              <a:schemeClr val="tx1">
                <a:lumMod val="50000"/>
                <a:lumOff val="50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14" name="Text Box 11"/>
          <p:cNvSpPr txBox="1">
            <a:spLocks noChangeArrowheads="1"/>
          </p:cNvSpPr>
          <p:nvPr/>
        </p:nvSpPr>
        <p:spPr bwMode="auto">
          <a:xfrm>
            <a:off x="2581096" y="5921820"/>
            <a:ext cx="6107101" cy="440763"/>
          </a:xfrm>
          <a:prstGeom prst="rect">
            <a:avLst/>
          </a:prstGeom>
          <a:noFill/>
          <a:ln w="9525">
            <a:noFill/>
            <a:miter lim="800000"/>
            <a:headEnd/>
            <a:tailEnd/>
          </a:ln>
        </p:spPr>
        <p:txBody>
          <a:bodyPr wrap="square" lIns="90000" tIns="46800" rIns="90000" bIns="46800" anchor="ctr">
            <a:spAutoFit/>
          </a:bodyPr>
          <a:lstStyle/>
          <a:p>
            <a:pPr>
              <a:spcBef>
                <a:spcPct val="50000"/>
              </a:spcBef>
              <a:defRPr/>
            </a:pPr>
            <a:r>
              <a:rPr lang="ja-JP" altLang="en-US" sz="900" dirty="0">
                <a:solidFill>
                  <a:prstClr val="black"/>
                </a:solidFill>
                <a:latin typeface="ＭＳ Ｐゴシック"/>
              </a:rPr>
              <a:t>資料：大阪市環境局調べ。職員数は各年度の</a:t>
            </a:r>
            <a:r>
              <a:rPr lang="en-US" altLang="ja-JP" sz="900" dirty="0">
                <a:solidFill>
                  <a:prstClr val="black"/>
                </a:solidFill>
                <a:latin typeface="ＭＳ Ｐゴシック"/>
              </a:rPr>
              <a:t>4</a:t>
            </a:r>
            <a:r>
              <a:rPr lang="ja-JP" altLang="en-US" sz="900" dirty="0">
                <a:solidFill>
                  <a:prstClr val="black"/>
                </a:solidFill>
                <a:latin typeface="ＭＳ Ｐゴシック"/>
              </a:rPr>
              <a:t>月</a:t>
            </a:r>
            <a:r>
              <a:rPr lang="en-US" altLang="ja-JP" sz="900" dirty="0">
                <a:solidFill>
                  <a:prstClr val="black"/>
                </a:solidFill>
                <a:latin typeface="ＭＳ Ｐゴシック"/>
              </a:rPr>
              <a:t>1</a:t>
            </a:r>
            <a:r>
              <a:rPr lang="ja-JP" altLang="en-US" sz="900" dirty="0">
                <a:solidFill>
                  <a:prstClr val="black"/>
                </a:solidFill>
                <a:latin typeface="ＭＳ Ｐゴシック"/>
              </a:rPr>
              <a:t>日現在。</a:t>
            </a:r>
            <a:endParaRPr lang="en-US" altLang="ja-JP" sz="900" dirty="0">
              <a:solidFill>
                <a:prstClr val="black"/>
              </a:solidFill>
              <a:latin typeface="ＭＳ Ｐゴシック"/>
            </a:endParaRPr>
          </a:p>
          <a:p>
            <a:pPr>
              <a:spcBef>
                <a:spcPct val="50000"/>
              </a:spcBef>
              <a:defRPr/>
            </a:pPr>
            <a:r>
              <a:rPr lang="ja-JP" altLang="en-US" sz="900" dirty="0">
                <a:solidFill>
                  <a:prstClr val="black"/>
                </a:solidFill>
                <a:latin typeface="ＭＳ Ｐゴシック"/>
              </a:rPr>
              <a:t>　　　　</a:t>
            </a:r>
            <a:r>
              <a:rPr lang="en-US" altLang="ja-JP" sz="900" dirty="0">
                <a:solidFill>
                  <a:prstClr val="black"/>
                </a:solidFill>
                <a:latin typeface="ＭＳ Ｐゴシック"/>
              </a:rPr>
              <a:t>2015</a:t>
            </a:r>
            <a:r>
              <a:rPr lang="ja-JP" altLang="en-US" sz="900" dirty="0">
                <a:solidFill>
                  <a:prstClr val="black"/>
                </a:solidFill>
                <a:latin typeface="ＭＳ Ｐゴシック"/>
              </a:rPr>
              <a:t>年度以降の焼却部門の技能職員数は大阪市・八尾市・松原市環境施設組合の職員数を参考として記載。</a:t>
            </a:r>
            <a:endParaRPr lang="en-US" altLang="ja-JP" sz="900" dirty="0">
              <a:solidFill>
                <a:prstClr val="black"/>
              </a:solidFill>
              <a:latin typeface="ＭＳ Ｐゴシック"/>
            </a:endParaRPr>
          </a:p>
        </p:txBody>
      </p:sp>
      <p:sp>
        <p:nvSpPr>
          <p:cNvPr id="16" name="Rectangle 12"/>
          <p:cNvSpPr>
            <a:spLocks noChangeArrowheads="1"/>
          </p:cNvSpPr>
          <p:nvPr/>
        </p:nvSpPr>
        <p:spPr bwMode="auto">
          <a:xfrm>
            <a:off x="179512" y="697342"/>
            <a:ext cx="7848600" cy="360040"/>
          </a:xfrm>
          <a:prstGeom prst="rect">
            <a:avLst/>
          </a:prstGeom>
          <a:noFill/>
          <a:ln w="9525">
            <a:noFill/>
            <a:miter lim="800000"/>
            <a:headEnd/>
            <a:tailEnd/>
          </a:ln>
        </p:spPr>
        <p:txBody>
          <a:bodyPr/>
          <a:lstStyle/>
          <a:p>
            <a:pPr eaLnBrk="0" hangingPunct="0"/>
            <a:r>
              <a:rPr lang="ja-JP" altLang="en-US" sz="1400" dirty="0">
                <a:latin typeface="ＭＳ Ｐゴシック" charset="-128"/>
              </a:rPr>
              <a:t>　　技能職員約</a:t>
            </a:r>
            <a:r>
              <a:rPr lang="en-US" altLang="ja-JP" sz="1400" dirty="0">
                <a:latin typeface="ＭＳ Ｐゴシック" charset="-128"/>
              </a:rPr>
              <a:t>1,200</a:t>
            </a:r>
            <a:r>
              <a:rPr lang="ja-JP" altLang="en-US" sz="1400" dirty="0">
                <a:latin typeface="ＭＳ Ｐゴシック" charset="-128"/>
              </a:rPr>
              <a:t>人減少。</a:t>
            </a:r>
            <a:endParaRPr lang="en-US" altLang="ja-JP" sz="1400" dirty="0">
              <a:latin typeface="ＭＳ Ｐゴシック" charset="-128"/>
            </a:endParaRPr>
          </a:p>
        </p:txBody>
      </p:sp>
      <p:sp>
        <p:nvSpPr>
          <p:cNvPr id="19" name="正方形/長方形 18"/>
          <p:cNvSpPr/>
          <p:nvPr/>
        </p:nvSpPr>
        <p:spPr>
          <a:xfrm>
            <a:off x="7687087" y="298872"/>
            <a:ext cx="1481560" cy="348813"/>
          </a:xfrm>
          <a:prstGeom prst="rect">
            <a:avLst/>
          </a:prstGeom>
          <a:noFill/>
        </p:spPr>
        <p:txBody>
          <a:bodyPr wrap="none">
            <a:spAutoFit/>
          </a:bodyPr>
          <a:lstStyle/>
          <a:p>
            <a:pPr algn="ctr">
              <a:lnSpc>
                <a:spcPts val="2000"/>
              </a:lnSpc>
            </a:pPr>
            <a:r>
              <a:rPr lang="ja-JP" altLang="en-US" dirty="0"/>
              <a:t>＜</a:t>
            </a:r>
            <a:r>
              <a:rPr lang="en-US" altLang="ja-JP" dirty="0"/>
              <a:t>outcome</a:t>
            </a:r>
            <a:r>
              <a:rPr lang="ja-JP" altLang="en-US" dirty="0"/>
              <a:t>＞</a:t>
            </a:r>
          </a:p>
        </p:txBody>
      </p:sp>
      <p:sp>
        <p:nvSpPr>
          <p:cNvPr id="2" name="スライド番号プレースホルダー 1"/>
          <p:cNvSpPr>
            <a:spLocks noGrp="1"/>
          </p:cNvSpPr>
          <p:nvPr>
            <p:ph type="sldNum" sz="quarter" idx="12"/>
          </p:nvPr>
        </p:nvSpPr>
        <p:spPr/>
        <p:txBody>
          <a:bodyPr/>
          <a:lstStyle/>
          <a:p>
            <a:fld id="{CCEC3038-1CF1-4B63-9920-55248DCFBA97}" type="slidenum">
              <a:rPr kumimoji="1" lang="ja-JP" altLang="en-US" smtClean="0"/>
              <a:pPr/>
              <a:t>98</a:t>
            </a:fld>
            <a:endParaRPr kumimoji="1" lang="ja-JP" altLang="en-US"/>
          </a:p>
        </p:txBody>
      </p:sp>
      <p:sp>
        <p:nvSpPr>
          <p:cNvPr id="17" name="テキスト ボックス 16"/>
          <p:cNvSpPr txBox="1"/>
          <p:nvPr/>
        </p:nvSpPr>
        <p:spPr>
          <a:xfrm>
            <a:off x="0" y="0"/>
            <a:ext cx="4777066" cy="261610"/>
          </a:xfrm>
          <a:prstGeom prst="rect">
            <a:avLst/>
          </a:prstGeom>
          <a:noFill/>
        </p:spPr>
        <p:txBody>
          <a:bodyPr wrap="square" rtlCol="0">
            <a:spAutoFit/>
          </a:bodyPr>
          <a:lstStyle/>
          <a:p>
            <a:r>
              <a:rPr lang="en-US" altLang="ja-JP" sz="1100" dirty="0"/>
              <a:t>Ⅱ</a:t>
            </a:r>
            <a:r>
              <a:rPr lang="ja-JP" altLang="en-US" sz="1100" dirty="0"/>
              <a:t>　公民連携</a:t>
            </a:r>
            <a:r>
              <a:rPr lang="en-US" altLang="ja-JP" sz="1100" dirty="0"/>
              <a:t>/</a:t>
            </a:r>
            <a:r>
              <a:rPr lang="ja-JP" altLang="en-US" sz="1100" dirty="0"/>
              <a:t>経営形態の見直し</a:t>
            </a:r>
            <a:r>
              <a:rPr lang="en-US" altLang="ja-JP" sz="1100" dirty="0"/>
              <a:t>【</a:t>
            </a:r>
            <a:r>
              <a:rPr lang="ja-JP" altLang="en-US" sz="1100" dirty="0"/>
              <a:t>民営化の取組</a:t>
            </a:r>
            <a:r>
              <a:rPr lang="en-US" altLang="ja-JP" sz="1100" dirty="0"/>
              <a:t>】</a:t>
            </a:r>
            <a:r>
              <a:rPr lang="ja-JP" altLang="en-US" sz="1100" dirty="0"/>
              <a:t>・ごみ（一般廃棄物）</a:t>
            </a:r>
            <a:endParaRPr kumimoji="1" lang="en-US" altLang="ja-JP" sz="1100" dirty="0"/>
          </a:p>
        </p:txBody>
      </p:sp>
      <p:sp>
        <p:nvSpPr>
          <p:cNvPr id="18" name="テキスト ボックス 17"/>
          <p:cNvSpPr txBox="1"/>
          <p:nvPr/>
        </p:nvSpPr>
        <p:spPr>
          <a:xfrm>
            <a:off x="6877997" y="150700"/>
            <a:ext cx="646331" cy="369332"/>
          </a:xfrm>
          <a:prstGeom prst="rect">
            <a:avLst/>
          </a:prstGeom>
          <a:solidFill>
            <a:schemeClr val="bg2">
              <a:lumMod val="50000"/>
            </a:schemeClr>
          </a:solidFill>
          <a:ln>
            <a:solidFill>
              <a:schemeClr val="bg2">
                <a:lumMod val="25000"/>
              </a:schemeClr>
            </a:solidFill>
          </a:ln>
        </p:spPr>
        <p:txBody>
          <a:bodyPr wrap="none" rtlCol="0">
            <a:spAutoFit/>
          </a:bodyPr>
          <a:lstStyle/>
          <a:p>
            <a:r>
              <a:rPr lang="ja-JP" altLang="en-US" b="1" dirty="0">
                <a:solidFill>
                  <a:schemeClr val="bg1"/>
                </a:solidFill>
                <a:latin typeface="Meiryo UI" panose="020B0604030504040204" pitchFamily="50" charset="-128"/>
                <a:ea typeface="Meiryo UI" panose="020B0604030504040204" pitchFamily="50" charset="-128"/>
              </a:rPr>
              <a:t>追加</a:t>
            </a:r>
            <a:endParaRPr kumimoji="1" lang="ja-JP" altLang="en-US" b="1" dirty="0">
              <a:solidFill>
                <a:schemeClr val="bg1"/>
              </a:solidFill>
              <a:latin typeface="Meiryo UI" panose="020B0604030504040204" pitchFamily="50" charset="-128"/>
              <a:ea typeface="Meiryo UI" panose="020B0604030504040204" pitchFamily="50" charset="-128"/>
            </a:endParaRPr>
          </a:p>
        </p:txBody>
      </p:sp>
      <p:sp>
        <p:nvSpPr>
          <p:cNvPr id="20" name="テキスト ボックス 19"/>
          <p:cNvSpPr txBox="1"/>
          <p:nvPr/>
        </p:nvSpPr>
        <p:spPr>
          <a:xfrm>
            <a:off x="8244408" y="1"/>
            <a:ext cx="899592" cy="307777"/>
          </a:xfrm>
          <a:prstGeom prst="rect">
            <a:avLst/>
          </a:prstGeom>
          <a:noFill/>
        </p:spPr>
        <p:txBody>
          <a:bodyPr wrap="square" rtlCol="0">
            <a:spAutoFit/>
          </a:bodyPr>
          <a:lstStyle/>
          <a:p>
            <a:r>
              <a:rPr kumimoji="1" lang="en-US" altLang="ja-JP" sz="1400" dirty="0"/>
              <a:t>C4</a:t>
            </a:r>
            <a:r>
              <a:rPr kumimoji="1" lang="en-US" altLang="ja-JP" sz="1400" dirty="0" smtClean="0"/>
              <a:t>.(</a:t>
            </a:r>
            <a:r>
              <a:rPr lang="en-US" altLang="ja-JP" sz="1400" dirty="0" smtClean="0"/>
              <a:t>84</a:t>
            </a:r>
            <a:r>
              <a:rPr kumimoji="1" lang="en-US" altLang="ja-JP" sz="1400" dirty="0" smtClean="0"/>
              <a:t>)</a:t>
            </a:r>
            <a:endParaRPr kumimoji="1" lang="ja-JP" altLang="en-US" sz="1400" dirty="0"/>
          </a:p>
        </p:txBody>
      </p:sp>
    </p:spTree>
    <p:extLst>
      <p:ext uri="{BB962C8B-B14F-4D97-AF65-F5344CB8AC3E}">
        <p14:creationId xmlns:p14="http://schemas.microsoft.com/office/powerpoint/2010/main" val="3073537576"/>
      </p:ext>
    </p:extLst>
  </p:cSld>
  <p:clrMapOvr>
    <a:masterClrMapping/>
  </p:clrMapOvr>
</p:sld>
</file>

<file path=ppt/theme/theme1.xml><?xml version="1.0" encoding="utf-8"?>
<a:theme xmlns:a="http://schemas.openxmlformats.org/drawingml/2006/main" name="Office ​​テーマ">
  <a:themeElements>
    <a:clrScheme name="ウェーブ">
      <a:dk1>
        <a:sysClr val="windowText" lastClr="000000"/>
      </a:dk1>
      <a:lt1>
        <a:sysClr val="window" lastClr="FFFFFF"/>
      </a:lt1>
      <a:dk2>
        <a:srgbClr val="073E87"/>
      </a:dk2>
      <a:lt2>
        <a:srgbClr val="C6E7FC"/>
      </a:lt2>
      <a:accent1>
        <a:srgbClr val="31B6FD"/>
      </a:accent1>
      <a:accent2>
        <a:srgbClr val="4584D3"/>
      </a:accent2>
      <a:accent3>
        <a:srgbClr val="5BD078"/>
      </a:accent3>
      <a:accent4>
        <a:srgbClr val="A5D028"/>
      </a:accent4>
      <a:accent5>
        <a:srgbClr val="F5C040"/>
      </a:accent5>
      <a:accent6>
        <a:srgbClr val="05E0DB"/>
      </a:accent6>
      <a:hlink>
        <a:srgbClr val="0080FF"/>
      </a:hlink>
      <a:folHlink>
        <a:srgbClr val="5EAEFF"/>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Office ​​テーマ">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Override1.xml><?xml version="1.0" encoding="utf-8"?>
<a:themeOverride xmlns:a="http://schemas.openxmlformats.org/drawingml/2006/main">
  <a:clrScheme name="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標準デザイン">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2.xml><?xml version="1.0" encoding="utf-8"?>
<a:themeOverride xmlns:a="http://schemas.openxmlformats.org/drawingml/2006/main">
  <a:clrScheme name="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標準デザイン">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3.xml><?xml version="1.0" encoding="utf-8"?>
<a:themeOverride xmlns:a="http://schemas.openxmlformats.org/drawingml/2006/main">
  <a:clrScheme name="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標準デザイン">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4.xml><?xml version="1.0" encoding="utf-8"?>
<a:themeOverride xmlns:a="http://schemas.openxmlformats.org/drawingml/2006/main">
  <a:clrScheme name="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標準デザイン">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5.xml><?xml version="1.0" encoding="utf-8"?>
<a:themeOverride xmlns:a="http://schemas.openxmlformats.org/drawingml/2006/main">
  <a:clrScheme name="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標準デザイン">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docProps/app.xml><?xml version="1.0" encoding="utf-8"?>
<Properties xmlns="http://schemas.openxmlformats.org/officeDocument/2006/extended-properties" xmlns:vt="http://schemas.openxmlformats.org/officeDocument/2006/docPropsVTypes">
  <TotalTime>22806</TotalTime>
  <Words>49928</Words>
  <PresentationFormat>画面に合わせる (4:3)</PresentationFormat>
  <Paragraphs>12551</Paragraphs>
  <Slides>244</Slides>
  <Notes>68</Notes>
  <HiddenSlides>0</HiddenSlides>
  <MMClips>0</MMClips>
  <ScaleCrop>false</ScaleCrop>
  <HeadingPairs>
    <vt:vector size="8" baseType="variant">
      <vt:variant>
        <vt:lpstr>使用されているフォント</vt:lpstr>
      </vt:variant>
      <vt:variant>
        <vt:i4>27</vt:i4>
      </vt:variant>
      <vt:variant>
        <vt:lpstr>テーマ</vt:lpstr>
      </vt:variant>
      <vt:variant>
        <vt:i4>1</vt:i4>
      </vt:variant>
      <vt:variant>
        <vt:lpstr>埋め込まれた OLE サーバー</vt:lpstr>
      </vt:variant>
      <vt:variant>
        <vt:i4>2</vt:i4>
      </vt:variant>
      <vt:variant>
        <vt:lpstr>スライド タイトル</vt:lpstr>
      </vt:variant>
      <vt:variant>
        <vt:i4>244</vt:i4>
      </vt:variant>
    </vt:vector>
  </HeadingPairs>
  <TitlesOfParts>
    <vt:vector size="274" baseType="lpstr">
      <vt:lpstr>ＤＦＰ太丸ゴシック体</vt:lpstr>
      <vt:lpstr>Helvetica Light</vt:lpstr>
      <vt:lpstr>HGPｺﾞｼｯｸE</vt:lpstr>
      <vt:lpstr>HGP創英角ｺﾞｼｯｸUB</vt:lpstr>
      <vt:lpstr>HGP創英角ﾎﾟｯﾌﾟ体</vt:lpstr>
      <vt:lpstr>HGS創英角ｺﾞｼｯｸUB</vt:lpstr>
      <vt:lpstr>HGｺﾞｼｯｸM</vt:lpstr>
      <vt:lpstr>HG丸ｺﾞｼｯｸM-PRO</vt:lpstr>
      <vt:lpstr>Meiryo UI</vt:lpstr>
      <vt:lpstr>ＭＳ Ｐゴシック</vt:lpstr>
      <vt:lpstr>ＭＳ Ｐゴシック</vt:lpstr>
      <vt:lpstr>ＭＳ Ｐ明朝</vt:lpstr>
      <vt:lpstr>ＭＳ Ｐ明朝</vt:lpstr>
      <vt:lpstr>MS UI Gothic</vt:lpstr>
      <vt:lpstr>ＭＳ ゴシック</vt:lpstr>
      <vt:lpstr>ＭＳ 明朝</vt:lpstr>
      <vt:lpstr>ＭＳD.載...</vt:lpstr>
      <vt:lpstr>宋体</vt:lpstr>
      <vt:lpstr>メイリオ</vt:lpstr>
      <vt:lpstr>游ゴシック</vt:lpstr>
      <vt:lpstr>Arial</vt:lpstr>
      <vt:lpstr>Arial Black</vt:lpstr>
      <vt:lpstr>Calibri</vt:lpstr>
      <vt:lpstr>Century</vt:lpstr>
      <vt:lpstr>Times New Roman</vt:lpstr>
      <vt:lpstr>Wingdings</vt:lpstr>
      <vt:lpstr>Wingdings 3</vt:lpstr>
      <vt:lpstr>Office ​​テーマ</vt:lpstr>
      <vt:lpstr>ワークシート</vt:lpstr>
      <vt:lpstr>文書</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参考資料  市役所における改革の一覧、個票</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今後のスケジュール</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vector>
  </TitlesOfParts>
  <LinksUpToDate>false</LinksUpToDate>
  <SharedDoc>false</SharedDoc>
  <HyperlinksChanged>false</HyperlinksChanged>
  <AppVersion>15.0000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cp:lastPrinted>2018-12-18T01:32:22Z</cp:lastPrinted>
  <dcterms:created xsi:type="dcterms:W3CDTF">2014-04-25T08:15:23Z</dcterms:created>
  <dcterms:modified xsi:type="dcterms:W3CDTF">2018-12-19T00:27:18Z</dcterms:modified>
</cp:coreProperties>
</file>